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0"/>
  </p:notesMasterIdLst>
  <p:handoutMasterIdLst>
    <p:handoutMasterId r:id="rId171"/>
  </p:handoutMasterIdLst>
  <p:sldIdLst>
    <p:sldId id="256" r:id="rId2"/>
    <p:sldId id="401" r:id="rId3"/>
    <p:sldId id="497" r:id="rId4"/>
    <p:sldId id="712" r:id="rId5"/>
    <p:sldId id="713" r:id="rId6"/>
    <p:sldId id="523" r:id="rId7"/>
    <p:sldId id="714" r:id="rId8"/>
    <p:sldId id="554" r:id="rId9"/>
    <p:sldId id="699" r:id="rId10"/>
    <p:sldId id="624" r:id="rId11"/>
    <p:sldId id="422" r:id="rId12"/>
    <p:sldId id="676" r:id="rId13"/>
    <p:sldId id="551" r:id="rId14"/>
    <p:sldId id="556" r:id="rId15"/>
    <p:sldId id="427" r:id="rId16"/>
    <p:sldId id="457" r:id="rId17"/>
    <p:sldId id="702" r:id="rId18"/>
    <p:sldId id="703" r:id="rId19"/>
    <p:sldId id="424" r:id="rId20"/>
    <p:sldId id="428" r:id="rId21"/>
    <p:sldId id="417" r:id="rId22"/>
    <p:sldId id="429" r:id="rId23"/>
    <p:sldId id="432" r:id="rId24"/>
    <p:sldId id="433" r:id="rId25"/>
    <p:sldId id="434" r:id="rId26"/>
    <p:sldId id="431" r:id="rId27"/>
    <p:sldId id="430" r:id="rId28"/>
    <p:sldId id="704" r:id="rId29"/>
    <p:sldId id="705" r:id="rId30"/>
    <p:sldId id="492" r:id="rId31"/>
    <p:sldId id="536" r:id="rId32"/>
    <p:sldId id="557" r:id="rId33"/>
    <p:sldId id="558" r:id="rId34"/>
    <p:sldId id="719" r:id="rId35"/>
    <p:sldId id="488" r:id="rId36"/>
    <p:sldId id="555" r:id="rId37"/>
    <p:sldId id="706" r:id="rId38"/>
    <p:sldId id="504" r:id="rId39"/>
    <p:sldId id="529" r:id="rId40"/>
    <p:sldId id="528" r:id="rId41"/>
    <p:sldId id="505" r:id="rId42"/>
    <p:sldId id="530" r:id="rId43"/>
    <p:sldId id="531" r:id="rId44"/>
    <p:sldId id="506" r:id="rId45"/>
    <p:sldId id="533" r:id="rId46"/>
    <p:sldId id="534" r:id="rId47"/>
    <p:sldId id="540" r:id="rId48"/>
    <p:sldId id="507" r:id="rId49"/>
    <p:sldId id="707" r:id="rId50"/>
    <p:sldId id="532" r:id="rId51"/>
    <p:sldId id="718" r:id="rId52"/>
    <p:sldId id="516" r:id="rId53"/>
    <p:sldId id="525" r:id="rId54"/>
    <p:sldId id="541" r:id="rId55"/>
    <p:sldId id="542" r:id="rId56"/>
    <p:sldId id="543" r:id="rId57"/>
    <p:sldId id="544" r:id="rId58"/>
    <p:sldId id="545" r:id="rId59"/>
    <p:sldId id="547" r:id="rId60"/>
    <p:sldId id="548" r:id="rId61"/>
    <p:sldId id="549" r:id="rId62"/>
    <p:sldId id="550" r:id="rId63"/>
    <p:sldId id="715" r:id="rId64"/>
    <p:sldId id="716" r:id="rId65"/>
    <p:sldId id="717" r:id="rId66"/>
    <p:sldId id="709" r:id="rId67"/>
    <p:sldId id="418" r:id="rId68"/>
    <p:sldId id="710" r:id="rId69"/>
    <p:sldId id="720" r:id="rId70"/>
    <p:sldId id="420" r:id="rId71"/>
    <p:sldId id="419" r:id="rId72"/>
    <p:sldId id="711" r:id="rId73"/>
    <p:sldId id="421" r:id="rId74"/>
    <p:sldId id="519" r:id="rId75"/>
    <p:sldId id="708" r:id="rId76"/>
    <p:sldId id="500" r:id="rId77"/>
    <p:sldId id="501" r:id="rId78"/>
    <p:sldId id="437" r:id="rId79"/>
    <p:sldId id="443" r:id="rId80"/>
    <p:sldId id="446" r:id="rId81"/>
    <p:sldId id="444" r:id="rId82"/>
    <p:sldId id="455" r:id="rId83"/>
    <p:sldId id="456" r:id="rId84"/>
    <p:sldId id="693" r:id="rId85"/>
    <p:sldId id="458" r:id="rId86"/>
    <p:sldId id="459" r:id="rId87"/>
    <p:sldId id="467" r:id="rId88"/>
    <p:sldId id="695" r:id="rId89"/>
    <p:sldId id="461" r:id="rId90"/>
    <p:sldId id="590" r:id="rId91"/>
    <p:sldId id="591" r:id="rId92"/>
    <p:sldId id="592" r:id="rId93"/>
    <p:sldId id="510" r:id="rId94"/>
    <p:sldId id="460" r:id="rId95"/>
    <p:sldId id="462" r:id="rId96"/>
    <p:sldId id="508" r:id="rId97"/>
    <p:sldId id="487" r:id="rId98"/>
    <p:sldId id="509" r:id="rId99"/>
    <p:sldId id="442" r:id="rId100"/>
    <p:sldId id="438" r:id="rId101"/>
    <p:sldId id="578" r:id="rId102"/>
    <p:sldId id="439" r:id="rId103"/>
    <p:sldId id="440" r:id="rId104"/>
    <p:sldId id="691" r:id="rId105"/>
    <p:sldId id="692" r:id="rId106"/>
    <p:sldId id="449" r:id="rId107"/>
    <p:sldId id="450" r:id="rId108"/>
    <p:sldId id="441" r:id="rId109"/>
    <p:sldId id="514" r:id="rId110"/>
    <p:sldId id="454" r:id="rId111"/>
    <p:sldId id="575" r:id="rId112"/>
    <p:sldId id="465" r:id="rId113"/>
    <p:sldId id="466" r:id="rId114"/>
    <p:sldId id="593" r:id="rId115"/>
    <p:sldId id="468" r:id="rId116"/>
    <p:sldId id="470" r:id="rId117"/>
    <p:sldId id="484" r:id="rId118"/>
    <p:sldId id="511" r:id="rId119"/>
    <p:sldId id="471" r:id="rId120"/>
    <p:sldId id="472" r:id="rId121"/>
    <p:sldId id="473" r:id="rId122"/>
    <p:sldId id="594" r:id="rId123"/>
    <p:sldId id="483" r:id="rId124"/>
    <p:sldId id="587" r:id="rId125"/>
    <p:sldId id="588" r:id="rId126"/>
    <p:sldId id="648" r:id="rId127"/>
    <p:sldId id="649" r:id="rId128"/>
    <p:sldId id="451" r:id="rId129"/>
    <p:sldId id="452" r:id="rId130"/>
    <p:sldId id="453" r:id="rId131"/>
    <p:sldId id="485" r:id="rId132"/>
    <p:sldId id="512" r:id="rId133"/>
    <p:sldId id="513" r:id="rId134"/>
    <p:sldId id="572" r:id="rId135"/>
    <p:sldId id="573" r:id="rId136"/>
    <p:sldId id="602" r:id="rId137"/>
    <p:sldId id="650" r:id="rId138"/>
    <p:sldId id="651" r:id="rId139"/>
    <p:sldId id="656" r:id="rId140"/>
    <p:sldId id="697" r:id="rId141"/>
    <p:sldId id="696" r:id="rId142"/>
    <p:sldId id="698" r:id="rId143"/>
    <p:sldId id="474" r:id="rId144"/>
    <p:sldId id="475" r:id="rId145"/>
    <p:sldId id="476" r:id="rId146"/>
    <p:sldId id="477" r:id="rId147"/>
    <p:sldId id="579" r:id="rId148"/>
    <p:sldId id="567" r:id="rId149"/>
    <p:sldId id="565" r:id="rId150"/>
    <p:sldId id="571" r:id="rId151"/>
    <p:sldId id="570" r:id="rId152"/>
    <p:sldId id="582" r:id="rId153"/>
    <p:sldId id="596" r:id="rId154"/>
    <p:sldId id="652" r:id="rId155"/>
    <p:sldId id="589" r:id="rId156"/>
    <p:sldId id="597" r:id="rId157"/>
    <p:sldId id="598" r:id="rId158"/>
    <p:sldId id="599" r:id="rId159"/>
    <p:sldId id="600" r:id="rId160"/>
    <p:sldId id="631" r:id="rId161"/>
    <p:sldId id="653" r:id="rId162"/>
    <p:sldId id="654" r:id="rId163"/>
    <p:sldId id="478" r:id="rId164"/>
    <p:sldId id="479" r:id="rId165"/>
    <p:sldId id="480" r:id="rId166"/>
    <p:sldId id="481" r:id="rId167"/>
    <p:sldId id="482" r:id="rId168"/>
    <p:sldId id="435" r:id="rId16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8D"/>
    <a:srgbClr val="0048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8DAC71-157F-485F-A3B9-58913DE763E6}" v="43" dt="2026-09-21T18:14:16.3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224" autoAdjust="0"/>
  </p:normalViewPr>
  <p:slideViewPr>
    <p:cSldViewPr>
      <p:cViewPr varScale="1">
        <p:scale>
          <a:sx n="77" d="100"/>
          <a:sy n="77" d="100"/>
        </p:scale>
        <p:origin x="1410" y="5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690"/>
    </p:cViewPr>
  </p:sorterViewPr>
  <p:notesViewPr>
    <p:cSldViewPr>
      <p:cViewPr varScale="1">
        <p:scale>
          <a:sx n="67" d="100"/>
          <a:sy n="67" d="100"/>
        </p:scale>
        <p:origin x="3120" y="43"/>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microsoft.com/office/2015/10/relationships/revisionInfo" Target="revisionInfo.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microsoft.com/office/2016/11/relationships/changesInfo" Target="changesInfos/changesInfo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en Mendelsohn" userId="86f0204bdc17aa10" providerId="LiveId" clId="{FB5745DF-F891-423A-A0A2-F19FE12FF08D}"/>
    <pc:docChg chg="undo custSel addSld delSld modSld">
      <pc:chgData name="Allen Mendelsohn" userId="86f0204bdc17aa10" providerId="LiveId" clId="{FB5745DF-F891-423A-A0A2-F19FE12FF08D}" dt="2026-09-21T18:15:11.018" v="1956" actId="20577"/>
      <pc:docMkLst>
        <pc:docMk/>
      </pc:docMkLst>
      <pc:sldChg chg="modSp mod">
        <pc:chgData name="Allen Mendelsohn" userId="86f0204bdc17aa10" providerId="LiveId" clId="{FB5745DF-F891-423A-A0A2-F19FE12FF08D}" dt="2026-09-21T16:29:07.856" v="1289" actId="14100"/>
        <pc:sldMkLst>
          <pc:docMk/>
          <pc:sldMk cId="0" sldId="256"/>
        </pc:sldMkLst>
        <pc:spChg chg="mod">
          <ac:chgData name="Allen Mendelsohn" userId="86f0204bdc17aa10" providerId="LiveId" clId="{FB5745DF-F891-423A-A0A2-F19FE12FF08D}" dt="2026-09-21T16:29:07.856" v="1289" actId="14100"/>
          <ac:spMkLst>
            <pc:docMk/>
            <pc:sldMk cId="0" sldId="256"/>
            <ac:spMk id="15362" creationId="{00000000-0000-0000-0000-000000000000}"/>
          </ac:spMkLst>
        </pc:spChg>
      </pc:sldChg>
      <pc:sldChg chg="modSp add mod modNotesTx">
        <pc:chgData name="Allen Mendelsohn" userId="86f0204bdc17aa10" providerId="LiveId" clId="{FB5745DF-F891-423A-A0A2-F19FE12FF08D}" dt="2026-09-21T16:28:58.017" v="1288"/>
        <pc:sldMkLst>
          <pc:docMk/>
          <pc:sldMk cId="1946074678" sldId="401"/>
        </pc:sldMkLst>
        <pc:spChg chg="mod">
          <ac:chgData name="Allen Mendelsohn" userId="86f0204bdc17aa10" providerId="LiveId" clId="{FB5745DF-F891-423A-A0A2-F19FE12FF08D}" dt="2026-09-21T16:28:58.017" v="1288"/>
          <ac:spMkLst>
            <pc:docMk/>
            <pc:sldMk cId="1946074678" sldId="401"/>
            <ac:spMk id="37892" creationId="{00000000-0000-0000-0000-000000000000}"/>
          </ac:spMkLst>
        </pc:spChg>
        <pc:spChg chg="mod">
          <ac:chgData name="Allen Mendelsohn" userId="86f0204bdc17aa10" providerId="LiveId" clId="{FB5745DF-F891-423A-A0A2-F19FE12FF08D}" dt="2026-09-21T16:20:24.447" v="1240" actId="14100"/>
          <ac:spMkLst>
            <pc:docMk/>
            <pc:sldMk cId="1946074678" sldId="401"/>
            <ac:spMk id="74754" creationId="{00000000-0000-0000-0000-000000000000}"/>
          </ac:spMkLst>
        </pc:spChg>
      </pc:sldChg>
      <pc:sldChg chg="add del">
        <pc:chgData name="Allen Mendelsohn" userId="86f0204bdc17aa10" providerId="LiveId" clId="{FB5745DF-F891-423A-A0A2-F19FE12FF08D}" dt="2026-09-21T12:13:24.239" v="298" actId="2696"/>
        <pc:sldMkLst>
          <pc:docMk/>
          <pc:sldMk cId="404549730" sldId="417"/>
        </pc:sldMkLst>
      </pc:sldChg>
      <pc:sldChg chg="add del">
        <pc:chgData name="Allen Mendelsohn" userId="86f0204bdc17aa10" providerId="LiveId" clId="{FB5745DF-F891-423A-A0A2-F19FE12FF08D}" dt="2026-09-21T18:10:22.555" v="1876" actId="2696"/>
        <pc:sldMkLst>
          <pc:docMk/>
          <pc:sldMk cId="1130295232" sldId="417"/>
        </pc:sldMkLst>
      </pc:sldChg>
      <pc:sldChg chg="modSp add mod">
        <pc:chgData name="Allen Mendelsohn" userId="86f0204bdc17aa10" providerId="LiveId" clId="{FB5745DF-F891-423A-A0A2-F19FE12FF08D}" dt="2026-09-21T18:11:16.609" v="1923" actId="20577"/>
        <pc:sldMkLst>
          <pc:docMk/>
          <pc:sldMk cId="4036135829" sldId="417"/>
        </pc:sldMkLst>
        <pc:spChg chg="mod">
          <ac:chgData name="Allen Mendelsohn" userId="86f0204bdc17aa10" providerId="LiveId" clId="{FB5745DF-F891-423A-A0A2-F19FE12FF08D}" dt="2026-09-21T18:11:16.609" v="1923" actId="20577"/>
          <ac:spMkLst>
            <pc:docMk/>
            <pc:sldMk cId="4036135829" sldId="417"/>
            <ac:spMk id="3" creationId="{A8879D88-4FC7-48C4-8A31-2B726C5B70FA}"/>
          </ac:spMkLst>
        </pc:spChg>
      </pc:sldChg>
      <pc:sldChg chg="add del">
        <pc:chgData name="Allen Mendelsohn" userId="86f0204bdc17aa10" providerId="LiveId" clId="{FB5745DF-F891-423A-A0A2-F19FE12FF08D}" dt="2026-09-21T12:13:24.239" v="298" actId="2696"/>
        <pc:sldMkLst>
          <pc:docMk/>
          <pc:sldMk cId="2697704165" sldId="418"/>
        </pc:sldMkLst>
      </pc:sldChg>
      <pc:sldChg chg="add">
        <pc:chgData name="Allen Mendelsohn" userId="86f0204bdc17aa10" providerId="LiveId" clId="{FB5745DF-F891-423A-A0A2-F19FE12FF08D}" dt="2026-09-21T12:13:30.645" v="299"/>
        <pc:sldMkLst>
          <pc:docMk/>
          <pc:sldMk cId="3234969231" sldId="418"/>
        </pc:sldMkLst>
      </pc:sldChg>
      <pc:sldChg chg="add">
        <pc:chgData name="Allen Mendelsohn" userId="86f0204bdc17aa10" providerId="LiveId" clId="{FB5745DF-F891-423A-A0A2-F19FE12FF08D}" dt="2026-09-21T12:13:30.645" v="299"/>
        <pc:sldMkLst>
          <pc:docMk/>
          <pc:sldMk cId="1093376419" sldId="419"/>
        </pc:sldMkLst>
      </pc:sldChg>
      <pc:sldChg chg="add del">
        <pc:chgData name="Allen Mendelsohn" userId="86f0204bdc17aa10" providerId="LiveId" clId="{FB5745DF-F891-423A-A0A2-F19FE12FF08D}" dt="2026-09-21T12:13:24.239" v="298" actId="2696"/>
        <pc:sldMkLst>
          <pc:docMk/>
          <pc:sldMk cId="2047072504" sldId="419"/>
        </pc:sldMkLst>
      </pc:sldChg>
      <pc:sldChg chg="add del">
        <pc:chgData name="Allen Mendelsohn" userId="86f0204bdc17aa10" providerId="LiveId" clId="{FB5745DF-F891-423A-A0A2-F19FE12FF08D}" dt="2026-09-21T12:13:24.239" v="298" actId="2696"/>
        <pc:sldMkLst>
          <pc:docMk/>
          <pc:sldMk cId="149923548" sldId="420"/>
        </pc:sldMkLst>
      </pc:sldChg>
      <pc:sldChg chg="add">
        <pc:chgData name="Allen Mendelsohn" userId="86f0204bdc17aa10" providerId="LiveId" clId="{FB5745DF-F891-423A-A0A2-F19FE12FF08D}" dt="2026-09-21T12:13:30.645" v="299"/>
        <pc:sldMkLst>
          <pc:docMk/>
          <pc:sldMk cId="4190998529" sldId="420"/>
        </pc:sldMkLst>
      </pc:sldChg>
      <pc:sldChg chg="modSp add del mod">
        <pc:chgData name="Allen Mendelsohn" userId="86f0204bdc17aa10" providerId="LiveId" clId="{FB5745DF-F891-423A-A0A2-F19FE12FF08D}" dt="2026-09-21T12:13:24.239" v="298" actId="2696"/>
        <pc:sldMkLst>
          <pc:docMk/>
          <pc:sldMk cId="2215065744" sldId="421"/>
        </pc:sldMkLst>
        <pc:spChg chg="mod">
          <ac:chgData name="Allen Mendelsohn" userId="86f0204bdc17aa10" providerId="LiveId" clId="{FB5745DF-F891-423A-A0A2-F19FE12FF08D}" dt="2026-09-21T12:12:37.654" v="297" actId="20577"/>
          <ac:spMkLst>
            <pc:docMk/>
            <pc:sldMk cId="2215065744" sldId="421"/>
            <ac:spMk id="5" creationId="{FC6BD0CA-F628-49D2-AAC5-A56503F26D67}"/>
          </ac:spMkLst>
        </pc:spChg>
      </pc:sldChg>
      <pc:sldChg chg="add">
        <pc:chgData name="Allen Mendelsohn" userId="86f0204bdc17aa10" providerId="LiveId" clId="{FB5745DF-F891-423A-A0A2-F19FE12FF08D}" dt="2026-09-21T12:13:30.645" v="299"/>
        <pc:sldMkLst>
          <pc:docMk/>
          <pc:sldMk cId="2428137050" sldId="421"/>
        </pc:sldMkLst>
      </pc:sldChg>
      <pc:sldChg chg="modNotesTx">
        <pc:chgData name="Allen Mendelsohn" userId="86f0204bdc17aa10" providerId="LiveId" clId="{FB5745DF-F891-423A-A0A2-F19FE12FF08D}" dt="2026-09-21T17:44:01.511" v="1362" actId="20577"/>
        <pc:sldMkLst>
          <pc:docMk/>
          <pc:sldMk cId="4092009264" sldId="422"/>
        </pc:sldMkLst>
      </pc:sldChg>
      <pc:sldChg chg="del">
        <pc:chgData name="Allen Mendelsohn" userId="86f0204bdc17aa10" providerId="LiveId" clId="{FB5745DF-F891-423A-A0A2-F19FE12FF08D}" dt="2026-09-20T19:57:41.579" v="29" actId="47"/>
        <pc:sldMkLst>
          <pc:docMk/>
          <pc:sldMk cId="3102185492" sldId="423"/>
        </pc:sldMkLst>
      </pc:sldChg>
      <pc:sldChg chg="del">
        <pc:chgData name="Allen Mendelsohn" userId="86f0204bdc17aa10" providerId="LiveId" clId="{FB5745DF-F891-423A-A0A2-F19FE12FF08D}" dt="2026-09-20T19:57:41.579" v="29" actId="47"/>
        <pc:sldMkLst>
          <pc:docMk/>
          <pc:sldMk cId="309199100" sldId="424"/>
        </pc:sldMkLst>
      </pc:sldChg>
      <pc:sldChg chg="add">
        <pc:chgData name="Allen Mendelsohn" userId="86f0204bdc17aa10" providerId="LiveId" clId="{FB5745DF-F891-423A-A0A2-F19FE12FF08D}" dt="2026-09-20T19:58:33.614" v="31"/>
        <pc:sldMkLst>
          <pc:docMk/>
          <pc:sldMk cId="683081041" sldId="424"/>
        </pc:sldMkLst>
      </pc:sldChg>
      <pc:sldChg chg="del">
        <pc:chgData name="Allen Mendelsohn" userId="86f0204bdc17aa10" providerId="LiveId" clId="{FB5745DF-F891-423A-A0A2-F19FE12FF08D}" dt="2026-09-20T19:57:41.579" v="29" actId="47"/>
        <pc:sldMkLst>
          <pc:docMk/>
          <pc:sldMk cId="3233715737" sldId="425"/>
        </pc:sldMkLst>
      </pc:sldChg>
      <pc:sldChg chg="del">
        <pc:chgData name="Allen Mendelsohn" userId="86f0204bdc17aa10" providerId="LiveId" clId="{FB5745DF-F891-423A-A0A2-F19FE12FF08D}" dt="2026-09-20T19:57:41.579" v="29" actId="47"/>
        <pc:sldMkLst>
          <pc:docMk/>
          <pc:sldMk cId="1324010057" sldId="426"/>
        </pc:sldMkLst>
      </pc:sldChg>
      <pc:sldChg chg="add">
        <pc:chgData name="Allen Mendelsohn" userId="86f0204bdc17aa10" providerId="LiveId" clId="{FB5745DF-F891-423A-A0A2-F19FE12FF08D}" dt="2026-09-20T19:58:33.614" v="31"/>
        <pc:sldMkLst>
          <pc:docMk/>
          <pc:sldMk cId="354474855" sldId="427"/>
        </pc:sldMkLst>
      </pc:sldChg>
      <pc:sldChg chg="del">
        <pc:chgData name="Allen Mendelsohn" userId="86f0204bdc17aa10" providerId="LiveId" clId="{FB5745DF-F891-423A-A0A2-F19FE12FF08D}" dt="2026-09-20T19:57:41.579" v="29" actId="47"/>
        <pc:sldMkLst>
          <pc:docMk/>
          <pc:sldMk cId="2500701144" sldId="427"/>
        </pc:sldMkLst>
      </pc:sldChg>
      <pc:sldChg chg="del">
        <pc:chgData name="Allen Mendelsohn" userId="86f0204bdc17aa10" providerId="LiveId" clId="{FB5745DF-F891-423A-A0A2-F19FE12FF08D}" dt="2026-09-20T19:57:41.579" v="29" actId="47"/>
        <pc:sldMkLst>
          <pc:docMk/>
          <pc:sldMk cId="2476400164" sldId="428"/>
        </pc:sldMkLst>
      </pc:sldChg>
      <pc:sldChg chg="modSp add mod">
        <pc:chgData name="Allen Mendelsohn" userId="86f0204bdc17aa10" providerId="LiveId" clId="{FB5745DF-F891-423A-A0A2-F19FE12FF08D}" dt="2026-09-21T17:46:33.611" v="1375" actId="113"/>
        <pc:sldMkLst>
          <pc:docMk/>
          <pc:sldMk cId="2811831494" sldId="428"/>
        </pc:sldMkLst>
        <pc:spChg chg="mod">
          <ac:chgData name="Allen Mendelsohn" userId="86f0204bdc17aa10" providerId="LiveId" clId="{FB5745DF-F891-423A-A0A2-F19FE12FF08D}" dt="2026-09-21T17:46:33.611" v="1375" actId="113"/>
          <ac:spMkLst>
            <pc:docMk/>
            <pc:sldMk cId="2811831494" sldId="428"/>
            <ac:spMk id="3" creationId="{30F881BA-2905-471E-A1AA-43622DE2CA0A}"/>
          </ac:spMkLst>
        </pc:spChg>
      </pc:sldChg>
      <pc:sldChg chg="del">
        <pc:chgData name="Allen Mendelsohn" userId="86f0204bdc17aa10" providerId="LiveId" clId="{FB5745DF-F891-423A-A0A2-F19FE12FF08D}" dt="2026-09-20T19:57:41.579" v="29" actId="47"/>
        <pc:sldMkLst>
          <pc:docMk/>
          <pc:sldMk cId="152431748" sldId="429"/>
        </pc:sldMkLst>
      </pc:sldChg>
      <pc:sldChg chg="add">
        <pc:chgData name="Allen Mendelsohn" userId="86f0204bdc17aa10" providerId="LiveId" clId="{FB5745DF-F891-423A-A0A2-F19FE12FF08D}" dt="2026-09-20T19:58:33.614" v="31"/>
        <pc:sldMkLst>
          <pc:docMk/>
          <pc:sldMk cId="2712545326" sldId="429"/>
        </pc:sldMkLst>
      </pc:sldChg>
      <pc:sldChg chg="add">
        <pc:chgData name="Allen Mendelsohn" userId="86f0204bdc17aa10" providerId="LiveId" clId="{FB5745DF-F891-423A-A0A2-F19FE12FF08D}" dt="2026-09-20T19:58:33.614" v="31"/>
        <pc:sldMkLst>
          <pc:docMk/>
          <pc:sldMk cId="1934953981" sldId="430"/>
        </pc:sldMkLst>
      </pc:sldChg>
      <pc:sldChg chg="del">
        <pc:chgData name="Allen Mendelsohn" userId="86f0204bdc17aa10" providerId="LiveId" clId="{FB5745DF-F891-423A-A0A2-F19FE12FF08D}" dt="2026-09-20T19:57:41.579" v="29" actId="47"/>
        <pc:sldMkLst>
          <pc:docMk/>
          <pc:sldMk cId="3952280495" sldId="430"/>
        </pc:sldMkLst>
      </pc:sldChg>
      <pc:sldChg chg="add">
        <pc:chgData name="Allen Mendelsohn" userId="86f0204bdc17aa10" providerId="LiveId" clId="{FB5745DF-F891-423A-A0A2-F19FE12FF08D}" dt="2026-09-20T19:58:33.614" v="31"/>
        <pc:sldMkLst>
          <pc:docMk/>
          <pc:sldMk cId="567974942" sldId="431"/>
        </pc:sldMkLst>
      </pc:sldChg>
      <pc:sldChg chg="del">
        <pc:chgData name="Allen Mendelsohn" userId="86f0204bdc17aa10" providerId="LiveId" clId="{FB5745DF-F891-423A-A0A2-F19FE12FF08D}" dt="2026-09-20T19:57:41.579" v="29" actId="47"/>
        <pc:sldMkLst>
          <pc:docMk/>
          <pc:sldMk cId="1067471954" sldId="431"/>
        </pc:sldMkLst>
      </pc:sldChg>
      <pc:sldChg chg="add modNotesTx">
        <pc:chgData name="Allen Mendelsohn" userId="86f0204bdc17aa10" providerId="LiveId" clId="{FB5745DF-F891-423A-A0A2-F19FE12FF08D}" dt="2026-09-21T17:48:45.234" v="1468" actId="20577"/>
        <pc:sldMkLst>
          <pc:docMk/>
          <pc:sldMk cId="2026119142" sldId="432"/>
        </pc:sldMkLst>
      </pc:sldChg>
      <pc:sldChg chg="del">
        <pc:chgData name="Allen Mendelsohn" userId="86f0204bdc17aa10" providerId="LiveId" clId="{FB5745DF-F891-423A-A0A2-F19FE12FF08D}" dt="2026-09-20T19:57:41.579" v="29" actId="47"/>
        <pc:sldMkLst>
          <pc:docMk/>
          <pc:sldMk cId="3511827971" sldId="432"/>
        </pc:sldMkLst>
      </pc:sldChg>
      <pc:sldChg chg="add">
        <pc:chgData name="Allen Mendelsohn" userId="86f0204bdc17aa10" providerId="LiveId" clId="{FB5745DF-F891-423A-A0A2-F19FE12FF08D}" dt="2026-09-20T19:58:33.614" v="31"/>
        <pc:sldMkLst>
          <pc:docMk/>
          <pc:sldMk cId="1032207713" sldId="433"/>
        </pc:sldMkLst>
      </pc:sldChg>
      <pc:sldChg chg="del">
        <pc:chgData name="Allen Mendelsohn" userId="86f0204bdc17aa10" providerId="LiveId" clId="{FB5745DF-F891-423A-A0A2-F19FE12FF08D}" dt="2026-09-20T19:57:41.579" v="29" actId="47"/>
        <pc:sldMkLst>
          <pc:docMk/>
          <pc:sldMk cId="1339968500" sldId="433"/>
        </pc:sldMkLst>
      </pc:sldChg>
      <pc:sldChg chg="del">
        <pc:chgData name="Allen Mendelsohn" userId="86f0204bdc17aa10" providerId="LiveId" clId="{FB5745DF-F891-423A-A0A2-F19FE12FF08D}" dt="2026-09-20T19:57:41.579" v="29" actId="47"/>
        <pc:sldMkLst>
          <pc:docMk/>
          <pc:sldMk cId="923046600" sldId="434"/>
        </pc:sldMkLst>
      </pc:sldChg>
      <pc:sldChg chg="modSp add mod">
        <pc:chgData name="Allen Mendelsohn" userId="86f0204bdc17aa10" providerId="LiveId" clId="{FB5745DF-F891-423A-A0A2-F19FE12FF08D}" dt="2026-09-21T17:52:47.846" v="1614" actId="20577"/>
        <pc:sldMkLst>
          <pc:docMk/>
          <pc:sldMk cId="2473825409" sldId="434"/>
        </pc:sldMkLst>
        <pc:spChg chg="mod">
          <ac:chgData name="Allen Mendelsohn" userId="86f0204bdc17aa10" providerId="LiveId" clId="{FB5745DF-F891-423A-A0A2-F19FE12FF08D}" dt="2026-09-21T17:52:47.846" v="1614" actId="20577"/>
          <ac:spMkLst>
            <pc:docMk/>
            <pc:sldMk cId="2473825409" sldId="434"/>
            <ac:spMk id="6" creationId="{52CAFD8D-1409-47BC-A900-8E9D0901AA7F}"/>
          </ac:spMkLst>
        </pc:spChg>
      </pc:sldChg>
      <pc:sldChg chg="del">
        <pc:chgData name="Allen Mendelsohn" userId="86f0204bdc17aa10" providerId="LiveId" clId="{FB5745DF-F891-423A-A0A2-F19FE12FF08D}" dt="2026-09-20T19:57:41.579" v="29" actId="47"/>
        <pc:sldMkLst>
          <pc:docMk/>
          <pc:sldMk cId="3451598166" sldId="436"/>
        </pc:sldMkLst>
      </pc:sldChg>
      <pc:sldChg chg="add">
        <pc:chgData name="Allen Mendelsohn" userId="86f0204bdc17aa10" providerId="LiveId" clId="{FB5745DF-F891-423A-A0A2-F19FE12FF08D}" dt="2026-09-20T20:04:40.282" v="34"/>
        <pc:sldMkLst>
          <pc:docMk/>
          <pc:sldMk cId="1061434519" sldId="455"/>
        </pc:sldMkLst>
      </pc:sldChg>
      <pc:sldChg chg="del">
        <pc:chgData name="Allen Mendelsohn" userId="86f0204bdc17aa10" providerId="LiveId" clId="{FB5745DF-F891-423A-A0A2-F19FE12FF08D}" dt="2026-09-20T20:04:33.826" v="33" actId="2696"/>
        <pc:sldMkLst>
          <pc:docMk/>
          <pc:sldMk cId="3034144814" sldId="455"/>
        </pc:sldMkLst>
      </pc:sldChg>
      <pc:sldChg chg="add">
        <pc:chgData name="Allen Mendelsohn" userId="86f0204bdc17aa10" providerId="LiveId" clId="{FB5745DF-F891-423A-A0A2-F19FE12FF08D}" dt="2026-09-20T20:04:40.282" v="34"/>
        <pc:sldMkLst>
          <pc:docMk/>
          <pc:sldMk cId="1512463923" sldId="456"/>
        </pc:sldMkLst>
      </pc:sldChg>
      <pc:sldChg chg="del">
        <pc:chgData name="Allen Mendelsohn" userId="86f0204bdc17aa10" providerId="LiveId" clId="{FB5745DF-F891-423A-A0A2-F19FE12FF08D}" dt="2026-09-20T20:04:33.826" v="33" actId="2696"/>
        <pc:sldMkLst>
          <pc:docMk/>
          <pc:sldMk cId="3934073045" sldId="456"/>
        </pc:sldMkLst>
      </pc:sldChg>
      <pc:sldChg chg="del">
        <pc:chgData name="Allen Mendelsohn" userId="86f0204bdc17aa10" providerId="LiveId" clId="{FB5745DF-F891-423A-A0A2-F19FE12FF08D}" dt="2026-09-20T19:57:41.579" v="29" actId="47"/>
        <pc:sldMkLst>
          <pc:docMk/>
          <pc:sldMk cId="3434012286" sldId="457"/>
        </pc:sldMkLst>
      </pc:sldChg>
      <pc:sldChg chg="add">
        <pc:chgData name="Allen Mendelsohn" userId="86f0204bdc17aa10" providerId="LiveId" clId="{FB5745DF-F891-423A-A0A2-F19FE12FF08D}" dt="2026-09-20T19:58:33.614" v="31"/>
        <pc:sldMkLst>
          <pc:docMk/>
          <pc:sldMk cId="4069112875" sldId="457"/>
        </pc:sldMkLst>
      </pc:sldChg>
      <pc:sldChg chg="del">
        <pc:chgData name="Allen Mendelsohn" userId="86f0204bdc17aa10" providerId="LiveId" clId="{FB5745DF-F891-423A-A0A2-F19FE12FF08D}" dt="2026-09-20T20:04:33.826" v="33" actId="2696"/>
        <pc:sldMkLst>
          <pc:docMk/>
          <pc:sldMk cId="2353742406" sldId="458"/>
        </pc:sldMkLst>
      </pc:sldChg>
      <pc:sldChg chg="add">
        <pc:chgData name="Allen Mendelsohn" userId="86f0204bdc17aa10" providerId="LiveId" clId="{FB5745DF-F891-423A-A0A2-F19FE12FF08D}" dt="2026-09-20T20:04:40.282" v="34"/>
        <pc:sldMkLst>
          <pc:docMk/>
          <pc:sldMk cId="3057248869" sldId="458"/>
        </pc:sldMkLst>
      </pc:sldChg>
      <pc:sldChg chg="add">
        <pc:chgData name="Allen Mendelsohn" userId="86f0204bdc17aa10" providerId="LiveId" clId="{FB5745DF-F891-423A-A0A2-F19FE12FF08D}" dt="2026-09-20T20:04:40.282" v="34"/>
        <pc:sldMkLst>
          <pc:docMk/>
          <pc:sldMk cId="711065614" sldId="459"/>
        </pc:sldMkLst>
      </pc:sldChg>
      <pc:sldChg chg="del">
        <pc:chgData name="Allen Mendelsohn" userId="86f0204bdc17aa10" providerId="LiveId" clId="{FB5745DF-F891-423A-A0A2-F19FE12FF08D}" dt="2026-09-20T20:04:33.826" v="33" actId="2696"/>
        <pc:sldMkLst>
          <pc:docMk/>
          <pc:sldMk cId="1253439803" sldId="459"/>
        </pc:sldMkLst>
      </pc:sldChg>
      <pc:sldChg chg="del">
        <pc:chgData name="Allen Mendelsohn" userId="86f0204bdc17aa10" providerId="LiveId" clId="{FB5745DF-F891-423A-A0A2-F19FE12FF08D}" dt="2026-09-20T20:04:33.826" v="33" actId="2696"/>
        <pc:sldMkLst>
          <pc:docMk/>
          <pc:sldMk cId="753493357" sldId="460"/>
        </pc:sldMkLst>
      </pc:sldChg>
      <pc:sldChg chg="add">
        <pc:chgData name="Allen Mendelsohn" userId="86f0204bdc17aa10" providerId="LiveId" clId="{FB5745DF-F891-423A-A0A2-F19FE12FF08D}" dt="2026-09-20T20:04:40.282" v="34"/>
        <pc:sldMkLst>
          <pc:docMk/>
          <pc:sldMk cId="2359158018" sldId="460"/>
        </pc:sldMkLst>
      </pc:sldChg>
      <pc:sldChg chg="del">
        <pc:chgData name="Allen Mendelsohn" userId="86f0204bdc17aa10" providerId="LiveId" clId="{FB5745DF-F891-423A-A0A2-F19FE12FF08D}" dt="2026-09-20T20:04:33.826" v="33" actId="2696"/>
        <pc:sldMkLst>
          <pc:docMk/>
          <pc:sldMk cId="2693688184" sldId="461"/>
        </pc:sldMkLst>
      </pc:sldChg>
      <pc:sldChg chg="add">
        <pc:chgData name="Allen Mendelsohn" userId="86f0204bdc17aa10" providerId="LiveId" clId="{FB5745DF-F891-423A-A0A2-F19FE12FF08D}" dt="2026-09-20T20:04:40.282" v="34"/>
        <pc:sldMkLst>
          <pc:docMk/>
          <pc:sldMk cId="2757103909" sldId="461"/>
        </pc:sldMkLst>
      </pc:sldChg>
      <pc:sldChg chg="add">
        <pc:chgData name="Allen Mendelsohn" userId="86f0204bdc17aa10" providerId="LiveId" clId="{FB5745DF-F891-423A-A0A2-F19FE12FF08D}" dt="2026-09-20T20:04:40.282" v="34"/>
        <pc:sldMkLst>
          <pc:docMk/>
          <pc:sldMk cId="929713102" sldId="462"/>
        </pc:sldMkLst>
      </pc:sldChg>
      <pc:sldChg chg="del">
        <pc:chgData name="Allen Mendelsohn" userId="86f0204bdc17aa10" providerId="LiveId" clId="{FB5745DF-F891-423A-A0A2-F19FE12FF08D}" dt="2026-09-20T20:04:33.826" v="33" actId="2696"/>
        <pc:sldMkLst>
          <pc:docMk/>
          <pc:sldMk cId="3819915071" sldId="462"/>
        </pc:sldMkLst>
      </pc:sldChg>
      <pc:sldChg chg="del">
        <pc:chgData name="Allen Mendelsohn" userId="86f0204bdc17aa10" providerId="LiveId" clId="{FB5745DF-F891-423A-A0A2-F19FE12FF08D}" dt="2026-09-20T19:57:41.579" v="29" actId="47"/>
        <pc:sldMkLst>
          <pc:docMk/>
          <pc:sldMk cId="2385090114" sldId="464"/>
        </pc:sldMkLst>
      </pc:sldChg>
      <pc:sldChg chg="add">
        <pc:chgData name="Allen Mendelsohn" userId="86f0204bdc17aa10" providerId="LiveId" clId="{FB5745DF-F891-423A-A0A2-F19FE12FF08D}" dt="2026-09-20T20:04:40.282" v="34"/>
        <pc:sldMkLst>
          <pc:docMk/>
          <pc:sldMk cId="3606171182" sldId="467"/>
        </pc:sldMkLst>
      </pc:sldChg>
      <pc:sldChg chg="del">
        <pc:chgData name="Allen Mendelsohn" userId="86f0204bdc17aa10" providerId="LiveId" clId="{FB5745DF-F891-423A-A0A2-F19FE12FF08D}" dt="2026-09-20T20:04:33.826" v="33" actId="2696"/>
        <pc:sldMkLst>
          <pc:docMk/>
          <pc:sldMk cId="3676924101" sldId="467"/>
        </pc:sldMkLst>
      </pc:sldChg>
      <pc:sldChg chg="add">
        <pc:chgData name="Allen Mendelsohn" userId="86f0204bdc17aa10" providerId="LiveId" clId="{FB5745DF-F891-423A-A0A2-F19FE12FF08D}" dt="2026-09-20T20:04:40.282" v="34"/>
        <pc:sldMkLst>
          <pc:docMk/>
          <pc:sldMk cId="671086777" sldId="487"/>
        </pc:sldMkLst>
      </pc:sldChg>
      <pc:sldChg chg="del">
        <pc:chgData name="Allen Mendelsohn" userId="86f0204bdc17aa10" providerId="LiveId" clId="{FB5745DF-F891-423A-A0A2-F19FE12FF08D}" dt="2026-09-20T20:04:33.826" v="33" actId="2696"/>
        <pc:sldMkLst>
          <pc:docMk/>
          <pc:sldMk cId="2035922266" sldId="487"/>
        </pc:sldMkLst>
      </pc:sldChg>
      <pc:sldChg chg="add">
        <pc:chgData name="Allen Mendelsohn" userId="86f0204bdc17aa10" providerId="LiveId" clId="{FB5745DF-F891-423A-A0A2-F19FE12FF08D}" dt="2026-09-20T19:58:33.614" v="31"/>
        <pc:sldMkLst>
          <pc:docMk/>
          <pc:sldMk cId="1883395555" sldId="488"/>
        </pc:sldMkLst>
      </pc:sldChg>
      <pc:sldChg chg="del">
        <pc:chgData name="Allen Mendelsohn" userId="86f0204bdc17aa10" providerId="LiveId" clId="{FB5745DF-F891-423A-A0A2-F19FE12FF08D}" dt="2026-09-20T19:57:41.579" v="29" actId="47"/>
        <pc:sldMkLst>
          <pc:docMk/>
          <pc:sldMk cId="4026467708" sldId="488"/>
        </pc:sldMkLst>
      </pc:sldChg>
      <pc:sldChg chg="del">
        <pc:chgData name="Allen Mendelsohn" userId="86f0204bdc17aa10" providerId="LiveId" clId="{FB5745DF-F891-423A-A0A2-F19FE12FF08D}" dt="2026-09-20T19:57:41.579" v="29" actId="47"/>
        <pc:sldMkLst>
          <pc:docMk/>
          <pc:sldMk cId="843205350" sldId="492"/>
        </pc:sldMkLst>
      </pc:sldChg>
      <pc:sldChg chg="add">
        <pc:chgData name="Allen Mendelsohn" userId="86f0204bdc17aa10" providerId="LiveId" clId="{FB5745DF-F891-423A-A0A2-F19FE12FF08D}" dt="2026-09-20T19:58:33.614" v="31"/>
        <pc:sldMkLst>
          <pc:docMk/>
          <pc:sldMk cId="3865981022" sldId="492"/>
        </pc:sldMkLst>
      </pc:sldChg>
      <pc:sldChg chg="add">
        <pc:chgData name="Allen Mendelsohn" userId="86f0204bdc17aa10" providerId="LiveId" clId="{FB5745DF-F891-423A-A0A2-F19FE12FF08D}" dt="2026-09-21T11:39:26.279" v="40"/>
        <pc:sldMkLst>
          <pc:docMk/>
          <pc:sldMk cId="1891096715" sldId="497"/>
        </pc:sldMkLst>
      </pc:sldChg>
      <pc:sldChg chg="add">
        <pc:chgData name="Allen Mendelsohn" userId="86f0204bdc17aa10" providerId="LiveId" clId="{FB5745DF-F891-423A-A0A2-F19FE12FF08D}" dt="2026-09-20T19:58:33.614" v="31"/>
        <pc:sldMkLst>
          <pc:docMk/>
          <pc:sldMk cId="1381194787" sldId="500"/>
        </pc:sldMkLst>
      </pc:sldChg>
      <pc:sldChg chg="add">
        <pc:chgData name="Allen Mendelsohn" userId="86f0204bdc17aa10" providerId="LiveId" clId="{FB5745DF-F891-423A-A0A2-F19FE12FF08D}" dt="2026-09-20T19:58:33.614" v="31"/>
        <pc:sldMkLst>
          <pc:docMk/>
          <pc:sldMk cId="1911953516" sldId="501"/>
        </pc:sldMkLst>
      </pc:sldChg>
      <pc:sldChg chg="del">
        <pc:chgData name="Allen Mendelsohn" userId="86f0204bdc17aa10" providerId="LiveId" clId="{FB5745DF-F891-423A-A0A2-F19FE12FF08D}" dt="2026-09-20T19:57:41.579" v="29" actId="47"/>
        <pc:sldMkLst>
          <pc:docMk/>
          <pc:sldMk cId="3095552091" sldId="503"/>
        </pc:sldMkLst>
      </pc:sldChg>
      <pc:sldChg chg="add del">
        <pc:chgData name="Allen Mendelsohn" userId="86f0204bdc17aa10" providerId="LiveId" clId="{FB5745DF-F891-423A-A0A2-F19FE12FF08D}" dt="2026-09-20T19:59:25.445" v="32" actId="47"/>
        <pc:sldMkLst>
          <pc:docMk/>
          <pc:sldMk cId="3122575333" sldId="503"/>
        </pc:sldMkLst>
      </pc:sldChg>
      <pc:sldChg chg="modSp add mod">
        <pc:chgData name="Allen Mendelsohn" userId="86f0204bdc17aa10" providerId="LiveId" clId="{FB5745DF-F891-423A-A0A2-F19FE12FF08D}" dt="2026-09-21T15:42:55.408" v="804" actId="20577"/>
        <pc:sldMkLst>
          <pc:docMk/>
          <pc:sldMk cId="696364458" sldId="504"/>
        </pc:sldMkLst>
        <pc:spChg chg="mod">
          <ac:chgData name="Allen Mendelsohn" userId="86f0204bdc17aa10" providerId="LiveId" clId="{FB5745DF-F891-423A-A0A2-F19FE12FF08D}" dt="2026-09-21T15:42:55.408" v="804" actId="20577"/>
          <ac:spMkLst>
            <pc:docMk/>
            <pc:sldMk cId="696364458" sldId="504"/>
            <ac:spMk id="3" creationId="{23779056-C759-A151-324E-4953CA9C4198}"/>
          </ac:spMkLst>
        </pc:spChg>
      </pc:sldChg>
      <pc:sldChg chg="add">
        <pc:chgData name="Allen Mendelsohn" userId="86f0204bdc17aa10" providerId="LiveId" clId="{FB5745DF-F891-423A-A0A2-F19FE12FF08D}" dt="2026-09-20T19:58:33.614" v="31"/>
        <pc:sldMkLst>
          <pc:docMk/>
          <pc:sldMk cId="3598754625" sldId="505"/>
        </pc:sldMkLst>
      </pc:sldChg>
      <pc:sldChg chg="modSp add mod">
        <pc:chgData name="Allen Mendelsohn" userId="86f0204bdc17aa10" providerId="LiveId" clId="{FB5745DF-F891-423A-A0A2-F19FE12FF08D}" dt="2026-09-21T18:00:17.640" v="1796" actId="20577"/>
        <pc:sldMkLst>
          <pc:docMk/>
          <pc:sldMk cId="3403080802" sldId="506"/>
        </pc:sldMkLst>
        <pc:spChg chg="mod">
          <ac:chgData name="Allen Mendelsohn" userId="86f0204bdc17aa10" providerId="LiveId" clId="{FB5745DF-F891-423A-A0A2-F19FE12FF08D}" dt="2026-09-21T18:00:17.640" v="1796" actId="20577"/>
          <ac:spMkLst>
            <pc:docMk/>
            <pc:sldMk cId="3403080802" sldId="506"/>
            <ac:spMk id="3" creationId="{23779056-C759-A151-324E-4953CA9C4198}"/>
          </ac:spMkLst>
        </pc:spChg>
      </pc:sldChg>
      <pc:sldChg chg="add">
        <pc:chgData name="Allen Mendelsohn" userId="86f0204bdc17aa10" providerId="LiveId" clId="{FB5745DF-F891-423A-A0A2-F19FE12FF08D}" dt="2026-09-20T19:58:33.614" v="31"/>
        <pc:sldMkLst>
          <pc:docMk/>
          <pc:sldMk cId="992751085" sldId="507"/>
        </pc:sldMkLst>
      </pc:sldChg>
      <pc:sldChg chg="del">
        <pc:chgData name="Allen Mendelsohn" userId="86f0204bdc17aa10" providerId="LiveId" clId="{FB5745DF-F891-423A-A0A2-F19FE12FF08D}" dt="2026-09-20T20:04:33.826" v="33" actId="2696"/>
        <pc:sldMkLst>
          <pc:docMk/>
          <pc:sldMk cId="1912844244" sldId="508"/>
        </pc:sldMkLst>
      </pc:sldChg>
      <pc:sldChg chg="add">
        <pc:chgData name="Allen Mendelsohn" userId="86f0204bdc17aa10" providerId="LiveId" clId="{FB5745DF-F891-423A-A0A2-F19FE12FF08D}" dt="2026-09-20T20:04:40.282" v="34"/>
        <pc:sldMkLst>
          <pc:docMk/>
          <pc:sldMk cId="3533433040" sldId="508"/>
        </pc:sldMkLst>
      </pc:sldChg>
      <pc:sldChg chg="add">
        <pc:chgData name="Allen Mendelsohn" userId="86f0204bdc17aa10" providerId="LiveId" clId="{FB5745DF-F891-423A-A0A2-F19FE12FF08D}" dt="2026-09-20T20:04:40.282" v="34"/>
        <pc:sldMkLst>
          <pc:docMk/>
          <pc:sldMk cId="1896286840" sldId="509"/>
        </pc:sldMkLst>
      </pc:sldChg>
      <pc:sldChg chg="del">
        <pc:chgData name="Allen Mendelsohn" userId="86f0204bdc17aa10" providerId="LiveId" clId="{FB5745DF-F891-423A-A0A2-F19FE12FF08D}" dt="2026-09-20T20:04:33.826" v="33" actId="2696"/>
        <pc:sldMkLst>
          <pc:docMk/>
          <pc:sldMk cId="3032665329" sldId="509"/>
        </pc:sldMkLst>
      </pc:sldChg>
      <pc:sldChg chg="del">
        <pc:chgData name="Allen Mendelsohn" userId="86f0204bdc17aa10" providerId="LiveId" clId="{FB5745DF-F891-423A-A0A2-F19FE12FF08D}" dt="2026-09-20T20:04:33.826" v="33" actId="2696"/>
        <pc:sldMkLst>
          <pc:docMk/>
          <pc:sldMk cId="1188139941" sldId="510"/>
        </pc:sldMkLst>
      </pc:sldChg>
      <pc:sldChg chg="add">
        <pc:chgData name="Allen Mendelsohn" userId="86f0204bdc17aa10" providerId="LiveId" clId="{FB5745DF-F891-423A-A0A2-F19FE12FF08D}" dt="2026-09-20T20:04:40.282" v="34"/>
        <pc:sldMkLst>
          <pc:docMk/>
          <pc:sldMk cId="2586045216" sldId="510"/>
        </pc:sldMkLst>
      </pc:sldChg>
      <pc:sldChg chg="add">
        <pc:chgData name="Allen Mendelsohn" userId="86f0204bdc17aa10" providerId="LiveId" clId="{FB5745DF-F891-423A-A0A2-F19FE12FF08D}" dt="2026-09-20T19:58:33.614" v="31"/>
        <pc:sldMkLst>
          <pc:docMk/>
          <pc:sldMk cId="2476308478" sldId="516"/>
        </pc:sldMkLst>
      </pc:sldChg>
      <pc:sldChg chg="modSp add mod">
        <pc:chgData name="Allen Mendelsohn" userId="86f0204bdc17aa10" providerId="LiveId" clId="{FB5745DF-F891-423A-A0A2-F19FE12FF08D}" dt="2026-09-21T18:15:11.018" v="1956" actId="20577"/>
        <pc:sldMkLst>
          <pc:docMk/>
          <pc:sldMk cId="2665985414" sldId="519"/>
        </pc:sldMkLst>
        <pc:spChg chg="mod">
          <ac:chgData name="Allen Mendelsohn" userId="86f0204bdc17aa10" providerId="LiveId" clId="{FB5745DF-F891-423A-A0A2-F19FE12FF08D}" dt="2026-09-21T18:15:11.018" v="1956" actId="20577"/>
          <ac:spMkLst>
            <pc:docMk/>
            <pc:sldMk cId="2665985414" sldId="519"/>
            <ac:spMk id="2" creationId="{85D2B323-69B9-2408-75B1-D326801C68E4}"/>
          </ac:spMkLst>
        </pc:spChg>
      </pc:sldChg>
      <pc:sldChg chg="add">
        <pc:chgData name="Allen Mendelsohn" userId="86f0204bdc17aa10" providerId="LiveId" clId="{FB5745DF-F891-423A-A0A2-F19FE12FF08D}" dt="2026-09-21T11:39:26.279" v="40"/>
        <pc:sldMkLst>
          <pc:docMk/>
          <pc:sldMk cId="1660326384" sldId="523"/>
        </pc:sldMkLst>
      </pc:sldChg>
      <pc:sldChg chg="add">
        <pc:chgData name="Allen Mendelsohn" userId="86f0204bdc17aa10" providerId="LiveId" clId="{FB5745DF-F891-423A-A0A2-F19FE12FF08D}" dt="2026-09-20T19:58:33.614" v="31"/>
        <pc:sldMkLst>
          <pc:docMk/>
          <pc:sldMk cId="2217671199" sldId="525"/>
        </pc:sldMkLst>
      </pc:sldChg>
      <pc:sldChg chg="add">
        <pc:chgData name="Allen Mendelsohn" userId="86f0204bdc17aa10" providerId="LiveId" clId="{FB5745DF-F891-423A-A0A2-F19FE12FF08D}" dt="2026-09-20T19:58:33.614" v="31"/>
        <pc:sldMkLst>
          <pc:docMk/>
          <pc:sldMk cId="122305246" sldId="528"/>
        </pc:sldMkLst>
      </pc:sldChg>
      <pc:sldChg chg="add">
        <pc:chgData name="Allen Mendelsohn" userId="86f0204bdc17aa10" providerId="LiveId" clId="{FB5745DF-F891-423A-A0A2-F19FE12FF08D}" dt="2026-09-20T19:58:33.614" v="31"/>
        <pc:sldMkLst>
          <pc:docMk/>
          <pc:sldMk cId="979423910" sldId="529"/>
        </pc:sldMkLst>
      </pc:sldChg>
      <pc:sldChg chg="modSp add mod">
        <pc:chgData name="Allen Mendelsohn" userId="86f0204bdc17aa10" providerId="LiveId" clId="{FB5745DF-F891-423A-A0A2-F19FE12FF08D}" dt="2026-09-21T15:43:34.537" v="806" actId="1076"/>
        <pc:sldMkLst>
          <pc:docMk/>
          <pc:sldMk cId="1948956576" sldId="530"/>
        </pc:sldMkLst>
        <pc:picChg chg="mod">
          <ac:chgData name="Allen Mendelsohn" userId="86f0204bdc17aa10" providerId="LiveId" clId="{FB5745DF-F891-423A-A0A2-F19FE12FF08D}" dt="2026-09-21T15:43:32.740" v="805" actId="1076"/>
          <ac:picMkLst>
            <pc:docMk/>
            <pc:sldMk cId="1948956576" sldId="530"/>
            <ac:picMk id="6" creationId="{1DD70414-AEC8-5A6D-D8C2-E6BF5A96AA79}"/>
          </ac:picMkLst>
        </pc:picChg>
        <pc:picChg chg="mod">
          <ac:chgData name="Allen Mendelsohn" userId="86f0204bdc17aa10" providerId="LiveId" clId="{FB5745DF-F891-423A-A0A2-F19FE12FF08D}" dt="2026-09-21T15:43:34.537" v="806" actId="1076"/>
          <ac:picMkLst>
            <pc:docMk/>
            <pc:sldMk cId="1948956576" sldId="530"/>
            <ac:picMk id="7" creationId="{DC665CD6-F59D-2AA8-BFF4-667890119397}"/>
          </ac:picMkLst>
        </pc:picChg>
      </pc:sldChg>
      <pc:sldChg chg="add">
        <pc:chgData name="Allen Mendelsohn" userId="86f0204bdc17aa10" providerId="LiveId" clId="{FB5745DF-F891-423A-A0A2-F19FE12FF08D}" dt="2026-09-20T19:58:33.614" v="31"/>
        <pc:sldMkLst>
          <pc:docMk/>
          <pc:sldMk cId="3261185281" sldId="531"/>
        </pc:sldMkLst>
      </pc:sldChg>
      <pc:sldChg chg="add">
        <pc:chgData name="Allen Mendelsohn" userId="86f0204bdc17aa10" providerId="LiveId" clId="{FB5745DF-F891-423A-A0A2-F19FE12FF08D}" dt="2026-09-20T19:58:33.614" v="31"/>
        <pc:sldMkLst>
          <pc:docMk/>
          <pc:sldMk cId="2167847286" sldId="532"/>
        </pc:sldMkLst>
      </pc:sldChg>
      <pc:sldChg chg="add">
        <pc:chgData name="Allen Mendelsohn" userId="86f0204bdc17aa10" providerId="LiveId" clId="{FB5745DF-F891-423A-A0A2-F19FE12FF08D}" dt="2026-09-20T19:58:33.614" v="31"/>
        <pc:sldMkLst>
          <pc:docMk/>
          <pc:sldMk cId="3229886683" sldId="533"/>
        </pc:sldMkLst>
      </pc:sldChg>
      <pc:sldChg chg="add">
        <pc:chgData name="Allen Mendelsohn" userId="86f0204bdc17aa10" providerId="LiveId" clId="{FB5745DF-F891-423A-A0A2-F19FE12FF08D}" dt="2026-09-20T19:58:33.614" v="31"/>
        <pc:sldMkLst>
          <pc:docMk/>
          <pc:sldMk cId="555515857" sldId="534"/>
        </pc:sldMkLst>
      </pc:sldChg>
      <pc:sldChg chg="del">
        <pc:chgData name="Allen Mendelsohn" userId="86f0204bdc17aa10" providerId="LiveId" clId="{FB5745DF-F891-423A-A0A2-F19FE12FF08D}" dt="2026-09-20T19:57:41.579" v="29" actId="47"/>
        <pc:sldMkLst>
          <pc:docMk/>
          <pc:sldMk cId="189920480" sldId="536"/>
        </pc:sldMkLst>
      </pc:sldChg>
      <pc:sldChg chg="modSp add mod">
        <pc:chgData name="Allen Mendelsohn" userId="86f0204bdc17aa10" providerId="LiveId" clId="{FB5745DF-F891-423A-A0A2-F19FE12FF08D}" dt="2026-09-21T17:54:35.540" v="1670" actId="20577"/>
        <pc:sldMkLst>
          <pc:docMk/>
          <pc:sldMk cId="4173249019" sldId="536"/>
        </pc:sldMkLst>
        <pc:spChg chg="mod">
          <ac:chgData name="Allen Mendelsohn" userId="86f0204bdc17aa10" providerId="LiveId" clId="{FB5745DF-F891-423A-A0A2-F19FE12FF08D}" dt="2026-09-21T17:54:35.540" v="1670" actId="20577"/>
          <ac:spMkLst>
            <pc:docMk/>
            <pc:sldMk cId="4173249019" sldId="536"/>
            <ac:spMk id="5" creationId="{2C55B899-BE38-4103-B6AF-DDF6B734CB03}"/>
          </ac:spMkLst>
        </pc:spChg>
      </pc:sldChg>
      <pc:sldChg chg="del">
        <pc:chgData name="Allen Mendelsohn" userId="86f0204bdc17aa10" providerId="LiveId" clId="{FB5745DF-F891-423A-A0A2-F19FE12FF08D}" dt="2026-09-21T14:04:46.298" v="662" actId="47"/>
        <pc:sldMkLst>
          <pc:docMk/>
          <pc:sldMk cId="3672948419" sldId="537"/>
        </pc:sldMkLst>
      </pc:sldChg>
      <pc:sldChg chg="del">
        <pc:chgData name="Allen Mendelsohn" userId="86f0204bdc17aa10" providerId="LiveId" clId="{FB5745DF-F891-423A-A0A2-F19FE12FF08D}" dt="2026-09-21T14:04:46.298" v="662" actId="47"/>
        <pc:sldMkLst>
          <pc:docMk/>
          <pc:sldMk cId="3387398762" sldId="538"/>
        </pc:sldMkLst>
      </pc:sldChg>
      <pc:sldChg chg="add">
        <pc:chgData name="Allen Mendelsohn" userId="86f0204bdc17aa10" providerId="LiveId" clId="{FB5745DF-F891-423A-A0A2-F19FE12FF08D}" dt="2026-09-20T19:58:33.614" v="31"/>
        <pc:sldMkLst>
          <pc:docMk/>
          <pc:sldMk cId="4151393742" sldId="540"/>
        </pc:sldMkLst>
      </pc:sldChg>
      <pc:sldChg chg="add">
        <pc:chgData name="Allen Mendelsohn" userId="86f0204bdc17aa10" providerId="LiveId" clId="{FB5745DF-F891-423A-A0A2-F19FE12FF08D}" dt="2026-09-20T19:58:33.614" v="31"/>
        <pc:sldMkLst>
          <pc:docMk/>
          <pc:sldMk cId="3162894190" sldId="541"/>
        </pc:sldMkLst>
      </pc:sldChg>
      <pc:sldChg chg="modSp add mod">
        <pc:chgData name="Allen Mendelsohn" userId="86f0204bdc17aa10" providerId="LiveId" clId="{FB5745DF-F891-423A-A0A2-F19FE12FF08D}" dt="2026-09-21T18:03:50.174" v="1803" actId="20577"/>
        <pc:sldMkLst>
          <pc:docMk/>
          <pc:sldMk cId="1554915821" sldId="542"/>
        </pc:sldMkLst>
        <pc:spChg chg="mod">
          <ac:chgData name="Allen Mendelsohn" userId="86f0204bdc17aa10" providerId="LiveId" clId="{FB5745DF-F891-423A-A0A2-F19FE12FF08D}" dt="2026-09-21T18:03:50.174" v="1803" actId="20577"/>
          <ac:spMkLst>
            <pc:docMk/>
            <pc:sldMk cId="1554915821" sldId="542"/>
            <ac:spMk id="3" creationId="{B8949C51-3BDB-0252-B55D-FB7B4680A4E1}"/>
          </ac:spMkLst>
        </pc:spChg>
      </pc:sldChg>
      <pc:sldChg chg="add">
        <pc:chgData name="Allen Mendelsohn" userId="86f0204bdc17aa10" providerId="LiveId" clId="{FB5745DF-F891-423A-A0A2-F19FE12FF08D}" dt="2026-09-20T19:58:33.614" v="31"/>
        <pc:sldMkLst>
          <pc:docMk/>
          <pc:sldMk cId="3399787067" sldId="543"/>
        </pc:sldMkLst>
      </pc:sldChg>
      <pc:sldChg chg="add">
        <pc:chgData name="Allen Mendelsohn" userId="86f0204bdc17aa10" providerId="LiveId" clId="{FB5745DF-F891-423A-A0A2-F19FE12FF08D}" dt="2026-09-20T19:58:33.614" v="31"/>
        <pc:sldMkLst>
          <pc:docMk/>
          <pc:sldMk cId="469449219" sldId="544"/>
        </pc:sldMkLst>
      </pc:sldChg>
      <pc:sldChg chg="add">
        <pc:chgData name="Allen Mendelsohn" userId="86f0204bdc17aa10" providerId="LiveId" clId="{FB5745DF-F891-423A-A0A2-F19FE12FF08D}" dt="2026-09-20T19:58:33.614" v="31"/>
        <pc:sldMkLst>
          <pc:docMk/>
          <pc:sldMk cId="1682480042" sldId="545"/>
        </pc:sldMkLst>
      </pc:sldChg>
      <pc:sldChg chg="add">
        <pc:chgData name="Allen Mendelsohn" userId="86f0204bdc17aa10" providerId="LiveId" clId="{FB5745DF-F891-423A-A0A2-F19FE12FF08D}" dt="2026-09-20T19:58:33.614" v="31"/>
        <pc:sldMkLst>
          <pc:docMk/>
          <pc:sldMk cId="3722471657" sldId="547"/>
        </pc:sldMkLst>
      </pc:sldChg>
      <pc:sldChg chg="add">
        <pc:chgData name="Allen Mendelsohn" userId="86f0204bdc17aa10" providerId="LiveId" clId="{FB5745DF-F891-423A-A0A2-F19FE12FF08D}" dt="2026-09-20T19:58:33.614" v="31"/>
        <pc:sldMkLst>
          <pc:docMk/>
          <pc:sldMk cId="3293720319" sldId="548"/>
        </pc:sldMkLst>
      </pc:sldChg>
      <pc:sldChg chg="modSp add mod">
        <pc:chgData name="Allen Mendelsohn" userId="86f0204bdc17aa10" providerId="LiveId" clId="{FB5745DF-F891-423A-A0A2-F19FE12FF08D}" dt="2026-09-21T18:07:58.592" v="1832" actId="20577"/>
        <pc:sldMkLst>
          <pc:docMk/>
          <pc:sldMk cId="2519236546" sldId="549"/>
        </pc:sldMkLst>
        <pc:spChg chg="mod">
          <ac:chgData name="Allen Mendelsohn" userId="86f0204bdc17aa10" providerId="LiveId" clId="{FB5745DF-F891-423A-A0A2-F19FE12FF08D}" dt="2026-09-21T18:07:58.592" v="1832" actId="20577"/>
          <ac:spMkLst>
            <pc:docMk/>
            <pc:sldMk cId="2519236546" sldId="549"/>
            <ac:spMk id="2" creationId="{B199D6D6-48B1-71B0-1610-9F56208DA2DE}"/>
          </ac:spMkLst>
        </pc:spChg>
      </pc:sldChg>
      <pc:sldChg chg="modSp add mod">
        <pc:chgData name="Allen Mendelsohn" userId="86f0204bdc17aa10" providerId="LiveId" clId="{FB5745DF-F891-423A-A0A2-F19FE12FF08D}" dt="2026-09-21T15:50:14.870" v="867" actId="5793"/>
        <pc:sldMkLst>
          <pc:docMk/>
          <pc:sldMk cId="2561890469" sldId="550"/>
        </pc:sldMkLst>
        <pc:spChg chg="mod">
          <ac:chgData name="Allen Mendelsohn" userId="86f0204bdc17aa10" providerId="LiveId" clId="{FB5745DF-F891-423A-A0A2-F19FE12FF08D}" dt="2026-09-21T15:50:14.870" v="867" actId="5793"/>
          <ac:spMkLst>
            <pc:docMk/>
            <pc:sldMk cId="2561890469" sldId="550"/>
            <ac:spMk id="3" creationId="{E5E9D9A2-550E-E25E-4249-FBB357797125}"/>
          </ac:spMkLst>
        </pc:spChg>
      </pc:sldChg>
      <pc:sldChg chg="modSp add mod">
        <pc:chgData name="Allen Mendelsohn" userId="86f0204bdc17aa10" providerId="LiveId" clId="{FB5745DF-F891-423A-A0A2-F19FE12FF08D}" dt="2026-09-20T19:56:46.451" v="27" actId="113"/>
        <pc:sldMkLst>
          <pc:docMk/>
          <pc:sldMk cId="645444959" sldId="554"/>
        </pc:sldMkLst>
        <pc:spChg chg="mod">
          <ac:chgData name="Allen Mendelsohn" userId="86f0204bdc17aa10" providerId="LiveId" clId="{FB5745DF-F891-423A-A0A2-F19FE12FF08D}" dt="2026-09-20T19:56:46.451" v="27" actId="113"/>
          <ac:spMkLst>
            <pc:docMk/>
            <pc:sldMk cId="645444959" sldId="554"/>
            <ac:spMk id="3" creationId="{A96AF196-3E6A-696E-A2C5-C01DA44CE771}"/>
          </ac:spMkLst>
        </pc:spChg>
      </pc:sldChg>
      <pc:sldChg chg="add">
        <pc:chgData name="Allen Mendelsohn" userId="86f0204bdc17aa10" providerId="LiveId" clId="{FB5745DF-F891-423A-A0A2-F19FE12FF08D}" dt="2026-09-20T19:58:33.614" v="31"/>
        <pc:sldMkLst>
          <pc:docMk/>
          <pc:sldMk cId="548340455" sldId="555"/>
        </pc:sldMkLst>
      </pc:sldChg>
      <pc:sldChg chg="modSp add mod">
        <pc:chgData name="Allen Mendelsohn" userId="86f0204bdc17aa10" providerId="LiveId" clId="{FB5745DF-F891-423A-A0A2-F19FE12FF08D}" dt="2026-09-21T17:44:48.043" v="1374" actId="20577"/>
        <pc:sldMkLst>
          <pc:docMk/>
          <pc:sldMk cId="440331026" sldId="556"/>
        </pc:sldMkLst>
        <pc:spChg chg="mod">
          <ac:chgData name="Allen Mendelsohn" userId="86f0204bdc17aa10" providerId="LiveId" clId="{FB5745DF-F891-423A-A0A2-F19FE12FF08D}" dt="2026-09-21T17:44:48.043" v="1374" actId="20577"/>
          <ac:spMkLst>
            <pc:docMk/>
            <pc:sldMk cId="440331026" sldId="556"/>
            <ac:spMk id="3" creationId="{A7A86CF6-5B62-A2C2-6827-F2D3B3DE488A}"/>
          </ac:spMkLst>
        </pc:spChg>
      </pc:sldChg>
      <pc:sldChg chg="modSp add mod modNotesTx">
        <pc:chgData name="Allen Mendelsohn" userId="86f0204bdc17aa10" providerId="LiveId" clId="{FB5745DF-F891-423A-A0A2-F19FE12FF08D}" dt="2026-09-21T17:54:21.364" v="1651" actId="20577"/>
        <pc:sldMkLst>
          <pc:docMk/>
          <pc:sldMk cId="2910456869" sldId="557"/>
        </pc:sldMkLst>
        <pc:spChg chg="mod">
          <ac:chgData name="Allen Mendelsohn" userId="86f0204bdc17aa10" providerId="LiveId" clId="{FB5745DF-F891-423A-A0A2-F19FE12FF08D}" dt="2026-09-21T17:54:21.364" v="1651" actId="20577"/>
          <ac:spMkLst>
            <pc:docMk/>
            <pc:sldMk cId="2910456869" sldId="557"/>
            <ac:spMk id="3" creationId="{8B84E54F-F49A-601C-8214-63BA4683EC89}"/>
          </ac:spMkLst>
        </pc:spChg>
      </pc:sldChg>
      <pc:sldChg chg="modSp add mod">
        <pc:chgData name="Allen Mendelsohn" userId="86f0204bdc17aa10" providerId="LiveId" clId="{FB5745DF-F891-423A-A0A2-F19FE12FF08D}" dt="2026-09-21T17:50:24.772" v="1515" actId="20577"/>
        <pc:sldMkLst>
          <pc:docMk/>
          <pc:sldMk cId="1717292564" sldId="558"/>
        </pc:sldMkLst>
        <pc:spChg chg="mod">
          <ac:chgData name="Allen Mendelsohn" userId="86f0204bdc17aa10" providerId="LiveId" clId="{FB5745DF-F891-423A-A0A2-F19FE12FF08D}" dt="2026-09-21T17:50:24.772" v="1515" actId="20577"/>
          <ac:spMkLst>
            <pc:docMk/>
            <pc:sldMk cId="1717292564" sldId="558"/>
            <ac:spMk id="3" creationId="{7C5794F6-C5E9-B34D-5924-A6AB5810F340}"/>
          </ac:spMkLst>
        </pc:spChg>
      </pc:sldChg>
      <pc:sldChg chg="add">
        <pc:chgData name="Allen Mendelsohn" userId="86f0204bdc17aa10" providerId="LiveId" clId="{FB5745DF-F891-423A-A0A2-F19FE12FF08D}" dt="2026-09-20T20:04:40.282" v="34"/>
        <pc:sldMkLst>
          <pc:docMk/>
          <pc:sldMk cId="1429653382" sldId="590"/>
        </pc:sldMkLst>
      </pc:sldChg>
      <pc:sldChg chg="del">
        <pc:chgData name="Allen Mendelsohn" userId="86f0204bdc17aa10" providerId="LiveId" clId="{FB5745DF-F891-423A-A0A2-F19FE12FF08D}" dt="2026-09-20T20:04:33.826" v="33" actId="2696"/>
        <pc:sldMkLst>
          <pc:docMk/>
          <pc:sldMk cId="2816761339" sldId="590"/>
        </pc:sldMkLst>
      </pc:sldChg>
      <pc:sldChg chg="del">
        <pc:chgData name="Allen Mendelsohn" userId="86f0204bdc17aa10" providerId="LiveId" clId="{FB5745DF-F891-423A-A0A2-F19FE12FF08D}" dt="2026-09-20T20:04:33.826" v="33" actId="2696"/>
        <pc:sldMkLst>
          <pc:docMk/>
          <pc:sldMk cId="1620147054" sldId="591"/>
        </pc:sldMkLst>
      </pc:sldChg>
      <pc:sldChg chg="add">
        <pc:chgData name="Allen Mendelsohn" userId="86f0204bdc17aa10" providerId="LiveId" clId="{FB5745DF-F891-423A-A0A2-F19FE12FF08D}" dt="2026-09-20T20:04:40.282" v="34"/>
        <pc:sldMkLst>
          <pc:docMk/>
          <pc:sldMk cId="4259894575" sldId="591"/>
        </pc:sldMkLst>
      </pc:sldChg>
      <pc:sldChg chg="del">
        <pc:chgData name="Allen Mendelsohn" userId="86f0204bdc17aa10" providerId="LiveId" clId="{FB5745DF-F891-423A-A0A2-F19FE12FF08D}" dt="2026-09-20T20:04:33.826" v="33" actId="2696"/>
        <pc:sldMkLst>
          <pc:docMk/>
          <pc:sldMk cId="991608959" sldId="592"/>
        </pc:sldMkLst>
      </pc:sldChg>
      <pc:sldChg chg="add">
        <pc:chgData name="Allen Mendelsohn" userId="86f0204bdc17aa10" providerId="LiveId" clId="{FB5745DF-F891-423A-A0A2-F19FE12FF08D}" dt="2026-09-20T20:04:40.282" v="34"/>
        <pc:sldMkLst>
          <pc:docMk/>
          <pc:sldMk cId="3751484710" sldId="592"/>
        </pc:sldMkLst>
      </pc:sldChg>
      <pc:sldChg chg="add del">
        <pc:chgData name="Allen Mendelsohn" userId="86f0204bdc17aa10" providerId="LiveId" clId="{FB5745DF-F891-423A-A0A2-F19FE12FF08D}" dt="2026-09-20T20:05:43.647" v="35" actId="47"/>
        <pc:sldMkLst>
          <pc:docMk/>
          <pc:sldMk cId="1519020976" sldId="630"/>
        </pc:sldMkLst>
      </pc:sldChg>
      <pc:sldChg chg="del">
        <pc:chgData name="Allen Mendelsohn" userId="86f0204bdc17aa10" providerId="LiveId" clId="{FB5745DF-F891-423A-A0A2-F19FE12FF08D}" dt="2026-09-20T20:04:33.826" v="33" actId="2696"/>
        <pc:sldMkLst>
          <pc:docMk/>
          <pc:sldMk cId="2189674256" sldId="630"/>
        </pc:sldMkLst>
      </pc:sldChg>
      <pc:sldChg chg="del">
        <pc:chgData name="Allen Mendelsohn" userId="86f0204bdc17aa10" providerId="LiveId" clId="{FB5745DF-F891-423A-A0A2-F19FE12FF08D}" dt="2026-09-20T19:56:12.518" v="10" actId="47"/>
        <pc:sldMkLst>
          <pc:docMk/>
          <pc:sldMk cId="3344739811" sldId="655"/>
        </pc:sldMkLst>
      </pc:sldChg>
      <pc:sldChg chg="modSp del mod">
        <pc:chgData name="Allen Mendelsohn" userId="86f0204bdc17aa10" providerId="LiveId" clId="{FB5745DF-F891-423A-A0A2-F19FE12FF08D}" dt="2026-09-21T14:04:46.298" v="662" actId="47"/>
        <pc:sldMkLst>
          <pc:docMk/>
          <pc:sldMk cId="1924993773" sldId="673"/>
        </pc:sldMkLst>
        <pc:spChg chg="mod">
          <ac:chgData name="Allen Mendelsohn" userId="86f0204bdc17aa10" providerId="LiveId" clId="{FB5745DF-F891-423A-A0A2-F19FE12FF08D}" dt="2026-09-20T19:55:29.688" v="8" actId="20577"/>
          <ac:spMkLst>
            <pc:docMk/>
            <pc:sldMk cId="1924993773" sldId="673"/>
            <ac:spMk id="3" creationId="{F8247501-ACD3-4793-EC2D-234779C146FA}"/>
          </ac:spMkLst>
        </pc:spChg>
      </pc:sldChg>
      <pc:sldChg chg="del">
        <pc:chgData name="Allen Mendelsohn" userId="86f0204bdc17aa10" providerId="LiveId" clId="{FB5745DF-F891-423A-A0A2-F19FE12FF08D}" dt="2026-09-21T14:04:46.298" v="662" actId="47"/>
        <pc:sldMkLst>
          <pc:docMk/>
          <pc:sldMk cId="1025217140" sldId="674"/>
        </pc:sldMkLst>
      </pc:sldChg>
      <pc:sldChg chg="del">
        <pc:chgData name="Allen Mendelsohn" userId="86f0204bdc17aa10" providerId="LiveId" clId="{FB5745DF-F891-423A-A0A2-F19FE12FF08D}" dt="2026-09-20T19:57:41.579" v="29" actId="47"/>
        <pc:sldMkLst>
          <pc:docMk/>
          <pc:sldMk cId="4001853294" sldId="677"/>
        </pc:sldMkLst>
      </pc:sldChg>
      <pc:sldChg chg="del">
        <pc:chgData name="Allen Mendelsohn" userId="86f0204bdc17aa10" providerId="LiveId" clId="{FB5745DF-F891-423A-A0A2-F19FE12FF08D}" dt="2026-09-20T19:57:41.579" v="29" actId="47"/>
        <pc:sldMkLst>
          <pc:docMk/>
          <pc:sldMk cId="1821545190" sldId="678"/>
        </pc:sldMkLst>
      </pc:sldChg>
      <pc:sldChg chg="del">
        <pc:chgData name="Allen Mendelsohn" userId="86f0204bdc17aa10" providerId="LiveId" clId="{FB5745DF-F891-423A-A0A2-F19FE12FF08D}" dt="2026-09-20T19:57:41.579" v="29" actId="47"/>
        <pc:sldMkLst>
          <pc:docMk/>
          <pc:sldMk cId="62936859" sldId="679"/>
        </pc:sldMkLst>
      </pc:sldChg>
      <pc:sldChg chg="del">
        <pc:chgData name="Allen Mendelsohn" userId="86f0204bdc17aa10" providerId="LiveId" clId="{FB5745DF-F891-423A-A0A2-F19FE12FF08D}" dt="2026-09-20T19:57:41.579" v="29" actId="47"/>
        <pc:sldMkLst>
          <pc:docMk/>
          <pc:sldMk cId="1038474124" sldId="680"/>
        </pc:sldMkLst>
      </pc:sldChg>
      <pc:sldChg chg="del">
        <pc:chgData name="Allen Mendelsohn" userId="86f0204bdc17aa10" providerId="LiveId" clId="{FB5745DF-F891-423A-A0A2-F19FE12FF08D}" dt="2026-09-20T19:57:41.579" v="29" actId="47"/>
        <pc:sldMkLst>
          <pc:docMk/>
          <pc:sldMk cId="118975560" sldId="681"/>
        </pc:sldMkLst>
      </pc:sldChg>
      <pc:sldChg chg="del">
        <pc:chgData name="Allen Mendelsohn" userId="86f0204bdc17aa10" providerId="LiveId" clId="{FB5745DF-F891-423A-A0A2-F19FE12FF08D}" dt="2026-09-20T19:57:41.579" v="29" actId="47"/>
        <pc:sldMkLst>
          <pc:docMk/>
          <pc:sldMk cId="2566633346" sldId="682"/>
        </pc:sldMkLst>
      </pc:sldChg>
      <pc:sldChg chg="del">
        <pc:chgData name="Allen Mendelsohn" userId="86f0204bdc17aa10" providerId="LiveId" clId="{FB5745DF-F891-423A-A0A2-F19FE12FF08D}" dt="2026-09-20T19:57:41.579" v="29" actId="47"/>
        <pc:sldMkLst>
          <pc:docMk/>
          <pc:sldMk cId="497786504" sldId="683"/>
        </pc:sldMkLst>
      </pc:sldChg>
      <pc:sldChg chg="del">
        <pc:chgData name="Allen Mendelsohn" userId="86f0204bdc17aa10" providerId="LiveId" clId="{FB5745DF-F891-423A-A0A2-F19FE12FF08D}" dt="2026-09-20T19:57:41.579" v="29" actId="47"/>
        <pc:sldMkLst>
          <pc:docMk/>
          <pc:sldMk cId="4025205454" sldId="684"/>
        </pc:sldMkLst>
      </pc:sldChg>
      <pc:sldChg chg="del">
        <pc:chgData name="Allen Mendelsohn" userId="86f0204bdc17aa10" providerId="LiveId" clId="{FB5745DF-F891-423A-A0A2-F19FE12FF08D}" dt="2026-09-20T19:57:41.579" v="29" actId="47"/>
        <pc:sldMkLst>
          <pc:docMk/>
          <pc:sldMk cId="308508827" sldId="685"/>
        </pc:sldMkLst>
      </pc:sldChg>
      <pc:sldChg chg="del">
        <pc:chgData name="Allen Mendelsohn" userId="86f0204bdc17aa10" providerId="LiveId" clId="{FB5745DF-F891-423A-A0A2-F19FE12FF08D}" dt="2026-09-20T19:57:41.579" v="29" actId="47"/>
        <pc:sldMkLst>
          <pc:docMk/>
          <pc:sldMk cId="1347206481" sldId="686"/>
        </pc:sldMkLst>
      </pc:sldChg>
      <pc:sldChg chg="del">
        <pc:chgData name="Allen Mendelsohn" userId="86f0204bdc17aa10" providerId="LiveId" clId="{FB5745DF-F891-423A-A0A2-F19FE12FF08D}" dt="2026-09-20T19:57:41.579" v="29" actId="47"/>
        <pc:sldMkLst>
          <pc:docMk/>
          <pc:sldMk cId="1092397888" sldId="687"/>
        </pc:sldMkLst>
      </pc:sldChg>
      <pc:sldChg chg="del">
        <pc:chgData name="Allen Mendelsohn" userId="86f0204bdc17aa10" providerId="LiveId" clId="{FB5745DF-F891-423A-A0A2-F19FE12FF08D}" dt="2026-09-20T19:57:41.579" v="29" actId="47"/>
        <pc:sldMkLst>
          <pc:docMk/>
          <pc:sldMk cId="587917340" sldId="688"/>
        </pc:sldMkLst>
      </pc:sldChg>
      <pc:sldChg chg="del">
        <pc:chgData name="Allen Mendelsohn" userId="86f0204bdc17aa10" providerId="LiveId" clId="{FB5745DF-F891-423A-A0A2-F19FE12FF08D}" dt="2026-09-20T19:57:41.579" v="29" actId="47"/>
        <pc:sldMkLst>
          <pc:docMk/>
          <pc:sldMk cId="1631237026" sldId="689"/>
        </pc:sldMkLst>
      </pc:sldChg>
      <pc:sldChg chg="del">
        <pc:chgData name="Allen Mendelsohn" userId="86f0204bdc17aa10" providerId="LiveId" clId="{FB5745DF-F891-423A-A0A2-F19FE12FF08D}" dt="2026-09-20T19:57:41.579" v="29" actId="47"/>
        <pc:sldMkLst>
          <pc:docMk/>
          <pc:sldMk cId="1563009572" sldId="690"/>
        </pc:sldMkLst>
      </pc:sldChg>
      <pc:sldChg chg="del">
        <pc:chgData name="Allen Mendelsohn" userId="86f0204bdc17aa10" providerId="LiveId" clId="{FB5745DF-F891-423A-A0A2-F19FE12FF08D}" dt="2026-09-20T20:04:33.826" v="33" actId="2696"/>
        <pc:sldMkLst>
          <pc:docMk/>
          <pc:sldMk cId="1520799665" sldId="693"/>
        </pc:sldMkLst>
      </pc:sldChg>
      <pc:sldChg chg="modSp add mod">
        <pc:chgData name="Allen Mendelsohn" userId="86f0204bdc17aa10" providerId="LiveId" clId="{FB5745DF-F891-423A-A0A2-F19FE12FF08D}" dt="2026-09-20T20:06:48.072" v="39" actId="20577"/>
        <pc:sldMkLst>
          <pc:docMk/>
          <pc:sldMk cId="3949621575" sldId="693"/>
        </pc:sldMkLst>
        <pc:spChg chg="mod">
          <ac:chgData name="Allen Mendelsohn" userId="86f0204bdc17aa10" providerId="LiveId" clId="{FB5745DF-F891-423A-A0A2-F19FE12FF08D}" dt="2026-09-20T20:06:48.072" v="39" actId="20577"/>
          <ac:spMkLst>
            <pc:docMk/>
            <pc:sldMk cId="3949621575" sldId="693"/>
            <ac:spMk id="3" creationId="{382EF33B-7C1E-41CB-ABD6-345229B9CD6D}"/>
          </ac:spMkLst>
        </pc:spChg>
      </pc:sldChg>
      <pc:sldChg chg="del">
        <pc:chgData name="Allen Mendelsohn" userId="86f0204bdc17aa10" providerId="LiveId" clId="{FB5745DF-F891-423A-A0A2-F19FE12FF08D}" dt="2026-09-20T20:04:33.826" v="33" actId="2696"/>
        <pc:sldMkLst>
          <pc:docMk/>
          <pc:sldMk cId="322833963" sldId="694"/>
        </pc:sldMkLst>
      </pc:sldChg>
      <pc:sldChg chg="add del">
        <pc:chgData name="Allen Mendelsohn" userId="86f0204bdc17aa10" providerId="LiveId" clId="{FB5745DF-F891-423A-A0A2-F19FE12FF08D}" dt="2026-09-20T20:05:43.647" v="35" actId="47"/>
        <pc:sldMkLst>
          <pc:docMk/>
          <pc:sldMk cId="1985145196" sldId="694"/>
        </pc:sldMkLst>
      </pc:sldChg>
      <pc:sldChg chg="add">
        <pc:chgData name="Allen Mendelsohn" userId="86f0204bdc17aa10" providerId="LiveId" clId="{FB5745DF-F891-423A-A0A2-F19FE12FF08D}" dt="2026-09-20T20:04:40.282" v="34"/>
        <pc:sldMkLst>
          <pc:docMk/>
          <pc:sldMk cId="158026209" sldId="695"/>
        </pc:sldMkLst>
      </pc:sldChg>
      <pc:sldChg chg="del">
        <pc:chgData name="Allen Mendelsohn" userId="86f0204bdc17aa10" providerId="LiveId" clId="{FB5745DF-F891-423A-A0A2-F19FE12FF08D}" dt="2026-09-20T20:04:33.826" v="33" actId="2696"/>
        <pc:sldMkLst>
          <pc:docMk/>
          <pc:sldMk cId="3366307931" sldId="695"/>
        </pc:sldMkLst>
      </pc:sldChg>
      <pc:sldChg chg="modSp mod">
        <pc:chgData name="Allen Mendelsohn" userId="86f0204bdc17aa10" providerId="LiveId" clId="{FB5745DF-F891-423A-A0A2-F19FE12FF08D}" dt="2026-09-21T14:57:28.284" v="697" actId="20577"/>
        <pc:sldMkLst>
          <pc:docMk/>
          <pc:sldMk cId="3073467364" sldId="699"/>
        </pc:sldMkLst>
        <pc:spChg chg="mod">
          <ac:chgData name="Allen Mendelsohn" userId="86f0204bdc17aa10" providerId="LiveId" clId="{FB5745DF-F891-423A-A0A2-F19FE12FF08D}" dt="2026-09-20T19:57:02.571" v="28" actId="6549"/>
          <ac:spMkLst>
            <pc:docMk/>
            <pc:sldMk cId="3073467364" sldId="699"/>
            <ac:spMk id="2" creationId="{76462F28-6067-7A6B-FC90-703F71289D1B}"/>
          </ac:spMkLst>
        </pc:spChg>
        <pc:spChg chg="mod">
          <ac:chgData name="Allen Mendelsohn" userId="86f0204bdc17aa10" providerId="LiveId" clId="{FB5745DF-F891-423A-A0A2-F19FE12FF08D}" dt="2026-09-21T14:57:28.284" v="697" actId="20577"/>
          <ac:spMkLst>
            <pc:docMk/>
            <pc:sldMk cId="3073467364" sldId="699"/>
            <ac:spMk id="3" creationId="{E806A912-9A03-6AFA-285A-05EC07A2ECAE}"/>
          </ac:spMkLst>
        </pc:spChg>
      </pc:sldChg>
      <pc:sldChg chg="add del">
        <pc:chgData name="Allen Mendelsohn" userId="86f0204bdc17aa10" providerId="LiveId" clId="{FB5745DF-F891-423A-A0A2-F19FE12FF08D}" dt="2026-09-20T19:59:25.445" v="32" actId="47"/>
        <pc:sldMkLst>
          <pc:docMk/>
          <pc:sldMk cId="1952732468" sldId="700"/>
        </pc:sldMkLst>
      </pc:sldChg>
      <pc:sldChg chg="add del">
        <pc:chgData name="Allen Mendelsohn" userId="86f0204bdc17aa10" providerId="LiveId" clId="{FB5745DF-F891-423A-A0A2-F19FE12FF08D}" dt="2026-09-20T19:59:25.445" v="32" actId="47"/>
        <pc:sldMkLst>
          <pc:docMk/>
          <pc:sldMk cId="3383776703" sldId="701"/>
        </pc:sldMkLst>
      </pc:sldChg>
      <pc:sldChg chg="add">
        <pc:chgData name="Allen Mendelsohn" userId="86f0204bdc17aa10" providerId="LiveId" clId="{FB5745DF-F891-423A-A0A2-F19FE12FF08D}" dt="2026-09-20T19:58:33.614" v="31"/>
        <pc:sldMkLst>
          <pc:docMk/>
          <pc:sldMk cId="983643028" sldId="702"/>
        </pc:sldMkLst>
      </pc:sldChg>
      <pc:sldChg chg="add">
        <pc:chgData name="Allen Mendelsohn" userId="86f0204bdc17aa10" providerId="LiveId" clId="{FB5745DF-F891-423A-A0A2-F19FE12FF08D}" dt="2026-09-20T19:58:33.614" v="31"/>
        <pc:sldMkLst>
          <pc:docMk/>
          <pc:sldMk cId="3169575453" sldId="703"/>
        </pc:sldMkLst>
      </pc:sldChg>
      <pc:sldChg chg="add">
        <pc:chgData name="Allen Mendelsohn" userId="86f0204bdc17aa10" providerId="LiveId" clId="{FB5745DF-F891-423A-A0A2-F19FE12FF08D}" dt="2026-09-20T19:58:33.614" v="31"/>
        <pc:sldMkLst>
          <pc:docMk/>
          <pc:sldMk cId="2599918156" sldId="704"/>
        </pc:sldMkLst>
      </pc:sldChg>
      <pc:sldChg chg="add">
        <pc:chgData name="Allen Mendelsohn" userId="86f0204bdc17aa10" providerId="LiveId" clId="{FB5745DF-F891-423A-A0A2-F19FE12FF08D}" dt="2026-09-20T19:58:33.614" v="31"/>
        <pc:sldMkLst>
          <pc:docMk/>
          <pc:sldMk cId="514651145" sldId="705"/>
        </pc:sldMkLst>
      </pc:sldChg>
      <pc:sldChg chg="modSp add mod">
        <pc:chgData name="Allen Mendelsohn" userId="86f0204bdc17aa10" providerId="LiveId" clId="{FB5745DF-F891-423A-A0A2-F19FE12FF08D}" dt="2026-09-21T11:53:01.756" v="165" actId="20577"/>
        <pc:sldMkLst>
          <pc:docMk/>
          <pc:sldMk cId="1918080032" sldId="706"/>
        </pc:sldMkLst>
        <pc:spChg chg="mod">
          <ac:chgData name="Allen Mendelsohn" userId="86f0204bdc17aa10" providerId="LiveId" clId="{FB5745DF-F891-423A-A0A2-F19FE12FF08D}" dt="2026-09-21T11:53:01.756" v="165" actId="20577"/>
          <ac:spMkLst>
            <pc:docMk/>
            <pc:sldMk cId="1918080032" sldId="706"/>
            <ac:spMk id="2" creationId="{66628ED1-6D36-95D4-F853-1D1EDEC2AEBB}"/>
          </ac:spMkLst>
        </pc:spChg>
        <pc:spChg chg="mod">
          <ac:chgData name="Allen Mendelsohn" userId="86f0204bdc17aa10" providerId="LiveId" clId="{FB5745DF-F891-423A-A0A2-F19FE12FF08D}" dt="2026-09-21T11:52:40.552" v="141" actId="5793"/>
          <ac:spMkLst>
            <pc:docMk/>
            <pc:sldMk cId="1918080032" sldId="706"/>
            <ac:spMk id="3" creationId="{663577E8-A89A-CDFE-7378-CEFFA8BB8CE7}"/>
          </ac:spMkLst>
        </pc:spChg>
      </pc:sldChg>
      <pc:sldChg chg="modSp add mod modNotesTx">
        <pc:chgData name="Allen Mendelsohn" userId="86f0204bdc17aa10" providerId="LiveId" clId="{FB5745DF-F891-423A-A0A2-F19FE12FF08D}" dt="2026-09-21T15:46:14.830" v="823" actId="113"/>
        <pc:sldMkLst>
          <pc:docMk/>
          <pc:sldMk cId="587917340" sldId="707"/>
        </pc:sldMkLst>
        <pc:spChg chg="mod">
          <ac:chgData name="Allen Mendelsohn" userId="86f0204bdc17aa10" providerId="LiveId" clId="{FB5745DF-F891-423A-A0A2-F19FE12FF08D}" dt="2026-09-21T15:46:14.830" v="823" actId="113"/>
          <ac:spMkLst>
            <pc:docMk/>
            <pc:sldMk cId="587917340" sldId="707"/>
            <ac:spMk id="3" creationId="{473FEAD5-9422-BC8D-3CC5-00D36011B25B}"/>
          </ac:spMkLst>
        </pc:spChg>
      </pc:sldChg>
      <pc:sldChg chg="add">
        <pc:chgData name="Allen Mendelsohn" userId="86f0204bdc17aa10" providerId="LiveId" clId="{FB5745DF-F891-423A-A0A2-F19FE12FF08D}" dt="2026-09-20T19:58:33.614" v="31"/>
        <pc:sldMkLst>
          <pc:docMk/>
          <pc:sldMk cId="3551101880" sldId="708"/>
        </pc:sldMkLst>
      </pc:sldChg>
      <pc:sldChg chg="modSp add del mod">
        <pc:chgData name="Allen Mendelsohn" userId="86f0204bdc17aa10" providerId="LiveId" clId="{FB5745DF-F891-423A-A0A2-F19FE12FF08D}" dt="2026-09-21T12:13:24.239" v="298" actId="2696"/>
        <pc:sldMkLst>
          <pc:docMk/>
          <pc:sldMk cId="1313792848" sldId="709"/>
        </pc:sldMkLst>
        <pc:spChg chg="mod">
          <ac:chgData name="Allen Mendelsohn" userId="86f0204bdc17aa10" providerId="LiveId" clId="{FB5745DF-F891-423A-A0A2-F19FE12FF08D}" dt="2026-09-21T11:57:07.579" v="290" actId="20577"/>
          <ac:spMkLst>
            <pc:docMk/>
            <pc:sldMk cId="1313792848" sldId="709"/>
            <ac:spMk id="3" creationId="{ECC64022-74EF-485B-965B-277D41909425}"/>
          </ac:spMkLst>
        </pc:spChg>
      </pc:sldChg>
      <pc:sldChg chg="modSp add mod">
        <pc:chgData name="Allen Mendelsohn" userId="86f0204bdc17aa10" providerId="LiveId" clId="{FB5745DF-F891-423A-A0A2-F19FE12FF08D}" dt="2026-09-21T18:10:01.203" v="1875" actId="6549"/>
        <pc:sldMkLst>
          <pc:docMk/>
          <pc:sldMk cId="3237321676" sldId="709"/>
        </pc:sldMkLst>
        <pc:spChg chg="mod">
          <ac:chgData name="Allen Mendelsohn" userId="86f0204bdc17aa10" providerId="LiveId" clId="{FB5745DF-F891-423A-A0A2-F19FE12FF08D}" dt="2026-09-21T18:09:34.927" v="1842" actId="114"/>
          <ac:spMkLst>
            <pc:docMk/>
            <pc:sldMk cId="3237321676" sldId="709"/>
            <ac:spMk id="2" creationId="{23686015-ADB9-4FC7-A3DD-420051303357}"/>
          </ac:spMkLst>
        </pc:spChg>
        <pc:spChg chg="mod">
          <ac:chgData name="Allen Mendelsohn" userId="86f0204bdc17aa10" providerId="LiveId" clId="{FB5745DF-F891-423A-A0A2-F19FE12FF08D}" dt="2026-09-21T18:10:01.203" v="1875" actId="6549"/>
          <ac:spMkLst>
            <pc:docMk/>
            <pc:sldMk cId="3237321676" sldId="709"/>
            <ac:spMk id="3" creationId="{ECC64022-74EF-485B-965B-277D41909425}"/>
          </ac:spMkLst>
        </pc:spChg>
      </pc:sldChg>
      <pc:sldChg chg="add">
        <pc:chgData name="Allen Mendelsohn" userId="86f0204bdc17aa10" providerId="LiveId" clId="{FB5745DF-F891-423A-A0A2-F19FE12FF08D}" dt="2026-09-21T12:13:30.645" v="299"/>
        <pc:sldMkLst>
          <pc:docMk/>
          <pc:sldMk cId="820455026" sldId="710"/>
        </pc:sldMkLst>
      </pc:sldChg>
      <pc:sldChg chg="add del">
        <pc:chgData name="Allen Mendelsohn" userId="86f0204bdc17aa10" providerId="LiveId" clId="{FB5745DF-F891-423A-A0A2-F19FE12FF08D}" dt="2026-09-21T12:13:24.239" v="298" actId="2696"/>
        <pc:sldMkLst>
          <pc:docMk/>
          <pc:sldMk cId="1963475089" sldId="710"/>
        </pc:sldMkLst>
      </pc:sldChg>
      <pc:sldChg chg="add">
        <pc:chgData name="Allen Mendelsohn" userId="86f0204bdc17aa10" providerId="LiveId" clId="{FB5745DF-F891-423A-A0A2-F19FE12FF08D}" dt="2026-09-21T12:13:30.645" v="299"/>
        <pc:sldMkLst>
          <pc:docMk/>
          <pc:sldMk cId="590380543" sldId="711"/>
        </pc:sldMkLst>
      </pc:sldChg>
      <pc:sldChg chg="add del">
        <pc:chgData name="Allen Mendelsohn" userId="86f0204bdc17aa10" providerId="LiveId" clId="{FB5745DF-F891-423A-A0A2-F19FE12FF08D}" dt="2026-09-21T12:13:24.239" v="298" actId="2696"/>
        <pc:sldMkLst>
          <pc:docMk/>
          <pc:sldMk cId="2847619859" sldId="711"/>
        </pc:sldMkLst>
      </pc:sldChg>
      <pc:sldChg chg="add">
        <pc:chgData name="Allen Mendelsohn" userId="86f0204bdc17aa10" providerId="LiveId" clId="{FB5745DF-F891-423A-A0A2-F19FE12FF08D}" dt="2026-09-21T11:39:26.279" v="40"/>
        <pc:sldMkLst>
          <pc:docMk/>
          <pc:sldMk cId="346234157" sldId="712"/>
        </pc:sldMkLst>
      </pc:sldChg>
      <pc:sldChg chg="add">
        <pc:chgData name="Allen Mendelsohn" userId="86f0204bdc17aa10" providerId="LiveId" clId="{FB5745DF-F891-423A-A0A2-F19FE12FF08D}" dt="2026-09-21T11:39:26.279" v="40"/>
        <pc:sldMkLst>
          <pc:docMk/>
          <pc:sldMk cId="2637699909" sldId="713"/>
        </pc:sldMkLst>
      </pc:sldChg>
      <pc:sldChg chg="modSp add mod">
        <pc:chgData name="Allen Mendelsohn" userId="86f0204bdc17aa10" providerId="LiveId" clId="{FB5745DF-F891-423A-A0A2-F19FE12FF08D}" dt="2026-09-21T17:42:49.221" v="1293" actId="20577"/>
        <pc:sldMkLst>
          <pc:docMk/>
          <pc:sldMk cId="696894291" sldId="714"/>
        </pc:sldMkLst>
        <pc:spChg chg="mod">
          <ac:chgData name="Allen Mendelsohn" userId="86f0204bdc17aa10" providerId="LiveId" clId="{FB5745DF-F891-423A-A0A2-F19FE12FF08D}" dt="2026-09-21T17:42:49.221" v="1293" actId="20577"/>
          <ac:spMkLst>
            <pc:docMk/>
            <pc:sldMk cId="696894291" sldId="714"/>
            <ac:spMk id="3" creationId="{1AB8EA8B-F3BF-7D78-CEF2-0843F8E1DED4}"/>
          </ac:spMkLst>
        </pc:spChg>
      </pc:sldChg>
      <pc:sldChg chg="modSp new mod modNotesTx">
        <pc:chgData name="Allen Mendelsohn" userId="86f0204bdc17aa10" providerId="LiveId" clId="{FB5745DF-F891-423A-A0A2-F19FE12FF08D}" dt="2026-09-21T18:08:38.713" v="1841" actId="20577"/>
        <pc:sldMkLst>
          <pc:docMk/>
          <pc:sldMk cId="1662815522" sldId="715"/>
        </pc:sldMkLst>
        <pc:spChg chg="mod">
          <ac:chgData name="Allen Mendelsohn" userId="86f0204bdc17aa10" providerId="LiveId" clId="{FB5745DF-F891-423A-A0A2-F19FE12FF08D}" dt="2026-09-21T18:08:38.713" v="1841" actId="20577"/>
          <ac:spMkLst>
            <pc:docMk/>
            <pc:sldMk cId="1662815522" sldId="715"/>
            <ac:spMk id="2" creationId="{515C8FAE-C682-2B17-EC27-71540CDCBF9C}"/>
          </ac:spMkLst>
        </pc:spChg>
      </pc:sldChg>
      <pc:sldChg chg="modSp new mod modNotesTx">
        <pc:chgData name="Allen Mendelsohn" userId="86f0204bdc17aa10" providerId="LiveId" clId="{FB5745DF-F891-423A-A0A2-F19FE12FF08D}" dt="2026-09-21T12:19:02.332" v="533" actId="11"/>
        <pc:sldMkLst>
          <pc:docMk/>
          <pc:sldMk cId="2913314922" sldId="716"/>
        </pc:sldMkLst>
        <pc:spChg chg="mod">
          <ac:chgData name="Allen Mendelsohn" userId="86f0204bdc17aa10" providerId="LiveId" clId="{FB5745DF-F891-423A-A0A2-F19FE12FF08D}" dt="2026-09-21T11:53:52.861" v="188" actId="20577"/>
          <ac:spMkLst>
            <pc:docMk/>
            <pc:sldMk cId="2913314922" sldId="716"/>
            <ac:spMk id="2" creationId="{E39DFC58-7A8F-4DBF-6B45-F5983E4D0B71}"/>
          </ac:spMkLst>
        </pc:spChg>
        <pc:spChg chg="mod">
          <ac:chgData name="Allen Mendelsohn" userId="86f0204bdc17aa10" providerId="LiveId" clId="{FB5745DF-F891-423A-A0A2-F19FE12FF08D}" dt="2026-09-21T12:19:02.332" v="533" actId="11"/>
          <ac:spMkLst>
            <pc:docMk/>
            <pc:sldMk cId="2913314922" sldId="716"/>
            <ac:spMk id="3" creationId="{4BDD7285-7194-27D8-97F5-B44200FF0BD6}"/>
          </ac:spMkLst>
        </pc:spChg>
      </pc:sldChg>
      <pc:sldChg chg="modSp new mod">
        <pc:chgData name="Allen Mendelsohn" userId="86f0204bdc17aa10" providerId="LiveId" clId="{FB5745DF-F891-423A-A0A2-F19FE12FF08D}" dt="2026-09-21T12:22:36.390" v="597" actId="20577"/>
        <pc:sldMkLst>
          <pc:docMk/>
          <pc:sldMk cId="1386971224" sldId="717"/>
        </pc:sldMkLst>
        <pc:spChg chg="mod">
          <ac:chgData name="Allen Mendelsohn" userId="86f0204bdc17aa10" providerId="LiveId" clId="{FB5745DF-F891-423A-A0A2-F19FE12FF08D}" dt="2026-09-21T12:15:02.632" v="314" actId="14100"/>
          <ac:spMkLst>
            <pc:docMk/>
            <pc:sldMk cId="1386971224" sldId="717"/>
            <ac:spMk id="2" creationId="{0C538978-68CB-7609-51CA-CC433BD42AA3}"/>
          </ac:spMkLst>
        </pc:spChg>
        <pc:spChg chg="mod">
          <ac:chgData name="Allen Mendelsohn" userId="86f0204bdc17aa10" providerId="LiveId" clId="{FB5745DF-F891-423A-A0A2-F19FE12FF08D}" dt="2026-09-21T12:22:36.390" v="597" actId="20577"/>
          <ac:spMkLst>
            <pc:docMk/>
            <pc:sldMk cId="1386971224" sldId="717"/>
            <ac:spMk id="3" creationId="{9361D9B5-BF37-53D4-4DF8-9F62E0B0D713}"/>
          </ac:spMkLst>
        </pc:spChg>
      </pc:sldChg>
      <pc:sldChg chg="modSp new mod">
        <pc:chgData name="Allen Mendelsohn" userId="86f0204bdc17aa10" providerId="LiveId" clId="{FB5745DF-F891-423A-A0A2-F19FE12FF08D}" dt="2026-09-21T18:02:24.018" v="1802" actId="113"/>
        <pc:sldMkLst>
          <pc:docMk/>
          <pc:sldMk cId="1640468363" sldId="718"/>
        </pc:sldMkLst>
        <pc:spChg chg="mod">
          <ac:chgData name="Allen Mendelsohn" userId="86f0204bdc17aa10" providerId="LiveId" clId="{FB5745DF-F891-423A-A0A2-F19FE12FF08D}" dt="2026-09-21T16:02:14.533" v="1200" actId="14100"/>
          <ac:spMkLst>
            <pc:docMk/>
            <pc:sldMk cId="1640468363" sldId="718"/>
            <ac:spMk id="2" creationId="{CF1A21B1-6F09-51E2-5125-E26FC0C93212}"/>
          </ac:spMkLst>
        </pc:spChg>
        <pc:spChg chg="mod">
          <ac:chgData name="Allen Mendelsohn" userId="86f0204bdc17aa10" providerId="LiveId" clId="{FB5745DF-F891-423A-A0A2-F19FE12FF08D}" dt="2026-09-21T18:02:24.018" v="1802" actId="113"/>
          <ac:spMkLst>
            <pc:docMk/>
            <pc:sldMk cId="1640468363" sldId="718"/>
            <ac:spMk id="3" creationId="{52E437E2-4D22-554B-37B3-ADCB54939385}"/>
          </ac:spMkLst>
        </pc:spChg>
      </pc:sldChg>
      <pc:sldChg chg="modSp new mod">
        <pc:chgData name="Allen Mendelsohn" userId="86f0204bdc17aa10" providerId="LiveId" clId="{FB5745DF-F891-423A-A0A2-F19FE12FF08D}" dt="2026-09-21T18:07:00.475" v="1820" actId="14100"/>
        <pc:sldMkLst>
          <pc:docMk/>
          <pc:sldMk cId="1716858657" sldId="719"/>
        </pc:sldMkLst>
        <pc:spChg chg="mod">
          <ac:chgData name="Allen Mendelsohn" userId="86f0204bdc17aa10" providerId="LiveId" clId="{FB5745DF-F891-423A-A0A2-F19FE12FF08D}" dt="2026-09-21T18:07:00.475" v="1820" actId="14100"/>
          <ac:spMkLst>
            <pc:docMk/>
            <pc:sldMk cId="1716858657" sldId="719"/>
            <ac:spMk id="2" creationId="{062FB142-4E6A-CC91-ABAB-06ADBB73F666}"/>
          </ac:spMkLst>
        </pc:spChg>
      </pc:sldChg>
      <pc:sldChg chg="modSp add mod">
        <pc:chgData name="Allen Mendelsohn" userId="86f0204bdc17aa10" providerId="LiveId" clId="{FB5745DF-F891-423A-A0A2-F19FE12FF08D}" dt="2026-09-21T18:14:22.881" v="1937" actId="20577"/>
        <pc:sldMkLst>
          <pc:docMk/>
          <pc:sldMk cId="495894352" sldId="720"/>
        </pc:sldMkLst>
        <pc:spChg chg="mod">
          <ac:chgData name="Allen Mendelsohn" userId="86f0204bdc17aa10" providerId="LiveId" clId="{FB5745DF-F891-423A-A0A2-F19FE12FF08D}" dt="2026-09-21T18:14:22.881" v="1937" actId="20577"/>
          <ac:spMkLst>
            <pc:docMk/>
            <pc:sldMk cId="495894352" sldId="720"/>
            <ac:spMk id="2" creationId="{7E095047-0B39-3856-B0A8-3E140B5011B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8DE70D28-32E9-4AF2-91CF-084CECC0F890}" type="datetimeFigureOut">
              <a:rPr lang="en-US"/>
              <a:pPr>
                <a:defRPr/>
              </a:pPr>
              <a:t>9/20/2026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4BADF13-884F-4625-B148-DF09EB0C1FE8}"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396882DE-51FE-4370-AC55-C7AE4669DBE5}" type="datetimeFigureOut">
              <a:rPr lang="en-US"/>
              <a:pPr>
                <a:defRPr/>
              </a:pPr>
              <a:t>9/20/2026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90FC60C-B268-4C23-AB49-FBFCA2F0488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endParaRPr lang="en-US" altLang="en-US" dirty="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8C1E977-DB97-4C94-B67E-E0AE23B793ED}" type="slidenum">
              <a:rPr lang="en-US" altLang="en-US" smtClean="0"/>
              <a:pPr>
                <a:spcBef>
                  <a:spcPct val="0"/>
                </a:spcBef>
              </a:pPr>
              <a:t>1</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endParaRPr lang="en-US" altLang="en-US" dirty="0">
              <a:sym typeface="Wingdings" panose="05000000000000000000" pitchFamily="2" charset="2"/>
            </a:endParaRP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337F6BA-6B23-475E-910C-7A0F89159E0B}" type="slidenum">
              <a:rPr lang="en-US" altLang="en-US" smtClean="0"/>
              <a:pPr>
                <a:spcBef>
                  <a:spcPct val="0"/>
                </a:spcBef>
              </a:pPr>
              <a:t>2</a:t>
            </a:fld>
            <a:endParaRPr lang="en-US" altLang="en-US"/>
          </a:p>
        </p:txBody>
      </p:sp>
    </p:spTree>
    <p:extLst>
      <p:ext uri="{BB962C8B-B14F-4D97-AF65-F5344CB8AC3E}">
        <p14:creationId xmlns:p14="http://schemas.microsoft.com/office/powerpoint/2010/main" val="2918279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r>
              <a:rPr lang="en-US" altLang="en-US" dirty="0">
                <a:sym typeface="Wingdings" panose="05000000000000000000" pitchFamily="2" charset="2"/>
              </a:rPr>
              <a:t>QUESTIONS?????</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337F6BA-6B23-475E-910C-7A0F89159E0B}" type="slidenum">
              <a:rPr lang="en-US" altLang="en-US" smtClean="0"/>
              <a:pPr>
                <a:spcBef>
                  <a:spcPct val="0"/>
                </a:spcBef>
              </a:pPr>
              <a:t>3</a:t>
            </a:fld>
            <a:endParaRPr lang="en-US" altLang="en-US"/>
          </a:p>
        </p:txBody>
      </p:sp>
    </p:spTree>
    <p:extLst>
      <p:ext uri="{BB962C8B-B14F-4D97-AF65-F5344CB8AC3E}">
        <p14:creationId xmlns:p14="http://schemas.microsoft.com/office/powerpoint/2010/main" val="3114683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r>
              <a:rPr lang="en-US" altLang="en-US" dirty="0">
                <a:sym typeface="Wingdings" panose="05000000000000000000" pitchFamily="2" charset="2"/>
              </a:rPr>
              <a:t>QUESTIONS?????</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337F6BA-6B23-475E-910C-7A0F89159E0B}" type="slidenum">
              <a:rPr lang="en-US" altLang="en-US" smtClean="0"/>
              <a:pPr>
                <a:spcBef>
                  <a:spcPct val="0"/>
                </a:spcBef>
              </a:pPr>
              <a:t>6</a:t>
            </a:fld>
            <a:endParaRPr lang="en-US" altLang="en-US"/>
          </a:p>
        </p:txBody>
      </p:sp>
    </p:spTree>
    <p:extLst>
      <p:ext uri="{BB962C8B-B14F-4D97-AF65-F5344CB8AC3E}">
        <p14:creationId xmlns:p14="http://schemas.microsoft.com/office/powerpoint/2010/main" val="3990687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INTERNET GOVERNANCE </a:t>
            </a:r>
            <a:r>
              <a:rPr lang="en-CA" dirty="0">
                <a:sym typeface="Wingdings" panose="05000000000000000000" pitchFamily="2" charset="2"/>
              </a:rPr>
              <a:t> Done. Traditional role of CRTC</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10</a:t>
            </a:fld>
            <a:endParaRPr lang="en-US" altLang="en-US"/>
          </a:p>
        </p:txBody>
      </p:sp>
    </p:spTree>
    <p:extLst>
      <p:ext uri="{BB962C8B-B14F-4D97-AF65-F5344CB8AC3E}">
        <p14:creationId xmlns:p14="http://schemas.microsoft.com/office/powerpoint/2010/main" val="4106606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were talking about net neutrality, Rose’s presentation…</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11</a:t>
            </a:fld>
            <a:endParaRPr lang="en-US" altLang="en-US"/>
          </a:p>
        </p:txBody>
      </p:sp>
    </p:spTree>
    <p:extLst>
      <p:ext uri="{BB962C8B-B14F-4D97-AF65-F5344CB8AC3E}">
        <p14:creationId xmlns:p14="http://schemas.microsoft.com/office/powerpoint/2010/main" val="1065765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err="1"/>
              <a:t>Francais</a:t>
            </a:r>
            <a:r>
              <a:rPr lang="en-CA" dirty="0"/>
              <a:t> ok</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12</a:t>
            </a:fld>
            <a:endParaRPr lang="en-US" altLang="en-US"/>
          </a:p>
        </p:txBody>
      </p:sp>
    </p:spTree>
    <p:extLst>
      <p:ext uri="{BB962C8B-B14F-4D97-AF65-F5344CB8AC3E}">
        <p14:creationId xmlns:p14="http://schemas.microsoft.com/office/powerpoint/2010/main" val="1903542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Eligible subscribers </a:t>
            </a:r>
            <a:r>
              <a:rPr lang="en-CA" dirty="0">
                <a:sym typeface="Wingdings" panose="05000000000000000000" pitchFamily="2" charset="2"/>
              </a:rPr>
              <a:t> data packages of 2 Gb or more</a:t>
            </a:r>
          </a:p>
          <a:p>
            <a:r>
              <a:rPr lang="en-CA" dirty="0">
                <a:sym typeface="Wingdings" panose="05000000000000000000" pitchFamily="2" charset="2"/>
              </a:rPr>
              <a:t>Providers of content  Spotify, Apple Music, BUT NOT ALL OF THEM</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16</a:t>
            </a:fld>
            <a:endParaRPr lang="en-US" altLang="en-US"/>
          </a:p>
        </p:txBody>
      </p:sp>
    </p:spTree>
    <p:extLst>
      <p:ext uri="{BB962C8B-B14F-4D97-AF65-F5344CB8AC3E}">
        <p14:creationId xmlns:p14="http://schemas.microsoft.com/office/powerpoint/2010/main" val="634443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4 </a:t>
            </a:r>
            <a:r>
              <a:rPr lang="fr-CA" dirty="0" err="1"/>
              <a:t>criteria</a:t>
            </a:r>
            <a:r>
              <a:rPr lang="fr-CA" dirty="0"/>
              <a:t> </a:t>
            </a:r>
            <a:r>
              <a:rPr lang="fr-CA" dirty="0" err="1"/>
              <a:t>explained</a:t>
            </a:r>
            <a:r>
              <a:rPr lang="fr-CA" dirty="0"/>
              <a:t> at para. 126 </a:t>
            </a:r>
            <a:r>
              <a:rPr lang="en-CA" dirty="0">
                <a:sym typeface="Wingdings" panose="05000000000000000000" pitchFamily="2" charset="2"/>
              </a:rPr>
              <a:t> READ</a:t>
            </a:r>
          </a:p>
          <a:p>
            <a:r>
              <a:rPr lang="en-CA" dirty="0">
                <a:sym typeface="Wingdings" panose="05000000000000000000" pitchFamily="2" charset="2"/>
              </a:rPr>
              <a:t>1</a:t>
            </a:r>
            <a:r>
              <a:rPr lang="en-CA" baseline="30000" dirty="0">
                <a:sym typeface="Wingdings" panose="05000000000000000000" pitchFamily="2" charset="2"/>
              </a:rPr>
              <a:t>st</a:t>
            </a:r>
            <a:r>
              <a:rPr lang="en-CA" dirty="0">
                <a:sym typeface="Wingdings" panose="05000000000000000000" pitchFamily="2" charset="2"/>
              </a:rPr>
              <a:t> one most important</a:t>
            </a:r>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19</a:t>
            </a:fld>
            <a:endParaRPr lang="en-US" altLang="en-US"/>
          </a:p>
        </p:txBody>
      </p:sp>
    </p:spTree>
    <p:extLst>
      <p:ext uri="{BB962C8B-B14F-4D97-AF65-F5344CB8AC3E}">
        <p14:creationId xmlns:p14="http://schemas.microsoft.com/office/powerpoint/2010/main" val="3593858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21</a:t>
            </a:fld>
            <a:endParaRPr lang="en-US" altLang="en-US"/>
          </a:p>
        </p:txBody>
      </p:sp>
    </p:spTree>
    <p:extLst>
      <p:ext uri="{BB962C8B-B14F-4D97-AF65-F5344CB8AC3E}">
        <p14:creationId xmlns:p14="http://schemas.microsoft.com/office/powerpoint/2010/main" val="4203966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Intro </a:t>
            </a:r>
            <a:r>
              <a:rPr lang="en-CA" dirty="0">
                <a:sym typeface="Wingdings" panose="05000000000000000000" pitchFamily="2" charset="2"/>
              </a:rPr>
              <a:t> this was a big deal! </a:t>
            </a:r>
            <a:endParaRPr lang="en-CA" dirty="0"/>
          </a:p>
          <a:p>
            <a:r>
              <a:rPr lang="en-CA" dirty="0"/>
              <a:t>Note there was some debate as to whether they could have also used s. 706 of </a:t>
            </a:r>
            <a:r>
              <a:rPr lang="en-CA" i="1" dirty="0"/>
              <a:t>Telecommunications Act </a:t>
            </a:r>
            <a:r>
              <a:rPr lang="en-CA" dirty="0"/>
              <a:t>1996 </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22</a:t>
            </a:fld>
            <a:endParaRPr lang="en-US" altLang="en-US"/>
          </a:p>
        </p:txBody>
      </p:sp>
    </p:spTree>
    <p:extLst>
      <p:ext uri="{BB962C8B-B14F-4D97-AF65-F5344CB8AC3E}">
        <p14:creationId xmlns:p14="http://schemas.microsoft.com/office/powerpoint/2010/main" val="3429377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Common carrier – is that an ISP or not?</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23</a:t>
            </a:fld>
            <a:endParaRPr lang="en-US" altLang="en-US"/>
          </a:p>
        </p:txBody>
      </p:sp>
    </p:spTree>
    <p:extLst>
      <p:ext uri="{BB962C8B-B14F-4D97-AF65-F5344CB8AC3E}">
        <p14:creationId xmlns:p14="http://schemas.microsoft.com/office/powerpoint/2010/main" val="1257867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24</a:t>
            </a:fld>
            <a:endParaRPr lang="en-US" altLang="en-US"/>
          </a:p>
        </p:txBody>
      </p:sp>
    </p:spTree>
    <p:extLst>
      <p:ext uri="{BB962C8B-B14F-4D97-AF65-F5344CB8AC3E}">
        <p14:creationId xmlns:p14="http://schemas.microsoft.com/office/powerpoint/2010/main" val="1333531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25</a:t>
            </a:fld>
            <a:endParaRPr lang="en-US" altLang="en-US"/>
          </a:p>
        </p:txBody>
      </p:sp>
    </p:spTree>
    <p:extLst>
      <p:ext uri="{BB962C8B-B14F-4D97-AF65-F5344CB8AC3E}">
        <p14:creationId xmlns:p14="http://schemas.microsoft.com/office/powerpoint/2010/main" val="873543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28</a:t>
            </a:fld>
            <a:endParaRPr lang="en-US" altLang="en-US"/>
          </a:p>
        </p:txBody>
      </p:sp>
    </p:spTree>
    <p:extLst>
      <p:ext uri="{BB962C8B-B14F-4D97-AF65-F5344CB8AC3E}">
        <p14:creationId xmlns:p14="http://schemas.microsoft.com/office/powerpoint/2010/main" val="3289979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29</a:t>
            </a:fld>
            <a:endParaRPr lang="en-US" altLang="en-US"/>
          </a:p>
        </p:txBody>
      </p:sp>
    </p:spTree>
    <p:extLst>
      <p:ext uri="{BB962C8B-B14F-4D97-AF65-F5344CB8AC3E}">
        <p14:creationId xmlns:p14="http://schemas.microsoft.com/office/powerpoint/2010/main" val="3964912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31</a:t>
            </a:fld>
            <a:endParaRPr lang="en-US" altLang="en-US"/>
          </a:p>
        </p:txBody>
      </p:sp>
    </p:spTree>
    <p:extLst>
      <p:ext uri="{BB962C8B-B14F-4D97-AF65-F5344CB8AC3E}">
        <p14:creationId xmlns:p14="http://schemas.microsoft.com/office/powerpoint/2010/main" val="2995204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32</a:t>
            </a:fld>
            <a:endParaRPr lang="en-US" altLang="en-US"/>
          </a:p>
        </p:txBody>
      </p:sp>
    </p:spTree>
    <p:extLst>
      <p:ext uri="{BB962C8B-B14F-4D97-AF65-F5344CB8AC3E}">
        <p14:creationId xmlns:p14="http://schemas.microsoft.com/office/powerpoint/2010/main" val="3257309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25A66-892D-4A35-40D0-24B71ABEF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042A4C-C221-B83B-9A07-37DC427A67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BF6EA4-837C-473D-2F68-051DDA4D6D7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3274D7F-782F-C80C-EED2-6EE573D404D0}"/>
              </a:ext>
            </a:extLst>
          </p:cNvPr>
          <p:cNvSpPr>
            <a:spLocks noGrp="1"/>
          </p:cNvSpPr>
          <p:nvPr>
            <p:ph type="sldNum" sz="quarter" idx="5"/>
          </p:nvPr>
        </p:nvSpPr>
        <p:spPr/>
        <p:txBody>
          <a:bodyPr/>
          <a:lstStyle/>
          <a:p>
            <a:pPr>
              <a:defRPr/>
            </a:pPr>
            <a:fld id="{B90FC60C-B268-4C23-AB49-FBFCA2F04880}" type="slidenum">
              <a:rPr lang="en-US" altLang="en-US" smtClean="0"/>
              <a:pPr>
                <a:defRPr/>
              </a:pPr>
              <a:t>33</a:t>
            </a:fld>
            <a:endParaRPr lang="en-US" altLang="en-US"/>
          </a:p>
        </p:txBody>
      </p:sp>
    </p:spTree>
    <p:extLst>
      <p:ext uri="{BB962C8B-B14F-4D97-AF65-F5344CB8AC3E}">
        <p14:creationId xmlns:p14="http://schemas.microsoft.com/office/powerpoint/2010/main" val="2116927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35</a:t>
            </a:fld>
            <a:endParaRPr lang="en-US" altLang="en-US"/>
          </a:p>
        </p:txBody>
      </p:sp>
    </p:spTree>
    <p:extLst>
      <p:ext uri="{BB962C8B-B14F-4D97-AF65-F5344CB8AC3E}">
        <p14:creationId xmlns:p14="http://schemas.microsoft.com/office/powerpoint/2010/main" val="3379925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AMENDS the Broadcasting Act dammit</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38</a:t>
            </a:fld>
            <a:endParaRPr lang="en-US" altLang="en-US"/>
          </a:p>
        </p:txBody>
      </p:sp>
    </p:spTree>
    <p:extLst>
      <p:ext uri="{BB962C8B-B14F-4D97-AF65-F5344CB8AC3E}">
        <p14:creationId xmlns:p14="http://schemas.microsoft.com/office/powerpoint/2010/main" val="3060183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800" dirty="0">
                <a:solidFill>
                  <a:srgbClr val="333333"/>
                </a:solidFill>
                <a:effectLst/>
                <a:latin typeface="Helvetica" panose="020B0604020202020204" pitchFamily="34" charset="0"/>
                <a:ea typeface="Calibri" panose="020F0502020204030204" pitchFamily="34" charset="0"/>
                <a:cs typeface="Times New Roman" panose="02020603050405020304" pitchFamily="18" charset="0"/>
              </a:rPr>
              <a:t>PROGRAM - means sounds or visual images, or a combination of sounds and visual images</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39</a:t>
            </a:fld>
            <a:endParaRPr lang="en-US" altLang="en-US"/>
          </a:p>
        </p:txBody>
      </p:sp>
    </p:spTree>
    <p:extLst>
      <p:ext uri="{BB962C8B-B14F-4D97-AF65-F5344CB8AC3E}">
        <p14:creationId xmlns:p14="http://schemas.microsoft.com/office/powerpoint/2010/main" val="4276435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Essentially Cable Companies</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42</a:t>
            </a:fld>
            <a:endParaRPr lang="en-US" altLang="en-US"/>
          </a:p>
        </p:txBody>
      </p:sp>
    </p:spTree>
    <p:extLst>
      <p:ext uri="{BB962C8B-B14F-4D97-AF65-F5344CB8AC3E}">
        <p14:creationId xmlns:p14="http://schemas.microsoft.com/office/powerpoint/2010/main" val="636455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Why TSN? Who owns TSN?</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43</a:t>
            </a:fld>
            <a:endParaRPr lang="en-US" altLang="en-US"/>
          </a:p>
        </p:txBody>
      </p:sp>
    </p:spTree>
    <p:extLst>
      <p:ext uri="{BB962C8B-B14F-4D97-AF65-F5344CB8AC3E}">
        <p14:creationId xmlns:p14="http://schemas.microsoft.com/office/powerpoint/2010/main" val="4033241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OUs – online undertaking</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44</a:t>
            </a:fld>
            <a:endParaRPr lang="en-US" altLang="en-US"/>
          </a:p>
        </p:txBody>
      </p:sp>
    </p:spTree>
    <p:extLst>
      <p:ext uri="{BB962C8B-B14F-4D97-AF65-F5344CB8AC3E}">
        <p14:creationId xmlns:p14="http://schemas.microsoft.com/office/powerpoint/2010/main" val="104645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OUs – online undertaking</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45</a:t>
            </a:fld>
            <a:endParaRPr lang="en-US" altLang="en-US"/>
          </a:p>
        </p:txBody>
      </p:sp>
    </p:spTree>
    <p:extLst>
      <p:ext uri="{BB962C8B-B14F-4D97-AF65-F5344CB8AC3E}">
        <p14:creationId xmlns:p14="http://schemas.microsoft.com/office/powerpoint/2010/main" val="3741877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OUs – online undertaking</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46</a:t>
            </a:fld>
            <a:endParaRPr lang="en-US" altLang="en-US"/>
          </a:p>
        </p:txBody>
      </p:sp>
    </p:spTree>
    <p:extLst>
      <p:ext uri="{BB962C8B-B14F-4D97-AF65-F5344CB8AC3E}">
        <p14:creationId xmlns:p14="http://schemas.microsoft.com/office/powerpoint/2010/main" val="4163052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CRTC does not seem independent!</a:t>
            </a:r>
          </a:p>
          <a:p>
            <a:r>
              <a:rPr lang="en-US" sz="1200" dirty="0"/>
              <a:t>undue preference and undue disadvantage </a:t>
            </a:r>
            <a:r>
              <a:rPr lang="en-US" sz="1200" dirty="0">
                <a:sym typeface="Wingdings" panose="05000000000000000000" pitchFamily="2" charset="2"/>
              </a:rPr>
              <a:t> </a:t>
            </a:r>
            <a:r>
              <a:rPr lang="en-CA" sz="1200" dirty="0">
                <a:sym typeface="Wingdings" panose="05000000000000000000" pitchFamily="2" charset="2"/>
              </a:rPr>
              <a:t>remember 27(2)</a:t>
            </a:r>
            <a:endParaRPr lang="en-CA" dirty="0"/>
          </a:p>
          <a:p>
            <a:r>
              <a:rPr lang="en-CA" dirty="0">
                <a:sym typeface="Wingdings" panose="05000000000000000000" pitchFamily="2" charset="2"/>
              </a:rPr>
              <a:t>Not on class syllabus for a reason. Just know a few key points. 365 paragraphs with Appendices! Details are too much for now.. If this was a 6 credit course…</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49</a:t>
            </a:fld>
            <a:endParaRPr lang="en-US" altLang="en-US"/>
          </a:p>
        </p:txBody>
      </p:sp>
    </p:spTree>
    <p:extLst>
      <p:ext uri="{BB962C8B-B14F-4D97-AF65-F5344CB8AC3E}">
        <p14:creationId xmlns:p14="http://schemas.microsoft.com/office/powerpoint/2010/main" val="36016748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50</a:t>
            </a:fld>
            <a:endParaRPr lang="en-US" altLang="en-US"/>
          </a:p>
        </p:txBody>
      </p:sp>
    </p:spTree>
    <p:extLst>
      <p:ext uri="{BB962C8B-B14F-4D97-AF65-F5344CB8AC3E}">
        <p14:creationId xmlns:p14="http://schemas.microsoft.com/office/powerpoint/2010/main" val="2988724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52</a:t>
            </a:fld>
            <a:endParaRPr lang="en-US" altLang="en-US"/>
          </a:p>
        </p:txBody>
      </p:sp>
    </p:spTree>
    <p:extLst>
      <p:ext uri="{BB962C8B-B14F-4D97-AF65-F5344CB8AC3E}">
        <p14:creationId xmlns:p14="http://schemas.microsoft.com/office/powerpoint/2010/main" val="3583524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Numbers, underlines will all be explained</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63</a:t>
            </a:fld>
            <a:endParaRPr lang="en-US" altLang="en-US"/>
          </a:p>
        </p:txBody>
      </p:sp>
    </p:spTree>
    <p:extLst>
      <p:ext uri="{BB962C8B-B14F-4D97-AF65-F5344CB8AC3E}">
        <p14:creationId xmlns:p14="http://schemas.microsoft.com/office/powerpoint/2010/main" val="22152313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I’ll talk about 2 when we get to privacy</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64</a:t>
            </a:fld>
            <a:endParaRPr lang="en-US" altLang="en-US"/>
          </a:p>
        </p:txBody>
      </p:sp>
    </p:spTree>
    <p:extLst>
      <p:ext uri="{BB962C8B-B14F-4D97-AF65-F5344CB8AC3E}">
        <p14:creationId xmlns:p14="http://schemas.microsoft.com/office/powerpoint/2010/main" val="27217998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15CA4-2C94-7258-1FCE-A8F56821E9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85858-D487-0A71-3FD2-EB96851DD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E313DF-BAD9-15DE-31EC-5B252FC1666E}"/>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740108C-B1FC-0F6B-7058-DA9616A01BD6}"/>
              </a:ext>
            </a:extLst>
          </p:cNvPr>
          <p:cNvSpPr>
            <a:spLocks noGrp="1"/>
          </p:cNvSpPr>
          <p:nvPr>
            <p:ph type="sldNum" sz="quarter" idx="10"/>
          </p:nvPr>
        </p:nvSpPr>
        <p:spPr/>
        <p:txBody>
          <a:bodyPr/>
          <a:lstStyle/>
          <a:p>
            <a:pPr>
              <a:defRPr/>
            </a:pPr>
            <a:fld id="{B90FC60C-B268-4C23-AB49-FBFCA2F04880}" type="slidenum">
              <a:rPr lang="en-US" altLang="en-US" smtClean="0"/>
              <a:pPr>
                <a:defRPr/>
              </a:pPr>
              <a:t>69</a:t>
            </a:fld>
            <a:endParaRPr lang="en-US" altLang="en-US"/>
          </a:p>
        </p:txBody>
      </p:sp>
    </p:spTree>
    <p:extLst>
      <p:ext uri="{BB962C8B-B14F-4D97-AF65-F5344CB8AC3E}">
        <p14:creationId xmlns:p14="http://schemas.microsoft.com/office/powerpoint/2010/main" val="10391333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a:solidFill>
                  <a:schemeClr val="tx1"/>
                </a:solidFill>
                <a:effectLst/>
                <a:latin typeface="+mn-lt"/>
                <a:ea typeface="+mn-ea"/>
                <a:cs typeface="+mn-cs"/>
              </a:rPr>
              <a:t>Not</a:t>
            </a:r>
            <a:r>
              <a:rPr lang="en-CA" sz="1200" kern="1200" dirty="0">
                <a:solidFill>
                  <a:schemeClr val="tx1"/>
                </a:solidFill>
                <a:effectLst/>
                <a:latin typeface="+mn-lt"/>
                <a:ea typeface="+mn-ea"/>
                <a:cs typeface="+mn-cs"/>
              </a:rPr>
              <a:t> child pornography</a:t>
            </a:r>
          </a:p>
          <a:p>
            <a:r>
              <a:rPr lang="en-CA" sz="1200" b="1" kern="1200" dirty="0">
                <a:solidFill>
                  <a:schemeClr val="tx1"/>
                </a:solidFill>
                <a:effectLst/>
                <a:latin typeface="+mn-lt"/>
                <a:ea typeface="+mn-ea"/>
                <a:cs typeface="+mn-cs"/>
              </a:rPr>
              <a:t>Adults</a:t>
            </a:r>
            <a:r>
              <a:rPr lang="en-CA" sz="1200" kern="1200" dirty="0">
                <a:solidFill>
                  <a:schemeClr val="tx1"/>
                </a:solidFill>
                <a:effectLst/>
                <a:latin typeface="+mn-lt"/>
                <a:ea typeface="+mn-ea"/>
                <a:cs typeface="+mn-cs"/>
              </a:rPr>
              <a:t> would be blocked from seeing legitimate expression, this part of 223 struck down</a:t>
            </a:r>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70</a:t>
            </a:fld>
            <a:endParaRPr lang="en-US" altLang="en-US"/>
          </a:p>
        </p:txBody>
      </p:sp>
    </p:spTree>
    <p:extLst>
      <p:ext uri="{BB962C8B-B14F-4D97-AF65-F5344CB8AC3E}">
        <p14:creationId xmlns:p14="http://schemas.microsoft.com/office/powerpoint/2010/main" val="1955489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Basic principle </a:t>
            </a:r>
            <a:r>
              <a:rPr lang="en-CA" dirty="0">
                <a:sym typeface="Wingdings" panose="05000000000000000000" pitchFamily="2" charset="2"/>
              </a:rPr>
              <a:t> cannot be liable for the things people do or say on your platform</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71</a:t>
            </a:fld>
            <a:endParaRPr lang="en-US" altLang="en-US"/>
          </a:p>
        </p:txBody>
      </p:sp>
    </p:spTree>
    <p:extLst>
      <p:ext uri="{BB962C8B-B14F-4D97-AF65-F5344CB8AC3E}">
        <p14:creationId xmlns:p14="http://schemas.microsoft.com/office/powerpoint/2010/main" val="9087713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Copyright Mod Act and DMCA</a:t>
            </a:r>
            <a:r>
              <a:rPr lang="en-CA" dirty="0">
                <a:sym typeface="Wingdings" panose="05000000000000000000" pitchFamily="2" charset="2"/>
              </a:rPr>
              <a:t> see next week</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73</a:t>
            </a:fld>
            <a:endParaRPr lang="en-US" altLang="en-US"/>
          </a:p>
        </p:txBody>
      </p:sp>
    </p:spTree>
    <p:extLst>
      <p:ext uri="{BB962C8B-B14F-4D97-AF65-F5344CB8AC3E}">
        <p14:creationId xmlns:p14="http://schemas.microsoft.com/office/powerpoint/2010/main" val="28474806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75</a:t>
            </a:fld>
            <a:endParaRPr lang="en-US" altLang="en-US"/>
          </a:p>
        </p:txBody>
      </p:sp>
    </p:spTree>
    <p:extLst>
      <p:ext uri="{BB962C8B-B14F-4D97-AF65-F5344CB8AC3E}">
        <p14:creationId xmlns:p14="http://schemas.microsoft.com/office/powerpoint/2010/main" val="26999642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“Internet regulation” such as it is, </a:t>
            </a:r>
            <a:r>
              <a:rPr lang="en-CA" i="1" dirty="0"/>
              <a:t>can</a:t>
            </a:r>
            <a:r>
              <a:rPr lang="en-CA" dirty="0"/>
              <a:t> be provincial… Defamation </a:t>
            </a:r>
            <a:r>
              <a:rPr lang="en-CA" dirty="0">
                <a:sym typeface="Wingdings" panose="05000000000000000000" pitchFamily="2" charset="2"/>
              </a:rPr>
              <a:t> we will see that at some point!</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77</a:t>
            </a:fld>
            <a:endParaRPr lang="en-US" altLang="en-US"/>
          </a:p>
        </p:txBody>
      </p:sp>
    </p:spTree>
    <p:extLst>
      <p:ext uri="{BB962C8B-B14F-4D97-AF65-F5344CB8AC3E}">
        <p14:creationId xmlns:p14="http://schemas.microsoft.com/office/powerpoint/2010/main" val="8660231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CA" dirty="0"/>
              <a:t>Today’s class </a:t>
            </a:r>
            <a:r>
              <a:rPr lang="en-CA" dirty="0">
                <a:sym typeface="Wingdings" panose="05000000000000000000" pitchFamily="2" charset="2"/>
              </a:rPr>
              <a:t> Territorial Jurisdiction &amp; IP &amp; finding violators  Copyright cases mixed in with cross-border stuff and anonymity. We go back and forth. No choice sometimes because of the results of one case need to be discussed e.g. Tariff-22. Pay attention!</a:t>
            </a:r>
          </a:p>
          <a:p>
            <a:pPr marL="171450" indent="-171450">
              <a:buFont typeface="Wingdings" panose="05000000000000000000" pitchFamily="2" charset="2"/>
              <a:buChar char="Ø"/>
            </a:pPr>
            <a:r>
              <a:rPr lang="en-CA" dirty="0">
                <a:sym typeface="Wingdings" panose="05000000000000000000" pitchFamily="2" charset="2"/>
              </a:rPr>
              <a:t>Also my Masters Thesis on the topic, so I tend to blather on!</a:t>
            </a:r>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78</a:t>
            </a:fld>
            <a:endParaRPr lang="en-US" altLang="en-US" dirty="0"/>
          </a:p>
        </p:txBody>
      </p:sp>
    </p:spTree>
    <p:extLst>
      <p:ext uri="{BB962C8B-B14F-4D97-AF65-F5344CB8AC3E}">
        <p14:creationId xmlns:p14="http://schemas.microsoft.com/office/powerpoint/2010/main" val="40487090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Who has taken IP law?</a:t>
            </a:r>
          </a:p>
          <a:p>
            <a:r>
              <a:rPr lang="en-CA" dirty="0"/>
              <a:t>Credit to David Lametti</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79</a:t>
            </a:fld>
            <a:endParaRPr lang="en-US" altLang="en-US" dirty="0"/>
          </a:p>
        </p:txBody>
      </p:sp>
    </p:spTree>
    <p:extLst>
      <p:ext uri="{BB962C8B-B14F-4D97-AF65-F5344CB8AC3E}">
        <p14:creationId xmlns:p14="http://schemas.microsoft.com/office/powerpoint/2010/main" val="22823616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 received this</a:t>
            </a:r>
          </a:p>
          <a:p>
            <a:r>
              <a:rPr lang="en-CA" dirty="0"/>
              <a:t>Hired a web developer to re-do their website</a:t>
            </a:r>
          </a:p>
          <a:p>
            <a:r>
              <a:rPr lang="en-CA" dirty="0"/>
              <a:t>Dev used images got from Google Image search</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80</a:t>
            </a:fld>
            <a:endParaRPr lang="en-US" altLang="en-US" dirty="0"/>
          </a:p>
        </p:txBody>
      </p:sp>
    </p:spTree>
    <p:extLst>
      <p:ext uri="{BB962C8B-B14F-4D97-AF65-F5344CB8AC3E}">
        <p14:creationId xmlns:p14="http://schemas.microsoft.com/office/powerpoint/2010/main" val="17541965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“Infringed” – s. 27 copyright Act only copyright owners can do the things listed in s. 3</a:t>
            </a:r>
          </a:p>
          <a:p>
            <a:r>
              <a:rPr lang="en-CA" dirty="0"/>
              <a:t>My Game of Thrones example</a:t>
            </a:r>
          </a:p>
          <a:p>
            <a:r>
              <a:rPr lang="en-CA" dirty="0"/>
              <a:t>Also I will show you later that I have no excuse</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81</a:t>
            </a:fld>
            <a:endParaRPr lang="en-US" altLang="en-US" dirty="0"/>
          </a:p>
        </p:txBody>
      </p:sp>
    </p:spTree>
    <p:extLst>
      <p:ext uri="{BB962C8B-B14F-4D97-AF65-F5344CB8AC3E}">
        <p14:creationId xmlns:p14="http://schemas.microsoft.com/office/powerpoint/2010/main" val="15442179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82</a:t>
            </a:fld>
            <a:endParaRPr lang="en-US" altLang="en-US"/>
          </a:p>
        </p:txBody>
      </p:sp>
    </p:spTree>
    <p:extLst>
      <p:ext uri="{BB962C8B-B14F-4D97-AF65-F5344CB8AC3E}">
        <p14:creationId xmlns:p14="http://schemas.microsoft.com/office/powerpoint/2010/main" val="33013010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sym typeface="Wingdings" panose="05000000000000000000" pitchFamily="2" charset="2"/>
              </a:rPr>
              <a:t>actual litigation file of mine from 2003!</a:t>
            </a:r>
            <a:endParaRPr lang="en-US" altLang="en-US" dirty="0"/>
          </a:p>
          <a:p>
            <a:pPr eaLnBrk="1" hangingPunct="1">
              <a:spcBef>
                <a:spcPct val="0"/>
              </a:spcBef>
            </a:pPr>
            <a:r>
              <a:rPr lang="en-US" altLang="en-US" dirty="0"/>
              <a:t>Computer user somewhere in Europe, Online casino with a server on some island somewhere (Malta big home for online gambling), gambler’s bank in Hong Kong, payment processor in Montreal, uses a bank in Trinidad, credit card companies in New York</a:t>
            </a:r>
          </a:p>
          <a:p>
            <a:pPr eaLnBrk="1" hangingPunct="1">
              <a:spcBef>
                <a:spcPct val="0"/>
              </a:spcBef>
            </a:pPr>
            <a:r>
              <a:rPr lang="en-US" altLang="en-US" b="1" dirty="0"/>
              <a:t>Something going on in Canada – should a case like this be heard in Canada? </a:t>
            </a:r>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83</a:t>
            </a:fld>
            <a:endParaRPr lang="en-US" altLang="en-US" dirty="0"/>
          </a:p>
        </p:txBody>
      </p:sp>
    </p:spTree>
    <p:extLst>
      <p:ext uri="{BB962C8B-B14F-4D97-AF65-F5344CB8AC3E}">
        <p14:creationId xmlns:p14="http://schemas.microsoft.com/office/powerpoint/2010/main" val="24202675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85</a:t>
            </a:fld>
            <a:endParaRPr lang="en-US" altLang="en-US"/>
          </a:p>
        </p:txBody>
      </p:sp>
    </p:spTree>
    <p:extLst>
      <p:ext uri="{BB962C8B-B14F-4D97-AF65-F5344CB8AC3E}">
        <p14:creationId xmlns:p14="http://schemas.microsoft.com/office/powerpoint/2010/main" val="9139020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Just for completeness’ sake, and for our exchange students</a:t>
            </a:r>
          </a:p>
          <a:p>
            <a:r>
              <a:rPr lang="en-CA" dirty="0"/>
              <a:t>“Balance” – between promoting the public interest in the encouragement and dissemination of works and obtaining a just reward for their creator </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86</a:t>
            </a:fld>
            <a:endParaRPr lang="en-US" altLang="en-US"/>
          </a:p>
        </p:txBody>
      </p:sp>
    </p:spTree>
    <p:extLst>
      <p:ext uri="{BB962C8B-B14F-4D97-AF65-F5344CB8AC3E}">
        <p14:creationId xmlns:p14="http://schemas.microsoft.com/office/powerpoint/2010/main" val="35172610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As mentioned Issue 2 in Tariff 22</a:t>
            </a:r>
          </a:p>
          <a:p>
            <a:r>
              <a:rPr lang="en-CA" dirty="0"/>
              <a:t>(6) </a:t>
            </a:r>
            <a:r>
              <a:rPr lang="en-CA" dirty="0">
                <a:sym typeface="Wingdings" panose="05000000000000000000" pitchFamily="2" charset="2"/>
              </a:rPr>
              <a:t> we’ll return to this</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87</a:t>
            </a:fld>
            <a:endParaRPr lang="en-US" altLang="en-US"/>
          </a:p>
        </p:txBody>
      </p:sp>
    </p:spTree>
    <p:extLst>
      <p:ext uri="{BB962C8B-B14F-4D97-AF65-F5344CB8AC3E}">
        <p14:creationId xmlns:p14="http://schemas.microsoft.com/office/powerpoint/2010/main" val="32449587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Digital Millennium Copyright Act</a:t>
            </a:r>
          </a:p>
          <a:p>
            <a:r>
              <a:rPr lang="en-CA" dirty="0"/>
              <a:t>One of two American laws I insist you now before leaving, the other being s. 230 of the Communications Decency Act which I </a:t>
            </a:r>
            <a:r>
              <a:rPr lang="en-CA" dirty="0" err="1"/>
              <a:t>intro’d</a:t>
            </a:r>
            <a:r>
              <a:rPr lang="en-CA" dirty="0"/>
              <a:t> last week and will get back to in the defamation context. </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88</a:t>
            </a:fld>
            <a:endParaRPr lang="en-US" altLang="en-US"/>
          </a:p>
        </p:txBody>
      </p:sp>
    </p:spTree>
    <p:extLst>
      <p:ext uri="{BB962C8B-B14F-4D97-AF65-F5344CB8AC3E}">
        <p14:creationId xmlns:p14="http://schemas.microsoft.com/office/powerpoint/2010/main" val="38932095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Why such a nightmare? </a:t>
            </a:r>
            <a:r>
              <a:rPr lang="en-CA" dirty="0">
                <a:sym typeface="Wingdings" panose="05000000000000000000" pitchFamily="2" charset="2"/>
              </a:rPr>
              <a:t> next slide </a:t>
            </a:r>
            <a:r>
              <a:rPr lang="en-CA" dirty="0" err="1">
                <a:sym typeface="Wingdings" panose="05000000000000000000" pitchFamily="2" charset="2"/>
              </a:rPr>
              <a:t>Jxs</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89</a:t>
            </a:fld>
            <a:endParaRPr lang="en-US" altLang="en-US"/>
          </a:p>
        </p:txBody>
      </p:sp>
    </p:spTree>
    <p:extLst>
      <p:ext uri="{BB962C8B-B14F-4D97-AF65-F5344CB8AC3E}">
        <p14:creationId xmlns:p14="http://schemas.microsoft.com/office/powerpoint/2010/main" val="30295397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Forum non con – who here has taken Private Int’l Law? Care to explain?</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91</a:t>
            </a:fld>
            <a:endParaRPr lang="en-US" altLang="en-US"/>
          </a:p>
        </p:txBody>
      </p:sp>
    </p:spTree>
    <p:extLst>
      <p:ext uri="{BB962C8B-B14F-4D97-AF65-F5344CB8AC3E}">
        <p14:creationId xmlns:p14="http://schemas.microsoft.com/office/powerpoint/2010/main" val="14442363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Thanks to my former student Gabriel Obando for the graphic (last person to present this)</a:t>
            </a:r>
          </a:p>
          <a:p>
            <a:r>
              <a:rPr lang="en-CA" dirty="0"/>
              <a:t>NOW – I made the first barrier shorter.</a:t>
            </a:r>
          </a:p>
          <a:p>
            <a:r>
              <a:rPr lang="en-CA" dirty="0"/>
              <a:t>Not just for the internet – basic principle of private international law</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92</a:t>
            </a:fld>
            <a:endParaRPr lang="en-US" altLang="en-US"/>
          </a:p>
        </p:txBody>
      </p:sp>
    </p:spTree>
    <p:extLst>
      <p:ext uri="{BB962C8B-B14F-4D97-AF65-F5344CB8AC3E}">
        <p14:creationId xmlns:p14="http://schemas.microsoft.com/office/powerpoint/2010/main" val="33003731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Facebook </a:t>
            </a:r>
            <a:r>
              <a:rPr lang="en-CA" dirty="0">
                <a:sym typeface="Wingdings" panose="05000000000000000000" pitchFamily="2" charset="2"/>
              </a:rPr>
              <a:t> why have a brought this up? (… next slide)</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94</a:t>
            </a:fld>
            <a:endParaRPr lang="en-US" altLang="en-US"/>
          </a:p>
        </p:txBody>
      </p:sp>
    </p:spTree>
    <p:extLst>
      <p:ext uri="{BB962C8B-B14F-4D97-AF65-F5344CB8AC3E}">
        <p14:creationId xmlns:p14="http://schemas.microsoft.com/office/powerpoint/2010/main" val="5445627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95</a:t>
            </a:fld>
            <a:endParaRPr lang="en-US" altLang="en-US"/>
          </a:p>
        </p:txBody>
      </p:sp>
    </p:spTree>
    <p:extLst>
      <p:ext uri="{BB962C8B-B14F-4D97-AF65-F5344CB8AC3E}">
        <p14:creationId xmlns:p14="http://schemas.microsoft.com/office/powerpoint/2010/main" val="2671639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97</a:t>
            </a:fld>
            <a:endParaRPr lang="en-US" altLang="en-US"/>
          </a:p>
        </p:txBody>
      </p:sp>
    </p:spTree>
    <p:extLst>
      <p:ext uri="{BB962C8B-B14F-4D97-AF65-F5344CB8AC3E}">
        <p14:creationId xmlns:p14="http://schemas.microsoft.com/office/powerpoint/2010/main" val="4140418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Are you anonymous on the internet – applies to copyright, but also defamation and lots of other stuff too</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99</a:t>
            </a:fld>
            <a:endParaRPr lang="en-US" altLang="en-US" dirty="0"/>
          </a:p>
        </p:txBody>
      </p:sp>
    </p:spTree>
    <p:extLst>
      <p:ext uri="{BB962C8B-B14F-4D97-AF65-F5344CB8AC3E}">
        <p14:creationId xmlns:p14="http://schemas.microsoft.com/office/powerpoint/2010/main" val="335420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altLang="en-US" dirty="0"/>
              <a:t>Does anyone know what an IP address is?</a:t>
            </a:r>
          </a:p>
          <a:p>
            <a:pPr>
              <a:buFontTx/>
              <a:buChar char="•"/>
            </a:pPr>
            <a:r>
              <a:rPr lang="en-US" altLang="en-US" dirty="0"/>
              <a:t>Note IPv4 has 4.3 billion, IPv6 has 340 trillion </a:t>
            </a:r>
            <a:r>
              <a:rPr lang="en-US" altLang="en-US" dirty="0" err="1"/>
              <a:t>trillion</a:t>
            </a:r>
            <a:r>
              <a:rPr lang="en-US" altLang="en-US" dirty="0"/>
              <a:t> </a:t>
            </a:r>
            <a:r>
              <a:rPr lang="en-US" altLang="en-US" dirty="0" err="1"/>
              <a:t>trillion</a:t>
            </a:r>
            <a:endParaRPr lang="en-US" altLang="en-US" dirty="0"/>
          </a:p>
          <a:p>
            <a:pPr>
              <a:buFontTx/>
              <a:buChar char="•"/>
            </a:pPr>
            <a:r>
              <a:rPr lang="en-US" altLang="en-US" dirty="0"/>
              <a:t>Why 0 to 255? 256 possibilities – 256 is 2 to the power of 8, 256 possible types of bytes</a:t>
            </a:r>
          </a:p>
          <a:p>
            <a:pPr>
              <a:buFontTx/>
              <a:buChar char="•"/>
            </a:pPr>
            <a:r>
              <a:rPr lang="en-US" altLang="en-US" dirty="0"/>
              <a:t>Explain IP address – every computer has them, rotating IP addresses for users from ISPs, they keep track </a:t>
            </a:r>
            <a:r>
              <a:rPr lang="en-US" altLang="en-US" dirty="0">
                <a:sym typeface="Wingdings" panose="05000000000000000000" pitchFamily="2" charset="2"/>
              </a:rPr>
              <a:t> </a:t>
            </a:r>
            <a:r>
              <a:rPr lang="en-US" altLang="en-US" b="1" dirty="0">
                <a:sym typeface="Wingdings" panose="05000000000000000000" pitchFamily="2" charset="2"/>
              </a:rPr>
              <a:t>go to whatismyipaddress.com</a:t>
            </a:r>
            <a:endParaRPr lang="en-US" altLang="en-US" dirty="0"/>
          </a:p>
          <a:p>
            <a:pPr eaLnBrk="1" hangingPunct="1">
              <a:spcBef>
                <a:spcPct val="0"/>
              </a:spcBef>
            </a:pPr>
            <a:r>
              <a:rPr lang="en-US" altLang="en-US" dirty="0">
                <a:sym typeface="Wingdings" panose="05000000000000000000" pitchFamily="2" charset="2"/>
              </a:rPr>
              <a:t> Next slide summary of importance</a:t>
            </a:r>
            <a:endParaRPr lang="en-US" altLang="en-US"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100</a:t>
            </a:fld>
            <a:endParaRPr lang="en-US" altLang="en-US"/>
          </a:p>
        </p:txBody>
      </p:sp>
    </p:spTree>
    <p:extLst>
      <p:ext uri="{BB962C8B-B14F-4D97-AF65-F5344CB8AC3E}">
        <p14:creationId xmlns:p14="http://schemas.microsoft.com/office/powerpoint/2010/main" val="31790761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Patents and customs officials – what’s the deal???</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102</a:t>
            </a:fld>
            <a:endParaRPr lang="en-US" altLang="en-US"/>
          </a:p>
        </p:txBody>
      </p:sp>
    </p:spTree>
    <p:extLst>
      <p:ext uri="{BB962C8B-B14F-4D97-AF65-F5344CB8AC3E}">
        <p14:creationId xmlns:p14="http://schemas.microsoft.com/office/powerpoint/2010/main" val="21785192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DOES </a:t>
            </a:r>
            <a:r>
              <a:rPr lang="en-CA" dirty="0">
                <a:sym typeface="Wingdings" panose="05000000000000000000" pitchFamily="2" charset="2"/>
              </a:rPr>
              <a:t> explain</a:t>
            </a:r>
            <a:endParaRPr lang="en-CA" dirty="0"/>
          </a:p>
          <a:p>
            <a:r>
              <a:rPr lang="en-CA" dirty="0"/>
              <a:t>Not really talking about it, because it gets subsumed into Voltage</a:t>
            </a:r>
          </a:p>
          <a:p>
            <a:r>
              <a:rPr lang="en-CA" dirty="0"/>
              <a:t>Facts – illegal downloading of music which is copyrighted</a:t>
            </a:r>
          </a:p>
          <a:p>
            <a:r>
              <a:rPr lang="en-CA" dirty="0"/>
              <a:t>The good parts get quoted in Voltage – like these two paragraphs here. Putting them in for completeness sake</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103</a:t>
            </a:fld>
            <a:endParaRPr lang="en-US" altLang="en-US"/>
          </a:p>
        </p:txBody>
      </p:sp>
    </p:spTree>
    <p:extLst>
      <p:ext uri="{BB962C8B-B14F-4D97-AF65-F5344CB8AC3E}">
        <p14:creationId xmlns:p14="http://schemas.microsoft.com/office/powerpoint/2010/main" val="19963901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If you only read one case in this class, make it this one! Copyright vs. Privacy</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104</a:t>
            </a:fld>
            <a:endParaRPr lang="en-US" altLang="en-US"/>
          </a:p>
        </p:txBody>
      </p:sp>
    </p:spTree>
    <p:extLst>
      <p:ext uri="{BB962C8B-B14F-4D97-AF65-F5344CB8AC3E}">
        <p14:creationId xmlns:p14="http://schemas.microsoft.com/office/powerpoint/2010/main" val="18796022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105</a:t>
            </a:fld>
            <a:endParaRPr lang="en-US" altLang="en-US"/>
          </a:p>
        </p:txBody>
      </p:sp>
    </p:spTree>
    <p:extLst>
      <p:ext uri="{BB962C8B-B14F-4D97-AF65-F5344CB8AC3E}">
        <p14:creationId xmlns:p14="http://schemas.microsoft.com/office/powerpoint/2010/main" val="365274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Why costs? You’ll see!</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106</a:t>
            </a:fld>
            <a:endParaRPr lang="en-US" altLang="en-US"/>
          </a:p>
        </p:txBody>
      </p:sp>
    </p:spTree>
    <p:extLst>
      <p:ext uri="{BB962C8B-B14F-4D97-AF65-F5344CB8AC3E}">
        <p14:creationId xmlns:p14="http://schemas.microsoft.com/office/powerpoint/2010/main" val="3132312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107</a:t>
            </a:fld>
            <a:endParaRPr lang="en-US" altLang="en-US"/>
          </a:p>
        </p:txBody>
      </p:sp>
    </p:spTree>
    <p:extLst>
      <p:ext uri="{BB962C8B-B14F-4D97-AF65-F5344CB8AC3E}">
        <p14:creationId xmlns:p14="http://schemas.microsoft.com/office/powerpoint/2010/main" val="33983270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7293" indent="-357293">
              <a:tabLst>
                <a:tab pos="357293" algn="l"/>
              </a:tabLst>
              <a:defRPr/>
            </a:pPr>
            <a:r>
              <a:rPr lang="en-US" dirty="0"/>
              <a:t>Equitable remedy</a:t>
            </a:r>
          </a:p>
          <a:p>
            <a:pPr marL="357293" indent="-357293">
              <a:tabLst>
                <a:tab pos="357293" algn="l"/>
              </a:tabLst>
              <a:defRPr/>
            </a:pPr>
            <a:r>
              <a:rPr lang="en-US" dirty="0"/>
              <a:t>“Pre-action discovery”</a:t>
            </a:r>
          </a:p>
          <a:p>
            <a:pPr marL="357293" indent="-357293">
              <a:tabLst>
                <a:tab pos="357293" algn="l"/>
              </a:tabLst>
              <a:defRPr/>
            </a:pPr>
            <a:r>
              <a:rPr lang="en-US" dirty="0"/>
              <a:t>Note 1 – bona fide vs “prima facie” which is higher standard</a:t>
            </a:r>
          </a:p>
          <a:p>
            <a:pPr marL="357293" indent="-357293">
              <a:tabLst>
                <a:tab pos="357293" algn="l"/>
              </a:tabLst>
              <a:defRPr/>
            </a:pPr>
            <a:r>
              <a:rPr lang="en-US" dirty="0"/>
              <a:t>Adopted in Canada, and even in Quebec despite it being an equitable remedy</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108</a:t>
            </a:fld>
            <a:endParaRPr lang="en-US" altLang="en-US"/>
          </a:p>
        </p:txBody>
      </p:sp>
    </p:spTree>
    <p:extLst>
      <p:ext uri="{BB962C8B-B14F-4D97-AF65-F5344CB8AC3E}">
        <p14:creationId xmlns:p14="http://schemas.microsoft.com/office/powerpoint/2010/main" val="35969950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7293" indent="-357293">
              <a:tabLst>
                <a:tab pos="357293" algn="l"/>
              </a:tabLst>
              <a:defRPr/>
            </a:pPr>
            <a:r>
              <a:rPr lang="en-US" dirty="0"/>
              <a:t>Leahy leading case really</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109</a:t>
            </a:fld>
            <a:endParaRPr lang="en-US" altLang="en-US"/>
          </a:p>
        </p:txBody>
      </p:sp>
    </p:spTree>
    <p:extLst>
      <p:ext uri="{BB962C8B-B14F-4D97-AF65-F5344CB8AC3E}">
        <p14:creationId xmlns:p14="http://schemas.microsoft.com/office/powerpoint/2010/main" val="14724749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All these are defamation cases</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110</a:t>
            </a:fld>
            <a:endParaRPr lang="en-US" altLang="en-US"/>
          </a:p>
        </p:txBody>
      </p:sp>
    </p:spTree>
    <p:extLst>
      <p:ext uri="{BB962C8B-B14F-4D97-AF65-F5344CB8AC3E}">
        <p14:creationId xmlns:p14="http://schemas.microsoft.com/office/powerpoint/2010/main" val="24036710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a:t>Basic question – did I infringe when I downloaded the picture? Would I be liable?</a:t>
            </a:r>
          </a:p>
          <a:p>
            <a:pPr eaLnBrk="1" hangingPunct="1">
              <a:spcBef>
                <a:spcPct val="0"/>
              </a:spcBef>
              <a:buFontTx/>
              <a:buChar char="•"/>
            </a:pPr>
            <a:r>
              <a:rPr lang="en-US" altLang="en-US" dirty="0"/>
              <a:t>No - fair dealing for the purposes of education is not  infringement. </a:t>
            </a:r>
          </a:p>
          <a:p>
            <a:pPr eaLnBrk="1" hangingPunct="1">
              <a:spcBef>
                <a:spcPct val="0"/>
              </a:spcBef>
              <a:buFontTx/>
              <a:buChar char="•"/>
            </a:pPr>
            <a:r>
              <a:rPr lang="en-US" altLang="en-US" dirty="0"/>
              <a:t>POINT – laws apply on the internet as they do offline. May have some special challenges and special rules (that we’ll look at), but the basic rule applies</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112</a:t>
            </a:fld>
            <a:endParaRPr lang="en-US" altLang="en-US"/>
          </a:p>
        </p:txBody>
      </p:sp>
    </p:spTree>
    <p:extLst>
      <p:ext uri="{BB962C8B-B14F-4D97-AF65-F5344CB8AC3E}">
        <p14:creationId xmlns:p14="http://schemas.microsoft.com/office/powerpoint/2010/main" val="23638108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sym typeface="Wingdings" panose="05000000000000000000" pitchFamily="2" charset="2"/>
              </a:rPr>
              <a:t>Inunction ordering stopping of selling of Android set-top boxes upheld by the Fed Court of Appeal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1" dirty="0">
                <a:solidFill>
                  <a:srgbClr val="FFFF00"/>
                </a:solidFill>
                <a:sym typeface="Wingdings" panose="05000000000000000000" pitchFamily="2" charset="2"/>
              </a:rPr>
              <a:t>FOLOW UP JAN 2018 - </a:t>
            </a:r>
            <a:r>
              <a:rPr lang="en-CA" sz="1200" b="1" i="0" kern="1200" dirty="0">
                <a:solidFill>
                  <a:srgbClr val="FFFF00"/>
                </a:solidFill>
                <a:effectLst/>
                <a:latin typeface="+mn-lt"/>
                <a:ea typeface="+mn-ea"/>
                <a:cs typeface="+mn-cs"/>
              </a:rPr>
              <a:t>2018 FC 66 – freetv.com cited for contempt of court by continuing to sell set-top boxes in violation of injunction </a:t>
            </a:r>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113</a:t>
            </a:fld>
            <a:endParaRPr lang="en-US" altLang="en-US"/>
          </a:p>
        </p:txBody>
      </p:sp>
    </p:spTree>
    <p:extLst>
      <p:ext uri="{BB962C8B-B14F-4D97-AF65-F5344CB8AC3E}">
        <p14:creationId xmlns:p14="http://schemas.microsoft.com/office/powerpoint/2010/main" val="22803844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Separate </a:t>
            </a:r>
            <a:r>
              <a:rPr lang="en-CA" b="1" dirty="0"/>
              <a:t>tariff</a:t>
            </a:r>
            <a:r>
              <a:rPr lang="en-CA" dirty="0"/>
              <a:t> on internet-distributed songs on video games for communication? No. Tech neutrality. Purchasing on the internet is the same as buying it in a store – NOT communications to the public by telecommunications (s. 3(1)(f) of the © Act</a:t>
            </a:r>
          </a:p>
          <a:p>
            <a:r>
              <a:rPr lang="en-CA" dirty="0"/>
              <a:t>“right to reproduce </a:t>
            </a:r>
            <a:r>
              <a:rPr lang="en-CA" i="1" dirty="0"/>
              <a:t>in any material form whatsoever</a:t>
            </a:r>
            <a:r>
              <a:rPr lang="en-CA" dirty="0"/>
              <a:t>”</a:t>
            </a:r>
          </a:p>
          <a:p>
            <a:r>
              <a:rPr lang="en-CA" dirty="0"/>
              <a:t>Rothstein says keep the total fee the same, but split it between two diff royalties  (repro and </a:t>
            </a:r>
            <a:r>
              <a:rPr lang="en-CA" dirty="0" err="1"/>
              <a:t>comm</a:t>
            </a:r>
            <a:r>
              <a:rPr lang="en-CA" dirty="0"/>
              <a:t>)</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114</a:t>
            </a:fld>
            <a:endParaRPr lang="en-US" altLang="en-US"/>
          </a:p>
        </p:txBody>
      </p:sp>
    </p:spTree>
    <p:extLst>
      <p:ext uri="{BB962C8B-B14F-4D97-AF65-F5344CB8AC3E}">
        <p14:creationId xmlns:p14="http://schemas.microsoft.com/office/powerpoint/2010/main" val="26329491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Separate </a:t>
            </a:r>
            <a:r>
              <a:rPr lang="en-CA" b="1" dirty="0"/>
              <a:t>tariff</a:t>
            </a:r>
            <a:r>
              <a:rPr lang="en-CA" dirty="0"/>
              <a:t> on internet-distributed songs on video games for communication? No. Tech neutrality. Purchasing on the internet is the same as buying it in a store – NOT communications to the public by telecommunications (s. 3(1)(f) of the © Act</a:t>
            </a:r>
          </a:p>
          <a:p>
            <a:r>
              <a:rPr lang="en-CA" dirty="0"/>
              <a:t>“right to reproduce </a:t>
            </a:r>
            <a:r>
              <a:rPr lang="en-CA" i="1" dirty="0"/>
              <a:t>in any material form whatsoever</a:t>
            </a:r>
            <a:r>
              <a:rPr lang="en-CA" dirty="0"/>
              <a:t>”</a:t>
            </a:r>
          </a:p>
          <a:p>
            <a:r>
              <a:rPr lang="en-CA" dirty="0"/>
              <a:t>Rothstein says keep the total fee the same, but split it between two diff royalties  (repro and comm)</a:t>
            </a:r>
          </a:p>
          <a:p>
            <a:r>
              <a:rPr lang="en-CA" dirty="0"/>
              <a:t>Very famous Taxi quote</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115</a:t>
            </a:fld>
            <a:endParaRPr lang="en-US" altLang="en-US"/>
          </a:p>
        </p:txBody>
      </p:sp>
    </p:spTree>
    <p:extLst>
      <p:ext uri="{BB962C8B-B14F-4D97-AF65-F5344CB8AC3E}">
        <p14:creationId xmlns:p14="http://schemas.microsoft.com/office/powerpoint/2010/main" val="16846557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Again for completeness sake</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116</a:t>
            </a:fld>
            <a:endParaRPr lang="en-US" altLang="en-US"/>
          </a:p>
        </p:txBody>
      </p:sp>
    </p:spTree>
    <p:extLst>
      <p:ext uri="{BB962C8B-B14F-4D97-AF65-F5344CB8AC3E}">
        <p14:creationId xmlns:p14="http://schemas.microsoft.com/office/powerpoint/2010/main" val="374548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2.4(1.1) introduced as part of Copyright Mod. Act 2012, post-ESA</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117</a:t>
            </a:fld>
            <a:endParaRPr lang="en-US" altLang="en-US"/>
          </a:p>
        </p:txBody>
      </p:sp>
    </p:spTree>
    <p:extLst>
      <p:ext uri="{BB962C8B-B14F-4D97-AF65-F5344CB8AC3E}">
        <p14:creationId xmlns:p14="http://schemas.microsoft.com/office/powerpoint/2010/main" val="22796455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2.4(1.1) introduced as part of Copyright Mod. Act 2012, post-ESA</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118</a:t>
            </a:fld>
            <a:endParaRPr lang="en-US" altLang="en-US"/>
          </a:p>
        </p:txBody>
      </p:sp>
    </p:spTree>
    <p:extLst>
      <p:ext uri="{BB962C8B-B14F-4D97-AF65-F5344CB8AC3E}">
        <p14:creationId xmlns:p14="http://schemas.microsoft.com/office/powerpoint/2010/main" val="7339615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sym typeface="Wingdings" panose="05000000000000000000" pitchFamily="2" charset="2"/>
              </a:rPr>
              <a:t>Took a while to modernize our Copyright Act</a:t>
            </a:r>
          </a:p>
          <a:p>
            <a:pPr eaLnBrk="1" hangingPunct="1">
              <a:spcBef>
                <a:spcPct val="0"/>
              </a:spcBef>
            </a:pPr>
            <a:r>
              <a:rPr lang="en-US" altLang="en-US" dirty="0">
                <a:sym typeface="Wingdings" panose="05000000000000000000" pitchFamily="2" charset="2"/>
              </a:rPr>
              <a:t>The last 3 are all essentially the same</a:t>
            </a:r>
          </a:p>
          <a:p>
            <a:pPr eaLnBrk="1" hangingPunct="1">
              <a:spcBef>
                <a:spcPct val="0"/>
              </a:spcBef>
            </a:pPr>
            <a:r>
              <a:rPr lang="en-US" altLang="en-US" dirty="0">
                <a:sym typeface="Wingdings" panose="05000000000000000000" pitchFamily="2" charset="2"/>
              </a:rPr>
              <a:t>I wrote my masters thesis based on C-32, would still apply to C-11</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119</a:t>
            </a:fld>
            <a:endParaRPr lang="en-US" altLang="en-US"/>
          </a:p>
        </p:txBody>
      </p:sp>
    </p:spTree>
    <p:extLst>
      <p:ext uri="{BB962C8B-B14F-4D97-AF65-F5344CB8AC3E}">
        <p14:creationId xmlns:p14="http://schemas.microsoft.com/office/powerpoint/2010/main" val="22209421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defRPr/>
            </a:pPr>
            <a:r>
              <a:rPr lang="en-US" altLang="en-US" dirty="0">
                <a:sym typeface="Wingdings" panose="05000000000000000000" pitchFamily="2" charset="2"/>
              </a:rPr>
              <a:t>(a)Through (h), most of them about technology (photographers and international treaties)</a:t>
            </a:r>
          </a:p>
          <a:p>
            <a:pPr marL="228600" indent="-228600" eaLnBrk="1" hangingPunct="1">
              <a:spcBef>
                <a:spcPct val="0"/>
              </a:spcBef>
              <a:buFontTx/>
              <a:buAutoNum type="alphaLcParenBoth"/>
              <a:defRPr/>
            </a:pPr>
            <a:endParaRPr lang="en-US" altLang="en-US" dirty="0">
              <a:sym typeface="Wingdings" panose="05000000000000000000" pitchFamily="2" charset="2"/>
            </a:endParaRPr>
          </a:p>
          <a:p>
            <a:pPr eaLnBrk="1" hangingPunct="1">
              <a:spcBef>
                <a:spcPct val="0"/>
              </a:spcBef>
              <a:defRPr/>
            </a:pPr>
            <a:r>
              <a:rPr lang="en-US" altLang="en-US" dirty="0">
                <a:sym typeface="Wingdings" panose="05000000000000000000" pitchFamily="2" charset="2"/>
              </a:rPr>
              <a:t>Also the preamble talks about the internet a lot</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120</a:t>
            </a:fld>
            <a:endParaRPr lang="en-US" altLang="en-US"/>
          </a:p>
        </p:txBody>
      </p:sp>
    </p:spTree>
    <p:extLst>
      <p:ext uri="{BB962C8B-B14F-4D97-AF65-F5344CB8AC3E}">
        <p14:creationId xmlns:p14="http://schemas.microsoft.com/office/powerpoint/2010/main" val="21851989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sym typeface="Wingdings" panose="05000000000000000000" pitchFamily="2" charset="2"/>
              </a:rPr>
              <a:t>Has gotten all the press! Put me on TV and radio at least half a dozen times</a:t>
            </a:r>
          </a:p>
          <a:p>
            <a:pPr eaLnBrk="1" hangingPunct="1">
              <a:spcBef>
                <a:spcPct val="0"/>
              </a:spcBef>
            </a:pPr>
            <a:r>
              <a:rPr lang="en-US" altLang="en-US" dirty="0">
                <a:sym typeface="Wingdings" panose="05000000000000000000" pitchFamily="2" charset="2"/>
              </a:rPr>
              <a:t>This is the first “notice”</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121</a:t>
            </a:fld>
            <a:endParaRPr lang="en-US" altLang="en-US"/>
          </a:p>
        </p:txBody>
      </p:sp>
    </p:spTree>
    <p:extLst>
      <p:ext uri="{BB962C8B-B14F-4D97-AF65-F5344CB8AC3E}">
        <p14:creationId xmlns:p14="http://schemas.microsoft.com/office/powerpoint/2010/main" val="30488415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sym typeface="Wingdings" panose="05000000000000000000" pitchFamily="2" charset="2"/>
              </a:rPr>
              <a:t>The second “notice”</a:t>
            </a:r>
          </a:p>
          <a:p>
            <a:pPr eaLnBrk="1" hangingPunct="1">
              <a:spcBef>
                <a:spcPct val="0"/>
              </a:spcBef>
            </a:pPr>
            <a:r>
              <a:rPr lang="en-US" altLang="en-US" dirty="0">
                <a:sym typeface="Wingdings" panose="05000000000000000000" pitchFamily="2" charset="2"/>
              </a:rPr>
              <a:t>Compare USA – “Notice and Takedown” and Many Euro countries “three strikes”</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122</a:t>
            </a:fld>
            <a:endParaRPr lang="en-US" altLang="en-US"/>
          </a:p>
        </p:txBody>
      </p:sp>
    </p:spTree>
    <p:extLst>
      <p:ext uri="{BB962C8B-B14F-4D97-AF65-F5344CB8AC3E}">
        <p14:creationId xmlns:p14="http://schemas.microsoft.com/office/powerpoint/2010/main" val="169381451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Note IP address and time</a:t>
            </a:r>
          </a:p>
          <a:p>
            <a:r>
              <a:rPr lang="en-CA" dirty="0"/>
              <a:t>Goes on and on, identifies time and date of download, title of download, etc.</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123</a:t>
            </a:fld>
            <a:endParaRPr lang="en-US" altLang="en-US"/>
          </a:p>
        </p:txBody>
      </p:sp>
    </p:spTree>
    <p:extLst>
      <p:ext uri="{BB962C8B-B14F-4D97-AF65-F5344CB8AC3E}">
        <p14:creationId xmlns:p14="http://schemas.microsoft.com/office/powerpoint/2010/main" val="23939700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Bill 86 was an omnibus budget bill</a:t>
            </a:r>
          </a:p>
          <a:p>
            <a:r>
              <a:rPr lang="en-CA" dirty="0">
                <a:sym typeface="Wingdings" panose="05000000000000000000" pitchFamily="2" charset="2"/>
              </a:rPr>
              <a:t>New notice on next slide</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125</a:t>
            </a:fld>
            <a:endParaRPr lang="en-US" altLang="en-US"/>
          </a:p>
        </p:txBody>
      </p:sp>
    </p:spTree>
    <p:extLst>
      <p:ext uri="{BB962C8B-B14F-4D97-AF65-F5344CB8AC3E}">
        <p14:creationId xmlns:p14="http://schemas.microsoft.com/office/powerpoint/2010/main" val="37012872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Downloaded Ted Lasso, see next slide</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126</a:t>
            </a:fld>
            <a:endParaRPr lang="en-US" altLang="en-US"/>
          </a:p>
        </p:txBody>
      </p:sp>
    </p:spTree>
    <p:extLst>
      <p:ext uri="{BB962C8B-B14F-4D97-AF65-F5344CB8AC3E}">
        <p14:creationId xmlns:p14="http://schemas.microsoft.com/office/powerpoint/2010/main" val="214015711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Downloaded Ted Lasso!</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127</a:t>
            </a:fld>
            <a:endParaRPr lang="en-US" altLang="en-US"/>
          </a:p>
        </p:txBody>
      </p:sp>
    </p:spTree>
    <p:extLst>
      <p:ext uri="{BB962C8B-B14F-4D97-AF65-F5344CB8AC3E}">
        <p14:creationId xmlns:p14="http://schemas.microsoft.com/office/powerpoint/2010/main" val="5980257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Intersection of Notice and Notice and Norwich orders</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128</a:t>
            </a:fld>
            <a:endParaRPr lang="en-US" altLang="en-US"/>
          </a:p>
        </p:txBody>
      </p:sp>
    </p:spTree>
    <p:extLst>
      <p:ext uri="{BB962C8B-B14F-4D97-AF65-F5344CB8AC3E}">
        <p14:creationId xmlns:p14="http://schemas.microsoft.com/office/powerpoint/2010/main" val="42553817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129</a:t>
            </a:fld>
            <a:endParaRPr lang="en-US" altLang="en-US"/>
          </a:p>
        </p:txBody>
      </p:sp>
    </p:spTree>
    <p:extLst>
      <p:ext uri="{BB962C8B-B14F-4D97-AF65-F5344CB8AC3E}">
        <p14:creationId xmlns:p14="http://schemas.microsoft.com/office/powerpoint/2010/main" val="322835532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130</a:t>
            </a:fld>
            <a:endParaRPr lang="en-US" altLang="en-US"/>
          </a:p>
        </p:txBody>
      </p:sp>
    </p:spTree>
    <p:extLst>
      <p:ext uri="{BB962C8B-B14F-4D97-AF65-F5344CB8AC3E}">
        <p14:creationId xmlns:p14="http://schemas.microsoft.com/office/powerpoint/2010/main" val="116536087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“we’ll send it back to the motions judge” </a:t>
            </a:r>
            <a:r>
              <a:rPr lang="en-CA" dirty="0">
                <a:sym typeface="Wingdings" panose="05000000000000000000" pitchFamily="2" charset="2"/>
              </a:rPr>
              <a:t> stand by!</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131</a:t>
            </a:fld>
            <a:endParaRPr lang="en-US" altLang="en-US"/>
          </a:p>
        </p:txBody>
      </p:sp>
    </p:spTree>
    <p:extLst>
      <p:ext uri="{BB962C8B-B14F-4D97-AF65-F5344CB8AC3E}">
        <p14:creationId xmlns:p14="http://schemas.microsoft.com/office/powerpoint/2010/main" val="2378861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132</a:t>
            </a:fld>
            <a:endParaRPr lang="en-US" altLang="en-US"/>
          </a:p>
        </p:txBody>
      </p:sp>
    </p:spTree>
    <p:extLst>
      <p:ext uri="{BB962C8B-B14F-4D97-AF65-F5344CB8AC3E}">
        <p14:creationId xmlns:p14="http://schemas.microsoft.com/office/powerpoint/2010/main" val="224987245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133</a:t>
            </a:fld>
            <a:endParaRPr lang="en-US" altLang="en-US"/>
          </a:p>
        </p:txBody>
      </p:sp>
    </p:spTree>
    <p:extLst>
      <p:ext uri="{BB962C8B-B14F-4D97-AF65-F5344CB8AC3E}">
        <p14:creationId xmlns:p14="http://schemas.microsoft.com/office/powerpoint/2010/main" val="16937841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Hear we are – back at the Motions Judge as ordered by SCC</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134</a:t>
            </a:fld>
            <a:endParaRPr lang="en-US" altLang="en-US"/>
          </a:p>
        </p:txBody>
      </p:sp>
    </p:spTree>
    <p:extLst>
      <p:ext uri="{BB962C8B-B14F-4D97-AF65-F5344CB8AC3E}">
        <p14:creationId xmlns:p14="http://schemas.microsoft.com/office/powerpoint/2010/main" val="257954342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All that over $67.23!!!!!!</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135</a:t>
            </a:fld>
            <a:endParaRPr lang="en-US" altLang="en-US"/>
          </a:p>
        </p:txBody>
      </p:sp>
    </p:spTree>
    <p:extLst>
      <p:ext uri="{BB962C8B-B14F-4D97-AF65-F5344CB8AC3E}">
        <p14:creationId xmlns:p14="http://schemas.microsoft.com/office/powerpoint/2010/main" val="355547218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Now we are actually sort of getting to the point of the litigation! Though still preliminary</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136</a:t>
            </a:fld>
            <a:endParaRPr lang="en-US" altLang="en-US"/>
          </a:p>
        </p:txBody>
      </p:sp>
    </p:spTree>
    <p:extLst>
      <p:ext uri="{BB962C8B-B14F-4D97-AF65-F5344CB8AC3E}">
        <p14:creationId xmlns:p14="http://schemas.microsoft.com/office/powerpoint/2010/main" val="358500010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Actually back to Notice and Notice!</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137</a:t>
            </a:fld>
            <a:endParaRPr lang="en-US" altLang="en-US"/>
          </a:p>
        </p:txBody>
      </p:sp>
    </p:spTree>
    <p:extLst>
      <p:ext uri="{BB962C8B-B14F-4D97-AF65-F5344CB8AC3E}">
        <p14:creationId xmlns:p14="http://schemas.microsoft.com/office/powerpoint/2010/main" val="21716174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139</a:t>
            </a:fld>
            <a:endParaRPr lang="en-US" altLang="en-US"/>
          </a:p>
        </p:txBody>
      </p:sp>
    </p:spTree>
    <p:extLst>
      <p:ext uri="{BB962C8B-B14F-4D97-AF65-F5344CB8AC3E}">
        <p14:creationId xmlns:p14="http://schemas.microsoft.com/office/powerpoint/2010/main" val="8949658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2E827-7F9F-A2F0-EFA4-AAAE81291F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D5C069-77BA-94AC-3E5D-56AA7C7AAC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CBB4C3-9E03-A79C-E091-6DEFFEE3A1D4}"/>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754F71F-1E60-D81D-B2D8-F65569851BEE}"/>
              </a:ext>
            </a:extLst>
          </p:cNvPr>
          <p:cNvSpPr>
            <a:spLocks noGrp="1"/>
          </p:cNvSpPr>
          <p:nvPr>
            <p:ph type="sldNum" sz="quarter" idx="5"/>
          </p:nvPr>
        </p:nvSpPr>
        <p:spPr/>
        <p:txBody>
          <a:bodyPr/>
          <a:lstStyle/>
          <a:p>
            <a:pPr>
              <a:defRPr/>
            </a:pPr>
            <a:fld id="{B90FC60C-B268-4C23-AB49-FBFCA2F04880}" type="slidenum">
              <a:rPr lang="en-US" altLang="en-US" smtClean="0"/>
              <a:pPr>
                <a:defRPr/>
              </a:pPr>
              <a:t>140</a:t>
            </a:fld>
            <a:endParaRPr lang="en-US" altLang="en-US"/>
          </a:p>
        </p:txBody>
      </p:sp>
    </p:spTree>
    <p:extLst>
      <p:ext uri="{BB962C8B-B14F-4D97-AF65-F5344CB8AC3E}">
        <p14:creationId xmlns:p14="http://schemas.microsoft.com/office/powerpoint/2010/main" val="15555482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497B6-C1A8-5D2F-7CCE-1614E7B31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7946F-5F04-0A7A-C950-AD263729CF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D43AA3-E07E-172F-AECA-31241BBD807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3D1B8D0-432E-0A23-5161-DA072D438CC3}"/>
              </a:ext>
            </a:extLst>
          </p:cNvPr>
          <p:cNvSpPr>
            <a:spLocks noGrp="1"/>
          </p:cNvSpPr>
          <p:nvPr>
            <p:ph type="sldNum" sz="quarter" idx="5"/>
          </p:nvPr>
        </p:nvSpPr>
        <p:spPr/>
        <p:txBody>
          <a:bodyPr/>
          <a:lstStyle/>
          <a:p>
            <a:pPr>
              <a:defRPr/>
            </a:pPr>
            <a:fld id="{B90FC60C-B268-4C23-AB49-FBFCA2F04880}" type="slidenum">
              <a:rPr lang="en-US" altLang="en-US" smtClean="0"/>
              <a:pPr>
                <a:defRPr/>
              </a:pPr>
              <a:t>141</a:t>
            </a:fld>
            <a:endParaRPr lang="en-US" altLang="en-US"/>
          </a:p>
        </p:txBody>
      </p:sp>
    </p:spTree>
    <p:extLst>
      <p:ext uri="{BB962C8B-B14F-4D97-AF65-F5344CB8AC3E}">
        <p14:creationId xmlns:p14="http://schemas.microsoft.com/office/powerpoint/2010/main" val="355481835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E6C28-817B-20DE-0367-69183F909C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92390A-EE91-1EF6-2673-F3FCFF667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70F719-2566-DE1E-B8A1-28B012DE8C9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69D42E1-464E-1809-C6E2-151982814B0B}"/>
              </a:ext>
            </a:extLst>
          </p:cNvPr>
          <p:cNvSpPr>
            <a:spLocks noGrp="1"/>
          </p:cNvSpPr>
          <p:nvPr>
            <p:ph type="sldNum" sz="quarter" idx="5"/>
          </p:nvPr>
        </p:nvSpPr>
        <p:spPr/>
        <p:txBody>
          <a:bodyPr/>
          <a:lstStyle/>
          <a:p>
            <a:pPr>
              <a:defRPr/>
            </a:pPr>
            <a:fld id="{B90FC60C-B268-4C23-AB49-FBFCA2F04880}" type="slidenum">
              <a:rPr lang="en-US" altLang="en-US" smtClean="0"/>
              <a:pPr>
                <a:defRPr/>
              </a:pPr>
              <a:t>142</a:t>
            </a:fld>
            <a:endParaRPr lang="en-US" altLang="en-US"/>
          </a:p>
        </p:txBody>
      </p:sp>
    </p:spTree>
    <p:extLst>
      <p:ext uri="{BB962C8B-B14F-4D97-AF65-F5344CB8AC3E}">
        <p14:creationId xmlns:p14="http://schemas.microsoft.com/office/powerpoint/2010/main" val="309252924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143</a:t>
            </a:fld>
            <a:endParaRPr lang="en-US" altLang="en-US"/>
          </a:p>
        </p:txBody>
      </p:sp>
    </p:spTree>
    <p:extLst>
      <p:ext uri="{BB962C8B-B14F-4D97-AF65-F5344CB8AC3E}">
        <p14:creationId xmlns:p14="http://schemas.microsoft.com/office/powerpoint/2010/main" val="300839133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a:t>So what kind of service? </a:t>
            </a:r>
            <a:r>
              <a:rPr lang="en-US" altLang="en-US" dirty="0" err="1"/>
              <a:t>isoHunt</a:t>
            </a:r>
            <a:endParaRPr lang="en-US" altLang="en-US" dirty="0"/>
          </a:p>
          <a:p>
            <a:pPr eaLnBrk="1" hangingPunct="1">
              <a:spcBef>
                <a:spcPct val="0"/>
              </a:spcBef>
              <a:buFontTx/>
              <a:buChar char="•"/>
            </a:pPr>
            <a:r>
              <a:rPr lang="en-US" altLang="en-US" dirty="0"/>
              <a:t>Previous version of bolded phrase: “</a:t>
            </a:r>
            <a:r>
              <a:rPr lang="en-CA" altLang="en-US" dirty="0"/>
              <a:t>a service that the person knows or should have known is designed primarily to enable acts of copyright infringement”</a:t>
            </a:r>
          </a:p>
          <a:p>
            <a:pPr eaLnBrk="1" hangingPunct="1">
              <a:spcBef>
                <a:spcPct val="0"/>
              </a:spcBef>
              <a:buFontTx/>
              <a:buChar char="•"/>
            </a:pPr>
            <a:r>
              <a:rPr lang="en-CA" altLang="en-US" dirty="0" err="1"/>
              <a:t>Isohunt</a:t>
            </a:r>
            <a:r>
              <a:rPr lang="en-CA" altLang="en-US" dirty="0"/>
              <a:t> in black because it was dead already - </a:t>
            </a:r>
            <a:r>
              <a:rPr lang="en-US" altLang="en-US" i="1" dirty="0"/>
              <a:t>Columbia Pictures v. Fung</a:t>
            </a:r>
            <a:r>
              <a:rPr lang="en-US" altLang="en-US" dirty="0"/>
              <a:t>, Court of Appeals for the 9</a:t>
            </a:r>
            <a:r>
              <a:rPr lang="en-US" altLang="en-US" baseline="30000" dirty="0"/>
              <a:t>th</a:t>
            </a:r>
            <a:r>
              <a:rPr lang="en-US" altLang="en-US" dirty="0"/>
              <a:t> Circuit 2013</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144</a:t>
            </a:fld>
            <a:endParaRPr lang="en-US" altLang="en-US"/>
          </a:p>
        </p:txBody>
      </p:sp>
    </p:spTree>
    <p:extLst>
      <p:ext uri="{BB962C8B-B14F-4D97-AF65-F5344CB8AC3E}">
        <p14:creationId xmlns:p14="http://schemas.microsoft.com/office/powerpoint/2010/main" val="196519893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Factors from the legislature, but echo jurisprudence, especially CCH and the </a:t>
            </a:r>
            <a:r>
              <a:rPr lang="en-US" altLang="en-US" dirty="0" err="1"/>
              <a:t>Grokster</a:t>
            </a:r>
            <a:r>
              <a:rPr lang="en-US" altLang="en-US" dirty="0"/>
              <a:t> case in the US</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145</a:t>
            </a:fld>
            <a:endParaRPr lang="en-US" altLang="en-US"/>
          </a:p>
        </p:txBody>
      </p:sp>
    </p:spTree>
    <p:extLst>
      <p:ext uri="{BB962C8B-B14F-4D97-AF65-F5344CB8AC3E}">
        <p14:creationId xmlns:p14="http://schemas.microsoft.com/office/powerpoint/2010/main" val="34165914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146</a:t>
            </a:fld>
            <a:endParaRPr lang="en-US" altLang="en-US"/>
          </a:p>
        </p:txBody>
      </p:sp>
    </p:spTree>
    <p:extLst>
      <p:ext uri="{BB962C8B-B14F-4D97-AF65-F5344CB8AC3E}">
        <p14:creationId xmlns:p14="http://schemas.microsoft.com/office/powerpoint/2010/main" val="421200893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altLang="en-US" dirty="0"/>
              <a:t>So the legislator has allowed us to make mash-ups</a:t>
            </a:r>
          </a:p>
          <a:p>
            <a:pPr>
              <a:buFontTx/>
              <a:buChar char="•"/>
            </a:pPr>
            <a:r>
              <a:rPr lang="en-US" altLang="en-US" dirty="0"/>
              <a:t>We have a “shield” against copyright violation </a:t>
            </a:r>
          </a:p>
          <a:p>
            <a:pPr>
              <a:buFontTx/>
              <a:buChar char="•"/>
            </a:pPr>
            <a:r>
              <a:rPr lang="en-US" altLang="en-US" dirty="0"/>
              <a:t>Non commercial </a:t>
            </a:r>
            <a:r>
              <a:rPr lang="en-US" altLang="en-US" dirty="0">
                <a:sym typeface="Wingdings" panose="05000000000000000000" pitchFamily="2" charset="2"/>
              </a:rPr>
              <a:t> “solely for non-commercial purposes”  What if I make a few pennies of ads on my YouTube page?</a:t>
            </a:r>
            <a:endParaRPr lang="en-US" altLang="en-US" dirty="0"/>
          </a:p>
          <a:p>
            <a:pPr>
              <a:buFontTx/>
              <a:buChar char="•"/>
            </a:pPr>
            <a:r>
              <a:rPr lang="en-US" altLang="en-US" dirty="0"/>
              <a:t>Are we violating moral rights? (moral rights – integrity of the work, section 14.1 of the Act)</a:t>
            </a:r>
            <a:endParaRPr lang="en-CA" altLang="en-US" dirty="0"/>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147</a:t>
            </a:fld>
            <a:endParaRPr lang="en-US" altLang="en-US"/>
          </a:p>
        </p:txBody>
      </p:sp>
    </p:spTree>
    <p:extLst>
      <p:ext uri="{BB962C8B-B14F-4D97-AF65-F5344CB8AC3E}">
        <p14:creationId xmlns:p14="http://schemas.microsoft.com/office/powerpoint/2010/main" val="145140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148</a:t>
            </a:fld>
            <a:endParaRPr lang="en-US" altLang="en-US"/>
          </a:p>
        </p:txBody>
      </p:sp>
    </p:spTree>
    <p:extLst>
      <p:ext uri="{BB962C8B-B14F-4D97-AF65-F5344CB8AC3E}">
        <p14:creationId xmlns:p14="http://schemas.microsoft.com/office/powerpoint/2010/main" val="298599013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24 / 24.1 </a:t>
            </a:r>
            <a:r>
              <a:rPr lang="en-CA" dirty="0">
                <a:sym typeface="Wingdings" panose="05000000000000000000" pitchFamily="2" charset="2"/>
              </a:rPr>
              <a:t> provision of Telecommunications services by </a:t>
            </a:r>
            <a:r>
              <a:rPr lang="en-CA" dirty="0" err="1">
                <a:sym typeface="Wingdings" panose="05000000000000000000" pitchFamily="2" charset="2"/>
              </a:rPr>
              <a:t>Cdn</a:t>
            </a:r>
            <a:r>
              <a:rPr lang="en-CA" dirty="0">
                <a:sym typeface="Wingdings" panose="05000000000000000000" pitchFamily="2" charset="2"/>
              </a:rPr>
              <a:t> carriers (thus ISPs) subject to certain conditions of CRTC, CRTC can impose conditions</a:t>
            </a:r>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149</a:t>
            </a:fld>
            <a:endParaRPr lang="en-US" altLang="en-US" dirty="0"/>
          </a:p>
        </p:txBody>
      </p:sp>
    </p:spTree>
    <p:extLst>
      <p:ext uri="{BB962C8B-B14F-4D97-AF65-F5344CB8AC3E}">
        <p14:creationId xmlns:p14="http://schemas.microsoft.com/office/powerpoint/2010/main" val="212346634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150</a:t>
            </a:fld>
            <a:endParaRPr lang="en-US" altLang="en-US" dirty="0"/>
          </a:p>
        </p:txBody>
      </p:sp>
    </p:spTree>
    <p:extLst>
      <p:ext uri="{BB962C8B-B14F-4D97-AF65-F5344CB8AC3E}">
        <p14:creationId xmlns:p14="http://schemas.microsoft.com/office/powerpoint/2010/main" val="408095910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err="1"/>
              <a:t>Goldtv</a:t>
            </a:r>
            <a:r>
              <a:rPr lang="en-CA" dirty="0"/>
              <a:t> – “IPTV” Internet Protocol TV</a:t>
            </a:r>
          </a:p>
          <a:p>
            <a:r>
              <a:rPr lang="en-CA" dirty="0"/>
              <a:t>Bell Rogers Media are plaintiffs, Bell Rogers Comms (ISPs) are third party respondents!!!!</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151</a:t>
            </a:fld>
            <a:endParaRPr lang="en-US" altLang="en-US"/>
          </a:p>
        </p:txBody>
      </p:sp>
    </p:spTree>
    <p:extLst>
      <p:ext uri="{BB962C8B-B14F-4D97-AF65-F5344CB8AC3E}">
        <p14:creationId xmlns:p14="http://schemas.microsoft.com/office/powerpoint/2010/main" val="262335125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Court jurisdiction – first they said it was CRTC!!</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152</a:t>
            </a:fld>
            <a:endParaRPr lang="en-US" altLang="en-US"/>
          </a:p>
        </p:txBody>
      </p:sp>
    </p:spTree>
    <p:extLst>
      <p:ext uri="{BB962C8B-B14F-4D97-AF65-F5344CB8AC3E}">
        <p14:creationId xmlns:p14="http://schemas.microsoft.com/office/powerpoint/2010/main" val="373510488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153</a:t>
            </a:fld>
            <a:endParaRPr lang="en-US" altLang="en-US"/>
          </a:p>
        </p:txBody>
      </p:sp>
    </p:spTree>
    <p:extLst>
      <p:ext uri="{BB962C8B-B14F-4D97-AF65-F5344CB8AC3E}">
        <p14:creationId xmlns:p14="http://schemas.microsoft.com/office/powerpoint/2010/main" val="26250940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154</a:t>
            </a:fld>
            <a:endParaRPr lang="en-US" altLang="en-US"/>
          </a:p>
        </p:txBody>
      </p:sp>
    </p:spTree>
    <p:extLst>
      <p:ext uri="{BB962C8B-B14F-4D97-AF65-F5344CB8AC3E}">
        <p14:creationId xmlns:p14="http://schemas.microsoft.com/office/powerpoint/2010/main" val="86520138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155</a:t>
            </a:fld>
            <a:endParaRPr lang="en-US" altLang="en-US"/>
          </a:p>
        </p:txBody>
      </p:sp>
    </p:spTree>
    <p:extLst>
      <p:ext uri="{BB962C8B-B14F-4D97-AF65-F5344CB8AC3E}">
        <p14:creationId xmlns:p14="http://schemas.microsoft.com/office/powerpoint/2010/main" val="44915252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156</a:t>
            </a:fld>
            <a:endParaRPr lang="en-US" altLang="en-US"/>
          </a:p>
        </p:txBody>
      </p:sp>
    </p:spTree>
    <p:extLst>
      <p:ext uri="{BB962C8B-B14F-4D97-AF65-F5344CB8AC3E}">
        <p14:creationId xmlns:p14="http://schemas.microsoft.com/office/powerpoint/2010/main" val="206249855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157</a:t>
            </a:fld>
            <a:endParaRPr lang="en-US" altLang="en-US"/>
          </a:p>
        </p:txBody>
      </p:sp>
    </p:spTree>
    <p:extLst>
      <p:ext uri="{BB962C8B-B14F-4D97-AF65-F5344CB8AC3E}">
        <p14:creationId xmlns:p14="http://schemas.microsoft.com/office/powerpoint/2010/main" val="182600846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158</a:t>
            </a:fld>
            <a:endParaRPr lang="en-US" altLang="en-US"/>
          </a:p>
        </p:txBody>
      </p:sp>
    </p:spTree>
    <p:extLst>
      <p:ext uri="{BB962C8B-B14F-4D97-AF65-F5344CB8AC3E}">
        <p14:creationId xmlns:p14="http://schemas.microsoft.com/office/powerpoint/2010/main" val="117041237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159</a:t>
            </a:fld>
            <a:endParaRPr lang="en-US" altLang="en-US"/>
          </a:p>
        </p:txBody>
      </p:sp>
    </p:spTree>
    <p:extLst>
      <p:ext uri="{BB962C8B-B14F-4D97-AF65-F5344CB8AC3E}">
        <p14:creationId xmlns:p14="http://schemas.microsoft.com/office/powerpoint/2010/main" val="14201445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Not just Rogers, but</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160</a:t>
            </a:fld>
            <a:endParaRPr lang="en-US" altLang="en-US"/>
          </a:p>
        </p:txBody>
      </p:sp>
    </p:spTree>
    <p:extLst>
      <p:ext uri="{BB962C8B-B14F-4D97-AF65-F5344CB8AC3E}">
        <p14:creationId xmlns:p14="http://schemas.microsoft.com/office/powerpoint/2010/main" val="38195038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Not just Rogers, but</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161</a:t>
            </a:fld>
            <a:endParaRPr lang="en-US" altLang="en-US"/>
          </a:p>
        </p:txBody>
      </p:sp>
    </p:spTree>
    <p:extLst>
      <p:ext uri="{BB962C8B-B14F-4D97-AF65-F5344CB8AC3E}">
        <p14:creationId xmlns:p14="http://schemas.microsoft.com/office/powerpoint/2010/main" val="41066377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Not just Rogers, but</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162</a:t>
            </a:fld>
            <a:endParaRPr lang="en-US" altLang="en-US"/>
          </a:p>
        </p:txBody>
      </p:sp>
    </p:spTree>
    <p:extLst>
      <p:ext uri="{BB962C8B-B14F-4D97-AF65-F5344CB8AC3E}">
        <p14:creationId xmlns:p14="http://schemas.microsoft.com/office/powerpoint/2010/main" val="21132192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a:sym typeface="Wingdings" panose="05000000000000000000" pitchFamily="2" charset="2"/>
              </a:rPr>
              <a:t>Anyone know what ICANN does?</a:t>
            </a:r>
          </a:p>
          <a:p>
            <a:pPr eaLnBrk="1" hangingPunct="1">
              <a:spcBef>
                <a:spcPct val="0"/>
              </a:spcBef>
              <a:buFontTx/>
              <a:buChar char="•"/>
            </a:pPr>
            <a:r>
              <a:rPr lang="en-US" altLang="en-US" dirty="0">
                <a:sym typeface="Wingdings" panose="05000000000000000000" pitchFamily="2" charset="2"/>
              </a:rPr>
              <a:t>Administers the top level domain (TLD) </a:t>
            </a:r>
            <a:r>
              <a:rPr lang="en-US" altLang="en-US" dirty="0" err="1">
                <a:sym typeface="Wingdings" panose="05000000000000000000" pitchFamily="2" charset="2"/>
              </a:rPr>
              <a:t>stystem</a:t>
            </a:r>
            <a:endParaRPr lang="en-US" altLang="en-US" dirty="0">
              <a:sym typeface="Wingdings" panose="05000000000000000000" pitchFamily="2" charset="2"/>
            </a:endParaRP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165</a:t>
            </a:fld>
            <a:endParaRPr lang="en-US" altLang="en-US"/>
          </a:p>
        </p:txBody>
      </p:sp>
    </p:spTree>
    <p:extLst>
      <p:ext uri="{BB962C8B-B14F-4D97-AF65-F5344CB8AC3E}">
        <p14:creationId xmlns:p14="http://schemas.microsoft.com/office/powerpoint/2010/main" val="359360984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a:sym typeface="Wingdings" panose="05000000000000000000" pitchFamily="2" charset="2"/>
              </a:rPr>
              <a:t>UDRP settles domain names disputes</a:t>
            </a:r>
          </a:p>
          <a:p>
            <a:pPr eaLnBrk="1" hangingPunct="1">
              <a:spcBef>
                <a:spcPct val="0"/>
              </a:spcBef>
              <a:buFontTx/>
              <a:buChar char="•"/>
            </a:pPr>
            <a:r>
              <a:rPr lang="en-US" altLang="en-US" dirty="0">
                <a:sym typeface="Wingdings" panose="05000000000000000000" pitchFamily="2" charset="2"/>
              </a:rPr>
              <a:t>Trademark is the key to winning a Domain Name dispute</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166</a:t>
            </a:fld>
            <a:endParaRPr lang="en-US" altLang="en-US"/>
          </a:p>
        </p:txBody>
      </p:sp>
    </p:spTree>
    <p:extLst>
      <p:ext uri="{BB962C8B-B14F-4D97-AF65-F5344CB8AC3E}">
        <p14:creationId xmlns:p14="http://schemas.microsoft.com/office/powerpoint/2010/main" val="3586145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p:txBody>
          <a:bodyPr/>
          <a:lstStyle>
            <a:lvl1pPr>
              <a:defRPr/>
            </a:lvl1pPr>
          </a:lstStyle>
          <a:p>
            <a:pPr>
              <a:defRPr/>
            </a:pPr>
            <a:r>
              <a:rPr lang="en-CA"/>
              <a:t>Class 3</a:t>
            </a:r>
            <a:endParaRPr lang="en-US"/>
          </a:p>
        </p:txBody>
      </p:sp>
    </p:spTree>
    <p:extLst>
      <p:ext uri="{BB962C8B-B14F-4D97-AF65-F5344CB8AC3E}">
        <p14:creationId xmlns:p14="http://schemas.microsoft.com/office/powerpoint/2010/main" val="194830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dirty="0"/>
              <a:t>Class 3</a:t>
            </a:r>
          </a:p>
        </p:txBody>
      </p:sp>
      <p:sp>
        <p:nvSpPr>
          <p:cNvPr id="8" name="Slide Number Placeholder 5"/>
          <p:cNvSpPr>
            <a:spLocks noGrp="1"/>
          </p:cNvSpPr>
          <p:nvPr>
            <p:ph type="sldNum" sz="quarter" idx="12"/>
          </p:nvPr>
        </p:nvSpPr>
        <p:spPr/>
        <p:txBody>
          <a:bodyPr/>
          <a:lstStyle>
            <a:lvl1pPr>
              <a:defRPr/>
            </a:lvl1pPr>
          </a:lstStyle>
          <a:p>
            <a:pPr>
              <a:defRPr/>
            </a:pPr>
            <a:endParaRPr lang="en-US" dirty="0"/>
          </a:p>
        </p:txBody>
      </p:sp>
    </p:spTree>
    <p:extLst>
      <p:ext uri="{BB962C8B-B14F-4D97-AF65-F5344CB8AC3E}">
        <p14:creationId xmlns:p14="http://schemas.microsoft.com/office/powerpoint/2010/main" val="721317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58031" y="2420888"/>
            <a:ext cx="7772400" cy="2304256"/>
          </a:xfrm>
        </p:spPr>
        <p:txBody>
          <a:bodyPr anchor="t"/>
          <a:lstStyle>
            <a:lvl1pPr algn="ctr">
              <a:defRPr sz="4800" b="1" cap="all"/>
            </a:lvl1pPr>
          </a:lstStyle>
          <a:p>
            <a:r>
              <a:rPr lang="en-US" dirty="0"/>
              <a:t>Click to edit Master 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Class 3</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D091C7B2-14AE-4FBB-A2BD-E9D08F552414}" type="slidenum">
              <a:rPr lang="en-US" altLang="en-US"/>
              <a:pPr>
                <a:defRPr/>
              </a:pPr>
              <a:t>‹#›</a:t>
            </a:fld>
            <a:r>
              <a:rPr lang="en-US" altLang="en-US"/>
              <a:t>(client logo)</a:t>
            </a:r>
          </a:p>
        </p:txBody>
      </p:sp>
      <p:pic>
        <p:nvPicPr>
          <p:cNvPr id="7" name="Picture 7">
            <a:extLst>
              <a:ext uri="{FF2B5EF4-FFF2-40B4-BE49-F238E27FC236}">
                <a16:creationId xmlns:a16="http://schemas.microsoft.com/office/drawing/2014/main" id="{E9B78BEF-E118-444E-965A-88EF3594BA8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Allen_ICON white on light blue.jpg">
            <a:extLst>
              <a:ext uri="{FF2B5EF4-FFF2-40B4-BE49-F238E27FC236}">
                <a16:creationId xmlns:a16="http://schemas.microsoft.com/office/drawing/2014/main" id="{90AAE493-2897-41ED-9841-427C2EE37A7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711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p:txBody>
          <a:bodyPr/>
          <a:lstStyle>
            <a:lvl1pPr>
              <a:defRPr/>
            </a:lvl1pPr>
          </a:lstStyle>
          <a:p>
            <a:pPr>
              <a:defRPr/>
            </a:pPr>
            <a:endParaRPr lang="en-US"/>
          </a:p>
        </p:txBody>
      </p:sp>
      <p:sp>
        <p:nvSpPr>
          <p:cNvPr id="8" name="Footer Placeholder 5"/>
          <p:cNvSpPr>
            <a:spLocks noGrp="1"/>
          </p:cNvSpPr>
          <p:nvPr>
            <p:ph type="ftr" sz="quarter" idx="11"/>
          </p:nvPr>
        </p:nvSpPr>
        <p:spPr/>
        <p:txBody>
          <a:bodyPr/>
          <a:lstStyle>
            <a:lvl1pPr>
              <a:defRPr/>
            </a:lvl1pPr>
          </a:lstStyle>
          <a:p>
            <a:pPr>
              <a:defRPr/>
            </a:pPr>
            <a:r>
              <a:rPr lang="en-US" dirty="0"/>
              <a:t>Class 3</a:t>
            </a:r>
          </a:p>
        </p:txBody>
      </p:sp>
      <p:sp>
        <p:nvSpPr>
          <p:cNvPr id="9"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A6168743-A747-4F7A-B9D3-3A738CEB33C8}" type="slidenum">
              <a:rPr lang="en-US" altLang="en-US"/>
              <a:pPr>
                <a:defRPr/>
              </a:pPr>
              <a:t>‹#›</a:t>
            </a:fld>
            <a:endParaRPr lang="en-US" altLang="en-US"/>
          </a:p>
        </p:txBody>
      </p:sp>
      <p:pic>
        <p:nvPicPr>
          <p:cNvPr id="11" name="Picture 7">
            <a:extLst>
              <a:ext uri="{FF2B5EF4-FFF2-40B4-BE49-F238E27FC236}">
                <a16:creationId xmlns:a16="http://schemas.microsoft.com/office/drawing/2014/main" id="{E958F104-4243-4A21-B453-B5DB612A8D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260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p:txBody>
          <a:bodyPr/>
          <a:lstStyle>
            <a:lvl1pPr>
              <a:defRPr/>
            </a:lvl1pPr>
          </a:lstStyle>
          <a:p>
            <a:pPr>
              <a:defRPr/>
            </a:pPr>
            <a:endParaRPr lang="en-US"/>
          </a:p>
        </p:txBody>
      </p:sp>
      <p:sp>
        <p:nvSpPr>
          <p:cNvPr id="10" name="Footer Placeholder 7"/>
          <p:cNvSpPr>
            <a:spLocks noGrp="1"/>
          </p:cNvSpPr>
          <p:nvPr>
            <p:ph type="ftr" sz="quarter" idx="11"/>
          </p:nvPr>
        </p:nvSpPr>
        <p:spPr/>
        <p:txBody>
          <a:bodyPr/>
          <a:lstStyle>
            <a:lvl1pPr>
              <a:defRPr/>
            </a:lvl1pPr>
          </a:lstStyle>
          <a:p>
            <a:pPr>
              <a:defRPr/>
            </a:pPr>
            <a:r>
              <a:rPr lang="en-US" dirty="0"/>
              <a:t>Class 3</a:t>
            </a:r>
          </a:p>
        </p:txBody>
      </p:sp>
      <p:sp>
        <p:nvSpPr>
          <p:cNvPr id="11"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98C259BA-E3DB-4675-9733-0A02C6B20309}" type="slidenum">
              <a:rPr lang="en-US" altLang="en-US"/>
              <a:pPr>
                <a:defRPr/>
              </a:pPr>
              <a:t>‹#›</a:t>
            </a:fld>
            <a:endParaRPr lang="en-US" altLang="en-US"/>
          </a:p>
        </p:txBody>
      </p:sp>
      <p:pic>
        <p:nvPicPr>
          <p:cNvPr id="13" name="Picture 7">
            <a:extLst>
              <a:ext uri="{FF2B5EF4-FFF2-40B4-BE49-F238E27FC236}">
                <a16:creationId xmlns:a16="http://schemas.microsoft.com/office/drawing/2014/main" id="{5A1E139B-096E-4513-8055-27C45DA502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440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5" name="Date Placeholder 2"/>
          <p:cNvSpPr>
            <a:spLocks noGrp="1"/>
          </p:cNvSpPr>
          <p:nvPr>
            <p:ph type="dt" sz="half" idx="10"/>
          </p:nvPr>
        </p:nvSpPr>
        <p:spPr/>
        <p:txBody>
          <a:bodyPr/>
          <a:lstStyle>
            <a:lvl1pPr>
              <a:defRPr/>
            </a:lvl1pPr>
          </a:lstStyle>
          <a:p>
            <a:pPr>
              <a:defRPr/>
            </a:pPr>
            <a:endParaRPr lang="en-US"/>
          </a:p>
        </p:txBody>
      </p:sp>
      <p:sp>
        <p:nvSpPr>
          <p:cNvPr id="6" name="Footer Placeholder 3"/>
          <p:cNvSpPr>
            <a:spLocks noGrp="1"/>
          </p:cNvSpPr>
          <p:nvPr>
            <p:ph type="ftr" sz="quarter" idx="11"/>
          </p:nvPr>
        </p:nvSpPr>
        <p:spPr/>
        <p:txBody>
          <a:bodyPr/>
          <a:lstStyle>
            <a:lvl1pPr>
              <a:defRPr/>
            </a:lvl1pPr>
          </a:lstStyle>
          <a:p>
            <a:pPr>
              <a:defRPr/>
            </a:pPr>
            <a:r>
              <a:rPr lang="en-US" dirty="0"/>
              <a:t>Class 3</a:t>
            </a:r>
          </a:p>
        </p:txBody>
      </p:sp>
      <p:sp>
        <p:nvSpPr>
          <p:cNvPr id="7"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9D821BB1-E660-4A9B-8F1B-148BB884234C}" type="slidenum">
              <a:rPr lang="en-US" altLang="en-US"/>
              <a:pPr>
                <a:defRPr/>
              </a:pPr>
              <a:t>‹#›</a:t>
            </a:fld>
            <a:endParaRPr lang="en-US" altLang="en-US"/>
          </a:p>
        </p:txBody>
      </p:sp>
      <p:pic>
        <p:nvPicPr>
          <p:cNvPr id="8" name="Picture 7">
            <a:extLst>
              <a:ext uri="{FF2B5EF4-FFF2-40B4-BE49-F238E27FC236}">
                <a16:creationId xmlns:a16="http://schemas.microsoft.com/office/drawing/2014/main" id="{000D590D-66AC-4376-9707-569C4285D32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520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1"/>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CA" dirty="0"/>
              <a:t>Class 3</a:t>
            </a:r>
            <a:endParaRPr lang="en-US" dirty="0"/>
          </a:p>
        </p:txBody>
      </p:sp>
      <p:pic>
        <p:nvPicPr>
          <p:cNvPr id="7" name="Picture 7">
            <a:extLst>
              <a:ext uri="{FF2B5EF4-FFF2-40B4-BE49-F238E27FC236}">
                <a16:creationId xmlns:a16="http://schemas.microsoft.com/office/drawing/2014/main" id="{A8874726-107F-4A14-9886-002CD10926F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90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r>
              <a:rPr lang="en-US" dirty="0"/>
              <a:t>Class 3</a:t>
            </a:r>
          </a:p>
        </p:txBody>
      </p:sp>
      <p:sp>
        <p:nvSpPr>
          <p:cNvPr id="8"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6DBC6869-B077-40DB-A211-F096FCE5397F}" type="slidenum">
              <a:rPr lang="en-US" altLang="en-US"/>
              <a:pPr>
                <a:defRPr/>
              </a:pPr>
              <a:t>‹#›</a:t>
            </a:fld>
            <a:endParaRPr lang="en-US" altLang="en-US"/>
          </a:p>
        </p:txBody>
      </p:sp>
      <p:pic>
        <p:nvPicPr>
          <p:cNvPr id="9" name="Picture 8">
            <a:extLst>
              <a:ext uri="{FF2B5EF4-FFF2-40B4-BE49-F238E27FC236}">
                <a16:creationId xmlns:a16="http://schemas.microsoft.com/office/drawing/2014/main" id="{A0D150B7-3B5E-49AB-9E0C-E12CB3B54E7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Allen_ICON white on light blue.jpg">
            <a:extLst>
              <a:ext uri="{FF2B5EF4-FFF2-40B4-BE49-F238E27FC236}">
                <a16:creationId xmlns:a16="http://schemas.microsoft.com/office/drawing/2014/main" id="{8A75FF3E-4A67-4805-AB80-8FF16FC7D45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829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r>
              <a:rPr lang="en-US" dirty="0"/>
              <a:t>Class 3</a:t>
            </a:r>
          </a:p>
        </p:txBody>
      </p:sp>
      <p:sp>
        <p:nvSpPr>
          <p:cNvPr id="8"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8934FA8B-4ECF-4F31-987C-17A8C6A90759}" type="slidenum">
              <a:rPr lang="en-US" altLang="en-US"/>
              <a:pPr>
                <a:defRPr/>
              </a:pPr>
              <a:t>‹#›</a:t>
            </a:fld>
            <a:endParaRPr lang="en-US" altLang="en-US"/>
          </a:p>
        </p:txBody>
      </p:sp>
      <p:pic>
        <p:nvPicPr>
          <p:cNvPr id="9" name="Picture 8">
            <a:extLst>
              <a:ext uri="{FF2B5EF4-FFF2-40B4-BE49-F238E27FC236}">
                <a16:creationId xmlns:a16="http://schemas.microsoft.com/office/drawing/2014/main" id="{B8EE0FA1-A019-4BD0-8329-7E40852C522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Allen_ICON white on light blue.jpg">
            <a:extLst>
              <a:ext uri="{FF2B5EF4-FFF2-40B4-BE49-F238E27FC236}">
                <a16:creationId xmlns:a16="http://schemas.microsoft.com/office/drawing/2014/main" id="{70ECE8F5-0120-41DE-94BB-BF11F92B679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908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9388" y="6307138"/>
            <a:ext cx="3603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Class 3</a:t>
            </a:r>
            <a:endParaRPr lang="en-US" dirty="0"/>
          </a:p>
        </p:txBody>
      </p:sp>
      <p:sp>
        <p:nvSpPr>
          <p:cNvPr id="7"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8A223135-7931-458C-A838-76B856FEE72B}" type="slidenum">
              <a:rPr lang="en-US" altLang="en-US"/>
              <a:pPr>
                <a:defRPr/>
              </a:pPr>
              <a:t>‹#›</a:t>
            </a:fld>
            <a:endParaRPr lang="en-US" altLang="en-US"/>
          </a:p>
        </p:txBody>
      </p:sp>
      <p:pic>
        <p:nvPicPr>
          <p:cNvPr id="8" name="Picture 7">
            <a:extLst>
              <a:ext uri="{FF2B5EF4-FFF2-40B4-BE49-F238E27FC236}">
                <a16:creationId xmlns:a16="http://schemas.microsoft.com/office/drawing/2014/main" id="{206140A0-D7CC-4F95-87F6-DDC2D05354B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953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Class 3</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29D2E5E5-4F0E-4780-8A50-DA9333DCE07A}" type="slidenum">
              <a:rPr lang="en-US" altLang="en-US"/>
              <a:pPr>
                <a:defRPr/>
              </a:pPr>
              <a:t>‹#›</a:t>
            </a:fld>
            <a:endParaRPr lang="en-US" altLang="en-US"/>
          </a:p>
        </p:txBody>
      </p:sp>
      <p:pic>
        <p:nvPicPr>
          <p:cNvPr id="7" name="Picture 6">
            <a:extLst>
              <a:ext uri="{FF2B5EF4-FFF2-40B4-BE49-F238E27FC236}">
                <a16:creationId xmlns:a16="http://schemas.microsoft.com/office/drawing/2014/main" id="{DCE14781-106A-463B-B48B-67A32C513B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Allen_ICON white on light blue.jpg">
            <a:extLst>
              <a:ext uri="{FF2B5EF4-FFF2-40B4-BE49-F238E27FC236}">
                <a16:creationId xmlns:a16="http://schemas.microsoft.com/office/drawing/2014/main" id="{199AD9F2-C4B2-4821-90F6-E9F7A449619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619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678D"/>
            </a:gs>
            <a:gs pos="100000">
              <a:srgbClr val="00486D"/>
            </a:gs>
            <a:gs pos="100000">
              <a:srgbClr val="00486D"/>
            </a:gs>
            <a:gs pos="100000">
              <a:srgbClr val="00486D"/>
            </a:gs>
            <a:gs pos="100000">
              <a:srgbClr val="00678D"/>
            </a:gs>
            <a:gs pos="100000">
              <a:srgbClr val="10253F"/>
            </a:gs>
          </a:gsLst>
          <a:lin ang="5400000"/>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81750"/>
            <a:ext cx="2133600" cy="3397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5" name="Footer Placeholder 4"/>
          <p:cNvSpPr>
            <a:spLocks noGrp="1"/>
          </p:cNvSpPr>
          <p:nvPr>
            <p:ph type="ftr" sz="quarter" idx="3"/>
          </p:nvPr>
        </p:nvSpPr>
        <p:spPr>
          <a:xfrm>
            <a:off x="2987675" y="6356350"/>
            <a:ext cx="3313113" cy="365125"/>
          </a:xfrm>
          <a:prstGeom prst="rect">
            <a:avLst/>
          </a:prstGeom>
        </p:spPr>
        <p:txBody>
          <a:bodyPr vert="horz" lIns="91440" tIns="45720" rIns="91440" bIns="45720" rtlCol="0" anchor="ctr"/>
          <a:lstStyle>
            <a:lvl1pPr algn="ctr" eaLnBrk="1" fontAlgn="auto" hangingPunct="1">
              <a:spcBef>
                <a:spcPts val="0"/>
              </a:spcBef>
              <a:spcAft>
                <a:spcPts val="0"/>
              </a:spcAft>
              <a:defRPr sz="1600" i="1">
                <a:solidFill>
                  <a:schemeClr val="bg1"/>
                </a:solidFill>
                <a:latin typeface="+mn-lt"/>
                <a:cs typeface="+mn-cs"/>
              </a:defRPr>
            </a:lvl1pPr>
          </a:lstStyle>
          <a:p>
            <a:pPr>
              <a:defRPr/>
            </a:pPr>
            <a:r>
              <a:rPr lang="en-CA"/>
              <a:t>Class 3</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hf sldNum="0" hdr="0" dt="0"/>
  <p:txStyles>
    <p:titleStyle>
      <a:lvl1pPr algn="ctr" rtl="0" eaLnBrk="0" fontAlgn="base" hangingPunct="0">
        <a:spcBef>
          <a:spcPct val="0"/>
        </a:spcBef>
        <a:spcAft>
          <a:spcPct val="0"/>
        </a:spcAft>
        <a:defRPr sz="4400" kern="12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Calibri" pitchFamily="34" charset="0"/>
        </a:defRPr>
      </a:lvl2pPr>
      <a:lvl3pPr algn="ctr" rtl="0" eaLnBrk="0" fontAlgn="base" hangingPunct="0">
        <a:spcBef>
          <a:spcPct val="0"/>
        </a:spcBef>
        <a:spcAft>
          <a:spcPct val="0"/>
        </a:spcAft>
        <a:defRPr sz="4400">
          <a:solidFill>
            <a:schemeClr val="bg1"/>
          </a:solidFill>
          <a:latin typeface="Calibri" pitchFamily="34" charset="0"/>
        </a:defRPr>
      </a:lvl3pPr>
      <a:lvl4pPr algn="ctr" rtl="0" eaLnBrk="0" fontAlgn="base" hangingPunct="0">
        <a:spcBef>
          <a:spcPct val="0"/>
        </a:spcBef>
        <a:spcAft>
          <a:spcPct val="0"/>
        </a:spcAft>
        <a:defRPr sz="4400">
          <a:solidFill>
            <a:schemeClr val="bg1"/>
          </a:solidFill>
          <a:latin typeface="Calibri" pitchFamily="34" charset="0"/>
        </a:defRPr>
      </a:lvl4pPr>
      <a:lvl5pPr algn="ctr" rtl="0" eaLnBrk="0" fontAlgn="base" hangingPunct="0">
        <a:spcBef>
          <a:spcPct val="0"/>
        </a:spcBef>
        <a:spcAft>
          <a:spcPct val="0"/>
        </a:spcAft>
        <a:defRPr sz="4400">
          <a:solidFill>
            <a:schemeClr val="bg1"/>
          </a:solidFill>
          <a:latin typeface="Calibri" pitchFamily="34" charset="0"/>
        </a:defRPr>
      </a:lvl5pPr>
      <a:lvl6pPr marL="457200" algn="ctr" rtl="0" fontAlgn="base">
        <a:spcBef>
          <a:spcPct val="0"/>
        </a:spcBef>
        <a:spcAft>
          <a:spcPct val="0"/>
        </a:spcAft>
        <a:defRPr sz="4400">
          <a:solidFill>
            <a:schemeClr val="bg1"/>
          </a:solidFill>
          <a:latin typeface="Calibri" pitchFamily="34" charset="0"/>
        </a:defRPr>
      </a:lvl6pPr>
      <a:lvl7pPr marL="914400" algn="ctr" rtl="0" fontAlgn="base">
        <a:spcBef>
          <a:spcPct val="0"/>
        </a:spcBef>
        <a:spcAft>
          <a:spcPct val="0"/>
        </a:spcAft>
        <a:defRPr sz="4400">
          <a:solidFill>
            <a:schemeClr val="bg1"/>
          </a:solidFill>
          <a:latin typeface="Calibri" pitchFamily="34" charset="0"/>
        </a:defRPr>
      </a:lvl7pPr>
      <a:lvl8pPr marL="1371600" algn="ctr" rtl="0" fontAlgn="base">
        <a:spcBef>
          <a:spcPct val="0"/>
        </a:spcBef>
        <a:spcAft>
          <a:spcPct val="0"/>
        </a:spcAft>
        <a:defRPr sz="4400">
          <a:solidFill>
            <a:schemeClr val="bg1"/>
          </a:solidFill>
          <a:latin typeface="Calibri" pitchFamily="34" charset="0"/>
        </a:defRPr>
      </a:lvl8pPr>
      <a:lvl9pPr marL="1828800" algn="ctr" rtl="0" fontAlgn="base">
        <a:spcBef>
          <a:spcPct val="0"/>
        </a:spcBef>
        <a:spcAft>
          <a:spcPct val="0"/>
        </a:spcAft>
        <a:defRPr sz="4400">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bg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bg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bg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concordia.ca/cuevents/encs/2026/09/30/law-meets-engineering-hacker-not-human.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allen@allenmendelsohn.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mailto:allen.mendelsohn@mcgill.ca"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hyperlink" Target="https://www.facebook.com/legal/terms"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lois-laws.justice.gc.ca/eng/acts/C-42"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hyperlink" Target="https://www.youtube.com/watch?v=eVyxnMM3ldc" TargetMode="External"/><Relationship Id="rId2" Type="http://schemas.openxmlformats.org/officeDocument/2006/relationships/notesSlide" Target="../notesSlides/notesSlide9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685800" y="-242888"/>
            <a:ext cx="7772400" cy="4824016"/>
          </a:xfrm>
        </p:spPr>
        <p:txBody>
          <a:bodyPr/>
          <a:lstStyle/>
          <a:p>
            <a:pPr eaLnBrk="1" hangingPunct="1"/>
            <a:br>
              <a:rPr lang="en-US" altLang="en-US" sz="9600" dirty="0"/>
            </a:br>
            <a:r>
              <a:rPr lang="en-US" altLang="en-US" u="sng" dirty="0"/>
              <a:t>Class 3 – September 22</a:t>
            </a:r>
            <a:br>
              <a:rPr lang="en-US" altLang="en-US" dirty="0"/>
            </a:br>
            <a:r>
              <a:rPr lang="en-US" altLang="en-US" dirty="0"/>
              <a:t>Still lots of class 2! &amp;</a:t>
            </a:r>
            <a:br>
              <a:rPr lang="en-US" altLang="en-US" dirty="0"/>
            </a:br>
            <a:r>
              <a:rPr lang="en-CA" altLang="en-US" dirty="0"/>
              <a:t>Hands Off My Stuff – Copyright (and other IP) on the Internet, and territorial jurisdiction and other preliminary matters</a:t>
            </a:r>
            <a:br>
              <a:rPr lang="en-US" altLang="en-US" dirty="0"/>
            </a:br>
            <a:r>
              <a:rPr lang="en-US" altLang="en-US" dirty="0"/>
              <a:t>             </a:t>
            </a:r>
            <a:br>
              <a:rPr lang="en-US" altLang="en-US" dirty="0"/>
            </a:br>
            <a:r>
              <a:rPr lang="en-US" altLang="en-US" dirty="0"/>
              <a:t>                 </a:t>
            </a:r>
          </a:p>
        </p:txBody>
      </p:sp>
      <p:pic>
        <p:nvPicPr>
          <p:cNvPr id="15363" name="Picture 5" descr="Allen_ICON white on light bl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61618" y="5733256"/>
            <a:ext cx="1020763"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77961" y="4869160"/>
            <a:ext cx="61880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274639"/>
            <a:ext cx="8229600" cy="241524"/>
          </a:xfrm>
        </p:spPr>
        <p:txBody>
          <a:bodyPr/>
          <a:lstStyle/>
          <a:p>
            <a:pPr eaLnBrk="1" hangingPunct="1"/>
            <a:r>
              <a:rPr lang="en-CA" noProof="0" dirty="0"/>
              <a:t>Admin Crap</a:t>
            </a:r>
          </a:p>
        </p:txBody>
      </p:sp>
      <p:sp>
        <p:nvSpPr>
          <p:cNvPr id="6656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CA" noProof="0"/>
              <a:t>Class 3</a:t>
            </a:r>
            <a:endParaRPr lang="en-CA" noProof="0" dirty="0"/>
          </a:p>
        </p:txBody>
      </p:sp>
      <p:sp>
        <p:nvSpPr>
          <p:cNvPr id="37892" name="Content Placeholder 2"/>
          <p:cNvSpPr>
            <a:spLocks noGrp="1"/>
          </p:cNvSpPr>
          <p:nvPr>
            <p:ph idx="1"/>
          </p:nvPr>
        </p:nvSpPr>
        <p:spPr>
          <a:xfrm>
            <a:off x="457200" y="784449"/>
            <a:ext cx="8229600" cy="5668739"/>
          </a:xfrm>
        </p:spPr>
        <p:txBody>
          <a:bodyPr/>
          <a:lstStyle/>
          <a:p>
            <a:pPr eaLnBrk="1" hangingPunct="1">
              <a:defRPr/>
            </a:pPr>
            <a:r>
              <a:rPr lang="en-CA" sz="2800" dirty="0">
                <a:sym typeface="Wingdings" panose="05000000000000000000" pitchFamily="2" charset="2"/>
              </a:rPr>
              <a:t>Today’s slides on am.com/</a:t>
            </a:r>
            <a:r>
              <a:rPr lang="en-CA" sz="2800" dirty="0" err="1">
                <a:sym typeface="Wingdings" panose="05000000000000000000" pitchFamily="2" charset="2"/>
              </a:rPr>
              <a:t>mcgill</a:t>
            </a:r>
            <a:endParaRPr lang="en-CA" sz="2800" dirty="0">
              <a:sym typeface="Wingdings" panose="05000000000000000000" pitchFamily="2" charset="2"/>
            </a:endParaRPr>
          </a:p>
          <a:p>
            <a:pPr eaLnBrk="1" hangingPunct="1">
              <a:defRPr/>
            </a:pPr>
            <a:r>
              <a:rPr lang="en-CA" sz="2800" dirty="0">
                <a:sym typeface="Wingdings" panose="05000000000000000000" pitchFamily="2" charset="2"/>
              </a:rPr>
              <a:t>Yom Kippur today, your prof is weak and hungry</a:t>
            </a:r>
          </a:p>
          <a:p>
            <a:pPr eaLnBrk="1" hangingPunct="1">
              <a:defRPr/>
            </a:pPr>
            <a:r>
              <a:rPr lang="en-CA" sz="2800" noProof="0" dirty="0"/>
              <a:t>Presentation / comment sign-up sheet:</a:t>
            </a:r>
          </a:p>
          <a:p>
            <a:pPr lvl="1" eaLnBrk="1" hangingPunct="1">
              <a:defRPr/>
            </a:pPr>
            <a:r>
              <a:rPr lang="en-CA" sz="2400" noProof="0" dirty="0"/>
              <a:t>12/24 students signed up</a:t>
            </a:r>
          </a:p>
          <a:p>
            <a:pPr lvl="1" eaLnBrk="1" hangingPunct="1">
              <a:defRPr/>
            </a:pPr>
            <a:r>
              <a:rPr lang="en-CA" sz="2400" noProof="0" dirty="0"/>
              <a:t>You can always change pres+3 vs. 6-page comment up to one week before</a:t>
            </a:r>
          </a:p>
          <a:p>
            <a:pPr marL="457200" lvl="1" indent="0" eaLnBrk="1" hangingPunct="1">
              <a:buNone/>
              <a:defRPr/>
            </a:pPr>
            <a:r>
              <a:rPr lang="en-CA" sz="2400" b="1" noProof="0" dirty="0">
                <a:sym typeface="Wingdings" panose="05000000000000000000" pitchFamily="2" charset="2"/>
              </a:rPr>
              <a:t> Presentations / comments details / notes next slides</a:t>
            </a:r>
            <a:endParaRPr lang="en-CA" sz="2400" b="1" noProof="0" dirty="0"/>
          </a:p>
          <a:p>
            <a:pPr eaLnBrk="1" hangingPunct="1">
              <a:defRPr/>
            </a:pPr>
            <a:r>
              <a:rPr lang="en-CA" sz="2800" noProof="0" dirty="0">
                <a:sym typeface="Wingdings" panose="05000000000000000000" pitchFamily="2" charset="2"/>
              </a:rPr>
              <a:t>October 5 Election cancel – “makeup” “cocktail hour” class October 6 17h-18h30(</a:t>
            </a:r>
            <a:r>
              <a:rPr lang="en-CA" sz="2800" noProof="0" dirty="0" err="1">
                <a:sym typeface="Wingdings" panose="05000000000000000000" pitchFamily="2" charset="2"/>
              </a:rPr>
              <a:t>ish</a:t>
            </a:r>
            <a:r>
              <a:rPr lang="en-CA" sz="2800" noProof="0" dirty="0">
                <a:sym typeface="Wingdings" panose="05000000000000000000" pitchFamily="2" charset="2"/>
              </a:rPr>
              <a:t>) via Zoom (link in MyCourses and</a:t>
            </a:r>
            <a:r>
              <a:rPr lang="en-CA" sz="2800" dirty="0">
                <a:sym typeface="Wingdings" panose="05000000000000000000" pitchFamily="2" charset="2"/>
              </a:rPr>
              <a:t> </a:t>
            </a:r>
            <a:r>
              <a:rPr lang="en-CA" sz="2800" noProof="0" dirty="0">
                <a:sym typeface="Wingdings" panose="05000000000000000000" pitchFamily="2" charset="2"/>
              </a:rPr>
              <a:t>syllabus v2 on am.com/</a:t>
            </a:r>
            <a:r>
              <a:rPr lang="en-CA" sz="2800" noProof="0" dirty="0" err="1">
                <a:sym typeface="Wingdings" panose="05000000000000000000" pitchFamily="2" charset="2"/>
              </a:rPr>
              <a:t>mcgill</a:t>
            </a:r>
            <a:endParaRPr lang="en-CA" sz="2800" noProof="0" dirty="0">
              <a:sym typeface="Wingdings" panose="05000000000000000000" pitchFamily="2" charset="2"/>
            </a:endParaRPr>
          </a:p>
          <a:p>
            <a:pPr eaLnBrk="1" hangingPunct="1">
              <a:defRPr/>
            </a:pPr>
            <a:r>
              <a:rPr lang="en-CA" sz="2800" dirty="0">
                <a:sym typeface="Wingdings" panose="05000000000000000000" pitchFamily="2" charset="2"/>
              </a:rPr>
              <a:t>Schedule is a mess already. In record time this year!</a:t>
            </a:r>
          </a:p>
          <a:p>
            <a:pPr eaLnBrk="1" hangingPunct="1">
              <a:defRPr/>
            </a:pPr>
            <a:r>
              <a:rPr lang="en-CA" sz="2800" dirty="0">
                <a:sym typeface="Wingdings" panose="05000000000000000000" pitchFamily="2" charset="2"/>
              </a:rPr>
              <a:t>2</a:t>
            </a:r>
            <a:r>
              <a:rPr lang="en-CA" sz="2800" noProof="0" dirty="0">
                <a:sym typeface="Wingdings" panose="05000000000000000000" pitchFamily="2" charset="2"/>
              </a:rPr>
              <a:t> new students</a:t>
            </a:r>
            <a:r>
              <a:rPr lang="en-CA" sz="2800" dirty="0">
                <a:sym typeface="Wingdings" panose="05000000000000000000" pitchFamily="2" charset="2"/>
              </a:rPr>
              <a:t>!</a:t>
            </a:r>
          </a:p>
        </p:txBody>
      </p:sp>
      <p:sp>
        <p:nvSpPr>
          <p:cNvPr id="74757" name="AutoShape 2" descr="Image result for icann"/>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bg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bg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9pPr>
          </a:lstStyle>
          <a:p>
            <a:pPr>
              <a:spcBef>
                <a:spcPct val="0"/>
              </a:spcBef>
              <a:buFontTx/>
              <a:buNone/>
            </a:pPr>
            <a:endParaRPr lang="en-CA" sz="1800" noProof="0" dirty="0">
              <a:solidFill>
                <a:schemeClr val="tx1"/>
              </a:solidFill>
              <a:latin typeface="Arial" panose="020B0604020202020204" pitchFamily="34" charset="0"/>
            </a:endParaRPr>
          </a:p>
        </p:txBody>
      </p:sp>
    </p:spTree>
    <p:extLst>
      <p:ext uri="{BB962C8B-B14F-4D97-AF65-F5344CB8AC3E}">
        <p14:creationId xmlns:p14="http://schemas.microsoft.com/office/powerpoint/2010/main" val="1946074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0" y="274639"/>
            <a:ext cx="9144000" cy="418058"/>
          </a:xfrm>
        </p:spPr>
        <p:txBody>
          <a:bodyPr/>
          <a:lstStyle/>
          <a:p>
            <a:pPr eaLnBrk="1" hangingPunct="1"/>
            <a:br>
              <a:rPr lang="en-CA" noProof="0" dirty="0"/>
            </a:br>
            <a:r>
              <a:rPr lang="en-CA" noProof="0" dirty="0"/>
              <a:t>Presentations + Comments</a:t>
            </a:r>
          </a:p>
        </p:txBody>
      </p:sp>
      <p:sp>
        <p:nvSpPr>
          <p:cNvPr id="6656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CA" noProof="0"/>
              <a:t>Class 3</a:t>
            </a:r>
            <a:endParaRPr lang="en-CA" noProof="0" dirty="0"/>
          </a:p>
        </p:txBody>
      </p:sp>
      <p:sp>
        <p:nvSpPr>
          <p:cNvPr id="37892" name="Content Placeholder 2"/>
          <p:cNvSpPr>
            <a:spLocks noGrp="1"/>
          </p:cNvSpPr>
          <p:nvPr>
            <p:ph idx="1"/>
          </p:nvPr>
        </p:nvSpPr>
        <p:spPr>
          <a:xfrm>
            <a:off x="457200" y="1700808"/>
            <a:ext cx="8229600" cy="4752380"/>
          </a:xfrm>
        </p:spPr>
        <p:txBody>
          <a:bodyPr/>
          <a:lstStyle/>
          <a:p>
            <a:pPr eaLnBrk="1" hangingPunct="1">
              <a:defRPr/>
            </a:pPr>
            <a:r>
              <a:rPr lang="en-CA" sz="2400" noProof="0" dirty="0" err="1"/>
              <a:t>Langage</a:t>
            </a:r>
            <a:r>
              <a:rPr lang="en-CA" sz="2400" noProof="0" dirty="0"/>
              <a:t> – français sans </a:t>
            </a:r>
            <a:r>
              <a:rPr lang="en-CA" sz="2400" noProof="0" dirty="0" err="1"/>
              <a:t>problème</a:t>
            </a:r>
            <a:r>
              <a:rPr lang="en-CA" sz="2400" noProof="0" dirty="0"/>
              <a:t> pour </a:t>
            </a:r>
            <a:r>
              <a:rPr lang="en-CA" sz="2400" noProof="0" dirty="0" err="1"/>
              <a:t>présentation</a:t>
            </a:r>
            <a:r>
              <a:rPr lang="en-CA" sz="2400" noProof="0" dirty="0"/>
              <a:t> et / </a:t>
            </a:r>
            <a:r>
              <a:rPr lang="en-CA" sz="2400" noProof="0" dirty="0" err="1"/>
              <a:t>ou</a:t>
            </a:r>
            <a:r>
              <a:rPr lang="en-CA" sz="2400" noProof="0" dirty="0"/>
              <a:t> </a:t>
            </a:r>
            <a:r>
              <a:rPr lang="en-CA" sz="2400" noProof="0" dirty="0" err="1"/>
              <a:t>commentaire</a:t>
            </a:r>
            <a:endParaRPr lang="en-CA" sz="2400" noProof="0" dirty="0"/>
          </a:p>
          <a:p>
            <a:pPr eaLnBrk="1" hangingPunct="1">
              <a:defRPr/>
            </a:pPr>
            <a:r>
              <a:rPr lang="en-CA" sz="2400" noProof="0" dirty="0"/>
              <a:t>News items need my “approval” (but well done so far!)</a:t>
            </a:r>
          </a:p>
          <a:p>
            <a:pPr eaLnBrk="1" hangingPunct="1">
              <a:defRPr/>
            </a:pPr>
            <a:r>
              <a:rPr lang="en-CA" sz="2400" noProof="0" dirty="0"/>
              <a:t>I will email you before with timing</a:t>
            </a:r>
          </a:p>
          <a:p>
            <a:pPr eaLnBrk="1" hangingPunct="1">
              <a:defRPr/>
            </a:pPr>
            <a:r>
              <a:rPr lang="en-CA" sz="2400" noProof="0" dirty="0"/>
              <a:t>If you send slides to me right up to time of presentation (preferably before class), I’ll have them on my computer</a:t>
            </a:r>
          </a:p>
          <a:p>
            <a:pPr lvl="1" eaLnBrk="1" hangingPunct="1">
              <a:buFont typeface="Wingdings" panose="05000000000000000000" pitchFamily="2" charset="2"/>
              <a:buChar char="à"/>
              <a:defRPr/>
            </a:pPr>
            <a:r>
              <a:rPr lang="en-CA" sz="2400" noProof="0" dirty="0"/>
              <a:t>PPT(X), link to Google Slides, PDF. </a:t>
            </a:r>
            <a:r>
              <a:rPr lang="en-CA" sz="2400" b="1" noProof="0" dirty="0"/>
              <a:t>NOT</a:t>
            </a:r>
            <a:r>
              <a:rPr lang="en-CA" sz="2400" noProof="0" dirty="0"/>
              <a:t> Keynote! If you </a:t>
            </a:r>
            <a:r>
              <a:rPr lang="en-CA" sz="2400" i="1" noProof="0" dirty="0"/>
              <a:t>really</a:t>
            </a:r>
            <a:r>
              <a:rPr lang="en-CA" sz="2400" noProof="0" dirty="0"/>
              <a:t> want Keynote bring your Mac up</a:t>
            </a:r>
          </a:p>
          <a:p>
            <a:pPr marL="0" indent="0" eaLnBrk="1" hangingPunct="1">
              <a:buNone/>
              <a:defRPr/>
            </a:pPr>
            <a:r>
              <a:rPr lang="en-CA" sz="2400" u="sng" noProof="0" dirty="0"/>
              <a:t>Recall</a:t>
            </a:r>
            <a:r>
              <a:rPr lang="en-CA" sz="2400" noProof="0" dirty="0"/>
              <a:t>: comments due: (1) Monday 3 PM 7 days later (for Pres+3 page comment), (2) Monday 12:00:01 AM for 6-page </a:t>
            </a:r>
            <a:r>
              <a:rPr lang="en-CA" sz="2400" i="1" noProof="0" dirty="0"/>
              <a:t>of your week</a:t>
            </a:r>
            <a:r>
              <a:rPr lang="en-CA" sz="2400" noProof="0" dirty="0"/>
              <a:t>; both submitted via email </a:t>
            </a:r>
          </a:p>
          <a:p>
            <a:pPr marL="0" indent="0" eaLnBrk="1" hangingPunct="1">
              <a:buNone/>
              <a:defRPr/>
            </a:pPr>
            <a:endParaRPr lang="en-CA" sz="2400" noProof="0" dirty="0"/>
          </a:p>
          <a:p>
            <a:pPr marL="0" indent="0" eaLnBrk="1" hangingPunct="1">
              <a:buFont typeface="Arial" panose="020B0604020202020204" pitchFamily="34" charset="0"/>
              <a:buNone/>
              <a:defRPr/>
            </a:pPr>
            <a:endParaRPr lang="en-CA" sz="2400" noProof="0" dirty="0"/>
          </a:p>
        </p:txBody>
      </p:sp>
      <p:sp>
        <p:nvSpPr>
          <p:cNvPr id="74757" name="AutoShape 2" descr="Image result for icann"/>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bg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bg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9pPr>
          </a:lstStyle>
          <a:p>
            <a:pPr>
              <a:spcBef>
                <a:spcPct val="0"/>
              </a:spcBef>
              <a:buFontTx/>
              <a:buNone/>
            </a:pPr>
            <a:endParaRPr lang="en-CA" sz="1800" noProof="0" dirty="0">
              <a:solidFill>
                <a:schemeClr val="tx1"/>
              </a:solidFill>
              <a:latin typeface="Arial" panose="020B0604020202020204" pitchFamily="34" charset="0"/>
            </a:endParaRPr>
          </a:p>
        </p:txBody>
      </p:sp>
    </p:spTree>
    <p:extLst>
      <p:ext uri="{BB962C8B-B14F-4D97-AF65-F5344CB8AC3E}">
        <p14:creationId xmlns:p14="http://schemas.microsoft.com/office/powerpoint/2010/main" val="1891096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99C2E-9E49-5D1F-1DF0-7DFAF5DA04F0}"/>
              </a:ext>
            </a:extLst>
          </p:cNvPr>
          <p:cNvSpPr>
            <a:spLocks noGrp="1"/>
          </p:cNvSpPr>
          <p:nvPr>
            <p:ph type="title"/>
          </p:nvPr>
        </p:nvSpPr>
        <p:spPr/>
        <p:txBody>
          <a:bodyPr/>
          <a:lstStyle/>
          <a:p>
            <a:r>
              <a:rPr lang="en-CA" noProof="0" dirty="0"/>
              <a:t>Comments</a:t>
            </a:r>
          </a:p>
        </p:txBody>
      </p:sp>
      <p:sp>
        <p:nvSpPr>
          <p:cNvPr id="5" name="Text Placeholder 4">
            <a:extLst>
              <a:ext uri="{FF2B5EF4-FFF2-40B4-BE49-F238E27FC236}">
                <a16:creationId xmlns:a16="http://schemas.microsoft.com/office/drawing/2014/main" id="{9D325BFF-3237-D673-B7D0-32C2583C0CEC}"/>
              </a:ext>
            </a:extLst>
          </p:cNvPr>
          <p:cNvSpPr>
            <a:spLocks noGrp="1"/>
          </p:cNvSpPr>
          <p:nvPr>
            <p:ph type="body" idx="1"/>
          </p:nvPr>
        </p:nvSpPr>
        <p:spPr/>
        <p:txBody>
          <a:bodyPr/>
          <a:lstStyle/>
          <a:p>
            <a:r>
              <a:rPr lang="en-CA" noProof="0" dirty="0"/>
              <a:t>3-page</a:t>
            </a:r>
          </a:p>
        </p:txBody>
      </p:sp>
      <p:sp>
        <p:nvSpPr>
          <p:cNvPr id="6" name="Content Placeholder 5">
            <a:extLst>
              <a:ext uri="{FF2B5EF4-FFF2-40B4-BE49-F238E27FC236}">
                <a16:creationId xmlns:a16="http://schemas.microsoft.com/office/drawing/2014/main" id="{39F3CCF1-6F02-FC70-CA00-B7F0F0ABEE11}"/>
              </a:ext>
            </a:extLst>
          </p:cNvPr>
          <p:cNvSpPr>
            <a:spLocks noGrp="1"/>
          </p:cNvSpPr>
          <p:nvPr>
            <p:ph sz="half" idx="2"/>
          </p:nvPr>
        </p:nvSpPr>
        <p:spPr/>
        <p:txBody>
          <a:bodyPr/>
          <a:lstStyle/>
          <a:p>
            <a:r>
              <a:rPr lang="en-CA" noProof="0" dirty="0"/>
              <a:t>A paragraph or two summarizing case or news</a:t>
            </a:r>
          </a:p>
          <a:p>
            <a:r>
              <a:rPr lang="en-CA" noProof="0" dirty="0"/>
              <a:t>Focusing the rest on some specific aspect and your thoughts about it (see next slide)</a:t>
            </a:r>
          </a:p>
          <a:p>
            <a:r>
              <a:rPr lang="en-CA" noProof="0" dirty="0"/>
              <a:t>Research good but not required</a:t>
            </a:r>
          </a:p>
          <a:p>
            <a:r>
              <a:rPr lang="en-CA" noProof="0" dirty="0"/>
              <a:t>Proper footnotes, no need for bibliography</a:t>
            </a:r>
          </a:p>
        </p:txBody>
      </p:sp>
      <p:sp>
        <p:nvSpPr>
          <p:cNvPr id="7" name="Text Placeholder 6">
            <a:extLst>
              <a:ext uri="{FF2B5EF4-FFF2-40B4-BE49-F238E27FC236}">
                <a16:creationId xmlns:a16="http://schemas.microsoft.com/office/drawing/2014/main" id="{4B603699-C9C3-51EB-08D4-66CD29DCEE33}"/>
              </a:ext>
            </a:extLst>
          </p:cNvPr>
          <p:cNvSpPr>
            <a:spLocks noGrp="1"/>
          </p:cNvSpPr>
          <p:nvPr>
            <p:ph type="body" sz="quarter" idx="3"/>
          </p:nvPr>
        </p:nvSpPr>
        <p:spPr/>
        <p:txBody>
          <a:bodyPr/>
          <a:lstStyle/>
          <a:p>
            <a:r>
              <a:rPr lang="en-CA" noProof="0" dirty="0"/>
              <a:t>6-page</a:t>
            </a:r>
          </a:p>
        </p:txBody>
      </p:sp>
      <p:sp>
        <p:nvSpPr>
          <p:cNvPr id="8" name="Content Placeholder 7">
            <a:extLst>
              <a:ext uri="{FF2B5EF4-FFF2-40B4-BE49-F238E27FC236}">
                <a16:creationId xmlns:a16="http://schemas.microsoft.com/office/drawing/2014/main" id="{ED74FAA7-357C-35BF-AA04-6B765E517668}"/>
              </a:ext>
            </a:extLst>
          </p:cNvPr>
          <p:cNvSpPr>
            <a:spLocks noGrp="1"/>
          </p:cNvSpPr>
          <p:nvPr>
            <p:ph sz="quarter" idx="4"/>
          </p:nvPr>
        </p:nvSpPr>
        <p:spPr/>
        <p:txBody>
          <a:bodyPr/>
          <a:lstStyle/>
          <a:p>
            <a:r>
              <a:rPr lang="en-CA" noProof="0" dirty="0"/>
              <a:t>More room for summary</a:t>
            </a:r>
          </a:p>
          <a:p>
            <a:r>
              <a:rPr lang="en-CA" noProof="0" dirty="0"/>
              <a:t>Can focus on 2 separate aspects, or 1 aspect more in depth (see next slide)</a:t>
            </a:r>
          </a:p>
          <a:p>
            <a:r>
              <a:rPr lang="en-CA" noProof="0" dirty="0"/>
              <a:t>Really should do at least some minimal research</a:t>
            </a:r>
          </a:p>
          <a:p>
            <a:r>
              <a:rPr lang="en-CA" noProof="0" dirty="0"/>
              <a:t>Proper footnotes, bibliography not required but good if you did a ton of research</a:t>
            </a:r>
          </a:p>
        </p:txBody>
      </p:sp>
      <p:sp>
        <p:nvSpPr>
          <p:cNvPr id="4" name="Footer Placeholder 3">
            <a:extLst>
              <a:ext uri="{FF2B5EF4-FFF2-40B4-BE49-F238E27FC236}">
                <a16:creationId xmlns:a16="http://schemas.microsoft.com/office/drawing/2014/main" id="{F8CFADE9-52EB-3604-4F65-FF95D2EB7511}"/>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46234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1EE8A-7398-983F-D922-36D75281C997}"/>
              </a:ext>
            </a:extLst>
          </p:cNvPr>
          <p:cNvSpPr>
            <a:spLocks noGrp="1"/>
          </p:cNvSpPr>
          <p:nvPr>
            <p:ph type="title"/>
          </p:nvPr>
        </p:nvSpPr>
        <p:spPr/>
        <p:txBody>
          <a:bodyPr/>
          <a:lstStyle/>
          <a:p>
            <a:r>
              <a:rPr lang="en-CA" noProof="0" dirty="0"/>
              <a:t>“Aspects”, e.g.</a:t>
            </a:r>
          </a:p>
        </p:txBody>
      </p:sp>
      <p:sp>
        <p:nvSpPr>
          <p:cNvPr id="3" name="Content Placeholder 2">
            <a:extLst>
              <a:ext uri="{FF2B5EF4-FFF2-40B4-BE49-F238E27FC236}">
                <a16:creationId xmlns:a16="http://schemas.microsoft.com/office/drawing/2014/main" id="{9A63FFAC-48E4-0705-0DC9-15DCD7EA393D}"/>
              </a:ext>
            </a:extLst>
          </p:cNvPr>
          <p:cNvSpPr>
            <a:spLocks noGrp="1"/>
          </p:cNvSpPr>
          <p:nvPr>
            <p:ph idx="1"/>
          </p:nvPr>
        </p:nvSpPr>
        <p:spPr/>
        <p:txBody>
          <a:bodyPr/>
          <a:lstStyle/>
          <a:p>
            <a:pPr marL="0" indent="0">
              <a:buNone/>
            </a:pPr>
            <a:r>
              <a:rPr lang="en-CA" sz="2400" noProof="0" dirty="0"/>
              <a:t>“I think the dissent in this case was right because…”</a:t>
            </a:r>
          </a:p>
          <a:p>
            <a:pPr marL="0" indent="0">
              <a:buNone/>
            </a:pPr>
            <a:r>
              <a:rPr lang="en-CA" sz="2400" noProof="0" dirty="0"/>
              <a:t>“This case led to an interesting development in jurisprudence / legislation which I would like to explain and talk about…”</a:t>
            </a:r>
          </a:p>
          <a:p>
            <a:pPr marL="0" indent="0">
              <a:buNone/>
            </a:pPr>
            <a:r>
              <a:rPr lang="en-CA" sz="2400" noProof="0" dirty="0"/>
              <a:t>“After this news thing happened, the government decided to pass this law, but they were dumb because…”</a:t>
            </a:r>
          </a:p>
          <a:p>
            <a:pPr marL="0" indent="0">
              <a:buNone/>
            </a:pPr>
            <a:r>
              <a:rPr lang="en-CA" sz="2400" noProof="0" dirty="0"/>
              <a:t>“Boy this news thing was fascinating because… [the law does not address this issue, and it should, here’s some ideas!]</a:t>
            </a:r>
          </a:p>
          <a:p>
            <a:pPr marL="0" indent="0">
              <a:buNone/>
            </a:pPr>
            <a:r>
              <a:rPr lang="en-CA" sz="2400" noProof="0" dirty="0"/>
              <a:t>(…)</a:t>
            </a:r>
          </a:p>
        </p:txBody>
      </p:sp>
      <p:sp>
        <p:nvSpPr>
          <p:cNvPr id="4" name="Footer Placeholder 3">
            <a:extLst>
              <a:ext uri="{FF2B5EF4-FFF2-40B4-BE49-F238E27FC236}">
                <a16:creationId xmlns:a16="http://schemas.microsoft.com/office/drawing/2014/main" id="{E8AF197E-8003-5E0E-E036-BB61EEF4B60B}"/>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637699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0" y="274639"/>
            <a:ext cx="9144000" cy="418058"/>
          </a:xfrm>
        </p:spPr>
        <p:txBody>
          <a:bodyPr/>
          <a:lstStyle/>
          <a:p>
            <a:pPr eaLnBrk="1" hangingPunct="1"/>
            <a:br>
              <a:rPr lang="en-CA" noProof="0" dirty="0"/>
            </a:br>
            <a:r>
              <a:rPr lang="en-CA" noProof="0" dirty="0"/>
              <a:t>Presentations / Comments &amp; Essay</a:t>
            </a:r>
          </a:p>
        </p:txBody>
      </p:sp>
      <p:sp>
        <p:nvSpPr>
          <p:cNvPr id="6656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CA" noProof="0"/>
              <a:t>Class 3</a:t>
            </a:r>
            <a:endParaRPr lang="en-CA" noProof="0" dirty="0"/>
          </a:p>
        </p:txBody>
      </p:sp>
      <p:sp>
        <p:nvSpPr>
          <p:cNvPr id="37892" name="Content Placeholder 2"/>
          <p:cNvSpPr>
            <a:spLocks noGrp="1"/>
          </p:cNvSpPr>
          <p:nvPr>
            <p:ph idx="1"/>
          </p:nvPr>
        </p:nvSpPr>
        <p:spPr>
          <a:xfrm>
            <a:off x="457200" y="2060848"/>
            <a:ext cx="8229600" cy="4392340"/>
          </a:xfrm>
        </p:spPr>
        <p:txBody>
          <a:bodyPr/>
          <a:lstStyle/>
          <a:p>
            <a:pPr marL="0" indent="0" eaLnBrk="1" hangingPunct="1">
              <a:buNone/>
              <a:defRPr/>
            </a:pPr>
            <a:r>
              <a:rPr lang="en-CA" sz="2800" noProof="0" dirty="0">
                <a:sym typeface="Wingdings" panose="05000000000000000000" pitchFamily="2" charset="2"/>
              </a:rPr>
              <a:t>Q: Can my presentation and essay (or 6-page comment) be on the same subject matter as m </a:t>
            </a:r>
            <a:r>
              <a:rPr lang="en-CA" sz="2800" noProof="0">
                <a:sym typeface="Wingdings" panose="05000000000000000000" pitchFamily="2" charset="2"/>
              </a:rPr>
              <a:t>final essay? </a:t>
            </a:r>
            <a:r>
              <a:rPr lang="en-CA" sz="2800" noProof="0" dirty="0">
                <a:sym typeface="Wingdings" panose="05000000000000000000" pitchFamily="2" charset="2"/>
              </a:rPr>
              <a:t>Like if I find a news item that fits as an essay topic? Or if my comment is an interesting enough topic it could be a paper?</a:t>
            </a:r>
          </a:p>
          <a:p>
            <a:pPr marL="0" indent="0" eaLnBrk="1" hangingPunct="1">
              <a:buNone/>
              <a:defRPr/>
            </a:pPr>
            <a:endParaRPr lang="en-CA" sz="2800" noProof="0" dirty="0">
              <a:sym typeface="Wingdings" panose="05000000000000000000" pitchFamily="2" charset="2"/>
            </a:endParaRPr>
          </a:p>
          <a:p>
            <a:pPr marL="0" indent="0" eaLnBrk="1" hangingPunct="1">
              <a:buNone/>
              <a:defRPr/>
            </a:pPr>
            <a:r>
              <a:rPr lang="en-CA" sz="2800" noProof="0" dirty="0">
                <a:sym typeface="Wingdings" panose="05000000000000000000" pitchFamily="2" charset="2"/>
              </a:rPr>
              <a:t>A: Yes, that’s fine, BUT I will expect more from you in the essay, and the essay should not really be a simple expansion of your comment, should be more</a:t>
            </a:r>
            <a:endParaRPr lang="en-CA" sz="2800" noProof="0" dirty="0"/>
          </a:p>
          <a:p>
            <a:pPr marL="0" indent="0" eaLnBrk="1" hangingPunct="1">
              <a:buFont typeface="Arial" panose="020B0604020202020204" pitchFamily="34" charset="0"/>
              <a:buNone/>
              <a:defRPr/>
            </a:pPr>
            <a:endParaRPr lang="en-CA" sz="2800" noProof="0" dirty="0"/>
          </a:p>
        </p:txBody>
      </p:sp>
      <p:sp>
        <p:nvSpPr>
          <p:cNvPr id="74757" name="AutoShape 2" descr="Image result for icann"/>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bg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bg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9pPr>
          </a:lstStyle>
          <a:p>
            <a:pPr>
              <a:spcBef>
                <a:spcPct val="0"/>
              </a:spcBef>
              <a:buFontTx/>
              <a:buNone/>
            </a:pPr>
            <a:endParaRPr lang="en-CA" sz="1800" noProof="0" dirty="0">
              <a:solidFill>
                <a:schemeClr val="tx1"/>
              </a:solidFill>
              <a:latin typeface="Arial" panose="020B0604020202020204" pitchFamily="34" charset="0"/>
            </a:endParaRPr>
          </a:p>
        </p:txBody>
      </p:sp>
    </p:spTree>
    <p:extLst>
      <p:ext uri="{BB962C8B-B14F-4D97-AF65-F5344CB8AC3E}">
        <p14:creationId xmlns:p14="http://schemas.microsoft.com/office/powerpoint/2010/main" val="1660326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1EFA-D33D-45A1-B19C-CD45ACD6D0B8}"/>
              </a:ext>
            </a:extLst>
          </p:cNvPr>
          <p:cNvSpPr>
            <a:spLocks noGrp="1"/>
          </p:cNvSpPr>
          <p:nvPr>
            <p:ph type="title"/>
          </p:nvPr>
        </p:nvSpPr>
        <p:spPr/>
        <p:txBody>
          <a:bodyPr/>
          <a:lstStyle/>
          <a:p>
            <a:r>
              <a:rPr lang="en-CA" noProof="0" dirty="0"/>
              <a:t>Other announcements</a:t>
            </a:r>
          </a:p>
        </p:txBody>
      </p:sp>
      <p:sp>
        <p:nvSpPr>
          <p:cNvPr id="4" name="Footer Placeholder 3">
            <a:extLst>
              <a:ext uri="{FF2B5EF4-FFF2-40B4-BE49-F238E27FC236}">
                <a16:creationId xmlns:a16="http://schemas.microsoft.com/office/drawing/2014/main" id="{3F91CD8B-DF20-4EDC-A95B-A44E9B0FCFD2}"/>
              </a:ext>
            </a:extLst>
          </p:cNvPr>
          <p:cNvSpPr>
            <a:spLocks noGrp="1"/>
          </p:cNvSpPr>
          <p:nvPr>
            <p:ph type="ftr" sz="quarter" idx="11"/>
          </p:nvPr>
        </p:nvSpPr>
        <p:spPr/>
        <p:txBody>
          <a:bodyPr/>
          <a:lstStyle/>
          <a:p>
            <a:pPr>
              <a:defRPr/>
            </a:pPr>
            <a:r>
              <a:rPr lang="en-CA" noProof="0"/>
              <a:t>Class 3</a:t>
            </a:r>
            <a:endParaRPr lang="en-CA" noProof="0" dirty="0"/>
          </a:p>
        </p:txBody>
      </p:sp>
      <p:sp>
        <p:nvSpPr>
          <p:cNvPr id="3" name="Content Placeholder 2">
            <a:extLst>
              <a:ext uri="{FF2B5EF4-FFF2-40B4-BE49-F238E27FC236}">
                <a16:creationId xmlns:a16="http://schemas.microsoft.com/office/drawing/2014/main" id="{1AB8EA8B-F3BF-7D78-CEF2-0843F8E1DED4}"/>
              </a:ext>
            </a:extLst>
          </p:cNvPr>
          <p:cNvSpPr>
            <a:spLocks noGrp="1"/>
          </p:cNvSpPr>
          <p:nvPr>
            <p:ph idx="1"/>
          </p:nvPr>
        </p:nvSpPr>
        <p:spPr>
          <a:xfrm>
            <a:off x="457200" y="1772816"/>
            <a:ext cx="8229600" cy="4353347"/>
          </a:xfrm>
        </p:spPr>
        <p:txBody>
          <a:bodyPr/>
          <a:lstStyle/>
          <a:p>
            <a:pPr marL="0" indent="0">
              <a:buNone/>
            </a:pPr>
            <a:r>
              <a:rPr lang="en-US" u="sng" noProof="0" dirty="0"/>
              <a:t>Concordia September 30, 5:30 PM:</a:t>
            </a:r>
          </a:p>
          <a:p>
            <a:pPr marL="0" indent="0">
              <a:buNone/>
            </a:pPr>
            <a:r>
              <a:rPr lang="en-US" i="1" noProof="0" dirty="0" err="1"/>
              <a:t>Ctrl+Alt+Defend</a:t>
            </a:r>
            <a:r>
              <a:rPr lang="en-US" i="1" noProof="0" dirty="0"/>
              <a:t>: Your Next Hacker May Not Be Human: AI, deepfakes and the new rules of cyber crisis response</a:t>
            </a:r>
          </a:p>
          <a:p>
            <a:pPr marL="0" indent="0">
              <a:buNone/>
            </a:pPr>
            <a:endParaRPr lang="en-US" dirty="0"/>
          </a:p>
          <a:p>
            <a:pPr marL="0" indent="0">
              <a:buNone/>
            </a:pPr>
            <a:r>
              <a:rPr lang="en-US" dirty="0">
                <a:hlinkClick r:id="rId2"/>
              </a:rPr>
              <a:t>https://www.concordia.ca/cuevents/encs/2026/09/30/law-meets-engineering-hacker-not-human.html</a:t>
            </a:r>
            <a:r>
              <a:rPr lang="en-US" dirty="0"/>
              <a:t> </a:t>
            </a:r>
          </a:p>
        </p:txBody>
      </p:sp>
    </p:spTree>
    <p:extLst>
      <p:ext uri="{BB962C8B-B14F-4D97-AF65-F5344CB8AC3E}">
        <p14:creationId xmlns:p14="http://schemas.microsoft.com/office/powerpoint/2010/main" val="696894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DB8B9-E5E9-C3D7-2DD4-AECB45AFD0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0BB9F6-A8A0-C58B-7369-B26B0366BE86}"/>
              </a:ext>
            </a:extLst>
          </p:cNvPr>
          <p:cNvSpPr>
            <a:spLocks noGrp="1"/>
          </p:cNvSpPr>
          <p:nvPr>
            <p:ph type="title"/>
          </p:nvPr>
        </p:nvSpPr>
        <p:spPr/>
        <p:txBody>
          <a:bodyPr/>
          <a:lstStyle/>
          <a:p>
            <a:r>
              <a:rPr lang="en-CA" noProof="0" dirty="0"/>
              <a:t>In the News</a:t>
            </a:r>
          </a:p>
        </p:txBody>
      </p:sp>
      <p:sp>
        <p:nvSpPr>
          <p:cNvPr id="4" name="Footer Placeholder 3">
            <a:extLst>
              <a:ext uri="{FF2B5EF4-FFF2-40B4-BE49-F238E27FC236}">
                <a16:creationId xmlns:a16="http://schemas.microsoft.com/office/drawing/2014/main" id="{8B803B8D-5D83-5567-54E0-38BD68ED9D22}"/>
              </a:ext>
            </a:extLst>
          </p:cNvPr>
          <p:cNvSpPr>
            <a:spLocks noGrp="1"/>
          </p:cNvSpPr>
          <p:nvPr>
            <p:ph type="ftr" sz="quarter" idx="11"/>
          </p:nvPr>
        </p:nvSpPr>
        <p:spPr/>
        <p:txBody>
          <a:bodyPr/>
          <a:lstStyle/>
          <a:p>
            <a:pPr>
              <a:defRPr/>
            </a:pPr>
            <a:r>
              <a:rPr lang="en-CA" noProof="0"/>
              <a:t>Class 3</a:t>
            </a:r>
            <a:endParaRPr lang="en-CA" noProof="0" dirty="0"/>
          </a:p>
        </p:txBody>
      </p:sp>
      <p:sp>
        <p:nvSpPr>
          <p:cNvPr id="3" name="Content Placeholder 2">
            <a:extLst>
              <a:ext uri="{FF2B5EF4-FFF2-40B4-BE49-F238E27FC236}">
                <a16:creationId xmlns:a16="http://schemas.microsoft.com/office/drawing/2014/main" id="{A96AF196-3E6A-696E-A2C5-C01DA44CE771}"/>
              </a:ext>
            </a:extLst>
          </p:cNvPr>
          <p:cNvSpPr>
            <a:spLocks noGrp="1"/>
          </p:cNvSpPr>
          <p:nvPr>
            <p:ph idx="1"/>
          </p:nvPr>
        </p:nvSpPr>
        <p:spPr>
          <a:xfrm>
            <a:off x="457200" y="1772816"/>
            <a:ext cx="8229600" cy="4353347"/>
          </a:xfrm>
        </p:spPr>
        <p:txBody>
          <a:bodyPr/>
          <a:lstStyle/>
          <a:p>
            <a:pPr marL="0" indent="0">
              <a:buNone/>
            </a:pPr>
            <a:endParaRPr lang="en-CA" noProof="0" dirty="0"/>
          </a:p>
          <a:p>
            <a:pPr marL="0" indent="0">
              <a:buNone/>
            </a:pPr>
            <a:endParaRPr lang="en-CA" noProof="0" dirty="0"/>
          </a:p>
          <a:p>
            <a:pPr marL="0" indent="0">
              <a:buNone/>
            </a:pPr>
            <a:r>
              <a:rPr lang="en-CA" b="1" dirty="0"/>
              <a:t>Heather Hughson</a:t>
            </a:r>
            <a:r>
              <a:rPr lang="en-CA" b="1" noProof="0" dirty="0"/>
              <a:t> </a:t>
            </a:r>
            <a:r>
              <a:rPr lang="en-CA" noProof="0" dirty="0"/>
              <a:t>presentation</a:t>
            </a:r>
          </a:p>
        </p:txBody>
      </p:sp>
    </p:spTree>
    <p:extLst>
      <p:ext uri="{BB962C8B-B14F-4D97-AF65-F5344CB8AC3E}">
        <p14:creationId xmlns:p14="http://schemas.microsoft.com/office/powerpoint/2010/main" val="645444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580F9-6EC5-1CB3-DAFC-BE7AA0351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62F28-6067-7A6B-FC90-703F71289D1B}"/>
              </a:ext>
            </a:extLst>
          </p:cNvPr>
          <p:cNvSpPr>
            <a:spLocks noGrp="1"/>
          </p:cNvSpPr>
          <p:nvPr>
            <p:ph type="title"/>
          </p:nvPr>
        </p:nvSpPr>
        <p:spPr/>
        <p:txBody>
          <a:bodyPr/>
          <a:lstStyle/>
          <a:p>
            <a:r>
              <a:rPr lang="en-CA" dirty="0"/>
              <a:t>In the News </a:t>
            </a:r>
          </a:p>
        </p:txBody>
      </p:sp>
      <p:sp>
        <p:nvSpPr>
          <p:cNvPr id="3" name="Content Placeholder 2">
            <a:extLst>
              <a:ext uri="{FF2B5EF4-FFF2-40B4-BE49-F238E27FC236}">
                <a16:creationId xmlns:a16="http://schemas.microsoft.com/office/drawing/2014/main" id="{E806A912-9A03-6AFA-285A-05EC07A2ECAE}"/>
              </a:ext>
            </a:extLst>
          </p:cNvPr>
          <p:cNvSpPr>
            <a:spLocks noGrp="1"/>
          </p:cNvSpPr>
          <p:nvPr>
            <p:ph idx="1"/>
          </p:nvPr>
        </p:nvSpPr>
        <p:spPr/>
        <p:txBody>
          <a:bodyPr/>
          <a:lstStyle/>
          <a:p>
            <a:r>
              <a:rPr lang="en-US" sz="2800" i="1" dirty="0"/>
              <a:t>Amazon Blocks Meta’s New AI Agent from Shopping Its Store </a:t>
            </a:r>
          </a:p>
          <a:p>
            <a:r>
              <a:rPr lang="en-US" sz="2800" i="1" dirty="0"/>
              <a:t>Meta's AI agent, Muse, is chasing ChatGPT's App Store rise — and hit No. 1 </a:t>
            </a:r>
          </a:p>
          <a:p>
            <a:r>
              <a:rPr lang="en-US" sz="2800" i="1" dirty="0"/>
              <a:t>Wells Fargo raises Meta stock price target to $796 on AI progress</a:t>
            </a:r>
          </a:p>
          <a:p>
            <a:pPr marL="0" indent="0">
              <a:buNone/>
            </a:pPr>
            <a:endParaRPr lang="en-US" sz="2800" dirty="0"/>
          </a:p>
          <a:p>
            <a:pPr marL="0" indent="0">
              <a:buNone/>
            </a:pPr>
            <a:endParaRPr lang="en-CA" sz="2800" dirty="0"/>
          </a:p>
        </p:txBody>
      </p:sp>
      <p:sp>
        <p:nvSpPr>
          <p:cNvPr id="4" name="Footer Placeholder 3">
            <a:extLst>
              <a:ext uri="{FF2B5EF4-FFF2-40B4-BE49-F238E27FC236}">
                <a16:creationId xmlns:a16="http://schemas.microsoft.com/office/drawing/2014/main" id="{553F58F5-8FCD-70E1-B94F-99936C07A2F0}"/>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073467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ABAEA-D4AF-7FDE-946D-0A341135057D}"/>
              </a:ext>
            </a:extLst>
          </p:cNvPr>
          <p:cNvSpPr>
            <a:spLocks noGrp="1"/>
          </p:cNvSpPr>
          <p:nvPr>
            <p:ph type="title"/>
          </p:nvPr>
        </p:nvSpPr>
        <p:spPr>
          <a:xfrm>
            <a:off x="758031" y="1772816"/>
            <a:ext cx="7772400" cy="2952328"/>
          </a:xfrm>
        </p:spPr>
        <p:txBody>
          <a:bodyPr/>
          <a:lstStyle/>
          <a:p>
            <a:r>
              <a:rPr lang="en-CA" dirty="0"/>
              <a:t>Finishing class 2:</a:t>
            </a:r>
            <a:br>
              <a:rPr lang="en-CA" dirty="0"/>
            </a:br>
            <a:r>
              <a:rPr lang="en-CA" dirty="0"/>
              <a:t>(internet governance ) and net neutrality</a:t>
            </a:r>
          </a:p>
        </p:txBody>
      </p:sp>
      <p:sp>
        <p:nvSpPr>
          <p:cNvPr id="3" name="Footer Placeholder 2">
            <a:extLst>
              <a:ext uri="{FF2B5EF4-FFF2-40B4-BE49-F238E27FC236}">
                <a16:creationId xmlns:a16="http://schemas.microsoft.com/office/drawing/2014/main" id="{153A372D-D27D-FEFB-F56A-C72A9E3F2E4A}"/>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035303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1125-C107-4D8F-B682-3A175179EEBE}"/>
              </a:ext>
            </a:extLst>
          </p:cNvPr>
          <p:cNvSpPr>
            <a:spLocks noGrp="1"/>
          </p:cNvSpPr>
          <p:nvPr>
            <p:ph type="title"/>
          </p:nvPr>
        </p:nvSpPr>
        <p:spPr/>
        <p:txBody>
          <a:bodyPr/>
          <a:lstStyle/>
          <a:p>
            <a:r>
              <a:rPr lang="en-CA" dirty="0"/>
              <a:t>THROTTLE </a:t>
            </a:r>
            <a:r>
              <a:rPr lang="en-CA" i="1" dirty="0"/>
              <a:t>THIS</a:t>
            </a:r>
            <a:r>
              <a:rPr lang="en-CA" dirty="0"/>
              <a:t>!</a:t>
            </a:r>
            <a:br>
              <a:rPr lang="en-CA" dirty="0"/>
            </a:br>
            <a:r>
              <a:rPr lang="en-CA" dirty="0"/>
              <a:t>Net neutrality</a:t>
            </a:r>
          </a:p>
        </p:txBody>
      </p:sp>
      <p:sp>
        <p:nvSpPr>
          <p:cNvPr id="3" name="Footer Placeholder 2">
            <a:extLst>
              <a:ext uri="{FF2B5EF4-FFF2-40B4-BE49-F238E27FC236}">
                <a16:creationId xmlns:a16="http://schemas.microsoft.com/office/drawing/2014/main" id="{CCAC06F4-A8E2-441F-AFC4-580CF89ECF7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4092009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2EE78-AA31-44EC-912A-D89BC42B095D}"/>
              </a:ext>
            </a:extLst>
          </p:cNvPr>
          <p:cNvSpPr>
            <a:spLocks noGrp="1"/>
          </p:cNvSpPr>
          <p:nvPr>
            <p:ph type="title"/>
          </p:nvPr>
        </p:nvSpPr>
        <p:spPr/>
        <p:txBody>
          <a:bodyPr/>
          <a:lstStyle/>
          <a:p>
            <a:r>
              <a:rPr lang="en-CA" dirty="0"/>
              <a:t>OPTIONAL ONE MINUTE POP QUIZ!</a:t>
            </a:r>
          </a:p>
        </p:txBody>
      </p:sp>
      <p:sp>
        <p:nvSpPr>
          <p:cNvPr id="3" name="Content Placeholder 2">
            <a:extLst>
              <a:ext uri="{FF2B5EF4-FFF2-40B4-BE49-F238E27FC236}">
                <a16:creationId xmlns:a16="http://schemas.microsoft.com/office/drawing/2014/main" id="{C272087A-0A96-4364-A7D9-A9EBB279544C}"/>
              </a:ext>
            </a:extLst>
          </p:cNvPr>
          <p:cNvSpPr>
            <a:spLocks noGrp="1"/>
          </p:cNvSpPr>
          <p:nvPr>
            <p:ph idx="1"/>
          </p:nvPr>
        </p:nvSpPr>
        <p:spPr>
          <a:xfrm>
            <a:off x="457200" y="1417638"/>
            <a:ext cx="8229600" cy="4708525"/>
          </a:xfrm>
        </p:spPr>
        <p:txBody>
          <a:bodyPr/>
          <a:lstStyle/>
          <a:p>
            <a:pPr marL="0" indent="0">
              <a:buNone/>
            </a:pPr>
            <a:r>
              <a:rPr lang="en-CA" dirty="0">
                <a:sym typeface="Wingdings" panose="05000000000000000000" pitchFamily="2" charset="2"/>
                <a:hlinkClick r:id="rId3"/>
              </a:rPr>
              <a:t>allen@allenmendelsohn.com</a:t>
            </a:r>
            <a:r>
              <a:rPr lang="en-CA" dirty="0">
                <a:sym typeface="Wingdings" panose="05000000000000000000" pitchFamily="2" charset="2"/>
              </a:rPr>
              <a:t> </a:t>
            </a:r>
          </a:p>
          <a:p>
            <a:pPr marL="0" indent="0">
              <a:buNone/>
            </a:pPr>
            <a:r>
              <a:rPr lang="en-CA" dirty="0">
                <a:sym typeface="Wingdings" panose="05000000000000000000" pitchFamily="2" charset="2"/>
                <a:hlinkClick r:id="rId4"/>
              </a:rPr>
              <a:t>allen.mendelsohn@mcgill.ca</a:t>
            </a:r>
            <a:endParaRPr lang="en-CA" dirty="0">
              <a:sym typeface="Wingdings" panose="05000000000000000000" pitchFamily="2" charset="2"/>
            </a:endParaRPr>
          </a:p>
          <a:p>
            <a:pPr marL="0" indent="0">
              <a:buNone/>
            </a:pPr>
            <a:r>
              <a:rPr lang="en-CA" dirty="0">
                <a:sym typeface="Wingdings" panose="05000000000000000000" pitchFamily="2" charset="2"/>
              </a:rPr>
              <a:t>Paper!</a:t>
            </a:r>
          </a:p>
          <a:p>
            <a:pPr marL="0" indent="0">
              <a:buNone/>
            </a:pPr>
            <a:endParaRPr lang="en-CA" dirty="0"/>
          </a:p>
          <a:p>
            <a:pPr marL="0" indent="0">
              <a:buNone/>
            </a:pPr>
            <a:r>
              <a:rPr lang="en-CA" b="1" dirty="0">
                <a:sym typeface="Wingdings" panose="05000000000000000000" pitchFamily="2" charset="2"/>
              </a:rPr>
              <a:t>Define net neutrality in one sentence; bonus points for the shortest answer </a:t>
            </a:r>
            <a:r>
              <a:rPr lang="en-CA" dirty="0">
                <a:sym typeface="Wingdings" panose="05000000000000000000" pitchFamily="2" charset="2"/>
              </a:rPr>
              <a:t>(that I think is accurate)</a:t>
            </a:r>
          </a:p>
          <a:p>
            <a:pPr marL="0" indent="0">
              <a:buNone/>
            </a:pPr>
            <a:r>
              <a:rPr lang="en-CA" dirty="0"/>
              <a:t>1 minute… GO!!!</a:t>
            </a:r>
          </a:p>
        </p:txBody>
      </p:sp>
      <p:sp>
        <p:nvSpPr>
          <p:cNvPr id="4" name="Footer Placeholder 3">
            <a:extLst>
              <a:ext uri="{FF2B5EF4-FFF2-40B4-BE49-F238E27FC236}">
                <a16:creationId xmlns:a16="http://schemas.microsoft.com/office/drawing/2014/main" id="{171CF180-7207-4E00-BB91-1BC17A275C2D}"/>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70096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7D9A5-61D8-412A-9858-FF8CE373C35F}"/>
              </a:ext>
            </a:extLst>
          </p:cNvPr>
          <p:cNvSpPr>
            <a:spLocks noGrp="1"/>
          </p:cNvSpPr>
          <p:nvPr>
            <p:ph type="title"/>
          </p:nvPr>
        </p:nvSpPr>
        <p:spPr/>
        <p:txBody>
          <a:bodyPr/>
          <a:lstStyle/>
          <a:p>
            <a:r>
              <a:rPr lang="en-CA" dirty="0"/>
              <a:t>Prof. answer</a:t>
            </a:r>
          </a:p>
        </p:txBody>
      </p:sp>
      <p:sp>
        <p:nvSpPr>
          <p:cNvPr id="3" name="Content Placeholder 2">
            <a:extLst>
              <a:ext uri="{FF2B5EF4-FFF2-40B4-BE49-F238E27FC236}">
                <a16:creationId xmlns:a16="http://schemas.microsoft.com/office/drawing/2014/main" id="{B857D7BD-08B8-43D6-8A7A-20BD43A4381B}"/>
              </a:ext>
            </a:extLst>
          </p:cNvPr>
          <p:cNvSpPr>
            <a:spLocks noGrp="1"/>
          </p:cNvSpPr>
          <p:nvPr>
            <p:ph idx="1"/>
          </p:nvPr>
        </p:nvSpPr>
        <p:spPr/>
        <p:txBody>
          <a:bodyPr/>
          <a:lstStyle/>
          <a:p>
            <a:pPr marL="0" indent="0">
              <a:buNone/>
            </a:pPr>
            <a:endParaRPr lang="en-CA" dirty="0"/>
          </a:p>
          <a:p>
            <a:pPr marL="0" indent="0">
              <a:buNone/>
            </a:pPr>
            <a:endParaRPr lang="en-CA" dirty="0"/>
          </a:p>
          <a:p>
            <a:pPr marL="0" indent="0">
              <a:buNone/>
            </a:pPr>
            <a:r>
              <a:rPr lang="en-CA" dirty="0"/>
              <a:t>All internet traffic treated equally.</a:t>
            </a:r>
          </a:p>
        </p:txBody>
      </p:sp>
      <p:sp>
        <p:nvSpPr>
          <p:cNvPr id="4" name="Footer Placeholder 3">
            <a:extLst>
              <a:ext uri="{FF2B5EF4-FFF2-40B4-BE49-F238E27FC236}">
                <a16:creationId xmlns:a16="http://schemas.microsoft.com/office/drawing/2014/main" id="{170DA47E-1BB6-4828-8535-7C2B8B46B53A}"/>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865282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B93A6-8A73-7516-D391-50CA437C30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F90F2-EE17-A76E-5ED9-DA79FE93B1BD}"/>
              </a:ext>
            </a:extLst>
          </p:cNvPr>
          <p:cNvSpPr>
            <a:spLocks noGrp="1"/>
          </p:cNvSpPr>
          <p:nvPr>
            <p:ph type="title"/>
          </p:nvPr>
        </p:nvSpPr>
        <p:spPr/>
        <p:txBody>
          <a:bodyPr/>
          <a:lstStyle/>
          <a:p>
            <a:r>
              <a:rPr lang="en-CA" i="1" noProof="0" dirty="0"/>
              <a:t>Telecom Decision CRTC 2017-105</a:t>
            </a:r>
          </a:p>
        </p:txBody>
      </p:sp>
      <p:sp>
        <p:nvSpPr>
          <p:cNvPr id="3" name="Content Placeholder 2">
            <a:extLst>
              <a:ext uri="{FF2B5EF4-FFF2-40B4-BE49-F238E27FC236}">
                <a16:creationId xmlns:a16="http://schemas.microsoft.com/office/drawing/2014/main" id="{A7A86CF6-5B62-A2C2-6827-F2D3B3DE488A}"/>
              </a:ext>
            </a:extLst>
          </p:cNvPr>
          <p:cNvSpPr>
            <a:spLocks noGrp="1"/>
          </p:cNvSpPr>
          <p:nvPr>
            <p:ph idx="1"/>
          </p:nvPr>
        </p:nvSpPr>
        <p:spPr/>
        <p:txBody>
          <a:bodyPr/>
          <a:lstStyle/>
          <a:p>
            <a:pPr marL="0" indent="0">
              <a:buNone/>
            </a:pPr>
            <a:endParaRPr lang="en-CA" sz="2000" i="1" noProof="0" dirty="0"/>
          </a:p>
          <a:p>
            <a:pPr marL="0" indent="0">
              <a:buNone/>
            </a:pPr>
            <a:endParaRPr lang="en-CA" sz="2000" i="1" noProof="0" dirty="0"/>
          </a:p>
          <a:p>
            <a:pPr marL="0" indent="0">
              <a:buNone/>
            </a:pPr>
            <a:endParaRPr lang="en-CA" sz="2000" i="1" noProof="0" dirty="0"/>
          </a:p>
          <a:p>
            <a:pPr marL="0" indent="0">
              <a:buNone/>
            </a:pPr>
            <a:endParaRPr lang="en-CA" sz="2000" i="1" noProof="0" dirty="0"/>
          </a:p>
          <a:p>
            <a:pPr marL="0" indent="0">
              <a:buNone/>
            </a:pPr>
            <a:endParaRPr lang="en-CA" sz="2000" i="1" noProof="0" dirty="0"/>
          </a:p>
          <a:p>
            <a:pPr marL="0" indent="0">
              <a:buNone/>
            </a:pPr>
            <a:r>
              <a:rPr lang="en-CA" b="1" noProof="0" dirty="0"/>
              <a:t>Reminder: Roseline Rustveld </a:t>
            </a:r>
            <a:r>
              <a:rPr lang="en-CA" noProof="0" dirty="0"/>
              <a:t>presentation</a:t>
            </a:r>
          </a:p>
        </p:txBody>
      </p:sp>
      <p:sp>
        <p:nvSpPr>
          <p:cNvPr id="4" name="Footer Placeholder 3">
            <a:extLst>
              <a:ext uri="{FF2B5EF4-FFF2-40B4-BE49-F238E27FC236}">
                <a16:creationId xmlns:a16="http://schemas.microsoft.com/office/drawing/2014/main" id="{CA065F8D-465F-7A20-7109-A819A66C0241}"/>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440331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FF8B8-A4E9-427A-9119-A838FB094790}"/>
              </a:ext>
            </a:extLst>
          </p:cNvPr>
          <p:cNvSpPr>
            <a:spLocks noGrp="1"/>
          </p:cNvSpPr>
          <p:nvPr>
            <p:ph type="title"/>
          </p:nvPr>
        </p:nvSpPr>
        <p:spPr/>
        <p:txBody>
          <a:bodyPr/>
          <a:lstStyle/>
          <a:p>
            <a:r>
              <a:rPr lang="en-CA" i="1" noProof="0" dirty="0"/>
              <a:t>Telecom Decision CRTC 2017-105</a:t>
            </a:r>
          </a:p>
        </p:txBody>
      </p:sp>
      <p:sp>
        <p:nvSpPr>
          <p:cNvPr id="3" name="Content Placeholder 2">
            <a:extLst>
              <a:ext uri="{FF2B5EF4-FFF2-40B4-BE49-F238E27FC236}">
                <a16:creationId xmlns:a16="http://schemas.microsoft.com/office/drawing/2014/main" id="{30F881BA-2905-471E-A1AA-43622DE2CA0A}"/>
              </a:ext>
            </a:extLst>
          </p:cNvPr>
          <p:cNvSpPr>
            <a:spLocks noGrp="1"/>
          </p:cNvSpPr>
          <p:nvPr>
            <p:ph idx="1"/>
          </p:nvPr>
        </p:nvSpPr>
        <p:spPr/>
        <p:txBody>
          <a:bodyPr/>
          <a:lstStyle/>
          <a:p>
            <a:pPr marL="0" indent="0">
              <a:buNone/>
            </a:pPr>
            <a:r>
              <a:rPr lang="en-CA" sz="2000" i="1" noProof="0" dirty="0"/>
              <a:t>Complaints against Quebecor Media Inc., Videotron Ltd., and Videotron G.P. alleging undue and unreasonable preference and disadvantage regarding the Unlimited Music program</a:t>
            </a:r>
          </a:p>
          <a:p>
            <a:pPr marL="0" indent="0">
              <a:buNone/>
            </a:pPr>
            <a:r>
              <a:rPr lang="en-CA" sz="2800" u="sng" noProof="0" dirty="0"/>
              <a:t>F</a:t>
            </a:r>
            <a:r>
              <a:rPr lang="en-CA" sz="2800" noProof="0" dirty="0"/>
              <a:t>: </a:t>
            </a:r>
          </a:p>
          <a:p>
            <a:pPr marL="0" indent="0">
              <a:buNone/>
            </a:pPr>
            <a:r>
              <a:rPr lang="en-CA" sz="2800" noProof="0" dirty="0"/>
              <a:t>“The applicants objected to Videotron’s practice of exempting its Unlimited Music program from the standard monthly data caps and data charges generally applicable to its wireless services”</a:t>
            </a:r>
          </a:p>
          <a:p>
            <a:pPr marL="0" indent="0">
              <a:buNone/>
            </a:pPr>
            <a:r>
              <a:rPr lang="en-CA" sz="2800" u="sng" noProof="0" dirty="0"/>
              <a:t>Issue</a:t>
            </a:r>
            <a:r>
              <a:rPr lang="en-CA" sz="2800" noProof="0" dirty="0"/>
              <a:t>: Cool?</a:t>
            </a:r>
          </a:p>
          <a:p>
            <a:pPr marL="0" indent="0">
              <a:buNone/>
            </a:pPr>
            <a:r>
              <a:rPr lang="en-CA" sz="2800" u="sng" noProof="0" dirty="0"/>
              <a:t>Held</a:t>
            </a:r>
            <a:r>
              <a:rPr lang="en-CA" sz="2800" noProof="0" dirty="0"/>
              <a:t>: No!</a:t>
            </a:r>
          </a:p>
        </p:txBody>
      </p:sp>
      <p:sp>
        <p:nvSpPr>
          <p:cNvPr id="4" name="Footer Placeholder 3">
            <a:extLst>
              <a:ext uri="{FF2B5EF4-FFF2-40B4-BE49-F238E27FC236}">
                <a16:creationId xmlns:a16="http://schemas.microsoft.com/office/drawing/2014/main" id="{6FD87F9D-8A18-4DFD-8081-8E8CECB41412}"/>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54474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FF8B8-A4E9-427A-9119-A838FB094790}"/>
              </a:ext>
            </a:extLst>
          </p:cNvPr>
          <p:cNvSpPr>
            <a:spLocks noGrp="1"/>
          </p:cNvSpPr>
          <p:nvPr>
            <p:ph type="title"/>
          </p:nvPr>
        </p:nvSpPr>
        <p:spPr/>
        <p:txBody>
          <a:bodyPr/>
          <a:lstStyle/>
          <a:p>
            <a:r>
              <a:rPr lang="en-CA" i="1" noProof="0" dirty="0"/>
              <a:t>Telecom Decision CRTC 2017-105</a:t>
            </a:r>
          </a:p>
        </p:txBody>
      </p:sp>
      <p:sp>
        <p:nvSpPr>
          <p:cNvPr id="3" name="Content Placeholder 2">
            <a:extLst>
              <a:ext uri="{FF2B5EF4-FFF2-40B4-BE49-F238E27FC236}">
                <a16:creationId xmlns:a16="http://schemas.microsoft.com/office/drawing/2014/main" id="{30F881BA-2905-471E-A1AA-43622DE2CA0A}"/>
              </a:ext>
            </a:extLst>
          </p:cNvPr>
          <p:cNvSpPr>
            <a:spLocks noGrp="1"/>
          </p:cNvSpPr>
          <p:nvPr>
            <p:ph idx="1"/>
          </p:nvPr>
        </p:nvSpPr>
        <p:spPr/>
        <p:txBody>
          <a:bodyPr/>
          <a:lstStyle/>
          <a:p>
            <a:pPr marL="0" indent="0">
              <a:buNone/>
            </a:pPr>
            <a:r>
              <a:rPr lang="en-CA" sz="2800" u="sng" noProof="0" dirty="0"/>
              <a:t>Ratio</a:t>
            </a:r>
            <a:r>
              <a:rPr lang="en-CA" sz="2800" noProof="0" dirty="0"/>
              <a:t>: Violates 27(2)</a:t>
            </a:r>
          </a:p>
          <a:p>
            <a:pPr marL="0" indent="0">
              <a:buNone/>
            </a:pPr>
            <a:r>
              <a:rPr lang="en-CA" sz="2000" noProof="0" dirty="0"/>
              <a:t>“the Commission finds that, in providing access to certain music streaming services at different rates, Videotron is:</a:t>
            </a:r>
          </a:p>
          <a:p>
            <a:r>
              <a:rPr lang="en-CA" sz="2000" noProof="0" dirty="0"/>
              <a:t>giving a preference to its </a:t>
            </a:r>
            <a:r>
              <a:rPr lang="en-CA" sz="2000" b="1" noProof="0" dirty="0"/>
              <a:t>subscribers who are eligible </a:t>
            </a:r>
            <a:r>
              <a:rPr lang="en-CA" sz="2000" noProof="0" dirty="0"/>
              <a:t>to access the Unlimited Music program and do so, </a:t>
            </a:r>
          </a:p>
          <a:p>
            <a:r>
              <a:rPr lang="en-CA" sz="2000" noProof="0" dirty="0"/>
              <a:t>giving a preference to the </a:t>
            </a:r>
            <a:r>
              <a:rPr lang="en-CA" sz="2000" b="1" noProof="0" dirty="0"/>
              <a:t>providers of the content </a:t>
            </a:r>
            <a:r>
              <a:rPr lang="en-CA" sz="2000" noProof="0" dirty="0"/>
              <a:t>included in the program [</a:t>
            </a:r>
            <a:r>
              <a:rPr lang="en-CA" sz="2000" i="1" noProof="0" dirty="0"/>
              <a:t>ed. Spotify, Apple Music</a:t>
            </a:r>
            <a:r>
              <a:rPr lang="en-CA" sz="2000" noProof="0" dirty="0"/>
              <a:t>],</a:t>
            </a:r>
          </a:p>
          <a:p>
            <a:r>
              <a:rPr lang="en-CA" sz="2000" noProof="0" dirty="0"/>
              <a:t>subjecting to a disadvantage its subscribers who are not eligible for the program or who consume other content and services, and</a:t>
            </a:r>
          </a:p>
          <a:p>
            <a:r>
              <a:rPr lang="en-CA" sz="2000" noProof="0" dirty="0"/>
              <a:t>subjecting to a disadvantage the providers of content and services not included in the program.”</a:t>
            </a:r>
          </a:p>
          <a:p>
            <a:pPr marL="0" indent="0">
              <a:buNone/>
            </a:pPr>
            <a:r>
              <a:rPr lang="en-CA" sz="2000" noProof="0" dirty="0">
                <a:sym typeface="Wingdings" panose="05000000000000000000" pitchFamily="2" charset="2"/>
              </a:rPr>
              <a:t> “preference and disadvantage” of 27(2)</a:t>
            </a:r>
            <a:endParaRPr lang="en-CA" sz="2000" noProof="0" dirty="0"/>
          </a:p>
        </p:txBody>
      </p:sp>
      <p:sp>
        <p:nvSpPr>
          <p:cNvPr id="4" name="Footer Placeholder 3">
            <a:extLst>
              <a:ext uri="{FF2B5EF4-FFF2-40B4-BE49-F238E27FC236}">
                <a16:creationId xmlns:a16="http://schemas.microsoft.com/office/drawing/2014/main" id="{6FD87F9D-8A18-4DFD-8081-8E8CECB41412}"/>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4069112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FF8B8-A4E9-427A-9119-A838FB094790}"/>
              </a:ext>
            </a:extLst>
          </p:cNvPr>
          <p:cNvSpPr>
            <a:spLocks noGrp="1"/>
          </p:cNvSpPr>
          <p:nvPr>
            <p:ph type="title"/>
          </p:nvPr>
        </p:nvSpPr>
        <p:spPr>
          <a:xfrm>
            <a:off x="457200" y="274638"/>
            <a:ext cx="8229600" cy="1714202"/>
          </a:xfrm>
        </p:spPr>
        <p:txBody>
          <a:bodyPr/>
          <a:lstStyle/>
          <a:p>
            <a:r>
              <a:rPr lang="en-CA" i="1" noProof="0" dirty="0"/>
              <a:t>Telecom Decision CRTC 2017-105</a:t>
            </a:r>
            <a:br>
              <a:rPr lang="en-CA" i="1" noProof="0" dirty="0"/>
            </a:br>
            <a:r>
              <a:rPr lang="en-CA" noProof="0" dirty="0"/>
              <a:t>Takeaway</a:t>
            </a:r>
          </a:p>
        </p:txBody>
      </p:sp>
      <p:sp>
        <p:nvSpPr>
          <p:cNvPr id="3" name="Content Placeholder 2">
            <a:extLst>
              <a:ext uri="{FF2B5EF4-FFF2-40B4-BE49-F238E27FC236}">
                <a16:creationId xmlns:a16="http://schemas.microsoft.com/office/drawing/2014/main" id="{30F881BA-2905-471E-A1AA-43622DE2CA0A}"/>
              </a:ext>
            </a:extLst>
          </p:cNvPr>
          <p:cNvSpPr>
            <a:spLocks noGrp="1"/>
          </p:cNvSpPr>
          <p:nvPr>
            <p:ph idx="1"/>
          </p:nvPr>
        </p:nvSpPr>
        <p:spPr>
          <a:xfrm>
            <a:off x="457200" y="1417638"/>
            <a:ext cx="8229600" cy="4708525"/>
          </a:xfrm>
        </p:spPr>
        <p:txBody>
          <a:bodyPr/>
          <a:lstStyle/>
          <a:p>
            <a:pPr marL="0" indent="0">
              <a:buNone/>
            </a:pPr>
            <a:endParaRPr lang="en-CA" sz="1800" b="1" noProof="0" dirty="0"/>
          </a:p>
          <a:p>
            <a:pPr marL="0" indent="0">
              <a:buNone/>
            </a:pPr>
            <a:endParaRPr lang="en-CA" sz="1800" noProof="0" dirty="0"/>
          </a:p>
          <a:p>
            <a:pPr marL="0" indent="0">
              <a:buNone/>
            </a:pPr>
            <a:r>
              <a:rPr lang="en-CA" sz="2000" noProof="0" dirty="0"/>
              <a:t>“the Commission finds that, in providing certain of its retail Internet access service customers with access to some content through Unlimited Music without charging those customers for the data involved … Videotron has conferred upon its eligible subscribers who access the Unlimited Music program, and upon the providers of the services included in that program, </a:t>
            </a:r>
            <a:r>
              <a:rPr lang="en-CA" sz="2400" b="1" noProof="0" dirty="0"/>
              <a:t>an undue and unreasonable preference, in violation of subsection 27(2) of the Act</a:t>
            </a:r>
            <a:r>
              <a:rPr lang="en-CA" sz="2000" noProof="0" dirty="0"/>
              <a:t>. In addition, Videotron has subjected to an undue and unreasonable disadvantage: (a) its ineligible subscribers; (b) its eligible subscribers who do not access the services in question; (c) providers whose content or services are not included in Unlimited Music but are substantially similar to those that are included, such as Internet radio stations that primarily play music; and (d) other excluded content providers” (para. 44)</a:t>
            </a:r>
          </a:p>
          <a:p>
            <a:pPr marL="0" indent="0">
              <a:buNone/>
            </a:pPr>
            <a:endParaRPr lang="en-CA" sz="1800" noProof="0" dirty="0"/>
          </a:p>
        </p:txBody>
      </p:sp>
      <p:sp>
        <p:nvSpPr>
          <p:cNvPr id="4" name="Footer Placeholder 3">
            <a:extLst>
              <a:ext uri="{FF2B5EF4-FFF2-40B4-BE49-F238E27FC236}">
                <a16:creationId xmlns:a16="http://schemas.microsoft.com/office/drawing/2014/main" id="{6FD87F9D-8A18-4DFD-8081-8E8CECB41412}"/>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983643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FF8B8-A4E9-427A-9119-A838FB094790}"/>
              </a:ext>
            </a:extLst>
          </p:cNvPr>
          <p:cNvSpPr>
            <a:spLocks noGrp="1"/>
          </p:cNvSpPr>
          <p:nvPr>
            <p:ph type="title"/>
          </p:nvPr>
        </p:nvSpPr>
        <p:spPr/>
        <p:txBody>
          <a:bodyPr/>
          <a:lstStyle/>
          <a:p>
            <a:r>
              <a:rPr lang="en-CA" i="1" noProof="0" dirty="0"/>
              <a:t>Telecom Regulatory Policy CRTC 2017-104</a:t>
            </a:r>
          </a:p>
        </p:txBody>
      </p:sp>
      <p:sp>
        <p:nvSpPr>
          <p:cNvPr id="3" name="Content Placeholder 2">
            <a:extLst>
              <a:ext uri="{FF2B5EF4-FFF2-40B4-BE49-F238E27FC236}">
                <a16:creationId xmlns:a16="http://schemas.microsoft.com/office/drawing/2014/main" id="{30F881BA-2905-471E-A1AA-43622DE2CA0A}"/>
              </a:ext>
            </a:extLst>
          </p:cNvPr>
          <p:cNvSpPr>
            <a:spLocks noGrp="1"/>
          </p:cNvSpPr>
          <p:nvPr>
            <p:ph idx="1"/>
          </p:nvPr>
        </p:nvSpPr>
        <p:spPr/>
        <p:txBody>
          <a:bodyPr/>
          <a:lstStyle/>
          <a:p>
            <a:pPr marL="0" indent="0">
              <a:buNone/>
            </a:pPr>
            <a:r>
              <a:rPr lang="en-CA" sz="2800" b="1" noProof="0" dirty="0"/>
              <a:t>Framework for assessing the differential pricing practices of Internet service providers</a:t>
            </a:r>
          </a:p>
          <a:p>
            <a:pPr marL="0" indent="0">
              <a:buNone/>
            </a:pPr>
            <a:endParaRPr lang="en-CA" sz="2800" noProof="0" dirty="0"/>
          </a:p>
          <a:p>
            <a:pPr marL="0" indent="0">
              <a:buNone/>
            </a:pPr>
            <a:r>
              <a:rPr lang="en-CA" sz="2800" u="sng" noProof="0" dirty="0"/>
              <a:t>Headnote</a:t>
            </a:r>
          </a:p>
          <a:p>
            <a:pPr marL="0" indent="0">
              <a:buNone/>
            </a:pPr>
            <a:r>
              <a:rPr lang="en-CA" sz="2400" noProof="0" dirty="0"/>
              <a:t>“In order to provide clarity to stakeholders, including consumers, content providers, and Internet service providers (ISPs), the Commission establishes a framework and sets out the evaluation criteria it will apply to determine whether an ISP’s specific differential pricing practice is or is not consistent with subsection 27(2) of the Telecommunications Act.”</a:t>
            </a:r>
          </a:p>
        </p:txBody>
      </p:sp>
      <p:sp>
        <p:nvSpPr>
          <p:cNvPr id="4" name="Footer Placeholder 3">
            <a:extLst>
              <a:ext uri="{FF2B5EF4-FFF2-40B4-BE49-F238E27FC236}">
                <a16:creationId xmlns:a16="http://schemas.microsoft.com/office/drawing/2014/main" id="{6FD87F9D-8A18-4DFD-8081-8E8CECB41412}"/>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169575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FF8B8-A4E9-427A-9119-A838FB094790}"/>
              </a:ext>
            </a:extLst>
          </p:cNvPr>
          <p:cNvSpPr>
            <a:spLocks noGrp="1"/>
          </p:cNvSpPr>
          <p:nvPr>
            <p:ph type="title"/>
          </p:nvPr>
        </p:nvSpPr>
        <p:spPr/>
        <p:txBody>
          <a:bodyPr/>
          <a:lstStyle/>
          <a:p>
            <a:r>
              <a:rPr lang="en-CA" i="1" noProof="0" dirty="0"/>
              <a:t>Telecom Regulatory Policy CRTC 2017-104</a:t>
            </a:r>
          </a:p>
        </p:txBody>
      </p:sp>
      <p:sp>
        <p:nvSpPr>
          <p:cNvPr id="3" name="Content Placeholder 2">
            <a:extLst>
              <a:ext uri="{FF2B5EF4-FFF2-40B4-BE49-F238E27FC236}">
                <a16:creationId xmlns:a16="http://schemas.microsoft.com/office/drawing/2014/main" id="{30F881BA-2905-471E-A1AA-43622DE2CA0A}"/>
              </a:ext>
            </a:extLst>
          </p:cNvPr>
          <p:cNvSpPr>
            <a:spLocks noGrp="1"/>
          </p:cNvSpPr>
          <p:nvPr>
            <p:ph idx="1"/>
          </p:nvPr>
        </p:nvSpPr>
        <p:spPr/>
        <p:txBody>
          <a:bodyPr/>
          <a:lstStyle/>
          <a:p>
            <a:pPr marL="0" indent="0">
              <a:buNone/>
            </a:pPr>
            <a:r>
              <a:rPr lang="en-CA" sz="2800" b="1" noProof="0" dirty="0"/>
              <a:t>Framework for assessing the differential pricing practices of Internet service providers</a:t>
            </a:r>
          </a:p>
          <a:p>
            <a:pPr marL="0" indent="0">
              <a:buNone/>
            </a:pPr>
            <a:endParaRPr lang="en-CA" sz="2800" noProof="0" dirty="0"/>
          </a:p>
          <a:p>
            <a:pPr marL="0" indent="0">
              <a:buNone/>
            </a:pPr>
            <a:r>
              <a:rPr lang="en-CA" sz="2800" u="sng" noProof="0" dirty="0"/>
              <a:t>4 criteria</a:t>
            </a:r>
            <a:r>
              <a:rPr lang="en-CA" sz="2800" noProof="0" dirty="0"/>
              <a:t> (see para. 126 esp.)</a:t>
            </a:r>
            <a:endParaRPr lang="en-CA" sz="2800" u="sng" noProof="0" dirty="0"/>
          </a:p>
          <a:p>
            <a:pPr marL="457200" indent="-457200">
              <a:buFont typeface="+mj-lt"/>
              <a:buAutoNum type="arabicPeriod"/>
            </a:pPr>
            <a:r>
              <a:rPr lang="en-CA" sz="2800" noProof="0" dirty="0"/>
              <a:t>Agnostic treatment of data</a:t>
            </a:r>
          </a:p>
          <a:p>
            <a:pPr marL="457200" indent="-457200">
              <a:buFont typeface="+mj-lt"/>
              <a:buAutoNum type="arabicPeriod"/>
            </a:pPr>
            <a:r>
              <a:rPr lang="en-CA" sz="2800" noProof="0" dirty="0"/>
              <a:t>Exclusiveness of the offering</a:t>
            </a:r>
          </a:p>
          <a:p>
            <a:pPr marL="457200" indent="-457200">
              <a:buFont typeface="+mj-lt"/>
              <a:buAutoNum type="arabicPeriod"/>
            </a:pPr>
            <a:r>
              <a:rPr lang="en-CA" sz="2800" noProof="0" dirty="0"/>
              <a:t>Impact on internet openness and innovation</a:t>
            </a:r>
          </a:p>
          <a:p>
            <a:pPr marL="457200" indent="-457200">
              <a:buFont typeface="+mj-lt"/>
              <a:buAutoNum type="arabicPeriod"/>
            </a:pPr>
            <a:r>
              <a:rPr lang="en-CA" sz="2800" noProof="0" dirty="0"/>
              <a:t>Whether there is financial compensation involved</a:t>
            </a:r>
          </a:p>
        </p:txBody>
      </p:sp>
      <p:sp>
        <p:nvSpPr>
          <p:cNvPr id="4" name="Footer Placeholder 3">
            <a:extLst>
              <a:ext uri="{FF2B5EF4-FFF2-40B4-BE49-F238E27FC236}">
                <a16:creationId xmlns:a16="http://schemas.microsoft.com/office/drawing/2014/main" id="{6FD87F9D-8A18-4DFD-8081-8E8CECB41412}"/>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683081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FF8B8-A4E9-427A-9119-A838FB094790}"/>
              </a:ext>
            </a:extLst>
          </p:cNvPr>
          <p:cNvSpPr>
            <a:spLocks noGrp="1"/>
          </p:cNvSpPr>
          <p:nvPr>
            <p:ph type="title"/>
          </p:nvPr>
        </p:nvSpPr>
        <p:spPr/>
        <p:txBody>
          <a:bodyPr/>
          <a:lstStyle/>
          <a:p>
            <a:r>
              <a:rPr lang="en-CA" i="1" noProof="0" dirty="0"/>
              <a:t>CRTC 2017-104:</a:t>
            </a:r>
            <a:br>
              <a:rPr lang="en-CA" i="1" noProof="0" dirty="0"/>
            </a:br>
            <a:r>
              <a:rPr lang="en-CA" i="1" noProof="0" dirty="0"/>
              <a:t>W</a:t>
            </a:r>
            <a:r>
              <a:rPr lang="en-CA" noProof="0" dirty="0"/>
              <a:t>e have net neutrality!</a:t>
            </a:r>
          </a:p>
        </p:txBody>
      </p:sp>
      <p:sp>
        <p:nvSpPr>
          <p:cNvPr id="3" name="Content Placeholder 2">
            <a:extLst>
              <a:ext uri="{FF2B5EF4-FFF2-40B4-BE49-F238E27FC236}">
                <a16:creationId xmlns:a16="http://schemas.microsoft.com/office/drawing/2014/main" id="{30F881BA-2905-471E-A1AA-43622DE2CA0A}"/>
              </a:ext>
            </a:extLst>
          </p:cNvPr>
          <p:cNvSpPr>
            <a:spLocks noGrp="1"/>
          </p:cNvSpPr>
          <p:nvPr>
            <p:ph idx="1"/>
          </p:nvPr>
        </p:nvSpPr>
        <p:spPr/>
        <p:txBody>
          <a:bodyPr/>
          <a:lstStyle/>
          <a:p>
            <a:pPr marL="0" indent="0">
              <a:buNone/>
            </a:pPr>
            <a:r>
              <a:rPr lang="en-CA" sz="2000" noProof="0" dirty="0"/>
              <a:t>(para. 15) So, while there is no all-encompassing Commission decision or regulatory framework on the broad issue of net neutrality, when the various legislative and regulatory elements are put together – including subsection 27(2), the ITMP framework, and the Mobile TV decision – the meaning of net neutrality in the Canadian context is clear. The current proceeding is about adding another perspective to Canada’s net neutrality framework.</a:t>
            </a:r>
          </a:p>
          <a:p>
            <a:pPr marL="0" indent="0">
              <a:buNone/>
            </a:pPr>
            <a:endParaRPr lang="en-CA" sz="2000" noProof="0" dirty="0"/>
          </a:p>
          <a:p>
            <a:pPr marL="0" indent="0">
              <a:buNone/>
            </a:pPr>
            <a:r>
              <a:rPr lang="en-CA" sz="2000" noProof="0" dirty="0"/>
              <a:t>(156) the Commission considers that there is no need to create a new, separate code for net neutrality in Canada. Parliament’s intentions as expressed through the Act (in particular subsection </a:t>
            </a:r>
            <a:r>
              <a:rPr lang="en-CA" sz="2000" b="1" noProof="0" dirty="0"/>
              <a:t>27(2)), together with this decision, the ITMP framework, the Mobile TV decision, and the Commission’s decision regarding Videotron’s Unlimited Music program [ed.: 2017-105] effectively constitute Canada’s net neutrality code</a:t>
            </a:r>
            <a:r>
              <a:rPr lang="en-CA" sz="2000" noProof="0" dirty="0"/>
              <a:t>. </a:t>
            </a:r>
          </a:p>
        </p:txBody>
      </p:sp>
      <p:sp>
        <p:nvSpPr>
          <p:cNvPr id="4" name="Footer Placeholder 3">
            <a:extLst>
              <a:ext uri="{FF2B5EF4-FFF2-40B4-BE49-F238E27FC236}">
                <a16:creationId xmlns:a16="http://schemas.microsoft.com/office/drawing/2014/main" id="{6FD87F9D-8A18-4DFD-8081-8E8CECB41412}"/>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811831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74C44-1C0C-4F3F-9C19-4610C32F8228}"/>
              </a:ext>
            </a:extLst>
          </p:cNvPr>
          <p:cNvSpPr>
            <a:spLocks noGrp="1"/>
          </p:cNvSpPr>
          <p:nvPr>
            <p:ph type="title"/>
          </p:nvPr>
        </p:nvSpPr>
        <p:spPr/>
        <p:txBody>
          <a:bodyPr/>
          <a:lstStyle/>
          <a:p>
            <a:r>
              <a:rPr lang="en-CA" noProof="0" dirty="0"/>
              <a:t>U.S. Approach (intro)</a:t>
            </a:r>
          </a:p>
        </p:txBody>
      </p:sp>
      <p:sp>
        <p:nvSpPr>
          <p:cNvPr id="3" name="Content Placeholder 2">
            <a:extLst>
              <a:ext uri="{FF2B5EF4-FFF2-40B4-BE49-F238E27FC236}">
                <a16:creationId xmlns:a16="http://schemas.microsoft.com/office/drawing/2014/main" id="{A8879D88-4FC7-48C4-8A31-2B726C5B70FA}"/>
              </a:ext>
            </a:extLst>
          </p:cNvPr>
          <p:cNvSpPr>
            <a:spLocks noGrp="1"/>
          </p:cNvSpPr>
          <p:nvPr>
            <p:ph idx="1"/>
          </p:nvPr>
        </p:nvSpPr>
        <p:spPr/>
        <p:txBody>
          <a:bodyPr/>
          <a:lstStyle/>
          <a:p>
            <a:pPr marL="0" indent="0">
              <a:buNone/>
            </a:pPr>
            <a:r>
              <a:rPr lang="en-CA" noProof="0" dirty="0"/>
              <a:t>Federal Communications Commission (FCC)</a:t>
            </a:r>
          </a:p>
          <a:p>
            <a:pPr marL="0" indent="0">
              <a:buNone/>
            </a:pPr>
            <a:endParaRPr lang="en-CA" i="1" noProof="0" dirty="0"/>
          </a:p>
          <a:p>
            <a:pPr marL="0" indent="0">
              <a:buNone/>
            </a:pPr>
            <a:r>
              <a:rPr lang="en-CA" i="1" noProof="0" dirty="0"/>
              <a:t>Communications Act </a:t>
            </a:r>
            <a:r>
              <a:rPr lang="en-CA" noProof="0" dirty="0"/>
              <a:t>1934 </a:t>
            </a:r>
            <a:r>
              <a:rPr lang="en-CA" noProof="0" dirty="0">
                <a:sym typeface="Wingdings" panose="05000000000000000000" pitchFamily="2" charset="2"/>
              </a:rPr>
              <a:t> “information services” </a:t>
            </a:r>
            <a:r>
              <a:rPr lang="en-CA" i="1" noProof="0" dirty="0">
                <a:sym typeface="Wingdings" panose="05000000000000000000" pitchFamily="2" charset="2"/>
              </a:rPr>
              <a:t>exempted</a:t>
            </a:r>
            <a:r>
              <a:rPr lang="en-CA" noProof="0" dirty="0">
                <a:sym typeface="Wingdings" panose="05000000000000000000" pitchFamily="2" charset="2"/>
              </a:rPr>
              <a:t> from regulation (compare with “common carriers”)</a:t>
            </a:r>
            <a:endParaRPr lang="en-CA" dirty="0">
              <a:sym typeface="Wingdings" panose="05000000000000000000" pitchFamily="2" charset="2"/>
            </a:endParaRPr>
          </a:p>
          <a:p>
            <a:pPr marL="0" indent="0">
              <a:buNone/>
            </a:pPr>
            <a:endParaRPr lang="en-CA" noProof="0" dirty="0"/>
          </a:p>
          <a:p>
            <a:pPr marL="0" indent="0">
              <a:buNone/>
            </a:pPr>
            <a:r>
              <a:rPr lang="en-CA" i="1" noProof="0" dirty="0"/>
              <a:t>Telecommunications Act </a:t>
            </a:r>
            <a:r>
              <a:rPr lang="en-CA" noProof="0" dirty="0"/>
              <a:t>1996 </a:t>
            </a:r>
            <a:r>
              <a:rPr lang="en-CA" noProof="0" dirty="0">
                <a:sym typeface="Wingdings" panose="05000000000000000000" pitchFamily="2" charset="2"/>
              </a:rPr>
              <a:t> updated 1934 </a:t>
            </a:r>
            <a:r>
              <a:rPr lang="en-CA" i="1" noProof="0" dirty="0">
                <a:sym typeface="Wingdings" panose="05000000000000000000" pitchFamily="2" charset="2"/>
              </a:rPr>
              <a:t>Act</a:t>
            </a:r>
            <a:r>
              <a:rPr lang="en-CA" noProof="0" dirty="0">
                <a:sym typeface="Wingdings" panose="05000000000000000000" pitchFamily="2" charset="2"/>
              </a:rPr>
              <a:t> to address internet issues (+more…)</a:t>
            </a:r>
            <a:endParaRPr lang="en-CA" noProof="0" dirty="0"/>
          </a:p>
        </p:txBody>
      </p:sp>
      <p:sp>
        <p:nvSpPr>
          <p:cNvPr id="4" name="Footer Placeholder 3">
            <a:extLst>
              <a:ext uri="{FF2B5EF4-FFF2-40B4-BE49-F238E27FC236}">
                <a16:creationId xmlns:a16="http://schemas.microsoft.com/office/drawing/2014/main" id="{95C6B918-34B8-42D4-82FC-C51A9F8589C7}"/>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4036135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B5360-E0E2-4697-B3F2-85A1379F1EBF}"/>
              </a:ext>
            </a:extLst>
          </p:cNvPr>
          <p:cNvSpPr>
            <a:spLocks noGrp="1"/>
          </p:cNvSpPr>
          <p:nvPr>
            <p:ph type="title"/>
          </p:nvPr>
        </p:nvSpPr>
        <p:spPr/>
        <p:txBody>
          <a:bodyPr/>
          <a:lstStyle/>
          <a:p>
            <a:r>
              <a:rPr lang="en-CA" noProof="0" dirty="0"/>
              <a:t>Net Neutrality U.S.A.</a:t>
            </a:r>
          </a:p>
        </p:txBody>
      </p:sp>
      <p:sp>
        <p:nvSpPr>
          <p:cNvPr id="3" name="Content Placeholder 2">
            <a:extLst>
              <a:ext uri="{FF2B5EF4-FFF2-40B4-BE49-F238E27FC236}">
                <a16:creationId xmlns:a16="http://schemas.microsoft.com/office/drawing/2014/main" id="{710AE76F-6DFC-4230-B534-4B5544FB25BA}"/>
              </a:ext>
            </a:extLst>
          </p:cNvPr>
          <p:cNvSpPr>
            <a:spLocks noGrp="1"/>
          </p:cNvSpPr>
          <p:nvPr>
            <p:ph idx="1"/>
          </p:nvPr>
        </p:nvSpPr>
        <p:spPr/>
        <p:txBody>
          <a:bodyPr/>
          <a:lstStyle/>
          <a:p>
            <a:pPr marL="0" indent="0">
              <a:buNone/>
            </a:pPr>
            <a:r>
              <a:rPr lang="en-CA" u="sng" noProof="0" dirty="0"/>
              <a:t>2014-2015</a:t>
            </a:r>
          </a:p>
          <a:p>
            <a:pPr marL="0" indent="0">
              <a:buNone/>
            </a:pPr>
            <a:endParaRPr lang="en-CA" u="sng" noProof="0" dirty="0"/>
          </a:p>
          <a:p>
            <a:r>
              <a:rPr lang="en-CA" noProof="0" dirty="0"/>
              <a:t>FCC classifies broadband internet as a “public utility” and “telecommunications”</a:t>
            </a:r>
            <a:r>
              <a:rPr lang="en-CA" noProof="0" dirty="0">
                <a:sym typeface="Wingdings" panose="05000000000000000000" pitchFamily="2" charset="2"/>
              </a:rPr>
              <a:t> Title II of </a:t>
            </a:r>
            <a:r>
              <a:rPr lang="en-CA" i="1" noProof="0" dirty="0">
                <a:sym typeface="Wingdings" panose="05000000000000000000" pitchFamily="2" charset="2"/>
              </a:rPr>
              <a:t>Communications Act </a:t>
            </a:r>
            <a:r>
              <a:rPr lang="en-CA" noProof="0" dirty="0">
                <a:sym typeface="Wingdings" panose="05000000000000000000" pitchFamily="2" charset="2"/>
              </a:rPr>
              <a:t>applies, and FCC can regulate ISPs in certain ways as a “common carrier” including (…)</a:t>
            </a:r>
          </a:p>
          <a:p>
            <a:endParaRPr lang="en-CA" noProof="0" dirty="0"/>
          </a:p>
        </p:txBody>
      </p:sp>
      <p:sp>
        <p:nvSpPr>
          <p:cNvPr id="4" name="Footer Placeholder 3">
            <a:extLst>
              <a:ext uri="{FF2B5EF4-FFF2-40B4-BE49-F238E27FC236}">
                <a16:creationId xmlns:a16="http://schemas.microsoft.com/office/drawing/2014/main" id="{984FB66F-8843-4B67-AB6B-08FC274012A9}"/>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712545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B5360-E0E2-4697-B3F2-85A1379F1EBF}"/>
              </a:ext>
            </a:extLst>
          </p:cNvPr>
          <p:cNvSpPr>
            <a:spLocks noGrp="1"/>
          </p:cNvSpPr>
          <p:nvPr>
            <p:ph type="title"/>
          </p:nvPr>
        </p:nvSpPr>
        <p:spPr/>
        <p:txBody>
          <a:bodyPr/>
          <a:lstStyle/>
          <a:p>
            <a:r>
              <a:rPr lang="en-CA" noProof="0" dirty="0"/>
              <a:t>Net Neutrality U.S.A.</a:t>
            </a:r>
          </a:p>
        </p:txBody>
      </p:sp>
      <p:sp>
        <p:nvSpPr>
          <p:cNvPr id="3" name="Content Placeholder 2">
            <a:extLst>
              <a:ext uri="{FF2B5EF4-FFF2-40B4-BE49-F238E27FC236}">
                <a16:creationId xmlns:a16="http://schemas.microsoft.com/office/drawing/2014/main" id="{710AE76F-6DFC-4230-B534-4B5544FB25BA}"/>
              </a:ext>
            </a:extLst>
          </p:cNvPr>
          <p:cNvSpPr>
            <a:spLocks noGrp="1"/>
          </p:cNvSpPr>
          <p:nvPr>
            <p:ph idx="1"/>
          </p:nvPr>
        </p:nvSpPr>
        <p:spPr/>
        <p:txBody>
          <a:bodyPr/>
          <a:lstStyle/>
          <a:p>
            <a:pPr marL="0" indent="0">
              <a:buNone/>
            </a:pPr>
            <a:r>
              <a:rPr lang="en-CA" noProof="0" dirty="0"/>
              <a:t>§ 202(1) </a:t>
            </a:r>
            <a:r>
              <a:rPr lang="en-CA" i="1" noProof="0" dirty="0"/>
              <a:t>Communications Act </a:t>
            </a:r>
          </a:p>
          <a:p>
            <a:pPr marL="0" indent="0">
              <a:buNone/>
            </a:pPr>
            <a:endParaRPr lang="en-CA" noProof="0" dirty="0"/>
          </a:p>
          <a:p>
            <a:pPr marL="0" indent="0">
              <a:buNone/>
            </a:pPr>
            <a:r>
              <a:rPr lang="en-CA" sz="2400" noProof="0" dirty="0"/>
              <a:t>“It shall be unlawful for any </a:t>
            </a:r>
            <a:r>
              <a:rPr lang="en-CA" sz="2400" b="1" noProof="0" dirty="0"/>
              <a:t>common carrier </a:t>
            </a:r>
            <a:r>
              <a:rPr lang="en-CA" sz="2400" noProof="0" dirty="0"/>
              <a:t>to make any unjust or unreasonable discrimination in charges, practices, classifications, regulations, facilities, or services for or in connection with like communication service, directly or indirectly, by any means or device, or to make or give any undue or unreasonable preference or advantage to any particular person, class of persons, or locality, or to subject any particular person, class of persons, or locality to any undue or unreasonable prejudice or disadvantage”</a:t>
            </a:r>
          </a:p>
        </p:txBody>
      </p:sp>
      <p:sp>
        <p:nvSpPr>
          <p:cNvPr id="4" name="Footer Placeholder 3">
            <a:extLst>
              <a:ext uri="{FF2B5EF4-FFF2-40B4-BE49-F238E27FC236}">
                <a16:creationId xmlns:a16="http://schemas.microsoft.com/office/drawing/2014/main" id="{984FB66F-8843-4B67-AB6B-08FC274012A9}"/>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026119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11D1A-E13A-4C9A-8F28-9A07C592C21B}"/>
              </a:ext>
            </a:extLst>
          </p:cNvPr>
          <p:cNvSpPr>
            <a:spLocks noGrp="1"/>
          </p:cNvSpPr>
          <p:nvPr>
            <p:ph type="title"/>
          </p:nvPr>
        </p:nvSpPr>
        <p:spPr/>
        <p:txBody>
          <a:bodyPr/>
          <a:lstStyle/>
          <a:p>
            <a:r>
              <a:rPr lang="en-CA" noProof="0" dirty="0"/>
              <a:t>Sound familiar?</a:t>
            </a:r>
          </a:p>
        </p:txBody>
      </p:sp>
      <p:sp>
        <p:nvSpPr>
          <p:cNvPr id="3" name="Text Placeholder 2">
            <a:extLst>
              <a:ext uri="{FF2B5EF4-FFF2-40B4-BE49-F238E27FC236}">
                <a16:creationId xmlns:a16="http://schemas.microsoft.com/office/drawing/2014/main" id="{CEFE2E01-6F56-477B-BC2C-29B6DB90C4B8}"/>
              </a:ext>
            </a:extLst>
          </p:cNvPr>
          <p:cNvSpPr>
            <a:spLocks noGrp="1"/>
          </p:cNvSpPr>
          <p:nvPr>
            <p:ph type="body" idx="1"/>
          </p:nvPr>
        </p:nvSpPr>
        <p:spPr/>
        <p:txBody>
          <a:bodyPr/>
          <a:lstStyle/>
          <a:p>
            <a:r>
              <a:rPr lang="en-CA" noProof="0" dirty="0"/>
              <a:t>Canada s. 27(2)</a:t>
            </a:r>
          </a:p>
        </p:txBody>
      </p:sp>
      <p:sp>
        <p:nvSpPr>
          <p:cNvPr id="4" name="Content Placeholder 3">
            <a:extLst>
              <a:ext uri="{FF2B5EF4-FFF2-40B4-BE49-F238E27FC236}">
                <a16:creationId xmlns:a16="http://schemas.microsoft.com/office/drawing/2014/main" id="{92F0775C-E4A7-4C1B-8044-8CADFB5191AF}"/>
              </a:ext>
            </a:extLst>
          </p:cNvPr>
          <p:cNvSpPr>
            <a:spLocks noGrp="1"/>
          </p:cNvSpPr>
          <p:nvPr>
            <p:ph sz="half" idx="2"/>
          </p:nvPr>
        </p:nvSpPr>
        <p:spPr/>
        <p:txBody>
          <a:bodyPr/>
          <a:lstStyle/>
          <a:p>
            <a:r>
              <a:rPr lang="en-CA" noProof="0" dirty="0"/>
              <a:t>unjustly discriminate </a:t>
            </a:r>
          </a:p>
          <a:p>
            <a:endParaRPr lang="en-CA" noProof="0" dirty="0"/>
          </a:p>
          <a:p>
            <a:r>
              <a:rPr lang="en-CA" noProof="0" dirty="0"/>
              <a:t>undue or unreasonable preference toward any person, including itself…</a:t>
            </a:r>
          </a:p>
          <a:p>
            <a:endParaRPr lang="en-CA" noProof="0" dirty="0"/>
          </a:p>
          <a:p>
            <a:r>
              <a:rPr lang="en-CA" noProof="0" dirty="0"/>
              <a:t>or subject any person to an undue or unreasonable disadvantage</a:t>
            </a:r>
          </a:p>
        </p:txBody>
      </p:sp>
      <p:sp>
        <p:nvSpPr>
          <p:cNvPr id="5" name="Text Placeholder 4">
            <a:extLst>
              <a:ext uri="{FF2B5EF4-FFF2-40B4-BE49-F238E27FC236}">
                <a16:creationId xmlns:a16="http://schemas.microsoft.com/office/drawing/2014/main" id="{F2864BDF-77CB-4901-BB44-67289777D6AC}"/>
              </a:ext>
            </a:extLst>
          </p:cNvPr>
          <p:cNvSpPr>
            <a:spLocks noGrp="1"/>
          </p:cNvSpPr>
          <p:nvPr>
            <p:ph type="body" sz="quarter" idx="3"/>
          </p:nvPr>
        </p:nvSpPr>
        <p:spPr/>
        <p:txBody>
          <a:bodyPr/>
          <a:lstStyle/>
          <a:p>
            <a:r>
              <a:rPr lang="en-CA" noProof="0" dirty="0"/>
              <a:t>USA s. 202(1) </a:t>
            </a:r>
          </a:p>
        </p:txBody>
      </p:sp>
      <p:sp>
        <p:nvSpPr>
          <p:cNvPr id="6" name="Content Placeholder 5">
            <a:extLst>
              <a:ext uri="{FF2B5EF4-FFF2-40B4-BE49-F238E27FC236}">
                <a16:creationId xmlns:a16="http://schemas.microsoft.com/office/drawing/2014/main" id="{52CAFD8D-1409-47BC-A900-8E9D0901AA7F}"/>
              </a:ext>
            </a:extLst>
          </p:cNvPr>
          <p:cNvSpPr>
            <a:spLocks noGrp="1"/>
          </p:cNvSpPr>
          <p:nvPr>
            <p:ph sz="quarter" idx="4"/>
          </p:nvPr>
        </p:nvSpPr>
        <p:spPr/>
        <p:txBody>
          <a:bodyPr/>
          <a:lstStyle/>
          <a:p>
            <a:r>
              <a:rPr lang="en-CA" noProof="0" dirty="0"/>
              <a:t>unjust or unreasonable discrimination</a:t>
            </a:r>
          </a:p>
          <a:p>
            <a:r>
              <a:rPr lang="en-CA" noProof="0" dirty="0"/>
              <a:t>make or give any undue or unreasonable preference or advantage</a:t>
            </a:r>
          </a:p>
          <a:p>
            <a:r>
              <a:rPr lang="en-CA" noProof="0" dirty="0"/>
              <a:t>to subject any particular person, class of persons, or locality to any undue or unreasonable prejudice or disadvantage</a:t>
            </a:r>
          </a:p>
          <a:p>
            <a:pPr marL="0" indent="0">
              <a:buNone/>
            </a:pPr>
            <a:endParaRPr lang="en-CA" noProof="0" dirty="0"/>
          </a:p>
          <a:p>
            <a:pPr marL="0" indent="0">
              <a:buNone/>
            </a:pPr>
            <a:endParaRPr lang="en-CA" noProof="0" dirty="0"/>
          </a:p>
        </p:txBody>
      </p:sp>
      <p:sp>
        <p:nvSpPr>
          <p:cNvPr id="7" name="Footer Placeholder 6">
            <a:extLst>
              <a:ext uri="{FF2B5EF4-FFF2-40B4-BE49-F238E27FC236}">
                <a16:creationId xmlns:a16="http://schemas.microsoft.com/office/drawing/2014/main" id="{38131E56-F3D9-44E2-A43B-A658590D3264}"/>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1032207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11D1A-E13A-4C9A-8F28-9A07C592C21B}"/>
              </a:ext>
            </a:extLst>
          </p:cNvPr>
          <p:cNvSpPr>
            <a:spLocks noGrp="1"/>
          </p:cNvSpPr>
          <p:nvPr>
            <p:ph type="title"/>
          </p:nvPr>
        </p:nvSpPr>
        <p:spPr/>
        <p:txBody>
          <a:bodyPr/>
          <a:lstStyle/>
          <a:p>
            <a:r>
              <a:rPr lang="en-CA" noProof="0" dirty="0"/>
              <a:t>But one huge F*</a:t>
            </a:r>
            <a:r>
              <a:rPr lang="en-CA" noProof="0" dirty="0" err="1"/>
              <a:t>ing</a:t>
            </a:r>
            <a:r>
              <a:rPr lang="en-CA" noProof="0" dirty="0"/>
              <a:t> difference</a:t>
            </a:r>
          </a:p>
        </p:txBody>
      </p:sp>
      <p:sp>
        <p:nvSpPr>
          <p:cNvPr id="3" name="Text Placeholder 2">
            <a:extLst>
              <a:ext uri="{FF2B5EF4-FFF2-40B4-BE49-F238E27FC236}">
                <a16:creationId xmlns:a16="http://schemas.microsoft.com/office/drawing/2014/main" id="{CEFE2E01-6F56-477B-BC2C-29B6DB90C4B8}"/>
              </a:ext>
            </a:extLst>
          </p:cNvPr>
          <p:cNvSpPr>
            <a:spLocks noGrp="1"/>
          </p:cNvSpPr>
          <p:nvPr>
            <p:ph type="body" idx="1"/>
          </p:nvPr>
        </p:nvSpPr>
        <p:spPr>
          <a:xfrm>
            <a:off x="457200" y="1417639"/>
            <a:ext cx="4040188" cy="527050"/>
          </a:xfrm>
        </p:spPr>
        <p:txBody>
          <a:bodyPr/>
          <a:lstStyle/>
          <a:p>
            <a:r>
              <a:rPr lang="en-CA" noProof="0" dirty="0"/>
              <a:t>Canada s. 27(2) application</a:t>
            </a:r>
          </a:p>
        </p:txBody>
      </p:sp>
      <p:sp>
        <p:nvSpPr>
          <p:cNvPr id="4" name="Content Placeholder 3">
            <a:extLst>
              <a:ext uri="{FF2B5EF4-FFF2-40B4-BE49-F238E27FC236}">
                <a16:creationId xmlns:a16="http://schemas.microsoft.com/office/drawing/2014/main" id="{92F0775C-E4A7-4C1B-8044-8CADFB5191AF}"/>
              </a:ext>
            </a:extLst>
          </p:cNvPr>
          <p:cNvSpPr>
            <a:spLocks noGrp="1"/>
          </p:cNvSpPr>
          <p:nvPr>
            <p:ph sz="half" idx="2"/>
          </p:nvPr>
        </p:nvSpPr>
        <p:spPr>
          <a:xfrm>
            <a:off x="457200" y="2174875"/>
            <a:ext cx="3466728" cy="3951288"/>
          </a:xfrm>
        </p:spPr>
        <p:txBody>
          <a:bodyPr/>
          <a:lstStyle/>
          <a:p>
            <a:pPr marL="0" indent="0">
              <a:buNone/>
            </a:pPr>
            <a:r>
              <a:rPr lang="en-CA" noProof="0" dirty="0"/>
              <a:t>ISPs are telecommunications carriers, point finale, pretty much by definition in the </a:t>
            </a:r>
            <a:r>
              <a:rPr lang="en-CA" i="1" noProof="0" dirty="0"/>
              <a:t>Telecommunications Act</a:t>
            </a:r>
          </a:p>
        </p:txBody>
      </p:sp>
      <p:sp>
        <p:nvSpPr>
          <p:cNvPr id="5" name="Text Placeholder 4">
            <a:extLst>
              <a:ext uri="{FF2B5EF4-FFF2-40B4-BE49-F238E27FC236}">
                <a16:creationId xmlns:a16="http://schemas.microsoft.com/office/drawing/2014/main" id="{F2864BDF-77CB-4901-BB44-67289777D6AC}"/>
              </a:ext>
            </a:extLst>
          </p:cNvPr>
          <p:cNvSpPr>
            <a:spLocks noGrp="1"/>
          </p:cNvSpPr>
          <p:nvPr>
            <p:ph type="body" sz="quarter" idx="3"/>
          </p:nvPr>
        </p:nvSpPr>
        <p:spPr>
          <a:xfrm>
            <a:off x="4211961" y="1268761"/>
            <a:ext cx="4474839" cy="675928"/>
          </a:xfrm>
        </p:spPr>
        <p:txBody>
          <a:bodyPr/>
          <a:lstStyle/>
          <a:p>
            <a:r>
              <a:rPr lang="en-CA" noProof="0" dirty="0"/>
              <a:t>USA s. 202(1) application </a:t>
            </a:r>
          </a:p>
        </p:txBody>
      </p:sp>
      <p:sp>
        <p:nvSpPr>
          <p:cNvPr id="6" name="Content Placeholder 5">
            <a:extLst>
              <a:ext uri="{FF2B5EF4-FFF2-40B4-BE49-F238E27FC236}">
                <a16:creationId xmlns:a16="http://schemas.microsoft.com/office/drawing/2014/main" id="{52CAFD8D-1409-47BC-A900-8E9D0901AA7F}"/>
              </a:ext>
            </a:extLst>
          </p:cNvPr>
          <p:cNvSpPr>
            <a:spLocks noGrp="1"/>
          </p:cNvSpPr>
          <p:nvPr>
            <p:ph sz="quarter" idx="4"/>
          </p:nvPr>
        </p:nvSpPr>
        <p:spPr>
          <a:xfrm>
            <a:off x="4211961" y="2174875"/>
            <a:ext cx="4474840" cy="3951288"/>
          </a:xfrm>
        </p:spPr>
        <p:txBody>
          <a:bodyPr/>
          <a:lstStyle/>
          <a:p>
            <a:r>
              <a:rPr lang="en-CA" noProof="0" dirty="0"/>
              <a:t>Courts pretty much let FCC define broadband internet (and thus ISPs) however they want</a:t>
            </a:r>
          </a:p>
          <a:p>
            <a:pPr marL="0" indent="0">
              <a:buNone/>
            </a:pPr>
            <a:endParaRPr lang="en-CA" noProof="0" dirty="0"/>
          </a:p>
          <a:p>
            <a:pPr marL="0" indent="0">
              <a:buNone/>
            </a:pPr>
            <a:r>
              <a:rPr lang="en-CA" dirty="0">
                <a:sym typeface="Wingdings" panose="05000000000000000000" pitchFamily="2" charset="2"/>
              </a:rPr>
              <a:t> </a:t>
            </a:r>
            <a:r>
              <a:rPr lang="en-CA" noProof="0" dirty="0"/>
              <a:t>FCC commissioners (5 total) appointed by Pres / Congress, always 3-2 of party in power</a:t>
            </a:r>
          </a:p>
        </p:txBody>
      </p:sp>
      <p:sp>
        <p:nvSpPr>
          <p:cNvPr id="7" name="Footer Placeholder 6">
            <a:extLst>
              <a:ext uri="{FF2B5EF4-FFF2-40B4-BE49-F238E27FC236}">
                <a16:creationId xmlns:a16="http://schemas.microsoft.com/office/drawing/2014/main" id="{38131E56-F3D9-44E2-A43B-A658590D3264}"/>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473825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B5360-E0E2-4697-B3F2-85A1379F1EBF}"/>
              </a:ext>
            </a:extLst>
          </p:cNvPr>
          <p:cNvSpPr>
            <a:spLocks noGrp="1"/>
          </p:cNvSpPr>
          <p:nvPr>
            <p:ph type="title"/>
          </p:nvPr>
        </p:nvSpPr>
        <p:spPr/>
        <p:txBody>
          <a:bodyPr/>
          <a:lstStyle/>
          <a:p>
            <a:r>
              <a:rPr lang="en-CA" noProof="0" dirty="0"/>
              <a:t>Net Neutrality U.S.A. </a:t>
            </a:r>
            <a:br>
              <a:rPr lang="en-CA" noProof="0" dirty="0"/>
            </a:br>
            <a:r>
              <a:rPr lang="en-CA" noProof="0" dirty="0"/>
              <a:t>Thanks, Obama!</a:t>
            </a:r>
          </a:p>
        </p:txBody>
      </p:sp>
      <p:sp>
        <p:nvSpPr>
          <p:cNvPr id="3" name="Content Placeholder 2">
            <a:extLst>
              <a:ext uri="{FF2B5EF4-FFF2-40B4-BE49-F238E27FC236}">
                <a16:creationId xmlns:a16="http://schemas.microsoft.com/office/drawing/2014/main" id="{710AE76F-6DFC-4230-B534-4B5544FB25BA}"/>
              </a:ext>
            </a:extLst>
          </p:cNvPr>
          <p:cNvSpPr>
            <a:spLocks noGrp="1"/>
          </p:cNvSpPr>
          <p:nvPr>
            <p:ph idx="1"/>
          </p:nvPr>
        </p:nvSpPr>
        <p:spPr/>
        <p:txBody>
          <a:bodyPr/>
          <a:lstStyle/>
          <a:p>
            <a:pPr marL="0" indent="0">
              <a:buNone/>
            </a:pPr>
            <a:r>
              <a:rPr lang="en-CA" u="sng" noProof="0" dirty="0"/>
              <a:t>2015</a:t>
            </a:r>
          </a:p>
          <a:p>
            <a:r>
              <a:rPr lang="en-CA" noProof="0" dirty="0">
                <a:sym typeface="Wingdings" panose="05000000000000000000" pitchFamily="2" charset="2"/>
              </a:rPr>
              <a:t>Reclassification as a common carrier allowed for the Net Neutrality Rules</a:t>
            </a:r>
          </a:p>
          <a:p>
            <a:r>
              <a:rPr lang="en-CA" noProof="0" dirty="0">
                <a:sym typeface="Wingdings" panose="05000000000000000000" pitchFamily="2" charset="2"/>
              </a:rPr>
              <a:t>Upheld (2-1) June 14, 2016 in </a:t>
            </a:r>
            <a:r>
              <a:rPr lang="en-CA" i="1" noProof="0" dirty="0">
                <a:sym typeface="Wingdings" panose="05000000000000000000" pitchFamily="2" charset="2"/>
              </a:rPr>
              <a:t>United States Telecom Association v FCC</a:t>
            </a:r>
            <a:r>
              <a:rPr lang="en-CA" noProof="0" dirty="0">
                <a:sym typeface="Wingdings" panose="05000000000000000000" pitchFamily="2" charset="2"/>
              </a:rPr>
              <a:t>, U.S. Ct. App. (Dist. C.)</a:t>
            </a:r>
            <a:endParaRPr lang="en-CA" noProof="0" dirty="0"/>
          </a:p>
          <a:p>
            <a:endParaRPr lang="en-CA" noProof="0" dirty="0"/>
          </a:p>
        </p:txBody>
      </p:sp>
      <p:sp>
        <p:nvSpPr>
          <p:cNvPr id="4" name="Footer Placeholder 3">
            <a:extLst>
              <a:ext uri="{FF2B5EF4-FFF2-40B4-BE49-F238E27FC236}">
                <a16:creationId xmlns:a16="http://schemas.microsoft.com/office/drawing/2014/main" id="{984FB66F-8843-4B67-AB6B-08FC274012A9}"/>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567974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B3346-5BF3-43D0-94C1-D4D04E482CCF}"/>
              </a:ext>
            </a:extLst>
          </p:cNvPr>
          <p:cNvSpPr>
            <a:spLocks noGrp="1"/>
          </p:cNvSpPr>
          <p:nvPr>
            <p:ph type="title"/>
          </p:nvPr>
        </p:nvSpPr>
        <p:spPr/>
        <p:txBody>
          <a:bodyPr/>
          <a:lstStyle/>
          <a:p>
            <a:r>
              <a:rPr lang="en-CA" sz="4000" noProof="0" dirty="0"/>
              <a:t>American Net Neutrality Rules 2015</a:t>
            </a:r>
            <a:br>
              <a:rPr lang="en-CA" sz="4000" noProof="0" dirty="0"/>
            </a:br>
            <a:r>
              <a:rPr lang="en-CA" sz="4000" noProof="0" dirty="0"/>
              <a:t>“Open Internet Order”</a:t>
            </a:r>
          </a:p>
        </p:txBody>
      </p:sp>
      <p:sp>
        <p:nvSpPr>
          <p:cNvPr id="3" name="Content Placeholder 2">
            <a:extLst>
              <a:ext uri="{FF2B5EF4-FFF2-40B4-BE49-F238E27FC236}">
                <a16:creationId xmlns:a16="http://schemas.microsoft.com/office/drawing/2014/main" id="{7DF7A965-A241-43F2-A912-3D413BC89515}"/>
              </a:ext>
            </a:extLst>
          </p:cNvPr>
          <p:cNvSpPr>
            <a:spLocks noGrp="1"/>
          </p:cNvSpPr>
          <p:nvPr>
            <p:ph idx="1"/>
          </p:nvPr>
        </p:nvSpPr>
        <p:spPr>
          <a:xfrm>
            <a:off x="457200" y="2060848"/>
            <a:ext cx="8229600" cy="4065315"/>
          </a:xfrm>
        </p:spPr>
        <p:txBody>
          <a:bodyPr/>
          <a:lstStyle/>
          <a:p>
            <a:pPr marL="0" indent="0">
              <a:buNone/>
            </a:pPr>
            <a:r>
              <a:rPr lang="en-CA" sz="2800" i="1" noProof="0" dirty="0"/>
              <a:t>Protecting and Promoting the Open Internet</a:t>
            </a:r>
          </a:p>
          <a:p>
            <a:pPr marL="0" indent="0">
              <a:buNone/>
            </a:pPr>
            <a:r>
              <a:rPr lang="en-CA" sz="2800" noProof="0" dirty="0"/>
              <a:t>FCC 15-24</a:t>
            </a:r>
          </a:p>
          <a:p>
            <a:pPr marL="0" indent="0">
              <a:buNone/>
            </a:pPr>
            <a:r>
              <a:rPr lang="en-CA" noProof="0" dirty="0"/>
              <a:t>ISPs are common carriers and there should be:</a:t>
            </a:r>
          </a:p>
          <a:p>
            <a:pPr marL="514350" indent="-514350">
              <a:buFont typeface="+mj-lt"/>
              <a:buAutoNum type="arabicPeriod"/>
            </a:pPr>
            <a:r>
              <a:rPr lang="en-CA" noProof="0" dirty="0"/>
              <a:t>No Blocking</a:t>
            </a:r>
          </a:p>
          <a:p>
            <a:pPr marL="514350" indent="-514350">
              <a:buFont typeface="+mj-lt"/>
              <a:buAutoNum type="arabicPeriod"/>
            </a:pPr>
            <a:r>
              <a:rPr lang="en-CA" noProof="0" dirty="0"/>
              <a:t>No Throttling</a:t>
            </a:r>
          </a:p>
          <a:p>
            <a:pPr marL="514350" indent="-514350">
              <a:buFont typeface="+mj-lt"/>
              <a:buAutoNum type="arabicPeriod"/>
            </a:pPr>
            <a:r>
              <a:rPr lang="en-CA" noProof="0" dirty="0"/>
              <a:t>No Paid Prioritization</a:t>
            </a:r>
          </a:p>
          <a:p>
            <a:pPr marL="0" indent="0">
              <a:buNone/>
            </a:pPr>
            <a:r>
              <a:rPr lang="en-CA" sz="2400" noProof="0" dirty="0"/>
              <a:t>(in 400 pages…)</a:t>
            </a:r>
          </a:p>
        </p:txBody>
      </p:sp>
      <p:sp>
        <p:nvSpPr>
          <p:cNvPr id="4" name="Footer Placeholder 3">
            <a:extLst>
              <a:ext uri="{FF2B5EF4-FFF2-40B4-BE49-F238E27FC236}">
                <a16:creationId xmlns:a16="http://schemas.microsoft.com/office/drawing/2014/main" id="{900568E9-7722-4314-A68F-89F1C9E41E9E}"/>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1934953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0CCE7-10DC-4E44-A7EB-DB9D2E0988C6}"/>
              </a:ext>
            </a:extLst>
          </p:cNvPr>
          <p:cNvSpPr>
            <a:spLocks noGrp="1"/>
          </p:cNvSpPr>
          <p:nvPr>
            <p:ph type="title"/>
          </p:nvPr>
        </p:nvSpPr>
        <p:spPr/>
        <p:txBody>
          <a:bodyPr/>
          <a:lstStyle/>
          <a:p>
            <a:r>
              <a:rPr lang="en-CA" noProof="0" dirty="0"/>
              <a:t>Going backwards</a:t>
            </a:r>
          </a:p>
        </p:txBody>
      </p:sp>
      <p:sp>
        <p:nvSpPr>
          <p:cNvPr id="3" name="Content Placeholder 2">
            <a:extLst>
              <a:ext uri="{FF2B5EF4-FFF2-40B4-BE49-F238E27FC236}">
                <a16:creationId xmlns:a16="http://schemas.microsoft.com/office/drawing/2014/main" id="{5B131572-59A4-487F-8954-924C44447F9D}"/>
              </a:ext>
            </a:extLst>
          </p:cNvPr>
          <p:cNvSpPr>
            <a:spLocks noGrp="1"/>
          </p:cNvSpPr>
          <p:nvPr>
            <p:ph idx="1"/>
          </p:nvPr>
        </p:nvSpPr>
        <p:spPr/>
        <p:txBody>
          <a:bodyPr/>
          <a:lstStyle/>
          <a:p>
            <a:r>
              <a:rPr lang="en-CA" sz="2800" noProof="0" dirty="0"/>
              <a:t>December 2017 </a:t>
            </a:r>
            <a:r>
              <a:rPr lang="en-CA" sz="2800" noProof="0" dirty="0">
                <a:sym typeface="Wingdings" panose="05000000000000000000" pitchFamily="2" charset="2"/>
              </a:rPr>
              <a:t> FCC votes 3-2 (R-D) to repeal Open Internet Order, in effect June 2018 (upheld in </a:t>
            </a:r>
            <a:r>
              <a:rPr lang="en-CA" sz="2800" i="1" noProof="0" dirty="0">
                <a:sym typeface="Wingdings" panose="05000000000000000000" pitchFamily="2" charset="2"/>
              </a:rPr>
              <a:t>Mozilla v. FCC</a:t>
            </a:r>
            <a:r>
              <a:rPr lang="en-CA" sz="2800" noProof="0" dirty="0">
                <a:sym typeface="Wingdings" panose="05000000000000000000" pitchFamily="2" charset="2"/>
              </a:rPr>
              <a:t>, Oct 2019, DC App. Ct.))</a:t>
            </a:r>
          </a:p>
          <a:p>
            <a:r>
              <a:rPr lang="en-CA" sz="2800" noProof="0" dirty="0">
                <a:sym typeface="Wingdings" panose="05000000000000000000" pitchFamily="2" charset="2"/>
              </a:rPr>
              <a:t>June 11, 2018  “Restoring Internet Freedom” (irony!) comes into effect</a:t>
            </a:r>
            <a:endParaRPr lang="en-CA" sz="2800" noProof="0" dirty="0"/>
          </a:p>
        </p:txBody>
      </p:sp>
      <p:sp>
        <p:nvSpPr>
          <p:cNvPr id="4" name="Footer Placeholder 3">
            <a:extLst>
              <a:ext uri="{FF2B5EF4-FFF2-40B4-BE49-F238E27FC236}">
                <a16:creationId xmlns:a16="http://schemas.microsoft.com/office/drawing/2014/main" id="{3B4536F1-50BD-43CE-8816-0163B5250C38}"/>
              </a:ext>
            </a:extLst>
          </p:cNvPr>
          <p:cNvSpPr>
            <a:spLocks noGrp="1"/>
          </p:cNvSpPr>
          <p:nvPr>
            <p:ph type="ftr" sz="quarter" idx="11"/>
          </p:nvPr>
        </p:nvSpPr>
        <p:spPr/>
        <p:txBody>
          <a:bodyPr/>
          <a:lstStyle/>
          <a:p>
            <a:pPr>
              <a:defRPr/>
            </a:pPr>
            <a:r>
              <a:rPr lang="en-CA" noProof="0"/>
              <a:t>Class 3</a:t>
            </a:r>
            <a:endParaRPr lang="en-CA" noProof="0" dirty="0"/>
          </a:p>
        </p:txBody>
      </p:sp>
      <p:pic>
        <p:nvPicPr>
          <p:cNvPr id="5" name="Picture 2" descr="Dr Evil Laser Meme |  WE'RE REPEALING NET NEUTRALITY TO; &quot;HELP CONSUMERS AND LOWER COMPETITION&quot; | image tagged in memes,dr evil laser | made w/ Imgflip meme maker">
            <a:extLst>
              <a:ext uri="{FF2B5EF4-FFF2-40B4-BE49-F238E27FC236}">
                <a16:creationId xmlns:a16="http://schemas.microsoft.com/office/drawing/2014/main" id="{E0B92600-41BE-440C-AE4D-86C0237439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3645024"/>
            <a:ext cx="2761703" cy="223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918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D8E6-269E-4C36-B2E9-F0CB0DD1ADEA}"/>
              </a:ext>
            </a:extLst>
          </p:cNvPr>
          <p:cNvSpPr>
            <a:spLocks noGrp="1"/>
          </p:cNvSpPr>
          <p:nvPr>
            <p:ph type="title"/>
          </p:nvPr>
        </p:nvSpPr>
        <p:spPr/>
        <p:txBody>
          <a:bodyPr/>
          <a:lstStyle/>
          <a:p>
            <a:r>
              <a:rPr lang="en-CA" noProof="0" dirty="0"/>
              <a:t>Net neutrality USA 2021</a:t>
            </a:r>
            <a:br>
              <a:rPr lang="en-CA" noProof="0" dirty="0"/>
            </a:br>
            <a:r>
              <a:rPr lang="en-CA" noProof="0" dirty="0"/>
              <a:t>Elections have consequences</a:t>
            </a:r>
          </a:p>
        </p:txBody>
      </p:sp>
      <p:sp>
        <p:nvSpPr>
          <p:cNvPr id="4" name="Footer Placeholder 3">
            <a:extLst>
              <a:ext uri="{FF2B5EF4-FFF2-40B4-BE49-F238E27FC236}">
                <a16:creationId xmlns:a16="http://schemas.microsoft.com/office/drawing/2014/main" id="{ACACA3CE-2CA4-47FD-9085-FECE24E3A4AC}"/>
              </a:ext>
            </a:extLst>
          </p:cNvPr>
          <p:cNvSpPr>
            <a:spLocks noGrp="1"/>
          </p:cNvSpPr>
          <p:nvPr>
            <p:ph type="ftr" sz="quarter" idx="11"/>
          </p:nvPr>
        </p:nvSpPr>
        <p:spPr/>
        <p:txBody>
          <a:bodyPr/>
          <a:lstStyle/>
          <a:p>
            <a:pPr>
              <a:defRPr/>
            </a:pPr>
            <a:r>
              <a:rPr lang="en-CA" noProof="0"/>
              <a:t>Class 3</a:t>
            </a:r>
            <a:endParaRPr lang="en-CA" noProof="0" dirty="0"/>
          </a:p>
        </p:txBody>
      </p:sp>
      <p:sp>
        <p:nvSpPr>
          <p:cNvPr id="5" name="Content Placeholder 4">
            <a:extLst>
              <a:ext uri="{FF2B5EF4-FFF2-40B4-BE49-F238E27FC236}">
                <a16:creationId xmlns:a16="http://schemas.microsoft.com/office/drawing/2014/main" id="{2C55B899-BE38-4103-B6AF-DDF6B734CB03}"/>
              </a:ext>
            </a:extLst>
          </p:cNvPr>
          <p:cNvSpPr>
            <a:spLocks noGrp="1"/>
          </p:cNvSpPr>
          <p:nvPr>
            <p:ph idx="1"/>
          </p:nvPr>
        </p:nvSpPr>
        <p:spPr>
          <a:xfrm>
            <a:off x="457200" y="1844824"/>
            <a:ext cx="8229600" cy="4281339"/>
          </a:xfrm>
        </p:spPr>
        <p:txBody>
          <a:bodyPr/>
          <a:lstStyle/>
          <a:p>
            <a:pPr marL="0" indent="0">
              <a:buNone/>
            </a:pPr>
            <a:r>
              <a:rPr lang="en-CA" u="sng" noProof="0" dirty="0"/>
              <a:t>President Biden Executive Order, July 9, 2021</a:t>
            </a:r>
          </a:p>
          <a:p>
            <a:pPr marL="0" indent="0">
              <a:buNone/>
            </a:pPr>
            <a:endParaRPr lang="en-CA" sz="2400" i="1" noProof="0" dirty="0"/>
          </a:p>
          <a:p>
            <a:pPr marL="0" indent="0">
              <a:buNone/>
            </a:pPr>
            <a:r>
              <a:rPr lang="en-CA" sz="2400" noProof="0" dirty="0"/>
              <a:t>“… the Chair of the Federal Communications Commission is encouraged to work with the rest of the Commission, as appropriate and consistent with applicable law, to consider:</a:t>
            </a:r>
          </a:p>
          <a:p>
            <a:pPr marL="0" indent="0">
              <a:buNone/>
            </a:pPr>
            <a:r>
              <a:rPr lang="en-CA" sz="2400" noProof="0" dirty="0"/>
              <a:t>          (</a:t>
            </a:r>
            <a:r>
              <a:rPr lang="en-CA" sz="2400" noProof="0" dirty="0" err="1"/>
              <a:t>i</a:t>
            </a:r>
            <a:r>
              <a:rPr lang="en-CA" sz="2400" noProof="0" dirty="0"/>
              <a:t>)    adopting through appropriate rulemaking “Net Neutrality” rules similar to those previously adopted under title II of the Communications Act of 1934 as amended by the Telecommunications Act of 1996, in “Protecting and Promoting the Open Internet,” 80 Fed. Reg. 19738 (Apr. 13, 2015)”</a:t>
            </a:r>
          </a:p>
        </p:txBody>
      </p:sp>
    </p:spTree>
    <p:extLst>
      <p:ext uri="{BB962C8B-B14F-4D97-AF65-F5344CB8AC3E}">
        <p14:creationId xmlns:p14="http://schemas.microsoft.com/office/powerpoint/2010/main" val="514651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16528-8949-4FDA-9850-CA4C41B5609A}"/>
              </a:ext>
            </a:extLst>
          </p:cNvPr>
          <p:cNvSpPr>
            <a:spLocks noGrp="1"/>
          </p:cNvSpPr>
          <p:nvPr>
            <p:ph type="title"/>
          </p:nvPr>
        </p:nvSpPr>
        <p:spPr/>
        <p:txBody>
          <a:bodyPr/>
          <a:lstStyle/>
          <a:p>
            <a:r>
              <a:rPr lang="en-CA" noProof="0" dirty="0"/>
              <a:t>But…there was a problem</a:t>
            </a:r>
          </a:p>
        </p:txBody>
      </p:sp>
      <p:sp>
        <p:nvSpPr>
          <p:cNvPr id="5" name="Text Placeholder 4">
            <a:extLst>
              <a:ext uri="{FF2B5EF4-FFF2-40B4-BE49-F238E27FC236}">
                <a16:creationId xmlns:a16="http://schemas.microsoft.com/office/drawing/2014/main" id="{6EEDAD7D-2460-F68B-58EA-F8118CB70513}"/>
              </a:ext>
            </a:extLst>
          </p:cNvPr>
          <p:cNvSpPr>
            <a:spLocks noGrp="1"/>
          </p:cNvSpPr>
          <p:nvPr>
            <p:ph type="body" idx="1"/>
          </p:nvPr>
        </p:nvSpPr>
        <p:spPr/>
        <p:txBody>
          <a:bodyPr/>
          <a:lstStyle/>
          <a:p>
            <a:r>
              <a:rPr lang="en-CA" noProof="0" dirty="0"/>
              <a:t>Problem</a:t>
            </a:r>
          </a:p>
        </p:txBody>
      </p:sp>
      <p:sp>
        <p:nvSpPr>
          <p:cNvPr id="3" name="Content Placeholder 2">
            <a:extLst>
              <a:ext uri="{FF2B5EF4-FFF2-40B4-BE49-F238E27FC236}">
                <a16:creationId xmlns:a16="http://schemas.microsoft.com/office/drawing/2014/main" id="{AFA6E555-4CFE-4D83-801E-A6172F079E89}"/>
              </a:ext>
            </a:extLst>
          </p:cNvPr>
          <p:cNvSpPr>
            <a:spLocks noGrp="1"/>
          </p:cNvSpPr>
          <p:nvPr>
            <p:ph sz="half" idx="2"/>
          </p:nvPr>
        </p:nvSpPr>
        <p:spPr/>
        <p:txBody>
          <a:bodyPr/>
          <a:lstStyle/>
          <a:p>
            <a:r>
              <a:rPr lang="en-CA" noProof="0" dirty="0"/>
              <a:t>FCC appointments were stuck!</a:t>
            </a:r>
          </a:p>
          <a:p>
            <a:r>
              <a:rPr lang="en-CA" noProof="0" dirty="0"/>
              <a:t>Commissioners were 2-2 Dems-</a:t>
            </a:r>
            <a:r>
              <a:rPr lang="en-CA" noProof="0" dirty="0" err="1"/>
              <a:t>Repubs</a:t>
            </a:r>
            <a:r>
              <a:rPr lang="en-CA" noProof="0" dirty="0"/>
              <a:t>, 1 vacant</a:t>
            </a:r>
          </a:p>
          <a:p>
            <a:pPr>
              <a:buFont typeface="Wingdings" panose="05000000000000000000" pitchFamily="2" charset="2"/>
              <a:buChar char="à"/>
            </a:pPr>
            <a:r>
              <a:rPr lang="en-CA" noProof="0" dirty="0">
                <a:sym typeface="Wingdings" panose="05000000000000000000" pitchFamily="2" charset="2"/>
              </a:rPr>
              <a:t>Couldn’t do anything</a:t>
            </a:r>
          </a:p>
          <a:p>
            <a:pPr marL="0" indent="0">
              <a:buNone/>
            </a:pPr>
            <a:r>
              <a:rPr lang="en-CA" noProof="0" dirty="0">
                <a:sym typeface="Wingdings" panose="05000000000000000000" pitchFamily="2" charset="2"/>
              </a:rPr>
              <a:t>FINALLY in Fall 2023 Senate confirmed Biden’s second nominee Anna Gomez</a:t>
            </a:r>
            <a:endParaRPr lang="en-CA" noProof="0" dirty="0"/>
          </a:p>
          <a:p>
            <a:pPr marL="0" indent="0">
              <a:buNone/>
            </a:pPr>
            <a:endParaRPr lang="en-CA" noProof="0" dirty="0">
              <a:sym typeface="Wingdings" panose="05000000000000000000" pitchFamily="2" charset="2"/>
            </a:endParaRPr>
          </a:p>
          <a:p>
            <a:pPr marL="0" indent="0">
              <a:buNone/>
            </a:pPr>
            <a:endParaRPr lang="en-CA" noProof="0" dirty="0"/>
          </a:p>
        </p:txBody>
      </p:sp>
      <p:sp>
        <p:nvSpPr>
          <p:cNvPr id="6" name="Text Placeholder 5">
            <a:extLst>
              <a:ext uri="{FF2B5EF4-FFF2-40B4-BE49-F238E27FC236}">
                <a16:creationId xmlns:a16="http://schemas.microsoft.com/office/drawing/2014/main" id="{38197C9A-C020-F160-B171-5E770D2C582A}"/>
              </a:ext>
            </a:extLst>
          </p:cNvPr>
          <p:cNvSpPr>
            <a:spLocks noGrp="1"/>
          </p:cNvSpPr>
          <p:nvPr>
            <p:ph type="body" sz="quarter" idx="3"/>
          </p:nvPr>
        </p:nvSpPr>
        <p:spPr/>
        <p:txBody>
          <a:bodyPr/>
          <a:lstStyle/>
          <a:p>
            <a:r>
              <a:rPr lang="en-CA" noProof="0" dirty="0"/>
              <a:t>Temp Solution proposed</a:t>
            </a:r>
          </a:p>
        </p:txBody>
      </p:sp>
      <p:sp>
        <p:nvSpPr>
          <p:cNvPr id="7" name="Content Placeholder 6">
            <a:extLst>
              <a:ext uri="{FF2B5EF4-FFF2-40B4-BE49-F238E27FC236}">
                <a16:creationId xmlns:a16="http://schemas.microsoft.com/office/drawing/2014/main" id="{EB3B1010-BFAA-BB2D-B7E1-62E10EFB58A9}"/>
              </a:ext>
            </a:extLst>
          </p:cNvPr>
          <p:cNvSpPr>
            <a:spLocks noGrp="1"/>
          </p:cNvSpPr>
          <p:nvPr>
            <p:ph sz="quarter" idx="4"/>
          </p:nvPr>
        </p:nvSpPr>
        <p:spPr/>
        <p:txBody>
          <a:bodyPr/>
          <a:lstStyle/>
          <a:p>
            <a:pPr marL="0" indent="0">
              <a:buNone/>
            </a:pPr>
            <a:r>
              <a:rPr lang="en-CA" i="1" noProof="0" dirty="0"/>
              <a:t>The Net Neutrality and Broadband Justice Act</a:t>
            </a:r>
          </a:p>
          <a:p>
            <a:pPr marL="0" indent="0">
              <a:buNone/>
            </a:pPr>
            <a:r>
              <a:rPr lang="en-CA" noProof="0" dirty="0"/>
              <a:t>August 2022</a:t>
            </a:r>
          </a:p>
          <a:p>
            <a:pPr>
              <a:buFont typeface="Wingdings" panose="05000000000000000000" pitchFamily="2" charset="2"/>
              <a:buChar char="à"/>
            </a:pPr>
            <a:r>
              <a:rPr lang="en-CA" noProof="0" dirty="0">
                <a:sym typeface="Wingdings" panose="05000000000000000000" pitchFamily="2" charset="2"/>
              </a:rPr>
              <a:t>Amends the </a:t>
            </a:r>
            <a:r>
              <a:rPr lang="en-CA" i="1" noProof="0" dirty="0">
                <a:sym typeface="Wingdings" panose="05000000000000000000" pitchFamily="2" charset="2"/>
              </a:rPr>
              <a:t>Communications Act t</a:t>
            </a:r>
            <a:r>
              <a:rPr lang="en-CA" noProof="0" dirty="0"/>
              <a:t>o make broadband providers Telecommunications providers so 202(1) would apply</a:t>
            </a:r>
          </a:p>
          <a:p>
            <a:pPr marL="0" indent="0">
              <a:buNone/>
            </a:pPr>
            <a:r>
              <a:rPr lang="en-CA" noProof="0" dirty="0"/>
              <a:t>1 page bill! BUT….</a:t>
            </a:r>
          </a:p>
        </p:txBody>
      </p:sp>
      <p:sp>
        <p:nvSpPr>
          <p:cNvPr id="4" name="Footer Placeholder 3">
            <a:extLst>
              <a:ext uri="{FF2B5EF4-FFF2-40B4-BE49-F238E27FC236}">
                <a16:creationId xmlns:a16="http://schemas.microsoft.com/office/drawing/2014/main" id="{58E6AA00-66D2-4584-8A6A-CC14786A3F0F}"/>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865981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D8E6-269E-4C36-B2E9-F0CB0DD1ADEA}"/>
              </a:ext>
            </a:extLst>
          </p:cNvPr>
          <p:cNvSpPr>
            <a:spLocks noGrp="1"/>
          </p:cNvSpPr>
          <p:nvPr>
            <p:ph type="title"/>
          </p:nvPr>
        </p:nvSpPr>
        <p:spPr/>
        <p:txBody>
          <a:bodyPr/>
          <a:lstStyle/>
          <a:p>
            <a:r>
              <a:rPr lang="en-CA" noProof="0" dirty="0"/>
              <a:t>Net neutrality USA 2024-25</a:t>
            </a:r>
          </a:p>
        </p:txBody>
      </p:sp>
      <p:sp>
        <p:nvSpPr>
          <p:cNvPr id="4" name="Footer Placeholder 3">
            <a:extLst>
              <a:ext uri="{FF2B5EF4-FFF2-40B4-BE49-F238E27FC236}">
                <a16:creationId xmlns:a16="http://schemas.microsoft.com/office/drawing/2014/main" id="{ACACA3CE-2CA4-47FD-9085-FECE24E3A4AC}"/>
              </a:ext>
            </a:extLst>
          </p:cNvPr>
          <p:cNvSpPr>
            <a:spLocks noGrp="1"/>
          </p:cNvSpPr>
          <p:nvPr>
            <p:ph type="ftr" sz="quarter" idx="11"/>
          </p:nvPr>
        </p:nvSpPr>
        <p:spPr/>
        <p:txBody>
          <a:bodyPr/>
          <a:lstStyle/>
          <a:p>
            <a:pPr>
              <a:defRPr/>
            </a:pPr>
            <a:r>
              <a:rPr lang="en-CA" noProof="0"/>
              <a:t>Class 3</a:t>
            </a:r>
            <a:endParaRPr lang="en-CA" noProof="0" dirty="0"/>
          </a:p>
        </p:txBody>
      </p:sp>
      <p:sp>
        <p:nvSpPr>
          <p:cNvPr id="5" name="Content Placeholder 4">
            <a:extLst>
              <a:ext uri="{FF2B5EF4-FFF2-40B4-BE49-F238E27FC236}">
                <a16:creationId xmlns:a16="http://schemas.microsoft.com/office/drawing/2014/main" id="{2C55B899-BE38-4103-B6AF-DDF6B734CB03}"/>
              </a:ext>
            </a:extLst>
          </p:cNvPr>
          <p:cNvSpPr>
            <a:spLocks noGrp="1"/>
          </p:cNvSpPr>
          <p:nvPr>
            <p:ph idx="1"/>
          </p:nvPr>
        </p:nvSpPr>
        <p:spPr>
          <a:xfrm>
            <a:off x="457200" y="1340768"/>
            <a:ext cx="8229600" cy="4785395"/>
          </a:xfrm>
        </p:spPr>
        <p:txBody>
          <a:bodyPr/>
          <a:lstStyle/>
          <a:p>
            <a:pPr marL="0" indent="0">
              <a:buNone/>
            </a:pPr>
            <a:r>
              <a:rPr lang="en-CA" sz="2400" b="1" noProof="0" dirty="0"/>
              <a:t>April 2024 </a:t>
            </a:r>
            <a:r>
              <a:rPr lang="en-CA" sz="2400" noProof="0" dirty="0">
                <a:sym typeface="Wingdings" panose="05000000000000000000" pitchFamily="2" charset="2"/>
              </a:rPr>
              <a:t> FCC votes (3-2 again) to reclassify ISP as common carriers (the “</a:t>
            </a:r>
            <a:r>
              <a:rPr lang="en-CA" sz="2400" b="1" noProof="0" dirty="0">
                <a:sym typeface="Wingdings" panose="05000000000000000000" pitchFamily="2" charset="2"/>
              </a:rPr>
              <a:t>Safeguarding Order</a:t>
            </a:r>
            <a:r>
              <a:rPr lang="en-CA" sz="2400" noProof="0" dirty="0">
                <a:sym typeface="Wingdings" panose="05000000000000000000" pitchFamily="2" charset="2"/>
              </a:rPr>
              <a:t>”); reinstate Obama’s 2015 rules to come into force in July; net neutrality is back, </a:t>
            </a:r>
            <a:r>
              <a:rPr lang="en-CA" sz="2400" noProof="0" dirty="0" err="1">
                <a:sym typeface="Wingdings" panose="05000000000000000000" pitchFamily="2" charset="2"/>
              </a:rPr>
              <a:t>baybeee</a:t>
            </a:r>
            <a:r>
              <a:rPr lang="en-CA" sz="2400" noProof="0" dirty="0">
                <a:sym typeface="Wingdings" panose="05000000000000000000" pitchFamily="2" charset="2"/>
              </a:rPr>
              <a:t>!</a:t>
            </a:r>
          </a:p>
          <a:p>
            <a:pPr marL="0" indent="0">
              <a:buNone/>
            </a:pPr>
            <a:endParaRPr lang="en-CA" sz="2400" noProof="0" dirty="0">
              <a:sym typeface="Wingdings" panose="05000000000000000000" pitchFamily="2" charset="2"/>
            </a:endParaRPr>
          </a:p>
          <a:p>
            <a:pPr marL="0" indent="0">
              <a:buNone/>
            </a:pPr>
            <a:r>
              <a:rPr lang="en-CA" sz="2400" noProof="0" dirty="0"/>
              <a:t>July 2024 </a:t>
            </a:r>
            <a:r>
              <a:rPr lang="en-CA" sz="2400" noProof="0" dirty="0">
                <a:sym typeface="Wingdings" panose="05000000000000000000" pitchFamily="2" charset="2"/>
              </a:rPr>
              <a:t> Sixth Circuit CA panel of judges paused net neutrality rules</a:t>
            </a:r>
          </a:p>
          <a:p>
            <a:pPr marL="0" indent="0">
              <a:buNone/>
            </a:pPr>
            <a:endParaRPr lang="en-CA" sz="2400" noProof="0" dirty="0">
              <a:sym typeface="Wingdings" panose="05000000000000000000" pitchFamily="2" charset="2"/>
            </a:endParaRPr>
          </a:p>
          <a:p>
            <a:pPr marL="0" indent="0">
              <a:buNone/>
            </a:pPr>
            <a:r>
              <a:rPr lang="en-CA" sz="2400" noProof="0" dirty="0">
                <a:sym typeface="Wingdings" panose="05000000000000000000" pitchFamily="2" charset="2"/>
              </a:rPr>
              <a:t>August 2024  In re:  MCP No. 185; FEDERAL COMMUNICATIONS COMMISSION, IN THE MATTER OF SAFEGUARDING AND SECURING THE OPEN INTERNET… Sixth Cir BLOCKS rules temporarily, net neutrality again in limbo, pending more litigation and final decision…</a:t>
            </a:r>
            <a:endParaRPr lang="en-CA" sz="2400" noProof="0" dirty="0"/>
          </a:p>
        </p:txBody>
      </p:sp>
    </p:spTree>
    <p:extLst>
      <p:ext uri="{BB962C8B-B14F-4D97-AF65-F5344CB8AC3E}">
        <p14:creationId xmlns:p14="http://schemas.microsoft.com/office/powerpoint/2010/main" val="4173249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3BBD1-696B-D2F3-F71A-4CE58986B08B}"/>
              </a:ext>
            </a:extLst>
          </p:cNvPr>
          <p:cNvSpPr>
            <a:spLocks noGrp="1"/>
          </p:cNvSpPr>
          <p:nvPr>
            <p:ph type="title"/>
          </p:nvPr>
        </p:nvSpPr>
        <p:spPr>
          <a:xfrm>
            <a:off x="35496" y="-171400"/>
            <a:ext cx="9108504" cy="1209973"/>
          </a:xfrm>
        </p:spPr>
        <p:txBody>
          <a:bodyPr/>
          <a:lstStyle/>
          <a:p>
            <a:r>
              <a:rPr lang="en-CA" sz="2400" i="1" dirty="0">
                <a:sym typeface="Wingdings" panose="05000000000000000000" pitchFamily="2" charset="2"/>
              </a:rPr>
              <a:t>In re:  MCP No. 185; FEDERAL COMMUNICATIONS COMMISSION, IN THE MATTER OF SAFEGUARDING AND SECURING THE OPEN INTERNET</a:t>
            </a:r>
            <a:endParaRPr lang="en-CA" sz="2400" i="1" dirty="0"/>
          </a:p>
        </p:txBody>
      </p:sp>
      <p:sp>
        <p:nvSpPr>
          <p:cNvPr id="3" name="Content Placeholder 2">
            <a:extLst>
              <a:ext uri="{FF2B5EF4-FFF2-40B4-BE49-F238E27FC236}">
                <a16:creationId xmlns:a16="http://schemas.microsoft.com/office/drawing/2014/main" id="{8B84E54F-F49A-601C-8214-63BA4683EC89}"/>
              </a:ext>
            </a:extLst>
          </p:cNvPr>
          <p:cNvSpPr>
            <a:spLocks noGrp="1"/>
          </p:cNvSpPr>
          <p:nvPr>
            <p:ph idx="1"/>
          </p:nvPr>
        </p:nvSpPr>
        <p:spPr>
          <a:xfrm>
            <a:off x="457200" y="836712"/>
            <a:ext cx="8229600" cy="5289452"/>
          </a:xfrm>
        </p:spPr>
        <p:txBody>
          <a:bodyPr/>
          <a:lstStyle/>
          <a:p>
            <a:pPr marL="0" indent="0" algn="ctr">
              <a:buNone/>
            </a:pPr>
            <a:r>
              <a:rPr lang="en-CA" sz="2000" dirty="0"/>
              <a:t>(CA  for the 6</a:t>
            </a:r>
            <a:r>
              <a:rPr lang="en-CA" sz="2000" baseline="30000" dirty="0"/>
              <a:t>th</a:t>
            </a:r>
            <a:r>
              <a:rPr lang="en-CA" sz="2000" dirty="0"/>
              <a:t> </a:t>
            </a:r>
            <a:r>
              <a:rPr lang="en-CA" sz="2000" dirty="0" err="1"/>
              <a:t>cir.</a:t>
            </a:r>
            <a:r>
              <a:rPr lang="en-CA" sz="2000" dirty="0"/>
              <a:t>, January 2025)</a:t>
            </a:r>
          </a:p>
          <a:p>
            <a:pPr marL="0" indent="0">
              <a:buNone/>
            </a:pPr>
            <a:endParaRPr lang="en-CA" sz="2000" dirty="0"/>
          </a:p>
          <a:p>
            <a:pPr marL="0" indent="0">
              <a:buNone/>
            </a:pPr>
            <a:r>
              <a:rPr lang="en-CA" sz="2000" dirty="0"/>
              <a:t>“This (safeguarding) order—issued during the Biden administration—undoes the order issued during the first Trump administration, which undid the order issued during the Obama administration, which undid orders issued during the Bush and Clinton administrations”</a:t>
            </a:r>
          </a:p>
          <a:p>
            <a:pPr marL="0" indent="0">
              <a:buNone/>
            </a:pPr>
            <a:r>
              <a:rPr lang="en-CA" sz="2000" b="1" dirty="0"/>
              <a:t>“</a:t>
            </a:r>
            <a:r>
              <a:rPr lang="en-US" sz="2000" b="1" dirty="0"/>
              <a:t>Using “the </a:t>
            </a:r>
            <a:r>
              <a:rPr lang="en-US" sz="2000" b="1" u="sng" dirty="0"/>
              <a:t>traditional tools of statutory construction</a:t>
            </a:r>
            <a:r>
              <a:rPr lang="en-US" sz="2000" b="1" dirty="0"/>
              <a:t>,” </a:t>
            </a:r>
            <a:r>
              <a:rPr lang="en-US" sz="2000" b="1" i="1" dirty="0"/>
              <a:t>id</a:t>
            </a:r>
            <a:r>
              <a:rPr lang="en-US" sz="2000" b="1" dirty="0"/>
              <a:t>., we hold that Broadband Internet Service Providers offer only an “information service” under 47 U.S.C. § 153(24), and therefore, the FCC lacks the statutory authority to impose its desired net-neutrality policies through the “telecommunications service” provision of the Communications Act”</a:t>
            </a:r>
          </a:p>
          <a:p>
            <a:pPr marL="0" indent="0">
              <a:buNone/>
            </a:pPr>
            <a:r>
              <a:rPr lang="en-US" sz="2000" dirty="0"/>
              <a:t>“Nor does the Act permit the FCC to classify mobile broadband—a subset of broadband Internet services—as a “commercial mobile service” under Title III of the Act (and then similarly impose net-neutrality restrictions on those services).  Id. § 332(c)(1)(A).  We therefore grant the petitions for review and set aside the FCC’s Safeguarding Order”</a:t>
            </a:r>
            <a:endParaRPr lang="en-CA" sz="2000" dirty="0"/>
          </a:p>
        </p:txBody>
      </p:sp>
      <p:sp>
        <p:nvSpPr>
          <p:cNvPr id="4" name="Footer Placeholder 3">
            <a:extLst>
              <a:ext uri="{FF2B5EF4-FFF2-40B4-BE49-F238E27FC236}">
                <a16:creationId xmlns:a16="http://schemas.microsoft.com/office/drawing/2014/main" id="{16BA4F93-D418-345D-EE15-02F3F425734A}"/>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910456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ACF00-C484-681D-A876-062D56FC68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F576F8-C223-4F2E-40AE-E62E1CC3CAA0}"/>
              </a:ext>
            </a:extLst>
          </p:cNvPr>
          <p:cNvSpPr>
            <a:spLocks noGrp="1"/>
          </p:cNvSpPr>
          <p:nvPr>
            <p:ph type="title"/>
          </p:nvPr>
        </p:nvSpPr>
        <p:spPr>
          <a:xfrm>
            <a:off x="35496" y="-171400"/>
            <a:ext cx="9108504" cy="1512168"/>
          </a:xfrm>
        </p:spPr>
        <p:txBody>
          <a:bodyPr/>
          <a:lstStyle/>
          <a:p>
            <a:r>
              <a:rPr lang="en-CA" sz="2400" i="1" dirty="0">
                <a:sym typeface="Wingdings" panose="05000000000000000000" pitchFamily="2" charset="2"/>
              </a:rPr>
              <a:t>In re:  MCP No. 185; FEDERAL COMMUNICATIONS COMMISSION, IN THE MATTER OF SAFEGUARDING AND SECURING THE OPEN INTERNET</a:t>
            </a:r>
            <a:endParaRPr lang="en-CA" sz="2400" i="1" dirty="0"/>
          </a:p>
        </p:txBody>
      </p:sp>
      <p:sp>
        <p:nvSpPr>
          <p:cNvPr id="3" name="Content Placeholder 2">
            <a:extLst>
              <a:ext uri="{FF2B5EF4-FFF2-40B4-BE49-F238E27FC236}">
                <a16:creationId xmlns:a16="http://schemas.microsoft.com/office/drawing/2014/main" id="{7C5794F6-C5E9-B34D-5924-A6AB5810F340}"/>
              </a:ext>
            </a:extLst>
          </p:cNvPr>
          <p:cNvSpPr>
            <a:spLocks noGrp="1"/>
          </p:cNvSpPr>
          <p:nvPr>
            <p:ph idx="1"/>
          </p:nvPr>
        </p:nvSpPr>
        <p:spPr>
          <a:xfrm>
            <a:off x="457200" y="1412776"/>
            <a:ext cx="8229600" cy="4713388"/>
          </a:xfrm>
        </p:spPr>
        <p:txBody>
          <a:bodyPr/>
          <a:lstStyle/>
          <a:p>
            <a:pPr marL="0" indent="0">
              <a:buNone/>
            </a:pPr>
            <a:r>
              <a:rPr lang="en-CA" sz="2800" u="sng" dirty="0"/>
              <a:t>Why?</a:t>
            </a:r>
          </a:p>
          <a:p>
            <a:pPr>
              <a:buFont typeface="Wingdings" panose="05000000000000000000" pitchFamily="2" charset="2"/>
              <a:buChar char="Ø"/>
            </a:pPr>
            <a:r>
              <a:rPr lang="en-CA" sz="2800" dirty="0"/>
              <a:t>A whole bunch of stuff about </a:t>
            </a:r>
            <a:r>
              <a:rPr lang="en-CA" sz="2800" i="1" dirty="0"/>
              <a:t>Chevron</a:t>
            </a:r>
          </a:p>
          <a:p>
            <a:pPr>
              <a:buFont typeface="Wingdings" panose="05000000000000000000" pitchFamily="2" charset="2"/>
              <a:buChar char="Ø"/>
            </a:pPr>
            <a:r>
              <a:rPr lang="en-CA" sz="2800" i="1" dirty="0"/>
              <a:t>Chevron</a:t>
            </a:r>
            <a:r>
              <a:rPr lang="en-CA" sz="2800" dirty="0"/>
              <a:t> </a:t>
            </a:r>
            <a:r>
              <a:rPr lang="en-CA" sz="2800" dirty="0">
                <a:sym typeface="Wingdings" panose="05000000000000000000" pitchFamily="2" charset="2"/>
              </a:rPr>
              <a:t> Courts should </a:t>
            </a:r>
            <a:r>
              <a:rPr lang="en-CA" sz="2800" b="1" dirty="0">
                <a:sym typeface="Wingdings" panose="05000000000000000000" pitchFamily="2" charset="2"/>
              </a:rPr>
              <a:t>defer</a:t>
            </a:r>
            <a:r>
              <a:rPr lang="en-CA" sz="2800" dirty="0">
                <a:sym typeface="Wingdings" panose="05000000000000000000" pitchFamily="2" charset="2"/>
              </a:rPr>
              <a:t> to admin agency (like FCC) when statute is ambiguous</a:t>
            </a:r>
          </a:p>
          <a:p>
            <a:pPr>
              <a:buFont typeface="Wingdings" panose="05000000000000000000" pitchFamily="2" charset="2"/>
              <a:buChar char="Ø"/>
            </a:pPr>
            <a:r>
              <a:rPr lang="en-CA" sz="2800" dirty="0"/>
              <a:t>SCOTUS killed </a:t>
            </a:r>
            <a:r>
              <a:rPr lang="en-CA" sz="2800" i="1" dirty="0"/>
              <a:t>Chevron</a:t>
            </a:r>
            <a:r>
              <a:rPr lang="en-CA" sz="2800" dirty="0"/>
              <a:t> very dead in </a:t>
            </a:r>
            <a:r>
              <a:rPr lang="en-CA" sz="2800" i="1" dirty="0"/>
              <a:t>Loper Bright v. Raimondo</a:t>
            </a:r>
            <a:r>
              <a:rPr lang="en-CA" sz="2800" dirty="0"/>
              <a:t> (June 2024; 6-2 Brown Jackson recused), culminating conservative dreams (taking away “big government” power), a few months before this case</a:t>
            </a:r>
          </a:p>
          <a:p>
            <a:pPr>
              <a:buFont typeface="Wingdings" panose="05000000000000000000" pitchFamily="2" charset="2"/>
              <a:buChar char="Ø"/>
            </a:pPr>
            <a:r>
              <a:rPr lang="en-CA" sz="2800" dirty="0"/>
              <a:t>Thus here, court gets to decide under “</a:t>
            </a:r>
            <a:r>
              <a:rPr lang="en-US" sz="2800" dirty="0"/>
              <a:t>traditional tools of statutory construction”</a:t>
            </a:r>
            <a:endParaRPr lang="en-CA" sz="2800" dirty="0"/>
          </a:p>
          <a:p>
            <a:pPr marL="0" indent="0">
              <a:buNone/>
            </a:pPr>
            <a:endParaRPr lang="en-CA" sz="2800" dirty="0">
              <a:sym typeface="Wingdings" panose="05000000000000000000" pitchFamily="2" charset="2"/>
            </a:endParaRPr>
          </a:p>
          <a:p>
            <a:pPr marL="0" indent="0">
              <a:buNone/>
            </a:pPr>
            <a:endParaRPr lang="en-CA" sz="2800" dirty="0"/>
          </a:p>
        </p:txBody>
      </p:sp>
      <p:sp>
        <p:nvSpPr>
          <p:cNvPr id="4" name="Footer Placeholder 3">
            <a:extLst>
              <a:ext uri="{FF2B5EF4-FFF2-40B4-BE49-F238E27FC236}">
                <a16:creationId xmlns:a16="http://schemas.microsoft.com/office/drawing/2014/main" id="{1AC0191F-612E-FC27-B03E-195BE1CFA887}"/>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717292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FB142-4E6A-CC91-ABAB-06ADBB73F666}"/>
              </a:ext>
            </a:extLst>
          </p:cNvPr>
          <p:cNvSpPr>
            <a:spLocks noGrp="1"/>
          </p:cNvSpPr>
          <p:nvPr>
            <p:ph type="title"/>
          </p:nvPr>
        </p:nvSpPr>
        <p:spPr>
          <a:xfrm>
            <a:off x="758031" y="1052736"/>
            <a:ext cx="7772400" cy="3672408"/>
          </a:xfrm>
        </p:spPr>
        <p:txBody>
          <a:bodyPr/>
          <a:lstStyle/>
          <a:p>
            <a:r>
              <a:rPr lang="en-CA" dirty="0"/>
              <a:t>So Is there net neutrality in the </a:t>
            </a:r>
            <a:r>
              <a:rPr lang="en-CA" dirty="0" err="1"/>
              <a:t>usa</a:t>
            </a:r>
            <a:r>
              <a:rPr lang="en-CA" dirty="0"/>
              <a:t>?</a:t>
            </a:r>
            <a:br>
              <a:rPr lang="en-CA" dirty="0"/>
            </a:br>
            <a:r>
              <a:rPr lang="en-CA" dirty="0"/>
              <a:t>Not AT THIS MOMENT! But some states are working on it…</a:t>
            </a:r>
          </a:p>
        </p:txBody>
      </p:sp>
      <p:sp>
        <p:nvSpPr>
          <p:cNvPr id="3" name="Footer Placeholder 2">
            <a:extLst>
              <a:ext uri="{FF2B5EF4-FFF2-40B4-BE49-F238E27FC236}">
                <a16:creationId xmlns:a16="http://schemas.microsoft.com/office/drawing/2014/main" id="{446661B1-4586-A1AD-3F88-67DC35487A25}"/>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7168586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738A-9034-4927-859A-4A45776B40C7}"/>
              </a:ext>
            </a:extLst>
          </p:cNvPr>
          <p:cNvSpPr>
            <a:spLocks noGrp="1"/>
          </p:cNvSpPr>
          <p:nvPr>
            <p:ph type="title"/>
          </p:nvPr>
        </p:nvSpPr>
        <p:spPr>
          <a:xfrm>
            <a:off x="457200" y="274638"/>
            <a:ext cx="8229600" cy="706090"/>
          </a:xfrm>
        </p:spPr>
        <p:txBody>
          <a:bodyPr/>
          <a:lstStyle/>
          <a:p>
            <a:r>
              <a:rPr lang="en-CA" noProof="0" dirty="0"/>
              <a:t>Net neutrality - Europe</a:t>
            </a:r>
          </a:p>
        </p:txBody>
      </p:sp>
      <p:sp>
        <p:nvSpPr>
          <p:cNvPr id="3" name="Content Placeholder 2">
            <a:extLst>
              <a:ext uri="{FF2B5EF4-FFF2-40B4-BE49-F238E27FC236}">
                <a16:creationId xmlns:a16="http://schemas.microsoft.com/office/drawing/2014/main" id="{FDC9C992-BBF5-4CDB-9377-5299AF849D8A}"/>
              </a:ext>
            </a:extLst>
          </p:cNvPr>
          <p:cNvSpPr>
            <a:spLocks noGrp="1"/>
          </p:cNvSpPr>
          <p:nvPr>
            <p:ph idx="1"/>
          </p:nvPr>
        </p:nvSpPr>
        <p:spPr>
          <a:xfrm>
            <a:off x="457200" y="980728"/>
            <a:ext cx="8229600" cy="5145435"/>
          </a:xfrm>
        </p:spPr>
        <p:txBody>
          <a:bodyPr/>
          <a:lstStyle/>
          <a:p>
            <a:pPr marL="0" indent="0">
              <a:buNone/>
            </a:pPr>
            <a:r>
              <a:rPr lang="en-CA" sz="2400" i="1" noProof="0" dirty="0"/>
              <a:t>Regulation (EU) 2015/2120 of the European Parliament and of the Council of 25 November 2015 laying down measures concerning open internet access and amending Directive 2002/22/EC on universal service and users’ rights relating to electronic communications networks and services and Regulation (EU) No 531/2012 on roaming on public mobile communications networks within the Union:</a:t>
            </a:r>
          </a:p>
          <a:p>
            <a:pPr marL="0" indent="0">
              <a:buNone/>
            </a:pPr>
            <a:r>
              <a:rPr lang="en-CA" sz="2400" b="1" noProof="0" dirty="0"/>
              <a:t>“WHEREAS…This Regulation aims to establish common rules to safeguard equal and non-discriminatory treatment of traffic in the provision of internet access services and related end-users’ rights…”</a:t>
            </a:r>
          </a:p>
          <a:p>
            <a:pPr marL="0" indent="0">
              <a:buNone/>
            </a:pPr>
            <a:r>
              <a:rPr lang="en-CA" noProof="0" dirty="0">
                <a:sym typeface="Wingdings" panose="05000000000000000000" pitchFamily="2" charset="2"/>
              </a:rPr>
              <a:t>CJEU - Judgment in Joined Cases C-807/18 and C-39/19 September 15, 2020  regs all good!</a:t>
            </a:r>
            <a:endParaRPr lang="en-CA" noProof="0" dirty="0"/>
          </a:p>
        </p:txBody>
      </p:sp>
      <p:sp>
        <p:nvSpPr>
          <p:cNvPr id="4" name="Footer Placeholder 3">
            <a:extLst>
              <a:ext uri="{FF2B5EF4-FFF2-40B4-BE49-F238E27FC236}">
                <a16:creationId xmlns:a16="http://schemas.microsoft.com/office/drawing/2014/main" id="{97B178DD-2C26-4817-BDAE-CC9FED4768AF}"/>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1883395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200D1-6D75-D5A3-9EB2-89EA88AE2675}"/>
              </a:ext>
            </a:extLst>
          </p:cNvPr>
          <p:cNvSpPr>
            <a:spLocks noGrp="1"/>
          </p:cNvSpPr>
          <p:nvPr>
            <p:ph type="title"/>
          </p:nvPr>
        </p:nvSpPr>
        <p:spPr>
          <a:xfrm>
            <a:off x="758031" y="548680"/>
            <a:ext cx="7772400" cy="4176464"/>
          </a:xfrm>
        </p:spPr>
        <p:txBody>
          <a:bodyPr/>
          <a:lstStyle/>
          <a:p>
            <a:r>
              <a:rPr lang="en-CA" noProof="0" dirty="0"/>
              <a:t>So we’ve seen how the government / CRTC did not regulate internet content, and neither should the isps (</a:t>
            </a:r>
            <a:r>
              <a:rPr lang="en-CA" noProof="0" dirty="0" err="1"/>
              <a:t>neT</a:t>
            </a:r>
            <a:r>
              <a:rPr lang="en-CA" noProof="0" dirty="0"/>
              <a:t> neutrality). Now back to the government / CRTC…</a:t>
            </a:r>
          </a:p>
        </p:txBody>
      </p:sp>
      <p:sp>
        <p:nvSpPr>
          <p:cNvPr id="3" name="Footer Placeholder 2">
            <a:extLst>
              <a:ext uri="{FF2B5EF4-FFF2-40B4-BE49-F238E27FC236}">
                <a16:creationId xmlns:a16="http://schemas.microsoft.com/office/drawing/2014/main" id="{36116CE6-A283-3ABD-E3B9-EC718844E1BD}"/>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548340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28ED1-6D36-95D4-F853-1D1EDEC2AEBB}"/>
              </a:ext>
            </a:extLst>
          </p:cNvPr>
          <p:cNvSpPr>
            <a:spLocks noGrp="1"/>
          </p:cNvSpPr>
          <p:nvPr>
            <p:ph type="title"/>
          </p:nvPr>
        </p:nvSpPr>
        <p:spPr/>
        <p:txBody>
          <a:bodyPr/>
          <a:lstStyle/>
          <a:p>
            <a:r>
              <a:rPr lang="en-CA" noProof="0" dirty="0"/>
              <a:t>Big “Internet Regulation” bills: </a:t>
            </a:r>
            <a:br>
              <a:rPr lang="en-CA" noProof="0" dirty="0"/>
            </a:br>
            <a:r>
              <a:rPr lang="en-CA" noProof="0" dirty="0"/>
              <a:t>Past, Present and Future</a:t>
            </a:r>
          </a:p>
        </p:txBody>
      </p:sp>
      <p:sp>
        <p:nvSpPr>
          <p:cNvPr id="3" name="Content Placeholder 2">
            <a:extLst>
              <a:ext uri="{FF2B5EF4-FFF2-40B4-BE49-F238E27FC236}">
                <a16:creationId xmlns:a16="http://schemas.microsoft.com/office/drawing/2014/main" id="{663577E8-A89A-CDFE-7378-CEFFA8BB8CE7}"/>
              </a:ext>
            </a:extLst>
          </p:cNvPr>
          <p:cNvSpPr>
            <a:spLocks noGrp="1"/>
          </p:cNvSpPr>
          <p:nvPr>
            <p:ph idx="1"/>
          </p:nvPr>
        </p:nvSpPr>
        <p:spPr>
          <a:xfrm>
            <a:off x="457200" y="1484784"/>
            <a:ext cx="8229600" cy="4641379"/>
          </a:xfrm>
        </p:spPr>
        <p:txBody>
          <a:bodyPr/>
          <a:lstStyle/>
          <a:p>
            <a:r>
              <a:rPr lang="en-CA" sz="2400" i="1" noProof="0" dirty="0"/>
              <a:t>Online Streaming Act </a:t>
            </a:r>
            <a:r>
              <a:rPr lang="en-CA" sz="2400" noProof="0" dirty="0"/>
              <a:t>– Bill C-11, but now law!</a:t>
            </a:r>
          </a:p>
          <a:p>
            <a:r>
              <a:rPr lang="en-CA" sz="2400" i="1" noProof="0" dirty="0"/>
              <a:t>Online News Act </a:t>
            </a:r>
            <a:r>
              <a:rPr lang="en-CA" sz="2400" noProof="0" dirty="0"/>
              <a:t>– Bill C-18, but now law!</a:t>
            </a:r>
          </a:p>
          <a:p>
            <a:pPr marL="0" indent="0">
              <a:buNone/>
            </a:pPr>
            <a:endParaRPr lang="en-CA" sz="2400" noProof="0" dirty="0"/>
          </a:p>
          <a:p>
            <a:r>
              <a:rPr lang="en-CA" sz="2400" i="1" noProof="0" dirty="0"/>
              <a:t>Digital Charter Implementation Act </a:t>
            </a:r>
            <a:r>
              <a:rPr lang="en-CA" sz="2400" noProof="0" dirty="0"/>
              <a:t>– Bill C-27, lots of privacy things </a:t>
            </a:r>
            <a:r>
              <a:rPr lang="en-CA" sz="2400" b="1" noProof="0" dirty="0"/>
              <a:t>and AI</a:t>
            </a:r>
            <a:r>
              <a:rPr lang="en-CA" sz="2400" noProof="0" dirty="0"/>
              <a:t>, from last Parliament, died on order paper</a:t>
            </a:r>
          </a:p>
          <a:p>
            <a:pPr marL="457200" lvl="1" indent="0">
              <a:buNone/>
            </a:pPr>
            <a:r>
              <a:rPr lang="en-CA" sz="2000" dirty="0">
                <a:sym typeface="Wingdings" panose="05000000000000000000" pitchFamily="2" charset="2"/>
              </a:rPr>
              <a:t> </a:t>
            </a:r>
            <a:r>
              <a:rPr lang="en-CA" sz="2000" dirty="0"/>
              <a:t>Bill C-36, June 15, 2026, </a:t>
            </a:r>
            <a:r>
              <a:rPr lang="en-US" sz="2000" i="1" dirty="0"/>
              <a:t>An Act to enact the Protecting Privacy and Consumer Data Act (“PPCDA”), to amend the Personal Information Protection and Electronic Documents Act and to make amendments to other Acts</a:t>
            </a:r>
          </a:p>
          <a:p>
            <a:r>
              <a:rPr lang="en-US" sz="2400" dirty="0"/>
              <a:t>Bill C-34, June 10, 2026</a:t>
            </a:r>
            <a:r>
              <a:rPr lang="en-US" sz="2400" i="1" dirty="0"/>
              <a:t>, An Act to enact the Digital Safety Act and the Digital Safety Commission of Canada Act and to make consequential amendments to other Acts </a:t>
            </a:r>
          </a:p>
        </p:txBody>
      </p:sp>
      <p:sp>
        <p:nvSpPr>
          <p:cNvPr id="4" name="Footer Placeholder 3">
            <a:extLst>
              <a:ext uri="{FF2B5EF4-FFF2-40B4-BE49-F238E27FC236}">
                <a16:creationId xmlns:a16="http://schemas.microsoft.com/office/drawing/2014/main" id="{EC54ADD1-DC15-BB85-A6D5-F8A318F0F351}"/>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1918080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3B7F1-5B8B-D5E3-2A87-BB920650A0E4}"/>
              </a:ext>
            </a:extLst>
          </p:cNvPr>
          <p:cNvSpPr>
            <a:spLocks noGrp="1"/>
          </p:cNvSpPr>
          <p:nvPr>
            <p:ph type="title"/>
          </p:nvPr>
        </p:nvSpPr>
        <p:spPr/>
        <p:txBody>
          <a:bodyPr/>
          <a:lstStyle/>
          <a:p>
            <a:r>
              <a:rPr lang="en-CA" noProof="0" dirty="0"/>
              <a:t>CRTC Present – Bill C-11</a:t>
            </a:r>
          </a:p>
        </p:txBody>
      </p:sp>
      <p:sp>
        <p:nvSpPr>
          <p:cNvPr id="3" name="Content Placeholder 2">
            <a:extLst>
              <a:ext uri="{FF2B5EF4-FFF2-40B4-BE49-F238E27FC236}">
                <a16:creationId xmlns:a16="http://schemas.microsoft.com/office/drawing/2014/main" id="{23779056-C759-A151-324E-4953CA9C4198}"/>
              </a:ext>
            </a:extLst>
          </p:cNvPr>
          <p:cNvSpPr>
            <a:spLocks noGrp="1"/>
          </p:cNvSpPr>
          <p:nvPr>
            <p:ph idx="1"/>
          </p:nvPr>
        </p:nvSpPr>
        <p:spPr/>
        <p:txBody>
          <a:bodyPr/>
          <a:lstStyle/>
          <a:p>
            <a:pPr marL="0" indent="0">
              <a:buNone/>
            </a:pPr>
            <a:r>
              <a:rPr lang="en-CA" sz="2800" b="1" i="1" noProof="0" dirty="0"/>
              <a:t>An Act to amend the Broadcasting Act </a:t>
            </a:r>
            <a:r>
              <a:rPr lang="en-CA" sz="2800" i="1" noProof="0" dirty="0"/>
              <a:t>and to make related and consequential amendments to other Acts</a:t>
            </a:r>
          </a:p>
          <a:p>
            <a:pPr marL="0" indent="0">
              <a:buNone/>
            </a:pPr>
            <a:endParaRPr lang="en-CA" sz="2800" i="1" noProof="0" dirty="0"/>
          </a:p>
          <a:p>
            <a:pPr marL="0" indent="0">
              <a:buNone/>
            </a:pPr>
            <a:r>
              <a:rPr lang="en-CA" sz="2800" i="1" noProof="0" dirty="0"/>
              <a:t>aka </a:t>
            </a:r>
            <a:r>
              <a:rPr lang="en-CA" sz="2800" noProof="0" dirty="0"/>
              <a:t>the</a:t>
            </a:r>
            <a:r>
              <a:rPr lang="en-CA" sz="2800" b="1" noProof="0" dirty="0"/>
              <a:t> Online Streaming Act (“OSA”)</a:t>
            </a:r>
          </a:p>
          <a:p>
            <a:pPr marL="0" indent="0">
              <a:buNone/>
            </a:pPr>
            <a:endParaRPr lang="en-CA" sz="2800" noProof="0" dirty="0"/>
          </a:p>
          <a:p>
            <a:pPr>
              <a:buFont typeface="Wingdings" panose="05000000000000000000" pitchFamily="2" charset="2"/>
              <a:buChar char="à"/>
            </a:pPr>
            <a:r>
              <a:rPr lang="en-CA" sz="2800" noProof="0" dirty="0">
                <a:sym typeface="Wingdings" panose="05000000000000000000" pitchFamily="2" charset="2"/>
              </a:rPr>
              <a:t>Introduced February 2022</a:t>
            </a:r>
          </a:p>
          <a:p>
            <a:pPr>
              <a:buFont typeface="Wingdings" panose="05000000000000000000" pitchFamily="2" charset="2"/>
              <a:buChar char="à"/>
            </a:pPr>
            <a:r>
              <a:rPr lang="en-CA" sz="2800" noProof="0" dirty="0">
                <a:sym typeface="Wingdings" panose="05000000000000000000" pitchFamily="2" charset="2"/>
              </a:rPr>
              <a:t>Received royal assent on April 27, 2023</a:t>
            </a:r>
          </a:p>
          <a:p>
            <a:pPr>
              <a:buFont typeface="Wingdings" panose="05000000000000000000" pitchFamily="2" charset="2"/>
              <a:buChar char="à"/>
            </a:pPr>
            <a:r>
              <a:rPr lang="en-CA" sz="2800" noProof="0" dirty="0">
                <a:sym typeface="Wingdings" panose="05000000000000000000" pitchFamily="2" charset="2"/>
              </a:rPr>
              <a:t>Very controversial at the time! Still controversial!</a:t>
            </a:r>
            <a:endParaRPr lang="en-CA" sz="2800" noProof="0" dirty="0"/>
          </a:p>
        </p:txBody>
      </p:sp>
      <p:sp>
        <p:nvSpPr>
          <p:cNvPr id="4" name="Footer Placeholder 3">
            <a:extLst>
              <a:ext uri="{FF2B5EF4-FFF2-40B4-BE49-F238E27FC236}">
                <a16:creationId xmlns:a16="http://schemas.microsoft.com/office/drawing/2014/main" id="{22066355-4302-38D7-A573-502291EABC2E}"/>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696364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0A356-1029-1EB6-C559-BC83A777C09D}"/>
              </a:ext>
            </a:extLst>
          </p:cNvPr>
          <p:cNvSpPr>
            <a:spLocks noGrp="1"/>
          </p:cNvSpPr>
          <p:nvPr>
            <p:ph type="title"/>
          </p:nvPr>
        </p:nvSpPr>
        <p:spPr/>
        <p:txBody>
          <a:bodyPr/>
          <a:lstStyle/>
          <a:p>
            <a:r>
              <a:rPr lang="en-CA" noProof="0" dirty="0"/>
              <a:t>Online Streaming Act</a:t>
            </a:r>
          </a:p>
        </p:txBody>
      </p:sp>
      <p:sp>
        <p:nvSpPr>
          <p:cNvPr id="3" name="Text Placeholder 2">
            <a:extLst>
              <a:ext uri="{FF2B5EF4-FFF2-40B4-BE49-F238E27FC236}">
                <a16:creationId xmlns:a16="http://schemas.microsoft.com/office/drawing/2014/main" id="{7E2FD422-47BE-AF94-6309-A33A0BCE901F}"/>
              </a:ext>
            </a:extLst>
          </p:cNvPr>
          <p:cNvSpPr>
            <a:spLocks noGrp="1"/>
          </p:cNvSpPr>
          <p:nvPr>
            <p:ph type="body" idx="1"/>
          </p:nvPr>
        </p:nvSpPr>
        <p:spPr/>
        <p:txBody>
          <a:bodyPr/>
          <a:lstStyle/>
          <a:p>
            <a:r>
              <a:rPr lang="en-CA" noProof="0" dirty="0"/>
              <a:t>Old Broadcasting Act</a:t>
            </a:r>
          </a:p>
        </p:txBody>
      </p:sp>
      <p:sp>
        <p:nvSpPr>
          <p:cNvPr id="4" name="Content Placeholder 3">
            <a:extLst>
              <a:ext uri="{FF2B5EF4-FFF2-40B4-BE49-F238E27FC236}">
                <a16:creationId xmlns:a16="http://schemas.microsoft.com/office/drawing/2014/main" id="{97BEE1BA-2E59-C361-9174-7A60A24B6635}"/>
              </a:ext>
            </a:extLst>
          </p:cNvPr>
          <p:cNvSpPr>
            <a:spLocks noGrp="1"/>
          </p:cNvSpPr>
          <p:nvPr>
            <p:ph sz="half" idx="2"/>
          </p:nvPr>
        </p:nvSpPr>
        <p:spPr/>
        <p:txBody>
          <a:bodyPr/>
          <a:lstStyle/>
          <a:p>
            <a:pPr marL="0" indent="0">
              <a:buNone/>
            </a:pPr>
            <a:r>
              <a:rPr lang="en-CA" sz="2000" u="sng" noProof="0" dirty="0"/>
              <a:t>s.2</a:t>
            </a:r>
          </a:p>
          <a:p>
            <a:pPr marL="0" indent="0">
              <a:buNone/>
            </a:pPr>
            <a:r>
              <a:rPr lang="en-CA" sz="2000" b="1" noProof="0" dirty="0"/>
              <a:t>broadcasting </a:t>
            </a:r>
            <a:r>
              <a:rPr lang="en-CA" sz="2000" noProof="0" dirty="0"/>
              <a:t>means any transmission of programs, whether or not encrypted, by radio waves or other means of telecommunication for reception by the public by means of broadcasting receiving apparatus, but does not include any such transmission of programs that is made solely for performance or display in a public place</a:t>
            </a:r>
          </a:p>
        </p:txBody>
      </p:sp>
      <p:sp>
        <p:nvSpPr>
          <p:cNvPr id="5" name="Text Placeholder 4">
            <a:extLst>
              <a:ext uri="{FF2B5EF4-FFF2-40B4-BE49-F238E27FC236}">
                <a16:creationId xmlns:a16="http://schemas.microsoft.com/office/drawing/2014/main" id="{F2F9483D-394D-52C9-22ED-F9519FE9F03B}"/>
              </a:ext>
            </a:extLst>
          </p:cNvPr>
          <p:cNvSpPr>
            <a:spLocks noGrp="1"/>
          </p:cNvSpPr>
          <p:nvPr>
            <p:ph type="body" sz="quarter" idx="3"/>
          </p:nvPr>
        </p:nvSpPr>
        <p:spPr/>
        <p:txBody>
          <a:bodyPr/>
          <a:lstStyle/>
          <a:p>
            <a:r>
              <a:rPr lang="en-CA" noProof="0" dirty="0"/>
              <a:t>New Broadcasting Act</a:t>
            </a:r>
          </a:p>
        </p:txBody>
      </p:sp>
      <p:sp>
        <p:nvSpPr>
          <p:cNvPr id="6" name="Content Placeholder 5">
            <a:extLst>
              <a:ext uri="{FF2B5EF4-FFF2-40B4-BE49-F238E27FC236}">
                <a16:creationId xmlns:a16="http://schemas.microsoft.com/office/drawing/2014/main" id="{C6806A0C-DD61-90B7-D141-5CCC41E06D24}"/>
              </a:ext>
            </a:extLst>
          </p:cNvPr>
          <p:cNvSpPr>
            <a:spLocks noGrp="1"/>
          </p:cNvSpPr>
          <p:nvPr>
            <p:ph sz="quarter" idx="4"/>
          </p:nvPr>
        </p:nvSpPr>
        <p:spPr/>
        <p:txBody>
          <a:bodyPr/>
          <a:lstStyle/>
          <a:p>
            <a:pPr marL="0" indent="0">
              <a:buNone/>
            </a:pPr>
            <a:r>
              <a:rPr lang="en-CA" sz="2000" u="sng" noProof="0" dirty="0"/>
              <a:t>s.2</a:t>
            </a:r>
          </a:p>
          <a:p>
            <a:pPr marL="0" indent="0">
              <a:buNone/>
            </a:pPr>
            <a:r>
              <a:rPr lang="en-CA" sz="2000" b="1" noProof="0" dirty="0"/>
              <a:t>broadcasting </a:t>
            </a:r>
            <a:r>
              <a:rPr lang="en-CA" sz="2000" noProof="0" dirty="0"/>
              <a:t>means any transmission of programs — </a:t>
            </a:r>
            <a:r>
              <a:rPr lang="en-CA" sz="2000" u="sng" noProof="0" dirty="0"/>
              <a:t>regardless of whether the transmission is scheduled or on demand</a:t>
            </a:r>
            <a:r>
              <a:rPr lang="en-CA" sz="2000" noProof="0" dirty="0"/>
              <a:t> or whether the programs are encrypted or not — by radio waves or other means of telecommunication for reception by the public by means of broadcasting receiving apparatus, but does not include…</a:t>
            </a:r>
          </a:p>
        </p:txBody>
      </p:sp>
      <p:sp>
        <p:nvSpPr>
          <p:cNvPr id="7" name="Footer Placeholder 6">
            <a:extLst>
              <a:ext uri="{FF2B5EF4-FFF2-40B4-BE49-F238E27FC236}">
                <a16:creationId xmlns:a16="http://schemas.microsoft.com/office/drawing/2014/main" id="{9BBF72E4-54A3-4A82-0200-A6ED855BCFD9}"/>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979423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0A356-1029-1EB6-C559-BC83A777C09D}"/>
              </a:ext>
            </a:extLst>
          </p:cNvPr>
          <p:cNvSpPr>
            <a:spLocks noGrp="1"/>
          </p:cNvSpPr>
          <p:nvPr>
            <p:ph type="title"/>
          </p:nvPr>
        </p:nvSpPr>
        <p:spPr/>
        <p:txBody>
          <a:bodyPr/>
          <a:lstStyle/>
          <a:p>
            <a:r>
              <a:rPr lang="en-CA" noProof="0" dirty="0"/>
              <a:t>Online Streaming Act</a:t>
            </a:r>
          </a:p>
        </p:txBody>
      </p:sp>
      <p:sp>
        <p:nvSpPr>
          <p:cNvPr id="3" name="Text Placeholder 2">
            <a:extLst>
              <a:ext uri="{FF2B5EF4-FFF2-40B4-BE49-F238E27FC236}">
                <a16:creationId xmlns:a16="http://schemas.microsoft.com/office/drawing/2014/main" id="{7E2FD422-47BE-AF94-6309-A33A0BCE901F}"/>
              </a:ext>
            </a:extLst>
          </p:cNvPr>
          <p:cNvSpPr>
            <a:spLocks noGrp="1"/>
          </p:cNvSpPr>
          <p:nvPr>
            <p:ph type="body" idx="1"/>
          </p:nvPr>
        </p:nvSpPr>
        <p:spPr/>
        <p:txBody>
          <a:bodyPr/>
          <a:lstStyle/>
          <a:p>
            <a:r>
              <a:rPr lang="en-CA" noProof="0" dirty="0"/>
              <a:t>Old Broadcasting Act</a:t>
            </a:r>
          </a:p>
        </p:txBody>
      </p:sp>
      <p:sp>
        <p:nvSpPr>
          <p:cNvPr id="4" name="Content Placeholder 3">
            <a:extLst>
              <a:ext uri="{FF2B5EF4-FFF2-40B4-BE49-F238E27FC236}">
                <a16:creationId xmlns:a16="http://schemas.microsoft.com/office/drawing/2014/main" id="{97BEE1BA-2E59-C361-9174-7A60A24B6635}"/>
              </a:ext>
            </a:extLst>
          </p:cNvPr>
          <p:cNvSpPr>
            <a:spLocks noGrp="1"/>
          </p:cNvSpPr>
          <p:nvPr>
            <p:ph sz="half" idx="2"/>
          </p:nvPr>
        </p:nvSpPr>
        <p:spPr/>
        <p:txBody>
          <a:bodyPr/>
          <a:lstStyle/>
          <a:p>
            <a:pPr marL="0" indent="0">
              <a:buNone/>
            </a:pPr>
            <a:r>
              <a:rPr lang="en-CA" u="sng" noProof="0" dirty="0"/>
              <a:t>s.2</a:t>
            </a:r>
          </a:p>
          <a:p>
            <a:pPr marL="0" indent="0">
              <a:buNone/>
            </a:pPr>
            <a:r>
              <a:rPr lang="en-CA" b="1" noProof="0" dirty="0"/>
              <a:t>broadcasting undertaking </a:t>
            </a:r>
            <a:r>
              <a:rPr lang="en-CA" noProof="0" dirty="0"/>
              <a:t>includes a distribution undertaking, a programming undertaking and a network</a:t>
            </a:r>
          </a:p>
        </p:txBody>
      </p:sp>
      <p:sp>
        <p:nvSpPr>
          <p:cNvPr id="5" name="Text Placeholder 4">
            <a:extLst>
              <a:ext uri="{FF2B5EF4-FFF2-40B4-BE49-F238E27FC236}">
                <a16:creationId xmlns:a16="http://schemas.microsoft.com/office/drawing/2014/main" id="{F2F9483D-394D-52C9-22ED-F9519FE9F03B}"/>
              </a:ext>
            </a:extLst>
          </p:cNvPr>
          <p:cNvSpPr>
            <a:spLocks noGrp="1"/>
          </p:cNvSpPr>
          <p:nvPr>
            <p:ph type="body" sz="quarter" idx="3"/>
          </p:nvPr>
        </p:nvSpPr>
        <p:spPr/>
        <p:txBody>
          <a:bodyPr/>
          <a:lstStyle/>
          <a:p>
            <a:r>
              <a:rPr lang="en-CA" noProof="0" dirty="0"/>
              <a:t>New Broadcasting Act</a:t>
            </a:r>
          </a:p>
        </p:txBody>
      </p:sp>
      <p:sp>
        <p:nvSpPr>
          <p:cNvPr id="6" name="Content Placeholder 5">
            <a:extLst>
              <a:ext uri="{FF2B5EF4-FFF2-40B4-BE49-F238E27FC236}">
                <a16:creationId xmlns:a16="http://schemas.microsoft.com/office/drawing/2014/main" id="{C6806A0C-DD61-90B7-D141-5CCC41E06D24}"/>
              </a:ext>
            </a:extLst>
          </p:cNvPr>
          <p:cNvSpPr>
            <a:spLocks noGrp="1"/>
          </p:cNvSpPr>
          <p:nvPr>
            <p:ph sz="quarter" idx="4"/>
          </p:nvPr>
        </p:nvSpPr>
        <p:spPr/>
        <p:txBody>
          <a:bodyPr/>
          <a:lstStyle/>
          <a:p>
            <a:pPr marL="0" indent="0">
              <a:buNone/>
            </a:pPr>
            <a:r>
              <a:rPr lang="en-CA" u="sng" noProof="0" dirty="0"/>
              <a:t>s.2</a:t>
            </a:r>
          </a:p>
          <a:p>
            <a:pPr marL="0" indent="0">
              <a:buNone/>
            </a:pPr>
            <a:r>
              <a:rPr lang="en-CA" b="1" noProof="0" dirty="0"/>
              <a:t>broadcasting undertaking </a:t>
            </a:r>
            <a:r>
              <a:rPr lang="en-CA" noProof="0" dirty="0"/>
              <a:t>includes a distribution undertaking, </a:t>
            </a:r>
            <a:r>
              <a:rPr lang="en-CA" u="sng" noProof="0" dirty="0"/>
              <a:t>an online undertaking</a:t>
            </a:r>
            <a:r>
              <a:rPr lang="en-CA" noProof="0" dirty="0"/>
              <a:t>, a programming undertaking and a network</a:t>
            </a:r>
          </a:p>
        </p:txBody>
      </p:sp>
      <p:sp>
        <p:nvSpPr>
          <p:cNvPr id="7" name="Footer Placeholder 6">
            <a:extLst>
              <a:ext uri="{FF2B5EF4-FFF2-40B4-BE49-F238E27FC236}">
                <a16:creationId xmlns:a16="http://schemas.microsoft.com/office/drawing/2014/main" id="{9BBF72E4-54A3-4A82-0200-A6ED855BCFD9}"/>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122305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3B7F1-5B8B-D5E3-2A87-BB920650A0E4}"/>
              </a:ext>
            </a:extLst>
          </p:cNvPr>
          <p:cNvSpPr>
            <a:spLocks noGrp="1"/>
          </p:cNvSpPr>
          <p:nvPr>
            <p:ph type="title"/>
          </p:nvPr>
        </p:nvSpPr>
        <p:spPr/>
        <p:txBody>
          <a:bodyPr/>
          <a:lstStyle/>
          <a:p>
            <a:r>
              <a:rPr lang="en-CA" noProof="0" dirty="0"/>
              <a:t>Online Streaming Act</a:t>
            </a:r>
          </a:p>
        </p:txBody>
      </p:sp>
      <p:sp>
        <p:nvSpPr>
          <p:cNvPr id="3" name="Content Placeholder 2">
            <a:extLst>
              <a:ext uri="{FF2B5EF4-FFF2-40B4-BE49-F238E27FC236}">
                <a16:creationId xmlns:a16="http://schemas.microsoft.com/office/drawing/2014/main" id="{23779056-C759-A151-324E-4953CA9C4198}"/>
              </a:ext>
            </a:extLst>
          </p:cNvPr>
          <p:cNvSpPr>
            <a:spLocks noGrp="1"/>
          </p:cNvSpPr>
          <p:nvPr>
            <p:ph idx="1"/>
          </p:nvPr>
        </p:nvSpPr>
        <p:spPr/>
        <p:txBody>
          <a:bodyPr/>
          <a:lstStyle/>
          <a:p>
            <a:pPr marL="0" indent="0">
              <a:buNone/>
            </a:pPr>
            <a:r>
              <a:rPr lang="en-CA" sz="2800" b="1" i="1" noProof="0" dirty="0"/>
              <a:t>online undertaking</a:t>
            </a:r>
            <a:r>
              <a:rPr lang="en-CA" sz="2800" i="1" noProof="0" dirty="0"/>
              <a:t> </a:t>
            </a:r>
            <a:r>
              <a:rPr lang="en-CA" sz="2800" noProof="0" dirty="0"/>
              <a:t>means an undertaking for the transmission or retransmission of programs over the Internet for reception by the public by means of broadcasting receiving apparatus</a:t>
            </a:r>
          </a:p>
          <a:p>
            <a:pPr marL="0" indent="0">
              <a:buNone/>
            </a:pPr>
            <a:endParaRPr lang="en-CA" sz="2800" noProof="0" dirty="0"/>
          </a:p>
          <a:p>
            <a:pPr marL="0" indent="0">
              <a:buNone/>
            </a:pPr>
            <a:r>
              <a:rPr lang="en-CA" sz="2800" noProof="0" dirty="0">
                <a:sym typeface="Wingdings" panose="05000000000000000000" pitchFamily="2" charset="2"/>
              </a:rPr>
              <a:t> So the OSA makes the </a:t>
            </a:r>
            <a:r>
              <a:rPr lang="en-CA" sz="2800" i="1" noProof="0" dirty="0">
                <a:sym typeface="Wingdings" panose="05000000000000000000" pitchFamily="2" charset="2"/>
              </a:rPr>
              <a:t>Broadcasting Act </a:t>
            </a:r>
            <a:r>
              <a:rPr lang="en-CA" sz="2800" noProof="0" dirty="0">
                <a:sym typeface="Wingdings" panose="05000000000000000000" pitchFamily="2" charset="2"/>
              </a:rPr>
              <a:t>apply to these OUs (sort of, stand by…)</a:t>
            </a:r>
            <a:endParaRPr lang="en-CA" sz="2800" noProof="0" dirty="0"/>
          </a:p>
        </p:txBody>
      </p:sp>
      <p:sp>
        <p:nvSpPr>
          <p:cNvPr id="4" name="Footer Placeholder 3">
            <a:extLst>
              <a:ext uri="{FF2B5EF4-FFF2-40B4-BE49-F238E27FC236}">
                <a16:creationId xmlns:a16="http://schemas.microsoft.com/office/drawing/2014/main" id="{22066355-4302-38D7-A573-502291EABC2E}"/>
              </a:ext>
            </a:extLst>
          </p:cNvPr>
          <p:cNvSpPr>
            <a:spLocks noGrp="1"/>
          </p:cNvSpPr>
          <p:nvPr>
            <p:ph type="ftr" sz="quarter" idx="11"/>
          </p:nvPr>
        </p:nvSpPr>
        <p:spPr/>
        <p:txBody>
          <a:bodyPr/>
          <a:lstStyle/>
          <a:p>
            <a:pPr>
              <a:defRPr/>
            </a:pPr>
            <a:r>
              <a:rPr lang="en-CA" noProof="0"/>
              <a:t>Class 3</a:t>
            </a:r>
            <a:endParaRPr lang="en-CA" noProof="0" dirty="0"/>
          </a:p>
        </p:txBody>
      </p:sp>
      <p:pic>
        <p:nvPicPr>
          <p:cNvPr id="5" name="Picture 2" descr=" Image result for netflix">
            <a:extLst>
              <a:ext uri="{FF2B5EF4-FFF2-40B4-BE49-F238E27FC236}">
                <a16:creationId xmlns:a16="http://schemas.microsoft.com/office/drawing/2014/main" id="{67C26E25-5A34-7935-BB30-46075DD739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4507160"/>
            <a:ext cx="3238714" cy="1501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754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3B7F1-5B8B-D5E3-2A87-BB920650A0E4}"/>
              </a:ext>
            </a:extLst>
          </p:cNvPr>
          <p:cNvSpPr>
            <a:spLocks noGrp="1"/>
          </p:cNvSpPr>
          <p:nvPr>
            <p:ph type="title"/>
          </p:nvPr>
        </p:nvSpPr>
        <p:spPr/>
        <p:txBody>
          <a:bodyPr/>
          <a:lstStyle/>
          <a:p>
            <a:r>
              <a:rPr lang="en-CA" noProof="0" dirty="0"/>
              <a:t>Online Streaming Act</a:t>
            </a:r>
          </a:p>
        </p:txBody>
      </p:sp>
      <p:sp>
        <p:nvSpPr>
          <p:cNvPr id="3" name="Content Placeholder 2">
            <a:extLst>
              <a:ext uri="{FF2B5EF4-FFF2-40B4-BE49-F238E27FC236}">
                <a16:creationId xmlns:a16="http://schemas.microsoft.com/office/drawing/2014/main" id="{23779056-C759-A151-324E-4953CA9C4198}"/>
              </a:ext>
            </a:extLst>
          </p:cNvPr>
          <p:cNvSpPr>
            <a:spLocks noGrp="1"/>
          </p:cNvSpPr>
          <p:nvPr>
            <p:ph idx="1"/>
          </p:nvPr>
        </p:nvSpPr>
        <p:spPr/>
        <p:txBody>
          <a:bodyPr/>
          <a:lstStyle/>
          <a:p>
            <a:pPr marL="0" indent="0">
              <a:buNone/>
            </a:pPr>
            <a:r>
              <a:rPr lang="en-CA" sz="2800" b="1" i="1" noProof="0" dirty="0"/>
              <a:t>distribution undertaking </a:t>
            </a:r>
            <a:r>
              <a:rPr lang="en-CA" sz="2800" i="1" noProof="0" dirty="0"/>
              <a:t>means an undertaking for the reception of broadcasting and its retransmission by radio waves or other means of telecommunication to more than one permanent or temporary residence or dwelling unit or to another such undertaking, </a:t>
            </a:r>
            <a:r>
              <a:rPr lang="en-CA" sz="2800" i="1" u="sng" noProof="0" dirty="0"/>
              <a:t>but does not include such an undertaking that is an online undertaking </a:t>
            </a:r>
            <a:endParaRPr lang="en-CA" sz="2800" noProof="0" dirty="0"/>
          </a:p>
          <a:p>
            <a:pPr marL="0" indent="0">
              <a:buNone/>
            </a:pPr>
            <a:r>
              <a:rPr lang="en-CA" sz="2800" noProof="0" dirty="0"/>
              <a:t>Distribution undertaking commonly called “Broadcasting Distribution Undertakings” or BDUs </a:t>
            </a:r>
          </a:p>
        </p:txBody>
      </p:sp>
      <p:sp>
        <p:nvSpPr>
          <p:cNvPr id="4" name="Footer Placeholder 3">
            <a:extLst>
              <a:ext uri="{FF2B5EF4-FFF2-40B4-BE49-F238E27FC236}">
                <a16:creationId xmlns:a16="http://schemas.microsoft.com/office/drawing/2014/main" id="{22066355-4302-38D7-A573-502291EABC2E}"/>
              </a:ext>
            </a:extLst>
          </p:cNvPr>
          <p:cNvSpPr>
            <a:spLocks noGrp="1"/>
          </p:cNvSpPr>
          <p:nvPr>
            <p:ph type="ftr" sz="quarter" idx="11"/>
          </p:nvPr>
        </p:nvSpPr>
        <p:spPr/>
        <p:txBody>
          <a:bodyPr/>
          <a:lstStyle/>
          <a:p>
            <a:pPr>
              <a:defRPr/>
            </a:pPr>
            <a:r>
              <a:rPr lang="en-CA" noProof="0"/>
              <a:t>Class 3</a:t>
            </a:r>
            <a:endParaRPr lang="en-CA" noProof="0" dirty="0"/>
          </a:p>
        </p:txBody>
      </p:sp>
      <p:pic>
        <p:nvPicPr>
          <p:cNvPr id="6" name="Picture 5" descr="COVID-19: Internet &quot;illimité&quot; pour tous les clients de Vidéotron | Le  Charlevoisien">
            <a:extLst>
              <a:ext uri="{FF2B5EF4-FFF2-40B4-BE49-F238E27FC236}">
                <a16:creationId xmlns:a16="http://schemas.microsoft.com/office/drawing/2014/main" id="{1DD70414-AEC8-5A6D-D8C2-E6BF5A96AA7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5660653"/>
            <a:ext cx="1439771" cy="648072"/>
          </a:xfrm>
          <a:prstGeom prst="rect">
            <a:avLst/>
          </a:prstGeom>
          <a:noFill/>
          <a:ln>
            <a:noFill/>
          </a:ln>
        </p:spPr>
      </p:pic>
      <p:pic>
        <p:nvPicPr>
          <p:cNvPr id="7" name="Picture 6" descr="Bell Canada - Wikipedia">
            <a:extLst>
              <a:ext uri="{FF2B5EF4-FFF2-40B4-BE49-F238E27FC236}">
                <a16:creationId xmlns:a16="http://schemas.microsoft.com/office/drawing/2014/main" id="{DC665CD6-F59D-2AA8-BFF4-66789011939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80312" y="5570697"/>
            <a:ext cx="1173480" cy="670560"/>
          </a:xfrm>
          <a:prstGeom prst="rect">
            <a:avLst/>
          </a:prstGeom>
          <a:noFill/>
          <a:ln>
            <a:noFill/>
          </a:ln>
        </p:spPr>
      </p:pic>
    </p:spTree>
    <p:extLst>
      <p:ext uri="{BB962C8B-B14F-4D97-AF65-F5344CB8AC3E}">
        <p14:creationId xmlns:p14="http://schemas.microsoft.com/office/powerpoint/2010/main" val="19489565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3B7F1-5B8B-D5E3-2A87-BB920650A0E4}"/>
              </a:ext>
            </a:extLst>
          </p:cNvPr>
          <p:cNvSpPr>
            <a:spLocks noGrp="1"/>
          </p:cNvSpPr>
          <p:nvPr>
            <p:ph type="title"/>
          </p:nvPr>
        </p:nvSpPr>
        <p:spPr/>
        <p:txBody>
          <a:bodyPr/>
          <a:lstStyle/>
          <a:p>
            <a:r>
              <a:rPr lang="en-CA" noProof="0" dirty="0"/>
              <a:t>Online Streaming Act</a:t>
            </a:r>
          </a:p>
        </p:txBody>
      </p:sp>
      <p:sp>
        <p:nvSpPr>
          <p:cNvPr id="3" name="Content Placeholder 2">
            <a:extLst>
              <a:ext uri="{FF2B5EF4-FFF2-40B4-BE49-F238E27FC236}">
                <a16:creationId xmlns:a16="http://schemas.microsoft.com/office/drawing/2014/main" id="{23779056-C759-A151-324E-4953CA9C4198}"/>
              </a:ext>
            </a:extLst>
          </p:cNvPr>
          <p:cNvSpPr>
            <a:spLocks noGrp="1"/>
          </p:cNvSpPr>
          <p:nvPr>
            <p:ph idx="1"/>
          </p:nvPr>
        </p:nvSpPr>
        <p:spPr/>
        <p:txBody>
          <a:bodyPr/>
          <a:lstStyle/>
          <a:p>
            <a:pPr marL="0" indent="0">
              <a:buNone/>
            </a:pPr>
            <a:r>
              <a:rPr lang="en-CA" sz="2800" b="1" i="1" noProof="0" dirty="0"/>
              <a:t>programming undertaking </a:t>
            </a:r>
            <a:r>
              <a:rPr lang="en-CA" sz="2800" i="1" noProof="0" dirty="0"/>
              <a:t>means an undertaking for the transmission of programs, either directly by radio waves or other means of telecommunication or indirectly through a distribution undertaking, for reception by the public by means of broadcasting receiving apparatus, </a:t>
            </a:r>
            <a:r>
              <a:rPr lang="en-CA" sz="2800" i="1" u="sng" noProof="0" dirty="0"/>
              <a:t>but does not include such an undertaking that is an online undertaking</a:t>
            </a:r>
            <a:endParaRPr lang="en-CA" sz="2800" u="sng" noProof="0" dirty="0"/>
          </a:p>
        </p:txBody>
      </p:sp>
      <p:sp>
        <p:nvSpPr>
          <p:cNvPr id="4" name="Footer Placeholder 3">
            <a:extLst>
              <a:ext uri="{FF2B5EF4-FFF2-40B4-BE49-F238E27FC236}">
                <a16:creationId xmlns:a16="http://schemas.microsoft.com/office/drawing/2014/main" id="{22066355-4302-38D7-A573-502291EABC2E}"/>
              </a:ext>
            </a:extLst>
          </p:cNvPr>
          <p:cNvSpPr>
            <a:spLocks noGrp="1"/>
          </p:cNvSpPr>
          <p:nvPr>
            <p:ph type="ftr" sz="quarter" idx="11"/>
          </p:nvPr>
        </p:nvSpPr>
        <p:spPr/>
        <p:txBody>
          <a:bodyPr/>
          <a:lstStyle/>
          <a:p>
            <a:pPr>
              <a:defRPr/>
            </a:pPr>
            <a:r>
              <a:rPr lang="en-CA" noProof="0"/>
              <a:t>Class 3</a:t>
            </a:r>
            <a:endParaRPr lang="en-CA" noProof="0" dirty="0"/>
          </a:p>
        </p:txBody>
      </p:sp>
      <p:pic>
        <p:nvPicPr>
          <p:cNvPr id="5" name="Picture 4" descr="General FAQ - TSN.ca">
            <a:extLst>
              <a:ext uri="{FF2B5EF4-FFF2-40B4-BE49-F238E27FC236}">
                <a16:creationId xmlns:a16="http://schemas.microsoft.com/office/drawing/2014/main" id="{DEFA4C9E-5080-CE13-8EA5-E922DC6FA3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892040"/>
            <a:ext cx="1750668" cy="985232"/>
          </a:xfrm>
          <a:prstGeom prst="rect">
            <a:avLst/>
          </a:prstGeom>
          <a:noFill/>
          <a:ln>
            <a:noFill/>
          </a:ln>
        </p:spPr>
      </p:pic>
    </p:spTree>
    <p:extLst>
      <p:ext uri="{BB962C8B-B14F-4D97-AF65-F5344CB8AC3E}">
        <p14:creationId xmlns:p14="http://schemas.microsoft.com/office/powerpoint/2010/main" val="32611852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3B7F1-5B8B-D5E3-2A87-BB920650A0E4}"/>
              </a:ext>
            </a:extLst>
          </p:cNvPr>
          <p:cNvSpPr>
            <a:spLocks noGrp="1"/>
          </p:cNvSpPr>
          <p:nvPr>
            <p:ph type="title"/>
          </p:nvPr>
        </p:nvSpPr>
        <p:spPr>
          <a:xfrm>
            <a:off x="457200" y="274638"/>
            <a:ext cx="8229600" cy="634082"/>
          </a:xfrm>
        </p:spPr>
        <p:txBody>
          <a:bodyPr/>
          <a:lstStyle/>
          <a:p>
            <a:r>
              <a:rPr lang="en-CA" noProof="0" dirty="0"/>
              <a:t>Online Streaming Act</a:t>
            </a:r>
          </a:p>
        </p:txBody>
      </p:sp>
      <p:sp>
        <p:nvSpPr>
          <p:cNvPr id="3" name="Content Placeholder 2">
            <a:extLst>
              <a:ext uri="{FF2B5EF4-FFF2-40B4-BE49-F238E27FC236}">
                <a16:creationId xmlns:a16="http://schemas.microsoft.com/office/drawing/2014/main" id="{23779056-C759-A151-324E-4953CA9C4198}"/>
              </a:ext>
            </a:extLst>
          </p:cNvPr>
          <p:cNvSpPr>
            <a:spLocks noGrp="1"/>
          </p:cNvSpPr>
          <p:nvPr>
            <p:ph idx="1"/>
          </p:nvPr>
        </p:nvSpPr>
        <p:spPr>
          <a:xfrm>
            <a:off x="457200" y="1124744"/>
            <a:ext cx="8229600" cy="5001419"/>
          </a:xfrm>
        </p:spPr>
        <p:txBody>
          <a:bodyPr/>
          <a:lstStyle/>
          <a:p>
            <a:pPr marL="0" indent="0">
              <a:buNone/>
            </a:pPr>
            <a:r>
              <a:rPr lang="en-CA" sz="2400" u="sng" noProof="0" dirty="0"/>
              <a:t>New changes in Broadcasting Act</a:t>
            </a:r>
          </a:p>
          <a:p>
            <a:pPr marL="0" indent="0">
              <a:buNone/>
            </a:pPr>
            <a:endParaRPr lang="en-CA" sz="2400" noProof="0" dirty="0"/>
          </a:p>
          <a:p>
            <a:pPr marL="0" indent="0">
              <a:buNone/>
            </a:pPr>
            <a:r>
              <a:rPr lang="en-CA" sz="2400" noProof="0" dirty="0"/>
              <a:t>3 (f) each </a:t>
            </a:r>
            <a:r>
              <a:rPr lang="en-CA" sz="2400" u="sng" noProof="0" dirty="0"/>
              <a:t>Canadian</a:t>
            </a:r>
            <a:r>
              <a:rPr lang="en-CA" sz="2400" noProof="0" dirty="0"/>
              <a:t> broadcasting undertaking shall employ and make maximum use, and in no case less than predominant use, of Canadian creative and other human resources in the creation;</a:t>
            </a:r>
          </a:p>
          <a:p>
            <a:pPr marL="0" indent="0">
              <a:buNone/>
            </a:pPr>
            <a:endParaRPr lang="en-CA" sz="2400" noProof="0" dirty="0"/>
          </a:p>
          <a:p>
            <a:pPr marL="0" indent="0">
              <a:buNone/>
            </a:pPr>
            <a:r>
              <a:rPr lang="en-CA" sz="2400" noProof="0" dirty="0"/>
              <a:t>Why am I showing you this?...</a:t>
            </a:r>
          </a:p>
        </p:txBody>
      </p:sp>
      <p:sp>
        <p:nvSpPr>
          <p:cNvPr id="4" name="Footer Placeholder 3">
            <a:extLst>
              <a:ext uri="{FF2B5EF4-FFF2-40B4-BE49-F238E27FC236}">
                <a16:creationId xmlns:a16="http://schemas.microsoft.com/office/drawing/2014/main" id="{22066355-4302-38D7-A573-502291EABC2E}"/>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4030808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3B7F1-5B8B-D5E3-2A87-BB920650A0E4}"/>
              </a:ext>
            </a:extLst>
          </p:cNvPr>
          <p:cNvSpPr>
            <a:spLocks noGrp="1"/>
          </p:cNvSpPr>
          <p:nvPr>
            <p:ph type="title"/>
          </p:nvPr>
        </p:nvSpPr>
        <p:spPr>
          <a:xfrm>
            <a:off x="457200" y="274638"/>
            <a:ext cx="8229600" cy="634082"/>
          </a:xfrm>
        </p:spPr>
        <p:txBody>
          <a:bodyPr/>
          <a:lstStyle/>
          <a:p>
            <a:r>
              <a:rPr lang="en-CA" noProof="0" dirty="0"/>
              <a:t>Online Streaming Act</a:t>
            </a:r>
          </a:p>
        </p:txBody>
      </p:sp>
      <p:sp>
        <p:nvSpPr>
          <p:cNvPr id="3" name="Content Placeholder 2">
            <a:extLst>
              <a:ext uri="{FF2B5EF4-FFF2-40B4-BE49-F238E27FC236}">
                <a16:creationId xmlns:a16="http://schemas.microsoft.com/office/drawing/2014/main" id="{23779056-C759-A151-324E-4953CA9C4198}"/>
              </a:ext>
            </a:extLst>
          </p:cNvPr>
          <p:cNvSpPr>
            <a:spLocks noGrp="1"/>
          </p:cNvSpPr>
          <p:nvPr>
            <p:ph idx="1"/>
          </p:nvPr>
        </p:nvSpPr>
        <p:spPr>
          <a:xfrm>
            <a:off x="457200" y="1124744"/>
            <a:ext cx="8229600" cy="5001419"/>
          </a:xfrm>
        </p:spPr>
        <p:txBody>
          <a:bodyPr/>
          <a:lstStyle/>
          <a:p>
            <a:pPr marL="0" indent="0">
              <a:buNone/>
            </a:pPr>
            <a:r>
              <a:rPr lang="en-CA" sz="2400" u="sng" noProof="0" dirty="0"/>
              <a:t>New SPECIFIC stuff in Broadcasting Act for OUs re </a:t>
            </a:r>
            <a:r>
              <a:rPr lang="en-CA" sz="2400" u="sng" noProof="0" dirty="0" err="1"/>
              <a:t>CanCon</a:t>
            </a:r>
            <a:endParaRPr lang="en-CA" sz="2400" u="sng" noProof="0" dirty="0"/>
          </a:p>
          <a:p>
            <a:pPr marL="0" indent="0">
              <a:buNone/>
            </a:pPr>
            <a:r>
              <a:rPr lang="en-CA" sz="2400" noProof="0" dirty="0"/>
              <a:t>3(1) (f.‍1) each </a:t>
            </a:r>
            <a:r>
              <a:rPr lang="en-CA" sz="2400" b="1" noProof="0" dirty="0"/>
              <a:t>foreign</a:t>
            </a:r>
            <a:r>
              <a:rPr lang="en-CA" sz="2400" noProof="0" dirty="0"/>
              <a:t> online undertaking shall make the greatest practicable use of Canadian creative and other human resources, and shall contribute in an equitable manner to strongly support the creation, production and presentation of Canadian programming, taking into account the linguistic duality of the market they serve;</a:t>
            </a:r>
          </a:p>
          <a:p>
            <a:pPr marL="0" indent="0">
              <a:buNone/>
            </a:pPr>
            <a:r>
              <a:rPr lang="en-CA" sz="2400" noProof="0" dirty="0"/>
              <a:t>(q)(</a:t>
            </a:r>
            <a:r>
              <a:rPr lang="en-CA" sz="2400" noProof="0" dirty="0" err="1"/>
              <a:t>i</a:t>
            </a:r>
            <a:r>
              <a:rPr lang="en-CA" sz="2400" noProof="0" dirty="0"/>
              <a:t>) online undertakings that provide the programming services of other broadcasting undertakings should ensure the discoverability of Canadian programming services and original Canadian programs</a:t>
            </a:r>
          </a:p>
          <a:p>
            <a:pPr marL="0" indent="0">
              <a:buNone/>
            </a:pPr>
            <a:r>
              <a:rPr lang="en-CA" sz="2400" noProof="0" dirty="0"/>
              <a:t>(r) clearly promote and recommend Canadian programming, in both official languages</a:t>
            </a:r>
          </a:p>
        </p:txBody>
      </p:sp>
      <p:sp>
        <p:nvSpPr>
          <p:cNvPr id="4" name="Footer Placeholder 3">
            <a:extLst>
              <a:ext uri="{FF2B5EF4-FFF2-40B4-BE49-F238E27FC236}">
                <a16:creationId xmlns:a16="http://schemas.microsoft.com/office/drawing/2014/main" id="{22066355-4302-38D7-A573-502291EABC2E}"/>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2298866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3B7F1-5B8B-D5E3-2A87-BB920650A0E4}"/>
              </a:ext>
            </a:extLst>
          </p:cNvPr>
          <p:cNvSpPr>
            <a:spLocks noGrp="1"/>
          </p:cNvSpPr>
          <p:nvPr>
            <p:ph type="title"/>
          </p:nvPr>
        </p:nvSpPr>
        <p:spPr>
          <a:xfrm>
            <a:off x="457200" y="274638"/>
            <a:ext cx="8229600" cy="634082"/>
          </a:xfrm>
        </p:spPr>
        <p:txBody>
          <a:bodyPr/>
          <a:lstStyle/>
          <a:p>
            <a:r>
              <a:rPr lang="en-CA" noProof="0" dirty="0"/>
              <a:t>Online Streaming Act</a:t>
            </a:r>
          </a:p>
        </p:txBody>
      </p:sp>
      <p:sp>
        <p:nvSpPr>
          <p:cNvPr id="3" name="Content Placeholder 2">
            <a:extLst>
              <a:ext uri="{FF2B5EF4-FFF2-40B4-BE49-F238E27FC236}">
                <a16:creationId xmlns:a16="http://schemas.microsoft.com/office/drawing/2014/main" id="{23779056-C759-A151-324E-4953CA9C4198}"/>
              </a:ext>
            </a:extLst>
          </p:cNvPr>
          <p:cNvSpPr>
            <a:spLocks noGrp="1"/>
          </p:cNvSpPr>
          <p:nvPr>
            <p:ph idx="1"/>
          </p:nvPr>
        </p:nvSpPr>
        <p:spPr>
          <a:xfrm>
            <a:off x="457200" y="1124744"/>
            <a:ext cx="8229600" cy="5001419"/>
          </a:xfrm>
        </p:spPr>
        <p:txBody>
          <a:bodyPr/>
          <a:lstStyle/>
          <a:p>
            <a:pPr marL="0" indent="0">
              <a:buNone/>
            </a:pPr>
            <a:r>
              <a:rPr lang="en-CA" sz="2400" u="sng" noProof="0" dirty="0"/>
              <a:t>New stuff in Broadcasting Act, </a:t>
            </a:r>
            <a:r>
              <a:rPr lang="en-CA" sz="2400" i="1" u="sng" noProof="0" dirty="0"/>
              <a:t>generally</a:t>
            </a:r>
          </a:p>
          <a:p>
            <a:pPr marL="0" indent="0">
              <a:buNone/>
            </a:pPr>
            <a:r>
              <a:rPr lang="en-CA" sz="2400" noProof="0" dirty="0"/>
              <a:t>3 (</a:t>
            </a:r>
            <a:r>
              <a:rPr lang="en-CA" sz="2400" noProof="0" dirty="0" err="1"/>
              <a:t>i</a:t>
            </a:r>
            <a:r>
              <a:rPr lang="en-CA" sz="2400" noProof="0" dirty="0"/>
              <a:t>) </a:t>
            </a:r>
            <a:r>
              <a:rPr lang="en-CA" sz="2400" noProof="0" dirty="0">
                <a:sym typeface="Wingdings" panose="05000000000000000000" pitchFamily="2" charset="2"/>
              </a:rPr>
              <a:t> (“the programming provided by the Canadian broadcasting system should…”) linguistic duality, local stuff, indigenous, community, news, “differing views”</a:t>
            </a:r>
          </a:p>
          <a:p>
            <a:pPr marL="0" indent="0">
              <a:buNone/>
            </a:pPr>
            <a:r>
              <a:rPr lang="en-CA" sz="2400" noProof="0" dirty="0">
                <a:sym typeface="Wingdings" panose="05000000000000000000" pitchFamily="2" charset="2"/>
              </a:rPr>
              <a:t>3(l) CBC</a:t>
            </a:r>
          </a:p>
          <a:p>
            <a:pPr marL="0" indent="0">
              <a:buNone/>
            </a:pPr>
            <a:r>
              <a:rPr lang="en-CA" sz="2400" noProof="0" dirty="0">
                <a:sym typeface="Wingdings" panose="05000000000000000000" pitchFamily="2" charset="2"/>
              </a:rPr>
              <a:t>3(o) “programming that reflects the Indigenous cultures of Canada and programming that is in Indigenous languages should be provided…”</a:t>
            </a:r>
          </a:p>
          <a:p>
            <a:pPr marL="0" indent="0">
              <a:buNone/>
            </a:pPr>
            <a:r>
              <a:rPr lang="en-CA" sz="2400" noProof="0" dirty="0">
                <a:sym typeface="Wingdings" panose="05000000000000000000" pitchFamily="2" charset="2"/>
              </a:rPr>
              <a:t>3(p) “programming that is accessible without barriers to persons with disabilities …”</a:t>
            </a:r>
          </a:p>
          <a:p>
            <a:pPr marL="0" indent="0">
              <a:buNone/>
            </a:pPr>
            <a:endParaRPr lang="en-CA" sz="2400" noProof="0" dirty="0">
              <a:sym typeface="Wingdings" panose="05000000000000000000" pitchFamily="2" charset="2"/>
            </a:endParaRPr>
          </a:p>
          <a:p>
            <a:pPr marL="0" indent="0">
              <a:buNone/>
            </a:pPr>
            <a:endParaRPr lang="en-CA" sz="2400" noProof="0" dirty="0"/>
          </a:p>
        </p:txBody>
      </p:sp>
      <p:sp>
        <p:nvSpPr>
          <p:cNvPr id="4" name="Footer Placeholder 3">
            <a:extLst>
              <a:ext uri="{FF2B5EF4-FFF2-40B4-BE49-F238E27FC236}">
                <a16:creationId xmlns:a16="http://schemas.microsoft.com/office/drawing/2014/main" id="{22066355-4302-38D7-A573-502291EABC2E}"/>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555515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0EE06-5CAE-5ECE-57D3-EC1B901E68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B1A751-F36C-4E4E-4936-2916FDE3DFFC}"/>
              </a:ext>
            </a:extLst>
          </p:cNvPr>
          <p:cNvSpPr>
            <a:spLocks noGrp="1"/>
          </p:cNvSpPr>
          <p:nvPr>
            <p:ph type="title"/>
          </p:nvPr>
        </p:nvSpPr>
        <p:spPr>
          <a:xfrm>
            <a:off x="457200" y="274638"/>
            <a:ext cx="8229600" cy="850106"/>
          </a:xfrm>
        </p:spPr>
        <p:txBody>
          <a:bodyPr/>
          <a:lstStyle/>
          <a:p>
            <a:r>
              <a:rPr lang="en-CA" noProof="0" dirty="0"/>
              <a:t>Online Streaming Act</a:t>
            </a:r>
          </a:p>
        </p:txBody>
      </p:sp>
      <p:sp>
        <p:nvSpPr>
          <p:cNvPr id="3" name="Content Placeholder 2">
            <a:extLst>
              <a:ext uri="{FF2B5EF4-FFF2-40B4-BE49-F238E27FC236}">
                <a16:creationId xmlns:a16="http://schemas.microsoft.com/office/drawing/2014/main" id="{29BE1994-1F8E-7C61-A32B-A7045412FC2D}"/>
              </a:ext>
            </a:extLst>
          </p:cNvPr>
          <p:cNvSpPr>
            <a:spLocks noGrp="1"/>
          </p:cNvSpPr>
          <p:nvPr>
            <p:ph idx="1"/>
          </p:nvPr>
        </p:nvSpPr>
        <p:spPr>
          <a:xfrm>
            <a:off x="457200" y="1124744"/>
            <a:ext cx="8229600" cy="5001419"/>
          </a:xfrm>
        </p:spPr>
        <p:txBody>
          <a:bodyPr/>
          <a:lstStyle/>
          <a:p>
            <a:pPr marL="0" indent="0">
              <a:buNone/>
            </a:pPr>
            <a:r>
              <a:rPr lang="en-CA" sz="2800" u="sng" noProof="0" dirty="0"/>
              <a:t>Social media users? – Controversy?</a:t>
            </a:r>
          </a:p>
          <a:p>
            <a:pPr marL="0" indent="0">
              <a:buNone/>
            </a:pPr>
            <a:r>
              <a:rPr lang="en-CA" sz="2800" b="1" noProof="0" dirty="0"/>
              <a:t>Exclusion — carrying on broadcasting undertaking</a:t>
            </a:r>
          </a:p>
          <a:p>
            <a:pPr marL="0" indent="0">
              <a:buNone/>
            </a:pPr>
            <a:endParaRPr lang="en-CA" sz="2800" noProof="0" dirty="0"/>
          </a:p>
          <a:p>
            <a:pPr marL="0" indent="0">
              <a:buNone/>
            </a:pPr>
            <a:r>
              <a:rPr lang="en-CA" sz="2800" b="1" noProof="0" dirty="0"/>
              <a:t>2.‍</a:t>
            </a:r>
            <a:r>
              <a:rPr lang="en-CA" sz="2800" noProof="0" dirty="0"/>
              <a:t>1 A person who uses a social media service to upload programs for transmission over the Internet and reception by other users of the service — and who is not the provider of the service or the provider’s affiliate, or the agent or mandatary of either of them — </a:t>
            </a:r>
            <a:r>
              <a:rPr lang="en-CA" sz="2800" b="1" noProof="0" dirty="0"/>
              <a:t>does not</a:t>
            </a:r>
            <a:r>
              <a:rPr lang="en-CA" sz="2800" noProof="0" dirty="0"/>
              <a:t>, by the fact of that use, </a:t>
            </a:r>
            <a:r>
              <a:rPr lang="en-CA" sz="2800" b="1" noProof="0" dirty="0"/>
              <a:t>carry on a broadcasting undertaking </a:t>
            </a:r>
            <a:r>
              <a:rPr lang="en-CA" sz="2800" noProof="0" dirty="0"/>
              <a:t>for the purposes of this Act</a:t>
            </a:r>
          </a:p>
        </p:txBody>
      </p:sp>
      <p:sp>
        <p:nvSpPr>
          <p:cNvPr id="4" name="Footer Placeholder 3">
            <a:extLst>
              <a:ext uri="{FF2B5EF4-FFF2-40B4-BE49-F238E27FC236}">
                <a16:creationId xmlns:a16="http://schemas.microsoft.com/office/drawing/2014/main" id="{864C5ABE-FB5D-EB1E-51D9-4C4637D9EE41}"/>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41513937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6E660-34A4-2596-5B21-D48D5B652EFB}"/>
              </a:ext>
            </a:extLst>
          </p:cNvPr>
          <p:cNvSpPr>
            <a:spLocks noGrp="1"/>
          </p:cNvSpPr>
          <p:nvPr>
            <p:ph type="title"/>
          </p:nvPr>
        </p:nvSpPr>
        <p:spPr>
          <a:xfrm>
            <a:off x="457200" y="274638"/>
            <a:ext cx="8229600" cy="850106"/>
          </a:xfrm>
        </p:spPr>
        <p:txBody>
          <a:bodyPr/>
          <a:lstStyle/>
          <a:p>
            <a:r>
              <a:rPr lang="en-CA" noProof="0" dirty="0"/>
              <a:t>Online Streaming Act</a:t>
            </a:r>
          </a:p>
        </p:txBody>
      </p:sp>
      <p:sp>
        <p:nvSpPr>
          <p:cNvPr id="3" name="Content Placeholder 2">
            <a:extLst>
              <a:ext uri="{FF2B5EF4-FFF2-40B4-BE49-F238E27FC236}">
                <a16:creationId xmlns:a16="http://schemas.microsoft.com/office/drawing/2014/main" id="{99952579-82DD-941E-85D2-7413E302633B}"/>
              </a:ext>
            </a:extLst>
          </p:cNvPr>
          <p:cNvSpPr>
            <a:spLocks noGrp="1"/>
          </p:cNvSpPr>
          <p:nvPr>
            <p:ph idx="1"/>
          </p:nvPr>
        </p:nvSpPr>
        <p:spPr>
          <a:xfrm>
            <a:off x="457200" y="1124744"/>
            <a:ext cx="8229600" cy="5001419"/>
          </a:xfrm>
        </p:spPr>
        <p:txBody>
          <a:bodyPr/>
          <a:lstStyle/>
          <a:p>
            <a:pPr marL="0" indent="0">
              <a:buNone/>
            </a:pPr>
            <a:r>
              <a:rPr lang="en-CA" sz="2800" u="sng" noProof="0" dirty="0"/>
              <a:t>Social media users? – Controversy?</a:t>
            </a:r>
          </a:p>
          <a:p>
            <a:pPr marL="0" indent="0">
              <a:buNone/>
            </a:pPr>
            <a:r>
              <a:rPr lang="en-CA" sz="2800" b="1" noProof="0" dirty="0"/>
              <a:t>Non-application — programs on social media service</a:t>
            </a:r>
          </a:p>
          <a:p>
            <a:pPr marL="0" indent="0">
              <a:buNone/>
            </a:pPr>
            <a:r>
              <a:rPr lang="en-CA" sz="2800" noProof="0" dirty="0"/>
              <a:t>4.‍1 (1) This Act does not apply in respect of a program that is uploaded to an online undertaking that provides a social media service by a user of the service for transmission over the Internet and reception by other users of the service.</a:t>
            </a:r>
          </a:p>
          <a:p>
            <a:pPr marL="0" indent="0">
              <a:buNone/>
            </a:pPr>
            <a:r>
              <a:rPr lang="en-CA" sz="2800" b="1" noProof="0" dirty="0"/>
              <a:t>BUT</a:t>
            </a:r>
          </a:p>
          <a:p>
            <a:pPr marL="0" indent="0">
              <a:buNone/>
            </a:pPr>
            <a:r>
              <a:rPr lang="en-CA" sz="2800" noProof="0" dirty="0"/>
              <a:t>4.‍2 (1) For the purposes of paragraph 4.‍1(2)‍(b), the Commission may make regulations prescribing programs in respect of which this Act applies…</a:t>
            </a:r>
          </a:p>
        </p:txBody>
      </p:sp>
      <p:sp>
        <p:nvSpPr>
          <p:cNvPr id="4" name="Footer Placeholder 3">
            <a:extLst>
              <a:ext uri="{FF2B5EF4-FFF2-40B4-BE49-F238E27FC236}">
                <a16:creationId xmlns:a16="http://schemas.microsoft.com/office/drawing/2014/main" id="{B1702C39-F7CE-20A7-7A2E-AC8150A6A3D7}"/>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9927510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94226-5A70-5FEC-3D4E-5A480F4616FC}"/>
              </a:ext>
            </a:extLst>
          </p:cNvPr>
          <p:cNvSpPr>
            <a:spLocks noGrp="1"/>
          </p:cNvSpPr>
          <p:nvPr>
            <p:ph type="title"/>
          </p:nvPr>
        </p:nvSpPr>
        <p:spPr>
          <a:xfrm>
            <a:off x="457200" y="476672"/>
            <a:ext cx="8229600" cy="940966"/>
          </a:xfrm>
        </p:spPr>
        <p:txBody>
          <a:bodyPr/>
          <a:lstStyle/>
          <a:p>
            <a:r>
              <a:rPr lang="en-CA" sz="3200" i="1" noProof="0" dirty="0"/>
              <a:t>Broadcasting Regulatory Policy CRTC 2023-331 and Broadcasting Order CRTC 2023-332</a:t>
            </a:r>
          </a:p>
        </p:txBody>
      </p:sp>
      <p:sp>
        <p:nvSpPr>
          <p:cNvPr id="3" name="Content Placeholder 2">
            <a:extLst>
              <a:ext uri="{FF2B5EF4-FFF2-40B4-BE49-F238E27FC236}">
                <a16:creationId xmlns:a16="http://schemas.microsoft.com/office/drawing/2014/main" id="{473FEAD5-9422-BC8D-3CC5-00D36011B25B}"/>
              </a:ext>
            </a:extLst>
          </p:cNvPr>
          <p:cNvSpPr>
            <a:spLocks noGrp="1"/>
          </p:cNvSpPr>
          <p:nvPr>
            <p:ph idx="1"/>
          </p:nvPr>
        </p:nvSpPr>
        <p:spPr>
          <a:xfrm>
            <a:off x="457200" y="1556792"/>
            <a:ext cx="8229600" cy="4569371"/>
          </a:xfrm>
        </p:spPr>
        <p:txBody>
          <a:bodyPr/>
          <a:lstStyle/>
          <a:p>
            <a:pPr marL="0" indent="0">
              <a:buNone/>
            </a:pPr>
            <a:r>
              <a:rPr lang="en-CA" sz="2000" noProof="0" dirty="0"/>
              <a:t>(September 2023)</a:t>
            </a:r>
          </a:p>
          <a:p>
            <a:pPr marL="0" indent="0">
              <a:buNone/>
            </a:pPr>
            <a:r>
              <a:rPr lang="en-CA" sz="2000" noProof="0" dirty="0"/>
              <a:t>“In this regulatory policy, the Commission sets out conditions of service relating to information gathering, </a:t>
            </a:r>
            <a:r>
              <a:rPr lang="en-CA" sz="2000" b="1" noProof="0" dirty="0"/>
              <a:t>undue preference and undue disadvantage</a:t>
            </a:r>
            <a:r>
              <a:rPr lang="en-CA" sz="2000" noProof="0" dirty="0"/>
              <a:t>, making content available over the Internet and filing financial information, to be imposed on online undertakings.</a:t>
            </a:r>
          </a:p>
          <a:p>
            <a:pPr marL="0" indent="0">
              <a:buNone/>
            </a:pPr>
            <a:r>
              <a:rPr lang="en-CA" sz="2000" noProof="0" dirty="0"/>
              <a:t>The conditions of service relating to undue preference and undue disadvantage, making content available over the Internet and filing financial information will apply to online undertakings that either alone, or as part of a broadcasting ownership group, have $10 million or more in annual broadcasting revenues in Canada.</a:t>
            </a:r>
          </a:p>
          <a:p>
            <a:pPr marL="0" indent="0">
              <a:buNone/>
            </a:pPr>
            <a:r>
              <a:rPr lang="en-CA" sz="2000" b="1" noProof="0" dirty="0"/>
              <a:t>For the sake of clarity, users that upload content on social media platforms are not subject to the </a:t>
            </a:r>
            <a:r>
              <a:rPr lang="en-CA" sz="2000" b="1" i="1" noProof="0" dirty="0"/>
              <a:t>Broadcasting Act </a:t>
            </a:r>
            <a:r>
              <a:rPr lang="en-CA" sz="2000" b="1" noProof="0" dirty="0"/>
              <a:t>and therefore will not need to comply with these conditions of service</a:t>
            </a:r>
            <a:r>
              <a:rPr lang="en-CA" sz="2000" noProof="0" dirty="0"/>
              <a:t>.”</a:t>
            </a:r>
          </a:p>
        </p:txBody>
      </p:sp>
      <p:sp>
        <p:nvSpPr>
          <p:cNvPr id="4" name="Footer Placeholder 3">
            <a:extLst>
              <a:ext uri="{FF2B5EF4-FFF2-40B4-BE49-F238E27FC236}">
                <a16:creationId xmlns:a16="http://schemas.microsoft.com/office/drawing/2014/main" id="{155F0E32-132B-644A-C0E2-F4D09759BF12}"/>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587917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94226-5A70-5FEC-3D4E-5A480F4616FC}"/>
              </a:ext>
            </a:extLst>
          </p:cNvPr>
          <p:cNvSpPr>
            <a:spLocks noGrp="1"/>
          </p:cNvSpPr>
          <p:nvPr>
            <p:ph type="title"/>
          </p:nvPr>
        </p:nvSpPr>
        <p:spPr>
          <a:xfrm>
            <a:off x="457200" y="476671"/>
            <a:ext cx="8229600" cy="1209973"/>
          </a:xfrm>
        </p:spPr>
        <p:txBody>
          <a:bodyPr/>
          <a:lstStyle/>
          <a:p>
            <a:r>
              <a:rPr lang="en-CA" sz="3200" i="1" noProof="0" dirty="0"/>
              <a:t>Broadcasting Regulatory Policy CRTC 2023-331 and Broadcasting Order CRTC 2023-332</a:t>
            </a:r>
          </a:p>
        </p:txBody>
      </p:sp>
      <p:sp>
        <p:nvSpPr>
          <p:cNvPr id="3" name="Content Placeholder 2">
            <a:extLst>
              <a:ext uri="{FF2B5EF4-FFF2-40B4-BE49-F238E27FC236}">
                <a16:creationId xmlns:a16="http://schemas.microsoft.com/office/drawing/2014/main" id="{473FEAD5-9422-BC8D-3CC5-00D36011B25B}"/>
              </a:ext>
            </a:extLst>
          </p:cNvPr>
          <p:cNvSpPr>
            <a:spLocks noGrp="1"/>
          </p:cNvSpPr>
          <p:nvPr>
            <p:ph idx="1"/>
          </p:nvPr>
        </p:nvSpPr>
        <p:spPr>
          <a:xfrm>
            <a:off x="457200" y="1916832"/>
            <a:ext cx="8229600" cy="4209331"/>
          </a:xfrm>
        </p:spPr>
        <p:txBody>
          <a:bodyPr/>
          <a:lstStyle/>
          <a:p>
            <a:pPr marL="0" indent="0">
              <a:buNone/>
            </a:pPr>
            <a:r>
              <a:rPr lang="en-CA" noProof="0" dirty="0"/>
              <a:t>“Further, the Commission has repealed the Exemption order for digital media broadcasting undertakings (known as the DMEO) [</a:t>
            </a:r>
            <a:r>
              <a:rPr lang="en-CA" i="1" noProof="0" dirty="0"/>
              <a:t>ed. – the “new Media </a:t>
            </a:r>
            <a:r>
              <a:rPr lang="en-CA" i="1" noProof="0" dirty="0" err="1"/>
              <a:t>Exemption”’s</a:t>
            </a:r>
            <a:r>
              <a:rPr lang="en-CA" i="1" noProof="0" dirty="0"/>
              <a:t> new name</a:t>
            </a:r>
            <a:r>
              <a:rPr lang="en-CA" noProof="0" dirty="0"/>
              <a:t>], set out in the appendix to Broadcasting Order 2012-409…”</a:t>
            </a:r>
          </a:p>
          <a:p>
            <a:pPr marL="0" indent="0">
              <a:buNone/>
            </a:pPr>
            <a:endParaRPr lang="en-CA" sz="2000" noProof="0" dirty="0"/>
          </a:p>
          <a:p>
            <a:pPr marL="0" indent="0">
              <a:buNone/>
            </a:pPr>
            <a:endParaRPr lang="en-CA" sz="2000" noProof="0" dirty="0"/>
          </a:p>
        </p:txBody>
      </p:sp>
      <p:sp>
        <p:nvSpPr>
          <p:cNvPr id="4" name="Footer Placeholder 3">
            <a:extLst>
              <a:ext uri="{FF2B5EF4-FFF2-40B4-BE49-F238E27FC236}">
                <a16:creationId xmlns:a16="http://schemas.microsoft.com/office/drawing/2014/main" id="{155F0E32-132B-644A-C0E2-F4D09759BF12}"/>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1678472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A21B1-6F09-51E2-5125-E26FC0C93212}"/>
              </a:ext>
            </a:extLst>
          </p:cNvPr>
          <p:cNvSpPr>
            <a:spLocks noGrp="1"/>
          </p:cNvSpPr>
          <p:nvPr>
            <p:ph type="title"/>
          </p:nvPr>
        </p:nvSpPr>
        <p:spPr>
          <a:xfrm>
            <a:off x="457200" y="274638"/>
            <a:ext cx="8229600" cy="850106"/>
          </a:xfrm>
        </p:spPr>
        <p:txBody>
          <a:bodyPr/>
          <a:lstStyle/>
          <a:p>
            <a:r>
              <a:rPr lang="en-CA" dirty="0"/>
              <a:t>Is the OSA working?</a:t>
            </a:r>
          </a:p>
        </p:txBody>
      </p:sp>
      <p:sp>
        <p:nvSpPr>
          <p:cNvPr id="3" name="Content Placeholder 2">
            <a:extLst>
              <a:ext uri="{FF2B5EF4-FFF2-40B4-BE49-F238E27FC236}">
                <a16:creationId xmlns:a16="http://schemas.microsoft.com/office/drawing/2014/main" id="{52E437E2-4D22-554B-37B3-ADCB54939385}"/>
              </a:ext>
            </a:extLst>
          </p:cNvPr>
          <p:cNvSpPr>
            <a:spLocks noGrp="1"/>
          </p:cNvSpPr>
          <p:nvPr>
            <p:ph idx="1"/>
          </p:nvPr>
        </p:nvSpPr>
        <p:spPr>
          <a:xfrm>
            <a:off x="457200" y="1196752"/>
            <a:ext cx="8229600" cy="4929411"/>
          </a:xfrm>
        </p:spPr>
        <p:txBody>
          <a:bodyPr/>
          <a:lstStyle/>
          <a:p>
            <a:pPr marL="0" indent="0">
              <a:buNone/>
            </a:pPr>
            <a:r>
              <a:rPr lang="en-US" sz="2400" i="1" dirty="0"/>
              <a:t>From Making Web Giants Pay to Making Taxpayers Pay: Government Announces Plan to Kill the CRTC’s Online Streaming Ruling</a:t>
            </a:r>
            <a:r>
              <a:rPr lang="en-US" sz="2400" dirty="0"/>
              <a:t> - Michael Geist, June 3, 2026</a:t>
            </a:r>
          </a:p>
          <a:p>
            <a:pPr marL="0" indent="0">
              <a:buNone/>
            </a:pPr>
            <a:endParaRPr lang="en-US" sz="2800" dirty="0"/>
          </a:p>
          <a:p>
            <a:pPr>
              <a:buFont typeface="Wingdings" panose="05000000000000000000" pitchFamily="2" charset="2"/>
              <a:buChar char="à"/>
            </a:pPr>
            <a:r>
              <a:rPr lang="en-US" sz="2800" dirty="0">
                <a:sym typeface="Wingdings" panose="05000000000000000000" pitchFamily="2" charset="2"/>
              </a:rPr>
              <a:t>May 2026, CRTC imposed rule under OSA to make Netflix, Apple et al (OU’s) pay 15% of </a:t>
            </a:r>
            <a:r>
              <a:rPr lang="en-US" sz="2800" dirty="0" err="1">
                <a:sym typeface="Wingdings" panose="05000000000000000000" pitchFamily="2" charset="2"/>
              </a:rPr>
              <a:t>Cdn</a:t>
            </a:r>
            <a:r>
              <a:rPr lang="en-US" sz="2800" dirty="0">
                <a:sym typeface="Wingdings" panose="05000000000000000000" pitchFamily="2" charset="2"/>
              </a:rPr>
              <a:t> revenues on </a:t>
            </a:r>
            <a:r>
              <a:rPr lang="en-US" sz="2800" dirty="0" err="1">
                <a:sym typeface="Wingdings" panose="05000000000000000000" pitchFamily="2" charset="2"/>
              </a:rPr>
              <a:t>CanCon</a:t>
            </a:r>
            <a:r>
              <a:rPr lang="en-US" sz="2800" dirty="0">
                <a:sym typeface="Wingdings" panose="05000000000000000000" pitchFamily="2" charset="2"/>
              </a:rPr>
              <a:t> (CRTC Broadcasting Regulatory Policy CRTC 2026-96)</a:t>
            </a:r>
          </a:p>
          <a:p>
            <a:pPr>
              <a:buFont typeface="Wingdings" panose="05000000000000000000" pitchFamily="2" charset="2"/>
              <a:buChar char="à"/>
            </a:pPr>
            <a:r>
              <a:rPr lang="en-US" sz="2800" dirty="0">
                <a:sym typeface="Wingdings" panose="05000000000000000000" pitchFamily="2" charset="2"/>
              </a:rPr>
              <a:t>Marc Miller says government will spend $600M/yr  “instead”</a:t>
            </a:r>
          </a:p>
          <a:p>
            <a:pPr>
              <a:buFont typeface="Wingdings" panose="05000000000000000000" pitchFamily="2" charset="2"/>
              <a:buChar char="à"/>
            </a:pPr>
            <a:r>
              <a:rPr lang="en-US" sz="2800" b="1" dirty="0">
                <a:sym typeface="Wingdings" panose="05000000000000000000" pitchFamily="2" charset="2"/>
              </a:rPr>
              <a:t>But can the government override CRTC???????</a:t>
            </a:r>
            <a:endParaRPr lang="en-US" sz="2800" b="1" dirty="0"/>
          </a:p>
          <a:p>
            <a:pPr marL="0" indent="0">
              <a:buNone/>
            </a:pPr>
            <a:endParaRPr lang="en-CA" dirty="0"/>
          </a:p>
        </p:txBody>
      </p:sp>
      <p:sp>
        <p:nvSpPr>
          <p:cNvPr id="4" name="Footer Placeholder 3">
            <a:extLst>
              <a:ext uri="{FF2B5EF4-FFF2-40B4-BE49-F238E27FC236}">
                <a16:creationId xmlns:a16="http://schemas.microsoft.com/office/drawing/2014/main" id="{00120842-4369-D5C8-6933-8F7361C3E8C5}"/>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6404683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83BF0-7A92-43CF-0C6B-62DD44E6F905}"/>
              </a:ext>
            </a:extLst>
          </p:cNvPr>
          <p:cNvSpPr>
            <a:spLocks noGrp="1"/>
          </p:cNvSpPr>
          <p:nvPr>
            <p:ph type="title"/>
          </p:nvPr>
        </p:nvSpPr>
        <p:spPr>
          <a:xfrm>
            <a:off x="0" y="274638"/>
            <a:ext cx="9144000" cy="1143000"/>
          </a:xfrm>
        </p:spPr>
        <p:txBody>
          <a:bodyPr/>
          <a:lstStyle/>
          <a:p>
            <a:r>
              <a:rPr lang="en-CA" noProof="0" dirty="0"/>
              <a:t>What’s up with this </a:t>
            </a:r>
            <a:r>
              <a:rPr lang="en-CA" noProof="0" dirty="0" err="1"/>
              <a:t>sh</a:t>
            </a:r>
            <a:r>
              <a:rPr lang="en-CA" noProof="0" dirty="0"/>
              <a:t>*t?</a:t>
            </a:r>
          </a:p>
        </p:txBody>
      </p:sp>
      <p:sp>
        <p:nvSpPr>
          <p:cNvPr id="4" name="Footer Placeholder 3">
            <a:extLst>
              <a:ext uri="{FF2B5EF4-FFF2-40B4-BE49-F238E27FC236}">
                <a16:creationId xmlns:a16="http://schemas.microsoft.com/office/drawing/2014/main" id="{2EBD5914-E069-BF0E-E314-09C84FB7CBC5}"/>
              </a:ext>
            </a:extLst>
          </p:cNvPr>
          <p:cNvSpPr>
            <a:spLocks noGrp="1"/>
          </p:cNvSpPr>
          <p:nvPr>
            <p:ph type="ftr" sz="quarter" idx="11"/>
          </p:nvPr>
        </p:nvSpPr>
        <p:spPr/>
        <p:txBody>
          <a:bodyPr/>
          <a:lstStyle/>
          <a:p>
            <a:pPr>
              <a:defRPr/>
            </a:pPr>
            <a:r>
              <a:rPr lang="en-CA" noProof="0"/>
              <a:t>Class 3</a:t>
            </a:r>
            <a:endParaRPr lang="en-CA" noProof="0" dirty="0"/>
          </a:p>
        </p:txBody>
      </p:sp>
      <p:pic>
        <p:nvPicPr>
          <p:cNvPr id="1026" name="Picture 2" descr="N.W.T. wildfire evacuees say Facebook's news ban 'dangerous' in emergency  situation | CBC News">
            <a:extLst>
              <a:ext uri="{FF2B5EF4-FFF2-40B4-BE49-F238E27FC236}">
                <a16:creationId xmlns:a16="http://schemas.microsoft.com/office/drawing/2014/main" id="{F4A90E9E-754D-F758-1439-421C7DFAB86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1017" y="1600200"/>
            <a:ext cx="804196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3084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E476-A8F2-DCA9-A03A-D2F1EA58CB77}"/>
              </a:ext>
            </a:extLst>
          </p:cNvPr>
          <p:cNvSpPr>
            <a:spLocks noGrp="1"/>
          </p:cNvSpPr>
          <p:nvPr>
            <p:ph type="title"/>
          </p:nvPr>
        </p:nvSpPr>
        <p:spPr/>
        <p:txBody>
          <a:bodyPr/>
          <a:lstStyle/>
          <a:p>
            <a:r>
              <a:rPr lang="en-CA" noProof="0" dirty="0"/>
              <a:t>The </a:t>
            </a:r>
            <a:r>
              <a:rPr lang="en-CA" i="1" noProof="0" dirty="0"/>
              <a:t>Online News Act</a:t>
            </a:r>
          </a:p>
        </p:txBody>
      </p:sp>
      <p:sp>
        <p:nvSpPr>
          <p:cNvPr id="3" name="Content Placeholder 2">
            <a:extLst>
              <a:ext uri="{FF2B5EF4-FFF2-40B4-BE49-F238E27FC236}">
                <a16:creationId xmlns:a16="http://schemas.microsoft.com/office/drawing/2014/main" id="{213A1F04-1A1B-12A7-0D8E-13E785C513A6}"/>
              </a:ext>
            </a:extLst>
          </p:cNvPr>
          <p:cNvSpPr>
            <a:spLocks noGrp="1"/>
          </p:cNvSpPr>
          <p:nvPr>
            <p:ph idx="1"/>
          </p:nvPr>
        </p:nvSpPr>
        <p:spPr/>
        <p:txBody>
          <a:bodyPr/>
          <a:lstStyle/>
          <a:p>
            <a:pPr marL="0" indent="0">
              <a:buNone/>
            </a:pPr>
            <a:r>
              <a:rPr lang="en-CA" sz="2400" u="sng" noProof="0" dirty="0"/>
              <a:t>Purpose: (from the Regulations)</a:t>
            </a:r>
          </a:p>
          <a:p>
            <a:pPr marL="0" indent="0">
              <a:buNone/>
            </a:pPr>
            <a:r>
              <a:rPr lang="en-CA" sz="2400" noProof="0" dirty="0"/>
              <a:t>The Act introduces a new legislative and regulatory framework that ensures fair revenue sharing between digital platforms and news businesses. The Act is expected to enhance fairness in the Canadian news ecosystem and contribute to its sustainability. The </a:t>
            </a:r>
            <a:r>
              <a:rPr lang="en-CA" sz="2400" b="1" noProof="0" dirty="0"/>
              <a:t>key objective of the Act is to encourage platforms and news businesses to reach voluntary commercial agreements</a:t>
            </a:r>
            <a:r>
              <a:rPr lang="en-CA" sz="2400" noProof="0" dirty="0"/>
              <a:t>. Failing that, it provides for a mandatory bargaining process, backstopped by final offer arbitration. Large platforms that have a significant bargaining power imbalance with news businesses are subject to this legislation</a:t>
            </a:r>
          </a:p>
        </p:txBody>
      </p:sp>
      <p:sp>
        <p:nvSpPr>
          <p:cNvPr id="4" name="Footer Placeholder 3">
            <a:extLst>
              <a:ext uri="{FF2B5EF4-FFF2-40B4-BE49-F238E27FC236}">
                <a16:creationId xmlns:a16="http://schemas.microsoft.com/office/drawing/2014/main" id="{BA19E5C9-C132-6257-58CF-AA7ABE107899}"/>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2176711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5B5E1-A6AF-989E-CC9F-9698231BC0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7F26D-89D2-E1C0-4133-904899CE9BEE}"/>
              </a:ext>
            </a:extLst>
          </p:cNvPr>
          <p:cNvSpPr>
            <a:spLocks noGrp="1"/>
          </p:cNvSpPr>
          <p:nvPr>
            <p:ph type="title"/>
          </p:nvPr>
        </p:nvSpPr>
        <p:spPr/>
        <p:txBody>
          <a:bodyPr/>
          <a:lstStyle/>
          <a:p>
            <a:r>
              <a:rPr lang="en-CA" noProof="0" dirty="0"/>
              <a:t>The </a:t>
            </a:r>
            <a:r>
              <a:rPr lang="en-CA" i="1" noProof="0" dirty="0"/>
              <a:t>Online News Act - </a:t>
            </a:r>
            <a:r>
              <a:rPr lang="en-CA" noProof="0" dirty="0"/>
              <a:t>Definitions</a:t>
            </a:r>
            <a:endParaRPr lang="en-CA" i="1" noProof="0" dirty="0"/>
          </a:p>
        </p:txBody>
      </p:sp>
      <p:sp>
        <p:nvSpPr>
          <p:cNvPr id="3" name="Content Placeholder 2">
            <a:extLst>
              <a:ext uri="{FF2B5EF4-FFF2-40B4-BE49-F238E27FC236}">
                <a16:creationId xmlns:a16="http://schemas.microsoft.com/office/drawing/2014/main" id="{E2C93C1B-01AB-A660-B45D-7C46F3EF3AED}"/>
              </a:ext>
            </a:extLst>
          </p:cNvPr>
          <p:cNvSpPr>
            <a:spLocks noGrp="1"/>
          </p:cNvSpPr>
          <p:nvPr>
            <p:ph idx="1"/>
          </p:nvPr>
        </p:nvSpPr>
        <p:spPr/>
        <p:txBody>
          <a:bodyPr/>
          <a:lstStyle/>
          <a:p>
            <a:pPr marL="0" indent="0">
              <a:buNone/>
            </a:pPr>
            <a:r>
              <a:rPr lang="en-CA" sz="2400" b="1" i="1" noProof="0" dirty="0"/>
              <a:t>Digital news intermediary </a:t>
            </a:r>
            <a:r>
              <a:rPr lang="en-CA" sz="2400" noProof="0" dirty="0"/>
              <a:t>means an online communications platform, including a search engine or social media service, that is subject to the legislative authority of Parliament and that makes news content produced by news outlets available to persons in Canada. It does not include an online communications platform that is a messaging service the primary purpose of which is to allow persons to communicate with each other privately. </a:t>
            </a:r>
          </a:p>
          <a:p>
            <a:pPr marL="0" indent="0">
              <a:buNone/>
            </a:pPr>
            <a:r>
              <a:rPr lang="en-CA" sz="2400" b="1" i="1" noProof="0" dirty="0"/>
              <a:t>Commission</a:t>
            </a:r>
            <a:r>
              <a:rPr lang="en-CA" sz="2400" noProof="0" dirty="0"/>
              <a:t> – CRTC!</a:t>
            </a:r>
          </a:p>
          <a:p>
            <a:pPr marL="0" indent="0">
              <a:buNone/>
            </a:pPr>
            <a:endParaRPr lang="en-CA" sz="2400" noProof="0" dirty="0"/>
          </a:p>
        </p:txBody>
      </p:sp>
      <p:sp>
        <p:nvSpPr>
          <p:cNvPr id="4" name="Footer Placeholder 3">
            <a:extLst>
              <a:ext uri="{FF2B5EF4-FFF2-40B4-BE49-F238E27FC236}">
                <a16:creationId xmlns:a16="http://schemas.microsoft.com/office/drawing/2014/main" id="{80E333D0-7516-7953-E40B-BAD25EAAAFA4}"/>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1628941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F0D46-974B-42B4-1C7D-41C3173D5E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AA5EEA-16BC-1325-9C7B-03ADDB86A9E6}"/>
              </a:ext>
            </a:extLst>
          </p:cNvPr>
          <p:cNvSpPr>
            <a:spLocks noGrp="1"/>
          </p:cNvSpPr>
          <p:nvPr>
            <p:ph type="title"/>
          </p:nvPr>
        </p:nvSpPr>
        <p:spPr/>
        <p:txBody>
          <a:bodyPr/>
          <a:lstStyle/>
          <a:p>
            <a:r>
              <a:rPr lang="en-CA" noProof="0" dirty="0"/>
              <a:t>The </a:t>
            </a:r>
            <a:r>
              <a:rPr lang="en-CA" i="1" noProof="0" dirty="0"/>
              <a:t>Online News Act - </a:t>
            </a:r>
            <a:r>
              <a:rPr lang="en-CA" noProof="0" dirty="0"/>
              <a:t>Application</a:t>
            </a:r>
            <a:endParaRPr lang="en-CA" i="1" noProof="0" dirty="0"/>
          </a:p>
        </p:txBody>
      </p:sp>
      <p:sp>
        <p:nvSpPr>
          <p:cNvPr id="3" name="Content Placeholder 2">
            <a:extLst>
              <a:ext uri="{FF2B5EF4-FFF2-40B4-BE49-F238E27FC236}">
                <a16:creationId xmlns:a16="http://schemas.microsoft.com/office/drawing/2014/main" id="{B8949C51-3BDB-0252-B55D-FB7B4680A4E1}"/>
              </a:ext>
            </a:extLst>
          </p:cNvPr>
          <p:cNvSpPr>
            <a:spLocks noGrp="1"/>
          </p:cNvSpPr>
          <p:nvPr>
            <p:ph idx="1"/>
          </p:nvPr>
        </p:nvSpPr>
        <p:spPr/>
        <p:txBody>
          <a:bodyPr/>
          <a:lstStyle/>
          <a:p>
            <a:pPr marL="0" indent="0">
              <a:buNone/>
            </a:pPr>
            <a:r>
              <a:rPr lang="en-CA" sz="2400" b="1" noProof="0" dirty="0"/>
              <a:t>6.</a:t>
            </a:r>
            <a:r>
              <a:rPr lang="en-CA" sz="2400" noProof="0" dirty="0"/>
              <a:t> This Act applies in respect of a digital news intermediary if, having regard to the following factors, </a:t>
            </a:r>
            <a:r>
              <a:rPr lang="en-CA" sz="2400" b="1" noProof="0" dirty="0"/>
              <a:t>there is a significant bargaining power imbalance</a:t>
            </a:r>
            <a:r>
              <a:rPr lang="en-CA" sz="2400" noProof="0" dirty="0"/>
              <a:t> between its operator and news businesses:</a:t>
            </a:r>
          </a:p>
          <a:p>
            <a:pPr marL="400050" lvl="1" indent="0">
              <a:buNone/>
            </a:pPr>
            <a:r>
              <a:rPr lang="en-CA" sz="2400" noProof="0" dirty="0"/>
              <a:t>(a) the size of the intermediary or the operator;</a:t>
            </a:r>
          </a:p>
          <a:p>
            <a:pPr marL="400050" lvl="1" indent="0">
              <a:buNone/>
            </a:pPr>
            <a:r>
              <a:rPr lang="en-CA" sz="2400" noProof="0" dirty="0"/>
              <a:t>(b) whether the market for the intermediary gives the operator a strategic advantage over news businesses; and</a:t>
            </a:r>
          </a:p>
          <a:p>
            <a:pPr marL="400050" lvl="1" indent="0">
              <a:buNone/>
            </a:pPr>
            <a:r>
              <a:rPr lang="en-CA" sz="2400" noProof="0" dirty="0"/>
              <a:t>(c) whether the intermediary occupies a prominent market position.</a:t>
            </a:r>
          </a:p>
          <a:p>
            <a:pPr marL="0" indent="0">
              <a:buNone/>
            </a:pPr>
            <a:endParaRPr lang="en-CA" sz="2400" noProof="0" dirty="0"/>
          </a:p>
        </p:txBody>
      </p:sp>
      <p:sp>
        <p:nvSpPr>
          <p:cNvPr id="4" name="Footer Placeholder 3">
            <a:extLst>
              <a:ext uri="{FF2B5EF4-FFF2-40B4-BE49-F238E27FC236}">
                <a16:creationId xmlns:a16="http://schemas.microsoft.com/office/drawing/2014/main" id="{32DDAB2D-2660-F0EB-F8B9-453062420D9C}"/>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15549158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8E20D-5ECA-0ED4-EEBD-968B8123BE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18B7C-A590-BC2D-6EF2-2ED281ED5180}"/>
              </a:ext>
            </a:extLst>
          </p:cNvPr>
          <p:cNvSpPr>
            <a:spLocks noGrp="1"/>
          </p:cNvSpPr>
          <p:nvPr>
            <p:ph type="title"/>
          </p:nvPr>
        </p:nvSpPr>
        <p:spPr>
          <a:xfrm>
            <a:off x="457200" y="274638"/>
            <a:ext cx="8229600" cy="457199"/>
          </a:xfrm>
        </p:spPr>
        <p:txBody>
          <a:bodyPr/>
          <a:lstStyle/>
          <a:p>
            <a:r>
              <a:rPr lang="en-CA" noProof="0" dirty="0"/>
              <a:t>The </a:t>
            </a:r>
            <a:r>
              <a:rPr lang="en-CA" i="1" noProof="0" dirty="0"/>
              <a:t>Online News Act - </a:t>
            </a:r>
            <a:r>
              <a:rPr lang="en-CA" noProof="0" dirty="0"/>
              <a:t>Application</a:t>
            </a:r>
            <a:endParaRPr lang="en-CA" i="1" noProof="0" dirty="0"/>
          </a:p>
        </p:txBody>
      </p:sp>
      <p:sp>
        <p:nvSpPr>
          <p:cNvPr id="3" name="Content Placeholder 2">
            <a:extLst>
              <a:ext uri="{FF2B5EF4-FFF2-40B4-BE49-F238E27FC236}">
                <a16:creationId xmlns:a16="http://schemas.microsoft.com/office/drawing/2014/main" id="{73A5160D-5E99-B149-C9AE-EC332E078179}"/>
              </a:ext>
            </a:extLst>
          </p:cNvPr>
          <p:cNvSpPr>
            <a:spLocks noGrp="1"/>
          </p:cNvSpPr>
          <p:nvPr>
            <p:ph idx="1"/>
          </p:nvPr>
        </p:nvSpPr>
        <p:spPr>
          <a:xfrm>
            <a:off x="457200" y="980728"/>
            <a:ext cx="8229600" cy="5145435"/>
          </a:xfrm>
        </p:spPr>
        <p:txBody>
          <a:bodyPr/>
          <a:lstStyle/>
          <a:p>
            <a:pPr marL="0" indent="0">
              <a:buNone/>
            </a:pPr>
            <a:r>
              <a:rPr lang="en-CA" sz="2400" b="1" u="sng" noProof="0" dirty="0"/>
              <a:t>Regulations:</a:t>
            </a:r>
          </a:p>
          <a:p>
            <a:pPr marL="0" indent="0">
              <a:buNone/>
            </a:pPr>
            <a:r>
              <a:rPr lang="en-CA" sz="2400" noProof="0" dirty="0"/>
              <a:t>A digital platform must meet all the following thresholds in order to be subject to the framework:</a:t>
            </a:r>
          </a:p>
          <a:p>
            <a:pPr marL="457200" indent="-457200">
              <a:buFont typeface="+mj-lt"/>
              <a:buAutoNum type="arabicPeriod"/>
            </a:pPr>
            <a:r>
              <a:rPr lang="en-CA" sz="2400" noProof="0" dirty="0"/>
              <a:t>earn a total global revenue of Can$1 billion or more in a calendar year;</a:t>
            </a:r>
          </a:p>
          <a:p>
            <a:pPr marL="457200" indent="-457200">
              <a:buFont typeface="+mj-lt"/>
              <a:buAutoNum type="arabicPeriod"/>
            </a:pPr>
            <a:r>
              <a:rPr lang="en-CA" sz="2400" noProof="0" dirty="0"/>
              <a:t>operate in a search engine or social media market; and</a:t>
            </a:r>
          </a:p>
          <a:p>
            <a:pPr marL="457200" indent="-457200">
              <a:buFont typeface="+mj-lt"/>
              <a:buAutoNum type="arabicPeriod"/>
            </a:pPr>
            <a:r>
              <a:rPr lang="en-CA" sz="2400" noProof="0" dirty="0"/>
              <a:t>have 20 million or more Canadian average monthly unique visitors or Canadian average monthly active users.</a:t>
            </a:r>
          </a:p>
          <a:p>
            <a:pPr marL="0" indent="0">
              <a:buNone/>
            </a:pPr>
            <a:r>
              <a:rPr lang="en-CA" sz="2400" noProof="0" dirty="0"/>
              <a:t>Together, these thresholds establish when there is a significant bargaining imbalance between the operator of a digital platform and news businesses.</a:t>
            </a:r>
          </a:p>
          <a:p>
            <a:pPr marL="0" indent="0">
              <a:buNone/>
            </a:pPr>
            <a:r>
              <a:rPr lang="en-CA" sz="2400" noProof="0" dirty="0">
                <a:sym typeface="Wingdings" panose="05000000000000000000" pitchFamily="2" charset="2"/>
              </a:rPr>
              <a:t> </a:t>
            </a:r>
            <a:r>
              <a:rPr lang="en-CA" sz="2400" b="1" noProof="0" dirty="0">
                <a:sym typeface="Wingdings" panose="05000000000000000000" pitchFamily="2" charset="2"/>
              </a:rPr>
              <a:t>Meta and Google only</a:t>
            </a:r>
            <a:endParaRPr lang="en-CA" sz="2400" b="1" noProof="0" dirty="0"/>
          </a:p>
          <a:p>
            <a:pPr marL="0" indent="0">
              <a:buNone/>
            </a:pPr>
            <a:endParaRPr lang="en-CA" sz="2400" noProof="0" dirty="0"/>
          </a:p>
        </p:txBody>
      </p:sp>
      <p:sp>
        <p:nvSpPr>
          <p:cNvPr id="4" name="Footer Placeholder 3">
            <a:extLst>
              <a:ext uri="{FF2B5EF4-FFF2-40B4-BE49-F238E27FC236}">
                <a16:creationId xmlns:a16="http://schemas.microsoft.com/office/drawing/2014/main" id="{FC8E937B-F098-4902-26AB-BF0DB310E710}"/>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3997870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EBF2E-C42D-F4CD-E7DC-1D911700F0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B1534A-50BE-2BD7-A596-1064286EEDCA}"/>
              </a:ext>
            </a:extLst>
          </p:cNvPr>
          <p:cNvSpPr>
            <a:spLocks noGrp="1"/>
          </p:cNvSpPr>
          <p:nvPr>
            <p:ph type="title"/>
          </p:nvPr>
        </p:nvSpPr>
        <p:spPr/>
        <p:txBody>
          <a:bodyPr/>
          <a:lstStyle/>
          <a:p>
            <a:r>
              <a:rPr lang="en-CA" noProof="0" dirty="0"/>
              <a:t>The </a:t>
            </a:r>
            <a:r>
              <a:rPr lang="en-CA" i="1" noProof="0" dirty="0"/>
              <a:t>Online News Act - </a:t>
            </a:r>
            <a:r>
              <a:rPr lang="en-CA" noProof="0" dirty="0"/>
              <a:t>Agreements</a:t>
            </a:r>
            <a:endParaRPr lang="en-CA" i="1" noProof="0" dirty="0"/>
          </a:p>
        </p:txBody>
      </p:sp>
      <p:sp>
        <p:nvSpPr>
          <p:cNvPr id="3" name="Content Placeholder 2">
            <a:extLst>
              <a:ext uri="{FF2B5EF4-FFF2-40B4-BE49-F238E27FC236}">
                <a16:creationId xmlns:a16="http://schemas.microsoft.com/office/drawing/2014/main" id="{27A4A8CB-300C-53B9-4C03-8867F0B5DDE3}"/>
              </a:ext>
            </a:extLst>
          </p:cNvPr>
          <p:cNvSpPr>
            <a:spLocks noGrp="1"/>
          </p:cNvSpPr>
          <p:nvPr>
            <p:ph idx="1"/>
          </p:nvPr>
        </p:nvSpPr>
        <p:spPr/>
        <p:txBody>
          <a:bodyPr/>
          <a:lstStyle/>
          <a:p>
            <a:pPr marL="0" indent="0">
              <a:buNone/>
            </a:pPr>
            <a:r>
              <a:rPr lang="en-CA" sz="2400" noProof="0" dirty="0"/>
              <a:t>two types of agreements for revenue sharing between news businesses and digital news intermediaries (that meet the bargaining imbalance test) who make available Canadian news content:</a:t>
            </a:r>
          </a:p>
          <a:p>
            <a:pPr marL="0" indent="0">
              <a:buNone/>
            </a:pPr>
            <a:endParaRPr lang="en-CA" sz="2400" noProof="0" dirty="0"/>
          </a:p>
          <a:p>
            <a:pPr marL="457200" indent="-457200">
              <a:buFont typeface="+mj-lt"/>
              <a:buAutoNum type="arabicPeriod"/>
            </a:pPr>
            <a:r>
              <a:rPr lang="en-CA" sz="2400" noProof="0" dirty="0"/>
              <a:t>Voluntary agreements (which give rise to an Exemption from the Act) – 11(1)(a)</a:t>
            </a:r>
          </a:p>
          <a:p>
            <a:pPr marL="457200" indent="-457200">
              <a:buFont typeface="+mj-lt"/>
              <a:buAutoNum type="arabicPeriod"/>
            </a:pPr>
            <a:r>
              <a:rPr lang="en-CA" sz="2400" noProof="0" dirty="0"/>
              <a:t>“Covered agreements” – mandatory bargaining (19(1)) or final offer arbitration (s. 42) under the Act. </a:t>
            </a:r>
          </a:p>
          <a:p>
            <a:pPr marL="0" indent="0">
              <a:buNone/>
            </a:pPr>
            <a:endParaRPr lang="en-CA" sz="2400" noProof="0" dirty="0"/>
          </a:p>
          <a:p>
            <a:pPr marL="0" indent="0">
              <a:buNone/>
            </a:pPr>
            <a:r>
              <a:rPr lang="en-CA" sz="2400" noProof="0" dirty="0">
                <a:sym typeface="Wingdings" panose="05000000000000000000" pitchFamily="2" charset="2"/>
              </a:rPr>
              <a:t> Lots of procedures for each of these, we’ll skip that</a:t>
            </a:r>
            <a:endParaRPr lang="en-CA" sz="2400" noProof="0" dirty="0"/>
          </a:p>
        </p:txBody>
      </p:sp>
      <p:sp>
        <p:nvSpPr>
          <p:cNvPr id="4" name="Footer Placeholder 3">
            <a:extLst>
              <a:ext uri="{FF2B5EF4-FFF2-40B4-BE49-F238E27FC236}">
                <a16:creationId xmlns:a16="http://schemas.microsoft.com/office/drawing/2014/main" id="{208D74E9-419E-A3A3-ECF5-6C6A756B7C33}"/>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4694492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82E33-1299-C083-5654-2D3F6D72CB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93177-F64D-A41E-7F28-A2D98AA6E87D}"/>
              </a:ext>
            </a:extLst>
          </p:cNvPr>
          <p:cNvSpPr>
            <a:spLocks noGrp="1"/>
          </p:cNvSpPr>
          <p:nvPr>
            <p:ph type="title"/>
          </p:nvPr>
        </p:nvSpPr>
        <p:spPr/>
        <p:txBody>
          <a:bodyPr/>
          <a:lstStyle/>
          <a:p>
            <a:r>
              <a:rPr lang="en-CA" noProof="0" dirty="0"/>
              <a:t>The </a:t>
            </a:r>
            <a:r>
              <a:rPr lang="en-CA" i="1" noProof="0" dirty="0"/>
              <a:t>Online News Act - </a:t>
            </a:r>
            <a:r>
              <a:rPr lang="en-CA" noProof="0" dirty="0"/>
              <a:t>Exemptions</a:t>
            </a:r>
            <a:endParaRPr lang="en-CA" i="1" noProof="0" dirty="0"/>
          </a:p>
        </p:txBody>
      </p:sp>
      <p:sp>
        <p:nvSpPr>
          <p:cNvPr id="3" name="Content Placeholder 2">
            <a:extLst>
              <a:ext uri="{FF2B5EF4-FFF2-40B4-BE49-F238E27FC236}">
                <a16:creationId xmlns:a16="http://schemas.microsoft.com/office/drawing/2014/main" id="{88320ABF-05F1-E5E0-6D0C-B21A77267BFF}"/>
              </a:ext>
            </a:extLst>
          </p:cNvPr>
          <p:cNvSpPr>
            <a:spLocks noGrp="1"/>
          </p:cNvSpPr>
          <p:nvPr>
            <p:ph idx="1"/>
          </p:nvPr>
        </p:nvSpPr>
        <p:spPr/>
        <p:txBody>
          <a:bodyPr/>
          <a:lstStyle/>
          <a:p>
            <a:pPr marL="0" indent="0">
              <a:buNone/>
            </a:pPr>
            <a:r>
              <a:rPr lang="en-CA" noProof="0" dirty="0">
                <a:sym typeface="Wingdings" panose="05000000000000000000" pitchFamily="2" charset="2"/>
              </a:rPr>
              <a:t>(see section 11)</a:t>
            </a:r>
          </a:p>
          <a:p>
            <a:pPr marL="0" indent="0">
              <a:buNone/>
            </a:pPr>
            <a:r>
              <a:rPr lang="en-CA" noProof="0" dirty="0">
                <a:sym typeface="Wingdings" panose="05000000000000000000" pitchFamily="2" charset="2"/>
              </a:rPr>
              <a:t></a:t>
            </a:r>
            <a:r>
              <a:rPr lang="en-CA" noProof="0" dirty="0"/>
              <a:t>The Commission must grant an exemption to digital news intermediaries if they have agreements with Canadian news businesses that provide fair compensation, support local and diverse news production (including Indigenous and minority language outlets), and maintain journalistic independence. </a:t>
            </a:r>
          </a:p>
        </p:txBody>
      </p:sp>
      <p:sp>
        <p:nvSpPr>
          <p:cNvPr id="4" name="Footer Placeholder 3">
            <a:extLst>
              <a:ext uri="{FF2B5EF4-FFF2-40B4-BE49-F238E27FC236}">
                <a16:creationId xmlns:a16="http://schemas.microsoft.com/office/drawing/2014/main" id="{D09B1617-E0C7-15B2-AFCB-75EE28C58488}"/>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16824800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22961-047A-7DA7-839A-B2153061C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3B94D9-5C69-9AE8-9D0B-7229DA1F6A8C}"/>
              </a:ext>
            </a:extLst>
          </p:cNvPr>
          <p:cNvSpPr>
            <a:spLocks noGrp="1"/>
          </p:cNvSpPr>
          <p:nvPr>
            <p:ph type="title"/>
          </p:nvPr>
        </p:nvSpPr>
        <p:spPr/>
        <p:txBody>
          <a:bodyPr/>
          <a:lstStyle/>
          <a:p>
            <a:r>
              <a:rPr lang="en-CA" noProof="0" dirty="0"/>
              <a:t>The </a:t>
            </a:r>
            <a:r>
              <a:rPr lang="en-CA" i="1" noProof="0" dirty="0"/>
              <a:t>Online News Act - </a:t>
            </a:r>
            <a:r>
              <a:rPr lang="en-CA" noProof="0" dirty="0"/>
              <a:t>Enforcement</a:t>
            </a:r>
            <a:endParaRPr lang="en-CA" i="1" noProof="0" dirty="0"/>
          </a:p>
        </p:txBody>
      </p:sp>
      <p:sp>
        <p:nvSpPr>
          <p:cNvPr id="3" name="Content Placeholder 2">
            <a:extLst>
              <a:ext uri="{FF2B5EF4-FFF2-40B4-BE49-F238E27FC236}">
                <a16:creationId xmlns:a16="http://schemas.microsoft.com/office/drawing/2014/main" id="{71E6B904-4897-EA9F-E769-0B91349DF2B1}"/>
              </a:ext>
            </a:extLst>
          </p:cNvPr>
          <p:cNvSpPr>
            <a:spLocks noGrp="1"/>
          </p:cNvSpPr>
          <p:nvPr>
            <p:ph idx="1"/>
          </p:nvPr>
        </p:nvSpPr>
        <p:spPr/>
        <p:txBody>
          <a:bodyPr/>
          <a:lstStyle/>
          <a:p>
            <a:pPr>
              <a:buFont typeface="Wingdings" panose="05000000000000000000" pitchFamily="2" charset="2"/>
              <a:buChar char="Ø"/>
            </a:pPr>
            <a:r>
              <a:rPr lang="en-CA" sz="2400" noProof="0" dirty="0"/>
              <a:t>CRTC has the authority to issue production orders for records, reports, and data and impose conditions, suspend, or revoke their designation. Administrative monetary penalties, promoting compliance, for violations are detailed in the Act, with maximum amounts set at up to $25,000 for individuals and $15 million for entities.</a:t>
            </a:r>
          </a:p>
          <a:p>
            <a:pPr>
              <a:buFont typeface="Wingdings" panose="05000000000000000000" pitchFamily="2" charset="2"/>
              <a:buChar char="Ø"/>
            </a:pPr>
            <a:r>
              <a:rPr lang="en-CA" sz="2400" noProof="0" dirty="0"/>
              <a:t>CRTC holds the powers of a superior court concerning the attendance and examination of witnesses as well as the production and examination of documents or things. </a:t>
            </a:r>
          </a:p>
          <a:p>
            <a:pPr>
              <a:buFont typeface="Wingdings" panose="05000000000000000000" pitchFamily="2" charset="2"/>
              <a:buChar char="Ø"/>
            </a:pPr>
            <a:r>
              <a:rPr lang="en-CA" sz="2400" noProof="0" dirty="0"/>
              <a:t>CRTC has the authority to regulate fees for services related to the Act and allocate costs for bargaining processes </a:t>
            </a:r>
          </a:p>
        </p:txBody>
      </p:sp>
      <p:sp>
        <p:nvSpPr>
          <p:cNvPr id="4" name="Footer Placeholder 3">
            <a:extLst>
              <a:ext uri="{FF2B5EF4-FFF2-40B4-BE49-F238E27FC236}">
                <a16:creationId xmlns:a16="http://schemas.microsoft.com/office/drawing/2014/main" id="{41D67903-CC84-CC7A-9F83-9B6C978E9EAF}"/>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7224716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BCC1B-ED48-CD89-5A2F-309618DD9C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8C6F23-36DE-71D2-3FA1-2008E17A0B7C}"/>
              </a:ext>
            </a:extLst>
          </p:cNvPr>
          <p:cNvSpPr>
            <a:spLocks noGrp="1"/>
          </p:cNvSpPr>
          <p:nvPr>
            <p:ph type="title"/>
          </p:nvPr>
        </p:nvSpPr>
        <p:spPr/>
        <p:txBody>
          <a:bodyPr/>
          <a:lstStyle/>
          <a:p>
            <a:r>
              <a:rPr lang="en-CA" noProof="0" dirty="0"/>
              <a:t>The </a:t>
            </a:r>
            <a:r>
              <a:rPr lang="en-CA" i="1" noProof="0" dirty="0"/>
              <a:t>Online News Act - </a:t>
            </a:r>
            <a:r>
              <a:rPr lang="en-CA" noProof="0" dirty="0"/>
              <a:t>Criticism</a:t>
            </a:r>
            <a:endParaRPr lang="en-CA" i="1" noProof="0" dirty="0"/>
          </a:p>
        </p:txBody>
      </p:sp>
      <p:sp>
        <p:nvSpPr>
          <p:cNvPr id="3" name="Content Placeholder 2">
            <a:extLst>
              <a:ext uri="{FF2B5EF4-FFF2-40B4-BE49-F238E27FC236}">
                <a16:creationId xmlns:a16="http://schemas.microsoft.com/office/drawing/2014/main" id="{2F72FBCF-BFA1-3359-6AFB-E1E2E4B53934}"/>
              </a:ext>
            </a:extLst>
          </p:cNvPr>
          <p:cNvSpPr>
            <a:spLocks noGrp="1"/>
          </p:cNvSpPr>
          <p:nvPr>
            <p:ph idx="1"/>
          </p:nvPr>
        </p:nvSpPr>
        <p:spPr/>
        <p:txBody>
          <a:bodyPr/>
          <a:lstStyle/>
          <a:p>
            <a:pPr marL="0" indent="0">
              <a:buNone/>
            </a:pPr>
            <a:r>
              <a:rPr lang="en-CA" sz="2400" noProof="0" dirty="0"/>
              <a:t>“…this bill is that it is predicated on a lie. The bill adopts a very ancient complaint of newspaper publishers that aggregation-based news websites and social media networks are unduly profiting by “publishing” our content.. In fact, the value proposition runs in exactly the opposite direction. We publishers are the ones who benefit when a user posts a link to our content on Facebook, Twitter and the like. This free distribution drives traffic to our websites, which we can then try to monetize through subscriptions and advertising.” </a:t>
            </a:r>
          </a:p>
          <a:p>
            <a:pPr marL="0" indent="0">
              <a:buNone/>
            </a:pPr>
            <a:r>
              <a:rPr lang="en-CA" sz="2400" noProof="0" dirty="0"/>
              <a:t>- Jen Gerson, Co-founder of The Line, independent journalist. Called to testify at the Standing Committee on Canadian Heritage.</a:t>
            </a:r>
          </a:p>
          <a:p>
            <a:pPr marL="0" indent="0">
              <a:buNone/>
            </a:pPr>
            <a:endParaRPr lang="en-CA" sz="2400" noProof="0" dirty="0"/>
          </a:p>
        </p:txBody>
      </p:sp>
      <p:sp>
        <p:nvSpPr>
          <p:cNvPr id="4" name="Footer Placeholder 3">
            <a:extLst>
              <a:ext uri="{FF2B5EF4-FFF2-40B4-BE49-F238E27FC236}">
                <a16:creationId xmlns:a16="http://schemas.microsoft.com/office/drawing/2014/main" id="{73922CF7-4968-941C-062A-21BAE75DCB58}"/>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2937203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0D2D3-A6E4-A31E-2AB1-50EC79848C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99D6D6-48B1-71B0-1610-9F56208DA2DE}"/>
              </a:ext>
            </a:extLst>
          </p:cNvPr>
          <p:cNvSpPr>
            <a:spLocks noGrp="1"/>
          </p:cNvSpPr>
          <p:nvPr>
            <p:ph type="title"/>
          </p:nvPr>
        </p:nvSpPr>
        <p:spPr>
          <a:xfrm>
            <a:off x="0" y="274638"/>
            <a:ext cx="9036496" cy="1498178"/>
          </a:xfrm>
        </p:spPr>
        <p:txBody>
          <a:bodyPr/>
          <a:lstStyle/>
          <a:p>
            <a:r>
              <a:rPr lang="en-CA" noProof="0" dirty="0"/>
              <a:t>The </a:t>
            </a:r>
            <a:r>
              <a:rPr lang="en-CA" i="1" noProof="0" dirty="0"/>
              <a:t>Online News Act:</a:t>
            </a:r>
            <a:br>
              <a:rPr lang="en-CA" noProof="0" dirty="0"/>
            </a:br>
            <a:r>
              <a:rPr lang="en-CA" noProof="0" dirty="0"/>
              <a:t>Is </a:t>
            </a:r>
            <a:r>
              <a:rPr lang="en-CA" dirty="0"/>
              <a:t>this</a:t>
            </a:r>
            <a:r>
              <a:rPr lang="en-CA" noProof="0" dirty="0"/>
              <a:t> how it’s supposed to work?</a:t>
            </a:r>
            <a:endParaRPr lang="en-CA" i="1" noProof="0" dirty="0"/>
          </a:p>
        </p:txBody>
      </p:sp>
      <p:sp>
        <p:nvSpPr>
          <p:cNvPr id="3" name="Content Placeholder 2">
            <a:extLst>
              <a:ext uri="{FF2B5EF4-FFF2-40B4-BE49-F238E27FC236}">
                <a16:creationId xmlns:a16="http://schemas.microsoft.com/office/drawing/2014/main" id="{7C6E60E3-EA88-A5BD-4CA6-7461F29A9498}"/>
              </a:ext>
            </a:extLst>
          </p:cNvPr>
          <p:cNvSpPr>
            <a:spLocks noGrp="1"/>
          </p:cNvSpPr>
          <p:nvPr>
            <p:ph idx="1"/>
          </p:nvPr>
        </p:nvSpPr>
        <p:spPr>
          <a:xfrm>
            <a:off x="457200" y="2132856"/>
            <a:ext cx="8229600" cy="3993307"/>
          </a:xfrm>
        </p:spPr>
        <p:txBody>
          <a:bodyPr/>
          <a:lstStyle/>
          <a:p>
            <a:pPr marL="0" indent="0">
              <a:buNone/>
            </a:pPr>
            <a:r>
              <a:rPr lang="en-CA" sz="2400" i="1" noProof="0" dirty="0"/>
              <a:t>Federal government reaches deal with Google on Online News Act</a:t>
            </a:r>
          </a:p>
          <a:p>
            <a:pPr>
              <a:buFontTx/>
              <a:buChar char="-"/>
            </a:pPr>
            <a:r>
              <a:rPr lang="en-CA" sz="2400" noProof="0" dirty="0"/>
              <a:t>CBC News, Nov 29, 2023, </a:t>
            </a:r>
            <a:r>
              <a:rPr lang="en-CA" sz="2400" noProof="0" dirty="0">
                <a:sym typeface="Wingdings" panose="05000000000000000000" pitchFamily="2" charset="2"/>
              </a:rPr>
              <a:t>Facilitated by then Canadian Heritage Minister Pascale St-Onge </a:t>
            </a:r>
          </a:p>
          <a:p>
            <a:pPr marL="0" indent="0">
              <a:buNone/>
            </a:pPr>
            <a:r>
              <a:rPr lang="en-CA" sz="2400" i="1" noProof="0" dirty="0"/>
              <a:t>CRTC approves Google’s application and paves way for annual $100 million contribution to Canadian news organizations</a:t>
            </a:r>
            <a:r>
              <a:rPr lang="en-CA" sz="2400" i="1" noProof="0" dirty="0">
                <a:sym typeface="Wingdings" panose="05000000000000000000" pitchFamily="2" charset="2"/>
              </a:rPr>
              <a:t> </a:t>
            </a:r>
            <a:r>
              <a:rPr lang="en-CA" sz="2400" noProof="0" dirty="0">
                <a:sym typeface="Wingdings" panose="05000000000000000000" pitchFamily="2" charset="2"/>
              </a:rPr>
              <a:t>(CRTC News release, October 24, 2024)</a:t>
            </a:r>
          </a:p>
          <a:p>
            <a:pPr marL="0" indent="0">
              <a:buNone/>
            </a:pPr>
            <a:r>
              <a:rPr lang="en-CA" sz="2400" noProof="0" dirty="0">
                <a:sym typeface="Wingdings" panose="05000000000000000000" pitchFamily="2" charset="2"/>
              </a:rPr>
              <a:t>“After reviewing the public record, the CRTC is granting a five-year exemption from the Act to Google. Google must pay $100 million to the CJC within 60 days of this decision”</a:t>
            </a:r>
            <a:endParaRPr lang="en-CA" sz="2400" noProof="0" dirty="0"/>
          </a:p>
          <a:p>
            <a:pPr marL="0" indent="0">
              <a:buNone/>
            </a:pPr>
            <a:endParaRPr lang="en-CA" sz="2400" noProof="0" dirty="0"/>
          </a:p>
        </p:txBody>
      </p:sp>
      <p:sp>
        <p:nvSpPr>
          <p:cNvPr id="4" name="Footer Placeholder 3">
            <a:extLst>
              <a:ext uri="{FF2B5EF4-FFF2-40B4-BE49-F238E27FC236}">
                <a16:creationId xmlns:a16="http://schemas.microsoft.com/office/drawing/2014/main" id="{60B512F0-870C-D3CD-D3D7-FF929877353D}"/>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5192365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6AA85-D8B3-CD17-7DC9-E4E86BFEFF2E}"/>
              </a:ext>
            </a:extLst>
          </p:cNvPr>
          <p:cNvSpPr>
            <a:spLocks noGrp="1"/>
          </p:cNvSpPr>
          <p:nvPr>
            <p:ph type="title"/>
          </p:nvPr>
        </p:nvSpPr>
        <p:spPr/>
        <p:txBody>
          <a:bodyPr/>
          <a:lstStyle/>
          <a:p>
            <a:r>
              <a:rPr lang="en-CA" noProof="0" dirty="0"/>
              <a:t>Future of the OSA and ONA?</a:t>
            </a:r>
          </a:p>
        </p:txBody>
      </p:sp>
      <p:sp>
        <p:nvSpPr>
          <p:cNvPr id="3" name="Content Placeholder 2">
            <a:extLst>
              <a:ext uri="{FF2B5EF4-FFF2-40B4-BE49-F238E27FC236}">
                <a16:creationId xmlns:a16="http://schemas.microsoft.com/office/drawing/2014/main" id="{E5E9D9A2-550E-E25E-4249-FBB357797125}"/>
              </a:ext>
            </a:extLst>
          </p:cNvPr>
          <p:cNvSpPr>
            <a:spLocks noGrp="1"/>
          </p:cNvSpPr>
          <p:nvPr>
            <p:ph idx="1"/>
          </p:nvPr>
        </p:nvSpPr>
        <p:spPr/>
        <p:txBody>
          <a:bodyPr/>
          <a:lstStyle/>
          <a:p>
            <a:pPr marL="0" indent="0">
              <a:buNone/>
            </a:pPr>
            <a:r>
              <a:rPr lang="en-CA" sz="2800" i="1" noProof="0" dirty="0"/>
              <a:t>Carney’s Digital Recalibration: How the Government is Trending Away from Justin Trudeau’s Digital Policy</a:t>
            </a:r>
          </a:p>
          <a:p>
            <a:pPr marL="0" indent="0">
              <a:buNone/>
            </a:pPr>
            <a:r>
              <a:rPr lang="en-CA" sz="2800" noProof="0" dirty="0"/>
              <a:t>- MichaelGeist.com, August 8, 2025</a:t>
            </a:r>
          </a:p>
          <a:p>
            <a:pPr marL="0" indent="0">
              <a:buNone/>
            </a:pPr>
            <a:r>
              <a:rPr lang="en-CA" sz="2800" noProof="0" dirty="0"/>
              <a:t>“recent hints of an openness to re-considering the Online News Act and heightened pressure from the U.S. on the Online Streaming Act suggests that a full overhaul may be a possibility.”</a:t>
            </a:r>
          </a:p>
          <a:p>
            <a:pPr marL="0" indent="0">
              <a:buNone/>
            </a:pPr>
            <a:endParaRPr lang="en-CA" sz="2800" dirty="0">
              <a:sym typeface="Wingdings" panose="05000000000000000000" pitchFamily="2" charset="2"/>
            </a:endParaRPr>
          </a:p>
          <a:p>
            <a:pPr marL="0" indent="0">
              <a:buNone/>
            </a:pPr>
            <a:r>
              <a:rPr lang="en-CA" sz="2800" dirty="0">
                <a:sym typeface="Wingdings" panose="05000000000000000000" pitchFamily="2" charset="2"/>
              </a:rPr>
              <a:t> Currently, we’re in a trade war…</a:t>
            </a:r>
            <a:endParaRPr lang="en-CA" sz="2800" noProof="0" dirty="0"/>
          </a:p>
        </p:txBody>
      </p:sp>
      <p:sp>
        <p:nvSpPr>
          <p:cNvPr id="4" name="Footer Placeholder 3">
            <a:extLst>
              <a:ext uri="{FF2B5EF4-FFF2-40B4-BE49-F238E27FC236}">
                <a16:creationId xmlns:a16="http://schemas.microsoft.com/office/drawing/2014/main" id="{CC6868E0-5C2F-1B1D-BF81-C8E624594285}"/>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5618904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8FAE-C682-2B17-EC27-71540CDCBF9C}"/>
              </a:ext>
            </a:extLst>
          </p:cNvPr>
          <p:cNvSpPr>
            <a:spLocks noGrp="1"/>
          </p:cNvSpPr>
          <p:nvPr>
            <p:ph type="title"/>
          </p:nvPr>
        </p:nvSpPr>
        <p:spPr>
          <a:xfrm>
            <a:off x="758031" y="692696"/>
            <a:ext cx="7772400" cy="4032448"/>
          </a:xfrm>
        </p:spPr>
        <p:txBody>
          <a:bodyPr/>
          <a:lstStyle/>
          <a:p>
            <a:r>
              <a:rPr lang="en-CA" dirty="0"/>
              <a:t>A new possible FUTURE INTERNET regulator:</a:t>
            </a:r>
            <a:br>
              <a:rPr lang="en-CA" dirty="0"/>
            </a:br>
            <a:br>
              <a:rPr lang="en-CA" dirty="0"/>
            </a:br>
            <a:r>
              <a:rPr lang="en-CA" dirty="0"/>
              <a:t>the (1) Digital Safety </a:t>
            </a:r>
            <a:r>
              <a:rPr lang="en-CA" u="sng" dirty="0"/>
              <a:t>and (2) Data Protection </a:t>
            </a:r>
            <a:r>
              <a:rPr lang="en-CA" dirty="0"/>
              <a:t>Commission</a:t>
            </a:r>
          </a:p>
        </p:txBody>
      </p:sp>
      <p:sp>
        <p:nvSpPr>
          <p:cNvPr id="3" name="Footer Placeholder 2">
            <a:extLst>
              <a:ext uri="{FF2B5EF4-FFF2-40B4-BE49-F238E27FC236}">
                <a16:creationId xmlns:a16="http://schemas.microsoft.com/office/drawing/2014/main" id="{4490FC96-0CB6-15E1-4497-DA260C689470}"/>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6628155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DFC58-7A8F-4DBF-6B45-F5983E4D0B71}"/>
              </a:ext>
            </a:extLst>
          </p:cNvPr>
          <p:cNvSpPr>
            <a:spLocks noGrp="1"/>
          </p:cNvSpPr>
          <p:nvPr>
            <p:ph type="title"/>
          </p:nvPr>
        </p:nvSpPr>
        <p:spPr/>
        <p:txBody>
          <a:bodyPr/>
          <a:lstStyle/>
          <a:p>
            <a:r>
              <a:rPr lang="en-CA" dirty="0"/>
              <a:t>The New Commission</a:t>
            </a:r>
          </a:p>
        </p:txBody>
      </p:sp>
      <p:sp>
        <p:nvSpPr>
          <p:cNvPr id="3" name="Content Placeholder 2">
            <a:extLst>
              <a:ext uri="{FF2B5EF4-FFF2-40B4-BE49-F238E27FC236}">
                <a16:creationId xmlns:a16="http://schemas.microsoft.com/office/drawing/2014/main" id="{4BDD7285-7194-27D8-97F5-B44200FF0BD6}"/>
              </a:ext>
            </a:extLst>
          </p:cNvPr>
          <p:cNvSpPr>
            <a:spLocks noGrp="1"/>
          </p:cNvSpPr>
          <p:nvPr>
            <p:ph idx="1"/>
          </p:nvPr>
        </p:nvSpPr>
        <p:spPr/>
        <p:txBody>
          <a:bodyPr/>
          <a:lstStyle/>
          <a:p>
            <a:pPr marL="457200" indent="-457200">
              <a:buFont typeface="+mj-lt"/>
              <a:buAutoNum type="arabicPeriod"/>
            </a:pPr>
            <a:r>
              <a:rPr lang="en-US" sz="2400" dirty="0">
                <a:solidFill>
                  <a:srgbClr val="FFFFFF"/>
                </a:solidFill>
                <a:latin typeface="Calibri" panose="020F0502020204030204" pitchFamily="34" charset="0"/>
              </a:rPr>
              <a:t>Bill C-34, June 10, 2026</a:t>
            </a:r>
            <a:r>
              <a:rPr lang="en-US" sz="2400" i="1" dirty="0">
                <a:solidFill>
                  <a:srgbClr val="FFFFFF"/>
                </a:solidFill>
                <a:latin typeface="Calibri" panose="020F0502020204030204" pitchFamily="34" charset="0"/>
              </a:rPr>
              <a:t>, An Act to enact the Digital Safety Act and the Digital Safety Commission of Canada Act and to make consequential amendments to other Acts </a:t>
            </a:r>
          </a:p>
          <a:p>
            <a:pPr marL="0" indent="0">
              <a:buNone/>
            </a:pPr>
            <a:endParaRPr lang="en-US" sz="2400" i="1" dirty="0">
              <a:solidFill>
                <a:srgbClr val="FFFFFF"/>
              </a:solidFill>
              <a:latin typeface="Calibri" panose="020F0502020204030204" pitchFamily="34" charset="0"/>
            </a:endParaRPr>
          </a:p>
          <a:p>
            <a:pPr marL="457200" indent="-457200" rtl="0">
              <a:buFont typeface="+mj-lt"/>
              <a:buAutoNum type="arabicPeriod" startAt="2"/>
            </a:pPr>
            <a:r>
              <a:rPr lang="en-US" sz="2400" b="0" i="0" u="none" strike="noStrike" kern="1200" baseline="0" dirty="0">
                <a:solidFill>
                  <a:srgbClr val="FFFFFF"/>
                </a:solidFill>
                <a:latin typeface="Calibri" panose="020F0502020204030204" pitchFamily="34" charset="0"/>
              </a:rPr>
              <a:t>Bill C-36, June 15, 2026, </a:t>
            </a:r>
            <a:r>
              <a:rPr lang="en-US" sz="2400" b="0" i="1" u="none" strike="noStrike" kern="1200" baseline="0" dirty="0">
                <a:solidFill>
                  <a:srgbClr val="FFFFFF"/>
                </a:solidFill>
                <a:latin typeface="Calibri" panose="020F0502020204030204" pitchFamily="34" charset="0"/>
              </a:rPr>
              <a:t>An Act to enact the Protecting Privacy and Consumer Data Act (“PPCDA”), to amend the Personal Information Protection and Electronic Documents Act and to make amendments to other Acts</a:t>
            </a:r>
          </a:p>
          <a:p>
            <a:pPr marL="0" indent="0">
              <a:buNone/>
            </a:pPr>
            <a:r>
              <a:rPr lang="en-CA" sz="2400" dirty="0"/>
              <a:t> </a:t>
            </a:r>
          </a:p>
        </p:txBody>
      </p:sp>
      <p:sp>
        <p:nvSpPr>
          <p:cNvPr id="4" name="Footer Placeholder 3">
            <a:extLst>
              <a:ext uri="{FF2B5EF4-FFF2-40B4-BE49-F238E27FC236}">
                <a16:creationId xmlns:a16="http://schemas.microsoft.com/office/drawing/2014/main" id="{C084AA9A-29D8-CEED-5C2A-EE207C9E90DF}"/>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9133149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38978-68CB-7609-51CA-CC433BD42AA3}"/>
              </a:ext>
            </a:extLst>
          </p:cNvPr>
          <p:cNvSpPr>
            <a:spLocks noGrp="1"/>
          </p:cNvSpPr>
          <p:nvPr>
            <p:ph type="title"/>
          </p:nvPr>
        </p:nvSpPr>
        <p:spPr>
          <a:xfrm>
            <a:off x="457200" y="274638"/>
            <a:ext cx="8229600" cy="634082"/>
          </a:xfrm>
        </p:spPr>
        <p:txBody>
          <a:bodyPr/>
          <a:lstStyle/>
          <a:p>
            <a:r>
              <a:rPr lang="fr-CA" dirty="0"/>
              <a:t>Bill C-34</a:t>
            </a:r>
            <a:endParaRPr lang="en-CA" dirty="0"/>
          </a:p>
        </p:txBody>
      </p:sp>
      <p:sp>
        <p:nvSpPr>
          <p:cNvPr id="3" name="Content Placeholder 2">
            <a:extLst>
              <a:ext uri="{FF2B5EF4-FFF2-40B4-BE49-F238E27FC236}">
                <a16:creationId xmlns:a16="http://schemas.microsoft.com/office/drawing/2014/main" id="{9361D9B5-BF37-53D4-4DF8-9F62E0B0D713}"/>
              </a:ext>
            </a:extLst>
          </p:cNvPr>
          <p:cNvSpPr>
            <a:spLocks noGrp="1"/>
          </p:cNvSpPr>
          <p:nvPr>
            <p:ph idx="1"/>
          </p:nvPr>
        </p:nvSpPr>
        <p:spPr>
          <a:xfrm>
            <a:off x="457200" y="836712"/>
            <a:ext cx="8229600" cy="5289451"/>
          </a:xfrm>
        </p:spPr>
        <p:txBody>
          <a:bodyPr/>
          <a:lstStyle/>
          <a:p>
            <a:pPr marL="0" indent="0" algn="ctr">
              <a:buNone/>
            </a:pPr>
            <a:r>
              <a:rPr lang="en-US" sz="2800" b="1" i="0" u="none" strike="noStrike" kern="100" baseline="0" dirty="0">
                <a:latin typeface="Calibri" panose="020F0502020204030204" pitchFamily="34" charset="0"/>
              </a:rPr>
              <a:t>the “Safe Social Media Act”</a:t>
            </a:r>
            <a:endParaRPr lang="en-US" sz="2800" i="0" u="none" strike="noStrike" kern="100" baseline="0" dirty="0">
              <a:latin typeface="Calibri" panose="020F0502020204030204" pitchFamily="34" charset="0"/>
            </a:endParaRPr>
          </a:p>
          <a:p>
            <a:pPr marL="0" indent="0">
              <a:buNone/>
            </a:pPr>
            <a:endParaRPr lang="en-US" sz="2800" kern="100" dirty="0">
              <a:latin typeface="Calibri" panose="020F0502020204030204" pitchFamily="34" charset="0"/>
            </a:endParaRPr>
          </a:p>
          <a:p>
            <a:pPr marL="0" indent="0">
              <a:buNone/>
            </a:pPr>
            <a:r>
              <a:rPr lang="en-US" sz="2800" i="0" u="sng" strike="noStrike" kern="100" baseline="0" dirty="0">
                <a:latin typeface="Calibri" panose="020F0502020204030204" pitchFamily="34" charset="0"/>
              </a:rPr>
              <a:t>Regulated Services </a:t>
            </a:r>
            <a:r>
              <a:rPr lang="en-US" sz="2800" i="0" u="none" strike="noStrike" kern="100" baseline="0" dirty="0">
                <a:latin typeface="Calibri" panose="020F0502020204030204" pitchFamily="34" charset="0"/>
                <a:sym typeface="Wingdings" panose="05000000000000000000" pitchFamily="2" charset="2"/>
              </a:rPr>
              <a:t> social media, AI Chatbots, others determined by Governor in Council</a:t>
            </a:r>
          </a:p>
          <a:p>
            <a:pPr marL="0" indent="0">
              <a:buNone/>
            </a:pPr>
            <a:r>
              <a:rPr lang="en-US" sz="2800" u="sng" kern="100" dirty="0">
                <a:latin typeface="Calibri" panose="020F0502020204030204" pitchFamily="34" charset="0"/>
              </a:rPr>
              <a:t>Duties on all</a:t>
            </a:r>
            <a:r>
              <a:rPr lang="en-US" sz="2800" kern="100" dirty="0">
                <a:latin typeface="Calibri" panose="020F0502020204030204" pitchFamily="34" charset="0"/>
              </a:rPr>
              <a:t> </a:t>
            </a:r>
            <a:r>
              <a:rPr lang="en-US" sz="2800" kern="100" dirty="0">
                <a:latin typeface="Calibri" panose="020F0502020204030204" pitchFamily="34" charset="0"/>
                <a:sym typeface="Wingdings" panose="05000000000000000000" pitchFamily="2" charset="2"/>
              </a:rPr>
              <a:t> protect children, safety by design, age verification for pornographic content</a:t>
            </a:r>
          </a:p>
          <a:p>
            <a:pPr marL="0" indent="0">
              <a:buNone/>
            </a:pPr>
            <a:r>
              <a:rPr lang="en-US" sz="2400" kern="100" dirty="0">
                <a:latin typeface="Calibri" panose="020F0502020204030204" pitchFamily="34" charset="0"/>
                <a:sym typeface="Wingdings" panose="05000000000000000000" pitchFamily="2" charset="2"/>
              </a:rPr>
              <a:t>“Where a regulated social media service is designated by regulation as subject to minimum age requirements, age verification or age estimation measures “adequate” and “designed to prevent” persons under 16 from having accounts…”</a:t>
            </a:r>
          </a:p>
          <a:p>
            <a:pPr marL="0" indent="0">
              <a:buNone/>
            </a:pPr>
            <a:r>
              <a:rPr lang="en-US" sz="2400" kern="100" dirty="0">
                <a:latin typeface="Calibri" panose="020F0502020204030204" pitchFamily="34" charset="0"/>
                <a:sym typeface="Wingdings" panose="05000000000000000000" pitchFamily="2" charset="2"/>
              </a:rPr>
              <a:t> </a:t>
            </a:r>
            <a:r>
              <a:rPr lang="en-US" sz="2400" kern="100" dirty="0">
                <a:latin typeface="Calibri" panose="020F0502020204030204" pitchFamily="34" charset="0"/>
              </a:rPr>
              <a:t>administrative monetary penalty regime with large AMPs of the greater of $10 million and 3% of gross global revenues</a:t>
            </a:r>
          </a:p>
          <a:p>
            <a:pPr marL="0" indent="0">
              <a:buNone/>
            </a:pPr>
            <a:endParaRPr lang="en-CA" sz="2800" dirty="0"/>
          </a:p>
        </p:txBody>
      </p:sp>
      <p:sp>
        <p:nvSpPr>
          <p:cNvPr id="4" name="Footer Placeholder 3">
            <a:extLst>
              <a:ext uri="{FF2B5EF4-FFF2-40B4-BE49-F238E27FC236}">
                <a16:creationId xmlns:a16="http://schemas.microsoft.com/office/drawing/2014/main" id="{EFDA408B-E21E-96FB-7F23-078D06A86429}"/>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3869712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6015-ADB9-4FC7-A3DD-420051303357}"/>
              </a:ext>
            </a:extLst>
          </p:cNvPr>
          <p:cNvSpPr>
            <a:spLocks noGrp="1"/>
          </p:cNvSpPr>
          <p:nvPr>
            <p:ph type="title"/>
          </p:nvPr>
        </p:nvSpPr>
        <p:spPr/>
        <p:txBody>
          <a:bodyPr/>
          <a:lstStyle/>
          <a:p>
            <a:r>
              <a:rPr lang="en-CA" i="1" noProof="0" dirty="0"/>
              <a:t>General</a:t>
            </a:r>
            <a:r>
              <a:rPr lang="en-CA" noProof="0" dirty="0"/>
              <a:t> regulation of the internet</a:t>
            </a:r>
          </a:p>
        </p:txBody>
      </p:sp>
      <p:sp>
        <p:nvSpPr>
          <p:cNvPr id="3" name="Content Placeholder 2">
            <a:extLst>
              <a:ext uri="{FF2B5EF4-FFF2-40B4-BE49-F238E27FC236}">
                <a16:creationId xmlns:a16="http://schemas.microsoft.com/office/drawing/2014/main" id="{ECC64022-74EF-485B-965B-277D41909425}"/>
              </a:ext>
            </a:extLst>
          </p:cNvPr>
          <p:cNvSpPr>
            <a:spLocks noGrp="1"/>
          </p:cNvSpPr>
          <p:nvPr>
            <p:ph idx="1"/>
          </p:nvPr>
        </p:nvSpPr>
        <p:spPr/>
        <p:txBody>
          <a:bodyPr/>
          <a:lstStyle/>
          <a:p>
            <a:pPr marL="0" indent="0">
              <a:buNone/>
            </a:pPr>
            <a:r>
              <a:rPr lang="en-CA" noProof="0" dirty="0"/>
              <a:t>See the </a:t>
            </a:r>
            <a:r>
              <a:rPr lang="en-CA" i="1" noProof="0" dirty="0"/>
              <a:t>Tariff-22</a:t>
            </a:r>
            <a:r>
              <a:rPr lang="en-CA" noProof="0" dirty="0"/>
              <a:t> case today (cited in </a:t>
            </a:r>
            <a:r>
              <a:rPr lang="en-CA" i="1" noProof="0" dirty="0"/>
              <a:t>Reference re Broadcasting Act</a:t>
            </a:r>
            <a:r>
              <a:rPr lang="en-CA" noProof="0" dirty="0"/>
              <a:t>), GOLDTV case too. See every other case and law we’ll discuss this semester</a:t>
            </a:r>
            <a:r>
              <a:rPr lang="en-CA" dirty="0"/>
              <a:t>. Courts do it al the time!</a:t>
            </a:r>
          </a:p>
          <a:p>
            <a:pPr marL="0" indent="0">
              <a:buNone/>
            </a:pPr>
            <a:endParaRPr lang="en-CA" noProof="0" dirty="0"/>
          </a:p>
          <a:p>
            <a:pPr>
              <a:buFont typeface="Wingdings" panose="05000000000000000000" pitchFamily="2" charset="2"/>
              <a:buChar char="à"/>
            </a:pPr>
            <a:r>
              <a:rPr lang="en-CA" noProof="0" dirty="0">
                <a:sym typeface="Wingdings" panose="05000000000000000000" pitchFamily="2" charset="2"/>
              </a:rPr>
              <a:t>How much do we regulate the internet?</a:t>
            </a:r>
          </a:p>
          <a:p>
            <a:pPr>
              <a:buFont typeface="Wingdings" panose="05000000000000000000" pitchFamily="2" charset="2"/>
              <a:buChar char="à"/>
            </a:pPr>
            <a:r>
              <a:rPr lang="en-CA" noProof="0" dirty="0">
                <a:sym typeface="Wingdings" panose="05000000000000000000" pitchFamily="2" charset="2"/>
              </a:rPr>
              <a:t>How much </a:t>
            </a:r>
            <a:r>
              <a:rPr lang="en-CA" i="1" noProof="0" dirty="0">
                <a:sym typeface="Wingdings" panose="05000000000000000000" pitchFamily="2" charset="2"/>
              </a:rPr>
              <a:t>should</a:t>
            </a:r>
            <a:r>
              <a:rPr lang="en-CA" noProof="0" dirty="0">
                <a:sym typeface="Wingdings" panose="05000000000000000000" pitchFamily="2" charset="2"/>
              </a:rPr>
              <a:t> we?</a:t>
            </a:r>
            <a:endParaRPr lang="en-CA" noProof="0" dirty="0"/>
          </a:p>
        </p:txBody>
      </p:sp>
      <p:sp>
        <p:nvSpPr>
          <p:cNvPr id="4" name="Footer Placeholder 3">
            <a:extLst>
              <a:ext uri="{FF2B5EF4-FFF2-40B4-BE49-F238E27FC236}">
                <a16:creationId xmlns:a16="http://schemas.microsoft.com/office/drawing/2014/main" id="{230F0675-7AE8-4CC7-8AF8-B40186D1A3B7}"/>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2373216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EAD6E-4B60-4AD8-AC2B-EB316A688A5D}"/>
              </a:ext>
            </a:extLst>
          </p:cNvPr>
          <p:cNvSpPr>
            <a:spLocks noGrp="1"/>
          </p:cNvSpPr>
          <p:nvPr>
            <p:ph type="title"/>
          </p:nvPr>
        </p:nvSpPr>
        <p:spPr/>
        <p:txBody>
          <a:bodyPr/>
          <a:lstStyle/>
          <a:p>
            <a:r>
              <a:rPr lang="en-CA" i="1" noProof="0" dirty="0"/>
              <a:t>Telecommunications Act </a:t>
            </a:r>
            <a:r>
              <a:rPr lang="en-CA" noProof="0" dirty="0"/>
              <a:t>1996</a:t>
            </a:r>
          </a:p>
        </p:txBody>
      </p:sp>
      <p:sp>
        <p:nvSpPr>
          <p:cNvPr id="3" name="Content Placeholder 2">
            <a:extLst>
              <a:ext uri="{FF2B5EF4-FFF2-40B4-BE49-F238E27FC236}">
                <a16:creationId xmlns:a16="http://schemas.microsoft.com/office/drawing/2014/main" id="{7F1A1A11-CE87-496A-9532-E5C751D591A0}"/>
              </a:ext>
            </a:extLst>
          </p:cNvPr>
          <p:cNvSpPr>
            <a:spLocks noGrp="1"/>
          </p:cNvSpPr>
          <p:nvPr>
            <p:ph idx="1"/>
          </p:nvPr>
        </p:nvSpPr>
        <p:spPr/>
        <p:txBody>
          <a:bodyPr/>
          <a:lstStyle/>
          <a:p>
            <a:pPr marL="0" indent="0">
              <a:buNone/>
            </a:pPr>
            <a:r>
              <a:rPr lang="en-CA" noProof="0" dirty="0"/>
              <a:t>Policy objectives (s. 706) </a:t>
            </a:r>
            <a:r>
              <a:rPr lang="en-CA" noProof="0" dirty="0">
                <a:sym typeface="Wingdings" panose="05000000000000000000" pitchFamily="2" charset="2"/>
              </a:rPr>
              <a:t> </a:t>
            </a:r>
            <a:r>
              <a:rPr lang="en-CA" noProof="0" dirty="0"/>
              <a:t>required the FCC to help accelerate deployment of "advanced telecommunications capability” (i.e. high-speed internet) – This is why Al Gore said he “invented the internet”</a:t>
            </a:r>
          </a:p>
          <a:p>
            <a:pPr marL="0" indent="0">
              <a:buNone/>
            </a:pPr>
            <a:endParaRPr lang="en-CA" noProof="0" dirty="0"/>
          </a:p>
          <a:p>
            <a:pPr marL="0" indent="0">
              <a:buNone/>
            </a:pPr>
            <a:r>
              <a:rPr lang="en-CA" noProof="0" dirty="0"/>
              <a:t>Title V, "Obscenity and Violence“ aka the </a:t>
            </a:r>
            <a:r>
              <a:rPr lang="en-CA" i="1" noProof="0" dirty="0"/>
              <a:t>Communications Decency Act</a:t>
            </a:r>
          </a:p>
        </p:txBody>
      </p:sp>
      <p:sp>
        <p:nvSpPr>
          <p:cNvPr id="4" name="Footer Placeholder 3">
            <a:extLst>
              <a:ext uri="{FF2B5EF4-FFF2-40B4-BE49-F238E27FC236}">
                <a16:creationId xmlns:a16="http://schemas.microsoft.com/office/drawing/2014/main" id="{6E2B7CD4-C6D3-40CE-9F97-ADE350A68AE3}"/>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2349692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EAD6E-4B60-4AD8-AC2B-EB316A688A5D}"/>
              </a:ext>
            </a:extLst>
          </p:cNvPr>
          <p:cNvSpPr>
            <a:spLocks noGrp="1"/>
          </p:cNvSpPr>
          <p:nvPr>
            <p:ph type="title"/>
          </p:nvPr>
        </p:nvSpPr>
        <p:spPr/>
        <p:txBody>
          <a:bodyPr/>
          <a:lstStyle/>
          <a:p>
            <a:r>
              <a:rPr lang="en-CA" sz="4000" i="1" noProof="0" dirty="0"/>
              <a:t>Telecommunications Act </a:t>
            </a:r>
            <a:r>
              <a:rPr lang="en-CA" sz="4000" noProof="0" dirty="0"/>
              <a:t>1996 s. 706</a:t>
            </a:r>
          </a:p>
        </p:txBody>
      </p:sp>
      <p:sp>
        <p:nvSpPr>
          <p:cNvPr id="3" name="Content Placeholder 2">
            <a:extLst>
              <a:ext uri="{FF2B5EF4-FFF2-40B4-BE49-F238E27FC236}">
                <a16:creationId xmlns:a16="http://schemas.microsoft.com/office/drawing/2014/main" id="{7F1A1A11-CE87-496A-9532-E5C751D591A0}"/>
              </a:ext>
            </a:extLst>
          </p:cNvPr>
          <p:cNvSpPr>
            <a:spLocks noGrp="1"/>
          </p:cNvSpPr>
          <p:nvPr>
            <p:ph idx="1"/>
          </p:nvPr>
        </p:nvSpPr>
        <p:spPr>
          <a:xfrm>
            <a:off x="457200" y="1268760"/>
            <a:ext cx="8229600" cy="4857403"/>
          </a:xfrm>
        </p:spPr>
        <p:txBody>
          <a:bodyPr/>
          <a:lstStyle/>
          <a:p>
            <a:pPr marL="0" indent="0">
              <a:buNone/>
            </a:pPr>
            <a:r>
              <a:rPr lang="en-CA" sz="2400" i="1" noProof="0" dirty="0"/>
              <a:t>47 U.S. Code § 1302 - Advanced telecommunications incentives</a:t>
            </a:r>
          </a:p>
          <a:p>
            <a:pPr marL="0" indent="0">
              <a:buNone/>
            </a:pPr>
            <a:r>
              <a:rPr lang="en-CA" sz="1800" noProof="0" dirty="0"/>
              <a:t>(a) In general</a:t>
            </a:r>
          </a:p>
          <a:p>
            <a:pPr marL="0" indent="0">
              <a:buNone/>
            </a:pPr>
            <a:r>
              <a:rPr lang="en-CA" sz="1800" noProof="0" dirty="0"/>
              <a:t>The Commission and each State commission with regulatory jurisdiction over telecommunications services shall encourage the deployment on a reasonable and timely basis of advanced telecommunications capability to all Americans (including, in particular, elementary and secondary schools and classrooms) by utilizing, in a manner consistent with the public interest, convenience, and necessity, price cap regulation, regulatory forbearance, measures that promote competition in the local telecommunications market, or other regulating methods that remove barriers to infrastructure investment.</a:t>
            </a:r>
          </a:p>
          <a:p>
            <a:pPr marL="0" indent="0">
              <a:buNone/>
            </a:pPr>
            <a:r>
              <a:rPr lang="en-CA" sz="1800" noProof="0" dirty="0"/>
              <a:t>(b) Inquiry (c) Demographic Information for Unserved Areas (d) Definitions:</a:t>
            </a:r>
          </a:p>
          <a:p>
            <a:pPr marL="0" indent="0">
              <a:buNone/>
            </a:pPr>
            <a:r>
              <a:rPr lang="en-CA" sz="1800" b="1" noProof="0" dirty="0"/>
              <a:t>(1) Advanced telecommunications capability</a:t>
            </a:r>
          </a:p>
          <a:p>
            <a:pPr marL="0" indent="0">
              <a:buNone/>
            </a:pPr>
            <a:r>
              <a:rPr lang="en-CA" sz="1800" noProof="0" dirty="0"/>
              <a:t>The term “advanced telecommunications capability” is defined, without regard to any transmission media or technology, as high-speed, switched, broadband telecommunications capability that enables users to originate and receive high-quality voice, data, graphics, and video telecommunications using any technology.</a:t>
            </a:r>
          </a:p>
        </p:txBody>
      </p:sp>
      <p:sp>
        <p:nvSpPr>
          <p:cNvPr id="4" name="Footer Placeholder 3">
            <a:extLst>
              <a:ext uri="{FF2B5EF4-FFF2-40B4-BE49-F238E27FC236}">
                <a16:creationId xmlns:a16="http://schemas.microsoft.com/office/drawing/2014/main" id="{6E2B7CD4-C6D3-40CE-9F97-ADE350A68AE3}"/>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8204550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969B4-7EFD-49F6-17AF-A3E255B3B6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95047-0B39-3856-B0A8-3E140B5011B9}"/>
              </a:ext>
            </a:extLst>
          </p:cNvPr>
          <p:cNvSpPr>
            <a:spLocks noGrp="1"/>
          </p:cNvSpPr>
          <p:nvPr>
            <p:ph type="title"/>
          </p:nvPr>
        </p:nvSpPr>
        <p:spPr/>
        <p:txBody>
          <a:bodyPr/>
          <a:lstStyle/>
          <a:p>
            <a:r>
              <a:rPr lang="en-CA" noProof="0" dirty="0"/>
              <a:t>U.S. Approach (</a:t>
            </a:r>
            <a:r>
              <a:rPr lang="en-CA" dirty="0"/>
              <a:t>recall)</a:t>
            </a:r>
            <a:endParaRPr lang="en-CA" noProof="0" dirty="0"/>
          </a:p>
        </p:txBody>
      </p:sp>
      <p:sp>
        <p:nvSpPr>
          <p:cNvPr id="3" name="Content Placeholder 2">
            <a:extLst>
              <a:ext uri="{FF2B5EF4-FFF2-40B4-BE49-F238E27FC236}">
                <a16:creationId xmlns:a16="http://schemas.microsoft.com/office/drawing/2014/main" id="{4FE4F7B9-2D40-253D-8B35-D30C074BC2C6}"/>
              </a:ext>
            </a:extLst>
          </p:cNvPr>
          <p:cNvSpPr>
            <a:spLocks noGrp="1"/>
          </p:cNvSpPr>
          <p:nvPr>
            <p:ph idx="1"/>
          </p:nvPr>
        </p:nvSpPr>
        <p:spPr/>
        <p:txBody>
          <a:bodyPr/>
          <a:lstStyle/>
          <a:p>
            <a:pPr marL="0" indent="0">
              <a:buNone/>
            </a:pPr>
            <a:r>
              <a:rPr lang="en-CA" noProof="0" dirty="0"/>
              <a:t>Federal Communications Commission (FCC)</a:t>
            </a:r>
          </a:p>
          <a:p>
            <a:pPr marL="0" indent="0">
              <a:buNone/>
            </a:pPr>
            <a:endParaRPr lang="en-CA" i="1" noProof="0" dirty="0"/>
          </a:p>
          <a:p>
            <a:pPr marL="0" indent="0">
              <a:buNone/>
            </a:pPr>
            <a:r>
              <a:rPr lang="en-CA" i="1" noProof="0" dirty="0"/>
              <a:t>Communications Act </a:t>
            </a:r>
            <a:r>
              <a:rPr lang="en-CA" noProof="0" dirty="0"/>
              <a:t>1934 </a:t>
            </a:r>
            <a:r>
              <a:rPr lang="en-CA" noProof="0" dirty="0">
                <a:sym typeface="Wingdings" panose="05000000000000000000" pitchFamily="2" charset="2"/>
              </a:rPr>
              <a:t> “information services” </a:t>
            </a:r>
            <a:r>
              <a:rPr lang="en-CA" i="1" noProof="0" dirty="0">
                <a:sym typeface="Wingdings" panose="05000000000000000000" pitchFamily="2" charset="2"/>
              </a:rPr>
              <a:t>exempted</a:t>
            </a:r>
            <a:r>
              <a:rPr lang="en-CA" noProof="0" dirty="0">
                <a:sym typeface="Wingdings" panose="05000000000000000000" pitchFamily="2" charset="2"/>
              </a:rPr>
              <a:t> from regulation (compare with “common carriers”)</a:t>
            </a:r>
            <a:endParaRPr lang="en-CA" dirty="0">
              <a:sym typeface="Wingdings" panose="05000000000000000000" pitchFamily="2" charset="2"/>
            </a:endParaRPr>
          </a:p>
          <a:p>
            <a:pPr marL="0" indent="0">
              <a:buNone/>
            </a:pPr>
            <a:endParaRPr lang="en-CA" noProof="0" dirty="0"/>
          </a:p>
          <a:p>
            <a:pPr marL="0" indent="0">
              <a:buNone/>
            </a:pPr>
            <a:r>
              <a:rPr lang="en-CA" i="1" noProof="0" dirty="0"/>
              <a:t>Telecommunications Act </a:t>
            </a:r>
            <a:r>
              <a:rPr lang="en-CA" noProof="0" dirty="0"/>
              <a:t>1996 </a:t>
            </a:r>
            <a:r>
              <a:rPr lang="en-CA" noProof="0" dirty="0">
                <a:sym typeface="Wingdings" panose="05000000000000000000" pitchFamily="2" charset="2"/>
              </a:rPr>
              <a:t> updated 1934 </a:t>
            </a:r>
            <a:r>
              <a:rPr lang="en-CA" i="1" noProof="0" dirty="0">
                <a:sym typeface="Wingdings" panose="05000000000000000000" pitchFamily="2" charset="2"/>
              </a:rPr>
              <a:t>Act</a:t>
            </a:r>
            <a:r>
              <a:rPr lang="en-CA" noProof="0" dirty="0">
                <a:sym typeface="Wingdings" panose="05000000000000000000" pitchFamily="2" charset="2"/>
              </a:rPr>
              <a:t> to address internet issues (+more…)</a:t>
            </a:r>
            <a:endParaRPr lang="en-CA" noProof="0" dirty="0"/>
          </a:p>
        </p:txBody>
      </p:sp>
      <p:sp>
        <p:nvSpPr>
          <p:cNvPr id="4" name="Footer Placeholder 3">
            <a:extLst>
              <a:ext uri="{FF2B5EF4-FFF2-40B4-BE49-F238E27FC236}">
                <a16:creationId xmlns:a16="http://schemas.microsoft.com/office/drawing/2014/main" id="{D20AA8BF-B711-7E96-2BB7-2EFB7E36F50F}"/>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4958943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D408C-CCCB-4925-B864-9207E1D21BDA}"/>
              </a:ext>
            </a:extLst>
          </p:cNvPr>
          <p:cNvSpPr>
            <a:spLocks noGrp="1"/>
          </p:cNvSpPr>
          <p:nvPr>
            <p:ph type="title"/>
          </p:nvPr>
        </p:nvSpPr>
        <p:spPr>
          <a:xfrm>
            <a:off x="179512" y="274638"/>
            <a:ext cx="8784976" cy="1143000"/>
          </a:xfrm>
        </p:spPr>
        <p:txBody>
          <a:bodyPr/>
          <a:lstStyle/>
          <a:p>
            <a:r>
              <a:rPr lang="en-CA" i="1" noProof="0" dirty="0"/>
              <a:t>Communications Decency Act</a:t>
            </a:r>
            <a:endParaRPr lang="en-CA" noProof="0" dirty="0"/>
          </a:p>
        </p:txBody>
      </p:sp>
      <p:sp>
        <p:nvSpPr>
          <p:cNvPr id="3" name="Content Placeholder 2">
            <a:extLst>
              <a:ext uri="{FF2B5EF4-FFF2-40B4-BE49-F238E27FC236}">
                <a16:creationId xmlns:a16="http://schemas.microsoft.com/office/drawing/2014/main" id="{A3C73AEB-9461-40DF-9EE1-B552E20DAFE7}"/>
              </a:ext>
            </a:extLst>
          </p:cNvPr>
          <p:cNvSpPr>
            <a:spLocks noGrp="1"/>
          </p:cNvSpPr>
          <p:nvPr>
            <p:ph idx="1"/>
          </p:nvPr>
        </p:nvSpPr>
        <p:spPr/>
        <p:txBody>
          <a:bodyPr/>
          <a:lstStyle/>
          <a:p>
            <a:pPr marL="0" indent="0">
              <a:buNone/>
            </a:pPr>
            <a:r>
              <a:rPr lang="en-CA" noProof="0" dirty="0"/>
              <a:t>Regulate Content? (s. 223)</a:t>
            </a:r>
          </a:p>
          <a:p>
            <a:pPr marL="0" indent="0">
              <a:buNone/>
            </a:pPr>
            <a:r>
              <a:rPr lang="en-CA" sz="2800" noProof="0" dirty="0"/>
              <a:t>Can’t use the internet to send or display to minors any message “that, in context, depicts or describes, in terms patently offensive as measured by contemporary community standards, sexual or excretory activities or organs”</a:t>
            </a:r>
          </a:p>
          <a:p>
            <a:pPr marL="0" indent="0">
              <a:buNone/>
            </a:pPr>
            <a:endParaRPr lang="en-CA" sz="2800" i="1" noProof="0" dirty="0"/>
          </a:p>
          <a:p>
            <a:pPr marL="0" indent="0">
              <a:buNone/>
            </a:pPr>
            <a:r>
              <a:rPr lang="en-CA" sz="2800" i="1" noProof="0" dirty="0"/>
              <a:t>Reno v. American Civil Liberties Union </a:t>
            </a:r>
            <a:r>
              <a:rPr lang="en-CA" sz="1800" noProof="0" dirty="0"/>
              <a:t>521 U.S. 844 (1997)</a:t>
            </a:r>
          </a:p>
          <a:p>
            <a:pPr marL="0" indent="0">
              <a:buNone/>
            </a:pPr>
            <a:r>
              <a:rPr lang="en-CA" sz="2400" noProof="0" dirty="0">
                <a:sym typeface="Wingdings" panose="05000000000000000000" pitchFamily="2" charset="2"/>
              </a:rPr>
              <a:t> Congress shall make no law ... abridging the freedom of speech  s. 223 (part above) struck down</a:t>
            </a:r>
            <a:endParaRPr lang="en-CA" sz="2400" noProof="0" dirty="0"/>
          </a:p>
        </p:txBody>
      </p:sp>
      <p:sp>
        <p:nvSpPr>
          <p:cNvPr id="4" name="Footer Placeholder 3">
            <a:extLst>
              <a:ext uri="{FF2B5EF4-FFF2-40B4-BE49-F238E27FC236}">
                <a16:creationId xmlns:a16="http://schemas.microsoft.com/office/drawing/2014/main" id="{A312A3CF-E629-4EE8-B79C-5F112625A3EC}"/>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41909985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D408C-CCCB-4925-B864-9207E1D21BDA}"/>
              </a:ext>
            </a:extLst>
          </p:cNvPr>
          <p:cNvSpPr>
            <a:spLocks noGrp="1"/>
          </p:cNvSpPr>
          <p:nvPr>
            <p:ph type="title"/>
          </p:nvPr>
        </p:nvSpPr>
        <p:spPr/>
        <p:txBody>
          <a:bodyPr/>
          <a:lstStyle/>
          <a:p>
            <a:r>
              <a:rPr lang="en-CA" i="1" noProof="0" dirty="0"/>
              <a:t>Communications Decency Act</a:t>
            </a:r>
          </a:p>
        </p:txBody>
      </p:sp>
      <p:sp>
        <p:nvSpPr>
          <p:cNvPr id="3" name="Content Placeholder 2">
            <a:extLst>
              <a:ext uri="{FF2B5EF4-FFF2-40B4-BE49-F238E27FC236}">
                <a16:creationId xmlns:a16="http://schemas.microsoft.com/office/drawing/2014/main" id="{A3C73AEB-9461-40DF-9EE1-B552E20DAFE7}"/>
              </a:ext>
            </a:extLst>
          </p:cNvPr>
          <p:cNvSpPr>
            <a:spLocks noGrp="1"/>
          </p:cNvSpPr>
          <p:nvPr>
            <p:ph idx="1"/>
          </p:nvPr>
        </p:nvSpPr>
        <p:spPr>
          <a:xfrm>
            <a:off x="457200" y="1268760"/>
            <a:ext cx="8229600" cy="4857403"/>
          </a:xfrm>
        </p:spPr>
        <p:txBody>
          <a:bodyPr/>
          <a:lstStyle/>
          <a:p>
            <a:pPr marL="0" indent="0">
              <a:buNone/>
            </a:pPr>
            <a:r>
              <a:rPr lang="en-CA" sz="3600" noProof="0" dirty="0"/>
              <a:t>s. 230 – ISP (-</a:t>
            </a:r>
            <a:r>
              <a:rPr lang="en-CA" sz="3600" noProof="0" dirty="0" err="1"/>
              <a:t>ish</a:t>
            </a:r>
            <a:r>
              <a:rPr lang="en-CA" sz="3600" noProof="0" dirty="0"/>
              <a:t>) Immunity (-</a:t>
            </a:r>
            <a:r>
              <a:rPr lang="en-CA" sz="3600" noProof="0" dirty="0" err="1"/>
              <a:t>ish</a:t>
            </a:r>
            <a:r>
              <a:rPr lang="en-CA" sz="3600" noProof="0" dirty="0"/>
              <a:t>)</a:t>
            </a:r>
          </a:p>
          <a:p>
            <a:pPr marL="0" indent="0">
              <a:buNone/>
            </a:pPr>
            <a:endParaRPr lang="en-CA" sz="2400" noProof="0" dirty="0"/>
          </a:p>
          <a:p>
            <a:pPr marL="0" indent="0">
              <a:buNone/>
            </a:pPr>
            <a:r>
              <a:rPr lang="en-CA" sz="2800" noProof="0" dirty="0"/>
              <a:t>No provider or user of an </a:t>
            </a:r>
            <a:r>
              <a:rPr lang="en-CA" sz="2800" b="1" noProof="0" dirty="0"/>
              <a:t>interactive computer service </a:t>
            </a:r>
            <a:r>
              <a:rPr lang="en-CA" sz="2800" noProof="0" dirty="0"/>
              <a:t>shall be treated as the publisher or speaker of any information provided by another information content provider.</a:t>
            </a:r>
          </a:p>
          <a:p>
            <a:pPr marL="0" indent="0">
              <a:buNone/>
            </a:pPr>
            <a:endParaRPr lang="en-CA" sz="2400" noProof="0" dirty="0"/>
          </a:p>
          <a:p>
            <a:pPr marL="0" indent="0">
              <a:buNone/>
            </a:pPr>
            <a:r>
              <a:rPr lang="en-CA" sz="2400" noProof="0" dirty="0"/>
              <a:t> 2</a:t>
            </a:r>
            <a:r>
              <a:rPr lang="en-CA" sz="2400" baseline="30000" noProof="0" dirty="0"/>
              <a:t>nd</a:t>
            </a:r>
            <a:r>
              <a:rPr lang="en-CA" sz="2400" noProof="0" dirty="0"/>
              <a:t> (-</a:t>
            </a:r>
            <a:r>
              <a:rPr lang="en-CA" sz="2400" noProof="0" dirty="0" err="1"/>
              <a:t>ish</a:t>
            </a:r>
            <a:r>
              <a:rPr lang="en-CA" sz="2400" noProof="0" dirty="0"/>
              <a:t>) </a:t>
            </a:r>
            <a:r>
              <a:rPr lang="en-CA" sz="2400" noProof="0" dirty="0">
                <a:sym typeface="Wingdings" panose="05000000000000000000" pitchFamily="2" charset="2"/>
              </a:rPr>
              <a:t> Exceptions: criminal law, IP law, communications Privacy laws</a:t>
            </a:r>
          </a:p>
          <a:p>
            <a:pPr marL="0" indent="0">
              <a:buNone/>
            </a:pPr>
            <a:endParaRPr lang="en-CA" sz="2400" noProof="0" dirty="0">
              <a:sym typeface="Wingdings" panose="05000000000000000000" pitchFamily="2" charset="2"/>
            </a:endParaRPr>
          </a:p>
          <a:p>
            <a:pPr marL="0" indent="0">
              <a:buNone/>
            </a:pPr>
            <a:r>
              <a:rPr lang="en-CA" sz="2400" noProof="0" dirty="0">
                <a:sym typeface="Wingdings" panose="05000000000000000000" pitchFamily="2" charset="2"/>
              </a:rPr>
              <a:t> See you October 26(</a:t>
            </a:r>
            <a:r>
              <a:rPr lang="en-CA" sz="2400" noProof="0" dirty="0" err="1">
                <a:sym typeface="Wingdings" panose="05000000000000000000" pitchFamily="2" charset="2"/>
              </a:rPr>
              <a:t>ish</a:t>
            </a:r>
            <a:r>
              <a:rPr lang="en-CA" sz="2400" noProof="0" dirty="0">
                <a:sym typeface="Wingdings" panose="05000000000000000000" pitchFamily="2" charset="2"/>
              </a:rPr>
              <a:t>) (defamation)</a:t>
            </a:r>
            <a:endParaRPr lang="en-CA" sz="2400" noProof="0" dirty="0"/>
          </a:p>
        </p:txBody>
      </p:sp>
      <p:sp>
        <p:nvSpPr>
          <p:cNvPr id="4" name="Footer Placeholder 3">
            <a:extLst>
              <a:ext uri="{FF2B5EF4-FFF2-40B4-BE49-F238E27FC236}">
                <a16:creationId xmlns:a16="http://schemas.microsoft.com/office/drawing/2014/main" id="{A312A3CF-E629-4EE8-B79C-5F112625A3EC}"/>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10933764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6B70E-8CBA-5301-418F-C7A26792E7B0}"/>
              </a:ext>
            </a:extLst>
          </p:cNvPr>
          <p:cNvSpPr>
            <a:spLocks noGrp="1"/>
          </p:cNvSpPr>
          <p:nvPr>
            <p:ph type="title"/>
          </p:nvPr>
        </p:nvSpPr>
        <p:spPr/>
        <p:txBody>
          <a:bodyPr/>
          <a:lstStyle/>
          <a:p>
            <a:r>
              <a:rPr lang="en-CA" sz="4000" noProof="0" dirty="0"/>
              <a:t>Section 230 immunity future?</a:t>
            </a:r>
          </a:p>
        </p:txBody>
      </p:sp>
      <p:sp>
        <p:nvSpPr>
          <p:cNvPr id="3" name="Content Placeholder 2">
            <a:extLst>
              <a:ext uri="{FF2B5EF4-FFF2-40B4-BE49-F238E27FC236}">
                <a16:creationId xmlns:a16="http://schemas.microsoft.com/office/drawing/2014/main" id="{8AB6C90B-0E20-CCD5-E5E7-DB86F2918D43}"/>
              </a:ext>
            </a:extLst>
          </p:cNvPr>
          <p:cNvSpPr>
            <a:spLocks noGrp="1"/>
          </p:cNvSpPr>
          <p:nvPr>
            <p:ph idx="1"/>
          </p:nvPr>
        </p:nvSpPr>
        <p:spPr>
          <a:xfrm>
            <a:off x="457200" y="1417638"/>
            <a:ext cx="8229600" cy="4708525"/>
          </a:xfrm>
        </p:spPr>
        <p:txBody>
          <a:bodyPr/>
          <a:lstStyle/>
          <a:p>
            <a:pPr marL="0" indent="0">
              <a:buNone/>
            </a:pPr>
            <a:r>
              <a:rPr lang="en-CA" sz="2800" i="1" noProof="0" dirty="0"/>
              <a:t>Gonzalez v. Google</a:t>
            </a:r>
            <a:r>
              <a:rPr lang="en-CA" sz="2800" noProof="0" dirty="0"/>
              <a:t>, and </a:t>
            </a:r>
            <a:r>
              <a:rPr lang="en-CA" sz="2800" i="1" noProof="0" dirty="0"/>
              <a:t>Twitter, Inc. v. </a:t>
            </a:r>
            <a:r>
              <a:rPr lang="en-CA" sz="2800" i="1" noProof="0" dirty="0" err="1"/>
              <a:t>Taamneh</a:t>
            </a:r>
            <a:r>
              <a:rPr lang="en-CA" sz="2800" noProof="0" dirty="0"/>
              <a:t>, U.S. Supreme Court</a:t>
            </a:r>
          </a:p>
          <a:p>
            <a:pPr marL="0" indent="0">
              <a:buNone/>
            </a:pPr>
            <a:endParaRPr lang="en-CA" sz="2800" noProof="0" dirty="0">
              <a:sym typeface="Wingdings" panose="05000000000000000000" pitchFamily="2" charset="2"/>
            </a:endParaRPr>
          </a:p>
          <a:p>
            <a:pPr>
              <a:buFont typeface="Wingdings" panose="05000000000000000000" pitchFamily="2" charset="2"/>
              <a:buChar char="à"/>
            </a:pPr>
            <a:r>
              <a:rPr lang="en-CA" sz="2800" noProof="0" dirty="0">
                <a:sym typeface="Wingdings" panose="05000000000000000000" pitchFamily="2" charset="2"/>
              </a:rPr>
              <a:t>Liability shield for social media </a:t>
            </a:r>
            <a:r>
              <a:rPr lang="en-CA" sz="2800" b="1" noProof="0" dirty="0">
                <a:sym typeface="Wingdings" panose="05000000000000000000" pitchFamily="2" charset="2"/>
              </a:rPr>
              <a:t>algorithms</a:t>
            </a:r>
            <a:r>
              <a:rPr lang="en-CA" sz="2800" noProof="0" dirty="0">
                <a:sym typeface="Wingdings" panose="05000000000000000000" pitchFamily="2" charset="2"/>
              </a:rPr>
              <a:t> pushing terrorist-related content?</a:t>
            </a:r>
          </a:p>
          <a:p>
            <a:pPr>
              <a:buFont typeface="Wingdings" panose="05000000000000000000" pitchFamily="2" charset="2"/>
              <a:buChar char="à"/>
            </a:pPr>
            <a:r>
              <a:rPr lang="en-CA" sz="2800" noProof="0" dirty="0">
                <a:sym typeface="Wingdings" panose="05000000000000000000" pitchFamily="2" charset="2"/>
              </a:rPr>
              <a:t>Twitter can’t be sued but not b/c of section 230, no real connection between ISIS content and attack on nightclub where victim died</a:t>
            </a:r>
          </a:p>
          <a:p>
            <a:pPr>
              <a:buFont typeface="Wingdings" panose="05000000000000000000" pitchFamily="2" charset="2"/>
              <a:buChar char="à"/>
            </a:pPr>
            <a:r>
              <a:rPr lang="en-CA" sz="2800" noProof="0" dirty="0">
                <a:sym typeface="Wingdings" panose="05000000000000000000" pitchFamily="2" charset="2"/>
              </a:rPr>
              <a:t>U.S. Sup Ct. punted on the section 230 issue</a:t>
            </a:r>
            <a:endParaRPr lang="en-CA" sz="2800" i="1" noProof="0" dirty="0"/>
          </a:p>
        </p:txBody>
      </p:sp>
      <p:sp>
        <p:nvSpPr>
          <p:cNvPr id="4" name="Footer Placeholder 3">
            <a:extLst>
              <a:ext uri="{FF2B5EF4-FFF2-40B4-BE49-F238E27FC236}">
                <a16:creationId xmlns:a16="http://schemas.microsoft.com/office/drawing/2014/main" id="{76DB886C-3B08-F134-82DB-FDAFF98B90E1}"/>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5903805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6BD0CA-F628-49D2-AAC5-A56503F26D67}"/>
              </a:ext>
            </a:extLst>
          </p:cNvPr>
          <p:cNvSpPr>
            <a:spLocks noGrp="1"/>
          </p:cNvSpPr>
          <p:nvPr>
            <p:ph type="title"/>
          </p:nvPr>
        </p:nvSpPr>
        <p:spPr/>
        <p:txBody>
          <a:bodyPr/>
          <a:lstStyle/>
          <a:p>
            <a:r>
              <a:rPr lang="en-CA" noProof="0" dirty="0"/>
              <a:t>Also content regulation?</a:t>
            </a:r>
          </a:p>
        </p:txBody>
      </p:sp>
      <p:sp>
        <p:nvSpPr>
          <p:cNvPr id="6" name="Text Placeholder 5">
            <a:extLst>
              <a:ext uri="{FF2B5EF4-FFF2-40B4-BE49-F238E27FC236}">
                <a16:creationId xmlns:a16="http://schemas.microsoft.com/office/drawing/2014/main" id="{F8E81E0F-754E-48A3-BC12-F6AF95FE47F1}"/>
              </a:ext>
            </a:extLst>
          </p:cNvPr>
          <p:cNvSpPr>
            <a:spLocks noGrp="1"/>
          </p:cNvSpPr>
          <p:nvPr>
            <p:ph type="body" idx="1"/>
          </p:nvPr>
        </p:nvSpPr>
        <p:spPr/>
        <p:txBody>
          <a:bodyPr/>
          <a:lstStyle/>
          <a:p>
            <a:r>
              <a:rPr lang="en-CA" noProof="0" dirty="0"/>
              <a:t>Canada</a:t>
            </a:r>
          </a:p>
        </p:txBody>
      </p:sp>
      <p:sp>
        <p:nvSpPr>
          <p:cNvPr id="7" name="Content Placeholder 6">
            <a:extLst>
              <a:ext uri="{FF2B5EF4-FFF2-40B4-BE49-F238E27FC236}">
                <a16:creationId xmlns:a16="http://schemas.microsoft.com/office/drawing/2014/main" id="{59375035-4AC5-4FA0-A1FF-EF8E573C078D}"/>
              </a:ext>
            </a:extLst>
          </p:cNvPr>
          <p:cNvSpPr>
            <a:spLocks noGrp="1"/>
          </p:cNvSpPr>
          <p:nvPr>
            <p:ph sz="half" idx="2"/>
          </p:nvPr>
        </p:nvSpPr>
        <p:spPr/>
        <p:txBody>
          <a:bodyPr/>
          <a:lstStyle/>
          <a:p>
            <a:endParaRPr lang="en-CA" noProof="0" dirty="0"/>
          </a:p>
          <a:p>
            <a:r>
              <a:rPr lang="en-CA" noProof="0" dirty="0"/>
              <a:t>CASL (Canada’s Anti-Spam Law)</a:t>
            </a:r>
          </a:p>
          <a:p>
            <a:r>
              <a:rPr lang="en-CA" i="1" noProof="0" dirty="0"/>
              <a:t>Copyright Modernization Act</a:t>
            </a:r>
          </a:p>
          <a:p>
            <a:r>
              <a:rPr lang="en-CA" noProof="0" dirty="0"/>
              <a:t>Canadian Content (</a:t>
            </a:r>
            <a:r>
              <a:rPr lang="en-CA" noProof="0" dirty="0" err="1"/>
              <a:t>CanCon</a:t>
            </a:r>
            <a:r>
              <a:rPr lang="en-CA" noProof="0" dirty="0"/>
              <a:t>) </a:t>
            </a:r>
            <a:r>
              <a:rPr lang="en-CA" noProof="0" dirty="0">
                <a:sym typeface="Wingdings" panose="05000000000000000000" pitchFamily="2" charset="2"/>
              </a:rPr>
              <a:t> C-11 / OSA we just saw</a:t>
            </a:r>
            <a:r>
              <a:rPr lang="en-CA" noProof="0" dirty="0"/>
              <a:t> </a:t>
            </a:r>
          </a:p>
          <a:p>
            <a:r>
              <a:rPr lang="en-CA" noProof="0" dirty="0"/>
              <a:t>News C-18 / ONA</a:t>
            </a:r>
          </a:p>
        </p:txBody>
      </p:sp>
      <p:sp>
        <p:nvSpPr>
          <p:cNvPr id="8" name="Text Placeholder 7">
            <a:extLst>
              <a:ext uri="{FF2B5EF4-FFF2-40B4-BE49-F238E27FC236}">
                <a16:creationId xmlns:a16="http://schemas.microsoft.com/office/drawing/2014/main" id="{A76084E5-96B8-42BC-AEDC-E770BBB78A36}"/>
              </a:ext>
            </a:extLst>
          </p:cNvPr>
          <p:cNvSpPr>
            <a:spLocks noGrp="1"/>
          </p:cNvSpPr>
          <p:nvPr>
            <p:ph type="body" sz="quarter" idx="3"/>
          </p:nvPr>
        </p:nvSpPr>
        <p:spPr/>
        <p:txBody>
          <a:bodyPr/>
          <a:lstStyle/>
          <a:p>
            <a:r>
              <a:rPr lang="en-CA" noProof="0" dirty="0"/>
              <a:t>United States</a:t>
            </a:r>
          </a:p>
        </p:txBody>
      </p:sp>
      <p:sp>
        <p:nvSpPr>
          <p:cNvPr id="9" name="Content Placeholder 8">
            <a:extLst>
              <a:ext uri="{FF2B5EF4-FFF2-40B4-BE49-F238E27FC236}">
                <a16:creationId xmlns:a16="http://schemas.microsoft.com/office/drawing/2014/main" id="{7A1A09A8-192B-4FDB-83B1-E77420BB07BA}"/>
              </a:ext>
            </a:extLst>
          </p:cNvPr>
          <p:cNvSpPr>
            <a:spLocks noGrp="1"/>
          </p:cNvSpPr>
          <p:nvPr>
            <p:ph sz="quarter" idx="4"/>
          </p:nvPr>
        </p:nvSpPr>
        <p:spPr/>
        <p:txBody>
          <a:bodyPr/>
          <a:lstStyle/>
          <a:p>
            <a:endParaRPr lang="en-CA" i="1" noProof="0" dirty="0"/>
          </a:p>
          <a:p>
            <a:r>
              <a:rPr lang="en-CA" i="1" noProof="0" dirty="0"/>
              <a:t>CAN-SPAM Act </a:t>
            </a:r>
            <a:r>
              <a:rPr lang="en-CA" noProof="0" dirty="0"/>
              <a:t>(U.S. anti-spam law)</a:t>
            </a:r>
          </a:p>
          <a:p>
            <a:r>
              <a:rPr lang="en-CA" i="1" noProof="0" dirty="0"/>
              <a:t>Digital Millennium Copyright Act</a:t>
            </a:r>
          </a:p>
        </p:txBody>
      </p:sp>
      <p:sp>
        <p:nvSpPr>
          <p:cNvPr id="4" name="Footer Placeholder 3">
            <a:extLst>
              <a:ext uri="{FF2B5EF4-FFF2-40B4-BE49-F238E27FC236}">
                <a16:creationId xmlns:a16="http://schemas.microsoft.com/office/drawing/2014/main" id="{FE41006D-024C-4203-A1BC-22B2DFA156A4}"/>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4281370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2B323-69B9-2408-75B1-D326801C68E4}"/>
              </a:ext>
            </a:extLst>
          </p:cNvPr>
          <p:cNvSpPr>
            <a:spLocks noGrp="1"/>
          </p:cNvSpPr>
          <p:nvPr>
            <p:ph type="title"/>
          </p:nvPr>
        </p:nvSpPr>
        <p:spPr>
          <a:xfrm>
            <a:off x="0" y="1412776"/>
            <a:ext cx="9144000" cy="3312368"/>
          </a:xfrm>
        </p:spPr>
        <p:txBody>
          <a:bodyPr/>
          <a:lstStyle/>
          <a:p>
            <a:r>
              <a:rPr lang="en-CA" noProof="0" dirty="0"/>
              <a:t>Ok enough of this “what is and what is not regulated” crap,</a:t>
            </a:r>
            <a:br>
              <a:rPr lang="en-CA" noProof="0" dirty="0"/>
            </a:br>
            <a:r>
              <a:rPr lang="en-CA" noProof="0" dirty="0"/>
              <a:t>back to (subject matter) “jurisdiction” in the </a:t>
            </a:r>
            <a:r>
              <a:rPr lang="en-CA" noProof="0"/>
              <a:t>legal sense</a:t>
            </a:r>
            <a:endParaRPr lang="en-CA" noProof="0" dirty="0"/>
          </a:p>
        </p:txBody>
      </p:sp>
      <p:sp>
        <p:nvSpPr>
          <p:cNvPr id="3" name="Footer Placeholder 2">
            <a:extLst>
              <a:ext uri="{FF2B5EF4-FFF2-40B4-BE49-F238E27FC236}">
                <a16:creationId xmlns:a16="http://schemas.microsoft.com/office/drawing/2014/main" id="{2E4A7795-981E-12F1-2A0B-15565A674B5B}"/>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26659854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FDEB1-AAA6-448D-A2D6-66A819C55869}"/>
              </a:ext>
            </a:extLst>
          </p:cNvPr>
          <p:cNvSpPr>
            <a:spLocks noGrp="1"/>
          </p:cNvSpPr>
          <p:nvPr>
            <p:ph type="title"/>
          </p:nvPr>
        </p:nvSpPr>
        <p:spPr/>
        <p:txBody>
          <a:bodyPr/>
          <a:lstStyle/>
          <a:p>
            <a:r>
              <a:rPr lang="en-CA" noProof="0" dirty="0"/>
              <a:t>Federal matter dammit!</a:t>
            </a:r>
          </a:p>
        </p:txBody>
      </p:sp>
      <p:sp>
        <p:nvSpPr>
          <p:cNvPr id="3" name="Content Placeholder 2">
            <a:extLst>
              <a:ext uri="{FF2B5EF4-FFF2-40B4-BE49-F238E27FC236}">
                <a16:creationId xmlns:a16="http://schemas.microsoft.com/office/drawing/2014/main" id="{D89A0F47-89A4-4F65-8FA7-B570764A179E}"/>
              </a:ext>
            </a:extLst>
          </p:cNvPr>
          <p:cNvSpPr>
            <a:spLocks noGrp="1"/>
          </p:cNvSpPr>
          <p:nvPr>
            <p:ph idx="1"/>
          </p:nvPr>
        </p:nvSpPr>
        <p:spPr/>
        <p:txBody>
          <a:bodyPr/>
          <a:lstStyle/>
          <a:p>
            <a:pPr marL="0" indent="0">
              <a:buNone/>
            </a:pPr>
            <a:r>
              <a:rPr lang="en-CA" sz="2800" i="1" noProof="0" dirty="0"/>
              <a:t>Association canadienne des </a:t>
            </a:r>
            <a:r>
              <a:rPr lang="en-CA" sz="2800" i="1" noProof="0" dirty="0" err="1"/>
              <a:t>télécommunications</a:t>
            </a:r>
            <a:r>
              <a:rPr lang="en-CA" sz="2800" i="1" noProof="0" dirty="0"/>
              <a:t> sans fil c. </a:t>
            </a:r>
            <a:r>
              <a:rPr lang="en-CA" sz="2800" i="1" noProof="0" dirty="0" err="1"/>
              <a:t>Procureure</a:t>
            </a:r>
            <a:r>
              <a:rPr lang="en-CA" sz="2800" i="1" noProof="0" dirty="0"/>
              <a:t> </a:t>
            </a:r>
            <a:r>
              <a:rPr lang="en-CA" sz="2800" i="1" noProof="0" dirty="0" err="1"/>
              <a:t>générale</a:t>
            </a:r>
            <a:r>
              <a:rPr lang="en-CA" sz="2800" i="1" noProof="0" dirty="0"/>
              <a:t> du Québec</a:t>
            </a:r>
            <a:r>
              <a:rPr lang="en-CA" sz="2800" noProof="0" dirty="0"/>
              <a:t>, 2018 QCCS 3159 </a:t>
            </a:r>
          </a:p>
          <a:p>
            <a:pPr marL="0" indent="0">
              <a:buNone/>
            </a:pPr>
            <a:r>
              <a:rPr lang="en-CA" sz="2800" u="sng" noProof="0" dirty="0"/>
              <a:t>F</a:t>
            </a:r>
            <a:r>
              <a:rPr lang="en-CA" sz="2800" noProof="0" dirty="0"/>
              <a:t>: Quebec wants to have ISPs block internet gambling sites (stuffed in the 2015 budget bill!)</a:t>
            </a:r>
          </a:p>
          <a:p>
            <a:pPr marL="0" indent="0">
              <a:buNone/>
            </a:pPr>
            <a:r>
              <a:rPr lang="en-CA" sz="2800" u="sng" noProof="0" dirty="0"/>
              <a:t>Issue</a:t>
            </a:r>
            <a:r>
              <a:rPr lang="en-CA" sz="2800" noProof="0" dirty="0"/>
              <a:t>: Can they?</a:t>
            </a:r>
          </a:p>
          <a:p>
            <a:pPr marL="0" indent="0">
              <a:buNone/>
            </a:pPr>
            <a:r>
              <a:rPr lang="en-CA" sz="2800" u="sng" noProof="0" dirty="0"/>
              <a:t>Held</a:t>
            </a:r>
            <a:r>
              <a:rPr lang="en-CA" sz="2800" noProof="0" dirty="0"/>
              <a:t>: F **k no, that’s a federal matter, both for Telecom and Criminal law reasons, provision declared </a:t>
            </a:r>
            <a:r>
              <a:rPr lang="en-CA" sz="2800" i="1" noProof="0" dirty="0"/>
              <a:t>ultra vires</a:t>
            </a:r>
            <a:r>
              <a:rPr lang="en-CA" sz="2800" noProof="0" dirty="0"/>
              <a:t>; long line of jurisprudence back to radio waves in the 30’s</a:t>
            </a:r>
            <a:endParaRPr lang="en-CA" sz="2800" i="1" noProof="0" dirty="0"/>
          </a:p>
        </p:txBody>
      </p:sp>
      <p:sp>
        <p:nvSpPr>
          <p:cNvPr id="4" name="Footer Placeholder 3">
            <a:extLst>
              <a:ext uri="{FF2B5EF4-FFF2-40B4-BE49-F238E27FC236}">
                <a16:creationId xmlns:a16="http://schemas.microsoft.com/office/drawing/2014/main" id="{E8E496BB-C523-4F77-8E04-8000A9524AC6}"/>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35511018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6B6C0-35F5-3034-8EC2-BA4B6EF313A1}"/>
              </a:ext>
            </a:extLst>
          </p:cNvPr>
          <p:cNvSpPr>
            <a:spLocks noGrp="1"/>
          </p:cNvSpPr>
          <p:nvPr>
            <p:ph type="title"/>
          </p:nvPr>
        </p:nvSpPr>
        <p:spPr/>
        <p:txBody>
          <a:bodyPr/>
          <a:lstStyle/>
          <a:p>
            <a:r>
              <a:rPr lang="en-CA" noProof="0" dirty="0"/>
              <a:t>Even at the CA!</a:t>
            </a:r>
          </a:p>
        </p:txBody>
      </p:sp>
      <p:sp>
        <p:nvSpPr>
          <p:cNvPr id="3" name="Content Placeholder 2">
            <a:extLst>
              <a:ext uri="{FF2B5EF4-FFF2-40B4-BE49-F238E27FC236}">
                <a16:creationId xmlns:a16="http://schemas.microsoft.com/office/drawing/2014/main" id="{E0DC1260-E88D-08A3-CAE8-39BBFBCBF809}"/>
              </a:ext>
            </a:extLst>
          </p:cNvPr>
          <p:cNvSpPr>
            <a:spLocks noGrp="1"/>
          </p:cNvSpPr>
          <p:nvPr>
            <p:ph idx="1"/>
          </p:nvPr>
        </p:nvSpPr>
        <p:spPr>
          <a:xfrm>
            <a:off x="454858" y="1556792"/>
            <a:ext cx="8229600" cy="4525963"/>
          </a:xfrm>
        </p:spPr>
        <p:txBody>
          <a:bodyPr/>
          <a:lstStyle/>
          <a:p>
            <a:pPr marL="0" indent="0">
              <a:buNone/>
            </a:pPr>
            <a:r>
              <a:rPr lang="en-CA" sz="2400" i="1" noProof="0" dirty="0"/>
              <a:t>Procureur </a:t>
            </a:r>
            <a:r>
              <a:rPr lang="en-CA" sz="2400" i="1" noProof="0" dirty="0" err="1"/>
              <a:t>général</a:t>
            </a:r>
            <a:r>
              <a:rPr lang="en-CA" sz="2400" i="1" noProof="0" dirty="0"/>
              <a:t> du Québec c. Association canadienne des </a:t>
            </a:r>
            <a:r>
              <a:rPr lang="en-CA" sz="2400" i="1" noProof="0" dirty="0" err="1"/>
              <a:t>télécommunications</a:t>
            </a:r>
            <a:r>
              <a:rPr lang="en-CA" sz="2400" i="1" noProof="0" dirty="0"/>
              <a:t> sans fil</a:t>
            </a:r>
            <a:r>
              <a:rPr lang="en-CA" sz="2400" noProof="0" dirty="0"/>
              <a:t>, 2021 QCCA 730</a:t>
            </a:r>
          </a:p>
          <a:p>
            <a:pPr marL="0" indent="0">
              <a:buNone/>
            </a:pPr>
            <a:endParaRPr lang="en-CA" sz="2400" noProof="0" dirty="0"/>
          </a:p>
          <a:p>
            <a:pPr marL="0" indent="0">
              <a:buNone/>
            </a:pPr>
            <a:r>
              <a:rPr lang="en-CA" sz="2400" noProof="0" dirty="0"/>
              <a:t>« Cette disposition </a:t>
            </a:r>
            <a:r>
              <a:rPr lang="en-CA" sz="2400" noProof="0" dirty="0" err="1"/>
              <a:t>provinciale</a:t>
            </a:r>
            <a:r>
              <a:rPr lang="en-CA" sz="2400" noProof="0" dirty="0"/>
              <a:t> a au contraire pour </a:t>
            </a:r>
            <a:r>
              <a:rPr lang="en-CA" sz="2400" noProof="0" dirty="0" err="1"/>
              <a:t>objet</a:t>
            </a:r>
            <a:r>
              <a:rPr lang="en-CA" sz="2400" noProof="0" dirty="0"/>
              <a:t>, et pour </a:t>
            </a:r>
            <a:r>
              <a:rPr lang="en-CA" sz="2400" noProof="0" dirty="0" err="1"/>
              <a:t>effet</a:t>
            </a:r>
            <a:r>
              <a:rPr lang="en-CA" sz="2400" noProof="0" dirty="0"/>
              <a:t>, de </a:t>
            </a:r>
            <a:r>
              <a:rPr lang="en-CA" sz="2400" noProof="0" dirty="0" err="1"/>
              <a:t>réglementer</a:t>
            </a:r>
            <a:r>
              <a:rPr lang="en-CA" sz="2400" noProof="0" dirty="0"/>
              <a:t>, </a:t>
            </a:r>
            <a:r>
              <a:rPr lang="en-CA" sz="2400" noProof="0" dirty="0" err="1"/>
              <a:t>contrôler</a:t>
            </a:r>
            <a:r>
              <a:rPr lang="en-CA" sz="2400" noProof="0" dirty="0"/>
              <a:t> et </a:t>
            </a:r>
            <a:r>
              <a:rPr lang="en-CA" sz="2400" noProof="0" dirty="0" err="1"/>
              <a:t>empiéter</a:t>
            </a:r>
            <a:r>
              <a:rPr lang="en-CA" sz="2400" noProof="0" dirty="0"/>
              <a:t> de façon </a:t>
            </a:r>
            <a:r>
              <a:rPr lang="en-CA" sz="2400" noProof="0" dirty="0" err="1"/>
              <a:t>importante</a:t>
            </a:r>
            <a:r>
              <a:rPr lang="en-CA" sz="2400" noProof="0" dirty="0"/>
              <a:t> sur la gestion par les FSI [</a:t>
            </a:r>
            <a:r>
              <a:rPr lang="en-CA" sz="2400" i="1" noProof="0" dirty="0"/>
              <a:t>ed. – </a:t>
            </a:r>
            <a:r>
              <a:rPr lang="en-CA" sz="2400" i="1" noProof="0" dirty="0" err="1"/>
              <a:t>Fournisseurs</a:t>
            </a:r>
            <a:r>
              <a:rPr lang="en-CA" sz="2400" i="1" noProof="0" dirty="0"/>
              <a:t> de Service Internet; </a:t>
            </a:r>
            <a:r>
              <a:rPr lang="en-CA" sz="2400" noProof="0" dirty="0"/>
              <a:t> i.e. ISP], </a:t>
            </a:r>
            <a:r>
              <a:rPr lang="en-CA" sz="2400" noProof="0" dirty="0" err="1"/>
              <a:t>entreprises</a:t>
            </a:r>
            <a:r>
              <a:rPr lang="en-CA" sz="2400" noProof="0" dirty="0"/>
              <a:t> </a:t>
            </a:r>
            <a:r>
              <a:rPr lang="en-CA" sz="2400" noProof="0" dirty="0" err="1"/>
              <a:t>fédérales</a:t>
            </a:r>
            <a:r>
              <a:rPr lang="en-CA" sz="2400" noProof="0" dirty="0"/>
              <a:t>, de </a:t>
            </a:r>
            <a:r>
              <a:rPr lang="en-CA" sz="2400" noProof="0" dirty="0" err="1"/>
              <a:t>leurs</a:t>
            </a:r>
            <a:r>
              <a:rPr lang="en-CA" sz="2400" noProof="0" dirty="0"/>
              <a:t> modes et </a:t>
            </a:r>
            <a:r>
              <a:rPr lang="en-CA" sz="2400" noProof="0" dirty="0" err="1"/>
              <a:t>systèmes</a:t>
            </a:r>
            <a:r>
              <a:rPr lang="en-CA" sz="2400" noProof="0" dirty="0"/>
              <a:t> </a:t>
            </a:r>
            <a:r>
              <a:rPr lang="en-CA" sz="2400" noProof="0" dirty="0" err="1"/>
              <a:t>d’émission</a:t>
            </a:r>
            <a:r>
              <a:rPr lang="en-CA" sz="2400" noProof="0" dirty="0"/>
              <a:t>, de </a:t>
            </a:r>
            <a:r>
              <a:rPr lang="en-CA" sz="2400" noProof="0" dirty="0" err="1"/>
              <a:t>réception</a:t>
            </a:r>
            <a:r>
              <a:rPr lang="en-CA" sz="2400" noProof="0" dirty="0"/>
              <a:t> et de transmission de </a:t>
            </a:r>
            <a:r>
              <a:rPr lang="en-CA" sz="2400" noProof="0" dirty="0" err="1"/>
              <a:t>signaux</a:t>
            </a:r>
            <a:r>
              <a:rPr lang="en-CA" sz="2400" noProof="0" dirty="0"/>
              <a:t> Internet, soit un </a:t>
            </a:r>
            <a:r>
              <a:rPr lang="en-CA" sz="2400" b="1" noProof="0" dirty="0" err="1"/>
              <a:t>domaine</a:t>
            </a:r>
            <a:r>
              <a:rPr lang="en-CA" sz="2400" b="1" noProof="0" dirty="0"/>
              <a:t> de </a:t>
            </a:r>
            <a:r>
              <a:rPr lang="en-CA" sz="2400" b="1" noProof="0" dirty="0" err="1"/>
              <a:t>compétence</a:t>
            </a:r>
            <a:r>
              <a:rPr lang="en-CA" sz="2400" b="1" noProof="0" dirty="0"/>
              <a:t> exclusive du Parlement </a:t>
            </a:r>
            <a:r>
              <a:rPr lang="en-CA" sz="2400" noProof="0" dirty="0"/>
              <a:t>»</a:t>
            </a:r>
          </a:p>
          <a:p>
            <a:pPr marL="0" indent="0">
              <a:buNone/>
            </a:pPr>
            <a:endParaRPr lang="en-CA" sz="2400" noProof="0" dirty="0"/>
          </a:p>
          <a:p>
            <a:pPr marL="0" indent="0">
              <a:buNone/>
            </a:pPr>
            <a:r>
              <a:rPr lang="en-CA" sz="2400" noProof="0" dirty="0"/>
              <a:t>(</a:t>
            </a:r>
            <a:r>
              <a:rPr lang="en-CA" sz="2400" noProof="0" dirty="0" err="1"/>
              <a:t>appel</a:t>
            </a:r>
            <a:r>
              <a:rPr lang="en-CA" sz="2400" noProof="0" dirty="0"/>
              <a:t> </a:t>
            </a:r>
            <a:r>
              <a:rPr lang="en-CA" sz="2400" noProof="0" dirty="0" err="1"/>
              <a:t>rejeté</a:t>
            </a:r>
            <a:r>
              <a:rPr lang="en-CA" sz="2400" noProof="0" dirty="0"/>
              <a:t>)</a:t>
            </a:r>
          </a:p>
        </p:txBody>
      </p:sp>
      <p:sp>
        <p:nvSpPr>
          <p:cNvPr id="4" name="Footer Placeholder 3">
            <a:extLst>
              <a:ext uri="{FF2B5EF4-FFF2-40B4-BE49-F238E27FC236}">
                <a16:creationId xmlns:a16="http://schemas.microsoft.com/office/drawing/2014/main" id="{6538C57C-28F4-CFC5-CF9E-4ECA9B161DD6}"/>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13811947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92545-F6E2-3F58-5362-4DFEBFA26597}"/>
              </a:ext>
            </a:extLst>
          </p:cNvPr>
          <p:cNvSpPr>
            <a:spLocks noGrp="1"/>
          </p:cNvSpPr>
          <p:nvPr>
            <p:ph type="title"/>
          </p:nvPr>
        </p:nvSpPr>
        <p:spPr/>
        <p:txBody>
          <a:bodyPr/>
          <a:lstStyle/>
          <a:p>
            <a:r>
              <a:rPr lang="en-CA" noProof="0" dirty="0"/>
              <a:t>BUT </a:t>
            </a:r>
            <a:r>
              <a:rPr lang="en-CA" noProof="0" dirty="0" err="1"/>
              <a:t>BUT</a:t>
            </a:r>
            <a:r>
              <a:rPr lang="en-CA" noProof="0" dirty="0"/>
              <a:t> </a:t>
            </a:r>
            <a:r>
              <a:rPr lang="en-CA" noProof="0" dirty="0" err="1"/>
              <a:t>BUT</a:t>
            </a:r>
            <a:r>
              <a:rPr lang="en-CA" noProof="0" dirty="0"/>
              <a:t> DON’T FORGET…</a:t>
            </a:r>
          </a:p>
        </p:txBody>
      </p:sp>
      <p:sp>
        <p:nvSpPr>
          <p:cNvPr id="3" name="Content Placeholder 2">
            <a:extLst>
              <a:ext uri="{FF2B5EF4-FFF2-40B4-BE49-F238E27FC236}">
                <a16:creationId xmlns:a16="http://schemas.microsoft.com/office/drawing/2014/main" id="{9CF2A497-F676-725C-C1D4-E49169891C04}"/>
              </a:ext>
            </a:extLst>
          </p:cNvPr>
          <p:cNvSpPr>
            <a:spLocks noGrp="1"/>
          </p:cNvSpPr>
          <p:nvPr>
            <p:ph idx="1"/>
          </p:nvPr>
        </p:nvSpPr>
        <p:spPr/>
        <p:txBody>
          <a:bodyPr/>
          <a:lstStyle/>
          <a:p>
            <a:pPr marL="0" indent="0">
              <a:buNone/>
            </a:pPr>
            <a:r>
              <a:rPr lang="en-CA" sz="2800" noProof="0" dirty="0"/>
              <a:t>« Il est possible </a:t>
            </a:r>
            <a:r>
              <a:rPr lang="en-CA" sz="2800" noProof="0" dirty="0" err="1"/>
              <a:t>en</a:t>
            </a:r>
            <a:r>
              <a:rPr lang="en-CA" sz="2800" noProof="0" dirty="0"/>
              <a:t> </a:t>
            </a:r>
            <a:r>
              <a:rPr lang="en-CA" sz="2800" noProof="0" dirty="0" err="1"/>
              <a:t>effet</a:t>
            </a:r>
            <a:r>
              <a:rPr lang="en-CA" sz="2800" noProof="0" dirty="0"/>
              <a:t> </a:t>
            </a:r>
            <a:r>
              <a:rPr lang="en-CA" sz="2800" noProof="0" dirty="0" err="1"/>
              <a:t>que</a:t>
            </a:r>
            <a:r>
              <a:rPr lang="en-CA" sz="2800" noProof="0" dirty="0"/>
              <a:t> la </a:t>
            </a:r>
            <a:r>
              <a:rPr lang="en-CA" sz="2800" noProof="0" dirty="0" err="1"/>
              <a:t>compétence</a:t>
            </a:r>
            <a:r>
              <a:rPr lang="en-CA" sz="2800" noProof="0" dirty="0"/>
              <a:t> exclusive du </a:t>
            </a:r>
            <a:r>
              <a:rPr lang="en-CA" sz="2800" noProof="0" dirty="0" err="1"/>
              <a:t>fédéral</a:t>
            </a:r>
            <a:r>
              <a:rPr lang="en-CA" sz="2800" noProof="0" dirty="0"/>
              <a:t> sur les </a:t>
            </a:r>
            <a:r>
              <a:rPr lang="en-CA" sz="2800" noProof="0" dirty="0" err="1"/>
              <a:t>télécommunications</a:t>
            </a:r>
            <a:r>
              <a:rPr lang="en-CA" sz="2800" noProof="0" dirty="0"/>
              <a:t> ne </a:t>
            </a:r>
            <a:r>
              <a:rPr lang="en-CA" sz="2800" noProof="0" dirty="0" err="1"/>
              <a:t>puisse</a:t>
            </a:r>
            <a:r>
              <a:rPr lang="en-CA" sz="2800" noProof="0" dirty="0"/>
              <a:t> faire </a:t>
            </a:r>
            <a:r>
              <a:rPr lang="en-CA" sz="2800" noProof="0" dirty="0" err="1"/>
              <a:t>échec</a:t>
            </a:r>
            <a:r>
              <a:rPr lang="en-CA" sz="2800" noProof="0" dirty="0"/>
              <a:t> à </a:t>
            </a:r>
            <a:r>
              <a:rPr lang="en-CA" sz="2800" noProof="0" dirty="0" err="1"/>
              <a:t>une</a:t>
            </a:r>
            <a:r>
              <a:rPr lang="en-CA" sz="2800" noProof="0" dirty="0"/>
              <a:t> </a:t>
            </a:r>
            <a:r>
              <a:rPr lang="en-CA" sz="2800" noProof="0" dirty="0" err="1"/>
              <a:t>loi</a:t>
            </a:r>
            <a:r>
              <a:rPr lang="en-CA" sz="2800" noProof="0" dirty="0"/>
              <a:t> </a:t>
            </a:r>
            <a:r>
              <a:rPr lang="en-CA" sz="2800" noProof="0" dirty="0" err="1"/>
              <a:t>provinciale</a:t>
            </a:r>
            <a:r>
              <a:rPr lang="en-CA" sz="2800" noProof="0" dirty="0"/>
              <a:t> </a:t>
            </a:r>
            <a:r>
              <a:rPr lang="en-CA" sz="2800" noProof="0" dirty="0" err="1"/>
              <a:t>validement</a:t>
            </a:r>
            <a:r>
              <a:rPr lang="en-CA" sz="2800" noProof="0" dirty="0"/>
              <a:t> </a:t>
            </a:r>
            <a:r>
              <a:rPr lang="en-CA" sz="2800" noProof="0" dirty="0" err="1"/>
              <a:t>adoptée</a:t>
            </a:r>
            <a:r>
              <a:rPr lang="en-CA" sz="2800" noProof="0" dirty="0"/>
              <a:t> qui </a:t>
            </a:r>
            <a:r>
              <a:rPr lang="en-CA" sz="2800" noProof="0" dirty="0" err="1"/>
              <a:t>réglementerait</a:t>
            </a:r>
            <a:r>
              <a:rPr lang="en-CA" sz="2800" noProof="0" dirty="0"/>
              <a:t> </a:t>
            </a:r>
            <a:r>
              <a:rPr lang="en-CA" sz="2800" noProof="0" dirty="0" err="1"/>
              <a:t>certaines</a:t>
            </a:r>
            <a:r>
              <a:rPr lang="en-CA" sz="2800" noProof="0" dirty="0"/>
              <a:t> </a:t>
            </a:r>
            <a:r>
              <a:rPr lang="en-CA" sz="2800" noProof="0" dirty="0" err="1"/>
              <a:t>opérations</a:t>
            </a:r>
            <a:r>
              <a:rPr lang="en-CA" sz="2800" noProof="0" dirty="0"/>
              <a:t> </a:t>
            </a:r>
            <a:r>
              <a:rPr lang="en-CA" sz="2800" noProof="0" dirty="0" err="1"/>
              <a:t>ou</a:t>
            </a:r>
            <a:r>
              <a:rPr lang="en-CA" sz="2800" noProof="0" dirty="0"/>
              <a:t> </a:t>
            </a:r>
            <a:r>
              <a:rPr lang="en-CA" sz="2800" noProof="0" dirty="0" err="1"/>
              <a:t>conduites</a:t>
            </a:r>
            <a:r>
              <a:rPr lang="en-CA" sz="2800" noProof="0" dirty="0"/>
              <a:t> </a:t>
            </a:r>
            <a:r>
              <a:rPr lang="en-CA" sz="2800" noProof="0" dirty="0" err="1"/>
              <a:t>ayant</a:t>
            </a:r>
            <a:r>
              <a:rPr lang="en-CA" sz="2800" noProof="0" dirty="0"/>
              <a:t> </a:t>
            </a:r>
            <a:r>
              <a:rPr lang="en-CA" sz="2800" noProof="0" dirty="0" err="1"/>
              <a:t>cours</a:t>
            </a:r>
            <a:r>
              <a:rPr lang="en-CA" sz="2800" noProof="0" dirty="0"/>
              <a:t> sur Internet, par </a:t>
            </a:r>
            <a:r>
              <a:rPr lang="en-CA" sz="2800" noProof="0" dirty="0" err="1"/>
              <a:t>exemple</a:t>
            </a:r>
            <a:r>
              <a:rPr lang="en-CA" sz="2800" noProof="0" dirty="0"/>
              <a:t> </a:t>
            </a:r>
            <a:r>
              <a:rPr lang="en-CA" sz="2800" noProof="0" dirty="0" err="1"/>
              <a:t>en</a:t>
            </a:r>
            <a:r>
              <a:rPr lang="en-CA" sz="2800" noProof="0" dirty="0"/>
              <a:t> vertu de la </a:t>
            </a:r>
            <a:r>
              <a:rPr lang="en-CA" sz="2800" noProof="0" dirty="0" err="1"/>
              <a:t>compétence</a:t>
            </a:r>
            <a:r>
              <a:rPr lang="en-CA" sz="2800" noProof="0" dirty="0"/>
              <a:t> des </a:t>
            </a:r>
            <a:r>
              <a:rPr lang="en-CA" sz="2800" noProof="0" dirty="0" err="1"/>
              <a:t>législatures</a:t>
            </a:r>
            <a:r>
              <a:rPr lang="en-CA" sz="2800" noProof="0" dirty="0"/>
              <a:t> sur la </a:t>
            </a:r>
            <a:r>
              <a:rPr lang="en-CA" sz="2800" noProof="0" dirty="0" err="1"/>
              <a:t>propriété</a:t>
            </a:r>
            <a:r>
              <a:rPr lang="en-CA" sz="2800" noProof="0" dirty="0"/>
              <a:t> et les droits civils. On </a:t>
            </a:r>
            <a:r>
              <a:rPr lang="en-CA" sz="2800" noProof="0" dirty="0" err="1"/>
              <a:t>peut</a:t>
            </a:r>
            <a:r>
              <a:rPr lang="en-CA" sz="2800" noProof="0" dirty="0"/>
              <a:t> </a:t>
            </a:r>
            <a:r>
              <a:rPr lang="en-CA" sz="2800" noProof="0" dirty="0" err="1"/>
              <a:t>ainsi</a:t>
            </a:r>
            <a:r>
              <a:rPr lang="en-CA" sz="2800" noProof="0" dirty="0"/>
              <a:t> </a:t>
            </a:r>
            <a:r>
              <a:rPr lang="en-CA" sz="2800" noProof="0" dirty="0" err="1"/>
              <a:t>penser</a:t>
            </a:r>
            <a:r>
              <a:rPr lang="en-CA" sz="2800" noProof="0" dirty="0"/>
              <a:t> à </a:t>
            </a:r>
            <a:r>
              <a:rPr lang="en-CA" sz="2800" noProof="0" dirty="0" err="1"/>
              <a:t>certains</a:t>
            </a:r>
            <a:r>
              <a:rPr lang="en-CA" sz="2800" noProof="0" dirty="0"/>
              <a:t> aspects de la </a:t>
            </a:r>
            <a:r>
              <a:rPr lang="en-CA" sz="2800" noProof="0" dirty="0" err="1"/>
              <a:t>teneur</a:t>
            </a:r>
            <a:r>
              <a:rPr lang="en-CA" sz="2800" noProof="0" dirty="0"/>
              <a:t> de </a:t>
            </a:r>
            <a:r>
              <a:rPr lang="en-CA" sz="2800" noProof="0" dirty="0" err="1"/>
              <a:t>contrats</a:t>
            </a:r>
            <a:r>
              <a:rPr lang="en-CA" sz="2800" noProof="0" dirty="0"/>
              <a:t> </a:t>
            </a:r>
            <a:r>
              <a:rPr lang="en-CA" sz="2800" noProof="0" dirty="0" err="1"/>
              <a:t>conclus</a:t>
            </a:r>
            <a:r>
              <a:rPr lang="en-CA" sz="2800" noProof="0" dirty="0"/>
              <a:t> </a:t>
            </a:r>
            <a:r>
              <a:rPr lang="en-CA" sz="2800" noProof="0" dirty="0" err="1"/>
              <a:t>en</a:t>
            </a:r>
            <a:r>
              <a:rPr lang="en-CA" sz="2800" noProof="0" dirty="0"/>
              <a:t> </a:t>
            </a:r>
            <a:r>
              <a:rPr lang="en-CA" sz="2800" noProof="0" dirty="0" err="1"/>
              <a:t>ligne</a:t>
            </a:r>
            <a:r>
              <a:rPr lang="en-CA" sz="2800" noProof="0" dirty="0"/>
              <a:t>, </a:t>
            </a:r>
            <a:r>
              <a:rPr lang="en-CA" sz="2800" noProof="0" dirty="0" err="1"/>
              <a:t>ou</a:t>
            </a:r>
            <a:r>
              <a:rPr lang="en-CA" sz="2800" noProof="0" dirty="0"/>
              <a:t> encore à la </a:t>
            </a:r>
            <a:r>
              <a:rPr lang="en-CA" sz="2800" noProof="0" dirty="0" err="1"/>
              <a:t>diffamation</a:t>
            </a:r>
            <a:r>
              <a:rPr lang="en-CA" sz="2800" noProof="0" dirty="0"/>
              <a:t>. » (para. 122)</a:t>
            </a:r>
          </a:p>
        </p:txBody>
      </p:sp>
      <p:sp>
        <p:nvSpPr>
          <p:cNvPr id="4" name="Footer Placeholder 3">
            <a:extLst>
              <a:ext uri="{FF2B5EF4-FFF2-40B4-BE49-F238E27FC236}">
                <a16:creationId xmlns:a16="http://schemas.microsoft.com/office/drawing/2014/main" id="{179ACD76-64FC-D419-ECB3-E2EB29187AA0}"/>
              </a:ext>
            </a:extLst>
          </p:cNvPr>
          <p:cNvSpPr>
            <a:spLocks noGrp="1"/>
          </p:cNvSpPr>
          <p:nvPr>
            <p:ph type="ftr" sz="quarter" idx="11"/>
          </p:nvPr>
        </p:nvSpPr>
        <p:spPr/>
        <p:txBody>
          <a:bodyPr/>
          <a:lstStyle/>
          <a:p>
            <a:pPr>
              <a:defRPr/>
            </a:pPr>
            <a:r>
              <a:rPr lang="en-CA" noProof="0"/>
              <a:t>Class 3</a:t>
            </a:r>
            <a:endParaRPr lang="en-CA" noProof="0" dirty="0"/>
          </a:p>
        </p:txBody>
      </p:sp>
    </p:spTree>
    <p:extLst>
      <p:ext uri="{BB962C8B-B14F-4D97-AF65-F5344CB8AC3E}">
        <p14:creationId xmlns:p14="http://schemas.microsoft.com/office/powerpoint/2010/main" val="19119535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E804E-3E66-4840-9586-3C6CA77DB0FB}"/>
              </a:ext>
            </a:extLst>
          </p:cNvPr>
          <p:cNvSpPr>
            <a:spLocks noGrp="1"/>
          </p:cNvSpPr>
          <p:nvPr>
            <p:ph type="title"/>
          </p:nvPr>
        </p:nvSpPr>
        <p:spPr>
          <a:xfrm>
            <a:off x="758031" y="1340768"/>
            <a:ext cx="7772400" cy="3384376"/>
          </a:xfrm>
        </p:spPr>
        <p:txBody>
          <a:bodyPr/>
          <a:lstStyle/>
          <a:p>
            <a:r>
              <a:rPr lang="en-CA" dirty="0"/>
              <a:t>INTRO TO COPYRIGHT, territorial jurisdiction, finding violators</a:t>
            </a:r>
            <a:br>
              <a:rPr lang="en-CA" dirty="0"/>
            </a:br>
            <a:r>
              <a:rPr lang="en-CA" dirty="0"/>
              <a:t>(all a jumbled mess…)</a:t>
            </a:r>
          </a:p>
        </p:txBody>
      </p:sp>
      <p:sp>
        <p:nvSpPr>
          <p:cNvPr id="3" name="Footer Placeholder 2">
            <a:extLst>
              <a:ext uri="{FF2B5EF4-FFF2-40B4-BE49-F238E27FC236}">
                <a16:creationId xmlns:a16="http://schemas.microsoft.com/office/drawing/2014/main" id="{C8562042-0F3E-4C03-9790-A71EB4A9012A}"/>
              </a:ext>
            </a:extLst>
          </p:cNvPr>
          <p:cNvSpPr>
            <a:spLocks noGrp="1"/>
          </p:cNvSpPr>
          <p:nvPr>
            <p:ph type="ftr" sz="quarter" idx="11"/>
          </p:nvPr>
        </p:nvSpPr>
        <p:spPr/>
        <p:txBody>
          <a:bodyPr/>
          <a:lstStyle/>
          <a:p>
            <a:pPr>
              <a:defRPr/>
            </a:pPr>
            <a:r>
              <a:rPr lang="en-US" dirty="0"/>
              <a:t>Class 3</a:t>
            </a:r>
          </a:p>
        </p:txBody>
      </p:sp>
    </p:spTree>
    <p:extLst>
      <p:ext uri="{BB962C8B-B14F-4D97-AF65-F5344CB8AC3E}">
        <p14:creationId xmlns:p14="http://schemas.microsoft.com/office/powerpoint/2010/main" val="35090381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D6852-0BDC-40BD-B6EE-E8B54FDB709D}"/>
              </a:ext>
            </a:extLst>
          </p:cNvPr>
          <p:cNvSpPr>
            <a:spLocks noGrp="1"/>
          </p:cNvSpPr>
          <p:nvPr>
            <p:ph type="title"/>
          </p:nvPr>
        </p:nvSpPr>
        <p:spPr/>
        <p:txBody>
          <a:bodyPr/>
          <a:lstStyle/>
          <a:p>
            <a:r>
              <a:rPr lang="en-CA" dirty="0"/>
              <a:t>Copyright 101</a:t>
            </a:r>
          </a:p>
        </p:txBody>
      </p:sp>
      <p:sp>
        <p:nvSpPr>
          <p:cNvPr id="3" name="Content Placeholder 2">
            <a:extLst>
              <a:ext uri="{FF2B5EF4-FFF2-40B4-BE49-F238E27FC236}">
                <a16:creationId xmlns:a16="http://schemas.microsoft.com/office/drawing/2014/main" id="{391A375C-18A3-4F13-921B-9C77780ECA07}"/>
              </a:ext>
            </a:extLst>
          </p:cNvPr>
          <p:cNvSpPr>
            <a:spLocks noGrp="1"/>
          </p:cNvSpPr>
          <p:nvPr>
            <p:ph idx="1"/>
          </p:nvPr>
        </p:nvSpPr>
        <p:spPr/>
        <p:txBody>
          <a:bodyPr/>
          <a:lstStyle/>
          <a:p>
            <a:pPr eaLnBrk="1" hangingPunct="1">
              <a:buNone/>
            </a:pPr>
            <a:r>
              <a:rPr lang="en-US" altLang="en-US" dirty="0"/>
              <a:t>It’s right (no pun intended) there in the name!</a:t>
            </a:r>
          </a:p>
          <a:p>
            <a:pPr eaLnBrk="1" hangingPunct="1">
              <a:buNone/>
            </a:pPr>
            <a:r>
              <a:rPr lang="en-US" altLang="en-US" sz="4400" b="1" dirty="0"/>
              <a:t>The “right” to “copy”</a:t>
            </a:r>
          </a:p>
          <a:p>
            <a:pPr eaLnBrk="1" hangingPunct="1">
              <a:buNone/>
            </a:pPr>
            <a:endParaRPr lang="en-US" altLang="en-US" b="1" dirty="0"/>
          </a:p>
          <a:p>
            <a:pPr eaLnBrk="1" hangingPunct="1">
              <a:buNone/>
            </a:pPr>
            <a:r>
              <a:rPr lang="en-US" altLang="en-US" b="1" dirty="0"/>
              <a:t>In legal-ese:</a:t>
            </a:r>
          </a:p>
          <a:p>
            <a:pPr eaLnBrk="1" hangingPunct="1">
              <a:buNone/>
            </a:pPr>
            <a:r>
              <a:rPr lang="en-CA" altLang="en-US" dirty="0"/>
              <a:t>the sole right to produce or reproduce the work or any substantial part thereof in any material form whatever (…) (s.3 </a:t>
            </a:r>
            <a:r>
              <a:rPr lang="en-CA" altLang="en-US" i="1" dirty="0"/>
              <a:t>Copyright Act</a:t>
            </a:r>
            <a:r>
              <a:rPr lang="en-CA" altLang="en-US" dirty="0"/>
              <a:t>)</a:t>
            </a:r>
            <a:endParaRPr lang="en-US" altLang="en-US" dirty="0"/>
          </a:p>
        </p:txBody>
      </p:sp>
      <p:sp>
        <p:nvSpPr>
          <p:cNvPr id="4" name="Footer Placeholder 3">
            <a:extLst>
              <a:ext uri="{FF2B5EF4-FFF2-40B4-BE49-F238E27FC236}">
                <a16:creationId xmlns:a16="http://schemas.microsoft.com/office/drawing/2014/main" id="{BC242A70-5E5E-4853-AF10-42206BD61A02}"/>
              </a:ext>
            </a:extLst>
          </p:cNvPr>
          <p:cNvSpPr>
            <a:spLocks noGrp="1"/>
          </p:cNvSpPr>
          <p:nvPr>
            <p:ph type="ftr" sz="quarter" idx="11"/>
          </p:nvPr>
        </p:nvSpPr>
        <p:spPr/>
        <p:txBody>
          <a:bodyPr/>
          <a:lstStyle/>
          <a:p>
            <a:pPr>
              <a:defRPr/>
            </a:pPr>
            <a:r>
              <a:rPr lang="en-US" dirty="0"/>
              <a:t>Class 3</a:t>
            </a:r>
          </a:p>
        </p:txBody>
      </p:sp>
    </p:spTree>
    <p:extLst>
      <p:ext uri="{BB962C8B-B14F-4D97-AF65-F5344CB8AC3E}">
        <p14:creationId xmlns:p14="http://schemas.microsoft.com/office/powerpoint/2010/main" val="14468722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5D4A-3FB3-42C1-BBA2-4F04355812B7}"/>
              </a:ext>
            </a:extLst>
          </p:cNvPr>
          <p:cNvSpPr>
            <a:spLocks noGrp="1"/>
          </p:cNvSpPr>
          <p:nvPr>
            <p:ph type="title"/>
          </p:nvPr>
        </p:nvSpPr>
        <p:spPr/>
        <p:txBody>
          <a:bodyPr/>
          <a:lstStyle/>
          <a:p>
            <a:r>
              <a:rPr lang="en-CA" dirty="0"/>
              <a:t>Letter to my Client</a:t>
            </a:r>
          </a:p>
        </p:txBody>
      </p:sp>
      <p:sp>
        <p:nvSpPr>
          <p:cNvPr id="3" name="Content Placeholder 2">
            <a:extLst>
              <a:ext uri="{FF2B5EF4-FFF2-40B4-BE49-F238E27FC236}">
                <a16:creationId xmlns:a16="http://schemas.microsoft.com/office/drawing/2014/main" id="{8F538CAA-D8AA-435A-8D97-7350989F5C5C}"/>
              </a:ext>
            </a:extLst>
          </p:cNvPr>
          <p:cNvSpPr>
            <a:spLocks noGrp="1"/>
          </p:cNvSpPr>
          <p:nvPr>
            <p:ph idx="1"/>
          </p:nvPr>
        </p:nvSpPr>
        <p:spPr>
          <a:xfrm>
            <a:off x="457200" y="1600200"/>
            <a:ext cx="8229600" cy="4525963"/>
          </a:xfrm>
        </p:spPr>
        <p:txBody>
          <a:bodyPr/>
          <a:lstStyle/>
          <a:p>
            <a:pPr marL="0" indent="0">
              <a:buNone/>
            </a:pPr>
            <a:endParaRPr lang="en-CA" dirty="0"/>
          </a:p>
          <a:p>
            <a:pPr marL="0" indent="0">
              <a:buNone/>
            </a:pPr>
            <a:endParaRPr lang="en-CA" u="sng" dirty="0"/>
          </a:p>
          <a:p>
            <a:pPr marL="0" indent="0">
              <a:buNone/>
            </a:pPr>
            <a:r>
              <a:rPr lang="en-CA" u="sng" dirty="0"/>
              <a:t>Re: Unauthorized Use of Getty Images Imagery </a:t>
            </a:r>
          </a:p>
          <a:p>
            <a:pPr marL="0" indent="0">
              <a:buNone/>
            </a:pPr>
            <a:r>
              <a:rPr lang="en-CA" sz="2400" dirty="0"/>
              <a:t>Use of imagery without a valid license is considered copyright infringement and entitles Getty Images to seek compensation for infringing uses (Canadian </a:t>
            </a:r>
            <a:r>
              <a:rPr lang="en-CA" sz="2400" i="1" dirty="0"/>
              <a:t>Copyright Act</a:t>
            </a:r>
            <a:r>
              <a:rPr lang="en-CA" sz="2400" dirty="0"/>
              <a:t>, The United States </a:t>
            </a:r>
            <a:r>
              <a:rPr lang="en-CA" sz="2400" i="1" dirty="0"/>
              <a:t>Copyright Act of 1976</a:t>
            </a:r>
            <a:r>
              <a:rPr lang="en-CA" sz="2400" dirty="0"/>
              <a:t>). The cost of settlement for past usage of the imagery on your company’s website is C$655.00.</a:t>
            </a:r>
          </a:p>
        </p:txBody>
      </p:sp>
      <p:sp>
        <p:nvSpPr>
          <p:cNvPr id="4" name="Footer Placeholder 3">
            <a:extLst>
              <a:ext uri="{FF2B5EF4-FFF2-40B4-BE49-F238E27FC236}">
                <a16:creationId xmlns:a16="http://schemas.microsoft.com/office/drawing/2014/main" id="{7E57A745-E135-4B3E-A3CA-7DEB71CCD3BD}"/>
              </a:ext>
            </a:extLst>
          </p:cNvPr>
          <p:cNvSpPr>
            <a:spLocks noGrp="1"/>
          </p:cNvSpPr>
          <p:nvPr>
            <p:ph type="ftr" sz="quarter" idx="11"/>
          </p:nvPr>
        </p:nvSpPr>
        <p:spPr/>
        <p:txBody>
          <a:bodyPr/>
          <a:lstStyle/>
          <a:p>
            <a:pPr>
              <a:defRPr/>
            </a:pPr>
            <a:r>
              <a:rPr lang="en-US" dirty="0"/>
              <a:t>Class 3</a:t>
            </a:r>
          </a:p>
        </p:txBody>
      </p:sp>
      <p:pic>
        <p:nvPicPr>
          <p:cNvPr id="8" name="Picture 2" descr="Image result for getty images logo">
            <a:extLst>
              <a:ext uri="{FF2B5EF4-FFF2-40B4-BE49-F238E27FC236}">
                <a16:creationId xmlns:a16="http://schemas.microsoft.com/office/drawing/2014/main" id="{AE2EB77C-F23F-4A62-B980-45785D2FD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061" y="1571069"/>
            <a:ext cx="4238758" cy="7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2676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79F35-E935-4B6A-B99A-D140764400D8}"/>
              </a:ext>
            </a:extLst>
          </p:cNvPr>
          <p:cNvSpPr>
            <a:spLocks noGrp="1"/>
          </p:cNvSpPr>
          <p:nvPr>
            <p:ph type="title"/>
          </p:nvPr>
        </p:nvSpPr>
        <p:spPr>
          <a:xfrm>
            <a:off x="0" y="274638"/>
            <a:ext cx="9144000" cy="1498178"/>
          </a:xfrm>
        </p:spPr>
        <p:txBody>
          <a:bodyPr/>
          <a:lstStyle/>
          <a:p>
            <a:r>
              <a:rPr lang="en-CA" dirty="0"/>
              <a:t>Class exercise (confession) of the day!</a:t>
            </a:r>
          </a:p>
        </p:txBody>
      </p:sp>
      <p:sp>
        <p:nvSpPr>
          <p:cNvPr id="3" name="Content Placeholder 2">
            <a:extLst>
              <a:ext uri="{FF2B5EF4-FFF2-40B4-BE49-F238E27FC236}">
                <a16:creationId xmlns:a16="http://schemas.microsoft.com/office/drawing/2014/main" id="{4177A198-2D3E-4D2F-8F16-C3EA19E3FBC5}"/>
              </a:ext>
            </a:extLst>
          </p:cNvPr>
          <p:cNvSpPr>
            <a:spLocks noGrp="1"/>
          </p:cNvSpPr>
          <p:nvPr>
            <p:ph idx="1"/>
          </p:nvPr>
        </p:nvSpPr>
        <p:spPr>
          <a:xfrm>
            <a:off x="457200" y="1988840"/>
            <a:ext cx="8229600" cy="4137323"/>
          </a:xfrm>
        </p:spPr>
        <p:txBody>
          <a:bodyPr/>
          <a:lstStyle/>
          <a:p>
            <a:pPr marL="0" indent="0" algn="ctr">
              <a:buNone/>
            </a:pPr>
            <a:r>
              <a:rPr lang="en-CA" sz="3600" dirty="0"/>
              <a:t>Have you </a:t>
            </a:r>
            <a:r>
              <a:rPr lang="en-CA" sz="3600" b="1" dirty="0"/>
              <a:t>infringed</a:t>
            </a:r>
            <a:r>
              <a:rPr lang="en-CA" sz="3600" dirty="0"/>
              <a:t> copyright online?</a:t>
            </a:r>
          </a:p>
          <a:p>
            <a:pPr marL="0" indent="0" algn="ctr">
              <a:buNone/>
            </a:pPr>
            <a:r>
              <a:rPr lang="en-CA" sz="3600" dirty="0"/>
              <a:t>e.g. Video, Pictures, Music, Books</a:t>
            </a:r>
          </a:p>
          <a:p>
            <a:pPr marL="0" indent="0" algn="ctr">
              <a:buNone/>
            </a:pPr>
            <a:r>
              <a:rPr lang="en-CA" sz="3600" dirty="0"/>
              <a:t>Prof-</a:t>
            </a:r>
            <a:r>
              <a:rPr lang="en-CA" sz="3600" dirty="0" err="1"/>
              <a:t>ish</a:t>
            </a:r>
            <a:r>
              <a:rPr lang="en-CA" sz="3600" dirty="0"/>
              <a:t> AM: Yes!</a:t>
            </a:r>
          </a:p>
          <a:p>
            <a:pPr marL="0" indent="0" algn="ctr">
              <a:buNone/>
            </a:pPr>
            <a:r>
              <a:rPr lang="en-CA" sz="3600" dirty="0"/>
              <a:t>Do you have an excuse / justification?</a:t>
            </a:r>
          </a:p>
          <a:p>
            <a:pPr marL="0" indent="0" algn="ctr">
              <a:buNone/>
            </a:pPr>
            <a:r>
              <a:rPr lang="en-CA" sz="3600" dirty="0"/>
              <a:t>Prof-</a:t>
            </a:r>
            <a:r>
              <a:rPr lang="en-CA" sz="3600" dirty="0" err="1"/>
              <a:t>ish</a:t>
            </a:r>
            <a:r>
              <a:rPr lang="en-CA" sz="3600" dirty="0"/>
              <a:t> AM: Yes! Sometimes no…</a:t>
            </a:r>
          </a:p>
          <a:p>
            <a:pPr marL="0" indent="0" algn="ctr">
              <a:buNone/>
            </a:pPr>
            <a:endParaRPr lang="en-CA" sz="3600" dirty="0"/>
          </a:p>
        </p:txBody>
      </p:sp>
      <p:sp>
        <p:nvSpPr>
          <p:cNvPr id="4" name="Footer Placeholder 3">
            <a:extLst>
              <a:ext uri="{FF2B5EF4-FFF2-40B4-BE49-F238E27FC236}">
                <a16:creationId xmlns:a16="http://schemas.microsoft.com/office/drawing/2014/main" id="{3072F02C-5EA7-4871-8FB4-225A71ADCB6D}"/>
              </a:ext>
            </a:extLst>
          </p:cNvPr>
          <p:cNvSpPr>
            <a:spLocks noGrp="1"/>
          </p:cNvSpPr>
          <p:nvPr>
            <p:ph type="ftr" sz="quarter" idx="11"/>
          </p:nvPr>
        </p:nvSpPr>
        <p:spPr/>
        <p:txBody>
          <a:bodyPr/>
          <a:lstStyle/>
          <a:p>
            <a:pPr>
              <a:defRPr/>
            </a:pPr>
            <a:r>
              <a:rPr lang="en-US" dirty="0"/>
              <a:t>Class 3</a:t>
            </a:r>
          </a:p>
        </p:txBody>
      </p:sp>
    </p:spTree>
    <p:extLst>
      <p:ext uri="{BB962C8B-B14F-4D97-AF65-F5344CB8AC3E}">
        <p14:creationId xmlns:p14="http://schemas.microsoft.com/office/powerpoint/2010/main" val="13424480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E804E-3E66-4840-9586-3C6CA77DB0FB}"/>
              </a:ext>
            </a:extLst>
          </p:cNvPr>
          <p:cNvSpPr>
            <a:spLocks noGrp="1"/>
          </p:cNvSpPr>
          <p:nvPr>
            <p:ph type="title"/>
          </p:nvPr>
        </p:nvSpPr>
        <p:spPr/>
        <p:txBody>
          <a:bodyPr/>
          <a:lstStyle/>
          <a:p>
            <a:r>
              <a:rPr lang="en-CA" dirty="0"/>
              <a:t>Preliminary matters – </a:t>
            </a:r>
            <a:br>
              <a:rPr lang="en-CA" dirty="0"/>
            </a:br>
            <a:r>
              <a:rPr lang="en-CA" dirty="0"/>
              <a:t>TERRITORIAL JURISDICTION</a:t>
            </a:r>
          </a:p>
        </p:txBody>
      </p:sp>
      <p:sp>
        <p:nvSpPr>
          <p:cNvPr id="3" name="Footer Placeholder 2">
            <a:extLst>
              <a:ext uri="{FF2B5EF4-FFF2-40B4-BE49-F238E27FC236}">
                <a16:creationId xmlns:a16="http://schemas.microsoft.com/office/drawing/2014/main" id="{C8562042-0F3E-4C03-9790-A71EB4A9012A}"/>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0614345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64EB6-37E8-4D00-9FE4-B2228A5BA51A}"/>
              </a:ext>
            </a:extLst>
          </p:cNvPr>
          <p:cNvSpPr>
            <a:spLocks noGrp="1"/>
          </p:cNvSpPr>
          <p:nvPr>
            <p:ph type="title"/>
          </p:nvPr>
        </p:nvSpPr>
        <p:spPr/>
        <p:txBody>
          <a:bodyPr/>
          <a:lstStyle/>
          <a:p>
            <a:r>
              <a:rPr lang="en-US" altLang="en-US" dirty="0"/>
              <a:t>Territorial jurisdiction</a:t>
            </a:r>
            <a:endParaRPr lang="en-CA" dirty="0"/>
          </a:p>
        </p:txBody>
      </p:sp>
      <p:sp>
        <p:nvSpPr>
          <p:cNvPr id="4" name="Footer Placeholder 3">
            <a:extLst>
              <a:ext uri="{FF2B5EF4-FFF2-40B4-BE49-F238E27FC236}">
                <a16:creationId xmlns:a16="http://schemas.microsoft.com/office/drawing/2014/main" id="{E0938B80-218A-4F07-95AA-885B0EA9738C}"/>
              </a:ext>
            </a:extLst>
          </p:cNvPr>
          <p:cNvSpPr>
            <a:spLocks noGrp="1"/>
          </p:cNvSpPr>
          <p:nvPr>
            <p:ph type="ftr" sz="quarter" idx="11"/>
          </p:nvPr>
        </p:nvSpPr>
        <p:spPr/>
        <p:txBody>
          <a:bodyPr/>
          <a:lstStyle/>
          <a:p>
            <a:pPr>
              <a:defRPr/>
            </a:pPr>
            <a:r>
              <a:rPr lang="en-US"/>
              <a:t>Class 3</a:t>
            </a:r>
            <a:endParaRPr lang="en-US" dirty="0"/>
          </a:p>
        </p:txBody>
      </p:sp>
      <p:pic>
        <p:nvPicPr>
          <p:cNvPr id="5" name="Picture 2" descr="C:\Users\Pc\AppData\Local\Microsoft\Windows\Temporary Internet Files\Content.IE5\G3P5U8SB\MC910216337[1].png">
            <a:extLst>
              <a:ext uri="{FF2B5EF4-FFF2-40B4-BE49-F238E27FC236}">
                <a16:creationId xmlns:a16="http://schemas.microsoft.com/office/drawing/2014/main" id="{8FE47D56-F0F9-4F2B-BAC2-E3C4CE9C5E9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7504" y="1357417"/>
            <a:ext cx="8906550" cy="4998933"/>
          </a:xfrm>
        </p:spPr>
      </p:pic>
      <p:sp>
        <p:nvSpPr>
          <p:cNvPr id="6" name="laptop">
            <a:extLst>
              <a:ext uri="{FF2B5EF4-FFF2-40B4-BE49-F238E27FC236}">
                <a16:creationId xmlns:a16="http://schemas.microsoft.com/office/drawing/2014/main" id="{A75A9F4E-B654-4307-8B63-6D31EC85F183}"/>
              </a:ext>
            </a:extLst>
          </p:cNvPr>
          <p:cNvSpPr>
            <a:spLocks noEditPoints="1" noChangeArrowheads="1"/>
          </p:cNvSpPr>
          <p:nvPr/>
        </p:nvSpPr>
        <p:spPr bwMode="auto">
          <a:xfrm>
            <a:off x="3779838" y="2492375"/>
            <a:ext cx="504825" cy="504825"/>
          </a:xfrm>
          <a:custGeom>
            <a:avLst/>
            <a:gdLst>
              <a:gd name="T0" fmla="*/ 78455 w 21600"/>
              <a:gd name="T1" fmla="*/ 0 h 21600"/>
              <a:gd name="T2" fmla="*/ 78455 w 21600"/>
              <a:gd name="T3" fmla="*/ 167389 h 21600"/>
              <a:gd name="T4" fmla="*/ 427678 w 21600"/>
              <a:gd name="T5" fmla="*/ 0 h 21600"/>
              <a:gd name="T6" fmla="*/ 427678 w 21600"/>
              <a:gd name="T7" fmla="*/ 167389 h 21600"/>
              <a:gd name="T8" fmla="*/ 252028 w 21600"/>
              <a:gd name="T9" fmla="*/ 0 h 21600"/>
              <a:gd name="T10" fmla="*/ 252028 w 21600"/>
              <a:gd name="T11" fmla="*/ 504056 h 21600"/>
              <a:gd name="T12" fmla="*/ 0 w 21600"/>
              <a:gd name="T13" fmla="*/ 504056 h 21600"/>
              <a:gd name="T14" fmla="*/ 504056 w 21600"/>
              <a:gd name="T15" fmla="*/ 504056 h 21600"/>
              <a:gd name="T16" fmla="*/ 0 60000 65536"/>
              <a:gd name="T17" fmla="*/ 0 60000 65536"/>
              <a:gd name="T18" fmla="*/ 0 60000 65536"/>
              <a:gd name="T19" fmla="*/ 0 60000 65536"/>
              <a:gd name="T20" fmla="*/ 0 60000 65536"/>
              <a:gd name="T21" fmla="*/ 0 60000 65536"/>
              <a:gd name="T22" fmla="*/ 0 60000 65536"/>
              <a:gd name="T23" fmla="*/ 0 60000 65536"/>
              <a:gd name="T24" fmla="*/ 4445 w 21600"/>
              <a:gd name="T25" fmla="*/ 1858 h 21600"/>
              <a:gd name="T26" fmla="*/ 17311 w 21600"/>
              <a:gd name="T27" fmla="*/ 123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lstStyle/>
          <a:p>
            <a:endParaRPr lang="en-CA"/>
          </a:p>
        </p:txBody>
      </p:sp>
      <p:pic>
        <p:nvPicPr>
          <p:cNvPr id="7" name="Picture 5" descr="C:\Users\Pc\AppData\Local\Microsoft\Windows\Temporary Internet Files\Content.IE5\DMXDSCXF\MC900440380[1].png">
            <a:extLst>
              <a:ext uri="{FF2B5EF4-FFF2-40B4-BE49-F238E27FC236}">
                <a16:creationId xmlns:a16="http://schemas.microsoft.com/office/drawing/2014/main" id="{99BB2929-2E5D-42CB-B1E3-C49A89716B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4075" y="3284538"/>
            <a:ext cx="647700"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C:\Users\Pc\AppData\Local\Microsoft\Windows\Temporary Internet Files\Content.IE5\DMXDSCXF\MC900440380[1].png">
            <a:extLst>
              <a:ext uri="{FF2B5EF4-FFF2-40B4-BE49-F238E27FC236}">
                <a16:creationId xmlns:a16="http://schemas.microsoft.com/office/drawing/2014/main" id="{C840A3A0-C2C1-4BCA-8D86-E98648FF28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9563" y="3500438"/>
            <a:ext cx="64928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C:\Users\Pc\AppData\Local\Microsoft\Windows\Temporary Internet Files\Content.IE5\RDC8P696\MC900442130[1].png">
            <a:extLst>
              <a:ext uri="{FF2B5EF4-FFF2-40B4-BE49-F238E27FC236}">
                <a16:creationId xmlns:a16="http://schemas.microsoft.com/office/drawing/2014/main" id="{5CB94981-3586-4193-9A29-58136DA014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4075" y="2349500"/>
            <a:ext cx="5842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Visa-logo-big.jpg">
            <a:extLst>
              <a:ext uri="{FF2B5EF4-FFF2-40B4-BE49-F238E27FC236}">
                <a16:creationId xmlns:a16="http://schemas.microsoft.com/office/drawing/2014/main" id="{58059772-BF38-47F0-B099-2916EA0F133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31913" y="2781300"/>
            <a:ext cx="89058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online_casinos_rooms.jpg">
            <a:extLst>
              <a:ext uri="{FF2B5EF4-FFF2-40B4-BE49-F238E27FC236}">
                <a16:creationId xmlns:a16="http://schemas.microsoft.com/office/drawing/2014/main" id="{D78A8FCC-0900-495E-A945-57D7514E983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787900" y="4149725"/>
            <a:ext cx="11525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8F61C37E-F7C4-47E7-8110-4538E09E1BCA}"/>
              </a:ext>
            </a:extLst>
          </p:cNvPr>
          <p:cNvCxnSpPr/>
          <p:nvPr/>
        </p:nvCxnSpPr>
        <p:spPr>
          <a:xfrm>
            <a:off x="4284663" y="2997200"/>
            <a:ext cx="2590800" cy="7921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2C5027E-052F-47F3-8E6F-FAC8FC70C2F1}"/>
              </a:ext>
            </a:extLst>
          </p:cNvPr>
          <p:cNvCxnSpPr/>
          <p:nvPr/>
        </p:nvCxnSpPr>
        <p:spPr>
          <a:xfrm>
            <a:off x="2416175" y="2924175"/>
            <a:ext cx="2516188" cy="16573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CA08A13-979A-4320-BF10-42C47E487979}"/>
              </a:ext>
            </a:extLst>
          </p:cNvPr>
          <p:cNvCxnSpPr/>
          <p:nvPr/>
        </p:nvCxnSpPr>
        <p:spPr>
          <a:xfrm>
            <a:off x="2627313" y="2636838"/>
            <a:ext cx="1216025" cy="1444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75D59F3-C1CE-454F-BE26-4A335ACBDAA7}"/>
              </a:ext>
            </a:extLst>
          </p:cNvPr>
          <p:cNvCxnSpPr/>
          <p:nvPr/>
        </p:nvCxnSpPr>
        <p:spPr>
          <a:xfrm>
            <a:off x="2416175" y="2924175"/>
            <a:ext cx="31750" cy="3603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1A77B83-85EA-4B6F-B7D8-4434EBA8E70B}"/>
              </a:ext>
            </a:extLst>
          </p:cNvPr>
          <p:cNvCxnSpPr>
            <a:cxnSpLocks/>
          </p:cNvCxnSpPr>
          <p:nvPr/>
        </p:nvCxnSpPr>
        <p:spPr>
          <a:xfrm>
            <a:off x="4284663" y="2997200"/>
            <a:ext cx="1150937" cy="12239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C5E8EB1-1352-4F56-B934-10C85A8FFE19}"/>
              </a:ext>
            </a:extLst>
          </p:cNvPr>
          <p:cNvCxnSpPr>
            <a:cxnSpLocks/>
          </p:cNvCxnSpPr>
          <p:nvPr/>
        </p:nvCxnSpPr>
        <p:spPr>
          <a:xfrm>
            <a:off x="2771775" y="3608388"/>
            <a:ext cx="4032250" cy="18097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4639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3D408-3547-464E-BFD9-5A27A06C8095}"/>
              </a:ext>
            </a:extLst>
          </p:cNvPr>
          <p:cNvSpPr>
            <a:spLocks noGrp="1"/>
          </p:cNvSpPr>
          <p:nvPr>
            <p:ph type="title"/>
          </p:nvPr>
        </p:nvSpPr>
        <p:spPr/>
        <p:txBody>
          <a:bodyPr/>
          <a:lstStyle/>
          <a:p>
            <a:r>
              <a:rPr lang="en-CA" dirty="0"/>
              <a:t>Tariff-22 Case</a:t>
            </a:r>
          </a:p>
        </p:txBody>
      </p:sp>
      <p:sp>
        <p:nvSpPr>
          <p:cNvPr id="3" name="Content Placeholder 2">
            <a:extLst>
              <a:ext uri="{FF2B5EF4-FFF2-40B4-BE49-F238E27FC236}">
                <a16:creationId xmlns:a16="http://schemas.microsoft.com/office/drawing/2014/main" id="{382EF33B-7C1E-41CB-ABD6-345229B9CD6D}"/>
              </a:ext>
            </a:extLst>
          </p:cNvPr>
          <p:cNvSpPr>
            <a:spLocks noGrp="1"/>
          </p:cNvSpPr>
          <p:nvPr>
            <p:ph idx="1"/>
          </p:nvPr>
        </p:nvSpPr>
        <p:spPr/>
        <p:txBody>
          <a:bodyPr/>
          <a:lstStyle/>
          <a:p>
            <a:pPr marL="0" indent="0">
              <a:buNone/>
            </a:pPr>
            <a:r>
              <a:rPr lang="en-CA" altLang="en-US" sz="2400" i="1" dirty="0"/>
              <a:t>Society of Composers, Authors and Music Publishers of Canada v. Canadian Assn. of Internet Providers</a:t>
            </a:r>
            <a:r>
              <a:rPr lang="en-CA" altLang="en-US" sz="2400" dirty="0"/>
              <a:t>, [2004] 2 S.C.R. 427 </a:t>
            </a:r>
          </a:p>
          <a:p>
            <a:pPr marL="0" indent="0">
              <a:buNone/>
            </a:pPr>
            <a:endParaRPr lang="en-CA" sz="2400" u="sng" dirty="0"/>
          </a:p>
          <a:p>
            <a:pPr marL="0" indent="0">
              <a:buNone/>
            </a:pPr>
            <a:endParaRPr lang="en-CA" sz="2400" u="sng" dirty="0"/>
          </a:p>
          <a:p>
            <a:pPr marL="0" indent="0">
              <a:buNone/>
            </a:pPr>
            <a:r>
              <a:rPr lang="en-CA" sz="2400" b="1" dirty="0"/>
              <a:t>Petar </a:t>
            </a:r>
            <a:r>
              <a:rPr lang="en-CA" sz="2400" b="1" dirty="0" err="1"/>
              <a:t>Verzaal</a:t>
            </a:r>
            <a:r>
              <a:rPr lang="en-CA" sz="2400" b="1" dirty="0"/>
              <a:t> </a:t>
            </a:r>
            <a:r>
              <a:rPr lang="en-CA" sz="2400" dirty="0"/>
              <a:t>presentation</a:t>
            </a:r>
          </a:p>
          <a:p>
            <a:pPr marL="0" indent="0">
              <a:buNone/>
            </a:pPr>
            <a:endParaRPr lang="fr-CA" altLang="en-US" sz="2400" b="1" dirty="0"/>
          </a:p>
        </p:txBody>
      </p:sp>
      <p:sp>
        <p:nvSpPr>
          <p:cNvPr id="4" name="Footer Placeholder 3">
            <a:extLst>
              <a:ext uri="{FF2B5EF4-FFF2-40B4-BE49-F238E27FC236}">
                <a16:creationId xmlns:a16="http://schemas.microsoft.com/office/drawing/2014/main" id="{E08A48F0-CC95-47BE-A494-2C419C274EC7}"/>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9496215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3D408-3547-464E-BFD9-5A27A06C8095}"/>
              </a:ext>
            </a:extLst>
          </p:cNvPr>
          <p:cNvSpPr>
            <a:spLocks noGrp="1"/>
          </p:cNvSpPr>
          <p:nvPr>
            <p:ph type="title"/>
          </p:nvPr>
        </p:nvSpPr>
        <p:spPr/>
        <p:txBody>
          <a:bodyPr/>
          <a:lstStyle/>
          <a:p>
            <a:r>
              <a:rPr lang="en-CA" dirty="0"/>
              <a:t>Tariff-22 Case takeaways</a:t>
            </a:r>
          </a:p>
        </p:txBody>
      </p:sp>
      <p:sp>
        <p:nvSpPr>
          <p:cNvPr id="3" name="Content Placeholder 2">
            <a:extLst>
              <a:ext uri="{FF2B5EF4-FFF2-40B4-BE49-F238E27FC236}">
                <a16:creationId xmlns:a16="http://schemas.microsoft.com/office/drawing/2014/main" id="{382EF33B-7C1E-41CB-ABD6-345229B9CD6D}"/>
              </a:ext>
            </a:extLst>
          </p:cNvPr>
          <p:cNvSpPr>
            <a:spLocks noGrp="1"/>
          </p:cNvSpPr>
          <p:nvPr>
            <p:ph idx="1"/>
          </p:nvPr>
        </p:nvSpPr>
        <p:spPr>
          <a:xfrm>
            <a:off x="457200" y="1340768"/>
            <a:ext cx="8229600" cy="4785395"/>
          </a:xfrm>
        </p:spPr>
        <p:txBody>
          <a:bodyPr/>
          <a:lstStyle/>
          <a:p>
            <a:pPr marL="0" indent="0">
              <a:buNone/>
            </a:pPr>
            <a:r>
              <a:rPr lang="en-CA" altLang="en-US" sz="2400" dirty="0"/>
              <a:t>Issue 1. </a:t>
            </a:r>
            <a:r>
              <a:rPr lang="en-CA" altLang="en-US" sz="2400" b="1" dirty="0"/>
              <a:t>Real and Substantial Connection test</a:t>
            </a:r>
          </a:p>
          <a:p>
            <a:pPr marL="0" indent="0">
              <a:buNone/>
            </a:pPr>
            <a:r>
              <a:rPr lang="en-US" altLang="en-US" sz="2400" dirty="0"/>
              <a:t>“this Court has recognized, as a sufficient ‘connection’ for taking jurisdiction, situations where Canada is the country of … reception”</a:t>
            </a:r>
          </a:p>
          <a:p>
            <a:pPr marL="0" indent="0">
              <a:buNone/>
            </a:pPr>
            <a:r>
              <a:rPr lang="en-US" altLang="en-US" sz="2400" dirty="0"/>
              <a:t>“A real and substantial connection to Canada is sufficient to support the application of our Copyright Act to international Internet transmissions in a way that will accord with international comity and be consistent with the objectives of order and fairness.”</a:t>
            </a:r>
          </a:p>
          <a:p>
            <a:pPr marL="0" indent="0">
              <a:buNone/>
            </a:pPr>
            <a:endParaRPr lang="en-CA" altLang="en-US" sz="2400" dirty="0"/>
          </a:p>
          <a:p>
            <a:pPr marL="0" indent="0">
              <a:buNone/>
            </a:pPr>
            <a:r>
              <a:rPr lang="en-CA" altLang="en-US" sz="2400" dirty="0"/>
              <a:t>Issue 2. No liability of ISPs for © infringement </a:t>
            </a:r>
            <a:r>
              <a:rPr lang="en-CA" altLang="en-US" sz="2400" dirty="0">
                <a:sym typeface="Wingdings" panose="05000000000000000000" pitchFamily="2" charset="2"/>
              </a:rPr>
              <a:t></a:t>
            </a:r>
            <a:r>
              <a:rPr lang="en-CA" altLang="en-US" sz="2400" dirty="0"/>
              <a:t> But now codified in s. 31.1 of the </a:t>
            </a:r>
            <a:r>
              <a:rPr lang="en-CA" altLang="en-US" sz="2400" i="1" dirty="0"/>
              <a:t>Copyright Act </a:t>
            </a:r>
            <a:r>
              <a:rPr lang="en-CA" altLang="en-US" sz="2400" dirty="0"/>
              <a:t>(coming up)</a:t>
            </a:r>
          </a:p>
          <a:p>
            <a:pPr marL="0" indent="0">
              <a:buNone/>
            </a:pPr>
            <a:endParaRPr lang="en-CA" sz="2400" dirty="0"/>
          </a:p>
          <a:p>
            <a:pPr marL="0" indent="0">
              <a:buNone/>
            </a:pPr>
            <a:endParaRPr lang="en-CA" sz="2400" dirty="0"/>
          </a:p>
          <a:p>
            <a:pPr marL="0" indent="0">
              <a:buNone/>
            </a:pPr>
            <a:endParaRPr lang="en-CA" sz="2400" dirty="0"/>
          </a:p>
        </p:txBody>
      </p:sp>
      <p:sp>
        <p:nvSpPr>
          <p:cNvPr id="4" name="Footer Placeholder 3">
            <a:extLst>
              <a:ext uri="{FF2B5EF4-FFF2-40B4-BE49-F238E27FC236}">
                <a16:creationId xmlns:a16="http://schemas.microsoft.com/office/drawing/2014/main" id="{E08A48F0-CC95-47BE-A494-2C419C274EC7}"/>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0572488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F2DE-F3DA-4854-B834-CED1B8D36C63}"/>
              </a:ext>
            </a:extLst>
          </p:cNvPr>
          <p:cNvSpPr>
            <a:spLocks noGrp="1"/>
          </p:cNvSpPr>
          <p:nvPr>
            <p:ph type="title"/>
          </p:nvPr>
        </p:nvSpPr>
        <p:spPr/>
        <p:txBody>
          <a:bodyPr/>
          <a:lstStyle/>
          <a:p>
            <a:r>
              <a:rPr lang="en-CA" dirty="0"/>
              <a:t>Copyright Trilogy 2004</a:t>
            </a:r>
          </a:p>
        </p:txBody>
      </p:sp>
      <p:sp>
        <p:nvSpPr>
          <p:cNvPr id="3" name="Content Placeholder 2">
            <a:extLst>
              <a:ext uri="{FF2B5EF4-FFF2-40B4-BE49-F238E27FC236}">
                <a16:creationId xmlns:a16="http://schemas.microsoft.com/office/drawing/2014/main" id="{6820A18A-EE49-47FC-B9A8-E946DCB92865}"/>
              </a:ext>
            </a:extLst>
          </p:cNvPr>
          <p:cNvSpPr>
            <a:spLocks noGrp="1"/>
          </p:cNvSpPr>
          <p:nvPr>
            <p:ph idx="1"/>
          </p:nvPr>
        </p:nvSpPr>
        <p:spPr>
          <a:xfrm>
            <a:off x="457200" y="1484784"/>
            <a:ext cx="8229600" cy="4525963"/>
          </a:xfrm>
        </p:spPr>
        <p:txBody>
          <a:bodyPr/>
          <a:lstStyle/>
          <a:p>
            <a:pPr marL="514350" indent="-514350">
              <a:buFont typeface="+mj-lt"/>
              <a:buAutoNum type="arabicPeriod"/>
            </a:pPr>
            <a:r>
              <a:rPr lang="en-CA" sz="2800" i="1" dirty="0" err="1"/>
              <a:t>Théberge</a:t>
            </a:r>
            <a:r>
              <a:rPr lang="en-CA" sz="2800" i="1" dirty="0"/>
              <a:t> v. Galerie </a:t>
            </a:r>
            <a:r>
              <a:rPr lang="en-CA" sz="2800" i="1" dirty="0" err="1"/>
              <a:t>d’Art</a:t>
            </a:r>
            <a:r>
              <a:rPr lang="en-CA" sz="2800" i="1" dirty="0"/>
              <a:t> du Petit Champlain </a:t>
            </a:r>
            <a:r>
              <a:rPr lang="en-CA" sz="2800" i="1" dirty="0" err="1"/>
              <a:t>inc.</a:t>
            </a:r>
            <a:r>
              <a:rPr lang="en-CA" sz="2800" i="1" dirty="0"/>
              <a:t> </a:t>
            </a:r>
            <a:r>
              <a:rPr lang="en-CA" sz="2800" dirty="0"/>
              <a:t>(fixation, reproduction, moral rights, “</a:t>
            </a:r>
            <a:r>
              <a:rPr lang="en-CA" sz="2800" b="1" dirty="0"/>
              <a:t>balance</a:t>
            </a:r>
            <a:r>
              <a:rPr lang="en-CA" sz="2800" dirty="0"/>
              <a:t>” between </a:t>
            </a:r>
            <a:r>
              <a:rPr lang="en-US" sz="2800" dirty="0"/>
              <a:t>between promoting the public interest in the encouragement and dissemination of works and obtaining a just reward for their creator </a:t>
            </a:r>
            <a:r>
              <a:rPr lang="en-CA" sz="2800" dirty="0"/>
              <a:t>)</a:t>
            </a:r>
          </a:p>
          <a:p>
            <a:pPr marL="514350" indent="-514350">
              <a:buFont typeface="+mj-lt"/>
              <a:buAutoNum type="arabicPeriod"/>
            </a:pPr>
            <a:r>
              <a:rPr lang="en-CA" sz="2800" i="1" dirty="0"/>
              <a:t>CCH Canadian Ltd. v. Law Society of Upper Canada </a:t>
            </a:r>
            <a:r>
              <a:rPr lang="en-CA" sz="2800" dirty="0"/>
              <a:t>(fair dealing and user rights)</a:t>
            </a:r>
          </a:p>
          <a:p>
            <a:pPr marL="514350" indent="-514350">
              <a:buFont typeface="+mj-lt"/>
              <a:buAutoNum type="arabicPeriod"/>
            </a:pPr>
            <a:r>
              <a:rPr lang="en-CA" sz="2800" i="1" dirty="0"/>
              <a:t>Tariff-22</a:t>
            </a:r>
          </a:p>
        </p:txBody>
      </p:sp>
      <p:sp>
        <p:nvSpPr>
          <p:cNvPr id="4" name="Footer Placeholder 3">
            <a:extLst>
              <a:ext uri="{FF2B5EF4-FFF2-40B4-BE49-F238E27FC236}">
                <a16:creationId xmlns:a16="http://schemas.microsoft.com/office/drawing/2014/main" id="{321B97D7-5C62-4468-92A0-22BD8FEDC75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7110656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42481-8512-4A77-AB96-D65B8AE69267}"/>
              </a:ext>
            </a:extLst>
          </p:cNvPr>
          <p:cNvSpPr>
            <a:spLocks noGrp="1"/>
          </p:cNvSpPr>
          <p:nvPr>
            <p:ph type="title"/>
          </p:nvPr>
        </p:nvSpPr>
        <p:spPr/>
        <p:txBody>
          <a:bodyPr/>
          <a:lstStyle/>
          <a:p>
            <a:r>
              <a:rPr lang="en-CA" dirty="0"/>
              <a:t>S. 31.1 </a:t>
            </a:r>
            <a:r>
              <a:rPr lang="en-CA" i="1" dirty="0"/>
              <a:t>Copyright Act</a:t>
            </a:r>
          </a:p>
        </p:txBody>
      </p:sp>
      <p:sp>
        <p:nvSpPr>
          <p:cNvPr id="3" name="Content Placeholder 2">
            <a:extLst>
              <a:ext uri="{FF2B5EF4-FFF2-40B4-BE49-F238E27FC236}">
                <a16:creationId xmlns:a16="http://schemas.microsoft.com/office/drawing/2014/main" id="{9DE9C7C2-0FD6-4633-B1B4-69ADA8197FAC}"/>
              </a:ext>
            </a:extLst>
          </p:cNvPr>
          <p:cNvSpPr>
            <a:spLocks noGrp="1"/>
          </p:cNvSpPr>
          <p:nvPr>
            <p:ph idx="1"/>
          </p:nvPr>
        </p:nvSpPr>
        <p:spPr/>
        <p:txBody>
          <a:bodyPr/>
          <a:lstStyle/>
          <a:p>
            <a:pPr marL="0" indent="0">
              <a:buNone/>
            </a:pPr>
            <a:r>
              <a:rPr lang="en-CA" sz="2400" dirty="0"/>
              <a:t>31.1 (1) A person who, in providing services related to the operation of the Internet or another digital network, provides any means for the telecommunication or the reproduction of a work or other subject-matter through the Internet or that other network does not, solely by reason of providing those means, infringe copyright in that work or other subject-matter.</a:t>
            </a:r>
          </a:p>
          <a:p>
            <a:pPr marL="0" indent="0">
              <a:buNone/>
            </a:pPr>
            <a:r>
              <a:rPr lang="en-CA" sz="2400" dirty="0"/>
              <a:t>(2) </a:t>
            </a:r>
            <a:r>
              <a:rPr lang="en-CA" sz="2400" b="1" dirty="0"/>
              <a:t>Caching</a:t>
            </a:r>
            <a:r>
              <a:rPr lang="en-CA" sz="2400" dirty="0"/>
              <a:t> – still not infringing</a:t>
            </a:r>
          </a:p>
          <a:p>
            <a:pPr marL="0" indent="0">
              <a:buNone/>
            </a:pPr>
            <a:r>
              <a:rPr lang="en-CA" sz="2400" dirty="0"/>
              <a:t>(3) conditions for (2)</a:t>
            </a:r>
          </a:p>
          <a:p>
            <a:pPr marL="0" indent="0">
              <a:buNone/>
            </a:pPr>
            <a:r>
              <a:rPr lang="en-CA" sz="2400" dirty="0"/>
              <a:t>(4) </a:t>
            </a:r>
            <a:r>
              <a:rPr lang="en-CA" sz="2400" b="1" dirty="0"/>
              <a:t>Hosting</a:t>
            </a:r>
            <a:r>
              <a:rPr lang="en-CA" sz="2400" dirty="0"/>
              <a:t> – not infringing </a:t>
            </a:r>
          </a:p>
          <a:p>
            <a:pPr marL="0" indent="0">
              <a:buNone/>
            </a:pPr>
            <a:r>
              <a:rPr lang="en-CA" sz="2400" dirty="0"/>
              <a:t>(5) conditions for (4)</a:t>
            </a:r>
          </a:p>
          <a:p>
            <a:pPr marL="0" indent="0">
              <a:buNone/>
            </a:pPr>
            <a:r>
              <a:rPr lang="en-CA" sz="2400" dirty="0"/>
              <a:t>(6) doesn’t apply to s. 27(2.3) cases (facilitating infringement)</a:t>
            </a:r>
          </a:p>
        </p:txBody>
      </p:sp>
      <p:sp>
        <p:nvSpPr>
          <p:cNvPr id="4" name="Footer Placeholder 3">
            <a:extLst>
              <a:ext uri="{FF2B5EF4-FFF2-40B4-BE49-F238E27FC236}">
                <a16:creationId xmlns:a16="http://schemas.microsoft.com/office/drawing/2014/main" id="{F14EF3CD-ADAC-4A2C-9DB7-605B39E2FFE3}"/>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6061711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CE8BB-47CD-42D4-8089-E935A8395C15}"/>
              </a:ext>
            </a:extLst>
          </p:cNvPr>
          <p:cNvSpPr>
            <a:spLocks noGrp="1"/>
          </p:cNvSpPr>
          <p:nvPr>
            <p:ph type="title"/>
          </p:nvPr>
        </p:nvSpPr>
        <p:spPr/>
        <p:txBody>
          <a:bodyPr/>
          <a:lstStyle/>
          <a:p>
            <a:r>
              <a:rPr lang="en-CA" dirty="0"/>
              <a:t>USA equivalent(-</a:t>
            </a:r>
            <a:r>
              <a:rPr lang="en-CA" dirty="0" err="1"/>
              <a:t>ish</a:t>
            </a:r>
            <a:r>
              <a:rPr lang="en-CA" dirty="0"/>
              <a:t>) to 31.1</a:t>
            </a:r>
          </a:p>
        </p:txBody>
      </p:sp>
      <p:sp>
        <p:nvSpPr>
          <p:cNvPr id="3" name="Content Placeholder 2">
            <a:extLst>
              <a:ext uri="{FF2B5EF4-FFF2-40B4-BE49-F238E27FC236}">
                <a16:creationId xmlns:a16="http://schemas.microsoft.com/office/drawing/2014/main" id="{9CFF565D-C863-46C5-B8A1-55DA9B946309}"/>
              </a:ext>
            </a:extLst>
          </p:cNvPr>
          <p:cNvSpPr>
            <a:spLocks noGrp="1"/>
          </p:cNvSpPr>
          <p:nvPr>
            <p:ph idx="1"/>
          </p:nvPr>
        </p:nvSpPr>
        <p:spPr/>
        <p:txBody>
          <a:bodyPr/>
          <a:lstStyle/>
          <a:p>
            <a:pPr marL="0" indent="0">
              <a:buNone/>
            </a:pPr>
            <a:r>
              <a:rPr lang="en-CA" dirty="0"/>
              <a:t>17 U.S. Code § 512  (DMCA)</a:t>
            </a:r>
          </a:p>
          <a:p>
            <a:pPr marL="0" indent="0">
              <a:buNone/>
            </a:pPr>
            <a:endParaRPr lang="en-CA" dirty="0"/>
          </a:p>
          <a:p>
            <a:pPr marL="0" indent="0">
              <a:buNone/>
            </a:pPr>
            <a:r>
              <a:rPr lang="en-CA" dirty="0"/>
              <a:t>“service provider” (incl. ISP, hosting </a:t>
            </a:r>
            <a:r>
              <a:rPr lang="en-CA" dirty="0" err="1"/>
              <a:t>co’s</a:t>
            </a:r>
            <a:r>
              <a:rPr lang="en-CA" dirty="0"/>
              <a:t>, search engines) not liable for copyright infringement on their networks …</a:t>
            </a:r>
          </a:p>
          <a:p>
            <a:pPr marL="0" indent="0">
              <a:buNone/>
            </a:pPr>
            <a:endParaRPr lang="en-CA" dirty="0"/>
          </a:p>
          <a:p>
            <a:pPr marL="0" indent="0">
              <a:buNone/>
            </a:pPr>
            <a:r>
              <a:rPr lang="en-CA" b="1" dirty="0"/>
              <a:t>IF </a:t>
            </a:r>
            <a:r>
              <a:rPr lang="en-CA" b="1" dirty="0" err="1"/>
              <a:t>IF</a:t>
            </a:r>
            <a:r>
              <a:rPr lang="en-CA" b="1" dirty="0"/>
              <a:t> </a:t>
            </a:r>
            <a:r>
              <a:rPr lang="en-CA" b="1" dirty="0" err="1"/>
              <a:t>IF</a:t>
            </a:r>
            <a:r>
              <a:rPr lang="en-CA" b="1" dirty="0"/>
              <a:t> </a:t>
            </a:r>
            <a:r>
              <a:rPr lang="en-CA" dirty="0"/>
              <a:t>they comply with something we’ll talk about later… (and give this its “name”)</a:t>
            </a:r>
          </a:p>
          <a:p>
            <a:pPr marL="0" indent="0">
              <a:buNone/>
            </a:pPr>
            <a:endParaRPr lang="en-CA" dirty="0"/>
          </a:p>
        </p:txBody>
      </p:sp>
      <p:sp>
        <p:nvSpPr>
          <p:cNvPr id="4" name="Footer Placeholder 3">
            <a:extLst>
              <a:ext uri="{FF2B5EF4-FFF2-40B4-BE49-F238E27FC236}">
                <a16:creationId xmlns:a16="http://schemas.microsoft.com/office/drawing/2014/main" id="{F1B8D164-55F7-490B-8CE4-6E37D40A2E10}"/>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580262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C2FCAB-7CF6-4164-ABFA-BBA7552B5BDD}"/>
              </a:ext>
            </a:extLst>
          </p:cNvPr>
          <p:cNvSpPr>
            <a:spLocks noGrp="1"/>
          </p:cNvSpPr>
          <p:nvPr>
            <p:ph type="title"/>
          </p:nvPr>
        </p:nvSpPr>
        <p:spPr/>
        <p:txBody>
          <a:bodyPr/>
          <a:lstStyle/>
          <a:p>
            <a:r>
              <a:rPr lang="en-CA" dirty="0"/>
              <a:t>Territorial Jurisdiction:</a:t>
            </a:r>
            <a:br>
              <a:rPr lang="en-CA" dirty="0"/>
            </a:br>
            <a:r>
              <a:rPr lang="en-CA" dirty="0"/>
              <a:t>@</a:t>
            </a:r>
            <a:r>
              <a:rPr lang="en-CA" dirty="0" err="1"/>
              <a:t>yousuck</a:t>
            </a:r>
            <a:r>
              <a:rPr lang="en-CA" dirty="0"/>
              <a:t>! – Internet Defamation</a:t>
            </a:r>
          </a:p>
        </p:txBody>
      </p:sp>
      <p:sp>
        <p:nvSpPr>
          <p:cNvPr id="5" name="Content Placeholder 4">
            <a:extLst>
              <a:ext uri="{FF2B5EF4-FFF2-40B4-BE49-F238E27FC236}">
                <a16:creationId xmlns:a16="http://schemas.microsoft.com/office/drawing/2014/main" id="{118A59C6-F4B1-45CE-AA9B-E8119BDC97E2}"/>
              </a:ext>
            </a:extLst>
          </p:cNvPr>
          <p:cNvSpPr>
            <a:spLocks noGrp="1"/>
          </p:cNvSpPr>
          <p:nvPr>
            <p:ph idx="1"/>
          </p:nvPr>
        </p:nvSpPr>
        <p:spPr>
          <a:xfrm>
            <a:off x="457200" y="1700808"/>
            <a:ext cx="8229600" cy="4425355"/>
          </a:xfrm>
        </p:spPr>
        <p:txBody>
          <a:bodyPr/>
          <a:lstStyle/>
          <a:p>
            <a:pPr marL="0" indent="0" algn="ctr" eaLnBrk="1" hangingPunct="1">
              <a:buNone/>
              <a:defRPr/>
            </a:pPr>
            <a:r>
              <a:rPr lang="en-CA" b="1" i="1" dirty="0"/>
              <a:t>Haaretz.com v. </a:t>
            </a:r>
            <a:r>
              <a:rPr lang="en-CA" b="1" i="1" dirty="0" err="1"/>
              <a:t>Goldhar</a:t>
            </a:r>
            <a:r>
              <a:rPr lang="en-CA" b="1" dirty="0"/>
              <a:t>, 2018 SCC 28</a:t>
            </a:r>
          </a:p>
          <a:p>
            <a:pPr marL="0" indent="0" eaLnBrk="1" hangingPunct="1">
              <a:buNone/>
              <a:defRPr/>
            </a:pPr>
            <a:r>
              <a:rPr lang="en-CA" altLang="en-US" sz="2800" dirty="0"/>
              <a:t>“This case is a f*</a:t>
            </a:r>
            <a:r>
              <a:rPr lang="en-CA" altLang="en-US" sz="2800" dirty="0" err="1"/>
              <a:t>ing</a:t>
            </a:r>
            <a:r>
              <a:rPr lang="en-CA" altLang="en-US" sz="2800" dirty="0"/>
              <a:t> nightmare to teach so I am not bothering to do so in detail and have taken it out of the rotation for presentations”</a:t>
            </a:r>
          </a:p>
          <a:p>
            <a:pPr eaLnBrk="1" hangingPunct="1">
              <a:buFontTx/>
              <a:buChar char="-"/>
              <a:defRPr/>
            </a:pPr>
            <a:r>
              <a:rPr lang="en-CA" altLang="en-US" sz="2800" dirty="0"/>
              <a:t>Prof-</a:t>
            </a:r>
            <a:r>
              <a:rPr lang="en-CA" altLang="en-US" sz="2800" dirty="0" err="1"/>
              <a:t>ish</a:t>
            </a:r>
            <a:r>
              <a:rPr lang="en-CA" altLang="en-US" sz="2800" dirty="0"/>
              <a:t> Mendelsohn</a:t>
            </a:r>
          </a:p>
          <a:p>
            <a:pPr marL="0" indent="0" eaLnBrk="1" hangingPunct="1">
              <a:buNone/>
              <a:defRPr/>
            </a:pPr>
            <a:endParaRPr lang="en-US" altLang="en-US" sz="2800" i="1" dirty="0"/>
          </a:p>
          <a:p>
            <a:pPr marL="0" indent="0" eaLnBrk="1" hangingPunct="1">
              <a:buNone/>
              <a:defRPr/>
            </a:pPr>
            <a:r>
              <a:rPr lang="en-US" altLang="en-US" sz="2800" i="1" dirty="0"/>
              <a:t>Supreme Court makes a statement (or five) about defamation on the internet and where to sue</a:t>
            </a:r>
          </a:p>
          <a:p>
            <a:pPr marL="0" indent="0" eaLnBrk="1" hangingPunct="1">
              <a:buNone/>
              <a:defRPr/>
            </a:pPr>
            <a:r>
              <a:rPr lang="en-US" altLang="en-US" sz="2800" i="1" dirty="0">
                <a:sym typeface="Wingdings" panose="05000000000000000000" pitchFamily="2" charset="2"/>
              </a:rPr>
              <a:t></a:t>
            </a:r>
            <a:r>
              <a:rPr lang="en-US" altLang="en-US" sz="2800" i="1" dirty="0"/>
              <a:t> </a:t>
            </a:r>
            <a:r>
              <a:rPr lang="en-US" altLang="en-US" sz="2800" dirty="0"/>
              <a:t>allenmendelsohn.com</a:t>
            </a:r>
            <a:endParaRPr lang="en-CA" altLang="en-US" sz="2800" dirty="0"/>
          </a:p>
        </p:txBody>
      </p:sp>
      <p:sp>
        <p:nvSpPr>
          <p:cNvPr id="3" name="Footer Placeholder 2">
            <a:extLst>
              <a:ext uri="{FF2B5EF4-FFF2-40B4-BE49-F238E27FC236}">
                <a16:creationId xmlns:a16="http://schemas.microsoft.com/office/drawing/2014/main" id="{62A5201B-9138-4805-BA4F-8FEB92E3552C}"/>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7571039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485AB-542C-40EB-AA71-0646CBE8EE8F}"/>
              </a:ext>
            </a:extLst>
          </p:cNvPr>
          <p:cNvSpPr>
            <a:spLocks noGrp="1"/>
          </p:cNvSpPr>
          <p:nvPr>
            <p:ph type="title"/>
          </p:nvPr>
        </p:nvSpPr>
        <p:spPr>
          <a:xfrm>
            <a:off x="0" y="136525"/>
            <a:ext cx="9144000" cy="916211"/>
          </a:xfrm>
        </p:spPr>
        <p:txBody>
          <a:bodyPr/>
          <a:lstStyle/>
          <a:p>
            <a:r>
              <a:rPr lang="en-CA" i="1" dirty="0"/>
              <a:t>Haaretz.com v. </a:t>
            </a:r>
            <a:r>
              <a:rPr lang="en-CA" i="1" dirty="0" err="1"/>
              <a:t>Goldhar</a:t>
            </a:r>
            <a:r>
              <a:rPr lang="en-CA" i="1" dirty="0"/>
              <a:t> </a:t>
            </a:r>
            <a:r>
              <a:rPr lang="en-CA" dirty="0"/>
              <a:t>Judgments</a:t>
            </a:r>
          </a:p>
        </p:txBody>
      </p:sp>
      <p:sp>
        <p:nvSpPr>
          <p:cNvPr id="3" name="Content Placeholder 2">
            <a:extLst>
              <a:ext uri="{FF2B5EF4-FFF2-40B4-BE49-F238E27FC236}">
                <a16:creationId xmlns:a16="http://schemas.microsoft.com/office/drawing/2014/main" id="{D480BF6C-FB03-4CB9-9790-654A138C39F1}"/>
              </a:ext>
            </a:extLst>
          </p:cNvPr>
          <p:cNvSpPr>
            <a:spLocks noGrp="1"/>
          </p:cNvSpPr>
          <p:nvPr>
            <p:ph idx="1"/>
          </p:nvPr>
        </p:nvSpPr>
        <p:spPr>
          <a:xfrm>
            <a:off x="457200" y="1196752"/>
            <a:ext cx="8229600" cy="5159598"/>
          </a:xfrm>
        </p:spPr>
        <p:txBody>
          <a:bodyPr/>
          <a:lstStyle/>
          <a:p>
            <a:r>
              <a:rPr lang="en-US" dirty="0"/>
              <a:t>Côté - Brown and Rowe concurred</a:t>
            </a:r>
          </a:p>
          <a:p>
            <a:pPr lvl="1"/>
            <a:r>
              <a:rPr lang="en-US" dirty="0"/>
              <a:t>Karakatsanis agreed with </a:t>
            </a:r>
            <a:r>
              <a:rPr lang="en-US" dirty="0" err="1"/>
              <a:t>Côté’s</a:t>
            </a:r>
            <a:r>
              <a:rPr lang="en-US" dirty="0"/>
              <a:t> conclusion and most of the reasoning, but disagreed on a big point.</a:t>
            </a:r>
          </a:p>
          <a:p>
            <a:pPr lvl="1"/>
            <a:r>
              <a:rPr lang="en-US" dirty="0"/>
              <a:t>Abella agreed that the appeal should be allowed, but disagreed on part of the reasoning used for </a:t>
            </a:r>
            <a:r>
              <a:rPr lang="en-US" i="1" dirty="0"/>
              <a:t>forum non </a:t>
            </a:r>
            <a:r>
              <a:rPr lang="en-US" i="1" dirty="0" err="1"/>
              <a:t>conveniens</a:t>
            </a:r>
            <a:r>
              <a:rPr lang="en-US" i="1" dirty="0"/>
              <a:t> </a:t>
            </a:r>
            <a:r>
              <a:rPr lang="en-US" dirty="0"/>
              <a:t>analysis.</a:t>
            </a:r>
          </a:p>
          <a:p>
            <a:pPr lvl="1"/>
            <a:r>
              <a:rPr lang="en-US" dirty="0"/>
              <a:t>Wagner agreed that the appeal should be allowed. Similar to Abella. No idea why he wrote himself.</a:t>
            </a:r>
          </a:p>
          <a:p>
            <a:r>
              <a:rPr lang="en-US" dirty="0"/>
              <a:t>McLachlin, </a:t>
            </a:r>
            <a:r>
              <a:rPr lang="en-US" dirty="0" err="1"/>
              <a:t>Moldaver</a:t>
            </a:r>
            <a:r>
              <a:rPr lang="en-US" dirty="0"/>
              <a:t> and Gascon dissented, for various differing reasons.</a:t>
            </a:r>
          </a:p>
          <a:p>
            <a:pPr marL="0" indent="0">
              <a:buNone/>
            </a:pPr>
            <a:endParaRPr lang="en-CA" dirty="0"/>
          </a:p>
        </p:txBody>
      </p:sp>
      <p:sp>
        <p:nvSpPr>
          <p:cNvPr id="4" name="Footer Placeholder 3">
            <a:extLst>
              <a:ext uri="{FF2B5EF4-FFF2-40B4-BE49-F238E27FC236}">
                <a16:creationId xmlns:a16="http://schemas.microsoft.com/office/drawing/2014/main" id="{90B4727B-4A59-45B4-BB0D-D69B5CA6A953}"/>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4296533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485AB-542C-40EB-AA71-0646CBE8EE8F}"/>
              </a:ext>
            </a:extLst>
          </p:cNvPr>
          <p:cNvSpPr>
            <a:spLocks noGrp="1"/>
          </p:cNvSpPr>
          <p:nvPr>
            <p:ph type="title"/>
          </p:nvPr>
        </p:nvSpPr>
        <p:spPr/>
        <p:txBody>
          <a:bodyPr/>
          <a:lstStyle/>
          <a:p>
            <a:r>
              <a:rPr lang="en-CA" i="1" dirty="0"/>
              <a:t>Haaretz.com v. </a:t>
            </a:r>
            <a:r>
              <a:rPr lang="en-CA" i="1" dirty="0" err="1"/>
              <a:t>Goldhar</a:t>
            </a:r>
            <a:endParaRPr lang="en-CA" dirty="0"/>
          </a:p>
        </p:txBody>
      </p:sp>
      <p:sp>
        <p:nvSpPr>
          <p:cNvPr id="3" name="Content Placeholder 2">
            <a:extLst>
              <a:ext uri="{FF2B5EF4-FFF2-40B4-BE49-F238E27FC236}">
                <a16:creationId xmlns:a16="http://schemas.microsoft.com/office/drawing/2014/main" id="{D480BF6C-FB03-4CB9-9790-654A138C39F1}"/>
              </a:ext>
            </a:extLst>
          </p:cNvPr>
          <p:cNvSpPr>
            <a:spLocks noGrp="1"/>
          </p:cNvSpPr>
          <p:nvPr>
            <p:ph idx="1"/>
          </p:nvPr>
        </p:nvSpPr>
        <p:spPr>
          <a:xfrm>
            <a:off x="457200" y="1417638"/>
            <a:ext cx="8229600" cy="4938712"/>
          </a:xfrm>
        </p:spPr>
        <p:txBody>
          <a:bodyPr/>
          <a:lstStyle/>
          <a:p>
            <a:pPr marL="0" indent="0">
              <a:buNone/>
            </a:pPr>
            <a:r>
              <a:rPr lang="en-CA" u="sng" dirty="0"/>
              <a:t>Facts</a:t>
            </a:r>
            <a:r>
              <a:rPr lang="en-CA" dirty="0"/>
              <a:t> – </a:t>
            </a:r>
            <a:r>
              <a:rPr lang="en-CA" dirty="0" err="1"/>
              <a:t>Goldhar</a:t>
            </a:r>
            <a:r>
              <a:rPr lang="en-CA" dirty="0"/>
              <a:t> (Canadian) owned Maccabi Tel Aviv soccer team, Haaretz (in Israel) published article (paper and online) about how much he sucked as an owner, article read in Canada too</a:t>
            </a:r>
          </a:p>
          <a:p>
            <a:pPr marL="0" indent="0">
              <a:buNone/>
            </a:pPr>
            <a:r>
              <a:rPr lang="en-CA" u="sng" dirty="0"/>
              <a:t>Issue</a:t>
            </a:r>
            <a:r>
              <a:rPr lang="en-CA" dirty="0"/>
              <a:t> – where to sue for defamation?</a:t>
            </a:r>
          </a:p>
          <a:p>
            <a:pPr marL="0" indent="0">
              <a:buNone/>
            </a:pPr>
            <a:r>
              <a:rPr lang="en-CA" u="sng" dirty="0"/>
              <a:t>Held</a:t>
            </a:r>
            <a:r>
              <a:rPr lang="en-CA" dirty="0"/>
              <a:t> – Israel, not Ontario</a:t>
            </a:r>
          </a:p>
          <a:p>
            <a:pPr marL="0" indent="0">
              <a:buNone/>
            </a:pPr>
            <a:r>
              <a:rPr lang="en-CA" u="sng" dirty="0"/>
              <a:t>Ratio</a:t>
            </a:r>
            <a:r>
              <a:rPr lang="en-CA" dirty="0"/>
              <a:t> (</a:t>
            </a:r>
            <a:r>
              <a:rPr lang="en-US" dirty="0"/>
              <a:t>Côté)</a:t>
            </a:r>
            <a:r>
              <a:rPr lang="en-CA" dirty="0"/>
              <a:t> – Motions judge was right when said Ontario had jurisdiction, but screwed up </a:t>
            </a:r>
            <a:r>
              <a:rPr lang="en-CA" i="1" dirty="0"/>
              <a:t>forum non </a:t>
            </a:r>
            <a:r>
              <a:rPr lang="en-CA" i="1" dirty="0" err="1"/>
              <a:t>conveniens</a:t>
            </a:r>
            <a:r>
              <a:rPr lang="en-CA" i="1" dirty="0"/>
              <a:t> </a:t>
            </a:r>
            <a:r>
              <a:rPr lang="en-CA" dirty="0"/>
              <a:t>analysis</a:t>
            </a:r>
          </a:p>
          <a:p>
            <a:pPr marL="0" indent="0">
              <a:buNone/>
            </a:pPr>
            <a:endParaRPr lang="en-CA" dirty="0"/>
          </a:p>
        </p:txBody>
      </p:sp>
      <p:sp>
        <p:nvSpPr>
          <p:cNvPr id="4" name="Footer Placeholder 3">
            <a:extLst>
              <a:ext uri="{FF2B5EF4-FFF2-40B4-BE49-F238E27FC236}">
                <a16:creationId xmlns:a16="http://schemas.microsoft.com/office/drawing/2014/main" id="{90B4727B-4A59-45B4-BB0D-D69B5CA6A953}"/>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42598945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485AB-542C-40EB-AA71-0646CBE8EE8F}"/>
              </a:ext>
            </a:extLst>
          </p:cNvPr>
          <p:cNvSpPr>
            <a:spLocks noGrp="1"/>
          </p:cNvSpPr>
          <p:nvPr>
            <p:ph type="title"/>
          </p:nvPr>
        </p:nvSpPr>
        <p:spPr/>
        <p:txBody>
          <a:bodyPr/>
          <a:lstStyle/>
          <a:p>
            <a:r>
              <a:rPr lang="en-CA" i="1" dirty="0"/>
              <a:t>Haaretz.com v. </a:t>
            </a:r>
            <a:r>
              <a:rPr lang="en-CA" i="1" dirty="0" err="1"/>
              <a:t>Goldhar</a:t>
            </a:r>
            <a:br>
              <a:rPr lang="en-CA" i="1" dirty="0"/>
            </a:br>
            <a:r>
              <a:rPr lang="en-CA" dirty="0"/>
              <a:t>2 steps to suing</a:t>
            </a:r>
          </a:p>
        </p:txBody>
      </p:sp>
      <p:sp>
        <p:nvSpPr>
          <p:cNvPr id="4" name="Footer Placeholder 3">
            <a:extLst>
              <a:ext uri="{FF2B5EF4-FFF2-40B4-BE49-F238E27FC236}">
                <a16:creationId xmlns:a16="http://schemas.microsoft.com/office/drawing/2014/main" id="{90B4727B-4A59-45B4-BB0D-D69B5CA6A953}"/>
              </a:ext>
            </a:extLst>
          </p:cNvPr>
          <p:cNvSpPr>
            <a:spLocks noGrp="1"/>
          </p:cNvSpPr>
          <p:nvPr>
            <p:ph type="ftr" sz="quarter" idx="11"/>
          </p:nvPr>
        </p:nvSpPr>
        <p:spPr/>
        <p:txBody>
          <a:bodyPr/>
          <a:lstStyle/>
          <a:p>
            <a:pPr>
              <a:defRPr/>
            </a:pPr>
            <a:r>
              <a:rPr lang="en-US"/>
              <a:t>Class 3</a:t>
            </a:r>
            <a:endParaRPr lang="en-US" dirty="0"/>
          </a:p>
        </p:txBody>
      </p:sp>
      <p:pic>
        <p:nvPicPr>
          <p:cNvPr id="5" name="Content Placeholder 4">
            <a:extLst>
              <a:ext uri="{FF2B5EF4-FFF2-40B4-BE49-F238E27FC236}">
                <a16:creationId xmlns:a16="http://schemas.microsoft.com/office/drawing/2014/main" id="{CD2782ED-FC93-49F6-903A-B3AF8F3FFB23}"/>
              </a:ext>
            </a:extLst>
          </p:cNvPr>
          <p:cNvPicPr>
            <a:picLocks noGrp="1" noChangeAspect="1"/>
          </p:cNvPicPr>
          <p:nvPr>
            <p:ph idx="1"/>
          </p:nvPr>
        </p:nvPicPr>
        <p:blipFill>
          <a:blip r:embed="rId3"/>
          <a:stretch>
            <a:fillRect/>
          </a:stretch>
        </p:blipFill>
        <p:spPr>
          <a:xfrm>
            <a:off x="25016" y="2276872"/>
            <a:ext cx="9118983" cy="3007832"/>
          </a:xfrm>
          <a:prstGeom prst="rect">
            <a:avLst/>
          </a:prstGeom>
        </p:spPr>
      </p:pic>
      <p:sp>
        <p:nvSpPr>
          <p:cNvPr id="6" name="TextBox 5">
            <a:extLst>
              <a:ext uri="{FF2B5EF4-FFF2-40B4-BE49-F238E27FC236}">
                <a16:creationId xmlns:a16="http://schemas.microsoft.com/office/drawing/2014/main" id="{B1FC51D9-0701-43CC-8BFF-97A2351EC480}"/>
              </a:ext>
            </a:extLst>
          </p:cNvPr>
          <p:cNvSpPr txBox="1"/>
          <p:nvPr/>
        </p:nvSpPr>
        <p:spPr>
          <a:xfrm>
            <a:off x="2711329" y="3861048"/>
            <a:ext cx="2744524" cy="646331"/>
          </a:xfrm>
          <a:prstGeom prst="rect">
            <a:avLst/>
          </a:prstGeom>
          <a:noFill/>
        </p:spPr>
        <p:txBody>
          <a:bodyPr wrap="square" rtlCol="0">
            <a:spAutoFit/>
          </a:bodyPr>
          <a:lstStyle/>
          <a:p>
            <a:r>
              <a:rPr lang="en-CA" dirty="0"/>
              <a:t>SIMPLICITER TEST – BASIC JURISDICTION</a:t>
            </a:r>
          </a:p>
        </p:txBody>
      </p:sp>
      <p:sp>
        <p:nvSpPr>
          <p:cNvPr id="8" name="TextBox 7">
            <a:extLst>
              <a:ext uri="{FF2B5EF4-FFF2-40B4-BE49-F238E27FC236}">
                <a16:creationId xmlns:a16="http://schemas.microsoft.com/office/drawing/2014/main" id="{3B924443-A005-4B72-8DDE-2287BF080992}"/>
              </a:ext>
            </a:extLst>
          </p:cNvPr>
          <p:cNvSpPr txBox="1"/>
          <p:nvPr/>
        </p:nvSpPr>
        <p:spPr>
          <a:xfrm>
            <a:off x="6732240" y="2708920"/>
            <a:ext cx="1755656" cy="923330"/>
          </a:xfrm>
          <a:prstGeom prst="rect">
            <a:avLst/>
          </a:prstGeom>
          <a:noFill/>
        </p:spPr>
        <p:txBody>
          <a:bodyPr wrap="square">
            <a:spAutoFit/>
          </a:bodyPr>
          <a:lstStyle/>
          <a:p>
            <a:pPr algn="ctr"/>
            <a:r>
              <a:rPr lang="en-CA" i="1" dirty="0"/>
              <a:t>FORUM NON CONVENIENS </a:t>
            </a:r>
            <a:r>
              <a:rPr lang="en-CA" dirty="0"/>
              <a:t>ANALYSIS</a:t>
            </a:r>
          </a:p>
        </p:txBody>
      </p:sp>
      <p:sp>
        <p:nvSpPr>
          <p:cNvPr id="10" name="TextBox 9">
            <a:extLst>
              <a:ext uri="{FF2B5EF4-FFF2-40B4-BE49-F238E27FC236}">
                <a16:creationId xmlns:a16="http://schemas.microsoft.com/office/drawing/2014/main" id="{6D368581-7215-4258-9A0C-C7468C8A7165}"/>
              </a:ext>
            </a:extLst>
          </p:cNvPr>
          <p:cNvSpPr txBox="1"/>
          <p:nvPr/>
        </p:nvSpPr>
        <p:spPr>
          <a:xfrm>
            <a:off x="6432673" y="4230380"/>
            <a:ext cx="2603824" cy="646331"/>
          </a:xfrm>
          <a:prstGeom prst="rect">
            <a:avLst/>
          </a:prstGeom>
          <a:noFill/>
        </p:spPr>
        <p:txBody>
          <a:bodyPr wrap="square">
            <a:spAutoFit/>
          </a:bodyPr>
          <a:lstStyle/>
          <a:p>
            <a:r>
              <a:rPr lang="en-CA" sz="1800" i="1" dirty="0"/>
              <a:t>LEX LOCI </a:t>
            </a:r>
            <a:r>
              <a:rPr lang="en-CA" sz="1800" dirty="0"/>
              <a:t>VS. MOST SUBSTANTIAL HARM</a:t>
            </a:r>
          </a:p>
        </p:txBody>
      </p:sp>
      <p:sp>
        <p:nvSpPr>
          <p:cNvPr id="11" name="Rectangle 10">
            <a:extLst>
              <a:ext uri="{FF2B5EF4-FFF2-40B4-BE49-F238E27FC236}">
                <a16:creationId xmlns:a16="http://schemas.microsoft.com/office/drawing/2014/main" id="{35E439B4-6C1E-45C5-B1AF-9B795D764E73}"/>
              </a:ext>
            </a:extLst>
          </p:cNvPr>
          <p:cNvSpPr/>
          <p:nvPr/>
        </p:nvSpPr>
        <p:spPr>
          <a:xfrm>
            <a:off x="1979712" y="3429000"/>
            <a:ext cx="432049" cy="92333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514847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485AB-542C-40EB-AA71-0646CBE8EE8F}"/>
              </a:ext>
            </a:extLst>
          </p:cNvPr>
          <p:cNvSpPr>
            <a:spLocks noGrp="1"/>
          </p:cNvSpPr>
          <p:nvPr>
            <p:ph type="title"/>
          </p:nvPr>
        </p:nvSpPr>
        <p:spPr/>
        <p:txBody>
          <a:bodyPr/>
          <a:lstStyle/>
          <a:p>
            <a:r>
              <a:rPr lang="en-CA" i="1" dirty="0"/>
              <a:t>Haaretz.com v. </a:t>
            </a:r>
            <a:r>
              <a:rPr lang="en-CA" i="1" dirty="0" err="1"/>
              <a:t>Goldhar</a:t>
            </a:r>
            <a:r>
              <a:rPr lang="en-CA" i="1" dirty="0"/>
              <a:t> </a:t>
            </a:r>
            <a:r>
              <a:rPr lang="en-CA" dirty="0"/>
              <a:t>summary</a:t>
            </a:r>
          </a:p>
        </p:txBody>
      </p:sp>
      <p:sp>
        <p:nvSpPr>
          <p:cNvPr id="3" name="Content Placeholder 2">
            <a:extLst>
              <a:ext uri="{FF2B5EF4-FFF2-40B4-BE49-F238E27FC236}">
                <a16:creationId xmlns:a16="http://schemas.microsoft.com/office/drawing/2014/main" id="{D480BF6C-FB03-4CB9-9790-654A138C39F1}"/>
              </a:ext>
            </a:extLst>
          </p:cNvPr>
          <p:cNvSpPr>
            <a:spLocks noGrp="1"/>
          </p:cNvSpPr>
          <p:nvPr>
            <p:ph idx="1"/>
          </p:nvPr>
        </p:nvSpPr>
        <p:spPr>
          <a:xfrm>
            <a:off x="457200" y="1196752"/>
            <a:ext cx="8229600" cy="5159598"/>
          </a:xfrm>
        </p:spPr>
        <p:txBody>
          <a:bodyPr/>
          <a:lstStyle/>
          <a:p>
            <a:pPr marL="0" indent="0">
              <a:buNone/>
            </a:pPr>
            <a:r>
              <a:rPr lang="en-CA" sz="2400" dirty="0"/>
              <a:t>“In the case of Internet communications, the publication of defamatory statements occurs when they are read or downloaded by the recipient” (step 1 </a:t>
            </a:r>
            <a:r>
              <a:rPr lang="en-CA" sz="2400" dirty="0">
                <a:sym typeface="Wingdings" panose="05000000000000000000" pitchFamily="2" charset="2"/>
              </a:rPr>
              <a:t> jurisdiction </a:t>
            </a:r>
            <a:r>
              <a:rPr lang="en-CA" sz="2400" i="1" dirty="0">
                <a:sym typeface="Wingdings" panose="05000000000000000000" pitchFamily="2" charset="2"/>
              </a:rPr>
              <a:t>simpliciter</a:t>
            </a:r>
            <a:r>
              <a:rPr lang="en-CA" sz="2400" dirty="0">
                <a:sym typeface="Wingdings" panose="05000000000000000000" pitchFamily="2" charset="2"/>
              </a:rPr>
              <a:t>)</a:t>
            </a:r>
            <a:endParaRPr lang="en-CA" sz="2400" dirty="0"/>
          </a:p>
          <a:p>
            <a:pPr marL="0" indent="0">
              <a:buNone/>
            </a:pPr>
            <a:endParaRPr lang="en-CA" sz="2400" dirty="0"/>
          </a:p>
          <a:p>
            <a:pPr marL="0" indent="0">
              <a:buNone/>
            </a:pPr>
            <a:r>
              <a:rPr lang="en-CA" sz="2400" dirty="0"/>
              <a:t>“</a:t>
            </a:r>
            <a:r>
              <a:rPr lang="en-CA" sz="2400" i="1" dirty="0"/>
              <a:t>forum non </a:t>
            </a:r>
            <a:r>
              <a:rPr lang="en-CA" sz="2400" i="1" dirty="0" err="1"/>
              <a:t>conveniens</a:t>
            </a:r>
            <a:r>
              <a:rPr lang="en-CA" sz="2400" i="1" dirty="0"/>
              <a:t> [</a:t>
            </a:r>
            <a:r>
              <a:rPr lang="en-CA" sz="2400" dirty="0"/>
              <a:t>ed. – step 2]</a:t>
            </a:r>
            <a:r>
              <a:rPr lang="en-CA" sz="2400" i="1" dirty="0"/>
              <a:t> </a:t>
            </a:r>
            <a:r>
              <a:rPr lang="en-CA" sz="2400" dirty="0"/>
              <a:t>analysis is inherently factual in nature” [but] “Where the motion judge has ‘erred in principle, misapprehended or failed to take account of material evidence, or reached an unreasonable decision’, courts of appeal may intervene” </a:t>
            </a:r>
            <a:r>
              <a:rPr lang="en-CA" sz="2400" dirty="0">
                <a:sym typeface="Wingdings" panose="05000000000000000000" pitchFamily="2" charset="2"/>
              </a:rPr>
              <a:t> met here, Israel more appropriate</a:t>
            </a:r>
            <a:r>
              <a:rPr lang="en-CA" sz="2400" dirty="0"/>
              <a:t> (dissent said that should not have intervened with lower court)</a:t>
            </a:r>
          </a:p>
          <a:p>
            <a:pPr marL="0" indent="0">
              <a:buNone/>
            </a:pPr>
            <a:endParaRPr lang="en-CA" sz="2400" dirty="0"/>
          </a:p>
          <a:p>
            <a:pPr marL="0" indent="0">
              <a:buNone/>
            </a:pPr>
            <a:r>
              <a:rPr lang="en-CA" sz="2400" dirty="0"/>
              <a:t>Did not change </a:t>
            </a:r>
            <a:r>
              <a:rPr lang="en-CA" sz="2400" i="1" dirty="0" err="1"/>
              <a:t>lex</a:t>
            </a:r>
            <a:r>
              <a:rPr lang="en-CA" sz="2400" i="1" dirty="0"/>
              <a:t> loci delicti </a:t>
            </a:r>
            <a:r>
              <a:rPr lang="en-CA" sz="2400" dirty="0"/>
              <a:t>rule (</a:t>
            </a:r>
            <a:r>
              <a:rPr lang="en-CA" sz="2400" dirty="0" err="1"/>
              <a:t>Abella</a:t>
            </a:r>
            <a:r>
              <a:rPr lang="en-CA" sz="2400" dirty="0"/>
              <a:t> and Wagner JJ. would have, and substituted “most substantial harm”)</a:t>
            </a:r>
          </a:p>
          <a:p>
            <a:pPr marL="0" indent="0">
              <a:buNone/>
            </a:pPr>
            <a:endParaRPr lang="en-CA" dirty="0"/>
          </a:p>
        </p:txBody>
      </p:sp>
      <p:sp>
        <p:nvSpPr>
          <p:cNvPr id="4" name="Footer Placeholder 3">
            <a:extLst>
              <a:ext uri="{FF2B5EF4-FFF2-40B4-BE49-F238E27FC236}">
                <a16:creationId xmlns:a16="http://schemas.microsoft.com/office/drawing/2014/main" id="{90B4727B-4A59-45B4-BB0D-D69B5CA6A953}"/>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5860452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C2FCAB-7CF6-4164-ABFA-BBA7552B5BDD}"/>
              </a:ext>
            </a:extLst>
          </p:cNvPr>
          <p:cNvSpPr>
            <a:spLocks noGrp="1"/>
          </p:cNvSpPr>
          <p:nvPr>
            <p:ph type="title"/>
          </p:nvPr>
        </p:nvSpPr>
        <p:spPr/>
        <p:txBody>
          <a:bodyPr/>
          <a:lstStyle/>
          <a:p>
            <a:r>
              <a:rPr lang="en-CA" dirty="0"/>
              <a:t>Territorial Jurisdiction</a:t>
            </a:r>
            <a:br>
              <a:rPr lang="en-CA" dirty="0"/>
            </a:br>
            <a:r>
              <a:rPr lang="en-CA" dirty="0"/>
              <a:t>Choice of forum clause?</a:t>
            </a:r>
          </a:p>
        </p:txBody>
      </p:sp>
      <p:sp>
        <p:nvSpPr>
          <p:cNvPr id="5" name="Content Placeholder 4">
            <a:extLst>
              <a:ext uri="{FF2B5EF4-FFF2-40B4-BE49-F238E27FC236}">
                <a16:creationId xmlns:a16="http://schemas.microsoft.com/office/drawing/2014/main" id="{118A59C6-F4B1-45CE-AA9B-E8119BDC97E2}"/>
              </a:ext>
            </a:extLst>
          </p:cNvPr>
          <p:cNvSpPr>
            <a:spLocks noGrp="1"/>
          </p:cNvSpPr>
          <p:nvPr>
            <p:ph idx="1"/>
          </p:nvPr>
        </p:nvSpPr>
        <p:spPr>
          <a:xfrm>
            <a:off x="457200" y="1700808"/>
            <a:ext cx="8229600" cy="4425355"/>
          </a:xfrm>
        </p:spPr>
        <p:txBody>
          <a:bodyPr/>
          <a:lstStyle/>
          <a:p>
            <a:pPr marL="0" indent="0" eaLnBrk="1" hangingPunct="1">
              <a:buNone/>
              <a:defRPr/>
            </a:pPr>
            <a:r>
              <a:rPr lang="en-CA" altLang="en-US" sz="2800" dirty="0"/>
              <a:t>“</a:t>
            </a:r>
            <a:r>
              <a:rPr lang="en-CA" sz="2800" dirty="0"/>
              <a:t>You agree that any legal action or proceeding between you and [my client] shall be brought exclusively in the courts located in the Judicial District of Montreal, Quebec, Canada.” (AM-drafted Terms)</a:t>
            </a:r>
          </a:p>
          <a:p>
            <a:pPr marL="0" indent="0" eaLnBrk="1" hangingPunct="1">
              <a:buNone/>
              <a:defRPr/>
            </a:pPr>
            <a:endParaRPr lang="en-CA" sz="2800" dirty="0"/>
          </a:p>
          <a:p>
            <a:pPr marL="0" indent="0" eaLnBrk="1" hangingPunct="1">
              <a:buNone/>
              <a:defRPr/>
            </a:pPr>
            <a:r>
              <a:rPr lang="en-CA" sz="2800" dirty="0"/>
              <a:t>“You will resolve any claim, cause of action or dispute (claim) you have with us arising out of or relating to this Statement or </a:t>
            </a:r>
            <a:r>
              <a:rPr lang="en-CA" sz="2800" b="1" dirty="0"/>
              <a:t>Facebook</a:t>
            </a:r>
            <a:r>
              <a:rPr lang="en-CA" sz="2800" dirty="0"/>
              <a:t> exclusively in a state or federal court located in Santa Clara County.”</a:t>
            </a:r>
          </a:p>
          <a:p>
            <a:pPr marL="0" indent="0" eaLnBrk="1" hangingPunct="1">
              <a:buNone/>
              <a:defRPr/>
            </a:pPr>
            <a:endParaRPr lang="en-CA" altLang="en-US" dirty="0"/>
          </a:p>
          <a:p>
            <a:pPr marL="0" indent="0" eaLnBrk="1" hangingPunct="1">
              <a:buNone/>
              <a:defRPr/>
            </a:pPr>
            <a:endParaRPr lang="en-CA" altLang="en-US" dirty="0"/>
          </a:p>
        </p:txBody>
      </p:sp>
      <p:sp>
        <p:nvSpPr>
          <p:cNvPr id="3" name="Footer Placeholder 2">
            <a:extLst>
              <a:ext uri="{FF2B5EF4-FFF2-40B4-BE49-F238E27FC236}">
                <a16:creationId xmlns:a16="http://schemas.microsoft.com/office/drawing/2014/main" id="{62A5201B-9138-4805-BA4F-8FEB92E3552C}"/>
              </a:ext>
            </a:extLst>
          </p:cNvPr>
          <p:cNvSpPr>
            <a:spLocks noGrp="1"/>
          </p:cNvSpPr>
          <p:nvPr>
            <p:ph type="ftr" sz="quarter" idx="11"/>
          </p:nvPr>
        </p:nvSpPr>
        <p:spPr/>
        <p:txBody>
          <a:bodyPr/>
          <a:lstStyle/>
          <a:p>
            <a:pPr>
              <a:defRPr/>
            </a:pPr>
            <a:r>
              <a:rPr lang="en-US" dirty="0"/>
              <a:t>Class 3</a:t>
            </a:r>
          </a:p>
        </p:txBody>
      </p:sp>
    </p:spTree>
    <p:extLst>
      <p:ext uri="{BB962C8B-B14F-4D97-AF65-F5344CB8AC3E}">
        <p14:creationId xmlns:p14="http://schemas.microsoft.com/office/powerpoint/2010/main" val="23591580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98600-81B7-4B14-B373-0967A0ED7506}"/>
              </a:ext>
            </a:extLst>
          </p:cNvPr>
          <p:cNvSpPr>
            <a:spLocks noGrp="1"/>
          </p:cNvSpPr>
          <p:nvPr>
            <p:ph type="title"/>
          </p:nvPr>
        </p:nvSpPr>
        <p:spPr/>
        <p:txBody>
          <a:bodyPr/>
          <a:lstStyle/>
          <a:p>
            <a:r>
              <a:rPr lang="en-CA" dirty="0"/>
              <a:t>Territorial Jurisdiction</a:t>
            </a:r>
            <a:br>
              <a:rPr lang="en-CA" dirty="0"/>
            </a:br>
            <a:r>
              <a:rPr lang="en-CA" dirty="0"/>
              <a:t>Choice of forum clause?</a:t>
            </a:r>
          </a:p>
        </p:txBody>
      </p:sp>
      <p:sp>
        <p:nvSpPr>
          <p:cNvPr id="3" name="Content Placeholder 2">
            <a:extLst>
              <a:ext uri="{FF2B5EF4-FFF2-40B4-BE49-F238E27FC236}">
                <a16:creationId xmlns:a16="http://schemas.microsoft.com/office/drawing/2014/main" id="{E703DB0F-E312-412A-B1D7-1467676A13E0}"/>
              </a:ext>
            </a:extLst>
          </p:cNvPr>
          <p:cNvSpPr>
            <a:spLocks noGrp="1"/>
          </p:cNvSpPr>
          <p:nvPr>
            <p:ph idx="1"/>
          </p:nvPr>
        </p:nvSpPr>
        <p:spPr/>
        <p:txBody>
          <a:bodyPr/>
          <a:lstStyle/>
          <a:p>
            <a:pPr marL="0" indent="0">
              <a:buNone/>
            </a:pPr>
            <a:r>
              <a:rPr lang="en-CA" i="1" dirty="0" err="1"/>
              <a:t>Douez</a:t>
            </a:r>
            <a:r>
              <a:rPr lang="en-CA" i="1" dirty="0"/>
              <a:t> v. Facebook, Inc.</a:t>
            </a:r>
            <a:r>
              <a:rPr lang="en-CA" dirty="0"/>
              <a:t>, </a:t>
            </a:r>
            <a:r>
              <a:rPr lang="en-CA" sz="2000" dirty="0"/>
              <a:t>2017 SCC 33</a:t>
            </a:r>
          </a:p>
          <a:p>
            <a:pPr marL="0" indent="0">
              <a:buNone/>
            </a:pPr>
            <a:endParaRPr lang="en-CA" sz="2000" u="sng" dirty="0"/>
          </a:p>
          <a:p>
            <a:pPr marL="0" indent="0">
              <a:buNone/>
            </a:pPr>
            <a:r>
              <a:rPr lang="en-CA" sz="2400" u="sng" dirty="0"/>
              <a:t>F</a:t>
            </a:r>
            <a:r>
              <a:rPr lang="en-CA" sz="2400" dirty="0"/>
              <a:t>: </a:t>
            </a:r>
            <a:r>
              <a:rPr lang="en-CA" sz="2400" dirty="0" err="1"/>
              <a:t>Douez</a:t>
            </a:r>
            <a:r>
              <a:rPr lang="en-CA" sz="2400" dirty="0"/>
              <a:t> +1.8 million BC residents’ privacy violated because of sponsored stories with their name and likeness</a:t>
            </a:r>
          </a:p>
          <a:p>
            <a:pPr marL="0" indent="0">
              <a:buNone/>
            </a:pPr>
            <a:r>
              <a:rPr lang="en-CA" sz="2400" u="sng" dirty="0"/>
              <a:t>Issue</a:t>
            </a:r>
            <a:r>
              <a:rPr lang="en-CA" sz="2400" dirty="0"/>
              <a:t>: Is the forum selection clause valid and enforceable, barring action in a B.C. court?</a:t>
            </a:r>
          </a:p>
          <a:p>
            <a:pPr marL="0" indent="0">
              <a:buNone/>
            </a:pPr>
            <a:r>
              <a:rPr lang="en-CA" sz="2400" u="sng" dirty="0"/>
              <a:t>Held (4-3)</a:t>
            </a:r>
            <a:r>
              <a:rPr lang="en-CA" sz="2400" dirty="0"/>
              <a:t>: Not enforceable! Ack! Let the lawsuit begin!</a:t>
            </a:r>
          </a:p>
          <a:p>
            <a:pPr marL="0" indent="0">
              <a:buNone/>
            </a:pPr>
            <a:r>
              <a:rPr lang="en-CA" sz="2400" u="sng" dirty="0"/>
              <a:t>Ratio</a:t>
            </a:r>
            <a:r>
              <a:rPr lang="en-CA" sz="2400" dirty="0"/>
              <a:t>:</a:t>
            </a:r>
          </a:p>
          <a:p>
            <a:pPr marL="0" indent="0">
              <a:buNone/>
            </a:pPr>
            <a:r>
              <a:rPr lang="en-CA" sz="2400" dirty="0"/>
              <a:t>…/2</a:t>
            </a:r>
          </a:p>
          <a:p>
            <a:pPr marL="0" indent="0">
              <a:buNone/>
            </a:pPr>
            <a:endParaRPr lang="en-CA" sz="2000" dirty="0"/>
          </a:p>
        </p:txBody>
      </p:sp>
      <p:sp>
        <p:nvSpPr>
          <p:cNvPr id="4" name="Footer Placeholder 3">
            <a:extLst>
              <a:ext uri="{FF2B5EF4-FFF2-40B4-BE49-F238E27FC236}">
                <a16:creationId xmlns:a16="http://schemas.microsoft.com/office/drawing/2014/main" id="{818986A5-5B55-4FB5-9DA7-9B97EEEE11E3}"/>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9297131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C7829-69E2-4500-A3A3-6D908C5550E8}"/>
              </a:ext>
            </a:extLst>
          </p:cNvPr>
          <p:cNvSpPr>
            <a:spLocks noGrp="1"/>
          </p:cNvSpPr>
          <p:nvPr>
            <p:ph type="title"/>
          </p:nvPr>
        </p:nvSpPr>
        <p:spPr/>
        <p:txBody>
          <a:bodyPr/>
          <a:lstStyle/>
          <a:p>
            <a:r>
              <a:rPr lang="en-CA" dirty="0"/>
              <a:t>Facebook current </a:t>
            </a:r>
            <a:r>
              <a:rPr lang="en-CA" dirty="0">
                <a:hlinkClick r:id="rId2"/>
              </a:rPr>
              <a:t>Terms</a:t>
            </a:r>
            <a:endParaRPr lang="en-CA" dirty="0"/>
          </a:p>
        </p:txBody>
      </p:sp>
      <p:sp>
        <p:nvSpPr>
          <p:cNvPr id="3" name="Content Placeholder 2">
            <a:extLst>
              <a:ext uri="{FF2B5EF4-FFF2-40B4-BE49-F238E27FC236}">
                <a16:creationId xmlns:a16="http://schemas.microsoft.com/office/drawing/2014/main" id="{C3B97C27-CECB-46B8-AC46-6301BECEB94B}"/>
              </a:ext>
            </a:extLst>
          </p:cNvPr>
          <p:cNvSpPr>
            <a:spLocks noGrp="1"/>
          </p:cNvSpPr>
          <p:nvPr>
            <p:ph idx="1"/>
          </p:nvPr>
        </p:nvSpPr>
        <p:spPr>
          <a:xfrm>
            <a:off x="457200" y="1417638"/>
            <a:ext cx="8229600" cy="4708525"/>
          </a:xfrm>
        </p:spPr>
        <p:txBody>
          <a:bodyPr/>
          <a:lstStyle/>
          <a:p>
            <a:pPr marL="0" indent="0">
              <a:buNone/>
            </a:pPr>
            <a:r>
              <a:rPr lang="en-CA" sz="2400" dirty="0"/>
              <a:t>“I</a:t>
            </a:r>
            <a:r>
              <a:rPr lang="en-US" sz="2400" b="1" dirty="0"/>
              <a:t>f you are a consumer</a:t>
            </a:r>
            <a:r>
              <a:rPr lang="en-US" sz="2400" dirty="0"/>
              <a:t>, the laws of the country in which you reside will apply to any claim, cause of action, or dispute you have against us that arises out of or relates to these Terms or the Meta Products, and </a:t>
            </a:r>
            <a:r>
              <a:rPr lang="en-US" sz="2400" b="1" dirty="0"/>
              <a:t>you may resolve your claim in any competent court in that country that has jurisdiction over the clai</a:t>
            </a:r>
            <a:r>
              <a:rPr lang="en-US" sz="2400" dirty="0"/>
              <a:t>m. In all other cases, and for any claim, cause of action, or dispute that Meta files against you, you and Meta agree that any such claim, cause of action or dispute must be resolved exclusively in the U.S. District Court for the Northern District of California or a state court located in San Mateo County. You also agree that you submit to the personal jurisdiction of either of these courts</a:t>
            </a:r>
            <a:r>
              <a:rPr lang="en-CA" sz="2400" dirty="0"/>
              <a:t>…”</a:t>
            </a:r>
          </a:p>
        </p:txBody>
      </p:sp>
      <p:sp>
        <p:nvSpPr>
          <p:cNvPr id="4" name="Footer Placeholder 3">
            <a:extLst>
              <a:ext uri="{FF2B5EF4-FFF2-40B4-BE49-F238E27FC236}">
                <a16:creationId xmlns:a16="http://schemas.microsoft.com/office/drawing/2014/main" id="{D4095438-6813-42EA-BB9D-767F83D96BC2}"/>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53343304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98600-81B7-4B14-B373-0967A0ED7506}"/>
              </a:ext>
            </a:extLst>
          </p:cNvPr>
          <p:cNvSpPr>
            <a:spLocks noGrp="1"/>
          </p:cNvSpPr>
          <p:nvPr>
            <p:ph type="title"/>
          </p:nvPr>
        </p:nvSpPr>
        <p:spPr/>
        <p:txBody>
          <a:bodyPr/>
          <a:lstStyle/>
          <a:p>
            <a:r>
              <a:rPr lang="en-CA" dirty="0"/>
              <a:t>Territorial Jurisdiction</a:t>
            </a:r>
            <a:br>
              <a:rPr lang="en-CA" dirty="0"/>
            </a:br>
            <a:r>
              <a:rPr lang="en-CA" dirty="0"/>
              <a:t>Choice of forum clause???</a:t>
            </a:r>
          </a:p>
        </p:txBody>
      </p:sp>
      <p:sp>
        <p:nvSpPr>
          <p:cNvPr id="3" name="Content Placeholder 2">
            <a:extLst>
              <a:ext uri="{FF2B5EF4-FFF2-40B4-BE49-F238E27FC236}">
                <a16:creationId xmlns:a16="http://schemas.microsoft.com/office/drawing/2014/main" id="{E703DB0F-E312-412A-B1D7-1467676A13E0}"/>
              </a:ext>
            </a:extLst>
          </p:cNvPr>
          <p:cNvSpPr>
            <a:spLocks noGrp="1"/>
          </p:cNvSpPr>
          <p:nvPr>
            <p:ph idx="1"/>
          </p:nvPr>
        </p:nvSpPr>
        <p:spPr/>
        <p:txBody>
          <a:bodyPr/>
          <a:lstStyle/>
          <a:p>
            <a:pPr marL="0" indent="0">
              <a:buNone/>
            </a:pPr>
            <a:r>
              <a:rPr lang="en-CA" i="1" dirty="0"/>
              <a:t>Demers c. Yahoo! Inc., </a:t>
            </a:r>
            <a:r>
              <a:rPr lang="en-CA" sz="1800" dirty="0"/>
              <a:t>2017 QCCS 4154</a:t>
            </a:r>
          </a:p>
          <a:p>
            <a:pPr marL="0" indent="0">
              <a:buNone/>
            </a:pPr>
            <a:endParaRPr lang="en-CA" sz="2000" u="sng" dirty="0"/>
          </a:p>
          <a:p>
            <a:pPr marL="0" indent="0">
              <a:buNone/>
            </a:pPr>
            <a:r>
              <a:rPr lang="en-CA" sz="2400" u="sng" dirty="0"/>
              <a:t>F</a:t>
            </a:r>
            <a:r>
              <a:rPr lang="en-CA" sz="2400" dirty="0"/>
              <a:t>: Seeking class action in Quebec against Yahoo!</a:t>
            </a:r>
          </a:p>
          <a:p>
            <a:pPr marL="0" indent="0">
              <a:buNone/>
            </a:pPr>
            <a:r>
              <a:rPr lang="en-CA" sz="2400" u="sng" dirty="0"/>
              <a:t>Issue</a:t>
            </a:r>
            <a:r>
              <a:rPr lang="en-CA" sz="2400" dirty="0"/>
              <a:t>: Is the forum selection clause (Ontario) valid and enforceable, barring action in a Quebec court?</a:t>
            </a:r>
          </a:p>
          <a:p>
            <a:pPr marL="0" indent="0">
              <a:buNone/>
            </a:pPr>
            <a:r>
              <a:rPr lang="en-CA" sz="2400" u="sng" dirty="0"/>
              <a:t>Held</a:t>
            </a:r>
            <a:r>
              <a:rPr lang="en-CA" sz="2400" dirty="0"/>
              <a:t>: Not enforceable! Ack! Let the lawsuit begin!</a:t>
            </a:r>
          </a:p>
          <a:p>
            <a:pPr marL="0" indent="0">
              <a:buNone/>
            </a:pPr>
            <a:r>
              <a:rPr lang="en-CA" sz="2400" u="sng" dirty="0"/>
              <a:t>Ratio</a:t>
            </a:r>
            <a:r>
              <a:rPr lang="en-CA" sz="2400" dirty="0"/>
              <a:t>:</a:t>
            </a:r>
          </a:p>
          <a:p>
            <a:pPr marL="0" indent="0">
              <a:buNone/>
            </a:pPr>
            <a:r>
              <a:rPr lang="en-CA" sz="2000" dirty="0"/>
              <a:t>Terms are a consumer contract, despite being free service, Quebec courts have jurisdiction under 3149 CCQ (</a:t>
            </a:r>
            <a:r>
              <a:rPr lang="en-CA" sz="2000" dirty="0" err="1"/>
              <a:t>Abella</a:t>
            </a:r>
            <a:r>
              <a:rPr lang="en-CA" sz="2000" dirty="0"/>
              <a:t> J. brought this up in </a:t>
            </a:r>
            <a:r>
              <a:rPr lang="en-CA" sz="2000" i="1" dirty="0" err="1"/>
              <a:t>Douez</a:t>
            </a:r>
            <a:r>
              <a:rPr lang="en-CA" sz="2000" dirty="0"/>
              <a:t>)</a:t>
            </a:r>
          </a:p>
          <a:p>
            <a:pPr marL="0" indent="0">
              <a:buNone/>
            </a:pPr>
            <a:r>
              <a:rPr lang="en-CA" sz="2000" i="1" dirty="0" err="1"/>
              <a:t>Douez</a:t>
            </a:r>
            <a:r>
              <a:rPr lang="en-CA" sz="2000" dirty="0"/>
              <a:t> cited, even though that was common law case</a:t>
            </a:r>
          </a:p>
        </p:txBody>
      </p:sp>
      <p:sp>
        <p:nvSpPr>
          <p:cNvPr id="4" name="Footer Placeholder 3">
            <a:extLst>
              <a:ext uri="{FF2B5EF4-FFF2-40B4-BE49-F238E27FC236}">
                <a16:creationId xmlns:a16="http://schemas.microsoft.com/office/drawing/2014/main" id="{818986A5-5B55-4FB5-9DA7-9B97EEEE11E3}"/>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6710867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C2FCAB-7CF6-4164-ABFA-BBA7552B5BDD}"/>
              </a:ext>
            </a:extLst>
          </p:cNvPr>
          <p:cNvSpPr>
            <a:spLocks noGrp="1"/>
          </p:cNvSpPr>
          <p:nvPr>
            <p:ph type="title"/>
          </p:nvPr>
        </p:nvSpPr>
        <p:spPr/>
        <p:txBody>
          <a:bodyPr/>
          <a:lstStyle/>
          <a:p>
            <a:r>
              <a:rPr lang="en-CA" dirty="0"/>
              <a:t>Territorial Jurisdiction</a:t>
            </a:r>
            <a:br>
              <a:rPr lang="en-CA" dirty="0"/>
            </a:br>
            <a:r>
              <a:rPr lang="en-CA" dirty="0"/>
              <a:t>Parting thoughts</a:t>
            </a:r>
          </a:p>
        </p:txBody>
      </p:sp>
      <p:sp>
        <p:nvSpPr>
          <p:cNvPr id="5" name="Content Placeholder 4">
            <a:extLst>
              <a:ext uri="{FF2B5EF4-FFF2-40B4-BE49-F238E27FC236}">
                <a16:creationId xmlns:a16="http://schemas.microsoft.com/office/drawing/2014/main" id="{118A59C6-F4B1-45CE-AA9B-E8119BDC97E2}"/>
              </a:ext>
            </a:extLst>
          </p:cNvPr>
          <p:cNvSpPr>
            <a:spLocks noGrp="1"/>
          </p:cNvSpPr>
          <p:nvPr>
            <p:ph idx="1"/>
          </p:nvPr>
        </p:nvSpPr>
        <p:spPr>
          <a:xfrm>
            <a:off x="457200" y="2204864"/>
            <a:ext cx="8229600" cy="3921299"/>
          </a:xfrm>
        </p:spPr>
        <p:txBody>
          <a:bodyPr/>
          <a:lstStyle/>
          <a:p>
            <a:pPr eaLnBrk="1" hangingPunct="1">
              <a:defRPr/>
            </a:pPr>
            <a:r>
              <a:rPr lang="fr-CA" altLang="en-US" dirty="0"/>
              <a:t>IP </a:t>
            </a:r>
            <a:r>
              <a:rPr lang="fr-CA" altLang="en-US" dirty="0" err="1"/>
              <a:t>legal</a:t>
            </a:r>
            <a:r>
              <a:rPr lang="fr-CA" altLang="en-US" dirty="0"/>
              <a:t> and admin </a:t>
            </a:r>
            <a:r>
              <a:rPr lang="fr-CA" altLang="en-US" dirty="0" err="1"/>
              <a:t>systems</a:t>
            </a:r>
            <a:r>
              <a:rPr lang="fr-CA" altLang="en-US" dirty="0"/>
              <a:t> are </a:t>
            </a:r>
            <a:r>
              <a:rPr lang="fr-CA" altLang="en-US" dirty="0" err="1"/>
              <a:t>generally</a:t>
            </a:r>
            <a:r>
              <a:rPr lang="fr-CA" altLang="en-US" dirty="0"/>
              <a:t> </a:t>
            </a:r>
            <a:r>
              <a:rPr lang="fr-CA" altLang="en-US" b="1" dirty="0"/>
              <a:t>national</a:t>
            </a:r>
          </a:p>
          <a:p>
            <a:pPr eaLnBrk="1" hangingPunct="1">
              <a:defRPr/>
            </a:pPr>
            <a:r>
              <a:rPr lang="fr-CA" altLang="en-US" dirty="0"/>
              <a:t>Copyright </a:t>
            </a:r>
            <a:r>
              <a:rPr lang="fr-CA" altLang="en-US" dirty="0" err="1"/>
              <a:t>treaties</a:t>
            </a:r>
            <a:r>
              <a:rPr lang="fr-CA" altLang="en-US" dirty="0"/>
              <a:t> – Berne, WIPO, Rome convention, etc…</a:t>
            </a:r>
          </a:p>
        </p:txBody>
      </p:sp>
      <p:sp>
        <p:nvSpPr>
          <p:cNvPr id="3" name="Footer Placeholder 2">
            <a:extLst>
              <a:ext uri="{FF2B5EF4-FFF2-40B4-BE49-F238E27FC236}">
                <a16:creationId xmlns:a16="http://schemas.microsoft.com/office/drawing/2014/main" id="{62A5201B-9138-4805-BA4F-8FEB92E3552C}"/>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89628684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E804E-3E66-4840-9586-3C6CA77DB0FB}"/>
              </a:ext>
            </a:extLst>
          </p:cNvPr>
          <p:cNvSpPr>
            <a:spLocks noGrp="1"/>
          </p:cNvSpPr>
          <p:nvPr>
            <p:ph type="title"/>
          </p:nvPr>
        </p:nvSpPr>
        <p:spPr/>
        <p:txBody>
          <a:bodyPr/>
          <a:lstStyle/>
          <a:p>
            <a:r>
              <a:rPr lang="en-CA" dirty="0"/>
              <a:t>Preliminary matters – </a:t>
            </a:r>
            <a:br>
              <a:rPr lang="en-CA" dirty="0"/>
            </a:br>
            <a:r>
              <a:rPr lang="en-CA" dirty="0"/>
              <a:t>FINDING infringers / VIOLATORS</a:t>
            </a:r>
          </a:p>
        </p:txBody>
      </p:sp>
      <p:sp>
        <p:nvSpPr>
          <p:cNvPr id="3" name="Footer Placeholder 2">
            <a:extLst>
              <a:ext uri="{FF2B5EF4-FFF2-40B4-BE49-F238E27FC236}">
                <a16:creationId xmlns:a16="http://schemas.microsoft.com/office/drawing/2014/main" id="{C8562042-0F3E-4C03-9790-A71EB4A9012A}"/>
              </a:ext>
            </a:extLst>
          </p:cNvPr>
          <p:cNvSpPr>
            <a:spLocks noGrp="1"/>
          </p:cNvSpPr>
          <p:nvPr>
            <p:ph type="ftr" sz="quarter" idx="11"/>
          </p:nvPr>
        </p:nvSpPr>
        <p:spPr/>
        <p:txBody>
          <a:bodyPr/>
          <a:lstStyle/>
          <a:p>
            <a:pPr>
              <a:defRPr/>
            </a:pPr>
            <a:r>
              <a:rPr lang="en-US" dirty="0"/>
              <a:t>Class 3</a:t>
            </a:r>
          </a:p>
        </p:txBody>
      </p:sp>
    </p:spTree>
    <p:extLst>
      <p:ext uri="{BB962C8B-B14F-4D97-AF65-F5344CB8AC3E}">
        <p14:creationId xmlns:p14="http://schemas.microsoft.com/office/powerpoint/2010/main" val="23499211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916C8-74DE-4345-AFAC-BC880431A7B4}"/>
              </a:ext>
            </a:extLst>
          </p:cNvPr>
          <p:cNvSpPr>
            <a:spLocks noGrp="1"/>
          </p:cNvSpPr>
          <p:nvPr>
            <p:ph type="title"/>
          </p:nvPr>
        </p:nvSpPr>
        <p:spPr/>
        <p:txBody>
          <a:bodyPr/>
          <a:lstStyle/>
          <a:p>
            <a:r>
              <a:rPr lang="en-US" dirty="0"/>
              <a:t>Internet anonymity?</a:t>
            </a:r>
            <a:endParaRPr lang="en-CA" dirty="0"/>
          </a:p>
        </p:txBody>
      </p:sp>
      <p:sp>
        <p:nvSpPr>
          <p:cNvPr id="3" name="Content Placeholder 2">
            <a:extLst>
              <a:ext uri="{FF2B5EF4-FFF2-40B4-BE49-F238E27FC236}">
                <a16:creationId xmlns:a16="http://schemas.microsoft.com/office/drawing/2014/main" id="{3595C08D-F370-4F24-8C28-97D0986597FB}"/>
              </a:ext>
            </a:extLst>
          </p:cNvPr>
          <p:cNvSpPr>
            <a:spLocks noGrp="1"/>
          </p:cNvSpPr>
          <p:nvPr>
            <p:ph idx="1"/>
          </p:nvPr>
        </p:nvSpPr>
        <p:spPr/>
        <p:txBody>
          <a:bodyPr/>
          <a:lstStyle/>
          <a:p>
            <a:pPr marL="0" indent="0" eaLnBrk="1" hangingPunct="1">
              <a:buNone/>
            </a:pPr>
            <a:r>
              <a:rPr lang="en-US" altLang="en-US" u="sng" dirty="0"/>
              <a:t>Internet Protocol (IP) Address:</a:t>
            </a:r>
            <a:r>
              <a:rPr lang="en-US" altLang="en-US" dirty="0"/>
              <a:t> (recall class 1)</a:t>
            </a:r>
            <a:endParaRPr lang="en-US" altLang="en-US" u="sng" dirty="0"/>
          </a:p>
          <a:p>
            <a:pPr marL="0" indent="0" eaLnBrk="1" hangingPunct="1">
              <a:buNone/>
            </a:pPr>
            <a:r>
              <a:rPr lang="en-US" altLang="en-US" dirty="0" err="1"/>
              <a:t>xxx.xxx.xxx.xxx</a:t>
            </a:r>
            <a:r>
              <a:rPr lang="en-US" altLang="en-US" dirty="0"/>
              <a:t> (IPv4)</a:t>
            </a:r>
          </a:p>
          <a:p>
            <a:pPr marL="0" indent="0" eaLnBrk="1" hangingPunct="1">
              <a:buNone/>
            </a:pPr>
            <a:r>
              <a:rPr lang="en-US" altLang="en-US" dirty="0"/>
              <a:t>Where xxx = #(0,255)</a:t>
            </a:r>
          </a:p>
          <a:p>
            <a:pPr marL="0" indent="0" eaLnBrk="1" hangingPunct="1">
              <a:buNone/>
            </a:pPr>
            <a:endParaRPr lang="en-US" altLang="en-US" dirty="0"/>
          </a:p>
          <a:p>
            <a:pPr marL="0" indent="0" eaLnBrk="1" hangingPunct="1">
              <a:buNone/>
            </a:pPr>
            <a:r>
              <a:rPr lang="en-US" altLang="en-US" dirty="0"/>
              <a:t>STATIC IP</a:t>
            </a:r>
          </a:p>
          <a:p>
            <a:pPr marL="0" indent="0" eaLnBrk="1" hangingPunct="1">
              <a:buNone/>
            </a:pPr>
            <a:r>
              <a:rPr lang="en-US" altLang="en-US" dirty="0"/>
              <a:t>v.</a:t>
            </a:r>
          </a:p>
          <a:p>
            <a:pPr marL="0" indent="0" eaLnBrk="1" hangingPunct="1">
              <a:buNone/>
            </a:pPr>
            <a:r>
              <a:rPr lang="en-US" altLang="en-US" dirty="0"/>
              <a:t>DYNAMIC IP</a:t>
            </a:r>
          </a:p>
          <a:p>
            <a:pPr marL="0" indent="0" eaLnBrk="1" hangingPunct="1">
              <a:buNone/>
            </a:pPr>
            <a:endParaRPr lang="en-US" altLang="en-US" dirty="0"/>
          </a:p>
          <a:p>
            <a:endParaRPr lang="en-CA" dirty="0"/>
          </a:p>
        </p:txBody>
      </p:sp>
      <p:sp>
        <p:nvSpPr>
          <p:cNvPr id="4" name="Footer Placeholder 3">
            <a:extLst>
              <a:ext uri="{FF2B5EF4-FFF2-40B4-BE49-F238E27FC236}">
                <a16:creationId xmlns:a16="http://schemas.microsoft.com/office/drawing/2014/main" id="{D3633FB4-5B26-4292-8D8E-C5C9E2A7F820}"/>
              </a:ext>
            </a:extLst>
          </p:cNvPr>
          <p:cNvSpPr>
            <a:spLocks noGrp="1"/>
          </p:cNvSpPr>
          <p:nvPr>
            <p:ph type="ftr" sz="quarter" idx="11"/>
          </p:nvPr>
        </p:nvSpPr>
        <p:spPr/>
        <p:txBody>
          <a:bodyPr/>
          <a:lstStyle/>
          <a:p>
            <a:pPr>
              <a:defRPr/>
            </a:pPr>
            <a:r>
              <a:rPr lang="en-US"/>
              <a:t>Class 3</a:t>
            </a:r>
            <a:endParaRPr lang="en-US" dirty="0"/>
          </a:p>
        </p:txBody>
      </p:sp>
      <p:pic>
        <p:nvPicPr>
          <p:cNvPr id="5" name="Picture 3">
            <a:extLst>
              <a:ext uri="{FF2B5EF4-FFF2-40B4-BE49-F238E27FC236}">
                <a16:creationId xmlns:a16="http://schemas.microsoft.com/office/drawing/2014/main" id="{293600BE-3551-4184-B442-6908F6C0E7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3846513"/>
            <a:ext cx="4591050"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15775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57714-24AB-4A62-B47A-3F1C14621512}"/>
              </a:ext>
            </a:extLst>
          </p:cNvPr>
          <p:cNvSpPr>
            <a:spLocks noGrp="1"/>
          </p:cNvSpPr>
          <p:nvPr>
            <p:ph type="title"/>
          </p:nvPr>
        </p:nvSpPr>
        <p:spPr/>
        <p:txBody>
          <a:bodyPr/>
          <a:lstStyle/>
          <a:p>
            <a:r>
              <a:rPr lang="en-CA" dirty="0"/>
              <a:t>IP Addresses</a:t>
            </a:r>
          </a:p>
        </p:txBody>
      </p:sp>
      <p:sp>
        <p:nvSpPr>
          <p:cNvPr id="3" name="Content Placeholder 2">
            <a:extLst>
              <a:ext uri="{FF2B5EF4-FFF2-40B4-BE49-F238E27FC236}">
                <a16:creationId xmlns:a16="http://schemas.microsoft.com/office/drawing/2014/main" id="{16C713CB-173F-4F50-A44D-22EF282E477A}"/>
              </a:ext>
            </a:extLst>
          </p:cNvPr>
          <p:cNvSpPr>
            <a:spLocks noGrp="1"/>
          </p:cNvSpPr>
          <p:nvPr>
            <p:ph idx="1"/>
          </p:nvPr>
        </p:nvSpPr>
        <p:spPr/>
        <p:txBody>
          <a:bodyPr/>
          <a:lstStyle/>
          <a:p>
            <a:r>
              <a:rPr lang="en-US" dirty="0"/>
              <a:t>What is my IP Address?</a:t>
            </a:r>
          </a:p>
          <a:p>
            <a:r>
              <a:rPr lang="en-US" dirty="0"/>
              <a:t>In the real world, an ISP would have this information</a:t>
            </a:r>
          </a:p>
          <a:p>
            <a:r>
              <a:rPr lang="en-US" dirty="0"/>
              <a:t>You want to get an order to have the ISP turn an IP address into a name and address for the purpose of finding your IP violation target</a:t>
            </a:r>
          </a:p>
          <a:p>
            <a:pPr marL="0" indent="0">
              <a:buNone/>
            </a:pPr>
            <a:endParaRPr lang="en-CA" dirty="0"/>
          </a:p>
        </p:txBody>
      </p:sp>
      <p:sp>
        <p:nvSpPr>
          <p:cNvPr id="4" name="Footer Placeholder 3">
            <a:extLst>
              <a:ext uri="{FF2B5EF4-FFF2-40B4-BE49-F238E27FC236}">
                <a16:creationId xmlns:a16="http://schemas.microsoft.com/office/drawing/2014/main" id="{2027E6BD-3977-4847-9D8B-02543E5F0A8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8988770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C2029-F3D4-4488-BA8D-B5A136B96F3C}"/>
              </a:ext>
            </a:extLst>
          </p:cNvPr>
          <p:cNvSpPr>
            <a:spLocks noGrp="1"/>
          </p:cNvSpPr>
          <p:nvPr>
            <p:ph type="title"/>
          </p:nvPr>
        </p:nvSpPr>
        <p:spPr>
          <a:xfrm>
            <a:off x="457200" y="274638"/>
            <a:ext cx="8229600" cy="706090"/>
          </a:xfrm>
        </p:spPr>
        <p:txBody>
          <a:bodyPr/>
          <a:lstStyle/>
          <a:p>
            <a:r>
              <a:rPr lang="en-CA" i="1" dirty="0"/>
              <a:t>Norwich</a:t>
            </a:r>
          </a:p>
        </p:txBody>
      </p:sp>
      <p:sp>
        <p:nvSpPr>
          <p:cNvPr id="3" name="Content Placeholder 2">
            <a:extLst>
              <a:ext uri="{FF2B5EF4-FFF2-40B4-BE49-F238E27FC236}">
                <a16:creationId xmlns:a16="http://schemas.microsoft.com/office/drawing/2014/main" id="{E50D5B69-FC25-46B1-9259-D5F6CA21D90C}"/>
              </a:ext>
            </a:extLst>
          </p:cNvPr>
          <p:cNvSpPr>
            <a:spLocks noGrp="1"/>
          </p:cNvSpPr>
          <p:nvPr>
            <p:ph idx="1"/>
          </p:nvPr>
        </p:nvSpPr>
        <p:spPr>
          <a:xfrm>
            <a:off x="323528" y="908720"/>
            <a:ext cx="8712968" cy="5217443"/>
          </a:xfrm>
        </p:spPr>
        <p:txBody>
          <a:bodyPr/>
          <a:lstStyle/>
          <a:p>
            <a:pPr marL="0" indent="0">
              <a:buNone/>
            </a:pPr>
            <a:r>
              <a:rPr lang="en-US" sz="1800" i="1" dirty="0"/>
              <a:t>Norwich </a:t>
            </a:r>
            <a:r>
              <a:rPr lang="en-US" sz="1800" i="1" dirty="0" err="1"/>
              <a:t>Pharmacal</a:t>
            </a:r>
            <a:r>
              <a:rPr lang="en-US" sz="1800" i="1" dirty="0"/>
              <a:t> Company &amp; </a:t>
            </a:r>
            <a:r>
              <a:rPr lang="en-US" sz="1800" i="1" dirty="0" err="1"/>
              <a:t>Ors</a:t>
            </a:r>
            <a:r>
              <a:rPr lang="en-US" sz="1800" i="1" dirty="0"/>
              <a:t> v. Commissioners of Customs and Excise</a:t>
            </a:r>
            <a:r>
              <a:rPr lang="en-US" sz="1800" dirty="0"/>
              <a:t>, [1974] AC 133 (HL) </a:t>
            </a:r>
          </a:p>
          <a:p>
            <a:pPr marL="0" indent="0">
              <a:buNone/>
            </a:pPr>
            <a:endParaRPr lang="en-US" sz="1800" dirty="0"/>
          </a:p>
          <a:p>
            <a:pPr marL="0" indent="0">
              <a:buNone/>
            </a:pPr>
            <a:r>
              <a:rPr lang="en-US" sz="1800" dirty="0"/>
              <a:t>“</a:t>
            </a:r>
            <a:r>
              <a:rPr lang="en-CA" sz="1800" dirty="0"/>
              <a:t>appellants wrote a long letter to the respondents setting out their contentions and seeking information in respect of the persons responsible for the importation of this substance” (Ed. – violated their patent)</a:t>
            </a:r>
          </a:p>
          <a:p>
            <a:pPr marL="0" indent="0">
              <a:buNone/>
            </a:pPr>
            <a:r>
              <a:rPr lang="en-US" sz="1800" dirty="0"/>
              <a:t>“respondents… conduct was entirely innocent” (Ed. – respondents were customs officials, i.e. THIRD PARTIES, not part of litigation)</a:t>
            </a:r>
          </a:p>
          <a:p>
            <a:pPr marL="0" indent="0">
              <a:buNone/>
            </a:pPr>
            <a:r>
              <a:rPr lang="en-US" sz="1800" b="1" dirty="0"/>
              <a:t>ISSUE</a:t>
            </a:r>
            <a:r>
              <a:rPr lang="en-US" sz="1800" dirty="0"/>
              <a:t>: “</a:t>
            </a:r>
            <a:r>
              <a:rPr lang="en-CA" sz="1800" dirty="0"/>
              <a:t>whether the respondents are in law liable to make discovery of the names of the wrongdoers who imported the patented substance”</a:t>
            </a:r>
          </a:p>
          <a:p>
            <a:pPr marL="0" indent="0">
              <a:buNone/>
            </a:pPr>
            <a:endParaRPr lang="en-US" sz="1800" dirty="0"/>
          </a:p>
          <a:p>
            <a:pPr marL="0" indent="0">
              <a:buNone/>
            </a:pPr>
            <a:r>
              <a:rPr lang="en-CA" sz="1800" dirty="0"/>
              <a:t>“The court will then only order discovery if satisfied that there is no substantial chance of injustice being done.”</a:t>
            </a:r>
          </a:p>
          <a:p>
            <a:pPr marL="0" indent="0">
              <a:buNone/>
            </a:pPr>
            <a:r>
              <a:rPr lang="en-CA" sz="1800" dirty="0"/>
              <a:t>“we have to weigh the requirements of justice to the appellants against the considerations put forward by the respondents as justifying non-disclosure”</a:t>
            </a:r>
          </a:p>
          <a:p>
            <a:pPr marL="0" indent="0">
              <a:buNone/>
            </a:pPr>
            <a:endParaRPr lang="en-CA" sz="1800" dirty="0"/>
          </a:p>
          <a:p>
            <a:pPr marL="0" indent="0">
              <a:buNone/>
            </a:pPr>
            <a:r>
              <a:rPr lang="en-CA" sz="2000" dirty="0">
                <a:sym typeface="Wingdings" panose="05000000000000000000" pitchFamily="2" charset="2"/>
              </a:rPr>
              <a:t> Information ordered produced! We now call ALL of these “Norwich Orders”</a:t>
            </a:r>
            <a:endParaRPr lang="en-CA" sz="2000" dirty="0"/>
          </a:p>
        </p:txBody>
      </p:sp>
      <p:sp>
        <p:nvSpPr>
          <p:cNvPr id="4" name="Footer Placeholder 3">
            <a:extLst>
              <a:ext uri="{FF2B5EF4-FFF2-40B4-BE49-F238E27FC236}">
                <a16:creationId xmlns:a16="http://schemas.microsoft.com/office/drawing/2014/main" id="{8C8E1220-E41F-4CA3-8121-8B9DFF77DDE2}"/>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980042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9705-2B8A-47DF-BB82-ACA003F8BE73}"/>
              </a:ext>
            </a:extLst>
          </p:cNvPr>
          <p:cNvSpPr>
            <a:spLocks noGrp="1"/>
          </p:cNvSpPr>
          <p:nvPr>
            <p:ph type="title"/>
          </p:nvPr>
        </p:nvSpPr>
        <p:spPr/>
        <p:txBody>
          <a:bodyPr/>
          <a:lstStyle/>
          <a:p>
            <a:r>
              <a:rPr lang="pt-BR" i="1" dirty="0"/>
              <a:t>BMG Canada Inc. v. Doe</a:t>
            </a:r>
            <a:endParaRPr lang="en-CA" i="1" dirty="0"/>
          </a:p>
        </p:txBody>
      </p:sp>
      <p:sp>
        <p:nvSpPr>
          <p:cNvPr id="3" name="Content Placeholder 2">
            <a:extLst>
              <a:ext uri="{FF2B5EF4-FFF2-40B4-BE49-F238E27FC236}">
                <a16:creationId xmlns:a16="http://schemas.microsoft.com/office/drawing/2014/main" id="{FF76948D-4D7C-4C8E-B1BD-3A510F26D08D}"/>
              </a:ext>
            </a:extLst>
          </p:cNvPr>
          <p:cNvSpPr>
            <a:spLocks noGrp="1"/>
          </p:cNvSpPr>
          <p:nvPr>
            <p:ph idx="1"/>
          </p:nvPr>
        </p:nvSpPr>
        <p:spPr>
          <a:xfrm>
            <a:off x="457200" y="1268760"/>
            <a:ext cx="8229600" cy="4857403"/>
          </a:xfrm>
        </p:spPr>
        <p:txBody>
          <a:bodyPr/>
          <a:lstStyle/>
          <a:p>
            <a:pPr marL="0" indent="0" algn="ctr">
              <a:buNone/>
            </a:pPr>
            <a:r>
              <a:rPr lang="en-CA" altLang="en-US" sz="2000" b="1" dirty="0"/>
              <a:t>2005 FCA 193</a:t>
            </a:r>
          </a:p>
          <a:p>
            <a:pPr marL="0" indent="0">
              <a:buNone/>
            </a:pPr>
            <a:r>
              <a:rPr lang="en-CA" sz="2000" dirty="0"/>
              <a:t>[41]            Modern technology such as the Internet has provided extraordinary benefits for society, which include faster and more efficient means of communication to wider audiences. This technology must not be allowed to obliterate those personal property rights which society has deemed important. Although privacy concerns must also be considered, it seems to me that they must yield to public concerns for the protection of intellectual property rights in situations where infringement threatens to erode those rights.</a:t>
            </a:r>
          </a:p>
          <a:p>
            <a:pPr marL="0" indent="0">
              <a:buNone/>
            </a:pPr>
            <a:r>
              <a:rPr lang="en-CA" sz="2000" dirty="0"/>
              <a:t>[42]            Thus, in my view, in cases where plaintiffs show that they have a </a:t>
            </a:r>
            <a:r>
              <a:rPr lang="en-CA" sz="2400" b="1" dirty="0"/>
              <a:t>bona fide claim that unknown persons are infringing their copyright, they have a right to have the identity revealed for the purpose of bringing action. </a:t>
            </a:r>
            <a:r>
              <a:rPr lang="en-CA" sz="2000" dirty="0"/>
              <a:t>However, caution must be exercised by the courts in ordering such disclosure, to make sure that privacy rights are invaded in the most minimal way.</a:t>
            </a:r>
          </a:p>
        </p:txBody>
      </p:sp>
      <p:sp>
        <p:nvSpPr>
          <p:cNvPr id="4" name="Footer Placeholder 3">
            <a:extLst>
              <a:ext uri="{FF2B5EF4-FFF2-40B4-BE49-F238E27FC236}">
                <a16:creationId xmlns:a16="http://schemas.microsoft.com/office/drawing/2014/main" id="{1CBCD4B9-39B3-4B90-9AEB-0528710F128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92773351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9705-2B8A-47DF-BB82-ACA003F8BE73}"/>
              </a:ext>
            </a:extLst>
          </p:cNvPr>
          <p:cNvSpPr>
            <a:spLocks noGrp="1"/>
          </p:cNvSpPr>
          <p:nvPr>
            <p:ph type="title"/>
          </p:nvPr>
        </p:nvSpPr>
        <p:spPr>
          <a:xfrm>
            <a:off x="457200" y="404664"/>
            <a:ext cx="8229600" cy="1012974"/>
          </a:xfrm>
        </p:spPr>
        <p:txBody>
          <a:bodyPr/>
          <a:lstStyle/>
          <a:p>
            <a:r>
              <a:rPr lang="en-CA" i="1" dirty="0"/>
              <a:t>Voltage Pictures LLC v. John Doe</a:t>
            </a:r>
            <a:br>
              <a:rPr lang="en-CA" i="1" dirty="0"/>
            </a:br>
            <a:r>
              <a:rPr lang="en-CA" sz="1800" dirty="0"/>
              <a:t>2014 FC 161</a:t>
            </a:r>
            <a:br>
              <a:rPr lang="en-CA" dirty="0"/>
            </a:br>
            <a:endParaRPr lang="en-CA" i="1" dirty="0"/>
          </a:p>
        </p:txBody>
      </p:sp>
      <p:sp>
        <p:nvSpPr>
          <p:cNvPr id="3" name="Content Placeholder 2">
            <a:extLst>
              <a:ext uri="{FF2B5EF4-FFF2-40B4-BE49-F238E27FC236}">
                <a16:creationId xmlns:a16="http://schemas.microsoft.com/office/drawing/2014/main" id="{FF76948D-4D7C-4C8E-B1BD-3A510F26D08D}"/>
              </a:ext>
            </a:extLst>
          </p:cNvPr>
          <p:cNvSpPr>
            <a:spLocks noGrp="1"/>
          </p:cNvSpPr>
          <p:nvPr>
            <p:ph idx="1"/>
          </p:nvPr>
        </p:nvSpPr>
        <p:spPr/>
        <p:txBody>
          <a:bodyPr/>
          <a:lstStyle/>
          <a:p>
            <a:pPr marL="0" indent="0">
              <a:buNone/>
            </a:pPr>
            <a:r>
              <a:rPr lang="en-CA" sz="2400" u="sng" dirty="0"/>
              <a:t>Facts</a:t>
            </a:r>
            <a:r>
              <a:rPr lang="en-CA" sz="2400" dirty="0"/>
              <a:t> - </a:t>
            </a:r>
            <a:r>
              <a:rPr lang="en-US" sz="2400" dirty="0"/>
              <a:t>Plaintiff (Voltage) seeks the names and addresses of some</a:t>
            </a:r>
          </a:p>
          <a:p>
            <a:pPr marL="0" indent="0">
              <a:buNone/>
            </a:pPr>
            <a:r>
              <a:rPr lang="en-US" sz="2400" dirty="0"/>
              <a:t>2,000 subscribers of ISP TekSavvy because they violated their copyright, downloading Voltage movies vie BitTorrent </a:t>
            </a:r>
            <a:r>
              <a:rPr lang="en-US" sz="2400" dirty="0">
                <a:sym typeface="Wingdings" panose="05000000000000000000" pitchFamily="2" charset="2"/>
              </a:rPr>
              <a:t> Voltage has the IP addresses</a:t>
            </a:r>
          </a:p>
          <a:p>
            <a:pPr marL="0" indent="0">
              <a:buNone/>
            </a:pPr>
            <a:r>
              <a:rPr lang="en-US" sz="2400" dirty="0"/>
              <a:t>i.e. a </a:t>
            </a:r>
            <a:r>
              <a:rPr lang="en-US" sz="2400" i="1" dirty="0"/>
              <a:t>Norwich</a:t>
            </a:r>
            <a:r>
              <a:rPr lang="en-US" sz="2400" dirty="0"/>
              <a:t> Order</a:t>
            </a:r>
          </a:p>
          <a:p>
            <a:pPr marL="0" indent="0">
              <a:buNone/>
            </a:pPr>
            <a:r>
              <a:rPr lang="en-US" sz="2400" u="sng" dirty="0"/>
              <a:t>Issue</a:t>
            </a:r>
            <a:r>
              <a:rPr lang="en-US" sz="2400" dirty="0"/>
              <a:t> – Privacy rights of subscribers vs. rights of copyright owners</a:t>
            </a:r>
          </a:p>
          <a:p>
            <a:pPr marL="0" indent="0">
              <a:buNone/>
            </a:pPr>
            <a:r>
              <a:rPr lang="en-US" sz="2400" u="sng" dirty="0"/>
              <a:t>Held</a:t>
            </a:r>
            <a:r>
              <a:rPr lang="en-US" sz="2400" dirty="0"/>
              <a:t> – F*ck privacy (sort of), grant the order</a:t>
            </a:r>
          </a:p>
          <a:p>
            <a:pPr marL="0" indent="0">
              <a:buNone/>
            </a:pPr>
            <a:r>
              <a:rPr lang="en-US" sz="2400" u="sng" dirty="0"/>
              <a:t>Ratio</a:t>
            </a:r>
            <a:r>
              <a:rPr lang="en-US" sz="2400" dirty="0"/>
              <a:t> – Voltage has </a:t>
            </a:r>
            <a:r>
              <a:rPr lang="en-US" sz="2400" i="1" dirty="0"/>
              <a:t>bona fide </a:t>
            </a:r>
            <a:r>
              <a:rPr lang="en-US" sz="2400" dirty="0"/>
              <a:t>case, see BMG on previous slide</a:t>
            </a:r>
          </a:p>
          <a:p>
            <a:pPr marL="0" indent="0">
              <a:buNone/>
            </a:pPr>
            <a:r>
              <a:rPr lang="en-US" sz="2400" dirty="0"/>
              <a:t>BUT we’ll do some stuff to minimize and balance privacy rights (e.g. confidentiality, minimum info to Voltage, court approves correspondence to subscribers)</a:t>
            </a:r>
          </a:p>
          <a:p>
            <a:pPr marL="0" indent="0">
              <a:buNone/>
            </a:pPr>
            <a:endParaRPr lang="en-CA" sz="2400" dirty="0"/>
          </a:p>
        </p:txBody>
      </p:sp>
      <p:sp>
        <p:nvSpPr>
          <p:cNvPr id="4" name="Footer Placeholder 3">
            <a:extLst>
              <a:ext uri="{FF2B5EF4-FFF2-40B4-BE49-F238E27FC236}">
                <a16:creationId xmlns:a16="http://schemas.microsoft.com/office/drawing/2014/main" id="{1CBCD4B9-39B3-4B90-9AEB-0528710F128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4339501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9705-2B8A-47DF-BB82-ACA003F8BE73}"/>
              </a:ext>
            </a:extLst>
          </p:cNvPr>
          <p:cNvSpPr>
            <a:spLocks noGrp="1"/>
          </p:cNvSpPr>
          <p:nvPr>
            <p:ph type="title"/>
          </p:nvPr>
        </p:nvSpPr>
        <p:spPr/>
        <p:txBody>
          <a:bodyPr/>
          <a:lstStyle/>
          <a:p>
            <a:r>
              <a:rPr lang="en-CA" i="1" dirty="0"/>
              <a:t>Voltage Pictures LLC v. John Doe</a:t>
            </a:r>
          </a:p>
        </p:txBody>
      </p:sp>
      <p:sp>
        <p:nvSpPr>
          <p:cNvPr id="3" name="Content Placeholder 2">
            <a:extLst>
              <a:ext uri="{FF2B5EF4-FFF2-40B4-BE49-F238E27FC236}">
                <a16:creationId xmlns:a16="http://schemas.microsoft.com/office/drawing/2014/main" id="{FF76948D-4D7C-4C8E-B1BD-3A510F26D08D}"/>
              </a:ext>
            </a:extLst>
          </p:cNvPr>
          <p:cNvSpPr>
            <a:spLocks noGrp="1"/>
          </p:cNvSpPr>
          <p:nvPr>
            <p:ph idx="1"/>
          </p:nvPr>
        </p:nvSpPr>
        <p:spPr/>
        <p:txBody>
          <a:bodyPr/>
          <a:lstStyle/>
          <a:p>
            <a:pPr marL="0" indent="0">
              <a:buNone/>
            </a:pPr>
            <a:r>
              <a:rPr lang="en-CA" u="sng" dirty="0"/>
              <a:t>Takeaway</a:t>
            </a:r>
            <a:r>
              <a:rPr lang="en-CA" dirty="0"/>
              <a:t>:</a:t>
            </a:r>
          </a:p>
          <a:p>
            <a:pPr marL="0" indent="0">
              <a:buNone/>
            </a:pPr>
            <a:endParaRPr lang="en-CA" dirty="0"/>
          </a:p>
          <a:p>
            <a:pPr marL="0" indent="0">
              <a:buNone/>
            </a:pPr>
            <a:r>
              <a:rPr lang="en-CA" dirty="0"/>
              <a:t>Yes, courts can order production of subscriber info from ISPs, but should be careful about it and there are lots of considerations</a:t>
            </a:r>
          </a:p>
          <a:p>
            <a:pPr marL="0" indent="0">
              <a:buNone/>
            </a:pPr>
            <a:r>
              <a:rPr lang="en-CA" dirty="0">
                <a:sym typeface="Wingdings" panose="05000000000000000000" pitchFamily="2" charset="2"/>
              </a:rPr>
              <a:t> 5 criteria (coming in a few slides)</a:t>
            </a:r>
            <a:endParaRPr lang="en-CA" dirty="0"/>
          </a:p>
        </p:txBody>
      </p:sp>
      <p:sp>
        <p:nvSpPr>
          <p:cNvPr id="4" name="Footer Placeholder 3">
            <a:extLst>
              <a:ext uri="{FF2B5EF4-FFF2-40B4-BE49-F238E27FC236}">
                <a16:creationId xmlns:a16="http://schemas.microsoft.com/office/drawing/2014/main" id="{1CBCD4B9-39B3-4B90-9AEB-0528710F128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5249329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9705-2B8A-47DF-BB82-ACA003F8BE73}"/>
              </a:ext>
            </a:extLst>
          </p:cNvPr>
          <p:cNvSpPr>
            <a:spLocks noGrp="1"/>
          </p:cNvSpPr>
          <p:nvPr>
            <p:ph type="title"/>
          </p:nvPr>
        </p:nvSpPr>
        <p:spPr/>
        <p:txBody>
          <a:bodyPr/>
          <a:lstStyle/>
          <a:p>
            <a:r>
              <a:rPr lang="en-CA" i="1" dirty="0"/>
              <a:t>Voltage v. Doe – </a:t>
            </a:r>
            <a:r>
              <a:rPr lang="en-CA" dirty="0"/>
              <a:t>wait there’s more!</a:t>
            </a:r>
          </a:p>
        </p:txBody>
      </p:sp>
      <p:sp>
        <p:nvSpPr>
          <p:cNvPr id="3" name="Content Placeholder 2">
            <a:extLst>
              <a:ext uri="{FF2B5EF4-FFF2-40B4-BE49-F238E27FC236}">
                <a16:creationId xmlns:a16="http://schemas.microsoft.com/office/drawing/2014/main" id="{FF76948D-4D7C-4C8E-B1BD-3A510F26D08D}"/>
              </a:ext>
            </a:extLst>
          </p:cNvPr>
          <p:cNvSpPr>
            <a:spLocks noGrp="1"/>
          </p:cNvSpPr>
          <p:nvPr>
            <p:ph idx="1"/>
          </p:nvPr>
        </p:nvSpPr>
        <p:spPr/>
        <p:txBody>
          <a:bodyPr/>
          <a:lstStyle/>
          <a:p>
            <a:pPr marL="0" indent="0">
              <a:buNone/>
            </a:pPr>
            <a:r>
              <a:rPr lang="en-CA" sz="2400" b="1" dirty="0"/>
              <a:t>2015 FC 339 (Prothonotary) </a:t>
            </a:r>
          </a:p>
          <a:p>
            <a:pPr marL="0" indent="0">
              <a:buNone/>
            </a:pPr>
            <a:r>
              <a:rPr lang="en-CA" sz="2800" dirty="0"/>
              <a:t>“I am satisfied that </a:t>
            </a:r>
            <a:r>
              <a:rPr lang="en-CA" sz="2800" dirty="0" err="1"/>
              <a:t>TekSavvy</a:t>
            </a:r>
            <a:r>
              <a:rPr lang="en-CA" sz="2800" dirty="0"/>
              <a:t> has proven a total of $21,557.50 as its legal costs, administrative costs, and disbursements of abiding with the Order.”</a:t>
            </a:r>
          </a:p>
          <a:p>
            <a:pPr marL="0" indent="0">
              <a:buNone/>
            </a:pPr>
            <a:endParaRPr lang="en-CA" sz="2400" b="1" dirty="0"/>
          </a:p>
          <a:p>
            <a:pPr marL="0" indent="0">
              <a:buNone/>
            </a:pPr>
            <a:r>
              <a:rPr lang="en-CA" sz="2400" b="1" dirty="0"/>
              <a:t>2015 FC 1364 (Appeal to single judge)</a:t>
            </a:r>
          </a:p>
          <a:p>
            <a:pPr marL="0" indent="0">
              <a:buNone/>
            </a:pPr>
            <a:r>
              <a:rPr lang="en-CA" sz="2800" dirty="0"/>
              <a:t>“</a:t>
            </a:r>
            <a:r>
              <a:rPr lang="en-CA" sz="2800" dirty="0" err="1"/>
              <a:t>TekSavvy’s</a:t>
            </a:r>
            <a:r>
              <a:rPr lang="en-CA" sz="2800" dirty="0"/>
              <a:t> appeal is allowed …an additional amount of $7,500 in legal costs on the motion before Prothonotary Aalto, and an additional amount of $4,322.50 in costs”</a:t>
            </a:r>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1CBCD4B9-39B3-4B90-9AEB-0528710F128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56616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9705-2B8A-47DF-BB82-ACA003F8BE73}"/>
              </a:ext>
            </a:extLst>
          </p:cNvPr>
          <p:cNvSpPr>
            <a:spLocks noGrp="1"/>
          </p:cNvSpPr>
          <p:nvPr>
            <p:ph type="title"/>
          </p:nvPr>
        </p:nvSpPr>
        <p:spPr/>
        <p:txBody>
          <a:bodyPr/>
          <a:lstStyle/>
          <a:p>
            <a:r>
              <a:rPr lang="en-CA" i="1" dirty="0"/>
              <a:t>Voltage v. Doe: </a:t>
            </a:r>
            <a:r>
              <a:rPr lang="en-CA" dirty="0"/>
              <a:t>Part III the Revenge</a:t>
            </a:r>
          </a:p>
        </p:txBody>
      </p:sp>
      <p:sp>
        <p:nvSpPr>
          <p:cNvPr id="3" name="Content Placeholder 2">
            <a:extLst>
              <a:ext uri="{FF2B5EF4-FFF2-40B4-BE49-F238E27FC236}">
                <a16:creationId xmlns:a16="http://schemas.microsoft.com/office/drawing/2014/main" id="{FF76948D-4D7C-4C8E-B1BD-3A510F26D08D}"/>
              </a:ext>
            </a:extLst>
          </p:cNvPr>
          <p:cNvSpPr>
            <a:spLocks noGrp="1"/>
          </p:cNvSpPr>
          <p:nvPr>
            <p:ph idx="1"/>
          </p:nvPr>
        </p:nvSpPr>
        <p:spPr/>
        <p:txBody>
          <a:bodyPr/>
          <a:lstStyle/>
          <a:p>
            <a:pPr marL="0" indent="0">
              <a:buNone/>
            </a:pPr>
            <a:endParaRPr lang="en-CA" dirty="0"/>
          </a:p>
          <a:p>
            <a:pPr marL="0" indent="0">
              <a:buNone/>
            </a:pPr>
            <a:r>
              <a:rPr lang="en-CA" dirty="0"/>
              <a:t>(an epic tale, parts 3 to ??? to be continued later, because I have to explain something first…)</a:t>
            </a:r>
          </a:p>
        </p:txBody>
      </p:sp>
      <p:sp>
        <p:nvSpPr>
          <p:cNvPr id="4" name="Footer Placeholder 3">
            <a:extLst>
              <a:ext uri="{FF2B5EF4-FFF2-40B4-BE49-F238E27FC236}">
                <a16:creationId xmlns:a16="http://schemas.microsoft.com/office/drawing/2014/main" id="{1CBCD4B9-39B3-4B90-9AEB-0528710F128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7657185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52753-A2F7-4FAE-84AF-8A622FBE3D97}"/>
              </a:ext>
            </a:extLst>
          </p:cNvPr>
          <p:cNvSpPr>
            <a:spLocks noGrp="1"/>
          </p:cNvSpPr>
          <p:nvPr>
            <p:ph type="title"/>
          </p:nvPr>
        </p:nvSpPr>
        <p:spPr/>
        <p:txBody>
          <a:bodyPr/>
          <a:lstStyle/>
          <a:p>
            <a:r>
              <a:rPr lang="en-US" dirty="0"/>
              <a:t>Norwich Orders summary</a:t>
            </a:r>
            <a:endParaRPr lang="en-CA" dirty="0"/>
          </a:p>
        </p:txBody>
      </p:sp>
      <p:sp>
        <p:nvSpPr>
          <p:cNvPr id="3" name="Content Placeholder 2">
            <a:extLst>
              <a:ext uri="{FF2B5EF4-FFF2-40B4-BE49-F238E27FC236}">
                <a16:creationId xmlns:a16="http://schemas.microsoft.com/office/drawing/2014/main" id="{EB6A5472-A742-4DA7-90E9-D63E81967788}"/>
              </a:ext>
            </a:extLst>
          </p:cNvPr>
          <p:cNvSpPr>
            <a:spLocks noGrp="1"/>
          </p:cNvSpPr>
          <p:nvPr>
            <p:ph idx="1"/>
          </p:nvPr>
        </p:nvSpPr>
        <p:spPr/>
        <p:txBody>
          <a:bodyPr/>
          <a:lstStyle/>
          <a:p>
            <a:pPr marL="0" indent="0" eaLnBrk="1" hangingPunct="1">
              <a:buNone/>
              <a:defRPr/>
            </a:pPr>
            <a:r>
              <a:rPr lang="en-CA" altLang="en-US" sz="2400" b="1" dirty="0"/>
              <a:t>Plaintiff seeks information from an innocent 3rd party (like an ISP, or a customs office, or… you’ll see)</a:t>
            </a:r>
          </a:p>
          <a:p>
            <a:pPr marL="457200" indent="-457200" eaLnBrk="1" hangingPunct="1">
              <a:buFont typeface="+mj-lt"/>
              <a:buAutoNum type="arabicPeriod"/>
              <a:defRPr/>
            </a:pPr>
            <a:r>
              <a:rPr lang="en-CA" altLang="en-US" sz="2400" dirty="0"/>
              <a:t>Plaintiff must show a </a:t>
            </a:r>
            <a:r>
              <a:rPr lang="en-CA" altLang="en-US" sz="2400" i="1" dirty="0"/>
              <a:t>bona fide </a:t>
            </a:r>
            <a:r>
              <a:rPr lang="en-CA" altLang="en-US" sz="2400" dirty="0"/>
              <a:t>claim </a:t>
            </a:r>
          </a:p>
          <a:p>
            <a:pPr marL="457200" indent="-457200" eaLnBrk="1" hangingPunct="1">
              <a:buFont typeface="+mj-lt"/>
              <a:buAutoNum type="arabicPeriod"/>
              <a:defRPr/>
            </a:pPr>
            <a:r>
              <a:rPr lang="en-CA" altLang="en-US" sz="2400" dirty="0"/>
              <a:t>3rd party somehow involved in the acts complained of (even if not bearing any fault)</a:t>
            </a:r>
          </a:p>
          <a:p>
            <a:pPr marL="457200" indent="-457200" eaLnBrk="1" hangingPunct="1">
              <a:buFont typeface="+mj-lt"/>
              <a:buAutoNum type="arabicPeriod"/>
              <a:defRPr/>
            </a:pPr>
            <a:r>
              <a:rPr lang="en-CA" altLang="en-US" sz="2400" dirty="0"/>
              <a:t>3rd party is only practical source of information</a:t>
            </a:r>
          </a:p>
          <a:p>
            <a:pPr marL="457200" indent="-457200" eaLnBrk="1" hangingPunct="1">
              <a:buFont typeface="+mj-lt"/>
              <a:buAutoNum type="arabicPeriod"/>
              <a:defRPr/>
            </a:pPr>
            <a:r>
              <a:rPr lang="en-CA" altLang="en-US" sz="2400" dirty="0"/>
              <a:t>3rd party can be indemnified for costs </a:t>
            </a:r>
          </a:p>
          <a:p>
            <a:pPr marL="457200" indent="-457200" eaLnBrk="1" hangingPunct="1">
              <a:buFont typeface="+mj-lt"/>
              <a:buAutoNum type="arabicPeriod"/>
              <a:defRPr/>
            </a:pPr>
            <a:r>
              <a:rPr lang="en-CA" altLang="en-US" sz="2400" dirty="0"/>
              <a:t>Whether the interests of justice favour ordering disclosure</a:t>
            </a:r>
          </a:p>
          <a:p>
            <a:pPr marL="0" indent="0" eaLnBrk="1" hangingPunct="1">
              <a:buNone/>
              <a:defRPr/>
            </a:pPr>
            <a:endParaRPr lang="fr-FR" altLang="en-US" sz="2400" i="1" dirty="0"/>
          </a:p>
          <a:p>
            <a:pPr marL="0" indent="0" eaLnBrk="1" hangingPunct="1">
              <a:buNone/>
              <a:defRPr/>
            </a:pPr>
            <a:r>
              <a:rPr lang="fr-FR" altLang="en-US" sz="2400" i="1" dirty="0"/>
              <a:t>Fers et métaux américains, </a:t>
            </a:r>
            <a:r>
              <a:rPr lang="fr-FR" altLang="en-US" sz="2400" i="1" dirty="0" err="1"/>
              <a:t>s.e.c</a:t>
            </a:r>
            <a:r>
              <a:rPr lang="fr-FR" altLang="en-US" sz="2400" i="1" dirty="0"/>
              <a:t>. c. Picard </a:t>
            </a:r>
            <a:r>
              <a:rPr lang="fr-FR" altLang="en-US" sz="2400" dirty="0"/>
              <a:t>2013 QCCA 2255  </a:t>
            </a:r>
            <a:r>
              <a:rPr lang="fr-FR" altLang="en-US" sz="2400" dirty="0">
                <a:sym typeface="Wingdings" panose="05000000000000000000" pitchFamily="2" charset="2"/>
              </a:rPr>
              <a:t> Norwich </a:t>
            </a:r>
            <a:r>
              <a:rPr lang="fr-FR" altLang="en-US" sz="2400" dirty="0" err="1">
                <a:sym typeface="Wingdings" panose="05000000000000000000" pitchFamily="2" charset="2"/>
              </a:rPr>
              <a:t>order</a:t>
            </a:r>
            <a:r>
              <a:rPr lang="fr-FR" altLang="en-US" sz="2400" dirty="0">
                <a:sym typeface="Wingdings" panose="05000000000000000000" pitchFamily="2" charset="2"/>
              </a:rPr>
              <a:t> in civil </a:t>
            </a:r>
            <a:r>
              <a:rPr lang="fr-FR" altLang="en-US" sz="2400" dirty="0" err="1">
                <a:sym typeface="Wingdings" panose="05000000000000000000" pitchFamily="2" charset="2"/>
              </a:rPr>
              <a:t>law</a:t>
            </a:r>
            <a:r>
              <a:rPr lang="fr-FR" altLang="en-US" sz="2400" dirty="0">
                <a:sym typeface="Wingdings" panose="05000000000000000000" pitchFamily="2" charset="2"/>
              </a:rPr>
              <a:t> </a:t>
            </a:r>
            <a:r>
              <a:rPr lang="fr-FR" altLang="en-US" sz="2400" dirty="0" err="1">
                <a:sym typeface="Wingdings" panose="05000000000000000000" pitchFamily="2" charset="2"/>
              </a:rPr>
              <a:t>is</a:t>
            </a:r>
            <a:r>
              <a:rPr lang="fr-FR" altLang="en-US" sz="2400" dirty="0">
                <a:sym typeface="Wingdings" panose="05000000000000000000" pitchFamily="2" charset="2"/>
              </a:rPr>
              <a:t> AOK!!!</a:t>
            </a:r>
            <a:endParaRPr lang="fr-FR" altLang="en-US" sz="2400" dirty="0"/>
          </a:p>
          <a:p>
            <a:endParaRPr lang="en-CA" sz="2400" dirty="0"/>
          </a:p>
        </p:txBody>
      </p:sp>
      <p:sp>
        <p:nvSpPr>
          <p:cNvPr id="4" name="Footer Placeholder 3">
            <a:extLst>
              <a:ext uri="{FF2B5EF4-FFF2-40B4-BE49-F238E27FC236}">
                <a16:creationId xmlns:a16="http://schemas.microsoft.com/office/drawing/2014/main" id="{DED77FB9-8F06-4015-8A17-F8C440C4BFBA}"/>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9036620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52753-A2F7-4FAE-84AF-8A622FBE3D97}"/>
              </a:ext>
            </a:extLst>
          </p:cNvPr>
          <p:cNvSpPr>
            <a:spLocks noGrp="1"/>
          </p:cNvSpPr>
          <p:nvPr>
            <p:ph type="title"/>
          </p:nvPr>
        </p:nvSpPr>
        <p:spPr>
          <a:xfrm>
            <a:off x="457200" y="274637"/>
            <a:ext cx="8229600" cy="1700039"/>
          </a:xfrm>
        </p:spPr>
        <p:txBody>
          <a:bodyPr/>
          <a:lstStyle/>
          <a:p>
            <a:r>
              <a:rPr lang="en-US" dirty="0"/>
              <a:t>Norwich as described in </a:t>
            </a:r>
            <a:r>
              <a:rPr lang="en-US" i="1" dirty="0"/>
              <a:t>Leahy</a:t>
            </a:r>
            <a:br>
              <a:rPr lang="en-US" i="1" dirty="0"/>
            </a:br>
            <a:r>
              <a:rPr lang="en-CA" sz="2400" dirty="0"/>
              <a:t>2002 ABCA 101</a:t>
            </a:r>
            <a:endParaRPr lang="en-CA" sz="2400" i="1" dirty="0"/>
          </a:p>
        </p:txBody>
      </p:sp>
      <p:sp>
        <p:nvSpPr>
          <p:cNvPr id="3" name="Content Placeholder 2">
            <a:extLst>
              <a:ext uri="{FF2B5EF4-FFF2-40B4-BE49-F238E27FC236}">
                <a16:creationId xmlns:a16="http://schemas.microsoft.com/office/drawing/2014/main" id="{EB6A5472-A742-4DA7-90E9-D63E81967788}"/>
              </a:ext>
            </a:extLst>
          </p:cNvPr>
          <p:cNvSpPr>
            <a:spLocks noGrp="1"/>
          </p:cNvSpPr>
          <p:nvPr>
            <p:ph idx="1"/>
          </p:nvPr>
        </p:nvSpPr>
        <p:spPr>
          <a:xfrm>
            <a:off x="457200" y="1772816"/>
            <a:ext cx="8229600" cy="4353347"/>
          </a:xfrm>
        </p:spPr>
        <p:txBody>
          <a:bodyPr/>
          <a:lstStyle/>
          <a:p>
            <a:pPr marL="0" indent="0">
              <a:buNone/>
            </a:pPr>
            <a:r>
              <a:rPr lang="en-CA" sz="2000" dirty="0"/>
              <a:t>“(a) [a bona fide claim] against the unknown alleged wrongdoer;</a:t>
            </a:r>
          </a:p>
          <a:p>
            <a:pPr marL="0" indent="0">
              <a:buNone/>
            </a:pPr>
            <a:r>
              <a:rPr lang="en-CA" sz="2000" dirty="0"/>
              <a:t>(b) the person from whom discovery is sought must be in some way involved in the matter under dispute, he must be more than an innocent bystander;</a:t>
            </a:r>
          </a:p>
          <a:p>
            <a:pPr marL="0" indent="0">
              <a:buNone/>
            </a:pPr>
            <a:r>
              <a:rPr lang="en-CA" sz="2000" dirty="0"/>
              <a:t>(c) the person from whom discovery is sought must be the only practical source of information available to the applicants;</a:t>
            </a:r>
          </a:p>
          <a:p>
            <a:pPr marL="0" indent="0">
              <a:buNone/>
            </a:pPr>
            <a:r>
              <a:rPr lang="en-CA" sz="2000" dirty="0"/>
              <a:t>(d) the person from whom discovery is sought must be reasonably compensated for his expenses arising out of compliance with the discovery order in addition to his legal costs;</a:t>
            </a:r>
          </a:p>
          <a:p>
            <a:pPr marL="0" indent="0">
              <a:buNone/>
            </a:pPr>
            <a:r>
              <a:rPr lang="en-CA" sz="2000" dirty="0"/>
              <a:t>(e) the public interests in favour of disclosure must outweigh the legitimate privacy concerns.”</a:t>
            </a:r>
          </a:p>
          <a:p>
            <a:pPr marL="0" indent="0">
              <a:buNone/>
            </a:pPr>
            <a:endParaRPr lang="en-CA" sz="2000" dirty="0"/>
          </a:p>
          <a:p>
            <a:pPr marL="0" indent="0">
              <a:buNone/>
            </a:pPr>
            <a:r>
              <a:rPr lang="en-CA" sz="2800" dirty="0">
                <a:sym typeface="Wingdings" panose="05000000000000000000" pitchFamily="2" charset="2"/>
              </a:rPr>
              <a:t> SCC adopted this in </a:t>
            </a:r>
            <a:r>
              <a:rPr lang="en-CA" sz="2800" i="1" dirty="0">
                <a:sym typeface="Wingdings" panose="05000000000000000000" pitchFamily="2" charset="2"/>
              </a:rPr>
              <a:t>Voltage</a:t>
            </a:r>
            <a:r>
              <a:rPr lang="en-CA" sz="2800" dirty="0">
                <a:sym typeface="Wingdings" panose="05000000000000000000" pitchFamily="2" charset="2"/>
              </a:rPr>
              <a:t> part V we’ll get to!</a:t>
            </a:r>
            <a:endParaRPr lang="en-CA" sz="2800" dirty="0"/>
          </a:p>
          <a:p>
            <a:pPr marL="0" indent="0">
              <a:buNone/>
            </a:pPr>
            <a:endParaRPr lang="en-CA" sz="2000" dirty="0"/>
          </a:p>
        </p:txBody>
      </p:sp>
      <p:sp>
        <p:nvSpPr>
          <p:cNvPr id="4" name="Footer Placeholder 3">
            <a:extLst>
              <a:ext uri="{FF2B5EF4-FFF2-40B4-BE49-F238E27FC236}">
                <a16:creationId xmlns:a16="http://schemas.microsoft.com/office/drawing/2014/main" id="{DED77FB9-8F06-4015-8A17-F8C440C4BFBA}"/>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40478503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050DA-F701-4781-B1C4-22C9347B22E8}"/>
              </a:ext>
            </a:extLst>
          </p:cNvPr>
          <p:cNvSpPr>
            <a:spLocks noGrp="1"/>
          </p:cNvSpPr>
          <p:nvPr>
            <p:ph type="title"/>
          </p:nvPr>
        </p:nvSpPr>
        <p:spPr/>
        <p:txBody>
          <a:bodyPr/>
          <a:lstStyle/>
          <a:p>
            <a:r>
              <a:rPr lang="en-CA" dirty="0"/>
              <a:t>Norwich orders on the internet</a:t>
            </a:r>
          </a:p>
        </p:txBody>
      </p:sp>
      <p:sp>
        <p:nvSpPr>
          <p:cNvPr id="3" name="Content Placeholder 2">
            <a:extLst>
              <a:ext uri="{FF2B5EF4-FFF2-40B4-BE49-F238E27FC236}">
                <a16:creationId xmlns:a16="http://schemas.microsoft.com/office/drawing/2014/main" id="{7996D3B3-D03B-4EDA-BCF1-B422A162E9D0}"/>
              </a:ext>
            </a:extLst>
          </p:cNvPr>
          <p:cNvSpPr>
            <a:spLocks noGrp="1"/>
          </p:cNvSpPr>
          <p:nvPr>
            <p:ph idx="1"/>
          </p:nvPr>
        </p:nvSpPr>
        <p:spPr/>
        <p:txBody>
          <a:bodyPr/>
          <a:lstStyle/>
          <a:p>
            <a:pPr marL="0" indent="0">
              <a:buNone/>
            </a:pPr>
            <a:r>
              <a:rPr lang="en-CA" dirty="0"/>
              <a:t>Copyright as we’ve seen, but…</a:t>
            </a:r>
          </a:p>
          <a:p>
            <a:pPr eaLnBrk="1" hangingPunct="1">
              <a:defRPr/>
            </a:pPr>
            <a:r>
              <a:rPr lang="en-CA" altLang="en-US" i="1" dirty="0"/>
              <a:t>York University v. Bell Canada Enterprises</a:t>
            </a:r>
            <a:r>
              <a:rPr lang="en-CA" altLang="en-US" dirty="0"/>
              <a:t>, [2009] O.J. No. 3698</a:t>
            </a:r>
          </a:p>
          <a:p>
            <a:pPr eaLnBrk="1" hangingPunct="1">
              <a:defRPr/>
            </a:pPr>
            <a:r>
              <a:rPr lang="en-CA" altLang="en-US" i="1" dirty="0"/>
              <a:t>Warman v. </a:t>
            </a:r>
            <a:r>
              <a:rPr lang="en-CA" altLang="en-US" i="1" dirty="0" err="1"/>
              <a:t>Wilkins</a:t>
            </a:r>
            <a:r>
              <a:rPr lang="en-CA" altLang="en-US" i="1" dirty="0"/>
              <a:t> Fournier</a:t>
            </a:r>
            <a:r>
              <a:rPr lang="en-CA" altLang="en-US" dirty="0"/>
              <a:t>, 2011 ONSC 3023</a:t>
            </a:r>
          </a:p>
          <a:p>
            <a:pPr eaLnBrk="1" hangingPunct="1">
              <a:defRPr/>
            </a:pPr>
            <a:r>
              <a:rPr lang="en-CA" altLang="en-US" i="1" dirty="0"/>
              <a:t>Olsen v. Facebook Inc.</a:t>
            </a:r>
            <a:r>
              <a:rPr lang="en-CA" altLang="en-US" dirty="0"/>
              <a:t>, 2016 NSSC 155 </a:t>
            </a:r>
          </a:p>
          <a:p>
            <a:pPr eaLnBrk="1" hangingPunct="1">
              <a:defRPr/>
            </a:pPr>
            <a:r>
              <a:rPr lang="en-CA" altLang="en-US" i="1" dirty="0"/>
              <a:t>Morris v. Johnson</a:t>
            </a:r>
            <a:r>
              <a:rPr lang="en-CA" altLang="en-US" dirty="0"/>
              <a:t>, 2011 ONSC 3996</a:t>
            </a:r>
          </a:p>
          <a:p>
            <a:pPr marL="0" indent="0">
              <a:buNone/>
            </a:pPr>
            <a:r>
              <a:rPr lang="en-CA" dirty="0">
                <a:sym typeface="Wingdings" panose="05000000000000000000" pitchFamily="2" charset="2"/>
              </a:rPr>
              <a:t> </a:t>
            </a:r>
            <a:r>
              <a:rPr lang="en-CA" b="1" dirty="0">
                <a:sym typeface="Wingdings" panose="05000000000000000000" pitchFamily="2" charset="2"/>
              </a:rPr>
              <a:t>Defamation</a:t>
            </a:r>
            <a:r>
              <a:rPr lang="en-CA" dirty="0">
                <a:sym typeface="Wingdings" panose="05000000000000000000" pitchFamily="2" charset="2"/>
              </a:rPr>
              <a:t> cases, see October 27</a:t>
            </a:r>
            <a:endParaRPr lang="en-CA" dirty="0"/>
          </a:p>
        </p:txBody>
      </p:sp>
      <p:sp>
        <p:nvSpPr>
          <p:cNvPr id="4" name="Footer Placeholder 3">
            <a:extLst>
              <a:ext uri="{FF2B5EF4-FFF2-40B4-BE49-F238E27FC236}">
                <a16:creationId xmlns:a16="http://schemas.microsoft.com/office/drawing/2014/main" id="{2C135A68-A39D-4BE8-8871-DCF1A1B81E25}"/>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5178001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E0499-C2E4-4AF9-ABBE-34A36589834E}"/>
              </a:ext>
            </a:extLst>
          </p:cNvPr>
          <p:cNvSpPr>
            <a:spLocks noGrp="1"/>
          </p:cNvSpPr>
          <p:nvPr>
            <p:ph type="title"/>
          </p:nvPr>
        </p:nvSpPr>
        <p:spPr/>
        <p:txBody>
          <a:bodyPr/>
          <a:lstStyle/>
          <a:p>
            <a:r>
              <a:rPr lang="en-CA" dirty="0"/>
              <a:t>Norwich orders for:</a:t>
            </a:r>
          </a:p>
        </p:txBody>
      </p:sp>
      <p:sp>
        <p:nvSpPr>
          <p:cNvPr id="3" name="Text Placeholder 2">
            <a:extLst>
              <a:ext uri="{FF2B5EF4-FFF2-40B4-BE49-F238E27FC236}">
                <a16:creationId xmlns:a16="http://schemas.microsoft.com/office/drawing/2014/main" id="{C93178F6-6E77-4606-A7D6-BD8EB45A74B8}"/>
              </a:ext>
            </a:extLst>
          </p:cNvPr>
          <p:cNvSpPr>
            <a:spLocks noGrp="1"/>
          </p:cNvSpPr>
          <p:nvPr>
            <p:ph type="body" idx="1"/>
          </p:nvPr>
        </p:nvSpPr>
        <p:spPr/>
        <p:txBody>
          <a:bodyPr/>
          <a:lstStyle/>
          <a:p>
            <a:r>
              <a:rPr lang="en-CA" dirty="0"/>
              <a:t>Copyright</a:t>
            </a:r>
          </a:p>
        </p:txBody>
      </p:sp>
      <p:sp>
        <p:nvSpPr>
          <p:cNvPr id="4" name="Content Placeholder 3">
            <a:extLst>
              <a:ext uri="{FF2B5EF4-FFF2-40B4-BE49-F238E27FC236}">
                <a16:creationId xmlns:a16="http://schemas.microsoft.com/office/drawing/2014/main" id="{21EC638D-A885-4E54-BE28-F4EB476A2EB1}"/>
              </a:ext>
            </a:extLst>
          </p:cNvPr>
          <p:cNvSpPr>
            <a:spLocks noGrp="1"/>
          </p:cNvSpPr>
          <p:nvPr>
            <p:ph sz="half" idx="2"/>
          </p:nvPr>
        </p:nvSpPr>
        <p:spPr/>
        <p:txBody>
          <a:bodyPr/>
          <a:lstStyle/>
          <a:p>
            <a:r>
              <a:rPr lang="en-CA" dirty="0"/>
              <a:t>Generally anonymous downloaders</a:t>
            </a:r>
          </a:p>
          <a:p>
            <a:r>
              <a:rPr lang="en-CA" dirty="0"/>
              <a:t>Use Norwich Order to get subscriber info from ISP from an IP address and a time</a:t>
            </a:r>
          </a:p>
        </p:txBody>
      </p:sp>
      <p:sp>
        <p:nvSpPr>
          <p:cNvPr id="5" name="Text Placeholder 4">
            <a:extLst>
              <a:ext uri="{FF2B5EF4-FFF2-40B4-BE49-F238E27FC236}">
                <a16:creationId xmlns:a16="http://schemas.microsoft.com/office/drawing/2014/main" id="{08B50880-FB3D-4570-B772-112B9BA8E299}"/>
              </a:ext>
            </a:extLst>
          </p:cNvPr>
          <p:cNvSpPr>
            <a:spLocks noGrp="1"/>
          </p:cNvSpPr>
          <p:nvPr>
            <p:ph type="body" sz="quarter" idx="3"/>
          </p:nvPr>
        </p:nvSpPr>
        <p:spPr/>
        <p:txBody>
          <a:bodyPr/>
          <a:lstStyle/>
          <a:p>
            <a:r>
              <a:rPr lang="en-CA" dirty="0"/>
              <a:t>Defamation</a:t>
            </a:r>
          </a:p>
        </p:txBody>
      </p:sp>
      <p:sp>
        <p:nvSpPr>
          <p:cNvPr id="6" name="Content Placeholder 5">
            <a:extLst>
              <a:ext uri="{FF2B5EF4-FFF2-40B4-BE49-F238E27FC236}">
                <a16:creationId xmlns:a16="http://schemas.microsoft.com/office/drawing/2014/main" id="{FDDB626A-973C-4BD1-B213-ED60E4A9E691}"/>
              </a:ext>
            </a:extLst>
          </p:cNvPr>
          <p:cNvSpPr>
            <a:spLocks noGrp="1"/>
          </p:cNvSpPr>
          <p:nvPr>
            <p:ph sz="quarter" idx="4"/>
          </p:nvPr>
        </p:nvSpPr>
        <p:spPr/>
        <p:txBody>
          <a:bodyPr/>
          <a:lstStyle/>
          <a:p>
            <a:r>
              <a:rPr lang="en-CA" dirty="0"/>
              <a:t>Often know some sort of identity of poster, name or pseudonym e.g. HabsFan29</a:t>
            </a:r>
          </a:p>
          <a:p>
            <a:r>
              <a:rPr lang="en-CA" dirty="0"/>
              <a:t>Use Norwich Order to get all available info about “poster” from the third party platform where the account is held </a:t>
            </a:r>
          </a:p>
        </p:txBody>
      </p:sp>
      <p:sp>
        <p:nvSpPr>
          <p:cNvPr id="7" name="Footer Placeholder 6">
            <a:extLst>
              <a:ext uri="{FF2B5EF4-FFF2-40B4-BE49-F238E27FC236}">
                <a16:creationId xmlns:a16="http://schemas.microsoft.com/office/drawing/2014/main" id="{E994A894-916F-4910-9A60-8BBFFA37999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1748262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015B3-0E3F-4394-82FE-E66EF5533ADC}"/>
              </a:ext>
            </a:extLst>
          </p:cNvPr>
          <p:cNvSpPr>
            <a:spLocks noGrp="1"/>
          </p:cNvSpPr>
          <p:nvPr>
            <p:ph type="title"/>
          </p:nvPr>
        </p:nvSpPr>
        <p:spPr/>
        <p:txBody>
          <a:bodyPr/>
          <a:lstStyle/>
          <a:p>
            <a:r>
              <a:rPr lang="en-CA" dirty="0"/>
              <a:t> </a:t>
            </a:r>
          </a:p>
        </p:txBody>
      </p:sp>
      <p:sp>
        <p:nvSpPr>
          <p:cNvPr id="3" name="Content Placeholder 2">
            <a:extLst>
              <a:ext uri="{FF2B5EF4-FFF2-40B4-BE49-F238E27FC236}">
                <a16:creationId xmlns:a16="http://schemas.microsoft.com/office/drawing/2014/main" id="{CDD54CCE-1DE8-4B1D-BEA8-F58B4A41B4F8}"/>
              </a:ext>
            </a:extLst>
          </p:cNvPr>
          <p:cNvSpPr>
            <a:spLocks noGrp="1"/>
          </p:cNvSpPr>
          <p:nvPr>
            <p:ph idx="1"/>
          </p:nvPr>
        </p:nvSpPr>
        <p:spPr/>
        <p:txBody>
          <a:bodyPr/>
          <a:lstStyle/>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A3223CE8-416D-4B45-9CBD-BC0B5937750F}"/>
              </a:ext>
            </a:extLst>
          </p:cNvPr>
          <p:cNvSpPr>
            <a:spLocks noGrp="1"/>
          </p:cNvSpPr>
          <p:nvPr>
            <p:ph type="ftr" sz="quarter" idx="11"/>
          </p:nvPr>
        </p:nvSpPr>
        <p:spPr/>
        <p:txBody>
          <a:bodyPr/>
          <a:lstStyle/>
          <a:p>
            <a:pPr>
              <a:defRPr/>
            </a:pPr>
            <a:r>
              <a:rPr lang="en-US" dirty="0"/>
              <a:t>Class 3</a:t>
            </a:r>
          </a:p>
        </p:txBody>
      </p:sp>
      <p:sp>
        <p:nvSpPr>
          <p:cNvPr id="9" name="Title 5">
            <a:extLst>
              <a:ext uri="{FF2B5EF4-FFF2-40B4-BE49-F238E27FC236}">
                <a16:creationId xmlns:a16="http://schemas.microsoft.com/office/drawing/2014/main" id="{5BF48CD2-2689-477F-93EE-9C464C7DBB77}"/>
              </a:ext>
            </a:extLst>
          </p:cNvPr>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Calibri" pitchFamily="34" charset="0"/>
              </a:defRPr>
            </a:lvl2pPr>
            <a:lvl3pPr algn="ctr" rtl="0" eaLnBrk="0" fontAlgn="base" hangingPunct="0">
              <a:spcBef>
                <a:spcPct val="0"/>
              </a:spcBef>
              <a:spcAft>
                <a:spcPct val="0"/>
              </a:spcAft>
              <a:defRPr sz="4400">
                <a:solidFill>
                  <a:schemeClr val="bg1"/>
                </a:solidFill>
                <a:latin typeface="Calibri" pitchFamily="34" charset="0"/>
              </a:defRPr>
            </a:lvl3pPr>
            <a:lvl4pPr algn="ctr" rtl="0" eaLnBrk="0" fontAlgn="base" hangingPunct="0">
              <a:spcBef>
                <a:spcPct val="0"/>
              </a:spcBef>
              <a:spcAft>
                <a:spcPct val="0"/>
              </a:spcAft>
              <a:defRPr sz="4400">
                <a:solidFill>
                  <a:schemeClr val="bg1"/>
                </a:solidFill>
                <a:latin typeface="Calibri" pitchFamily="34" charset="0"/>
              </a:defRPr>
            </a:lvl4pPr>
            <a:lvl5pPr algn="ctr" rtl="0" eaLnBrk="0" fontAlgn="base" hangingPunct="0">
              <a:spcBef>
                <a:spcPct val="0"/>
              </a:spcBef>
              <a:spcAft>
                <a:spcPct val="0"/>
              </a:spcAft>
              <a:defRPr sz="4400">
                <a:solidFill>
                  <a:schemeClr val="bg1"/>
                </a:solidFill>
                <a:latin typeface="Calibri" pitchFamily="34" charset="0"/>
              </a:defRPr>
            </a:lvl5pPr>
            <a:lvl6pPr marL="457200" algn="ctr" rtl="0" fontAlgn="base">
              <a:spcBef>
                <a:spcPct val="0"/>
              </a:spcBef>
              <a:spcAft>
                <a:spcPct val="0"/>
              </a:spcAft>
              <a:defRPr sz="4400">
                <a:solidFill>
                  <a:schemeClr val="bg1"/>
                </a:solidFill>
                <a:latin typeface="Calibri" pitchFamily="34" charset="0"/>
              </a:defRPr>
            </a:lvl6pPr>
            <a:lvl7pPr marL="914400" algn="ctr" rtl="0" fontAlgn="base">
              <a:spcBef>
                <a:spcPct val="0"/>
              </a:spcBef>
              <a:spcAft>
                <a:spcPct val="0"/>
              </a:spcAft>
              <a:defRPr sz="4400">
                <a:solidFill>
                  <a:schemeClr val="bg1"/>
                </a:solidFill>
                <a:latin typeface="Calibri" pitchFamily="34" charset="0"/>
              </a:defRPr>
            </a:lvl7pPr>
            <a:lvl8pPr marL="1371600" algn="ctr" rtl="0" fontAlgn="base">
              <a:spcBef>
                <a:spcPct val="0"/>
              </a:spcBef>
              <a:spcAft>
                <a:spcPct val="0"/>
              </a:spcAft>
              <a:defRPr sz="4400">
                <a:solidFill>
                  <a:schemeClr val="bg1"/>
                </a:solidFill>
                <a:latin typeface="Calibri" pitchFamily="34" charset="0"/>
              </a:defRPr>
            </a:lvl8pPr>
            <a:lvl9pPr marL="1828800" algn="ctr" rtl="0" fontAlgn="base">
              <a:spcBef>
                <a:spcPct val="0"/>
              </a:spcBef>
              <a:spcAft>
                <a:spcPct val="0"/>
              </a:spcAft>
              <a:defRPr sz="4400">
                <a:solidFill>
                  <a:schemeClr val="bg1"/>
                </a:solidFill>
                <a:latin typeface="Calibri" pitchFamily="34" charset="0"/>
              </a:defRPr>
            </a:lvl9pPr>
          </a:lstStyle>
          <a:p>
            <a:pPr eaLnBrk="1" hangingPunct="1"/>
            <a:r>
              <a:rPr lang="en-US" altLang="en-US"/>
              <a:t>Online Copyright</a:t>
            </a:r>
          </a:p>
        </p:txBody>
      </p:sp>
      <p:sp>
        <p:nvSpPr>
          <p:cNvPr id="10" name="Footer Placeholder 3">
            <a:extLst>
              <a:ext uri="{FF2B5EF4-FFF2-40B4-BE49-F238E27FC236}">
                <a16:creationId xmlns:a16="http://schemas.microsoft.com/office/drawing/2014/main" id="{88DAC138-AB75-4176-AB92-20843E7BAC62}"/>
              </a:ext>
            </a:extLst>
          </p:cNvPr>
          <p:cNvSpPr txBox="1">
            <a:spLocks/>
          </p:cNvSpPr>
          <p:nvPr/>
        </p:nvSpPr>
        <p:spPr bwMode="auto">
          <a:xfrm>
            <a:off x="2987675" y="6356350"/>
            <a:ext cx="3313113" cy="365125"/>
          </a:xfrm>
          <a:prstGeom prst="rect">
            <a:avLst/>
          </a:prstGeom>
          <a:ln>
            <a:miter lim="800000"/>
            <a:headEnd/>
            <a:tailEnd/>
          </a:ln>
        </p:spPr>
        <p:txBody>
          <a:bodyPr vert="horz" wrap="square" lIns="91440" tIns="45720" rIns="91440" bIns="45720" numCol="1" rtlCol="0" anchor="ctr" anchorCtr="0" compatLnSpc="1">
            <a:prstTxWarp prst="textNoShape">
              <a:avLst/>
            </a:prstTxWarp>
          </a:bodyPr>
          <a:lstStyle>
            <a:defPPr>
              <a:defRPr lang="en-US"/>
            </a:defPPr>
            <a:lvl1pPr algn="ctr" rtl="0" eaLnBrk="1" fontAlgn="auto" hangingPunct="1">
              <a:spcBef>
                <a:spcPts val="0"/>
              </a:spcBef>
              <a:spcAft>
                <a:spcPts val="0"/>
              </a:spcAft>
              <a:defRPr sz="1600" i="1" kern="1200">
                <a:solidFill>
                  <a:schemeClr val="bg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r>
              <a:rPr lang="en-CA" dirty="0"/>
              <a:t>I</a:t>
            </a:r>
            <a:endParaRPr lang="en-US" dirty="0"/>
          </a:p>
        </p:txBody>
      </p:sp>
      <p:sp>
        <p:nvSpPr>
          <p:cNvPr id="11" name="Content Placeholder 7">
            <a:extLst>
              <a:ext uri="{FF2B5EF4-FFF2-40B4-BE49-F238E27FC236}">
                <a16:creationId xmlns:a16="http://schemas.microsoft.com/office/drawing/2014/main" id="{1047E62B-CDF5-4825-943C-18A8BFA6A63B}"/>
              </a:ext>
            </a:extLst>
          </p:cNvPr>
          <p:cNvSpPr txBox="1">
            <a:spLocks/>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bg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bg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bg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algn="ctr" eaLnBrk="1" hangingPunct="1">
              <a:buFont typeface="Arial" panose="020B0604020202020204" pitchFamily="34" charset="0"/>
              <a:buNone/>
            </a:pPr>
            <a:r>
              <a:rPr lang="en-US" altLang="en-US" dirty="0"/>
              <a:t>“Oh, they have the internet on computers now”</a:t>
            </a:r>
          </a:p>
        </p:txBody>
      </p:sp>
      <p:pic>
        <p:nvPicPr>
          <p:cNvPr id="12" name="Content Placeholder 6" descr="homer.jpg">
            <a:extLst>
              <a:ext uri="{FF2B5EF4-FFF2-40B4-BE49-F238E27FC236}">
                <a16:creationId xmlns:a16="http://schemas.microsoft.com/office/drawing/2014/main" id="{888A88E0-4108-4FFE-B0C5-DE8E5CC327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1341438"/>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9216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DBB76-46FB-4A01-9991-FFFB90CC3403}"/>
              </a:ext>
            </a:extLst>
          </p:cNvPr>
          <p:cNvSpPr>
            <a:spLocks noGrp="1"/>
          </p:cNvSpPr>
          <p:nvPr>
            <p:ph type="title"/>
          </p:nvPr>
        </p:nvSpPr>
        <p:spPr/>
        <p:txBody>
          <a:bodyPr/>
          <a:lstStyle/>
          <a:p>
            <a:r>
              <a:rPr lang="en-US" dirty="0"/>
              <a:t>© law doesn’t vanish on the internet</a:t>
            </a:r>
            <a:endParaRPr lang="en-CA" dirty="0"/>
          </a:p>
        </p:txBody>
      </p:sp>
      <p:sp>
        <p:nvSpPr>
          <p:cNvPr id="3" name="Content Placeholder 2">
            <a:extLst>
              <a:ext uri="{FF2B5EF4-FFF2-40B4-BE49-F238E27FC236}">
                <a16:creationId xmlns:a16="http://schemas.microsoft.com/office/drawing/2014/main" id="{ED43D574-3CEA-4D29-B0D2-AC01D004FEF6}"/>
              </a:ext>
            </a:extLst>
          </p:cNvPr>
          <p:cNvSpPr>
            <a:spLocks noGrp="1"/>
          </p:cNvSpPr>
          <p:nvPr>
            <p:ph idx="1"/>
          </p:nvPr>
        </p:nvSpPr>
        <p:spPr/>
        <p:txBody>
          <a:bodyPr/>
          <a:lstStyle/>
          <a:p>
            <a:pPr marL="0" indent="0" eaLnBrk="1" hangingPunct="1">
              <a:buNone/>
            </a:pPr>
            <a:r>
              <a:rPr lang="en-US" altLang="en-US" sz="2800" i="1" dirty="0"/>
              <a:t>Wesley dba MTLFREETV.com v. Bell Canada et al </a:t>
            </a:r>
          </a:p>
          <a:p>
            <a:pPr marL="0" indent="0" eaLnBrk="1" hangingPunct="1">
              <a:buNone/>
            </a:pPr>
            <a:r>
              <a:rPr lang="en-US" altLang="en-US" sz="2800" dirty="0"/>
              <a:t>2017 FCA 55</a:t>
            </a:r>
          </a:p>
          <a:p>
            <a:pPr marL="0" indent="0" eaLnBrk="1" hangingPunct="1">
              <a:buNone/>
            </a:pPr>
            <a:endParaRPr lang="en-US" altLang="en-US" dirty="0"/>
          </a:p>
          <a:p>
            <a:pPr marL="0" indent="0" eaLnBrk="1" hangingPunct="1">
              <a:buNone/>
            </a:pPr>
            <a:r>
              <a:rPr lang="en-US" altLang="en-US" sz="2400" dirty="0"/>
              <a:t>“</a:t>
            </a:r>
            <a:r>
              <a:rPr lang="en-CA" altLang="en-US" sz="2400" dirty="0"/>
              <a:t>This is a motion for injunctive relief [</a:t>
            </a:r>
            <a:r>
              <a:rPr lang="en-CA" altLang="en-US" sz="2400" i="1" dirty="0"/>
              <a:t>ed. – granted and upheld</a:t>
            </a:r>
            <a:r>
              <a:rPr lang="en-CA" altLang="en-US" sz="2400" dirty="0"/>
              <a:t>] with respect to an emerging phenomenon in the Canadian market, that of pre-loaded "plug-and-play" set-top boxes. These boxes have several uses for consumers, some of which are perfectly legal and some which skirt around the fringes of copyright law. </a:t>
            </a:r>
            <a:r>
              <a:rPr lang="en-CA" altLang="en-US" sz="2400" b="1" dirty="0"/>
              <a:t>This is not the first time a new technology has been alleged to violate copyright law, nor will it be the last.</a:t>
            </a:r>
            <a:r>
              <a:rPr lang="en-CA" altLang="en-US" sz="2400" dirty="0"/>
              <a:t> “</a:t>
            </a:r>
            <a:endParaRPr lang="en-US" altLang="en-US" sz="2400" dirty="0"/>
          </a:p>
          <a:p>
            <a:endParaRPr lang="en-CA" dirty="0"/>
          </a:p>
        </p:txBody>
      </p:sp>
      <p:sp>
        <p:nvSpPr>
          <p:cNvPr id="4" name="Footer Placeholder 3">
            <a:extLst>
              <a:ext uri="{FF2B5EF4-FFF2-40B4-BE49-F238E27FC236}">
                <a16:creationId xmlns:a16="http://schemas.microsoft.com/office/drawing/2014/main" id="{19975596-8736-4C27-BDA5-454D1CA0647D}"/>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0833239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BC43-A766-4988-82BB-A5C7A589A567}"/>
              </a:ext>
            </a:extLst>
          </p:cNvPr>
          <p:cNvSpPr>
            <a:spLocks noGrp="1"/>
          </p:cNvSpPr>
          <p:nvPr>
            <p:ph type="title"/>
          </p:nvPr>
        </p:nvSpPr>
        <p:spPr/>
        <p:txBody>
          <a:bodyPr/>
          <a:lstStyle/>
          <a:p>
            <a:r>
              <a:rPr lang="en-US" dirty="0"/>
              <a:t>© law doesn’t vanish on the internet, but maybe it changes?</a:t>
            </a:r>
            <a:endParaRPr lang="en-CA" dirty="0"/>
          </a:p>
        </p:txBody>
      </p:sp>
      <p:sp>
        <p:nvSpPr>
          <p:cNvPr id="3" name="Content Placeholder 2">
            <a:extLst>
              <a:ext uri="{FF2B5EF4-FFF2-40B4-BE49-F238E27FC236}">
                <a16:creationId xmlns:a16="http://schemas.microsoft.com/office/drawing/2014/main" id="{34166BE2-FC50-4884-A619-454644E5E88E}"/>
              </a:ext>
            </a:extLst>
          </p:cNvPr>
          <p:cNvSpPr>
            <a:spLocks noGrp="1"/>
          </p:cNvSpPr>
          <p:nvPr>
            <p:ph idx="1"/>
          </p:nvPr>
        </p:nvSpPr>
        <p:spPr/>
        <p:txBody>
          <a:bodyPr/>
          <a:lstStyle/>
          <a:p>
            <a:pPr marL="0" indent="0" eaLnBrk="1" hangingPunct="1">
              <a:buNone/>
              <a:defRPr/>
            </a:pPr>
            <a:r>
              <a:rPr lang="en-US" altLang="en-US" i="1" dirty="0"/>
              <a:t>ESA v. SOCAN</a:t>
            </a:r>
            <a:r>
              <a:rPr lang="en-US" altLang="en-US" dirty="0"/>
              <a:t>, </a:t>
            </a:r>
            <a:r>
              <a:rPr lang="en-CA" sz="2000" dirty="0"/>
              <a:t>2012 SCC 34</a:t>
            </a:r>
            <a:endParaRPr lang="en-US" altLang="en-US" sz="2000" dirty="0"/>
          </a:p>
          <a:p>
            <a:pPr marL="0" indent="0">
              <a:buNone/>
            </a:pPr>
            <a:r>
              <a:rPr lang="en-CA" u="sng" dirty="0"/>
              <a:t>Facts/Issue</a:t>
            </a:r>
            <a:r>
              <a:rPr lang="en-CA" dirty="0"/>
              <a:t> – Music in video games tariff: same on CD-ROM as internet download?</a:t>
            </a:r>
          </a:p>
          <a:p>
            <a:pPr marL="0" indent="0">
              <a:buNone/>
            </a:pPr>
            <a:r>
              <a:rPr lang="en-CA" u="sng" dirty="0"/>
              <a:t>Important</a:t>
            </a:r>
            <a:r>
              <a:rPr lang="en-CA" dirty="0"/>
              <a:t>:</a:t>
            </a:r>
          </a:p>
          <a:p>
            <a:pPr marL="0" indent="0">
              <a:buNone/>
            </a:pPr>
            <a:r>
              <a:rPr lang="en-CA" sz="3200" dirty="0"/>
              <a:t>3(1)(f) </a:t>
            </a:r>
            <a:r>
              <a:rPr lang="en-CA" sz="3200" i="1" dirty="0"/>
              <a:t>Copyright Act</a:t>
            </a:r>
            <a:r>
              <a:rPr lang="en-CA" sz="3200" dirty="0"/>
              <a:t> </a:t>
            </a:r>
            <a:r>
              <a:rPr lang="en-CA" sz="3200" dirty="0">
                <a:sym typeface="Wingdings" panose="05000000000000000000" pitchFamily="2" charset="2"/>
              </a:rPr>
              <a:t> copyright… includes the sole right… in the case of any literary, dramatic, musical or artistic work, to communicate the work to the public by telecommunication</a:t>
            </a:r>
            <a:endParaRPr lang="en-CA" sz="3200" dirty="0"/>
          </a:p>
          <a:p>
            <a:pPr marL="0" indent="0">
              <a:buNone/>
            </a:pPr>
            <a:endParaRPr lang="en-CA" dirty="0"/>
          </a:p>
        </p:txBody>
      </p:sp>
      <p:sp>
        <p:nvSpPr>
          <p:cNvPr id="4" name="Footer Placeholder 3">
            <a:extLst>
              <a:ext uri="{FF2B5EF4-FFF2-40B4-BE49-F238E27FC236}">
                <a16:creationId xmlns:a16="http://schemas.microsoft.com/office/drawing/2014/main" id="{D8A1FACA-9489-4C68-A972-952875DB454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7189878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BC43-A766-4988-82BB-A5C7A589A567}"/>
              </a:ext>
            </a:extLst>
          </p:cNvPr>
          <p:cNvSpPr>
            <a:spLocks noGrp="1"/>
          </p:cNvSpPr>
          <p:nvPr>
            <p:ph type="title"/>
          </p:nvPr>
        </p:nvSpPr>
        <p:spPr/>
        <p:txBody>
          <a:bodyPr/>
          <a:lstStyle/>
          <a:p>
            <a:r>
              <a:rPr lang="en-US" dirty="0"/>
              <a:t>© law doesn’t vanish on the internet, but maybe it changes?</a:t>
            </a:r>
            <a:endParaRPr lang="en-CA" dirty="0"/>
          </a:p>
        </p:txBody>
      </p:sp>
      <p:sp>
        <p:nvSpPr>
          <p:cNvPr id="3" name="Content Placeholder 2">
            <a:extLst>
              <a:ext uri="{FF2B5EF4-FFF2-40B4-BE49-F238E27FC236}">
                <a16:creationId xmlns:a16="http://schemas.microsoft.com/office/drawing/2014/main" id="{34166BE2-FC50-4884-A619-454644E5E88E}"/>
              </a:ext>
            </a:extLst>
          </p:cNvPr>
          <p:cNvSpPr>
            <a:spLocks noGrp="1"/>
          </p:cNvSpPr>
          <p:nvPr>
            <p:ph idx="1"/>
          </p:nvPr>
        </p:nvSpPr>
        <p:spPr/>
        <p:txBody>
          <a:bodyPr/>
          <a:lstStyle/>
          <a:p>
            <a:pPr marL="0" indent="0" eaLnBrk="1" hangingPunct="1">
              <a:buNone/>
              <a:defRPr/>
            </a:pPr>
            <a:r>
              <a:rPr lang="en-US" altLang="en-US" dirty="0"/>
              <a:t>It does not change here! </a:t>
            </a:r>
          </a:p>
          <a:p>
            <a:pPr marL="0" indent="0" eaLnBrk="1" hangingPunct="1">
              <a:buNone/>
              <a:defRPr/>
            </a:pPr>
            <a:r>
              <a:rPr lang="en-US" altLang="en-US" sz="2400" u="sng" dirty="0"/>
              <a:t>Held</a:t>
            </a:r>
            <a:r>
              <a:rPr lang="en-US" altLang="en-US" sz="2400" dirty="0"/>
              <a:t> – The same dammit, over the internet </a:t>
            </a:r>
            <a:r>
              <a:rPr lang="en-US" altLang="en-US" sz="2400" b="1" dirty="0"/>
              <a:t>not</a:t>
            </a:r>
            <a:r>
              <a:rPr lang="en-US" altLang="en-US" sz="2400" dirty="0"/>
              <a:t> 3(1)(f)</a:t>
            </a:r>
          </a:p>
          <a:p>
            <a:pPr marL="0" indent="0" eaLnBrk="1" hangingPunct="1">
              <a:buNone/>
              <a:defRPr/>
            </a:pPr>
            <a:endParaRPr lang="en-US" altLang="en-US" sz="2800" u="sng" dirty="0"/>
          </a:p>
          <a:p>
            <a:pPr marL="0" indent="0" eaLnBrk="1" hangingPunct="1">
              <a:buNone/>
              <a:defRPr/>
            </a:pPr>
            <a:r>
              <a:rPr lang="en-US" altLang="en-US" sz="2800" u="sng" dirty="0"/>
              <a:t>Copyright should be technology-neutral:</a:t>
            </a:r>
          </a:p>
          <a:p>
            <a:pPr marL="0" indent="0" eaLnBrk="1" hangingPunct="1">
              <a:buNone/>
              <a:defRPr/>
            </a:pPr>
            <a:r>
              <a:rPr lang="en-US" altLang="en-US" sz="2800" dirty="0"/>
              <a:t>“</a:t>
            </a:r>
            <a:r>
              <a:rPr lang="en-CA" sz="2800" dirty="0"/>
              <a:t>The Internet is simply a technological taxi that delivers a durable copy of the same work to the end user. ”</a:t>
            </a:r>
            <a:endParaRPr lang="en-US" altLang="en-US" sz="2800" dirty="0"/>
          </a:p>
          <a:p>
            <a:pPr marL="0" indent="0" eaLnBrk="1" hangingPunct="1">
              <a:buNone/>
              <a:defRPr/>
            </a:pPr>
            <a:r>
              <a:rPr lang="en-US" altLang="en-US" sz="2800" dirty="0"/>
              <a:t>“</a:t>
            </a:r>
            <a:r>
              <a:rPr lang="en-CA" sz="2800" dirty="0"/>
              <a:t>In many respects, the Internet may well be described as a technological taxi; but taxis need not give free rides.” [</a:t>
            </a:r>
            <a:r>
              <a:rPr lang="en-CA" sz="2800" cap="small" dirty="0"/>
              <a:t>Rothstein J.</a:t>
            </a:r>
            <a:r>
              <a:rPr lang="en-CA" sz="2800" dirty="0"/>
              <a:t> (dissenting)]</a:t>
            </a:r>
            <a:endParaRPr lang="en-US" altLang="en-US" sz="2800" dirty="0"/>
          </a:p>
          <a:p>
            <a:pPr marL="0" indent="0">
              <a:buNone/>
            </a:pPr>
            <a:endParaRPr lang="en-CA" dirty="0"/>
          </a:p>
        </p:txBody>
      </p:sp>
      <p:sp>
        <p:nvSpPr>
          <p:cNvPr id="4" name="Footer Placeholder 3">
            <a:extLst>
              <a:ext uri="{FF2B5EF4-FFF2-40B4-BE49-F238E27FC236}">
                <a16:creationId xmlns:a16="http://schemas.microsoft.com/office/drawing/2014/main" id="{D8A1FACA-9489-4C68-A972-952875DB454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7277835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19EC1-8E40-485B-8C0B-1F1BA1D4B8EA}"/>
              </a:ext>
            </a:extLst>
          </p:cNvPr>
          <p:cNvSpPr>
            <a:spLocks noGrp="1"/>
          </p:cNvSpPr>
          <p:nvPr>
            <p:ph type="title"/>
          </p:nvPr>
        </p:nvSpPr>
        <p:spPr/>
        <p:txBody>
          <a:bodyPr/>
          <a:lstStyle/>
          <a:p>
            <a:r>
              <a:rPr lang="en-CA" dirty="0"/>
              <a:t>2012 Copyright Pentalogy</a:t>
            </a:r>
          </a:p>
        </p:txBody>
      </p:sp>
      <p:sp>
        <p:nvSpPr>
          <p:cNvPr id="3" name="Content Placeholder 2">
            <a:extLst>
              <a:ext uri="{FF2B5EF4-FFF2-40B4-BE49-F238E27FC236}">
                <a16:creationId xmlns:a16="http://schemas.microsoft.com/office/drawing/2014/main" id="{F5B62BCE-C514-483D-8257-82DE110B0624}"/>
              </a:ext>
            </a:extLst>
          </p:cNvPr>
          <p:cNvSpPr>
            <a:spLocks noGrp="1"/>
          </p:cNvSpPr>
          <p:nvPr>
            <p:ph idx="1"/>
          </p:nvPr>
        </p:nvSpPr>
        <p:spPr/>
        <p:txBody>
          <a:bodyPr/>
          <a:lstStyle/>
          <a:p>
            <a:pPr marL="457200" indent="-457200">
              <a:buFont typeface="+mj-lt"/>
              <a:buAutoNum type="arabicPeriod"/>
            </a:pPr>
            <a:r>
              <a:rPr lang="en-CA" sz="2000" i="1" dirty="0"/>
              <a:t>Entertainment Software Association (ESA) v. Society of Composers, Authors and Music Publishers Canada (SOCAN)</a:t>
            </a:r>
            <a:r>
              <a:rPr lang="en-CA" sz="2000" dirty="0"/>
              <a:t>, 2012 SCC 34</a:t>
            </a:r>
          </a:p>
          <a:p>
            <a:pPr marL="457200" indent="-457200">
              <a:buFont typeface="+mj-lt"/>
              <a:buAutoNum type="arabicPeriod"/>
            </a:pPr>
            <a:r>
              <a:rPr lang="en-CA" sz="2000" i="1" dirty="0"/>
              <a:t>Rogers Communications Inc. v. Society of Composers, Authors and Music Publishers of Canada (SOCAN)</a:t>
            </a:r>
            <a:r>
              <a:rPr lang="en-CA" sz="2000" dirty="0"/>
              <a:t>, 2012 SCC 35</a:t>
            </a:r>
          </a:p>
          <a:p>
            <a:pPr marL="457200" indent="-457200">
              <a:buFont typeface="+mj-lt"/>
              <a:buAutoNum type="arabicPeriod"/>
            </a:pPr>
            <a:r>
              <a:rPr lang="en-CA" sz="2000" i="1" dirty="0"/>
              <a:t>Society of Composers, Authors and Music Publishers of Canada (SOCAN) v. Bell Canada</a:t>
            </a:r>
            <a:r>
              <a:rPr lang="en-CA" sz="2000" dirty="0"/>
              <a:t>, 2012 SCC 36</a:t>
            </a:r>
          </a:p>
          <a:p>
            <a:pPr marL="457200" indent="-457200">
              <a:buFont typeface="+mj-lt"/>
              <a:buAutoNum type="arabicPeriod"/>
            </a:pPr>
            <a:r>
              <a:rPr lang="en-CA" sz="2000" i="1" dirty="0"/>
              <a:t>Alberta (Education) v. Canadian Copyright Licensing Agency (Access Copyright)</a:t>
            </a:r>
            <a:r>
              <a:rPr lang="en-CA" sz="2000" dirty="0"/>
              <a:t>, 2012 SCC 37</a:t>
            </a:r>
          </a:p>
          <a:p>
            <a:pPr marL="457200" indent="-457200">
              <a:buFont typeface="+mj-lt"/>
              <a:buAutoNum type="arabicPeriod"/>
            </a:pPr>
            <a:r>
              <a:rPr lang="en-CA" sz="2000" i="1" dirty="0" err="1"/>
              <a:t>Re:Sound</a:t>
            </a:r>
            <a:r>
              <a:rPr lang="en-CA" sz="2000" i="1" dirty="0"/>
              <a:t> v. Motion Picture Theatre Associations of Canada</a:t>
            </a:r>
            <a:r>
              <a:rPr lang="en-CA" sz="2000" dirty="0"/>
              <a:t>, 2012 SCC 38</a:t>
            </a:r>
          </a:p>
        </p:txBody>
      </p:sp>
      <p:sp>
        <p:nvSpPr>
          <p:cNvPr id="4" name="Footer Placeholder 3">
            <a:extLst>
              <a:ext uri="{FF2B5EF4-FFF2-40B4-BE49-F238E27FC236}">
                <a16:creationId xmlns:a16="http://schemas.microsoft.com/office/drawing/2014/main" id="{1AEC86B9-F410-44B2-B242-E53406ED31E3}"/>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91452227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78F6B-C3D7-436E-818F-325A4CFE2EA1}"/>
              </a:ext>
            </a:extLst>
          </p:cNvPr>
          <p:cNvSpPr>
            <a:spLocks noGrp="1"/>
          </p:cNvSpPr>
          <p:nvPr>
            <p:ph type="title"/>
          </p:nvPr>
        </p:nvSpPr>
        <p:spPr/>
        <p:txBody>
          <a:bodyPr/>
          <a:lstStyle/>
          <a:p>
            <a:r>
              <a:rPr lang="en-CA" dirty="0"/>
              <a:t>Follow up to ESA</a:t>
            </a:r>
          </a:p>
        </p:txBody>
      </p:sp>
      <p:sp>
        <p:nvSpPr>
          <p:cNvPr id="3" name="Content Placeholder 2">
            <a:extLst>
              <a:ext uri="{FF2B5EF4-FFF2-40B4-BE49-F238E27FC236}">
                <a16:creationId xmlns:a16="http://schemas.microsoft.com/office/drawing/2014/main" id="{7351A79D-2724-401C-8F6F-2ED0BF62C82E}"/>
              </a:ext>
            </a:extLst>
          </p:cNvPr>
          <p:cNvSpPr>
            <a:spLocks noGrp="1"/>
          </p:cNvSpPr>
          <p:nvPr>
            <p:ph idx="1"/>
          </p:nvPr>
        </p:nvSpPr>
        <p:spPr/>
        <p:txBody>
          <a:bodyPr/>
          <a:lstStyle/>
          <a:p>
            <a:pPr marL="0" indent="0">
              <a:buNone/>
            </a:pPr>
            <a:r>
              <a:rPr lang="en-CA" sz="2800" i="1" dirty="0"/>
              <a:t>Collective Administration of Performing and of Communication Rights</a:t>
            </a:r>
            <a:r>
              <a:rPr lang="en-CA" sz="2800" dirty="0"/>
              <a:t>, </a:t>
            </a:r>
            <a:r>
              <a:rPr lang="en-CA" sz="1800" dirty="0"/>
              <a:t>Copyright Board of Canada, CB-CDA 2017-085</a:t>
            </a:r>
          </a:p>
          <a:p>
            <a:pPr marL="0" indent="0">
              <a:buNone/>
            </a:pPr>
            <a:endParaRPr lang="en-CA" sz="1800" dirty="0"/>
          </a:p>
          <a:p>
            <a:pPr marL="0" indent="0">
              <a:buNone/>
            </a:pPr>
            <a:r>
              <a:rPr lang="en-CA" sz="2400" u="sng" dirty="0"/>
              <a:t>Note the “Making Available” right added in 2012:</a:t>
            </a:r>
          </a:p>
          <a:p>
            <a:pPr marL="0" indent="0">
              <a:buNone/>
            </a:pPr>
            <a:r>
              <a:rPr lang="en-CA" sz="2400" dirty="0"/>
              <a:t>2.4 (1.1) For the purposes of this Act, communication of a work or other subject-matter to the public by telecommunication includes </a:t>
            </a:r>
            <a:r>
              <a:rPr lang="en-CA" sz="2400" b="1" dirty="0"/>
              <a:t>making it available to the public by telecommunication </a:t>
            </a:r>
            <a:r>
              <a:rPr lang="en-CA" sz="2400" dirty="0"/>
              <a:t>in a way that allows a member of the public to have access to it from a place and at a time individually chosen by that member of the public.</a:t>
            </a:r>
          </a:p>
          <a:p>
            <a:pPr marL="0" indent="0">
              <a:buNone/>
            </a:pPr>
            <a:endParaRPr lang="en-CA" sz="2800" dirty="0"/>
          </a:p>
        </p:txBody>
      </p:sp>
      <p:sp>
        <p:nvSpPr>
          <p:cNvPr id="4" name="Footer Placeholder 3">
            <a:extLst>
              <a:ext uri="{FF2B5EF4-FFF2-40B4-BE49-F238E27FC236}">
                <a16:creationId xmlns:a16="http://schemas.microsoft.com/office/drawing/2014/main" id="{89C88337-F5E6-47CB-A402-7C4B25A70BDC}"/>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821741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78F6B-C3D7-436E-818F-325A4CFE2EA1}"/>
              </a:ext>
            </a:extLst>
          </p:cNvPr>
          <p:cNvSpPr>
            <a:spLocks noGrp="1"/>
          </p:cNvSpPr>
          <p:nvPr>
            <p:ph type="title"/>
          </p:nvPr>
        </p:nvSpPr>
        <p:spPr/>
        <p:txBody>
          <a:bodyPr/>
          <a:lstStyle/>
          <a:p>
            <a:r>
              <a:rPr lang="en-CA" dirty="0"/>
              <a:t>Follow up to ESA</a:t>
            </a:r>
          </a:p>
        </p:txBody>
      </p:sp>
      <p:sp>
        <p:nvSpPr>
          <p:cNvPr id="3" name="Content Placeholder 2">
            <a:extLst>
              <a:ext uri="{FF2B5EF4-FFF2-40B4-BE49-F238E27FC236}">
                <a16:creationId xmlns:a16="http://schemas.microsoft.com/office/drawing/2014/main" id="{7351A79D-2724-401C-8F6F-2ED0BF62C82E}"/>
              </a:ext>
            </a:extLst>
          </p:cNvPr>
          <p:cNvSpPr>
            <a:spLocks noGrp="1"/>
          </p:cNvSpPr>
          <p:nvPr>
            <p:ph idx="1"/>
          </p:nvPr>
        </p:nvSpPr>
        <p:spPr>
          <a:xfrm>
            <a:off x="457200" y="1196752"/>
            <a:ext cx="8229600" cy="4929411"/>
          </a:xfrm>
        </p:spPr>
        <p:txBody>
          <a:bodyPr/>
          <a:lstStyle/>
          <a:p>
            <a:pPr marL="0" indent="0">
              <a:buNone/>
            </a:pPr>
            <a:r>
              <a:rPr lang="en-CA" sz="2800" dirty="0"/>
              <a:t>“The introduction of subsection 2.4(1.1) of the Act did not have the effect of overturning ESA. The interpretation we adopt here is not in conflict with the meaning of paragraph 3(1)(f) of the Act as described in that decision.”</a:t>
            </a:r>
          </a:p>
          <a:p>
            <a:pPr marL="0" indent="0">
              <a:buNone/>
            </a:pPr>
            <a:endParaRPr lang="en-CA" sz="2800" dirty="0"/>
          </a:p>
          <a:p>
            <a:pPr marL="0" indent="0">
              <a:buNone/>
            </a:pPr>
            <a:r>
              <a:rPr lang="en-CA" sz="2800" dirty="0"/>
              <a:t>“The act of making a work available to the public remains a communication to the public by telecommunication regardless of whether the subsequent transmission is a download or a stream.”</a:t>
            </a:r>
          </a:p>
        </p:txBody>
      </p:sp>
      <p:sp>
        <p:nvSpPr>
          <p:cNvPr id="4" name="Footer Placeholder 3">
            <a:extLst>
              <a:ext uri="{FF2B5EF4-FFF2-40B4-BE49-F238E27FC236}">
                <a16:creationId xmlns:a16="http://schemas.microsoft.com/office/drawing/2014/main" id="{89C88337-F5E6-47CB-A402-7C4B25A70BDC}"/>
              </a:ext>
            </a:extLst>
          </p:cNvPr>
          <p:cNvSpPr>
            <a:spLocks noGrp="1"/>
          </p:cNvSpPr>
          <p:nvPr>
            <p:ph type="ftr" sz="quarter" idx="11"/>
          </p:nvPr>
        </p:nvSpPr>
        <p:spPr/>
        <p:txBody>
          <a:bodyPr/>
          <a:lstStyle/>
          <a:p>
            <a:pPr>
              <a:defRPr/>
            </a:pPr>
            <a:r>
              <a:rPr lang="en-US" dirty="0"/>
              <a:t>Class 3</a:t>
            </a:r>
          </a:p>
        </p:txBody>
      </p:sp>
    </p:spTree>
    <p:extLst>
      <p:ext uri="{BB962C8B-B14F-4D97-AF65-F5344CB8AC3E}">
        <p14:creationId xmlns:p14="http://schemas.microsoft.com/office/powerpoint/2010/main" val="284138864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1F1EB-C4C0-45AD-9F11-04AF61E647A3}"/>
              </a:ext>
            </a:extLst>
          </p:cNvPr>
          <p:cNvSpPr>
            <a:spLocks noGrp="1"/>
          </p:cNvSpPr>
          <p:nvPr>
            <p:ph type="title"/>
          </p:nvPr>
        </p:nvSpPr>
        <p:spPr/>
        <p:txBody>
          <a:bodyPr/>
          <a:lstStyle/>
          <a:p>
            <a:r>
              <a:rPr lang="en-US" altLang="en-US" dirty="0"/>
              <a:t>C-11: </a:t>
            </a:r>
            <a:r>
              <a:rPr lang="en-US" altLang="en-US" i="1" dirty="0"/>
              <a:t>Copyright Modernization Act</a:t>
            </a:r>
            <a:endParaRPr lang="en-CA" dirty="0"/>
          </a:p>
        </p:txBody>
      </p:sp>
      <p:sp>
        <p:nvSpPr>
          <p:cNvPr id="3" name="Content Placeholder 2">
            <a:extLst>
              <a:ext uri="{FF2B5EF4-FFF2-40B4-BE49-F238E27FC236}">
                <a16:creationId xmlns:a16="http://schemas.microsoft.com/office/drawing/2014/main" id="{B1442CF3-A7F3-4CF7-A7EC-138CFB6734A7}"/>
              </a:ext>
            </a:extLst>
          </p:cNvPr>
          <p:cNvSpPr>
            <a:spLocks noGrp="1"/>
          </p:cNvSpPr>
          <p:nvPr>
            <p:ph idx="1"/>
          </p:nvPr>
        </p:nvSpPr>
        <p:spPr/>
        <p:txBody>
          <a:bodyPr/>
          <a:lstStyle/>
          <a:p>
            <a:pPr>
              <a:buNone/>
              <a:defRPr/>
            </a:pPr>
            <a:r>
              <a:rPr lang="en-US" dirty="0"/>
              <a:t>Fourth time’s a charm!</a:t>
            </a:r>
          </a:p>
          <a:p>
            <a:pPr>
              <a:buNone/>
              <a:defRPr/>
            </a:pPr>
            <a:endParaRPr lang="en-US" dirty="0"/>
          </a:p>
          <a:p>
            <a:pPr marL="514350" indent="-514350">
              <a:buFont typeface="+mj-lt"/>
              <a:buAutoNum type="arabicPeriod"/>
              <a:defRPr/>
            </a:pPr>
            <a:r>
              <a:rPr lang="en-US" dirty="0"/>
              <a:t>C-60 (2005)</a:t>
            </a:r>
          </a:p>
          <a:p>
            <a:pPr marL="514350" indent="-514350">
              <a:buFont typeface="+mj-lt"/>
              <a:buAutoNum type="arabicPeriod"/>
              <a:defRPr/>
            </a:pPr>
            <a:r>
              <a:rPr lang="en-US" dirty="0"/>
              <a:t>C-61 (2008)</a:t>
            </a:r>
          </a:p>
          <a:p>
            <a:pPr marL="514350" indent="-514350">
              <a:buFont typeface="+mj-lt"/>
              <a:buAutoNum type="arabicPeriod"/>
              <a:defRPr/>
            </a:pPr>
            <a:r>
              <a:rPr lang="en-US" dirty="0"/>
              <a:t>C-32 (2010)</a:t>
            </a:r>
          </a:p>
          <a:p>
            <a:pPr marL="514350" indent="-514350">
              <a:buFont typeface="+mj-lt"/>
              <a:buAutoNum type="arabicPeriod"/>
              <a:defRPr/>
            </a:pPr>
            <a:r>
              <a:rPr lang="en-US" dirty="0"/>
              <a:t>C-11 </a:t>
            </a:r>
            <a:r>
              <a:rPr lang="pl-PL" sz="2000" dirty="0"/>
              <a:t>S.C. 2012, c. 20</a:t>
            </a:r>
            <a:r>
              <a:rPr lang="en-CA" dirty="0"/>
              <a:t>, </a:t>
            </a:r>
            <a:r>
              <a:rPr lang="en-US" dirty="0"/>
              <a:t>assented to June 2012; in force (for the most part) November 7, 2012</a:t>
            </a:r>
          </a:p>
          <a:p>
            <a:endParaRPr lang="en-CA" dirty="0"/>
          </a:p>
        </p:txBody>
      </p:sp>
      <p:sp>
        <p:nvSpPr>
          <p:cNvPr id="4" name="Footer Placeholder 3">
            <a:extLst>
              <a:ext uri="{FF2B5EF4-FFF2-40B4-BE49-F238E27FC236}">
                <a16:creationId xmlns:a16="http://schemas.microsoft.com/office/drawing/2014/main" id="{BF4EAE52-A077-4E57-880C-83EDEEE1A4B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0679578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70209-9F74-442A-BFAB-D09B3E8F94F6}"/>
              </a:ext>
            </a:extLst>
          </p:cNvPr>
          <p:cNvSpPr>
            <a:spLocks noGrp="1"/>
          </p:cNvSpPr>
          <p:nvPr>
            <p:ph type="title"/>
          </p:nvPr>
        </p:nvSpPr>
        <p:spPr/>
        <p:txBody>
          <a:bodyPr/>
          <a:lstStyle/>
          <a:p>
            <a:r>
              <a:rPr lang="en-US" altLang="en-US" i="1" dirty="0"/>
              <a:t>Copyright Modernization Act</a:t>
            </a:r>
            <a:endParaRPr lang="en-CA" dirty="0"/>
          </a:p>
        </p:txBody>
      </p:sp>
      <p:sp>
        <p:nvSpPr>
          <p:cNvPr id="3" name="Content Placeholder 2">
            <a:extLst>
              <a:ext uri="{FF2B5EF4-FFF2-40B4-BE49-F238E27FC236}">
                <a16:creationId xmlns:a16="http://schemas.microsoft.com/office/drawing/2014/main" id="{DB714FC2-FF57-467C-81DC-7D7853DAA49A}"/>
              </a:ext>
            </a:extLst>
          </p:cNvPr>
          <p:cNvSpPr>
            <a:spLocks noGrp="1"/>
          </p:cNvSpPr>
          <p:nvPr>
            <p:ph idx="1"/>
          </p:nvPr>
        </p:nvSpPr>
        <p:spPr/>
        <p:txBody>
          <a:bodyPr/>
          <a:lstStyle/>
          <a:p>
            <a:pPr marL="0" indent="0">
              <a:buNone/>
            </a:pPr>
            <a:r>
              <a:rPr lang="en-CA" altLang="en-US" sz="2400" b="1" dirty="0"/>
              <a:t>Summary</a:t>
            </a:r>
          </a:p>
          <a:p>
            <a:pPr marL="0" indent="0">
              <a:buNone/>
            </a:pPr>
            <a:r>
              <a:rPr lang="en-CA" altLang="en-US" sz="2400" dirty="0"/>
              <a:t>This enactment amends the </a:t>
            </a:r>
            <a:r>
              <a:rPr lang="en-CA" altLang="en-US" sz="2400" i="1" u="sng" dirty="0">
                <a:hlinkClick r:id="rId3"/>
              </a:rPr>
              <a:t>Copyright Act</a:t>
            </a:r>
            <a:r>
              <a:rPr lang="en-CA" altLang="en-US" sz="2400" dirty="0"/>
              <a:t> to</a:t>
            </a:r>
          </a:p>
          <a:p>
            <a:pPr marL="0" indent="0">
              <a:buNone/>
            </a:pPr>
            <a:endParaRPr lang="en-CA" altLang="en-US" sz="2400" dirty="0"/>
          </a:p>
          <a:p>
            <a:pPr marL="0" indent="0">
              <a:buNone/>
            </a:pPr>
            <a:r>
              <a:rPr lang="en-CA" altLang="en-US" sz="2400" dirty="0"/>
              <a:t>(</a:t>
            </a:r>
            <a:r>
              <a:rPr lang="en-CA" altLang="en-US" sz="2400" i="1" dirty="0"/>
              <a:t>a</a:t>
            </a:r>
            <a:r>
              <a:rPr lang="en-CA" altLang="en-US" sz="2400" dirty="0"/>
              <a:t>) update the rights and protections of copyright owners to better address the challenges and opportunities of the Internet, so as to be in line with international standards;</a:t>
            </a:r>
          </a:p>
          <a:p>
            <a:pPr marL="0" indent="0">
              <a:buNone/>
            </a:pPr>
            <a:r>
              <a:rPr lang="en-CA" altLang="en-US" sz="2400" dirty="0"/>
              <a:t>(</a:t>
            </a:r>
            <a:r>
              <a:rPr lang="en-CA" altLang="en-US" sz="2400" i="1" dirty="0"/>
              <a:t>b</a:t>
            </a:r>
            <a:r>
              <a:rPr lang="en-CA" altLang="en-US" sz="2400" dirty="0"/>
              <a:t>) clarify Internet service providers’ liability and make the enabling of online copyright infringement itself an infringement of copyright; (…)</a:t>
            </a:r>
          </a:p>
          <a:p>
            <a:pPr marL="0" indent="0">
              <a:buNone/>
            </a:pPr>
            <a:r>
              <a:rPr lang="en-CA" altLang="en-US" sz="2400" dirty="0"/>
              <a:t>(</a:t>
            </a:r>
            <a:r>
              <a:rPr lang="en-CA" altLang="en-US" sz="2400" i="1" dirty="0"/>
              <a:t>e</a:t>
            </a:r>
            <a:r>
              <a:rPr lang="en-CA" altLang="en-US" sz="2400" dirty="0"/>
              <a:t>) permit certain uses of copyright material by consumers; (…)</a:t>
            </a:r>
          </a:p>
          <a:p>
            <a:pPr marL="0" indent="0">
              <a:buNone/>
            </a:pPr>
            <a:r>
              <a:rPr lang="en-CA" altLang="en-US" sz="2400" dirty="0"/>
              <a:t>(</a:t>
            </a:r>
            <a:r>
              <a:rPr lang="en-CA" altLang="en-US" sz="2400" i="1" dirty="0"/>
              <a:t>g</a:t>
            </a:r>
            <a:r>
              <a:rPr lang="en-CA" altLang="en-US" sz="2400" dirty="0"/>
              <a:t>) ensure that it remains technologically neutral</a:t>
            </a:r>
            <a:endParaRPr lang="en-US" altLang="en-US" sz="2400" dirty="0"/>
          </a:p>
          <a:p>
            <a:endParaRPr lang="en-CA" dirty="0"/>
          </a:p>
        </p:txBody>
      </p:sp>
      <p:sp>
        <p:nvSpPr>
          <p:cNvPr id="4" name="Footer Placeholder 3">
            <a:extLst>
              <a:ext uri="{FF2B5EF4-FFF2-40B4-BE49-F238E27FC236}">
                <a16:creationId xmlns:a16="http://schemas.microsoft.com/office/drawing/2014/main" id="{A2E9832E-2686-4401-BE3D-C7C6EBBA4E43}"/>
              </a:ext>
            </a:extLst>
          </p:cNvPr>
          <p:cNvSpPr>
            <a:spLocks noGrp="1"/>
          </p:cNvSpPr>
          <p:nvPr>
            <p:ph type="ftr" sz="quarter" idx="11"/>
          </p:nvPr>
        </p:nvSpPr>
        <p:spPr/>
        <p:txBody>
          <a:bodyPr/>
          <a:lstStyle/>
          <a:p>
            <a:pPr>
              <a:defRPr/>
            </a:pPr>
            <a:r>
              <a:rPr lang="en-US" dirty="0"/>
              <a:t>Class 3</a:t>
            </a:r>
          </a:p>
        </p:txBody>
      </p:sp>
    </p:spTree>
    <p:extLst>
      <p:ext uri="{BB962C8B-B14F-4D97-AF65-F5344CB8AC3E}">
        <p14:creationId xmlns:p14="http://schemas.microsoft.com/office/powerpoint/2010/main" val="18197097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BAA72-CED6-46E9-B6E4-8AC313886D3F}"/>
              </a:ext>
            </a:extLst>
          </p:cNvPr>
          <p:cNvSpPr>
            <a:spLocks noGrp="1"/>
          </p:cNvSpPr>
          <p:nvPr>
            <p:ph type="title"/>
          </p:nvPr>
        </p:nvSpPr>
        <p:spPr/>
        <p:txBody>
          <a:bodyPr/>
          <a:lstStyle/>
          <a:p>
            <a:r>
              <a:rPr lang="en-US" altLang="en-US" i="1" dirty="0"/>
              <a:t>CMA – </a:t>
            </a:r>
            <a:r>
              <a:rPr lang="en-US" altLang="en-US" dirty="0"/>
              <a:t>Notice and Notice</a:t>
            </a:r>
            <a:endParaRPr lang="en-CA" dirty="0"/>
          </a:p>
        </p:txBody>
      </p:sp>
      <p:sp>
        <p:nvSpPr>
          <p:cNvPr id="3" name="Content Placeholder 2">
            <a:extLst>
              <a:ext uri="{FF2B5EF4-FFF2-40B4-BE49-F238E27FC236}">
                <a16:creationId xmlns:a16="http://schemas.microsoft.com/office/drawing/2014/main" id="{279A8501-1397-44E6-861B-3CE8F15D13C6}"/>
              </a:ext>
            </a:extLst>
          </p:cNvPr>
          <p:cNvSpPr>
            <a:spLocks noGrp="1"/>
          </p:cNvSpPr>
          <p:nvPr>
            <p:ph idx="1"/>
          </p:nvPr>
        </p:nvSpPr>
        <p:spPr>
          <a:xfrm>
            <a:off x="457200" y="1124744"/>
            <a:ext cx="8229600" cy="5001419"/>
          </a:xfrm>
        </p:spPr>
        <p:txBody>
          <a:bodyPr/>
          <a:lstStyle/>
          <a:p>
            <a:pPr marL="0" indent="0">
              <a:buNone/>
            </a:pPr>
            <a:r>
              <a:rPr lang="en-CA" altLang="en-US" sz="2400" b="1" dirty="0"/>
              <a:t>41.25</a:t>
            </a:r>
            <a:r>
              <a:rPr lang="en-CA" altLang="en-US" sz="2400" dirty="0"/>
              <a:t> (1) An owner of the copyright in a work or other subject-matter </a:t>
            </a:r>
            <a:r>
              <a:rPr lang="en-CA" altLang="en-US" sz="2400" b="1" dirty="0"/>
              <a:t>may send a notice of claimed infringement </a:t>
            </a:r>
            <a:r>
              <a:rPr lang="en-CA" altLang="en-US" sz="2400" dirty="0"/>
              <a:t>to a person who provides</a:t>
            </a:r>
          </a:p>
          <a:p>
            <a:pPr marL="0" indent="0">
              <a:buNone/>
            </a:pPr>
            <a:r>
              <a:rPr lang="en-CA" altLang="en-US" sz="2400" dirty="0"/>
              <a:t>(a) the means, in the course of providing services related to the operation of the Internet or another digital network, of telecommunication through which the electronic location that is the subject of the claim of infringement is connected to the Internet or another digital network; [ed. – ISPs]</a:t>
            </a:r>
          </a:p>
          <a:p>
            <a:pPr marL="0" indent="0">
              <a:buNone/>
            </a:pPr>
            <a:r>
              <a:rPr lang="en-CA" altLang="en-US" sz="2400" dirty="0"/>
              <a:t>(b) for the purpose set out in subsection 31.1(4), the digital memory that is used for the electronic location to which the claim of infringement relates; [ed. – hosting] </a:t>
            </a:r>
          </a:p>
          <a:p>
            <a:pPr marL="0" indent="0">
              <a:buNone/>
            </a:pPr>
            <a:r>
              <a:rPr lang="en-US" altLang="en-US" sz="2400" dirty="0"/>
              <a:t>(c) an information location tool as defined in subsection 41.27</a:t>
            </a:r>
            <a:r>
              <a:rPr lang="en-CA" altLang="en-US" sz="2400" dirty="0"/>
              <a:t> [ed. – Google]</a:t>
            </a:r>
          </a:p>
          <a:p>
            <a:pPr marL="0" indent="0">
              <a:buNone/>
            </a:pPr>
            <a:endParaRPr lang="en-CA" altLang="en-US" sz="2400" dirty="0"/>
          </a:p>
        </p:txBody>
      </p:sp>
      <p:sp>
        <p:nvSpPr>
          <p:cNvPr id="4" name="Footer Placeholder 3">
            <a:extLst>
              <a:ext uri="{FF2B5EF4-FFF2-40B4-BE49-F238E27FC236}">
                <a16:creationId xmlns:a16="http://schemas.microsoft.com/office/drawing/2014/main" id="{49644834-6A80-480B-9A6B-1D6A8E946070}"/>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9777349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BAA72-CED6-46E9-B6E4-8AC313886D3F}"/>
              </a:ext>
            </a:extLst>
          </p:cNvPr>
          <p:cNvSpPr>
            <a:spLocks noGrp="1"/>
          </p:cNvSpPr>
          <p:nvPr>
            <p:ph type="title"/>
          </p:nvPr>
        </p:nvSpPr>
        <p:spPr/>
        <p:txBody>
          <a:bodyPr/>
          <a:lstStyle/>
          <a:p>
            <a:r>
              <a:rPr lang="en-US" altLang="en-US" i="1" dirty="0"/>
              <a:t>CMA – </a:t>
            </a:r>
            <a:r>
              <a:rPr lang="en-US" altLang="en-US" dirty="0"/>
              <a:t>Notice and Notice</a:t>
            </a:r>
            <a:endParaRPr lang="en-CA" dirty="0"/>
          </a:p>
        </p:txBody>
      </p:sp>
      <p:sp>
        <p:nvSpPr>
          <p:cNvPr id="3" name="Content Placeholder 2">
            <a:extLst>
              <a:ext uri="{FF2B5EF4-FFF2-40B4-BE49-F238E27FC236}">
                <a16:creationId xmlns:a16="http://schemas.microsoft.com/office/drawing/2014/main" id="{279A8501-1397-44E6-861B-3CE8F15D13C6}"/>
              </a:ext>
            </a:extLst>
          </p:cNvPr>
          <p:cNvSpPr>
            <a:spLocks noGrp="1"/>
          </p:cNvSpPr>
          <p:nvPr>
            <p:ph idx="1"/>
          </p:nvPr>
        </p:nvSpPr>
        <p:spPr>
          <a:xfrm>
            <a:off x="457200" y="1124744"/>
            <a:ext cx="8229600" cy="5001419"/>
          </a:xfrm>
        </p:spPr>
        <p:txBody>
          <a:bodyPr/>
          <a:lstStyle/>
          <a:p>
            <a:pPr marL="0" indent="0">
              <a:buNone/>
            </a:pPr>
            <a:endParaRPr lang="en-CA" altLang="en-US" sz="2000" dirty="0"/>
          </a:p>
          <a:p>
            <a:pPr marL="0" indent="0">
              <a:buNone/>
            </a:pPr>
            <a:r>
              <a:rPr lang="en-CA" altLang="en-US" sz="2800" b="1" dirty="0"/>
              <a:t>41.26</a:t>
            </a:r>
            <a:r>
              <a:rPr lang="en-CA" altLang="en-US" sz="2800" dirty="0"/>
              <a:t> (1) A person described in paragraph 41.25(1)(a) or (b) who receives a notice of claimed infringement that complies with subsections 41.25(2) and (3) shall, on being paid any fee that the person has lawfully charged for doing so,</a:t>
            </a:r>
          </a:p>
          <a:p>
            <a:pPr marL="0" indent="0">
              <a:buNone/>
            </a:pPr>
            <a:r>
              <a:rPr lang="en-CA" altLang="en-US" sz="2800" dirty="0"/>
              <a:t>(a) as soon as feasible </a:t>
            </a:r>
            <a:r>
              <a:rPr lang="en-CA" altLang="en-US" sz="2800" b="1" dirty="0"/>
              <a:t>forward the notice electronically </a:t>
            </a:r>
            <a:r>
              <a:rPr lang="en-CA" altLang="en-US" sz="2800" dirty="0"/>
              <a:t>to the person to whom the electronic location identified by the location data specified in the notice belongs (…)</a:t>
            </a:r>
            <a:endParaRPr lang="en-US" altLang="en-US" sz="2800" dirty="0"/>
          </a:p>
          <a:p>
            <a:endParaRPr lang="en-CA" sz="2000" dirty="0"/>
          </a:p>
        </p:txBody>
      </p:sp>
      <p:sp>
        <p:nvSpPr>
          <p:cNvPr id="4" name="Footer Placeholder 3">
            <a:extLst>
              <a:ext uri="{FF2B5EF4-FFF2-40B4-BE49-F238E27FC236}">
                <a16:creationId xmlns:a16="http://schemas.microsoft.com/office/drawing/2014/main" id="{49644834-6A80-480B-9A6B-1D6A8E946070}"/>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9328686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C974D-3460-4B45-B982-C91797716C6B}"/>
              </a:ext>
            </a:extLst>
          </p:cNvPr>
          <p:cNvSpPr>
            <a:spLocks noGrp="1"/>
          </p:cNvSpPr>
          <p:nvPr>
            <p:ph type="title"/>
          </p:nvPr>
        </p:nvSpPr>
        <p:spPr>
          <a:xfrm>
            <a:off x="457200" y="274638"/>
            <a:ext cx="8229600" cy="706090"/>
          </a:xfrm>
        </p:spPr>
        <p:txBody>
          <a:bodyPr/>
          <a:lstStyle/>
          <a:p>
            <a:r>
              <a:rPr lang="en-CA" dirty="0"/>
              <a:t>A notice!</a:t>
            </a:r>
          </a:p>
        </p:txBody>
      </p:sp>
      <p:sp>
        <p:nvSpPr>
          <p:cNvPr id="3" name="Content Placeholder 2">
            <a:extLst>
              <a:ext uri="{FF2B5EF4-FFF2-40B4-BE49-F238E27FC236}">
                <a16:creationId xmlns:a16="http://schemas.microsoft.com/office/drawing/2014/main" id="{34EF9139-5530-4CE0-96D5-50083BCE0A52}"/>
              </a:ext>
            </a:extLst>
          </p:cNvPr>
          <p:cNvSpPr>
            <a:spLocks noGrp="1"/>
          </p:cNvSpPr>
          <p:nvPr>
            <p:ph idx="1"/>
          </p:nvPr>
        </p:nvSpPr>
        <p:spPr>
          <a:xfrm>
            <a:off x="457200" y="980728"/>
            <a:ext cx="8229600" cy="5145435"/>
          </a:xfrm>
        </p:spPr>
        <p:txBody>
          <a:bodyPr/>
          <a:lstStyle/>
          <a:p>
            <a:pPr marL="0" indent="0">
              <a:buNone/>
            </a:pPr>
            <a:r>
              <a:rPr lang="en-CA" sz="1600" dirty="0"/>
              <a:t>The Government of Canada requires by law that all Internet Service Providers (ISPs) let their clients know when content owners contact them about possible unauthorized use of the content owner's material such as illegal downloading of music, videos and games. As a result, we must let you know that we have received the below notification related to your account. </a:t>
            </a:r>
            <a:br>
              <a:rPr lang="en-CA" sz="1600" dirty="0"/>
            </a:br>
            <a:br>
              <a:rPr lang="en-CA" sz="1600" dirty="0"/>
            </a:br>
            <a:r>
              <a:rPr lang="en-CA" sz="1600" dirty="0"/>
              <a:t>We want to assure you that Bell Aliant as your Internet Service Provider played no part in the identification of possible unauthorized use of content but are only passing on the owner's message as required by law. </a:t>
            </a:r>
            <a:br>
              <a:rPr lang="en-CA" sz="1600" dirty="0"/>
            </a:br>
            <a:r>
              <a:rPr lang="en-CA" sz="1600" dirty="0"/>
              <a:t>(…)</a:t>
            </a:r>
            <a:br>
              <a:rPr lang="en-CA" sz="1600" dirty="0"/>
            </a:br>
            <a:r>
              <a:rPr lang="en-CA" sz="1600" dirty="0"/>
              <a:t>-----BEGIN PGP SIGNED MESSAGE-----</a:t>
            </a:r>
            <a:br>
              <a:rPr lang="en-CA" sz="1600" dirty="0"/>
            </a:br>
            <a:r>
              <a:rPr lang="en-CA" sz="1600" dirty="0"/>
              <a:t>Hash: SHA1</a:t>
            </a:r>
            <a:br>
              <a:rPr lang="en-CA" sz="1600" dirty="0"/>
            </a:br>
            <a:br>
              <a:rPr lang="en-CA" sz="1600" dirty="0"/>
            </a:br>
            <a:r>
              <a:rPr lang="en-CA" sz="1600" dirty="0"/>
              <a:t>***NOTE TO BELL ALIANT: Pursuant to the provisions of Sections 41.25 and 41.26 of the Canada Copyright Act, please electronically forward as soon as feasible the entire copyright infringement notice set forth below to the </a:t>
            </a:r>
            <a:r>
              <a:rPr lang="en-CA" sz="1600" b="1" dirty="0"/>
              <a:t>ACCOUNT HOLDER OF IP ADDRESS 142.162.191.180 at 2015-01-21 16:58:15 North American Eastern Time </a:t>
            </a:r>
            <a:r>
              <a:rPr lang="en-CA" sz="1600" dirty="0"/>
              <a:t>and inform us on behalf of Rights Owner once it has been forwarded or (if applicable) the reason it was not possible for you to do so.***</a:t>
            </a:r>
            <a:br>
              <a:rPr lang="en-CA" sz="1600" dirty="0"/>
            </a:br>
            <a:br>
              <a:rPr lang="en-CA" sz="1600" dirty="0"/>
            </a:br>
            <a:r>
              <a:rPr lang="en-CA" sz="1600" dirty="0"/>
              <a:t>February 26, 2015</a:t>
            </a:r>
            <a:br>
              <a:rPr lang="en-CA" sz="1600" dirty="0"/>
            </a:br>
            <a:br>
              <a:rPr lang="en-CA" sz="1600" dirty="0"/>
            </a:br>
            <a:r>
              <a:rPr lang="en-CA" sz="1600" dirty="0"/>
              <a:t>NOTICE TO BELL ALIANT ACCOUNT HOLDER</a:t>
            </a:r>
            <a:br>
              <a:rPr lang="en-CA" sz="1600" dirty="0"/>
            </a:br>
            <a:r>
              <a:rPr lang="en-CA" sz="1600" dirty="0"/>
              <a:t>IP ADDRESS 142.162.191.180 at 2015-01-21 16:58:15 North American Eastern Time</a:t>
            </a:r>
            <a:br>
              <a:rPr lang="en-CA" sz="1600" dirty="0"/>
            </a:br>
            <a:br>
              <a:rPr lang="en-CA" sz="1600" dirty="0"/>
            </a:br>
            <a:r>
              <a:rPr lang="en-CA" sz="1600" dirty="0"/>
              <a:t>Re: Notice of Unauthorized Use of Copyright Owned by EA Distribution Inc DBA Elegant Angel, Case #: C973579</a:t>
            </a:r>
            <a:br>
              <a:rPr lang="en-CA" sz="1600" dirty="0"/>
            </a:br>
            <a:br>
              <a:rPr lang="en-CA" sz="1600" dirty="0"/>
            </a:br>
            <a:r>
              <a:rPr lang="en-CA" sz="1600" dirty="0"/>
              <a:t>This notice is intended solely for the primary Bell Aliant service account holder. </a:t>
            </a:r>
            <a:br>
              <a:rPr lang="en-CA" sz="1600" dirty="0"/>
            </a:br>
            <a:br>
              <a:rPr lang="en-CA" sz="1600" dirty="0"/>
            </a:br>
            <a:r>
              <a:rPr lang="en-CA" sz="1600" dirty="0"/>
              <a:t>CEG TEK International ("CEG") is the agent for </a:t>
            </a:r>
          </a:p>
        </p:txBody>
      </p:sp>
      <p:sp>
        <p:nvSpPr>
          <p:cNvPr id="4" name="Footer Placeholder 3">
            <a:extLst>
              <a:ext uri="{FF2B5EF4-FFF2-40B4-BE49-F238E27FC236}">
                <a16:creationId xmlns:a16="http://schemas.microsoft.com/office/drawing/2014/main" id="{5511B648-7478-48C1-A2F7-DB9127625A3C}"/>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409873307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5493E-CC77-4397-A773-ED18A7B2E9D7}"/>
              </a:ext>
            </a:extLst>
          </p:cNvPr>
          <p:cNvSpPr>
            <a:spLocks noGrp="1"/>
          </p:cNvSpPr>
          <p:nvPr>
            <p:ph type="title"/>
          </p:nvPr>
        </p:nvSpPr>
        <p:spPr>
          <a:xfrm>
            <a:off x="457200" y="136525"/>
            <a:ext cx="8229600" cy="916211"/>
          </a:xfrm>
        </p:spPr>
        <p:txBody>
          <a:bodyPr/>
          <a:lstStyle/>
          <a:p>
            <a:r>
              <a:rPr lang="en-CA" dirty="0"/>
              <a:t>(notice cont.) </a:t>
            </a:r>
            <a:r>
              <a:rPr lang="en-CA" dirty="0">
                <a:sym typeface="Wingdings" panose="05000000000000000000" pitchFamily="2" charset="2"/>
              </a:rPr>
              <a:t></a:t>
            </a:r>
            <a:r>
              <a:rPr lang="en-CA" dirty="0"/>
              <a:t> the threats</a:t>
            </a:r>
          </a:p>
        </p:txBody>
      </p:sp>
      <p:sp>
        <p:nvSpPr>
          <p:cNvPr id="3" name="Content Placeholder 2">
            <a:extLst>
              <a:ext uri="{FF2B5EF4-FFF2-40B4-BE49-F238E27FC236}">
                <a16:creationId xmlns:a16="http://schemas.microsoft.com/office/drawing/2014/main" id="{E5EE9424-7B45-412C-977F-6B1DE9BA3ACC}"/>
              </a:ext>
            </a:extLst>
          </p:cNvPr>
          <p:cNvSpPr>
            <a:spLocks noGrp="1"/>
          </p:cNvSpPr>
          <p:nvPr>
            <p:ph idx="1"/>
          </p:nvPr>
        </p:nvSpPr>
        <p:spPr>
          <a:xfrm>
            <a:off x="457200" y="1052736"/>
            <a:ext cx="8229600" cy="5073427"/>
          </a:xfrm>
        </p:spPr>
        <p:txBody>
          <a:bodyPr/>
          <a:lstStyle/>
          <a:p>
            <a:pPr marL="0" indent="0">
              <a:buNone/>
            </a:pPr>
            <a:r>
              <a:rPr lang="en-US" sz="2400" dirty="0"/>
              <a:t>CEG HAS BEEN AUTHORIZED BY RIGHTS OWNER TO OFFER A SETTLEMENT SOLUTION TO RESOLVE THIS MATTER AND PREVENT LEGAL ACTION. </a:t>
            </a:r>
          </a:p>
          <a:p>
            <a:pPr marL="0" indent="0">
              <a:buNone/>
            </a:pPr>
            <a:endParaRPr lang="en-US" sz="2400" dirty="0"/>
          </a:p>
          <a:p>
            <a:pPr marL="0" indent="0">
              <a:buNone/>
            </a:pPr>
            <a:r>
              <a:rPr lang="en-US" sz="2400" dirty="0"/>
              <a:t>You have until Saturday, March 28, 2015 to access the settlement offer and settle online. To access the settlement offer, please visit https://www.copyrightsettlements.com/ and enter Case #: XXX and Password: 6dm3a. To access the settlement offer directly, please visit [URL]</a:t>
            </a:r>
          </a:p>
          <a:p>
            <a:pPr marL="0" indent="0">
              <a:buNone/>
            </a:pPr>
            <a:endParaRPr lang="en-US" sz="2400" dirty="0"/>
          </a:p>
          <a:p>
            <a:pPr marL="0" indent="0">
              <a:buNone/>
            </a:pPr>
            <a:r>
              <a:rPr lang="en-US" sz="2400" dirty="0"/>
              <a:t>If this matter is not resolved by the date shown above, the original settlement offer will no longer be an option and any future resolution may require an increased payment from you. </a:t>
            </a:r>
          </a:p>
          <a:p>
            <a:pPr marL="0" indent="0">
              <a:buNone/>
            </a:pPr>
            <a:endParaRPr lang="en-CA" sz="1800" dirty="0"/>
          </a:p>
        </p:txBody>
      </p:sp>
      <p:sp>
        <p:nvSpPr>
          <p:cNvPr id="4" name="Footer Placeholder 3">
            <a:extLst>
              <a:ext uri="{FF2B5EF4-FFF2-40B4-BE49-F238E27FC236}">
                <a16:creationId xmlns:a16="http://schemas.microsoft.com/office/drawing/2014/main" id="{F372DE8B-A95D-4D3D-B145-92670535B30C}"/>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12653031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5493E-CC77-4397-A773-ED18A7B2E9D7}"/>
              </a:ext>
            </a:extLst>
          </p:cNvPr>
          <p:cNvSpPr>
            <a:spLocks noGrp="1"/>
          </p:cNvSpPr>
          <p:nvPr>
            <p:ph type="title"/>
          </p:nvPr>
        </p:nvSpPr>
        <p:spPr>
          <a:xfrm>
            <a:off x="457200" y="136525"/>
            <a:ext cx="8229600" cy="916211"/>
          </a:xfrm>
        </p:spPr>
        <p:txBody>
          <a:bodyPr/>
          <a:lstStyle/>
          <a:p>
            <a:r>
              <a:rPr lang="en-CA" dirty="0"/>
              <a:t>Notice threats - reaction</a:t>
            </a:r>
          </a:p>
        </p:txBody>
      </p:sp>
      <p:sp>
        <p:nvSpPr>
          <p:cNvPr id="3" name="Content Placeholder 2">
            <a:extLst>
              <a:ext uri="{FF2B5EF4-FFF2-40B4-BE49-F238E27FC236}">
                <a16:creationId xmlns:a16="http://schemas.microsoft.com/office/drawing/2014/main" id="{E5EE9424-7B45-412C-977F-6B1DE9BA3ACC}"/>
              </a:ext>
            </a:extLst>
          </p:cNvPr>
          <p:cNvSpPr>
            <a:spLocks noGrp="1"/>
          </p:cNvSpPr>
          <p:nvPr>
            <p:ph idx="1"/>
          </p:nvPr>
        </p:nvSpPr>
        <p:spPr>
          <a:xfrm>
            <a:off x="457200" y="1052736"/>
            <a:ext cx="8229600" cy="5073427"/>
          </a:xfrm>
        </p:spPr>
        <p:txBody>
          <a:bodyPr/>
          <a:lstStyle/>
          <a:p>
            <a:pPr marL="0" indent="0">
              <a:buNone/>
            </a:pPr>
            <a:r>
              <a:rPr lang="en-CA" sz="2400" i="1" u="sng" dirty="0"/>
              <a:t>Bill C-86 </a:t>
            </a:r>
            <a:r>
              <a:rPr lang="en-CA" sz="2400" u="sng" dirty="0"/>
              <a:t>assented to December 13, 2018</a:t>
            </a:r>
          </a:p>
          <a:p>
            <a:pPr marL="0" indent="0">
              <a:buNone/>
            </a:pPr>
            <a:endParaRPr lang="en-CA" sz="2400" dirty="0"/>
          </a:p>
          <a:p>
            <a:pPr marL="0" indent="0">
              <a:buNone/>
            </a:pPr>
            <a:r>
              <a:rPr lang="en-US" sz="2400" dirty="0"/>
              <a:t>Section 41.‍25 of the Copyright Act is amended by adding the following after subsection (2):</a:t>
            </a:r>
          </a:p>
          <a:p>
            <a:pPr marL="0" indent="0">
              <a:buNone/>
            </a:pPr>
            <a:endParaRPr lang="en-US" sz="2400" dirty="0"/>
          </a:p>
          <a:p>
            <a:pPr marL="0" indent="0">
              <a:buNone/>
            </a:pPr>
            <a:r>
              <a:rPr lang="en-US" sz="2400" b="1" dirty="0"/>
              <a:t>Prohibited content</a:t>
            </a:r>
          </a:p>
          <a:p>
            <a:pPr marL="0" indent="0">
              <a:buNone/>
            </a:pPr>
            <a:r>
              <a:rPr lang="en-US" sz="2400" dirty="0"/>
              <a:t>(3) A notice of claimed infringement shall not contain</a:t>
            </a:r>
          </a:p>
          <a:p>
            <a:pPr marL="400050" lvl="1" indent="0">
              <a:buNone/>
            </a:pPr>
            <a:r>
              <a:rPr lang="en-US" sz="2000" dirty="0"/>
              <a:t>(a) an offer to settle the claimed infringement;</a:t>
            </a:r>
          </a:p>
          <a:p>
            <a:pPr marL="400050" lvl="1" indent="0">
              <a:buNone/>
            </a:pPr>
            <a:r>
              <a:rPr lang="en-US" sz="2000" dirty="0"/>
              <a:t>(b) a request or demand, made in relation to the claimed infringement, for payment or for personal information;</a:t>
            </a:r>
          </a:p>
          <a:p>
            <a:pPr marL="400050" lvl="1" indent="0">
              <a:buNone/>
            </a:pPr>
            <a:r>
              <a:rPr lang="en-US" sz="2000" dirty="0"/>
              <a:t>(c) a reference, including by way of hyperlink, to such an offer, request or demand; and</a:t>
            </a:r>
          </a:p>
          <a:p>
            <a:pPr marL="400050" lvl="1" indent="0">
              <a:buNone/>
            </a:pPr>
            <a:r>
              <a:rPr lang="en-US" sz="2000" dirty="0"/>
              <a:t>(d) any other information that may be prescribed by regulation.</a:t>
            </a:r>
            <a:endParaRPr lang="en-CA" sz="2000" dirty="0"/>
          </a:p>
        </p:txBody>
      </p:sp>
      <p:sp>
        <p:nvSpPr>
          <p:cNvPr id="4" name="Footer Placeholder 3">
            <a:extLst>
              <a:ext uri="{FF2B5EF4-FFF2-40B4-BE49-F238E27FC236}">
                <a16:creationId xmlns:a16="http://schemas.microsoft.com/office/drawing/2014/main" id="{F372DE8B-A95D-4D3D-B145-92670535B30C}"/>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7549645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D9F6-0A5B-AE52-86C7-F0BD95C42974}"/>
              </a:ext>
            </a:extLst>
          </p:cNvPr>
          <p:cNvSpPr>
            <a:spLocks noGrp="1"/>
          </p:cNvSpPr>
          <p:nvPr>
            <p:ph type="title"/>
          </p:nvPr>
        </p:nvSpPr>
        <p:spPr>
          <a:xfrm>
            <a:off x="457200" y="274638"/>
            <a:ext cx="8229600" cy="562074"/>
          </a:xfrm>
        </p:spPr>
        <p:txBody>
          <a:bodyPr/>
          <a:lstStyle/>
          <a:p>
            <a:r>
              <a:rPr lang="en-CA" dirty="0"/>
              <a:t>New Notices!</a:t>
            </a:r>
          </a:p>
        </p:txBody>
      </p:sp>
      <p:sp>
        <p:nvSpPr>
          <p:cNvPr id="3" name="Content Placeholder 2">
            <a:extLst>
              <a:ext uri="{FF2B5EF4-FFF2-40B4-BE49-F238E27FC236}">
                <a16:creationId xmlns:a16="http://schemas.microsoft.com/office/drawing/2014/main" id="{59CBD422-26D8-09EE-8E3C-F6C7B525F8F0}"/>
              </a:ext>
            </a:extLst>
          </p:cNvPr>
          <p:cNvSpPr>
            <a:spLocks noGrp="1"/>
          </p:cNvSpPr>
          <p:nvPr>
            <p:ph idx="1"/>
          </p:nvPr>
        </p:nvSpPr>
        <p:spPr>
          <a:xfrm>
            <a:off x="0" y="980728"/>
            <a:ext cx="9144000" cy="5145435"/>
          </a:xfrm>
        </p:spPr>
        <p:txBody>
          <a:bodyPr/>
          <a:lstStyle/>
          <a:p>
            <a:pPr marL="0" indent="0">
              <a:buNone/>
            </a:pPr>
            <a:r>
              <a:rPr lang="en-US" sz="1600" dirty="0"/>
              <a:t>Montreal, September 20, 2021</a:t>
            </a:r>
          </a:p>
          <a:p>
            <a:pPr marL="0" indent="0">
              <a:buNone/>
            </a:pPr>
            <a:r>
              <a:rPr lang="en-US" sz="1600" b="1" dirty="0"/>
              <a:t>ALLEN MENDELSOHN</a:t>
            </a:r>
          </a:p>
          <a:p>
            <a:pPr marL="0" indent="0">
              <a:buNone/>
            </a:pPr>
            <a:r>
              <a:rPr lang="en-US" sz="1600" dirty="0"/>
              <a:t>41528417-001-6</a:t>
            </a:r>
          </a:p>
          <a:p>
            <a:pPr marL="0" indent="0">
              <a:buNone/>
            </a:pPr>
            <a:r>
              <a:rPr lang="en-US" sz="1600" dirty="0"/>
              <a:t>Videotron has been notified of an alleged violation of the Copyright Act committed via the IP address assigned to your account. We are required by law to send you this notice, which you will find enclosed.</a:t>
            </a:r>
          </a:p>
          <a:p>
            <a:pPr marL="0" indent="0">
              <a:buNone/>
            </a:pPr>
            <a:r>
              <a:rPr lang="en-US" sz="1600" dirty="0"/>
              <a:t>In sending you this notice, Videotron is acting as an intermediary on behalf of the copyright holder. We are therefore not in a position to offer advice on this notice nor to verify its content or validity.</a:t>
            </a:r>
          </a:p>
          <a:p>
            <a:pPr marL="0" indent="0">
              <a:buNone/>
            </a:pPr>
            <a:r>
              <a:rPr lang="en-US" sz="1600" dirty="0"/>
              <a:t>The copyright holder may impose a fee to settle the alleged dispute. Before taking any action, we suggest that you contact a legal advisor.</a:t>
            </a:r>
          </a:p>
          <a:p>
            <a:pPr marL="0" indent="0">
              <a:buNone/>
            </a:pPr>
            <a:r>
              <a:rPr lang="en-US" sz="1600" dirty="0"/>
              <a:t>Please note that we have not sent any of your personal information to the copyright holder or its representatives and we will only share that information should we receive an order issued by a judge.</a:t>
            </a:r>
          </a:p>
          <a:p>
            <a:pPr marL="0" indent="0">
              <a:buNone/>
            </a:pPr>
            <a:r>
              <a:rPr lang="en-US" sz="1600" dirty="0"/>
              <a:t>Lastly, we recommend that you:</a:t>
            </a:r>
          </a:p>
          <a:p>
            <a:pPr marL="0" indent="0">
              <a:buNone/>
            </a:pPr>
            <a:r>
              <a:rPr lang="en-US" sz="1600" dirty="0"/>
              <a:t>• secure all access to your wireless Internet network to prevent a third party from using it without your consent;</a:t>
            </a:r>
          </a:p>
          <a:p>
            <a:pPr marL="0" indent="0">
              <a:buNone/>
            </a:pPr>
            <a:r>
              <a:rPr lang="en-US" sz="1600" dirty="0"/>
              <a:t>• inform any users of your Internet service of the enclosed notice.</a:t>
            </a:r>
          </a:p>
          <a:p>
            <a:pPr marL="0" indent="0">
              <a:buNone/>
            </a:pPr>
            <a:endParaRPr lang="en-US" sz="1600" dirty="0"/>
          </a:p>
          <a:p>
            <a:pPr marL="0" indent="0">
              <a:buNone/>
            </a:pPr>
            <a:r>
              <a:rPr lang="en-US" sz="1600" dirty="0"/>
              <a:t>Videotron and its Customer Service team have no other information regarding this notice. For more information, visit</a:t>
            </a:r>
          </a:p>
          <a:p>
            <a:pPr marL="0" indent="0">
              <a:buNone/>
            </a:pPr>
            <a:r>
              <a:rPr lang="en-US" sz="1600" dirty="0"/>
              <a:t>http://www.ic.gc.ca/eic/site/oca-bc.nsf/eng/ca02920.html.</a:t>
            </a:r>
          </a:p>
        </p:txBody>
      </p:sp>
      <p:sp>
        <p:nvSpPr>
          <p:cNvPr id="4" name="Footer Placeholder 3">
            <a:extLst>
              <a:ext uri="{FF2B5EF4-FFF2-40B4-BE49-F238E27FC236}">
                <a16:creationId xmlns:a16="http://schemas.microsoft.com/office/drawing/2014/main" id="{3EBED13C-896B-BD41-50E4-041EC4FC35AF}"/>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1978078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D9F6-0A5B-AE52-86C7-F0BD95C42974}"/>
              </a:ext>
            </a:extLst>
          </p:cNvPr>
          <p:cNvSpPr>
            <a:spLocks noGrp="1"/>
          </p:cNvSpPr>
          <p:nvPr>
            <p:ph type="title"/>
          </p:nvPr>
        </p:nvSpPr>
        <p:spPr>
          <a:xfrm>
            <a:off x="457200" y="274638"/>
            <a:ext cx="8229600" cy="562074"/>
          </a:xfrm>
        </p:spPr>
        <p:txBody>
          <a:bodyPr/>
          <a:lstStyle/>
          <a:p>
            <a:r>
              <a:rPr lang="en-CA" dirty="0"/>
              <a:t>New Notices!</a:t>
            </a:r>
          </a:p>
        </p:txBody>
      </p:sp>
      <p:sp>
        <p:nvSpPr>
          <p:cNvPr id="3" name="Content Placeholder 2">
            <a:extLst>
              <a:ext uri="{FF2B5EF4-FFF2-40B4-BE49-F238E27FC236}">
                <a16:creationId xmlns:a16="http://schemas.microsoft.com/office/drawing/2014/main" id="{59CBD422-26D8-09EE-8E3C-F6C7B525F8F0}"/>
              </a:ext>
            </a:extLst>
          </p:cNvPr>
          <p:cNvSpPr>
            <a:spLocks noGrp="1"/>
          </p:cNvSpPr>
          <p:nvPr>
            <p:ph idx="1"/>
          </p:nvPr>
        </p:nvSpPr>
        <p:spPr>
          <a:xfrm>
            <a:off x="0" y="1196752"/>
            <a:ext cx="9144000" cy="4929411"/>
          </a:xfrm>
        </p:spPr>
        <p:txBody>
          <a:bodyPr/>
          <a:lstStyle/>
          <a:p>
            <a:pPr marL="0" indent="0">
              <a:buNone/>
            </a:pPr>
            <a:r>
              <a:rPr lang="en-US" sz="1600" dirty="0"/>
              <a:t>I have a good faith belief that the materials identified in the addendum attached hereto are not authorized by IP Owner, its agent, or the law, and therefore infringe IP Owner's rights therein.  Please act expeditiously to remove and/or disable access to the material or items claimed to be infringing.</a:t>
            </a:r>
          </a:p>
          <a:p>
            <a:pPr marL="0" indent="0">
              <a:buNone/>
            </a:pPr>
            <a:r>
              <a:rPr lang="en-US" sz="1600" dirty="0"/>
              <a:t> </a:t>
            </a:r>
          </a:p>
          <a:p>
            <a:pPr marL="0" indent="0">
              <a:buNone/>
            </a:pPr>
            <a:r>
              <a:rPr lang="en-US" sz="1600" dirty="0"/>
              <a:t>I swear, under penalty of perjury, that the information in this notification is accurate. </a:t>
            </a:r>
          </a:p>
          <a:p>
            <a:pPr marL="0" indent="0">
              <a:buNone/>
            </a:pPr>
            <a:r>
              <a:rPr lang="en-US" sz="1600" dirty="0"/>
              <a:t> </a:t>
            </a:r>
          </a:p>
          <a:p>
            <a:pPr marL="0" indent="0">
              <a:buNone/>
            </a:pPr>
            <a:r>
              <a:rPr lang="en-US" sz="1600" dirty="0"/>
              <a:t>Please confirm that you have taken appropriate action in compliance with this notice at your earliest convenience.  Thank you for your prompt attention to this matter and please advise should you have any questions or require any additional information. </a:t>
            </a:r>
          </a:p>
          <a:p>
            <a:pPr marL="0" indent="0">
              <a:buNone/>
            </a:pPr>
            <a:r>
              <a:rPr lang="en-US" sz="1600" dirty="0"/>
              <a:t> </a:t>
            </a:r>
          </a:p>
          <a:p>
            <a:pPr marL="0" indent="0">
              <a:buNone/>
            </a:pPr>
            <a:r>
              <a:rPr lang="en-US" sz="1600" dirty="0"/>
              <a:t>This letter is not a complete statement of IP Owner’s rights in connection with this matter and nothing contained herein constitutes an express or implied waiver of any rights, remedies or defenses of IP Owner in connection therewith, all of which are expressly reserved.</a:t>
            </a:r>
          </a:p>
          <a:p>
            <a:pPr marL="0" indent="0">
              <a:buNone/>
            </a:pPr>
            <a:r>
              <a:rPr lang="en-US" sz="1600" dirty="0"/>
              <a:t> </a:t>
            </a:r>
          </a:p>
          <a:p>
            <a:pPr marL="0" indent="0">
              <a:buNone/>
            </a:pPr>
            <a:r>
              <a:rPr lang="en-US" sz="1600" dirty="0"/>
              <a:t>What was located as infringing content: </a:t>
            </a:r>
            <a:r>
              <a:rPr lang="en-US" sz="1600" b="1" dirty="0"/>
              <a:t>Ted Lasso</a:t>
            </a:r>
          </a:p>
        </p:txBody>
      </p:sp>
      <p:sp>
        <p:nvSpPr>
          <p:cNvPr id="4" name="Footer Placeholder 3">
            <a:extLst>
              <a:ext uri="{FF2B5EF4-FFF2-40B4-BE49-F238E27FC236}">
                <a16:creationId xmlns:a16="http://schemas.microsoft.com/office/drawing/2014/main" id="{3EBED13C-896B-BD41-50E4-041EC4FC35AF}"/>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53944317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9705-2B8A-47DF-BB82-ACA003F8BE73}"/>
              </a:ext>
            </a:extLst>
          </p:cNvPr>
          <p:cNvSpPr>
            <a:spLocks noGrp="1"/>
          </p:cNvSpPr>
          <p:nvPr>
            <p:ph type="title"/>
          </p:nvPr>
        </p:nvSpPr>
        <p:spPr/>
        <p:txBody>
          <a:bodyPr/>
          <a:lstStyle/>
          <a:p>
            <a:r>
              <a:rPr lang="en-CA" i="1" dirty="0"/>
              <a:t>Voltage v. Doe: </a:t>
            </a:r>
            <a:r>
              <a:rPr lang="en-CA" dirty="0"/>
              <a:t>Part III the Revenge</a:t>
            </a:r>
          </a:p>
        </p:txBody>
      </p:sp>
      <p:sp>
        <p:nvSpPr>
          <p:cNvPr id="3" name="Content Placeholder 2">
            <a:extLst>
              <a:ext uri="{FF2B5EF4-FFF2-40B4-BE49-F238E27FC236}">
                <a16:creationId xmlns:a16="http://schemas.microsoft.com/office/drawing/2014/main" id="{FF76948D-4D7C-4C8E-B1BD-3A510F26D08D}"/>
              </a:ext>
            </a:extLst>
          </p:cNvPr>
          <p:cNvSpPr>
            <a:spLocks noGrp="1"/>
          </p:cNvSpPr>
          <p:nvPr>
            <p:ph idx="1"/>
          </p:nvPr>
        </p:nvSpPr>
        <p:spPr>
          <a:xfrm>
            <a:off x="457200" y="1600200"/>
            <a:ext cx="8229600" cy="4756150"/>
          </a:xfrm>
        </p:spPr>
        <p:txBody>
          <a:bodyPr/>
          <a:lstStyle/>
          <a:p>
            <a:pPr marL="0" indent="0">
              <a:buNone/>
            </a:pPr>
            <a:r>
              <a:rPr lang="en-CA" sz="2400" dirty="0"/>
              <a:t>2016 FC 881</a:t>
            </a:r>
          </a:p>
          <a:p>
            <a:r>
              <a:rPr lang="en-CA" sz="2400" dirty="0"/>
              <a:t>Only one John Doe – reverse class action representative </a:t>
            </a:r>
          </a:p>
          <a:p>
            <a:r>
              <a:rPr lang="en-CA" sz="2400" dirty="0"/>
              <a:t>Voltage wants Rogers to cough up Doe’s personal info</a:t>
            </a:r>
          </a:p>
          <a:p>
            <a:pPr marL="0" indent="0">
              <a:buNone/>
            </a:pPr>
            <a:r>
              <a:rPr lang="en-CA" sz="2400" dirty="0"/>
              <a:t>‘The Applicants request a disclosure order “in accordance with” sections 41.25 and 41.26 of the Copyright Act.’</a:t>
            </a:r>
          </a:p>
          <a:p>
            <a:pPr marL="0" indent="0">
              <a:buNone/>
            </a:pPr>
            <a:endParaRPr lang="en-CA" sz="2400" dirty="0"/>
          </a:p>
          <a:p>
            <a:pPr marL="0" indent="0">
              <a:buNone/>
            </a:pPr>
            <a:r>
              <a:rPr lang="en-CA" sz="2800" u="sng" dirty="0"/>
              <a:t>Held</a:t>
            </a:r>
            <a:r>
              <a:rPr lang="en-CA" sz="2800" dirty="0"/>
              <a:t> </a:t>
            </a:r>
            <a:r>
              <a:rPr lang="en-CA" sz="2800" dirty="0">
                <a:sym typeface="Wingdings" panose="05000000000000000000" pitchFamily="2" charset="2"/>
              </a:rPr>
              <a:t> That’s a load of crap, but we’ll grant a </a:t>
            </a:r>
            <a:r>
              <a:rPr lang="en-CA" sz="2800" i="1" dirty="0">
                <a:sym typeface="Wingdings" panose="05000000000000000000" pitchFamily="2" charset="2"/>
              </a:rPr>
              <a:t>Norwich</a:t>
            </a:r>
            <a:r>
              <a:rPr lang="en-CA" sz="2800" dirty="0">
                <a:sym typeface="Wingdings" panose="05000000000000000000" pitchFamily="2" charset="2"/>
              </a:rPr>
              <a:t> order under BMG principles* anyway, and Voltage must pay $100 / hour fee to Rogers to do the work of getting the subscriber info</a:t>
            </a:r>
            <a:endParaRPr lang="en-CA" sz="2000" dirty="0">
              <a:sym typeface="Wingdings" panose="05000000000000000000" pitchFamily="2" charset="2"/>
            </a:endParaRPr>
          </a:p>
          <a:p>
            <a:pPr marL="0" indent="0">
              <a:buNone/>
            </a:pPr>
            <a:r>
              <a:rPr lang="en-CA" sz="2000" dirty="0">
                <a:sym typeface="Wingdings" panose="05000000000000000000" pitchFamily="2" charset="2"/>
              </a:rPr>
              <a:t>* Cited paras. 41 and 42!</a:t>
            </a:r>
            <a:endParaRPr lang="en-CA" sz="2000" dirty="0"/>
          </a:p>
        </p:txBody>
      </p:sp>
      <p:sp>
        <p:nvSpPr>
          <p:cNvPr id="4" name="Footer Placeholder 3">
            <a:extLst>
              <a:ext uri="{FF2B5EF4-FFF2-40B4-BE49-F238E27FC236}">
                <a16:creationId xmlns:a16="http://schemas.microsoft.com/office/drawing/2014/main" id="{1CBCD4B9-39B3-4B90-9AEB-0528710F128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0822536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9705-2B8A-47DF-BB82-ACA003F8BE73}"/>
              </a:ext>
            </a:extLst>
          </p:cNvPr>
          <p:cNvSpPr>
            <a:spLocks noGrp="1"/>
          </p:cNvSpPr>
          <p:nvPr>
            <p:ph type="title"/>
          </p:nvPr>
        </p:nvSpPr>
        <p:spPr/>
        <p:txBody>
          <a:bodyPr/>
          <a:lstStyle/>
          <a:p>
            <a:r>
              <a:rPr lang="en-CA" i="1" dirty="0"/>
              <a:t>Voltage v. Doe: </a:t>
            </a:r>
            <a:r>
              <a:rPr lang="en-CA" dirty="0"/>
              <a:t>Part IV in 3-D</a:t>
            </a:r>
          </a:p>
        </p:txBody>
      </p:sp>
      <p:sp>
        <p:nvSpPr>
          <p:cNvPr id="3" name="Content Placeholder 2">
            <a:extLst>
              <a:ext uri="{FF2B5EF4-FFF2-40B4-BE49-F238E27FC236}">
                <a16:creationId xmlns:a16="http://schemas.microsoft.com/office/drawing/2014/main" id="{FF76948D-4D7C-4C8E-B1BD-3A510F26D08D}"/>
              </a:ext>
            </a:extLst>
          </p:cNvPr>
          <p:cNvSpPr>
            <a:spLocks noGrp="1"/>
          </p:cNvSpPr>
          <p:nvPr>
            <p:ph idx="1"/>
          </p:nvPr>
        </p:nvSpPr>
        <p:spPr>
          <a:xfrm>
            <a:off x="457200" y="1196752"/>
            <a:ext cx="8229600" cy="4929411"/>
          </a:xfrm>
        </p:spPr>
        <p:txBody>
          <a:bodyPr/>
          <a:lstStyle/>
          <a:p>
            <a:pPr marL="0" indent="0">
              <a:buNone/>
            </a:pPr>
            <a:r>
              <a:rPr lang="en-CA" sz="2400" dirty="0"/>
              <a:t>2017 FCA 97</a:t>
            </a:r>
          </a:p>
          <a:p>
            <a:pPr marL="0" indent="0">
              <a:buNone/>
            </a:pPr>
            <a:endParaRPr lang="en-CA" sz="2400" u="sng" dirty="0"/>
          </a:p>
          <a:p>
            <a:pPr marL="0" indent="0">
              <a:buNone/>
            </a:pPr>
            <a:r>
              <a:rPr lang="en-CA" sz="2800" u="sng" dirty="0"/>
              <a:t>Voltage</a:t>
            </a:r>
            <a:r>
              <a:rPr lang="en-CA" sz="2800" dirty="0"/>
              <a:t>: That $100 / hour fee will kill us when we ask for thousands of names / addresses for the rest of the class (up to 55,000!)</a:t>
            </a:r>
          </a:p>
          <a:p>
            <a:pPr marL="0" indent="0">
              <a:buNone/>
            </a:pPr>
            <a:r>
              <a:rPr lang="en-CA" sz="2800" u="sng" dirty="0"/>
              <a:t>CA</a:t>
            </a:r>
            <a:r>
              <a:rPr lang="en-CA" sz="2800" dirty="0"/>
              <a:t>: We agree!</a:t>
            </a:r>
          </a:p>
          <a:p>
            <a:pPr marL="0" indent="0">
              <a:buNone/>
            </a:pPr>
            <a:endParaRPr lang="en-CA" sz="2800" u="sng" dirty="0"/>
          </a:p>
          <a:p>
            <a:pPr marL="0" indent="0">
              <a:buNone/>
            </a:pPr>
            <a:r>
              <a:rPr lang="en-CA" sz="2800" u="sng" dirty="0"/>
              <a:t>Ratio</a:t>
            </a:r>
            <a:r>
              <a:rPr lang="en-CA" sz="2800" dirty="0"/>
              <a:t>: Notice and Notice regime requires by law the ISPs </a:t>
            </a:r>
            <a:r>
              <a:rPr lang="en-CA" sz="2800" i="1" dirty="0"/>
              <a:t>keep</a:t>
            </a:r>
            <a:r>
              <a:rPr lang="en-CA" sz="2800" dirty="0"/>
              <a:t> the subscriber info, they can’t get money for that. But they can get $ for </a:t>
            </a:r>
            <a:r>
              <a:rPr lang="en-CA" sz="2800" b="1" dirty="0"/>
              <a:t>delivering</a:t>
            </a:r>
            <a:r>
              <a:rPr lang="en-CA" sz="2800" dirty="0"/>
              <a:t> the info to Voltage. However…</a:t>
            </a:r>
          </a:p>
          <a:p>
            <a:pPr marL="0" indent="0">
              <a:buNone/>
            </a:pPr>
            <a:endParaRPr lang="en-CA" sz="2400" dirty="0"/>
          </a:p>
          <a:p>
            <a:pPr marL="0" indent="0">
              <a:buNone/>
            </a:pPr>
            <a:endParaRPr lang="en-CA" sz="2400" dirty="0"/>
          </a:p>
        </p:txBody>
      </p:sp>
      <p:sp>
        <p:nvSpPr>
          <p:cNvPr id="4" name="Footer Placeholder 3">
            <a:extLst>
              <a:ext uri="{FF2B5EF4-FFF2-40B4-BE49-F238E27FC236}">
                <a16:creationId xmlns:a16="http://schemas.microsoft.com/office/drawing/2014/main" id="{1CBCD4B9-39B3-4B90-9AEB-0528710F128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71637536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9705-2B8A-47DF-BB82-ACA003F8BE73}"/>
              </a:ext>
            </a:extLst>
          </p:cNvPr>
          <p:cNvSpPr>
            <a:spLocks noGrp="1"/>
          </p:cNvSpPr>
          <p:nvPr>
            <p:ph type="title"/>
          </p:nvPr>
        </p:nvSpPr>
        <p:spPr/>
        <p:txBody>
          <a:bodyPr/>
          <a:lstStyle/>
          <a:p>
            <a:r>
              <a:rPr lang="en-CA" sz="4200" i="1" dirty="0"/>
              <a:t>Voltage v. Doe: </a:t>
            </a:r>
            <a:r>
              <a:rPr lang="en-CA" sz="4200" dirty="0"/>
              <a:t>Part IV in 3-D (cont.)</a:t>
            </a:r>
          </a:p>
        </p:txBody>
      </p:sp>
      <p:sp>
        <p:nvSpPr>
          <p:cNvPr id="3" name="Content Placeholder 2">
            <a:extLst>
              <a:ext uri="{FF2B5EF4-FFF2-40B4-BE49-F238E27FC236}">
                <a16:creationId xmlns:a16="http://schemas.microsoft.com/office/drawing/2014/main" id="{FF76948D-4D7C-4C8E-B1BD-3A510F26D08D}"/>
              </a:ext>
            </a:extLst>
          </p:cNvPr>
          <p:cNvSpPr>
            <a:spLocks noGrp="1"/>
          </p:cNvSpPr>
          <p:nvPr>
            <p:ph idx="1"/>
          </p:nvPr>
        </p:nvSpPr>
        <p:spPr>
          <a:xfrm>
            <a:off x="457200" y="1196752"/>
            <a:ext cx="8229600" cy="4929411"/>
          </a:xfrm>
        </p:spPr>
        <p:txBody>
          <a:bodyPr/>
          <a:lstStyle/>
          <a:p>
            <a:pPr marL="0" indent="0">
              <a:buNone/>
            </a:pPr>
            <a:endParaRPr lang="en-CA" sz="2400" dirty="0"/>
          </a:p>
          <a:p>
            <a:pPr marL="0" indent="0">
              <a:buNone/>
            </a:pPr>
            <a:r>
              <a:rPr lang="en-CA" sz="2400" dirty="0"/>
              <a:t>“The actual, reasonable and necessary costs of delivery or electronic transmission of the records by the internet service provider are likely to be negligible. ”</a:t>
            </a:r>
          </a:p>
          <a:p>
            <a:pPr marL="0" indent="0">
              <a:buNone/>
            </a:pPr>
            <a:r>
              <a:rPr lang="en-CA" sz="2400" dirty="0"/>
              <a:t>Also costs related to proceedings but those will be negligible too</a:t>
            </a:r>
          </a:p>
          <a:p>
            <a:pPr marL="0" indent="0">
              <a:buNone/>
            </a:pPr>
            <a:endParaRPr lang="en-CA" sz="2400" dirty="0"/>
          </a:p>
          <a:p>
            <a:pPr marL="0" indent="0">
              <a:buNone/>
            </a:pPr>
            <a:r>
              <a:rPr lang="en-CA" sz="2400" dirty="0"/>
              <a:t>“Minister of Industry, may, by regulation, fix the maximum fee that an internet service provider like Rogers can charge for performing the subsection 41.26(1) obligations. But if no maximum fee is fixed by regulation, the internet service provider may not charge anything for performing the subsection 41.26(1) obligations”</a:t>
            </a:r>
          </a:p>
          <a:p>
            <a:pPr marL="0" indent="0">
              <a:buNone/>
            </a:pPr>
            <a:endParaRPr lang="en-CA" sz="2400" dirty="0"/>
          </a:p>
        </p:txBody>
      </p:sp>
      <p:sp>
        <p:nvSpPr>
          <p:cNvPr id="4" name="Footer Placeholder 3">
            <a:extLst>
              <a:ext uri="{FF2B5EF4-FFF2-40B4-BE49-F238E27FC236}">
                <a16:creationId xmlns:a16="http://schemas.microsoft.com/office/drawing/2014/main" id="{1CBCD4B9-39B3-4B90-9AEB-0528710F128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46464233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AB89-F4C1-426E-AC1D-1659FE0DAF05}"/>
              </a:ext>
            </a:extLst>
          </p:cNvPr>
          <p:cNvSpPr>
            <a:spLocks noGrp="1"/>
          </p:cNvSpPr>
          <p:nvPr>
            <p:ph type="title"/>
          </p:nvPr>
        </p:nvSpPr>
        <p:spPr>
          <a:xfrm>
            <a:off x="0" y="274638"/>
            <a:ext cx="9144000" cy="1143000"/>
          </a:xfrm>
        </p:spPr>
        <p:txBody>
          <a:bodyPr/>
          <a:lstStyle/>
          <a:p>
            <a:r>
              <a:rPr lang="en-CA" i="1" dirty="0"/>
              <a:t>Voltage v. Doe: </a:t>
            </a:r>
            <a:r>
              <a:rPr lang="en-CA" dirty="0"/>
              <a:t>Part V - The Reckoning</a:t>
            </a:r>
          </a:p>
        </p:txBody>
      </p:sp>
      <p:sp>
        <p:nvSpPr>
          <p:cNvPr id="3" name="Content Placeholder 2">
            <a:extLst>
              <a:ext uri="{FF2B5EF4-FFF2-40B4-BE49-F238E27FC236}">
                <a16:creationId xmlns:a16="http://schemas.microsoft.com/office/drawing/2014/main" id="{C3E59246-533C-4BEB-8FF9-6DE1BA4946E6}"/>
              </a:ext>
            </a:extLst>
          </p:cNvPr>
          <p:cNvSpPr>
            <a:spLocks noGrp="1"/>
          </p:cNvSpPr>
          <p:nvPr>
            <p:ph idx="1"/>
          </p:nvPr>
        </p:nvSpPr>
        <p:spPr/>
        <p:txBody>
          <a:bodyPr/>
          <a:lstStyle/>
          <a:p>
            <a:pPr marL="0" indent="0">
              <a:buNone/>
            </a:pPr>
            <a:r>
              <a:rPr lang="en-CA" i="1" dirty="0"/>
              <a:t>Rogers Communications Inc. v. Voltage Pictures, LLC</a:t>
            </a:r>
            <a:r>
              <a:rPr lang="en-CA" dirty="0"/>
              <a:t>, </a:t>
            </a:r>
            <a:r>
              <a:rPr lang="en-CA" sz="2400" dirty="0"/>
              <a:t>2018 SCC 38 </a:t>
            </a:r>
          </a:p>
          <a:p>
            <a:pPr marL="0" indent="0">
              <a:buNone/>
            </a:pPr>
            <a:r>
              <a:rPr lang="en-CA" sz="2800" u="sng" dirty="0"/>
              <a:t>F</a:t>
            </a:r>
            <a:r>
              <a:rPr lang="en-CA" sz="2800" dirty="0"/>
              <a:t>: illegal downloading, </a:t>
            </a:r>
            <a:r>
              <a:rPr lang="en-CA" sz="2800" dirty="0" err="1"/>
              <a:t>bla</a:t>
            </a:r>
            <a:r>
              <a:rPr lang="en-CA" sz="2800" dirty="0"/>
              <a:t> </a:t>
            </a:r>
            <a:r>
              <a:rPr lang="en-CA" sz="2800" dirty="0" err="1"/>
              <a:t>bla</a:t>
            </a:r>
            <a:r>
              <a:rPr lang="en-CA" sz="2800" dirty="0"/>
              <a:t> </a:t>
            </a:r>
            <a:r>
              <a:rPr lang="en-CA" sz="2800" dirty="0" err="1"/>
              <a:t>bla</a:t>
            </a:r>
            <a:r>
              <a:rPr lang="en-CA" sz="2800" dirty="0"/>
              <a:t>, you should know them by now</a:t>
            </a:r>
          </a:p>
          <a:p>
            <a:pPr marL="0" indent="0">
              <a:buNone/>
            </a:pPr>
            <a:r>
              <a:rPr lang="en-CA" sz="2800" u="sng" dirty="0"/>
              <a:t>Issue</a:t>
            </a:r>
            <a:r>
              <a:rPr lang="en-CA" sz="2800" dirty="0"/>
              <a:t>: Can Rogers get that $100 /hr for finding the subscriber info and delivering it to Voltage?</a:t>
            </a:r>
          </a:p>
          <a:p>
            <a:pPr marL="0" indent="0">
              <a:buNone/>
            </a:pPr>
            <a:r>
              <a:rPr lang="en-CA" sz="2800" u="sng" dirty="0"/>
              <a:t>Held (9-0)</a:t>
            </a:r>
            <a:r>
              <a:rPr lang="en-CA" sz="2800" dirty="0"/>
              <a:t>: Well they can get </a:t>
            </a:r>
            <a:r>
              <a:rPr lang="en-CA" sz="2800" i="1" dirty="0"/>
              <a:t>some</a:t>
            </a:r>
            <a:r>
              <a:rPr lang="en-CA" sz="2800" dirty="0"/>
              <a:t> costs, but we’ll send it back to the Motions judge to hear evidence as to what costs are reasonable</a:t>
            </a:r>
          </a:p>
        </p:txBody>
      </p:sp>
      <p:sp>
        <p:nvSpPr>
          <p:cNvPr id="4" name="Footer Placeholder 3">
            <a:extLst>
              <a:ext uri="{FF2B5EF4-FFF2-40B4-BE49-F238E27FC236}">
                <a16:creationId xmlns:a16="http://schemas.microsoft.com/office/drawing/2014/main" id="{64FAEB63-0755-4994-9721-F1D65F459FC0}"/>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75440696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AB89-F4C1-426E-AC1D-1659FE0DAF05}"/>
              </a:ext>
            </a:extLst>
          </p:cNvPr>
          <p:cNvSpPr>
            <a:spLocks noGrp="1"/>
          </p:cNvSpPr>
          <p:nvPr>
            <p:ph type="title"/>
          </p:nvPr>
        </p:nvSpPr>
        <p:spPr>
          <a:xfrm>
            <a:off x="0" y="274638"/>
            <a:ext cx="9144000" cy="1143000"/>
          </a:xfrm>
        </p:spPr>
        <p:txBody>
          <a:bodyPr/>
          <a:lstStyle/>
          <a:p>
            <a:r>
              <a:rPr lang="en-CA" i="1" dirty="0"/>
              <a:t>Voltage v. Doe: </a:t>
            </a:r>
            <a:r>
              <a:rPr lang="en-CA" dirty="0"/>
              <a:t>Part V - The Reckoning</a:t>
            </a:r>
          </a:p>
        </p:txBody>
      </p:sp>
      <p:sp>
        <p:nvSpPr>
          <p:cNvPr id="3" name="Content Placeholder 2">
            <a:extLst>
              <a:ext uri="{FF2B5EF4-FFF2-40B4-BE49-F238E27FC236}">
                <a16:creationId xmlns:a16="http://schemas.microsoft.com/office/drawing/2014/main" id="{C3E59246-533C-4BEB-8FF9-6DE1BA4946E6}"/>
              </a:ext>
            </a:extLst>
          </p:cNvPr>
          <p:cNvSpPr>
            <a:spLocks noGrp="1"/>
          </p:cNvSpPr>
          <p:nvPr>
            <p:ph idx="1"/>
          </p:nvPr>
        </p:nvSpPr>
        <p:spPr/>
        <p:txBody>
          <a:bodyPr/>
          <a:lstStyle/>
          <a:p>
            <a:pPr marL="0" indent="0">
              <a:buNone/>
            </a:pPr>
            <a:r>
              <a:rPr lang="en-CA" sz="2800" u="sng" dirty="0"/>
              <a:t>Ratio</a:t>
            </a:r>
          </a:p>
          <a:p>
            <a:pPr marL="0" indent="0">
              <a:buNone/>
            </a:pPr>
            <a:r>
              <a:rPr lang="en-CA" sz="2000" dirty="0"/>
              <a:t>“a copyright owner who wishes to sue a person alleged to have infringed copyright online must obtain a Norwich order to compel the ISP to disclose that person’s identity. The statutory notice and notice regime has not displaced this requirement, but operates in tandem with it”</a:t>
            </a:r>
          </a:p>
          <a:p>
            <a:pPr marL="0" indent="0">
              <a:buNone/>
            </a:pPr>
            <a:endParaRPr lang="en-CA" sz="2000" dirty="0"/>
          </a:p>
          <a:p>
            <a:pPr marL="0" indent="0">
              <a:buNone/>
            </a:pPr>
            <a:r>
              <a:rPr lang="en-CA" sz="2000" dirty="0"/>
              <a:t>“the statutory notice and notice regime, as I read it, does not require an ISP to maintain records in a manner or form that would allow copyright owners or a court to discern the identity and physical address of the person to whom notice was sent. In response to a Norwich order requiring it to furnish such information (or other supporting information), an ISP is therefore entitled to </a:t>
            </a:r>
            <a:r>
              <a:rPr lang="en-CA" sz="2000" b="1" dirty="0"/>
              <a:t>the reasonable costs of steps that are necessary to discern a person’s identity </a:t>
            </a:r>
            <a:r>
              <a:rPr lang="en-CA" sz="2000" dirty="0"/>
              <a:t>from the accurate records retained under s. 41.26(1)(b)” (…)</a:t>
            </a:r>
          </a:p>
        </p:txBody>
      </p:sp>
      <p:sp>
        <p:nvSpPr>
          <p:cNvPr id="4" name="Footer Placeholder 3">
            <a:extLst>
              <a:ext uri="{FF2B5EF4-FFF2-40B4-BE49-F238E27FC236}">
                <a16:creationId xmlns:a16="http://schemas.microsoft.com/office/drawing/2014/main" id="{64FAEB63-0755-4994-9721-F1D65F459FC0}"/>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7132730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AB89-F4C1-426E-AC1D-1659FE0DAF05}"/>
              </a:ext>
            </a:extLst>
          </p:cNvPr>
          <p:cNvSpPr>
            <a:spLocks noGrp="1"/>
          </p:cNvSpPr>
          <p:nvPr>
            <p:ph type="title"/>
          </p:nvPr>
        </p:nvSpPr>
        <p:spPr>
          <a:xfrm>
            <a:off x="0" y="274638"/>
            <a:ext cx="9144000" cy="1143000"/>
          </a:xfrm>
        </p:spPr>
        <p:txBody>
          <a:bodyPr/>
          <a:lstStyle/>
          <a:p>
            <a:r>
              <a:rPr lang="en-CA" i="1" dirty="0"/>
              <a:t>Voltage v. Doe: </a:t>
            </a:r>
            <a:r>
              <a:rPr lang="en-CA" dirty="0"/>
              <a:t>Part V - The Reckoning</a:t>
            </a:r>
          </a:p>
        </p:txBody>
      </p:sp>
      <p:sp>
        <p:nvSpPr>
          <p:cNvPr id="3" name="Content Placeholder 2">
            <a:extLst>
              <a:ext uri="{FF2B5EF4-FFF2-40B4-BE49-F238E27FC236}">
                <a16:creationId xmlns:a16="http://schemas.microsoft.com/office/drawing/2014/main" id="{C3E59246-533C-4BEB-8FF9-6DE1BA4946E6}"/>
              </a:ext>
            </a:extLst>
          </p:cNvPr>
          <p:cNvSpPr>
            <a:spLocks noGrp="1"/>
          </p:cNvSpPr>
          <p:nvPr>
            <p:ph idx="1"/>
          </p:nvPr>
        </p:nvSpPr>
        <p:spPr/>
        <p:txBody>
          <a:bodyPr/>
          <a:lstStyle/>
          <a:p>
            <a:pPr marL="0" indent="0">
              <a:buNone/>
            </a:pPr>
            <a:r>
              <a:rPr lang="en-CA" sz="2800" u="sng" dirty="0"/>
              <a:t>Ratio</a:t>
            </a:r>
          </a:p>
          <a:p>
            <a:pPr marL="0" indent="0">
              <a:buNone/>
            </a:pPr>
            <a:r>
              <a:rPr lang="en-CA" sz="2000" dirty="0"/>
              <a:t>“While these costs, even when combined, may well be small, I would not assume that they will always be ‘negligible’ as the Federal Court of Appeal anticipates.”</a:t>
            </a:r>
          </a:p>
          <a:p>
            <a:pPr marL="0" indent="0">
              <a:buNone/>
            </a:pPr>
            <a:endParaRPr lang="en-CA" sz="2000" dirty="0"/>
          </a:p>
          <a:p>
            <a:pPr>
              <a:buFont typeface="Wingdings" panose="05000000000000000000" pitchFamily="2" charset="2"/>
              <a:buChar char="à"/>
            </a:pPr>
            <a:r>
              <a:rPr lang="en-CA" sz="2400" dirty="0">
                <a:sym typeface="Wingdings" panose="05000000000000000000" pitchFamily="2" charset="2"/>
              </a:rPr>
              <a:t>Rogers had 8 steps to get the subscriber information</a:t>
            </a:r>
          </a:p>
          <a:p>
            <a:pPr>
              <a:buFont typeface="Wingdings" panose="05000000000000000000" pitchFamily="2" charset="2"/>
              <a:buChar char="à"/>
            </a:pPr>
            <a:r>
              <a:rPr lang="en-CA" sz="2400" dirty="0">
                <a:sym typeface="Wingdings" panose="05000000000000000000" pitchFamily="2" charset="2"/>
              </a:rPr>
              <a:t>Majority (8) decision said some of the steps overlapped with 41.26 obligations, can’t get compensated for those</a:t>
            </a:r>
          </a:p>
          <a:p>
            <a:pPr>
              <a:buFont typeface="Wingdings" panose="05000000000000000000" pitchFamily="2" charset="2"/>
              <a:buChar char="à"/>
            </a:pPr>
            <a:r>
              <a:rPr lang="en-CA" sz="2400" dirty="0"/>
              <a:t>Justice C</a:t>
            </a:r>
            <a:r>
              <a:rPr lang="fr-CA" sz="2400" dirty="0"/>
              <a:t>ôté </a:t>
            </a:r>
            <a:r>
              <a:rPr lang="en-CA" sz="2400" dirty="0"/>
              <a:t>(concurring) said none of the 8 steps overlap, Rogers should get compensation for all of them</a:t>
            </a:r>
          </a:p>
          <a:p>
            <a:pPr marL="0" indent="0">
              <a:buNone/>
            </a:pPr>
            <a:endParaRPr lang="en-CA" sz="2000" dirty="0"/>
          </a:p>
          <a:p>
            <a:pPr marL="0" indent="0">
              <a:buNone/>
            </a:pPr>
            <a:endParaRPr lang="en-CA" sz="2000" dirty="0"/>
          </a:p>
        </p:txBody>
      </p:sp>
      <p:sp>
        <p:nvSpPr>
          <p:cNvPr id="4" name="Footer Placeholder 3">
            <a:extLst>
              <a:ext uri="{FF2B5EF4-FFF2-40B4-BE49-F238E27FC236}">
                <a16:creationId xmlns:a16="http://schemas.microsoft.com/office/drawing/2014/main" id="{64FAEB63-0755-4994-9721-F1D65F459FC0}"/>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65440123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AB89-F4C1-426E-AC1D-1659FE0DAF05}"/>
              </a:ext>
            </a:extLst>
          </p:cNvPr>
          <p:cNvSpPr>
            <a:spLocks noGrp="1"/>
          </p:cNvSpPr>
          <p:nvPr>
            <p:ph type="title"/>
          </p:nvPr>
        </p:nvSpPr>
        <p:spPr>
          <a:xfrm>
            <a:off x="0" y="274638"/>
            <a:ext cx="9144000" cy="1325562"/>
          </a:xfrm>
        </p:spPr>
        <p:txBody>
          <a:bodyPr/>
          <a:lstStyle/>
          <a:p>
            <a:r>
              <a:rPr lang="en-CA" i="1" dirty="0"/>
              <a:t>Voltage v. Doe: </a:t>
            </a:r>
            <a:r>
              <a:rPr lang="en-CA" dirty="0"/>
              <a:t>Part VI – </a:t>
            </a:r>
            <a:br>
              <a:rPr lang="en-CA" dirty="0"/>
            </a:br>
            <a:r>
              <a:rPr lang="en-CA" dirty="0"/>
              <a:t>The Force Awakens</a:t>
            </a:r>
          </a:p>
        </p:txBody>
      </p:sp>
      <p:sp>
        <p:nvSpPr>
          <p:cNvPr id="3" name="Content Placeholder 2">
            <a:extLst>
              <a:ext uri="{FF2B5EF4-FFF2-40B4-BE49-F238E27FC236}">
                <a16:creationId xmlns:a16="http://schemas.microsoft.com/office/drawing/2014/main" id="{C3E59246-533C-4BEB-8FF9-6DE1BA4946E6}"/>
              </a:ext>
            </a:extLst>
          </p:cNvPr>
          <p:cNvSpPr>
            <a:spLocks noGrp="1"/>
          </p:cNvSpPr>
          <p:nvPr>
            <p:ph idx="1"/>
          </p:nvPr>
        </p:nvSpPr>
        <p:spPr>
          <a:xfrm>
            <a:off x="457200" y="1700808"/>
            <a:ext cx="8229600" cy="4425355"/>
          </a:xfrm>
        </p:spPr>
        <p:txBody>
          <a:bodyPr/>
          <a:lstStyle/>
          <a:p>
            <a:pPr marL="0" indent="0">
              <a:buNone/>
            </a:pPr>
            <a:r>
              <a:rPr lang="en-CA" sz="2800" i="1" dirty="0"/>
              <a:t>Voltage Pictures, LLC v. Salna</a:t>
            </a:r>
            <a:r>
              <a:rPr lang="en-CA" sz="2800" dirty="0"/>
              <a:t>, 2019 FC 1047 (back at Motions Judge as ordered by SCC, Salna is proposed class rep)</a:t>
            </a:r>
            <a:endParaRPr lang="en-CA" sz="2000" dirty="0"/>
          </a:p>
          <a:p>
            <a:pPr marL="0" indent="0">
              <a:buNone/>
            </a:pPr>
            <a:r>
              <a:rPr lang="en-CA" sz="1600" dirty="0"/>
              <a:t>“Rogers recoverable costs for complying with the Norwich Order are the value of the time associated with:</a:t>
            </a:r>
          </a:p>
          <a:p>
            <a:r>
              <a:rPr lang="en-CA" sz="1600" dirty="0"/>
              <a:t>reviewing the order and identifying the relevant Rogers IP addresses; this step takes 1.65 minutes per time stamp;</a:t>
            </a:r>
          </a:p>
          <a:p>
            <a:r>
              <a:rPr lang="en-CA" sz="1600" dirty="0"/>
              <a:t>logging the request to permit it to be tracked through the workflow process, and also to ensure that the screenshots and information generated and saved during the search can be found in the future if needed; this step takes 0.7 minutes per time stamp;</a:t>
            </a:r>
          </a:p>
          <a:p>
            <a:r>
              <a:rPr lang="en-CA" sz="1600" dirty="0"/>
              <a:t>linking between the cable modem and the customer name and current address on file in Rogers’ billing system; this takes 19.4 minutes per time stamp; and</a:t>
            </a:r>
          </a:p>
          <a:p>
            <a:r>
              <a:rPr lang="en-CA" sz="1600" dirty="0"/>
              <a:t>Compiling all of the information into an Excel file; this step takes 1.3 minutes per time stamp.”</a:t>
            </a:r>
          </a:p>
        </p:txBody>
      </p:sp>
      <p:sp>
        <p:nvSpPr>
          <p:cNvPr id="4" name="Footer Placeholder 3">
            <a:extLst>
              <a:ext uri="{FF2B5EF4-FFF2-40B4-BE49-F238E27FC236}">
                <a16:creationId xmlns:a16="http://schemas.microsoft.com/office/drawing/2014/main" id="{64FAEB63-0755-4994-9721-F1D65F459FC0}"/>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31941517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AB89-F4C1-426E-AC1D-1659FE0DAF05}"/>
              </a:ext>
            </a:extLst>
          </p:cNvPr>
          <p:cNvSpPr>
            <a:spLocks noGrp="1"/>
          </p:cNvSpPr>
          <p:nvPr>
            <p:ph type="title"/>
          </p:nvPr>
        </p:nvSpPr>
        <p:spPr>
          <a:xfrm>
            <a:off x="0" y="274638"/>
            <a:ext cx="9144000" cy="1325562"/>
          </a:xfrm>
        </p:spPr>
        <p:txBody>
          <a:bodyPr/>
          <a:lstStyle/>
          <a:p>
            <a:r>
              <a:rPr lang="en-CA" i="1" dirty="0"/>
              <a:t>Voltage v. Doe: </a:t>
            </a:r>
            <a:r>
              <a:rPr lang="en-CA" dirty="0"/>
              <a:t>Part VI – </a:t>
            </a:r>
            <a:br>
              <a:rPr lang="en-CA" dirty="0"/>
            </a:br>
            <a:r>
              <a:rPr lang="en-CA" dirty="0"/>
              <a:t>The Force Awakens</a:t>
            </a:r>
          </a:p>
        </p:txBody>
      </p:sp>
      <p:sp>
        <p:nvSpPr>
          <p:cNvPr id="3" name="Content Placeholder 2">
            <a:extLst>
              <a:ext uri="{FF2B5EF4-FFF2-40B4-BE49-F238E27FC236}">
                <a16:creationId xmlns:a16="http://schemas.microsoft.com/office/drawing/2014/main" id="{C3E59246-533C-4BEB-8FF9-6DE1BA4946E6}"/>
              </a:ext>
            </a:extLst>
          </p:cNvPr>
          <p:cNvSpPr>
            <a:spLocks noGrp="1"/>
          </p:cNvSpPr>
          <p:nvPr>
            <p:ph idx="1"/>
          </p:nvPr>
        </p:nvSpPr>
        <p:spPr>
          <a:xfrm>
            <a:off x="457200" y="1700808"/>
            <a:ext cx="8229600" cy="4425355"/>
          </a:xfrm>
        </p:spPr>
        <p:txBody>
          <a:bodyPr/>
          <a:lstStyle/>
          <a:p>
            <a:pPr marL="0" indent="0">
              <a:buNone/>
            </a:pPr>
            <a:r>
              <a:rPr lang="en-CA" sz="2800" i="1" dirty="0"/>
              <a:t>Voltage Pictures, LLC v. </a:t>
            </a:r>
            <a:r>
              <a:rPr lang="en-CA" sz="2800" i="1" dirty="0" err="1"/>
              <a:t>Salna</a:t>
            </a:r>
            <a:r>
              <a:rPr lang="en-CA" sz="2800" dirty="0"/>
              <a:t>, 2019 FC 1047</a:t>
            </a:r>
          </a:p>
          <a:p>
            <a:pPr marL="0" indent="0">
              <a:buNone/>
            </a:pPr>
            <a:endParaRPr lang="en-CA" sz="2000" dirty="0"/>
          </a:p>
          <a:p>
            <a:pPr marL="0" indent="0">
              <a:buNone/>
            </a:pPr>
            <a:r>
              <a:rPr lang="en-CA" sz="2000" dirty="0"/>
              <a:t>“it would have taken Rogers a total of 115.25 minutes to identify the customer information associated with the five IP addresses in the </a:t>
            </a:r>
            <a:r>
              <a:rPr lang="en-CA" sz="2000" i="1" dirty="0"/>
              <a:t>Norwich</a:t>
            </a:r>
            <a:r>
              <a:rPr lang="en-CA" sz="2000" dirty="0"/>
              <a:t> Order, Rogers is entitled to compensation of $67.23, plus HST, for searching and disclosing the customer name and address information associated with the five time stamps in the </a:t>
            </a:r>
            <a:r>
              <a:rPr lang="en-CA" sz="2000" i="1" dirty="0"/>
              <a:t>Norwich</a:t>
            </a:r>
            <a:r>
              <a:rPr lang="en-CA" sz="2000" dirty="0"/>
              <a:t> Order (i.e., $35.00 x 115.25 minutes/ 60 minutes = $67.23). </a:t>
            </a:r>
            <a:r>
              <a:rPr lang="en-CA" sz="3600" b="1" dirty="0"/>
              <a:t>Voltage shall pay Rogers the amount of $67.23, plus HST, within 30 days of the date of this order.”</a:t>
            </a:r>
          </a:p>
        </p:txBody>
      </p:sp>
      <p:sp>
        <p:nvSpPr>
          <p:cNvPr id="4" name="Footer Placeholder 3">
            <a:extLst>
              <a:ext uri="{FF2B5EF4-FFF2-40B4-BE49-F238E27FC236}">
                <a16:creationId xmlns:a16="http://schemas.microsoft.com/office/drawing/2014/main" id="{64FAEB63-0755-4994-9721-F1D65F459FC0}"/>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37676364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16FF0-68F3-442B-9322-B2D581FA17E8}"/>
              </a:ext>
            </a:extLst>
          </p:cNvPr>
          <p:cNvSpPr>
            <a:spLocks noGrp="1"/>
          </p:cNvSpPr>
          <p:nvPr>
            <p:ph type="title"/>
          </p:nvPr>
        </p:nvSpPr>
        <p:spPr>
          <a:xfrm>
            <a:off x="0" y="274638"/>
            <a:ext cx="9144000" cy="1143000"/>
          </a:xfrm>
        </p:spPr>
        <p:txBody>
          <a:bodyPr/>
          <a:lstStyle/>
          <a:p>
            <a:r>
              <a:rPr lang="en-CA" sz="3600" dirty="0"/>
              <a:t>Voltage Parts VII and VIII: Tokyo Drift</a:t>
            </a:r>
            <a:br>
              <a:rPr lang="en-CA" sz="3600" dirty="0"/>
            </a:br>
            <a:r>
              <a:rPr lang="en-CA" sz="3600" dirty="0"/>
              <a:t>Reverse class action actual rulings</a:t>
            </a:r>
          </a:p>
        </p:txBody>
      </p:sp>
      <p:sp>
        <p:nvSpPr>
          <p:cNvPr id="3" name="Content Placeholder 2">
            <a:extLst>
              <a:ext uri="{FF2B5EF4-FFF2-40B4-BE49-F238E27FC236}">
                <a16:creationId xmlns:a16="http://schemas.microsoft.com/office/drawing/2014/main" id="{DD87F6F5-F13E-498F-90D4-85252CD121DD}"/>
              </a:ext>
            </a:extLst>
          </p:cNvPr>
          <p:cNvSpPr>
            <a:spLocks noGrp="1"/>
          </p:cNvSpPr>
          <p:nvPr>
            <p:ph idx="1"/>
          </p:nvPr>
        </p:nvSpPr>
        <p:spPr>
          <a:xfrm>
            <a:off x="457200" y="1628800"/>
            <a:ext cx="8229600" cy="4425355"/>
          </a:xfrm>
        </p:spPr>
        <p:txBody>
          <a:bodyPr/>
          <a:lstStyle/>
          <a:p>
            <a:pPr marL="0" indent="0">
              <a:buNone/>
            </a:pPr>
            <a:r>
              <a:rPr lang="en-CA" sz="2400" u="sng" dirty="0"/>
              <a:t>Fed Ct:</a:t>
            </a:r>
          </a:p>
          <a:p>
            <a:pPr marL="0" indent="0">
              <a:buNone/>
            </a:pPr>
            <a:r>
              <a:rPr lang="en-CA" sz="2400" i="1" dirty="0"/>
              <a:t>Voltage Pictures, LLC v </a:t>
            </a:r>
            <a:r>
              <a:rPr lang="en-CA" sz="2400" i="1" dirty="0" err="1"/>
              <a:t>Salna</a:t>
            </a:r>
            <a:r>
              <a:rPr lang="en-CA" sz="2400" i="1" dirty="0"/>
              <a:t> </a:t>
            </a:r>
            <a:r>
              <a:rPr lang="en-CA" sz="2400" dirty="0"/>
              <a:t>2019 FC 1412</a:t>
            </a:r>
          </a:p>
          <a:p>
            <a:pPr marL="0" indent="0">
              <a:buNone/>
            </a:pPr>
            <a:r>
              <a:rPr lang="en-CA" sz="2400" dirty="0">
                <a:sym typeface="Wingdings" panose="05000000000000000000" pitchFamily="2" charset="2"/>
              </a:rPr>
              <a:t> </a:t>
            </a:r>
            <a:r>
              <a:rPr lang="en-CA" sz="2400" dirty="0"/>
              <a:t>Class denied!</a:t>
            </a:r>
          </a:p>
          <a:p>
            <a:pPr marL="0" indent="0">
              <a:buNone/>
            </a:pPr>
            <a:endParaRPr lang="en-CA" sz="2400" u="sng" dirty="0"/>
          </a:p>
          <a:p>
            <a:pPr marL="0" indent="0">
              <a:buNone/>
            </a:pPr>
            <a:r>
              <a:rPr lang="en-CA" sz="2400" u="sng" dirty="0"/>
              <a:t>Fed CA</a:t>
            </a:r>
          </a:p>
          <a:p>
            <a:pPr marL="0" indent="0">
              <a:buNone/>
            </a:pPr>
            <a:r>
              <a:rPr lang="en-CA" sz="2400" i="1" dirty="0" err="1"/>
              <a:t>Salna</a:t>
            </a:r>
            <a:r>
              <a:rPr lang="en-CA" sz="2400" i="1" dirty="0"/>
              <a:t> v. Voltage Pictures, LLC</a:t>
            </a:r>
            <a:r>
              <a:rPr lang="en-CA" sz="2400" dirty="0"/>
              <a:t> 2021 FCA 176 </a:t>
            </a:r>
          </a:p>
          <a:p>
            <a:pPr marL="0" indent="0">
              <a:buNone/>
            </a:pPr>
            <a:r>
              <a:rPr lang="en-CA" sz="2400" dirty="0" err="1">
                <a:sym typeface="Wingdings" panose="05000000000000000000" pitchFamily="2" charset="2"/>
              </a:rPr>
              <a:t>Salna</a:t>
            </a:r>
            <a:r>
              <a:rPr lang="en-CA" sz="2400" dirty="0">
                <a:sym typeface="Wingdings" panose="05000000000000000000" pitchFamily="2" charset="2"/>
              </a:rPr>
              <a:t> appeals on costs, Voltage says “while we’re here can we look at the class denial please?” (as cross-appellant) </a:t>
            </a:r>
          </a:p>
          <a:p>
            <a:pPr marL="0" indent="0">
              <a:buNone/>
            </a:pPr>
            <a:r>
              <a:rPr lang="en-CA" sz="2400" u="sng" dirty="0">
                <a:sym typeface="Wingdings" panose="05000000000000000000" pitchFamily="2" charset="2"/>
              </a:rPr>
              <a:t>Held</a:t>
            </a:r>
            <a:r>
              <a:rPr lang="en-CA" sz="2400" dirty="0">
                <a:sym typeface="Wingdings" panose="05000000000000000000" pitchFamily="2" charset="2"/>
              </a:rPr>
              <a:t>: </a:t>
            </a:r>
            <a:r>
              <a:rPr lang="en-CA" sz="2400" dirty="0"/>
              <a:t>Reversible errors at lower ct. in analysing 5 criteria to certify a class. 3 of them actually met, go back to Fed Ct and discuss other 2 please… (see part X!)</a:t>
            </a:r>
          </a:p>
        </p:txBody>
      </p:sp>
      <p:sp>
        <p:nvSpPr>
          <p:cNvPr id="4" name="Footer Placeholder 3">
            <a:extLst>
              <a:ext uri="{FF2B5EF4-FFF2-40B4-BE49-F238E27FC236}">
                <a16:creationId xmlns:a16="http://schemas.microsoft.com/office/drawing/2014/main" id="{02774E36-D062-4439-B5A3-4485B0FEAEA1}"/>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75928558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976EA-BEE2-228D-133B-FE70C9F077D1}"/>
              </a:ext>
            </a:extLst>
          </p:cNvPr>
          <p:cNvSpPr>
            <a:spLocks noGrp="1"/>
          </p:cNvSpPr>
          <p:nvPr>
            <p:ph type="title"/>
          </p:nvPr>
        </p:nvSpPr>
        <p:spPr>
          <a:xfrm>
            <a:off x="0" y="274637"/>
            <a:ext cx="9144000" cy="1051967"/>
          </a:xfrm>
        </p:spPr>
        <p:txBody>
          <a:bodyPr/>
          <a:lstStyle/>
          <a:p>
            <a:r>
              <a:rPr lang="en-CA" dirty="0"/>
              <a:t>Voltage Part IX: The Voyage Home?</a:t>
            </a:r>
          </a:p>
        </p:txBody>
      </p:sp>
      <p:sp>
        <p:nvSpPr>
          <p:cNvPr id="3" name="Content Placeholder 2">
            <a:extLst>
              <a:ext uri="{FF2B5EF4-FFF2-40B4-BE49-F238E27FC236}">
                <a16:creationId xmlns:a16="http://schemas.microsoft.com/office/drawing/2014/main" id="{C80A6158-D5EF-A96B-84AB-BA1E058C61EE}"/>
              </a:ext>
            </a:extLst>
          </p:cNvPr>
          <p:cNvSpPr>
            <a:spLocks noGrp="1"/>
          </p:cNvSpPr>
          <p:nvPr>
            <p:ph idx="1"/>
          </p:nvPr>
        </p:nvSpPr>
        <p:spPr>
          <a:xfrm>
            <a:off x="457200" y="1412776"/>
            <a:ext cx="8229600" cy="4713387"/>
          </a:xfrm>
        </p:spPr>
        <p:txBody>
          <a:bodyPr/>
          <a:lstStyle/>
          <a:p>
            <a:pPr marL="0" indent="0">
              <a:buNone/>
            </a:pPr>
            <a:r>
              <a:rPr lang="en-CA" sz="2400" i="1" dirty="0"/>
              <a:t>Voltage Holdings, LLC V Doe#1 et al</a:t>
            </a:r>
            <a:r>
              <a:rPr lang="en-CA" sz="2400" dirty="0"/>
              <a:t>, 2022 FC 827</a:t>
            </a:r>
          </a:p>
          <a:p>
            <a:pPr marL="0" indent="0">
              <a:buNone/>
            </a:pPr>
            <a:endParaRPr lang="en-CA" sz="2800" u="sng" dirty="0"/>
          </a:p>
          <a:p>
            <a:pPr marL="0" indent="0">
              <a:buNone/>
            </a:pPr>
            <a:r>
              <a:rPr lang="en-CA" sz="2800" u="sng" dirty="0"/>
              <a:t>Issue</a:t>
            </a:r>
            <a:r>
              <a:rPr lang="en-CA" sz="2800" dirty="0"/>
              <a:t>: Voltage wants a default judgment against 30 Ds using BitTorrent. The “worst” violators according to them. They had sent them notices through the Notice and Notice regime and they never responded. QED, infringers!</a:t>
            </a:r>
          </a:p>
          <a:p>
            <a:pPr marL="0" indent="0">
              <a:buNone/>
            </a:pPr>
            <a:r>
              <a:rPr lang="en-CA" sz="2800" u="sng" dirty="0"/>
              <a:t>Held</a:t>
            </a:r>
            <a:r>
              <a:rPr lang="en-CA" sz="2800" dirty="0"/>
              <a:t>: Just sending notices does not prove infringement which you need to do. Default </a:t>
            </a:r>
            <a:r>
              <a:rPr lang="en-CA" sz="2800" dirty="0" err="1"/>
              <a:t>Jxs</a:t>
            </a:r>
            <a:r>
              <a:rPr lang="en-CA" sz="2800" dirty="0"/>
              <a:t> denied!</a:t>
            </a:r>
          </a:p>
          <a:p>
            <a:pPr marL="0" indent="0">
              <a:buNone/>
            </a:pPr>
            <a:endParaRPr lang="en-CA" sz="2400" dirty="0"/>
          </a:p>
        </p:txBody>
      </p:sp>
      <p:sp>
        <p:nvSpPr>
          <p:cNvPr id="4" name="Footer Placeholder 3">
            <a:extLst>
              <a:ext uri="{FF2B5EF4-FFF2-40B4-BE49-F238E27FC236}">
                <a16:creationId xmlns:a16="http://schemas.microsoft.com/office/drawing/2014/main" id="{4E3F7325-0197-677E-52AE-7ECBBDA7314C}"/>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70755526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976EA-BEE2-228D-133B-FE70C9F077D1}"/>
              </a:ext>
            </a:extLst>
          </p:cNvPr>
          <p:cNvSpPr>
            <a:spLocks noGrp="1"/>
          </p:cNvSpPr>
          <p:nvPr>
            <p:ph type="title"/>
          </p:nvPr>
        </p:nvSpPr>
        <p:spPr>
          <a:xfrm>
            <a:off x="0" y="0"/>
            <a:ext cx="9144000" cy="731837"/>
          </a:xfrm>
        </p:spPr>
        <p:txBody>
          <a:bodyPr/>
          <a:lstStyle/>
          <a:p>
            <a:r>
              <a:rPr lang="en-CA" dirty="0"/>
              <a:t>Voltage Part X: Will it never end?</a:t>
            </a:r>
          </a:p>
        </p:txBody>
      </p:sp>
      <p:sp>
        <p:nvSpPr>
          <p:cNvPr id="3" name="Content Placeholder 2">
            <a:extLst>
              <a:ext uri="{FF2B5EF4-FFF2-40B4-BE49-F238E27FC236}">
                <a16:creationId xmlns:a16="http://schemas.microsoft.com/office/drawing/2014/main" id="{C80A6158-D5EF-A96B-84AB-BA1E058C61EE}"/>
              </a:ext>
            </a:extLst>
          </p:cNvPr>
          <p:cNvSpPr>
            <a:spLocks noGrp="1"/>
          </p:cNvSpPr>
          <p:nvPr>
            <p:ph idx="1"/>
          </p:nvPr>
        </p:nvSpPr>
        <p:spPr>
          <a:xfrm>
            <a:off x="0" y="731838"/>
            <a:ext cx="9144000" cy="5394326"/>
          </a:xfrm>
        </p:spPr>
        <p:txBody>
          <a:bodyPr/>
          <a:lstStyle/>
          <a:p>
            <a:pPr marL="0" indent="0">
              <a:buNone/>
            </a:pPr>
            <a:r>
              <a:rPr lang="en-CA" sz="2400" i="1" dirty="0"/>
              <a:t>Voltage Pictures, LLC v Salna</a:t>
            </a:r>
            <a:r>
              <a:rPr lang="en-CA" sz="2400" dirty="0"/>
              <a:t> 2023 FC 893 (July 2023)</a:t>
            </a:r>
          </a:p>
          <a:p>
            <a:pPr marL="0" indent="0">
              <a:buNone/>
            </a:pPr>
            <a:r>
              <a:rPr lang="en-CA" sz="2000" u="sng" dirty="0" err="1"/>
              <a:t>Jx</a:t>
            </a:r>
            <a:r>
              <a:rPr lang="en-CA" sz="2000" dirty="0"/>
              <a:t>: I am tired of this </a:t>
            </a:r>
            <a:r>
              <a:rPr lang="en-CA" sz="2000" dirty="0" err="1"/>
              <a:t>sh</a:t>
            </a:r>
            <a:r>
              <a:rPr lang="en-CA" sz="2000" dirty="0"/>
              <a:t>*t already. Actually though, the 5 criteria seem to have been met. BUT “</a:t>
            </a:r>
            <a:r>
              <a:rPr lang="en-US" sz="2000" b="1" dirty="0"/>
              <a:t>motion for certification must therefore be refused </a:t>
            </a:r>
            <a:r>
              <a:rPr lang="en-US" sz="2000" dirty="0"/>
              <a:t>on the ground that the litigation plan does not set out a workable method of advancing the proceeding on behalf of the Class, and of notifying Class Members of how the proceeding is progressing”</a:t>
            </a:r>
            <a:endParaRPr lang="en-CA" sz="2000" dirty="0"/>
          </a:p>
          <a:p>
            <a:pPr marL="0" indent="0">
              <a:buNone/>
            </a:pPr>
            <a:r>
              <a:rPr lang="en-CA" sz="2000" dirty="0"/>
              <a:t>“</a:t>
            </a:r>
            <a:r>
              <a:rPr lang="en-US" sz="2000" dirty="0"/>
              <a:t>[115] Copyright owners cannot use the notice-and-notice regime under the Copyright Act to notify an ISPs’ subscribers of the certification of a class action or the subsequent steps in the proceeding. Nor can it be used to provide subscribers an opportunity to opt out of the proceeding in exchange for proof of ceasing to infringe or mitigating damages.</a:t>
            </a:r>
            <a:r>
              <a:rPr lang="en-CA" sz="2000" dirty="0"/>
              <a:t>”</a:t>
            </a:r>
          </a:p>
          <a:p>
            <a:pPr marL="0" indent="0">
              <a:buNone/>
            </a:pPr>
            <a:r>
              <a:rPr lang="en-CA" sz="2000" dirty="0">
                <a:sym typeface="Wingdings" panose="05000000000000000000" pitchFamily="2" charset="2"/>
              </a:rPr>
              <a:t> Because Parliament, with C-86 we saw earlier, told us what can and can’t be in notices</a:t>
            </a:r>
            <a:endParaRPr lang="en-CA" sz="2000" dirty="0"/>
          </a:p>
          <a:p>
            <a:pPr marL="0" indent="0">
              <a:buNone/>
            </a:pPr>
            <a:r>
              <a:rPr lang="en-CA" sz="2000" dirty="0"/>
              <a:t>BUT to be continued!...</a:t>
            </a:r>
          </a:p>
          <a:p>
            <a:pPr marL="0" indent="0">
              <a:buNone/>
            </a:pPr>
            <a:r>
              <a:rPr lang="en-CA" sz="2000" dirty="0"/>
              <a:t>“</a:t>
            </a:r>
            <a:r>
              <a:rPr lang="en-US" sz="2000" dirty="0"/>
              <a:t>[116] Given the deficiencies in the litigation plan, the proposed class proceeding cannot be certified at this time. </a:t>
            </a:r>
            <a:r>
              <a:rPr lang="en-US" sz="2000" b="1" dirty="0"/>
              <a:t>Voltage remains at liberty to present a revised litigation plan that does not depend on the notice-and-notice regime</a:t>
            </a:r>
            <a:r>
              <a:rPr lang="en-CA" sz="2000" dirty="0"/>
              <a:t>”</a:t>
            </a:r>
          </a:p>
          <a:p>
            <a:pPr marL="0" indent="0">
              <a:buNone/>
            </a:pPr>
            <a:endParaRPr lang="en-CA" dirty="0"/>
          </a:p>
        </p:txBody>
      </p:sp>
      <p:sp>
        <p:nvSpPr>
          <p:cNvPr id="4" name="Footer Placeholder 3">
            <a:extLst>
              <a:ext uri="{FF2B5EF4-FFF2-40B4-BE49-F238E27FC236}">
                <a16:creationId xmlns:a16="http://schemas.microsoft.com/office/drawing/2014/main" id="{4E3F7325-0197-677E-52AE-7ECBBDA7314C}"/>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50959147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976EA-BEE2-228D-133B-FE70C9F077D1}"/>
              </a:ext>
            </a:extLst>
          </p:cNvPr>
          <p:cNvSpPr>
            <a:spLocks noGrp="1"/>
          </p:cNvSpPr>
          <p:nvPr>
            <p:ph type="title"/>
          </p:nvPr>
        </p:nvSpPr>
        <p:spPr>
          <a:xfrm>
            <a:off x="0" y="274637"/>
            <a:ext cx="9144000" cy="1051967"/>
          </a:xfrm>
        </p:spPr>
        <p:txBody>
          <a:bodyPr/>
          <a:lstStyle/>
          <a:p>
            <a:r>
              <a:rPr lang="en-CA" dirty="0"/>
              <a:t>Voltage Part XI: It will never end</a:t>
            </a:r>
          </a:p>
        </p:txBody>
      </p:sp>
      <p:sp>
        <p:nvSpPr>
          <p:cNvPr id="3" name="Content Placeholder 2">
            <a:extLst>
              <a:ext uri="{FF2B5EF4-FFF2-40B4-BE49-F238E27FC236}">
                <a16:creationId xmlns:a16="http://schemas.microsoft.com/office/drawing/2014/main" id="{C80A6158-D5EF-A96B-84AB-BA1E058C61EE}"/>
              </a:ext>
            </a:extLst>
          </p:cNvPr>
          <p:cNvSpPr>
            <a:spLocks noGrp="1"/>
          </p:cNvSpPr>
          <p:nvPr>
            <p:ph idx="1"/>
          </p:nvPr>
        </p:nvSpPr>
        <p:spPr>
          <a:xfrm>
            <a:off x="457200" y="1772816"/>
            <a:ext cx="8229600" cy="4353347"/>
          </a:xfrm>
        </p:spPr>
        <p:txBody>
          <a:bodyPr/>
          <a:lstStyle/>
          <a:p>
            <a:pPr marL="0" indent="0">
              <a:buNone/>
            </a:pPr>
            <a:r>
              <a:rPr lang="en-CA" sz="2400" i="1" dirty="0"/>
              <a:t>Voltage Holdings, LLC V Doe #1 et al, </a:t>
            </a:r>
            <a:r>
              <a:rPr lang="en-CA" sz="2400" dirty="0"/>
              <a:t>2023 FCA 194 (September 2023)</a:t>
            </a:r>
            <a:endParaRPr lang="en-CA" sz="2400" i="1" dirty="0"/>
          </a:p>
          <a:p>
            <a:pPr marL="0" indent="0">
              <a:buNone/>
            </a:pPr>
            <a:r>
              <a:rPr lang="en-CA" sz="2400" dirty="0"/>
              <a:t>Appeal from: </a:t>
            </a:r>
            <a:r>
              <a:rPr lang="en-CA" sz="2400" i="1" dirty="0"/>
              <a:t>Voltage Holdings, LLC V Doe#1</a:t>
            </a:r>
            <a:r>
              <a:rPr lang="en-CA" sz="2400" dirty="0"/>
              <a:t>, 2022 FC 827 (i.e. Part IX)</a:t>
            </a:r>
          </a:p>
          <a:p>
            <a:pPr marL="0" indent="0">
              <a:buNone/>
            </a:pPr>
            <a:endParaRPr lang="en-CA" sz="2400" dirty="0"/>
          </a:p>
          <a:p>
            <a:pPr marL="0" indent="0">
              <a:buNone/>
            </a:pPr>
            <a:r>
              <a:rPr lang="en-CA" sz="2800" u="sng" dirty="0"/>
              <a:t>Issue</a:t>
            </a:r>
            <a:r>
              <a:rPr lang="en-CA" sz="2800" dirty="0"/>
              <a:t>: Does using BitTorrent and getting a notice prove direct infringement? Enabling / authorizing infringement? </a:t>
            </a:r>
            <a:endParaRPr lang="en-CA" sz="2800" u="sng" dirty="0"/>
          </a:p>
          <a:p>
            <a:pPr marL="0" indent="0">
              <a:buNone/>
            </a:pPr>
            <a:r>
              <a:rPr lang="en-CA" sz="2800" u="sng" dirty="0"/>
              <a:t>Held</a:t>
            </a:r>
            <a:r>
              <a:rPr lang="en-CA" sz="2800" dirty="0"/>
              <a:t>: No and no.</a:t>
            </a:r>
            <a:endParaRPr lang="en-CA" sz="2400" dirty="0"/>
          </a:p>
        </p:txBody>
      </p:sp>
      <p:sp>
        <p:nvSpPr>
          <p:cNvPr id="4" name="Footer Placeholder 3">
            <a:extLst>
              <a:ext uri="{FF2B5EF4-FFF2-40B4-BE49-F238E27FC236}">
                <a16:creationId xmlns:a16="http://schemas.microsoft.com/office/drawing/2014/main" id="{4E3F7325-0197-677E-52AE-7ECBBDA7314C}"/>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79220973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BAA2B-EEB0-7728-002A-9C9488C8C9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594D2D-0DA2-0D40-D27C-E16C3D4F7466}"/>
              </a:ext>
            </a:extLst>
          </p:cNvPr>
          <p:cNvSpPr>
            <a:spLocks noGrp="1"/>
          </p:cNvSpPr>
          <p:nvPr>
            <p:ph type="title"/>
          </p:nvPr>
        </p:nvSpPr>
        <p:spPr>
          <a:xfrm>
            <a:off x="0" y="274638"/>
            <a:ext cx="9144000" cy="457200"/>
          </a:xfrm>
        </p:spPr>
        <p:txBody>
          <a:bodyPr/>
          <a:lstStyle/>
          <a:p>
            <a:r>
              <a:rPr lang="en-CA" dirty="0"/>
              <a:t>Part XI: 2023 FCA 194 </a:t>
            </a:r>
          </a:p>
        </p:txBody>
      </p:sp>
      <p:sp>
        <p:nvSpPr>
          <p:cNvPr id="3" name="Content Placeholder 2">
            <a:extLst>
              <a:ext uri="{FF2B5EF4-FFF2-40B4-BE49-F238E27FC236}">
                <a16:creationId xmlns:a16="http://schemas.microsoft.com/office/drawing/2014/main" id="{A81BD9B0-C750-CBFA-3BD0-EFB6FCCA9570}"/>
              </a:ext>
            </a:extLst>
          </p:cNvPr>
          <p:cNvSpPr>
            <a:spLocks noGrp="1"/>
          </p:cNvSpPr>
          <p:nvPr>
            <p:ph idx="1"/>
          </p:nvPr>
        </p:nvSpPr>
        <p:spPr>
          <a:xfrm>
            <a:off x="457200" y="1196752"/>
            <a:ext cx="8229600" cy="4929411"/>
          </a:xfrm>
        </p:spPr>
        <p:txBody>
          <a:bodyPr/>
          <a:lstStyle/>
          <a:p>
            <a:pPr marL="0" indent="0">
              <a:buNone/>
            </a:pPr>
            <a:r>
              <a:rPr lang="en-CA" sz="2400" u="sng" dirty="0"/>
              <a:t>Ratio</a:t>
            </a:r>
            <a:r>
              <a:rPr lang="en-CA" sz="2400" dirty="0"/>
              <a:t>: (re direct infringement)</a:t>
            </a:r>
          </a:p>
          <a:p>
            <a:pPr marL="0" indent="0">
              <a:buNone/>
            </a:pPr>
            <a:r>
              <a:rPr lang="en-US" sz="2400" dirty="0"/>
              <a:t>“The Supreme Court’s decision in </a:t>
            </a:r>
            <a:r>
              <a:rPr lang="en-US" sz="2400" i="1" dirty="0"/>
              <a:t>Rogers</a:t>
            </a:r>
            <a:r>
              <a:rPr lang="en-US" sz="2400" dirty="0"/>
              <a:t> is largely dispositive of the appellant’s argument with respect to its claim of direct infringement. The Supreme Court there acknowledged “that there will likely be instances in which the person who receives notice of a claimed copyright infringement will not in fact have illegally shared copyrighted content online””</a:t>
            </a:r>
          </a:p>
          <a:p>
            <a:pPr marL="0" indent="0">
              <a:buNone/>
            </a:pPr>
            <a:r>
              <a:rPr lang="en-US" sz="2400" u="sng" dirty="0"/>
              <a:t>Ratio</a:t>
            </a:r>
            <a:r>
              <a:rPr lang="en-US" sz="2400" dirty="0"/>
              <a:t>: (re authorizing infringement)</a:t>
            </a:r>
          </a:p>
          <a:p>
            <a:pPr>
              <a:buFont typeface="Wingdings" panose="05000000000000000000" pitchFamily="2" charset="2"/>
              <a:buChar char="Ø"/>
            </a:pPr>
            <a:r>
              <a:rPr lang="en-US" sz="2400" dirty="0"/>
              <a:t>See </a:t>
            </a:r>
            <a:r>
              <a:rPr lang="en-US" sz="2400" i="1" dirty="0"/>
              <a:t>CCH</a:t>
            </a:r>
            <a:r>
              <a:rPr lang="en-US" sz="2400" dirty="0"/>
              <a:t> (authorize = “sanction, approve and countenance”) and </a:t>
            </a:r>
            <a:r>
              <a:rPr lang="en-US" sz="2400" i="1" dirty="0"/>
              <a:t>ESA</a:t>
            </a:r>
          </a:p>
          <a:p>
            <a:pPr marL="0" indent="0">
              <a:buNone/>
            </a:pPr>
            <a:endParaRPr lang="en-US" sz="2400" dirty="0"/>
          </a:p>
          <a:p>
            <a:pPr marL="0" indent="0">
              <a:buNone/>
            </a:pPr>
            <a:r>
              <a:rPr lang="en-US" sz="2400" dirty="0"/>
              <a:t>UGLY NOTE: “at this relatively early stage of this case…” </a:t>
            </a:r>
            <a:r>
              <a:rPr lang="en-CA" sz="2400" dirty="0"/>
              <a:t>🤬🤬</a:t>
            </a:r>
          </a:p>
        </p:txBody>
      </p:sp>
      <p:sp>
        <p:nvSpPr>
          <p:cNvPr id="4" name="Footer Placeholder 3">
            <a:extLst>
              <a:ext uri="{FF2B5EF4-FFF2-40B4-BE49-F238E27FC236}">
                <a16:creationId xmlns:a16="http://schemas.microsoft.com/office/drawing/2014/main" id="{DCC2F9A1-06BE-A8CA-ED4B-06EF80DF4878}"/>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72691465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1CA1A-73B4-6DF1-C63E-79BFDC311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C3D357-BF06-CBEB-67BD-E670FE86F333}"/>
              </a:ext>
            </a:extLst>
          </p:cNvPr>
          <p:cNvSpPr>
            <a:spLocks noGrp="1"/>
          </p:cNvSpPr>
          <p:nvPr>
            <p:ph type="title"/>
          </p:nvPr>
        </p:nvSpPr>
        <p:spPr>
          <a:xfrm>
            <a:off x="0" y="274637"/>
            <a:ext cx="9144000" cy="1051967"/>
          </a:xfrm>
        </p:spPr>
        <p:txBody>
          <a:bodyPr/>
          <a:lstStyle/>
          <a:p>
            <a:r>
              <a:rPr lang="en-CA" dirty="0"/>
              <a:t>Voltage Part XII: Maybe the end? 😂</a:t>
            </a:r>
          </a:p>
        </p:txBody>
      </p:sp>
      <p:sp>
        <p:nvSpPr>
          <p:cNvPr id="3" name="Content Placeholder 2">
            <a:extLst>
              <a:ext uri="{FF2B5EF4-FFF2-40B4-BE49-F238E27FC236}">
                <a16:creationId xmlns:a16="http://schemas.microsoft.com/office/drawing/2014/main" id="{5A887BC2-610C-4A81-0095-6C61E7948F57}"/>
              </a:ext>
            </a:extLst>
          </p:cNvPr>
          <p:cNvSpPr>
            <a:spLocks noGrp="1"/>
          </p:cNvSpPr>
          <p:nvPr>
            <p:ph idx="1"/>
          </p:nvPr>
        </p:nvSpPr>
        <p:spPr>
          <a:xfrm>
            <a:off x="457200" y="1196752"/>
            <a:ext cx="8229600" cy="4929411"/>
          </a:xfrm>
        </p:spPr>
        <p:txBody>
          <a:bodyPr/>
          <a:lstStyle/>
          <a:p>
            <a:pPr marL="0" indent="0">
              <a:buNone/>
            </a:pPr>
            <a:r>
              <a:rPr lang="en-CA" sz="2400" i="1" dirty="0"/>
              <a:t>Voltage Pictures, LLC v. Salna, </a:t>
            </a:r>
            <a:r>
              <a:rPr lang="en-CA" sz="2400" dirty="0"/>
              <a:t>2025 FCA 131</a:t>
            </a:r>
            <a:endParaRPr lang="en-CA" sz="2400" i="1" dirty="0"/>
          </a:p>
          <a:p>
            <a:pPr marL="0" indent="0">
              <a:buNone/>
            </a:pPr>
            <a:r>
              <a:rPr lang="en-CA" sz="2400" dirty="0"/>
              <a:t>Appeal from: </a:t>
            </a:r>
            <a:r>
              <a:rPr lang="en-CA" sz="2400" i="1" dirty="0"/>
              <a:t>Voltage Pictures, LLC v Salna</a:t>
            </a:r>
            <a:r>
              <a:rPr lang="en-CA" sz="2400" dirty="0"/>
              <a:t>, 2023 FC 893 (i.e. Part X)</a:t>
            </a:r>
          </a:p>
          <a:p>
            <a:pPr marL="0" indent="0">
              <a:buNone/>
            </a:pPr>
            <a:r>
              <a:rPr lang="en-CA" sz="2400" u="sng" dirty="0"/>
              <a:t>Issue</a:t>
            </a:r>
            <a:r>
              <a:rPr lang="en-CA" sz="2400" dirty="0"/>
              <a:t>: Did FC err?</a:t>
            </a:r>
            <a:endParaRPr lang="en-CA" sz="2400" u="sng" dirty="0"/>
          </a:p>
          <a:p>
            <a:pPr marL="0" indent="0">
              <a:buNone/>
            </a:pPr>
            <a:r>
              <a:rPr lang="en-CA" sz="2400" u="sng" dirty="0"/>
              <a:t>Held</a:t>
            </a:r>
            <a:r>
              <a:rPr lang="en-CA" sz="2400" dirty="0"/>
              <a:t>: “</a:t>
            </a:r>
            <a:r>
              <a:rPr lang="en-US" sz="2400" dirty="0"/>
              <a:t>I have concluded that the Federal Court erred in dismissing the appellants’ motion for certification by reason of the flaws in their litigation plan. </a:t>
            </a:r>
            <a:r>
              <a:rPr lang="en-US" sz="2400" b="1" dirty="0"/>
              <a:t>However</a:t>
            </a:r>
            <a:r>
              <a:rPr lang="en-US" sz="2400" dirty="0"/>
              <a:t>, I also conclude that the Federal Court’s finding on preferable procedure should be set aside because there is no basis in fact for the conclusion that a class proceeding is the preferable procedure to determine the common questions proposed by the appellants”</a:t>
            </a:r>
            <a:endParaRPr lang="en-CA" sz="2400" dirty="0"/>
          </a:p>
        </p:txBody>
      </p:sp>
      <p:sp>
        <p:nvSpPr>
          <p:cNvPr id="4" name="Footer Placeholder 3">
            <a:extLst>
              <a:ext uri="{FF2B5EF4-FFF2-40B4-BE49-F238E27FC236}">
                <a16:creationId xmlns:a16="http://schemas.microsoft.com/office/drawing/2014/main" id="{3BF58989-A0E4-73FA-D053-897F329A6F52}"/>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23732301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5D879-4FD0-CF68-D6AF-C1400C2157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261E74-1056-21A3-7318-7F8A9B870AE1}"/>
              </a:ext>
            </a:extLst>
          </p:cNvPr>
          <p:cNvSpPr>
            <a:spLocks noGrp="1"/>
          </p:cNvSpPr>
          <p:nvPr>
            <p:ph type="title"/>
          </p:nvPr>
        </p:nvSpPr>
        <p:spPr>
          <a:xfrm>
            <a:off x="0" y="274637"/>
            <a:ext cx="9144000" cy="1051967"/>
          </a:xfrm>
        </p:spPr>
        <p:txBody>
          <a:bodyPr/>
          <a:lstStyle/>
          <a:p>
            <a:r>
              <a:rPr lang="en-CA" dirty="0"/>
              <a:t>Voltage Part XII: 2025 FCA 131</a:t>
            </a:r>
          </a:p>
        </p:txBody>
      </p:sp>
      <p:sp>
        <p:nvSpPr>
          <p:cNvPr id="3" name="Content Placeholder 2">
            <a:extLst>
              <a:ext uri="{FF2B5EF4-FFF2-40B4-BE49-F238E27FC236}">
                <a16:creationId xmlns:a16="http://schemas.microsoft.com/office/drawing/2014/main" id="{63FB935A-2477-61B9-0BEE-7731F4F23C9C}"/>
              </a:ext>
            </a:extLst>
          </p:cNvPr>
          <p:cNvSpPr>
            <a:spLocks noGrp="1"/>
          </p:cNvSpPr>
          <p:nvPr>
            <p:ph idx="1"/>
          </p:nvPr>
        </p:nvSpPr>
        <p:spPr>
          <a:xfrm>
            <a:off x="457200" y="1196752"/>
            <a:ext cx="8229600" cy="4929411"/>
          </a:xfrm>
        </p:spPr>
        <p:txBody>
          <a:bodyPr/>
          <a:lstStyle/>
          <a:p>
            <a:pPr marL="0" indent="0">
              <a:buNone/>
            </a:pPr>
            <a:endParaRPr lang="en-CA" sz="2400" u="sng" dirty="0"/>
          </a:p>
          <a:p>
            <a:pPr marL="0" indent="0">
              <a:buNone/>
            </a:pPr>
            <a:r>
              <a:rPr lang="en-CA" sz="2400" u="sng" dirty="0"/>
              <a:t>Ratio</a:t>
            </a:r>
            <a:r>
              <a:rPr lang="en-CA" sz="2400" dirty="0"/>
              <a:t>:</a:t>
            </a:r>
          </a:p>
          <a:p>
            <a:pPr marL="0" indent="0">
              <a:buNone/>
            </a:pPr>
            <a:r>
              <a:rPr lang="en-CA" sz="2400" dirty="0"/>
              <a:t>“</a:t>
            </a:r>
            <a:r>
              <a:rPr lang="en-US" sz="2400" i="1" dirty="0"/>
              <a:t>ESA</a:t>
            </a:r>
            <a:r>
              <a:rPr lang="en-US" sz="2400" dirty="0"/>
              <a:t> and </a:t>
            </a:r>
            <a:r>
              <a:rPr lang="en-US" sz="2400" i="1" dirty="0"/>
              <a:t>Voltage v. Doe FCA [ed. – part XI] </a:t>
            </a:r>
            <a:r>
              <a:rPr lang="en-US" sz="2400" dirty="0"/>
              <a:t>establish that the mere fact that a class member was an internet subscriber whose account was used to download the Works via BitTorrent is not enough to establish infringement. Thus, to the extent that question (**) may be answered commonly for class members, it must be answered in the negative</a:t>
            </a:r>
            <a:r>
              <a:rPr lang="en-CA" sz="2400" dirty="0"/>
              <a:t>”</a:t>
            </a:r>
          </a:p>
          <a:p>
            <a:pPr>
              <a:buFont typeface="Wingdings" panose="05000000000000000000" pitchFamily="2" charset="2"/>
              <a:buChar char="à"/>
            </a:pPr>
            <a:r>
              <a:rPr lang="en-CA" sz="2400" dirty="0">
                <a:sym typeface="Wingdings" panose="05000000000000000000" pitchFamily="2" charset="2"/>
              </a:rPr>
              <a:t>i.e. all class members have different circumstances</a:t>
            </a:r>
          </a:p>
          <a:p>
            <a:pPr marL="0" indent="0">
              <a:buNone/>
            </a:pPr>
            <a:endParaRPr lang="en-CA" sz="2400" dirty="0">
              <a:sym typeface="Wingdings" panose="05000000000000000000" pitchFamily="2" charset="2"/>
            </a:endParaRPr>
          </a:p>
          <a:p>
            <a:pPr marL="0" indent="0">
              <a:buNone/>
            </a:pPr>
            <a:r>
              <a:rPr lang="en-CA" sz="2400" dirty="0">
                <a:sym typeface="Wingdings" panose="05000000000000000000" pitchFamily="2" charset="2"/>
              </a:rPr>
              <a:t>** a bunch of questions to answer to certify a class</a:t>
            </a:r>
          </a:p>
        </p:txBody>
      </p:sp>
      <p:sp>
        <p:nvSpPr>
          <p:cNvPr id="4" name="Footer Placeholder 3">
            <a:extLst>
              <a:ext uri="{FF2B5EF4-FFF2-40B4-BE49-F238E27FC236}">
                <a16:creationId xmlns:a16="http://schemas.microsoft.com/office/drawing/2014/main" id="{0D9460F9-8ECB-A1E3-3042-E60B7D9D904B}"/>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5426171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7F861-D432-4554-8560-FCB42B1F671A}"/>
              </a:ext>
            </a:extLst>
          </p:cNvPr>
          <p:cNvSpPr>
            <a:spLocks noGrp="1"/>
          </p:cNvSpPr>
          <p:nvPr>
            <p:ph type="title"/>
          </p:nvPr>
        </p:nvSpPr>
        <p:spPr>
          <a:xfrm>
            <a:off x="457200" y="274638"/>
            <a:ext cx="8229600" cy="922114"/>
          </a:xfrm>
        </p:spPr>
        <p:txBody>
          <a:bodyPr/>
          <a:lstStyle/>
          <a:p>
            <a:r>
              <a:rPr lang="en-CA" dirty="0"/>
              <a:t>USA  - “Notice and Takedown” </a:t>
            </a:r>
          </a:p>
        </p:txBody>
      </p:sp>
      <p:sp>
        <p:nvSpPr>
          <p:cNvPr id="3" name="Content Placeholder 2">
            <a:extLst>
              <a:ext uri="{FF2B5EF4-FFF2-40B4-BE49-F238E27FC236}">
                <a16:creationId xmlns:a16="http://schemas.microsoft.com/office/drawing/2014/main" id="{E1A19EFE-5941-46EE-B5AD-2DA81799D093}"/>
              </a:ext>
            </a:extLst>
          </p:cNvPr>
          <p:cNvSpPr>
            <a:spLocks noGrp="1"/>
          </p:cNvSpPr>
          <p:nvPr>
            <p:ph idx="1"/>
          </p:nvPr>
        </p:nvSpPr>
        <p:spPr>
          <a:xfrm>
            <a:off x="457200" y="1196752"/>
            <a:ext cx="8229600" cy="4929411"/>
          </a:xfrm>
        </p:spPr>
        <p:txBody>
          <a:bodyPr/>
          <a:lstStyle/>
          <a:p>
            <a:pPr marL="0" indent="0">
              <a:buNone/>
            </a:pPr>
            <a:r>
              <a:rPr lang="en-CA" sz="2800" dirty="0"/>
              <a:t>(Recall from earlier: 17 U.S. Code § 512  (DMCA)</a:t>
            </a:r>
          </a:p>
          <a:p>
            <a:pPr marL="0" indent="0">
              <a:buNone/>
            </a:pPr>
            <a:r>
              <a:rPr lang="en-CA" sz="2800" b="1" dirty="0"/>
              <a:t>IF </a:t>
            </a:r>
            <a:r>
              <a:rPr lang="en-CA" sz="2800" b="1" dirty="0" err="1"/>
              <a:t>IF</a:t>
            </a:r>
            <a:r>
              <a:rPr lang="en-CA" sz="2800" b="1" dirty="0"/>
              <a:t> </a:t>
            </a:r>
            <a:r>
              <a:rPr lang="en-CA" sz="2800" b="1" dirty="0" err="1"/>
              <a:t>IF</a:t>
            </a:r>
            <a:r>
              <a:rPr lang="en-CA" sz="2800" b="1" dirty="0"/>
              <a:t> </a:t>
            </a:r>
            <a:r>
              <a:rPr lang="en-CA" sz="2800" dirty="0"/>
              <a:t>they comply with something we’ll talk about later)</a:t>
            </a:r>
          </a:p>
          <a:p>
            <a:pPr marL="0" indent="0">
              <a:buNone/>
            </a:pPr>
            <a:endParaRPr lang="en-CA" sz="2800" dirty="0"/>
          </a:p>
          <a:p>
            <a:pPr marL="0" indent="0">
              <a:buNone/>
            </a:pPr>
            <a:r>
              <a:rPr lang="en-CA" sz="2800" dirty="0"/>
              <a:t>“A service provider shall not be liable …for infringement of copyright... in a case which … the material is made available online by a person other than the service provider… [IF </a:t>
            </a:r>
            <a:r>
              <a:rPr lang="en-CA" sz="2800" dirty="0" err="1"/>
              <a:t>IF</a:t>
            </a:r>
            <a:r>
              <a:rPr lang="en-CA" sz="2800" dirty="0"/>
              <a:t> IF] … the service provider responds expeditiously to remove, or disable access to, the material that is claimed to be infringing upon notification of claimed infringement”</a:t>
            </a:r>
          </a:p>
          <a:p>
            <a:pPr marL="0" indent="0">
              <a:buNone/>
            </a:pPr>
            <a:endParaRPr lang="en-CA" sz="2800" dirty="0"/>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63CBB7FE-865D-404C-8A5A-B163B1312ECA}"/>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426344670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1E652-635A-41A0-A653-A31538231735}"/>
              </a:ext>
            </a:extLst>
          </p:cNvPr>
          <p:cNvSpPr>
            <a:spLocks noGrp="1"/>
          </p:cNvSpPr>
          <p:nvPr>
            <p:ph type="title"/>
          </p:nvPr>
        </p:nvSpPr>
        <p:spPr/>
        <p:txBody>
          <a:bodyPr/>
          <a:lstStyle/>
          <a:p>
            <a:r>
              <a:rPr lang="en-US" altLang="en-US" i="1" dirty="0"/>
              <a:t>CMA</a:t>
            </a:r>
            <a:r>
              <a:rPr lang="en-US" altLang="en-US" dirty="0"/>
              <a:t> - Enabling © infringement</a:t>
            </a:r>
            <a:endParaRPr lang="en-CA" dirty="0"/>
          </a:p>
        </p:txBody>
      </p:sp>
      <p:sp>
        <p:nvSpPr>
          <p:cNvPr id="3" name="Content Placeholder 2">
            <a:extLst>
              <a:ext uri="{FF2B5EF4-FFF2-40B4-BE49-F238E27FC236}">
                <a16:creationId xmlns:a16="http://schemas.microsoft.com/office/drawing/2014/main" id="{DC5EB035-43C4-43FA-91AD-C60D52D91D4D}"/>
              </a:ext>
            </a:extLst>
          </p:cNvPr>
          <p:cNvSpPr>
            <a:spLocks noGrp="1"/>
          </p:cNvSpPr>
          <p:nvPr>
            <p:ph idx="1"/>
          </p:nvPr>
        </p:nvSpPr>
        <p:spPr/>
        <p:txBody>
          <a:bodyPr/>
          <a:lstStyle/>
          <a:p>
            <a:pPr eaLnBrk="1" fontAlgn="auto" hangingPunct="1">
              <a:spcAft>
                <a:spcPts val="0"/>
              </a:spcAft>
              <a:defRPr/>
            </a:pPr>
            <a:r>
              <a:rPr lang="en-US" dirty="0"/>
              <a:t>Secondary infringement – enabling:</a:t>
            </a:r>
          </a:p>
          <a:p>
            <a:pPr lvl="1" eaLnBrk="1" fontAlgn="auto" hangingPunct="1">
              <a:spcAft>
                <a:spcPts val="0"/>
              </a:spcAft>
              <a:buNone/>
              <a:defRPr/>
            </a:pPr>
            <a:r>
              <a:rPr lang="en-CA" b="1" dirty="0"/>
              <a:t>27 (2.3) </a:t>
            </a:r>
            <a:r>
              <a:rPr lang="en-CA" dirty="0"/>
              <a:t>It is an infringement of copyright for a person, by means of the Internet or another digital network, to provide </a:t>
            </a:r>
            <a:r>
              <a:rPr lang="en-CA" b="1" dirty="0"/>
              <a:t>a service primarily for the purpose of enabling acts of copyright infringement</a:t>
            </a:r>
            <a:r>
              <a:rPr lang="en-CA" dirty="0"/>
              <a:t> if an actual infringement of copyright occurs by means of the Internet or another digital network as a result of the use of that service.</a:t>
            </a:r>
            <a:endParaRPr lang="en-US" dirty="0"/>
          </a:p>
          <a:p>
            <a:pPr eaLnBrk="1" fontAlgn="auto" hangingPunct="1">
              <a:spcAft>
                <a:spcPts val="0"/>
              </a:spcAft>
              <a:defRPr/>
            </a:pPr>
            <a:r>
              <a:rPr lang="en-US" dirty="0"/>
              <a:t>piratebay.org, </a:t>
            </a:r>
            <a:r>
              <a:rPr lang="en-US" dirty="0">
                <a:solidFill>
                  <a:schemeClr val="tx1"/>
                </a:solidFill>
              </a:rPr>
              <a:t>isohunt.com</a:t>
            </a:r>
          </a:p>
          <a:p>
            <a:pPr marL="0" indent="0">
              <a:buNone/>
            </a:pPr>
            <a:endParaRPr lang="en-CA" dirty="0"/>
          </a:p>
        </p:txBody>
      </p:sp>
      <p:sp>
        <p:nvSpPr>
          <p:cNvPr id="4" name="Footer Placeholder 3">
            <a:extLst>
              <a:ext uri="{FF2B5EF4-FFF2-40B4-BE49-F238E27FC236}">
                <a16:creationId xmlns:a16="http://schemas.microsoft.com/office/drawing/2014/main" id="{04A6AB68-3802-4649-90A9-B6CDF18782FF}"/>
              </a:ext>
            </a:extLst>
          </p:cNvPr>
          <p:cNvSpPr>
            <a:spLocks noGrp="1"/>
          </p:cNvSpPr>
          <p:nvPr>
            <p:ph type="ftr" sz="quarter" idx="11"/>
          </p:nvPr>
        </p:nvSpPr>
        <p:spPr/>
        <p:txBody>
          <a:bodyPr/>
          <a:lstStyle/>
          <a:p>
            <a:pPr>
              <a:defRPr/>
            </a:pPr>
            <a:r>
              <a:rPr lang="en-US" dirty="0"/>
              <a:t>Class 3</a:t>
            </a:r>
          </a:p>
        </p:txBody>
      </p:sp>
    </p:spTree>
    <p:extLst>
      <p:ext uri="{BB962C8B-B14F-4D97-AF65-F5344CB8AC3E}">
        <p14:creationId xmlns:p14="http://schemas.microsoft.com/office/powerpoint/2010/main" val="28266925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C91D1-86E0-4934-9B14-C920B38AE2DD}"/>
              </a:ext>
            </a:extLst>
          </p:cNvPr>
          <p:cNvSpPr>
            <a:spLocks noGrp="1"/>
          </p:cNvSpPr>
          <p:nvPr>
            <p:ph type="title"/>
          </p:nvPr>
        </p:nvSpPr>
        <p:spPr/>
        <p:txBody>
          <a:bodyPr/>
          <a:lstStyle/>
          <a:p>
            <a:r>
              <a:rPr lang="en-US" altLang="en-US" dirty="0"/>
              <a:t>Enabling © infringement - factors</a:t>
            </a:r>
            <a:endParaRPr lang="en-CA" dirty="0"/>
          </a:p>
        </p:txBody>
      </p:sp>
      <p:sp>
        <p:nvSpPr>
          <p:cNvPr id="3" name="Content Placeholder 2">
            <a:extLst>
              <a:ext uri="{FF2B5EF4-FFF2-40B4-BE49-F238E27FC236}">
                <a16:creationId xmlns:a16="http://schemas.microsoft.com/office/drawing/2014/main" id="{C8905245-688F-4335-B628-C5B63799E645}"/>
              </a:ext>
            </a:extLst>
          </p:cNvPr>
          <p:cNvSpPr>
            <a:spLocks noGrp="1"/>
          </p:cNvSpPr>
          <p:nvPr>
            <p:ph idx="1"/>
          </p:nvPr>
        </p:nvSpPr>
        <p:spPr/>
        <p:txBody>
          <a:bodyPr/>
          <a:lstStyle/>
          <a:p>
            <a:pPr>
              <a:buNone/>
              <a:defRPr/>
            </a:pPr>
            <a:r>
              <a:rPr lang="en-CA" sz="2000" dirty="0"/>
              <a:t>27 (2.4) In determining whether a person has infringed copyright under subsection (2.3), </a:t>
            </a:r>
            <a:r>
              <a:rPr lang="en-CA" sz="2000" b="1" dirty="0"/>
              <a:t>the court may consider</a:t>
            </a:r>
          </a:p>
          <a:p>
            <a:pPr>
              <a:buNone/>
              <a:defRPr/>
            </a:pPr>
            <a:r>
              <a:rPr lang="en-CA" sz="2000" dirty="0"/>
              <a:t>(</a:t>
            </a:r>
            <a:r>
              <a:rPr lang="en-CA" sz="2000" i="1" dirty="0"/>
              <a:t>a</a:t>
            </a:r>
            <a:r>
              <a:rPr lang="en-CA" sz="2000" dirty="0"/>
              <a:t>) whether the person expressly or implicitly </a:t>
            </a:r>
            <a:r>
              <a:rPr lang="en-CA" sz="2000" b="1" dirty="0"/>
              <a:t>marketed</a:t>
            </a:r>
            <a:r>
              <a:rPr lang="en-CA" sz="2000" dirty="0"/>
              <a:t> or promoted the service as one that could be used to enable acts of copyright infringement;</a:t>
            </a:r>
          </a:p>
          <a:p>
            <a:pPr>
              <a:buNone/>
              <a:defRPr/>
            </a:pPr>
            <a:r>
              <a:rPr lang="en-CA" sz="2000" dirty="0"/>
              <a:t>(</a:t>
            </a:r>
            <a:r>
              <a:rPr lang="en-CA" sz="2000" i="1" dirty="0"/>
              <a:t>b</a:t>
            </a:r>
            <a:r>
              <a:rPr lang="en-CA" sz="2000" dirty="0"/>
              <a:t>) whether the person had </a:t>
            </a:r>
            <a:r>
              <a:rPr lang="en-CA" sz="2000" b="1" dirty="0"/>
              <a:t>knowledge</a:t>
            </a:r>
            <a:r>
              <a:rPr lang="en-CA" sz="2000" dirty="0"/>
              <a:t> that the service was used to enable a significant number of acts of copyright infringement;</a:t>
            </a:r>
          </a:p>
          <a:p>
            <a:pPr>
              <a:buNone/>
              <a:defRPr/>
            </a:pPr>
            <a:r>
              <a:rPr lang="en-CA" sz="2000" dirty="0"/>
              <a:t>(</a:t>
            </a:r>
            <a:r>
              <a:rPr lang="en-CA" sz="2000" i="1" dirty="0"/>
              <a:t>c</a:t>
            </a:r>
            <a:r>
              <a:rPr lang="en-CA" sz="2000" dirty="0"/>
              <a:t>) whether the service has </a:t>
            </a:r>
            <a:r>
              <a:rPr lang="en-CA" sz="2000" b="1" dirty="0"/>
              <a:t>significant uses other than </a:t>
            </a:r>
            <a:r>
              <a:rPr lang="en-CA" sz="2000" dirty="0"/>
              <a:t>to enable acts of copyright infringement;</a:t>
            </a:r>
          </a:p>
          <a:p>
            <a:pPr>
              <a:buNone/>
              <a:defRPr/>
            </a:pPr>
            <a:r>
              <a:rPr lang="en-CA" sz="2000" dirty="0"/>
              <a:t>(</a:t>
            </a:r>
            <a:r>
              <a:rPr lang="en-CA" sz="2000" i="1" dirty="0"/>
              <a:t>d</a:t>
            </a:r>
            <a:r>
              <a:rPr lang="en-CA" sz="2000" dirty="0"/>
              <a:t>) the person’s ability, as part of providing the service, </a:t>
            </a:r>
            <a:r>
              <a:rPr lang="en-CA" sz="2000" b="1" dirty="0"/>
              <a:t>to limit acts of copyright infringement</a:t>
            </a:r>
            <a:r>
              <a:rPr lang="en-CA" sz="2000" dirty="0"/>
              <a:t>, and any action taken by the person to do so;</a:t>
            </a:r>
          </a:p>
          <a:p>
            <a:pPr>
              <a:buNone/>
              <a:defRPr/>
            </a:pPr>
            <a:r>
              <a:rPr lang="en-CA" sz="2000" dirty="0"/>
              <a:t>(</a:t>
            </a:r>
            <a:r>
              <a:rPr lang="en-CA" sz="2000" i="1" dirty="0"/>
              <a:t>e</a:t>
            </a:r>
            <a:r>
              <a:rPr lang="en-CA" sz="2000" dirty="0"/>
              <a:t>) any </a:t>
            </a:r>
            <a:r>
              <a:rPr lang="en-CA" sz="2000" b="1" dirty="0"/>
              <a:t>benefits</a:t>
            </a:r>
            <a:r>
              <a:rPr lang="en-CA" sz="2000" dirty="0"/>
              <a:t> the person received as a result of enabling the acts of copyright infringement; and</a:t>
            </a:r>
          </a:p>
          <a:p>
            <a:pPr>
              <a:buNone/>
              <a:defRPr/>
            </a:pPr>
            <a:r>
              <a:rPr lang="en-CA" sz="2000" dirty="0"/>
              <a:t>(</a:t>
            </a:r>
            <a:r>
              <a:rPr lang="en-CA" sz="2000" i="1" dirty="0"/>
              <a:t>f</a:t>
            </a:r>
            <a:r>
              <a:rPr lang="en-CA" sz="2000" dirty="0"/>
              <a:t>) the economic viability of the provision of the service if it were not used to enable acts of copyright infringement.</a:t>
            </a:r>
          </a:p>
          <a:p>
            <a:pPr marL="0" indent="0">
              <a:buNone/>
            </a:pPr>
            <a:endParaRPr lang="en-CA" sz="2000" dirty="0"/>
          </a:p>
        </p:txBody>
      </p:sp>
      <p:sp>
        <p:nvSpPr>
          <p:cNvPr id="4" name="Footer Placeholder 3">
            <a:extLst>
              <a:ext uri="{FF2B5EF4-FFF2-40B4-BE49-F238E27FC236}">
                <a16:creationId xmlns:a16="http://schemas.microsoft.com/office/drawing/2014/main" id="{00AAAED6-5157-40B3-A50C-957A097D1A0A}"/>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81346884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1359-F759-4015-8433-160F999FF5ED}"/>
              </a:ext>
            </a:extLst>
          </p:cNvPr>
          <p:cNvSpPr>
            <a:spLocks noGrp="1"/>
          </p:cNvSpPr>
          <p:nvPr>
            <p:ph type="title"/>
          </p:nvPr>
        </p:nvSpPr>
        <p:spPr/>
        <p:txBody>
          <a:bodyPr/>
          <a:lstStyle/>
          <a:p>
            <a:r>
              <a:rPr lang="en-CA" dirty="0"/>
              <a:t>Mashups!</a:t>
            </a:r>
          </a:p>
        </p:txBody>
      </p:sp>
      <p:sp>
        <p:nvSpPr>
          <p:cNvPr id="3" name="Content Placeholder 2">
            <a:extLst>
              <a:ext uri="{FF2B5EF4-FFF2-40B4-BE49-F238E27FC236}">
                <a16:creationId xmlns:a16="http://schemas.microsoft.com/office/drawing/2014/main" id="{3323292C-5816-4DD0-B20E-55C58BE06526}"/>
              </a:ext>
            </a:extLst>
          </p:cNvPr>
          <p:cNvSpPr>
            <a:spLocks noGrp="1"/>
          </p:cNvSpPr>
          <p:nvPr>
            <p:ph idx="1"/>
          </p:nvPr>
        </p:nvSpPr>
        <p:spPr/>
        <p:txBody>
          <a:bodyPr/>
          <a:lstStyle/>
          <a:p>
            <a:pPr marL="0" indent="0">
              <a:buNone/>
            </a:pPr>
            <a:endParaRPr lang="en-CA" dirty="0"/>
          </a:p>
          <a:p>
            <a:pPr marL="0" indent="0">
              <a:buNone/>
            </a:pPr>
            <a:endParaRPr lang="en-CA" dirty="0"/>
          </a:p>
          <a:p>
            <a:pPr marL="0" indent="0">
              <a:buNone/>
            </a:pPr>
            <a:endParaRPr lang="en-CA" dirty="0"/>
          </a:p>
          <a:p>
            <a:pPr marL="0" indent="0">
              <a:buNone/>
            </a:pPr>
            <a:endParaRPr lang="en-CA" dirty="0"/>
          </a:p>
          <a:p>
            <a:pPr marL="0" indent="0">
              <a:buNone/>
            </a:pPr>
            <a:endParaRPr lang="en-CA" dirty="0"/>
          </a:p>
          <a:p>
            <a:pPr marL="0" indent="0">
              <a:buNone/>
            </a:pPr>
            <a:r>
              <a:rPr lang="en-CA" dirty="0">
                <a:hlinkClick r:id="rId3"/>
              </a:rPr>
              <a:t>https://www.youtube.com/watch?v=eVyxnMM3ldc</a:t>
            </a:r>
            <a:r>
              <a:rPr lang="en-CA" dirty="0"/>
              <a:t> </a:t>
            </a:r>
          </a:p>
        </p:txBody>
      </p:sp>
      <p:sp>
        <p:nvSpPr>
          <p:cNvPr id="4" name="Footer Placeholder 3">
            <a:extLst>
              <a:ext uri="{FF2B5EF4-FFF2-40B4-BE49-F238E27FC236}">
                <a16:creationId xmlns:a16="http://schemas.microsoft.com/office/drawing/2014/main" id="{5B8E5E74-FBDB-424E-9758-B894A3FE24D5}"/>
              </a:ext>
            </a:extLst>
          </p:cNvPr>
          <p:cNvSpPr>
            <a:spLocks noGrp="1"/>
          </p:cNvSpPr>
          <p:nvPr>
            <p:ph type="ftr" sz="quarter" idx="11"/>
          </p:nvPr>
        </p:nvSpPr>
        <p:spPr/>
        <p:txBody>
          <a:bodyPr/>
          <a:lstStyle/>
          <a:p>
            <a:pPr>
              <a:defRPr/>
            </a:pPr>
            <a:r>
              <a:rPr lang="en-US"/>
              <a:t>Class 3</a:t>
            </a:r>
            <a:endParaRPr lang="en-US" dirty="0"/>
          </a:p>
        </p:txBody>
      </p:sp>
      <p:pic>
        <p:nvPicPr>
          <p:cNvPr id="1028" name="Picture 4" descr="Game of Thrones' director on why Tyrion is worried about Jon and Dany -  Insider">
            <a:extLst>
              <a:ext uri="{FF2B5EF4-FFF2-40B4-BE49-F238E27FC236}">
                <a16:creationId xmlns:a16="http://schemas.microsoft.com/office/drawing/2014/main" id="{7A051147-AE2C-49C2-8BFB-5061749942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634417"/>
            <a:ext cx="3779912" cy="28349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Your mother was a hamster, and your father smelt of elderberries! Pffffft!  Pffft! Prrrfft! *initiate taunting dance* : rareinsults">
            <a:extLst>
              <a:ext uri="{FF2B5EF4-FFF2-40B4-BE49-F238E27FC236}">
                <a16:creationId xmlns:a16="http://schemas.microsoft.com/office/drawing/2014/main" id="{2F971402-D7C3-48ED-A1C6-3D54317247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064" y="1614134"/>
            <a:ext cx="3025527" cy="2875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75946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1359-F759-4015-8433-160F999FF5ED}"/>
              </a:ext>
            </a:extLst>
          </p:cNvPr>
          <p:cNvSpPr>
            <a:spLocks noGrp="1"/>
          </p:cNvSpPr>
          <p:nvPr>
            <p:ph type="title"/>
          </p:nvPr>
        </p:nvSpPr>
        <p:spPr/>
        <p:txBody>
          <a:bodyPr/>
          <a:lstStyle/>
          <a:p>
            <a:r>
              <a:rPr lang="en-CA" dirty="0"/>
              <a:t>Mashups!</a:t>
            </a:r>
          </a:p>
        </p:txBody>
      </p:sp>
      <p:sp>
        <p:nvSpPr>
          <p:cNvPr id="3" name="Content Placeholder 2">
            <a:extLst>
              <a:ext uri="{FF2B5EF4-FFF2-40B4-BE49-F238E27FC236}">
                <a16:creationId xmlns:a16="http://schemas.microsoft.com/office/drawing/2014/main" id="{3323292C-5816-4DD0-B20E-55C58BE06526}"/>
              </a:ext>
            </a:extLst>
          </p:cNvPr>
          <p:cNvSpPr>
            <a:spLocks noGrp="1"/>
          </p:cNvSpPr>
          <p:nvPr>
            <p:ph idx="1"/>
          </p:nvPr>
        </p:nvSpPr>
        <p:spPr/>
        <p:txBody>
          <a:bodyPr/>
          <a:lstStyle/>
          <a:p>
            <a:pPr>
              <a:buFont typeface="Arial" charset="0"/>
              <a:buChar char="•"/>
              <a:defRPr/>
            </a:pPr>
            <a:r>
              <a:rPr lang="en-US" sz="2800" dirty="0"/>
              <a:t>Non-commercial user-generated content</a:t>
            </a:r>
          </a:p>
          <a:p>
            <a:pPr lvl="1">
              <a:buFont typeface="Arial" charset="0"/>
              <a:buNone/>
              <a:defRPr/>
            </a:pPr>
            <a:r>
              <a:rPr lang="en-CA" b="1" dirty="0"/>
              <a:t>29.21</a:t>
            </a:r>
            <a:r>
              <a:rPr lang="en-CA" dirty="0"/>
              <a:t> </a:t>
            </a:r>
            <a:r>
              <a:rPr lang="en-CA" b="1" dirty="0"/>
              <a:t>(1) </a:t>
            </a:r>
            <a:r>
              <a:rPr lang="en-CA" dirty="0"/>
              <a:t>It is not an infringement of copyright for an individual to use an existing work or other subject-matter or copy of one, which has been published or otherwise made available to the public, in the creation of a new work or other subject-matter in which copyright subsists…</a:t>
            </a:r>
          </a:p>
          <a:p>
            <a:pPr>
              <a:buFont typeface="Arial" charset="0"/>
              <a:buNone/>
              <a:defRPr/>
            </a:pPr>
            <a:r>
              <a:rPr lang="en-US" sz="2800" dirty="0">
                <a:sym typeface="Wingdings" pitchFamily="2" charset="2"/>
              </a:rPr>
              <a:t> Conditions: 1. attribution; 2. non-commercial; 3. original work did not violate ©; 4. no adverse effect (financial or otherwise) on original work </a:t>
            </a:r>
            <a:endParaRPr lang="en-US" sz="2800" dirty="0"/>
          </a:p>
          <a:p>
            <a:endParaRPr lang="en-CA" dirty="0"/>
          </a:p>
        </p:txBody>
      </p:sp>
      <p:sp>
        <p:nvSpPr>
          <p:cNvPr id="4" name="Footer Placeholder 3">
            <a:extLst>
              <a:ext uri="{FF2B5EF4-FFF2-40B4-BE49-F238E27FC236}">
                <a16:creationId xmlns:a16="http://schemas.microsoft.com/office/drawing/2014/main" id="{5B8E5E74-FBDB-424E-9758-B894A3FE24D5}"/>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28362316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43B7-A9A1-4980-B95E-BE83709578F3}"/>
              </a:ext>
            </a:extLst>
          </p:cNvPr>
          <p:cNvSpPr>
            <a:spLocks noGrp="1"/>
          </p:cNvSpPr>
          <p:nvPr>
            <p:ph type="title"/>
          </p:nvPr>
        </p:nvSpPr>
        <p:spPr>
          <a:xfrm>
            <a:off x="457200" y="274638"/>
            <a:ext cx="8229600" cy="1786210"/>
          </a:xfrm>
        </p:spPr>
        <p:txBody>
          <a:bodyPr/>
          <a:lstStyle/>
          <a:p>
            <a:r>
              <a:rPr lang="en-CA" dirty="0"/>
              <a:t>Fighting internet piracy:</a:t>
            </a:r>
            <a:br>
              <a:rPr lang="en-CA" dirty="0"/>
            </a:br>
            <a:r>
              <a:rPr lang="en-CA" b="1" dirty="0"/>
              <a:t>Fair Play Coalition </a:t>
            </a:r>
            <a:r>
              <a:rPr lang="en-CA" dirty="0"/>
              <a:t>(Feb. 2018)</a:t>
            </a:r>
          </a:p>
        </p:txBody>
      </p:sp>
      <p:sp>
        <p:nvSpPr>
          <p:cNvPr id="3" name="Content Placeholder 2">
            <a:extLst>
              <a:ext uri="{FF2B5EF4-FFF2-40B4-BE49-F238E27FC236}">
                <a16:creationId xmlns:a16="http://schemas.microsoft.com/office/drawing/2014/main" id="{B1B55457-D690-4618-A4F9-4BAAD72380E3}"/>
              </a:ext>
            </a:extLst>
          </p:cNvPr>
          <p:cNvSpPr>
            <a:spLocks noGrp="1"/>
          </p:cNvSpPr>
          <p:nvPr>
            <p:ph idx="1"/>
          </p:nvPr>
        </p:nvSpPr>
        <p:spPr>
          <a:xfrm>
            <a:off x="457200" y="2060848"/>
            <a:ext cx="8229600" cy="4065315"/>
          </a:xfrm>
        </p:spPr>
        <p:txBody>
          <a:bodyPr/>
          <a:lstStyle/>
          <a:p>
            <a:pPr marL="0" indent="0">
              <a:buNone/>
            </a:pPr>
            <a:r>
              <a:rPr lang="en-CA" dirty="0"/>
              <a:t>Big media companies and content producers ask CRTC to establish:</a:t>
            </a:r>
          </a:p>
          <a:p>
            <a:pPr marL="400050" lvl="1" indent="0">
              <a:buNone/>
            </a:pPr>
            <a:r>
              <a:rPr lang="en-CA" dirty="0"/>
              <a:t>“an independent agency to identify websites and services that are blatantly, overwhelmingly, or structurally engaged in piracy. Following due process and subject to judicial oversight, </a:t>
            </a:r>
            <a:r>
              <a:rPr lang="en-CA" b="1" dirty="0"/>
              <a:t>ISPs would ultimately be required to disable access to the identified piracy sites and services”</a:t>
            </a:r>
            <a:endParaRPr lang="en-CA" dirty="0"/>
          </a:p>
        </p:txBody>
      </p:sp>
      <p:sp>
        <p:nvSpPr>
          <p:cNvPr id="4" name="Footer Placeholder 3">
            <a:extLst>
              <a:ext uri="{FF2B5EF4-FFF2-40B4-BE49-F238E27FC236}">
                <a16:creationId xmlns:a16="http://schemas.microsoft.com/office/drawing/2014/main" id="{5C238286-85A3-4F63-BA80-EBE53D13D4ED}"/>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01671294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CAEFD-DFD1-40A3-A26B-B53E86EEDDAC}"/>
              </a:ext>
            </a:extLst>
          </p:cNvPr>
          <p:cNvSpPr>
            <a:spLocks noGrp="1"/>
          </p:cNvSpPr>
          <p:nvPr>
            <p:ph type="title"/>
          </p:nvPr>
        </p:nvSpPr>
        <p:spPr>
          <a:xfrm>
            <a:off x="457200" y="274638"/>
            <a:ext cx="8229600" cy="778098"/>
          </a:xfrm>
        </p:spPr>
        <p:txBody>
          <a:bodyPr/>
          <a:lstStyle/>
          <a:p>
            <a:r>
              <a:rPr lang="en-CA" dirty="0"/>
              <a:t>Nice try!</a:t>
            </a:r>
          </a:p>
        </p:txBody>
      </p:sp>
      <p:sp>
        <p:nvSpPr>
          <p:cNvPr id="3" name="Content Placeholder 2">
            <a:extLst>
              <a:ext uri="{FF2B5EF4-FFF2-40B4-BE49-F238E27FC236}">
                <a16:creationId xmlns:a16="http://schemas.microsoft.com/office/drawing/2014/main" id="{20F4F685-D0C9-48C8-BBD7-69E68B3BF9ED}"/>
              </a:ext>
            </a:extLst>
          </p:cNvPr>
          <p:cNvSpPr>
            <a:spLocks noGrp="1"/>
          </p:cNvSpPr>
          <p:nvPr>
            <p:ph idx="1"/>
          </p:nvPr>
        </p:nvSpPr>
        <p:spPr>
          <a:xfrm>
            <a:off x="457200" y="1052736"/>
            <a:ext cx="8229600" cy="5073427"/>
          </a:xfrm>
        </p:spPr>
        <p:txBody>
          <a:bodyPr/>
          <a:lstStyle/>
          <a:p>
            <a:r>
              <a:rPr lang="en-CA" dirty="0"/>
              <a:t>Telecom Decision CRTC 2018-384</a:t>
            </a:r>
          </a:p>
          <a:p>
            <a:pPr marL="457200" lvl="1" indent="0">
              <a:buNone/>
            </a:pPr>
            <a:endParaRPr lang="en-CA" sz="2400" dirty="0"/>
          </a:p>
          <a:p>
            <a:pPr marL="457200" lvl="1" indent="0">
              <a:buNone/>
            </a:pPr>
            <a:r>
              <a:rPr lang="en-CA" dirty="0"/>
              <a:t>“sections 24 and 24.1 of the </a:t>
            </a:r>
            <a:r>
              <a:rPr lang="en-CA" i="1" dirty="0"/>
              <a:t>Telecommunications Act </a:t>
            </a:r>
            <a:r>
              <a:rPr lang="en-CA" dirty="0"/>
              <a:t>do not contain explicit language conferring copyright jurisdiction on the Commission. The creation of new copyright remedies under the </a:t>
            </a:r>
            <a:r>
              <a:rPr lang="en-CA" i="1" dirty="0"/>
              <a:t>Telecommunications Act </a:t>
            </a:r>
            <a:r>
              <a:rPr lang="en-CA" dirty="0"/>
              <a:t>in the absence of clear statutory language would conflict with Parliament’s intent in creating an exhaustive copyright code in the </a:t>
            </a:r>
            <a:r>
              <a:rPr lang="en-CA" i="1" dirty="0"/>
              <a:t>Copyright Act</a:t>
            </a:r>
            <a:r>
              <a:rPr lang="en-CA" dirty="0"/>
              <a:t>.”</a:t>
            </a:r>
          </a:p>
        </p:txBody>
      </p:sp>
      <p:sp>
        <p:nvSpPr>
          <p:cNvPr id="4" name="Footer Placeholder 3">
            <a:extLst>
              <a:ext uri="{FF2B5EF4-FFF2-40B4-BE49-F238E27FC236}">
                <a16:creationId xmlns:a16="http://schemas.microsoft.com/office/drawing/2014/main" id="{83CEC072-8329-41A5-B07F-E70209318C01}"/>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84942648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CAEFD-DFD1-40A3-A26B-B53E86EEDDAC}"/>
              </a:ext>
            </a:extLst>
          </p:cNvPr>
          <p:cNvSpPr>
            <a:spLocks noGrp="1"/>
          </p:cNvSpPr>
          <p:nvPr>
            <p:ph type="title"/>
          </p:nvPr>
        </p:nvSpPr>
        <p:spPr>
          <a:xfrm>
            <a:off x="457200" y="274638"/>
            <a:ext cx="8229600" cy="778098"/>
          </a:xfrm>
        </p:spPr>
        <p:txBody>
          <a:bodyPr/>
          <a:lstStyle/>
          <a:p>
            <a:r>
              <a:rPr lang="en-CA" dirty="0"/>
              <a:t>Nice try!</a:t>
            </a:r>
          </a:p>
        </p:txBody>
      </p:sp>
      <p:sp>
        <p:nvSpPr>
          <p:cNvPr id="3" name="Content Placeholder 2">
            <a:extLst>
              <a:ext uri="{FF2B5EF4-FFF2-40B4-BE49-F238E27FC236}">
                <a16:creationId xmlns:a16="http://schemas.microsoft.com/office/drawing/2014/main" id="{20F4F685-D0C9-48C8-BBD7-69E68B3BF9ED}"/>
              </a:ext>
            </a:extLst>
          </p:cNvPr>
          <p:cNvSpPr>
            <a:spLocks noGrp="1"/>
          </p:cNvSpPr>
          <p:nvPr>
            <p:ph idx="1"/>
          </p:nvPr>
        </p:nvSpPr>
        <p:spPr>
          <a:xfrm>
            <a:off x="457200" y="1052736"/>
            <a:ext cx="8229600" cy="5073427"/>
          </a:xfrm>
        </p:spPr>
        <p:txBody>
          <a:bodyPr/>
          <a:lstStyle/>
          <a:p>
            <a:r>
              <a:rPr lang="en-CA" dirty="0"/>
              <a:t>Telecom Decision CRTC 2018-384</a:t>
            </a:r>
          </a:p>
          <a:p>
            <a:pPr lvl="1"/>
            <a:r>
              <a:rPr lang="en-CA" sz="2400" dirty="0"/>
              <a:t>“in the case of the proposed regime, which relates at its heart to the enforcement of the </a:t>
            </a:r>
            <a:r>
              <a:rPr lang="en-CA" sz="2400" i="1" dirty="0"/>
              <a:t>Copyright Act </a:t>
            </a:r>
            <a:r>
              <a:rPr lang="en-CA" sz="2400" dirty="0"/>
              <a:t>in the absence of a specific enforcement mechanism established by Parliament, any link to the policy objectives in the Telecommunications Act is tenuous, such that the Commission cannot support a finding of jurisdiction”</a:t>
            </a:r>
          </a:p>
          <a:p>
            <a:pPr lvl="1"/>
            <a:r>
              <a:rPr lang="en-CA" sz="2400" dirty="0"/>
              <a:t>“The Commission notes that there are existing enforcement mechanisms for addressing online copyright piracy. There are also other avenues to further examine the means of minimizing or addressing the impact of copyright piracy, including the parliamentary review of the </a:t>
            </a:r>
            <a:r>
              <a:rPr lang="en-CA" sz="2400" i="1" dirty="0"/>
              <a:t>Copyright Act</a:t>
            </a:r>
            <a:r>
              <a:rPr lang="en-CA" sz="2400" dirty="0"/>
              <a:t>”</a:t>
            </a:r>
            <a:endParaRPr lang="en-CA" dirty="0"/>
          </a:p>
        </p:txBody>
      </p:sp>
      <p:sp>
        <p:nvSpPr>
          <p:cNvPr id="4" name="Footer Placeholder 3">
            <a:extLst>
              <a:ext uri="{FF2B5EF4-FFF2-40B4-BE49-F238E27FC236}">
                <a16:creationId xmlns:a16="http://schemas.microsoft.com/office/drawing/2014/main" id="{83CEC072-8329-41A5-B07F-E70209318C01}"/>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7325805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18F9-1BE7-42B6-BFC0-2CDF8DD82946}"/>
              </a:ext>
            </a:extLst>
          </p:cNvPr>
          <p:cNvSpPr>
            <a:spLocks noGrp="1"/>
          </p:cNvSpPr>
          <p:nvPr>
            <p:ph type="title"/>
          </p:nvPr>
        </p:nvSpPr>
        <p:spPr>
          <a:xfrm>
            <a:off x="457200" y="274638"/>
            <a:ext cx="8229600" cy="1138138"/>
          </a:xfrm>
        </p:spPr>
        <p:txBody>
          <a:bodyPr/>
          <a:lstStyle/>
          <a:p>
            <a:r>
              <a:rPr lang="en-CA" dirty="0"/>
              <a:t>If at first you don’t succeed…</a:t>
            </a:r>
          </a:p>
        </p:txBody>
      </p:sp>
      <p:sp>
        <p:nvSpPr>
          <p:cNvPr id="3" name="Content Placeholder 2">
            <a:extLst>
              <a:ext uri="{FF2B5EF4-FFF2-40B4-BE49-F238E27FC236}">
                <a16:creationId xmlns:a16="http://schemas.microsoft.com/office/drawing/2014/main" id="{69CAE4B4-36FB-4932-BEB3-92A5CD5EDBD2}"/>
              </a:ext>
            </a:extLst>
          </p:cNvPr>
          <p:cNvSpPr>
            <a:spLocks noGrp="1"/>
          </p:cNvSpPr>
          <p:nvPr>
            <p:ph idx="1"/>
          </p:nvPr>
        </p:nvSpPr>
        <p:spPr>
          <a:xfrm>
            <a:off x="457200" y="1268760"/>
            <a:ext cx="8229600" cy="4857403"/>
          </a:xfrm>
        </p:spPr>
        <p:txBody>
          <a:bodyPr/>
          <a:lstStyle/>
          <a:p>
            <a:pPr marL="0" indent="0">
              <a:buNone/>
            </a:pPr>
            <a:r>
              <a:rPr lang="it-IT" i="1" dirty="0"/>
              <a:t>Bell Media Inc. v. GoldTV.Biz </a:t>
            </a:r>
            <a:r>
              <a:rPr lang="it-IT" sz="2400" dirty="0"/>
              <a:t>2019 FC 1432</a:t>
            </a:r>
          </a:p>
          <a:p>
            <a:pPr marL="0" indent="0">
              <a:buNone/>
            </a:pPr>
            <a:endParaRPr lang="it-IT" sz="2400" dirty="0"/>
          </a:p>
          <a:p>
            <a:pPr marL="0" indent="0">
              <a:buNone/>
            </a:pPr>
            <a:r>
              <a:rPr lang="it-IT" sz="2800" u="sng" dirty="0"/>
              <a:t>Facts</a:t>
            </a:r>
            <a:r>
              <a:rPr lang="it-IT" sz="2800" dirty="0"/>
              <a:t> - </a:t>
            </a:r>
            <a:r>
              <a:rPr lang="en-US" sz="2800" dirty="0"/>
              <a:t>Bell, Rogers and TVA are not too happy with </a:t>
            </a:r>
            <a:r>
              <a:rPr lang="en-US" sz="2800" dirty="0" err="1"/>
              <a:t>GoldTV</a:t>
            </a:r>
            <a:r>
              <a:rPr lang="en-US" sz="2800" dirty="0"/>
              <a:t>, who are re-broadcasting their TV programs through the internet without their permission; want ISPs to block access to the </a:t>
            </a:r>
            <a:r>
              <a:rPr lang="en-US" sz="2800" dirty="0" err="1"/>
              <a:t>GoldTV</a:t>
            </a:r>
            <a:r>
              <a:rPr lang="en-US" sz="2800" dirty="0"/>
              <a:t> websites</a:t>
            </a:r>
          </a:p>
          <a:p>
            <a:pPr marL="0" indent="0">
              <a:buNone/>
            </a:pPr>
            <a:r>
              <a:rPr lang="en-US" sz="2800" u="sng" dirty="0"/>
              <a:t>Issue</a:t>
            </a:r>
            <a:r>
              <a:rPr lang="en-US" sz="2800" dirty="0"/>
              <a:t> – Should the court grant the blocking order?</a:t>
            </a:r>
          </a:p>
          <a:p>
            <a:pPr marL="0" indent="0">
              <a:buNone/>
            </a:pPr>
            <a:r>
              <a:rPr lang="en-US" sz="2800" u="sng" dirty="0"/>
              <a:t>Held</a:t>
            </a:r>
            <a:r>
              <a:rPr lang="en-US" sz="2800" dirty="0"/>
              <a:t> – Yes! OMFG!!!!!!</a:t>
            </a:r>
          </a:p>
          <a:p>
            <a:pPr marL="0" indent="0">
              <a:buNone/>
            </a:pPr>
            <a:r>
              <a:rPr lang="en-US" sz="2800" u="sng" dirty="0"/>
              <a:t>Ratio</a:t>
            </a:r>
            <a:r>
              <a:rPr lang="en-US" sz="2800" dirty="0"/>
              <a:t> – a bunch of crap from a U.K case called </a:t>
            </a:r>
            <a:r>
              <a:rPr lang="en-US" sz="2800" i="1" dirty="0"/>
              <a:t>Cartier</a:t>
            </a:r>
            <a:r>
              <a:rPr lang="en-US" sz="2800" dirty="0"/>
              <a:t> (because there was no Canadian authority)</a:t>
            </a:r>
            <a:endParaRPr lang="it-IT" sz="2800" u="sng" dirty="0"/>
          </a:p>
          <a:p>
            <a:pPr marL="0" indent="0">
              <a:buNone/>
            </a:pPr>
            <a:endParaRPr lang="en-CA" dirty="0"/>
          </a:p>
        </p:txBody>
      </p:sp>
      <p:sp>
        <p:nvSpPr>
          <p:cNvPr id="4" name="Footer Placeholder 3">
            <a:extLst>
              <a:ext uri="{FF2B5EF4-FFF2-40B4-BE49-F238E27FC236}">
                <a16:creationId xmlns:a16="http://schemas.microsoft.com/office/drawing/2014/main" id="{DB0047A3-7D74-49D4-9E18-AA47F4F6C6B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43121778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18F9-1BE7-42B6-BFC0-2CDF8DD82946}"/>
              </a:ext>
            </a:extLst>
          </p:cNvPr>
          <p:cNvSpPr>
            <a:spLocks noGrp="1"/>
          </p:cNvSpPr>
          <p:nvPr>
            <p:ph type="title"/>
          </p:nvPr>
        </p:nvSpPr>
        <p:spPr>
          <a:xfrm>
            <a:off x="457200" y="274638"/>
            <a:ext cx="8229600" cy="1282154"/>
          </a:xfrm>
        </p:spPr>
        <p:txBody>
          <a:bodyPr/>
          <a:lstStyle/>
          <a:p>
            <a:pPr marL="0" indent="0">
              <a:buNone/>
            </a:pPr>
            <a:r>
              <a:rPr lang="it-IT" i="1" dirty="0"/>
              <a:t>Bell Media Inc. v. GoldTV.Biz</a:t>
            </a:r>
            <a:br>
              <a:rPr lang="it-IT" dirty="0"/>
            </a:br>
            <a:r>
              <a:rPr lang="it-IT" dirty="0"/>
              <a:t>Summary of Holdings </a:t>
            </a:r>
            <a:endParaRPr lang="it-IT" i="1" dirty="0"/>
          </a:p>
        </p:txBody>
      </p:sp>
      <p:sp>
        <p:nvSpPr>
          <p:cNvPr id="3" name="Content Placeholder 2">
            <a:extLst>
              <a:ext uri="{FF2B5EF4-FFF2-40B4-BE49-F238E27FC236}">
                <a16:creationId xmlns:a16="http://schemas.microsoft.com/office/drawing/2014/main" id="{69CAE4B4-36FB-4932-BEB3-92A5CD5EDBD2}"/>
              </a:ext>
            </a:extLst>
          </p:cNvPr>
          <p:cNvSpPr>
            <a:spLocks noGrp="1"/>
          </p:cNvSpPr>
          <p:nvPr>
            <p:ph idx="1"/>
          </p:nvPr>
        </p:nvSpPr>
        <p:spPr>
          <a:xfrm>
            <a:off x="457200" y="2132856"/>
            <a:ext cx="8229600" cy="3993307"/>
          </a:xfrm>
        </p:spPr>
        <p:txBody>
          <a:bodyPr/>
          <a:lstStyle/>
          <a:p>
            <a:r>
              <a:rPr lang="en-US" sz="2800" dirty="0"/>
              <a:t>Does the court have jurisdiction? </a:t>
            </a:r>
            <a:r>
              <a:rPr lang="en-US" sz="2800" dirty="0">
                <a:solidFill>
                  <a:srgbClr val="FF0000"/>
                </a:solidFill>
              </a:rPr>
              <a:t>Yes</a:t>
            </a:r>
          </a:p>
          <a:p>
            <a:r>
              <a:rPr lang="en-US" sz="2800" dirty="0"/>
              <a:t>Should the court refuse to exercise jurisdiction? </a:t>
            </a:r>
            <a:r>
              <a:rPr lang="en-US" sz="2800" dirty="0">
                <a:solidFill>
                  <a:srgbClr val="FF0000"/>
                </a:solidFill>
              </a:rPr>
              <a:t>No</a:t>
            </a:r>
          </a:p>
          <a:p>
            <a:r>
              <a:rPr lang="en-US" sz="2800" dirty="0"/>
              <a:t>What is the applicable test? </a:t>
            </a:r>
            <a:r>
              <a:rPr lang="en-US" sz="2800" i="1" dirty="0">
                <a:solidFill>
                  <a:srgbClr val="FF0000"/>
                </a:solidFill>
              </a:rPr>
              <a:t>Cartier</a:t>
            </a:r>
          </a:p>
          <a:p>
            <a:r>
              <a:rPr lang="en-US" sz="2800" dirty="0"/>
              <a:t>Has the test been met by the Plaintiffs? </a:t>
            </a:r>
            <a:r>
              <a:rPr lang="en-US" sz="2800" dirty="0">
                <a:solidFill>
                  <a:srgbClr val="FF0000"/>
                </a:solidFill>
              </a:rPr>
              <a:t>Yes</a:t>
            </a:r>
            <a:endParaRPr lang="en-US" sz="2800" dirty="0"/>
          </a:p>
          <a:p>
            <a:r>
              <a:rPr lang="en-US" sz="2800" dirty="0"/>
              <a:t>What should be the terms of the order?</a:t>
            </a:r>
            <a:r>
              <a:rPr lang="fr-CA" sz="2800" dirty="0"/>
              <a:t> </a:t>
            </a:r>
            <a:r>
              <a:rPr lang="en-US" sz="2800" dirty="0">
                <a:solidFill>
                  <a:srgbClr val="FF0000"/>
                </a:solidFill>
              </a:rPr>
              <a:t>Minimally intrusive to protect and indemnify Third Parties</a:t>
            </a:r>
            <a:endParaRPr lang="fr-CA" sz="2800" dirty="0"/>
          </a:p>
          <a:p>
            <a:pPr marL="0" indent="0">
              <a:buNone/>
            </a:pPr>
            <a:endParaRPr lang="en-US" sz="2400" dirty="0"/>
          </a:p>
          <a:p>
            <a:pPr marL="0" indent="0">
              <a:buNone/>
            </a:pPr>
            <a:endParaRPr lang="en-CA" dirty="0"/>
          </a:p>
        </p:txBody>
      </p:sp>
      <p:sp>
        <p:nvSpPr>
          <p:cNvPr id="4" name="Footer Placeholder 3">
            <a:extLst>
              <a:ext uri="{FF2B5EF4-FFF2-40B4-BE49-F238E27FC236}">
                <a16:creationId xmlns:a16="http://schemas.microsoft.com/office/drawing/2014/main" id="{DB0047A3-7D74-49D4-9E18-AA47F4F6C6B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76125192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18F9-1BE7-42B6-BFC0-2CDF8DD82946}"/>
              </a:ext>
            </a:extLst>
          </p:cNvPr>
          <p:cNvSpPr>
            <a:spLocks noGrp="1"/>
          </p:cNvSpPr>
          <p:nvPr>
            <p:ph type="title"/>
          </p:nvPr>
        </p:nvSpPr>
        <p:spPr>
          <a:xfrm>
            <a:off x="457200" y="274638"/>
            <a:ext cx="8229600" cy="1282154"/>
          </a:xfrm>
        </p:spPr>
        <p:txBody>
          <a:bodyPr/>
          <a:lstStyle/>
          <a:p>
            <a:pPr marL="0" indent="0">
              <a:buNone/>
            </a:pPr>
            <a:r>
              <a:rPr lang="it-IT" i="1" dirty="0"/>
              <a:t>Bell Media Inc. v. GoldTV.Biz</a:t>
            </a:r>
            <a:br>
              <a:rPr lang="it-IT" dirty="0"/>
            </a:br>
            <a:r>
              <a:rPr lang="it-IT" i="1" dirty="0"/>
              <a:t>Cartier</a:t>
            </a:r>
            <a:r>
              <a:rPr lang="it-IT" dirty="0"/>
              <a:t> crap</a:t>
            </a:r>
            <a:endParaRPr lang="it-IT" i="1" dirty="0"/>
          </a:p>
        </p:txBody>
      </p:sp>
      <p:sp>
        <p:nvSpPr>
          <p:cNvPr id="3" name="Content Placeholder 2">
            <a:extLst>
              <a:ext uri="{FF2B5EF4-FFF2-40B4-BE49-F238E27FC236}">
                <a16:creationId xmlns:a16="http://schemas.microsoft.com/office/drawing/2014/main" id="{69CAE4B4-36FB-4932-BEB3-92A5CD5EDBD2}"/>
              </a:ext>
            </a:extLst>
          </p:cNvPr>
          <p:cNvSpPr>
            <a:spLocks noGrp="1"/>
          </p:cNvSpPr>
          <p:nvPr>
            <p:ph idx="1"/>
          </p:nvPr>
        </p:nvSpPr>
        <p:spPr>
          <a:xfrm>
            <a:off x="457200" y="2132856"/>
            <a:ext cx="8229600" cy="3993307"/>
          </a:xfrm>
        </p:spPr>
        <p:txBody>
          <a:bodyPr/>
          <a:lstStyle/>
          <a:p>
            <a:pPr marL="0" indent="0">
              <a:buNone/>
            </a:pPr>
            <a:r>
              <a:rPr lang="en-US" sz="2400" dirty="0"/>
              <a:t>[50]  Despite </a:t>
            </a:r>
            <a:r>
              <a:rPr lang="en-US" sz="2800" b="1" dirty="0"/>
              <a:t>the different statutory context</a:t>
            </a:r>
            <a:r>
              <a:rPr lang="en-US" sz="2400" dirty="0"/>
              <a:t>, I am satisfied that it is appropriate to seek guidance from the UK jurisprudence. The principles of equity and the application of those principles in the two jurisdictions have evolved from a common tradition. The factors considered in the UK context, </a:t>
            </a:r>
            <a:r>
              <a:rPr lang="en-US" sz="2800" b="1" dirty="0"/>
              <a:t>albeit flowing from statute</a:t>
            </a:r>
            <a:r>
              <a:rPr lang="en-US" sz="2400" dirty="0"/>
              <a:t>, will be of assistance [</a:t>
            </a:r>
            <a:r>
              <a:rPr lang="en-US" sz="2400" i="1" dirty="0"/>
              <a:t>Ed. - ?!?!?! they did not “assist” you adopted it in its entirety!</a:t>
            </a:r>
            <a:r>
              <a:rPr lang="en-US" sz="2400" dirty="0"/>
              <a:t>] in determining whether the relief sought in this case should issue.</a:t>
            </a:r>
          </a:p>
          <a:p>
            <a:pPr marL="0" indent="0">
              <a:buNone/>
            </a:pPr>
            <a:endParaRPr lang="en-CA" dirty="0"/>
          </a:p>
        </p:txBody>
      </p:sp>
      <p:sp>
        <p:nvSpPr>
          <p:cNvPr id="4" name="Footer Placeholder 3">
            <a:extLst>
              <a:ext uri="{FF2B5EF4-FFF2-40B4-BE49-F238E27FC236}">
                <a16:creationId xmlns:a16="http://schemas.microsoft.com/office/drawing/2014/main" id="{DB0047A3-7D74-49D4-9E18-AA47F4F6C6B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46029545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18F9-1BE7-42B6-BFC0-2CDF8DD82946}"/>
              </a:ext>
            </a:extLst>
          </p:cNvPr>
          <p:cNvSpPr>
            <a:spLocks noGrp="1"/>
          </p:cNvSpPr>
          <p:nvPr>
            <p:ph type="title"/>
          </p:nvPr>
        </p:nvSpPr>
        <p:spPr>
          <a:xfrm>
            <a:off x="457200" y="274638"/>
            <a:ext cx="8229600" cy="1282154"/>
          </a:xfrm>
        </p:spPr>
        <p:txBody>
          <a:bodyPr/>
          <a:lstStyle/>
          <a:p>
            <a:pPr marL="0" indent="0">
              <a:buNone/>
            </a:pPr>
            <a:r>
              <a:rPr lang="it-IT" i="1" dirty="0"/>
              <a:t>Bell Media Inc. v. GoldTV.Biz</a:t>
            </a:r>
            <a:br>
              <a:rPr lang="it-IT" dirty="0"/>
            </a:br>
            <a:r>
              <a:rPr lang="it-IT" dirty="0"/>
              <a:t>Important quote takeaway</a:t>
            </a:r>
            <a:r>
              <a:rPr lang="it-IT" i="1" dirty="0"/>
              <a:t> </a:t>
            </a:r>
          </a:p>
        </p:txBody>
      </p:sp>
      <p:sp>
        <p:nvSpPr>
          <p:cNvPr id="3" name="Content Placeholder 2">
            <a:extLst>
              <a:ext uri="{FF2B5EF4-FFF2-40B4-BE49-F238E27FC236}">
                <a16:creationId xmlns:a16="http://schemas.microsoft.com/office/drawing/2014/main" id="{69CAE4B4-36FB-4932-BEB3-92A5CD5EDBD2}"/>
              </a:ext>
            </a:extLst>
          </p:cNvPr>
          <p:cNvSpPr>
            <a:spLocks noGrp="1"/>
          </p:cNvSpPr>
          <p:nvPr>
            <p:ph idx="1"/>
          </p:nvPr>
        </p:nvSpPr>
        <p:spPr>
          <a:xfrm>
            <a:off x="457200" y="2132856"/>
            <a:ext cx="8229600" cy="3993307"/>
          </a:xfrm>
        </p:spPr>
        <p:txBody>
          <a:bodyPr/>
          <a:lstStyle/>
          <a:p>
            <a:pPr marL="0" indent="0">
              <a:buNone/>
            </a:pPr>
            <a:r>
              <a:rPr lang="en-US" sz="2400" dirty="0"/>
              <a:t>[97]  I am not prepared to conclude, as the Plaintiffs have suggested, that the principle of net neutrality is of no application where a site-blocking order is sought. However, I am satisfied, in the face of a strong prima facie case of ongoing infringement and a draft order that seeks to limit blocking to unlawful sites and incorporates processes to address inadvertent over-blocking that </a:t>
            </a:r>
            <a:r>
              <a:rPr lang="en-US" b="1" dirty="0"/>
              <a:t>neither net neutrality nor freedom of expression concerns tip the balance against granting the relief sought</a:t>
            </a:r>
            <a:r>
              <a:rPr lang="en-US" sz="2400" dirty="0"/>
              <a:t>. </a:t>
            </a:r>
          </a:p>
          <a:p>
            <a:pPr marL="0" indent="0">
              <a:buNone/>
            </a:pPr>
            <a:endParaRPr lang="en-US" sz="2400" dirty="0"/>
          </a:p>
          <a:p>
            <a:pPr marL="0" indent="0">
              <a:buNone/>
            </a:pPr>
            <a:endParaRPr lang="en-CA" dirty="0"/>
          </a:p>
        </p:txBody>
      </p:sp>
      <p:sp>
        <p:nvSpPr>
          <p:cNvPr id="4" name="Footer Placeholder 3">
            <a:extLst>
              <a:ext uri="{FF2B5EF4-FFF2-40B4-BE49-F238E27FC236}">
                <a16:creationId xmlns:a16="http://schemas.microsoft.com/office/drawing/2014/main" id="{DB0047A3-7D74-49D4-9E18-AA47F4F6C6B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09076683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18F9-1BE7-42B6-BFC0-2CDF8DD82946}"/>
              </a:ext>
            </a:extLst>
          </p:cNvPr>
          <p:cNvSpPr>
            <a:spLocks noGrp="1"/>
          </p:cNvSpPr>
          <p:nvPr>
            <p:ph type="title"/>
          </p:nvPr>
        </p:nvSpPr>
        <p:spPr>
          <a:xfrm>
            <a:off x="0" y="274638"/>
            <a:ext cx="9144000" cy="1282154"/>
          </a:xfrm>
        </p:spPr>
        <p:txBody>
          <a:bodyPr/>
          <a:lstStyle/>
          <a:p>
            <a:pPr marL="0" indent="0">
              <a:buNone/>
            </a:pPr>
            <a:r>
              <a:rPr lang="it-IT" sz="2400" i="1" dirty="0"/>
              <a:t>Bell Media Inc. v. GoldTV.Biz (cont.)</a:t>
            </a:r>
            <a:br>
              <a:rPr lang="it-IT" i="1" dirty="0"/>
            </a:br>
            <a:r>
              <a:rPr lang="it-IT" sz="4000" i="1" dirty="0"/>
              <a:t>Teksavvy Solutions Inc. v. Bell Media Inc.</a:t>
            </a:r>
            <a:br>
              <a:rPr lang="it-IT" dirty="0"/>
            </a:br>
            <a:r>
              <a:rPr lang="it-IT" dirty="0"/>
              <a:t>	</a:t>
            </a:r>
            <a:r>
              <a:rPr lang="it-IT" sz="3200" dirty="0"/>
              <a:t>2021 FCA 100 (May 26)</a:t>
            </a:r>
            <a:endParaRPr lang="it-IT" sz="3200" i="1" dirty="0"/>
          </a:p>
        </p:txBody>
      </p:sp>
      <p:sp>
        <p:nvSpPr>
          <p:cNvPr id="3" name="Content Placeholder 2">
            <a:extLst>
              <a:ext uri="{FF2B5EF4-FFF2-40B4-BE49-F238E27FC236}">
                <a16:creationId xmlns:a16="http://schemas.microsoft.com/office/drawing/2014/main" id="{69CAE4B4-36FB-4932-BEB3-92A5CD5EDBD2}"/>
              </a:ext>
            </a:extLst>
          </p:cNvPr>
          <p:cNvSpPr>
            <a:spLocks noGrp="1"/>
          </p:cNvSpPr>
          <p:nvPr>
            <p:ph idx="1"/>
          </p:nvPr>
        </p:nvSpPr>
        <p:spPr>
          <a:xfrm>
            <a:off x="457200" y="1988840"/>
            <a:ext cx="8229600" cy="4137323"/>
          </a:xfrm>
        </p:spPr>
        <p:txBody>
          <a:bodyPr/>
          <a:lstStyle/>
          <a:p>
            <a:pPr marL="0" indent="0">
              <a:buNone/>
            </a:pPr>
            <a:r>
              <a:rPr lang="en-CA" sz="2800" dirty="0" err="1"/>
              <a:t>Teksavvy</a:t>
            </a:r>
            <a:r>
              <a:rPr lang="en-CA" sz="2800" dirty="0"/>
              <a:t>: “We are not blocking any damn websites, we are customer-friendly dammit! Someone has to fight this crap.”</a:t>
            </a:r>
          </a:p>
          <a:p>
            <a:pPr marL="0" indent="0">
              <a:buNone/>
            </a:pPr>
            <a:r>
              <a:rPr lang="en-CA" sz="2800" u="sng" dirty="0"/>
              <a:t>3 Issues:</a:t>
            </a:r>
          </a:p>
          <a:p>
            <a:pPr marL="514350" indent="-514350">
              <a:buFont typeface="+mj-lt"/>
              <a:buAutoNum type="arabicPeriod"/>
            </a:pPr>
            <a:r>
              <a:rPr lang="en-US" sz="2800" dirty="0"/>
              <a:t>Whether the Federal Court had the power to grant a site-blocking order</a:t>
            </a:r>
          </a:p>
          <a:p>
            <a:pPr marL="514350" indent="-514350">
              <a:buFont typeface="+mj-lt"/>
              <a:buAutoNum type="arabicPeriod"/>
            </a:pPr>
            <a:r>
              <a:rPr lang="en-US" sz="2800" dirty="0"/>
              <a:t>If so, the relevance of freedom of expression</a:t>
            </a:r>
          </a:p>
          <a:p>
            <a:pPr marL="514350" indent="-514350">
              <a:buFont typeface="+mj-lt"/>
              <a:buAutoNum type="arabicPeriod"/>
            </a:pPr>
            <a:r>
              <a:rPr lang="en-US" sz="2800" dirty="0"/>
              <a:t>Whether the Order was just and equitable</a:t>
            </a:r>
          </a:p>
          <a:p>
            <a:pPr marL="0" indent="0">
              <a:buNone/>
            </a:pPr>
            <a:r>
              <a:rPr lang="en-US" sz="2800" u="sng" dirty="0"/>
              <a:t>Held</a:t>
            </a:r>
            <a:r>
              <a:rPr lang="en-US" sz="2800" dirty="0"/>
              <a:t>: Upheld.</a:t>
            </a:r>
            <a:endParaRPr lang="en-CA" sz="2800" dirty="0"/>
          </a:p>
        </p:txBody>
      </p:sp>
      <p:sp>
        <p:nvSpPr>
          <p:cNvPr id="4" name="Footer Placeholder 3">
            <a:extLst>
              <a:ext uri="{FF2B5EF4-FFF2-40B4-BE49-F238E27FC236}">
                <a16:creationId xmlns:a16="http://schemas.microsoft.com/office/drawing/2014/main" id="{DB0047A3-7D74-49D4-9E18-AA47F4F6C6B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16822546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18F9-1BE7-42B6-BFC0-2CDF8DD82946}"/>
              </a:ext>
            </a:extLst>
          </p:cNvPr>
          <p:cNvSpPr>
            <a:spLocks noGrp="1"/>
          </p:cNvSpPr>
          <p:nvPr>
            <p:ph type="title"/>
          </p:nvPr>
        </p:nvSpPr>
        <p:spPr>
          <a:xfrm>
            <a:off x="0" y="274638"/>
            <a:ext cx="9144000" cy="1138138"/>
          </a:xfrm>
        </p:spPr>
        <p:txBody>
          <a:bodyPr/>
          <a:lstStyle/>
          <a:p>
            <a:pPr marL="0" indent="0">
              <a:buNone/>
            </a:pPr>
            <a:r>
              <a:rPr lang="it-IT" sz="4000" i="1" dirty="0"/>
              <a:t>Teksavvy Solutions Inc. v. Bell Media Inc.</a:t>
            </a:r>
            <a:endParaRPr lang="it-IT" sz="3200" i="1" dirty="0"/>
          </a:p>
        </p:txBody>
      </p:sp>
      <p:sp>
        <p:nvSpPr>
          <p:cNvPr id="3" name="Content Placeholder 2">
            <a:extLst>
              <a:ext uri="{FF2B5EF4-FFF2-40B4-BE49-F238E27FC236}">
                <a16:creationId xmlns:a16="http://schemas.microsoft.com/office/drawing/2014/main" id="{69CAE4B4-36FB-4932-BEB3-92A5CD5EDBD2}"/>
              </a:ext>
            </a:extLst>
          </p:cNvPr>
          <p:cNvSpPr>
            <a:spLocks noGrp="1"/>
          </p:cNvSpPr>
          <p:nvPr>
            <p:ph idx="1"/>
          </p:nvPr>
        </p:nvSpPr>
        <p:spPr>
          <a:xfrm>
            <a:off x="457200" y="1412776"/>
            <a:ext cx="8229600" cy="4713387"/>
          </a:xfrm>
        </p:spPr>
        <p:txBody>
          <a:bodyPr/>
          <a:lstStyle/>
          <a:p>
            <a:pPr marL="0" indent="0">
              <a:buNone/>
            </a:pPr>
            <a:r>
              <a:rPr lang="en-US" sz="2800" u="sng" dirty="0"/>
              <a:t>1. Whether the Federal Court had the power to grant a site-blocking order</a:t>
            </a:r>
          </a:p>
          <a:p>
            <a:pPr marL="0" indent="0">
              <a:buNone/>
            </a:pPr>
            <a:r>
              <a:rPr lang="en-US" sz="2800" dirty="0"/>
              <a:t>Just because Parliament provided for one remedy in the Copyright Act, it does not mean other remedies may not be available</a:t>
            </a:r>
          </a:p>
          <a:p>
            <a:pPr>
              <a:buFont typeface="Wingdings" panose="05000000000000000000" pitchFamily="2" charset="2"/>
              <a:buChar char="à"/>
            </a:pPr>
            <a:r>
              <a:rPr lang="en-US" sz="2800" dirty="0">
                <a:sym typeface="Wingdings" panose="05000000000000000000" pitchFamily="2" charset="2"/>
              </a:rPr>
              <a:t>See </a:t>
            </a:r>
            <a:r>
              <a:rPr lang="en-US" sz="2800" i="1" dirty="0">
                <a:sym typeface="Wingdings" panose="05000000000000000000" pitchFamily="2" charset="2"/>
              </a:rPr>
              <a:t>Voltage</a:t>
            </a:r>
            <a:r>
              <a:rPr lang="en-US" sz="2800" dirty="0">
                <a:sym typeface="Wingdings" panose="05000000000000000000" pitchFamily="2" charset="2"/>
              </a:rPr>
              <a:t>! There was a Norwich Order! That is not in the Copyright Act either</a:t>
            </a:r>
          </a:p>
          <a:p>
            <a:pPr>
              <a:buFont typeface="Wingdings" panose="05000000000000000000" pitchFamily="2" charset="2"/>
              <a:buChar char="à"/>
            </a:pPr>
            <a:r>
              <a:rPr lang="en-US" sz="2800" dirty="0">
                <a:sym typeface="Wingdings" panose="05000000000000000000" pitchFamily="2" charset="2"/>
              </a:rPr>
              <a:t>Also </a:t>
            </a:r>
            <a:r>
              <a:rPr lang="en-US" sz="2800" i="1" dirty="0" err="1">
                <a:sym typeface="Wingdings" panose="05000000000000000000" pitchFamily="2" charset="2"/>
              </a:rPr>
              <a:t>Equuestek</a:t>
            </a:r>
            <a:r>
              <a:rPr lang="en-US" sz="2800" dirty="0">
                <a:sym typeface="Wingdings" panose="05000000000000000000" pitchFamily="2" charset="2"/>
              </a:rPr>
              <a:t> (November 13), SCC ordered Google to block links to websites selling IP-infringing (patents) goods</a:t>
            </a:r>
            <a:endParaRPr lang="en-US" sz="2800" dirty="0"/>
          </a:p>
        </p:txBody>
      </p:sp>
      <p:sp>
        <p:nvSpPr>
          <p:cNvPr id="4" name="Footer Placeholder 3">
            <a:extLst>
              <a:ext uri="{FF2B5EF4-FFF2-40B4-BE49-F238E27FC236}">
                <a16:creationId xmlns:a16="http://schemas.microsoft.com/office/drawing/2014/main" id="{DB0047A3-7D74-49D4-9E18-AA47F4F6C6B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18067161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18F9-1BE7-42B6-BFC0-2CDF8DD82946}"/>
              </a:ext>
            </a:extLst>
          </p:cNvPr>
          <p:cNvSpPr>
            <a:spLocks noGrp="1"/>
          </p:cNvSpPr>
          <p:nvPr>
            <p:ph type="title"/>
          </p:nvPr>
        </p:nvSpPr>
        <p:spPr>
          <a:xfrm>
            <a:off x="0" y="274638"/>
            <a:ext cx="9144000" cy="778098"/>
          </a:xfrm>
        </p:spPr>
        <p:txBody>
          <a:bodyPr/>
          <a:lstStyle/>
          <a:p>
            <a:pPr marL="0" indent="0">
              <a:buNone/>
            </a:pPr>
            <a:r>
              <a:rPr lang="it-IT" sz="4000" i="1" dirty="0"/>
              <a:t>Teksavvy Solutions Inc. v. Bell Media Inc.</a:t>
            </a:r>
            <a:endParaRPr lang="it-IT" sz="3200" i="1" dirty="0"/>
          </a:p>
        </p:txBody>
      </p:sp>
      <p:sp>
        <p:nvSpPr>
          <p:cNvPr id="3" name="Content Placeholder 2">
            <a:extLst>
              <a:ext uri="{FF2B5EF4-FFF2-40B4-BE49-F238E27FC236}">
                <a16:creationId xmlns:a16="http://schemas.microsoft.com/office/drawing/2014/main" id="{69CAE4B4-36FB-4932-BEB3-92A5CD5EDBD2}"/>
              </a:ext>
            </a:extLst>
          </p:cNvPr>
          <p:cNvSpPr>
            <a:spLocks noGrp="1"/>
          </p:cNvSpPr>
          <p:nvPr>
            <p:ph idx="1"/>
          </p:nvPr>
        </p:nvSpPr>
        <p:spPr>
          <a:xfrm>
            <a:off x="457200" y="1124744"/>
            <a:ext cx="8229600" cy="5001419"/>
          </a:xfrm>
        </p:spPr>
        <p:txBody>
          <a:bodyPr/>
          <a:lstStyle/>
          <a:p>
            <a:pPr marL="0" indent="0">
              <a:buNone/>
            </a:pPr>
            <a:r>
              <a:rPr lang="en-US" sz="2800" u="sng" dirty="0"/>
              <a:t>2. The relevance of freedom of expression</a:t>
            </a:r>
            <a:r>
              <a:rPr lang="en-US" sz="2800" dirty="0"/>
              <a:t> </a:t>
            </a:r>
          </a:p>
          <a:p>
            <a:pPr marL="0" indent="0">
              <a:buNone/>
            </a:pPr>
            <a:endParaRPr lang="en-US" sz="2800" dirty="0"/>
          </a:p>
          <a:p>
            <a:pPr marL="0" indent="0">
              <a:buNone/>
            </a:pPr>
            <a:r>
              <a:rPr lang="en-US" sz="2400" dirty="0"/>
              <a:t>[50] I have difficulty accepting that ISPs like </a:t>
            </a:r>
            <a:r>
              <a:rPr lang="en-US" sz="2400" dirty="0" err="1"/>
              <a:t>Teksavvy</a:t>
            </a:r>
            <a:r>
              <a:rPr lang="en-US" sz="2400" dirty="0"/>
              <a:t> engage in any expressive activity when they provide their customers with access to certain websites. As </a:t>
            </a:r>
            <a:r>
              <a:rPr lang="en-US" sz="2400" dirty="0" err="1"/>
              <a:t>Teksavvy</a:t>
            </a:r>
            <a:r>
              <a:rPr lang="en-US" sz="2400" dirty="0"/>
              <a:t> itself has argued, it acts as a common carrier subject to an obligation of net neutrality. As such, it should not, and presumably does not, show any preference for one website over another based on its content. In this sense, its everyday activities in question are not expressive and therefore do not engage freedom of expression.</a:t>
            </a:r>
          </a:p>
          <a:p>
            <a:pPr marL="0" indent="0">
              <a:buNone/>
            </a:pPr>
            <a:endParaRPr lang="en-US" sz="2400" dirty="0"/>
          </a:p>
          <a:p>
            <a:pPr marL="0" indent="0">
              <a:buNone/>
            </a:pPr>
            <a:r>
              <a:rPr lang="en-US" sz="2400" dirty="0">
                <a:sym typeface="Wingdings" panose="05000000000000000000" pitchFamily="2" charset="2"/>
              </a:rPr>
              <a:t> But what about </a:t>
            </a:r>
            <a:r>
              <a:rPr lang="en-US" sz="2400" dirty="0" err="1">
                <a:sym typeface="Wingdings" panose="05000000000000000000" pitchFamily="2" charset="2"/>
              </a:rPr>
              <a:t>TekSavvy’s</a:t>
            </a:r>
            <a:r>
              <a:rPr lang="en-US" sz="2400" dirty="0">
                <a:sym typeface="Wingdings" panose="05000000000000000000" pitchFamily="2" charset="2"/>
              </a:rPr>
              <a:t> </a:t>
            </a:r>
            <a:r>
              <a:rPr lang="en-US" sz="2400" i="1" dirty="0">
                <a:sym typeface="Wingdings" panose="05000000000000000000" pitchFamily="2" charset="2"/>
              </a:rPr>
              <a:t>customers</a:t>
            </a:r>
            <a:r>
              <a:rPr lang="en-US" sz="2400" dirty="0">
                <a:sym typeface="Wingdings" panose="05000000000000000000" pitchFamily="2" charset="2"/>
              </a:rPr>
              <a:t>?...</a:t>
            </a:r>
            <a:endParaRPr lang="en-US" sz="2400" dirty="0"/>
          </a:p>
        </p:txBody>
      </p:sp>
      <p:sp>
        <p:nvSpPr>
          <p:cNvPr id="4" name="Footer Placeholder 3">
            <a:extLst>
              <a:ext uri="{FF2B5EF4-FFF2-40B4-BE49-F238E27FC236}">
                <a16:creationId xmlns:a16="http://schemas.microsoft.com/office/drawing/2014/main" id="{DB0047A3-7D74-49D4-9E18-AA47F4F6C6B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32021761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18F9-1BE7-42B6-BFC0-2CDF8DD82946}"/>
              </a:ext>
            </a:extLst>
          </p:cNvPr>
          <p:cNvSpPr>
            <a:spLocks noGrp="1"/>
          </p:cNvSpPr>
          <p:nvPr>
            <p:ph type="title"/>
          </p:nvPr>
        </p:nvSpPr>
        <p:spPr>
          <a:xfrm>
            <a:off x="0" y="274638"/>
            <a:ext cx="9144000" cy="1138138"/>
          </a:xfrm>
        </p:spPr>
        <p:txBody>
          <a:bodyPr/>
          <a:lstStyle/>
          <a:p>
            <a:pPr marL="0" indent="0">
              <a:buNone/>
            </a:pPr>
            <a:r>
              <a:rPr lang="it-IT" sz="4000" i="1" dirty="0"/>
              <a:t>Teksavvy Solutions Inc. v. Bell Media Inc.</a:t>
            </a:r>
            <a:endParaRPr lang="it-IT" sz="3200" i="1" dirty="0"/>
          </a:p>
        </p:txBody>
      </p:sp>
      <p:sp>
        <p:nvSpPr>
          <p:cNvPr id="3" name="Content Placeholder 2">
            <a:extLst>
              <a:ext uri="{FF2B5EF4-FFF2-40B4-BE49-F238E27FC236}">
                <a16:creationId xmlns:a16="http://schemas.microsoft.com/office/drawing/2014/main" id="{69CAE4B4-36FB-4932-BEB3-92A5CD5EDBD2}"/>
              </a:ext>
            </a:extLst>
          </p:cNvPr>
          <p:cNvSpPr>
            <a:spLocks noGrp="1"/>
          </p:cNvSpPr>
          <p:nvPr>
            <p:ph idx="1"/>
          </p:nvPr>
        </p:nvSpPr>
        <p:spPr>
          <a:xfrm>
            <a:off x="457200" y="1412776"/>
            <a:ext cx="8229600" cy="4713387"/>
          </a:xfrm>
        </p:spPr>
        <p:txBody>
          <a:bodyPr/>
          <a:lstStyle/>
          <a:p>
            <a:pPr marL="0" indent="0">
              <a:buNone/>
            </a:pPr>
            <a:r>
              <a:rPr lang="en-US" sz="2800" u="sng" dirty="0"/>
              <a:t>2. The relevance of freedom of expression</a:t>
            </a:r>
            <a:r>
              <a:rPr lang="en-US" sz="2800" dirty="0"/>
              <a:t> (cont.)</a:t>
            </a:r>
          </a:p>
          <a:p>
            <a:pPr marL="0" indent="0">
              <a:buNone/>
            </a:pPr>
            <a:endParaRPr lang="en-US" sz="2800" dirty="0"/>
          </a:p>
          <a:p>
            <a:pPr marL="0" indent="0">
              <a:buNone/>
            </a:pPr>
            <a:r>
              <a:rPr lang="en-US" sz="2400" dirty="0"/>
              <a:t>[53] In my view, it is not necessary to decide whether the </a:t>
            </a:r>
            <a:r>
              <a:rPr lang="en-US" sz="2400" i="1" dirty="0"/>
              <a:t>Charter</a:t>
            </a:r>
            <a:r>
              <a:rPr lang="en-US" sz="2400" dirty="0"/>
              <a:t> is engaged and, if so, whether freedom of expression is infringed. In considering the issue of freedom of expression in the context of a particular equitable remedy, it was not necessary for the Judge to engage in a detailed </a:t>
            </a:r>
            <a:r>
              <a:rPr lang="en-US" sz="2400" i="1" dirty="0"/>
              <a:t>Charter</a:t>
            </a:r>
            <a:r>
              <a:rPr lang="en-US" sz="2400" dirty="0"/>
              <a:t> rights analysis separate and distinct from the balance of convenience analysis that is already to be considered. This is clear from the decision in </a:t>
            </a:r>
            <a:r>
              <a:rPr lang="en-US" sz="2400" i="1" dirty="0" err="1"/>
              <a:t>Equustek</a:t>
            </a:r>
            <a:r>
              <a:rPr lang="en-US" sz="2400" dirty="0"/>
              <a:t> in which the majority engaged in no such separate Charter rights analysis.</a:t>
            </a:r>
          </a:p>
        </p:txBody>
      </p:sp>
      <p:sp>
        <p:nvSpPr>
          <p:cNvPr id="4" name="Footer Placeholder 3">
            <a:extLst>
              <a:ext uri="{FF2B5EF4-FFF2-40B4-BE49-F238E27FC236}">
                <a16:creationId xmlns:a16="http://schemas.microsoft.com/office/drawing/2014/main" id="{DB0047A3-7D74-49D4-9E18-AA47F4F6C6B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21091697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18F9-1BE7-42B6-BFC0-2CDF8DD82946}"/>
              </a:ext>
            </a:extLst>
          </p:cNvPr>
          <p:cNvSpPr>
            <a:spLocks noGrp="1"/>
          </p:cNvSpPr>
          <p:nvPr>
            <p:ph type="title"/>
          </p:nvPr>
        </p:nvSpPr>
        <p:spPr>
          <a:xfrm>
            <a:off x="0" y="274638"/>
            <a:ext cx="9144000" cy="1138138"/>
          </a:xfrm>
        </p:spPr>
        <p:txBody>
          <a:bodyPr/>
          <a:lstStyle/>
          <a:p>
            <a:pPr marL="0" indent="0">
              <a:buNone/>
            </a:pPr>
            <a:r>
              <a:rPr lang="it-IT" sz="4000" i="1" dirty="0"/>
              <a:t>Teksavvy Solutions Inc. v. Bell Media Inc.</a:t>
            </a:r>
            <a:endParaRPr lang="it-IT" sz="3200" i="1" dirty="0"/>
          </a:p>
        </p:txBody>
      </p:sp>
      <p:sp>
        <p:nvSpPr>
          <p:cNvPr id="3" name="Content Placeholder 2">
            <a:extLst>
              <a:ext uri="{FF2B5EF4-FFF2-40B4-BE49-F238E27FC236}">
                <a16:creationId xmlns:a16="http://schemas.microsoft.com/office/drawing/2014/main" id="{69CAE4B4-36FB-4932-BEB3-92A5CD5EDBD2}"/>
              </a:ext>
            </a:extLst>
          </p:cNvPr>
          <p:cNvSpPr>
            <a:spLocks noGrp="1"/>
          </p:cNvSpPr>
          <p:nvPr>
            <p:ph idx="1"/>
          </p:nvPr>
        </p:nvSpPr>
        <p:spPr>
          <a:xfrm>
            <a:off x="457200" y="1412776"/>
            <a:ext cx="8229600" cy="4713387"/>
          </a:xfrm>
        </p:spPr>
        <p:txBody>
          <a:bodyPr/>
          <a:lstStyle/>
          <a:p>
            <a:pPr marL="0" indent="0">
              <a:buNone/>
            </a:pPr>
            <a:r>
              <a:rPr lang="en-US" sz="2800" u="sng" dirty="0"/>
              <a:t>3. Whether the Order was just and equitable</a:t>
            </a:r>
          </a:p>
          <a:p>
            <a:pPr marL="0" indent="0">
              <a:buNone/>
            </a:pPr>
            <a:r>
              <a:rPr lang="en-US" sz="2400" u="sng" dirty="0"/>
              <a:t>3-factor Test:</a:t>
            </a:r>
          </a:p>
          <a:p>
            <a:pPr marL="0" indent="0">
              <a:buNone/>
            </a:pPr>
            <a:r>
              <a:rPr lang="en-US" sz="2400" dirty="0"/>
              <a:t>(1) Strong prima facie case – hell yeah, agrees with lower court</a:t>
            </a:r>
          </a:p>
          <a:p>
            <a:pPr marL="0" indent="0">
              <a:buNone/>
            </a:pPr>
            <a:r>
              <a:rPr lang="en-US" sz="2400" dirty="0"/>
              <a:t>(2) Irreparable Harm – media companies losing money, infringement ongoing, agrees with lower court</a:t>
            </a:r>
          </a:p>
          <a:p>
            <a:pPr marL="0" indent="0">
              <a:buNone/>
            </a:pPr>
            <a:r>
              <a:rPr lang="en-US" sz="2400" dirty="0"/>
              <a:t>(3) Balance of convenience:</a:t>
            </a:r>
          </a:p>
          <a:p>
            <a:pPr marL="0" indent="0">
              <a:buNone/>
            </a:pPr>
            <a:r>
              <a:rPr lang="en-US" sz="2400" dirty="0"/>
              <a:t>“I am not convinced that the Judge made a </a:t>
            </a:r>
            <a:r>
              <a:rPr lang="en-US" sz="2400" b="1" dirty="0"/>
              <a:t>palpable and over</a:t>
            </a:r>
          </a:p>
          <a:p>
            <a:pPr marL="0" indent="0">
              <a:buNone/>
            </a:pPr>
            <a:r>
              <a:rPr lang="en-US" sz="2400" b="1" dirty="0"/>
              <a:t>riding </a:t>
            </a:r>
            <a:r>
              <a:rPr lang="en-US" sz="2400" dirty="0"/>
              <a:t>error in his analysis” (re </a:t>
            </a:r>
            <a:r>
              <a:rPr lang="en-US" sz="2400" i="1" dirty="0"/>
              <a:t>Cartier</a:t>
            </a:r>
            <a:r>
              <a:rPr lang="en-US" sz="2400" dirty="0"/>
              <a:t>)</a:t>
            </a:r>
          </a:p>
          <a:p>
            <a:pPr>
              <a:buFont typeface="Wingdings" panose="05000000000000000000" pitchFamily="2" charset="2"/>
              <a:buChar char="à"/>
            </a:pPr>
            <a:r>
              <a:rPr lang="en-US" sz="2400" dirty="0">
                <a:sym typeface="Wingdings" panose="05000000000000000000" pitchFamily="2" charset="2"/>
              </a:rPr>
              <a:t>Order is just and equitable!</a:t>
            </a:r>
          </a:p>
          <a:p>
            <a:pPr marL="0" indent="0">
              <a:buNone/>
            </a:pPr>
            <a:endParaRPr lang="en-US" sz="2400" dirty="0">
              <a:sym typeface="Wingdings" panose="05000000000000000000" pitchFamily="2" charset="2"/>
            </a:endParaRPr>
          </a:p>
          <a:p>
            <a:pPr marL="0" indent="0">
              <a:buNone/>
            </a:pPr>
            <a:r>
              <a:rPr lang="en-US" sz="2400" dirty="0">
                <a:sym typeface="Wingdings" panose="05000000000000000000" pitchFamily="2" charset="2"/>
              </a:rPr>
              <a:t>(final note – leave to appeal denied SCC May 2022)</a:t>
            </a:r>
            <a:endParaRPr lang="en-US" sz="2400" dirty="0"/>
          </a:p>
        </p:txBody>
      </p:sp>
      <p:sp>
        <p:nvSpPr>
          <p:cNvPr id="4" name="Footer Placeholder 3">
            <a:extLst>
              <a:ext uri="{FF2B5EF4-FFF2-40B4-BE49-F238E27FC236}">
                <a16:creationId xmlns:a16="http://schemas.microsoft.com/office/drawing/2014/main" id="{DB0047A3-7D74-49D4-9E18-AA47F4F6C6BE}"/>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301561220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173A-73B9-F87C-5021-51D3AB5767CB}"/>
              </a:ext>
            </a:extLst>
          </p:cNvPr>
          <p:cNvSpPr>
            <a:spLocks noGrp="1"/>
          </p:cNvSpPr>
          <p:nvPr>
            <p:ph type="title"/>
          </p:nvPr>
        </p:nvSpPr>
        <p:spPr>
          <a:xfrm>
            <a:off x="0" y="274638"/>
            <a:ext cx="9144000" cy="1143000"/>
          </a:xfrm>
        </p:spPr>
        <p:txBody>
          <a:bodyPr/>
          <a:lstStyle/>
          <a:p>
            <a:r>
              <a:rPr lang="nl-NL" i="1" dirty="0"/>
              <a:t>Rogers Media Inc. et al</a:t>
            </a:r>
            <a:br>
              <a:rPr lang="nl-NL" i="1" dirty="0"/>
            </a:br>
            <a:r>
              <a:rPr lang="nl-NL" i="1" dirty="0"/>
              <a:t> v. John Doe 1 et al</a:t>
            </a:r>
            <a:endParaRPr lang="en-CA" i="1" dirty="0"/>
          </a:p>
        </p:txBody>
      </p:sp>
      <p:sp>
        <p:nvSpPr>
          <p:cNvPr id="3" name="Content Placeholder 2">
            <a:extLst>
              <a:ext uri="{FF2B5EF4-FFF2-40B4-BE49-F238E27FC236}">
                <a16:creationId xmlns:a16="http://schemas.microsoft.com/office/drawing/2014/main" id="{C894AB87-5248-7B12-3229-E141878BEC34}"/>
              </a:ext>
            </a:extLst>
          </p:cNvPr>
          <p:cNvSpPr>
            <a:spLocks noGrp="1"/>
          </p:cNvSpPr>
          <p:nvPr>
            <p:ph idx="1"/>
          </p:nvPr>
        </p:nvSpPr>
        <p:spPr>
          <a:xfrm>
            <a:off x="457200" y="1484784"/>
            <a:ext cx="8229600" cy="4641379"/>
          </a:xfrm>
        </p:spPr>
        <p:txBody>
          <a:bodyPr/>
          <a:lstStyle/>
          <a:p>
            <a:pPr marL="0" indent="0">
              <a:buNone/>
            </a:pPr>
            <a:r>
              <a:rPr lang="en-CA" sz="2000" dirty="0"/>
              <a:t>2022 FC 775 (May 2022 </a:t>
            </a:r>
            <a:r>
              <a:rPr lang="en-CA" sz="2000" dirty="0">
                <a:sym typeface="Wingdings" panose="05000000000000000000" pitchFamily="2" charset="2"/>
              </a:rPr>
              <a:t> NHL Playoff time!)</a:t>
            </a:r>
          </a:p>
          <a:p>
            <a:pPr marL="0" indent="0">
              <a:buNone/>
            </a:pPr>
            <a:endParaRPr lang="en-CA" sz="2000" dirty="0"/>
          </a:p>
          <a:p>
            <a:pPr marL="0" indent="0">
              <a:buNone/>
            </a:pPr>
            <a:r>
              <a:rPr lang="en-CA" sz="2600" u="sng" dirty="0"/>
              <a:t>Plaintiffs</a:t>
            </a:r>
            <a:r>
              <a:rPr lang="en-CA" sz="2600" dirty="0"/>
              <a:t>: Rogers, Bell, TSN, RDS, Sportsnet</a:t>
            </a:r>
            <a:endParaRPr lang="en-CA" sz="2600" u="sng" dirty="0"/>
          </a:p>
          <a:p>
            <a:pPr marL="0" indent="0">
              <a:buNone/>
            </a:pPr>
            <a:r>
              <a:rPr lang="en-CA" sz="2600" u="sng" dirty="0"/>
              <a:t>Defendant / facts</a:t>
            </a:r>
            <a:r>
              <a:rPr lang="en-CA" sz="2600" dirty="0"/>
              <a:t>: “</a:t>
            </a:r>
            <a:r>
              <a:rPr lang="en-US" sz="2600" dirty="0"/>
              <a:t>other unidentified persons who operate unauthorized streaming servers providing access to NHL live games in Canada</a:t>
            </a:r>
            <a:r>
              <a:rPr lang="en-CA" sz="2600" dirty="0"/>
              <a:t>”</a:t>
            </a:r>
          </a:p>
          <a:p>
            <a:pPr marL="0" indent="0">
              <a:buNone/>
            </a:pPr>
            <a:r>
              <a:rPr lang="en-CA" sz="2600" u="sng" dirty="0"/>
              <a:t>3rd Party Respondents</a:t>
            </a:r>
            <a:r>
              <a:rPr lang="en-CA" sz="2600" dirty="0"/>
              <a:t>: Incl. Rogers and Bell! (all ISPs)</a:t>
            </a:r>
          </a:p>
          <a:p>
            <a:pPr marL="0" indent="0">
              <a:buNone/>
            </a:pPr>
            <a:r>
              <a:rPr lang="en-CA" sz="2600" u="sng" dirty="0"/>
              <a:t>Issue</a:t>
            </a:r>
            <a:r>
              <a:rPr lang="en-CA" sz="2600" dirty="0"/>
              <a:t>: Our copyrights in hockey games are being violated in real time, we want ISPs to block sites in real time, via an interlocutory injunction</a:t>
            </a:r>
          </a:p>
          <a:p>
            <a:pPr marL="0" indent="0">
              <a:buNone/>
            </a:pPr>
            <a:r>
              <a:rPr lang="en-CA" sz="2600" u="sng" dirty="0"/>
              <a:t>Held</a:t>
            </a:r>
            <a:r>
              <a:rPr lang="en-CA" sz="2600" dirty="0"/>
              <a:t>: Granted!</a:t>
            </a:r>
          </a:p>
          <a:p>
            <a:pPr marL="0" indent="0">
              <a:buNone/>
            </a:pPr>
            <a:endParaRPr lang="en-CA" sz="3200" dirty="0"/>
          </a:p>
          <a:p>
            <a:pPr marL="0" indent="0">
              <a:buNone/>
            </a:pPr>
            <a:endParaRPr lang="en-CA" dirty="0"/>
          </a:p>
        </p:txBody>
      </p:sp>
      <p:sp>
        <p:nvSpPr>
          <p:cNvPr id="4" name="Footer Placeholder 3">
            <a:extLst>
              <a:ext uri="{FF2B5EF4-FFF2-40B4-BE49-F238E27FC236}">
                <a16:creationId xmlns:a16="http://schemas.microsoft.com/office/drawing/2014/main" id="{A1C6E10B-6339-D047-C5EC-5475496298F2}"/>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43102486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173A-73B9-F87C-5021-51D3AB5767CB}"/>
              </a:ext>
            </a:extLst>
          </p:cNvPr>
          <p:cNvSpPr>
            <a:spLocks noGrp="1"/>
          </p:cNvSpPr>
          <p:nvPr>
            <p:ph type="title"/>
          </p:nvPr>
        </p:nvSpPr>
        <p:spPr>
          <a:xfrm>
            <a:off x="0" y="274638"/>
            <a:ext cx="9144000" cy="1143000"/>
          </a:xfrm>
        </p:spPr>
        <p:txBody>
          <a:bodyPr/>
          <a:lstStyle/>
          <a:p>
            <a:r>
              <a:rPr lang="nl-NL" i="1" dirty="0"/>
              <a:t>Rogers Media Inc. et al</a:t>
            </a:r>
            <a:br>
              <a:rPr lang="nl-NL" i="1" dirty="0"/>
            </a:br>
            <a:r>
              <a:rPr lang="nl-NL" i="1" dirty="0"/>
              <a:t> v. John Doe 1 et al</a:t>
            </a:r>
            <a:endParaRPr lang="en-CA" i="1" dirty="0"/>
          </a:p>
        </p:txBody>
      </p:sp>
      <p:sp>
        <p:nvSpPr>
          <p:cNvPr id="3" name="Content Placeholder 2">
            <a:extLst>
              <a:ext uri="{FF2B5EF4-FFF2-40B4-BE49-F238E27FC236}">
                <a16:creationId xmlns:a16="http://schemas.microsoft.com/office/drawing/2014/main" id="{C894AB87-5248-7B12-3229-E141878BEC34}"/>
              </a:ext>
            </a:extLst>
          </p:cNvPr>
          <p:cNvSpPr>
            <a:spLocks noGrp="1"/>
          </p:cNvSpPr>
          <p:nvPr>
            <p:ph idx="1"/>
          </p:nvPr>
        </p:nvSpPr>
        <p:spPr/>
        <p:txBody>
          <a:bodyPr/>
          <a:lstStyle/>
          <a:p>
            <a:pPr marL="0" indent="0">
              <a:buNone/>
            </a:pPr>
            <a:r>
              <a:rPr lang="en-CA" sz="2400" u="sng" dirty="0"/>
              <a:t>Ratio</a:t>
            </a:r>
          </a:p>
          <a:p>
            <a:pPr>
              <a:buFont typeface="Wingdings" panose="05000000000000000000" pitchFamily="2" charset="2"/>
              <a:buChar char="Ø"/>
            </a:pPr>
            <a:r>
              <a:rPr lang="en-CA" sz="2400" dirty="0"/>
              <a:t>We allowed site-blocking in </a:t>
            </a:r>
            <a:r>
              <a:rPr lang="en-CA" sz="2400" i="1" dirty="0" err="1"/>
              <a:t>GoldTV</a:t>
            </a:r>
            <a:r>
              <a:rPr lang="en-CA" sz="2400" dirty="0"/>
              <a:t>, we can do it here!</a:t>
            </a:r>
          </a:p>
          <a:p>
            <a:pPr>
              <a:buFont typeface="Wingdings" panose="05000000000000000000" pitchFamily="2" charset="2"/>
              <a:buChar char="Ø"/>
            </a:pPr>
            <a:r>
              <a:rPr lang="en-CA" sz="2400" dirty="0"/>
              <a:t>Factors for granting an interlocutory injunction:</a:t>
            </a:r>
          </a:p>
          <a:p>
            <a:pPr marL="457200" lvl="1" indent="0">
              <a:buNone/>
            </a:pPr>
            <a:r>
              <a:rPr lang="en-US" sz="2400" dirty="0">
                <a:sym typeface="Wingdings" panose="05000000000000000000" pitchFamily="2" charset="2"/>
              </a:rPr>
              <a:t>1. Is </a:t>
            </a:r>
            <a:r>
              <a:rPr lang="en-US" sz="2400" dirty="0"/>
              <a:t>there a serious issue; 2. will the Plaintiffs suffer irreparable harm without the injunction; and 3. does the balance of convenience favour the granting of the injunction</a:t>
            </a:r>
          </a:p>
          <a:p>
            <a:pPr lvl="1">
              <a:buFont typeface="Wingdings" panose="05000000000000000000" pitchFamily="2" charset="2"/>
              <a:buChar char="à"/>
            </a:pPr>
            <a:r>
              <a:rPr lang="en-US" sz="2400" dirty="0"/>
              <a:t>These are all met!</a:t>
            </a:r>
          </a:p>
          <a:p>
            <a:pPr>
              <a:buFont typeface="Wingdings" panose="05000000000000000000" pitchFamily="2" charset="2"/>
              <a:buChar char="Ø"/>
            </a:pPr>
            <a:r>
              <a:rPr lang="en-US" sz="2400" dirty="0"/>
              <a:t>Net neutrality and freedom of expression not enough to overcome granting the order (see “balancing” above, see </a:t>
            </a:r>
            <a:r>
              <a:rPr lang="en-US" sz="2400" i="1" dirty="0" err="1"/>
              <a:t>GoldTV</a:t>
            </a:r>
            <a:r>
              <a:rPr lang="en-US" sz="2400" dirty="0"/>
              <a:t> appeal)</a:t>
            </a:r>
          </a:p>
        </p:txBody>
      </p:sp>
      <p:sp>
        <p:nvSpPr>
          <p:cNvPr id="4" name="Footer Placeholder 3">
            <a:extLst>
              <a:ext uri="{FF2B5EF4-FFF2-40B4-BE49-F238E27FC236}">
                <a16:creationId xmlns:a16="http://schemas.microsoft.com/office/drawing/2014/main" id="{A1C6E10B-6339-D047-C5EC-5475496298F2}"/>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82951384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173A-73B9-F87C-5021-51D3AB5767CB}"/>
              </a:ext>
            </a:extLst>
          </p:cNvPr>
          <p:cNvSpPr>
            <a:spLocks noGrp="1"/>
          </p:cNvSpPr>
          <p:nvPr>
            <p:ph type="title"/>
          </p:nvPr>
        </p:nvSpPr>
        <p:spPr>
          <a:xfrm>
            <a:off x="0" y="274638"/>
            <a:ext cx="9144000" cy="1143000"/>
          </a:xfrm>
        </p:spPr>
        <p:txBody>
          <a:bodyPr/>
          <a:lstStyle/>
          <a:p>
            <a:r>
              <a:rPr lang="nl-NL" i="1" dirty="0"/>
              <a:t>Rogers Media Inc. et al</a:t>
            </a:r>
            <a:br>
              <a:rPr lang="nl-NL" i="1" dirty="0"/>
            </a:br>
            <a:r>
              <a:rPr lang="nl-NL" i="1" dirty="0"/>
              <a:t> v. John Doe 1 et al</a:t>
            </a:r>
            <a:endParaRPr lang="en-CA" i="1" dirty="0"/>
          </a:p>
        </p:txBody>
      </p:sp>
      <p:sp>
        <p:nvSpPr>
          <p:cNvPr id="3" name="Content Placeholder 2">
            <a:extLst>
              <a:ext uri="{FF2B5EF4-FFF2-40B4-BE49-F238E27FC236}">
                <a16:creationId xmlns:a16="http://schemas.microsoft.com/office/drawing/2014/main" id="{C894AB87-5248-7B12-3229-E141878BEC34}"/>
              </a:ext>
            </a:extLst>
          </p:cNvPr>
          <p:cNvSpPr>
            <a:spLocks noGrp="1"/>
          </p:cNvSpPr>
          <p:nvPr>
            <p:ph idx="1"/>
          </p:nvPr>
        </p:nvSpPr>
        <p:spPr>
          <a:xfrm>
            <a:off x="457200" y="1628800"/>
            <a:ext cx="8229600" cy="4497363"/>
          </a:xfrm>
        </p:spPr>
        <p:txBody>
          <a:bodyPr/>
          <a:lstStyle/>
          <a:p>
            <a:pPr marL="0" indent="0">
              <a:buNone/>
            </a:pPr>
            <a:r>
              <a:rPr lang="en-CA" sz="2400" u="sng" dirty="0"/>
              <a:t>Notes and follow-up</a:t>
            </a:r>
          </a:p>
          <a:p>
            <a:pPr>
              <a:buFont typeface="Wingdings" panose="05000000000000000000" pitchFamily="2" charset="2"/>
              <a:buChar char="Ø"/>
            </a:pPr>
            <a:r>
              <a:rPr lang="en-CA" sz="2400" dirty="0"/>
              <a:t>We call this a “</a:t>
            </a:r>
            <a:r>
              <a:rPr lang="en-CA" sz="2400" b="1" dirty="0"/>
              <a:t>dynamic</a:t>
            </a:r>
            <a:r>
              <a:rPr lang="en-CA" sz="2400" dirty="0"/>
              <a:t> site-blocking order”, because the websites continue to change, procedures for giving ISPs new IP addresses via an “Agent” appointed by the Court</a:t>
            </a:r>
          </a:p>
          <a:p>
            <a:pPr>
              <a:buFont typeface="Wingdings" panose="05000000000000000000" pitchFamily="2" charset="2"/>
              <a:buChar char="Ø"/>
            </a:pPr>
            <a:r>
              <a:rPr lang="en-CA" sz="2400" dirty="0"/>
              <a:t>November 21, 2022 </a:t>
            </a:r>
            <a:r>
              <a:rPr lang="en-CA" sz="2400" dirty="0">
                <a:sym typeface="Wingdings" panose="05000000000000000000" pitchFamily="2" charset="2"/>
              </a:rPr>
              <a:t> Court issues new order covering the 2022-23 season, recall previous was just temporary for playoffs</a:t>
            </a:r>
          </a:p>
          <a:p>
            <a:pPr>
              <a:buFont typeface="Wingdings" panose="05000000000000000000" pitchFamily="2" charset="2"/>
              <a:buChar char="Ø"/>
            </a:pPr>
            <a:r>
              <a:rPr lang="en-US" sz="2400" i="1" dirty="0">
                <a:sym typeface="Wingdings" panose="05000000000000000000" pitchFamily="2" charset="2"/>
              </a:rPr>
              <a:t>Bell Media Inc. v. John Doe 1,</a:t>
            </a:r>
            <a:r>
              <a:rPr lang="en-CA" sz="2400" dirty="0">
                <a:sym typeface="Wingdings" panose="05000000000000000000" pitchFamily="2" charset="2"/>
              </a:rPr>
              <a:t> 2022 FC 1432  dynamic site-blocking order for FIFA World Cup granted. Order essentially identical as in </a:t>
            </a:r>
            <a:r>
              <a:rPr lang="en-CA" sz="2400" i="1" dirty="0">
                <a:sym typeface="Wingdings" panose="05000000000000000000" pitchFamily="2" charset="2"/>
              </a:rPr>
              <a:t>Rogers</a:t>
            </a:r>
            <a:r>
              <a:rPr lang="en-CA" sz="2400" dirty="0">
                <a:sym typeface="Wingdings" panose="05000000000000000000" pitchFamily="2" charset="2"/>
              </a:rPr>
              <a:t>. Respondent ISPs (even TekSavvy) did not even oppose it!</a:t>
            </a:r>
          </a:p>
          <a:p>
            <a:pPr>
              <a:buFont typeface="Wingdings" panose="05000000000000000000" pitchFamily="2" charset="2"/>
              <a:buChar char="Ø"/>
            </a:pPr>
            <a:endParaRPr lang="en-US" sz="2400" dirty="0"/>
          </a:p>
        </p:txBody>
      </p:sp>
      <p:sp>
        <p:nvSpPr>
          <p:cNvPr id="4" name="Footer Placeholder 3">
            <a:extLst>
              <a:ext uri="{FF2B5EF4-FFF2-40B4-BE49-F238E27FC236}">
                <a16:creationId xmlns:a16="http://schemas.microsoft.com/office/drawing/2014/main" id="{A1C6E10B-6339-D047-C5EC-5475496298F2}"/>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14224393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F27E-25EB-4F1D-BA9F-8CEF9D18A905}"/>
              </a:ext>
            </a:extLst>
          </p:cNvPr>
          <p:cNvSpPr>
            <a:spLocks noGrp="1"/>
          </p:cNvSpPr>
          <p:nvPr>
            <p:ph type="title"/>
          </p:nvPr>
        </p:nvSpPr>
        <p:spPr/>
        <p:txBody>
          <a:bodyPr/>
          <a:lstStyle/>
          <a:p>
            <a:r>
              <a:rPr lang="en-CA" altLang="en-US" dirty="0"/>
              <a:t>Parting © thought (from C2MTL)</a:t>
            </a:r>
            <a:endParaRPr lang="en-CA" dirty="0"/>
          </a:p>
        </p:txBody>
      </p:sp>
      <p:sp>
        <p:nvSpPr>
          <p:cNvPr id="3" name="Content Placeholder 2">
            <a:extLst>
              <a:ext uri="{FF2B5EF4-FFF2-40B4-BE49-F238E27FC236}">
                <a16:creationId xmlns:a16="http://schemas.microsoft.com/office/drawing/2014/main" id="{937729F0-3095-4160-BD13-96E01384FBAA}"/>
              </a:ext>
            </a:extLst>
          </p:cNvPr>
          <p:cNvSpPr>
            <a:spLocks noGrp="1"/>
          </p:cNvSpPr>
          <p:nvPr>
            <p:ph idx="1"/>
          </p:nvPr>
        </p:nvSpPr>
        <p:spPr/>
        <p:txBody>
          <a:bodyPr/>
          <a:lstStyle/>
          <a:p>
            <a:pPr marL="514350" indent="-514350">
              <a:buFont typeface="+mj-lt"/>
              <a:buAutoNum type="arabicPeriod"/>
              <a:defRPr/>
            </a:pPr>
            <a:r>
              <a:rPr lang="en-CA" dirty="0"/>
              <a:t>Global regulation and enforcement</a:t>
            </a:r>
          </a:p>
          <a:p>
            <a:pPr marL="514350" indent="-514350">
              <a:buFont typeface="+mj-lt"/>
              <a:buAutoNum type="arabicPeriod"/>
              <a:defRPr/>
            </a:pPr>
            <a:r>
              <a:rPr lang="en-CA" dirty="0"/>
              <a:t>Education and notice</a:t>
            </a:r>
          </a:p>
          <a:p>
            <a:pPr marL="514350" indent="-514350">
              <a:buFont typeface="+mj-lt"/>
              <a:buAutoNum type="arabicPeriod"/>
              <a:defRPr/>
            </a:pPr>
            <a:r>
              <a:rPr lang="en-CA" dirty="0"/>
              <a:t>Open-sourced embedded code</a:t>
            </a:r>
          </a:p>
          <a:p>
            <a:pPr marL="514350" indent="-514350">
              <a:buFont typeface="+mj-lt"/>
              <a:buAutoNum type="arabicPeriod"/>
              <a:defRPr/>
            </a:pPr>
            <a:r>
              <a:rPr lang="en-CA" dirty="0"/>
              <a:t>Community standards</a:t>
            </a:r>
          </a:p>
          <a:p>
            <a:pPr marL="514350" indent="-514350">
              <a:buFont typeface="+mj-lt"/>
              <a:buAutoNum type="arabicPeriod"/>
              <a:defRPr/>
            </a:pPr>
            <a:r>
              <a:rPr lang="en-CA" dirty="0"/>
              <a:t>Give up, make it all free</a:t>
            </a:r>
          </a:p>
          <a:p>
            <a:endParaRPr lang="en-CA" dirty="0"/>
          </a:p>
        </p:txBody>
      </p:sp>
      <p:sp>
        <p:nvSpPr>
          <p:cNvPr id="4" name="Footer Placeholder 3">
            <a:extLst>
              <a:ext uri="{FF2B5EF4-FFF2-40B4-BE49-F238E27FC236}">
                <a16:creationId xmlns:a16="http://schemas.microsoft.com/office/drawing/2014/main" id="{307EF38B-61B6-4F57-B15E-FBE6EBDB6989}"/>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155723797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00C8E-5156-486D-B623-6078DCA0BEB3}"/>
              </a:ext>
            </a:extLst>
          </p:cNvPr>
          <p:cNvSpPr>
            <a:spLocks noGrp="1"/>
          </p:cNvSpPr>
          <p:nvPr>
            <p:ph type="title"/>
          </p:nvPr>
        </p:nvSpPr>
        <p:spPr/>
        <p:txBody>
          <a:bodyPr/>
          <a:lstStyle/>
          <a:p>
            <a:r>
              <a:rPr lang="en-US" altLang="en-US" dirty="0"/>
              <a:t>Online Trademarks</a:t>
            </a:r>
            <a:endParaRPr lang="en-CA" dirty="0"/>
          </a:p>
        </p:txBody>
      </p:sp>
      <p:sp>
        <p:nvSpPr>
          <p:cNvPr id="4" name="Footer Placeholder 3">
            <a:extLst>
              <a:ext uri="{FF2B5EF4-FFF2-40B4-BE49-F238E27FC236}">
                <a16:creationId xmlns:a16="http://schemas.microsoft.com/office/drawing/2014/main" id="{39567637-3A64-444E-BEA9-9ADDCB369D76}"/>
              </a:ext>
            </a:extLst>
          </p:cNvPr>
          <p:cNvSpPr>
            <a:spLocks noGrp="1"/>
          </p:cNvSpPr>
          <p:nvPr>
            <p:ph type="ftr" sz="quarter" idx="11"/>
          </p:nvPr>
        </p:nvSpPr>
        <p:spPr/>
        <p:txBody>
          <a:bodyPr/>
          <a:lstStyle/>
          <a:p>
            <a:pPr>
              <a:defRPr/>
            </a:pPr>
            <a:r>
              <a:rPr lang="en-US"/>
              <a:t>Class 3</a:t>
            </a:r>
            <a:endParaRPr lang="en-US" dirty="0"/>
          </a:p>
        </p:txBody>
      </p:sp>
      <p:pic>
        <p:nvPicPr>
          <p:cNvPr id="5" name="Picture 2">
            <a:extLst>
              <a:ext uri="{FF2B5EF4-FFF2-40B4-BE49-F238E27FC236}">
                <a16:creationId xmlns:a16="http://schemas.microsoft.com/office/drawing/2014/main" id="{7CEB84EA-72A1-42FE-A6E2-7DF3C724F60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9672" y="2060848"/>
            <a:ext cx="6015773"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779441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BFC0-0760-4B86-9359-2CB39A2BC8FD}"/>
              </a:ext>
            </a:extLst>
          </p:cNvPr>
          <p:cNvSpPr>
            <a:spLocks noGrp="1"/>
          </p:cNvSpPr>
          <p:nvPr>
            <p:ph type="title"/>
          </p:nvPr>
        </p:nvSpPr>
        <p:spPr/>
        <p:txBody>
          <a:bodyPr/>
          <a:lstStyle/>
          <a:p>
            <a:r>
              <a:rPr lang="en-US" altLang="en-US" dirty="0"/>
              <a:t>ICANN</a:t>
            </a:r>
            <a:endParaRPr lang="en-CA" dirty="0"/>
          </a:p>
        </p:txBody>
      </p:sp>
      <p:sp>
        <p:nvSpPr>
          <p:cNvPr id="3" name="Content Placeholder 2">
            <a:extLst>
              <a:ext uri="{FF2B5EF4-FFF2-40B4-BE49-F238E27FC236}">
                <a16:creationId xmlns:a16="http://schemas.microsoft.com/office/drawing/2014/main" id="{2956CD74-235D-4C35-AA95-241725531863}"/>
              </a:ext>
            </a:extLst>
          </p:cNvPr>
          <p:cNvSpPr>
            <a:spLocks noGrp="1"/>
          </p:cNvSpPr>
          <p:nvPr>
            <p:ph idx="1"/>
          </p:nvPr>
        </p:nvSpPr>
        <p:spPr/>
        <p:txBody>
          <a:bodyPr/>
          <a:lstStyle/>
          <a:p>
            <a:pPr marL="0" indent="0" eaLnBrk="1" hangingPunct="1">
              <a:buNone/>
            </a:pPr>
            <a:r>
              <a:rPr lang="en-CA" altLang="en-US" b="1" dirty="0"/>
              <a:t>I</a:t>
            </a:r>
            <a:r>
              <a:rPr lang="en-CA" altLang="en-US" dirty="0"/>
              <a:t>nternet </a:t>
            </a:r>
          </a:p>
          <a:p>
            <a:pPr marL="0" indent="0" eaLnBrk="1" hangingPunct="1">
              <a:buNone/>
            </a:pPr>
            <a:r>
              <a:rPr lang="en-CA" altLang="en-US" b="1" dirty="0"/>
              <a:t>C</a:t>
            </a:r>
            <a:r>
              <a:rPr lang="en-CA" altLang="en-US" dirty="0"/>
              <a:t>orporation for </a:t>
            </a:r>
          </a:p>
          <a:p>
            <a:pPr marL="0" indent="0" eaLnBrk="1" hangingPunct="1">
              <a:buNone/>
            </a:pPr>
            <a:r>
              <a:rPr lang="en-CA" altLang="en-US" b="1" dirty="0"/>
              <a:t>A</a:t>
            </a:r>
            <a:r>
              <a:rPr lang="en-CA" altLang="en-US" dirty="0"/>
              <a:t>ssigned </a:t>
            </a:r>
          </a:p>
          <a:p>
            <a:pPr marL="0" indent="0" eaLnBrk="1" hangingPunct="1">
              <a:buNone/>
            </a:pPr>
            <a:r>
              <a:rPr lang="en-CA" altLang="en-US" b="1" dirty="0"/>
              <a:t>N</a:t>
            </a:r>
            <a:r>
              <a:rPr lang="en-CA" altLang="en-US" dirty="0"/>
              <a:t>ames and </a:t>
            </a:r>
          </a:p>
          <a:p>
            <a:pPr marL="0" indent="0" eaLnBrk="1" hangingPunct="1">
              <a:buNone/>
            </a:pPr>
            <a:r>
              <a:rPr lang="en-CA" altLang="en-US" b="1" dirty="0"/>
              <a:t>N</a:t>
            </a:r>
            <a:r>
              <a:rPr lang="en-CA" altLang="en-US" dirty="0"/>
              <a:t>umbers</a:t>
            </a:r>
            <a:endParaRPr lang="en-US" altLang="en-US" dirty="0"/>
          </a:p>
          <a:p>
            <a:endParaRPr lang="en-CA" dirty="0"/>
          </a:p>
        </p:txBody>
      </p:sp>
      <p:sp>
        <p:nvSpPr>
          <p:cNvPr id="4" name="Footer Placeholder 3">
            <a:extLst>
              <a:ext uri="{FF2B5EF4-FFF2-40B4-BE49-F238E27FC236}">
                <a16:creationId xmlns:a16="http://schemas.microsoft.com/office/drawing/2014/main" id="{9815F9B8-D2A4-4410-87E6-4CB74535C7DD}"/>
              </a:ext>
            </a:extLst>
          </p:cNvPr>
          <p:cNvSpPr>
            <a:spLocks noGrp="1"/>
          </p:cNvSpPr>
          <p:nvPr>
            <p:ph type="ftr" sz="quarter" idx="11"/>
          </p:nvPr>
        </p:nvSpPr>
        <p:spPr/>
        <p:txBody>
          <a:bodyPr/>
          <a:lstStyle/>
          <a:p>
            <a:pPr>
              <a:defRPr/>
            </a:pPr>
            <a:r>
              <a:rPr lang="en-US"/>
              <a:t>Class 3</a:t>
            </a:r>
            <a:endParaRPr lang="en-US" dirty="0"/>
          </a:p>
        </p:txBody>
      </p:sp>
      <p:pic>
        <p:nvPicPr>
          <p:cNvPr id="5" name="Picture 7">
            <a:extLst>
              <a:ext uri="{FF2B5EF4-FFF2-40B4-BE49-F238E27FC236}">
                <a16:creationId xmlns:a16="http://schemas.microsoft.com/office/drawing/2014/main" id="{CF81BFAB-002B-4873-BC93-C7C266E939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1916113"/>
            <a:ext cx="3671887" cy="294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71039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13EF5-B79B-4CA1-9B9B-E0B1E8824A44}"/>
              </a:ext>
            </a:extLst>
          </p:cNvPr>
          <p:cNvSpPr>
            <a:spLocks noGrp="1"/>
          </p:cNvSpPr>
          <p:nvPr>
            <p:ph type="title"/>
          </p:nvPr>
        </p:nvSpPr>
        <p:spPr>
          <a:xfrm>
            <a:off x="457200" y="274638"/>
            <a:ext cx="8229600" cy="706090"/>
          </a:xfrm>
        </p:spPr>
        <p:txBody>
          <a:bodyPr/>
          <a:lstStyle/>
          <a:p>
            <a:r>
              <a:rPr lang="en-US" altLang="en-US" dirty="0"/>
              <a:t>ICANN - UDRP</a:t>
            </a:r>
            <a:endParaRPr lang="en-CA" dirty="0"/>
          </a:p>
        </p:txBody>
      </p:sp>
      <p:sp>
        <p:nvSpPr>
          <p:cNvPr id="3" name="Content Placeholder 2">
            <a:extLst>
              <a:ext uri="{FF2B5EF4-FFF2-40B4-BE49-F238E27FC236}">
                <a16:creationId xmlns:a16="http://schemas.microsoft.com/office/drawing/2014/main" id="{C3269A37-07FE-49AA-830B-DD10EEC27D6B}"/>
              </a:ext>
            </a:extLst>
          </p:cNvPr>
          <p:cNvSpPr>
            <a:spLocks noGrp="1"/>
          </p:cNvSpPr>
          <p:nvPr>
            <p:ph idx="1"/>
          </p:nvPr>
        </p:nvSpPr>
        <p:spPr>
          <a:xfrm>
            <a:off x="457200" y="980728"/>
            <a:ext cx="8229600" cy="5145435"/>
          </a:xfrm>
        </p:spPr>
        <p:txBody>
          <a:bodyPr/>
          <a:lstStyle/>
          <a:p>
            <a:pPr marL="0" indent="0" eaLnBrk="1" hangingPunct="1">
              <a:buNone/>
            </a:pPr>
            <a:r>
              <a:rPr lang="en-US" altLang="en-US" sz="2800" dirty="0"/>
              <a:t>Uniform Domain Name Dispute Resolution Procedure</a:t>
            </a:r>
          </a:p>
          <a:p>
            <a:pPr marL="0" indent="0" eaLnBrk="1" hangingPunct="1">
              <a:buNone/>
            </a:pPr>
            <a:r>
              <a:rPr lang="en-CA" altLang="en-US" sz="1400" dirty="0"/>
              <a:t>4. a. Applicable Disputes. You are required to submit to a mandatory administrative proceeding in the event that a third party (a "complainant") asserts to the applicable Provider, in compliance with the Rules of Procedure, that</a:t>
            </a:r>
          </a:p>
          <a:p>
            <a:pPr marL="0" indent="0" eaLnBrk="1" hangingPunct="1">
              <a:buNone/>
            </a:pPr>
            <a:endParaRPr lang="en-CA" altLang="en-US" sz="1400" dirty="0"/>
          </a:p>
          <a:p>
            <a:pPr marL="0" indent="0" eaLnBrk="1" hangingPunct="1">
              <a:buNone/>
            </a:pPr>
            <a:r>
              <a:rPr lang="en-CA" altLang="en-US" sz="1400" dirty="0"/>
              <a:t>(</a:t>
            </a:r>
            <a:r>
              <a:rPr lang="en-CA" altLang="en-US" sz="1400" dirty="0" err="1"/>
              <a:t>i</a:t>
            </a:r>
            <a:r>
              <a:rPr lang="en-CA" altLang="en-US" sz="1400" dirty="0"/>
              <a:t>) </a:t>
            </a:r>
            <a:r>
              <a:rPr lang="en-CA" altLang="en-US" sz="1800" b="1" dirty="0"/>
              <a:t>your domain name is identical or confusingly similar to a trademark or service mark in which the complainant has rights</a:t>
            </a:r>
            <a:r>
              <a:rPr lang="en-CA" altLang="en-US" sz="1400" dirty="0"/>
              <a:t>; and</a:t>
            </a:r>
          </a:p>
          <a:p>
            <a:pPr marL="0" indent="0" eaLnBrk="1" hangingPunct="1">
              <a:buNone/>
            </a:pPr>
            <a:r>
              <a:rPr lang="en-CA" altLang="en-US" sz="1400" dirty="0"/>
              <a:t>(ii) you have no rights or legitimate interests in respect of the domain name; and</a:t>
            </a:r>
          </a:p>
          <a:p>
            <a:pPr marL="0" indent="0" eaLnBrk="1" hangingPunct="1">
              <a:buNone/>
            </a:pPr>
            <a:r>
              <a:rPr lang="en-CA" altLang="en-US" sz="1400" dirty="0"/>
              <a:t>(iii) your domain name has been registered and is being used in bad faith.</a:t>
            </a:r>
          </a:p>
          <a:p>
            <a:pPr marL="0" indent="0" eaLnBrk="1" hangingPunct="1">
              <a:buNone/>
            </a:pPr>
            <a:r>
              <a:rPr lang="en-CA" altLang="en-US" sz="1400" dirty="0"/>
              <a:t>In the administrative proceeding, the complainant must prove that each of these three elements are present.</a:t>
            </a:r>
          </a:p>
          <a:p>
            <a:pPr marL="0" indent="0" eaLnBrk="1" hangingPunct="1">
              <a:buNone/>
            </a:pPr>
            <a:endParaRPr lang="en-CA" altLang="en-US" sz="1400" dirty="0"/>
          </a:p>
          <a:p>
            <a:pPr marL="0" indent="0" eaLnBrk="1" hangingPunct="1">
              <a:buNone/>
            </a:pPr>
            <a:r>
              <a:rPr lang="en-CA" altLang="en-US" sz="1400" dirty="0"/>
              <a:t>b. Evidence of Registration and Use in Bad Faith. For the purposes of Paragraph 4(a)(iii), the following circumstances, in particular but without limitation, if found by the Panel to be present, shall be evidence of the registration and use of a domain name in bad faith:</a:t>
            </a:r>
          </a:p>
          <a:p>
            <a:pPr marL="0" indent="0" eaLnBrk="1" hangingPunct="1">
              <a:buNone/>
            </a:pPr>
            <a:r>
              <a:rPr lang="en-CA" altLang="en-US" sz="1400" dirty="0"/>
              <a:t>(</a:t>
            </a:r>
            <a:r>
              <a:rPr lang="en-CA" altLang="en-US" sz="1400" dirty="0" err="1"/>
              <a:t>i</a:t>
            </a:r>
            <a:r>
              <a:rPr lang="en-CA" altLang="en-US" sz="1400" dirty="0"/>
              <a:t>) circumstances indicating that you have registered or you have acquired the domain name primarily for the purpose of selling, renting, or otherwise transferring the domain name registration to the complainant who is the owner of the trademark or service mark or to a competitor of that complainant, for valuable consideration in excess of your documented out-of-pocket costs directly related to the domain name; or</a:t>
            </a:r>
          </a:p>
          <a:p>
            <a:pPr marL="0" indent="0" eaLnBrk="1" hangingPunct="1">
              <a:buNone/>
            </a:pPr>
            <a:r>
              <a:rPr lang="en-CA" altLang="en-US" sz="1400" dirty="0"/>
              <a:t>(ii) you have registered the domain name in order to prevent the owner of the trademark or service mark from reflecting the mark in a corresponding domain name, provided that you have engaged in a pattern of such conduct; (…)</a:t>
            </a:r>
            <a:endParaRPr lang="en-US" altLang="en-US" sz="1400" dirty="0"/>
          </a:p>
          <a:p>
            <a:endParaRPr lang="en-CA" sz="1400" dirty="0"/>
          </a:p>
        </p:txBody>
      </p:sp>
      <p:sp>
        <p:nvSpPr>
          <p:cNvPr id="4" name="Footer Placeholder 3">
            <a:extLst>
              <a:ext uri="{FF2B5EF4-FFF2-40B4-BE49-F238E27FC236}">
                <a16:creationId xmlns:a16="http://schemas.microsoft.com/office/drawing/2014/main" id="{41E9F422-902E-49D9-BE5B-DF20EE937CED}"/>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28418999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AECCF-CF1F-4412-A274-AD8046F66FCA}"/>
              </a:ext>
            </a:extLst>
          </p:cNvPr>
          <p:cNvSpPr>
            <a:spLocks noGrp="1"/>
          </p:cNvSpPr>
          <p:nvPr>
            <p:ph type="title"/>
          </p:nvPr>
        </p:nvSpPr>
        <p:spPr/>
        <p:txBody>
          <a:bodyPr/>
          <a:lstStyle/>
          <a:p>
            <a:r>
              <a:rPr lang="en-US" altLang="en-US" dirty="0"/>
              <a:t>Domain names and TM’s</a:t>
            </a:r>
            <a:endParaRPr lang="en-CA" dirty="0"/>
          </a:p>
        </p:txBody>
      </p:sp>
      <p:sp>
        <p:nvSpPr>
          <p:cNvPr id="3" name="Content Placeholder 2">
            <a:extLst>
              <a:ext uri="{FF2B5EF4-FFF2-40B4-BE49-F238E27FC236}">
                <a16:creationId xmlns:a16="http://schemas.microsoft.com/office/drawing/2014/main" id="{E6D48391-72A1-4872-A2EB-38A046376F8A}"/>
              </a:ext>
            </a:extLst>
          </p:cNvPr>
          <p:cNvSpPr>
            <a:spLocks noGrp="1"/>
          </p:cNvSpPr>
          <p:nvPr>
            <p:ph idx="1"/>
          </p:nvPr>
        </p:nvSpPr>
        <p:spPr>
          <a:xfrm>
            <a:off x="457200" y="1340768"/>
            <a:ext cx="8229600" cy="4785395"/>
          </a:xfrm>
        </p:spPr>
        <p:txBody>
          <a:bodyPr/>
          <a:lstStyle/>
          <a:p>
            <a:pPr marL="0" indent="0" eaLnBrk="1" hangingPunct="1">
              <a:buNone/>
              <a:defRPr/>
            </a:pPr>
            <a:r>
              <a:rPr lang="en-CA" sz="2000" dirty="0"/>
              <a:t>1. </a:t>
            </a:r>
            <a:r>
              <a:rPr lang="en-CA" b="1" i="1" dirty="0" err="1"/>
              <a:t>Boaden</a:t>
            </a:r>
            <a:r>
              <a:rPr lang="en-CA" b="1" i="1" dirty="0"/>
              <a:t> Catering v. Real Food </a:t>
            </a:r>
            <a:r>
              <a:rPr lang="en-CA" sz="1400" dirty="0"/>
              <a:t>2016 ONSC 4098</a:t>
            </a:r>
          </a:p>
          <a:p>
            <a:pPr marL="0" indent="0" eaLnBrk="1" hangingPunct="1">
              <a:buNone/>
              <a:defRPr/>
            </a:pPr>
            <a:r>
              <a:rPr lang="en-US" altLang="en-US" sz="2000" dirty="0"/>
              <a:t>“</a:t>
            </a:r>
            <a:r>
              <a:rPr lang="en-CA" altLang="en-US" sz="2000" dirty="0"/>
              <a:t>I find that </a:t>
            </a:r>
            <a:r>
              <a:rPr lang="en-CA" altLang="en-US" sz="2000" dirty="0" err="1"/>
              <a:t>Boaden</a:t>
            </a:r>
            <a:r>
              <a:rPr lang="en-CA" altLang="en-US" sz="2000" dirty="0"/>
              <a:t> registered the domain name rfrk.ca in bad faith with a view to denying RFRK the ability to use the name and in order to direct or point persons interested in RFRK to the </a:t>
            </a:r>
            <a:r>
              <a:rPr lang="en-CA" altLang="en-US" sz="2000" dirty="0" err="1"/>
              <a:t>Boaden</a:t>
            </a:r>
            <a:r>
              <a:rPr lang="en-CA" altLang="en-US" sz="2000" dirty="0"/>
              <a:t> website by the use of meta-tags.”</a:t>
            </a:r>
          </a:p>
          <a:p>
            <a:pPr marL="0" indent="0" eaLnBrk="1" hangingPunct="1">
              <a:buNone/>
              <a:defRPr/>
            </a:pPr>
            <a:r>
              <a:rPr lang="en-CA" altLang="en-US" sz="2000" dirty="0">
                <a:sym typeface="Wingdings" panose="05000000000000000000" pitchFamily="2" charset="2"/>
              </a:rPr>
              <a:t> “</a:t>
            </a:r>
            <a:r>
              <a:rPr lang="en-CA" altLang="en-US" sz="2000" b="1" dirty="0">
                <a:sym typeface="Wingdings" panose="05000000000000000000" pitchFamily="2" charset="2"/>
              </a:rPr>
              <a:t>confusingly similar</a:t>
            </a:r>
            <a:r>
              <a:rPr lang="en-CA" altLang="en-US" sz="2000" dirty="0">
                <a:sym typeface="Wingdings" panose="05000000000000000000" pitchFamily="2" charset="2"/>
              </a:rPr>
              <a:t>” to registered TM was enough, didn’t have to be identical</a:t>
            </a:r>
            <a:endParaRPr lang="en-CA" dirty="0"/>
          </a:p>
          <a:p>
            <a:pPr marL="0" indent="0">
              <a:buNone/>
            </a:pPr>
            <a:r>
              <a:rPr lang="en-CA" sz="2400" dirty="0"/>
              <a:t>2. Google Ad complaints – TM client success story!</a:t>
            </a:r>
          </a:p>
          <a:p>
            <a:pPr marL="0" indent="0">
              <a:buNone/>
            </a:pPr>
            <a:r>
              <a:rPr lang="en-CA" sz="2400" dirty="0"/>
              <a:t>3. </a:t>
            </a:r>
            <a:r>
              <a:rPr lang="en-CA" sz="2400" i="1" dirty="0"/>
              <a:t>Google v. </a:t>
            </a:r>
            <a:r>
              <a:rPr lang="en-CA" sz="2400" i="1" dirty="0" err="1"/>
              <a:t>Equustek</a:t>
            </a:r>
            <a:r>
              <a:rPr lang="en-CA" sz="2400" i="1" dirty="0"/>
              <a:t> </a:t>
            </a:r>
            <a:r>
              <a:rPr lang="en-CA" sz="2400" dirty="0"/>
              <a:t>(November 13)</a:t>
            </a:r>
          </a:p>
          <a:p>
            <a:pPr marL="0" indent="0">
              <a:buNone/>
            </a:pPr>
            <a:r>
              <a:rPr lang="en-CA" sz="2400" dirty="0"/>
              <a:t>4. Ad keywords - </a:t>
            </a:r>
            <a:r>
              <a:rPr lang="en-CA" sz="2400" i="1" dirty="0"/>
              <a:t>Vancouver Community College c. Vancouver Career College (Burnaby) Inc</a:t>
            </a:r>
            <a:r>
              <a:rPr lang="en-CA" sz="2400" dirty="0"/>
              <a:t>., 2017 BCCA 41 – passing off in keyword bidding (passing off when search results displayed)</a:t>
            </a:r>
          </a:p>
        </p:txBody>
      </p:sp>
      <p:sp>
        <p:nvSpPr>
          <p:cNvPr id="4" name="Footer Placeholder 3">
            <a:extLst>
              <a:ext uri="{FF2B5EF4-FFF2-40B4-BE49-F238E27FC236}">
                <a16:creationId xmlns:a16="http://schemas.microsoft.com/office/drawing/2014/main" id="{EDD54660-7F04-4A18-AA86-1B74928C0267}"/>
              </a:ext>
            </a:extLst>
          </p:cNvPr>
          <p:cNvSpPr>
            <a:spLocks noGrp="1"/>
          </p:cNvSpPr>
          <p:nvPr>
            <p:ph type="ftr" sz="quarter" idx="11"/>
          </p:nvPr>
        </p:nvSpPr>
        <p:spPr/>
        <p:txBody>
          <a:bodyPr/>
          <a:lstStyle/>
          <a:p>
            <a:pPr>
              <a:defRPr/>
            </a:pPr>
            <a:r>
              <a:rPr lang="en-US"/>
              <a:t>Class 3</a:t>
            </a:r>
            <a:endParaRPr lang="en-US" dirty="0"/>
          </a:p>
        </p:txBody>
      </p:sp>
    </p:spTree>
    <p:extLst>
      <p:ext uri="{BB962C8B-B14F-4D97-AF65-F5344CB8AC3E}">
        <p14:creationId xmlns:p14="http://schemas.microsoft.com/office/powerpoint/2010/main" val="52499393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1E0B7-B989-446C-809D-223C8FD56881}"/>
              </a:ext>
            </a:extLst>
          </p:cNvPr>
          <p:cNvSpPr>
            <a:spLocks noGrp="1"/>
          </p:cNvSpPr>
          <p:nvPr>
            <p:ph type="title"/>
          </p:nvPr>
        </p:nvSpPr>
        <p:spPr/>
        <p:txBody>
          <a:bodyPr/>
          <a:lstStyle/>
          <a:p>
            <a:r>
              <a:rPr lang="en-CA" dirty="0"/>
              <a:t>Questions? Parting thoughts?</a:t>
            </a:r>
          </a:p>
        </p:txBody>
      </p:sp>
      <p:sp>
        <p:nvSpPr>
          <p:cNvPr id="3" name="Content Placeholder 2">
            <a:extLst>
              <a:ext uri="{FF2B5EF4-FFF2-40B4-BE49-F238E27FC236}">
                <a16:creationId xmlns:a16="http://schemas.microsoft.com/office/drawing/2014/main" id="{630C42E6-9E79-4F62-9447-9184649CCEC0}"/>
              </a:ext>
            </a:extLst>
          </p:cNvPr>
          <p:cNvSpPr>
            <a:spLocks noGrp="1"/>
          </p:cNvSpPr>
          <p:nvPr>
            <p:ph idx="1"/>
          </p:nvPr>
        </p:nvSpPr>
        <p:spPr/>
        <p:txBody>
          <a:bodyPr/>
          <a:lstStyle/>
          <a:p>
            <a:pPr marL="0" indent="0">
              <a:buNone/>
            </a:pPr>
            <a:endParaRPr lang="en-CA" dirty="0"/>
          </a:p>
          <a:p>
            <a:pPr marL="0" indent="0">
              <a:buNone/>
            </a:pPr>
            <a:endParaRPr lang="en-CA" dirty="0"/>
          </a:p>
          <a:p>
            <a:pPr marL="0" indent="0">
              <a:buNone/>
            </a:pPr>
            <a:endParaRPr lang="en-CA" dirty="0"/>
          </a:p>
        </p:txBody>
      </p:sp>
      <p:sp>
        <p:nvSpPr>
          <p:cNvPr id="4" name="Footer Placeholder 3">
            <a:extLst>
              <a:ext uri="{FF2B5EF4-FFF2-40B4-BE49-F238E27FC236}">
                <a16:creationId xmlns:a16="http://schemas.microsoft.com/office/drawing/2014/main" id="{F7DF1825-2F47-4212-9D00-66DDE15266BD}"/>
              </a:ext>
            </a:extLst>
          </p:cNvPr>
          <p:cNvSpPr>
            <a:spLocks noGrp="1"/>
          </p:cNvSpPr>
          <p:nvPr>
            <p:ph type="ftr" sz="quarter" idx="11"/>
          </p:nvPr>
        </p:nvSpPr>
        <p:spPr/>
        <p:txBody>
          <a:bodyPr/>
          <a:lstStyle/>
          <a:p>
            <a:pPr>
              <a:defRPr/>
            </a:pPr>
            <a:r>
              <a:rPr lang="en-US" dirty="0"/>
              <a:t>Class 3</a:t>
            </a:r>
          </a:p>
        </p:txBody>
      </p:sp>
    </p:spTree>
    <p:extLst>
      <p:ext uri="{BB962C8B-B14F-4D97-AF65-F5344CB8AC3E}">
        <p14:creationId xmlns:p14="http://schemas.microsoft.com/office/powerpoint/2010/main" val="3501253954"/>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0000"/>
      </a:hlink>
      <a:folHlink>
        <a:srgbClr val="FF65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38021</TotalTime>
  <Words>16391</Words>
  <Application>Microsoft Office PowerPoint</Application>
  <PresentationFormat>On-screen Show (4:3)</PresentationFormat>
  <Paragraphs>1345</Paragraphs>
  <Slides>168</Slides>
  <Notes>116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168</vt:i4>
      </vt:variant>
    </vt:vector>
  </HeadingPairs>
  <TitlesOfParts>
    <vt:vector size="173" baseType="lpstr">
      <vt:lpstr>Arial</vt:lpstr>
      <vt:lpstr>Calibri</vt:lpstr>
      <vt:lpstr>Helvetica</vt:lpstr>
      <vt:lpstr>Wingdings</vt:lpstr>
      <vt:lpstr>Office Theme</vt:lpstr>
      <vt:lpstr> Class 3 – September 22 Still lots of class 2! &amp; Hands Off My Stuff – Copyright (and other IP) on the Internet, and territorial jurisdiction and other preliminary matters                                </vt:lpstr>
      <vt:lpstr>Admin Crap</vt:lpstr>
      <vt:lpstr> Presentations + Comments</vt:lpstr>
      <vt:lpstr>Comments</vt:lpstr>
      <vt:lpstr>“Aspects”, e.g.</vt:lpstr>
      <vt:lpstr> Presentations / Comments &amp; Essay</vt:lpstr>
      <vt:lpstr>Other announcements</vt:lpstr>
      <vt:lpstr>In the News</vt:lpstr>
      <vt:lpstr>In the News </vt:lpstr>
      <vt:lpstr>Finishing class 2: (internet governance ) and net neutrality</vt:lpstr>
      <vt:lpstr>THROTTLE THIS! Net neutrality</vt:lpstr>
      <vt:lpstr>OPTIONAL ONE MINUTE POP QUIZ!</vt:lpstr>
      <vt:lpstr>Prof. answer</vt:lpstr>
      <vt:lpstr>Telecom Decision CRTC 2017-105</vt:lpstr>
      <vt:lpstr>Telecom Decision CRTC 2017-105</vt:lpstr>
      <vt:lpstr>Telecom Decision CRTC 2017-105</vt:lpstr>
      <vt:lpstr>Telecom Decision CRTC 2017-105 Takeaway</vt:lpstr>
      <vt:lpstr>Telecom Regulatory Policy CRTC 2017-104</vt:lpstr>
      <vt:lpstr>Telecom Regulatory Policy CRTC 2017-104</vt:lpstr>
      <vt:lpstr>CRTC 2017-104: We have net neutrality!</vt:lpstr>
      <vt:lpstr>U.S. Approach (intro)</vt:lpstr>
      <vt:lpstr>Net Neutrality U.S.A.</vt:lpstr>
      <vt:lpstr>Net Neutrality U.S.A.</vt:lpstr>
      <vt:lpstr>Sound familiar?</vt:lpstr>
      <vt:lpstr>But one huge F*ing difference</vt:lpstr>
      <vt:lpstr>Net Neutrality U.S.A.  Thanks, Obama!</vt:lpstr>
      <vt:lpstr>American Net Neutrality Rules 2015 “Open Internet Order”</vt:lpstr>
      <vt:lpstr>Going backwards</vt:lpstr>
      <vt:lpstr>Net neutrality USA 2021 Elections have consequences</vt:lpstr>
      <vt:lpstr>But…there was a problem</vt:lpstr>
      <vt:lpstr>Net neutrality USA 2024-25</vt:lpstr>
      <vt:lpstr>In re:  MCP No. 185; FEDERAL COMMUNICATIONS COMMISSION, IN THE MATTER OF SAFEGUARDING AND SECURING THE OPEN INTERNET</vt:lpstr>
      <vt:lpstr>In re:  MCP No. 185; FEDERAL COMMUNICATIONS COMMISSION, IN THE MATTER OF SAFEGUARDING AND SECURING THE OPEN INTERNET</vt:lpstr>
      <vt:lpstr>So Is there net neutrality in the usa? Not AT THIS MOMENT! But some states are working on it…</vt:lpstr>
      <vt:lpstr>Net neutrality - Europe</vt:lpstr>
      <vt:lpstr>So we’ve seen how the government / CRTC did not regulate internet content, and neither should the isps (neT neutrality). Now back to the government / CRTC…</vt:lpstr>
      <vt:lpstr>Big “Internet Regulation” bills:  Past, Present and Future</vt:lpstr>
      <vt:lpstr>CRTC Present – Bill C-11</vt:lpstr>
      <vt:lpstr>Online Streaming Act</vt:lpstr>
      <vt:lpstr>Online Streaming Act</vt:lpstr>
      <vt:lpstr>Online Streaming Act</vt:lpstr>
      <vt:lpstr>Online Streaming Act</vt:lpstr>
      <vt:lpstr>Online Streaming Act</vt:lpstr>
      <vt:lpstr>Online Streaming Act</vt:lpstr>
      <vt:lpstr>Online Streaming Act</vt:lpstr>
      <vt:lpstr>Online Streaming Act</vt:lpstr>
      <vt:lpstr>Online Streaming Act</vt:lpstr>
      <vt:lpstr>Online Streaming Act</vt:lpstr>
      <vt:lpstr>Broadcasting Regulatory Policy CRTC 2023-331 and Broadcasting Order CRTC 2023-332</vt:lpstr>
      <vt:lpstr>Broadcasting Regulatory Policy CRTC 2023-331 and Broadcasting Order CRTC 2023-332</vt:lpstr>
      <vt:lpstr>Is the OSA working?</vt:lpstr>
      <vt:lpstr>What’s up with this sh*t?</vt:lpstr>
      <vt:lpstr>The Online News Act</vt:lpstr>
      <vt:lpstr>The Online News Act - Definitions</vt:lpstr>
      <vt:lpstr>The Online News Act - Application</vt:lpstr>
      <vt:lpstr>The Online News Act - Application</vt:lpstr>
      <vt:lpstr>The Online News Act - Agreements</vt:lpstr>
      <vt:lpstr>The Online News Act - Exemptions</vt:lpstr>
      <vt:lpstr>The Online News Act - Enforcement</vt:lpstr>
      <vt:lpstr>The Online News Act - Criticism</vt:lpstr>
      <vt:lpstr>The Online News Act: Is this how it’s supposed to work?</vt:lpstr>
      <vt:lpstr>Future of the OSA and ONA?</vt:lpstr>
      <vt:lpstr>A new possible FUTURE INTERNET regulator:  the (1) Digital Safety and (2) Data Protection Commission</vt:lpstr>
      <vt:lpstr>The New Commission</vt:lpstr>
      <vt:lpstr>Bill C-34</vt:lpstr>
      <vt:lpstr>General regulation of the internet</vt:lpstr>
      <vt:lpstr>Telecommunications Act 1996</vt:lpstr>
      <vt:lpstr>Telecommunications Act 1996 s. 706</vt:lpstr>
      <vt:lpstr>U.S. Approach (recall)</vt:lpstr>
      <vt:lpstr>Communications Decency Act</vt:lpstr>
      <vt:lpstr>Communications Decency Act</vt:lpstr>
      <vt:lpstr>Section 230 immunity future?</vt:lpstr>
      <vt:lpstr>Also content regulation?</vt:lpstr>
      <vt:lpstr>Ok enough of this “what is and what is not regulated” crap, back to (subject matter) “jurisdiction” in the legal sense</vt:lpstr>
      <vt:lpstr>Federal matter dammit!</vt:lpstr>
      <vt:lpstr>Even at the CA!</vt:lpstr>
      <vt:lpstr>BUT BUT BUT DON’T FORGET…</vt:lpstr>
      <vt:lpstr>INTRO TO COPYRIGHT, territorial jurisdiction, finding violators (all a jumbled mess…)</vt:lpstr>
      <vt:lpstr>Copyright 101</vt:lpstr>
      <vt:lpstr>Letter to my Client</vt:lpstr>
      <vt:lpstr>Class exercise (confession) of the day!</vt:lpstr>
      <vt:lpstr>Preliminary matters –  TERRITORIAL JURISDICTION</vt:lpstr>
      <vt:lpstr>Territorial jurisdiction</vt:lpstr>
      <vt:lpstr>Tariff-22 Case</vt:lpstr>
      <vt:lpstr>Tariff-22 Case takeaways</vt:lpstr>
      <vt:lpstr>Copyright Trilogy 2004</vt:lpstr>
      <vt:lpstr>S. 31.1 Copyright Act</vt:lpstr>
      <vt:lpstr>USA equivalent(-ish) to 31.1</vt:lpstr>
      <vt:lpstr>Territorial Jurisdiction: @yousuck! – Internet Defamation</vt:lpstr>
      <vt:lpstr>Haaretz.com v. Goldhar Judgments</vt:lpstr>
      <vt:lpstr>Haaretz.com v. Goldhar</vt:lpstr>
      <vt:lpstr>Haaretz.com v. Goldhar 2 steps to suing</vt:lpstr>
      <vt:lpstr>Haaretz.com v. Goldhar summary</vt:lpstr>
      <vt:lpstr>Territorial Jurisdiction Choice of forum clause?</vt:lpstr>
      <vt:lpstr>Territorial Jurisdiction Choice of forum clause?</vt:lpstr>
      <vt:lpstr>Facebook current Terms</vt:lpstr>
      <vt:lpstr>Territorial Jurisdiction Choice of forum clause???</vt:lpstr>
      <vt:lpstr>Territorial Jurisdiction Parting thoughts</vt:lpstr>
      <vt:lpstr>Preliminary matters –  FINDING infringers / VIOLATORS</vt:lpstr>
      <vt:lpstr>Internet anonymity?</vt:lpstr>
      <vt:lpstr>IP Addresses</vt:lpstr>
      <vt:lpstr>Norwich</vt:lpstr>
      <vt:lpstr>BMG Canada Inc. v. Doe</vt:lpstr>
      <vt:lpstr>Voltage Pictures LLC v. John Doe 2014 FC 161 </vt:lpstr>
      <vt:lpstr>Voltage Pictures LLC v. John Doe</vt:lpstr>
      <vt:lpstr>Voltage v. Doe – wait there’s more!</vt:lpstr>
      <vt:lpstr>Voltage v. Doe: Part III the Revenge</vt:lpstr>
      <vt:lpstr>Norwich Orders summary</vt:lpstr>
      <vt:lpstr>Norwich as described in Leahy 2002 ABCA 101</vt:lpstr>
      <vt:lpstr>Norwich orders on the internet</vt:lpstr>
      <vt:lpstr>Norwich orders for:</vt:lpstr>
      <vt:lpstr> </vt:lpstr>
      <vt:lpstr>© law doesn’t vanish on the internet</vt:lpstr>
      <vt:lpstr>© law doesn’t vanish on the internet, but maybe it changes?</vt:lpstr>
      <vt:lpstr>© law doesn’t vanish on the internet, but maybe it changes?</vt:lpstr>
      <vt:lpstr>2012 Copyright Pentalogy</vt:lpstr>
      <vt:lpstr>Follow up to ESA</vt:lpstr>
      <vt:lpstr>Follow up to ESA</vt:lpstr>
      <vt:lpstr>C-11: Copyright Modernization Act</vt:lpstr>
      <vt:lpstr>Copyright Modernization Act</vt:lpstr>
      <vt:lpstr>CMA – Notice and Notice</vt:lpstr>
      <vt:lpstr>CMA – Notice and Notice</vt:lpstr>
      <vt:lpstr>A notice!</vt:lpstr>
      <vt:lpstr>(notice cont.)  the threats</vt:lpstr>
      <vt:lpstr>Notice threats - reaction</vt:lpstr>
      <vt:lpstr>New Notices!</vt:lpstr>
      <vt:lpstr>New Notices!</vt:lpstr>
      <vt:lpstr>Voltage v. Doe: Part III the Revenge</vt:lpstr>
      <vt:lpstr>Voltage v. Doe: Part IV in 3-D</vt:lpstr>
      <vt:lpstr>Voltage v. Doe: Part IV in 3-D (cont.)</vt:lpstr>
      <vt:lpstr>Voltage v. Doe: Part V - The Reckoning</vt:lpstr>
      <vt:lpstr>Voltage v. Doe: Part V - The Reckoning</vt:lpstr>
      <vt:lpstr>Voltage v. Doe: Part V - The Reckoning</vt:lpstr>
      <vt:lpstr>Voltage v. Doe: Part VI –  The Force Awakens</vt:lpstr>
      <vt:lpstr>Voltage v. Doe: Part VI –  The Force Awakens</vt:lpstr>
      <vt:lpstr>Voltage Parts VII and VIII: Tokyo Drift Reverse class action actual rulings</vt:lpstr>
      <vt:lpstr>Voltage Part IX: The Voyage Home?</vt:lpstr>
      <vt:lpstr>Voltage Part X: Will it never end?</vt:lpstr>
      <vt:lpstr>Voltage Part XI: It will never end</vt:lpstr>
      <vt:lpstr>Part XI: 2023 FCA 194 </vt:lpstr>
      <vt:lpstr>Voltage Part XII: Maybe the end? 😂</vt:lpstr>
      <vt:lpstr>Voltage Part XII: 2025 FCA 131</vt:lpstr>
      <vt:lpstr>USA  - “Notice and Takedown” </vt:lpstr>
      <vt:lpstr>CMA - Enabling © infringement</vt:lpstr>
      <vt:lpstr>Enabling © infringement - factors</vt:lpstr>
      <vt:lpstr>Mashups!</vt:lpstr>
      <vt:lpstr>Mashups!</vt:lpstr>
      <vt:lpstr>Fighting internet piracy: Fair Play Coalition (Feb. 2018)</vt:lpstr>
      <vt:lpstr>Nice try!</vt:lpstr>
      <vt:lpstr>Nice try!</vt:lpstr>
      <vt:lpstr>If at first you don’t succeed…</vt:lpstr>
      <vt:lpstr>Bell Media Inc. v. GoldTV.Biz Summary of Holdings </vt:lpstr>
      <vt:lpstr>Bell Media Inc. v. GoldTV.Biz Cartier crap</vt:lpstr>
      <vt:lpstr>Bell Media Inc. v. GoldTV.Biz Important quote takeaway </vt:lpstr>
      <vt:lpstr>Bell Media Inc. v. GoldTV.Biz (cont.) Teksavvy Solutions Inc. v. Bell Media Inc.  2021 FCA 100 (May 26)</vt:lpstr>
      <vt:lpstr>Teksavvy Solutions Inc. v. Bell Media Inc.</vt:lpstr>
      <vt:lpstr>Teksavvy Solutions Inc. v. Bell Media Inc.</vt:lpstr>
      <vt:lpstr>Teksavvy Solutions Inc. v. Bell Media Inc.</vt:lpstr>
      <vt:lpstr>Teksavvy Solutions Inc. v. Bell Media Inc.</vt:lpstr>
      <vt:lpstr>Rogers Media Inc. et al  v. John Doe 1 et al</vt:lpstr>
      <vt:lpstr>Rogers Media Inc. et al  v. John Doe 1 et al</vt:lpstr>
      <vt:lpstr>Rogers Media Inc. et al  v. John Doe 1 et al</vt:lpstr>
      <vt:lpstr>Parting © thought (from C2MTL)</vt:lpstr>
      <vt:lpstr>Online Trademarks</vt:lpstr>
      <vt:lpstr>ICANN</vt:lpstr>
      <vt:lpstr>ICANN - UDRP</vt:lpstr>
      <vt:lpstr>Domain names and TM’s</vt:lpstr>
      <vt:lpstr>Questions? Parting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Allen Mendelsohn</dc:creator>
  <cp:lastModifiedBy>Allen Mendelsohn</cp:lastModifiedBy>
  <cp:revision>1346</cp:revision>
  <dcterms:created xsi:type="dcterms:W3CDTF">2011-09-16T14:20:42Z</dcterms:created>
  <dcterms:modified xsi:type="dcterms:W3CDTF">2026-09-21T18:15:11Z</dcterms:modified>
</cp:coreProperties>
</file>