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703" r:id="rId2"/>
    <p:sldId id="401" r:id="rId3"/>
    <p:sldId id="437" r:id="rId4"/>
    <p:sldId id="591" r:id="rId5"/>
    <p:sldId id="593" r:id="rId6"/>
    <p:sldId id="595" r:id="rId7"/>
    <p:sldId id="596" r:id="rId8"/>
    <p:sldId id="597" r:id="rId9"/>
    <p:sldId id="598" r:id="rId10"/>
    <p:sldId id="599" r:id="rId11"/>
    <p:sldId id="600" r:id="rId12"/>
    <p:sldId id="601" r:id="rId13"/>
    <p:sldId id="602" r:id="rId14"/>
    <p:sldId id="604" r:id="rId15"/>
    <p:sldId id="605" r:id="rId16"/>
    <p:sldId id="606" r:id="rId17"/>
    <p:sldId id="603" r:id="rId18"/>
    <p:sldId id="607" r:id="rId19"/>
    <p:sldId id="617" r:id="rId20"/>
    <p:sldId id="608" r:id="rId21"/>
    <p:sldId id="610" r:id="rId22"/>
    <p:sldId id="609" r:id="rId23"/>
    <p:sldId id="611" r:id="rId24"/>
    <p:sldId id="612" r:id="rId25"/>
    <p:sldId id="621" r:id="rId26"/>
    <p:sldId id="613" r:id="rId27"/>
    <p:sldId id="614" r:id="rId28"/>
    <p:sldId id="615" r:id="rId29"/>
    <p:sldId id="618" r:id="rId30"/>
    <p:sldId id="616" r:id="rId31"/>
    <p:sldId id="620" r:id="rId32"/>
    <p:sldId id="622" r:id="rId33"/>
    <p:sldId id="623" r:id="rId34"/>
    <p:sldId id="786" r:id="rId35"/>
    <p:sldId id="754" r:id="rId36"/>
    <p:sldId id="619" r:id="rId37"/>
    <p:sldId id="783" r:id="rId38"/>
    <p:sldId id="768" r:id="rId39"/>
    <p:sldId id="784" r:id="rId40"/>
    <p:sldId id="769" r:id="rId41"/>
    <p:sldId id="770" r:id="rId42"/>
    <p:sldId id="775" r:id="rId43"/>
    <p:sldId id="787" r:id="rId44"/>
    <p:sldId id="788" r:id="rId45"/>
    <p:sldId id="789" r:id="rId46"/>
    <p:sldId id="779" r:id="rId47"/>
    <p:sldId id="714" r:id="rId48"/>
    <p:sldId id="715" r:id="rId49"/>
    <p:sldId id="790" r:id="rId50"/>
    <p:sldId id="780" r:id="rId51"/>
    <p:sldId id="665" r:id="rId52"/>
    <p:sldId id="793" r:id="rId53"/>
    <p:sldId id="785" r:id="rId54"/>
    <p:sldId id="716" r:id="rId55"/>
    <p:sldId id="717" r:id="rId56"/>
    <p:sldId id="781" r:id="rId57"/>
    <p:sldId id="718" r:id="rId58"/>
    <p:sldId id="719" r:id="rId59"/>
    <p:sldId id="624" r:id="rId60"/>
    <p:sldId id="626" r:id="rId61"/>
    <p:sldId id="627" r:id="rId62"/>
    <p:sldId id="628" r:id="rId63"/>
    <p:sldId id="629" r:id="rId64"/>
    <p:sldId id="791" r:id="rId65"/>
    <p:sldId id="685" r:id="rId66"/>
    <p:sldId id="794" r:id="rId67"/>
    <p:sldId id="792"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ePrivacy</a:t>
            </a:r>
            <a:r>
              <a:rPr lang="en-CA" dirty="0"/>
              <a:t> regulation </a:t>
            </a:r>
            <a:r>
              <a:rPr lang="en-CA" dirty="0">
                <a:sym typeface="Wingdings" panose="05000000000000000000" pitchFamily="2" charset="2"/>
              </a:rPr>
              <a:t> has other stuff too, like fixing the cookie crap. </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69093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372545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401384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C734-9F27-75C0-5116-FD2E4B407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41B76-04D9-717A-68CA-09C7DC4E2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863D7-6959-DC81-A29B-3EFF466EB653}"/>
              </a:ext>
            </a:extLst>
          </p:cNvPr>
          <p:cNvSpPr>
            <a:spLocks noGrp="1"/>
          </p:cNvSpPr>
          <p:nvPr>
            <p:ph type="body" idx="1"/>
          </p:nvPr>
        </p:nvSpPr>
        <p:spPr/>
        <p:txBody>
          <a:bodyPr/>
          <a:lstStyle/>
          <a:p>
            <a:pPr>
              <a:buFont typeface="Arial" pitchFamily="34" charset="0"/>
              <a:buChar char="•"/>
            </a:pPr>
            <a:r>
              <a:rPr lang="en-US" dirty="0"/>
              <a:t>Office says “</a:t>
            </a:r>
            <a:r>
              <a:rPr lang="en-US" dirty="0" err="1"/>
              <a:t>toute</a:t>
            </a:r>
            <a:r>
              <a:rPr lang="en-US" dirty="0"/>
              <a:t> </a:t>
            </a:r>
            <a:r>
              <a:rPr lang="en-US" dirty="0" err="1"/>
              <a:t>autre</a:t>
            </a:r>
            <a:r>
              <a:rPr lang="en-US" dirty="0"/>
              <a:t> publication” includes websites</a:t>
            </a:r>
          </a:p>
          <a:p>
            <a:pPr>
              <a:buFont typeface="Arial" pitchFamily="34" charset="0"/>
              <a:buChar char="•"/>
            </a:pPr>
            <a:r>
              <a:rPr lang="en-US" dirty="0"/>
              <a:t>Head office of company, establishment in Quebec, </a:t>
            </a:r>
            <a:r>
              <a:rPr lang="en-US" b="1" dirty="0"/>
              <a:t>not the server</a:t>
            </a:r>
          </a:p>
          <a:p>
            <a:endParaRPr lang="en-CA" dirty="0"/>
          </a:p>
        </p:txBody>
      </p:sp>
      <p:sp>
        <p:nvSpPr>
          <p:cNvPr id="4" name="Slide Number Placeholder 3">
            <a:extLst>
              <a:ext uri="{FF2B5EF4-FFF2-40B4-BE49-F238E27FC236}">
                <a16:creationId xmlns:a16="http://schemas.microsoft.com/office/drawing/2014/main" id="{C2298F14-F14A-B77B-342C-47637F0607A0}"/>
              </a:ext>
            </a:extLst>
          </p:cNvPr>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169016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Unilingual English site, Quebec presence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113595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348411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a:t>
            </a:r>
          </a:p>
          <a:p>
            <a:r>
              <a:rPr lang="en-CA" dirty="0"/>
              <a:t>12</a:t>
            </a:r>
          </a:p>
          <a:p>
            <a:r>
              <a:rPr lang="en-CA" dirty="0"/>
              <a:t>8</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189249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2641409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296464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 title</a:t>
            </a:r>
          </a:p>
          <a:p>
            <a:r>
              <a:rPr lang="en-CA" dirty="0"/>
              <a:t>Why are we discussing this? – One of the few laws we have that is specifically about the internet. Also stand by there is a big reason it’s important!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177783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Got to here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406076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CEM - As introduced by Max and Julia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281694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339137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3434030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155620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12</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D9B262-2C66-4737-8F9B-F08C65B788BD}" type="datetime1">
              <a:rPr lang="en-US" smtClean="0"/>
              <a:t>12/4/2024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12</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5E8681-1835-4312-81C2-C4ACF551243A}" type="datetime1">
              <a:rPr lang="en-US" smtClean="0"/>
              <a:t>12/4/2024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12</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8FBACFA3-B876-4D2C-91A4-97A21130C370}" type="datetime1">
              <a:rPr lang="en-US" smtClean="0"/>
              <a:t>12/4/2024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12</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4FD9AE-E787-4E00-B5D2-450D193700B8}" type="datetime1">
              <a:rPr lang="en-US" smtClean="0"/>
              <a:t>12/4/2024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12</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020D71A5-FA4D-4E1D-B256-2FDA075710DA}" type="datetime1">
              <a:rPr lang="en-US" smtClean="0"/>
              <a:t>12/4/2024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12</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39F2764C-70A7-431B-98F2-B784BF6225BB}" type="datetime1">
              <a:rPr lang="en-US" smtClean="0"/>
              <a:t>12/4/2024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12</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483DCF79-D0A8-42FD-9B91-2B6E021DE9E4}" type="datetime1">
              <a:rPr lang="en-US" smtClean="0"/>
              <a:t>12/4/2024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12</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D00B91F4-157E-4DAC-9C64-A58180B371DF}" type="datetime1">
              <a:rPr lang="en-US" smtClean="0"/>
              <a:t>12/4/2024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12</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05C0CD9F-9F4A-4429-B2A7-312F4BE61DC2}" type="datetime1">
              <a:rPr lang="en-US" smtClean="0"/>
              <a:t>12/4/2024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12</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AE1077F-E31E-4A79-B440-61DABF4800D8}" type="datetime1">
              <a:rPr lang="en-US" smtClean="0"/>
              <a:t>12/4/2024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12</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57D8597-E3F3-4DD0-ADF2-EFA6F5DC75C5}" type="datetime1">
              <a:rPr lang="en-US" smtClean="0"/>
              <a:t>12/4/2024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www.barreau.qc.ca/media/2331/guide-ti.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896024"/>
          </a:xfrm>
        </p:spPr>
        <p:txBody>
          <a:bodyPr/>
          <a:lstStyle/>
          <a:p>
            <a:pPr eaLnBrk="1" hangingPunct="1"/>
            <a:r>
              <a:rPr lang="en-US" altLang="en-US" sz="3600" u="sng" dirty="0"/>
              <a:t>Class 12 – December 4</a:t>
            </a:r>
            <a:br>
              <a:rPr lang="en-US" altLang="en-US" sz="3600" u="sng" dirty="0"/>
            </a:br>
            <a:br>
              <a:rPr lang="en-US" altLang="en-US" sz="3600" u="sng" dirty="0"/>
            </a:br>
            <a:r>
              <a:rPr lang="en-CA" altLang="en-US" sz="2800" dirty="0"/>
              <a:t>1. </a:t>
            </a:r>
            <a:r>
              <a:rPr lang="en-US" altLang="en-US" sz="2800" dirty="0"/>
              <a:t>SPAM </a:t>
            </a:r>
            <a:r>
              <a:rPr lang="en-US" altLang="en-US" sz="2800" dirty="0" err="1"/>
              <a:t>SPAM</a:t>
            </a:r>
            <a:r>
              <a:rPr lang="en-US" altLang="en-US" sz="2800" dirty="0"/>
              <a:t> </a:t>
            </a:r>
            <a:r>
              <a:rPr lang="en-US" altLang="en-US" sz="2800" dirty="0" err="1"/>
              <a:t>SPAM</a:t>
            </a:r>
            <a:r>
              <a:rPr lang="en-US" altLang="en-US" sz="2800" dirty="0"/>
              <a:t> EGGS SAUSAGE AND SPAM – When selling you stuff online clashes with your privacy rights</a:t>
            </a:r>
            <a:br>
              <a:rPr lang="en-CA" altLang="en-US" sz="2800" dirty="0"/>
            </a:br>
            <a:r>
              <a:rPr lang="en-CA" altLang="en-US" sz="2800" dirty="0"/>
              <a:t>2. Random internet </a:t>
            </a:r>
            <a:r>
              <a:rPr lang="en-US" altLang="en-US" sz="2800" dirty="0"/>
              <a:t>internet law topics that I have dealt with over the years that we haven’t covered in class so far, BUT are important</a:t>
            </a:r>
            <a:br>
              <a:rPr lang="en-US" altLang="en-US" sz="2800" dirty="0"/>
            </a:br>
            <a:r>
              <a:rPr lang="en-US" altLang="en-US" sz="2800" dirty="0"/>
              <a:t>3. Tearful goodbyes and thank </a:t>
            </a:r>
            <a:r>
              <a:rPr lang="en-US" altLang="en-US" sz="2800" dirty="0" err="1"/>
              <a:t>yous</a:t>
            </a:r>
            <a:br>
              <a:rPr lang="en-US" altLang="en-US" sz="2800" dirty="0"/>
            </a:br>
            <a:r>
              <a:rPr lang="en-US" altLang="en-US" sz="2800" dirty="0"/>
              <a:t>4. Q&amp;A</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242A-8261-4C55-A290-BDB833DF600B}"/>
              </a:ext>
            </a:extLst>
          </p:cNvPr>
          <p:cNvSpPr>
            <a:spLocks noGrp="1"/>
          </p:cNvSpPr>
          <p:nvPr>
            <p:ph type="title"/>
          </p:nvPr>
        </p:nvSpPr>
        <p:spPr/>
        <p:txBody>
          <a:bodyPr/>
          <a:lstStyle/>
          <a:p>
            <a:r>
              <a:rPr lang="en-CA" dirty="0"/>
              <a:t>The Anti-Spam Law not just Spam</a:t>
            </a:r>
          </a:p>
        </p:txBody>
      </p:sp>
      <p:sp>
        <p:nvSpPr>
          <p:cNvPr id="3" name="Content Placeholder 2">
            <a:extLst>
              <a:ext uri="{FF2B5EF4-FFF2-40B4-BE49-F238E27FC236}">
                <a16:creationId xmlns:a16="http://schemas.microsoft.com/office/drawing/2014/main" id="{79677018-7CFA-474B-A456-2D26C5FFC9DB}"/>
              </a:ext>
            </a:extLst>
          </p:cNvPr>
          <p:cNvSpPr>
            <a:spLocks noGrp="1"/>
          </p:cNvSpPr>
          <p:nvPr>
            <p:ph idx="1"/>
          </p:nvPr>
        </p:nvSpPr>
        <p:spPr>
          <a:xfrm>
            <a:off x="457200" y="2060848"/>
            <a:ext cx="8229600" cy="4065315"/>
          </a:xfrm>
        </p:spPr>
        <p:txBody>
          <a:bodyPr/>
          <a:lstStyle/>
          <a:p>
            <a:r>
              <a:rPr lang="en-CA" dirty="0"/>
              <a:t>S. 6 </a:t>
            </a:r>
            <a:r>
              <a:rPr lang="en-CA" dirty="0">
                <a:sym typeface="Wingdings" panose="05000000000000000000" pitchFamily="2" charset="2"/>
              </a:rPr>
              <a:t> Sending </a:t>
            </a:r>
            <a:r>
              <a:rPr lang="en-CA" b="1" dirty="0">
                <a:sym typeface="Wingdings" panose="05000000000000000000" pitchFamily="2" charset="2"/>
              </a:rPr>
              <a:t>Commercial Electronic Messages</a:t>
            </a:r>
            <a:r>
              <a:rPr lang="en-CA" dirty="0">
                <a:sym typeface="Wingdings" panose="05000000000000000000" pitchFamily="2" charset="2"/>
              </a:rPr>
              <a:t> (includes traditional spam)</a:t>
            </a:r>
          </a:p>
          <a:p>
            <a:r>
              <a:rPr lang="en-CA" dirty="0">
                <a:sym typeface="Wingdings" panose="05000000000000000000" pitchFamily="2" charset="2"/>
              </a:rPr>
              <a:t>S. 7  Altering transmitted data </a:t>
            </a:r>
            <a:r>
              <a:rPr lang="en-CA" dirty="0" err="1">
                <a:sym typeface="Wingdings" panose="05000000000000000000" pitchFamily="2" charset="2"/>
              </a:rPr>
              <a:t>en</a:t>
            </a:r>
            <a:r>
              <a:rPr lang="en-CA" dirty="0">
                <a:sym typeface="Wingdings" panose="05000000000000000000" pitchFamily="2" charset="2"/>
              </a:rPr>
              <a:t> route</a:t>
            </a:r>
          </a:p>
          <a:p>
            <a:r>
              <a:rPr lang="en-CA" dirty="0">
                <a:sym typeface="Wingdings" panose="05000000000000000000" pitchFamily="2" charset="2"/>
              </a:rPr>
              <a:t>S. 8  Installation of computer programs</a:t>
            </a:r>
          </a:p>
          <a:p>
            <a:endParaRPr lang="en-CA" dirty="0">
              <a:sym typeface="Wingdings" panose="05000000000000000000" pitchFamily="2" charset="2"/>
            </a:endParaRPr>
          </a:p>
          <a:p>
            <a:pPr marL="0" indent="0">
              <a:buNone/>
            </a:pPr>
            <a:r>
              <a:rPr lang="en-CA" dirty="0">
                <a:sym typeface="Wingdings" panose="05000000000000000000" pitchFamily="2" charset="2"/>
              </a:rPr>
              <a:t> Can’t do any of these without consent of recipient / computer owner</a:t>
            </a:r>
            <a:endParaRPr lang="en-CA" dirty="0"/>
          </a:p>
        </p:txBody>
      </p:sp>
      <p:sp>
        <p:nvSpPr>
          <p:cNvPr id="4" name="Footer Placeholder 3">
            <a:extLst>
              <a:ext uri="{FF2B5EF4-FFF2-40B4-BE49-F238E27FC236}">
                <a16:creationId xmlns:a16="http://schemas.microsoft.com/office/drawing/2014/main" id="{66089CA3-8BA8-40DB-9989-B516ED4E9E4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38179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3518-F722-451E-9590-3E218C88A025}"/>
              </a:ext>
            </a:extLst>
          </p:cNvPr>
          <p:cNvSpPr>
            <a:spLocks noGrp="1"/>
          </p:cNvSpPr>
          <p:nvPr>
            <p:ph type="title"/>
          </p:nvPr>
        </p:nvSpPr>
        <p:spPr/>
        <p:txBody>
          <a:bodyPr/>
          <a:lstStyle/>
          <a:p>
            <a:r>
              <a:rPr lang="en-CA" dirty="0"/>
              <a:t>Sections 7 and 8</a:t>
            </a:r>
          </a:p>
        </p:txBody>
      </p:sp>
      <p:sp>
        <p:nvSpPr>
          <p:cNvPr id="4" name="Footer Placeholder 3">
            <a:extLst>
              <a:ext uri="{FF2B5EF4-FFF2-40B4-BE49-F238E27FC236}">
                <a16:creationId xmlns:a16="http://schemas.microsoft.com/office/drawing/2014/main" id="{78D8465A-E792-4762-B942-16F5C44F9510}"/>
              </a:ext>
            </a:extLst>
          </p:cNvPr>
          <p:cNvSpPr>
            <a:spLocks noGrp="1"/>
          </p:cNvSpPr>
          <p:nvPr>
            <p:ph type="ftr" sz="quarter" idx="11"/>
          </p:nvPr>
        </p:nvSpPr>
        <p:spPr/>
        <p:txBody>
          <a:bodyPr/>
          <a:lstStyle/>
          <a:p>
            <a:pPr>
              <a:defRPr/>
            </a:pPr>
            <a:r>
              <a:rPr lang="en-US"/>
              <a:t>Class 12</a:t>
            </a:r>
            <a:endParaRPr lang="en-US" dirty="0"/>
          </a:p>
        </p:txBody>
      </p:sp>
      <p:pic>
        <p:nvPicPr>
          <p:cNvPr id="1026" name="Picture 2" descr="80+ Don't give a shit ideas | funny quotes, make me laugh, humor">
            <a:extLst>
              <a:ext uri="{FF2B5EF4-FFF2-40B4-BE49-F238E27FC236}">
                <a16:creationId xmlns:a16="http://schemas.microsoft.com/office/drawing/2014/main" id="{D4B438D2-FF48-411E-AF81-FC2A440309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1700808"/>
            <a:ext cx="4139381" cy="413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3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E919-EBBD-448F-AB32-D6F5979FF94E}"/>
              </a:ext>
            </a:extLst>
          </p:cNvPr>
          <p:cNvSpPr>
            <a:spLocks noGrp="1"/>
          </p:cNvSpPr>
          <p:nvPr>
            <p:ph type="title"/>
          </p:nvPr>
        </p:nvSpPr>
        <p:spPr/>
        <p:txBody>
          <a:bodyPr/>
          <a:lstStyle/>
          <a:p>
            <a:r>
              <a:rPr lang="en-CA" dirty="0"/>
              <a:t>The 3 basics of CASL</a:t>
            </a:r>
          </a:p>
        </p:txBody>
      </p:sp>
      <p:sp>
        <p:nvSpPr>
          <p:cNvPr id="3" name="Content Placeholder 2">
            <a:extLst>
              <a:ext uri="{FF2B5EF4-FFF2-40B4-BE49-F238E27FC236}">
                <a16:creationId xmlns:a16="http://schemas.microsoft.com/office/drawing/2014/main" id="{DA9BCC6C-4F88-431D-B687-A07765316C82}"/>
              </a:ext>
            </a:extLst>
          </p:cNvPr>
          <p:cNvSpPr>
            <a:spLocks noGrp="1"/>
          </p:cNvSpPr>
          <p:nvPr>
            <p:ph idx="1"/>
          </p:nvPr>
        </p:nvSpPr>
        <p:spPr>
          <a:xfrm>
            <a:off x="457200" y="2018689"/>
            <a:ext cx="8229600" cy="4525963"/>
          </a:xfrm>
        </p:spPr>
        <p:txBody>
          <a:bodyPr/>
          <a:lstStyle/>
          <a:p>
            <a:pPr marL="571500" indent="-571500">
              <a:buFont typeface="+mj-lt"/>
              <a:buAutoNum type="romanLcPeriod"/>
            </a:pPr>
            <a:r>
              <a:rPr lang="en-CA" dirty="0"/>
              <a:t>“Commercial Electronic Message” (</a:t>
            </a:r>
            <a:r>
              <a:rPr lang="en-CA" b="1" dirty="0"/>
              <a:t>CEM</a:t>
            </a:r>
            <a:r>
              <a:rPr lang="en-CA" dirty="0"/>
              <a:t>) which includes e-mails (but a lot more)</a:t>
            </a:r>
          </a:p>
          <a:p>
            <a:pPr marL="571500" indent="-571500">
              <a:buFont typeface="+mj-lt"/>
              <a:buAutoNum type="romanLcPeriod"/>
            </a:pPr>
            <a:r>
              <a:rPr lang="en-CA" dirty="0"/>
              <a:t>You need </a:t>
            </a:r>
            <a:r>
              <a:rPr lang="en-CA" b="1" dirty="0"/>
              <a:t>prior consent </a:t>
            </a:r>
            <a:r>
              <a:rPr lang="en-CA" dirty="0"/>
              <a:t> to send a CEM</a:t>
            </a:r>
          </a:p>
          <a:p>
            <a:pPr marL="571500" indent="-571500">
              <a:buFont typeface="+mj-lt"/>
              <a:buAutoNum type="romanLcPeriod"/>
            </a:pPr>
            <a:r>
              <a:rPr lang="en-CA" dirty="0"/>
              <a:t>CEM </a:t>
            </a:r>
            <a:r>
              <a:rPr lang="en-CA" b="1" dirty="0"/>
              <a:t>form requirements</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5019AC4A-9CB0-4356-8B60-8A484F498EC2}"/>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84226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9EE6-4891-436D-AD7B-60898E9DD8D7}"/>
              </a:ext>
            </a:extLst>
          </p:cNvPr>
          <p:cNvSpPr>
            <a:spLocks noGrp="1"/>
          </p:cNvSpPr>
          <p:nvPr>
            <p:ph type="title"/>
          </p:nvPr>
        </p:nvSpPr>
        <p:spPr/>
        <p:txBody>
          <a:bodyPr/>
          <a:lstStyle/>
          <a:p>
            <a:r>
              <a:rPr lang="en-CA" dirty="0" err="1"/>
              <a:t>i</a:t>
            </a:r>
            <a:r>
              <a:rPr lang="en-CA" dirty="0"/>
              <a:t>. CEMs – s. 1(2)</a:t>
            </a:r>
          </a:p>
        </p:txBody>
      </p:sp>
      <p:sp>
        <p:nvSpPr>
          <p:cNvPr id="3" name="Content Placeholder 2">
            <a:extLst>
              <a:ext uri="{FF2B5EF4-FFF2-40B4-BE49-F238E27FC236}">
                <a16:creationId xmlns:a16="http://schemas.microsoft.com/office/drawing/2014/main" id="{BFAC33C9-0A7B-45FC-BB64-913321EBCCF9}"/>
              </a:ext>
            </a:extLst>
          </p:cNvPr>
          <p:cNvSpPr>
            <a:spLocks noGrp="1"/>
          </p:cNvSpPr>
          <p:nvPr>
            <p:ph idx="1"/>
          </p:nvPr>
        </p:nvSpPr>
        <p:spPr/>
        <p:txBody>
          <a:bodyPr/>
          <a:lstStyle/>
          <a:p>
            <a:pPr marL="0" indent="0">
              <a:buNone/>
            </a:pPr>
            <a:r>
              <a:rPr lang="en-US" dirty="0"/>
              <a:t>“</a:t>
            </a:r>
            <a:r>
              <a:rPr lang="en-CA" dirty="0"/>
              <a:t>an </a:t>
            </a:r>
            <a:r>
              <a:rPr lang="en-CA" b="1" dirty="0"/>
              <a:t>electronic message</a:t>
            </a:r>
            <a:r>
              <a:rPr lang="en-CA" dirty="0"/>
              <a:t> that ... it would be reasonable to conclude has as its purpose, or </a:t>
            </a:r>
            <a:r>
              <a:rPr lang="en-CA" i="1" dirty="0"/>
              <a:t>one of its purposes</a:t>
            </a:r>
            <a:r>
              <a:rPr lang="en-CA" dirty="0"/>
              <a:t> [ed.’s emphasis], to encourage participation in a </a:t>
            </a:r>
            <a:r>
              <a:rPr lang="en-CA" b="1" dirty="0"/>
              <a:t>commercial activity</a:t>
            </a:r>
            <a:r>
              <a:rPr lang="en-CA" dirty="0"/>
              <a:t>, including:”</a:t>
            </a:r>
          </a:p>
          <a:p>
            <a:pPr marL="0" indent="0">
              <a:buNone/>
            </a:pPr>
            <a:r>
              <a:rPr lang="en-US" sz="1800" dirty="0"/>
              <a:t>(a) offers to purchase, sell, barter or lease a product, goods, a service, land or an interest or right in land;</a:t>
            </a:r>
          </a:p>
          <a:p>
            <a:pPr marL="0" indent="0">
              <a:buNone/>
            </a:pPr>
            <a:r>
              <a:rPr lang="en-US" sz="1800" dirty="0"/>
              <a:t>(b) offers to provide a business, investment or gaming opportunity;</a:t>
            </a:r>
          </a:p>
          <a:p>
            <a:pPr marL="0" indent="0">
              <a:buNone/>
            </a:pPr>
            <a:r>
              <a:rPr lang="en-US" sz="1800" dirty="0"/>
              <a:t>(c) advertises or promotes anything referred to in paragraph (a) or (b); or</a:t>
            </a:r>
          </a:p>
          <a:p>
            <a:pPr marL="0" indent="0">
              <a:buNone/>
            </a:pPr>
            <a:r>
              <a:rPr lang="en-US" sz="1800" dirty="0"/>
              <a:t>(d) promotes a person, including the public image of a person, as being a person who does anything referred to in any of paragraphs (a) to (c), or who intends to do so.</a:t>
            </a:r>
            <a:endParaRPr lang="en-CA" sz="1800" dirty="0"/>
          </a:p>
          <a:p>
            <a:pPr marL="0" indent="0">
              <a:buNone/>
            </a:pPr>
            <a:endParaRPr lang="en-CA" dirty="0"/>
          </a:p>
        </p:txBody>
      </p:sp>
      <p:sp>
        <p:nvSpPr>
          <p:cNvPr id="4" name="Footer Placeholder 3">
            <a:extLst>
              <a:ext uri="{FF2B5EF4-FFF2-40B4-BE49-F238E27FC236}">
                <a16:creationId xmlns:a16="http://schemas.microsoft.com/office/drawing/2014/main" id="{F2268F73-5DE5-4057-A923-49A997658BA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41974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“Electronic message”</a:t>
            </a:r>
          </a:p>
        </p:txBody>
      </p:sp>
      <p:sp>
        <p:nvSpPr>
          <p:cNvPr id="3" name="Content Placeholder 2">
            <a:extLst>
              <a:ext uri="{FF2B5EF4-FFF2-40B4-BE49-F238E27FC236}">
                <a16:creationId xmlns:a16="http://schemas.microsoft.com/office/drawing/2014/main" id="{1EEFB149-C701-47B1-B771-23BF19C200BD}"/>
              </a:ext>
            </a:extLst>
          </p:cNvPr>
          <p:cNvSpPr>
            <a:spLocks noGrp="1"/>
          </p:cNvSpPr>
          <p:nvPr>
            <p:ph idx="1"/>
          </p:nvPr>
        </p:nvSpPr>
        <p:spPr>
          <a:xfrm>
            <a:off x="457200" y="2276872"/>
            <a:ext cx="8229600" cy="3849291"/>
          </a:xfrm>
        </p:spPr>
        <p:txBody>
          <a:bodyPr/>
          <a:lstStyle/>
          <a:p>
            <a:pPr marL="0" indent="0">
              <a:buNone/>
            </a:pPr>
            <a:r>
              <a:rPr lang="en-US" dirty="0"/>
              <a:t>sent by any means of telecommunication, including a text, sound, voice or image message</a:t>
            </a:r>
            <a:endParaRPr lang="en-CA"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16145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3EFC-74A3-4AD1-AEEF-D75BA6AEB64D}"/>
              </a:ext>
            </a:extLst>
          </p:cNvPr>
          <p:cNvSpPr>
            <a:spLocks noGrp="1"/>
          </p:cNvSpPr>
          <p:nvPr>
            <p:ph type="title"/>
          </p:nvPr>
        </p:nvSpPr>
        <p:spPr/>
        <p:txBody>
          <a:bodyPr/>
          <a:lstStyle/>
          <a:p>
            <a:r>
              <a:rPr lang="en-CA" dirty="0"/>
              <a:t>“Commercial Activity” (s. 1 def.)</a:t>
            </a:r>
          </a:p>
        </p:txBody>
      </p:sp>
      <p:sp>
        <p:nvSpPr>
          <p:cNvPr id="3" name="Content Placeholder 2">
            <a:extLst>
              <a:ext uri="{FF2B5EF4-FFF2-40B4-BE49-F238E27FC236}">
                <a16:creationId xmlns:a16="http://schemas.microsoft.com/office/drawing/2014/main" id="{5DB46B20-3A04-41CD-A2A1-84EE34B61858}"/>
              </a:ext>
            </a:extLst>
          </p:cNvPr>
          <p:cNvSpPr>
            <a:spLocks noGrp="1"/>
          </p:cNvSpPr>
          <p:nvPr>
            <p:ph idx="1"/>
          </p:nvPr>
        </p:nvSpPr>
        <p:spPr/>
        <p:txBody>
          <a:bodyPr/>
          <a:lstStyle/>
          <a:p>
            <a:pPr marL="0" indent="0">
              <a:buNone/>
            </a:pPr>
            <a:endParaRPr lang="en-CA" dirty="0"/>
          </a:p>
          <a:p>
            <a:pPr marL="0" indent="0">
              <a:buNone/>
            </a:pPr>
            <a:r>
              <a:rPr lang="en-CA" dirty="0"/>
              <a:t>“</a:t>
            </a:r>
            <a:r>
              <a:rPr lang="en-US" dirty="0"/>
              <a:t>means any particular transaction, act or conduct or any regular course of conduct that is of a commercial character, whether or not the person who carries it out does so in the expectation of profit…”</a:t>
            </a:r>
            <a:endParaRPr lang="en-CA" dirty="0"/>
          </a:p>
        </p:txBody>
      </p:sp>
      <p:sp>
        <p:nvSpPr>
          <p:cNvPr id="4" name="Footer Placeholder 3">
            <a:extLst>
              <a:ext uri="{FF2B5EF4-FFF2-40B4-BE49-F238E27FC236}">
                <a16:creationId xmlns:a16="http://schemas.microsoft.com/office/drawing/2014/main" id="{75E22EB8-BB32-4AA7-AB5D-9B9BDB31874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85587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B275-FDC3-4198-8ADF-F6F0DD62100A}"/>
              </a:ext>
            </a:extLst>
          </p:cNvPr>
          <p:cNvSpPr>
            <a:spLocks noGrp="1"/>
          </p:cNvSpPr>
          <p:nvPr>
            <p:ph type="title"/>
          </p:nvPr>
        </p:nvSpPr>
        <p:spPr/>
        <p:txBody>
          <a:bodyPr/>
          <a:lstStyle/>
          <a:p>
            <a:r>
              <a:rPr lang="en-CA" dirty="0"/>
              <a:t>CEM?</a:t>
            </a:r>
          </a:p>
        </p:txBody>
      </p:sp>
      <p:sp>
        <p:nvSpPr>
          <p:cNvPr id="3" name="Content Placeholder 2">
            <a:extLst>
              <a:ext uri="{FF2B5EF4-FFF2-40B4-BE49-F238E27FC236}">
                <a16:creationId xmlns:a16="http://schemas.microsoft.com/office/drawing/2014/main" id="{422AD8A8-964A-473F-BC01-C012308F654B}"/>
              </a:ext>
            </a:extLst>
          </p:cNvPr>
          <p:cNvSpPr>
            <a:spLocks noGrp="1"/>
          </p:cNvSpPr>
          <p:nvPr>
            <p:ph idx="1"/>
          </p:nvPr>
        </p:nvSpPr>
        <p:spPr/>
        <p:txBody>
          <a:bodyPr/>
          <a:lstStyle/>
          <a:p>
            <a:pPr marL="0" indent="0">
              <a:buNone/>
            </a:pPr>
            <a:r>
              <a:rPr lang="en-CA" sz="2800" dirty="0"/>
              <a:t>Dear Clients and Friends,</a:t>
            </a:r>
          </a:p>
          <a:p>
            <a:pPr marL="0" indent="0">
              <a:buNone/>
            </a:pPr>
            <a:r>
              <a:rPr lang="en-CA" sz="2800" dirty="0"/>
              <a:t>We wanted to let you know about this important new bulletin under the </a:t>
            </a:r>
            <a:r>
              <a:rPr lang="en-CA" sz="2800" i="1" dirty="0"/>
              <a:t>Income Tax Act </a:t>
            </a:r>
            <a:r>
              <a:rPr lang="en-CA" sz="2800" dirty="0"/>
              <a:t>that may affect you. Here are the details (…)</a:t>
            </a:r>
          </a:p>
          <a:p>
            <a:pPr marL="0" indent="0">
              <a:buNone/>
            </a:pPr>
            <a:endParaRPr lang="en-CA" sz="2800" dirty="0"/>
          </a:p>
          <a:p>
            <a:pPr marL="0" indent="0">
              <a:buNone/>
            </a:pPr>
            <a:r>
              <a:rPr lang="en-CA" sz="2800" dirty="0"/>
              <a:t>Contact M</a:t>
            </a:r>
            <a:r>
              <a:rPr lang="en-CA" sz="2800" baseline="30000" dirty="0"/>
              <a:t>e</a:t>
            </a:r>
            <a:r>
              <a:rPr lang="en-CA" sz="2800" dirty="0"/>
              <a:t> Joseph Green of our firm, he’s great at tax law and can help you understand the bulletin.</a:t>
            </a:r>
          </a:p>
          <a:p>
            <a:pPr marL="0" indent="0">
              <a:buNone/>
            </a:pPr>
            <a:r>
              <a:rPr lang="en-CA" sz="2800" dirty="0"/>
              <a:t>Sincerely,</a:t>
            </a:r>
          </a:p>
          <a:p>
            <a:pPr marL="0" indent="0">
              <a:buNone/>
            </a:pPr>
            <a:r>
              <a:rPr lang="en-CA" sz="2800" dirty="0"/>
              <a:t>Gratton Graham &amp; Green, </a:t>
            </a:r>
            <a:r>
              <a:rPr lang="en-CA" sz="2800" dirty="0" err="1"/>
              <a:t>s.e.n.c.r.l</a:t>
            </a:r>
            <a:r>
              <a:rPr lang="en-CA" sz="2800" dirty="0"/>
              <a:t>.</a:t>
            </a:r>
          </a:p>
          <a:p>
            <a:pPr marL="0" indent="0">
              <a:buNone/>
            </a:pPr>
            <a:endParaRPr lang="en-CA" sz="2800" dirty="0"/>
          </a:p>
        </p:txBody>
      </p:sp>
      <p:sp>
        <p:nvSpPr>
          <p:cNvPr id="4" name="Footer Placeholder 3">
            <a:extLst>
              <a:ext uri="{FF2B5EF4-FFF2-40B4-BE49-F238E27FC236}">
                <a16:creationId xmlns:a16="http://schemas.microsoft.com/office/drawing/2014/main" id="{149A3C43-B1C9-4D6A-837D-7735FC0CD2E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63173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469E-10A2-46D2-932F-D2D41897A8DF}"/>
              </a:ext>
            </a:extLst>
          </p:cNvPr>
          <p:cNvSpPr>
            <a:spLocks noGrp="1"/>
          </p:cNvSpPr>
          <p:nvPr>
            <p:ph type="title"/>
          </p:nvPr>
        </p:nvSpPr>
        <p:spPr/>
        <p:txBody>
          <a:bodyPr/>
          <a:lstStyle/>
          <a:p>
            <a:r>
              <a:rPr lang="en-CA" dirty="0"/>
              <a:t>“Sent to an electronic address”</a:t>
            </a:r>
          </a:p>
        </p:txBody>
      </p:sp>
      <p:sp>
        <p:nvSpPr>
          <p:cNvPr id="5" name="Content Placeholder 4">
            <a:extLst>
              <a:ext uri="{FF2B5EF4-FFF2-40B4-BE49-F238E27FC236}">
                <a16:creationId xmlns:a16="http://schemas.microsoft.com/office/drawing/2014/main" id="{9FB7ACA6-2D4E-41D4-8A3F-7E61E1C275C2}"/>
              </a:ext>
            </a:extLst>
          </p:cNvPr>
          <p:cNvSpPr>
            <a:spLocks noGrp="1"/>
          </p:cNvSpPr>
          <p:nvPr>
            <p:ph sz="half" idx="1"/>
          </p:nvPr>
        </p:nvSpPr>
        <p:spPr/>
        <p:txBody>
          <a:bodyPr/>
          <a:lstStyle/>
          <a:p>
            <a:pPr marL="0" indent="0">
              <a:buNone/>
            </a:pPr>
            <a:r>
              <a:rPr lang="en-US" sz="2400" b="1" dirty="0"/>
              <a:t>electronic address </a:t>
            </a:r>
            <a:r>
              <a:rPr lang="en-US" sz="2400" dirty="0"/>
              <a:t>means an address used in connection with the transmission of an electronic message to</a:t>
            </a:r>
          </a:p>
          <a:p>
            <a:pPr marL="0" indent="0">
              <a:buNone/>
            </a:pPr>
            <a:r>
              <a:rPr lang="en-US" sz="2400" dirty="0"/>
              <a:t>(a) an electronic mail account;</a:t>
            </a:r>
          </a:p>
          <a:p>
            <a:pPr marL="0" indent="0">
              <a:buNone/>
            </a:pPr>
            <a:r>
              <a:rPr lang="en-US" sz="2400" dirty="0"/>
              <a:t>(b) an instant messaging account;</a:t>
            </a:r>
          </a:p>
          <a:p>
            <a:pPr marL="0" indent="0">
              <a:buNone/>
            </a:pPr>
            <a:r>
              <a:rPr lang="en-US" sz="2400" dirty="0"/>
              <a:t>(c) a telephone account; or</a:t>
            </a:r>
          </a:p>
          <a:p>
            <a:pPr marL="0" indent="0">
              <a:buNone/>
            </a:pPr>
            <a:r>
              <a:rPr lang="en-US" sz="2400" dirty="0"/>
              <a:t>(d) </a:t>
            </a:r>
            <a:r>
              <a:rPr lang="en-US" sz="2400" i="1" dirty="0"/>
              <a:t>any similar account</a:t>
            </a:r>
            <a:r>
              <a:rPr lang="en-US" sz="2400" dirty="0"/>
              <a:t>. [ed.’s emphasis]</a:t>
            </a:r>
            <a:endParaRPr lang="en-CA" sz="2400" dirty="0"/>
          </a:p>
        </p:txBody>
      </p:sp>
      <p:sp>
        <p:nvSpPr>
          <p:cNvPr id="4" name="Footer Placeholder 3">
            <a:extLst>
              <a:ext uri="{FF2B5EF4-FFF2-40B4-BE49-F238E27FC236}">
                <a16:creationId xmlns:a16="http://schemas.microsoft.com/office/drawing/2014/main" id="{28793C0F-6763-47CD-8D79-61EB6C791862}"/>
              </a:ext>
            </a:extLst>
          </p:cNvPr>
          <p:cNvSpPr>
            <a:spLocks noGrp="1"/>
          </p:cNvSpPr>
          <p:nvPr>
            <p:ph type="ftr" sz="quarter" idx="11"/>
          </p:nvPr>
        </p:nvSpPr>
        <p:spPr/>
        <p:txBody>
          <a:bodyPr/>
          <a:lstStyle/>
          <a:p>
            <a:pPr>
              <a:defRPr/>
            </a:pPr>
            <a:r>
              <a:rPr lang="en-US"/>
              <a:t>Class 12</a:t>
            </a:r>
            <a:endParaRPr lang="en-US" dirty="0"/>
          </a:p>
        </p:txBody>
      </p:sp>
      <p:pic>
        <p:nvPicPr>
          <p:cNvPr id="8" name="Content Placeholder 7">
            <a:extLst>
              <a:ext uri="{FF2B5EF4-FFF2-40B4-BE49-F238E27FC236}">
                <a16:creationId xmlns:a16="http://schemas.microsoft.com/office/drawing/2014/main" id="{E4070828-2731-40E2-A958-6943650ECF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772816"/>
            <a:ext cx="1524000" cy="1524000"/>
          </a:xfrm>
          <a:prstGeom prst="rect">
            <a:avLst/>
          </a:prstGeom>
        </p:spPr>
      </p:pic>
      <p:pic>
        <p:nvPicPr>
          <p:cNvPr id="10" name="Picture 9">
            <a:extLst>
              <a:ext uri="{FF2B5EF4-FFF2-40B4-BE49-F238E27FC236}">
                <a16:creationId xmlns:a16="http://schemas.microsoft.com/office/drawing/2014/main" id="{340DC1E3-A55D-48BD-9565-9FA4D1857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453977"/>
            <a:ext cx="1152128" cy="1152128"/>
          </a:xfrm>
          <a:prstGeom prst="rect">
            <a:avLst/>
          </a:prstGeom>
        </p:spPr>
      </p:pic>
      <p:pic>
        <p:nvPicPr>
          <p:cNvPr id="1028" name="Picture 4">
            <a:extLst>
              <a:ext uri="{FF2B5EF4-FFF2-40B4-BE49-F238E27FC236}">
                <a16:creationId xmlns:a16="http://schemas.microsoft.com/office/drawing/2014/main" id="{82CFBC09-3F72-56D9-E6C3-78177FFF2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152" y="429309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3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p:txBody>
          <a:bodyPr/>
          <a:lstStyle/>
          <a:p>
            <a:pPr marL="0" indent="0">
              <a:buNone/>
            </a:pPr>
            <a:r>
              <a:rPr lang="en-US" sz="1600" dirty="0"/>
              <a:t>10 (1) A person who seeks express consent for the doing of an act described in any of sections 6 to 8 must, when requesting consent, set out clearly and simply the following information:</a:t>
            </a:r>
          </a:p>
          <a:p>
            <a:pPr marL="0" indent="0">
              <a:buNone/>
            </a:pPr>
            <a:r>
              <a:rPr lang="en-US" sz="1600" dirty="0"/>
              <a:t>(a) the purpose or purposes for which the consent is being sought;</a:t>
            </a:r>
          </a:p>
          <a:p>
            <a:pPr marL="0" indent="0">
              <a:buNone/>
            </a:pPr>
            <a:r>
              <a:rPr lang="en-US" sz="1600" dirty="0"/>
              <a:t>(b) prescribed information that identifies the person seeking consent and, if the person is seeking consent on behalf of another person, prescribed information that identifies that other person; and</a:t>
            </a:r>
          </a:p>
          <a:p>
            <a:pPr marL="0" indent="0">
              <a:buNone/>
            </a:pPr>
            <a:r>
              <a:rPr lang="en-US" sz="1600" dirty="0"/>
              <a:t>(c) any other prescribed information.</a:t>
            </a:r>
            <a:endParaRPr lang="en-CA" sz="1600"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r>
              <a:rPr lang="en-CA" b="0" dirty="0"/>
              <a:t>(s. 10(9))</a:t>
            </a:r>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p:txBody>
          <a:bodyPr/>
          <a:lstStyle/>
          <a:p>
            <a:r>
              <a:rPr lang="en-CA" dirty="0"/>
              <a:t>Existing business or non-business relationship in previous 2 years</a:t>
            </a:r>
          </a:p>
          <a:p>
            <a:r>
              <a:rPr lang="en-CA" dirty="0"/>
              <a:t>Inquiry made in last 6 months</a:t>
            </a:r>
          </a:p>
          <a:p>
            <a:r>
              <a:rPr lang="en-CA" dirty="0"/>
              <a:t>Email conspicuously published</a:t>
            </a:r>
          </a:p>
          <a:p>
            <a:r>
              <a:rPr lang="en-CA" dirty="0"/>
              <a:t>“Business card” consent</a:t>
            </a:r>
          </a:p>
          <a:p>
            <a:pPr marL="0" indent="0">
              <a:buNone/>
            </a:pPr>
            <a:r>
              <a:rPr lang="en-CA" dirty="0"/>
              <a:t>(applies to s. 6 CEMs only)</a:t>
            </a:r>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11009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EEDE-8925-45ED-AB0A-FA463878A203}"/>
              </a:ext>
            </a:extLst>
          </p:cNvPr>
          <p:cNvSpPr>
            <a:spLocks noGrp="1"/>
          </p:cNvSpPr>
          <p:nvPr>
            <p:ph type="title"/>
          </p:nvPr>
        </p:nvSpPr>
        <p:spPr/>
        <p:txBody>
          <a:bodyPr/>
          <a:lstStyle/>
          <a:p>
            <a:r>
              <a:rPr lang="en-CA" dirty="0"/>
              <a:t>ii. Consent </a:t>
            </a:r>
          </a:p>
        </p:txBody>
      </p:sp>
      <p:sp>
        <p:nvSpPr>
          <p:cNvPr id="6" name="Text Placeholder 5">
            <a:extLst>
              <a:ext uri="{FF2B5EF4-FFF2-40B4-BE49-F238E27FC236}">
                <a16:creationId xmlns:a16="http://schemas.microsoft.com/office/drawing/2014/main" id="{316E719F-72D9-4DF6-BD0F-A35175DC79FC}"/>
              </a:ext>
            </a:extLst>
          </p:cNvPr>
          <p:cNvSpPr>
            <a:spLocks noGrp="1"/>
          </p:cNvSpPr>
          <p:nvPr>
            <p:ph type="body" idx="1"/>
          </p:nvPr>
        </p:nvSpPr>
        <p:spPr/>
        <p:txBody>
          <a:bodyPr/>
          <a:lstStyle/>
          <a:p>
            <a:r>
              <a:rPr lang="en-CA" dirty="0"/>
              <a:t>Express Consent</a:t>
            </a:r>
          </a:p>
        </p:txBody>
      </p:sp>
      <p:sp>
        <p:nvSpPr>
          <p:cNvPr id="7" name="Content Placeholder 6">
            <a:extLst>
              <a:ext uri="{FF2B5EF4-FFF2-40B4-BE49-F238E27FC236}">
                <a16:creationId xmlns:a16="http://schemas.microsoft.com/office/drawing/2014/main" id="{76B7687B-CBFA-4540-A701-02C4E86C191D}"/>
              </a:ext>
            </a:extLst>
          </p:cNvPr>
          <p:cNvSpPr>
            <a:spLocks noGrp="1"/>
          </p:cNvSpPr>
          <p:nvPr>
            <p:ph sz="half" idx="2"/>
          </p:nvPr>
        </p:nvSpPr>
        <p:spPr>
          <a:xfrm>
            <a:off x="457200" y="2636911"/>
            <a:ext cx="4040188" cy="3489251"/>
          </a:xfrm>
        </p:spPr>
        <p:txBody>
          <a:bodyPr/>
          <a:lstStyle/>
          <a:p>
            <a:pPr>
              <a:buFont typeface="Wingdings" panose="05000000000000000000" pitchFamily="2" charset="2"/>
              <a:buChar char="à"/>
            </a:pPr>
            <a:r>
              <a:rPr lang="en-CA" sz="3200" dirty="0">
                <a:sym typeface="Wingdings" panose="05000000000000000000" pitchFamily="2" charset="2"/>
              </a:rPr>
              <a:t>Lasts forever, or until consent withdrawn</a:t>
            </a:r>
          </a:p>
          <a:p>
            <a:pPr marL="0" indent="0">
              <a:buNone/>
            </a:pPr>
            <a:endParaRPr lang="en-CA" dirty="0"/>
          </a:p>
        </p:txBody>
      </p:sp>
      <p:sp>
        <p:nvSpPr>
          <p:cNvPr id="8" name="Text Placeholder 7">
            <a:extLst>
              <a:ext uri="{FF2B5EF4-FFF2-40B4-BE49-F238E27FC236}">
                <a16:creationId xmlns:a16="http://schemas.microsoft.com/office/drawing/2014/main" id="{880155A0-26BE-4DD6-B75C-7AD5574C8F9D}"/>
              </a:ext>
            </a:extLst>
          </p:cNvPr>
          <p:cNvSpPr>
            <a:spLocks noGrp="1"/>
          </p:cNvSpPr>
          <p:nvPr>
            <p:ph type="body" sz="quarter" idx="3"/>
          </p:nvPr>
        </p:nvSpPr>
        <p:spPr/>
        <p:txBody>
          <a:bodyPr/>
          <a:lstStyle/>
          <a:p>
            <a:r>
              <a:rPr lang="en-CA" dirty="0"/>
              <a:t>Implied Consent </a:t>
            </a:r>
            <a:endParaRPr lang="en-CA" b="0" dirty="0"/>
          </a:p>
        </p:txBody>
      </p:sp>
      <p:sp>
        <p:nvSpPr>
          <p:cNvPr id="9" name="Content Placeholder 8">
            <a:extLst>
              <a:ext uri="{FF2B5EF4-FFF2-40B4-BE49-F238E27FC236}">
                <a16:creationId xmlns:a16="http://schemas.microsoft.com/office/drawing/2014/main" id="{45F9C7DB-35E6-4A91-B5B3-AC847E535975}"/>
              </a:ext>
            </a:extLst>
          </p:cNvPr>
          <p:cNvSpPr>
            <a:spLocks noGrp="1"/>
          </p:cNvSpPr>
          <p:nvPr>
            <p:ph sz="quarter" idx="4"/>
          </p:nvPr>
        </p:nvSpPr>
        <p:spPr>
          <a:xfrm>
            <a:off x="4645025" y="2636911"/>
            <a:ext cx="4041775" cy="3489252"/>
          </a:xfrm>
        </p:spPr>
        <p:txBody>
          <a:bodyPr/>
          <a:lstStyle/>
          <a:p>
            <a:pPr marL="0" indent="0">
              <a:buNone/>
            </a:pPr>
            <a:r>
              <a:rPr lang="en-CA" sz="3200" dirty="0">
                <a:sym typeface="Wingdings" panose="05000000000000000000" pitchFamily="2" charset="2"/>
              </a:rPr>
              <a:t> Only lasts 2 years</a:t>
            </a:r>
            <a:endParaRPr lang="en-CA" sz="3200" dirty="0"/>
          </a:p>
        </p:txBody>
      </p:sp>
      <p:sp>
        <p:nvSpPr>
          <p:cNvPr id="5" name="Footer Placeholder 4">
            <a:extLst>
              <a:ext uri="{FF2B5EF4-FFF2-40B4-BE49-F238E27FC236}">
                <a16:creationId xmlns:a16="http://schemas.microsoft.com/office/drawing/2014/main" id="{C9947216-E763-4654-8815-C03C890DE92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1245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12</a:t>
            </a:r>
            <a:endParaRPr lang="en-US" dirty="0"/>
          </a:p>
        </p:txBody>
      </p:sp>
      <p:sp>
        <p:nvSpPr>
          <p:cNvPr id="37892" name="Content Placeholder 2"/>
          <p:cNvSpPr>
            <a:spLocks noGrp="1"/>
          </p:cNvSpPr>
          <p:nvPr>
            <p:ph idx="1"/>
          </p:nvPr>
        </p:nvSpPr>
        <p:spPr>
          <a:xfrm>
            <a:off x="457200" y="980728"/>
            <a:ext cx="8229600" cy="5472460"/>
          </a:xfrm>
        </p:spPr>
        <p:txBody>
          <a:bodyPr/>
          <a:lstStyle/>
          <a:p>
            <a:pPr eaLnBrk="1" hangingPunct="1">
              <a:buFont typeface="Wingdings" panose="05000000000000000000" pitchFamily="2" charset="2"/>
              <a:buChar char="à"/>
              <a:defRPr/>
            </a:pPr>
            <a:r>
              <a:rPr lang="en-US" altLang="en-US" sz="2400" dirty="0"/>
              <a:t>Please note I am on drugs today</a:t>
            </a:r>
          </a:p>
          <a:p>
            <a:pPr eaLnBrk="1" hangingPunct="1">
              <a:defRPr/>
            </a:pPr>
            <a:r>
              <a:rPr lang="en-CA" altLang="en-US" sz="2400" dirty="0"/>
              <a:t>EXAM / Review:</a:t>
            </a:r>
          </a:p>
          <a:p>
            <a:pPr lvl="1" eaLnBrk="1" hangingPunct="1">
              <a:buFont typeface="Wingdings" panose="05000000000000000000" pitchFamily="2" charset="2"/>
              <a:buChar char="Ø"/>
              <a:defRPr/>
            </a:pPr>
            <a:r>
              <a:rPr lang="en-US" altLang="en-US" sz="2400" b="1" dirty="0"/>
              <a:t>Fixed Time </a:t>
            </a:r>
            <a:r>
              <a:rPr lang="en-US" altLang="en-US" sz="2400" b="1" dirty="0" err="1"/>
              <a:t>Takehome</a:t>
            </a:r>
            <a:r>
              <a:rPr lang="en-US" altLang="en-US" sz="2400" dirty="0"/>
              <a:t> (3-hour, Wednesday, December 11, 9h30)</a:t>
            </a:r>
          </a:p>
          <a:p>
            <a:pPr lvl="1" eaLnBrk="1" hangingPunct="1">
              <a:buFont typeface="Wingdings" panose="05000000000000000000" pitchFamily="2" charset="2"/>
              <a:buChar char="Ø"/>
              <a:defRPr/>
            </a:pPr>
            <a:r>
              <a:rPr lang="en-US" altLang="en-US" sz="2400" dirty="0">
                <a:solidFill>
                  <a:srgbClr val="FFFF00"/>
                </a:solidFill>
              </a:rPr>
              <a:t>Submission of file (.doc, pdf) via MyCourses</a:t>
            </a:r>
          </a:p>
          <a:p>
            <a:pPr lvl="1" eaLnBrk="1" hangingPunct="1">
              <a:buFont typeface="Wingdings" panose="05000000000000000000" pitchFamily="2" charset="2"/>
              <a:buChar char="Ø"/>
              <a:defRPr/>
            </a:pPr>
            <a:r>
              <a:rPr lang="en-US" altLang="en-US" sz="2400" dirty="0"/>
              <a:t>I will certainly answer (</a:t>
            </a:r>
            <a:r>
              <a:rPr lang="en-US" altLang="en-US" sz="2400" i="1" dirty="0"/>
              <a:t>specific</a:t>
            </a:r>
            <a:r>
              <a:rPr lang="en-US" altLang="en-US" sz="2400" dirty="0"/>
              <a:t>) questions on December 4 and by email before then any time (well, I will cut you off at bedtime the night before)! Even the weekend! BUT…I will not “re-teach” i.e.:</a:t>
            </a:r>
          </a:p>
          <a:p>
            <a:pPr marL="914400" lvl="2" indent="0" eaLnBrk="1" hangingPunct="1">
              <a:buNone/>
              <a:defRPr/>
            </a:pPr>
            <a:r>
              <a:rPr lang="en-US" altLang="en-US" dirty="0"/>
              <a:t>OK: “I am confused about this point, can you clarify?</a:t>
            </a:r>
          </a:p>
          <a:p>
            <a:pPr marL="914400" lvl="2" indent="0" eaLnBrk="1" hangingPunct="1">
              <a:buNone/>
              <a:defRPr/>
            </a:pPr>
            <a:r>
              <a:rPr lang="en-US" altLang="en-US" dirty="0"/>
              <a:t>Not OK: “Can you explain the </a:t>
            </a:r>
            <a:r>
              <a:rPr lang="en-US" altLang="en-US" i="1" dirty="0"/>
              <a:t>Tariff-22 </a:t>
            </a:r>
            <a:r>
              <a:rPr lang="en-US" altLang="en-US" dirty="0"/>
              <a:t>case to me?”</a:t>
            </a:r>
          </a:p>
          <a:p>
            <a:pPr eaLnBrk="1" hangingPunct="1">
              <a:defRPr/>
            </a:pPr>
            <a:r>
              <a:rPr lang="en-US" altLang="en-US" sz="2400" dirty="0"/>
              <a:t>Course Evaluations on Mercury</a:t>
            </a:r>
          </a:p>
          <a:p>
            <a:pPr marL="0" indent="0" eaLnBrk="1" hangingPunct="1">
              <a:buNone/>
              <a:defRPr/>
            </a:pPr>
            <a:endParaRPr lang="en-US" altLang="en-US" sz="2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86B-F5C2-4247-9540-7C2622CACE2B}"/>
              </a:ext>
            </a:extLst>
          </p:cNvPr>
          <p:cNvSpPr>
            <a:spLocks noGrp="1"/>
          </p:cNvSpPr>
          <p:nvPr>
            <p:ph type="title"/>
          </p:nvPr>
        </p:nvSpPr>
        <p:spPr/>
        <p:txBody>
          <a:bodyPr/>
          <a:lstStyle/>
          <a:p>
            <a:r>
              <a:rPr lang="en-CA" dirty="0"/>
              <a:t>Express consent</a:t>
            </a:r>
          </a:p>
        </p:txBody>
      </p:sp>
      <p:sp>
        <p:nvSpPr>
          <p:cNvPr id="4" name="Content Placeholder 3">
            <a:extLst>
              <a:ext uri="{FF2B5EF4-FFF2-40B4-BE49-F238E27FC236}">
                <a16:creationId xmlns:a16="http://schemas.microsoft.com/office/drawing/2014/main" id="{6BF0B96D-15D3-4C8A-9932-65FD1BC0997F}"/>
              </a:ext>
            </a:extLst>
          </p:cNvPr>
          <p:cNvSpPr>
            <a:spLocks noGrp="1"/>
          </p:cNvSpPr>
          <p:nvPr>
            <p:ph sz="half" idx="2"/>
          </p:nvPr>
        </p:nvSpPr>
        <p:spPr/>
        <p:txBody>
          <a:bodyPr/>
          <a:lstStyle/>
          <a:p>
            <a:pPr marL="514350" indent="-514350">
              <a:buFont typeface="+mj-lt"/>
              <a:buAutoNum type="arabicPeriod"/>
            </a:pPr>
            <a:r>
              <a:rPr lang="en-CA" dirty="0"/>
              <a:t>Name of the person asking for consent</a:t>
            </a:r>
          </a:p>
          <a:p>
            <a:pPr marL="514350" indent="-514350">
              <a:buFont typeface="+mj-lt"/>
              <a:buAutoNum type="arabicPeriod"/>
            </a:pPr>
            <a:r>
              <a:rPr lang="en-CA" dirty="0"/>
              <a:t>Purpose for seeking consent</a:t>
            </a:r>
          </a:p>
          <a:p>
            <a:pPr marL="514350" indent="-514350">
              <a:buFont typeface="+mj-lt"/>
              <a:buAutoNum type="arabicPeriod"/>
            </a:pPr>
            <a:r>
              <a:rPr lang="en-CA" dirty="0"/>
              <a:t>Message that you can “withdraw consent anytime”</a:t>
            </a:r>
          </a:p>
          <a:p>
            <a:pPr marL="514350" indent="-514350">
              <a:buFont typeface="+mj-lt"/>
              <a:buAutoNum type="arabicPeriod"/>
            </a:pPr>
            <a:r>
              <a:rPr lang="en-CA" dirty="0"/>
              <a:t>Contact information (</a:t>
            </a:r>
            <a:r>
              <a:rPr lang="en-CA" dirty="0" err="1"/>
              <a:t>i</a:t>
            </a:r>
            <a:r>
              <a:rPr lang="en-CA" dirty="0"/>
              <a:t>. electronic </a:t>
            </a:r>
            <a:r>
              <a:rPr lang="en-CA" b="1" dirty="0"/>
              <a:t>and</a:t>
            </a:r>
            <a:r>
              <a:rPr lang="en-CA" dirty="0"/>
              <a:t> </a:t>
            </a:r>
            <a:r>
              <a:rPr lang="en-CA" dirty="0" err="1"/>
              <a:t>ii.snail</a:t>
            </a:r>
            <a:r>
              <a:rPr lang="en-CA" dirty="0"/>
              <a:t> mail)</a:t>
            </a:r>
          </a:p>
        </p:txBody>
      </p:sp>
      <p:sp>
        <p:nvSpPr>
          <p:cNvPr id="5" name="Footer Placeholder 4">
            <a:extLst>
              <a:ext uri="{FF2B5EF4-FFF2-40B4-BE49-F238E27FC236}">
                <a16:creationId xmlns:a16="http://schemas.microsoft.com/office/drawing/2014/main" id="{5EC5D08C-684D-455F-A78B-28350FACA1E6}"/>
              </a:ext>
            </a:extLst>
          </p:cNvPr>
          <p:cNvSpPr>
            <a:spLocks noGrp="1"/>
          </p:cNvSpPr>
          <p:nvPr>
            <p:ph type="ftr" sz="quarter" idx="11"/>
          </p:nvPr>
        </p:nvSpPr>
        <p:spPr/>
        <p:txBody>
          <a:bodyPr/>
          <a:lstStyle/>
          <a:p>
            <a:pPr>
              <a:defRPr/>
            </a:pPr>
            <a:r>
              <a:rPr lang="en-US"/>
              <a:t>Class 12</a:t>
            </a:r>
            <a:endParaRPr lang="en-US" dirty="0"/>
          </a:p>
        </p:txBody>
      </p:sp>
      <p:pic>
        <p:nvPicPr>
          <p:cNvPr id="6" name="Content Placeholder 6" descr="express consent2.jpg">
            <a:extLst>
              <a:ext uri="{FF2B5EF4-FFF2-40B4-BE49-F238E27FC236}">
                <a16:creationId xmlns:a16="http://schemas.microsoft.com/office/drawing/2014/main" id="{B5A56393-EEE0-4E98-AE15-1E4CE7921202}"/>
              </a:ext>
            </a:extLst>
          </p:cNvPr>
          <p:cNvPicPr>
            <a:picLocks noGrp="1" noChangeAspect="1"/>
          </p:cNvPicPr>
          <p:nvPr>
            <p:ph sz="half" idx="1"/>
          </p:nvPr>
        </p:nvPicPr>
        <p:blipFill>
          <a:blip r:embed="rId2" cstate="print"/>
          <a:stretch>
            <a:fillRect/>
          </a:stretch>
        </p:blipFill>
        <p:spPr>
          <a:xfrm>
            <a:off x="457200" y="1875433"/>
            <a:ext cx="4038600" cy="3975496"/>
          </a:xfrm>
          <a:prstGeom prst="rect">
            <a:avLst/>
          </a:prstGeom>
        </p:spPr>
      </p:pic>
    </p:spTree>
    <p:extLst>
      <p:ext uri="{BB962C8B-B14F-4D97-AF65-F5344CB8AC3E}">
        <p14:creationId xmlns:p14="http://schemas.microsoft.com/office/powerpoint/2010/main" val="308926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CEEC-EBD8-4D97-BF71-E738C04251E0}"/>
              </a:ext>
            </a:extLst>
          </p:cNvPr>
          <p:cNvSpPr>
            <a:spLocks noGrp="1"/>
          </p:cNvSpPr>
          <p:nvPr>
            <p:ph type="title"/>
          </p:nvPr>
        </p:nvSpPr>
        <p:spPr>
          <a:xfrm>
            <a:off x="0" y="274638"/>
            <a:ext cx="9144000" cy="1143000"/>
          </a:xfrm>
        </p:spPr>
        <p:txBody>
          <a:bodyPr/>
          <a:lstStyle/>
          <a:p>
            <a:r>
              <a:rPr lang="en-CA" dirty="0"/>
              <a:t>iii. CEM Form Requirements (s. 6(2))</a:t>
            </a:r>
          </a:p>
        </p:txBody>
      </p:sp>
      <p:sp>
        <p:nvSpPr>
          <p:cNvPr id="3" name="Content Placeholder 2">
            <a:extLst>
              <a:ext uri="{FF2B5EF4-FFF2-40B4-BE49-F238E27FC236}">
                <a16:creationId xmlns:a16="http://schemas.microsoft.com/office/drawing/2014/main" id="{2D5270FE-F85A-449D-B6F3-058760309E8A}"/>
              </a:ext>
            </a:extLst>
          </p:cNvPr>
          <p:cNvSpPr>
            <a:spLocks noGrp="1"/>
          </p:cNvSpPr>
          <p:nvPr>
            <p:ph idx="1"/>
          </p:nvPr>
        </p:nvSpPr>
        <p:spPr>
          <a:xfrm>
            <a:off x="457200" y="1417638"/>
            <a:ext cx="8229600" cy="4708525"/>
          </a:xfrm>
        </p:spPr>
        <p:txBody>
          <a:bodyPr/>
          <a:lstStyle/>
          <a:p>
            <a:pPr marL="514350" indent="-514350">
              <a:buFont typeface="+mj-lt"/>
              <a:buAutoNum type="arabicPeriod"/>
            </a:pPr>
            <a:r>
              <a:rPr lang="en-US" sz="2800" dirty="0"/>
              <a:t>Name  / organization of sender</a:t>
            </a:r>
          </a:p>
          <a:p>
            <a:pPr marL="514350" indent="-514350">
              <a:buFont typeface="+mj-lt"/>
              <a:buAutoNum type="arabicPeriod"/>
            </a:pPr>
            <a:r>
              <a:rPr lang="en-US" sz="2800" dirty="0"/>
              <a:t>If sent by 3</a:t>
            </a:r>
            <a:r>
              <a:rPr lang="en-US" sz="2800" baseline="30000" dirty="0"/>
              <a:t>rd</a:t>
            </a:r>
            <a:r>
              <a:rPr lang="en-US" sz="2800" dirty="0"/>
              <a:t> party, name / organization of person on behalf of whom CEM is sent and message that  “___ is sending this CEM on behalf of ___”</a:t>
            </a:r>
          </a:p>
          <a:p>
            <a:pPr marL="514350" indent="-514350">
              <a:buFont typeface="+mj-lt"/>
              <a:buAutoNum type="arabicPeriod"/>
            </a:pPr>
            <a:r>
              <a:rPr lang="en-US" sz="2800" dirty="0"/>
              <a:t>Information to “readily contact” sender </a:t>
            </a:r>
            <a:r>
              <a:rPr lang="en-US" sz="2800" dirty="0">
                <a:sym typeface="Wingdings" pitchFamily="2" charset="2"/>
              </a:rPr>
              <a:t> snail mail AND </a:t>
            </a:r>
            <a:r>
              <a:rPr lang="en-US" sz="2800" dirty="0"/>
              <a:t>phone or email or web address (or link thereto)</a:t>
            </a:r>
          </a:p>
          <a:p>
            <a:pPr marL="514350" indent="-514350">
              <a:buFont typeface="+mj-lt"/>
              <a:buAutoNum type="arabicPeriod"/>
            </a:pPr>
            <a:r>
              <a:rPr lang="en-US" sz="2800" dirty="0"/>
              <a:t>Unsubscribe mechanism (with its own requirements, see s. 11(1))</a:t>
            </a:r>
          </a:p>
          <a:p>
            <a:pPr marL="0" indent="0">
              <a:buNone/>
            </a:pPr>
            <a:endParaRPr lang="en-CA" dirty="0"/>
          </a:p>
        </p:txBody>
      </p:sp>
      <p:sp>
        <p:nvSpPr>
          <p:cNvPr id="4" name="Footer Placeholder 3">
            <a:extLst>
              <a:ext uri="{FF2B5EF4-FFF2-40B4-BE49-F238E27FC236}">
                <a16:creationId xmlns:a16="http://schemas.microsoft.com/office/drawing/2014/main" id="{2976E29F-B65B-4F4C-AE4E-4603057FF81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94203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Application</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r>
              <a:rPr lang="en-US" dirty="0"/>
              <a:t>CASL applies to </a:t>
            </a:r>
            <a:r>
              <a:rPr lang="en-US" b="1" dirty="0"/>
              <a:t>everyone</a:t>
            </a:r>
            <a:r>
              <a:rPr lang="en-US" dirty="0"/>
              <a:t> and not just businesses – individuals, not-for-profit </a:t>
            </a:r>
            <a:r>
              <a:rPr lang="en-US" dirty="0" err="1"/>
              <a:t>organisations</a:t>
            </a:r>
            <a:r>
              <a:rPr lang="en-US" dirty="0"/>
              <a:t>, incorporated and non-incorporated businesses are all covered (see </a:t>
            </a:r>
            <a:r>
              <a:rPr lang="en-US" i="1" dirty="0"/>
              <a:t>person</a:t>
            </a:r>
            <a:r>
              <a:rPr lang="en-US" dirty="0"/>
              <a:t> definition s. 1)</a:t>
            </a:r>
          </a:p>
          <a:p>
            <a:r>
              <a:rPr lang="en-US" dirty="0"/>
              <a:t>CASL does not apply to a telecommunications service providers who merely enable the transmission of a message (s. 7)</a:t>
            </a:r>
          </a:p>
          <a:p>
            <a:pPr marL="0" indent="0">
              <a:buNone/>
            </a:pPr>
            <a:endParaRPr lang="en-CA"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63814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B95-1471-4F23-9CB9-BADAEE08C95D}"/>
              </a:ext>
            </a:extLst>
          </p:cNvPr>
          <p:cNvSpPr>
            <a:spLocks noGrp="1"/>
          </p:cNvSpPr>
          <p:nvPr>
            <p:ph type="title"/>
          </p:nvPr>
        </p:nvSpPr>
        <p:spPr/>
        <p:txBody>
          <a:bodyPr/>
          <a:lstStyle/>
          <a:p>
            <a:r>
              <a:rPr lang="en-CA" dirty="0"/>
              <a:t>iv. Other CASL notes - Exceptions</a:t>
            </a:r>
          </a:p>
        </p:txBody>
      </p:sp>
      <p:sp>
        <p:nvSpPr>
          <p:cNvPr id="3" name="Content Placeholder 2">
            <a:extLst>
              <a:ext uri="{FF2B5EF4-FFF2-40B4-BE49-F238E27FC236}">
                <a16:creationId xmlns:a16="http://schemas.microsoft.com/office/drawing/2014/main" id="{3024F640-CB03-498F-9ECF-6D68D53A3663}"/>
              </a:ext>
            </a:extLst>
          </p:cNvPr>
          <p:cNvSpPr>
            <a:spLocks noGrp="1"/>
          </p:cNvSpPr>
          <p:nvPr>
            <p:ph idx="1"/>
          </p:nvPr>
        </p:nvSpPr>
        <p:spPr/>
        <p:txBody>
          <a:bodyPr/>
          <a:lstStyle/>
          <a:p>
            <a:pPr marL="0" indent="0">
              <a:buNone/>
            </a:pPr>
            <a:r>
              <a:rPr lang="en-US" sz="2000" dirty="0"/>
              <a:t>The legislation does not apply to CEMs that are:</a:t>
            </a:r>
          </a:p>
          <a:p>
            <a:r>
              <a:rPr lang="en-US" sz="2000" dirty="0"/>
              <a:t>Sent by an individual with a personal or family relationship to the recipient </a:t>
            </a:r>
          </a:p>
          <a:p>
            <a:r>
              <a:rPr lang="en-US" sz="2000" dirty="0"/>
              <a:t>Sent within an </a:t>
            </a:r>
            <a:r>
              <a:rPr lang="en-US" sz="2000" dirty="0" err="1"/>
              <a:t>organisation</a:t>
            </a:r>
            <a:r>
              <a:rPr lang="en-US" sz="2000" dirty="0"/>
              <a:t> or between </a:t>
            </a:r>
            <a:r>
              <a:rPr lang="en-US" sz="2000" dirty="0" err="1"/>
              <a:t>organisations</a:t>
            </a:r>
            <a:r>
              <a:rPr lang="en-US" sz="2000" dirty="0"/>
              <a:t> that have a relationship </a:t>
            </a:r>
            <a:r>
              <a:rPr lang="en-US" sz="2000" b="1" dirty="0"/>
              <a:t>(the “B2B exception”)</a:t>
            </a:r>
          </a:p>
          <a:p>
            <a:r>
              <a:rPr lang="en-US" sz="2000" dirty="0"/>
              <a:t>Sent in response to a complaint or enquiry</a:t>
            </a:r>
          </a:p>
          <a:p>
            <a:r>
              <a:rPr lang="en-US" sz="2000" dirty="0"/>
              <a:t>Other exceptions are also set out in the Regulations (e.g. </a:t>
            </a:r>
            <a:r>
              <a:rPr lang="en-US" sz="2000" dirty="0" err="1"/>
              <a:t>charitibale</a:t>
            </a:r>
            <a:r>
              <a:rPr lang="en-US" sz="2000" dirty="0"/>
              <a:t> donations requests)</a:t>
            </a:r>
          </a:p>
          <a:p>
            <a:pPr marL="0" indent="0">
              <a:buNone/>
            </a:pPr>
            <a:r>
              <a:rPr lang="en-US" sz="2000" dirty="0"/>
              <a:t>Express or implied consent is not required if the message:</a:t>
            </a:r>
          </a:p>
          <a:p>
            <a:r>
              <a:rPr lang="en-US" sz="2000" dirty="0"/>
              <a:t>Is only a quote or estimate that was requested by the recipient </a:t>
            </a:r>
          </a:p>
          <a:p>
            <a:r>
              <a:rPr lang="en-US" sz="2000" dirty="0"/>
              <a:t>Relates to a commercial transaction previously agreed to by the recipient </a:t>
            </a:r>
          </a:p>
          <a:p>
            <a:r>
              <a:rPr lang="en-US" sz="2000" dirty="0"/>
              <a:t>Provides warranty or product recall information</a:t>
            </a:r>
          </a:p>
          <a:p>
            <a:r>
              <a:rPr lang="en-US" sz="2000" dirty="0"/>
              <a:t>Provides factual information relating to a product or ongoing service</a:t>
            </a:r>
          </a:p>
          <a:p>
            <a:pPr marL="0" indent="0">
              <a:buNone/>
            </a:pPr>
            <a:endParaRPr lang="en-CA" sz="2000" dirty="0"/>
          </a:p>
        </p:txBody>
      </p:sp>
      <p:sp>
        <p:nvSpPr>
          <p:cNvPr id="4" name="Footer Placeholder 3">
            <a:extLst>
              <a:ext uri="{FF2B5EF4-FFF2-40B4-BE49-F238E27FC236}">
                <a16:creationId xmlns:a16="http://schemas.microsoft.com/office/drawing/2014/main" id="{47D357EF-11B9-480C-B398-A71CDF273FE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89947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0B78-CD9A-448C-927A-C19B5F878D7A}"/>
              </a:ext>
            </a:extLst>
          </p:cNvPr>
          <p:cNvSpPr>
            <a:spLocks noGrp="1"/>
          </p:cNvSpPr>
          <p:nvPr>
            <p:ph type="title"/>
          </p:nvPr>
        </p:nvSpPr>
        <p:spPr/>
        <p:txBody>
          <a:bodyPr/>
          <a:lstStyle/>
          <a:p>
            <a:r>
              <a:rPr lang="en-CA" dirty="0"/>
              <a:t>iv. Other CASL notes - Extraterritoriality</a:t>
            </a:r>
          </a:p>
        </p:txBody>
      </p:sp>
      <p:sp>
        <p:nvSpPr>
          <p:cNvPr id="3" name="Content Placeholder 2">
            <a:extLst>
              <a:ext uri="{FF2B5EF4-FFF2-40B4-BE49-F238E27FC236}">
                <a16:creationId xmlns:a16="http://schemas.microsoft.com/office/drawing/2014/main" id="{52251ED5-181B-4B78-A742-1FC2018B8092}"/>
              </a:ext>
            </a:extLst>
          </p:cNvPr>
          <p:cNvSpPr>
            <a:spLocks noGrp="1"/>
          </p:cNvSpPr>
          <p:nvPr>
            <p:ph idx="1"/>
          </p:nvPr>
        </p:nvSpPr>
        <p:spPr>
          <a:xfrm>
            <a:off x="457200" y="1700808"/>
            <a:ext cx="8229600" cy="4425355"/>
          </a:xfrm>
        </p:spPr>
        <p:txBody>
          <a:bodyPr/>
          <a:lstStyle/>
          <a:p>
            <a:pPr marL="0" indent="0">
              <a:buNone/>
            </a:pPr>
            <a:r>
              <a:rPr lang="en-US" dirty="0"/>
              <a:t>12 (1) A person contravenes section 6 only if a computer system located in Canada is used to send </a:t>
            </a:r>
            <a:r>
              <a:rPr lang="en-US" b="1" dirty="0"/>
              <a:t>or access </a:t>
            </a:r>
            <a:r>
              <a:rPr lang="en-US" dirty="0"/>
              <a:t>the electronic message.</a:t>
            </a:r>
          </a:p>
          <a:p>
            <a:pPr marL="0" indent="0">
              <a:buNone/>
            </a:pPr>
            <a:endParaRPr lang="en-US" dirty="0"/>
          </a:p>
          <a:p>
            <a:pPr marL="0" indent="0">
              <a:buNone/>
            </a:pPr>
            <a:r>
              <a:rPr lang="en-US" dirty="0"/>
              <a:t>See e.g. Undertaking: ANCESTRY IRELAND UNLIMITED COMPANY</a:t>
            </a:r>
          </a:p>
          <a:p>
            <a:pPr marL="0" indent="0">
              <a:buNone/>
            </a:pPr>
            <a:r>
              <a:rPr lang="en-US" dirty="0"/>
              <a:t>CRTC File No.: 9090-2017-00480</a:t>
            </a:r>
          </a:p>
          <a:p>
            <a:pPr marL="0" indent="0">
              <a:buNone/>
            </a:pPr>
            <a:r>
              <a:rPr lang="en-CA" dirty="0"/>
              <a:t>(insufficient unsubscribe mechanism)</a:t>
            </a:r>
          </a:p>
        </p:txBody>
      </p:sp>
      <p:sp>
        <p:nvSpPr>
          <p:cNvPr id="4" name="Footer Placeholder 3">
            <a:extLst>
              <a:ext uri="{FF2B5EF4-FFF2-40B4-BE49-F238E27FC236}">
                <a16:creationId xmlns:a16="http://schemas.microsoft.com/office/drawing/2014/main" id="{86F18DBF-4E45-4BF6-9F40-0F3877B3EF6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94171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a:xfrm>
            <a:off x="0" y="274638"/>
            <a:ext cx="9144000" cy="1143000"/>
          </a:xfrm>
        </p:spPr>
        <p:txBody>
          <a:bodyPr/>
          <a:lstStyle/>
          <a:p>
            <a:r>
              <a:rPr lang="en-CA" dirty="0"/>
              <a:t>iv. Other CASL notes – Enforcement</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From OPC Website:</a:t>
            </a:r>
            <a:endParaRPr lang="en-CA" dirty="0"/>
          </a:p>
          <a:p>
            <a:pPr marL="0" indent="0">
              <a:buNone/>
            </a:pPr>
            <a:r>
              <a:rPr lang="en-CA" dirty="0">
                <a:sym typeface="Wingdings" panose="05000000000000000000" pitchFamily="2" charset="2"/>
              </a:rPr>
              <a:t>“</a:t>
            </a:r>
            <a:r>
              <a:rPr lang="en-US" dirty="0">
                <a:sym typeface="Wingdings" panose="05000000000000000000" pitchFamily="2" charset="2"/>
              </a:rPr>
              <a:t>The Office of the Privacy Commissioner of Canada (OPC) shares responsibility for enforcing CASL with the Canadian Radio-television and Telecommunications Commission (CRTC) and the federal Competition Bureau.”</a:t>
            </a:r>
          </a:p>
          <a:p>
            <a:pPr marL="0" indent="0">
              <a:buNone/>
            </a:pPr>
            <a:r>
              <a:rPr lang="en-US" dirty="0">
                <a:sym typeface="Wingdings" panose="05000000000000000000" pitchFamily="2" charset="2"/>
              </a:rPr>
              <a:t> fightspam.gc.ca to submit complaints</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48514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dirty="0"/>
              <a:t>Do </a:t>
            </a:r>
            <a:r>
              <a:rPr lang="en-CA" b="1" dirty="0"/>
              <a:t>not</a:t>
            </a:r>
            <a:r>
              <a:rPr lang="en-CA" dirty="0"/>
              <a:t> call them fines!</a:t>
            </a:r>
          </a:p>
          <a:p>
            <a:pPr marL="0" indent="0">
              <a:buNone/>
            </a:pPr>
            <a:r>
              <a:rPr lang="en-CA" dirty="0"/>
              <a:t>Call them </a:t>
            </a:r>
            <a:r>
              <a:rPr lang="en-CA" b="1" dirty="0"/>
              <a:t>Administrative Monetary Penalties</a:t>
            </a:r>
            <a:r>
              <a:rPr lang="en-CA" dirty="0"/>
              <a:t> (AMPs)</a:t>
            </a:r>
          </a:p>
          <a:p>
            <a:pPr marL="0" indent="0">
              <a:buNone/>
            </a:pPr>
            <a:endParaRPr lang="en-CA" dirty="0"/>
          </a:p>
          <a:p>
            <a:pPr marL="0" indent="0">
              <a:buNone/>
            </a:pPr>
            <a:r>
              <a:rPr lang="en-CA" dirty="0"/>
              <a:t>20(2) </a:t>
            </a:r>
            <a:r>
              <a:rPr lang="en-US" dirty="0"/>
              <a:t>The purpose of a penalty is to promote compliance with this Act and </a:t>
            </a:r>
            <a:r>
              <a:rPr lang="en-US" b="1" dirty="0"/>
              <a:t>not to punish</a:t>
            </a:r>
            <a:r>
              <a:rPr lang="en-US" dirty="0"/>
              <a:t>. </a:t>
            </a:r>
            <a:r>
              <a:rPr lang="en-US" i="1" dirty="0"/>
              <a:t>(emphasis added)</a:t>
            </a:r>
            <a:endParaRPr lang="en-CA" i="1"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23778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AMPs:</a:t>
            </a:r>
          </a:p>
          <a:p>
            <a:pPr marL="0" indent="0">
              <a:buNone/>
            </a:pPr>
            <a:endParaRPr lang="en-CA" sz="3600" dirty="0"/>
          </a:p>
          <a:p>
            <a:pPr marL="0" indent="0">
              <a:buNone/>
            </a:pPr>
            <a:r>
              <a:rPr lang="en-CA" sz="3600" dirty="0"/>
              <a:t>20(4) </a:t>
            </a:r>
            <a:r>
              <a:rPr lang="en-US" sz="3600" dirty="0"/>
              <a:t>The maximum penalty for a violation is $1,000,000 in the case of an individual, and $10,000,000 in the case of any other person.</a:t>
            </a:r>
            <a:endParaRPr lang="en-CA" sz="3600"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05091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CB8A-CEAA-4962-81C0-FE8D03C0CA37}"/>
              </a:ext>
            </a:extLst>
          </p:cNvPr>
          <p:cNvSpPr>
            <a:spLocks noGrp="1"/>
          </p:cNvSpPr>
          <p:nvPr>
            <p:ph type="title"/>
          </p:nvPr>
        </p:nvSpPr>
        <p:spPr/>
        <p:txBody>
          <a:bodyPr/>
          <a:lstStyle/>
          <a:p>
            <a:r>
              <a:rPr lang="en-CA" dirty="0"/>
              <a:t>We’re not F*</a:t>
            </a:r>
            <a:r>
              <a:rPr lang="en-CA" dirty="0" err="1"/>
              <a:t>ing</a:t>
            </a:r>
            <a:r>
              <a:rPr lang="en-CA" dirty="0"/>
              <a:t> around here</a:t>
            </a:r>
          </a:p>
        </p:txBody>
      </p:sp>
      <p:sp>
        <p:nvSpPr>
          <p:cNvPr id="3" name="Content Placeholder 2">
            <a:extLst>
              <a:ext uri="{FF2B5EF4-FFF2-40B4-BE49-F238E27FC236}">
                <a16:creationId xmlns:a16="http://schemas.microsoft.com/office/drawing/2014/main" id="{1BAB95AF-A136-436D-B737-0318ED2E1279}"/>
              </a:ext>
            </a:extLst>
          </p:cNvPr>
          <p:cNvSpPr>
            <a:spLocks noGrp="1"/>
          </p:cNvSpPr>
          <p:nvPr>
            <p:ph idx="1"/>
          </p:nvPr>
        </p:nvSpPr>
        <p:spPr/>
        <p:txBody>
          <a:bodyPr/>
          <a:lstStyle/>
          <a:p>
            <a:pPr marL="0" indent="0">
              <a:buNone/>
            </a:pPr>
            <a:r>
              <a:rPr lang="en-CA" sz="2800" dirty="0"/>
              <a:t>Porter Airlines – $ 150,000 </a:t>
            </a:r>
          </a:p>
          <a:p>
            <a:pPr marL="0" indent="0">
              <a:buNone/>
            </a:pPr>
            <a:r>
              <a:rPr lang="en-CA" sz="2800" dirty="0"/>
              <a:t>Rogers Media – $ 200,000 </a:t>
            </a:r>
          </a:p>
          <a:p>
            <a:pPr marL="0" indent="0">
              <a:buNone/>
            </a:pPr>
            <a:r>
              <a:rPr lang="en-CA" sz="2800" b="1" dirty="0"/>
              <a:t>CEO</a:t>
            </a:r>
            <a:r>
              <a:rPr lang="en-CA" sz="2800" dirty="0"/>
              <a:t> Brian Conley - $100,000</a:t>
            </a:r>
          </a:p>
          <a:p>
            <a:pPr marL="0" indent="0">
              <a:buNone/>
            </a:pPr>
            <a:r>
              <a:rPr lang="en-CA" sz="2800" dirty="0"/>
              <a:t>The Gap - $200,000</a:t>
            </a:r>
          </a:p>
          <a:p>
            <a:pPr marL="0" indent="0">
              <a:buNone/>
            </a:pPr>
            <a:r>
              <a:rPr lang="en-CA" sz="2800" dirty="0"/>
              <a:t>Amazon - $ 1,150,000 (incl. </a:t>
            </a:r>
            <a:r>
              <a:rPr lang="en-CA" sz="2800" i="1" dirty="0"/>
              <a:t>Competition Act </a:t>
            </a:r>
            <a:r>
              <a:rPr lang="en-CA" sz="2800" dirty="0"/>
              <a:t>violations)</a:t>
            </a:r>
          </a:p>
          <a:p>
            <a:pPr marL="0" indent="0">
              <a:buNone/>
            </a:pPr>
            <a:endParaRPr lang="en-CA" sz="2800" dirty="0"/>
          </a:p>
          <a:p>
            <a:pPr marL="0" indent="0">
              <a:buNone/>
            </a:pPr>
            <a:r>
              <a:rPr lang="en-CA" sz="2800" dirty="0" err="1"/>
              <a:t>CompuFinder</a:t>
            </a:r>
            <a:r>
              <a:rPr lang="en-CA" sz="2800" dirty="0"/>
              <a:t> – $ 1,100,000 (at first, stand by…)</a:t>
            </a:r>
          </a:p>
          <a:p>
            <a:pPr marL="0" indent="0">
              <a:buNone/>
            </a:pPr>
            <a:r>
              <a:rPr lang="en-CA" sz="2800" dirty="0"/>
              <a:t>William </a:t>
            </a:r>
            <a:r>
              <a:rPr lang="en-CA" sz="2800" dirty="0" err="1"/>
              <a:t>Rapanos</a:t>
            </a:r>
            <a:r>
              <a:rPr lang="en-CA" sz="2800" dirty="0"/>
              <a:t> – $ 15,000 (stand by)</a:t>
            </a:r>
          </a:p>
          <a:p>
            <a:pPr marL="0" indent="0">
              <a:buNone/>
            </a:pPr>
            <a:endParaRPr lang="en-CA" sz="2800" dirty="0"/>
          </a:p>
        </p:txBody>
      </p:sp>
      <p:sp>
        <p:nvSpPr>
          <p:cNvPr id="4" name="Footer Placeholder 3">
            <a:extLst>
              <a:ext uri="{FF2B5EF4-FFF2-40B4-BE49-F238E27FC236}">
                <a16:creationId xmlns:a16="http://schemas.microsoft.com/office/drawing/2014/main" id="{96BCD03E-45C2-4D6B-A980-68D959C5A91C}"/>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293119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iv. Other CASL notes – Can I Sue?</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r>
              <a:rPr lang="en-CA" u="sng" dirty="0"/>
              <a:t>“Private Right of Action”</a:t>
            </a:r>
            <a:r>
              <a:rPr lang="en-CA" dirty="0"/>
              <a:t> (s. 47)</a:t>
            </a:r>
          </a:p>
          <a:p>
            <a:pPr marL="0" indent="0">
              <a:buNone/>
            </a:pPr>
            <a:endParaRPr lang="en-CA" dirty="0"/>
          </a:p>
          <a:p>
            <a:pPr marL="0" indent="0">
              <a:buNone/>
            </a:pPr>
            <a:r>
              <a:rPr lang="en-CA" dirty="0">
                <a:sym typeface="Wingdings" panose="05000000000000000000" pitchFamily="2" charset="2"/>
              </a:rPr>
              <a:t> Intended to come into force July 1, 2017 (CASL July 1, 2014), but they changed their minds at the last minute (literally!), still not in force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66265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Final CASL text note – WTF???</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endParaRPr lang="en-CA" dirty="0"/>
          </a:p>
          <a:p>
            <a:pPr marL="0" indent="0">
              <a:buNone/>
            </a:pPr>
            <a:r>
              <a:rPr lang="en-CA" u="sng" dirty="0"/>
              <a:t>s. 1(3):</a:t>
            </a:r>
          </a:p>
          <a:p>
            <a:pPr marL="0" indent="0">
              <a:buNone/>
            </a:pPr>
            <a:endParaRPr lang="en-CA" dirty="0"/>
          </a:p>
          <a:p>
            <a:pPr marL="0" indent="0">
              <a:buNone/>
            </a:pPr>
            <a:r>
              <a:rPr lang="en-US" dirty="0"/>
              <a:t>An electronic message that contains a request for consent to send a message described in subsection (2) is also considered to be a commercial electronic message.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42106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242-C399-4BD5-AA11-CDCD61F69B41}"/>
              </a:ext>
            </a:extLst>
          </p:cNvPr>
          <p:cNvSpPr>
            <a:spLocks noGrp="1"/>
          </p:cNvSpPr>
          <p:nvPr>
            <p:ph type="title"/>
          </p:nvPr>
        </p:nvSpPr>
        <p:spPr>
          <a:xfrm>
            <a:off x="457200" y="274637"/>
            <a:ext cx="8229600" cy="1556023"/>
          </a:xfrm>
        </p:spPr>
        <p:txBody>
          <a:bodyPr/>
          <a:lstStyle/>
          <a:p>
            <a:r>
              <a:rPr lang="en-CA" dirty="0"/>
              <a:t>Compliance and Enforcement Decision CRTC 2017-65 </a:t>
            </a:r>
            <a:br>
              <a:rPr lang="en-CA" dirty="0"/>
            </a:br>
            <a:r>
              <a:rPr lang="en-CA" dirty="0"/>
              <a:t>(the “</a:t>
            </a:r>
            <a:r>
              <a:rPr lang="en-CA" dirty="0" err="1"/>
              <a:t>Rapanos</a:t>
            </a:r>
            <a:r>
              <a:rPr lang="en-CA" dirty="0"/>
              <a:t> Decision”)</a:t>
            </a:r>
          </a:p>
        </p:txBody>
      </p:sp>
      <p:sp>
        <p:nvSpPr>
          <p:cNvPr id="3" name="Content Placeholder 2">
            <a:extLst>
              <a:ext uri="{FF2B5EF4-FFF2-40B4-BE49-F238E27FC236}">
                <a16:creationId xmlns:a16="http://schemas.microsoft.com/office/drawing/2014/main" id="{BAEFB2FC-A5F6-4FE9-91E9-3BF6DA986D4F}"/>
              </a:ext>
            </a:extLst>
          </p:cNvPr>
          <p:cNvSpPr>
            <a:spLocks noGrp="1"/>
          </p:cNvSpPr>
          <p:nvPr>
            <p:ph idx="1"/>
          </p:nvPr>
        </p:nvSpPr>
        <p:spPr>
          <a:xfrm>
            <a:off x="457200" y="2204864"/>
            <a:ext cx="8229600" cy="3921299"/>
          </a:xfrm>
        </p:spPr>
        <p:txBody>
          <a:bodyPr/>
          <a:lstStyle/>
          <a:p>
            <a:pPr marL="0" indent="0">
              <a:buNone/>
            </a:pPr>
            <a:r>
              <a:rPr lang="en-CA" sz="2800" u="sng" dirty="0"/>
              <a:t>F</a:t>
            </a:r>
            <a:r>
              <a:rPr lang="en-CA" sz="2800" dirty="0"/>
              <a:t>: William </a:t>
            </a:r>
            <a:r>
              <a:rPr lang="en-CA" sz="2800" dirty="0" err="1"/>
              <a:t>Rapanos</a:t>
            </a:r>
            <a:r>
              <a:rPr lang="en-CA" sz="2800" dirty="0"/>
              <a:t> sent a lot of spam, people complained</a:t>
            </a:r>
          </a:p>
          <a:p>
            <a:pPr marL="0" indent="0">
              <a:buNone/>
            </a:pPr>
            <a:r>
              <a:rPr lang="en-CA" sz="2800" u="sng" dirty="0"/>
              <a:t>Issue</a:t>
            </a:r>
            <a:r>
              <a:rPr lang="en-CA" sz="2800" dirty="0"/>
              <a:t>: Violated CASL s. 6?</a:t>
            </a:r>
          </a:p>
          <a:p>
            <a:pPr marL="0" indent="0">
              <a:buNone/>
            </a:pPr>
            <a:r>
              <a:rPr lang="en-CA" sz="2800" u="sng" dirty="0"/>
              <a:t>Held</a:t>
            </a:r>
            <a:r>
              <a:rPr lang="en-CA" sz="2800" dirty="0"/>
              <a:t>: Hell yes, all the parts of it, $15,000 AMP from Notice of Violation upheld</a:t>
            </a:r>
          </a:p>
          <a:p>
            <a:pPr marL="0" indent="0">
              <a:buNone/>
            </a:pPr>
            <a:r>
              <a:rPr lang="en-CA" sz="2800" u="sng" dirty="0"/>
              <a:t>Importance</a:t>
            </a:r>
            <a:r>
              <a:rPr lang="en-CA" sz="2800" dirty="0"/>
              <a:t> </a:t>
            </a:r>
            <a:r>
              <a:rPr lang="en-CA" sz="2800" dirty="0">
                <a:sym typeface="Wingdings" panose="05000000000000000000" pitchFamily="2" charset="2"/>
              </a:rPr>
              <a:t> 1</a:t>
            </a:r>
            <a:r>
              <a:rPr lang="en-CA" sz="2800" baseline="30000" dirty="0">
                <a:sym typeface="Wingdings" panose="05000000000000000000" pitchFamily="2" charset="2"/>
              </a:rPr>
              <a:t>st</a:t>
            </a:r>
            <a:r>
              <a:rPr lang="en-CA" sz="2800" dirty="0">
                <a:sym typeface="Wingdings" panose="05000000000000000000" pitchFamily="2" charset="2"/>
              </a:rPr>
              <a:t> </a:t>
            </a:r>
            <a:r>
              <a:rPr lang="en-CA" sz="2800" b="1" dirty="0">
                <a:sym typeface="Wingdings" panose="05000000000000000000" pitchFamily="2" charset="2"/>
              </a:rPr>
              <a:t>individual</a:t>
            </a:r>
            <a:r>
              <a:rPr lang="en-CA" sz="2800" dirty="0">
                <a:sym typeface="Wingdings" panose="05000000000000000000" pitchFamily="2" charset="2"/>
              </a:rPr>
              <a:t> penalized, only 2</a:t>
            </a:r>
            <a:r>
              <a:rPr lang="en-CA" sz="2800" baseline="30000" dirty="0">
                <a:sym typeface="Wingdings" panose="05000000000000000000" pitchFamily="2" charset="2"/>
              </a:rPr>
              <a:t>nd</a:t>
            </a:r>
            <a:r>
              <a:rPr lang="en-CA" sz="2800" dirty="0">
                <a:sym typeface="Wingdings" panose="05000000000000000000" pitchFamily="2" charset="2"/>
              </a:rPr>
              <a:t>  reported decision so detailed explanations and analysis, CRTC really pissed at </a:t>
            </a:r>
            <a:r>
              <a:rPr lang="en-CA" sz="2800" dirty="0" err="1">
                <a:sym typeface="Wingdings" panose="05000000000000000000" pitchFamily="2" charset="2"/>
              </a:rPr>
              <a:t>Rapanos</a:t>
            </a:r>
            <a:endParaRPr lang="en-CA" sz="2800" dirty="0"/>
          </a:p>
        </p:txBody>
      </p:sp>
      <p:sp>
        <p:nvSpPr>
          <p:cNvPr id="4" name="Footer Placeholder 3">
            <a:extLst>
              <a:ext uri="{FF2B5EF4-FFF2-40B4-BE49-F238E27FC236}">
                <a16:creationId xmlns:a16="http://schemas.microsoft.com/office/drawing/2014/main" id="{71B65D0E-FDC7-4819-B6F6-D2AF1F97791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51944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D564-D95F-4E19-A5BD-C6C6328370F5}"/>
              </a:ext>
            </a:extLst>
          </p:cNvPr>
          <p:cNvSpPr>
            <a:spLocks noGrp="1"/>
          </p:cNvSpPr>
          <p:nvPr>
            <p:ph type="title"/>
          </p:nvPr>
        </p:nvSpPr>
        <p:spPr>
          <a:xfrm>
            <a:off x="457200" y="274637"/>
            <a:ext cx="8229600" cy="2276104"/>
          </a:xfrm>
        </p:spPr>
        <p:txBody>
          <a:bodyPr/>
          <a:lstStyle/>
          <a:p>
            <a:r>
              <a:rPr lang="en-CA" dirty="0"/>
              <a:t>Hey this CASL thingy sounds like it might have issues, constitutional and otherwise!</a:t>
            </a:r>
          </a:p>
        </p:txBody>
      </p:sp>
      <p:sp>
        <p:nvSpPr>
          <p:cNvPr id="3" name="Content Placeholder 2">
            <a:extLst>
              <a:ext uri="{FF2B5EF4-FFF2-40B4-BE49-F238E27FC236}">
                <a16:creationId xmlns:a16="http://schemas.microsoft.com/office/drawing/2014/main" id="{E72EEC68-1BB7-4C0D-9518-89CF2D3E20CF}"/>
              </a:ext>
            </a:extLst>
          </p:cNvPr>
          <p:cNvSpPr>
            <a:spLocks noGrp="1"/>
          </p:cNvSpPr>
          <p:nvPr>
            <p:ph idx="1"/>
          </p:nvPr>
        </p:nvSpPr>
        <p:spPr>
          <a:xfrm>
            <a:off x="457200" y="2550742"/>
            <a:ext cx="8229600" cy="3575422"/>
          </a:xfrm>
        </p:spPr>
        <p:txBody>
          <a:bodyPr/>
          <a:lstStyle/>
          <a:p>
            <a:pPr marL="0" indent="0">
              <a:buNone/>
            </a:pPr>
            <a:r>
              <a:rPr lang="en-US" i="1" u="sng" dirty="0"/>
              <a:t>3510395 Canada Inc. v. Attorney General of Canada</a:t>
            </a:r>
            <a:r>
              <a:rPr lang="en-US" i="1" dirty="0"/>
              <a:t> </a:t>
            </a:r>
            <a:r>
              <a:rPr lang="en-US" dirty="0"/>
              <a:t>aka “</a:t>
            </a:r>
            <a:r>
              <a:rPr lang="en-CA" u="sng" dirty="0" err="1"/>
              <a:t>CompuFinder</a:t>
            </a:r>
            <a:r>
              <a:rPr lang="en-CA" u="sng" dirty="0"/>
              <a:t>”:</a:t>
            </a:r>
            <a:endParaRPr lang="en-CA" dirty="0"/>
          </a:p>
          <a:p>
            <a:pPr>
              <a:buFont typeface="Wingdings" panose="05000000000000000000" pitchFamily="2" charset="2"/>
              <a:buChar char="Ø"/>
            </a:pPr>
            <a:r>
              <a:rPr lang="en-CA" sz="2800" dirty="0"/>
              <a:t>Compliance and Enforcement Decision CRTC 2017-367</a:t>
            </a:r>
          </a:p>
          <a:p>
            <a:pPr>
              <a:buFont typeface="Wingdings" panose="05000000000000000000" pitchFamily="2" charset="2"/>
              <a:buChar char="Ø"/>
            </a:pPr>
            <a:r>
              <a:rPr lang="en-CA" sz="2800" dirty="0"/>
              <a:t>Compliance and Enforcement Decision CRTC 2017-368</a:t>
            </a:r>
          </a:p>
          <a:p>
            <a:pPr>
              <a:buFont typeface="Wingdings" panose="05000000000000000000" pitchFamily="2" charset="2"/>
              <a:buChar char="Ø"/>
            </a:pPr>
            <a:r>
              <a:rPr lang="en-CA" sz="2800" dirty="0"/>
              <a:t>2020 FCA 103</a:t>
            </a:r>
          </a:p>
        </p:txBody>
      </p:sp>
      <p:sp>
        <p:nvSpPr>
          <p:cNvPr id="4" name="Footer Placeholder 3">
            <a:extLst>
              <a:ext uri="{FF2B5EF4-FFF2-40B4-BE49-F238E27FC236}">
                <a16:creationId xmlns:a16="http://schemas.microsoft.com/office/drawing/2014/main" id="{1938C3DF-0636-4E74-BEB1-F2A9BD5DE604}"/>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631452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312D-31A9-450E-8051-2C92197A12FB}"/>
              </a:ext>
            </a:extLst>
          </p:cNvPr>
          <p:cNvSpPr>
            <a:spLocks noGrp="1"/>
          </p:cNvSpPr>
          <p:nvPr>
            <p:ph type="title"/>
          </p:nvPr>
        </p:nvSpPr>
        <p:spPr>
          <a:xfrm>
            <a:off x="457200" y="274638"/>
            <a:ext cx="8229600" cy="1930226"/>
          </a:xfrm>
        </p:spPr>
        <p:txBody>
          <a:bodyPr/>
          <a:lstStyle/>
          <a:p>
            <a:r>
              <a:rPr lang="en-CA" i="1" dirty="0"/>
              <a:t>3510395 Canada Inc. v. Canada (Attorney General) </a:t>
            </a:r>
            <a:r>
              <a:rPr lang="en-CA" sz="2400" dirty="0"/>
              <a:t>2020 FCA 103</a:t>
            </a:r>
            <a:br>
              <a:rPr lang="en-CA" dirty="0"/>
            </a:br>
            <a:r>
              <a:rPr lang="en-CA" dirty="0"/>
              <a:t>(the “</a:t>
            </a:r>
            <a:r>
              <a:rPr lang="en-CA" dirty="0" err="1"/>
              <a:t>CompuFinder</a:t>
            </a:r>
            <a:r>
              <a:rPr lang="en-CA" dirty="0"/>
              <a:t> Decision”)</a:t>
            </a:r>
          </a:p>
        </p:txBody>
      </p:sp>
      <p:sp>
        <p:nvSpPr>
          <p:cNvPr id="3" name="Content Placeholder 2">
            <a:extLst>
              <a:ext uri="{FF2B5EF4-FFF2-40B4-BE49-F238E27FC236}">
                <a16:creationId xmlns:a16="http://schemas.microsoft.com/office/drawing/2014/main" id="{B2285C83-DA7D-4ED9-9F33-621C8F06990D}"/>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de-DE" b="1" dirty="0"/>
              <a:t>Max Shafter &amp; Julia Leb</a:t>
            </a:r>
          </a:p>
          <a:p>
            <a:pPr marL="0" indent="0">
              <a:buNone/>
            </a:pPr>
            <a:r>
              <a:rPr lang="en-CA" dirty="0"/>
              <a:t>presentation</a:t>
            </a:r>
          </a:p>
        </p:txBody>
      </p:sp>
      <p:sp>
        <p:nvSpPr>
          <p:cNvPr id="4" name="Footer Placeholder 3">
            <a:extLst>
              <a:ext uri="{FF2B5EF4-FFF2-40B4-BE49-F238E27FC236}">
                <a16:creationId xmlns:a16="http://schemas.microsoft.com/office/drawing/2014/main" id="{BEDB7DD5-4CB8-4175-9C08-BBBF2F31F43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46777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73B6-FA36-DD7F-D148-64CC747F7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4DAFD-26B9-81F4-7825-42277081421F}"/>
              </a:ext>
            </a:extLst>
          </p:cNvPr>
          <p:cNvSpPr>
            <a:spLocks noGrp="1"/>
          </p:cNvSpPr>
          <p:nvPr>
            <p:ph type="title"/>
          </p:nvPr>
        </p:nvSpPr>
        <p:spPr>
          <a:xfrm>
            <a:off x="457200" y="274638"/>
            <a:ext cx="8229600" cy="1325562"/>
          </a:xfrm>
        </p:spPr>
        <p:txBody>
          <a:bodyPr/>
          <a:lstStyle/>
          <a:p>
            <a:r>
              <a:rPr lang="en-CA" dirty="0" err="1"/>
              <a:t>CompuFinder</a:t>
            </a:r>
            <a:r>
              <a:rPr lang="en-CA" dirty="0"/>
              <a:t> Decision - Takeaway</a:t>
            </a:r>
          </a:p>
        </p:txBody>
      </p:sp>
      <p:sp>
        <p:nvSpPr>
          <p:cNvPr id="3" name="Content Placeholder 2">
            <a:extLst>
              <a:ext uri="{FF2B5EF4-FFF2-40B4-BE49-F238E27FC236}">
                <a16:creationId xmlns:a16="http://schemas.microsoft.com/office/drawing/2014/main" id="{FDEB1999-AF44-D5D4-6736-7B83C1631687}"/>
              </a:ext>
            </a:extLst>
          </p:cNvPr>
          <p:cNvSpPr>
            <a:spLocks noGrp="1"/>
          </p:cNvSpPr>
          <p:nvPr>
            <p:ph idx="1"/>
          </p:nvPr>
        </p:nvSpPr>
        <p:spPr/>
        <p:txBody>
          <a:bodyPr/>
          <a:lstStyle/>
          <a:p>
            <a:pPr>
              <a:buFont typeface="Wingdings" panose="05000000000000000000" pitchFamily="2" charset="2"/>
              <a:buChar char="à"/>
            </a:pPr>
            <a:r>
              <a:rPr lang="en-CA" dirty="0">
                <a:sym typeface="Wingdings" panose="05000000000000000000" pitchFamily="2" charset="2"/>
              </a:rPr>
              <a:t>CASL is constitutional </a:t>
            </a:r>
          </a:p>
          <a:p>
            <a:pPr>
              <a:buFont typeface="Wingdings" panose="05000000000000000000" pitchFamily="2" charset="2"/>
              <a:buChar char="à"/>
            </a:pPr>
            <a:r>
              <a:rPr lang="en-CA" dirty="0">
                <a:sym typeface="Wingdings" panose="05000000000000000000" pitchFamily="2" charset="2"/>
              </a:rPr>
              <a:t>Under a bunch of things, but the most important was Freedom of Expression </a:t>
            </a:r>
            <a:r>
              <a:rPr lang="en-CA" i="1" dirty="0">
                <a:sym typeface="Wingdings" panose="05000000000000000000" pitchFamily="2" charset="2"/>
              </a:rPr>
              <a:t>Charter</a:t>
            </a:r>
            <a:r>
              <a:rPr lang="en-CA" dirty="0">
                <a:sym typeface="Wingdings" panose="05000000000000000000" pitchFamily="2" charset="2"/>
              </a:rPr>
              <a:t> 2(b); yes 2(b) violated but the limit justified under section 1 as per </a:t>
            </a:r>
            <a:r>
              <a:rPr lang="en-CA" i="1" dirty="0">
                <a:sym typeface="Wingdings" panose="05000000000000000000" pitchFamily="2" charset="2"/>
              </a:rPr>
              <a:t>Oakes</a:t>
            </a:r>
            <a:r>
              <a:rPr lang="en-CA" dirty="0">
                <a:sym typeface="Wingdings" panose="05000000000000000000" pitchFamily="2" charset="2"/>
              </a:rPr>
              <a:t> test (“</a:t>
            </a:r>
            <a:r>
              <a:rPr lang="en-US" dirty="0">
                <a:sym typeface="Wingdings" panose="05000000000000000000" pitchFamily="2" charset="2"/>
              </a:rPr>
              <a:t>such reasonable limits prescribed by law as can be demonstrably justified in a free and democratic society”)</a:t>
            </a:r>
            <a:endParaRPr lang="en-CA" dirty="0"/>
          </a:p>
        </p:txBody>
      </p:sp>
      <p:sp>
        <p:nvSpPr>
          <p:cNvPr id="4" name="Footer Placeholder 3">
            <a:extLst>
              <a:ext uri="{FF2B5EF4-FFF2-40B4-BE49-F238E27FC236}">
                <a16:creationId xmlns:a16="http://schemas.microsoft.com/office/drawing/2014/main" id="{42ECE66E-C3A3-4B30-3BB8-7086799C4058}"/>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205450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18DA-8B41-D51B-12A5-EDC469C71F38}"/>
              </a:ext>
            </a:extLst>
          </p:cNvPr>
          <p:cNvSpPr>
            <a:spLocks noGrp="1"/>
          </p:cNvSpPr>
          <p:nvPr>
            <p:ph type="title"/>
          </p:nvPr>
        </p:nvSpPr>
        <p:spPr/>
        <p:txBody>
          <a:bodyPr/>
          <a:lstStyle/>
          <a:p>
            <a:r>
              <a:rPr lang="en-CA" dirty="0" err="1"/>
              <a:t>CompuFinder</a:t>
            </a:r>
            <a:r>
              <a:rPr lang="en-CA" dirty="0"/>
              <a:t> @ SCC?</a:t>
            </a:r>
          </a:p>
        </p:txBody>
      </p:sp>
      <p:sp>
        <p:nvSpPr>
          <p:cNvPr id="3" name="Content Placeholder 2">
            <a:extLst>
              <a:ext uri="{FF2B5EF4-FFF2-40B4-BE49-F238E27FC236}">
                <a16:creationId xmlns:a16="http://schemas.microsoft.com/office/drawing/2014/main" id="{121A04E9-8036-5DA3-6ECF-B445F3680D21}"/>
              </a:ext>
            </a:extLst>
          </p:cNvPr>
          <p:cNvSpPr>
            <a:spLocks noGrp="1"/>
          </p:cNvSpPr>
          <p:nvPr>
            <p:ph idx="1"/>
          </p:nvPr>
        </p:nvSpPr>
        <p:spPr>
          <a:xfrm>
            <a:off x="457200" y="1844824"/>
            <a:ext cx="8229600" cy="4281339"/>
          </a:xfrm>
        </p:spPr>
        <p:txBody>
          <a:bodyPr/>
          <a:lstStyle/>
          <a:p>
            <a:pPr marL="0" indent="0">
              <a:buNone/>
            </a:pPr>
            <a:r>
              <a:rPr lang="en-US" dirty="0"/>
              <a:t>“The application for leave to appeal from the judgments of the Federal Court of Appeal, Numbers A-382-17 and A-383-17, 2020 FCA 103, dated June 5, 2020, is dismissed with costs.”</a:t>
            </a:r>
          </a:p>
          <a:p>
            <a:pPr marL="0" indent="0">
              <a:buNone/>
            </a:pPr>
            <a:r>
              <a:rPr lang="en-US" dirty="0"/>
              <a:t>(2021-03-04)</a:t>
            </a:r>
            <a:endParaRPr lang="en-CA" dirty="0"/>
          </a:p>
        </p:txBody>
      </p:sp>
      <p:sp>
        <p:nvSpPr>
          <p:cNvPr id="4" name="Footer Placeholder 3">
            <a:extLst>
              <a:ext uri="{FF2B5EF4-FFF2-40B4-BE49-F238E27FC236}">
                <a16:creationId xmlns:a16="http://schemas.microsoft.com/office/drawing/2014/main" id="{790835E1-7E01-0D13-42F6-949952E7407E}"/>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47070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4961-61AD-4EFE-BF5A-F080C55AE9B1}"/>
              </a:ext>
            </a:extLst>
          </p:cNvPr>
          <p:cNvSpPr>
            <a:spLocks noGrp="1"/>
          </p:cNvSpPr>
          <p:nvPr>
            <p:ph type="title"/>
          </p:nvPr>
        </p:nvSpPr>
        <p:spPr/>
        <p:txBody>
          <a:bodyPr/>
          <a:lstStyle/>
          <a:p>
            <a:r>
              <a:rPr lang="en-CA" dirty="0"/>
              <a:t>Other Anti-Spam Laws</a:t>
            </a:r>
          </a:p>
        </p:txBody>
      </p:sp>
      <p:sp>
        <p:nvSpPr>
          <p:cNvPr id="3" name="Text Placeholder 2">
            <a:extLst>
              <a:ext uri="{FF2B5EF4-FFF2-40B4-BE49-F238E27FC236}">
                <a16:creationId xmlns:a16="http://schemas.microsoft.com/office/drawing/2014/main" id="{E9E81091-2F9D-4E4D-A563-10357072ACA4}"/>
              </a:ext>
            </a:extLst>
          </p:cNvPr>
          <p:cNvSpPr>
            <a:spLocks noGrp="1"/>
          </p:cNvSpPr>
          <p:nvPr>
            <p:ph type="body" idx="1"/>
          </p:nvPr>
        </p:nvSpPr>
        <p:spPr/>
        <p:txBody>
          <a:bodyPr/>
          <a:lstStyle/>
          <a:p>
            <a:r>
              <a:rPr lang="en-CA" dirty="0"/>
              <a:t> </a:t>
            </a:r>
          </a:p>
        </p:txBody>
      </p:sp>
      <p:sp>
        <p:nvSpPr>
          <p:cNvPr id="4" name="Content Placeholder 3">
            <a:extLst>
              <a:ext uri="{FF2B5EF4-FFF2-40B4-BE49-F238E27FC236}">
                <a16:creationId xmlns:a16="http://schemas.microsoft.com/office/drawing/2014/main" id="{4FBA961A-4632-49EA-9DC7-CA8E3D92AEC6}"/>
              </a:ext>
            </a:extLst>
          </p:cNvPr>
          <p:cNvSpPr>
            <a:spLocks noGrp="1"/>
          </p:cNvSpPr>
          <p:nvPr>
            <p:ph sz="half" idx="2"/>
          </p:nvPr>
        </p:nvSpPr>
        <p:spPr>
          <a:xfrm>
            <a:off x="457200" y="2405063"/>
            <a:ext cx="4040188" cy="3721100"/>
          </a:xfrm>
        </p:spPr>
        <p:txBody>
          <a:bodyPr/>
          <a:lstStyle/>
          <a:p>
            <a:pPr marL="0" indent="0">
              <a:buNone/>
            </a:pPr>
            <a:r>
              <a:rPr lang="en-CA" b="1" i="1" dirty="0"/>
              <a:t>CAN-SPAM Act</a:t>
            </a:r>
            <a:r>
              <a:rPr lang="en-CA" b="1" dirty="0"/>
              <a:t> 2003</a:t>
            </a:r>
          </a:p>
          <a:p>
            <a:pPr marL="0" indent="0">
              <a:buNone/>
            </a:pPr>
            <a:r>
              <a:rPr lang="en-CA" dirty="0"/>
              <a:t>(</a:t>
            </a:r>
            <a:r>
              <a:rPr lang="en-US" dirty="0"/>
              <a:t>Controlling the Assault of Non-Solicited Pornography And Marketing)</a:t>
            </a:r>
          </a:p>
          <a:p>
            <a:pPr marL="0" indent="0">
              <a:buNone/>
            </a:pPr>
            <a:endParaRPr lang="en-CA" dirty="0"/>
          </a:p>
          <a:p>
            <a:pPr marL="0" indent="0">
              <a:buNone/>
            </a:pPr>
            <a:r>
              <a:rPr lang="en-CA" dirty="0">
                <a:sym typeface="Wingdings" panose="05000000000000000000" pitchFamily="2" charset="2"/>
              </a:rPr>
              <a:t> Just have an unsubscribe mechanism and tell people who you are, and you’re fine!</a:t>
            </a:r>
            <a:endParaRPr lang="en-CA" dirty="0"/>
          </a:p>
        </p:txBody>
      </p:sp>
      <p:sp>
        <p:nvSpPr>
          <p:cNvPr id="5" name="Text Placeholder 4">
            <a:extLst>
              <a:ext uri="{FF2B5EF4-FFF2-40B4-BE49-F238E27FC236}">
                <a16:creationId xmlns:a16="http://schemas.microsoft.com/office/drawing/2014/main" id="{AFB12025-9B44-4C3A-AF67-F2E9CD9365EF}"/>
              </a:ext>
            </a:extLst>
          </p:cNvPr>
          <p:cNvSpPr>
            <a:spLocks noGrp="1"/>
          </p:cNvSpPr>
          <p:nvPr>
            <p:ph type="body" sz="quarter" idx="3"/>
          </p:nvPr>
        </p:nvSpPr>
        <p:spPr/>
        <p:txBody>
          <a:bodyPr/>
          <a:lstStyle/>
          <a:p>
            <a:r>
              <a:rPr lang="en-CA" dirty="0"/>
              <a:t> </a:t>
            </a:r>
          </a:p>
        </p:txBody>
      </p:sp>
      <p:sp>
        <p:nvSpPr>
          <p:cNvPr id="6" name="Content Placeholder 5">
            <a:extLst>
              <a:ext uri="{FF2B5EF4-FFF2-40B4-BE49-F238E27FC236}">
                <a16:creationId xmlns:a16="http://schemas.microsoft.com/office/drawing/2014/main" id="{A5E21BF5-3CFC-4F6A-800E-F192FFE65B29}"/>
              </a:ext>
            </a:extLst>
          </p:cNvPr>
          <p:cNvSpPr>
            <a:spLocks noGrp="1"/>
          </p:cNvSpPr>
          <p:nvPr>
            <p:ph sz="quarter" idx="4"/>
          </p:nvPr>
        </p:nvSpPr>
        <p:spPr>
          <a:xfrm>
            <a:off x="4355976" y="2377162"/>
            <a:ext cx="4788023" cy="3749001"/>
          </a:xfrm>
        </p:spPr>
        <p:txBody>
          <a:bodyPr/>
          <a:lstStyle/>
          <a:p>
            <a:pPr marL="0" indent="0">
              <a:buNone/>
            </a:pPr>
            <a:r>
              <a:rPr lang="en-CA" b="1" i="1" dirty="0" err="1"/>
              <a:t>ePrivacy</a:t>
            </a:r>
            <a:r>
              <a:rPr lang="en-CA" b="1" i="1" dirty="0"/>
              <a:t> Directive </a:t>
            </a:r>
            <a:r>
              <a:rPr lang="en-CA" dirty="0"/>
              <a:t>(2002)</a:t>
            </a:r>
            <a:r>
              <a:rPr lang="en-CA" b="1" dirty="0"/>
              <a:t>, art. 13</a:t>
            </a:r>
          </a:p>
          <a:p>
            <a:pPr>
              <a:buFont typeface="Wingdings" panose="05000000000000000000" pitchFamily="2" charset="2"/>
              <a:buChar char="à"/>
            </a:pPr>
            <a:r>
              <a:rPr lang="en-CA" dirty="0">
                <a:sym typeface="Wingdings" panose="05000000000000000000" pitchFamily="2" charset="2"/>
              </a:rPr>
              <a:t>Prior consent required, emails and SMS</a:t>
            </a:r>
          </a:p>
          <a:p>
            <a:pPr>
              <a:buFont typeface="Wingdings" panose="05000000000000000000" pitchFamily="2" charset="2"/>
              <a:buChar char="à"/>
            </a:pPr>
            <a:r>
              <a:rPr lang="en-CA" dirty="0">
                <a:sym typeface="Wingdings" panose="05000000000000000000" pitchFamily="2" charset="2"/>
              </a:rPr>
              <a:t>GDPR did not change it much</a:t>
            </a:r>
          </a:p>
          <a:p>
            <a:pPr>
              <a:buFont typeface="Wingdings" panose="05000000000000000000" pitchFamily="2" charset="2"/>
              <a:buChar char="à"/>
            </a:pPr>
            <a:r>
              <a:rPr lang="en-CA" dirty="0">
                <a:sym typeface="Wingdings" panose="05000000000000000000" pitchFamily="2" charset="2"/>
              </a:rPr>
              <a:t>Up to Member States to pass their own laws and enforce</a:t>
            </a:r>
          </a:p>
          <a:p>
            <a:pPr>
              <a:buFont typeface="Wingdings" panose="05000000000000000000" pitchFamily="2" charset="2"/>
              <a:buChar char="à"/>
            </a:pPr>
            <a:r>
              <a:rPr lang="en-CA" i="1" dirty="0" err="1">
                <a:sym typeface="Wingdings" panose="05000000000000000000" pitchFamily="2" charset="2"/>
              </a:rPr>
              <a:t>ePrivacy</a:t>
            </a:r>
            <a:r>
              <a:rPr lang="en-CA" i="1" dirty="0">
                <a:sym typeface="Wingdings" panose="05000000000000000000" pitchFamily="2" charset="2"/>
              </a:rPr>
              <a:t> Regulation </a:t>
            </a:r>
            <a:r>
              <a:rPr lang="en-CA" dirty="0">
                <a:sym typeface="Wingdings" panose="05000000000000000000" pitchFamily="2" charset="2"/>
              </a:rPr>
              <a:t>was drafted to go with GDPR, not yet in force</a:t>
            </a:r>
            <a:endParaRPr lang="en-CA" dirty="0"/>
          </a:p>
        </p:txBody>
      </p:sp>
      <p:sp>
        <p:nvSpPr>
          <p:cNvPr id="7" name="Footer Placeholder 6">
            <a:extLst>
              <a:ext uri="{FF2B5EF4-FFF2-40B4-BE49-F238E27FC236}">
                <a16:creationId xmlns:a16="http://schemas.microsoft.com/office/drawing/2014/main" id="{E4DC1961-9FFA-4B53-B557-15969377CB82}"/>
              </a:ext>
            </a:extLst>
          </p:cNvPr>
          <p:cNvSpPr>
            <a:spLocks noGrp="1"/>
          </p:cNvSpPr>
          <p:nvPr>
            <p:ph type="ftr" sz="quarter" idx="11"/>
          </p:nvPr>
        </p:nvSpPr>
        <p:spPr/>
        <p:txBody>
          <a:bodyPr/>
          <a:lstStyle/>
          <a:p>
            <a:pPr>
              <a:defRPr/>
            </a:pPr>
            <a:r>
              <a:rPr lang="en-US" dirty="0"/>
              <a:t>Class 12</a:t>
            </a:r>
          </a:p>
        </p:txBody>
      </p:sp>
      <p:pic>
        <p:nvPicPr>
          <p:cNvPr id="9" name="Picture 3" descr="C:\Users\egratt\Desktop\800px-Flag_of_the_United_States_svg.png">
            <a:extLst>
              <a:ext uri="{FF2B5EF4-FFF2-40B4-BE49-F238E27FC236}">
                <a16:creationId xmlns:a16="http://schemas.microsoft.com/office/drawing/2014/main" id="{84FB1386-ABD7-4084-BD29-891FC74AC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057" y="1180083"/>
            <a:ext cx="1498993"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BB3E0C-F207-478D-812D-8518AD297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148675"/>
            <a:ext cx="1508265"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720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856C-0FF3-4E00-9CCA-986EEBC61076}"/>
              </a:ext>
            </a:extLst>
          </p:cNvPr>
          <p:cNvSpPr>
            <a:spLocks noGrp="1"/>
          </p:cNvSpPr>
          <p:nvPr>
            <p:ph type="title"/>
          </p:nvPr>
        </p:nvSpPr>
        <p:spPr>
          <a:xfrm>
            <a:off x="758031" y="836712"/>
            <a:ext cx="7772400" cy="4824536"/>
          </a:xfrm>
        </p:spPr>
        <p:txBody>
          <a:bodyPr/>
          <a:lstStyle/>
          <a:p>
            <a:br>
              <a:rPr lang="en-CA" altLang="en-US" sz="3600" dirty="0"/>
            </a:br>
            <a:r>
              <a:rPr lang="en-CA" altLang="en-US" sz="3600" dirty="0"/>
              <a:t>Random </a:t>
            </a:r>
            <a:r>
              <a:rPr lang="en-US" altLang="en-US" sz="3600" dirty="0"/>
              <a:t>internet law topics that I have dealt with over the years that we haven’t covered in class so far because they really don’t fit into the themes of the course syllabus, BUT are important</a:t>
            </a:r>
            <a:endParaRPr lang="en-CA" sz="3600" dirty="0"/>
          </a:p>
        </p:txBody>
      </p:sp>
      <p:sp>
        <p:nvSpPr>
          <p:cNvPr id="3" name="Footer Placeholder 2">
            <a:extLst>
              <a:ext uri="{FF2B5EF4-FFF2-40B4-BE49-F238E27FC236}">
                <a16:creationId xmlns:a16="http://schemas.microsoft.com/office/drawing/2014/main" id="{02A051BE-ED12-4AAB-ACDA-F70772ED998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747494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a:xfrm>
            <a:off x="457200" y="274638"/>
            <a:ext cx="8229600" cy="763935"/>
          </a:xfrm>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a:xfrm>
            <a:off x="457200" y="1268760"/>
            <a:ext cx="8229600" cy="4857403"/>
          </a:xfrm>
        </p:spPr>
        <p:txBody>
          <a:bodyPr/>
          <a:lstStyle/>
          <a:p>
            <a:pPr algn="ctr">
              <a:buNone/>
            </a:pPr>
            <a:r>
              <a:rPr lang="en-US" sz="2800" b="1" i="1" dirty="0"/>
              <a:t>Charter of the French language</a:t>
            </a:r>
          </a:p>
          <a:p>
            <a:pPr algn="ctr">
              <a:buNone/>
            </a:pPr>
            <a:r>
              <a:rPr lang="fr-FR" sz="2800" b="1" i="1" dirty="0"/>
              <a:t>Charte de la langue française </a:t>
            </a:r>
            <a:endParaRPr lang="en-US" sz="2800" b="1" i="1" dirty="0"/>
          </a:p>
          <a:p>
            <a:pPr marL="0" indent="0" algn="ctr">
              <a:buNone/>
            </a:pPr>
            <a:r>
              <a:rPr lang="en-CA" sz="2400" dirty="0"/>
              <a:t>“Bill 101” to old Anglo Quebecers like your prof</a:t>
            </a:r>
          </a:p>
          <a:p>
            <a:pPr marL="0" indent="0">
              <a:buNone/>
            </a:pPr>
            <a:endParaRPr lang="en-CA" sz="2400" dirty="0"/>
          </a:p>
          <a:p>
            <a:pPr marL="0" indent="0">
              <a:buNone/>
            </a:pPr>
            <a:r>
              <a:rPr lang="en-CA" sz="2400" dirty="0"/>
              <a:t>Massive amendments from </a:t>
            </a:r>
            <a:r>
              <a:rPr lang="en-US" sz="2400" dirty="0"/>
              <a:t>Bill 96, </a:t>
            </a:r>
            <a:r>
              <a:rPr lang="en-US" sz="2400" i="1" dirty="0"/>
              <a:t>An Act Respecting French, the Official and Common Language of Québec </a:t>
            </a:r>
            <a:r>
              <a:rPr lang="en-US" sz="2400" dirty="0"/>
              <a:t>(adopted May 2022, almost all of it in force now)</a:t>
            </a:r>
          </a:p>
          <a:p>
            <a:pPr marL="0" indent="0">
              <a:buNone/>
            </a:pPr>
            <a:endParaRPr lang="en-US" sz="2400" dirty="0"/>
          </a:p>
          <a:p>
            <a:pPr marL="0" indent="0">
              <a:buNone/>
            </a:pPr>
            <a:r>
              <a:rPr lang="en-US" sz="2400" dirty="0"/>
              <a:t>214. This Act has effect </a:t>
            </a:r>
            <a:r>
              <a:rPr lang="en-US" sz="2400" b="1" dirty="0"/>
              <a:t>notwithstanding</a:t>
            </a:r>
            <a:r>
              <a:rPr lang="en-US" sz="2400" dirty="0"/>
              <a:t> sections 2 and 7 to 15 of the Constitution Act, 1982 (Schedule B to the Canada Act, chapter 11 in the 1982 volume of the Acts of the Parliament of the United Kingdom).</a:t>
            </a:r>
            <a:endParaRPr lang="en-CA" sz="2400"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527421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E254-C8DB-2CEA-A25C-288FA2230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594EF-F01D-C372-C85A-FBA74D935F56}"/>
              </a:ext>
            </a:extLst>
          </p:cNvPr>
          <p:cNvSpPr>
            <a:spLocks noGrp="1"/>
          </p:cNvSpPr>
          <p:nvPr>
            <p:ph type="title"/>
          </p:nvPr>
        </p:nvSpPr>
        <p:spPr>
          <a:xfrm>
            <a:off x="457200" y="274638"/>
            <a:ext cx="8229600" cy="763935"/>
          </a:xfrm>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727775D3-76F6-5266-D75F-76C49ACE7254}"/>
              </a:ext>
            </a:extLst>
          </p:cNvPr>
          <p:cNvSpPr>
            <a:spLocks noGrp="1"/>
          </p:cNvSpPr>
          <p:nvPr>
            <p:ph idx="1"/>
          </p:nvPr>
        </p:nvSpPr>
        <p:spPr>
          <a:xfrm>
            <a:off x="457200" y="1268760"/>
            <a:ext cx="8229600" cy="4857403"/>
          </a:xfrm>
        </p:spPr>
        <p:txBody>
          <a:bodyPr/>
          <a:lstStyle/>
          <a:p>
            <a:pPr>
              <a:buNone/>
            </a:pPr>
            <a:r>
              <a:rPr lang="en-US" sz="2000" dirty="0"/>
              <a:t>Article 52 </a:t>
            </a:r>
            <a:r>
              <a:rPr lang="en-US" sz="2000" i="1" dirty="0" err="1"/>
              <a:t>Charte</a:t>
            </a:r>
            <a:r>
              <a:rPr lang="en-US" sz="2000" i="1" dirty="0"/>
              <a:t> de la langue </a:t>
            </a:r>
            <a:r>
              <a:rPr lang="en-US" sz="2000" i="1" dirty="0" err="1"/>
              <a:t>française</a:t>
            </a:r>
            <a:r>
              <a:rPr lang="en-US" sz="2000" i="1" dirty="0"/>
              <a:t> </a:t>
            </a:r>
            <a:r>
              <a:rPr lang="en-US" sz="2000" dirty="0"/>
              <a:t>:</a:t>
            </a:r>
          </a:p>
          <a:p>
            <a:pPr lvl="1">
              <a:buNone/>
            </a:pPr>
            <a:r>
              <a:rPr lang="en-US" sz="2000" dirty="0"/>
              <a:t>	52. Regardless of the medium used, catalogues, brochures, folders, commercial directories, order forms </a:t>
            </a:r>
            <a:r>
              <a:rPr lang="en-US" sz="2000" b="1" dirty="0"/>
              <a:t>and any other documents of the same nature that are available to the public</a:t>
            </a:r>
            <a:r>
              <a:rPr lang="en-US" sz="2000" dirty="0"/>
              <a:t> must be drawn up in French.</a:t>
            </a:r>
          </a:p>
          <a:p>
            <a:pPr lvl="1">
              <a:buNone/>
            </a:pPr>
            <a:r>
              <a:rPr lang="en-US" sz="2000" dirty="0"/>
              <a:t>	No person may make such a document available to the public in a language other than French if the French version is not available on terms that are at least as favourable.</a:t>
            </a:r>
          </a:p>
          <a:p>
            <a:pPr lvl="1">
              <a:buNone/>
            </a:pPr>
            <a:endParaRPr lang="fr-FR" sz="2000" dirty="0"/>
          </a:p>
          <a:p>
            <a:pPr>
              <a:buFont typeface="Wingdings" panose="05000000000000000000" pitchFamily="2" charset="2"/>
              <a:buChar char="Ø"/>
            </a:pPr>
            <a:r>
              <a:rPr lang="fr-FR" sz="2000" dirty="0"/>
              <a:t>Exceptions </a:t>
            </a:r>
            <a:r>
              <a:rPr lang="fr-FR" sz="2000" dirty="0">
                <a:sym typeface="Wingdings" panose="05000000000000000000" pitchFamily="2" charset="2"/>
              </a:rPr>
              <a:t> cultural, non-profit, English media, </a:t>
            </a:r>
            <a:r>
              <a:rPr lang="fr-FR" sz="2000" dirty="0" err="1">
                <a:sym typeface="Wingdings" panose="05000000000000000000" pitchFamily="2" charset="2"/>
              </a:rPr>
              <a:t>personal</a:t>
            </a:r>
            <a:endParaRPr lang="fr-FR" sz="2000" dirty="0">
              <a:sym typeface="Wingdings" panose="05000000000000000000" pitchFamily="2" charset="2"/>
            </a:endParaRPr>
          </a:p>
          <a:p>
            <a:pPr>
              <a:buFont typeface="Wingdings" panose="05000000000000000000" pitchFamily="2" charset="2"/>
              <a:buChar char="Ø"/>
            </a:pPr>
            <a:r>
              <a:rPr lang="fr-FR" sz="2000" dirty="0">
                <a:sym typeface="Wingdings" panose="05000000000000000000" pitchFamily="2" charset="2"/>
              </a:rPr>
              <a:t>$20k in fines</a:t>
            </a:r>
          </a:p>
          <a:p>
            <a:pPr>
              <a:buFont typeface="Wingdings" panose="05000000000000000000" pitchFamily="2" charset="2"/>
              <a:buChar char="Ø"/>
            </a:pPr>
            <a:r>
              <a:rPr lang="en-US" sz="2000" dirty="0"/>
              <a:t>Application </a:t>
            </a:r>
            <a:r>
              <a:rPr lang="en-US" sz="2000" dirty="0">
                <a:sym typeface="Wingdings" panose="05000000000000000000" pitchFamily="2" charset="2"/>
              </a:rPr>
              <a:t> </a:t>
            </a:r>
            <a:r>
              <a:rPr lang="en-US" sz="2000" dirty="0"/>
              <a:t>“Establishment” in Quebec, which is practically anything; server location irrelevant </a:t>
            </a:r>
          </a:p>
          <a:p>
            <a:pPr>
              <a:buNone/>
            </a:pPr>
            <a:endParaRPr lang="fr-FR" sz="2000" dirty="0"/>
          </a:p>
          <a:p>
            <a:pPr marL="0" indent="0">
              <a:buNone/>
            </a:pPr>
            <a:endParaRPr lang="en-CA" sz="2000" dirty="0"/>
          </a:p>
        </p:txBody>
      </p:sp>
      <p:sp>
        <p:nvSpPr>
          <p:cNvPr id="4" name="Footer Placeholder 3">
            <a:extLst>
              <a:ext uri="{FF2B5EF4-FFF2-40B4-BE49-F238E27FC236}">
                <a16:creationId xmlns:a16="http://schemas.microsoft.com/office/drawing/2014/main" id="{EADAAB27-5912-C5AF-1F62-22670B6F94D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5992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82669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a:xfrm>
            <a:off x="457200" y="1600200"/>
            <a:ext cx="8229600" cy="4756150"/>
          </a:xfrm>
        </p:spPr>
        <p:txBody>
          <a:bodyPr/>
          <a:lstStyle/>
          <a:p>
            <a:pPr>
              <a:buNone/>
            </a:pPr>
            <a:r>
              <a:rPr lang="en-US" sz="2800" i="1" dirty="0" err="1"/>
              <a:t>Procureur</a:t>
            </a:r>
            <a:r>
              <a:rPr lang="en-US" sz="2800" i="1" dirty="0"/>
              <a:t> g</a:t>
            </a:r>
            <a:r>
              <a:rPr lang="fr-CA" sz="2800" i="1" dirty="0"/>
              <a:t>é</a:t>
            </a:r>
            <a:r>
              <a:rPr lang="en-US" sz="2800" i="1" dirty="0"/>
              <a:t>n</a:t>
            </a:r>
            <a:r>
              <a:rPr lang="fr-CA" sz="2800" i="1" dirty="0"/>
              <a:t>é</a:t>
            </a:r>
            <a:r>
              <a:rPr lang="en-US" sz="2800" i="1" dirty="0" err="1"/>
              <a:t>ral</a:t>
            </a:r>
            <a:r>
              <a:rPr lang="en-US" sz="2800" i="1" dirty="0"/>
              <a:t> du Qu</a:t>
            </a:r>
            <a:r>
              <a:rPr lang="fr-CA" sz="2800" i="1" dirty="0" err="1"/>
              <a:t>ébec</a:t>
            </a:r>
            <a:r>
              <a:rPr lang="fr-CA" sz="2800" i="1" dirty="0"/>
              <a:t> v. </a:t>
            </a:r>
            <a:r>
              <a:rPr lang="fr-CA" sz="2800" i="1" dirty="0" err="1"/>
              <a:t>Hyperinfo</a:t>
            </a:r>
            <a:r>
              <a:rPr lang="fr-CA" sz="2800" i="1" dirty="0"/>
              <a:t> Canada Inc., </a:t>
            </a:r>
            <a:r>
              <a:rPr lang="en-US" sz="2800" i="1" dirty="0" err="1"/>
              <a:t>Cour</a:t>
            </a:r>
            <a:r>
              <a:rPr lang="en-US" sz="2800" i="1" dirty="0"/>
              <a:t> du Qu</a:t>
            </a:r>
            <a:r>
              <a:rPr lang="fr-CA" sz="2800" i="1" dirty="0" err="1"/>
              <a:t>ébec</a:t>
            </a:r>
            <a:r>
              <a:rPr lang="en-CA" sz="2800" i="1" dirty="0"/>
              <a:t> </a:t>
            </a:r>
            <a:r>
              <a:rPr lang="en-CA" sz="2800" dirty="0"/>
              <a:t>2001</a:t>
            </a:r>
            <a:endParaRPr lang="en-US" sz="2800" dirty="0"/>
          </a:p>
          <a:p>
            <a:pPr>
              <a:buNone/>
            </a:pPr>
            <a:r>
              <a:rPr lang="en-US" sz="2800" u="sng" dirty="0"/>
              <a:t>F</a:t>
            </a:r>
            <a:r>
              <a:rPr lang="en-US" sz="2800" dirty="0"/>
              <a:t>: English only website from Que company with disclaimer </a:t>
            </a:r>
            <a:r>
              <a:rPr lang="fr-FR" sz="2800" dirty="0"/>
              <a:t>«  Les produits et les services sur ce site web ne sont pas disponible aux résidants du Québec dus à la </a:t>
            </a:r>
            <a:r>
              <a:rPr lang="fr-FR" sz="2800" i="1" dirty="0"/>
              <a:t>Charte de la langue française </a:t>
            </a:r>
            <a:r>
              <a:rPr lang="fr-FR" sz="2800" dirty="0"/>
              <a:t>»</a:t>
            </a:r>
          </a:p>
          <a:p>
            <a:pPr>
              <a:buNone/>
            </a:pPr>
            <a:r>
              <a:rPr lang="fr-FR" sz="2800" dirty="0"/>
              <a:t>	</a:t>
            </a:r>
            <a:r>
              <a:rPr lang="fr-FR" sz="2800" dirty="0">
                <a:sym typeface="Wingdings" panose="05000000000000000000" pitchFamily="2" charset="2"/>
              </a:rPr>
              <a:t> </a:t>
            </a:r>
            <a:r>
              <a:rPr lang="fr-FR" sz="2800" dirty="0" err="1"/>
              <a:t>geo-blocked</a:t>
            </a:r>
            <a:r>
              <a:rPr lang="fr-FR" sz="2800" dirty="0"/>
              <a:t> </a:t>
            </a:r>
            <a:r>
              <a:rPr lang="fr-FR" sz="2800" dirty="0" err="1"/>
              <a:t>Quebecers</a:t>
            </a:r>
            <a:endParaRPr lang="en-US" sz="2800" dirty="0"/>
          </a:p>
          <a:p>
            <a:pPr>
              <a:buNone/>
            </a:pPr>
            <a:endParaRPr lang="fr-FR" sz="2800" u="sng" dirty="0"/>
          </a:p>
          <a:p>
            <a:pPr>
              <a:buNone/>
            </a:pPr>
            <a:r>
              <a:rPr lang="fr-FR" sz="2800" u="sng" dirty="0" err="1"/>
              <a:t>Held</a:t>
            </a:r>
            <a:r>
              <a:rPr lang="fr-FR" sz="2800" dirty="0"/>
              <a:t>: Article 52 </a:t>
            </a:r>
            <a:r>
              <a:rPr lang="fr-FR" sz="2800" i="1" dirty="0"/>
              <a:t>Charte</a:t>
            </a:r>
            <a:r>
              <a:rPr lang="fr-FR" sz="2800" dirty="0"/>
              <a:t> </a:t>
            </a:r>
            <a:r>
              <a:rPr lang="fr-FR" sz="2800" dirty="0" err="1"/>
              <a:t>is</a:t>
            </a:r>
            <a:r>
              <a:rPr lang="fr-FR" sz="2800" dirty="0"/>
              <a:t> public </a:t>
            </a:r>
            <a:r>
              <a:rPr lang="fr-FR" sz="2800" dirty="0" err="1"/>
              <a:t>order</a:t>
            </a:r>
            <a:r>
              <a:rPr lang="fr-FR" sz="2800" dirty="0"/>
              <a:t>, </a:t>
            </a:r>
            <a:r>
              <a:rPr lang="fr-FR" sz="2800" dirty="0" err="1"/>
              <a:t>can’t</a:t>
            </a:r>
            <a:r>
              <a:rPr lang="fr-FR" sz="2800" dirty="0"/>
              <a:t> </a:t>
            </a:r>
            <a:r>
              <a:rPr lang="fr-FR" sz="2800" dirty="0" err="1"/>
              <a:t>contract</a:t>
            </a:r>
            <a:r>
              <a:rPr lang="fr-FR" sz="2800" dirty="0"/>
              <a:t> out of </a:t>
            </a:r>
            <a:r>
              <a:rPr lang="fr-FR" sz="2800" dirty="0" err="1"/>
              <a:t>it</a:t>
            </a:r>
            <a:r>
              <a:rPr lang="fr-FR" sz="2800" dirty="0"/>
              <a:t>; </a:t>
            </a:r>
            <a:r>
              <a:rPr lang="fr-FR" sz="2800" dirty="0" err="1"/>
              <a:t>still</a:t>
            </a:r>
            <a:r>
              <a:rPr lang="fr-FR" sz="2800" dirty="0"/>
              <a:t> liable for fines.</a:t>
            </a:r>
          </a:p>
          <a:p>
            <a:pPr>
              <a:buNone/>
            </a:pPr>
            <a:endParaRPr lang="fr-FR" dirty="0"/>
          </a:p>
          <a:p>
            <a:pPr marL="0" indent="0">
              <a:buNone/>
            </a:pPr>
            <a:endParaRPr lang="en-CA"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28642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DF56-82F2-4CA2-979E-7CA93161E598}"/>
              </a:ext>
            </a:extLst>
          </p:cNvPr>
          <p:cNvSpPr>
            <a:spLocks noGrp="1"/>
          </p:cNvSpPr>
          <p:nvPr>
            <p:ph type="title"/>
          </p:nvPr>
        </p:nvSpPr>
        <p:spPr/>
        <p:txBody>
          <a:bodyPr/>
          <a:lstStyle/>
          <a:p>
            <a:r>
              <a:rPr lang="en-CA" dirty="0"/>
              <a:t>“This Contest is not Open to Residents of Quebec”???</a:t>
            </a:r>
          </a:p>
        </p:txBody>
      </p:sp>
      <p:sp>
        <p:nvSpPr>
          <p:cNvPr id="3" name="Content Placeholder 2">
            <a:extLst>
              <a:ext uri="{FF2B5EF4-FFF2-40B4-BE49-F238E27FC236}">
                <a16:creationId xmlns:a16="http://schemas.microsoft.com/office/drawing/2014/main" id="{A077C073-B143-4E60-97C8-9983E9EAD565}"/>
              </a:ext>
            </a:extLst>
          </p:cNvPr>
          <p:cNvSpPr>
            <a:spLocks noGrp="1"/>
          </p:cNvSpPr>
          <p:nvPr>
            <p:ph idx="1"/>
          </p:nvPr>
        </p:nvSpPr>
        <p:spPr>
          <a:xfrm>
            <a:off x="457200" y="1772816"/>
            <a:ext cx="8229600" cy="4353347"/>
          </a:xfrm>
        </p:spPr>
        <p:txBody>
          <a:bodyPr/>
          <a:lstStyle/>
          <a:p>
            <a:pPr marL="0" indent="0">
              <a:buNone/>
            </a:pPr>
            <a:r>
              <a:rPr lang="en-CA" sz="2800" u="sng" dirty="0" err="1"/>
              <a:t>Regie</a:t>
            </a:r>
            <a:r>
              <a:rPr lang="en-CA" sz="2800" u="sng" dirty="0"/>
              <a:t> des </a:t>
            </a:r>
            <a:r>
              <a:rPr lang="en-CA" sz="2800" u="sng" dirty="0" err="1"/>
              <a:t>alcools</a:t>
            </a:r>
            <a:r>
              <a:rPr lang="en-CA" sz="2800" u="sng" dirty="0"/>
              <a:t>, des course et des </a:t>
            </a:r>
            <a:r>
              <a:rPr lang="en-CA" sz="2800" u="sng" dirty="0" err="1"/>
              <a:t>jeux</a:t>
            </a:r>
            <a:endParaRPr lang="en-CA" sz="2800" u="sng" dirty="0"/>
          </a:p>
          <a:p>
            <a:pPr marL="0" indent="0">
              <a:buNone/>
            </a:pPr>
            <a:r>
              <a:rPr lang="en-CA" sz="2800" i="1" dirty="0"/>
              <a:t>Rules respecting publicity contests</a:t>
            </a:r>
            <a:r>
              <a:rPr lang="en-CA" sz="2800" dirty="0"/>
              <a:t>, Ch. L-6, r-6</a:t>
            </a:r>
          </a:p>
          <a:p>
            <a:pPr>
              <a:buFont typeface="Wingdings" panose="05000000000000000000" pitchFamily="2" charset="2"/>
              <a:buChar char="à"/>
            </a:pPr>
            <a:r>
              <a:rPr lang="en-CA" sz="2800" dirty="0">
                <a:sym typeface="Wingdings" panose="05000000000000000000" pitchFamily="2" charset="2"/>
              </a:rPr>
              <a:t>Had a while bunch of rules (fees, submitting contest rules in advance, writing reports, other crap) people said F*k it, well just not have contest in Quebec</a:t>
            </a:r>
          </a:p>
          <a:p>
            <a:pPr marL="0" indent="0">
              <a:buNone/>
            </a:pPr>
            <a:endParaRPr lang="en-CA" sz="2800" dirty="0"/>
          </a:p>
          <a:p>
            <a:pPr marL="0" indent="0">
              <a:buNone/>
            </a:pPr>
            <a:r>
              <a:rPr lang="en-CA" sz="2800" dirty="0"/>
              <a:t>Rules </a:t>
            </a:r>
            <a:r>
              <a:rPr lang="en-US" sz="2800" dirty="0"/>
              <a:t>Revoked!!!</a:t>
            </a:r>
          </a:p>
          <a:p>
            <a:pPr marL="0" indent="0">
              <a:buNone/>
            </a:pPr>
            <a:r>
              <a:rPr lang="en-US" sz="2800" dirty="0"/>
              <a:t>S.Q. 2023, c. 24, s. 93; effective 2023-10-27</a:t>
            </a:r>
            <a:endParaRPr lang="en-CA" sz="2800" dirty="0"/>
          </a:p>
        </p:txBody>
      </p:sp>
      <p:sp>
        <p:nvSpPr>
          <p:cNvPr id="4" name="Footer Placeholder 3">
            <a:extLst>
              <a:ext uri="{FF2B5EF4-FFF2-40B4-BE49-F238E27FC236}">
                <a16:creationId xmlns:a16="http://schemas.microsoft.com/office/drawing/2014/main" id="{48A3D03F-0E54-40EE-A022-C2A81A15A9A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709436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EFB2-A7C9-4F06-BCE1-BC8F14E24EDD}"/>
              </a:ext>
            </a:extLst>
          </p:cNvPr>
          <p:cNvSpPr>
            <a:spLocks noGrp="1"/>
          </p:cNvSpPr>
          <p:nvPr>
            <p:ph type="title"/>
          </p:nvPr>
        </p:nvSpPr>
        <p:spPr>
          <a:xfrm>
            <a:off x="457200" y="274638"/>
            <a:ext cx="8229600" cy="619919"/>
          </a:xfrm>
        </p:spPr>
        <p:txBody>
          <a:bodyPr/>
          <a:lstStyle/>
          <a:p>
            <a:r>
              <a:rPr lang="en-CA" dirty="0"/>
              <a:t>I was told there would be no math</a:t>
            </a:r>
          </a:p>
        </p:txBody>
      </p:sp>
      <p:sp>
        <p:nvSpPr>
          <p:cNvPr id="3" name="Content Placeholder 2">
            <a:extLst>
              <a:ext uri="{FF2B5EF4-FFF2-40B4-BE49-F238E27FC236}">
                <a16:creationId xmlns:a16="http://schemas.microsoft.com/office/drawing/2014/main" id="{B463F985-A9A6-4BBA-A28E-F542DB0693F0}"/>
              </a:ext>
            </a:extLst>
          </p:cNvPr>
          <p:cNvSpPr>
            <a:spLocks noGrp="1"/>
          </p:cNvSpPr>
          <p:nvPr>
            <p:ph idx="1"/>
          </p:nvPr>
        </p:nvSpPr>
        <p:spPr>
          <a:xfrm>
            <a:off x="457200" y="1124744"/>
            <a:ext cx="8229600" cy="5001419"/>
          </a:xfrm>
        </p:spPr>
        <p:txBody>
          <a:bodyPr/>
          <a:lstStyle/>
          <a:p>
            <a:pPr marL="0" indent="0">
              <a:buNone/>
            </a:pPr>
            <a:r>
              <a:rPr lang="en-CA" u="sng" dirty="0"/>
              <a:t>The “skill-testing question”</a:t>
            </a:r>
          </a:p>
          <a:p>
            <a:pPr marL="0" indent="0">
              <a:buNone/>
            </a:pPr>
            <a:r>
              <a:rPr lang="en-CA" sz="2800" dirty="0"/>
              <a:t>(3 +5) x 2 - 1</a:t>
            </a:r>
          </a:p>
          <a:p>
            <a:pPr marL="0" indent="0">
              <a:buNone/>
            </a:pPr>
            <a:r>
              <a:rPr lang="en-CA" sz="2800" dirty="0"/>
              <a:t>3 + 5 x 2 - 1 </a:t>
            </a:r>
          </a:p>
          <a:p>
            <a:pPr marL="0" indent="0">
              <a:buNone/>
            </a:pPr>
            <a:r>
              <a:rPr lang="en-CA" sz="2800" dirty="0"/>
              <a:t>3 + 5 x (2 – 1)</a:t>
            </a:r>
          </a:p>
          <a:p>
            <a:pPr marL="0" indent="0">
              <a:buNone/>
            </a:pPr>
            <a:endParaRPr lang="en-CA" dirty="0"/>
          </a:p>
          <a:p>
            <a:pPr marL="0" indent="0">
              <a:buNone/>
            </a:pPr>
            <a:r>
              <a:rPr lang="en-CA" sz="2800" dirty="0"/>
              <a:t>Why?</a:t>
            </a:r>
          </a:p>
          <a:p>
            <a:pPr marL="0" indent="0">
              <a:buNone/>
            </a:pPr>
            <a:r>
              <a:rPr lang="en-CA" sz="2800" i="1" dirty="0"/>
              <a:t>Competition Act + Criminal Code</a:t>
            </a:r>
            <a:r>
              <a:rPr lang="en-CA" sz="2800" dirty="0">
                <a:sym typeface="Wingdings" panose="05000000000000000000" pitchFamily="2" charset="2"/>
              </a:rPr>
              <a:t> Does not allow games of chance, allows games of skill or mixed chance and skill</a:t>
            </a:r>
          </a:p>
          <a:p>
            <a:pPr marL="0" indent="0">
              <a:buNone/>
            </a:pPr>
            <a:r>
              <a:rPr lang="en-CA" sz="2800" dirty="0">
                <a:sym typeface="Wingdings" panose="05000000000000000000" pitchFamily="2" charset="2"/>
              </a:rPr>
              <a:t>cf. USA  “Sweepstakes” good, skill bad</a:t>
            </a:r>
            <a:endParaRPr lang="en-CA" sz="2800" dirty="0"/>
          </a:p>
          <a:p>
            <a:pPr marL="0" indent="0">
              <a:buNone/>
            </a:pPr>
            <a:endParaRPr lang="en-CA" dirty="0"/>
          </a:p>
        </p:txBody>
      </p:sp>
      <p:sp>
        <p:nvSpPr>
          <p:cNvPr id="4" name="Footer Placeholder 3">
            <a:extLst>
              <a:ext uri="{FF2B5EF4-FFF2-40B4-BE49-F238E27FC236}">
                <a16:creationId xmlns:a16="http://schemas.microsoft.com/office/drawing/2014/main" id="{9F0B1198-D32B-476B-BBD2-4C5C7A2BB5AF}"/>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715066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0DE5-8DF5-22CD-4D86-61BFCDE24DCE}"/>
              </a:ext>
            </a:extLst>
          </p:cNvPr>
          <p:cNvSpPr>
            <a:spLocks noGrp="1"/>
          </p:cNvSpPr>
          <p:nvPr>
            <p:ph type="title"/>
          </p:nvPr>
        </p:nvSpPr>
        <p:spPr/>
        <p:txBody>
          <a:bodyPr/>
          <a:lstStyle/>
          <a:p>
            <a:r>
              <a:rPr lang="en-CA" dirty="0"/>
              <a:t>Terms of Use</a:t>
            </a:r>
          </a:p>
        </p:txBody>
      </p:sp>
      <p:sp>
        <p:nvSpPr>
          <p:cNvPr id="3" name="Content Placeholder 2">
            <a:extLst>
              <a:ext uri="{FF2B5EF4-FFF2-40B4-BE49-F238E27FC236}">
                <a16:creationId xmlns:a16="http://schemas.microsoft.com/office/drawing/2014/main" id="{F3D28781-69CA-46EF-638B-597FDE53FEA0}"/>
              </a:ext>
            </a:extLst>
          </p:cNvPr>
          <p:cNvSpPr>
            <a:spLocks noGrp="1"/>
          </p:cNvSpPr>
          <p:nvPr>
            <p:ph idx="1"/>
          </p:nvPr>
        </p:nvSpPr>
        <p:spPr/>
        <p:txBody>
          <a:bodyPr/>
          <a:lstStyle/>
          <a:p>
            <a:pPr marL="0" indent="0">
              <a:buNone/>
            </a:pPr>
            <a:r>
              <a:rPr lang="en-US" dirty="0"/>
              <a:t>A 2017 Deloitte survey of consumers in the U.S found that 91% of people consent to legal terms and services conditions without reading them. </a:t>
            </a:r>
          </a:p>
          <a:p>
            <a:pPr marL="0" indent="0">
              <a:buNone/>
            </a:pPr>
            <a:endParaRPr lang="en-US" dirty="0"/>
          </a:p>
          <a:p>
            <a:pPr marL="0" indent="0">
              <a:buNone/>
            </a:pPr>
            <a:r>
              <a:rPr lang="en-US" dirty="0"/>
              <a:t>For younger people, ages 18-34 the rate is even higher with 97% agreeing to conditions before reading. </a:t>
            </a:r>
          </a:p>
          <a:p>
            <a:pPr marL="0" indent="0">
              <a:buNone/>
            </a:pPr>
            <a:endParaRPr lang="en-CA" dirty="0"/>
          </a:p>
        </p:txBody>
      </p:sp>
      <p:sp>
        <p:nvSpPr>
          <p:cNvPr id="4" name="Footer Placeholder 3">
            <a:extLst>
              <a:ext uri="{FF2B5EF4-FFF2-40B4-BE49-F238E27FC236}">
                <a16:creationId xmlns:a16="http://schemas.microsoft.com/office/drawing/2014/main" id="{92DB028D-2DE3-3645-DA02-36A1F311DC6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400309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875A-6BAF-34CF-63D6-192E04AED1E6}"/>
              </a:ext>
            </a:extLst>
          </p:cNvPr>
          <p:cNvSpPr>
            <a:spLocks noGrp="1"/>
          </p:cNvSpPr>
          <p:nvPr>
            <p:ph type="title"/>
          </p:nvPr>
        </p:nvSpPr>
        <p:spPr/>
        <p:txBody>
          <a:bodyPr/>
          <a:lstStyle/>
          <a:p>
            <a:r>
              <a:rPr lang="en-CA" dirty="0"/>
              <a:t>TERMS </a:t>
            </a:r>
            <a:r>
              <a:rPr lang="en-CA" dirty="0" err="1"/>
              <a:t>TERMS</a:t>
            </a:r>
            <a:r>
              <a:rPr lang="en-CA" dirty="0"/>
              <a:t> </a:t>
            </a:r>
            <a:r>
              <a:rPr lang="en-CA" dirty="0" err="1"/>
              <a:t>TERMS</a:t>
            </a:r>
            <a:endParaRPr lang="en-CA" dirty="0"/>
          </a:p>
        </p:txBody>
      </p:sp>
      <p:sp>
        <p:nvSpPr>
          <p:cNvPr id="3" name="Content Placeholder 2">
            <a:extLst>
              <a:ext uri="{FF2B5EF4-FFF2-40B4-BE49-F238E27FC236}">
                <a16:creationId xmlns:a16="http://schemas.microsoft.com/office/drawing/2014/main" id="{2766254C-DFA0-8E76-39BC-6305977A4CBA}"/>
              </a:ext>
            </a:extLst>
          </p:cNvPr>
          <p:cNvSpPr>
            <a:spLocks noGrp="1"/>
          </p:cNvSpPr>
          <p:nvPr>
            <p:ph sz="half" idx="1"/>
          </p:nvPr>
        </p:nvSpPr>
        <p:spPr/>
        <p:txBody>
          <a:bodyPr/>
          <a:lstStyle/>
          <a:p>
            <a:r>
              <a:rPr lang="en-US" dirty="0"/>
              <a:t>Terms of Use</a:t>
            </a:r>
          </a:p>
          <a:p>
            <a:r>
              <a:rPr lang="en-US" dirty="0"/>
              <a:t>Terms and Conditions </a:t>
            </a:r>
          </a:p>
          <a:p>
            <a:r>
              <a:rPr lang="en-US" dirty="0"/>
              <a:t>Terms of Service</a:t>
            </a:r>
          </a:p>
          <a:p>
            <a:pPr marL="0" indent="0">
              <a:buNone/>
            </a:pPr>
            <a:endParaRPr lang="en-CA" dirty="0"/>
          </a:p>
        </p:txBody>
      </p:sp>
      <p:sp>
        <p:nvSpPr>
          <p:cNvPr id="4" name="Content Placeholder 3">
            <a:extLst>
              <a:ext uri="{FF2B5EF4-FFF2-40B4-BE49-F238E27FC236}">
                <a16:creationId xmlns:a16="http://schemas.microsoft.com/office/drawing/2014/main" id="{0D0B2FAF-B4FF-4EFC-29C6-E957A61304C3}"/>
              </a:ext>
            </a:extLst>
          </p:cNvPr>
          <p:cNvSpPr>
            <a:spLocks noGrp="1"/>
          </p:cNvSpPr>
          <p:nvPr>
            <p:ph sz="half" idx="2"/>
          </p:nvPr>
        </p:nvSpPr>
        <p:spPr/>
        <p:txBody>
          <a:bodyPr/>
          <a:lstStyle/>
          <a:p>
            <a:pPr marL="0" indent="0">
              <a:buNone/>
            </a:pPr>
            <a:r>
              <a:rPr lang="en-CA" dirty="0">
                <a:sym typeface="Wingdings" panose="05000000000000000000" pitchFamily="2" charset="2"/>
              </a:rPr>
              <a:t> </a:t>
            </a:r>
            <a:r>
              <a:rPr lang="en-US" dirty="0">
                <a:sym typeface="Wingdings" panose="05000000000000000000" pitchFamily="2" charset="2"/>
              </a:rPr>
              <a:t>Just a contract between the user and the website / service / app owner/operator</a:t>
            </a:r>
            <a:endParaRPr lang="en-CA" dirty="0"/>
          </a:p>
        </p:txBody>
      </p:sp>
      <p:sp>
        <p:nvSpPr>
          <p:cNvPr id="5" name="Footer Placeholder 4">
            <a:extLst>
              <a:ext uri="{FF2B5EF4-FFF2-40B4-BE49-F238E27FC236}">
                <a16:creationId xmlns:a16="http://schemas.microsoft.com/office/drawing/2014/main" id="{3B651314-2CCC-CB2F-C637-48542190EC63}"/>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082212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CB64-1618-9333-AD38-D802D0CB55A0}"/>
              </a:ext>
            </a:extLst>
          </p:cNvPr>
          <p:cNvSpPr>
            <a:spLocks noGrp="1"/>
          </p:cNvSpPr>
          <p:nvPr>
            <p:ph type="title"/>
          </p:nvPr>
        </p:nvSpPr>
        <p:spPr/>
        <p:txBody>
          <a:bodyPr/>
          <a:lstStyle/>
          <a:p>
            <a:r>
              <a:rPr lang="en-CA" dirty="0"/>
              <a:t>Just a contract</a:t>
            </a:r>
          </a:p>
        </p:txBody>
      </p:sp>
      <p:sp>
        <p:nvSpPr>
          <p:cNvPr id="3" name="Content Placeholder 2">
            <a:extLst>
              <a:ext uri="{FF2B5EF4-FFF2-40B4-BE49-F238E27FC236}">
                <a16:creationId xmlns:a16="http://schemas.microsoft.com/office/drawing/2014/main" id="{0B88B6C8-7EF6-7A1B-2C74-969AB00AD864}"/>
              </a:ext>
            </a:extLst>
          </p:cNvPr>
          <p:cNvSpPr>
            <a:spLocks noGrp="1"/>
          </p:cNvSpPr>
          <p:nvPr>
            <p:ph idx="1"/>
          </p:nvPr>
        </p:nvSpPr>
        <p:spPr/>
        <p:txBody>
          <a:bodyPr/>
          <a:lstStyle/>
          <a:p>
            <a:r>
              <a:rPr lang="en-US" sz="2400" dirty="0"/>
              <a:t>Services provided, price paid, terms of payment</a:t>
            </a:r>
          </a:p>
          <a:p>
            <a:r>
              <a:rPr lang="en-US" sz="2400" dirty="0"/>
              <a:t>Term and termination</a:t>
            </a:r>
          </a:p>
          <a:p>
            <a:r>
              <a:rPr lang="en-US" sz="2400" dirty="0"/>
              <a:t>Ownership of Intellectual Property</a:t>
            </a:r>
          </a:p>
          <a:p>
            <a:r>
              <a:rPr lang="en-US" sz="2400" dirty="0"/>
              <a:t>Disclaimer of warranties</a:t>
            </a:r>
          </a:p>
          <a:p>
            <a:r>
              <a:rPr lang="en-US" sz="2400" dirty="0"/>
              <a:t>Limitation of liability</a:t>
            </a:r>
          </a:p>
          <a:p>
            <a:r>
              <a:rPr lang="en-US" sz="2400" dirty="0"/>
              <a:t>Indemnity</a:t>
            </a:r>
          </a:p>
          <a:p>
            <a:r>
              <a:rPr lang="en-US" sz="2400" dirty="0"/>
              <a:t>Choice of law / Choice of forum </a:t>
            </a:r>
            <a:r>
              <a:rPr lang="en-US" sz="2400" dirty="0">
                <a:sym typeface="Wingdings" panose="05000000000000000000" pitchFamily="2" charset="2"/>
              </a:rPr>
              <a:t> BUT recall cases I’ll get back to in a few slides</a:t>
            </a:r>
          </a:p>
          <a:p>
            <a:r>
              <a:rPr lang="en-US" sz="2400" dirty="0">
                <a:sym typeface="Wingdings" panose="05000000000000000000" pitchFamily="2" charset="2"/>
              </a:rPr>
              <a:t>Specific rules for use of website / service / app</a:t>
            </a:r>
            <a:endParaRPr lang="en-US" sz="2400" dirty="0"/>
          </a:p>
          <a:p>
            <a:r>
              <a:rPr lang="en-US" sz="2400" dirty="0"/>
              <a:t>Etc., </a:t>
            </a:r>
            <a:r>
              <a:rPr lang="en-US" sz="2400" dirty="0" err="1"/>
              <a:t>etc</a:t>
            </a:r>
            <a:r>
              <a:rPr lang="en-US" sz="2400" dirty="0"/>
              <a:t>…</a:t>
            </a:r>
          </a:p>
          <a:p>
            <a:endParaRPr lang="en-CA" sz="2400" dirty="0"/>
          </a:p>
        </p:txBody>
      </p:sp>
      <p:sp>
        <p:nvSpPr>
          <p:cNvPr id="4" name="Footer Placeholder 3">
            <a:extLst>
              <a:ext uri="{FF2B5EF4-FFF2-40B4-BE49-F238E27FC236}">
                <a16:creationId xmlns:a16="http://schemas.microsoft.com/office/drawing/2014/main" id="{88C011D8-F44E-CDCE-399C-5A7AC6069F3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74487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455E-B932-404D-8AF2-613DBD77968D}"/>
              </a:ext>
            </a:extLst>
          </p:cNvPr>
          <p:cNvSpPr>
            <a:spLocks noGrp="1"/>
          </p:cNvSpPr>
          <p:nvPr>
            <p:ph type="title"/>
          </p:nvPr>
        </p:nvSpPr>
        <p:spPr>
          <a:xfrm>
            <a:off x="457200" y="274638"/>
            <a:ext cx="8229600" cy="757237"/>
          </a:xfrm>
        </p:spPr>
        <p:txBody>
          <a:bodyPr/>
          <a:lstStyle/>
          <a:p>
            <a:r>
              <a:rPr lang="en-CA" dirty="0"/>
              <a:t>Terms of Use Enforceability</a:t>
            </a:r>
          </a:p>
        </p:txBody>
      </p:sp>
      <p:sp>
        <p:nvSpPr>
          <p:cNvPr id="3" name="Text Placeholder 2">
            <a:extLst>
              <a:ext uri="{FF2B5EF4-FFF2-40B4-BE49-F238E27FC236}">
                <a16:creationId xmlns:a16="http://schemas.microsoft.com/office/drawing/2014/main" id="{B12D401C-5E56-4E35-A94D-58A7198537B1}"/>
              </a:ext>
            </a:extLst>
          </p:cNvPr>
          <p:cNvSpPr>
            <a:spLocks noGrp="1"/>
          </p:cNvSpPr>
          <p:nvPr>
            <p:ph type="body" idx="1"/>
          </p:nvPr>
        </p:nvSpPr>
        <p:spPr>
          <a:xfrm>
            <a:off x="457200" y="1031875"/>
            <a:ext cx="4040188" cy="639762"/>
          </a:xfrm>
        </p:spPr>
        <p:txBody>
          <a:bodyPr/>
          <a:lstStyle/>
          <a:p>
            <a:r>
              <a:rPr lang="en-CA" dirty="0"/>
              <a:t>“Clickwrap”</a:t>
            </a:r>
          </a:p>
        </p:txBody>
      </p:sp>
      <p:sp>
        <p:nvSpPr>
          <p:cNvPr id="5" name="Text Placeholder 4">
            <a:extLst>
              <a:ext uri="{FF2B5EF4-FFF2-40B4-BE49-F238E27FC236}">
                <a16:creationId xmlns:a16="http://schemas.microsoft.com/office/drawing/2014/main" id="{31F4F2C7-8865-41FC-8925-33488FA986A5}"/>
              </a:ext>
            </a:extLst>
          </p:cNvPr>
          <p:cNvSpPr>
            <a:spLocks noGrp="1"/>
          </p:cNvSpPr>
          <p:nvPr>
            <p:ph type="body" sz="quarter" idx="3"/>
          </p:nvPr>
        </p:nvSpPr>
        <p:spPr>
          <a:xfrm>
            <a:off x="4645025" y="1031875"/>
            <a:ext cx="4041775" cy="639762"/>
          </a:xfrm>
        </p:spPr>
        <p:txBody>
          <a:bodyPr/>
          <a:lstStyle/>
          <a:p>
            <a:r>
              <a:rPr lang="en-CA" dirty="0"/>
              <a:t>“Browse(r)wrap”</a:t>
            </a:r>
          </a:p>
        </p:txBody>
      </p:sp>
      <p:sp>
        <p:nvSpPr>
          <p:cNvPr id="6" name="Content Placeholder 5">
            <a:extLst>
              <a:ext uri="{FF2B5EF4-FFF2-40B4-BE49-F238E27FC236}">
                <a16:creationId xmlns:a16="http://schemas.microsoft.com/office/drawing/2014/main" id="{96EF4A0F-844A-47B4-AD9A-775384C929DB}"/>
              </a:ext>
            </a:extLst>
          </p:cNvPr>
          <p:cNvSpPr>
            <a:spLocks noGrp="1"/>
          </p:cNvSpPr>
          <p:nvPr>
            <p:ph sz="quarter" idx="4"/>
          </p:nvPr>
        </p:nvSpPr>
        <p:spPr>
          <a:xfrm>
            <a:off x="4645025" y="1671637"/>
            <a:ext cx="4041775" cy="4454526"/>
          </a:xfrm>
        </p:spPr>
        <p:txBody>
          <a:bodyPr/>
          <a:lstStyle/>
          <a:p>
            <a:pPr marL="0" indent="0">
              <a:buNone/>
            </a:pPr>
            <a:endParaRPr lang="en-CA" dirty="0"/>
          </a:p>
          <a:p>
            <a:pPr marL="0" indent="0">
              <a:buNone/>
            </a:pPr>
            <a:r>
              <a:rPr lang="en-CA" dirty="0"/>
              <a:t>By visiting the Website or using the Services on the Website, you hereby accept to be bound by these Terms of Use without any reservations, modifications, additions or deletions</a:t>
            </a:r>
          </a:p>
        </p:txBody>
      </p:sp>
      <p:sp>
        <p:nvSpPr>
          <p:cNvPr id="7" name="Footer Placeholder 6">
            <a:extLst>
              <a:ext uri="{FF2B5EF4-FFF2-40B4-BE49-F238E27FC236}">
                <a16:creationId xmlns:a16="http://schemas.microsoft.com/office/drawing/2014/main" id="{80425368-3FB4-4F82-BD60-429EFFAD936B}"/>
              </a:ext>
            </a:extLst>
          </p:cNvPr>
          <p:cNvSpPr>
            <a:spLocks noGrp="1"/>
          </p:cNvSpPr>
          <p:nvPr>
            <p:ph type="ftr" sz="quarter" idx="11"/>
          </p:nvPr>
        </p:nvSpPr>
        <p:spPr/>
        <p:txBody>
          <a:bodyPr/>
          <a:lstStyle/>
          <a:p>
            <a:pPr>
              <a:defRPr/>
            </a:pPr>
            <a:r>
              <a:rPr lang="en-US"/>
              <a:t>Class 12</a:t>
            </a:r>
            <a:endParaRPr lang="en-US" dirty="0"/>
          </a:p>
        </p:txBody>
      </p:sp>
      <p:pic>
        <p:nvPicPr>
          <p:cNvPr id="4098" name="Picture 2" descr="Image result for i agree with the terms of service">
            <a:extLst>
              <a:ext uri="{FF2B5EF4-FFF2-40B4-BE49-F238E27FC236}">
                <a16:creationId xmlns:a16="http://schemas.microsoft.com/office/drawing/2014/main" id="{D227DA1F-5578-460A-9E13-F747E85791C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9943" y="1684872"/>
            <a:ext cx="3106688" cy="24083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 agree with the terms of service">
            <a:extLst>
              <a:ext uri="{FF2B5EF4-FFF2-40B4-BE49-F238E27FC236}">
                <a16:creationId xmlns:a16="http://schemas.microsoft.com/office/drawing/2014/main" id="{EDCC4F59-0714-4FA2-BFD9-7391AB340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3" y="4118504"/>
            <a:ext cx="2973388" cy="210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49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 – Mixed</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12</a:t>
            </a:r>
            <a:endParaRPr lang="en-US" dirty="0"/>
          </a:p>
        </p:txBody>
      </p:sp>
      <p:pic>
        <p:nvPicPr>
          <p:cNvPr id="3074" name="Picture 2" descr="https://termsfeed.com/blog/wp-content/uploads/2015/04/facebook-highlight-by-clicking-Sign-up-you-agree.jpg">
            <a:extLst>
              <a:ext uri="{FF2B5EF4-FFF2-40B4-BE49-F238E27FC236}">
                <a16:creationId xmlns:a16="http://schemas.microsoft.com/office/drawing/2014/main" id="{58A3EAC6-6768-4F16-82D4-DB6A72D321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377" y="1680692"/>
            <a:ext cx="7273246" cy="467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6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076E-2F1E-43FD-8183-E51615549F27}"/>
              </a:ext>
            </a:extLst>
          </p:cNvPr>
          <p:cNvSpPr>
            <a:spLocks noGrp="1"/>
          </p:cNvSpPr>
          <p:nvPr>
            <p:ph type="title"/>
          </p:nvPr>
        </p:nvSpPr>
        <p:spPr/>
        <p:txBody>
          <a:bodyPr/>
          <a:lstStyle/>
          <a:p>
            <a:r>
              <a:rPr lang="en-CA" dirty="0"/>
              <a:t>Terms of Use Enforceability</a:t>
            </a:r>
          </a:p>
        </p:txBody>
      </p:sp>
      <p:sp>
        <p:nvSpPr>
          <p:cNvPr id="3" name="Content Placeholder 2">
            <a:extLst>
              <a:ext uri="{FF2B5EF4-FFF2-40B4-BE49-F238E27FC236}">
                <a16:creationId xmlns:a16="http://schemas.microsoft.com/office/drawing/2014/main" id="{B4E075A3-332E-49BB-9766-8DDBDF6282FA}"/>
              </a:ext>
            </a:extLst>
          </p:cNvPr>
          <p:cNvSpPr>
            <a:spLocks noGrp="1"/>
          </p:cNvSpPr>
          <p:nvPr>
            <p:ph idx="1"/>
          </p:nvPr>
        </p:nvSpPr>
        <p:spPr/>
        <p:txBody>
          <a:bodyPr/>
          <a:lstStyle/>
          <a:p>
            <a:pPr marL="0" indent="0">
              <a:buNone/>
            </a:pPr>
            <a:r>
              <a:rPr lang="en-US" sz="2400" i="1" dirty="0"/>
              <a:t>In re Zappos.com Inc., Customer Data Security Breach Litigation, 2012 WL 4466660 </a:t>
            </a:r>
            <a:r>
              <a:rPr lang="en-US" sz="2400" dirty="0"/>
              <a:t>(Fed Ct. D. Nev. Sept. 27, 2012)</a:t>
            </a:r>
          </a:p>
          <a:p>
            <a:pPr marL="0" indent="0">
              <a:buNone/>
            </a:pPr>
            <a:endParaRPr lang="en-US" sz="2400" dirty="0"/>
          </a:p>
          <a:p>
            <a:pPr marL="0" indent="0">
              <a:buNone/>
            </a:pPr>
            <a:r>
              <a:rPr lang="en-US" sz="2400" dirty="0"/>
              <a:t>“the advent of the Internet has not changed the basic requirements of a contract, and there is no agreement where there is no acceptance, no meeting of the minds, and no manifestation of assent.”</a:t>
            </a:r>
          </a:p>
          <a:p>
            <a:pPr marL="0" indent="0">
              <a:buNone/>
            </a:pPr>
            <a:endParaRPr lang="en-CA" sz="2000" dirty="0"/>
          </a:p>
        </p:txBody>
      </p:sp>
      <p:sp>
        <p:nvSpPr>
          <p:cNvPr id="4" name="Footer Placeholder 3">
            <a:extLst>
              <a:ext uri="{FF2B5EF4-FFF2-40B4-BE49-F238E27FC236}">
                <a16:creationId xmlns:a16="http://schemas.microsoft.com/office/drawing/2014/main" id="{4FDDCB36-A652-4539-85BD-489F2E2D4913}"/>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382782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A127-B809-2392-C708-3E7AFB496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379B-3111-20AC-0D96-19CF31F4F73B}"/>
              </a:ext>
            </a:extLst>
          </p:cNvPr>
          <p:cNvSpPr>
            <a:spLocks noGrp="1"/>
          </p:cNvSpPr>
          <p:nvPr>
            <p:ph type="title"/>
          </p:nvPr>
        </p:nvSpPr>
        <p:spPr/>
        <p:txBody>
          <a:bodyPr/>
          <a:lstStyle/>
          <a:p>
            <a:r>
              <a:rPr lang="en-CA" dirty="0"/>
              <a:t>Terms of Use Enforceability</a:t>
            </a:r>
          </a:p>
        </p:txBody>
      </p:sp>
      <p:sp>
        <p:nvSpPr>
          <p:cNvPr id="3" name="Content Placeholder 2">
            <a:extLst>
              <a:ext uri="{FF2B5EF4-FFF2-40B4-BE49-F238E27FC236}">
                <a16:creationId xmlns:a16="http://schemas.microsoft.com/office/drawing/2014/main" id="{C6DD29E2-EF6D-325F-AC75-21B6FEB42522}"/>
              </a:ext>
            </a:extLst>
          </p:cNvPr>
          <p:cNvSpPr>
            <a:spLocks noGrp="1"/>
          </p:cNvSpPr>
          <p:nvPr>
            <p:ph idx="1"/>
          </p:nvPr>
        </p:nvSpPr>
        <p:spPr/>
        <p:txBody>
          <a:bodyPr/>
          <a:lstStyle/>
          <a:p>
            <a:pPr marL="0" indent="0">
              <a:buNone/>
            </a:pPr>
            <a:r>
              <a:rPr lang="en-US" sz="2400" i="1" dirty="0"/>
              <a:t>Century 21 Canada Limited Partnership v. Rogers Communications Inc. </a:t>
            </a:r>
          </a:p>
          <a:p>
            <a:pPr marL="0" indent="0">
              <a:buNone/>
            </a:pPr>
            <a:r>
              <a:rPr lang="en-US" sz="2400" dirty="0"/>
              <a:t>2011 BCSC 1196</a:t>
            </a:r>
          </a:p>
          <a:p>
            <a:pPr marL="0" indent="0">
              <a:buNone/>
            </a:pPr>
            <a:endParaRPr lang="en-US" sz="2400" dirty="0"/>
          </a:p>
          <a:p>
            <a:pPr marL="0" indent="0">
              <a:buNone/>
            </a:pPr>
            <a:r>
              <a:rPr lang="en-US" sz="2400" dirty="0"/>
              <a:t>“where </a:t>
            </a:r>
            <a:r>
              <a:rPr lang="en-US" sz="2400" b="1" dirty="0"/>
              <a:t>notice</a:t>
            </a:r>
            <a:r>
              <a:rPr lang="en-US" sz="2400" dirty="0"/>
              <a:t> of the Terms of Use is established along with the </a:t>
            </a:r>
            <a:r>
              <a:rPr lang="en-US" sz="2400" b="1" dirty="0"/>
              <a:t>knowledge</a:t>
            </a:r>
            <a:r>
              <a:rPr lang="en-US" sz="2400" dirty="0"/>
              <a:t> that using the Website will serve as agreement to the Terms of Use, then I am satisfied that agreement is proven”</a:t>
            </a:r>
          </a:p>
          <a:p>
            <a:pPr marL="0" indent="0">
              <a:buNone/>
            </a:pPr>
            <a:r>
              <a:rPr lang="en-US" sz="2400" dirty="0"/>
              <a:t>(re </a:t>
            </a:r>
            <a:r>
              <a:rPr lang="en-US" sz="2400" dirty="0" err="1"/>
              <a:t>browsewrap</a:t>
            </a:r>
            <a:r>
              <a:rPr lang="en-US" sz="2400" dirty="0"/>
              <a:t>)</a:t>
            </a:r>
            <a:endParaRPr lang="en-CA" sz="2400" dirty="0"/>
          </a:p>
          <a:p>
            <a:pPr marL="0" indent="0">
              <a:buNone/>
            </a:pPr>
            <a:endParaRPr lang="en-CA" sz="2000" dirty="0"/>
          </a:p>
        </p:txBody>
      </p:sp>
      <p:sp>
        <p:nvSpPr>
          <p:cNvPr id="4" name="Footer Placeholder 3">
            <a:extLst>
              <a:ext uri="{FF2B5EF4-FFF2-40B4-BE49-F238E27FC236}">
                <a16:creationId xmlns:a16="http://schemas.microsoft.com/office/drawing/2014/main" id="{01AD0A6E-F34B-974A-3E3E-12C376DCEB0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34089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a:xfrm>
            <a:off x="0" y="274638"/>
            <a:ext cx="9144000" cy="850106"/>
          </a:xfrm>
        </p:spPr>
        <p:txBody>
          <a:bodyPr/>
          <a:lstStyle/>
          <a:p>
            <a:r>
              <a:rPr lang="en-CA" b="1" dirty="0"/>
              <a:t>CASL:</a:t>
            </a:r>
            <a:br>
              <a:rPr lang="en-CA" b="1" dirty="0"/>
            </a:br>
            <a:r>
              <a:rPr lang="en-CA" dirty="0"/>
              <a:t>Canada’s Anti-Spam Law/Legislation</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12</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3"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a:t>
            </a:r>
            <a:br>
              <a:rPr lang="en-CA" dirty="0"/>
            </a:br>
            <a:r>
              <a:rPr lang="en-CA" dirty="0"/>
              <a:t>Jurisprudence Factors</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12</a:t>
            </a:r>
            <a:endParaRPr lang="en-US" dirty="0"/>
          </a:p>
        </p:txBody>
      </p:sp>
      <p:sp>
        <p:nvSpPr>
          <p:cNvPr id="5" name="Content Placeholder 4">
            <a:extLst>
              <a:ext uri="{FF2B5EF4-FFF2-40B4-BE49-F238E27FC236}">
                <a16:creationId xmlns:a16="http://schemas.microsoft.com/office/drawing/2014/main" id="{BA01BA79-C2C9-43DE-AFDC-7E097BC6D47F}"/>
              </a:ext>
            </a:extLst>
          </p:cNvPr>
          <p:cNvSpPr>
            <a:spLocks noGrp="1"/>
          </p:cNvSpPr>
          <p:nvPr>
            <p:ph idx="1"/>
          </p:nvPr>
        </p:nvSpPr>
        <p:spPr/>
        <p:txBody>
          <a:bodyPr/>
          <a:lstStyle/>
          <a:p>
            <a:r>
              <a:rPr lang="en-CA" dirty="0"/>
              <a:t>Visibility </a:t>
            </a:r>
            <a:r>
              <a:rPr lang="en-CA" dirty="0">
                <a:sym typeface="Wingdings" panose="05000000000000000000" pitchFamily="2" charset="2"/>
              </a:rPr>
              <a:t> </a:t>
            </a:r>
            <a:r>
              <a:rPr lang="en-CA" dirty="0"/>
              <a:t>IN YOUR FACE</a:t>
            </a:r>
          </a:p>
          <a:p>
            <a:r>
              <a:rPr lang="en-CA" dirty="0"/>
              <a:t>$$$ exchanged? Higher standard</a:t>
            </a:r>
          </a:p>
          <a:p>
            <a:r>
              <a:rPr lang="en-CA" dirty="0"/>
              <a:t>Pre-checked box</a:t>
            </a:r>
          </a:p>
          <a:p>
            <a:r>
              <a:rPr lang="en-CA" dirty="0">
                <a:sym typeface="Wingdings" panose="05000000000000000000" pitchFamily="2" charset="2"/>
              </a:rPr>
              <a:t>Contract law  contracts of adhesion (see next…)</a:t>
            </a:r>
          </a:p>
          <a:p>
            <a:pPr marL="0" indent="0">
              <a:buNone/>
            </a:pPr>
            <a:r>
              <a:rPr lang="en-CA" u="sng" dirty="0">
                <a:sym typeface="Wingdings" panose="05000000000000000000" pitchFamily="2" charset="2"/>
              </a:rPr>
              <a:t>Summary points</a:t>
            </a:r>
            <a:r>
              <a:rPr lang="en-CA" dirty="0">
                <a:sym typeface="Wingdings" panose="05000000000000000000" pitchFamily="2" charset="2"/>
              </a:rPr>
              <a:t>: </a:t>
            </a:r>
          </a:p>
          <a:p>
            <a:pPr marL="857250" lvl="1" indent="-457200">
              <a:buFont typeface="Wingdings" panose="05000000000000000000" pitchFamily="2" charset="2"/>
              <a:buChar char="§"/>
            </a:pPr>
            <a:r>
              <a:rPr lang="en-CA" dirty="0">
                <a:sym typeface="Wingdings" panose="05000000000000000000" pitchFamily="2" charset="2"/>
              </a:rPr>
              <a:t>very fact-specific</a:t>
            </a:r>
          </a:p>
          <a:p>
            <a:pPr marL="857250" lvl="1" indent="-457200">
              <a:buFont typeface="Wingdings" panose="05000000000000000000" pitchFamily="2" charset="2"/>
              <a:buChar char="§"/>
            </a:pPr>
            <a:r>
              <a:rPr lang="en-CA" dirty="0">
                <a:sym typeface="Wingdings" panose="05000000000000000000" pitchFamily="2" charset="2"/>
              </a:rPr>
              <a:t>positive act is good</a:t>
            </a:r>
            <a:endParaRPr lang="en-CA" dirty="0"/>
          </a:p>
          <a:p>
            <a:endParaRPr lang="en-CA" dirty="0"/>
          </a:p>
        </p:txBody>
      </p:sp>
    </p:spTree>
    <p:extLst>
      <p:ext uri="{BB962C8B-B14F-4D97-AF65-F5344CB8AC3E}">
        <p14:creationId xmlns:p14="http://schemas.microsoft.com/office/powerpoint/2010/main" val="203594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a:t>
            </a:r>
            <a:br>
              <a:rPr lang="en-CA" dirty="0"/>
            </a:br>
            <a:r>
              <a:rPr lang="en-CA" dirty="0"/>
              <a:t>Jurisprudence Recall Class 3:</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12</a:t>
            </a:r>
            <a:endParaRPr lang="en-US" dirty="0"/>
          </a:p>
        </p:txBody>
      </p:sp>
      <p:sp>
        <p:nvSpPr>
          <p:cNvPr id="5" name="Content Placeholder 4">
            <a:extLst>
              <a:ext uri="{FF2B5EF4-FFF2-40B4-BE49-F238E27FC236}">
                <a16:creationId xmlns:a16="http://schemas.microsoft.com/office/drawing/2014/main" id="{BA01BA79-C2C9-43DE-AFDC-7E097BC6D47F}"/>
              </a:ext>
            </a:extLst>
          </p:cNvPr>
          <p:cNvSpPr>
            <a:spLocks noGrp="1"/>
          </p:cNvSpPr>
          <p:nvPr>
            <p:ph idx="1"/>
          </p:nvPr>
        </p:nvSpPr>
        <p:spPr/>
        <p:txBody>
          <a:bodyPr/>
          <a:lstStyle/>
          <a:p>
            <a:pPr marL="0" indent="0" algn="ctr">
              <a:buNone/>
            </a:pPr>
            <a:r>
              <a:rPr lang="en-US" sz="2000" b="1" i="1" dirty="0" err="1"/>
              <a:t>Douez</a:t>
            </a:r>
            <a:r>
              <a:rPr lang="en-US" sz="2000" b="1" i="1" dirty="0"/>
              <a:t> v. Facebook 2017 SCC 33</a:t>
            </a:r>
          </a:p>
          <a:p>
            <a:pPr marL="0" indent="0" algn="ctr">
              <a:buNone/>
            </a:pPr>
            <a:r>
              <a:rPr lang="en-CA" sz="2000" dirty="0">
                <a:sym typeface="Wingdings" panose="05000000000000000000" pitchFamily="2" charset="2"/>
              </a:rPr>
              <a:t>(territorial jurisdiction)</a:t>
            </a:r>
          </a:p>
          <a:p>
            <a:pPr marL="0" indent="0">
              <a:buNone/>
            </a:pPr>
            <a:endParaRPr lang="en-CA" sz="2000" dirty="0">
              <a:sym typeface="Wingdings" panose="05000000000000000000" pitchFamily="2" charset="2"/>
            </a:endParaRPr>
          </a:p>
          <a:p>
            <a:pPr marL="0" indent="0">
              <a:buNone/>
            </a:pPr>
            <a:r>
              <a:rPr lang="en-CA" sz="2000" dirty="0">
                <a:sym typeface="Wingdings" panose="05000000000000000000" pitchFamily="2" charset="2"/>
              </a:rPr>
              <a:t> Enforceability of a choice of forum clause in Facebook’s Terms</a:t>
            </a:r>
            <a:endParaRPr lang="en-CA" sz="2000" dirty="0"/>
          </a:p>
          <a:p>
            <a:pPr marL="0" indent="0">
              <a:buNone/>
            </a:pPr>
            <a:endParaRPr lang="en-CA" sz="2000" dirty="0"/>
          </a:p>
          <a:p>
            <a:pPr marL="0" indent="0">
              <a:buNone/>
            </a:pPr>
            <a:r>
              <a:rPr lang="en-US" sz="2000" dirty="0"/>
              <a:t>“…commercial and consumer relationships are very different. Irrespective of the formal validity of the contract, the consumer context may provide strong reasons not to enforce forum selection clauses.”</a:t>
            </a:r>
          </a:p>
          <a:p>
            <a:pPr marL="0" indent="0">
              <a:buNone/>
            </a:pPr>
            <a:r>
              <a:rPr lang="en-CA" sz="2000" dirty="0"/>
              <a:t>“</a:t>
            </a:r>
            <a:r>
              <a:rPr lang="en-US" sz="2000" dirty="0"/>
              <a:t>Canadian courts have a greater interest in adjudicating cases impinging on constitutional and quasi-constitutional rights [ed. </a:t>
            </a:r>
            <a:r>
              <a:rPr lang="en-US" sz="2000" dirty="0">
                <a:sym typeface="Wingdings" panose="05000000000000000000" pitchFamily="2" charset="2"/>
              </a:rPr>
              <a:t></a:t>
            </a:r>
            <a:r>
              <a:rPr lang="en-US" sz="2000" dirty="0"/>
              <a:t> privacy] because these rights play an essential role in a free and democratic society and embody key Canadian values”</a:t>
            </a:r>
          </a:p>
          <a:p>
            <a:pPr marL="0" indent="0">
              <a:buNone/>
            </a:pPr>
            <a:r>
              <a:rPr lang="en-CA" sz="2000" dirty="0">
                <a:sym typeface="Wingdings" panose="05000000000000000000" pitchFamily="2" charset="2"/>
              </a:rPr>
              <a:t> FB Terms say consumers now can sue FB in their own jurisdiction </a:t>
            </a:r>
            <a:endParaRPr lang="en-CA" sz="2000" dirty="0"/>
          </a:p>
        </p:txBody>
      </p:sp>
    </p:spTree>
    <p:extLst>
      <p:ext uri="{BB962C8B-B14F-4D97-AF65-F5344CB8AC3E}">
        <p14:creationId xmlns:p14="http://schemas.microsoft.com/office/powerpoint/2010/main" val="381203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9D04-AD4E-343A-5FEB-607486A4A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56B60-1701-DD14-5AC0-93B35E2D27DD}"/>
              </a:ext>
            </a:extLst>
          </p:cNvPr>
          <p:cNvSpPr>
            <a:spLocks noGrp="1"/>
          </p:cNvSpPr>
          <p:nvPr>
            <p:ph type="title"/>
          </p:nvPr>
        </p:nvSpPr>
        <p:spPr/>
        <p:txBody>
          <a:bodyPr/>
          <a:lstStyle/>
          <a:p>
            <a:r>
              <a:rPr lang="en-CA" dirty="0"/>
              <a:t>Terms of Use Enforceabilty</a:t>
            </a:r>
            <a:br>
              <a:rPr lang="en-CA" dirty="0"/>
            </a:br>
            <a:r>
              <a:rPr lang="en-CA" dirty="0"/>
              <a:t>Jurisprudence Recall Class 3:</a:t>
            </a:r>
          </a:p>
        </p:txBody>
      </p:sp>
      <p:sp>
        <p:nvSpPr>
          <p:cNvPr id="4" name="Footer Placeholder 3">
            <a:extLst>
              <a:ext uri="{FF2B5EF4-FFF2-40B4-BE49-F238E27FC236}">
                <a16:creationId xmlns:a16="http://schemas.microsoft.com/office/drawing/2014/main" id="{18E1EF5A-54B4-408A-947F-49E747379E75}"/>
              </a:ext>
            </a:extLst>
          </p:cNvPr>
          <p:cNvSpPr>
            <a:spLocks noGrp="1"/>
          </p:cNvSpPr>
          <p:nvPr>
            <p:ph type="ftr" sz="quarter" idx="11"/>
          </p:nvPr>
        </p:nvSpPr>
        <p:spPr/>
        <p:txBody>
          <a:bodyPr/>
          <a:lstStyle/>
          <a:p>
            <a:pPr>
              <a:defRPr/>
            </a:pPr>
            <a:r>
              <a:rPr lang="en-US"/>
              <a:t>Class 12</a:t>
            </a:r>
            <a:endParaRPr lang="en-US" dirty="0"/>
          </a:p>
        </p:txBody>
      </p:sp>
      <p:sp>
        <p:nvSpPr>
          <p:cNvPr id="5" name="Content Placeholder 4">
            <a:extLst>
              <a:ext uri="{FF2B5EF4-FFF2-40B4-BE49-F238E27FC236}">
                <a16:creationId xmlns:a16="http://schemas.microsoft.com/office/drawing/2014/main" id="{3DE2C23E-C3E4-C714-D504-01A291030C26}"/>
              </a:ext>
            </a:extLst>
          </p:cNvPr>
          <p:cNvSpPr>
            <a:spLocks noGrp="1"/>
          </p:cNvSpPr>
          <p:nvPr>
            <p:ph idx="1"/>
          </p:nvPr>
        </p:nvSpPr>
        <p:spPr/>
        <p:txBody>
          <a:bodyPr/>
          <a:lstStyle/>
          <a:p>
            <a:pPr marL="0" indent="0" algn="ctr">
              <a:buNone/>
            </a:pPr>
            <a:r>
              <a:rPr lang="en-US" sz="2000" b="1" i="1" dirty="0"/>
              <a:t>Demers c. Yahoo! Inc., </a:t>
            </a:r>
            <a:r>
              <a:rPr lang="en-US" sz="2000" b="1" dirty="0"/>
              <a:t>2017 QCCS 4154</a:t>
            </a:r>
          </a:p>
          <a:p>
            <a:pPr marL="0" indent="0" algn="ctr">
              <a:buNone/>
            </a:pPr>
            <a:r>
              <a:rPr lang="es-ES" sz="2000" b="1" i="1" dirty="0">
                <a:sym typeface="Wingdings" panose="05000000000000000000" pitchFamily="2" charset="2"/>
              </a:rPr>
              <a:t>eBay Canada c. Mofo </a:t>
            </a:r>
            <a:r>
              <a:rPr lang="es-ES" sz="2000" b="1" i="1" dirty="0" err="1">
                <a:sym typeface="Wingdings" panose="05000000000000000000" pitchFamily="2" charset="2"/>
              </a:rPr>
              <a:t>Moko</a:t>
            </a:r>
            <a:r>
              <a:rPr lang="es-ES" sz="2000" b="1" dirty="0">
                <a:sym typeface="Wingdings" panose="05000000000000000000" pitchFamily="2" charset="2"/>
              </a:rPr>
              <a:t>,</a:t>
            </a:r>
            <a:r>
              <a:rPr lang="es-ES" sz="2000" dirty="0">
                <a:sym typeface="Wingdings" panose="05000000000000000000" pitchFamily="2" charset="2"/>
              </a:rPr>
              <a:t> </a:t>
            </a:r>
            <a:r>
              <a:rPr lang="es-ES" sz="2000" b="1" dirty="0">
                <a:sym typeface="Wingdings" panose="05000000000000000000" pitchFamily="2" charset="2"/>
              </a:rPr>
              <a:t>2013 QCCA 1912</a:t>
            </a:r>
          </a:p>
          <a:p>
            <a:pPr marL="0" indent="0" algn="ctr">
              <a:buNone/>
            </a:pPr>
            <a:r>
              <a:rPr lang="en-CA" sz="2000" dirty="0">
                <a:sym typeface="Wingdings" panose="05000000000000000000" pitchFamily="2" charset="2"/>
              </a:rPr>
              <a:t>(territorial jurisdiction cases)</a:t>
            </a:r>
          </a:p>
          <a:p>
            <a:pPr marL="0" indent="0">
              <a:buNone/>
            </a:pPr>
            <a:r>
              <a:rPr lang="en-CA" sz="2000" dirty="0">
                <a:sym typeface="Wingdings" panose="05000000000000000000" pitchFamily="2" charset="2"/>
              </a:rPr>
              <a:t> Enforceability of choice of forum clauses for Quebec users</a:t>
            </a:r>
            <a:endParaRPr lang="en-CA" sz="2000" dirty="0"/>
          </a:p>
          <a:p>
            <a:pPr marL="0" indent="0">
              <a:buNone/>
            </a:pPr>
            <a:endParaRPr lang="en-US" sz="2000" dirty="0"/>
          </a:p>
          <a:p>
            <a:pPr marL="0" indent="0">
              <a:buNone/>
            </a:pPr>
            <a:r>
              <a:rPr lang="en-US" sz="2000" dirty="0"/>
              <a:t>“</a:t>
            </a:r>
            <a:r>
              <a:rPr lang="fr-FR" sz="2000" dirty="0"/>
              <a:t>L’article 3149 C.c.Q. donne compétence aux tribunaux du Québec pour décider d’une action fondée sur un </a:t>
            </a:r>
            <a:r>
              <a:rPr lang="fr-FR" sz="2000" b="1" dirty="0"/>
              <a:t>contrat de consommation</a:t>
            </a:r>
            <a:r>
              <a:rPr lang="en-US" sz="2000" dirty="0"/>
              <a:t>”</a:t>
            </a:r>
          </a:p>
          <a:p>
            <a:pPr marL="0" indent="0">
              <a:buNone/>
            </a:pPr>
            <a:endParaRPr lang="en-US" sz="2000" dirty="0"/>
          </a:p>
          <a:p>
            <a:pPr>
              <a:buFont typeface="Wingdings" panose="05000000000000000000" pitchFamily="2" charset="2"/>
              <a:buChar char="à"/>
            </a:pPr>
            <a:r>
              <a:rPr lang="en-US" sz="2000" dirty="0">
                <a:sym typeface="Wingdings" panose="05000000000000000000" pitchFamily="2" charset="2"/>
              </a:rPr>
              <a:t>Can be a </a:t>
            </a:r>
            <a:r>
              <a:rPr lang="en-US" sz="2000" dirty="0"/>
              <a:t>consumer contract even if it’s a </a:t>
            </a:r>
            <a:r>
              <a:rPr lang="en-US" sz="2000" b="1" dirty="0"/>
              <a:t>free</a:t>
            </a:r>
            <a:r>
              <a:rPr lang="en-US" sz="2000" dirty="0"/>
              <a:t> service</a:t>
            </a:r>
          </a:p>
          <a:p>
            <a:pPr>
              <a:buFont typeface="Wingdings" panose="05000000000000000000" pitchFamily="2" charset="2"/>
              <a:buChar char="à"/>
            </a:pPr>
            <a:r>
              <a:rPr lang="en-US" sz="2000" dirty="0"/>
              <a:t>As Terms are a consumer contract, many other provisions </a:t>
            </a:r>
            <a:r>
              <a:rPr lang="en-US" sz="2000" i="1" dirty="0"/>
              <a:t>could</a:t>
            </a:r>
            <a:r>
              <a:rPr lang="en-US" sz="2000" dirty="0"/>
              <a:t> be unenforceable, e.g. Disclaimer of Warranties, Limitation of Liability (see Quebec </a:t>
            </a:r>
            <a:r>
              <a:rPr lang="en-US" sz="2000" i="1" dirty="0"/>
              <a:t>Consumer Protection Act</a:t>
            </a:r>
            <a:r>
              <a:rPr lang="en-US" sz="2000" dirty="0"/>
              <a:t>)</a:t>
            </a:r>
          </a:p>
          <a:p>
            <a:pPr marL="0" indent="0">
              <a:buNone/>
            </a:pPr>
            <a:endParaRPr lang="en-CA" sz="2000" dirty="0"/>
          </a:p>
        </p:txBody>
      </p:sp>
    </p:spTree>
    <p:extLst>
      <p:ext uri="{BB962C8B-B14F-4D97-AF65-F5344CB8AC3E}">
        <p14:creationId xmlns:p14="http://schemas.microsoft.com/office/powerpoint/2010/main" val="2794847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283C-FA1A-4552-5514-175CF5CA1155}"/>
              </a:ext>
            </a:extLst>
          </p:cNvPr>
          <p:cNvSpPr>
            <a:spLocks noGrp="1"/>
          </p:cNvSpPr>
          <p:nvPr>
            <p:ph type="title"/>
          </p:nvPr>
        </p:nvSpPr>
        <p:spPr>
          <a:xfrm>
            <a:off x="0" y="274638"/>
            <a:ext cx="9144000" cy="1143000"/>
          </a:xfrm>
        </p:spPr>
        <p:txBody>
          <a:bodyPr/>
          <a:lstStyle/>
          <a:p>
            <a:r>
              <a:rPr lang="en-CA" dirty="0"/>
              <a:t>Terms of Use (&amp; other Ks) - Language</a:t>
            </a:r>
          </a:p>
        </p:txBody>
      </p:sp>
      <p:sp>
        <p:nvSpPr>
          <p:cNvPr id="3" name="Content Placeholder 2">
            <a:extLst>
              <a:ext uri="{FF2B5EF4-FFF2-40B4-BE49-F238E27FC236}">
                <a16:creationId xmlns:a16="http://schemas.microsoft.com/office/drawing/2014/main" id="{59A5D92B-BD5C-BFE8-3FD2-2EF829803025}"/>
              </a:ext>
            </a:extLst>
          </p:cNvPr>
          <p:cNvSpPr>
            <a:spLocks noGrp="1"/>
          </p:cNvSpPr>
          <p:nvPr>
            <p:ph idx="1"/>
          </p:nvPr>
        </p:nvSpPr>
        <p:spPr>
          <a:xfrm>
            <a:off x="457200" y="1340768"/>
            <a:ext cx="8229600" cy="4785395"/>
          </a:xfrm>
        </p:spPr>
        <p:txBody>
          <a:bodyPr/>
          <a:lstStyle/>
          <a:p>
            <a:pPr marL="0" indent="0">
              <a:buNone/>
            </a:pPr>
            <a:r>
              <a:rPr lang="en-CA" sz="2400" u="sng" dirty="0"/>
              <a:t>Back to Bill 96:</a:t>
            </a:r>
          </a:p>
          <a:p>
            <a:pPr marL="0" indent="0">
              <a:buNone/>
            </a:pPr>
            <a:endParaRPr lang="en-US" sz="1800" dirty="0"/>
          </a:p>
          <a:p>
            <a:pPr marL="0" indent="0">
              <a:buNone/>
            </a:pPr>
            <a:r>
              <a:rPr lang="en-US" sz="1800" b="1" dirty="0"/>
              <a:t>55</a:t>
            </a:r>
            <a:r>
              <a:rPr lang="en-US" sz="1800" dirty="0"/>
              <a:t>. </a:t>
            </a:r>
            <a:r>
              <a:rPr lang="en-US" sz="1800" b="1" i="1" dirty="0"/>
              <a:t>Contracts pre-determined by one party </a:t>
            </a:r>
            <a:r>
              <a:rPr lang="en-US" sz="1800" dirty="0"/>
              <a:t>and the related documents, </a:t>
            </a:r>
            <a:r>
              <a:rPr lang="en-US" sz="1800" b="1" i="1" dirty="0"/>
              <a:t>must be drawn up in French</a:t>
            </a:r>
            <a:r>
              <a:rPr lang="en-US" sz="1800" dirty="0"/>
              <a:t>. The parties to such a contract may be bound only by its version in a language other than French if, after its French version has been remitted to the adhering party, such is their express wish. The documents related to the contract may then be drawn up exclusively in that other language.</a:t>
            </a:r>
          </a:p>
          <a:p>
            <a:pPr marL="0" indent="0">
              <a:buNone/>
            </a:pPr>
            <a:endParaRPr lang="en-US" sz="1800" dirty="0"/>
          </a:p>
          <a:p>
            <a:pPr marL="0" indent="0">
              <a:buNone/>
            </a:pPr>
            <a:r>
              <a:rPr lang="en-US" sz="1800" dirty="0"/>
              <a:t>No party may, unless the French version of the contract referred to in the first paragraph has been given to the other party and that party has explicitly expressed willingness in that regard,</a:t>
            </a:r>
          </a:p>
          <a:p>
            <a:pPr marL="0" indent="0">
              <a:buNone/>
            </a:pPr>
            <a:r>
              <a:rPr lang="en-US" sz="1800" dirty="0"/>
              <a:t>(1)  make the other party adhere to a contract of adhesion drawn up in a language other than French; or</a:t>
            </a:r>
          </a:p>
          <a:p>
            <a:pPr marL="0" indent="0">
              <a:buNone/>
            </a:pPr>
            <a:r>
              <a:rPr lang="en-US" sz="1800" dirty="0"/>
              <a:t>(2)  send the other party a document related to that contract if the document is drawn up in a language other than French.</a:t>
            </a:r>
            <a:endParaRPr lang="en-CA" sz="1800" dirty="0"/>
          </a:p>
        </p:txBody>
      </p:sp>
      <p:sp>
        <p:nvSpPr>
          <p:cNvPr id="4" name="Footer Placeholder 3">
            <a:extLst>
              <a:ext uri="{FF2B5EF4-FFF2-40B4-BE49-F238E27FC236}">
                <a16:creationId xmlns:a16="http://schemas.microsoft.com/office/drawing/2014/main" id="{D7B78164-CEC7-D1C5-EB0D-3C1F22B18AFE}"/>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284736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pPr marL="0" indent="0">
              <a:buNone/>
            </a:pPr>
            <a:r>
              <a:rPr lang="en-CA" i="1" dirty="0"/>
              <a:t>United Nations Commission on International Trade Law</a:t>
            </a:r>
          </a:p>
          <a:p>
            <a:pPr marL="0" indent="0">
              <a:buNone/>
            </a:pPr>
            <a:endParaRPr lang="en-CA" dirty="0"/>
          </a:p>
          <a:p>
            <a:r>
              <a:rPr lang="en-CA" dirty="0"/>
              <a:t>Conventions!</a:t>
            </a:r>
          </a:p>
          <a:p>
            <a:r>
              <a:rPr lang="en-CA" dirty="0"/>
              <a:t>Model laws!</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512084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r>
              <a:rPr lang="en-CA" sz="2800" dirty="0"/>
              <a:t>Arbitration rules and Model Law on International Commercial Arbitration</a:t>
            </a:r>
          </a:p>
          <a:p>
            <a:r>
              <a:rPr lang="en-CA" sz="2800" dirty="0"/>
              <a:t>United Nations Convention on Contracts for the International Sale of Goods</a:t>
            </a:r>
          </a:p>
          <a:p>
            <a:r>
              <a:rPr lang="en-CA" sz="2800" dirty="0"/>
              <a:t>United Nations Convention on the Use of Electronic Communications in International Contracts</a:t>
            </a:r>
          </a:p>
          <a:p>
            <a:r>
              <a:rPr lang="en-CA" sz="2800" dirty="0"/>
              <a:t>UNCITRAL Model Law on Electronic Signatures</a:t>
            </a:r>
          </a:p>
          <a:p>
            <a:r>
              <a:rPr lang="en-CA" sz="2800" b="1" dirty="0"/>
              <a:t>UNCITRAL Model Law on Electronic Commerce</a:t>
            </a:r>
          </a:p>
          <a:p>
            <a:pPr marL="0" indent="0">
              <a:buNone/>
            </a:pPr>
            <a:endParaRPr lang="en-CA" sz="2800"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6808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BBA2-E054-41AD-B487-A21ADD78529B}"/>
              </a:ext>
            </a:extLst>
          </p:cNvPr>
          <p:cNvSpPr>
            <a:spLocks noGrp="1"/>
          </p:cNvSpPr>
          <p:nvPr>
            <p:ph type="title"/>
          </p:nvPr>
        </p:nvSpPr>
        <p:spPr/>
        <p:txBody>
          <a:bodyPr/>
          <a:lstStyle/>
          <a:p>
            <a:r>
              <a:rPr lang="en-CA" dirty="0"/>
              <a:t>E-Comm Laws in Canada</a:t>
            </a:r>
          </a:p>
        </p:txBody>
      </p:sp>
      <p:sp>
        <p:nvSpPr>
          <p:cNvPr id="3" name="Content Placeholder 2">
            <a:extLst>
              <a:ext uri="{FF2B5EF4-FFF2-40B4-BE49-F238E27FC236}">
                <a16:creationId xmlns:a16="http://schemas.microsoft.com/office/drawing/2014/main" id="{91929792-D438-4E51-AEB7-8E1C397B87FB}"/>
              </a:ext>
            </a:extLst>
          </p:cNvPr>
          <p:cNvSpPr>
            <a:spLocks noGrp="1"/>
          </p:cNvSpPr>
          <p:nvPr>
            <p:ph idx="1"/>
          </p:nvPr>
        </p:nvSpPr>
        <p:spPr/>
        <p:txBody>
          <a:bodyPr/>
          <a:lstStyle/>
          <a:p>
            <a:r>
              <a:rPr lang="en-CA" dirty="0"/>
              <a:t>All common law provinces based on UNCITRAL model law</a:t>
            </a:r>
          </a:p>
          <a:p>
            <a:pPr lvl="1"/>
            <a:r>
              <a:rPr lang="en-CA" dirty="0"/>
              <a:t>e.g. </a:t>
            </a:r>
            <a:r>
              <a:rPr lang="en-CA" i="1" dirty="0"/>
              <a:t>Electronic Commerce Act</a:t>
            </a:r>
            <a:r>
              <a:rPr lang="en-CA" dirty="0"/>
              <a:t>, S.O. 2000, c. 17</a:t>
            </a:r>
          </a:p>
          <a:p>
            <a:r>
              <a:rPr lang="en-CA" dirty="0"/>
              <a:t>Quebec – </a:t>
            </a:r>
            <a:r>
              <a:rPr lang="en-CA" i="1" dirty="0"/>
              <a:t>An Act  to  Establish  a  Legal  Framework  for  Information  Technology</a:t>
            </a:r>
            <a:r>
              <a:rPr lang="en-CA" dirty="0"/>
              <a:t>, </a:t>
            </a:r>
            <a:r>
              <a:rPr lang="en-CA" sz="2400" dirty="0"/>
              <a:t>R.S.Q., </a:t>
            </a:r>
            <a:r>
              <a:rPr lang="en-CA" sz="2400" dirty="0" err="1"/>
              <a:t>ch.</a:t>
            </a:r>
            <a:r>
              <a:rPr lang="en-CA" sz="2400" dirty="0"/>
              <a:t> C-1.1</a:t>
            </a:r>
            <a:r>
              <a:rPr lang="en-CA" sz="2800" dirty="0"/>
              <a:t> </a:t>
            </a:r>
            <a:r>
              <a:rPr lang="en-CA" sz="2800" dirty="0">
                <a:sym typeface="Wingdings" panose="05000000000000000000" pitchFamily="2" charset="2"/>
              </a:rPr>
              <a:t>for </a:t>
            </a:r>
            <a:r>
              <a:rPr lang="en-CA" sz="2800" b="1" dirty="0">
                <a:sym typeface="Wingdings" panose="05000000000000000000" pitchFamily="2" charset="2"/>
              </a:rPr>
              <a:t>DOCUMENTS</a:t>
            </a:r>
            <a:endParaRPr lang="en-CA" sz="2400" b="1" dirty="0"/>
          </a:p>
          <a:p>
            <a:r>
              <a:rPr lang="en-CA" dirty="0"/>
              <a:t>Quebec – Distance Contracts (ss. 54.1 ff.) in the  </a:t>
            </a:r>
            <a:r>
              <a:rPr lang="en-CA" i="1" dirty="0"/>
              <a:t>Consumer Protection Act</a:t>
            </a:r>
            <a:r>
              <a:rPr lang="en-CA" dirty="0"/>
              <a:t>, </a:t>
            </a:r>
            <a:r>
              <a:rPr lang="en-CA" sz="2400" dirty="0"/>
              <a:t>R.S.Q. Ch. P-40.1</a:t>
            </a:r>
          </a:p>
        </p:txBody>
      </p:sp>
      <p:sp>
        <p:nvSpPr>
          <p:cNvPr id="4" name="Footer Placeholder 3">
            <a:extLst>
              <a:ext uri="{FF2B5EF4-FFF2-40B4-BE49-F238E27FC236}">
                <a16:creationId xmlns:a16="http://schemas.microsoft.com/office/drawing/2014/main" id="{6178F430-DD79-408D-9287-3CE4FC66613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4263111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F1B-4552-4238-BF24-C0CBC7820016}"/>
              </a:ext>
            </a:extLst>
          </p:cNvPr>
          <p:cNvSpPr>
            <a:spLocks noGrp="1"/>
          </p:cNvSpPr>
          <p:nvPr>
            <p:ph type="title"/>
          </p:nvPr>
        </p:nvSpPr>
        <p:spPr/>
        <p:txBody>
          <a:bodyPr/>
          <a:lstStyle/>
          <a:p>
            <a:r>
              <a:rPr lang="en-CA" dirty="0"/>
              <a:t>So you </a:t>
            </a:r>
            <a:r>
              <a:rPr lang="en-CA" dirty="0" err="1"/>
              <a:t>wanna</a:t>
            </a:r>
            <a:r>
              <a:rPr lang="en-CA" dirty="0"/>
              <a:t> be a lawyer?</a:t>
            </a:r>
          </a:p>
        </p:txBody>
      </p:sp>
      <p:sp>
        <p:nvSpPr>
          <p:cNvPr id="3" name="Footer Placeholder 2">
            <a:extLst>
              <a:ext uri="{FF2B5EF4-FFF2-40B4-BE49-F238E27FC236}">
                <a16:creationId xmlns:a16="http://schemas.microsoft.com/office/drawing/2014/main" id="{C32D65E2-0B62-4452-8F87-2CFE843DF31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102578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2C8D2D-66A6-479A-9C13-23927A63BAE6}"/>
              </a:ext>
            </a:extLst>
          </p:cNvPr>
          <p:cNvSpPr>
            <a:spLocks noGrp="1"/>
          </p:cNvSpPr>
          <p:nvPr>
            <p:ph type="ftr" sz="quarter" idx="11"/>
          </p:nvPr>
        </p:nvSpPr>
        <p:spPr/>
        <p:txBody>
          <a:bodyPr/>
          <a:lstStyle/>
          <a:p>
            <a:pPr>
              <a:defRPr/>
            </a:pPr>
            <a:r>
              <a:rPr lang="en-US"/>
              <a:t>Class 12</a:t>
            </a:r>
            <a:endParaRPr lang="en-US" dirty="0"/>
          </a:p>
        </p:txBody>
      </p:sp>
      <p:sp>
        <p:nvSpPr>
          <p:cNvPr id="2" name="Title 1">
            <a:extLst>
              <a:ext uri="{FF2B5EF4-FFF2-40B4-BE49-F238E27FC236}">
                <a16:creationId xmlns:a16="http://schemas.microsoft.com/office/drawing/2014/main" id="{DE1EEFCE-E78F-4325-B433-217F6DF5CCEE}"/>
              </a:ext>
            </a:extLst>
          </p:cNvPr>
          <p:cNvSpPr>
            <a:spLocks noGrp="1"/>
          </p:cNvSpPr>
          <p:nvPr>
            <p:ph type="title" idx="4294967295"/>
          </p:nvPr>
        </p:nvSpPr>
        <p:spPr>
          <a:xfrm>
            <a:off x="0" y="274638"/>
            <a:ext cx="8229600" cy="1143000"/>
          </a:xfrm>
        </p:spPr>
        <p:txBody>
          <a:bodyPr/>
          <a:lstStyle/>
          <a:p>
            <a:r>
              <a:rPr lang="en-CA" dirty="0"/>
              <a:t>Cybersecurity for lawyers</a:t>
            </a:r>
          </a:p>
        </p:txBody>
      </p:sp>
      <p:sp>
        <p:nvSpPr>
          <p:cNvPr id="5" name="Title 1">
            <a:extLst>
              <a:ext uri="{FF2B5EF4-FFF2-40B4-BE49-F238E27FC236}">
                <a16:creationId xmlns:a16="http://schemas.microsoft.com/office/drawing/2014/main" id="{05AF1C2D-C709-46C5-9A0C-E2E0664DF8EB}"/>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endParaRPr lang="en-CA" dirty="0"/>
          </a:p>
        </p:txBody>
      </p:sp>
      <p:sp>
        <p:nvSpPr>
          <p:cNvPr id="6" name="Content Placeholder 2">
            <a:extLst>
              <a:ext uri="{FF2B5EF4-FFF2-40B4-BE49-F238E27FC236}">
                <a16:creationId xmlns:a16="http://schemas.microsoft.com/office/drawing/2014/main" id="{4901AFB9-F8FE-454F-BFB8-CA271A036E0F}"/>
              </a:ext>
            </a:extLst>
          </p:cNvPr>
          <p:cNvSpPr txBox="1">
            <a:spLocks/>
          </p:cNvSpPr>
          <p:nvPr/>
        </p:nvSpPr>
        <p:spPr bwMode="auto">
          <a:xfrm>
            <a:off x="462910" y="1454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a:t> </a:t>
            </a:r>
            <a:endParaRPr lang="en-CA" dirty="0"/>
          </a:p>
        </p:txBody>
      </p:sp>
      <p:sp>
        <p:nvSpPr>
          <p:cNvPr id="7" name="Footer Placeholder 3">
            <a:extLst>
              <a:ext uri="{FF2B5EF4-FFF2-40B4-BE49-F238E27FC236}">
                <a16:creationId xmlns:a16="http://schemas.microsoft.com/office/drawing/2014/main" id="{2C554C9A-3F10-4A50-BD1F-AEA96A79BC47}"/>
              </a:ext>
            </a:extLst>
          </p:cNvPr>
          <p:cNvSpPr txBox="1">
            <a:spLocks/>
          </p:cNvSpPr>
          <p:nvPr/>
        </p:nvSpPr>
        <p:spPr>
          <a:xfrm>
            <a:off x="2987675" y="5831759"/>
            <a:ext cx="3313113" cy="889717"/>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400" b="1" i="0" dirty="0"/>
              <a:t>Regulated industry</a:t>
            </a:r>
          </a:p>
        </p:txBody>
      </p:sp>
      <p:cxnSp>
        <p:nvCxnSpPr>
          <p:cNvPr id="8" name="Straight Arrow Connector 7">
            <a:extLst>
              <a:ext uri="{FF2B5EF4-FFF2-40B4-BE49-F238E27FC236}">
                <a16:creationId xmlns:a16="http://schemas.microsoft.com/office/drawing/2014/main" id="{A92681A0-2ED7-4CCC-B140-8BCCB8241F24}"/>
              </a:ext>
            </a:extLst>
          </p:cNvPr>
          <p:cNvCxnSpPr/>
          <p:nvPr/>
        </p:nvCxnSpPr>
        <p:spPr>
          <a:xfrm>
            <a:off x="1079612" y="3717032"/>
            <a:ext cx="698477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18020E-5626-4192-9BA1-8A3E3922D4B8}"/>
              </a:ext>
            </a:extLst>
          </p:cNvPr>
          <p:cNvCxnSpPr>
            <a:cxnSpLocks/>
            <a:endCxn id="6" idx="0"/>
          </p:cNvCxnSpPr>
          <p:nvPr/>
        </p:nvCxnSpPr>
        <p:spPr>
          <a:xfrm flipV="1">
            <a:off x="4572000" y="1454050"/>
            <a:ext cx="5710" cy="47832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E18CFE-FDC6-469B-A641-EA6EE52CAC34}"/>
              </a:ext>
            </a:extLst>
          </p:cNvPr>
          <p:cNvSpPr txBox="1"/>
          <p:nvPr/>
        </p:nvSpPr>
        <p:spPr>
          <a:xfrm>
            <a:off x="755575" y="3861048"/>
            <a:ext cx="2087623" cy="830997"/>
          </a:xfrm>
          <a:prstGeom prst="rect">
            <a:avLst/>
          </a:prstGeom>
          <a:noFill/>
        </p:spPr>
        <p:txBody>
          <a:bodyPr wrap="square" rtlCol="0">
            <a:spAutoFit/>
          </a:bodyPr>
          <a:lstStyle/>
          <a:p>
            <a:r>
              <a:rPr lang="en-CA" sz="2400" b="1" dirty="0">
                <a:solidFill>
                  <a:schemeClr val="bg1"/>
                </a:solidFill>
                <a:latin typeface="+mn-lt"/>
              </a:rPr>
              <a:t>Confidential information</a:t>
            </a:r>
          </a:p>
        </p:txBody>
      </p:sp>
      <p:sp>
        <p:nvSpPr>
          <p:cNvPr id="11" name="TextBox 10">
            <a:extLst>
              <a:ext uri="{FF2B5EF4-FFF2-40B4-BE49-F238E27FC236}">
                <a16:creationId xmlns:a16="http://schemas.microsoft.com/office/drawing/2014/main" id="{CFA9B3FB-D62B-4F9F-8C15-52EF50FC2EBE}"/>
              </a:ext>
            </a:extLst>
          </p:cNvPr>
          <p:cNvSpPr txBox="1"/>
          <p:nvPr/>
        </p:nvSpPr>
        <p:spPr>
          <a:xfrm>
            <a:off x="5650705" y="4972526"/>
            <a:ext cx="1660207" cy="369332"/>
          </a:xfrm>
          <a:prstGeom prst="rect">
            <a:avLst/>
          </a:prstGeom>
          <a:noFill/>
          <a:ln>
            <a:solidFill>
              <a:srgbClr val="FFFF00"/>
            </a:solidFill>
          </a:ln>
        </p:spPr>
        <p:txBody>
          <a:bodyPr wrap="square" rtlCol="0">
            <a:spAutoFit/>
          </a:bodyPr>
          <a:lstStyle/>
          <a:p>
            <a:r>
              <a:rPr lang="en-CA" dirty="0">
                <a:solidFill>
                  <a:srgbClr val="FFFF00"/>
                </a:solidFill>
              </a:rPr>
              <a:t>T-shirt sales</a:t>
            </a:r>
          </a:p>
        </p:txBody>
      </p:sp>
      <p:sp>
        <p:nvSpPr>
          <p:cNvPr id="12" name="TextBox 11">
            <a:extLst>
              <a:ext uri="{FF2B5EF4-FFF2-40B4-BE49-F238E27FC236}">
                <a16:creationId xmlns:a16="http://schemas.microsoft.com/office/drawing/2014/main" id="{21AE3A4C-7D8A-4A03-BDC0-8FE0D802EEAA}"/>
              </a:ext>
            </a:extLst>
          </p:cNvPr>
          <p:cNvSpPr txBox="1"/>
          <p:nvPr/>
        </p:nvSpPr>
        <p:spPr>
          <a:xfrm>
            <a:off x="6300788" y="1700808"/>
            <a:ext cx="1660207" cy="646331"/>
          </a:xfrm>
          <a:prstGeom prst="rect">
            <a:avLst/>
          </a:prstGeom>
          <a:noFill/>
          <a:ln>
            <a:solidFill>
              <a:srgbClr val="FFFF00"/>
            </a:solidFill>
          </a:ln>
        </p:spPr>
        <p:txBody>
          <a:bodyPr wrap="square" rtlCol="0">
            <a:spAutoFit/>
          </a:bodyPr>
          <a:lstStyle/>
          <a:p>
            <a:r>
              <a:rPr lang="en-CA" dirty="0">
                <a:solidFill>
                  <a:srgbClr val="FFFF00"/>
                </a:solidFill>
              </a:rPr>
              <a:t>Online insurance</a:t>
            </a:r>
          </a:p>
        </p:txBody>
      </p:sp>
      <p:sp>
        <p:nvSpPr>
          <p:cNvPr id="13" name="TextBox 12">
            <a:extLst>
              <a:ext uri="{FF2B5EF4-FFF2-40B4-BE49-F238E27FC236}">
                <a16:creationId xmlns:a16="http://schemas.microsoft.com/office/drawing/2014/main" id="{3A58F1ED-5B7F-45B2-B503-B607083340E6}"/>
              </a:ext>
            </a:extLst>
          </p:cNvPr>
          <p:cNvSpPr txBox="1"/>
          <p:nvPr/>
        </p:nvSpPr>
        <p:spPr>
          <a:xfrm>
            <a:off x="1008693" y="5645607"/>
            <a:ext cx="1660207" cy="646331"/>
          </a:xfrm>
          <a:prstGeom prst="rect">
            <a:avLst/>
          </a:prstGeom>
          <a:noFill/>
          <a:ln>
            <a:solidFill>
              <a:srgbClr val="FFFF00"/>
            </a:solidFill>
          </a:ln>
        </p:spPr>
        <p:txBody>
          <a:bodyPr wrap="square" rtlCol="0">
            <a:spAutoFit/>
          </a:bodyPr>
          <a:lstStyle/>
          <a:p>
            <a:r>
              <a:rPr lang="en-CA" dirty="0">
                <a:solidFill>
                  <a:srgbClr val="FFFF00"/>
                </a:solidFill>
              </a:rPr>
              <a:t>Free sounds for iPad</a:t>
            </a:r>
          </a:p>
        </p:txBody>
      </p:sp>
      <p:sp>
        <p:nvSpPr>
          <p:cNvPr id="14" name="TextBox 13">
            <a:extLst>
              <a:ext uri="{FF2B5EF4-FFF2-40B4-BE49-F238E27FC236}">
                <a16:creationId xmlns:a16="http://schemas.microsoft.com/office/drawing/2014/main" id="{2257F821-A910-4E87-A622-F4214AFCFEE5}"/>
              </a:ext>
            </a:extLst>
          </p:cNvPr>
          <p:cNvSpPr txBox="1"/>
          <p:nvPr/>
        </p:nvSpPr>
        <p:spPr>
          <a:xfrm>
            <a:off x="5650706" y="5831759"/>
            <a:ext cx="1939920" cy="369332"/>
          </a:xfrm>
          <a:prstGeom prst="rect">
            <a:avLst/>
          </a:prstGeom>
          <a:noFill/>
          <a:ln>
            <a:solidFill>
              <a:srgbClr val="FFFF00"/>
            </a:solidFill>
          </a:ln>
        </p:spPr>
        <p:txBody>
          <a:bodyPr wrap="square" rtlCol="0">
            <a:spAutoFit/>
          </a:bodyPr>
          <a:lstStyle/>
          <a:p>
            <a:r>
              <a:rPr lang="en-CA" dirty="0">
                <a:solidFill>
                  <a:srgbClr val="FFFF00"/>
                </a:solidFill>
              </a:rPr>
              <a:t>Hockey goalies</a:t>
            </a:r>
          </a:p>
        </p:txBody>
      </p:sp>
    </p:spTree>
    <p:extLst>
      <p:ext uri="{BB962C8B-B14F-4D97-AF65-F5344CB8AC3E}">
        <p14:creationId xmlns:p14="http://schemas.microsoft.com/office/powerpoint/2010/main" val="1971532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102D-77C3-4FF4-9BD5-DBDCD51B5F10}"/>
              </a:ext>
            </a:extLst>
          </p:cNvPr>
          <p:cNvSpPr>
            <a:spLocks noGrp="1"/>
          </p:cNvSpPr>
          <p:nvPr>
            <p:ph type="title"/>
          </p:nvPr>
        </p:nvSpPr>
        <p:spPr/>
        <p:txBody>
          <a:bodyPr/>
          <a:lstStyle/>
          <a:p>
            <a:r>
              <a:rPr lang="en-CA" dirty="0"/>
              <a:t>Cybersecurity for Lawyers</a:t>
            </a:r>
          </a:p>
        </p:txBody>
      </p:sp>
      <p:sp>
        <p:nvSpPr>
          <p:cNvPr id="3" name="Content Placeholder 2">
            <a:extLst>
              <a:ext uri="{FF2B5EF4-FFF2-40B4-BE49-F238E27FC236}">
                <a16:creationId xmlns:a16="http://schemas.microsoft.com/office/drawing/2014/main" id="{17858B84-0B30-4268-AB49-355EB2D6EB60}"/>
              </a:ext>
            </a:extLst>
          </p:cNvPr>
          <p:cNvSpPr>
            <a:spLocks noGrp="1"/>
          </p:cNvSpPr>
          <p:nvPr>
            <p:ph idx="1"/>
          </p:nvPr>
        </p:nvSpPr>
        <p:spPr/>
        <p:txBody>
          <a:bodyPr/>
          <a:lstStyle/>
          <a:p>
            <a:pPr marL="0" indent="0">
              <a:buNone/>
            </a:pPr>
            <a:r>
              <a:rPr lang="en-CA" dirty="0">
                <a:sym typeface="Wingdings" panose="05000000000000000000" pitchFamily="2" charset="2"/>
                <a:hlinkClick r:id="rId2"/>
              </a:rPr>
              <a:t>https://www.barreau.qc.ca/media/2331/guide-ti.pdf</a:t>
            </a:r>
            <a:endParaRPr lang="en-CA" dirty="0">
              <a:sym typeface="Wingdings" panose="05000000000000000000" pitchFamily="2" charset="2"/>
            </a:endParaRPr>
          </a:p>
          <a:p>
            <a:pPr marL="0" indent="0">
              <a:buNone/>
            </a:pPr>
            <a:r>
              <a:rPr lang="en-CA" dirty="0"/>
              <a:t>“The advice and recommendations in this guide </a:t>
            </a:r>
            <a:r>
              <a:rPr lang="en-CA" b="1" dirty="0"/>
              <a:t>have not been specifically encoded in legislation or regulations </a:t>
            </a:r>
            <a:r>
              <a:rPr lang="en-CA" dirty="0"/>
              <a:t>for the practice of the legal profession (including the </a:t>
            </a:r>
            <a:r>
              <a:rPr lang="en-CA" i="1" dirty="0"/>
              <a:t>Code of Professional Conduct of Lawyers</a:t>
            </a:r>
            <a:r>
              <a:rPr lang="en-CA" dirty="0"/>
              <a:t>). This guide can therefore be considered a description of best practices…”</a:t>
            </a:r>
          </a:p>
          <a:p>
            <a:pPr marL="0" indent="0">
              <a:buNone/>
            </a:pPr>
            <a:endParaRPr lang="en-CA" dirty="0"/>
          </a:p>
        </p:txBody>
      </p:sp>
      <p:sp>
        <p:nvSpPr>
          <p:cNvPr id="4" name="Footer Placeholder 3">
            <a:extLst>
              <a:ext uri="{FF2B5EF4-FFF2-40B4-BE49-F238E27FC236}">
                <a16:creationId xmlns:a16="http://schemas.microsoft.com/office/drawing/2014/main" id="{42CCEF44-FB70-4E7E-A34B-2346E272EF9A}"/>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48753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12</a:t>
            </a:r>
            <a:endParaRPr lang="en-US" dirty="0"/>
          </a:p>
        </p:txBody>
      </p:sp>
      <p:pic>
        <p:nvPicPr>
          <p:cNvPr id="6" name="Content Placeholder 5" descr="spam spam.png">
            <a:extLst>
              <a:ext uri="{FF2B5EF4-FFF2-40B4-BE49-F238E27FC236}">
                <a16:creationId xmlns:a16="http://schemas.microsoft.com/office/drawing/2014/main" id="{15FDCFC9-E582-4322-B04C-68B0AF8E353E}"/>
              </a:ext>
            </a:extLst>
          </p:cNvPr>
          <p:cNvPicPr>
            <a:picLocks noGrp="1" noChangeAspect="1"/>
          </p:cNvPicPr>
          <p:nvPr>
            <p:ph idx="1"/>
          </p:nvPr>
        </p:nvPicPr>
        <p:blipFill>
          <a:blip r:embed="rId2" cstate="print"/>
          <a:stretch>
            <a:fillRect/>
          </a:stretch>
        </p:blipFill>
        <p:spPr>
          <a:xfrm>
            <a:off x="905216" y="1916832"/>
            <a:ext cx="7627224" cy="4048574"/>
          </a:xfrm>
          <a:prstGeom prst="rect">
            <a:avLst/>
          </a:prstGeom>
        </p:spPr>
      </p:pic>
    </p:spTree>
    <p:extLst>
      <p:ext uri="{BB962C8B-B14F-4D97-AF65-F5344CB8AC3E}">
        <p14:creationId xmlns:p14="http://schemas.microsoft.com/office/powerpoint/2010/main" val="3590194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52CE-88AF-414C-BC47-03472BBA4DC1}"/>
              </a:ext>
            </a:extLst>
          </p:cNvPr>
          <p:cNvSpPr>
            <a:spLocks noGrp="1"/>
          </p:cNvSpPr>
          <p:nvPr>
            <p:ph type="title"/>
          </p:nvPr>
        </p:nvSpPr>
        <p:spPr/>
        <p:txBody>
          <a:bodyPr/>
          <a:lstStyle/>
          <a:p>
            <a:r>
              <a:rPr lang="en-CA" dirty="0"/>
              <a:t>Confidential Information</a:t>
            </a:r>
          </a:p>
        </p:txBody>
      </p:sp>
      <p:sp>
        <p:nvSpPr>
          <p:cNvPr id="3" name="Content Placeholder 2">
            <a:extLst>
              <a:ext uri="{FF2B5EF4-FFF2-40B4-BE49-F238E27FC236}">
                <a16:creationId xmlns:a16="http://schemas.microsoft.com/office/drawing/2014/main" id="{42E257A6-C4F9-4A75-ABF6-EFF670431EDD}"/>
              </a:ext>
            </a:extLst>
          </p:cNvPr>
          <p:cNvSpPr>
            <a:spLocks noGrp="1"/>
          </p:cNvSpPr>
          <p:nvPr>
            <p:ph idx="1"/>
          </p:nvPr>
        </p:nvSpPr>
        <p:spPr/>
        <p:txBody>
          <a:bodyPr/>
          <a:lstStyle/>
          <a:p>
            <a:pPr marL="0" indent="0">
              <a:buNone/>
            </a:pPr>
            <a:r>
              <a:rPr lang="en-CA" i="1" dirty="0"/>
              <a:t>Act to establish a legal framework for information technology</a:t>
            </a:r>
            <a:r>
              <a:rPr lang="en-CA" dirty="0"/>
              <a:t>, R.S.Q. </a:t>
            </a:r>
            <a:r>
              <a:rPr lang="en-CA" dirty="0" err="1"/>
              <a:t>ch.</a:t>
            </a:r>
            <a:r>
              <a:rPr lang="en-CA" dirty="0"/>
              <a:t> C-1.1</a:t>
            </a:r>
          </a:p>
          <a:p>
            <a:pPr marL="0" indent="0">
              <a:buNone/>
            </a:pPr>
            <a:endParaRPr lang="en-CA" dirty="0"/>
          </a:p>
          <a:p>
            <a:pPr marL="0" indent="0">
              <a:buNone/>
            </a:pPr>
            <a:r>
              <a:rPr lang="en-CA" dirty="0"/>
              <a:t>34. Where the information contained in a document is declared by law to be confidential, confidentiality must be protected by means appropriate to the mode of transmission, including on a communication network.</a:t>
            </a:r>
          </a:p>
          <a:p>
            <a:endParaRPr lang="en-CA" dirty="0"/>
          </a:p>
        </p:txBody>
      </p:sp>
      <p:sp>
        <p:nvSpPr>
          <p:cNvPr id="4" name="Footer Placeholder 3">
            <a:extLst>
              <a:ext uri="{FF2B5EF4-FFF2-40B4-BE49-F238E27FC236}">
                <a16:creationId xmlns:a16="http://schemas.microsoft.com/office/drawing/2014/main" id="{4CDC064C-BA52-41CB-8A3C-06226E1037C7}"/>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639234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E2C-225F-4552-AE10-D148BB9BC29C}"/>
              </a:ext>
            </a:extLst>
          </p:cNvPr>
          <p:cNvSpPr>
            <a:spLocks noGrp="1"/>
          </p:cNvSpPr>
          <p:nvPr>
            <p:ph type="title"/>
          </p:nvPr>
        </p:nvSpPr>
        <p:spPr/>
        <p:txBody>
          <a:bodyPr/>
          <a:lstStyle/>
          <a:p>
            <a:r>
              <a:rPr lang="en-CA" dirty="0"/>
              <a:t>Lawyers on Social Media</a:t>
            </a:r>
          </a:p>
        </p:txBody>
      </p:sp>
      <p:sp>
        <p:nvSpPr>
          <p:cNvPr id="3" name="Content Placeholder 2">
            <a:extLst>
              <a:ext uri="{FF2B5EF4-FFF2-40B4-BE49-F238E27FC236}">
                <a16:creationId xmlns:a16="http://schemas.microsoft.com/office/drawing/2014/main" id="{56DA2B83-9BDA-4A5B-A040-099936039AA1}"/>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C9CDACEB-5A2A-40B2-965E-0B4C6BF50A19}"/>
              </a:ext>
            </a:extLst>
          </p:cNvPr>
          <p:cNvSpPr>
            <a:spLocks noGrp="1"/>
          </p:cNvSpPr>
          <p:nvPr>
            <p:ph type="ftr" sz="quarter" idx="11"/>
          </p:nvPr>
        </p:nvSpPr>
        <p:spPr/>
        <p:txBody>
          <a:bodyPr/>
          <a:lstStyle/>
          <a:p>
            <a:pPr>
              <a:defRPr/>
            </a:pPr>
            <a:r>
              <a:rPr lang="en-US"/>
              <a:t>Class 12</a:t>
            </a:r>
            <a:endParaRPr lang="en-US" dirty="0"/>
          </a:p>
        </p:txBody>
      </p:sp>
      <p:pic>
        <p:nvPicPr>
          <p:cNvPr id="5" name="Picture 2" descr="Image result for facebook">
            <a:extLst>
              <a:ext uri="{FF2B5EF4-FFF2-40B4-BE49-F238E27FC236}">
                <a16:creationId xmlns:a16="http://schemas.microsoft.com/office/drawing/2014/main" id="{EF4850EC-A81F-4979-AD87-E507F5E7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6702"/>
            <a:ext cx="2962672" cy="11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mage result for linkedin">
            <a:extLst>
              <a:ext uri="{FF2B5EF4-FFF2-40B4-BE49-F238E27FC236}">
                <a16:creationId xmlns:a16="http://schemas.microsoft.com/office/drawing/2014/main" id="{6168F8E9-CEC2-4B8A-BFDA-2CC34205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31597"/>
            <a:ext cx="3278057" cy="21870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17F317F-1970-4CC7-AD25-BA70EA7C9B41}"/>
              </a:ext>
            </a:extLst>
          </p:cNvPr>
          <p:cNvPicPr>
            <a:picLocks noChangeAspect="1"/>
          </p:cNvPicPr>
          <p:nvPr/>
        </p:nvPicPr>
        <p:blipFill>
          <a:blip r:embed="rId4"/>
          <a:stretch>
            <a:fillRect/>
          </a:stretch>
        </p:blipFill>
        <p:spPr>
          <a:xfrm>
            <a:off x="3891292" y="4155003"/>
            <a:ext cx="5213879" cy="1645663"/>
          </a:xfrm>
          <a:prstGeom prst="rect">
            <a:avLst/>
          </a:prstGeom>
        </p:spPr>
      </p:pic>
      <p:pic>
        <p:nvPicPr>
          <p:cNvPr id="6" name="Picture 4">
            <a:extLst>
              <a:ext uri="{FF2B5EF4-FFF2-40B4-BE49-F238E27FC236}">
                <a16:creationId xmlns:a16="http://schemas.microsoft.com/office/drawing/2014/main" id="{7DB8482B-2FFA-7D03-5020-62B416E77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230" y="1772815"/>
            <a:ext cx="2232025"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93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CEF3-9F36-4AF5-85A5-064838A1A62B}"/>
              </a:ext>
            </a:extLst>
          </p:cNvPr>
          <p:cNvSpPr>
            <a:spLocks noGrp="1"/>
          </p:cNvSpPr>
          <p:nvPr>
            <p:ph type="title"/>
          </p:nvPr>
        </p:nvSpPr>
        <p:spPr/>
        <p:txBody>
          <a:bodyPr/>
          <a:lstStyle/>
          <a:p>
            <a:r>
              <a:rPr lang="fr-CA" dirty="0"/>
              <a:t>Can </a:t>
            </a:r>
            <a:r>
              <a:rPr lang="fr-CA" dirty="0" err="1"/>
              <a:t>lawyers</a:t>
            </a:r>
            <a:r>
              <a:rPr lang="fr-CA" dirty="0"/>
              <a:t> use social media</a:t>
            </a:r>
            <a:r>
              <a:rPr lang="en-CA" dirty="0"/>
              <a:t>?</a:t>
            </a:r>
          </a:p>
        </p:txBody>
      </p:sp>
      <p:sp>
        <p:nvSpPr>
          <p:cNvPr id="3" name="Content Placeholder 2">
            <a:extLst>
              <a:ext uri="{FF2B5EF4-FFF2-40B4-BE49-F238E27FC236}">
                <a16:creationId xmlns:a16="http://schemas.microsoft.com/office/drawing/2014/main" id="{77DD1DAD-8974-4CE8-B473-AF7D8F86AA5F}"/>
              </a:ext>
            </a:extLst>
          </p:cNvPr>
          <p:cNvSpPr>
            <a:spLocks noGrp="1"/>
          </p:cNvSpPr>
          <p:nvPr>
            <p:ph idx="1"/>
          </p:nvPr>
        </p:nvSpPr>
        <p:spPr>
          <a:xfrm>
            <a:off x="457200" y="1417638"/>
            <a:ext cx="8229600" cy="4938712"/>
          </a:xfrm>
        </p:spPr>
        <p:txBody>
          <a:bodyPr/>
          <a:lstStyle/>
          <a:p>
            <a:pPr marL="0" indent="0">
              <a:buNone/>
            </a:pPr>
            <a:r>
              <a:rPr lang="en-CA" sz="2800" i="1" u="sng" dirty="0"/>
              <a:t>Code de d</a:t>
            </a:r>
            <a:r>
              <a:rPr lang="fr-CA" sz="2800" i="1" u="sng" dirty="0" err="1"/>
              <a:t>éontologie</a:t>
            </a:r>
            <a:endParaRPr lang="en-CA" sz="2800" i="1" u="sng" dirty="0"/>
          </a:p>
          <a:p>
            <a:pPr marL="0" indent="0">
              <a:buNone/>
            </a:pPr>
            <a:r>
              <a:rPr lang="en-CA" sz="2800" dirty="0"/>
              <a:t>17. Provided he complies with this code, a lawyer may communicate information to the media, make public appearances or make public communications, including on a website, blog or online social network, by means of statements, photographs, images or videos.</a:t>
            </a:r>
          </a:p>
          <a:p>
            <a:pPr marL="0" indent="0">
              <a:buNone/>
            </a:pPr>
            <a:r>
              <a:rPr lang="en-CA" sz="2800" dirty="0"/>
              <a:t>18. </a:t>
            </a:r>
            <a:r>
              <a:rPr lang="en-CA" sz="2800" dirty="0">
                <a:sym typeface="Wingdings" panose="05000000000000000000" pitchFamily="2" charset="2"/>
              </a:rPr>
              <a:t> if pending before a tribunal don’t influence (next slide)</a:t>
            </a:r>
          </a:p>
          <a:p>
            <a:pPr marL="0" indent="0">
              <a:buNone/>
            </a:pPr>
            <a:r>
              <a:rPr lang="en-CA" sz="2800" dirty="0">
                <a:sym typeface="Wingdings" panose="05000000000000000000" pitchFamily="2" charset="2"/>
              </a:rPr>
              <a:t>19. …</a:t>
            </a:r>
            <a:r>
              <a:rPr lang="en-CA" sz="2800" dirty="0"/>
              <a:t>must not, directly or indirectly, publish, broadcast, communicate or send writings or comments </a:t>
            </a:r>
            <a:r>
              <a:rPr lang="en-CA" sz="2800" b="1" dirty="0"/>
              <a:t>which are false</a:t>
            </a:r>
          </a:p>
        </p:txBody>
      </p:sp>
      <p:sp>
        <p:nvSpPr>
          <p:cNvPr id="4" name="Footer Placeholder 3">
            <a:extLst>
              <a:ext uri="{FF2B5EF4-FFF2-40B4-BE49-F238E27FC236}">
                <a16:creationId xmlns:a16="http://schemas.microsoft.com/office/drawing/2014/main" id="{EFD82E74-8EA3-4101-B716-3D2CE6AB9412}"/>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622960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BDE-64C1-4193-BB16-D3AB765A340C}"/>
              </a:ext>
            </a:extLst>
          </p:cNvPr>
          <p:cNvSpPr>
            <a:spLocks noGrp="1"/>
          </p:cNvSpPr>
          <p:nvPr>
            <p:ph type="title"/>
          </p:nvPr>
        </p:nvSpPr>
        <p:spPr/>
        <p:txBody>
          <a:bodyPr/>
          <a:lstStyle/>
          <a:p>
            <a:r>
              <a:rPr lang="en-CA" dirty="0"/>
              <a:t>Social Media and </a:t>
            </a:r>
            <a:r>
              <a:rPr lang="en-CA"/>
              <a:t>the Courts</a:t>
            </a:r>
            <a:endParaRPr lang="en-CA" dirty="0"/>
          </a:p>
        </p:txBody>
      </p:sp>
      <p:sp>
        <p:nvSpPr>
          <p:cNvPr id="3" name="Content Placeholder 2">
            <a:extLst>
              <a:ext uri="{FF2B5EF4-FFF2-40B4-BE49-F238E27FC236}">
                <a16:creationId xmlns:a16="http://schemas.microsoft.com/office/drawing/2014/main" id="{B100A1CE-9D8A-4848-B527-4C5CE6366399}"/>
              </a:ext>
            </a:extLst>
          </p:cNvPr>
          <p:cNvSpPr>
            <a:spLocks noGrp="1"/>
          </p:cNvSpPr>
          <p:nvPr>
            <p:ph idx="1"/>
          </p:nvPr>
        </p:nvSpPr>
        <p:spPr/>
        <p:txBody>
          <a:bodyPr/>
          <a:lstStyle/>
          <a:p>
            <a:pPr marL="0" indent="0">
              <a:buNone/>
            </a:pPr>
            <a:r>
              <a:rPr lang="en-US" dirty="0"/>
              <a:t>18. A lawyer must </a:t>
            </a:r>
            <a:r>
              <a:rPr lang="en-US" b="1" dirty="0"/>
              <a:t>not</a:t>
            </a:r>
            <a:r>
              <a:rPr lang="en-US" dirty="0"/>
              <a:t> make public statements or communicate information to the media about a matter pending before a tribunal if the lawyer knows or should know that the information or statements could adversely affect a tribunal’s authority or prejudice a party’s right to a fair trial or hearing.</a:t>
            </a:r>
            <a:endParaRPr lang="en-CA" dirty="0"/>
          </a:p>
        </p:txBody>
      </p:sp>
      <p:sp>
        <p:nvSpPr>
          <p:cNvPr id="4" name="Footer Placeholder 3">
            <a:extLst>
              <a:ext uri="{FF2B5EF4-FFF2-40B4-BE49-F238E27FC236}">
                <a16:creationId xmlns:a16="http://schemas.microsoft.com/office/drawing/2014/main" id="{D2B6F46D-CCA4-4949-B890-78D652B1F65C}"/>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291088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DF15F-5271-C390-02F9-50CDEB4DC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6AD04-AF7B-031C-06C6-2919D67AA56A}"/>
              </a:ext>
            </a:extLst>
          </p:cNvPr>
          <p:cNvSpPr>
            <a:spLocks noGrp="1"/>
          </p:cNvSpPr>
          <p:nvPr>
            <p:ph type="title"/>
          </p:nvPr>
        </p:nvSpPr>
        <p:spPr/>
        <p:txBody>
          <a:bodyPr/>
          <a:lstStyle/>
          <a:p>
            <a:r>
              <a:rPr lang="en-CA" dirty="0"/>
              <a:t>Thus </a:t>
            </a:r>
            <a:r>
              <a:rPr lang="en-CA" dirty="0" err="1"/>
              <a:t>endeth</a:t>
            </a:r>
            <a:r>
              <a:rPr lang="en-CA" dirty="0"/>
              <a:t> the course material</a:t>
            </a:r>
          </a:p>
        </p:txBody>
      </p:sp>
      <p:sp>
        <p:nvSpPr>
          <p:cNvPr id="3" name="Footer Placeholder 2">
            <a:extLst>
              <a:ext uri="{FF2B5EF4-FFF2-40B4-BE49-F238E27FC236}">
                <a16:creationId xmlns:a16="http://schemas.microsoft.com/office/drawing/2014/main" id="{2941EBFE-913F-97B0-DA28-C21F06D68C7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125993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E0E7-C7E2-4A24-AFD3-84001E22DD08}"/>
              </a:ext>
            </a:extLst>
          </p:cNvPr>
          <p:cNvSpPr>
            <a:spLocks noGrp="1"/>
          </p:cNvSpPr>
          <p:nvPr>
            <p:ph type="title"/>
          </p:nvPr>
        </p:nvSpPr>
        <p:spPr>
          <a:xfrm>
            <a:off x="457200" y="0"/>
            <a:ext cx="8229600" cy="980728"/>
          </a:xfrm>
        </p:spPr>
        <p:txBody>
          <a:bodyPr/>
          <a:lstStyle/>
          <a:p>
            <a:r>
              <a:rPr lang="en-CA" dirty="0"/>
              <a:t>The tearful farewells begin…</a:t>
            </a:r>
          </a:p>
        </p:txBody>
      </p:sp>
      <p:sp>
        <p:nvSpPr>
          <p:cNvPr id="4" name="Content Placeholder 3">
            <a:extLst>
              <a:ext uri="{FF2B5EF4-FFF2-40B4-BE49-F238E27FC236}">
                <a16:creationId xmlns:a16="http://schemas.microsoft.com/office/drawing/2014/main" id="{36A0A79D-E4ED-4219-BED9-1E6C92343C2E}"/>
              </a:ext>
            </a:extLst>
          </p:cNvPr>
          <p:cNvSpPr>
            <a:spLocks noGrp="1"/>
          </p:cNvSpPr>
          <p:nvPr>
            <p:ph idx="1"/>
          </p:nvPr>
        </p:nvSpPr>
        <p:spPr>
          <a:xfrm>
            <a:off x="457200" y="836712"/>
            <a:ext cx="8229600" cy="5289451"/>
          </a:xfrm>
        </p:spPr>
        <p:txBody>
          <a:bodyPr/>
          <a:lstStyle/>
          <a:p>
            <a:pPr marL="514350" indent="-514350">
              <a:buFont typeface="+mj-lt"/>
              <a:buAutoNum type="arabicPeriod" startAt="2017"/>
            </a:pPr>
            <a:r>
              <a:rPr lang="en-CA" sz="1600" dirty="0"/>
              <a:t> The First class. You always remember your first.</a:t>
            </a:r>
          </a:p>
          <a:p>
            <a:pPr marL="514350" indent="-514350">
              <a:buFont typeface="+mj-lt"/>
              <a:buAutoNum type="arabicPeriod" startAt="2017"/>
            </a:pPr>
            <a:r>
              <a:rPr lang="en-CA" sz="1600" dirty="0"/>
              <a:t> The class that never participated</a:t>
            </a:r>
          </a:p>
          <a:p>
            <a:pPr marL="514350" indent="-514350">
              <a:buFont typeface="+mj-lt"/>
              <a:buAutoNum type="arabicPeriod" startAt="2017"/>
            </a:pPr>
            <a:r>
              <a:rPr lang="en-CA" sz="1600" dirty="0"/>
              <a:t> The class that really participated and thus redeemed my faith I could actually do this teaching thing</a:t>
            </a:r>
          </a:p>
          <a:p>
            <a:pPr marL="514350" indent="-514350">
              <a:buFont typeface="+mj-lt"/>
              <a:buAutoNum type="arabicPeriod" startAt="2017"/>
            </a:pPr>
            <a:r>
              <a:rPr lang="en-CA" sz="1600" dirty="0"/>
              <a:t> The COVID Zoom class </a:t>
            </a:r>
          </a:p>
          <a:p>
            <a:pPr marL="514350" indent="-514350">
              <a:buFont typeface="+mj-lt"/>
              <a:buAutoNum type="arabicPeriod" startAt="2017"/>
            </a:pPr>
            <a:r>
              <a:rPr lang="en-CA" sz="1600" dirty="0"/>
              <a:t> The class that had to wear masks and attend school in questionable circumstances but who never complained one bit and participated right through their masks like they weren’t even wearing them and was great and frankly made me embarrassed that I made a big deal about teaching live during the pandemic in the first place</a:t>
            </a:r>
          </a:p>
          <a:p>
            <a:pPr marL="514350" indent="-514350">
              <a:buFont typeface="+mj-lt"/>
              <a:buAutoNum type="arabicPeriod" startAt="2017"/>
            </a:pPr>
            <a:r>
              <a:rPr lang="en-CA" sz="1600" dirty="0"/>
              <a:t> The class that: (</a:t>
            </a:r>
            <a:r>
              <a:rPr lang="en-CA" sz="1600" dirty="0" err="1"/>
              <a:t>i</a:t>
            </a:r>
            <a:r>
              <a:rPr lang="en-CA" sz="1600" dirty="0"/>
              <a:t>) </a:t>
            </a:r>
            <a:r>
              <a:rPr lang="en-CA" sz="1600" dirty="0" err="1"/>
              <a:t>sorta</a:t>
            </a:r>
            <a:r>
              <a:rPr lang="en-CA" sz="1600" dirty="0"/>
              <a:t> </a:t>
            </a:r>
            <a:r>
              <a:rPr lang="en-CA" sz="1600" dirty="0" err="1"/>
              <a:t>kinda</a:t>
            </a:r>
            <a:r>
              <a:rPr lang="en-CA" sz="1600" dirty="0"/>
              <a:t> but not really returned to normal; and (ii) taught me that 2L’s are alright</a:t>
            </a:r>
          </a:p>
          <a:p>
            <a:pPr marL="514350" indent="-514350">
              <a:buFont typeface="+mj-lt"/>
              <a:buAutoNum type="arabicPeriod" startAt="2017"/>
            </a:pPr>
            <a:r>
              <a:rPr lang="en-CA" sz="1600" dirty="0"/>
              <a:t> The class that really returned to normal! And was great! Many, many, many participants and discussion!</a:t>
            </a:r>
          </a:p>
          <a:p>
            <a:pPr marL="514350" indent="-514350">
              <a:buFont typeface="+mj-lt"/>
              <a:buAutoNum type="arabicPeriod" startAt="2017"/>
            </a:pPr>
            <a:r>
              <a:rPr lang="en-CA" dirty="0"/>
              <a:t>The big fucking class! And everything changed! And I wrote an exam! But it was alright. I hope </a:t>
            </a:r>
            <a:r>
              <a:rPr lang="fr-CA" dirty="0"/>
              <a:t>😊</a:t>
            </a:r>
            <a:endParaRPr lang="en-CA" dirty="0"/>
          </a:p>
        </p:txBody>
      </p:sp>
      <p:sp>
        <p:nvSpPr>
          <p:cNvPr id="3" name="Footer Placeholder 2">
            <a:extLst>
              <a:ext uri="{FF2B5EF4-FFF2-40B4-BE49-F238E27FC236}">
                <a16:creationId xmlns:a16="http://schemas.microsoft.com/office/drawing/2014/main" id="{B0D5A3BB-CA18-4016-9160-34D8064FC9DD}"/>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1867584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000C3-EF68-A7FB-40ED-99677802E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58D0B-3A63-8091-FCC9-EFBC7EB1F7DA}"/>
              </a:ext>
            </a:extLst>
          </p:cNvPr>
          <p:cNvSpPr>
            <a:spLocks noGrp="1"/>
          </p:cNvSpPr>
          <p:nvPr>
            <p:ph type="title"/>
          </p:nvPr>
        </p:nvSpPr>
        <p:spPr/>
        <p:txBody>
          <a:bodyPr/>
          <a:lstStyle/>
          <a:p>
            <a:r>
              <a:rPr lang="en-CA" dirty="0"/>
              <a:t>Good luck on your papers and exams!</a:t>
            </a:r>
          </a:p>
        </p:txBody>
      </p:sp>
      <p:sp>
        <p:nvSpPr>
          <p:cNvPr id="3" name="Footer Placeholder 2">
            <a:extLst>
              <a:ext uri="{FF2B5EF4-FFF2-40B4-BE49-F238E27FC236}">
                <a16:creationId xmlns:a16="http://schemas.microsoft.com/office/drawing/2014/main" id="{B2A90031-D134-AEC3-1666-D07D40F9072B}"/>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781411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699E-4E32-E7AF-757B-01087E5BF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00C86-EBDB-9B31-6D2A-01CA6BE2E098}"/>
              </a:ext>
            </a:extLst>
          </p:cNvPr>
          <p:cNvSpPr>
            <a:spLocks noGrp="1"/>
          </p:cNvSpPr>
          <p:nvPr>
            <p:ph type="title"/>
          </p:nvPr>
        </p:nvSpPr>
        <p:spPr/>
        <p:txBody>
          <a:bodyPr/>
          <a:lstStyle/>
          <a:p>
            <a:r>
              <a:rPr lang="en-CA" dirty="0"/>
              <a:t>Q&amp;A</a:t>
            </a:r>
            <a:br>
              <a:rPr lang="en-CA" dirty="0"/>
            </a:br>
            <a:r>
              <a:rPr lang="en-CA" dirty="0"/>
              <a:t>but go ahead and leave if you want</a:t>
            </a:r>
          </a:p>
        </p:txBody>
      </p:sp>
      <p:sp>
        <p:nvSpPr>
          <p:cNvPr id="3" name="Footer Placeholder 2">
            <a:extLst>
              <a:ext uri="{FF2B5EF4-FFF2-40B4-BE49-F238E27FC236}">
                <a16:creationId xmlns:a16="http://schemas.microsoft.com/office/drawing/2014/main" id="{082AEEC8-F4AE-208A-62BE-01DFF452BCA1}"/>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306813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8264-2AED-4651-87E7-1AC6C3A07922}"/>
              </a:ext>
            </a:extLst>
          </p:cNvPr>
          <p:cNvSpPr>
            <a:spLocks noGrp="1"/>
          </p:cNvSpPr>
          <p:nvPr>
            <p:ph type="title"/>
          </p:nvPr>
        </p:nvSpPr>
        <p:spPr/>
        <p:txBody>
          <a:bodyPr/>
          <a:lstStyle/>
          <a:p>
            <a:r>
              <a:rPr lang="en-CA" dirty="0"/>
              <a:t>SPAM is a problem</a:t>
            </a:r>
          </a:p>
        </p:txBody>
      </p:sp>
      <p:sp>
        <p:nvSpPr>
          <p:cNvPr id="3" name="Content Placeholder 2">
            <a:extLst>
              <a:ext uri="{FF2B5EF4-FFF2-40B4-BE49-F238E27FC236}">
                <a16:creationId xmlns:a16="http://schemas.microsoft.com/office/drawing/2014/main" id="{87DFAD70-45E1-45AB-AF1C-1134228DC235}"/>
              </a:ext>
            </a:extLst>
          </p:cNvPr>
          <p:cNvSpPr>
            <a:spLocks noGrp="1"/>
          </p:cNvSpPr>
          <p:nvPr>
            <p:ph sz="half" idx="2"/>
          </p:nvPr>
        </p:nvSpPr>
        <p:spPr/>
        <p:txBody>
          <a:bodyPr/>
          <a:lstStyle/>
          <a:p>
            <a:pPr marL="0" indent="0">
              <a:buNone/>
            </a:pPr>
            <a:r>
              <a:rPr lang="en-US" sz="2000" dirty="0"/>
              <a:t>The term spam is derived from the 1970 "Spam" sketch of the BBC television comedy series </a:t>
            </a:r>
            <a:r>
              <a:rPr lang="en-US" sz="2000" i="1" dirty="0"/>
              <a:t>Monty Python's Flying Circus</a:t>
            </a:r>
            <a:r>
              <a:rPr lang="en-US" sz="2000" dirty="0"/>
              <a:t>. The sketch, set in a cafe, has a waitress reading out a menu where every item but one includes Spam canned luncheon meat. As the waitress recites the Spam-filled menu, a chorus of Viking patrons drown out all conversations with a song, repeating "Spam, Spam, Spam, Spam… Lovely Spam! Wonderful Spam!“ (</a:t>
            </a:r>
            <a:r>
              <a:rPr lang="en-US" sz="2000" i="1" dirty="0"/>
              <a:t>Wikipedia</a:t>
            </a:r>
            <a:r>
              <a:rPr lang="en-US" sz="2000" dirty="0"/>
              <a:t>, “spamming”)</a:t>
            </a:r>
            <a:endParaRPr lang="en-CA" sz="2000" dirty="0"/>
          </a:p>
        </p:txBody>
      </p:sp>
      <p:sp>
        <p:nvSpPr>
          <p:cNvPr id="4" name="Footer Placeholder 3">
            <a:extLst>
              <a:ext uri="{FF2B5EF4-FFF2-40B4-BE49-F238E27FC236}">
                <a16:creationId xmlns:a16="http://schemas.microsoft.com/office/drawing/2014/main" id="{3E4142C9-BCB5-460D-B1A7-D03A5FE9B32A}"/>
              </a:ext>
            </a:extLst>
          </p:cNvPr>
          <p:cNvSpPr>
            <a:spLocks noGrp="1"/>
          </p:cNvSpPr>
          <p:nvPr>
            <p:ph type="ftr" sz="quarter" idx="11"/>
          </p:nvPr>
        </p:nvSpPr>
        <p:spPr/>
        <p:txBody>
          <a:bodyPr/>
          <a:lstStyle/>
          <a:p>
            <a:pPr>
              <a:defRPr/>
            </a:pPr>
            <a:r>
              <a:rPr lang="en-US"/>
              <a:t>Class 12</a:t>
            </a:r>
            <a:endParaRPr lang="en-US" dirty="0"/>
          </a:p>
        </p:txBody>
      </p:sp>
      <p:pic>
        <p:nvPicPr>
          <p:cNvPr id="1026" name="Picture 2">
            <a:extLst>
              <a:ext uri="{FF2B5EF4-FFF2-40B4-BE49-F238E27FC236}">
                <a16:creationId xmlns:a16="http://schemas.microsoft.com/office/drawing/2014/main" id="{83A3C5F2-2E90-414F-B9D4-51FE240B7F4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A160-7A2A-4FB4-B56E-51BA6079A877}"/>
              </a:ext>
            </a:extLst>
          </p:cNvPr>
          <p:cNvSpPr>
            <a:spLocks noGrp="1"/>
          </p:cNvSpPr>
          <p:nvPr>
            <p:ph type="title"/>
          </p:nvPr>
        </p:nvSpPr>
        <p:spPr>
          <a:xfrm>
            <a:off x="0" y="274638"/>
            <a:ext cx="9144000" cy="1143000"/>
          </a:xfrm>
        </p:spPr>
        <p:txBody>
          <a:bodyPr/>
          <a:lstStyle/>
          <a:p>
            <a:r>
              <a:rPr lang="en-CA" dirty="0"/>
              <a:t>The Anti-SPAM Law is also a problem</a:t>
            </a:r>
          </a:p>
        </p:txBody>
      </p:sp>
      <p:sp>
        <p:nvSpPr>
          <p:cNvPr id="3" name="Content Placeholder 2">
            <a:extLst>
              <a:ext uri="{FF2B5EF4-FFF2-40B4-BE49-F238E27FC236}">
                <a16:creationId xmlns:a16="http://schemas.microsoft.com/office/drawing/2014/main" id="{A7AF4476-F06B-436E-A42B-35984A961CCF}"/>
              </a:ext>
            </a:extLst>
          </p:cNvPr>
          <p:cNvSpPr>
            <a:spLocks noGrp="1"/>
          </p:cNvSpPr>
          <p:nvPr>
            <p:ph idx="1"/>
          </p:nvPr>
        </p:nvSpPr>
        <p:spPr/>
        <p:txBody>
          <a:bodyPr/>
          <a:lstStyle/>
          <a:p>
            <a:pPr>
              <a:buNone/>
            </a:pPr>
            <a:r>
              <a:rPr lang="en-CA" dirty="0"/>
              <a:t>“Clear as mud”</a:t>
            </a:r>
          </a:p>
          <a:p>
            <a:pPr lvl="1">
              <a:buNone/>
            </a:pPr>
            <a:r>
              <a:rPr lang="en-CA" sz="2400" i="1" dirty="0"/>
              <a:t>- Canadian Lawyer Magazine</a:t>
            </a:r>
            <a:r>
              <a:rPr lang="en-CA" sz="2400" dirty="0"/>
              <a:t>, Jan. 20, 2014</a:t>
            </a:r>
          </a:p>
          <a:p>
            <a:pPr>
              <a:buNone/>
            </a:pPr>
            <a:r>
              <a:rPr lang="en-CA" dirty="0"/>
              <a:t>“Ought to be scrapped and replaced with something balanced and workable”</a:t>
            </a:r>
          </a:p>
          <a:p>
            <a:pPr lvl="1">
              <a:buNone/>
            </a:pPr>
            <a:r>
              <a:rPr lang="en-CA" dirty="0"/>
              <a:t>- </a:t>
            </a:r>
            <a:r>
              <a:rPr lang="en-CA" sz="2400" i="1" dirty="0"/>
              <a:t>BarrySookman.com</a:t>
            </a:r>
            <a:r>
              <a:rPr lang="en-CA" sz="2400" dirty="0"/>
              <a:t>, March 1, 2013</a:t>
            </a:r>
          </a:p>
          <a:p>
            <a:pPr>
              <a:buNone/>
            </a:pPr>
            <a:r>
              <a:rPr lang="en-CA" dirty="0"/>
              <a:t>“Is Canada’s Anti-Spam Law a joke? Yes. Yes it is.”</a:t>
            </a:r>
          </a:p>
          <a:p>
            <a:pPr lvl="1">
              <a:buNone/>
            </a:pPr>
            <a:r>
              <a:rPr lang="en-CA" dirty="0"/>
              <a:t>- </a:t>
            </a:r>
            <a:r>
              <a:rPr lang="en-CA" sz="2400" i="1" dirty="0"/>
              <a:t>AllenMendelsohn.com</a:t>
            </a:r>
            <a:r>
              <a:rPr lang="en-CA" sz="2400" dirty="0"/>
              <a:t>, Jan. 18, 2014</a:t>
            </a:r>
          </a:p>
          <a:p>
            <a:pPr marL="0" indent="0">
              <a:buNone/>
            </a:pPr>
            <a:endParaRPr lang="en-CA" dirty="0"/>
          </a:p>
        </p:txBody>
      </p:sp>
      <p:sp>
        <p:nvSpPr>
          <p:cNvPr id="4" name="Footer Placeholder 3">
            <a:extLst>
              <a:ext uri="{FF2B5EF4-FFF2-40B4-BE49-F238E27FC236}">
                <a16:creationId xmlns:a16="http://schemas.microsoft.com/office/drawing/2014/main" id="{D5F7421D-9D05-48F1-B5E0-73E2EA431DE5}"/>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7768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95B2-7BC9-49A3-8590-CE051D1ECD60}"/>
              </a:ext>
            </a:extLst>
          </p:cNvPr>
          <p:cNvSpPr>
            <a:spLocks noGrp="1"/>
          </p:cNvSpPr>
          <p:nvPr>
            <p:ph type="title"/>
          </p:nvPr>
        </p:nvSpPr>
        <p:spPr/>
        <p:txBody>
          <a:bodyPr/>
          <a:lstStyle/>
          <a:p>
            <a:r>
              <a:rPr lang="en-CA" dirty="0"/>
              <a:t>So why should we care?</a:t>
            </a:r>
          </a:p>
        </p:txBody>
      </p:sp>
      <p:sp>
        <p:nvSpPr>
          <p:cNvPr id="3" name="Content Placeholder 2">
            <a:extLst>
              <a:ext uri="{FF2B5EF4-FFF2-40B4-BE49-F238E27FC236}">
                <a16:creationId xmlns:a16="http://schemas.microsoft.com/office/drawing/2014/main" id="{9CA078F8-DC15-49EA-BA20-E7A66BE9B4DF}"/>
              </a:ext>
            </a:extLst>
          </p:cNvPr>
          <p:cNvSpPr>
            <a:spLocks noGrp="1"/>
          </p:cNvSpPr>
          <p:nvPr>
            <p:ph idx="1"/>
          </p:nvPr>
        </p:nvSpPr>
        <p:spPr>
          <a:xfrm>
            <a:off x="457200" y="1988840"/>
            <a:ext cx="8229600" cy="3600401"/>
          </a:xfrm>
        </p:spPr>
        <p:txBody>
          <a:bodyPr/>
          <a:lstStyle/>
          <a:p>
            <a:pPr marL="0" indent="0">
              <a:buNone/>
            </a:pPr>
            <a:endParaRPr lang="en-CA" dirty="0"/>
          </a:p>
          <a:p>
            <a:pPr marL="0" indent="0" algn="ctr">
              <a:buNone/>
            </a:pPr>
            <a:r>
              <a:rPr lang="en-US" sz="5400" dirty="0"/>
              <a:t>$ 10,000,000 fines!</a:t>
            </a:r>
          </a:p>
          <a:p>
            <a:pPr marL="0" indent="0">
              <a:buNone/>
            </a:pPr>
            <a:endParaRPr lang="en-CA" dirty="0"/>
          </a:p>
          <a:p>
            <a:pPr marL="0" indent="0" algn="ctr">
              <a:buNone/>
            </a:pPr>
            <a:r>
              <a:rPr lang="en-US" sz="6000" dirty="0"/>
              <a:t>Big business for lawyers!</a:t>
            </a:r>
          </a:p>
          <a:p>
            <a:pPr marL="0" indent="0">
              <a:buNone/>
            </a:pPr>
            <a:endParaRPr lang="en-CA" dirty="0"/>
          </a:p>
        </p:txBody>
      </p:sp>
      <p:sp>
        <p:nvSpPr>
          <p:cNvPr id="4" name="Footer Placeholder 3">
            <a:extLst>
              <a:ext uri="{FF2B5EF4-FFF2-40B4-BE49-F238E27FC236}">
                <a16:creationId xmlns:a16="http://schemas.microsoft.com/office/drawing/2014/main" id="{F83D93A3-675A-4ABF-AF12-7FA29B0EBD6C}"/>
              </a:ext>
            </a:extLst>
          </p:cNvPr>
          <p:cNvSpPr>
            <a:spLocks noGrp="1"/>
          </p:cNvSpPr>
          <p:nvPr>
            <p:ph type="ftr" sz="quarter" idx="11"/>
          </p:nvPr>
        </p:nvSpPr>
        <p:spPr/>
        <p:txBody>
          <a:bodyPr/>
          <a:lstStyle/>
          <a:p>
            <a:pPr>
              <a:defRPr/>
            </a:pPr>
            <a:r>
              <a:rPr lang="en-US"/>
              <a:t>Class 12</a:t>
            </a:r>
            <a:endParaRPr lang="en-US" dirty="0"/>
          </a:p>
        </p:txBody>
      </p:sp>
    </p:spTree>
    <p:extLst>
      <p:ext uri="{BB962C8B-B14F-4D97-AF65-F5344CB8AC3E}">
        <p14:creationId xmlns:p14="http://schemas.microsoft.com/office/powerpoint/2010/main" val="26421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52427</TotalTime>
  <Words>4162</Words>
  <Application>Microsoft Office PowerPoint</Application>
  <PresentationFormat>On-screen Show (4:3)</PresentationFormat>
  <Paragraphs>433</Paragraphs>
  <Slides>67</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Wingdings</vt:lpstr>
      <vt:lpstr>Office Theme</vt:lpstr>
      <vt:lpstr>Class 12 – December 4  1. SPAM SPAM SPAM EGGS SAUSAGE AND SPAM – When selling you stuff online clashes with your privacy rights 2. Random internet internet law topics that I have dealt with over the years that we haven’t covered in class so far, BUT are important 3. Tearful goodbyes and thank yous 4. Q&amp;A</vt:lpstr>
      <vt:lpstr>Admin Crap</vt:lpstr>
      <vt:lpstr>Now where were we…</vt:lpstr>
      <vt:lpstr>SPAM SPAM SPAM EGGS SAUSAGE AND SPAM – When selling you stuff online clashes with your privacy rights</vt:lpstr>
      <vt:lpstr>CASL: Canada’s Anti-Spam Law/Legislation</vt:lpstr>
      <vt:lpstr>SPAM is a problem!</vt:lpstr>
      <vt:lpstr>SPAM is a problem</vt:lpstr>
      <vt:lpstr>The Anti-SPAM Law is also a problem</vt:lpstr>
      <vt:lpstr>So why should we care?</vt:lpstr>
      <vt:lpstr>The Anti-Spam Law not just Spam</vt:lpstr>
      <vt:lpstr>Sections 7 and 8</vt:lpstr>
      <vt:lpstr>The 3 basics of CASL</vt:lpstr>
      <vt:lpstr>i. CEMs – s. 1(2)</vt:lpstr>
      <vt:lpstr>“Electronic message”</vt:lpstr>
      <vt:lpstr>“Commercial Activity” (s. 1 def.)</vt:lpstr>
      <vt:lpstr>CEM?</vt:lpstr>
      <vt:lpstr>“Sent to an electronic address”</vt:lpstr>
      <vt:lpstr>ii. Consent </vt:lpstr>
      <vt:lpstr>ii. Consent </vt:lpstr>
      <vt:lpstr>Express consent</vt:lpstr>
      <vt:lpstr>iii. CEM Form Requirements (s. 6(2))</vt:lpstr>
      <vt:lpstr>iv. Other CASL notes - Application</vt:lpstr>
      <vt:lpstr>iv. Other CASL notes - Exceptions</vt:lpstr>
      <vt:lpstr>iv. Other CASL notes - Extraterritoriality</vt:lpstr>
      <vt:lpstr>iv. Other CASL notes – Enforcement</vt:lpstr>
      <vt:lpstr>iv. Other CASL notes - $$$$</vt:lpstr>
      <vt:lpstr>iv. Other CASL notes - $$$$</vt:lpstr>
      <vt:lpstr>We’re not F*ing around here</vt:lpstr>
      <vt:lpstr>iv. Other CASL notes – Can I Sue?</vt:lpstr>
      <vt:lpstr>Final CASL text note – WTF???</vt:lpstr>
      <vt:lpstr>Compliance and Enforcement Decision CRTC 2017-65  (the “Rapanos Decision”)</vt:lpstr>
      <vt:lpstr>Hey this CASL thingy sounds like it might have issues, constitutional and otherwise!</vt:lpstr>
      <vt:lpstr>3510395 Canada Inc. v. Canada (Attorney General) 2020 FCA 103 (the “CompuFinder Decision”)</vt:lpstr>
      <vt:lpstr>CompuFinder Decision - Takeaway</vt:lpstr>
      <vt:lpstr>CompuFinder @ SCC?</vt:lpstr>
      <vt:lpstr>Other Anti-Spam Laws</vt:lpstr>
      <vt:lpstr> Random internet law topics that I have dealt with over the years that we haven’t covered in class so far because they really don’t fit into the themes of the course syllabus, BUT are important</vt:lpstr>
      <vt:lpstr>Bilingual websites in Québec</vt:lpstr>
      <vt:lpstr>Bilingual websites in Québec</vt:lpstr>
      <vt:lpstr>Bilingual websites in Québec</vt:lpstr>
      <vt:lpstr>“This Contest is not Open to Residents of Quebec”???</vt:lpstr>
      <vt:lpstr>I was told there would be no math</vt:lpstr>
      <vt:lpstr>Terms of Use</vt:lpstr>
      <vt:lpstr>TERMS TERMS TERMS</vt:lpstr>
      <vt:lpstr>Just a contract</vt:lpstr>
      <vt:lpstr>Terms of Use Enforceability</vt:lpstr>
      <vt:lpstr>Terms of Use Enforceabilty – Mixed</vt:lpstr>
      <vt:lpstr>Terms of Use Enforceability</vt:lpstr>
      <vt:lpstr>Terms of Use Enforceability</vt:lpstr>
      <vt:lpstr>Terms of Use Enforceabilty Jurisprudence Factors</vt:lpstr>
      <vt:lpstr>Terms of Use Enforceabilty Jurisprudence Recall Class 3:</vt:lpstr>
      <vt:lpstr>Terms of Use Enforceabilty Jurisprudence Recall Class 3:</vt:lpstr>
      <vt:lpstr>Terms of Use (&amp; other Ks) - Language</vt:lpstr>
      <vt:lpstr>UNCITRAL</vt:lpstr>
      <vt:lpstr>UNCITRAL</vt:lpstr>
      <vt:lpstr>E-Comm Laws in Canada</vt:lpstr>
      <vt:lpstr>So you wanna be a lawyer?</vt:lpstr>
      <vt:lpstr>Cybersecurity for lawyers</vt:lpstr>
      <vt:lpstr>Cybersecurity for Lawyers</vt:lpstr>
      <vt:lpstr>Confidential Information</vt:lpstr>
      <vt:lpstr>Lawyers on Social Media</vt:lpstr>
      <vt:lpstr>Can lawyers use social media?</vt:lpstr>
      <vt:lpstr>Social Media and the Courts</vt:lpstr>
      <vt:lpstr>Thus endeth the course material</vt:lpstr>
      <vt:lpstr>The tearful farewells begin…</vt:lpstr>
      <vt:lpstr>Good luck on your papers and exams!</vt:lpstr>
      <vt:lpstr>Q&amp;A but go ahead and leave if you want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1500</cp:revision>
  <dcterms:created xsi:type="dcterms:W3CDTF">2011-09-16T14:20:42Z</dcterms:created>
  <dcterms:modified xsi:type="dcterms:W3CDTF">2024-12-04T23:21:31Z</dcterms:modified>
</cp:coreProperties>
</file>