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703" r:id="rId2"/>
    <p:sldId id="401" r:id="rId3"/>
    <p:sldId id="437" r:id="rId4"/>
    <p:sldId id="735" r:id="rId5"/>
    <p:sldId id="655" r:id="rId6"/>
    <p:sldId id="691" r:id="rId7"/>
    <p:sldId id="746" r:id="rId8"/>
    <p:sldId id="628" r:id="rId9"/>
    <p:sldId id="692" r:id="rId10"/>
    <p:sldId id="710" r:id="rId11"/>
    <p:sldId id="711" r:id="rId12"/>
    <p:sldId id="718" r:id="rId13"/>
    <p:sldId id="694" r:id="rId14"/>
    <p:sldId id="747" r:id="rId15"/>
    <p:sldId id="720" r:id="rId16"/>
    <p:sldId id="758" r:id="rId17"/>
    <p:sldId id="759" r:id="rId18"/>
    <p:sldId id="719" r:id="rId19"/>
    <p:sldId id="721" r:id="rId20"/>
    <p:sldId id="722" r:id="rId21"/>
    <p:sldId id="763" r:id="rId22"/>
    <p:sldId id="764" r:id="rId23"/>
    <p:sldId id="553" r:id="rId24"/>
    <p:sldId id="558" r:id="rId25"/>
    <p:sldId id="565" r:id="rId26"/>
    <p:sldId id="695" r:id="rId27"/>
    <p:sldId id="554" r:id="rId28"/>
    <p:sldId id="556" r:id="rId29"/>
    <p:sldId id="573" r:id="rId30"/>
    <p:sldId id="581" r:id="rId31"/>
    <p:sldId id="696" r:id="rId32"/>
    <p:sldId id="579" r:id="rId33"/>
    <p:sldId id="580" r:id="rId34"/>
    <p:sldId id="582" r:id="rId35"/>
    <p:sldId id="583" r:id="rId36"/>
    <p:sldId id="559" r:id="rId37"/>
    <p:sldId id="575" r:id="rId38"/>
    <p:sldId id="757" r:id="rId39"/>
    <p:sldId id="572" r:id="rId40"/>
    <p:sldId id="557" r:id="rId41"/>
    <p:sldId id="728" r:id="rId42"/>
    <p:sldId id="729" r:id="rId43"/>
    <p:sldId id="563" r:id="rId44"/>
    <p:sldId id="564" r:id="rId45"/>
    <p:sldId id="697" r:id="rId46"/>
    <p:sldId id="560" r:id="rId47"/>
    <p:sldId id="574" r:id="rId48"/>
    <p:sldId id="566" r:id="rId49"/>
    <p:sldId id="698" r:id="rId50"/>
    <p:sldId id="571" r:id="rId51"/>
    <p:sldId id="591" r:id="rId52"/>
    <p:sldId id="593" r:id="rId53"/>
    <p:sldId id="595" r:id="rId54"/>
    <p:sldId id="596" r:id="rId55"/>
    <p:sldId id="597" r:id="rId56"/>
    <p:sldId id="598" r:id="rId57"/>
    <p:sldId id="765" r:id="rId58"/>
    <p:sldId id="766"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Dissent important because helps leave to appeal</a:t>
            </a:r>
          </a:p>
          <a:p>
            <a:r>
              <a:rPr lang="en-CA" dirty="0"/>
              <a:t>Anyone see the problem with the analogy? ME: Human make decision, with judgment, as to what is shown, vs. Google which is algorithm based on inbound links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1898245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Recall from privacy class – amends Quebec’s </a:t>
            </a:r>
            <a:r>
              <a:rPr lang="en-CA" sz="1800" i="1" dirty="0">
                <a:effectLst/>
                <a:latin typeface="CIDFont+F2"/>
                <a:ea typeface="Calibri" panose="020F0502020204030204" pitchFamily="34" charset="0"/>
                <a:cs typeface="CIDFont+F2"/>
              </a:rPr>
              <a:t>Act Respecting the Protection Of Personal Information in the Private Sector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i="0" dirty="0">
                <a:effectLst/>
                <a:latin typeface="CIDFont+F2"/>
                <a:ea typeface="Calibri" panose="020F0502020204030204" pitchFamily="34" charset="0"/>
                <a:cs typeface="Arial" panose="020B0604020202020204" pitchFamily="34" charset="0"/>
              </a:rPr>
              <a:t>AND - cumulative</a:t>
            </a:r>
            <a:endParaRPr lang="en-CA" sz="1800" i="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76120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112540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CA" dirty="0" err="1"/>
              <a:t>ish</a:t>
            </a:r>
            <a:r>
              <a:rPr lang="en-CA" dirty="0"/>
              <a:t> </a:t>
            </a:r>
            <a:r>
              <a:rPr lang="en-CA" dirty="0">
                <a:sym typeface="Wingdings" panose="05000000000000000000" pitchFamily="2" charset="2"/>
              </a:rPr>
              <a:t> because it finds its roots in the Cybercrime Convention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70252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Computer as Object vs. Computer as material component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86631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EUROPE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381198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Russia – felt it was an attack on Russian sovereignty</a:t>
            </a:r>
          </a:p>
          <a:p>
            <a:r>
              <a:rPr lang="en-CA" dirty="0"/>
              <a:t>India and Brazil pissed they weren’t invited to draft it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3125994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Foreign nationals attacking Canadian targets </a:t>
            </a:r>
            <a:r>
              <a:rPr lang="en-CA" dirty="0">
                <a:sym typeface="Wingdings" panose="05000000000000000000" pitchFamily="2" charset="2"/>
              </a:rPr>
              <a:t> prosecuted under </a:t>
            </a:r>
            <a:r>
              <a:rPr lang="en-CA" dirty="0" err="1">
                <a:sym typeface="Wingdings" panose="05000000000000000000" pitchFamily="2" charset="2"/>
              </a:rPr>
              <a:t>Cdn</a:t>
            </a:r>
            <a:r>
              <a:rPr lang="en-CA" dirty="0">
                <a:sym typeface="Wingdings" panose="05000000000000000000" pitchFamily="2" charset="2"/>
              </a:rPr>
              <a:t> law</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204176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226265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399050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These are all Section 1 Title 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Nb “Each party shall adopt” part </a:t>
            </a:r>
            <a:r>
              <a:rPr lang="en-CA" dirty="0">
                <a:sym typeface="Wingdings" panose="05000000000000000000" pitchFamily="2" charset="2"/>
              </a:rPr>
              <a:t> same for each of these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132799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ym typeface="Wingdings" panose="05000000000000000000" pitchFamily="2" charset="2"/>
              </a:rPr>
              <a:t> All of Budapest Articles 2 through 5 embodied in here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59050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Nb “device”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1871491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ym typeface="Wingdings" panose="05000000000000000000" pitchFamily="2" charset="2"/>
              </a:rPr>
              <a:t> Article 6 of the Convention  note DEVICE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3407066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49591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69726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3717260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13955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430(1.1)(c) and (d) </a:t>
            </a:r>
            <a:r>
              <a:rPr lang="en-CA" dirty="0">
                <a:sym typeface="Wingdings" panose="05000000000000000000" pitchFamily="2" charset="2"/>
              </a:rPr>
              <a:t> DDoS attack?</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3084977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End justifying the means of Elliot not good!</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295917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Actual title</a:t>
            </a:r>
          </a:p>
          <a:p>
            <a:r>
              <a:rPr lang="en-CA" dirty="0"/>
              <a:t>Why are we discussing this? – One of the few laws we have that is specifically about the internet. Also stand by there is a big reason it’s important!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177783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t>
            </a:r>
            <a:r>
              <a:rPr lang="en-CA" dirty="0">
                <a:sym typeface="Wingdings" panose="05000000000000000000" pitchFamily="2" charset="2"/>
              </a:rPr>
              <a:t> Global application of PIPEDA</a:t>
            </a:r>
          </a:p>
          <a:p>
            <a:r>
              <a:rPr lang="en-CA" dirty="0" err="1">
                <a:sym typeface="Wingdings" panose="05000000000000000000" pitchFamily="2" charset="2"/>
              </a:rPr>
              <a:t>Equeestek</a:t>
            </a:r>
            <a:r>
              <a:rPr lang="en-CA" dirty="0">
                <a:sym typeface="Wingdings" panose="05000000000000000000" pitchFamily="2" charset="2"/>
              </a:rPr>
              <a:t> – global orders by SCC</a:t>
            </a:r>
          </a:p>
          <a:p>
            <a:r>
              <a:rPr lang="en-CA" dirty="0">
                <a:sym typeface="Wingdings" panose="05000000000000000000" pitchFamily="2" charset="2"/>
              </a:rPr>
              <a:t>PIPEDA – Principle 9 – deletion of PD</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209859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Sajneet explained this well, but I just want to go over it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245209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289852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Free services were consumer contracts in Choice of jurisdiction clause cases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225810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233552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ym typeface="Wingdings" panose="05000000000000000000" pitchFamily="2" charset="2"/>
              </a:rPr>
              <a:t> For sure we’ve got a long way to go!</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93268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11</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23870D-0827-4A82-807A-084B3C869873}" type="datetime1">
              <a:rPr lang="en-US" smtClean="0"/>
              <a:t>12/1/2024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261AEB-8DC4-43F5-80F2-5BF0FD32DEC6}" type="datetime1">
              <a:rPr lang="en-US" smtClean="0"/>
              <a:t>12/1/2024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220EFC26-4EE1-4BA2-97D9-4E0AA6D2DEB5}" type="datetime1">
              <a:rPr lang="en-US" smtClean="0"/>
              <a:t>12/1/2024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A068332B-D1B5-48B6-9639-DB3C5D65EA60}" type="datetime1">
              <a:rPr lang="en-US" smtClean="0"/>
              <a:t>12/1/2024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9584F48B-F7A1-4E1F-9C1B-3BA7BE378181}" type="datetime1">
              <a:rPr lang="en-US" smtClean="0"/>
              <a:t>12/1/2024</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CF5E164D-176F-4F57-91D4-D98209918CC0}" type="datetime1">
              <a:rPr lang="en-US" smtClean="0"/>
              <a:t>12/1/2024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11</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E0C4F6F6-768B-4987-8484-6DD0C034A837}" type="datetime1">
              <a:rPr lang="en-US" smtClean="0"/>
              <a:t>12/1/2024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11</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C4CA9C1A-8474-4FB6-B534-F293F2E434EE}" type="datetime1">
              <a:rPr lang="en-US" smtClean="0"/>
              <a:t>12/1/2024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11</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8810D604-53E8-46DB-BE15-9950BA59ECE4}" type="datetime1">
              <a:rPr lang="en-US" smtClean="0"/>
              <a:t>12/1/2024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DAA03D9F-24CA-4E84-BDB7-2430DA4350B5}" type="datetime1">
              <a:rPr lang="en-US" smtClean="0"/>
              <a:t>12/1/2024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B4496D1-9D5B-4D2B-BA8C-FF5A9BC4447C}" type="datetime1">
              <a:rPr lang="en-US" smtClean="0"/>
              <a:t>12/1/2024</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NLb6h_7NAW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896024"/>
          </a:xfrm>
        </p:spPr>
        <p:txBody>
          <a:bodyPr/>
          <a:lstStyle/>
          <a:p>
            <a:pPr eaLnBrk="1" hangingPunct="1"/>
            <a:r>
              <a:rPr lang="en-US" altLang="en-US" sz="3600" u="sng" dirty="0"/>
              <a:t>Class 11 – December 2</a:t>
            </a:r>
            <a:br>
              <a:rPr lang="en-US" altLang="en-US" sz="3600" u="sng" dirty="0"/>
            </a:br>
            <a:br>
              <a:rPr lang="en-US" altLang="en-US" sz="3600" u="sng" dirty="0"/>
            </a:br>
            <a:r>
              <a:rPr lang="en-US" altLang="en-US" sz="2800" dirty="0"/>
              <a:t>1. </a:t>
            </a:r>
            <a:r>
              <a:rPr lang="en-CA" altLang="en-US" sz="2800" dirty="0"/>
              <a:t>Forget Me Not? – the Right to Be Forgotten in Europe (and Canada?) and Introduction to European Data Protection FINALLY ends!</a:t>
            </a:r>
            <a:br>
              <a:rPr lang="en-CA" altLang="en-US" sz="2800" dirty="0"/>
            </a:br>
            <a:r>
              <a:rPr lang="en-CA" altLang="en-US" sz="2800" dirty="0"/>
              <a:t>2. Cybercrime</a:t>
            </a:r>
            <a:br>
              <a:rPr lang="en-CA" altLang="en-US" sz="2800" dirty="0"/>
            </a:br>
            <a:r>
              <a:rPr lang="en-CA" altLang="en-US" sz="2800" dirty="0"/>
              <a:t>3. </a:t>
            </a:r>
            <a:r>
              <a:rPr lang="en-US" altLang="en-US" sz="2800" dirty="0"/>
              <a:t>SPAM </a:t>
            </a:r>
            <a:r>
              <a:rPr lang="en-US" altLang="en-US" sz="2800" dirty="0" err="1"/>
              <a:t>SPAM</a:t>
            </a:r>
            <a:r>
              <a:rPr lang="en-US" altLang="en-US" sz="2800" dirty="0"/>
              <a:t> </a:t>
            </a:r>
            <a:r>
              <a:rPr lang="en-US" altLang="en-US" sz="2800" dirty="0" err="1"/>
              <a:t>SPAM</a:t>
            </a:r>
            <a:r>
              <a:rPr lang="en-US" altLang="en-US" sz="2800" dirty="0"/>
              <a:t> EGGS SAUSAGE AND SPAM – When selling you stuff online clashes with your privacy rights</a:t>
            </a:r>
            <a:r>
              <a:rPr lang="en-CA" altLang="en-US" sz="2800" dirty="0"/>
              <a:t> (Presentation at a minimum)</a:t>
            </a:r>
            <a:br>
              <a:rPr lang="en-CA" altLang="en-US" sz="2800" dirty="0"/>
            </a:br>
            <a:r>
              <a:rPr lang="en-CA" altLang="en-US" sz="2800" dirty="0"/>
              <a:t>4. Special Guest!</a:t>
            </a:r>
            <a:endParaRPr lang="en-US" altLang="en-US" sz="2800" dirty="0"/>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400" u="sng" dirty="0"/>
              <a:t>Held:</a:t>
            </a:r>
          </a:p>
          <a:p>
            <a:pPr marL="0" indent="0">
              <a:buNone/>
            </a:pPr>
            <a:r>
              <a:rPr lang="en-CA" sz="2400" dirty="0"/>
              <a:t>1. </a:t>
            </a:r>
            <a:r>
              <a:rPr lang="en-US" sz="2400" dirty="0"/>
              <a:t>Does Google, in the operation of its search engine service, collect, use or disclose personal information in the course of commercial activities…? </a:t>
            </a:r>
            <a:r>
              <a:rPr lang="en-US" sz="2400" b="1" dirty="0"/>
              <a:t>HECK YES!!!</a:t>
            </a:r>
          </a:p>
          <a:p>
            <a:pPr marL="0" indent="0">
              <a:buNone/>
            </a:pPr>
            <a:endParaRPr lang="en-US" sz="2400" dirty="0"/>
          </a:p>
          <a:p>
            <a:pPr marL="0" indent="0">
              <a:buNone/>
            </a:pPr>
            <a:r>
              <a:rPr lang="en-US" sz="2400" dirty="0"/>
              <a:t>2. Is the operation of Google’s search engine service excluded from the application of Part 1 of PIPEDA by virtue of paragraph 4(2)(c) of PIPEDA because it involves the collection, use or disclosure of personal information for journalistic, artistic or literary purposes and for no other purpose? </a:t>
            </a:r>
            <a:r>
              <a:rPr lang="en-US" sz="2400" b="1" dirty="0"/>
              <a:t>HELL NO!!!</a:t>
            </a:r>
            <a:endParaRPr lang="en-CA" sz="2400" b="1" dirty="0"/>
          </a:p>
          <a:p>
            <a:pPr marL="0" indent="0">
              <a:buNone/>
            </a:pP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75189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400" u="sng" dirty="0"/>
              <a:t>Ratio on Q1 broken down into 2 parts:</a:t>
            </a:r>
          </a:p>
          <a:p>
            <a:pPr marL="0" indent="0">
              <a:buNone/>
            </a:pPr>
            <a:r>
              <a:rPr lang="en-CA" sz="2400" u="sng" dirty="0"/>
              <a:t>Q1a</a:t>
            </a:r>
            <a:r>
              <a:rPr lang="en-CA" sz="2400" dirty="0"/>
              <a:t> – Collect, use or disclose when indexing?</a:t>
            </a:r>
          </a:p>
          <a:p>
            <a:pPr marL="0" indent="0">
              <a:buNone/>
            </a:pPr>
            <a:r>
              <a:rPr lang="en-CA" sz="2400" dirty="0"/>
              <a:t>Collect, use </a:t>
            </a:r>
            <a:r>
              <a:rPr lang="en-CA" sz="2400" b="1" dirty="0"/>
              <a:t>and</a:t>
            </a:r>
            <a:r>
              <a:rPr lang="en-CA" sz="2400" dirty="0"/>
              <a:t> disclose vs. Collect, use </a:t>
            </a:r>
            <a:r>
              <a:rPr lang="en-CA" sz="2400" b="1" dirty="0"/>
              <a:t>or</a:t>
            </a:r>
            <a:r>
              <a:rPr lang="en-CA" sz="2400" dirty="0"/>
              <a:t> disclose </a:t>
            </a:r>
            <a:r>
              <a:rPr lang="en-CA" sz="2400" dirty="0">
                <a:sym typeface="Wingdings" panose="05000000000000000000" pitchFamily="2" charset="2"/>
              </a:rPr>
              <a:t> when indexing, for sure PI is at least </a:t>
            </a:r>
            <a:r>
              <a:rPr lang="en-CA" sz="2400" b="1" dirty="0">
                <a:sym typeface="Wingdings" panose="05000000000000000000" pitchFamily="2" charset="2"/>
              </a:rPr>
              <a:t>collected and used</a:t>
            </a:r>
            <a:endParaRPr lang="en-CA" sz="2400" dirty="0">
              <a:sym typeface="Wingdings" panose="05000000000000000000" pitchFamily="2" charset="2"/>
            </a:endParaRPr>
          </a:p>
          <a:p>
            <a:pPr marL="0" indent="0">
              <a:buNone/>
            </a:pPr>
            <a:r>
              <a:rPr lang="en-CA" sz="2400" u="sng" dirty="0">
                <a:sym typeface="Wingdings" panose="05000000000000000000" pitchFamily="2" charset="2"/>
              </a:rPr>
              <a:t>Q1b</a:t>
            </a:r>
            <a:r>
              <a:rPr lang="en-CA" sz="2400" dirty="0">
                <a:sym typeface="Wingdings" panose="05000000000000000000" pitchFamily="2" charset="2"/>
              </a:rPr>
              <a:t> – “Commercial Activities”?</a:t>
            </a:r>
          </a:p>
          <a:p>
            <a:pPr marL="0" indent="0">
              <a:buNone/>
            </a:pPr>
            <a:r>
              <a:rPr lang="en-CA" sz="2400" dirty="0">
                <a:sym typeface="Wingdings" panose="05000000000000000000" pitchFamily="2" charset="2"/>
              </a:rPr>
              <a:t>Google: Search service is free! Not commercial!</a:t>
            </a:r>
          </a:p>
          <a:p>
            <a:pPr marL="0" indent="0">
              <a:buNone/>
            </a:pPr>
            <a:r>
              <a:rPr lang="en-CA" sz="2400" dirty="0">
                <a:sym typeface="Wingdings" panose="05000000000000000000" pitchFamily="2" charset="2"/>
              </a:rPr>
              <a:t>Court: Are you F*</a:t>
            </a:r>
            <a:r>
              <a:rPr lang="en-CA" sz="2400" dirty="0" err="1">
                <a:sym typeface="Wingdings" panose="05000000000000000000" pitchFamily="2" charset="2"/>
              </a:rPr>
              <a:t>ing</a:t>
            </a:r>
            <a:r>
              <a:rPr lang="en-CA" sz="2400" dirty="0">
                <a:sym typeface="Wingdings" panose="05000000000000000000" pitchFamily="2" charset="2"/>
              </a:rPr>
              <a:t> serious? “</a:t>
            </a:r>
            <a:r>
              <a:rPr lang="en-US" sz="2400" dirty="0">
                <a:sym typeface="Wingdings" panose="05000000000000000000" pitchFamily="2" charset="2"/>
              </a:rPr>
              <a:t>Google’s parent company reported that it earned approximately $63.5 billion (USD) from Google in the first half of 2018 alone</a:t>
            </a:r>
            <a:r>
              <a:rPr lang="en-CA" sz="2400" dirty="0">
                <a:sym typeface="Wingdings" panose="05000000000000000000" pitchFamily="2" charset="2"/>
              </a:rPr>
              <a:t>”; ad revenue comes from search, it’s all entwined; “</a:t>
            </a:r>
            <a:r>
              <a:rPr lang="en-US" sz="2400" dirty="0">
                <a:sym typeface="Wingdings" panose="05000000000000000000" pitchFamily="2" charset="2"/>
              </a:rPr>
              <a:t>every component of that business model is a commercial activity as contemplated by PIPEDA”</a:t>
            </a: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82192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400" u="sng" dirty="0"/>
              <a:t>Ratio on Q2</a:t>
            </a:r>
          </a:p>
          <a:p>
            <a:r>
              <a:rPr lang="en-CA" sz="2400" dirty="0"/>
              <a:t>Recall Crooks v. Newton (SCC) </a:t>
            </a:r>
            <a:r>
              <a:rPr lang="en-CA" sz="2400" dirty="0">
                <a:sym typeface="Wingdings" panose="05000000000000000000" pitchFamily="2" charset="2"/>
              </a:rPr>
              <a:t> hyperlinks are not “publication” (in defamation context), applies here</a:t>
            </a:r>
          </a:p>
          <a:p>
            <a:r>
              <a:rPr lang="en-CA" sz="2400" dirty="0">
                <a:sym typeface="Wingdings" panose="05000000000000000000" pitchFamily="2" charset="2"/>
              </a:rPr>
              <a:t>“</a:t>
            </a:r>
            <a:r>
              <a:rPr lang="en-US" sz="2400" dirty="0">
                <a:sym typeface="Wingdings" panose="05000000000000000000" pitchFamily="2" charset="2"/>
              </a:rPr>
              <a:t>journalism encompasses content creation and content control as shown by the definition for journalism found in </a:t>
            </a:r>
            <a:r>
              <a:rPr lang="en-US" sz="2400" i="1" dirty="0">
                <a:sym typeface="Wingdings" panose="05000000000000000000" pitchFamily="2" charset="2"/>
              </a:rPr>
              <a:t>Globe24h</a:t>
            </a:r>
            <a:r>
              <a:rPr lang="en-CA" sz="2400" dirty="0">
                <a:sym typeface="Wingdings" panose="05000000000000000000" pitchFamily="2" charset="2"/>
              </a:rPr>
              <a:t>”</a:t>
            </a:r>
          </a:p>
          <a:p>
            <a:r>
              <a:rPr lang="en-CA" sz="2400" dirty="0">
                <a:sym typeface="Wingdings" panose="05000000000000000000" pitchFamily="2" charset="2"/>
              </a:rPr>
              <a:t>Google’s indexing fails the 3-pronged test outlined in </a:t>
            </a:r>
            <a:r>
              <a:rPr lang="en-CA" sz="2400" i="1" dirty="0">
                <a:sym typeface="Wingdings" panose="05000000000000000000" pitchFamily="2" charset="2"/>
              </a:rPr>
              <a:t>Globe24h</a:t>
            </a:r>
          </a:p>
          <a:p>
            <a:r>
              <a:rPr lang="en-CA" sz="2400" dirty="0">
                <a:sym typeface="Wingdings" panose="05000000000000000000" pitchFamily="2" charset="2"/>
              </a:rPr>
              <a:t>Also, 4.2 PIPEDA says journalism and “for no other purpose”. Plenty of other purposes here!</a:t>
            </a: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37454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800" u="sng" dirty="0"/>
              <a:t>Just to wrap up:</a:t>
            </a:r>
          </a:p>
          <a:p>
            <a:pPr marL="0" indent="0">
              <a:buNone/>
            </a:pPr>
            <a:r>
              <a:rPr lang="en-US" sz="2800" dirty="0"/>
              <a:t>For all of these reasons, the Court answers the first question in the affirmative and the second question in the negative. However, </a:t>
            </a:r>
            <a:r>
              <a:rPr lang="en-US" sz="2800" b="1" dirty="0"/>
              <a:t>this does not determine </a:t>
            </a:r>
            <a:r>
              <a:rPr lang="en-US" sz="2800" dirty="0"/>
              <a:t>the outcome of the Complainant’s complaint, </a:t>
            </a:r>
            <a:r>
              <a:rPr lang="en-US" sz="2800" b="1" dirty="0"/>
              <a:t>the power of the Commissioner to recommend deindexing</a:t>
            </a:r>
            <a:r>
              <a:rPr lang="en-US" sz="2800" dirty="0"/>
              <a:t>, the constitutionality of PIPEDA, or any other non-reference question that is better left to the Commissioner’s proceedings.</a:t>
            </a:r>
            <a:endParaRPr lang="en-CA" sz="2800" dirty="0"/>
          </a:p>
          <a:p>
            <a:pPr marL="0" indent="0">
              <a:buNone/>
            </a:pPr>
            <a:endParaRPr lang="en-CA" sz="2800" b="1" dirty="0"/>
          </a:p>
          <a:p>
            <a:pPr marL="0" indent="0">
              <a:buNone/>
            </a:pPr>
            <a:endParaRPr lang="en-CA" sz="2800" dirty="0">
              <a:sym typeface="Wingdings" panose="05000000000000000000" pitchFamily="2" charset="2"/>
            </a:endParaRPr>
          </a:p>
          <a:p>
            <a:pPr marL="0" indent="0">
              <a:buNone/>
            </a:pPr>
            <a:endParaRPr lang="en-CA" sz="2800" dirty="0">
              <a:sym typeface="Wingdings" panose="05000000000000000000" pitchFamily="2" charset="2"/>
            </a:endParaRPr>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05510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B799-9AC0-E38E-9CCB-18C6852A88A5}"/>
              </a:ext>
            </a:extLst>
          </p:cNvPr>
          <p:cNvSpPr>
            <a:spLocks noGrp="1"/>
          </p:cNvSpPr>
          <p:nvPr>
            <p:ph type="title"/>
          </p:nvPr>
        </p:nvSpPr>
        <p:spPr>
          <a:xfrm>
            <a:off x="0" y="274638"/>
            <a:ext cx="9144000" cy="1282154"/>
          </a:xfrm>
        </p:spPr>
        <p:txBody>
          <a:bodyPr/>
          <a:lstStyle/>
          <a:p>
            <a:r>
              <a:rPr lang="en-CA" i="1" dirty="0"/>
              <a:t>Google LLC v. Canada (Privacy Commissioner)</a:t>
            </a:r>
            <a:r>
              <a:rPr lang="en-CA" dirty="0"/>
              <a:t>, </a:t>
            </a:r>
            <a:r>
              <a:rPr lang="en-CA" sz="2400" dirty="0"/>
              <a:t>2023 FCA 200</a:t>
            </a:r>
          </a:p>
        </p:txBody>
      </p:sp>
      <p:sp>
        <p:nvSpPr>
          <p:cNvPr id="3" name="Content Placeholder 2">
            <a:extLst>
              <a:ext uri="{FF2B5EF4-FFF2-40B4-BE49-F238E27FC236}">
                <a16:creationId xmlns:a16="http://schemas.microsoft.com/office/drawing/2014/main" id="{02B0972A-A6A1-55B2-35C0-87112CA5033D}"/>
              </a:ext>
            </a:extLst>
          </p:cNvPr>
          <p:cNvSpPr>
            <a:spLocks noGrp="1"/>
          </p:cNvSpPr>
          <p:nvPr>
            <p:ph idx="1"/>
          </p:nvPr>
        </p:nvSpPr>
        <p:spPr>
          <a:xfrm>
            <a:off x="457200" y="1556792"/>
            <a:ext cx="8229600" cy="4569371"/>
          </a:xfrm>
        </p:spPr>
        <p:txBody>
          <a:bodyPr/>
          <a:lstStyle/>
          <a:p>
            <a:pPr marL="0" indent="0">
              <a:buNone/>
            </a:pPr>
            <a:endParaRPr lang="en-CA" dirty="0"/>
          </a:p>
          <a:p>
            <a:pPr marL="0" indent="0">
              <a:buNone/>
            </a:pPr>
            <a:endParaRPr lang="en-CA" dirty="0"/>
          </a:p>
          <a:p>
            <a:pPr marL="0" indent="0">
              <a:buNone/>
            </a:pPr>
            <a:endParaRPr lang="en-CA" dirty="0"/>
          </a:p>
          <a:p>
            <a:pPr marL="0" indent="0">
              <a:buNone/>
            </a:pPr>
            <a:r>
              <a:rPr lang="fi-FI" b="1" dirty="0"/>
              <a:t>Sajneet Mangat	&amp; Lina Li </a:t>
            </a:r>
          </a:p>
          <a:p>
            <a:pPr marL="0" indent="0">
              <a:buNone/>
            </a:pPr>
            <a:r>
              <a:rPr lang="en-CA" dirty="0"/>
              <a:t>presentation </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327E7C11-3DBC-1B99-31ED-45FD809C9A7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97241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AAAC-5065-72FA-25B9-516CF621856D}"/>
              </a:ext>
            </a:extLst>
          </p:cNvPr>
          <p:cNvSpPr>
            <a:spLocks noGrp="1"/>
          </p:cNvSpPr>
          <p:nvPr>
            <p:ph type="title"/>
          </p:nvPr>
        </p:nvSpPr>
        <p:spPr/>
        <p:txBody>
          <a:bodyPr/>
          <a:lstStyle/>
          <a:p>
            <a:r>
              <a:rPr lang="en-US" sz="4400" dirty="0"/>
              <a:t>2021 FC 723 Appeal</a:t>
            </a:r>
            <a:endParaRPr lang="en-CA" dirty="0"/>
          </a:p>
        </p:txBody>
      </p:sp>
      <p:sp>
        <p:nvSpPr>
          <p:cNvPr id="3" name="Content Placeholder 2">
            <a:extLst>
              <a:ext uri="{FF2B5EF4-FFF2-40B4-BE49-F238E27FC236}">
                <a16:creationId xmlns:a16="http://schemas.microsoft.com/office/drawing/2014/main" id="{08017E4E-B9D3-D217-04E6-2AC1ABC5E7CC}"/>
              </a:ext>
            </a:extLst>
          </p:cNvPr>
          <p:cNvSpPr>
            <a:spLocks noGrp="1"/>
          </p:cNvSpPr>
          <p:nvPr>
            <p:ph idx="1"/>
          </p:nvPr>
        </p:nvSpPr>
        <p:spPr/>
        <p:txBody>
          <a:bodyPr/>
          <a:lstStyle/>
          <a:p>
            <a:pPr marL="0" indent="0">
              <a:buNone/>
            </a:pPr>
            <a:r>
              <a:rPr lang="en-CA" i="1" dirty="0"/>
              <a:t>Google LLC v. Canada (Privacy Commissioner)</a:t>
            </a:r>
            <a:r>
              <a:rPr lang="en-CA" dirty="0"/>
              <a:t>, 2023 FCA 200 (September 29, 2023)</a:t>
            </a:r>
          </a:p>
          <a:p>
            <a:pPr marL="0" indent="0">
              <a:buNone/>
            </a:pPr>
            <a:r>
              <a:rPr lang="en-CA" u="sng" dirty="0"/>
              <a:t>Google appeals on 2 grounds</a:t>
            </a:r>
            <a:r>
              <a:rPr lang="en-CA" dirty="0"/>
              <a:t>:</a:t>
            </a:r>
          </a:p>
          <a:p>
            <a:pPr marL="514350" indent="-514350">
              <a:buAutoNum type="arabicPeriod"/>
            </a:pPr>
            <a:r>
              <a:rPr lang="en-CA" dirty="0"/>
              <a:t>Judge should not have even accepted reference without considering freedom of X</a:t>
            </a:r>
          </a:p>
          <a:p>
            <a:pPr marL="514350" indent="-514350">
              <a:buAutoNum type="arabicPeriod"/>
            </a:pPr>
            <a:r>
              <a:rPr lang="en-CA" dirty="0"/>
              <a:t>Judge erred when said “</a:t>
            </a:r>
            <a:r>
              <a:rPr lang="en-US" sz="3200" dirty="0"/>
              <a:t>journalistic, artistic or literary purposes” exception did not apply</a:t>
            </a:r>
          </a:p>
          <a:p>
            <a:pPr marL="0" indent="0">
              <a:buNone/>
            </a:pPr>
            <a:r>
              <a:rPr lang="en-US" u="sng" dirty="0"/>
              <a:t>Held</a:t>
            </a:r>
            <a:r>
              <a:rPr lang="en-US" dirty="0"/>
              <a:t>: Sorry Google you lose, but only 2-1</a:t>
            </a:r>
            <a:endParaRPr lang="en-CA" dirty="0"/>
          </a:p>
        </p:txBody>
      </p:sp>
      <p:sp>
        <p:nvSpPr>
          <p:cNvPr id="4" name="Footer Placeholder 3">
            <a:extLst>
              <a:ext uri="{FF2B5EF4-FFF2-40B4-BE49-F238E27FC236}">
                <a16:creationId xmlns:a16="http://schemas.microsoft.com/office/drawing/2014/main" id="{5DF0F554-77B2-607B-C29B-D645267F58A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7194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B799-9AC0-E38E-9CCB-18C6852A88A5}"/>
              </a:ext>
            </a:extLst>
          </p:cNvPr>
          <p:cNvSpPr>
            <a:spLocks noGrp="1"/>
          </p:cNvSpPr>
          <p:nvPr>
            <p:ph type="title"/>
          </p:nvPr>
        </p:nvSpPr>
        <p:spPr>
          <a:xfrm>
            <a:off x="457200" y="274638"/>
            <a:ext cx="8229600" cy="850106"/>
          </a:xfrm>
        </p:spPr>
        <p:txBody>
          <a:bodyPr/>
          <a:lstStyle/>
          <a:p>
            <a:r>
              <a:rPr lang="en-CA" i="1" dirty="0"/>
              <a:t>Google LLC v. Canada (Privacy Commissioner)</a:t>
            </a:r>
            <a:r>
              <a:rPr lang="en-CA" dirty="0"/>
              <a:t>, 2023 FCA 200</a:t>
            </a:r>
          </a:p>
        </p:txBody>
      </p:sp>
      <p:sp>
        <p:nvSpPr>
          <p:cNvPr id="3" name="Content Placeholder 2">
            <a:extLst>
              <a:ext uri="{FF2B5EF4-FFF2-40B4-BE49-F238E27FC236}">
                <a16:creationId xmlns:a16="http://schemas.microsoft.com/office/drawing/2014/main" id="{02B0972A-A6A1-55B2-35C0-87112CA5033D}"/>
              </a:ext>
            </a:extLst>
          </p:cNvPr>
          <p:cNvSpPr>
            <a:spLocks noGrp="1"/>
          </p:cNvSpPr>
          <p:nvPr>
            <p:ph idx="1"/>
          </p:nvPr>
        </p:nvSpPr>
        <p:spPr>
          <a:xfrm>
            <a:off x="457200" y="1556792"/>
            <a:ext cx="8229600" cy="4569371"/>
          </a:xfrm>
        </p:spPr>
        <p:txBody>
          <a:bodyPr/>
          <a:lstStyle/>
          <a:p>
            <a:pPr marL="0" indent="0">
              <a:buNone/>
            </a:pPr>
            <a:r>
              <a:rPr lang="en-CA" sz="2400" u="sng" dirty="0"/>
              <a:t>Issue 1</a:t>
            </a:r>
            <a:r>
              <a:rPr lang="en-CA" sz="2400" dirty="0"/>
              <a:t>: Basically all the lower judges (prothonotary and lower FC) did not make any errors on this point</a:t>
            </a:r>
          </a:p>
          <a:p>
            <a:pPr marL="0" indent="0">
              <a:buNone/>
            </a:pPr>
            <a:r>
              <a:rPr lang="en-CA" sz="2400" u="sng" dirty="0"/>
              <a:t>Issue 2</a:t>
            </a:r>
            <a:r>
              <a:rPr lang="en-CA" sz="2400" dirty="0"/>
              <a:t>: “</a:t>
            </a:r>
            <a:r>
              <a:rPr lang="en-US" sz="2400" dirty="0"/>
              <a:t>Google displays responses to a user search query ranked in the order that Google considers of most relevance to the user, as determined by algorithms maintained by Google. That is the purpose of Google Search. In carrying out that purpose, Google is agnostic as to the nature of that content: nothing turns on whether or not it is journalistic, let alone on whether it meets certain aspirational standards of journalism. Even if the search happens to return snippets that contain links to journalistic content, that cannot be said to be its purpose when Google is indifferent to whether or not it does so.”</a:t>
            </a: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327E7C11-3DBC-1B99-31ED-45FD809C9A7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70278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B799-9AC0-E38E-9CCB-18C6852A88A5}"/>
              </a:ext>
            </a:extLst>
          </p:cNvPr>
          <p:cNvSpPr>
            <a:spLocks noGrp="1"/>
          </p:cNvSpPr>
          <p:nvPr>
            <p:ph type="title"/>
          </p:nvPr>
        </p:nvSpPr>
        <p:spPr/>
        <p:txBody>
          <a:bodyPr/>
          <a:lstStyle/>
          <a:p>
            <a:r>
              <a:rPr lang="en-CA" i="1" dirty="0"/>
              <a:t>Google LLC v. Canada (Privacy Commissioner)</a:t>
            </a:r>
            <a:r>
              <a:rPr lang="en-CA" dirty="0"/>
              <a:t>, 2023 FCA 200</a:t>
            </a:r>
          </a:p>
        </p:txBody>
      </p:sp>
      <p:sp>
        <p:nvSpPr>
          <p:cNvPr id="3" name="Content Placeholder 2">
            <a:extLst>
              <a:ext uri="{FF2B5EF4-FFF2-40B4-BE49-F238E27FC236}">
                <a16:creationId xmlns:a16="http://schemas.microsoft.com/office/drawing/2014/main" id="{02B0972A-A6A1-55B2-35C0-87112CA5033D}"/>
              </a:ext>
            </a:extLst>
          </p:cNvPr>
          <p:cNvSpPr>
            <a:spLocks noGrp="1"/>
          </p:cNvSpPr>
          <p:nvPr>
            <p:ph idx="1"/>
          </p:nvPr>
        </p:nvSpPr>
        <p:spPr/>
        <p:txBody>
          <a:bodyPr/>
          <a:lstStyle/>
          <a:p>
            <a:pPr marL="0" indent="0">
              <a:buNone/>
            </a:pPr>
            <a:r>
              <a:rPr lang="en-CA" sz="2400" u="sng" dirty="0"/>
              <a:t>Dissent</a:t>
            </a:r>
            <a:r>
              <a:rPr lang="en-CA" sz="2400" dirty="0"/>
              <a:t>: (interesting analogy for issue 2)</a:t>
            </a:r>
          </a:p>
          <a:p>
            <a:pPr marL="0" indent="0">
              <a:buNone/>
            </a:pPr>
            <a:r>
              <a:rPr lang="en-CA" sz="2400" dirty="0"/>
              <a:t>“t</a:t>
            </a:r>
            <a:r>
              <a:rPr lang="en-US" sz="2400" dirty="0"/>
              <a:t>he operator of the television or radio station is simply finding newspaper articles and reporting on what was published by the newspaper. The only functions performed by the operator of the television or radio station are the collection of the newspaper articles (by reading the newspapers or searching for the articles) and the use and disclosure of that information as part of the television or radio program…</a:t>
            </a:r>
          </a:p>
          <a:p>
            <a:pPr marL="0" indent="0">
              <a:buNone/>
            </a:pPr>
            <a:r>
              <a:rPr lang="en-US" sz="2400" dirty="0"/>
              <a:t>activities of the operator of the television and radio station are essentially the same as the activities carried out by Google. Both the operator and Google search for information and disclose that information to the public”</a:t>
            </a:r>
            <a:endParaRPr lang="en-CA" sz="2400" dirty="0"/>
          </a:p>
        </p:txBody>
      </p:sp>
      <p:sp>
        <p:nvSpPr>
          <p:cNvPr id="4" name="Footer Placeholder 3">
            <a:extLst>
              <a:ext uri="{FF2B5EF4-FFF2-40B4-BE49-F238E27FC236}">
                <a16:creationId xmlns:a16="http://schemas.microsoft.com/office/drawing/2014/main" id="{327E7C11-3DBC-1B99-31ED-45FD809C9A7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16912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3C2E-3E91-4F8D-8150-1B4E18EC5C85}"/>
              </a:ext>
            </a:extLst>
          </p:cNvPr>
          <p:cNvSpPr>
            <a:spLocks noGrp="1"/>
          </p:cNvSpPr>
          <p:nvPr>
            <p:ph type="title"/>
          </p:nvPr>
        </p:nvSpPr>
        <p:spPr>
          <a:xfrm>
            <a:off x="758031" y="136525"/>
            <a:ext cx="7772400" cy="4588619"/>
          </a:xfrm>
        </p:spPr>
        <p:txBody>
          <a:bodyPr/>
          <a:lstStyle/>
          <a:p>
            <a:r>
              <a:rPr lang="en-CA" dirty="0"/>
              <a:t>So is there a </a:t>
            </a:r>
            <a:r>
              <a:rPr lang="en-CA" dirty="0" err="1"/>
              <a:t>rtbf</a:t>
            </a:r>
            <a:r>
              <a:rPr lang="en-CA" dirty="0"/>
              <a:t> in canada?</a:t>
            </a:r>
            <a:br>
              <a:rPr lang="en-CA" dirty="0"/>
            </a:br>
            <a:r>
              <a:rPr lang="en-CA" dirty="0"/>
              <a:t>Maybe! MAYBE NOT!</a:t>
            </a:r>
            <a:br>
              <a:rPr lang="en-CA" dirty="0"/>
            </a:br>
            <a:br>
              <a:rPr lang="en-CA" dirty="0"/>
            </a:br>
            <a:r>
              <a:rPr lang="en-CA" dirty="0"/>
              <a:t>But also canada has 10 provinces some of whom have their own privacy laws…</a:t>
            </a:r>
          </a:p>
        </p:txBody>
      </p:sp>
      <p:sp>
        <p:nvSpPr>
          <p:cNvPr id="3" name="Footer Placeholder 2">
            <a:extLst>
              <a:ext uri="{FF2B5EF4-FFF2-40B4-BE49-F238E27FC236}">
                <a16:creationId xmlns:a16="http://schemas.microsoft.com/office/drawing/2014/main" id="{592E1947-48E2-4FE0-8E4A-40D1FCFEFCCF}"/>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36418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C012-DD14-C3E0-E71D-8E8AAE05D54A}"/>
              </a:ext>
            </a:extLst>
          </p:cNvPr>
          <p:cNvSpPr>
            <a:spLocks noGrp="1"/>
          </p:cNvSpPr>
          <p:nvPr>
            <p:ph type="title"/>
          </p:nvPr>
        </p:nvSpPr>
        <p:spPr>
          <a:xfrm>
            <a:off x="457200" y="136526"/>
            <a:ext cx="8229600" cy="902048"/>
          </a:xfrm>
        </p:spPr>
        <p:txBody>
          <a:bodyPr/>
          <a:lstStyle/>
          <a:p>
            <a:r>
              <a:rPr lang="en-CA" dirty="0"/>
              <a:t>Quebec ARPPIPS </a:t>
            </a:r>
            <a:r>
              <a:rPr lang="en-CA" sz="2800" dirty="0"/>
              <a:t>(as amended by Law 25)</a:t>
            </a:r>
            <a:r>
              <a:rPr lang="en-CA" dirty="0"/>
              <a:t> </a:t>
            </a:r>
            <a:br>
              <a:rPr lang="en-CA" dirty="0"/>
            </a:br>
            <a:r>
              <a:rPr lang="en-CA" sz="2000" dirty="0"/>
              <a:t>(Provision in force September 2023)</a:t>
            </a:r>
          </a:p>
        </p:txBody>
      </p:sp>
      <p:sp>
        <p:nvSpPr>
          <p:cNvPr id="3" name="Content Placeholder 2">
            <a:extLst>
              <a:ext uri="{FF2B5EF4-FFF2-40B4-BE49-F238E27FC236}">
                <a16:creationId xmlns:a16="http://schemas.microsoft.com/office/drawing/2014/main" id="{9D331623-0117-85B3-D332-A693A4696C6F}"/>
              </a:ext>
            </a:extLst>
          </p:cNvPr>
          <p:cNvSpPr>
            <a:spLocks noGrp="1"/>
          </p:cNvSpPr>
          <p:nvPr>
            <p:ph idx="1"/>
          </p:nvPr>
        </p:nvSpPr>
        <p:spPr>
          <a:xfrm>
            <a:off x="457200" y="1124744"/>
            <a:ext cx="8229600" cy="5001419"/>
          </a:xfrm>
        </p:spPr>
        <p:txBody>
          <a:bodyPr/>
          <a:lstStyle/>
          <a:p>
            <a:pPr marL="0" indent="0">
              <a:buNone/>
            </a:pPr>
            <a:r>
              <a:rPr lang="en-US" sz="2000" b="1" dirty="0"/>
              <a:t>28.1</a:t>
            </a:r>
            <a:r>
              <a:rPr lang="en-US" sz="2000" dirty="0"/>
              <a:t>. The person to whom personal information relates may require any person carrying on an enterprise to </a:t>
            </a:r>
            <a:r>
              <a:rPr lang="en-US" sz="2400" b="1" dirty="0"/>
              <a:t>cease disseminating that information or to de-index any hyperlink attached to his name </a:t>
            </a:r>
            <a:r>
              <a:rPr lang="en-US" sz="2000" dirty="0"/>
              <a:t>that provides access to the information by a technological means, if the dissemination of the information contravenes the law or a court order.</a:t>
            </a:r>
          </a:p>
          <a:p>
            <a:pPr marL="0" indent="0">
              <a:buNone/>
            </a:pPr>
            <a:endParaRPr lang="en-US" sz="2000" dirty="0"/>
          </a:p>
          <a:p>
            <a:pPr marL="0" indent="0">
              <a:buNone/>
            </a:pPr>
            <a:r>
              <a:rPr lang="en-US" sz="2000" dirty="0"/>
              <a:t>The person may do likewise, or may require that the hyperlink providing access to the information be reindexed, where the following conditions are met:</a:t>
            </a:r>
          </a:p>
          <a:p>
            <a:pPr marL="0" indent="0">
              <a:buNone/>
            </a:pPr>
            <a:r>
              <a:rPr lang="en-US" sz="2000" dirty="0"/>
              <a:t>(1) the dissemination of the information causes the person concerned serious injury in relation to his right to the respect of his reputation or privacy;</a:t>
            </a:r>
          </a:p>
          <a:p>
            <a:pPr marL="0" indent="0">
              <a:buNone/>
            </a:pPr>
            <a:r>
              <a:rPr lang="en-US" sz="2000" dirty="0"/>
              <a:t>(2) the injury is clearly greater than the interest of the public in knowing the information or the interest of any person in expressing himself freely; </a:t>
            </a:r>
            <a:r>
              <a:rPr lang="en-US" sz="2000" b="1" dirty="0"/>
              <a:t>and</a:t>
            </a:r>
          </a:p>
          <a:p>
            <a:pPr marL="0" indent="0">
              <a:buNone/>
            </a:pPr>
            <a:r>
              <a:rPr lang="en-US" sz="2000" dirty="0"/>
              <a:t>(3) the cessation of dissemination, re-indexation or de-indexation requested does not exceed what is necessary for preventing the perpetuation of the injury. (…/2)</a:t>
            </a:r>
          </a:p>
          <a:p>
            <a:pPr marL="0" indent="0">
              <a:buNone/>
            </a:pPr>
            <a:endParaRPr lang="en-CA" sz="2000" dirty="0"/>
          </a:p>
        </p:txBody>
      </p:sp>
      <p:sp>
        <p:nvSpPr>
          <p:cNvPr id="4" name="Footer Placeholder 3">
            <a:extLst>
              <a:ext uri="{FF2B5EF4-FFF2-40B4-BE49-F238E27FC236}">
                <a16:creationId xmlns:a16="http://schemas.microsoft.com/office/drawing/2014/main" id="{4330C2C9-E059-D79A-6C82-D15261FD6A6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57869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dirty="0"/>
              <a:t>Class 11</a:t>
            </a:r>
            <a:endParaRPr lang="en-US" dirty="0"/>
          </a:p>
        </p:txBody>
      </p:sp>
      <p:sp>
        <p:nvSpPr>
          <p:cNvPr id="37892" name="Content Placeholder 2"/>
          <p:cNvSpPr>
            <a:spLocks noGrp="1"/>
          </p:cNvSpPr>
          <p:nvPr>
            <p:ph idx="1"/>
          </p:nvPr>
        </p:nvSpPr>
        <p:spPr>
          <a:xfrm>
            <a:off x="457200" y="1196752"/>
            <a:ext cx="8229600" cy="5256436"/>
          </a:xfrm>
        </p:spPr>
        <p:txBody>
          <a:bodyPr/>
          <a:lstStyle/>
          <a:p>
            <a:pPr eaLnBrk="1" hangingPunct="1">
              <a:defRPr/>
            </a:pPr>
            <a:r>
              <a:rPr lang="en-CA" altLang="en-US" sz="2400" dirty="0"/>
              <a:t>EXAM / Review:</a:t>
            </a:r>
          </a:p>
          <a:p>
            <a:pPr lvl="1" eaLnBrk="1" hangingPunct="1">
              <a:buFont typeface="Wingdings" panose="05000000000000000000" pitchFamily="2" charset="2"/>
              <a:buChar char="Ø"/>
              <a:defRPr/>
            </a:pPr>
            <a:r>
              <a:rPr lang="en-US" altLang="en-US" sz="2400" b="1" dirty="0"/>
              <a:t>Fixed Time </a:t>
            </a:r>
            <a:r>
              <a:rPr lang="en-US" altLang="en-US" sz="2400" b="1" dirty="0" err="1"/>
              <a:t>Takehome</a:t>
            </a:r>
            <a:r>
              <a:rPr lang="en-US" altLang="en-US" sz="2400" dirty="0"/>
              <a:t> (3-hour, Wednesday, December 11, 9h30)</a:t>
            </a:r>
          </a:p>
          <a:p>
            <a:pPr lvl="1" eaLnBrk="1" hangingPunct="1">
              <a:buFont typeface="Wingdings" panose="05000000000000000000" pitchFamily="2" charset="2"/>
              <a:buChar char="Ø"/>
              <a:defRPr/>
            </a:pPr>
            <a:r>
              <a:rPr lang="en-US" altLang="en-US" sz="2400" dirty="0"/>
              <a:t>I will certainly answer (</a:t>
            </a:r>
            <a:r>
              <a:rPr lang="en-US" altLang="en-US" sz="2400" i="1" dirty="0"/>
              <a:t>specific</a:t>
            </a:r>
            <a:r>
              <a:rPr lang="en-US" altLang="en-US" sz="2400" dirty="0"/>
              <a:t>) questions on December 4 and by email before then any time (well, I will cut you off at bedtime the night before)! Even the weekend! BUT…I will not “re-teach” i.e.:</a:t>
            </a:r>
          </a:p>
          <a:p>
            <a:pPr marL="914400" lvl="2" indent="0" eaLnBrk="1" hangingPunct="1">
              <a:buNone/>
              <a:defRPr/>
            </a:pPr>
            <a:r>
              <a:rPr lang="en-US" altLang="en-US" dirty="0"/>
              <a:t>OK: “I am confused about this point, can you clarify?</a:t>
            </a:r>
          </a:p>
          <a:p>
            <a:pPr marL="914400" lvl="2" indent="0" eaLnBrk="1" hangingPunct="1">
              <a:buNone/>
              <a:defRPr/>
            </a:pPr>
            <a:r>
              <a:rPr lang="en-US" altLang="en-US" dirty="0"/>
              <a:t>Not OK: “Can you explain the </a:t>
            </a:r>
            <a:r>
              <a:rPr lang="en-US" altLang="en-US" i="1" dirty="0"/>
              <a:t>Tariff-22 </a:t>
            </a:r>
            <a:r>
              <a:rPr lang="en-US" altLang="en-US" dirty="0"/>
              <a:t>case to me?”</a:t>
            </a:r>
          </a:p>
          <a:p>
            <a:pPr eaLnBrk="1" hangingPunct="1">
              <a:defRPr/>
            </a:pPr>
            <a:r>
              <a:rPr lang="en-CA" altLang="en-US" sz="2400" dirty="0"/>
              <a:t>Syllabus v4 is last but I will do a random internet law topics mini-lecture Wednesday (no readings for it)</a:t>
            </a:r>
          </a:p>
          <a:p>
            <a:pPr eaLnBrk="1" hangingPunct="1">
              <a:defRPr/>
            </a:pPr>
            <a:r>
              <a:rPr lang="en-US" altLang="en-US" sz="2400" dirty="0"/>
              <a:t>Course Evaluations on Mercury</a:t>
            </a:r>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C012-DD14-C3E0-E71D-8E8AAE05D54A}"/>
              </a:ext>
            </a:extLst>
          </p:cNvPr>
          <p:cNvSpPr>
            <a:spLocks noGrp="1"/>
          </p:cNvSpPr>
          <p:nvPr>
            <p:ph type="title"/>
          </p:nvPr>
        </p:nvSpPr>
        <p:spPr>
          <a:xfrm>
            <a:off x="457200" y="136525"/>
            <a:ext cx="8229600" cy="1190079"/>
          </a:xfrm>
        </p:spPr>
        <p:txBody>
          <a:bodyPr/>
          <a:lstStyle/>
          <a:p>
            <a:r>
              <a:rPr lang="en-CA" dirty="0"/>
              <a:t>Quebec Bill 64 / Law 25 </a:t>
            </a:r>
            <a:br>
              <a:rPr lang="en-CA" dirty="0"/>
            </a:br>
            <a:r>
              <a:rPr lang="en-CA" sz="2000" dirty="0"/>
              <a:t>(Provision in force September 2023)</a:t>
            </a:r>
          </a:p>
        </p:txBody>
      </p:sp>
      <p:sp>
        <p:nvSpPr>
          <p:cNvPr id="3" name="Content Placeholder 2">
            <a:extLst>
              <a:ext uri="{FF2B5EF4-FFF2-40B4-BE49-F238E27FC236}">
                <a16:creationId xmlns:a16="http://schemas.microsoft.com/office/drawing/2014/main" id="{9D331623-0117-85B3-D332-A693A4696C6F}"/>
              </a:ext>
            </a:extLst>
          </p:cNvPr>
          <p:cNvSpPr>
            <a:spLocks noGrp="1"/>
          </p:cNvSpPr>
          <p:nvPr>
            <p:ph idx="1"/>
          </p:nvPr>
        </p:nvSpPr>
        <p:spPr>
          <a:xfrm>
            <a:off x="457200" y="1556792"/>
            <a:ext cx="8229600" cy="4569371"/>
          </a:xfrm>
        </p:spPr>
        <p:txBody>
          <a:bodyPr/>
          <a:lstStyle/>
          <a:p>
            <a:pPr marL="0" indent="0">
              <a:buNone/>
            </a:pPr>
            <a:r>
              <a:rPr lang="en-US" sz="2000" dirty="0"/>
              <a:t>In assessing the criteria set out in the second paragraph, the following, in particular, must be taken into account:</a:t>
            </a:r>
          </a:p>
          <a:p>
            <a:pPr marL="0" indent="0">
              <a:buNone/>
            </a:pPr>
            <a:r>
              <a:rPr lang="en-US" sz="2000" dirty="0"/>
              <a:t>(1) the fact that the person concerned is a public figure;</a:t>
            </a:r>
          </a:p>
          <a:p>
            <a:pPr marL="0" indent="0">
              <a:buNone/>
            </a:pPr>
            <a:r>
              <a:rPr lang="en-US" sz="2000" dirty="0"/>
              <a:t>(2) the fact that the information relates to the personal information of a person who was a minor;</a:t>
            </a:r>
          </a:p>
          <a:p>
            <a:pPr marL="0" indent="0">
              <a:buNone/>
            </a:pPr>
            <a:r>
              <a:rPr lang="en-US" sz="2000" dirty="0"/>
              <a:t>(3) the fact that the information is up to date and accurate;</a:t>
            </a:r>
          </a:p>
          <a:p>
            <a:pPr marL="0" indent="0">
              <a:buNone/>
            </a:pPr>
            <a:r>
              <a:rPr lang="en-US" sz="2000" dirty="0"/>
              <a:t>(4) the sensitivity of the information;</a:t>
            </a:r>
          </a:p>
          <a:p>
            <a:pPr marL="0" indent="0">
              <a:buNone/>
            </a:pPr>
            <a:r>
              <a:rPr lang="en-US" sz="2000" dirty="0"/>
              <a:t>(5) the context in which the information is disseminated;</a:t>
            </a:r>
          </a:p>
          <a:p>
            <a:pPr marL="0" indent="0">
              <a:buNone/>
            </a:pPr>
            <a:r>
              <a:rPr lang="en-US" sz="2000" dirty="0"/>
              <a:t>(6) the time elapsed between the dissemination of the information and the request made under this section; and</a:t>
            </a:r>
          </a:p>
          <a:p>
            <a:pPr marL="0" indent="0">
              <a:buNone/>
            </a:pPr>
            <a:r>
              <a:rPr lang="en-US" sz="2000" dirty="0"/>
              <a:t>(7) where the information concerns a criminal or penal procedure, the obtaining of a pardon or the application of a restriction on the accessibility of records of the courts of justice.</a:t>
            </a:r>
          </a:p>
          <a:p>
            <a:pPr marL="0" indent="0">
              <a:buNone/>
            </a:pPr>
            <a:endParaRPr lang="en-CA" sz="2000" dirty="0"/>
          </a:p>
        </p:txBody>
      </p:sp>
      <p:sp>
        <p:nvSpPr>
          <p:cNvPr id="4" name="Footer Placeholder 3">
            <a:extLst>
              <a:ext uri="{FF2B5EF4-FFF2-40B4-BE49-F238E27FC236}">
                <a16:creationId xmlns:a16="http://schemas.microsoft.com/office/drawing/2014/main" id="{4330C2C9-E059-D79A-6C82-D15261FD6A6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26686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D56E-CC24-932F-1115-F53CCFAC369C}"/>
              </a:ext>
            </a:extLst>
          </p:cNvPr>
          <p:cNvSpPr>
            <a:spLocks noGrp="1"/>
          </p:cNvSpPr>
          <p:nvPr>
            <p:ph type="title"/>
          </p:nvPr>
        </p:nvSpPr>
        <p:spPr/>
        <p:txBody>
          <a:bodyPr/>
          <a:lstStyle/>
          <a:p>
            <a:r>
              <a:rPr lang="en-CA" dirty="0"/>
              <a:t>Also in Quebec</a:t>
            </a:r>
            <a:br>
              <a:rPr lang="en-CA" dirty="0"/>
            </a:br>
            <a:r>
              <a:rPr lang="en-US" i="1" dirty="0"/>
              <a:t>A.B. c. Google</a:t>
            </a:r>
            <a:r>
              <a:rPr lang="en-US" dirty="0"/>
              <a:t>, 2023 QCCS 1167</a:t>
            </a:r>
            <a:endParaRPr lang="en-CA" dirty="0"/>
          </a:p>
        </p:txBody>
      </p:sp>
      <p:sp>
        <p:nvSpPr>
          <p:cNvPr id="3" name="Content Placeholder 2">
            <a:extLst>
              <a:ext uri="{FF2B5EF4-FFF2-40B4-BE49-F238E27FC236}">
                <a16:creationId xmlns:a16="http://schemas.microsoft.com/office/drawing/2014/main" id="{B4D3BB2A-1E2B-8D5D-A44C-DD8D62C8BE76}"/>
              </a:ext>
            </a:extLst>
          </p:cNvPr>
          <p:cNvSpPr>
            <a:spLocks noGrp="1"/>
          </p:cNvSpPr>
          <p:nvPr>
            <p:ph idx="1"/>
          </p:nvPr>
        </p:nvSpPr>
        <p:spPr/>
        <p:txBody>
          <a:bodyPr/>
          <a:lstStyle/>
          <a:p>
            <a:pPr>
              <a:buFont typeface="Wingdings" panose="05000000000000000000" pitchFamily="2" charset="2"/>
              <a:buChar char="à"/>
            </a:pPr>
            <a:r>
              <a:rPr lang="en-CA" sz="2400" dirty="0">
                <a:sym typeface="Wingdings" panose="05000000000000000000" pitchFamily="2" charset="2"/>
              </a:rPr>
              <a:t>Mentioned by Sajneet and Lina</a:t>
            </a:r>
          </a:p>
          <a:p>
            <a:pPr>
              <a:buFont typeface="Wingdings" panose="05000000000000000000" pitchFamily="2" charset="2"/>
              <a:buChar char="à"/>
            </a:pPr>
            <a:r>
              <a:rPr lang="en-CA" sz="2400" dirty="0">
                <a:sym typeface="Wingdings" panose="05000000000000000000" pitchFamily="2" charset="2"/>
              </a:rPr>
              <a:t>May 2023 judgement, so pre-dates the 28.1 we just saw coming into force</a:t>
            </a:r>
          </a:p>
          <a:p>
            <a:pPr>
              <a:buFont typeface="Wingdings" panose="05000000000000000000" pitchFamily="2" charset="2"/>
              <a:buChar char="à"/>
            </a:pPr>
            <a:r>
              <a:rPr lang="en-CA" sz="2400" dirty="0">
                <a:sym typeface="Wingdings" panose="05000000000000000000" pitchFamily="2" charset="2"/>
              </a:rPr>
              <a:t>S</a:t>
            </a:r>
            <a:r>
              <a:rPr lang="en-US" sz="2400" dirty="0" err="1">
                <a:sym typeface="Wingdings" panose="05000000000000000000" pitchFamily="2" charset="2"/>
              </a:rPr>
              <a:t>uperior</a:t>
            </a:r>
            <a:r>
              <a:rPr lang="en-US" sz="2400" dirty="0">
                <a:sym typeface="Wingdings" panose="05000000000000000000" pitchFamily="2" charset="2"/>
              </a:rPr>
              <a:t> Court of Québec ordered Google to pay $500,000 to A.B., a prominent Québec businessman, for failing to de-index a site containing defamatory materials</a:t>
            </a:r>
          </a:p>
          <a:p>
            <a:pPr>
              <a:buFont typeface="Wingdings" panose="05000000000000000000" pitchFamily="2" charset="2"/>
              <a:buChar char="à"/>
            </a:pPr>
            <a:r>
              <a:rPr lang="en-US" sz="2400" dirty="0">
                <a:sym typeface="Wingdings" panose="05000000000000000000" pitchFamily="2" charset="2"/>
              </a:rPr>
              <a:t>Defamatory post +  </a:t>
            </a:r>
            <a:r>
              <a:rPr lang="en-US" sz="2400" i="1" dirty="0">
                <a:sym typeface="Wingdings" panose="05000000000000000000" pitchFamily="2" charset="2"/>
              </a:rPr>
              <a:t>Quebec’s Act to establish the legal framework for information technology </a:t>
            </a:r>
            <a:r>
              <a:rPr lang="en-US" sz="2400" dirty="0">
                <a:sym typeface="Wingdings" panose="05000000000000000000" pitchFamily="2" charset="2"/>
              </a:rPr>
              <a:t>violations by Google = Damages</a:t>
            </a:r>
          </a:p>
          <a:p>
            <a:pPr marL="0" indent="0">
              <a:buNone/>
            </a:pPr>
            <a:endParaRPr lang="en-CA" sz="2400" dirty="0"/>
          </a:p>
        </p:txBody>
      </p:sp>
      <p:sp>
        <p:nvSpPr>
          <p:cNvPr id="4" name="Footer Placeholder 3">
            <a:extLst>
              <a:ext uri="{FF2B5EF4-FFF2-40B4-BE49-F238E27FC236}">
                <a16:creationId xmlns:a16="http://schemas.microsoft.com/office/drawing/2014/main" id="{5F799235-8179-747A-2909-8ECFB02E438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71377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B047-748B-2B73-82E0-1B65C9080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0C933-97DD-40EA-E0A1-5FE603248444}"/>
              </a:ext>
            </a:extLst>
          </p:cNvPr>
          <p:cNvSpPr>
            <a:spLocks noGrp="1"/>
          </p:cNvSpPr>
          <p:nvPr>
            <p:ph type="title"/>
          </p:nvPr>
        </p:nvSpPr>
        <p:spPr/>
        <p:txBody>
          <a:bodyPr/>
          <a:lstStyle/>
          <a:p>
            <a:r>
              <a:rPr lang="en-US" i="1" dirty="0"/>
              <a:t>A.B. c. Google</a:t>
            </a:r>
            <a:r>
              <a:rPr lang="en-US" dirty="0"/>
              <a:t>, 2023 QCCS 1167</a:t>
            </a:r>
            <a:endParaRPr lang="en-CA" dirty="0"/>
          </a:p>
        </p:txBody>
      </p:sp>
      <p:sp>
        <p:nvSpPr>
          <p:cNvPr id="3" name="Content Placeholder 2">
            <a:extLst>
              <a:ext uri="{FF2B5EF4-FFF2-40B4-BE49-F238E27FC236}">
                <a16:creationId xmlns:a16="http://schemas.microsoft.com/office/drawing/2014/main" id="{C1019114-1700-0259-855F-69D4476BA8FC}"/>
              </a:ext>
            </a:extLst>
          </p:cNvPr>
          <p:cNvSpPr>
            <a:spLocks noGrp="1"/>
          </p:cNvSpPr>
          <p:nvPr>
            <p:ph idx="1"/>
          </p:nvPr>
        </p:nvSpPr>
        <p:spPr/>
        <p:txBody>
          <a:bodyPr/>
          <a:lstStyle/>
          <a:p>
            <a:pPr marL="0" indent="0">
              <a:buNone/>
            </a:pPr>
            <a:r>
              <a:rPr lang="en-CA" sz="2400" dirty="0"/>
              <a:t>“</a:t>
            </a:r>
            <a:r>
              <a:rPr lang="en-CA" sz="2400" b="1" dirty="0"/>
              <a:t>ORDERS</a:t>
            </a:r>
            <a:r>
              <a:rPr lang="en-CA" sz="2400" dirty="0"/>
              <a:t> </a:t>
            </a:r>
            <a:r>
              <a:rPr lang="en-US" sz="2400" dirty="0"/>
              <a:t>Google to ensure that its search results not list any webpages from the domains “ripoffreport.com”, “www.ripoffreport.com”, “www.usacomplaints.com”, or “usacomplaints.com” containing the words “A. B.”, this injunction being restricted in geographical scope to </a:t>
            </a:r>
            <a:r>
              <a:rPr lang="en-US" sz="2400" b="1" dirty="0"/>
              <a:t>all users of the search service offered by Google, Google Search, located in the province of Quebec</a:t>
            </a:r>
            <a:r>
              <a:rPr lang="en-US" sz="2400" dirty="0"/>
              <a:t>.”</a:t>
            </a:r>
          </a:p>
          <a:p>
            <a:pPr marL="0" indent="0">
              <a:buNone/>
            </a:pPr>
            <a:r>
              <a:rPr lang="en-US" sz="2400" dirty="0">
                <a:sym typeface="Wingdings" panose="05000000000000000000" pitchFamily="2" charset="2"/>
              </a:rPr>
              <a:t> I.e.</a:t>
            </a:r>
            <a:r>
              <a:rPr lang="en-US" sz="2400" b="1" dirty="0">
                <a:sym typeface="Wingdings" panose="05000000000000000000" pitchFamily="2" charset="2"/>
              </a:rPr>
              <a:t> not</a:t>
            </a:r>
            <a:r>
              <a:rPr lang="en-US" sz="2400" dirty="0">
                <a:sym typeface="Wingdings" panose="05000000000000000000" pitchFamily="2" charset="2"/>
              </a:rPr>
              <a:t> worldwide like </a:t>
            </a:r>
            <a:r>
              <a:rPr lang="en-US" sz="2400" dirty="0" err="1">
                <a:sym typeface="Wingdings" panose="05000000000000000000" pitchFamily="2" charset="2"/>
              </a:rPr>
              <a:t>Equuestek</a:t>
            </a:r>
            <a:endParaRPr lang="en-CA" sz="2400" dirty="0"/>
          </a:p>
        </p:txBody>
      </p:sp>
      <p:sp>
        <p:nvSpPr>
          <p:cNvPr id="4" name="Footer Placeholder 3">
            <a:extLst>
              <a:ext uri="{FF2B5EF4-FFF2-40B4-BE49-F238E27FC236}">
                <a16:creationId xmlns:a16="http://schemas.microsoft.com/office/drawing/2014/main" id="{9FC67E8A-D920-B50D-9A18-4747E2A4C6C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23378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11A8-7039-42A2-94FA-06734DFACDD5}"/>
              </a:ext>
            </a:extLst>
          </p:cNvPr>
          <p:cNvSpPr>
            <a:spLocks noGrp="1"/>
          </p:cNvSpPr>
          <p:nvPr>
            <p:ph type="title"/>
          </p:nvPr>
        </p:nvSpPr>
        <p:spPr/>
        <p:txBody>
          <a:bodyPr/>
          <a:lstStyle/>
          <a:p>
            <a:r>
              <a:rPr lang="fr-CA" dirty="0"/>
              <a:t>Intro to cybercrime in canada (-</a:t>
            </a:r>
            <a:r>
              <a:rPr lang="fr-CA" dirty="0" err="1"/>
              <a:t>ish</a:t>
            </a:r>
            <a:r>
              <a:rPr lang="fr-CA" dirty="0"/>
              <a:t>)</a:t>
            </a:r>
            <a:endParaRPr lang="en-CA" dirty="0"/>
          </a:p>
        </p:txBody>
      </p:sp>
      <p:sp>
        <p:nvSpPr>
          <p:cNvPr id="3" name="Footer Placeholder 2">
            <a:extLst>
              <a:ext uri="{FF2B5EF4-FFF2-40B4-BE49-F238E27FC236}">
                <a16:creationId xmlns:a16="http://schemas.microsoft.com/office/drawing/2014/main" id="{120E0918-4638-457F-90C8-7B158460A62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04619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0B1A-6702-435B-898F-B9A65CB7936D}"/>
              </a:ext>
            </a:extLst>
          </p:cNvPr>
          <p:cNvSpPr>
            <a:spLocks noGrp="1"/>
          </p:cNvSpPr>
          <p:nvPr>
            <p:ph type="title"/>
          </p:nvPr>
        </p:nvSpPr>
        <p:spPr/>
        <p:txBody>
          <a:bodyPr/>
          <a:lstStyle/>
          <a:p>
            <a:r>
              <a:rPr lang="en-CA" dirty="0"/>
              <a:t>Cybercrime as per the RCMP</a:t>
            </a:r>
          </a:p>
        </p:txBody>
      </p:sp>
      <p:sp>
        <p:nvSpPr>
          <p:cNvPr id="4" name="Footer Placeholder 3">
            <a:extLst>
              <a:ext uri="{FF2B5EF4-FFF2-40B4-BE49-F238E27FC236}">
                <a16:creationId xmlns:a16="http://schemas.microsoft.com/office/drawing/2014/main" id="{03A43181-3F68-487E-AF4D-928F8A4F2159}"/>
              </a:ext>
            </a:extLst>
          </p:cNvPr>
          <p:cNvSpPr>
            <a:spLocks noGrp="1"/>
          </p:cNvSpPr>
          <p:nvPr>
            <p:ph type="ftr" sz="quarter" idx="11"/>
          </p:nvPr>
        </p:nvSpPr>
        <p:spPr/>
        <p:txBody>
          <a:bodyPr/>
          <a:lstStyle/>
          <a:p>
            <a:pPr>
              <a:defRPr/>
            </a:pPr>
            <a:r>
              <a:rPr lang="en-US"/>
              <a:t>Class 11</a:t>
            </a:r>
            <a:endParaRPr lang="en-US" dirty="0"/>
          </a:p>
        </p:txBody>
      </p:sp>
      <p:pic>
        <p:nvPicPr>
          <p:cNvPr id="1026" name="Picture 2" descr="http://www.rcmp-grc.gc.ca/wam/media/1043/large/3e750efb4100de63f04bb16d334369fd.jpg">
            <a:extLst>
              <a:ext uri="{FF2B5EF4-FFF2-40B4-BE49-F238E27FC236}">
                <a16:creationId xmlns:a16="http://schemas.microsoft.com/office/drawing/2014/main" id="{646CD459-96E6-4CFC-A9A5-5C9958CE59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3157" y="1700808"/>
            <a:ext cx="728214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6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15D1-E35B-4140-8422-C8BA2D6EEE44}"/>
              </a:ext>
            </a:extLst>
          </p:cNvPr>
          <p:cNvSpPr>
            <a:spLocks noGrp="1"/>
          </p:cNvSpPr>
          <p:nvPr>
            <p:ph type="title"/>
          </p:nvPr>
        </p:nvSpPr>
        <p:spPr>
          <a:xfrm>
            <a:off x="457200" y="274637"/>
            <a:ext cx="8229600" cy="2564135"/>
          </a:xfrm>
        </p:spPr>
        <p:txBody>
          <a:bodyPr/>
          <a:lstStyle/>
          <a:p>
            <a:r>
              <a:rPr lang="en-CA" b="1" dirty="0"/>
              <a:t>T.V. TIME!</a:t>
            </a:r>
          </a:p>
        </p:txBody>
      </p:sp>
      <p:sp>
        <p:nvSpPr>
          <p:cNvPr id="4" name="Content Placeholder 3">
            <a:extLst>
              <a:ext uri="{FF2B5EF4-FFF2-40B4-BE49-F238E27FC236}">
                <a16:creationId xmlns:a16="http://schemas.microsoft.com/office/drawing/2014/main" id="{877363B5-15D1-42D0-BCC6-EE52A481AA5A}"/>
              </a:ext>
            </a:extLst>
          </p:cNvPr>
          <p:cNvSpPr>
            <a:spLocks noGrp="1"/>
          </p:cNvSpPr>
          <p:nvPr>
            <p:ph idx="1"/>
          </p:nvPr>
        </p:nvSpPr>
        <p:spPr>
          <a:xfrm>
            <a:off x="457200" y="3068960"/>
            <a:ext cx="8229600" cy="3057203"/>
          </a:xfrm>
        </p:spPr>
        <p:txBody>
          <a:bodyPr/>
          <a:lstStyle/>
          <a:p>
            <a:pPr marL="0" indent="0" algn="ctr">
              <a:buNone/>
            </a:pPr>
            <a:r>
              <a:rPr lang="en-CA" dirty="0">
                <a:hlinkClick r:id="rId2"/>
              </a:rPr>
              <a:t>https://youtu.be/NLb6h_7NAW0</a:t>
            </a:r>
            <a:r>
              <a:rPr lang="en-CA" dirty="0"/>
              <a:t> </a:t>
            </a:r>
          </a:p>
        </p:txBody>
      </p:sp>
      <p:sp>
        <p:nvSpPr>
          <p:cNvPr id="3" name="Footer Placeholder 2">
            <a:extLst>
              <a:ext uri="{FF2B5EF4-FFF2-40B4-BE49-F238E27FC236}">
                <a16:creationId xmlns:a16="http://schemas.microsoft.com/office/drawing/2014/main" id="{A2431EF4-613C-4839-A30A-2ED6C422AD8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631146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9070-F645-428B-BD22-D39B45652594}"/>
              </a:ext>
            </a:extLst>
          </p:cNvPr>
          <p:cNvSpPr>
            <a:spLocks noGrp="1"/>
          </p:cNvSpPr>
          <p:nvPr>
            <p:ph type="title"/>
          </p:nvPr>
        </p:nvSpPr>
        <p:spPr/>
        <p:txBody>
          <a:bodyPr/>
          <a:lstStyle/>
          <a:p>
            <a:r>
              <a:rPr lang="en-CA" dirty="0"/>
              <a:t>Elliot’s Crime</a:t>
            </a:r>
          </a:p>
        </p:txBody>
      </p:sp>
      <p:sp>
        <p:nvSpPr>
          <p:cNvPr id="3" name="Content Placeholder 2">
            <a:extLst>
              <a:ext uri="{FF2B5EF4-FFF2-40B4-BE49-F238E27FC236}">
                <a16:creationId xmlns:a16="http://schemas.microsoft.com/office/drawing/2014/main" id="{387C1F87-67E5-42DA-88F8-AFB53EA1717E}"/>
              </a:ext>
            </a:extLst>
          </p:cNvPr>
          <p:cNvSpPr>
            <a:spLocks noGrp="1"/>
          </p:cNvSpPr>
          <p:nvPr>
            <p:ph idx="1"/>
          </p:nvPr>
        </p:nvSpPr>
        <p:spPr>
          <a:xfrm>
            <a:off x="457200" y="1916832"/>
            <a:ext cx="8229600" cy="4209331"/>
          </a:xfrm>
        </p:spPr>
        <p:txBody>
          <a:bodyPr/>
          <a:lstStyle/>
          <a:p>
            <a:pPr marL="0" indent="0">
              <a:buNone/>
            </a:pPr>
            <a:r>
              <a:rPr lang="en-CA" dirty="0"/>
              <a:t>“I started intercepting all the traffic on your network”</a:t>
            </a:r>
          </a:p>
          <a:p>
            <a:pPr marL="0" indent="0">
              <a:buNone/>
            </a:pPr>
            <a:r>
              <a:rPr lang="en-CA" dirty="0"/>
              <a:t>“When I decided to hack you”</a:t>
            </a:r>
          </a:p>
          <a:p>
            <a:pPr marL="0" indent="0">
              <a:buNone/>
            </a:pPr>
            <a:r>
              <a:rPr lang="en-CA" dirty="0"/>
              <a:t>“I own everything – all your emails, all your files, all your pics” (from Platosboys.com)</a:t>
            </a:r>
          </a:p>
        </p:txBody>
      </p:sp>
      <p:sp>
        <p:nvSpPr>
          <p:cNvPr id="4" name="Footer Placeholder 3">
            <a:extLst>
              <a:ext uri="{FF2B5EF4-FFF2-40B4-BE49-F238E27FC236}">
                <a16:creationId xmlns:a16="http://schemas.microsoft.com/office/drawing/2014/main" id="{E8EEC877-ADA2-4166-8C41-247ECB3F6D4F}"/>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828876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9864-F5DE-4221-ABEE-4E80E5231CAA}"/>
              </a:ext>
            </a:extLst>
          </p:cNvPr>
          <p:cNvSpPr>
            <a:spLocks noGrp="1"/>
          </p:cNvSpPr>
          <p:nvPr>
            <p:ph type="title"/>
          </p:nvPr>
        </p:nvSpPr>
        <p:spPr>
          <a:xfrm>
            <a:off x="457200" y="274638"/>
            <a:ext cx="8229600" cy="1642194"/>
          </a:xfrm>
        </p:spPr>
        <p:txBody>
          <a:bodyPr/>
          <a:lstStyle/>
          <a:p>
            <a:r>
              <a:rPr lang="en-CA" dirty="0"/>
              <a:t>Budapest Convention on Cybercrime</a:t>
            </a:r>
          </a:p>
        </p:txBody>
      </p:sp>
      <p:sp>
        <p:nvSpPr>
          <p:cNvPr id="3" name="Content Placeholder 2">
            <a:extLst>
              <a:ext uri="{FF2B5EF4-FFF2-40B4-BE49-F238E27FC236}">
                <a16:creationId xmlns:a16="http://schemas.microsoft.com/office/drawing/2014/main" id="{5C1A76D1-D8B8-47F7-9252-718C8A4644F1}"/>
              </a:ext>
            </a:extLst>
          </p:cNvPr>
          <p:cNvSpPr>
            <a:spLocks noGrp="1"/>
          </p:cNvSpPr>
          <p:nvPr>
            <p:ph idx="1"/>
          </p:nvPr>
        </p:nvSpPr>
        <p:spPr>
          <a:xfrm>
            <a:off x="457200" y="2060848"/>
            <a:ext cx="8229600" cy="4065315"/>
          </a:xfrm>
        </p:spPr>
        <p:txBody>
          <a:bodyPr/>
          <a:lstStyle/>
          <a:p>
            <a:pPr marL="0" indent="0">
              <a:buNone/>
            </a:pPr>
            <a:endParaRPr lang="en-CA" dirty="0"/>
          </a:p>
          <a:p>
            <a:pPr marL="0" indent="0">
              <a:buNone/>
            </a:pPr>
            <a:r>
              <a:rPr lang="en-CA" b="1" dirty="0"/>
              <a:t>Tammy Nguyen &amp; Rae Aquino</a:t>
            </a:r>
          </a:p>
          <a:p>
            <a:pPr marL="0" indent="0">
              <a:buNone/>
            </a:pPr>
            <a:r>
              <a:rPr lang="en-CA" dirty="0"/>
              <a:t>Presentation</a:t>
            </a:r>
          </a:p>
        </p:txBody>
      </p:sp>
      <p:sp>
        <p:nvSpPr>
          <p:cNvPr id="4" name="Footer Placeholder 3">
            <a:extLst>
              <a:ext uri="{FF2B5EF4-FFF2-40B4-BE49-F238E27FC236}">
                <a16:creationId xmlns:a16="http://schemas.microsoft.com/office/drawing/2014/main" id="{DCB11018-3EB9-440C-9A2F-52173F8EE3C3}"/>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21898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p:txBody>
          <a:bodyPr/>
          <a:lstStyle/>
          <a:p>
            <a:r>
              <a:rPr lang="en-CA" dirty="0"/>
              <a:t>Budapest Convention</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r>
              <a:rPr lang="en-CA" dirty="0"/>
              <a:t>Signed November 2001, effective as of July 1, 2004</a:t>
            </a:r>
          </a:p>
          <a:p>
            <a:r>
              <a:rPr lang="en-CA" dirty="0"/>
              <a:t>Currently 75 parties</a:t>
            </a:r>
          </a:p>
          <a:p>
            <a:r>
              <a:rPr lang="en-CA" dirty="0"/>
              <a:t>Important non-Euro nations – USA, Canada, Japan, Israel, Australia </a:t>
            </a:r>
          </a:p>
          <a:p>
            <a:r>
              <a:rPr lang="en-CA" dirty="0"/>
              <a:t>Important non-signatories – Russia, China, India, Brazil</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177478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1143000"/>
          </a:xfrm>
        </p:spPr>
        <p:txBody>
          <a:bodyPr/>
          <a:lstStyle/>
          <a:p>
            <a:r>
              <a:rPr lang="en-CA" dirty="0"/>
              <a:t>Budapest Convention – Jurisdiction?</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pPr marL="0" indent="0">
              <a:buNone/>
            </a:pPr>
            <a:r>
              <a:rPr lang="en-CA" sz="2800" dirty="0"/>
              <a:t>“The Convention on Cybercrime (the Convention), to which Canada is a signatory, requires that each State party prosecute cybercrimes committed within its territory. This means that a country could claim territorial jurisdiction in a case where the computer system attacked is on its territory, even if the perpetrator of the attack is not.”</a:t>
            </a:r>
          </a:p>
          <a:p>
            <a:pPr marL="0" indent="0">
              <a:buNone/>
            </a:pPr>
            <a:endParaRPr lang="en-CA" sz="2800" dirty="0"/>
          </a:p>
          <a:p>
            <a:pPr marL="0" indent="0">
              <a:buNone/>
            </a:pPr>
            <a:r>
              <a:rPr lang="en-CA" sz="2800" dirty="0"/>
              <a:t>- </a:t>
            </a:r>
            <a:r>
              <a:rPr lang="en-CA" sz="2800" i="1" dirty="0"/>
              <a:t>Parliamentary report on cybercrime 2011</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99198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1143000"/>
          </a:xfrm>
        </p:spPr>
        <p:txBody>
          <a:bodyPr/>
          <a:lstStyle/>
          <a:p>
            <a:r>
              <a:rPr lang="en-CA" dirty="0"/>
              <a:t>Budapest Convention – Jurisdiction</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pPr marL="0" indent="0">
              <a:buNone/>
            </a:pPr>
            <a:r>
              <a:rPr lang="en-CA" sz="2800" dirty="0"/>
              <a:t>Art. 22:</a:t>
            </a:r>
          </a:p>
          <a:p>
            <a:pPr marL="0" indent="0">
              <a:buNone/>
            </a:pPr>
            <a:r>
              <a:rPr lang="en-CA" sz="2400" dirty="0"/>
              <a:t>Each Party shall adopt such legislative and other measures as may be necessary to establish jurisdiction over any offence established in accordance with Articles 2 through 11 of this Convention, when the offence is committed:</a:t>
            </a:r>
          </a:p>
          <a:p>
            <a:pPr marL="0" indent="0">
              <a:buNone/>
            </a:pPr>
            <a:r>
              <a:rPr lang="en-CA" sz="2400" dirty="0"/>
              <a:t>a. in its territory; or</a:t>
            </a:r>
          </a:p>
          <a:p>
            <a:pPr marL="0" indent="0">
              <a:buNone/>
            </a:pPr>
            <a:r>
              <a:rPr lang="en-CA" sz="2400" dirty="0"/>
              <a:t>…</a:t>
            </a:r>
          </a:p>
          <a:p>
            <a:pPr marL="0" indent="0">
              <a:buNone/>
            </a:pPr>
            <a:r>
              <a:rPr lang="en-CA" sz="2400" dirty="0"/>
              <a:t>d. by one of its nationals, if the offence is punishable under criminal law where it was committed or if the offence is committed outside the territorial jurisdiction of any State.</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210041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1143000"/>
          </a:xfrm>
        </p:spPr>
        <p:txBody>
          <a:bodyPr/>
          <a:lstStyle/>
          <a:p>
            <a:r>
              <a:rPr lang="en-CA" dirty="0"/>
              <a:t>Budapest Convention – Preamble</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pPr marL="0" indent="0">
              <a:buNone/>
            </a:pPr>
            <a:r>
              <a:rPr lang="en-CA" sz="2400" dirty="0"/>
              <a:t>The member States of the Council of Europe and the other States signatory hereto…</a:t>
            </a:r>
          </a:p>
          <a:p>
            <a:pPr marL="0" indent="0">
              <a:buNone/>
            </a:pPr>
            <a:r>
              <a:rPr lang="en-CA" sz="2400" dirty="0"/>
              <a:t>Convinced of the need to pursue, as a matter of priority, a common criminal policy aimed at the protection of society against cybercrime, </a:t>
            </a:r>
            <a:r>
              <a:rPr lang="en-CA" sz="2400" i="1" dirty="0"/>
              <a:t>inter alia</a:t>
            </a:r>
            <a:r>
              <a:rPr lang="en-CA" sz="2400" dirty="0"/>
              <a:t>, </a:t>
            </a:r>
            <a:r>
              <a:rPr lang="en-CA" sz="2800" b="1" dirty="0"/>
              <a:t>by adopting appropriate legislation and fostering international co-operation</a:t>
            </a:r>
            <a:r>
              <a:rPr lang="en-CA" sz="2400" dirty="0"/>
              <a:t>…</a:t>
            </a:r>
          </a:p>
          <a:p>
            <a:pPr marL="0" indent="0">
              <a:buNone/>
            </a:pPr>
            <a:r>
              <a:rPr lang="en-CA" sz="2400" dirty="0"/>
              <a:t>Believing that an effective fight against cybercrime requires increased, rapid and well-functioning international co-operation in criminal matters…</a:t>
            </a:r>
          </a:p>
          <a:p>
            <a:pPr marL="0" indent="0">
              <a:buNone/>
            </a:pPr>
            <a:endParaRPr lang="en-CA" sz="2400" dirty="0"/>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095333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922114"/>
          </a:xfrm>
        </p:spPr>
        <p:txBody>
          <a:bodyPr/>
          <a:lstStyle/>
          <a:p>
            <a:r>
              <a:rPr lang="en-CA" dirty="0"/>
              <a:t>Budapest Convention – Ch. II</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a:xfrm>
            <a:off x="457200" y="1196752"/>
            <a:ext cx="8229600" cy="4929411"/>
          </a:xfrm>
        </p:spPr>
        <p:txBody>
          <a:bodyPr/>
          <a:lstStyle/>
          <a:p>
            <a:pPr marL="0" indent="0">
              <a:buNone/>
            </a:pPr>
            <a:r>
              <a:rPr lang="en-CA" sz="2400" b="1" i="1" dirty="0"/>
              <a:t>Measures to be taken at the national level</a:t>
            </a:r>
          </a:p>
          <a:p>
            <a:pPr marL="0" indent="0">
              <a:buNone/>
            </a:pPr>
            <a:r>
              <a:rPr lang="en-CA" sz="2400" dirty="0"/>
              <a:t>Art. 2 - </a:t>
            </a:r>
            <a:r>
              <a:rPr lang="en-CA" sz="2800" b="1" dirty="0"/>
              <a:t>Each Party shall adopt such legislativ</a:t>
            </a:r>
            <a:r>
              <a:rPr lang="en-CA" sz="2400" dirty="0"/>
              <a:t>e and other measures as may be necessary to establish as criminal offences under its domestic law, when committed intentionally, </a:t>
            </a:r>
            <a:r>
              <a:rPr lang="en-CA" sz="2400" b="1" dirty="0"/>
              <a:t>the access to the whole or any part of a computer system</a:t>
            </a:r>
            <a:r>
              <a:rPr lang="en-CA" sz="2400" dirty="0"/>
              <a:t> </a:t>
            </a:r>
            <a:r>
              <a:rPr lang="en-CA" sz="2400" b="1" dirty="0"/>
              <a:t>without right</a:t>
            </a:r>
            <a:r>
              <a:rPr lang="en-CA" sz="2400" dirty="0"/>
              <a:t>…</a:t>
            </a:r>
          </a:p>
          <a:p>
            <a:pPr marL="0" indent="0">
              <a:buNone/>
            </a:pPr>
            <a:r>
              <a:rPr lang="en-CA" sz="2400" dirty="0"/>
              <a:t>Art. 3 - 	...the </a:t>
            </a:r>
            <a:r>
              <a:rPr lang="en-CA" sz="2400" b="1" dirty="0"/>
              <a:t>interception without right, made by technical means, of non-public transmissions of computer data</a:t>
            </a:r>
            <a:endParaRPr lang="en-CA" sz="2400" dirty="0"/>
          </a:p>
          <a:p>
            <a:pPr marL="0" indent="0">
              <a:buNone/>
            </a:pPr>
            <a:r>
              <a:rPr lang="en-CA" sz="2400" dirty="0"/>
              <a:t>Art. 4. - …</a:t>
            </a:r>
            <a:r>
              <a:rPr lang="en-CA" sz="2400" b="1" dirty="0"/>
              <a:t>damaging, deletion, deterioration, alteration or suppression of computer data without right.</a:t>
            </a:r>
            <a:endParaRPr lang="en-CA" sz="2400" dirty="0"/>
          </a:p>
          <a:p>
            <a:pPr marL="0" indent="0">
              <a:buNone/>
            </a:pPr>
            <a:r>
              <a:rPr lang="en-CA" sz="2400" dirty="0"/>
              <a:t>Art. 5 - …</a:t>
            </a:r>
            <a:r>
              <a:rPr lang="en-CA" sz="2400" b="1" dirty="0"/>
              <a:t>hindering without right of the functioning of a computer system </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24410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A138-D60B-4247-A7FC-D6C3D4038479}"/>
              </a:ext>
            </a:extLst>
          </p:cNvPr>
          <p:cNvSpPr>
            <a:spLocks noGrp="1"/>
          </p:cNvSpPr>
          <p:nvPr>
            <p:ph type="title"/>
          </p:nvPr>
        </p:nvSpPr>
        <p:spPr/>
        <p:txBody>
          <a:bodyPr/>
          <a:lstStyle/>
          <a:p>
            <a:r>
              <a:rPr lang="en-CA" dirty="0"/>
              <a:t>Budapest Convention – Ch. II</a:t>
            </a:r>
          </a:p>
        </p:txBody>
      </p:sp>
      <p:sp>
        <p:nvSpPr>
          <p:cNvPr id="3" name="Content Placeholder 2">
            <a:extLst>
              <a:ext uri="{FF2B5EF4-FFF2-40B4-BE49-F238E27FC236}">
                <a16:creationId xmlns:a16="http://schemas.microsoft.com/office/drawing/2014/main" id="{3235D155-AA68-41E4-B430-1F570D8DAD1D}"/>
              </a:ext>
            </a:extLst>
          </p:cNvPr>
          <p:cNvSpPr>
            <a:spLocks noGrp="1"/>
          </p:cNvSpPr>
          <p:nvPr>
            <p:ph idx="1"/>
          </p:nvPr>
        </p:nvSpPr>
        <p:spPr/>
        <p:txBody>
          <a:bodyPr/>
          <a:lstStyle/>
          <a:p>
            <a:pPr marL="0" indent="0">
              <a:buNone/>
            </a:pPr>
            <a:r>
              <a:rPr lang="en-CA" dirty="0"/>
              <a:t>(Section 1)</a:t>
            </a:r>
          </a:p>
          <a:p>
            <a:pPr marL="0" indent="0">
              <a:buNone/>
            </a:pPr>
            <a:r>
              <a:rPr lang="en-CA" dirty="0"/>
              <a:t>Each party shall adopt…</a:t>
            </a:r>
          </a:p>
          <a:p>
            <a:pPr marL="0" indent="0">
              <a:buNone/>
            </a:pPr>
            <a:r>
              <a:rPr lang="en-CA" dirty="0"/>
              <a:t>Title 2 – Computer forgery &amp; fraud</a:t>
            </a:r>
          </a:p>
          <a:p>
            <a:pPr marL="0" indent="0">
              <a:buNone/>
            </a:pPr>
            <a:r>
              <a:rPr lang="en-CA" dirty="0"/>
              <a:t>Title 3 – Child pornography</a:t>
            </a:r>
          </a:p>
          <a:p>
            <a:pPr marL="0" indent="0">
              <a:buNone/>
            </a:pPr>
            <a:r>
              <a:rPr lang="en-CA" dirty="0"/>
              <a:t>Title 4 – Copyright (references WIPO Treaty)</a:t>
            </a:r>
          </a:p>
        </p:txBody>
      </p:sp>
      <p:sp>
        <p:nvSpPr>
          <p:cNvPr id="4" name="Footer Placeholder 3">
            <a:extLst>
              <a:ext uri="{FF2B5EF4-FFF2-40B4-BE49-F238E27FC236}">
                <a16:creationId xmlns:a16="http://schemas.microsoft.com/office/drawing/2014/main" id="{53422623-DC9D-416F-8E11-5000675A53A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210609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A138-D60B-4247-A7FC-D6C3D4038479}"/>
              </a:ext>
            </a:extLst>
          </p:cNvPr>
          <p:cNvSpPr>
            <a:spLocks noGrp="1"/>
          </p:cNvSpPr>
          <p:nvPr>
            <p:ph type="title"/>
          </p:nvPr>
        </p:nvSpPr>
        <p:spPr/>
        <p:txBody>
          <a:bodyPr/>
          <a:lstStyle/>
          <a:p>
            <a:r>
              <a:rPr lang="en-CA" dirty="0"/>
              <a:t>Budapest Convention – Ch. II</a:t>
            </a:r>
          </a:p>
        </p:txBody>
      </p:sp>
      <p:sp>
        <p:nvSpPr>
          <p:cNvPr id="3" name="Content Placeholder 2">
            <a:extLst>
              <a:ext uri="{FF2B5EF4-FFF2-40B4-BE49-F238E27FC236}">
                <a16:creationId xmlns:a16="http://schemas.microsoft.com/office/drawing/2014/main" id="{3235D155-AA68-41E4-B430-1F570D8DAD1D}"/>
              </a:ext>
            </a:extLst>
          </p:cNvPr>
          <p:cNvSpPr>
            <a:spLocks noGrp="1"/>
          </p:cNvSpPr>
          <p:nvPr>
            <p:ph idx="1"/>
          </p:nvPr>
        </p:nvSpPr>
        <p:spPr/>
        <p:txBody>
          <a:bodyPr/>
          <a:lstStyle/>
          <a:p>
            <a:pPr marL="0" indent="0">
              <a:buNone/>
            </a:pPr>
            <a:r>
              <a:rPr lang="en-CA" dirty="0"/>
              <a:t>Section 2 – Procedural Law</a:t>
            </a:r>
          </a:p>
          <a:p>
            <a:pPr marL="0" indent="0">
              <a:buNone/>
            </a:pPr>
            <a:r>
              <a:rPr lang="en-CA" dirty="0"/>
              <a:t>Preservation of data, search and seizure, real-time collection of data (!?!?)</a:t>
            </a:r>
          </a:p>
          <a:p>
            <a:pPr marL="0" indent="0">
              <a:buNone/>
            </a:pPr>
            <a:r>
              <a:rPr lang="en-CA" dirty="0">
                <a:sym typeface="Wingdings" panose="05000000000000000000" pitchFamily="2" charset="2"/>
              </a:rPr>
              <a:t> Real-time collection has exceptions however</a:t>
            </a:r>
            <a:endParaRPr lang="en-CA" dirty="0"/>
          </a:p>
        </p:txBody>
      </p:sp>
      <p:sp>
        <p:nvSpPr>
          <p:cNvPr id="4" name="Footer Placeholder 3">
            <a:extLst>
              <a:ext uri="{FF2B5EF4-FFF2-40B4-BE49-F238E27FC236}">
                <a16:creationId xmlns:a16="http://schemas.microsoft.com/office/drawing/2014/main" id="{53422623-DC9D-416F-8E11-5000675A53A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784042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A138-D60B-4247-A7FC-D6C3D4038479}"/>
              </a:ext>
            </a:extLst>
          </p:cNvPr>
          <p:cNvSpPr>
            <a:spLocks noGrp="1"/>
          </p:cNvSpPr>
          <p:nvPr>
            <p:ph type="title"/>
          </p:nvPr>
        </p:nvSpPr>
        <p:spPr/>
        <p:txBody>
          <a:bodyPr/>
          <a:lstStyle/>
          <a:p>
            <a:r>
              <a:rPr lang="en-CA" dirty="0"/>
              <a:t>Budapest Convention – Ch. III</a:t>
            </a:r>
          </a:p>
        </p:txBody>
      </p:sp>
      <p:sp>
        <p:nvSpPr>
          <p:cNvPr id="3" name="Content Placeholder 2">
            <a:extLst>
              <a:ext uri="{FF2B5EF4-FFF2-40B4-BE49-F238E27FC236}">
                <a16:creationId xmlns:a16="http://schemas.microsoft.com/office/drawing/2014/main" id="{3235D155-AA68-41E4-B430-1F570D8DAD1D}"/>
              </a:ext>
            </a:extLst>
          </p:cNvPr>
          <p:cNvSpPr>
            <a:spLocks noGrp="1"/>
          </p:cNvSpPr>
          <p:nvPr>
            <p:ph idx="1"/>
          </p:nvPr>
        </p:nvSpPr>
        <p:spPr/>
        <p:txBody>
          <a:bodyPr/>
          <a:lstStyle/>
          <a:p>
            <a:pPr marL="0" indent="0">
              <a:buNone/>
            </a:pPr>
            <a:r>
              <a:rPr lang="en-CA" u="sng" dirty="0"/>
              <a:t>International Cooperation:</a:t>
            </a:r>
          </a:p>
          <a:p>
            <a:r>
              <a:rPr lang="en-CA" dirty="0"/>
              <a:t>General Principle of cooperation</a:t>
            </a:r>
          </a:p>
          <a:p>
            <a:r>
              <a:rPr lang="en-CA" dirty="0"/>
              <a:t>Extradition</a:t>
            </a:r>
          </a:p>
          <a:p>
            <a:r>
              <a:rPr lang="en-CA" dirty="0"/>
              <a:t>Mutual Assistance</a:t>
            </a:r>
          </a:p>
          <a:p>
            <a:r>
              <a:rPr lang="en-CA" dirty="0"/>
              <a:t>Sharing Info</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53422623-DC9D-416F-8E11-5000675A53A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055121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7B93-C6E7-426B-B50A-9F487AEB85A9}"/>
              </a:ext>
            </a:extLst>
          </p:cNvPr>
          <p:cNvSpPr>
            <a:spLocks noGrp="1"/>
          </p:cNvSpPr>
          <p:nvPr>
            <p:ph type="title"/>
          </p:nvPr>
        </p:nvSpPr>
        <p:spPr/>
        <p:txBody>
          <a:bodyPr/>
          <a:lstStyle/>
          <a:p>
            <a:r>
              <a:rPr lang="en-CA" dirty="0"/>
              <a:t>Canada - 342.1 Criminal Code</a:t>
            </a:r>
            <a:br>
              <a:rPr lang="en-CA" dirty="0"/>
            </a:br>
            <a:r>
              <a:rPr lang="en-CA" sz="3200" dirty="0"/>
              <a:t>Articles 2-5 Budapest in action</a:t>
            </a:r>
          </a:p>
        </p:txBody>
      </p:sp>
      <p:sp>
        <p:nvSpPr>
          <p:cNvPr id="3" name="Content Placeholder 2">
            <a:extLst>
              <a:ext uri="{FF2B5EF4-FFF2-40B4-BE49-F238E27FC236}">
                <a16:creationId xmlns:a16="http://schemas.microsoft.com/office/drawing/2014/main" id="{62673050-A56E-48AE-A2A8-0F2CB6EB9943}"/>
              </a:ext>
            </a:extLst>
          </p:cNvPr>
          <p:cNvSpPr>
            <a:spLocks noGrp="1"/>
          </p:cNvSpPr>
          <p:nvPr>
            <p:ph idx="1"/>
          </p:nvPr>
        </p:nvSpPr>
        <p:spPr>
          <a:xfrm>
            <a:off x="457200" y="1556792"/>
            <a:ext cx="8229600" cy="4569371"/>
          </a:xfrm>
        </p:spPr>
        <p:txBody>
          <a:bodyPr/>
          <a:lstStyle/>
          <a:p>
            <a:pPr marL="0" indent="0">
              <a:buNone/>
            </a:pPr>
            <a:r>
              <a:rPr lang="en-CA" sz="2000" dirty="0"/>
              <a:t>Everyone is guilty of an indictable offence and liable to imprisonment for a term of not more than 10 years, or is guilty of an offence punishable on summary conviction who, </a:t>
            </a:r>
            <a:r>
              <a:rPr lang="en-CA" sz="2000" b="1" dirty="0"/>
              <a:t>fraudulently and without colour of right</a:t>
            </a:r>
            <a:r>
              <a:rPr lang="en-CA" sz="2000" dirty="0"/>
              <a:t>,</a:t>
            </a:r>
          </a:p>
          <a:p>
            <a:pPr marL="0" indent="0">
              <a:buNone/>
            </a:pPr>
            <a:endParaRPr lang="en-CA" sz="2000" dirty="0"/>
          </a:p>
          <a:p>
            <a:pPr marL="0" indent="0">
              <a:buNone/>
            </a:pPr>
            <a:r>
              <a:rPr lang="en-CA" sz="2000" dirty="0"/>
              <a:t>(a) obtains, directly or indirectly, any computer service;</a:t>
            </a:r>
          </a:p>
          <a:p>
            <a:pPr marL="0" indent="0">
              <a:buNone/>
            </a:pPr>
            <a:r>
              <a:rPr lang="en-CA" sz="2000" dirty="0"/>
              <a:t>(b) by means of an electro-magnetic, acoustic, mechanical or other device, intercepts or causes to be intercepted, directly or indirectly, any function of a computer system;</a:t>
            </a:r>
          </a:p>
          <a:p>
            <a:pPr marL="0" indent="0">
              <a:buNone/>
            </a:pPr>
            <a:r>
              <a:rPr lang="en-CA" sz="2000" dirty="0"/>
              <a:t>(c) uses or causes to be used, directly or indirectly, a computer system with intent to commit an offence under paragraph (a) or (b) or under section 430 in relation to computer data or a computer system; or</a:t>
            </a:r>
          </a:p>
          <a:p>
            <a:pPr marL="0" indent="0">
              <a:buNone/>
            </a:pPr>
            <a:r>
              <a:rPr lang="en-CA" sz="2000" dirty="0"/>
              <a:t>(d) uses, possesses, traffics in or permits another person to have access to a computer password that would enable a person to commit an offence under paragraph (a), (b) or (c).</a:t>
            </a:r>
          </a:p>
        </p:txBody>
      </p:sp>
      <p:sp>
        <p:nvSpPr>
          <p:cNvPr id="4" name="Footer Placeholder 3">
            <a:extLst>
              <a:ext uri="{FF2B5EF4-FFF2-40B4-BE49-F238E27FC236}">
                <a16:creationId xmlns:a16="http://schemas.microsoft.com/office/drawing/2014/main" id="{4065A082-442B-43B0-911E-B0317C5E14B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587255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7B93-C6E7-426B-B50A-9F487AEB85A9}"/>
              </a:ext>
            </a:extLst>
          </p:cNvPr>
          <p:cNvSpPr>
            <a:spLocks noGrp="1"/>
          </p:cNvSpPr>
          <p:nvPr>
            <p:ph type="title"/>
          </p:nvPr>
        </p:nvSpPr>
        <p:spPr>
          <a:xfrm>
            <a:off x="457200" y="274638"/>
            <a:ext cx="8229600" cy="850106"/>
          </a:xfrm>
        </p:spPr>
        <p:txBody>
          <a:bodyPr/>
          <a:lstStyle/>
          <a:p>
            <a:r>
              <a:rPr lang="en-CA" dirty="0"/>
              <a:t>342.1 Criminal Code - Definitions</a:t>
            </a:r>
          </a:p>
        </p:txBody>
      </p:sp>
      <p:sp>
        <p:nvSpPr>
          <p:cNvPr id="3" name="Content Placeholder 2">
            <a:extLst>
              <a:ext uri="{FF2B5EF4-FFF2-40B4-BE49-F238E27FC236}">
                <a16:creationId xmlns:a16="http://schemas.microsoft.com/office/drawing/2014/main" id="{62673050-A56E-48AE-A2A8-0F2CB6EB9943}"/>
              </a:ext>
            </a:extLst>
          </p:cNvPr>
          <p:cNvSpPr>
            <a:spLocks noGrp="1"/>
          </p:cNvSpPr>
          <p:nvPr>
            <p:ph idx="1"/>
          </p:nvPr>
        </p:nvSpPr>
        <p:spPr>
          <a:xfrm>
            <a:off x="457200" y="1196752"/>
            <a:ext cx="8229600" cy="4929411"/>
          </a:xfrm>
        </p:spPr>
        <p:txBody>
          <a:bodyPr/>
          <a:lstStyle/>
          <a:p>
            <a:pPr marL="0" indent="0">
              <a:buNone/>
            </a:pPr>
            <a:r>
              <a:rPr lang="en-CA" sz="2400" b="1" i="1" dirty="0"/>
              <a:t>computer service </a:t>
            </a:r>
            <a:r>
              <a:rPr lang="en-CA" sz="2400" dirty="0"/>
              <a:t>includes data processing and the storage or retrieval of computer data; </a:t>
            </a:r>
          </a:p>
          <a:p>
            <a:pPr marL="0" indent="0">
              <a:buNone/>
            </a:pPr>
            <a:r>
              <a:rPr lang="en-CA" sz="2400" b="1" i="1" dirty="0"/>
              <a:t>computer system </a:t>
            </a:r>
            <a:r>
              <a:rPr lang="en-CA" sz="2400" dirty="0"/>
              <a:t>means a device that, or </a:t>
            </a:r>
            <a:r>
              <a:rPr lang="en-CA" sz="2400" i="1" dirty="0"/>
              <a:t>a group of interconnected or related devices</a:t>
            </a:r>
            <a:r>
              <a:rPr lang="en-CA" sz="2400" dirty="0"/>
              <a:t> [ed. – internet!] one or more of which,</a:t>
            </a:r>
          </a:p>
          <a:p>
            <a:pPr marL="0" indent="0">
              <a:buNone/>
            </a:pPr>
            <a:r>
              <a:rPr lang="en-CA" sz="2400" dirty="0"/>
              <a:t>(a) contains computer programs or other computer data, and</a:t>
            </a:r>
          </a:p>
          <a:p>
            <a:pPr marL="0" indent="0">
              <a:buNone/>
            </a:pPr>
            <a:r>
              <a:rPr lang="en-CA" sz="2400" dirty="0"/>
              <a:t>(b) by means of computer programs,</a:t>
            </a:r>
          </a:p>
          <a:p>
            <a:pPr marL="400050" lvl="1" indent="0">
              <a:buNone/>
            </a:pPr>
            <a:r>
              <a:rPr lang="en-CA" sz="2000" dirty="0"/>
              <a:t>(</a:t>
            </a:r>
            <a:r>
              <a:rPr lang="en-CA" sz="2000" dirty="0" err="1"/>
              <a:t>i</a:t>
            </a:r>
            <a:r>
              <a:rPr lang="en-CA" sz="2000" dirty="0"/>
              <a:t>) performs logic and control, and</a:t>
            </a:r>
          </a:p>
          <a:p>
            <a:pPr marL="400050" lvl="1" indent="0">
              <a:buNone/>
            </a:pPr>
            <a:r>
              <a:rPr lang="en-CA" sz="2000" dirty="0"/>
              <a:t>(ii) may perform any other function;</a:t>
            </a:r>
          </a:p>
          <a:p>
            <a:pPr marL="0" indent="0">
              <a:buNone/>
            </a:pPr>
            <a:r>
              <a:rPr lang="en-CA" sz="2400" b="1" i="1" dirty="0"/>
              <a:t>function</a:t>
            </a:r>
            <a:r>
              <a:rPr lang="en-CA" sz="2400" dirty="0"/>
              <a:t> includes logic, control, arithmetic, deletion, storage and retrieval and communication or telecommunication to, from or within a computer system</a:t>
            </a:r>
          </a:p>
        </p:txBody>
      </p:sp>
      <p:sp>
        <p:nvSpPr>
          <p:cNvPr id="4" name="Footer Placeholder 3">
            <a:extLst>
              <a:ext uri="{FF2B5EF4-FFF2-40B4-BE49-F238E27FC236}">
                <a16:creationId xmlns:a16="http://schemas.microsoft.com/office/drawing/2014/main" id="{4065A082-442B-43B0-911E-B0317C5E14B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660927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6BA6-AD29-4D06-BEAB-E13997CC821A}"/>
              </a:ext>
            </a:extLst>
          </p:cNvPr>
          <p:cNvSpPr>
            <a:spLocks noGrp="1"/>
          </p:cNvSpPr>
          <p:nvPr>
            <p:ph type="title"/>
          </p:nvPr>
        </p:nvSpPr>
        <p:spPr/>
        <p:txBody>
          <a:bodyPr/>
          <a:lstStyle/>
          <a:p>
            <a:r>
              <a:rPr lang="en-CA" dirty="0"/>
              <a:t>Article 6 Budapest Convention</a:t>
            </a:r>
          </a:p>
        </p:txBody>
      </p:sp>
      <p:sp>
        <p:nvSpPr>
          <p:cNvPr id="3" name="Content Placeholder 2">
            <a:extLst>
              <a:ext uri="{FF2B5EF4-FFF2-40B4-BE49-F238E27FC236}">
                <a16:creationId xmlns:a16="http://schemas.microsoft.com/office/drawing/2014/main" id="{2E90F7C5-011F-4D00-B81E-1E1A37BB97B9}"/>
              </a:ext>
            </a:extLst>
          </p:cNvPr>
          <p:cNvSpPr>
            <a:spLocks noGrp="1"/>
          </p:cNvSpPr>
          <p:nvPr>
            <p:ph idx="1"/>
          </p:nvPr>
        </p:nvSpPr>
        <p:spPr/>
        <p:txBody>
          <a:bodyPr/>
          <a:lstStyle/>
          <a:p>
            <a:pPr marL="0" indent="0">
              <a:buNone/>
            </a:pPr>
            <a:r>
              <a:rPr lang="en-US" sz="2800" dirty="0"/>
              <a:t>Each Party shall adopt yada </a:t>
            </a:r>
            <a:r>
              <a:rPr lang="en-US" sz="2800" dirty="0" err="1"/>
              <a:t>yada</a:t>
            </a:r>
            <a:r>
              <a:rPr lang="en-US" sz="2800" dirty="0"/>
              <a:t>...</a:t>
            </a:r>
          </a:p>
          <a:p>
            <a:pPr marL="0" indent="0">
              <a:buNone/>
            </a:pPr>
            <a:endParaRPr lang="en-US" sz="2800" dirty="0"/>
          </a:p>
          <a:p>
            <a:pPr marL="0" indent="0">
              <a:buNone/>
            </a:pPr>
            <a:r>
              <a:rPr lang="en-US" sz="2800" dirty="0"/>
              <a:t>a. the production, sale, procurement for use, import, distribution or otherwise making available of:</a:t>
            </a:r>
          </a:p>
          <a:p>
            <a:pPr marL="571500" indent="-571500">
              <a:buFont typeface="+mj-lt"/>
              <a:buAutoNum type="romanLcPeriod"/>
            </a:pPr>
            <a:r>
              <a:rPr lang="en-US" sz="2800" dirty="0"/>
              <a:t>a device, including a computer program, designed or adapted primarily for the purpose of committing any of the offences established in accordance with Articles 2 through 5;…</a:t>
            </a:r>
          </a:p>
          <a:p>
            <a:pPr marL="0" indent="0">
              <a:buNone/>
            </a:pPr>
            <a:r>
              <a:rPr lang="en-US" sz="2800" dirty="0"/>
              <a:t>b. Possession of same</a:t>
            </a:r>
            <a:endParaRPr lang="en-CA" sz="2800" dirty="0"/>
          </a:p>
        </p:txBody>
      </p:sp>
      <p:sp>
        <p:nvSpPr>
          <p:cNvPr id="4" name="Footer Placeholder 3">
            <a:extLst>
              <a:ext uri="{FF2B5EF4-FFF2-40B4-BE49-F238E27FC236}">
                <a16:creationId xmlns:a16="http://schemas.microsoft.com/office/drawing/2014/main" id="{A0033227-6225-46CB-9D81-A09D340042B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937263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2C75-4502-452B-8835-C64F17AAD1DE}"/>
              </a:ext>
            </a:extLst>
          </p:cNvPr>
          <p:cNvSpPr>
            <a:spLocks noGrp="1"/>
          </p:cNvSpPr>
          <p:nvPr>
            <p:ph type="title"/>
          </p:nvPr>
        </p:nvSpPr>
        <p:spPr/>
        <p:txBody>
          <a:bodyPr/>
          <a:lstStyle/>
          <a:p>
            <a:r>
              <a:rPr lang="en-CA" dirty="0"/>
              <a:t>342.2 Criminal Code</a:t>
            </a:r>
            <a:br>
              <a:rPr lang="en-CA" dirty="0"/>
            </a:br>
            <a:r>
              <a:rPr lang="en-CA" sz="3200" dirty="0"/>
              <a:t>Article 6 Budapest in action</a:t>
            </a:r>
          </a:p>
        </p:txBody>
      </p:sp>
      <p:sp>
        <p:nvSpPr>
          <p:cNvPr id="3" name="Content Placeholder 2">
            <a:extLst>
              <a:ext uri="{FF2B5EF4-FFF2-40B4-BE49-F238E27FC236}">
                <a16:creationId xmlns:a16="http://schemas.microsoft.com/office/drawing/2014/main" id="{F474E753-B1DD-40B9-AFB1-C0A89E3D1EC4}"/>
              </a:ext>
            </a:extLst>
          </p:cNvPr>
          <p:cNvSpPr>
            <a:spLocks noGrp="1"/>
          </p:cNvSpPr>
          <p:nvPr>
            <p:ph idx="1"/>
          </p:nvPr>
        </p:nvSpPr>
        <p:spPr/>
        <p:txBody>
          <a:bodyPr/>
          <a:lstStyle/>
          <a:p>
            <a:pPr marL="0" indent="0">
              <a:buNone/>
            </a:pPr>
            <a:r>
              <a:rPr lang="en-CA" sz="2400" dirty="0"/>
              <a:t>342.2 (1) Everyone who, without lawful excuse, makes, possesses, sells, offers for sale, imports, obtains for use, distributes or makes available </a:t>
            </a:r>
            <a:r>
              <a:rPr lang="en-CA" sz="2400" b="1" dirty="0"/>
              <a:t>a device that is designed or adapted primarily to commit an offence under section 342.1 </a:t>
            </a:r>
            <a:r>
              <a:rPr lang="en-CA" sz="2400" dirty="0"/>
              <a:t>or 430, under circumstances that give rise to a reasonable inference that the device has been used or is or was intended to be used to commit such an offence, is</a:t>
            </a:r>
          </a:p>
          <a:p>
            <a:pPr marL="0" indent="0">
              <a:buNone/>
            </a:pPr>
            <a:r>
              <a:rPr lang="en-CA" sz="2400" dirty="0"/>
              <a:t>(a) guilty of an indictable offence and liable to imprisonment for a term of not more than two years; or</a:t>
            </a:r>
          </a:p>
          <a:p>
            <a:pPr marL="0" indent="0">
              <a:buNone/>
            </a:pPr>
            <a:r>
              <a:rPr lang="en-CA" sz="2400" dirty="0"/>
              <a:t>(b) guilty of an offence punishable on summary conviction.</a:t>
            </a:r>
          </a:p>
        </p:txBody>
      </p:sp>
      <p:sp>
        <p:nvSpPr>
          <p:cNvPr id="4" name="Footer Placeholder 3">
            <a:extLst>
              <a:ext uri="{FF2B5EF4-FFF2-40B4-BE49-F238E27FC236}">
                <a16:creationId xmlns:a16="http://schemas.microsoft.com/office/drawing/2014/main" id="{DAE7B701-4903-41C6-9D90-C24E949041A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94112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230D-DD06-2249-977A-5BD68A0C4028}"/>
              </a:ext>
            </a:extLst>
          </p:cNvPr>
          <p:cNvSpPr>
            <a:spLocks noGrp="1"/>
          </p:cNvSpPr>
          <p:nvPr>
            <p:ph type="title"/>
          </p:nvPr>
        </p:nvSpPr>
        <p:spPr>
          <a:xfrm>
            <a:off x="758031" y="1196752"/>
            <a:ext cx="7772400" cy="3528392"/>
          </a:xfrm>
        </p:spPr>
        <p:txBody>
          <a:bodyPr/>
          <a:lstStyle/>
          <a:p>
            <a:r>
              <a:rPr lang="en-CA" altLang="en-US" sz="4800" dirty="0"/>
              <a:t>Forget Me Not? – the Right to Be Forgotten in Europe (and Canada?) and Introduction to European Data Protection</a:t>
            </a:r>
            <a:endParaRPr lang="en-CA" dirty="0"/>
          </a:p>
        </p:txBody>
      </p:sp>
      <p:sp>
        <p:nvSpPr>
          <p:cNvPr id="3" name="Footer Placeholder 2">
            <a:extLst>
              <a:ext uri="{FF2B5EF4-FFF2-40B4-BE49-F238E27FC236}">
                <a16:creationId xmlns:a16="http://schemas.microsoft.com/office/drawing/2014/main" id="{975216FA-D4F5-CA1E-EF10-298CA4509D4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981507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0E77-2B0F-46A2-BB23-381C5A46B59F}"/>
              </a:ext>
            </a:extLst>
          </p:cNvPr>
          <p:cNvSpPr>
            <a:spLocks noGrp="1"/>
          </p:cNvSpPr>
          <p:nvPr>
            <p:ph type="title"/>
          </p:nvPr>
        </p:nvSpPr>
        <p:spPr>
          <a:xfrm>
            <a:off x="457200" y="274638"/>
            <a:ext cx="8229600" cy="1570186"/>
          </a:xfrm>
        </p:spPr>
        <p:txBody>
          <a:bodyPr/>
          <a:lstStyle/>
          <a:p>
            <a:r>
              <a:rPr lang="en-CA" dirty="0"/>
              <a:t>342.1 – </a:t>
            </a:r>
            <a:r>
              <a:rPr lang="en-CA" b="1" i="1" dirty="0"/>
              <a:t>R. c. Parent </a:t>
            </a:r>
          </a:p>
        </p:txBody>
      </p:sp>
      <p:sp>
        <p:nvSpPr>
          <p:cNvPr id="3" name="Content Placeholder 2">
            <a:extLst>
              <a:ext uri="{FF2B5EF4-FFF2-40B4-BE49-F238E27FC236}">
                <a16:creationId xmlns:a16="http://schemas.microsoft.com/office/drawing/2014/main" id="{963044DB-AA1B-4759-9725-EF931A7979CD}"/>
              </a:ext>
            </a:extLst>
          </p:cNvPr>
          <p:cNvSpPr>
            <a:spLocks noGrp="1"/>
          </p:cNvSpPr>
          <p:nvPr>
            <p:ph idx="1"/>
          </p:nvPr>
        </p:nvSpPr>
        <p:spPr>
          <a:xfrm>
            <a:off x="457200" y="1988840"/>
            <a:ext cx="8229600" cy="4137323"/>
          </a:xfrm>
        </p:spPr>
        <p:txBody>
          <a:bodyPr/>
          <a:lstStyle/>
          <a:p>
            <a:pPr marL="0" indent="0">
              <a:buNone/>
            </a:pPr>
            <a:r>
              <a:rPr lang="en-CA" sz="2400" dirty="0"/>
              <a:t>2012 QCCA 1653</a:t>
            </a:r>
          </a:p>
          <a:p>
            <a:pPr marL="0" indent="0">
              <a:buNone/>
            </a:pPr>
            <a:endParaRPr lang="en-CA" sz="3600" dirty="0"/>
          </a:p>
          <a:p>
            <a:r>
              <a:rPr lang="en-CA" sz="3600" i="1" dirty="0"/>
              <a:t>Actus reus</a:t>
            </a:r>
            <a:r>
              <a:rPr lang="en-CA" sz="3600" dirty="0"/>
              <a:t> and </a:t>
            </a:r>
            <a:r>
              <a:rPr lang="en-CA" sz="3600" i="1" dirty="0" err="1"/>
              <a:t>mens</a:t>
            </a:r>
            <a:r>
              <a:rPr lang="en-CA" sz="3600" i="1" dirty="0"/>
              <a:t> rea</a:t>
            </a:r>
            <a:r>
              <a:rPr lang="en-CA" sz="3600" dirty="0"/>
              <a:t> for 342.1</a:t>
            </a:r>
          </a:p>
          <a:p>
            <a:r>
              <a:rPr lang="en-CA" sz="3600" dirty="0"/>
              <a:t>Explains the “fraudulently and without colour of right” of 342.1</a:t>
            </a:r>
          </a:p>
          <a:p>
            <a:pPr marL="0" indent="0">
              <a:buNone/>
            </a:pPr>
            <a:endParaRPr lang="en-CA" sz="3600" dirty="0"/>
          </a:p>
        </p:txBody>
      </p:sp>
      <p:sp>
        <p:nvSpPr>
          <p:cNvPr id="4" name="Footer Placeholder 3">
            <a:extLst>
              <a:ext uri="{FF2B5EF4-FFF2-40B4-BE49-F238E27FC236}">
                <a16:creationId xmlns:a16="http://schemas.microsoft.com/office/drawing/2014/main" id="{952AC0E3-7593-4E8F-B906-B0F0D45032C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496318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0E77-2B0F-46A2-BB23-381C5A46B59F}"/>
              </a:ext>
            </a:extLst>
          </p:cNvPr>
          <p:cNvSpPr>
            <a:spLocks noGrp="1"/>
          </p:cNvSpPr>
          <p:nvPr>
            <p:ph type="title"/>
          </p:nvPr>
        </p:nvSpPr>
        <p:spPr>
          <a:xfrm>
            <a:off x="457200" y="274638"/>
            <a:ext cx="8229600" cy="1570186"/>
          </a:xfrm>
        </p:spPr>
        <p:txBody>
          <a:bodyPr/>
          <a:lstStyle/>
          <a:p>
            <a:r>
              <a:rPr lang="en-CA" dirty="0"/>
              <a:t>342.1 – </a:t>
            </a:r>
            <a:r>
              <a:rPr lang="en-CA" b="1" i="1" dirty="0"/>
              <a:t>R. c. Parent </a:t>
            </a:r>
          </a:p>
        </p:txBody>
      </p:sp>
      <p:sp>
        <p:nvSpPr>
          <p:cNvPr id="3" name="Content Placeholder 2">
            <a:extLst>
              <a:ext uri="{FF2B5EF4-FFF2-40B4-BE49-F238E27FC236}">
                <a16:creationId xmlns:a16="http://schemas.microsoft.com/office/drawing/2014/main" id="{963044DB-AA1B-4759-9725-EF931A7979CD}"/>
              </a:ext>
            </a:extLst>
          </p:cNvPr>
          <p:cNvSpPr>
            <a:spLocks noGrp="1"/>
          </p:cNvSpPr>
          <p:nvPr>
            <p:ph idx="1"/>
          </p:nvPr>
        </p:nvSpPr>
        <p:spPr>
          <a:xfrm>
            <a:off x="457200" y="1988840"/>
            <a:ext cx="8229600" cy="4137323"/>
          </a:xfrm>
        </p:spPr>
        <p:txBody>
          <a:bodyPr/>
          <a:lstStyle/>
          <a:p>
            <a:pPr marL="0" indent="0">
              <a:buNone/>
            </a:pPr>
            <a:r>
              <a:rPr lang="en-CA" sz="2000" dirty="0"/>
              <a:t>2012 QCCA 1653</a:t>
            </a:r>
          </a:p>
          <a:p>
            <a:pPr marL="0" indent="0">
              <a:buNone/>
            </a:pPr>
            <a:r>
              <a:rPr lang="en-CA" sz="2800" u="sng" dirty="0"/>
              <a:t>Facts </a:t>
            </a:r>
          </a:p>
          <a:p>
            <a:pPr>
              <a:buFont typeface="Wingdings" panose="05000000000000000000" pitchFamily="2" charset="2"/>
              <a:buChar char="à"/>
            </a:pPr>
            <a:r>
              <a:rPr lang="fr-CA" sz="2800" dirty="0">
                <a:sym typeface="Wingdings" panose="05000000000000000000" pitchFamily="2" charset="2"/>
              </a:rPr>
              <a:t>Parent </a:t>
            </a:r>
            <a:r>
              <a:rPr lang="en-CA" sz="2800" dirty="0">
                <a:sym typeface="Wingdings" panose="05000000000000000000" pitchFamily="2" charset="2"/>
              </a:rPr>
              <a:t>was</a:t>
            </a:r>
            <a:r>
              <a:rPr lang="fr-CA" sz="2800" dirty="0">
                <a:sym typeface="Wingdings" panose="05000000000000000000" pitchFamily="2" charset="2"/>
              </a:rPr>
              <a:t> RCMP </a:t>
            </a:r>
            <a:r>
              <a:rPr lang="fr-CA" sz="2800" dirty="0" err="1">
                <a:sym typeface="Wingdings" panose="05000000000000000000" pitchFamily="2" charset="2"/>
              </a:rPr>
              <a:t>officer</a:t>
            </a:r>
            <a:r>
              <a:rPr lang="fr-CA" sz="2800" dirty="0">
                <a:sym typeface="Wingdings" panose="05000000000000000000" pitchFamily="2" charset="2"/>
              </a:rPr>
              <a:t>, </a:t>
            </a:r>
            <a:r>
              <a:rPr lang="fr-CA" sz="2800" dirty="0" err="1">
                <a:sym typeface="Wingdings" panose="05000000000000000000" pitchFamily="2" charset="2"/>
              </a:rPr>
              <a:t>had</a:t>
            </a:r>
            <a:r>
              <a:rPr lang="fr-CA" sz="2800" dirty="0">
                <a:sym typeface="Wingdings" panose="05000000000000000000" pitchFamily="2" charset="2"/>
              </a:rPr>
              <a:t> </a:t>
            </a:r>
            <a:r>
              <a:rPr lang="fr-CA" sz="2800" dirty="0" err="1">
                <a:sym typeface="Wingdings" panose="05000000000000000000" pitchFamily="2" charset="2"/>
              </a:rPr>
              <a:t>access</a:t>
            </a:r>
            <a:r>
              <a:rPr lang="fr-CA" sz="2800" dirty="0">
                <a:sym typeface="Wingdings" panose="05000000000000000000" pitchFamily="2" charset="2"/>
              </a:rPr>
              <a:t> to </a:t>
            </a:r>
            <a:r>
              <a:rPr lang="fr-CA" sz="2800" dirty="0" err="1">
                <a:sym typeface="Wingdings" panose="05000000000000000000" pitchFamily="2" charset="2"/>
              </a:rPr>
              <a:t>database</a:t>
            </a:r>
            <a:r>
              <a:rPr lang="fr-CA" sz="2800" dirty="0">
                <a:sym typeface="Wingdings" panose="05000000000000000000" pitchFamily="2" charset="2"/>
              </a:rPr>
              <a:t> </a:t>
            </a:r>
            <a:r>
              <a:rPr lang="fr-CA" sz="2800" dirty="0" err="1">
                <a:sym typeface="Wingdings" panose="05000000000000000000" pitchFamily="2" charset="2"/>
              </a:rPr>
              <a:t>with</a:t>
            </a:r>
            <a:r>
              <a:rPr lang="fr-CA" sz="2800" dirty="0">
                <a:sym typeface="Wingdings" panose="05000000000000000000" pitchFamily="2" charset="2"/>
              </a:rPr>
              <a:t> </a:t>
            </a:r>
            <a:r>
              <a:rPr lang="fr-CA" sz="2800" dirty="0" err="1">
                <a:sym typeface="Wingdings" panose="05000000000000000000" pitchFamily="2" charset="2"/>
              </a:rPr>
              <a:t>license</a:t>
            </a:r>
            <a:r>
              <a:rPr lang="fr-CA" sz="2800" dirty="0">
                <a:sym typeface="Wingdings" panose="05000000000000000000" pitchFamily="2" charset="2"/>
              </a:rPr>
              <a:t> plate </a:t>
            </a:r>
            <a:r>
              <a:rPr lang="fr-CA" sz="2800" dirty="0" err="1">
                <a:sym typeface="Wingdings" panose="05000000000000000000" pitchFamily="2" charset="2"/>
              </a:rPr>
              <a:t>numbers</a:t>
            </a:r>
            <a:endParaRPr lang="fr-CA" sz="2800" dirty="0">
              <a:sym typeface="Wingdings" panose="05000000000000000000" pitchFamily="2" charset="2"/>
            </a:endParaRPr>
          </a:p>
          <a:p>
            <a:pPr>
              <a:buFont typeface="Wingdings" panose="05000000000000000000" pitchFamily="2" charset="2"/>
              <a:buChar char="à"/>
            </a:pPr>
            <a:r>
              <a:rPr lang="fr-CA" sz="2800" dirty="0">
                <a:sym typeface="Wingdings" panose="05000000000000000000" pitchFamily="2" charset="2"/>
              </a:rPr>
              <a:t>Ran 3 </a:t>
            </a:r>
            <a:r>
              <a:rPr lang="fr-CA" sz="2800" dirty="0" err="1">
                <a:sym typeface="Wingdings" panose="05000000000000000000" pitchFamily="2" charset="2"/>
              </a:rPr>
              <a:t>numbers</a:t>
            </a:r>
            <a:r>
              <a:rPr lang="fr-CA" sz="2800" dirty="0">
                <a:sym typeface="Wingdings" panose="05000000000000000000" pitchFamily="2" charset="2"/>
              </a:rPr>
              <a:t> for a </a:t>
            </a:r>
            <a:r>
              <a:rPr lang="fr-CA" sz="2800" dirty="0" err="1">
                <a:sym typeface="Wingdings" panose="05000000000000000000" pitchFamily="2" charset="2"/>
              </a:rPr>
              <a:t>private</a:t>
            </a:r>
            <a:r>
              <a:rPr lang="fr-CA" sz="2800" dirty="0">
                <a:sym typeface="Wingdings" panose="05000000000000000000" pitchFamily="2" charset="2"/>
              </a:rPr>
              <a:t> </a:t>
            </a:r>
            <a:r>
              <a:rPr lang="fr-CA" sz="2800" dirty="0" err="1">
                <a:sym typeface="Wingdings" panose="05000000000000000000" pitchFamily="2" charset="2"/>
              </a:rPr>
              <a:t>detective</a:t>
            </a:r>
            <a:r>
              <a:rPr lang="fr-CA" sz="2800" dirty="0">
                <a:sym typeface="Wingdings" panose="05000000000000000000" pitchFamily="2" charset="2"/>
              </a:rPr>
              <a:t> and gave </a:t>
            </a:r>
            <a:r>
              <a:rPr lang="fr-CA" sz="2800" dirty="0" err="1">
                <a:sym typeface="Wingdings" panose="05000000000000000000" pitchFamily="2" charset="2"/>
              </a:rPr>
              <a:t>him</a:t>
            </a:r>
            <a:r>
              <a:rPr lang="fr-CA" sz="2800" dirty="0">
                <a:sym typeface="Wingdings" panose="05000000000000000000" pitchFamily="2" charset="2"/>
              </a:rPr>
              <a:t> the </a:t>
            </a:r>
            <a:r>
              <a:rPr lang="fr-CA" sz="2800" dirty="0" err="1">
                <a:sym typeface="Wingdings" panose="05000000000000000000" pitchFamily="2" charset="2"/>
              </a:rPr>
              <a:t>owners</a:t>
            </a:r>
            <a:r>
              <a:rPr lang="fr-CA" sz="2800" dirty="0">
                <a:sym typeface="Wingdings" panose="05000000000000000000" pitchFamily="2" charset="2"/>
              </a:rPr>
              <a:t> of the cars</a:t>
            </a:r>
          </a:p>
          <a:p>
            <a:pPr>
              <a:buFont typeface="Wingdings" panose="05000000000000000000" pitchFamily="2" charset="2"/>
              <a:buChar char="à"/>
            </a:pPr>
            <a:r>
              <a:rPr lang="fr-CA" sz="2800" dirty="0">
                <a:sym typeface="Wingdings" panose="05000000000000000000" pitchFamily="2" charset="2"/>
              </a:rPr>
              <a:t>RCMP </a:t>
            </a:r>
            <a:r>
              <a:rPr lang="fr-CA" sz="2800" dirty="0" err="1">
                <a:sym typeface="Wingdings" panose="05000000000000000000" pitchFamily="2" charset="2"/>
              </a:rPr>
              <a:t>policies</a:t>
            </a:r>
            <a:r>
              <a:rPr lang="fr-CA" sz="2800" dirty="0">
                <a:sym typeface="Wingdings" panose="05000000000000000000" pitchFamily="2" charset="2"/>
              </a:rPr>
              <a:t> </a:t>
            </a:r>
            <a:r>
              <a:rPr lang="fr-CA" sz="2800" dirty="0" err="1">
                <a:sym typeface="Wingdings" panose="05000000000000000000" pitchFamily="2" charset="2"/>
              </a:rPr>
              <a:t>say</a:t>
            </a:r>
            <a:r>
              <a:rPr lang="fr-CA" sz="2800" dirty="0">
                <a:sym typeface="Wingdings" panose="05000000000000000000" pitchFamily="2" charset="2"/>
              </a:rPr>
              <a:t> </a:t>
            </a:r>
            <a:r>
              <a:rPr lang="fr-CA" sz="2800" dirty="0" err="1">
                <a:sym typeface="Wingdings" panose="05000000000000000000" pitchFamily="2" charset="2"/>
              </a:rPr>
              <a:t>you</a:t>
            </a:r>
            <a:r>
              <a:rPr lang="fr-CA" sz="2800" dirty="0">
                <a:sym typeface="Wingdings" panose="05000000000000000000" pitchFamily="2" charset="2"/>
              </a:rPr>
              <a:t> </a:t>
            </a:r>
            <a:r>
              <a:rPr lang="en-CA" sz="2800" dirty="0">
                <a:sym typeface="Wingdings" panose="05000000000000000000" pitchFamily="2" charset="2"/>
              </a:rPr>
              <a:t>shouldn’t</a:t>
            </a:r>
            <a:r>
              <a:rPr lang="fr-CA" sz="2800" dirty="0">
                <a:sym typeface="Wingdings" panose="05000000000000000000" pitchFamily="2" charset="2"/>
              </a:rPr>
              <a:t> do </a:t>
            </a:r>
            <a:r>
              <a:rPr lang="fr-CA" sz="2800" dirty="0" err="1">
                <a:sym typeface="Wingdings" panose="05000000000000000000" pitchFamily="2" charset="2"/>
              </a:rPr>
              <a:t>that</a:t>
            </a:r>
            <a:r>
              <a:rPr lang="fr-CA" sz="2800" dirty="0">
                <a:sym typeface="Wingdings" panose="05000000000000000000" pitchFamily="2" charset="2"/>
              </a:rPr>
              <a:t>! And </a:t>
            </a:r>
            <a:r>
              <a:rPr lang="fr-CA" sz="2800" dirty="0" err="1">
                <a:sym typeface="Wingdings" panose="05000000000000000000" pitchFamily="2" charset="2"/>
              </a:rPr>
              <a:t>you</a:t>
            </a:r>
            <a:r>
              <a:rPr lang="fr-CA" sz="2800" dirty="0">
                <a:sym typeface="Wingdings" panose="05000000000000000000" pitchFamily="2" charset="2"/>
              </a:rPr>
              <a:t> </a:t>
            </a:r>
            <a:r>
              <a:rPr lang="fr-CA" sz="2800" dirty="0" err="1">
                <a:sym typeface="Wingdings" panose="05000000000000000000" pitchFamily="2" charset="2"/>
              </a:rPr>
              <a:t>may</a:t>
            </a:r>
            <a:r>
              <a:rPr lang="fr-CA" sz="2800" dirty="0">
                <a:sym typeface="Wingdings" panose="05000000000000000000" pitchFamily="2" charset="2"/>
              </a:rPr>
              <a:t> </a:t>
            </a:r>
            <a:r>
              <a:rPr lang="fr-CA" sz="2800" dirty="0" err="1">
                <a:sym typeface="Wingdings" panose="05000000000000000000" pitchFamily="2" charset="2"/>
              </a:rPr>
              <a:t>be</a:t>
            </a:r>
            <a:r>
              <a:rPr lang="fr-CA" sz="2800" dirty="0">
                <a:sym typeface="Wingdings" panose="05000000000000000000" pitchFamily="2" charset="2"/>
              </a:rPr>
              <a:t> </a:t>
            </a:r>
            <a:r>
              <a:rPr lang="fr-CA" sz="2800" dirty="0" err="1">
                <a:sym typeface="Wingdings" panose="05000000000000000000" pitchFamily="2" charset="2"/>
              </a:rPr>
              <a:t>prosecuted</a:t>
            </a:r>
            <a:r>
              <a:rPr lang="fr-CA" sz="2800" dirty="0">
                <a:sym typeface="Wingdings" panose="05000000000000000000" pitchFamily="2" charset="2"/>
              </a:rPr>
              <a:t> </a:t>
            </a:r>
            <a:r>
              <a:rPr lang="fr-CA" sz="2800" dirty="0" err="1">
                <a:sym typeface="Wingdings" panose="05000000000000000000" pitchFamily="2" charset="2"/>
              </a:rPr>
              <a:t>under</a:t>
            </a:r>
            <a:r>
              <a:rPr lang="fr-CA" sz="2800" dirty="0">
                <a:sym typeface="Wingdings" panose="05000000000000000000" pitchFamily="2" charset="2"/>
              </a:rPr>
              <a:t> 342.1</a:t>
            </a:r>
            <a:endParaRPr lang="en-CA" sz="2000" dirty="0"/>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952AC0E3-7593-4E8F-B906-B0F0D45032C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107979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0E77-2B0F-46A2-BB23-381C5A46B59F}"/>
              </a:ext>
            </a:extLst>
          </p:cNvPr>
          <p:cNvSpPr>
            <a:spLocks noGrp="1"/>
          </p:cNvSpPr>
          <p:nvPr>
            <p:ph type="title"/>
          </p:nvPr>
        </p:nvSpPr>
        <p:spPr>
          <a:xfrm>
            <a:off x="457200" y="274638"/>
            <a:ext cx="8229600" cy="850106"/>
          </a:xfrm>
        </p:spPr>
        <p:txBody>
          <a:bodyPr/>
          <a:lstStyle/>
          <a:p>
            <a:r>
              <a:rPr lang="en-CA" dirty="0"/>
              <a:t>342.1 – </a:t>
            </a:r>
            <a:r>
              <a:rPr lang="en-CA" b="1" i="1" dirty="0"/>
              <a:t>R. c. Parent </a:t>
            </a:r>
          </a:p>
        </p:txBody>
      </p:sp>
      <p:sp>
        <p:nvSpPr>
          <p:cNvPr id="3" name="Content Placeholder 2">
            <a:extLst>
              <a:ext uri="{FF2B5EF4-FFF2-40B4-BE49-F238E27FC236}">
                <a16:creationId xmlns:a16="http://schemas.microsoft.com/office/drawing/2014/main" id="{963044DB-AA1B-4759-9725-EF931A7979CD}"/>
              </a:ext>
            </a:extLst>
          </p:cNvPr>
          <p:cNvSpPr>
            <a:spLocks noGrp="1"/>
          </p:cNvSpPr>
          <p:nvPr>
            <p:ph idx="1"/>
          </p:nvPr>
        </p:nvSpPr>
        <p:spPr>
          <a:xfrm>
            <a:off x="457200" y="1196752"/>
            <a:ext cx="8229600" cy="4929411"/>
          </a:xfrm>
        </p:spPr>
        <p:txBody>
          <a:bodyPr/>
          <a:lstStyle/>
          <a:p>
            <a:pPr marL="0" indent="0">
              <a:buNone/>
            </a:pPr>
            <a:r>
              <a:rPr lang="en-CA" sz="2800" u="sng" dirty="0"/>
              <a:t>Facts / history</a:t>
            </a:r>
          </a:p>
          <a:p>
            <a:pPr>
              <a:buFont typeface="Wingdings" panose="05000000000000000000" pitchFamily="2" charset="2"/>
              <a:buChar char="à"/>
            </a:pPr>
            <a:r>
              <a:rPr lang="fr-CA" sz="2800" dirty="0">
                <a:sym typeface="Wingdings" panose="05000000000000000000" pitchFamily="2" charset="2"/>
              </a:rPr>
              <a:t>Parent </a:t>
            </a:r>
            <a:r>
              <a:rPr lang="en-CA" sz="2800" dirty="0">
                <a:sym typeface="Wingdings" panose="05000000000000000000" pitchFamily="2" charset="2"/>
              </a:rPr>
              <a:t>said “Hey I had a password and everything! I had the right to do it! I had no bad intent here, just helping out fellow law enforcement. I didn’t hide anything!”</a:t>
            </a:r>
          </a:p>
          <a:p>
            <a:pPr>
              <a:buFont typeface="Wingdings" panose="05000000000000000000" pitchFamily="2" charset="2"/>
              <a:buChar char="à"/>
            </a:pPr>
            <a:r>
              <a:rPr lang="en-CA" sz="2800" dirty="0" err="1">
                <a:sym typeface="Wingdings" panose="05000000000000000000" pitchFamily="2" charset="2"/>
              </a:rPr>
              <a:t>Cour</a:t>
            </a:r>
            <a:r>
              <a:rPr lang="en-CA" sz="2800" dirty="0">
                <a:sym typeface="Wingdings" panose="05000000000000000000" pitchFamily="2" charset="2"/>
              </a:rPr>
              <a:t> du Qu</a:t>
            </a:r>
            <a:r>
              <a:rPr lang="fr-CA" sz="2800" dirty="0" err="1">
                <a:sym typeface="Wingdings" panose="05000000000000000000" pitchFamily="2" charset="2"/>
              </a:rPr>
              <a:t>ébec</a:t>
            </a:r>
            <a:r>
              <a:rPr lang="en-CA" sz="2800" dirty="0">
                <a:sym typeface="Wingdings" panose="05000000000000000000" pitchFamily="2" charset="2"/>
              </a:rPr>
              <a:t> judge agreed, says Parent did not act “fraudulently” as per 342.1, acquits</a:t>
            </a:r>
          </a:p>
          <a:p>
            <a:pPr marL="0" indent="0">
              <a:buNone/>
            </a:pPr>
            <a:r>
              <a:rPr lang="en-CA" sz="2800" u="sng" dirty="0"/>
              <a:t>Q on Appeal </a:t>
            </a:r>
            <a:r>
              <a:rPr lang="en-CA" sz="2800" dirty="0">
                <a:sym typeface="Wingdings" panose="05000000000000000000" pitchFamily="2" charset="2"/>
              </a:rPr>
              <a:t> Did lower court err in interpreting </a:t>
            </a:r>
            <a:r>
              <a:rPr lang="en-CA" sz="2800" i="1" dirty="0" err="1">
                <a:sym typeface="Wingdings" panose="05000000000000000000" pitchFamily="2" charset="2"/>
              </a:rPr>
              <a:t>mens</a:t>
            </a:r>
            <a:r>
              <a:rPr lang="en-CA" sz="2800" i="1" dirty="0">
                <a:sym typeface="Wingdings" panose="05000000000000000000" pitchFamily="2" charset="2"/>
              </a:rPr>
              <a:t> rea</a:t>
            </a:r>
            <a:r>
              <a:rPr lang="en-CA" sz="2800" dirty="0">
                <a:sym typeface="Wingdings" panose="05000000000000000000" pitchFamily="2" charset="2"/>
              </a:rPr>
              <a:t> of 342.1?</a:t>
            </a:r>
          </a:p>
          <a:p>
            <a:pPr marL="0" indent="0">
              <a:buNone/>
            </a:pPr>
            <a:r>
              <a:rPr lang="en-CA" sz="2800" u="sng" dirty="0">
                <a:sym typeface="Wingdings" panose="05000000000000000000" pitchFamily="2" charset="2"/>
              </a:rPr>
              <a:t>Held</a:t>
            </a:r>
            <a:r>
              <a:rPr lang="en-CA" sz="2800" dirty="0">
                <a:sym typeface="Wingdings" panose="05000000000000000000" pitchFamily="2" charset="2"/>
              </a:rPr>
              <a:t> – Hell yes!</a:t>
            </a:r>
            <a:endParaRPr lang="en-CA" sz="2800" dirty="0"/>
          </a:p>
          <a:p>
            <a:pPr marL="0" indent="0">
              <a:buNone/>
            </a:pPr>
            <a:endParaRPr lang="en-CA" sz="2000" dirty="0"/>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952AC0E3-7593-4E8F-B906-B0F0D45032C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818969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81A-E684-42DE-B92A-481DA4310356}"/>
              </a:ext>
            </a:extLst>
          </p:cNvPr>
          <p:cNvSpPr>
            <a:spLocks noGrp="1"/>
          </p:cNvSpPr>
          <p:nvPr>
            <p:ph type="title"/>
          </p:nvPr>
        </p:nvSpPr>
        <p:spPr/>
        <p:txBody>
          <a:bodyPr/>
          <a:lstStyle/>
          <a:p>
            <a:r>
              <a:rPr lang="en-CA" i="1" dirty="0"/>
              <a:t>R c. Parent –</a:t>
            </a:r>
            <a:r>
              <a:rPr lang="en-CA" dirty="0"/>
              <a:t> </a:t>
            </a:r>
            <a:r>
              <a:rPr lang="en-CA" i="1" dirty="0"/>
              <a:t>Actus Reus </a:t>
            </a:r>
            <a:r>
              <a:rPr lang="en-CA" dirty="0"/>
              <a:t>for 342.1</a:t>
            </a:r>
            <a:endParaRPr lang="en-CA" i="1" dirty="0"/>
          </a:p>
        </p:txBody>
      </p:sp>
      <p:sp>
        <p:nvSpPr>
          <p:cNvPr id="3" name="Content Placeholder 2">
            <a:extLst>
              <a:ext uri="{FF2B5EF4-FFF2-40B4-BE49-F238E27FC236}">
                <a16:creationId xmlns:a16="http://schemas.microsoft.com/office/drawing/2014/main" id="{BD4C39A9-20C9-4456-A111-12046BE7E275}"/>
              </a:ext>
            </a:extLst>
          </p:cNvPr>
          <p:cNvSpPr>
            <a:spLocks noGrp="1"/>
          </p:cNvSpPr>
          <p:nvPr>
            <p:ph idx="1"/>
          </p:nvPr>
        </p:nvSpPr>
        <p:spPr/>
        <p:txBody>
          <a:bodyPr/>
          <a:lstStyle/>
          <a:p>
            <a:pPr marL="0" indent="0">
              <a:buNone/>
            </a:pPr>
            <a:r>
              <a:rPr lang="fr-FR" sz="2400" dirty="0"/>
              <a:t>« </a:t>
            </a:r>
            <a:r>
              <a:rPr lang="fr-FR" dirty="0"/>
              <a:t>l'appelante devait établir que l'intimé avait obtenu des services d'ordinateur, que cette utilisation était interdite et qu'une personne raisonnable placée dans les mêmes circonstances aurait convenu qu'il s'agissait là d'une activité malhonnête » (para. 37)</a:t>
            </a:r>
            <a:endParaRPr lang="fr-FR" sz="2400" dirty="0"/>
          </a:p>
          <a:p>
            <a:pPr marL="0" indent="0">
              <a:buNone/>
            </a:pPr>
            <a:endParaRPr lang="en-CA" sz="2400" dirty="0"/>
          </a:p>
        </p:txBody>
      </p:sp>
      <p:sp>
        <p:nvSpPr>
          <p:cNvPr id="4" name="Footer Placeholder 3">
            <a:extLst>
              <a:ext uri="{FF2B5EF4-FFF2-40B4-BE49-F238E27FC236}">
                <a16:creationId xmlns:a16="http://schemas.microsoft.com/office/drawing/2014/main" id="{407ACACE-4708-40B2-B80D-8F33076874D4}"/>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829133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81A-E684-42DE-B92A-481DA4310356}"/>
              </a:ext>
            </a:extLst>
          </p:cNvPr>
          <p:cNvSpPr>
            <a:spLocks noGrp="1"/>
          </p:cNvSpPr>
          <p:nvPr>
            <p:ph type="title"/>
          </p:nvPr>
        </p:nvSpPr>
        <p:spPr/>
        <p:txBody>
          <a:bodyPr/>
          <a:lstStyle/>
          <a:p>
            <a:r>
              <a:rPr lang="en-CA" i="1" dirty="0"/>
              <a:t>R c. Parent – </a:t>
            </a:r>
            <a:r>
              <a:rPr lang="en-CA" i="1" dirty="0" err="1"/>
              <a:t>Mens</a:t>
            </a:r>
            <a:r>
              <a:rPr lang="en-CA" i="1" dirty="0"/>
              <a:t> rea</a:t>
            </a:r>
            <a:r>
              <a:rPr lang="en-CA" dirty="0"/>
              <a:t> for 342.1</a:t>
            </a:r>
            <a:endParaRPr lang="en-CA" i="1" dirty="0"/>
          </a:p>
        </p:txBody>
      </p:sp>
      <p:sp>
        <p:nvSpPr>
          <p:cNvPr id="3" name="Content Placeholder 2">
            <a:extLst>
              <a:ext uri="{FF2B5EF4-FFF2-40B4-BE49-F238E27FC236}">
                <a16:creationId xmlns:a16="http://schemas.microsoft.com/office/drawing/2014/main" id="{BD4C39A9-20C9-4456-A111-12046BE7E275}"/>
              </a:ext>
            </a:extLst>
          </p:cNvPr>
          <p:cNvSpPr>
            <a:spLocks noGrp="1"/>
          </p:cNvSpPr>
          <p:nvPr>
            <p:ph idx="1"/>
          </p:nvPr>
        </p:nvSpPr>
        <p:spPr/>
        <p:txBody>
          <a:bodyPr/>
          <a:lstStyle/>
          <a:p>
            <a:pPr marL="0" indent="0">
              <a:buNone/>
            </a:pPr>
            <a:r>
              <a:rPr lang="fr-FR" sz="2400" dirty="0"/>
              <a:t>«  il est inutile de considérer l'opinion que l'accusé entretient quant au caractère moral de son acte…. S'engager dans cette voie serait une invitation à juger de la </a:t>
            </a:r>
            <a:r>
              <a:rPr lang="fr-FR" sz="2400" i="1" dirty="0"/>
              <a:t>mens </a:t>
            </a:r>
            <a:r>
              <a:rPr lang="fr-FR" sz="2400" i="1" dirty="0" err="1"/>
              <a:t>rea</a:t>
            </a:r>
            <a:r>
              <a:rPr lang="fr-FR" sz="2400" i="1" dirty="0"/>
              <a:t> </a:t>
            </a:r>
            <a:r>
              <a:rPr lang="fr-FR" sz="2400" dirty="0"/>
              <a:t>de l'accusé selon son propre schème de valeurs et le cas échéant de l'acquitter au motif qu'il estime n'avoir rien fait de mal. » (paras. 38-39)</a:t>
            </a:r>
          </a:p>
          <a:p>
            <a:pPr marL="0" indent="0">
              <a:buNone/>
            </a:pPr>
            <a:r>
              <a:rPr lang="fr-FR" sz="2400" dirty="0">
                <a:sym typeface="Wingdings" panose="05000000000000000000" pitchFamily="2" charset="2"/>
              </a:rPr>
              <a:t> i.e. </a:t>
            </a:r>
            <a:r>
              <a:rPr lang="fr-FR" sz="2400" dirty="0" err="1">
                <a:sym typeface="Wingdings" panose="05000000000000000000" pitchFamily="2" charset="2"/>
              </a:rPr>
              <a:t>should</a:t>
            </a:r>
            <a:r>
              <a:rPr lang="fr-FR" sz="2400" dirty="0">
                <a:sym typeface="Wingdings" panose="05000000000000000000" pitchFamily="2" charset="2"/>
              </a:rPr>
              <a:t> not </a:t>
            </a:r>
            <a:r>
              <a:rPr lang="fr-FR" sz="2400" dirty="0" err="1">
                <a:sym typeface="Wingdings" panose="05000000000000000000" pitchFamily="2" charset="2"/>
              </a:rPr>
              <a:t>be</a:t>
            </a:r>
            <a:r>
              <a:rPr lang="fr-FR" sz="2400" dirty="0">
                <a:sym typeface="Wingdings" panose="05000000000000000000" pitchFamily="2" charset="2"/>
              </a:rPr>
              <a:t> subjective</a:t>
            </a:r>
            <a:endParaRPr lang="fr-FR" sz="2400" dirty="0"/>
          </a:p>
          <a:p>
            <a:pPr marL="0" indent="0">
              <a:buNone/>
            </a:pPr>
            <a:r>
              <a:rPr lang="fr-FR" sz="2400" dirty="0"/>
              <a:t>« La poursuite devrait… démontrer une obtention par l'intimé de manière consciente et volontaire des services d'ordinateur. Cela nécessitait la </a:t>
            </a:r>
            <a:r>
              <a:rPr lang="fr-FR" sz="2400" b="1" dirty="0"/>
              <a:t>preuve de son intention de poser l'acte prohibé, sachant que son geste était interdit au regard des fins projetées par cet usage</a:t>
            </a:r>
            <a:r>
              <a:rPr lang="fr-FR" sz="2400" dirty="0"/>
              <a:t>. Il s'agit à mon avis de la </a:t>
            </a:r>
            <a:r>
              <a:rPr lang="fr-FR" sz="2400" i="1" dirty="0"/>
              <a:t>mens </a:t>
            </a:r>
            <a:r>
              <a:rPr lang="fr-FR" sz="2400" i="1" dirty="0" err="1"/>
              <a:t>rea</a:t>
            </a:r>
            <a:r>
              <a:rPr lang="fr-FR" sz="2400" i="1" dirty="0"/>
              <a:t> </a:t>
            </a:r>
            <a:r>
              <a:rPr lang="fr-FR" sz="2400" dirty="0"/>
              <a:t>requise » (para. 50)</a:t>
            </a:r>
          </a:p>
          <a:p>
            <a:pPr marL="0" indent="0">
              <a:buNone/>
            </a:pPr>
            <a:endParaRPr lang="en-CA" sz="2400" dirty="0"/>
          </a:p>
        </p:txBody>
      </p:sp>
      <p:sp>
        <p:nvSpPr>
          <p:cNvPr id="4" name="Footer Placeholder 3">
            <a:extLst>
              <a:ext uri="{FF2B5EF4-FFF2-40B4-BE49-F238E27FC236}">
                <a16:creationId xmlns:a16="http://schemas.microsoft.com/office/drawing/2014/main" id="{407ACACE-4708-40B2-B80D-8F33076874D4}"/>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117615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0E77-2B0F-46A2-BB23-381C5A46B59F}"/>
              </a:ext>
            </a:extLst>
          </p:cNvPr>
          <p:cNvSpPr>
            <a:spLocks noGrp="1"/>
          </p:cNvSpPr>
          <p:nvPr>
            <p:ph type="title"/>
          </p:nvPr>
        </p:nvSpPr>
        <p:spPr>
          <a:xfrm>
            <a:off x="457200" y="274638"/>
            <a:ext cx="8229600" cy="1570186"/>
          </a:xfrm>
        </p:spPr>
        <p:txBody>
          <a:bodyPr/>
          <a:lstStyle/>
          <a:p>
            <a:r>
              <a:rPr lang="en-CA" i="1" dirty="0"/>
              <a:t>“</a:t>
            </a:r>
            <a:r>
              <a:rPr lang="en-CA" dirty="0"/>
              <a:t>fraudulently and without colour of right” of 342.1</a:t>
            </a:r>
            <a:endParaRPr lang="en-CA" i="1" dirty="0"/>
          </a:p>
        </p:txBody>
      </p:sp>
      <p:sp>
        <p:nvSpPr>
          <p:cNvPr id="3" name="Content Placeholder 2">
            <a:extLst>
              <a:ext uri="{FF2B5EF4-FFF2-40B4-BE49-F238E27FC236}">
                <a16:creationId xmlns:a16="http://schemas.microsoft.com/office/drawing/2014/main" id="{963044DB-AA1B-4759-9725-EF931A7979CD}"/>
              </a:ext>
            </a:extLst>
          </p:cNvPr>
          <p:cNvSpPr>
            <a:spLocks noGrp="1"/>
          </p:cNvSpPr>
          <p:nvPr>
            <p:ph idx="1"/>
          </p:nvPr>
        </p:nvSpPr>
        <p:spPr>
          <a:xfrm>
            <a:off x="457200" y="1988840"/>
            <a:ext cx="8229600" cy="4137323"/>
          </a:xfrm>
        </p:spPr>
        <p:txBody>
          <a:bodyPr/>
          <a:lstStyle/>
          <a:p>
            <a:pPr marL="0" indent="0">
              <a:buNone/>
            </a:pPr>
            <a:r>
              <a:rPr lang="en-CA" sz="2400" dirty="0"/>
              <a:t>“Fraudulently” means dishonestly and unscrupulously, and with the intent to cause deprivation to another person</a:t>
            </a:r>
          </a:p>
          <a:p>
            <a:pPr marL="0" indent="0">
              <a:buNone/>
            </a:pPr>
            <a:endParaRPr lang="en-CA" sz="2400" dirty="0"/>
          </a:p>
          <a:p>
            <a:pPr marL="0" indent="0">
              <a:buNone/>
            </a:pPr>
            <a:r>
              <a:rPr lang="en-CA" sz="2400" dirty="0"/>
              <a:t>“Without colour of right” means without an honest belief that one had the right to carry out the particular action. To establish “colour of right,” one would need to have an honest belief in a state of facts that, if they existed, would be a legal justification or excuse</a:t>
            </a:r>
          </a:p>
          <a:p>
            <a:pPr marL="0" indent="0">
              <a:buNone/>
            </a:pPr>
            <a:endParaRPr lang="en-CA" sz="2400" dirty="0"/>
          </a:p>
          <a:p>
            <a:pPr marL="0" indent="0">
              <a:buNone/>
            </a:pPr>
            <a:r>
              <a:rPr lang="en-CA" sz="2400" dirty="0">
                <a:sym typeface="Wingdings" panose="05000000000000000000" pitchFamily="2" charset="2"/>
              </a:rPr>
              <a:t> </a:t>
            </a:r>
            <a:r>
              <a:rPr lang="en-CA" sz="2400" dirty="0"/>
              <a:t>Essentials of Canadian Law: Computer Law, 2 ed.</a:t>
            </a:r>
          </a:p>
        </p:txBody>
      </p:sp>
      <p:sp>
        <p:nvSpPr>
          <p:cNvPr id="4" name="Footer Placeholder 3">
            <a:extLst>
              <a:ext uri="{FF2B5EF4-FFF2-40B4-BE49-F238E27FC236}">
                <a16:creationId xmlns:a16="http://schemas.microsoft.com/office/drawing/2014/main" id="{952AC0E3-7593-4E8F-B906-B0F0D45032C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50776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50CA-C04F-452E-9D25-C66540D5B7B8}"/>
              </a:ext>
            </a:extLst>
          </p:cNvPr>
          <p:cNvSpPr>
            <a:spLocks noGrp="1"/>
          </p:cNvSpPr>
          <p:nvPr>
            <p:ph type="title"/>
          </p:nvPr>
        </p:nvSpPr>
        <p:spPr/>
        <p:txBody>
          <a:bodyPr/>
          <a:lstStyle/>
          <a:p>
            <a:r>
              <a:rPr lang="en-CA" dirty="0"/>
              <a:t>s. 430 (1.1) Criminal Code</a:t>
            </a:r>
          </a:p>
        </p:txBody>
      </p:sp>
      <p:sp>
        <p:nvSpPr>
          <p:cNvPr id="3" name="Content Placeholder 2">
            <a:extLst>
              <a:ext uri="{FF2B5EF4-FFF2-40B4-BE49-F238E27FC236}">
                <a16:creationId xmlns:a16="http://schemas.microsoft.com/office/drawing/2014/main" id="{9ADE1C31-F262-4979-8CBF-E9E7BDB6BFBB}"/>
              </a:ext>
            </a:extLst>
          </p:cNvPr>
          <p:cNvSpPr>
            <a:spLocks noGrp="1"/>
          </p:cNvSpPr>
          <p:nvPr>
            <p:ph idx="1"/>
          </p:nvPr>
        </p:nvSpPr>
        <p:spPr/>
        <p:txBody>
          <a:bodyPr/>
          <a:lstStyle/>
          <a:p>
            <a:pPr marL="0" indent="0">
              <a:buNone/>
            </a:pPr>
            <a:r>
              <a:rPr lang="en-CA" sz="2400" dirty="0"/>
              <a:t>(1.1) Everyone commits </a:t>
            </a:r>
            <a:r>
              <a:rPr lang="en-CA" sz="2400" b="1" dirty="0"/>
              <a:t>mischief</a:t>
            </a:r>
            <a:r>
              <a:rPr lang="en-CA" sz="2400" dirty="0"/>
              <a:t> who wilfully</a:t>
            </a:r>
          </a:p>
          <a:p>
            <a:pPr marL="0" indent="0">
              <a:buNone/>
            </a:pPr>
            <a:r>
              <a:rPr lang="en-CA" sz="2400" dirty="0"/>
              <a:t>(a) destroys or alters computer data;</a:t>
            </a:r>
          </a:p>
          <a:p>
            <a:pPr marL="0" indent="0">
              <a:buNone/>
            </a:pPr>
            <a:r>
              <a:rPr lang="en-CA" sz="2400" dirty="0"/>
              <a:t>(b) renders computer data meaningless, useless or ineffective;</a:t>
            </a:r>
          </a:p>
          <a:p>
            <a:pPr marL="0" indent="0">
              <a:buNone/>
            </a:pPr>
            <a:r>
              <a:rPr lang="en-CA" sz="2400" dirty="0"/>
              <a:t>(c) obstructs, interrupts or interferes with the lawful use of computer data; or</a:t>
            </a:r>
          </a:p>
          <a:p>
            <a:pPr marL="0" indent="0">
              <a:buNone/>
            </a:pPr>
            <a:r>
              <a:rPr lang="en-CA" sz="2400" dirty="0"/>
              <a:t>(d) obstructs, interrupts or interferes with a person in the lawful use of computer data or denies access to computer data to a person who is entitled to access to it.</a:t>
            </a:r>
          </a:p>
          <a:p>
            <a:pPr marL="0" indent="0">
              <a:buNone/>
            </a:pPr>
            <a:endParaRPr lang="en-CA" sz="2400" dirty="0">
              <a:sym typeface="Wingdings" panose="05000000000000000000" pitchFamily="2" charset="2"/>
            </a:endParaRPr>
          </a:p>
          <a:p>
            <a:pPr marL="0" indent="0">
              <a:buNone/>
            </a:pPr>
            <a:r>
              <a:rPr lang="en-CA" sz="2400" dirty="0" err="1">
                <a:sym typeface="Wingdings" panose="05000000000000000000" pitchFamily="2" charset="2"/>
              </a:rPr>
              <a:t>Nb</a:t>
            </a:r>
            <a:r>
              <a:rPr lang="en-CA" sz="2400" dirty="0">
                <a:sym typeface="Wingdings" panose="05000000000000000000" pitchFamily="2" charset="2"/>
              </a:rPr>
              <a:t> sentences  cause “danger to life”? </a:t>
            </a:r>
            <a:r>
              <a:rPr lang="en-CA" sz="2400" b="1" dirty="0">
                <a:sym typeface="Wingdings" panose="05000000000000000000" pitchFamily="2" charset="2"/>
              </a:rPr>
              <a:t>Life</a:t>
            </a:r>
            <a:r>
              <a:rPr lang="en-CA" sz="2400" dirty="0">
                <a:sym typeface="Wingdings" panose="05000000000000000000" pitchFamily="2" charset="2"/>
              </a:rPr>
              <a:t> imprisonment.</a:t>
            </a:r>
            <a:endParaRPr lang="en-CA" sz="2400" dirty="0"/>
          </a:p>
        </p:txBody>
      </p:sp>
      <p:sp>
        <p:nvSpPr>
          <p:cNvPr id="4" name="Footer Placeholder 3">
            <a:extLst>
              <a:ext uri="{FF2B5EF4-FFF2-40B4-BE49-F238E27FC236}">
                <a16:creationId xmlns:a16="http://schemas.microsoft.com/office/drawing/2014/main" id="{897DAC22-A212-43E1-86E5-1EF4E4A5068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281305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F31B-E498-4556-91BC-053632E8419E}"/>
              </a:ext>
            </a:extLst>
          </p:cNvPr>
          <p:cNvSpPr>
            <a:spLocks noGrp="1"/>
          </p:cNvSpPr>
          <p:nvPr>
            <p:ph type="title"/>
          </p:nvPr>
        </p:nvSpPr>
        <p:spPr/>
        <p:txBody>
          <a:bodyPr/>
          <a:lstStyle/>
          <a:p>
            <a:r>
              <a:rPr lang="en-CA" dirty="0"/>
              <a:t>Other “Cybercrimes”…</a:t>
            </a:r>
          </a:p>
        </p:txBody>
      </p:sp>
      <p:sp>
        <p:nvSpPr>
          <p:cNvPr id="3" name="Content Placeholder 2">
            <a:extLst>
              <a:ext uri="{FF2B5EF4-FFF2-40B4-BE49-F238E27FC236}">
                <a16:creationId xmlns:a16="http://schemas.microsoft.com/office/drawing/2014/main" id="{EF7C7935-7203-45ED-B911-1FD60339C335}"/>
              </a:ext>
            </a:extLst>
          </p:cNvPr>
          <p:cNvSpPr>
            <a:spLocks noGrp="1"/>
          </p:cNvSpPr>
          <p:nvPr>
            <p:ph idx="1"/>
          </p:nvPr>
        </p:nvSpPr>
        <p:spPr>
          <a:xfrm>
            <a:off x="457200" y="1196752"/>
            <a:ext cx="8229600" cy="4929411"/>
          </a:xfrm>
        </p:spPr>
        <p:txBody>
          <a:bodyPr/>
          <a:lstStyle/>
          <a:p>
            <a:r>
              <a:rPr lang="en-CA" sz="2800" dirty="0"/>
              <a:t>162.1 – NCDII we’ve already seen</a:t>
            </a:r>
          </a:p>
          <a:p>
            <a:r>
              <a:rPr lang="en-CA" sz="2800" dirty="0"/>
              <a:t>163.1 Child pornography distribution</a:t>
            </a:r>
          </a:p>
          <a:p>
            <a:r>
              <a:rPr lang="en-CA" sz="2800" dirty="0"/>
              <a:t>327 obtaining telecommunications services free of charge</a:t>
            </a:r>
          </a:p>
          <a:p>
            <a:r>
              <a:rPr lang="en-CA" sz="2800" dirty="0"/>
              <a:t>172.1 luring a minor via telecommunication to commit any number of crimes</a:t>
            </a:r>
          </a:p>
          <a:p>
            <a:r>
              <a:rPr lang="en-CA" sz="2800" dirty="0"/>
              <a:t>402.2 identity theft </a:t>
            </a:r>
          </a:p>
          <a:p>
            <a:r>
              <a:rPr lang="en-CA" sz="2800" dirty="0"/>
              <a:t>(…)</a:t>
            </a:r>
          </a:p>
          <a:p>
            <a:pPr marL="0" indent="0">
              <a:buNone/>
            </a:pPr>
            <a:r>
              <a:rPr lang="en-CA" sz="2800" dirty="0">
                <a:sym typeface="Wingdings" panose="05000000000000000000" pitchFamily="2" charset="2"/>
              </a:rPr>
              <a:t>Prof. Alana Maurushat  </a:t>
            </a:r>
            <a:r>
              <a:rPr lang="en-CA" sz="2800" b="1" dirty="0">
                <a:sym typeface="Wingdings" panose="05000000000000000000" pitchFamily="2" charset="2"/>
              </a:rPr>
              <a:t>anything</a:t>
            </a:r>
            <a:r>
              <a:rPr lang="en-CA" sz="2800" dirty="0">
                <a:sym typeface="Wingdings" panose="05000000000000000000" pitchFamily="2" charset="2"/>
              </a:rPr>
              <a:t> can be a cybercrime (technology as instrument)</a:t>
            </a:r>
          </a:p>
        </p:txBody>
      </p:sp>
      <p:sp>
        <p:nvSpPr>
          <p:cNvPr id="4" name="Footer Placeholder 3">
            <a:extLst>
              <a:ext uri="{FF2B5EF4-FFF2-40B4-BE49-F238E27FC236}">
                <a16:creationId xmlns:a16="http://schemas.microsoft.com/office/drawing/2014/main" id="{CB31584F-2BDE-4761-BFFA-3C54C562EFB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475772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9070-F645-428B-BD22-D39B45652594}"/>
              </a:ext>
            </a:extLst>
          </p:cNvPr>
          <p:cNvSpPr>
            <a:spLocks noGrp="1"/>
          </p:cNvSpPr>
          <p:nvPr>
            <p:ph type="title"/>
          </p:nvPr>
        </p:nvSpPr>
        <p:spPr/>
        <p:txBody>
          <a:bodyPr/>
          <a:lstStyle/>
          <a:p>
            <a:r>
              <a:rPr lang="en-CA" dirty="0"/>
              <a:t>Back to Elliot’s Crime</a:t>
            </a:r>
          </a:p>
        </p:txBody>
      </p:sp>
      <p:sp>
        <p:nvSpPr>
          <p:cNvPr id="3" name="Content Placeholder 2">
            <a:extLst>
              <a:ext uri="{FF2B5EF4-FFF2-40B4-BE49-F238E27FC236}">
                <a16:creationId xmlns:a16="http://schemas.microsoft.com/office/drawing/2014/main" id="{387C1F87-67E5-42DA-88F8-AFB53EA1717E}"/>
              </a:ext>
            </a:extLst>
          </p:cNvPr>
          <p:cNvSpPr>
            <a:spLocks noGrp="1"/>
          </p:cNvSpPr>
          <p:nvPr>
            <p:ph idx="1"/>
          </p:nvPr>
        </p:nvSpPr>
        <p:spPr/>
        <p:txBody>
          <a:bodyPr/>
          <a:lstStyle/>
          <a:p>
            <a:pPr marL="0" indent="0">
              <a:buNone/>
            </a:pPr>
            <a:r>
              <a:rPr lang="en-CA" dirty="0"/>
              <a:t>“I started intercepting all the traffic on your network”</a:t>
            </a:r>
          </a:p>
          <a:p>
            <a:pPr marL="0" indent="0">
              <a:buNone/>
            </a:pPr>
            <a:r>
              <a:rPr lang="en-CA" dirty="0"/>
              <a:t>“When I decided to hack you”</a:t>
            </a:r>
          </a:p>
          <a:p>
            <a:pPr marL="0" indent="0">
              <a:buNone/>
            </a:pPr>
            <a:r>
              <a:rPr lang="en-CA" dirty="0"/>
              <a:t>“I own everything – all your emails, all your files, all your pics” (from Platosboys.com)</a:t>
            </a:r>
          </a:p>
        </p:txBody>
      </p:sp>
      <p:sp>
        <p:nvSpPr>
          <p:cNvPr id="4" name="Footer Placeholder 3">
            <a:extLst>
              <a:ext uri="{FF2B5EF4-FFF2-40B4-BE49-F238E27FC236}">
                <a16:creationId xmlns:a16="http://schemas.microsoft.com/office/drawing/2014/main" id="{E8EEC877-ADA2-4166-8C41-247ECB3F6D4F}"/>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799936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FDF6-A34B-4B6C-B7E2-ED17AA2E016A}"/>
              </a:ext>
            </a:extLst>
          </p:cNvPr>
          <p:cNvSpPr>
            <a:spLocks noGrp="1"/>
          </p:cNvSpPr>
          <p:nvPr>
            <p:ph type="title"/>
          </p:nvPr>
        </p:nvSpPr>
        <p:spPr/>
        <p:txBody>
          <a:bodyPr/>
          <a:lstStyle/>
          <a:p>
            <a:r>
              <a:rPr lang="en-CA" dirty="0"/>
              <a:t>Elliott’s Defense?</a:t>
            </a:r>
          </a:p>
        </p:txBody>
      </p:sp>
      <p:sp>
        <p:nvSpPr>
          <p:cNvPr id="3" name="Content Placeholder 2">
            <a:extLst>
              <a:ext uri="{FF2B5EF4-FFF2-40B4-BE49-F238E27FC236}">
                <a16:creationId xmlns:a16="http://schemas.microsoft.com/office/drawing/2014/main" id="{E08367F4-1326-48EC-A310-9B86BE6A4760}"/>
              </a:ext>
            </a:extLst>
          </p:cNvPr>
          <p:cNvSpPr>
            <a:spLocks noGrp="1"/>
          </p:cNvSpPr>
          <p:nvPr>
            <p:ph idx="1"/>
          </p:nvPr>
        </p:nvSpPr>
        <p:spPr/>
        <p:txBody>
          <a:bodyPr/>
          <a:lstStyle/>
          <a:p>
            <a:pPr marL="0" indent="0">
              <a:buNone/>
            </a:pPr>
            <a:endParaRPr lang="en-CA" dirty="0"/>
          </a:p>
          <a:p>
            <a:pPr marL="0" indent="0">
              <a:buNone/>
            </a:pPr>
            <a:r>
              <a:rPr lang="en-CA" dirty="0"/>
              <a:t>“That's the part you were wrong about, Rohit.</a:t>
            </a:r>
          </a:p>
          <a:p>
            <a:pPr marL="0" indent="0">
              <a:buNone/>
            </a:pPr>
            <a:r>
              <a:rPr lang="en-CA" dirty="0"/>
              <a:t>I don't give a shit about money.”</a:t>
            </a:r>
          </a:p>
          <a:p>
            <a:pPr marL="0" indent="0">
              <a:buNone/>
            </a:pPr>
            <a:endParaRPr lang="en-CA" dirty="0"/>
          </a:p>
          <a:p>
            <a:pPr marL="0" indent="0">
              <a:buNone/>
            </a:pPr>
            <a:r>
              <a:rPr lang="en-CA" dirty="0"/>
              <a:t>“But I'm only a vigilante hacker by night.</a:t>
            </a:r>
          </a:p>
          <a:p>
            <a:pPr marL="0" indent="0">
              <a:buNone/>
            </a:pPr>
            <a:r>
              <a:rPr lang="en-CA" dirty="0"/>
              <a:t>By day, just a regular cyber-security engineer”</a:t>
            </a:r>
          </a:p>
          <a:p>
            <a:pPr marL="0" indent="0">
              <a:buNone/>
            </a:pPr>
            <a:endParaRPr lang="en-CA" dirty="0"/>
          </a:p>
        </p:txBody>
      </p:sp>
      <p:sp>
        <p:nvSpPr>
          <p:cNvPr id="4" name="Footer Placeholder 3">
            <a:extLst>
              <a:ext uri="{FF2B5EF4-FFF2-40B4-BE49-F238E27FC236}">
                <a16:creationId xmlns:a16="http://schemas.microsoft.com/office/drawing/2014/main" id="{B5346EF6-1631-4E75-9764-BFEA36B1DED7}"/>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29416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60F1-2F2C-42B1-A848-38B2D29CCBCF}"/>
              </a:ext>
            </a:extLst>
          </p:cNvPr>
          <p:cNvSpPr>
            <a:spLocks noGrp="1"/>
          </p:cNvSpPr>
          <p:nvPr>
            <p:ph type="title"/>
          </p:nvPr>
        </p:nvSpPr>
        <p:spPr/>
        <p:txBody>
          <a:bodyPr/>
          <a:lstStyle/>
          <a:p>
            <a:r>
              <a:rPr lang="en-CA" dirty="0"/>
              <a:t>Do we have a RTBF in Canada?</a:t>
            </a:r>
          </a:p>
        </p:txBody>
      </p:sp>
      <p:sp>
        <p:nvSpPr>
          <p:cNvPr id="4" name="Footer Placeholder 3">
            <a:extLst>
              <a:ext uri="{FF2B5EF4-FFF2-40B4-BE49-F238E27FC236}">
                <a16:creationId xmlns:a16="http://schemas.microsoft.com/office/drawing/2014/main" id="{89AF05E1-DB23-47D2-98F7-A7EA7EC8C2E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944089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026C-A14D-47C2-833A-3D562CDF085E}"/>
              </a:ext>
            </a:extLst>
          </p:cNvPr>
          <p:cNvSpPr>
            <a:spLocks noGrp="1"/>
          </p:cNvSpPr>
          <p:nvPr>
            <p:ph type="title"/>
          </p:nvPr>
        </p:nvSpPr>
        <p:spPr/>
        <p:txBody>
          <a:bodyPr/>
          <a:lstStyle/>
          <a:p>
            <a:r>
              <a:rPr lang="en-CA" dirty="0"/>
              <a:t>Elliott’s defense per </a:t>
            </a:r>
            <a:r>
              <a:rPr lang="en-CA" i="1" dirty="0"/>
              <a:t>R c. Parent</a:t>
            </a:r>
          </a:p>
        </p:txBody>
      </p:sp>
      <p:sp>
        <p:nvSpPr>
          <p:cNvPr id="3" name="Content Placeholder 2">
            <a:extLst>
              <a:ext uri="{FF2B5EF4-FFF2-40B4-BE49-F238E27FC236}">
                <a16:creationId xmlns:a16="http://schemas.microsoft.com/office/drawing/2014/main" id="{650B5B17-BEC7-46E8-9FC9-C6864F08A679}"/>
              </a:ext>
            </a:extLst>
          </p:cNvPr>
          <p:cNvSpPr>
            <a:spLocks noGrp="1"/>
          </p:cNvSpPr>
          <p:nvPr>
            <p:ph idx="1"/>
          </p:nvPr>
        </p:nvSpPr>
        <p:spPr/>
        <p:txBody>
          <a:bodyPr/>
          <a:lstStyle/>
          <a:p>
            <a:pPr marL="0" indent="0">
              <a:buNone/>
            </a:pPr>
            <a:endParaRPr lang="fr-CA" dirty="0"/>
          </a:p>
          <a:p>
            <a:pPr marL="0" indent="0">
              <a:buNone/>
            </a:pPr>
            <a:r>
              <a:rPr lang="fr-CA" dirty="0"/>
              <a:t>«  Le </a:t>
            </a:r>
            <a:r>
              <a:rPr lang="fr-FR" dirty="0"/>
              <a:t>fait que l'intimé ait cru que la fin justifiait le moyen dénoncé et qu'il n'était pas à l'époque animé par aucune forme de turpitude morale ne pouvait en l'espèce constituer un moyen de défense. » (para. 67)</a:t>
            </a:r>
            <a:endParaRPr lang="en-CA" dirty="0"/>
          </a:p>
        </p:txBody>
      </p:sp>
      <p:sp>
        <p:nvSpPr>
          <p:cNvPr id="4" name="Footer Placeholder 3">
            <a:extLst>
              <a:ext uri="{FF2B5EF4-FFF2-40B4-BE49-F238E27FC236}">
                <a16:creationId xmlns:a16="http://schemas.microsoft.com/office/drawing/2014/main" id="{F675B62C-7AD9-483E-BE7E-D01147BC7C5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826251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EB44-5D65-4B2E-8C21-E9952D391A86}"/>
              </a:ext>
            </a:extLst>
          </p:cNvPr>
          <p:cNvSpPr>
            <a:spLocks noGrp="1"/>
          </p:cNvSpPr>
          <p:nvPr>
            <p:ph type="title"/>
          </p:nvPr>
        </p:nvSpPr>
        <p:spPr>
          <a:xfrm>
            <a:off x="758031" y="1124744"/>
            <a:ext cx="7772400" cy="4032448"/>
          </a:xfrm>
        </p:spPr>
        <p:txBody>
          <a:bodyPr/>
          <a:lstStyle/>
          <a:p>
            <a:r>
              <a:rPr lang="en-US" dirty="0"/>
              <a:t>SPAM </a:t>
            </a:r>
            <a:r>
              <a:rPr lang="en-US" dirty="0" err="1"/>
              <a:t>SPAM</a:t>
            </a:r>
            <a:r>
              <a:rPr lang="en-US" dirty="0"/>
              <a:t> </a:t>
            </a:r>
            <a:r>
              <a:rPr lang="en-US" dirty="0" err="1"/>
              <a:t>SPAM</a:t>
            </a:r>
            <a:r>
              <a:rPr lang="en-US" dirty="0"/>
              <a:t> EGGS SAUSAGE AND SPAM – When selling you stuff online clashes with your privacy rights</a:t>
            </a:r>
            <a:endParaRPr lang="en-CA" dirty="0"/>
          </a:p>
        </p:txBody>
      </p:sp>
      <p:sp>
        <p:nvSpPr>
          <p:cNvPr id="3" name="Footer Placeholder 2">
            <a:extLst>
              <a:ext uri="{FF2B5EF4-FFF2-40B4-BE49-F238E27FC236}">
                <a16:creationId xmlns:a16="http://schemas.microsoft.com/office/drawing/2014/main" id="{74AA74A4-5705-4436-9193-E1416670228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826697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F4B4-321A-45E0-80D7-284DDEC07B4A}"/>
              </a:ext>
            </a:extLst>
          </p:cNvPr>
          <p:cNvSpPr>
            <a:spLocks noGrp="1"/>
          </p:cNvSpPr>
          <p:nvPr>
            <p:ph type="title"/>
          </p:nvPr>
        </p:nvSpPr>
        <p:spPr>
          <a:xfrm>
            <a:off x="0" y="274638"/>
            <a:ext cx="9144000" cy="850106"/>
          </a:xfrm>
        </p:spPr>
        <p:txBody>
          <a:bodyPr/>
          <a:lstStyle/>
          <a:p>
            <a:r>
              <a:rPr lang="en-CA" b="1" dirty="0"/>
              <a:t>CASL:</a:t>
            </a:r>
            <a:br>
              <a:rPr lang="en-CA" b="1" dirty="0"/>
            </a:br>
            <a:r>
              <a:rPr lang="en-CA" dirty="0"/>
              <a:t>Canada’s Anti-Spam Law/Legislation</a:t>
            </a:r>
          </a:p>
        </p:txBody>
      </p:sp>
      <p:sp>
        <p:nvSpPr>
          <p:cNvPr id="3" name="Content Placeholder 2">
            <a:extLst>
              <a:ext uri="{FF2B5EF4-FFF2-40B4-BE49-F238E27FC236}">
                <a16:creationId xmlns:a16="http://schemas.microsoft.com/office/drawing/2014/main" id="{6F757A7B-6619-4123-9D9D-1074EE907A87}"/>
              </a:ext>
            </a:extLst>
          </p:cNvPr>
          <p:cNvSpPr>
            <a:spLocks noGrp="1"/>
          </p:cNvSpPr>
          <p:nvPr>
            <p:ph sz="half" idx="1"/>
          </p:nvPr>
        </p:nvSpPr>
        <p:spPr/>
        <p:txBody>
          <a:bodyPr/>
          <a:lstStyle/>
          <a:p>
            <a:pPr marL="0" indent="0">
              <a:buNone/>
            </a:pPr>
            <a:r>
              <a:rPr lang="en-CA" sz="2000" i="1" dirty="0"/>
              <a:t>An Act to promote the efficiency and adaptability of the Canadian economy by regulating certain activities that discourage reliance on electronic means of carrying out commercial activities, and to amend the Canadian Radio-television and Telecommunications Commission Act, the Competition Act, the Personal Information Protection and Electronic Documents Act and the Telecommunications Act</a:t>
            </a:r>
          </a:p>
          <a:p>
            <a:pPr marL="0" indent="0">
              <a:buNone/>
            </a:pPr>
            <a:endParaRPr lang="en-CA" sz="1400" dirty="0"/>
          </a:p>
        </p:txBody>
      </p:sp>
      <p:sp>
        <p:nvSpPr>
          <p:cNvPr id="5" name="Footer Placeholder 4">
            <a:extLst>
              <a:ext uri="{FF2B5EF4-FFF2-40B4-BE49-F238E27FC236}">
                <a16:creationId xmlns:a16="http://schemas.microsoft.com/office/drawing/2014/main" id="{D8C9F3A6-3CD2-4223-B440-C634A398EF89}"/>
              </a:ext>
            </a:extLst>
          </p:cNvPr>
          <p:cNvSpPr>
            <a:spLocks noGrp="1"/>
          </p:cNvSpPr>
          <p:nvPr>
            <p:ph type="ftr" sz="quarter" idx="11"/>
          </p:nvPr>
        </p:nvSpPr>
        <p:spPr/>
        <p:txBody>
          <a:bodyPr/>
          <a:lstStyle/>
          <a:p>
            <a:pPr>
              <a:defRPr/>
            </a:pPr>
            <a:r>
              <a:rPr lang="en-US"/>
              <a:t>Class 11</a:t>
            </a:r>
            <a:endParaRPr lang="en-US" dirty="0"/>
          </a:p>
        </p:txBody>
      </p:sp>
      <p:pic>
        <p:nvPicPr>
          <p:cNvPr id="6" name="Content Placeholder 6" descr="trackback-spam.jpg">
            <a:extLst>
              <a:ext uri="{FF2B5EF4-FFF2-40B4-BE49-F238E27FC236}">
                <a16:creationId xmlns:a16="http://schemas.microsoft.com/office/drawing/2014/main" id="{0FD33825-80E1-4CBE-AA0A-048408166C8B}"/>
              </a:ext>
            </a:extLst>
          </p:cNvPr>
          <p:cNvPicPr>
            <a:picLocks noGrp="1" noChangeAspect="1"/>
          </p:cNvPicPr>
          <p:nvPr>
            <p:ph sz="half" idx="2"/>
          </p:nvPr>
        </p:nvPicPr>
        <p:blipFill>
          <a:blip r:embed="rId3" cstate="print"/>
          <a:stretch>
            <a:fillRect/>
          </a:stretch>
        </p:blipFill>
        <p:spPr>
          <a:xfrm>
            <a:off x="4648200" y="2353691"/>
            <a:ext cx="4038600" cy="3018981"/>
          </a:xfrm>
          <a:prstGeom prst="rect">
            <a:avLst/>
          </a:prstGeom>
        </p:spPr>
      </p:pic>
      <p:sp>
        <p:nvSpPr>
          <p:cNvPr id="8" name="Oval 7">
            <a:extLst>
              <a:ext uri="{FF2B5EF4-FFF2-40B4-BE49-F238E27FC236}">
                <a16:creationId xmlns:a16="http://schemas.microsoft.com/office/drawing/2014/main" id="{5DF6AC31-5369-46F1-84A7-47BFEDA3D3E3}"/>
              </a:ext>
            </a:extLst>
          </p:cNvPr>
          <p:cNvSpPr/>
          <p:nvPr/>
        </p:nvSpPr>
        <p:spPr>
          <a:xfrm>
            <a:off x="5580112" y="2635681"/>
            <a:ext cx="2592288" cy="2592288"/>
          </a:xfrm>
          <a:prstGeom prst="ellipse">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B12F2D6A-12D3-4099-9E2D-5BB3BA67EC8A}"/>
              </a:ext>
            </a:extLst>
          </p:cNvPr>
          <p:cNvCxnSpPr/>
          <p:nvPr/>
        </p:nvCxnSpPr>
        <p:spPr>
          <a:xfrm>
            <a:off x="5868144" y="3003416"/>
            <a:ext cx="1833024" cy="18330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307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11</a:t>
            </a:r>
            <a:endParaRPr lang="en-US" dirty="0"/>
          </a:p>
        </p:txBody>
      </p:sp>
      <p:pic>
        <p:nvPicPr>
          <p:cNvPr id="6" name="Content Placeholder 5" descr="spam spam.png">
            <a:extLst>
              <a:ext uri="{FF2B5EF4-FFF2-40B4-BE49-F238E27FC236}">
                <a16:creationId xmlns:a16="http://schemas.microsoft.com/office/drawing/2014/main" id="{15FDCFC9-E582-4322-B04C-68B0AF8E353E}"/>
              </a:ext>
            </a:extLst>
          </p:cNvPr>
          <p:cNvPicPr>
            <a:picLocks noGrp="1" noChangeAspect="1"/>
          </p:cNvPicPr>
          <p:nvPr>
            <p:ph idx="1"/>
          </p:nvPr>
        </p:nvPicPr>
        <p:blipFill>
          <a:blip r:embed="rId2" cstate="print"/>
          <a:stretch>
            <a:fillRect/>
          </a:stretch>
        </p:blipFill>
        <p:spPr>
          <a:xfrm>
            <a:off x="905216" y="1916832"/>
            <a:ext cx="7627224" cy="4048574"/>
          </a:xfrm>
          <a:prstGeom prst="rect">
            <a:avLst/>
          </a:prstGeom>
        </p:spPr>
      </p:pic>
    </p:spTree>
    <p:extLst>
      <p:ext uri="{BB962C8B-B14F-4D97-AF65-F5344CB8AC3E}">
        <p14:creationId xmlns:p14="http://schemas.microsoft.com/office/powerpoint/2010/main" val="3590194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3" name="Content Placeholder 2">
            <a:extLst>
              <a:ext uri="{FF2B5EF4-FFF2-40B4-BE49-F238E27FC236}">
                <a16:creationId xmlns:a16="http://schemas.microsoft.com/office/drawing/2014/main" id="{87DFAD70-45E1-45AB-AF1C-1134228DC235}"/>
              </a:ext>
            </a:extLst>
          </p:cNvPr>
          <p:cNvSpPr>
            <a:spLocks noGrp="1"/>
          </p:cNvSpPr>
          <p:nvPr>
            <p:ph sz="half" idx="2"/>
          </p:nvPr>
        </p:nvSpPr>
        <p:spPr/>
        <p:txBody>
          <a:bodyPr/>
          <a:lstStyle/>
          <a:p>
            <a:pPr marL="0" indent="0">
              <a:buNone/>
            </a:pPr>
            <a:r>
              <a:rPr lang="en-US" sz="2000" dirty="0"/>
              <a:t>The term spam is derived from the 1970 "Spam" sketch of the BBC television comedy series </a:t>
            </a:r>
            <a:r>
              <a:rPr lang="en-US" sz="2000" i="1" dirty="0"/>
              <a:t>Monty Python's Flying Circus</a:t>
            </a:r>
            <a:r>
              <a:rPr lang="en-US" sz="2000" dirty="0"/>
              <a:t>. The sketch, set in a cafe, has a waitress reading out a menu where every item but one includes Spam canned luncheon meat. As the waitress recites the Spam-filled menu, a chorus of Viking patrons drown out all conversations with a song, repeating "Spam, Spam, Spam, Spam… Lovely Spam! Wonderful Spam!“ (</a:t>
            </a:r>
            <a:r>
              <a:rPr lang="en-US" sz="2000" i="1" dirty="0"/>
              <a:t>Wikipedia</a:t>
            </a:r>
            <a:r>
              <a:rPr lang="en-US" sz="2000" dirty="0"/>
              <a:t>, “spamming”)</a:t>
            </a:r>
            <a:endParaRPr lang="en-CA" sz="2000" dirty="0"/>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11</a:t>
            </a:r>
            <a:endParaRPr lang="en-US" dirty="0"/>
          </a:p>
        </p:txBody>
      </p:sp>
      <p:pic>
        <p:nvPicPr>
          <p:cNvPr id="1026" name="Picture 2">
            <a:extLst>
              <a:ext uri="{FF2B5EF4-FFF2-40B4-BE49-F238E27FC236}">
                <a16:creationId xmlns:a16="http://schemas.microsoft.com/office/drawing/2014/main" id="{83A3C5F2-2E90-414F-B9D4-51FE240B7F4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63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A160-7A2A-4FB4-B56E-51BA6079A877}"/>
              </a:ext>
            </a:extLst>
          </p:cNvPr>
          <p:cNvSpPr>
            <a:spLocks noGrp="1"/>
          </p:cNvSpPr>
          <p:nvPr>
            <p:ph type="title"/>
          </p:nvPr>
        </p:nvSpPr>
        <p:spPr>
          <a:xfrm>
            <a:off x="0" y="274638"/>
            <a:ext cx="9144000" cy="1143000"/>
          </a:xfrm>
        </p:spPr>
        <p:txBody>
          <a:bodyPr/>
          <a:lstStyle/>
          <a:p>
            <a:r>
              <a:rPr lang="en-CA" dirty="0"/>
              <a:t>The Anti-SPAM Law is also a problem</a:t>
            </a:r>
          </a:p>
        </p:txBody>
      </p:sp>
      <p:sp>
        <p:nvSpPr>
          <p:cNvPr id="3" name="Content Placeholder 2">
            <a:extLst>
              <a:ext uri="{FF2B5EF4-FFF2-40B4-BE49-F238E27FC236}">
                <a16:creationId xmlns:a16="http://schemas.microsoft.com/office/drawing/2014/main" id="{A7AF4476-F06B-436E-A42B-35984A961CCF}"/>
              </a:ext>
            </a:extLst>
          </p:cNvPr>
          <p:cNvSpPr>
            <a:spLocks noGrp="1"/>
          </p:cNvSpPr>
          <p:nvPr>
            <p:ph idx="1"/>
          </p:nvPr>
        </p:nvSpPr>
        <p:spPr/>
        <p:txBody>
          <a:bodyPr/>
          <a:lstStyle/>
          <a:p>
            <a:pPr>
              <a:buNone/>
            </a:pPr>
            <a:r>
              <a:rPr lang="en-CA" dirty="0"/>
              <a:t>“Clear as mud”</a:t>
            </a:r>
          </a:p>
          <a:p>
            <a:pPr lvl="1">
              <a:buNone/>
            </a:pPr>
            <a:r>
              <a:rPr lang="en-CA" sz="2400" i="1" dirty="0"/>
              <a:t>- Canadian Lawyer Magazine</a:t>
            </a:r>
            <a:r>
              <a:rPr lang="en-CA" sz="2400" dirty="0"/>
              <a:t>, Jan. 20, 2014</a:t>
            </a:r>
          </a:p>
          <a:p>
            <a:pPr>
              <a:buNone/>
            </a:pPr>
            <a:r>
              <a:rPr lang="en-CA" dirty="0"/>
              <a:t>“Ought to be scrapped and replaced with something balanced and workable”</a:t>
            </a:r>
          </a:p>
          <a:p>
            <a:pPr lvl="1">
              <a:buNone/>
            </a:pPr>
            <a:r>
              <a:rPr lang="en-CA" dirty="0"/>
              <a:t>- </a:t>
            </a:r>
            <a:r>
              <a:rPr lang="en-CA" sz="2400" i="1" dirty="0"/>
              <a:t>BarrySookman.com</a:t>
            </a:r>
            <a:r>
              <a:rPr lang="en-CA" sz="2400" dirty="0"/>
              <a:t>, March 1, 2013</a:t>
            </a:r>
          </a:p>
          <a:p>
            <a:pPr>
              <a:buNone/>
            </a:pPr>
            <a:r>
              <a:rPr lang="en-CA" dirty="0"/>
              <a:t>“Is Canada’s Anti-Spam Law a joke? Yes. Yes it is.”</a:t>
            </a:r>
          </a:p>
          <a:p>
            <a:pPr lvl="1">
              <a:buNone/>
            </a:pPr>
            <a:r>
              <a:rPr lang="en-CA" dirty="0"/>
              <a:t>- </a:t>
            </a:r>
            <a:r>
              <a:rPr lang="en-CA" sz="2400" i="1" dirty="0"/>
              <a:t>AllenMendelsohn.com</a:t>
            </a:r>
            <a:r>
              <a:rPr lang="en-CA" sz="2400" dirty="0"/>
              <a:t>, Jan. 18, 2014</a:t>
            </a:r>
          </a:p>
          <a:p>
            <a:pPr marL="0" indent="0">
              <a:buNone/>
            </a:pPr>
            <a:endParaRPr lang="en-CA" dirty="0"/>
          </a:p>
        </p:txBody>
      </p:sp>
      <p:sp>
        <p:nvSpPr>
          <p:cNvPr id="4" name="Footer Placeholder 3">
            <a:extLst>
              <a:ext uri="{FF2B5EF4-FFF2-40B4-BE49-F238E27FC236}">
                <a16:creationId xmlns:a16="http://schemas.microsoft.com/office/drawing/2014/main" id="{D5F7421D-9D05-48F1-B5E0-73E2EA431DE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77685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95B2-7BC9-49A3-8590-CE051D1ECD60}"/>
              </a:ext>
            </a:extLst>
          </p:cNvPr>
          <p:cNvSpPr>
            <a:spLocks noGrp="1"/>
          </p:cNvSpPr>
          <p:nvPr>
            <p:ph type="title"/>
          </p:nvPr>
        </p:nvSpPr>
        <p:spPr/>
        <p:txBody>
          <a:bodyPr/>
          <a:lstStyle/>
          <a:p>
            <a:r>
              <a:rPr lang="en-CA" dirty="0"/>
              <a:t>So why should we care?</a:t>
            </a:r>
          </a:p>
        </p:txBody>
      </p:sp>
      <p:sp>
        <p:nvSpPr>
          <p:cNvPr id="3" name="Content Placeholder 2">
            <a:extLst>
              <a:ext uri="{FF2B5EF4-FFF2-40B4-BE49-F238E27FC236}">
                <a16:creationId xmlns:a16="http://schemas.microsoft.com/office/drawing/2014/main" id="{9CA078F8-DC15-49EA-BA20-E7A66BE9B4DF}"/>
              </a:ext>
            </a:extLst>
          </p:cNvPr>
          <p:cNvSpPr>
            <a:spLocks noGrp="1"/>
          </p:cNvSpPr>
          <p:nvPr>
            <p:ph idx="1"/>
          </p:nvPr>
        </p:nvSpPr>
        <p:spPr>
          <a:xfrm>
            <a:off x="457200" y="1988840"/>
            <a:ext cx="8229600" cy="3600401"/>
          </a:xfrm>
        </p:spPr>
        <p:txBody>
          <a:bodyPr/>
          <a:lstStyle/>
          <a:p>
            <a:pPr marL="0" indent="0">
              <a:buNone/>
            </a:pPr>
            <a:endParaRPr lang="en-CA" dirty="0"/>
          </a:p>
          <a:p>
            <a:pPr marL="0" indent="0" algn="ctr">
              <a:buNone/>
            </a:pPr>
            <a:r>
              <a:rPr lang="en-US" sz="5400" dirty="0"/>
              <a:t>$ 10,000,000 fines!</a:t>
            </a:r>
          </a:p>
          <a:p>
            <a:pPr marL="0" indent="0">
              <a:buNone/>
            </a:pPr>
            <a:endParaRPr lang="en-CA" dirty="0"/>
          </a:p>
          <a:p>
            <a:pPr marL="0" indent="0" algn="ctr">
              <a:buNone/>
            </a:pPr>
            <a:r>
              <a:rPr lang="en-US" sz="6000" dirty="0"/>
              <a:t>Big business for lawyers!</a:t>
            </a:r>
          </a:p>
          <a:p>
            <a:pPr marL="0" indent="0">
              <a:buNone/>
            </a:pPr>
            <a:endParaRPr lang="en-CA" dirty="0"/>
          </a:p>
        </p:txBody>
      </p:sp>
      <p:sp>
        <p:nvSpPr>
          <p:cNvPr id="4" name="Footer Placeholder 3">
            <a:extLst>
              <a:ext uri="{FF2B5EF4-FFF2-40B4-BE49-F238E27FC236}">
                <a16:creationId xmlns:a16="http://schemas.microsoft.com/office/drawing/2014/main" id="{F83D93A3-675A-4ABF-AF12-7FA29B0EBD6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6421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16150-09FB-9C8F-A425-C980E7182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07237-396F-B477-8574-310F63B67B8B}"/>
              </a:ext>
            </a:extLst>
          </p:cNvPr>
          <p:cNvSpPr>
            <a:spLocks noGrp="1"/>
          </p:cNvSpPr>
          <p:nvPr>
            <p:ph type="title"/>
          </p:nvPr>
        </p:nvSpPr>
        <p:spPr>
          <a:xfrm>
            <a:off x="457200" y="274638"/>
            <a:ext cx="8229600" cy="1930226"/>
          </a:xfrm>
        </p:spPr>
        <p:txBody>
          <a:bodyPr/>
          <a:lstStyle/>
          <a:p>
            <a:r>
              <a:rPr lang="en-CA" i="1" dirty="0"/>
              <a:t>3510395 Canada Inc. v. Canada (Attorney General)</a:t>
            </a:r>
            <a:br>
              <a:rPr lang="en-CA" dirty="0"/>
            </a:br>
            <a:r>
              <a:rPr lang="en-CA" dirty="0"/>
              <a:t>(aka the “</a:t>
            </a:r>
            <a:r>
              <a:rPr lang="en-CA" dirty="0" err="1"/>
              <a:t>CompuFinder</a:t>
            </a:r>
            <a:r>
              <a:rPr lang="en-CA" dirty="0"/>
              <a:t> Decision”)</a:t>
            </a:r>
          </a:p>
        </p:txBody>
      </p:sp>
      <p:sp>
        <p:nvSpPr>
          <p:cNvPr id="3" name="Content Placeholder 2">
            <a:extLst>
              <a:ext uri="{FF2B5EF4-FFF2-40B4-BE49-F238E27FC236}">
                <a16:creationId xmlns:a16="http://schemas.microsoft.com/office/drawing/2014/main" id="{94765265-5F71-2B18-D8E5-B11C2571E3BF}"/>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de-DE" b="1" dirty="0"/>
              <a:t>Max Shafter &amp; Julia Leb</a:t>
            </a:r>
          </a:p>
          <a:p>
            <a:pPr marL="0" indent="0">
              <a:buNone/>
            </a:pPr>
            <a:r>
              <a:rPr lang="en-CA" dirty="0"/>
              <a:t>presentation</a:t>
            </a:r>
          </a:p>
        </p:txBody>
      </p:sp>
      <p:sp>
        <p:nvSpPr>
          <p:cNvPr id="4" name="Footer Placeholder 3">
            <a:extLst>
              <a:ext uri="{FF2B5EF4-FFF2-40B4-BE49-F238E27FC236}">
                <a16:creationId xmlns:a16="http://schemas.microsoft.com/office/drawing/2014/main" id="{D6FB6BA7-D591-F9FB-2D18-4BC03FE842CF}"/>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240629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EB806-89EC-3732-AFBA-1487B8FE3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7BA7D-D661-1770-C51F-0AE2671E0196}"/>
              </a:ext>
            </a:extLst>
          </p:cNvPr>
          <p:cNvSpPr>
            <a:spLocks noGrp="1"/>
          </p:cNvSpPr>
          <p:nvPr>
            <p:ph type="title"/>
          </p:nvPr>
        </p:nvSpPr>
        <p:spPr>
          <a:xfrm>
            <a:off x="758031" y="1124744"/>
            <a:ext cx="7772400" cy="4032448"/>
          </a:xfrm>
        </p:spPr>
        <p:txBody>
          <a:bodyPr/>
          <a:lstStyle/>
          <a:p>
            <a:r>
              <a:rPr lang="en-US" dirty="0"/>
              <a:t>SPECIAL GUEST!</a:t>
            </a:r>
            <a:br>
              <a:rPr lang="en-US" dirty="0"/>
            </a:br>
            <a:br>
              <a:rPr lang="en-US" dirty="0"/>
            </a:br>
            <a:r>
              <a:rPr lang="en-US" dirty="0"/>
              <a:t>ALEXANDER Shapiro,</a:t>
            </a:r>
            <a:br>
              <a:rPr lang="en-US" dirty="0"/>
            </a:br>
            <a:r>
              <a:rPr lang="en-US" dirty="0" err="1"/>
              <a:t>fasken</a:t>
            </a:r>
            <a:endParaRPr lang="en-CA" dirty="0"/>
          </a:p>
        </p:txBody>
      </p:sp>
      <p:sp>
        <p:nvSpPr>
          <p:cNvPr id="3" name="Footer Placeholder 2">
            <a:extLst>
              <a:ext uri="{FF2B5EF4-FFF2-40B4-BE49-F238E27FC236}">
                <a16:creationId xmlns:a16="http://schemas.microsoft.com/office/drawing/2014/main" id="{3F5C0768-F515-ED1A-5141-C382ECEDF03E}"/>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57835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2FDF-6277-408D-B0E5-D166935D6E89}"/>
              </a:ext>
            </a:extLst>
          </p:cNvPr>
          <p:cNvSpPr>
            <a:spLocks noGrp="1"/>
          </p:cNvSpPr>
          <p:nvPr>
            <p:ph type="title"/>
          </p:nvPr>
        </p:nvSpPr>
        <p:spPr/>
        <p:txBody>
          <a:bodyPr/>
          <a:lstStyle/>
          <a:p>
            <a:r>
              <a:rPr lang="en-CA" dirty="0"/>
              <a:t>Maybe Rhetorical Question</a:t>
            </a:r>
          </a:p>
        </p:txBody>
      </p:sp>
      <p:sp>
        <p:nvSpPr>
          <p:cNvPr id="3" name="Content Placeholder 2">
            <a:extLst>
              <a:ext uri="{FF2B5EF4-FFF2-40B4-BE49-F238E27FC236}">
                <a16:creationId xmlns:a16="http://schemas.microsoft.com/office/drawing/2014/main" id="{0FAF11EB-CBB1-4C40-9A18-6975F163901A}"/>
              </a:ext>
            </a:extLst>
          </p:cNvPr>
          <p:cNvSpPr>
            <a:spLocks noGrp="1"/>
          </p:cNvSpPr>
          <p:nvPr>
            <p:ph idx="1"/>
          </p:nvPr>
        </p:nvSpPr>
        <p:spPr/>
        <p:txBody>
          <a:bodyPr/>
          <a:lstStyle/>
          <a:p>
            <a:pPr marL="0" indent="0">
              <a:buNone/>
            </a:pPr>
            <a:endParaRPr lang="en-CA" dirty="0"/>
          </a:p>
          <a:p>
            <a:pPr marL="0" indent="0">
              <a:buNone/>
            </a:pPr>
            <a:r>
              <a:rPr lang="en-CA" dirty="0"/>
              <a:t>Between </a:t>
            </a:r>
            <a:r>
              <a:rPr lang="en-CA" i="1" dirty="0"/>
              <a:t>A.T. v. Globe24h.com, Google v. </a:t>
            </a:r>
            <a:r>
              <a:rPr lang="en-CA" i="1" dirty="0" err="1"/>
              <a:t>Equustek</a:t>
            </a:r>
            <a:r>
              <a:rPr lang="en-CA" dirty="0"/>
              <a:t> (SCC) and PIPEDA, is there a RTBF in Canada???</a:t>
            </a:r>
          </a:p>
          <a:p>
            <a:pPr marL="0" indent="0">
              <a:buNone/>
            </a:pPr>
            <a:endParaRPr lang="en-CA" dirty="0"/>
          </a:p>
          <a:p>
            <a:pPr marL="0" indent="0">
              <a:buNone/>
            </a:pPr>
            <a:r>
              <a:rPr lang="en-CA" dirty="0"/>
              <a:t>SHOULD THERE BE?????</a:t>
            </a:r>
          </a:p>
        </p:txBody>
      </p:sp>
      <p:sp>
        <p:nvSpPr>
          <p:cNvPr id="4" name="Footer Placeholder 3">
            <a:extLst>
              <a:ext uri="{FF2B5EF4-FFF2-40B4-BE49-F238E27FC236}">
                <a16:creationId xmlns:a16="http://schemas.microsoft.com/office/drawing/2014/main" id="{24C0E0A2-8009-4736-81AF-FD9651DDB25E}"/>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79474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C388-7D65-431B-84B2-27AD12C08B26}"/>
              </a:ext>
            </a:extLst>
          </p:cNvPr>
          <p:cNvSpPr>
            <a:spLocks noGrp="1"/>
          </p:cNvSpPr>
          <p:nvPr>
            <p:ph type="title"/>
          </p:nvPr>
        </p:nvSpPr>
        <p:spPr/>
        <p:txBody>
          <a:bodyPr/>
          <a:lstStyle/>
          <a:p>
            <a:r>
              <a:rPr lang="en-CA" dirty="0"/>
              <a:t>OPC answers rhetorical question with a yes!</a:t>
            </a:r>
          </a:p>
        </p:txBody>
      </p:sp>
      <p:sp>
        <p:nvSpPr>
          <p:cNvPr id="3" name="Content Placeholder 2">
            <a:extLst>
              <a:ext uri="{FF2B5EF4-FFF2-40B4-BE49-F238E27FC236}">
                <a16:creationId xmlns:a16="http://schemas.microsoft.com/office/drawing/2014/main" id="{10D0F2B3-CE05-4C0B-B333-EE6E9F73625F}"/>
              </a:ext>
            </a:extLst>
          </p:cNvPr>
          <p:cNvSpPr>
            <a:spLocks noGrp="1"/>
          </p:cNvSpPr>
          <p:nvPr>
            <p:ph idx="1"/>
          </p:nvPr>
        </p:nvSpPr>
        <p:spPr>
          <a:xfrm>
            <a:off x="457200" y="1772816"/>
            <a:ext cx="8229600" cy="4353347"/>
          </a:xfrm>
        </p:spPr>
        <p:txBody>
          <a:bodyPr/>
          <a:lstStyle/>
          <a:p>
            <a:pPr marL="0" indent="0">
              <a:buNone/>
            </a:pPr>
            <a:r>
              <a:rPr lang="en-CA" i="1" dirty="0"/>
              <a:t>Draft OPC Position on Online Reputation</a:t>
            </a:r>
            <a:r>
              <a:rPr lang="en-CA" dirty="0"/>
              <a:t>, January 2018</a:t>
            </a:r>
          </a:p>
          <a:p>
            <a:pPr marL="0" indent="0">
              <a:buNone/>
            </a:pPr>
            <a:endParaRPr lang="en-CA" dirty="0"/>
          </a:p>
          <a:p>
            <a:pPr marL="0" indent="0">
              <a:buNone/>
            </a:pPr>
            <a:r>
              <a:rPr lang="en-CA" dirty="0"/>
              <a:t>“With respect to de-indexing, the OPC is of the view that PIPEDA applies to a search engine’s indexing of online content and display of search results. As such, search engines must meet their obligations under the Act.”</a:t>
            </a:r>
          </a:p>
        </p:txBody>
      </p:sp>
      <p:sp>
        <p:nvSpPr>
          <p:cNvPr id="4" name="Footer Placeholder 3">
            <a:extLst>
              <a:ext uri="{FF2B5EF4-FFF2-40B4-BE49-F238E27FC236}">
                <a16:creationId xmlns:a16="http://schemas.microsoft.com/office/drawing/2014/main" id="{E72291BB-DB61-44C8-BC51-692C787A651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41303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FC07-6A96-4382-9B74-E42980CFE1E3}"/>
              </a:ext>
            </a:extLst>
          </p:cNvPr>
          <p:cNvSpPr>
            <a:spLocks noGrp="1"/>
          </p:cNvSpPr>
          <p:nvPr>
            <p:ph type="title"/>
          </p:nvPr>
        </p:nvSpPr>
        <p:spPr/>
        <p:txBody>
          <a:bodyPr/>
          <a:lstStyle/>
          <a:p>
            <a:r>
              <a:rPr lang="en-CA" dirty="0"/>
              <a:t>But!</a:t>
            </a:r>
          </a:p>
        </p:txBody>
      </p:sp>
      <p:sp>
        <p:nvSpPr>
          <p:cNvPr id="3" name="Content Placeholder 2">
            <a:extLst>
              <a:ext uri="{FF2B5EF4-FFF2-40B4-BE49-F238E27FC236}">
                <a16:creationId xmlns:a16="http://schemas.microsoft.com/office/drawing/2014/main" id="{24160A3B-A80D-4867-909D-3B135A2A9743}"/>
              </a:ext>
            </a:extLst>
          </p:cNvPr>
          <p:cNvSpPr>
            <a:spLocks noGrp="1"/>
          </p:cNvSpPr>
          <p:nvPr>
            <p:ph idx="1"/>
          </p:nvPr>
        </p:nvSpPr>
        <p:spPr>
          <a:xfrm>
            <a:off x="457200" y="1268760"/>
            <a:ext cx="8229600" cy="4857403"/>
          </a:xfrm>
        </p:spPr>
        <p:txBody>
          <a:bodyPr/>
          <a:lstStyle/>
          <a:p>
            <a:pPr marL="0" indent="0">
              <a:buNone/>
            </a:pPr>
            <a:endParaRPr lang="en-CA" sz="2800" dirty="0"/>
          </a:p>
          <a:p>
            <a:pPr marL="0" indent="0">
              <a:buNone/>
            </a:pPr>
            <a:r>
              <a:rPr lang="en-CA" sz="2800" dirty="0"/>
              <a:t>“… the OPC is of the view that PIPEDA applies to a search engine’s indexing of online content and display of search results”</a:t>
            </a:r>
          </a:p>
          <a:p>
            <a:pPr marL="0" indent="0">
              <a:buNone/>
            </a:pPr>
            <a:endParaRPr lang="en-CA" sz="2800" dirty="0"/>
          </a:p>
          <a:p>
            <a:pPr marL="0" indent="0">
              <a:buNone/>
            </a:pPr>
            <a:r>
              <a:rPr lang="en-CA" sz="2800" dirty="0"/>
              <a:t>Is that true?</a:t>
            </a:r>
          </a:p>
          <a:p>
            <a:pPr marL="0" indent="0">
              <a:buNone/>
            </a:pPr>
            <a:endParaRPr lang="en-CA" dirty="0"/>
          </a:p>
          <a:p>
            <a:pPr marL="0" indent="0">
              <a:buNone/>
            </a:pPr>
            <a:r>
              <a:rPr lang="en-CA" dirty="0"/>
              <a:t>October 2018 </a:t>
            </a:r>
            <a:r>
              <a:rPr lang="en-CA" dirty="0">
                <a:sym typeface="Wingdings" panose="05000000000000000000" pitchFamily="2" charset="2"/>
              </a:rPr>
              <a:t> Federal Court Reference</a:t>
            </a:r>
          </a:p>
          <a:p>
            <a:pPr marL="0" indent="0">
              <a:buNone/>
            </a:pPr>
            <a:endParaRPr lang="en-CA" sz="1600" dirty="0">
              <a:sym typeface="Wingdings" panose="05000000000000000000" pitchFamily="2" charset="2"/>
            </a:endParaRPr>
          </a:p>
        </p:txBody>
      </p:sp>
      <p:sp>
        <p:nvSpPr>
          <p:cNvPr id="4" name="Footer Placeholder 3">
            <a:extLst>
              <a:ext uri="{FF2B5EF4-FFF2-40B4-BE49-F238E27FC236}">
                <a16:creationId xmlns:a16="http://schemas.microsoft.com/office/drawing/2014/main" id="{A998FA51-8FAA-4CEA-ABE0-E85AC0AA318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23862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B7DC-8928-473F-82E4-F7664368696A}"/>
              </a:ext>
            </a:extLst>
          </p:cNvPr>
          <p:cNvSpPr>
            <a:spLocks noGrp="1"/>
          </p:cNvSpPr>
          <p:nvPr>
            <p:ph type="title"/>
          </p:nvPr>
        </p:nvSpPr>
        <p:spPr/>
        <p:txBody>
          <a:bodyPr/>
          <a:lstStyle/>
          <a:p>
            <a:r>
              <a:rPr lang="en-CA" dirty="0"/>
              <a:t>Federal Court Reference</a:t>
            </a:r>
          </a:p>
        </p:txBody>
      </p:sp>
      <p:sp>
        <p:nvSpPr>
          <p:cNvPr id="3" name="Content Placeholder 2">
            <a:extLst>
              <a:ext uri="{FF2B5EF4-FFF2-40B4-BE49-F238E27FC236}">
                <a16:creationId xmlns:a16="http://schemas.microsoft.com/office/drawing/2014/main" id="{D891B93A-F71A-4EEF-9C2A-25DDB00E9A2E}"/>
              </a:ext>
            </a:extLst>
          </p:cNvPr>
          <p:cNvSpPr>
            <a:spLocks noGrp="1"/>
          </p:cNvSpPr>
          <p:nvPr>
            <p:ph idx="1"/>
          </p:nvPr>
        </p:nvSpPr>
        <p:spPr/>
        <p:txBody>
          <a:bodyPr/>
          <a:lstStyle/>
          <a:p>
            <a:pPr>
              <a:buFont typeface="+mj-lt"/>
              <a:buAutoNum type="arabicPeriod"/>
            </a:pPr>
            <a:r>
              <a:rPr lang="en-CA" sz="2400" dirty="0">
                <a:sym typeface="Wingdings" panose="05000000000000000000" pitchFamily="2" charset="2"/>
              </a:rPr>
              <a:t>Does Google in the operation of its search engine, collect, use or disclose personal information in the course of commercial activities within the meaning of paragraph 4(1)(a) of PIPEDA when it indexes web pages and presents search results in response to searches of an individual’s name?</a:t>
            </a:r>
          </a:p>
          <a:p>
            <a:pPr>
              <a:buFont typeface="+mj-lt"/>
              <a:buAutoNum type="arabicPeriod"/>
            </a:pPr>
            <a:r>
              <a:rPr lang="en-CA" sz="2400" dirty="0">
                <a:sym typeface="Wingdings" panose="05000000000000000000" pitchFamily="2" charset="2"/>
              </a:rPr>
              <a:t>Is the operation of Google’s search engine excluded from the application of Part 1 of PIPEDA by virtue of paragraph 4(2)(c) of PIPEDA because it involves the collection, use or disclosure of personal information for journalistic, artistic or literary purposes and for no other purpose?</a:t>
            </a: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4AF7611C-D976-4831-A295-45ADAA9F3DF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6754861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51962</TotalTime>
  <Words>4302</Words>
  <Application>Microsoft Office PowerPoint</Application>
  <PresentationFormat>On-screen Show (4:3)</PresentationFormat>
  <Paragraphs>372</Paragraphs>
  <Slides>58</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CIDFont+F2</vt:lpstr>
      <vt:lpstr>Wingdings</vt:lpstr>
      <vt:lpstr>Office Theme</vt:lpstr>
      <vt:lpstr>Class 11 – December 2  1. Forget Me Not? – the Right to Be Forgotten in Europe (and Canada?) and Introduction to European Data Protection FINALLY ends! 2. Cybercrime 3. SPAM SPAM SPAM EGGS SAUSAGE AND SPAM – When selling you stuff online clashes with your privacy rights (Presentation at a minimum) 4. Special Guest!</vt:lpstr>
      <vt:lpstr>Admin Crap</vt:lpstr>
      <vt:lpstr>Now where were we…</vt:lpstr>
      <vt:lpstr>Forget Me Not? – the Right to Be Forgotten in Europe (and Canada?) and Introduction to European Data Protection</vt:lpstr>
      <vt:lpstr>Do we have a RTBF in Canada?</vt:lpstr>
      <vt:lpstr>Maybe Rhetorical Question</vt:lpstr>
      <vt:lpstr>OPC answers rhetorical question with a yes!</vt:lpstr>
      <vt:lpstr>But!</vt:lpstr>
      <vt:lpstr>Federal Court Reference</vt:lpstr>
      <vt:lpstr>Reference re Subsection 18.3(1) of the Federal Courts Act, 2021 FC 723</vt:lpstr>
      <vt:lpstr>Reference re Subsection 18.3(1) of the Federal Courts Act, 2021 FC 723</vt:lpstr>
      <vt:lpstr>Reference re Subsection 18.3(1) of the Federal Courts Act, 2021 FC 723</vt:lpstr>
      <vt:lpstr>Reference re Subsection 18.3(1) of the Federal Courts Act, 2021 FC 723</vt:lpstr>
      <vt:lpstr>Google LLC v. Canada (Privacy Commissioner), 2023 FCA 200</vt:lpstr>
      <vt:lpstr>2021 FC 723 Appeal</vt:lpstr>
      <vt:lpstr>Google LLC v. Canada (Privacy Commissioner), 2023 FCA 200</vt:lpstr>
      <vt:lpstr>Google LLC v. Canada (Privacy Commissioner), 2023 FCA 200</vt:lpstr>
      <vt:lpstr>So is there a rtbf in canada? Maybe! MAYBE NOT!  But also canada has 10 provinces some of whom have their own privacy laws…</vt:lpstr>
      <vt:lpstr>Quebec ARPPIPS (as amended by Law 25)  (Provision in force September 2023)</vt:lpstr>
      <vt:lpstr>Quebec Bill 64 / Law 25  (Provision in force September 2023)</vt:lpstr>
      <vt:lpstr>Also in Quebec A.B. c. Google, 2023 QCCS 1167</vt:lpstr>
      <vt:lpstr>A.B. c. Google, 2023 QCCS 1167</vt:lpstr>
      <vt:lpstr>Intro to cybercrime in canada (-ish)</vt:lpstr>
      <vt:lpstr>Cybercrime as per the RCMP</vt:lpstr>
      <vt:lpstr>T.V. TIME!</vt:lpstr>
      <vt:lpstr>Elliot’s Crime</vt:lpstr>
      <vt:lpstr>Budapest Convention on Cybercrime</vt:lpstr>
      <vt:lpstr>Budapest Convention</vt:lpstr>
      <vt:lpstr>Budapest Convention – Jurisdiction?</vt:lpstr>
      <vt:lpstr>Budapest Convention – Jurisdiction</vt:lpstr>
      <vt:lpstr>Budapest Convention – Preamble</vt:lpstr>
      <vt:lpstr>Budapest Convention – Ch. II</vt:lpstr>
      <vt:lpstr>Budapest Convention – Ch. II</vt:lpstr>
      <vt:lpstr>Budapest Convention – Ch. II</vt:lpstr>
      <vt:lpstr>Budapest Convention – Ch. III</vt:lpstr>
      <vt:lpstr>Canada - 342.1 Criminal Code Articles 2-5 Budapest in action</vt:lpstr>
      <vt:lpstr>342.1 Criminal Code - Definitions</vt:lpstr>
      <vt:lpstr>Article 6 Budapest Convention</vt:lpstr>
      <vt:lpstr>342.2 Criminal Code Article 6 Budapest in action</vt:lpstr>
      <vt:lpstr>342.1 – R. c. Parent </vt:lpstr>
      <vt:lpstr>342.1 – R. c. Parent </vt:lpstr>
      <vt:lpstr>342.1 – R. c. Parent </vt:lpstr>
      <vt:lpstr>R c. Parent – Actus Reus for 342.1</vt:lpstr>
      <vt:lpstr>R c. Parent – Mens rea for 342.1</vt:lpstr>
      <vt:lpstr>“fraudulently and without colour of right” of 342.1</vt:lpstr>
      <vt:lpstr>s. 430 (1.1) Criminal Code</vt:lpstr>
      <vt:lpstr>Other “Cybercrimes”…</vt:lpstr>
      <vt:lpstr>Back to Elliot’s Crime</vt:lpstr>
      <vt:lpstr>Elliott’s Defense?</vt:lpstr>
      <vt:lpstr>Elliott’s defense per R c. Parent</vt:lpstr>
      <vt:lpstr>SPAM SPAM SPAM EGGS SAUSAGE AND SPAM – When selling you stuff online clashes with your privacy rights</vt:lpstr>
      <vt:lpstr>CASL: Canada’s Anti-Spam Law/Legislation</vt:lpstr>
      <vt:lpstr>SPAM is a problem!</vt:lpstr>
      <vt:lpstr>SPAM is a problem</vt:lpstr>
      <vt:lpstr>The Anti-SPAM Law is also a problem</vt:lpstr>
      <vt:lpstr>So why should we care?</vt:lpstr>
      <vt:lpstr>3510395 Canada Inc. v. Canada (Attorney General) (aka the “CompuFinder Decision”)</vt:lpstr>
      <vt:lpstr>SPECIAL GUEST!  ALEXANDER Shapiro, fasken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1485</cp:revision>
  <dcterms:created xsi:type="dcterms:W3CDTF">2011-09-16T14:20:42Z</dcterms:created>
  <dcterms:modified xsi:type="dcterms:W3CDTF">2024-12-03T10:06:54Z</dcterms:modified>
</cp:coreProperties>
</file>