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7"/>
  </p:notesMasterIdLst>
  <p:sldIdLst>
    <p:sldId id="289" r:id="rId2"/>
    <p:sldId id="257" r:id="rId3"/>
    <p:sldId id="275" r:id="rId4"/>
    <p:sldId id="269" r:id="rId5"/>
    <p:sldId id="270" r:id="rId6"/>
    <p:sldId id="271" r:id="rId7"/>
    <p:sldId id="272" r:id="rId8"/>
    <p:sldId id="274" r:id="rId9"/>
    <p:sldId id="290" r:id="rId10"/>
    <p:sldId id="267" r:id="rId11"/>
    <p:sldId id="259" r:id="rId12"/>
    <p:sldId id="261" r:id="rId13"/>
    <p:sldId id="281" r:id="rId14"/>
    <p:sldId id="262" r:id="rId15"/>
    <p:sldId id="280" r:id="rId16"/>
    <p:sldId id="263" r:id="rId17"/>
    <p:sldId id="276" r:id="rId18"/>
    <p:sldId id="283" r:id="rId19"/>
    <p:sldId id="284" r:id="rId20"/>
    <p:sldId id="282" r:id="rId21"/>
    <p:sldId id="285" r:id="rId22"/>
    <p:sldId id="286" r:id="rId23"/>
    <p:sldId id="293" r:id="rId24"/>
    <p:sldId id="294"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C55380-97B6-41E0-5472-F747053954B0}" name="Divine Tatchinda Wopiwo" initials="IT" userId="S::ignace.tatchindawopiwo@mail.mcgill.ca::7a89811d-46f5-4040-bc38-cb1f5ee6dda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138A8-625C-4646-B33A-928401B53B1C}" v="338" dt="2024-11-11T05:01:36.002"/>
    <p1510:client id="{889E2F3A-DE75-6BC3-8773-83F97DEC20FE}" v="2889" dt="2024-11-11T04:29:31.451"/>
    <p1510:client id="{89F3CECA-6F87-C533-34F1-39D9419C3D9C}" v="89" dt="2024-11-10T18:47:20.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92C75-C4B1-4422-9777-561E37DCFB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112A7C-8877-4424-A587-4BEFC61D3FF0}">
      <dgm:prSet/>
      <dgm:spPr/>
      <dgm:t>
        <a:bodyPr/>
        <a:lstStyle/>
        <a:p>
          <a:pPr>
            <a:lnSpc>
              <a:spcPct val="100000"/>
            </a:lnSpc>
          </a:pPr>
          <a:r>
            <a:rPr lang="en-US" b="1">
              <a:latin typeface="Franklin Gothic Demi Cond"/>
            </a:rPr>
            <a:t>EU-US data exchange underpins an extremely important commercial relationship: more than 1 trillion $USD are exchanged every year between the US and the EU.</a:t>
          </a:r>
        </a:p>
      </dgm:t>
    </dgm:pt>
    <dgm:pt modelId="{63C167A2-4697-4CB7-BEE6-9494C9807016}" type="parTrans" cxnId="{8E3633EF-28FF-4D66-B926-1B55AD80F063}">
      <dgm:prSet/>
      <dgm:spPr/>
      <dgm:t>
        <a:bodyPr/>
        <a:lstStyle/>
        <a:p>
          <a:endParaRPr lang="en-US"/>
        </a:p>
      </dgm:t>
    </dgm:pt>
    <dgm:pt modelId="{4DD42911-8213-4776-83E0-EC2194D7B18F}" type="sibTrans" cxnId="{8E3633EF-28FF-4D66-B926-1B55AD80F063}">
      <dgm:prSet/>
      <dgm:spPr/>
      <dgm:t>
        <a:bodyPr/>
        <a:lstStyle/>
        <a:p>
          <a:endParaRPr lang="en-US"/>
        </a:p>
      </dgm:t>
    </dgm:pt>
    <dgm:pt modelId="{BD54FD0F-92A5-462B-BF4A-AD7F47F471A7}">
      <dgm:prSet/>
      <dgm:spPr/>
      <dgm:t>
        <a:bodyPr/>
        <a:lstStyle/>
        <a:p>
          <a:pPr>
            <a:lnSpc>
              <a:spcPct val="100000"/>
            </a:lnSpc>
          </a:pPr>
          <a:r>
            <a:rPr lang="en-US" b="1">
              <a:latin typeface="Franklin Gothic Demi Cond"/>
            </a:rPr>
            <a:t>The modification of the EU policy means significant hurdles on the sharing of data between these two economies.</a:t>
          </a:r>
        </a:p>
      </dgm:t>
    </dgm:pt>
    <dgm:pt modelId="{BF710E4F-F948-4143-891A-6E800E237D58}" type="parTrans" cxnId="{D9A5D401-BD55-45BE-BA96-F463CD213F1B}">
      <dgm:prSet/>
      <dgm:spPr/>
      <dgm:t>
        <a:bodyPr/>
        <a:lstStyle/>
        <a:p>
          <a:endParaRPr lang="en-US"/>
        </a:p>
      </dgm:t>
    </dgm:pt>
    <dgm:pt modelId="{C27FA37B-349C-4A8A-A617-5CE0331D6A5F}" type="sibTrans" cxnId="{D9A5D401-BD55-45BE-BA96-F463CD213F1B}">
      <dgm:prSet/>
      <dgm:spPr/>
      <dgm:t>
        <a:bodyPr/>
        <a:lstStyle/>
        <a:p>
          <a:endParaRPr lang="en-US"/>
        </a:p>
      </dgm:t>
    </dgm:pt>
    <dgm:pt modelId="{C2885224-90C3-4756-B588-D380D16CF616}">
      <dgm:prSet/>
      <dgm:spPr/>
      <dgm:t>
        <a:bodyPr/>
        <a:lstStyle/>
        <a:p>
          <a:pPr>
            <a:lnSpc>
              <a:spcPct val="100000"/>
            </a:lnSpc>
          </a:pPr>
          <a:r>
            <a:rPr lang="en-US" b="1">
              <a:latin typeface="Franklin Gothic Demi Cond" panose="020B0706030402020204"/>
            </a:rPr>
            <a:t>An invalidation of the privacy framework is equally a significant victory for privacy activists in the EU, because of the concerns on the treatment of data in the US.</a:t>
          </a:r>
        </a:p>
      </dgm:t>
    </dgm:pt>
    <dgm:pt modelId="{7C3E4400-322E-4094-9018-1F91AA3ECE26}" type="parTrans" cxnId="{EB012E1C-1463-4F8E-8C5F-627B16C32047}">
      <dgm:prSet/>
      <dgm:spPr/>
      <dgm:t>
        <a:bodyPr/>
        <a:lstStyle/>
        <a:p>
          <a:endParaRPr lang="en-US"/>
        </a:p>
      </dgm:t>
    </dgm:pt>
    <dgm:pt modelId="{3699546D-EE8A-4447-89D6-614B2D3871BF}" type="sibTrans" cxnId="{EB012E1C-1463-4F8E-8C5F-627B16C32047}">
      <dgm:prSet/>
      <dgm:spPr/>
      <dgm:t>
        <a:bodyPr/>
        <a:lstStyle/>
        <a:p>
          <a:endParaRPr lang="en-US"/>
        </a:p>
      </dgm:t>
    </dgm:pt>
    <dgm:pt modelId="{7E4E70E4-88C7-4ACA-915E-48C8D0D1710A}" type="pres">
      <dgm:prSet presAssocID="{B9192C75-C4B1-4422-9777-561E37DCFB74}" presName="root" presStyleCnt="0">
        <dgm:presLayoutVars>
          <dgm:dir/>
          <dgm:resizeHandles val="exact"/>
        </dgm:presLayoutVars>
      </dgm:prSet>
      <dgm:spPr/>
    </dgm:pt>
    <dgm:pt modelId="{9C6AFFBD-5E49-435B-984A-272FA755E9CD}" type="pres">
      <dgm:prSet presAssocID="{A2112A7C-8877-4424-A587-4BEFC61D3FF0}" presName="compNode" presStyleCnt="0"/>
      <dgm:spPr/>
    </dgm:pt>
    <dgm:pt modelId="{EC64D294-853F-4808-86D9-B0A9B79AA610}" type="pres">
      <dgm:prSet presAssocID="{A2112A7C-8877-4424-A587-4BEFC61D3FF0}" presName="bgRect" presStyleLbl="bgShp" presStyleIdx="0" presStyleCnt="3"/>
      <dgm:spPr/>
    </dgm:pt>
    <dgm:pt modelId="{DCCDB52A-875D-446B-B08C-A7BD97A54442}" type="pres">
      <dgm:prSet presAssocID="{A2112A7C-8877-4424-A587-4BEFC61D3F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8DFFFE0-78F2-485F-B4B0-448F190C1BF8}" type="pres">
      <dgm:prSet presAssocID="{A2112A7C-8877-4424-A587-4BEFC61D3FF0}" presName="spaceRect" presStyleCnt="0"/>
      <dgm:spPr/>
    </dgm:pt>
    <dgm:pt modelId="{9F62C9C8-0F0B-495B-8B52-648F0BCA1C37}" type="pres">
      <dgm:prSet presAssocID="{A2112A7C-8877-4424-A587-4BEFC61D3FF0}" presName="parTx" presStyleLbl="revTx" presStyleIdx="0" presStyleCnt="3">
        <dgm:presLayoutVars>
          <dgm:chMax val="0"/>
          <dgm:chPref val="0"/>
        </dgm:presLayoutVars>
      </dgm:prSet>
      <dgm:spPr/>
    </dgm:pt>
    <dgm:pt modelId="{FD6D8BE2-72F5-4CBC-849A-EBC392FDF5A5}" type="pres">
      <dgm:prSet presAssocID="{4DD42911-8213-4776-83E0-EC2194D7B18F}" presName="sibTrans" presStyleCnt="0"/>
      <dgm:spPr/>
    </dgm:pt>
    <dgm:pt modelId="{D6CB0385-C806-4ACB-8FBB-84D0588AF355}" type="pres">
      <dgm:prSet presAssocID="{BD54FD0F-92A5-462B-BF4A-AD7F47F471A7}" presName="compNode" presStyleCnt="0"/>
      <dgm:spPr/>
    </dgm:pt>
    <dgm:pt modelId="{B45652C8-E805-4819-8B62-A4D77D452314}" type="pres">
      <dgm:prSet presAssocID="{BD54FD0F-92A5-462B-BF4A-AD7F47F471A7}" presName="bgRect" presStyleLbl="bgShp" presStyleIdx="1" presStyleCnt="3"/>
      <dgm:spPr/>
    </dgm:pt>
    <dgm:pt modelId="{F7F05428-DC9B-44BF-AA2D-2E97ECAE78F1}" type="pres">
      <dgm:prSet presAssocID="{BD54FD0F-92A5-462B-BF4A-AD7F47F471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A9643C24-1D8C-44EF-9596-FD9C72B31A2E}" type="pres">
      <dgm:prSet presAssocID="{BD54FD0F-92A5-462B-BF4A-AD7F47F471A7}" presName="spaceRect" presStyleCnt="0"/>
      <dgm:spPr/>
    </dgm:pt>
    <dgm:pt modelId="{554E8A9B-D6DC-46F1-B5B8-0FFBDC361C81}" type="pres">
      <dgm:prSet presAssocID="{BD54FD0F-92A5-462B-BF4A-AD7F47F471A7}" presName="parTx" presStyleLbl="revTx" presStyleIdx="1" presStyleCnt="3">
        <dgm:presLayoutVars>
          <dgm:chMax val="0"/>
          <dgm:chPref val="0"/>
        </dgm:presLayoutVars>
      </dgm:prSet>
      <dgm:spPr/>
    </dgm:pt>
    <dgm:pt modelId="{5AEE8019-7DE7-4EE8-8D6E-4CFA32B5D76D}" type="pres">
      <dgm:prSet presAssocID="{C27FA37B-349C-4A8A-A617-5CE0331D6A5F}" presName="sibTrans" presStyleCnt="0"/>
      <dgm:spPr/>
    </dgm:pt>
    <dgm:pt modelId="{7ED63BA7-BEAB-4412-A334-9475A49E351B}" type="pres">
      <dgm:prSet presAssocID="{C2885224-90C3-4756-B588-D380D16CF616}" presName="compNode" presStyleCnt="0"/>
      <dgm:spPr/>
    </dgm:pt>
    <dgm:pt modelId="{46FBB238-92C7-4E03-B6D9-0460AA4B3CBE}" type="pres">
      <dgm:prSet presAssocID="{C2885224-90C3-4756-B588-D380D16CF616}" presName="bgRect" presStyleLbl="bgShp" presStyleIdx="2" presStyleCnt="3"/>
      <dgm:spPr/>
    </dgm:pt>
    <dgm:pt modelId="{89562A91-5673-4820-B9F0-2CB462CDFFDA}" type="pres">
      <dgm:prSet presAssocID="{C2885224-90C3-4756-B588-D380D16CF6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7B9CB3B7-919B-414D-B733-AFE3E17C3F43}" type="pres">
      <dgm:prSet presAssocID="{C2885224-90C3-4756-B588-D380D16CF616}" presName="spaceRect" presStyleCnt="0"/>
      <dgm:spPr/>
    </dgm:pt>
    <dgm:pt modelId="{A694EDFB-F678-45A4-A00E-B573751364DC}" type="pres">
      <dgm:prSet presAssocID="{C2885224-90C3-4756-B588-D380D16CF616}" presName="parTx" presStyleLbl="revTx" presStyleIdx="2" presStyleCnt="3">
        <dgm:presLayoutVars>
          <dgm:chMax val="0"/>
          <dgm:chPref val="0"/>
        </dgm:presLayoutVars>
      </dgm:prSet>
      <dgm:spPr/>
    </dgm:pt>
  </dgm:ptLst>
  <dgm:cxnLst>
    <dgm:cxn modelId="{D9A5D401-BD55-45BE-BA96-F463CD213F1B}" srcId="{B9192C75-C4B1-4422-9777-561E37DCFB74}" destId="{BD54FD0F-92A5-462B-BF4A-AD7F47F471A7}" srcOrd="1" destOrd="0" parTransId="{BF710E4F-F948-4143-891A-6E800E237D58}" sibTransId="{C27FA37B-349C-4A8A-A617-5CE0331D6A5F}"/>
    <dgm:cxn modelId="{EB012E1C-1463-4F8E-8C5F-627B16C32047}" srcId="{B9192C75-C4B1-4422-9777-561E37DCFB74}" destId="{C2885224-90C3-4756-B588-D380D16CF616}" srcOrd="2" destOrd="0" parTransId="{7C3E4400-322E-4094-9018-1F91AA3ECE26}" sibTransId="{3699546D-EE8A-4447-89D6-614B2D3871BF}"/>
    <dgm:cxn modelId="{3EE46947-58B3-47E5-98EA-C8C13A684CAD}" type="presOf" srcId="{B9192C75-C4B1-4422-9777-561E37DCFB74}" destId="{7E4E70E4-88C7-4ACA-915E-48C8D0D1710A}" srcOrd="0" destOrd="0" presId="urn:microsoft.com/office/officeart/2018/2/layout/IconVerticalSolidList"/>
    <dgm:cxn modelId="{DF5EDE47-480D-4F5B-A86C-66F00F232342}" type="presOf" srcId="{C2885224-90C3-4756-B588-D380D16CF616}" destId="{A694EDFB-F678-45A4-A00E-B573751364DC}" srcOrd="0" destOrd="0" presId="urn:microsoft.com/office/officeart/2018/2/layout/IconVerticalSolidList"/>
    <dgm:cxn modelId="{B42A719A-EBE7-4077-8DB8-A8EEE0401E4E}" type="presOf" srcId="{BD54FD0F-92A5-462B-BF4A-AD7F47F471A7}" destId="{554E8A9B-D6DC-46F1-B5B8-0FFBDC361C81}" srcOrd="0" destOrd="0" presId="urn:microsoft.com/office/officeart/2018/2/layout/IconVerticalSolidList"/>
    <dgm:cxn modelId="{461F73D9-5346-4B47-9425-7DA748CAC2D3}" type="presOf" srcId="{A2112A7C-8877-4424-A587-4BEFC61D3FF0}" destId="{9F62C9C8-0F0B-495B-8B52-648F0BCA1C37}" srcOrd="0" destOrd="0" presId="urn:microsoft.com/office/officeart/2018/2/layout/IconVerticalSolidList"/>
    <dgm:cxn modelId="{8E3633EF-28FF-4D66-B926-1B55AD80F063}" srcId="{B9192C75-C4B1-4422-9777-561E37DCFB74}" destId="{A2112A7C-8877-4424-A587-4BEFC61D3FF0}" srcOrd="0" destOrd="0" parTransId="{63C167A2-4697-4CB7-BEE6-9494C9807016}" sibTransId="{4DD42911-8213-4776-83E0-EC2194D7B18F}"/>
    <dgm:cxn modelId="{2DCFAD4B-3415-4C05-ADCB-2F4C656BDB6D}" type="presParOf" srcId="{7E4E70E4-88C7-4ACA-915E-48C8D0D1710A}" destId="{9C6AFFBD-5E49-435B-984A-272FA755E9CD}" srcOrd="0" destOrd="0" presId="urn:microsoft.com/office/officeart/2018/2/layout/IconVerticalSolidList"/>
    <dgm:cxn modelId="{7E971629-E64F-40EB-9E3C-780C4D74A36A}" type="presParOf" srcId="{9C6AFFBD-5E49-435B-984A-272FA755E9CD}" destId="{EC64D294-853F-4808-86D9-B0A9B79AA610}" srcOrd="0" destOrd="0" presId="urn:microsoft.com/office/officeart/2018/2/layout/IconVerticalSolidList"/>
    <dgm:cxn modelId="{6B2F1629-9200-4DD3-B9DA-A02252FD26B0}" type="presParOf" srcId="{9C6AFFBD-5E49-435B-984A-272FA755E9CD}" destId="{DCCDB52A-875D-446B-B08C-A7BD97A54442}" srcOrd="1" destOrd="0" presId="urn:microsoft.com/office/officeart/2018/2/layout/IconVerticalSolidList"/>
    <dgm:cxn modelId="{6AA377E5-8590-4B82-8743-35BD27B9A9E7}" type="presParOf" srcId="{9C6AFFBD-5E49-435B-984A-272FA755E9CD}" destId="{28DFFFE0-78F2-485F-B4B0-448F190C1BF8}" srcOrd="2" destOrd="0" presId="urn:microsoft.com/office/officeart/2018/2/layout/IconVerticalSolidList"/>
    <dgm:cxn modelId="{FABE4693-C2D2-43BC-BCC7-BDA498CA9B15}" type="presParOf" srcId="{9C6AFFBD-5E49-435B-984A-272FA755E9CD}" destId="{9F62C9C8-0F0B-495B-8B52-648F0BCA1C37}" srcOrd="3" destOrd="0" presId="urn:microsoft.com/office/officeart/2018/2/layout/IconVerticalSolidList"/>
    <dgm:cxn modelId="{CC83B341-88B4-4F0B-97CE-79B04A75E56B}" type="presParOf" srcId="{7E4E70E4-88C7-4ACA-915E-48C8D0D1710A}" destId="{FD6D8BE2-72F5-4CBC-849A-EBC392FDF5A5}" srcOrd="1" destOrd="0" presId="urn:microsoft.com/office/officeart/2018/2/layout/IconVerticalSolidList"/>
    <dgm:cxn modelId="{05B9ED5F-68E9-43D9-87F1-D71B3795D2A0}" type="presParOf" srcId="{7E4E70E4-88C7-4ACA-915E-48C8D0D1710A}" destId="{D6CB0385-C806-4ACB-8FBB-84D0588AF355}" srcOrd="2" destOrd="0" presId="urn:microsoft.com/office/officeart/2018/2/layout/IconVerticalSolidList"/>
    <dgm:cxn modelId="{40AE26EB-AC51-4EE3-8F83-84B30E7D0D30}" type="presParOf" srcId="{D6CB0385-C806-4ACB-8FBB-84D0588AF355}" destId="{B45652C8-E805-4819-8B62-A4D77D452314}" srcOrd="0" destOrd="0" presId="urn:microsoft.com/office/officeart/2018/2/layout/IconVerticalSolidList"/>
    <dgm:cxn modelId="{2DFA7AC1-2542-4F60-A701-F6BAB9DD4053}" type="presParOf" srcId="{D6CB0385-C806-4ACB-8FBB-84D0588AF355}" destId="{F7F05428-DC9B-44BF-AA2D-2E97ECAE78F1}" srcOrd="1" destOrd="0" presId="urn:microsoft.com/office/officeart/2018/2/layout/IconVerticalSolidList"/>
    <dgm:cxn modelId="{055B5B0E-298E-4B57-947B-520583D2500D}" type="presParOf" srcId="{D6CB0385-C806-4ACB-8FBB-84D0588AF355}" destId="{A9643C24-1D8C-44EF-9596-FD9C72B31A2E}" srcOrd="2" destOrd="0" presId="urn:microsoft.com/office/officeart/2018/2/layout/IconVerticalSolidList"/>
    <dgm:cxn modelId="{790B2B8C-3FC4-439D-86D9-8F01BC47AD35}" type="presParOf" srcId="{D6CB0385-C806-4ACB-8FBB-84D0588AF355}" destId="{554E8A9B-D6DC-46F1-B5B8-0FFBDC361C81}" srcOrd="3" destOrd="0" presId="urn:microsoft.com/office/officeart/2018/2/layout/IconVerticalSolidList"/>
    <dgm:cxn modelId="{8A521272-B8D3-4488-9D2E-D4B6B7C12D4D}" type="presParOf" srcId="{7E4E70E4-88C7-4ACA-915E-48C8D0D1710A}" destId="{5AEE8019-7DE7-4EE8-8D6E-4CFA32B5D76D}" srcOrd="3" destOrd="0" presId="urn:microsoft.com/office/officeart/2018/2/layout/IconVerticalSolidList"/>
    <dgm:cxn modelId="{5F7397A3-5778-441D-9C6B-9145A86A1910}" type="presParOf" srcId="{7E4E70E4-88C7-4ACA-915E-48C8D0D1710A}" destId="{7ED63BA7-BEAB-4412-A334-9475A49E351B}" srcOrd="4" destOrd="0" presId="urn:microsoft.com/office/officeart/2018/2/layout/IconVerticalSolidList"/>
    <dgm:cxn modelId="{E497A344-F26D-4685-ACD1-9DB55F7806DA}" type="presParOf" srcId="{7ED63BA7-BEAB-4412-A334-9475A49E351B}" destId="{46FBB238-92C7-4E03-B6D9-0460AA4B3CBE}" srcOrd="0" destOrd="0" presId="urn:microsoft.com/office/officeart/2018/2/layout/IconVerticalSolidList"/>
    <dgm:cxn modelId="{8CBCB062-F7FE-453B-85B4-437FBE879E36}" type="presParOf" srcId="{7ED63BA7-BEAB-4412-A334-9475A49E351B}" destId="{89562A91-5673-4820-B9F0-2CB462CDFFDA}" srcOrd="1" destOrd="0" presId="urn:microsoft.com/office/officeart/2018/2/layout/IconVerticalSolidList"/>
    <dgm:cxn modelId="{9FBF8B21-64CB-48BE-8D53-928FE5AC7614}" type="presParOf" srcId="{7ED63BA7-BEAB-4412-A334-9475A49E351B}" destId="{7B9CB3B7-919B-414D-B733-AFE3E17C3F43}" srcOrd="2" destOrd="0" presId="urn:microsoft.com/office/officeart/2018/2/layout/IconVerticalSolidList"/>
    <dgm:cxn modelId="{5D0D9C36-DCA4-4E13-ADBB-FD12D2E5E455}" type="presParOf" srcId="{7ED63BA7-BEAB-4412-A334-9475A49E351B}" destId="{A694EDFB-F678-45A4-A00E-B573751364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4D294-853F-4808-86D9-B0A9B79AA610}">
      <dsp:nvSpPr>
        <dsp:cNvPr id="0" name=""/>
        <dsp:cNvSpPr/>
      </dsp:nvSpPr>
      <dsp:spPr>
        <a:xfrm>
          <a:off x="0" y="611"/>
          <a:ext cx="5606327" cy="1431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CDB52A-875D-446B-B08C-A7BD97A54442}">
      <dsp:nvSpPr>
        <dsp:cNvPr id="0" name=""/>
        <dsp:cNvSpPr/>
      </dsp:nvSpPr>
      <dsp:spPr>
        <a:xfrm>
          <a:off x="433015" y="322689"/>
          <a:ext cx="787301" cy="7873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2C9C8-0F0B-495B-8B52-648F0BCA1C37}">
      <dsp:nvSpPr>
        <dsp:cNvPr id="0" name=""/>
        <dsp:cNvSpPr/>
      </dsp:nvSpPr>
      <dsp:spPr>
        <a:xfrm>
          <a:off x="1653332" y="611"/>
          <a:ext cx="3952994"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711200">
            <a:lnSpc>
              <a:spcPct val="100000"/>
            </a:lnSpc>
            <a:spcBef>
              <a:spcPct val="0"/>
            </a:spcBef>
            <a:spcAft>
              <a:spcPct val="35000"/>
            </a:spcAft>
            <a:buNone/>
          </a:pPr>
          <a:r>
            <a:rPr lang="en-US" sz="1600" b="1" kern="1200">
              <a:latin typeface="Franklin Gothic Demi Cond"/>
            </a:rPr>
            <a:t>EU-US data exchange underpins an extremely important commercial relationship: more than 1 trillion $USD are exchanged every year between the US and the EU.</a:t>
          </a:r>
        </a:p>
      </dsp:txBody>
      <dsp:txXfrm>
        <a:off x="1653332" y="611"/>
        <a:ext cx="3952994" cy="1431456"/>
      </dsp:txXfrm>
    </dsp:sp>
    <dsp:sp modelId="{B45652C8-E805-4819-8B62-A4D77D452314}">
      <dsp:nvSpPr>
        <dsp:cNvPr id="0" name=""/>
        <dsp:cNvSpPr/>
      </dsp:nvSpPr>
      <dsp:spPr>
        <a:xfrm>
          <a:off x="0" y="1789932"/>
          <a:ext cx="5606327" cy="1431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F05428-DC9B-44BF-AA2D-2E97ECAE78F1}">
      <dsp:nvSpPr>
        <dsp:cNvPr id="0" name=""/>
        <dsp:cNvSpPr/>
      </dsp:nvSpPr>
      <dsp:spPr>
        <a:xfrm>
          <a:off x="433015" y="2112009"/>
          <a:ext cx="787301" cy="7873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4E8A9B-D6DC-46F1-B5B8-0FFBDC361C81}">
      <dsp:nvSpPr>
        <dsp:cNvPr id="0" name=""/>
        <dsp:cNvSpPr/>
      </dsp:nvSpPr>
      <dsp:spPr>
        <a:xfrm>
          <a:off x="1653332" y="1789932"/>
          <a:ext cx="3952994"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711200">
            <a:lnSpc>
              <a:spcPct val="100000"/>
            </a:lnSpc>
            <a:spcBef>
              <a:spcPct val="0"/>
            </a:spcBef>
            <a:spcAft>
              <a:spcPct val="35000"/>
            </a:spcAft>
            <a:buNone/>
          </a:pPr>
          <a:r>
            <a:rPr lang="en-US" sz="1600" b="1" kern="1200">
              <a:latin typeface="Franklin Gothic Demi Cond"/>
            </a:rPr>
            <a:t>The modification of the EU policy means significant hurdles on the sharing of data between these two economies.</a:t>
          </a:r>
        </a:p>
      </dsp:txBody>
      <dsp:txXfrm>
        <a:off x="1653332" y="1789932"/>
        <a:ext cx="3952994" cy="1431456"/>
      </dsp:txXfrm>
    </dsp:sp>
    <dsp:sp modelId="{46FBB238-92C7-4E03-B6D9-0460AA4B3CBE}">
      <dsp:nvSpPr>
        <dsp:cNvPr id="0" name=""/>
        <dsp:cNvSpPr/>
      </dsp:nvSpPr>
      <dsp:spPr>
        <a:xfrm>
          <a:off x="0" y="3579252"/>
          <a:ext cx="5606327" cy="14314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562A91-5673-4820-B9F0-2CB462CDFFDA}">
      <dsp:nvSpPr>
        <dsp:cNvPr id="0" name=""/>
        <dsp:cNvSpPr/>
      </dsp:nvSpPr>
      <dsp:spPr>
        <a:xfrm>
          <a:off x="433015" y="3901330"/>
          <a:ext cx="787301" cy="7873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94EDFB-F678-45A4-A00E-B573751364DC}">
      <dsp:nvSpPr>
        <dsp:cNvPr id="0" name=""/>
        <dsp:cNvSpPr/>
      </dsp:nvSpPr>
      <dsp:spPr>
        <a:xfrm>
          <a:off x="1653332" y="3579252"/>
          <a:ext cx="3952994" cy="1431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96" tIns="151496" rIns="151496" bIns="151496" numCol="1" spcCol="1270" anchor="ctr" anchorCtr="0">
          <a:noAutofit/>
        </a:bodyPr>
        <a:lstStyle/>
        <a:p>
          <a:pPr marL="0" lvl="0" indent="0" algn="l" defTabSz="711200">
            <a:lnSpc>
              <a:spcPct val="100000"/>
            </a:lnSpc>
            <a:spcBef>
              <a:spcPct val="0"/>
            </a:spcBef>
            <a:spcAft>
              <a:spcPct val="35000"/>
            </a:spcAft>
            <a:buNone/>
          </a:pPr>
          <a:r>
            <a:rPr lang="en-US" sz="1600" b="1" kern="1200">
              <a:latin typeface="Franklin Gothic Demi Cond" panose="020B0706030402020204"/>
            </a:rPr>
            <a:t>An invalidation of the privacy framework is equally a significant victory for privacy activists in the EU, because of the concerns on the treatment of data in the US.</a:t>
          </a:r>
        </a:p>
      </dsp:txBody>
      <dsp:txXfrm>
        <a:off x="1653332" y="3579252"/>
        <a:ext cx="3952994" cy="14314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23FFC-4F47-344D-A7A0-C72D04B11016}"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9883D-A54E-F744-965C-0DB39F3DD4A1}" type="slidenum">
              <a:rPr lang="en-US" smtClean="0"/>
              <a:t>‹#›</a:t>
            </a:fld>
            <a:endParaRPr lang="en-US"/>
          </a:p>
        </p:txBody>
      </p:sp>
    </p:spTree>
    <p:extLst>
      <p:ext uri="{BB962C8B-B14F-4D97-AF65-F5344CB8AC3E}">
        <p14:creationId xmlns:p14="http://schemas.microsoft.com/office/powerpoint/2010/main" val="6236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1. Technological Advances and Globalization</a:t>
            </a:r>
          </a:p>
          <a:p>
            <a:pPr>
              <a:buFont typeface="Arial" panose="020B0604020202020204" pitchFamily="34" charset="0"/>
              <a:buChar char="•"/>
            </a:pPr>
            <a:r>
              <a:rPr lang="en-CA" b="1"/>
              <a:t>Outdated Framework</a:t>
            </a:r>
            <a:r>
              <a:rPr lang="en-CA"/>
              <a:t>: The 1995 Directive was developed at a time when the internet was in its infancy, and technologies like social media, big data, and cloud computing were non-existent or in their early stages. The Directive lacked the provisions necessary to address the complexities of modern digital technology.</a:t>
            </a:r>
          </a:p>
          <a:p>
            <a:pPr>
              <a:buFont typeface="Arial" panose="020B0604020202020204" pitchFamily="34" charset="0"/>
              <a:buChar char="•"/>
            </a:pPr>
            <a:r>
              <a:rPr lang="en-CA" b="1"/>
              <a:t>Global Data Flows</a:t>
            </a:r>
            <a:r>
              <a:rPr lang="en-CA"/>
              <a:t>: Cross-border data transfers became much more prevalent due to globalization, and the Directive did not provide strong, enforceable mechanisms to protect EU citizens’ data once it left the EU.</a:t>
            </a:r>
          </a:p>
          <a:p>
            <a:pPr>
              <a:buFont typeface="Arial" panose="020B0604020202020204" pitchFamily="34" charset="0"/>
              <a:buChar char="•"/>
            </a:pPr>
            <a:endParaRPr lang="en-CA"/>
          </a:p>
          <a:p>
            <a:r>
              <a:rPr lang="en-CA" b="1"/>
              <a:t>2. Inconsistent Implementation Across EU Member States</a:t>
            </a:r>
          </a:p>
          <a:p>
            <a:pPr>
              <a:buFont typeface="Arial" panose="020B0604020202020204" pitchFamily="34" charset="0"/>
              <a:buChar char="•"/>
            </a:pPr>
            <a:r>
              <a:rPr lang="en-CA" b="1"/>
              <a:t>Directive vs. Regulation</a:t>
            </a:r>
            <a:r>
              <a:rPr lang="en-CA"/>
              <a:t>: The Directive allowed each EU member state to implement it into their national laws with some flexibility, resulting in variations across countries. This created a </a:t>
            </a:r>
            <a:r>
              <a:rPr lang="en-CA" b="1"/>
              <a:t>patchwork of data protection laws</a:t>
            </a:r>
            <a:r>
              <a:rPr lang="en-CA"/>
              <a:t> within the EU, which made it difficult for companies to comply uniformly and limited the Directive’s effectiveness in creating a consistent level of protection.</a:t>
            </a:r>
          </a:p>
          <a:p>
            <a:pPr>
              <a:buFont typeface="Arial" panose="020B0604020202020204" pitchFamily="34" charset="0"/>
              <a:buChar char="•"/>
            </a:pPr>
            <a:r>
              <a:rPr lang="en-CA" b="1"/>
              <a:t>Lack of Uniform Standards</a:t>
            </a:r>
            <a:r>
              <a:rPr lang="en-CA"/>
              <a:t>: Different interpretations and implementations by member states led to inconsistencies in privacy rights and obligations. The GDPR, as a regulation, is </a:t>
            </a:r>
            <a:r>
              <a:rPr lang="en-CA" b="1"/>
              <a:t>directly applicable in all member states</a:t>
            </a:r>
            <a:r>
              <a:rPr lang="en-CA"/>
              <a:t> without requiring national laws, ensuring </a:t>
            </a:r>
            <a:r>
              <a:rPr lang="en-CA" b="1"/>
              <a:t>uniformity</a:t>
            </a:r>
            <a:r>
              <a:rPr lang="en-CA"/>
              <a:t> in data protection standards across the EU.</a:t>
            </a:r>
          </a:p>
          <a:p>
            <a:pPr>
              <a:buFont typeface="Arial" panose="020B0604020202020204" pitchFamily="34" charset="0"/>
              <a:buChar char="•"/>
            </a:pPr>
            <a:endParaRPr lang="en-CA"/>
          </a:p>
          <a:p>
            <a:r>
              <a:rPr lang="en-CA" b="1"/>
              <a:t>3. Strengthening Privacy Rights</a:t>
            </a:r>
          </a:p>
          <a:p>
            <a:pPr>
              <a:buFont typeface="Arial" panose="020B0604020202020204" pitchFamily="34" charset="0"/>
              <a:buChar char="•"/>
            </a:pPr>
            <a:r>
              <a:rPr lang="en-CA" b="1"/>
              <a:t>Enhanced Rights for Individuals</a:t>
            </a:r>
            <a:r>
              <a:rPr lang="en-CA"/>
              <a:t>: The GDPR introduced more comprehensive rights, such as the </a:t>
            </a:r>
            <a:r>
              <a:rPr lang="en-CA" b="1"/>
              <a:t>right to be forgotten</a:t>
            </a:r>
            <a:r>
              <a:rPr lang="en-CA"/>
              <a:t>, the </a:t>
            </a:r>
            <a:r>
              <a:rPr lang="en-CA" b="1"/>
              <a:t>right to data portability</a:t>
            </a:r>
            <a:r>
              <a:rPr lang="en-CA"/>
              <a:t>, and the </a:t>
            </a:r>
            <a:r>
              <a:rPr lang="en-CA" b="1"/>
              <a:t>right to access and correct personal data</a:t>
            </a:r>
            <a:r>
              <a:rPr lang="en-CA"/>
              <a:t>. These rights were not explicitly defined or enforceable under the Directive.</a:t>
            </a:r>
          </a:p>
          <a:p>
            <a:pPr>
              <a:buFont typeface="Arial" panose="020B0604020202020204" pitchFamily="34" charset="0"/>
              <a:buChar char="•"/>
            </a:pPr>
            <a:r>
              <a:rPr lang="en-CA" b="1"/>
              <a:t>Higher Accountability for Organizations</a:t>
            </a:r>
            <a:r>
              <a:rPr lang="en-CA"/>
              <a:t>: The GDPR introduced stricter obligations for data controllers and processors, requiring them to implement data protection by design and by default, keep records of processing activities, and conduct Data Protection Impact Assessments (DPIAs) for high-risk processing. These measures improved </a:t>
            </a:r>
            <a:r>
              <a:rPr lang="en-CA" b="1"/>
              <a:t>accountability</a:t>
            </a:r>
            <a:r>
              <a:rPr lang="en-CA"/>
              <a:t> and transparency.</a:t>
            </a:r>
          </a:p>
          <a:p>
            <a:pPr>
              <a:buFont typeface="Arial" panose="020B0604020202020204" pitchFamily="34" charset="0"/>
              <a:buChar char="•"/>
            </a:pPr>
            <a:endParaRPr lang="en-CA"/>
          </a:p>
          <a:p>
            <a:r>
              <a:rPr lang="en-CA" b="1"/>
              <a:t>4. Addressing Data Breaches and Security</a:t>
            </a:r>
          </a:p>
          <a:p>
            <a:pPr>
              <a:buFont typeface="Arial" panose="020B0604020202020204" pitchFamily="34" charset="0"/>
              <a:buChar char="•"/>
            </a:pPr>
            <a:r>
              <a:rPr lang="en-CA" b="1"/>
              <a:t>Mandatory Data Breach Notification</a:t>
            </a:r>
            <a:r>
              <a:rPr lang="en-CA"/>
              <a:t>: The Directive lacked requirements for organizations to report data breaches. The GDPR mandates </a:t>
            </a:r>
            <a:r>
              <a:rPr lang="en-CA" b="1"/>
              <a:t>breach notification</a:t>
            </a:r>
            <a:r>
              <a:rPr lang="en-CA"/>
              <a:t> within 72 hours, which promotes better data security practices and ensures timely response to potential risks.</a:t>
            </a:r>
          </a:p>
          <a:p>
            <a:pPr>
              <a:buFont typeface="Arial" panose="020B0604020202020204" pitchFamily="34" charset="0"/>
              <a:buChar char="•"/>
            </a:pPr>
            <a:r>
              <a:rPr lang="en-CA" b="1"/>
              <a:t>Higher Standards for Security</a:t>
            </a:r>
            <a:r>
              <a:rPr lang="en-CA"/>
              <a:t>: The GDPR imposes stricter data security standards and emphasizes the importance of </a:t>
            </a:r>
            <a:r>
              <a:rPr lang="en-CA" b="1"/>
              <a:t>technical and organizational measures</a:t>
            </a:r>
            <a:r>
              <a:rPr lang="en-CA"/>
              <a:t> to safeguard data, reflecting the evolving nature of cybersecurity risks.</a:t>
            </a:r>
          </a:p>
          <a:p>
            <a:pPr>
              <a:buFont typeface="Arial" panose="020B0604020202020204" pitchFamily="34" charset="0"/>
              <a:buChar char="•"/>
            </a:pPr>
            <a:endParaRPr lang="en-CA"/>
          </a:p>
          <a:p>
            <a:r>
              <a:rPr lang="en-CA" b="1"/>
              <a:t>5. Enforcement and Penalties</a:t>
            </a:r>
          </a:p>
          <a:p>
            <a:pPr>
              <a:buFont typeface="Arial" panose="020B0604020202020204" pitchFamily="34" charset="0"/>
              <a:buChar char="•"/>
            </a:pPr>
            <a:r>
              <a:rPr lang="en-CA" b="1"/>
              <a:t>Stronger Enforcement Mechanisms</a:t>
            </a:r>
            <a:r>
              <a:rPr lang="en-CA"/>
              <a:t>: The GDPR introduced substantial administrative fines for non-compliance, with penalties of up to €20 million or 4% of a company’s global turnover, whichever is higher. This gave regulators a stronger tool for enforcement compared to the Directive.</a:t>
            </a:r>
          </a:p>
          <a:p>
            <a:pPr>
              <a:buFont typeface="Arial" panose="020B0604020202020204" pitchFamily="34" charset="0"/>
              <a:buChar char="•"/>
            </a:pPr>
            <a:r>
              <a:rPr lang="en-CA" b="1"/>
              <a:t>Greater Power for Data Protection Authorities (DPAs)</a:t>
            </a:r>
            <a:r>
              <a:rPr lang="en-CA"/>
              <a:t>: The GDPR increased the power of DPAs across the EU, allowing them to cooperate more effectively across borders, conduct investigations, and impose sanctions in cases of non-compliance.</a:t>
            </a:r>
          </a:p>
          <a:p>
            <a:pPr>
              <a:buFont typeface="Arial" panose="020B0604020202020204" pitchFamily="34" charset="0"/>
              <a:buChar char="•"/>
            </a:pPr>
            <a:endParaRPr lang="en-CA"/>
          </a:p>
          <a:p>
            <a:r>
              <a:rPr lang="en-CA" b="1"/>
              <a:t>6. Adaptability for Future Technologies and Compliance Burden</a:t>
            </a:r>
          </a:p>
          <a:p>
            <a:pPr>
              <a:buFont typeface="Arial" panose="020B0604020202020204" pitchFamily="34" charset="0"/>
              <a:buChar char="•"/>
            </a:pPr>
            <a:r>
              <a:rPr lang="en-CA" b="1"/>
              <a:t>Flexibility for Future Technologies</a:t>
            </a:r>
            <a:r>
              <a:rPr lang="en-CA"/>
              <a:t>: The GDPR was designed to be </a:t>
            </a:r>
            <a:r>
              <a:rPr lang="en-CA" b="1"/>
              <a:t>technology-neutral</a:t>
            </a:r>
            <a:r>
              <a:rPr lang="en-CA"/>
              <a:t> and adaptable, allowing it to address current technologies and evolving data processing practices, from artificial intelligence to machine learning.</a:t>
            </a:r>
          </a:p>
          <a:p>
            <a:pPr>
              <a:buFont typeface="Arial" panose="020B0604020202020204" pitchFamily="34" charset="0"/>
              <a:buChar char="•"/>
            </a:pPr>
            <a:r>
              <a:rPr lang="en-CA" b="1"/>
              <a:t>Standardized Compliance</a:t>
            </a:r>
            <a:r>
              <a:rPr lang="en-CA"/>
              <a:t>: The GDPR simplifies compliance for businesses operating in multiple EU countries by establishing a “</a:t>
            </a:r>
            <a:r>
              <a:rPr lang="en-CA" b="1"/>
              <a:t>one-stop-shop</a:t>
            </a:r>
            <a:r>
              <a:rPr lang="en-CA"/>
              <a:t>” mechanism, allowing them to interact with a single DPA, instead of multiple regulatory bodies.</a:t>
            </a:r>
          </a:p>
          <a:p>
            <a:endParaRPr lang="en-US"/>
          </a:p>
        </p:txBody>
      </p:sp>
      <p:sp>
        <p:nvSpPr>
          <p:cNvPr id="4" name="Slide Number Placeholder 3"/>
          <p:cNvSpPr>
            <a:spLocks noGrp="1"/>
          </p:cNvSpPr>
          <p:nvPr>
            <p:ph type="sldNum" sz="quarter" idx="5"/>
          </p:nvPr>
        </p:nvSpPr>
        <p:spPr/>
        <p:txBody>
          <a:bodyPr/>
          <a:lstStyle/>
          <a:p>
            <a:fld id="{88A9883D-A54E-F744-965C-0DB39F3DD4A1}" type="slidenum">
              <a:rPr lang="en-US" smtClean="0"/>
              <a:t>10</a:t>
            </a:fld>
            <a:endParaRPr lang="en-US"/>
          </a:p>
        </p:txBody>
      </p:sp>
    </p:spTree>
    <p:extLst>
      <p:ext uri="{BB962C8B-B14F-4D97-AF65-F5344CB8AC3E}">
        <p14:creationId xmlns:p14="http://schemas.microsoft.com/office/powerpoint/2010/main" val="374222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Privacy Shield aimed to:</a:t>
            </a:r>
          </a:p>
          <a:p>
            <a:pPr>
              <a:buFont typeface="+mj-lt"/>
              <a:buAutoNum type="arabicPeriod"/>
            </a:pPr>
            <a:r>
              <a:rPr lang="en-CA" b="1"/>
              <a:t>Provide a legal basis for data transfers</a:t>
            </a:r>
            <a:r>
              <a:rPr lang="en-CA"/>
              <a:t> between the EU and US, ensuring these transfers complied with EU data protection laws under the General Data Protection Regulation (GDPR).</a:t>
            </a:r>
          </a:p>
          <a:p>
            <a:pPr>
              <a:buFont typeface="+mj-lt"/>
              <a:buAutoNum type="arabicPeriod"/>
            </a:pPr>
            <a:r>
              <a:rPr lang="en-CA" b="1"/>
              <a:t>Enhance data protection for EU citizens</a:t>
            </a:r>
            <a:r>
              <a:rPr lang="en-CA"/>
              <a:t> by requiring US companies to adhere to specific data privacy standards when handling EU citizens' data.</a:t>
            </a:r>
          </a:p>
          <a:p>
            <a:pPr>
              <a:buFont typeface="+mj-lt"/>
              <a:buAutoNum type="arabicPeriod"/>
            </a:pPr>
            <a:r>
              <a:rPr lang="en-CA" b="1"/>
              <a:t>Create a mechanism for oversight and enforcement</a:t>
            </a:r>
            <a:r>
              <a:rPr lang="en-CA"/>
              <a:t> to ensure that US companies comply with these privacy principles and that EU citizens have redress options if their data is mishandled.</a:t>
            </a:r>
          </a:p>
          <a:p>
            <a:endParaRPr lang="en-US"/>
          </a:p>
        </p:txBody>
      </p:sp>
      <p:sp>
        <p:nvSpPr>
          <p:cNvPr id="4" name="Slide Number Placeholder 3"/>
          <p:cNvSpPr>
            <a:spLocks noGrp="1"/>
          </p:cNvSpPr>
          <p:nvPr>
            <p:ph type="sldNum" sz="quarter" idx="5"/>
          </p:nvPr>
        </p:nvSpPr>
        <p:spPr/>
        <p:txBody>
          <a:bodyPr/>
          <a:lstStyle/>
          <a:p>
            <a:fld id="{88A9883D-A54E-F744-965C-0DB39F3DD4A1}" type="slidenum">
              <a:rPr lang="en-US" smtClean="0"/>
              <a:t>12</a:t>
            </a:fld>
            <a:endParaRPr lang="en-US"/>
          </a:p>
        </p:txBody>
      </p:sp>
    </p:spTree>
    <p:extLst>
      <p:ext uri="{BB962C8B-B14F-4D97-AF65-F5344CB8AC3E}">
        <p14:creationId xmlns:p14="http://schemas.microsoft.com/office/powerpoint/2010/main" val="428949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Due to these shortcomings, the CJEU invalidated the Privacy Shield on </a:t>
            </a:r>
            <a:r>
              <a:rPr lang="en-CA" b="1"/>
              <a:t>July 16, 2020</a:t>
            </a:r>
            <a:r>
              <a:rPr lang="en-CA"/>
              <a:t>, ruling that it did not provide adequate safeguards for protecting EU citizens' data as required under EU law. The court maintained that data transferred under the Privacy Shield framework was exposed to disproportionate surveillance practices and lacked sufficient redress options, thus violating EU citizens' rights to privacy and data protection.</a:t>
            </a:r>
          </a:p>
          <a:p>
            <a:endParaRPr lang="en-US"/>
          </a:p>
          <a:p>
            <a:endParaRPr lang="en-US"/>
          </a:p>
          <a:p>
            <a:r>
              <a:rPr lang="en-CA"/>
              <a:t>After the ruling, companies relying on the Privacy Shield for data transfers needed to find alternative mechanisms, such as </a:t>
            </a:r>
            <a:r>
              <a:rPr lang="en-CA" b="1"/>
              <a:t>Standard Contractual Clauses (SCCs)</a:t>
            </a:r>
            <a:r>
              <a:rPr lang="en-CA"/>
              <a:t>, though even these required additional due diligence to ensure compliance with EU standards. This decision underscored the EU’s commitment to high data protection standards and signaled a call for stronger privacy protections in transatlantic data transfers.</a:t>
            </a:r>
          </a:p>
          <a:p>
            <a:pPr>
              <a:buClr>
                <a:srgbClr val="FFFFFF"/>
              </a:buClr>
            </a:pPr>
            <a:r>
              <a:rPr lang="en-CA"/>
              <a:t>However, the Court ruled that the use of the Standard Contractual Clauses was not enough to guarantee the adequacy of protection of data in the EU, because surveillance agencies are not bound by these clauses.</a:t>
            </a:r>
          </a:p>
          <a:p>
            <a:endParaRPr lang="en-US"/>
          </a:p>
          <a:p>
            <a:endParaRPr lang="en-US"/>
          </a:p>
        </p:txBody>
      </p:sp>
      <p:sp>
        <p:nvSpPr>
          <p:cNvPr id="4" name="Slide Number Placeholder 3"/>
          <p:cNvSpPr>
            <a:spLocks noGrp="1"/>
          </p:cNvSpPr>
          <p:nvPr>
            <p:ph type="sldNum" sz="quarter" idx="5"/>
          </p:nvPr>
        </p:nvSpPr>
        <p:spPr/>
        <p:txBody>
          <a:bodyPr/>
          <a:lstStyle/>
          <a:p>
            <a:fld id="{88A9883D-A54E-F744-965C-0DB39F3DD4A1}" type="slidenum">
              <a:rPr lang="en-US" smtClean="0"/>
              <a:t>16</a:t>
            </a:fld>
            <a:endParaRPr lang="en-US"/>
          </a:p>
        </p:txBody>
      </p:sp>
    </p:spTree>
    <p:extLst>
      <p:ext uri="{BB962C8B-B14F-4D97-AF65-F5344CB8AC3E}">
        <p14:creationId xmlns:p14="http://schemas.microsoft.com/office/powerpoint/2010/main" val="42139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FFFF"/>
              </a:buClr>
              <a:buFont typeface="Arial,Sans-Serif" pitchFamily="2" charset="2"/>
              <a:buChar char="•"/>
            </a:pPr>
            <a:r>
              <a:rPr lang="en-CA" b="1"/>
              <a:t>Purpose</a:t>
            </a:r>
            <a:r>
              <a:rPr lang="en-CA"/>
              <a:t>: To offer legal and contractual guarantees for protecting EU personal data in transfers to countries without adequate data protection laws. SCCs ensure that data transferred outside the EU is treated according to GDPR requirements.</a:t>
            </a:r>
          </a:p>
          <a:p>
            <a:pPr>
              <a:buClr>
                <a:srgbClr val="FFFFFF"/>
              </a:buClr>
              <a:buFont typeface="Arial,Sans-Serif" pitchFamily="2" charset="2"/>
              <a:buChar char="•"/>
            </a:pPr>
            <a:endParaRPr lang="en-US"/>
          </a:p>
          <a:p>
            <a:pPr>
              <a:buClr>
                <a:srgbClr val="FFFFFF"/>
              </a:buClr>
              <a:buFont typeface="Arial,Sans-Serif" pitchFamily="2" charset="2"/>
              <a:buChar char="•"/>
            </a:pPr>
            <a:r>
              <a:rPr lang="en-CA" b="1"/>
              <a:t>Use</a:t>
            </a:r>
            <a:r>
              <a:rPr lang="en-CA"/>
              <a:t>: SCCs are embedded in contracts between the EU-based data exporters and the non-EU data importers, typically when transferring data to countries that don’t have an adequacy decision, like the U.S.</a:t>
            </a:r>
            <a:endParaRPr lang="en-US"/>
          </a:p>
          <a:p>
            <a:endParaRPr lang="en-US"/>
          </a:p>
        </p:txBody>
      </p:sp>
      <p:sp>
        <p:nvSpPr>
          <p:cNvPr id="4" name="Slide Number Placeholder 3"/>
          <p:cNvSpPr>
            <a:spLocks noGrp="1"/>
          </p:cNvSpPr>
          <p:nvPr>
            <p:ph type="sldNum" sz="quarter" idx="5"/>
          </p:nvPr>
        </p:nvSpPr>
        <p:spPr/>
        <p:txBody>
          <a:bodyPr/>
          <a:lstStyle/>
          <a:p>
            <a:fld id="{88A9883D-A54E-F744-965C-0DB39F3DD4A1}" type="slidenum">
              <a:rPr lang="en-US" smtClean="0"/>
              <a:t>17</a:t>
            </a:fld>
            <a:endParaRPr lang="en-US"/>
          </a:p>
        </p:txBody>
      </p:sp>
    </p:spTree>
    <p:extLst>
      <p:ext uri="{BB962C8B-B14F-4D97-AF65-F5344CB8AC3E}">
        <p14:creationId xmlns:p14="http://schemas.microsoft.com/office/powerpoint/2010/main" val="130667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a:t>
            </a:r>
            <a:r>
              <a:rPr lang="en-CA" b="1"/>
              <a:t>Court of Justice of the European Union (CJEU)</a:t>
            </a:r>
            <a:r>
              <a:rPr lang="en-CA"/>
              <a:t> decided to </a:t>
            </a:r>
            <a:r>
              <a:rPr lang="en-CA" b="1"/>
              <a:t>maintain Standard Contractual Clauses (SCCs)</a:t>
            </a:r>
            <a:r>
              <a:rPr lang="en-CA"/>
              <a:t> in the </a:t>
            </a:r>
            <a:r>
              <a:rPr lang="en-CA" b="1" err="1"/>
              <a:t>Schrems</a:t>
            </a:r>
            <a:r>
              <a:rPr lang="en-CA" b="1"/>
              <a:t> II</a:t>
            </a:r>
            <a:r>
              <a:rPr lang="en-CA"/>
              <a:t> decision for several key reasons:</a:t>
            </a:r>
          </a:p>
          <a:p>
            <a:r>
              <a:rPr lang="en-CA" b="1"/>
              <a:t>1. SCCs Provide a Mechanism for Safeguarding Data Protection</a:t>
            </a:r>
          </a:p>
          <a:p>
            <a:r>
              <a:rPr lang="en-CA"/>
              <a:t>The court acknowledged that </a:t>
            </a:r>
            <a:r>
              <a:rPr lang="en-CA" b="1"/>
              <a:t>SCCs</a:t>
            </a:r>
            <a:r>
              <a:rPr lang="en-CA"/>
              <a:t> are an important tool in ensuring that </a:t>
            </a:r>
            <a:r>
              <a:rPr lang="en-CA" b="1"/>
              <a:t>EU citizens' data</a:t>
            </a:r>
            <a:r>
              <a:rPr lang="en-CA"/>
              <a:t> remains protected when transferred to third countries. Despite concerns about certain countries' surveillance laws (such as in the U.S.), the SCCs themselves set out specific contractual obligations that </a:t>
            </a:r>
            <a:r>
              <a:rPr lang="en-CA" b="1"/>
              <a:t>data importers</a:t>
            </a:r>
            <a:r>
              <a:rPr lang="en-CA"/>
              <a:t> (in non-EU countries) must adhere to, guaranteeing a level of data protection that aligns with EU standards.</a:t>
            </a:r>
          </a:p>
          <a:p>
            <a:r>
              <a:rPr lang="en-CA" b="1"/>
              <a:t>2. SCCs Are Flexible and Adaptable</a:t>
            </a:r>
          </a:p>
          <a:p>
            <a:r>
              <a:rPr lang="en-CA"/>
              <a:t>The CJEU recognized that </a:t>
            </a:r>
            <a:r>
              <a:rPr lang="en-CA" b="1"/>
              <a:t>SCCs</a:t>
            </a:r>
            <a:r>
              <a:rPr lang="en-CA"/>
              <a:t> are flexible, meaning they can be adapted to suit different types of data transfers and be updated as needed. While the court found that certain transfers to countries with inadequate data protection standards (like the U.S.) might need additional safeguards, the SCCs themselves are not inherently flawed.</a:t>
            </a:r>
          </a:p>
          <a:p>
            <a:r>
              <a:rPr lang="en-CA"/>
              <a:t>The court's reasoning was that </a:t>
            </a:r>
            <a:r>
              <a:rPr lang="en-CA" b="1"/>
              <a:t>SCCs allow for flexibility</a:t>
            </a:r>
            <a:r>
              <a:rPr lang="en-CA"/>
              <a:t> in how companies can address issues related to data protection in third countries. This adaptability gives businesses the ability to respond to changes in both </a:t>
            </a:r>
            <a:r>
              <a:rPr lang="en-CA" b="1"/>
              <a:t>data protection law</a:t>
            </a:r>
            <a:r>
              <a:rPr lang="en-CA"/>
              <a:t> and </a:t>
            </a:r>
            <a:r>
              <a:rPr lang="en-CA" b="1"/>
              <a:t>international relations</a:t>
            </a:r>
            <a:r>
              <a:rPr lang="en-CA"/>
              <a:t>, ensuring that data protection rights can still be upheld.</a:t>
            </a:r>
          </a:p>
          <a:p>
            <a:r>
              <a:rPr lang="en-CA" b="1"/>
              <a:t>3. SCCs Offer a Structured Legal Framework</a:t>
            </a:r>
          </a:p>
          <a:p>
            <a:r>
              <a:rPr lang="en-CA"/>
              <a:t>SCCs provide a </a:t>
            </a:r>
            <a:r>
              <a:rPr lang="en-CA" b="1"/>
              <a:t>structured legal framework</a:t>
            </a:r>
            <a:r>
              <a:rPr lang="en-CA"/>
              <a:t> for international data transfers, ensuring that both the </a:t>
            </a:r>
            <a:r>
              <a:rPr lang="en-CA" b="1"/>
              <a:t>data exporter</a:t>
            </a:r>
            <a:r>
              <a:rPr lang="en-CA"/>
              <a:t> (from the EU) and the </a:t>
            </a:r>
            <a:r>
              <a:rPr lang="en-CA" b="1"/>
              <a:t>data importer</a:t>
            </a:r>
            <a:r>
              <a:rPr lang="en-CA"/>
              <a:t> (in a third country) are bound by specific commitments related to the protection of personal data. This framework remains in line with the principles of the </a:t>
            </a:r>
            <a:r>
              <a:rPr lang="en-CA" b="1"/>
              <a:t>General Data Protection Regulation (GDPR)</a:t>
            </a:r>
            <a:r>
              <a:rPr lang="en-CA"/>
              <a:t>, which aims to maintain </a:t>
            </a:r>
            <a:r>
              <a:rPr lang="en-CA" b="1"/>
              <a:t>high standards of data protection</a:t>
            </a:r>
            <a:r>
              <a:rPr lang="en-CA"/>
              <a:t> for EU citizens.</a:t>
            </a:r>
          </a:p>
          <a:p>
            <a:r>
              <a:rPr lang="en-CA"/>
              <a:t>The SCCs ensure that data protection obligations are enforceable and that any violations of data protection rights will be subject to legal recourse. This was seen as an important safeguard by the CJEU, especially when considering alternatives like the </a:t>
            </a:r>
            <a:r>
              <a:rPr lang="en-CA" b="1"/>
              <a:t>Privacy Shield</a:t>
            </a:r>
            <a:r>
              <a:rPr lang="en-CA"/>
              <a:t>, which had been invalidated.</a:t>
            </a:r>
          </a:p>
          <a:p>
            <a:r>
              <a:rPr lang="en-CA" b="1"/>
              <a:t>4. Practicality of SCCs for International Business</a:t>
            </a:r>
          </a:p>
          <a:p>
            <a:r>
              <a:rPr lang="en-CA"/>
              <a:t>The CJEU also considered that </a:t>
            </a:r>
            <a:r>
              <a:rPr lang="en-CA" b="1"/>
              <a:t>SCCs are widely used and practical</a:t>
            </a:r>
            <a:r>
              <a:rPr lang="en-CA"/>
              <a:t> for companies that need to transfer personal data across borders. They are a </a:t>
            </a:r>
            <a:r>
              <a:rPr lang="en-CA" b="1"/>
              <a:t>commonly accepted tool</a:t>
            </a:r>
            <a:r>
              <a:rPr lang="en-CA"/>
              <a:t> in international business and have been incorporated into countless data transfer agreements worldwide. The court recognized that </a:t>
            </a:r>
            <a:r>
              <a:rPr lang="en-CA" b="1"/>
              <a:t>maintaining SCCs</a:t>
            </a:r>
            <a:r>
              <a:rPr lang="en-CA"/>
              <a:t> allows businesses to continue operations with a viable legal basis, while still ensuring that personal data remains protected in accordance with EU standards.</a:t>
            </a:r>
          </a:p>
          <a:p>
            <a:r>
              <a:rPr lang="en-CA" b="1"/>
              <a:t>5. EU Legal Principles of Protection</a:t>
            </a:r>
          </a:p>
          <a:p>
            <a:r>
              <a:rPr lang="en-CA"/>
              <a:t>The court upheld that </a:t>
            </a:r>
            <a:r>
              <a:rPr lang="en-CA" b="1"/>
              <a:t>SCCs can be used as long as additional measures</a:t>
            </a:r>
            <a:r>
              <a:rPr lang="en-CA"/>
              <a:t> are put in place if the recipient country’s legal framework does not meet EU standards. This aligns with the </a:t>
            </a:r>
            <a:r>
              <a:rPr lang="en-CA" b="1"/>
              <a:t>GDPR’s objective</a:t>
            </a:r>
            <a:r>
              <a:rPr lang="en-CA"/>
              <a:t> of ensuring that EU citizens' rights are respected even when their data leaves the EU. SCCs, when used correctly, can serve as a </a:t>
            </a:r>
            <a:r>
              <a:rPr lang="en-CA" b="1"/>
              <a:t>safeguard</a:t>
            </a:r>
            <a:r>
              <a:rPr lang="en-CA"/>
              <a:t> to uphold </a:t>
            </a:r>
            <a:r>
              <a:rPr lang="en-CA" b="1"/>
              <a:t>fundamental rights</a:t>
            </a:r>
            <a:r>
              <a:rPr lang="en-CA"/>
              <a:t>, as long as businesses take extra steps (such as implementing encryption or other technical measures) to mitigate risks.</a:t>
            </a:r>
          </a:p>
          <a:p>
            <a:endParaRPr lang="en-US"/>
          </a:p>
        </p:txBody>
      </p:sp>
      <p:sp>
        <p:nvSpPr>
          <p:cNvPr id="4" name="Slide Number Placeholder 3"/>
          <p:cNvSpPr>
            <a:spLocks noGrp="1"/>
          </p:cNvSpPr>
          <p:nvPr>
            <p:ph type="sldNum" sz="quarter" idx="5"/>
          </p:nvPr>
        </p:nvSpPr>
        <p:spPr/>
        <p:txBody>
          <a:bodyPr/>
          <a:lstStyle/>
          <a:p>
            <a:fld id="{88A9883D-A54E-F744-965C-0DB39F3DD4A1}" type="slidenum">
              <a:rPr lang="en-US" smtClean="0"/>
              <a:t>19</a:t>
            </a:fld>
            <a:endParaRPr lang="en-US"/>
          </a:p>
        </p:txBody>
      </p:sp>
    </p:spTree>
    <p:extLst>
      <p:ext uri="{BB962C8B-B14F-4D97-AF65-F5344CB8AC3E}">
        <p14:creationId xmlns:p14="http://schemas.microsoft.com/office/powerpoint/2010/main" val="215347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091861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4979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11/11/2024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797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675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11/11/2024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5391983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13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636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2925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4204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5670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35434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11/11/2024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2820974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tint val="98000"/>
              </a:schemeClr>
              <a:schemeClr val="bg2">
                <a:tint val="99000"/>
                <a:shade val="96000"/>
                <a:satMod val="105000"/>
              </a:schemeClr>
            </a:duotone>
          </a:blip>
          <a:tile tx="0" ty="0" sx="100000" sy="100000" flip="none" algn="tl"/>
        </a:blipFill>
        <a:effectLst/>
      </p:bgPr>
    </p:bg>
    <p:spTree>
      <p:nvGrpSpPr>
        <p:cNvPr id="1" name=""/>
        <p:cNvGrpSpPr/>
        <p:nvPr/>
      </p:nvGrpSpPr>
      <p:grpSpPr>
        <a:xfrm>
          <a:off x="0" y="0"/>
          <a:ext cx="0" cy="0"/>
          <a:chOff x="0" y="0"/>
          <a:chExt cx="0" cy="0"/>
        </a:xfrm>
      </p:grpSpPr>
      <p:pic>
        <p:nvPicPr>
          <p:cNvPr id="4" name="Picture 3" descr="A blue flag with yellow stars in a circle&#10;&#10;Description automatically generated">
            <a:extLst>
              <a:ext uri="{FF2B5EF4-FFF2-40B4-BE49-F238E27FC236}">
                <a16:creationId xmlns:a16="http://schemas.microsoft.com/office/drawing/2014/main" id="{4B940716-C0C1-09BA-126D-ED3D444D3401}"/>
              </a:ext>
            </a:extLst>
          </p:cNvPr>
          <p:cNvPicPr>
            <a:picLocks noChangeAspect="1"/>
          </p:cNvPicPr>
          <p:nvPr/>
        </p:nvPicPr>
        <p:blipFill>
          <a:blip r:embed="rId3"/>
          <a:srcRect t="9096" b="663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04FB2D8-882E-4D4E-BFA7-93B6CAFEE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D1BAF961-531C-801B-43D7-B7B15EC6047E}"/>
              </a:ext>
            </a:extLst>
          </p:cNvPr>
          <p:cNvSpPr>
            <a:spLocks noGrp="1"/>
          </p:cNvSpPr>
          <p:nvPr>
            <p:ph type="ctrTitle"/>
          </p:nvPr>
        </p:nvSpPr>
        <p:spPr>
          <a:xfrm>
            <a:off x="365759" y="2166364"/>
            <a:ext cx="11471565" cy="1739347"/>
          </a:xfrm>
        </p:spPr>
        <p:txBody>
          <a:bodyPr>
            <a:normAutofit/>
          </a:bodyPr>
          <a:lstStyle/>
          <a:p>
            <a:r>
              <a:rPr lang="en-US">
                <a:solidFill>
                  <a:schemeClr val="tx1"/>
                </a:solidFill>
              </a:rPr>
              <a:t>Schrems II</a:t>
            </a:r>
            <a:br>
              <a:rPr lang="en-US">
                <a:solidFill>
                  <a:schemeClr val="tx1"/>
                </a:solidFill>
              </a:rPr>
            </a:br>
            <a:r>
              <a:rPr lang="en-US" sz="2800">
                <a:solidFill>
                  <a:schemeClr val="tx1"/>
                </a:solidFill>
              </a:rPr>
              <a:t>DATA PRIVACY AND INTERNATIONAL DATA TRANSFERS</a:t>
            </a:r>
          </a:p>
        </p:txBody>
      </p:sp>
      <p:sp>
        <p:nvSpPr>
          <p:cNvPr id="11" name="Rectangle 10">
            <a:extLst>
              <a:ext uri="{FF2B5EF4-FFF2-40B4-BE49-F238E27FC236}">
                <a16:creationId xmlns:a16="http://schemas.microsoft.com/office/drawing/2014/main" id="{790B3A2D-194C-4639-93AD-69AAFB07D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3" name="Subtitle 2">
            <a:extLst>
              <a:ext uri="{FF2B5EF4-FFF2-40B4-BE49-F238E27FC236}">
                <a16:creationId xmlns:a16="http://schemas.microsoft.com/office/drawing/2014/main" id="{85F0D1CF-5BA7-A3EB-0225-53BD0A79BD82}"/>
              </a:ext>
            </a:extLst>
          </p:cNvPr>
          <p:cNvSpPr>
            <a:spLocks noGrp="1"/>
          </p:cNvSpPr>
          <p:nvPr>
            <p:ph type="subTitle" idx="1"/>
          </p:nvPr>
        </p:nvSpPr>
        <p:spPr>
          <a:xfrm>
            <a:off x="347472" y="3913632"/>
            <a:ext cx="11503152" cy="457200"/>
          </a:xfrm>
        </p:spPr>
        <p:txBody>
          <a:bodyPr vert="horz" lIns="91440" tIns="45720" rIns="91440" bIns="45720" rtlCol="0" anchor="t">
            <a:normAutofit/>
          </a:bodyPr>
          <a:lstStyle/>
          <a:p>
            <a:r>
              <a:rPr lang="en-US">
                <a:solidFill>
                  <a:schemeClr val="bg2"/>
                </a:solidFill>
              </a:rPr>
              <a:t>By Julien Bérubé and Divine Tatchinda</a:t>
            </a:r>
          </a:p>
        </p:txBody>
      </p:sp>
    </p:spTree>
    <p:extLst>
      <p:ext uri="{BB962C8B-B14F-4D97-AF65-F5344CB8AC3E}">
        <p14:creationId xmlns:p14="http://schemas.microsoft.com/office/powerpoint/2010/main" val="287530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lock on computer motherboard">
            <a:extLst>
              <a:ext uri="{FF2B5EF4-FFF2-40B4-BE49-F238E27FC236}">
                <a16:creationId xmlns:a16="http://schemas.microsoft.com/office/drawing/2014/main" id="{A0FA0C38-DDA0-2EF0-4FD5-B60F132F2039}"/>
              </a:ext>
            </a:extLst>
          </p:cNvPr>
          <p:cNvPicPr>
            <a:picLocks noChangeAspect="1"/>
          </p:cNvPicPr>
          <p:nvPr/>
        </p:nvPicPr>
        <p:blipFill>
          <a:blip r:embed="rId3">
            <a:duotone>
              <a:prstClr val="black"/>
              <a:schemeClr val="tx2">
                <a:tint val="45000"/>
                <a:satMod val="400000"/>
              </a:schemeClr>
            </a:duotone>
            <a:alphaModFix amt="35000"/>
          </a:blip>
          <a:srcRect r="-2" b="15726"/>
          <a:stretch/>
        </p:blipFill>
        <p:spPr>
          <a:xfrm>
            <a:off x="-3028" y="307622"/>
            <a:ext cx="12191980" cy="6857990"/>
          </a:xfrm>
          <a:prstGeom prst="rect">
            <a:avLst/>
          </a:prstGeom>
        </p:spPr>
      </p:pic>
      <p:sp>
        <p:nvSpPr>
          <p:cNvPr id="9" name="Rectangle 8">
            <a:extLst>
              <a:ext uri="{FF2B5EF4-FFF2-40B4-BE49-F238E27FC236}">
                <a16:creationId xmlns:a16="http://schemas.microsoft.com/office/drawing/2014/main" id="{45C1124C-DE3A-4BB0-B828-42A90052C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69601"/>
            <a:ext cx="12188952" cy="1645919"/>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9C460E94-0E56-14CA-FA31-288AC07ECDA0}"/>
              </a:ext>
            </a:extLst>
          </p:cNvPr>
          <p:cNvSpPr>
            <a:spLocks noGrp="1"/>
          </p:cNvSpPr>
          <p:nvPr>
            <p:ph type="title"/>
          </p:nvPr>
        </p:nvSpPr>
        <p:spPr>
          <a:xfrm>
            <a:off x="1202919" y="307622"/>
            <a:ext cx="10077156" cy="1497037"/>
          </a:xfrm>
        </p:spPr>
        <p:txBody>
          <a:bodyPr>
            <a:normAutofit/>
          </a:bodyPr>
          <a:lstStyle/>
          <a:p>
            <a:r>
              <a:rPr lang="en-US">
                <a:solidFill>
                  <a:schemeClr val="tx1"/>
                </a:solidFill>
              </a:rPr>
              <a:t>The facts (Legal history) </a:t>
            </a:r>
          </a:p>
        </p:txBody>
      </p:sp>
      <p:sp>
        <p:nvSpPr>
          <p:cNvPr id="3" name="Content Placeholder 2">
            <a:extLst>
              <a:ext uri="{FF2B5EF4-FFF2-40B4-BE49-F238E27FC236}">
                <a16:creationId xmlns:a16="http://schemas.microsoft.com/office/drawing/2014/main" id="{83389A87-52F9-0DAB-227B-0510ACEDE9E8}"/>
              </a:ext>
            </a:extLst>
          </p:cNvPr>
          <p:cNvSpPr>
            <a:spLocks noGrp="1"/>
          </p:cNvSpPr>
          <p:nvPr>
            <p:ph idx="1"/>
          </p:nvPr>
        </p:nvSpPr>
        <p:spPr>
          <a:xfrm>
            <a:off x="1202919" y="2011680"/>
            <a:ext cx="9784080" cy="4206240"/>
          </a:xfrm>
        </p:spPr>
        <p:txBody>
          <a:bodyPr vert="horz" lIns="91440" tIns="45720" rIns="91440" bIns="45720" rtlCol="0" anchor="t">
            <a:normAutofit lnSpcReduction="10000"/>
          </a:bodyPr>
          <a:lstStyle/>
          <a:p>
            <a:pPr marL="457200" indent="-457200">
              <a:buClr>
                <a:prstClr val="white"/>
              </a:buClr>
              <a:buFont typeface="Corbel" panose="020B0503020204020204"/>
              <a:buAutoNum type="arabicPeriod" startAt="3"/>
            </a:pPr>
            <a:r>
              <a:rPr lang="en-CA" b="1" i="0">
                <a:solidFill>
                  <a:schemeClr val="bg1"/>
                </a:solidFill>
                <a:effectLst/>
                <a:highlight>
                  <a:srgbClr val="FFFF00"/>
                </a:highlight>
                <a:latin typeface="ui-sans-serif"/>
              </a:rPr>
              <a:t>General Data Protection Regulation (GDPR) (2016)</a:t>
            </a:r>
            <a:r>
              <a:rPr lang="en-CA" b="0" i="0">
                <a:effectLst/>
                <a:highlight>
                  <a:srgbClr val="FFFF00"/>
                </a:highlight>
                <a:latin typeface="ui-sans-serif"/>
              </a:rPr>
              <a:t> </a:t>
            </a:r>
            <a:r>
              <a:rPr lang="en-CA" b="0" i="0">
                <a:effectLst/>
                <a:latin typeface="ui-sans-serif"/>
              </a:rPr>
              <a:t>–</a:t>
            </a:r>
            <a:r>
              <a:rPr lang="en-CA"/>
              <a:t>The </a:t>
            </a:r>
            <a:r>
              <a:rPr lang="en-CA" b="1"/>
              <a:t>GDPR</a:t>
            </a:r>
            <a:r>
              <a:rPr lang="en-CA"/>
              <a:t> replaced the </a:t>
            </a:r>
            <a:r>
              <a:rPr lang="en-CA" b="1"/>
              <a:t>Data Protection Directive 95/46/EC</a:t>
            </a:r>
            <a:r>
              <a:rPr lang="en-CA"/>
              <a:t> to create a </a:t>
            </a:r>
            <a:r>
              <a:rPr lang="en-CA" b="1"/>
              <a:t>more robust, uniform, and adaptable framework</a:t>
            </a:r>
            <a:r>
              <a:rPr lang="en-CA"/>
              <a:t> for protecting personal data in the EU. The GDPR’s broader scope, enforceable rights, and tougher penalties address the technological, economic, and regulatory challenges of modern data processing. Its implementation has set a global benchmark for data privacy, inspiring similar laws in other regions.</a:t>
            </a:r>
          </a:p>
          <a:p>
            <a:pPr marL="457200" indent="-457200">
              <a:buFont typeface="+mj-lt"/>
              <a:buAutoNum type="arabicPeriod" startAt="3"/>
            </a:pPr>
            <a:r>
              <a:rPr lang="en-CA" b="1" i="0">
                <a:solidFill>
                  <a:schemeClr val="bg1"/>
                </a:solidFill>
                <a:effectLst/>
                <a:highlight>
                  <a:srgbClr val="FFFF00"/>
                </a:highlight>
                <a:latin typeface="ui-sans-serif"/>
              </a:rPr>
              <a:t>EU-US Privacy Shield (2016)</a:t>
            </a:r>
            <a:r>
              <a:rPr lang="en-CA" b="0" i="0">
                <a:solidFill>
                  <a:schemeClr val="bg1"/>
                </a:solidFill>
                <a:effectLst/>
                <a:highlight>
                  <a:srgbClr val="FFFF00"/>
                </a:highlight>
                <a:latin typeface="ui-sans-serif"/>
              </a:rPr>
              <a:t> </a:t>
            </a:r>
            <a:r>
              <a:rPr lang="en-CA" b="0" i="0">
                <a:effectLst/>
                <a:latin typeface="ui-sans-serif"/>
              </a:rPr>
              <a:t>– Following the invalidation of the Safe Harbor Framework, the Privacy Shield was introduced as a replacement to provide a mechanism for EU-US data transfers. It was designed to address concerns about surveillance practices in the US. However, the CJEU invalidated this framework in the </a:t>
            </a:r>
            <a:r>
              <a:rPr lang="en-CA" b="0" i="0" err="1">
                <a:effectLst/>
                <a:latin typeface="ui-sans-serif"/>
              </a:rPr>
              <a:t>Schrems</a:t>
            </a:r>
            <a:r>
              <a:rPr lang="en-CA" b="0" i="0">
                <a:effectLst/>
                <a:latin typeface="ui-sans-serif"/>
              </a:rPr>
              <a:t> II case in 2020, ruling that it did not adequately protect EU citizens' data from US surveillance practices.</a:t>
            </a:r>
          </a:p>
          <a:p>
            <a:endParaRPr lang="en-US"/>
          </a:p>
        </p:txBody>
      </p:sp>
    </p:spTree>
    <p:extLst>
      <p:ext uri="{BB962C8B-B14F-4D97-AF65-F5344CB8AC3E}">
        <p14:creationId xmlns:p14="http://schemas.microsoft.com/office/powerpoint/2010/main" val="410977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725F53-8BE8-4D94-9D11-214035B8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907AAA-3AF2-4E0F-A88B-74BDBBA00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6AFFA24-83AA-4BE4-AE2F-DFC82D864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A295A-91F0-2463-F756-B21876675A3F}"/>
              </a:ext>
            </a:extLst>
          </p:cNvPr>
          <p:cNvSpPr>
            <a:spLocks noGrp="1"/>
          </p:cNvSpPr>
          <p:nvPr>
            <p:ph type="title"/>
          </p:nvPr>
        </p:nvSpPr>
        <p:spPr>
          <a:xfrm>
            <a:off x="7663070" y="2338928"/>
            <a:ext cx="4134677" cy="1508760"/>
          </a:xfrm>
        </p:spPr>
        <p:txBody>
          <a:bodyPr>
            <a:normAutofit/>
          </a:bodyPr>
          <a:lstStyle/>
          <a:p>
            <a:r>
              <a:rPr lang="en-US">
                <a:solidFill>
                  <a:schemeClr val="tx2"/>
                </a:solidFill>
              </a:rPr>
              <a:t>Why this matters?</a:t>
            </a:r>
          </a:p>
        </p:txBody>
      </p:sp>
      <p:graphicFrame>
        <p:nvGraphicFramePr>
          <p:cNvPr id="5" name="Content Placeholder 2">
            <a:extLst>
              <a:ext uri="{FF2B5EF4-FFF2-40B4-BE49-F238E27FC236}">
                <a16:creationId xmlns:a16="http://schemas.microsoft.com/office/drawing/2014/main" id="{DC4C4F9E-A72C-80E8-BF0F-B4140AD3B12F}"/>
              </a:ext>
            </a:extLst>
          </p:cNvPr>
          <p:cNvGraphicFramePr>
            <a:graphicFrameLocks noGrp="1"/>
          </p:cNvGraphicFramePr>
          <p:nvPr>
            <p:ph idx="1"/>
            <p:extLst>
              <p:ext uri="{D42A27DB-BD31-4B8C-83A1-F6EECF244321}">
                <p14:modId xmlns:p14="http://schemas.microsoft.com/office/powerpoint/2010/main" val="988971665"/>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12261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3A05-554C-2CE3-7245-929DF814107E}"/>
              </a:ext>
            </a:extLst>
          </p:cNvPr>
          <p:cNvSpPr>
            <a:spLocks noGrp="1"/>
          </p:cNvSpPr>
          <p:nvPr>
            <p:ph type="title"/>
          </p:nvPr>
        </p:nvSpPr>
        <p:spPr/>
        <p:txBody>
          <a:bodyPr/>
          <a:lstStyle/>
          <a:p>
            <a:r>
              <a:rPr lang="en-US"/>
              <a:t>The Privacy shield framework (2016)</a:t>
            </a:r>
          </a:p>
        </p:txBody>
      </p:sp>
      <p:sp>
        <p:nvSpPr>
          <p:cNvPr id="3" name="Content Placeholder 2">
            <a:extLst>
              <a:ext uri="{FF2B5EF4-FFF2-40B4-BE49-F238E27FC236}">
                <a16:creationId xmlns:a16="http://schemas.microsoft.com/office/drawing/2014/main" id="{6E591763-1F71-543D-DB65-EAF73794B019}"/>
              </a:ext>
            </a:extLst>
          </p:cNvPr>
          <p:cNvSpPr>
            <a:spLocks noGrp="1"/>
          </p:cNvSpPr>
          <p:nvPr>
            <p:ph idx="1"/>
          </p:nvPr>
        </p:nvSpPr>
        <p:spPr>
          <a:xfrm>
            <a:off x="548640" y="2011680"/>
            <a:ext cx="10438359" cy="4562144"/>
          </a:xfrm>
        </p:spPr>
        <p:txBody>
          <a:bodyPr>
            <a:normAutofit/>
          </a:bodyPr>
          <a:lstStyle/>
          <a:p>
            <a:r>
              <a:rPr lang="en-CA"/>
              <a:t>The EU-U.S. Privacy Shield was an agreement created jointly by the </a:t>
            </a:r>
            <a:r>
              <a:rPr lang="en-CA" b="1"/>
              <a:t>European Union and the United States</a:t>
            </a:r>
            <a:r>
              <a:rPr lang="en-CA"/>
              <a:t>. Specifically:</a:t>
            </a:r>
          </a:p>
          <a:p>
            <a:pPr lvl="1"/>
            <a:r>
              <a:rPr lang="en-CA"/>
              <a:t>It was developed as a framework between the </a:t>
            </a:r>
            <a:r>
              <a:rPr lang="en-CA" b="1"/>
              <a:t>EU and U.S</a:t>
            </a:r>
            <a:r>
              <a:rPr lang="en-CA"/>
              <a:t>. to facilitate transatlantic data transfers while ensuring data protection standards that align with EU privacy requirements.</a:t>
            </a:r>
          </a:p>
          <a:p>
            <a:pPr marL="228600" lvl="1" indent="0">
              <a:buNone/>
            </a:pPr>
            <a:endParaRPr lang="en-CA"/>
          </a:p>
          <a:p>
            <a:pPr lvl="1"/>
            <a:r>
              <a:rPr lang="en-CA"/>
              <a:t>The </a:t>
            </a:r>
            <a:r>
              <a:rPr lang="en-CA" b="1"/>
              <a:t>European Commission </a:t>
            </a:r>
            <a:r>
              <a:rPr lang="en-CA"/>
              <a:t>formally recognized the Privacy Shield as a valid mechanism for data transfers under EU law by issuing an adequacy decision in 2016.</a:t>
            </a:r>
          </a:p>
          <a:p>
            <a:pPr marL="228600" lvl="1" indent="0">
              <a:buNone/>
            </a:pPr>
            <a:endParaRPr lang="en-CA"/>
          </a:p>
          <a:p>
            <a:pPr lvl="1"/>
            <a:r>
              <a:rPr lang="en-CA"/>
              <a:t>In the U.S., the </a:t>
            </a:r>
            <a:r>
              <a:rPr lang="en-CA" b="1"/>
              <a:t>Department of Commerce </a:t>
            </a:r>
            <a:r>
              <a:rPr lang="en-CA"/>
              <a:t>and the </a:t>
            </a:r>
            <a:r>
              <a:rPr lang="en-CA" b="1"/>
              <a:t>Federal Trade Commission (FTC) </a:t>
            </a:r>
            <a:r>
              <a:rPr lang="en-CA"/>
              <a:t>oversaw its implementation, and U.S. companies could voluntarily certify compliance to participate in the program.</a:t>
            </a:r>
          </a:p>
          <a:p>
            <a:pPr marL="228600" lvl="1" indent="0">
              <a:buNone/>
            </a:pPr>
            <a:endParaRPr lang="en-CA"/>
          </a:p>
          <a:p>
            <a:pPr lvl="1"/>
            <a:r>
              <a:rPr lang="en-CA"/>
              <a:t>Thus, the y Shield had a binational scope: it adhered to </a:t>
            </a:r>
            <a:r>
              <a:rPr lang="en-CA" b="1"/>
              <a:t>EU legal standards for data protection </a:t>
            </a:r>
            <a:r>
              <a:rPr lang="en-CA"/>
              <a:t>but was implemented within </a:t>
            </a:r>
            <a:r>
              <a:rPr lang="en-CA" b="1"/>
              <a:t>U.S. jurisdiction </a:t>
            </a:r>
            <a:r>
              <a:rPr lang="en-CA"/>
              <a:t>for compliance and enforcement.</a:t>
            </a:r>
          </a:p>
          <a:p>
            <a:pPr lvl="1"/>
            <a:endParaRPr lang="en-CA"/>
          </a:p>
          <a:p>
            <a:endParaRPr lang="en-CA"/>
          </a:p>
          <a:p>
            <a:endParaRPr lang="en-US"/>
          </a:p>
        </p:txBody>
      </p:sp>
    </p:spTree>
    <p:extLst>
      <p:ext uri="{BB962C8B-B14F-4D97-AF65-F5344CB8AC3E}">
        <p14:creationId xmlns:p14="http://schemas.microsoft.com/office/powerpoint/2010/main" val="198130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A077-0724-27CD-E786-A581ADF3CB71}"/>
              </a:ext>
            </a:extLst>
          </p:cNvPr>
          <p:cNvSpPr>
            <a:spLocks noGrp="1"/>
          </p:cNvSpPr>
          <p:nvPr>
            <p:ph type="title"/>
          </p:nvPr>
        </p:nvSpPr>
        <p:spPr/>
        <p:txBody>
          <a:bodyPr/>
          <a:lstStyle/>
          <a:p>
            <a:pPr algn="ctr"/>
            <a:r>
              <a:rPr lang="en-US"/>
              <a:t>What is at issue? - the privacy shield framework</a:t>
            </a:r>
          </a:p>
        </p:txBody>
      </p:sp>
      <p:sp>
        <p:nvSpPr>
          <p:cNvPr id="3" name="Content Placeholder 2">
            <a:extLst>
              <a:ext uri="{FF2B5EF4-FFF2-40B4-BE49-F238E27FC236}">
                <a16:creationId xmlns:a16="http://schemas.microsoft.com/office/drawing/2014/main" id="{E376E3B4-B12A-F8F2-2A38-99B693537265}"/>
              </a:ext>
            </a:extLst>
          </p:cNvPr>
          <p:cNvSpPr>
            <a:spLocks noGrp="1"/>
          </p:cNvSpPr>
          <p:nvPr>
            <p:ph idx="1"/>
          </p:nvPr>
        </p:nvSpPr>
        <p:spPr/>
        <p:txBody>
          <a:bodyPr vert="horz" lIns="91440" tIns="45720" rIns="91440" bIns="45720" rtlCol="0" anchor="t">
            <a:normAutofit/>
          </a:bodyPr>
          <a:lstStyle/>
          <a:p>
            <a:pPr marL="0" indent="0" algn="ctr">
              <a:buNone/>
            </a:pPr>
            <a:endParaRPr lang="en-US" b="1">
              <a:highlight>
                <a:srgbClr val="FFFF00"/>
              </a:highlight>
            </a:endParaRPr>
          </a:p>
          <a:p>
            <a:pPr marL="0" indent="0" algn="ctr">
              <a:buNone/>
            </a:pPr>
            <a:r>
              <a:rPr lang="en-US" sz="2600" b="1">
                <a:solidFill>
                  <a:schemeClr val="bg1"/>
                </a:solidFill>
                <a:highlight>
                  <a:srgbClr val="FFFF00"/>
                </a:highlight>
              </a:rPr>
              <a:t>Max </a:t>
            </a:r>
            <a:r>
              <a:rPr lang="en-US" sz="2600" b="1" err="1">
                <a:solidFill>
                  <a:schemeClr val="bg1"/>
                </a:solidFill>
                <a:highlight>
                  <a:srgbClr val="FFFF00"/>
                </a:highlight>
              </a:rPr>
              <a:t>Schrems</a:t>
            </a:r>
            <a:r>
              <a:rPr lang="en-US" sz="2600" b="1">
                <a:solidFill>
                  <a:schemeClr val="bg1"/>
                </a:solidFill>
                <a:highlight>
                  <a:srgbClr val="FFFF00"/>
                </a:highlight>
              </a:rPr>
              <a:t> argued that the Privacy Shield framework did not adequately protect the personal data of EU citizens from U.S. government surveillance.</a:t>
            </a:r>
            <a:endParaRPr lang="en-US" sz="2600">
              <a:solidFill>
                <a:schemeClr val="bg1"/>
              </a:solidFill>
              <a:highlight>
                <a:srgbClr val="FFFF00"/>
              </a:highlight>
            </a:endParaRPr>
          </a:p>
          <a:p>
            <a:pPr marL="0" indent="0">
              <a:buClr>
                <a:srgbClr val="FFFFFF"/>
              </a:buClr>
              <a:buNone/>
            </a:pPr>
            <a:endParaRPr lang="en-US"/>
          </a:p>
          <a:p>
            <a:pPr marL="0" indent="0" algn="ctr">
              <a:buNone/>
            </a:pPr>
            <a:r>
              <a:rPr lang="en-US" b="1"/>
              <a:t>Why?</a:t>
            </a:r>
            <a:r>
              <a:rPr lang="en-US"/>
              <a:t> U.S. laws like the Foreign Intelligence Surveillance Act 702 and Executive Order 12333 allow broad government access to data, including the data of non-U.S. citizens, without offering sufficient protections or redress mechanisms for individuals who are not citizens of the US.</a:t>
            </a:r>
          </a:p>
          <a:p>
            <a:pPr marL="0" indent="0">
              <a:buNone/>
            </a:pPr>
            <a:endParaRPr lang="en-US"/>
          </a:p>
        </p:txBody>
      </p:sp>
    </p:spTree>
    <p:extLst>
      <p:ext uri="{BB962C8B-B14F-4D97-AF65-F5344CB8AC3E}">
        <p14:creationId xmlns:p14="http://schemas.microsoft.com/office/powerpoint/2010/main" val="39343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89D-2B2E-57E8-F8B6-77E8931C5336}"/>
              </a:ext>
            </a:extLst>
          </p:cNvPr>
          <p:cNvSpPr>
            <a:spLocks noGrp="1"/>
          </p:cNvSpPr>
          <p:nvPr>
            <p:ph type="title"/>
          </p:nvPr>
        </p:nvSpPr>
        <p:spPr/>
        <p:txBody>
          <a:bodyPr/>
          <a:lstStyle/>
          <a:p>
            <a:r>
              <a:rPr lang="en-US"/>
              <a:t>Key Legal Concerns raised by </a:t>
            </a:r>
            <a:r>
              <a:rPr lang="en-US" err="1"/>
              <a:t>schrems</a:t>
            </a:r>
            <a:endParaRPr lang="en-US"/>
          </a:p>
        </p:txBody>
      </p:sp>
      <p:sp>
        <p:nvSpPr>
          <p:cNvPr id="3" name="Content Placeholder 2">
            <a:extLst>
              <a:ext uri="{FF2B5EF4-FFF2-40B4-BE49-F238E27FC236}">
                <a16:creationId xmlns:a16="http://schemas.microsoft.com/office/drawing/2014/main" id="{DB64EBF3-7848-9C85-13E4-0668C1C7EBE6}"/>
              </a:ext>
            </a:extLst>
          </p:cNvPr>
          <p:cNvSpPr>
            <a:spLocks noGrp="1"/>
          </p:cNvSpPr>
          <p:nvPr>
            <p:ph idx="1"/>
          </p:nvPr>
        </p:nvSpPr>
        <p:spPr>
          <a:xfrm>
            <a:off x="1202919" y="2011680"/>
            <a:ext cx="9610617" cy="4057558"/>
          </a:xfrm>
        </p:spPr>
        <p:txBody>
          <a:bodyPr vert="horz" lIns="91440" tIns="45720" rIns="91440" bIns="45720" rtlCol="0" anchor="t">
            <a:normAutofit fontScale="92500" lnSpcReduction="20000"/>
          </a:bodyPr>
          <a:lstStyle/>
          <a:p>
            <a:pPr marL="0" indent="0">
              <a:buNone/>
            </a:pPr>
            <a:r>
              <a:rPr lang="en-CA">
                <a:solidFill>
                  <a:schemeClr val="bg1"/>
                </a:solidFill>
                <a:highlight>
                  <a:srgbClr val="FFFF00"/>
                </a:highlight>
              </a:rPr>
              <a:t>The CJEU invalidated the Privacy Shield in </a:t>
            </a:r>
            <a:r>
              <a:rPr lang="en-CA" b="1">
                <a:solidFill>
                  <a:schemeClr val="bg1"/>
                </a:solidFill>
                <a:highlight>
                  <a:srgbClr val="FFFF00"/>
                </a:highlight>
              </a:rPr>
              <a:t>Schrems II</a:t>
            </a:r>
            <a:r>
              <a:rPr lang="en-CA">
                <a:solidFill>
                  <a:schemeClr val="bg1"/>
                </a:solidFill>
                <a:highlight>
                  <a:srgbClr val="FFFF00"/>
                </a:highlight>
              </a:rPr>
              <a:t> because it failed to meet the high standards required by EU law, primarily due to US surveillance practices and lack of sufficient protection for EU citizens' data rights. </a:t>
            </a:r>
            <a:r>
              <a:rPr lang="en-CA" b="1">
                <a:solidFill>
                  <a:schemeClr val="bg1"/>
                </a:solidFill>
                <a:highlight>
                  <a:srgbClr val="FFFF00"/>
                </a:highlight>
              </a:rPr>
              <a:t>Here’s why the Privacy Shield did not satisfy these requirements:</a:t>
            </a:r>
            <a:endParaRPr lang="en-US" b="1">
              <a:solidFill>
                <a:schemeClr val="bg1"/>
              </a:solidFill>
              <a:highlight>
                <a:srgbClr val="FFFF00"/>
              </a:highlight>
            </a:endParaRPr>
          </a:p>
          <a:p>
            <a:pPr marL="457200" indent="-457200">
              <a:buAutoNum type="arabicPeriod"/>
            </a:pPr>
            <a:r>
              <a:rPr lang="en-CA" b="1"/>
              <a:t>US Surveillance Laws and Practices</a:t>
            </a:r>
            <a:r>
              <a:rPr lang="en-CA"/>
              <a:t> – The court found that US surveillance programs, particularly those under </a:t>
            </a:r>
            <a:r>
              <a:rPr lang="en-CA" b="1"/>
              <a:t>Section 702 of the Foreign Intelligence Surveillance Act (FISA)</a:t>
            </a:r>
            <a:r>
              <a:rPr lang="en-CA"/>
              <a:t> and </a:t>
            </a:r>
            <a:r>
              <a:rPr lang="en-CA" b="1"/>
              <a:t>Executive Order 12333</a:t>
            </a:r>
            <a:r>
              <a:rPr lang="en-CA"/>
              <a:t>, allowed US government agencies to access personal data of EU citizens on a large scale. These surveillance activities lacked sufficient limitations and oversight to ensure they were necessary and proportionate, as required by EU law.</a:t>
            </a:r>
          </a:p>
          <a:p>
            <a:pPr marL="457200" indent="-457200">
              <a:buClr>
                <a:srgbClr val="FFFFFF"/>
              </a:buClr>
              <a:buAutoNum type="arabicPeriod"/>
            </a:pPr>
            <a:r>
              <a:rPr lang="en-CA" b="1"/>
              <a:t>Insufficient Legal Protections for EU Citizens</a:t>
            </a:r>
            <a:r>
              <a:rPr lang="en-CA"/>
              <a:t> – The Privacy Shield framework did not provide EU citizens with enforceable rights to object to or challenge how their data was used by US intelligence agencies. This left EU citizens without a meaningful way to seek redress or ensure that their data was being handled in compliance with EU standards.</a:t>
            </a:r>
          </a:p>
          <a:p>
            <a:pPr>
              <a:buFont typeface="+mj-lt"/>
              <a:buAutoNum type="arabicPeriod"/>
            </a:pPr>
            <a:endParaRPr lang="en-CA"/>
          </a:p>
        </p:txBody>
      </p:sp>
    </p:spTree>
    <p:extLst>
      <p:ext uri="{BB962C8B-B14F-4D97-AF65-F5344CB8AC3E}">
        <p14:creationId xmlns:p14="http://schemas.microsoft.com/office/powerpoint/2010/main" val="333726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40E4-F953-8BB2-3641-79D4A817269C}"/>
              </a:ext>
            </a:extLst>
          </p:cNvPr>
          <p:cNvSpPr>
            <a:spLocks noGrp="1"/>
          </p:cNvSpPr>
          <p:nvPr>
            <p:ph type="title"/>
          </p:nvPr>
        </p:nvSpPr>
        <p:spPr/>
        <p:txBody>
          <a:bodyPr/>
          <a:lstStyle/>
          <a:p>
            <a:r>
              <a:rPr lang="en-US"/>
              <a:t>Key Legal Concerns raised by </a:t>
            </a:r>
            <a:r>
              <a:rPr lang="en-US" err="1"/>
              <a:t>schrems</a:t>
            </a:r>
            <a:endParaRPr lang="en-US"/>
          </a:p>
        </p:txBody>
      </p:sp>
      <p:sp>
        <p:nvSpPr>
          <p:cNvPr id="3" name="Content Placeholder 2">
            <a:extLst>
              <a:ext uri="{FF2B5EF4-FFF2-40B4-BE49-F238E27FC236}">
                <a16:creationId xmlns:a16="http://schemas.microsoft.com/office/drawing/2014/main" id="{F1126CB2-FACF-0DA6-568B-E81DB5AE97D3}"/>
              </a:ext>
            </a:extLst>
          </p:cNvPr>
          <p:cNvSpPr>
            <a:spLocks noGrp="1"/>
          </p:cNvSpPr>
          <p:nvPr>
            <p:ph idx="1"/>
          </p:nvPr>
        </p:nvSpPr>
        <p:spPr>
          <a:xfrm>
            <a:off x="1202919" y="2260276"/>
            <a:ext cx="9784080" cy="4206240"/>
          </a:xfrm>
        </p:spPr>
        <p:txBody>
          <a:bodyPr vert="horz" lIns="91440" tIns="45720" rIns="91440" bIns="45720" rtlCol="0" anchor="t">
            <a:normAutofit/>
          </a:bodyPr>
          <a:lstStyle/>
          <a:p>
            <a:pPr marL="0" indent="0">
              <a:buNone/>
            </a:pPr>
            <a:r>
              <a:rPr lang="en-CA" sz="2000" b="1"/>
              <a:t>3. Lack of Independent Judicial Redress</a:t>
            </a:r>
            <a:r>
              <a:rPr lang="en-CA" sz="2000"/>
              <a:t> – Although the Privacy Shield included an ombudsperson mechanism to address complaints about government access to data, the CJEU ruled that this mechanism was inadequate because it lacked the independence and authority of a judicial body. The Charter of Fundamental Rights of the EU Article 47 requires that citizens have access to independent and impartial redress mechanisms, which the Privacy Shield did not fully satisfy.</a:t>
            </a:r>
            <a:endParaRPr lang="en-US" sz="2000"/>
          </a:p>
          <a:p>
            <a:pPr marL="0" indent="0">
              <a:buNone/>
            </a:pPr>
            <a:r>
              <a:rPr lang="en-CA" sz="2000" b="1"/>
              <a:t>4. Incompatibility with EU Fundamental Rights</a:t>
            </a:r>
            <a:r>
              <a:rPr lang="en-CA" sz="2000"/>
              <a:t> – The GDPR and the Charter of Fundamental Rights of the European Union protect the right to privacy and data protection, requiring that personal data is only transferred to third countries that provide “essentially equivalent” protection to that of the EU. The CJEU ruled that the Privacy Shield did not meet this requirement, especially concerning protection from mass surveillance. </a:t>
            </a:r>
          </a:p>
          <a:p>
            <a:pPr marL="0" indent="0">
              <a:buNone/>
            </a:pPr>
            <a:r>
              <a:rPr lang="en-CA" sz="2000"/>
              <a:t>5.  </a:t>
            </a:r>
            <a:r>
              <a:rPr lang="en-CA" sz="2000" b="1"/>
              <a:t>The inability of Standard Contractual Clauses to protect the data of EU citizens alone. </a:t>
            </a:r>
            <a:endParaRPr lang="en-CA" sz="2000"/>
          </a:p>
        </p:txBody>
      </p:sp>
    </p:spTree>
    <p:extLst>
      <p:ext uri="{BB962C8B-B14F-4D97-AF65-F5344CB8AC3E}">
        <p14:creationId xmlns:p14="http://schemas.microsoft.com/office/powerpoint/2010/main" val="171513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A81AD-280A-B7F1-D95A-895A1B520F01}"/>
              </a:ext>
            </a:extLst>
          </p:cNvPr>
          <p:cNvSpPr>
            <a:spLocks noGrp="1"/>
          </p:cNvSpPr>
          <p:nvPr>
            <p:ph type="title"/>
          </p:nvPr>
        </p:nvSpPr>
        <p:spPr/>
        <p:txBody>
          <a:bodyPr/>
          <a:lstStyle/>
          <a:p>
            <a:r>
              <a:rPr lang="en-US"/>
              <a:t>CJEU Decision &amp; Reasoning</a:t>
            </a:r>
          </a:p>
        </p:txBody>
      </p:sp>
      <p:sp>
        <p:nvSpPr>
          <p:cNvPr id="3" name="Content Placeholder 2">
            <a:extLst>
              <a:ext uri="{FF2B5EF4-FFF2-40B4-BE49-F238E27FC236}">
                <a16:creationId xmlns:a16="http://schemas.microsoft.com/office/drawing/2014/main" id="{B775912F-5F57-0F0A-5682-A62A91B47518}"/>
              </a:ext>
            </a:extLst>
          </p:cNvPr>
          <p:cNvSpPr>
            <a:spLocks noGrp="1"/>
          </p:cNvSpPr>
          <p:nvPr>
            <p:ph idx="1"/>
          </p:nvPr>
        </p:nvSpPr>
        <p:spPr/>
        <p:txBody>
          <a:bodyPr vert="horz" lIns="91440" tIns="45720" rIns="91440" bIns="45720" rtlCol="0" anchor="t">
            <a:normAutofit fontScale="92500" lnSpcReduction="20000"/>
          </a:bodyPr>
          <a:lstStyle/>
          <a:p>
            <a:pPr algn="ctr"/>
            <a:r>
              <a:rPr lang="en-CA">
                <a:solidFill>
                  <a:schemeClr val="bg2"/>
                </a:solidFill>
                <a:highlight>
                  <a:srgbClr val="FFFF00"/>
                </a:highlight>
              </a:rPr>
              <a:t>The Court of Justice of the European Union (CJEU) agreed with </a:t>
            </a:r>
            <a:r>
              <a:rPr lang="en-CA" err="1">
                <a:solidFill>
                  <a:schemeClr val="bg2"/>
                </a:solidFill>
                <a:highlight>
                  <a:srgbClr val="FFFF00"/>
                </a:highlight>
              </a:rPr>
              <a:t>Schrems</a:t>
            </a:r>
            <a:r>
              <a:rPr lang="en-CA">
                <a:solidFill>
                  <a:schemeClr val="bg2"/>
                </a:solidFill>
                <a:highlight>
                  <a:srgbClr val="FFFF00"/>
                </a:highlight>
              </a:rPr>
              <a:t> and invalidated the Privacy Shield in 2020</a:t>
            </a:r>
            <a:endParaRPr lang="en-CA">
              <a:solidFill>
                <a:schemeClr val="bg2"/>
              </a:solidFill>
            </a:endParaRPr>
          </a:p>
          <a:p>
            <a:pPr algn="ctr">
              <a:buClr>
                <a:srgbClr val="FFFFFF"/>
              </a:buClr>
            </a:pPr>
            <a:endParaRPr lang="en-CA">
              <a:solidFill>
                <a:schemeClr val="bg2"/>
              </a:solidFill>
              <a:highlight>
                <a:srgbClr val="FFFF00"/>
              </a:highlight>
            </a:endParaRPr>
          </a:p>
          <a:p>
            <a:pPr>
              <a:buClr>
                <a:srgbClr val="FFFFFF"/>
              </a:buClr>
            </a:pPr>
            <a:r>
              <a:rPr lang="en-CA"/>
              <a:t>The Court found it failed to ensure adequate protection for EU citizens' data. This led to stricter scrutiny of U.S. data transfer mechanisms and brought SCCs (Standard Contractual Clauses) to the forefront as the primary legal tool for such transfers, with new conditions.</a:t>
            </a:r>
          </a:p>
          <a:p>
            <a:pPr>
              <a:buClr>
                <a:srgbClr val="FFFFFF"/>
              </a:buClr>
            </a:pPr>
            <a:r>
              <a:rPr lang="en-CA"/>
              <a:t>Another aspect of </a:t>
            </a:r>
            <a:r>
              <a:rPr lang="en-CA" err="1"/>
              <a:t>Schrems</a:t>
            </a:r>
            <a:r>
              <a:rPr lang="en-CA"/>
              <a:t> II was the clarification of the powers afforded to the National Data Protection Authorities: it was made clear that without an adequation decision, National Data protection Authorities had the power and the duty to stop the transfer of data towards a country outside of the EU that does not provide an equivalent level of data protection.</a:t>
            </a:r>
          </a:p>
          <a:p>
            <a:pPr>
              <a:buClr>
                <a:srgbClr val="FFFFFF"/>
              </a:buClr>
            </a:pPr>
            <a:r>
              <a:rPr lang="en-CA"/>
              <a:t>However, the court upheld the validity of standard contractual clauses (SCCs). </a:t>
            </a:r>
            <a:r>
              <a:rPr lang="en-CA" sz="2400"/>
              <a:t>– what are SCCs? (see next slide).</a:t>
            </a:r>
            <a:endParaRPr lang="en-CA"/>
          </a:p>
          <a:p>
            <a:endParaRPr lang="en-US"/>
          </a:p>
        </p:txBody>
      </p:sp>
    </p:spTree>
    <p:extLst>
      <p:ext uri="{BB962C8B-B14F-4D97-AF65-F5344CB8AC3E}">
        <p14:creationId xmlns:p14="http://schemas.microsoft.com/office/powerpoint/2010/main" val="243217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3A05-554C-2CE3-7245-929DF814107E}"/>
              </a:ext>
            </a:extLst>
          </p:cNvPr>
          <p:cNvSpPr>
            <a:spLocks noGrp="1"/>
          </p:cNvSpPr>
          <p:nvPr>
            <p:ph type="title"/>
          </p:nvPr>
        </p:nvSpPr>
        <p:spPr/>
        <p:txBody>
          <a:bodyPr/>
          <a:lstStyle/>
          <a:p>
            <a:r>
              <a:rPr lang="en-US"/>
              <a:t>WHAT are Standard contractual clauses?</a:t>
            </a:r>
          </a:p>
        </p:txBody>
      </p:sp>
      <p:sp>
        <p:nvSpPr>
          <p:cNvPr id="3" name="Content Placeholder 2">
            <a:extLst>
              <a:ext uri="{FF2B5EF4-FFF2-40B4-BE49-F238E27FC236}">
                <a16:creationId xmlns:a16="http://schemas.microsoft.com/office/drawing/2014/main" id="{6E591763-1F71-543D-DB65-EAF73794B019}"/>
              </a:ext>
            </a:extLst>
          </p:cNvPr>
          <p:cNvSpPr>
            <a:spLocks noGrp="1"/>
          </p:cNvSpPr>
          <p:nvPr>
            <p:ph idx="1"/>
          </p:nvPr>
        </p:nvSpPr>
        <p:spPr/>
        <p:txBody>
          <a:bodyPr vert="horz" lIns="91440" tIns="45720" rIns="91440" bIns="45720" rtlCol="0" anchor="t">
            <a:normAutofit/>
          </a:bodyPr>
          <a:lstStyle/>
          <a:p>
            <a:pPr marL="0" indent="0">
              <a:buNone/>
            </a:pPr>
            <a:endParaRPr lang="en-CA"/>
          </a:p>
          <a:p>
            <a:pPr marL="0" indent="0">
              <a:buNone/>
            </a:pPr>
            <a:endParaRPr lang="en-CA"/>
          </a:p>
          <a:p>
            <a:pPr marL="0" indent="0" algn="just">
              <a:buNone/>
            </a:pPr>
            <a:r>
              <a:rPr lang="en-CA"/>
              <a:t>SCCs are </a:t>
            </a:r>
            <a:r>
              <a:rPr lang="en-CA" b="1"/>
              <a:t>non-mandatory,</a:t>
            </a:r>
            <a:r>
              <a:rPr lang="en-CA"/>
              <a:t> </a:t>
            </a:r>
            <a:r>
              <a:rPr lang="en-CA" b="1"/>
              <a:t>model contractual guarantees provided by the European Commission to show compliance to EU regulations.</a:t>
            </a:r>
            <a:r>
              <a:rPr lang="en-CA"/>
              <a:t> They act as a contract between the </a:t>
            </a:r>
            <a:r>
              <a:rPr lang="en-CA" u="sng"/>
              <a:t>data exporter </a:t>
            </a:r>
            <a:r>
              <a:rPr lang="en-CA"/>
              <a:t>and the </a:t>
            </a:r>
            <a:r>
              <a:rPr lang="en-CA" u="sng"/>
              <a:t>non-EU data processor  </a:t>
            </a:r>
            <a:r>
              <a:rPr lang="en-CA"/>
              <a:t>(e.g., a U.S.-based company) to handle the data in compliance with EU data protection standards, even outside the EU. This is critical in protecting personal data transferred internationally, especially given the global nature of modern business and technology. Furthermore, they are the main tool for data-sharing in countries that do not have adequation decisions</a:t>
            </a:r>
            <a:endParaRPr lang="en-US"/>
          </a:p>
          <a:p>
            <a:pPr marL="0" indent="0">
              <a:buNone/>
            </a:pPr>
            <a:endParaRPr lang="en-CA" b="1"/>
          </a:p>
          <a:p>
            <a:endParaRPr lang="en-US"/>
          </a:p>
        </p:txBody>
      </p:sp>
      <p:sp>
        <p:nvSpPr>
          <p:cNvPr id="4" name="Left Brace 3">
            <a:extLst>
              <a:ext uri="{FF2B5EF4-FFF2-40B4-BE49-F238E27FC236}">
                <a16:creationId xmlns:a16="http://schemas.microsoft.com/office/drawing/2014/main" id="{40107970-18A5-6D1C-082C-8207FF6A0242}"/>
              </a:ext>
            </a:extLst>
          </p:cNvPr>
          <p:cNvSpPr/>
          <p:nvPr/>
        </p:nvSpPr>
        <p:spPr>
          <a:xfrm>
            <a:off x="697522" y="2614245"/>
            <a:ext cx="504092" cy="3141784"/>
          </a:xfrm>
          <a:prstGeom prst="lef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a:extLst>
              <a:ext uri="{FF2B5EF4-FFF2-40B4-BE49-F238E27FC236}">
                <a16:creationId xmlns:a16="http://schemas.microsoft.com/office/drawing/2014/main" id="{D2FD6282-523D-8C64-8425-E00DE9861E06}"/>
              </a:ext>
            </a:extLst>
          </p:cNvPr>
          <p:cNvSpPr/>
          <p:nvPr/>
        </p:nvSpPr>
        <p:spPr>
          <a:xfrm rot="10800000">
            <a:off x="10873152" y="2614245"/>
            <a:ext cx="504092" cy="3141784"/>
          </a:xfrm>
          <a:prstGeom prst="leftBrace">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794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C9D4F-F2A3-8499-901F-F40D97E08EF2}"/>
              </a:ext>
            </a:extLst>
          </p:cNvPr>
          <p:cNvSpPr>
            <a:spLocks noGrp="1"/>
          </p:cNvSpPr>
          <p:nvPr>
            <p:ph type="title"/>
          </p:nvPr>
        </p:nvSpPr>
        <p:spPr/>
        <p:txBody>
          <a:bodyPr/>
          <a:lstStyle/>
          <a:p>
            <a:r>
              <a:rPr lang="en-US"/>
              <a:t>Schrems vs. standard contractual clauses</a:t>
            </a:r>
          </a:p>
        </p:txBody>
      </p:sp>
      <p:sp>
        <p:nvSpPr>
          <p:cNvPr id="3" name="Content Placeholder 2">
            <a:extLst>
              <a:ext uri="{FF2B5EF4-FFF2-40B4-BE49-F238E27FC236}">
                <a16:creationId xmlns:a16="http://schemas.microsoft.com/office/drawing/2014/main" id="{EABDFDED-66D4-C3BA-EDEE-81445F7F22AD}"/>
              </a:ext>
            </a:extLst>
          </p:cNvPr>
          <p:cNvSpPr>
            <a:spLocks noGrp="1"/>
          </p:cNvSpPr>
          <p:nvPr>
            <p:ph idx="1"/>
          </p:nvPr>
        </p:nvSpPr>
        <p:spPr/>
        <p:txBody>
          <a:bodyPr vert="horz" lIns="91440" tIns="45720" rIns="91440" bIns="45720" rtlCol="0" anchor="t">
            <a:normAutofit/>
          </a:bodyPr>
          <a:lstStyle/>
          <a:p>
            <a:pPr marL="0" indent="0" algn="ctr">
              <a:buNone/>
            </a:pPr>
            <a:r>
              <a:rPr lang="en-CA">
                <a:solidFill>
                  <a:schemeClr val="bg2"/>
                </a:solidFill>
                <a:highlight>
                  <a:srgbClr val="FFFF00"/>
                </a:highlight>
              </a:rPr>
              <a:t>Max Schrems challenged SCCs on similar grounds to the Privacy Shield, arguing that they did not sufficiently protect EU citizens' data from U.S. surveillance. His main concerns included:</a:t>
            </a:r>
            <a:endParaRPr lang="en-US">
              <a:solidFill>
                <a:schemeClr val="bg2"/>
              </a:solidFill>
              <a:highlight>
                <a:srgbClr val="FFFF00"/>
              </a:highlight>
            </a:endParaRPr>
          </a:p>
          <a:p>
            <a:pPr>
              <a:buFont typeface="Arial" panose="020B0604020202020204" pitchFamily="34" charset="0"/>
              <a:buChar char="•"/>
            </a:pPr>
            <a:r>
              <a:rPr lang="en-CA" b="1"/>
              <a:t>Surveillance Risks</a:t>
            </a:r>
            <a:r>
              <a:rPr lang="en-CA"/>
              <a:t>: U.S. surveillance laws, such as FISA 702 and EO 12333, allowed government access to data without adequate safeguards for privacy rights, particularly for non-U.S. citizens.</a:t>
            </a:r>
          </a:p>
          <a:p>
            <a:pPr>
              <a:buFont typeface="Arial" panose="020B0604020202020204" pitchFamily="34" charset="0"/>
              <a:buChar char="•"/>
            </a:pPr>
            <a:r>
              <a:rPr lang="en-CA" b="1"/>
              <a:t>Lack of Redress for EU Citizens</a:t>
            </a:r>
            <a:r>
              <a:rPr lang="en-CA"/>
              <a:t>: Schrems argued that SCCs did not provide effective legal remedies or protection equivalent to those within the EU, where citizens have stronger rights under GDPR and the EU Charter of Fundamental Rights.</a:t>
            </a:r>
          </a:p>
          <a:p>
            <a:pPr marL="0" indent="0">
              <a:buNone/>
            </a:pPr>
            <a:endParaRPr lang="en-US"/>
          </a:p>
        </p:txBody>
      </p:sp>
    </p:spTree>
    <p:extLst>
      <p:ext uri="{BB962C8B-B14F-4D97-AF65-F5344CB8AC3E}">
        <p14:creationId xmlns:p14="http://schemas.microsoft.com/office/powerpoint/2010/main" val="247776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F3F9-B64B-B3CF-47D4-F5BE47ED79B4}"/>
              </a:ext>
            </a:extLst>
          </p:cNvPr>
          <p:cNvSpPr>
            <a:spLocks noGrp="1"/>
          </p:cNvSpPr>
          <p:nvPr>
            <p:ph type="title"/>
          </p:nvPr>
        </p:nvSpPr>
        <p:spPr/>
        <p:txBody>
          <a:bodyPr/>
          <a:lstStyle/>
          <a:p>
            <a:r>
              <a:rPr lang="en-US"/>
              <a:t>CJEU Decision as to SCC</a:t>
            </a:r>
          </a:p>
        </p:txBody>
      </p:sp>
      <p:sp>
        <p:nvSpPr>
          <p:cNvPr id="3" name="Content Placeholder 2">
            <a:extLst>
              <a:ext uri="{FF2B5EF4-FFF2-40B4-BE49-F238E27FC236}">
                <a16:creationId xmlns:a16="http://schemas.microsoft.com/office/drawing/2014/main" id="{951B57EA-0F43-6DBF-20B2-7F27D2AD5B2E}"/>
              </a:ext>
            </a:extLst>
          </p:cNvPr>
          <p:cNvSpPr>
            <a:spLocks noGrp="1"/>
          </p:cNvSpPr>
          <p:nvPr>
            <p:ph idx="1"/>
          </p:nvPr>
        </p:nvSpPr>
        <p:spPr/>
        <p:txBody>
          <a:bodyPr vert="horz" lIns="91440" tIns="45720" rIns="91440" bIns="45720" rtlCol="0" anchor="t">
            <a:normAutofit/>
          </a:bodyPr>
          <a:lstStyle/>
          <a:p>
            <a:pPr marL="0" indent="0" algn="ctr">
              <a:buNone/>
            </a:pPr>
            <a:r>
              <a:rPr lang="en-CA" b="1">
                <a:solidFill>
                  <a:schemeClr val="bg2"/>
                </a:solidFill>
                <a:highlight>
                  <a:srgbClr val="FFFF00"/>
                </a:highlight>
              </a:rPr>
              <a:t>The court maintained the validity of SCCs</a:t>
            </a:r>
            <a:r>
              <a:rPr lang="en-CA" b="1"/>
              <a:t> </a:t>
            </a:r>
            <a:endParaRPr lang="en-US" b="1"/>
          </a:p>
          <a:p>
            <a:pPr marL="0" indent="0" algn="ctr">
              <a:buNone/>
            </a:pPr>
            <a:r>
              <a:rPr lang="en-CA" b="1"/>
              <a:t>Why?</a:t>
            </a:r>
          </a:p>
          <a:p>
            <a:pPr marL="0" indent="0" algn="ctr">
              <a:buNone/>
            </a:pPr>
            <a:endParaRPr lang="en-CA"/>
          </a:p>
          <a:p>
            <a:pPr marL="0" indent="0" algn="ctr">
              <a:buClr>
                <a:srgbClr val="FFFFFF"/>
              </a:buClr>
              <a:buNone/>
            </a:pPr>
            <a:r>
              <a:rPr lang="en-CA"/>
              <a:t>They provide a structured, flexible, and enforceable mechanism for ensuring data protection in international transfers, which is in line with the </a:t>
            </a:r>
            <a:r>
              <a:rPr lang="en-CA" b="1"/>
              <a:t>GDPR's</a:t>
            </a:r>
            <a:r>
              <a:rPr lang="en-CA"/>
              <a:t> aim to protect personal data and fundamental rights. However, it emphasized that companies must take </a:t>
            </a:r>
            <a:r>
              <a:rPr lang="en-CA" b="1"/>
              <a:t>additional steps</a:t>
            </a:r>
            <a:r>
              <a:rPr lang="en-CA"/>
              <a:t> to ensure that SCCs are effective, especially when transferring data to jurisdictions where surveillance practices might infringe on EU privacy standards, thus recognizing the limits of SCCs when local law make them unable to guarantee data privacy.</a:t>
            </a:r>
            <a:endParaRPr lang="en-US"/>
          </a:p>
        </p:txBody>
      </p:sp>
    </p:spTree>
    <p:extLst>
      <p:ext uri="{BB962C8B-B14F-4D97-AF65-F5344CB8AC3E}">
        <p14:creationId xmlns:p14="http://schemas.microsoft.com/office/powerpoint/2010/main" val="323423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972422-B794-4FA8-BCC6-BAF6938A1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74F29-B9C8-06C2-A833-83C98E5A19A8}"/>
              </a:ext>
            </a:extLst>
          </p:cNvPr>
          <p:cNvSpPr>
            <a:spLocks noGrp="1"/>
          </p:cNvSpPr>
          <p:nvPr>
            <p:ph type="title"/>
          </p:nvPr>
        </p:nvSpPr>
        <p:spPr>
          <a:xfrm>
            <a:off x="643467" y="1325880"/>
            <a:ext cx="3089437" cy="4206240"/>
          </a:xfrm>
        </p:spPr>
        <p:txBody>
          <a:bodyPr>
            <a:normAutofit/>
          </a:bodyPr>
          <a:lstStyle/>
          <a:p>
            <a:pPr algn="r"/>
            <a:endParaRPr lang="en-US" sz="3200">
              <a:solidFill>
                <a:schemeClr val="tx2"/>
              </a:solidFill>
            </a:endParaRPr>
          </a:p>
        </p:txBody>
      </p:sp>
      <p:sp>
        <p:nvSpPr>
          <p:cNvPr id="10" name="Rectangle 9">
            <a:extLst>
              <a:ext uri="{FF2B5EF4-FFF2-40B4-BE49-F238E27FC236}">
                <a16:creationId xmlns:a16="http://schemas.microsoft.com/office/drawing/2014/main" id="{89DE9E2B-5611-49C8-862E-AD4D43A8A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296EC4F-8732-481B-94CB-C98E4EF297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836869"/>
            <a:ext cx="0" cy="318426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213B89D-DADF-C09C-485B-9588B4F3A582}"/>
              </a:ext>
            </a:extLst>
          </p:cNvPr>
          <p:cNvSpPr>
            <a:spLocks noGrp="1"/>
          </p:cNvSpPr>
          <p:nvPr>
            <p:ph idx="1"/>
          </p:nvPr>
        </p:nvSpPr>
        <p:spPr>
          <a:xfrm>
            <a:off x="4381668" y="1126067"/>
            <a:ext cx="6605331" cy="4605866"/>
          </a:xfrm>
        </p:spPr>
        <p:txBody>
          <a:bodyPr vert="horz" lIns="91440" tIns="45720" rIns="91440" bIns="45720" rtlCol="0" anchor="ctr">
            <a:normAutofit/>
          </a:bodyPr>
          <a:lstStyle/>
          <a:p>
            <a:pPr marL="0" indent="0">
              <a:buNone/>
            </a:pPr>
            <a:endParaRPr lang="en-US" sz="1800">
              <a:solidFill>
                <a:schemeClr val="tx2"/>
              </a:solidFill>
            </a:endParaRPr>
          </a:p>
          <a:p>
            <a:pPr marL="0" indent="0">
              <a:buNone/>
            </a:pPr>
            <a:r>
              <a:rPr lang="en-US" sz="6000" cap="all">
                <a:solidFill>
                  <a:schemeClr val="bg1"/>
                </a:solidFill>
              </a:rPr>
              <a:t>WARNING</a:t>
            </a:r>
            <a:endParaRPr lang="en-US" sz="6000">
              <a:solidFill>
                <a:schemeClr val="bg1"/>
              </a:solidFill>
            </a:endParaRPr>
          </a:p>
          <a:p>
            <a:pPr marL="0" indent="0">
              <a:buNone/>
            </a:pPr>
            <a:r>
              <a:rPr lang="en-US" sz="3600">
                <a:solidFill>
                  <a:schemeClr val="bg1"/>
                </a:solidFill>
              </a:rPr>
              <a:t>There will be a quiz with questions at the end !</a:t>
            </a:r>
          </a:p>
          <a:p>
            <a:endParaRPr lang="en-US" sz="1800">
              <a:solidFill>
                <a:schemeClr val="tx2"/>
              </a:solidFill>
            </a:endParaRPr>
          </a:p>
        </p:txBody>
      </p:sp>
      <p:sp>
        <p:nvSpPr>
          <p:cNvPr id="14" name="Rectangle 13">
            <a:extLst>
              <a:ext uri="{FF2B5EF4-FFF2-40B4-BE49-F238E27FC236}">
                <a16:creationId xmlns:a16="http://schemas.microsoft.com/office/drawing/2014/main" id="{519C7155-1644-4C60-B0B5-32B1800D6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5400"/>
            <a:ext cx="12195668" cy="48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phic 3" descr="Warning outline">
            <a:extLst>
              <a:ext uri="{FF2B5EF4-FFF2-40B4-BE49-F238E27FC236}">
                <a16:creationId xmlns:a16="http://schemas.microsoft.com/office/drawing/2014/main" id="{21EE5B8D-19C3-7A02-7245-C7B060CD26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7062" y="2555631"/>
            <a:ext cx="1746738" cy="1746738"/>
          </a:xfrm>
          <a:prstGeom prst="rect">
            <a:avLst/>
          </a:prstGeom>
        </p:spPr>
      </p:pic>
    </p:spTree>
    <p:extLst>
      <p:ext uri="{BB962C8B-B14F-4D97-AF65-F5344CB8AC3E}">
        <p14:creationId xmlns:p14="http://schemas.microsoft.com/office/powerpoint/2010/main" val="134688504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3A05-554C-2CE3-7245-929DF814107E}"/>
              </a:ext>
            </a:extLst>
          </p:cNvPr>
          <p:cNvSpPr>
            <a:spLocks noGrp="1"/>
          </p:cNvSpPr>
          <p:nvPr>
            <p:ph type="title"/>
          </p:nvPr>
        </p:nvSpPr>
        <p:spPr>
          <a:xfrm>
            <a:off x="1202919" y="284176"/>
            <a:ext cx="9784080" cy="1508760"/>
          </a:xfrm>
        </p:spPr>
        <p:txBody>
          <a:bodyPr>
            <a:normAutofit/>
          </a:bodyPr>
          <a:lstStyle/>
          <a:p>
            <a:r>
              <a:rPr lang="en-US"/>
              <a:t>Post-</a:t>
            </a:r>
            <a:r>
              <a:rPr lang="en-US" err="1"/>
              <a:t>schrems</a:t>
            </a:r>
            <a:r>
              <a:rPr lang="en-US"/>
              <a:t> II </a:t>
            </a:r>
            <a:r>
              <a:rPr lang="en-US" err="1"/>
              <a:t>sccs</a:t>
            </a:r>
          </a:p>
        </p:txBody>
      </p:sp>
      <p:sp>
        <p:nvSpPr>
          <p:cNvPr id="3" name="Content Placeholder 2">
            <a:extLst>
              <a:ext uri="{FF2B5EF4-FFF2-40B4-BE49-F238E27FC236}">
                <a16:creationId xmlns:a16="http://schemas.microsoft.com/office/drawing/2014/main" id="{6E591763-1F71-543D-DB65-EAF73794B019}"/>
              </a:ext>
            </a:extLst>
          </p:cNvPr>
          <p:cNvSpPr>
            <a:spLocks noGrp="1"/>
          </p:cNvSpPr>
          <p:nvPr>
            <p:ph idx="1"/>
          </p:nvPr>
        </p:nvSpPr>
        <p:spPr>
          <a:xfrm>
            <a:off x="1202920" y="2011680"/>
            <a:ext cx="6263640" cy="4206240"/>
          </a:xfrm>
        </p:spPr>
        <p:txBody>
          <a:bodyPr vert="horz" lIns="91440" tIns="45720" rIns="91440" bIns="45720" rtlCol="0" anchor="t">
            <a:normAutofit/>
          </a:bodyPr>
          <a:lstStyle/>
          <a:p>
            <a:r>
              <a:rPr lang="en-CA" sz="1900"/>
              <a:t>In practice, SCCs became almost essential after the Privacy Shield was struck down because companies now needed alternative legal frameworks to continue data flows between the EU and the U.S. </a:t>
            </a:r>
            <a:endParaRPr lang="en-US" sz="1900"/>
          </a:p>
          <a:p>
            <a:pPr>
              <a:buClr>
                <a:srgbClr val="FFFFFF"/>
              </a:buClr>
            </a:pPr>
            <a:r>
              <a:rPr lang="en-CA" sz="1900"/>
              <a:t>Many companies adopted SCCs to replace the Privacy Shield. However, the use of only SCCs was not enough. The Court asserted that SCCs had to be supplemented with "additional precautions" to ensure that the privacy of EU citizens was respected.</a:t>
            </a:r>
          </a:p>
          <a:p>
            <a:pPr>
              <a:buClr>
                <a:srgbClr val="FFFFFF"/>
              </a:buClr>
            </a:pPr>
            <a:r>
              <a:rPr lang="en-CA" sz="1900"/>
              <a:t>New SCCs that better addressed the judgment of the Court in Schrems II were released in 2021, incorporating new obligations in case of access to data by foreign authorities and Transfer Impact Assessments to document the potential impacts of </a:t>
            </a:r>
            <a:r>
              <a:rPr lang="en-CA" sz="1900" err="1"/>
              <a:t>transfering</a:t>
            </a:r>
            <a:r>
              <a:rPr lang="en-CA" sz="1900"/>
              <a:t> the data. </a:t>
            </a:r>
          </a:p>
        </p:txBody>
      </p:sp>
      <p:pic>
        <p:nvPicPr>
          <p:cNvPr id="5" name="Picture 4" descr="Blue ribbon rosette">
            <a:extLst>
              <a:ext uri="{FF2B5EF4-FFF2-40B4-BE49-F238E27FC236}">
                <a16:creationId xmlns:a16="http://schemas.microsoft.com/office/drawing/2014/main" id="{BC579023-3A7D-8EA9-1FF1-7C26FCBF5B91}"/>
              </a:ext>
            </a:extLst>
          </p:cNvPr>
          <p:cNvPicPr>
            <a:picLocks noChangeAspect="1"/>
          </p:cNvPicPr>
          <p:nvPr/>
        </p:nvPicPr>
        <p:blipFill>
          <a:blip r:embed="rId2"/>
          <a:srcRect l="38517" r="3805" b="3"/>
          <a:stretch/>
        </p:blipFill>
        <p:spPr>
          <a:xfrm>
            <a:off x="7849780" y="1822028"/>
            <a:ext cx="4342220" cy="5035972"/>
          </a:xfrm>
          <a:prstGeom prst="rect">
            <a:avLst/>
          </a:prstGeom>
        </p:spPr>
      </p:pic>
    </p:spTree>
    <p:extLst>
      <p:ext uri="{BB962C8B-B14F-4D97-AF65-F5344CB8AC3E}">
        <p14:creationId xmlns:p14="http://schemas.microsoft.com/office/powerpoint/2010/main" val="259273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0C42-7715-92E4-B7BE-3615C6B39D3C}"/>
              </a:ext>
            </a:extLst>
          </p:cNvPr>
          <p:cNvSpPr>
            <a:spLocks noGrp="1"/>
          </p:cNvSpPr>
          <p:nvPr>
            <p:ph type="title"/>
          </p:nvPr>
        </p:nvSpPr>
        <p:spPr>
          <a:xfrm>
            <a:off x="1202919" y="284176"/>
            <a:ext cx="9784080" cy="1508760"/>
          </a:xfrm>
        </p:spPr>
        <p:txBody>
          <a:bodyPr>
            <a:normAutofit/>
          </a:bodyPr>
          <a:lstStyle/>
          <a:p>
            <a:r>
              <a:rPr lang="en-US"/>
              <a:t>Implications</a:t>
            </a:r>
          </a:p>
        </p:txBody>
      </p:sp>
      <p:sp>
        <p:nvSpPr>
          <p:cNvPr id="3" name="Content Placeholder 2">
            <a:extLst>
              <a:ext uri="{FF2B5EF4-FFF2-40B4-BE49-F238E27FC236}">
                <a16:creationId xmlns:a16="http://schemas.microsoft.com/office/drawing/2014/main" id="{12E43F6C-2750-31AB-0CB0-B67BFE1E1B3C}"/>
              </a:ext>
            </a:extLst>
          </p:cNvPr>
          <p:cNvSpPr>
            <a:spLocks noGrp="1"/>
          </p:cNvSpPr>
          <p:nvPr>
            <p:ph idx="1"/>
          </p:nvPr>
        </p:nvSpPr>
        <p:spPr>
          <a:xfrm>
            <a:off x="1202920" y="2011680"/>
            <a:ext cx="6263640" cy="4206240"/>
          </a:xfrm>
        </p:spPr>
        <p:txBody>
          <a:bodyPr vert="horz" lIns="91440" tIns="45720" rIns="91440" bIns="45720" rtlCol="0">
            <a:normAutofit/>
          </a:bodyPr>
          <a:lstStyle/>
          <a:p>
            <a:r>
              <a:rPr lang="en-CA" sz="1700"/>
              <a:t>The </a:t>
            </a:r>
            <a:r>
              <a:rPr lang="en-CA" sz="1700" b="1"/>
              <a:t>Schrems II</a:t>
            </a:r>
            <a:r>
              <a:rPr lang="en-CA" sz="1700"/>
              <a:t> decision reshapes the global data privacy landscape, making it clear that the </a:t>
            </a:r>
            <a:r>
              <a:rPr lang="en-CA" sz="1700" b="1"/>
              <a:t>EU’s privacy standards</a:t>
            </a:r>
            <a:r>
              <a:rPr lang="en-CA" sz="1700"/>
              <a:t> cannot be compromised in the name of convenience or business interests. It places a heavier compliance burden on companies, requires stronger safeguards for international data transfers, and highlights the need for new frameworks to reconcile global data flows with privacy protection. The case underscores the growing importance of </a:t>
            </a:r>
            <a:r>
              <a:rPr lang="en-CA" sz="1700" b="1"/>
              <a:t>data privacy</a:t>
            </a:r>
            <a:r>
              <a:rPr lang="en-CA" sz="1700"/>
              <a:t> as a fundamental right, with </a:t>
            </a:r>
            <a:r>
              <a:rPr lang="en-CA" sz="1700" b="1"/>
              <a:t>wide-reaching consequences for international business practices</a:t>
            </a:r>
            <a:r>
              <a:rPr lang="en-CA" sz="1700"/>
              <a:t> and </a:t>
            </a:r>
            <a:r>
              <a:rPr lang="en-CA" sz="1700" b="1"/>
              <a:t>global data protection laws</a:t>
            </a:r>
            <a:r>
              <a:rPr lang="en-CA" sz="1700"/>
              <a:t>.</a:t>
            </a:r>
            <a:endParaRPr lang="en-US" sz="1700"/>
          </a:p>
          <a:p>
            <a:pPr>
              <a:buClr>
                <a:srgbClr val="FFFFFF"/>
              </a:buClr>
            </a:pPr>
            <a:r>
              <a:rPr lang="en-CA" sz="1700"/>
              <a:t>Furthermore, the decision created significant hurdles to data transfers between the US and the EU. The new framework had deep concrete consequences on the way data commerce was conducted between the US and the EU, and created problems in the vital economic relationship between the two economies.</a:t>
            </a:r>
          </a:p>
        </p:txBody>
      </p:sp>
      <p:pic>
        <p:nvPicPr>
          <p:cNvPr id="5" name="Picture 4" descr="Mobile device with apps">
            <a:extLst>
              <a:ext uri="{FF2B5EF4-FFF2-40B4-BE49-F238E27FC236}">
                <a16:creationId xmlns:a16="http://schemas.microsoft.com/office/drawing/2014/main" id="{71EEE019-2723-747B-2071-4BDABE143E1D}"/>
              </a:ext>
            </a:extLst>
          </p:cNvPr>
          <p:cNvPicPr>
            <a:picLocks noChangeAspect="1"/>
          </p:cNvPicPr>
          <p:nvPr/>
        </p:nvPicPr>
        <p:blipFill>
          <a:blip r:embed="rId2"/>
          <a:srcRect l="45546" r="5958" b="11"/>
          <a:stretch/>
        </p:blipFill>
        <p:spPr>
          <a:xfrm>
            <a:off x="7849780" y="1822028"/>
            <a:ext cx="4342220" cy="5035972"/>
          </a:xfrm>
          <a:prstGeom prst="rect">
            <a:avLst/>
          </a:prstGeom>
        </p:spPr>
      </p:pic>
    </p:spTree>
    <p:extLst>
      <p:ext uri="{BB962C8B-B14F-4D97-AF65-F5344CB8AC3E}">
        <p14:creationId xmlns:p14="http://schemas.microsoft.com/office/powerpoint/2010/main" val="181321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BBE5-0544-19FE-3DC3-068EB7E540DC}"/>
              </a:ext>
            </a:extLst>
          </p:cNvPr>
          <p:cNvSpPr>
            <a:spLocks noGrp="1"/>
          </p:cNvSpPr>
          <p:nvPr>
            <p:ph type="title"/>
          </p:nvPr>
        </p:nvSpPr>
        <p:spPr/>
        <p:txBody>
          <a:bodyPr/>
          <a:lstStyle/>
          <a:p>
            <a:r>
              <a:rPr lang="en-US"/>
              <a:t>Schrems II today: lasting impacts?</a:t>
            </a:r>
          </a:p>
        </p:txBody>
      </p:sp>
      <p:sp>
        <p:nvSpPr>
          <p:cNvPr id="3" name="Content Placeholder 2">
            <a:extLst>
              <a:ext uri="{FF2B5EF4-FFF2-40B4-BE49-F238E27FC236}">
                <a16:creationId xmlns:a16="http://schemas.microsoft.com/office/drawing/2014/main" id="{0FDD0716-A780-2667-DB1B-D6250601C390}"/>
              </a:ext>
            </a:extLst>
          </p:cNvPr>
          <p:cNvSpPr>
            <a:spLocks noGrp="1"/>
          </p:cNvSpPr>
          <p:nvPr>
            <p:ph idx="1"/>
          </p:nvPr>
        </p:nvSpPr>
        <p:spPr>
          <a:xfrm>
            <a:off x="558150" y="2011680"/>
            <a:ext cx="11073617" cy="4206240"/>
          </a:xfrm>
        </p:spPr>
        <p:txBody>
          <a:bodyPr vert="horz" lIns="91440" tIns="45720" rIns="91440" bIns="45720" rtlCol="0" anchor="t">
            <a:normAutofit lnSpcReduction="10000"/>
          </a:bodyPr>
          <a:lstStyle/>
          <a:p>
            <a:pPr marL="0" indent="0">
              <a:buNone/>
            </a:pPr>
            <a:r>
              <a:rPr lang="en-US"/>
              <a:t>After Schrems, diplomatic efforts started to resume the transfer of data between the EU and the US. This finally led to a new adequation decision of July 2023 by the European Commission. </a:t>
            </a:r>
          </a:p>
          <a:p>
            <a:pPr marL="0" indent="0">
              <a:buClr>
                <a:srgbClr val="FFFFFF"/>
              </a:buClr>
              <a:buNone/>
            </a:pPr>
            <a:r>
              <a:rPr lang="en-US" b="1"/>
              <a:t>What does this mean?</a:t>
            </a:r>
            <a:r>
              <a:rPr lang="en-US"/>
              <a:t> </a:t>
            </a:r>
            <a:endParaRPr lang="en-US">
              <a:solidFill>
                <a:srgbClr val="FFFFFF"/>
              </a:solidFill>
            </a:endParaRPr>
          </a:p>
          <a:p>
            <a:pPr marL="0" indent="0">
              <a:buNone/>
            </a:pPr>
            <a:r>
              <a:rPr lang="en-US" b="1">
                <a:solidFill>
                  <a:schemeClr val="bg1"/>
                </a:solidFill>
                <a:highlight>
                  <a:srgbClr val="FFFF00"/>
                </a:highlight>
              </a:rPr>
              <a:t>Basically, Schrems II was (kind of) overturned by a new adequation decision.</a:t>
            </a:r>
            <a:r>
              <a:rPr lang="en-US" b="1"/>
              <a:t> </a:t>
            </a:r>
            <a:endParaRPr lang="en-US"/>
          </a:p>
          <a:p>
            <a:pPr marL="0" indent="0">
              <a:buNone/>
            </a:pPr>
            <a:r>
              <a:rPr lang="en-US"/>
              <a:t>This decision took act of changes in US law, including the creation of a court that could handle complaints from non-US citizens and oversee intelligence agencies. Transfer of data from the EU to the US is now permitted again with looser conditions (data processor needs to be on an official list and the SCCs need to be respected.)</a:t>
            </a:r>
          </a:p>
          <a:p>
            <a:pPr marL="0" indent="0">
              <a:buClr>
                <a:srgbClr val="FFFFFF"/>
              </a:buClr>
              <a:buNone/>
            </a:pPr>
            <a:r>
              <a:rPr lang="en-US"/>
              <a:t>However, most of the criteria used by the Court in Schrems are still incorporated today in the new SCCs and the adequacy decision by the court! (so our presentation is not totally useless). Furthermore, if US laws were to change again (a new president?), the adequacy decision could be invalidated again.</a:t>
            </a:r>
          </a:p>
          <a:p>
            <a:pPr>
              <a:buClr>
                <a:srgbClr val="FFFFFF"/>
              </a:buClr>
            </a:pPr>
            <a:endParaRPr lang="en-US"/>
          </a:p>
          <a:p>
            <a:pPr>
              <a:buClr>
                <a:srgbClr val="FFFFFF"/>
              </a:buClr>
            </a:pPr>
            <a:endParaRPr lang="en-US"/>
          </a:p>
          <a:p>
            <a:pPr>
              <a:buClr>
                <a:srgbClr val="FFFFFF"/>
              </a:buClr>
            </a:pPr>
            <a:endParaRPr lang="en-US"/>
          </a:p>
        </p:txBody>
      </p:sp>
    </p:spTree>
    <p:extLst>
      <p:ext uri="{BB962C8B-B14F-4D97-AF65-F5344CB8AC3E}">
        <p14:creationId xmlns:p14="http://schemas.microsoft.com/office/powerpoint/2010/main" val="1672468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E78F6F-EA87-5EA0-A8C5-812131F324F7}"/>
              </a:ext>
            </a:extLst>
          </p:cNvPr>
          <p:cNvSpPr/>
          <p:nvPr/>
        </p:nvSpPr>
        <p:spPr>
          <a:xfrm>
            <a:off x="-386862" y="11722"/>
            <a:ext cx="13528430" cy="416169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696AC-3D97-1238-F88E-9677B81B91BB}"/>
              </a:ext>
            </a:extLst>
          </p:cNvPr>
          <p:cNvSpPr>
            <a:spLocks noGrp="1"/>
          </p:cNvSpPr>
          <p:nvPr>
            <p:ph type="ctrTitle"/>
          </p:nvPr>
        </p:nvSpPr>
        <p:spPr/>
        <p:txBody>
          <a:bodyPr/>
          <a:lstStyle/>
          <a:p>
            <a:r>
              <a:rPr lang="en-US">
                <a:solidFill>
                  <a:schemeClr val="tx1"/>
                </a:solidFill>
              </a:rPr>
              <a:t>Quiz!</a:t>
            </a:r>
          </a:p>
        </p:txBody>
      </p:sp>
      <p:sp>
        <p:nvSpPr>
          <p:cNvPr id="3" name="Subtitle 2">
            <a:extLst>
              <a:ext uri="{FF2B5EF4-FFF2-40B4-BE49-F238E27FC236}">
                <a16:creationId xmlns:a16="http://schemas.microsoft.com/office/drawing/2014/main" id="{362B5B21-252E-53F9-13CE-06F5248A658C}"/>
              </a:ext>
            </a:extLst>
          </p:cNvPr>
          <p:cNvSpPr>
            <a:spLocks noGrp="1"/>
          </p:cNvSpPr>
          <p:nvPr>
            <p:ph type="subTitle" idx="1"/>
          </p:nvPr>
        </p:nvSpPr>
        <p:spPr/>
        <p:txBody>
          <a:bodyPr vert="horz" lIns="91440" tIns="45720" rIns="91440" bIns="45720" rtlCol="0" anchor="t">
            <a:normAutofit/>
          </a:bodyPr>
          <a:lstStyle/>
          <a:p>
            <a:endParaRPr lang="en-US"/>
          </a:p>
        </p:txBody>
      </p:sp>
    </p:spTree>
    <p:extLst>
      <p:ext uri="{BB962C8B-B14F-4D97-AF65-F5344CB8AC3E}">
        <p14:creationId xmlns:p14="http://schemas.microsoft.com/office/powerpoint/2010/main" val="350965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CF34FB-76D7-C688-FCF0-978586E68F3D}"/>
              </a:ext>
            </a:extLst>
          </p:cNvPr>
          <p:cNvSpPr/>
          <p:nvPr/>
        </p:nvSpPr>
        <p:spPr>
          <a:xfrm>
            <a:off x="-728826" y="-321678"/>
            <a:ext cx="13153292" cy="750276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F6185C-1564-F6BF-86A8-EC2E3449623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41ABD9F-E117-2E79-B29C-ABCFBFFD88FA}"/>
              </a:ext>
            </a:extLst>
          </p:cNvPr>
          <p:cNvPicPr>
            <a:picLocks noGrp="1" noChangeAspect="1"/>
          </p:cNvPicPr>
          <p:nvPr>
            <p:ph idx="1"/>
          </p:nvPr>
        </p:nvPicPr>
        <p:blipFill>
          <a:blip r:embed="rId2"/>
          <a:stretch>
            <a:fillRect/>
          </a:stretch>
        </p:blipFill>
        <p:spPr>
          <a:xfrm>
            <a:off x="2948818" y="282319"/>
            <a:ext cx="5800495" cy="5800495"/>
          </a:xfrm>
        </p:spPr>
      </p:pic>
    </p:spTree>
    <p:extLst>
      <p:ext uri="{BB962C8B-B14F-4D97-AF65-F5344CB8AC3E}">
        <p14:creationId xmlns:p14="http://schemas.microsoft.com/office/powerpoint/2010/main" val="283372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E78F6F-EA87-5EA0-A8C5-812131F324F7}"/>
              </a:ext>
            </a:extLst>
          </p:cNvPr>
          <p:cNvSpPr/>
          <p:nvPr/>
        </p:nvSpPr>
        <p:spPr>
          <a:xfrm>
            <a:off x="-386862" y="11722"/>
            <a:ext cx="13528430" cy="416169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696AC-3D97-1238-F88E-9677B81B91BB}"/>
              </a:ext>
            </a:extLst>
          </p:cNvPr>
          <p:cNvSpPr>
            <a:spLocks noGrp="1"/>
          </p:cNvSpPr>
          <p:nvPr>
            <p:ph type="ctrTitle"/>
          </p:nvPr>
        </p:nvSpPr>
        <p:spPr/>
        <p:txBody>
          <a:bodyPr/>
          <a:lstStyle/>
          <a:p>
            <a:r>
              <a:rPr lang="en-US">
                <a:solidFill>
                  <a:schemeClr val="tx1"/>
                </a:solidFill>
              </a:rPr>
              <a:t>Questions?</a:t>
            </a:r>
          </a:p>
        </p:txBody>
      </p:sp>
      <p:sp>
        <p:nvSpPr>
          <p:cNvPr id="3" name="Subtitle 2">
            <a:extLst>
              <a:ext uri="{FF2B5EF4-FFF2-40B4-BE49-F238E27FC236}">
                <a16:creationId xmlns:a16="http://schemas.microsoft.com/office/drawing/2014/main" id="{362B5B21-252E-53F9-13CE-06F5248A658C}"/>
              </a:ext>
            </a:extLst>
          </p:cNvPr>
          <p:cNvSpPr>
            <a:spLocks noGrp="1"/>
          </p:cNvSpPr>
          <p:nvPr>
            <p:ph type="subTitle" idx="1"/>
          </p:nvPr>
        </p:nvSpPr>
        <p:spPr/>
        <p:txBody>
          <a:bodyPr vert="horz" lIns="91440" tIns="45720" rIns="91440" bIns="45720" rtlCol="0" anchor="t">
            <a:normAutofit/>
          </a:bodyPr>
          <a:lstStyle/>
          <a:p>
            <a:r>
              <a:rPr lang="en-US"/>
              <a:t>Thank You!</a:t>
            </a:r>
          </a:p>
        </p:txBody>
      </p:sp>
    </p:spTree>
    <p:extLst>
      <p:ext uri="{BB962C8B-B14F-4D97-AF65-F5344CB8AC3E}">
        <p14:creationId xmlns:p14="http://schemas.microsoft.com/office/powerpoint/2010/main" val="173827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4F29-B9C8-06C2-A833-83C98E5A19A8}"/>
              </a:ext>
            </a:extLst>
          </p:cNvPr>
          <p:cNvSpPr>
            <a:spLocks noGrp="1"/>
          </p:cNvSpPr>
          <p:nvPr>
            <p:ph type="title"/>
          </p:nvPr>
        </p:nvSpPr>
        <p:spPr/>
        <p:txBody>
          <a:bodyPr/>
          <a:lstStyle/>
          <a:p>
            <a:r>
              <a:rPr lang="en-US" sz="5000"/>
              <a:t>Overview</a:t>
            </a:r>
          </a:p>
        </p:txBody>
      </p:sp>
      <p:sp>
        <p:nvSpPr>
          <p:cNvPr id="3" name="Content Placeholder 2">
            <a:extLst>
              <a:ext uri="{FF2B5EF4-FFF2-40B4-BE49-F238E27FC236}">
                <a16:creationId xmlns:a16="http://schemas.microsoft.com/office/drawing/2014/main" id="{C213B89D-DADF-C09C-485B-9588B4F3A582}"/>
              </a:ext>
            </a:extLst>
          </p:cNvPr>
          <p:cNvSpPr>
            <a:spLocks noGrp="1"/>
          </p:cNvSpPr>
          <p:nvPr>
            <p:ph idx="1"/>
          </p:nvPr>
        </p:nvSpPr>
        <p:spPr/>
        <p:txBody>
          <a:bodyPr vert="horz" lIns="91440" tIns="45720" rIns="91440" bIns="45720" rtlCol="0" anchor="t">
            <a:normAutofit/>
          </a:bodyPr>
          <a:lstStyle/>
          <a:p>
            <a:pPr marL="0" indent="0" algn="ctr">
              <a:buNone/>
            </a:pPr>
            <a:r>
              <a:rPr lang="en-US" sz="3000" b="1">
                <a:solidFill>
                  <a:schemeClr val="bg1"/>
                </a:solidFill>
                <a:highlight>
                  <a:srgbClr val="FFFF00"/>
                </a:highlight>
              </a:rPr>
              <a:t>Schrems II is a key case to understand the framework of the Privacy and data regulations in the EU.</a:t>
            </a:r>
            <a:endParaRPr lang="en-US">
              <a:solidFill>
                <a:schemeClr val="bg1"/>
              </a:solidFill>
              <a:highlight>
                <a:srgbClr val="FFFF00"/>
              </a:highlight>
            </a:endParaRPr>
          </a:p>
          <a:p>
            <a:pPr marL="0" indent="0" algn="ctr">
              <a:buNone/>
            </a:pPr>
            <a:r>
              <a:rPr lang="en-US" b="1"/>
              <a:t>What did it do?</a:t>
            </a:r>
          </a:p>
          <a:p>
            <a:pPr marL="457200" indent="-457200">
              <a:buAutoNum type="arabicPeriod"/>
            </a:pPr>
            <a:r>
              <a:rPr lang="en-US"/>
              <a:t>Put harsh conditions on the transfer of data between the EU and the USA by judging that the data protection framework of the USA was not equivalent to the one of the EU.</a:t>
            </a:r>
          </a:p>
          <a:p>
            <a:pPr marL="457200" indent="-457200">
              <a:buClr>
                <a:srgbClr val="FFFFFF"/>
              </a:buClr>
              <a:buAutoNum type="arabicPeriod"/>
            </a:pPr>
            <a:r>
              <a:rPr lang="en-US" err="1"/>
              <a:t>Precised</a:t>
            </a:r>
            <a:r>
              <a:rPr lang="en-US"/>
              <a:t> the application of principles of the GPDR, notably the use of Standard Contractual Clauses and the European Charter of Human Rights in data privacy contexts  and the degree of adequation that is necessary for data protection to be judged equivalent.</a:t>
            </a:r>
          </a:p>
          <a:p>
            <a:pPr marL="0" indent="0">
              <a:buClr>
                <a:srgbClr val="FFFFFF"/>
              </a:buClr>
              <a:buNone/>
            </a:pPr>
            <a:endParaRPr lang="en-US"/>
          </a:p>
          <a:p>
            <a:pPr marL="457200" indent="-457200">
              <a:buClr>
                <a:srgbClr val="FFFFFF"/>
              </a:buClr>
              <a:buAutoNum type="arabicPeriod"/>
            </a:pPr>
            <a:endParaRPr lang="en-US"/>
          </a:p>
          <a:p>
            <a:pPr>
              <a:buAutoNum type="arabicPeriod"/>
            </a:pPr>
            <a:endParaRPr lang="en-US"/>
          </a:p>
        </p:txBody>
      </p:sp>
    </p:spTree>
    <p:extLst>
      <p:ext uri="{BB962C8B-B14F-4D97-AF65-F5344CB8AC3E}">
        <p14:creationId xmlns:p14="http://schemas.microsoft.com/office/powerpoint/2010/main" val="300289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F78E-E1D1-68B7-B6FC-C0743B17C3FB}"/>
              </a:ext>
            </a:extLst>
          </p:cNvPr>
          <p:cNvSpPr>
            <a:spLocks noGrp="1"/>
          </p:cNvSpPr>
          <p:nvPr>
            <p:ph type="title"/>
          </p:nvPr>
        </p:nvSpPr>
        <p:spPr/>
        <p:txBody>
          <a:bodyPr/>
          <a:lstStyle/>
          <a:p>
            <a:r>
              <a:rPr lang="en-US"/>
              <a:t>The Parties</a:t>
            </a:r>
          </a:p>
        </p:txBody>
      </p:sp>
      <p:sp>
        <p:nvSpPr>
          <p:cNvPr id="3" name="Content Placeholder 2">
            <a:extLst>
              <a:ext uri="{FF2B5EF4-FFF2-40B4-BE49-F238E27FC236}">
                <a16:creationId xmlns:a16="http://schemas.microsoft.com/office/drawing/2014/main" id="{5E5ED81F-9F06-556D-E924-6B51EEFF4F26}"/>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EB168D76-0E0C-F681-32EF-B35E7118B228}"/>
              </a:ext>
            </a:extLst>
          </p:cNvPr>
          <p:cNvSpPr/>
          <p:nvPr/>
        </p:nvSpPr>
        <p:spPr>
          <a:xfrm>
            <a:off x="1293487" y="2075358"/>
            <a:ext cx="4767301" cy="53111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9673C1-DCFD-D960-1866-5DB6E96C49B5}"/>
              </a:ext>
            </a:extLst>
          </p:cNvPr>
          <p:cNvSpPr txBox="1"/>
          <p:nvPr/>
        </p:nvSpPr>
        <p:spPr>
          <a:xfrm>
            <a:off x="1295399" y="2074984"/>
            <a:ext cx="5111261"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rPr>
              <a:t>The Plaintiff: Maximilien Schrems</a:t>
            </a:r>
          </a:p>
          <a:p>
            <a:endParaRPr lang="en-US" sz="2400" b="1">
              <a:solidFill>
                <a:schemeClr val="bg1"/>
              </a:solidFill>
            </a:endParaRPr>
          </a:p>
          <a:p>
            <a:r>
              <a:rPr lang="en-US" sz="2000"/>
              <a:t>An Austrian advocate for Privacy rights, he has intended numerous lawsuits and founded the "NOYB" (None of Your Business) privacy advocacy group</a:t>
            </a:r>
          </a:p>
          <a:p>
            <a:endParaRPr lang="en-US" sz="2000"/>
          </a:p>
          <a:p>
            <a:r>
              <a:rPr lang="en-US" sz="2000"/>
              <a:t>He famously sued Facebook in European court twice, in the cases dubbed Schrems 1 and 2. The Schrems 1 case invalidated the Safe Harbour agreement for the transfer of data between the U.S. and the EU.</a:t>
            </a:r>
          </a:p>
        </p:txBody>
      </p:sp>
      <p:pic>
        <p:nvPicPr>
          <p:cNvPr id="6" name="Picture 5" descr="undefined">
            <a:extLst>
              <a:ext uri="{FF2B5EF4-FFF2-40B4-BE49-F238E27FC236}">
                <a16:creationId xmlns:a16="http://schemas.microsoft.com/office/drawing/2014/main" id="{43F3327A-3AA0-5479-60A4-AA7B78D12E69}"/>
              </a:ext>
            </a:extLst>
          </p:cNvPr>
          <p:cNvPicPr>
            <a:picLocks noChangeAspect="1"/>
          </p:cNvPicPr>
          <p:nvPr/>
        </p:nvPicPr>
        <p:blipFill>
          <a:blip r:embed="rId2"/>
          <a:stretch>
            <a:fillRect/>
          </a:stretch>
        </p:blipFill>
        <p:spPr>
          <a:xfrm>
            <a:off x="7634760" y="2076077"/>
            <a:ext cx="2807714" cy="4181206"/>
          </a:xfrm>
          <a:prstGeom prst="rect">
            <a:avLst/>
          </a:prstGeom>
        </p:spPr>
      </p:pic>
    </p:spTree>
    <p:extLst>
      <p:ext uri="{BB962C8B-B14F-4D97-AF65-F5344CB8AC3E}">
        <p14:creationId xmlns:p14="http://schemas.microsoft.com/office/powerpoint/2010/main" val="374009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F78E-E1D1-68B7-B6FC-C0743B17C3FB}"/>
              </a:ext>
            </a:extLst>
          </p:cNvPr>
          <p:cNvSpPr>
            <a:spLocks noGrp="1"/>
          </p:cNvSpPr>
          <p:nvPr>
            <p:ph type="title"/>
          </p:nvPr>
        </p:nvSpPr>
        <p:spPr/>
        <p:txBody>
          <a:bodyPr/>
          <a:lstStyle/>
          <a:p>
            <a:r>
              <a:rPr lang="en-US"/>
              <a:t>The Parties</a:t>
            </a:r>
          </a:p>
        </p:txBody>
      </p:sp>
      <p:sp>
        <p:nvSpPr>
          <p:cNvPr id="3" name="Content Placeholder 2">
            <a:extLst>
              <a:ext uri="{FF2B5EF4-FFF2-40B4-BE49-F238E27FC236}">
                <a16:creationId xmlns:a16="http://schemas.microsoft.com/office/drawing/2014/main" id="{5E5ED81F-9F06-556D-E924-6B51EEFF4F26}"/>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EB168D76-0E0C-F681-32EF-B35E7118B228}"/>
              </a:ext>
            </a:extLst>
          </p:cNvPr>
          <p:cNvSpPr/>
          <p:nvPr/>
        </p:nvSpPr>
        <p:spPr>
          <a:xfrm>
            <a:off x="1293487" y="2059145"/>
            <a:ext cx="5145598" cy="8067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9673C1-DCFD-D960-1866-5DB6E96C49B5}"/>
              </a:ext>
            </a:extLst>
          </p:cNvPr>
          <p:cNvSpPr txBox="1"/>
          <p:nvPr/>
        </p:nvSpPr>
        <p:spPr>
          <a:xfrm>
            <a:off x="1295399" y="2074984"/>
            <a:ext cx="5111261"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rPr>
              <a:t>The Data Protection </a:t>
            </a:r>
            <a:r>
              <a:rPr lang="en-US" sz="2400" b="1" err="1">
                <a:solidFill>
                  <a:schemeClr val="bg1"/>
                </a:solidFill>
              </a:rPr>
              <a:t>Commissionner</a:t>
            </a:r>
            <a:r>
              <a:rPr lang="en-US" sz="2400" b="1">
                <a:solidFill>
                  <a:schemeClr val="bg1"/>
                </a:solidFill>
              </a:rPr>
              <a:t> of Ireland</a:t>
            </a:r>
          </a:p>
          <a:p>
            <a:endParaRPr lang="en-US">
              <a:solidFill>
                <a:srgbClr val="FFFFFF"/>
              </a:solidFill>
            </a:endParaRPr>
          </a:p>
          <a:p>
            <a:r>
              <a:rPr lang="en-US"/>
              <a:t>The Data Protection Commission of Ireland is the independent, national data protection authority of Ireland constituted in accordance with the GDPR. It handles the Privacy complaints for Ireland.</a:t>
            </a:r>
          </a:p>
          <a:p>
            <a:endParaRPr lang="en-US"/>
          </a:p>
          <a:p>
            <a:r>
              <a:rPr lang="en-US"/>
              <a:t>After receiving the complaint of Schrems, the Data Protection Commission of Ireland decided to help Schrems to make his case in the High Court of Ireland, and subsequently, in the Court of Justice of the European Union.</a:t>
            </a:r>
            <a:endParaRPr lang="en-US" sz="2400"/>
          </a:p>
          <a:p>
            <a:endParaRPr lang="en-US"/>
          </a:p>
          <a:p>
            <a:endParaRPr lang="en-US"/>
          </a:p>
          <a:p>
            <a:endParaRPr lang="en-US"/>
          </a:p>
        </p:txBody>
      </p:sp>
      <p:pic>
        <p:nvPicPr>
          <p:cNvPr id="8" name="Picture 7" descr="A logo for a company&#10;&#10;Description automatically generated">
            <a:extLst>
              <a:ext uri="{FF2B5EF4-FFF2-40B4-BE49-F238E27FC236}">
                <a16:creationId xmlns:a16="http://schemas.microsoft.com/office/drawing/2014/main" id="{BF674AB7-B7F1-3F99-96FB-EC966A79DA19}"/>
              </a:ext>
            </a:extLst>
          </p:cNvPr>
          <p:cNvPicPr>
            <a:picLocks noChangeAspect="1"/>
          </p:cNvPicPr>
          <p:nvPr/>
        </p:nvPicPr>
        <p:blipFill>
          <a:blip r:embed="rId2"/>
          <a:stretch>
            <a:fillRect/>
          </a:stretch>
        </p:blipFill>
        <p:spPr>
          <a:xfrm>
            <a:off x="7336863" y="3076756"/>
            <a:ext cx="4248150" cy="1866900"/>
          </a:xfrm>
          <a:prstGeom prst="rect">
            <a:avLst/>
          </a:prstGeom>
        </p:spPr>
      </p:pic>
    </p:spTree>
    <p:extLst>
      <p:ext uri="{BB962C8B-B14F-4D97-AF65-F5344CB8AC3E}">
        <p14:creationId xmlns:p14="http://schemas.microsoft.com/office/powerpoint/2010/main" val="229895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F78E-E1D1-68B7-B6FC-C0743B17C3FB}"/>
              </a:ext>
            </a:extLst>
          </p:cNvPr>
          <p:cNvSpPr>
            <a:spLocks noGrp="1"/>
          </p:cNvSpPr>
          <p:nvPr>
            <p:ph type="title"/>
          </p:nvPr>
        </p:nvSpPr>
        <p:spPr/>
        <p:txBody>
          <a:bodyPr/>
          <a:lstStyle/>
          <a:p>
            <a:r>
              <a:rPr lang="en-US"/>
              <a:t>The Parties</a:t>
            </a:r>
          </a:p>
        </p:txBody>
      </p:sp>
      <p:sp>
        <p:nvSpPr>
          <p:cNvPr id="3" name="Content Placeholder 2">
            <a:extLst>
              <a:ext uri="{FF2B5EF4-FFF2-40B4-BE49-F238E27FC236}">
                <a16:creationId xmlns:a16="http://schemas.microsoft.com/office/drawing/2014/main" id="{5E5ED81F-9F06-556D-E924-6B51EEFF4F26}"/>
              </a:ext>
            </a:extLst>
          </p:cNvPr>
          <p:cNvSpPr>
            <a:spLocks noGrp="1"/>
          </p:cNvSpPr>
          <p:nvPr>
            <p:ph idx="1"/>
          </p:nvPr>
        </p:nvSpPr>
        <p:spPr/>
        <p:txBody>
          <a:bodyPr vert="horz" lIns="91440" tIns="45720" rIns="91440" bIns="45720" rtlCol="0" anchor="t">
            <a:normAutofit/>
          </a:bodyPr>
          <a:lstStyle/>
          <a:p>
            <a:pPr marL="0" indent="0">
              <a:buNone/>
            </a:pPr>
            <a:endParaRPr lang="en-US"/>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EB168D76-0E0C-F681-32EF-B35E7118B228}"/>
              </a:ext>
            </a:extLst>
          </p:cNvPr>
          <p:cNvSpPr/>
          <p:nvPr/>
        </p:nvSpPr>
        <p:spPr>
          <a:xfrm>
            <a:off x="1293487" y="2071535"/>
            <a:ext cx="5325258" cy="53414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9673C1-DCFD-D960-1866-5DB6E96C49B5}"/>
              </a:ext>
            </a:extLst>
          </p:cNvPr>
          <p:cNvSpPr txBox="1"/>
          <p:nvPr/>
        </p:nvSpPr>
        <p:spPr>
          <a:xfrm>
            <a:off x="1295399" y="2074984"/>
            <a:ext cx="532189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bg1"/>
                </a:solidFill>
              </a:rPr>
              <a:t>The respondent: Facebook Ireland Inc.</a:t>
            </a:r>
          </a:p>
          <a:p>
            <a:endParaRPr lang="en-US" sz="2400" b="1">
              <a:solidFill>
                <a:schemeClr val="bg1"/>
              </a:solidFill>
            </a:endParaRPr>
          </a:p>
          <a:p>
            <a:r>
              <a:rPr lang="en-US"/>
              <a:t>Facebook Inc. is (of course) one extremely large data processor in the European Union. Facebook has been at the </a:t>
            </a:r>
            <a:r>
              <a:rPr lang="en-US" err="1"/>
              <a:t>centre</a:t>
            </a:r>
            <a:r>
              <a:rPr lang="en-US"/>
              <a:t> of many scandals over data privacy over years, in and outside of the EU. </a:t>
            </a:r>
          </a:p>
          <a:p>
            <a:endParaRPr lang="en-US"/>
          </a:p>
          <a:p>
            <a:r>
              <a:rPr lang="en-US"/>
              <a:t>The particular practice of Facebook which is contested here is the sending of large quantities of data to the U.S.A. for processing.</a:t>
            </a:r>
          </a:p>
          <a:p>
            <a:endParaRPr lang="en-US"/>
          </a:p>
          <a:p>
            <a:endParaRPr lang="en-US"/>
          </a:p>
          <a:p>
            <a:endParaRPr lang="en-US"/>
          </a:p>
          <a:p>
            <a:endParaRPr lang="en-US"/>
          </a:p>
        </p:txBody>
      </p:sp>
      <p:pic>
        <p:nvPicPr>
          <p:cNvPr id="6" name="Picture 5" descr="Facebook logo PNG transparent image download, size: 1600x1209px">
            <a:extLst>
              <a:ext uri="{FF2B5EF4-FFF2-40B4-BE49-F238E27FC236}">
                <a16:creationId xmlns:a16="http://schemas.microsoft.com/office/drawing/2014/main" id="{8B2BC043-2EE8-0A4A-857B-123EC95F7C78}"/>
              </a:ext>
            </a:extLst>
          </p:cNvPr>
          <p:cNvPicPr>
            <a:picLocks noChangeAspect="1"/>
          </p:cNvPicPr>
          <p:nvPr/>
        </p:nvPicPr>
        <p:blipFill>
          <a:blip r:embed="rId2"/>
          <a:stretch>
            <a:fillRect/>
          </a:stretch>
        </p:blipFill>
        <p:spPr>
          <a:xfrm>
            <a:off x="7072429" y="2343537"/>
            <a:ext cx="4514850" cy="3409950"/>
          </a:xfrm>
          <a:prstGeom prst="rect">
            <a:avLst/>
          </a:prstGeom>
        </p:spPr>
      </p:pic>
    </p:spTree>
    <p:extLst>
      <p:ext uri="{BB962C8B-B14F-4D97-AF65-F5344CB8AC3E}">
        <p14:creationId xmlns:p14="http://schemas.microsoft.com/office/powerpoint/2010/main" val="126935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ED5B-4F79-C187-EF08-0DAD4385CCB3}"/>
              </a:ext>
            </a:extLst>
          </p:cNvPr>
          <p:cNvSpPr>
            <a:spLocks noGrp="1"/>
          </p:cNvSpPr>
          <p:nvPr>
            <p:ph type="title"/>
          </p:nvPr>
        </p:nvSpPr>
        <p:spPr/>
        <p:txBody>
          <a:bodyPr/>
          <a:lstStyle/>
          <a:p>
            <a:r>
              <a:rPr lang="en-US"/>
              <a:t>The Court</a:t>
            </a:r>
          </a:p>
        </p:txBody>
      </p:sp>
      <p:sp>
        <p:nvSpPr>
          <p:cNvPr id="3" name="Content Placeholder 2">
            <a:extLst>
              <a:ext uri="{FF2B5EF4-FFF2-40B4-BE49-F238E27FC236}">
                <a16:creationId xmlns:a16="http://schemas.microsoft.com/office/drawing/2014/main" id="{3DAB89E7-4A51-A757-EAC6-0CE1B4B30C20}"/>
              </a:ext>
            </a:extLst>
          </p:cNvPr>
          <p:cNvSpPr>
            <a:spLocks noGrp="1"/>
          </p:cNvSpPr>
          <p:nvPr>
            <p:ph idx="1"/>
          </p:nvPr>
        </p:nvSpPr>
        <p:spPr>
          <a:xfrm>
            <a:off x="1202919" y="2011680"/>
            <a:ext cx="5658129" cy="4389984"/>
          </a:xfrm>
        </p:spPr>
        <p:txBody>
          <a:bodyPr vert="horz" lIns="91440" tIns="45720" rIns="91440" bIns="45720" rtlCol="0" anchor="t">
            <a:normAutofit lnSpcReduction="10000"/>
          </a:bodyPr>
          <a:lstStyle/>
          <a:p>
            <a:pPr marL="0" indent="0">
              <a:buNone/>
            </a:pPr>
            <a:r>
              <a:rPr lang="en-US"/>
              <a:t>This case is heard in the</a:t>
            </a:r>
            <a:r>
              <a:rPr lang="en-US" b="1"/>
              <a:t> Court of Justice of the European Union (CJEU)</a:t>
            </a:r>
            <a:r>
              <a:rPr lang="en-US"/>
              <a:t>. This is the court which has final authority regarding most matters of EU law, including Privacy.</a:t>
            </a:r>
          </a:p>
          <a:p>
            <a:pPr marL="0" indent="0">
              <a:buNone/>
            </a:pPr>
            <a:r>
              <a:rPr lang="en-US"/>
              <a:t>Interestingly, the case was brought in reference by the High Court of Ireland, a National Court of this country. National Courts can bring cases in reference when they are unsure how to interpret EU law, or want to make the interpretation uniform.</a:t>
            </a:r>
          </a:p>
          <a:p>
            <a:pPr marL="0" indent="0">
              <a:buNone/>
            </a:pPr>
            <a:r>
              <a:rPr lang="en-US"/>
              <a:t>The policy that is being contested (see next slides) was adopted by the European Commission, a deciding body of the EU.</a:t>
            </a:r>
          </a:p>
          <a:p>
            <a:pPr>
              <a:buClr>
                <a:srgbClr val="FFFFFF"/>
              </a:buClr>
              <a:buFont typeface="Calibri" pitchFamily="2" charset="2"/>
              <a:buChar char="-"/>
            </a:pPr>
            <a:endParaRPr lang="en-US"/>
          </a:p>
        </p:txBody>
      </p:sp>
      <p:pic>
        <p:nvPicPr>
          <p:cNvPr id="7" name="Picture 6" descr="European Union law: overview – droit.co">
            <a:extLst>
              <a:ext uri="{FF2B5EF4-FFF2-40B4-BE49-F238E27FC236}">
                <a16:creationId xmlns:a16="http://schemas.microsoft.com/office/drawing/2014/main" id="{B52FF04B-E9E5-CCB5-8399-9EC27D586B1B}"/>
              </a:ext>
            </a:extLst>
          </p:cNvPr>
          <p:cNvPicPr>
            <a:picLocks noChangeAspect="1"/>
          </p:cNvPicPr>
          <p:nvPr/>
        </p:nvPicPr>
        <p:blipFill>
          <a:blip r:embed="rId2"/>
          <a:stretch>
            <a:fillRect/>
          </a:stretch>
        </p:blipFill>
        <p:spPr>
          <a:xfrm>
            <a:off x="7463717" y="2602892"/>
            <a:ext cx="4257675" cy="3219450"/>
          </a:xfrm>
          <a:prstGeom prst="rect">
            <a:avLst/>
          </a:prstGeom>
        </p:spPr>
      </p:pic>
    </p:spTree>
    <p:extLst>
      <p:ext uri="{BB962C8B-B14F-4D97-AF65-F5344CB8AC3E}">
        <p14:creationId xmlns:p14="http://schemas.microsoft.com/office/powerpoint/2010/main" val="263276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14F534-5B04-08C4-CB4A-700767BEEBBF}"/>
              </a:ext>
            </a:extLst>
          </p:cNvPr>
          <p:cNvSpPr/>
          <p:nvPr/>
        </p:nvSpPr>
        <p:spPr>
          <a:xfrm>
            <a:off x="-386862" y="23445"/>
            <a:ext cx="13528430" cy="191086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4DC089-F793-C692-579B-577891548244}"/>
              </a:ext>
            </a:extLst>
          </p:cNvPr>
          <p:cNvSpPr/>
          <p:nvPr/>
        </p:nvSpPr>
        <p:spPr>
          <a:xfrm>
            <a:off x="693853" y="1288585"/>
            <a:ext cx="2651511" cy="1548779"/>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bg2"/>
                </a:solidFill>
              </a:rPr>
              <a:t>Privacy Shield Policy is adopted by European Commission (2016)</a:t>
            </a:r>
          </a:p>
        </p:txBody>
      </p:sp>
      <p:sp>
        <p:nvSpPr>
          <p:cNvPr id="3" name="Arrow: Right 2">
            <a:extLst>
              <a:ext uri="{FF2B5EF4-FFF2-40B4-BE49-F238E27FC236}">
                <a16:creationId xmlns:a16="http://schemas.microsoft.com/office/drawing/2014/main" id="{A4E15C27-71F5-FEAF-07B1-438048BE190E}"/>
              </a:ext>
            </a:extLst>
          </p:cNvPr>
          <p:cNvSpPr/>
          <p:nvPr/>
        </p:nvSpPr>
        <p:spPr>
          <a:xfrm>
            <a:off x="3444488" y="1740829"/>
            <a:ext cx="1239024" cy="64429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ABA13AD-1BC7-1B45-B55C-3FEFCDBECA0B}"/>
              </a:ext>
            </a:extLst>
          </p:cNvPr>
          <p:cNvSpPr/>
          <p:nvPr/>
        </p:nvSpPr>
        <p:spPr>
          <a:xfrm>
            <a:off x="4770242" y="1288584"/>
            <a:ext cx="2651511" cy="154877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Schrems files a complaint with the Data Protection Commissioner of Ireland</a:t>
            </a:r>
          </a:p>
        </p:txBody>
      </p:sp>
      <p:sp>
        <p:nvSpPr>
          <p:cNvPr id="5" name="Rectangle 4">
            <a:extLst>
              <a:ext uri="{FF2B5EF4-FFF2-40B4-BE49-F238E27FC236}">
                <a16:creationId xmlns:a16="http://schemas.microsoft.com/office/drawing/2014/main" id="{0B942E18-8F08-1143-EC0B-41CD06243FD4}"/>
              </a:ext>
            </a:extLst>
          </p:cNvPr>
          <p:cNvSpPr/>
          <p:nvPr/>
        </p:nvSpPr>
        <p:spPr>
          <a:xfrm>
            <a:off x="8846632" y="1288583"/>
            <a:ext cx="2651511" cy="154877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The Data Commissioner files a complaint in the High Court of Ireland for Schrems contesting the Privacy Shield Policy</a:t>
            </a:r>
          </a:p>
        </p:txBody>
      </p:sp>
      <p:sp>
        <p:nvSpPr>
          <p:cNvPr id="6" name="Arrow: Right 5">
            <a:extLst>
              <a:ext uri="{FF2B5EF4-FFF2-40B4-BE49-F238E27FC236}">
                <a16:creationId xmlns:a16="http://schemas.microsoft.com/office/drawing/2014/main" id="{D603EFD1-1A40-7505-80AB-E54F4B6DD5A2}"/>
              </a:ext>
            </a:extLst>
          </p:cNvPr>
          <p:cNvSpPr/>
          <p:nvPr/>
        </p:nvSpPr>
        <p:spPr>
          <a:xfrm>
            <a:off x="7514682" y="1740828"/>
            <a:ext cx="1239024" cy="64429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A0BAE16-C59F-CFD4-8790-2626E17B591A}"/>
              </a:ext>
            </a:extLst>
          </p:cNvPr>
          <p:cNvSpPr/>
          <p:nvPr/>
        </p:nvSpPr>
        <p:spPr>
          <a:xfrm rot="5400000">
            <a:off x="9552876" y="3271023"/>
            <a:ext cx="1239024" cy="64429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14F5291-D6CB-3528-7201-500EC658A399}"/>
              </a:ext>
            </a:extLst>
          </p:cNvPr>
          <p:cNvSpPr/>
          <p:nvPr/>
        </p:nvSpPr>
        <p:spPr>
          <a:xfrm rot="10800000">
            <a:off x="7514682" y="4819803"/>
            <a:ext cx="1239024" cy="644292"/>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9E97CE-8560-C509-41CF-4879DA4E072E}"/>
              </a:ext>
            </a:extLst>
          </p:cNvPr>
          <p:cNvSpPr/>
          <p:nvPr/>
        </p:nvSpPr>
        <p:spPr>
          <a:xfrm>
            <a:off x="8846632" y="4367559"/>
            <a:ext cx="2651511" cy="154877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The High Court of Ireland refers the question to the CJEU</a:t>
            </a:r>
          </a:p>
        </p:txBody>
      </p:sp>
      <p:sp>
        <p:nvSpPr>
          <p:cNvPr id="12" name="Rectangle 11">
            <a:extLst>
              <a:ext uri="{FF2B5EF4-FFF2-40B4-BE49-F238E27FC236}">
                <a16:creationId xmlns:a16="http://schemas.microsoft.com/office/drawing/2014/main" id="{B3E85215-1424-315C-90C2-5AE46DBC90DF}"/>
              </a:ext>
            </a:extLst>
          </p:cNvPr>
          <p:cNvSpPr/>
          <p:nvPr/>
        </p:nvSpPr>
        <p:spPr>
          <a:xfrm>
            <a:off x="4770241" y="4367558"/>
            <a:ext cx="2651511" cy="1548779"/>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The CJEU invalidates the Privacy Shield Policy in accordance with the GDPR</a:t>
            </a:r>
          </a:p>
        </p:txBody>
      </p:sp>
      <p:sp>
        <p:nvSpPr>
          <p:cNvPr id="13" name="TextBox 12">
            <a:extLst>
              <a:ext uri="{FF2B5EF4-FFF2-40B4-BE49-F238E27FC236}">
                <a16:creationId xmlns:a16="http://schemas.microsoft.com/office/drawing/2014/main" id="{0C9D0729-5891-F199-9E34-10737F84E179}"/>
              </a:ext>
            </a:extLst>
          </p:cNvPr>
          <p:cNvSpPr txBox="1"/>
          <p:nvPr/>
        </p:nvSpPr>
        <p:spPr>
          <a:xfrm>
            <a:off x="693853" y="3661318"/>
            <a:ext cx="470829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t>Schrems II Procedure Simplified</a:t>
            </a:r>
          </a:p>
        </p:txBody>
      </p:sp>
      <p:sp>
        <p:nvSpPr>
          <p:cNvPr id="14" name="TextBox 13">
            <a:extLst>
              <a:ext uri="{FF2B5EF4-FFF2-40B4-BE49-F238E27FC236}">
                <a16:creationId xmlns:a16="http://schemas.microsoft.com/office/drawing/2014/main" id="{26BA008F-874B-F21D-0628-5EF6C768B984}"/>
              </a:ext>
            </a:extLst>
          </p:cNvPr>
          <p:cNvSpPr txBox="1"/>
          <p:nvPr/>
        </p:nvSpPr>
        <p:spPr>
          <a:xfrm>
            <a:off x="1313366" y="916877"/>
            <a:ext cx="14124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Legislation</a:t>
            </a:r>
          </a:p>
        </p:txBody>
      </p:sp>
      <p:sp>
        <p:nvSpPr>
          <p:cNvPr id="15" name="TextBox 14">
            <a:extLst>
              <a:ext uri="{FF2B5EF4-FFF2-40B4-BE49-F238E27FC236}">
                <a16:creationId xmlns:a16="http://schemas.microsoft.com/office/drawing/2014/main" id="{07D6D9F4-15F1-00D8-360C-36EF0EE9DCE7}"/>
              </a:ext>
            </a:extLst>
          </p:cNvPr>
          <p:cNvSpPr txBox="1"/>
          <p:nvPr/>
        </p:nvSpPr>
        <p:spPr>
          <a:xfrm>
            <a:off x="5641278" y="914400"/>
            <a:ext cx="909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Ireland</a:t>
            </a:r>
          </a:p>
        </p:txBody>
      </p:sp>
      <p:sp>
        <p:nvSpPr>
          <p:cNvPr id="16" name="TextBox 15">
            <a:extLst>
              <a:ext uri="{FF2B5EF4-FFF2-40B4-BE49-F238E27FC236}">
                <a16:creationId xmlns:a16="http://schemas.microsoft.com/office/drawing/2014/main" id="{F57A40F0-D009-9DF8-D810-0B1FAF4D4E2B}"/>
              </a:ext>
            </a:extLst>
          </p:cNvPr>
          <p:cNvSpPr txBox="1"/>
          <p:nvPr/>
        </p:nvSpPr>
        <p:spPr>
          <a:xfrm>
            <a:off x="9717667" y="914399"/>
            <a:ext cx="9094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Ireland</a:t>
            </a:r>
          </a:p>
        </p:txBody>
      </p:sp>
      <p:sp>
        <p:nvSpPr>
          <p:cNvPr id="17" name="TextBox 16">
            <a:extLst>
              <a:ext uri="{FF2B5EF4-FFF2-40B4-BE49-F238E27FC236}">
                <a16:creationId xmlns:a16="http://schemas.microsoft.com/office/drawing/2014/main" id="{ED86021A-CDAF-C914-6F75-A591B7E2A45D}"/>
              </a:ext>
            </a:extLst>
          </p:cNvPr>
          <p:cNvSpPr txBox="1"/>
          <p:nvPr/>
        </p:nvSpPr>
        <p:spPr>
          <a:xfrm>
            <a:off x="9581375" y="5969619"/>
            <a:ext cx="1182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EU Courts</a:t>
            </a:r>
          </a:p>
        </p:txBody>
      </p:sp>
      <p:sp>
        <p:nvSpPr>
          <p:cNvPr id="18" name="TextBox 17">
            <a:extLst>
              <a:ext uri="{FF2B5EF4-FFF2-40B4-BE49-F238E27FC236}">
                <a16:creationId xmlns:a16="http://schemas.microsoft.com/office/drawing/2014/main" id="{227E5876-3F81-CAB7-2510-F398331C78DA}"/>
              </a:ext>
            </a:extLst>
          </p:cNvPr>
          <p:cNvSpPr txBox="1"/>
          <p:nvPr/>
        </p:nvSpPr>
        <p:spPr>
          <a:xfrm>
            <a:off x="5504984" y="5969618"/>
            <a:ext cx="1182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EU Courts</a:t>
            </a:r>
          </a:p>
        </p:txBody>
      </p:sp>
    </p:spTree>
    <p:extLst>
      <p:ext uri="{BB962C8B-B14F-4D97-AF65-F5344CB8AC3E}">
        <p14:creationId xmlns:p14="http://schemas.microsoft.com/office/powerpoint/2010/main" val="27503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lock on computer motherboard">
            <a:extLst>
              <a:ext uri="{FF2B5EF4-FFF2-40B4-BE49-F238E27FC236}">
                <a16:creationId xmlns:a16="http://schemas.microsoft.com/office/drawing/2014/main" id="{A0FA0C38-DDA0-2EF0-4FD5-B60F132F2039}"/>
              </a:ext>
            </a:extLst>
          </p:cNvPr>
          <p:cNvPicPr>
            <a:picLocks noChangeAspect="1"/>
          </p:cNvPicPr>
          <p:nvPr/>
        </p:nvPicPr>
        <p:blipFill>
          <a:blip r:embed="rId2">
            <a:duotone>
              <a:prstClr val="black"/>
              <a:schemeClr val="tx2">
                <a:tint val="45000"/>
                <a:satMod val="400000"/>
              </a:schemeClr>
            </a:duotone>
            <a:alphaModFix amt="35000"/>
          </a:blip>
          <a:srcRect r="-2" b="15726"/>
          <a:stretch/>
        </p:blipFill>
        <p:spPr>
          <a:xfrm>
            <a:off x="5882" y="10"/>
            <a:ext cx="12191980" cy="6857990"/>
          </a:xfrm>
          <a:prstGeom prst="rect">
            <a:avLst/>
          </a:prstGeom>
        </p:spPr>
      </p:pic>
      <p:sp>
        <p:nvSpPr>
          <p:cNvPr id="9" name="Rectangle 8">
            <a:extLst>
              <a:ext uri="{FF2B5EF4-FFF2-40B4-BE49-F238E27FC236}">
                <a16:creationId xmlns:a16="http://schemas.microsoft.com/office/drawing/2014/main" id="{45C1124C-DE3A-4BB0-B828-42A90052C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69601"/>
            <a:ext cx="12188952" cy="1645919"/>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FFFFF"/>
              </a:solidFill>
            </a:endParaRPr>
          </a:p>
        </p:txBody>
      </p:sp>
      <p:sp>
        <p:nvSpPr>
          <p:cNvPr id="2" name="Title 1">
            <a:extLst>
              <a:ext uri="{FF2B5EF4-FFF2-40B4-BE49-F238E27FC236}">
                <a16:creationId xmlns:a16="http://schemas.microsoft.com/office/drawing/2014/main" id="{9C460E94-0E56-14CA-FA31-288AC07ECDA0}"/>
              </a:ext>
            </a:extLst>
          </p:cNvPr>
          <p:cNvSpPr>
            <a:spLocks noGrp="1"/>
          </p:cNvSpPr>
          <p:nvPr>
            <p:ph type="title"/>
          </p:nvPr>
        </p:nvSpPr>
        <p:spPr>
          <a:xfrm>
            <a:off x="1202919" y="307622"/>
            <a:ext cx="10077156" cy="1497037"/>
          </a:xfrm>
        </p:spPr>
        <p:txBody>
          <a:bodyPr>
            <a:normAutofit/>
          </a:bodyPr>
          <a:lstStyle/>
          <a:p>
            <a:r>
              <a:rPr lang="en-US">
                <a:solidFill>
                  <a:schemeClr val="tx1"/>
                </a:solidFill>
              </a:rPr>
              <a:t>The facts (Legal history) </a:t>
            </a:r>
          </a:p>
        </p:txBody>
      </p:sp>
      <p:sp>
        <p:nvSpPr>
          <p:cNvPr id="3" name="Content Placeholder 2">
            <a:extLst>
              <a:ext uri="{FF2B5EF4-FFF2-40B4-BE49-F238E27FC236}">
                <a16:creationId xmlns:a16="http://schemas.microsoft.com/office/drawing/2014/main" id="{83389A87-52F9-0DAB-227B-0510ACEDE9E8}"/>
              </a:ext>
            </a:extLst>
          </p:cNvPr>
          <p:cNvSpPr>
            <a:spLocks noGrp="1"/>
          </p:cNvSpPr>
          <p:nvPr>
            <p:ph idx="1"/>
          </p:nvPr>
        </p:nvSpPr>
        <p:spPr>
          <a:xfrm>
            <a:off x="1202919" y="2011680"/>
            <a:ext cx="9784080" cy="4206240"/>
          </a:xfrm>
        </p:spPr>
        <p:txBody>
          <a:bodyPr vert="horz" lIns="91440" tIns="45720" rIns="91440" bIns="45720" rtlCol="0" anchor="t">
            <a:normAutofit/>
          </a:bodyPr>
          <a:lstStyle/>
          <a:p>
            <a:pPr marL="457200" indent="-457200">
              <a:buClr>
                <a:prstClr val="white"/>
              </a:buClr>
              <a:buAutoNum type="arabicPeriod"/>
            </a:pPr>
            <a:r>
              <a:rPr lang="en-CA" b="1">
                <a:solidFill>
                  <a:schemeClr val="bg1"/>
                </a:solidFill>
                <a:highlight>
                  <a:srgbClr val="FFFF00"/>
                </a:highlight>
                <a:latin typeface="ui-sans-serif"/>
              </a:rPr>
              <a:t>Data</a:t>
            </a:r>
            <a:r>
              <a:rPr lang="en-CA" b="1" i="0">
                <a:solidFill>
                  <a:schemeClr val="bg1"/>
                </a:solidFill>
                <a:effectLst/>
                <a:highlight>
                  <a:srgbClr val="FFFF00"/>
                </a:highlight>
                <a:latin typeface="ui-sans-serif"/>
              </a:rPr>
              <a:t> Protection </a:t>
            </a:r>
            <a:r>
              <a:rPr lang="en-CA" b="1">
                <a:solidFill>
                  <a:schemeClr val="bg1"/>
                </a:solidFill>
                <a:highlight>
                  <a:srgbClr val="FFFF00"/>
                </a:highlight>
                <a:latin typeface="ui-sans-serif"/>
              </a:rPr>
              <a:t>Directive 95/46/EC </a:t>
            </a:r>
            <a:r>
              <a:rPr lang="en-CA" b="1" i="0">
                <a:solidFill>
                  <a:schemeClr val="bg1"/>
                </a:solidFill>
                <a:effectLst/>
                <a:highlight>
                  <a:srgbClr val="FFFF00"/>
                </a:highlight>
                <a:latin typeface="ui-sans-serif"/>
              </a:rPr>
              <a:t>(</a:t>
            </a:r>
            <a:r>
              <a:rPr lang="en-CA" b="1">
                <a:solidFill>
                  <a:schemeClr val="bg1"/>
                </a:solidFill>
                <a:highlight>
                  <a:srgbClr val="FFFF00"/>
                </a:highlight>
                <a:latin typeface="ui-sans-serif"/>
              </a:rPr>
              <a:t>1995</a:t>
            </a:r>
            <a:r>
              <a:rPr lang="en-CA" b="1" i="0">
                <a:solidFill>
                  <a:schemeClr val="bg1"/>
                </a:solidFill>
                <a:effectLst/>
                <a:highlight>
                  <a:srgbClr val="FFFF00"/>
                </a:highlight>
                <a:latin typeface="ui-sans-serif"/>
              </a:rPr>
              <a:t>)</a:t>
            </a:r>
            <a:r>
              <a:rPr lang="en-CA" b="0" i="0">
                <a:effectLst/>
                <a:highlight>
                  <a:srgbClr val="FFFF00"/>
                </a:highlight>
                <a:latin typeface="ui-sans-serif"/>
              </a:rPr>
              <a:t> </a:t>
            </a:r>
            <a:r>
              <a:rPr lang="en-CA" b="0" i="0">
                <a:effectLst/>
                <a:latin typeface="ui-sans-serif"/>
              </a:rPr>
              <a:t>– </a:t>
            </a:r>
            <a:r>
              <a:rPr lang="en-CA">
                <a:latin typeface="ui-sans-serif"/>
              </a:rPr>
              <a:t>Prior to the </a:t>
            </a:r>
            <a:r>
              <a:rPr lang="en-CA" b="0" i="0">
                <a:effectLst/>
                <a:latin typeface="ui-sans-serif"/>
              </a:rPr>
              <a:t>GDPR</a:t>
            </a:r>
            <a:r>
              <a:rPr lang="en-CA">
                <a:latin typeface="ui-sans-serif"/>
              </a:rPr>
              <a:t>,</a:t>
            </a:r>
            <a:r>
              <a:rPr lang="en-CA" b="0" i="0">
                <a:effectLst/>
                <a:latin typeface="ui-sans-serif"/>
              </a:rPr>
              <a:t> the Data Protection Directive </a:t>
            </a:r>
            <a:r>
              <a:rPr lang="en-CA">
                <a:latin typeface="ui-sans-serif"/>
              </a:rPr>
              <a:t>set the foundation for </a:t>
            </a:r>
            <a:r>
              <a:rPr lang="en-CA" b="0" i="0">
                <a:effectLst/>
                <a:latin typeface="ui-sans-serif"/>
              </a:rPr>
              <a:t>data protection </a:t>
            </a:r>
            <a:r>
              <a:rPr lang="en-CA">
                <a:latin typeface="ui-sans-serif"/>
              </a:rPr>
              <a:t>law in </a:t>
            </a:r>
            <a:r>
              <a:rPr lang="en-CA" b="0" i="0">
                <a:effectLst/>
                <a:latin typeface="ui-sans-serif"/>
              </a:rPr>
              <a:t>the EU. </a:t>
            </a:r>
            <a:r>
              <a:rPr lang="en-CA">
                <a:latin typeface="ui-sans-serif"/>
              </a:rPr>
              <a:t>It governed </a:t>
            </a:r>
            <a:r>
              <a:rPr lang="en-CA" b="0" i="0">
                <a:effectLst/>
                <a:latin typeface="ui-sans-serif"/>
              </a:rPr>
              <a:t>the transfer of personal data to third countries</a:t>
            </a:r>
            <a:r>
              <a:rPr lang="en-CA">
                <a:latin typeface="ui-sans-serif"/>
              </a:rPr>
              <a:t>, including the United </a:t>
            </a:r>
            <a:r>
              <a:rPr lang="en-CA">
                <a:solidFill>
                  <a:srgbClr val="FFFFFF"/>
                </a:solidFill>
                <a:latin typeface="ui-sans-serif"/>
              </a:rPr>
              <a:t>States,</a:t>
            </a:r>
            <a:r>
              <a:rPr lang="en-CA" b="0" i="0">
                <a:effectLst/>
                <a:latin typeface="ui-sans-serif"/>
              </a:rPr>
              <a:t> and </a:t>
            </a:r>
            <a:r>
              <a:rPr lang="en-CA">
                <a:latin typeface="ui-sans-serif"/>
              </a:rPr>
              <a:t>required </a:t>
            </a:r>
            <a:r>
              <a:rPr lang="en-CA" b="0" i="0">
                <a:effectLst/>
                <a:latin typeface="ui-sans-serif"/>
              </a:rPr>
              <a:t>that </a:t>
            </a:r>
            <a:r>
              <a:rPr lang="en-CA" b="1" i="0" u="sng">
                <a:effectLst/>
                <a:latin typeface="ui-sans-serif"/>
              </a:rPr>
              <a:t>adequate protection </a:t>
            </a:r>
            <a:r>
              <a:rPr lang="en-CA">
                <a:latin typeface="ui-sans-serif"/>
              </a:rPr>
              <a:t>be provided when transferring data outside </a:t>
            </a:r>
            <a:r>
              <a:rPr lang="en-CA" b="0" i="0">
                <a:effectLst/>
                <a:latin typeface="ui-sans-serif"/>
              </a:rPr>
              <a:t>the </a:t>
            </a:r>
            <a:r>
              <a:rPr lang="en-CA">
                <a:latin typeface="ui-sans-serif"/>
              </a:rPr>
              <a:t>EU</a:t>
            </a:r>
            <a:r>
              <a:rPr lang="en-CA" b="0" i="0">
                <a:effectLst/>
                <a:latin typeface="ui-sans-serif"/>
              </a:rPr>
              <a:t>. </a:t>
            </a:r>
            <a:endParaRPr lang="en-CA">
              <a:latin typeface="Corbel" panose="020B0503020204020204"/>
            </a:endParaRPr>
          </a:p>
          <a:p>
            <a:pPr marL="457200" indent="-457200">
              <a:buClr>
                <a:srgbClr val="FFFFFF"/>
              </a:buClr>
              <a:buAutoNum type="arabicPeriod"/>
            </a:pPr>
            <a:r>
              <a:rPr lang="en-CA" b="1">
                <a:solidFill>
                  <a:schemeClr val="bg1"/>
                </a:solidFill>
                <a:highlight>
                  <a:srgbClr val="FFFF00"/>
                </a:highlight>
                <a:latin typeface="ui-sans-serif"/>
              </a:rPr>
              <a:t>EU-US</a:t>
            </a:r>
            <a:r>
              <a:rPr lang="en-CA" b="1" i="0">
                <a:solidFill>
                  <a:schemeClr val="bg1"/>
                </a:solidFill>
                <a:effectLst/>
                <a:highlight>
                  <a:srgbClr val="FFFF00"/>
                </a:highlight>
                <a:latin typeface="ui-sans-serif"/>
              </a:rPr>
              <a:t> Safe Harbor Framework</a:t>
            </a:r>
            <a:r>
              <a:rPr lang="en-CA" b="1">
                <a:solidFill>
                  <a:schemeClr val="bg1"/>
                </a:solidFill>
                <a:highlight>
                  <a:srgbClr val="FFFF00"/>
                </a:highlight>
                <a:latin typeface="ui-sans-serif"/>
              </a:rPr>
              <a:t> (2000)</a:t>
            </a:r>
            <a:r>
              <a:rPr lang="en-CA">
                <a:highlight>
                  <a:srgbClr val="FFFF00"/>
                </a:highlight>
                <a:latin typeface="ui-sans-serif"/>
              </a:rPr>
              <a:t> </a:t>
            </a:r>
            <a:r>
              <a:rPr lang="en-CA">
                <a:latin typeface="ui-sans-serif"/>
              </a:rPr>
              <a:t>– This </a:t>
            </a:r>
            <a:r>
              <a:rPr lang="en-CA" b="0" i="0">
                <a:effectLst/>
                <a:latin typeface="ui-sans-serif"/>
              </a:rPr>
              <a:t>was a </a:t>
            </a:r>
            <a:r>
              <a:rPr lang="en-CA">
                <a:latin typeface="ui-sans-serif"/>
              </a:rPr>
              <a:t>framework designed </a:t>
            </a:r>
            <a:r>
              <a:rPr lang="en-CA" b="0" i="0">
                <a:effectLst/>
                <a:latin typeface="ui-sans-serif"/>
              </a:rPr>
              <a:t>to </a:t>
            </a:r>
            <a:r>
              <a:rPr lang="en-CA">
                <a:latin typeface="ui-sans-serif"/>
              </a:rPr>
              <a:t>ensure that personal </a:t>
            </a:r>
            <a:r>
              <a:rPr lang="en-CA" b="0" i="0">
                <a:effectLst/>
                <a:latin typeface="ui-sans-serif"/>
              </a:rPr>
              <a:t>data </a:t>
            </a:r>
            <a:r>
              <a:rPr lang="en-CA">
                <a:latin typeface="ui-sans-serif"/>
              </a:rPr>
              <a:t>transferred from the EU </a:t>
            </a:r>
            <a:r>
              <a:rPr lang="en-CA" b="0" i="0">
                <a:effectLst/>
                <a:latin typeface="ui-sans-serif"/>
              </a:rPr>
              <a:t>to the US</a:t>
            </a:r>
            <a:r>
              <a:rPr lang="en-CA">
                <a:latin typeface="ui-sans-serif"/>
              </a:rPr>
              <a:t> was </a:t>
            </a:r>
            <a:r>
              <a:rPr lang="en-CA" b="1" u="sng">
                <a:latin typeface="ui-sans-serif"/>
              </a:rPr>
              <a:t>adequately protected</a:t>
            </a:r>
            <a:r>
              <a:rPr lang="en-CA" b="0" i="0">
                <a:effectLst/>
                <a:latin typeface="ui-sans-serif"/>
              </a:rPr>
              <a:t>. However, </a:t>
            </a:r>
            <a:r>
              <a:rPr lang="en-CA">
                <a:latin typeface="ui-sans-serif"/>
              </a:rPr>
              <a:t>in 2015, the Court of Justice of </a:t>
            </a:r>
            <a:r>
              <a:rPr lang="en-CA" b="0" i="0">
                <a:effectLst/>
                <a:latin typeface="ui-sans-serif"/>
              </a:rPr>
              <a:t>the </a:t>
            </a:r>
            <a:r>
              <a:rPr lang="en-CA">
                <a:latin typeface="ui-sans-serif"/>
              </a:rPr>
              <a:t>European Union (</a:t>
            </a:r>
            <a:r>
              <a:rPr lang="en-CA" b="0" i="0">
                <a:effectLst/>
                <a:latin typeface="ui-sans-serif"/>
              </a:rPr>
              <a:t>CJEU</a:t>
            </a:r>
            <a:r>
              <a:rPr lang="en-CA">
                <a:latin typeface="ui-sans-serif"/>
              </a:rPr>
              <a:t>)</a:t>
            </a:r>
            <a:r>
              <a:rPr lang="en-CA" b="0" i="0">
                <a:effectLst/>
                <a:latin typeface="ui-sans-serif"/>
              </a:rPr>
              <a:t> invalidated this framework in the </a:t>
            </a:r>
            <a:r>
              <a:rPr lang="en-CA" b="0" i="0" err="1">
                <a:effectLst/>
                <a:latin typeface="ui-sans-serif"/>
              </a:rPr>
              <a:t>Schrems</a:t>
            </a:r>
            <a:r>
              <a:rPr lang="en-CA" b="0" i="0">
                <a:effectLst/>
                <a:latin typeface="ui-sans-serif"/>
              </a:rPr>
              <a:t> </a:t>
            </a:r>
            <a:r>
              <a:rPr lang="en-CA">
                <a:latin typeface="ui-sans-serif"/>
              </a:rPr>
              <a:t>I </a:t>
            </a:r>
            <a:r>
              <a:rPr lang="en-CA" b="0" i="0">
                <a:effectLst/>
                <a:latin typeface="ui-sans-serif"/>
              </a:rPr>
              <a:t>case </a:t>
            </a:r>
            <a:r>
              <a:rPr lang="en-CA">
                <a:latin typeface="ui-sans-serif"/>
              </a:rPr>
              <a:t>due to concerns over </a:t>
            </a:r>
            <a:r>
              <a:rPr lang="en-CA" b="0" i="0">
                <a:effectLst/>
                <a:latin typeface="ui-sans-serif"/>
              </a:rPr>
              <a:t>US surveillance practices.</a:t>
            </a:r>
            <a:endParaRPr lang="en-CA"/>
          </a:p>
          <a:p>
            <a:pPr marL="457200" indent="-457200">
              <a:buClr>
                <a:srgbClr val="FFFFFF"/>
              </a:buClr>
              <a:buAutoNum type="arabicPeriod" startAt="3"/>
            </a:pPr>
            <a:endParaRPr lang="en-CA"/>
          </a:p>
          <a:p>
            <a:pPr>
              <a:buAutoNum type="arabicPeriod"/>
            </a:pPr>
            <a:endParaRPr lang="en-US"/>
          </a:p>
        </p:txBody>
      </p:sp>
    </p:spTree>
    <p:extLst>
      <p:ext uri="{BB962C8B-B14F-4D97-AF65-F5344CB8AC3E}">
        <p14:creationId xmlns:p14="http://schemas.microsoft.com/office/powerpoint/2010/main" val="2373774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Banded</vt:lpstr>
      <vt:lpstr>Schrems II DATA PRIVACY AND INTERNATIONAL DATA TRANSFERS</vt:lpstr>
      <vt:lpstr>PowerPoint Presentation</vt:lpstr>
      <vt:lpstr>Overview</vt:lpstr>
      <vt:lpstr>The Parties</vt:lpstr>
      <vt:lpstr>The Parties</vt:lpstr>
      <vt:lpstr>The Parties</vt:lpstr>
      <vt:lpstr>The Court</vt:lpstr>
      <vt:lpstr>PowerPoint Presentation</vt:lpstr>
      <vt:lpstr>The facts (Legal history) </vt:lpstr>
      <vt:lpstr>The facts (Legal history) </vt:lpstr>
      <vt:lpstr>Why this matters?</vt:lpstr>
      <vt:lpstr>The Privacy shield framework (2016)</vt:lpstr>
      <vt:lpstr>What is at issue? - the privacy shield framework</vt:lpstr>
      <vt:lpstr>Key Legal Concerns raised by schrems</vt:lpstr>
      <vt:lpstr>Key Legal Concerns raised by schrems</vt:lpstr>
      <vt:lpstr>CJEU Decision &amp; Reasoning</vt:lpstr>
      <vt:lpstr>WHAT are Standard contractual clauses?</vt:lpstr>
      <vt:lpstr>Schrems vs. standard contractual clauses</vt:lpstr>
      <vt:lpstr>CJEU Decision as to SCC</vt:lpstr>
      <vt:lpstr>Post-schrems II sccs</vt:lpstr>
      <vt:lpstr>Implications</vt:lpstr>
      <vt:lpstr>Schrems II today: lasting impacts?</vt:lpstr>
      <vt:lpstr>Quiz!</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Divine Tatchinda</dc:creator>
  <cp:revision>2</cp:revision>
  <dcterms:created xsi:type="dcterms:W3CDTF">2024-10-28T18:01:02Z</dcterms:created>
  <dcterms:modified xsi:type="dcterms:W3CDTF">2024-11-11T10:12:14Z</dcterms:modified>
</cp:coreProperties>
</file>