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13"/>
  </p:notesMasterIdLst>
  <p:sldIdLst>
    <p:sldId id="269" r:id="rId2"/>
    <p:sldId id="257" r:id="rId3"/>
    <p:sldId id="268" r:id="rId4"/>
    <p:sldId id="263" r:id="rId5"/>
    <p:sldId id="267" r:id="rId6"/>
    <p:sldId id="265" r:id="rId7"/>
    <p:sldId id="258" r:id="rId8"/>
    <p:sldId id="259" r:id="rId9"/>
    <p:sldId id="260" r:id="rId10"/>
    <p:sldId id="261"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5FBF8-3CFA-D0C8-D918-8C1EDA7DD687}" v="9" dt="2024-11-11T21:57:00.504"/>
    <p1510:client id="{C2ABC890-76BE-E249-CEEB-428A6BBA0728}" v="7" dt="2024-11-12T17:37:49.096"/>
    <p1510:client id="{E89F10A4-A768-354C-884C-D4E40C78BAEF}" v="310" dt="2024-11-11T21:42:14.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61"/>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C8149-7147-DE49-A81C-F2B329E43216}"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D9841-631D-6249-9157-26C9EA35028C}" type="slidenum">
              <a:rPr lang="en-US" smtClean="0"/>
              <a:t>‹#›</a:t>
            </a:fld>
            <a:endParaRPr lang="en-US"/>
          </a:p>
        </p:txBody>
      </p:sp>
    </p:spTree>
    <p:extLst>
      <p:ext uri="{BB962C8B-B14F-4D97-AF65-F5344CB8AC3E}">
        <p14:creationId xmlns:p14="http://schemas.microsoft.com/office/powerpoint/2010/main" val="219417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7D9841-631D-6249-9157-26C9EA35028C}" type="slidenum">
              <a:rPr lang="en-US" smtClean="0"/>
              <a:t>1</a:t>
            </a:fld>
            <a:endParaRPr lang="en-US"/>
          </a:p>
        </p:txBody>
      </p:sp>
    </p:spTree>
    <p:extLst>
      <p:ext uri="{BB962C8B-B14F-4D97-AF65-F5344CB8AC3E}">
        <p14:creationId xmlns:p14="http://schemas.microsoft.com/office/powerpoint/2010/main" val="348221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sz="1800" b="0" i="0" u="none" strike="noStrike">
                <a:solidFill>
                  <a:srgbClr val="141413"/>
                </a:solidFill>
                <a:effectLst/>
                <a:latin typeface="Times New Roman" panose="02020603050405020304" pitchFamily="18" charset="0"/>
              </a:rPr>
              <a:t>The dissent believes that the court should have refrained from issuing the injunctive order against Google.</a:t>
            </a:r>
            <a:endParaRPr lang="en-CA" b="0" i="0" u="none" strike="noStrike">
              <a:solidFill>
                <a:srgbClr val="000000"/>
              </a:solidFill>
              <a:effectLst/>
            </a:endParaRPr>
          </a:p>
          <a:p>
            <a:pPr algn="l" rtl="0"/>
            <a:br>
              <a:rPr lang="en-CA" b="0" i="0" u="none" strike="noStrike">
                <a:solidFill>
                  <a:srgbClr val="000000"/>
                </a:solidFill>
                <a:effectLst/>
              </a:rPr>
            </a:br>
            <a:r>
              <a:rPr lang="en-CA" sz="1800" b="0" i="0" u="none" strike="noStrike">
                <a:solidFill>
                  <a:srgbClr val="9900FF"/>
                </a:solidFill>
                <a:effectLst/>
                <a:latin typeface="Times New Roman" panose="02020603050405020304" pitchFamily="18" charset="0"/>
              </a:rPr>
              <a:t>A. The Effects of the Google Order Are Final</a:t>
            </a:r>
            <a:endParaRPr lang="en-CA" b="0" i="0" u="none" strike="noStrike">
              <a:solidFill>
                <a:srgbClr val="000000"/>
              </a:solidFill>
              <a:effectLst/>
            </a:endParaRPr>
          </a:p>
          <a:p>
            <a:pPr algn="l" rtl="0"/>
            <a:br>
              <a:rPr lang="en-CA" b="0" i="0" u="none" strike="noStrike">
                <a:solidFill>
                  <a:srgbClr val="000000"/>
                </a:solidFill>
                <a:effectLst/>
              </a:rPr>
            </a:br>
            <a:r>
              <a:rPr lang="en-CA" sz="1800" b="0" i="0" u="none" strike="noStrike">
                <a:solidFill>
                  <a:srgbClr val="141413"/>
                </a:solidFill>
                <a:effectLst/>
                <a:latin typeface="Times New Roman" panose="02020603050405020304" pitchFamily="18" charset="0"/>
              </a:rPr>
              <a:t>Even though the order was supposed to be temporary, it acts like a final decision because it gives E more than what it originally requested in the lawsuit. Therefore there is no more incentive to go to court.  However, this case does meet the criteria for a permanent interlocutory injunction, only temporary. </a:t>
            </a:r>
            <a:endParaRPr lang="en-CA" b="0" i="0" u="none" strike="noStrike">
              <a:solidFill>
                <a:srgbClr val="000000"/>
              </a:solidFill>
              <a:effectLst/>
            </a:endParaRPr>
          </a:p>
          <a:p>
            <a:pPr algn="l" rtl="0"/>
            <a:br>
              <a:rPr lang="en-CA" b="0" i="0" u="none" strike="noStrike">
                <a:solidFill>
                  <a:srgbClr val="000000"/>
                </a:solidFill>
                <a:effectLst/>
              </a:rPr>
            </a:br>
            <a:r>
              <a:rPr lang="en-CA" sz="1800" b="0" i="0" u="none" strike="noStrike">
                <a:solidFill>
                  <a:srgbClr val="9900FF"/>
                </a:solidFill>
                <a:effectLst/>
                <a:latin typeface="Times New Roman" panose="02020603050405020304" pitchFamily="18" charset="0"/>
              </a:rPr>
              <a:t>B. Google Is a Non-Party</a:t>
            </a:r>
            <a:endParaRPr lang="en-CA" b="0" i="0" u="none" strike="noStrike">
              <a:solidFill>
                <a:srgbClr val="000000"/>
              </a:solidFill>
              <a:effectLst/>
            </a:endParaRPr>
          </a:p>
          <a:p>
            <a:pPr algn="l" rtl="0"/>
            <a:br>
              <a:rPr lang="en-CA" b="0" i="0" u="none" strike="noStrike">
                <a:solidFill>
                  <a:srgbClr val="000000"/>
                </a:solidFill>
                <a:effectLst/>
              </a:rPr>
            </a:br>
            <a:r>
              <a:rPr lang="en-CA" sz="1800" b="0" i="0" u="none" strike="noStrike">
                <a:solidFill>
                  <a:srgbClr val="141413"/>
                </a:solidFill>
                <a:effectLst/>
                <a:latin typeface="Times New Roman" panose="02020603050405020304" pitchFamily="18" charset="0"/>
              </a:rPr>
              <a:t>Google is a non-party to the proceedings between E and D. Google did not aid or abet</a:t>
            </a:r>
            <a:endParaRPr lang="en-CA" b="0" i="0" u="none" strike="noStrike">
              <a:solidFill>
                <a:srgbClr val="000000"/>
              </a:solidFill>
              <a:effectLst/>
            </a:endParaRPr>
          </a:p>
          <a:p>
            <a:pPr algn="l" rtl="0"/>
            <a:r>
              <a:rPr lang="en-CA" sz="1800" b="0" i="0" u="none" strike="noStrike">
                <a:solidFill>
                  <a:srgbClr val="141413"/>
                </a:solidFill>
                <a:effectLst/>
                <a:latin typeface="Times New Roman" panose="02020603050405020304" pitchFamily="18" charset="0"/>
              </a:rPr>
              <a:t>the doing of the prohibited act.</a:t>
            </a:r>
            <a:endParaRPr lang="en-CA" b="0" i="0" u="none" strike="noStrike">
              <a:solidFill>
                <a:srgbClr val="000000"/>
              </a:solidFill>
              <a:effectLst/>
            </a:endParaRPr>
          </a:p>
          <a:p>
            <a:pPr algn="l" rtl="0"/>
            <a:br>
              <a:rPr lang="en-CA" b="0" i="0" u="none" strike="noStrike">
                <a:solidFill>
                  <a:srgbClr val="000000"/>
                </a:solidFill>
                <a:effectLst/>
              </a:rPr>
            </a:br>
            <a:r>
              <a:rPr lang="en-CA" sz="1800" b="0" i="0" u="none" strike="noStrike">
                <a:solidFill>
                  <a:srgbClr val="9900FF"/>
                </a:solidFill>
                <a:effectLst/>
                <a:latin typeface="Times New Roman" panose="02020603050405020304" pitchFamily="18" charset="0"/>
              </a:rPr>
              <a:t>C. The Google Order Is Mandatory</a:t>
            </a:r>
            <a:endParaRPr lang="en-CA" b="0" i="0" u="none" strike="noStrike">
              <a:solidFill>
                <a:srgbClr val="000000"/>
              </a:solidFill>
              <a:effectLst/>
            </a:endParaRPr>
          </a:p>
          <a:p>
            <a:pPr algn="l" rtl="0"/>
            <a:br>
              <a:rPr lang="en-CA" b="0" i="0" u="none" strike="noStrike">
                <a:solidFill>
                  <a:srgbClr val="000000"/>
                </a:solidFill>
                <a:effectLst/>
              </a:rPr>
            </a:br>
            <a:r>
              <a:rPr lang="en-CA" sz="1800" b="0" i="0" u="none" strike="noStrike">
                <a:solidFill>
                  <a:srgbClr val="141413"/>
                </a:solidFill>
                <a:effectLst/>
                <a:latin typeface="Times New Roman" panose="02020603050405020304" pitchFamily="18" charset="0"/>
              </a:rPr>
              <a:t>Third, the Google Order is mandatory and requires on-going modification and supervision because D is launching new websites to replace de-listed ones. Courts should avoid granting injunctions that require such onerous court-supervised updating.</a:t>
            </a:r>
            <a:endParaRPr lang="en-CA" b="0" i="0" u="none" strike="noStrike">
              <a:solidFill>
                <a:srgbClr val="000000"/>
              </a:solidFill>
              <a:effectLst/>
            </a:endParaRPr>
          </a:p>
          <a:p>
            <a:pPr algn="l" rtl="0"/>
            <a:br>
              <a:rPr lang="en-CA" b="0" i="0" u="none" strike="noStrike">
                <a:solidFill>
                  <a:srgbClr val="000000"/>
                </a:solidFill>
                <a:effectLst/>
              </a:rPr>
            </a:br>
            <a:r>
              <a:rPr lang="en-CA" b="0" i="0" u="none" strike="noStrike">
                <a:solidFill>
                  <a:srgbClr val="000000"/>
                </a:solidFill>
                <a:effectLst/>
              </a:rPr>
              <a:t>D. </a:t>
            </a:r>
            <a:r>
              <a:rPr lang="en-CA" sz="1800" b="0" i="0" u="none" strike="noStrike">
                <a:solidFill>
                  <a:srgbClr val="9900FF"/>
                </a:solidFill>
                <a:effectLst/>
                <a:latin typeface="Times New Roman" panose="02020603050405020304" pitchFamily="18" charset="0"/>
              </a:rPr>
              <a:t>The Google Order Has Not Been Shown to Be Effective</a:t>
            </a:r>
            <a:endParaRPr lang="en-CA" b="0" i="0" u="none" strike="noStrike">
              <a:solidFill>
                <a:srgbClr val="000000"/>
              </a:solidFill>
              <a:effectLst/>
            </a:endParaRPr>
          </a:p>
          <a:p>
            <a:pPr algn="l" rtl="0"/>
            <a:br>
              <a:rPr lang="en-CA" b="0" i="0" u="none" strike="noStrike">
                <a:solidFill>
                  <a:srgbClr val="000000"/>
                </a:solidFill>
                <a:effectLst/>
              </a:rPr>
            </a:br>
            <a:r>
              <a:rPr lang="en-CA" sz="1800" b="0" i="0" u="none" strike="noStrike">
                <a:solidFill>
                  <a:srgbClr val="141413"/>
                </a:solidFill>
                <a:effectLst/>
                <a:latin typeface="Times New Roman" panose="02020603050405020304" pitchFamily="18" charset="0"/>
              </a:rPr>
              <a:t>Furthermore, the Google Order has not been shown to be effective in making D cease operating or carrying on business through any website. D’s websites can be found in other ways like by using other search engines, emails, etc. D’s websites are open for business on the</a:t>
            </a:r>
            <a:endParaRPr lang="en-CA" b="0" i="0" u="none" strike="noStrike">
              <a:solidFill>
                <a:srgbClr val="000000"/>
              </a:solidFill>
              <a:effectLst/>
            </a:endParaRPr>
          </a:p>
          <a:p>
            <a:pPr algn="l" rtl="0"/>
            <a:r>
              <a:rPr lang="en-CA" sz="1800" b="0" i="0" u="none" strike="noStrike">
                <a:solidFill>
                  <a:srgbClr val="141413"/>
                </a:solidFill>
                <a:effectLst/>
                <a:latin typeface="Times New Roman" panose="02020603050405020304" pitchFamily="18" charset="0"/>
              </a:rPr>
              <a:t>Internet whether Google searches list them or not.</a:t>
            </a:r>
            <a:endParaRPr lang="en-CA" b="0" i="0" u="none" strike="noStrike">
              <a:solidFill>
                <a:srgbClr val="000000"/>
              </a:solidFill>
              <a:effectLst/>
            </a:endParaRPr>
          </a:p>
          <a:p>
            <a:pPr algn="l" rtl="0"/>
            <a:br>
              <a:rPr lang="en-CA" b="0" i="0" u="none" strike="noStrike">
                <a:solidFill>
                  <a:srgbClr val="000000"/>
                </a:solidFill>
                <a:effectLst/>
              </a:rPr>
            </a:br>
            <a:r>
              <a:rPr lang="en-CA" sz="1800" b="0" i="0" u="none" strike="noStrike">
                <a:solidFill>
                  <a:srgbClr val="9900FF"/>
                </a:solidFill>
                <a:effectLst/>
                <a:latin typeface="Times New Roman" panose="02020603050405020304" pitchFamily="18" charset="0"/>
              </a:rPr>
              <a:t>E. Alternatives Are Available</a:t>
            </a:r>
            <a:endParaRPr lang="en-CA" b="0" i="0" u="none" strike="noStrike">
              <a:solidFill>
                <a:srgbClr val="000000"/>
              </a:solidFill>
              <a:effectLst/>
            </a:endParaRPr>
          </a:p>
          <a:p>
            <a:pPr algn="l" rtl="0"/>
            <a:br>
              <a:rPr lang="en-CA" b="0" i="0" u="none" strike="noStrike">
                <a:solidFill>
                  <a:srgbClr val="000000"/>
                </a:solidFill>
                <a:effectLst/>
              </a:rPr>
            </a:br>
            <a:r>
              <a:rPr lang="en-CA" sz="1800" b="0" i="0" u="none" strike="noStrike">
                <a:solidFill>
                  <a:srgbClr val="141413"/>
                </a:solidFill>
                <a:effectLst/>
                <a:latin typeface="Times New Roman" panose="02020603050405020304" pitchFamily="18" charset="0"/>
              </a:rPr>
              <a:t>Finally, there are alternative remedies available to E. E could also pursue injunctive relief against</a:t>
            </a:r>
            <a:endParaRPr lang="en-CA" b="0" i="0" u="none" strike="noStrike">
              <a:solidFill>
                <a:srgbClr val="000000"/>
              </a:solidFill>
              <a:effectLst/>
            </a:endParaRPr>
          </a:p>
          <a:p>
            <a:pPr algn="l" rtl="0"/>
            <a:r>
              <a:rPr lang="en-CA" sz="1800" b="0" i="0" u="none" strike="noStrike">
                <a:solidFill>
                  <a:srgbClr val="141413"/>
                </a:solidFill>
                <a:effectLst/>
                <a:latin typeface="Times New Roman" panose="02020603050405020304" pitchFamily="18" charset="0"/>
              </a:rPr>
              <a:t>the ISP providers or initiate contempt proceedings in France or in any other jurisdiction with a link to the illegal websites. Therefore, the Google Order should not have been granted.</a:t>
            </a:r>
            <a:endParaRPr lang="en-CA" b="0" i="0" u="none" strike="noStrike">
              <a:solidFill>
                <a:srgbClr val="000000"/>
              </a:solidFill>
              <a:effectLst/>
            </a:endParaRPr>
          </a:p>
          <a:p>
            <a:br>
              <a:rPr lang="en-CA"/>
            </a:br>
            <a:br>
              <a:rPr lang="en-CA"/>
            </a:br>
            <a:endParaRPr lang="en-US"/>
          </a:p>
        </p:txBody>
      </p:sp>
      <p:sp>
        <p:nvSpPr>
          <p:cNvPr id="4" name="Slide Number Placeholder 3"/>
          <p:cNvSpPr>
            <a:spLocks noGrp="1"/>
          </p:cNvSpPr>
          <p:nvPr>
            <p:ph type="sldNum" sz="quarter" idx="5"/>
          </p:nvPr>
        </p:nvSpPr>
        <p:spPr/>
        <p:txBody>
          <a:bodyPr/>
          <a:lstStyle/>
          <a:p>
            <a:fld id="{367D9841-631D-6249-9157-26C9EA35028C}" type="slidenum">
              <a:rPr lang="en-US" smtClean="0"/>
              <a:t>10</a:t>
            </a:fld>
            <a:endParaRPr lang="en-US"/>
          </a:p>
        </p:txBody>
      </p:sp>
    </p:spTree>
    <p:extLst>
      <p:ext uri="{BB962C8B-B14F-4D97-AF65-F5344CB8AC3E}">
        <p14:creationId xmlns:p14="http://schemas.microsoft.com/office/powerpoint/2010/main" val="324130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The test for an interlocutory injunction is set out in RJR-Macdonald Inc v Canada (AG): </a:t>
            </a:r>
          </a:p>
          <a:p>
            <a:pPr marL="685800" marR="0" lvl="1" indent="-228600" algn="l" defTabSz="914400" rtl="0" eaLnBrk="1" fontAlgn="auto" latinLnBrk="0" hangingPunct="1">
              <a:lnSpc>
                <a:spcPct val="110000"/>
              </a:lnSpc>
              <a:spcBef>
                <a:spcPts val="50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Is there a serious issue to be tried?</a:t>
            </a:r>
          </a:p>
          <a:p>
            <a:pPr marL="685800" marR="0" lvl="1" indent="-228600" algn="l" defTabSz="914400" rtl="0" eaLnBrk="1" fontAlgn="auto" latinLnBrk="0" hangingPunct="1">
              <a:lnSpc>
                <a:spcPct val="110000"/>
              </a:lnSpc>
              <a:spcBef>
                <a:spcPts val="50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Would the person applying for the injunction suffer irreparable harm if the injunction were not granted?</a:t>
            </a:r>
          </a:p>
          <a:p>
            <a:pPr marL="685800" marR="0" lvl="1" indent="-228600" algn="l" defTabSz="914400" rtl="0" eaLnBrk="1" fontAlgn="auto" latinLnBrk="0" hangingPunct="1">
              <a:lnSpc>
                <a:spcPct val="110000"/>
              </a:lnSpc>
              <a:spcBef>
                <a:spcPts val="50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Is the balance of convenience in </a:t>
            </a:r>
            <a:r>
              <a:rPr kumimoji="0" lang="en-US" sz="12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favour</a:t>
            </a:r>
            <a:r>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of granting the interlocutory injunction or denying it?</a:t>
            </a: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Injunctive relief can be ordered against someone who is not a party to the underlying lawsuit where they are so involved that they facilitate the harm. </a:t>
            </a: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Where it is necessary to ensure the injunction’s effectiveness, a court can grant an injunction enjoining conduct anywhere in the world. </a:t>
            </a: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The Internet has no borders — its natural habitat is global which is a decisive contextual factor that the court considers when assessing the second prong of the RJR test in addressing the harm D caused. </a:t>
            </a: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Be careful! This is the Canadian court's approach, the US courts did not uphold this interlocutory injunction!</a:t>
            </a: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367D9841-631D-6249-9157-26C9EA35028C}" type="slidenum">
              <a:rPr lang="en-US" smtClean="0"/>
              <a:t>11</a:t>
            </a:fld>
            <a:endParaRPr lang="en-US"/>
          </a:p>
        </p:txBody>
      </p:sp>
    </p:spTree>
    <p:extLst>
      <p:ext uri="{BB962C8B-B14F-4D97-AF65-F5344CB8AC3E}">
        <p14:creationId xmlns:p14="http://schemas.microsoft.com/office/powerpoint/2010/main" val="58497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a:t>E is a small technology company in British Columbia. </a:t>
            </a:r>
          </a:p>
          <a:p>
            <a:pPr marL="171450" indent="-171450">
              <a:buFont typeface="Wingdings" panose="05000000000000000000" pitchFamily="2" charset="2"/>
              <a:buChar char="Ø"/>
            </a:pPr>
            <a:r>
              <a:rPr lang="en-US"/>
              <a:t>D was a distributor of E’s products up until they began to re-label and pass E’s products off as their own. D also acquired trade secrets and confidential information from E, using them to design competing products</a:t>
            </a:r>
          </a:p>
          <a:p>
            <a:pPr marL="171450" indent="-171450">
              <a:buFont typeface="Wingdings" panose="05000000000000000000" pitchFamily="2" charset="2"/>
              <a:buChar char="Ø"/>
            </a:pPr>
            <a:r>
              <a:rPr lang="en-US"/>
              <a:t>D filed statements of defense, where some were struck, but ultimately abandoned proceedings and left the province. </a:t>
            </a:r>
          </a:p>
          <a:p>
            <a:pPr marL="171450" indent="-171450">
              <a:buFont typeface="Wingdings" panose="05000000000000000000" pitchFamily="2" charset="2"/>
              <a:buChar char="Ø"/>
            </a:pPr>
            <a:r>
              <a:rPr lang="en-US"/>
              <a:t>Despite court orders prohibiting the sale of inventory and use of E’s intellectual property, D carried on its business from an unknown location. </a:t>
            </a:r>
          </a:p>
        </p:txBody>
      </p:sp>
      <p:sp>
        <p:nvSpPr>
          <p:cNvPr id="4" name="Slide Number Placeholder 3"/>
          <p:cNvSpPr>
            <a:spLocks noGrp="1"/>
          </p:cNvSpPr>
          <p:nvPr>
            <p:ph type="sldNum" sz="quarter" idx="5"/>
          </p:nvPr>
        </p:nvSpPr>
        <p:spPr/>
        <p:txBody>
          <a:bodyPr/>
          <a:lstStyle/>
          <a:p>
            <a:fld id="{367D9841-631D-6249-9157-26C9EA35028C}" type="slidenum">
              <a:rPr lang="en-US" smtClean="0"/>
              <a:t>2</a:t>
            </a:fld>
            <a:endParaRPr lang="en-US"/>
          </a:p>
        </p:txBody>
      </p:sp>
    </p:spTree>
    <p:extLst>
      <p:ext uri="{BB962C8B-B14F-4D97-AF65-F5344CB8AC3E}">
        <p14:creationId xmlns:p14="http://schemas.microsoft.com/office/powerpoint/2010/main" val="1302807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Wingdings" panose="05000000000000000000" pitchFamily="2" charset="2"/>
              <a:buChar char="Ø"/>
            </a:pPr>
            <a:r>
              <a:rPr lang="en-US"/>
              <a:t>The Supreme Court of British Columbia issued an injunction ordering that D cease its operations through any website where between 2012-2013 Google had de-indexed 345 webpages associated with D, however some webpages remained. </a:t>
            </a:r>
          </a:p>
          <a:p>
            <a:pPr marL="228600" indent="-228600">
              <a:buFont typeface="Wingdings" panose="05000000000000000000" pitchFamily="2" charset="2"/>
              <a:buChar char="Ø"/>
            </a:pPr>
            <a:r>
              <a:rPr lang="en-US"/>
              <a:t>De‑indexing webpages but not entire websites proved to be ineffective since D simply moved the objectionable content to new pages within its websites, circumventing the court orders. In addition, Google had limited the de‑indexing to searches conducted on google.ca.</a:t>
            </a:r>
          </a:p>
          <a:p>
            <a:pPr marL="228600" indent="-228600">
              <a:buFont typeface="Wingdings" panose="05000000000000000000" pitchFamily="2" charset="2"/>
              <a:buChar char="Ø"/>
            </a:pPr>
            <a:r>
              <a:rPr lang="en-US"/>
              <a:t>E then sought an interlocutory injunction to enjoin Google from displaying any part of D’s websites on any of its search results worldwide. Google lost its appeal at the British Columbia Court of Appeal where this case is the subsequent appeal to the Supreme Court regarding the validity of this worldwide injunction. </a:t>
            </a:r>
          </a:p>
          <a:p>
            <a:endParaRPr lang="en-US"/>
          </a:p>
        </p:txBody>
      </p:sp>
      <p:sp>
        <p:nvSpPr>
          <p:cNvPr id="4" name="Slide Number Placeholder 3"/>
          <p:cNvSpPr>
            <a:spLocks noGrp="1"/>
          </p:cNvSpPr>
          <p:nvPr>
            <p:ph type="sldNum" sz="quarter" idx="5"/>
          </p:nvPr>
        </p:nvSpPr>
        <p:spPr/>
        <p:txBody>
          <a:bodyPr/>
          <a:lstStyle/>
          <a:p>
            <a:fld id="{367D9841-631D-6249-9157-26C9EA35028C}" type="slidenum">
              <a:rPr lang="en-US" smtClean="0"/>
              <a:t>3</a:t>
            </a:fld>
            <a:endParaRPr lang="en-US"/>
          </a:p>
        </p:txBody>
      </p:sp>
    </p:spTree>
    <p:extLst>
      <p:ext uri="{BB962C8B-B14F-4D97-AF65-F5344CB8AC3E}">
        <p14:creationId xmlns:p14="http://schemas.microsoft.com/office/powerpoint/2010/main" val="312837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None/>
            </a:pPr>
            <a:r>
              <a:rPr lang="en-CA" sz="1200" b="0" i="0" u="none" strike="noStrike">
                <a:solidFill>
                  <a:srgbClr val="141413"/>
                </a:solidFill>
                <a:effectLst/>
                <a:latin typeface="Times New Roman" panose="02020603050405020304" pitchFamily="18" charset="0"/>
              </a:rPr>
              <a:t>Issue: Can Google be ordered, to globally de-index the websites of a company that is using those websites to unlawfully sell the intellectual property of another company</a:t>
            </a:r>
            <a:endParaRPr lang="en-CA" b="0" i="0" u="none" strike="noStrike">
              <a:solidFill>
                <a:srgbClr val="000000"/>
              </a:solidFill>
              <a:effectLst/>
            </a:endParaRPr>
          </a:p>
          <a:p>
            <a:pPr marL="0" indent="0" algn="l" rtl="0">
              <a:buNone/>
            </a:pPr>
            <a:br>
              <a:rPr lang="en-CA" b="0" i="0" u="none" strike="noStrike">
                <a:solidFill>
                  <a:srgbClr val="000000"/>
                </a:solidFill>
                <a:effectLst/>
              </a:rPr>
            </a:br>
            <a:r>
              <a:rPr lang="en-CA" sz="1200" b="0" i="0" u="none" strike="noStrike">
                <a:solidFill>
                  <a:srgbClr val="141413"/>
                </a:solidFill>
                <a:effectLst/>
                <a:latin typeface="Times New Roman" panose="02020603050405020304" pitchFamily="18" charset="0"/>
              </a:rPr>
              <a:t>Ultimately, the question is whether granting the injunction would be just and equitable in all the circumstances of the case</a:t>
            </a:r>
            <a:endParaRPr lang="en-CA" b="0" i="0" u="none" strike="noStrike">
              <a:solidFill>
                <a:srgbClr val="000000"/>
              </a:solidFill>
              <a:effectLst/>
            </a:endParaRPr>
          </a:p>
          <a:p>
            <a:pPr marL="0" indent="0">
              <a:buNone/>
            </a:pPr>
            <a:br>
              <a:rPr lang="en-CA"/>
            </a:br>
            <a:br>
              <a:rPr lang="en-CA"/>
            </a:br>
            <a:endParaRPr lang="en-US"/>
          </a:p>
          <a:p>
            <a:endParaRPr lang="en-US"/>
          </a:p>
        </p:txBody>
      </p:sp>
      <p:sp>
        <p:nvSpPr>
          <p:cNvPr id="4" name="Slide Number Placeholder 3"/>
          <p:cNvSpPr>
            <a:spLocks noGrp="1"/>
          </p:cNvSpPr>
          <p:nvPr>
            <p:ph type="sldNum" sz="quarter" idx="5"/>
          </p:nvPr>
        </p:nvSpPr>
        <p:spPr/>
        <p:txBody>
          <a:bodyPr/>
          <a:lstStyle/>
          <a:p>
            <a:fld id="{367D9841-631D-6249-9157-26C9EA35028C}" type="slidenum">
              <a:rPr lang="en-US" smtClean="0"/>
              <a:t>4</a:t>
            </a:fld>
            <a:endParaRPr lang="en-US"/>
          </a:p>
        </p:txBody>
      </p:sp>
    </p:spTree>
    <p:extLst>
      <p:ext uri="{BB962C8B-B14F-4D97-AF65-F5344CB8AC3E}">
        <p14:creationId xmlns:p14="http://schemas.microsoft.com/office/powerpoint/2010/main" val="374490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A0D0A-E414-BC71-6BBC-DF2064C600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1C54AC-4103-CEC2-E4F6-4B0BA1C45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BA918F-DF41-1D7E-FDD2-829130C41738}"/>
              </a:ext>
            </a:extLst>
          </p:cNvPr>
          <p:cNvSpPr>
            <a:spLocks noGrp="1"/>
          </p:cNvSpPr>
          <p:nvPr>
            <p:ph type="body" idx="1"/>
          </p:nvPr>
        </p:nvSpPr>
        <p:spPr/>
        <p:txBody>
          <a:bodyPr/>
          <a:lstStyle/>
          <a:p>
            <a:pPr algn="l" rtl="0"/>
            <a:r>
              <a:rPr lang="en-CA" sz="1200" b="0" i="0" u="none" strike="noStrike">
                <a:solidFill>
                  <a:srgbClr val="141413"/>
                </a:solidFill>
                <a:effectLst/>
                <a:latin typeface="Times New Roman" panose="02020603050405020304" pitchFamily="18" charset="0"/>
              </a:rPr>
              <a:t>RJR — MacDonald Inc. v. Canada (Attorney General), [1994] 1 S.C.R. 311, sets out a three-part</a:t>
            </a:r>
            <a:endParaRPr lang="en-CA" b="0" i="0" u="none" strike="noStrike">
              <a:solidFill>
                <a:srgbClr val="000000"/>
              </a:solidFill>
              <a:effectLst/>
            </a:endParaRPr>
          </a:p>
          <a:p>
            <a:pPr algn="l" rtl="0"/>
            <a:r>
              <a:rPr lang="en-CA" sz="1200" b="0" i="0" u="none" strike="noStrike">
                <a:solidFill>
                  <a:srgbClr val="141413"/>
                </a:solidFill>
                <a:effectLst/>
                <a:latin typeface="Times New Roman" panose="02020603050405020304" pitchFamily="18" charset="0"/>
              </a:rPr>
              <a:t>test for determining whether a court should exercise its discretion to grant an interlocutory injunction: </a:t>
            </a:r>
            <a:endParaRPr lang="en-CA" b="0" i="0" u="none" strike="noStrike">
              <a:solidFill>
                <a:srgbClr val="000000"/>
              </a:solidFill>
              <a:effectLst/>
            </a:endParaRPr>
          </a:p>
          <a:p>
            <a:pPr algn="l" rtl="0" fontAlgn="base">
              <a:buFont typeface="+mj-lt"/>
              <a:buAutoNum type="arabicPeriod"/>
            </a:pPr>
            <a:r>
              <a:rPr lang="en-CA" sz="1200" b="0" i="0" u="none" strike="noStrike">
                <a:solidFill>
                  <a:srgbClr val="141413"/>
                </a:solidFill>
                <a:effectLst/>
                <a:latin typeface="Times New Roman" panose="02020603050405020304" pitchFamily="18" charset="0"/>
              </a:rPr>
              <a:t>Is there a serious issue to be tried</a:t>
            </a:r>
          </a:p>
          <a:p>
            <a:pPr algn="l" rtl="0" fontAlgn="base">
              <a:buFont typeface="+mj-lt"/>
              <a:buAutoNum type="arabicPeriod"/>
            </a:pPr>
            <a:r>
              <a:rPr lang="en-CA" sz="1200" b="0" i="0" u="none" strike="noStrike">
                <a:solidFill>
                  <a:srgbClr val="141413"/>
                </a:solidFill>
                <a:effectLst/>
                <a:latin typeface="Times New Roman" panose="02020603050405020304" pitchFamily="18" charset="0"/>
              </a:rPr>
              <a:t>Would the person applying for the injunction suffer irreparable harm if the injunction were not granted</a:t>
            </a:r>
          </a:p>
          <a:p>
            <a:pPr algn="l" rtl="0" fontAlgn="base">
              <a:buFont typeface="+mj-lt"/>
              <a:buAutoNum type="arabicPeriod"/>
            </a:pPr>
            <a:r>
              <a:rPr lang="en-CA" sz="1200" b="0" i="0" u="none" strike="noStrike">
                <a:solidFill>
                  <a:srgbClr val="141413"/>
                </a:solidFill>
                <a:effectLst/>
                <a:latin typeface="Times New Roman" panose="02020603050405020304" pitchFamily="18" charset="0"/>
              </a:rPr>
              <a:t>Is the balance of convenience in favour of granting the interlocutory injunction or denying it. </a:t>
            </a:r>
          </a:p>
          <a:p>
            <a:pPr marL="0" indent="0">
              <a:buNone/>
            </a:pPr>
            <a:br>
              <a:rPr lang="en-CA"/>
            </a:br>
            <a:br>
              <a:rPr lang="en-CA"/>
            </a:br>
            <a:endParaRPr lang="en-US"/>
          </a:p>
          <a:p>
            <a:endParaRPr lang="en-US"/>
          </a:p>
        </p:txBody>
      </p:sp>
      <p:sp>
        <p:nvSpPr>
          <p:cNvPr id="4" name="Slide Number Placeholder 3">
            <a:extLst>
              <a:ext uri="{FF2B5EF4-FFF2-40B4-BE49-F238E27FC236}">
                <a16:creationId xmlns:a16="http://schemas.microsoft.com/office/drawing/2014/main" id="{6046AC3D-BC4D-E123-B92A-F392453402CF}"/>
              </a:ext>
            </a:extLst>
          </p:cNvPr>
          <p:cNvSpPr>
            <a:spLocks noGrp="1"/>
          </p:cNvSpPr>
          <p:nvPr>
            <p:ph type="sldNum" sz="quarter" idx="5"/>
          </p:nvPr>
        </p:nvSpPr>
        <p:spPr/>
        <p:txBody>
          <a:bodyPr/>
          <a:lstStyle/>
          <a:p>
            <a:fld id="{367D9841-631D-6249-9157-26C9EA35028C}" type="slidenum">
              <a:rPr lang="en-US" smtClean="0"/>
              <a:t>5</a:t>
            </a:fld>
            <a:endParaRPr lang="en-US"/>
          </a:p>
        </p:txBody>
      </p:sp>
    </p:spTree>
    <p:extLst>
      <p:ext uri="{BB962C8B-B14F-4D97-AF65-F5344CB8AC3E}">
        <p14:creationId xmlns:p14="http://schemas.microsoft.com/office/powerpoint/2010/main" val="334511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453D4-3EAB-53D6-E3E3-A1A5D9E03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0818B-4221-1956-0EB7-26A21E148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CBAC0-E76A-CE43-3D47-BA34AF4F4733}"/>
              </a:ext>
            </a:extLst>
          </p:cNvPr>
          <p:cNvSpPr>
            <a:spLocks noGrp="1"/>
          </p:cNvSpPr>
          <p:nvPr>
            <p:ph type="body" idx="1"/>
          </p:nvPr>
        </p:nvSpPr>
        <p:spPr/>
        <p:txBody>
          <a:bodyPr/>
          <a:lstStyle/>
          <a:p>
            <a:pPr marL="0" indent="0" algn="l" rtl="0">
              <a:buNone/>
            </a:pPr>
            <a:r>
              <a:rPr lang="en-CA" sz="1200" b="0" i="0" u="none" strike="noStrike">
                <a:solidFill>
                  <a:srgbClr val="141413"/>
                </a:solidFill>
                <a:effectLst/>
                <a:latin typeface="Times New Roman" panose="02020603050405020304" pitchFamily="18" charset="0"/>
              </a:rPr>
              <a:t>Issue: Can Google be ordered, to globally de-index the websites of a company that is using those websites to unlawfully sell the intellectual property of another company</a:t>
            </a:r>
            <a:endParaRPr lang="en-CA" b="0" i="0" u="none" strike="noStrike">
              <a:solidFill>
                <a:srgbClr val="000000"/>
              </a:solidFill>
              <a:effectLst/>
            </a:endParaRPr>
          </a:p>
          <a:p>
            <a:pPr marL="0" indent="0" algn="l" rtl="0">
              <a:buNone/>
            </a:pPr>
            <a:br>
              <a:rPr lang="en-CA" b="0" i="0" u="none" strike="noStrike">
                <a:solidFill>
                  <a:srgbClr val="000000"/>
                </a:solidFill>
                <a:effectLst/>
              </a:rPr>
            </a:br>
            <a:r>
              <a:rPr lang="en-CA" sz="1200" b="0" i="0" u="none" strike="noStrike">
                <a:solidFill>
                  <a:srgbClr val="141413"/>
                </a:solidFill>
                <a:effectLst/>
                <a:latin typeface="Times New Roman" panose="02020603050405020304" pitchFamily="18" charset="0"/>
              </a:rPr>
              <a:t>The answer turns on classic interlocutory injunction jurisprudence: is there a serious issue to be tried; would irreparable harm result if the injunction were not granted; and does the balance of convenience favour granting or refusing the injunction? </a:t>
            </a:r>
            <a:endParaRPr lang="en-CA" b="0" i="0" u="none" strike="noStrike">
              <a:solidFill>
                <a:srgbClr val="000000"/>
              </a:solidFill>
              <a:effectLst/>
            </a:endParaRPr>
          </a:p>
          <a:p>
            <a:pPr marL="0" indent="0" algn="l" rtl="0">
              <a:buNone/>
            </a:pPr>
            <a:br>
              <a:rPr lang="en-CA" b="0" i="0" u="none" strike="noStrike">
                <a:solidFill>
                  <a:srgbClr val="000000"/>
                </a:solidFill>
                <a:effectLst/>
              </a:rPr>
            </a:br>
            <a:r>
              <a:rPr lang="en-CA" sz="1200" b="0" i="0" u="none" strike="noStrike">
                <a:solidFill>
                  <a:srgbClr val="141413"/>
                </a:solidFill>
                <a:effectLst/>
                <a:latin typeface="Times New Roman" panose="02020603050405020304" pitchFamily="18" charset="0"/>
              </a:rPr>
              <a:t>Ultimately, the question is whether granting the injunction would be just and equitable in all the circumstances of the case</a:t>
            </a:r>
            <a:endParaRPr lang="en-CA" b="0" i="0" u="none" strike="noStrike">
              <a:solidFill>
                <a:srgbClr val="000000"/>
              </a:solidFill>
              <a:effectLst/>
            </a:endParaRPr>
          </a:p>
          <a:p>
            <a:pPr marL="0" indent="0">
              <a:buNone/>
            </a:pPr>
            <a:br>
              <a:rPr lang="en-CA"/>
            </a:br>
            <a:br>
              <a:rPr lang="en-CA"/>
            </a:br>
            <a:endParaRPr lang="en-US"/>
          </a:p>
          <a:p>
            <a:endParaRPr lang="en-US"/>
          </a:p>
        </p:txBody>
      </p:sp>
      <p:sp>
        <p:nvSpPr>
          <p:cNvPr id="4" name="Slide Number Placeholder 3">
            <a:extLst>
              <a:ext uri="{FF2B5EF4-FFF2-40B4-BE49-F238E27FC236}">
                <a16:creationId xmlns:a16="http://schemas.microsoft.com/office/drawing/2014/main" id="{8C4B3C18-3ECA-E527-CBFD-7A951B1F9DBA}"/>
              </a:ext>
            </a:extLst>
          </p:cNvPr>
          <p:cNvSpPr>
            <a:spLocks noGrp="1"/>
          </p:cNvSpPr>
          <p:nvPr>
            <p:ph type="sldNum" sz="quarter" idx="5"/>
          </p:nvPr>
        </p:nvSpPr>
        <p:spPr/>
        <p:txBody>
          <a:bodyPr/>
          <a:lstStyle/>
          <a:p>
            <a:fld id="{367D9841-631D-6249-9157-26C9EA35028C}" type="slidenum">
              <a:rPr lang="en-US" smtClean="0"/>
              <a:t>6</a:t>
            </a:fld>
            <a:endParaRPr lang="en-US"/>
          </a:p>
        </p:txBody>
      </p:sp>
    </p:spTree>
    <p:extLst>
      <p:ext uri="{BB962C8B-B14F-4D97-AF65-F5344CB8AC3E}">
        <p14:creationId xmlns:p14="http://schemas.microsoft.com/office/powerpoint/2010/main" val="284245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rtl="0" fontAlgn="base">
              <a:buFont typeface="+mj-lt"/>
              <a:buAutoNum type="arabicPeriod"/>
            </a:pPr>
            <a:r>
              <a:rPr lang="en-CA" sz="1800" b="0" i="0" u="none" strike="noStrike">
                <a:solidFill>
                  <a:srgbClr val="000000"/>
                </a:solidFill>
                <a:effectLst/>
                <a:latin typeface="Times New Roman" panose="02020603050405020304" pitchFamily="18" charset="0"/>
              </a:rPr>
              <a:t>They believe that as a non-party, it should be immune from the injunction</a:t>
            </a:r>
          </a:p>
          <a:p>
            <a:pPr marL="342900" indent="-342900" algn="l" rtl="0" fontAlgn="base">
              <a:buFont typeface="+mj-lt"/>
              <a:buAutoNum type="arabicPeriod"/>
            </a:pPr>
            <a:r>
              <a:rPr lang="en-CA" sz="1800" b="0" i="0" u="none" strike="noStrike">
                <a:solidFill>
                  <a:srgbClr val="000000"/>
                </a:solidFill>
                <a:effectLst/>
                <a:latin typeface="Times New Roman" panose="02020603050405020304" pitchFamily="18" charset="0"/>
              </a:rPr>
              <a:t>That they should not be issuing an interlocutory injunction with extraterritorial effect. They believe that when considering the balance of convenience aspect they should have considered whether it is even appropriate or necessary for the court to issue an order that affects parties outside its jurisdiction. </a:t>
            </a: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lang="en-CA" sz="1800" b="0" i="0" u="none" strike="noStrike">
                <a:solidFill>
                  <a:srgbClr val="000000"/>
                </a:solidFill>
                <a:effectLst/>
                <a:latin typeface="Times New Roman" panose="02020603050405020304" pitchFamily="18" charset="0"/>
              </a:rPr>
              <a:t>While Google is not disputing there is a serious claim and that </a:t>
            </a:r>
            <a:r>
              <a:rPr lang="en-CA" sz="1800" b="0" i="0" u="none" strike="noStrike" err="1">
                <a:solidFill>
                  <a:srgbClr val="000000"/>
                </a:solidFill>
                <a:effectLst/>
                <a:latin typeface="Times New Roman" panose="02020603050405020304" pitchFamily="18" charset="0"/>
              </a:rPr>
              <a:t>Equustek</a:t>
            </a:r>
            <a:r>
              <a:rPr lang="en-CA" sz="1800" b="0" i="0" u="none" strike="noStrike">
                <a:solidFill>
                  <a:srgbClr val="000000"/>
                </a:solidFill>
                <a:effectLst/>
                <a:latin typeface="Times New Roman" panose="02020603050405020304" pitchFamily="18" charset="0"/>
              </a:rPr>
              <a:t> is suffering irreparable harm, they argue that the injunction is not necessary to prevent that irreparable harm and that it is not effective in so doing</a:t>
            </a:r>
          </a:p>
          <a:p>
            <a:pPr marL="342900" indent="-342900" algn="l" rtl="0" fontAlgn="base">
              <a:buFont typeface="+mj-lt"/>
              <a:buAutoNum type="arabicPeriod"/>
            </a:pPr>
            <a:r>
              <a:rPr lang="en-CA" sz="1800" b="0" i="0" u="none" strike="noStrike">
                <a:solidFill>
                  <a:srgbClr val="000000"/>
                </a:solidFill>
                <a:effectLst/>
                <a:latin typeface="Times New Roman" panose="02020603050405020304" pitchFamily="18" charset="0"/>
              </a:rPr>
              <a:t>International injunctions violate international comity as the order might not be obtainable in a foreign jurisdiction, or complying with it could force Google to break the laws of their jurisdiction.</a:t>
            </a:r>
          </a:p>
          <a:p>
            <a:pPr marL="342900" indent="-342900" algn="l" rtl="0" fontAlgn="base">
              <a:buFont typeface="+mj-lt"/>
              <a:buAutoNum type="arabicPeriod"/>
            </a:pPr>
            <a:r>
              <a:rPr lang="en-CA" sz="1800" b="0" i="0" u="none" strike="noStrike">
                <a:solidFill>
                  <a:srgbClr val="000000"/>
                </a:solidFill>
                <a:effectLst/>
                <a:latin typeface="Times New Roman" panose="02020603050405020304" pitchFamily="18" charset="0"/>
              </a:rPr>
              <a:t>They also believe that they should have considered the implication this order can have on freedom of expression. </a:t>
            </a:r>
          </a:p>
          <a:p>
            <a:pPr marL="342900" indent="-342900" algn="l" rtl="0" fontAlgn="base">
              <a:buFont typeface="+mj-lt"/>
              <a:buAutoNum type="arabicPeriod"/>
            </a:pPr>
            <a:r>
              <a:rPr lang="en-CA" sz="1800" b="0" i="0" u="none" strike="noStrike">
                <a:solidFill>
                  <a:srgbClr val="000000"/>
                </a:solidFill>
                <a:effectLst/>
                <a:latin typeface="Times New Roman" panose="02020603050405020304" pitchFamily="18" charset="0"/>
              </a:rPr>
              <a:t>This will turn into a permanent injunction</a:t>
            </a:r>
          </a:p>
          <a:p>
            <a:endParaRPr lang="en-US" b="1"/>
          </a:p>
        </p:txBody>
      </p:sp>
      <p:sp>
        <p:nvSpPr>
          <p:cNvPr id="4" name="Slide Number Placeholder 3"/>
          <p:cNvSpPr>
            <a:spLocks noGrp="1"/>
          </p:cNvSpPr>
          <p:nvPr>
            <p:ph type="sldNum" sz="quarter" idx="5"/>
          </p:nvPr>
        </p:nvSpPr>
        <p:spPr/>
        <p:txBody>
          <a:bodyPr/>
          <a:lstStyle/>
          <a:p>
            <a:fld id="{367D9841-631D-6249-9157-26C9EA35028C}" type="slidenum">
              <a:rPr lang="en-US" smtClean="0"/>
              <a:t>7</a:t>
            </a:fld>
            <a:endParaRPr lang="en-US"/>
          </a:p>
        </p:txBody>
      </p:sp>
    </p:spTree>
    <p:extLst>
      <p:ext uri="{BB962C8B-B14F-4D97-AF65-F5344CB8AC3E}">
        <p14:creationId xmlns:p14="http://schemas.microsoft.com/office/powerpoint/2010/main" val="236591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a:t>The test for determining whether the court should exercise its discretion to grant an interlocutory injunction against Google has been met in this case: there is a serious issue to be tried; E is suffering irreparable harm as a result of D’s ongoing sale of its competing product through the Internet; and the balance of convenience is in </a:t>
            </a:r>
            <a:r>
              <a:rPr lang="en-US" err="1"/>
              <a:t>favour</a:t>
            </a:r>
            <a:r>
              <a:rPr lang="en-US"/>
              <a:t> of granting the order sought.</a:t>
            </a:r>
          </a:p>
          <a:p>
            <a:pPr marL="171450" indent="-171450">
              <a:buFont typeface="Wingdings" panose="05000000000000000000" pitchFamily="2" charset="2"/>
              <a:buChar char="Ø"/>
            </a:pPr>
            <a:r>
              <a:rPr lang="en-US"/>
              <a:t>Injunctive relief can be ordered against someone who is not a party to the underlying lawsuit. When non‑parties are so involved in the wrongful acts of others that they facilitate the harm, even if they themselves are not guilty of wrongdoing, they can be subject to interlocutory injunctions.</a:t>
            </a:r>
          </a:p>
          <a:p>
            <a:pPr marL="171450" indent="-171450">
              <a:buFont typeface="Wingdings" panose="05000000000000000000" pitchFamily="2" charset="2"/>
              <a:buChar char="Ø"/>
            </a:pPr>
            <a:r>
              <a:rPr lang="en-US"/>
              <a:t> Where it is necessary to ensure the injunction’s effectiveness, a court can grant an injunction enjoining conduct anywhere in the world. </a:t>
            </a:r>
          </a:p>
          <a:p>
            <a:pPr marL="171450" indent="-171450">
              <a:buFont typeface="Wingdings" panose="05000000000000000000" pitchFamily="2" charset="2"/>
              <a:buChar char="Ø"/>
            </a:pPr>
            <a:r>
              <a:rPr lang="en-US"/>
              <a:t>Violation of international comity is a theoretical argument where Google has not proven that, in complying with this injunction, they would violate laws of another jurisdiction, including freedom of expression. Also, most countries recognize IP law and principles. </a:t>
            </a:r>
          </a:p>
          <a:p>
            <a:pPr marL="171450" indent="-171450">
              <a:buFont typeface="Wingdings" panose="05000000000000000000" pitchFamily="2" charset="2"/>
              <a:buChar char="Ø"/>
            </a:pPr>
            <a:r>
              <a:rPr lang="en-US"/>
              <a:t>Reiterates that this is not a permanent injunction where should the order be in place for an inordinate amount of time Google is always open to apply to have it varied or vacated. </a:t>
            </a:r>
          </a:p>
          <a:p>
            <a:pPr marL="171450" indent="-171450">
              <a:buFont typeface="Wingdings" panose="05000000000000000000" pitchFamily="2" charset="2"/>
              <a:buChar char="Ø"/>
            </a:pPr>
            <a:r>
              <a:rPr lang="en-US"/>
              <a:t>Held: The appeal is dismissed and the worldwide interlocutory injunction against Google is upheld.</a:t>
            </a:r>
          </a:p>
          <a:p>
            <a:pPr marL="171450" indent="-171450">
              <a:buFont typeface="Wingdings" panose="05000000000000000000" pitchFamily="2" charset="2"/>
              <a:buChar char="Ø"/>
            </a:pPr>
            <a:endParaRPr lang="en-US"/>
          </a:p>
        </p:txBody>
      </p:sp>
      <p:sp>
        <p:nvSpPr>
          <p:cNvPr id="4" name="Slide Number Placeholder 3"/>
          <p:cNvSpPr>
            <a:spLocks noGrp="1"/>
          </p:cNvSpPr>
          <p:nvPr>
            <p:ph type="sldNum" sz="quarter" idx="5"/>
          </p:nvPr>
        </p:nvSpPr>
        <p:spPr/>
        <p:txBody>
          <a:bodyPr/>
          <a:lstStyle/>
          <a:p>
            <a:fld id="{367D9841-631D-6249-9157-26C9EA35028C}" type="slidenum">
              <a:rPr lang="en-US" smtClean="0"/>
              <a:t>8</a:t>
            </a:fld>
            <a:endParaRPr lang="en-US"/>
          </a:p>
        </p:txBody>
      </p:sp>
    </p:spTree>
    <p:extLst>
      <p:ext uri="{BB962C8B-B14F-4D97-AF65-F5344CB8AC3E}">
        <p14:creationId xmlns:p14="http://schemas.microsoft.com/office/powerpoint/2010/main" val="174643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a:t>The Internet has no borders — its natural habitat is global. </a:t>
            </a:r>
          </a:p>
          <a:p>
            <a:pPr marL="171450" indent="-171450">
              <a:buFont typeface="Wingdings" panose="05000000000000000000" pitchFamily="2" charset="2"/>
              <a:buChar char="Ø"/>
            </a:pPr>
            <a:r>
              <a:rPr lang="en-US"/>
              <a:t>The only way to ensure that the interlocutory injunction attained its objective was to have it apply where Google operates — globally. If the injunction were restricted to Canada alone or to google.ca, the remedy would be deprived of its intended ability to prevent irreparable harm, since purchasers outside Canada could easily continue purchasing from D’s websites, and Canadian purchasers could find D’s websites even if those websites were de‑indexed on google.ca.</a:t>
            </a:r>
          </a:p>
          <a:p>
            <a:pPr marL="171450" indent="-171450">
              <a:buFont typeface="Wingdings" panose="05000000000000000000" pitchFamily="2" charset="2"/>
              <a:buChar char="Ø"/>
            </a:pPr>
            <a:r>
              <a:rPr lang="en-US"/>
              <a:t>Remedy should take into consideration International Nature of the Internet: “We are dealing with the Internet after all… [which] has to take full account of its inevitable extraterritorial reach.” </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endParaRPr lang="en-US"/>
          </a:p>
        </p:txBody>
      </p:sp>
      <p:sp>
        <p:nvSpPr>
          <p:cNvPr id="4" name="Slide Number Placeholder 3"/>
          <p:cNvSpPr>
            <a:spLocks noGrp="1"/>
          </p:cNvSpPr>
          <p:nvPr>
            <p:ph type="sldNum" sz="quarter" idx="5"/>
          </p:nvPr>
        </p:nvSpPr>
        <p:spPr/>
        <p:txBody>
          <a:bodyPr/>
          <a:lstStyle/>
          <a:p>
            <a:fld id="{367D9841-631D-6249-9157-26C9EA35028C}" type="slidenum">
              <a:rPr lang="en-US" smtClean="0"/>
              <a:t>9</a:t>
            </a:fld>
            <a:endParaRPr lang="en-US"/>
          </a:p>
        </p:txBody>
      </p:sp>
    </p:spTree>
    <p:extLst>
      <p:ext uri="{BB962C8B-B14F-4D97-AF65-F5344CB8AC3E}">
        <p14:creationId xmlns:p14="http://schemas.microsoft.com/office/powerpoint/2010/main" val="2517775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11/18/2024</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1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11/18/2024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4576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11/18/2024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4583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11/18/2024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070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11/18/2024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7554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11/18/2024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641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11/18/2024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8360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11/18/2024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3351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11/18/2024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5014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11/18/2024</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1411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11/18/2024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6900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11/18/2024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37834862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8" r:id="rId6"/>
    <p:sldLayoutId id="2147483823" r:id="rId7"/>
    <p:sldLayoutId id="2147483824" r:id="rId8"/>
    <p:sldLayoutId id="2147483825" r:id="rId9"/>
    <p:sldLayoutId id="2147483827" r:id="rId10"/>
    <p:sldLayoutId id="2147483826"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Network Technology Background">
            <a:extLst>
              <a:ext uri="{FF2B5EF4-FFF2-40B4-BE49-F238E27FC236}">
                <a16:creationId xmlns:a16="http://schemas.microsoft.com/office/drawing/2014/main" id="{E78531E9-8A66-9836-CD4E-7B39FC70D1C5}"/>
              </a:ext>
            </a:extLst>
          </p:cNvPr>
          <p:cNvPicPr>
            <a:picLocks noChangeAspect="1"/>
          </p:cNvPicPr>
          <p:nvPr/>
        </p:nvPicPr>
        <p:blipFill>
          <a:blip r:embed="rId3"/>
          <a:srcRect l="13187" r="13184" b="-1"/>
          <a:stretch/>
        </p:blipFill>
        <p:spPr>
          <a:xfrm>
            <a:off x="3523488" y="10"/>
            <a:ext cx="8668512" cy="6857990"/>
          </a:xfrm>
          <a:prstGeom prst="rect">
            <a:avLst/>
          </a:prstGeom>
        </p:spPr>
      </p:pic>
      <p:sp>
        <p:nvSpPr>
          <p:cNvPr id="42" name="Rectangle 4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CB2D4B-85C5-7B08-890A-456E30ACCA8B}"/>
              </a:ext>
            </a:extLst>
          </p:cNvPr>
          <p:cNvSpPr>
            <a:spLocks noGrp="1"/>
          </p:cNvSpPr>
          <p:nvPr>
            <p:ph type="ctrTitle"/>
          </p:nvPr>
        </p:nvSpPr>
        <p:spPr>
          <a:xfrm>
            <a:off x="477981" y="1122363"/>
            <a:ext cx="4023360" cy="3204134"/>
          </a:xfrm>
        </p:spPr>
        <p:txBody>
          <a:bodyPr anchor="b">
            <a:normAutofit/>
          </a:bodyPr>
          <a:lstStyle/>
          <a:p>
            <a:pPr algn="ctr"/>
            <a:r>
              <a:rPr lang="en-CA" sz="3700">
                <a:effectLst/>
                <a:latin typeface="Times New Roman"/>
                <a:cs typeface="Times New Roman"/>
              </a:rPr>
              <a:t>Google Inc. Appellant</a:t>
            </a:r>
            <a:br>
              <a:rPr lang="en-CA" sz="3700">
                <a:effectLst/>
                <a:latin typeface="Times New Roman" panose="02020603050405020304" pitchFamily="18" charset="0"/>
                <a:cs typeface="Times New Roman" panose="02020603050405020304" pitchFamily="18" charset="0"/>
              </a:rPr>
            </a:br>
            <a:r>
              <a:rPr lang="en-CA" sz="3700">
                <a:effectLst/>
                <a:latin typeface="Times New Roman"/>
                <a:cs typeface="Times New Roman"/>
              </a:rPr>
              <a:t>v.</a:t>
            </a:r>
            <a:br>
              <a:rPr lang="en-CA" sz="3700">
                <a:effectLst/>
                <a:latin typeface="Times New Roman" panose="02020603050405020304" pitchFamily="18" charset="0"/>
                <a:cs typeface="Times New Roman" panose="02020603050405020304" pitchFamily="18" charset="0"/>
              </a:rPr>
            </a:br>
            <a:r>
              <a:rPr lang="en-CA" sz="3700" err="1">
                <a:effectLst/>
                <a:latin typeface="Times New Roman"/>
                <a:cs typeface="Times New Roman"/>
              </a:rPr>
              <a:t>Equustek</a:t>
            </a:r>
            <a:r>
              <a:rPr lang="en-CA" sz="3700">
                <a:effectLst/>
                <a:latin typeface="Times New Roman"/>
                <a:cs typeface="Times New Roman"/>
              </a:rPr>
              <a:t> Solutions Inc.</a:t>
            </a:r>
            <a:br>
              <a:rPr lang="en-CA" sz="3700">
                <a:effectLst/>
                <a:latin typeface="Times New Roman" panose="02020603050405020304" pitchFamily="18" charset="0"/>
                <a:cs typeface="Times New Roman" panose="02020603050405020304" pitchFamily="18" charset="0"/>
              </a:rPr>
            </a:br>
            <a:endParaRPr lang="en-US" sz="370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9014D99-313C-4480-0170-100B077020F7}"/>
              </a:ext>
            </a:extLst>
          </p:cNvPr>
          <p:cNvSpPr>
            <a:spLocks noGrp="1"/>
          </p:cNvSpPr>
          <p:nvPr>
            <p:ph type="subTitle" idx="1"/>
          </p:nvPr>
        </p:nvSpPr>
        <p:spPr>
          <a:xfrm>
            <a:off x="477980" y="4872922"/>
            <a:ext cx="4023359" cy="1208141"/>
          </a:xfrm>
        </p:spPr>
        <p:txBody>
          <a:bodyPr vert="horz" lIns="91440" tIns="45720" rIns="91440" bIns="45720" rtlCol="0" anchor="t">
            <a:normAutofit/>
          </a:bodyPr>
          <a:lstStyle/>
          <a:p>
            <a:r>
              <a:rPr lang="en-US" sz="2000" i="1" dirty="0"/>
              <a:t>By: Anda </a:t>
            </a:r>
            <a:r>
              <a:rPr lang="en-US" sz="2000" i="1" dirty="0" err="1"/>
              <a:t>Lechintan</a:t>
            </a:r>
            <a:r>
              <a:rPr lang="en-US" sz="2000" i="1" dirty="0"/>
              <a:t> and Liam Dodge</a:t>
            </a:r>
          </a:p>
        </p:txBody>
      </p:sp>
      <p:sp>
        <p:nvSpPr>
          <p:cNvPr id="44" name="Rectangle 4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035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BAF5-6445-51E1-18D2-E807B7393EED}"/>
              </a:ext>
            </a:extLst>
          </p:cNvPr>
          <p:cNvSpPr>
            <a:spLocks noGrp="1"/>
          </p:cNvSpPr>
          <p:nvPr>
            <p:ph type="title"/>
          </p:nvPr>
        </p:nvSpPr>
        <p:spPr>
          <a:xfrm>
            <a:off x="842230" y="712161"/>
            <a:ext cx="10506456" cy="1000229"/>
          </a:xfrm>
        </p:spPr>
        <p:txBody>
          <a:bodyPr anchor="b">
            <a:normAutofit/>
          </a:bodyPr>
          <a:lstStyle/>
          <a:p>
            <a:r>
              <a:rPr lang="en-US" sz="6000">
                <a:latin typeface="Times New Roman" panose="02020603050405020304" pitchFamily="18" charset="0"/>
                <a:cs typeface="Times New Roman" panose="02020603050405020304" pitchFamily="18" charset="0"/>
              </a:rPr>
              <a:t>Dissent</a:t>
            </a:r>
            <a:r>
              <a:rPr lang="en-US" sz="6000"/>
              <a:t> </a:t>
            </a:r>
            <a:r>
              <a:rPr lang="en-US" sz="1400"/>
              <a:t>(Cot</a:t>
            </a:r>
            <a:r>
              <a:rPr lang="fr-CA" sz="1400"/>
              <a:t>é + Rowe)</a:t>
            </a:r>
            <a:endParaRPr lang="en-US" sz="6000"/>
          </a:p>
        </p:txBody>
      </p:sp>
      <p:sp>
        <p:nvSpPr>
          <p:cNvPr id="7" name="Content Placeholder 2">
            <a:extLst>
              <a:ext uri="{FF2B5EF4-FFF2-40B4-BE49-F238E27FC236}">
                <a16:creationId xmlns:a16="http://schemas.microsoft.com/office/drawing/2014/main" id="{AE8EBA7D-EBB5-033D-F18B-8E5187452C90}"/>
              </a:ext>
            </a:extLst>
          </p:cNvPr>
          <p:cNvSpPr>
            <a:spLocks noGrp="1"/>
          </p:cNvSpPr>
          <p:nvPr>
            <p:ph idx="1"/>
          </p:nvPr>
        </p:nvSpPr>
        <p:spPr>
          <a:xfrm>
            <a:off x="661416" y="2411169"/>
            <a:ext cx="10509504" cy="2905686"/>
          </a:xfrm>
        </p:spPr>
        <p:txBody>
          <a:bodyPr>
            <a:noAutofit/>
          </a:bodyPr>
          <a:lstStyle/>
          <a:p>
            <a:pPr marL="457200" indent="-457200">
              <a:buAutoNum type="alphaUcPeriod"/>
            </a:pPr>
            <a:r>
              <a:rPr lang="en-US" sz="2800">
                <a:latin typeface="Times New Roman" panose="02020603050405020304" pitchFamily="18" charset="0"/>
                <a:cs typeface="Times New Roman" panose="02020603050405020304" pitchFamily="18" charset="0"/>
              </a:rPr>
              <a:t>The effects of the Google Order are final</a:t>
            </a:r>
          </a:p>
          <a:p>
            <a:pPr marL="457200" indent="-457200">
              <a:buAutoNum type="alphaUcPeriod"/>
            </a:pPr>
            <a:r>
              <a:rPr lang="en-US" sz="2800">
                <a:latin typeface="Times New Roman" panose="02020603050405020304" pitchFamily="18" charset="0"/>
                <a:cs typeface="Times New Roman" panose="02020603050405020304" pitchFamily="18" charset="0"/>
              </a:rPr>
              <a:t>Google is a non-party</a:t>
            </a:r>
          </a:p>
          <a:p>
            <a:pPr marL="457200" indent="-457200">
              <a:buAutoNum type="alphaUcPeriod"/>
            </a:pPr>
            <a:r>
              <a:rPr lang="en-US" sz="2800">
                <a:latin typeface="Times New Roman" panose="02020603050405020304" pitchFamily="18" charset="0"/>
                <a:cs typeface="Times New Roman" panose="02020603050405020304" pitchFamily="18" charset="0"/>
              </a:rPr>
              <a:t>The Google Order is mandatory</a:t>
            </a:r>
          </a:p>
          <a:p>
            <a:pPr marL="457200" indent="-457200">
              <a:buAutoNum type="alphaUcPeriod"/>
            </a:pPr>
            <a:r>
              <a:rPr lang="en-CA" sz="2800" b="0" i="0" u="none" strike="noStrike">
                <a:effectLst/>
                <a:latin typeface="Times New Roman" panose="02020603050405020304" pitchFamily="18" charset="0"/>
                <a:cs typeface="Times New Roman" panose="02020603050405020304" pitchFamily="18" charset="0"/>
              </a:rPr>
              <a:t>The Google Order has </a:t>
            </a:r>
            <a:r>
              <a:rPr lang="en-CA" sz="2800">
                <a:latin typeface="Times New Roman" panose="02020603050405020304" pitchFamily="18" charset="0"/>
                <a:cs typeface="Times New Roman" panose="02020603050405020304" pitchFamily="18" charset="0"/>
              </a:rPr>
              <a:t>n</a:t>
            </a:r>
            <a:r>
              <a:rPr lang="en-CA" sz="2800" b="0" i="0" u="none" strike="noStrike">
                <a:effectLst/>
                <a:latin typeface="Times New Roman" panose="02020603050405020304" pitchFamily="18" charset="0"/>
                <a:cs typeface="Times New Roman" panose="02020603050405020304" pitchFamily="18" charset="0"/>
              </a:rPr>
              <a:t>ot </a:t>
            </a:r>
            <a:r>
              <a:rPr lang="en-CA" sz="2800">
                <a:latin typeface="Times New Roman" panose="02020603050405020304" pitchFamily="18" charset="0"/>
                <a:cs typeface="Times New Roman" panose="02020603050405020304" pitchFamily="18" charset="0"/>
              </a:rPr>
              <a:t>b</a:t>
            </a:r>
            <a:r>
              <a:rPr lang="en-CA" sz="2800" b="0" i="0" u="none" strike="noStrike">
                <a:effectLst/>
                <a:latin typeface="Times New Roman" panose="02020603050405020304" pitchFamily="18" charset="0"/>
                <a:cs typeface="Times New Roman" panose="02020603050405020304" pitchFamily="18" charset="0"/>
              </a:rPr>
              <a:t>een </a:t>
            </a:r>
            <a:r>
              <a:rPr lang="en-CA" sz="2800">
                <a:latin typeface="Times New Roman" panose="02020603050405020304" pitchFamily="18" charset="0"/>
                <a:cs typeface="Times New Roman" panose="02020603050405020304" pitchFamily="18" charset="0"/>
              </a:rPr>
              <a:t>s</a:t>
            </a:r>
            <a:r>
              <a:rPr lang="en-CA" sz="2800" b="0" i="0" u="none" strike="noStrike">
                <a:effectLst/>
                <a:latin typeface="Times New Roman" panose="02020603050405020304" pitchFamily="18" charset="0"/>
                <a:cs typeface="Times New Roman" panose="02020603050405020304" pitchFamily="18" charset="0"/>
              </a:rPr>
              <a:t>hown to be </a:t>
            </a:r>
            <a:r>
              <a:rPr lang="en-CA" sz="2800">
                <a:latin typeface="Times New Roman" panose="02020603050405020304" pitchFamily="18" charset="0"/>
                <a:cs typeface="Times New Roman" panose="02020603050405020304" pitchFamily="18" charset="0"/>
              </a:rPr>
              <a:t>e</a:t>
            </a:r>
            <a:r>
              <a:rPr lang="en-CA" sz="2800" b="0" i="0" u="none" strike="noStrike">
                <a:effectLst/>
                <a:latin typeface="Times New Roman" panose="02020603050405020304" pitchFamily="18" charset="0"/>
                <a:cs typeface="Times New Roman" panose="02020603050405020304" pitchFamily="18" charset="0"/>
              </a:rPr>
              <a:t>ffective</a:t>
            </a:r>
            <a:endParaRPr lang="en-US" sz="2800" b="0" i="0" u="none" strike="noStrike">
              <a:effectLst/>
              <a:latin typeface="Times New Roman" panose="02020603050405020304" pitchFamily="18" charset="0"/>
              <a:cs typeface="Times New Roman" panose="02020603050405020304" pitchFamily="18" charset="0"/>
            </a:endParaRPr>
          </a:p>
          <a:p>
            <a:pPr marL="457200" indent="-457200">
              <a:buAutoNum type="alphaUcPeriod"/>
            </a:pPr>
            <a:r>
              <a:rPr lang="en-CA" sz="2800">
                <a:latin typeface="Times New Roman" panose="02020603050405020304" pitchFamily="18" charset="0"/>
                <a:cs typeface="Times New Roman" panose="02020603050405020304" pitchFamily="18" charset="0"/>
              </a:rPr>
              <a:t>A</a:t>
            </a:r>
            <a:r>
              <a:rPr lang="en-CA" sz="2800" b="0" i="0" u="none" strike="noStrike">
                <a:effectLst/>
                <a:latin typeface="Times New Roman" panose="02020603050405020304" pitchFamily="18" charset="0"/>
                <a:cs typeface="Times New Roman" panose="02020603050405020304" pitchFamily="18" charset="0"/>
              </a:rPr>
              <a:t>lternatives are </a:t>
            </a:r>
            <a:r>
              <a:rPr lang="en-CA" sz="2800">
                <a:latin typeface="Times New Roman" panose="02020603050405020304" pitchFamily="18" charset="0"/>
                <a:cs typeface="Times New Roman" panose="02020603050405020304" pitchFamily="18" charset="0"/>
              </a:rPr>
              <a:t>a</a:t>
            </a:r>
            <a:r>
              <a:rPr lang="en-CA" sz="2800" b="0" i="0" u="none" strike="noStrike">
                <a:effectLst/>
                <a:latin typeface="Times New Roman" panose="02020603050405020304" pitchFamily="18" charset="0"/>
                <a:cs typeface="Times New Roman" panose="02020603050405020304" pitchFamily="18" charset="0"/>
              </a:rPr>
              <a:t>vailable</a:t>
            </a:r>
            <a:endParaRPr lang="en-US" sz="2800">
              <a:latin typeface="Times New Roman" panose="02020603050405020304" pitchFamily="18" charset="0"/>
              <a:cs typeface="Times New Roman" panose="02020603050405020304" pitchFamily="18" charset="0"/>
            </a:endParaRPr>
          </a:p>
        </p:txBody>
      </p:sp>
      <p:pic>
        <p:nvPicPr>
          <p:cNvPr id="2050" name="Picture 2" descr="42,805 Court Mallet Stock Vectors and ...">
            <a:extLst>
              <a:ext uri="{FF2B5EF4-FFF2-40B4-BE49-F238E27FC236}">
                <a16:creationId xmlns:a16="http://schemas.microsoft.com/office/drawing/2014/main" id="{8F533A9F-0627-FA4F-51F5-6495EB449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4811" y="172278"/>
            <a:ext cx="2215941" cy="17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39913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7" name="Rectangle 3086">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6830A-BB18-354E-B67D-662A6806470B}"/>
              </a:ext>
            </a:extLst>
          </p:cNvPr>
          <p:cNvSpPr>
            <a:spLocks noGrp="1"/>
          </p:cNvSpPr>
          <p:nvPr>
            <p:ph type="title"/>
          </p:nvPr>
        </p:nvSpPr>
        <p:spPr>
          <a:xfrm>
            <a:off x="411480" y="1249426"/>
            <a:ext cx="4389120" cy="534215"/>
          </a:xfrm>
        </p:spPr>
        <p:txBody>
          <a:bodyPr anchor="b">
            <a:normAutofit fontScale="90000"/>
          </a:bodyPr>
          <a:lstStyle/>
          <a:p>
            <a:r>
              <a:rPr lang="en-US" sz="3400"/>
              <a:t>Key Takeaways </a:t>
            </a:r>
          </a:p>
        </p:txBody>
      </p:sp>
      <p:sp>
        <p:nvSpPr>
          <p:cNvPr id="3088" name="Rectangle 308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9" name="Rectangle 308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CF545B1-3AE6-5506-547A-3D7E6FAD1C4A}"/>
              </a:ext>
            </a:extLst>
          </p:cNvPr>
          <p:cNvSpPr>
            <a:spLocks noGrp="1"/>
          </p:cNvSpPr>
          <p:nvPr>
            <p:ph idx="1"/>
          </p:nvPr>
        </p:nvSpPr>
        <p:spPr>
          <a:xfrm>
            <a:off x="411479" y="2411896"/>
            <a:ext cx="4800601" cy="4014861"/>
          </a:xfrm>
        </p:spPr>
        <p:txBody>
          <a:bodyPr anchor="t">
            <a:noAutofit/>
          </a:bodyPr>
          <a:lstStyle/>
          <a:p>
            <a:pPr>
              <a:lnSpc>
                <a:spcPct val="100000"/>
              </a:lnSpc>
              <a:buFont typeface="Wingdings" panose="05000000000000000000" pitchFamily="2" charset="2"/>
              <a:buChar char="Ø"/>
            </a:pPr>
            <a:r>
              <a:rPr lang="en-US" sz="1200">
                <a:latin typeface="Times New Roman" panose="02020603050405020304" pitchFamily="18" charset="0"/>
                <a:cs typeface="Times New Roman" panose="02020603050405020304" pitchFamily="18" charset="0"/>
              </a:rPr>
              <a:t>The test for an interlocutory injunction is set out in RJR-Macdonald Inc v Canada (AG): </a:t>
            </a:r>
          </a:p>
          <a:p>
            <a:pPr lvl="1">
              <a:lnSpc>
                <a:spcPct val="100000"/>
              </a:lnSpc>
              <a:buFont typeface="Wingdings" panose="05000000000000000000" pitchFamily="2" charset="2"/>
              <a:buChar char="Ø"/>
            </a:pPr>
            <a:r>
              <a:rPr lang="en-US" sz="1200">
                <a:latin typeface="Times New Roman" panose="02020603050405020304" pitchFamily="18" charset="0"/>
                <a:cs typeface="Times New Roman" panose="02020603050405020304" pitchFamily="18" charset="0"/>
              </a:rPr>
              <a:t>Is there a serious issue to be tried?</a:t>
            </a:r>
          </a:p>
          <a:p>
            <a:pPr lvl="1">
              <a:lnSpc>
                <a:spcPct val="100000"/>
              </a:lnSpc>
              <a:buFont typeface="Wingdings" panose="05000000000000000000" pitchFamily="2" charset="2"/>
              <a:buChar char="Ø"/>
            </a:pPr>
            <a:r>
              <a:rPr lang="en-US" sz="1200">
                <a:latin typeface="Times New Roman" panose="02020603050405020304" pitchFamily="18" charset="0"/>
                <a:cs typeface="Times New Roman" panose="02020603050405020304" pitchFamily="18" charset="0"/>
              </a:rPr>
              <a:t>Would the person applying for the injunction suffer irreparable harm if the injunction were not granted?</a:t>
            </a:r>
          </a:p>
          <a:p>
            <a:pPr lvl="1">
              <a:lnSpc>
                <a:spcPct val="100000"/>
              </a:lnSpc>
              <a:buFont typeface="Wingdings" panose="05000000000000000000" pitchFamily="2" charset="2"/>
              <a:buChar char="Ø"/>
            </a:pPr>
            <a:r>
              <a:rPr lang="en-US" sz="1200">
                <a:latin typeface="Times New Roman" panose="02020603050405020304" pitchFamily="18" charset="0"/>
                <a:cs typeface="Times New Roman" panose="02020603050405020304" pitchFamily="18" charset="0"/>
              </a:rPr>
              <a:t>Is the balance of convenience in </a:t>
            </a:r>
            <a:r>
              <a:rPr lang="en-US" sz="1200" err="1">
                <a:latin typeface="Times New Roman" panose="02020603050405020304" pitchFamily="18" charset="0"/>
                <a:cs typeface="Times New Roman" panose="02020603050405020304" pitchFamily="18" charset="0"/>
              </a:rPr>
              <a:t>favour</a:t>
            </a:r>
            <a:r>
              <a:rPr lang="en-US" sz="1200">
                <a:latin typeface="Times New Roman" panose="02020603050405020304" pitchFamily="18" charset="0"/>
                <a:cs typeface="Times New Roman" panose="02020603050405020304" pitchFamily="18" charset="0"/>
              </a:rPr>
              <a:t> of granting the interlocutory injunction or denying it?</a:t>
            </a:r>
          </a:p>
          <a:p>
            <a:pPr>
              <a:lnSpc>
                <a:spcPct val="100000"/>
              </a:lnSpc>
              <a:buFont typeface="Wingdings" panose="05000000000000000000" pitchFamily="2" charset="2"/>
              <a:buChar char="Ø"/>
            </a:pPr>
            <a:r>
              <a:rPr lang="en-US" sz="1200">
                <a:latin typeface="Times New Roman" panose="02020603050405020304" pitchFamily="18" charset="0"/>
                <a:cs typeface="Times New Roman" panose="02020603050405020304" pitchFamily="18" charset="0"/>
              </a:rPr>
              <a:t>Injunctive relief can be ordered against someone who is not a party to the underlying lawsuit where they are so involved that they facilitate the harm. </a:t>
            </a:r>
          </a:p>
          <a:p>
            <a:pPr>
              <a:lnSpc>
                <a:spcPct val="100000"/>
              </a:lnSpc>
              <a:buFont typeface="Wingdings" panose="05000000000000000000" pitchFamily="2" charset="2"/>
              <a:buChar char="Ø"/>
            </a:pPr>
            <a:r>
              <a:rPr lang="en-US" sz="1200">
                <a:latin typeface="Times New Roman" panose="02020603050405020304" pitchFamily="18" charset="0"/>
                <a:cs typeface="Times New Roman" panose="02020603050405020304" pitchFamily="18" charset="0"/>
              </a:rPr>
              <a:t>Where it is necessary to ensure the injunction’s effectiveness, a court can grant an injunction enjoining conduct anywhere in the world. </a:t>
            </a:r>
          </a:p>
          <a:p>
            <a:pPr>
              <a:lnSpc>
                <a:spcPct val="100000"/>
              </a:lnSpc>
              <a:buFont typeface="Wingdings" panose="05000000000000000000" pitchFamily="2" charset="2"/>
              <a:buChar char="Ø"/>
            </a:pPr>
            <a:r>
              <a:rPr lang="en-US" sz="1200">
                <a:latin typeface="Times New Roman" panose="02020603050405020304" pitchFamily="18" charset="0"/>
                <a:cs typeface="Times New Roman" panose="02020603050405020304" pitchFamily="18" charset="0"/>
              </a:rPr>
              <a:t>The Internet has no borders — its natural habitat is global which is a decisive contextual factor that the court considers when assessing the second prong of the RJR test in addressing the harm D caused. </a:t>
            </a:r>
            <a:endParaRPr lang="en-US" sz="1200"/>
          </a:p>
        </p:txBody>
      </p:sp>
      <p:pic>
        <p:nvPicPr>
          <p:cNvPr id="3074" name="Picture 2" descr="Global Excel | Global Excel Management Inc. announces corporate rebranding">
            <a:extLst>
              <a:ext uri="{FF2B5EF4-FFF2-40B4-BE49-F238E27FC236}">
                <a16:creationId xmlns:a16="http://schemas.microsoft.com/office/drawing/2014/main" id="{C7F05B47-BBD7-B847-E401-BB057B871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13575"/>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5C0E0D-FA19-4DD0-8A2F-A23F0E922A34}"/>
              </a:ext>
            </a:extLst>
          </p:cNvPr>
          <p:cNvSpPr txBox="1"/>
          <p:nvPr/>
        </p:nvSpPr>
        <p:spPr>
          <a:xfrm>
            <a:off x="219806" y="6196459"/>
            <a:ext cx="5088246" cy="461665"/>
          </a:xfrm>
          <a:prstGeom prst="rect">
            <a:avLst/>
          </a:prstGeom>
          <a:noFill/>
        </p:spPr>
        <p:txBody>
          <a:bodyPr wrap="square" rtlCol="0">
            <a:spAutoFit/>
          </a:bodyPr>
          <a:lstStyle/>
          <a:p>
            <a:r>
              <a:rPr lang="en-US" sz="1200" dirty="0">
                <a:solidFill>
                  <a:srgbClr val="FF0000"/>
                </a:solidFill>
                <a:latin typeface="Times New Roman" panose="02020603050405020304" pitchFamily="18" charset="0"/>
                <a:cs typeface="Times New Roman" panose="02020603050405020304" pitchFamily="18" charset="0"/>
              </a:rPr>
              <a:t>Be careful! This is the Canadian court's approach. The US courts did not uphold this interlocutory injunction!</a:t>
            </a:r>
          </a:p>
        </p:txBody>
      </p:sp>
    </p:spTree>
    <p:extLst>
      <p:ext uri="{BB962C8B-B14F-4D97-AF65-F5344CB8AC3E}">
        <p14:creationId xmlns:p14="http://schemas.microsoft.com/office/powerpoint/2010/main" val="426763250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223D82F2-8828-4C80-AF95-242810E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3" name="Rectangle 1052">
            <a:extLst>
              <a:ext uri="{FF2B5EF4-FFF2-40B4-BE49-F238E27FC236}">
                <a16:creationId xmlns:a16="http://schemas.microsoft.com/office/drawing/2014/main" id="{7FD0D34F-65E4-4896-8016-F401017B6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55" name="Rectangle 1054">
            <a:extLst>
              <a:ext uri="{FF2B5EF4-FFF2-40B4-BE49-F238E27FC236}">
                <a16:creationId xmlns:a16="http://schemas.microsoft.com/office/drawing/2014/main" id="{27A25769-8A6A-4983-92E9-E41BEB530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8107BB-D1E2-5ACD-E4B5-9A463433A0F0}"/>
              </a:ext>
            </a:extLst>
          </p:cNvPr>
          <p:cNvSpPr>
            <a:spLocks noGrp="1"/>
          </p:cNvSpPr>
          <p:nvPr>
            <p:ph type="title"/>
          </p:nvPr>
        </p:nvSpPr>
        <p:spPr>
          <a:xfrm>
            <a:off x="1115568" y="548640"/>
            <a:ext cx="10168128" cy="1179576"/>
          </a:xfrm>
        </p:spPr>
        <p:txBody>
          <a:bodyPr>
            <a:normAutofit/>
          </a:bodyPr>
          <a:lstStyle/>
          <a:p>
            <a:r>
              <a:rPr lang="en-US">
                <a:latin typeface="Times New Roman" panose="02020603050405020304" pitchFamily="18" charset="0"/>
                <a:cs typeface="Times New Roman" panose="02020603050405020304" pitchFamily="18" charset="0"/>
              </a:rPr>
              <a:t>Facts</a:t>
            </a:r>
            <a:br>
              <a:rPr lang="en-US">
                <a:latin typeface="Times New Roman" panose="02020603050405020304" pitchFamily="18" charset="0"/>
                <a:cs typeface="Times New Roman" panose="02020603050405020304" pitchFamily="18" charset="0"/>
              </a:rPr>
            </a:br>
            <a:r>
              <a:rPr lang="en-US" sz="1200">
                <a:latin typeface="Times New Roman" panose="02020603050405020304" pitchFamily="18" charset="0"/>
                <a:cs typeface="Times New Roman" panose="02020603050405020304" pitchFamily="18" charset="0"/>
              </a:rPr>
              <a:t>(All Facts – No Pattern)</a:t>
            </a:r>
            <a:endParaRPr lang="en-US">
              <a:latin typeface="Times New Roman" panose="02020603050405020304" pitchFamily="18" charset="0"/>
              <a:cs typeface="Times New Roman" panose="02020603050405020304" pitchFamily="18" charset="0"/>
            </a:endParaRPr>
          </a:p>
        </p:txBody>
      </p:sp>
      <p:sp>
        <p:nvSpPr>
          <p:cNvPr id="1057" name="Rectangle 1056">
            <a:extLst>
              <a:ext uri="{FF2B5EF4-FFF2-40B4-BE49-F238E27FC236}">
                <a16:creationId xmlns:a16="http://schemas.microsoft.com/office/drawing/2014/main" id="{D6669D83-0E36-4F8C-B68A-D549AC194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6711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rtoon of a person walking with his hand on his head&#10;&#10;Description automatically generated">
            <a:extLst>
              <a:ext uri="{FF2B5EF4-FFF2-40B4-BE49-F238E27FC236}">
                <a16:creationId xmlns:a16="http://schemas.microsoft.com/office/drawing/2014/main" id="{54ECF3C4-AD43-CF53-B74F-8768E471E0EC}"/>
              </a:ext>
            </a:extLst>
          </p:cNvPr>
          <p:cNvPicPr>
            <a:picLocks noChangeAspect="1"/>
          </p:cNvPicPr>
          <p:nvPr/>
        </p:nvPicPr>
        <p:blipFill>
          <a:blip r:embed="rId3"/>
          <a:srcRect l="7179" r="10661" b="-5"/>
          <a:stretch/>
        </p:blipFill>
        <p:spPr>
          <a:xfrm>
            <a:off x="1115568" y="2601289"/>
            <a:ext cx="3035013" cy="3694176"/>
          </a:xfrm>
          <a:prstGeom prst="rect">
            <a:avLst/>
          </a:prstGeom>
        </p:spPr>
      </p:pic>
      <p:pic>
        <p:nvPicPr>
          <p:cNvPr id="1026" name="Picture 2" descr="When Is It Okay To Steal An Idea? - Cole Thompson Photography">
            <a:extLst>
              <a:ext uri="{FF2B5EF4-FFF2-40B4-BE49-F238E27FC236}">
                <a16:creationId xmlns:a16="http://schemas.microsoft.com/office/drawing/2014/main" id="{261DFF79-04F1-EBCB-BED8-E6627813CA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01" r="1" b="20591"/>
          <a:stretch/>
        </p:blipFill>
        <p:spPr bwMode="auto">
          <a:xfrm>
            <a:off x="4507437" y="2478024"/>
            <a:ext cx="3039303" cy="36941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94078DA-ACA4-0ED6-82CE-EBF7B8EB291D}"/>
              </a:ext>
            </a:extLst>
          </p:cNvPr>
          <p:cNvSpPr>
            <a:spLocks noGrp="1"/>
          </p:cNvSpPr>
          <p:nvPr>
            <p:ph idx="1"/>
          </p:nvPr>
        </p:nvSpPr>
        <p:spPr>
          <a:xfrm>
            <a:off x="7903597" y="2478024"/>
            <a:ext cx="3389242" cy="3694176"/>
          </a:xfrm>
        </p:spPr>
        <p:txBody>
          <a:bodyPr vert="horz" lIns="91440" tIns="45720" rIns="91440" bIns="45720" rtlCol="0" anchor="ctr">
            <a:normAutofit fontScale="55000" lnSpcReduction="20000"/>
          </a:bodyPr>
          <a:lstStyle/>
          <a:p>
            <a:pPr>
              <a:lnSpc>
                <a:spcPct val="100000"/>
              </a:lnSpc>
              <a:buFont typeface="Wingdings" panose="05000000000000000000" pitchFamily="2" charset="2"/>
              <a:buChar char="Ø"/>
            </a:pPr>
            <a:r>
              <a:rPr lang="en-US" sz="2900" dirty="0" err="1">
                <a:latin typeface="Times New Roman" panose="02020603050405020304" pitchFamily="18" charset="0"/>
                <a:cs typeface="Times New Roman" panose="02020603050405020304" pitchFamily="18" charset="0"/>
              </a:rPr>
              <a:t>Equustek</a:t>
            </a:r>
            <a:r>
              <a:rPr lang="en-US" sz="2900" dirty="0">
                <a:latin typeface="Times New Roman" panose="02020603050405020304" pitchFamily="18" charset="0"/>
                <a:cs typeface="Times New Roman" panose="02020603050405020304" pitchFamily="18" charset="0"/>
              </a:rPr>
              <a:t> Solutions Inc. [E] is a small technology company in British Columbia. </a:t>
            </a:r>
          </a:p>
          <a:p>
            <a:pPr>
              <a:lnSpc>
                <a:spcPct val="100000"/>
              </a:lnSpc>
              <a:buFont typeface="Wingdings" panose="05000000000000000000" pitchFamily="2" charset="2"/>
              <a:buChar char="Ø"/>
            </a:pPr>
            <a:r>
              <a:rPr lang="en-US" sz="2900" dirty="0">
                <a:latin typeface="Times New Roman" panose="02020603050405020304" pitchFamily="18" charset="0"/>
                <a:cs typeface="Times New Roman" panose="02020603050405020304" pitchFamily="18" charset="0"/>
              </a:rPr>
              <a:t>Datalink [D] was a distributor of E’s products up until E claimed that D began to re-label and pass E’s products off as their own.</a:t>
            </a:r>
          </a:p>
          <a:p>
            <a:pPr>
              <a:lnSpc>
                <a:spcPct val="100000"/>
              </a:lnSpc>
              <a:buFont typeface="Wingdings" panose="05000000000000000000" pitchFamily="2" charset="2"/>
              <a:buChar char="Ø"/>
            </a:pPr>
            <a:r>
              <a:rPr lang="en-US" sz="2900" dirty="0">
                <a:latin typeface="Times New Roman" panose="02020603050405020304" pitchFamily="18" charset="0"/>
                <a:cs typeface="Times New Roman" panose="02020603050405020304" pitchFamily="18" charset="0"/>
              </a:rPr>
              <a:t>D filed statements of defense, where some were struck, but ultimately abandoned proceedings and left the province entirely. </a:t>
            </a:r>
          </a:p>
          <a:p>
            <a:pPr>
              <a:lnSpc>
                <a:spcPct val="100000"/>
              </a:lnSpc>
              <a:buFont typeface="Wingdings" panose="05000000000000000000" pitchFamily="2" charset="2"/>
              <a:buChar char="Ø"/>
            </a:pPr>
            <a:r>
              <a:rPr lang="en-US" sz="2900" dirty="0">
                <a:latin typeface="Times New Roman" panose="02020603050405020304" pitchFamily="18" charset="0"/>
                <a:cs typeface="Times New Roman" panose="02020603050405020304" pitchFamily="18" charset="0"/>
              </a:rPr>
              <a:t>Despite court orders prohibiting the sale of inventory and use of E’s intellectual property, D carried on its business online from an unknown location. </a:t>
            </a:r>
          </a:p>
          <a:p>
            <a:pPr>
              <a:lnSpc>
                <a:spcPct val="100000"/>
              </a:lnSpc>
            </a:pPr>
            <a:endParaRPr lang="en-US" sz="1400" dirty="0"/>
          </a:p>
          <a:p>
            <a:pPr>
              <a:lnSpc>
                <a:spcPct val="100000"/>
              </a:lnSpc>
            </a:pPr>
            <a:endParaRPr lang="en-US" sz="1400" dirty="0"/>
          </a:p>
        </p:txBody>
      </p:sp>
    </p:spTree>
    <p:extLst>
      <p:ext uri="{BB962C8B-B14F-4D97-AF65-F5344CB8AC3E}">
        <p14:creationId xmlns:p14="http://schemas.microsoft.com/office/powerpoint/2010/main" val="12359014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7856-14AC-2C64-2B20-3B75886F654B}"/>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How is Google involved </a:t>
            </a:r>
          </a:p>
        </p:txBody>
      </p:sp>
      <p:sp>
        <p:nvSpPr>
          <p:cNvPr id="3" name="Content Placeholder 2">
            <a:extLst>
              <a:ext uri="{FF2B5EF4-FFF2-40B4-BE49-F238E27FC236}">
                <a16:creationId xmlns:a16="http://schemas.microsoft.com/office/drawing/2014/main" id="{6DE55450-7CF4-20FC-A83D-F99C21311D35}"/>
              </a:ext>
            </a:extLst>
          </p:cNvPr>
          <p:cNvSpPr>
            <a:spLocks noGrp="1"/>
          </p:cNvSpPr>
          <p:nvPr>
            <p:ph idx="1"/>
          </p:nvPr>
        </p:nvSpPr>
        <p:spPr/>
        <p:txBody>
          <a:bodyPr>
            <a:normAutofit lnSpcReduction="10000"/>
          </a:bodyPr>
          <a:lstStyle/>
          <a:p>
            <a:pPr>
              <a:buFont typeface="Wingdings" panose="05000000000000000000" pitchFamily="2" charset="2"/>
              <a:buChar char="Ø"/>
            </a:pPr>
            <a:r>
              <a:rPr lang="en-US" sz="2000">
                <a:latin typeface="Times New Roman" panose="02020603050405020304" pitchFamily="18" charset="0"/>
                <a:cs typeface="Times New Roman" panose="02020603050405020304" pitchFamily="18" charset="0"/>
              </a:rPr>
              <a:t>The Supreme Court of British Columbia issued an injunction ordering that D cease its operations through any website where between 2012-2013 Google had de-indexed 345 webpages associated with D, however some webpages remained. </a:t>
            </a:r>
          </a:p>
          <a:p>
            <a:pPr>
              <a:buFont typeface="Wingdings" panose="05000000000000000000" pitchFamily="2" charset="2"/>
              <a:buChar char="Ø"/>
            </a:pPr>
            <a:r>
              <a:rPr lang="en-US" sz="2000">
                <a:latin typeface="Times New Roman" panose="02020603050405020304" pitchFamily="18" charset="0"/>
                <a:cs typeface="Times New Roman" panose="02020603050405020304" pitchFamily="18" charset="0"/>
              </a:rPr>
              <a:t>De‑indexing webpages but not entire websites proved to be ineffective since D simply moved the objectionable content to new pages within its websites, circumventing the court orders. In addition, Google had limited the de‑indexing to searches conducted on google.ca.</a:t>
            </a:r>
          </a:p>
          <a:p>
            <a:pPr>
              <a:buFont typeface="Wingdings" panose="05000000000000000000" pitchFamily="2" charset="2"/>
              <a:buChar char="Ø"/>
            </a:pPr>
            <a:r>
              <a:rPr lang="en-US" sz="2000">
                <a:latin typeface="Times New Roman" panose="02020603050405020304" pitchFamily="18" charset="0"/>
                <a:cs typeface="Times New Roman" panose="02020603050405020304" pitchFamily="18" charset="0"/>
              </a:rPr>
              <a:t>E then sought an interlocutory injunction to enjoin Google from displaying any part of D’s websites on any of its search results worldwide. Google lost its appeal at the British Columbia Court of Appeal where this case is the subsequent appeal to the Supreme Court regarding the validity of this worldwide injunction. </a:t>
            </a:r>
          </a:p>
          <a:p>
            <a:pPr>
              <a:buFont typeface="Wingdings" panose="05000000000000000000" pitchFamily="2" charset="2"/>
              <a:buChar char="Ø"/>
            </a:pPr>
            <a:endParaRPr lang="en-US" sz="160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a:p>
        </p:txBody>
      </p:sp>
      <p:pic>
        <p:nvPicPr>
          <p:cNvPr id="2050" name="Picture 2" descr="Ask Google Why">
            <a:extLst>
              <a:ext uri="{FF2B5EF4-FFF2-40B4-BE49-F238E27FC236}">
                <a16:creationId xmlns:a16="http://schemas.microsoft.com/office/drawing/2014/main" id="{F80D7586-AAEC-450E-8F1B-821DDF197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78" y="548640"/>
            <a:ext cx="1141096" cy="11410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0A886A2-3EBF-9270-2DA9-5E09E1C20E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2271" y="229958"/>
            <a:ext cx="1778460" cy="17784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neaking Icons - Free SVG &amp; PNG Sneaking Images - Noun Project">
            <a:extLst>
              <a:ext uri="{FF2B5EF4-FFF2-40B4-BE49-F238E27FC236}">
                <a16:creationId xmlns:a16="http://schemas.microsoft.com/office/drawing/2014/main" id="{4912873E-48A5-9B0F-A685-8394FD7AAC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2271" y="249198"/>
            <a:ext cx="1778460" cy="1778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1569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4B2C3-06DD-F6E8-6445-07BA00D8D84F}"/>
              </a:ext>
            </a:extLst>
          </p:cNvPr>
          <p:cNvSpPr>
            <a:spLocks noGrp="1"/>
          </p:cNvSpPr>
          <p:nvPr>
            <p:ph type="title"/>
          </p:nvPr>
        </p:nvSpPr>
        <p:spPr>
          <a:xfrm>
            <a:off x="411480" y="987552"/>
            <a:ext cx="4485861" cy="1088136"/>
          </a:xfrm>
        </p:spPr>
        <p:txBody>
          <a:bodyPr anchor="b">
            <a:normAutofit/>
          </a:bodyPr>
          <a:lstStyle/>
          <a:p>
            <a:r>
              <a:rPr lang="en-US" sz="3400" dirty="0"/>
              <a:t>Issue</a:t>
            </a:r>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831E748-5525-F94C-9C44-BC8DC8ADC898}"/>
              </a:ext>
            </a:extLst>
          </p:cNvPr>
          <p:cNvSpPr>
            <a:spLocks noGrp="1"/>
          </p:cNvSpPr>
          <p:nvPr>
            <p:ph idx="1"/>
          </p:nvPr>
        </p:nvSpPr>
        <p:spPr>
          <a:xfrm>
            <a:off x="411479" y="2688336"/>
            <a:ext cx="4498848" cy="3584448"/>
          </a:xfrm>
        </p:spPr>
        <p:txBody>
          <a:bodyPr anchor="t">
            <a:normAutofit/>
          </a:bodyPr>
          <a:lstStyle/>
          <a:p>
            <a:pPr marL="0" indent="0" rtl="0">
              <a:buNone/>
            </a:pPr>
            <a:r>
              <a:rPr lang="en-CA" sz="1700" b="0" i="0" u="none" strike="noStrike" dirty="0">
                <a:effectLst/>
                <a:latin typeface="Times New Roman" panose="02020603050405020304" pitchFamily="18" charset="0"/>
                <a:cs typeface="Times New Roman" panose="02020603050405020304" pitchFamily="18" charset="0"/>
              </a:rPr>
              <a:t>Can Google be ordered</a:t>
            </a:r>
            <a:r>
              <a:rPr lang="en-CA" sz="1700" dirty="0">
                <a:latin typeface="Times New Roman" panose="02020603050405020304" pitchFamily="18" charset="0"/>
                <a:cs typeface="Times New Roman" panose="02020603050405020304" pitchFamily="18" charset="0"/>
              </a:rPr>
              <a:t> </a:t>
            </a:r>
            <a:r>
              <a:rPr lang="en-CA" sz="1700" b="0" i="0" u="none" strike="noStrike" dirty="0">
                <a:effectLst/>
                <a:latin typeface="Times New Roman" panose="02020603050405020304" pitchFamily="18" charset="0"/>
                <a:cs typeface="Times New Roman" panose="02020603050405020304" pitchFamily="18" charset="0"/>
              </a:rPr>
              <a:t>to globally de-index the websites of a company that is using those websites to unlawfully sell the intellectual property of another company?</a:t>
            </a:r>
          </a:p>
          <a:p>
            <a:pPr marL="0" indent="0" rtl="0">
              <a:buNone/>
            </a:pPr>
            <a:endParaRPr lang="en-CA" sz="1700" dirty="0">
              <a:latin typeface="Times New Roman" panose="02020603050405020304" pitchFamily="18" charset="0"/>
              <a:cs typeface="Times New Roman" panose="02020603050405020304" pitchFamily="18" charset="0"/>
            </a:endParaRPr>
          </a:p>
          <a:p>
            <a:pPr marL="0" indent="0" rtl="0">
              <a:buNone/>
            </a:pPr>
            <a:r>
              <a:rPr lang="en-CA" sz="1700" dirty="0">
                <a:latin typeface="Times New Roman" panose="02020603050405020304" pitchFamily="18" charset="0"/>
                <a:cs typeface="Times New Roman" panose="02020603050405020304" pitchFamily="18" charset="0"/>
              </a:rPr>
              <a:t>Would </a:t>
            </a:r>
            <a:r>
              <a:rPr lang="en-CA" sz="1700" b="0" i="0" u="none" strike="noStrike" dirty="0">
                <a:effectLst/>
                <a:latin typeface="Times New Roman" panose="02020603050405020304" pitchFamily="18" charset="0"/>
                <a:cs typeface="Times New Roman" panose="02020603050405020304" pitchFamily="18" charset="0"/>
              </a:rPr>
              <a:t>granting the injunction would be just and equitable?</a:t>
            </a:r>
            <a:endParaRPr lang="en-CA" sz="1700" dirty="0">
              <a:latin typeface="Times New Roman" panose="02020603050405020304" pitchFamily="18" charset="0"/>
              <a:cs typeface="Times New Roman" panose="02020603050405020304" pitchFamily="18" charset="0"/>
            </a:endParaRPr>
          </a:p>
        </p:txBody>
      </p:sp>
      <p:pic>
        <p:nvPicPr>
          <p:cNvPr id="4" name="Picture 3" descr="A red triangle with a yellow check mark and a yellow check mark&#10;&#10;Description automatically generated">
            <a:extLst>
              <a:ext uri="{FF2B5EF4-FFF2-40B4-BE49-F238E27FC236}">
                <a16:creationId xmlns:a16="http://schemas.microsoft.com/office/drawing/2014/main" id="{40C15D05-EAF4-C6C9-EC77-1F61301B657D}"/>
              </a:ext>
            </a:extLst>
          </p:cNvPr>
          <p:cNvPicPr>
            <a:picLocks noChangeAspect="1"/>
          </p:cNvPicPr>
          <p:nvPr/>
        </p:nvPicPr>
        <p:blipFill>
          <a:blip r:embed="rId3"/>
          <a:srcRect t="377"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6372348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488F1-227B-26C3-B140-466A58C688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E13AFE-7630-9E96-1CB1-ED507EE6CF9F}"/>
              </a:ext>
            </a:extLst>
          </p:cNvPr>
          <p:cNvSpPr>
            <a:spLocks noGrp="1"/>
          </p:cNvSpPr>
          <p:nvPr>
            <p:ph type="title"/>
          </p:nvPr>
        </p:nvSpPr>
        <p:spPr>
          <a:xfrm>
            <a:off x="4692941" y="258743"/>
            <a:ext cx="6272784" cy="1535051"/>
          </a:xfrm>
        </p:spPr>
        <p:txBody>
          <a:bodyPr anchor="b">
            <a:normAutofit/>
          </a:bodyPr>
          <a:lstStyle/>
          <a:p>
            <a:r>
              <a:rPr lang="en-US" sz="5200"/>
              <a:t>Test</a:t>
            </a:r>
          </a:p>
        </p:txBody>
      </p:sp>
      <p:pic>
        <p:nvPicPr>
          <p:cNvPr id="5" name="Picture 4" descr="A vintage weighing scales">
            <a:extLst>
              <a:ext uri="{FF2B5EF4-FFF2-40B4-BE49-F238E27FC236}">
                <a16:creationId xmlns:a16="http://schemas.microsoft.com/office/drawing/2014/main" id="{7D40F8D4-31AF-C5A4-E6ED-E0DF782823D7}"/>
              </a:ext>
            </a:extLst>
          </p:cNvPr>
          <p:cNvPicPr>
            <a:picLocks noChangeAspect="1"/>
          </p:cNvPicPr>
          <p:nvPr/>
        </p:nvPicPr>
        <p:blipFill>
          <a:blip r:embed="rId3"/>
          <a:srcRect r="1459"/>
          <a:stretch/>
        </p:blipFill>
        <p:spPr>
          <a:xfrm>
            <a:off x="20" y="10"/>
            <a:ext cx="4505305" cy="6857990"/>
          </a:xfrm>
          <a:prstGeom prst="rect">
            <a:avLst/>
          </a:prstGeom>
        </p:spPr>
      </p:pic>
      <p:sp>
        <p:nvSpPr>
          <p:cNvPr id="3" name="Content Placeholder 2">
            <a:extLst>
              <a:ext uri="{FF2B5EF4-FFF2-40B4-BE49-F238E27FC236}">
                <a16:creationId xmlns:a16="http://schemas.microsoft.com/office/drawing/2014/main" id="{4001D028-C9CF-96AD-6055-FEDFC1AF5A4E}"/>
              </a:ext>
            </a:extLst>
          </p:cNvPr>
          <p:cNvSpPr>
            <a:spLocks noGrp="1"/>
          </p:cNvSpPr>
          <p:nvPr>
            <p:ph idx="1"/>
          </p:nvPr>
        </p:nvSpPr>
        <p:spPr>
          <a:xfrm>
            <a:off x="4692941" y="2404603"/>
            <a:ext cx="6272784" cy="2825686"/>
          </a:xfrm>
        </p:spPr>
        <p:txBody>
          <a:bodyPr>
            <a:normAutofit/>
          </a:bodyPr>
          <a:lstStyle/>
          <a:p>
            <a:pPr marL="0" indent="0">
              <a:buNone/>
            </a:pPr>
            <a:r>
              <a:rPr lang="en-CA" sz="1800">
                <a:latin typeface="Times New Roman" panose="02020603050405020304" pitchFamily="18" charset="0"/>
                <a:cs typeface="Times New Roman" panose="02020603050405020304" pitchFamily="18" charset="0"/>
              </a:rPr>
              <a:t>The answer to this issue turns to the test set out in RJR-Macdonald Inc v Canada (AG): </a:t>
            </a:r>
          </a:p>
          <a:p>
            <a:pPr lvl="1" fontAlgn="base">
              <a:buFont typeface="+mj-lt"/>
              <a:buAutoNum type="arabicPeriod"/>
            </a:pPr>
            <a:r>
              <a:rPr lang="en-CA" sz="1800" b="0" i="0" u="none" strike="noStrike">
                <a:effectLst/>
                <a:latin typeface="Times New Roman" panose="02020603050405020304" pitchFamily="18" charset="0"/>
              </a:rPr>
              <a:t> Is there a serious issue to be tried</a:t>
            </a:r>
          </a:p>
          <a:p>
            <a:pPr lvl="1" fontAlgn="base">
              <a:buFont typeface="+mj-lt"/>
              <a:buAutoNum type="arabicPeriod"/>
            </a:pPr>
            <a:r>
              <a:rPr lang="en-CA" sz="1800" b="0" i="0" u="none" strike="noStrike">
                <a:effectLst/>
                <a:latin typeface="Times New Roman" panose="02020603050405020304" pitchFamily="18" charset="0"/>
              </a:rPr>
              <a:t>Would the person applying for the injunction suffer irreparable harm if the injunction were not granted</a:t>
            </a:r>
          </a:p>
          <a:p>
            <a:pPr lvl="1" fontAlgn="base">
              <a:buFont typeface="+mj-lt"/>
              <a:buAutoNum type="arabicPeriod"/>
            </a:pPr>
            <a:r>
              <a:rPr lang="en-CA" sz="1800" b="0" i="0" u="none" strike="noStrike">
                <a:effectLst/>
                <a:latin typeface="Times New Roman" panose="02020603050405020304" pitchFamily="18" charset="0"/>
              </a:rPr>
              <a:t>Is the balance of convenience in favour of granting the interlocutory injunction or denying it. </a:t>
            </a:r>
          </a:p>
          <a:p>
            <a:pPr marL="0" indent="0">
              <a:buNone/>
            </a:pPr>
            <a:endParaRPr lang="en-CA" sz="1800">
              <a:latin typeface="Times New Roman" panose="02020603050405020304" pitchFamily="18" charset="0"/>
              <a:cs typeface="Times New Roman" panose="02020603050405020304" pitchFamily="18" charset="0"/>
            </a:endParaRPr>
          </a:p>
          <a:p>
            <a:pPr marL="0" indent="0">
              <a:buNone/>
            </a:pPr>
            <a:endParaRPr lang="en-CA" sz="1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F572274-622A-A9F5-21C8-6D6026616278}"/>
              </a:ext>
            </a:extLst>
          </p:cNvPr>
          <p:cNvSpPr txBox="1"/>
          <p:nvPr/>
        </p:nvSpPr>
        <p:spPr>
          <a:xfrm>
            <a:off x="4692941" y="5230289"/>
            <a:ext cx="6891866" cy="646331"/>
          </a:xfrm>
          <a:prstGeom prst="rect">
            <a:avLst/>
          </a:prstGeom>
          <a:noFill/>
        </p:spPr>
        <p:txBody>
          <a:bodyPr wrap="square" rtlCol="0">
            <a:spAutoFit/>
          </a:bodyPr>
          <a:lstStyle/>
          <a:p>
            <a:pPr algn="ctr"/>
            <a:r>
              <a:rPr lang="en-US" i="1" u="sng">
                <a:latin typeface="Times New Roman" panose="02020603050405020304" pitchFamily="18" charset="0"/>
                <a:cs typeface="Times New Roman" panose="02020603050405020304" pitchFamily="18" charset="0"/>
              </a:rPr>
              <a:t>The court thinks that E has met all the criteria and therefore the test has been met</a:t>
            </a:r>
          </a:p>
        </p:txBody>
      </p:sp>
    </p:spTree>
    <p:extLst>
      <p:ext uri="{BB962C8B-B14F-4D97-AF65-F5344CB8AC3E}">
        <p14:creationId xmlns:p14="http://schemas.microsoft.com/office/powerpoint/2010/main" val="418480869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82A9B-EF94-5D4C-4429-C28C722F5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82E74-F7E0-0213-6D24-9476810097A3}"/>
              </a:ext>
            </a:extLst>
          </p:cNvPr>
          <p:cNvSpPr>
            <a:spLocks noGrp="1"/>
          </p:cNvSpPr>
          <p:nvPr>
            <p:ph type="title"/>
          </p:nvPr>
        </p:nvSpPr>
        <p:spPr>
          <a:xfrm>
            <a:off x="908304" y="548640"/>
            <a:ext cx="10168128" cy="1179576"/>
          </a:xfrm>
        </p:spPr>
        <p:txBody>
          <a:bodyPr/>
          <a:lstStyle/>
          <a:p>
            <a:r>
              <a:rPr lang="en-US">
                <a:latin typeface="Times New Roman" panose="02020603050405020304" pitchFamily="18" charset="0"/>
                <a:cs typeface="Times New Roman" panose="02020603050405020304" pitchFamily="18" charset="0"/>
              </a:rPr>
              <a:t>Interlocutory Injunction</a:t>
            </a:r>
          </a:p>
        </p:txBody>
      </p:sp>
      <p:sp>
        <p:nvSpPr>
          <p:cNvPr id="3" name="Content Placeholder 2">
            <a:extLst>
              <a:ext uri="{FF2B5EF4-FFF2-40B4-BE49-F238E27FC236}">
                <a16:creationId xmlns:a16="http://schemas.microsoft.com/office/drawing/2014/main" id="{B5C32F96-0982-0289-4375-5FFBE21F2EA9}"/>
              </a:ext>
            </a:extLst>
          </p:cNvPr>
          <p:cNvSpPr>
            <a:spLocks noGrp="1"/>
          </p:cNvSpPr>
          <p:nvPr>
            <p:ph idx="1"/>
          </p:nvPr>
        </p:nvSpPr>
        <p:spPr>
          <a:xfrm>
            <a:off x="541217" y="2174452"/>
            <a:ext cx="11110983" cy="3930785"/>
          </a:xfrm>
        </p:spPr>
        <p:txBody>
          <a:bodyPr vert="horz" lIns="91440" tIns="45720" rIns="91440" bIns="45720" rtlCol="0" anchor="t">
            <a:noAutofit/>
          </a:bodyPr>
          <a:lstStyle/>
          <a:p>
            <a:pPr marL="0" indent="0" algn="l" rtl="0">
              <a:spcBef>
                <a:spcPts val="1000"/>
              </a:spcBef>
              <a:buNone/>
            </a:pPr>
            <a:r>
              <a:rPr lang="en-CA" sz="1600" b="1" i="0" u="none" strike="noStrike" dirty="0">
                <a:solidFill>
                  <a:srgbClr val="0070C0"/>
                </a:solidFill>
                <a:effectLst/>
                <a:latin typeface="Times New Roman"/>
                <a:cs typeface="Times New Roman"/>
              </a:rPr>
              <a:t>What is it?</a:t>
            </a:r>
          </a:p>
          <a:p>
            <a:pPr algn="l" rtl="0">
              <a:spcBef>
                <a:spcPts val="1000"/>
              </a:spcBef>
            </a:pPr>
            <a:r>
              <a:rPr lang="en-CA" sz="1600" b="0" i="0" u="none" strike="noStrike" dirty="0">
                <a:solidFill>
                  <a:srgbClr val="000000"/>
                </a:solidFill>
                <a:effectLst/>
                <a:latin typeface="Times New Roman"/>
                <a:cs typeface="Times New Roman"/>
              </a:rPr>
              <a:t>Equitable remedy that aims to ensure that the subject matter of the litigation will be preserved so that effective relief will be available when the case is ultimately heard on the merits. </a:t>
            </a:r>
          </a:p>
          <a:p>
            <a:pPr algn="l" rtl="0">
              <a:spcBef>
                <a:spcPts val="1000"/>
              </a:spcBef>
            </a:pPr>
            <a:r>
              <a:rPr lang="en-CA" sz="1600" b="0" i="0" u="none" strike="noStrike" dirty="0">
                <a:solidFill>
                  <a:srgbClr val="000000"/>
                </a:solidFill>
                <a:effectLst/>
                <a:latin typeface="Times New Roman"/>
                <a:cs typeface="Times New Roman"/>
              </a:rPr>
              <a:t>This means that this injunction is a temporary court order that stops someone from doing something until a final decision is made.</a:t>
            </a:r>
          </a:p>
          <a:p>
            <a:pPr marL="0" indent="0" algn="l" rtl="0">
              <a:spcBef>
                <a:spcPts val="1000"/>
              </a:spcBef>
              <a:buNone/>
            </a:pPr>
            <a:r>
              <a:rPr lang="en-CA" sz="1600" b="1" i="0" u="none" strike="noStrike" dirty="0">
                <a:solidFill>
                  <a:srgbClr val="0070C0"/>
                </a:solidFill>
                <a:effectLst/>
                <a:latin typeface="Times New Roman"/>
                <a:cs typeface="Times New Roman"/>
              </a:rPr>
              <a:t>The injunction was sought in this case... </a:t>
            </a:r>
          </a:p>
          <a:p>
            <a:pPr algn="l" rtl="0"/>
            <a:r>
              <a:rPr lang="en-CA" sz="1600" b="0" i="0" u="none" strike="noStrike" dirty="0">
                <a:solidFill>
                  <a:srgbClr val="141413"/>
                </a:solidFill>
                <a:effectLst/>
                <a:latin typeface="Times New Roman"/>
                <a:cs typeface="Times New Roman"/>
              </a:rPr>
              <a:t>For Google Inc. to stop indexing or referencing in search results on its internet search engines the Datalink websites. </a:t>
            </a:r>
          </a:p>
          <a:p>
            <a:pPr algn="l" rtl="0"/>
            <a:r>
              <a:rPr lang="en-CA" sz="1600" b="0" i="0" u="none" strike="noStrike" dirty="0">
                <a:solidFill>
                  <a:srgbClr val="141413"/>
                </a:solidFill>
                <a:effectLst/>
                <a:latin typeface="Times New Roman"/>
                <a:cs typeface="Times New Roman"/>
              </a:rPr>
              <a:t>BC Supreme Court issued this injunction. They can do this because </a:t>
            </a:r>
            <a:r>
              <a:rPr lang="en-CA" sz="1600" b="0" i="0" u="none" strike="noStrike" dirty="0">
                <a:solidFill>
                  <a:srgbClr val="000000"/>
                </a:solidFill>
                <a:effectLst/>
                <a:latin typeface="Times New Roman"/>
                <a:cs typeface="Times New Roman"/>
              </a:rPr>
              <a:t>they have </a:t>
            </a:r>
            <a:r>
              <a:rPr lang="en-CA" sz="1600" b="0" i="1" u="none" strike="noStrike" dirty="0">
                <a:solidFill>
                  <a:srgbClr val="000000"/>
                </a:solidFill>
                <a:effectLst/>
                <a:latin typeface="Times New Roman"/>
                <a:cs typeface="Times New Roman"/>
              </a:rPr>
              <a:t>i</a:t>
            </a:r>
            <a:r>
              <a:rPr lang="en-CA" sz="1600" i="1" dirty="0">
                <a:solidFill>
                  <a:srgbClr val="000000"/>
                </a:solidFill>
                <a:latin typeface="Times New Roman"/>
                <a:cs typeface="Times New Roman"/>
              </a:rPr>
              <a:t>n</a:t>
            </a:r>
            <a:r>
              <a:rPr lang="en-CA" sz="1600" b="0" i="1" u="none" strike="noStrike" dirty="0">
                <a:solidFill>
                  <a:srgbClr val="000000"/>
                </a:solidFill>
                <a:effectLst/>
                <a:latin typeface="Times New Roman"/>
                <a:cs typeface="Times New Roman"/>
              </a:rPr>
              <a:t> </a:t>
            </a:r>
            <a:r>
              <a:rPr lang="en-CA" sz="1600" b="0" i="1" u="none" strike="noStrike" dirty="0" err="1">
                <a:solidFill>
                  <a:srgbClr val="000000"/>
                </a:solidFill>
                <a:effectLst/>
                <a:latin typeface="Times New Roman"/>
                <a:cs typeface="Times New Roman"/>
              </a:rPr>
              <a:t>personam</a:t>
            </a:r>
            <a:r>
              <a:rPr lang="en-CA" sz="1600" b="0" i="0" u="none" strike="noStrike" dirty="0">
                <a:solidFill>
                  <a:srgbClr val="000000"/>
                </a:solidFill>
                <a:effectLst/>
                <a:latin typeface="Times New Roman"/>
                <a:cs typeface="Times New Roman"/>
              </a:rPr>
              <a:t> jurisdiction over Google due to its operations in BC, which means they can grant injunctions against a party.</a:t>
            </a:r>
          </a:p>
          <a:p>
            <a:pPr algn="l" rtl="0"/>
            <a:r>
              <a:rPr lang="en-CA" sz="1600" b="0" i="0" u="none" strike="noStrike" dirty="0">
                <a:solidFill>
                  <a:srgbClr val="141413"/>
                </a:solidFill>
                <a:effectLst/>
                <a:latin typeface="Times New Roman"/>
                <a:cs typeface="Times New Roman"/>
              </a:rPr>
              <a:t>This is because Google controls 70-75% of the global searches on the internet and Datalink’s ability to sell its products relies on people finding their products online. </a:t>
            </a:r>
            <a:r>
              <a:rPr lang="en-CA" sz="1600" dirty="0">
                <a:solidFill>
                  <a:srgbClr val="141413"/>
                </a:solidFill>
                <a:latin typeface="Times New Roman"/>
                <a:cs typeface="Times New Roman"/>
              </a:rPr>
              <a:t>As stated by Fenlon J </a:t>
            </a:r>
            <a:r>
              <a:rPr lang="en-CA" sz="1600" b="0" i="0" u="none" strike="noStrike" dirty="0">
                <a:solidFill>
                  <a:srgbClr val="141413"/>
                </a:solidFill>
                <a:effectLst/>
                <a:latin typeface="Times New Roman"/>
                <a:cs typeface="Times New Roman"/>
              </a:rPr>
              <a:t>“only by preventing people from accessing the websites could </a:t>
            </a:r>
            <a:r>
              <a:rPr lang="en-CA" sz="1600" b="0" i="0" u="none" strike="noStrike" dirty="0" err="1">
                <a:solidFill>
                  <a:srgbClr val="141413"/>
                </a:solidFill>
                <a:effectLst/>
                <a:latin typeface="Times New Roman"/>
                <a:cs typeface="Times New Roman"/>
              </a:rPr>
              <a:t>Equustek</a:t>
            </a:r>
            <a:r>
              <a:rPr lang="en-CA" sz="1600" b="0" i="0" u="none" strike="noStrike" dirty="0">
                <a:solidFill>
                  <a:srgbClr val="141413"/>
                </a:solidFill>
                <a:effectLst/>
                <a:latin typeface="Times New Roman"/>
                <a:cs typeface="Times New Roman"/>
              </a:rPr>
              <a:t> be protected</a:t>
            </a:r>
            <a:r>
              <a:rPr lang="en-CA" sz="1600" dirty="0">
                <a:solidFill>
                  <a:srgbClr val="141413"/>
                </a:solidFill>
                <a:latin typeface="Times New Roman"/>
                <a:cs typeface="Times New Roman"/>
              </a:rPr>
              <a:t>.”</a:t>
            </a:r>
            <a:endParaRPr lang="en-US" sz="1600" dirty="0">
              <a:latin typeface="Times New Roman" panose="02020603050405020304" pitchFamily="18" charset="0"/>
              <a:cs typeface="Times New Roman" panose="02020603050405020304" pitchFamily="18" charset="0"/>
            </a:endParaRPr>
          </a:p>
        </p:txBody>
      </p:sp>
      <p:pic>
        <p:nvPicPr>
          <p:cNvPr id="1028" name="Picture 4" descr="The Stop Sign Wasn't Always Red - The ...">
            <a:extLst>
              <a:ext uri="{FF2B5EF4-FFF2-40B4-BE49-F238E27FC236}">
                <a16:creationId xmlns:a16="http://schemas.microsoft.com/office/drawing/2014/main" id="{EC9B8EF1-75CB-8368-D4CF-E7F32B636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4385" y="89042"/>
            <a:ext cx="1289311" cy="163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4724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888C-725F-984E-177C-5DE57BDC1553}"/>
              </a:ext>
            </a:extLst>
          </p:cNvPr>
          <p:cNvSpPr>
            <a:spLocks noGrp="1"/>
          </p:cNvSpPr>
          <p:nvPr>
            <p:ph type="title"/>
          </p:nvPr>
        </p:nvSpPr>
        <p:spPr>
          <a:xfrm>
            <a:off x="961360" y="-2401"/>
            <a:ext cx="7204576" cy="1536192"/>
          </a:xfrm>
        </p:spPr>
        <p:txBody>
          <a:bodyPr anchor="b">
            <a:normAutofit/>
          </a:bodyPr>
          <a:lstStyle/>
          <a:p>
            <a:r>
              <a:rPr lang="en-US" sz="5200">
                <a:solidFill>
                  <a:schemeClr val="accent4"/>
                </a:solidFill>
                <a:latin typeface="Times New Roman" panose="02020603050405020304" pitchFamily="18" charset="0"/>
                <a:cs typeface="Times New Roman" panose="02020603050405020304" pitchFamily="18" charset="0"/>
              </a:rPr>
              <a:t>Googles Arguments</a:t>
            </a:r>
          </a:p>
        </p:txBody>
      </p:sp>
      <p:sp>
        <p:nvSpPr>
          <p:cNvPr id="3" name="Content Placeholder 2">
            <a:extLst>
              <a:ext uri="{FF2B5EF4-FFF2-40B4-BE49-F238E27FC236}">
                <a16:creationId xmlns:a16="http://schemas.microsoft.com/office/drawing/2014/main" id="{8F7C4202-8152-BCB2-8D69-0D5528FB2070}"/>
              </a:ext>
            </a:extLst>
          </p:cNvPr>
          <p:cNvSpPr>
            <a:spLocks noGrp="1"/>
          </p:cNvSpPr>
          <p:nvPr>
            <p:ph idx="1"/>
          </p:nvPr>
        </p:nvSpPr>
        <p:spPr>
          <a:xfrm>
            <a:off x="612648" y="2491057"/>
            <a:ext cx="10826318" cy="2955760"/>
          </a:xfrm>
        </p:spPr>
        <p:txBody>
          <a:bodyPr>
            <a:noAutofit/>
          </a:bodyPr>
          <a:lstStyle/>
          <a:p>
            <a:pPr marL="342900" indent="-342900">
              <a:lnSpc>
                <a:spcPct val="100000"/>
              </a:lnSpc>
              <a:buFont typeface="+mj-lt"/>
              <a:buAutoNum type="arabicPeriod"/>
            </a:pPr>
            <a:r>
              <a:rPr lang="en-CA" b="0" i="0" u="none" strike="noStrike" dirty="0">
                <a:effectLst/>
                <a:latin typeface="Times New Roman" panose="02020603050405020304" pitchFamily="18" charset="0"/>
              </a:rPr>
              <a:t>A non-party should be immune from the injunction</a:t>
            </a:r>
          </a:p>
          <a:p>
            <a:pPr marL="342900" indent="-342900">
              <a:lnSpc>
                <a:spcPct val="100000"/>
              </a:lnSpc>
              <a:buFont typeface="+mj-lt"/>
              <a:buAutoNum type="arabicPeriod"/>
            </a:pPr>
            <a:r>
              <a:rPr lang="en-CA" dirty="0">
                <a:latin typeface="Times New Roman" panose="02020603050405020304" pitchFamily="18" charset="0"/>
              </a:rPr>
              <a:t>Not </a:t>
            </a:r>
            <a:r>
              <a:rPr lang="en-CA" b="0" i="0" u="none" strike="noStrike" dirty="0">
                <a:effectLst/>
                <a:latin typeface="Times New Roman" panose="02020603050405020304" pitchFamily="18" charset="0"/>
              </a:rPr>
              <a:t>appropriate or necessary for the court to issue an order that affects parties outside its jurisdiction</a:t>
            </a:r>
          </a:p>
          <a:p>
            <a:pPr marL="342900" indent="-342900">
              <a:lnSpc>
                <a:spcPct val="100000"/>
              </a:lnSpc>
              <a:buFont typeface="+mj-lt"/>
              <a:buAutoNum type="arabicPeriod"/>
            </a:pPr>
            <a:r>
              <a:rPr lang="en-CA" b="0" i="0" u="none" strike="noStrike" dirty="0">
                <a:effectLst/>
                <a:latin typeface="Times New Roman" panose="02020603050405020304" pitchFamily="18" charset="0"/>
              </a:rPr>
              <a:t>Not necessary to prevent irreparable harm, and it is not effective in so doing (second part of the test)</a:t>
            </a:r>
          </a:p>
          <a:p>
            <a:pPr marL="342900" indent="-342900">
              <a:lnSpc>
                <a:spcPct val="100000"/>
              </a:lnSpc>
              <a:buFont typeface="+mj-lt"/>
              <a:buAutoNum type="arabicPeriod"/>
            </a:pPr>
            <a:r>
              <a:rPr lang="en-CA" dirty="0">
                <a:latin typeface="Times New Roman" panose="02020603050405020304" pitchFamily="18" charset="0"/>
              </a:rPr>
              <a:t>International injunctions violate international comity</a:t>
            </a:r>
            <a:endParaRPr lang="en-CA" b="0" i="0" u="none" strike="noStrike" dirty="0">
              <a:effectLst/>
              <a:latin typeface="Times New Roman" panose="02020603050405020304" pitchFamily="18" charset="0"/>
            </a:endParaRPr>
          </a:p>
          <a:p>
            <a:pPr marL="342900" indent="-342900">
              <a:lnSpc>
                <a:spcPct val="100000"/>
              </a:lnSpc>
              <a:buFont typeface="+mj-lt"/>
              <a:buAutoNum type="arabicPeriod"/>
            </a:pPr>
            <a:r>
              <a:rPr lang="en-CA" dirty="0">
                <a:latin typeface="Times New Roman" panose="02020603050405020304" pitchFamily="18" charset="0"/>
              </a:rPr>
              <a:t>Concerns about the freedom of expression</a:t>
            </a:r>
            <a:endParaRPr lang="en-US" dirty="0">
              <a:latin typeface="Times New Roman" panose="02020603050405020304" pitchFamily="18" charset="0"/>
            </a:endParaRPr>
          </a:p>
          <a:p>
            <a:pPr marL="342900" indent="-342900">
              <a:lnSpc>
                <a:spcPct val="100000"/>
              </a:lnSpc>
              <a:buFont typeface="+mj-lt"/>
              <a:buAutoNum type="arabicPeriod"/>
            </a:pPr>
            <a:r>
              <a:rPr lang="en-US" b="0" i="0" u="none" strike="noStrike" dirty="0">
                <a:effectLst/>
                <a:latin typeface="Times New Roman" panose="02020603050405020304" pitchFamily="18" charset="0"/>
              </a:rPr>
              <a:t>This will turn into a permanent injunction</a:t>
            </a:r>
            <a:endParaRPr lang="en-CA" b="0" i="0" u="none" strike="noStrike" dirty="0">
              <a:effectLst/>
              <a:latin typeface="Times New Roman" panose="02020603050405020304" pitchFamily="18" charset="0"/>
            </a:endParaRPr>
          </a:p>
        </p:txBody>
      </p:sp>
      <p:pic>
        <p:nvPicPr>
          <p:cNvPr id="5" name="Picture 4">
            <a:extLst>
              <a:ext uri="{FF2B5EF4-FFF2-40B4-BE49-F238E27FC236}">
                <a16:creationId xmlns:a16="http://schemas.microsoft.com/office/drawing/2014/main" id="{5D70F2B6-3B3F-61E8-6AF0-00B608080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3647" y="-293271"/>
            <a:ext cx="2541619" cy="2541619"/>
          </a:xfrm>
          <a:prstGeom prst="rect">
            <a:avLst/>
          </a:prstGeom>
        </p:spPr>
      </p:pic>
    </p:spTree>
    <p:extLst>
      <p:ext uri="{BB962C8B-B14F-4D97-AF65-F5344CB8AC3E}">
        <p14:creationId xmlns:p14="http://schemas.microsoft.com/office/powerpoint/2010/main" val="88383556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5593B-4D6A-38AB-890F-F13E3E1A5180}"/>
              </a:ext>
            </a:extLst>
          </p:cNvPr>
          <p:cNvSpPr>
            <a:spLocks noGrp="1"/>
          </p:cNvSpPr>
          <p:nvPr>
            <p:ph type="title"/>
          </p:nvPr>
        </p:nvSpPr>
        <p:spPr>
          <a:xfrm>
            <a:off x="861942" y="500045"/>
            <a:ext cx="10168128" cy="1179576"/>
          </a:xfrm>
        </p:spPr>
        <p:txBody>
          <a:bodyPr>
            <a:normAutofit fontScale="90000"/>
          </a:bodyPr>
          <a:lstStyle/>
          <a:p>
            <a:pPr>
              <a:lnSpc>
                <a:spcPct val="150000"/>
              </a:lnSpc>
            </a:pPr>
            <a:r>
              <a:rPr lang="fr-CA" sz="4400" err="1">
                <a:solidFill>
                  <a:srgbClr val="C00000"/>
                </a:solidFill>
                <a:latin typeface="Times New Roman" panose="02020603050405020304" pitchFamily="18" charset="0"/>
                <a:cs typeface="Times New Roman" panose="02020603050405020304" pitchFamily="18" charset="0"/>
              </a:rPr>
              <a:t>What</a:t>
            </a:r>
            <a:r>
              <a:rPr lang="fr-CA" sz="4400">
                <a:solidFill>
                  <a:srgbClr val="C00000"/>
                </a:solidFill>
                <a:latin typeface="Times New Roman" panose="02020603050405020304" pitchFamily="18" charset="0"/>
                <a:cs typeface="Times New Roman" panose="02020603050405020304" pitchFamily="18" charset="0"/>
              </a:rPr>
              <a:t> </a:t>
            </a:r>
            <a:r>
              <a:rPr lang="fr-CA" sz="4400" err="1">
                <a:solidFill>
                  <a:srgbClr val="C00000"/>
                </a:solidFill>
                <a:latin typeface="Times New Roman" panose="02020603050405020304" pitchFamily="18" charset="0"/>
                <a:cs typeface="Times New Roman" panose="02020603050405020304" pitchFamily="18" charset="0"/>
              </a:rPr>
              <a:t>does</a:t>
            </a:r>
            <a:r>
              <a:rPr lang="fr-CA" sz="4400">
                <a:solidFill>
                  <a:srgbClr val="C00000"/>
                </a:solidFill>
                <a:latin typeface="Times New Roman" panose="02020603050405020304" pitchFamily="18" charset="0"/>
                <a:cs typeface="Times New Roman" panose="02020603050405020304" pitchFamily="18" charset="0"/>
              </a:rPr>
              <a:t> the SCC </a:t>
            </a:r>
            <a:r>
              <a:rPr lang="fr-CA" sz="4400" err="1">
                <a:solidFill>
                  <a:srgbClr val="C00000"/>
                </a:solidFill>
                <a:latin typeface="Times New Roman" panose="02020603050405020304" pitchFamily="18" charset="0"/>
                <a:cs typeface="Times New Roman" panose="02020603050405020304" pitchFamily="18" charset="0"/>
              </a:rPr>
              <a:t>think</a:t>
            </a:r>
            <a:r>
              <a:rPr lang="en-US" sz="4400">
                <a:solidFill>
                  <a:srgbClr val="C00000"/>
                </a:solidFill>
                <a:latin typeface="Times New Roman" panose="02020603050405020304" pitchFamily="18" charset="0"/>
                <a:cs typeface="Times New Roman" panose="02020603050405020304" pitchFamily="18" charset="0"/>
              </a:rPr>
              <a:t>? </a:t>
            </a:r>
            <a:br>
              <a:rPr lang="en-US">
                <a:solidFill>
                  <a:srgbClr val="C00000"/>
                </a:solidFill>
                <a:latin typeface="Times New Roman" panose="02020603050405020304" pitchFamily="18" charset="0"/>
                <a:cs typeface="Times New Roman" panose="02020603050405020304" pitchFamily="18" charset="0"/>
              </a:rPr>
            </a:br>
            <a:r>
              <a:rPr lang="en-US" sz="1200">
                <a:solidFill>
                  <a:srgbClr val="C00000"/>
                </a:solidFill>
                <a:latin typeface="Times New Roman" panose="02020603050405020304" pitchFamily="18" charset="0"/>
                <a:cs typeface="Times New Roman" panose="02020603050405020304" pitchFamily="18" charset="0"/>
              </a:rPr>
              <a:t>(McLachlin, Abella, </a:t>
            </a:r>
            <a:r>
              <a:rPr lang="en-US" sz="1200" err="1">
                <a:solidFill>
                  <a:srgbClr val="C00000"/>
                </a:solidFill>
                <a:latin typeface="Times New Roman" panose="02020603050405020304" pitchFamily="18" charset="0"/>
                <a:cs typeface="Times New Roman" panose="02020603050405020304" pitchFamily="18" charset="0"/>
              </a:rPr>
              <a:t>Moldaver</a:t>
            </a:r>
            <a:r>
              <a:rPr lang="en-US" sz="1200">
                <a:solidFill>
                  <a:srgbClr val="C00000"/>
                </a:solidFill>
                <a:latin typeface="Times New Roman" panose="02020603050405020304" pitchFamily="18" charset="0"/>
                <a:cs typeface="Times New Roman" panose="02020603050405020304" pitchFamily="18" charset="0"/>
              </a:rPr>
              <a:t>, Karakatsanis, Wagner, Gascon + Brown)</a:t>
            </a:r>
            <a:endParaRPr lang="en-US">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59D81DB-D7D9-B534-F24F-3BF20E6CAEFB}"/>
              </a:ext>
            </a:extLst>
          </p:cNvPr>
          <p:cNvSpPr>
            <a:spLocks noGrp="1"/>
          </p:cNvSpPr>
          <p:nvPr>
            <p:ph idx="1"/>
          </p:nvPr>
        </p:nvSpPr>
        <p:spPr>
          <a:xfrm>
            <a:off x="608317" y="2315497"/>
            <a:ext cx="10675379" cy="4071856"/>
          </a:xfrm>
        </p:spPr>
        <p:txBody>
          <a:bodyPr vert="horz" lIns="91440" tIns="45720" rIns="91440" bIns="45720" rtlCol="0" anchor="t">
            <a:normAutofit fontScale="77500" lnSpcReduction="20000"/>
          </a:bodyPr>
          <a:lstStyle/>
          <a:p>
            <a:pPr>
              <a:buFont typeface="Wingdings" panose="05000000000000000000" pitchFamily="2" charset="2"/>
              <a:buChar char="Ø"/>
            </a:pPr>
            <a:r>
              <a:rPr lang="en-US" sz="2600" dirty="0">
                <a:latin typeface="Times New Roman"/>
                <a:cs typeface="Times New Roman"/>
              </a:rPr>
              <a:t>The test for determining whether the court should exercise its discretion to grant an interlocutory injunction against Google has been met in this case. (RJR Test)</a:t>
            </a:r>
          </a:p>
          <a:p>
            <a:pPr>
              <a:buFont typeface="Wingdings" panose="05000000000000000000" pitchFamily="2" charset="2"/>
              <a:buChar char="Ø"/>
            </a:pPr>
            <a:r>
              <a:rPr lang="en-US" sz="2600" dirty="0">
                <a:latin typeface="Times New Roman"/>
                <a:cs typeface="Times New Roman"/>
              </a:rPr>
              <a:t>Injunctive relief can be ordered against someone who is not a party to the underlying lawsuit where they are so involved that they facilitate the harm. </a:t>
            </a:r>
          </a:p>
          <a:p>
            <a:pPr>
              <a:buFont typeface="Wingdings" panose="05000000000000000000" pitchFamily="2" charset="2"/>
              <a:buChar char="Ø"/>
            </a:pPr>
            <a:r>
              <a:rPr lang="en-US" sz="2600" dirty="0">
                <a:latin typeface="Times New Roman"/>
                <a:cs typeface="Times New Roman"/>
              </a:rPr>
              <a:t>Where it is necessary to ensure the injunction’s effectiveness, a court can grant an injunction enjoining conduct anywhere in the world. </a:t>
            </a:r>
          </a:p>
          <a:p>
            <a:pPr>
              <a:buFont typeface="Wingdings" panose="05000000000000000000" pitchFamily="2" charset="2"/>
              <a:buChar char="Ø"/>
            </a:pPr>
            <a:r>
              <a:rPr lang="en-US" sz="2600" dirty="0">
                <a:latin typeface="Times New Roman"/>
                <a:cs typeface="Times New Roman"/>
              </a:rPr>
              <a:t>Violation of international comity is a theoretical argument where Google has not proven that, in complying with this injunction, they would violate laws of another jurisdiction, including freedom of expression. Also, most countries recognize IP laws and principles. </a:t>
            </a:r>
          </a:p>
          <a:p>
            <a:pPr>
              <a:buFont typeface="Wingdings" panose="05000000000000000000" pitchFamily="2" charset="2"/>
              <a:buChar char="Ø"/>
            </a:pPr>
            <a:r>
              <a:rPr lang="en-US" sz="2600" dirty="0">
                <a:latin typeface="Times New Roman"/>
                <a:cs typeface="Times New Roman"/>
              </a:rPr>
              <a:t>Reiterates that this is not a permanent injunction where, should the order be in place for an inordinate amount of time, Google is always open to apply to have it varied or vacated. </a:t>
            </a:r>
          </a:p>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Held: The appeal is dismissed and the worldwide interlocutory injunction against Google is upheld.</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pic>
        <p:nvPicPr>
          <p:cNvPr id="1028" name="Picture 4" descr="Gavel">
            <a:extLst>
              <a:ext uri="{FF2B5EF4-FFF2-40B4-BE49-F238E27FC236}">
                <a16:creationId xmlns:a16="http://schemas.microsoft.com/office/drawing/2014/main" id="{32CBDF63-E82D-2597-6E38-71EBD19D36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6826" y="149983"/>
            <a:ext cx="3776870" cy="169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61374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15936F-165E-7B4D-DB79-9C5788B19DDE}"/>
              </a:ext>
            </a:extLst>
          </p:cNvPr>
          <p:cNvSpPr>
            <a:spLocks noGrp="1"/>
          </p:cNvSpPr>
          <p:nvPr>
            <p:ph type="title"/>
          </p:nvPr>
        </p:nvSpPr>
        <p:spPr>
          <a:xfrm>
            <a:off x="411480" y="987552"/>
            <a:ext cx="4764677" cy="1088136"/>
          </a:xfrm>
        </p:spPr>
        <p:txBody>
          <a:bodyPr anchor="b">
            <a:normAutofit/>
          </a:bodyPr>
          <a:lstStyle/>
          <a:p>
            <a:r>
              <a:rPr lang="en-US" sz="3400">
                <a:latin typeface="Times New Roman" panose="02020603050405020304" pitchFamily="18" charset="0"/>
                <a:cs typeface="Times New Roman" panose="02020603050405020304" pitchFamily="18" charset="0"/>
              </a:rPr>
              <a:t>The SCC on the Internet</a:t>
            </a:r>
          </a:p>
        </p:txBody>
      </p:sp>
      <p:sp>
        <p:nvSpPr>
          <p:cNvPr id="2057" name="Rectangle 205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9" name="Rectangle 205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CBD7BE4-CCBA-D434-2BEF-E5B5434E1D7D}"/>
              </a:ext>
            </a:extLst>
          </p:cNvPr>
          <p:cNvSpPr>
            <a:spLocks noGrp="1"/>
          </p:cNvSpPr>
          <p:nvPr>
            <p:ph idx="1"/>
          </p:nvPr>
        </p:nvSpPr>
        <p:spPr>
          <a:xfrm>
            <a:off x="411478" y="2688336"/>
            <a:ext cx="4764677" cy="3822844"/>
          </a:xfrm>
        </p:spPr>
        <p:txBody>
          <a:bodyPr vert="horz" lIns="91440" tIns="45720" rIns="91440" bIns="45720" rtlCol="0" anchor="t">
            <a:normAutofit fontScale="85000" lnSpcReduction="20000"/>
          </a:bodyPr>
          <a:lstStyle/>
          <a:p>
            <a:pPr>
              <a:buFont typeface="Wingdings" panose="05000000000000000000" pitchFamily="2" charset="2"/>
              <a:buChar char="Ø"/>
            </a:pPr>
            <a:r>
              <a:rPr lang="en-US">
                <a:latin typeface="Times New Roman" panose="02020603050405020304" pitchFamily="18" charset="0"/>
                <a:cs typeface="Times New Roman" panose="02020603050405020304" pitchFamily="18" charset="0"/>
              </a:rPr>
              <a:t>The Internet has no borders — its natural habitat is global.</a:t>
            </a:r>
          </a:p>
          <a:p>
            <a:pPr>
              <a:buFont typeface="Wingdings" panose="05000000000000000000" pitchFamily="2" charset="2"/>
              <a:buChar char="Ø"/>
            </a:pPr>
            <a:r>
              <a:rPr lang="en-US">
                <a:latin typeface="Times New Roman" panose="02020603050405020304" pitchFamily="18" charset="0"/>
                <a:cs typeface="Times New Roman" panose="02020603050405020304" pitchFamily="18" charset="0"/>
              </a:rPr>
              <a:t>The only way to ensure that the interlocutory injunction attained its objective was to have it apply where Google operates — globally. </a:t>
            </a:r>
          </a:p>
          <a:p>
            <a:pPr>
              <a:buFont typeface="Wingdings" panose="05000000000000000000" pitchFamily="2" charset="2"/>
              <a:buChar char="Ø"/>
            </a:pPr>
            <a:r>
              <a:rPr lang="en-US">
                <a:latin typeface="Times New Roman" panose="02020603050405020304" pitchFamily="18" charset="0"/>
                <a:cs typeface="Times New Roman" panose="02020603050405020304" pitchFamily="18" charset="0"/>
              </a:rPr>
              <a:t>Remedy should take into consideration International Nature of the Internet: </a:t>
            </a:r>
          </a:p>
          <a:p>
            <a:pPr lvl="1">
              <a:buFont typeface="Wingdings" panose="05000000000000000000" pitchFamily="2" charset="2"/>
              <a:buChar char="Ø"/>
            </a:pP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We are dealing with the Internet after all… [which] has to take full account of its inevitable extraterritorial reach.</a:t>
            </a:r>
            <a:r>
              <a:rPr lang="en-US" sz="2400">
                <a:latin typeface="Times New Roman" panose="02020603050405020304" pitchFamily="18" charset="0"/>
                <a:cs typeface="Times New Roman" panose="02020603050405020304" pitchFamily="18" charset="0"/>
              </a:rPr>
              <a:t>” </a:t>
            </a:r>
          </a:p>
          <a:p>
            <a:endParaRPr lang="en-US" sz="1700"/>
          </a:p>
          <a:p>
            <a:endParaRPr lang="en-US" sz="1700"/>
          </a:p>
        </p:txBody>
      </p:sp>
      <p:pic>
        <p:nvPicPr>
          <p:cNvPr id="2050" name="Picture 2" descr="A globe with a cable&#10;&#10;Description automatically generated">
            <a:extLst>
              <a:ext uri="{FF2B5EF4-FFF2-40B4-BE49-F238E27FC236}">
                <a16:creationId xmlns:a16="http://schemas.microsoft.com/office/drawing/2014/main" id="{FB231ACF-8DA9-07B6-51EF-30E762169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0159" b="-2"/>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716539"/>
      </p:ext>
    </p:extLst>
  </p:cSld>
  <p:clrMapOvr>
    <a:masterClrMapping/>
  </p:clrMapOvr>
  <p:transition spd="slow">
    <p:push dir="u"/>
  </p:transition>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2571</Words>
  <Application>Microsoft Office PowerPoint</Application>
  <PresentationFormat>Widescreen</PresentationFormat>
  <Paragraphs>134</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Calibri</vt:lpstr>
      <vt:lpstr>Neue Haas Grotesk Text Pro</vt:lpstr>
      <vt:lpstr>Times New Roman</vt:lpstr>
      <vt:lpstr>Wingdings</vt:lpstr>
      <vt:lpstr>AccentBoxVTI</vt:lpstr>
      <vt:lpstr>Google Inc. Appellant v. Equustek Solutions Inc. </vt:lpstr>
      <vt:lpstr>Facts (All Facts – No Pattern)</vt:lpstr>
      <vt:lpstr>How is Google involved </vt:lpstr>
      <vt:lpstr>Issue</vt:lpstr>
      <vt:lpstr>Test</vt:lpstr>
      <vt:lpstr>Interlocutory Injunction</vt:lpstr>
      <vt:lpstr>Googles Arguments</vt:lpstr>
      <vt:lpstr>What does the SCC think?  (McLachlin, Abella, Moldaver, Karakatsanis, Wagner, Gascon + Brown)</vt:lpstr>
      <vt:lpstr>The SCC on the Internet</vt:lpstr>
      <vt:lpstr>Dissent (Coté + Rowe)</vt:lpstr>
      <vt:lpstr>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Liam Dodge</dc:creator>
  <cp:lastModifiedBy>Allen Mendelsohn</cp:lastModifiedBy>
  <cp:revision>2</cp:revision>
  <dcterms:created xsi:type="dcterms:W3CDTF">2024-10-30T21:22:37Z</dcterms:created>
  <dcterms:modified xsi:type="dcterms:W3CDTF">2024-11-18T17:54:46Z</dcterms:modified>
</cp:coreProperties>
</file>