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6" r:id="rId1"/>
  </p:sldMasterIdLst>
  <p:notesMasterIdLst>
    <p:notesMasterId r:id="rId20"/>
  </p:notesMasterIdLst>
  <p:sldIdLst>
    <p:sldId id="256" r:id="rId2"/>
    <p:sldId id="275" r:id="rId3"/>
    <p:sldId id="257" r:id="rId4"/>
    <p:sldId id="258" r:id="rId5"/>
    <p:sldId id="259" r:id="rId6"/>
    <p:sldId id="260" r:id="rId7"/>
    <p:sldId id="269" r:id="rId8"/>
    <p:sldId id="261" r:id="rId9"/>
    <p:sldId id="273" r:id="rId10"/>
    <p:sldId id="270" r:id="rId11"/>
    <p:sldId id="271" r:id="rId12"/>
    <p:sldId id="272" r:id="rId13"/>
    <p:sldId id="262" r:id="rId14"/>
    <p:sldId id="263" r:id="rId15"/>
    <p:sldId id="266" r:id="rId16"/>
    <p:sldId id="265" r:id="rId17"/>
    <p:sldId id="274" r:id="rId18"/>
    <p:sldId id="268"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126402-0382-7616-E184-77361EA53B4E}" v="3" dt="2024-11-11T03:42:56.699"/>
    <p1510:client id="{3E7DF302-087D-25A6-B65E-B7E3DAA927D9}" v="346" dt="2024-11-11T04:10:15.999"/>
    <p1510:client id="{A27F7168-7596-F1C1-5670-E3D8EFB6603C}" v="112" dt="2024-11-11T04:04:28.964"/>
    <p1510:client id="{A8332FF2-03A1-E548-9542-A56BEC24DE58}" v="65" dt="2024-11-11T18:39:38.963"/>
    <p1510:client id="{BD173457-B450-37F1-823A-1F0771CDF3BF}" v="136" dt="2024-11-11T18:22:40.3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4"/>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41B581-8FB1-944D-943D-6C54C32DDB48}" type="datetimeFigureOut">
              <a:rPr lang="en-US" smtClean="0"/>
              <a:t>11/11/2024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0C0D25-13F0-4040-9324-44CFA6FC0766}" type="slidenum">
              <a:rPr lang="en-US" smtClean="0"/>
              <a:t>‹#›</a:t>
            </a:fld>
            <a:endParaRPr lang="en-US"/>
          </a:p>
        </p:txBody>
      </p:sp>
    </p:spTree>
    <p:extLst>
      <p:ext uri="{BB962C8B-B14F-4D97-AF65-F5344CB8AC3E}">
        <p14:creationId xmlns:p14="http://schemas.microsoft.com/office/powerpoint/2010/main" val="3941880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E0C0D25-13F0-4040-9324-44CFA6FC0766}" type="slidenum">
              <a:rPr lang="en-US" smtClean="0"/>
              <a:t>1</a:t>
            </a:fld>
            <a:endParaRPr lang="en-US"/>
          </a:p>
        </p:txBody>
      </p:sp>
    </p:spTree>
    <p:extLst>
      <p:ext uri="{BB962C8B-B14F-4D97-AF65-F5344CB8AC3E}">
        <p14:creationId xmlns:p14="http://schemas.microsoft.com/office/powerpoint/2010/main" val="2580760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pPr>
            <a:endParaRPr lang="en-CA" i="1">
              <a:latin typeface="Times New Roman"/>
              <a:cs typeface="Times New Roman"/>
            </a:endParaRPr>
          </a:p>
        </p:txBody>
      </p:sp>
      <p:sp>
        <p:nvSpPr>
          <p:cNvPr id="4" name="Slide Number Placeholder 3"/>
          <p:cNvSpPr>
            <a:spLocks noGrp="1"/>
          </p:cNvSpPr>
          <p:nvPr>
            <p:ph type="sldNum" sz="quarter" idx="5"/>
          </p:nvPr>
        </p:nvSpPr>
        <p:spPr/>
        <p:txBody>
          <a:bodyPr/>
          <a:lstStyle/>
          <a:p>
            <a:fld id="{DE0C0D25-13F0-4040-9324-44CFA6FC0766}" type="slidenum">
              <a:rPr lang="en-US" smtClean="0"/>
              <a:t>14</a:t>
            </a:fld>
            <a:endParaRPr lang="en-US"/>
          </a:p>
        </p:txBody>
      </p:sp>
    </p:spTree>
    <p:extLst>
      <p:ext uri="{BB962C8B-B14F-4D97-AF65-F5344CB8AC3E}">
        <p14:creationId xmlns:p14="http://schemas.microsoft.com/office/powerpoint/2010/main" val="32324316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4999"/>
              </a:lnSpc>
            </a:pPr>
            <a:endParaRPr lang="en-CA" sz="1800">
              <a:latin typeface="Times New Roman"/>
              <a:cs typeface="Times New Roman"/>
            </a:endParaRPr>
          </a:p>
          <a:p>
            <a:pPr algn="just">
              <a:lnSpc>
                <a:spcPct val="114999"/>
              </a:lnSpc>
            </a:pPr>
            <a:endParaRPr lang="en-CA"/>
          </a:p>
        </p:txBody>
      </p:sp>
      <p:sp>
        <p:nvSpPr>
          <p:cNvPr id="4" name="Slide Number Placeholder 3"/>
          <p:cNvSpPr>
            <a:spLocks noGrp="1"/>
          </p:cNvSpPr>
          <p:nvPr>
            <p:ph type="sldNum" sz="quarter" idx="5"/>
          </p:nvPr>
        </p:nvSpPr>
        <p:spPr/>
        <p:txBody>
          <a:bodyPr/>
          <a:lstStyle/>
          <a:p>
            <a:fld id="{DE0C0D25-13F0-4040-9324-44CFA6FC0766}" type="slidenum">
              <a:rPr lang="en-US" smtClean="0"/>
              <a:t>15</a:t>
            </a:fld>
            <a:endParaRPr lang="en-US"/>
          </a:p>
        </p:txBody>
      </p:sp>
    </p:spTree>
    <p:extLst>
      <p:ext uri="{BB962C8B-B14F-4D97-AF65-F5344CB8AC3E}">
        <p14:creationId xmlns:p14="http://schemas.microsoft.com/office/powerpoint/2010/main" val="34156355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CA">
              <a:latin typeface="Aptos"/>
              <a:ea typeface="Times New Roman" panose="02020603050405020304" pitchFamily="18" charset="0"/>
              <a:cs typeface="Times New Roman"/>
            </a:endParaRPr>
          </a:p>
        </p:txBody>
      </p:sp>
      <p:sp>
        <p:nvSpPr>
          <p:cNvPr id="4" name="Slide Number Placeholder 3"/>
          <p:cNvSpPr>
            <a:spLocks noGrp="1"/>
          </p:cNvSpPr>
          <p:nvPr>
            <p:ph type="sldNum" sz="quarter" idx="5"/>
          </p:nvPr>
        </p:nvSpPr>
        <p:spPr/>
        <p:txBody>
          <a:bodyPr/>
          <a:lstStyle/>
          <a:p>
            <a:fld id="{DE0C0D25-13F0-4040-9324-44CFA6FC0766}" type="slidenum">
              <a:rPr lang="en-US" smtClean="0"/>
              <a:t>16</a:t>
            </a:fld>
            <a:endParaRPr lang="en-US"/>
          </a:p>
        </p:txBody>
      </p:sp>
    </p:spTree>
    <p:extLst>
      <p:ext uri="{BB962C8B-B14F-4D97-AF65-F5344CB8AC3E}">
        <p14:creationId xmlns:p14="http://schemas.microsoft.com/office/powerpoint/2010/main" val="12130044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CA">
              <a:latin typeface="Aptos"/>
              <a:ea typeface="Times New Roman" panose="02020603050405020304" pitchFamily="18" charset="0"/>
              <a:cs typeface="Times New Roman"/>
            </a:endParaRPr>
          </a:p>
        </p:txBody>
      </p:sp>
      <p:sp>
        <p:nvSpPr>
          <p:cNvPr id="4" name="Slide Number Placeholder 3"/>
          <p:cNvSpPr>
            <a:spLocks noGrp="1"/>
          </p:cNvSpPr>
          <p:nvPr>
            <p:ph type="sldNum" sz="quarter" idx="5"/>
          </p:nvPr>
        </p:nvSpPr>
        <p:spPr/>
        <p:txBody>
          <a:bodyPr/>
          <a:lstStyle/>
          <a:p>
            <a:fld id="{DE0C0D25-13F0-4040-9324-44CFA6FC0766}" type="slidenum">
              <a:rPr lang="en-US" smtClean="0"/>
              <a:t>17</a:t>
            </a:fld>
            <a:endParaRPr lang="en-US"/>
          </a:p>
        </p:txBody>
      </p:sp>
    </p:spTree>
    <p:extLst>
      <p:ext uri="{BB962C8B-B14F-4D97-AF65-F5344CB8AC3E}">
        <p14:creationId xmlns:p14="http://schemas.microsoft.com/office/powerpoint/2010/main" val="14462725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pPr>
            <a:endParaRPr lang="en-CA" b="1" i="1" u="sng"/>
          </a:p>
        </p:txBody>
      </p:sp>
      <p:sp>
        <p:nvSpPr>
          <p:cNvPr id="4" name="Slide Number Placeholder 3"/>
          <p:cNvSpPr>
            <a:spLocks noGrp="1"/>
          </p:cNvSpPr>
          <p:nvPr>
            <p:ph type="sldNum" sz="quarter" idx="5"/>
          </p:nvPr>
        </p:nvSpPr>
        <p:spPr/>
        <p:txBody>
          <a:bodyPr/>
          <a:lstStyle/>
          <a:p>
            <a:fld id="{DE0C0D25-13F0-4040-9324-44CFA6FC0766}" type="slidenum">
              <a:rPr lang="en-US" smtClean="0"/>
              <a:t>18</a:t>
            </a:fld>
            <a:endParaRPr lang="en-US"/>
          </a:p>
        </p:txBody>
      </p:sp>
    </p:spTree>
    <p:extLst>
      <p:ext uri="{BB962C8B-B14F-4D97-AF65-F5344CB8AC3E}">
        <p14:creationId xmlns:p14="http://schemas.microsoft.com/office/powerpoint/2010/main" val="24455397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tabLst>
                <a:tab pos="3754755" algn="l"/>
              </a:tabLst>
            </a:pPr>
            <a:endParaRPr lang="en-CA" sz="1800" kern="100">
              <a:latin typeface="Times New Roman"/>
              <a:cs typeface="Times New Roman"/>
            </a:endParaRPr>
          </a:p>
        </p:txBody>
      </p:sp>
      <p:sp>
        <p:nvSpPr>
          <p:cNvPr id="4" name="Slide Number Placeholder 3"/>
          <p:cNvSpPr>
            <a:spLocks noGrp="1"/>
          </p:cNvSpPr>
          <p:nvPr>
            <p:ph type="sldNum" sz="quarter" idx="5"/>
          </p:nvPr>
        </p:nvSpPr>
        <p:spPr/>
        <p:txBody>
          <a:bodyPr/>
          <a:lstStyle/>
          <a:p>
            <a:fld id="{DE0C0D25-13F0-4040-9324-44CFA6FC0766}" type="slidenum">
              <a:rPr lang="en-US" smtClean="0"/>
              <a:t>3</a:t>
            </a:fld>
            <a:endParaRPr lang="en-US"/>
          </a:p>
        </p:txBody>
      </p:sp>
    </p:spTree>
    <p:extLst>
      <p:ext uri="{BB962C8B-B14F-4D97-AF65-F5344CB8AC3E}">
        <p14:creationId xmlns:p14="http://schemas.microsoft.com/office/powerpoint/2010/main" val="15882004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tabLst>
                <a:tab pos="3754755" algn="l"/>
              </a:tabLst>
            </a:pPr>
            <a:endParaRPr lang="en-CA" sz="1800" b="1" kern="100">
              <a:latin typeface="Times New Roman"/>
              <a:cs typeface="Times New Roman"/>
            </a:endParaRPr>
          </a:p>
        </p:txBody>
      </p:sp>
      <p:sp>
        <p:nvSpPr>
          <p:cNvPr id="4" name="Slide Number Placeholder 3"/>
          <p:cNvSpPr>
            <a:spLocks noGrp="1"/>
          </p:cNvSpPr>
          <p:nvPr>
            <p:ph type="sldNum" sz="quarter" idx="5"/>
          </p:nvPr>
        </p:nvSpPr>
        <p:spPr/>
        <p:txBody>
          <a:bodyPr/>
          <a:lstStyle/>
          <a:p>
            <a:fld id="{DE0C0D25-13F0-4040-9324-44CFA6FC0766}" type="slidenum">
              <a:rPr lang="en-US" smtClean="0"/>
              <a:t>4</a:t>
            </a:fld>
            <a:endParaRPr lang="en-US"/>
          </a:p>
        </p:txBody>
      </p:sp>
    </p:spTree>
    <p:extLst>
      <p:ext uri="{BB962C8B-B14F-4D97-AF65-F5344CB8AC3E}">
        <p14:creationId xmlns:p14="http://schemas.microsoft.com/office/powerpoint/2010/main" val="21324276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00">
              <a:latin typeface="Times New Roman"/>
              <a:cs typeface="Times New Roman"/>
            </a:endParaRPr>
          </a:p>
        </p:txBody>
      </p:sp>
      <p:sp>
        <p:nvSpPr>
          <p:cNvPr id="4" name="Slide Number Placeholder 3"/>
          <p:cNvSpPr>
            <a:spLocks noGrp="1"/>
          </p:cNvSpPr>
          <p:nvPr>
            <p:ph type="sldNum" sz="quarter" idx="5"/>
          </p:nvPr>
        </p:nvSpPr>
        <p:spPr/>
        <p:txBody>
          <a:bodyPr/>
          <a:lstStyle/>
          <a:p>
            <a:fld id="{DE0C0D25-13F0-4040-9324-44CFA6FC0766}" type="slidenum">
              <a:rPr lang="en-US" smtClean="0"/>
              <a:t>5</a:t>
            </a:fld>
            <a:endParaRPr lang="en-US"/>
          </a:p>
        </p:txBody>
      </p:sp>
    </p:spTree>
    <p:extLst>
      <p:ext uri="{BB962C8B-B14F-4D97-AF65-F5344CB8AC3E}">
        <p14:creationId xmlns:p14="http://schemas.microsoft.com/office/powerpoint/2010/main" val="1673277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tabLst>
                <a:tab pos="3754755" algn="l"/>
              </a:tabLst>
            </a:pPr>
            <a:endParaRPr lang="en-CA" sz="1200" kern="100">
              <a:highlight>
                <a:srgbClr val="FFFF00"/>
              </a:highligh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E0C0D25-13F0-4040-9324-44CFA6FC0766}" type="slidenum">
              <a:rPr lang="en-US" smtClean="0"/>
              <a:t>6</a:t>
            </a:fld>
            <a:endParaRPr lang="en-US"/>
          </a:p>
        </p:txBody>
      </p:sp>
    </p:spTree>
    <p:extLst>
      <p:ext uri="{BB962C8B-B14F-4D97-AF65-F5344CB8AC3E}">
        <p14:creationId xmlns:p14="http://schemas.microsoft.com/office/powerpoint/2010/main" val="29482307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tabLst>
                <a:tab pos="3754755" algn="l"/>
              </a:tabLst>
            </a:pPr>
            <a:endParaRPr lang="en-CA" sz="1200" kern="100">
              <a:highlight>
                <a:srgbClr val="FFFF00"/>
              </a:highligh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E0C0D25-13F0-4040-9324-44CFA6FC0766}" type="slidenum">
              <a:rPr lang="en-US" smtClean="0"/>
              <a:t>7</a:t>
            </a:fld>
            <a:endParaRPr lang="en-US"/>
          </a:p>
        </p:txBody>
      </p:sp>
    </p:spTree>
    <p:extLst>
      <p:ext uri="{BB962C8B-B14F-4D97-AF65-F5344CB8AC3E}">
        <p14:creationId xmlns:p14="http://schemas.microsoft.com/office/powerpoint/2010/main" val="34470515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gn="just">
              <a:lnSpc>
                <a:spcPct val="115000"/>
              </a:lnSpc>
              <a:buFont typeface="+mj-lt"/>
              <a:buAutoNum type="arabicParenBoth"/>
            </a:pPr>
            <a:endParaRPr lang="en-CA" sz="1800">
              <a:latin typeface="Times New Roman"/>
              <a:cs typeface="Times New Roman"/>
            </a:endParaRPr>
          </a:p>
        </p:txBody>
      </p:sp>
      <p:sp>
        <p:nvSpPr>
          <p:cNvPr id="4" name="Slide Number Placeholder 3"/>
          <p:cNvSpPr>
            <a:spLocks noGrp="1"/>
          </p:cNvSpPr>
          <p:nvPr>
            <p:ph type="sldNum" sz="quarter" idx="5"/>
          </p:nvPr>
        </p:nvSpPr>
        <p:spPr/>
        <p:txBody>
          <a:bodyPr/>
          <a:lstStyle/>
          <a:p>
            <a:fld id="{DE0C0D25-13F0-4040-9324-44CFA6FC0766}" type="slidenum">
              <a:rPr lang="en-US" smtClean="0"/>
              <a:t>8</a:t>
            </a:fld>
            <a:endParaRPr lang="en-US"/>
          </a:p>
        </p:txBody>
      </p:sp>
    </p:spTree>
    <p:extLst>
      <p:ext uri="{BB962C8B-B14F-4D97-AF65-F5344CB8AC3E}">
        <p14:creationId xmlns:p14="http://schemas.microsoft.com/office/powerpoint/2010/main" val="10402133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gn="just">
              <a:lnSpc>
                <a:spcPct val="115000"/>
              </a:lnSpc>
              <a:buFont typeface="+mj-lt"/>
              <a:buAutoNum type="arabicParenBoth"/>
            </a:pPr>
            <a:endParaRPr lang="en-CA" sz="1800">
              <a:latin typeface="Times New Roman"/>
              <a:cs typeface="Times New Roman"/>
            </a:endParaRPr>
          </a:p>
        </p:txBody>
      </p:sp>
      <p:sp>
        <p:nvSpPr>
          <p:cNvPr id="4" name="Slide Number Placeholder 3"/>
          <p:cNvSpPr>
            <a:spLocks noGrp="1"/>
          </p:cNvSpPr>
          <p:nvPr>
            <p:ph type="sldNum" sz="quarter" idx="5"/>
          </p:nvPr>
        </p:nvSpPr>
        <p:spPr/>
        <p:txBody>
          <a:bodyPr/>
          <a:lstStyle/>
          <a:p>
            <a:fld id="{DE0C0D25-13F0-4040-9324-44CFA6FC0766}" type="slidenum">
              <a:rPr lang="en-US" smtClean="0"/>
              <a:t>9</a:t>
            </a:fld>
            <a:endParaRPr lang="en-US"/>
          </a:p>
        </p:txBody>
      </p:sp>
    </p:spTree>
    <p:extLst>
      <p:ext uri="{BB962C8B-B14F-4D97-AF65-F5344CB8AC3E}">
        <p14:creationId xmlns:p14="http://schemas.microsoft.com/office/powerpoint/2010/main" val="4573435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buFont typeface="Arial" panose="02110004020202020204"/>
              <a:buChar char="•"/>
            </a:pPr>
            <a:endParaRPr lang="en-CA" b="1">
              <a:latin typeface="Aptos"/>
              <a:cs typeface="Times New Roman"/>
            </a:endParaRPr>
          </a:p>
        </p:txBody>
      </p:sp>
      <p:sp>
        <p:nvSpPr>
          <p:cNvPr id="4" name="Slide Number Placeholder 3"/>
          <p:cNvSpPr>
            <a:spLocks noGrp="1"/>
          </p:cNvSpPr>
          <p:nvPr>
            <p:ph type="sldNum" sz="quarter" idx="5"/>
          </p:nvPr>
        </p:nvSpPr>
        <p:spPr/>
        <p:txBody>
          <a:bodyPr/>
          <a:lstStyle/>
          <a:p>
            <a:fld id="{DE0C0D25-13F0-4040-9324-44CFA6FC0766}" type="slidenum">
              <a:rPr lang="en-US" smtClean="0"/>
              <a:t>13</a:t>
            </a:fld>
            <a:endParaRPr lang="en-US"/>
          </a:p>
        </p:txBody>
      </p:sp>
    </p:spTree>
    <p:extLst>
      <p:ext uri="{BB962C8B-B14F-4D97-AF65-F5344CB8AC3E}">
        <p14:creationId xmlns:p14="http://schemas.microsoft.com/office/powerpoint/2010/main" val="1585645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B61BEF0D-F0BB-DE4B-95CE-6DB70DBA9567}" type="datetimeFigureOut">
              <a:rPr lang="en-US" smtClean="0"/>
              <a:pPr/>
              <a:t>11/11/2024</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104552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496658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04672" y="320040"/>
            <a:ext cx="3657600" cy="320040"/>
          </a:xfrm>
        </p:spPr>
        <p:txBody>
          <a:bodyPr/>
          <a:lstStyle/>
          <a:p>
            <a:fld id="{B61BEF0D-F0BB-DE4B-95CE-6DB70DBA9567}" type="datetimeFigureOut">
              <a:rPr lang="en-US" smtClean="0"/>
              <a:pPr/>
              <a:t>11/11/2024</a:t>
            </a:fld>
            <a:endParaRPr lang="en-US"/>
          </a:p>
        </p:txBody>
      </p:sp>
      <p:sp>
        <p:nvSpPr>
          <p:cNvPr id="5" name="Footer Placeholder 4"/>
          <p:cNvSpPr>
            <a:spLocks noGrp="1"/>
          </p:cNvSpPr>
          <p:nvPr>
            <p:ph type="ftr" sz="quarter" idx="11"/>
          </p:nvPr>
        </p:nvSpPr>
        <p:spPr>
          <a:xfrm>
            <a:off x="804672" y="6227064"/>
            <a:ext cx="10588752" cy="320040"/>
          </a:xfrm>
        </p:spPr>
        <p:txBody>
          <a:body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107548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647F38-B617-4D2F-AE0A-013F0C4D2C57}"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799C9-84D9-46D2-A11E-BCF8A720529D}" type="slidenum">
              <a:rPr lang="en-US" smtClean="0"/>
              <a:t>‹#›</a:t>
            </a:fld>
            <a:endParaRPr lang="en-US"/>
          </a:p>
        </p:txBody>
      </p:sp>
    </p:spTree>
    <p:extLst>
      <p:ext uri="{BB962C8B-B14F-4D97-AF65-F5344CB8AC3E}">
        <p14:creationId xmlns:p14="http://schemas.microsoft.com/office/powerpoint/2010/main" val="4168151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B61BEF0D-F0BB-DE4B-95CE-6DB70DBA9567}" type="datetimeFigureOut">
              <a:rPr lang="en-US" smtClean="0"/>
              <a:pPr/>
              <a:t>11/11/2024</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667457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04672" y="320040"/>
            <a:ext cx="3657600" cy="320040"/>
          </a:xfrm>
        </p:spPr>
        <p:txBody>
          <a:bodyPr/>
          <a:lstStyle/>
          <a:p>
            <a:fld id="{05BFA754-D5C3-4E66-96A6-867B257F58DC}" type="datetimeFigureOut">
              <a:rPr lang="en-US" smtClean="0"/>
              <a:t>11/11/2024</a:t>
            </a:fld>
            <a:endParaRPr lang="en-US"/>
          </a:p>
        </p:txBody>
      </p:sp>
      <p:sp>
        <p:nvSpPr>
          <p:cNvPr id="6" name="Footer Placeholder 5"/>
          <p:cNvSpPr>
            <a:spLocks noGrp="1"/>
          </p:cNvSpPr>
          <p:nvPr>
            <p:ph type="ftr" sz="quarter" idx="11"/>
          </p:nvPr>
        </p:nvSpPr>
        <p:spPr>
          <a:xfrm>
            <a:off x="804672" y="6227064"/>
            <a:ext cx="10588752" cy="320040"/>
          </a:xfrm>
        </p:spPr>
        <p:txBody>
          <a:bodyPr/>
          <a:lstStyle/>
          <a:p>
            <a:endParaRPr lang="en-US"/>
          </a:p>
        </p:txBody>
      </p:sp>
      <p:sp>
        <p:nvSpPr>
          <p:cNvPr id="7" name="Slide Number Placeholder 6"/>
          <p:cNvSpPr>
            <a:spLocks noGrp="1"/>
          </p:cNvSpPr>
          <p:nvPr>
            <p:ph type="sldNum" sz="quarter" idx="12"/>
          </p:nvPr>
        </p:nvSpPr>
        <p:spPr>
          <a:xfrm>
            <a:off x="10469880" y="320040"/>
            <a:ext cx="914400" cy="320040"/>
          </a:xfrm>
        </p:spPr>
        <p:txBody>
          <a:bodyPr/>
          <a:lstStyle/>
          <a:p>
            <a:fld id="{5D84065D-F351-4B03-BD91-D8A6B8D4B362}" type="slidenum">
              <a:rPr lang="en-US" smtClean="0"/>
              <a:t>‹#›</a:t>
            </a:fld>
            <a:endParaRPr lang="en-US"/>
          </a:p>
        </p:txBody>
      </p:sp>
    </p:spTree>
    <p:extLst>
      <p:ext uri="{BB962C8B-B14F-4D97-AF65-F5344CB8AC3E}">
        <p14:creationId xmlns:p14="http://schemas.microsoft.com/office/powerpoint/2010/main" val="2618623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04672" y="320040"/>
            <a:ext cx="3657600" cy="320040"/>
          </a:xfrm>
        </p:spPr>
        <p:txBody>
          <a:bodyPr/>
          <a:lstStyle/>
          <a:p>
            <a:fld id="{B61BEF0D-F0BB-DE4B-95CE-6DB70DBA9567}" type="datetimeFigureOut">
              <a:rPr lang="en-US" smtClean="0"/>
              <a:pPr/>
              <a:t>11/11/2024</a:t>
            </a:fld>
            <a:endParaRPr lang="en-US"/>
          </a:p>
        </p:txBody>
      </p:sp>
      <p:sp>
        <p:nvSpPr>
          <p:cNvPr id="8" name="Footer Placeholder 7"/>
          <p:cNvSpPr>
            <a:spLocks noGrp="1"/>
          </p:cNvSpPr>
          <p:nvPr>
            <p:ph type="ftr" sz="quarter" idx="11"/>
          </p:nvPr>
        </p:nvSpPr>
        <p:spPr>
          <a:xfrm>
            <a:off x="804672" y="6227064"/>
            <a:ext cx="10588752" cy="320040"/>
          </a:xfrm>
        </p:spPr>
        <p:txBody>
          <a:bodyPr/>
          <a:lstStyle/>
          <a:p>
            <a:endParaRPr lang="en-US"/>
          </a:p>
        </p:txBody>
      </p:sp>
      <p:sp>
        <p:nvSpPr>
          <p:cNvPr id="9" name="Slide Number Placeholder 8"/>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73152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11/11/2024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336686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B61BEF0D-F0BB-DE4B-95CE-6DB70DBA9567}" type="datetimeFigureOut">
              <a:rPr lang="en-US" smtClean="0"/>
              <a:pPr/>
              <a:t>11/11/2024</a:t>
            </a:fld>
            <a:endParaRPr lang="en-US"/>
          </a:p>
        </p:txBody>
      </p:sp>
      <p:sp>
        <p:nvSpPr>
          <p:cNvPr id="3" name="Footer Placeholder 2"/>
          <p:cNvSpPr>
            <a:spLocks noGrp="1"/>
          </p:cNvSpPr>
          <p:nvPr>
            <p:ph type="ftr" sz="quarter" idx="11"/>
          </p:nvPr>
        </p:nvSpPr>
        <p:spPr>
          <a:xfrm>
            <a:off x="804672" y="6227064"/>
            <a:ext cx="10588752" cy="320040"/>
          </a:xfrm>
        </p:spPr>
        <p:txBody>
          <a:bodyPr/>
          <a:lstStyle/>
          <a:p>
            <a:endParaRPr lang="en-US"/>
          </a:p>
        </p:txBody>
      </p:sp>
      <p:sp>
        <p:nvSpPr>
          <p:cNvPr id="4" name="Slide Number Placeholder 3"/>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879191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10518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B61BEF0D-F0BB-DE4B-95CE-6DB70DBA9567}" type="datetimeFigureOut">
              <a:rPr lang="en-US" smtClean="0"/>
              <a:pPr/>
              <a:t>11/11/2024</a:t>
            </a:fld>
            <a:endParaRPr lang="en-US"/>
          </a:p>
        </p:txBody>
      </p:sp>
      <p:sp>
        <p:nvSpPr>
          <p:cNvPr id="6" name="Footer Placeholder 5"/>
          <p:cNvSpPr>
            <a:spLocks noGrp="1"/>
          </p:cNvSpPr>
          <p:nvPr>
            <p:ph type="ftr" sz="quarter" idx="11"/>
          </p:nvPr>
        </p:nvSpPr>
        <p:spPr>
          <a:xfrm>
            <a:off x="804672" y="6227064"/>
            <a:ext cx="5942203" cy="320040"/>
          </a:xfrm>
        </p:spPr>
        <p:txBody>
          <a:bodyPr/>
          <a:lstStyle/>
          <a:p>
            <a:endParaRPr lang="en-US"/>
          </a:p>
        </p:txBody>
      </p:sp>
      <p:sp>
        <p:nvSpPr>
          <p:cNvPr id="7" name="Slide Number Placeholder 6"/>
          <p:cNvSpPr>
            <a:spLocks noGrp="1"/>
          </p:cNvSpPr>
          <p:nvPr>
            <p:ph type="sldNum" sz="quarter" idx="12"/>
          </p:nvPr>
        </p:nvSpPr>
        <p:spPr>
          <a:xfrm>
            <a:off x="5828377" y="320040"/>
            <a:ext cx="914400" cy="320040"/>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48463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B61BEF0D-F0BB-DE4B-95CE-6DB70DBA9567}" type="datetimeFigureOut">
              <a:rPr lang="en-US" smtClean="0"/>
              <a:pPr/>
              <a:t>11/11/2024</a:t>
            </a:fld>
            <a:endParaRPr lang="en-US"/>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2408290827"/>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5499A-B43F-A490-E6A6-AC406917CD07}"/>
              </a:ext>
            </a:extLst>
          </p:cNvPr>
          <p:cNvSpPr>
            <a:spLocks noGrp="1"/>
          </p:cNvSpPr>
          <p:nvPr>
            <p:ph type="ctrTitle"/>
          </p:nvPr>
        </p:nvSpPr>
        <p:spPr>
          <a:xfrm>
            <a:off x="2185148" y="1955546"/>
            <a:ext cx="7821703" cy="1853861"/>
          </a:xfrm>
        </p:spPr>
        <p:txBody>
          <a:bodyPr>
            <a:normAutofit/>
          </a:bodyPr>
          <a:lstStyle/>
          <a:p>
            <a:r>
              <a:rPr lang="en-CA" sz="3600" i="1" kern="100" dirty="0">
                <a:effectLst/>
                <a:latin typeface="Rockwell"/>
                <a:ea typeface="Aptos" panose="020B0004020202020204" pitchFamily="34" charset="0"/>
                <a:cs typeface="Times New Roman"/>
              </a:rPr>
              <a:t>Google Spain, Google Inc. v </a:t>
            </a:r>
            <a:r>
              <a:rPr lang="en-CA" sz="3600" i="1" kern="100" dirty="0" err="1">
                <a:effectLst/>
                <a:latin typeface="Rockwell"/>
                <a:ea typeface="Aptos" panose="020B0004020202020204" pitchFamily="34" charset="0"/>
                <a:cs typeface="Times New Roman"/>
              </a:rPr>
              <a:t>Agencia</a:t>
            </a:r>
            <a:r>
              <a:rPr lang="en-CA" sz="3600" i="1" kern="100" dirty="0">
                <a:effectLst/>
                <a:latin typeface="Rockwell"/>
                <a:ea typeface="Aptos" panose="020B0004020202020204" pitchFamily="34" charset="0"/>
                <a:cs typeface="Times New Roman"/>
              </a:rPr>
              <a:t> Española de </a:t>
            </a:r>
            <a:r>
              <a:rPr lang="en-CA" sz="3600" i="1" kern="100" dirty="0" err="1">
                <a:effectLst/>
                <a:latin typeface="Rockwell"/>
                <a:ea typeface="Aptos" panose="020B0004020202020204" pitchFamily="34" charset="0"/>
                <a:cs typeface="Times New Roman"/>
              </a:rPr>
              <a:t>Protección</a:t>
            </a:r>
            <a:r>
              <a:rPr lang="en-CA" sz="3600" i="1" kern="100" dirty="0">
                <a:effectLst/>
                <a:latin typeface="Rockwell"/>
                <a:ea typeface="Aptos" panose="020B0004020202020204" pitchFamily="34" charset="0"/>
                <a:cs typeface="Times New Roman"/>
              </a:rPr>
              <a:t> de </a:t>
            </a:r>
            <a:r>
              <a:rPr lang="en-CA" sz="3600" i="1" kern="100" dirty="0" err="1">
                <a:effectLst/>
                <a:latin typeface="Rockwell"/>
                <a:ea typeface="Aptos" panose="020B0004020202020204" pitchFamily="34" charset="0"/>
                <a:cs typeface="Times New Roman"/>
              </a:rPr>
              <a:t>Datos</a:t>
            </a:r>
            <a:endParaRPr lang="en-US" sz="3600" i="1" dirty="0">
              <a:latin typeface="Rockwell"/>
              <a:cs typeface="Calibri Light"/>
            </a:endParaRPr>
          </a:p>
        </p:txBody>
      </p:sp>
      <p:sp>
        <p:nvSpPr>
          <p:cNvPr id="3" name="Subtitle 2">
            <a:extLst>
              <a:ext uri="{FF2B5EF4-FFF2-40B4-BE49-F238E27FC236}">
                <a16:creationId xmlns:a16="http://schemas.microsoft.com/office/drawing/2014/main" id="{FE127E1B-147D-A52C-B707-A712537A0D1A}"/>
              </a:ext>
            </a:extLst>
          </p:cNvPr>
          <p:cNvSpPr>
            <a:spLocks noGrp="1"/>
          </p:cNvSpPr>
          <p:nvPr>
            <p:ph type="subTitle" idx="1"/>
          </p:nvPr>
        </p:nvSpPr>
        <p:spPr>
          <a:xfrm>
            <a:off x="1759237" y="4370832"/>
            <a:ext cx="8673427" cy="858021"/>
          </a:xfrm>
        </p:spPr>
        <p:txBody>
          <a:bodyPr>
            <a:normAutofit/>
          </a:bodyPr>
          <a:lstStyle/>
          <a:p>
            <a:r>
              <a:rPr lang="en-US"/>
              <a:t>Emma Peress &amp; Chloe Hughes-Légaré</a:t>
            </a:r>
          </a:p>
        </p:txBody>
      </p:sp>
    </p:spTree>
    <p:extLst>
      <p:ext uri="{BB962C8B-B14F-4D97-AF65-F5344CB8AC3E}">
        <p14:creationId xmlns:p14="http://schemas.microsoft.com/office/powerpoint/2010/main" val="3743646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94D8C-2C36-8FB3-3FAF-D5C77DF8E4EC}"/>
              </a:ext>
            </a:extLst>
          </p:cNvPr>
          <p:cNvSpPr>
            <a:spLocks noGrp="1"/>
          </p:cNvSpPr>
          <p:nvPr>
            <p:ph type="title"/>
          </p:nvPr>
        </p:nvSpPr>
        <p:spPr>
          <a:xfrm>
            <a:off x="634893" y="1767017"/>
            <a:ext cx="4003614" cy="2722012"/>
          </a:xfrm>
        </p:spPr>
        <p:txBody>
          <a:bodyPr vert="horz" lIns="228600" tIns="228600" rIns="228600" bIns="228600" rtlCol="0" anchor="ctr">
            <a:noAutofit/>
          </a:bodyPr>
          <a:lstStyle/>
          <a:p>
            <a:r>
              <a:rPr lang="en-US" sz="2000" dirty="0">
                <a:solidFill>
                  <a:schemeClr val="bg1"/>
                </a:solidFill>
                <a:latin typeface="Rockwell"/>
                <a:cs typeface="Calibri Light"/>
              </a:rPr>
              <a:t>ISSUE 1</a:t>
            </a:r>
            <a:br>
              <a:rPr lang="en-US" sz="3600" dirty="0">
                <a:latin typeface="Rockwell"/>
                <a:cs typeface="Calibri Light"/>
              </a:rPr>
            </a:br>
            <a:br>
              <a:rPr lang="en-US" sz="3600" dirty="0">
                <a:latin typeface="Rockwell"/>
                <a:cs typeface="Calibri Light"/>
              </a:rPr>
            </a:br>
            <a:br>
              <a:rPr lang="en-US" sz="3600" dirty="0">
                <a:latin typeface="Rockwell"/>
                <a:cs typeface="Calibri Light"/>
              </a:rPr>
            </a:br>
            <a:r>
              <a:rPr lang="en-US" sz="3000" dirty="0">
                <a:solidFill>
                  <a:schemeClr val="bg1"/>
                </a:solidFill>
                <a:latin typeface="Rockwell"/>
                <a:cs typeface="Calibri Light"/>
              </a:rPr>
              <a:t> GOOGLE AS A DATA CONTROLLER?</a:t>
            </a:r>
          </a:p>
          <a:p>
            <a:endParaRPr lang="en-US" sz="3600" dirty="0">
              <a:solidFill>
                <a:schemeClr val="bg1"/>
              </a:solidFill>
              <a:latin typeface="Rockwell"/>
              <a:cs typeface="Calibri Light"/>
            </a:endParaRPr>
          </a:p>
        </p:txBody>
      </p:sp>
      <p:sp>
        <p:nvSpPr>
          <p:cNvPr id="4" name="Content Placeholder 2">
            <a:extLst>
              <a:ext uri="{FF2B5EF4-FFF2-40B4-BE49-F238E27FC236}">
                <a16:creationId xmlns:a16="http://schemas.microsoft.com/office/drawing/2014/main" id="{B5011958-1C2A-B898-73E2-FF25AF4B55D1}"/>
              </a:ext>
            </a:extLst>
          </p:cNvPr>
          <p:cNvSpPr>
            <a:spLocks noGrp="1"/>
          </p:cNvSpPr>
          <p:nvPr/>
        </p:nvSpPr>
        <p:spPr>
          <a:xfrm>
            <a:off x="4494791" y="718847"/>
            <a:ext cx="7390892" cy="3334075"/>
          </a:xfrm>
          <a:prstGeom prst="rect">
            <a:avLst/>
          </a:prstGeom>
        </p:spPr>
        <p:txBody>
          <a:bodyPr vert="horz" lIns="91440" tIns="45720" rIns="91440" bIns="45720" rtlCol="0" anchor="t">
            <a:noAutofit/>
          </a:bodyPr>
          <a:lst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a:lstStyle>
          <a:p>
            <a:pPr indent="0" algn="just">
              <a:spcBef>
                <a:spcPts val="1000"/>
              </a:spcBef>
              <a:spcAft>
                <a:spcPts val="0"/>
              </a:spcAft>
              <a:buNone/>
            </a:pPr>
            <a:r>
              <a:rPr lang="en-CA" sz="1600" b="1" dirty="0">
                <a:ea typeface="+mn-lt"/>
                <a:cs typeface="+mn-lt"/>
              </a:rPr>
              <a:t>Question: </a:t>
            </a:r>
            <a:r>
              <a:rPr lang="en-CA" sz="1600" dirty="0">
                <a:ea typeface="+mn-lt"/>
                <a:cs typeface="+mn-lt"/>
              </a:rPr>
              <a:t>The court examined whether Google, as a search engine operator, should be considered a "</a:t>
            </a:r>
            <a:r>
              <a:rPr lang="en-CA" sz="1600" b="1" dirty="0">
                <a:solidFill>
                  <a:srgbClr val="FF0000"/>
                </a:solidFill>
                <a:ea typeface="+mn-lt"/>
                <a:cs typeface="+mn-lt"/>
              </a:rPr>
              <a:t>data controller</a:t>
            </a:r>
            <a:r>
              <a:rPr lang="en-CA" sz="1600" dirty="0">
                <a:ea typeface="+mn-lt"/>
                <a:cs typeface="+mn-lt"/>
              </a:rPr>
              <a:t>" under the </a:t>
            </a:r>
            <a:r>
              <a:rPr lang="en-CA" sz="1600" dirty="0">
                <a:solidFill>
                  <a:schemeClr val="tx1"/>
                </a:solidFill>
                <a:ea typeface="+mn-lt"/>
                <a:cs typeface="+mn-lt"/>
              </a:rPr>
              <a:t>Data Protection Directive (Directive 95/46/EC).</a:t>
            </a:r>
            <a:r>
              <a:rPr lang="en-CA" sz="1600" dirty="0">
                <a:ea typeface="+mn-lt"/>
                <a:cs typeface="+mn-lt"/>
              </a:rPr>
              <a:t> This is important because </a:t>
            </a:r>
            <a:r>
              <a:rPr lang="en-CA" sz="1600" dirty="0">
                <a:solidFill>
                  <a:schemeClr val="tx1"/>
                </a:solidFill>
                <a:ea typeface="+mn-lt"/>
                <a:cs typeface="+mn-lt"/>
              </a:rPr>
              <a:t>being a data controller comes with obligations regarding the processing of personal data.</a:t>
            </a:r>
            <a:endParaRPr lang="en-US" sz="1600" dirty="0">
              <a:solidFill>
                <a:schemeClr val="tx1"/>
              </a:solidFill>
              <a:ea typeface="+mn-lt"/>
              <a:cs typeface="+mn-lt"/>
            </a:endParaRPr>
          </a:p>
          <a:p>
            <a:pPr marL="571500" indent="0" algn="just">
              <a:spcBef>
                <a:spcPts val="1000"/>
              </a:spcBef>
              <a:spcAft>
                <a:spcPts val="0"/>
              </a:spcAft>
              <a:buSzPct val="114999"/>
              <a:buNone/>
            </a:pPr>
            <a:endParaRPr lang="en-CA" sz="1600" dirty="0">
              <a:solidFill>
                <a:schemeClr val="tx1"/>
              </a:solidFill>
              <a:ea typeface="+mn-lt"/>
              <a:cs typeface="+mn-lt"/>
            </a:endParaRPr>
          </a:p>
          <a:p>
            <a:pPr indent="0" algn="just">
              <a:spcBef>
                <a:spcPts val="1000"/>
              </a:spcBef>
              <a:spcAft>
                <a:spcPts val="0"/>
              </a:spcAft>
              <a:buNone/>
            </a:pPr>
            <a:r>
              <a:rPr lang="en-CA" sz="1600" b="1" dirty="0">
                <a:ea typeface="+mn-lt"/>
                <a:cs typeface="+mn-lt"/>
              </a:rPr>
              <a:t>Google's Argument: </a:t>
            </a:r>
            <a:r>
              <a:rPr lang="en-CA" sz="1600" dirty="0">
                <a:ea typeface="+mn-lt"/>
                <a:cs typeface="+mn-lt"/>
              </a:rPr>
              <a:t>Supported by the Advocate General, they argued that they should not be considered a data controller. </a:t>
            </a:r>
            <a:endParaRPr lang="en-CA" sz="1600" u="sng" dirty="0">
              <a:ea typeface="+mn-lt"/>
              <a:cs typeface="+mn-lt"/>
            </a:endParaRPr>
          </a:p>
          <a:p>
            <a:pPr marL="571500" algn="just">
              <a:spcBef>
                <a:spcPts val="1000"/>
              </a:spcBef>
              <a:spcAft>
                <a:spcPts val="0"/>
              </a:spcAft>
              <a:buSzPct val="114999"/>
              <a:buFont typeface="Calibri"/>
              <a:buChar char="-"/>
            </a:pPr>
            <a:r>
              <a:rPr lang="en-CA" sz="1600" dirty="0">
                <a:ea typeface="+mn-lt"/>
                <a:cs typeface="+mn-lt"/>
              </a:rPr>
              <a:t>They claimed that their search function merely </a:t>
            </a:r>
            <a:r>
              <a:rPr lang="en-CA" sz="1600" u="sng" dirty="0">
                <a:ea typeface="+mn-lt"/>
                <a:cs typeface="+mn-lt"/>
              </a:rPr>
              <a:t>indexes and retrieves information</a:t>
            </a:r>
            <a:r>
              <a:rPr lang="en-CA" sz="1600" dirty="0">
                <a:ea typeface="+mn-lt"/>
                <a:cs typeface="+mn-lt"/>
              </a:rPr>
              <a:t> from third-party websites </a:t>
            </a:r>
            <a:r>
              <a:rPr lang="en-CA" sz="1600" u="sng" dirty="0">
                <a:ea typeface="+mn-lt"/>
                <a:cs typeface="+mn-lt"/>
              </a:rPr>
              <a:t>without controlling or managing the content of that data.</a:t>
            </a:r>
            <a:endParaRPr lang="en-CA" sz="1600" u="sng" dirty="0"/>
          </a:p>
          <a:p>
            <a:pPr marL="571500" indent="0" algn="just">
              <a:spcBef>
                <a:spcPts val="1000"/>
              </a:spcBef>
              <a:spcAft>
                <a:spcPts val="0"/>
              </a:spcAft>
              <a:buSzPct val="114999"/>
              <a:buNone/>
            </a:pPr>
            <a:endParaRPr lang="en-CA" sz="1600" u="sng" dirty="0">
              <a:ea typeface="+mn-lt"/>
              <a:cs typeface="+mn-lt"/>
            </a:endParaRPr>
          </a:p>
          <a:p>
            <a:pPr indent="0" algn="just">
              <a:spcBef>
                <a:spcPts val="1000"/>
              </a:spcBef>
              <a:spcAft>
                <a:spcPts val="0"/>
              </a:spcAft>
              <a:buSzPct val="114999"/>
              <a:buNone/>
            </a:pPr>
            <a:r>
              <a:rPr lang="en-CA" sz="1600" b="1" dirty="0">
                <a:ea typeface="+mn-lt"/>
                <a:cs typeface="+mn-lt"/>
              </a:rPr>
              <a:t>Court's Ruling</a:t>
            </a:r>
            <a:r>
              <a:rPr lang="en-CA" sz="1600" dirty="0">
                <a:ea typeface="+mn-lt"/>
                <a:cs typeface="+mn-lt"/>
              </a:rPr>
              <a:t>: The court </a:t>
            </a:r>
            <a:r>
              <a:rPr lang="en-CA" sz="1600" u="sng" dirty="0">
                <a:solidFill>
                  <a:schemeClr val="tx1"/>
                </a:solidFill>
                <a:ea typeface="+mn-lt"/>
                <a:cs typeface="+mn-lt"/>
              </a:rPr>
              <a:t>rejected </a:t>
            </a:r>
            <a:r>
              <a:rPr lang="en-CA" sz="1600" dirty="0">
                <a:ea typeface="+mn-lt"/>
                <a:cs typeface="+mn-lt"/>
              </a:rPr>
              <a:t>this argument. </a:t>
            </a:r>
          </a:p>
          <a:p>
            <a:pPr marL="571500" algn="just">
              <a:spcBef>
                <a:spcPts val="1000"/>
              </a:spcBef>
              <a:spcAft>
                <a:spcPts val="0"/>
              </a:spcAft>
              <a:buFont typeface="Calibri"/>
              <a:buChar char="-"/>
            </a:pPr>
            <a:r>
              <a:rPr lang="en-CA" sz="1600" dirty="0">
                <a:ea typeface="+mn-lt"/>
                <a:cs typeface="+mn-lt"/>
              </a:rPr>
              <a:t>Article 2(b) emphasizes that Google’s activities—</a:t>
            </a:r>
            <a:r>
              <a:rPr lang="en-CA" sz="1600" b="1" i="1" dirty="0">
                <a:solidFill>
                  <a:srgbClr val="FF0000"/>
                </a:solidFill>
                <a:ea typeface="+mn-lt"/>
                <a:cs typeface="+mn-lt"/>
              </a:rPr>
              <a:t>finding, indexing, and storing data</a:t>
            </a:r>
            <a:r>
              <a:rPr lang="en-CA" sz="1600" dirty="0">
                <a:ea typeface="+mn-lt"/>
                <a:cs typeface="+mn-lt"/>
              </a:rPr>
              <a:t>—constitute "processing" of personal data.</a:t>
            </a:r>
          </a:p>
          <a:p>
            <a:pPr marL="571500" algn="just">
              <a:spcBef>
                <a:spcPts val="1000"/>
              </a:spcBef>
              <a:spcAft>
                <a:spcPts val="0"/>
              </a:spcAft>
              <a:buSzPct val="114999"/>
              <a:buFont typeface="Calibri"/>
              <a:buChar char="-"/>
            </a:pPr>
            <a:r>
              <a:rPr lang="en-CA" sz="1600" dirty="0">
                <a:ea typeface="+mn-lt"/>
                <a:cs typeface="+mn-lt"/>
              </a:rPr>
              <a:t>The court relied on its earlier ruling </a:t>
            </a:r>
            <a:r>
              <a:rPr lang="en-CA" sz="1600" b="1" i="1" dirty="0">
                <a:ea typeface="+mn-lt"/>
                <a:cs typeface="+mn-lt"/>
              </a:rPr>
              <a:t>Lindqvist</a:t>
            </a:r>
            <a:r>
              <a:rPr lang="en-CA" sz="1600" i="1" dirty="0">
                <a:ea typeface="+mn-lt"/>
                <a:cs typeface="+mn-lt"/>
              </a:rPr>
              <a:t> </a:t>
            </a:r>
            <a:r>
              <a:rPr lang="en-CA" sz="1600" dirty="0">
                <a:ea typeface="+mn-lt"/>
                <a:cs typeface="+mn-lt"/>
              </a:rPr>
              <a:t>to clarify that even if Google does not generate the content, its role in making that information accessible to users makes it a data controller under the Directive </a:t>
            </a:r>
            <a:endParaRPr lang="en-CA" sz="1600" dirty="0"/>
          </a:p>
          <a:p>
            <a:pPr marL="0" indent="0" algn="just">
              <a:spcBef>
                <a:spcPts val="1000"/>
              </a:spcBef>
              <a:spcAft>
                <a:spcPts val="0"/>
              </a:spcAft>
              <a:buNone/>
            </a:pPr>
            <a:endParaRPr lang="en-CA" sz="1600" dirty="0">
              <a:latin typeface="Rockwell"/>
              <a:ea typeface="+mn-lt"/>
              <a:cs typeface="+mn-lt"/>
            </a:endParaRPr>
          </a:p>
        </p:txBody>
      </p:sp>
    </p:spTree>
    <p:extLst>
      <p:ext uri="{BB962C8B-B14F-4D97-AF65-F5344CB8AC3E}">
        <p14:creationId xmlns:p14="http://schemas.microsoft.com/office/powerpoint/2010/main" val="3315095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1A3A69-26D5-A895-FE63-1547FCC15840}"/>
              </a:ext>
            </a:extLst>
          </p:cNvPr>
          <p:cNvSpPr>
            <a:spLocks noGrp="1"/>
          </p:cNvSpPr>
          <p:nvPr>
            <p:ph idx="1"/>
          </p:nvPr>
        </p:nvSpPr>
        <p:spPr>
          <a:xfrm>
            <a:off x="4442236" y="1186709"/>
            <a:ext cx="7492998" cy="5248622"/>
          </a:xfrm>
        </p:spPr>
        <p:txBody>
          <a:bodyPr vert="horz" lIns="91440" tIns="45720" rIns="91440" bIns="45720" rtlCol="0" anchor="ctr">
            <a:noAutofit/>
          </a:bodyPr>
          <a:lstStyle/>
          <a:p>
            <a:pPr indent="0" algn="just">
              <a:lnSpc>
                <a:spcPct val="100000"/>
              </a:lnSpc>
              <a:buNone/>
            </a:pPr>
            <a:r>
              <a:rPr lang="en-CA" sz="1400" b="1">
                <a:latin typeface="Rockwell"/>
                <a:cs typeface="Arial"/>
              </a:rPr>
              <a:t>Question</a:t>
            </a:r>
            <a:r>
              <a:rPr lang="en-CA" sz="1400">
                <a:latin typeface="Rockwell"/>
                <a:cs typeface="Arial"/>
              </a:rPr>
              <a:t>: The court addressed whether EU data protection laws apply to Google Inc., a U.S.-based company, through its subsidiary Google Spain.</a:t>
            </a:r>
            <a:r>
              <a:rPr lang="en-US" sz="1400">
                <a:latin typeface="Rockwell"/>
                <a:cs typeface="Arial"/>
              </a:rPr>
              <a:t> </a:t>
            </a:r>
            <a:endParaRPr lang="en-CA" sz="1400">
              <a:latin typeface="Rockwell"/>
              <a:cs typeface="Arial"/>
            </a:endParaRPr>
          </a:p>
          <a:p>
            <a:pPr indent="0" algn="just">
              <a:lnSpc>
                <a:spcPct val="100000"/>
              </a:lnSpc>
              <a:buNone/>
            </a:pPr>
            <a:endParaRPr lang="en-CA" sz="1400" b="1">
              <a:latin typeface="Rockwell"/>
              <a:cs typeface="Arial"/>
            </a:endParaRPr>
          </a:p>
          <a:p>
            <a:pPr indent="0" algn="just">
              <a:lnSpc>
                <a:spcPct val="100000"/>
              </a:lnSpc>
              <a:buNone/>
            </a:pPr>
            <a:r>
              <a:rPr lang="en-CA" sz="1400" b="1">
                <a:latin typeface="Rockwell"/>
                <a:cs typeface="Arial"/>
              </a:rPr>
              <a:t>Google’s Argument: </a:t>
            </a:r>
            <a:r>
              <a:rPr lang="en-CA" sz="1400">
                <a:latin typeface="Rockwell"/>
                <a:cs typeface="Arial"/>
              </a:rPr>
              <a:t>Google Inc. argued that, since its data processing activities took place primarily in the U.S., the </a:t>
            </a:r>
            <a:r>
              <a:rPr lang="en-CA" sz="1400" b="1" i="1">
                <a:solidFill>
                  <a:srgbClr val="FF0000"/>
                </a:solidFill>
                <a:latin typeface="Rockwell"/>
                <a:cs typeface="Arial"/>
              </a:rPr>
              <a:t>Data Protection Directive should not apply to them</a:t>
            </a:r>
            <a:r>
              <a:rPr lang="en-CA" sz="1400">
                <a:latin typeface="Rockwell"/>
                <a:cs typeface="Arial"/>
              </a:rPr>
              <a:t>. They claimed that Google Spain was merely responsible for promoting and selling advertising and had no role in data processing.</a:t>
            </a:r>
            <a:r>
              <a:rPr lang="en-US" sz="1400">
                <a:latin typeface="Rockwell"/>
                <a:cs typeface="Arial"/>
              </a:rPr>
              <a:t> </a:t>
            </a:r>
            <a:endParaRPr lang="en-CA" sz="1400">
              <a:latin typeface="Rockwell"/>
              <a:cs typeface="Arial"/>
            </a:endParaRPr>
          </a:p>
          <a:p>
            <a:pPr indent="0" algn="just">
              <a:lnSpc>
                <a:spcPct val="100000"/>
              </a:lnSpc>
              <a:buNone/>
            </a:pPr>
            <a:endParaRPr lang="en-CA" sz="1400">
              <a:latin typeface="Rockwell"/>
              <a:cs typeface="Arial"/>
            </a:endParaRPr>
          </a:p>
          <a:p>
            <a:pPr indent="0" algn="just">
              <a:lnSpc>
                <a:spcPct val="100000"/>
              </a:lnSpc>
              <a:buNone/>
            </a:pPr>
            <a:r>
              <a:rPr lang="en-CA" sz="1400" b="1">
                <a:latin typeface="Rockwell"/>
                <a:cs typeface="Arial"/>
              </a:rPr>
              <a:t>Court's Ruling: </a:t>
            </a:r>
            <a:r>
              <a:rPr lang="en-CA" sz="1400">
                <a:latin typeface="Rockwell"/>
                <a:cs typeface="Arial"/>
              </a:rPr>
              <a:t>The court disagreed, holding that Google Spain, though primarily focused on advertising, was directly linked to the search engine activities of Google Inc. </a:t>
            </a:r>
            <a:endParaRPr lang="en-CA" sz="1400" b="1">
              <a:solidFill>
                <a:srgbClr val="FF0000"/>
              </a:solidFill>
              <a:latin typeface="Rockwell"/>
              <a:cs typeface="Arial"/>
            </a:endParaRPr>
          </a:p>
          <a:p>
            <a:pPr marL="514350" indent="-285750" algn="just">
              <a:lnSpc>
                <a:spcPct val="100000"/>
              </a:lnSpc>
              <a:buFont typeface="Calibri" panose="05000000000000000000" pitchFamily="2" charset="2"/>
              <a:buChar char="-"/>
            </a:pPr>
            <a:r>
              <a:rPr lang="en-CA" sz="1400">
                <a:latin typeface="Rockwell"/>
                <a:cs typeface="Arial"/>
              </a:rPr>
              <a:t>The court noted that Google Spain constituted an "</a:t>
            </a:r>
            <a:r>
              <a:rPr lang="en-CA" sz="1400" b="1" i="1">
                <a:solidFill>
                  <a:srgbClr val="FF0000"/>
                </a:solidFill>
                <a:latin typeface="Rockwell"/>
                <a:cs typeface="Arial"/>
              </a:rPr>
              <a:t>establishment</a:t>
            </a:r>
            <a:r>
              <a:rPr lang="en-CA" sz="1400">
                <a:latin typeface="Rockwell"/>
                <a:cs typeface="Arial"/>
              </a:rPr>
              <a:t>" under the Directive because it promoted and supported the very service—Google Search—that</a:t>
            </a:r>
            <a:r>
              <a:rPr lang="en-CA" sz="1400" b="1">
                <a:solidFill>
                  <a:srgbClr val="FF0000"/>
                </a:solidFill>
                <a:latin typeface="Rockwell"/>
                <a:cs typeface="Arial"/>
              </a:rPr>
              <a:t> processes personal data.</a:t>
            </a:r>
            <a:r>
              <a:rPr lang="en-US" sz="1400" b="1">
                <a:solidFill>
                  <a:srgbClr val="FF0000"/>
                </a:solidFill>
                <a:latin typeface="Rockwell"/>
                <a:cs typeface="Arial"/>
              </a:rPr>
              <a:t> </a:t>
            </a:r>
          </a:p>
          <a:p>
            <a:pPr marL="514350" indent="-285750" algn="just">
              <a:lnSpc>
                <a:spcPct val="100000"/>
              </a:lnSpc>
              <a:buFont typeface="Calibri" panose="05000000000000000000" pitchFamily="2" charset="2"/>
              <a:buChar char="-"/>
            </a:pPr>
            <a:endParaRPr lang="en-US" sz="1400" b="1">
              <a:solidFill>
                <a:srgbClr val="FF0000"/>
              </a:solidFill>
              <a:latin typeface="Rockwell"/>
              <a:cs typeface="Arial"/>
            </a:endParaRPr>
          </a:p>
          <a:p>
            <a:pPr marL="971550" lvl="1" algn="just">
              <a:lnSpc>
                <a:spcPct val="100000"/>
              </a:lnSpc>
              <a:buFont typeface="Courier New" panose="05000000000000000000" pitchFamily="2" charset="2"/>
              <a:buChar char="o"/>
            </a:pPr>
            <a:r>
              <a:rPr lang="en-CA" sz="1400">
                <a:latin typeface="Rockwell"/>
                <a:cs typeface="Arial"/>
              </a:rPr>
              <a:t>Article 4(1)(a) - Directive 95/46/EC states that the national data protection laws apply if "the processing is carried out in the context of the activities of an </a:t>
            </a:r>
            <a:r>
              <a:rPr lang="en-CA" sz="1400" b="1">
                <a:latin typeface="Rockwell"/>
                <a:cs typeface="Arial"/>
              </a:rPr>
              <a:t>establishment </a:t>
            </a:r>
            <a:r>
              <a:rPr lang="en-CA" sz="1400">
                <a:latin typeface="Rockwell"/>
                <a:cs typeface="Arial"/>
              </a:rPr>
              <a:t>of the controller on the territory of the Member State."</a:t>
            </a:r>
            <a:endParaRPr lang="en-US" sz="1400">
              <a:latin typeface="Rockwell"/>
              <a:cs typeface="Arial"/>
            </a:endParaRPr>
          </a:p>
          <a:p>
            <a:pPr marL="971550" lvl="1" algn="just">
              <a:lnSpc>
                <a:spcPct val="100000"/>
              </a:lnSpc>
              <a:buFont typeface="Courier New" panose="05000000000000000000" pitchFamily="2" charset="2"/>
              <a:buChar char="o"/>
            </a:pPr>
            <a:r>
              <a:rPr lang="en-CA" sz="1400" b="1">
                <a:latin typeface="Rockwell"/>
                <a:cs typeface="Arial"/>
              </a:rPr>
              <a:t>Google Spain’s promotion and sale of advertising</a:t>
            </a:r>
            <a:r>
              <a:rPr lang="en-CA" sz="1400">
                <a:latin typeface="Rockwell"/>
                <a:cs typeface="Arial"/>
              </a:rPr>
              <a:t> space was sufficient to qualify as "processing" under the Directive. </a:t>
            </a:r>
            <a:endParaRPr lang="en-US" sz="1400">
              <a:latin typeface="Rockwell"/>
              <a:cs typeface="Arial"/>
            </a:endParaRPr>
          </a:p>
          <a:p>
            <a:pPr marL="971550" lvl="1" algn="just">
              <a:lnSpc>
                <a:spcPct val="100000"/>
              </a:lnSpc>
              <a:buFont typeface="Courier New" panose="05000000000000000000" pitchFamily="2" charset="2"/>
              <a:buChar char="o"/>
            </a:pPr>
            <a:r>
              <a:rPr lang="en-CA" sz="1400">
                <a:latin typeface="Rockwell"/>
                <a:cs typeface="Arial"/>
              </a:rPr>
              <a:t>The court emphasized that to rule otherwise would undermine the effectiveness of EU data protection laws and the fundamental rights those laws aim to protect.</a:t>
            </a:r>
            <a:endParaRPr lang="en-US" sz="1400">
              <a:latin typeface="Rockwell"/>
              <a:cs typeface="Arial"/>
            </a:endParaRPr>
          </a:p>
          <a:p>
            <a:pPr indent="0" algn="just">
              <a:lnSpc>
                <a:spcPct val="100000"/>
              </a:lnSpc>
              <a:buNone/>
            </a:pPr>
            <a:endParaRPr lang="en-US" sz="1400">
              <a:latin typeface="Rockwell"/>
              <a:cs typeface="Arial"/>
            </a:endParaRPr>
          </a:p>
          <a:p>
            <a:pPr marL="0" indent="0" algn="just">
              <a:lnSpc>
                <a:spcPct val="100000"/>
              </a:lnSpc>
              <a:buNone/>
            </a:pPr>
            <a:endParaRPr lang="en-CA" sz="1400">
              <a:latin typeface="Rockwell"/>
            </a:endParaRPr>
          </a:p>
        </p:txBody>
      </p:sp>
      <p:sp>
        <p:nvSpPr>
          <p:cNvPr id="7" name="Title 1">
            <a:extLst>
              <a:ext uri="{FF2B5EF4-FFF2-40B4-BE49-F238E27FC236}">
                <a16:creationId xmlns:a16="http://schemas.microsoft.com/office/drawing/2014/main" id="{09B75273-8205-9CBE-6F45-6608488D3826}"/>
              </a:ext>
            </a:extLst>
          </p:cNvPr>
          <p:cNvSpPr txBox="1">
            <a:spLocks/>
          </p:cNvSpPr>
          <p:nvPr/>
        </p:nvSpPr>
        <p:spPr>
          <a:xfrm>
            <a:off x="671637" y="1421027"/>
            <a:ext cx="3917826" cy="2819643"/>
          </a:xfrm>
          <a:prstGeom prst="rect">
            <a:avLst/>
          </a:prstGeom>
        </p:spPr>
        <p:txBody>
          <a:bodyPr vert="horz" lIns="228600" tIns="228600" rIns="228600" bIns="228600" rtlCol="0" anchor="ctr">
            <a:noAutofit/>
          </a:bodyPr>
          <a:lstStyle>
            <a:lvl1pPr algn="ctr" defTabSz="914400" rtl="0"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r>
              <a:rPr lang="en-US" sz="2000" dirty="0">
                <a:solidFill>
                  <a:schemeClr val="bg1"/>
                </a:solidFill>
                <a:latin typeface="Rockwell"/>
                <a:cs typeface="Calibri Light"/>
              </a:rPr>
              <a:t>ISSUE 2</a:t>
            </a:r>
            <a:br>
              <a:rPr lang="en-US" sz="3600" dirty="0">
                <a:latin typeface="Rockwell"/>
                <a:cs typeface="Calibri Light"/>
              </a:rPr>
            </a:br>
            <a:br>
              <a:rPr lang="en-US" sz="3600" dirty="0">
                <a:latin typeface="Rockwell"/>
                <a:cs typeface="Calibri Light"/>
              </a:rPr>
            </a:br>
            <a:endParaRPr lang="en-US" sz="2000" dirty="0">
              <a:solidFill>
                <a:schemeClr val="bg1"/>
              </a:solidFill>
              <a:latin typeface="Rockwell"/>
              <a:cs typeface="Calibri Light"/>
            </a:endParaRPr>
          </a:p>
          <a:p>
            <a:endParaRPr lang="en-US" sz="3600" dirty="0">
              <a:latin typeface="Rockwell"/>
              <a:cs typeface="Calibri Light"/>
            </a:endParaRPr>
          </a:p>
          <a:p>
            <a:r>
              <a:rPr lang="en-US" sz="3000" dirty="0">
                <a:solidFill>
                  <a:schemeClr val="bg1"/>
                </a:solidFill>
                <a:latin typeface="Rockwell"/>
                <a:cs typeface="Calibri Light"/>
              </a:rPr>
              <a:t>TERRITORIAL SCOPE</a:t>
            </a:r>
          </a:p>
        </p:txBody>
      </p:sp>
    </p:spTree>
    <p:extLst>
      <p:ext uri="{BB962C8B-B14F-4D97-AF65-F5344CB8AC3E}">
        <p14:creationId xmlns:p14="http://schemas.microsoft.com/office/powerpoint/2010/main" val="1780404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1A3A69-26D5-A895-FE63-1547FCC15840}"/>
              </a:ext>
            </a:extLst>
          </p:cNvPr>
          <p:cNvSpPr>
            <a:spLocks noGrp="1"/>
          </p:cNvSpPr>
          <p:nvPr>
            <p:ph idx="1"/>
          </p:nvPr>
        </p:nvSpPr>
        <p:spPr>
          <a:xfrm>
            <a:off x="4528024" y="1116060"/>
            <a:ext cx="7462720" cy="5248622"/>
          </a:xfrm>
        </p:spPr>
        <p:txBody>
          <a:bodyPr vert="horz" lIns="91440" tIns="45720" rIns="91440" bIns="45720" rtlCol="0" anchor="ctr">
            <a:noAutofit/>
          </a:bodyPr>
          <a:lstStyle/>
          <a:p>
            <a:pPr algn="just">
              <a:lnSpc>
                <a:spcPct val="100000"/>
              </a:lnSpc>
              <a:spcBef>
                <a:spcPts val="0"/>
              </a:spcBef>
              <a:spcAft>
                <a:spcPts val="1000"/>
              </a:spcAft>
              <a:buNone/>
            </a:pPr>
            <a:r>
              <a:rPr lang="en-CA" sz="1300" b="1">
                <a:latin typeface="Rockwell"/>
                <a:cs typeface="Arial"/>
              </a:rPr>
              <a:t>Question</a:t>
            </a:r>
            <a:r>
              <a:rPr lang="en-CA" sz="1300">
                <a:latin typeface="Rockwell"/>
                <a:cs typeface="Arial"/>
              </a:rPr>
              <a:t>: The final issue was whether individuals, such as Mr. Costeja González,</a:t>
            </a:r>
            <a:r>
              <a:rPr lang="en-CA" sz="1300" b="1">
                <a:latin typeface="Rockwell"/>
                <a:cs typeface="Arial"/>
              </a:rPr>
              <a:t> </a:t>
            </a:r>
            <a:r>
              <a:rPr lang="en-CA" sz="1300">
                <a:latin typeface="Rockwell"/>
                <a:cs typeface="Arial"/>
              </a:rPr>
              <a:t>have the right to request that search engines remove links to web pages containing their personal information, even if the information is true and lawfully published—commonly referred to as the Right to Be Forgotten.</a:t>
            </a:r>
            <a:r>
              <a:rPr lang="en-US" sz="1300">
                <a:latin typeface="Rockwell"/>
                <a:cs typeface="Arial"/>
              </a:rPr>
              <a:t> </a:t>
            </a:r>
            <a:endParaRPr lang="en-US" sz="1300">
              <a:cs typeface="Arial"/>
            </a:endParaRPr>
          </a:p>
          <a:p>
            <a:pPr algn="just">
              <a:lnSpc>
                <a:spcPct val="100000"/>
              </a:lnSpc>
              <a:spcBef>
                <a:spcPts val="0"/>
              </a:spcBef>
              <a:spcAft>
                <a:spcPts val="1000"/>
              </a:spcAft>
              <a:buNone/>
            </a:pPr>
            <a:endParaRPr lang="en-CA" sz="1300" b="1">
              <a:latin typeface="Rockwell"/>
              <a:cs typeface="Arial"/>
            </a:endParaRPr>
          </a:p>
          <a:p>
            <a:pPr algn="just">
              <a:lnSpc>
                <a:spcPct val="100000"/>
              </a:lnSpc>
              <a:spcBef>
                <a:spcPts val="0"/>
              </a:spcBef>
              <a:spcAft>
                <a:spcPts val="1000"/>
              </a:spcAft>
              <a:buNone/>
            </a:pPr>
            <a:r>
              <a:rPr lang="en-CA" sz="1300" b="1">
                <a:latin typeface="Rockwell"/>
                <a:cs typeface="Arial"/>
              </a:rPr>
              <a:t>Google’s Argument: </a:t>
            </a:r>
            <a:r>
              <a:rPr lang="en-CA" sz="1300">
                <a:latin typeface="Rockwell"/>
                <a:cs typeface="Arial"/>
              </a:rPr>
              <a:t>Google, along with several governments and the European Commission, argued that the right to be forgotten should not be recognized because of the </a:t>
            </a:r>
            <a:r>
              <a:rPr lang="en-CA" sz="1300" dirty="0">
                <a:latin typeface="Rockwell"/>
                <a:cs typeface="Arial"/>
              </a:rPr>
              <a:t>general interest in freedom of information. </a:t>
            </a:r>
            <a:endParaRPr lang="en-US" sz="1300">
              <a:latin typeface="Rockwell"/>
              <a:cs typeface="Arial"/>
            </a:endParaRPr>
          </a:p>
          <a:p>
            <a:pPr marL="742950" lvl="1" algn="just">
              <a:lnSpc>
                <a:spcPct val="100000"/>
              </a:lnSpc>
              <a:spcBef>
                <a:spcPts val="0"/>
              </a:spcBef>
              <a:spcAft>
                <a:spcPts val="1000"/>
              </a:spcAft>
              <a:buFont typeface="Courier New" panose="05000000000000000000" pitchFamily="2" charset="2"/>
              <a:buChar char="o"/>
            </a:pPr>
            <a:r>
              <a:rPr lang="en-CA" sz="1300">
                <a:latin typeface="Rockwell"/>
                <a:cs typeface="Arial"/>
              </a:rPr>
              <a:t>They maintained that an individual’s right to privacy should not automatically outweigh the public’s right to access lawful information, especially when the information is factual (para. 91).</a:t>
            </a:r>
            <a:r>
              <a:rPr lang="en-US" sz="1300">
                <a:latin typeface="Rockwell"/>
                <a:cs typeface="Arial"/>
              </a:rPr>
              <a:t> </a:t>
            </a:r>
            <a:endParaRPr lang="en-US" sz="1300"/>
          </a:p>
          <a:p>
            <a:pPr marL="514350" lvl="1" indent="0" algn="just">
              <a:lnSpc>
                <a:spcPct val="100000"/>
              </a:lnSpc>
              <a:spcBef>
                <a:spcPts val="0"/>
              </a:spcBef>
              <a:spcAft>
                <a:spcPts val="1000"/>
              </a:spcAft>
              <a:buNone/>
            </a:pPr>
            <a:endParaRPr lang="en-US" sz="1300">
              <a:latin typeface="Rockwell"/>
              <a:cs typeface="Arial"/>
            </a:endParaRPr>
          </a:p>
          <a:p>
            <a:pPr algn="just">
              <a:lnSpc>
                <a:spcPct val="100000"/>
              </a:lnSpc>
              <a:spcBef>
                <a:spcPts val="0"/>
              </a:spcBef>
              <a:spcAft>
                <a:spcPts val="1000"/>
              </a:spcAft>
              <a:buNone/>
            </a:pPr>
            <a:r>
              <a:rPr lang="en-CA" sz="1300" b="1">
                <a:latin typeface="Rockwell"/>
                <a:cs typeface="Arial"/>
              </a:rPr>
              <a:t>Court's Ruling: </a:t>
            </a:r>
            <a:r>
              <a:rPr lang="en-CA" sz="1300">
                <a:latin typeface="Rockwell"/>
                <a:cs typeface="Arial"/>
              </a:rPr>
              <a:t>The Court ruled in </a:t>
            </a:r>
            <a:r>
              <a:rPr lang="en-CA" sz="1300" b="1">
                <a:latin typeface="Rockwell"/>
                <a:cs typeface="Arial"/>
              </a:rPr>
              <a:t>favour </a:t>
            </a:r>
            <a:r>
              <a:rPr lang="en-CA" sz="1300">
                <a:latin typeface="Rockwell"/>
                <a:cs typeface="Arial"/>
              </a:rPr>
              <a:t>of Mr. Costeja.</a:t>
            </a:r>
            <a:endParaRPr lang="en-US" sz="1300" b="1">
              <a:latin typeface="Rockwell"/>
              <a:cs typeface="Arial"/>
            </a:endParaRPr>
          </a:p>
          <a:p>
            <a:pPr marL="285750" indent="-285750" algn="just">
              <a:lnSpc>
                <a:spcPct val="100000"/>
              </a:lnSpc>
              <a:spcBef>
                <a:spcPts val="0"/>
              </a:spcBef>
              <a:spcAft>
                <a:spcPts val="1000"/>
              </a:spcAft>
              <a:buFont typeface="Calibri" panose="05000000000000000000" pitchFamily="2" charset="2"/>
              <a:buChar char="-"/>
            </a:pPr>
            <a:r>
              <a:rPr lang="en-CA" sz="1300">
                <a:latin typeface="Rockwell"/>
                <a:cs typeface="Arial"/>
              </a:rPr>
              <a:t>Articles 7 and 8 of the Charter of Fundamental Rights of the European Union to </a:t>
            </a:r>
            <a:endParaRPr lang="en-US" sz="1300">
              <a:latin typeface="Rockwell"/>
              <a:cs typeface="Arial"/>
            </a:endParaRPr>
          </a:p>
          <a:p>
            <a:pPr lvl="1" algn="just">
              <a:lnSpc>
                <a:spcPct val="100000"/>
              </a:lnSpc>
              <a:spcBef>
                <a:spcPts val="0"/>
              </a:spcBef>
              <a:spcAft>
                <a:spcPts val="1000"/>
              </a:spcAft>
              <a:buFont typeface="Wingdings,Sans-Serif" panose="05000000000000000000" pitchFamily="2" charset="2"/>
              <a:buChar char="§"/>
            </a:pPr>
            <a:r>
              <a:rPr lang="en-CA" sz="1300" u="sng">
                <a:latin typeface="Rockwell"/>
                <a:cs typeface="Arial"/>
              </a:rPr>
              <a:t>Article 7 </a:t>
            </a:r>
            <a:r>
              <a:rPr lang="en-CA" sz="1300">
                <a:latin typeface="Rockwell"/>
                <a:cs typeface="Arial"/>
              </a:rPr>
              <a:t>guarantees the right to respect for private and family life.</a:t>
            </a:r>
            <a:r>
              <a:rPr lang="en-US" sz="1300">
                <a:latin typeface="Rockwell"/>
                <a:cs typeface="Arial"/>
              </a:rPr>
              <a:t> </a:t>
            </a:r>
            <a:endParaRPr lang="en-CA" sz="1300">
              <a:latin typeface="Rockwell"/>
              <a:cs typeface="Arial"/>
            </a:endParaRPr>
          </a:p>
          <a:p>
            <a:pPr lvl="1" algn="just">
              <a:lnSpc>
                <a:spcPct val="100000"/>
              </a:lnSpc>
              <a:spcBef>
                <a:spcPts val="0"/>
              </a:spcBef>
              <a:spcAft>
                <a:spcPts val="1000"/>
              </a:spcAft>
              <a:buFont typeface="Wingdings,Sans-Serif" panose="05000000000000000000" pitchFamily="2" charset="2"/>
              <a:buChar char="§"/>
            </a:pPr>
            <a:r>
              <a:rPr lang="en-CA" sz="1300" u="sng">
                <a:latin typeface="Rockwell"/>
                <a:cs typeface="Arial"/>
              </a:rPr>
              <a:t>Article 8 </a:t>
            </a:r>
            <a:r>
              <a:rPr lang="en-CA" sz="1300">
                <a:latin typeface="Rockwell"/>
                <a:cs typeface="Arial"/>
              </a:rPr>
              <a:t>ensures the right to the protection of personal data. It also states that personal data must be processed fairly for specific purposes and on a legitimate basis, either through consent or another lawful ground (Art. 8(2) &amp; (3)).</a:t>
            </a:r>
            <a:r>
              <a:rPr lang="en-US" sz="1300">
                <a:latin typeface="Rockwell"/>
                <a:cs typeface="Arial"/>
              </a:rPr>
              <a:t> </a:t>
            </a:r>
          </a:p>
          <a:p>
            <a:pPr marL="342900" indent="-342900" algn="just">
              <a:lnSpc>
                <a:spcPct val="100000"/>
              </a:lnSpc>
              <a:spcBef>
                <a:spcPts val="0"/>
              </a:spcBef>
              <a:spcAft>
                <a:spcPts val="1000"/>
              </a:spcAft>
              <a:buFont typeface="Calibri" panose="05000000000000000000" pitchFamily="2" charset="2"/>
              <a:buChar char="-"/>
            </a:pPr>
            <a:r>
              <a:rPr lang="en-CA" sz="1300">
                <a:latin typeface="Rockwell"/>
                <a:cs typeface="Arial"/>
              </a:rPr>
              <a:t>Article 12(b) of the Directive (NOW GDPR)</a:t>
            </a:r>
          </a:p>
          <a:p>
            <a:pPr marL="800100" lvl="1" indent="-342900" algn="just">
              <a:lnSpc>
                <a:spcPct val="100000"/>
              </a:lnSpc>
              <a:spcBef>
                <a:spcPts val="0"/>
              </a:spcBef>
              <a:spcAft>
                <a:spcPts val="1000"/>
              </a:spcAft>
              <a:buFont typeface="Courier New,monospace" panose="05000000000000000000" pitchFamily="2" charset="2"/>
              <a:buChar char="o"/>
            </a:pPr>
            <a:r>
              <a:rPr lang="en-CA" sz="1300" i="1">
                <a:latin typeface="Rockwell"/>
                <a:cs typeface="Arial"/>
              </a:rPr>
              <a:t>Para 92 </a:t>
            </a:r>
            <a:r>
              <a:rPr lang="en-CA" sz="1300" b="1">
                <a:latin typeface="Rockwell"/>
                <a:cs typeface="Arial"/>
              </a:rPr>
              <a:t>"where....</a:t>
            </a:r>
            <a:r>
              <a:rPr lang="en-CA" sz="1300">
                <a:latin typeface="Rockwell"/>
                <a:cs typeface="Arial"/>
              </a:rPr>
              <a:t>the application of which is subject to the condition that the processing of personal data be incompatible with the directive .... such incompatibility may result not only from the fact that such data are inaccurate but, in particular, also from the fact that they are</a:t>
            </a:r>
            <a:r>
              <a:rPr lang="en-CA" sz="1300" b="1">
                <a:latin typeface="Rockwell"/>
                <a:cs typeface="Arial"/>
              </a:rPr>
              <a:t> </a:t>
            </a:r>
            <a:r>
              <a:rPr lang="en-CA" sz="1300" b="1" i="1">
                <a:solidFill>
                  <a:srgbClr val="FF0000"/>
                </a:solidFill>
                <a:latin typeface="Rockwell"/>
                <a:cs typeface="Arial"/>
              </a:rPr>
              <a:t>inadequate, irrelevant or excessive in relation to the purposes of the processing"</a:t>
            </a:r>
          </a:p>
          <a:p>
            <a:pPr algn="just">
              <a:lnSpc>
                <a:spcPct val="100000"/>
              </a:lnSpc>
              <a:spcBef>
                <a:spcPts val="0"/>
              </a:spcBef>
              <a:spcAft>
                <a:spcPts val="1000"/>
              </a:spcAft>
              <a:buNone/>
            </a:pPr>
            <a:endParaRPr lang="en-US" sz="1300">
              <a:latin typeface="Rockwell"/>
              <a:cs typeface="Arial"/>
            </a:endParaRPr>
          </a:p>
        </p:txBody>
      </p:sp>
      <p:sp>
        <p:nvSpPr>
          <p:cNvPr id="7" name="Title 1">
            <a:extLst>
              <a:ext uri="{FF2B5EF4-FFF2-40B4-BE49-F238E27FC236}">
                <a16:creationId xmlns:a16="http://schemas.microsoft.com/office/drawing/2014/main" id="{5EFDEAC0-B547-53B8-FD4B-38A37DF934F5}"/>
              </a:ext>
            </a:extLst>
          </p:cNvPr>
          <p:cNvSpPr txBox="1">
            <a:spLocks/>
          </p:cNvSpPr>
          <p:nvPr/>
        </p:nvSpPr>
        <p:spPr>
          <a:xfrm>
            <a:off x="741523" y="1584359"/>
            <a:ext cx="3786621" cy="2034868"/>
          </a:xfrm>
          <a:prstGeom prst="rect">
            <a:avLst/>
          </a:prstGeom>
        </p:spPr>
        <p:txBody>
          <a:bodyPr vert="horz" lIns="228600" tIns="228600" rIns="228600" bIns="228600" rtlCol="0" anchor="ctr">
            <a:noAutofit/>
          </a:bodyPr>
          <a:lstStyle>
            <a:lvl1pPr algn="ctr" defTabSz="914400" rtl="0"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endParaRPr lang="en-US" sz="2000" dirty="0">
              <a:solidFill>
                <a:schemeClr val="bg1"/>
              </a:solidFill>
              <a:latin typeface="Rockwell"/>
              <a:cs typeface="Calibri Light"/>
            </a:endParaRPr>
          </a:p>
          <a:p>
            <a:endParaRPr lang="en-US" sz="2000" dirty="0">
              <a:solidFill>
                <a:schemeClr val="bg1"/>
              </a:solidFill>
              <a:latin typeface="Rockwell"/>
              <a:cs typeface="Calibri Light"/>
            </a:endParaRPr>
          </a:p>
          <a:p>
            <a:endParaRPr lang="en-US" sz="2000" dirty="0">
              <a:solidFill>
                <a:schemeClr val="bg1"/>
              </a:solidFill>
              <a:latin typeface="Rockwell"/>
              <a:cs typeface="Calibri Light"/>
            </a:endParaRPr>
          </a:p>
          <a:p>
            <a:r>
              <a:rPr lang="en-US" sz="2000" dirty="0">
                <a:solidFill>
                  <a:schemeClr val="bg1"/>
                </a:solidFill>
                <a:latin typeface="Rockwell"/>
                <a:cs typeface="Calibri Light"/>
              </a:rPr>
              <a:t>ISSUE 3</a:t>
            </a:r>
          </a:p>
          <a:p>
            <a:br>
              <a:rPr lang="en-US" sz="3600" dirty="0">
                <a:latin typeface="Rockwell"/>
                <a:cs typeface="Calibri Light"/>
              </a:rPr>
            </a:br>
            <a:endParaRPr lang="en-US" sz="2000" dirty="0">
              <a:solidFill>
                <a:schemeClr val="bg1"/>
              </a:solidFill>
              <a:latin typeface="Rockwell"/>
              <a:cs typeface="Calibri Light"/>
            </a:endParaRPr>
          </a:p>
          <a:p>
            <a:r>
              <a:rPr lang="en-US" sz="3000">
                <a:solidFill>
                  <a:schemeClr val="bg1"/>
                </a:solidFill>
                <a:latin typeface="Rockwell"/>
                <a:cs typeface="Calibri Light"/>
              </a:rPr>
              <a:t>THE REMOVAL OF INFORMATION [RTBF]</a:t>
            </a:r>
          </a:p>
        </p:txBody>
      </p:sp>
    </p:spTree>
    <p:extLst>
      <p:ext uri="{BB962C8B-B14F-4D97-AF65-F5344CB8AC3E}">
        <p14:creationId xmlns:p14="http://schemas.microsoft.com/office/powerpoint/2010/main" val="13821173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FCC50-8D7D-4940-D3CF-E10E46FACCF5}"/>
              </a:ext>
            </a:extLst>
          </p:cNvPr>
          <p:cNvSpPr>
            <a:spLocks noGrp="1"/>
          </p:cNvSpPr>
          <p:nvPr>
            <p:ph type="title"/>
          </p:nvPr>
        </p:nvSpPr>
        <p:spPr>
          <a:xfrm>
            <a:off x="967242" y="2347123"/>
            <a:ext cx="3498979" cy="2456442"/>
          </a:xfrm>
        </p:spPr>
        <p:txBody>
          <a:bodyPr wrap="square" anchor="ctr" anchorCtr="0">
            <a:normAutofit/>
          </a:bodyPr>
          <a:lstStyle/>
          <a:p>
            <a:pPr marL="342900" indent="-342900">
              <a:lnSpc>
                <a:spcPct val="115000"/>
              </a:lnSpc>
            </a:pPr>
            <a:r>
              <a:rPr lang="en-US">
                <a:latin typeface="Rockwell"/>
              </a:rPr>
              <a:t>RATIO</a:t>
            </a:r>
          </a:p>
        </p:txBody>
      </p:sp>
      <p:sp>
        <p:nvSpPr>
          <p:cNvPr id="3" name="Content Placeholder 2">
            <a:extLst>
              <a:ext uri="{FF2B5EF4-FFF2-40B4-BE49-F238E27FC236}">
                <a16:creationId xmlns:a16="http://schemas.microsoft.com/office/drawing/2014/main" id="{B5011958-1C2A-B898-73E2-FF25AF4B55D1}"/>
              </a:ext>
            </a:extLst>
          </p:cNvPr>
          <p:cNvSpPr>
            <a:spLocks noGrp="1"/>
          </p:cNvSpPr>
          <p:nvPr>
            <p:ph idx="1"/>
          </p:nvPr>
        </p:nvSpPr>
        <p:spPr>
          <a:xfrm>
            <a:off x="4836614" y="575847"/>
            <a:ext cx="6273798" cy="5088468"/>
          </a:xfrm>
        </p:spPr>
        <p:txBody>
          <a:bodyPr>
            <a:noAutofit/>
          </a:bodyPr>
          <a:lstStyle/>
          <a:p>
            <a:pPr marL="0" indent="0" algn="just">
              <a:buNone/>
            </a:pPr>
            <a:endParaRPr lang="en-CA" sz="1600" dirty="0">
              <a:latin typeface="Rockwell"/>
            </a:endParaRPr>
          </a:p>
          <a:p>
            <a:pPr marL="0" indent="0" algn="just">
              <a:buNone/>
            </a:pPr>
            <a:r>
              <a:rPr lang="en-CA" sz="1600" dirty="0">
                <a:latin typeface="Rockwell"/>
              </a:rPr>
              <a:t>Individuals generally have a legally enforceable right to </a:t>
            </a:r>
            <a:r>
              <a:rPr lang="en-CA" sz="1600" b="1" i="1" dirty="0">
                <a:solidFill>
                  <a:srgbClr val="FF0000"/>
                </a:solidFill>
                <a:latin typeface="Rockwell"/>
              </a:rPr>
              <a:t>request the de-indexing or removal </a:t>
            </a:r>
            <a:r>
              <a:rPr lang="en-CA" sz="1600" dirty="0">
                <a:latin typeface="Rockwell"/>
              </a:rPr>
              <a:t>of search engine results that include their personal data if that information is </a:t>
            </a:r>
            <a:r>
              <a:rPr lang="en-CA" sz="1600" b="1" i="1" dirty="0">
                <a:solidFill>
                  <a:srgbClr val="FF0000"/>
                </a:solidFill>
                <a:latin typeface="Rockwell"/>
              </a:rPr>
              <a:t>incomplete, irrelevant, or excessive</a:t>
            </a:r>
            <a:r>
              <a:rPr lang="en-CA" sz="1600" dirty="0">
                <a:latin typeface="Rockwell"/>
              </a:rPr>
              <a:t> in relation to the passage of time. </a:t>
            </a:r>
            <a:endParaRPr lang="en-US" dirty="0"/>
          </a:p>
          <a:p>
            <a:pPr marL="0" indent="0" algn="just">
              <a:buNone/>
            </a:pPr>
            <a:endParaRPr lang="en-CA" sz="1600" dirty="0">
              <a:latin typeface="Rockwell"/>
            </a:endParaRPr>
          </a:p>
          <a:p>
            <a:pPr marL="0" indent="0" algn="just">
              <a:buNone/>
            </a:pPr>
            <a:r>
              <a:rPr lang="en-CA" sz="1600" dirty="0">
                <a:latin typeface="Rockwell"/>
              </a:rPr>
              <a:t>The court mentioned that usually, a person's privacy rights are more important than the search engine's business interests or the public's interest in the information, except in cases where the person is a public figure.</a:t>
            </a:r>
            <a:r>
              <a:rPr lang="en-CA" sz="1600" dirty="0">
                <a:latin typeface="Rockwell"/>
                <a:cs typeface="Arial"/>
              </a:rPr>
              <a:t> </a:t>
            </a:r>
            <a:endParaRPr lang="en-CA" dirty="0"/>
          </a:p>
        </p:txBody>
      </p:sp>
    </p:spTree>
    <p:extLst>
      <p:ext uri="{BB962C8B-B14F-4D97-AF65-F5344CB8AC3E}">
        <p14:creationId xmlns:p14="http://schemas.microsoft.com/office/powerpoint/2010/main" val="2306333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011958-1C2A-B898-73E2-FF25AF4B55D1}"/>
              </a:ext>
            </a:extLst>
          </p:cNvPr>
          <p:cNvSpPr>
            <a:spLocks noGrp="1"/>
          </p:cNvSpPr>
          <p:nvPr>
            <p:ph idx="1"/>
          </p:nvPr>
        </p:nvSpPr>
        <p:spPr>
          <a:xfrm>
            <a:off x="4692892" y="661170"/>
            <a:ext cx="7186853" cy="5535660"/>
          </a:xfrm>
        </p:spPr>
        <p:txBody>
          <a:bodyPr>
            <a:noAutofit/>
          </a:bodyPr>
          <a:lstStyle/>
          <a:p>
            <a:pPr marL="0" indent="0" algn="just">
              <a:lnSpc>
                <a:spcPct val="150000"/>
              </a:lnSpc>
              <a:spcBef>
                <a:spcPts val="300"/>
              </a:spcBef>
              <a:buNone/>
            </a:pPr>
            <a:r>
              <a:rPr lang="en-CA" sz="1400" b="1" dirty="0">
                <a:ea typeface="+mn-lt"/>
                <a:cs typeface="+mn-lt"/>
              </a:rPr>
              <a:t>Advocate General </a:t>
            </a:r>
            <a:r>
              <a:rPr lang="en-CA" sz="1400" b="1" dirty="0" err="1">
                <a:ea typeface="+mn-lt"/>
                <a:cs typeface="+mn-lt"/>
              </a:rPr>
              <a:t>Niilo</a:t>
            </a:r>
            <a:r>
              <a:rPr lang="en-CA" sz="1400" b="1" dirty="0">
                <a:ea typeface="+mn-lt"/>
                <a:cs typeface="+mn-lt"/>
              </a:rPr>
              <a:t> </a:t>
            </a:r>
            <a:r>
              <a:rPr lang="en-CA" sz="1400" b="1" dirty="0" err="1">
                <a:ea typeface="+mn-lt"/>
                <a:cs typeface="+mn-lt"/>
              </a:rPr>
              <a:t>Jääskinen</a:t>
            </a:r>
            <a:r>
              <a:rPr lang="en-CA" sz="1400" dirty="0">
                <a:ea typeface="+mn-lt"/>
                <a:cs typeface="+mn-lt"/>
              </a:rPr>
              <a:t>, from Finland, shared some thoughts on the ruling, although </a:t>
            </a:r>
            <a:r>
              <a:rPr lang="en-CA" sz="1400" b="1" dirty="0">
                <a:ea typeface="+mn-lt"/>
                <a:cs typeface="+mn-lt"/>
              </a:rPr>
              <a:t>not binding</a:t>
            </a:r>
            <a:r>
              <a:rPr lang="en-CA" sz="1400" dirty="0">
                <a:ea typeface="+mn-lt"/>
                <a:cs typeface="+mn-lt"/>
              </a:rPr>
              <a:t> on the court. These opinions can serve as a legal interpretation and advisory on new or unclear points of law.</a:t>
            </a:r>
            <a:endParaRPr lang="en-US" sz="1400" dirty="0">
              <a:ea typeface="+mn-lt"/>
              <a:cs typeface="+mn-lt"/>
            </a:endParaRPr>
          </a:p>
          <a:p>
            <a:pPr marL="0" indent="0" algn="just">
              <a:buNone/>
            </a:pPr>
            <a:endParaRPr lang="en-US" sz="1500" u="sng" dirty="0">
              <a:ea typeface="+mn-lt"/>
              <a:cs typeface="Arial"/>
            </a:endParaRPr>
          </a:p>
          <a:p>
            <a:pPr marL="0" indent="0" algn="just">
              <a:buNone/>
            </a:pPr>
            <a:r>
              <a:rPr lang="en-US" sz="1500" u="sng" dirty="0">
                <a:ea typeface="+mn-lt"/>
                <a:cs typeface="Arial"/>
              </a:rPr>
              <a:t>Opinion:</a:t>
            </a:r>
            <a:endParaRPr lang="en-US" dirty="0">
              <a:ea typeface="+mn-lt"/>
              <a:cs typeface="+mn-lt"/>
            </a:endParaRPr>
          </a:p>
          <a:p>
            <a:pPr marL="342900" indent="-342900" algn="just">
              <a:buAutoNum type="arabicPeriod"/>
            </a:pPr>
            <a:r>
              <a:rPr lang="en-CA" sz="1500" b="1" dirty="0">
                <a:ea typeface="+mn-lt"/>
                <a:cs typeface="Arial"/>
              </a:rPr>
              <a:t>Issue of Data Controller:</a:t>
            </a:r>
            <a:r>
              <a:rPr lang="en-CA" sz="1500" dirty="0">
                <a:ea typeface="+mn-lt"/>
                <a:cs typeface="Arial"/>
              </a:rPr>
              <a:t> </a:t>
            </a:r>
            <a:r>
              <a:rPr lang="en-CA" sz="1500" dirty="0" err="1">
                <a:ea typeface="+mn-lt"/>
                <a:cs typeface="Arial"/>
              </a:rPr>
              <a:t>Jääskinen</a:t>
            </a:r>
            <a:r>
              <a:rPr lang="en-CA" sz="1500" dirty="0">
                <a:ea typeface="+mn-lt"/>
                <a:cs typeface="Arial"/>
              </a:rPr>
              <a:t> argued that while Google did process personal data through its search engine activities, it </a:t>
            </a:r>
            <a:r>
              <a:rPr lang="en-CA" sz="1500" u="sng" dirty="0">
                <a:ea typeface="+mn-lt"/>
                <a:cs typeface="Arial"/>
              </a:rPr>
              <a:t>did not </a:t>
            </a:r>
            <a:r>
              <a:rPr lang="en-CA" sz="1500" dirty="0">
                <a:ea typeface="+mn-lt"/>
                <a:cs typeface="Arial"/>
              </a:rPr>
              <a:t>become a data controller for the content of third-party websites. </a:t>
            </a:r>
            <a:endParaRPr lang="en-US" sz="1500" dirty="0">
              <a:ea typeface="+mn-lt"/>
              <a:cs typeface="Arial"/>
            </a:endParaRPr>
          </a:p>
          <a:p>
            <a:pPr marL="342900" indent="-342900" algn="just">
              <a:buAutoNum type="arabicPeriod"/>
            </a:pPr>
            <a:r>
              <a:rPr lang="en-CA" sz="1500" b="1" dirty="0">
                <a:ea typeface="+mn-lt"/>
                <a:cs typeface="Arial"/>
              </a:rPr>
              <a:t>Issue of Territorial Scope</a:t>
            </a:r>
            <a:r>
              <a:rPr lang="en-CA" sz="1500" dirty="0">
                <a:ea typeface="+mn-lt"/>
                <a:cs typeface="Arial"/>
              </a:rPr>
              <a:t>: </a:t>
            </a:r>
            <a:r>
              <a:rPr lang="en-CA" sz="1500" dirty="0" err="1">
                <a:ea typeface="+mn-lt"/>
                <a:cs typeface="Arial"/>
              </a:rPr>
              <a:t>Jääskinen</a:t>
            </a:r>
            <a:r>
              <a:rPr lang="en-CA" sz="1500" dirty="0">
                <a:ea typeface="+mn-lt"/>
                <a:cs typeface="Arial"/>
              </a:rPr>
              <a:t> concluded that Google’s business model brought both Google Spain and Google Inc. under the scope of the Data Protection Directive, meaning the </a:t>
            </a:r>
            <a:r>
              <a:rPr lang="en-CA" sz="1500" u="sng" dirty="0">
                <a:ea typeface="+mn-lt"/>
                <a:cs typeface="Arial"/>
              </a:rPr>
              <a:t>law applied </a:t>
            </a:r>
            <a:r>
              <a:rPr lang="en-CA" sz="1500" dirty="0">
                <a:ea typeface="+mn-lt"/>
                <a:cs typeface="Arial"/>
              </a:rPr>
              <a:t>to them despite Google Inc. being based in the U.S.</a:t>
            </a:r>
            <a:r>
              <a:rPr lang="en-US" sz="1500" dirty="0">
                <a:ea typeface="+mn-lt"/>
                <a:cs typeface="Arial"/>
              </a:rPr>
              <a:t> </a:t>
            </a:r>
            <a:endParaRPr lang="en-US" dirty="0"/>
          </a:p>
          <a:p>
            <a:pPr marL="342900" indent="-342900" algn="just">
              <a:buAutoNum type="arabicPeriod"/>
            </a:pPr>
            <a:r>
              <a:rPr lang="en-CA" sz="1500" b="1" dirty="0">
                <a:ea typeface="+mn-lt"/>
                <a:cs typeface="Arial"/>
              </a:rPr>
              <a:t>Issue of Right to Be Forgotten</a:t>
            </a:r>
            <a:r>
              <a:rPr lang="en-CA" sz="1500" dirty="0">
                <a:ea typeface="+mn-lt"/>
                <a:cs typeface="Arial"/>
              </a:rPr>
              <a:t>: </a:t>
            </a:r>
            <a:r>
              <a:rPr lang="en-CA" sz="1500" dirty="0" err="1">
                <a:ea typeface="+mn-lt"/>
                <a:cs typeface="Arial"/>
              </a:rPr>
              <a:t>Jääskinen</a:t>
            </a:r>
            <a:r>
              <a:rPr lang="en-CA" sz="1500" dirty="0">
                <a:ea typeface="+mn-lt"/>
                <a:cs typeface="Arial"/>
              </a:rPr>
              <a:t> addressed the question of whether individuals have the right to be forgotten. He believed that </a:t>
            </a:r>
            <a:r>
              <a:rPr lang="en-CA" sz="1500" i="1" dirty="0">
                <a:ea typeface="+mn-lt"/>
                <a:cs typeface="Arial"/>
              </a:rPr>
              <a:t>f</a:t>
            </a:r>
            <a:r>
              <a:rPr lang="en-CA" sz="1500" i="1" u="sng" dirty="0">
                <a:ea typeface="+mn-lt"/>
                <a:cs typeface="Arial"/>
              </a:rPr>
              <a:t>reedom of information and expression</a:t>
            </a:r>
            <a:r>
              <a:rPr lang="en-CA" sz="1500" u="sng" dirty="0">
                <a:ea typeface="+mn-lt"/>
                <a:cs typeface="Arial"/>
              </a:rPr>
              <a:t> should take precedence</a:t>
            </a:r>
            <a:r>
              <a:rPr lang="en-CA" sz="1500" dirty="0">
                <a:ea typeface="+mn-lt"/>
                <a:cs typeface="Arial"/>
              </a:rPr>
              <a:t> over such a right to erasure.</a:t>
            </a:r>
            <a:endParaRPr lang="en-US" sz="1500" dirty="0">
              <a:ea typeface="+mn-lt"/>
              <a:cs typeface="Arial"/>
            </a:endParaRPr>
          </a:p>
          <a:p>
            <a:pPr marL="0" indent="0" algn="just">
              <a:lnSpc>
                <a:spcPct val="150000"/>
              </a:lnSpc>
              <a:spcBef>
                <a:spcPts val="300"/>
              </a:spcBef>
              <a:buNone/>
            </a:pPr>
            <a:endParaRPr lang="en-US" sz="1500" dirty="0">
              <a:latin typeface="Rockwell"/>
              <a:ea typeface="Times New Roman" panose="02020603050405020304" pitchFamily="18" charset="0"/>
              <a:cs typeface="Arial"/>
            </a:endParaRPr>
          </a:p>
        </p:txBody>
      </p:sp>
      <p:sp>
        <p:nvSpPr>
          <p:cNvPr id="11" name="Title 1">
            <a:extLst>
              <a:ext uri="{FF2B5EF4-FFF2-40B4-BE49-F238E27FC236}">
                <a16:creationId xmlns:a16="http://schemas.microsoft.com/office/drawing/2014/main" id="{97BF7FDA-AB00-CB15-4C40-BB1FE86819A2}"/>
              </a:ext>
            </a:extLst>
          </p:cNvPr>
          <p:cNvSpPr>
            <a:spLocks noGrp="1"/>
          </p:cNvSpPr>
          <p:nvPr>
            <p:ph type="title"/>
          </p:nvPr>
        </p:nvSpPr>
        <p:spPr>
          <a:xfrm>
            <a:off x="477746" y="2347123"/>
            <a:ext cx="3907734" cy="2456442"/>
          </a:xfrm>
        </p:spPr>
        <p:txBody>
          <a:bodyPr wrap="square" anchor="ctr" anchorCtr="0">
            <a:normAutofit/>
          </a:bodyPr>
          <a:lstStyle/>
          <a:p>
            <a:pPr marL="342900" indent="-342900">
              <a:lnSpc>
                <a:spcPct val="115000"/>
              </a:lnSpc>
            </a:pPr>
            <a:r>
              <a:rPr lang="en-US" sz="3000">
                <a:latin typeface="Rockwell"/>
              </a:rPr>
              <a:t>    ADVOCATE</a:t>
            </a:r>
            <a:br>
              <a:rPr lang="en-US" sz="3000">
                <a:latin typeface="Rockwell"/>
              </a:rPr>
            </a:br>
            <a:r>
              <a:rPr lang="en-US" sz="3000">
                <a:latin typeface="Rockwell"/>
              </a:rPr>
              <a:t>GENERAL'S OPINION</a:t>
            </a:r>
            <a:endParaRPr lang="en-US" sz="3000">
              <a:cs typeface="Calibri Light" panose="020F0302020204030204"/>
            </a:endParaRPr>
          </a:p>
        </p:txBody>
      </p:sp>
    </p:spTree>
    <p:extLst>
      <p:ext uri="{BB962C8B-B14F-4D97-AF65-F5344CB8AC3E}">
        <p14:creationId xmlns:p14="http://schemas.microsoft.com/office/powerpoint/2010/main" val="39897021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FCC50-8D7D-4940-D3CF-E10E46FACCF5}"/>
              </a:ext>
            </a:extLst>
          </p:cNvPr>
          <p:cNvSpPr>
            <a:spLocks noGrp="1"/>
          </p:cNvSpPr>
          <p:nvPr>
            <p:ph type="title"/>
          </p:nvPr>
        </p:nvSpPr>
        <p:spPr>
          <a:xfrm>
            <a:off x="617838" y="2354952"/>
            <a:ext cx="3707028" cy="2456442"/>
          </a:xfrm>
        </p:spPr>
        <p:txBody>
          <a:bodyPr>
            <a:noAutofit/>
          </a:bodyPr>
          <a:lstStyle/>
          <a:p>
            <a:pPr marL="342900" indent="-342900">
              <a:lnSpc>
                <a:spcPct val="114999"/>
              </a:lnSpc>
            </a:pPr>
            <a:r>
              <a:rPr lang="en-US" sz="2500" dirty="0">
                <a:latin typeface="Rockwell"/>
              </a:rPr>
              <a:t>POLICY CONSIDERATIONS</a:t>
            </a:r>
            <a:br>
              <a:rPr lang="en-US" sz="2500" dirty="0">
                <a:latin typeface="Rockwell"/>
              </a:rPr>
            </a:br>
            <a:r>
              <a:rPr lang="en-US" sz="2500" dirty="0">
                <a:latin typeface="Rockwell"/>
              </a:rPr>
              <a:t>(FOR RTBF) </a:t>
            </a:r>
            <a:endParaRPr lang="en-US" sz="2500" dirty="0">
              <a:latin typeface="Rockwell"/>
              <a:cs typeface="Calibri Light"/>
            </a:endParaRPr>
          </a:p>
        </p:txBody>
      </p:sp>
      <p:sp>
        <p:nvSpPr>
          <p:cNvPr id="3" name="Content Placeholder 2">
            <a:extLst>
              <a:ext uri="{FF2B5EF4-FFF2-40B4-BE49-F238E27FC236}">
                <a16:creationId xmlns:a16="http://schemas.microsoft.com/office/drawing/2014/main" id="{B5011958-1C2A-B898-73E2-FF25AF4B55D1}"/>
              </a:ext>
            </a:extLst>
          </p:cNvPr>
          <p:cNvSpPr>
            <a:spLocks noGrp="1"/>
          </p:cNvSpPr>
          <p:nvPr>
            <p:ph idx="1"/>
          </p:nvPr>
        </p:nvSpPr>
        <p:spPr>
          <a:xfrm>
            <a:off x="4598583" y="961770"/>
            <a:ext cx="7183581" cy="4934460"/>
          </a:xfrm>
        </p:spPr>
        <p:txBody>
          <a:bodyPr>
            <a:noAutofit/>
          </a:bodyPr>
          <a:lstStyle/>
          <a:p>
            <a:pPr marL="342900" indent="-342900" algn="just">
              <a:buAutoNum type="arabicPeriod"/>
            </a:pPr>
            <a:r>
              <a:rPr lang="en-CA" sz="1500" b="1" dirty="0">
                <a:latin typeface="Rockwell"/>
                <a:ea typeface="Tahoma"/>
                <a:cs typeface="Times New Roman"/>
              </a:rPr>
              <a:t>Difference in Objective Value: </a:t>
            </a:r>
            <a:r>
              <a:rPr lang="en-CA" sz="1500" dirty="0">
                <a:latin typeface="Rockwell"/>
                <a:ea typeface="Tahoma"/>
                <a:cs typeface="Times New Roman"/>
              </a:rPr>
              <a:t>Not all information has the same importance or objective value over time. Some information may be relevant at the moment of publication but become less significant as circumstances change. </a:t>
            </a:r>
            <a:endParaRPr lang="en-CA" sz="1500" dirty="0">
              <a:latin typeface="Rockwell"/>
              <a:ea typeface="Tahoma"/>
              <a:cs typeface="Arial"/>
            </a:endParaRPr>
          </a:p>
          <a:p>
            <a:pPr marL="800100" lvl="1" algn="just">
              <a:buFont typeface="Courier New" panose="05000000000000000000" pitchFamily="2" charset="2"/>
              <a:buChar char="o"/>
            </a:pPr>
            <a:r>
              <a:rPr lang="en-CA" sz="1500" dirty="0">
                <a:latin typeface="Rockwell"/>
                <a:ea typeface="Tahoma"/>
                <a:cs typeface="Times New Roman"/>
              </a:rPr>
              <a:t>The RTBF allows individuals to remove outdated or irrelevant information from search engine results, reflecting the changing importance or sensitivity of data.</a:t>
            </a:r>
            <a:r>
              <a:rPr lang="en-US" sz="1500" dirty="0">
                <a:latin typeface="Rockwell"/>
                <a:ea typeface="Tahoma"/>
                <a:cs typeface="Arial"/>
              </a:rPr>
              <a:t> </a:t>
            </a:r>
            <a:endParaRPr lang="en-CA" sz="1500" dirty="0">
              <a:latin typeface="Rockwell"/>
              <a:ea typeface="Tahoma"/>
              <a:cs typeface="Arial"/>
            </a:endParaRPr>
          </a:p>
          <a:p>
            <a:pPr marL="571500" lvl="1" indent="0" algn="just">
              <a:buNone/>
            </a:pPr>
            <a:endParaRPr lang="en-US" sz="1500" dirty="0">
              <a:latin typeface="Rockwell"/>
              <a:ea typeface="Tahoma"/>
              <a:cs typeface="Arial"/>
            </a:endParaRPr>
          </a:p>
          <a:p>
            <a:pPr marL="342900" indent="-342900" algn="just">
              <a:buAutoNum type="arabicPeriod"/>
            </a:pPr>
            <a:r>
              <a:rPr lang="en-CA" sz="1500" dirty="0">
                <a:latin typeface="Rockwell"/>
                <a:ea typeface="Tahoma"/>
                <a:cs typeface="Times New Roman"/>
              </a:rPr>
              <a:t>B</a:t>
            </a:r>
            <a:r>
              <a:rPr lang="en-CA" sz="1500" b="1" dirty="0">
                <a:latin typeface="Rockwell"/>
                <a:ea typeface="Tahoma"/>
                <a:cs typeface="Times New Roman"/>
              </a:rPr>
              <a:t>alancing Sensitive Information:</a:t>
            </a:r>
            <a:r>
              <a:rPr lang="en-CA" sz="1500" dirty="0">
                <a:latin typeface="Rockwell"/>
                <a:ea typeface="Tahoma"/>
                <a:cs typeface="Times New Roman"/>
              </a:rPr>
              <a:t> The RTBF ensures that sensitive information is not easily accessible to the general public without deliberate effort. </a:t>
            </a:r>
            <a:endParaRPr lang="en-CA" sz="1500" dirty="0">
              <a:latin typeface="Rockwell"/>
              <a:ea typeface="Tahoma"/>
              <a:cs typeface="Arial"/>
            </a:endParaRPr>
          </a:p>
          <a:p>
            <a:pPr marL="800100" lvl="1" algn="just">
              <a:buFont typeface="Courier New" panose="05000000000000000000" pitchFamily="2" charset="2"/>
              <a:buChar char="o"/>
            </a:pPr>
            <a:r>
              <a:rPr lang="en-CA" sz="1500" dirty="0">
                <a:latin typeface="Rockwell"/>
                <a:ea typeface="Tahoma"/>
                <a:cs typeface="Times New Roman"/>
              </a:rPr>
              <a:t>By de-listing information from search engines, it reduces the risk of accidental misuse, while still allowing those with a genuine need (e.g., for research or public interest) to access it through other means.</a:t>
            </a:r>
            <a:endParaRPr lang="en-CA" sz="1500" dirty="0">
              <a:latin typeface="Rockwell"/>
              <a:ea typeface="Tahoma"/>
              <a:cs typeface="Arial"/>
            </a:endParaRPr>
          </a:p>
        </p:txBody>
      </p:sp>
    </p:spTree>
    <p:extLst>
      <p:ext uri="{BB962C8B-B14F-4D97-AF65-F5344CB8AC3E}">
        <p14:creationId xmlns:p14="http://schemas.microsoft.com/office/powerpoint/2010/main" val="27161602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011958-1C2A-B898-73E2-FF25AF4B55D1}"/>
              </a:ext>
            </a:extLst>
          </p:cNvPr>
          <p:cNvSpPr>
            <a:spLocks noGrp="1"/>
          </p:cNvSpPr>
          <p:nvPr>
            <p:ph idx="1"/>
          </p:nvPr>
        </p:nvSpPr>
        <p:spPr>
          <a:xfrm>
            <a:off x="4850131" y="2161709"/>
            <a:ext cx="6683992" cy="2826327"/>
          </a:xfrm>
        </p:spPr>
        <p:txBody>
          <a:bodyPr>
            <a:noAutofit/>
          </a:bodyPr>
          <a:lstStyle/>
          <a:p>
            <a:pPr marL="342900" indent="-342900" algn="just">
              <a:buAutoNum type="arabicPeriod"/>
            </a:pPr>
            <a:r>
              <a:rPr lang="en-CA" sz="1400" b="1">
                <a:latin typeface="Rockwell"/>
                <a:ea typeface="Aptos" panose="020B0004020202020204" pitchFamily="34" charset="0"/>
                <a:cs typeface="Times New Roman"/>
              </a:rPr>
              <a:t>Concerns about Eliminating Historical Material: </a:t>
            </a:r>
            <a:r>
              <a:rPr lang="en-CA" sz="1400">
                <a:latin typeface="Rockwell"/>
                <a:ea typeface="Aptos" panose="020B0004020202020204" pitchFamily="34" charset="0"/>
                <a:cs typeface="Times New Roman"/>
              </a:rPr>
              <a:t>There is a worry that removing or "erasing" historical material could hinder society's ability to learn from past events. </a:t>
            </a:r>
            <a:endParaRPr lang="en-CA" sz="1400">
              <a:latin typeface="Rockwell"/>
              <a:ea typeface="Aptos" panose="020B0004020202020204" pitchFamily="34" charset="0"/>
              <a:cs typeface="Arial"/>
            </a:endParaRPr>
          </a:p>
          <a:p>
            <a:pPr marL="342900" indent="-342900" algn="just">
              <a:buAutoNum type="arabicPeriod"/>
            </a:pPr>
            <a:endParaRPr lang="en-CA" sz="1400">
              <a:latin typeface="Rockwell"/>
              <a:ea typeface="Aptos" panose="020B0004020202020204" pitchFamily="34" charset="0"/>
              <a:cs typeface="Times New Roman"/>
            </a:endParaRPr>
          </a:p>
          <a:p>
            <a:pPr marL="342900" indent="-342900" algn="just">
              <a:buAutoNum type="arabicPeriod"/>
            </a:pPr>
            <a:r>
              <a:rPr lang="en-CA" sz="1400" b="1">
                <a:effectLst/>
                <a:latin typeface="Rockwell"/>
                <a:ea typeface="Aptos" panose="020B0004020202020204" pitchFamily="34" charset="0"/>
                <a:cs typeface="Times New Roman"/>
              </a:rPr>
              <a:t>Watering Down</a:t>
            </a:r>
            <a:r>
              <a:rPr lang="en-CA" sz="1400" b="1">
                <a:latin typeface="Rockwell"/>
                <a:ea typeface="Aptos" panose="020B0004020202020204" pitchFamily="34" charset="0"/>
                <a:cs typeface="Times New Roman"/>
              </a:rPr>
              <a:t> Legal Norms</a:t>
            </a:r>
            <a:r>
              <a:rPr lang="en-CA" sz="1400" b="1">
                <a:effectLst/>
                <a:latin typeface="Rockwell"/>
                <a:ea typeface="Aptos" panose="020B0004020202020204" pitchFamily="34" charset="0"/>
                <a:cs typeface="Times New Roman"/>
              </a:rPr>
              <a:t>: </a:t>
            </a:r>
            <a:r>
              <a:rPr lang="en-CA" sz="1400">
                <a:latin typeface="Rockwell"/>
                <a:ea typeface="Aptos" panose="020B0004020202020204" pitchFamily="34" charset="0"/>
                <a:cs typeface="Times New Roman"/>
              </a:rPr>
              <a:t>Implementing the RTBF could weaken established legal norms, particularly those protecting freedom of information and expression.</a:t>
            </a:r>
            <a:r>
              <a:rPr lang="en-US" sz="1400">
                <a:latin typeface="Rockwell"/>
                <a:ea typeface="Aptos" panose="020B0004020202020204" pitchFamily="34" charset="0"/>
                <a:cs typeface="Arial"/>
              </a:rPr>
              <a:t> </a:t>
            </a:r>
            <a:endParaRPr lang="en-CA" sz="1400">
              <a:latin typeface="Rockwell"/>
              <a:ea typeface="Aptos" panose="020B0004020202020204" pitchFamily="34" charset="0"/>
              <a:cs typeface="Arial"/>
            </a:endParaRPr>
          </a:p>
          <a:p>
            <a:pPr marL="342900" indent="-342900" algn="just">
              <a:buAutoNum type="arabicPeriod"/>
            </a:pPr>
            <a:endParaRPr lang="en-US" sz="1400">
              <a:latin typeface="Rockwell"/>
              <a:ea typeface="Aptos" panose="020B0004020202020204" pitchFamily="34" charset="0"/>
              <a:cs typeface="Arial"/>
            </a:endParaRPr>
          </a:p>
          <a:p>
            <a:pPr marL="342900" indent="-342900" algn="just">
              <a:buAutoNum type="arabicPeriod"/>
            </a:pPr>
            <a:r>
              <a:rPr lang="en-CA" sz="1400" b="1">
                <a:effectLst/>
                <a:latin typeface="Rockwell"/>
                <a:ea typeface="Aptos" panose="020B0004020202020204" pitchFamily="34" charset="0"/>
                <a:cs typeface="Times New Roman"/>
              </a:rPr>
              <a:t>Technological Innovations</a:t>
            </a:r>
            <a:r>
              <a:rPr lang="en-CA" sz="1400" b="1">
                <a:latin typeface="Rockwell"/>
                <a:cs typeface="Times New Roman"/>
              </a:rPr>
              <a:t>: </a:t>
            </a:r>
            <a:r>
              <a:rPr lang="en-CA" sz="1400">
                <a:latin typeface="Rockwell"/>
                <a:cs typeface="Times New Roman"/>
              </a:rPr>
              <a:t>De-listing information from search engines may not be enough to ensure privacy in a world of rapid technological change. As new methods for accessing delisted data are developed, the RTBF could become ineffective or outdated, failing to fully protect individuals.</a:t>
            </a:r>
            <a:r>
              <a:rPr lang="en-US" sz="1400">
                <a:latin typeface="Rockwell"/>
                <a:cs typeface="Arial"/>
              </a:rPr>
              <a:t> </a:t>
            </a:r>
            <a:endParaRPr lang="en-CA" sz="1400">
              <a:latin typeface="Rockwell"/>
              <a:cs typeface="Arial"/>
            </a:endParaRPr>
          </a:p>
          <a:p>
            <a:pPr marL="342900" indent="-342900" algn="just">
              <a:buAutoNum type="arabicPeriod"/>
            </a:pPr>
            <a:endParaRPr lang="en-US" sz="1400">
              <a:latin typeface="Rockwell"/>
              <a:cs typeface="Arial"/>
            </a:endParaRPr>
          </a:p>
          <a:p>
            <a:pPr marL="342900" indent="-342900" algn="just">
              <a:buAutoNum type="arabicPeriod"/>
            </a:pPr>
            <a:r>
              <a:rPr lang="en-CA" sz="1400" b="1">
                <a:latin typeface="Rockwell"/>
                <a:cs typeface="Times New Roman"/>
              </a:rPr>
              <a:t>Access to Information and Free Speech: </a:t>
            </a:r>
            <a:r>
              <a:rPr lang="en-CA" sz="1400">
                <a:latin typeface="Rockwell"/>
                <a:cs typeface="Times New Roman"/>
              </a:rPr>
              <a:t>The RTBF raises concerns about restricting access to important information, as it might inhibit the free flow of ideas. There are objections that removing information from search engines compromises the public's right to access information and hampers freedom of speech. </a:t>
            </a:r>
            <a:endParaRPr lang="en-US" sz="1400">
              <a:latin typeface="Rockwell"/>
              <a:cs typeface="Arial"/>
            </a:endParaRPr>
          </a:p>
          <a:p>
            <a:pPr marL="342900" lvl="0" indent="-342900" algn="just">
              <a:lnSpc>
                <a:spcPct val="150000"/>
              </a:lnSpc>
              <a:spcBef>
                <a:spcPts val="300"/>
              </a:spcBef>
              <a:buAutoNum type="arabicPeriod"/>
            </a:pPr>
            <a:endParaRPr lang="en-CA" sz="1400">
              <a:effectLst/>
              <a:cs typeface="Times New Roman" panose="02020603050405020304" pitchFamily="18" charset="0"/>
            </a:endParaRPr>
          </a:p>
        </p:txBody>
      </p:sp>
      <p:sp>
        <p:nvSpPr>
          <p:cNvPr id="9" name="Title 1">
            <a:extLst>
              <a:ext uri="{FF2B5EF4-FFF2-40B4-BE49-F238E27FC236}">
                <a16:creationId xmlns:a16="http://schemas.microsoft.com/office/drawing/2014/main" id="{DDA0DC1E-91F2-6FBE-7D66-ECCD402715A9}"/>
              </a:ext>
            </a:extLst>
          </p:cNvPr>
          <p:cNvSpPr txBox="1">
            <a:spLocks/>
          </p:cNvSpPr>
          <p:nvPr/>
        </p:nvSpPr>
        <p:spPr>
          <a:xfrm>
            <a:off x="657877" y="2346651"/>
            <a:ext cx="3632887" cy="2456442"/>
          </a:xfrm>
          <a:prstGeom prst="rect">
            <a:avLst/>
          </a:prstGeom>
        </p:spPr>
        <p:txBody>
          <a:bodyPr vert="horz" lIns="228600" tIns="228600" rIns="228600" bIns="228600" rtlCol="0" anchor="ctr">
            <a:noAutofit/>
          </a:bodyPr>
          <a:lstStyle>
            <a:lvl1pPr algn="ctr" defTabSz="914400" rtl="0"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marL="342900" indent="-342900">
              <a:lnSpc>
                <a:spcPct val="114999"/>
              </a:lnSpc>
            </a:pPr>
            <a:r>
              <a:rPr lang="en-US" sz="2500" dirty="0">
                <a:latin typeface="Rockwell"/>
              </a:rPr>
              <a:t>POLICY CONSIDERATIONS</a:t>
            </a:r>
            <a:br>
              <a:rPr lang="en-US" sz="2500" dirty="0">
                <a:latin typeface="Rockwell"/>
              </a:rPr>
            </a:br>
            <a:r>
              <a:rPr lang="en-US" sz="2500" dirty="0">
                <a:latin typeface="Rockwell"/>
              </a:rPr>
              <a:t>(AGAINST RTBF) </a:t>
            </a:r>
            <a:endParaRPr lang="en-US" sz="2500" dirty="0">
              <a:latin typeface="Rockwell"/>
              <a:cs typeface="Calibri Light"/>
            </a:endParaRPr>
          </a:p>
        </p:txBody>
      </p:sp>
    </p:spTree>
    <p:extLst>
      <p:ext uri="{BB962C8B-B14F-4D97-AF65-F5344CB8AC3E}">
        <p14:creationId xmlns:p14="http://schemas.microsoft.com/office/powerpoint/2010/main" val="34936130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FCC50-8D7D-4940-D3CF-E10E46FACCF5}"/>
              </a:ext>
            </a:extLst>
          </p:cNvPr>
          <p:cNvSpPr>
            <a:spLocks noGrp="1"/>
          </p:cNvSpPr>
          <p:nvPr>
            <p:ph type="title"/>
          </p:nvPr>
        </p:nvSpPr>
        <p:spPr>
          <a:xfrm>
            <a:off x="633846" y="1978739"/>
            <a:ext cx="3715973" cy="2456442"/>
          </a:xfrm>
        </p:spPr>
        <p:txBody>
          <a:bodyPr anchor="ctr" anchorCtr="1">
            <a:noAutofit/>
          </a:bodyPr>
          <a:lstStyle/>
          <a:p>
            <a:pPr marL="342900" indent="-342900">
              <a:lnSpc>
                <a:spcPct val="114999"/>
              </a:lnSpc>
            </a:pPr>
            <a:br>
              <a:rPr lang="en-US" sz="3000">
                <a:latin typeface="Rockwell"/>
              </a:rPr>
            </a:br>
            <a:r>
              <a:rPr lang="en-US" sz="3000">
                <a:latin typeface="Rockwell"/>
              </a:rPr>
              <a:t>THE AFTERMATH</a:t>
            </a:r>
          </a:p>
        </p:txBody>
      </p:sp>
      <p:sp>
        <p:nvSpPr>
          <p:cNvPr id="3" name="Content Placeholder 2">
            <a:extLst>
              <a:ext uri="{FF2B5EF4-FFF2-40B4-BE49-F238E27FC236}">
                <a16:creationId xmlns:a16="http://schemas.microsoft.com/office/drawing/2014/main" id="{B5011958-1C2A-B898-73E2-FF25AF4B55D1}"/>
              </a:ext>
            </a:extLst>
          </p:cNvPr>
          <p:cNvSpPr>
            <a:spLocks noGrp="1"/>
          </p:cNvSpPr>
          <p:nvPr>
            <p:ph idx="1"/>
          </p:nvPr>
        </p:nvSpPr>
        <p:spPr>
          <a:xfrm>
            <a:off x="4729018" y="2232358"/>
            <a:ext cx="7047329" cy="2826327"/>
          </a:xfrm>
        </p:spPr>
        <p:txBody>
          <a:bodyPr>
            <a:noAutofit/>
          </a:bodyPr>
          <a:lstStyle/>
          <a:p>
            <a:pPr marL="0" indent="0" algn="just">
              <a:buNone/>
            </a:pPr>
            <a:r>
              <a:rPr lang="en-CA" sz="1400">
                <a:latin typeface="Rockwell"/>
                <a:cs typeface="Arial"/>
              </a:rPr>
              <a:t>Following the court’s decision, the </a:t>
            </a:r>
            <a:r>
              <a:rPr lang="en-CA" sz="1400" b="1">
                <a:solidFill>
                  <a:srgbClr val="FF0000"/>
                </a:solidFill>
                <a:latin typeface="Rockwell"/>
                <a:cs typeface="Arial"/>
              </a:rPr>
              <a:t>EU’s Article 29 Data Protection Working Party</a:t>
            </a:r>
            <a:r>
              <a:rPr lang="en-CA" sz="1400">
                <a:latin typeface="Rockwell"/>
                <a:cs typeface="Arial"/>
              </a:rPr>
              <a:t> issued guidelines on how the ruling should be implemented. </a:t>
            </a:r>
            <a:endParaRPr lang="en-US" sz="1400">
              <a:latin typeface="Rockwell"/>
              <a:cs typeface="Arial"/>
            </a:endParaRPr>
          </a:p>
          <a:p>
            <a:pPr marL="0" indent="0" algn="just">
              <a:buNone/>
            </a:pPr>
            <a:r>
              <a:rPr lang="en-CA" sz="1400">
                <a:latin typeface="Rockwell"/>
                <a:cs typeface="Arial"/>
              </a:rPr>
              <a:t>These guidelines, released on </a:t>
            </a:r>
            <a:r>
              <a:rPr lang="en-CA" sz="1400" b="1">
                <a:latin typeface="Rockwell"/>
                <a:cs typeface="Arial"/>
              </a:rPr>
              <a:t>November 26, 2014</a:t>
            </a:r>
            <a:r>
              <a:rPr lang="en-CA" sz="1400">
                <a:latin typeface="Rockwell"/>
                <a:cs typeface="Arial"/>
              </a:rPr>
              <a:t>, set out recommendations for applying the right to be forgotten within the framework of EU data protection laws.</a:t>
            </a:r>
            <a:endParaRPr lang="en-US" sz="1400">
              <a:latin typeface="Rockwell"/>
              <a:cs typeface="Arial"/>
            </a:endParaRPr>
          </a:p>
          <a:p>
            <a:pPr marL="0" indent="0" algn="just">
              <a:buNone/>
            </a:pPr>
            <a:r>
              <a:rPr lang="en-CA" sz="1400" u="sng">
                <a:latin typeface="Rockwell"/>
                <a:cs typeface="Arial"/>
              </a:rPr>
              <a:t>For Example</a:t>
            </a:r>
            <a:r>
              <a:rPr lang="en-CA" sz="1400">
                <a:latin typeface="Rockwell"/>
                <a:cs typeface="Arial"/>
              </a:rPr>
              <a:t>:</a:t>
            </a:r>
            <a:r>
              <a:rPr lang="en-US" sz="1400">
                <a:latin typeface="Rockwell"/>
                <a:cs typeface="Arial"/>
              </a:rPr>
              <a:t> </a:t>
            </a:r>
          </a:p>
          <a:p>
            <a:pPr marL="342900" indent="-342900" algn="just">
              <a:buAutoNum type="arabicPeriod"/>
            </a:pPr>
            <a:r>
              <a:rPr lang="en-CA" sz="1400" b="1" i="1">
                <a:latin typeface="Rockwell"/>
                <a:cs typeface="Arial"/>
              </a:rPr>
              <a:t>Search Engines as Data Controllers</a:t>
            </a:r>
            <a:r>
              <a:rPr lang="en-US" sz="1400" b="1">
                <a:latin typeface="Rockwell"/>
                <a:cs typeface="Arial"/>
              </a:rPr>
              <a:t> </a:t>
            </a:r>
            <a:endParaRPr lang="en-US" sz="1400">
              <a:latin typeface="Rockwell"/>
              <a:cs typeface="Arial"/>
            </a:endParaRPr>
          </a:p>
          <a:p>
            <a:pPr lvl="1" algn="just">
              <a:buFont typeface="Courier New" panose="05000000000000000000" pitchFamily="2" charset="2"/>
              <a:buChar char="o"/>
            </a:pPr>
            <a:r>
              <a:rPr lang="en-CA" sz="1400">
                <a:latin typeface="Rockwell"/>
                <a:cs typeface="Arial"/>
              </a:rPr>
              <a:t>The Working Party </a:t>
            </a:r>
            <a:r>
              <a:rPr lang="en-CA" sz="1400" b="1">
                <a:solidFill>
                  <a:srgbClr val="FF0000"/>
                </a:solidFill>
                <a:latin typeface="Rockwell"/>
                <a:cs typeface="Arial"/>
              </a:rPr>
              <a:t>confirmed </a:t>
            </a:r>
            <a:r>
              <a:rPr lang="en-CA" sz="1400">
                <a:latin typeface="Rockwell"/>
                <a:cs typeface="Arial"/>
              </a:rPr>
              <a:t>that search engines like Google are considered data controllers under Article 2 of the Data Protection Directive (Directive 95/46/EC). </a:t>
            </a:r>
            <a:r>
              <a:rPr lang="en-US" sz="1400">
                <a:latin typeface="Rockwell"/>
                <a:cs typeface="Arial"/>
              </a:rPr>
              <a:t> </a:t>
            </a:r>
          </a:p>
          <a:p>
            <a:pPr marL="342900" indent="-342900" algn="just">
              <a:buAutoNum type="arabicPeriod"/>
            </a:pPr>
            <a:r>
              <a:rPr lang="en-CA" sz="1400" b="1" i="1">
                <a:latin typeface="Rockwell"/>
                <a:cs typeface="Arial"/>
              </a:rPr>
              <a:t>Balancing Rights and Interests</a:t>
            </a:r>
            <a:r>
              <a:rPr lang="en-US" sz="1400" b="1">
                <a:latin typeface="Rockwell"/>
                <a:cs typeface="Arial"/>
              </a:rPr>
              <a:t> </a:t>
            </a:r>
            <a:endParaRPr lang="en-US" sz="1400">
              <a:latin typeface="Rockwell"/>
              <a:cs typeface="Arial"/>
            </a:endParaRPr>
          </a:p>
          <a:p>
            <a:pPr lvl="1" algn="just">
              <a:buFont typeface="Courier New" panose="05000000000000000000" pitchFamily="2" charset="2"/>
              <a:buChar char="o"/>
            </a:pPr>
            <a:r>
              <a:rPr lang="en-CA" sz="1400">
                <a:latin typeface="Rockwell"/>
                <a:cs typeface="Arial"/>
              </a:rPr>
              <a:t>The guidelines emphasize that, in most cases, the individual’s right to privacy and data protection should take precedence over the economic interests of the search engine or the public’s right to access information.</a:t>
            </a:r>
            <a:r>
              <a:rPr lang="en-US" sz="1400">
                <a:latin typeface="Rockwell"/>
                <a:cs typeface="Arial"/>
              </a:rPr>
              <a:t> </a:t>
            </a:r>
          </a:p>
          <a:p>
            <a:pPr marL="342900" indent="-342900" algn="just">
              <a:buAutoNum type="arabicPeriod"/>
            </a:pPr>
            <a:r>
              <a:rPr lang="en-CA" sz="1400" b="1" i="1">
                <a:latin typeface="Rockwell"/>
                <a:cs typeface="Arial"/>
              </a:rPr>
              <a:t>Limited Impact of De-Listing</a:t>
            </a:r>
            <a:r>
              <a:rPr lang="en-US" sz="1400" b="1">
                <a:latin typeface="Rockwell"/>
                <a:cs typeface="Arial"/>
              </a:rPr>
              <a:t> </a:t>
            </a:r>
            <a:endParaRPr lang="en-US" sz="1400">
              <a:latin typeface="Rockwell"/>
              <a:cs typeface="Arial"/>
            </a:endParaRPr>
          </a:p>
          <a:p>
            <a:pPr lvl="1" algn="just">
              <a:buFont typeface="Courier New" panose="05000000000000000000" pitchFamily="2" charset="2"/>
              <a:buChar char="o"/>
            </a:pPr>
            <a:r>
              <a:rPr lang="en-CA" sz="1400">
                <a:latin typeface="Rockwell"/>
                <a:cs typeface="Arial"/>
              </a:rPr>
              <a:t>De-listing only affects search results generated by an individual’s name and does not involve the removal of content from the original source. (</a:t>
            </a:r>
            <a:r>
              <a:rPr lang="en-CA" sz="1400" i="1">
                <a:latin typeface="Rockwell"/>
                <a:cs typeface="Arial"/>
              </a:rPr>
              <a:t>4. No Obligation to Contact Original Websites).</a:t>
            </a:r>
            <a:endParaRPr lang="en-US" sz="1400" i="1">
              <a:latin typeface="Rockwell"/>
              <a:cs typeface="Arial"/>
            </a:endParaRPr>
          </a:p>
          <a:p>
            <a:pPr algn="just">
              <a:buAutoNum type="arabicPeriod"/>
            </a:pPr>
            <a:endParaRPr lang="en-US" sz="1400">
              <a:effectLst/>
              <a:latin typeface="Rockwell"/>
              <a:cs typeface="Arial"/>
            </a:endParaRPr>
          </a:p>
        </p:txBody>
      </p:sp>
    </p:spTree>
    <p:extLst>
      <p:ext uri="{BB962C8B-B14F-4D97-AF65-F5344CB8AC3E}">
        <p14:creationId xmlns:p14="http://schemas.microsoft.com/office/powerpoint/2010/main" val="6249686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163046D-801E-86DC-3D20-A3BAABBD3F26}"/>
              </a:ext>
            </a:extLst>
          </p:cNvPr>
          <p:cNvSpPr>
            <a:spLocks noGrp="1"/>
          </p:cNvSpPr>
          <p:nvPr>
            <p:ph type="subTitle" idx="1"/>
          </p:nvPr>
        </p:nvSpPr>
        <p:spPr>
          <a:xfrm>
            <a:off x="1759287" y="2093798"/>
            <a:ext cx="8673427" cy="2665227"/>
          </a:xfrm>
        </p:spPr>
        <p:txBody>
          <a:bodyPr vert="horz" lIns="91440" tIns="0" rIns="91440" bIns="45720" rtlCol="0" anchor="t">
            <a:normAutofit fontScale="92500" lnSpcReduction="20000"/>
          </a:bodyPr>
          <a:lstStyle/>
          <a:p>
            <a:pPr marL="285750" indent="-285750">
              <a:buFont typeface="Arial"/>
              <a:buChar char="•"/>
            </a:pPr>
            <a:endParaRPr lang="en-CA" sz="2800" b="1" i="1" dirty="0">
              <a:solidFill>
                <a:schemeClr val="bg1"/>
              </a:solidFill>
              <a:ea typeface="+mn-lt"/>
              <a:cs typeface="+mn-lt"/>
            </a:endParaRPr>
          </a:p>
          <a:p>
            <a:pPr marL="285750" indent="-285750">
              <a:buFont typeface="Arial"/>
              <a:buChar char="•"/>
            </a:pPr>
            <a:r>
              <a:rPr lang="en-CA" sz="2800" i="1" dirty="0">
                <a:solidFill>
                  <a:schemeClr val="bg1"/>
                </a:solidFill>
                <a:ea typeface="+mn-lt"/>
                <a:cs typeface="+mn-lt"/>
              </a:rPr>
              <a:t>Should AI’s use of publicly available </a:t>
            </a:r>
            <a:r>
              <a:rPr lang="en-CA" sz="2800" i="1" dirty="0">
                <a:solidFill>
                  <a:schemeClr val="bg1"/>
                </a:solidFill>
                <a:effectLst/>
                <a:ea typeface="+mn-lt"/>
                <a:cs typeface="+mn-lt"/>
              </a:rPr>
              <a:t>data</a:t>
            </a:r>
            <a:r>
              <a:rPr lang="en-CA" sz="2800" i="1" dirty="0">
                <a:solidFill>
                  <a:schemeClr val="bg1"/>
                </a:solidFill>
                <a:ea typeface="+mn-lt"/>
                <a:cs typeface="+mn-lt"/>
              </a:rPr>
              <a:t> be regulated,</a:t>
            </a:r>
            <a:r>
              <a:rPr lang="en-CA" sz="2800" i="1" dirty="0">
                <a:solidFill>
                  <a:schemeClr val="bg1"/>
                </a:solidFill>
                <a:effectLst/>
                <a:ea typeface="+mn-lt"/>
                <a:cs typeface="+mn-lt"/>
              </a:rPr>
              <a:t> </a:t>
            </a:r>
            <a:r>
              <a:rPr lang="en-CA" sz="2800" i="1" dirty="0">
                <a:solidFill>
                  <a:schemeClr val="bg1"/>
                </a:solidFill>
                <a:ea typeface="+mn-lt"/>
                <a:cs typeface="+mn-lt"/>
              </a:rPr>
              <a:t>even </a:t>
            </a:r>
            <a:r>
              <a:rPr lang="en-CA" sz="2800" i="1" dirty="0">
                <a:solidFill>
                  <a:schemeClr val="bg1"/>
                </a:solidFill>
                <a:effectLst/>
                <a:ea typeface="+mn-lt"/>
                <a:cs typeface="+mn-lt"/>
              </a:rPr>
              <a:t>when </a:t>
            </a:r>
            <a:r>
              <a:rPr lang="en-CA" sz="2800" i="1" dirty="0">
                <a:solidFill>
                  <a:schemeClr val="bg1"/>
                </a:solidFill>
                <a:ea typeface="+mn-lt"/>
                <a:cs typeface="+mn-lt"/>
              </a:rPr>
              <a:t>drawing inferences is necessitated for its function?</a:t>
            </a:r>
            <a:endParaRPr lang="en-US" i="1" dirty="0">
              <a:solidFill>
                <a:schemeClr val="bg1"/>
              </a:solidFill>
              <a:ea typeface="+mn-lt"/>
              <a:cs typeface="+mn-lt"/>
            </a:endParaRPr>
          </a:p>
          <a:p>
            <a:pPr marL="285750" indent="-285750">
              <a:buFont typeface="Arial"/>
              <a:buChar char="•"/>
            </a:pPr>
            <a:endParaRPr lang="en-CA" sz="2800" i="1" dirty="0">
              <a:solidFill>
                <a:schemeClr val="bg1"/>
              </a:solidFill>
              <a:ea typeface="+mn-lt"/>
              <a:cs typeface="+mn-lt"/>
            </a:endParaRPr>
          </a:p>
          <a:p>
            <a:pPr marL="285750" indent="-285750">
              <a:buFont typeface="Arial"/>
              <a:buChar char="•"/>
            </a:pPr>
            <a:r>
              <a:rPr lang="en-CA" sz="2800" i="1" dirty="0">
                <a:solidFill>
                  <a:schemeClr val="bg1"/>
                </a:solidFill>
                <a:ea typeface="+mn-lt"/>
                <a:cs typeface="+mn-lt"/>
              </a:rPr>
              <a:t>Should there be legal limitations on </a:t>
            </a:r>
            <a:r>
              <a:rPr lang="en-CA" sz="2800" i="1" dirty="0">
                <a:solidFill>
                  <a:schemeClr val="bg1"/>
                </a:solidFill>
                <a:effectLst/>
                <a:ea typeface="+mn-lt"/>
                <a:cs typeface="+mn-lt"/>
              </a:rPr>
              <a:t>AI </a:t>
            </a:r>
            <a:r>
              <a:rPr lang="en-CA" sz="2800" i="1" dirty="0">
                <a:solidFill>
                  <a:schemeClr val="bg1"/>
                </a:solidFill>
                <a:ea typeface="+mn-lt"/>
                <a:cs typeface="+mn-lt"/>
              </a:rPr>
              <a:t>when it derives insights </a:t>
            </a:r>
            <a:r>
              <a:rPr lang="en-CA" sz="2800" i="1" dirty="0">
                <a:solidFill>
                  <a:schemeClr val="bg1"/>
                </a:solidFill>
                <a:effectLst/>
                <a:ea typeface="+mn-lt"/>
                <a:cs typeface="+mn-lt"/>
              </a:rPr>
              <a:t>about </a:t>
            </a:r>
            <a:r>
              <a:rPr lang="en-CA" sz="2800" i="1" dirty="0">
                <a:solidFill>
                  <a:schemeClr val="bg1"/>
                </a:solidFill>
                <a:ea typeface="+mn-lt"/>
                <a:cs typeface="+mn-lt"/>
              </a:rPr>
              <a:t>individuals from public data sources?</a:t>
            </a:r>
            <a:endParaRPr lang="en-CA" i="1" dirty="0">
              <a:solidFill>
                <a:schemeClr val="bg1"/>
              </a:solidFill>
              <a:ea typeface="+mn-lt"/>
              <a:cs typeface="+mn-lt"/>
            </a:endParaRPr>
          </a:p>
          <a:p>
            <a:endParaRPr lang="en-CA" sz="2800" b="1" i="1" dirty="0">
              <a:solidFill>
                <a:schemeClr val="bg1"/>
              </a:solidFill>
            </a:endParaRPr>
          </a:p>
        </p:txBody>
      </p:sp>
      <p:sp>
        <p:nvSpPr>
          <p:cNvPr id="4" name="Title 1">
            <a:extLst>
              <a:ext uri="{FF2B5EF4-FFF2-40B4-BE49-F238E27FC236}">
                <a16:creationId xmlns:a16="http://schemas.microsoft.com/office/drawing/2014/main" id="{047C6DEE-CF33-388C-AE54-8A1A1E735606}"/>
              </a:ext>
            </a:extLst>
          </p:cNvPr>
          <p:cNvSpPr txBox="1">
            <a:spLocks/>
          </p:cNvSpPr>
          <p:nvPr/>
        </p:nvSpPr>
        <p:spPr>
          <a:xfrm>
            <a:off x="1922477" y="257931"/>
            <a:ext cx="8358621" cy="2456442"/>
          </a:xfrm>
          <a:prstGeom prst="rect">
            <a:avLst/>
          </a:prstGeom>
        </p:spPr>
        <p:txBody>
          <a:bodyPr vert="horz" lIns="228600" tIns="228600" rIns="228600" bIns="0" rtlCol="0" anchor="ctr" anchorCtr="1">
            <a:noAutofit/>
          </a:bodyPr>
          <a:lstStyle>
            <a:lvl1pPr algn="ctr" defTabSz="914400" rtl="0" eaLnBrk="1" latinLnBrk="0" hangingPunct="1">
              <a:lnSpc>
                <a:spcPct val="80000"/>
              </a:lnSpc>
              <a:spcBef>
                <a:spcPct val="0"/>
              </a:spcBef>
              <a:buNone/>
              <a:defRPr sz="5400" b="0" i="0" kern="1200" cap="none" spc="-150">
                <a:solidFill>
                  <a:srgbClr val="FFFEFF"/>
                </a:solidFill>
                <a:effectLst/>
                <a:latin typeface="+mj-lt"/>
                <a:ea typeface="+mj-ea"/>
                <a:cs typeface="+mj-cs"/>
              </a:defRPr>
            </a:lvl1pPr>
          </a:lstStyle>
          <a:p>
            <a:pPr marL="342900" indent="-342900">
              <a:lnSpc>
                <a:spcPct val="114999"/>
              </a:lnSpc>
            </a:pPr>
            <a:r>
              <a:rPr lang="en-US" sz="3000" b="1">
                <a:latin typeface="Rockwell"/>
              </a:rPr>
              <a:t>REFLECTION QUESTIONS</a:t>
            </a:r>
            <a:endParaRPr lang="en-US" sz="3000">
              <a:latin typeface="Rockwell"/>
            </a:endParaRPr>
          </a:p>
        </p:txBody>
      </p:sp>
    </p:spTree>
    <p:extLst>
      <p:ext uri="{BB962C8B-B14F-4D97-AF65-F5344CB8AC3E}">
        <p14:creationId xmlns:p14="http://schemas.microsoft.com/office/powerpoint/2010/main" val="3108439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68A49-0D36-C267-38F1-D34434976257}"/>
              </a:ext>
            </a:extLst>
          </p:cNvPr>
          <p:cNvSpPr>
            <a:spLocks noGrp="1"/>
          </p:cNvSpPr>
          <p:nvPr>
            <p:ph type="title"/>
          </p:nvPr>
        </p:nvSpPr>
        <p:spPr/>
        <p:txBody>
          <a:bodyPr/>
          <a:lstStyle/>
          <a:p>
            <a:r>
              <a:rPr lang="en-US" dirty="0">
                <a:latin typeface="Rockwell"/>
                <a:cs typeface="Calibri Light"/>
              </a:rPr>
              <a:t>TODAY'S AGENDA</a:t>
            </a:r>
            <a:endParaRPr lang="en-US" dirty="0">
              <a:latin typeface="Rockwell"/>
            </a:endParaRPr>
          </a:p>
        </p:txBody>
      </p:sp>
      <p:sp>
        <p:nvSpPr>
          <p:cNvPr id="3" name="Content Placeholder 2">
            <a:extLst>
              <a:ext uri="{FF2B5EF4-FFF2-40B4-BE49-F238E27FC236}">
                <a16:creationId xmlns:a16="http://schemas.microsoft.com/office/drawing/2014/main" id="{390BD02B-896A-B597-A9F8-D060B7560D34}"/>
              </a:ext>
            </a:extLst>
          </p:cNvPr>
          <p:cNvSpPr>
            <a:spLocks noGrp="1"/>
          </p:cNvSpPr>
          <p:nvPr>
            <p:ph idx="1"/>
          </p:nvPr>
        </p:nvSpPr>
        <p:spPr>
          <a:xfrm>
            <a:off x="5148927" y="1875066"/>
            <a:ext cx="6281873" cy="5248622"/>
          </a:xfrm>
        </p:spPr>
        <p:txBody>
          <a:bodyPr>
            <a:normAutofit fontScale="92500" lnSpcReduction="10000"/>
          </a:bodyPr>
          <a:lstStyle/>
          <a:p>
            <a:pPr marL="342900" indent="-342900">
              <a:buAutoNum type="arabicPeriod"/>
            </a:pPr>
            <a:r>
              <a:rPr lang="en-US" dirty="0"/>
              <a:t>Short Facts</a:t>
            </a:r>
            <a:endParaRPr lang="en-US"/>
          </a:p>
          <a:p>
            <a:pPr marL="800100" lvl="1" indent="-342900">
              <a:buFont typeface="Courier New" panose="05000000000000000000" pitchFamily="2" charset="2"/>
              <a:buChar char="o"/>
            </a:pPr>
            <a:r>
              <a:rPr lang="en-US" dirty="0"/>
              <a:t>Plaintiff Claims</a:t>
            </a:r>
          </a:p>
          <a:p>
            <a:pPr marL="800100" lvl="1" indent="-342900">
              <a:buFont typeface="Courier New" panose="05000000000000000000" pitchFamily="2" charset="2"/>
              <a:buChar char="o"/>
            </a:pPr>
            <a:r>
              <a:rPr lang="en-US" dirty="0"/>
              <a:t>Case Importance</a:t>
            </a:r>
          </a:p>
          <a:p>
            <a:pPr marL="800100" lvl="1" indent="-342900">
              <a:buFont typeface="Courier New" panose="05000000000000000000" pitchFamily="2" charset="2"/>
              <a:buChar char="o"/>
            </a:pPr>
            <a:r>
              <a:rPr lang="en-US" dirty="0"/>
              <a:t>Trial History</a:t>
            </a:r>
          </a:p>
          <a:p>
            <a:pPr marL="342900">
              <a:buAutoNum type="arabicPeriod"/>
            </a:pPr>
            <a:r>
              <a:rPr lang="en-US" dirty="0"/>
              <a:t> The Appeal</a:t>
            </a:r>
          </a:p>
          <a:p>
            <a:pPr marL="800100" lvl="1" indent="-342900">
              <a:buFont typeface="Courier New"/>
              <a:buChar char="o"/>
            </a:pPr>
            <a:r>
              <a:rPr lang="en-US" dirty="0"/>
              <a:t>Arguments</a:t>
            </a:r>
          </a:p>
          <a:p>
            <a:pPr marL="800100" lvl="1" indent="-342900">
              <a:buFont typeface="Courier New"/>
              <a:buChar char="o"/>
            </a:pPr>
            <a:r>
              <a:rPr lang="en-US" dirty="0"/>
              <a:t>New Issues</a:t>
            </a:r>
          </a:p>
          <a:p>
            <a:pPr marL="342900" indent="-342900">
              <a:buAutoNum type="arabicPeriod"/>
            </a:pPr>
            <a:r>
              <a:rPr lang="en-US" dirty="0"/>
              <a:t>Ratio</a:t>
            </a:r>
          </a:p>
          <a:p>
            <a:pPr marL="342900" indent="-342900">
              <a:buAutoNum type="arabicPeriod"/>
            </a:pPr>
            <a:r>
              <a:rPr lang="en-US" dirty="0"/>
              <a:t>External Opinion on the Verdict</a:t>
            </a:r>
          </a:p>
          <a:p>
            <a:pPr marL="342900" indent="-342900">
              <a:buAutoNum type="arabicPeriod"/>
            </a:pPr>
            <a:r>
              <a:rPr lang="en-US" dirty="0"/>
              <a:t>Policy Considerations</a:t>
            </a:r>
          </a:p>
          <a:p>
            <a:pPr marL="800100" lvl="1" indent="-342900">
              <a:buFont typeface="Courier New"/>
              <a:buChar char="o"/>
            </a:pPr>
            <a:r>
              <a:rPr lang="en-US" dirty="0"/>
              <a:t>For RTBF</a:t>
            </a:r>
          </a:p>
          <a:p>
            <a:pPr marL="800100" lvl="1" indent="-342900">
              <a:buFont typeface="Courier New"/>
              <a:buChar char="o"/>
            </a:pPr>
            <a:r>
              <a:rPr lang="en-US" dirty="0"/>
              <a:t>Against RTBF</a:t>
            </a:r>
          </a:p>
          <a:p>
            <a:pPr marL="342900" indent="-342900">
              <a:buAutoNum type="arabicPeriod"/>
            </a:pPr>
            <a:r>
              <a:rPr lang="en-US" dirty="0"/>
              <a:t>Effects of the Case</a:t>
            </a:r>
          </a:p>
          <a:p>
            <a:pPr marL="342900" indent="-342900">
              <a:buAutoNum type="arabicPeriod"/>
            </a:pPr>
            <a:r>
              <a:rPr lang="en-US" dirty="0"/>
              <a:t>Food for Thought!</a:t>
            </a:r>
          </a:p>
          <a:p>
            <a:pPr marL="342900" indent="-342900">
              <a:buAutoNum type="arabicPeriod"/>
            </a:pPr>
            <a:endParaRPr lang="en-US" dirty="0"/>
          </a:p>
          <a:p>
            <a:pPr marL="342900" indent="-342900">
              <a:buFont typeface="Wingdings" panose="05000000000000000000" pitchFamily="2" charset="2"/>
              <a:buAutoNum type="arabicPeriod"/>
            </a:pPr>
            <a:endParaRPr lang="en-US" dirty="0"/>
          </a:p>
          <a:p>
            <a:pPr marL="800100" lvl="1" indent="-342900">
              <a:buFont typeface="Courier New"/>
              <a:buChar char="o"/>
            </a:pPr>
            <a:endParaRPr lang="en-US" dirty="0"/>
          </a:p>
          <a:p>
            <a:pPr marL="342900" indent="-342900">
              <a:buAutoNum type="arabicPeriod"/>
            </a:pPr>
            <a:endParaRPr lang="en-US" dirty="0"/>
          </a:p>
          <a:p>
            <a:pPr marL="342900" indent="-342900">
              <a:buAutoNum type="arabicPeriod"/>
            </a:pPr>
            <a:endParaRPr lang="en-US" dirty="0"/>
          </a:p>
        </p:txBody>
      </p:sp>
    </p:spTree>
    <p:extLst>
      <p:ext uri="{BB962C8B-B14F-4D97-AF65-F5344CB8AC3E}">
        <p14:creationId xmlns:p14="http://schemas.microsoft.com/office/powerpoint/2010/main" val="3768819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6594F-298F-5A27-9651-2B109CAB2AD6}"/>
              </a:ext>
            </a:extLst>
          </p:cNvPr>
          <p:cNvSpPr>
            <a:spLocks noGrp="1"/>
          </p:cNvSpPr>
          <p:nvPr>
            <p:ph type="title"/>
          </p:nvPr>
        </p:nvSpPr>
        <p:spPr/>
        <p:txBody>
          <a:bodyPr/>
          <a:lstStyle/>
          <a:p>
            <a:r>
              <a:rPr lang="en-US">
                <a:latin typeface="Rockwell"/>
              </a:rPr>
              <a:t>SHORT </a:t>
            </a:r>
            <a:br>
              <a:rPr lang="en-US">
                <a:latin typeface="Rockwell"/>
              </a:rPr>
            </a:br>
            <a:r>
              <a:rPr lang="en-US">
                <a:latin typeface="Rockwell"/>
              </a:rPr>
              <a:t>FACTS</a:t>
            </a:r>
            <a:endParaRPr lang="en-US">
              <a:latin typeface="Rockwell"/>
              <a:cs typeface="Calibri Light"/>
            </a:endParaRPr>
          </a:p>
        </p:txBody>
      </p:sp>
      <p:sp>
        <p:nvSpPr>
          <p:cNvPr id="3" name="Content Placeholder 2">
            <a:extLst>
              <a:ext uri="{FF2B5EF4-FFF2-40B4-BE49-F238E27FC236}">
                <a16:creationId xmlns:a16="http://schemas.microsoft.com/office/drawing/2014/main" id="{600DA7EA-8CFF-673C-9E59-63505695E066}"/>
              </a:ext>
            </a:extLst>
          </p:cNvPr>
          <p:cNvSpPr>
            <a:spLocks noGrp="1"/>
          </p:cNvSpPr>
          <p:nvPr>
            <p:ph idx="1"/>
          </p:nvPr>
        </p:nvSpPr>
        <p:spPr>
          <a:xfrm>
            <a:off x="4663455" y="1139226"/>
            <a:ext cx="6281873" cy="5248622"/>
          </a:xfrm>
        </p:spPr>
        <p:txBody>
          <a:bodyPr>
            <a:normAutofit fontScale="92500" lnSpcReduction="10000"/>
          </a:bodyPr>
          <a:lstStyle/>
          <a:p>
            <a:pPr marL="0" indent="0" algn="just">
              <a:lnSpc>
                <a:spcPct val="160000"/>
              </a:lnSpc>
              <a:buNone/>
              <a:tabLst>
                <a:tab pos="3754755" algn="l"/>
              </a:tabLst>
            </a:pPr>
            <a:r>
              <a:rPr lang="en-CA" sz="1800" b="1" kern="100">
                <a:effectLst/>
                <a:ea typeface="Aptos" panose="020B0004020202020204" pitchFamily="34" charset="0"/>
                <a:cs typeface="Times New Roman"/>
              </a:rPr>
              <a:t>Plaintiff:</a:t>
            </a:r>
            <a:r>
              <a:rPr lang="en-CA" sz="1800" kern="100">
                <a:effectLst/>
                <a:ea typeface="Aptos" panose="020B0004020202020204" pitchFamily="34" charset="0"/>
                <a:cs typeface="Times New Roman"/>
              </a:rPr>
              <a:t> Mr. Costeja González</a:t>
            </a:r>
            <a:endParaRPr lang="en-US"/>
          </a:p>
          <a:p>
            <a:pPr marL="0" indent="0" algn="just">
              <a:lnSpc>
                <a:spcPct val="160000"/>
              </a:lnSpc>
              <a:buNone/>
              <a:tabLst>
                <a:tab pos="3754755" algn="l"/>
              </a:tabLst>
            </a:pPr>
            <a:r>
              <a:rPr lang="en-CA" sz="1800" b="1" kern="100">
                <a:effectLst/>
                <a:ea typeface="Aptos" panose="020B0004020202020204" pitchFamily="34" charset="0"/>
                <a:cs typeface="Times New Roman"/>
              </a:rPr>
              <a:t>Defendants: </a:t>
            </a:r>
            <a:r>
              <a:rPr lang="en-CA" sz="1800" u="none" strike="noStrike" kern="100">
                <a:effectLst/>
                <a:ea typeface="Aptos" panose="020B0004020202020204" pitchFamily="34" charset="0"/>
                <a:cs typeface="Times New Roman"/>
              </a:rPr>
              <a:t>La Vanguardia, Google Spain and Google Inc.</a:t>
            </a:r>
            <a:endParaRPr lang="en-CA" sz="1800" b="1" kern="100">
              <a:ea typeface="Aptos" panose="020B0004020202020204" pitchFamily="34" charset="0"/>
              <a:cs typeface="Times New Roman"/>
            </a:endParaRPr>
          </a:p>
          <a:p>
            <a:pPr marL="0" indent="0" algn="just">
              <a:lnSpc>
                <a:spcPct val="160000"/>
              </a:lnSpc>
              <a:buNone/>
              <a:tabLst>
                <a:tab pos="3754755" algn="l"/>
              </a:tabLst>
            </a:pPr>
            <a:r>
              <a:rPr lang="en-CA" sz="1800" b="1" kern="100">
                <a:effectLst/>
                <a:ea typeface="Aptos" panose="020B0004020202020204" pitchFamily="34" charset="0"/>
                <a:cs typeface="Times New Roman"/>
              </a:rPr>
              <a:t>Facts: </a:t>
            </a:r>
            <a:r>
              <a:rPr lang="en-CA" sz="1800" kern="100">
                <a:solidFill>
                  <a:srgbClr val="000000"/>
                </a:solidFill>
                <a:ea typeface="+mn-lt"/>
                <a:cs typeface="Times New Roman"/>
              </a:rPr>
              <a:t>When an internet user entered Mr</a:t>
            </a:r>
            <a:r>
              <a:rPr lang="en-CA" kern="100">
                <a:solidFill>
                  <a:srgbClr val="000000"/>
                </a:solidFill>
                <a:ea typeface="+mn-lt"/>
                <a:cs typeface="Times New Roman"/>
              </a:rPr>
              <a:t>.</a:t>
            </a:r>
            <a:r>
              <a:rPr lang="en-CA" sz="1800" kern="100">
                <a:solidFill>
                  <a:srgbClr val="000000"/>
                </a:solidFill>
                <a:ea typeface="+mn-lt"/>
                <a:cs typeface="Times New Roman"/>
              </a:rPr>
              <a:t> </a:t>
            </a:r>
            <a:r>
              <a:rPr lang="en-CA" sz="1800" kern="100">
                <a:solidFill>
                  <a:srgbClr val="000000"/>
                </a:solidFill>
                <a:effectLst/>
                <a:ea typeface="+mn-lt"/>
                <a:cs typeface="Times New Roman"/>
              </a:rPr>
              <a:t>Costeja </a:t>
            </a:r>
            <a:r>
              <a:rPr lang="en-CA" sz="1800" kern="100">
                <a:solidFill>
                  <a:srgbClr val="000000"/>
                </a:solidFill>
                <a:ea typeface="+mn-lt"/>
                <a:cs typeface="Times New Roman"/>
              </a:rPr>
              <a:t>González’s name in the search engine of the </a:t>
            </a:r>
            <a:r>
              <a:rPr lang="en-CA" sz="1800" kern="100">
                <a:solidFill>
                  <a:srgbClr val="000000"/>
                </a:solidFill>
                <a:effectLst/>
                <a:ea typeface="+mn-lt"/>
                <a:cs typeface="Times New Roman"/>
              </a:rPr>
              <a:t>Google </a:t>
            </a:r>
            <a:r>
              <a:rPr lang="en-CA" sz="1800" kern="100">
                <a:solidFill>
                  <a:srgbClr val="000000"/>
                </a:solidFill>
                <a:ea typeface="+mn-lt"/>
                <a:cs typeface="Times New Roman"/>
              </a:rPr>
              <a:t>group (‘</a:t>
            </a:r>
            <a:r>
              <a:rPr lang="en-CA" sz="1800" kern="100">
                <a:solidFill>
                  <a:srgbClr val="000000"/>
                </a:solidFill>
                <a:effectLst/>
                <a:ea typeface="+mn-lt"/>
                <a:cs typeface="Times New Roman"/>
              </a:rPr>
              <a:t>Google </a:t>
            </a:r>
            <a:r>
              <a:rPr lang="en-CA" sz="1800" kern="100">
                <a:solidFill>
                  <a:srgbClr val="000000"/>
                </a:solidFill>
                <a:ea typeface="+mn-lt"/>
                <a:cs typeface="Times New Roman"/>
              </a:rPr>
              <a:t>Search’), he would obtain links </a:t>
            </a:r>
            <a:r>
              <a:rPr lang="en-CA" sz="1800" kern="100">
                <a:solidFill>
                  <a:srgbClr val="000000"/>
                </a:solidFill>
                <a:effectLst/>
                <a:ea typeface="+mn-lt"/>
                <a:cs typeface="Times New Roman"/>
              </a:rPr>
              <a:t>to </a:t>
            </a:r>
            <a:r>
              <a:rPr lang="en-CA" sz="1800" b="1" kern="100">
                <a:solidFill>
                  <a:srgbClr val="000000"/>
                </a:solidFill>
                <a:ea typeface="+mn-lt"/>
                <a:cs typeface="Times New Roman"/>
              </a:rPr>
              <a:t>two pages of La Vanguardia’s newspaper.</a:t>
            </a:r>
            <a:r>
              <a:rPr lang="en-CA" sz="1800" kern="100">
                <a:solidFill>
                  <a:srgbClr val="000000"/>
                </a:solidFill>
                <a:ea typeface="+mn-lt"/>
                <a:cs typeface="Times New Roman"/>
              </a:rPr>
              <a:t> </a:t>
            </a:r>
            <a:endParaRPr lang="en-CA" sz="1800" kern="100">
              <a:solidFill>
                <a:srgbClr val="262626"/>
              </a:solidFill>
              <a:ea typeface="+mn-lt"/>
              <a:cs typeface="+mn-lt"/>
            </a:endParaRPr>
          </a:p>
          <a:p>
            <a:pPr marL="285750" indent="-285750" algn="just">
              <a:lnSpc>
                <a:spcPct val="160000"/>
              </a:lnSpc>
              <a:buFont typeface="Calibri" panose="05000000000000000000" pitchFamily="2" charset="2"/>
              <a:buChar char="-"/>
              <a:tabLst>
                <a:tab pos="3754755" algn="l"/>
              </a:tabLst>
            </a:pPr>
            <a:r>
              <a:rPr lang="en-CA" kern="100">
                <a:solidFill>
                  <a:srgbClr val="262626"/>
                </a:solidFill>
                <a:latin typeface="Rockwell"/>
                <a:ea typeface="+mn-lt"/>
                <a:cs typeface="+mn-lt"/>
              </a:rPr>
              <a:t>In </a:t>
            </a:r>
            <a:r>
              <a:rPr lang="en-CA" sz="1800" kern="100">
                <a:solidFill>
                  <a:srgbClr val="262626"/>
                </a:solidFill>
                <a:latin typeface="Rockwell"/>
                <a:ea typeface="+mn-lt"/>
                <a:cs typeface="+mn-lt"/>
              </a:rPr>
              <a:t>1998</a:t>
            </a:r>
            <a:r>
              <a:rPr lang="en-CA" kern="100">
                <a:solidFill>
                  <a:srgbClr val="262626"/>
                </a:solidFill>
                <a:latin typeface="Rockwell"/>
                <a:ea typeface="+mn-lt"/>
                <a:cs typeface="+mn-lt"/>
              </a:rPr>
              <a:t>, a</a:t>
            </a:r>
            <a:r>
              <a:rPr lang="en-CA" sz="1800" kern="100">
                <a:solidFill>
                  <a:srgbClr val="262626"/>
                </a:solidFill>
                <a:latin typeface="Rockwell"/>
                <a:ea typeface="+mn-lt"/>
                <a:cs typeface="+mn-lt"/>
              </a:rPr>
              <a:t> newspaper </a:t>
            </a:r>
            <a:r>
              <a:rPr lang="en-CA" kern="100">
                <a:solidFill>
                  <a:srgbClr val="262626"/>
                </a:solidFill>
                <a:latin typeface="Rockwell"/>
                <a:ea typeface="+mn-lt"/>
                <a:cs typeface="+mn-lt"/>
              </a:rPr>
              <a:t>published an </a:t>
            </a:r>
            <a:r>
              <a:rPr lang="en-CA" sz="1800" kern="100">
                <a:solidFill>
                  <a:srgbClr val="262626"/>
                </a:solidFill>
                <a:latin typeface="Rockwell"/>
                <a:ea typeface="+mn-lt"/>
                <a:cs typeface="+mn-lt"/>
              </a:rPr>
              <a:t>article about </a:t>
            </a:r>
            <a:r>
              <a:rPr lang="en-CA" kern="100">
                <a:solidFill>
                  <a:srgbClr val="262626"/>
                </a:solidFill>
                <a:latin typeface="Rockwell"/>
                <a:ea typeface="+mn-lt"/>
                <a:cs typeface="+mn-lt"/>
              </a:rPr>
              <a:t>Costeja’s </a:t>
            </a:r>
            <a:r>
              <a:rPr lang="en-CA" sz="1800" kern="100">
                <a:solidFill>
                  <a:srgbClr val="262626"/>
                </a:solidFill>
                <a:latin typeface="Rockwell"/>
                <a:ea typeface="+mn-lt"/>
                <a:cs typeface="+mn-lt"/>
              </a:rPr>
              <a:t>property auction due to social security debts.</a:t>
            </a:r>
            <a:endParaRPr lang="en-CA" kern="100">
              <a:solidFill>
                <a:srgbClr val="262626"/>
              </a:solidFill>
              <a:latin typeface="Rockwell"/>
              <a:ea typeface="+mn-lt"/>
              <a:cs typeface="Times New Roman"/>
            </a:endParaRPr>
          </a:p>
          <a:p>
            <a:pPr marL="285750" indent="-285750" algn="just">
              <a:lnSpc>
                <a:spcPct val="160000"/>
              </a:lnSpc>
              <a:buFont typeface="Calibri" panose="05000000000000000000" pitchFamily="2" charset="2"/>
              <a:buChar char="-"/>
              <a:tabLst>
                <a:tab pos="3754755" algn="l"/>
              </a:tabLst>
            </a:pPr>
            <a:r>
              <a:rPr lang="en-CA" sz="1800" kern="100">
                <a:solidFill>
                  <a:srgbClr val="262626"/>
                </a:solidFill>
                <a:latin typeface="Rockwell"/>
                <a:ea typeface="+mn-lt"/>
                <a:cs typeface="+mn-lt"/>
              </a:rPr>
              <a:t>Costeja requested Google </a:t>
            </a:r>
            <a:r>
              <a:rPr lang="en-CA" kern="100">
                <a:solidFill>
                  <a:srgbClr val="262626"/>
                </a:solidFill>
                <a:latin typeface="Rockwell"/>
                <a:ea typeface="+mn-lt"/>
                <a:cs typeface="+mn-lt"/>
              </a:rPr>
              <a:t>to remove links to this article</a:t>
            </a:r>
            <a:r>
              <a:rPr lang="en-CA" sz="1800" kern="100">
                <a:solidFill>
                  <a:srgbClr val="262626"/>
                </a:solidFill>
                <a:latin typeface="Rockwell"/>
                <a:ea typeface="+mn-lt"/>
                <a:cs typeface="+mn-lt"/>
              </a:rPr>
              <a:t>.</a:t>
            </a:r>
            <a:endParaRPr lang="en-CA" kern="100">
              <a:solidFill>
                <a:srgbClr val="262626"/>
              </a:solidFill>
              <a:latin typeface="Rockwell"/>
              <a:ea typeface="+mn-lt"/>
              <a:cs typeface="Times New Roman"/>
            </a:endParaRPr>
          </a:p>
          <a:p>
            <a:pPr marL="285750" indent="-285750" algn="just">
              <a:lnSpc>
                <a:spcPct val="160000"/>
              </a:lnSpc>
              <a:buFont typeface="Calibri" panose="05000000000000000000" pitchFamily="2" charset="2"/>
              <a:buChar char="-"/>
              <a:tabLst>
                <a:tab pos="3754755" algn="l"/>
              </a:tabLst>
            </a:pPr>
            <a:r>
              <a:rPr lang="en-CA" sz="1800" kern="100">
                <a:solidFill>
                  <a:srgbClr val="262626"/>
                </a:solidFill>
                <a:latin typeface="Rockwell"/>
                <a:ea typeface="+mn-lt"/>
                <a:cs typeface="+mn-lt"/>
              </a:rPr>
              <a:t>Google refused, leading to a complaint with Spain’s Data Protection Agency (AEPD).</a:t>
            </a:r>
            <a:endParaRPr lang="en-CA" kern="100">
              <a:solidFill>
                <a:srgbClr val="262626"/>
              </a:solidFill>
              <a:latin typeface="Rockwell"/>
              <a:ea typeface="+mn-lt"/>
              <a:cs typeface="Times New Roman"/>
            </a:endParaRPr>
          </a:p>
          <a:p>
            <a:pPr indent="0" algn="just">
              <a:lnSpc>
                <a:spcPct val="160000"/>
              </a:lnSpc>
              <a:buFont typeface="Calibri"/>
              <a:buChar char="-"/>
              <a:tabLst>
                <a:tab pos="3754755" algn="l"/>
              </a:tabLst>
            </a:pPr>
            <a:endParaRPr lang="en-CA" sz="1800" kern="100">
              <a:solidFill>
                <a:srgbClr val="000000"/>
              </a:solidFill>
              <a:effectLst/>
              <a:latin typeface="Rockwell"/>
              <a:ea typeface="Aptos" panose="020B0004020202020204" pitchFamily="34" charset="0"/>
              <a:cs typeface="Times New Roman"/>
            </a:endParaRPr>
          </a:p>
        </p:txBody>
      </p:sp>
    </p:spTree>
    <p:extLst>
      <p:ext uri="{BB962C8B-B14F-4D97-AF65-F5344CB8AC3E}">
        <p14:creationId xmlns:p14="http://schemas.microsoft.com/office/powerpoint/2010/main" val="2499223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AB050-5227-1824-8B5E-C4365DFBCA75}"/>
              </a:ext>
            </a:extLst>
          </p:cNvPr>
          <p:cNvSpPr>
            <a:spLocks noGrp="1"/>
          </p:cNvSpPr>
          <p:nvPr>
            <p:ph type="title"/>
          </p:nvPr>
        </p:nvSpPr>
        <p:spPr/>
        <p:txBody>
          <a:bodyPr>
            <a:normAutofit/>
          </a:bodyPr>
          <a:lstStyle/>
          <a:p>
            <a:r>
              <a:rPr lang="en-US">
                <a:latin typeface="Rockwell"/>
                <a:cs typeface="Calibri Light"/>
              </a:rPr>
              <a:t>PLAINTIFF CLAIMS</a:t>
            </a:r>
          </a:p>
        </p:txBody>
      </p:sp>
      <p:sp>
        <p:nvSpPr>
          <p:cNvPr id="3" name="Content Placeholder 2">
            <a:extLst>
              <a:ext uri="{FF2B5EF4-FFF2-40B4-BE49-F238E27FC236}">
                <a16:creationId xmlns:a16="http://schemas.microsoft.com/office/drawing/2014/main" id="{7CF489B8-E843-E060-2C0C-BEC6A58E19B7}"/>
              </a:ext>
            </a:extLst>
          </p:cNvPr>
          <p:cNvSpPr>
            <a:spLocks noGrp="1"/>
          </p:cNvSpPr>
          <p:nvPr>
            <p:ph idx="1"/>
          </p:nvPr>
        </p:nvSpPr>
        <p:spPr>
          <a:xfrm>
            <a:off x="4812138" y="1287909"/>
            <a:ext cx="6281873" cy="5248622"/>
          </a:xfrm>
        </p:spPr>
        <p:txBody>
          <a:bodyPr>
            <a:normAutofit lnSpcReduction="10000"/>
          </a:bodyPr>
          <a:lstStyle/>
          <a:p>
            <a:pPr marL="0" indent="0" algn="just">
              <a:lnSpc>
                <a:spcPct val="150000"/>
              </a:lnSpc>
              <a:spcBef>
                <a:spcPct val="20000"/>
              </a:spcBef>
              <a:spcAft>
                <a:spcPts val="600"/>
              </a:spcAft>
              <a:buNone/>
              <a:tabLst>
                <a:tab pos="3754755" algn="l"/>
              </a:tabLst>
            </a:pPr>
            <a:r>
              <a:rPr lang="en-CA" sz="1800" u="sng" kern="100" dirty="0">
                <a:solidFill>
                  <a:srgbClr val="262626"/>
                </a:solidFill>
                <a:effectLst/>
                <a:latin typeface="Rockwell"/>
                <a:ea typeface="Aptos" panose="020B0004020202020204" pitchFamily="34" charset="0"/>
                <a:cs typeface="Times New Roman"/>
              </a:rPr>
              <a:t>Mr. Costeja González sought the following: </a:t>
            </a:r>
            <a:endParaRPr lang="en-US" sz="1800" kern="100" dirty="0">
              <a:solidFill>
                <a:srgbClr val="262626"/>
              </a:solidFill>
              <a:effectLst/>
              <a:latin typeface="Rockwell"/>
              <a:ea typeface="Aptos" panose="020B0004020202020204" pitchFamily="34" charset="0"/>
              <a:cs typeface="Times New Roman"/>
            </a:endParaRPr>
          </a:p>
          <a:p>
            <a:pPr marL="0" indent="0" algn="just">
              <a:lnSpc>
                <a:spcPct val="150000"/>
              </a:lnSpc>
              <a:spcBef>
                <a:spcPct val="20000"/>
              </a:spcBef>
              <a:spcAft>
                <a:spcPts val="600"/>
              </a:spcAft>
              <a:buNone/>
              <a:tabLst>
                <a:tab pos="3754755" algn="l"/>
              </a:tabLst>
            </a:pPr>
            <a:r>
              <a:rPr lang="en-CA" sz="1800" b="1" kern="100" dirty="0">
                <a:solidFill>
                  <a:srgbClr val="262626"/>
                </a:solidFill>
                <a:effectLst/>
                <a:latin typeface="Rockwell"/>
                <a:ea typeface="Aptos" panose="020B0004020202020204" pitchFamily="34" charset="0"/>
                <a:cs typeface="Times New Roman"/>
              </a:rPr>
              <a:t>That La </a:t>
            </a:r>
            <a:r>
              <a:rPr lang="en-CA" sz="1800" b="1" kern="100" dirty="0" err="1">
                <a:solidFill>
                  <a:srgbClr val="262626"/>
                </a:solidFill>
                <a:effectLst/>
                <a:latin typeface="Rockwell"/>
                <a:ea typeface="Aptos" panose="020B0004020202020204" pitchFamily="34" charset="0"/>
                <a:cs typeface="Times New Roman"/>
              </a:rPr>
              <a:t>Vanguardia</a:t>
            </a:r>
            <a:r>
              <a:rPr lang="en-CA" sz="1800" b="1" kern="100" dirty="0">
                <a:solidFill>
                  <a:srgbClr val="262626"/>
                </a:solidFill>
                <a:effectLst/>
                <a:latin typeface="Rockwell"/>
                <a:ea typeface="Aptos" panose="020B0004020202020204" pitchFamily="34" charset="0"/>
                <a:cs typeface="Times New Roman"/>
              </a:rPr>
              <a:t>….</a:t>
            </a:r>
            <a:r>
              <a:rPr lang="en-CA" sz="1800" kern="100" dirty="0">
                <a:solidFill>
                  <a:srgbClr val="262626"/>
                </a:solidFill>
                <a:latin typeface="Rockwell"/>
                <a:ea typeface="Aptos" panose="020B0004020202020204" pitchFamily="34" charset="0"/>
                <a:cs typeface="Times New Roman"/>
              </a:rPr>
              <a:t> </a:t>
            </a:r>
            <a:endParaRPr lang="en-US" sz="1800" kern="100" dirty="0">
              <a:solidFill>
                <a:srgbClr val="262626"/>
              </a:solidFill>
              <a:latin typeface="Rockwell"/>
              <a:ea typeface="Aptos" panose="020B0004020202020204" pitchFamily="34" charset="0"/>
              <a:cs typeface="Times New Roman"/>
            </a:endParaRPr>
          </a:p>
          <a:p>
            <a:pPr marL="0" indent="0" algn="just">
              <a:lnSpc>
                <a:spcPct val="150000"/>
              </a:lnSpc>
              <a:spcBef>
                <a:spcPct val="20000"/>
              </a:spcBef>
              <a:spcAft>
                <a:spcPts val="600"/>
              </a:spcAft>
              <a:buNone/>
              <a:tabLst>
                <a:tab pos="3754755" algn="l"/>
              </a:tabLst>
            </a:pPr>
            <a:r>
              <a:rPr lang="en-CA" sz="1800" kern="100" dirty="0">
                <a:latin typeface="Rockwell"/>
                <a:ea typeface="Aptos" panose="020B0004020202020204" pitchFamily="34" charset="0"/>
                <a:cs typeface="Times New Roman"/>
              </a:rPr>
              <a:t>(1) </a:t>
            </a:r>
            <a:r>
              <a:rPr lang="en-CA" sz="1800" b="1" i="1" kern="100" dirty="0">
                <a:solidFill>
                  <a:srgbClr val="FF0000"/>
                </a:solidFill>
                <a:latin typeface="Rockwell"/>
                <a:ea typeface="Aptos" panose="020B0004020202020204" pitchFamily="34" charset="0"/>
                <a:cs typeface="Times New Roman"/>
              </a:rPr>
              <a:t>R</a:t>
            </a:r>
            <a:r>
              <a:rPr lang="en-CA" sz="1800" b="1" i="1" kern="100" dirty="0">
                <a:solidFill>
                  <a:srgbClr val="FF0000"/>
                </a:solidFill>
                <a:effectLst/>
                <a:latin typeface="Rockwell"/>
                <a:ea typeface="Aptos" panose="020B0004020202020204" pitchFamily="34" charset="0"/>
                <a:cs typeface="Times New Roman"/>
              </a:rPr>
              <a:t>emove or alter those pages so</a:t>
            </a:r>
            <a:r>
              <a:rPr lang="en-CA" sz="1800" kern="100" dirty="0">
                <a:effectLst/>
                <a:latin typeface="Rockwell"/>
                <a:ea typeface="Aptos" panose="020B0004020202020204" pitchFamily="34" charset="0"/>
                <a:cs typeface="Times New Roman"/>
              </a:rPr>
              <a:t> that the personal data relating to him no longer appeared </a:t>
            </a:r>
            <a:r>
              <a:rPr lang="en-CA" kern="100" dirty="0">
                <a:solidFill>
                  <a:schemeClr val="tx1">
                    <a:lumMod val="85000"/>
                    <a:lumOff val="15000"/>
                  </a:schemeClr>
                </a:solidFill>
                <a:latin typeface="Rockwell"/>
                <a:ea typeface="Aptos" panose="020B0004020202020204" pitchFamily="34" charset="0"/>
                <a:cs typeface="Times New Roman"/>
              </a:rPr>
              <a:t>o</a:t>
            </a:r>
            <a:endParaRPr lang="en-US" sz="1800" kern="100" dirty="0">
              <a:solidFill>
                <a:schemeClr val="tx1">
                  <a:lumMod val="85000"/>
                  <a:lumOff val="15000"/>
                </a:schemeClr>
              </a:solidFill>
              <a:effectLst/>
              <a:latin typeface="Rockwell"/>
              <a:ea typeface="Aptos" panose="020B0004020202020204" pitchFamily="34" charset="0"/>
              <a:cs typeface="Times New Roman"/>
            </a:endParaRPr>
          </a:p>
          <a:p>
            <a:pPr marL="0" indent="0" algn="just">
              <a:lnSpc>
                <a:spcPct val="150000"/>
              </a:lnSpc>
              <a:spcBef>
                <a:spcPct val="20000"/>
              </a:spcBef>
              <a:spcAft>
                <a:spcPts val="600"/>
              </a:spcAft>
              <a:buNone/>
              <a:tabLst>
                <a:tab pos="3754755" algn="l"/>
              </a:tabLst>
            </a:pPr>
            <a:r>
              <a:rPr lang="en-CA" sz="1800" kern="100" dirty="0">
                <a:solidFill>
                  <a:srgbClr val="262626"/>
                </a:solidFill>
                <a:effectLst/>
                <a:latin typeface="Rockwell"/>
                <a:ea typeface="Aptos" panose="020B0004020202020204" pitchFamily="34" charset="0"/>
                <a:cs typeface="Times New Roman"/>
              </a:rPr>
              <a:t>(2) Use certain tools made available by search </a:t>
            </a:r>
            <a:r>
              <a:rPr lang="en-CA" kern="100" dirty="0">
                <a:solidFill>
                  <a:srgbClr val="262626"/>
                </a:solidFill>
                <a:latin typeface="Rockwell"/>
                <a:ea typeface="Aptos" panose="020B0004020202020204" pitchFamily="34" charset="0"/>
                <a:cs typeface="Times New Roman"/>
              </a:rPr>
              <a:t>engines in order to</a:t>
            </a:r>
            <a:r>
              <a:rPr lang="en-CA" sz="1800" kern="100" dirty="0">
                <a:solidFill>
                  <a:srgbClr val="262626"/>
                </a:solidFill>
                <a:effectLst/>
                <a:latin typeface="Rockwell"/>
                <a:ea typeface="Aptos" panose="020B0004020202020204" pitchFamily="34" charset="0"/>
                <a:cs typeface="Times New Roman"/>
              </a:rPr>
              <a:t> </a:t>
            </a:r>
            <a:r>
              <a:rPr lang="en-CA" sz="1800" b="1" i="1" kern="100" dirty="0">
                <a:solidFill>
                  <a:srgbClr val="FF0000"/>
                </a:solidFill>
                <a:effectLst/>
                <a:latin typeface="Rockwell"/>
                <a:ea typeface="Aptos" panose="020B0004020202020204" pitchFamily="34" charset="0"/>
                <a:cs typeface="Times New Roman"/>
              </a:rPr>
              <a:t>protect the data.</a:t>
            </a:r>
            <a:endParaRPr lang="en-US" sz="1800" kern="100" dirty="0">
              <a:solidFill>
                <a:srgbClr val="000000"/>
              </a:solidFill>
              <a:effectLst/>
              <a:latin typeface="Rockwell"/>
              <a:ea typeface="Aptos" panose="020B0004020202020204" pitchFamily="34" charset="0"/>
              <a:cs typeface="Times New Roman"/>
            </a:endParaRPr>
          </a:p>
          <a:p>
            <a:pPr marL="0" indent="0" algn="just">
              <a:lnSpc>
                <a:spcPct val="150000"/>
              </a:lnSpc>
              <a:spcBef>
                <a:spcPct val="20000"/>
              </a:spcBef>
              <a:spcAft>
                <a:spcPts val="600"/>
              </a:spcAft>
              <a:buNone/>
              <a:tabLst>
                <a:tab pos="3754755" algn="l"/>
              </a:tabLst>
            </a:pPr>
            <a:endParaRPr lang="en-CA" sz="1800" kern="100" dirty="0">
              <a:solidFill>
                <a:srgbClr val="000000"/>
              </a:solidFill>
              <a:effectLst/>
              <a:latin typeface="Rockwell"/>
              <a:ea typeface="Aptos" panose="020B0004020202020204" pitchFamily="34" charset="0"/>
              <a:cs typeface="Times New Roman" panose="02020603050405020304" pitchFamily="18" charset="0"/>
            </a:endParaRPr>
          </a:p>
          <a:p>
            <a:pPr marL="0" lvl="0" indent="0" algn="just">
              <a:lnSpc>
                <a:spcPct val="150000"/>
              </a:lnSpc>
              <a:spcBef>
                <a:spcPct val="20000"/>
              </a:spcBef>
              <a:spcAft>
                <a:spcPts val="600"/>
              </a:spcAft>
              <a:buNone/>
              <a:tabLst>
                <a:tab pos="3754755" algn="l"/>
              </a:tabLst>
            </a:pPr>
            <a:r>
              <a:rPr lang="en-CA" sz="1800" b="1" kern="100" dirty="0">
                <a:solidFill>
                  <a:schemeClr val="tx1">
                    <a:lumMod val="85000"/>
                    <a:lumOff val="15000"/>
                  </a:schemeClr>
                </a:solidFill>
                <a:effectLst/>
                <a:latin typeface="Rockwell"/>
                <a:ea typeface="Aptos" panose="020B0004020202020204" pitchFamily="34" charset="0"/>
                <a:cs typeface="Times New Roman"/>
              </a:rPr>
              <a:t>That Google Spain or Google Inc…</a:t>
            </a:r>
            <a:r>
              <a:rPr lang="en-CA" sz="1800" b="1" kern="100" dirty="0">
                <a:solidFill>
                  <a:schemeClr val="tx1">
                    <a:lumMod val="85000"/>
                    <a:lumOff val="15000"/>
                  </a:schemeClr>
                </a:solidFill>
                <a:latin typeface="Rockwell"/>
                <a:ea typeface="Aptos" panose="020B0004020202020204" pitchFamily="34" charset="0"/>
                <a:cs typeface="Times New Roman"/>
              </a:rPr>
              <a:t>.</a:t>
            </a:r>
            <a:endParaRPr lang="en-US" sz="1800" kern="100" dirty="0">
              <a:solidFill>
                <a:schemeClr val="tx1">
                  <a:lumMod val="85000"/>
                  <a:lumOff val="15000"/>
                </a:schemeClr>
              </a:solidFill>
              <a:effectLst/>
              <a:latin typeface="Rockwell"/>
              <a:ea typeface="Aptos" panose="020B0004020202020204" pitchFamily="34" charset="0"/>
              <a:cs typeface="Times New Roman"/>
            </a:endParaRPr>
          </a:p>
          <a:p>
            <a:pPr marL="0" indent="0" algn="just">
              <a:lnSpc>
                <a:spcPct val="150000"/>
              </a:lnSpc>
              <a:spcBef>
                <a:spcPct val="20000"/>
              </a:spcBef>
              <a:spcAft>
                <a:spcPts val="600"/>
              </a:spcAft>
              <a:buNone/>
              <a:tabLst>
                <a:tab pos="3754755" algn="l"/>
              </a:tabLst>
            </a:pPr>
            <a:r>
              <a:rPr lang="en-CA" sz="1800" kern="100" dirty="0">
                <a:latin typeface="Rockwell"/>
                <a:ea typeface="Aptos" panose="020B0004020202020204" pitchFamily="34" charset="0"/>
                <a:cs typeface="Times New Roman"/>
              </a:rPr>
              <a:t>(1) </a:t>
            </a:r>
            <a:r>
              <a:rPr lang="en-CA" sz="1800" b="1" i="1" kern="100" dirty="0">
                <a:solidFill>
                  <a:srgbClr val="FF0000"/>
                </a:solidFill>
                <a:effectLst/>
                <a:latin typeface="Rockwell"/>
                <a:ea typeface="Aptos" panose="020B0004020202020204" pitchFamily="34" charset="0"/>
                <a:cs typeface="Times New Roman"/>
              </a:rPr>
              <a:t>remove or conceal the personal data relating to him </a:t>
            </a:r>
            <a:r>
              <a:rPr lang="en-CA" sz="1800" kern="100" dirty="0">
                <a:solidFill>
                  <a:srgbClr val="262626"/>
                </a:solidFill>
                <a:effectLst/>
                <a:latin typeface="Rockwell"/>
                <a:ea typeface="Aptos" panose="020B0004020202020204" pitchFamily="34" charset="0"/>
                <a:cs typeface="Times New Roman"/>
              </a:rPr>
              <a:t>so that they ceased to be included in the search results and no longer appeared in the links to La </a:t>
            </a:r>
            <a:r>
              <a:rPr lang="en-CA" sz="1800" kern="100" dirty="0" err="1">
                <a:solidFill>
                  <a:srgbClr val="262626"/>
                </a:solidFill>
                <a:effectLst/>
                <a:latin typeface="Rockwell"/>
                <a:ea typeface="Aptos" panose="020B0004020202020204" pitchFamily="34" charset="0"/>
                <a:cs typeface="Times New Roman"/>
              </a:rPr>
              <a:t>Vanguardia</a:t>
            </a:r>
            <a:r>
              <a:rPr lang="en-CA" sz="1800" kern="100" dirty="0">
                <a:solidFill>
                  <a:srgbClr val="262626"/>
                </a:solidFill>
                <a:effectLst/>
                <a:latin typeface="Rockwell"/>
                <a:ea typeface="Aptos" panose="020B0004020202020204" pitchFamily="34" charset="0"/>
                <a:cs typeface="Times New Roman"/>
              </a:rPr>
              <a:t>. </a:t>
            </a:r>
            <a:endParaRPr lang="en-CA" kern="100" dirty="0">
              <a:solidFill>
                <a:srgbClr val="262626"/>
              </a:solidFill>
              <a:latin typeface="Rockwell"/>
              <a:ea typeface="Aptos" panose="020B0004020202020204" pitchFamily="34" charset="0"/>
              <a:cs typeface="Times New Roman"/>
            </a:endParaRPr>
          </a:p>
          <a:p>
            <a:pPr lvl="0" indent="0">
              <a:lnSpc>
                <a:spcPct val="150000"/>
              </a:lnSpc>
              <a:spcBef>
                <a:spcPct val="20000"/>
              </a:spcBef>
              <a:spcAft>
                <a:spcPts val="600"/>
              </a:spcAft>
              <a:buFont typeface="Wingdings"/>
              <a:buChar char="§"/>
              <a:tabLst>
                <a:tab pos="3754755" algn="l"/>
              </a:tabLst>
            </a:pPr>
            <a:endParaRPr lang="en-US" sz="2400" kern="100" dirty="0">
              <a:effectLst/>
              <a:latin typeface="Rockwell"/>
              <a:ea typeface="Aptos" panose="020B0004020202020204" pitchFamily="34" charset="0"/>
              <a:cs typeface="Times New Roman" panose="02020603050405020304" pitchFamily="18" charset="0"/>
            </a:endParaRPr>
          </a:p>
          <a:p>
            <a:pPr marL="0" indent="0" algn="just">
              <a:lnSpc>
                <a:spcPct val="150000"/>
              </a:lnSpc>
              <a:buNone/>
            </a:pPr>
            <a:endParaRPr lang="en-CA" u="sng" kern="100" dirty="0">
              <a:cs typeface="Times New Roman"/>
            </a:endParaRPr>
          </a:p>
        </p:txBody>
      </p:sp>
    </p:spTree>
    <p:extLst>
      <p:ext uri="{BB962C8B-B14F-4D97-AF65-F5344CB8AC3E}">
        <p14:creationId xmlns:p14="http://schemas.microsoft.com/office/powerpoint/2010/main" val="2134748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23A83-7309-3641-F23B-02CE46224EC5}"/>
              </a:ext>
            </a:extLst>
          </p:cNvPr>
          <p:cNvSpPr>
            <a:spLocks noGrp="1"/>
          </p:cNvSpPr>
          <p:nvPr>
            <p:ph type="title"/>
          </p:nvPr>
        </p:nvSpPr>
        <p:spPr>
          <a:xfrm>
            <a:off x="888631" y="2370112"/>
            <a:ext cx="3498979" cy="2456442"/>
          </a:xfrm>
        </p:spPr>
        <p:txBody>
          <a:bodyPr wrap="square">
            <a:normAutofit/>
          </a:bodyPr>
          <a:lstStyle/>
          <a:p>
            <a:r>
              <a:rPr lang="en-US" sz="3000">
                <a:latin typeface="Rockwell"/>
              </a:rPr>
              <a:t>WHY DID HE CARE ABOUT THIS?</a:t>
            </a:r>
            <a:endParaRPr lang="en-US" sz="3000">
              <a:latin typeface="Rockwell"/>
              <a:cs typeface="Calibri Light"/>
            </a:endParaRPr>
          </a:p>
        </p:txBody>
      </p:sp>
      <p:sp>
        <p:nvSpPr>
          <p:cNvPr id="3" name="Content Placeholder 2">
            <a:extLst>
              <a:ext uri="{FF2B5EF4-FFF2-40B4-BE49-F238E27FC236}">
                <a16:creationId xmlns:a16="http://schemas.microsoft.com/office/drawing/2014/main" id="{D5308EA6-0D7B-DBC9-72DD-7A581A873B34}"/>
              </a:ext>
            </a:extLst>
          </p:cNvPr>
          <p:cNvSpPr>
            <a:spLocks noGrp="1"/>
          </p:cNvSpPr>
          <p:nvPr>
            <p:ph idx="1"/>
          </p:nvPr>
        </p:nvSpPr>
        <p:spPr>
          <a:xfrm>
            <a:off x="4663455" y="1668908"/>
            <a:ext cx="6281873" cy="4384403"/>
          </a:xfrm>
        </p:spPr>
        <p:txBody>
          <a:bodyPr/>
          <a:lstStyle/>
          <a:p>
            <a:pPr marL="0" indent="0" algn="just">
              <a:lnSpc>
                <a:spcPct val="150000"/>
              </a:lnSpc>
              <a:spcBef>
                <a:spcPct val="20000"/>
              </a:spcBef>
              <a:spcAft>
                <a:spcPts val="600"/>
              </a:spcAft>
              <a:buNone/>
              <a:tabLst>
                <a:tab pos="3754755" algn="l"/>
              </a:tabLst>
            </a:pPr>
            <a:r>
              <a:rPr lang="en-CA" b="1" kern="100" dirty="0">
                <a:solidFill>
                  <a:schemeClr val="tx1">
                    <a:lumMod val="85000"/>
                    <a:lumOff val="15000"/>
                  </a:schemeClr>
                </a:solidFill>
                <a:latin typeface="Rockwell"/>
                <a:ea typeface="Aptos" panose="020B0004020202020204" pitchFamily="34" charset="0"/>
                <a:cs typeface="Times New Roman"/>
              </a:rPr>
              <a:t>Mr. Costeja González’s Concerns</a:t>
            </a:r>
            <a:r>
              <a:rPr lang="en-CA" kern="100" dirty="0">
                <a:solidFill>
                  <a:schemeClr val="tx1">
                    <a:lumMod val="85000"/>
                    <a:lumOff val="15000"/>
                  </a:schemeClr>
                </a:solidFill>
                <a:latin typeface="Rockwell"/>
                <a:ea typeface="Aptos" panose="020B0004020202020204" pitchFamily="34" charset="0"/>
                <a:cs typeface="Times New Roman"/>
              </a:rPr>
              <a:t>: </a:t>
            </a:r>
            <a:endParaRPr lang="en-US" kern="100" dirty="0">
              <a:solidFill>
                <a:schemeClr val="tx1">
                  <a:lumMod val="85000"/>
                  <a:lumOff val="15000"/>
                </a:schemeClr>
              </a:solidFill>
              <a:latin typeface="Rockwell"/>
              <a:ea typeface="Aptos" panose="020B0004020202020204" pitchFamily="34" charset="0"/>
              <a:cs typeface="Times New Roman"/>
            </a:endParaRPr>
          </a:p>
          <a:p>
            <a:pPr marL="342900" indent="-342900" algn="just">
              <a:lnSpc>
                <a:spcPct val="150000"/>
              </a:lnSpc>
              <a:spcBef>
                <a:spcPct val="20000"/>
              </a:spcBef>
              <a:spcAft>
                <a:spcPts val="600"/>
              </a:spcAft>
              <a:buAutoNum type="arabicPeriod"/>
              <a:tabLst>
                <a:tab pos="3754755" algn="l"/>
              </a:tabLst>
            </a:pPr>
            <a:r>
              <a:rPr lang="en-CA" kern="100" dirty="0">
                <a:solidFill>
                  <a:schemeClr val="tx1">
                    <a:lumMod val="85000"/>
                    <a:lumOff val="15000"/>
                  </a:schemeClr>
                </a:solidFill>
                <a:latin typeface="Rockwell"/>
                <a:ea typeface="Aptos" panose="020B0004020202020204" pitchFamily="34" charset="0"/>
                <a:cs typeface="Times New Roman"/>
              </a:rPr>
              <a:t>The information was </a:t>
            </a:r>
            <a:r>
              <a:rPr lang="en-CA" b="1" i="1" kern="100" dirty="0">
                <a:solidFill>
                  <a:srgbClr val="FF0000"/>
                </a:solidFill>
                <a:latin typeface="Rockwell"/>
                <a:ea typeface="Aptos" panose="020B0004020202020204" pitchFamily="34" charset="0"/>
                <a:cs typeface="Times New Roman"/>
              </a:rPr>
              <a:t>outdated </a:t>
            </a:r>
            <a:r>
              <a:rPr lang="en-CA" kern="100" dirty="0">
                <a:solidFill>
                  <a:schemeClr val="tx1">
                    <a:lumMod val="85000"/>
                    <a:lumOff val="15000"/>
                  </a:schemeClr>
                </a:solidFill>
                <a:latin typeface="Rockwell"/>
                <a:ea typeface="Aptos" panose="020B0004020202020204" pitchFamily="34" charset="0"/>
                <a:cs typeface="Times New Roman"/>
              </a:rPr>
              <a:t>and </a:t>
            </a:r>
            <a:r>
              <a:rPr lang="en-CA" b="1" i="1" kern="100" dirty="0">
                <a:solidFill>
                  <a:srgbClr val="FF0000"/>
                </a:solidFill>
                <a:latin typeface="Rockwell"/>
                <a:ea typeface="Aptos" panose="020B0004020202020204" pitchFamily="34" charset="0"/>
                <a:cs typeface="Times New Roman"/>
              </a:rPr>
              <a:t>no longer</a:t>
            </a:r>
            <a:r>
              <a:rPr lang="en-CA" kern="100" dirty="0">
                <a:solidFill>
                  <a:schemeClr val="tx1">
                    <a:lumMod val="85000"/>
                    <a:lumOff val="15000"/>
                  </a:schemeClr>
                </a:solidFill>
                <a:latin typeface="Rockwell"/>
                <a:ea typeface="Aptos" panose="020B0004020202020204" pitchFamily="34" charset="0"/>
                <a:cs typeface="Times New Roman"/>
              </a:rPr>
              <a:t> </a:t>
            </a:r>
            <a:r>
              <a:rPr lang="en-CA" b="1" i="1" kern="100" dirty="0">
                <a:solidFill>
                  <a:srgbClr val="FF0000"/>
                </a:solidFill>
                <a:latin typeface="Rockwell"/>
                <a:ea typeface="Aptos" panose="020B0004020202020204" pitchFamily="34" charset="0"/>
                <a:cs typeface="Times New Roman"/>
              </a:rPr>
              <a:t>relevant </a:t>
            </a:r>
            <a:r>
              <a:rPr lang="en-CA" kern="100" dirty="0">
                <a:solidFill>
                  <a:schemeClr val="tx1">
                    <a:lumMod val="85000"/>
                    <a:lumOff val="15000"/>
                  </a:schemeClr>
                </a:solidFill>
                <a:latin typeface="Rockwell"/>
                <a:ea typeface="Aptos" panose="020B0004020202020204" pitchFamily="34" charset="0"/>
                <a:cs typeface="Times New Roman"/>
              </a:rPr>
              <a:t>since his debt issues </a:t>
            </a:r>
            <a:r>
              <a:rPr lang="en-CA" sz="1800" kern="100" dirty="0">
                <a:solidFill>
                  <a:schemeClr val="tx1">
                    <a:lumMod val="85000"/>
                    <a:lumOff val="15000"/>
                  </a:schemeClr>
                </a:solidFill>
                <a:effectLst/>
                <a:latin typeface="Rockwell"/>
                <a:ea typeface="Aptos" panose="020B0004020202020204" pitchFamily="34" charset="0"/>
                <a:cs typeface="Times New Roman"/>
              </a:rPr>
              <a:t>had been resolved</a:t>
            </a:r>
            <a:r>
              <a:rPr lang="en-CA" kern="100" dirty="0">
                <a:solidFill>
                  <a:schemeClr val="tx1">
                    <a:lumMod val="85000"/>
                    <a:lumOff val="15000"/>
                  </a:schemeClr>
                </a:solidFill>
                <a:latin typeface="Rockwell"/>
                <a:ea typeface="Aptos" panose="020B0004020202020204" pitchFamily="34" charset="0"/>
                <a:cs typeface="Times New Roman"/>
              </a:rPr>
              <a:t>.</a:t>
            </a:r>
            <a:endParaRPr lang="en-US" kern="100" dirty="0">
              <a:solidFill>
                <a:schemeClr val="tx1">
                  <a:lumMod val="85000"/>
                  <a:lumOff val="15000"/>
                </a:schemeClr>
              </a:solidFill>
              <a:latin typeface="Rockwell"/>
              <a:ea typeface="Aptos" panose="020B0004020202020204" pitchFamily="34" charset="0"/>
              <a:cs typeface="Times New Roman"/>
            </a:endParaRPr>
          </a:p>
          <a:p>
            <a:pPr marL="342900" indent="-342900" algn="just">
              <a:lnSpc>
                <a:spcPct val="150000"/>
              </a:lnSpc>
              <a:spcBef>
                <a:spcPct val="20000"/>
              </a:spcBef>
              <a:spcAft>
                <a:spcPts val="600"/>
              </a:spcAft>
              <a:buAutoNum type="arabicPeriod"/>
              <a:tabLst>
                <a:tab pos="3754755" algn="l"/>
              </a:tabLst>
            </a:pPr>
            <a:r>
              <a:rPr lang="en-CA" kern="100" dirty="0">
                <a:solidFill>
                  <a:srgbClr val="262626"/>
                </a:solidFill>
                <a:latin typeface="Rockwell"/>
                <a:ea typeface="Aptos" panose="020B0004020202020204" pitchFamily="34" charset="0"/>
                <a:cs typeface="Times New Roman"/>
              </a:rPr>
              <a:t>His primary goal was to remove personal data from search engine results</a:t>
            </a:r>
            <a:r>
              <a:rPr lang="en-CA" sz="1800" kern="100" dirty="0">
                <a:solidFill>
                  <a:srgbClr val="262626"/>
                </a:solidFill>
                <a:effectLst/>
                <a:latin typeface="Rockwell"/>
                <a:ea typeface="Aptos" panose="020B0004020202020204" pitchFamily="34" charset="0"/>
                <a:cs typeface="Times New Roman"/>
              </a:rPr>
              <a:t> to </a:t>
            </a:r>
            <a:r>
              <a:rPr lang="en-CA" kern="100" dirty="0">
                <a:solidFill>
                  <a:srgbClr val="262626"/>
                </a:solidFill>
                <a:latin typeface="Rockwell"/>
                <a:ea typeface="Aptos" panose="020B0004020202020204" pitchFamily="34" charset="0"/>
                <a:cs typeface="Times New Roman"/>
              </a:rPr>
              <a:t>protect his</a:t>
            </a:r>
            <a:r>
              <a:rPr lang="en-CA" kern="100" dirty="0">
                <a:solidFill>
                  <a:srgbClr val="262626"/>
                </a:solidFill>
                <a:latin typeface="Rockwell"/>
              </a:rPr>
              <a:t> </a:t>
            </a:r>
            <a:r>
              <a:rPr lang="en-CA" b="1" i="1" kern="100" dirty="0">
                <a:solidFill>
                  <a:srgbClr val="FF0000"/>
                </a:solidFill>
                <a:latin typeface="Rockwell"/>
              </a:rPr>
              <a:t>reputation</a:t>
            </a:r>
            <a:r>
              <a:rPr lang="en-CA" sz="1800" kern="100" dirty="0">
                <a:solidFill>
                  <a:srgbClr val="262626"/>
                </a:solidFill>
                <a:effectLst/>
                <a:latin typeface="Rockwell"/>
                <a:ea typeface="Aptos" panose="020B0004020202020204" pitchFamily="34" charset="0"/>
                <a:cs typeface="Times New Roman"/>
              </a:rPr>
              <a:t>.</a:t>
            </a:r>
            <a:endParaRPr lang="en-US" sz="1800" kern="100" dirty="0">
              <a:solidFill>
                <a:srgbClr val="262626"/>
              </a:solidFill>
              <a:effectLst/>
              <a:latin typeface="Rockwell"/>
              <a:ea typeface="Aptos" panose="020B0004020202020204" pitchFamily="34" charset="0"/>
              <a:cs typeface="Times New Roman"/>
            </a:endParaRPr>
          </a:p>
          <a:p>
            <a:pPr marL="0" indent="0" algn="just">
              <a:lnSpc>
                <a:spcPct val="150000"/>
              </a:lnSpc>
              <a:spcBef>
                <a:spcPct val="20000"/>
              </a:spcBef>
              <a:spcAft>
                <a:spcPts val="600"/>
              </a:spcAft>
              <a:buNone/>
            </a:pPr>
            <a:endParaRPr lang="en-CA" kern="100" dirty="0">
              <a:latin typeface="Rockwell"/>
              <a:cs typeface="Times New Roman"/>
            </a:endParaRPr>
          </a:p>
          <a:p>
            <a:pPr marL="0" indent="0" algn="just">
              <a:lnSpc>
                <a:spcPct val="150000"/>
              </a:lnSpc>
              <a:buNone/>
            </a:pPr>
            <a:endParaRPr lang="en-CA" kern="100" dirty="0">
              <a:cs typeface="Times New Roman"/>
            </a:endParaRPr>
          </a:p>
        </p:txBody>
      </p:sp>
    </p:spTree>
    <p:extLst>
      <p:ext uri="{BB962C8B-B14F-4D97-AF65-F5344CB8AC3E}">
        <p14:creationId xmlns:p14="http://schemas.microsoft.com/office/powerpoint/2010/main" val="495771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FCC50-8D7D-4940-D3CF-E10E46FACCF5}"/>
              </a:ext>
            </a:extLst>
          </p:cNvPr>
          <p:cNvSpPr>
            <a:spLocks noGrp="1"/>
          </p:cNvSpPr>
          <p:nvPr>
            <p:ph type="title"/>
          </p:nvPr>
        </p:nvSpPr>
        <p:spPr/>
        <p:txBody>
          <a:bodyPr>
            <a:normAutofit/>
          </a:bodyPr>
          <a:lstStyle/>
          <a:p>
            <a:r>
              <a:rPr lang="en-US">
                <a:latin typeface="Rockwell"/>
              </a:rPr>
              <a:t>TRIAL HISTORY</a:t>
            </a:r>
            <a:endParaRPr lang="en-US">
              <a:latin typeface="Rockwell"/>
              <a:cs typeface="Calibri Light"/>
            </a:endParaRPr>
          </a:p>
        </p:txBody>
      </p:sp>
      <p:sp>
        <p:nvSpPr>
          <p:cNvPr id="3" name="Content Placeholder 2">
            <a:extLst>
              <a:ext uri="{FF2B5EF4-FFF2-40B4-BE49-F238E27FC236}">
                <a16:creationId xmlns:a16="http://schemas.microsoft.com/office/drawing/2014/main" id="{B5011958-1C2A-B898-73E2-FF25AF4B55D1}"/>
              </a:ext>
            </a:extLst>
          </p:cNvPr>
          <p:cNvSpPr>
            <a:spLocks noGrp="1"/>
          </p:cNvSpPr>
          <p:nvPr>
            <p:ph idx="1"/>
          </p:nvPr>
        </p:nvSpPr>
        <p:spPr>
          <a:xfrm>
            <a:off x="4814249" y="1261317"/>
            <a:ext cx="6661276" cy="4329721"/>
          </a:xfrm>
        </p:spPr>
        <p:txBody>
          <a:bodyPr>
            <a:noAutofit/>
          </a:bodyPr>
          <a:lstStyle/>
          <a:p>
            <a:pPr indent="0" algn="just">
              <a:lnSpc>
                <a:spcPct val="150000"/>
              </a:lnSpc>
              <a:buNone/>
              <a:tabLst>
                <a:tab pos="3754755" algn="l"/>
              </a:tabLst>
            </a:pPr>
            <a:r>
              <a:rPr lang="en-CA" u="sng" kern="100">
                <a:solidFill>
                  <a:srgbClr val="000000"/>
                </a:solidFill>
                <a:latin typeface="Rockwell"/>
                <a:ea typeface="Aptos" panose="020B0004020202020204" pitchFamily="34" charset="0"/>
                <a:cs typeface="Times New Roman"/>
              </a:rPr>
              <a:t>July 30, 2010:  Spanish Data Protection Agency </a:t>
            </a:r>
            <a:r>
              <a:rPr lang="en-CA" u="sng" kern="100">
                <a:solidFill>
                  <a:srgbClr val="262626"/>
                </a:solidFill>
                <a:latin typeface="Rockwell"/>
                <a:ea typeface="Aptos" panose="020B0004020202020204" pitchFamily="34" charset="0"/>
                <a:cs typeface="Times New Roman"/>
              </a:rPr>
              <a:t>:</a:t>
            </a:r>
            <a:endParaRPr lang="en-US"/>
          </a:p>
          <a:p>
            <a:pPr marL="514350" indent="-285750">
              <a:lnSpc>
                <a:spcPct val="150000"/>
              </a:lnSpc>
              <a:spcBef>
                <a:spcPct val="20000"/>
              </a:spcBef>
              <a:spcAft>
                <a:spcPts val="600"/>
              </a:spcAft>
              <a:buFont typeface="Calibri" panose="05000000000000000000" pitchFamily="2" charset="2"/>
              <a:buChar char="-"/>
              <a:tabLst>
                <a:tab pos="3754755" algn="l"/>
              </a:tabLst>
            </a:pPr>
            <a:r>
              <a:rPr lang="en-CA" b="1" kern="100">
                <a:solidFill>
                  <a:schemeClr val="tx1">
                    <a:lumMod val="85000"/>
                    <a:lumOff val="15000"/>
                  </a:schemeClr>
                </a:solidFill>
                <a:latin typeface="Rockwell"/>
                <a:ea typeface="Aptos" panose="020B0004020202020204" pitchFamily="34" charset="0"/>
                <a:cs typeface="Times New Roman"/>
              </a:rPr>
              <a:t>La Vanguardia</a:t>
            </a:r>
            <a:r>
              <a:rPr lang="en-CA" kern="100">
                <a:solidFill>
                  <a:schemeClr val="tx1">
                    <a:lumMod val="85000"/>
                    <a:lumOff val="15000"/>
                  </a:schemeClr>
                </a:solidFill>
                <a:latin typeface="Rockwell"/>
                <a:ea typeface="Aptos" panose="020B0004020202020204" pitchFamily="34" charset="0"/>
                <a:cs typeface="Times New Roman"/>
              </a:rPr>
              <a:t>: The </a:t>
            </a:r>
            <a:r>
              <a:rPr lang="en-CA" kern="100">
                <a:latin typeface="Rockwell"/>
                <a:ea typeface="Aptos" panose="020B0004020202020204" pitchFamily="34" charset="0"/>
                <a:cs typeface="Times New Roman"/>
              </a:rPr>
              <a:t>AEPD </a:t>
            </a:r>
            <a:r>
              <a:rPr lang="en-CA" kern="100">
                <a:solidFill>
                  <a:schemeClr val="tx1">
                    <a:lumMod val="85000"/>
                    <a:lumOff val="15000"/>
                  </a:schemeClr>
                </a:solidFill>
                <a:latin typeface="Rockwell"/>
                <a:ea typeface="Aptos" panose="020B0004020202020204" pitchFamily="34" charset="0"/>
                <a:cs typeface="Times New Roman"/>
              </a:rPr>
              <a:t>rejected the complaint against the newspaper, stating the publication was legally justified.</a:t>
            </a:r>
            <a:endParaRPr lang="en-CA">
              <a:solidFill>
                <a:schemeClr val="tx1">
                  <a:lumMod val="85000"/>
                  <a:lumOff val="15000"/>
                </a:schemeClr>
              </a:solidFill>
              <a:highlight>
                <a:srgbClr val="FFFF00"/>
              </a:highlight>
              <a:latin typeface="Rockwell"/>
              <a:ea typeface="Aptos" panose="020B0004020202020204" pitchFamily="34" charset="0"/>
              <a:cs typeface="Times New Roman"/>
            </a:endParaRPr>
          </a:p>
          <a:p>
            <a:pPr marL="514350" indent="-285750">
              <a:lnSpc>
                <a:spcPct val="150000"/>
              </a:lnSpc>
              <a:spcBef>
                <a:spcPct val="20000"/>
              </a:spcBef>
              <a:spcAft>
                <a:spcPts val="600"/>
              </a:spcAft>
              <a:buFont typeface="Calibri" panose="05000000000000000000" pitchFamily="2" charset="2"/>
              <a:buChar char="-"/>
              <a:tabLst>
                <a:tab pos="3754755" algn="l"/>
              </a:tabLst>
            </a:pPr>
            <a:r>
              <a:rPr lang="en-CA" b="1" kern="100">
                <a:solidFill>
                  <a:schemeClr val="tx1">
                    <a:lumMod val="85000"/>
                    <a:lumOff val="15000"/>
                  </a:schemeClr>
                </a:solidFill>
                <a:latin typeface="Rockwell"/>
                <a:ea typeface="Aptos" panose="020B0004020202020204" pitchFamily="34" charset="0"/>
                <a:cs typeface="Times New Roman"/>
              </a:rPr>
              <a:t>Google Spain/Google Inc.</a:t>
            </a:r>
            <a:r>
              <a:rPr lang="en-CA" kern="100">
                <a:solidFill>
                  <a:schemeClr val="tx1">
                    <a:lumMod val="85000"/>
                    <a:lumOff val="15000"/>
                  </a:schemeClr>
                </a:solidFill>
                <a:latin typeface="Rockwell"/>
                <a:ea typeface="Aptos" panose="020B0004020202020204" pitchFamily="34" charset="0"/>
                <a:cs typeface="Times New Roman"/>
              </a:rPr>
              <a:t>: AEPD upheld the complaint, arguing that search engines must follow data protection laws as intermediaries of information, such that:</a:t>
            </a:r>
            <a:endParaRPr lang="en-CA">
              <a:solidFill>
                <a:schemeClr val="tx1">
                  <a:lumMod val="85000"/>
                  <a:lumOff val="15000"/>
                </a:schemeClr>
              </a:solidFill>
              <a:highlight>
                <a:srgbClr val="FFFF00"/>
              </a:highlight>
              <a:latin typeface="Rockwell"/>
              <a:ea typeface="Aptos" panose="020B0004020202020204" pitchFamily="34" charset="0"/>
              <a:cs typeface="Times New Roman"/>
            </a:endParaRPr>
          </a:p>
          <a:p>
            <a:pPr marL="457200" lvl="1" indent="0" algn="ctr">
              <a:lnSpc>
                <a:spcPct val="150000"/>
              </a:lnSpc>
              <a:spcBef>
                <a:spcPct val="20000"/>
              </a:spcBef>
              <a:spcAft>
                <a:spcPts val="600"/>
              </a:spcAft>
              <a:buNone/>
              <a:tabLst>
                <a:tab pos="3754755" algn="l"/>
              </a:tabLst>
            </a:pPr>
            <a:r>
              <a:rPr lang="en-CA" sz="1800" b="1" i="1">
                <a:solidFill>
                  <a:srgbClr val="FF0000"/>
                </a:solidFill>
                <a:latin typeface="Rockwell"/>
                <a:ea typeface="Aptos" panose="020B0004020202020204" pitchFamily="34" charset="0"/>
                <a:cs typeface="Times New Roman"/>
              </a:rPr>
              <a:t>“</a:t>
            </a:r>
            <a:r>
              <a:rPr lang="en-CA" sz="1800" b="1" i="1">
                <a:solidFill>
                  <a:srgbClr val="FF0000"/>
                </a:solidFill>
                <a:effectLst/>
                <a:ea typeface="Times New Roman" panose="02020603050405020304" pitchFamily="18" charset="0"/>
              </a:rPr>
              <a:t>Search engine operators are subject to data protection laws because they process data and act as intermediaries in the information society”</a:t>
            </a:r>
            <a:endParaRPr lang="en-CA" sz="1800" b="1" i="1">
              <a:ea typeface="Times New Roman" panose="02020603050405020304" pitchFamily="18" charset="0"/>
            </a:endParaRPr>
          </a:p>
        </p:txBody>
      </p:sp>
    </p:spTree>
    <p:extLst>
      <p:ext uri="{BB962C8B-B14F-4D97-AF65-F5344CB8AC3E}">
        <p14:creationId xmlns:p14="http://schemas.microsoft.com/office/powerpoint/2010/main" val="3305247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FCC50-8D7D-4940-D3CF-E10E46FACCF5}"/>
              </a:ext>
            </a:extLst>
          </p:cNvPr>
          <p:cNvSpPr>
            <a:spLocks noGrp="1"/>
          </p:cNvSpPr>
          <p:nvPr>
            <p:ph type="title"/>
          </p:nvPr>
        </p:nvSpPr>
        <p:spPr/>
        <p:txBody>
          <a:bodyPr>
            <a:normAutofit/>
          </a:bodyPr>
          <a:lstStyle/>
          <a:p>
            <a:r>
              <a:rPr lang="en-US">
                <a:latin typeface="Rockwell"/>
              </a:rPr>
              <a:t>THE APPEAL</a:t>
            </a:r>
            <a:endParaRPr lang="en-US" u="sng">
              <a:latin typeface="Rockwell"/>
              <a:cs typeface="Calibri Light"/>
            </a:endParaRPr>
          </a:p>
        </p:txBody>
      </p:sp>
      <p:sp>
        <p:nvSpPr>
          <p:cNvPr id="3" name="Content Placeholder 2">
            <a:extLst>
              <a:ext uri="{FF2B5EF4-FFF2-40B4-BE49-F238E27FC236}">
                <a16:creationId xmlns:a16="http://schemas.microsoft.com/office/drawing/2014/main" id="{B5011958-1C2A-B898-73E2-FF25AF4B55D1}"/>
              </a:ext>
            </a:extLst>
          </p:cNvPr>
          <p:cNvSpPr>
            <a:spLocks noGrp="1"/>
          </p:cNvSpPr>
          <p:nvPr>
            <p:ph idx="1"/>
          </p:nvPr>
        </p:nvSpPr>
        <p:spPr>
          <a:xfrm>
            <a:off x="4606768" y="1713265"/>
            <a:ext cx="6661276" cy="4329721"/>
          </a:xfrm>
        </p:spPr>
        <p:txBody>
          <a:bodyPr>
            <a:noAutofit/>
          </a:bodyPr>
          <a:lstStyle/>
          <a:p>
            <a:pPr marL="0" indent="0">
              <a:lnSpc>
                <a:spcPct val="150000"/>
              </a:lnSpc>
              <a:spcBef>
                <a:spcPct val="20000"/>
              </a:spcBef>
              <a:spcAft>
                <a:spcPts val="600"/>
              </a:spcAft>
              <a:buNone/>
              <a:tabLst>
                <a:tab pos="3754755" algn="l"/>
              </a:tabLst>
            </a:pPr>
            <a:r>
              <a:rPr lang="en-CA" b="1" kern="100">
                <a:solidFill>
                  <a:srgbClr val="262626"/>
                </a:solidFill>
                <a:latin typeface="Rockwell"/>
                <a:ea typeface="Times New Roman" panose="02020603050405020304" pitchFamily="18" charset="0"/>
                <a:cs typeface="Times New Roman"/>
              </a:rPr>
              <a:t>Appeal Filed by Google Spain and Google Inc.: </a:t>
            </a:r>
            <a:endParaRPr lang="en-CA" kern="100">
              <a:solidFill>
                <a:srgbClr val="000000"/>
              </a:solidFill>
              <a:latin typeface="Rockwell"/>
              <a:ea typeface="Times New Roman" panose="02020603050405020304" pitchFamily="18" charset="0"/>
              <a:cs typeface="Times New Roman"/>
            </a:endParaRPr>
          </a:p>
          <a:p>
            <a:pPr marL="285750" indent="-285750">
              <a:lnSpc>
                <a:spcPct val="150000"/>
              </a:lnSpc>
              <a:spcBef>
                <a:spcPct val="20000"/>
              </a:spcBef>
              <a:spcAft>
                <a:spcPts val="600"/>
              </a:spcAft>
              <a:buFont typeface="Calibri" panose="05000000000000000000" pitchFamily="2" charset="2"/>
              <a:buChar char="-"/>
              <a:tabLst>
                <a:tab pos="3754755" algn="l"/>
              </a:tabLst>
            </a:pPr>
            <a:r>
              <a:rPr lang="en-CA" kern="100">
                <a:solidFill>
                  <a:srgbClr val="262626"/>
                </a:solidFill>
                <a:latin typeface="Rockwell"/>
                <a:ea typeface="Times New Roman" panose="02020603050405020304" pitchFamily="18" charset="0"/>
                <a:cs typeface="Times New Roman"/>
              </a:rPr>
              <a:t>In response to the AEPD’s ruling, Google Spain and Google Inc. appealed the decision to the National High Court (</a:t>
            </a:r>
            <a:r>
              <a:rPr lang="en-CA" b="1" kern="100">
                <a:solidFill>
                  <a:srgbClr val="262626"/>
                </a:solidFill>
                <a:latin typeface="Rockwell"/>
                <a:ea typeface="Times New Roman" panose="02020603050405020304" pitchFamily="18" charset="0"/>
                <a:cs typeface="Times New Roman"/>
              </a:rPr>
              <a:t>Audiencia Nacional</a:t>
            </a:r>
            <a:r>
              <a:rPr lang="en-CA" kern="100">
                <a:solidFill>
                  <a:srgbClr val="262626"/>
                </a:solidFill>
                <a:latin typeface="Rockwell"/>
                <a:ea typeface="Times New Roman" panose="02020603050405020304" pitchFamily="18" charset="0"/>
                <a:cs typeface="Times New Roman"/>
              </a:rPr>
              <a:t>). </a:t>
            </a:r>
            <a:endParaRPr lang="en-CA" kern="100">
              <a:solidFill>
                <a:srgbClr val="000000"/>
              </a:solidFill>
              <a:latin typeface="Rockwell"/>
              <a:ea typeface="Times New Roman" panose="02020603050405020304" pitchFamily="18" charset="0"/>
              <a:cs typeface="Times New Roman"/>
            </a:endParaRPr>
          </a:p>
          <a:p>
            <a:pPr marL="285750" indent="-285750">
              <a:lnSpc>
                <a:spcPct val="150000"/>
              </a:lnSpc>
              <a:spcBef>
                <a:spcPct val="20000"/>
              </a:spcBef>
              <a:spcAft>
                <a:spcPts val="600"/>
              </a:spcAft>
              <a:buFont typeface="Calibri" panose="05000000000000000000" pitchFamily="2" charset="2"/>
              <a:buChar char="-"/>
              <a:tabLst>
                <a:tab pos="3754755" algn="l"/>
              </a:tabLst>
            </a:pPr>
            <a:r>
              <a:rPr lang="en-CA" kern="100">
                <a:solidFill>
                  <a:srgbClr val="262626"/>
                </a:solidFill>
                <a:latin typeface="Rockwell"/>
                <a:ea typeface="Times New Roman" panose="02020603050405020304" pitchFamily="18" charset="0"/>
                <a:cs typeface="Times New Roman"/>
              </a:rPr>
              <a:t>… The court then needed to decide </a:t>
            </a:r>
            <a:r>
              <a:rPr lang="en-CA" b="1" i="1" kern="100">
                <a:solidFill>
                  <a:srgbClr val="FF0000"/>
                </a:solidFill>
                <a:latin typeface="Rockwell"/>
                <a:ea typeface="Times New Roman" panose="02020603050405020304" pitchFamily="18" charset="0"/>
                <a:cs typeface="Times New Roman"/>
              </a:rPr>
              <a:t>whether search engines are responsible for protecting personal data</a:t>
            </a:r>
            <a:r>
              <a:rPr lang="en-CA" i="1" kern="100">
                <a:solidFill>
                  <a:srgbClr val="FF0000"/>
                </a:solidFill>
                <a:latin typeface="Rockwell"/>
                <a:ea typeface="Times New Roman" panose="02020603050405020304" pitchFamily="18" charset="0"/>
                <a:cs typeface="Times New Roman"/>
              </a:rPr>
              <a:t> </a:t>
            </a:r>
            <a:r>
              <a:rPr lang="en-CA" kern="100">
                <a:solidFill>
                  <a:srgbClr val="262626"/>
                </a:solidFill>
                <a:latin typeface="Rockwell"/>
                <a:ea typeface="Times New Roman" panose="02020603050405020304" pitchFamily="18" charset="0"/>
                <a:cs typeface="Times New Roman"/>
              </a:rPr>
              <a:t>when individuals </a:t>
            </a:r>
            <a:r>
              <a:rPr lang="en-CA" b="1" i="1" kern="100">
                <a:solidFill>
                  <a:srgbClr val="FF0000"/>
                </a:solidFill>
                <a:latin typeface="Rockwell"/>
                <a:ea typeface="Times New Roman" panose="02020603050405020304" pitchFamily="18" charset="0"/>
                <a:cs typeface="Times New Roman"/>
              </a:rPr>
              <a:t>no longer want certain information linked to them</a:t>
            </a:r>
            <a:r>
              <a:rPr lang="en-CA" kern="100">
                <a:solidFill>
                  <a:srgbClr val="262626"/>
                </a:solidFill>
                <a:latin typeface="Rockwell"/>
                <a:ea typeface="Times New Roman" panose="02020603050405020304" pitchFamily="18" charset="0"/>
                <a:cs typeface="Times New Roman"/>
              </a:rPr>
              <a:t> to appear indefinitely on the </a:t>
            </a:r>
            <a:r>
              <a:rPr lang="en-CA" b="1" i="1" kern="100">
                <a:solidFill>
                  <a:srgbClr val="FF0000"/>
                </a:solidFill>
                <a:latin typeface="Rockwell"/>
                <a:ea typeface="Times New Roman" panose="02020603050405020304" pitchFamily="18" charset="0"/>
                <a:cs typeface="Times New Roman"/>
              </a:rPr>
              <a:t>internet</a:t>
            </a:r>
            <a:r>
              <a:rPr lang="en-CA" kern="100">
                <a:solidFill>
                  <a:srgbClr val="262626"/>
                </a:solidFill>
                <a:latin typeface="Rockwell"/>
                <a:ea typeface="Times New Roman" panose="02020603050405020304" pitchFamily="18" charset="0"/>
                <a:cs typeface="Times New Roman"/>
              </a:rPr>
              <a:t>.</a:t>
            </a:r>
            <a:endParaRPr lang="en-CA" kern="100">
              <a:solidFill>
                <a:srgbClr val="000000"/>
              </a:solidFill>
              <a:latin typeface="Rockwell"/>
              <a:ea typeface="Times New Roman" panose="02020603050405020304" pitchFamily="18" charset="0"/>
              <a:cs typeface="Times New Roman"/>
            </a:endParaRPr>
          </a:p>
          <a:p>
            <a:pPr marL="0" indent="0">
              <a:lnSpc>
                <a:spcPct val="150000"/>
              </a:lnSpc>
              <a:spcBef>
                <a:spcPct val="20000"/>
              </a:spcBef>
              <a:spcAft>
                <a:spcPts val="600"/>
              </a:spcAft>
              <a:buNone/>
              <a:tabLst>
                <a:tab pos="3754755" algn="l"/>
              </a:tabLst>
            </a:pPr>
            <a:endParaRPr lang="en-CA" kern="100">
              <a:latin typeface="Rockwell"/>
              <a:ea typeface="Times New Roman" panose="02020603050405020304" pitchFamily="18" charset="0"/>
              <a:cs typeface="Arial"/>
            </a:endParaRPr>
          </a:p>
          <a:p>
            <a:pPr indent="0" algn="just">
              <a:lnSpc>
                <a:spcPct val="150000"/>
              </a:lnSpc>
              <a:buNone/>
              <a:tabLst>
                <a:tab pos="3754755" algn="l"/>
              </a:tabLst>
            </a:pPr>
            <a:endParaRPr lang="en-CA" b="1" i="1" kern="100">
              <a:latin typeface="Rockwell"/>
              <a:ea typeface="Times New Roman" panose="02020603050405020304" pitchFamily="18" charset="0"/>
              <a:cs typeface="Times New Roman"/>
            </a:endParaRPr>
          </a:p>
        </p:txBody>
      </p:sp>
    </p:spTree>
    <p:extLst>
      <p:ext uri="{BB962C8B-B14F-4D97-AF65-F5344CB8AC3E}">
        <p14:creationId xmlns:p14="http://schemas.microsoft.com/office/powerpoint/2010/main" val="1883172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FCC50-8D7D-4940-D3CF-E10E46FACCF5}"/>
              </a:ext>
            </a:extLst>
          </p:cNvPr>
          <p:cNvSpPr>
            <a:spLocks noGrp="1"/>
          </p:cNvSpPr>
          <p:nvPr>
            <p:ph type="title"/>
          </p:nvPr>
        </p:nvSpPr>
        <p:spPr/>
        <p:txBody>
          <a:bodyPr>
            <a:noAutofit/>
          </a:bodyPr>
          <a:lstStyle/>
          <a:p>
            <a:r>
              <a:rPr lang="en-US" sz="2700">
                <a:latin typeface="Rockwell"/>
              </a:rPr>
              <a:t>GOOGLE SPAIN AND GOOGLE INC.’S ARGUMENTS</a:t>
            </a:r>
            <a:endParaRPr lang="en-US" sz="2700">
              <a:latin typeface="Rockwell"/>
              <a:cs typeface="Calibri Light"/>
            </a:endParaRPr>
          </a:p>
        </p:txBody>
      </p:sp>
      <p:sp>
        <p:nvSpPr>
          <p:cNvPr id="3" name="Content Placeholder 2">
            <a:extLst>
              <a:ext uri="{FF2B5EF4-FFF2-40B4-BE49-F238E27FC236}">
                <a16:creationId xmlns:a16="http://schemas.microsoft.com/office/drawing/2014/main" id="{B5011958-1C2A-B898-73E2-FF25AF4B55D1}"/>
              </a:ext>
            </a:extLst>
          </p:cNvPr>
          <p:cNvSpPr>
            <a:spLocks noGrp="1"/>
          </p:cNvSpPr>
          <p:nvPr>
            <p:ph idx="1"/>
          </p:nvPr>
        </p:nvSpPr>
        <p:spPr>
          <a:xfrm>
            <a:off x="4387610" y="1069061"/>
            <a:ext cx="6624687" cy="4719877"/>
          </a:xfrm>
        </p:spPr>
        <p:txBody>
          <a:bodyPr>
            <a:noAutofit/>
          </a:bodyPr>
          <a:lstStyle/>
          <a:p>
            <a:pPr marL="685800" indent="-342900" algn="just">
              <a:lnSpc>
                <a:spcPct val="150000"/>
              </a:lnSpc>
              <a:spcBef>
                <a:spcPts val="1400"/>
              </a:spcBef>
              <a:spcAft>
                <a:spcPts val="600"/>
              </a:spcAft>
              <a:buAutoNum type="arabicPeriod"/>
            </a:pPr>
            <a:r>
              <a:rPr lang="en-CA" sz="1800" b="1" dirty="0">
                <a:solidFill>
                  <a:schemeClr val="tx1">
                    <a:lumMod val="85000"/>
                    <a:lumOff val="15000"/>
                  </a:schemeClr>
                </a:solidFill>
                <a:effectLst/>
                <a:latin typeface="Rockwell"/>
                <a:ea typeface="Times New Roman" panose="02020603050405020304" pitchFamily="18" charset="0"/>
              </a:rPr>
              <a:t>Non-Applicability</a:t>
            </a:r>
            <a:r>
              <a:rPr lang="en-CA" dirty="0">
                <a:solidFill>
                  <a:schemeClr val="tx1">
                    <a:lumMod val="85000"/>
                    <a:lumOff val="15000"/>
                  </a:schemeClr>
                </a:solidFill>
                <a:latin typeface="Rockwell"/>
                <a:ea typeface="Times New Roman" panose="02020603050405020304" pitchFamily="18" charset="0"/>
              </a:rPr>
              <a:t>: Argued that EU data protection laws should not apply</a:t>
            </a:r>
            <a:r>
              <a:rPr lang="en-CA" sz="1800" dirty="0">
                <a:solidFill>
                  <a:schemeClr val="tx1">
                    <a:lumMod val="85000"/>
                    <a:lumOff val="15000"/>
                  </a:schemeClr>
                </a:solidFill>
                <a:effectLst/>
                <a:latin typeface="Rockwell"/>
                <a:ea typeface="Times New Roman" panose="02020603050405020304" pitchFamily="18" charset="0"/>
              </a:rPr>
              <a:t> to Google Inc</a:t>
            </a:r>
            <a:r>
              <a:rPr lang="en-CA" dirty="0">
                <a:solidFill>
                  <a:schemeClr val="tx1">
                    <a:lumMod val="85000"/>
                    <a:lumOff val="15000"/>
                  </a:schemeClr>
                </a:solidFill>
                <a:latin typeface="Rockwell"/>
                <a:ea typeface="Times New Roman" panose="02020603050405020304" pitchFamily="18" charset="0"/>
              </a:rPr>
              <a:t>., which processes data </a:t>
            </a:r>
            <a:r>
              <a:rPr lang="en-CA" u="sng" dirty="0">
                <a:solidFill>
                  <a:schemeClr val="tx1">
                    <a:lumMod val="85000"/>
                    <a:lumOff val="15000"/>
                  </a:schemeClr>
                </a:solidFill>
                <a:latin typeface="Rockwell"/>
                <a:ea typeface="Times New Roman" panose="02020603050405020304" pitchFamily="18" charset="0"/>
              </a:rPr>
              <a:t>outside the EU</a:t>
            </a:r>
            <a:endParaRPr lang="en-US" u="sng" dirty="0">
              <a:solidFill>
                <a:schemeClr val="tx1">
                  <a:lumMod val="85000"/>
                  <a:lumOff val="15000"/>
                </a:schemeClr>
              </a:solidFill>
              <a:latin typeface="Rockwell"/>
              <a:ea typeface="Times New Roman" panose="02020603050405020304" pitchFamily="18" charset="0"/>
            </a:endParaRPr>
          </a:p>
          <a:p>
            <a:pPr marL="685800" indent="-342900" algn="just">
              <a:lnSpc>
                <a:spcPct val="150000"/>
              </a:lnSpc>
              <a:spcBef>
                <a:spcPts val="1400"/>
              </a:spcBef>
              <a:spcAft>
                <a:spcPts val="600"/>
              </a:spcAft>
              <a:buAutoNum type="arabicPeriod"/>
            </a:pPr>
            <a:r>
              <a:rPr lang="en-CA" b="1" dirty="0">
                <a:solidFill>
                  <a:schemeClr val="tx1">
                    <a:lumMod val="85000"/>
                    <a:lumOff val="15000"/>
                  </a:schemeClr>
                </a:solidFill>
                <a:latin typeface="Rockwell"/>
                <a:ea typeface="Times New Roman" panose="02020603050405020304" pitchFamily="18" charset="0"/>
              </a:rPr>
              <a:t>Search</a:t>
            </a:r>
            <a:r>
              <a:rPr lang="en-CA" sz="1800" b="1" dirty="0">
                <a:solidFill>
                  <a:srgbClr val="262626"/>
                </a:solidFill>
                <a:effectLst/>
                <a:latin typeface="Rockwell"/>
                <a:ea typeface="Times New Roman" panose="02020603050405020304" pitchFamily="18" charset="0"/>
              </a:rPr>
              <a:t> Function</a:t>
            </a:r>
            <a:r>
              <a:rPr lang="en-CA" dirty="0">
                <a:solidFill>
                  <a:srgbClr val="262626"/>
                </a:solidFill>
                <a:latin typeface="Rockwell"/>
                <a:ea typeface="Times New Roman" panose="02020603050405020304" pitchFamily="18" charset="0"/>
              </a:rPr>
              <a:t>: Claimed the search engine function </a:t>
            </a:r>
            <a:r>
              <a:rPr lang="en-CA" u="sng" dirty="0">
                <a:solidFill>
                  <a:srgbClr val="262626"/>
                </a:solidFill>
                <a:latin typeface="Rockwell"/>
                <a:ea typeface="Times New Roman" panose="02020603050405020304" pitchFamily="18" charset="0"/>
              </a:rPr>
              <a:t>does not involve processing personal data</a:t>
            </a:r>
            <a:r>
              <a:rPr lang="en-CA" dirty="0">
                <a:solidFill>
                  <a:srgbClr val="262626"/>
                </a:solidFill>
                <a:latin typeface="Rockwell"/>
                <a:ea typeface="Times New Roman" panose="02020603050405020304" pitchFamily="18" charset="0"/>
              </a:rPr>
              <a:t> and that Google does not </a:t>
            </a:r>
            <a:r>
              <a:rPr lang="en-CA" u="sng" dirty="0">
                <a:solidFill>
                  <a:srgbClr val="262626"/>
                </a:solidFill>
                <a:latin typeface="Rockwell"/>
                <a:ea typeface="Times New Roman" panose="02020603050405020304" pitchFamily="18" charset="0"/>
              </a:rPr>
              <a:t>control the content </a:t>
            </a:r>
            <a:r>
              <a:rPr lang="en-CA" dirty="0">
                <a:solidFill>
                  <a:srgbClr val="262626"/>
                </a:solidFill>
                <a:latin typeface="Rockwell"/>
                <a:ea typeface="Times New Roman" panose="02020603050405020304" pitchFamily="18" charset="0"/>
              </a:rPr>
              <a:t>of </a:t>
            </a:r>
            <a:r>
              <a:rPr lang="en-CA" u="sng" dirty="0">
                <a:solidFill>
                  <a:srgbClr val="262626"/>
                </a:solidFill>
                <a:latin typeface="Rockwell"/>
                <a:ea typeface="Times New Roman" panose="02020603050405020304" pitchFamily="18" charset="0"/>
              </a:rPr>
              <a:t>third-party websites.</a:t>
            </a:r>
            <a:endParaRPr lang="en-US" u="sng" dirty="0">
              <a:solidFill>
                <a:srgbClr val="262626"/>
              </a:solidFill>
              <a:latin typeface="Rockwell"/>
              <a:ea typeface="Times New Roman" panose="02020603050405020304" pitchFamily="18" charset="0"/>
            </a:endParaRPr>
          </a:p>
          <a:p>
            <a:pPr marL="685800" indent="-342900" algn="just">
              <a:lnSpc>
                <a:spcPct val="150000"/>
              </a:lnSpc>
              <a:spcBef>
                <a:spcPts val="1400"/>
              </a:spcBef>
              <a:spcAft>
                <a:spcPts val="600"/>
              </a:spcAft>
              <a:buAutoNum type="arabicPeriod"/>
            </a:pPr>
            <a:r>
              <a:rPr lang="en-CA" b="1" dirty="0">
                <a:solidFill>
                  <a:schemeClr val="tx1">
                    <a:lumMod val="85000"/>
                    <a:lumOff val="15000"/>
                  </a:schemeClr>
                </a:solidFill>
                <a:latin typeface="Rockwell"/>
                <a:ea typeface="Times New Roman" panose="02020603050405020304" pitchFamily="18" charset="0"/>
              </a:rPr>
              <a:t>Right</a:t>
            </a:r>
            <a:r>
              <a:rPr lang="en-CA" sz="1800" b="1" dirty="0">
                <a:solidFill>
                  <a:schemeClr val="tx1">
                    <a:lumMod val="85000"/>
                    <a:lumOff val="15000"/>
                  </a:schemeClr>
                </a:solidFill>
                <a:effectLst/>
                <a:latin typeface="Rockwell"/>
                <a:ea typeface="Times New Roman" panose="02020603050405020304" pitchFamily="18" charset="0"/>
              </a:rPr>
              <a:t> to Erase</a:t>
            </a:r>
            <a:r>
              <a:rPr lang="en-CA" dirty="0">
                <a:solidFill>
                  <a:schemeClr val="tx1">
                    <a:lumMod val="85000"/>
                    <a:lumOff val="15000"/>
                  </a:schemeClr>
                </a:solidFill>
                <a:latin typeface="Rockwell"/>
                <a:ea typeface="Times New Roman" panose="02020603050405020304" pitchFamily="18" charset="0"/>
              </a:rPr>
              <a:t>: Asserted that the Plaintiff did </a:t>
            </a:r>
            <a:r>
              <a:rPr lang="en-CA" u="sng" dirty="0">
                <a:solidFill>
                  <a:schemeClr val="tx1">
                    <a:lumMod val="85000"/>
                    <a:lumOff val="15000"/>
                  </a:schemeClr>
                </a:solidFill>
                <a:latin typeface="Rockwell"/>
                <a:ea typeface="Times New Roman" panose="02020603050405020304" pitchFamily="18" charset="0"/>
              </a:rPr>
              <a:t>not</a:t>
            </a:r>
            <a:r>
              <a:rPr lang="en-CA" dirty="0">
                <a:solidFill>
                  <a:schemeClr val="tx1">
                    <a:lumMod val="85000"/>
                    <a:lumOff val="15000"/>
                  </a:schemeClr>
                </a:solidFill>
                <a:latin typeface="Rockwell"/>
                <a:ea typeface="Times New Roman" panose="02020603050405020304" pitchFamily="18" charset="0"/>
              </a:rPr>
              <a:t> have the </a:t>
            </a:r>
            <a:r>
              <a:rPr lang="en-CA" u="sng" dirty="0">
                <a:solidFill>
                  <a:schemeClr val="tx1">
                    <a:lumMod val="85000"/>
                    <a:lumOff val="15000"/>
                  </a:schemeClr>
                </a:solidFill>
                <a:latin typeface="Rockwell"/>
                <a:ea typeface="Times New Roman" panose="02020603050405020304" pitchFamily="18" charset="0"/>
              </a:rPr>
              <a:t>right to erase in this case</a:t>
            </a:r>
            <a:r>
              <a:rPr lang="en-CA" dirty="0">
                <a:solidFill>
                  <a:schemeClr val="tx1">
                    <a:lumMod val="85000"/>
                    <a:lumOff val="15000"/>
                  </a:schemeClr>
                </a:solidFill>
                <a:latin typeface="Rockwell"/>
                <a:ea typeface="Times New Roman" panose="02020603050405020304" pitchFamily="18" charset="0"/>
              </a:rPr>
              <a:t>. </a:t>
            </a:r>
            <a:endParaRPr lang="en-US" dirty="0">
              <a:solidFill>
                <a:schemeClr val="tx1">
                  <a:lumMod val="85000"/>
                  <a:lumOff val="15000"/>
                </a:schemeClr>
              </a:solidFill>
              <a:latin typeface="Rockwell"/>
              <a:ea typeface="Times New Roman" panose="02020603050405020304" pitchFamily="18" charset="0"/>
            </a:endParaRPr>
          </a:p>
        </p:txBody>
      </p:sp>
    </p:spTree>
    <p:extLst>
      <p:ext uri="{BB962C8B-B14F-4D97-AF65-F5344CB8AC3E}">
        <p14:creationId xmlns:p14="http://schemas.microsoft.com/office/powerpoint/2010/main" val="4112052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FCC50-8D7D-4940-D3CF-E10E46FACCF5}"/>
              </a:ext>
            </a:extLst>
          </p:cNvPr>
          <p:cNvSpPr>
            <a:spLocks noGrp="1"/>
          </p:cNvSpPr>
          <p:nvPr>
            <p:ph type="title"/>
          </p:nvPr>
        </p:nvSpPr>
        <p:spPr/>
        <p:txBody>
          <a:bodyPr>
            <a:normAutofit/>
          </a:bodyPr>
          <a:lstStyle/>
          <a:p>
            <a:r>
              <a:rPr lang="en-US" sz="3000">
                <a:latin typeface="Rockwell"/>
              </a:rPr>
              <a:t>NEW QUESTIONS TO CONSIDER</a:t>
            </a:r>
          </a:p>
        </p:txBody>
      </p:sp>
      <p:sp>
        <p:nvSpPr>
          <p:cNvPr id="3" name="Content Placeholder 2">
            <a:extLst>
              <a:ext uri="{FF2B5EF4-FFF2-40B4-BE49-F238E27FC236}">
                <a16:creationId xmlns:a16="http://schemas.microsoft.com/office/drawing/2014/main" id="{B5011958-1C2A-B898-73E2-FF25AF4B55D1}"/>
              </a:ext>
            </a:extLst>
          </p:cNvPr>
          <p:cNvSpPr>
            <a:spLocks noGrp="1"/>
          </p:cNvSpPr>
          <p:nvPr>
            <p:ph idx="1"/>
          </p:nvPr>
        </p:nvSpPr>
        <p:spPr>
          <a:xfrm>
            <a:off x="4678682" y="491390"/>
            <a:ext cx="6624687" cy="5875220"/>
          </a:xfrm>
        </p:spPr>
        <p:txBody>
          <a:bodyPr>
            <a:noAutofit/>
          </a:bodyPr>
          <a:lstStyle/>
          <a:p>
            <a:pPr marL="0" indent="0" algn="just">
              <a:lnSpc>
                <a:spcPct val="150000"/>
              </a:lnSpc>
              <a:spcBef>
                <a:spcPts val="1400"/>
              </a:spcBef>
              <a:spcAft>
                <a:spcPts val="600"/>
              </a:spcAft>
              <a:buNone/>
            </a:pPr>
            <a:r>
              <a:rPr lang="en-CA" b="1" dirty="0">
                <a:solidFill>
                  <a:schemeClr val="accent1"/>
                </a:solidFill>
                <a:latin typeface="Rockwell"/>
                <a:ea typeface="Times New Roman" panose="02020603050405020304" pitchFamily="18" charset="0"/>
              </a:rPr>
              <a:t>ISSUE 1.</a:t>
            </a:r>
            <a:r>
              <a:rPr lang="en-CA" dirty="0">
                <a:solidFill>
                  <a:schemeClr val="tx1">
                    <a:lumMod val="85000"/>
                    <a:lumOff val="15000"/>
                  </a:schemeClr>
                </a:solidFill>
                <a:latin typeface="Rockwell"/>
                <a:ea typeface="Times New Roman" panose="02020603050405020304" pitchFamily="18" charset="0"/>
              </a:rPr>
              <a:t> Do EU data protection laws apply to companies that operate in the EU but process data </a:t>
            </a:r>
            <a:r>
              <a:rPr lang="en-CA" b="1" i="1" dirty="0">
                <a:solidFill>
                  <a:srgbClr val="FF0000"/>
                </a:solidFill>
                <a:latin typeface="Rockwell"/>
                <a:ea typeface="Times New Roman" panose="02020603050405020304" pitchFamily="18" charset="0"/>
              </a:rPr>
              <a:t>outside the EU?</a:t>
            </a:r>
            <a:endParaRPr lang="en-US" b="1" i="1" dirty="0">
              <a:solidFill>
                <a:srgbClr val="FF0000"/>
              </a:solidFill>
              <a:latin typeface="Rockwell"/>
              <a:ea typeface="Times New Roman" panose="02020603050405020304" pitchFamily="18" charset="0"/>
              <a:cs typeface="Arial"/>
            </a:endParaRPr>
          </a:p>
          <a:p>
            <a:pPr marL="0" indent="0" algn="just">
              <a:lnSpc>
                <a:spcPct val="150000"/>
              </a:lnSpc>
              <a:spcBef>
                <a:spcPts val="1400"/>
              </a:spcBef>
              <a:spcAft>
                <a:spcPts val="600"/>
              </a:spcAft>
              <a:buNone/>
            </a:pPr>
            <a:r>
              <a:rPr lang="en-CA" b="1" dirty="0">
                <a:solidFill>
                  <a:schemeClr val="accent1"/>
                </a:solidFill>
                <a:latin typeface="Rockwell"/>
                <a:ea typeface="Times New Roman" panose="02020603050405020304" pitchFamily="18" charset="0"/>
              </a:rPr>
              <a:t>ISSUE 2. </a:t>
            </a:r>
            <a:r>
              <a:rPr lang="en-CA" dirty="0">
                <a:solidFill>
                  <a:srgbClr val="262626"/>
                </a:solidFill>
                <a:latin typeface="Rockwell"/>
                <a:ea typeface="Times New Roman" panose="02020603050405020304" pitchFamily="18" charset="0"/>
              </a:rPr>
              <a:t>Should search engines like Google be seen as "</a:t>
            </a:r>
            <a:r>
              <a:rPr lang="en-CA" b="1" i="1" dirty="0">
                <a:solidFill>
                  <a:srgbClr val="FF0000"/>
                </a:solidFill>
                <a:latin typeface="Rockwell"/>
                <a:ea typeface="Times New Roman" panose="02020603050405020304" pitchFamily="18" charset="0"/>
              </a:rPr>
              <a:t>data controllers</a:t>
            </a:r>
            <a:r>
              <a:rPr lang="en-CA" dirty="0">
                <a:solidFill>
                  <a:srgbClr val="262626"/>
                </a:solidFill>
                <a:latin typeface="Rockwell"/>
                <a:ea typeface="Times New Roman" panose="02020603050405020304" pitchFamily="18" charset="0"/>
              </a:rPr>
              <a:t>" of the personal data they process? Is Google’s activity of indexing and storing information considered "processing of personal data" under EU law?</a:t>
            </a:r>
            <a:endParaRPr lang="en-US" dirty="0">
              <a:solidFill>
                <a:srgbClr val="000000"/>
              </a:solidFill>
              <a:latin typeface="Rockwell"/>
              <a:ea typeface="Times New Roman" panose="02020603050405020304" pitchFamily="18" charset="0"/>
            </a:endParaRPr>
          </a:p>
          <a:p>
            <a:pPr marL="0" indent="0" algn="just">
              <a:lnSpc>
                <a:spcPct val="150000"/>
              </a:lnSpc>
              <a:spcBef>
                <a:spcPts val="1400"/>
              </a:spcBef>
              <a:spcAft>
                <a:spcPts val="600"/>
              </a:spcAft>
              <a:buNone/>
            </a:pPr>
            <a:r>
              <a:rPr lang="en-CA" b="1" dirty="0">
                <a:solidFill>
                  <a:schemeClr val="accent1"/>
                </a:solidFill>
                <a:latin typeface="Rockwell"/>
                <a:ea typeface="Times New Roman" panose="02020603050405020304" pitchFamily="18" charset="0"/>
              </a:rPr>
              <a:t>ISSUE 3.</a:t>
            </a:r>
            <a:r>
              <a:rPr lang="en-CA" dirty="0">
                <a:solidFill>
                  <a:schemeClr val="tx1">
                    <a:lumMod val="85000"/>
                    <a:lumOff val="15000"/>
                  </a:schemeClr>
                </a:solidFill>
                <a:latin typeface="Rockwell"/>
                <a:ea typeface="Times New Roman" panose="02020603050405020304" pitchFamily="18" charset="0"/>
              </a:rPr>
              <a:t> Can individuals request the </a:t>
            </a:r>
            <a:r>
              <a:rPr lang="en-CA" b="1" i="1" dirty="0">
                <a:solidFill>
                  <a:srgbClr val="FF0000"/>
                </a:solidFill>
                <a:latin typeface="Rockwell"/>
                <a:ea typeface="Times New Roman" panose="02020603050405020304" pitchFamily="18" charset="0"/>
              </a:rPr>
              <a:t>removal </a:t>
            </a:r>
            <a:r>
              <a:rPr lang="en-CA" dirty="0">
                <a:solidFill>
                  <a:schemeClr val="tx1">
                    <a:lumMod val="85000"/>
                    <a:lumOff val="15000"/>
                  </a:schemeClr>
                </a:solidFill>
                <a:latin typeface="Rockwell"/>
                <a:ea typeface="Times New Roman" panose="02020603050405020304" pitchFamily="18" charset="0"/>
              </a:rPr>
              <a:t>of links to lawfully published personal information?</a:t>
            </a:r>
            <a:endParaRPr lang="en-US" dirty="0">
              <a:solidFill>
                <a:schemeClr val="tx1">
                  <a:lumMod val="85000"/>
                  <a:lumOff val="15000"/>
                </a:schemeClr>
              </a:solidFill>
              <a:latin typeface="Rockwell"/>
              <a:ea typeface="Times New Roman" panose="02020603050405020304" pitchFamily="18" charset="0"/>
            </a:endParaRPr>
          </a:p>
        </p:txBody>
      </p:sp>
    </p:spTree>
    <p:extLst>
      <p:ext uri="{BB962C8B-B14F-4D97-AF65-F5344CB8AC3E}">
        <p14:creationId xmlns:p14="http://schemas.microsoft.com/office/powerpoint/2010/main" val="2007834515"/>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3960F"/>
      </a:accent1>
      <a:accent2>
        <a:srgbClr val="E04116"/>
      </a:accent2>
      <a:accent3>
        <a:srgbClr val="9D4DE7"/>
      </a:accent3>
      <a:accent4>
        <a:srgbClr val="449EF3"/>
      </a:accent4>
      <a:accent5>
        <a:srgbClr val="39C6BE"/>
      </a:accent5>
      <a:accent6>
        <a:srgbClr val="88C933"/>
      </a:accent6>
      <a:hlink>
        <a:srgbClr val="EBB41F"/>
      </a:hlink>
      <a:folHlink>
        <a:srgbClr val="E1D676"/>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29B3952A-A5A2-4E72-A5C9-A88B41734E0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{4DB68CFF-2585-A241-A689-B35B5DCDFB1E}tf16401369</Template>
  <TotalTime>1</TotalTime>
  <Words>2069</Words>
  <Application>Microsoft Office PowerPoint</Application>
  <PresentationFormat>Widescreen</PresentationFormat>
  <Paragraphs>150</Paragraphs>
  <Slides>18</Slides>
  <Notes>14</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18</vt:i4>
      </vt:variant>
    </vt:vector>
  </HeadingPairs>
  <TitlesOfParts>
    <vt:vector size="29" baseType="lpstr">
      <vt:lpstr>Aptos</vt:lpstr>
      <vt:lpstr>Arial</vt:lpstr>
      <vt:lpstr>Calibri</vt:lpstr>
      <vt:lpstr>Calibri Light</vt:lpstr>
      <vt:lpstr>Courier New</vt:lpstr>
      <vt:lpstr>Courier New,monospace</vt:lpstr>
      <vt:lpstr>Rockwell</vt:lpstr>
      <vt:lpstr>Times New Roman</vt:lpstr>
      <vt:lpstr>Wingdings</vt:lpstr>
      <vt:lpstr>Wingdings,Sans-Serif</vt:lpstr>
      <vt:lpstr>Atlas</vt:lpstr>
      <vt:lpstr>Google Spain, Google Inc. v Agencia Española de Protección de Datos</vt:lpstr>
      <vt:lpstr>TODAY'S AGENDA</vt:lpstr>
      <vt:lpstr>SHORT  FACTS</vt:lpstr>
      <vt:lpstr>PLAINTIFF CLAIMS</vt:lpstr>
      <vt:lpstr>WHY DID HE CARE ABOUT THIS?</vt:lpstr>
      <vt:lpstr>TRIAL HISTORY</vt:lpstr>
      <vt:lpstr>THE APPEAL</vt:lpstr>
      <vt:lpstr>GOOGLE SPAIN AND GOOGLE INC.’S ARGUMENTS</vt:lpstr>
      <vt:lpstr>NEW QUESTIONS TO CONSIDER</vt:lpstr>
      <vt:lpstr>ISSUE 1    GOOGLE AS A DATA CONTROLLER? </vt:lpstr>
      <vt:lpstr>PowerPoint Presentation</vt:lpstr>
      <vt:lpstr>PowerPoint Presentation</vt:lpstr>
      <vt:lpstr>RATIO</vt:lpstr>
      <vt:lpstr>    ADVOCATE GENERAL'S OPINION</vt:lpstr>
      <vt:lpstr>POLICY CONSIDERATIONS (FOR RTBF) </vt:lpstr>
      <vt:lpstr>PowerPoint Presentation</vt:lpstr>
      <vt:lpstr> THE AFTERMATH</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Google Spain, Google Inc. v Agencia Espanola de Protecction de Datos</dc:title>
  <dc:creator>Emma Peress</dc:creator>
  <cp:lastModifiedBy>Allen Mendelsohn</cp:lastModifiedBy>
  <cp:revision>2</cp:revision>
  <dcterms:created xsi:type="dcterms:W3CDTF">2024-09-27T23:33:20Z</dcterms:created>
  <dcterms:modified xsi:type="dcterms:W3CDTF">2024-11-11T18:58:45Z</dcterms:modified>
</cp:coreProperties>
</file>