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Archivo Black" panose="020B0604020202020204" charset="0"/>
      <p:regular r:id="rId30"/>
    </p:embeddedFont>
    <p:embeddedFont>
      <p:font typeface="Canva Sans Bold Italics" panose="020B0604020202020204" charset="0"/>
      <p:regular r:id="rId31"/>
      <p:bold r:id="rId32"/>
      <p:italic r:id="rId33"/>
      <p:bold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Lato Bold" panose="020F0502020204030203" charset="0"/>
      <p:regular r:id="rId39"/>
      <p:bold r:id="rId40"/>
    </p:embeddedFont>
    <p:embeddedFont>
      <p:font typeface="Lato Italics" panose="020B060402020202020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54" autoAdjust="0"/>
  </p:normalViewPr>
  <p:slideViewPr>
    <p:cSldViewPr>
      <p:cViewPr varScale="1">
        <p:scale>
          <a:sx n="54" d="100"/>
          <a:sy n="54" d="100"/>
        </p:scale>
        <p:origin x="4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35.svg"/><Relationship Id="rId4" Type="http://schemas.openxmlformats.org/officeDocument/2006/relationships/image" Target="../media/image5.sv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4.svg"/><Relationship Id="rId5" Type="http://schemas.openxmlformats.org/officeDocument/2006/relationships/image" Target="../media/image5.sv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5532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327092" y="2350260"/>
            <a:ext cx="5586479" cy="558647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>
            <a:off x="-223380" y="9258300"/>
            <a:ext cx="13343712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9763917" y="1014412"/>
            <a:ext cx="14264946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3498558"/>
            <a:ext cx="8735217" cy="2200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32"/>
              </a:lnSpc>
            </a:pPr>
            <a:r>
              <a:rPr lang="en-US" sz="980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Doe 464533 v. N.D.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6325" y="6070535"/>
            <a:ext cx="3260622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By Molly Hamilton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20956" y="8980838"/>
            <a:ext cx="3114176" cy="47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60"/>
              </a:lnSpc>
            </a:pPr>
            <a:r>
              <a:rPr lang="en-US" sz="29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 November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630" r="-256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540372"/>
            <a:ext cx="15033154" cy="95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3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Breach of Confidence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845721"/>
            <a:ext cx="9631899" cy="592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400" i="1">
                <a:solidFill>
                  <a:srgbClr val="AA1945"/>
                </a:solidFill>
                <a:latin typeface="Lato Italics"/>
                <a:ea typeface="Lato Italics"/>
                <a:cs typeface="Lato Italics"/>
                <a:sym typeface="Lato Italics"/>
              </a:rPr>
              <a:t>Grant v. Winnipeg Regional Health Authority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 (2015):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The unauthorized use of confidential information to the detriment of the party communicating it, and from which damage ensued, may lead to a cause of action.</a:t>
            </a:r>
          </a:p>
          <a:p>
            <a:pPr algn="just">
              <a:lnSpc>
                <a:spcPts val="3600"/>
              </a:lnSpc>
            </a:pPr>
            <a:endParaRPr lang="en-US" sz="2400">
              <a:solidFill>
                <a:srgbClr val="2E2C2B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3600"/>
              </a:lnSpc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Three elements:</a:t>
            </a:r>
          </a:p>
          <a:p>
            <a:pPr marL="518160" lvl="1" indent="-259080" algn="just">
              <a:lnSpc>
                <a:spcPts val="3600"/>
              </a:lnSpc>
              <a:buAutoNum type="arabi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The information must have the necessary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quality of confidence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about it</a:t>
            </a:r>
          </a:p>
          <a:p>
            <a:pPr marL="518160" lvl="1" indent="-259080" algn="just">
              <a:lnSpc>
                <a:spcPts val="3600"/>
              </a:lnSpc>
              <a:buAutoNum type="arabi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Information must have been imparted in circumstances importing an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obligation of confidence</a:t>
            </a:r>
          </a:p>
          <a:p>
            <a:pPr marL="518160" lvl="1" indent="-259080" algn="just">
              <a:lnSpc>
                <a:spcPts val="3600"/>
              </a:lnSpc>
              <a:buAutoNum type="arabi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Must be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unauthorized use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of that information to the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detriment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of the party communicating it. </a:t>
            </a:r>
          </a:p>
          <a:p>
            <a:pPr marL="1554480" lvl="3" indent="-388620" algn="just">
              <a:lnSpc>
                <a:spcPts val="3600"/>
              </a:lnSpc>
              <a:buFont typeface="Arial"/>
              <a:buChar char="￭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essential element: harm to plaintiff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630" r="-256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540372"/>
            <a:ext cx="15033154" cy="95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3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Breach of Confidence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845721"/>
            <a:ext cx="8537543" cy="547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600"/>
              </a:lnSpc>
              <a:buAutoNum type="arabicPeriod"/>
            </a:pP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Necessary quality of confidence</a:t>
            </a:r>
          </a:p>
          <a:p>
            <a:pPr marL="1036320" lvl="2" indent="-345440" algn="just">
              <a:lnSpc>
                <a:spcPts val="3600"/>
              </a:lnSpc>
              <a:buAutoNum type="alphaL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The video shared was private and personal.</a:t>
            </a:r>
          </a:p>
          <a:p>
            <a:pPr marL="1036320" lvl="2" indent="-345440" algn="just">
              <a:lnSpc>
                <a:spcPts val="3600"/>
              </a:lnSpc>
              <a:buAutoNum type="alphaL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Not made to be publicly available </a:t>
            </a:r>
          </a:p>
          <a:p>
            <a:pPr marL="518160" lvl="1" indent="-259080" algn="just">
              <a:lnSpc>
                <a:spcPts val="3600"/>
              </a:lnSpc>
              <a:buAutoNum type="arabicPeriod"/>
            </a:pP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Imparted in circumstances importing an obligation of confidence</a:t>
            </a:r>
          </a:p>
          <a:p>
            <a:pPr marL="1036320" lvl="2" indent="-345440" algn="just">
              <a:lnSpc>
                <a:spcPts val="3600"/>
              </a:lnSpc>
              <a:buAutoNum type="alphaL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Video was given to N.D. on the understanding that he would treat it as confidential </a:t>
            </a:r>
          </a:p>
          <a:p>
            <a:pPr marL="518160" lvl="1" indent="-259080" algn="just">
              <a:lnSpc>
                <a:spcPts val="3600"/>
              </a:lnSpc>
              <a:buAutoNum type="arabicPeriod"/>
            </a:pP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Unauthorized use of that information to the detriment of the party communicating it. </a:t>
            </a:r>
          </a:p>
          <a:p>
            <a:pPr marL="1036320" lvl="2" indent="-345440" algn="just">
              <a:lnSpc>
                <a:spcPts val="3600"/>
              </a:lnSpc>
              <a:buAutoNum type="alphaL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Doe experienced emotional and psychological harm</a:t>
            </a:r>
          </a:p>
          <a:p>
            <a:pPr marL="1036320" lvl="2" indent="-345440" algn="just">
              <a:lnSpc>
                <a:spcPts val="3600"/>
              </a:lnSpc>
              <a:buAutoNum type="alphaL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Possible future adverse impact on career and employment prospects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630" r="-256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502272"/>
            <a:ext cx="15033154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5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Intentional Infliction of Mental Distress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254872"/>
            <a:ext cx="8537543" cy="592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400" i="1">
                <a:solidFill>
                  <a:srgbClr val="AA1945"/>
                </a:solidFill>
                <a:latin typeface="Lato Italics"/>
                <a:ea typeface="Lato Italics"/>
                <a:cs typeface="Lato Italics"/>
                <a:sym typeface="Lato Italics"/>
              </a:rPr>
              <a:t>Prinzo v. Baycrest Centre for Geriatric Care (2002)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: 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Conduct that is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flagrant and outrageous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Calculated to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produce harm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; and</a:t>
            </a:r>
          </a:p>
          <a:p>
            <a:pPr marL="1036320" lvl="2" indent="-345440" algn="just">
              <a:lnSpc>
                <a:spcPts val="36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Clearly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foreseeable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that the actions of the tortfeasor would cause harm to the victim.</a:t>
            </a:r>
          </a:p>
          <a:p>
            <a:pPr marL="1036320" lvl="2" indent="-345440" algn="just">
              <a:lnSpc>
                <a:spcPts val="36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Kind of harm must have been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intended or known to happen.</a:t>
            </a:r>
          </a:p>
          <a:p>
            <a:pPr marL="1036320" lvl="2" indent="-345440" algn="just">
              <a:lnSpc>
                <a:spcPts val="36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Defendant must have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desired to produce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the mental distress or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known that this type of harm was going to happen.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Resulting in a 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visible and provable injury </a:t>
            </a:r>
          </a:p>
          <a:p>
            <a:pPr marL="1036320" lvl="2" indent="-345440" algn="just">
              <a:lnSpc>
                <a:spcPts val="36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Doesn’t have to just be physical injury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Malicious purpose is not required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502272"/>
            <a:ext cx="15033154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5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Intentional Infliction of Mental Distress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817754"/>
            <a:ext cx="10269674" cy="568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0"/>
              </a:lnSpc>
            </a:pPr>
            <a:endParaRPr/>
          </a:p>
          <a:p>
            <a:pPr marL="496571" lvl="1" indent="-248285" algn="just">
              <a:lnSpc>
                <a:spcPts val="3450"/>
              </a:lnSpc>
              <a:buAutoNum type="arabicPeriod"/>
            </a:pPr>
            <a:r>
              <a:rPr lang="en-US" sz="2300" b="1">
                <a:solidFill>
                  <a:srgbClr val="AA1945"/>
                </a:solidFill>
                <a:latin typeface="Lato Bold"/>
                <a:ea typeface="Lato Bold"/>
                <a:cs typeface="Lato Bold"/>
                <a:sym typeface="Lato Bold"/>
              </a:rPr>
              <a:t>Conduct that is flagrant and outrageous</a:t>
            </a:r>
          </a:p>
          <a:p>
            <a:pPr marL="993141" lvl="2" indent="-331047" algn="just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Knew she was hesitant to share with him intimate and private images and videos</a:t>
            </a:r>
          </a:p>
          <a:p>
            <a:pPr marL="993141" lvl="2" indent="-331047" algn="just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Said that the video was only for him</a:t>
            </a:r>
          </a:p>
          <a:p>
            <a:pPr marL="993141" lvl="2" indent="-331047" algn="just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Posted the video on the very day he got it from her, and shared it with friends. </a:t>
            </a:r>
          </a:p>
          <a:p>
            <a:pPr marL="496571" lvl="1" indent="-248285" algn="just">
              <a:lnSpc>
                <a:spcPts val="3450"/>
              </a:lnSpc>
              <a:buAutoNum type="arabicPeriod"/>
            </a:pPr>
            <a:r>
              <a:rPr lang="en-US" sz="2300" b="1">
                <a:solidFill>
                  <a:srgbClr val="AA1945"/>
                </a:solidFill>
                <a:latin typeface="Lato Bold"/>
                <a:ea typeface="Lato Bold"/>
                <a:cs typeface="Lato Bold"/>
                <a:sym typeface="Lato Bold"/>
              </a:rPr>
              <a:t>Calculated to produce harm; and</a:t>
            </a:r>
          </a:p>
          <a:p>
            <a:pPr marL="993141" lvl="2" indent="-331047" algn="just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“[...] entirely foreseeable that posting an intimate video of a young woman - who had provided it in the expectation that it would remain confidential - on a public website, and share the video with peers, would cause the person whose trust has been betrayed in this fashion extreme emotional upset and understandable psychological distress.” (para. 31)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630" r="-256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502272"/>
            <a:ext cx="15033154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5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Intentional Infliction of Mental Distress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140572"/>
            <a:ext cx="10269674" cy="474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2400" b="1">
                <a:solidFill>
                  <a:srgbClr val="AA1945"/>
                </a:solidFill>
                <a:latin typeface="Lato Bold"/>
                <a:ea typeface="Lato Bold"/>
                <a:cs typeface="Lato Bold"/>
                <a:sym typeface="Lato Bold"/>
              </a:rPr>
              <a:t>3. Resulting in a visible and provable injury </a:t>
            </a:r>
          </a:p>
          <a:p>
            <a:pPr marL="1036320" lvl="2" indent="-34544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N.D.’s conduct didn’t cause actual physical harm </a:t>
            </a:r>
          </a:p>
          <a:p>
            <a:pPr marL="1036320" lvl="2" indent="-34544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His conduct caused significant psychological harm </a:t>
            </a:r>
          </a:p>
          <a:p>
            <a:pPr marL="1554480" lvl="3" indent="-388620" algn="just">
              <a:lnSpc>
                <a:spcPts val="4800"/>
              </a:lnSpc>
              <a:buFont typeface="Arial"/>
              <a:buChar char="￭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Taken to a crisis centre at the hospital</a:t>
            </a:r>
          </a:p>
          <a:p>
            <a:pPr marL="1554480" lvl="3" indent="-388620" algn="just">
              <a:lnSpc>
                <a:spcPts val="4800"/>
              </a:lnSpc>
              <a:buFont typeface="Arial"/>
              <a:buChar char="￭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Depression</a:t>
            </a:r>
          </a:p>
          <a:p>
            <a:pPr marL="1554480" lvl="3" indent="-388620" algn="just">
              <a:lnSpc>
                <a:spcPts val="4800"/>
              </a:lnSpc>
              <a:buFont typeface="Arial"/>
              <a:buChar char="￭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Extensive counselling </a:t>
            </a:r>
          </a:p>
          <a:p>
            <a:pPr marL="1554480" lvl="3" indent="-388620" algn="just">
              <a:lnSpc>
                <a:spcPts val="4800"/>
              </a:lnSpc>
              <a:buFont typeface="Arial"/>
              <a:buChar char="￭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Remains emotionally fragile and vulnerable </a:t>
            </a:r>
          </a:p>
          <a:p>
            <a:pPr algn="just">
              <a:lnSpc>
                <a:spcPts val="3600"/>
              </a:lnSpc>
            </a:pPr>
            <a:endParaRPr lang="en-US" sz="2400">
              <a:solidFill>
                <a:srgbClr val="2E2C2B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630" r="-256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630" r="-256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502272"/>
            <a:ext cx="15033154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5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Invasion of Privacy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431259"/>
            <a:ext cx="10269674" cy="604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2400" i="1">
                <a:solidFill>
                  <a:srgbClr val="AA1945"/>
                </a:solidFill>
                <a:latin typeface="Lato Italics"/>
                <a:ea typeface="Lato Italics"/>
                <a:cs typeface="Lato Italics"/>
                <a:sym typeface="Lato Italics"/>
              </a:rPr>
              <a:t>Jones v. Tsige</a:t>
            </a: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 (2012):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recognized the existence of the tort of invasion of privacy known as intrusion upon seclusion. </a:t>
            </a:r>
          </a:p>
          <a:p>
            <a:pPr algn="just">
              <a:lnSpc>
                <a:spcPts val="4800"/>
              </a:lnSpc>
            </a:pP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Prosser, “Privacy” four-tort catalogue </a:t>
            </a:r>
          </a:p>
          <a:p>
            <a:pPr marL="518160" lvl="1" indent="-259080" algn="just">
              <a:lnSpc>
                <a:spcPts val="4800"/>
              </a:lnSpc>
              <a:buAutoNum type="arabi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Intrusion upon the plaintiff’s seclusion or solitude, or into his private affairs*</a:t>
            </a:r>
          </a:p>
          <a:p>
            <a:pPr marL="518160" lvl="1" indent="-259080" algn="just">
              <a:lnSpc>
                <a:spcPts val="4800"/>
              </a:lnSpc>
              <a:buAutoNum type="arabi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Public disclosure of embarrassing private facts about the plaintiff**</a:t>
            </a:r>
          </a:p>
          <a:p>
            <a:pPr marL="518160" lvl="1" indent="-259080" algn="just">
              <a:lnSpc>
                <a:spcPts val="4800"/>
              </a:lnSpc>
              <a:buAutoNum type="arabi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Publicity which places the plaintiff in a false light in the public eye</a:t>
            </a:r>
          </a:p>
          <a:p>
            <a:pPr marL="518160" lvl="1" indent="-259080" algn="just">
              <a:lnSpc>
                <a:spcPts val="4800"/>
              </a:lnSpc>
              <a:buAutoNum type="arabicPeriod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Appropriation, for the defendant’s advantage, of the plaintiff’s name and likeness. </a:t>
            </a:r>
          </a:p>
          <a:p>
            <a:pPr algn="just">
              <a:lnSpc>
                <a:spcPts val="4800"/>
              </a:lnSpc>
            </a:pPr>
            <a:endParaRPr lang="en-US" sz="2400">
              <a:solidFill>
                <a:srgbClr val="2E2C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502272"/>
            <a:ext cx="15033154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5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Invasion of Privacy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210" y="2349997"/>
            <a:ext cx="17687511" cy="769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just">
              <a:lnSpc>
                <a:spcPts val="4400"/>
              </a:lnSpc>
              <a:buAutoNum type="arabicPeriod"/>
            </a:pPr>
            <a:r>
              <a:rPr lang="en-US" sz="2200" b="1">
                <a:solidFill>
                  <a:srgbClr val="AA1945"/>
                </a:solidFill>
                <a:latin typeface="Lato Bold"/>
                <a:ea typeface="Lato Bold"/>
                <a:cs typeface="Lato Bold"/>
                <a:sym typeface="Lato Bold"/>
              </a:rPr>
              <a:t>Intrusion upon Seclusion</a:t>
            </a:r>
          </a:p>
          <a:p>
            <a:pPr marL="949962" lvl="2" indent="-316654" algn="just">
              <a:lnSpc>
                <a:spcPts val="4400"/>
              </a:lnSpc>
              <a:buFont typeface="Arial"/>
              <a:buChar char="⚬"/>
            </a:pP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“One who </a:t>
            </a:r>
            <a:r>
              <a:rPr lang="en-US" sz="22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intentionally intrudes, physically or otherwise</a:t>
            </a: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, upon the </a:t>
            </a:r>
            <a:r>
              <a:rPr lang="en-US" sz="22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seclusion of another or his private affairs or concerns</a:t>
            </a: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, is subject to a liability to the other for invasion of his privacy, if the invasion would be </a:t>
            </a:r>
            <a:r>
              <a:rPr lang="en-US" sz="22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highly offence to a reasonable person</a:t>
            </a: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  <a:p>
            <a:pPr marL="474981" lvl="1" indent="-237491" algn="just">
              <a:lnSpc>
                <a:spcPts val="4400"/>
              </a:lnSpc>
              <a:buFont typeface="Arial"/>
              <a:buChar char="•"/>
            </a:pPr>
            <a:r>
              <a:rPr lang="en-US" sz="2200" b="1">
                <a:solidFill>
                  <a:srgbClr val="AA1945"/>
                </a:solidFill>
                <a:latin typeface="Lato Bold"/>
                <a:ea typeface="Lato Bold"/>
                <a:cs typeface="Lato Bold"/>
                <a:sym typeface="Lato Bold"/>
              </a:rPr>
              <a:t>Elements:</a:t>
            </a:r>
          </a:p>
          <a:p>
            <a:pPr marL="949962" lvl="2" indent="-316654" algn="just">
              <a:lnSpc>
                <a:spcPts val="4400"/>
              </a:lnSpc>
              <a:buFont typeface="Arial"/>
              <a:buChar char="⚬"/>
            </a:pP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Must be something in the nature of </a:t>
            </a:r>
            <a:r>
              <a:rPr lang="en-US" sz="22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prying or intrusion</a:t>
            </a:r>
          </a:p>
          <a:p>
            <a:pPr marL="949962" lvl="2" indent="-316654" algn="just">
              <a:lnSpc>
                <a:spcPts val="4400"/>
              </a:lnSpc>
              <a:buFont typeface="Arial"/>
              <a:buChar char="⚬"/>
            </a:pP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Intrusion must be something which would be </a:t>
            </a:r>
            <a:r>
              <a:rPr lang="en-US" sz="22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offensive or objectionable to a reasonable person</a:t>
            </a:r>
          </a:p>
          <a:p>
            <a:pPr marL="949962" lvl="2" indent="-316654" algn="just">
              <a:lnSpc>
                <a:spcPts val="4400"/>
              </a:lnSpc>
              <a:buFont typeface="Arial"/>
              <a:buChar char="⚬"/>
            </a:pP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The thing into which there is prying or intrusion </a:t>
            </a:r>
            <a:r>
              <a:rPr lang="en-US" sz="22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must be, and be entitled to be, private;</a:t>
            </a: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and</a:t>
            </a:r>
          </a:p>
          <a:p>
            <a:pPr marL="949962" lvl="2" indent="-316654" algn="just">
              <a:lnSpc>
                <a:spcPts val="4400"/>
              </a:lnSpc>
              <a:buFont typeface="Arial"/>
              <a:buChar char="⚬"/>
            </a:pP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The interest protected by this branch of the tort is primarily a </a:t>
            </a:r>
            <a:r>
              <a:rPr lang="en-US" sz="22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mental one</a:t>
            </a: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. It has been useful chiefly in the gaps left by trespass, nuisance, the intentional infliction of mental distress, and whatever remedies there may be for the invasion of constitutional rights </a:t>
            </a:r>
          </a:p>
          <a:p>
            <a:pPr marL="474981" lvl="1" indent="-237491" algn="just">
              <a:lnSpc>
                <a:spcPts val="4400"/>
              </a:lnSpc>
              <a:buFont typeface="Arial"/>
              <a:buChar char="•"/>
            </a:pPr>
            <a:r>
              <a:rPr lang="en-US" sz="2200" b="1">
                <a:solidFill>
                  <a:srgbClr val="AA1945"/>
                </a:solidFill>
                <a:latin typeface="Lato Bold"/>
                <a:ea typeface="Lato Bold"/>
                <a:cs typeface="Lato Bold"/>
                <a:sym typeface="Lato Bold"/>
              </a:rPr>
              <a:t>Charter considerations</a:t>
            </a:r>
          </a:p>
          <a:p>
            <a:pPr marL="949962" lvl="2" indent="-316654" algn="just">
              <a:lnSpc>
                <a:spcPts val="4400"/>
              </a:lnSpc>
              <a:buFont typeface="Arial"/>
              <a:buChar char="⚬"/>
            </a:pP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Right to Privacy = section 8</a:t>
            </a:r>
          </a:p>
          <a:p>
            <a:pPr marL="949962" lvl="2" indent="-316654" algn="just">
              <a:lnSpc>
                <a:spcPts val="4400"/>
              </a:lnSpc>
              <a:buFont typeface="Arial"/>
              <a:buChar char="⚬"/>
            </a:pP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Common law developed in a way to be consistent with Charter.</a:t>
            </a:r>
          </a:p>
          <a:p>
            <a:pPr algn="just">
              <a:lnSpc>
                <a:spcPts val="4400"/>
              </a:lnSpc>
            </a:pPr>
            <a:r>
              <a:rPr lang="en-US" sz="22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just">
              <a:lnSpc>
                <a:spcPts val="4400"/>
              </a:lnSpc>
            </a:pPr>
            <a:endParaRPr lang="en-US" sz="2200">
              <a:solidFill>
                <a:srgbClr val="2E2C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630" r="-256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502272"/>
            <a:ext cx="15033154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5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Invasion of Privacy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545559"/>
            <a:ext cx="10269674" cy="524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0"/>
              </a:lnSpc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2. </a:t>
            </a:r>
            <a:r>
              <a:rPr lang="en-US" sz="2300" b="1">
                <a:solidFill>
                  <a:srgbClr val="AA1945"/>
                </a:solidFill>
                <a:latin typeface="Lato Bold"/>
                <a:ea typeface="Lato Bold"/>
                <a:cs typeface="Lato Bold"/>
                <a:sym typeface="Lato Bold"/>
              </a:rPr>
              <a:t>Public disclosure of embarrassing private facts about the plaintiff</a:t>
            </a:r>
          </a:p>
          <a:p>
            <a:pPr marL="993141" lvl="2" indent="-331047" algn="just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Public disclosure, and not a private one</a:t>
            </a:r>
          </a:p>
          <a:p>
            <a:pPr marL="993141" lvl="2" indent="-331047" algn="just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Private facts, and not public ones;</a:t>
            </a:r>
          </a:p>
          <a:p>
            <a:pPr marL="993141" lvl="2" indent="-331047" algn="just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The matter made public must be one which would be offensive and objectionable to a reasonable man of ordinary sensibilities </a:t>
            </a:r>
          </a:p>
          <a:p>
            <a:pPr algn="just">
              <a:lnSpc>
                <a:spcPts val="3450"/>
              </a:lnSpc>
            </a:pPr>
            <a:endParaRPr lang="en-US" sz="2300">
              <a:solidFill>
                <a:srgbClr val="2E2C2B"/>
              </a:solidFill>
              <a:latin typeface="Lato"/>
              <a:ea typeface="Lato"/>
              <a:cs typeface="Lato"/>
              <a:sym typeface="Lato"/>
            </a:endParaRPr>
          </a:p>
          <a:p>
            <a:pPr marL="496571" lvl="1" indent="-248285" algn="just">
              <a:lnSpc>
                <a:spcPts val="3450"/>
              </a:lnSpc>
              <a:buFont typeface="Arial"/>
              <a:buChar char="•"/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Judge adopts Restatement with modification:</a:t>
            </a:r>
          </a:p>
          <a:p>
            <a:pPr marL="993141" lvl="2" indent="-331047" algn="just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“One who gives </a:t>
            </a:r>
            <a:r>
              <a:rPr lang="en-US" sz="23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publicity to a matter concerning the private life</a:t>
            </a: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of another is subject to liability to the other for invasion of the other’s privacy, </a:t>
            </a:r>
            <a:r>
              <a:rPr lang="en-US" sz="23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if the matter publicized </a:t>
            </a:r>
            <a:r>
              <a:rPr lang="en-US" sz="2300" u="sng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or the act of the publication</a:t>
            </a:r>
            <a:r>
              <a:rPr lang="en-US" sz="23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(a) would be highly offensive to a reasonable person, and (b) is not of legitimate concern to the public” (para 46).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3645" r="-176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502272"/>
            <a:ext cx="15033154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75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Invasion of Privacy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053134"/>
            <a:ext cx="10106389" cy="227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400" b="1">
                <a:solidFill>
                  <a:srgbClr val="AA1945"/>
                </a:solidFill>
                <a:latin typeface="Lato Bold"/>
                <a:ea typeface="Lato Bold"/>
                <a:cs typeface="Lato Bold"/>
                <a:sym typeface="Lato Bold"/>
              </a:rPr>
              <a:t>n this case: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N.D posted on the internet a privately-shared and highly personal intimate video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He made public an aspect of the plaintiff’s private life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A reasonable person would find such activity to be highly offensive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3154562"/>
            <a:ext cx="751864" cy="693594"/>
          </a:xfrm>
          <a:custGeom>
            <a:avLst/>
            <a:gdLst/>
            <a:ahLst/>
            <a:cxnLst/>
            <a:rect l="l" t="t" r="r" b="b"/>
            <a:pathLst>
              <a:path w="751864" h="693594">
                <a:moveTo>
                  <a:pt x="0" y="0"/>
                </a:moveTo>
                <a:lnTo>
                  <a:pt x="751864" y="0"/>
                </a:lnTo>
                <a:lnTo>
                  <a:pt x="751864" y="693594"/>
                </a:lnTo>
                <a:lnTo>
                  <a:pt x="0" y="693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184905" y="1181100"/>
            <a:ext cx="9918190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Reasoning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35017" y="3222594"/>
            <a:ext cx="1924847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Damages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47661" y="3194019"/>
            <a:ext cx="339595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Injunctive Relief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08557" y="3222594"/>
            <a:ext cx="439655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Procedural Directions</a:t>
            </a:r>
          </a:p>
        </p:txBody>
      </p: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184905" y="2018665"/>
            <a:ext cx="9918190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Remedies </a:t>
            </a:r>
          </a:p>
        </p:txBody>
      </p:sp>
      <p:sp>
        <p:nvSpPr>
          <p:cNvPr id="11" name="Freeform 11"/>
          <p:cNvSpPr/>
          <p:nvPr/>
        </p:nvSpPr>
        <p:spPr>
          <a:xfrm>
            <a:off x="6629293" y="3116462"/>
            <a:ext cx="751864" cy="693594"/>
          </a:xfrm>
          <a:custGeom>
            <a:avLst/>
            <a:gdLst/>
            <a:ahLst/>
            <a:cxnLst/>
            <a:rect l="l" t="t" r="r" b="b"/>
            <a:pathLst>
              <a:path w="751864" h="693594">
                <a:moveTo>
                  <a:pt x="0" y="0"/>
                </a:moveTo>
                <a:lnTo>
                  <a:pt x="751863" y="0"/>
                </a:lnTo>
                <a:lnTo>
                  <a:pt x="751863" y="693594"/>
                </a:lnTo>
                <a:lnTo>
                  <a:pt x="0" y="693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790019" y="3154562"/>
            <a:ext cx="751864" cy="693594"/>
          </a:xfrm>
          <a:custGeom>
            <a:avLst/>
            <a:gdLst/>
            <a:ahLst/>
            <a:cxnLst/>
            <a:rect l="l" t="t" r="r" b="b"/>
            <a:pathLst>
              <a:path w="751864" h="693594">
                <a:moveTo>
                  <a:pt x="0" y="0"/>
                </a:moveTo>
                <a:lnTo>
                  <a:pt x="751863" y="0"/>
                </a:lnTo>
                <a:lnTo>
                  <a:pt x="751863" y="693594"/>
                </a:lnTo>
                <a:lnTo>
                  <a:pt x="0" y="693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4038656"/>
            <a:ext cx="5032690" cy="284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Simplified Procedure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Look at similar cases</a:t>
            </a:r>
          </a:p>
          <a:p>
            <a:pPr marL="949959" lvl="2" indent="-316653" algn="l">
              <a:lnSpc>
                <a:spcPts val="3299"/>
              </a:lnSpc>
              <a:buFont typeface="Arial"/>
              <a:buChar char="⚬"/>
            </a:pPr>
            <a:r>
              <a:rPr lang="en-US" sz="2199" i="1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B.M.G. v. Nova Scotia </a:t>
            </a: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(2007)</a:t>
            </a:r>
          </a:p>
          <a:p>
            <a:pPr marL="949959" lvl="2" indent="-316653" algn="l">
              <a:lnSpc>
                <a:spcPts val="3299"/>
              </a:lnSpc>
              <a:buFont typeface="Arial"/>
              <a:buChar char="⚬"/>
            </a:pPr>
            <a:r>
              <a:rPr lang="en-US" sz="2199" i="1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Blackwater v. Pint </a:t>
            </a: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(2005)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General Damages = $50,000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Aggravated Damages = $25,000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Punitive Damages = $25,000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73254" y="3895372"/>
            <a:ext cx="5344767" cy="530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Order directing defendant to immediately destroy any and all intimate images or recordings of the plaintiff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Permanently prohibiting the defendant from publishing, posting, sharing or otherwise disclosing in any fashion any intimate images or recordings of the plaintiff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Prohibiting the defendant from communicating with the plaintiff or members of her immediate family, indirectly or directly.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72422" y="4038656"/>
            <a:ext cx="5032690" cy="162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Allow plaintiff to not use her real name, and allow her to use “Jane Doe”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Publication ban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936420"/>
            <a:ext cx="8408420" cy="95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3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Overview</a:t>
            </a:r>
          </a:p>
        </p:txBody>
      </p:sp>
      <p:sp>
        <p:nvSpPr>
          <p:cNvPr id="4" name="Freeform 4"/>
          <p:cNvSpPr/>
          <p:nvPr/>
        </p:nvSpPr>
        <p:spPr>
          <a:xfrm>
            <a:off x="-11626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21820" y="3014128"/>
            <a:ext cx="16230600" cy="538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252525"/>
                </a:solidFill>
                <a:latin typeface="Lato"/>
                <a:ea typeface="Lato"/>
                <a:cs typeface="Lato"/>
                <a:sym typeface="Lato"/>
              </a:rPr>
              <a:t>Background</a:t>
            </a:r>
          </a:p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252525"/>
                </a:solidFill>
                <a:latin typeface="Lato"/>
                <a:ea typeface="Lato"/>
                <a:cs typeface="Lato"/>
                <a:sym typeface="Lato"/>
              </a:rPr>
              <a:t>Facts</a:t>
            </a:r>
          </a:p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252525"/>
                </a:solidFill>
                <a:latin typeface="Lato"/>
                <a:ea typeface="Lato"/>
                <a:cs typeface="Lato"/>
                <a:sym typeface="Lato"/>
              </a:rPr>
              <a:t>Procedural History</a:t>
            </a:r>
          </a:p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 b="1">
                <a:solidFill>
                  <a:srgbClr val="C74375"/>
                </a:solidFill>
                <a:latin typeface="Lato Bold"/>
                <a:ea typeface="Lato Bold"/>
                <a:cs typeface="Lato Bold"/>
                <a:sym typeface="Lato Bold"/>
              </a:rPr>
              <a:t>Doe 464533 v N.D., 2016 ONSC 541</a:t>
            </a:r>
          </a:p>
          <a:p>
            <a:pPr marL="1468138" lvl="2" indent="-489379" algn="l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252525"/>
                </a:solidFill>
                <a:latin typeface="Lato"/>
                <a:ea typeface="Lato"/>
                <a:cs typeface="Lato"/>
                <a:sym typeface="Lato"/>
              </a:rPr>
              <a:t>Issues</a:t>
            </a:r>
          </a:p>
          <a:p>
            <a:pPr marL="1468138" lvl="2" indent="-489379" algn="l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252525"/>
                </a:solidFill>
                <a:latin typeface="Lato"/>
                <a:ea typeface="Lato"/>
                <a:cs typeface="Lato"/>
                <a:sym typeface="Lato"/>
              </a:rPr>
              <a:t>Reasoning</a:t>
            </a:r>
          </a:p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 b="1">
                <a:solidFill>
                  <a:srgbClr val="AA1945"/>
                </a:solidFill>
                <a:latin typeface="Lato Bold"/>
                <a:ea typeface="Lato Bold"/>
                <a:cs typeface="Lato Bold"/>
                <a:sym typeface="Lato Bold"/>
              </a:rPr>
              <a:t>Doe v N.D., 2016 ONSC 4920 </a:t>
            </a:r>
          </a:p>
          <a:p>
            <a:pPr marL="1468138" lvl="2" indent="-489379" algn="l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252525"/>
                </a:solidFill>
                <a:latin typeface="Lato"/>
                <a:ea typeface="Lato"/>
                <a:cs typeface="Lato"/>
                <a:sym typeface="Lato"/>
              </a:rPr>
              <a:t>Issues </a:t>
            </a:r>
          </a:p>
          <a:p>
            <a:pPr marL="1468138" lvl="2" indent="-489379" algn="l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252525"/>
                </a:solidFill>
                <a:latin typeface="Lato"/>
                <a:ea typeface="Lato"/>
                <a:cs typeface="Lato"/>
                <a:sym typeface="Lato"/>
              </a:rPr>
              <a:t>Reasoning</a:t>
            </a:r>
          </a:p>
        </p:txBody>
      </p:sp>
      <p:sp>
        <p:nvSpPr>
          <p:cNvPr id="6" name="AutoShape 6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5532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327092" y="2350260"/>
            <a:ext cx="5586479" cy="558647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>
            <a:off x="-223380" y="9258300"/>
            <a:ext cx="13343712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9763917" y="1014412"/>
            <a:ext cx="14264946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78056" y="4476083"/>
            <a:ext cx="9435759" cy="153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2"/>
              </a:lnSpc>
            </a:pPr>
            <a:r>
              <a:rPr lang="en-US" sz="6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Doe 464533 v. N.D. </a:t>
            </a:r>
          </a:p>
          <a:p>
            <a:pPr algn="l">
              <a:lnSpc>
                <a:spcPts val="5712"/>
              </a:lnSpc>
            </a:pPr>
            <a:r>
              <a:rPr lang="en-US" sz="6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2016 ONSC 4920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19573" y="-98443"/>
            <a:ext cx="3684686" cy="10511801"/>
            <a:chOff x="0" y="0"/>
            <a:chExt cx="970452" cy="27685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0452" cy="2768540"/>
            </a:xfrm>
            <a:custGeom>
              <a:avLst/>
              <a:gdLst/>
              <a:ahLst/>
              <a:cxnLst/>
              <a:rect l="l" t="t" r="r" b="b"/>
              <a:pathLst>
                <a:path w="970452" h="2768540">
                  <a:moveTo>
                    <a:pt x="0" y="0"/>
                  </a:moveTo>
                  <a:lnTo>
                    <a:pt x="970452" y="0"/>
                  </a:lnTo>
                  <a:lnTo>
                    <a:pt x="970452" y="2768540"/>
                  </a:lnTo>
                  <a:lnTo>
                    <a:pt x="0" y="276854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70452" cy="2806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0162363" y="3296142"/>
            <a:ext cx="6090488" cy="3045244"/>
          </a:xfrm>
          <a:custGeom>
            <a:avLst/>
            <a:gdLst/>
            <a:ahLst/>
            <a:cxnLst/>
            <a:rect l="l" t="t" r="r" b="b"/>
            <a:pathLst>
              <a:path w="6090488" h="3045244">
                <a:moveTo>
                  <a:pt x="0" y="0"/>
                </a:moveTo>
                <a:lnTo>
                  <a:pt x="6090488" y="0"/>
                </a:lnTo>
                <a:lnTo>
                  <a:pt x="6090488" y="3045244"/>
                </a:lnTo>
                <a:lnTo>
                  <a:pt x="0" y="3045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 flipH="1" flipV="1">
            <a:off x="13186296" y="3296142"/>
            <a:ext cx="6090488" cy="3045244"/>
          </a:xfrm>
          <a:custGeom>
            <a:avLst/>
            <a:gdLst/>
            <a:ahLst/>
            <a:cxnLst/>
            <a:rect l="l" t="t" r="r" b="b"/>
            <a:pathLst>
              <a:path w="6090488" h="3045244">
                <a:moveTo>
                  <a:pt x="6090488" y="3045244"/>
                </a:moveTo>
                <a:lnTo>
                  <a:pt x="0" y="3045244"/>
                </a:lnTo>
                <a:lnTo>
                  <a:pt x="0" y="0"/>
                </a:lnTo>
                <a:lnTo>
                  <a:pt x="6090488" y="0"/>
                </a:lnTo>
                <a:lnTo>
                  <a:pt x="6090488" y="3045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882327" y="2000065"/>
            <a:ext cx="5653182" cy="56531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5556" r="-345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-7760481" y="1009650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00100" y="4826656"/>
            <a:ext cx="9058405" cy="1902265"/>
          </a:xfrm>
          <a:custGeom>
            <a:avLst/>
            <a:gdLst/>
            <a:ahLst/>
            <a:cxnLst/>
            <a:rect l="l" t="t" r="r" b="b"/>
            <a:pathLst>
              <a:path w="9058405" h="1902265">
                <a:moveTo>
                  <a:pt x="0" y="0"/>
                </a:moveTo>
                <a:lnTo>
                  <a:pt x="9058405" y="0"/>
                </a:lnTo>
                <a:lnTo>
                  <a:pt x="9058405" y="1902265"/>
                </a:lnTo>
                <a:lnTo>
                  <a:pt x="0" y="1902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00100" y="2049745"/>
            <a:ext cx="11674134" cy="95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4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Procedural History</a:t>
            </a:r>
          </a:p>
        </p:txBody>
      </p:sp>
      <p:sp>
        <p:nvSpPr>
          <p:cNvPr id="14" name="TextBox 14"/>
          <p:cNvSpPr txBox="1"/>
          <p:nvPr/>
        </p:nvSpPr>
        <p:spPr>
          <a:xfrm rot="-5400000">
            <a:off x="-857709" y="5370886"/>
            <a:ext cx="2605342" cy="71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2"/>
              </a:lnSpc>
              <a:spcBef>
                <a:spcPct val="0"/>
              </a:spcBef>
            </a:pPr>
            <a:r>
              <a:rPr lang="en-US" sz="4102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Fall 2011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16011" y="5109833"/>
            <a:ext cx="1492025" cy="38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2"/>
              </a:lnSpc>
              <a:spcBef>
                <a:spcPct val="0"/>
              </a:spcBef>
            </a:pPr>
            <a:r>
              <a:rPr lang="en-US" sz="2202" u="none" strike="noStrike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Feb. 2012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08036" y="5946767"/>
            <a:ext cx="1733051" cy="38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2"/>
              </a:lnSpc>
              <a:spcBef>
                <a:spcPct val="0"/>
              </a:spcBef>
            </a:pPr>
            <a:r>
              <a:rPr lang="en-US" sz="2202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Sept. 2012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81010" y="5109833"/>
            <a:ext cx="1523064" cy="38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2"/>
              </a:lnSpc>
              <a:spcBef>
                <a:spcPct val="0"/>
              </a:spcBef>
            </a:pPr>
            <a:r>
              <a:rPr lang="en-US" sz="2202" u="none" strike="noStrike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Aug. 2015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03010" y="6113969"/>
            <a:ext cx="1492025" cy="38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2"/>
              </a:lnSpc>
              <a:spcBef>
                <a:spcPct val="0"/>
              </a:spcBef>
            </a:pPr>
            <a:r>
              <a:rPr lang="en-US" sz="2202" u="none" strike="noStrike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Jan. 2016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8149023" y="4818764"/>
            <a:ext cx="3418965" cy="1902265"/>
          </a:xfrm>
          <a:custGeom>
            <a:avLst/>
            <a:gdLst/>
            <a:ahLst/>
            <a:cxnLst/>
            <a:rect l="l" t="t" r="r" b="b"/>
            <a:pathLst>
              <a:path w="3418965" h="1902265">
                <a:moveTo>
                  <a:pt x="3418964" y="0"/>
                </a:moveTo>
                <a:lnTo>
                  <a:pt x="0" y="0"/>
                </a:lnTo>
                <a:lnTo>
                  <a:pt x="0" y="1902265"/>
                </a:lnTo>
                <a:lnTo>
                  <a:pt x="3418964" y="1902265"/>
                </a:lnTo>
                <a:lnTo>
                  <a:pt x="34189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649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895035" y="4942444"/>
            <a:ext cx="1476385" cy="38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2"/>
              </a:lnSpc>
              <a:spcBef>
                <a:spcPct val="0"/>
              </a:spcBef>
            </a:pPr>
            <a:r>
              <a:rPr lang="en-US" sz="2202" u="none" strike="noStrike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July 2016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6981070"/>
            <a:ext cx="342413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Doe’s lawyer sent demand letter to N.D.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62494" y="4208406"/>
            <a:ext cx="3424134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Action commenced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30475" y="6757868"/>
            <a:ext cx="3424134" cy="194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N.D. informed Doe’s lawyer that he was unwilling either to settle or to defend the action.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42542" y="3960244"/>
            <a:ext cx="342413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First judgement rendered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107730" y="6910510"/>
            <a:ext cx="342413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Second judgement rendered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489" r="-254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178729"/>
            <a:ext cx="8408420" cy="95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4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Facts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8877" y="3298152"/>
            <a:ext cx="10269674" cy="455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Defendant seeks to set aside the findings on liability and the awards of damages, interest and costs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2012-2015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:  On and off negotiations to come up with a settlement 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May 20, 2015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: email from N.D saying he doesn’t have the money 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August 11, 2015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: N,D, informs Doe that he was not signing a settlement and he would not be filing a defence 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December 2016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: N.D. asks for the new date but was never given the new date. 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AA1945"/>
                </a:solidFill>
                <a:latin typeface="Lato"/>
                <a:ea typeface="Lato"/>
                <a:cs typeface="Lato"/>
                <a:sym typeface="Lato"/>
              </a:rPr>
              <a:t>February 2016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: N.D. retains counsel, who sought to get the earliest day possible to have this motion to set aside the default judgement heard.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397549" y="0"/>
            <a:ext cx="5470924" cy="4761070"/>
            <a:chOff x="0" y="0"/>
            <a:chExt cx="1440902" cy="1253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0902" cy="1253944"/>
            </a:xfrm>
            <a:custGeom>
              <a:avLst/>
              <a:gdLst/>
              <a:ahLst/>
              <a:cxnLst/>
              <a:rect l="l" t="t" r="r" b="b"/>
              <a:pathLst>
                <a:path w="1440902" h="1253944">
                  <a:moveTo>
                    <a:pt x="0" y="0"/>
                  </a:moveTo>
                  <a:lnTo>
                    <a:pt x="1440902" y="0"/>
                  </a:lnTo>
                  <a:lnTo>
                    <a:pt x="1440902" y="1253944"/>
                  </a:lnTo>
                  <a:lnTo>
                    <a:pt x="0" y="125394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40902" cy="1292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76903" y="2380535"/>
            <a:ext cx="4712217" cy="471221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994870" y="2598502"/>
            <a:ext cx="4276283" cy="427628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4106" t="-19490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2199411"/>
            <a:ext cx="8173430" cy="1082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Issues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4665820"/>
            <a:ext cx="9403159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199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Can the default judgement rendered January 2016 be set aside?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0407" y="3156504"/>
            <a:ext cx="752241" cy="693942"/>
          </a:xfrm>
          <a:custGeom>
            <a:avLst/>
            <a:gdLst/>
            <a:ahLst/>
            <a:cxnLst/>
            <a:rect l="l" t="t" r="r" b="b"/>
            <a:pathLst>
              <a:path w="752241" h="693942">
                <a:moveTo>
                  <a:pt x="0" y="0"/>
                </a:moveTo>
                <a:lnTo>
                  <a:pt x="752240" y="0"/>
                </a:lnTo>
                <a:lnTo>
                  <a:pt x="752240" y="693942"/>
                </a:lnTo>
                <a:lnTo>
                  <a:pt x="0" y="6939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184905" y="1181100"/>
            <a:ext cx="9918190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Reasoning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83599" y="3108879"/>
            <a:ext cx="15664173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Whether the motion was brought promptly after the defendant learned of the default judgement;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3599" y="4199288"/>
            <a:ext cx="14975701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Whether there was a plausible excuse or explanation for the defendant’s default in complying with the Rules;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4231" y="5461181"/>
            <a:ext cx="1493443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Whether the facts established that the defendant has an arguable defence on the merits</a:t>
            </a:r>
          </a:p>
        </p:txBody>
      </p: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537344" y="2181145"/>
            <a:ext cx="15213313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Mountain View Farms Ltd. v. McQueen test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3599" y="6387271"/>
            <a:ext cx="1493443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The potential prejudice to the moving party should the motion be dismissed and the potential prejudice to the responding party should the motion be allowed; and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20407" y="4246913"/>
            <a:ext cx="752241" cy="693942"/>
          </a:xfrm>
          <a:custGeom>
            <a:avLst/>
            <a:gdLst/>
            <a:ahLst/>
            <a:cxnLst/>
            <a:rect l="l" t="t" r="r" b="b"/>
            <a:pathLst>
              <a:path w="752241" h="693942">
                <a:moveTo>
                  <a:pt x="0" y="0"/>
                </a:moveTo>
                <a:lnTo>
                  <a:pt x="752240" y="0"/>
                </a:lnTo>
                <a:lnTo>
                  <a:pt x="752240" y="693942"/>
                </a:lnTo>
                <a:lnTo>
                  <a:pt x="0" y="6939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0407" y="5340905"/>
            <a:ext cx="752241" cy="693942"/>
          </a:xfrm>
          <a:custGeom>
            <a:avLst/>
            <a:gdLst/>
            <a:ahLst/>
            <a:cxnLst/>
            <a:rect l="l" t="t" r="r" b="b"/>
            <a:pathLst>
              <a:path w="752241" h="693942">
                <a:moveTo>
                  <a:pt x="0" y="0"/>
                </a:moveTo>
                <a:lnTo>
                  <a:pt x="752240" y="0"/>
                </a:lnTo>
                <a:lnTo>
                  <a:pt x="752240" y="693941"/>
                </a:lnTo>
                <a:lnTo>
                  <a:pt x="0" y="6939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20407" y="6434896"/>
            <a:ext cx="752241" cy="693942"/>
          </a:xfrm>
          <a:custGeom>
            <a:avLst/>
            <a:gdLst/>
            <a:ahLst/>
            <a:cxnLst/>
            <a:rect l="l" t="t" r="r" b="b"/>
            <a:pathLst>
              <a:path w="752241" h="693942">
                <a:moveTo>
                  <a:pt x="0" y="0"/>
                </a:moveTo>
                <a:lnTo>
                  <a:pt x="752240" y="0"/>
                </a:lnTo>
                <a:lnTo>
                  <a:pt x="752240" y="693942"/>
                </a:lnTo>
                <a:lnTo>
                  <a:pt x="0" y="6939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20407" y="7528888"/>
            <a:ext cx="752241" cy="693942"/>
          </a:xfrm>
          <a:custGeom>
            <a:avLst/>
            <a:gdLst/>
            <a:ahLst/>
            <a:cxnLst/>
            <a:rect l="l" t="t" r="r" b="b"/>
            <a:pathLst>
              <a:path w="752241" h="693942">
                <a:moveTo>
                  <a:pt x="0" y="0"/>
                </a:moveTo>
                <a:lnTo>
                  <a:pt x="752240" y="0"/>
                </a:lnTo>
                <a:lnTo>
                  <a:pt x="752240" y="693942"/>
                </a:lnTo>
                <a:lnTo>
                  <a:pt x="0" y="6939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283599" y="7439614"/>
            <a:ext cx="1493443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The effect of any order the Court might make on the overall integrity of the aministration of justice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333904" y="3119921"/>
          <a:ext cx="15649896" cy="4927686"/>
        </p:xfrm>
        <a:graphic>
          <a:graphicData uri="http://schemas.openxmlformats.org/drawingml/2006/table">
            <a:tbl>
              <a:tblPr/>
              <a:tblGrid>
                <a:gridCol w="310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7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7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18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50813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Promtness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19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Plausible Excuse or Explanation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19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Arguable Defence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19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Prejudice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19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Effect of Order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19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687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2494709" y="6554005"/>
            <a:ext cx="1107033" cy="939594"/>
          </a:xfrm>
          <a:custGeom>
            <a:avLst/>
            <a:gdLst/>
            <a:ahLst/>
            <a:cxnLst/>
            <a:rect l="l" t="t" r="r" b="b"/>
            <a:pathLst>
              <a:path w="1107033" h="939594">
                <a:moveTo>
                  <a:pt x="0" y="0"/>
                </a:moveTo>
                <a:lnTo>
                  <a:pt x="1107033" y="0"/>
                </a:lnTo>
                <a:lnTo>
                  <a:pt x="1107033" y="939594"/>
                </a:lnTo>
                <a:lnTo>
                  <a:pt x="0" y="939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67242" y="6494938"/>
            <a:ext cx="943734" cy="998661"/>
          </a:xfrm>
          <a:custGeom>
            <a:avLst/>
            <a:gdLst/>
            <a:ahLst/>
            <a:cxnLst/>
            <a:rect l="l" t="t" r="r" b="b"/>
            <a:pathLst>
              <a:path w="943734" h="998661">
                <a:moveTo>
                  <a:pt x="0" y="0"/>
                </a:moveTo>
                <a:lnTo>
                  <a:pt x="943734" y="0"/>
                </a:lnTo>
                <a:lnTo>
                  <a:pt x="943734" y="998661"/>
                </a:lnTo>
                <a:lnTo>
                  <a:pt x="0" y="9986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184905" y="1181100"/>
            <a:ext cx="9918190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Reasoning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2195" y="2066290"/>
            <a:ext cx="15213313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Mountain View Farms Ltd. v. McQueen test</a:t>
            </a:r>
          </a:p>
        </p:txBody>
      </p:sp>
      <p:sp>
        <p:nvSpPr>
          <p:cNvPr id="10" name="Freeform 10"/>
          <p:cNvSpPr/>
          <p:nvPr/>
        </p:nvSpPr>
        <p:spPr>
          <a:xfrm>
            <a:off x="8605335" y="6494938"/>
            <a:ext cx="1107033" cy="939594"/>
          </a:xfrm>
          <a:custGeom>
            <a:avLst/>
            <a:gdLst/>
            <a:ahLst/>
            <a:cxnLst/>
            <a:rect l="l" t="t" r="r" b="b"/>
            <a:pathLst>
              <a:path w="1107033" h="939594">
                <a:moveTo>
                  <a:pt x="0" y="0"/>
                </a:moveTo>
                <a:lnTo>
                  <a:pt x="1107033" y="0"/>
                </a:lnTo>
                <a:lnTo>
                  <a:pt x="1107033" y="939594"/>
                </a:lnTo>
                <a:lnTo>
                  <a:pt x="0" y="939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007893" y="6554005"/>
            <a:ext cx="1107033" cy="939594"/>
          </a:xfrm>
          <a:custGeom>
            <a:avLst/>
            <a:gdLst/>
            <a:ahLst/>
            <a:cxnLst/>
            <a:rect l="l" t="t" r="r" b="b"/>
            <a:pathLst>
              <a:path w="1107033" h="939594">
                <a:moveTo>
                  <a:pt x="0" y="0"/>
                </a:moveTo>
                <a:lnTo>
                  <a:pt x="1107033" y="0"/>
                </a:lnTo>
                <a:lnTo>
                  <a:pt x="1107033" y="939594"/>
                </a:lnTo>
                <a:lnTo>
                  <a:pt x="0" y="939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33642" y="6435872"/>
            <a:ext cx="943734" cy="998661"/>
          </a:xfrm>
          <a:custGeom>
            <a:avLst/>
            <a:gdLst/>
            <a:ahLst/>
            <a:cxnLst/>
            <a:rect l="l" t="t" r="r" b="b"/>
            <a:pathLst>
              <a:path w="943734" h="998661">
                <a:moveTo>
                  <a:pt x="0" y="0"/>
                </a:moveTo>
                <a:lnTo>
                  <a:pt x="943735" y="0"/>
                </a:lnTo>
                <a:lnTo>
                  <a:pt x="943735" y="998660"/>
                </a:lnTo>
                <a:lnTo>
                  <a:pt x="0" y="998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489" r="-254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178729"/>
            <a:ext cx="8408420" cy="95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3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Decision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427220"/>
            <a:ext cx="8408420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Motion was granted and judgement was set aside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Defendant ordered to pay plaintiff $10,000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6056" r="-452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178729"/>
            <a:ext cx="8408420" cy="95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3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Conclusion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427220"/>
            <a:ext cx="8408420" cy="181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Plaintiff appealed the second judgement</a:t>
            </a:r>
          </a:p>
          <a:p>
            <a:pPr marL="1036320" lvl="2" indent="-345440" algn="just">
              <a:lnSpc>
                <a:spcPts val="36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Leave to appeal was denied 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Uncertain of the first judgement’s value as precedent </a:t>
            </a:r>
          </a:p>
          <a:p>
            <a:pPr marL="1036320" lvl="2" indent="-345440" algn="just">
              <a:lnSpc>
                <a:spcPts val="36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CanLii shows 51 cases have treated the first decision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9379" y="1498879"/>
            <a:ext cx="7289242" cy="7289242"/>
          </a:xfrm>
          <a:custGeom>
            <a:avLst/>
            <a:gdLst/>
            <a:ahLst/>
            <a:cxnLst/>
            <a:rect l="l" t="t" r="r" b="b"/>
            <a:pathLst>
              <a:path w="7289242" h="7289242">
                <a:moveTo>
                  <a:pt x="0" y="0"/>
                </a:moveTo>
                <a:lnTo>
                  <a:pt x="7289242" y="0"/>
                </a:lnTo>
                <a:lnTo>
                  <a:pt x="7289242" y="7289242"/>
                </a:lnTo>
                <a:lnTo>
                  <a:pt x="0" y="7289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415980" y="4324754"/>
            <a:ext cx="11456041" cy="1626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07"/>
              </a:lnSpc>
            </a:pPr>
            <a:r>
              <a:rPr lang="en-US" sz="13699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</a:t>
            </a:r>
          </a:p>
        </p:txBody>
      </p:sp>
      <p:sp>
        <p:nvSpPr>
          <p:cNvPr id="4" name="AutoShape 4"/>
          <p:cNvSpPr/>
          <p:nvPr/>
        </p:nvSpPr>
        <p:spPr>
          <a:xfrm>
            <a:off x="-223380" y="9258300"/>
            <a:ext cx="15310302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9763917" y="1014412"/>
            <a:ext cx="14264946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00814" y="1028700"/>
            <a:ext cx="6621639" cy="6621639"/>
          </a:xfrm>
          <a:custGeom>
            <a:avLst/>
            <a:gdLst/>
            <a:ahLst/>
            <a:cxnLst/>
            <a:rect l="l" t="t" r="r" b="b"/>
            <a:pathLst>
              <a:path w="6621639" h="6621639">
                <a:moveTo>
                  <a:pt x="0" y="0"/>
                </a:moveTo>
                <a:lnTo>
                  <a:pt x="6621639" y="0"/>
                </a:lnTo>
                <a:lnTo>
                  <a:pt x="6621639" y="6621639"/>
                </a:lnTo>
                <a:lnTo>
                  <a:pt x="0" y="6621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745514" y="1973400"/>
            <a:ext cx="4732239" cy="473223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450723" y="4797055"/>
            <a:ext cx="4054455" cy="4054455"/>
          </a:xfrm>
          <a:custGeom>
            <a:avLst/>
            <a:gdLst/>
            <a:ahLst/>
            <a:cxnLst/>
            <a:rect l="l" t="t" r="r" b="b"/>
            <a:pathLst>
              <a:path w="4054455" h="4054455">
                <a:moveTo>
                  <a:pt x="0" y="0"/>
                </a:moveTo>
                <a:lnTo>
                  <a:pt x="4054455" y="0"/>
                </a:lnTo>
                <a:lnTo>
                  <a:pt x="4054455" y="4054455"/>
                </a:lnTo>
                <a:lnTo>
                  <a:pt x="0" y="4054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029166" y="5375499"/>
            <a:ext cx="2897568" cy="28975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329" r="-253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564226"/>
            <a:ext cx="8408420" cy="95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3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Background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9323" y="2372708"/>
            <a:ext cx="9971490" cy="604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75" lvl="1" indent="-259087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No decisions in Canada concerning a victim seeking civil damages for the non-consensual distribution of intimate images. </a:t>
            </a:r>
          </a:p>
          <a:p>
            <a:pPr marL="518175" lvl="1" indent="-259087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In 2014, Parliament amended section 161.1 of the Criminal Code. </a:t>
            </a:r>
          </a:p>
          <a:p>
            <a:pPr marL="1036349" lvl="2" indent="-34545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“Anyone who publishes an intimate image of a person without that person’s consent is guilty of an offence”</a:t>
            </a:r>
          </a:p>
          <a:p>
            <a:pPr marL="1036349" lvl="2" indent="-34545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Can be sentenced up to </a:t>
            </a:r>
            <a:r>
              <a:rPr lang="en-US" sz="2400" b="1">
                <a:solidFill>
                  <a:srgbClr val="2E2C2B"/>
                </a:solidFill>
                <a:latin typeface="Lato Bold"/>
                <a:ea typeface="Lato Bold"/>
                <a:cs typeface="Lato Bold"/>
                <a:sym typeface="Lato Bold"/>
              </a:rPr>
              <a:t>five years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 in prison</a:t>
            </a:r>
          </a:p>
          <a:p>
            <a:pPr marL="518175" lvl="1" indent="-259087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November 2015, Province of Manitoba enacted legislation to create the tort of </a:t>
            </a:r>
            <a:r>
              <a:rPr lang="en-US" sz="2400" b="1">
                <a:solidFill>
                  <a:srgbClr val="2E2C2B"/>
                </a:solidFill>
                <a:latin typeface="Lato Bold"/>
                <a:ea typeface="Lato Bold"/>
                <a:cs typeface="Lato Bold"/>
                <a:sym typeface="Lato Bold"/>
              </a:rPr>
              <a:t>non-consensual distribution of intimate images</a:t>
            </a: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. </a:t>
            </a:r>
          </a:p>
          <a:p>
            <a:pPr marL="1036349" lvl="2" indent="-34545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Came into force in January 2016</a:t>
            </a:r>
          </a:p>
          <a:p>
            <a:pPr marL="1036349" lvl="2" indent="-34545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No other province at the time had similar legislation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8700" y="1028700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5524" r="-455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808748"/>
            <a:ext cx="3976379" cy="95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3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Facts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2088" y="2778882"/>
            <a:ext cx="10269674" cy="543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Doe and N.D. dated in their last year of high school. </a:t>
            </a:r>
          </a:p>
          <a:p>
            <a:pPr marL="518160" lvl="1" indent="-259080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August 2011, N.D. asks Doe for a sexually explicit video of herself. </a:t>
            </a:r>
          </a:p>
          <a:p>
            <a:pPr marL="518160" lvl="1" indent="-259080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Although she refused, he continued to ask her over the following months. </a:t>
            </a:r>
          </a:p>
          <a:p>
            <a:pPr marL="518160" lvl="1" indent="-259080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In November 2011, Doe recorded a video of herself. </a:t>
            </a:r>
          </a:p>
          <a:p>
            <a:pPr marL="518160" lvl="1" indent="-259080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N.D. posted the intimate video of her on a pornography website without her knowledge or consent </a:t>
            </a:r>
          </a:p>
          <a:p>
            <a:pPr marL="518160" lvl="1" indent="-259080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December 2011, Doe learns that N.D. posted the video on an internet pornography website, and that he shared the videos with friends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" b="-169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58742" y="971720"/>
            <a:ext cx="5422824" cy="8343560"/>
            <a:chOff x="0" y="0"/>
            <a:chExt cx="665539" cy="1023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539" cy="1023999"/>
            </a:xfrm>
            <a:custGeom>
              <a:avLst/>
              <a:gdLst/>
              <a:ahLst/>
              <a:cxnLst/>
              <a:rect l="l" t="t" r="r" b="b"/>
              <a:pathLst>
                <a:path w="665539" h="1023999">
                  <a:moveTo>
                    <a:pt x="221966" y="19070"/>
                  </a:moveTo>
                  <a:cubicBezTo>
                    <a:pt x="255977" y="7556"/>
                    <a:pt x="294877" y="0"/>
                    <a:pt x="332949" y="0"/>
                  </a:cubicBezTo>
                  <a:cubicBezTo>
                    <a:pt x="371021" y="0"/>
                    <a:pt x="407657" y="6476"/>
                    <a:pt x="441418" y="17990"/>
                  </a:cubicBezTo>
                  <a:cubicBezTo>
                    <a:pt x="442137" y="18350"/>
                    <a:pt x="442855" y="18350"/>
                    <a:pt x="443573" y="18710"/>
                  </a:cubicBezTo>
                  <a:cubicBezTo>
                    <a:pt x="570359" y="64765"/>
                    <a:pt x="663743" y="186379"/>
                    <a:pt x="665539" y="333193"/>
                  </a:cubicBezTo>
                  <a:lnTo>
                    <a:pt x="665539" y="1023999"/>
                  </a:lnTo>
                  <a:lnTo>
                    <a:pt x="0" y="1023999"/>
                  </a:lnTo>
                  <a:lnTo>
                    <a:pt x="0" y="333706"/>
                  </a:lnTo>
                  <a:cubicBezTo>
                    <a:pt x="1796" y="185660"/>
                    <a:pt x="93743" y="64045"/>
                    <a:pt x="221966" y="19070"/>
                  </a:cubicBez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5539" cy="93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3235" y="2741554"/>
            <a:ext cx="4766797" cy="4803892"/>
            <a:chOff x="0" y="0"/>
            <a:chExt cx="812800" cy="819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9125"/>
            </a:xfrm>
            <a:custGeom>
              <a:avLst/>
              <a:gdLst/>
              <a:ahLst/>
              <a:cxnLst/>
              <a:rect l="l" t="t" r="r" b="b"/>
              <a:pathLst>
                <a:path w="812800" h="819125">
                  <a:moveTo>
                    <a:pt x="406400" y="0"/>
                  </a:moveTo>
                  <a:cubicBezTo>
                    <a:pt x="181951" y="0"/>
                    <a:pt x="0" y="183367"/>
                    <a:pt x="0" y="409563"/>
                  </a:cubicBezTo>
                  <a:cubicBezTo>
                    <a:pt x="0" y="635758"/>
                    <a:pt x="181951" y="819125"/>
                    <a:pt x="406400" y="819125"/>
                  </a:cubicBezTo>
                  <a:cubicBezTo>
                    <a:pt x="630849" y="819125"/>
                    <a:pt x="812800" y="635758"/>
                    <a:pt x="812800" y="409563"/>
                  </a:cubicBezTo>
                  <a:cubicBezTo>
                    <a:pt x="812800" y="183367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489" r="-254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269371" y="1014412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178729"/>
            <a:ext cx="8408420" cy="95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3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Facts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761" y="3244605"/>
            <a:ext cx="10269674" cy="482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Video had been online for three weeks before it was removed</a:t>
            </a:r>
          </a:p>
          <a:p>
            <a:pPr marL="518160" lvl="1" indent="-259080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No way to know how many times the video was viewed, downloaded, or if it had been copied onto other media storage devices, or recirculated</a:t>
            </a:r>
          </a:p>
          <a:p>
            <a:pPr marL="518160" lvl="1" indent="-259080" algn="just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Significant and long-lasting consequences for Doe</a:t>
            </a:r>
          </a:p>
          <a:p>
            <a:pPr marL="1036320" lvl="2" indent="-34544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Couldn’t sleep or eat</a:t>
            </a:r>
          </a:p>
          <a:p>
            <a:pPr marL="1036320" lvl="2" indent="-34544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Taken to crisis intervention centre at a hospital</a:t>
            </a:r>
          </a:p>
          <a:p>
            <a:pPr marL="1036320" lvl="2" indent="-34544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Depression and panic attacks</a:t>
            </a:r>
          </a:p>
          <a:p>
            <a:pPr marL="1036320" lvl="2" indent="-345440" algn="just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Fear of long-term consequences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19573" y="-98443"/>
            <a:ext cx="3684686" cy="10511801"/>
            <a:chOff x="0" y="0"/>
            <a:chExt cx="970452" cy="27685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0452" cy="2768540"/>
            </a:xfrm>
            <a:custGeom>
              <a:avLst/>
              <a:gdLst/>
              <a:ahLst/>
              <a:cxnLst/>
              <a:rect l="l" t="t" r="r" b="b"/>
              <a:pathLst>
                <a:path w="970452" h="2768540">
                  <a:moveTo>
                    <a:pt x="0" y="0"/>
                  </a:moveTo>
                  <a:lnTo>
                    <a:pt x="970452" y="0"/>
                  </a:lnTo>
                  <a:lnTo>
                    <a:pt x="970452" y="2768540"/>
                  </a:lnTo>
                  <a:lnTo>
                    <a:pt x="0" y="276854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70452" cy="2806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0162363" y="3296142"/>
            <a:ext cx="6090488" cy="3045244"/>
          </a:xfrm>
          <a:custGeom>
            <a:avLst/>
            <a:gdLst/>
            <a:ahLst/>
            <a:cxnLst/>
            <a:rect l="l" t="t" r="r" b="b"/>
            <a:pathLst>
              <a:path w="6090488" h="3045244">
                <a:moveTo>
                  <a:pt x="0" y="0"/>
                </a:moveTo>
                <a:lnTo>
                  <a:pt x="6090488" y="0"/>
                </a:lnTo>
                <a:lnTo>
                  <a:pt x="6090488" y="3045244"/>
                </a:lnTo>
                <a:lnTo>
                  <a:pt x="0" y="3045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 flipH="1" flipV="1">
            <a:off x="13186296" y="3296142"/>
            <a:ext cx="6090488" cy="3045244"/>
          </a:xfrm>
          <a:custGeom>
            <a:avLst/>
            <a:gdLst/>
            <a:ahLst/>
            <a:cxnLst/>
            <a:rect l="l" t="t" r="r" b="b"/>
            <a:pathLst>
              <a:path w="6090488" h="3045244">
                <a:moveTo>
                  <a:pt x="6090488" y="3045244"/>
                </a:moveTo>
                <a:lnTo>
                  <a:pt x="0" y="3045244"/>
                </a:lnTo>
                <a:lnTo>
                  <a:pt x="0" y="0"/>
                </a:lnTo>
                <a:lnTo>
                  <a:pt x="6090488" y="0"/>
                </a:lnTo>
                <a:lnTo>
                  <a:pt x="6090488" y="3045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882327" y="2000065"/>
            <a:ext cx="5653182" cy="56531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5556" r="-345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-7760481" y="1009650"/>
            <a:ext cx="11759491" cy="0"/>
          </a:xfrm>
          <a:prstGeom prst="line">
            <a:avLst/>
          </a:prstGeom>
          <a:ln w="38100" cap="flat">
            <a:solidFill>
              <a:srgbClr val="252525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00100" y="4826656"/>
            <a:ext cx="9058405" cy="1902265"/>
          </a:xfrm>
          <a:custGeom>
            <a:avLst/>
            <a:gdLst/>
            <a:ahLst/>
            <a:cxnLst/>
            <a:rect l="l" t="t" r="r" b="b"/>
            <a:pathLst>
              <a:path w="9058405" h="1902265">
                <a:moveTo>
                  <a:pt x="0" y="0"/>
                </a:moveTo>
                <a:lnTo>
                  <a:pt x="9058405" y="0"/>
                </a:lnTo>
                <a:lnTo>
                  <a:pt x="9058405" y="1902265"/>
                </a:lnTo>
                <a:lnTo>
                  <a:pt x="0" y="1902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00100" y="2049745"/>
            <a:ext cx="11674134" cy="95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4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Procedural History</a:t>
            </a:r>
          </a:p>
        </p:txBody>
      </p:sp>
      <p:sp>
        <p:nvSpPr>
          <p:cNvPr id="14" name="TextBox 14"/>
          <p:cNvSpPr txBox="1"/>
          <p:nvPr/>
        </p:nvSpPr>
        <p:spPr>
          <a:xfrm rot="-5400000">
            <a:off x="-857709" y="5370886"/>
            <a:ext cx="2605342" cy="71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2"/>
              </a:lnSpc>
              <a:spcBef>
                <a:spcPct val="0"/>
              </a:spcBef>
            </a:pPr>
            <a:r>
              <a:rPr lang="en-US" sz="4102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Fall 2011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16011" y="5109833"/>
            <a:ext cx="1492025" cy="38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2"/>
              </a:lnSpc>
              <a:spcBef>
                <a:spcPct val="0"/>
              </a:spcBef>
            </a:pPr>
            <a:r>
              <a:rPr lang="en-US" sz="2202" u="none" strike="noStrike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Feb. 2012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08036" y="5946767"/>
            <a:ext cx="1733051" cy="38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2"/>
              </a:lnSpc>
              <a:spcBef>
                <a:spcPct val="0"/>
              </a:spcBef>
            </a:pPr>
            <a:r>
              <a:rPr lang="en-US" sz="2202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Sept. 2012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81010" y="5109833"/>
            <a:ext cx="1523064" cy="38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2"/>
              </a:lnSpc>
              <a:spcBef>
                <a:spcPct val="0"/>
              </a:spcBef>
            </a:pPr>
            <a:r>
              <a:rPr lang="en-US" sz="2202" u="none" strike="noStrike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Aug. 2015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03010" y="6113969"/>
            <a:ext cx="1492025" cy="38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2"/>
              </a:lnSpc>
              <a:spcBef>
                <a:spcPct val="0"/>
              </a:spcBef>
            </a:pPr>
            <a:r>
              <a:rPr lang="en-US" sz="2202" u="none" strike="noStrike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Jan. 2016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8149023" y="4818764"/>
            <a:ext cx="3418965" cy="1902265"/>
          </a:xfrm>
          <a:custGeom>
            <a:avLst/>
            <a:gdLst/>
            <a:ahLst/>
            <a:cxnLst/>
            <a:rect l="l" t="t" r="r" b="b"/>
            <a:pathLst>
              <a:path w="3418965" h="1902265">
                <a:moveTo>
                  <a:pt x="3418964" y="0"/>
                </a:moveTo>
                <a:lnTo>
                  <a:pt x="0" y="0"/>
                </a:lnTo>
                <a:lnTo>
                  <a:pt x="0" y="1902265"/>
                </a:lnTo>
                <a:lnTo>
                  <a:pt x="3418964" y="1902265"/>
                </a:lnTo>
                <a:lnTo>
                  <a:pt x="34189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649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895035" y="4942444"/>
            <a:ext cx="1476385" cy="38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2"/>
              </a:lnSpc>
              <a:spcBef>
                <a:spcPct val="0"/>
              </a:spcBef>
            </a:pPr>
            <a:r>
              <a:rPr lang="en-US" sz="2202" u="none" strike="noStrike">
                <a:solidFill>
                  <a:srgbClr val="AA1945"/>
                </a:solidFill>
                <a:latin typeface="Archivo Black"/>
                <a:ea typeface="Archivo Black"/>
                <a:cs typeface="Archivo Black"/>
                <a:sym typeface="Archivo Black"/>
              </a:rPr>
              <a:t>July 2016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6981070"/>
            <a:ext cx="342413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Doe’s lawyer sent demand letter to N.D.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62494" y="4208406"/>
            <a:ext cx="3424134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Action commenced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30475" y="6757868"/>
            <a:ext cx="3424134" cy="194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N.D. informed Doe’s lawyer that he was unwilling either to settle or to defend the action.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42542" y="3960244"/>
            <a:ext cx="342413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First judgement rendered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107730" y="6910510"/>
            <a:ext cx="342413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Second judgement rendered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5532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327092" y="2350260"/>
            <a:ext cx="5586479" cy="558647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757" r="-257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8056" y="4476083"/>
            <a:ext cx="9435759" cy="153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2"/>
              </a:lnSpc>
            </a:pPr>
            <a:r>
              <a:rPr lang="en-US" sz="6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Doe 464533 v. N.D. </a:t>
            </a:r>
          </a:p>
          <a:p>
            <a:pPr algn="l">
              <a:lnSpc>
                <a:spcPts val="5712"/>
              </a:lnSpc>
            </a:pPr>
            <a:r>
              <a:rPr lang="en-US" sz="6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2016 ONSC 541</a:t>
            </a:r>
          </a:p>
        </p:txBody>
      </p:sp>
      <p:sp>
        <p:nvSpPr>
          <p:cNvPr id="6" name="AutoShape 6"/>
          <p:cNvSpPr/>
          <p:nvPr/>
        </p:nvSpPr>
        <p:spPr>
          <a:xfrm>
            <a:off x="-223380" y="9258300"/>
            <a:ext cx="13343712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9763917" y="1014412"/>
            <a:ext cx="14264946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397549" y="0"/>
            <a:ext cx="5470924" cy="4761070"/>
            <a:chOff x="0" y="0"/>
            <a:chExt cx="1440902" cy="1253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0902" cy="1253944"/>
            </a:xfrm>
            <a:custGeom>
              <a:avLst/>
              <a:gdLst/>
              <a:ahLst/>
              <a:cxnLst/>
              <a:rect l="l" t="t" r="r" b="b"/>
              <a:pathLst>
                <a:path w="1440902" h="1253944">
                  <a:moveTo>
                    <a:pt x="0" y="0"/>
                  </a:moveTo>
                  <a:lnTo>
                    <a:pt x="1440902" y="0"/>
                  </a:lnTo>
                  <a:lnTo>
                    <a:pt x="1440902" y="1253944"/>
                  </a:lnTo>
                  <a:lnTo>
                    <a:pt x="0" y="125394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40902" cy="1292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76903" y="2380535"/>
            <a:ext cx="4712217" cy="471221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994870" y="2598502"/>
            <a:ext cx="4276283" cy="427628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0073" t="-9543" r="-177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5882" y="3817135"/>
            <a:ext cx="1529135" cy="1529135"/>
          </a:xfrm>
          <a:custGeom>
            <a:avLst/>
            <a:gdLst/>
            <a:ahLst/>
            <a:cxnLst/>
            <a:rect l="l" t="t" r="r" b="b"/>
            <a:pathLst>
              <a:path w="1529135" h="1529135">
                <a:moveTo>
                  <a:pt x="0" y="0"/>
                </a:moveTo>
                <a:lnTo>
                  <a:pt x="1529135" y="0"/>
                </a:lnTo>
                <a:lnTo>
                  <a:pt x="1529135" y="1529135"/>
                </a:lnTo>
                <a:lnTo>
                  <a:pt x="0" y="1529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05882" y="5589307"/>
            <a:ext cx="1529135" cy="1529135"/>
          </a:xfrm>
          <a:custGeom>
            <a:avLst/>
            <a:gdLst/>
            <a:ahLst/>
            <a:cxnLst/>
            <a:rect l="l" t="t" r="r" b="b"/>
            <a:pathLst>
              <a:path w="1529135" h="1529135">
                <a:moveTo>
                  <a:pt x="0" y="0"/>
                </a:moveTo>
                <a:lnTo>
                  <a:pt x="1529135" y="0"/>
                </a:lnTo>
                <a:lnTo>
                  <a:pt x="1529135" y="1529135"/>
                </a:lnTo>
                <a:lnTo>
                  <a:pt x="0" y="1529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700" y="2199411"/>
            <a:ext cx="8173430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Issues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58524" y="4284353"/>
            <a:ext cx="8815519" cy="85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6"/>
              </a:lnSpc>
            </a:pPr>
            <a:r>
              <a:rPr lang="en-US" sz="2701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Is there a remedy for victims of non-consensual distribution of images in the common law?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50336" y="6143625"/>
            <a:ext cx="9844534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5"/>
              </a:lnSpc>
            </a:pPr>
            <a:r>
              <a:rPr lang="en-US" sz="2700">
                <a:solidFill>
                  <a:srgbClr val="2E2C2B"/>
                </a:solidFill>
                <a:latin typeface="Lato"/>
                <a:ea typeface="Lato"/>
                <a:cs typeface="Lato"/>
                <a:sym typeface="Lato"/>
              </a:rPr>
              <a:t>If so, what is the legal basis upon which claims might be founded?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184905" y="1181100"/>
            <a:ext cx="9918190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8100">
                <a:solidFill>
                  <a:srgbClr val="252525"/>
                </a:solidFill>
                <a:latin typeface="Archivo Black"/>
                <a:ea typeface="Archivo Black"/>
                <a:cs typeface="Archivo Black"/>
                <a:sym typeface="Archivo Black"/>
              </a:rPr>
              <a:t>Reasoning</a:t>
            </a:r>
          </a:p>
        </p:txBody>
      </p:sp>
      <p:sp>
        <p:nvSpPr>
          <p:cNvPr id="4" name="Freeform 4"/>
          <p:cNvSpPr/>
          <p:nvPr/>
        </p:nvSpPr>
        <p:spPr>
          <a:xfrm>
            <a:off x="-58130" y="9316594"/>
            <a:ext cx="18404260" cy="1940813"/>
          </a:xfrm>
          <a:custGeom>
            <a:avLst/>
            <a:gdLst/>
            <a:ahLst/>
            <a:cxnLst/>
            <a:rect l="l" t="t" r="r" b="b"/>
            <a:pathLst>
              <a:path w="18404260" h="1940813">
                <a:moveTo>
                  <a:pt x="0" y="0"/>
                </a:moveTo>
                <a:lnTo>
                  <a:pt x="18404260" y="0"/>
                </a:lnTo>
                <a:lnTo>
                  <a:pt x="18404260" y="1940812"/>
                </a:lnTo>
                <a:lnTo>
                  <a:pt x="0" y="1940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920766"/>
            <a:ext cx="906317" cy="215868"/>
          </a:xfrm>
          <a:custGeom>
            <a:avLst/>
            <a:gdLst/>
            <a:ahLst/>
            <a:cxnLst/>
            <a:rect l="l" t="t" r="r" b="b"/>
            <a:pathLst>
              <a:path w="906317" h="215868">
                <a:moveTo>
                  <a:pt x="0" y="0"/>
                </a:moveTo>
                <a:lnTo>
                  <a:pt x="906317" y="0"/>
                </a:lnTo>
                <a:lnTo>
                  <a:pt x="906317" y="215868"/>
                </a:lnTo>
                <a:lnTo>
                  <a:pt x="0" y="21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84905" y="2018665"/>
            <a:ext cx="9918190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Legal basis for claim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854840" y="3437387"/>
            <a:ext cx="12578320" cy="4704960"/>
            <a:chOff x="0" y="0"/>
            <a:chExt cx="16771093" cy="6273280"/>
          </a:xfrm>
        </p:grpSpPr>
        <p:sp>
          <p:nvSpPr>
            <p:cNvPr id="8" name="Freeform 8"/>
            <p:cNvSpPr/>
            <p:nvPr/>
          </p:nvSpPr>
          <p:spPr>
            <a:xfrm>
              <a:off x="2652" y="0"/>
              <a:ext cx="1820085" cy="1679029"/>
            </a:xfrm>
            <a:custGeom>
              <a:avLst/>
              <a:gdLst/>
              <a:ahLst/>
              <a:cxnLst/>
              <a:rect l="l" t="t" r="r" b="b"/>
              <a:pathLst>
                <a:path w="1820085" h="1679029">
                  <a:moveTo>
                    <a:pt x="0" y="0"/>
                  </a:moveTo>
                  <a:lnTo>
                    <a:pt x="1820086" y="0"/>
                  </a:lnTo>
                  <a:lnTo>
                    <a:pt x="1820086" y="1679029"/>
                  </a:lnTo>
                  <a:lnTo>
                    <a:pt x="0" y="1679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87873" y="393514"/>
              <a:ext cx="7463471" cy="81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5"/>
                </a:lnSpc>
              </a:pPr>
              <a:r>
                <a:rPr lang="en-US" sz="3661">
                  <a:solidFill>
                    <a:srgbClr val="252525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Breach of Confidence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87873" y="2694324"/>
              <a:ext cx="14583220" cy="81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5"/>
                </a:lnSpc>
              </a:pPr>
              <a:r>
                <a:rPr lang="en-US" sz="3661">
                  <a:solidFill>
                    <a:srgbClr val="252525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Intentional Infliction of Mental Distress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259813" y="4922831"/>
              <a:ext cx="6485839" cy="81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5"/>
                </a:lnSpc>
              </a:pPr>
              <a:r>
                <a:rPr lang="en-US" sz="3661">
                  <a:solidFill>
                    <a:srgbClr val="252525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Invasion of Privacy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2652" y="2300781"/>
              <a:ext cx="1820085" cy="1679029"/>
            </a:xfrm>
            <a:custGeom>
              <a:avLst/>
              <a:gdLst/>
              <a:ahLst/>
              <a:cxnLst/>
              <a:rect l="l" t="t" r="r" b="b"/>
              <a:pathLst>
                <a:path w="1820085" h="1679029">
                  <a:moveTo>
                    <a:pt x="0" y="0"/>
                  </a:moveTo>
                  <a:lnTo>
                    <a:pt x="1820086" y="0"/>
                  </a:lnTo>
                  <a:lnTo>
                    <a:pt x="1820086" y="1679029"/>
                  </a:lnTo>
                  <a:lnTo>
                    <a:pt x="0" y="1679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4594251"/>
              <a:ext cx="1820085" cy="1679029"/>
            </a:xfrm>
            <a:custGeom>
              <a:avLst/>
              <a:gdLst/>
              <a:ahLst/>
              <a:cxnLst/>
              <a:rect l="l" t="t" r="r" b="b"/>
              <a:pathLst>
                <a:path w="1820085" h="1679029">
                  <a:moveTo>
                    <a:pt x="0" y="0"/>
                  </a:moveTo>
                  <a:lnTo>
                    <a:pt x="1820085" y="0"/>
                  </a:lnTo>
                  <a:lnTo>
                    <a:pt x="1820085" y="1679029"/>
                  </a:lnTo>
                  <a:lnTo>
                    <a:pt x="0" y="1679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1768</Words>
  <Application>Microsoft Office PowerPoint</Application>
  <PresentationFormat>Custom</PresentationFormat>
  <Paragraphs>196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Archivo Black</vt:lpstr>
      <vt:lpstr>Lato Bold</vt:lpstr>
      <vt:lpstr>Lato</vt:lpstr>
      <vt:lpstr>Canva Sans Bold Italics</vt:lpstr>
      <vt:lpstr>Lato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 v. N.D.</dc:title>
  <dc:creator>Allen Mendelsohn</dc:creator>
  <cp:lastModifiedBy>Allen Mendelsohn</cp:lastModifiedBy>
  <cp:revision>2</cp:revision>
  <dcterms:created xsi:type="dcterms:W3CDTF">2006-08-16T00:00:00Z</dcterms:created>
  <dcterms:modified xsi:type="dcterms:W3CDTF">2024-11-04T18:46:02Z</dcterms:modified>
  <dc:identifier>DAGVdF5fx9U</dc:identifier>
</cp:coreProperties>
</file>