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703" r:id="rId2"/>
    <p:sldId id="401" r:id="rId3"/>
    <p:sldId id="645" r:id="rId4"/>
    <p:sldId id="437" r:id="rId5"/>
    <p:sldId id="652" r:id="rId6"/>
    <p:sldId id="560" r:id="rId7"/>
    <p:sldId id="561" r:id="rId8"/>
    <p:sldId id="610" r:id="rId9"/>
    <p:sldId id="611" r:id="rId10"/>
    <p:sldId id="612" r:id="rId11"/>
    <p:sldId id="613" r:id="rId12"/>
    <p:sldId id="614" r:id="rId13"/>
    <p:sldId id="615" r:id="rId14"/>
    <p:sldId id="616" r:id="rId15"/>
    <p:sldId id="565" r:id="rId16"/>
    <p:sldId id="617" r:id="rId17"/>
    <p:sldId id="572" r:id="rId18"/>
    <p:sldId id="577" r:id="rId19"/>
    <p:sldId id="579" r:id="rId20"/>
    <p:sldId id="580" r:id="rId21"/>
    <p:sldId id="578" r:id="rId22"/>
    <p:sldId id="618" r:id="rId23"/>
    <p:sldId id="666" r:id="rId24"/>
    <p:sldId id="752" r:id="rId25"/>
    <p:sldId id="753" r:id="rId26"/>
    <p:sldId id="754" r:id="rId27"/>
    <p:sldId id="755" r:id="rId28"/>
    <p:sldId id="756" r:id="rId29"/>
    <p:sldId id="567" r:id="rId30"/>
    <p:sldId id="571" r:id="rId31"/>
    <p:sldId id="569" r:id="rId32"/>
    <p:sldId id="584" r:id="rId33"/>
    <p:sldId id="574" r:id="rId34"/>
    <p:sldId id="575" r:id="rId35"/>
    <p:sldId id="620" r:id="rId36"/>
    <p:sldId id="585" r:id="rId37"/>
    <p:sldId id="586" r:id="rId38"/>
    <p:sldId id="621" r:id="rId39"/>
    <p:sldId id="669" r:id="rId40"/>
    <p:sldId id="587" r:id="rId41"/>
    <p:sldId id="588" r:id="rId42"/>
    <p:sldId id="589" r:id="rId43"/>
    <p:sldId id="591" r:id="rId44"/>
    <p:sldId id="592" r:id="rId45"/>
    <p:sldId id="573" r:id="rId46"/>
    <p:sldId id="582" r:id="rId47"/>
    <p:sldId id="590" r:id="rId48"/>
    <p:sldId id="583" r:id="rId49"/>
    <p:sldId id="593" r:id="rId50"/>
    <p:sldId id="570" r:id="rId51"/>
    <p:sldId id="581" r:id="rId52"/>
    <p:sldId id="671" r:id="rId53"/>
    <p:sldId id="739" r:id="rId54"/>
    <p:sldId id="735" r:id="rId55"/>
    <p:sldId id="655" r:id="rId56"/>
    <p:sldId id="682" r:id="rId57"/>
    <p:sldId id="744" r:id="rId58"/>
    <p:sldId id="747"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11/18/2024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11/18/2024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6762878-9CF7-4140-BAFD-02DB1E01564C}"/>
              </a:ext>
            </a:extLst>
          </p:cNvPr>
          <p:cNvSpPr>
            <a:spLocks noGrp="1"/>
          </p:cNvSpPr>
          <p:nvPr>
            <p:ph type="body" idx="1"/>
          </p:nvPr>
        </p:nvSpPr>
        <p:spPr/>
        <p:txBody>
          <a:bodyPr/>
          <a:lstStyle/>
          <a:p>
            <a:r>
              <a:rPr lang="en-CA" dirty="0"/>
              <a:t>INFORMATIONAL PRIVACY </a:t>
            </a:r>
            <a:r>
              <a:rPr lang="en-CA" dirty="0">
                <a:sym typeface="Wingdings" panose="05000000000000000000" pitchFamily="2" charset="2"/>
              </a:rPr>
              <a:t> R v. Spencer</a:t>
            </a:r>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CB5EA28-E1E2-062C-7356-4D44ADEE164F}"/>
              </a:ext>
            </a:extLst>
          </p:cNvPr>
          <p:cNvSpPr>
            <a:spLocks noGrp="1"/>
          </p:cNvSpPr>
          <p:nvPr>
            <p:ph type="body" idx="1"/>
          </p:nvPr>
        </p:nvSpPr>
        <p:spPr/>
        <p:txBody>
          <a:bodyPr/>
          <a:lstStyle/>
          <a:p>
            <a:r>
              <a:rPr lang="en-CA" dirty="0"/>
              <a:t>Facts are about BANK RECORDS dammit!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F49E850-D13B-41E9-B4E7-CA3670FB3B19}"/>
              </a:ext>
            </a:extLst>
          </p:cNvPr>
          <p:cNvSpPr>
            <a:spLocks noGrp="1"/>
          </p:cNvSpPr>
          <p:nvPr>
            <p:ph type="body" idx="1"/>
          </p:nvPr>
        </p:nvSpPr>
        <p:spPr/>
        <p:txBody>
          <a:bodyPr/>
          <a:lstStyle/>
          <a:p>
            <a:r>
              <a:rPr lang="en-CA" sz="1200" b="1" i="0" kern="1200" dirty="0">
                <a:solidFill>
                  <a:schemeClr val="tx1"/>
                </a:solidFill>
                <a:effectLst/>
                <a:latin typeface="+mn-lt"/>
                <a:ea typeface="+mn-ea"/>
                <a:cs typeface="+mn-cs"/>
              </a:rPr>
              <a:t>SUPERIOR COURT OF JUSTICE</a:t>
            </a:r>
          </a:p>
          <a:p>
            <a:r>
              <a:rPr lang="en-CA" sz="1200" b="1" i="0" kern="1200">
                <a:solidFill>
                  <a:schemeClr val="tx1"/>
                </a:solidFill>
                <a:effectLst/>
                <a:latin typeface="+mn-lt"/>
                <a:ea typeface="+mn-ea"/>
                <a:cs typeface="+mn-cs"/>
              </a:rPr>
              <a:t>SMALL CLAIMS COURT</a:t>
            </a:r>
          </a:p>
          <a:p>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61DCE05-DFBF-483C-9915-54606964F588}"/>
              </a:ext>
            </a:extLst>
          </p:cNvPr>
          <p:cNvSpPr>
            <a:spLocks noGrp="1"/>
          </p:cNvSpPr>
          <p:nvPr>
            <p:ph type="body" idx="1"/>
          </p:nvPr>
        </p:nvSpPr>
        <p:spPr/>
        <p:txBody>
          <a:bodyPr/>
          <a:lstStyle/>
          <a:p>
            <a:r>
              <a:rPr lang="en-CA" dirty="0"/>
              <a:t>NOTE: adopting </a:t>
            </a:r>
            <a:r>
              <a:rPr lang="en-CA" dirty="0" err="1"/>
              <a:t>Aubry</a:t>
            </a:r>
            <a:r>
              <a:rPr lang="en-CA" dirty="0"/>
              <a:t> into common law???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Big issue – term for it “sharenting”</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328844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Want victims to come forward- it’s why we also hide names in sexual assault cases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844114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quotes for a good reason. Coming next slide.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1285946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Circles back to rights to image in Privacy Act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31</a:t>
            </a:fld>
            <a:endParaRPr lang="en-US" altLang="en-US"/>
          </a:p>
        </p:txBody>
      </p:sp>
    </p:spTree>
    <p:extLst>
      <p:ext uri="{BB962C8B-B14F-4D97-AF65-F5344CB8AC3E}">
        <p14:creationId xmlns:p14="http://schemas.microsoft.com/office/powerpoint/2010/main" val="1035827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7CCD155-7DAD-722A-F592-04D3F735AC6A}"/>
              </a:ext>
            </a:extLst>
          </p:cNvPr>
          <p:cNvSpPr>
            <a:spLocks noGrp="1"/>
          </p:cNvSpPr>
          <p:nvPr>
            <p:ph type="body" idx="1"/>
          </p:nvPr>
        </p:nvSpPr>
        <p:spPr/>
        <p:txBody>
          <a:bodyPr/>
          <a:lstStyle/>
          <a:p>
            <a:r>
              <a:rPr lang="en-CA" dirty="0"/>
              <a:t>Molly did this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1C08C6-75F4-45F0-84B5-0866FE0FFA03}"/>
              </a:ext>
            </a:extLst>
          </p:cNvPr>
          <p:cNvSpPr>
            <a:spLocks noGrp="1"/>
          </p:cNvSpPr>
          <p:nvPr>
            <p:ph type="body" idx="1"/>
          </p:nvPr>
        </p:nvSpPr>
        <p:spPr/>
        <p:txBody>
          <a:bodyPr/>
          <a:lstStyle/>
          <a:p>
            <a:r>
              <a:rPr lang="en-CA" dirty="0"/>
              <a:t>ES </a:t>
            </a:r>
            <a:r>
              <a:rPr lang="en-CA" dirty="0">
                <a:sym typeface="Wingdings" panose="05000000000000000000" pitchFamily="2" charset="2"/>
              </a:rPr>
              <a:t> intimate images made for private use and made public, like Doe</a:t>
            </a:r>
            <a:endParaRPr lang="en-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Cited by Sierra!</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2807753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Who wants to tell me why this is important in context of this course?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dirty="0"/>
          </a:p>
        </p:txBody>
      </p:sp>
    </p:spTree>
    <p:extLst>
      <p:ext uri="{BB962C8B-B14F-4D97-AF65-F5344CB8AC3E}">
        <p14:creationId xmlns:p14="http://schemas.microsoft.com/office/powerpoint/2010/main" val="2611102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34C9A6F-66C8-44B7-BEE6-5ACED4DAF7DC}"/>
              </a:ext>
            </a:extLst>
          </p:cNvPr>
          <p:cNvSpPr>
            <a:spLocks noGrp="1"/>
          </p:cNvSpPr>
          <p:nvPr>
            <p:ph type="body" idx="1"/>
          </p:nvPr>
        </p:nvSpPr>
        <p:spPr/>
        <p:txBody>
          <a:bodyPr/>
          <a:lstStyle/>
          <a:p>
            <a:endParaRPr lang="en-CA"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977C171-5F9C-4796-AA54-454F6FA0A529}"/>
              </a:ext>
            </a:extLst>
          </p:cNvPr>
          <p:cNvSpPr>
            <a:spLocks noGrp="1"/>
          </p:cNvSpPr>
          <p:nvPr>
            <p:ph type="body" idx="1"/>
          </p:nvPr>
        </p:nvSpPr>
        <p:spPr/>
        <p:txBody>
          <a:bodyPr/>
          <a:lstStyle/>
          <a:p>
            <a:r>
              <a:rPr lang="en-US" b="0" i="0" dirty="0">
                <a:solidFill>
                  <a:srgbClr val="333F48"/>
                </a:solidFill>
                <a:effectLst/>
                <a:latin typeface="Gotham A"/>
              </a:rPr>
              <a:t>March 2015 by Bill C-13</a:t>
            </a:r>
            <a:r>
              <a:rPr lang="en-US" b="0" i="1" dirty="0">
                <a:solidFill>
                  <a:srgbClr val="333F48"/>
                </a:solidFill>
                <a:effectLst/>
                <a:latin typeface="Gotham A"/>
              </a:rPr>
              <a:t>, Protecting Canadians from Online Crime Act</a:t>
            </a:r>
            <a:endParaRPr lang="en-CA"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But just maybe </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56</a:t>
            </a:fld>
            <a:endParaRPr lang="en-US" altLang="en-US"/>
          </a:p>
        </p:txBody>
      </p:sp>
    </p:spTree>
    <p:extLst>
      <p:ext uri="{BB962C8B-B14F-4D97-AF65-F5344CB8AC3E}">
        <p14:creationId xmlns:p14="http://schemas.microsoft.com/office/powerpoint/2010/main" val="4218058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Mr. </a:t>
            </a:r>
            <a:r>
              <a:rPr lang="en-CA" dirty="0" err="1"/>
              <a:t>Radulescu</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57</a:t>
            </a:fld>
            <a:endParaRPr lang="en-US" altLang="en-US"/>
          </a:p>
        </p:txBody>
      </p:sp>
    </p:spTree>
    <p:extLst>
      <p:ext uri="{BB962C8B-B14F-4D97-AF65-F5344CB8AC3E}">
        <p14:creationId xmlns:p14="http://schemas.microsoft.com/office/powerpoint/2010/main" val="356223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Reputation – in </a:t>
            </a:r>
            <a:r>
              <a:rPr lang="en-CA" b="1" dirty="0"/>
              <a:t>visual</a:t>
            </a:r>
            <a:r>
              <a:rPr lang="en-CA" dirty="0"/>
              <a:t> form! Defamation we just looked at was about </a:t>
            </a:r>
            <a:r>
              <a:rPr lang="en-CA" b="1" dirty="0"/>
              <a:t>words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a:t>
            </a:fld>
            <a:endParaRPr lang="en-US" altLang="en-US"/>
          </a:p>
        </p:txBody>
      </p:sp>
    </p:spTree>
    <p:extLst>
      <p:ext uri="{BB962C8B-B14F-4D97-AF65-F5344CB8AC3E}">
        <p14:creationId xmlns:p14="http://schemas.microsoft.com/office/powerpoint/2010/main" val="290268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499CE0-6B46-E3AC-7610-EB6DB678B8AB}"/>
              </a:ext>
            </a:extLst>
          </p:cNvPr>
          <p:cNvSpPr>
            <a:spLocks noGrp="1"/>
          </p:cNvSpPr>
          <p:nvPr>
            <p:ph type="body" idx="1"/>
          </p:nvPr>
        </p:nvSpPr>
        <p:spPr/>
        <p:txBody>
          <a:bodyPr/>
          <a:lstStyle/>
          <a:p>
            <a:r>
              <a:rPr lang="en-CA" dirty="0"/>
              <a:t>Tsige = </a:t>
            </a:r>
            <a:r>
              <a:rPr lang="en-CA" dirty="0" err="1"/>
              <a:t>Siggee</a:t>
            </a:r>
            <a:r>
              <a:rPr lang="en-CA" dirty="0"/>
              <a:t> pronouncement joke…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Molly introduced these Prosser Torts in her presentation on Doe v. ND - #2 tort </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49777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9</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6E2AE24-B15F-4D2F-82FE-EFFFE793D7D6}" type="datetime1">
              <a:rPr lang="en-US" smtClean="0"/>
              <a:t>11/18/2024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9</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8142E9-4AAA-4840-A6C5-D008CC055093}" type="datetime1">
              <a:rPr lang="en-US" smtClean="0"/>
              <a:t>11/18/2024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9</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B37C4579-DE60-43E7-B3E6-2522E0ECCAD4}" type="datetime1">
              <a:rPr lang="en-US" smtClean="0"/>
              <a:t>11/18/2024</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9</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68AF3BDA-B330-4821-AEA9-A99E1EE6BFCF}" type="datetime1">
              <a:rPr lang="en-US" smtClean="0"/>
              <a:t>11/18/2024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9</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6D091454-0B39-4A8E-885F-C22E85A7B401}" type="datetime1">
              <a:rPr lang="en-US" smtClean="0"/>
              <a:t>11/18/2024</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9</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F2CB7911-D617-4C21-8D07-374F719C0276}" type="datetime1">
              <a:rPr lang="en-US" smtClean="0"/>
              <a:t>11/18/2024</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9</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CE19F4E2-7A00-4FC7-8D40-787B7DE6B18F}" type="datetime1">
              <a:rPr lang="en-US" smtClean="0"/>
              <a:t>11/18/2024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9</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82B42AA9-9FB2-43A6-847B-29CDDEF5CEFB}" type="datetime1">
              <a:rPr lang="en-US" smtClean="0"/>
              <a:t>11/18/2024</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9</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2E51F5D5-68A2-4C98-A6C7-B39DF15CDE8D}" type="datetime1">
              <a:rPr lang="en-US" smtClean="0"/>
              <a:t>11/18/2024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9</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E80FBF66-3BDC-4651-A6DF-3A4EC5847A6C}" type="datetime1">
              <a:rPr lang="en-US" smtClean="0"/>
              <a:t>11/18/2024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9</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2D2AD4D-B4CD-41F2-B10E-477893145AED}" type="datetime1">
              <a:rPr lang="en-US" smtClean="0"/>
              <a:t>11/18/2024</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752008"/>
          </a:xfrm>
        </p:spPr>
        <p:txBody>
          <a:bodyPr/>
          <a:lstStyle/>
          <a:p>
            <a:pPr eaLnBrk="1" hangingPunct="1"/>
            <a:br>
              <a:rPr lang="en-US" altLang="en-US" sz="2800" dirty="0"/>
            </a:br>
            <a:r>
              <a:rPr lang="en-US" altLang="en-US" sz="3200" u="sng" dirty="0"/>
              <a:t>Class 9 – November 18</a:t>
            </a:r>
            <a:br>
              <a:rPr lang="en-US" altLang="en-US" sz="2800" u="sng" dirty="0"/>
            </a:br>
            <a:br>
              <a:rPr lang="en-US" altLang="en-US" sz="2800" u="sng" dirty="0"/>
            </a:br>
            <a:r>
              <a:rPr lang="en-US" altLang="en-US" sz="3200" dirty="0"/>
              <a:t>1. Finishing [/knock wood!] </a:t>
            </a:r>
            <a:r>
              <a:rPr lang="en-CA" sz="3200" dirty="0"/>
              <a:t>My Image is My Own – Rights to your image and reputation online and “revenge porn”</a:t>
            </a:r>
            <a:br>
              <a:rPr lang="en-US" altLang="en-US" sz="3200" dirty="0"/>
            </a:br>
            <a:r>
              <a:rPr lang="en-US" altLang="en-US" sz="3200" dirty="0"/>
              <a:t>2. </a:t>
            </a:r>
            <a:r>
              <a:rPr lang="en-CA" altLang="en-US" sz="3200" dirty="0"/>
              <a:t>Forget Me Not? – the Right to Be Forgotten in Europe (and Canada?) and Introduction to European Data Protection (RTBF presentations)</a:t>
            </a:r>
            <a:endParaRPr lang="en-US" altLang="en-US" sz="3200" dirty="0"/>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p:txBody>
          <a:bodyPr/>
          <a:lstStyle/>
          <a:p>
            <a:pPr marL="0" indent="0">
              <a:buNone/>
            </a:pPr>
            <a:r>
              <a:rPr lang="en-CA" sz="2400" u="sng" dirty="0"/>
              <a:t>Issue</a:t>
            </a:r>
            <a:r>
              <a:rPr lang="en-CA" sz="2400" dirty="0"/>
              <a:t>: Does Ontario law recognize a right to bring a civil action for damages for the invasion of personal privacy?</a:t>
            </a:r>
          </a:p>
          <a:p>
            <a:pPr marL="0" indent="0">
              <a:buNone/>
            </a:pPr>
            <a:r>
              <a:rPr lang="en-CA" sz="2400" u="sng" dirty="0"/>
              <a:t>Held</a:t>
            </a:r>
            <a:r>
              <a:rPr lang="en-CA" sz="2400" dirty="0"/>
              <a:t>: It does now!</a:t>
            </a:r>
          </a:p>
          <a:p>
            <a:pPr marL="0" indent="0">
              <a:buNone/>
            </a:pPr>
            <a:r>
              <a:rPr lang="en-CA" sz="2400" u="sng" dirty="0"/>
              <a:t>Ratio</a:t>
            </a:r>
          </a:p>
          <a:p>
            <a:pPr marL="0" indent="0">
              <a:buNone/>
            </a:pPr>
            <a:r>
              <a:rPr lang="en-CA" sz="2400" dirty="0"/>
              <a:t>Prosser’s torts (USA) – 4 invasion of privacy torts:</a:t>
            </a:r>
          </a:p>
          <a:p>
            <a:pPr marL="457200" indent="-457200">
              <a:buAutoNum type="arabicPeriod"/>
            </a:pPr>
            <a:r>
              <a:rPr lang="en-CA" sz="2400" dirty="0"/>
              <a:t>Intrusion upon the plaintiff's seclusion or solitude, or into his private affairs. (“</a:t>
            </a:r>
            <a:r>
              <a:rPr lang="en-CA" sz="2400" b="1" dirty="0"/>
              <a:t>Intrusion upon seclusion</a:t>
            </a:r>
            <a:r>
              <a:rPr lang="en-CA" sz="2400" dirty="0"/>
              <a:t>”)</a:t>
            </a:r>
          </a:p>
          <a:p>
            <a:pPr marL="457200" indent="-457200">
              <a:buAutoNum type="arabicPeriod"/>
            </a:pPr>
            <a:r>
              <a:rPr lang="en-CA" sz="2400" dirty="0"/>
              <a:t>Public disclosure of embarrassing private facts about the plaintiff (“</a:t>
            </a:r>
            <a:r>
              <a:rPr lang="en-CA" sz="2400" b="1" dirty="0"/>
              <a:t>Public disclosure of private facts</a:t>
            </a:r>
            <a:r>
              <a:rPr lang="en-CA" sz="2400" dirty="0"/>
              <a:t>”)</a:t>
            </a:r>
          </a:p>
          <a:p>
            <a:pPr marL="0" indent="0">
              <a:buNone/>
            </a:pPr>
            <a:r>
              <a:rPr lang="en-CA" sz="2400" dirty="0"/>
              <a:t>(2 more, ignore them)</a:t>
            </a:r>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35277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a:xfrm>
            <a:off x="457200" y="274638"/>
            <a:ext cx="8229600" cy="691927"/>
          </a:xfrm>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a:xfrm>
            <a:off x="457200" y="1556792"/>
            <a:ext cx="8229600" cy="4569371"/>
          </a:xfrm>
        </p:spPr>
        <p:txBody>
          <a:bodyPr/>
          <a:lstStyle/>
          <a:p>
            <a:pPr marL="0" indent="0">
              <a:buNone/>
            </a:pPr>
            <a:r>
              <a:rPr lang="en-CA" sz="2000" u="sng" dirty="0"/>
              <a:t>Ratio</a:t>
            </a:r>
          </a:p>
          <a:p>
            <a:pPr marL="0" indent="0">
              <a:buNone/>
            </a:pPr>
            <a:r>
              <a:rPr lang="en-CA" sz="2400" dirty="0"/>
              <a:t>“we are presented in this case with facts that cry out for a remedy. While Tsige is apologetic and contrite, her actions were deliberate, prolonged and shocking”</a:t>
            </a:r>
          </a:p>
          <a:p>
            <a:pPr marL="0" indent="0">
              <a:buNone/>
            </a:pPr>
            <a:endParaRPr lang="en-CA" sz="2400" dirty="0"/>
          </a:p>
          <a:p>
            <a:pPr marL="0" indent="0">
              <a:buNone/>
            </a:pPr>
            <a:r>
              <a:rPr lang="en-CA" sz="2400" dirty="0"/>
              <a:t>“In my view, </a:t>
            </a:r>
            <a:r>
              <a:rPr lang="en-CA" sz="2400" b="1" dirty="0"/>
              <a:t>it is appropriate for this court to confirm the existence of a right of action for INTRUSION UPON SECLUSION</a:t>
            </a:r>
            <a:r>
              <a:rPr lang="en-CA" sz="2400" dirty="0"/>
              <a:t>. Recognition of such a cause of action would amount to an incremental step that is consistent with the role of this court to develop the common law in a manner consistent with the changing needs of society. </a:t>
            </a:r>
          </a:p>
          <a:p>
            <a:pPr marL="0" indent="0">
              <a:buNone/>
            </a:pPr>
            <a:endParaRPr lang="en-CA" sz="2000" dirty="0"/>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09602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a:xfrm>
            <a:off x="457200" y="274638"/>
            <a:ext cx="8229600" cy="691927"/>
          </a:xfrm>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a:xfrm>
            <a:off x="457200" y="836712"/>
            <a:ext cx="8229600" cy="5289451"/>
          </a:xfrm>
        </p:spPr>
        <p:txBody>
          <a:bodyPr/>
          <a:lstStyle/>
          <a:p>
            <a:pPr marL="0" indent="0">
              <a:buNone/>
            </a:pPr>
            <a:r>
              <a:rPr lang="en-CA" sz="2000" u="sng" dirty="0"/>
              <a:t>Ratio</a:t>
            </a:r>
          </a:p>
          <a:p>
            <a:pPr marL="0" indent="0">
              <a:buNone/>
            </a:pPr>
            <a:r>
              <a:rPr lang="en-CA" sz="2000" dirty="0"/>
              <a:t>“The case law, while certainly far from conclusive, supports the existence of such a cause of action. Privacy has long been recognized as an important underlying and animating value of various traditional causes of action to protect personal and territorial privacy. Charter jurisprudence recognizes privacy as a fundamental value in our law and specifically identifies, as worthy of protection, </a:t>
            </a:r>
            <a:r>
              <a:rPr lang="en-CA" sz="2000" b="1" u="sng" dirty="0"/>
              <a:t>A RIGHT TO INFORMATIONAL PRIVACY THAT IS DISTINCT FROM PERSONAL AND TERRITORIAL PRIVACY</a:t>
            </a:r>
            <a:r>
              <a:rPr lang="en-CA" sz="2000" dirty="0"/>
              <a:t>. The right to informational privacy closely tracks the same interest that would be protected by a cause of action for intrusion upon seclusion.”</a:t>
            </a:r>
          </a:p>
          <a:p>
            <a:pPr marL="0" indent="0">
              <a:buNone/>
            </a:pPr>
            <a:r>
              <a:rPr lang="en-CA" sz="2000" dirty="0"/>
              <a:t>“I would essentially adopt as the elements of the action for </a:t>
            </a:r>
            <a:r>
              <a:rPr lang="en-CA" sz="2000" b="1" dirty="0"/>
              <a:t>intrusion upon seclusion </a:t>
            </a:r>
            <a:r>
              <a:rPr lang="en-CA" sz="2000" dirty="0"/>
              <a:t>the Restatement (Second) of Torts (2010) formulation which, for the sake of convenience, I repeat here:</a:t>
            </a:r>
          </a:p>
          <a:p>
            <a:pPr marL="400050" lvl="1" indent="0">
              <a:buNone/>
            </a:pPr>
            <a:r>
              <a:rPr lang="en-CA" sz="2000" dirty="0"/>
              <a:t>One who intentionally intrudes, physically or otherwise, upon the seclusion of another or his private affairs or concerns, is subject to liability to the other for invasion of his privacy, if the invasion would be highly offensive to a reasonable person.”</a:t>
            </a:r>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284523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4BEA-ABED-4424-93FA-52C8BBBD49AD}"/>
              </a:ext>
            </a:extLst>
          </p:cNvPr>
          <p:cNvSpPr>
            <a:spLocks noGrp="1"/>
          </p:cNvSpPr>
          <p:nvPr>
            <p:ph type="title"/>
          </p:nvPr>
        </p:nvSpPr>
        <p:spPr/>
        <p:txBody>
          <a:bodyPr/>
          <a:lstStyle/>
          <a:p>
            <a:r>
              <a:rPr lang="en-CA" sz="4000" dirty="0" err="1"/>
              <a:t>Srsly</a:t>
            </a:r>
            <a:r>
              <a:rPr lang="en-CA" sz="4000" dirty="0"/>
              <a:t> prof. mendelsohn, Why SHOULD I care about </a:t>
            </a:r>
            <a:br>
              <a:rPr lang="en-CA" sz="4000" dirty="0"/>
            </a:br>
            <a:r>
              <a:rPr lang="en-CA" sz="4000" dirty="0"/>
              <a:t>Jones v. Tsige?</a:t>
            </a:r>
          </a:p>
        </p:txBody>
      </p:sp>
      <p:sp>
        <p:nvSpPr>
          <p:cNvPr id="3" name="Footer Placeholder 2">
            <a:extLst>
              <a:ext uri="{FF2B5EF4-FFF2-40B4-BE49-F238E27FC236}">
                <a16:creationId xmlns:a16="http://schemas.microsoft.com/office/drawing/2014/main" id="{A8F5B1E1-EE84-4351-BAAF-33B550D40397}"/>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76848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31ED-E39D-4151-97A3-3CBFE130C0CA}"/>
              </a:ext>
            </a:extLst>
          </p:cNvPr>
          <p:cNvSpPr>
            <a:spLocks noGrp="1"/>
          </p:cNvSpPr>
          <p:nvPr>
            <p:ph type="title"/>
          </p:nvPr>
        </p:nvSpPr>
        <p:spPr>
          <a:xfrm>
            <a:off x="0" y="0"/>
            <a:ext cx="9144000" cy="1196752"/>
          </a:xfrm>
        </p:spPr>
        <p:txBody>
          <a:bodyPr/>
          <a:lstStyle/>
          <a:p>
            <a:r>
              <a:rPr lang="en-CA" dirty="0"/>
              <a:t>Why do we care about </a:t>
            </a:r>
            <a:r>
              <a:rPr lang="en-CA" i="1" dirty="0"/>
              <a:t>Jones v. Tsige</a:t>
            </a:r>
            <a:r>
              <a:rPr lang="en-CA" dirty="0"/>
              <a:t>?</a:t>
            </a:r>
          </a:p>
        </p:txBody>
      </p:sp>
      <p:sp>
        <p:nvSpPr>
          <p:cNvPr id="3" name="Content Placeholder 2">
            <a:extLst>
              <a:ext uri="{FF2B5EF4-FFF2-40B4-BE49-F238E27FC236}">
                <a16:creationId xmlns:a16="http://schemas.microsoft.com/office/drawing/2014/main" id="{9FB3A669-FFE7-4A38-A123-C1D12D5F8BBB}"/>
              </a:ext>
            </a:extLst>
          </p:cNvPr>
          <p:cNvSpPr>
            <a:spLocks noGrp="1"/>
          </p:cNvSpPr>
          <p:nvPr>
            <p:ph idx="1"/>
          </p:nvPr>
        </p:nvSpPr>
        <p:spPr>
          <a:xfrm>
            <a:off x="457200" y="1052736"/>
            <a:ext cx="8229600" cy="5073427"/>
          </a:xfrm>
        </p:spPr>
        <p:txBody>
          <a:bodyPr/>
          <a:lstStyle/>
          <a:p>
            <a:pPr marL="0" indent="0">
              <a:buNone/>
            </a:pPr>
            <a:r>
              <a:rPr lang="nl-NL" sz="2800" i="1" dirty="0"/>
              <a:t>Vanderveen v Waterbridge Media Inc.</a:t>
            </a:r>
            <a:r>
              <a:rPr lang="nl-NL" sz="2000" dirty="0"/>
              <a:t>, </a:t>
            </a:r>
            <a:r>
              <a:rPr lang="fi-FI" sz="2000" dirty="0"/>
              <a:t>2017 CanLII 77435 (ON SCSM) </a:t>
            </a:r>
          </a:p>
          <a:p>
            <a:pPr marL="0" indent="0">
              <a:buNone/>
            </a:pPr>
            <a:endParaRPr lang="fi-FI" sz="2000" u="sng" dirty="0"/>
          </a:p>
          <a:p>
            <a:pPr marL="0" indent="0">
              <a:buNone/>
            </a:pPr>
            <a:r>
              <a:rPr lang="fi-FI" sz="2000" u="sng" dirty="0"/>
              <a:t>F</a:t>
            </a:r>
            <a:r>
              <a:rPr lang="fi-FI" sz="2000" dirty="0"/>
              <a:t>: Filming of person jogging while trying to lose post-partum weight, video used to promote condo community without her consent</a:t>
            </a:r>
          </a:p>
          <a:p>
            <a:pPr marL="0" indent="0">
              <a:buNone/>
            </a:pPr>
            <a:endParaRPr lang="fi-FI" sz="2000" dirty="0"/>
          </a:p>
          <a:p>
            <a:pPr marL="0" indent="0">
              <a:buNone/>
            </a:pPr>
            <a:r>
              <a:rPr lang="en-CA" sz="2000" dirty="0"/>
              <a:t>“I have no hesitation in concluding that in capturing the image of Mme </a:t>
            </a:r>
            <a:r>
              <a:rPr lang="en-CA" sz="2000" dirty="0" err="1"/>
              <a:t>Vanderveen</a:t>
            </a:r>
            <a:r>
              <a:rPr lang="en-CA" sz="2000" dirty="0"/>
              <a:t> and publishing it in a commercial video for Bridgeport, the defendant </a:t>
            </a:r>
            <a:r>
              <a:rPr lang="en-CA" sz="2000" b="1" dirty="0"/>
              <a:t>committed the tort of intrusion upon seclusion</a:t>
            </a:r>
            <a:r>
              <a:rPr lang="en-CA" sz="2000" dirty="0"/>
              <a:t>”</a:t>
            </a:r>
          </a:p>
          <a:p>
            <a:pPr marL="0" indent="0">
              <a:buNone/>
            </a:pPr>
            <a:r>
              <a:rPr lang="en-CA" sz="2400" dirty="0"/>
              <a:t>“While </a:t>
            </a:r>
            <a:r>
              <a:rPr lang="en-CA" sz="2400" i="1" dirty="0"/>
              <a:t>Jones v. Tsige </a:t>
            </a:r>
            <a:r>
              <a:rPr lang="en-CA" sz="2400" dirty="0"/>
              <a:t>dealt with the examination of Jones’ bank account by Tsige on 174 occasions over a 4 year period, I am satisfied that the elements of </a:t>
            </a:r>
            <a:r>
              <a:rPr lang="en-CA" sz="2400" b="1" dirty="0"/>
              <a:t>intrusion upon seclusion </a:t>
            </a:r>
            <a:r>
              <a:rPr lang="en-CA" sz="2400" dirty="0"/>
              <a:t>mentioned above apply to capturing the persona or likeness of an individual and using it for commercial purposes without consent.”</a:t>
            </a:r>
            <a:endParaRPr lang="fi-FI" sz="2400" dirty="0"/>
          </a:p>
          <a:p>
            <a:pPr marL="0" indent="0">
              <a:buNone/>
            </a:pPr>
            <a:endParaRPr lang="en-CA" sz="2000" dirty="0"/>
          </a:p>
        </p:txBody>
      </p:sp>
      <p:sp>
        <p:nvSpPr>
          <p:cNvPr id="4" name="Footer Placeholder 3">
            <a:extLst>
              <a:ext uri="{FF2B5EF4-FFF2-40B4-BE49-F238E27FC236}">
                <a16:creationId xmlns:a16="http://schemas.microsoft.com/office/drawing/2014/main" id="{FA814CB4-2ED1-4B99-89EF-E59990CB71C0}"/>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283003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15E3-F955-4070-966F-B52B079562B5}"/>
              </a:ext>
            </a:extLst>
          </p:cNvPr>
          <p:cNvSpPr>
            <a:spLocks noGrp="1"/>
          </p:cNvSpPr>
          <p:nvPr>
            <p:ph type="title"/>
          </p:nvPr>
        </p:nvSpPr>
        <p:spPr/>
        <p:txBody>
          <a:bodyPr/>
          <a:lstStyle/>
          <a:p>
            <a:r>
              <a:rPr lang="en-CA" dirty="0"/>
              <a:t>Various defenses at common law re images</a:t>
            </a:r>
          </a:p>
        </p:txBody>
      </p:sp>
      <p:sp>
        <p:nvSpPr>
          <p:cNvPr id="3" name="Content Placeholder 2">
            <a:extLst>
              <a:ext uri="{FF2B5EF4-FFF2-40B4-BE49-F238E27FC236}">
                <a16:creationId xmlns:a16="http://schemas.microsoft.com/office/drawing/2014/main" id="{C2CA0A8F-86FD-453F-89C8-56A8F83DD488}"/>
              </a:ext>
            </a:extLst>
          </p:cNvPr>
          <p:cNvSpPr>
            <a:spLocks noGrp="1"/>
          </p:cNvSpPr>
          <p:nvPr>
            <p:ph idx="1"/>
          </p:nvPr>
        </p:nvSpPr>
        <p:spPr>
          <a:xfrm>
            <a:off x="457200" y="1417638"/>
            <a:ext cx="8229600" cy="4708525"/>
          </a:xfrm>
        </p:spPr>
        <p:txBody>
          <a:bodyPr/>
          <a:lstStyle/>
          <a:p>
            <a:r>
              <a:rPr lang="en-CA" dirty="0"/>
              <a:t>Consent</a:t>
            </a:r>
          </a:p>
          <a:p>
            <a:r>
              <a:rPr lang="en-CA" dirty="0"/>
              <a:t>Public interest</a:t>
            </a:r>
          </a:p>
          <a:p>
            <a:r>
              <a:rPr lang="en-CA" dirty="0"/>
              <a:t>Fair comment</a:t>
            </a:r>
          </a:p>
          <a:p>
            <a:r>
              <a:rPr lang="en-CA" dirty="0"/>
              <a:t>Not recognizable </a:t>
            </a:r>
          </a:p>
          <a:p>
            <a:r>
              <a:rPr lang="en-CA" dirty="0"/>
              <a:t>Group picture unless identified </a:t>
            </a:r>
          </a:p>
          <a:p>
            <a:r>
              <a:rPr lang="en-CA" dirty="0"/>
              <a:t>Non-intentional </a:t>
            </a:r>
          </a:p>
          <a:p>
            <a:r>
              <a:rPr lang="en-CA" dirty="0"/>
              <a:t>Incidental to another legal act</a:t>
            </a:r>
          </a:p>
          <a:p>
            <a:r>
              <a:rPr lang="en-CA" dirty="0"/>
              <a:t>Law enforcement images</a:t>
            </a:r>
          </a:p>
          <a:p>
            <a:endParaRPr lang="en-CA" dirty="0"/>
          </a:p>
          <a:p>
            <a:endParaRPr lang="en-CA" dirty="0"/>
          </a:p>
        </p:txBody>
      </p:sp>
      <p:sp>
        <p:nvSpPr>
          <p:cNvPr id="4" name="Footer Placeholder 3">
            <a:extLst>
              <a:ext uri="{FF2B5EF4-FFF2-40B4-BE49-F238E27FC236}">
                <a16:creationId xmlns:a16="http://schemas.microsoft.com/office/drawing/2014/main" id="{573ED06F-F1E2-41B3-88C4-62D8C0488426}"/>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52088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18CE-5A29-4BF8-B218-0B71D5E59BF2}"/>
              </a:ext>
            </a:extLst>
          </p:cNvPr>
          <p:cNvSpPr>
            <a:spLocks noGrp="1"/>
          </p:cNvSpPr>
          <p:nvPr>
            <p:ph type="title"/>
          </p:nvPr>
        </p:nvSpPr>
        <p:spPr>
          <a:xfrm>
            <a:off x="457200" y="0"/>
            <a:ext cx="8229600" cy="1187451"/>
          </a:xfrm>
        </p:spPr>
        <p:txBody>
          <a:bodyPr/>
          <a:lstStyle/>
          <a:p>
            <a:r>
              <a:rPr lang="en-CA" dirty="0"/>
              <a:t>Personality Rights in Quebec</a:t>
            </a:r>
          </a:p>
        </p:txBody>
      </p:sp>
      <p:sp>
        <p:nvSpPr>
          <p:cNvPr id="3" name="Content Placeholder 2">
            <a:extLst>
              <a:ext uri="{FF2B5EF4-FFF2-40B4-BE49-F238E27FC236}">
                <a16:creationId xmlns:a16="http://schemas.microsoft.com/office/drawing/2014/main" id="{D3374CF5-22B5-42EC-BB48-DAF234FBE686}"/>
              </a:ext>
            </a:extLst>
          </p:cNvPr>
          <p:cNvSpPr>
            <a:spLocks noGrp="1"/>
          </p:cNvSpPr>
          <p:nvPr>
            <p:ph idx="1"/>
          </p:nvPr>
        </p:nvSpPr>
        <p:spPr>
          <a:xfrm>
            <a:off x="457200" y="1187452"/>
            <a:ext cx="8507288" cy="4938712"/>
          </a:xfrm>
        </p:spPr>
        <p:txBody>
          <a:bodyPr/>
          <a:lstStyle/>
          <a:p>
            <a:pPr marL="0" indent="0">
              <a:buNone/>
            </a:pPr>
            <a:r>
              <a:rPr lang="en-CA" sz="2400" b="1" i="1" u="sng" dirty="0"/>
              <a:t>Quebec Charter</a:t>
            </a:r>
          </a:p>
          <a:p>
            <a:pPr marL="0" indent="0">
              <a:buNone/>
            </a:pPr>
            <a:r>
              <a:rPr lang="en-CA" sz="2400" dirty="0"/>
              <a:t>4. dignity, honour and reputation; and 5.respect for private life</a:t>
            </a:r>
          </a:p>
          <a:p>
            <a:pPr marL="0" indent="0">
              <a:buNone/>
            </a:pPr>
            <a:endParaRPr lang="en-CA" sz="2400" b="1" i="1" u="sng" dirty="0"/>
          </a:p>
          <a:p>
            <a:pPr marL="0" indent="0">
              <a:buNone/>
            </a:pPr>
            <a:r>
              <a:rPr lang="en-CA" sz="2400" b="1" i="1" u="sng" dirty="0"/>
              <a:t>C.C.Q.</a:t>
            </a:r>
          </a:p>
          <a:p>
            <a:pPr marL="0" indent="0">
              <a:buNone/>
            </a:pPr>
            <a:r>
              <a:rPr lang="en-CA" sz="2400" dirty="0"/>
              <a:t>35. Every person has a right to the respect of his reputation and privacy.</a:t>
            </a:r>
          </a:p>
          <a:p>
            <a:pPr marL="0" indent="0">
              <a:buNone/>
            </a:pPr>
            <a:r>
              <a:rPr lang="en-CA" sz="2400" dirty="0"/>
              <a:t>36. The following acts, in particular, may be considered as invasions of the privacy of a person </a:t>
            </a:r>
            <a:r>
              <a:rPr lang="en-CA" sz="2400" dirty="0">
                <a:sym typeface="Wingdings" panose="05000000000000000000" pitchFamily="2" charset="2"/>
              </a:rPr>
              <a:t>(...)</a:t>
            </a:r>
            <a:endParaRPr lang="en-CA" sz="2400" dirty="0"/>
          </a:p>
          <a:p>
            <a:pPr marL="0" indent="0">
              <a:buNone/>
            </a:pPr>
            <a:r>
              <a:rPr lang="en-CA" sz="2400" dirty="0"/>
              <a:t>(3)  appropriating or using his image or voice while he is in private premises; (…)</a:t>
            </a:r>
          </a:p>
          <a:p>
            <a:pPr marL="0" indent="0">
              <a:buNone/>
            </a:pPr>
            <a:r>
              <a:rPr lang="en-CA" sz="2400" dirty="0"/>
              <a:t>(5)  using his name, image, likeness or voice for a purpose other than the legitimate information of the public;</a:t>
            </a:r>
          </a:p>
          <a:p>
            <a:pPr marL="0" indent="0">
              <a:buNone/>
            </a:pPr>
            <a:endParaRPr lang="en-CA" dirty="0"/>
          </a:p>
        </p:txBody>
      </p:sp>
      <p:sp>
        <p:nvSpPr>
          <p:cNvPr id="4" name="Footer Placeholder 3">
            <a:extLst>
              <a:ext uri="{FF2B5EF4-FFF2-40B4-BE49-F238E27FC236}">
                <a16:creationId xmlns:a16="http://schemas.microsoft.com/office/drawing/2014/main" id="{0C90A07B-EFBC-4F20-9563-E4F860F62134}"/>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7542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CA7B-024E-42B1-8649-5BF2B088D829}"/>
              </a:ext>
            </a:extLst>
          </p:cNvPr>
          <p:cNvSpPr>
            <a:spLocks noGrp="1"/>
          </p:cNvSpPr>
          <p:nvPr>
            <p:ph type="title"/>
          </p:nvPr>
        </p:nvSpPr>
        <p:spPr/>
        <p:txBody>
          <a:bodyPr/>
          <a:lstStyle/>
          <a:p>
            <a:r>
              <a:rPr lang="en-CA" dirty="0"/>
              <a:t>Personality Rights in Quebec</a:t>
            </a:r>
          </a:p>
        </p:txBody>
      </p:sp>
      <p:sp>
        <p:nvSpPr>
          <p:cNvPr id="3" name="Content Placeholder 2">
            <a:extLst>
              <a:ext uri="{FF2B5EF4-FFF2-40B4-BE49-F238E27FC236}">
                <a16:creationId xmlns:a16="http://schemas.microsoft.com/office/drawing/2014/main" id="{D7AC0BF7-217F-46E6-9BDA-D2D95FECB737}"/>
              </a:ext>
            </a:extLst>
          </p:cNvPr>
          <p:cNvSpPr>
            <a:spLocks noGrp="1"/>
          </p:cNvSpPr>
          <p:nvPr>
            <p:ph idx="1"/>
          </p:nvPr>
        </p:nvSpPr>
        <p:spPr/>
        <p:txBody>
          <a:bodyPr/>
          <a:lstStyle/>
          <a:p>
            <a:pPr marL="0" indent="0">
              <a:buNone/>
            </a:pPr>
            <a:r>
              <a:rPr lang="en-CA" i="1" dirty="0" err="1"/>
              <a:t>Aubry</a:t>
            </a:r>
            <a:r>
              <a:rPr lang="en-CA" i="1" dirty="0"/>
              <a:t> c. </a:t>
            </a:r>
            <a:r>
              <a:rPr lang="fr-CA" i="1" dirty="0"/>
              <a:t>Éditions</a:t>
            </a:r>
            <a:r>
              <a:rPr lang="en-CA" i="1" dirty="0"/>
              <a:t> Vice-Versa </a:t>
            </a:r>
            <a:r>
              <a:rPr lang="en-CA" i="1" dirty="0" err="1"/>
              <a:t>inc.</a:t>
            </a:r>
            <a:r>
              <a:rPr lang="en-CA" i="1" dirty="0"/>
              <a:t> </a:t>
            </a:r>
            <a:r>
              <a:rPr lang="en-CA" sz="2400" dirty="0"/>
              <a:t>[1998] 1 SCR 591</a:t>
            </a:r>
          </a:p>
          <a:p>
            <a:pPr marL="0" indent="0">
              <a:buNone/>
            </a:pPr>
            <a:r>
              <a:rPr lang="en-CA" u="sng" dirty="0"/>
              <a:t>F</a:t>
            </a:r>
            <a:r>
              <a:rPr lang="en-CA" dirty="0"/>
              <a:t> – </a:t>
            </a:r>
            <a:r>
              <a:rPr lang="en-CA" dirty="0" err="1"/>
              <a:t>Aubry</a:t>
            </a:r>
            <a:r>
              <a:rPr lang="en-CA" dirty="0"/>
              <a:t> (17 years old) had her photo taken in a public place, sitting on some steps, and published in an arts magazine without her consent </a:t>
            </a:r>
          </a:p>
          <a:p>
            <a:pPr marL="0" indent="0">
              <a:buNone/>
            </a:pPr>
            <a:r>
              <a:rPr lang="en-CA" u="sng" dirty="0"/>
              <a:t>Issue</a:t>
            </a:r>
            <a:r>
              <a:rPr lang="en-CA" dirty="0"/>
              <a:t> – Does publication of photograph without permission lead to liability?</a:t>
            </a:r>
          </a:p>
          <a:p>
            <a:pPr marL="0" indent="0">
              <a:buNone/>
            </a:pPr>
            <a:r>
              <a:rPr lang="en-CA" u="sng" dirty="0"/>
              <a:t>Held</a:t>
            </a:r>
            <a:r>
              <a:rPr lang="en-CA" dirty="0"/>
              <a:t>: Yes!</a:t>
            </a:r>
          </a:p>
        </p:txBody>
      </p:sp>
      <p:sp>
        <p:nvSpPr>
          <p:cNvPr id="4" name="Footer Placeholder 3">
            <a:extLst>
              <a:ext uri="{FF2B5EF4-FFF2-40B4-BE49-F238E27FC236}">
                <a16:creationId xmlns:a16="http://schemas.microsoft.com/office/drawing/2014/main" id="{4B3099E4-EA92-4A2A-9B01-4019CA0B1099}"/>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21263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a:xfrm>
            <a:off x="457200" y="1417638"/>
            <a:ext cx="8229600" cy="4708525"/>
          </a:xfrm>
        </p:spPr>
        <p:txBody>
          <a:bodyPr/>
          <a:lstStyle/>
          <a:p>
            <a:pPr marL="0" indent="0">
              <a:buNone/>
            </a:pPr>
            <a:r>
              <a:rPr lang="en-CA" sz="2400" dirty="0"/>
              <a:t>“Since the right to one’s image is included in the right to respect for one’s private life, it is axiomatic that every person possesses a protected right to his or her image.  This right arises when the subject is recognizable.  There is, thus, an infringement of the person’s right to his or her image, and therefore </a:t>
            </a:r>
            <a:r>
              <a:rPr lang="en-CA" sz="2400" b="1" dirty="0"/>
              <a:t>fault, as soon as the image is published without consent and enables the person to be identified</a:t>
            </a:r>
            <a:r>
              <a:rPr lang="en-CA" sz="2400" dirty="0"/>
              <a:t>.”</a:t>
            </a:r>
          </a:p>
          <a:p>
            <a:pPr marL="0" indent="0">
              <a:buNone/>
            </a:pPr>
            <a:r>
              <a:rPr lang="en-CA" sz="2400" dirty="0"/>
              <a:t>“Since every person is entitled to protection of his or her privacy, and since the person’s image is protected accordingly, it is possible for the rights inherent in the protection of privacy to be infringed </a:t>
            </a:r>
            <a:r>
              <a:rPr lang="en-CA" sz="2400" b="1" dirty="0"/>
              <a:t>even though the published image is in no way reprehensible and has in no way injured the person’s reputation</a:t>
            </a:r>
            <a:r>
              <a:rPr lang="en-CA" sz="2400" dirty="0"/>
              <a:t>.”</a:t>
            </a:r>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055834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a:xfrm>
            <a:off x="457200" y="1417638"/>
            <a:ext cx="8229600" cy="4708525"/>
          </a:xfrm>
        </p:spPr>
        <p:txBody>
          <a:bodyPr/>
          <a:lstStyle/>
          <a:p>
            <a:pPr marL="0" indent="0">
              <a:buNone/>
            </a:pPr>
            <a:r>
              <a:rPr lang="en-CA" sz="2400" dirty="0"/>
              <a:t>“The public’s right to information, supported by freedom of expression, places limits on the right to respect for one’s private life in certain circumstances.  This is because the expectation of privacy is reduced in certain cases.”</a:t>
            </a:r>
          </a:p>
          <a:p>
            <a:pPr marL="0" indent="0">
              <a:buNone/>
            </a:pPr>
            <a:endParaRPr lang="en-CA" sz="2400" dirty="0"/>
          </a:p>
          <a:p>
            <a:pPr>
              <a:buFont typeface="Wingdings" panose="05000000000000000000" pitchFamily="2" charset="2"/>
              <a:buChar char="à"/>
            </a:pPr>
            <a:r>
              <a:rPr lang="en-CA" sz="2400" dirty="0">
                <a:sym typeface="Wingdings" panose="05000000000000000000" pitchFamily="2" charset="2"/>
              </a:rPr>
              <a:t>Depends on context, e.g. public interest. So here…</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“In our view, the artistic expression of the photograph, which was alleged to have served to illustrate contemporary urban life, cannot justify the infringement of the right to privacy it entails.  It has not been shown that the public’s interest in seeing this photograph is predominant.”</a:t>
            </a:r>
            <a:endParaRPr lang="en-CA" sz="2400" dirty="0"/>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215301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9"/>
            <a:ext cx="8229600" cy="634082"/>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9</a:t>
            </a:r>
            <a:endParaRPr lang="en-US" dirty="0"/>
          </a:p>
        </p:txBody>
      </p:sp>
      <p:sp>
        <p:nvSpPr>
          <p:cNvPr id="37892" name="Content Placeholder 2"/>
          <p:cNvSpPr>
            <a:spLocks noGrp="1"/>
          </p:cNvSpPr>
          <p:nvPr>
            <p:ph idx="1"/>
          </p:nvPr>
        </p:nvSpPr>
        <p:spPr>
          <a:xfrm>
            <a:off x="457200" y="1196752"/>
            <a:ext cx="8229600" cy="5256436"/>
          </a:xfrm>
        </p:spPr>
        <p:txBody>
          <a:bodyPr/>
          <a:lstStyle/>
          <a:p>
            <a:pPr eaLnBrk="1" hangingPunct="1">
              <a:defRPr/>
            </a:pPr>
            <a:r>
              <a:rPr lang="en-CA" altLang="en-US" dirty="0"/>
              <a:t>EXAM:</a:t>
            </a:r>
          </a:p>
          <a:p>
            <a:pPr lvl="1" eaLnBrk="1" hangingPunct="1">
              <a:buFont typeface="Wingdings" panose="05000000000000000000" pitchFamily="2" charset="2"/>
              <a:buChar char="Ø"/>
              <a:defRPr/>
            </a:pPr>
            <a:r>
              <a:rPr lang="en-US" altLang="en-US" sz="3200" dirty="0"/>
              <a:t>Take home (3-hour fixed date)</a:t>
            </a:r>
          </a:p>
          <a:p>
            <a:pPr eaLnBrk="1" hangingPunct="1">
              <a:defRPr/>
            </a:pPr>
            <a:r>
              <a:rPr lang="en-CA" altLang="en-US" dirty="0"/>
              <a:t>Updated syllabus v4:</a:t>
            </a:r>
          </a:p>
          <a:p>
            <a:pPr lvl="1" eaLnBrk="1" hangingPunct="1">
              <a:defRPr/>
            </a:pPr>
            <a:r>
              <a:rPr lang="en-CA" altLang="en-US" dirty="0"/>
              <a:t>Guest speaker included!</a:t>
            </a:r>
          </a:p>
          <a:p>
            <a:pPr lvl="1" eaLnBrk="1" hangingPunct="1">
              <a:defRPr/>
            </a:pPr>
            <a:r>
              <a:rPr lang="en-CA" altLang="en-US" dirty="0"/>
              <a:t>Removal of stuff (fun exercise, speakers)</a:t>
            </a:r>
          </a:p>
          <a:p>
            <a:pPr lvl="1" eaLnBrk="1" hangingPunct="1">
              <a:defRPr/>
            </a:pPr>
            <a:r>
              <a:rPr lang="en-CA" altLang="en-US" dirty="0"/>
              <a:t>Basically, last classes just getting through everything, end on Q&amp;A</a:t>
            </a:r>
          </a:p>
          <a:p>
            <a:pPr eaLnBrk="1" hangingPunct="1">
              <a:defRPr/>
            </a:pPr>
            <a:r>
              <a:rPr lang="en-US" altLang="en-US" dirty="0"/>
              <a:t>Course Evaluations open on Mercury – pay it forward please!</a:t>
            </a:r>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p:txBody>
          <a:bodyPr/>
          <a:lstStyle/>
          <a:p>
            <a:pPr marL="0" indent="0">
              <a:buNone/>
            </a:pPr>
            <a:r>
              <a:rPr lang="en-CA" sz="2400" dirty="0"/>
              <a:t>“The appellants argued that there was no causal connection between the publication of the photograph and the damages.  In our view, no particular problem arises here since the damages are the logical, direct and immediate consequence of the fault.  A teenager’s sensitivity and the possibility of being teased by her friends are eminently foreseeable.”</a:t>
            </a:r>
          </a:p>
          <a:p>
            <a:pPr marL="0" indent="0">
              <a:buNone/>
            </a:pPr>
            <a:r>
              <a:rPr lang="en-CA" sz="2400" dirty="0"/>
              <a:t>“In this regard, the respondent is correct in stating that the magazine does not cease to be “commercial” merely because it has an artistic content.  In the case at bar, </a:t>
            </a:r>
            <a:r>
              <a:rPr lang="en-CA" sz="2400" b="1" dirty="0"/>
              <a:t>the photograph was used for commercial purposes, in particular to sell the magazine</a:t>
            </a:r>
            <a:r>
              <a:rPr lang="en-CA" sz="2400" dirty="0"/>
              <a:t>.”</a:t>
            </a:r>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2973450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p:txBody>
          <a:bodyPr/>
          <a:lstStyle/>
          <a:p>
            <a:pPr marL="0" indent="0">
              <a:buNone/>
            </a:pPr>
            <a:r>
              <a:rPr lang="en-CA" u="sng" dirty="0"/>
              <a:t>Notes</a:t>
            </a:r>
            <a:r>
              <a:rPr lang="en-CA" dirty="0"/>
              <a:t>:</a:t>
            </a:r>
          </a:p>
          <a:p>
            <a:pPr>
              <a:buFont typeface="Wingdings" panose="05000000000000000000" pitchFamily="2" charset="2"/>
              <a:buChar char="Ø"/>
            </a:pPr>
            <a:r>
              <a:rPr lang="en-CA" dirty="0"/>
              <a:t>Case facts from 1989, CCLC applies, does not have specific CCQ right to image; case decided under s. 5 of Quebec </a:t>
            </a:r>
            <a:r>
              <a:rPr lang="en-CA" i="1" dirty="0"/>
              <a:t>Charter</a:t>
            </a:r>
            <a:r>
              <a:rPr lang="en-CA" dirty="0"/>
              <a:t> </a:t>
            </a:r>
            <a:r>
              <a:rPr lang="en-CA" dirty="0">
                <a:sym typeface="Wingdings" panose="05000000000000000000" pitchFamily="2" charset="2"/>
              </a:rPr>
              <a:t> right to image held to be included in right to privacy</a:t>
            </a:r>
          </a:p>
          <a:p>
            <a:pPr>
              <a:buFont typeface="Wingdings" panose="05000000000000000000" pitchFamily="2" charset="2"/>
              <a:buChar char="Ø"/>
            </a:pPr>
            <a:r>
              <a:rPr lang="en-CA" dirty="0">
                <a:sym typeface="Wingdings" panose="05000000000000000000" pitchFamily="2" charset="2"/>
              </a:rPr>
              <a:t>dissent  no damages here! Some classmates laughing at her is not enough; </a:t>
            </a:r>
            <a:r>
              <a:rPr lang="en-CA" dirty="0" err="1">
                <a:sym typeface="Wingdings" panose="05000000000000000000" pitchFamily="2" charset="2"/>
              </a:rPr>
              <a:t>Aubry</a:t>
            </a:r>
            <a:r>
              <a:rPr lang="en-CA" dirty="0">
                <a:sym typeface="Wingdings" panose="05000000000000000000" pitchFamily="2" charset="2"/>
              </a:rPr>
              <a:t> never said she felt humiliated</a:t>
            </a:r>
          </a:p>
          <a:p>
            <a:pPr marL="0" indent="0">
              <a:buNone/>
            </a:pPr>
            <a:endParaRPr lang="en-CA" i="1" dirty="0"/>
          </a:p>
          <a:p>
            <a:pPr marL="0" indent="0">
              <a:buNone/>
            </a:pPr>
            <a:endParaRPr lang="en-CA" dirty="0"/>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459031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8B4A-02A5-46D3-AE0D-7E74003A49D7}"/>
              </a:ext>
            </a:extLst>
          </p:cNvPr>
          <p:cNvSpPr>
            <a:spLocks noGrp="1"/>
          </p:cNvSpPr>
          <p:nvPr>
            <p:ph type="title"/>
          </p:nvPr>
        </p:nvSpPr>
        <p:spPr/>
        <p:txBody>
          <a:bodyPr/>
          <a:lstStyle/>
          <a:p>
            <a:r>
              <a:rPr lang="en-CA" dirty="0"/>
              <a:t>Bring it all home</a:t>
            </a:r>
          </a:p>
        </p:txBody>
      </p:sp>
      <p:sp>
        <p:nvSpPr>
          <p:cNvPr id="3" name="Content Placeholder 2">
            <a:extLst>
              <a:ext uri="{FF2B5EF4-FFF2-40B4-BE49-F238E27FC236}">
                <a16:creationId xmlns:a16="http://schemas.microsoft.com/office/drawing/2014/main" id="{C8BBDDF3-67F2-44D9-82B2-614E99805F7E}"/>
              </a:ext>
            </a:extLst>
          </p:cNvPr>
          <p:cNvSpPr>
            <a:spLocks noGrp="1"/>
          </p:cNvSpPr>
          <p:nvPr>
            <p:ph idx="1"/>
          </p:nvPr>
        </p:nvSpPr>
        <p:spPr/>
        <p:txBody>
          <a:bodyPr/>
          <a:lstStyle/>
          <a:p>
            <a:pPr marL="0" indent="0">
              <a:buNone/>
            </a:pPr>
            <a:r>
              <a:rPr lang="en-CA" sz="2800" dirty="0"/>
              <a:t>“I note that the legal principles discussed, the societal values protected and the determination of the quantum of damages in </a:t>
            </a:r>
            <a:r>
              <a:rPr lang="en-CA" sz="2800" i="1" dirty="0"/>
              <a:t>Jones v. Tsige </a:t>
            </a:r>
            <a:r>
              <a:rPr lang="en-CA" sz="2800" dirty="0"/>
              <a:t>are entirely consistent with the decision of the Supreme Court of Canada in </a:t>
            </a:r>
            <a:r>
              <a:rPr lang="en-CA" sz="2800" i="1" dirty="0" err="1"/>
              <a:t>Aubry</a:t>
            </a:r>
            <a:r>
              <a:rPr lang="en-CA" sz="2800" i="1" dirty="0"/>
              <a:t> v. Les Editions Vice-Versa,</a:t>
            </a:r>
            <a:r>
              <a:rPr lang="en-CA" sz="2800" dirty="0"/>
              <a:t> a case grounded in the Civil Code of Quebec and the Charter of Human Rights and Freedoms rather than the common law in Ontario.”</a:t>
            </a:r>
          </a:p>
          <a:p>
            <a:pPr marL="0" indent="0">
              <a:buNone/>
            </a:pPr>
            <a:r>
              <a:rPr lang="en-CA" sz="2800" dirty="0"/>
              <a:t>(</a:t>
            </a:r>
            <a:r>
              <a:rPr lang="en-CA" sz="2800" i="1" dirty="0" err="1"/>
              <a:t>Vanderveen</a:t>
            </a:r>
            <a:r>
              <a:rPr lang="en-CA" sz="2800" dirty="0"/>
              <a:t>)</a:t>
            </a:r>
          </a:p>
        </p:txBody>
      </p:sp>
      <p:sp>
        <p:nvSpPr>
          <p:cNvPr id="4" name="Footer Placeholder 3">
            <a:extLst>
              <a:ext uri="{FF2B5EF4-FFF2-40B4-BE49-F238E27FC236}">
                <a16:creationId xmlns:a16="http://schemas.microsoft.com/office/drawing/2014/main" id="{8CFDE7F0-A131-43E8-AC54-64302FB9865B}"/>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152113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BB8D-6952-401D-9AED-192029261FF2}"/>
              </a:ext>
            </a:extLst>
          </p:cNvPr>
          <p:cNvSpPr>
            <a:spLocks noGrp="1"/>
          </p:cNvSpPr>
          <p:nvPr>
            <p:ph type="title"/>
          </p:nvPr>
        </p:nvSpPr>
        <p:spPr/>
        <p:txBody>
          <a:bodyPr/>
          <a:lstStyle/>
          <a:p>
            <a:r>
              <a:rPr lang="en-CA" dirty="0"/>
              <a:t>Special case? - Children</a:t>
            </a:r>
          </a:p>
        </p:txBody>
      </p:sp>
      <p:pic>
        <p:nvPicPr>
          <p:cNvPr id="6" name="Content Placeholder 5">
            <a:extLst>
              <a:ext uri="{FF2B5EF4-FFF2-40B4-BE49-F238E27FC236}">
                <a16:creationId xmlns:a16="http://schemas.microsoft.com/office/drawing/2014/main" id="{A2DB9BD0-B1B0-4769-9FC2-0C599721D9EF}"/>
              </a:ext>
            </a:extLst>
          </p:cNvPr>
          <p:cNvPicPr>
            <a:picLocks noGrp="1" noChangeAspect="1"/>
          </p:cNvPicPr>
          <p:nvPr>
            <p:ph idx="1"/>
          </p:nvPr>
        </p:nvPicPr>
        <p:blipFill>
          <a:blip r:embed="rId3"/>
          <a:stretch>
            <a:fillRect/>
          </a:stretch>
        </p:blipFill>
        <p:spPr>
          <a:xfrm>
            <a:off x="2410023" y="1600200"/>
            <a:ext cx="4323954" cy="4525963"/>
          </a:xfrm>
        </p:spPr>
      </p:pic>
      <p:sp>
        <p:nvSpPr>
          <p:cNvPr id="4" name="Footer Placeholder 3">
            <a:extLst>
              <a:ext uri="{FF2B5EF4-FFF2-40B4-BE49-F238E27FC236}">
                <a16:creationId xmlns:a16="http://schemas.microsoft.com/office/drawing/2014/main" id="{BB30402B-98B4-4969-9663-B701CB9379E3}"/>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955484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9F70-3489-5339-4399-B2831129BF9C}"/>
              </a:ext>
            </a:extLst>
          </p:cNvPr>
          <p:cNvSpPr>
            <a:spLocks noGrp="1"/>
          </p:cNvSpPr>
          <p:nvPr>
            <p:ph type="title"/>
          </p:nvPr>
        </p:nvSpPr>
        <p:spPr>
          <a:xfrm>
            <a:off x="0" y="274638"/>
            <a:ext cx="9144000" cy="1066130"/>
          </a:xfrm>
        </p:spPr>
        <p:txBody>
          <a:bodyPr/>
          <a:lstStyle/>
          <a:p>
            <a:r>
              <a:rPr lang="en-CA" sz="2800" dirty="0"/>
              <a:t>Important case that kind of fits here (because of children) but not really; it doesn’t really fit anywhere in my syllabus</a:t>
            </a:r>
          </a:p>
        </p:txBody>
      </p:sp>
      <p:sp>
        <p:nvSpPr>
          <p:cNvPr id="3" name="Content Placeholder 2">
            <a:extLst>
              <a:ext uri="{FF2B5EF4-FFF2-40B4-BE49-F238E27FC236}">
                <a16:creationId xmlns:a16="http://schemas.microsoft.com/office/drawing/2014/main" id="{44559D88-8663-CDDB-B6EA-1A075EDF8BAB}"/>
              </a:ext>
            </a:extLst>
          </p:cNvPr>
          <p:cNvSpPr>
            <a:spLocks noGrp="1"/>
          </p:cNvSpPr>
          <p:nvPr>
            <p:ph idx="1"/>
          </p:nvPr>
        </p:nvSpPr>
        <p:spPr>
          <a:xfrm>
            <a:off x="457200" y="1484784"/>
            <a:ext cx="8229600" cy="4641379"/>
          </a:xfrm>
        </p:spPr>
        <p:txBody>
          <a:bodyPr/>
          <a:lstStyle/>
          <a:p>
            <a:pPr marL="0" indent="0" algn="ctr">
              <a:buNone/>
            </a:pPr>
            <a:r>
              <a:rPr lang="en-CA" i="1" dirty="0"/>
              <a:t>A.B. v. Bragg Communications Inc.</a:t>
            </a:r>
            <a:r>
              <a:rPr lang="en-CA" dirty="0"/>
              <a:t>, </a:t>
            </a:r>
            <a:r>
              <a:rPr lang="en-CA" sz="2000" dirty="0"/>
              <a:t>2012 SCC 46</a:t>
            </a:r>
          </a:p>
          <a:p>
            <a:pPr marL="0" indent="0">
              <a:buNone/>
            </a:pPr>
            <a:endParaRPr lang="en-CA" sz="2400" u="sng" dirty="0"/>
          </a:p>
          <a:p>
            <a:pPr marL="0" indent="0">
              <a:buNone/>
            </a:pPr>
            <a:r>
              <a:rPr lang="en-CA" sz="2400" u="sng" dirty="0"/>
              <a:t>F</a:t>
            </a:r>
            <a:r>
              <a:rPr lang="en-CA" sz="2400" dirty="0"/>
              <a:t>: </a:t>
            </a:r>
            <a:r>
              <a:rPr lang="en-US" sz="2400" dirty="0"/>
              <a:t>15-year-old girl found out that someone had posted a fake Facebook profile using her picture, a slightly modified version of her name, and other particulars identifying her; also had her physical appearance, weight, and included scandalous sexual commentary </a:t>
            </a:r>
          </a:p>
          <a:p>
            <a:pPr>
              <a:buFont typeface="Wingdings" panose="05000000000000000000" pitchFamily="2" charset="2"/>
              <a:buChar char="à"/>
            </a:pPr>
            <a:r>
              <a:rPr lang="en-US" sz="2400" dirty="0">
                <a:sym typeface="Wingdings" panose="05000000000000000000" pitchFamily="2" charset="2"/>
              </a:rPr>
              <a:t>AB wants courts to force ISP (Eastlink, owned by Bragg) to identify IP address of poster to sue for defamation, </a:t>
            </a:r>
            <a:r>
              <a:rPr lang="en-US" sz="2400" b="1" dirty="0">
                <a:sym typeface="Wingdings" panose="05000000000000000000" pitchFamily="2" charset="2"/>
              </a:rPr>
              <a:t>wants to be anonymous in doing so and have publication ban</a:t>
            </a:r>
          </a:p>
          <a:p>
            <a:pPr marL="0" indent="0">
              <a:buNone/>
            </a:pPr>
            <a:r>
              <a:rPr lang="en-US" sz="2400" u="sng" dirty="0">
                <a:sym typeface="Wingdings" panose="05000000000000000000" pitchFamily="2" charset="2"/>
              </a:rPr>
              <a:t>Issue</a:t>
            </a:r>
            <a:r>
              <a:rPr lang="en-US" sz="2400" dirty="0">
                <a:sym typeface="Wingdings" panose="05000000000000000000" pitchFamily="2" charset="2"/>
              </a:rPr>
              <a:t>: can she proceed anonymously? Why is this an issue?…</a:t>
            </a:r>
            <a:endParaRPr lang="en-CA" sz="2400" dirty="0"/>
          </a:p>
        </p:txBody>
      </p:sp>
      <p:sp>
        <p:nvSpPr>
          <p:cNvPr id="4" name="Footer Placeholder 3">
            <a:extLst>
              <a:ext uri="{FF2B5EF4-FFF2-40B4-BE49-F238E27FC236}">
                <a16:creationId xmlns:a16="http://schemas.microsoft.com/office/drawing/2014/main" id="{367C3063-05B5-811E-4AF7-093473320CAB}"/>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406620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7A5D-E2A4-1D08-BC0E-C47E969084A3}"/>
              </a:ext>
            </a:extLst>
          </p:cNvPr>
          <p:cNvSpPr>
            <a:spLocks noGrp="1"/>
          </p:cNvSpPr>
          <p:nvPr>
            <p:ph type="title"/>
          </p:nvPr>
        </p:nvSpPr>
        <p:spPr>
          <a:xfrm>
            <a:off x="457200" y="274638"/>
            <a:ext cx="8229600" cy="763935"/>
          </a:xfrm>
        </p:spPr>
        <p:txBody>
          <a:bodyPr/>
          <a:lstStyle/>
          <a:p>
            <a:r>
              <a:rPr lang="en-CA" i="1" dirty="0"/>
              <a:t>A.B. v. Bragg</a:t>
            </a:r>
          </a:p>
        </p:txBody>
      </p:sp>
      <p:sp>
        <p:nvSpPr>
          <p:cNvPr id="3" name="Content Placeholder 2">
            <a:extLst>
              <a:ext uri="{FF2B5EF4-FFF2-40B4-BE49-F238E27FC236}">
                <a16:creationId xmlns:a16="http://schemas.microsoft.com/office/drawing/2014/main" id="{01042DBC-588C-C817-5515-95CB32FDD901}"/>
              </a:ext>
            </a:extLst>
          </p:cNvPr>
          <p:cNvSpPr>
            <a:spLocks noGrp="1"/>
          </p:cNvSpPr>
          <p:nvPr>
            <p:ph idx="1"/>
          </p:nvPr>
        </p:nvSpPr>
        <p:spPr>
          <a:xfrm>
            <a:off x="457200" y="1038574"/>
            <a:ext cx="8229600" cy="5087590"/>
          </a:xfrm>
        </p:spPr>
        <p:txBody>
          <a:bodyPr/>
          <a:lstStyle/>
          <a:p>
            <a:pPr marL="0" indent="0">
              <a:buNone/>
            </a:pPr>
            <a:r>
              <a:rPr lang="en-CA" sz="2400" dirty="0"/>
              <a:t>“</a:t>
            </a:r>
            <a:r>
              <a:rPr lang="en-US" sz="2400" dirty="0"/>
              <a:t>The </a:t>
            </a:r>
            <a:r>
              <a:rPr lang="en-US" sz="2400" b="1" dirty="0"/>
              <a:t>open court principle </a:t>
            </a:r>
            <a:r>
              <a:rPr lang="en-US" sz="2400" dirty="0"/>
              <a:t>requires that court proceedings presumptively be open and accessible to the public and to the media.  This principle has been described as a “hallmark of a democratic society” (</a:t>
            </a:r>
            <a:r>
              <a:rPr lang="en-US" sz="2400" i="1" dirty="0"/>
              <a:t>Vancouver Sun (Re)</a:t>
            </a:r>
            <a:r>
              <a:rPr lang="en-US" sz="2400" dirty="0"/>
              <a:t>,  [2004] 2 S.C.R. 332), and is inextricably tied to freedom of expression”</a:t>
            </a:r>
          </a:p>
          <a:p>
            <a:pPr marL="0" indent="0">
              <a:buNone/>
            </a:pPr>
            <a:endParaRPr lang="en-US" sz="2400" dirty="0"/>
          </a:p>
          <a:p>
            <a:pPr marL="0" indent="0">
              <a:buNone/>
            </a:pPr>
            <a:r>
              <a:rPr lang="en-US" sz="2400" dirty="0"/>
              <a:t>“A.B.’s appeal to this Court is based on what she says is the failure to properly balance the competitive risks in this case: the harm inherent in revealing her identity versus the risk of harm to the open court principle in allowing her to proceed anonymously and under a publication ban”</a:t>
            </a:r>
          </a:p>
          <a:p>
            <a:pPr marL="0" indent="0">
              <a:buNone/>
            </a:pPr>
            <a:r>
              <a:rPr lang="en-US" sz="2400" dirty="0">
                <a:sym typeface="Wingdings" panose="05000000000000000000" pitchFamily="2" charset="2"/>
              </a:rPr>
              <a:t> Many media co.’s object to anonymous proceeding and publication ban</a:t>
            </a:r>
            <a:endParaRPr lang="en-CA" sz="2400" dirty="0"/>
          </a:p>
        </p:txBody>
      </p:sp>
      <p:sp>
        <p:nvSpPr>
          <p:cNvPr id="4" name="Footer Placeholder 3">
            <a:extLst>
              <a:ext uri="{FF2B5EF4-FFF2-40B4-BE49-F238E27FC236}">
                <a16:creationId xmlns:a16="http://schemas.microsoft.com/office/drawing/2014/main" id="{64E40008-983F-BD41-4D94-D64ABC955E21}"/>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5788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AE535-55BE-32BB-9B3C-61D5C52C3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DB628-BFA3-EA98-5EB7-EF6523525A96}"/>
              </a:ext>
            </a:extLst>
          </p:cNvPr>
          <p:cNvSpPr>
            <a:spLocks noGrp="1"/>
          </p:cNvSpPr>
          <p:nvPr>
            <p:ph type="title"/>
          </p:nvPr>
        </p:nvSpPr>
        <p:spPr/>
        <p:txBody>
          <a:bodyPr/>
          <a:lstStyle/>
          <a:p>
            <a:r>
              <a:rPr lang="en-CA" i="1" dirty="0"/>
              <a:t>A.B. v. Bragg</a:t>
            </a:r>
          </a:p>
        </p:txBody>
      </p:sp>
      <p:sp>
        <p:nvSpPr>
          <p:cNvPr id="3" name="Content Placeholder 2">
            <a:extLst>
              <a:ext uri="{FF2B5EF4-FFF2-40B4-BE49-F238E27FC236}">
                <a16:creationId xmlns:a16="http://schemas.microsoft.com/office/drawing/2014/main" id="{57B92116-62CF-F6C6-66EE-4C73B6441C93}"/>
              </a:ext>
            </a:extLst>
          </p:cNvPr>
          <p:cNvSpPr>
            <a:spLocks noGrp="1"/>
          </p:cNvSpPr>
          <p:nvPr>
            <p:ph idx="1"/>
          </p:nvPr>
        </p:nvSpPr>
        <p:spPr/>
        <p:txBody>
          <a:bodyPr/>
          <a:lstStyle/>
          <a:p>
            <a:pPr marL="0" indent="0">
              <a:buNone/>
            </a:pPr>
            <a:r>
              <a:rPr lang="en-CA" sz="2400" u="sng" dirty="0"/>
              <a:t>Lower courts </a:t>
            </a:r>
            <a:r>
              <a:rPr lang="en-CA" sz="2400" dirty="0">
                <a:sym typeface="Wingdings" panose="05000000000000000000" pitchFamily="2" charset="2"/>
              </a:rPr>
              <a:t> “</a:t>
            </a:r>
            <a:r>
              <a:rPr lang="en-US" sz="2400" dirty="0">
                <a:sym typeface="Wingdings" panose="05000000000000000000" pitchFamily="2" charset="2"/>
              </a:rPr>
              <a:t>insufficient evidence of specific harm to the girl” (NS SC),  “upheld by the Court of Appeal primarily on the ground that the girl had not discharged the onus of showing that there was real and substantial harm to her which justified restricting access to the media”</a:t>
            </a:r>
          </a:p>
          <a:p>
            <a:pPr marL="0" indent="0">
              <a:buNone/>
            </a:pPr>
            <a:endParaRPr lang="en-US" sz="2400" dirty="0">
              <a:sym typeface="Wingdings" panose="05000000000000000000" pitchFamily="2" charset="2"/>
            </a:endParaRPr>
          </a:p>
          <a:p>
            <a:pPr marL="0" indent="0">
              <a:buNone/>
            </a:pPr>
            <a:r>
              <a:rPr lang="en-CA" sz="2400" u="sng" dirty="0"/>
              <a:t>SCC</a:t>
            </a:r>
            <a:r>
              <a:rPr lang="en-CA" sz="2400" dirty="0"/>
              <a:t> </a:t>
            </a:r>
            <a:r>
              <a:rPr lang="en-CA" sz="2400" dirty="0">
                <a:sym typeface="Wingdings" panose="05000000000000000000" pitchFamily="2" charset="2"/>
              </a:rPr>
              <a:t> “</a:t>
            </a:r>
            <a:r>
              <a:rPr lang="en-US" sz="2400" dirty="0">
                <a:sym typeface="Wingdings" panose="05000000000000000000" pitchFamily="2" charset="2"/>
              </a:rPr>
              <a:t>both courts erred in failing to consider the </a:t>
            </a:r>
            <a:r>
              <a:rPr lang="en-US" sz="2400" b="1" dirty="0">
                <a:sym typeface="Wingdings" panose="05000000000000000000" pitchFamily="2" charset="2"/>
              </a:rPr>
              <a:t>objectively discernable harm</a:t>
            </a:r>
            <a:r>
              <a:rPr lang="en-US" sz="2400" dirty="0">
                <a:sym typeface="Wingdings" panose="05000000000000000000" pitchFamily="2" charset="2"/>
              </a:rPr>
              <a:t> to A.B.  I agree with her that she should be entitled to proceed anonymously”</a:t>
            </a:r>
            <a:endParaRPr lang="en-CA" sz="2400" dirty="0"/>
          </a:p>
        </p:txBody>
      </p:sp>
      <p:sp>
        <p:nvSpPr>
          <p:cNvPr id="4" name="Footer Placeholder 3">
            <a:extLst>
              <a:ext uri="{FF2B5EF4-FFF2-40B4-BE49-F238E27FC236}">
                <a16:creationId xmlns:a16="http://schemas.microsoft.com/office/drawing/2014/main" id="{BD657933-528A-78CD-74BD-D1C6F2E80B70}"/>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2023629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CB062-1D9F-4D5E-FE56-676AAB871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F0372-FAE8-8F51-54ED-41645CDB928A}"/>
              </a:ext>
            </a:extLst>
          </p:cNvPr>
          <p:cNvSpPr>
            <a:spLocks noGrp="1"/>
          </p:cNvSpPr>
          <p:nvPr>
            <p:ph type="title"/>
          </p:nvPr>
        </p:nvSpPr>
        <p:spPr>
          <a:xfrm>
            <a:off x="457200" y="274639"/>
            <a:ext cx="8229600" cy="562074"/>
          </a:xfrm>
        </p:spPr>
        <p:txBody>
          <a:bodyPr/>
          <a:lstStyle/>
          <a:p>
            <a:r>
              <a:rPr lang="en-CA" i="1" dirty="0"/>
              <a:t>A.B. v. Bragg</a:t>
            </a:r>
          </a:p>
        </p:txBody>
      </p:sp>
      <p:sp>
        <p:nvSpPr>
          <p:cNvPr id="3" name="Content Placeholder 2">
            <a:extLst>
              <a:ext uri="{FF2B5EF4-FFF2-40B4-BE49-F238E27FC236}">
                <a16:creationId xmlns:a16="http://schemas.microsoft.com/office/drawing/2014/main" id="{E016142D-35AD-5FE9-7AF5-DC7FC1CE6F8D}"/>
              </a:ext>
            </a:extLst>
          </p:cNvPr>
          <p:cNvSpPr>
            <a:spLocks noGrp="1"/>
          </p:cNvSpPr>
          <p:nvPr>
            <p:ph idx="1"/>
          </p:nvPr>
        </p:nvSpPr>
        <p:spPr>
          <a:xfrm>
            <a:off x="457200" y="1000298"/>
            <a:ext cx="8229600" cy="5356052"/>
          </a:xfrm>
        </p:spPr>
        <p:txBody>
          <a:bodyPr/>
          <a:lstStyle/>
          <a:p>
            <a:pPr marL="0" indent="0">
              <a:buNone/>
            </a:pPr>
            <a:r>
              <a:rPr lang="en-CA" sz="2400" dirty="0"/>
              <a:t>“</a:t>
            </a:r>
            <a:r>
              <a:rPr lang="en-US" sz="2400" dirty="0"/>
              <a:t>The girl’s privacy interests in this case are tied both to her age and to the nature of the victimization she seeks protection from.  It is not merely a question of her privacy, but of her privacy from the relentlessly intrusive humiliation of sexualized online bullying”</a:t>
            </a:r>
          </a:p>
          <a:p>
            <a:pPr marL="0" indent="0">
              <a:buNone/>
            </a:pPr>
            <a:r>
              <a:rPr lang="en-US" sz="2400" dirty="0"/>
              <a:t>“while evidence of a direct, harmful consequence to an individual applicant is relevant [</a:t>
            </a:r>
            <a:r>
              <a:rPr lang="en-US" sz="2400" i="1" dirty="0"/>
              <a:t>ed.</a:t>
            </a:r>
            <a:r>
              <a:rPr lang="en-US" sz="2400" dirty="0"/>
              <a:t> – generally absent here], courts may also conclude that there is </a:t>
            </a:r>
            <a:r>
              <a:rPr lang="en-US" sz="2400" b="1" dirty="0"/>
              <a:t>objectively discernable harm</a:t>
            </a:r>
            <a:r>
              <a:rPr lang="en-US" sz="2400" dirty="0"/>
              <a:t>”</a:t>
            </a:r>
          </a:p>
          <a:p>
            <a:pPr marL="0" indent="0">
              <a:buNone/>
            </a:pPr>
            <a:r>
              <a:rPr lang="en-US" sz="2400" dirty="0"/>
              <a:t>“In addition to the psychological harm of cyberbullying, we must consider the resulting inevitable harm to children — and the administration of justice — if they decline to take steps to protect themselves because of the risk of further harm from public disclosure”</a:t>
            </a:r>
            <a:endParaRPr lang="en-CA" sz="2400" dirty="0"/>
          </a:p>
        </p:txBody>
      </p:sp>
      <p:sp>
        <p:nvSpPr>
          <p:cNvPr id="4" name="Footer Placeholder 3">
            <a:extLst>
              <a:ext uri="{FF2B5EF4-FFF2-40B4-BE49-F238E27FC236}">
                <a16:creationId xmlns:a16="http://schemas.microsoft.com/office/drawing/2014/main" id="{D28FD861-C260-3552-E815-C898CBC3501A}"/>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91717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D2B89-7519-2E60-8120-12FF376AE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14A0A-6892-1DDB-499D-67B88B9493B1}"/>
              </a:ext>
            </a:extLst>
          </p:cNvPr>
          <p:cNvSpPr>
            <a:spLocks noGrp="1"/>
          </p:cNvSpPr>
          <p:nvPr>
            <p:ph type="title"/>
          </p:nvPr>
        </p:nvSpPr>
        <p:spPr>
          <a:xfrm>
            <a:off x="457200" y="274639"/>
            <a:ext cx="8229600" cy="562074"/>
          </a:xfrm>
        </p:spPr>
        <p:txBody>
          <a:bodyPr/>
          <a:lstStyle/>
          <a:p>
            <a:r>
              <a:rPr lang="en-CA" i="1" dirty="0"/>
              <a:t>A.B. v. Bragg</a:t>
            </a:r>
          </a:p>
        </p:txBody>
      </p:sp>
      <p:sp>
        <p:nvSpPr>
          <p:cNvPr id="3" name="Content Placeholder 2">
            <a:extLst>
              <a:ext uri="{FF2B5EF4-FFF2-40B4-BE49-F238E27FC236}">
                <a16:creationId xmlns:a16="http://schemas.microsoft.com/office/drawing/2014/main" id="{48CA7E7B-8199-8C9C-2A08-6E710F0CBA71}"/>
              </a:ext>
            </a:extLst>
          </p:cNvPr>
          <p:cNvSpPr>
            <a:spLocks noGrp="1"/>
          </p:cNvSpPr>
          <p:nvPr>
            <p:ph idx="1"/>
          </p:nvPr>
        </p:nvSpPr>
        <p:spPr>
          <a:xfrm>
            <a:off x="457200" y="1340768"/>
            <a:ext cx="8229600" cy="5015582"/>
          </a:xfrm>
        </p:spPr>
        <p:txBody>
          <a:bodyPr/>
          <a:lstStyle/>
          <a:p>
            <a:pPr marL="0" indent="0">
              <a:buNone/>
            </a:pPr>
            <a:r>
              <a:rPr lang="en-CA" sz="2400" dirty="0"/>
              <a:t>BUT…</a:t>
            </a:r>
          </a:p>
          <a:p>
            <a:pPr marL="0" indent="0">
              <a:buNone/>
            </a:pPr>
            <a:r>
              <a:rPr lang="en-CA" sz="2400" dirty="0"/>
              <a:t>“</a:t>
            </a:r>
            <a:r>
              <a:rPr lang="en-US" sz="2400" dirty="0"/>
              <a:t>once A.B.’s identity is protected through her right to proceed anonymously, there seems to me to be little justification for a publication ban on the non-identifying content of the fake Facebook profile.  If the non-identifying information is made public, there is no harmful impact since the information cannot be connected to A.B.  The public’s right to open courts and press freedom therefore prevail with respect to the non-identifying Facebook content.”</a:t>
            </a:r>
            <a:endParaRPr lang="en-CA" sz="2400" dirty="0"/>
          </a:p>
        </p:txBody>
      </p:sp>
      <p:sp>
        <p:nvSpPr>
          <p:cNvPr id="4" name="Footer Placeholder 3">
            <a:extLst>
              <a:ext uri="{FF2B5EF4-FFF2-40B4-BE49-F238E27FC236}">
                <a16:creationId xmlns:a16="http://schemas.microsoft.com/office/drawing/2014/main" id="{87DD0A51-14FA-4DA3-35FA-609EEABE90D0}"/>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138153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6CD3-1418-4EE1-8B03-CCBD395495A8}"/>
              </a:ext>
            </a:extLst>
          </p:cNvPr>
          <p:cNvSpPr>
            <a:spLocks noGrp="1"/>
          </p:cNvSpPr>
          <p:nvPr>
            <p:ph type="title"/>
          </p:nvPr>
        </p:nvSpPr>
        <p:spPr>
          <a:xfrm>
            <a:off x="758031" y="2204864"/>
            <a:ext cx="7772400" cy="2520280"/>
          </a:xfrm>
        </p:spPr>
        <p:txBody>
          <a:bodyPr/>
          <a:lstStyle/>
          <a:p>
            <a:r>
              <a:rPr lang="en-CA" dirty="0"/>
              <a:t>Non-consensual “pornography”</a:t>
            </a:r>
            <a:br>
              <a:rPr lang="en-CA" dirty="0"/>
            </a:br>
            <a:r>
              <a:rPr lang="en-CA" dirty="0"/>
              <a:t>(</a:t>
            </a:r>
            <a:r>
              <a:rPr lang="en-CA" dirty="0" err="1"/>
              <a:t>a.k.A.</a:t>
            </a:r>
            <a:r>
              <a:rPr lang="en-CA" dirty="0"/>
              <a:t> Revenge porn?)</a:t>
            </a:r>
          </a:p>
        </p:txBody>
      </p:sp>
      <p:sp>
        <p:nvSpPr>
          <p:cNvPr id="3" name="Footer Placeholder 2">
            <a:extLst>
              <a:ext uri="{FF2B5EF4-FFF2-40B4-BE49-F238E27FC236}">
                <a16:creationId xmlns:a16="http://schemas.microsoft.com/office/drawing/2014/main" id="{46F463AA-C16C-4BAD-A431-AA54B5F2EE9A}"/>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91022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778098"/>
          </a:xfrm>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052736"/>
            <a:ext cx="8229600" cy="5073427"/>
          </a:xfrm>
        </p:spPr>
        <p:txBody>
          <a:bodyPr/>
          <a:lstStyle/>
          <a:p>
            <a:pPr marL="0" indent="0">
              <a:buNone/>
            </a:pPr>
            <a:r>
              <a:rPr lang="en-US" sz="2800" i="1" dirty="0">
                <a:sym typeface="Wingdings" panose="05000000000000000000" pitchFamily="2" charset="2"/>
              </a:rPr>
              <a:t>Trump Picks Brendan Carr to Lead F.C.C. </a:t>
            </a:r>
            <a:r>
              <a:rPr lang="en-US" sz="2800" dirty="0">
                <a:sym typeface="Wingdings" panose="05000000000000000000" pitchFamily="2" charset="2"/>
              </a:rPr>
              <a:t>(NY Times yesterday)</a:t>
            </a:r>
          </a:p>
          <a:p>
            <a:pPr marL="0" indent="0">
              <a:buNone/>
            </a:pPr>
            <a:r>
              <a:rPr lang="en-US" sz="2400" dirty="0">
                <a:sym typeface="Wingdings" panose="05000000000000000000" pitchFamily="2" charset="2"/>
              </a:rPr>
              <a:t>“In 2017, Mr. Trump appointed him to one of the Republican seats on the commission. Mr. Carr … supported the Republican chairman Ajit Pai’s rollback of regulations like net neutrality, which categorized internet service providers as utilities for regulation purposes. The F.C.C. under Democratic control reinstated the rules earlier this year, and they are currently being challenged in court.”</a:t>
            </a:r>
          </a:p>
          <a:p>
            <a:pPr marL="0" indent="0">
              <a:buNone/>
            </a:pPr>
            <a:r>
              <a:rPr lang="en-US" sz="2400" dirty="0">
                <a:sym typeface="Wingdings" panose="05000000000000000000" pitchFamily="2" charset="2"/>
              </a:rPr>
              <a:t>“Mr. Carr, 45, was the author of a chapter on the F.C.C. in the conservative Project 2025 planning document, in which he argued that the agency should also regulate the largest tech companies, such as Apple, Meta, Google and Microsoft.”</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5161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0F1B0-6786-41AA-B72F-DCA5F1E15B1B}"/>
              </a:ext>
            </a:extLst>
          </p:cNvPr>
          <p:cNvSpPr>
            <a:spLocks noGrp="1"/>
          </p:cNvSpPr>
          <p:nvPr>
            <p:ph type="title"/>
          </p:nvPr>
        </p:nvSpPr>
        <p:spPr>
          <a:xfrm>
            <a:off x="457200" y="274638"/>
            <a:ext cx="8229600" cy="912813"/>
          </a:xfrm>
        </p:spPr>
        <p:txBody>
          <a:bodyPr/>
          <a:lstStyle/>
          <a:p>
            <a:r>
              <a:rPr lang="en-CA" dirty="0"/>
              <a:t>Non-consensual “pornography”</a:t>
            </a:r>
          </a:p>
        </p:txBody>
      </p:sp>
      <p:sp>
        <p:nvSpPr>
          <p:cNvPr id="5" name="Content Placeholder 4">
            <a:extLst>
              <a:ext uri="{FF2B5EF4-FFF2-40B4-BE49-F238E27FC236}">
                <a16:creationId xmlns:a16="http://schemas.microsoft.com/office/drawing/2014/main" id="{BBFEA5B8-571E-459D-8B16-44C0481FB54D}"/>
              </a:ext>
            </a:extLst>
          </p:cNvPr>
          <p:cNvSpPr>
            <a:spLocks noGrp="1"/>
          </p:cNvSpPr>
          <p:nvPr>
            <p:ph idx="1"/>
          </p:nvPr>
        </p:nvSpPr>
        <p:spPr>
          <a:xfrm>
            <a:off x="457200" y="1187452"/>
            <a:ext cx="8229600" cy="4938712"/>
          </a:xfrm>
        </p:spPr>
        <p:txBody>
          <a:bodyPr/>
          <a:lstStyle/>
          <a:p>
            <a:pPr marL="0" indent="0">
              <a:buNone/>
            </a:pPr>
            <a:r>
              <a:rPr lang="en-CA" sz="2400" dirty="0"/>
              <a:t>The distribution of sexual or pornographic images of individuals without their consent</a:t>
            </a:r>
          </a:p>
          <a:p>
            <a:pPr>
              <a:buFont typeface="Wingdings" panose="05000000000000000000" pitchFamily="2" charset="2"/>
              <a:buChar char="à"/>
            </a:pPr>
            <a:r>
              <a:rPr lang="en-CA" sz="2400" dirty="0">
                <a:sym typeface="Wingdings" panose="05000000000000000000" pitchFamily="2" charset="2"/>
              </a:rPr>
              <a:t>No </a:t>
            </a:r>
            <a:r>
              <a:rPr lang="en-CA" sz="2400" b="1" dirty="0">
                <a:sym typeface="Wingdings" panose="05000000000000000000" pitchFamily="2" charset="2"/>
              </a:rPr>
              <a:t>revenge</a:t>
            </a:r>
            <a:r>
              <a:rPr lang="en-CA" sz="2400" dirty="0">
                <a:sym typeface="Wingdings" panose="05000000000000000000" pitchFamily="2" charset="2"/>
              </a:rPr>
              <a:t> motive per se</a:t>
            </a:r>
          </a:p>
          <a:p>
            <a:pPr>
              <a:buFont typeface="Wingdings" panose="05000000000000000000" pitchFamily="2" charset="2"/>
              <a:buChar char="à"/>
            </a:pPr>
            <a:r>
              <a:rPr lang="en-CA" sz="2400" dirty="0">
                <a:sym typeface="Wingdings" panose="05000000000000000000" pitchFamily="2" charset="2"/>
              </a:rPr>
              <a:t>More properly called </a:t>
            </a:r>
            <a:r>
              <a:rPr lang="en-CA" sz="2800" b="1" dirty="0">
                <a:sym typeface="Wingdings" panose="05000000000000000000" pitchFamily="2" charset="2"/>
              </a:rPr>
              <a:t>non-consensual distribution of intimate images </a:t>
            </a:r>
            <a:r>
              <a:rPr lang="en-CA" sz="2400" dirty="0">
                <a:sym typeface="Wingdings" panose="05000000000000000000" pitchFamily="2" charset="2"/>
              </a:rPr>
              <a:t>(“</a:t>
            </a:r>
            <a:r>
              <a:rPr lang="en-US" sz="2400" dirty="0">
                <a:sym typeface="Wingdings" panose="05000000000000000000" pitchFamily="2" charset="2"/>
              </a:rPr>
              <a:t>the only people who perceive intimate images shared without consent as pornography are the abusers” – Human Rights Watch, Women’s Division)</a:t>
            </a:r>
            <a:endParaRPr lang="en-CA" sz="2400" b="1" dirty="0">
              <a:sym typeface="Wingdings" panose="05000000000000000000" pitchFamily="2" charset="2"/>
            </a:endParaRPr>
          </a:p>
          <a:p>
            <a:pPr marL="514350" indent="-514350">
              <a:buFont typeface="+mj-lt"/>
              <a:buAutoNum type="arabicPeriod"/>
            </a:pPr>
            <a:r>
              <a:rPr lang="en-CA" sz="2400" dirty="0"/>
              <a:t>images originally obtained without consent (e.g. using hidden cameras, hacking phones, or recording sexual assaults) </a:t>
            </a:r>
          </a:p>
          <a:p>
            <a:pPr marL="514350" indent="-514350">
              <a:buFont typeface="+mj-lt"/>
              <a:buAutoNum type="arabicPeriod"/>
            </a:pPr>
            <a:r>
              <a:rPr lang="en-CA" sz="2400" dirty="0"/>
              <a:t>images consensually obtained within the context of an intimate relationship, then distributed without consent</a:t>
            </a:r>
            <a:endParaRPr lang="en-CA" sz="2400" dirty="0">
              <a:sym typeface="Wingdings" panose="05000000000000000000" pitchFamily="2" charset="2"/>
            </a:endParaRPr>
          </a:p>
          <a:p>
            <a:pPr>
              <a:buFont typeface="Wingdings" panose="05000000000000000000" pitchFamily="2" charset="2"/>
              <a:buChar char="à"/>
            </a:pPr>
            <a:endParaRPr lang="en-CA" sz="2800" dirty="0">
              <a:sym typeface="Wingdings" panose="05000000000000000000" pitchFamily="2" charset="2"/>
            </a:endParaRPr>
          </a:p>
          <a:p>
            <a:pPr marL="0" indent="0">
              <a:buNone/>
            </a:pPr>
            <a:endParaRPr lang="en-CA" sz="2800" dirty="0"/>
          </a:p>
        </p:txBody>
      </p:sp>
      <p:sp>
        <p:nvSpPr>
          <p:cNvPr id="3" name="Footer Placeholder 2">
            <a:extLst>
              <a:ext uri="{FF2B5EF4-FFF2-40B4-BE49-F238E27FC236}">
                <a16:creationId xmlns:a16="http://schemas.microsoft.com/office/drawing/2014/main" id="{81AC62D3-2271-447A-B290-7638064DD96E}"/>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957458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FB30-B75C-4A78-BAC7-B1BE52A3A846}"/>
              </a:ext>
            </a:extLst>
          </p:cNvPr>
          <p:cNvSpPr>
            <a:spLocks noGrp="1"/>
          </p:cNvSpPr>
          <p:nvPr>
            <p:ph type="title"/>
          </p:nvPr>
        </p:nvSpPr>
        <p:spPr/>
        <p:txBody>
          <a:bodyPr/>
          <a:lstStyle/>
          <a:p>
            <a:r>
              <a:rPr lang="en-CA" dirty="0"/>
              <a:t>e.g. under the B.C. </a:t>
            </a:r>
            <a:r>
              <a:rPr lang="en-CA" i="1" dirty="0"/>
              <a:t>Privacy Act</a:t>
            </a:r>
          </a:p>
        </p:txBody>
      </p:sp>
      <p:sp>
        <p:nvSpPr>
          <p:cNvPr id="3" name="Content Placeholder 2">
            <a:extLst>
              <a:ext uri="{FF2B5EF4-FFF2-40B4-BE49-F238E27FC236}">
                <a16:creationId xmlns:a16="http://schemas.microsoft.com/office/drawing/2014/main" id="{21A219CA-3FD9-4D49-BF33-B47FE3DD796C}"/>
              </a:ext>
            </a:extLst>
          </p:cNvPr>
          <p:cNvSpPr>
            <a:spLocks noGrp="1"/>
          </p:cNvSpPr>
          <p:nvPr>
            <p:ph idx="1"/>
          </p:nvPr>
        </p:nvSpPr>
        <p:spPr>
          <a:xfrm>
            <a:off x="457200" y="1417638"/>
            <a:ext cx="8229600" cy="4708525"/>
          </a:xfrm>
        </p:spPr>
        <p:txBody>
          <a:bodyPr/>
          <a:lstStyle/>
          <a:p>
            <a:pPr marL="0" indent="0">
              <a:buNone/>
            </a:pPr>
            <a:r>
              <a:rPr lang="en-CA" i="1" dirty="0"/>
              <a:t>L.A.M. v. J.E.L.I.</a:t>
            </a:r>
            <a:r>
              <a:rPr lang="en-CA" dirty="0"/>
              <a:t>, </a:t>
            </a:r>
            <a:r>
              <a:rPr lang="en-CA" sz="2400" dirty="0"/>
              <a:t>2008 BCSC 1147</a:t>
            </a:r>
          </a:p>
          <a:p>
            <a:pPr marL="0" indent="0">
              <a:buNone/>
            </a:pPr>
            <a:r>
              <a:rPr lang="en-CA" u="sng" dirty="0"/>
              <a:t>F</a:t>
            </a:r>
            <a:r>
              <a:rPr lang="en-CA" dirty="0"/>
              <a:t> – D videotaped nude P and her young daughter in the bathroom</a:t>
            </a:r>
          </a:p>
          <a:p>
            <a:pPr marL="0" indent="0">
              <a:buNone/>
            </a:pPr>
            <a:r>
              <a:rPr lang="en-CA" dirty="0"/>
              <a:t>(D also convicted for child pornography)</a:t>
            </a:r>
          </a:p>
          <a:p>
            <a:pPr marL="0" indent="0">
              <a:buNone/>
            </a:pPr>
            <a:r>
              <a:rPr lang="en-CA" u="sng" dirty="0"/>
              <a:t>Held</a:t>
            </a:r>
            <a:r>
              <a:rPr lang="en-CA" dirty="0"/>
              <a:t> - $60k total damages (including $35k punitive) for violating BC Privacy Act’s personality rights</a:t>
            </a:r>
          </a:p>
          <a:p>
            <a:pPr marL="0" indent="0">
              <a:buNone/>
            </a:pPr>
            <a:r>
              <a:rPr lang="en-CA" u="sng" dirty="0"/>
              <a:t>Note</a:t>
            </a:r>
            <a:r>
              <a:rPr lang="en-CA" dirty="0"/>
              <a:t> – no </a:t>
            </a:r>
            <a:r>
              <a:rPr lang="en-CA" i="1" dirty="0"/>
              <a:t>distribution</a:t>
            </a:r>
            <a:r>
              <a:rPr lang="en-CA" dirty="0"/>
              <a:t> here, but privacy violation</a:t>
            </a:r>
          </a:p>
        </p:txBody>
      </p:sp>
      <p:sp>
        <p:nvSpPr>
          <p:cNvPr id="4" name="Footer Placeholder 3">
            <a:extLst>
              <a:ext uri="{FF2B5EF4-FFF2-40B4-BE49-F238E27FC236}">
                <a16:creationId xmlns:a16="http://schemas.microsoft.com/office/drawing/2014/main" id="{62924EEF-EB3D-4ABB-BEA7-FBF383A410E3}"/>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2099841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9F01-4DBF-48EF-AA60-E9F81624D7EE}"/>
              </a:ext>
            </a:extLst>
          </p:cNvPr>
          <p:cNvSpPr>
            <a:spLocks noGrp="1"/>
          </p:cNvSpPr>
          <p:nvPr>
            <p:ph type="title"/>
          </p:nvPr>
        </p:nvSpPr>
        <p:spPr/>
        <p:txBody>
          <a:bodyPr/>
          <a:lstStyle/>
          <a:p>
            <a:r>
              <a:rPr lang="en-CA" dirty="0"/>
              <a:t>e.g. under the B.C. </a:t>
            </a:r>
            <a:r>
              <a:rPr lang="en-CA" i="1" dirty="0"/>
              <a:t>Privacy Act</a:t>
            </a:r>
            <a:endParaRPr lang="en-CA" dirty="0"/>
          </a:p>
        </p:txBody>
      </p:sp>
      <p:sp>
        <p:nvSpPr>
          <p:cNvPr id="3" name="Content Placeholder 2">
            <a:extLst>
              <a:ext uri="{FF2B5EF4-FFF2-40B4-BE49-F238E27FC236}">
                <a16:creationId xmlns:a16="http://schemas.microsoft.com/office/drawing/2014/main" id="{F35E6FD6-4BFC-4903-9B83-2427334CD241}"/>
              </a:ext>
            </a:extLst>
          </p:cNvPr>
          <p:cNvSpPr>
            <a:spLocks noGrp="1"/>
          </p:cNvSpPr>
          <p:nvPr>
            <p:ph idx="1"/>
          </p:nvPr>
        </p:nvSpPr>
        <p:spPr/>
        <p:txBody>
          <a:bodyPr/>
          <a:lstStyle/>
          <a:p>
            <a:pPr marL="0" indent="0">
              <a:buNone/>
            </a:pPr>
            <a:r>
              <a:rPr lang="en-CA" i="1" dirty="0"/>
              <a:t>T.K.L. v. T.M.P.</a:t>
            </a:r>
            <a:r>
              <a:rPr lang="en-CA" dirty="0"/>
              <a:t>, </a:t>
            </a:r>
            <a:r>
              <a:rPr lang="en-CA" sz="2800" dirty="0"/>
              <a:t>2016 BCSC 789</a:t>
            </a:r>
          </a:p>
          <a:p>
            <a:pPr marL="0" indent="0">
              <a:buNone/>
            </a:pPr>
            <a:r>
              <a:rPr lang="en-CA" u="sng" dirty="0"/>
              <a:t>F</a:t>
            </a:r>
            <a:r>
              <a:rPr lang="en-CA" dirty="0"/>
              <a:t> – D videotaped nude P (his stepdaughter) in bedroom and bathroom / shower, said he did it for humiliation and revenge</a:t>
            </a:r>
          </a:p>
          <a:p>
            <a:pPr marL="0" indent="0">
              <a:buNone/>
            </a:pPr>
            <a:r>
              <a:rPr lang="en-CA" u="sng" dirty="0"/>
              <a:t>Held</a:t>
            </a:r>
            <a:r>
              <a:rPr lang="en-CA" dirty="0"/>
              <a:t> - ~ $94k total damages for violating BC Privacy Act</a:t>
            </a:r>
          </a:p>
          <a:p>
            <a:pPr marL="0" indent="0">
              <a:buNone/>
            </a:pPr>
            <a:endParaRPr lang="en-CA" dirty="0"/>
          </a:p>
        </p:txBody>
      </p:sp>
      <p:sp>
        <p:nvSpPr>
          <p:cNvPr id="4" name="Footer Placeholder 3">
            <a:extLst>
              <a:ext uri="{FF2B5EF4-FFF2-40B4-BE49-F238E27FC236}">
                <a16:creationId xmlns:a16="http://schemas.microsoft.com/office/drawing/2014/main" id="{CEB9C690-90AD-4DC6-8D20-4FBCE4F729FC}"/>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4067297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6253-9AFF-43D5-AB3D-84FA773ACEC7}"/>
              </a:ext>
            </a:extLst>
          </p:cNvPr>
          <p:cNvSpPr>
            <a:spLocks noGrp="1"/>
          </p:cNvSpPr>
          <p:nvPr>
            <p:ph type="title"/>
          </p:nvPr>
        </p:nvSpPr>
        <p:spPr/>
        <p:txBody>
          <a:bodyPr/>
          <a:lstStyle/>
          <a:p>
            <a:r>
              <a:rPr lang="en-CA" dirty="0"/>
              <a:t>What if there is no </a:t>
            </a:r>
            <a:r>
              <a:rPr lang="en-CA" i="1" dirty="0"/>
              <a:t>Privacy Act</a:t>
            </a:r>
            <a:r>
              <a:rPr lang="en-CA" dirty="0"/>
              <a:t>?</a:t>
            </a:r>
          </a:p>
        </p:txBody>
      </p:sp>
      <p:sp>
        <p:nvSpPr>
          <p:cNvPr id="3" name="Content Placeholder 2">
            <a:extLst>
              <a:ext uri="{FF2B5EF4-FFF2-40B4-BE49-F238E27FC236}">
                <a16:creationId xmlns:a16="http://schemas.microsoft.com/office/drawing/2014/main" id="{5176A07A-82FF-4174-ABB0-B725FA1E0D30}"/>
              </a:ext>
            </a:extLst>
          </p:cNvPr>
          <p:cNvSpPr>
            <a:spLocks noGrp="1"/>
          </p:cNvSpPr>
          <p:nvPr>
            <p:ph idx="1"/>
          </p:nvPr>
        </p:nvSpPr>
        <p:spPr/>
        <p:txBody>
          <a:bodyPr/>
          <a:lstStyle/>
          <a:p>
            <a:pPr marL="0" indent="0">
              <a:buNone/>
            </a:pPr>
            <a:r>
              <a:rPr lang="en-US" i="1" dirty="0"/>
              <a:t>Doe 464533 v. N.D.</a:t>
            </a:r>
            <a:endParaRPr lang="en-US" dirty="0"/>
          </a:p>
          <a:p>
            <a:pPr marL="0" indent="0">
              <a:buNone/>
            </a:pPr>
            <a:r>
              <a:rPr lang="en-US" sz="2400" dirty="0"/>
              <a:t>2016 ONSC 541 and </a:t>
            </a:r>
            <a:r>
              <a:rPr lang="nl-NL" sz="2400" dirty="0"/>
              <a:t>2016 ONSC 4920 </a:t>
            </a:r>
            <a:endParaRPr lang="en-US" sz="2400" dirty="0"/>
          </a:p>
          <a:p>
            <a:pPr marL="0" indent="0">
              <a:buNone/>
            </a:pPr>
            <a:endParaRPr lang="en-US" dirty="0"/>
          </a:p>
          <a:p>
            <a:pPr marL="0" indent="0">
              <a:buNone/>
            </a:pPr>
            <a:endParaRPr lang="en-CA" dirty="0"/>
          </a:p>
          <a:p>
            <a:pPr marL="0" indent="0">
              <a:buNone/>
            </a:pPr>
            <a:r>
              <a:rPr lang="en-CA" b="1" dirty="0"/>
              <a:t>Molly Hamilton </a:t>
            </a:r>
            <a:r>
              <a:rPr lang="en-CA" dirty="0"/>
              <a:t>presentation</a:t>
            </a:r>
          </a:p>
        </p:txBody>
      </p:sp>
      <p:sp>
        <p:nvSpPr>
          <p:cNvPr id="4" name="Footer Placeholder 3">
            <a:extLst>
              <a:ext uri="{FF2B5EF4-FFF2-40B4-BE49-F238E27FC236}">
                <a16:creationId xmlns:a16="http://schemas.microsoft.com/office/drawing/2014/main" id="{6D5E34E8-2904-42A2-9868-558F15708EBF}"/>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062878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B890-77CD-46E7-ACD6-A8B4549FF656}"/>
              </a:ext>
            </a:extLst>
          </p:cNvPr>
          <p:cNvSpPr>
            <a:spLocks noGrp="1"/>
          </p:cNvSpPr>
          <p:nvPr>
            <p:ph type="title"/>
          </p:nvPr>
        </p:nvSpPr>
        <p:spPr/>
        <p:txBody>
          <a:bodyPr/>
          <a:lstStyle/>
          <a:p>
            <a:r>
              <a:rPr lang="en-US" i="1" dirty="0"/>
              <a:t>Doe 464533 v. N.D. </a:t>
            </a:r>
            <a:r>
              <a:rPr lang="en-US" dirty="0"/>
              <a:t>(</a:t>
            </a:r>
            <a:r>
              <a:rPr lang="en-US" sz="4400" dirty="0"/>
              <a:t>ONSC 541)</a:t>
            </a:r>
            <a:r>
              <a:rPr lang="en-US" dirty="0"/>
              <a:t> </a:t>
            </a:r>
            <a:endParaRPr lang="en-CA" dirty="0"/>
          </a:p>
        </p:txBody>
      </p:sp>
      <p:sp>
        <p:nvSpPr>
          <p:cNvPr id="3" name="Content Placeholder 2">
            <a:extLst>
              <a:ext uri="{FF2B5EF4-FFF2-40B4-BE49-F238E27FC236}">
                <a16:creationId xmlns:a16="http://schemas.microsoft.com/office/drawing/2014/main" id="{D978AEBB-F868-4B9E-B019-F57B82D27F1D}"/>
              </a:ext>
            </a:extLst>
          </p:cNvPr>
          <p:cNvSpPr>
            <a:spLocks noGrp="1"/>
          </p:cNvSpPr>
          <p:nvPr>
            <p:ph idx="1"/>
          </p:nvPr>
        </p:nvSpPr>
        <p:spPr/>
        <p:txBody>
          <a:bodyPr/>
          <a:lstStyle/>
          <a:p>
            <a:pPr marL="0" indent="0">
              <a:buNone/>
            </a:pPr>
            <a:r>
              <a:rPr lang="en-CA" sz="2000" dirty="0"/>
              <a:t>[45]        To permit someone who has been confidentially entrusted with such details – and in particular intimate images - to intentionally reveal them to the world via the Internet, without legal recourse, would be to leave a gap in our system of remedies. I therefore would hold that such a remedy should be available in appropriate cases.</a:t>
            </a:r>
          </a:p>
          <a:p>
            <a:pPr marL="0" indent="0">
              <a:buNone/>
            </a:pPr>
            <a:endParaRPr lang="en-CA" sz="2000" dirty="0"/>
          </a:p>
          <a:p>
            <a:pPr marL="0" indent="0">
              <a:buNone/>
            </a:pPr>
            <a:r>
              <a:rPr lang="en-CA" sz="2000" dirty="0"/>
              <a:t>[46]        I would essentially adopt as the elements of the cause of action for </a:t>
            </a:r>
            <a:r>
              <a:rPr lang="en-CA" sz="2000" b="1" dirty="0"/>
              <a:t>public disclosure of private facts </a:t>
            </a:r>
            <a:r>
              <a:rPr lang="en-CA" sz="2000" dirty="0"/>
              <a:t>the </a:t>
            </a:r>
            <a:r>
              <a:rPr lang="en-CA" sz="2000" i="1" dirty="0"/>
              <a:t>Restatement (Second) of Torts (2010) </a:t>
            </a:r>
            <a:r>
              <a:rPr lang="en-CA" sz="2000" dirty="0"/>
              <a:t>formulation, with one minor modification: One who gives publicity to a matter concerning the private life of another is subject to liability to the other for invasion of the other’s privacy, if the matter publicized </a:t>
            </a:r>
            <a:r>
              <a:rPr lang="en-CA" sz="2000" u="sng" dirty="0"/>
              <a:t>or the act of the publication</a:t>
            </a:r>
            <a:r>
              <a:rPr lang="en-CA" sz="2000" dirty="0"/>
              <a:t> (a) would be highly offensive to a reasonable person, and (b) is not of legitimate concern to the public. [modification shown by underlining] </a:t>
            </a:r>
          </a:p>
        </p:txBody>
      </p:sp>
      <p:sp>
        <p:nvSpPr>
          <p:cNvPr id="4" name="Footer Placeholder 3">
            <a:extLst>
              <a:ext uri="{FF2B5EF4-FFF2-40B4-BE49-F238E27FC236}">
                <a16:creationId xmlns:a16="http://schemas.microsoft.com/office/drawing/2014/main" id="{3B791992-515F-4646-9148-B308A07D5AF2}"/>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55696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a:t>
            </a:r>
            <a:r>
              <a:rPr lang="en-US" dirty="0" err="1"/>
              <a:t>deux</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2016 ONSC 4920 (September 2016)</a:t>
            </a:r>
          </a:p>
          <a:p>
            <a:pPr marL="0" indent="0">
              <a:buNone/>
            </a:pPr>
            <a:r>
              <a:rPr lang="en-CA" sz="2400" dirty="0">
                <a:sym typeface="Wingdings" panose="05000000000000000000" pitchFamily="2" charset="2"/>
              </a:rPr>
              <a:t> Motion to set aside default judgment</a:t>
            </a:r>
            <a:endParaRPr lang="en-CA" sz="2400" dirty="0"/>
          </a:p>
          <a:p>
            <a:pPr marL="0" indent="0">
              <a:buNone/>
            </a:pPr>
            <a:r>
              <a:rPr lang="en-CA" sz="2800" dirty="0"/>
              <a:t>“Guided by the factors detailed above [ed. – from </a:t>
            </a:r>
            <a:r>
              <a:rPr lang="en-CA" sz="2800" i="1" dirty="0"/>
              <a:t>Mountain View </a:t>
            </a:r>
            <a:r>
              <a:rPr lang="en-CA" sz="2800" dirty="0"/>
              <a:t>case], the overall interest of justice favours the granting of the order with terms.  That is, the finding of liability on the defendant and the assessment of damages are to be set aside upon the defendant paying to the plaintiff her costs thrown away within 90 days”</a:t>
            </a:r>
          </a:p>
          <a:p>
            <a:pPr marL="0" indent="0">
              <a:buNone/>
            </a:pPr>
            <a:r>
              <a:rPr lang="en-CA" sz="2800" dirty="0">
                <a:sym typeface="Wingdings" panose="05000000000000000000" pitchFamily="2" charset="2"/>
              </a:rPr>
              <a:t> Should allow a defense to be mounted</a:t>
            </a:r>
            <a:endParaRPr lang="en-CA" sz="2800" dirty="0"/>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329915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trois</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2017 ONSC 127 (January 2017)</a:t>
            </a:r>
          </a:p>
          <a:p>
            <a:pPr>
              <a:buFont typeface="Wingdings" panose="05000000000000000000" pitchFamily="2" charset="2"/>
              <a:buChar char="à"/>
            </a:pPr>
            <a:r>
              <a:rPr lang="en-CA" sz="2400" dirty="0">
                <a:sym typeface="Wingdings" panose="05000000000000000000" pitchFamily="2" charset="2"/>
              </a:rPr>
              <a:t>Motion for leave to appeal of decision in part </a:t>
            </a:r>
            <a:r>
              <a:rPr lang="en-CA" sz="2400" dirty="0" err="1">
                <a:sym typeface="Wingdings" panose="05000000000000000000" pitchFamily="2" charset="2"/>
              </a:rPr>
              <a:t>deux</a:t>
            </a:r>
            <a:r>
              <a:rPr lang="en-CA" sz="2400" dirty="0">
                <a:sym typeface="Wingdings" panose="05000000000000000000" pitchFamily="2" charset="2"/>
              </a:rPr>
              <a:t> that set aside the default judgment, </a:t>
            </a:r>
            <a:r>
              <a:rPr lang="en-CA" sz="2400" b="1" dirty="0">
                <a:sym typeface="Wingdings" panose="05000000000000000000" pitchFamily="2" charset="2"/>
              </a:rPr>
              <a:t>denied</a:t>
            </a:r>
          </a:p>
          <a:p>
            <a:pPr>
              <a:buFont typeface="Wingdings" panose="05000000000000000000" pitchFamily="2" charset="2"/>
              <a:buChar char="à"/>
            </a:pPr>
            <a:endParaRPr lang="en-CA" sz="2400" dirty="0">
              <a:sym typeface="Wingdings" panose="05000000000000000000" pitchFamily="2" charset="2"/>
            </a:endParaRPr>
          </a:p>
          <a:p>
            <a:pPr marL="0" indent="0">
              <a:buNone/>
            </a:pPr>
            <a:r>
              <a:rPr lang="en-CA" sz="2800" dirty="0"/>
              <a:t>“I am not persuaded that the motion judge erred in his conclusion that both liability and damages should be the subject of a trial on the merits.”</a:t>
            </a:r>
          </a:p>
          <a:p>
            <a:pPr marL="0" indent="0">
              <a:buNone/>
            </a:pPr>
            <a:r>
              <a:rPr lang="en-CA" sz="2800" dirty="0"/>
              <a:t>“I am not persuaded that the motion judge erred in his application of the </a:t>
            </a:r>
            <a:r>
              <a:rPr lang="en-CA" sz="2800" i="1" dirty="0"/>
              <a:t>Mountain View</a:t>
            </a:r>
            <a:r>
              <a:rPr lang="en-CA" sz="2800" dirty="0"/>
              <a:t> factors. ”</a:t>
            </a:r>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404162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trois (cont.)</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“I do not see the dismissal of this motion for leave to appeal as a discouragement of victims.  Indeed, it is a matter of general importance that the facts in this case be the subject of a hearing on its merits so that the significant legal conclusions deriving therefrom will have more weight in future cases as opposed to findings made as a result of a hearing where only one side participated, albeit through the fault of the other side.   The uniqueness of the case and the prospect for a decision on the merits making a contribution to the development of torts in an important area of the law is a compelling reason to conclude that it is a question of general importance that the defendant have the opportunity to participate in a trial.”</a:t>
            </a:r>
            <a:endParaRPr lang="en-CA" sz="2800" dirty="0"/>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399406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a:xfrm>
            <a:off x="457200" y="274638"/>
            <a:ext cx="8229600" cy="619919"/>
          </a:xfrm>
        </p:spPr>
        <p:txBody>
          <a:bodyPr/>
          <a:lstStyle/>
          <a:p>
            <a:r>
              <a:rPr lang="en-US" i="1" dirty="0"/>
              <a:t>Doe 464533 v. N.D. </a:t>
            </a:r>
            <a:r>
              <a:rPr lang="en-US" dirty="0"/>
              <a:t>follow-up</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a:xfrm>
            <a:off x="457200" y="1124744"/>
            <a:ext cx="8229600" cy="5001419"/>
          </a:xfrm>
        </p:spPr>
        <p:txBody>
          <a:bodyPr/>
          <a:lstStyle/>
          <a:p>
            <a:pPr marL="0" indent="0">
              <a:buNone/>
            </a:pPr>
            <a:r>
              <a:rPr lang="en-CA" sz="2800" dirty="0"/>
              <a:t>Does “public disclosure of private facts” still exist on tort law? Yes!</a:t>
            </a:r>
            <a:endParaRPr lang="en-CA" sz="2800" i="1" dirty="0"/>
          </a:p>
          <a:p>
            <a:pPr marL="0" indent="0">
              <a:buNone/>
            </a:pPr>
            <a:r>
              <a:rPr lang="en-CA" sz="2800" i="1" dirty="0"/>
              <a:t>Doucet v. The Royal Winnipeg Ballet</a:t>
            </a:r>
            <a:r>
              <a:rPr lang="en-CA" sz="2800" dirty="0"/>
              <a:t>, </a:t>
            </a:r>
            <a:r>
              <a:rPr lang="en-CA" sz="2400" dirty="0"/>
              <a:t>2018 ONSC 4008</a:t>
            </a:r>
          </a:p>
          <a:p>
            <a:pPr>
              <a:buFont typeface="Wingdings" panose="05000000000000000000" pitchFamily="2" charset="2"/>
              <a:buChar char="à"/>
            </a:pPr>
            <a:r>
              <a:rPr lang="en-CA" sz="2800" dirty="0">
                <a:sym typeface="Wingdings" panose="05000000000000000000" pitchFamily="2" charset="2"/>
              </a:rPr>
              <a:t>Class action approved, intimate photos taken and distributed, </a:t>
            </a:r>
            <a:r>
              <a:rPr lang="en-CA" sz="2800" i="1" dirty="0">
                <a:sym typeface="Wingdings" panose="05000000000000000000" pitchFamily="2" charset="2"/>
              </a:rPr>
              <a:t>Doe</a:t>
            </a:r>
            <a:r>
              <a:rPr lang="en-CA" sz="2800" dirty="0">
                <a:sym typeface="Wingdings" panose="05000000000000000000" pitchFamily="2" charset="2"/>
              </a:rPr>
              <a:t> cited (public disclosure of private facts as basis for damages)</a:t>
            </a:r>
          </a:p>
          <a:p>
            <a:pPr marL="0" indent="0">
              <a:buNone/>
            </a:pPr>
            <a:endParaRPr lang="en-CA" sz="2800" dirty="0">
              <a:sym typeface="Wingdings" panose="05000000000000000000" pitchFamily="2" charset="2"/>
            </a:endParaRPr>
          </a:p>
          <a:p>
            <a:pPr marL="0" indent="0">
              <a:buNone/>
            </a:pPr>
            <a:r>
              <a:rPr lang="en-CA" sz="2800" i="1" dirty="0"/>
              <a:t>ES v Shillington</a:t>
            </a:r>
            <a:r>
              <a:rPr lang="en-CA" sz="2800" dirty="0"/>
              <a:t>, 2021 ABQB 739 (September 2021)</a:t>
            </a:r>
          </a:p>
          <a:p>
            <a:pPr marL="0" indent="0">
              <a:buNone/>
            </a:pPr>
            <a:r>
              <a:rPr lang="en-CA" sz="2800" dirty="0">
                <a:sym typeface="Wingdings" panose="05000000000000000000" pitchFamily="2" charset="2"/>
              </a:rPr>
              <a:t> </a:t>
            </a:r>
            <a:r>
              <a:rPr lang="en-US" sz="2800" dirty="0">
                <a:sym typeface="Wingdings" panose="05000000000000000000" pitchFamily="2" charset="2"/>
              </a:rPr>
              <a:t>public disclosure of private facts recognized in AB 1</a:t>
            </a:r>
            <a:r>
              <a:rPr lang="en-US" sz="2800" baseline="30000" dirty="0">
                <a:sym typeface="Wingdings" panose="05000000000000000000" pitchFamily="2" charset="2"/>
              </a:rPr>
              <a:t>st</a:t>
            </a:r>
            <a:r>
              <a:rPr lang="en-US" sz="2800" dirty="0">
                <a:sym typeface="Wingdings" panose="05000000000000000000" pitchFamily="2" charset="2"/>
              </a:rPr>
              <a:t> time</a:t>
            </a:r>
            <a:endParaRPr lang="en-CA" sz="2800" dirty="0"/>
          </a:p>
          <a:p>
            <a:pPr marL="0" indent="0">
              <a:buNone/>
            </a:pPr>
            <a:endParaRPr lang="en-CA" sz="2800" dirty="0"/>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074226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55725-5BEE-4744-BC47-C6AFDE8F136F}"/>
              </a:ext>
            </a:extLst>
          </p:cNvPr>
          <p:cNvSpPr>
            <a:spLocks noGrp="1"/>
          </p:cNvSpPr>
          <p:nvPr>
            <p:ph type="title"/>
          </p:nvPr>
        </p:nvSpPr>
        <p:spPr>
          <a:xfrm>
            <a:off x="457200" y="0"/>
            <a:ext cx="8229600" cy="1417638"/>
          </a:xfrm>
        </p:spPr>
        <p:txBody>
          <a:bodyPr/>
          <a:lstStyle/>
          <a:p>
            <a:r>
              <a:rPr lang="en-CA" dirty="0"/>
              <a:t>More Public Disclosure of Private Facts…</a:t>
            </a:r>
          </a:p>
        </p:txBody>
      </p:sp>
      <p:sp>
        <p:nvSpPr>
          <p:cNvPr id="3" name="Content Placeholder 2">
            <a:extLst>
              <a:ext uri="{FF2B5EF4-FFF2-40B4-BE49-F238E27FC236}">
                <a16:creationId xmlns:a16="http://schemas.microsoft.com/office/drawing/2014/main" id="{19E27C6B-F85E-4107-9171-0205CFB5AF67}"/>
              </a:ext>
            </a:extLst>
          </p:cNvPr>
          <p:cNvSpPr>
            <a:spLocks noGrp="1"/>
          </p:cNvSpPr>
          <p:nvPr>
            <p:ph idx="1"/>
          </p:nvPr>
        </p:nvSpPr>
        <p:spPr/>
        <p:txBody>
          <a:bodyPr/>
          <a:lstStyle/>
          <a:p>
            <a:pPr marL="0" indent="0">
              <a:buNone/>
            </a:pPr>
            <a:r>
              <a:rPr lang="nl-NL" sz="2800" i="1" dirty="0"/>
              <a:t>Jane Doe 72511 v. N.M.</a:t>
            </a:r>
            <a:r>
              <a:rPr lang="nl-NL" sz="2800" dirty="0"/>
              <a:t>, 2018 ONSC 6607</a:t>
            </a:r>
          </a:p>
          <a:p>
            <a:pPr marL="0" indent="0">
              <a:buNone/>
            </a:pPr>
            <a:r>
              <a:rPr lang="en-CA" sz="2400" dirty="0"/>
              <a:t>(spoiler alert…) “</a:t>
            </a:r>
            <a:r>
              <a:rPr lang="en-US" sz="2400" dirty="0"/>
              <a:t>Parliament’s criminalization of the publication of an intimate image without consent recognizes that this </a:t>
            </a:r>
            <a:r>
              <a:rPr lang="en-US" sz="2400" dirty="0" err="1"/>
              <a:t>behaviour</a:t>
            </a:r>
            <a:r>
              <a:rPr lang="en-US" sz="2400" dirty="0"/>
              <a:t> is highly offensive and should give rise to a civil remedy for a person who suffers damages as a result of it</a:t>
            </a:r>
            <a:r>
              <a:rPr lang="en-CA" sz="2400" dirty="0"/>
              <a:t>”</a:t>
            </a:r>
          </a:p>
          <a:p>
            <a:pPr marL="0" indent="0">
              <a:buNone/>
            </a:pPr>
            <a:endParaRPr lang="en-CA" sz="2400" dirty="0"/>
          </a:p>
          <a:p>
            <a:pPr marL="0" indent="0">
              <a:buNone/>
            </a:pPr>
            <a:r>
              <a:rPr lang="en-CA" sz="2400" dirty="0"/>
              <a:t>“</a:t>
            </a:r>
            <a:r>
              <a:rPr lang="en-US" sz="2400" dirty="0"/>
              <a:t>I conclude that the best way of fashioning a civil remedy is to adopt the tort of public disclosure of private facts in Ontario.  In doing so I rely on the same reasoning that led the Court of Appeal to recognize the related tort of intrusion on seclusion in </a:t>
            </a:r>
            <a:r>
              <a:rPr lang="en-US" sz="2400" i="1" dirty="0"/>
              <a:t>Jones v. Tsige</a:t>
            </a:r>
            <a:r>
              <a:rPr lang="en-CA" sz="2400" dirty="0"/>
              <a:t>”</a:t>
            </a:r>
          </a:p>
        </p:txBody>
      </p:sp>
      <p:sp>
        <p:nvSpPr>
          <p:cNvPr id="4" name="Footer Placeholder 3">
            <a:extLst>
              <a:ext uri="{FF2B5EF4-FFF2-40B4-BE49-F238E27FC236}">
                <a16:creationId xmlns:a16="http://schemas.microsoft.com/office/drawing/2014/main" id="{7F441D25-CE6C-4C9A-9A2C-9FEDB4BA2151}"/>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60857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Now 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A835-F7EA-4806-BC69-46B3CCD1C2CD}"/>
              </a:ext>
            </a:extLst>
          </p:cNvPr>
          <p:cNvSpPr>
            <a:spLocks noGrp="1"/>
          </p:cNvSpPr>
          <p:nvPr>
            <p:ph type="title"/>
          </p:nvPr>
        </p:nvSpPr>
        <p:spPr/>
        <p:txBody>
          <a:bodyPr/>
          <a:lstStyle/>
          <a:p>
            <a:r>
              <a:rPr lang="en-CA" dirty="0"/>
              <a:t>Manitoba legislation</a:t>
            </a:r>
          </a:p>
        </p:txBody>
      </p:sp>
      <p:sp>
        <p:nvSpPr>
          <p:cNvPr id="3" name="Content Placeholder 2">
            <a:extLst>
              <a:ext uri="{FF2B5EF4-FFF2-40B4-BE49-F238E27FC236}">
                <a16:creationId xmlns:a16="http://schemas.microsoft.com/office/drawing/2014/main" id="{F905881B-5979-4DF1-B0FB-89C0494B511D}"/>
              </a:ext>
            </a:extLst>
          </p:cNvPr>
          <p:cNvSpPr>
            <a:spLocks noGrp="1"/>
          </p:cNvSpPr>
          <p:nvPr>
            <p:ph idx="1"/>
          </p:nvPr>
        </p:nvSpPr>
        <p:spPr/>
        <p:txBody>
          <a:bodyPr/>
          <a:lstStyle/>
          <a:p>
            <a:pPr marL="0" indent="0">
              <a:buNone/>
            </a:pPr>
            <a:r>
              <a:rPr lang="en-CA" i="1" dirty="0"/>
              <a:t>Intimate Image Protection Act</a:t>
            </a:r>
            <a:r>
              <a:rPr lang="en-CA" dirty="0"/>
              <a:t>, </a:t>
            </a:r>
            <a:r>
              <a:rPr lang="en-CA" sz="1800" dirty="0"/>
              <a:t>in force 2017-1-15</a:t>
            </a:r>
          </a:p>
          <a:p>
            <a:pPr marL="0" indent="0">
              <a:buNone/>
            </a:pPr>
            <a:endParaRPr lang="en-CA" sz="1800" dirty="0"/>
          </a:p>
          <a:p>
            <a:pPr marL="0" indent="0">
              <a:buNone/>
            </a:pPr>
            <a:r>
              <a:rPr lang="en-CA" sz="2000" b="1" dirty="0"/>
              <a:t>"intimate image"</a:t>
            </a:r>
            <a:r>
              <a:rPr lang="en-CA" sz="2000" dirty="0"/>
              <a:t> means a visual recording of a person made by any means, including a photograph, film or video recording,</a:t>
            </a:r>
          </a:p>
          <a:p>
            <a:pPr marL="0" indent="0">
              <a:buNone/>
            </a:pPr>
            <a:r>
              <a:rPr lang="en-CA" sz="2000" dirty="0"/>
              <a:t>(a) in which the person depicted in the image</a:t>
            </a:r>
          </a:p>
          <a:p>
            <a:pPr marL="400050" lvl="1" indent="0">
              <a:buNone/>
            </a:pPr>
            <a:r>
              <a:rPr lang="en-CA" sz="2000" dirty="0"/>
              <a:t>(</a:t>
            </a:r>
            <a:r>
              <a:rPr lang="en-CA" sz="2000" dirty="0" err="1"/>
              <a:t>i</a:t>
            </a:r>
            <a:r>
              <a:rPr lang="en-CA" sz="2000" dirty="0"/>
              <a:t>) is nude, or is exposing his or her genital organs or anal region or her breasts, or</a:t>
            </a:r>
          </a:p>
          <a:p>
            <a:pPr marL="400050" lvl="1" indent="0">
              <a:buNone/>
            </a:pPr>
            <a:r>
              <a:rPr lang="en-CA" sz="2000" dirty="0"/>
              <a:t>(ii) is engaged in explicit sexual activity;</a:t>
            </a:r>
          </a:p>
          <a:p>
            <a:pPr marL="0" indent="0">
              <a:buNone/>
            </a:pPr>
            <a:r>
              <a:rPr lang="en-CA" sz="2000" dirty="0"/>
              <a:t>(b) which was recorded in circumstances that gave rise to a reasonable expectation of privacy in respect of the image; and</a:t>
            </a:r>
          </a:p>
          <a:p>
            <a:pPr marL="0" indent="0">
              <a:buNone/>
            </a:pPr>
            <a:r>
              <a:rPr lang="en-CA" sz="2000" dirty="0"/>
              <a:t>(c) if the image has been distributed, in which the person  depicted in the image retained a reasonable expectation of privacy at the time it was distributed</a:t>
            </a:r>
          </a:p>
        </p:txBody>
      </p:sp>
      <p:sp>
        <p:nvSpPr>
          <p:cNvPr id="4" name="Footer Placeholder 3">
            <a:extLst>
              <a:ext uri="{FF2B5EF4-FFF2-40B4-BE49-F238E27FC236}">
                <a16:creationId xmlns:a16="http://schemas.microsoft.com/office/drawing/2014/main" id="{246A34F7-C49C-4C40-804B-5B896210BF63}"/>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320746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A835-F7EA-4806-BC69-46B3CCD1C2CD}"/>
              </a:ext>
            </a:extLst>
          </p:cNvPr>
          <p:cNvSpPr>
            <a:spLocks noGrp="1"/>
          </p:cNvSpPr>
          <p:nvPr>
            <p:ph type="title"/>
          </p:nvPr>
        </p:nvSpPr>
        <p:spPr/>
        <p:txBody>
          <a:bodyPr/>
          <a:lstStyle/>
          <a:p>
            <a:r>
              <a:rPr lang="en-CA" dirty="0"/>
              <a:t>Manitoba legislation</a:t>
            </a:r>
          </a:p>
        </p:txBody>
      </p:sp>
      <p:sp>
        <p:nvSpPr>
          <p:cNvPr id="3" name="Content Placeholder 2">
            <a:extLst>
              <a:ext uri="{FF2B5EF4-FFF2-40B4-BE49-F238E27FC236}">
                <a16:creationId xmlns:a16="http://schemas.microsoft.com/office/drawing/2014/main" id="{F905881B-5979-4DF1-B0FB-89C0494B511D}"/>
              </a:ext>
            </a:extLst>
          </p:cNvPr>
          <p:cNvSpPr>
            <a:spLocks noGrp="1"/>
          </p:cNvSpPr>
          <p:nvPr>
            <p:ph idx="1"/>
          </p:nvPr>
        </p:nvSpPr>
        <p:spPr/>
        <p:txBody>
          <a:bodyPr/>
          <a:lstStyle/>
          <a:p>
            <a:pPr marL="0" indent="0">
              <a:buNone/>
            </a:pPr>
            <a:r>
              <a:rPr lang="en-CA" i="1" dirty="0"/>
              <a:t>Intimate Image Protection Act</a:t>
            </a:r>
            <a:r>
              <a:rPr lang="en-CA" dirty="0"/>
              <a:t>, </a:t>
            </a:r>
            <a:r>
              <a:rPr lang="en-CA" sz="1800" dirty="0"/>
              <a:t>in force 2017-1-15</a:t>
            </a:r>
          </a:p>
          <a:p>
            <a:pPr marL="0" indent="0">
              <a:buNone/>
            </a:pPr>
            <a:endParaRPr lang="en-CA" sz="1800" dirty="0"/>
          </a:p>
          <a:p>
            <a:pPr marL="0" indent="0">
              <a:buNone/>
            </a:pPr>
            <a:r>
              <a:rPr lang="en-CA" sz="1800" dirty="0"/>
              <a:t>11(1). A person who distributes an intimate image of another person knowing that the person depicted in the image did not consent to the distribution, or being reckless as to whether or not that person consented to the distribution, commits a tort against that other person.</a:t>
            </a:r>
          </a:p>
          <a:p>
            <a:pPr marL="0" indent="0">
              <a:buNone/>
            </a:pPr>
            <a:r>
              <a:rPr lang="en-CA" sz="1800" dirty="0"/>
              <a:t>11(2). An action for the non-consensual distribution of an intimate image may be brought without proof of damage.</a:t>
            </a:r>
          </a:p>
          <a:p>
            <a:pPr marL="0" indent="0">
              <a:buNone/>
            </a:pPr>
            <a:endParaRPr lang="en-CA" sz="1800" dirty="0"/>
          </a:p>
          <a:p>
            <a:pPr marL="0" indent="0">
              <a:buNone/>
            </a:pPr>
            <a:r>
              <a:rPr lang="en-CA" sz="1800" dirty="0"/>
              <a:t>12. In an action for the non-consensual distribution of an intimate image, the person depicted in the image does not lose his or her expectation of privacy in respect of the image if he or she</a:t>
            </a:r>
          </a:p>
          <a:p>
            <a:pPr marL="0" indent="0">
              <a:buNone/>
            </a:pPr>
            <a:r>
              <a:rPr lang="en-CA" sz="1800" dirty="0"/>
              <a:t>(a) consented to another person recording the image; or</a:t>
            </a:r>
          </a:p>
          <a:p>
            <a:pPr marL="0" indent="0">
              <a:buNone/>
            </a:pPr>
            <a:r>
              <a:rPr lang="en-CA" sz="1800" dirty="0"/>
              <a:t>(b) provided the image to another person;</a:t>
            </a:r>
          </a:p>
        </p:txBody>
      </p:sp>
      <p:sp>
        <p:nvSpPr>
          <p:cNvPr id="4" name="Footer Placeholder 3">
            <a:extLst>
              <a:ext uri="{FF2B5EF4-FFF2-40B4-BE49-F238E27FC236}">
                <a16:creationId xmlns:a16="http://schemas.microsoft.com/office/drawing/2014/main" id="{246A34F7-C49C-4C40-804B-5B896210BF63}"/>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516815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8541-0836-4174-BA54-E7930F60C747}"/>
              </a:ext>
            </a:extLst>
          </p:cNvPr>
          <p:cNvSpPr>
            <a:spLocks noGrp="1"/>
          </p:cNvSpPr>
          <p:nvPr>
            <p:ph type="title"/>
          </p:nvPr>
        </p:nvSpPr>
        <p:spPr/>
        <p:txBody>
          <a:bodyPr/>
          <a:lstStyle/>
          <a:p>
            <a:r>
              <a:rPr lang="en-CA" dirty="0"/>
              <a:t>Alberta legislation</a:t>
            </a:r>
          </a:p>
        </p:txBody>
      </p:sp>
      <p:sp>
        <p:nvSpPr>
          <p:cNvPr id="3" name="Content Placeholder 2">
            <a:extLst>
              <a:ext uri="{FF2B5EF4-FFF2-40B4-BE49-F238E27FC236}">
                <a16:creationId xmlns:a16="http://schemas.microsoft.com/office/drawing/2014/main" id="{0D055770-A880-4832-A015-36D2288EC3F8}"/>
              </a:ext>
            </a:extLst>
          </p:cNvPr>
          <p:cNvSpPr>
            <a:spLocks noGrp="1"/>
          </p:cNvSpPr>
          <p:nvPr>
            <p:ph idx="1"/>
          </p:nvPr>
        </p:nvSpPr>
        <p:spPr/>
        <p:txBody>
          <a:bodyPr/>
          <a:lstStyle/>
          <a:p>
            <a:pPr marL="0" indent="0">
              <a:buNone/>
            </a:pPr>
            <a:r>
              <a:rPr lang="en-CA" i="1" dirty="0"/>
              <a:t>Protecting Victims of Non-Consensual Distribution of Intimate Images Act</a:t>
            </a:r>
            <a:r>
              <a:rPr lang="en-CA" dirty="0"/>
              <a:t>, SA 2017, </a:t>
            </a:r>
            <a:r>
              <a:rPr lang="en-CA" sz="2400" dirty="0"/>
              <a:t>in force 2017-8-4</a:t>
            </a:r>
          </a:p>
          <a:p>
            <a:pPr marL="0" indent="0">
              <a:buNone/>
            </a:pPr>
            <a:endParaRPr lang="en-CA" dirty="0"/>
          </a:p>
          <a:p>
            <a:pPr marL="0" indent="0">
              <a:buNone/>
            </a:pPr>
            <a:r>
              <a:rPr lang="en-CA" sz="2400" dirty="0"/>
              <a:t>3. A person who distributes an intimate image of another person knowing that the person depicted in the image did not consent to the distribution, or is reckless as to whether or not that person consented to the distribution, commits a tort against that other person.</a:t>
            </a:r>
          </a:p>
        </p:txBody>
      </p:sp>
      <p:sp>
        <p:nvSpPr>
          <p:cNvPr id="4" name="Footer Placeholder 3">
            <a:extLst>
              <a:ext uri="{FF2B5EF4-FFF2-40B4-BE49-F238E27FC236}">
                <a16:creationId xmlns:a16="http://schemas.microsoft.com/office/drawing/2014/main" id="{293140A5-1599-4298-972B-5C39D04B77C5}"/>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261664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CDE5-CFC8-44A3-9695-51BEF0BEE69A}"/>
              </a:ext>
            </a:extLst>
          </p:cNvPr>
          <p:cNvSpPr>
            <a:spLocks noGrp="1"/>
          </p:cNvSpPr>
          <p:nvPr>
            <p:ph type="title"/>
          </p:nvPr>
        </p:nvSpPr>
        <p:spPr/>
        <p:txBody>
          <a:bodyPr/>
          <a:lstStyle/>
          <a:p>
            <a:r>
              <a:rPr lang="en-CA" dirty="0"/>
              <a:t>Nova Scotia Legislation</a:t>
            </a:r>
          </a:p>
        </p:txBody>
      </p:sp>
      <p:sp>
        <p:nvSpPr>
          <p:cNvPr id="3" name="Content Placeholder 2">
            <a:extLst>
              <a:ext uri="{FF2B5EF4-FFF2-40B4-BE49-F238E27FC236}">
                <a16:creationId xmlns:a16="http://schemas.microsoft.com/office/drawing/2014/main" id="{B1A3A277-B92C-4246-A40C-0D1BBD0211CC}"/>
              </a:ext>
            </a:extLst>
          </p:cNvPr>
          <p:cNvSpPr>
            <a:spLocks noGrp="1"/>
          </p:cNvSpPr>
          <p:nvPr>
            <p:ph idx="1"/>
          </p:nvPr>
        </p:nvSpPr>
        <p:spPr/>
        <p:txBody>
          <a:bodyPr/>
          <a:lstStyle/>
          <a:p>
            <a:pPr marL="0" indent="0">
              <a:buNone/>
            </a:pPr>
            <a:r>
              <a:rPr lang="en-CA" i="1" dirty="0"/>
              <a:t>An Act Respecting the Unauthorized Distribution of Intimate Images and Protection Against Cyber-bullying</a:t>
            </a:r>
          </a:p>
          <a:p>
            <a:pPr marL="0" indent="0">
              <a:buNone/>
            </a:pPr>
            <a:r>
              <a:rPr lang="en-CA" dirty="0"/>
              <a:t>Cited as the </a:t>
            </a:r>
            <a:r>
              <a:rPr lang="en-CA" i="1" dirty="0"/>
              <a:t>Intimate Images and Cyber-protection Act</a:t>
            </a:r>
          </a:p>
          <a:p>
            <a:pPr marL="0" indent="0">
              <a:buNone/>
            </a:pPr>
            <a:endParaRPr lang="en-CA" dirty="0"/>
          </a:p>
          <a:p>
            <a:pPr marL="0" indent="0">
              <a:buNone/>
            </a:pPr>
            <a:r>
              <a:rPr lang="en-CA" dirty="0"/>
              <a:t>In force July 2018</a:t>
            </a:r>
          </a:p>
        </p:txBody>
      </p:sp>
      <p:sp>
        <p:nvSpPr>
          <p:cNvPr id="4" name="Footer Placeholder 3">
            <a:extLst>
              <a:ext uri="{FF2B5EF4-FFF2-40B4-BE49-F238E27FC236}">
                <a16:creationId xmlns:a16="http://schemas.microsoft.com/office/drawing/2014/main" id="{A939B022-AEB1-4AD9-8FA2-E958473D25FA}"/>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4048372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B545B-DB28-4C85-9354-48A4A10DE363}"/>
              </a:ext>
            </a:extLst>
          </p:cNvPr>
          <p:cNvSpPr>
            <a:spLocks noGrp="1"/>
          </p:cNvSpPr>
          <p:nvPr>
            <p:ph type="title"/>
          </p:nvPr>
        </p:nvSpPr>
        <p:spPr/>
        <p:txBody>
          <a:bodyPr/>
          <a:lstStyle/>
          <a:p>
            <a:r>
              <a:rPr lang="en-CA" dirty="0"/>
              <a:t>Previously on L&amp;O: Nova Scotia…</a:t>
            </a:r>
          </a:p>
        </p:txBody>
      </p:sp>
      <p:sp>
        <p:nvSpPr>
          <p:cNvPr id="3" name="Content Placeholder 2">
            <a:extLst>
              <a:ext uri="{FF2B5EF4-FFF2-40B4-BE49-F238E27FC236}">
                <a16:creationId xmlns:a16="http://schemas.microsoft.com/office/drawing/2014/main" id="{D80CD002-06A1-409F-96A3-BDF5A0DBAF5E}"/>
              </a:ext>
            </a:extLst>
          </p:cNvPr>
          <p:cNvSpPr>
            <a:spLocks noGrp="1"/>
          </p:cNvSpPr>
          <p:nvPr>
            <p:ph idx="1"/>
          </p:nvPr>
        </p:nvSpPr>
        <p:spPr>
          <a:xfrm>
            <a:off x="457200" y="1268760"/>
            <a:ext cx="8229600" cy="4857403"/>
          </a:xfrm>
        </p:spPr>
        <p:txBody>
          <a:bodyPr/>
          <a:lstStyle/>
          <a:p>
            <a:pPr marL="0" indent="0">
              <a:buNone/>
            </a:pPr>
            <a:r>
              <a:rPr lang="en-CA" i="1" dirty="0"/>
              <a:t>Crouch v. Snell</a:t>
            </a:r>
            <a:r>
              <a:rPr lang="en-CA" sz="2800" dirty="0"/>
              <a:t>, </a:t>
            </a:r>
            <a:r>
              <a:rPr lang="en-CA" sz="2000" dirty="0"/>
              <a:t>2015 NSSC 340</a:t>
            </a:r>
          </a:p>
          <a:p>
            <a:pPr marL="0" indent="0">
              <a:buNone/>
            </a:pPr>
            <a:r>
              <a:rPr lang="en-CA" sz="2800" dirty="0"/>
              <a:t>re the </a:t>
            </a:r>
            <a:r>
              <a:rPr lang="en-CA" sz="2800" i="1" dirty="0"/>
              <a:t>Cyber-safety Act</a:t>
            </a:r>
          </a:p>
          <a:p>
            <a:pPr marL="0" indent="0">
              <a:buNone/>
            </a:pPr>
            <a:endParaRPr lang="en-CA" sz="2800" dirty="0"/>
          </a:p>
          <a:p>
            <a:pPr marL="0" indent="0">
              <a:buNone/>
            </a:pPr>
            <a:r>
              <a:rPr lang="en-CA" sz="2800" dirty="0"/>
              <a:t>“In conclusion, I find that the </a:t>
            </a:r>
            <a:r>
              <a:rPr lang="en-CA" sz="2800" i="1" dirty="0"/>
              <a:t>Act </a:t>
            </a:r>
            <a:r>
              <a:rPr lang="en-CA" sz="2800" dirty="0"/>
              <a:t>has both the purpose and effect of controlling or restricting freedom of expression.” (s. 2b. </a:t>
            </a:r>
            <a:r>
              <a:rPr lang="en-CA" sz="2800" i="1" dirty="0"/>
              <a:t>Charter</a:t>
            </a:r>
            <a:r>
              <a:rPr lang="en-CA" sz="2800" dirty="0"/>
              <a:t>)</a:t>
            </a:r>
          </a:p>
          <a:p>
            <a:pPr marL="0" indent="0">
              <a:buNone/>
            </a:pPr>
            <a:r>
              <a:rPr lang="en-CA" sz="2800" dirty="0"/>
              <a:t>“There is no "limit prescribed by law" and the impugned provisions of the </a:t>
            </a:r>
            <a:r>
              <a:rPr lang="en-CA" sz="2800" i="1" dirty="0"/>
              <a:t>Act</a:t>
            </a:r>
            <a:r>
              <a:rPr lang="en-CA" sz="2800" dirty="0"/>
              <a:t> cannot be justified under s. 1.”</a:t>
            </a:r>
          </a:p>
          <a:p>
            <a:pPr marL="0" indent="0">
              <a:buNone/>
            </a:pPr>
            <a:r>
              <a:rPr lang="en-CA" sz="2800" dirty="0"/>
              <a:t>“The </a:t>
            </a:r>
            <a:r>
              <a:rPr lang="en-CA" sz="2800" i="1" dirty="0"/>
              <a:t>Act</a:t>
            </a:r>
            <a:r>
              <a:rPr lang="en-CA" sz="2800" dirty="0"/>
              <a:t> must be struck down in its entirety.”</a:t>
            </a:r>
          </a:p>
          <a:p>
            <a:pPr marL="0" indent="0">
              <a:buNone/>
            </a:pPr>
            <a:endParaRPr lang="en-CA" dirty="0"/>
          </a:p>
        </p:txBody>
      </p:sp>
      <p:sp>
        <p:nvSpPr>
          <p:cNvPr id="4" name="Footer Placeholder 3">
            <a:extLst>
              <a:ext uri="{FF2B5EF4-FFF2-40B4-BE49-F238E27FC236}">
                <a16:creationId xmlns:a16="http://schemas.microsoft.com/office/drawing/2014/main" id="{4EEFDA44-CA02-4A6B-814C-4244F8CB74A9}"/>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2417233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DII – Criminal Code</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400" i="1" dirty="0"/>
              <a:t>Publication, etc., of an intimate image without consent</a:t>
            </a:r>
          </a:p>
          <a:p>
            <a:pPr marL="0" indent="0">
              <a:buNone/>
            </a:pPr>
            <a:r>
              <a:rPr lang="en-CA" sz="2400" dirty="0"/>
              <a:t>162.1 (1) Everyone who knowingly publishes, distributes, transmits, sells, makes available or advertises an intimate image of a person knowing that the person depicted in the image did not give their consent to that conduct, or being reckless as to whether or not that person gave their consent to that conduct, is guilty</a:t>
            </a:r>
          </a:p>
          <a:p>
            <a:pPr marL="0" indent="0">
              <a:buNone/>
            </a:pPr>
            <a:endParaRPr lang="en-CA" sz="2400" dirty="0"/>
          </a:p>
          <a:p>
            <a:pPr marL="0" indent="0">
              <a:buNone/>
            </a:pPr>
            <a:r>
              <a:rPr lang="en-CA" sz="2400" dirty="0"/>
              <a:t>(a) of an indictable offence and liable to imprisonment for a term of not more than five years; or</a:t>
            </a:r>
          </a:p>
          <a:p>
            <a:pPr marL="0" indent="0">
              <a:buNone/>
            </a:pPr>
            <a:r>
              <a:rPr lang="en-CA" sz="2400" dirty="0"/>
              <a:t>(b) of an offence punishable on summary conviction.</a:t>
            </a:r>
          </a:p>
          <a:p>
            <a:pPr marL="0" indent="0">
              <a:buNone/>
            </a:pPr>
            <a:endParaRPr lang="en-CA" sz="18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2510975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DII – Criminal Code (cont.)</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000" i="1" dirty="0"/>
              <a:t>Definition of intimate image</a:t>
            </a:r>
          </a:p>
          <a:p>
            <a:pPr marL="0" indent="0">
              <a:buNone/>
            </a:pPr>
            <a:r>
              <a:rPr lang="en-CA" sz="2000" dirty="0"/>
              <a:t>(2) In this section, intimate image means a visual recording of a person made by any means including a photographic, film or video recording,</a:t>
            </a:r>
          </a:p>
          <a:p>
            <a:pPr marL="0" indent="0">
              <a:buNone/>
            </a:pPr>
            <a:r>
              <a:rPr lang="en-CA" sz="2000" dirty="0"/>
              <a:t>(a) in which the person is nude, is exposing his or her genital organs or anal region or her breasts or is engaged in explicit sexual activity;</a:t>
            </a:r>
          </a:p>
          <a:p>
            <a:pPr marL="0" indent="0">
              <a:buNone/>
            </a:pPr>
            <a:r>
              <a:rPr lang="en-CA" sz="2000" dirty="0"/>
              <a:t>(b) in respect of which, at the time of the recording, there were circumstances that gave rise to a reasonable expectation of privacy; and</a:t>
            </a:r>
          </a:p>
          <a:p>
            <a:pPr marL="0" indent="0">
              <a:buNone/>
            </a:pPr>
            <a:r>
              <a:rPr lang="en-CA" sz="2000" dirty="0"/>
              <a:t>(c) in respect of which the person depicted retains a reasonable expectation of privacy at the time the offence is committed.</a:t>
            </a:r>
          </a:p>
          <a:p>
            <a:pPr marL="0" indent="0">
              <a:buNone/>
            </a:pPr>
            <a:endParaRPr lang="en-CA" sz="2000" dirty="0"/>
          </a:p>
          <a:p>
            <a:pPr marL="0" indent="0">
              <a:buNone/>
            </a:pPr>
            <a:r>
              <a:rPr lang="en-CA" sz="2000" dirty="0"/>
              <a:t>(3) No person shall be convicted of an offence under this section if the conduct that forms the subject-matter of the charge serves the public good and does not extend beyond what serves the public good.</a:t>
            </a:r>
          </a:p>
          <a:p>
            <a:pPr marL="0" indent="0">
              <a:buNone/>
            </a:pPr>
            <a:endParaRPr lang="en-CA" sz="18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63412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DII – Criminal law</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400" b="1" dirty="0"/>
              <a:t>162.2</a:t>
            </a:r>
            <a:r>
              <a:rPr lang="en-CA" sz="2400" dirty="0"/>
              <a:t> </a:t>
            </a:r>
            <a:r>
              <a:rPr lang="en-CA" sz="2400" b="1" dirty="0"/>
              <a:t>(1)</a:t>
            </a:r>
            <a:r>
              <a:rPr lang="en-CA" sz="2400" dirty="0"/>
              <a:t> When an offender is convicted, or is discharged on the conditions prescribed in a probation order under section 730, of an offence referred to in subsection 162.1(1), the court that sentences or discharges the offender, in addition to any other punishment that may be imposed for that offence or any other condition prescribed in the order of discharge, may make, subject to the conditions or exemptions that the court directs, </a:t>
            </a:r>
            <a:r>
              <a:rPr lang="en-CA" sz="2800" b="1" dirty="0"/>
              <a:t>an order prohibiting the offender from using the Internet</a:t>
            </a:r>
            <a:r>
              <a:rPr lang="en-CA" sz="2400" dirty="0"/>
              <a:t> or other digital network, unless the offender does so in accordance with conditions set by the court.</a:t>
            </a:r>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851958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a:xfrm>
            <a:off x="457200" y="-171400"/>
            <a:ext cx="8229600" cy="1589038"/>
          </a:xfrm>
        </p:spPr>
        <p:txBody>
          <a:bodyPr/>
          <a:lstStyle/>
          <a:p>
            <a:r>
              <a:rPr lang="en-CA" dirty="0"/>
              <a:t>Non-consensual DII – Criminal Code (cont.)</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417638"/>
            <a:ext cx="8229600" cy="4708525"/>
          </a:xfrm>
        </p:spPr>
        <p:txBody>
          <a:bodyPr/>
          <a:lstStyle/>
          <a:p>
            <a:pPr marL="0" indent="0">
              <a:buNone/>
            </a:pPr>
            <a:r>
              <a:rPr lang="en-CA" sz="2800" i="1" dirty="0"/>
              <a:t>R. v. A.C. </a:t>
            </a:r>
            <a:r>
              <a:rPr lang="en-CA" sz="2400" dirty="0"/>
              <a:t>2017 ONCJ 317</a:t>
            </a:r>
          </a:p>
          <a:p>
            <a:pPr marL="0" indent="0">
              <a:buNone/>
            </a:pPr>
            <a:r>
              <a:rPr lang="en-CA" sz="2400" u="sng" dirty="0"/>
              <a:t>F</a:t>
            </a:r>
            <a:r>
              <a:rPr lang="en-CA" sz="2400" dirty="0"/>
              <a:t> – Victim searched her name, found videos and pictures of her having intercourse with A.C., which she had consented to as they were in a relationship; uploaded by A.C. after relationship ended </a:t>
            </a:r>
          </a:p>
          <a:p>
            <a:pPr marL="0" indent="0">
              <a:buNone/>
            </a:pPr>
            <a:r>
              <a:rPr lang="en-CA" sz="2400" u="sng" dirty="0"/>
              <a:t>Issue</a:t>
            </a:r>
            <a:r>
              <a:rPr lang="en-CA" sz="2400" dirty="0"/>
              <a:t> – guilty under s. 162.1 of the </a:t>
            </a:r>
            <a:r>
              <a:rPr lang="en-CA" sz="2400" i="1" dirty="0"/>
              <a:t>Criminal Code</a:t>
            </a:r>
            <a:r>
              <a:rPr lang="en-CA" sz="2400" dirty="0"/>
              <a:t>? Sentence? </a:t>
            </a:r>
          </a:p>
          <a:p>
            <a:pPr marL="0" indent="0">
              <a:buNone/>
            </a:pPr>
            <a:r>
              <a:rPr lang="en-CA" sz="2400" u="sng" dirty="0"/>
              <a:t>Held</a:t>
            </a:r>
            <a:r>
              <a:rPr lang="en-CA" sz="2400" dirty="0"/>
              <a:t> – Yes, he pleaded guilty. Issue was mostly about sentence, 162.2 order. LOTS of aggravating factors (e.g. attached her name and other PI to pics and videos); </a:t>
            </a:r>
            <a:r>
              <a:rPr lang="en-CA" sz="2400" b="1" dirty="0"/>
              <a:t>five months imprisonment</a:t>
            </a:r>
          </a:p>
          <a:p>
            <a:pPr marL="0" indent="0">
              <a:buNone/>
            </a:pPr>
            <a:r>
              <a:rPr lang="en-CA" sz="2400" dirty="0"/>
              <a:t>“It is difficult to overstate the seriousness of this offence. The offender deliberately set out to violate C.S.’s privacy in a most obscene and far-reaching way. He did so, motivated by revenge, with the intent to degrade and humiliate her.”</a:t>
            </a:r>
          </a:p>
          <a:p>
            <a:pPr marL="0" indent="0">
              <a:buNone/>
            </a:pPr>
            <a:endParaRPr lang="en-CA" sz="24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845291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A38B-C8B4-4DCC-BB84-F519F9ECD22C}"/>
              </a:ext>
            </a:extLst>
          </p:cNvPr>
          <p:cNvSpPr>
            <a:spLocks noGrp="1"/>
          </p:cNvSpPr>
          <p:nvPr>
            <p:ph type="title"/>
          </p:nvPr>
        </p:nvSpPr>
        <p:spPr/>
        <p:txBody>
          <a:bodyPr/>
          <a:lstStyle/>
          <a:p>
            <a:r>
              <a:rPr lang="en-CA" dirty="0"/>
              <a:t>Jurisprudence under 162.1</a:t>
            </a:r>
          </a:p>
        </p:txBody>
      </p:sp>
      <p:sp>
        <p:nvSpPr>
          <p:cNvPr id="3" name="Content Placeholder 2">
            <a:extLst>
              <a:ext uri="{FF2B5EF4-FFF2-40B4-BE49-F238E27FC236}">
                <a16:creationId xmlns:a16="http://schemas.microsoft.com/office/drawing/2014/main" id="{6E6C1FCE-8C37-4277-85C7-826E3F3CAACD}"/>
              </a:ext>
            </a:extLst>
          </p:cNvPr>
          <p:cNvSpPr>
            <a:spLocks noGrp="1"/>
          </p:cNvSpPr>
          <p:nvPr>
            <p:ph idx="1"/>
          </p:nvPr>
        </p:nvSpPr>
        <p:spPr>
          <a:xfrm>
            <a:off x="457200" y="1700808"/>
            <a:ext cx="8229600" cy="4425355"/>
          </a:xfrm>
        </p:spPr>
        <p:txBody>
          <a:bodyPr/>
          <a:lstStyle/>
          <a:p>
            <a:r>
              <a:rPr lang="en-CA" sz="2400" i="1" dirty="0"/>
              <a:t>R v. P.S.D.</a:t>
            </a:r>
            <a:r>
              <a:rPr lang="en-CA" sz="2400" dirty="0"/>
              <a:t>, 2016 BCPC 400 (CanLII)</a:t>
            </a:r>
          </a:p>
          <a:p>
            <a:pPr>
              <a:buFont typeface="Wingdings" panose="05000000000000000000" pitchFamily="2" charset="2"/>
              <a:buChar char="à"/>
            </a:pPr>
            <a:r>
              <a:rPr lang="en-CA" sz="2400" dirty="0">
                <a:sym typeface="Wingdings" panose="05000000000000000000" pitchFamily="2" charset="2"/>
              </a:rPr>
              <a:t>Time served</a:t>
            </a:r>
          </a:p>
          <a:p>
            <a:pPr marL="0" indent="0">
              <a:buNone/>
            </a:pPr>
            <a:endParaRPr lang="en-CA" sz="2400" dirty="0"/>
          </a:p>
          <a:p>
            <a:r>
              <a:rPr lang="en-CA" sz="2400" i="1" dirty="0"/>
              <a:t>R v. </a:t>
            </a:r>
            <a:r>
              <a:rPr lang="en-CA" sz="2400" i="1" dirty="0" err="1"/>
              <a:t>Calpito</a:t>
            </a:r>
            <a:r>
              <a:rPr lang="en-CA" sz="2400" dirty="0"/>
              <a:t>, 2017 ONCJ 129</a:t>
            </a:r>
          </a:p>
          <a:p>
            <a:pPr marL="0" indent="0">
              <a:buNone/>
            </a:pPr>
            <a:r>
              <a:rPr lang="en-CA" sz="2400" dirty="0">
                <a:sym typeface="Wingdings" panose="05000000000000000000" pitchFamily="2" charset="2"/>
              </a:rPr>
              <a:t> Conditional discharge, probation</a:t>
            </a:r>
            <a:endParaRPr lang="en-CA" sz="2400" dirty="0"/>
          </a:p>
          <a:p>
            <a:endParaRPr lang="en-CA" sz="2400" dirty="0"/>
          </a:p>
          <a:p>
            <a:r>
              <a:rPr lang="en-CA" sz="2400" i="1" dirty="0"/>
              <a:t>R. v Hunt</a:t>
            </a:r>
            <a:r>
              <a:rPr lang="en-CA" sz="2400" dirty="0"/>
              <a:t>, 2017 CanLII 86655 (NL PC) </a:t>
            </a:r>
          </a:p>
          <a:p>
            <a:pPr marL="0" indent="0">
              <a:buNone/>
            </a:pPr>
            <a:r>
              <a:rPr lang="en-CA" sz="2400" dirty="0">
                <a:sym typeface="Wingdings" panose="05000000000000000000" pitchFamily="2" charset="2"/>
              </a:rPr>
              <a:t> </a:t>
            </a:r>
            <a:r>
              <a:rPr lang="en-CA" sz="2400" b="1" dirty="0">
                <a:sym typeface="Wingdings" panose="05000000000000000000" pitchFamily="2" charset="2"/>
              </a:rPr>
              <a:t>Threatened</a:t>
            </a:r>
            <a:r>
              <a:rPr lang="en-CA" sz="2400" dirty="0">
                <a:sym typeface="Wingdings" panose="05000000000000000000" pitchFamily="2" charset="2"/>
              </a:rPr>
              <a:t> to release intimate pictures, charged with extortion, 9 months jail</a:t>
            </a:r>
            <a:endParaRPr lang="en-CA" sz="2400" dirty="0"/>
          </a:p>
        </p:txBody>
      </p:sp>
      <p:sp>
        <p:nvSpPr>
          <p:cNvPr id="4" name="Footer Placeholder 3">
            <a:extLst>
              <a:ext uri="{FF2B5EF4-FFF2-40B4-BE49-F238E27FC236}">
                <a16:creationId xmlns:a16="http://schemas.microsoft.com/office/drawing/2014/main" id="{3A6774A7-EEFA-4C46-9616-9E3528759D38}"/>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4012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501D-8CA2-425F-87A0-F27CC156E9DA}"/>
              </a:ext>
            </a:extLst>
          </p:cNvPr>
          <p:cNvSpPr>
            <a:spLocks noGrp="1"/>
          </p:cNvSpPr>
          <p:nvPr>
            <p:ph type="title"/>
          </p:nvPr>
        </p:nvSpPr>
        <p:spPr/>
        <p:txBody>
          <a:bodyPr/>
          <a:lstStyle/>
          <a:p>
            <a:r>
              <a:rPr lang="en-CA" dirty="0"/>
              <a:t>Rights to your image and reputation (in image form) online</a:t>
            </a:r>
          </a:p>
        </p:txBody>
      </p:sp>
      <p:sp>
        <p:nvSpPr>
          <p:cNvPr id="3" name="Footer Placeholder 2">
            <a:extLst>
              <a:ext uri="{FF2B5EF4-FFF2-40B4-BE49-F238E27FC236}">
                <a16:creationId xmlns:a16="http://schemas.microsoft.com/office/drawing/2014/main" id="{CD86C3E3-87AC-414F-B214-D6794EFB869B}"/>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37490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7B0B-82DA-4041-B7E7-B08EEB858FCE}"/>
              </a:ext>
            </a:extLst>
          </p:cNvPr>
          <p:cNvSpPr>
            <a:spLocks noGrp="1"/>
          </p:cNvSpPr>
          <p:nvPr>
            <p:ph type="title"/>
          </p:nvPr>
        </p:nvSpPr>
        <p:spPr/>
        <p:txBody>
          <a:bodyPr/>
          <a:lstStyle/>
          <a:p>
            <a:r>
              <a:rPr lang="en-CA" dirty="0"/>
              <a:t>Discussion / Thought Question</a:t>
            </a:r>
          </a:p>
        </p:txBody>
      </p:sp>
      <p:sp>
        <p:nvSpPr>
          <p:cNvPr id="3" name="Content Placeholder 2">
            <a:extLst>
              <a:ext uri="{FF2B5EF4-FFF2-40B4-BE49-F238E27FC236}">
                <a16:creationId xmlns:a16="http://schemas.microsoft.com/office/drawing/2014/main" id="{A529E8B9-A7F3-478E-A2F3-2BE612AD26B8}"/>
              </a:ext>
            </a:extLst>
          </p:cNvPr>
          <p:cNvSpPr>
            <a:spLocks noGrp="1"/>
          </p:cNvSpPr>
          <p:nvPr>
            <p:ph idx="1"/>
          </p:nvPr>
        </p:nvSpPr>
        <p:spPr/>
        <p:txBody>
          <a:bodyPr/>
          <a:lstStyle/>
          <a:p>
            <a:pPr marL="0" indent="0">
              <a:buNone/>
            </a:pPr>
            <a:endParaRPr lang="en-CA" dirty="0"/>
          </a:p>
          <a:p>
            <a:pPr marL="0" indent="0">
              <a:buNone/>
            </a:pPr>
            <a:r>
              <a:rPr lang="en-CA" dirty="0"/>
              <a:t>Do you think Facebook, or Google, Porntube.com or TheDirty.com have a legal obligation to remove non-consensual intimate images uploaded by a user? Should they?</a:t>
            </a:r>
          </a:p>
        </p:txBody>
      </p:sp>
      <p:sp>
        <p:nvSpPr>
          <p:cNvPr id="4" name="Footer Placeholder 3">
            <a:extLst>
              <a:ext uri="{FF2B5EF4-FFF2-40B4-BE49-F238E27FC236}">
                <a16:creationId xmlns:a16="http://schemas.microsoft.com/office/drawing/2014/main" id="{53C3924E-8DFD-4A88-B35B-DE9796E44DC0}"/>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7138775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distribution of intimate images - USA</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2060848"/>
            <a:ext cx="8229600" cy="4065315"/>
          </a:xfrm>
        </p:spPr>
        <p:txBody>
          <a:bodyPr/>
          <a:lstStyle/>
          <a:p>
            <a:r>
              <a:rPr lang="en-CA" dirty="0"/>
              <a:t>40 states (+DC) have criminal laws</a:t>
            </a:r>
          </a:p>
          <a:p>
            <a:r>
              <a:rPr lang="en-CA" dirty="0"/>
              <a:t>Generally stronger privacy torts in USA</a:t>
            </a:r>
          </a:p>
          <a:p>
            <a:r>
              <a:rPr lang="en-CA" dirty="0"/>
              <a:t>No </a:t>
            </a:r>
            <a:r>
              <a:rPr lang="en-CA" b="1" dirty="0"/>
              <a:t>national</a:t>
            </a:r>
            <a:r>
              <a:rPr lang="en-CA" dirty="0"/>
              <a:t> criminal or civil law</a:t>
            </a:r>
          </a:p>
          <a:p>
            <a:r>
              <a:rPr lang="en-CA" dirty="0"/>
              <a:t>Problem of s. 230 CDA</a:t>
            </a:r>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2523148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8D7C-F89D-44AB-ADAF-3DFE8874A4E7}"/>
              </a:ext>
            </a:extLst>
          </p:cNvPr>
          <p:cNvSpPr>
            <a:spLocks noGrp="1"/>
          </p:cNvSpPr>
          <p:nvPr>
            <p:ph type="title"/>
          </p:nvPr>
        </p:nvSpPr>
        <p:spPr/>
        <p:txBody>
          <a:bodyPr/>
          <a:lstStyle/>
          <a:p>
            <a:r>
              <a:rPr lang="en-CA" dirty="0"/>
              <a:t>Canadian future of non-consensual distribution of intimate images?</a:t>
            </a:r>
          </a:p>
        </p:txBody>
      </p:sp>
      <p:sp>
        <p:nvSpPr>
          <p:cNvPr id="3" name="Content Placeholder 2">
            <a:extLst>
              <a:ext uri="{FF2B5EF4-FFF2-40B4-BE49-F238E27FC236}">
                <a16:creationId xmlns:a16="http://schemas.microsoft.com/office/drawing/2014/main" id="{43D4953F-4330-489E-BC0F-CE752FCC2970}"/>
              </a:ext>
            </a:extLst>
          </p:cNvPr>
          <p:cNvSpPr>
            <a:spLocks noGrp="1"/>
          </p:cNvSpPr>
          <p:nvPr>
            <p:ph idx="1"/>
          </p:nvPr>
        </p:nvSpPr>
        <p:spPr>
          <a:xfrm>
            <a:off x="457200" y="1628800"/>
            <a:ext cx="8229600" cy="4497363"/>
          </a:xfrm>
        </p:spPr>
        <p:txBody>
          <a:bodyPr/>
          <a:lstStyle/>
          <a:p>
            <a:pPr marL="0" indent="0">
              <a:buNone/>
            </a:pPr>
            <a:r>
              <a:rPr lang="en-CA" sz="2400" b="1" dirty="0"/>
              <a:t>Bill C-36 “Online harms bill” </a:t>
            </a:r>
            <a:r>
              <a:rPr lang="en-CA" sz="2400" dirty="0"/>
              <a:t>(June 2021)</a:t>
            </a:r>
          </a:p>
          <a:p>
            <a:pPr>
              <a:buFont typeface="Wingdings" panose="05000000000000000000" pitchFamily="2" charset="2"/>
              <a:buChar char="à"/>
            </a:pPr>
            <a:r>
              <a:rPr lang="en-CA" sz="2400" dirty="0">
                <a:sym typeface="Wingdings" panose="05000000000000000000" pitchFamily="2" charset="2"/>
              </a:rPr>
              <a:t>Would have held platforms liable, have notice and takedown system for harmful content, lots of problems (takedowns, website blocking, reporting to law enforcement, no controls for any of this)</a:t>
            </a:r>
          </a:p>
          <a:p>
            <a:pPr marL="0" indent="0">
              <a:buNone/>
            </a:pPr>
            <a:endParaRPr lang="en-CA" sz="2400" dirty="0"/>
          </a:p>
          <a:p>
            <a:pPr marL="0" indent="0">
              <a:buNone/>
            </a:pPr>
            <a:r>
              <a:rPr lang="en-CA" sz="2400" b="1" dirty="0"/>
              <a:t>Bill C-63 </a:t>
            </a:r>
            <a:r>
              <a:rPr lang="en-US" sz="2400" i="1" dirty="0"/>
              <a:t>An Act to enact the Online Harms Act, to amend the Criminal Code, the Canadian Human Rights Act and An Act respecting the mandatory reporting of Internet child pornography by persons who provide an Internet service and to make consequential and related amendments to other Acts</a:t>
            </a:r>
            <a:endParaRPr lang="en-US" sz="2400" dirty="0"/>
          </a:p>
          <a:p>
            <a:pPr marL="0" indent="0">
              <a:buNone/>
            </a:pPr>
            <a:r>
              <a:rPr lang="en-US" sz="2400" dirty="0"/>
              <a:t>(February 2024)</a:t>
            </a:r>
            <a:endParaRPr lang="en-CA" sz="2400" dirty="0"/>
          </a:p>
        </p:txBody>
      </p:sp>
      <p:sp>
        <p:nvSpPr>
          <p:cNvPr id="4" name="Footer Placeholder 3">
            <a:extLst>
              <a:ext uri="{FF2B5EF4-FFF2-40B4-BE49-F238E27FC236}">
                <a16:creationId xmlns:a16="http://schemas.microsoft.com/office/drawing/2014/main" id="{5D158A30-79B9-47AD-81F3-9C5B491A0B0E}"/>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392745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9064-247F-70F4-E76F-0841DA67563A}"/>
              </a:ext>
            </a:extLst>
          </p:cNvPr>
          <p:cNvSpPr>
            <a:spLocks noGrp="1"/>
          </p:cNvSpPr>
          <p:nvPr>
            <p:ph type="title"/>
          </p:nvPr>
        </p:nvSpPr>
        <p:spPr>
          <a:xfrm>
            <a:off x="457200" y="274638"/>
            <a:ext cx="8229600" cy="634082"/>
          </a:xfrm>
        </p:spPr>
        <p:txBody>
          <a:bodyPr/>
          <a:lstStyle/>
          <a:p>
            <a:r>
              <a:rPr lang="en-CA" dirty="0"/>
              <a:t>Bill C-63</a:t>
            </a:r>
          </a:p>
        </p:txBody>
      </p:sp>
      <p:sp>
        <p:nvSpPr>
          <p:cNvPr id="3" name="Content Placeholder 2">
            <a:extLst>
              <a:ext uri="{FF2B5EF4-FFF2-40B4-BE49-F238E27FC236}">
                <a16:creationId xmlns:a16="http://schemas.microsoft.com/office/drawing/2014/main" id="{0486CCA0-C382-EB84-D652-ED5913852463}"/>
              </a:ext>
            </a:extLst>
          </p:cNvPr>
          <p:cNvSpPr>
            <a:spLocks noGrp="1"/>
          </p:cNvSpPr>
          <p:nvPr>
            <p:ph idx="1"/>
          </p:nvPr>
        </p:nvSpPr>
        <p:spPr>
          <a:xfrm>
            <a:off x="457200" y="1124744"/>
            <a:ext cx="8229600" cy="5001419"/>
          </a:xfrm>
        </p:spPr>
        <p:txBody>
          <a:bodyPr/>
          <a:lstStyle/>
          <a:p>
            <a:pPr>
              <a:buFont typeface="Wingdings" panose="05000000000000000000" pitchFamily="2" charset="2"/>
              <a:buChar char="Ø"/>
            </a:pPr>
            <a:r>
              <a:rPr lang="en-US" sz="2400" dirty="0"/>
              <a:t>7 types of harmful online content: sexually victimizing children, bullying, inducing child to harm themselves, extremism/terrorism, inciting violence, fomenting hatred, intimate content without consent including deep fakes</a:t>
            </a:r>
          </a:p>
          <a:p>
            <a:pPr>
              <a:buFont typeface="Wingdings" panose="05000000000000000000" pitchFamily="2" charset="2"/>
              <a:buChar char="Ø"/>
            </a:pPr>
            <a:r>
              <a:rPr lang="en-US" sz="2400" dirty="0"/>
              <a:t>Duties on social media platforms and high penalties for non-compliance</a:t>
            </a:r>
          </a:p>
          <a:p>
            <a:pPr>
              <a:buFont typeface="Wingdings" panose="05000000000000000000" pitchFamily="2" charset="2"/>
              <a:buChar char="Ø"/>
            </a:pPr>
            <a:r>
              <a:rPr lang="en-US" sz="2400" dirty="0"/>
              <a:t>3 new regulatory bodies: the Digital Safety Commission of Canada, the Digital Safety Ombudsperson of Canada, and the Digital Safety Office of Canada</a:t>
            </a:r>
          </a:p>
          <a:p>
            <a:pPr>
              <a:buFont typeface="Wingdings" panose="05000000000000000000" pitchFamily="2" charset="2"/>
              <a:buChar char="Ø"/>
            </a:pPr>
            <a:r>
              <a:rPr lang="en-US" sz="2400" dirty="0"/>
              <a:t>Hate-motivated provisions added to Criminal Code</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 </a:t>
            </a:r>
            <a:r>
              <a:rPr lang="en-CA" sz="2400" b="1" dirty="0">
                <a:sym typeface="Wingdings" panose="05000000000000000000" pitchFamily="2" charset="2"/>
              </a:rPr>
              <a:t>Forget it all, we’ll have an election long before this passes</a:t>
            </a:r>
            <a:endParaRPr lang="en-CA" sz="2400" b="1" dirty="0"/>
          </a:p>
        </p:txBody>
      </p:sp>
      <p:sp>
        <p:nvSpPr>
          <p:cNvPr id="4" name="Footer Placeholder 3">
            <a:extLst>
              <a:ext uri="{FF2B5EF4-FFF2-40B4-BE49-F238E27FC236}">
                <a16:creationId xmlns:a16="http://schemas.microsoft.com/office/drawing/2014/main" id="{4FD1C49A-D3E0-4AAA-8B8D-F14CB5840D28}"/>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556639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230D-DD06-2249-977A-5BD68A0C4028}"/>
              </a:ext>
            </a:extLst>
          </p:cNvPr>
          <p:cNvSpPr>
            <a:spLocks noGrp="1"/>
          </p:cNvSpPr>
          <p:nvPr>
            <p:ph type="title"/>
          </p:nvPr>
        </p:nvSpPr>
        <p:spPr>
          <a:xfrm>
            <a:off x="758031" y="1196752"/>
            <a:ext cx="7772400" cy="3528392"/>
          </a:xfrm>
        </p:spPr>
        <p:txBody>
          <a:bodyPr/>
          <a:lstStyle/>
          <a:p>
            <a:r>
              <a:rPr lang="en-CA" altLang="en-US" sz="4800" dirty="0"/>
              <a:t>Forget Me Not? – the Right to Be Forgotten in Europe (and Canada?) and Introduction to European Data Protection</a:t>
            </a:r>
            <a:endParaRPr lang="en-CA" dirty="0"/>
          </a:p>
        </p:txBody>
      </p:sp>
      <p:sp>
        <p:nvSpPr>
          <p:cNvPr id="3" name="Footer Placeholder 2">
            <a:extLst>
              <a:ext uri="{FF2B5EF4-FFF2-40B4-BE49-F238E27FC236}">
                <a16:creationId xmlns:a16="http://schemas.microsoft.com/office/drawing/2014/main" id="{975216FA-D4F5-CA1E-EF10-298CA4509D46}"/>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2981507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60F1-2F2C-42B1-A848-38B2D29CCBCF}"/>
              </a:ext>
            </a:extLst>
          </p:cNvPr>
          <p:cNvSpPr>
            <a:spLocks noGrp="1"/>
          </p:cNvSpPr>
          <p:nvPr>
            <p:ph type="title"/>
          </p:nvPr>
        </p:nvSpPr>
        <p:spPr/>
        <p:txBody>
          <a:bodyPr/>
          <a:lstStyle/>
          <a:p>
            <a:r>
              <a:rPr lang="en-CA" dirty="0"/>
              <a:t>Do we have a RTBF in Canada?</a:t>
            </a:r>
          </a:p>
        </p:txBody>
      </p:sp>
      <p:sp>
        <p:nvSpPr>
          <p:cNvPr id="4" name="Footer Placeholder 3">
            <a:extLst>
              <a:ext uri="{FF2B5EF4-FFF2-40B4-BE49-F238E27FC236}">
                <a16:creationId xmlns:a16="http://schemas.microsoft.com/office/drawing/2014/main" id="{89AF05E1-DB23-47D2-98F7-A7EA7EC8C2EC}"/>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944089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E87-E3CB-41A1-BBA0-CECF1164A7ED}"/>
              </a:ext>
            </a:extLst>
          </p:cNvPr>
          <p:cNvSpPr>
            <a:spLocks noGrp="1"/>
          </p:cNvSpPr>
          <p:nvPr>
            <p:ph type="title"/>
          </p:nvPr>
        </p:nvSpPr>
        <p:spPr>
          <a:xfrm>
            <a:off x="0" y="274638"/>
            <a:ext cx="9144000" cy="1498178"/>
          </a:xfrm>
        </p:spPr>
        <p:txBody>
          <a:bodyPr/>
          <a:lstStyle/>
          <a:p>
            <a:r>
              <a:rPr lang="en-CA" i="1" dirty="0"/>
              <a:t>Google Inc. v. </a:t>
            </a:r>
            <a:r>
              <a:rPr lang="en-CA" i="1" dirty="0" err="1"/>
              <a:t>Equustek</a:t>
            </a:r>
            <a:r>
              <a:rPr lang="en-CA" i="1" dirty="0"/>
              <a:t> Solutions Inc.</a:t>
            </a:r>
          </a:p>
        </p:txBody>
      </p:sp>
      <p:sp>
        <p:nvSpPr>
          <p:cNvPr id="3" name="Content Placeholder 2">
            <a:extLst>
              <a:ext uri="{FF2B5EF4-FFF2-40B4-BE49-F238E27FC236}">
                <a16:creationId xmlns:a16="http://schemas.microsoft.com/office/drawing/2014/main" id="{2202158A-58C2-4381-BB73-EE9B08395B99}"/>
              </a:ext>
            </a:extLst>
          </p:cNvPr>
          <p:cNvSpPr>
            <a:spLocks noGrp="1"/>
          </p:cNvSpPr>
          <p:nvPr>
            <p:ph idx="1"/>
          </p:nvPr>
        </p:nvSpPr>
        <p:spPr/>
        <p:txBody>
          <a:bodyPr/>
          <a:lstStyle/>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r>
              <a:rPr lang="en-CA" b="1" dirty="0"/>
              <a:t>Liam Dodge &amp; Anda Lechintan </a:t>
            </a:r>
            <a:r>
              <a:rPr lang="en-CA" dirty="0"/>
              <a:t>presentation </a:t>
            </a:r>
          </a:p>
        </p:txBody>
      </p:sp>
      <p:sp>
        <p:nvSpPr>
          <p:cNvPr id="4" name="Footer Placeholder 3">
            <a:extLst>
              <a:ext uri="{FF2B5EF4-FFF2-40B4-BE49-F238E27FC236}">
                <a16:creationId xmlns:a16="http://schemas.microsoft.com/office/drawing/2014/main" id="{3A43C1AF-ABCE-42F5-A0C9-0DF5478D56C3}"/>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411925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801D-35FB-4717-A8A8-57F233ED5ACB}"/>
              </a:ext>
            </a:extLst>
          </p:cNvPr>
          <p:cNvSpPr>
            <a:spLocks noGrp="1"/>
          </p:cNvSpPr>
          <p:nvPr>
            <p:ph type="title"/>
          </p:nvPr>
        </p:nvSpPr>
        <p:spPr/>
        <p:txBody>
          <a:bodyPr/>
          <a:lstStyle/>
          <a:p>
            <a:r>
              <a:rPr lang="en-CA" i="1" dirty="0"/>
              <a:t>A.T. v. Globe24h.com</a:t>
            </a:r>
          </a:p>
        </p:txBody>
      </p:sp>
      <p:sp>
        <p:nvSpPr>
          <p:cNvPr id="3" name="Content Placeholder 2">
            <a:extLst>
              <a:ext uri="{FF2B5EF4-FFF2-40B4-BE49-F238E27FC236}">
                <a16:creationId xmlns:a16="http://schemas.microsoft.com/office/drawing/2014/main" id="{A49CF5E0-2B8C-4994-BE43-F09FE69C9147}"/>
              </a:ext>
            </a:extLst>
          </p:cNvPr>
          <p:cNvSpPr>
            <a:spLocks noGrp="1"/>
          </p:cNvSpPr>
          <p:nvPr>
            <p:ph idx="1"/>
          </p:nvPr>
        </p:nvSpPr>
        <p:spPr/>
        <p:txBody>
          <a:bodyPr/>
          <a:lstStyle/>
          <a:p>
            <a:pPr marL="0" indent="0">
              <a:buNone/>
            </a:pPr>
            <a:endParaRPr lang="en-CA" u="sng" dirty="0"/>
          </a:p>
          <a:p>
            <a:pPr marL="0" indent="0">
              <a:buNone/>
            </a:pPr>
            <a:endParaRPr lang="en-CA" u="sng" dirty="0"/>
          </a:p>
          <a:p>
            <a:pPr marL="0" indent="0">
              <a:buNone/>
            </a:pPr>
            <a:r>
              <a:rPr lang="nn-NO" b="1" dirty="0"/>
              <a:t>Samuel Benzaquen &amp;	David Nyarko</a:t>
            </a:r>
            <a:endParaRPr lang="nn-NO" dirty="0"/>
          </a:p>
          <a:p>
            <a:pPr marL="0" indent="0">
              <a:buNone/>
            </a:pPr>
            <a:r>
              <a:rPr lang="nn-NO" dirty="0"/>
              <a:t>Presentation</a:t>
            </a:r>
            <a:endParaRPr lang="en-CA" dirty="0"/>
          </a:p>
        </p:txBody>
      </p:sp>
      <p:sp>
        <p:nvSpPr>
          <p:cNvPr id="4" name="Footer Placeholder 3">
            <a:extLst>
              <a:ext uri="{FF2B5EF4-FFF2-40B4-BE49-F238E27FC236}">
                <a16:creationId xmlns:a16="http://schemas.microsoft.com/office/drawing/2014/main" id="{1A4E814A-3828-4810-BBA8-361CCEE23A72}"/>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2758569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B799-9AC0-E38E-9CCB-18C6852A88A5}"/>
              </a:ext>
            </a:extLst>
          </p:cNvPr>
          <p:cNvSpPr>
            <a:spLocks noGrp="1"/>
          </p:cNvSpPr>
          <p:nvPr>
            <p:ph type="title"/>
          </p:nvPr>
        </p:nvSpPr>
        <p:spPr>
          <a:xfrm>
            <a:off x="0" y="274638"/>
            <a:ext cx="9144000" cy="1282154"/>
          </a:xfrm>
        </p:spPr>
        <p:txBody>
          <a:bodyPr/>
          <a:lstStyle/>
          <a:p>
            <a:r>
              <a:rPr lang="en-CA" i="1" dirty="0"/>
              <a:t>Google LLC v. Canada (Privacy Commissioner)</a:t>
            </a:r>
            <a:r>
              <a:rPr lang="en-CA" dirty="0"/>
              <a:t>, </a:t>
            </a:r>
            <a:r>
              <a:rPr lang="en-CA" sz="2400" dirty="0"/>
              <a:t>2023 FCA 200</a:t>
            </a:r>
          </a:p>
        </p:txBody>
      </p:sp>
      <p:sp>
        <p:nvSpPr>
          <p:cNvPr id="3" name="Content Placeholder 2">
            <a:extLst>
              <a:ext uri="{FF2B5EF4-FFF2-40B4-BE49-F238E27FC236}">
                <a16:creationId xmlns:a16="http://schemas.microsoft.com/office/drawing/2014/main" id="{02B0972A-A6A1-55B2-35C0-87112CA5033D}"/>
              </a:ext>
            </a:extLst>
          </p:cNvPr>
          <p:cNvSpPr>
            <a:spLocks noGrp="1"/>
          </p:cNvSpPr>
          <p:nvPr>
            <p:ph idx="1"/>
          </p:nvPr>
        </p:nvSpPr>
        <p:spPr>
          <a:xfrm>
            <a:off x="457200" y="1556792"/>
            <a:ext cx="8229600" cy="4569371"/>
          </a:xfrm>
        </p:spPr>
        <p:txBody>
          <a:bodyPr/>
          <a:lstStyle/>
          <a:p>
            <a:pPr marL="0" indent="0">
              <a:buNone/>
            </a:pPr>
            <a:endParaRPr lang="en-CA" dirty="0"/>
          </a:p>
          <a:p>
            <a:pPr marL="0" indent="0">
              <a:buNone/>
            </a:pPr>
            <a:endParaRPr lang="en-CA" dirty="0"/>
          </a:p>
          <a:p>
            <a:pPr marL="0" indent="0">
              <a:buNone/>
            </a:pPr>
            <a:endParaRPr lang="en-CA" dirty="0"/>
          </a:p>
          <a:p>
            <a:pPr marL="0" indent="0">
              <a:buNone/>
            </a:pPr>
            <a:r>
              <a:rPr lang="fi-FI" b="1" dirty="0"/>
              <a:t>Sajneet Mangat	&amp; Lina Li </a:t>
            </a:r>
          </a:p>
          <a:p>
            <a:pPr marL="0" indent="0">
              <a:buNone/>
            </a:pPr>
            <a:r>
              <a:rPr lang="en-CA" dirty="0"/>
              <a:t>presentation </a:t>
            </a:r>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327E7C11-3DBC-1B99-31ED-45FD809C9A76}"/>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97241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8736-3C5A-4576-B2B6-4424DC14441E}"/>
              </a:ext>
            </a:extLst>
          </p:cNvPr>
          <p:cNvSpPr>
            <a:spLocks noGrp="1"/>
          </p:cNvSpPr>
          <p:nvPr>
            <p:ph type="title"/>
          </p:nvPr>
        </p:nvSpPr>
        <p:spPr/>
        <p:txBody>
          <a:bodyPr/>
          <a:lstStyle/>
          <a:p>
            <a:r>
              <a:rPr lang="en-CA" dirty="0"/>
              <a:t>Personality Rights – Common Law</a:t>
            </a:r>
          </a:p>
        </p:txBody>
      </p:sp>
      <p:sp>
        <p:nvSpPr>
          <p:cNvPr id="3" name="Content Placeholder 2">
            <a:extLst>
              <a:ext uri="{FF2B5EF4-FFF2-40B4-BE49-F238E27FC236}">
                <a16:creationId xmlns:a16="http://schemas.microsoft.com/office/drawing/2014/main" id="{1D6CD40C-9ED7-4724-B697-AB93E552E1E8}"/>
              </a:ext>
            </a:extLst>
          </p:cNvPr>
          <p:cNvSpPr>
            <a:spLocks noGrp="1"/>
          </p:cNvSpPr>
          <p:nvPr>
            <p:ph idx="1"/>
          </p:nvPr>
        </p:nvSpPr>
        <p:spPr/>
        <p:txBody>
          <a:bodyPr/>
          <a:lstStyle/>
          <a:p>
            <a:r>
              <a:rPr lang="en-CA" dirty="0"/>
              <a:t>Specific references in </a:t>
            </a:r>
            <a:r>
              <a:rPr lang="en-CA" i="1" dirty="0"/>
              <a:t>Privacy Acts </a:t>
            </a:r>
            <a:r>
              <a:rPr lang="en-CA" dirty="0"/>
              <a:t>of British Columbia, Manitoba, Newfoundland, and Saskatchewan (see next slide)</a:t>
            </a:r>
          </a:p>
          <a:p>
            <a:r>
              <a:rPr lang="en-CA" dirty="0"/>
              <a:t>Other common law provinces – tort of “appropriation of personality” or “wrongful appropriation of personality” </a:t>
            </a:r>
          </a:p>
        </p:txBody>
      </p:sp>
      <p:sp>
        <p:nvSpPr>
          <p:cNvPr id="4" name="Footer Placeholder 3">
            <a:extLst>
              <a:ext uri="{FF2B5EF4-FFF2-40B4-BE49-F238E27FC236}">
                <a16:creationId xmlns:a16="http://schemas.microsoft.com/office/drawing/2014/main" id="{ECCD0403-34ED-45B5-8EED-243203AEFC5B}"/>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37373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9ECD-D2C5-46D3-A383-59DA1C13F275}"/>
              </a:ext>
            </a:extLst>
          </p:cNvPr>
          <p:cNvSpPr>
            <a:spLocks noGrp="1"/>
          </p:cNvSpPr>
          <p:nvPr>
            <p:ph type="title"/>
          </p:nvPr>
        </p:nvSpPr>
        <p:spPr/>
        <p:txBody>
          <a:bodyPr/>
          <a:lstStyle/>
          <a:p>
            <a:r>
              <a:rPr lang="en-CA" dirty="0"/>
              <a:t>Common Law Statutes</a:t>
            </a:r>
          </a:p>
        </p:txBody>
      </p:sp>
      <p:sp>
        <p:nvSpPr>
          <p:cNvPr id="3" name="Text Placeholder 2">
            <a:extLst>
              <a:ext uri="{FF2B5EF4-FFF2-40B4-BE49-F238E27FC236}">
                <a16:creationId xmlns:a16="http://schemas.microsoft.com/office/drawing/2014/main" id="{F086F33E-29C8-44A3-A174-4F2089C46B57}"/>
              </a:ext>
            </a:extLst>
          </p:cNvPr>
          <p:cNvSpPr>
            <a:spLocks noGrp="1"/>
          </p:cNvSpPr>
          <p:nvPr>
            <p:ph type="body" idx="1"/>
          </p:nvPr>
        </p:nvSpPr>
        <p:spPr/>
        <p:txBody>
          <a:bodyPr/>
          <a:lstStyle/>
          <a:p>
            <a:r>
              <a:rPr lang="en-CA" dirty="0"/>
              <a:t>MB, NL, SK</a:t>
            </a:r>
          </a:p>
        </p:txBody>
      </p:sp>
      <p:sp>
        <p:nvSpPr>
          <p:cNvPr id="4" name="Content Placeholder 3">
            <a:extLst>
              <a:ext uri="{FF2B5EF4-FFF2-40B4-BE49-F238E27FC236}">
                <a16:creationId xmlns:a16="http://schemas.microsoft.com/office/drawing/2014/main" id="{E01797F5-8EEE-4E52-9850-F39A44AC8D3A}"/>
              </a:ext>
            </a:extLst>
          </p:cNvPr>
          <p:cNvSpPr>
            <a:spLocks noGrp="1"/>
          </p:cNvSpPr>
          <p:nvPr>
            <p:ph sz="half" idx="2"/>
          </p:nvPr>
        </p:nvSpPr>
        <p:spPr/>
        <p:txBody>
          <a:bodyPr/>
          <a:lstStyle/>
          <a:p>
            <a:pPr>
              <a:buFont typeface="Wingdings" panose="05000000000000000000" pitchFamily="2" charset="2"/>
              <a:buChar char="Ø"/>
            </a:pPr>
            <a:r>
              <a:rPr lang="en-CA" dirty="0"/>
              <a:t>Personality rights are a subset of the right to privacy</a:t>
            </a:r>
          </a:p>
          <a:p>
            <a:pPr>
              <a:buFont typeface="Wingdings" panose="05000000000000000000" pitchFamily="2" charset="2"/>
              <a:buChar char="Ø"/>
            </a:pPr>
            <a:r>
              <a:rPr lang="en-CA" dirty="0"/>
              <a:t>Name, likeness, voice</a:t>
            </a:r>
          </a:p>
          <a:p>
            <a:pPr>
              <a:buFont typeface="Wingdings" panose="05000000000000000000" pitchFamily="2" charset="2"/>
              <a:buChar char="Ø"/>
            </a:pPr>
            <a:r>
              <a:rPr lang="en-CA" dirty="0"/>
              <a:t>No proof of damages required</a:t>
            </a:r>
          </a:p>
          <a:p>
            <a:pPr>
              <a:buFont typeface="Wingdings" panose="05000000000000000000" pitchFamily="2" charset="2"/>
              <a:buChar char="Ø"/>
            </a:pPr>
            <a:endParaRPr lang="en-CA" dirty="0"/>
          </a:p>
          <a:p>
            <a:pPr>
              <a:buFont typeface="Wingdings" panose="05000000000000000000" pitchFamily="2" charset="2"/>
              <a:buChar char="Ø"/>
            </a:pPr>
            <a:endParaRPr lang="en-CA" dirty="0"/>
          </a:p>
        </p:txBody>
      </p:sp>
      <p:sp>
        <p:nvSpPr>
          <p:cNvPr id="5" name="Text Placeholder 4">
            <a:extLst>
              <a:ext uri="{FF2B5EF4-FFF2-40B4-BE49-F238E27FC236}">
                <a16:creationId xmlns:a16="http://schemas.microsoft.com/office/drawing/2014/main" id="{C812FD3B-667D-4D9B-A6A3-A4EA5708E329}"/>
              </a:ext>
            </a:extLst>
          </p:cNvPr>
          <p:cNvSpPr>
            <a:spLocks noGrp="1"/>
          </p:cNvSpPr>
          <p:nvPr>
            <p:ph type="body" sz="quarter" idx="3"/>
          </p:nvPr>
        </p:nvSpPr>
        <p:spPr/>
        <p:txBody>
          <a:bodyPr/>
          <a:lstStyle/>
          <a:p>
            <a:r>
              <a:rPr lang="en-CA" dirty="0"/>
              <a:t>British Columbia</a:t>
            </a:r>
          </a:p>
        </p:txBody>
      </p:sp>
      <p:sp>
        <p:nvSpPr>
          <p:cNvPr id="6" name="Content Placeholder 5">
            <a:extLst>
              <a:ext uri="{FF2B5EF4-FFF2-40B4-BE49-F238E27FC236}">
                <a16:creationId xmlns:a16="http://schemas.microsoft.com/office/drawing/2014/main" id="{A615913F-03F6-45B5-A060-7D6012BF5371}"/>
              </a:ext>
            </a:extLst>
          </p:cNvPr>
          <p:cNvSpPr>
            <a:spLocks noGrp="1"/>
          </p:cNvSpPr>
          <p:nvPr>
            <p:ph sz="quarter" idx="4"/>
          </p:nvPr>
        </p:nvSpPr>
        <p:spPr/>
        <p:txBody>
          <a:bodyPr/>
          <a:lstStyle/>
          <a:p>
            <a:pPr>
              <a:buFont typeface="Wingdings" panose="05000000000000000000" pitchFamily="2" charset="2"/>
              <a:buChar char="Ø"/>
            </a:pPr>
            <a:r>
              <a:rPr lang="en-CA" dirty="0"/>
              <a:t>Personality rights violations are a tort in and of themselves</a:t>
            </a:r>
          </a:p>
          <a:p>
            <a:pPr>
              <a:buFont typeface="Wingdings" panose="05000000000000000000" pitchFamily="2" charset="2"/>
              <a:buChar char="Ø"/>
            </a:pPr>
            <a:r>
              <a:rPr lang="en-CA" dirty="0"/>
              <a:t>Name and likeness only</a:t>
            </a:r>
          </a:p>
          <a:p>
            <a:pPr>
              <a:buFont typeface="Wingdings" panose="05000000000000000000" pitchFamily="2" charset="2"/>
              <a:buChar char="Ø"/>
            </a:pPr>
            <a:r>
              <a:rPr lang="en-CA" dirty="0"/>
              <a:t>No proof of damages required</a:t>
            </a:r>
          </a:p>
        </p:txBody>
      </p:sp>
      <p:sp>
        <p:nvSpPr>
          <p:cNvPr id="7" name="Footer Placeholder 6">
            <a:extLst>
              <a:ext uri="{FF2B5EF4-FFF2-40B4-BE49-F238E27FC236}">
                <a16:creationId xmlns:a16="http://schemas.microsoft.com/office/drawing/2014/main" id="{FD3DF742-F9C1-4AD8-AD93-34EC9E366043}"/>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37758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F296-130C-492C-B3AE-1C6B8A8EDF01}"/>
              </a:ext>
            </a:extLst>
          </p:cNvPr>
          <p:cNvSpPr>
            <a:spLocks noGrp="1"/>
          </p:cNvSpPr>
          <p:nvPr>
            <p:ph type="title"/>
          </p:nvPr>
        </p:nvSpPr>
        <p:spPr/>
        <p:txBody>
          <a:bodyPr/>
          <a:lstStyle/>
          <a:p>
            <a:r>
              <a:rPr lang="en-CA" dirty="0"/>
              <a:t>Common law tort</a:t>
            </a:r>
          </a:p>
        </p:txBody>
      </p:sp>
      <p:sp>
        <p:nvSpPr>
          <p:cNvPr id="3" name="Content Placeholder 2">
            <a:extLst>
              <a:ext uri="{FF2B5EF4-FFF2-40B4-BE49-F238E27FC236}">
                <a16:creationId xmlns:a16="http://schemas.microsoft.com/office/drawing/2014/main" id="{90732599-F096-45A5-81FC-5E54653A4A23}"/>
              </a:ext>
            </a:extLst>
          </p:cNvPr>
          <p:cNvSpPr>
            <a:spLocks noGrp="1"/>
          </p:cNvSpPr>
          <p:nvPr>
            <p:ph idx="1"/>
          </p:nvPr>
        </p:nvSpPr>
        <p:spPr/>
        <p:txBody>
          <a:bodyPr/>
          <a:lstStyle/>
          <a:p>
            <a:pPr marL="0" indent="0">
              <a:buNone/>
            </a:pPr>
            <a:r>
              <a:rPr lang="en-CA" sz="2400" i="1" dirty="0"/>
              <a:t>Krouse v. Chrysler Canada Ltd. et al</a:t>
            </a:r>
            <a:r>
              <a:rPr lang="en-CA" sz="2400" dirty="0"/>
              <a:t>. </a:t>
            </a:r>
          </a:p>
          <a:p>
            <a:pPr marL="0" indent="0">
              <a:buNone/>
            </a:pPr>
            <a:r>
              <a:rPr lang="en-CA" sz="2400" dirty="0"/>
              <a:t>(1974), 1 O.R. (2d) 225 (Ont. CA)</a:t>
            </a:r>
          </a:p>
          <a:p>
            <a:pPr marL="0" indent="0">
              <a:buNone/>
            </a:pPr>
            <a:r>
              <a:rPr lang="en-CA" sz="2400" u="sng" dirty="0"/>
              <a:t>F</a:t>
            </a:r>
            <a:r>
              <a:rPr lang="en-CA" sz="2400" dirty="0"/>
              <a:t> – pictures of a football game, player with numbers on jerseys used in car ad, faces not visible</a:t>
            </a:r>
          </a:p>
          <a:p>
            <a:pPr marL="0" indent="0">
              <a:buNone/>
            </a:pPr>
            <a:r>
              <a:rPr lang="en-CA" sz="2400" dirty="0"/>
              <a:t>“…there may well be circumstances in which the Courts would be justified in holding a defendant liable in damages for appropriation of a plaintiff's personality, amounting to an invasion of his right to exploit his personality by the use of his image, voice or otherwise with damage to the plaintiff, but…” [</a:t>
            </a:r>
            <a:r>
              <a:rPr lang="en-CA" sz="2400" u="sng" dirty="0"/>
              <a:t>ed</a:t>
            </a:r>
            <a:r>
              <a:rPr lang="en-CA" sz="2400" dirty="0"/>
              <a:t>: facts in this case say no…]</a:t>
            </a:r>
          </a:p>
          <a:p>
            <a:pPr marL="0" indent="0">
              <a:buNone/>
            </a:pPr>
            <a:r>
              <a:rPr lang="en-CA" sz="2400" dirty="0">
                <a:sym typeface="Wingdings" panose="05000000000000000000" pitchFamily="2" charset="2"/>
              </a:rPr>
              <a:t> Player was jus incidental; car was focus of ad</a:t>
            </a:r>
            <a:endParaRPr lang="en-CA" sz="2400" dirty="0"/>
          </a:p>
        </p:txBody>
      </p:sp>
      <p:sp>
        <p:nvSpPr>
          <p:cNvPr id="4" name="Footer Placeholder 3">
            <a:extLst>
              <a:ext uri="{FF2B5EF4-FFF2-40B4-BE49-F238E27FC236}">
                <a16:creationId xmlns:a16="http://schemas.microsoft.com/office/drawing/2014/main" id="{61BCAC1A-AA58-4F30-82BF-5E7621C1920D}"/>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111892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DA28-5A61-4F81-B47C-8C17C789878A}"/>
              </a:ext>
            </a:extLst>
          </p:cNvPr>
          <p:cNvSpPr>
            <a:spLocks noGrp="1"/>
          </p:cNvSpPr>
          <p:nvPr>
            <p:ph type="title"/>
          </p:nvPr>
        </p:nvSpPr>
        <p:spPr/>
        <p:txBody>
          <a:bodyPr/>
          <a:lstStyle/>
          <a:p>
            <a:r>
              <a:rPr lang="en-CA" dirty="0"/>
              <a:t>BIG Common Law Developments</a:t>
            </a:r>
          </a:p>
        </p:txBody>
      </p:sp>
      <p:sp>
        <p:nvSpPr>
          <p:cNvPr id="3" name="Content Placeholder 2">
            <a:extLst>
              <a:ext uri="{FF2B5EF4-FFF2-40B4-BE49-F238E27FC236}">
                <a16:creationId xmlns:a16="http://schemas.microsoft.com/office/drawing/2014/main" id="{2D3A711B-1DE1-4154-A2FE-A6E1FFFC1832}"/>
              </a:ext>
            </a:extLst>
          </p:cNvPr>
          <p:cNvSpPr>
            <a:spLocks noGrp="1"/>
          </p:cNvSpPr>
          <p:nvPr>
            <p:ph idx="1"/>
          </p:nvPr>
        </p:nvSpPr>
        <p:spPr/>
        <p:txBody>
          <a:bodyPr/>
          <a:lstStyle/>
          <a:p>
            <a:pPr marL="0" indent="0">
              <a:buNone/>
            </a:pPr>
            <a:r>
              <a:rPr lang="en-CA" i="1" dirty="0"/>
              <a:t>Jones v. Tsige</a:t>
            </a:r>
            <a:r>
              <a:rPr lang="en-CA" sz="2400" dirty="0"/>
              <a:t>, 2012 ONCA 32</a:t>
            </a:r>
          </a:p>
          <a:p>
            <a:pPr marL="0" indent="0">
              <a:buNone/>
            </a:pPr>
            <a:endParaRPr lang="en-CA" sz="2400" dirty="0"/>
          </a:p>
          <a:p>
            <a:pPr marL="0" indent="0">
              <a:buNone/>
            </a:pPr>
            <a:r>
              <a:rPr lang="en-CA" sz="2400" u="sng" dirty="0"/>
              <a:t>F:</a:t>
            </a:r>
            <a:r>
              <a:rPr lang="en-CA" sz="2400" dirty="0"/>
              <a:t> “appellant, Sandra Jones, discovered that the respondent, Winnie Tsige, had been surreptitiously looking at Jones' banking records. Tsige and Jones did not know each other despite the fact that they both worked for the same bank and Tsige had formed a common-law relationship with Jones' former husband. As a bank employee, Tsige had full access to Jones' banking information and, contrary to the bank's policy, looked into Jones' banking records at least 174 times over a period of four years.”</a:t>
            </a:r>
          </a:p>
        </p:txBody>
      </p:sp>
      <p:sp>
        <p:nvSpPr>
          <p:cNvPr id="4" name="Footer Placeholder 3">
            <a:extLst>
              <a:ext uri="{FF2B5EF4-FFF2-40B4-BE49-F238E27FC236}">
                <a16:creationId xmlns:a16="http://schemas.microsoft.com/office/drawing/2014/main" id="{320F369D-3F75-4453-BBF9-FD3B066FC212}"/>
              </a:ext>
            </a:extLst>
          </p:cNvPr>
          <p:cNvSpPr>
            <a:spLocks noGrp="1"/>
          </p:cNvSpPr>
          <p:nvPr>
            <p:ph type="ftr" sz="quarter" idx="11"/>
          </p:nvPr>
        </p:nvSpPr>
        <p:spPr/>
        <p:txBody>
          <a:bodyPr/>
          <a:lstStyle/>
          <a:p>
            <a:pPr>
              <a:defRPr/>
            </a:pPr>
            <a:r>
              <a:rPr lang="en-US"/>
              <a:t>Class 9</a:t>
            </a:r>
            <a:endParaRPr lang="en-US" dirty="0"/>
          </a:p>
        </p:txBody>
      </p:sp>
    </p:spTree>
    <p:extLst>
      <p:ext uri="{BB962C8B-B14F-4D97-AF65-F5344CB8AC3E}">
        <p14:creationId xmlns:p14="http://schemas.microsoft.com/office/powerpoint/2010/main" val="3794747122"/>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48804</TotalTime>
  <Words>5170</Words>
  <Application>Microsoft Office PowerPoint</Application>
  <PresentationFormat>On-screen Show (4:3)</PresentationFormat>
  <Paragraphs>374</Paragraphs>
  <Slides>58</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Gotham A</vt:lpstr>
      <vt:lpstr>Wingdings</vt:lpstr>
      <vt:lpstr>Office Theme</vt:lpstr>
      <vt:lpstr> Class 9 – November 18  1. Finishing [/knock wood!] My Image is My Own – Rights to your image and reputation online and “revenge porn” 2. Forget Me Not? – the Right to Be Forgotten in Europe (and Canada?) and Introduction to European Data Protection (RTBF presentations)</vt:lpstr>
      <vt:lpstr>Admin Crap</vt:lpstr>
      <vt:lpstr>In the News</vt:lpstr>
      <vt:lpstr>Now where were we…</vt:lpstr>
      <vt:lpstr>Rights to your image and reputation (in image form) online</vt:lpstr>
      <vt:lpstr>Personality Rights – Common Law</vt:lpstr>
      <vt:lpstr>Common Law Statutes</vt:lpstr>
      <vt:lpstr>Common law tort</vt:lpstr>
      <vt:lpstr>BIG Common Law Developments</vt:lpstr>
      <vt:lpstr>Jones v. Tsige</vt:lpstr>
      <vt:lpstr>Jones v. Tsige</vt:lpstr>
      <vt:lpstr>Jones v. Tsige</vt:lpstr>
      <vt:lpstr>Srsly prof. mendelsohn, Why SHOULD I care about  Jones v. Tsige?</vt:lpstr>
      <vt:lpstr>Why do we care about Jones v. Tsige?</vt:lpstr>
      <vt:lpstr>Various defenses at common law re images</vt:lpstr>
      <vt:lpstr>Personality Rights in Quebec</vt:lpstr>
      <vt:lpstr>Personality Rights in Quebec</vt:lpstr>
      <vt:lpstr>Aubry c. Éditions Vice-Versa inc (cont.)</vt:lpstr>
      <vt:lpstr>Aubry c. Éditions Vice-Versa inc (cont.)</vt:lpstr>
      <vt:lpstr>Aubry c. Éditions Vice-Versa inc (cont.)</vt:lpstr>
      <vt:lpstr>Aubry c. Éditions Vice-Versa inc (cont.)</vt:lpstr>
      <vt:lpstr>Bring it all home</vt:lpstr>
      <vt:lpstr>Special case? - Children</vt:lpstr>
      <vt:lpstr>Important case that kind of fits here (because of children) but not really; it doesn’t really fit anywhere in my syllabus</vt:lpstr>
      <vt:lpstr>A.B. v. Bragg</vt:lpstr>
      <vt:lpstr>A.B. v. Bragg</vt:lpstr>
      <vt:lpstr>A.B. v. Bragg</vt:lpstr>
      <vt:lpstr>A.B. v. Bragg</vt:lpstr>
      <vt:lpstr>Non-consensual “pornography” (a.k.A. Revenge porn?)</vt:lpstr>
      <vt:lpstr>Non-consensual “pornography”</vt:lpstr>
      <vt:lpstr>e.g. under the B.C. Privacy Act</vt:lpstr>
      <vt:lpstr>e.g. under the B.C. Privacy Act</vt:lpstr>
      <vt:lpstr>What if there is no Privacy Act?</vt:lpstr>
      <vt:lpstr>Doe 464533 v. N.D. (ONSC 541) </vt:lpstr>
      <vt:lpstr>Doe 464533 v. N.D., part deux</vt:lpstr>
      <vt:lpstr>Doe 464533 v. N.D., part trois</vt:lpstr>
      <vt:lpstr>Doe 464533 v. N.D., part trois (cont.)</vt:lpstr>
      <vt:lpstr>Doe 464533 v. N.D. follow-up</vt:lpstr>
      <vt:lpstr>More Public Disclosure of Private Facts…</vt:lpstr>
      <vt:lpstr>Manitoba legislation</vt:lpstr>
      <vt:lpstr>Manitoba legislation</vt:lpstr>
      <vt:lpstr>Alberta legislation</vt:lpstr>
      <vt:lpstr>Nova Scotia Legislation</vt:lpstr>
      <vt:lpstr>Previously on L&amp;O: Nova Scotia…</vt:lpstr>
      <vt:lpstr>Non-consensual DII – Criminal Code</vt:lpstr>
      <vt:lpstr>Non-consensual DII – Criminal Code (cont.)</vt:lpstr>
      <vt:lpstr>Non-consensual DII – Criminal law</vt:lpstr>
      <vt:lpstr>Non-consensual DII – Criminal Code (cont.)</vt:lpstr>
      <vt:lpstr>Jurisprudence under 162.1</vt:lpstr>
      <vt:lpstr>Discussion / Thought Question</vt:lpstr>
      <vt:lpstr>Non-consensual distribution of intimate images - USA</vt:lpstr>
      <vt:lpstr>Canadian future of non-consensual distribution of intimate images?</vt:lpstr>
      <vt:lpstr>Bill C-63</vt:lpstr>
      <vt:lpstr>Forget Me Not? – the Right to Be Forgotten in Europe (and Canada?) and Introduction to European Data Protection</vt:lpstr>
      <vt:lpstr>Do we have a RTBF in Canada?</vt:lpstr>
      <vt:lpstr>Google Inc. v. Equustek Solutions Inc.</vt:lpstr>
      <vt:lpstr>A.T. v. Globe24h.com</vt:lpstr>
      <vt:lpstr>Google LLC v. Canada (Privacy Commissioner), 2023 FCA 200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1458</cp:revision>
  <dcterms:created xsi:type="dcterms:W3CDTF">2011-09-16T14:20:42Z</dcterms:created>
  <dcterms:modified xsi:type="dcterms:W3CDTF">2024-11-19T12:40:44Z</dcterms:modified>
</cp:coreProperties>
</file>