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703" r:id="rId2"/>
    <p:sldId id="401" r:id="rId3"/>
    <p:sldId id="645" r:id="rId4"/>
    <p:sldId id="437" r:id="rId5"/>
    <p:sldId id="659" r:id="rId6"/>
    <p:sldId id="544" r:id="rId7"/>
    <p:sldId id="545" r:id="rId8"/>
    <p:sldId id="554" r:id="rId9"/>
    <p:sldId id="688" r:id="rId10"/>
    <p:sldId id="555" r:id="rId11"/>
    <p:sldId id="546" r:id="rId12"/>
    <p:sldId id="547" r:id="rId13"/>
    <p:sldId id="548" r:id="rId14"/>
    <p:sldId id="549" r:id="rId15"/>
    <p:sldId id="687" r:id="rId16"/>
    <p:sldId id="672" r:id="rId17"/>
    <p:sldId id="674" r:id="rId18"/>
    <p:sldId id="673" r:id="rId19"/>
    <p:sldId id="697" r:id="rId20"/>
    <p:sldId id="698" r:id="rId21"/>
    <p:sldId id="700" r:id="rId22"/>
    <p:sldId id="699" r:id="rId23"/>
    <p:sldId id="740" r:id="rId24"/>
    <p:sldId id="652" r:id="rId25"/>
    <p:sldId id="606" r:id="rId26"/>
    <p:sldId id="607" r:id="rId27"/>
    <p:sldId id="559" r:id="rId28"/>
    <p:sldId id="560" r:id="rId29"/>
    <p:sldId id="561" r:id="rId30"/>
    <p:sldId id="608" r:id="rId31"/>
    <p:sldId id="609" r:id="rId32"/>
    <p:sldId id="735" r:id="rId33"/>
    <p:sldId id="736" r:id="rId34"/>
    <p:sldId id="737" r:id="rId35"/>
    <p:sldId id="626" r:id="rId36"/>
    <p:sldId id="632" r:id="rId37"/>
    <p:sldId id="714" r:id="rId38"/>
    <p:sldId id="600" r:id="rId39"/>
    <p:sldId id="738" r:id="rId40"/>
    <p:sldId id="715"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066C14D9-992E-48C2-A8B8-08DA446E146B}"/>
    <pc:docChg chg="delSld">
      <pc:chgData name="Allen Mendelsohn" userId="86f0204bdc17aa10" providerId="LiveId" clId="{066C14D9-992E-48C2-A8B8-08DA446E146B}" dt="2024-11-12T13:33:05.324" v="1" actId="47"/>
      <pc:docMkLst>
        <pc:docMk/>
      </pc:docMkLst>
      <pc:sldChg chg="del">
        <pc:chgData name="Allen Mendelsohn" userId="86f0204bdc17aa10" providerId="LiveId" clId="{066C14D9-992E-48C2-A8B8-08DA446E146B}" dt="2024-11-12T13:33:05.324" v="1" actId="47"/>
        <pc:sldMkLst>
          <pc:docMk/>
          <pc:sldMk cId="3315667087" sldId="550"/>
        </pc:sldMkLst>
      </pc:sldChg>
      <pc:sldChg chg="del">
        <pc:chgData name="Allen Mendelsohn" userId="86f0204bdc17aa10" providerId="LiveId" clId="{066C14D9-992E-48C2-A8B8-08DA446E146B}" dt="2024-11-12T13:32:53.570" v="0" actId="47"/>
        <pc:sldMkLst>
          <pc:docMk/>
          <pc:sldMk cId="1520885942" sldId="565"/>
        </pc:sldMkLst>
      </pc:sldChg>
      <pc:sldChg chg="del">
        <pc:chgData name="Allen Mendelsohn" userId="86f0204bdc17aa10" providerId="LiveId" clId="{066C14D9-992E-48C2-A8B8-08DA446E146B}" dt="2024-11-12T13:32:53.570" v="0" actId="47"/>
        <pc:sldMkLst>
          <pc:docMk/>
          <pc:sldMk cId="1910226317" sldId="567"/>
        </pc:sldMkLst>
      </pc:sldChg>
      <pc:sldChg chg="del">
        <pc:chgData name="Allen Mendelsohn" userId="86f0204bdc17aa10" providerId="LiveId" clId="{066C14D9-992E-48C2-A8B8-08DA446E146B}" dt="2024-11-12T13:32:53.570" v="0" actId="47"/>
        <pc:sldMkLst>
          <pc:docMk/>
          <pc:sldMk cId="2099841117" sldId="569"/>
        </pc:sldMkLst>
      </pc:sldChg>
      <pc:sldChg chg="del">
        <pc:chgData name="Allen Mendelsohn" userId="86f0204bdc17aa10" providerId="LiveId" clId="{066C14D9-992E-48C2-A8B8-08DA446E146B}" dt="2024-11-12T13:32:53.570" v="0" actId="47"/>
        <pc:sldMkLst>
          <pc:docMk/>
          <pc:sldMk cId="713877560" sldId="570"/>
        </pc:sldMkLst>
      </pc:sldChg>
      <pc:sldChg chg="del">
        <pc:chgData name="Allen Mendelsohn" userId="86f0204bdc17aa10" providerId="LiveId" clId="{066C14D9-992E-48C2-A8B8-08DA446E146B}" dt="2024-11-12T13:32:53.570" v="0" actId="47"/>
        <pc:sldMkLst>
          <pc:docMk/>
          <pc:sldMk cId="1957458516" sldId="571"/>
        </pc:sldMkLst>
      </pc:sldChg>
      <pc:sldChg chg="del">
        <pc:chgData name="Allen Mendelsohn" userId="86f0204bdc17aa10" providerId="LiveId" clId="{066C14D9-992E-48C2-A8B8-08DA446E146B}" dt="2024-11-12T13:32:53.570" v="0" actId="47"/>
        <pc:sldMkLst>
          <pc:docMk/>
          <pc:sldMk cId="1212634371" sldId="572"/>
        </pc:sldMkLst>
      </pc:sldChg>
      <pc:sldChg chg="del">
        <pc:chgData name="Allen Mendelsohn" userId="86f0204bdc17aa10" providerId="LiveId" clId="{066C14D9-992E-48C2-A8B8-08DA446E146B}" dt="2024-11-12T13:32:53.570" v="0" actId="47"/>
        <pc:sldMkLst>
          <pc:docMk/>
          <pc:sldMk cId="2510975366" sldId="573"/>
        </pc:sldMkLst>
      </pc:sldChg>
      <pc:sldChg chg="del">
        <pc:chgData name="Allen Mendelsohn" userId="86f0204bdc17aa10" providerId="LiveId" clId="{066C14D9-992E-48C2-A8B8-08DA446E146B}" dt="2024-11-12T13:32:53.570" v="0" actId="47"/>
        <pc:sldMkLst>
          <pc:docMk/>
          <pc:sldMk cId="3062878796" sldId="574"/>
        </pc:sldMkLst>
      </pc:sldChg>
      <pc:sldChg chg="del">
        <pc:chgData name="Allen Mendelsohn" userId="86f0204bdc17aa10" providerId="LiveId" clId="{066C14D9-992E-48C2-A8B8-08DA446E146B}" dt="2024-11-12T13:32:53.570" v="0" actId="47"/>
        <pc:sldMkLst>
          <pc:docMk/>
          <pc:sldMk cId="155696535" sldId="575"/>
        </pc:sldMkLst>
      </pc:sldChg>
      <pc:sldChg chg="del">
        <pc:chgData name="Allen Mendelsohn" userId="86f0204bdc17aa10" providerId="LiveId" clId="{066C14D9-992E-48C2-A8B8-08DA446E146B}" dt="2024-11-12T13:32:53.570" v="0" actId="47"/>
        <pc:sldMkLst>
          <pc:docMk/>
          <pc:sldMk cId="1055834503" sldId="577"/>
        </pc:sldMkLst>
      </pc:sldChg>
      <pc:sldChg chg="del">
        <pc:chgData name="Allen Mendelsohn" userId="86f0204bdc17aa10" providerId="LiveId" clId="{066C14D9-992E-48C2-A8B8-08DA446E146B}" dt="2024-11-12T13:32:53.570" v="0" actId="47"/>
        <pc:sldMkLst>
          <pc:docMk/>
          <pc:sldMk cId="1459031620" sldId="578"/>
        </pc:sldMkLst>
      </pc:sldChg>
      <pc:sldChg chg="del">
        <pc:chgData name="Allen Mendelsohn" userId="86f0204bdc17aa10" providerId="LiveId" clId="{066C14D9-992E-48C2-A8B8-08DA446E146B}" dt="2024-11-12T13:32:53.570" v="0" actId="47"/>
        <pc:sldMkLst>
          <pc:docMk/>
          <pc:sldMk cId="2153010549" sldId="579"/>
        </pc:sldMkLst>
      </pc:sldChg>
      <pc:sldChg chg="del">
        <pc:chgData name="Allen Mendelsohn" userId="86f0204bdc17aa10" providerId="LiveId" clId="{066C14D9-992E-48C2-A8B8-08DA446E146B}" dt="2024-11-12T13:32:53.570" v="0" actId="47"/>
        <pc:sldMkLst>
          <pc:docMk/>
          <pc:sldMk cId="2973450393" sldId="580"/>
        </pc:sldMkLst>
      </pc:sldChg>
      <pc:sldChg chg="del">
        <pc:chgData name="Allen Mendelsohn" userId="86f0204bdc17aa10" providerId="LiveId" clId="{066C14D9-992E-48C2-A8B8-08DA446E146B}" dt="2024-11-12T13:32:53.570" v="0" actId="47"/>
        <pc:sldMkLst>
          <pc:docMk/>
          <pc:sldMk cId="2523148035" sldId="581"/>
        </pc:sldMkLst>
      </pc:sldChg>
      <pc:sldChg chg="del">
        <pc:chgData name="Allen Mendelsohn" userId="86f0204bdc17aa10" providerId="LiveId" clId="{066C14D9-992E-48C2-A8B8-08DA446E146B}" dt="2024-11-12T13:32:53.570" v="0" actId="47"/>
        <pc:sldMkLst>
          <pc:docMk/>
          <pc:sldMk cId="1634125801" sldId="582"/>
        </pc:sldMkLst>
      </pc:sldChg>
      <pc:sldChg chg="del">
        <pc:chgData name="Allen Mendelsohn" userId="86f0204bdc17aa10" providerId="LiveId" clId="{066C14D9-992E-48C2-A8B8-08DA446E146B}" dt="2024-11-12T13:32:53.570" v="0" actId="47"/>
        <pc:sldMkLst>
          <pc:docMk/>
          <pc:sldMk cId="1845291067" sldId="583"/>
        </pc:sldMkLst>
      </pc:sldChg>
      <pc:sldChg chg="del">
        <pc:chgData name="Allen Mendelsohn" userId="86f0204bdc17aa10" providerId="LiveId" clId="{066C14D9-992E-48C2-A8B8-08DA446E146B}" dt="2024-11-12T13:32:53.570" v="0" actId="47"/>
        <pc:sldMkLst>
          <pc:docMk/>
          <pc:sldMk cId="4067297883" sldId="584"/>
        </pc:sldMkLst>
      </pc:sldChg>
      <pc:sldChg chg="del">
        <pc:chgData name="Allen Mendelsohn" userId="86f0204bdc17aa10" providerId="LiveId" clId="{066C14D9-992E-48C2-A8B8-08DA446E146B}" dt="2024-11-12T13:32:53.570" v="0" actId="47"/>
        <pc:sldMkLst>
          <pc:docMk/>
          <pc:sldMk cId="404162682" sldId="585"/>
        </pc:sldMkLst>
      </pc:sldChg>
      <pc:sldChg chg="del">
        <pc:chgData name="Allen Mendelsohn" userId="86f0204bdc17aa10" providerId="LiveId" clId="{066C14D9-992E-48C2-A8B8-08DA446E146B}" dt="2024-11-12T13:32:53.570" v="0" actId="47"/>
        <pc:sldMkLst>
          <pc:docMk/>
          <pc:sldMk cId="3399406664" sldId="586"/>
        </pc:sldMkLst>
      </pc:sldChg>
      <pc:sldChg chg="del">
        <pc:chgData name="Allen Mendelsohn" userId="86f0204bdc17aa10" providerId="LiveId" clId="{066C14D9-992E-48C2-A8B8-08DA446E146B}" dt="2024-11-12T13:32:53.570" v="0" actId="47"/>
        <pc:sldMkLst>
          <pc:docMk/>
          <pc:sldMk cId="1320746893" sldId="587"/>
        </pc:sldMkLst>
      </pc:sldChg>
      <pc:sldChg chg="del">
        <pc:chgData name="Allen Mendelsohn" userId="86f0204bdc17aa10" providerId="LiveId" clId="{066C14D9-992E-48C2-A8B8-08DA446E146B}" dt="2024-11-12T13:32:53.570" v="0" actId="47"/>
        <pc:sldMkLst>
          <pc:docMk/>
          <pc:sldMk cId="1516815952" sldId="588"/>
        </pc:sldMkLst>
      </pc:sldChg>
      <pc:sldChg chg="del">
        <pc:chgData name="Allen Mendelsohn" userId="86f0204bdc17aa10" providerId="LiveId" clId="{066C14D9-992E-48C2-A8B8-08DA446E146B}" dt="2024-11-12T13:32:53.570" v="0" actId="47"/>
        <pc:sldMkLst>
          <pc:docMk/>
          <pc:sldMk cId="1261664302" sldId="589"/>
        </pc:sldMkLst>
      </pc:sldChg>
      <pc:sldChg chg="del">
        <pc:chgData name="Allen Mendelsohn" userId="86f0204bdc17aa10" providerId="LiveId" clId="{066C14D9-992E-48C2-A8B8-08DA446E146B}" dt="2024-11-12T13:32:53.570" v="0" actId="47"/>
        <pc:sldMkLst>
          <pc:docMk/>
          <pc:sldMk cId="1851958824" sldId="590"/>
        </pc:sldMkLst>
      </pc:sldChg>
      <pc:sldChg chg="del">
        <pc:chgData name="Allen Mendelsohn" userId="86f0204bdc17aa10" providerId="LiveId" clId="{066C14D9-992E-48C2-A8B8-08DA446E146B}" dt="2024-11-12T13:32:53.570" v="0" actId="47"/>
        <pc:sldMkLst>
          <pc:docMk/>
          <pc:sldMk cId="4048372130" sldId="591"/>
        </pc:sldMkLst>
      </pc:sldChg>
      <pc:sldChg chg="del">
        <pc:chgData name="Allen Mendelsohn" userId="86f0204bdc17aa10" providerId="LiveId" clId="{066C14D9-992E-48C2-A8B8-08DA446E146B}" dt="2024-11-12T13:32:53.570" v="0" actId="47"/>
        <pc:sldMkLst>
          <pc:docMk/>
          <pc:sldMk cId="2417233666" sldId="592"/>
        </pc:sldMkLst>
      </pc:sldChg>
      <pc:sldChg chg="del">
        <pc:chgData name="Allen Mendelsohn" userId="86f0204bdc17aa10" providerId="LiveId" clId="{066C14D9-992E-48C2-A8B8-08DA446E146B}" dt="2024-11-12T13:32:53.570" v="0" actId="47"/>
        <pc:sldMkLst>
          <pc:docMk/>
          <pc:sldMk cId="340125589" sldId="593"/>
        </pc:sldMkLst>
      </pc:sldChg>
      <pc:sldChg chg="del">
        <pc:chgData name="Allen Mendelsohn" userId="86f0204bdc17aa10" providerId="LiveId" clId="{066C14D9-992E-48C2-A8B8-08DA446E146B}" dt="2024-11-12T13:32:53.570" v="0" actId="47"/>
        <pc:sldMkLst>
          <pc:docMk/>
          <pc:sldMk cId="1118922892" sldId="610"/>
        </pc:sldMkLst>
      </pc:sldChg>
      <pc:sldChg chg="del">
        <pc:chgData name="Allen Mendelsohn" userId="86f0204bdc17aa10" providerId="LiveId" clId="{066C14D9-992E-48C2-A8B8-08DA446E146B}" dt="2024-11-12T13:32:53.570" v="0" actId="47"/>
        <pc:sldMkLst>
          <pc:docMk/>
          <pc:sldMk cId="3794747122" sldId="611"/>
        </pc:sldMkLst>
      </pc:sldChg>
      <pc:sldChg chg="del">
        <pc:chgData name="Allen Mendelsohn" userId="86f0204bdc17aa10" providerId="LiveId" clId="{066C14D9-992E-48C2-A8B8-08DA446E146B}" dt="2024-11-12T13:32:53.570" v="0" actId="47"/>
        <pc:sldMkLst>
          <pc:docMk/>
          <pc:sldMk cId="3352774564" sldId="612"/>
        </pc:sldMkLst>
      </pc:sldChg>
      <pc:sldChg chg="del">
        <pc:chgData name="Allen Mendelsohn" userId="86f0204bdc17aa10" providerId="LiveId" clId="{066C14D9-992E-48C2-A8B8-08DA446E146B}" dt="2024-11-12T13:32:53.570" v="0" actId="47"/>
        <pc:sldMkLst>
          <pc:docMk/>
          <pc:sldMk cId="1096026212" sldId="613"/>
        </pc:sldMkLst>
      </pc:sldChg>
      <pc:sldChg chg="del">
        <pc:chgData name="Allen Mendelsohn" userId="86f0204bdc17aa10" providerId="LiveId" clId="{066C14D9-992E-48C2-A8B8-08DA446E146B}" dt="2024-11-12T13:32:53.570" v="0" actId="47"/>
        <pc:sldMkLst>
          <pc:docMk/>
          <pc:sldMk cId="2845233575" sldId="614"/>
        </pc:sldMkLst>
      </pc:sldChg>
      <pc:sldChg chg="del">
        <pc:chgData name="Allen Mendelsohn" userId="86f0204bdc17aa10" providerId="LiveId" clId="{066C14D9-992E-48C2-A8B8-08DA446E146B}" dt="2024-11-12T13:32:53.570" v="0" actId="47"/>
        <pc:sldMkLst>
          <pc:docMk/>
          <pc:sldMk cId="3768485858" sldId="615"/>
        </pc:sldMkLst>
      </pc:sldChg>
      <pc:sldChg chg="del">
        <pc:chgData name="Allen Mendelsohn" userId="86f0204bdc17aa10" providerId="LiveId" clId="{066C14D9-992E-48C2-A8B8-08DA446E146B}" dt="2024-11-12T13:32:53.570" v="0" actId="47"/>
        <pc:sldMkLst>
          <pc:docMk/>
          <pc:sldMk cId="2830038447" sldId="616"/>
        </pc:sldMkLst>
      </pc:sldChg>
      <pc:sldChg chg="del">
        <pc:chgData name="Allen Mendelsohn" userId="86f0204bdc17aa10" providerId="LiveId" clId="{066C14D9-992E-48C2-A8B8-08DA446E146B}" dt="2024-11-12T13:32:53.570" v="0" actId="47"/>
        <pc:sldMkLst>
          <pc:docMk/>
          <pc:sldMk cId="7542767" sldId="617"/>
        </pc:sldMkLst>
      </pc:sldChg>
      <pc:sldChg chg="del">
        <pc:chgData name="Allen Mendelsohn" userId="86f0204bdc17aa10" providerId="LiveId" clId="{066C14D9-992E-48C2-A8B8-08DA446E146B}" dt="2024-11-12T13:32:53.570" v="0" actId="47"/>
        <pc:sldMkLst>
          <pc:docMk/>
          <pc:sldMk cId="3152113293" sldId="618"/>
        </pc:sldMkLst>
      </pc:sldChg>
      <pc:sldChg chg="del">
        <pc:chgData name="Allen Mendelsohn" userId="86f0204bdc17aa10" providerId="LiveId" clId="{066C14D9-992E-48C2-A8B8-08DA446E146B}" dt="2024-11-12T13:32:53.570" v="0" actId="47"/>
        <pc:sldMkLst>
          <pc:docMk/>
          <pc:sldMk cId="3329915009" sldId="620"/>
        </pc:sldMkLst>
      </pc:sldChg>
      <pc:sldChg chg="del">
        <pc:chgData name="Allen Mendelsohn" userId="86f0204bdc17aa10" providerId="LiveId" clId="{066C14D9-992E-48C2-A8B8-08DA446E146B}" dt="2024-11-12T13:32:53.570" v="0" actId="47"/>
        <pc:sldMkLst>
          <pc:docMk/>
          <pc:sldMk cId="3074226455" sldId="621"/>
        </pc:sldMkLst>
      </pc:sldChg>
      <pc:sldChg chg="del">
        <pc:chgData name="Allen Mendelsohn" userId="86f0204bdc17aa10" providerId="LiveId" clId="{066C14D9-992E-48C2-A8B8-08DA446E146B}" dt="2024-11-12T13:32:53.570" v="0" actId="47"/>
        <pc:sldMkLst>
          <pc:docMk/>
          <pc:sldMk cId="955484044" sldId="666"/>
        </pc:sldMkLst>
      </pc:sldChg>
      <pc:sldChg chg="del">
        <pc:chgData name="Allen Mendelsohn" userId="86f0204bdc17aa10" providerId="LiveId" clId="{066C14D9-992E-48C2-A8B8-08DA446E146B}" dt="2024-11-12T13:32:53.570" v="0" actId="47"/>
        <pc:sldMkLst>
          <pc:docMk/>
          <pc:sldMk cId="1608571393" sldId="669"/>
        </pc:sldMkLst>
      </pc:sldChg>
      <pc:sldChg chg="del">
        <pc:chgData name="Allen Mendelsohn" userId="86f0204bdc17aa10" providerId="LiveId" clId="{066C14D9-992E-48C2-A8B8-08DA446E146B}" dt="2024-11-12T13:32:53.570" v="0" actId="47"/>
        <pc:sldMkLst>
          <pc:docMk/>
          <pc:sldMk cId="3392745348" sldId="671"/>
        </pc:sldMkLst>
      </pc:sldChg>
      <pc:sldChg chg="del">
        <pc:chgData name="Allen Mendelsohn" userId="86f0204bdc17aa10" providerId="LiveId" clId="{066C14D9-992E-48C2-A8B8-08DA446E146B}" dt="2024-11-12T13:32:53.570" v="0" actId="47"/>
        <pc:sldMkLst>
          <pc:docMk/>
          <pc:sldMk cId="1556639726" sldId="7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Very rare, rarely used</a:t>
            </a:r>
          </a:p>
          <a:p>
            <a:pPr eaLnBrk="1" hangingPunct="1">
              <a:spcBef>
                <a:spcPct val="0"/>
              </a:spcBef>
            </a:pPr>
            <a:r>
              <a:rPr lang="en-US" altLang="en-US" dirty="0"/>
              <a:t>Criminal speech is problematic</a:t>
            </a:r>
          </a:p>
          <a:p>
            <a:pPr eaLnBrk="1" hangingPunct="1">
              <a:spcBef>
                <a:spcPct val="0"/>
              </a:spcBef>
            </a:pPr>
            <a:r>
              <a:rPr lang="en-US" altLang="en-US" dirty="0"/>
              <a:t>300 upheld by SCC in R v Lucas 1998</a:t>
            </a:r>
          </a:p>
          <a:p>
            <a:pPr eaLnBrk="1" hangingPunct="1">
              <a:spcBef>
                <a:spcPct val="0"/>
              </a:spcBef>
            </a:pPr>
            <a:r>
              <a:rPr lang="en-US" altLang="en-US" dirty="0"/>
              <a:t>301 is generally held unconstitutional by the courts (4 different provinces, not yet at SCC), violating freedom of expression and not saved by s. 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000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 Long conversations on Twitter with two women Guthrie et Reilly</a:t>
            </a:r>
          </a:p>
          <a:p>
            <a:pPr eaLnBrk="1" hangingPunct="1">
              <a:spcBef>
                <a:spcPct val="0"/>
              </a:spcBef>
              <a:buFontTx/>
              <a:buChar char="•"/>
            </a:pPr>
            <a:r>
              <a:rPr lang="en-US" altLang="en-US" dirty="0"/>
              <a:t>Nasty tweets, women said they feared for their safety</a:t>
            </a:r>
          </a:p>
          <a:p>
            <a:pPr eaLnBrk="1" hangingPunct="1">
              <a:spcBef>
                <a:spcPct val="0"/>
              </a:spcBef>
              <a:buFontTx/>
              <a:buChar char="•"/>
            </a:pPr>
            <a:r>
              <a:rPr lang="en-US" altLang="en-US" dirty="0"/>
              <a:t>E.g. @</a:t>
            </a:r>
            <a:r>
              <a:rPr lang="en-US" altLang="en-US" dirty="0" err="1"/>
              <a:t>LadySnarksalot</a:t>
            </a:r>
            <a:r>
              <a:rPr lang="en-US" altLang="en-US" dirty="0"/>
              <a:t> how fat is your ass</a:t>
            </a:r>
          </a:p>
          <a:p>
            <a:pPr eaLnBrk="1" hangingPunct="1">
              <a:spcBef>
                <a:spcPct val="0"/>
              </a:spcBef>
              <a:buFontTx/>
              <a:buChar char="•"/>
            </a:pPr>
            <a:r>
              <a:rPr lang="en-US" altLang="en-US" dirty="0"/>
              <a:t>Judge cites freedom of expression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141227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Reputation – in </a:t>
            </a:r>
            <a:r>
              <a:rPr lang="en-CA" b="1" dirty="0"/>
              <a:t>visual</a:t>
            </a:r>
            <a:r>
              <a:rPr lang="en-CA" dirty="0"/>
              <a:t> form! Defamation we just looked at was about </a:t>
            </a:r>
            <a:r>
              <a:rPr lang="en-CA" b="1" dirty="0"/>
              <a:t>words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290268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Others? i.e. enough PI to identify you, like email, Twitter user account name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410551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52BD7C-8B63-5C5A-8A8C-616680AB5B91}"/>
              </a:ext>
            </a:extLst>
          </p:cNvPr>
          <p:cNvSpPr>
            <a:spLocks noGrp="1"/>
          </p:cNvSpPr>
          <p:nvPr>
            <p:ph type="body" idx="1"/>
          </p:nvPr>
        </p:nvSpPr>
        <p:spPr/>
        <p:txBody>
          <a:bodyPr/>
          <a:lstStyle/>
          <a:p>
            <a:r>
              <a:rPr lang="en-CA" dirty="0"/>
              <a:t>Company making money of me by putting that on their blog?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0313ABC-7F85-4025-ABD8-8103DEBC5276}"/>
              </a:ext>
            </a:extLst>
          </p:cNvPr>
          <p:cNvSpPr>
            <a:spLocks noGrp="1"/>
          </p:cNvSpPr>
          <p:nvPr>
            <p:ph type="body" idx="1"/>
          </p:nvPr>
        </p:nvSpPr>
        <p:spPr/>
        <p:txBody>
          <a:bodyPr/>
          <a:lstStyle/>
          <a:p>
            <a:r>
              <a:rPr lang="en-CA" dirty="0"/>
              <a:t>AB Bragg – discussion in a few weeks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Happy to have Europeans!</a:t>
            </a:r>
          </a:p>
          <a:p>
            <a:r>
              <a:rPr lang="en-CA" dirty="0"/>
              <a:t>Why important will become clear</a:t>
            </a:r>
          </a:p>
          <a:p>
            <a:r>
              <a:rPr lang="en-CA" dirty="0"/>
              <a:t>Pay attention, all presentations are related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198050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Quality charter!</a:t>
            </a:r>
          </a:p>
          <a:p>
            <a:r>
              <a:rPr lang="en-CA" dirty="0"/>
              <a:t>New, made binding by the Treaty of Lisbon in force 2009</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247638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260290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2472-44E2-D0C3-DA85-692CC122A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FA0C5-667B-7346-4B40-D6874E823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E0C32-3FEE-6F15-2E7D-B4377813D4D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E1108ED-EECD-99CC-8D90-106AF10F1109}"/>
              </a:ext>
            </a:extLst>
          </p:cNvPr>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286281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last substantive thing I said…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Defamatory “S</a:t>
            </a:r>
            <a:r>
              <a:rPr lang="en-CA" altLang="en-US" dirty="0" err="1"/>
              <a:t>nippets</a:t>
            </a:r>
            <a:r>
              <a:rPr lang="en-CA" altLang="en-US" dirty="0"/>
              <a:t>” of text from site on Google results </a:t>
            </a:r>
            <a:r>
              <a:rPr lang="en-CA" altLang="en-US" dirty="0">
                <a:sym typeface="Wingdings" panose="05000000000000000000" pitchFamily="2" charset="2"/>
              </a:rPr>
              <a:t> NOTE RIPOFF REPORT</a:t>
            </a:r>
            <a:endParaRPr lang="en-CA" altLang="en-US" dirty="0"/>
          </a:p>
          <a:p>
            <a:pPr eaLnBrk="1" hangingPunct="1">
              <a:spcBef>
                <a:spcPct val="0"/>
              </a:spcBef>
              <a:buFontTx/>
              <a:buChar char="•"/>
            </a:pPr>
            <a:r>
              <a:rPr lang="en-US" altLang="en-US" dirty="0"/>
              <a:t>publishing a hyperlink to defamatory material along with search results information made Google a secondary publisher of the information </a:t>
            </a:r>
            <a:r>
              <a:rPr lang="en-US" altLang="en-US" dirty="0">
                <a:sym typeface="Wingdings" panose="05000000000000000000" pitchFamily="2" charset="2"/>
              </a:rPr>
              <a:t> importance was title of the result, which is a hyperlink  this cited Crookes which said “</a:t>
            </a:r>
            <a:r>
              <a:rPr lang="en-US" altLang="en-US" dirty="0"/>
              <a:t>The Court held that merely creating a hyperlink without more did not amount to publication of the material on the external webpage”, here there was more</a:t>
            </a:r>
          </a:p>
          <a:p>
            <a:pPr eaLnBrk="1" hangingPunct="1">
              <a:spcBef>
                <a:spcPct val="0"/>
              </a:spcBef>
              <a:buFontTx/>
              <a:buChar char="•"/>
            </a:pPr>
            <a:r>
              <a:rPr lang="en-US" altLang="en-US" dirty="0"/>
              <a:t>$115k damages awarded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07867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28200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29846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8</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18E610-B083-4BA7-BE1A-92F9D4923F36}" type="datetime1">
              <a:rPr lang="en-US" smtClean="0"/>
              <a:t>11/11/2024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DC01E-3A2F-43C4-B43F-758C620B1AD5}" type="datetime1">
              <a:rPr lang="en-US" smtClean="0"/>
              <a:t>11/11/2024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9C337DFF-B603-4801-9204-8DD31AFD7F2B}" type="datetime1">
              <a:rPr lang="en-US" smtClean="0"/>
              <a:t>11/11/2024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BBE832F3-03A3-4169-ACA8-A9025B647A3B}" type="datetime1">
              <a:rPr lang="en-US" smtClean="0"/>
              <a:t>11/11/2024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0CE30FE4-CA7B-475D-A0DC-2A1DF8757F0A}" type="datetime1">
              <a:rPr lang="en-US" smtClean="0"/>
              <a:t>11/11/2024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3673681F-B592-44B0-A144-392C68EB9459}" type="datetime1">
              <a:rPr lang="en-US" smtClean="0"/>
              <a:t>11/11/2024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8</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0EF2EE60-E928-43A7-9276-5035714D80FB}" type="datetime1">
              <a:rPr lang="en-US" smtClean="0"/>
              <a:t>11/11/2024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0BE6E12D-FF60-481F-84A1-ABD3FA223D6B}" type="datetime1">
              <a:rPr lang="en-US" smtClean="0"/>
              <a:t>11/11/2024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8</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364CC894-FF9F-4568-8C30-23A64E4DB3FD}" type="datetime1">
              <a:rPr lang="en-US" smtClean="0"/>
              <a:t>11/11/2024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1FA75A97-EBE9-423D-93B9-BA6823D1D5E2}" type="datetime1">
              <a:rPr lang="en-US" smtClean="0"/>
              <a:t>11/11/2024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FFBA112-A174-461C-84CA-D1685ECEBEF5}" type="datetime1">
              <a:rPr lang="en-US" smtClean="0"/>
              <a:t>11/11/2024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bc.ca/news/thenational/right-to-be-forgotten-should-past-wrongs-stay-public-forever-1.464260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752008"/>
          </a:xfrm>
        </p:spPr>
        <p:txBody>
          <a:bodyPr/>
          <a:lstStyle/>
          <a:p>
            <a:pPr eaLnBrk="1" hangingPunct="1"/>
            <a:br>
              <a:rPr lang="en-US" altLang="en-US" sz="2800" dirty="0"/>
            </a:br>
            <a:r>
              <a:rPr lang="en-US" altLang="en-US" sz="3200" u="sng" dirty="0"/>
              <a:t>Class 8 – November 11</a:t>
            </a:r>
            <a:br>
              <a:rPr lang="en-US" altLang="en-US" sz="2800" u="sng" dirty="0"/>
            </a:br>
            <a:br>
              <a:rPr lang="en-US" altLang="en-US" sz="2800" u="sng" dirty="0"/>
            </a:br>
            <a:r>
              <a:rPr lang="en-US" altLang="en-US" sz="2800" dirty="0"/>
              <a:t>1. Still some defamation stuff</a:t>
            </a:r>
            <a:br>
              <a:rPr lang="en-US" altLang="en-US" sz="2800" dirty="0"/>
            </a:br>
            <a:r>
              <a:rPr lang="en-US" altLang="en-US" sz="2800" dirty="0"/>
              <a:t>2. </a:t>
            </a:r>
            <a:r>
              <a:rPr lang="en-CA" sz="2800" dirty="0"/>
              <a:t>My Image is My Own – Rights to your image and reputation online [and “revenge porn” </a:t>
            </a:r>
            <a:r>
              <a:rPr lang="en-CA" sz="2800" dirty="0" err="1"/>
              <a:t>tbd</a:t>
            </a:r>
            <a:r>
              <a:rPr lang="en-CA" sz="2800" dirty="0"/>
              <a:t>] </a:t>
            </a:r>
            <a:br>
              <a:rPr lang="en-US" altLang="en-US" sz="2800" dirty="0"/>
            </a:br>
            <a:r>
              <a:rPr lang="en-US" altLang="en-US" sz="2800" dirty="0"/>
              <a:t>3. </a:t>
            </a:r>
            <a:r>
              <a:rPr lang="en-CA" altLang="en-US" sz="2800" dirty="0"/>
              <a:t>Forget Me Not? – the Right to Be Forgotten in Europe (and Canada?) and Introduction to European Data Protection (Presentations)</a:t>
            </a:r>
            <a:endParaRPr lang="en-US" altLang="en-US" sz="2800"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84AA-FAEB-414D-8AFE-D6FB32086BEE}"/>
              </a:ext>
            </a:extLst>
          </p:cNvPr>
          <p:cNvSpPr>
            <a:spLocks noGrp="1"/>
          </p:cNvSpPr>
          <p:nvPr>
            <p:ph type="title"/>
          </p:nvPr>
        </p:nvSpPr>
        <p:spPr/>
        <p:txBody>
          <a:bodyPr/>
          <a:lstStyle/>
          <a:p>
            <a:r>
              <a:rPr lang="en-CA" dirty="0"/>
              <a:t>Google Auto-Complete Policy</a:t>
            </a:r>
          </a:p>
        </p:txBody>
      </p:sp>
      <p:sp>
        <p:nvSpPr>
          <p:cNvPr id="3" name="Content Placeholder 2">
            <a:extLst>
              <a:ext uri="{FF2B5EF4-FFF2-40B4-BE49-F238E27FC236}">
                <a16:creationId xmlns:a16="http://schemas.microsoft.com/office/drawing/2014/main" id="{3235EC33-724C-4EE1-8DF5-B8C873D4D64A}"/>
              </a:ext>
            </a:extLst>
          </p:cNvPr>
          <p:cNvSpPr>
            <a:spLocks noGrp="1"/>
          </p:cNvSpPr>
          <p:nvPr>
            <p:ph idx="1"/>
          </p:nvPr>
        </p:nvSpPr>
        <p:spPr>
          <a:xfrm>
            <a:off x="457200" y="1340768"/>
            <a:ext cx="8229600" cy="4785395"/>
          </a:xfrm>
        </p:spPr>
        <p:txBody>
          <a:bodyPr/>
          <a:lstStyle/>
          <a:p>
            <a:pPr marL="0" indent="0">
              <a:buNone/>
            </a:pPr>
            <a:r>
              <a:rPr lang="en-CA" sz="2000" b="1" dirty="0"/>
              <a:t>1. Sexually explicit predictions</a:t>
            </a:r>
          </a:p>
          <a:p>
            <a:pPr marL="0" indent="0">
              <a:buNone/>
            </a:pPr>
            <a:r>
              <a:rPr lang="en-CA" sz="2000" dirty="0"/>
              <a:t>We remove predictions that contain sexually explicit or vulgar language. Pornographic terms or terms that are closely associated with pornography are removed from predictions. </a:t>
            </a:r>
          </a:p>
          <a:p>
            <a:pPr marL="0" indent="0">
              <a:buNone/>
            </a:pPr>
            <a:r>
              <a:rPr lang="en-CA" sz="2000" b="1" dirty="0"/>
              <a:t>2. Hateful predictions against groups and individuals</a:t>
            </a:r>
          </a:p>
          <a:p>
            <a:pPr marL="0" indent="0">
              <a:buNone/>
            </a:pPr>
            <a:r>
              <a:rPr lang="en-CA" sz="2000" dirty="0"/>
              <a:t>We remove predictions that include language that denigrates or insults individuals or groups on the basis of race, ethnic origin, religion, disability, gender, age, nationality, veteran status, sexual orientation, or gender identity.</a:t>
            </a:r>
          </a:p>
          <a:p>
            <a:pPr marL="0" indent="0">
              <a:buNone/>
            </a:pPr>
            <a:r>
              <a:rPr lang="en-CA" sz="2000" b="1" dirty="0"/>
              <a:t>3. Violent predictions</a:t>
            </a:r>
          </a:p>
          <a:p>
            <a:pPr marL="0" indent="0">
              <a:buNone/>
            </a:pPr>
            <a:r>
              <a:rPr lang="en-CA" sz="2000" dirty="0"/>
              <a:t>We remove predictions that include graphic descriptions of violence or advocate violence generally.</a:t>
            </a:r>
          </a:p>
          <a:p>
            <a:pPr marL="0" indent="0">
              <a:buNone/>
            </a:pPr>
            <a:r>
              <a:rPr lang="en-CA" sz="2000" b="1" dirty="0"/>
              <a:t>4. Dangerous and harmful activity in predictions</a:t>
            </a:r>
          </a:p>
          <a:p>
            <a:pPr marL="0" indent="0">
              <a:buNone/>
            </a:pPr>
            <a:r>
              <a:rPr lang="en-CA" sz="2000" dirty="0"/>
              <a:t>We remove predictions promoting dangerous or criminal activities that would lead to real-world harm.</a:t>
            </a:r>
          </a:p>
        </p:txBody>
      </p:sp>
      <p:sp>
        <p:nvSpPr>
          <p:cNvPr id="4" name="Footer Placeholder 3">
            <a:extLst>
              <a:ext uri="{FF2B5EF4-FFF2-40B4-BE49-F238E27FC236}">
                <a16:creationId xmlns:a16="http://schemas.microsoft.com/office/drawing/2014/main" id="{2C72D3C1-1CBC-4F83-8C42-50F5E4C02F2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2871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249-C649-4F85-8783-CE7B38B9030B}"/>
              </a:ext>
            </a:extLst>
          </p:cNvPr>
          <p:cNvSpPr>
            <a:spLocks noGrp="1"/>
          </p:cNvSpPr>
          <p:nvPr>
            <p:ph type="title"/>
          </p:nvPr>
        </p:nvSpPr>
        <p:spPr/>
        <p:txBody>
          <a:bodyPr/>
          <a:lstStyle/>
          <a:p>
            <a:r>
              <a:rPr lang="en-US" altLang="en-US" dirty="0"/>
              <a:t>Defamation - criminal remedies?</a:t>
            </a:r>
            <a:endParaRPr lang="en-CA" dirty="0"/>
          </a:p>
        </p:txBody>
      </p:sp>
      <p:sp>
        <p:nvSpPr>
          <p:cNvPr id="3" name="Content Placeholder 2">
            <a:extLst>
              <a:ext uri="{FF2B5EF4-FFF2-40B4-BE49-F238E27FC236}">
                <a16:creationId xmlns:a16="http://schemas.microsoft.com/office/drawing/2014/main" id="{796F5416-7947-4564-BBE2-21C5178AE98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0CB1263C-546D-4762-84BD-A574B38C5C73}"/>
              </a:ext>
            </a:extLst>
          </p:cNvPr>
          <p:cNvSpPr>
            <a:spLocks noGrp="1"/>
          </p:cNvSpPr>
          <p:nvPr>
            <p:ph type="ftr" sz="quarter" idx="11"/>
          </p:nvPr>
        </p:nvSpPr>
        <p:spPr/>
        <p:txBody>
          <a:bodyPr/>
          <a:lstStyle/>
          <a:p>
            <a:pPr>
              <a:defRPr/>
            </a:pPr>
            <a:r>
              <a:rPr lang="en-US"/>
              <a:t>Class 8</a:t>
            </a:r>
            <a:endParaRPr lang="en-US" dirty="0"/>
          </a:p>
        </p:txBody>
      </p:sp>
      <p:pic>
        <p:nvPicPr>
          <p:cNvPr id="5" name="Content Placeholder 7" descr="Springwood_minimum_security_prison.png">
            <a:extLst>
              <a:ext uri="{FF2B5EF4-FFF2-40B4-BE49-F238E27FC236}">
                <a16:creationId xmlns:a16="http://schemas.microsoft.com/office/drawing/2014/main" id="{1109832B-01AA-41D2-BACB-44E81102A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4006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1877-16D5-4E14-9C7C-D3CD93EFED1F}"/>
              </a:ext>
            </a:extLst>
          </p:cNvPr>
          <p:cNvSpPr>
            <a:spLocks noGrp="1"/>
          </p:cNvSpPr>
          <p:nvPr>
            <p:ph type="title"/>
          </p:nvPr>
        </p:nvSpPr>
        <p:spPr/>
        <p:txBody>
          <a:bodyPr/>
          <a:lstStyle/>
          <a:p>
            <a:r>
              <a:rPr lang="en-CA" dirty="0"/>
              <a:t>Defamatory Libel</a:t>
            </a:r>
          </a:p>
        </p:txBody>
      </p:sp>
      <p:sp>
        <p:nvSpPr>
          <p:cNvPr id="3" name="Content Placeholder 2">
            <a:extLst>
              <a:ext uri="{FF2B5EF4-FFF2-40B4-BE49-F238E27FC236}">
                <a16:creationId xmlns:a16="http://schemas.microsoft.com/office/drawing/2014/main" id="{CFC6B23A-9F06-430E-8ED3-25083CA456AA}"/>
              </a:ext>
            </a:extLst>
          </p:cNvPr>
          <p:cNvSpPr>
            <a:spLocks noGrp="1"/>
          </p:cNvSpPr>
          <p:nvPr>
            <p:ph idx="1"/>
          </p:nvPr>
        </p:nvSpPr>
        <p:spPr>
          <a:xfrm>
            <a:off x="457200" y="1196752"/>
            <a:ext cx="8229600" cy="4929411"/>
          </a:xfrm>
        </p:spPr>
        <p:txBody>
          <a:bodyPr/>
          <a:lstStyle/>
          <a:p>
            <a:pPr marL="0" indent="0" eaLnBrk="1" fontAlgn="auto" hangingPunct="1">
              <a:spcBef>
                <a:spcPts val="768"/>
              </a:spcBef>
              <a:spcAft>
                <a:spcPts val="0"/>
              </a:spcAft>
              <a:buNone/>
              <a:defRPr/>
            </a:pPr>
            <a:r>
              <a:rPr lang="en-CA" sz="2500" i="1" dirty="0"/>
              <a:t>Criminal Code</a:t>
            </a:r>
            <a:r>
              <a:rPr lang="fr-FR" sz="2500" dirty="0"/>
              <a:t> </a:t>
            </a:r>
          </a:p>
          <a:p>
            <a:pPr eaLnBrk="1" fontAlgn="auto" hangingPunct="1">
              <a:spcAft>
                <a:spcPts val="0"/>
              </a:spcAft>
              <a:buNone/>
              <a:defRPr/>
            </a:pPr>
            <a:r>
              <a:rPr lang="en-CA" sz="2500" dirty="0"/>
              <a:t>298. (1) A defamatory libel is matter published, without lawful justification or excuse, that is likely to injure the reputation of any person by exposing him to hatred, contempt or ridicule, or that is designed to insult the person of or concerning whom it is published.</a:t>
            </a:r>
          </a:p>
          <a:p>
            <a:pPr eaLnBrk="1" fontAlgn="auto" hangingPunct="1">
              <a:spcAft>
                <a:spcPts val="0"/>
              </a:spcAft>
              <a:buNone/>
              <a:defRPr/>
            </a:pPr>
            <a:r>
              <a:rPr lang="en-CA" sz="2500" dirty="0"/>
              <a:t>300. Every one who publishes a defamatory libel </a:t>
            </a:r>
            <a:r>
              <a:rPr lang="en-CA" sz="2500" b="1" dirty="0"/>
              <a:t>that he knows is false</a:t>
            </a:r>
            <a:r>
              <a:rPr lang="en-CA" sz="2500" dirty="0"/>
              <a:t> is guilty of an indictable offence and liable to imprisonment for a term not exceeding five years.</a:t>
            </a:r>
          </a:p>
          <a:p>
            <a:pPr eaLnBrk="1" fontAlgn="auto" hangingPunct="1">
              <a:spcAft>
                <a:spcPts val="0"/>
              </a:spcAft>
              <a:buNone/>
              <a:defRPr/>
            </a:pPr>
            <a:r>
              <a:rPr lang="en-CA" sz="2500" dirty="0"/>
              <a:t>301. Every one who publishes a defamatory libel is guilty of an indictable offence and liable to imprisonment for a term not exceeding two years</a:t>
            </a:r>
            <a:endParaRPr lang="fr-CA" sz="2500" dirty="0"/>
          </a:p>
          <a:p>
            <a:pPr marL="0" indent="0">
              <a:buNone/>
            </a:pPr>
            <a:endParaRPr lang="en-CA" dirty="0"/>
          </a:p>
        </p:txBody>
      </p:sp>
      <p:sp>
        <p:nvSpPr>
          <p:cNvPr id="4" name="Footer Placeholder 3">
            <a:extLst>
              <a:ext uri="{FF2B5EF4-FFF2-40B4-BE49-F238E27FC236}">
                <a16:creationId xmlns:a16="http://schemas.microsoft.com/office/drawing/2014/main" id="{74F9261E-331C-4680-B297-4825C0FAEF3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4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846-0C17-4894-89F2-9513A4570677}"/>
              </a:ext>
            </a:extLst>
          </p:cNvPr>
          <p:cNvSpPr>
            <a:spLocks noGrp="1"/>
          </p:cNvSpPr>
          <p:nvPr>
            <p:ph type="title"/>
          </p:nvPr>
        </p:nvSpPr>
        <p:spPr/>
        <p:txBody>
          <a:bodyPr/>
          <a:lstStyle/>
          <a:p>
            <a:r>
              <a:rPr lang="en-CA" dirty="0"/>
              <a:t>Criminal Harassment</a:t>
            </a:r>
          </a:p>
        </p:txBody>
      </p:sp>
      <p:sp>
        <p:nvSpPr>
          <p:cNvPr id="3" name="Content Placeholder 2">
            <a:extLst>
              <a:ext uri="{FF2B5EF4-FFF2-40B4-BE49-F238E27FC236}">
                <a16:creationId xmlns:a16="http://schemas.microsoft.com/office/drawing/2014/main" id="{BF6CC815-E9A0-41A1-B100-D991EC5BD6C1}"/>
              </a:ext>
            </a:extLst>
          </p:cNvPr>
          <p:cNvSpPr>
            <a:spLocks noGrp="1"/>
          </p:cNvSpPr>
          <p:nvPr>
            <p:ph idx="1"/>
          </p:nvPr>
        </p:nvSpPr>
        <p:spPr/>
        <p:txBody>
          <a:bodyPr/>
          <a:lstStyle/>
          <a:p>
            <a:pPr marL="347472" indent="-347472" eaLnBrk="1" fontAlgn="auto" hangingPunct="1">
              <a:spcBef>
                <a:spcPts val="768"/>
              </a:spcBef>
              <a:spcAft>
                <a:spcPts val="0"/>
              </a:spcAft>
              <a:defRPr/>
            </a:pPr>
            <a:r>
              <a:rPr lang="en-CA" dirty="0"/>
              <a:t>s. 264 </a:t>
            </a:r>
            <a:r>
              <a:rPr lang="en-CA" i="1" dirty="0"/>
              <a:t>Criminal Code</a:t>
            </a:r>
            <a:r>
              <a:rPr lang="fr-FR" dirty="0"/>
              <a:t> </a:t>
            </a:r>
          </a:p>
          <a:p>
            <a:pPr marL="0" indent="0" eaLnBrk="1" fontAlgn="auto" hangingPunct="1">
              <a:spcBef>
                <a:spcPts val="768"/>
              </a:spcBef>
              <a:spcAft>
                <a:spcPts val="0"/>
              </a:spcAft>
              <a:buNone/>
              <a:defRPr/>
            </a:pPr>
            <a:r>
              <a:rPr lang="en-CA" sz="2200" dirty="0"/>
              <a:t>264 (1) No person shall, without lawful authority and knowing that another person is harassed or recklessly as to whether the other person is harassed, engage in conduct referred to in subsection (2) that causes that other person reasonably, in all the circumstances, </a:t>
            </a:r>
            <a:r>
              <a:rPr lang="en-CA" sz="2200" b="1" dirty="0"/>
              <a:t>to fear for their safety </a:t>
            </a:r>
            <a:r>
              <a:rPr lang="en-CA" sz="2200" dirty="0"/>
              <a:t>or the safety of anyone known to them.</a:t>
            </a:r>
          </a:p>
          <a:p>
            <a:pPr marL="0" indent="0" eaLnBrk="1" fontAlgn="auto" hangingPunct="1">
              <a:spcBef>
                <a:spcPts val="768"/>
              </a:spcBef>
              <a:spcAft>
                <a:spcPts val="0"/>
              </a:spcAft>
              <a:buNone/>
              <a:defRPr/>
            </a:pPr>
            <a:endParaRPr lang="en-CA" sz="2200" dirty="0"/>
          </a:p>
          <a:p>
            <a:pPr marL="0" indent="0" eaLnBrk="1" fontAlgn="auto" hangingPunct="1">
              <a:spcBef>
                <a:spcPts val="768"/>
              </a:spcBef>
              <a:spcAft>
                <a:spcPts val="0"/>
              </a:spcAft>
              <a:buNone/>
              <a:defRPr/>
            </a:pPr>
            <a:r>
              <a:rPr lang="en-CA" sz="2200" dirty="0"/>
              <a:t>(2) The conduct mentioned in subsection (1) consists of (…)</a:t>
            </a:r>
          </a:p>
          <a:p>
            <a:pPr marL="0" indent="0" eaLnBrk="1" fontAlgn="auto" hangingPunct="1">
              <a:spcBef>
                <a:spcPts val="768"/>
              </a:spcBef>
              <a:spcAft>
                <a:spcPts val="0"/>
              </a:spcAft>
              <a:buNone/>
              <a:defRPr/>
            </a:pPr>
            <a:r>
              <a:rPr lang="en-CA" sz="2200" dirty="0"/>
              <a:t>(b) repeatedly communicating with, either directly or indirectly, the other person or anyone known to them;</a:t>
            </a:r>
          </a:p>
          <a:p>
            <a:pPr marL="0" indent="0">
              <a:buNone/>
            </a:pPr>
            <a:endParaRPr lang="en-CA" dirty="0"/>
          </a:p>
        </p:txBody>
      </p:sp>
      <p:sp>
        <p:nvSpPr>
          <p:cNvPr id="4" name="Footer Placeholder 3">
            <a:extLst>
              <a:ext uri="{FF2B5EF4-FFF2-40B4-BE49-F238E27FC236}">
                <a16:creationId xmlns:a16="http://schemas.microsoft.com/office/drawing/2014/main" id="{8A6CDA16-39CF-4544-83C8-89496F8F4BE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6832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9D6E-F978-4DAE-80C9-0E238288C03E}"/>
              </a:ext>
            </a:extLst>
          </p:cNvPr>
          <p:cNvSpPr>
            <a:spLocks noGrp="1"/>
          </p:cNvSpPr>
          <p:nvPr>
            <p:ph type="title"/>
          </p:nvPr>
        </p:nvSpPr>
        <p:spPr/>
        <p:txBody>
          <a:bodyPr/>
          <a:lstStyle/>
          <a:p>
            <a:r>
              <a:rPr lang="en-CA" dirty="0"/>
              <a:t>Criminal Harassment on Twitter</a:t>
            </a:r>
            <a:r>
              <a:rPr lang="fr-CA" dirty="0"/>
              <a:t>?</a:t>
            </a:r>
            <a:endParaRPr lang="en-CA" dirty="0"/>
          </a:p>
        </p:txBody>
      </p:sp>
      <p:sp>
        <p:nvSpPr>
          <p:cNvPr id="3" name="Content Placeholder 2">
            <a:extLst>
              <a:ext uri="{FF2B5EF4-FFF2-40B4-BE49-F238E27FC236}">
                <a16:creationId xmlns:a16="http://schemas.microsoft.com/office/drawing/2014/main" id="{70E14940-EF48-4A2B-8C0B-78988B7BC0AC}"/>
              </a:ext>
            </a:extLst>
          </p:cNvPr>
          <p:cNvSpPr>
            <a:spLocks noGrp="1"/>
          </p:cNvSpPr>
          <p:nvPr>
            <p:ph idx="1"/>
          </p:nvPr>
        </p:nvSpPr>
        <p:spPr/>
        <p:txBody>
          <a:bodyPr/>
          <a:lstStyle/>
          <a:p>
            <a:pPr eaLnBrk="1" hangingPunct="1">
              <a:buNone/>
            </a:pPr>
            <a:r>
              <a:rPr lang="en-CA" altLang="en-US" b="1" i="1" dirty="0"/>
              <a:t>Elliott v. R</a:t>
            </a:r>
            <a:r>
              <a:rPr lang="sv-SE" altLang="en-US" dirty="0"/>
              <a:t>, </a:t>
            </a:r>
            <a:r>
              <a:rPr lang="sv-SE" altLang="en-US" sz="2600" dirty="0"/>
              <a:t>2016 ONCJ 35</a:t>
            </a:r>
          </a:p>
          <a:p>
            <a:pPr algn="ctr" eaLnBrk="1" hangingPunct="1">
              <a:buNone/>
            </a:pPr>
            <a:endParaRPr lang="en-US" altLang="en-US" sz="2600" dirty="0"/>
          </a:p>
          <a:p>
            <a:pPr algn="ctr" eaLnBrk="1" hangingPunct="1">
              <a:buNone/>
            </a:pPr>
            <a:r>
              <a:rPr lang="en-US" altLang="en-US" sz="2600" dirty="0"/>
              <a:t>@LadySnarksalot how fat is your ass</a:t>
            </a:r>
            <a:endParaRPr lang="sv-SE" altLang="en-US" sz="2600" dirty="0"/>
          </a:p>
          <a:p>
            <a:pPr eaLnBrk="1" hangingPunct="1">
              <a:buNone/>
            </a:pPr>
            <a:r>
              <a:rPr lang="sv-SE" altLang="en-US" dirty="0"/>
              <a:t>”</a:t>
            </a:r>
            <a:r>
              <a:rPr lang="en-CA" altLang="en-US" dirty="0"/>
              <a:t> The element that the fear be reasonable in all of the circumstances has not been established”</a:t>
            </a:r>
          </a:p>
          <a:p>
            <a:pPr eaLnBrk="1" hangingPunct="1">
              <a:buNone/>
            </a:pPr>
            <a:r>
              <a:rPr lang="sv-SE" altLang="en-US" dirty="0"/>
              <a:t>”</a:t>
            </a:r>
            <a:r>
              <a:rPr lang="en-CA" altLang="en-US" dirty="0"/>
              <a:t>I am not satisfied beyond a reasonable doubt that Mr. Elliott’s repeated communications caused Ms. Reilly to fear for her safety”</a:t>
            </a:r>
            <a:endParaRPr lang="fr-CA" altLang="en-US" dirty="0"/>
          </a:p>
          <a:p>
            <a:pPr marL="0" indent="0">
              <a:buNone/>
            </a:pPr>
            <a:endParaRPr lang="en-CA" dirty="0"/>
          </a:p>
        </p:txBody>
      </p:sp>
      <p:sp>
        <p:nvSpPr>
          <p:cNvPr id="4" name="Footer Placeholder 3">
            <a:extLst>
              <a:ext uri="{FF2B5EF4-FFF2-40B4-BE49-F238E27FC236}">
                <a16:creationId xmlns:a16="http://schemas.microsoft.com/office/drawing/2014/main" id="{069F22EF-12B1-479E-91C4-682FC5A9848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7165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09F6-A0FF-A62E-014F-A1CCC7D028D7}"/>
              </a:ext>
            </a:extLst>
          </p:cNvPr>
          <p:cNvSpPr>
            <a:spLocks noGrp="1"/>
          </p:cNvSpPr>
          <p:nvPr>
            <p:ph type="title"/>
          </p:nvPr>
        </p:nvSpPr>
        <p:spPr/>
        <p:txBody>
          <a:bodyPr/>
          <a:lstStyle/>
          <a:p>
            <a:r>
              <a:rPr lang="en-CA" i="1" dirty="0"/>
              <a:t>Caplan v. Atas</a:t>
            </a:r>
            <a:endParaRPr lang="en-CA" dirty="0"/>
          </a:p>
        </p:txBody>
      </p:sp>
      <p:sp>
        <p:nvSpPr>
          <p:cNvPr id="3" name="Content Placeholder 2">
            <a:extLst>
              <a:ext uri="{FF2B5EF4-FFF2-40B4-BE49-F238E27FC236}">
                <a16:creationId xmlns:a16="http://schemas.microsoft.com/office/drawing/2014/main" id="{36ED0298-3F92-8043-78FB-D2AD2B0D18CB}"/>
              </a:ext>
            </a:extLst>
          </p:cNvPr>
          <p:cNvSpPr>
            <a:spLocks noGrp="1"/>
          </p:cNvSpPr>
          <p:nvPr>
            <p:ph idx="1"/>
          </p:nvPr>
        </p:nvSpPr>
        <p:spPr>
          <a:xfrm>
            <a:off x="457200" y="1268760"/>
            <a:ext cx="8229600" cy="4857403"/>
          </a:xfrm>
        </p:spPr>
        <p:txBody>
          <a:bodyPr/>
          <a:lstStyle/>
          <a:p>
            <a:pPr marL="0" indent="0">
              <a:buNone/>
            </a:pPr>
            <a:r>
              <a:rPr lang="en-CA" sz="1400" dirty="0"/>
              <a:t>2021 ONSC 670</a:t>
            </a:r>
          </a:p>
          <a:p>
            <a:pPr marL="0" indent="0">
              <a:buNone/>
            </a:pPr>
            <a:r>
              <a:rPr lang="en-CA" sz="2800" u="sng" dirty="0"/>
              <a:t>F</a:t>
            </a:r>
            <a:r>
              <a:rPr lang="en-CA" sz="2800" dirty="0"/>
              <a:t>: </a:t>
            </a:r>
            <a:r>
              <a:rPr lang="en-US" sz="2800" dirty="0"/>
              <a:t>Atas made defamatory statements (on Reddit, Pinterest, Facebook, </a:t>
            </a:r>
            <a:r>
              <a:rPr lang="en-US" sz="2800" dirty="0" err="1"/>
              <a:t>Lawyerratingz</a:t>
            </a:r>
            <a:r>
              <a:rPr lang="en-US" sz="2800" dirty="0"/>
              <a:t>, Blogspot, and more!) about as many as 150 targets (</a:t>
            </a:r>
            <a:r>
              <a:rPr lang="en-US" sz="2800" dirty="0" err="1"/>
              <a:t>lawyersover</a:t>
            </a:r>
            <a:r>
              <a:rPr lang="en-US" sz="2800" dirty="0"/>
              <a:t> several decades </a:t>
            </a:r>
          </a:p>
          <a:p>
            <a:pPr marL="0" indent="0">
              <a:buNone/>
            </a:pPr>
            <a:r>
              <a:rPr lang="en-US" sz="2800" u="sng" dirty="0"/>
              <a:t>Note</a:t>
            </a:r>
            <a:r>
              <a:rPr lang="en-US" sz="2800" dirty="0"/>
              <a:t>: 4 different causes of action ruled on together</a:t>
            </a:r>
          </a:p>
          <a:p>
            <a:pPr marL="0" indent="0">
              <a:buNone/>
            </a:pPr>
            <a:r>
              <a:rPr lang="en-US" sz="2800" u="sng" dirty="0"/>
              <a:t>Factual holding</a:t>
            </a:r>
            <a:r>
              <a:rPr lang="en-US" sz="2800" dirty="0"/>
              <a:t>: “On the totality of the evidence I find that </a:t>
            </a:r>
            <a:r>
              <a:rPr lang="en-US" sz="2800" dirty="0" err="1"/>
              <a:t>Nadire</a:t>
            </a:r>
            <a:r>
              <a:rPr lang="en-US" sz="2800" dirty="0"/>
              <a:t> Atas has long used anonymous and pseudonymous communications to respond to grievances she has – or believes she has – against other people.”</a:t>
            </a:r>
          </a:p>
          <a:p>
            <a:pPr marL="0" indent="0">
              <a:buNone/>
            </a:pPr>
            <a:endParaRPr lang="en-US" sz="2800" dirty="0"/>
          </a:p>
          <a:p>
            <a:pPr marL="0" indent="0">
              <a:buNone/>
            </a:pPr>
            <a:endParaRPr lang="en-CA" sz="2800" dirty="0"/>
          </a:p>
          <a:p>
            <a:pPr marL="0" indent="0">
              <a:buNone/>
            </a:pPr>
            <a:endParaRPr lang="en-CA" sz="2800" dirty="0"/>
          </a:p>
        </p:txBody>
      </p:sp>
      <p:sp>
        <p:nvSpPr>
          <p:cNvPr id="4" name="Footer Placeholder 3">
            <a:extLst>
              <a:ext uri="{FF2B5EF4-FFF2-40B4-BE49-F238E27FC236}">
                <a16:creationId xmlns:a16="http://schemas.microsoft.com/office/drawing/2014/main" id="{6007729E-23D0-E24E-F0E5-C6AE1276DC9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91603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2FCA-0A2F-CCBB-8A53-EBF411A0A001}"/>
              </a:ext>
            </a:extLst>
          </p:cNvPr>
          <p:cNvSpPr>
            <a:spLocks noGrp="1"/>
          </p:cNvSpPr>
          <p:nvPr>
            <p:ph type="title"/>
          </p:nvPr>
        </p:nvSpPr>
        <p:spPr/>
        <p:txBody>
          <a:bodyPr/>
          <a:lstStyle/>
          <a:p>
            <a:r>
              <a:rPr lang="en-CA" dirty="0"/>
              <a:t>Criminal AND / OR Civil Remedy?</a:t>
            </a:r>
          </a:p>
        </p:txBody>
      </p:sp>
      <p:sp>
        <p:nvSpPr>
          <p:cNvPr id="3" name="Content Placeholder 2">
            <a:extLst>
              <a:ext uri="{FF2B5EF4-FFF2-40B4-BE49-F238E27FC236}">
                <a16:creationId xmlns:a16="http://schemas.microsoft.com/office/drawing/2014/main" id="{86796A5D-DA4E-35D7-B92F-0416FC479CD6}"/>
              </a:ext>
            </a:extLst>
          </p:cNvPr>
          <p:cNvSpPr>
            <a:spLocks noGrp="1"/>
          </p:cNvSpPr>
          <p:nvPr>
            <p:ph idx="1"/>
          </p:nvPr>
        </p:nvSpPr>
        <p:spPr>
          <a:xfrm>
            <a:off x="457200" y="1772816"/>
            <a:ext cx="8229600" cy="4353347"/>
          </a:xfrm>
        </p:spPr>
        <p:txBody>
          <a:bodyPr/>
          <a:lstStyle/>
          <a:p>
            <a:pPr marL="0" indent="0">
              <a:buNone/>
            </a:pPr>
            <a:r>
              <a:rPr lang="en-CA" sz="2800" dirty="0"/>
              <a:t>“</a:t>
            </a:r>
            <a:r>
              <a:rPr lang="en-US" sz="2800" dirty="0"/>
              <a:t>Atas has engaged in a vile campaign of cyber-stalking against the plaintiffs in the four actions, the goal of which has been retribution for longstanding grievances.  As argued by the plaintiffs, the conduct falls in the area where the civil and criminal law intersect.”</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C30C0443-47BF-6799-2B81-C55DC2ECC16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7741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09F6-A0FF-A62E-014F-A1CCC7D028D7}"/>
              </a:ext>
            </a:extLst>
          </p:cNvPr>
          <p:cNvSpPr>
            <a:spLocks noGrp="1"/>
          </p:cNvSpPr>
          <p:nvPr>
            <p:ph type="title"/>
          </p:nvPr>
        </p:nvSpPr>
        <p:spPr>
          <a:xfrm>
            <a:off x="0" y="274638"/>
            <a:ext cx="9144000" cy="1143000"/>
          </a:xfrm>
        </p:spPr>
        <p:txBody>
          <a:bodyPr/>
          <a:lstStyle/>
          <a:p>
            <a:r>
              <a:rPr lang="en-CA" dirty="0"/>
              <a:t>Freedom of speech and the internet</a:t>
            </a:r>
          </a:p>
        </p:txBody>
      </p:sp>
      <p:sp>
        <p:nvSpPr>
          <p:cNvPr id="3" name="Content Placeholder 2">
            <a:extLst>
              <a:ext uri="{FF2B5EF4-FFF2-40B4-BE49-F238E27FC236}">
                <a16:creationId xmlns:a16="http://schemas.microsoft.com/office/drawing/2014/main" id="{36ED0298-3F92-8043-78FB-D2AD2B0D18CB}"/>
              </a:ext>
            </a:extLst>
          </p:cNvPr>
          <p:cNvSpPr>
            <a:spLocks noGrp="1"/>
          </p:cNvSpPr>
          <p:nvPr>
            <p:ph idx="1"/>
          </p:nvPr>
        </p:nvSpPr>
        <p:spPr/>
        <p:txBody>
          <a:bodyPr/>
          <a:lstStyle/>
          <a:p>
            <a:pPr marL="0" indent="0">
              <a:buNone/>
            </a:pPr>
            <a:r>
              <a:rPr lang="en-CA" sz="2400" dirty="0"/>
              <a:t>“</a:t>
            </a:r>
            <a:r>
              <a:rPr lang="en-US" sz="2400" dirty="0"/>
              <a:t>Freedom of speech and the law of defamation have developed over centuries to balance the importance of preserving open public discourse, advancing the search for truth (which must allow for unpopular and even incorrect speech), protecting personal reputations, promoting free democratic debate, and enforcing personal responsibility for statements made about others.  The value of freedom of speech, and the need for some limits on that freedom, have long been </a:t>
            </a:r>
            <a:r>
              <a:rPr lang="en-US" sz="2400" dirty="0" err="1"/>
              <a:t>recognised</a:t>
            </a:r>
            <a:r>
              <a:rPr lang="en-US" sz="2400" dirty="0"/>
              <a:t> as central to a vibrant and healthy democracy and, frankly, any decent society. </a:t>
            </a:r>
          </a:p>
          <a:p>
            <a:pPr marL="0" indent="0">
              <a:buNone/>
            </a:pPr>
            <a:endParaRPr lang="en-US" sz="2400" dirty="0"/>
          </a:p>
          <a:p>
            <a:pPr marL="0" indent="0">
              <a:buNone/>
            </a:pPr>
            <a:r>
              <a:rPr lang="en-US" sz="2400" dirty="0"/>
              <a:t>The internet has cast that balance into disarray.”</a:t>
            </a:r>
            <a:endParaRPr lang="en-CA" sz="2400" dirty="0"/>
          </a:p>
          <a:p>
            <a:pPr marL="0" indent="0">
              <a:buNone/>
            </a:pPr>
            <a:endParaRPr lang="en-CA" sz="2400" dirty="0"/>
          </a:p>
          <a:p>
            <a:pPr marL="0" indent="0">
              <a:buNone/>
            </a:pPr>
            <a:endParaRPr lang="en-CA" sz="2400" dirty="0"/>
          </a:p>
          <a:p>
            <a:pPr marL="0" indent="0">
              <a:buNone/>
            </a:pPr>
            <a:r>
              <a:rPr lang="en-CA" sz="2400" dirty="0"/>
              <a:t>“</a:t>
            </a:r>
            <a:r>
              <a:rPr lang="en-US" sz="2400" dirty="0"/>
              <a:t>Atas has engaged in a vile campaign of cyber-stalking against the plaintiffs in the four actions, the goal of which has been retribution for longstanding grievances.  As argued by the plaintiffs, </a:t>
            </a:r>
            <a:r>
              <a:rPr lang="en-US" sz="2400" b="1" dirty="0"/>
              <a:t>the conduct falls in the area where the civil and criminal law intersect</a:t>
            </a:r>
            <a:r>
              <a:rPr lang="en-US" sz="2400" dirty="0"/>
              <a:t>. ….</a:t>
            </a:r>
          </a:p>
          <a:p>
            <a:pPr marL="0" indent="0">
              <a:buNone/>
            </a:pPr>
            <a:endParaRPr lang="en-CA" sz="2400" dirty="0"/>
          </a:p>
        </p:txBody>
      </p:sp>
      <p:sp>
        <p:nvSpPr>
          <p:cNvPr id="4" name="Footer Placeholder 3">
            <a:extLst>
              <a:ext uri="{FF2B5EF4-FFF2-40B4-BE49-F238E27FC236}">
                <a16:creationId xmlns:a16="http://schemas.microsoft.com/office/drawing/2014/main" id="{6007729E-23D0-E24E-F0E5-C6AE1276DC9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3470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09F6-A0FF-A62E-014F-A1CCC7D028D7}"/>
              </a:ext>
            </a:extLst>
          </p:cNvPr>
          <p:cNvSpPr>
            <a:spLocks noGrp="1"/>
          </p:cNvSpPr>
          <p:nvPr>
            <p:ph type="title"/>
          </p:nvPr>
        </p:nvSpPr>
        <p:spPr/>
        <p:txBody>
          <a:bodyPr/>
          <a:lstStyle/>
          <a:p>
            <a:r>
              <a:rPr lang="en-CA" i="1" dirty="0"/>
              <a:t>Caplan v. Atas – </a:t>
            </a:r>
            <a:r>
              <a:rPr lang="en-CA" dirty="0"/>
              <a:t>The Problem</a:t>
            </a:r>
          </a:p>
        </p:txBody>
      </p:sp>
      <p:sp>
        <p:nvSpPr>
          <p:cNvPr id="3" name="Content Placeholder 2">
            <a:extLst>
              <a:ext uri="{FF2B5EF4-FFF2-40B4-BE49-F238E27FC236}">
                <a16:creationId xmlns:a16="http://schemas.microsoft.com/office/drawing/2014/main" id="{36ED0298-3F92-8043-78FB-D2AD2B0D18CB}"/>
              </a:ext>
            </a:extLst>
          </p:cNvPr>
          <p:cNvSpPr>
            <a:spLocks noGrp="1"/>
          </p:cNvSpPr>
          <p:nvPr>
            <p:ph idx="1"/>
          </p:nvPr>
        </p:nvSpPr>
        <p:spPr>
          <a:xfrm>
            <a:off x="457200" y="1340768"/>
            <a:ext cx="8229600" cy="4785395"/>
          </a:xfrm>
        </p:spPr>
        <p:txBody>
          <a:bodyPr/>
          <a:lstStyle/>
          <a:p>
            <a:pPr marL="0" indent="0">
              <a:buNone/>
            </a:pPr>
            <a:r>
              <a:rPr lang="en-US" sz="2400" dirty="0"/>
              <a:t>“The law should respond to this conduct to compensate victims, to express the law’s disgust and firm rejection of the conduct, to punish for wrongful conduct, to deter Atas and others from this sort of conduct in future, and to bring Atas’ wrongful conduct to an end.</a:t>
            </a:r>
          </a:p>
          <a:p>
            <a:pPr marL="0" indent="0">
              <a:buNone/>
            </a:pPr>
            <a:r>
              <a:rPr lang="en-US" sz="2400" dirty="0"/>
              <a:t>The law’s response, thus far, has failed to respond adequately to Atas’ conduct.”</a:t>
            </a:r>
          </a:p>
          <a:p>
            <a:pPr marL="0" indent="0">
              <a:buNone/>
            </a:pPr>
            <a:r>
              <a:rPr lang="en-US" sz="2400" dirty="0"/>
              <a:t>“</a:t>
            </a:r>
            <a:r>
              <a:rPr lang="en-US" sz="2400" b="1" dirty="0"/>
              <a:t>The law of defamation provides some recourse for the targets of this kind of conduct, but that recourse is not sufficient to bring the conduct to an end or to control the behaviour of the wrongdoer</a:t>
            </a:r>
            <a:r>
              <a:rPr lang="en-US" sz="2400" dirty="0"/>
              <a:t>.”</a:t>
            </a: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6007729E-23D0-E24E-F0E5-C6AE1276DC9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478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39EED-4FC2-F797-6F0F-DADD3BA06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01CEF-E677-C1D6-E772-1EFFD0A664B6}"/>
              </a:ext>
            </a:extLst>
          </p:cNvPr>
          <p:cNvSpPr>
            <a:spLocks noGrp="1"/>
          </p:cNvSpPr>
          <p:nvPr>
            <p:ph type="title"/>
          </p:nvPr>
        </p:nvSpPr>
        <p:spPr/>
        <p:txBody>
          <a:bodyPr/>
          <a:lstStyle/>
          <a:p>
            <a:r>
              <a:rPr lang="en-CA" i="1" dirty="0"/>
              <a:t>Caplan v. Atas – </a:t>
            </a:r>
            <a:r>
              <a:rPr lang="en-CA" dirty="0"/>
              <a:t>The Solution</a:t>
            </a:r>
          </a:p>
        </p:txBody>
      </p:sp>
      <p:sp>
        <p:nvSpPr>
          <p:cNvPr id="3" name="Content Placeholder 2">
            <a:extLst>
              <a:ext uri="{FF2B5EF4-FFF2-40B4-BE49-F238E27FC236}">
                <a16:creationId xmlns:a16="http://schemas.microsoft.com/office/drawing/2014/main" id="{D6C29464-7FCC-76D9-0928-630BC3939BE1}"/>
              </a:ext>
            </a:extLst>
          </p:cNvPr>
          <p:cNvSpPr>
            <a:spLocks noGrp="1"/>
          </p:cNvSpPr>
          <p:nvPr>
            <p:ph idx="1"/>
          </p:nvPr>
        </p:nvSpPr>
        <p:spPr>
          <a:xfrm>
            <a:off x="457200" y="1340768"/>
            <a:ext cx="8229600" cy="4785395"/>
          </a:xfrm>
        </p:spPr>
        <p:txBody>
          <a:bodyPr/>
          <a:lstStyle/>
          <a:p>
            <a:pPr marL="0" indent="0">
              <a:buNone/>
            </a:pPr>
            <a:r>
              <a:rPr lang="en-US" sz="2400" dirty="0"/>
              <a:t>‘..this court’s conclusion that the common law tort of harassment should be recognized in Ontario. “Harassment” describes what Atas has been doing, and ordering Atas to stop harassment provides remedial breadth not available in the law of defamation.’</a:t>
            </a:r>
          </a:p>
          <a:p>
            <a:pPr marL="0" indent="0">
              <a:buNone/>
            </a:pPr>
            <a:r>
              <a:rPr lang="en-US" sz="2400" dirty="0"/>
              <a:t>“In my view, </a:t>
            </a:r>
            <a:r>
              <a:rPr lang="en-US" sz="2800" b="1" dirty="0"/>
              <a:t>the tort of internet harassment </a:t>
            </a:r>
            <a:r>
              <a:rPr lang="en-US" sz="2400" dirty="0"/>
              <a:t>should be recognized in these cases because Atas’ online conduct and publications seek not so much to defame the victims but to harass them”</a:t>
            </a:r>
          </a:p>
          <a:p>
            <a:pPr marL="0" indent="0">
              <a:buNone/>
            </a:pPr>
            <a:endParaRPr lang="en-CA" sz="2400" dirty="0"/>
          </a:p>
        </p:txBody>
      </p:sp>
      <p:sp>
        <p:nvSpPr>
          <p:cNvPr id="4" name="Footer Placeholder 3">
            <a:extLst>
              <a:ext uri="{FF2B5EF4-FFF2-40B4-BE49-F238E27FC236}">
                <a16:creationId xmlns:a16="http://schemas.microsoft.com/office/drawing/2014/main" id="{D62F3667-FFBB-E78D-E7C1-B0A59FF3CEB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63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8</a:t>
            </a:r>
            <a:endParaRPr lang="en-US" dirty="0"/>
          </a:p>
        </p:txBody>
      </p:sp>
      <p:sp>
        <p:nvSpPr>
          <p:cNvPr id="37892" name="Content Placeholder 2"/>
          <p:cNvSpPr>
            <a:spLocks noGrp="1"/>
          </p:cNvSpPr>
          <p:nvPr>
            <p:ph idx="1"/>
          </p:nvPr>
        </p:nvSpPr>
        <p:spPr>
          <a:xfrm>
            <a:off x="457200" y="1412776"/>
            <a:ext cx="8229600" cy="5040412"/>
          </a:xfrm>
        </p:spPr>
        <p:txBody>
          <a:bodyPr/>
          <a:lstStyle/>
          <a:p>
            <a:pPr eaLnBrk="1" hangingPunct="1">
              <a:defRPr/>
            </a:pPr>
            <a:r>
              <a:rPr lang="en-CA" altLang="en-US" dirty="0"/>
              <a:t>EXAM:</a:t>
            </a:r>
          </a:p>
          <a:p>
            <a:pPr lvl="1" eaLnBrk="1" hangingPunct="1">
              <a:buFont typeface="Wingdings" panose="05000000000000000000" pitchFamily="2" charset="2"/>
              <a:buChar char="Ø"/>
              <a:defRPr/>
            </a:pPr>
            <a:r>
              <a:rPr lang="en-US" altLang="en-US" sz="3200" b="1" dirty="0"/>
              <a:t>Take home </a:t>
            </a:r>
            <a:r>
              <a:rPr lang="en-US" altLang="en-US" sz="3200" dirty="0"/>
              <a:t>it is! (3-hour fixed date)</a:t>
            </a:r>
          </a:p>
          <a:p>
            <a:pPr marL="0" indent="0" eaLnBrk="1" hangingPunct="1">
              <a:buNone/>
              <a:defRPr/>
            </a:pPr>
            <a:endParaRPr lang="en-US" altLang="en-US" dirty="0"/>
          </a:p>
          <a:p>
            <a:pPr eaLnBrk="1" hangingPunct="1">
              <a:defRPr/>
            </a:pPr>
            <a:r>
              <a:rPr lang="en-US" altLang="en-US" dirty="0"/>
              <a:t>Apologies for “class bleed”…</a:t>
            </a:r>
          </a:p>
          <a:p>
            <a:pPr eaLnBrk="1" hangingPunct="1">
              <a:defRPr/>
            </a:pPr>
            <a:r>
              <a:rPr lang="en-US" altLang="en-US" dirty="0"/>
              <a:t>Related: apologies for lack of guests</a:t>
            </a:r>
            <a:endParaRPr lang="en-CA" altLang="en-US" dirty="0"/>
          </a:p>
          <a:p>
            <a:pPr eaLnBrk="1" hangingPunct="1">
              <a:defRPr/>
            </a:pPr>
            <a:r>
              <a:rPr lang="en-US" altLang="en-US" dirty="0"/>
              <a:t>Course Evaluations now open on Mercury</a:t>
            </a:r>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D348-8799-DAC3-D1EF-1ABF37508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0704E-D77A-CCEA-F5CC-BFBAC3146C7A}"/>
              </a:ext>
            </a:extLst>
          </p:cNvPr>
          <p:cNvSpPr>
            <a:spLocks noGrp="1"/>
          </p:cNvSpPr>
          <p:nvPr>
            <p:ph type="title"/>
          </p:nvPr>
        </p:nvSpPr>
        <p:spPr>
          <a:xfrm>
            <a:off x="0" y="274638"/>
            <a:ext cx="9144000" cy="1143000"/>
          </a:xfrm>
        </p:spPr>
        <p:txBody>
          <a:bodyPr/>
          <a:lstStyle/>
          <a:p>
            <a:r>
              <a:rPr lang="en-CA" dirty="0"/>
              <a:t>Internet Harassment </a:t>
            </a:r>
            <a:r>
              <a:rPr lang="en-CA" i="1" dirty="0"/>
              <a:t>– </a:t>
            </a:r>
            <a:r>
              <a:rPr lang="en-CA" dirty="0"/>
              <a:t>The Test</a:t>
            </a:r>
          </a:p>
        </p:txBody>
      </p:sp>
      <p:sp>
        <p:nvSpPr>
          <p:cNvPr id="3" name="Content Placeholder 2">
            <a:extLst>
              <a:ext uri="{FF2B5EF4-FFF2-40B4-BE49-F238E27FC236}">
                <a16:creationId xmlns:a16="http://schemas.microsoft.com/office/drawing/2014/main" id="{FE72B421-30FD-7B28-EC25-480AD4A227AC}"/>
              </a:ext>
            </a:extLst>
          </p:cNvPr>
          <p:cNvSpPr>
            <a:spLocks noGrp="1"/>
          </p:cNvSpPr>
          <p:nvPr>
            <p:ph idx="1"/>
          </p:nvPr>
        </p:nvSpPr>
        <p:spPr>
          <a:xfrm>
            <a:off x="457200" y="1628800"/>
            <a:ext cx="8229600" cy="4497363"/>
          </a:xfrm>
        </p:spPr>
        <p:txBody>
          <a:bodyPr/>
          <a:lstStyle/>
          <a:p>
            <a:pPr marL="0" indent="0">
              <a:buNone/>
            </a:pPr>
            <a:r>
              <a:rPr lang="en-US" sz="2400" dirty="0"/>
              <a:t>“…the following test for the tort of harassment in internet communications: where the defendant maliciously or recklessly engages in communications conduct so outrageous in character, duration, and extreme in degree, so as to go beyond all possible bounds of decency and tolerance, with the intent to cause fear, anxiety, emotional upset or to impugn the dignity of the plaintiff, and the plaintiff suffers such harm.</a:t>
            </a:r>
          </a:p>
          <a:p>
            <a:pPr marL="0" indent="0">
              <a:buNone/>
            </a:pPr>
            <a:endParaRPr lang="en-US" sz="2400" dirty="0"/>
          </a:p>
          <a:p>
            <a:pPr marL="0" indent="0">
              <a:buNone/>
            </a:pPr>
            <a:r>
              <a:rPr lang="en-US" sz="2400" dirty="0"/>
              <a:t>The facts of these cases clearly meet this stringent test.”</a:t>
            </a:r>
          </a:p>
          <a:p>
            <a:pPr marL="0" indent="0">
              <a:buNone/>
            </a:pPr>
            <a:endParaRPr lang="en-CA" sz="2400" dirty="0"/>
          </a:p>
        </p:txBody>
      </p:sp>
      <p:sp>
        <p:nvSpPr>
          <p:cNvPr id="4" name="Footer Placeholder 3">
            <a:extLst>
              <a:ext uri="{FF2B5EF4-FFF2-40B4-BE49-F238E27FC236}">
                <a16:creationId xmlns:a16="http://schemas.microsoft.com/office/drawing/2014/main" id="{CB10A10A-8A55-DD6F-ADE4-43492AEEE50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99818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78DC-0F85-C63C-5381-AEF418349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9A9D3-4772-DF97-A351-8B45DA741A5A}"/>
              </a:ext>
            </a:extLst>
          </p:cNvPr>
          <p:cNvSpPr>
            <a:spLocks noGrp="1"/>
          </p:cNvSpPr>
          <p:nvPr>
            <p:ph type="title"/>
          </p:nvPr>
        </p:nvSpPr>
        <p:spPr/>
        <p:txBody>
          <a:bodyPr/>
          <a:lstStyle/>
          <a:p>
            <a:r>
              <a:rPr lang="en-CA" i="1" dirty="0"/>
              <a:t>Caplan v. Atas – </a:t>
            </a:r>
            <a:r>
              <a:rPr lang="en-CA" dirty="0"/>
              <a:t>The Remedies</a:t>
            </a:r>
          </a:p>
        </p:txBody>
      </p:sp>
      <p:sp>
        <p:nvSpPr>
          <p:cNvPr id="3" name="Content Placeholder 2">
            <a:extLst>
              <a:ext uri="{FF2B5EF4-FFF2-40B4-BE49-F238E27FC236}">
                <a16:creationId xmlns:a16="http://schemas.microsoft.com/office/drawing/2014/main" id="{3789638F-BDD0-4139-01B4-367BF0E1DA5E}"/>
              </a:ext>
            </a:extLst>
          </p:cNvPr>
          <p:cNvSpPr>
            <a:spLocks noGrp="1"/>
          </p:cNvSpPr>
          <p:nvPr>
            <p:ph idx="1"/>
          </p:nvPr>
        </p:nvSpPr>
        <p:spPr>
          <a:xfrm>
            <a:off x="457200" y="1484784"/>
            <a:ext cx="8229600" cy="4641379"/>
          </a:xfrm>
        </p:spPr>
        <p:txBody>
          <a:bodyPr/>
          <a:lstStyle/>
          <a:p>
            <a:pPr>
              <a:buFont typeface="Wingdings" panose="05000000000000000000" pitchFamily="2" charset="2"/>
              <a:buChar char="Ø"/>
            </a:pPr>
            <a:r>
              <a:rPr lang="en-US" sz="2400" dirty="0"/>
              <a:t>Removal of all the harassing content</a:t>
            </a:r>
          </a:p>
          <a:p>
            <a:pPr>
              <a:buFont typeface="Wingdings" panose="05000000000000000000" pitchFamily="2" charset="2"/>
              <a:buChar char="Ø"/>
            </a:pPr>
            <a:r>
              <a:rPr lang="en-US" sz="2400" dirty="0"/>
              <a:t>Injunctions to stop harassing people – plaintiffs and non-plaintiffs (even dead people!) alike</a:t>
            </a:r>
          </a:p>
          <a:p>
            <a:pPr marL="0" indent="0">
              <a:buNone/>
            </a:pPr>
            <a:r>
              <a:rPr lang="en-US" sz="2400" dirty="0"/>
              <a:t>“the court is entitled to order Atas to desist from defaming and harassing non-parties where that conduct is part of a campaign of harassment directed against parties to these cases”</a:t>
            </a:r>
          </a:p>
          <a:p>
            <a:pPr marL="0" indent="0">
              <a:buNone/>
            </a:pPr>
            <a:endParaRPr lang="en-US" sz="2400" dirty="0"/>
          </a:p>
          <a:p>
            <a:pPr marL="0" indent="0">
              <a:buNone/>
            </a:pPr>
            <a:r>
              <a:rPr lang="en-US" sz="2400" dirty="0"/>
              <a:t>NOT ordered:</a:t>
            </a:r>
          </a:p>
          <a:p>
            <a:pPr>
              <a:buFont typeface="Wingdings" panose="05000000000000000000" pitchFamily="2" charset="2"/>
              <a:buChar char="Ø"/>
            </a:pPr>
            <a:r>
              <a:rPr lang="en-CA" sz="2400" dirty="0"/>
              <a:t>Damages because Atas has no $</a:t>
            </a:r>
          </a:p>
          <a:p>
            <a:pPr>
              <a:buFont typeface="Wingdings" panose="05000000000000000000" pitchFamily="2" charset="2"/>
              <a:buChar char="Ø"/>
            </a:pPr>
            <a:r>
              <a:rPr lang="en-CA" sz="2400" dirty="0"/>
              <a:t>Apology because Atas did all this anonymously and she is not famous or well-regarded so not effective (&amp; other reasons)</a:t>
            </a:r>
          </a:p>
        </p:txBody>
      </p:sp>
      <p:sp>
        <p:nvSpPr>
          <p:cNvPr id="4" name="Footer Placeholder 3">
            <a:extLst>
              <a:ext uri="{FF2B5EF4-FFF2-40B4-BE49-F238E27FC236}">
                <a16:creationId xmlns:a16="http://schemas.microsoft.com/office/drawing/2014/main" id="{393B79E8-44AB-FBAF-20C3-F8AC2326E0AD}"/>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48925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142E7-DC44-0620-AEC3-62E869B2DE0E}"/>
              </a:ext>
            </a:extLst>
          </p:cNvPr>
          <p:cNvSpPr>
            <a:spLocks noGrp="1"/>
          </p:cNvSpPr>
          <p:nvPr>
            <p:ph type="title"/>
          </p:nvPr>
        </p:nvSpPr>
        <p:spPr/>
        <p:txBody>
          <a:bodyPr/>
          <a:lstStyle/>
          <a:p>
            <a:r>
              <a:rPr lang="en-CA" dirty="0"/>
              <a:t>Some foreshadowing…</a:t>
            </a:r>
          </a:p>
        </p:txBody>
      </p:sp>
      <p:sp>
        <p:nvSpPr>
          <p:cNvPr id="3" name="Content Placeholder 2">
            <a:extLst>
              <a:ext uri="{FF2B5EF4-FFF2-40B4-BE49-F238E27FC236}">
                <a16:creationId xmlns:a16="http://schemas.microsoft.com/office/drawing/2014/main" id="{4D04AA6E-8E96-1BE4-8A53-D9EF5E414F90}"/>
              </a:ext>
            </a:extLst>
          </p:cNvPr>
          <p:cNvSpPr>
            <a:spLocks noGrp="1"/>
          </p:cNvSpPr>
          <p:nvPr>
            <p:ph idx="1"/>
          </p:nvPr>
        </p:nvSpPr>
        <p:spPr/>
        <p:txBody>
          <a:bodyPr/>
          <a:lstStyle/>
          <a:p>
            <a:pPr marL="0" indent="0">
              <a:buNone/>
            </a:pPr>
            <a:r>
              <a:rPr lang="en-CA" sz="2800" dirty="0"/>
              <a:t>‘[these facts] </a:t>
            </a:r>
            <a:r>
              <a:rPr lang="en-US" sz="2800" dirty="0"/>
              <a:t>are much closer to the situation in which the Court of Appeal recognized the tort of intrusion on seclusion, </a:t>
            </a:r>
            <a:r>
              <a:rPr lang="en-US" sz="2800" i="1" dirty="0"/>
              <a:t>Jones v. Tsige</a:t>
            </a:r>
            <a:r>
              <a:rPr lang="en-US" sz="2800" dirty="0"/>
              <a:t>, in which Sharpe J.A. stated: “we are presented in this case with facts that cry out for a remedy“’</a:t>
            </a:r>
            <a:endParaRPr lang="en-CA" sz="2800" dirty="0"/>
          </a:p>
        </p:txBody>
      </p:sp>
      <p:sp>
        <p:nvSpPr>
          <p:cNvPr id="4" name="Footer Placeholder 3">
            <a:extLst>
              <a:ext uri="{FF2B5EF4-FFF2-40B4-BE49-F238E27FC236}">
                <a16:creationId xmlns:a16="http://schemas.microsoft.com/office/drawing/2014/main" id="{28F58A79-0D12-6C80-4B84-847DCDC0FE0D}"/>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53377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EC90-F6B9-5A99-C7D5-B1CC1759DCE6}"/>
              </a:ext>
            </a:extLst>
          </p:cNvPr>
          <p:cNvSpPr>
            <a:spLocks noGrp="1"/>
          </p:cNvSpPr>
          <p:nvPr>
            <p:ph type="title"/>
          </p:nvPr>
        </p:nvSpPr>
        <p:spPr/>
        <p:txBody>
          <a:bodyPr/>
          <a:lstStyle/>
          <a:p>
            <a:r>
              <a:rPr lang="en-CA" dirty="0"/>
              <a:t>Some more foreshadowing </a:t>
            </a:r>
            <a:br>
              <a:rPr lang="en-CA" dirty="0"/>
            </a:br>
            <a:r>
              <a:rPr lang="en-CA" dirty="0"/>
              <a:t>(the RTBF)</a:t>
            </a:r>
          </a:p>
        </p:txBody>
      </p:sp>
      <p:sp>
        <p:nvSpPr>
          <p:cNvPr id="3" name="Content Placeholder 2">
            <a:extLst>
              <a:ext uri="{FF2B5EF4-FFF2-40B4-BE49-F238E27FC236}">
                <a16:creationId xmlns:a16="http://schemas.microsoft.com/office/drawing/2014/main" id="{E581F551-5CD6-24E1-8184-8DC423DA02FD}"/>
              </a:ext>
            </a:extLst>
          </p:cNvPr>
          <p:cNvSpPr>
            <a:spLocks noGrp="1"/>
          </p:cNvSpPr>
          <p:nvPr>
            <p:ph idx="1"/>
          </p:nvPr>
        </p:nvSpPr>
        <p:spPr/>
        <p:txBody>
          <a:bodyPr/>
          <a:lstStyle/>
          <a:p>
            <a:pPr marL="0" indent="0">
              <a:buNone/>
            </a:pPr>
            <a:r>
              <a:rPr lang="en-CA" sz="2400" dirty="0"/>
              <a:t>One of the 150 victims who came forwarded and commented in the media: </a:t>
            </a:r>
          </a:p>
          <a:p>
            <a:pPr marL="0" indent="0">
              <a:buNone/>
            </a:pPr>
            <a:r>
              <a:rPr lang="en-CA" sz="2400" dirty="0"/>
              <a:t>“</a:t>
            </a:r>
            <a:r>
              <a:rPr lang="en-US" sz="2400" dirty="0"/>
              <a:t>I just want to make sure people know it's not true and how easily people can be tarnished by somebody they don't even know just by posting something online,” Alkins said, referring to how he and others are labelled as pedophiles and whatever else that might embarrass them.  “</a:t>
            </a:r>
            <a:r>
              <a:rPr lang="en-US" sz="2400" b="1" dirty="0"/>
              <a:t>And you can't get it removed</a:t>
            </a:r>
            <a:r>
              <a:rPr lang="en-US" sz="2400" dirty="0"/>
              <a:t>.”</a:t>
            </a:r>
          </a:p>
          <a:p>
            <a:pPr marL="0" indent="0">
              <a:buNone/>
            </a:pPr>
            <a:endParaRPr lang="en-US" sz="2400" dirty="0"/>
          </a:p>
          <a:p>
            <a:pPr marL="0" indent="0">
              <a:buNone/>
            </a:pPr>
            <a:r>
              <a:rPr lang="en-US" sz="2400" dirty="0"/>
              <a:t>(Travis Alkins was targeted because his wife Melanie has an aunt who worked for a law firm that was hired to repossess property Atas lost as she went bankrupt)</a:t>
            </a:r>
            <a:endParaRPr lang="en-CA" sz="2400" dirty="0"/>
          </a:p>
        </p:txBody>
      </p:sp>
      <p:sp>
        <p:nvSpPr>
          <p:cNvPr id="4" name="Footer Placeholder 3">
            <a:extLst>
              <a:ext uri="{FF2B5EF4-FFF2-40B4-BE49-F238E27FC236}">
                <a16:creationId xmlns:a16="http://schemas.microsoft.com/office/drawing/2014/main" id="{4943B332-838D-F1D7-30CD-9A3506672C27}"/>
              </a:ext>
            </a:extLst>
          </p:cNvPr>
          <p:cNvSpPr>
            <a:spLocks noGrp="1"/>
          </p:cNvSpPr>
          <p:nvPr>
            <p:ph type="ftr" sz="quarter" idx="11"/>
          </p:nvPr>
        </p:nvSpPr>
        <p:spPr/>
        <p:txBody>
          <a:bodyPr/>
          <a:lstStyle/>
          <a:p>
            <a:pPr>
              <a:defRPr/>
            </a:pPr>
            <a:r>
              <a:rPr lang="en-US" dirty="0"/>
              <a:t>Class 8</a:t>
            </a:r>
          </a:p>
        </p:txBody>
      </p:sp>
    </p:spTree>
    <p:extLst>
      <p:ext uri="{BB962C8B-B14F-4D97-AF65-F5344CB8AC3E}">
        <p14:creationId xmlns:p14="http://schemas.microsoft.com/office/powerpoint/2010/main" val="7871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501D-8CA2-425F-87A0-F27CC156E9DA}"/>
              </a:ext>
            </a:extLst>
          </p:cNvPr>
          <p:cNvSpPr>
            <a:spLocks noGrp="1"/>
          </p:cNvSpPr>
          <p:nvPr>
            <p:ph type="title"/>
          </p:nvPr>
        </p:nvSpPr>
        <p:spPr/>
        <p:txBody>
          <a:bodyPr/>
          <a:lstStyle/>
          <a:p>
            <a:r>
              <a:rPr lang="en-CA" dirty="0"/>
              <a:t>Rights to your image and reputation (in image form) online</a:t>
            </a:r>
          </a:p>
        </p:txBody>
      </p:sp>
      <p:sp>
        <p:nvSpPr>
          <p:cNvPr id="3" name="Footer Placeholder 2">
            <a:extLst>
              <a:ext uri="{FF2B5EF4-FFF2-40B4-BE49-F238E27FC236}">
                <a16:creationId xmlns:a16="http://schemas.microsoft.com/office/drawing/2014/main" id="{CD86C3E3-87AC-414F-B214-D6794EFB869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490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 Email addy? Twitter /X username?</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15420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6" name="Text Placeholder 5">
            <a:extLst>
              <a:ext uri="{FF2B5EF4-FFF2-40B4-BE49-F238E27FC236}">
                <a16:creationId xmlns:a16="http://schemas.microsoft.com/office/drawing/2014/main" id="{9F52CDC2-E821-4D81-A833-389F17598DC7}"/>
              </a:ext>
            </a:extLst>
          </p:cNvPr>
          <p:cNvSpPr>
            <a:spLocks noGrp="1"/>
          </p:cNvSpPr>
          <p:nvPr>
            <p:ph type="body" idx="1"/>
          </p:nvPr>
        </p:nvSpPr>
        <p:spPr/>
        <p:txBody>
          <a:bodyPr/>
          <a:lstStyle/>
          <a:p>
            <a:r>
              <a:rPr lang="en-CA" dirty="0"/>
              <a:t>$$$$$$$$$$$$$</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2"/>
          </p:nvPr>
        </p:nvSpPr>
        <p:spPr/>
        <p:txBody>
          <a:bodyPr/>
          <a:lstStyle/>
          <a:p>
            <a:pPr marL="0" indent="0">
              <a:buNone/>
            </a:pPr>
            <a:endParaRPr lang="en-CA" dirty="0"/>
          </a:p>
          <a:p>
            <a:pPr marL="0" indent="0">
              <a:buNone/>
            </a:pPr>
            <a:r>
              <a:rPr lang="en-CA" dirty="0"/>
              <a:t>Recall </a:t>
            </a:r>
            <a:r>
              <a:rPr lang="en-CA" i="1" dirty="0" err="1"/>
              <a:t>Douez</a:t>
            </a:r>
            <a:r>
              <a:rPr lang="en-CA" i="1" dirty="0"/>
              <a:t> v. Facebook</a:t>
            </a:r>
            <a:r>
              <a:rPr lang="en-CA" dirty="0"/>
              <a:t> Class 3 – territorial jurisdiction</a:t>
            </a:r>
          </a:p>
          <a:p>
            <a:pPr marL="0" indent="0">
              <a:buNone/>
            </a:pPr>
            <a:endParaRPr lang="en-CA" dirty="0"/>
          </a:p>
          <a:p>
            <a:pPr marL="0" indent="0">
              <a:buNone/>
            </a:pPr>
            <a:r>
              <a:rPr lang="en-CA" dirty="0"/>
              <a:t>BUT underlying privacy rights case </a:t>
            </a:r>
            <a:r>
              <a:rPr lang="en-CA" dirty="0">
                <a:sym typeface="Wingdings" panose="05000000000000000000" pitchFamily="2" charset="2"/>
              </a:rPr>
              <a:t> </a:t>
            </a:r>
            <a:r>
              <a:rPr lang="en-CA" dirty="0"/>
              <a:t>Mrs. </a:t>
            </a:r>
            <a:r>
              <a:rPr lang="en-CA" dirty="0" err="1"/>
              <a:t>Douez</a:t>
            </a:r>
            <a:r>
              <a:rPr lang="en-CA" dirty="0"/>
              <a:t>’ (and potential class) photo and name used in FB advertisement</a:t>
            </a:r>
          </a:p>
          <a:p>
            <a:pPr marL="0" indent="0">
              <a:buNone/>
            </a:pPr>
            <a:endParaRPr lang="en-CA" dirty="0"/>
          </a:p>
          <a:p>
            <a:pPr marL="0" indent="0">
              <a:buNone/>
            </a:pPr>
            <a:endParaRPr lang="en-CA" dirty="0"/>
          </a:p>
          <a:p>
            <a:pPr marL="0" indent="0">
              <a:buNone/>
            </a:pPr>
            <a:endParaRPr lang="en-CA" dirty="0"/>
          </a:p>
        </p:txBody>
      </p:sp>
      <p:sp>
        <p:nvSpPr>
          <p:cNvPr id="9" name="Text Placeholder 8">
            <a:extLst>
              <a:ext uri="{FF2B5EF4-FFF2-40B4-BE49-F238E27FC236}">
                <a16:creationId xmlns:a16="http://schemas.microsoft.com/office/drawing/2014/main" id="{7DD7319C-B8B2-42AB-96F3-CB4174563EA1}"/>
              </a:ext>
            </a:extLst>
          </p:cNvPr>
          <p:cNvSpPr>
            <a:spLocks noGrp="1"/>
          </p:cNvSpPr>
          <p:nvPr>
            <p:ph type="body" sz="quarter" idx="3"/>
          </p:nvPr>
        </p:nvSpPr>
        <p:spPr/>
        <p:txBody>
          <a:bodyPr/>
          <a:lstStyle/>
          <a:p>
            <a:r>
              <a:rPr lang="en-CA" dirty="0"/>
              <a:t>Reputation / defamation</a:t>
            </a:r>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quarter" idx="4"/>
          </p:nvPr>
        </p:nvSpPr>
        <p:spPr/>
        <p:txBody>
          <a:bodyPr/>
          <a:lstStyle/>
          <a:p>
            <a:pPr marL="0" indent="0">
              <a:buNone/>
            </a:pPr>
            <a:endParaRPr lang="en-CA" dirty="0"/>
          </a:p>
          <a:p>
            <a:pPr marL="0" indent="0">
              <a:buNone/>
            </a:pPr>
            <a:r>
              <a:rPr lang="en-CA" i="1" dirty="0"/>
              <a:t>A.B. v Bragg Communications </a:t>
            </a:r>
          </a:p>
          <a:p>
            <a:pPr marL="0" indent="0">
              <a:buNone/>
            </a:pPr>
            <a:r>
              <a:rPr lang="en-US" dirty="0"/>
              <a:t>2012 SCC 46 ( a couple of weeks from now)</a:t>
            </a:r>
            <a:endParaRPr lang="en-CA" i="1" dirty="0"/>
          </a:p>
          <a:p>
            <a:pPr marL="0" indent="0">
              <a:buNone/>
            </a:pPr>
            <a:r>
              <a:rPr lang="en-CA" dirty="0">
                <a:sym typeface="Wingdings" panose="05000000000000000000" pitchFamily="2" charset="2"/>
              </a:rPr>
              <a:t> </a:t>
            </a:r>
            <a:r>
              <a:rPr lang="en-CA" dirty="0"/>
              <a:t>Fake FB profile with picture of A.B.  and similar name, along with unflattering comments, sexual references</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28899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 (see next slide)</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373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418058"/>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908720"/>
            <a:ext cx="8229600" cy="5217443"/>
          </a:xfrm>
        </p:spPr>
        <p:txBody>
          <a:bodyPr/>
          <a:lstStyle/>
          <a:p>
            <a:pPr marL="0" indent="0">
              <a:buNone/>
            </a:pPr>
            <a:r>
              <a:rPr lang="en-US" sz="1800" b="1" i="1" dirty="0">
                <a:sym typeface="Wingdings" panose="05000000000000000000" pitchFamily="2" charset="2"/>
              </a:rPr>
              <a:t>Government of Canada orders the wind up of TikTok Technology Canada, Inc. following a national security review under the Investment Canada Act</a:t>
            </a:r>
          </a:p>
          <a:p>
            <a:pPr marL="0" indent="0">
              <a:buNone/>
            </a:pPr>
            <a:r>
              <a:rPr lang="en-US" sz="1800" dirty="0">
                <a:sym typeface="Wingdings" panose="05000000000000000000" pitchFamily="2" charset="2"/>
              </a:rPr>
              <a:t>November 6, 2024</a:t>
            </a:r>
          </a:p>
          <a:p>
            <a:pPr marL="0" indent="0">
              <a:buNone/>
            </a:pPr>
            <a:r>
              <a:rPr lang="en-US" sz="1800" dirty="0">
                <a:sym typeface="Wingdings" panose="05000000000000000000" pitchFamily="2" charset="2"/>
              </a:rPr>
              <a:t>Today, the </a:t>
            </a:r>
            <a:r>
              <a:rPr lang="en-US" sz="1800" dirty="0" err="1">
                <a:sym typeface="Wingdings" panose="05000000000000000000" pitchFamily="2" charset="2"/>
              </a:rPr>
              <a:t>Honourable</a:t>
            </a:r>
            <a:r>
              <a:rPr lang="en-US" sz="1800" dirty="0">
                <a:sym typeface="Wingdings" panose="05000000000000000000" pitchFamily="2" charset="2"/>
              </a:rPr>
              <a:t> François-Philippe Champagne, Minister of Innovation, Science and Industry, made the following statement:</a:t>
            </a:r>
          </a:p>
          <a:p>
            <a:pPr marL="0" indent="0">
              <a:buNone/>
            </a:pPr>
            <a:r>
              <a:rPr lang="en-US" sz="1800" dirty="0">
                <a:sym typeface="Wingdings" panose="05000000000000000000" pitchFamily="2" charset="2"/>
              </a:rPr>
              <a:t>“As a result of a multi-step national security review process, which involves rigorous scrutiny by Canada’s national security and intelligence community, the Government of Canada has ordered the wind up of the Canadian business carried on by TikTok Technology Canada, Inc. The government is taking action to address the specific national security risks related to ByteDance Ltd.’s operations in Canada through the establishment of TikTok Technology Canada, Inc. The decision was based on the information and evidence collected over the course of the review and on the advice of Canada’s security and intelligence community and other government partners.</a:t>
            </a:r>
          </a:p>
          <a:p>
            <a:pPr marL="0" indent="0">
              <a:buNone/>
            </a:pPr>
            <a:r>
              <a:rPr lang="en-US" sz="1800" dirty="0">
                <a:sym typeface="Wingdings" panose="05000000000000000000" pitchFamily="2" charset="2"/>
              </a:rPr>
              <a:t>“</a:t>
            </a:r>
            <a:r>
              <a:rPr lang="en-US" sz="1800" b="1" dirty="0">
                <a:sym typeface="Wingdings" panose="05000000000000000000" pitchFamily="2" charset="2"/>
              </a:rPr>
              <a:t>The government is not blocking Canadians’ access to the TikTok application or their ability to create content</a:t>
            </a:r>
            <a:r>
              <a:rPr lang="en-US" sz="1800" dirty="0">
                <a:sym typeface="Wingdings" panose="05000000000000000000" pitchFamily="2" charset="2"/>
              </a:rPr>
              <a:t>. The decision to use a social media application or platform is a personal choice…</a:t>
            </a:r>
          </a:p>
          <a:p>
            <a:pPr marL="0" indent="0">
              <a:buNone/>
            </a:pPr>
            <a:r>
              <a:rPr lang="en-US" sz="1800" dirty="0">
                <a:sym typeface="Wingdings" panose="05000000000000000000" pitchFamily="2" charset="2"/>
              </a:rPr>
              <a:t>The government’s decision was made in accordance with the</a:t>
            </a:r>
            <a:r>
              <a:rPr lang="en-US" sz="1800" i="1" dirty="0">
                <a:sym typeface="Wingdings" panose="05000000000000000000" pitchFamily="2" charset="2"/>
              </a:rPr>
              <a:t> Investment Canada Act</a:t>
            </a:r>
            <a:r>
              <a:rPr lang="en-US" sz="1800" dirty="0">
                <a:sym typeface="Wingdings" panose="05000000000000000000" pitchFamily="2" charset="2"/>
              </a:rPr>
              <a:t>, which allows for the review of foreign investments that may be injurious to Canada’s national security.</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1617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B3C16-7C4C-48BD-85B0-E3FB3D5DD923}"/>
              </a:ext>
            </a:extLst>
          </p:cNvPr>
          <p:cNvSpPr>
            <a:spLocks noGrp="1"/>
          </p:cNvSpPr>
          <p:nvPr>
            <p:ph type="title"/>
          </p:nvPr>
        </p:nvSpPr>
        <p:spPr/>
        <p:txBody>
          <a:bodyPr/>
          <a:lstStyle/>
          <a:p>
            <a:r>
              <a:rPr lang="en-CA" dirty="0"/>
              <a:t>e.g. Manitoba </a:t>
            </a:r>
            <a:r>
              <a:rPr lang="en-CA" i="1" dirty="0"/>
              <a:t>The Privacy Act</a:t>
            </a:r>
          </a:p>
        </p:txBody>
      </p:sp>
      <p:sp>
        <p:nvSpPr>
          <p:cNvPr id="9" name="Content Placeholder 8">
            <a:extLst>
              <a:ext uri="{FF2B5EF4-FFF2-40B4-BE49-F238E27FC236}">
                <a16:creationId xmlns:a16="http://schemas.microsoft.com/office/drawing/2014/main" id="{DABCAA60-539F-4F61-8FFA-377B26E11124}"/>
              </a:ext>
            </a:extLst>
          </p:cNvPr>
          <p:cNvSpPr>
            <a:spLocks noGrp="1"/>
          </p:cNvSpPr>
          <p:nvPr>
            <p:ph idx="1"/>
          </p:nvPr>
        </p:nvSpPr>
        <p:spPr>
          <a:xfrm>
            <a:off x="457200" y="1417638"/>
            <a:ext cx="8229600" cy="4708525"/>
          </a:xfrm>
        </p:spPr>
        <p:txBody>
          <a:bodyPr/>
          <a:lstStyle/>
          <a:p>
            <a:pPr marL="0" indent="0">
              <a:buNone/>
            </a:pPr>
            <a:r>
              <a:rPr lang="en-CA" sz="2400" dirty="0"/>
              <a:t>2. A person who substantially, unreasonably, and without claim of right, violates the privacy of another person, commits a tort against that other person.</a:t>
            </a:r>
          </a:p>
          <a:p>
            <a:pPr marL="0" indent="0">
              <a:buNone/>
            </a:pPr>
            <a:r>
              <a:rPr lang="en-CA" sz="2400" dirty="0"/>
              <a:t>3. Without limiting the generality of section 2, privacy of a person may be violated</a:t>
            </a:r>
          </a:p>
          <a:p>
            <a:pPr marL="0" indent="0">
              <a:buNone/>
            </a:pPr>
            <a:r>
              <a:rPr lang="en-CA" sz="2400" dirty="0"/>
              <a:t>(…)</a:t>
            </a:r>
          </a:p>
          <a:p>
            <a:pPr marL="0" indent="0">
              <a:buNone/>
            </a:pPr>
            <a:r>
              <a:rPr lang="en-CA" sz="2400" dirty="0"/>
              <a:t>(c) by the unauthorized use of the name or likeness or voice of that person for the purposes of advertising or promoting the sale of, or any other trading in, any property or services, or for any other purposes of gain to the user if, in the course of the use, that person is identified or identifiable and the user intended to exploit the name or likeness or voice of that person</a:t>
            </a:r>
          </a:p>
          <a:p>
            <a:pPr marL="0" indent="0">
              <a:buNone/>
            </a:pPr>
            <a:endParaRPr lang="en-CA" dirty="0"/>
          </a:p>
        </p:txBody>
      </p:sp>
      <p:sp>
        <p:nvSpPr>
          <p:cNvPr id="7" name="Footer Placeholder 6">
            <a:extLst>
              <a:ext uri="{FF2B5EF4-FFF2-40B4-BE49-F238E27FC236}">
                <a16:creationId xmlns:a16="http://schemas.microsoft.com/office/drawing/2014/main" id="{F8589A20-60F0-42F9-8704-7665707BF8B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690848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BCB-0B07-4BF6-8802-153CFB715121}"/>
              </a:ext>
            </a:extLst>
          </p:cNvPr>
          <p:cNvSpPr>
            <a:spLocks noGrp="1"/>
          </p:cNvSpPr>
          <p:nvPr>
            <p:ph type="title"/>
          </p:nvPr>
        </p:nvSpPr>
        <p:spPr/>
        <p:txBody>
          <a:bodyPr/>
          <a:lstStyle/>
          <a:p>
            <a:r>
              <a:rPr lang="en-CA" dirty="0"/>
              <a:t>British Columbia – The </a:t>
            </a:r>
            <a:r>
              <a:rPr lang="en-CA" i="1" dirty="0"/>
              <a:t>Privacy Act</a:t>
            </a:r>
          </a:p>
        </p:txBody>
      </p:sp>
      <p:sp>
        <p:nvSpPr>
          <p:cNvPr id="3" name="Content Placeholder 2">
            <a:extLst>
              <a:ext uri="{FF2B5EF4-FFF2-40B4-BE49-F238E27FC236}">
                <a16:creationId xmlns:a16="http://schemas.microsoft.com/office/drawing/2014/main" id="{943F65BF-C054-4EB8-820D-B3FFDF74BB4C}"/>
              </a:ext>
            </a:extLst>
          </p:cNvPr>
          <p:cNvSpPr>
            <a:spLocks noGrp="1"/>
          </p:cNvSpPr>
          <p:nvPr>
            <p:ph idx="1"/>
          </p:nvPr>
        </p:nvSpPr>
        <p:spPr/>
        <p:txBody>
          <a:bodyPr/>
          <a:lstStyle/>
          <a:p>
            <a:pPr marL="0" indent="0">
              <a:buNone/>
            </a:pPr>
            <a:r>
              <a:rPr lang="en-CA" sz="2400" dirty="0"/>
              <a:t>3. (1) In this section, “portrait” means a likeness, still or moving, and includes</a:t>
            </a:r>
          </a:p>
          <a:p>
            <a:pPr marL="0" indent="0">
              <a:buNone/>
            </a:pPr>
            <a:r>
              <a:rPr lang="en-CA" sz="2400" dirty="0"/>
              <a:t>(a) a likeness of another deliberately disguised to resemble the plaintiff, and</a:t>
            </a:r>
          </a:p>
          <a:p>
            <a:pPr marL="0" indent="0">
              <a:buNone/>
            </a:pPr>
            <a:r>
              <a:rPr lang="en-CA" sz="2400" dirty="0"/>
              <a:t>(b) a caricature.</a:t>
            </a:r>
          </a:p>
          <a:p>
            <a:pPr marL="0" indent="0">
              <a:buNone/>
            </a:pPr>
            <a:endParaRPr lang="en-CA" sz="2400" dirty="0"/>
          </a:p>
          <a:p>
            <a:pPr marL="0" indent="0">
              <a:buNone/>
            </a:pPr>
            <a:r>
              <a:rPr lang="en-CA" sz="2400" dirty="0"/>
              <a:t>(2) It is a tort, actionable without proof of damage, for a person to use the name or portrait of another for the purpose of advertising or promoting the sale of, or other trading in, property or services, unless that other, or a person entitled to consent on his or her behalf, consents to the use for that purpose.</a:t>
            </a:r>
          </a:p>
        </p:txBody>
      </p:sp>
      <p:sp>
        <p:nvSpPr>
          <p:cNvPr id="4" name="Footer Placeholder 3">
            <a:extLst>
              <a:ext uri="{FF2B5EF4-FFF2-40B4-BE49-F238E27FC236}">
                <a16:creationId xmlns:a16="http://schemas.microsoft.com/office/drawing/2014/main" id="{053B87BF-0A03-452F-B271-FE83B46C83F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27914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F230D-DD06-2249-977A-5BD68A0C4028}"/>
              </a:ext>
            </a:extLst>
          </p:cNvPr>
          <p:cNvSpPr>
            <a:spLocks noGrp="1"/>
          </p:cNvSpPr>
          <p:nvPr>
            <p:ph type="title"/>
          </p:nvPr>
        </p:nvSpPr>
        <p:spPr>
          <a:xfrm>
            <a:off x="758031" y="1196752"/>
            <a:ext cx="7772400" cy="3528392"/>
          </a:xfrm>
        </p:spPr>
        <p:txBody>
          <a:bodyPr/>
          <a:lstStyle/>
          <a:p>
            <a:r>
              <a:rPr lang="en-CA" altLang="en-US" sz="4800" dirty="0"/>
              <a:t>Forget Me Not? – the Right to Be Forgotten in Europe (and Canada?) and Introduction to European Data Protection</a:t>
            </a:r>
            <a:endParaRPr lang="en-CA" dirty="0"/>
          </a:p>
        </p:txBody>
      </p:sp>
      <p:sp>
        <p:nvSpPr>
          <p:cNvPr id="3" name="Footer Placeholder 2">
            <a:extLst>
              <a:ext uri="{FF2B5EF4-FFF2-40B4-BE49-F238E27FC236}">
                <a16:creationId xmlns:a16="http://schemas.microsoft.com/office/drawing/2014/main" id="{975216FA-D4F5-CA1E-EF10-298CA4509D4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981507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6440-36B7-408E-AF25-E7E857DB3006}"/>
              </a:ext>
            </a:extLst>
          </p:cNvPr>
          <p:cNvSpPr>
            <a:spLocks noGrp="1"/>
          </p:cNvSpPr>
          <p:nvPr>
            <p:ph type="title"/>
          </p:nvPr>
        </p:nvSpPr>
        <p:spPr>
          <a:xfrm>
            <a:off x="758031" y="0"/>
            <a:ext cx="7772400" cy="4725144"/>
          </a:xfrm>
        </p:spPr>
        <p:txBody>
          <a:bodyPr/>
          <a:lstStyle/>
          <a:p>
            <a:r>
              <a:rPr lang="en-CA" dirty="0"/>
              <a:t>EUROPE!</a:t>
            </a:r>
          </a:p>
        </p:txBody>
      </p:sp>
      <p:sp>
        <p:nvSpPr>
          <p:cNvPr id="3" name="Footer Placeholder 2">
            <a:extLst>
              <a:ext uri="{FF2B5EF4-FFF2-40B4-BE49-F238E27FC236}">
                <a16:creationId xmlns:a16="http://schemas.microsoft.com/office/drawing/2014/main" id="{D7DBC693-5FEB-4A6F-9B51-89A9D76896A1}"/>
              </a:ext>
            </a:extLst>
          </p:cNvPr>
          <p:cNvSpPr>
            <a:spLocks noGrp="1"/>
          </p:cNvSpPr>
          <p:nvPr>
            <p:ph type="ftr" sz="quarter" idx="11"/>
          </p:nvPr>
        </p:nvSpPr>
        <p:spPr/>
        <p:txBody>
          <a:bodyPr/>
          <a:lstStyle/>
          <a:p>
            <a:pPr>
              <a:defRPr/>
            </a:pPr>
            <a:r>
              <a:rPr lang="en-US"/>
              <a:t>Class 8</a:t>
            </a:r>
            <a:endParaRPr lang="en-US" dirty="0"/>
          </a:p>
        </p:txBody>
      </p:sp>
      <p:pic>
        <p:nvPicPr>
          <p:cNvPr id="1028" name="Picture 4" descr="Image result for europe">
            <a:extLst>
              <a:ext uri="{FF2B5EF4-FFF2-40B4-BE49-F238E27FC236}">
                <a16:creationId xmlns:a16="http://schemas.microsoft.com/office/drawing/2014/main" id="{2AED00A7-9AE7-4B36-B3C4-81DE4ACD0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1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5734-68E5-4B16-A1C0-840D460C81A4}"/>
              </a:ext>
            </a:extLst>
          </p:cNvPr>
          <p:cNvSpPr>
            <a:spLocks noGrp="1"/>
          </p:cNvSpPr>
          <p:nvPr>
            <p:ph type="title"/>
          </p:nvPr>
        </p:nvSpPr>
        <p:spPr>
          <a:xfrm>
            <a:off x="457200" y="274638"/>
            <a:ext cx="8229600" cy="1354162"/>
          </a:xfrm>
        </p:spPr>
        <p:txBody>
          <a:bodyPr/>
          <a:lstStyle/>
          <a:p>
            <a:r>
              <a:rPr lang="en-CA" dirty="0"/>
              <a:t>Charter of Fundamental Rights Of the European Union</a:t>
            </a:r>
          </a:p>
        </p:txBody>
      </p:sp>
      <p:sp>
        <p:nvSpPr>
          <p:cNvPr id="3" name="Content Placeholder 2">
            <a:extLst>
              <a:ext uri="{FF2B5EF4-FFF2-40B4-BE49-F238E27FC236}">
                <a16:creationId xmlns:a16="http://schemas.microsoft.com/office/drawing/2014/main" id="{AF7D0F65-E69E-4C9E-8E53-EE6B79A675A8}"/>
              </a:ext>
            </a:extLst>
          </p:cNvPr>
          <p:cNvSpPr>
            <a:spLocks noGrp="1"/>
          </p:cNvSpPr>
          <p:nvPr>
            <p:ph idx="1"/>
          </p:nvPr>
        </p:nvSpPr>
        <p:spPr>
          <a:xfrm>
            <a:off x="457200" y="1628800"/>
            <a:ext cx="8229600" cy="4727550"/>
          </a:xfrm>
        </p:spPr>
        <p:txBody>
          <a:bodyPr/>
          <a:lstStyle/>
          <a:p>
            <a:pPr marL="0" indent="0">
              <a:buNone/>
            </a:pPr>
            <a:r>
              <a:rPr lang="en-CA" sz="2000" u="sng" dirty="0"/>
              <a:t>Article 7</a:t>
            </a:r>
          </a:p>
          <a:p>
            <a:pPr marL="0" indent="0">
              <a:buNone/>
            </a:pPr>
            <a:r>
              <a:rPr lang="en-CA" sz="2000" dirty="0"/>
              <a:t>Everyone has the right to respect for his or her private and family life, home and communications.</a:t>
            </a:r>
          </a:p>
          <a:p>
            <a:pPr marL="0" indent="0">
              <a:buNone/>
            </a:pPr>
            <a:endParaRPr lang="en-CA" sz="2000" dirty="0"/>
          </a:p>
          <a:p>
            <a:pPr marL="0" indent="0">
              <a:buNone/>
            </a:pPr>
            <a:r>
              <a:rPr lang="en-CA" sz="2000" u="sng" dirty="0"/>
              <a:t>Article 8</a:t>
            </a:r>
          </a:p>
          <a:p>
            <a:pPr marL="0" indent="0">
              <a:buNone/>
            </a:pPr>
            <a:r>
              <a:rPr lang="en-CA" sz="2000" dirty="0"/>
              <a:t>1.   Everyone has the right to the protection of personal data concerning him or her.</a:t>
            </a:r>
          </a:p>
          <a:p>
            <a:pPr marL="0" indent="0">
              <a:buNone/>
            </a:pPr>
            <a:r>
              <a:rPr lang="en-CA" sz="2000"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pPr marL="0" indent="0">
              <a:buNone/>
            </a:pPr>
            <a:r>
              <a:rPr lang="en-CA" sz="2000" dirty="0"/>
              <a:t>3.   Compliance with these rules shall be subject to control by an independent authority.</a:t>
            </a:r>
          </a:p>
        </p:txBody>
      </p:sp>
      <p:sp>
        <p:nvSpPr>
          <p:cNvPr id="4" name="Footer Placeholder 3">
            <a:extLst>
              <a:ext uri="{FF2B5EF4-FFF2-40B4-BE49-F238E27FC236}">
                <a16:creationId xmlns:a16="http://schemas.microsoft.com/office/drawing/2014/main" id="{3C709BE8-8DDF-4E73-90D5-3004718ABFA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14033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486D6-AC20-4F32-8BB6-44D5A336D412}"/>
              </a:ext>
            </a:extLst>
          </p:cNvPr>
          <p:cNvSpPr>
            <a:spLocks noGrp="1"/>
          </p:cNvSpPr>
          <p:nvPr>
            <p:ph type="title"/>
          </p:nvPr>
        </p:nvSpPr>
        <p:spPr/>
        <p:txBody>
          <a:bodyPr/>
          <a:lstStyle/>
          <a:p>
            <a:r>
              <a:rPr lang="en-CA" dirty="0"/>
              <a:t>T.V. Time!</a:t>
            </a:r>
          </a:p>
        </p:txBody>
      </p:sp>
      <p:sp>
        <p:nvSpPr>
          <p:cNvPr id="6" name="Content Placeholder 5">
            <a:extLst>
              <a:ext uri="{FF2B5EF4-FFF2-40B4-BE49-F238E27FC236}">
                <a16:creationId xmlns:a16="http://schemas.microsoft.com/office/drawing/2014/main" id="{E5F38DA9-E904-4FF1-9CD1-39FAD45E45C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hlinkClick r:id="rId2"/>
              </a:rPr>
              <a:t>https://www.cbc.ca/news/thenational/right-to-be-forgotten-should-past-wrongs-stay-public-forever-1.4642607</a:t>
            </a:r>
            <a:r>
              <a:rPr lang="en-CA" dirty="0"/>
              <a:t> </a:t>
            </a:r>
          </a:p>
        </p:txBody>
      </p:sp>
      <p:sp>
        <p:nvSpPr>
          <p:cNvPr id="4" name="Footer Placeholder 3">
            <a:extLst>
              <a:ext uri="{FF2B5EF4-FFF2-40B4-BE49-F238E27FC236}">
                <a16:creationId xmlns:a16="http://schemas.microsoft.com/office/drawing/2014/main" id="{9023F501-08EB-4351-8A5E-5DC38C6617A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64682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4E6D-8414-4357-ACBD-C90B5BFAAECA}"/>
              </a:ext>
            </a:extLst>
          </p:cNvPr>
          <p:cNvSpPr>
            <a:spLocks noGrp="1"/>
          </p:cNvSpPr>
          <p:nvPr>
            <p:ph type="title"/>
          </p:nvPr>
        </p:nvSpPr>
        <p:spPr>
          <a:xfrm>
            <a:off x="758031" y="1844824"/>
            <a:ext cx="7772400" cy="2880320"/>
          </a:xfrm>
        </p:spPr>
        <p:txBody>
          <a:bodyPr/>
          <a:lstStyle/>
          <a:p>
            <a:r>
              <a:rPr lang="en-CA" dirty="0"/>
              <a:t>SO WHAT IS THIS RIGHT TO BE FORGOTTEN I KEEP HEARING ABOUT on tv?</a:t>
            </a:r>
          </a:p>
        </p:txBody>
      </p:sp>
      <p:sp>
        <p:nvSpPr>
          <p:cNvPr id="3" name="Footer Placeholder 2">
            <a:extLst>
              <a:ext uri="{FF2B5EF4-FFF2-40B4-BE49-F238E27FC236}">
                <a16:creationId xmlns:a16="http://schemas.microsoft.com/office/drawing/2014/main" id="{19BF0944-15B6-4A5D-8234-87743249E24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337507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103E-4ED7-4A39-BE17-202EE066B156}"/>
              </a:ext>
            </a:extLst>
          </p:cNvPr>
          <p:cNvSpPr>
            <a:spLocks noGrp="1"/>
          </p:cNvSpPr>
          <p:nvPr>
            <p:ph type="title"/>
          </p:nvPr>
        </p:nvSpPr>
        <p:spPr/>
        <p:txBody>
          <a:bodyPr/>
          <a:lstStyle/>
          <a:p>
            <a:r>
              <a:rPr lang="en-CA" i="1" dirty="0"/>
              <a:t>Google v. AEPD and Gonzalez</a:t>
            </a:r>
            <a:endParaRPr lang="en-CA" dirty="0"/>
          </a:p>
        </p:txBody>
      </p:sp>
      <p:sp>
        <p:nvSpPr>
          <p:cNvPr id="3" name="Content Placeholder 2">
            <a:extLst>
              <a:ext uri="{FF2B5EF4-FFF2-40B4-BE49-F238E27FC236}">
                <a16:creationId xmlns:a16="http://schemas.microsoft.com/office/drawing/2014/main" id="{5FFC7B28-2DFA-475D-99C3-483B0A44CD05}"/>
              </a:ext>
            </a:extLst>
          </p:cNvPr>
          <p:cNvSpPr>
            <a:spLocks noGrp="1"/>
          </p:cNvSpPr>
          <p:nvPr>
            <p:ph idx="1"/>
          </p:nvPr>
        </p:nvSpPr>
        <p:spPr>
          <a:xfrm>
            <a:off x="457200" y="1417638"/>
            <a:ext cx="8229600" cy="4708525"/>
          </a:xfrm>
        </p:spPr>
        <p:txBody>
          <a:bodyPr/>
          <a:lstStyle/>
          <a:p>
            <a:pPr marL="0" indent="0">
              <a:buNone/>
            </a:pPr>
            <a:endParaRPr lang="en-CA" sz="2800" dirty="0"/>
          </a:p>
          <a:p>
            <a:pPr marL="0" indent="0">
              <a:buNone/>
            </a:pPr>
            <a:endParaRPr lang="en-CA" sz="2800" dirty="0"/>
          </a:p>
          <a:p>
            <a:pPr marL="0" indent="0">
              <a:buNone/>
            </a:pPr>
            <a:endParaRPr lang="en-CA" sz="2800" u="sng" dirty="0"/>
          </a:p>
          <a:p>
            <a:pPr marL="0" indent="0">
              <a:buNone/>
            </a:pPr>
            <a:r>
              <a:rPr lang="en-CA" b="1" dirty="0"/>
              <a:t>Chloe Hughes-Legare &amp; Emma Peress</a:t>
            </a:r>
            <a:endParaRPr lang="en-CA" sz="2800" u="sng" dirty="0"/>
          </a:p>
        </p:txBody>
      </p:sp>
      <p:sp>
        <p:nvSpPr>
          <p:cNvPr id="4" name="Footer Placeholder 3">
            <a:extLst>
              <a:ext uri="{FF2B5EF4-FFF2-40B4-BE49-F238E27FC236}">
                <a16:creationId xmlns:a16="http://schemas.microsoft.com/office/drawing/2014/main" id="{49826436-AB1E-4AE3-9F25-01EADCD5DC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01634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A9DA-088B-44D0-BD11-8A2D4DC6CF94}"/>
              </a:ext>
            </a:extLst>
          </p:cNvPr>
          <p:cNvSpPr>
            <a:spLocks noGrp="1"/>
          </p:cNvSpPr>
          <p:nvPr>
            <p:ph type="title"/>
          </p:nvPr>
        </p:nvSpPr>
        <p:spPr>
          <a:xfrm>
            <a:off x="758031" y="1556792"/>
            <a:ext cx="7772400" cy="3168352"/>
          </a:xfrm>
        </p:spPr>
        <p:txBody>
          <a:bodyPr/>
          <a:lstStyle/>
          <a:p>
            <a:r>
              <a:rPr lang="en-CA" dirty="0"/>
              <a:t>WHY IN CANADA (OR ANYWHERE ELSE) SHOULD WE CARE ABOUT EU DATA PROTECTION LAW?</a:t>
            </a:r>
          </a:p>
        </p:txBody>
      </p:sp>
      <p:sp>
        <p:nvSpPr>
          <p:cNvPr id="3" name="Footer Placeholder 2">
            <a:extLst>
              <a:ext uri="{FF2B5EF4-FFF2-40B4-BE49-F238E27FC236}">
                <a16:creationId xmlns:a16="http://schemas.microsoft.com/office/drawing/2014/main" id="{69114C0B-48CC-444E-A22B-881E17DFB19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7961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13218-663F-0B09-9E15-7152A6AA8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221C7-2E98-4AB0-BC9D-7679E4FFD2B8}"/>
              </a:ext>
            </a:extLst>
          </p:cNvPr>
          <p:cNvSpPr>
            <a:spLocks noGrp="1"/>
          </p:cNvSpPr>
          <p:nvPr>
            <p:ph type="title"/>
          </p:nvPr>
        </p:nvSpPr>
        <p:spPr/>
        <p:txBody>
          <a:bodyPr/>
          <a:lstStyle/>
          <a:p>
            <a:r>
              <a:rPr lang="en-CA" dirty="0"/>
              <a:t>The GDPR</a:t>
            </a:r>
          </a:p>
        </p:txBody>
      </p:sp>
      <p:sp>
        <p:nvSpPr>
          <p:cNvPr id="3" name="Content Placeholder 2">
            <a:extLst>
              <a:ext uri="{FF2B5EF4-FFF2-40B4-BE49-F238E27FC236}">
                <a16:creationId xmlns:a16="http://schemas.microsoft.com/office/drawing/2014/main" id="{1476D647-3523-B3CC-B9E2-4C44027B47D7}"/>
              </a:ext>
            </a:extLst>
          </p:cNvPr>
          <p:cNvSpPr>
            <a:spLocks noGrp="1"/>
          </p:cNvSpPr>
          <p:nvPr>
            <p:ph idx="1"/>
          </p:nvPr>
        </p:nvSpPr>
        <p:spPr>
          <a:xfrm>
            <a:off x="457200" y="1417638"/>
            <a:ext cx="8229600" cy="4708525"/>
          </a:xfrm>
        </p:spPr>
        <p:txBody>
          <a:bodyPr/>
          <a:lstStyle/>
          <a:p>
            <a:pPr marL="0" indent="0">
              <a:buNone/>
            </a:pPr>
            <a:endParaRPr lang="en-CA" sz="2800" dirty="0"/>
          </a:p>
          <a:p>
            <a:pPr marL="0" indent="0">
              <a:buNone/>
            </a:pPr>
            <a:endParaRPr lang="en-CA" sz="2800" dirty="0"/>
          </a:p>
          <a:p>
            <a:pPr marL="0" indent="0">
              <a:buNone/>
            </a:pPr>
            <a:endParaRPr lang="en-CA" sz="2800" u="sng" dirty="0"/>
          </a:p>
          <a:p>
            <a:pPr marL="0" indent="0">
              <a:buNone/>
            </a:pPr>
            <a:r>
              <a:rPr lang="en-CA" b="1" dirty="0"/>
              <a:t>Isabela Vecchi &amp; Leah Ramsay</a:t>
            </a:r>
            <a:endParaRPr lang="en-CA" sz="2800" u="sng" dirty="0"/>
          </a:p>
        </p:txBody>
      </p:sp>
      <p:sp>
        <p:nvSpPr>
          <p:cNvPr id="4" name="Footer Placeholder 3">
            <a:extLst>
              <a:ext uri="{FF2B5EF4-FFF2-40B4-BE49-F238E27FC236}">
                <a16:creationId xmlns:a16="http://schemas.microsoft.com/office/drawing/2014/main" id="{FC3976AC-A1FE-EFAA-014B-1440E75ACAC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0356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D7D4-A5B8-45E5-4CCA-ECC7EA314CAB}"/>
              </a:ext>
            </a:extLst>
          </p:cNvPr>
          <p:cNvSpPr>
            <a:spLocks noGrp="1"/>
          </p:cNvSpPr>
          <p:nvPr>
            <p:ph type="title"/>
          </p:nvPr>
        </p:nvSpPr>
        <p:spPr/>
        <p:txBody>
          <a:bodyPr/>
          <a:lstStyle/>
          <a:p>
            <a:r>
              <a:rPr lang="en-CA" sz="3600" i="1" dirty="0">
                <a:effectLst/>
                <a:latin typeface="Calibri" panose="020F0502020204030204" pitchFamily="34" charset="0"/>
                <a:ea typeface="Times New Roman" panose="02020603050405020304" pitchFamily="18" charset="0"/>
                <a:cs typeface="Times New Roman" panose="02020603050405020304" pitchFamily="18" charset="0"/>
              </a:rPr>
              <a:t>Data Protection Commissioner v. Facebook Ireland Ltd, Maximillian </a:t>
            </a:r>
            <a:r>
              <a:rPr lang="en-CA" sz="3600" i="1" dirty="0" err="1">
                <a:effectLst/>
                <a:latin typeface="Calibri" panose="020F0502020204030204" pitchFamily="34" charset="0"/>
                <a:ea typeface="Times New Roman" panose="02020603050405020304" pitchFamily="18" charset="0"/>
                <a:cs typeface="Times New Roman" panose="02020603050405020304" pitchFamily="18" charset="0"/>
              </a:rPr>
              <a:t>Schrems</a:t>
            </a:r>
            <a:r>
              <a:rPr lang="en-CA" sz="3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3600" dirty="0"/>
          </a:p>
        </p:txBody>
      </p:sp>
      <p:sp>
        <p:nvSpPr>
          <p:cNvPr id="3" name="Content Placeholder 2">
            <a:extLst>
              <a:ext uri="{FF2B5EF4-FFF2-40B4-BE49-F238E27FC236}">
                <a16:creationId xmlns:a16="http://schemas.microsoft.com/office/drawing/2014/main" id="{7A42A487-4313-1D6A-8F01-D8949F975981}"/>
              </a:ext>
            </a:extLst>
          </p:cNvPr>
          <p:cNvSpPr>
            <a:spLocks noGrp="1"/>
          </p:cNvSpPr>
          <p:nvPr>
            <p:ph idx="1"/>
          </p:nvPr>
        </p:nvSpPr>
        <p:spPr/>
        <p:txBody>
          <a:bodyPr/>
          <a:lstStyle/>
          <a:p>
            <a:pPr marL="0" indent="0" algn="ctr">
              <a:buNone/>
            </a:pPr>
            <a:r>
              <a:rPr lang="en-CA" sz="2800" dirty="0"/>
              <a:t>aka </a:t>
            </a:r>
            <a:r>
              <a:rPr lang="en-CA" sz="2800" i="1" dirty="0" err="1"/>
              <a:t>Schrems</a:t>
            </a:r>
            <a:r>
              <a:rPr lang="en-CA" sz="2800" i="1" dirty="0"/>
              <a:t> 2</a:t>
            </a:r>
            <a:r>
              <a:rPr lang="en-CA" sz="2800" dirty="0"/>
              <a:t> or </a:t>
            </a:r>
            <a:r>
              <a:rPr lang="en-CA" sz="2800" i="1" dirty="0" err="1"/>
              <a:t>Schrems</a:t>
            </a:r>
            <a:r>
              <a:rPr lang="en-CA" sz="2800" i="1" dirty="0"/>
              <a:t> II: Privacy Boogaloo</a:t>
            </a:r>
          </a:p>
          <a:p>
            <a:pPr marL="0" indent="0">
              <a:buNone/>
            </a:pPr>
            <a:endParaRPr lang="en-CA" sz="2400" dirty="0"/>
          </a:p>
          <a:p>
            <a:pPr marL="0" indent="0">
              <a:buNone/>
            </a:pPr>
            <a:endParaRPr lang="en-CA" sz="2400" u="sng" dirty="0"/>
          </a:p>
          <a:p>
            <a:pPr marL="0" indent="0">
              <a:buNone/>
            </a:pPr>
            <a:endParaRPr lang="en-CA" sz="2400" u="sng" dirty="0"/>
          </a:p>
          <a:p>
            <a:pPr marL="0" indent="0">
              <a:buNone/>
            </a:pPr>
            <a:r>
              <a:rPr lang="de-DE" b="1" dirty="0"/>
              <a:t>Julien Bérubé &amp; Divine Tatchinda</a:t>
            </a:r>
            <a:endParaRPr lang="en-CA" sz="2400" u="sng" dirty="0"/>
          </a:p>
          <a:p>
            <a:pPr marL="0" indent="0">
              <a:buNone/>
            </a:pPr>
            <a:endParaRPr lang="en-CA" sz="2400" dirty="0"/>
          </a:p>
        </p:txBody>
      </p:sp>
      <p:sp>
        <p:nvSpPr>
          <p:cNvPr id="4" name="Footer Placeholder 3">
            <a:extLst>
              <a:ext uri="{FF2B5EF4-FFF2-40B4-BE49-F238E27FC236}">
                <a16:creationId xmlns:a16="http://schemas.microsoft.com/office/drawing/2014/main" id="{5EDD0F7F-EF1F-DC4A-10D1-693ED2F4996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7109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4639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u="sng" dirty="0"/>
              <a:t>F</a:t>
            </a:r>
            <a:r>
              <a:rPr lang="en-CA" altLang="en-US" sz="2800" dirty="0"/>
              <a:t>: </a:t>
            </a:r>
            <a:r>
              <a:rPr lang="en-US" altLang="en-US" sz="2800" dirty="0"/>
              <a:t>Newton runs website, published </a:t>
            </a:r>
            <a:r>
              <a:rPr lang="en-US" altLang="en-US" sz="2800" b="1" dirty="0"/>
              <a:t>links</a:t>
            </a:r>
            <a:r>
              <a:rPr lang="en-US" altLang="en-US" sz="2800" dirty="0"/>
              <a:t> to defamatory content </a:t>
            </a:r>
            <a:endParaRPr lang="en-CA" altLang="en-US" sz="2800" dirty="0"/>
          </a:p>
          <a:p>
            <a:pPr marL="0" indent="0" eaLnBrk="1" hangingPunct="1">
              <a:buNone/>
            </a:pPr>
            <a:r>
              <a:rPr lang="en-CA" altLang="en-US" sz="2800" dirty="0"/>
              <a:t>“a hyperlink, by itself, should never be seen as ‘publication’ of the content to which it refers” (Abella J., who says you must </a:t>
            </a:r>
            <a:r>
              <a:rPr lang="en-CA" altLang="en-US" sz="2800" b="1" dirty="0"/>
              <a:t>repeat</a:t>
            </a:r>
            <a:r>
              <a:rPr lang="en-CA" altLang="en-US" sz="2800" dirty="0"/>
              <a:t> the defamation)</a:t>
            </a:r>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2901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274638"/>
            <a:ext cx="8229600" cy="850106"/>
          </a:xfrm>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315244"/>
            <a:ext cx="8229600" cy="4810919"/>
          </a:xfrm>
        </p:spPr>
        <p:txBody>
          <a:bodyPr/>
          <a:lstStyle/>
          <a:p>
            <a:pPr marL="0" indent="0">
              <a:buNone/>
            </a:pPr>
            <a:r>
              <a:rPr lang="en-CA" altLang="en-US" sz="2800" i="1" dirty="0"/>
              <a:t>Duffy v Google Inc</a:t>
            </a:r>
            <a:r>
              <a:rPr lang="en-CA" altLang="en-US" sz="2800" dirty="0"/>
              <a:t>. [2015] SASC 170</a:t>
            </a:r>
          </a:p>
          <a:p>
            <a:pPr marL="0" indent="0">
              <a:buNone/>
            </a:pPr>
            <a:r>
              <a:rPr lang="en-CA" altLang="en-US" sz="2800" dirty="0">
                <a:sym typeface="Wingdings" panose="05000000000000000000" pitchFamily="2" charset="2"/>
              </a:rPr>
              <a:t> Secondary publication, Google liable!</a:t>
            </a:r>
            <a:endParaRPr lang="en-CA" altLang="en-US" sz="2800" dirty="0"/>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pic>
        <p:nvPicPr>
          <p:cNvPr id="5" name="Picture 4" descr="janice duffy autofill.png">
            <a:extLst>
              <a:ext uri="{FF2B5EF4-FFF2-40B4-BE49-F238E27FC236}">
                <a16:creationId xmlns:a16="http://schemas.microsoft.com/office/drawing/2014/main" id="{EBF9AC62-5E38-4B2E-9389-8725F5962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43110"/>
            <a:ext cx="579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1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p:txBody>
          <a:bodyPr/>
          <a:lstStyle/>
          <a:p>
            <a:pPr marL="0" indent="0">
              <a:buNone/>
            </a:pPr>
            <a:r>
              <a:rPr lang="en-CA" altLang="en-US" i="1" dirty="0"/>
              <a:t>Duffy v Google Inc</a:t>
            </a:r>
            <a:r>
              <a:rPr lang="en-CA" altLang="en-US" dirty="0"/>
              <a:t>. [2017] SASCFC 130 (October 4, 2017)</a:t>
            </a:r>
          </a:p>
          <a:p>
            <a:pPr marL="0" indent="0">
              <a:buNone/>
            </a:pPr>
            <a:r>
              <a:rPr lang="en-CA" altLang="en-US" sz="2400" dirty="0">
                <a:sym typeface="Wingdings" panose="05000000000000000000" pitchFamily="2" charset="2"/>
              </a:rPr>
              <a:t> upheld, Google is in fact a secondary publisher</a:t>
            </a:r>
            <a:endParaRPr lang="en-CA" altLang="en-US" sz="2400" dirty="0"/>
          </a:p>
          <a:p>
            <a:pPr marL="0" indent="0">
              <a:buNone/>
            </a:pPr>
            <a:r>
              <a:rPr lang="en-CA" altLang="en-US" sz="2400" dirty="0"/>
              <a:t>“There is an important distinction between a pre-programmed automated system and passivity. It is the degree to which the automated programmers facilitate the production of defamatory material in a written and therefore comprehensible form which is important”</a:t>
            </a:r>
          </a:p>
          <a:p>
            <a:pPr marL="0" indent="0">
              <a:buNone/>
            </a:pPr>
            <a:r>
              <a:rPr lang="en-CA" altLang="en-US" sz="2400" dirty="0"/>
              <a:t>“Google participated in the publication of the paragraphs about Dr Duffy produced by its search engine because it intended its search engine to do what it programmed it to do”</a:t>
            </a:r>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5490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136526"/>
            <a:ext cx="8229600" cy="758032"/>
          </a:xfrm>
        </p:spPr>
        <p:txBody>
          <a:bodyPr/>
          <a:lstStyle/>
          <a:p>
            <a:r>
              <a:rPr lang="en-CA" dirty="0"/>
              <a:t>Duffy (cont’d)</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124744"/>
            <a:ext cx="8229600" cy="5001419"/>
          </a:xfrm>
        </p:spPr>
        <p:txBody>
          <a:bodyPr/>
          <a:lstStyle/>
          <a:p>
            <a:pPr marL="0" indent="0">
              <a:buNone/>
            </a:pPr>
            <a:r>
              <a:rPr lang="en-US" altLang="en-US" sz="2400" i="1" dirty="0"/>
              <a:t>Duffy v Google LLC</a:t>
            </a:r>
            <a:r>
              <a:rPr lang="en-US" altLang="en-US" sz="2400" dirty="0"/>
              <a:t> [2023] SASC 13 (February 3, 2023)</a:t>
            </a:r>
          </a:p>
          <a:p>
            <a:pPr marL="0" indent="0">
              <a:buNone/>
            </a:pPr>
            <a:endParaRPr lang="en-CA" sz="2400" dirty="0"/>
          </a:p>
          <a:p>
            <a:pPr marL="0" indent="0">
              <a:buNone/>
            </a:pPr>
            <a:r>
              <a:rPr lang="en-CA" sz="2400" dirty="0"/>
              <a:t>“</a:t>
            </a:r>
            <a:r>
              <a:rPr lang="en-US" sz="2400" dirty="0"/>
              <a:t>the subject snippets did more than describe a story about a person; they described her as a furtive stalker in terms amounting to an imputation of criminal conduct</a:t>
            </a:r>
            <a:r>
              <a:rPr lang="en-CA" sz="2400" dirty="0"/>
              <a:t>… (Google’s) </a:t>
            </a:r>
            <a:r>
              <a:rPr lang="en-US" sz="2400" dirty="0"/>
              <a:t>capacity to entice the reader to select the hyperlinks was enhanced by the preeminent ranking</a:t>
            </a:r>
            <a:r>
              <a:rPr lang="en-CA" sz="2400" dirty="0"/>
              <a:t>”</a:t>
            </a:r>
          </a:p>
          <a:p>
            <a:pPr>
              <a:buFont typeface="Wingdings" panose="05000000000000000000" pitchFamily="2" charset="2"/>
              <a:buChar char="à"/>
            </a:pPr>
            <a:r>
              <a:rPr lang="en-CA" sz="2400" dirty="0">
                <a:sym typeface="Wingdings" panose="05000000000000000000" pitchFamily="2" charset="2"/>
              </a:rPr>
              <a:t>Snippets were defamatory – Google took down the links, but did not change auto-complete and were very aware of the problem thanks to all the court cases!</a:t>
            </a:r>
          </a:p>
          <a:p>
            <a:pPr>
              <a:buFont typeface="Wingdings" panose="05000000000000000000" pitchFamily="2" charset="2"/>
              <a:buChar char="à"/>
            </a:pPr>
            <a:r>
              <a:rPr lang="en-CA" sz="2400" dirty="0">
                <a:sym typeface="Wingdings" panose="05000000000000000000" pitchFamily="2" charset="2"/>
              </a:rPr>
              <a:t>Future hearing on damages, still appeal coming…</a:t>
            </a:r>
            <a:endParaRPr lang="en-CA" sz="2400"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276874018"/>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48416</TotalTime>
  <Words>3013</Words>
  <Application>Microsoft Office PowerPoint</Application>
  <PresentationFormat>On-screen Show (4:3)</PresentationFormat>
  <Paragraphs>263</Paragraphs>
  <Slides>40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 Class 8 – November 11  1. Still some defamation stuff 2. My Image is My Own – Rights to your image and reputation online [and “revenge porn” tbd]  3. Forget Me Not? – the Right to Be Forgotten in Europe (and Canada?) and Introduction to European Data Protection (Presentations)</vt:lpstr>
      <vt:lpstr>Admin Crap</vt:lpstr>
      <vt:lpstr>In the News</vt:lpstr>
      <vt:lpstr>Now where were we…</vt:lpstr>
      <vt:lpstr>Defamation on the internet</vt:lpstr>
      <vt:lpstr>Third-Party liability - links</vt:lpstr>
      <vt:lpstr>Third party liability – links+</vt:lpstr>
      <vt:lpstr>Third party liability – links+</vt:lpstr>
      <vt:lpstr>Duffy (cont’d)</vt:lpstr>
      <vt:lpstr>Google Auto-Complete Policy</vt:lpstr>
      <vt:lpstr>Defamation - criminal remedies?</vt:lpstr>
      <vt:lpstr>Defamatory Libel</vt:lpstr>
      <vt:lpstr>Criminal Harassment</vt:lpstr>
      <vt:lpstr>Criminal Harassment on Twitter?</vt:lpstr>
      <vt:lpstr>Caplan v. Atas</vt:lpstr>
      <vt:lpstr>Criminal AND / OR Civil Remedy?</vt:lpstr>
      <vt:lpstr>Freedom of speech and the internet</vt:lpstr>
      <vt:lpstr>Caplan v. Atas – The Problem</vt:lpstr>
      <vt:lpstr>Caplan v. Atas – The Solution</vt:lpstr>
      <vt:lpstr>Internet Harassment – The Test</vt:lpstr>
      <vt:lpstr>Caplan v. Atas – The Remedies</vt:lpstr>
      <vt:lpstr>Some foreshadowing…</vt:lpstr>
      <vt:lpstr>Some more foreshadowing  (the RTBF)</vt:lpstr>
      <vt:lpstr>Rights to your image and reputation (in image form) online</vt:lpstr>
      <vt:lpstr>Personality Rights  Publication Rights</vt:lpstr>
      <vt:lpstr>Personality Rights in play when…</vt:lpstr>
      <vt:lpstr>Personality Rights in play when…</vt:lpstr>
      <vt:lpstr>Personality Rights – Common Law</vt:lpstr>
      <vt:lpstr>Common Law Statutes</vt:lpstr>
      <vt:lpstr>e.g. Manitoba The Privacy Act</vt:lpstr>
      <vt:lpstr>British Columbia – The Privacy Act</vt:lpstr>
      <vt:lpstr>Forget Me Not? – the Right to Be Forgotten in Europe (and Canada?) and Introduction to European Data Protection</vt:lpstr>
      <vt:lpstr>EUROPE!</vt:lpstr>
      <vt:lpstr>Charter of Fundamental Rights Of the European Union</vt:lpstr>
      <vt:lpstr>T.V. Time!</vt:lpstr>
      <vt:lpstr>SO WHAT IS THIS RIGHT TO BE FORGOTTEN I KEEP HEARING ABOUT on tv?</vt:lpstr>
      <vt:lpstr>Google v. AEPD and Gonzalez</vt:lpstr>
      <vt:lpstr>WHY IN CANADA (OR ANYWHERE ELSE) SHOULD WE CARE ABOUT EU DATA PROTECTION LAW?</vt:lpstr>
      <vt:lpstr>The GDPR</vt:lpstr>
      <vt:lpstr>Data Protection Commissioner v. Facebook Ireland Ltd, Maximillian Schrems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1455</cp:revision>
  <dcterms:created xsi:type="dcterms:W3CDTF">2011-09-16T14:20:42Z</dcterms:created>
  <dcterms:modified xsi:type="dcterms:W3CDTF">2024-11-12T13:33:12Z</dcterms:modified>
</cp:coreProperties>
</file>