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2"/>
  </p:notesMasterIdLst>
  <p:handoutMasterIdLst>
    <p:handoutMasterId r:id="rId73"/>
  </p:handoutMasterIdLst>
  <p:sldIdLst>
    <p:sldId id="256" r:id="rId2"/>
    <p:sldId id="401" r:id="rId3"/>
    <p:sldId id="645" r:id="rId4"/>
    <p:sldId id="437" r:id="rId5"/>
    <p:sldId id="659" r:id="rId6"/>
    <p:sldId id="497" r:id="rId7"/>
    <p:sldId id="495" r:id="rId8"/>
    <p:sldId id="529" r:id="rId9"/>
    <p:sldId id="498" r:id="rId10"/>
    <p:sldId id="499" r:id="rId11"/>
    <p:sldId id="500" r:id="rId12"/>
    <p:sldId id="503" r:id="rId13"/>
    <p:sldId id="522" r:id="rId14"/>
    <p:sldId id="501" r:id="rId15"/>
    <p:sldId id="514" r:id="rId16"/>
    <p:sldId id="515" r:id="rId17"/>
    <p:sldId id="518" r:id="rId18"/>
    <p:sldId id="519" r:id="rId19"/>
    <p:sldId id="516" r:id="rId20"/>
    <p:sldId id="520" r:id="rId21"/>
    <p:sldId id="521" r:id="rId22"/>
    <p:sldId id="524" r:id="rId23"/>
    <p:sldId id="523" r:id="rId24"/>
    <p:sldId id="526" r:id="rId25"/>
    <p:sldId id="528" r:id="rId26"/>
    <p:sldId id="527" r:id="rId27"/>
    <p:sldId id="564" r:id="rId28"/>
    <p:sldId id="562" r:id="rId29"/>
    <p:sldId id="563" r:id="rId30"/>
    <p:sldId id="694" r:id="rId31"/>
    <p:sldId id="530" r:id="rId32"/>
    <p:sldId id="531" r:id="rId33"/>
    <p:sldId id="533" r:id="rId34"/>
    <p:sldId id="532" r:id="rId35"/>
    <p:sldId id="525" r:id="rId36"/>
    <p:sldId id="502" r:id="rId37"/>
    <p:sldId id="695" r:id="rId38"/>
    <p:sldId id="576" r:id="rId39"/>
    <p:sldId id="510" r:id="rId40"/>
    <p:sldId id="696" r:id="rId41"/>
    <p:sldId id="512" r:id="rId42"/>
    <p:sldId id="662" r:id="rId43"/>
    <p:sldId id="513" r:id="rId44"/>
    <p:sldId id="534" r:id="rId45"/>
    <p:sldId id="535" r:id="rId46"/>
    <p:sldId id="538" r:id="rId47"/>
    <p:sldId id="537" r:id="rId48"/>
    <p:sldId id="541" r:id="rId49"/>
    <p:sldId id="536" r:id="rId50"/>
    <p:sldId id="539" r:id="rId51"/>
    <p:sldId id="543" r:id="rId52"/>
    <p:sldId id="507" r:id="rId53"/>
    <p:sldId id="540" r:id="rId54"/>
    <p:sldId id="508" r:id="rId55"/>
    <p:sldId id="509" r:id="rId56"/>
    <p:sldId id="542" r:id="rId57"/>
    <p:sldId id="544" r:id="rId58"/>
    <p:sldId id="419" r:id="rId59"/>
    <p:sldId id="702" r:id="rId60"/>
    <p:sldId id="660" r:id="rId61"/>
    <p:sldId id="701" r:id="rId62"/>
    <p:sldId id="505" r:id="rId63"/>
    <p:sldId id="551" r:id="rId64"/>
    <p:sldId id="553" r:id="rId65"/>
    <p:sldId id="652" r:id="rId66"/>
    <p:sldId id="606" r:id="rId67"/>
    <p:sldId id="607" r:id="rId68"/>
    <p:sldId id="567" r:id="rId69"/>
    <p:sldId id="571" r:id="rId70"/>
    <p:sldId id="574" r:id="rId7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Mendelsohn" userId="86f0204bdc17aa10" providerId="LiveId" clId="{47B0151C-8EFE-4354-910B-4CD1D477EC22}"/>
    <pc:docChg chg="delSld">
      <pc:chgData name="Allen Mendelsohn" userId="86f0204bdc17aa10" providerId="LiveId" clId="{47B0151C-8EFE-4354-910B-4CD1D477EC22}" dt="2024-11-05T12:16:37.272" v="3" actId="47"/>
      <pc:docMkLst>
        <pc:docMk/>
      </pc:docMkLst>
      <pc:sldChg chg="del">
        <pc:chgData name="Allen Mendelsohn" userId="86f0204bdc17aa10" providerId="LiveId" clId="{47B0151C-8EFE-4354-910B-4CD1D477EC22}" dt="2024-11-05T12:16:01.314" v="0" actId="47"/>
        <pc:sldMkLst>
          <pc:docMk/>
          <pc:sldMk cId="1833015621" sldId="545"/>
        </pc:sldMkLst>
      </pc:sldChg>
      <pc:sldChg chg="del">
        <pc:chgData name="Allen Mendelsohn" userId="86f0204bdc17aa10" providerId="LiveId" clId="{47B0151C-8EFE-4354-910B-4CD1D477EC22}" dt="2024-11-05T12:16:01.314" v="0" actId="47"/>
        <pc:sldMkLst>
          <pc:docMk/>
          <pc:sldMk cId="2201911684" sldId="546"/>
        </pc:sldMkLst>
      </pc:sldChg>
      <pc:sldChg chg="del">
        <pc:chgData name="Allen Mendelsohn" userId="86f0204bdc17aa10" providerId="LiveId" clId="{47B0151C-8EFE-4354-910B-4CD1D477EC22}" dt="2024-11-05T12:16:01.314" v="0" actId="47"/>
        <pc:sldMkLst>
          <pc:docMk/>
          <pc:sldMk cId="18445923" sldId="547"/>
        </pc:sldMkLst>
      </pc:sldChg>
      <pc:sldChg chg="del">
        <pc:chgData name="Allen Mendelsohn" userId="86f0204bdc17aa10" providerId="LiveId" clId="{47B0151C-8EFE-4354-910B-4CD1D477EC22}" dt="2024-11-05T12:16:01.314" v="0" actId="47"/>
        <pc:sldMkLst>
          <pc:docMk/>
          <pc:sldMk cId="2768326132" sldId="548"/>
        </pc:sldMkLst>
      </pc:sldChg>
      <pc:sldChg chg="del">
        <pc:chgData name="Allen Mendelsohn" userId="86f0204bdc17aa10" providerId="LiveId" clId="{47B0151C-8EFE-4354-910B-4CD1D477EC22}" dt="2024-11-05T12:16:01.314" v="0" actId="47"/>
        <pc:sldMkLst>
          <pc:docMk/>
          <pc:sldMk cId="3071659812" sldId="549"/>
        </pc:sldMkLst>
      </pc:sldChg>
      <pc:sldChg chg="del">
        <pc:chgData name="Allen Mendelsohn" userId="86f0204bdc17aa10" providerId="LiveId" clId="{47B0151C-8EFE-4354-910B-4CD1D477EC22}" dt="2024-11-05T12:16:37.272" v="3" actId="47"/>
        <pc:sldMkLst>
          <pc:docMk/>
          <pc:sldMk cId="3315667087" sldId="550"/>
        </pc:sldMkLst>
      </pc:sldChg>
      <pc:sldChg chg="del">
        <pc:chgData name="Allen Mendelsohn" userId="86f0204bdc17aa10" providerId="LiveId" clId="{47B0151C-8EFE-4354-910B-4CD1D477EC22}" dt="2024-11-05T12:16:01.314" v="0" actId="47"/>
        <pc:sldMkLst>
          <pc:docMk/>
          <pc:sldMk cId="754908778" sldId="554"/>
        </pc:sldMkLst>
      </pc:sldChg>
      <pc:sldChg chg="del">
        <pc:chgData name="Allen Mendelsohn" userId="86f0204bdc17aa10" providerId="LiveId" clId="{47B0151C-8EFE-4354-910B-4CD1D477EC22}" dt="2024-11-05T12:16:01.314" v="0" actId="47"/>
        <pc:sldMkLst>
          <pc:docMk/>
          <pc:sldMk cId="2928718036" sldId="555"/>
        </pc:sldMkLst>
      </pc:sldChg>
      <pc:sldChg chg="del">
        <pc:chgData name="Allen Mendelsohn" userId="86f0204bdc17aa10" providerId="LiveId" clId="{47B0151C-8EFE-4354-910B-4CD1D477EC22}" dt="2024-11-05T12:16:01.314" v="0" actId="47"/>
        <pc:sldMkLst>
          <pc:docMk/>
          <pc:sldMk cId="2986824542" sldId="557"/>
        </pc:sldMkLst>
      </pc:sldChg>
      <pc:sldChg chg="del">
        <pc:chgData name="Allen Mendelsohn" userId="86f0204bdc17aa10" providerId="LiveId" clId="{47B0151C-8EFE-4354-910B-4CD1D477EC22}" dt="2024-11-05T12:16:16.400" v="1" actId="47"/>
        <pc:sldMkLst>
          <pc:docMk/>
          <pc:sldMk cId="3328899557" sldId="559"/>
        </pc:sldMkLst>
      </pc:sldChg>
      <pc:sldChg chg="del">
        <pc:chgData name="Allen Mendelsohn" userId="86f0204bdc17aa10" providerId="LiveId" clId="{47B0151C-8EFE-4354-910B-4CD1D477EC22}" dt="2024-11-05T12:16:16.400" v="1" actId="47"/>
        <pc:sldMkLst>
          <pc:docMk/>
          <pc:sldMk cId="1373732217" sldId="560"/>
        </pc:sldMkLst>
      </pc:sldChg>
      <pc:sldChg chg="del">
        <pc:chgData name="Allen Mendelsohn" userId="86f0204bdc17aa10" providerId="LiveId" clId="{47B0151C-8EFE-4354-910B-4CD1D477EC22}" dt="2024-11-05T12:16:16.400" v="1" actId="47"/>
        <pc:sldMkLst>
          <pc:docMk/>
          <pc:sldMk cId="1377586748" sldId="561"/>
        </pc:sldMkLst>
      </pc:sldChg>
      <pc:sldChg chg="del">
        <pc:chgData name="Allen Mendelsohn" userId="86f0204bdc17aa10" providerId="LiveId" clId="{47B0151C-8EFE-4354-910B-4CD1D477EC22}" dt="2024-11-05T12:16:16.400" v="1" actId="47"/>
        <pc:sldMkLst>
          <pc:docMk/>
          <pc:sldMk cId="1520885942" sldId="565"/>
        </pc:sldMkLst>
      </pc:sldChg>
      <pc:sldChg chg="del">
        <pc:chgData name="Allen Mendelsohn" userId="86f0204bdc17aa10" providerId="LiveId" clId="{47B0151C-8EFE-4354-910B-4CD1D477EC22}" dt="2024-11-05T12:16:26.562" v="2" actId="47"/>
        <pc:sldMkLst>
          <pc:docMk/>
          <pc:sldMk cId="2099841117" sldId="569"/>
        </pc:sldMkLst>
      </pc:sldChg>
      <pc:sldChg chg="del">
        <pc:chgData name="Allen Mendelsohn" userId="86f0204bdc17aa10" providerId="LiveId" clId="{47B0151C-8EFE-4354-910B-4CD1D477EC22}" dt="2024-11-05T12:16:37.272" v="3" actId="47"/>
        <pc:sldMkLst>
          <pc:docMk/>
          <pc:sldMk cId="713877560" sldId="570"/>
        </pc:sldMkLst>
      </pc:sldChg>
      <pc:sldChg chg="del">
        <pc:chgData name="Allen Mendelsohn" userId="86f0204bdc17aa10" providerId="LiveId" clId="{47B0151C-8EFE-4354-910B-4CD1D477EC22}" dt="2024-11-05T12:16:16.400" v="1" actId="47"/>
        <pc:sldMkLst>
          <pc:docMk/>
          <pc:sldMk cId="1212634371" sldId="572"/>
        </pc:sldMkLst>
      </pc:sldChg>
      <pc:sldChg chg="del">
        <pc:chgData name="Allen Mendelsohn" userId="86f0204bdc17aa10" providerId="LiveId" clId="{47B0151C-8EFE-4354-910B-4CD1D477EC22}" dt="2024-11-05T12:16:37.272" v="3" actId="47"/>
        <pc:sldMkLst>
          <pc:docMk/>
          <pc:sldMk cId="2510975366" sldId="573"/>
        </pc:sldMkLst>
      </pc:sldChg>
      <pc:sldChg chg="del">
        <pc:chgData name="Allen Mendelsohn" userId="86f0204bdc17aa10" providerId="LiveId" clId="{47B0151C-8EFE-4354-910B-4CD1D477EC22}" dt="2024-11-05T12:16:37.272" v="3" actId="47"/>
        <pc:sldMkLst>
          <pc:docMk/>
          <pc:sldMk cId="155696535" sldId="575"/>
        </pc:sldMkLst>
      </pc:sldChg>
      <pc:sldChg chg="del">
        <pc:chgData name="Allen Mendelsohn" userId="86f0204bdc17aa10" providerId="LiveId" clId="{47B0151C-8EFE-4354-910B-4CD1D477EC22}" dt="2024-11-05T12:16:16.400" v="1" actId="47"/>
        <pc:sldMkLst>
          <pc:docMk/>
          <pc:sldMk cId="1055834503" sldId="577"/>
        </pc:sldMkLst>
      </pc:sldChg>
      <pc:sldChg chg="del">
        <pc:chgData name="Allen Mendelsohn" userId="86f0204bdc17aa10" providerId="LiveId" clId="{47B0151C-8EFE-4354-910B-4CD1D477EC22}" dt="2024-11-05T12:16:16.400" v="1" actId="47"/>
        <pc:sldMkLst>
          <pc:docMk/>
          <pc:sldMk cId="1459031620" sldId="578"/>
        </pc:sldMkLst>
      </pc:sldChg>
      <pc:sldChg chg="del">
        <pc:chgData name="Allen Mendelsohn" userId="86f0204bdc17aa10" providerId="LiveId" clId="{47B0151C-8EFE-4354-910B-4CD1D477EC22}" dt="2024-11-05T12:16:16.400" v="1" actId="47"/>
        <pc:sldMkLst>
          <pc:docMk/>
          <pc:sldMk cId="2153010549" sldId="579"/>
        </pc:sldMkLst>
      </pc:sldChg>
      <pc:sldChg chg="del">
        <pc:chgData name="Allen Mendelsohn" userId="86f0204bdc17aa10" providerId="LiveId" clId="{47B0151C-8EFE-4354-910B-4CD1D477EC22}" dt="2024-11-05T12:16:16.400" v="1" actId="47"/>
        <pc:sldMkLst>
          <pc:docMk/>
          <pc:sldMk cId="2973450393" sldId="580"/>
        </pc:sldMkLst>
      </pc:sldChg>
      <pc:sldChg chg="del">
        <pc:chgData name="Allen Mendelsohn" userId="86f0204bdc17aa10" providerId="LiveId" clId="{47B0151C-8EFE-4354-910B-4CD1D477EC22}" dt="2024-11-05T12:16:37.272" v="3" actId="47"/>
        <pc:sldMkLst>
          <pc:docMk/>
          <pc:sldMk cId="2523148035" sldId="581"/>
        </pc:sldMkLst>
      </pc:sldChg>
      <pc:sldChg chg="del">
        <pc:chgData name="Allen Mendelsohn" userId="86f0204bdc17aa10" providerId="LiveId" clId="{47B0151C-8EFE-4354-910B-4CD1D477EC22}" dt="2024-11-05T12:16:37.272" v="3" actId="47"/>
        <pc:sldMkLst>
          <pc:docMk/>
          <pc:sldMk cId="1634125801" sldId="582"/>
        </pc:sldMkLst>
      </pc:sldChg>
      <pc:sldChg chg="del">
        <pc:chgData name="Allen Mendelsohn" userId="86f0204bdc17aa10" providerId="LiveId" clId="{47B0151C-8EFE-4354-910B-4CD1D477EC22}" dt="2024-11-05T12:16:37.272" v="3" actId="47"/>
        <pc:sldMkLst>
          <pc:docMk/>
          <pc:sldMk cId="1845291067" sldId="583"/>
        </pc:sldMkLst>
      </pc:sldChg>
      <pc:sldChg chg="del">
        <pc:chgData name="Allen Mendelsohn" userId="86f0204bdc17aa10" providerId="LiveId" clId="{47B0151C-8EFE-4354-910B-4CD1D477EC22}" dt="2024-11-05T12:16:26.562" v="2" actId="47"/>
        <pc:sldMkLst>
          <pc:docMk/>
          <pc:sldMk cId="4067297883" sldId="584"/>
        </pc:sldMkLst>
      </pc:sldChg>
      <pc:sldChg chg="del">
        <pc:chgData name="Allen Mendelsohn" userId="86f0204bdc17aa10" providerId="LiveId" clId="{47B0151C-8EFE-4354-910B-4CD1D477EC22}" dt="2024-11-05T12:16:37.272" v="3" actId="47"/>
        <pc:sldMkLst>
          <pc:docMk/>
          <pc:sldMk cId="404162682" sldId="585"/>
        </pc:sldMkLst>
      </pc:sldChg>
      <pc:sldChg chg="del">
        <pc:chgData name="Allen Mendelsohn" userId="86f0204bdc17aa10" providerId="LiveId" clId="{47B0151C-8EFE-4354-910B-4CD1D477EC22}" dt="2024-11-05T12:16:37.272" v="3" actId="47"/>
        <pc:sldMkLst>
          <pc:docMk/>
          <pc:sldMk cId="3399406664" sldId="586"/>
        </pc:sldMkLst>
      </pc:sldChg>
      <pc:sldChg chg="del">
        <pc:chgData name="Allen Mendelsohn" userId="86f0204bdc17aa10" providerId="LiveId" clId="{47B0151C-8EFE-4354-910B-4CD1D477EC22}" dt="2024-11-05T12:16:37.272" v="3" actId="47"/>
        <pc:sldMkLst>
          <pc:docMk/>
          <pc:sldMk cId="1320746893" sldId="587"/>
        </pc:sldMkLst>
      </pc:sldChg>
      <pc:sldChg chg="del">
        <pc:chgData name="Allen Mendelsohn" userId="86f0204bdc17aa10" providerId="LiveId" clId="{47B0151C-8EFE-4354-910B-4CD1D477EC22}" dt="2024-11-05T12:16:37.272" v="3" actId="47"/>
        <pc:sldMkLst>
          <pc:docMk/>
          <pc:sldMk cId="1516815952" sldId="588"/>
        </pc:sldMkLst>
      </pc:sldChg>
      <pc:sldChg chg="del">
        <pc:chgData name="Allen Mendelsohn" userId="86f0204bdc17aa10" providerId="LiveId" clId="{47B0151C-8EFE-4354-910B-4CD1D477EC22}" dt="2024-11-05T12:16:37.272" v="3" actId="47"/>
        <pc:sldMkLst>
          <pc:docMk/>
          <pc:sldMk cId="1261664302" sldId="589"/>
        </pc:sldMkLst>
      </pc:sldChg>
      <pc:sldChg chg="del">
        <pc:chgData name="Allen Mendelsohn" userId="86f0204bdc17aa10" providerId="LiveId" clId="{47B0151C-8EFE-4354-910B-4CD1D477EC22}" dt="2024-11-05T12:16:37.272" v="3" actId="47"/>
        <pc:sldMkLst>
          <pc:docMk/>
          <pc:sldMk cId="1851958824" sldId="590"/>
        </pc:sldMkLst>
      </pc:sldChg>
      <pc:sldChg chg="del">
        <pc:chgData name="Allen Mendelsohn" userId="86f0204bdc17aa10" providerId="LiveId" clId="{47B0151C-8EFE-4354-910B-4CD1D477EC22}" dt="2024-11-05T12:16:37.272" v="3" actId="47"/>
        <pc:sldMkLst>
          <pc:docMk/>
          <pc:sldMk cId="4048372130" sldId="591"/>
        </pc:sldMkLst>
      </pc:sldChg>
      <pc:sldChg chg="del">
        <pc:chgData name="Allen Mendelsohn" userId="86f0204bdc17aa10" providerId="LiveId" clId="{47B0151C-8EFE-4354-910B-4CD1D477EC22}" dt="2024-11-05T12:16:37.272" v="3" actId="47"/>
        <pc:sldMkLst>
          <pc:docMk/>
          <pc:sldMk cId="2417233666" sldId="592"/>
        </pc:sldMkLst>
      </pc:sldChg>
      <pc:sldChg chg="del">
        <pc:chgData name="Allen Mendelsohn" userId="86f0204bdc17aa10" providerId="LiveId" clId="{47B0151C-8EFE-4354-910B-4CD1D477EC22}" dt="2024-11-05T12:16:37.272" v="3" actId="47"/>
        <pc:sldMkLst>
          <pc:docMk/>
          <pc:sldMk cId="340125589" sldId="593"/>
        </pc:sldMkLst>
      </pc:sldChg>
      <pc:sldChg chg="del">
        <pc:chgData name="Allen Mendelsohn" userId="86f0204bdc17aa10" providerId="LiveId" clId="{47B0151C-8EFE-4354-910B-4CD1D477EC22}" dt="2024-11-05T12:16:16.400" v="1" actId="47"/>
        <pc:sldMkLst>
          <pc:docMk/>
          <pc:sldMk cId="3690848016" sldId="608"/>
        </pc:sldMkLst>
      </pc:sldChg>
      <pc:sldChg chg="del">
        <pc:chgData name="Allen Mendelsohn" userId="86f0204bdc17aa10" providerId="LiveId" clId="{47B0151C-8EFE-4354-910B-4CD1D477EC22}" dt="2024-11-05T12:16:16.400" v="1" actId="47"/>
        <pc:sldMkLst>
          <pc:docMk/>
          <pc:sldMk cId="2279144520" sldId="609"/>
        </pc:sldMkLst>
      </pc:sldChg>
      <pc:sldChg chg="del">
        <pc:chgData name="Allen Mendelsohn" userId="86f0204bdc17aa10" providerId="LiveId" clId="{47B0151C-8EFE-4354-910B-4CD1D477EC22}" dt="2024-11-05T12:16:16.400" v="1" actId="47"/>
        <pc:sldMkLst>
          <pc:docMk/>
          <pc:sldMk cId="1118922892" sldId="610"/>
        </pc:sldMkLst>
      </pc:sldChg>
      <pc:sldChg chg="del">
        <pc:chgData name="Allen Mendelsohn" userId="86f0204bdc17aa10" providerId="LiveId" clId="{47B0151C-8EFE-4354-910B-4CD1D477EC22}" dt="2024-11-05T12:16:16.400" v="1" actId="47"/>
        <pc:sldMkLst>
          <pc:docMk/>
          <pc:sldMk cId="3794747122" sldId="611"/>
        </pc:sldMkLst>
      </pc:sldChg>
      <pc:sldChg chg="del">
        <pc:chgData name="Allen Mendelsohn" userId="86f0204bdc17aa10" providerId="LiveId" clId="{47B0151C-8EFE-4354-910B-4CD1D477EC22}" dt="2024-11-05T12:16:16.400" v="1" actId="47"/>
        <pc:sldMkLst>
          <pc:docMk/>
          <pc:sldMk cId="3352774564" sldId="612"/>
        </pc:sldMkLst>
      </pc:sldChg>
      <pc:sldChg chg="del">
        <pc:chgData name="Allen Mendelsohn" userId="86f0204bdc17aa10" providerId="LiveId" clId="{47B0151C-8EFE-4354-910B-4CD1D477EC22}" dt="2024-11-05T12:16:16.400" v="1" actId="47"/>
        <pc:sldMkLst>
          <pc:docMk/>
          <pc:sldMk cId="1096026212" sldId="613"/>
        </pc:sldMkLst>
      </pc:sldChg>
      <pc:sldChg chg="del">
        <pc:chgData name="Allen Mendelsohn" userId="86f0204bdc17aa10" providerId="LiveId" clId="{47B0151C-8EFE-4354-910B-4CD1D477EC22}" dt="2024-11-05T12:16:16.400" v="1" actId="47"/>
        <pc:sldMkLst>
          <pc:docMk/>
          <pc:sldMk cId="2845233575" sldId="614"/>
        </pc:sldMkLst>
      </pc:sldChg>
      <pc:sldChg chg="del">
        <pc:chgData name="Allen Mendelsohn" userId="86f0204bdc17aa10" providerId="LiveId" clId="{47B0151C-8EFE-4354-910B-4CD1D477EC22}" dt="2024-11-05T12:16:16.400" v="1" actId="47"/>
        <pc:sldMkLst>
          <pc:docMk/>
          <pc:sldMk cId="3768485858" sldId="615"/>
        </pc:sldMkLst>
      </pc:sldChg>
      <pc:sldChg chg="del">
        <pc:chgData name="Allen Mendelsohn" userId="86f0204bdc17aa10" providerId="LiveId" clId="{47B0151C-8EFE-4354-910B-4CD1D477EC22}" dt="2024-11-05T12:16:16.400" v="1" actId="47"/>
        <pc:sldMkLst>
          <pc:docMk/>
          <pc:sldMk cId="2830038447" sldId="616"/>
        </pc:sldMkLst>
      </pc:sldChg>
      <pc:sldChg chg="del">
        <pc:chgData name="Allen Mendelsohn" userId="86f0204bdc17aa10" providerId="LiveId" clId="{47B0151C-8EFE-4354-910B-4CD1D477EC22}" dt="2024-11-05T12:16:16.400" v="1" actId="47"/>
        <pc:sldMkLst>
          <pc:docMk/>
          <pc:sldMk cId="7542767" sldId="617"/>
        </pc:sldMkLst>
      </pc:sldChg>
      <pc:sldChg chg="del">
        <pc:chgData name="Allen Mendelsohn" userId="86f0204bdc17aa10" providerId="LiveId" clId="{47B0151C-8EFE-4354-910B-4CD1D477EC22}" dt="2024-11-05T12:16:16.400" v="1" actId="47"/>
        <pc:sldMkLst>
          <pc:docMk/>
          <pc:sldMk cId="3152113293" sldId="618"/>
        </pc:sldMkLst>
      </pc:sldChg>
      <pc:sldChg chg="del">
        <pc:chgData name="Allen Mendelsohn" userId="86f0204bdc17aa10" providerId="LiveId" clId="{47B0151C-8EFE-4354-910B-4CD1D477EC22}" dt="2024-11-05T12:16:37.272" v="3" actId="47"/>
        <pc:sldMkLst>
          <pc:docMk/>
          <pc:sldMk cId="3329915009" sldId="620"/>
        </pc:sldMkLst>
      </pc:sldChg>
      <pc:sldChg chg="del">
        <pc:chgData name="Allen Mendelsohn" userId="86f0204bdc17aa10" providerId="LiveId" clId="{47B0151C-8EFE-4354-910B-4CD1D477EC22}" dt="2024-11-05T12:16:37.272" v="3" actId="47"/>
        <pc:sldMkLst>
          <pc:docMk/>
          <pc:sldMk cId="3074226455" sldId="621"/>
        </pc:sldMkLst>
      </pc:sldChg>
      <pc:sldChg chg="del">
        <pc:chgData name="Allen Mendelsohn" userId="86f0204bdc17aa10" providerId="LiveId" clId="{47B0151C-8EFE-4354-910B-4CD1D477EC22}" dt="2024-11-05T12:16:16.400" v="1" actId="47"/>
        <pc:sldMkLst>
          <pc:docMk/>
          <pc:sldMk cId="955484044" sldId="666"/>
        </pc:sldMkLst>
      </pc:sldChg>
      <pc:sldChg chg="del">
        <pc:chgData name="Allen Mendelsohn" userId="86f0204bdc17aa10" providerId="LiveId" clId="{47B0151C-8EFE-4354-910B-4CD1D477EC22}" dt="2024-11-05T12:16:37.272" v="3" actId="47"/>
        <pc:sldMkLst>
          <pc:docMk/>
          <pc:sldMk cId="1608571393" sldId="669"/>
        </pc:sldMkLst>
      </pc:sldChg>
      <pc:sldChg chg="del">
        <pc:chgData name="Allen Mendelsohn" userId="86f0204bdc17aa10" providerId="LiveId" clId="{47B0151C-8EFE-4354-910B-4CD1D477EC22}" dt="2024-11-05T12:16:37.272" v="3" actId="47"/>
        <pc:sldMkLst>
          <pc:docMk/>
          <pc:sldMk cId="3392745348" sldId="671"/>
        </pc:sldMkLst>
      </pc:sldChg>
      <pc:sldChg chg="del">
        <pc:chgData name="Allen Mendelsohn" userId="86f0204bdc17aa10" providerId="LiveId" clId="{47B0151C-8EFE-4354-910B-4CD1D477EC22}" dt="2024-11-05T12:16:01.314" v="0" actId="47"/>
        <pc:sldMkLst>
          <pc:docMk/>
          <pc:sldMk cId="2177419224" sldId="672"/>
        </pc:sldMkLst>
      </pc:sldChg>
      <pc:sldChg chg="del">
        <pc:chgData name="Allen Mendelsohn" userId="86f0204bdc17aa10" providerId="LiveId" clId="{47B0151C-8EFE-4354-910B-4CD1D477EC22}" dt="2024-11-05T12:16:01.314" v="0" actId="47"/>
        <pc:sldMkLst>
          <pc:docMk/>
          <pc:sldMk cId="214788396" sldId="673"/>
        </pc:sldMkLst>
      </pc:sldChg>
      <pc:sldChg chg="del">
        <pc:chgData name="Allen Mendelsohn" userId="86f0204bdc17aa10" providerId="LiveId" clId="{47B0151C-8EFE-4354-910B-4CD1D477EC22}" dt="2024-11-05T12:16:01.314" v="0" actId="47"/>
        <pc:sldMkLst>
          <pc:docMk/>
          <pc:sldMk cId="1634702332" sldId="674"/>
        </pc:sldMkLst>
      </pc:sldChg>
      <pc:sldChg chg="del">
        <pc:chgData name="Allen Mendelsohn" userId="86f0204bdc17aa10" providerId="LiveId" clId="{47B0151C-8EFE-4354-910B-4CD1D477EC22}" dt="2024-11-05T12:16:01.314" v="0" actId="47"/>
        <pc:sldMkLst>
          <pc:docMk/>
          <pc:sldMk cId="916038301" sldId="687"/>
        </pc:sldMkLst>
      </pc:sldChg>
      <pc:sldChg chg="del">
        <pc:chgData name="Allen Mendelsohn" userId="86f0204bdc17aa10" providerId="LiveId" clId="{47B0151C-8EFE-4354-910B-4CD1D477EC22}" dt="2024-11-05T12:16:01.314" v="0" actId="47"/>
        <pc:sldMkLst>
          <pc:docMk/>
          <pc:sldMk cId="3276874018" sldId="688"/>
        </pc:sldMkLst>
      </pc:sldChg>
      <pc:sldChg chg="del">
        <pc:chgData name="Allen Mendelsohn" userId="86f0204bdc17aa10" providerId="LiveId" clId="{47B0151C-8EFE-4354-910B-4CD1D477EC22}" dt="2024-11-05T12:16:01.314" v="0" actId="47"/>
        <pc:sldMkLst>
          <pc:docMk/>
          <pc:sldMk cId="633846" sldId="697"/>
        </pc:sldMkLst>
      </pc:sldChg>
      <pc:sldChg chg="del">
        <pc:chgData name="Allen Mendelsohn" userId="86f0204bdc17aa10" providerId="LiveId" clId="{47B0151C-8EFE-4354-910B-4CD1D477EC22}" dt="2024-11-05T12:16:01.314" v="0" actId="47"/>
        <pc:sldMkLst>
          <pc:docMk/>
          <pc:sldMk cId="998181956" sldId="698"/>
        </pc:sldMkLst>
      </pc:sldChg>
      <pc:sldChg chg="del">
        <pc:chgData name="Allen Mendelsohn" userId="86f0204bdc17aa10" providerId="LiveId" clId="{47B0151C-8EFE-4354-910B-4CD1D477EC22}" dt="2024-11-05T12:16:01.314" v="0" actId="47"/>
        <pc:sldMkLst>
          <pc:docMk/>
          <pc:sldMk cId="3353377210" sldId="699"/>
        </pc:sldMkLst>
      </pc:sldChg>
      <pc:sldChg chg="del">
        <pc:chgData name="Allen Mendelsohn" userId="86f0204bdc17aa10" providerId="LiveId" clId="{47B0151C-8EFE-4354-910B-4CD1D477EC22}" dt="2024-11-05T12:16:01.314" v="0" actId="47"/>
        <pc:sldMkLst>
          <pc:docMk/>
          <pc:sldMk cId="2489258203" sldId="70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11/4/2024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11/4/2024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was the list I put up in Class 3, now let’s look at them</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426704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Practical matter – use a company’s Terms against them!</a:t>
            </a:r>
          </a:p>
          <a:p>
            <a:r>
              <a:rPr lang="en-CA" dirty="0"/>
              <a:t>5 Norwich factors in this case, but they sort of get re-arranged a bit as the cases progress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603311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will last for several slides and cases so try to keep track!</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2262091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Remember R v Spenser? There was an inherent right to privacy in subscriber info</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17</a:t>
            </a:fld>
            <a:endParaRPr lang="en-US" altLang="en-US"/>
          </a:p>
        </p:txBody>
      </p:sp>
    </p:spTree>
    <p:extLst>
      <p:ext uri="{BB962C8B-B14F-4D97-AF65-F5344CB8AC3E}">
        <p14:creationId xmlns:p14="http://schemas.microsoft.com/office/powerpoint/2010/main" val="904465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Warman knows his law – he’s a lawyer</a:t>
            </a:r>
          </a:p>
          <a:p>
            <a:r>
              <a:rPr lang="en-CA" dirty="0"/>
              <a:t>Just filling in the story, this is useless for our purposes</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18</a:t>
            </a:fld>
            <a:endParaRPr lang="en-US" altLang="en-US"/>
          </a:p>
        </p:txBody>
      </p:sp>
    </p:spTree>
    <p:extLst>
      <p:ext uri="{BB962C8B-B14F-4D97-AF65-F5344CB8AC3E}">
        <p14:creationId xmlns:p14="http://schemas.microsoft.com/office/powerpoint/2010/main" val="311269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1917975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à"/>
            </a:pPr>
            <a:r>
              <a:rPr lang="en-CA" dirty="0">
                <a:sym typeface="Wingdings" panose="05000000000000000000" pitchFamily="2" charset="2"/>
              </a:rPr>
              <a:t>All of this should look familiar, looks like Norwich and BMG v Doe</a:t>
            </a:r>
          </a:p>
          <a:p>
            <a:pPr marL="171450" indent="-171450">
              <a:buFont typeface="Wingdings" panose="05000000000000000000" pitchFamily="2" charset="2"/>
              <a:buChar char="à"/>
            </a:pPr>
            <a:r>
              <a:rPr lang="en-CA" dirty="0">
                <a:sym typeface="Wingdings" panose="05000000000000000000" pitchFamily="2" charset="2"/>
              </a:rPr>
              <a:t>BUT  </a:t>
            </a:r>
            <a:r>
              <a:rPr lang="en-CA" dirty="0" err="1">
                <a:sym typeface="Wingdings" panose="05000000000000000000" pitchFamily="2" charset="2"/>
              </a:rPr>
              <a:t>nb</a:t>
            </a:r>
            <a:r>
              <a:rPr lang="en-CA" dirty="0">
                <a:sym typeface="Wingdings" panose="05000000000000000000" pitchFamily="2" charset="2"/>
              </a:rPr>
              <a:t> prima facie v bona fide</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20</a:t>
            </a:fld>
            <a:endParaRPr lang="en-US" altLang="en-US"/>
          </a:p>
        </p:txBody>
      </p:sp>
    </p:spTree>
    <p:extLst>
      <p:ext uri="{BB962C8B-B14F-4D97-AF65-F5344CB8AC3E}">
        <p14:creationId xmlns:p14="http://schemas.microsoft.com/office/powerpoint/2010/main" val="3648898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ym typeface="Wingdings" panose="05000000000000000000" pitchFamily="2" charset="2"/>
              </a:rPr>
              <a:t>(note by this time 6/8 Ds identified)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ym typeface="Wingdings" panose="05000000000000000000" pitchFamily="2" charset="2"/>
              </a:rPr>
              <a:t>In </a:t>
            </a:r>
            <a:r>
              <a:rPr lang="en-CA" sz="1200" i="1" dirty="0">
                <a:sym typeface="Wingdings" panose="05000000000000000000" pitchFamily="2" charset="2"/>
              </a:rPr>
              <a:t>III: The Revenge</a:t>
            </a:r>
            <a:r>
              <a:rPr lang="en-CA" sz="1200" dirty="0">
                <a:sym typeface="Wingdings" panose="05000000000000000000" pitchFamily="2" charset="2"/>
              </a:rPr>
              <a:t>, matter sent back to a different motions judge to rule based on factors they outlined</a:t>
            </a:r>
          </a:p>
          <a:p>
            <a:pPr marL="0" indent="0">
              <a:buNone/>
            </a:pPr>
            <a:endParaRPr lang="en-CA" sz="120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21</a:t>
            </a:fld>
            <a:endParaRPr lang="en-US" altLang="en-US"/>
          </a:p>
        </p:txBody>
      </p:sp>
    </p:spTree>
    <p:extLst>
      <p:ext uri="{BB962C8B-B14F-4D97-AF65-F5344CB8AC3E}">
        <p14:creationId xmlns:p14="http://schemas.microsoft.com/office/powerpoint/2010/main" val="3142429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sz="1200" dirty="0">
                <a:sym typeface="Wingdings" panose="05000000000000000000" pitchFamily="2" charset="2"/>
              </a:rPr>
              <a:t>Not the best reasoning…</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3167658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Taking a little SLAPP detour here STRATEGIC LAWSUIT AGAINST PUBLIC PARTICIPATION</a:t>
            </a:r>
          </a:p>
          <a:p>
            <a:r>
              <a:rPr lang="en-CA" dirty="0"/>
              <a:t>Important in Defamation cases</a:t>
            </a:r>
          </a:p>
          <a:p>
            <a:r>
              <a:rPr lang="en-CA" dirty="0"/>
              <a:t>Lawsuits or even threat of to stop free speech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24</a:t>
            </a:fld>
            <a:endParaRPr lang="en-US" altLang="en-US"/>
          </a:p>
        </p:txBody>
      </p:sp>
    </p:spTree>
    <p:extLst>
      <p:ext uri="{BB962C8B-B14F-4D97-AF65-F5344CB8AC3E}">
        <p14:creationId xmlns:p14="http://schemas.microsoft.com/office/powerpoint/2010/main" val="189807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dirty="0">
                <a:sym typeface="Wingdings" panose="05000000000000000000" pitchFamily="2" charset="2"/>
              </a:rPr>
              <a:t>Rita asked last class about internet during exam</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2</a:t>
            </a:fld>
            <a:endParaRPr lang="en-US" altLang="en-US" dirty="0"/>
          </a:p>
        </p:txBody>
      </p:sp>
    </p:spTree>
    <p:extLst>
      <p:ext uri="{BB962C8B-B14F-4D97-AF65-F5344CB8AC3E}">
        <p14:creationId xmlns:p14="http://schemas.microsoft.com/office/powerpoint/2010/main" val="2918279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Tweets warned public about investing in real estate deals, as Fortress was under investigation by Ontario Securities Commission</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608698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 an internet law case, about some testimony given following a settlement between 2 companies, which had an anti-disparagement clause</a:t>
            </a:r>
          </a:p>
          <a:p>
            <a:r>
              <a:rPr lang="en-CA" b="1" dirty="0"/>
              <a:t>Remember “public interest” </a:t>
            </a:r>
            <a:r>
              <a:rPr lang="en-CA" b="1" dirty="0">
                <a:sym typeface="Wingdings" panose="05000000000000000000" pitchFamily="2" charset="2"/>
              </a:rPr>
              <a:t> this concept comes up again in Grant v Torstar</a:t>
            </a:r>
            <a:endParaRPr lang="en-CA" b="1"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671769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2824745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Quebec was the leading province for Anti-SLAPP in 2009</a:t>
            </a:r>
          </a:p>
          <a:p>
            <a:r>
              <a:rPr lang="en-CA" dirty="0"/>
              <a:t>This is from 2016 new CCP</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31</a:t>
            </a:fld>
            <a:endParaRPr lang="en-US" altLang="en-US"/>
          </a:p>
        </p:txBody>
      </p:sp>
    </p:spTree>
    <p:extLst>
      <p:ext uri="{BB962C8B-B14F-4D97-AF65-F5344CB8AC3E}">
        <p14:creationId xmlns:p14="http://schemas.microsoft.com/office/powerpoint/2010/main" val="892204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we’re back to those defamation preliminary cases….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32</a:t>
            </a:fld>
            <a:endParaRPr lang="en-US" altLang="en-US"/>
          </a:p>
        </p:txBody>
      </p:sp>
    </p:spTree>
    <p:extLst>
      <p:ext uri="{BB962C8B-B14F-4D97-AF65-F5344CB8AC3E}">
        <p14:creationId xmlns:p14="http://schemas.microsoft.com/office/powerpoint/2010/main" val="1724484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in WIC – “roadkill”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35</a:t>
            </a:fld>
            <a:endParaRPr lang="en-US" altLang="en-US"/>
          </a:p>
        </p:txBody>
      </p:sp>
    </p:spTree>
    <p:extLst>
      <p:ext uri="{BB962C8B-B14F-4D97-AF65-F5344CB8AC3E}">
        <p14:creationId xmlns:p14="http://schemas.microsoft.com/office/powerpoint/2010/main" val="428095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Brian Burke sued anonymous online posters who said he was the father of the baby of Hazel Mae, a national sports reporter</a:t>
            </a:r>
          </a:p>
          <a:p>
            <a:r>
              <a:rPr lang="en-CA" altLang="en-US" dirty="0"/>
              <a:t>Manson – defamatory blog posts. Court ordered service by email. Default judgment against Doe for $200k</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930043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41</a:t>
            </a:fld>
            <a:endParaRPr lang="en-US" altLang="en-US"/>
          </a:p>
        </p:txBody>
      </p:sp>
    </p:spTree>
    <p:extLst>
      <p:ext uri="{BB962C8B-B14F-4D97-AF65-F5344CB8AC3E}">
        <p14:creationId xmlns:p14="http://schemas.microsoft.com/office/powerpoint/2010/main" val="2702159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575186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are in the public eye, no chance to sue for defamation </a:t>
            </a:r>
          </a:p>
          <a:p>
            <a:r>
              <a:rPr lang="en-CA" dirty="0"/>
              <a:t>Also mentioned by Jonathan and Tristan</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44</a:t>
            </a:fld>
            <a:endParaRPr lang="en-US" altLang="en-US"/>
          </a:p>
        </p:txBody>
      </p:sp>
    </p:spTree>
    <p:extLst>
      <p:ext uri="{BB962C8B-B14F-4D97-AF65-F5344CB8AC3E}">
        <p14:creationId xmlns:p14="http://schemas.microsoft.com/office/powerpoint/2010/main" val="124684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a:t>
            </a:fld>
            <a:endParaRPr lang="en-US" altLang="en-US" dirty="0"/>
          </a:p>
        </p:txBody>
      </p:sp>
    </p:spTree>
    <p:extLst>
      <p:ext uri="{BB962C8B-B14F-4D97-AF65-F5344CB8AC3E}">
        <p14:creationId xmlns:p14="http://schemas.microsoft.com/office/powerpoint/2010/main" val="2611102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2264360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Right to reputation! </a:t>
            </a:r>
            <a:r>
              <a:rPr lang="en-CA" dirty="0">
                <a:sym typeface="Wingdings" panose="05000000000000000000" pitchFamily="2" charset="2"/>
              </a:rPr>
              <a:t> This is what defamation is attacking</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310990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49 para 2 comes up in a case we’ll see later</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115449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1338882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err="1"/>
              <a:t>Neron</a:t>
            </a:r>
            <a:r>
              <a:rPr lang="en-US" altLang="en-US" dirty="0"/>
              <a:t> – true statements can be libel. CBC Radio-Can broadcast parts of a letter which were true, but damaged </a:t>
            </a:r>
            <a:r>
              <a:rPr lang="en-US" altLang="en-US" dirty="0" err="1"/>
              <a:t>Neron’s</a:t>
            </a:r>
            <a:r>
              <a:rPr lang="en-US" altLang="en-US" dirty="0"/>
              <a:t> reputation. Contents of letter presented in an “incomplete and misleading manner”, so fault.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a:p>
        </p:txBody>
      </p:sp>
    </p:spTree>
    <p:extLst>
      <p:ext uri="{BB962C8B-B14F-4D97-AF65-F5344CB8AC3E}">
        <p14:creationId xmlns:p14="http://schemas.microsoft.com/office/powerpoint/2010/main" val="3025906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3247847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2341122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Minh</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1719634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err="1"/>
              <a:t>Baglow</a:t>
            </a:r>
            <a:r>
              <a:rPr lang="en-US" altLang="en-US" dirty="0"/>
              <a:t> – Defendants operated a message board, failed to remove defamatory content, liable</a:t>
            </a:r>
          </a:p>
          <a:p>
            <a:pPr eaLnBrk="1" hangingPunct="1">
              <a:spcBef>
                <a:spcPct val="0"/>
              </a:spcBef>
            </a:pPr>
            <a:r>
              <a:rPr lang="en-US" altLang="en-US" dirty="0"/>
              <a:t>Weaver – National post comments section did remove once they became aware, not liable</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1984562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F – links from a website to defamatory content. Newton runs website, published links to defamatory content </a:t>
            </a:r>
          </a:p>
          <a:p>
            <a:pPr eaLnBrk="1" hangingPunct="1">
              <a:spcBef>
                <a:spcPct val="0"/>
              </a:spcBef>
            </a:pPr>
            <a:r>
              <a:rPr lang="en-US" altLang="en-US" dirty="0"/>
              <a:t>Concurring opinion (Fish and McLachlan) – reaction to </a:t>
            </a:r>
            <a:r>
              <a:rPr lang="en-US" altLang="en-US" dirty="0" err="1"/>
              <a:t>Abella’s</a:t>
            </a:r>
            <a:r>
              <a:rPr lang="en-US" altLang="en-US" dirty="0"/>
              <a:t> test which was you have to REPEAT the defamatory content</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57</a:t>
            </a:fld>
            <a:endParaRPr lang="en-US" altLang="en-US"/>
          </a:p>
        </p:txBody>
      </p:sp>
    </p:spTree>
    <p:extLst>
      <p:ext uri="{BB962C8B-B14F-4D97-AF65-F5344CB8AC3E}">
        <p14:creationId xmlns:p14="http://schemas.microsoft.com/office/powerpoint/2010/main" val="3530166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Basic principle </a:t>
            </a:r>
            <a:r>
              <a:rPr lang="en-CA" dirty="0">
                <a:sym typeface="Wingdings" panose="05000000000000000000" pitchFamily="2" charset="2"/>
              </a:rPr>
              <a:t> cannot be liable for the things people do or say on your platform</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58</a:t>
            </a:fld>
            <a:endParaRPr lang="en-US" altLang="en-US"/>
          </a:p>
        </p:txBody>
      </p:sp>
    </p:spTree>
    <p:extLst>
      <p:ext uri="{BB962C8B-B14F-4D97-AF65-F5344CB8AC3E}">
        <p14:creationId xmlns:p14="http://schemas.microsoft.com/office/powerpoint/2010/main" val="24683701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Brought this up in class 2</a:t>
            </a:r>
          </a:p>
          <a:p>
            <a:r>
              <a:rPr lang="en-CA" i="0" dirty="0"/>
              <a:t>230 is reaction to  </a:t>
            </a:r>
            <a:r>
              <a:rPr lang="en-CA" i="1" dirty="0"/>
              <a:t>Stratton Oakmont </a:t>
            </a:r>
            <a:r>
              <a:rPr lang="en-CA" i="0" dirty="0"/>
              <a:t>case</a:t>
            </a:r>
            <a:r>
              <a:rPr lang="en-CA" dirty="0"/>
              <a:t>, held that at common law the provider of an electronic message-board service was potentially liable for its user’s defamatory message</a:t>
            </a:r>
          </a:p>
          <a:p>
            <a:r>
              <a:rPr lang="en-CA" dirty="0"/>
              <a:t>IF THERER ARE TWO AMERCIAN LAWS YOU MUST TALE FROM THIS CLASS, IT’S THIS AND SECTION 512 DMCA RE COPYRIGHT</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60</a:t>
            </a:fld>
            <a:endParaRPr lang="en-US" altLang="en-US"/>
          </a:p>
        </p:txBody>
      </p:sp>
    </p:spTree>
    <p:extLst>
      <p:ext uri="{BB962C8B-B14F-4D97-AF65-F5344CB8AC3E}">
        <p14:creationId xmlns:p14="http://schemas.microsoft.com/office/powerpoint/2010/main" val="1638337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C0F8E-D7CC-0238-68C9-39F1D4A916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9A46AB-ED38-D4B7-2699-B4F7407D5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3C045-3F5D-8C32-022D-59A92EB12D5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4F1E64E0-CAC6-74FF-43EB-BEB0A3081A14}"/>
              </a:ext>
            </a:extLst>
          </p:cNvPr>
          <p:cNvSpPr>
            <a:spLocks noGrp="1"/>
          </p:cNvSpPr>
          <p:nvPr>
            <p:ph type="sldNum" sz="quarter" idx="10"/>
          </p:nvPr>
        </p:nvSpPr>
        <p:spPr/>
        <p:txBody>
          <a:bodyPr/>
          <a:lstStyle/>
          <a:p>
            <a:pPr>
              <a:defRPr/>
            </a:pPr>
            <a:fld id="{B90FC60C-B268-4C23-AB49-FBFCA2F04880}" type="slidenum">
              <a:rPr lang="en-US" altLang="en-US" smtClean="0"/>
              <a:pPr>
                <a:defRPr/>
              </a:pPr>
              <a:t>61</a:t>
            </a:fld>
            <a:endParaRPr lang="en-US" altLang="en-US"/>
          </a:p>
        </p:txBody>
      </p:sp>
    </p:spTree>
    <p:extLst>
      <p:ext uri="{BB962C8B-B14F-4D97-AF65-F5344CB8AC3E}">
        <p14:creationId xmlns:p14="http://schemas.microsoft.com/office/powerpoint/2010/main" val="2724394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62</a:t>
            </a:fld>
            <a:endParaRPr lang="en-US" altLang="en-US"/>
          </a:p>
        </p:txBody>
      </p:sp>
    </p:spTree>
    <p:extLst>
      <p:ext uri="{BB962C8B-B14F-4D97-AF65-F5344CB8AC3E}">
        <p14:creationId xmlns:p14="http://schemas.microsoft.com/office/powerpoint/2010/main" val="15124790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Distributor liability </a:t>
            </a:r>
            <a:r>
              <a:rPr lang="en-CA" dirty="0">
                <a:sym typeface="Wingdings" panose="05000000000000000000" pitchFamily="2" charset="2"/>
              </a:rPr>
              <a:t> get a notice don’t remove, you are liable</a:t>
            </a:r>
            <a:endParaRPr lang="en-CA" dirty="0"/>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63</a:t>
            </a:fld>
            <a:endParaRPr lang="en-US" altLang="en-US"/>
          </a:p>
        </p:txBody>
      </p:sp>
    </p:spTree>
    <p:extLst>
      <p:ext uri="{BB962C8B-B14F-4D97-AF65-F5344CB8AC3E}">
        <p14:creationId xmlns:p14="http://schemas.microsoft.com/office/powerpoint/2010/main" val="765297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Jones – lower court denied s. 230 immunity, CA overturned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64</a:t>
            </a:fld>
            <a:endParaRPr lang="en-US" altLang="en-US"/>
          </a:p>
        </p:txBody>
      </p:sp>
    </p:spTree>
    <p:extLst>
      <p:ext uri="{BB962C8B-B14F-4D97-AF65-F5344CB8AC3E}">
        <p14:creationId xmlns:p14="http://schemas.microsoft.com/office/powerpoint/2010/main" val="23623614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Reputation – in </a:t>
            </a:r>
            <a:r>
              <a:rPr lang="en-CA" b="1" dirty="0"/>
              <a:t>visual</a:t>
            </a:r>
            <a:r>
              <a:rPr lang="en-CA" dirty="0"/>
              <a:t> form! Defamation we just looked at was about </a:t>
            </a:r>
            <a:r>
              <a:rPr lang="en-CA" b="1" dirty="0"/>
              <a:t>words</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65</a:t>
            </a:fld>
            <a:endParaRPr lang="en-US" altLang="en-US"/>
          </a:p>
        </p:txBody>
      </p:sp>
    </p:spTree>
    <p:extLst>
      <p:ext uri="{BB962C8B-B14F-4D97-AF65-F5344CB8AC3E}">
        <p14:creationId xmlns:p14="http://schemas.microsoft.com/office/powerpoint/2010/main" val="2902689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Others? i.e. enough PI to identify you, like email, Twitter user account name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66</a:t>
            </a:fld>
            <a:endParaRPr lang="en-US" altLang="en-US"/>
          </a:p>
        </p:txBody>
      </p:sp>
    </p:spTree>
    <p:extLst>
      <p:ext uri="{BB962C8B-B14F-4D97-AF65-F5344CB8AC3E}">
        <p14:creationId xmlns:p14="http://schemas.microsoft.com/office/powerpoint/2010/main" val="4105516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A52BD7C-8B63-5C5A-8A8C-616680AB5B91}"/>
              </a:ext>
            </a:extLst>
          </p:cNvPr>
          <p:cNvSpPr>
            <a:spLocks noGrp="1"/>
          </p:cNvSpPr>
          <p:nvPr>
            <p:ph type="body" idx="1"/>
          </p:nvPr>
        </p:nvSpPr>
        <p:spPr/>
        <p:txBody>
          <a:bodyPr/>
          <a:lstStyle/>
          <a:p>
            <a:r>
              <a:rPr lang="en-CA" dirty="0"/>
              <a:t>Company making money of me by putting that on their blog?</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quotes for a good reason. Coming next slide.</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68</a:t>
            </a:fld>
            <a:endParaRPr lang="en-US" altLang="en-US"/>
          </a:p>
        </p:txBody>
      </p:sp>
    </p:spTree>
    <p:extLst>
      <p:ext uri="{BB962C8B-B14F-4D97-AF65-F5344CB8AC3E}">
        <p14:creationId xmlns:p14="http://schemas.microsoft.com/office/powerpoint/2010/main" val="1285946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Actual communications to me from person on the internet</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6</a:t>
            </a:fld>
            <a:endParaRPr lang="en-US" altLang="en-US"/>
          </a:p>
        </p:txBody>
      </p:sp>
    </p:spTree>
    <p:extLst>
      <p:ext uri="{BB962C8B-B14F-4D97-AF65-F5344CB8AC3E}">
        <p14:creationId xmlns:p14="http://schemas.microsoft.com/office/powerpoint/2010/main" val="4163764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Highlighted the important words – harming reputation, false statement, 3</a:t>
            </a:r>
            <a:r>
              <a:rPr lang="en-US" altLang="en-US" baseline="30000" dirty="0"/>
              <a:t>rd</a:t>
            </a:r>
            <a:r>
              <a:rPr lang="en-US" altLang="en-US" dirty="0"/>
              <a:t> person. HOWEVER “false statement” part spoiler re Quebec</a:t>
            </a:r>
          </a:p>
          <a:p>
            <a:pPr eaLnBrk="1" hangingPunct="1">
              <a:spcBef>
                <a:spcPct val="0"/>
              </a:spcBef>
            </a:pPr>
            <a:r>
              <a:rPr lang="en-US" altLang="en-US" dirty="0"/>
              <a:t>Libel written, slander spoken. On the internet it will always be libel</a:t>
            </a:r>
          </a:p>
          <a:p>
            <a:r>
              <a:rPr lang="en-CA" dirty="0"/>
              <a:t>PUBLISHED</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7</a:t>
            </a:fld>
            <a:endParaRPr lang="en-US" altLang="en-US"/>
          </a:p>
        </p:txBody>
      </p:sp>
    </p:spTree>
    <p:extLst>
      <p:ext uri="{BB962C8B-B14F-4D97-AF65-F5344CB8AC3E}">
        <p14:creationId xmlns:p14="http://schemas.microsoft.com/office/powerpoint/2010/main" val="305521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Same criteria I put up in Class 3</a:t>
            </a: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10</a:t>
            </a:fld>
            <a:endParaRPr lang="en-US" altLang="en-US"/>
          </a:p>
        </p:txBody>
      </p:sp>
    </p:spTree>
    <p:extLst>
      <p:ext uri="{BB962C8B-B14F-4D97-AF65-F5344CB8AC3E}">
        <p14:creationId xmlns:p14="http://schemas.microsoft.com/office/powerpoint/2010/main" val="4187957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Again, also from class 3</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051331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7</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27FB2CB-F960-4E99-9E7B-C5CA1A97FDFF}" type="datetime1">
              <a:rPr lang="en-US" smtClean="0"/>
              <a:t>11/4/2024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7CC838-D265-4867-8611-A87EB27B2E58}" type="datetime1">
              <a:rPr lang="en-US" smtClean="0"/>
              <a:t>11/4/2024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fld id="{F03C7806-B9D1-495B-8F63-DA36156E32DD}" type="datetime1">
              <a:rPr lang="en-US" smtClean="0"/>
              <a:t>11/4/2024</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fld id="{FBCD4DAF-C2B3-4501-B869-5FB2B2A50A5C}" type="datetime1">
              <a:rPr lang="en-US" smtClean="0"/>
              <a:t>11/4/2024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Class 7</a:t>
            </a:r>
            <a:endParaRPr lang="en-US" dirty="0"/>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fld id="{90A98B60-732E-4896-A7A6-E5E873843371}" type="datetime1">
              <a:rPr lang="en-US" smtClean="0"/>
              <a:t>11/4/2024</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Class 7</a:t>
            </a:r>
            <a:endParaRPr lang="en-US" dirty="0"/>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fld id="{24B523E2-C088-4B2D-9072-E1BA7ABDE4FF}" type="datetime1">
              <a:rPr lang="en-US" smtClean="0"/>
              <a:t>11/4/2024</a:t>
            </a:fld>
            <a:endParaRPr lang="en-US"/>
          </a:p>
        </p:txBody>
      </p:sp>
      <p:sp>
        <p:nvSpPr>
          <p:cNvPr id="10" name="Footer Placeholder 7"/>
          <p:cNvSpPr>
            <a:spLocks noGrp="1"/>
          </p:cNvSpPr>
          <p:nvPr>
            <p:ph type="ftr" sz="quarter" idx="11"/>
          </p:nvPr>
        </p:nvSpPr>
        <p:spPr/>
        <p:txBody>
          <a:bodyPr/>
          <a:lstStyle>
            <a:lvl1pPr>
              <a:defRPr/>
            </a:lvl1pPr>
          </a:lstStyle>
          <a:p>
            <a:pPr>
              <a:defRPr/>
            </a:pPr>
            <a:r>
              <a:rPr lang="en-US"/>
              <a:t>Class 7</a:t>
            </a:r>
            <a:endParaRPr lang="en-US" dirty="0"/>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fld id="{33A51787-C6CB-43FE-A7C7-7C6F149E1120}" type="datetime1">
              <a:rPr lang="en-US" smtClean="0"/>
              <a:t>11/4/2024</a:t>
            </a:fld>
            <a:endParaRPr lang="en-US"/>
          </a:p>
        </p:txBody>
      </p:sp>
      <p:sp>
        <p:nvSpPr>
          <p:cNvPr id="6" name="Footer Placeholder 3"/>
          <p:cNvSpPr>
            <a:spLocks noGrp="1"/>
          </p:cNvSpPr>
          <p:nvPr>
            <p:ph type="ftr" sz="quarter" idx="11"/>
          </p:nvPr>
        </p:nvSpPr>
        <p:spPr/>
        <p:txBody>
          <a:bodyPr/>
          <a:lstStyle>
            <a:lvl1pPr>
              <a:defRPr/>
            </a:lvl1pPr>
          </a:lstStyle>
          <a:p>
            <a:pPr>
              <a:defRPr/>
            </a:pPr>
            <a:r>
              <a:rPr lang="en-US"/>
              <a:t>Class 7</a:t>
            </a:r>
            <a:endParaRPr lang="en-US" dirty="0"/>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fld id="{C009F964-9D9A-49D8-B259-8085BCF0B3ED}" type="datetime1">
              <a:rPr lang="en-US" smtClean="0"/>
              <a:t>11/4/2024</a:t>
            </a:fld>
            <a:endParaRPr lang="en-US"/>
          </a:p>
        </p:txBody>
      </p:sp>
      <p:sp>
        <p:nvSpPr>
          <p:cNvPr id="5" name="Footer Placeholder 2"/>
          <p:cNvSpPr>
            <a:spLocks noGrp="1"/>
          </p:cNvSpPr>
          <p:nvPr>
            <p:ph type="ftr" sz="quarter" idx="11"/>
          </p:nvPr>
        </p:nvSpPr>
        <p:spPr/>
        <p:txBody>
          <a:bodyPr/>
          <a:lstStyle>
            <a:lvl1pPr>
              <a:defRPr/>
            </a:lvl1pPr>
          </a:lstStyle>
          <a:p>
            <a:pPr>
              <a:defRPr/>
            </a:pPr>
            <a:r>
              <a:rPr lang="en-CA"/>
              <a:t>Class 7</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fld id="{E915BCAD-E547-4BB0-A555-8E32F7C21F7E}" type="datetime1">
              <a:rPr lang="en-US" smtClean="0"/>
              <a:t>11/4/2024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7</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F5B98538-E562-4E23-A931-11290A459B23}" type="datetime1">
              <a:rPr lang="en-US" smtClean="0"/>
              <a:t>11/4/2024</a:t>
            </a:fld>
            <a:endParaRPr lang="en-US"/>
          </a:p>
        </p:txBody>
      </p:sp>
      <p:sp>
        <p:nvSpPr>
          <p:cNvPr id="7" name="Footer Placeholder 5"/>
          <p:cNvSpPr>
            <a:spLocks noGrp="1"/>
          </p:cNvSpPr>
          <p:nvPr>
            <p:ph type="ftr" sz="quarter" idx="11"/>
          </p:nvPr>
        </p:nvSpPr>
        <p:spPr/>
        <p:txBody>
          <a:bodyPr/>
          <a:lstStyle>
            <a:lvl1pPr>
              <a:defRPr/>
            </a:lvl1pPr>
          </a:lstStyle>
          <a:p>
            <a:pPr>
              <a:defRPr/>
            </a:pPr>
            <a:r>
              <a:rPr lang="en-US"/>
              <a:t>Class 7</a:t>
            </a:r>
            <a:endParaRPr lang="en-US" dirty="0"/>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5B09146-E7B3-4C1C-B43D-7E58479BB0D4}" type="datetime1">
              <a:rPr lang="en-US" smtClean="0"/>
              <a:t>11/4/2024</a:t>
            </a:fld>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752008"/>
          </a:xfrm>
        </p:spPr>
        <p:txBody>
          <a:bodyPr/>
          <a:lstStyle/>
          <a:p>
            <a:pPr eaLnBrk="1" hangingPunct="1"/>
            <a:br>
              <a:rPr lang="en-US" altLang="en-US" sz="9600" dirty="0"/>
            </a:br>
            <a:r>
              <a:rPr lang="en-US" altLang="en-US" u="sng" dirty="0"/>
              <a:t>Class 7 – November 4</a:t>
            </a:r>
            <a:br>
              <a:rPr lang="en-US" altLang="en-US" dirty="0"/>
            </a:br>
            <a:r>
              <a:rPr lang="en-CA" altLang="en-US" dirty="0"/>
              <a:t>1. </a:t>
            </a:r>
            <a:r>
              <a:rPr lang="en-US" altLang="en-US" dirty="0"/>
              <a:t>Defamation in the internet Age (cont.)</a:t>
            </a:r>
            <a:br>
              <a:rPr lang="en-US" altLang="en-US" dirty="0"/>
            </a:br>
            <a:r>
              <a:rPr lang="en-US" altLang="en-US" dirty="0"/>
              <a:t>2. </a:t>
            </a:r>
            <a:r>
              <a:rPr lang="en-CA" sz="4400" dirty="0"/>
              <a:t>My Image is My Own – Rights to your image and reputation online and “revenge porn”</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7323-D740-4724-A176-924B28CF0886}"/>
              </a:ext>
            </a:extLst>
          </p:cNvPr>
          <p:cNvSpPr>
            <a:spLocks noGrp="1"/>
          </p:cNvSpPr>
          <p:nvPr>
            <p:ph type="title"/>
          </p:nvPr>
        </p:nvSpPr>
        <p:spPr/>
        <p:txBody>
          <a:bodyPr/>
          <a:lstStyle/>
          <a:p>
            <a:r>
              <a:rPr lang="en-CA" dirty="0"/>
              <a:t>Norwich Orders</a:t>
            </a:r>
          </a:p>
        </p:txBody>
      </p:sp>
      <p:sp>
        <p:nvSpPr>
          <p:cNvPr id="3" name="Content Placeholder 2">
            <a:extLst>
              <a:ext uri="{FF2B5EF4-FFF2-40B4-BE49-F238E27FC236}">
                <a16:creationId xmlns:a16="http://schemas.microsoft.com/office/drawing/2014/main" id="{D14E7C05-F0AF-4229-B02C-090A517882F2}"/>
              </a:ext>
            </a:extLst>
          </p:cNvPr>
          <p:cNvSpPr>
            <a:spLocks noGrp="1"/>
          </p:cNvSpPr>
          <p:nvPr>
            <p:ph idx="1"/>
          </p:nvPr>
        </p:nvSpPr>
        <p:spPr/>
        <p:txBody>
          <a:bodyPr/>
          <a:lstStyle/>
          <a:p>
            <a:pPr marL="0" indent="0" eaLnBrk="1" hangingPunct="1">
              <a:buNone/>
              <a:defRPr/>
            </a:pPr>
            <a:r>
              <a:rPr lang="en-CA" altLang="en-US" sz="2800" b="1" dirty="0"/>
              <a:t>Plaintiff seeks information from an innocent 3rd party </a:t>
            </a:r>
          </a:p>
          <a:p>
            <a:pPr marL="0" indent="0" eaLnBrk="1" hangingPunct="1">
              <a:buNone/>
              <a:defRPr/>
            </a:pPr>
            <a:endParaRPr lang="en-CA" altLang="en-US" sz="2800" b="1" dirty="0"/>
          </a:p>
          <a:p>
            <a:pPr marL="457200" indent="-457200" eaLnBrk="1" hangingPunct="1">
              <a:buFont typeface="+mj-lt"/>
              <a:buAutoNum type="arabicPeriod"/>
              <a:defRPr/>
            </a:pPr>
            <a:r>
              <a:rPr lang="en-CA" altLang="en-US" sz="2800" dirty="0"/>
              <a:t>Plaintiff must show a </a:t>
            </a:r>
            <a:r>
              <a:rPr lang="en-CA" altLang="en-US" sz="2800" i="1" dirty="0"/>
              <a:t>bona fide </a:t>
            </a:r>
            <a:r>
              <a:rPr lang="en-CA" altLang="en-US" sz="2800" dirty="0"/>
              <a:t>claim </a:t>
            </a:r>
          </a:p>
          <a:p>
            <a:pPr marL="457200" indent="-457200" eaLnBrk="1" hangingPunct="1">
              <a:buFont typeface="+mj-lt"/>
              <a:buAutoNum type="arabicPeriod"/>
              <a:defRPr/>
            </a:pPr>
            <a:r>
              <a:rPr lang="en-CA" altLang="en-US" sz="2800" dirty="0"/>
              <a:t>3rd party somehow involved in the acts complained of (even if not bearing any fault)</a:t>
            </a:r>
          </a:p>
          <a:p>
            <a:pPr marL="457200" indent="-457200" eaLnBrk="1" hangingPunct="1">
              <a:buFont typeface="+mj-lt"/>
              <a:buAutoNum type="arabicPeriod"/>
              <a:defRPr/>
            </a:pPr>
            <a:r>
              <a:rPr lang="en-CA" altLang="en-US" sz="2800" dirty="0"/>
              <a:t>3rd party is only practical source of information</a:t>
            </a:r>
          </a:p>
          <a:p>
            <a:pPr marL="457200" indent="-457200" eaLnBrk="1" hangingPunct="1">
              <a:buFont typeface="+mj-lt"/>
              <a:buAutoNum type="arabicPeriod"/>
              <a:defRPr/>
            </a:pPr>
            <a:r>
              <a:rPr lang="en-CA" altLang="en-US" sz="2800" dirty="0"/>
              <a:t>3rd party can be indemnified for costs </a:t>
            </a:r>
          </a:p>
          <a:p>
            <a:pPr marL="457200" indent="-457200" eaLnBrk="1" hangingPunct="1">
              <a:buFont typeface="+mj-lt"/>
              <a:buAutoNum type="arabicPeriod"/>
              <a:defRPr/>
            </a:pPr>
            <a:r>
              <a:rPr lang="en-CA" altLang="en-US" sz="2800" dirty="0"/>
              <a:t>Whether the interests of justice favour ordering disclosure</a:t>
            </a:r>
          </a:p>
          <a:p>
            <a:endParaRPr lang="en-CA" dirty="0"/>
          </a:p>
        </p:txBody>
      </p:sp>
      <p:sp>
        <p:nvSpPr>
          <p:cNvPr id="4" name="Footer Placeholder 3">
            <a:extLst>
              <a:ext uri="{FF2B5EF4-FFF2-40B4-BE49-F238E27FC236}">
                <a16:creationId xmlns:a16="http://schemas.microsoft.com/office/drawing/2014/main" id="{D5481A92-3B89-4E47-8FF8-E1648F02B4F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888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finding the Ds</a:t>
            </a:r>
          </a:p>
        </p:txBody>
      </p:sp>
      <p:sp>
        <p:nvSpPr>
          <p:cNvPr id="5" name="Text Placeholder 4">
            <a:extLst>
              <a:ext uri="{FF2B5EF4-FFF2-40B4-BE49-F238E27FC236}">
                <a16:creationId xmlns:a16="http://schemas.microsoft.com/office/drawing/2014/main" id="{C8200A7E-917A-42B2-9616-E6F801655D29}"/>
              </a:ext>
            </a:extLst>
          </p:cNvPr>
          <p:cNvSpPr>
            <a:spLocks noGrp="1"/>
          </p:cNvSpPr>
          <p:nvPr>
            <p:ph type="body" idx="1"/>
          </p:nvPr>
        </p:nvSpPr>
        <p:spPr/>
        <p:txBody>
          <a:bodyPr/>
          <a:lstStyle/>
          <a:p>
            <a:r>
              <a:rPr lang="en-CA" dirty="0"/>
              <a:t>Copyright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sz="half" idx="2"/>
          </p:nvPr>
        </p:nvSpPr>
        <p:spPr>
          <a:xfrm>
            <a:off x="457200" y="2492895"/>
            <a:ext cx="4040188" cy="3633267"/>
          </a:xfrm>
        </p:spPr>
        <p:txBody>
          <a:bodyPr/>
          <a:lstStyle/>
          <a:p>
            <a:pPr>
              <a:buFont typeface="Wingdings" panose="05000000000000000000" pitchFamily="2" charset="2"/>
              <a:buChar char="à"/>
            </a:pPr>
            <a:r>
              <a:rPr lang="en-CA" dirty="0"/>
              <a:t>Need subscriber info from an ISP</a:t>
            </a:r>
          </a:p>
          <a:p>
            <a:pPr marL="0" indent="0">
              <a:buNone/>
            </a:pPr>
            <a:endParaRPr lang="en-CA" dirty="0"/>
          </a:p>
          <a:p>
            <a:pPr marL="0" indent="0">
              <a:buNone/>
            </a:pPr>
            <a:r>
              <a:rPr lang="en-CA" dirty="0"/>
              <a:t>- Generally have the IP address already from technological means</a:t>
            </a:r>
          </a:p>
        </p:txBody>
      </p:sp>
      <p:sp>
        <p:nvSpPr>
          <p:cNvPr id="6" name="Text Placeholder 5">
            <a:extLst>
              <a:ext uri="{FF2B5EF4-FFF2-40B4-BE49-F238E27FC236}">
                <a16:creationId xmlns:a16="http://schemas.microsoft.com/office/drawing/2014/main" id="{5E15D3EA-B650-4757-B9BA-FD3F5F3FF357}"/>
              </a:ext>
            </a:extLst>
          </p:cNvPr>
          <p:cNvSpPr>
            <a:spLocks noGrp="1"/>
          </p:cNvSpPr>
          <p:nvPr>
            <p:ph type="body" sz="quarter" idx="3"/>
          </p:nvPr>
        </p:nvSpPr>
        <p:spPr/>
        <p:txBody>
          <a:bodyPr/>
          <a:lstStyle/>
          <a:p>
            <a:r>
              <a:rPr lang="en-CA" dirty="0"/>
              <a:t>Defamation Cases</a:t>
            </a:r>
          </a:p>
        </p:txBody>
      </p:sp>
      <p:sp>
        <p:nvSpPr>
          <p:cNvPr id="7" name="Content Placeholder 6">
            <a:extLst>
              <a:ext uri="{FF2B5EF4-FFF2-40B4-BE49-F238E27FC236}">
                <a16:creationId xmlns:a16="http://schemas.microsoft.com/office/drawing/2014/main" id="{2B0FEFB8-604C-48BF-9AF5-BF28A9C1D7B4}"/>
              </a:ext>
            </a:extLst>
          </p:cNvPr>
          <p:cNvSpPr>
            <a:spLocks noGrp="1"/>
          </p:cNvSpPr>
          <p:nvPr>
            <p:ph sz="quarter" idx="4"/>
          </p:nvPr>
        </p:nvSpPr>
        <p:spPr>
          <a:xfrm>
            <a:off x="4645025" y="2492895"/>
            <a:ext cx="4041775" cy="3633268"/>
          </a:xfrm>
        </p:spPr>
        <p:txBody>
          <a:bodyPr/>
          <a:lstStyle/>
          <a:p>
            <a:pPr marL="0" indent="0">
              <a:buNone/>
            </a:pPr>
            <a:r>
              <a:rPr lang="en-CA" dirty="0">
                <a:sym typeface="Wingdings" panose="05000000000000000000" pitchFamily="2" charset="2"/>
              </a:rPr>
              <a:t> </a:t>
            </a:r>
            <a:r>
              <a:rPr lang="en-CA" dirty="0"/>
              <a:t>Need lots more info than the IP address, and from different “innocent” third parties:</a:t>
            </a:r>
          </a:p>
          <a:p>
            <a:pPr lvl="1"/>
            <a:r>
              <a:rPr lang="en-CA" dirty="0"/>
              <a:t>Names and emails (and other contact info) of anonymous people who create accounts(or not) and / or comment </a:t>
            </a:r>
          </a:p>
          <a:p>
            <a:pPr lvl="1"/>
            <a:r>
              <a:rPr lang="en-CA" dirty="0"/>
              <a:t>IP address when account created, or comment made</a:t>
            </a:r>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725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5FCE-05A8-433A-B002-4A69B326DB02}"/>
              </a:ext>
            </a:extLst>
          </p:cNvPr>
          <p:cNvSpPr>
            <a:spLocks noGrp="1"/>
          </p:cNvSpPr>
          <p:nvPr>
            <p:ph type="title"/>
          </p:nvPr>
        </p:nvSpPr>
        <p:spPr/>
        <p:txBody>
          <a:bodyPr/>
          <a:lstStyle/>
          <a:p>
            <a:r>
              <a:rPr lang="en-CA" dirty="0"/>
              <a:t>Norwich orders – defamation cases</a:t>
            </a:r>
          </a:p>
        </p:txBody>
      </p:sp>
      <p:sp>
        <p:nvSpPr>
          <p:cNvPr id="3" name="Content Placeholder 2">
            <a:extLst>
              <a:ext uri="{FF2B5EF4-FFF2-40B4-BE49-F238E27FC236}">
                <a16:creationId xmlns:a16="http://schemas.microsoft.com/office/drawing/2014/main" id="{5311E0AA-1598-419B-A0CB-BFDEEF9F77B7}"/>
              </a:ext>
            </a:extLst>
          </p:cNvPr>
          <p:cNvSpPr>
            <a:spLocks noGrp="1"/>
          </p:cNvSpPr>
          <p:nvPr>
            <p:ph idx="1"/>
          </p:nvPr>
        </p:nvSpPr>
        <p:spPr>
          <a:xfrm>
            <a:off x="457200" y="1844824"/>
            <a:ext cx="8229600" cy="4281339"/>
          </a:xfrm>
        </p:spPr>
        <p:txBody>
          <a:bodyPr/>
          <a:lstStyle/>
          <a:p>
            <a:pPr eaLnBrk="1" hangingPunct="1">
              <a:defRPr/>
            </a:pPr>
            <a:r>
              <a:rPr lang="en-CA" altLang="en-US" i="1" dirty="0"/>
              <a:t>York University v. Bell Canada Enterprises</a:t>
            </a:r>
            <a:r>
              <a:rPr lang="en-CA" altLang="en-US" dirty="0"/>
              <a:t>, [2009] 99 OR (3d) 695</a:t>
            </a:r>
          </a:p>
          <a:p>
            <a:pPr eaLnBrk="1" hangingPunct="1">
              <a:defRPr/>
            </a:pPr>
            <a:r>
              <a:rPr lang="en-CA" altLang="en-US" i="1" dirty="0"/>
              <a:t>Warman v. </a:t>
            </a:r>
            <a:r>
              <a:rPr lang="en-CA" altLang="en-US" i="1" dirty="0" err="1"/>
              <a:t>Wilkins</a:t>
            </a:r>
            <a:r>
              <a:rPr lang="en-CA" altLang="en-US" i="1" dirty="0"/>
              <a:t> Fournier </a:t>
            </a:r>
            <a:r>
              <a:rPr lang="en-CA" altLang="en-US" dirty="0"/>
              <a:t>2009-2011</a:t>
            </a:r>
          </a:p>
          <a:p>
            <a:pPr eaLnBrk="1" hangingPunct="1">
              <a:defRPr/>
            </a:pPr>
            <a:r>
              <a:rPr lang="en-CA" altLang="en-US" i="1" dirty="0"/>
              <a:t>Morris v. Johnson</a:t>
            </a:r>
            <a:r>
              <a:rPr lang="en-CA" altLang="en-US" dirty="0"/>
              <a:t>, 2011 ONSC 3996</a:t>
            </a:r>
          </a:p>
          <a:p>
            <a:pPr eaLnBrk="1" hangingPunct="1">
              <a:defRPr/>
            </a:pPr>
            <a:r>
              <a:rPr lang="en-CA" altLang="en-US" i="1" dirty="0"/>
              <a:t>Olsen v. Facebook Inc.</a:t>
            </a:r>
            <a:r>
              <a:rPr lang="en-CA" altLang="en-US" dirty="0"/>
              <a:t>, 2016 NSSC 155 </a:t>
            </a:r>
          </a:p>
          <a:p>
            <a:pPr marL="0" indent="0">
              <a:buNone/>
            </a:pPr>
            <a:endParaRPr lang="en-CA" dirty="0"/>
          </a:p>
        </p:txBody>
      </p:sp>
      <p:sp>
        <p:nvSpPr>
          <p:cNvPr id="4" name="Footer Placeholder 3">
            <a:extLst>
              <a:ext uri="{FF2B5EF4-FFF2-40B4-BE49-F238E27FC236}">
                <a16:creationId xmlns:a16="http://schemas.microsoft.com/office/drawing/2014/main" id="{7FAD20DD-955C-4DE7-843B-88CE8A02119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36470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8EC0-49A6-4CB6-8128-67B4445C98D0}"/>
              </a:ext>
            </a:extLst>
          </p:cNvPr>
          <p:cNvSpPr>
            <a:spLocks noGrp="1"/>
          </p:cNvSpPr>
          <p:nvPr>
            <p:ph type="title"/>
          </p:nvPr>
        </p:nvSpPr>
        <p:spPr>
          <a:xfrm>
            <a:off x="457200" y="274638"/>
            <a:ext cx="8229600" cy="457199"/>
          </a:xfrm>
        </p:spPr>
        <p:txBody>
          <a:bodyPr/>
          <a:lstStyle/>
          <a:p>
            <a:r>
              <a:rPr lang="en-CA" altLang="en-US" i="1" dirty="0"/>
              <a:t>York University v. Bell</a:t>
            </a:r>
            <a:endParaRPr lang="en-CA" dirty="0"/>
          </a:p>
        </p:txBody>
      </p:sp>
      <p:sp>
        <p:nvSpPr>
          <p:cNvPr id="3" name="Content Placeholder 2">
            <a:extLst>
              <a:ext uri="{FF2B5EF4-FFF2-40B4-BE49-F238E27FC236}">
                <a16:creationId xmlns:a16="http://schemas.microsoft.com/office/drawing/2014/main" id="{5F816E1C-5A5F-4694-8AF6-2961C33EB439}"/>
              </a:ext>
            </a:extLst>
          </p:cNvPr>
          <p:cNvSpPr>
            <a:spLocks noGrp="1"/>
          </p:cNvSpPr>
          <p:nvPr>
            <p:ph idx="1"/>
          </p:nvPr>
        </p:nvSpPr>
        <p:spPr>
          <a:xfrm>
            <a:off x="457200" y="980728"/>
            <a:ext cx="8229600" cy="5145435"/>
          </a:xfrm>
        </p:spPr>
        <p:txBody>
          <a:bodyPr/>
          <a:lstStyle/>
          <a:p>
            <a:pPr marL="0" indent="0">
              <a:buNone/>
            </a:pPr>
            <a:r>
              <a:rPr lang="en-CA" sz="2400" u="sng" dirty="0"/>
              <a:t>F</a:t>
            </a:r>
            <a:r>
              <a:rPr lang="en-CA" sz="2400" dirty="0"/>
              <a:t>: Anonymous email (Gmail) sent “York </a:t>
            </a:r>
            <a:r>
              <a:rPr lang="en-CA" sz="2400" dirty="0" err="1"/>
              <a:t>prez</a:t>
            </a:r>
            <a:r>
              <a:rPr lang="en-CA" sz="2400" dirty="0"/>
              <a:t> accused of academic fraud” (which was BS)</a:t>
            </a:r>
          </a:p>
          <a:p>
            <a:pPr marL="0" indent="0">
              <a:buNone/>
            </a:pPr>
            <a:r>
              <a:rPr lang="en-CA" sz="2400" u="sng" dirty="0"/>
              <a:t>Issue</a:t>
            </a:r>
            <a:r>
              <a:rPr lang="en-CA" sz="2400" dirty="0"/>
              <a:t>: Norwich Order for Bell and Rogers?</a:t>
            </a:r>
          </a:p>
          <a:p>
            <a:pPr marL="0" indent="0">
              <a:buNone/>
            </a:pPr>
            <a:r>
              <a:rPr lang="en-CA" sz="2400" u="sng" dirty="0"/>
              <a:t>Held</a:t>
            </a:r>
            <a:r>
              <a:rPr lang="en-CA" sz="2400" dirty="0"/>
              <a:t>: Yes!</a:t>
            </a:r>
          </a:p>
          <a:p>
            <a:pPr marL="0" indent="0">
              <a:buNone/>
            </a:pPr>
            <a:r>
              <a:rPr lang="en-CA" sz="2000" dirty="0"/>
              <a:t>“The court is required to balance the benefit to the applicant of revealing the desired information against the prejudice to the alleged wrongdoer in releasing the information” (used 5 Norwich factors, sort of)</a:t>
            </a:r>
          </a:p>
          <a:p>
            <a:pPr marL="0" indent="0">
              <a:buNone/>
            </a:pPr>
            <a:r>
              <a:rPr lang="en-CA" sz="2400" u="sng" dirty="0"/>
              <a:t>Bell’s Use Policy – Prohibitions:</a:t>
            </a:r>
          </a:p>
          <a:p>
            <a:pPr marL="0" indent="0">
              <a:buNone/>
            </a:pPr>
            <a:r>
              <a:rPr lang="en-CA" sz="2400" dirty="0"/>
              <a:t>“Harassing users or groups in any way including but not limited to defaming, abusing, stalking, threatening or otherwise violating the legal rights of others”</a:t>
            </a:r>
          </a:p>
          <a:p>
            <a:pPr marL="0" indent="0">
              <a:buNone/>
            </a:pPr>
            <a:r>
              <a:rPr lang="en-CA" sz="2400" dirty="0"/>
              <a:t>Also notes PIPEDA 7(3)(c) (disclosure of PI when “</a:t>
            </a:r>
            <a:r>
              <a:rPr lang="en-US" sz="2400" dirty="0"/>
              <a:t>required to comply with a subpoena or warrant issued or an order made by a court”)</a:t>
            </a:r>
            <a:endParaRPr lang="en-CA" sz="2400" dirty="0"/>
          </a:p>
        </p:txBody>
      </p:sp>
      <p:sp>
        <p:nvSpPr>
          <p:cNvPr id="4" name="Footer Placeholder 3">
            <a:extLst>
              <a:ext uri="{FF2B5EF4-FFF2-40B4-BE49-F238E27FC236}">
                <a16:creationId xmlns:a16="http://schemas.microsoft.com/office/drawing/2014/main" id="{89738BF2-C9E2-4DF2-9E5C-8333C7F3E1A3}"/>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245265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Facts</a:t>
            </a:r>
          </a:p>
          <a:p>
            <a:r>
              <a:rPr lang="en-CA" dirty="0"/>
              <a:t>Ds </a:t>
            </a:r>
            <a:r>
              <a:rPr lang="en-CA" dirty="0" err="1"/>
              <a:t>Wilkins</a:t>
            </a:r>
            <a:r>
              <a:rPr lang="en-CA" dirty="0"/>
              <a:t>-Fournier and Fournier own and operate an internet site / bulletin board forum freedominion.ca (politics, social issues)</a:t>
            </a:r>
          </a:p>
          <a:p>
            <a:r>
              <a:rPr lang="en-CA" dirty="0"/>
              <a:t>Lots of (allegedly) defamatory comments on the site (“Richard Warman is a </a:t>
            </a:r>
            <a:r>
              <a:rPr lang="en-CA" dirty="0" err="1"/>
              <a:t>felching</a:t>
            </a:r>
            <a:r>
              <a:rPr lang="en-CA" dirty="0"/>
              <a:t> </a:t>
            </a:r>
            <a:r>
              <a:rPr lang="en-CA" dirty="0" err="1"/>
              <a:t>fecalphiliac</a:t>
            </a:r>
            <a:r>
              <a:rPr lang="en-CA" dirty="0"/>
              <a:t>”)</a:t>
            </a:r>
          </a:p>
          <a:p>
            <a:pPr marL="0" indent="0">
              <a:buNone/>
            </a:pPr>
            <a:endParaRPr lang="en-CA"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9566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Defendants:</a:t>
            </a:r>
          </a:p>
          <a:p>
            <a:pPr marL="0" indent="0">
              <a:buNone/>
            </a:pPr>
            <a:r>
              <a:rPr lang="en-CA" dirty="0"/>
              <a:t>CONSTANCE WILKINS-FOURNIER and</a:t>
            </a:r>
          </a:p>
          <a:p>
            <a:pPr marL="0" indent="0">
              <a:buNone/>
            </a:pPr>
            <a:r>
              <a:rPr lang="en-CA" dirty="0"/>
              <a:t>MARK FOURNIER and JOHN DOES 1-8</a:t>
            </a:r>
          </a:p>
          <a:p>
            <a:pPr marL="0" indent="0">
              <a:buNone/>
            </a:pPr>
            <a:r>
              <a:rPr lang="en-CA" dirty="0"/>
              <a:t>(AKA </a:t>
            </a:r>
            <a:r>
              <a:rPr lang="en-CA" dirty="0" err="1"/>
              <a:t>Klinxx</a:t>
            </a:r>
            <a:r>
              <a:rPr lang="en-CA" dirty="0"/>
              <a:t>; </a:t>
            </a:r>
            <a:r>
              <a:rPr lang="en-CA" dirty="0" err="1"/>
              <a:t>SaskBigPicture</a:t>
            </a:r>
            <a:r>
              <a:rPr lang="en-CA" dirty="0"/>
              <a:t>; Droid1963;</a:t>
            </a:r>
          </a:p>
          <a:p>
            <a:pPr marL="0" indent="0">
              <a:buNone/>
            </a:pPr>
            <a:r>
              <a:rPr lang="en-CA" dirty="0"/>
              <a:t>conscience; </a:t>
            </a:r>
            <a:r>
              <a:rPr lang="en-CA" dirty="0" err="1"/>
              <a:t>Faramir</a:t>
            </a:r>
            <a:r>
              <a:rPr lang="en-CA" dirty="0"/>
              <a:t>; Peter O’Donnell; </a:t>
            </a:r>
            <a:r>
              <a:rPr lang="en-CA" dirty="0" err="1"/>
              <a:t>Padr</a:t>
            </a:r>
            <a:endParaRPr lang="en-CA" dirty="0"/>
          </a:p>
          <a:p>
            <a:pPr marL="0" indent="0">
              <a:buNone/>
            </a:pPr>
            <a:r>
              <a:rPr lang="en-CA" dirty="0" err="1"/>
              <a:t>Aigh</a:t>
            </a:r>
            <a:r>
              <a:rPr lang="en-CA" dirty="0"/>
              <a:t>; and HR-101)</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116390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u="sng" dirty="0"/>
              <a:t>Issue:</a:t>
            </a:r>
            <a:r>
              <a:rPr lang="en-CA" dirty="0"/>
              <a:t> need info about anonymous Ds:</a:t>
            </a:r>
          </a:p>
          <a:p>
            <a:pPr marL="457200" indent="-457200">
              <a:buFont typeface="+mj-lt"/>
              <a:buAutoNum type="arabicPeriod"/>
            </a:pPr>
            <a:endParaRPr lang="en-CA" sz="2400" dirty="0"/>
          </a:p>
          <a:p>
            <a:pPr marL="457200" indent="-457200">
              <a:buFont typeface="+mj-lt"/>
              <a:buAutoNum type="arabicPeriod"/>
            </a:pPr>
            <a:r>
              <a:rPr lang="en-CA" sz="2400" dirty="0"/>
              <a:t>email addresses and all personal information the John Doe Defendants used and submitted to freedominion.ca to register their access accounts, and/or profiles in the freedominion.ca site forum;</a:t>
            </a:r>
          </a:p>
          <a:p>
            <a:pPr marL="457200" indent="-457200">
              <a:buFont typeface="+mj-lt"/>
              <a:buAutoNum type="arabicPeriod"/>
            </a:pPr>
            <a:r>
              <a:rPr lang="en-CA" sz="2400" dirty="0"/>
              <a:t>IP addresses of the computers used to establish the accounts in question</a:t>
            </a:r>
          </a:p>
          <a:p>
            <a:pPr marL="457200" indent="-457200">
              <a:buFont typeface="+mj-lt"/>
              <a:buAutoNum type="arabicPeriod"/>
            </a:pPr>
            <a:r>
              <a:rPr lang="en-CA" sz="2400" dirty="0"/>
              <a:t>IP addresses the John Doe Defendants used when making the specific postings identified in the Statement of Claim</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08204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2009</a:t>
            </a:r>
            <a:r>
              <a:rPr lang="en-CA" sz="2400" dirty="0"/>
              <a:t> 309 DLR (4th) 227</a:t>
            </a:r>
          </a:p>
          <a:p>
            <a:pPr marL="0" indent="0">
              <a:buNone/>
            </a:pPr>
            <a:endParaRPr lang="en-CA" sz="2400" dirty="0"/>
          </a:p>
          <a:p>
            <a:pPr marL="0" indent="0">
              <a:buNone/>
            </a:pPr>
            <a:r>
              <a:rPr lang="en-CA" sz="2400" dirty="0"/>
              <a:t>Based on Ontario </a:t>
            </a:r>
            <a:r>
              <a:rPr lang="en-CA" sz="2400" i="1" dirty="0"/>
              <a:t>Rules of Civil Procedure</a:t>
            </a:r>
            <a:r>
              <a:rPr lang="en-CA" sz="2400" dirty="0"/>
              <a:t> of mandatory documentary disclosure:</a:t>
            </a:r>
          </a:p>
          <a:p>
            <a:pPr marL="0" indent="0">
              <a:buNone/>
            </a:pPr>
            <a:r>
              <a:rPr lang="en-CA" sz="2400" dirty="0"/>
              <a:t>“In my view, the Defendants are under an obligation to disclose all documents in their power or control.” (documents would help identify Ds)</a:t>
            </a:r>
          </a:p>
          <a:p>
            <a:pPr marL="0" indent="0">
              <a:buNone/>
            </a:pPr>
            <a:endParaRPr lang="en-CA" sz="2400" dirty="0"/>
          </a:p>
          <a:p>
            <a:pPr marL="0" indent="0">
              <a:buNone/>
            </a:pPr>
            <a:r>
              <a:rPr lang="en-CA" sz="2400" dirty="0"/>
              <a:t>“the court’s most recent pronouncement on this is that there is no reasonable expectation of privacy.”</a:t>
            </a:r>
          </a:p>
          <a:p>
            <a:pPr marL="0" indent="0">
              <a:buNone/>
            </a:pPr>
            <a:r>
              <a:rPr lang="en-CA" sz="2800" dirty="0">
                <a:sym typeface="Wingdings" panose="05000000000000000000" pitchFamily="2" charset="2"/>
              </a:rPr>
              <a:t> cf. </a:t>
            </a:r>
            <a:r>
              <a:rPr lang="en-CA" sz="2800" i="1" dirty="0">
                <a:sym typeface="Wingdings" panose="05000000000000000000" pitchFamily="2" charset="2"/>
              </a:rPr>
              <a:t>R v. Spencer </a:t>
            </a:r>
            <a:r>
              <a:rPr lang="en-CA" sz="2800" dirty="0">
                <a:sym typeface="Wingdings" panose="05000000000000000000" pitchFamily="2" charset="2"/>
              </a:rPr>
              <a:t>2014 which was after this case</a:t>
            </a:r>
            <a:endParaRPr lang="en-CA" sz="2800"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58461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a:t>
            </a:r>
            <a:r>
              <a:rPr lang="en-US" dirty="0"/>
              <a:t> 2</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March 2010</a:t>
            </a:r>
            <a:r>
              <a:rPr lang="en-CA" sz="2400" dirty="0"/>
              <a:t> 2010 ONSC 2826</a:t>
            </a:r>
          </a:p>
          <a:p>
            <a:pPr marL="0" indent="0">
              <a:buNone/>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Motion to strike a D’s counterclaim for abuse of process is granted</a:t>
            </a:r>
          </a:p>
          <a:p>
            <a:pPr>
              <a:buFont typeface="Wingdings" panose="05000000000000000000" pitchFamily="2" charset="2"/>
              <a:buChar char="à"/>
            </a:pPr>
            <a:endParaRPr lang="en-CA" dirty="0">
              <a:sym typeface="Wingdings" panose="05000000000000000000" pitchFamily="2" charset="2"/>
            </a:endParaRPr>
          </a:p>
          <a:p>
            <a:pPr marL="0" indent="0">
              <a:buNone/>
            </a:pPr>
            <a:r>
              <a:rPr lang="en-CA" dirty="0">
                <a:sym typeface="Wingdings" panose="05000000000000000000" pitchFamily="2" charset="2"/>
              </a:rPr>
              <a:t>(this is not important, just filling in the story)</a:t>
            </a:r>
            <a:endParaRPr lang="en-CA" dirty="0"/>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75937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p:txBody>
          <a:bodyPr/>
          <a:lstStyle/>
          <a:p>
            <a:r>
              <a:rPr lang="en-US" i="1" dirty="0"/>
              <a:t>Warman v. Wilkins-Fournier </a:t>
            </a:r>
            <a:r>
              <a:rPr lang="en-US" dirty="0"/>
              <a:t>III:</a:t>
            </a:r>
            <a:br>
              <a:rPr lang="en-US" dirty="0"/>
            </a:br>
            <a:r>
              <a:rPr lang="en-US" dirty="0"/>
              <a:t>The Revenge</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b="1" dirty="0"/>
              <a:t>May 2010 </a:t>
            </a:r>
            <a:r>
              <a:rPr lang="en-CA" sz="2400" dirty="0"/>
              <a:t>100 O.R. (3d) 648 </a:t>
            </a:r>
            <a:r>
              <a:rPr lang="en-CA" sz="2400" dirty="0">
                <a:sym typeface="Wingdings" panose="05000000000000000000" pitchFamily="2" charset="2"/>
              </a:rPr>
              <a:t> Appeal of 1 </a:t>
            </a:r>
            <a:r>
              <a:rPr lang="en-CA" sz="2400" b="1" dirty="0">
                <a:sym typeface="Wingdings" panose="05000000000000000000" pitchFamily="2" charset="2"/>
              </a:rPr>
              <a:t>allowed</a:t>
            </a:r>
          </a:p>
          <a:p>
            <a:pPr marL="0" indent="0">
              <a:buNone/>
            </a:pPr>
            <a:endParaRPr lang="en-CA" sz="2400" dirty="0">
              <a:sym typeface="Wingdings" panose="05000000000000000000" pitchFamily="2" charset="2"/>
            </a:endParaRPr>
          </a:p>
          <a:p>
            <a:pPr marL="0" indent="0">
              <a:buNone/>
            </a:pPr>
            <a:r>
              <a:rPr lang="en-CA" sz="2400" dirty="0"/>
              <a:t>“In this case, it is clear that both the right of freedom of expression, guaranteed by s. 2(b) of the </a:t>
            </a:r>
            <a:r>
              <a:rPr lang="en-CA" sz="2400" i="1" dirty="0"/>
              <a:t>Charter</a:t>
            </a:r>
            <a:r>
              <a:rPr lang="en-CA" sz="2400" dirty="0"/>
              <a:t>, as well as privacy interests that are also recognized by the </a:t>
            </a:r>
            <a:r>
              <a:rPr lang="en-CA" sz="2400" i="1" dirty="0"/>
              <a:t>Charter</a:t>
            </a:r>
            <a:r>
              <a:rPr lang="en-CA" sz="2400" dirty="0"/>
              <a:t>, are engaged.”</a:t>
            </a:r>
          </a:p>
          <a:p>
            <a:pPr marL="0" indent="0">
              <a:buNone/>
            </a:pPr>
            <a:r>
              <a:rPr lang="en-CA" sz="2400" dirty="0"/>
              <a:t>“The fundamental premise of Norwich </a:t>
            </a:r>
            <a:r>
              <a:rPr lang="en-CA" sz="2400" dirty="0" err="1"/>
              <a:t>Pharmacal</a:t>
            </a:r>
            <a:r>
              <a:rPr lang="en-CA" sz="2400" dirty="0"/>
              <a:t> is that, where privacy interests are involved, disclosure is not automatic even if the plaintiff establishes relevance and the absence of any of the traditional categories of privilege. Norwich </a:t>
            </a:r>
            <a:r>
              <a:rPr lang="en-CA" sz="2400" dirty="0" err="1"/>
              <a:t>Pharmacal</a:t>
            </a:r>
            <a:r>
              <a:rPr lang="en-CA" sz="2400" dirty="0"/>
              <a:t> requires the court to go on to consider five factors…”</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6686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9"/>
            <a:ext cx="8229600" cy="634082"/>
          </a:xfrm>
        </p:spPr>
        <p:txBody>
          <a:bodyPr/>
          <a:lstStyle/>
          <a:p>
            <a:pPr eaLnBrk="1" hangingPunct="1"/>
            <a:r>
              <a:rPr lang="en-US" altLang="en-US" dirty="0"/>
              <a:t>Admin Crap</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7</a:t>
            </a:r>
            <a:endParaRPr lang="en-US" dirty="0"/>
          </a:p>
        </p:txBody>
      </p:sp>
      <p:sp>
        <p:nvSpPr>
          <p:cNvPr id="37892" name="Content Placeholder 2"/>
          <p:cNvSpPr>
            <a:spLocks noGrp="1"/>
          </p:cNvSpPr>
          <p:nvPr>
            <p:ph idx="1"/>
          </p:nvPr>
        </p:nvSpPr>
        <p:spPr>
          <a:xfrm>
            <a:off x="457200" y="1412776"/>
            <a:ext cx="8229600" cy="5040412"/>
          </a:xfrm>
        </p:spPr>
        <p:txBody>
          <a:bodyPr/>
          <a:lstStyle/>
          <a:p>
            <a:pPr eaLnBrk="1" hangingPunct="1">
              <a:defRPr/>
            </a:pPr>
            <a:r>
              <a:rPr lang="en-CA" altLang="en-US" sz="2400" dirty="0"/>
              <a:t>Re internet during the exam, from the Faculty (secret memo?):</a:t>
            </a:r>
          </a:p>
          <a:p>
            <a:pPr marL="0" indent="0" eaLnBrk="1" hangingPunct="1">
              <a:buNone/>
              <a:defRPr/>
            </a:pPr>
            <a:endParaRPr lang="en-CA" altLang="en-US" sz="2400" dirty="0"/>
          </a:p>
          <a:p>
            <a:pPr marL="0" indent="0" eaLnBrk="1" hangingPunct="1">
              <a:buNone/>
              <a:defRPr/>
            </a:pPr>
            <a:r>
              <a:rPr lang="en-CA" altLang="en-US" sz="2400" dirty="0"/>
              <a:t>“</a:t>
            </a:r>
            <a:r>
              <a:rPr lang="en-US" altLang="en-US" sz="2400" dirty="0"/>
              <a:t>Note, we will not be able to block internet access during this examination session as we are in the middle of moving our exam delivery software from </a:t>
            </a:r>
            <a:r>
              <a:rPr lang="en-US" altLang="en-US" sz="2400" dirty="0" err="1"/>
              <a:t>Examsoft</a:t>
            </a:r>
            <a:r>
              <a:rPr lang="en-US" altLang="en-US" sz="2400" dirty="0"/>
              <a:t> to a university-supported platform. As a result, exceptionally, this exam session will take place exclusively on </a:t>
            </a:r>
            <a:r>
              <a:rPr lang="en-US" altLang="en-US" sz="2400" dirty="0" err="1"/>
              <a:t>myCourses</a:t>
            </a:r>
            <a:r>
              <a:rPr lang="en-US" altLang="en-US" sz="2400" dirty="0"/>
              <a:t> with enhanced in-person invigilation to ensure academic integrity as existing internet blocking software does not work for open-book law exams.”</a:t>
            </a:r>
          </a:p>
          <a:p>
            <a:pPr marL="0" indent="0" eaLnBrk="1" hangingPunct="1">
              <a:buNone/>
              <a:defRPr/>
            </a:pPr>
            <a:endParaRPr lang="en-US" altLang="en-US" sz="2400" dirty="0"/>
          </a:p>
          <a:p>
            <a:pPr eaLnBrk="1" hangingPunct="1">
              <a:defRPr/>
            </a:pPr>
            <a:r>
              <a:rPr lang="en-US" altLang="en-US" sz="2400" dirty="0"/>
              <a:t>???</a:t>
            </a:r>
            <a:endParaRPr lang="en-CA" altLang="en-US" sz="2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94607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III (cont.)</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a:xfrm>
            <a:off x="457200" y="1417638"/>
            <a:ext cx="8229600" cy="4708525"/>
          </a:xfrm>
        </p:spPr>
        <p:txBody>
          <a:bodyPr/>
          <a:lstStyle/>
          <a:p>
            <a:pPr marL="0" indent="0">
              <a:buNone/>
            </a:pPr>
            <a:r>
              <a:rPr lang="en-CA" sz="2000" dirty="0">
                <a:sym typeface="Wingdings" panose="05000000000000000000" pitchFamily="2" charset="2"/>
              </a:rPr>
              <a:t>“Given the circumstances in this action, the motions judge was therefore required to have regard to the following considerations: </a:t>
            </a:r>
          </a:p>
          <a:p>
            <a:pPr marL="0" indent="0">
              <a:buNone/>
            </a:pPr>
            <a:endParaRPr lang="en-CA" sz="2000" dirty="0">
              <a:sym typeface="Wingdings" panose="05000000000000000000" pitchFamily="2" charset="2"/>
            </a:endParaRPr>
          </a:p>
          <a:p>
            <a:pPr marL="0" indent="0">
              <a:buNone/>
            </a:pPr>
            <a:r>
              <a:rPr lang="en-CA" sz="2200" dirty="0">
                <a:sym typeface="Wingdings" panose="05000000000000000000" pitchFamily="2" charset="2"/>
              </a:rPr>
              <a:t>(1) whether the unknown alleged wrongdoer could have a reasonable expectation of anonymity in the particular circumstances; </a:t>
            </a:r>
          </a:p>
          <a:p>
            <a:pPr marL="0" indent="0">
              <a:buNone/>
            </a:pPr>
            <a:r>
              <a:rPr lang="en-CA" sz="2200" dirty="0">
                <a:sym typeface="Wingdings" panose="05000000000000000000" pitchFamily="2" charset="2"/>
              </a:rPr>
              <a:t>(2) whether the Respondent has established a </a:t>
            </a:r>
            <a:r>
              <a:rPr lang="en-CA" sz="3600" i="1" dirty="0">
                <a:sym typeface="Wingdings" panose="05000000000000000000" pitchFamily="2" charset="2"/>
              </a:rPr>
              <a:t>prima facie </a:t>
            </a:r>
            <a:r>
              <a:rPr lang="en-CA" sz="2200" dirty="0">
                <a:sym typeface="Wingdings" panose="05000000000000000000" pitchFamily="2" charset="2"/>
              </a:rPr>
              <a:t>case against the unknown alleged wrongdoer and is acting in good faith; </a:t>
            </a:r>
          </a:p>
          <a:p>
            <a:pPr marL="0" indent="0">
              <a:buNone/>
            </a:pPr>
            <a:r>
              <a:rPr lang="en-CA" sz="2200" dirty="0">
                <a:sym typeface="Wingdings" panose="05000000000000000000" pitchFamily="2" charset="2"/>
              </a:rPr>
              <a:t>(3) whether the Respondent has taken reasonable steps to identify the anonymous party and has been unable to do so; and </a:t>
            </a:r>
          </a:p>
          <a:p>
            <a:pPr marL="0" indent="0">
              <a:buNone/>
            </a:pPr>
            <a:r>
              <a:rPr lang="en-CA" sz="2200" dirty="0">
                <a:sym typeface="Wingdings" panose="05000000000000000000" pitchFamily="2" charset="2"/>
              </a:rPr>
              <a:t>(4) whether the public interests favouring disclosure outweigh the legitimate interests of freedom of expression and right to privacy of the persons sought to be identified if the disclosure is ordered.”</a:t>
            </a: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571064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IV:</a:t>
            </a:r>
            <a:br>
              <a:rPr lang="en-US" dirty="0"/>
            </a:br>
            <a:r>
              <a:rPr lang="en-US" dirty="0"/>
              <a:t>The Return </a:t>
            </a:r>
            <a:r>
              <a:rPr lang="en-CA" sz="2000" dirty="0">
                <a:sym typeface="Wingdings" panose="05000000000000000000" pitchFamily="2" charset="2"/>
              </a:rPr>
              <a:t>2011 ONSC 3023</a:t>
            </a:r>
            <a:endParaRPr lang="en-CA" sz="2000"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a:buFont typeface="Wingdings" panose="05000000000000000000" pitchFamily="2" charset="2"/>
              <a:buChar char="à"/>
            </a:pPr>
            <a:r>
              <a:rPr lang="en-CA" sz="2400" dirty="0">
                <a:sym typeface="Wingdings" panose="05000000000000000000" pitchFamily="2" charset="2"/>
              </a:rPr>
              <a:t>4 factors of WWF: III methodically gone through by motions judge:</a:t>
            </a:r>
          </a:p>
          <a:p>
            <a:pPr marL="0" indent="0">
              <a:buNone/>
            </a:pPr>
            <a:r>
              <a:rPr lang="en-CA" sz="2400" dirty="0">
                <a:sym typeface="Wingdings" panose="05000000000000000000" pitchFamily="2" charset="2"/>
              </a:rPr>
              <a:t>3 – Reasonable steps? Yes</a:t>
            </a:r>
          </a:p>
          <a:p>
            <a:pPr marL="0" indent="0">
              <a:buNone/>
            </a:pPr>
            <a:r>
              <a:rPr lang="en-CA" sz="2400" dirty="0">
                <a:sym typeface="Wingdings" panose="05000000000000000000" pitchFamily="2" charset="2"/>
              </a:rPr>
              <a:t>1 – Reasonable expectation of anonymity? No  Terms of use, citing </a:t>
            </a:r>
            <a:r>
              <a:rPr lang="en-CA" sz="2400" i="1" dirty="0">
                <a:sym typeface="Wingdings" panose="05000000000000000000" pitchFamily="2" charset="2"/>
              </a:rPr>
              <a:t>York</a:t>
            </a:r>
            <a:r>
              <a:rPr lang="en-CA" sz="2400" dirty="0">
                <a:sym typeface="Wingdings" panose="05000000000000000000" pitchFamily="2" charset="2"/>
              </a:rPr>
              <a:t> case</a:t>
            </a:r>
          </a:p>
          <a:p>
            <a:pPr marL="0" indent="0">
              <a:buNone/>
            </a:pPr>
            <a:r>
              <a:rPr lang="en-CA" sz="2400" dirty="0">
                <a:sym typeface="Wingdings" panose="05000000000000000000" pitchFamily="2" charset="2"/>
              </a:rPr>
              <a:t>2 – </a:t>
            </a:r>
            <a:r>
              <a:rPr lang="en-CA" sz="2400" i="1" dirty="0">
                <a:sym typeface="Wingdings" panose="05000000000000000000" pitchFamily="2" charset="2"/>
              </a:rPr>
              <a:t>Prima facie </a:t>
            </a:r>
            <a:r>
              <a:rPr lang="en-CA" sz="2400" dirty="0">
                <a:sym typeface="Wingdings" panose="05000000000000000000" pitchFamily="2" charset="2"/>
              </a:rPr>
              <a:t>case? Yes, using </a:t>
            </a:r>
            <a:r>
              <a:rPr lang="en-CA" sz="2400" i="1" dirty="0">
                <a:sym typeface="Wingdings" panose="05000000000000000000" pitchFamily="2" charset="2"/>
              </a:rPr>
              <a:t>Grant v. Torstar </a:t>
            </a:r>
            <a:endParaRPr lang="en-CA" sz="2400" dirty="0">
              <a:sym typeface="Wingdings" panose="05000000000000000000" pitchFamily="2" charset="2"/>
            </a:endParaRPr>
          </a:p>
          <a:p>
            <a:pPr marL="0" indent="0">
              <a:buNone/>
            </a:pPr>
            <a:r>
              <a:rPr lang="en-CA" sz="2400" dirty="0">
                <a:sym typeface="Wingdings" panose="05000000000000000000" pitchFamily="2" charset="2"/>
              </a:rPr>
              <a:t>‘The Defendants …the posting was an opinion and the words “</a:t>
            </a:r>
            <a:r>
              <a:rPr lang="en-CA" sz="2400" dirty="0" err="1">
                <a:sym typeface="Wingdings" panose="05000000000000000000" pitchFamily="2" charset="2"/>
              </a:rPr>
              <a:t>felching</a:t>
            </a:r>
            <a:r>
              <a:rPr lang="en-CA" sz="2400" dirty="0">
                <a:sym typeface="Wingdings" panose="05000000000000000000" pitchFamily="2" charset="2"/>
              </a:rPr>
              <a:t> </a:t>
            </a:r>
            <a:r>
              <a:rPr lang="en-CA" sz="2400" dirty="0" err="1">
                <a:sym typeface="Wingdings" panose="05000000000000000000" pitchFamily="2" charset="2"/>
              </a:rPr>
              <a:t>fecalphiliac</a:t>
            </a:r>
            <a:r>
              <a:rPr lang="en-CA" sz="2400" dirty="0">
                <a:sym typeface="Wingdings" panose="05000000000000000000" pitchFamily="2" charset="2"/>
              </a:rPr>
              <a:t>,” although rude, were analogous to words such as “asshole” and “douche bag,” which are regularly used throughout the Internet’ … ‘not persuasive … term (</a:t>
            </a:r>
            <a:r>
              <a:rPr lang="en-CA" sz="2400" dirty="0" err="1">
                <a:sym typeface="Wingdings" panose="05000000000000000000" pitchFamily="2" charset="2"/>
              </a:rPr>
              <a:t>f.f.</a:t>
            </a:r>
            <a:r>
              <a:rPr lang="en-CA" sz="2400" dirty="0">
                <a:sym typeface="Wingdings" panose="05000000000000000000" pitchFamily="2" charset="2"/>
              </a:rPr>
              <a:t>) implies Warman is a sexual deviant’</a:t>
            </a:r>
          </a:p>
          <a:p>
            <a:pPr marL="0" indent="0">
              <a:buNone/>
            </a:pPr>
            <a:endParaRPr lang="en-CA" sz="2400" dirty="0">
              <a:sym typeface="Wingdings" panose="05000000000000000000" pitchFamily="2" charset="2"/>
            </a:endParaRP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583396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C74C7-A428-4B56-9B4C-572DBB9FAAA4}"/>
              </a:ext>
            </a:extLst>
          </p:cNvPr>
          <p:cNvSpPr>
            <a:spLocks noGrp="1"/>
          </p:cNvSpPr>
          <p:nvPr>
            <p:ph type="title"/>
          </p:nvPr>
        </p:nvSpPr>
        <p:spPr>
          <a:xfrm>
            <a:off x="0" y="274638"/>
            <a:ext cx="9144000" cy="1143000"/>
          </a:xfrm>
        </p:spPr>
        <p:txBody>
          <a:bodyPr/>
          <a:lstStyle/>
          <a:p>
            <a:r>
              <a:rPr lang="en-US" i="1" dirty="0"/>
              <a:t>Warman v. Wilkins-Fournier </a:t>
            </a:r>
            <a:r>
              <a:rPr lang="en-US" dirty="0"/>
              <a:t>IV:</a:t>
            </a:r>
            <a:br>
              <a:rPr lang="en-US" dirty="0"/>
            </a:br>
            <a:r>
              <a:rPr lang="en-US" dirty="0"/>
              <a:t>The Return</a:t>
            </a:r>
            <a:endParaRPr lang="en-CA" dirty="0"/>
          </a:p>
        </p:txBody>
      </p:sp>
      <p:sp>
        <p:nvSpPr>
          <p:cNvPr id="3" name="Content Placeholder 2">
            <a:extLst>
              <a:ext uri="{FF2B5EF4-FFF2-40B4-BE49-F238E27FC236}">
                <a16:creationId xmlns:a16="http://schemas.microsoft.com/office/drawing/2014/main" id="{09C82F15-EA6C-4034-A924-B2682AEB0D5E}"/>
              </a:ext>
            </a:extLst>
          </p:cNvPr>
          <p:cNvSpPr>
            <a:spLocks noGrp="1"/>
          </p:cNvSpPr>
          <p:nvPr>
            <p:ph idx="1"/>
          </p:nvPr>
        </p:nvSpPr>
        <p:spPr/>
        <p:txBody>
          <a:bodyPr/>
          <a:lstStyle/>
          <a:p>
            <a:pPr marL="0" indent="0">
              <a:buNone/>
            </a:pPr>
            <a:r>
              <a:rPr lang="en-CA" sz="2400" u="sng" dirty="0">
                <a:sym typeface="Wingdings" panose="05000000000000000000" pitchFamily="2" charset="2"/>
              </a:rPr>
              <a:t>4. Balancing of Interests</a:t>
            </a:r>
          </a:p>
          <a:p>
            <a:pPr marL="0" indent="0">
              <a:buNone/>
            </a:pPr>
            <a:r>
              <a:rPr lang="en-CA" sz="2400" dirty="0">
                <a:sym typeface="Wingdings" panose="05000000000000000000" pitchFamily="2" charset="2"/>
              </a:rPr>
              <a:t>“Do the public interests favoring disclosure, in this case, outweigh the interests of freedom of expression and right to privacy of the two Defendants sought to be identified?”</a:t>
            </a:r>
          </a:p>
          <a:p>
            <a:pPr marL="0" indent="0">
              <a:buNone/>
            </a:pPr>
            <a:endParaRPr lang="en-CA" sz="2400" dirty="0">
              <a:sym typeface="Wingdings" panose="05000000000000000000" pitchFamily="2" charset="2"/>
            </a:endParaRPr>
          </a:p>
          <a:p>
            <a:pPr marL="0" indent="0">
              <a:buNone/>
            </a:pPr>
            <a:r>
              <a:rPr lang="en-CA" sz="2400" dirty="0">
                <a:sym typeface="Wingdings" panose="05000000000000000000" pitchFamily="2" charset="2"/>
              </a:rPr>
              <a:t>Basically, because the other 3 steps were cool, it favours disclosure! (?!?, this was crappy reasoning)</a:t>
            </a:r>
          </a:p>
          <a:p>
            <a:pPr>
              <a:buFont typeface="Wingdings" panose="05000000000000000000" pitchFamily="2" charset="2"/>
              <a:buChar char="à"/>
            </a:pPr>
            <a:r>
              <a:rPr lang="en-CA" sz="2400" dirty="0">
                <a:sym typeface="Wingdings" panose="05000000000000000000" pitchFamily="2" charset="2"/>
              </a:rPr>
              <a:t>There is prima facie defamation, so freedom of X was considered</a:t>
            </a:r>
          </a:p>
          <a:p>
            <a:pPr>
              <a:buFont typeface="Wingdings" panose="05000000000000000000" pitchFamily="2" charset="2"/>
              <a:buChar char="à"/>
            </a:pPr>
            <a:r>
              <a:rPr lang="en-CA" sz="2400" dirty="0">
                <a:sym typeface="Wingdings" panose="05000000000000000000" pitchFamily="2" charset="2"/>
              </a:rPr>
              <a:t>Also, we only want their names to serve them, so that’s not really an invasion of privacy</a:t>
            </a: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D5DCDA64-8BDE-49EB-9853-C6619D37A5E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51428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et al</a:t>
            </a:r>
            <a:br>
              <a:rPr lang="en-CA" altLang="en-US" i="1" dirty="0"/>
            </a:br>
            <a:r>
              <a:rPr lang="en-CA" altLang="en-US" sz="2000" dirty="0"/>
              <a:t>2011 ONSC 3996</a:t>
            </a:r>
            <a:endParaRPr lang="en-CA" sz="2000"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a:xfrm>
            <a:off x="457200" y="2132856"/>
            <a:ext cx="8229600" cy="3993307"/>
          </a:xfrm>
        </p:spPr>
        <p:txBody>
          <a:bodyPr/>
          <a:lstStyle/>
          <a:p>
            <a:pPr marL="0" indent="0">
              <a:buNone/>
            </a:pPr>
            <a:r>
              <a:rPr lang="en-CA" sz="2800" u="sng" dirty="0"/>
              <a:t>F</a:t>
            </a:r>
            <a:r>
              <a:rPr lang="en-CA" sz="2800" dirty="0"/>
              <a:t>: (ex-)mayor in an election campaign, alleges defamation on a political blog</a:t>
            </a:r>
          </a:p>
          <a:p>
            <a:pPr marL="0" indent="0">
              <a:buNone/>
            </a:pPr>
            <a:r>
              <a:rPr lang="en-CA" sz="2800" u="sng" dirty="0"/>
              <a:t>I</a:t>
            </a:r>
            <a:r>
              <a:rPr lang="en-CA" sz="2800" dirty="0"/>
              <a:t>: Motion to get names of anonymous posters</a:t>
            </a:r>
          </a:p>
          <a:p>
            <a:pPr marL="0" indent="0">
              <a:buNone/>
            </a:pPr>
            <a:r>
              <a:rPr lang="en-CA" sz="2800" u="sng" dirty="0"/>
              <a:t>Held</a:t>
            </a:r>
            <a:r>
              <a:rPr lang="en-CA" sz="2800" dirty="0"/>
              <a:t>: Denied!</a:t>
            </a:r>
          </a:p>
          <a:p>
            <a:pPr marL="0" indent="0">
              <a:buNone/>
            </a:pPr>
            <a:r>
              <a:rPr lang="en-CA" sz="2800" u="sng" dirty="0"/>
              <a:t>Ratio</a:t>
            </a:r>
          </a:p>
          <a:p>
            <a:pPr marL="0" indent="0">
              <a:buNone/>
            </a:pPr>
            <a:r>
              <a:rPr lang="en-CA" sz="2800" i="1" dirty="0">
                <a:sym typeface="Wingdings" panose="05000000000000000000" pitchFamily="2" charset="2"/>
              </a:rPr>
              <a:t>Warman</a:t>
            </a:r>
            <a:r>
              <a:rPr lang="en-CA" sz="2800" dirty="0">
                <a:sym typeface="Wingdings" panose="05000000000000000000" pitchFamily="2" charset="2"/>
              </a:rPr>
              <a:t> 4 factors applied  no </a:t>
            </a:r>
            <a:r>
              <a:rPr lang="en-CA" sz="2800" i="1" dirty="0">
                <a:sym typeface="Wingdings" panose="05000000000000000000" pitchFamily="2" charset="2"/>
              </a:rPr>
              <a:t>prima facie </a:t>
            </a:r>
            <a:r>
              <a:rPr lang="en-CA" sz="2800" dirty="0">
                <a:sym typeface="Wingdings" panose="05000000000000000000" pitchFamily="2" charset="2"/>
              </a:rPr>
              <a:t>case for defamation, some other factors not met either</a:t>
            </a:r>
            <a:endParaRPr lang="en-CA" sz="2800" dirty="0"/>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639609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et al </a:t>
            </a:r>
            <a:r>
              <a:rPr lang="en-CA" altLang="en-US" dirty="0"/>
              <a:t>(cont.)</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p:txBody>
          <a:bodyPr/>
          <a:lstStyle/>
          <a:p>
            <a:pPr marL="0" indent="0">
              <a:buNone/>
            </a:pPr>
            <a:r>
              <a:rPr lang="en-CA" sz="2800" dirty="0"/>
              <a:t>“In balancing the respective interests of privacy and the promotion of the administration of justice by compelling the information sought, I must consider the underlying </a:t>
            </a:r>
            <a:r>
              <a:rPr lang="en-CA" sz="2800" b="1" dirty="0"/>
              <a:t>value of freedom of expression in the context of political speech</a:t>
            </a:r>
            <a:r>
              <a:rPr lang="en-CA" sz="2800" dirty="0"/>
              <a:t>”</a:t>
            </a:r>
          </a:p>
          <a:p>
            <a:pPr marL="0" indent="0">
              <a:buNone/>
            </a:pPr>
            <a:endParaRPr lang="en-CA" sz="2800" dirty="0"/>
          </a:p>
          <a:p>
            <a:pPr marL="0" indent="0">
              <a:buNone/>
            </a:pPr>
            <a:r>
              <a:rPr lang="en-CA" sz="2800" dirty="0"/>
              <a:t>Also, this may or may not be a </a:t>
            </a:r>
            <a:r>
              <a:rPr lang="en-CA" sz="2800" b="1" dirty="0"/>
              <a:t>SLAPP</a:t>
            </a:r>
            <a:r>
              <a:rPr lang="en-CA" sz="2800" dirty="0"/>
              <a:t> lawsuit</a:t>
            </a:r>
          </a:p>
          <a:p>
            <a:pPr marL="0" indent="0">
              <a:buNone/>
            </a:pPr>
            <a:r>
              <a:rPr lang="en-CA" b="1" dirty="0"/>
              <a:t>S</a:t>
            </a:r>
            <a:r>
              <a:rPr lang="en-CA" sz="2800" b="1" dirty="0"/>
              <a:t>trategic </a:t>
            </a:r>
            <a:r>
              <a:rPr lang="en-CA" b="1" dirty="0"/>
              <a:t>L</a:t>
            </a:r>
            <a:r>
              <a:rPr lang="en-CA" sz="2800" b="1" dirty="0"/>
              <a:t>itigation </a:t>
            </a:r>
            <a:r>
              <a:rPr lang="en-CA" b="1" dirty="0"/>
              <a:t>A</a:t>
            </a:r>
            <a:r>
              <a:rPr lang="en-CA" sz="2800" b="1" dirty="0"/>
              <a:t>gainst </a:t>
            </a:r>
            <a:r>
              <a:rPr lang="en-CA" b="1" dirty="0"/>
              <a:t>P</a:t>
            </a:r>
            <a:r>
              <a:rPr lang="en-CA" sz="2800" b="1" dirty="0"/>
              <a:t>ublic </a:t>
            </a:r>
            <a:r>
              <a:rPr lang="en-CA" b="1" dirty="0"/>
              <a:t>P</a:t>
            </a:r>
            <a:r>
              <a:rPr lang="en-CA" sz="2800" b="1" dirty="0"/>
              <a:t>articipation</a:t>
            </a:r>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45346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AFE53-B3A6-4521-8215-39AB744E557B}"/>
              </a:ext>
            </a:extLst>
          </p:cNvPr>
          <p:cNvSpPr>
            <a:spLocks noGrp="1"/>
          </p:cNvSpPr>
          <p:nvPr>
            <p:ph type="title"/>
          </p:nvPr>
        </p:nvSpPr>
        <p:spPr/>
        <p:txBody>
          <a:bodyPr/>
          <a:lstStyle/>
          <a:p>
            <a:r>
              <a:rPr lang="en-CA" altLang="en-US" i="1" dirty="0"/>
              <a:t>Morris v. Johnson 2: </a:t>
            </a:r>
            <a:r>
              <a:rPr lang="en-CA" altLang="en-US" sz="2000" dirty="0"/>
              <a:t>2012 ONSC 5824</a:t>
            </a:r>
            <a:br>
              <a:rPr lang="en-CA" altLang="en-US" i="1" dirty="0"/>
            </a:br>
            <a:r>
              <a:rPr lang="en-CA" altLang="en-US" dirty="0"/>
              <a:t>Follow the money</a:t>
            </a:r>
            <a:endParaRPr lang="en-CA" dirty="0"/>
          </a:p>
        </p:txBody>
      </p:sp>
      <p:sp>
        <p:nvSpPr>
          <p:cNvPr id="3" name="Content Placeholder 2">
            <a:extLst>
              <a:ext uri="{FF2B5EF4-FFF2-40B4-BE49-F238E27FC236}">
                <a16:creationId xmlns:a16="http://schemas.microsoft.com/office/drawing/2014/main" id="{E4F7CA03-153B-4009-ADC4-E4F849FED186}"/>
              </a:ext>
            </a:extLst>
          </p:cNvPr>
          <p:cNvSpPr>
            <a:spLocks noGrp="1"/>
          </p:cNvSpPr>
          <p:nvPr>
            <p:ph idx="1"/>
          </p:nvPr>
        </p:nvSpPr>
        <p:spPr>
          <a:xfrm>
            <a:off x="457200" y="1484784"/>
            <a:ext cx="8229600" cy="4641379"/>
          </a:xfrm>
        </p:spPr>
        <p:txBody>
          <a:bodyPr/>
          <a:lstStyle/>
          <a:p>
            <a:pPr marL="0" indent="0">
              <a:buNone/>
            </a:pPr>
            <a:r>
              <a:rPr lang="en-CA" sz="2800" u="sng" dirty="0"/>
              <a:t>Issue</a:t>
            </a:r>
            <a:r>
              <a:rPr lang="en-CA" sz="2800" dirty="0"/>
              <a:t>: Pay our court costs, Madam ex-mayor! And we want lots of it!</a:t>
            </a:r>
          </a:p>
          <a:p>
            <a:pPr marL="0" indent="0">
              <a:buNone/>
            </a:pPr>
            <a:r>
              <a:rPr lang="en-CA" sz="2800" u="sng" dirty="0"/>
              <a:t>Held</a:t>
            </a:r>
            <a:r>
              <a:rPr lang="en-CA" sz="2800" dirty="0"/>
              <a:t>:</a:t>
            </a:r>
          </a:p>
          <a:p>
            <a:pPr marL="0" indent="0">
              <a:buNone/>
            </a:pPr>
            <a:r>
              <a:rPr lang="en-CA" sz="2800" dirty="0"/>
              <a:t>It is indeed a SLAPP lawsuit, and therefore Madam Ex-Mayor should pay dearly, i.e. $21,275 </a:t>
            </a:r>
            <a:r>
              <a:rPr lang="en-CA" sz="2800" dirty="0">
                <a:sym typeface="Wingdings" panose="05000000000000000000" pitchFamily="2" charset="2"/>
              </a:rPr>
              <a:t> “special enhanced costs”</a:t>
            </a:r>
          </a:p>
          <a:p>
            <a:pPr marL="0" indent="0">
              <a:buNone/>
            </a:pPr>
            <a:r>
              <a:rPr lang="en-CA" sz="2800" dirty="0">
                <a:sym typeface="Wingdings" panose="05000000000000000000" pitchFamily="2" charset="2"/>
              </a:rPr>
              <a:t>“In my view, [ex- mayor] wanted to hit [the individual defendants] quickly and hard, in order to silence them as her critics sooner rather than later in the weeks leading up to the October 25, 2010 municipal election”</a:t>
            </a:r>
            <a:endParaRPr lang="en-CA" sz="2800" dirty="0"/>
          </a:p>
          <a:p>
            <a:pPr marL="0" indent="0">
              <a:buNone/>
            </a:pPr>
            <a:endParaRPr lang="en-CA" sz="2800" dirty="0"/>
          </a:p>
          <a:p>
            <a:pPr marL="0" indent="0">
              <a:buNone/>
            </a:pPr>
            <a:endParaRPr lang="en-CA" sz="2800" dirty="0"/>
          </a:p>
          <a:p>
            <a:pPr marL="0" indent="0">
              <a:buNone/>
            </a:pPr>
            <a:endParaRPr lang="en-CA" sz="2800" dirty="0"/>
          </a:p>
        </p:txBody>
      </p:sp>
      <p:sp>
        <p:nvSpPr>
          <p:cNvPr id="4" name="Footer Placeholder 3">
            <a:extLst>
              <a:ext uri="{FF2B5EF4-FFF2-40B4-BE49-F238E27FC236}">
                <a16:creationId xmlns:a16="http://schemas.microsoft.com/office/drawing/2014/main" id="{964B5BAB-E28F-4833-9724-8B918449570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11471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8F9-6249-4D50-AF50-F4A08399262C}"/>
              </a:ext>
            </a:extLst>
          </p:cNvPr>
          <p:cNvSpPr>
            <a:spLocks noGrp="1"/>
          </p:cNvSpPr>
          <p:nvPr>
            <p:ph type="title"/>
          </p:nvPr>
        </p:nvSpPr>
        <p:spPr>
          <a:xfrm>
            <a:off x="0" y="274638"/>
            <a:ext cx="9144000" cy="850106"/>
          </a:xfrm>
        </p:spPr>
        <p:txBody>
          <a:bodyPr/>
          <a:lstStyle/>
          <a:p>
            <a:r>
              <a:rPr lang="en-CA" dirty="0"/>
              <a:t>Ontario Anti- SLAPP Legislation 2015</a:t>
            </a:r>
          </a:p>
        </p:txBody>
      </p:sp>
      <p:sp>
        <p:nvSpPr>
          <p:cNvPr id="3" name="Content Placeholder 2">
            <a:extLst>
              <a:ext uri="{FF2B5EF4-FFF2-40B4-BE49-F238E27FC236}">
                <a16:creationId xmlns:a16="http://schemas.microsoft.com/office/drawing/2014/main" id="{7503AF11-43D7-4941-A2B0-80D3C6858082}"/>
              </a:ext>
            </a:extLst>
          </p:cNvPr>
          <p:cNvSpPr>
            <a:spLocks noGrp="1"/>
          </p:cNvSpPr>
          <p:nvPr>
            <p:ph idx="1"/>
          </p:nvPr>
        </p:nvSpPr>
        <p:spPr>
          <a:xfrm>
            <a:off x="457200" y="1412776"/>
            <a:ext cx="8229600" cy="4713387"/>
          </a:xfrm>
        </p:spPr>
        <p:txBody>
          <a:bodyPr/>
          <a:lstStyle/>
          <a:p>
            <a:pPr marL="0" indent="0">
              <a:buNone/>
            </a:pPr>
            <a:r>
              <a:rPr lang="en-CA" i="1" dirty="0"/>
              <a:t>Courts of Justice Act</a:t>
            </a:r>
          </a:p>
          <a:p>
            <a:pPr marL="0" indent="0" algn="ctr">
              <a:buNone/>
            </a:pPr>
            <a:r>
              <a:rPr lang="en-CA" sz="2000" b="1" dirty="0"/>
              <a:t>Prevention of Proceedings that Limit Freedom of Expression on Matters of Public Interest (Gag Proceedings)</a:t>
            </a:r>
          </a:p>
          <a:p>
            <a:pPr marL="0" indent="0">
              <a:buNone/>
            </a:pPr>
            <a:r>
              <a:rPr lang="en-CA" sz="2000" b="1" dirty="0"/>
              <a:t>Dismissal of proceeding that limits debate</a:t>
            </a:r>
          </a:p>
          <a:p>
            <a:pPr marL="0" indent="0">
              <a:buNone/>
            </a:pPr>
            <a:r>
              <a:rPr lang="en-CA" sz="2000" b="1" dirty="0"/>
              <a:t>Purposes</a:t>
            </a:r>
          </a:p>
          <a:p>
            <a:pPr marL="0" indent="0">
              <a:buNone/>
            </a:pPr>
            <a:r>
              <a:rPr lang="en-CA" sz="2000" b="1" dirty="0"/>
              <a:t>137.1 </a:t>
            </a:r>
            <a:r>
              <a:rPr lang="en-CA" sz="2000" dirty="0"/>
              <a:t>(1) The purposes of this section and sections 137.2 to 137.5 are,</a:t>
            </a:r>
          </a:p>
          <a:p>
            <a:pPr marL="0" indent="0">
              <a:buNone/>
            </a:pPr>
            <a:r>
              <a:rPr lang="en-CA" sz="2000" dirty="0"/>
              <a:t>(a) to encourage individuals to express themselves on </a:t>
            </a:r>
            <a:r>
              <a:rPr lang="en-CA" sz="2000" b="1" dirty="0"/>
              <a:t>matters of public interest</a:t>
            </a:r>
            <a:r>
              <a:rPr lang="en-CA" sz="2000" dirty="0"/>
              <a:t>;</a:t>
            </a:r>
          </a:p>
          <a:p>
            <a:pPr marL="0" indent="0">
              <a:buNone/>
            </a:pPr>
            <a:r>
              <a:rPr lang="en-CA" sz="2000" dirty="0"/>
              <a:t>(b) to promote broad participation in debates on </a:t>
            </a:r>
            <a:r>
              <a:rPr lang="en-CA" sz="2000" b="1" dirty="0"/>
              <a:t>matters</a:t>
            </a:r>
            <a:r>
              <a:rPr lang="en-CA" sz="2000" dirty="0"/>
              <a:t> </a:t>
            </a:r>
            <a:r>
              <a:rPr lang="en-CA" sz="2000" b="1" dirty="0"/>
              <a:t>of public interest</a:t>
            </a:r>
            <a:r>
              <a:rPr lang="en-CA" sz="2000" dirty="0"/>
              <a:t>;</a:t>
            </a:r>
          </a:p>
          <a:p>
            <a:pPr marL="0" indent="0">
              <a:buNone/>
            </a:pPr>
            <a:r>
              <a:rPr lang="en-CA" sz="2000" dirty="0"/>
              <a:t>(c) to discourage the use of litigation as a means of unduly limiting expression on </a:t>
            </a:r>
            <a:r>
              <a:rPr lang="en-CA" sz="2000" b="1" dirty="0"/>
              <a:t>matters of public interest</a:t>
            </a:r>
            <a:r>
              <a:rPr lang="en-CA" sz="2000" dirty="0"/>
              <a:t>; and</a:t>
            </a:r>
          </a:p>
          <a:p>
            <a:pPr marL="0" indent="0">
              <a:buNone/>
            </a:pPr>
            <a:r>
              <a:rPr lang="en-CA" sz="2000" dirty="0"/>
              <a:t>(d) to reduce the risk that participation by the public in debates on </a:t>
            </a:r>
            <a:r>
              <a:rPr lang="en-CA" sz="2000" b="1" dirty="0"/>
              <a:t>matters of public interest </a:t>
            </a:r>
            <a:r>
              <a:rPr lang="en-CA" sz="2000" dirty="0"/>
              <a:t>will be hampered by fear of legal action. </a:t>
            </a:r>
          </a:p>
          <a:p>
            <a:pPr marL="0" indent="0">
              <a:buNone/>
            </a:pPr>
            <a:endParaRPr lang="en-CA" sz="2000" dirty="0"/>
          </a:p>
          <a:p>
            <a:pPr marL="0" indent="0">
              <a:buNone/>
            </a:pPr>
            <a:endParaRPr lang="en-CA" sz="2000" dirty="0"/>
          </a:p>
        </p:txBody>
      </p:sp>
      <p:sp>
        <p:nvSpPr>
          <p:cNvPr id="4" name="Footer Placeholder 3">
            <a:extLst>
              <a:ext uri="{FF2B5EF4-FFF2-40B4-BE49-F238E27FC236}">
                <a16:creationId xmlns:a16="http://schemas.microsoft.com/office/drawing/2014/main" id="{286D5F47-3407-44ED-AFB4-F7296DF16FE1}"/>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7478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88F9-6249-4D50-AF50-F4A08399262C}"/>
              </a:ext>
            </a:extLst>
          </p:cNvPr>
          <p:cNvSpPr>
            <a:spLocks noGrp="1"/>
          </p:cNvSpPr>
          <p:nvPr>
            <p:ph type="title"/>
          </p:nvPr>
        </p:nvSpPr>
        <p:spPr>
          <a:xfrm>
            <a:off x="0" y="274638"/>
            <a:ext cx="9144000" cy="850106"/>
          </a:xfrm>
        </p:spPr>
        <p:txBody>
          <a:bodyPr/>
          <a:lstStyle/>
          <a:p>
            <a:r>
              <a:rPr lang="en-CA" dirty="0"/>
              <a:t>Ontario Anti- SLAPP Legislation 2015</a:t>
            </a:r>
          </a:p>
        </p:txBody>
      </p:sp>
      <p:sp>
        <p:nvSpPr>
          <p:cNvPr id="3" name="Content Placeholder 2">
            <a:extLst>
              <a:ext uri="{FF2B5EF4-FFF2-40B4-BE49-F238E27FC236}">
                <a16:creationId xmlns:a16="http://schemas.microsoft.com/office/drawing/2014/main" id="{7503AF11-43D7-4941-A2B0-80D3C6858082}"/>
              </a:ext>
            </a:extLst>
          </p:cNvPr>
          <p:cNvSpPr>
            <a:spLocks noGrp="1"/>
          </p:cNvSpPr>
          <p:nvPr>
            <p:ph idx="1"/>
          </p:nvPr>
        </p:nvSpPr>
        <p:spPr>
          <a:xfrm>
            <a:off x="457200" y="1700808"/>
            <a:ext cx="8229600" cy="4425355"/>
          </a:xfrm>
        </p:spPr>
        <p:txBody>
          <a:bodyPr/>
          <a:lstStyle/>
          <a:p>
            <a:pPr marL="0" indent="0">
              <a:buNone/>
            </a:pPr>
            <a:r>
              <a:rPr lang="en-CA" sz="2800" b="1" dirty="0"/>
              <a:t>137.1 </a:t>
            </a:r>
            <a:r>
              <a:rPr lang="en-CA" sz="2800" dirty="0"/>
              <a:t>(3) On motion by a person against whom a proceeding is brought, a judge shall, subject to subsection (4), dismiss the proceeding against the person if the person satisfies the judge that the proceeding arises from an expression made by the person that relates to a </a:t>
            </a:r>
            <a:r>
              <a:rPr lang="en-CA" sz="2800" b="1" dirty="0"/>
              <a:t>matter of public interest</a:t>
            </a:r>
            <a:r>
              <a:rPr lang="en-CA" sz="2800" dirty="0"/>
              <a:t>.</a:t>
            </a:r>
          </a:p>
          <a:p>
            <a:pPr marL="0" indent="0">
              <a:buNone/>
            </a:pPr>
            <a:endParaRPr lang="en-CA" sz="2000" dirty="0"/>
          </a:p>
        </p:txBody>
      </p:sp>
      <p:sp>
        <p:nvSpPr>
          <p:cNvPr id="4" name="Footer Placeholder 3">
            <a:extLst>
              <a:ext uri="{FF2B5EF4-FFF2-40B4-BE49-F238E27FC236}">
                <a16:creationId xmlns:a16="http://schemas.microsoft.com/office/drawing/2014/main" id="{286D5F47-3407-44ED-AFB4-F7296DF16FE1}"/>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11753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Court</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en-CA" i="1" dirty="0"/>
              <a:t>Fortress Real Developments Inc. v. Rabidoux</a:t>
            </a:r>
            <a:r>
              <a:rPr lang="en-CA" dirty="0"/>
              <a:t>, </a:t>
            </a:r>
            <a:r>
              <a:rPr lang="en-CA" sz="2000" dirty="0"/>
              <a:t>2018 ONCA 686</a:t>
            </a:r>
          </a:p>
          <a:p>
            <a:pPr marL="0" indent="0">
              <a:buNone/>
            </a:pPr>
            <a:r>
              <a:rPr lang="en-CA" sz="2400" u="sng" dirty="0"/>
              <a:t>F</a:t>
            </a:r>
            <a:r>
              <a:rPr lang="en-CA" sz="2400" dirty="0"/>
              <a:t>: Twitter war! Fortress sues Rabidoux for libel (Rabidoux </a:t>
            </a:r>
            <a:r>
              <a:rPr lang="en-US" sz="2400" dirty="0"/>
              <a:t>Tweets warned the public about investing in real estate deals, as Fortress was under investigation)</a:t>
            </a:r>
            <a:endParaRPr lang="en-CA" sz="2400" dirty="0"/>
          </a:p>
          <a:p>
            <a:pPr marL="0" indent="0">
              <a:buNone/>
            </a:pPr>
            <a:r>
              <a:rPr lang="en-CA" sz="2400" u="sng" dirty="0"/>
              <a:t>Issue</a:t>
            </a:r>
            <a:r>
              <a:rPr lang="en-CA" sz="2400" dirty="0"/>
              <a:t>: Were Tweets about a “matter of public interest” and thus the lawsuit should dismissed?</a:t>
            </a:r>
          </a:p>
          <a:p>
            <a:pPr marL="0" indent="0">
              <a:buNone/>
            </a:pPr>
            <a:r>
              <a:rPr lang="en-CA" sz="2400" u="sng" dirty="0"/>
              <a:t>Held</a:t>
            </a:r>
            <a:r>
              <a:rPr lang="en-CA" sz="2400" dirty="0"/>
              <a:t>: Yes!</a:t>
            </a:r>
          </a:p>
          <a:p>
            <a:pPr marL="0" indent="0">
              <a:buNone/>
            </a:pPr>
            <a:r>
              <a:rPr lang="en-CA" sz="2400" u="sng" dirty="0"/>
              <a:t>Ratio</a:t>
            </a:r>
          </a:p>
          <a:p>
            <a:pPr marL="0" indent="0">
              <a:buNone/>
            </a:pPr>
            <a:r>
              <a:rPr lang="en-CA" sz="2400" dirty="0"/>
              <a:t>Companion case - </a:t>
            </a:r>
            <a:r>
              <a:rPr lang="fr-FR" sz="2400" i="1" dirty="0"/>
              <a:t>1704604 Ontario Ltd. v. Pointes Protection Association</a:t>
            </a:r>
            <a:r>
              <a:rPr lang="fr-FR" sz="2400" dirty="0"/>
              <a:t>, </a:t>
            </a:r>
            <a:r>
              <a:rPr lang="fr-FR" sz="2000" dirty="0"/>
              <a:t>2018 ONCA 685</a:t>
            </a:r>
            <a:endParaRPr lang="en-CA" sz="2000" dirty="0"/>
          </a:p>
          <a:p>
            <a:pPr marL="0" indent="0">
              <a:buNone/>
            </a:pPr>
            <a:endParaRPr lang="en-CA" sz="2400" dirty="0"/>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95139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Court</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fr-FR" sz="2400" i="1" dirty="0"/>
              <a:t>1704604 Ontario Ltd. v. Pointes Protection Association</a:t>
            </a:r>
            <a:r>
              <a:rPr lang="fr-FR" sz="2400" dirty="0"/>
              <a:t>, </a:t>
            </a:r>
            <a:r>
              <a:rPr lang="fr-FR" sz="2000" dirty="0"/>
              <a:t>2018 ONCA 685</a:t>
            </a:r>
            <a:endParaRPr lang="en-CA" sz="2000" dirty="0"/>
          </a:p>
          <a:p>
            <a:pPr marL="0" indent="0">
              <a:buNone/>
            </a:pPr>
            <a:r>
              <a:rPr lang="en-CA" sz="2400" dirty="0"/>
              <a:t>“In summary, the concept of “public interest” as it is used in s. 137.1(3) is a broad one that does not take into account the merits or manner of the expression, nor the motive of the author. The determination of whether an expression relates to a matter of public interest must be made objectively, having regard to the context in which the expression was made and the entirety of the relevant communication. An expression may relate to more than one matter. If one of those matters is a “matter of public interest”, the defendant will have met its onus under s. 137.1(3).”</a:t>
            </a:r>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594267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AEFD-DFD1-40A3-A26B-B53E86EEDDAC}"/>
              </a:ext>
            </a:extLst>
          </p:cNvPr>
          <p:cNvSpPr>
            <a:spLocks noGrp="1"/>
          </p:cNvSpPr>
          <p:nvPr>
            <p:ph type="title"/>
          </p:nvPr>
        </p:nvSpPr>
        <p:spPr>
          <a:xfrm>
            <a:off x="457200" y="274638"/>
            <a:ext cx="8229600" cy="706090"/>
          </a:xfrm>
        </p:spPr>
        <p:txBody>
          <a:bodyPr/>
          <a:lstStyle/>
          <a:p>
            <a:r>
              <a:rPr lang="en-CA" dirty="0"/>
              <a:t>In the News</a:t>
            </a:r>
          </a:p>
        </p:txBody>
      </p:sp>
      <p:sp>
        <p:nvSpPr>
          <p:cNvPr id="3" name="Content Placeholder 2">
            <a:extLst>
              <a:ext uri="{FF2B5EF4-FFF2-40B4-BE49-F238E27FC236}">
                <a16:creationId xmlns:a16="http://schemas.microsoft.com/office/drawing/2014/main" id="{20F4F685-D0C9-48C8-BBD7-69E68B3BF9ED}"/>
              </a:ext>
            </a:extLst>
          </p:cNvPr>
          <p:cNvSpPr>
            <a:spLocks noGrp="1"/>
          </p:cNvSpPr>
          <p:nvPr>
            <p:ph idx="1"/>
          </p:nvPr>
        </p:nvSpPr>
        <p:spPr>
          <a:xfrm>
            <a:off x="457200" y="1124744"/>
            <a:ext cx="8229600" cy="5001419"/>
          </a:xfrm>
        </p:spPr>
        <p:txBody>
          <a:bodyPr/>
          <a:lstStyle/>
          <a:p>
            <a:pPr marL="0" indent="0">
              <a:buNone/>
            </a:pPr>
            <a:r>
              <a:rPr lang="en-US" sz="2400" i="1" dirty="0">
                <a:sym typeface="Wingdings" panose="05000000000000000000" pitchFamily="2" charset="2"/>
              </a:rPr>
              <a:t>CRTC approves Google’s application and paves way for annual $100 million contribution to Canadian news organizations </a:t>
            </a:r>
            <a:r>
              <a:rPr lang="en-US" sz="2400" dirty="0">
                <a:sym typeface="Wingdings" panose="05000000000000000000" pitchFamily="2" charset="2"/>
              </a:rPr>
              <a:t>(CRTC news release, Oct. 28)</a:t>
            </a:r>
          </a:p>
          <a:p>
            <a:pPr marL="0" indent="0">
              <a:buNone/>
            </a:pPr>
            <a:r>
              <a:rPr lang="en-US" sz="2400" dirty="0">
                <a:sym typeface="Wingdings" panose="05000000000000000000" pitchFamily="2" charset="2"/>
              </a:rPr>
              <a:t>“Under the Act, the CRTC is responsible for implementing the government’s Regulations. The Regulations allow online platforms to request an exemption from being required to bargain with individual news organizations if they reach an agreement with an organization that represents a broad range of Canadian news organizations. …</a:t>
            </a:r>
          </a:p>
          <a:p>
            <a:pPr marL="0" indent="0">
              <a:buNone/>
            </a:pPr>
            <a:r>
              <a:rPr lang="en-US" sz="2400" dirty="0">
                <a:sym typeface="Wingdings" panose="05000000000000000000" pitchFamily="2" charset="2"/>
              </a:rPr>
              <a:t>After reviewing the public record, the CRTC is granting a five-year exemption from the Act to Google. Google must pay $100 million to the CJC (</a:t>
            </a:r>
            <a:r>
              <a:rPr lang="en-US" sz="2400" i="1" dirty="0">
                <a:sym typeface="Wingdings" panose="05000000000000000000" pitchFamily="2" charset="2"/>
              </a:rPr>
              <a:t>ed. - Canadian Journalism Collective</a:t>
            </a:r>
            <a:r>
              <a:rPr lang="en-US" sz="2400" dirty="0">
                <a:sym typeface="Wingdings" panose="05000000000000000000" pitchFamily="2" charset="2"/>
              </a:rPr>
              <a:t>) within 60 days of this decision”</a:t>
            </a:r>
          </a:p>
          <a:p>
            <a:pPr marL="0" indent="0">
              <a:buNone/>
            </a:pPr>
            <a:endParaRPr lang="en-US"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83CEC072-8329-41A5-B07F-E70209318C01}"/>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516177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CADB-5C87-4ECE-9C14-CE9B2E279885}"/>
              </a:ext>
            </a:extLst>
          </p:cNvPr>
          <p:cNvSpPr>
            <a:spLocks noGrp="1"/>
          </p:cNvSpPr>
          <p:nvPr>
            <p:ph type="title"/>
          </p:nvPr>
        </p:nvSpPr>
        <p:spPr/>
        <p:txBody>
          <a:bodyPr/>
          <a:lstStyle/>
          <a:p>
            <a:r>
              <a:rPr lang="en-CA" dirty="0"/>
              <a:t>Ontario Anti-SLAPP in SCC</a:t>
            </a:r>
          </a:p>
        </p:txBody>
      </p:sp>
      <p:sp>
        <p:nvSpPr>
          <p:cNvPr id="3" name="Content Placeholder 2">
            <a:extLst>
              <a:ext uri="{FF2B5EF4-FFF2-40B4-BE49-F238E27FC236}">
                <a16:creationId xmlns:a16="http://schemas.microsoft.com/office/drawing/2014/main" id="{FD95AC1A-CC26-4B49-87D3-7F94ADD3BC6A}"/>
              </a:ext>
            </a:extLst>
          </p:cNvPr>
          <p:cNvSpPr>
            <a:spLocks noGrp="1"/>
          </p:cNvSpPr>
          <p:nvPr>
            <p:ph idx="1"/>
          </p:nvPr>
        </p:nvSpPr>
        <p:spPr/>
        <p:txBody>
          <a:bodyPr/>
          <a:lstStyle/>
          <a:p>
            <a:pPr marL="0" indent="0">
              <a:buNone/>
            </a:pPr>
            <a:r>
              <a:rPr lang="en-CA" sz="2400" i="1" dirty="0"/>
              <a:t>1704604 Ontario Ltd. v Pointes Protection Association</a:t>
            </a:r>
            <a:r>
              <a:rPr lang="en-CA" sz="2400" dirty="0"/>
              <a:t>, </a:t>
            </a:r>
            <a:r>
              <a:rPr lang="en-CA" sz="1800" dirty="0"/>
              <a:t>2020 SCC 22</a:t>
            </a:r>
            <a:r>
              <a:rPr lang="en-CA" sz="2400" dirty="0"/>
              <a:t> </a:t>
            </a:r>
            <a:r>
              <a:rPr lang="en-CA" sz="2400" i="1" dirty="0"/>
              <a:t>Bent v </a:t>
            </a:r>
            <a:r>
              <a:rPr lang="en-CA" sz="2400" i="1" dirty="0" err="1"/>
              <a:t>Platnick</a:t>
            </a:r>
            <a:r>
              <a:rPr lang="en-CA" sz="2400" dirty="0"/>
              <a:t>, </a:t>
            </a:r>
            <a:r>
              <a:rPr lang="en-CA" sz="1800" dirty="0"/>
              <a:t>2020 SCC 23 </a:t>
            </a:r>
          </a:p>
          <a:p>
            <a:pPr>
              <a:buFont typeface="Wingdings" panose="05000000000000000000" pitchFamily="2" charset="2"/>
              <a:buChar char="à"/>
            </a:pPr>
            <a:r>
              <a:rPr lang="en-CA" sz="2400" dirty="0">
                <a:sym typeface="Wingdings" panose="05000000000000000000" pitchFamily="2" charset="2"/>
              </a:rPr>
              <a:t>Pointes appeal dismissed, grant of motion to dismiss as SLAPP lawsuit upheld</a:t>
            </a:r>
          </a:p>
          <a:p>
            <a:pPr marL="0" indent="0">
              <a:buNone/>
            </a:pPr>
            <a:endParaRPr lang="en-CA" sz="1800" dirty="0"/>
          </a:p>
          <a:p>
            <a:pPr>
              <a:buFont typeface="Wingdings" panose="05000000000000000000" pitchFamily="2" charset="2"/>
              <a:buChar char="Ø"/>
            </a:pPr>
            <a:r>
              <a:rPr lang="en-US" sz="2400" dirty="0"/>
              <a:t>The test for anti-SLAPP motions has been settled</a:t>
            </a:r>
          </a:p>
          <a:p>
            <a:pPr>
              <a:buFont typeface="Wingdings" panose="05000000000000000000" pitchFamily="2" charset="2"/>
              <a:buChar char="Ø"/>
            </a:pPr>
            <a:r>
              <a:rPr lang="en-US" sz="2400" dirty="0"/>
              <a:t>Anti-SLAPP motions are not limited to claims for defamation</a:t>
            </a:r>
          </a:p>
          <a:p>
            <a:pPr>
              <a:buFont typeface="Wingdings" panose="05000000000000000000" pitchFamily="2" charset="2"/>
              <a:buChar char="Ø"/>
            </a:pPr>
            <a:r>
              <a:rPr lang="en-US" sz="2400" dirty="0"/>
              <a:t>Parties should carefully consider when to bring an anti-SLAPP motion. The evidence on the motion is evaluated with reference to the stage of proceedings</a:t>
            </a:r>
          </a:p>
          <a:p>
            <a:pPr>
              <a:buFont typeface="Wingdings" panose="05000000000000000000" pitchFamily="2" charset="2"/>
              <a:buChar char="Ø"/>
            </a:pPr>
            <a:r>
              <a:rPr lang="en-US" sz="2400" dirty="0"/>
              <a:t>Evidence must link the harm to the expression</a:t>
            </a:r>
            <a:endParaRPr lang="en-CA" sz="2400" dirty="0"/>
          </a:p>
        </p:txBody>
      </p:sp>
      <p:sp>
        <p:nvSpPr>
          <p:cNvPr id="4" name="Footer Placeholder 3">
            <a:extLst>
              <a:ext uri="{FF2B5EF4-FFF2-40B4-BE49-F238E27FC236}">
                <a16:creationId xmlns:a16="http://schemas.microsoft.com/office/drawing/2014/main" id="{ECA33419-EED7-458D-890F-4D5AC070623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1044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ECB3-F166-4285-B81D-5EF8A3C6D5B9}"/>
              </a:ext>
            </a:extLst>
          </p:cNvPr>
          <p:cNvSpPr>
            <a:spLocks noGrp="1"/>
          </p:cNvSpPr>
          <p:nvPr>
            <p:ph type="title"/>
          </p:nvPr>
        </p:nvSpPr>
        <p:spPr>
          <a:xfrm>
            <a:off x="457200" y="274638"/>
            <a:ext cx="8229600" cy="763935"/>
          </a:xfrm>
        </p:spPr>
        <p:txBody>
          <a:bodyPr/>
          <a:lstStyle/>
          <a:p>
            <a:r>
              <a:rPr lang="en-CA" dirty="0"/>
              <a:t>Anti-SLAPP in Quebec</a:t>
            </a:r>
          </a:p>
        </p:txBody>
      </p:sp>
      <p:sp>
        <p:nvSpPr>
          <p:cNvPr id="3" name="Content Placeholder 2">
            <a:extLst>
              <a:ext uri="{FF2B5EF4-FFF2-40B4-BE49-F238E27FC236}">
                <a16:creationId xmlns:a16="http://schemas.microsoft.com/office/drawing/2014/main" id="{847C1F43-EC5F-446C-97B9-DC336C6095AF}"/>
              </a:ext>
            </a:extLst>
          </p:cNvPr>
          <p:cNvSpPr>
            <a:spLocks noGrp="1"/>
          </p:cNvSpPr>
          <p:nvPr>
            <p:ph idx="1"/>
          </p:nvPr>
        </p:nvSpPr>
        <p:spPr>
          <a:xfrm>
            <a:off x="457200" y="1038574"/>
            <a:ext cx="8229600" cy="5087590"/>
          </a:xfrm>
        </p:spPr>
        <p:txBody>
          <a:bodyPr/>
          <a:lstStyle/>
          <a:p>
            <a:pPr marL="0" indent="0">
              <a:buNone/>
            </a:pPr>
            <a:r>
              <a:rPr lang="en-CA" sz="2400" b="1" i="1" dirty="0"/>
              <a:t>Code of Civil Procedure</a:t>
            </a:r>
          </a:p>
          <a:p>
            <a:pPr marL="0" indent="0">
              <a:buNone/>
            </a:pPr>
            <a:r>
              <a:rPr lang="en-CA" sz="2000" b="1" dirty="0"/>
              <a:t>51.</a:t>
            </a:r>
            <a:r>
              <a:rPr lang="en-CA" sz="2000" dirty="0"/>
              <a:t> 	The courts may, at any time, on an application and even on their own initiative, </a:t>
            </a:r>
            <a:r>
              <a:rPr lang="en-CA" sz="2000" b="1" dirty="0"/>
              <a:t>declare that a judicial application or a pleading is abusive</a:t>
            </a:r>
            <a:r>
              <a:rPr lang="en-CA" sz="2000" dirty="0"/>
              <a:t>.</a:t>
            </a:r>
          </a:p>
          <a:p>
            <a:pPr marL="0" indent="0">
              <a:buNone/>
            </a:pPr>
            <a:r>
              <a:rPr lang="en-CA" sz="2000" dirty="0"/>
              <a:t>	Regardless of intent, the abuse of procedure may consist in a judicial application or pleading that is clearly unfounded, frivolous or intended to delay or in conduct that is vexatious or quarrelsome. It may also consist in a use of procedure that is excessive or unreasonable or that causes prejudice to another person, or attempts to defeat the ends of justice, </a:t>
            </a:r>
            <a:r>
              <a:rPr lang="en-CA" sz="2000" b="1" dirty="0"/>
              <a:t>particularly if it operates to restrict another person’s freedom of expression in public debate.</a:t>
            </a:r>
          </a:p>
          <a:p>
            <a:pPr marL="0" indent="0">
              <a:buNone/>
            </a:pPr>
            <a:r>
              <a:rPr lang="en-CA" sz="2000" b="1" dirty="0"/>
              <a:t>54</a:t>
            </a:r>
            <a:r>
              <a:rPr lang="en-CA" sz="2000" dirty="0"/>
              <a:t>. 	On ruling on whether a judicial application or pleading, including one presented under this division, is abusive, the court may order a provision for costs to be reimbursed, order a party to pay, in addition to legal costs, damages for any injury suffered by another party, including to cover the professional fees and disbursements incurred by that other party, or award </a:t>
            </a:r>
            <a:r>
              <a:rPr lang="en-CA" sz="2000" b="1" dirty="0"/>
              <a:t>punitive damages </a:t>
            </a:r>
            <a:r>
              <a:rPr lang="en-CA" sz="2000" dirty="0"/>
              <a:t>if warranted by the circumstances.</a:t>
            </a:r>
          </a:p>
          <a:p>
            <a:pPr marL="0" indent="0">
              <a:buNone/>
            </a:pPr>
            <a:endParaRPr lang="en-CA" dirty="0"/>
          </a:p>
        </p:txBody>
      </p:sp>
      <p:sp>
        <p:nvSpPr>
          <p:cNvPr id="4" name="Footer Placeholder 3">
            <a:extLst>
              <a:ext uri="{FF2B5EF4-FFF2-40B4-BE49-F238E27FC236}">
                <a16:creationId xmlns:a16="http://schemas.microsoft.com/office/drawing/2014/main" id="{0022F537-86E1-4620-8F4A-7AE01B0EBE09}"/>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831061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9EDA-92B0-46C4-8615-AC02F1FB0461}"/>
              </a:ext>
            </a:extLst>
          </p:cNvPr>
          <p:cNvSpPr>
            <a:spLocks noGrp="1"/>
          </p:cNvSpPr>
          <p:nvPr>
            <p:ph type="title"/>
          </p:nvPr>
        </p:nvSpPr>
        <p:spPr>
          <a:xfrm>
            <a:off x="457200" y="274638"/>
            <a:ext cx="8229600" cy="922114"/>
          </a:xfrm>
        </p:spPr>
        <p:txBody>
          <a:bodyPr/>
          <a:lstStyle/>
          <a:p>
            <a:r>
              <a:rPr lang="en-CA" altLang="en-US" i="1" dirty="0"/>
              <a:t>Olsen v. Facebook</a:t>
            </a:r>
            <a:endParaRPr lang="en-CA" dirty="0"/>
          </a:p>
        </p:txBody>
      </p:sp>
      <p:sp>
        <p:nvSpPr>
          <p:cNvPr id="3" name="Content Placeholder 2">
            <a:extLst>
              <a:ext uri="{FF2B5EF4-FFF2-40B4-BE49-F238E27FC236}">
                <a16:creationId xmlns:a16="http://schemas.microsoft.com/office/drawing/2014/main" id="{901FE726-EF13-41EE-942D-1F5709CA7217}"/>
              </a:ext>
            </a:extLst>
          </p:cNvPr>
          <p:cNvSpPr>
            <a:spLocks noGrp="1"/>
          </p:cNvSpPr>
          <p:nvPr>
            <p:ph idx="1"/>
          </p:nvPr>
        </p:nvSpPr>
        <p:spPr>
          <a:xfrm>
            <a:off x="457200" y="980728"/>
            <a:ext cx="8229600" cy="5328592"/>
          </a:xfrm>
        </p:spPr>
        <p:txBody>
          <a:bodyPr/>
          <a:lstStyle/>
          <a:p>
            <a:pPr marL="0" indent="0" algn="ctr">
              <a:buNone/>
            </a:pPr>
            <a:r>
              <a:rPr lang="en-CA" sz="2000" dirty="0"/>
              <a:t>2016 NSSC 155</a:t>
            </a:r>
          </a:p>
          <a:p>
            <a:pPr marL="0" indent="0">
              <a:buNone/>
            </a:pPr>
            <a:r>
              <a:rPr lang="en-CA" sz="2400" u="sng" dirty="0"/>
              <a:t>F</a:t>
            </a:r>
            <a:r>
              <a:rPr lang="en-CA" sz="2400" dirty="0"/>
              <a:t>: Alleged defamation in public FB group, Olsen is in municipal government</a:t>
            </a:r>
          </a:p>
          <a:p>
            <a:pPr marL="0" indent="0">
              <a:buNone/>
            </a:pPr>
            <a:r>
              <a:rPr lang="en-CA" sz="2400" u="sng" dirty="0"/>
              <a:t>Issue</a:t>
            </a:r>
            <a:r>
              <a:rPr lang="en-CA" sz="2400" dirty="0"/>
              <a:t>: Postings were actually under pseudonyms (3 different accounts), Norwich Order for real names?</a:t>
            </a:r>
          </a:p>
          <a:p>
            <a:pPr marL="0" indent="0">
              <a:buNone/>
            </a:pPr>
            <a:r>
              <a:rPr lang="en-CA" sz="2400" u="sng" dirty="0"/>
              <a:t>Held</a:t>
            </a:r>
            <a:r>
              <a:rPr lang="en-CA" sz="2400" dirty="0"/>
              <a:t>: Yes for 2, no for 1, depending on the “defamation”</a:t>
            </a:r>
          </a:p>
          <a:p>
            <a:pPr marL="0" indent="0">
              <a:buNone/>
            </a:pPr>
            <a:r>
              <a:rPr lang="en-CA" sz="2400" dirty="0"/>
              <a:t>Citing </a:t>
            </a:r>
            <a:r>
              <a:rPr lang="en-CA" sz="2400" i="1" dirty="0"/>
              <a:t>York</a:t>
            </a:r>
            <a:r>
              <a:rPr lang="en-CA" sz="2400" dirty="0"/>
              <a:t>, </a:t>
            </a:r>
            <a:r>
              <a:rPr lang="en-CA" sz="2400" i="1" dirty="0"/>
              <a:t>Warman</a:t>
            </a:r>
            <a:r>
              <a:rPr lang="en-CA" sz="2400" dirty="0"/>
              <a:t>, etc.</a:t>
            </a:r>
          </a:p>
          <a:p>
            <a:pPr marL="0" indent="0">
              <a:buNone/>
            </a:pPr>
            <a:endParaRPr lang="en-CA" sz="2400" dirty="0"/>
          </a:p>
          <a:p>
            <a:pPr marL="0" indent="0">
              <a:buNone/>
            </a:pPr>
            <a:r>
              <a:rPr lang="en-CA" sz="2000" dirty="0"/>
              <a:t>“Anonymous posters should not have a licence to defame without consequences however, those who comment on matters of public interest should not have their anonymity stripped away simply because they are critical of public figures who take offence. It is a question of finding a reasonable balance of these competing values in light of the nature of the comments and the strength of the potential claim.”</a:t>
            </a:r>
          </a:p>
        </p:txBody>
      </p:sp>
      <p:sp>
        <p:nvSpPr>
          <p:cNvPr id="4" name="Footer Placeholder 3">
            <a:extLst>
              <a:ext uri="{FF2B5EF4-FFF2-40B4-BE49-F238E27FC236}">
                <a16:creationId xmlns:a16="http://schemas.microsoft.com/office/drawing/2014/main" id="{911275E3-D785-4CF3-B1BF-4263906C113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95142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29EDA-92B0-46C4-8615-AC02F1FB0461}"/>
              </a:ext>
            </a:extLst>
          </p:cNvPr>
          <p:cNvSpPr>
            <a:spLocks noGrp="1"/>
          </p:cNvSpPr>
          <p:nvPr>
            <p:ph type="title"/>
          </p:nvPr>
        </p:nvSpPr>
        <p:spPr>
          <a:xfrm>
            <a:off x="457200" y="274638"/>
            <a:ext cx="8229600" cy="1498178"/>
          </a:xfrm>
        </p:spPr>
        <p:txBody>
          <a:bodyPr/>
          <a:lstStyle/>
          <a:p>
            <a:r>
              <a:rPr lang="en-CA" altLang="en-US" i="1" dirty="0"/>
              <a:t>Olsen v. Facebook </a:t>
            </a:r>
            <a:br>
              <a:rPr lang="en-CA" altLang="en-US" i="1" dirty="0"/>
            </a:br>
            <a:r>
              <a:rPr lang="en-CA" altLang="en-US" dirty="0"/>
              <a:t>(important note re </a:t>
            </a:r>
            <a:r>
              <a:rPr lang="en-CA" altLang="en-US" i="1" dirty="0"/>
              <a:t>prima facie </a:t>
            </a:r>
            <a:r>
              <a:rPr lang="en-CA" altLang="en-US" dirty="0"/>
              <a:t>vs. </a:t>
            </a:r>
            <a:r>
              <a:rPr lang="en-CA" altLang="en-US" i="1" dirty="0"/>
              <a:t>bona fide</a:t>
            </a:r>
            <a:r>
              <a:rPr lang="en-CA" altLang="en-US" dirty="0"/>
              <a:t>)</a:t>
            </a:r>
            <a:endParaRPr lang="en-CA" dirty="0"/>
          </a:p>
        </p:txBody>
      </p:sp>
      <p:sp>
        <p:nvSpPr>
          <p:cNvPr id="3" name="Content Placeholder 2">
            <a:extLst>
              <a:ext uri="{FF2B5EF4-FFF2-40B4-BE49-F238E27FC236}">
                <a16:creationId xmlns:a16="http://schemas.microsoft.com/office/drawing/2014/main" id="{901FE726-EF13-41EE-942D-1F5709CA7217}"/>
              </a:ext>
            </a:extLst>
          </p:cNvPr>
          <p:cNvSpPr>
            <a:spLocks noGrp="1"/>
          </p:cNvSpPr>
          <p:nvPr>
            <p:ph idx="1"/>
          </p:nvPr>
        </p:nvSpPr>
        <p:spPr>
          <a:xfrm>
            <a:off x="457200" y="1628800"/>
            <a:ext cx="8229600" cy="4497363"/>
          </a:xfrm>
        </p:spPr>
        <p:txBody>
          <a:bodyPr/>
          <a:lstStyle/>
          <a:p>
            <a:pPr marL="0" indent="0">
              <a:buNone/>
            </a:pPr>
            <a:endParaRPr lang="en-CA" sz="2800" dirty="0"/>
          </a:p>
          <a:p>
            <a:pPr marL="0" indent="0">
              <a:buNone/>
            </a:pPr>
            <a:r>
              <a:rPr lang="en-CA" sz="2800" dirty="0"/>
              <a:t>“The Ontario Court of Appeal, in </a:t>
            </a:r>
            <a:r>
              <a:rPr lang="en-CA" sz="2800" i="1" dirty="0"/>
              <a:t>1654776 Ontario Limited v. Stewart</a:t>
            </a:r>
            <a:r>
              <a:rPr lang="en-CA" sz="2800" dirty="0"/>
              <a:t> 2013 ONCA 184, criticized  the </a:t>
            </a:r>
            <a:r>
              <a:rPr lang="en-CA" sz="2800" i="1" dirty="0"/>
              <a:t>Warman</a:t>
            </a:r>
            <a:r>
              <a:rPr lang="en-CA" sz="2800" dirty="0"/>
              <a:t> decision for requiring a prima facie case of defamation as a precondition to granting a Norwich order. (…) While </a:t>
            </a:r>
            <a:r>
              <a:rPr lang="en-CA" sz="2800" b="1" dirty="0"/>
              <a:t>the Court rejected the requirement to show a prima facie case </a:t>
            </a:r>
            <a:r>
              <a:rPr lang="en-CA" sz="2800" dirty="0"/>
              <a:t>it acknowledged that the strength of the plaintiff’s potential claim is a relevant factor”</a:t>
            </a:r>
          </a:p>
        </p:txBody>
      </p:sp>
      <p:sp>
        <p:nvSpPr>
          <p:cNvPr id="4" name="Footer Placeholder 3">
            <a:extLst>
              <a:ext uri="{FF2B5EF4-FFF2-40B4-BE49-F238E27FC236}">
                <a16:creationId xmlns:a16="http://schemas.microsoft.com/office/drawing/2014/main" id="{911275E3-D785-4CF3-B1BF-4263906C113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9556034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93D8-2FDB-407D-B553-EE18E686A1B0}"/>
              </a:ext>
            </a:extLst>
          </p:cNvPr>
          <p:cNvSpPr>
            <a:spLocks noGrp="1"/>
          </p:cNvSpPr>
          <p:nvPr>
            <p:ph type="title"/>
          </p:nvPr>
        </p:nvSpPr>
        <p:spPr/>
        <p:txBody>
          <a:bodyPr/>
          <a:lstStyle/>
          <a:p>
            <a:r>
              <a:rPr lang="en-CA" dirty="0"/>
              <a:t>Note also, too:</a:t>
            </a:r>
          </a:p>
        </p:txBody>
      </p:sp>
      <p:sp>
        <p:nvSpPr>
          <p:cNvPr id="3" name="Content Placeholder 2">
            <a:extLst>
              <a:ext uri="{FF2B5EF4-FFF2-40B4-BE49-F238E27FC236}">
                <a16:creationId xmlns:a16="http://schemas.microsoft.com/office/drawing/2014/main" id="{47DF5E64-506D-4966-BAC3-786703C77E40}"/>
              </a:ext>
            </a:extLst>
          </p:cNvPr>
          <p:cNvSpPr>
            <a:spLocks noGrp="1"/>
          </p:cNvSpPr>
          <p:nvPr>
            <p:ph idx="1"/>
          </p:nvPr>
        </p:nvSpPr>
        <p:spPr/>
        <p:txBody>
          <a:bodyPr/>
          <a:lstStyle/>
          <a:p>
            <a:pPr marL="0" indent="0">
              <a:buNone/>
            </a:pPr>
            <a:r>
              <a:rPr lang="en-CA" i="1" dirty="0"/>
              <a:t>A.B. v. Bragg Communications Inc.</a:t>
            </a:r>
            <a:r>
              <a:rPr lang="en-CA" dirty="0"/>
              <a:t>, 2012 SCC 46 </a:t>
            </a:r>
          </a:p>
          <a:p>
            <a:pPr marL="0" indent="0">
              <a:buNone/>
            </a:pPr>
            <a:endParaRPr lang="en-CA" dirty="0"/>
          </a:p>
          <a:p>
            <a:pPr>
              <a:buFont typeface="Wingdings" panose="05000000000000000000" pitchFamily="2" charset="2"/>
              <a:buChar char="à"/>
            </a:pPr>
            <a:r>
              <a:rPr lang="en-CA" dirty="0">
                <a:sym typeface="Wingdings" panose="05000000000000000000" pitchFamily="2" charset="2"/>
              </a:rPr>
              <a:t>Norwich order for FB and ISP info in a defamation case</a:t>
            </a:r>
          </a:p>
          <a:p>
            <a:pPr>
              <a:buFont typeface="Wingdings" panose="05000000000000000000" pitchFamily="2" charset="2"/>
              <a:buChar char="à"/>
            </a:pPr>
            <a:r>
              <a:rPr lang="en-CA" dirty="0">
                <a:sym typeface="Wingdings" panose="05000000000000000000" pitchFamily="2" charset="2"/>
              </a:rPr>
              <a:t>Part of “open courts” discussion coming in later classes…</a:t>
            </a:r>
            <a:endParaRPr lang="en-CA" dirty="0"/>
          </a:p>
        </p:txBody>
      </p:sp>
      <p:sp>
        <p:nvSpPr>
          <p:cNvPr id="4" name="Footer Placeholder 3">
            <a:extLst>
              <a:ext uri="{FF2B5EF4-FFF2-40B4-BE49-F238E27FC236}">
                <a16:creationId xmlns:a16="http://schemas.microsoft.com/office/drawing/2014/main" id="{C35EB5C9-BCCF-49D0-B3E3-3163CE8B0846}"/>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914591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5B63-1B01-4D84-9B4D-CB35ADB1C2C8}"/>
              </a:ext>
            </a:extLst>
          </p:cNvPr>
          <p:cNvSpPr>
            <a:spLocks noGrp="1"/>
          </p:cNvSpPr>
          <p:nvPr>
            <p:ph type="title"/>
          </p:nvPr>
        </p:nvSpPr>
        <p:spPr/>
        <p:txBody>
          <a:bodyPr/>
          <a:lstStyle/>
          <a:p>
            <a:r>
              <a:rPr lang="en-CA" dirty="0"/>
              <a:t>What have we learned so far?</a:t>
            </a:r>
          </a:p>
        </p:txBody>
      </p:sp>
      <p:sp>
        <p:nvSpPr>
          <p:cNvPr id="3" name="Content Placeholder 2">
            <a:extLst>
              <a:ext uri="{FF2B5EF4-FFF2-40B4-BE49-F238E27FC236}">
                <a16:creationId xmlns:a16="http://schemas.microsoft.com/office/drawing/2014/main" id="{43E84157-DDD8-46A2-9552-E936619327A0}"/>
              </a:ext>
            </a:extLst>
          </p:cNvPr>
          <p:cNvSpPr>
            <a:spLocks noGrp="1"/>
          </p:cNvSpPr>
          <p:nvPr>
            <p:ph idx="1"/>
          </p:nvPr>
        </p:nvSpPr>
        <p:spPr>
          <a:xfrm>
            <a:off x="457200" y="1196752"/>
            <a:ext cx="8229600" cy="4929411"/>
          </a:xfrm>
        </p:spPr>
        <p:txBody>
          <a:bodyPr/>
          <a:lstStyle/>
          <a:p>
            <a:pPr marL="0" indent="0">
              <a:buNone/>
            </a:pPr>
            <a:r>
              <a:rPr lang="en-CA" dirty="0">
                <a:sym typeface="Wingdings" panose="05000000000000000000" pitchFamily="2" charset="2"/>
              </a:rPr>
              <a:t>In defamation cases, add freedom of expression esp. re public figures, and public participation to considerations in preliminary matters (and as we’ll see / have seen, the substantive law of defamation too)</a:t>
            </a:r>
          </a:p>
          <a:p>
            <a:pPr>
              <a:buFont typeface="Wingdings" panose="05000000000000000000" pitchFamily="2" charset="2"/>
              <a:buChar char="à"/>
            </a:pPr>
            <a:endParaRPr lang="en-CA" dirty="0">
              <a:sym typeface="Wingdings" panose="05000000000000000000" pitchFamily="2" charset="2"/>
            </a:endParaRPr>
          </a:p>
          <a:p>
            <a:pPr marL="0" indent="0">
              <a:buNone/>
            </a:pPr>
            <a:r>
              <a:rPr lang="en-CA" sz="2800" dirty="0">
                <a:sym typeface="Wingdings" panose="05000000000000000000" pitchFamily="2" charset="2"/>
              </a:rPr>
              <a:t>“We live in a free country, where people have as much right to express outrageous and ridiculous opinions as moderate ones”</a:t>
            </a:r>
          </a:p>
          <a:p>
            <a:pPr marL="0" indent="0">
              <a:buNone/>
            </a:pPr>
            <a:r>
              <a:rPr lang="en-CA" sz="2400" dirty="0">
                <a:sym typeface="Wingdings" panose="05000000000000000000" pitchFamily="2" charset="2"/>
              </a:rPr>
              <a:t>- Binnie J., </a:t>
            </a:r>
            <a:r>
              <a:rPr lang="en-CA" sz="2400" i="1" dirty="0">
                <a:sym typeface="Wingdings" panose="05000000000000000000" pitchFamily="2" charset="2"/>
              </a:rPr>
              <a:t>WIC Radio v Simpson</a:t>
            </a:r>
            <a:r>
              <a:rPr lang="en-CA" sz="2400" dirty="0">
                <a:sym typeface="Wingdings" panose="05000000000000000000" pitchFamily="2" charset="2"/>
              </a:rPr>
              <a:t> 2008 SCC 40</a:t>
            </a:r>
            <a:endParaRPr lang="en-CA" sz="2400" dirty="0"/>
          </a:p>
        </p:txBody>
      </p:sp>
      <p:sp>
        <p:nvSpPr>
          <p:cNvPr id="4" name="Footer Placeholder 3">
            <a:extLst>
              <a:ext uri="{FF2B5EF4-FFF2-40B4-BE49-F238E27FC236}">
                <a16:creationId xmlns:a16="http://schemas.microsoft.com/office/drawing/2014/main" id="{08C5894A-1096-4A1E-B86E-2EFBF034E920}"/>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847346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DA1F8-3164-4BB7-8DC3-2F65EDF680A2}"/>
              </a:ext>
            </a:extLst>
          </p:cNvPr>
          <p:cNvSpPr>
            <a:spLocks noGrp="1"/>
          </p:cNvSpPr>
          <p:nvPr>
            <p:ph type="title"/>
          </p:nvPr>
        </p:nvSpPr>
        <p:spPr>
          <a:xfrm>
            <a:off x="457200" y="274638"/>
            <a:ext cx="8229600" cy="835943"/>
          </a:xfrm>
        </p:spPr>
        <p:txBody>
          <a:bodyPr/>
          <a:lstStyle/>
          <a:p>
            <a:r>
              <a:rPr lang="en-CA" dirty="0"/>
              <a:t>Skipping a Norwich Order?</a:t>
            </a:r>
          </a:p>
        </p:txBody>
      </p:sp>
      <p:sp>
        <p:nvSpPr>
          <p:cNvPr id="3" name="Content Placeholder 2">
            <a:extLst>
              <a:ext uri="{FF2B5EF4-FFF2-40B4-BE49-F238E27FC236}">
                <a16:creationId xmlns:a16="http://schemas.microsoft.com/office/drawing/2014/main" id="{EB338236-4162-43C4-8F30-378DBEF7EDE9}"/>
              </a:ext>
            </a:extLst>
          </p:cNvPr>
          <p:cNvSpPr>
            <a:spLocks noGrp="1"/>
          </p:cNvSpPr>
          <p:nvPr>
            <p:ph idx="1"/>
          </p:nvPr>
        </p:nvSpPr>
        <p:spPr>
          <a:xfrm>
            <a:off x="457200" y="1340768"/>
            <a:ext cx="8229600" cy="4785395"/>
          </a:xfrm>
        </p:spPr>
        <p:txBody>
          <a:bodyPr/>
          <a:lstStyle/>
          <a:p>
            <a:pPr marL="0" indent="0">
              <a:buNone/>
            </a:pPr>
            <a:r>
              <a:rPr lang="en-CA" altLang="en-US" sz="2400" b="1" i="1" dirty="0"/>
              <a:t>Burke v. John Does #1 to #18</a:t>
            </a:r>
            <a:r>
              <a:rPr lang="en-CA" altLang="en-US" sz="2000" i="1" dirty="0"/>
              <a:t>, a.k.a. “</a:t>
            </a:r>
            <a:r>
              <a:rPr lang="en-CA" altLang="en-US" sz="2000" i="1" dirty="0" err="1"/>
              <a:t>Nofixedaddress</a:t>
            </a:r>
            <a:r>
              <a:rPr lang="en-CA" altLang="en-US" sz="2000" i="1" dirty="0"/>
              <a:t>”, “</a:t>
            </a:r>
            <a:r>
              <a:rPr lang="en-CA" altLang="en-US" sz="2000" i="1" dirty="0" err="1"/>
              <a:t>Cambarkerfan</a:t>
            </a:r>
            <a:r>
              <a:rPr lang="en-CA" altLang="en-US" sz="2000" i="1" dirty="0"/>
              <a:t>”, “Lavy16”, “</a:t>
            </a:r>
            <a:r>
              <a:rPr lang="en-CA" altLang="en-US" sz="2000" i="1" dirty="0" err="1"/>
              <a:t>Mbskidmore</a:t>
            </a:r>
            <a:r>
              <a:rPr lang="en-CA" altLang="en-US" sz="2000" i="1" dirty="0"/>
              <a:t>”, “</a:t>
            </a:r>
            <a:r>
              <a:rPr lang="en-CA" altLang="en-US" sz="2000" i="1" dirty="0" err="1"/>
              <a:t>Tulowd</a:t>
            </a:r>
            <a:r>
              <a:rPr lang="en-CA" altLang="en-US" sz="2000" i="1" dirty="0"/>
              <a:t>”, “</a:t>
            </a:r>
            <a:r>
              <a:rPr lang="en-CA" altLang="en-US" sz="2000" i="1" dirty="0" err="1"/>
              <a:t>Loob</a:t>
            </a:r>
            <a:r>
              <a:rPr lang="en-CA" altLang="en-US" sz="2000" i="1" dirty="0"/>
              <a:t>”, “</a:t>
            </a:r>
            <a:r>
              <a:rPr lang="en-CA" altLang="en-US" sz="2000" i="1" dirty="0" err="1"/>
              <a:t>Naggah</a:t>
            </a:r>
            <a:r>
              <a:rPr lang="en-CA" altLang="en-US" sz="2000" i="1" dirty="0"/>
              <a:t>”, “</a:t>
            </a:r>
            <a:r>
              <a:rPr lang="en-CA" altLang="en-US" sz="2000" i="1" dirty="0" err="1"/>
              <a:t>Mowerman</a:t>
            </a:r>
            <a:r>
              <a:rPr lang="en-CA" altLang="en-US" sz="2000" i="1" dirty="0"/>
              <a:t>”, “Aaronp18”, “Steve”, “Kaboomin8”, “</a:t>
            </a:r>
            <a:r>
              <a:rPr lang="en-CA" altLang="en-US" sz="2000" i="1" dirty="0" err="1"/>
              <a:t>Thezbrad</a:t>
            </a:r>
            <a:r>
              <a:rPr lang="en-CA" altLang="en-US" sz="2000" i="1" dirty="0"/>
              <a:t>”, “</a:t>
            </a:r>
            <a:r>
              <a:rPr lang="en-CA" altLang="en-US" sz="2000" i="1" dirty="0" err="1"/>
              <a:t>Slobberface</a:t>
            </a:r>
            <a:r>
              <a:rPr lang="en-CA" altLang="en-US" sz="2000" i="1" dirty="0"/>
              <a:t>”, “</a:t>
            </a:r>
            <a:r>
              <a:rPr lang="en-CA" altLang="en-US" sz="2000" i="1" dirty="0" err="1"/>
              <a:t>Poonerman</a:t>
            </a:r>
            <a:r>
              <a:rPr lang="en-CA" altLang="en-US" sz="2000" i="1" dirty="0"/>
              <a:t>”, “</a:t>
            </a:r>
            <a:r>
              <a:rPr lang="en-CA" altLang="en-US" sz="2000" i="1" dirty="0" err="1"/>
              <a:t>Isolatedcircuit</a:t>
            </a:r>
            <a:r>
              <a:rPr lang="en-CA" altLang="en-US" sz="2000" i="1" dirty="0"/>
              <a:t>”, “</a:t>
            </a:r>
            <a:r>
              <a:rPr lang="en-CA" altLang="en-US" sz="2000" i="1" dirty="0" err="1"/>
              <a:t>Kanada</a:t>
            </a:r>
            <a:r>
              <a:rPr lang="en-CA" altLang="en-US" sz="2000" i="1" dirty="0"/>
              <a:t> Kev”, “</a:t>
            </a:r>
            <a:r>
              <a:rPr lang="en-CA" altLang="en-US" sz="2000" i="1" dirty="0" err="1"/>
              <a:t>Ncognito</a:t>
            </a:r>
            <a:r>
              <a:rPr lang="en-CA" altLang="en-US" sz="2000" i="1" dirty="0"/>
              <a:t>” and “Sir Psycho Sexy” </a:t>
            </a:r>
          </a:p>
          <a:p>
            <a:pPr marL="0" indent="0">
              <a:buNone/>
            </a:pPr>
            <a:r>
              <a:rPr lang="en-CA" altLang="en-US" sz="2000" dirty="0"/>
              <a:t>2013 BCSC 964</a:t>
            </a:r>
          </a:p>
          <a:p>
            <a:pPr marL="0" indent="0">
              <a:buNone/>
            </a:pPr>
            <a:r>
              <a:rPr lang="en-CA" altLang="en-US" sz="2400" dirty="0"/>
              <a:t>“In this case, if Norwich Orders were granted and complied with, they would only yield the e-mail addresses provided by the Message Board Defendants when they opened their accounts”</a:t>
            </a:r>
          </a:p>
          <a:p>
            <a:pPr marL="0" indent="0">
              <a:buNone/>
            </a:pPr>
            <a:r>
              <a:rPr lang="en-CA" altLang="en-US" sz="2400" dirty="0"/>
              <a:t>“I order that Mr. Burke may serve the notice of civil claim on the Message Board Defendants </a:t>
            </a:r>
            <a:r>
              <a:rPr lang="en-CA" altLang="en-US" sz="2400" b="1" dirty="0"/>
              <a:t>by sending them a private message to the internet message board accounts</a:t>
            </a:r>
            <a:r>
              <a:rPr lang="en-CA" altLang="en-US" sz="2400" dirty="0"/>
              <a:t>”</a:t>
            </a:r>
          </a:p>
          <a:p>
            <a:pPr marL="0" indent="0">
              <a:buNone/>
            </a:pPr>
            <a:endParaRPr lang="en-CA" altLang="en-US" sz="2400" dirty="0"/>
          </a:p>
          <a:p>
            <a:pPr marL="0" indent="0">
              <a:buNone/>
            </a:pPr>
            <a:r>
              <a:rPr lang="en-CA" altLang="en-US" sz="2400" dirty="0"/>
              <a:t>Also: </a:t>
            </a:r>
            <a:r>
              <a:rPr lang="nl-NL" altLang="en-US" sz="2400" i="1" dirty="0"/>
              <a:t>Manson v. John Doe</a:t>
            </a:r>
            <a:r>
              <a:rPr lang="nl-NL" altLang="en-US" sz="2400" dirty="0"/>
              <a:t>, 2013 ONSC 628 </a:t>
            </a:r>
            <a:r>
              <a:rPr lang="nl-NL" altLang="en-US" sz="2400" dirty="0">
                <a:sym typeface="Wingdings" panose="05000000000000000000" pitchFamily="2" charset="2"/>
              </a:rPr>
              <a:t> service by email</a:t>
            </a:r>
            <a:endParaRPr lang="nl-NL" altLang="en-US" sz="2400" dirty="0"/>
          </a:p>
          <a:p>
            <a:pPr marL="0" indent="0">
              <a:buNone/>
            </a:pPr>
            <a:endParaRPr lang="en-CA" sz="1600" dirty="0"/>
          </a:p>
        </p:txBody>
      </p:sp>
      <p:sp>
        <p:nvSpPr>
          <p:cNvPr id="4" name="Footer Placeholder 3">
            <a:extLst>
              <a:ext uri="{FF2B5EF4-FFF2-40B4-BE49-F238E27FC236}">
                <a16:creationId xmlns:a16="http://schemas.microsoft.com/office/drawing/2014/main" id="{F2E4165B-FAD3-4708-96D2-F6D4C523D994}"/>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826543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C877-98D5-4443-936D-96EED1EFC45E}"/>
              </a:ext>
            </a:extLst>
          </p:cNvPr>
          <p:cNvSpPr>
            <a:spLocks noGrp="1"/>
          </p:cNvSpPr>
          <p:nvPr>
            <p:ph type="title"/>
          </p:nvPr>
        </p:nvSpPr>
        <p:spPr>
          <a:xfrm>
            <a:off x="0" y="274638"/>
            <a:ext cx="9144000" cy="1143000"/>
          </a:xfrm>
        </p:spPr>
        <p:txBody>
          <a:bodyPr/>
          <a:lstStyle/>
          <a:p>
            <a:r>
              <a:rPr lang="fr-FR" i="1" dirty="0" err="1"/>
              <a:t>Theralase</a:t>
            </a:r>
            <a:r>
              <a:rPr lang="fr-FR" i="1" dirty="0"/>
              <a:t> Technologies Inc. v. </a:t>
            </a:r>
            <a:r>
              <a:rPr lang="fr-FR" i="1" dirty="0" err="1"/>
              <a:t>Lanter</a:t>
            </a:r>
            <a:r>
              <a:rPr lang="fr-FR" dirty="0"/>
              <a:t>, </a:t>
            </a:r>
            <a:r>
              <a:rPr lang="fr-FR" sz="2400" dirty="0"/>
              <a:t>2020 ONSC 205</a:t>
            </a:r>
            <a:endParaRPr lang="en-CA" sz="2400" dirty="0"/>
          </a:p>
        </p:txBody>
      </p:sp>
      <p:sp>
        <p:nvSpPr>
          <p:cNvPr id="3" name="Content Placeholder 2">
            <a:extLst>
              <a:ext uri="{FF2B5EF4-FFF2-40B4-BE49-F238E27FC236}">
                <a16:creationId xmlns:a16="http://schemas.microsoft.com/office/drawing/2014/main" id="{0300E36D-F000-4C5C-B52A-21E9B3A85907}"/>
              </a:ext>
            </a:extLst>
          </p:cNvPr>
          <p:cNvSpPr>
            <a:spLocks noGrp="1"/>
          </p:cNvSpPr>
          <p:nvPr>
            <p:ph idx="1"/>
          </p:nvPr>
        </p:nvSpPr>
        <p:spPr/>
        <p:txBody>
          <a:bodyPr/>
          <a:lstStyle/>
          <a:p>
            <a:pPr>
              <a:buFont typeface="Wingdings" panose="05000000000000000000" pitchFamily="2" charset="2"/>
              <a:buChar char="à"/>
            </a:pPr>
            <a:r>
              <a:rPr lang="en-CA" dirty="0">
                <a:sym typeface="Wingdings" panose="05000000000000000000" pitchFamily="2" charset="2"/>
              </a:rPr>
              <a:t>J. awards 10k-75k for defamation against </a:t>
            </a:r>
            <a:r>
              <a:rPr lang="en-CA" b="1" dirty="0">
                <a:sym typeface="Wingdings" panose="05000000000000000000" pitchFamily="2" charset="2"/>
              </a:rPr>
              <a:t>anonymous Ds</a:t>
            </a:r>
          </a:p>
          <a:p>
            <a:pPr marL="0" indent="0">
              <a:buNone/>
            </a:pPr>
            <a:r>
              <a:rPr lang="en-CA" sz="2400" dirty="0">
                <a:sym typeface="Wingdings" panose="05000000000000000000" pitchFamily="2" charset="2"/>
              </a:rPr>
              <a:t>“</a:t>
            </a:r>
            <a:r>
              <a:rPr lang="en-US" sz="2400" dirty="0">
                <a:sym typeface="Wingdings" panose="05000000000000000000" pitchFamily="2" charset="2"/>
              </a:rPr>
              <a:t>each of the defaulting defendants was served at an email address provided by him or her to Stockhouse.com or through their website private messaging accounts on the Stockhouse.com site</a:t>
            </a:r>
            <a:r>
              <a:rPr lang="en-CA" sz="2400" dirty="0">
                <a:sym typeface="Wingdings" panose="05000000000000000000" pitchFamily="2" charset="2"/>
              </a:rPr>
              <a:t>”</a:t>
            </a:r>
            <a:endParaRPr lang="en-CA" sz="2400" dirty="0"/>
          </a:p>
          <a:p>
            <a:pPr marL="0" indent="0">
              <a:buNone/>
            </a:pPr>
            <a:r>
              <a:rPr lang="en-CA" sz="2400" dirty="0"/>
              <a:t>“</a:t>
            </a:r>
            <a:r>
              <a:rPr lang="en-US" sz="2400" dirty="0"/>
              <a:t>How the plaintiffs will go about amending the title of proceedings for enforcement purposes once they identify one or more of the defendants is not before me. I make no findings about how any judgment is to be enforced against a person who is currently identified only by a pseudonym.”</a:t>
            </a:r>
            <a:endParaRPr lang="en-CA" sz="2400" dirty="0"/>
          </a:p>
        </p:txBody>
      </p:sp>
      <p:sp>
        <p:nvSpPr>
          <p:cNvPr id="4" name="Footer Placeholder 3">
            <a:extLst>
              <a:ext uri="{FF2B5EF4-FFF2-40B4-BE49-F238E27FC236}">
                <a16:creationId xmlns:a16="http://schemas.microsoft.com/office/drawing/2014/main" id="{DAC731DD-BCA3-4C08-AA5F-6028B6E31687}"/>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97705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4778-56D2-436C-AEB5-9A6C89498FC3}"/>
              </a:ext>
            </a:extLst>
          </p:cNvPr>
          <p:cNvSpPr>
            <a:spLocks noGrp="1"/>
          </p:cNvSpPr>
          <p:nvPr>
            <p:ph type="title"/>
          </p:nvPr>
        </p:nvSpPr>
        <p:spPr>
          <a:xfrm>
            <a:off x="457200" y="836712"/>
            <a:ext cx="8229600" cy="1656184"/>
          </a:xfrm>
        </p:spPr>
        <p:txBody>
          <a:bodyPr/>
          <a:lstStyle/>
          <a:p>
            <a:r>
              <a:rPr lang="en-CA" dirty="0"/>
              <a:t>Final preliminary matter</a:t>
            </a:r>
            <a:br>
              <a:rPr lang="en-CA" dirty="0"/>
            </a:br>
            <a:r>
              <a:rPr lang="en-CA" dirty="0"/>
              <a:t>Territorial Jurisdiction</a:t>
            </a:r>
            <a:br>
              <a:rPr lang="en-CA" dirty="0"/>
            </a:br>
            <a:r>
              <a:rPr lang="en-CA" i="1" dirty="0"/>
              <a:t>Haaretz v. </a:t>
            </a:r>
            <a:r>
              <a:rPr lang="en-CA" i="1" dirty="0" err="1"/>
              <a:t>Goldhar</a:t>
            </a:r>
            <a:br>
              <a:rPr lang="en-CA" dirty="0"/>
            </a:br>
            <a:endParaRPr lang="en-CA" dirty="0"/>
          </a:p>
        </p:txBody>
      </p:sp>
      <p:sp>
        <p:nvSpPr>
          <p:cNvPr id="3" name="Content Placeholder 2">
            <a:extLst>
              <a:ext uri="{FF2B5EF4-FFF2-40B4-BE49-F238E27FC236}">
                <a16:creationId xmlns:a16="http://schemas.microsoft.com/office/drawing/2014/main" id="{32DF4A3B-924E-4A30-99B9-69ED184FF950}"/>
              </a:ext>
            </a:extLst>
          </p:cNvPr>
          <p:cNvSpPr>
            <a:spLocks noGrp="1"/>
          </p:cNvSpPr>
          <p:nvPr>
            <p:ph idx="1"/>
          </p:nvPr>
        </p:nvSpPr>
        <p:spPr>
          <a:xfrm>
            <a:off x="457200" y="2852936"/>
            <a:ext cx="8229600" cy="3273227"/>
          </a:xfrm>
        </p:spPr>
        <p:txBody>
          <a:bodyPr/>
          <a:lstStyle/>
          <a:p>
            <a:pPr marL="0" indent="0">
              <a:buNone/>
            </a:pPr>
            <a:endParaRPr lang="en-CA" dirty="0"/>
          </a:p>
          <a:p>
            <a:pPr marL="0" indent="0">
              <a:buNone/>
            </a:pPr>
            <a:r>
              <a:rPr lang="en-CA" b="1" dirty="0"/>
              <a:t>Sarah Bangash</a:t>
            </a:r>
            <a:r>
              <a:rPr lang="en-CA" dirty="0"/>
              <a:t> presentation</a:t>
            </a:r>
          </a:p>
        </p:txBody>
      </p:sp>
      <p:sp>
        <p:nvSpPr>
          <p:cNvPr id="4" name="Footer Placeholder 3">
            <a:extLst>
              <a:ext uri="{FF2B5EF4-FFF2-40B4-BE49-F238E27FC236}">
                <a16:creationId xmlns:a16="http://schemas.microsoft.com/office/drawing/2014/main" id="{D810222B-F5B2-48FF-BA46-15E2DAA0CE7D}"/>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39375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5AB-542C-40EB-AA71-0646CBE8EE8F}"/>
              </a:ext>
            </a:extLst>
          </p:cNvPr>
          <p:cNvSpPr>
            <a:spLocks noGrp="1"/>
          </p:cNvSpPr>
          <p:nvPr>
            <p:ph type="title"/>
          </p:nvPr>
        </p:nvSpPr>
        <p:spPr/>
        <p:txBody>
          <a:bodyPr/>
          <a:lstStyle/>
          <a:p>
            <a:r>
              <a:rPr lang="en-CA" i="1" dirty="0"/>
              <a:t>Haaretz.com v. </a:t>
            </a:r>
            <a:r>
              <a:rPr lang="en-CA" i="1" dirty="0" err="1"/>
              <a:t>Goldhar</a:t>
            </a:r>
            <a:r>
              <a:rPr lang="en-CA" i="1" dirty="0"/>
              <a:t> </a:t>
            </a:r>
            <a:r>
              <a:rPr lang="en-CA" dirty="0"/>
              <a:t>summary</a:t>
            </a:r>
          </a:p>
        </p:txBody>
      </p:sp>
      <p:sp>
        <p:nvSpPr>
          <p:cNvPr id="3" name="Content Placeholder 2">
            <a:extLst>
              <a:ext uri="{FF2B5EF4-FFF2-40B4-BE49-F238E27FC236}">
                <a16:creationId xmlns:a16="http://schemas.microsoft.com/office/drawing/2014/main" id="{D480BF6C-FB03-4CB9-9790-654A138C39F1}"/>
              </a:ext>
            </a:extLst>
          </p:cNvPr>
          <p:cNvSpPr>
            <a:spLocks noGrp="1"/>
          </p:cNvSpPr>
          <p:nvPr>
            <p:ph idx="1"/>
          </p:nvPr>
        </p:nvSpPr>
        <p:spPr>
          <a:xfrm>
            <a:off x="457200" y="1196752"/>
            <a:ext cx="8229600" cy="5159598"/>
          </a:xfrm>
        </p:spPr>
        <p:txBody>
          <a:bodyPr/>
          <a:lstStyle/>
          <a:p>
            <a:pPr marL="0" indent="0">
              <a:buNone/>
            </a:pPr>
            <a:r>
              <a:rPr lang="en-CA" sz="2400" dirty="0"/>
              <a:t>“In the case of Internet communications, the publication of defamatory statements occurs when they are read or downloaded by the recipient” (step 1 </a:t>
            </a:r>
            <a:r>
              <a:rPr lang="en-CA" sz="2400" dirty="0">
                <a:sym typeface="Wingdings" panose="05000000000000000000" pitchFamily="2" charset="2"/>
              </a:rPr>
              <a:t> jurisdiction </a:t>
            </a:r>
            <a:r>
              <a:rPr lang="en-CA" sz="2400" i="1" dirty="0">
                <a:sym typeface="Wingdings" panose="05000000000000000000" pitchFamily="2" charset="2"/>
              </a:rPr>
              <a:t>simpliciter</a:t>
            </a:r>
            <a:r>
              <a:rPr lang="en-CA" sz="2400" dirty="0">
                <a:sym typeface="Wingdings" panose="05000000000000000000" pitchFamily="2" charset="2"/>
              </a:rPr>
              <a:t>)</a:t>
            </a:r>
            <a:endParaRPr lang="en-CA" sz="2400" dirty="0"/>
          </a:p>
          <a:p>
            <a:pPr marL="0" indent="0">
              <a:buNone/>
            </a:pPr>
            <a:endParaRPr lang="en-CA" sz="2400" dirty="0"/>
          </a:p>
          <a:p>
            <a:pPr marL="0" indent="0">
              <a:buNone/>
            </a:pPr>
            <a:r>
              <a:rPr lang="en-CA" sz="2400" dirty="0"/>
              <a:t>“</a:t>
            </a:r>
            <a:r>
              <a:rPr lang="en-CA" sz="2400" i="1" dirty="0"/>
              <a:t>forum non </a:t>
            </a:r>
            <a:r>
              <a:rPr lang="en-CA" sz="2400" i="1" dirty="0" err="1"/>
              <a:t>conveniens</a:t>
            </a:r>
            <a:r>
              <a:rPr lang="en-CA" sz="2400" i="1" dirty="0"/>
              <a:t> [</a:t>
            </a:r>
            <a:r>
              <a:rPr lang="en-CA" sz="2400" dirty="0"/>
              <a:t>ed. – step 2]</a:t>
            </a:r>
            <a:r>
              <a:rPr lang="en-CA" sz="2400" i="1" dirty="0"/>
              <a:t> </a:t>
            </a:r>
            <a:r>
              <a:rPr lang="en-CA" sz="2400" dirty="0"/>
              <a:t>analysis is inherently factual in nature” [but] “Where the motion judge has ‘erred in principle, misapprehended or failed to take account of material evidence, or reached an unreasonable decision’, courts of appeal may intervene” </a:t>
            </a:r>
            <a:r>
              <a:rPr lang="en-CA" sz="2400" dirty="0">
                <a:sym typeface="Wingdings" panose="05000000000000000000" pitchFamily="2" charset="2"/>
              </a:rPr>
              <a:t> met here, Israel more appropriate</a:t>
            </a:r>
            <a:r>
              <a:rPr lang="en-CA" sz="2400" dirty="0"/>
              <a:t> (dissent said that should not have intervened with lower court)</a:t>
            </a:r>
          </a:p>
          <a:p>
            <a:pPr marL="0" indent="0">
              <a:buNone/>
            </a:pPr>
            <a:endParaRPr lang="en-CA" sz="2400" dirty="0"/>
          </a:p>
          <a:p>
            <a:pPr marL="0" indent="0">
              <a:buNone/>
            </a:pPr>
            <a:r>
              <a:rPr lang="en-CA" sz="2400" dirty="0"/>
              <a:t>Did not change </a:t>
            </a:r>
            <a:r>
              <a:rPr lang="en-CA" sz="2400" i="1" dirty="0" err="1"/>
              <a:t>lex</a:t>
            </a:r>
            <a:r>
              <a:rPr lang="en-CA" sz="2400" i="1" dirty="0"/>
              <a:t> loci delicti </a:t>
            </a:r>
            <a:r>
              <a:rPr lang="en-CA" sz="2400" dirty="0"/>
              <a:t>rule (</a:t>
            </a:r>
            <a:r>
              <a:rPr lang="en-CA" sz="2400" dirty="0" err="1"/>
              <a:t>Abella</a:t>
            </a:r>
            <a:r>
              <a:rPr lang="en-CA" sz="2400" dirty="0"/>
              <a:t> and Wagner JJ. would have, and substituted “most substantial harm”)</a:t>
            </a:r>
          </a:p>
          <a:p>
            <a:pPr marL="0" indent="0">
              <a:buNone/>
            </a:pPr>
            <a:endParaRPr lang="en-CA" dirty="0"/>
          </a:p>
        </p:txBody>
      </p:sp>
      <p:sp>
        <p:nvSpPr>
          <p:cNvPr id="4" name="Footer Placeholder 3">
            <a:extLst>
              <a:ext uri="{FF2B5EF4-FFF2-40B4-BE49-F238E27FC236}">
                <a16:creationId xmlns:a16="http://schemas.microsoft.com/office/drawing/2014/main" id="{90B4727B-4A59-45B4-BB0D-D69B5CA6A953}"/>
              </a:ext>
            </a:extLst>
          </p:cNvPr>
          <p:cNvSpPr>
            <a:spLocks noGrp="1"/>
          </p:cNvSpPr>
          <p:nvPr>
            <p:ph type="ftr" sz="quarter" idx="11"/>
          </p:nvPr>
        </p:nvSpPr>
        <p:spPr/>
        <p:txBody>
          <a:bodyPr/>
          <a:lstStyle/>
          <a:p>
            <a:pPr>
              <a:defRPr/>
            </a:pPr>
            <a:r>
              <a:rPr lang="en-US" dirty="0"/>
              <a:t>Class 7</a:t>
            </a:r>
          </a:p>
        </p:txBody>
      </p:sp>
    </p:spTree>
    <p:extLst>
      <p:ext uri="{BB962C8B-B14F-4D97-AF65-F5344CB8AC3E}">
        <p14:creationId xmlns:p14="http://schemas.microsoft.com/office/powerpoint/2010/main" val="1188139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Now where were we…</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509038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FA81-55DD-45D0-A3EC-2B1CFB3D4165}"/>
              </a:ext>
            </a:extLst>
          </p:cNvPr>
          <p:cNvSpPr>
            <a:spLocks noGrp="1"/>
          </p:cNvSpPr>
          <p:nvPr>
            <p:ph type="title"/>
          </p:nvPr>
        </p:nvSpPr>
        <p:spPr>
          <a:xfrm>
            <a:off x="758031" y="1268760"/>
            <a:ext cx="7772400" cy="3456384"/>
          </a:xfrm>
        </p:spPr>
        <p:txBody>
          <a:bodyPr/>
          <a:lstStyle/>
          <a:p>
            <a:r>
              <a:rPr lang="en-CA" dirty="0"/>
              <a:t>So what the heck is defamation ANYWAY?</a:t>
            </a:r>
            <a:br>
              <a:rPr lang="en-CA" dirty="0"/>
            </a:br>
            <a:br>
              <a:rPr lang="en-CA" dirty="0"/>
            </a:br>
            <a:r>
              <a:rPr lang="en-CA" dirty="0"/>
              <a:t>What are the legal principles that govern it?</a:t>
            </a:r>
          </a:p>
        </p:txBody>
      </p:sp>
      <p:sp>
        <p:nvSpPr>
          <p:cNvPr id="3" name="Footer Placeholder 2">
            <a:extLst>
              <a:ext uri="{FF2B5EF4-FFF2-40B4-BE49-F238E27FC236}">
                <a16:creationId xmlns:a16="http://schemas.microsoft.com/office/drawing/2014/main" id="{A68ADF06-FC24-4AC5-BC0E-FFADE9B313C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597907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p:txBody>
          <a:bodyPr/>
          <a:lstStyle/>
          <a:p>
            <a:r>
              <a:rPr lang="fr-CA" i="1" dirty="0"/>
              <a:t>Grant v. </a:t>
            </a:r>
            <a:r>
              <a:rPr lang="fr-CA" i="1" dirty="0" err="1"/>
              <a:t>Torstar</a:t>
            </a:r>
            <a:endParaRPr lang="en-CA" i="1" dirty="0"/>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p:txBody>
          <a:bodyPr/>
          <a:lstStyle/>
          <a:p>
            <a:pPr marL="0" indent="0">
              <a:buNone/>
            </a:pPr>
            <a:r>
              <a:rPr lang="en-US" dirty="0"/>
              <a:t>2009 SCC 61</a:t>
            </a:r>
            <a:endParaRPr lang="fr-CA" dirty="0"/>
          </a:p>
          <a:p>
            <a:pPr marL="0" indent="0">
              <a:buNone/>
            </a:pPr>
            <a:endParaRPr lang="fr-CA" dirty="0"/>
          </a:p>
          <a:p>
            <a:pPr marL="0" indent="0">
              <a:buNone/>
            </a:pPr>
            <a:r>
              <a:rPr lang="en-CA" b="1" dirty="0"/>
              <a:t>Jonathan Ferguson &amp; Tristan Surman </a:t>
            </a:r>
            <a:r>
              <a:rPr lang="en-CA" dirty="0"/>
              <a:t>presentation </a:t>
            </a:r>
          </a:p>
          <a:p>
            <a:pPr marL="0" indent="0">
              <a:buNone/>
            </a:pPr>
            <a:r>
              <a:rPr lang="en-CA" dirty="0">
                <a:sym typeface="Wingdings" panose="05000000000000000000" pitchFamily="2" charset="2"/>
              </a:rPr>
              <a:t> Great job guys identifying what’s important…</a:t>
            </a:r>
            <a:endParaRPr lang="en-CA" dirty="0"/>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176430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FA69-F3EE-4C46-B663-6637EFF962FF}"/>
              </a:ext>
            </a:extLst>
          </p:cNvPr>
          <p:cNvSpPr>
            <a:spLocks noGrp="1"/>
          </p:cNvSpPr>
          <p:nvPr>
            <p:ph type="title"/>
          </p:nvPr>
        </p:nvSpPr>
        <p:spPr>
          <a:xfrm>
            <a:off x="457200" y="0"/>
            <a:ext cx="8229600" cy="1268760"/>
          </a:xfrm>
        </p:spPr>
        <p:txBody>
          <a:bodyPr/>
          <a:lstStyle/>
          <a:p>
            <a:r>
              <a:rPr lang="fr-CA" i="1" dirty="0"/>
              <a:t>Grant v. </a:t>
            </a:r>
            <a:r>
              <a:rPr lang="fr-CA" i="1" dirty="0" err="1"/>
              <a:t>Torstar</a:t>
            </a:r>
            <a:r>
              <a:rPr lang="fr-CA" dirty="0"/>
              <a:t> – </a:t>
            </a:r>
            <a:br>
              <a:rPr lang="fr-CA" dirty="0"/>
            </a:br>
            <a:r>
              <a:rPr lang="fr-CA" dirty="0"/>
              <a:t>Apologies to Jonathan &amp; Tristan!</a:t>
            </a:r>
            <a:endParaRPr lang="en-CA" dirty="0"/>
          </a:p>
        </p:txBody>
      </p:sp>
      <p:sp>
        <p:nvSpPr>
          <p:cNvPr id="3" name="Content Placeholder 2">
            <a:extLst>
              <a:ext uri="{FF2B5EF4-FFF2-40B4-BE49-F238E27FC236}">
                <a16:creationId xmlns:a16="http://schemas.microsoft.com/office/drawing/2014/main" id="{5D03BE50-1391-4BE0-B723-BF761BF344F9}"/>
              </a:ext>
            </a:extLst>
          </p:cNvPr>
          <p:cNvSpPr>
            <a:spLocks noGrp="1"/>
          </p:cNvSpPr>
          <p:nvPr>
            <p:ph idx="1"/>
          </p:nvPr>
        </p:nvSpPr>
        <p:spPr>
          <a:xfrm>
            <a:off x="457200" y="1484784"/>
            <a:ext cx="8229600" cy="4641379"/>
          </a:xfrm>
        </p:spPr>
        <p:txBody>
          <a:bodyPr/>
          <a:lstStyle/>
          <a:p>
            <a:pPr>
              <a:buFont typeface="Wingdings" panose="05000000000000000000" pitchFamily="2" charset="2"/>
              <a:buChar char="à"/>
            </a:pPr>
            <a:r>
              <a:rPr lang="en-CA" sz="2800" dirty="0">
                <a:sym typeface="Wingdings" panose="05000000000000000000" pitchFamily="2" charset="2"/>
              </a:rPr>
              <a:t>Forget the facts!</a:t>
            </a:r>
          </a:p>
          <a:p>
            <a:pPr marL="0" indent="0">
              <a:buNone/>
            </a:pPr>
            <a:endParaRPr lang="en-CA" sz="2800" dirty="0">
              <a:sym typeface="Wingdings" panose="05000000000000000000" pitchFamily="2" charset="2"/>
            </a:endParaRPr>
          </a:p>
          <a:p>
            <a:pPr marL="0" indent="0">
              <a:buNone/>
            </a:pPr>
            <a:r>
              <a:rPr lang="en-CA" sz="2800" dirty="0">
                <a:sym typeface="Wingdings" panose="05000000000000000000" pitchFamily="2" charset="2"/>
              </a:rPr>
              <a:t>As J&amp;T pointed out, every f*</a:t>
            </a:r>
            <a:r>
              <a:rPr lang="en-CA" sz="2800" dirty="0" err="1">
                <a:sym typeface="Wingdings" panose="05000000000000000000" pitchFamily="2" charset="2"/>
              </a:rPr>
              <a:t>ing</a:t>
            </a:r>
            <a:r>
              <a:rPr lang="en-CA" sz="2800" dirty="0">
                <a:sym typeface="Wingdings" panose="05000000000000000000" pitchFamily="2" charset="2"/>
              </a:rPr>
              <a:t> case cites Grant for those basics, paragraphs 28-29</a:t>
            </a:r>
          </a:p>
          <a:p>
            <a:pPr marL="0" indent="0">
              <a:buNone/>
            </a:pPr>
            <a:r>
              <a:rPr lang="en-CA" sz="2800" dirty="0">
                <a:sym typeface="Wingdings" panose="05000000000000000000" pitchFamily="2" charset="2"/>
              </a:rPr>
              <a:t>e.g. </a:t>
            </a:r>
            <a:r>
              <a:rPr lang="nl-NL" sz="2800" i="1" dirty="0">
                <a:sym typeface="Wingdings" panose="05000000000000000000" pitchFamily="2" charset="2"/>
              </a:rPr>
              <a:t>Lavallee et al. v. Isak</a:t>
            </a:r>
            <a:r>
              <a:rPr lang="nl-NL" sz="2800" dirty="0">
                <a:sym typeface="Wingdings" panose="05000000000000000000" pitchFamily="2" charset="2"/>
              </a:rPr>
              <a:t>, 2021 ONSC 6661 (class 11)</a:t>
            </a:r>
            <a:endParaRPr lang="en-CA" sz="2800" dirty="0">
              <a:sym typeface="Wingdings" panose="05000000000000000000" pitchFamily="2" charset="2"/>
            </a:endParaRPr>
          </a:p>
          <a:p>
            <a:pPr marL="0" indent="0">
              <a:buNone/>
            </a:pPr>
            <a:r>
              <a:rPr lang="en-CA" sz="2000" dirty="0">
                <a:sym typeface="Wingdings" panose="05000000000000000000" pitchFamily="2" charset="2"/>
              </a:rPr>
              <a:t>“</a:t>
            </a:r>
            <a:r>
              <a:rPr lang="en-US" sz="2000" dirty="0">
                <a:sym typeface="Wingdings" panose="05000000000000000000" pitchFamily="2" charset="2"/>
              </a:rPr>
              <a:t>In an action for defamation, the plaintiff must prove three elements: (a) that the words refer to the plaintiff; (b) that the words have been published to a third party; and (c) that the words complained about are defamatory to the plaintiff in that they tend to lower the plaintiff’s reputation in the eyes of a reasonable person.  If these three things are proven on a balance of probabilities, falsity and damages are presumed.  The onus then shifts to the defendant to advance a </a:t>
            </a:r>
            <a:r>
              <a:rPr lang="en-US" sz="2000" dirty="0" err="1">
                <a:sym typeface="Wingdings" panose="05000000000000000000" pitchFamily="2" charset="2"/>
              </a:rPr>
              <a:t>defence</a:t>
            </a:r>
            <a:r>
              <a:rPr lang="en-US" sz="2000" dirty="0">
                <a:sym typeface="Wingdings" panose="05000000000000000000" pitchFamily="2" charset="2"/>
              </a:rPr>
              <a:t> to escape liability: </a:t>
            </a:r>
            <a:r>
              <a:rPr lang="en-US" sz="2000" i="1" dirty="0">
                <a:sym typeface="Wingdings" panose="05000000000000000000" pitchFamily="2" charset="2"/>
              </a:rPr>
              <a:t>Grant v. Torstar</a:t>
            </a:r>
            <a:r>
              <a:rPr lang="en-US" sz="2000" dirty="0">
                <a:sym typeface="Wingdings" panose="05000000000000000000" pitchFamily="2" charset="2"/>
              </a:rPr>
              <a:t>, 2009 SCC 61, at paras. 28-29.”</a:t>
            </a:r>
            <a:endParaRPr lang="en-CA" sz="2000" dirty="0"/>
          </a:p>
        </p:txBody>
      </p:sp>
      <p:sp>
        <p:nvSpPr>
          <p:cNvPr id="4" name="Footer Placeholder 3">
            <a:extLst>
              <a:ext uri="{FF2B5EF4-FFF2-40B4-BE49-F238E27FC236}">
                <a16:creationId xmlns:a16="http://schemas.microsoft.com/office/drawing/2014/main" id="{4C9E10BC-987F-4B86-B5DC-E50B0204919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70613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D166-6B93-4253-8FC4-726115CE5AA1}"/>
              </a:ext>
            </a:extLst>
          </p:cNvPr>
          <p:cNvSpPr>
            <a:spLocks noGrp="1"/>
          </p:cNvSpPr>
          <p:nvPr>
            <p:ph type="title"/>
          </p:nvPr>
        </p:nvSpPr>
        <p:spPr>
          <a:xfrm>
            <a:off x="457200" y="116632"/>
            <a:ext cx="8229600" cy="1152128"/>
          </a:xfrm>
        </p:spPr>
        <p:txBody>
          <a:bodyPr/>
          <a:lstStyle/>
          <a:p>
            <a:r>
              <a:rPr lang="en-CA" i="1" dirty="0"/>
              <a:t>Grant v. Torstar – </a:t>
            </a:r>
            <a:r>
              <a:rPr lang="en-CA" dirty="0"/>
              <a:t>take away the defamation basics</a:t>
            </a:r>
          </a:p>
        </p:txBody>
      </p:sp>
      <p:sp>
        <p:nvSpPr>
          <p:cNvPr id="3" name="Content Placeholder 2">
            <a:extLst>
              <a:ext uri="{FF2B5EF4-FFF2-40B4-BE49-F238E27FC236}">
                <a16:creationId xmlns:a16="http://schemas.microsoft.com/office/drawing/2014/main" id="{AAF9D627-B714-4224-98D0-12C0D432DB58}"/>
              </a:ext>
            </a:extLst>
          </p:cNvPr>
          <p:cNvSpPr>
            <a:spLocks noGrp="1"/>
          </p:cNvSpPr>
          <p:nvPr>
            <p:ph idx="1"/>
          </p:nvPr>
        </p:nvSpPr>
        <p:spPr>
          <a:xfrm>
            <a:off x="457200" y="1484784"/>
            <a:ext cx="8229600" cy="4641379"/>
          </a:xfrm>
        </p:spPr>
        <p:txBody>
          <a:bodyPr/>
          <a:lstStyle/>
          <a:p>
            <a:pPr marL="0" indent="0" eaLnBrk="1" hangingPunct="1">
              <a:spcBef>
                <a:spcPct val="0"/>
              </a:spcBef>
              <a:buNone/>
              <a:defRPr/>
            </a:pPr>
            <a:r>
              <a:rPr lang="en-US" altLang="en-US" sz="2800" u="sng" dirty="0"/>
              <a:t>To show defamation:</a:t>
            </a:r>
            <a:r>
              <a:rPr lang="en-US" altLang="en-US" sz="2800" dirty="0"/>
              <a:t> (see para. 28)</a:t>
            </a:r>
            <a:endParaRPr lang="en-US" altLang="en-US" sz="2800" u="sng" dirty="0"/>
          </a:p>
          <a:p>
            <a:pPr marL="457200" indent="-457200" eaLnBrk="1" hangingPunct="1">
              <a:spcBef>
                <a:spcPct val="0"/>
              </a:spcBef>
              <a:buFont typeface="+mj-lt"/>
              <a:buAutoNum type="arabicPeriod"/>
              <a:defRPr/>
            </a:pPr>
            <a:r>
              <a:rPr lang="en-US" altLang="en-US" sz="2800" dirty="0"/>
              <a:t>the impugned words are defamatory, in the sense that they would tend to lower the plaintiff’s reputation in the eyes of a reasonable person; </a:t>
            </a:r>
          </a:p>
          <a:p>
            <a:pPr marL="457200" indent="-457200" eaLnBrk="1" hangingPunct="1">
              <a:spcBef>
                <a:spcPct val="0"/>
              </a:spcBef>
              <a:buFont typeface="+mj-lt"/>
              <a:buAutoNum type="arabicPeriod"/>
              <a:defRPr/>
            </a:pPr>
            <a:r>
              <a:rPr lang="en-US" altLang="en-US" sz="2800" dirty="0"/>
              <a:t>the words in fact refer to the plaintiff</a:t>
            </a:r>
          </a:p>
          <a:p>
            <a:pPr marL="457200" indent="-457200" eaLnBrk="1" hangingPunct="1">
              <a:spcBef>
                <a:spcPct val="0"/>
              </a:spcBef>
              <a:buFont typeface="+mj-lt"/>
              <a:buAutoNum type="arabicPeriod"/>
              <a:defRPr/>
            </a:pPr>
            <a:r>
              <a:rPr lang="en-US" altLang="en-US" sz="2800" dirty="0"/>
              <a:t>the words were </a:t>
            </a:r>
            <a:r>
              <a:rPr lang="en-US" altLang="en-US" sz="2800" b="1" dirty="0"/>
              <a:t>published</a:t>
            </a:r>
            <a:r>
              <a:rPr lang="en-US" altLang="en-US" sz="2800" dirty="0"/>
              <a:t>, i.e., that they were communicated to at least one person other than the plaintiff.</a:t>
            </a:r>
          </a:p>
          <a:p>
            <a:pPr marL="0" indent="0" eaLnBrk="1" hangingPunct="1">
              <a:spcBef>
                <a:spcPct val="0"/>
              </a:spcBef>
              <a:buNone/>
              <a:defRPr/>
            </a:pPr>
            <a:r>
              <a:rPr lang="en-US" altLang="en-US" sz="2800" b="1" dirty="0"/>
              <a:t>Defenses</a:t>
            </a:r>
            <a:r>
              <a:rPr lang="en-US" altLang="en-US" sz="2800" dirty="0"/>
              <a:t> - </a:t>
            </a:r>
            <a:r>
              <a:rPr lang="en-CA" altLang="en-US" sz="2800" dirty="0"/>
              <a:t>justification (the truth), fair comment, privilege, innocent dissemination, </a:t>
            </a:r>
            <a:r>
              <a:rPr lang="en-CA" altLang="en-US" sz="2800" b="1" dirty="0"/>
              <a:t>responsible communication on a matter of public interest</a:t>
            </a:r>
            <a:endParaRPr lang="en-US" altLang="en-US" sz="2800" b="1" dirty="0"/>
          </a:p>
          <a:p>
            <a:pPr marL="0" indent="0">
              <a:buNone/>
            </a:pPr>
            <a:endParaRPr lang="en-CA" dirty="0"/>
          </a:p>
        </p:txBody>
      </p:sp>
      <p:sp>
        <p:nvSpPr>
          <p:cNvPr id="4" name="Footer Placeholder 3">
            <a:extLst>
              <a:ext uri="{FF2B5EF4-FFF2-40B4-BE49-F238E27FC236}">
                <a16:creationId xmlns:a16="http://schemas.microsoft.com/office/drawing/2014/main" id="{69AAFFFD-1FFD-4A7B-8A22-B43C239BEE2F}"/>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354420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166A-5C9C-45D3-B6FF-E92F89BC15DE}"/>
              </a:ext>
            </a:extLst>
          </p:cNvPr>
          <p:cNvSpPr>
            <a:spLocks noGrp="1"/>
          </p:cNvSpPr>
          <p:nvPr>
            <p:ph type="title"/>
          </p:nvPr>
        </p:nvSpPr>
        <p:spPr/>
        <p:txBody>
          <a:bodyPr/>
          <a:lstStyle/>
          <a:p>
            <a:r>
              <a:rPr lang="en-CA" dirty="0"/>
              <a:t>Defamation law in USA</a:t>
            </a:r>
          </a:p>
        </p:txBody>
      </p:sp>
      <p:sp>
        <p:nvSpPr>
          <p:cNvPr id="3" name="Content Placeholder 2">
            <a:extLst>
              <a:ext uri="{FF2B5EF4-FFF2-40B4-BE49-F238E27FC236}">
                <a16:creationId xmlns:a16="http://schemas.microsoft.com/office/drawing/2014/main" id="{84A7E00E-9DAA-46B5-85AA-381C1999911E}"/>
              </a:ext>
            </a:extLst>
          </p:cNvPr>
          <p:cNvSpPr>
            <a:spLocks noGrp="1"/>
          </p:cNvSpPr>
          <p:nvPr>
            <p:ph idx="1"/>
          </p:nvPr>
        </p:nvSpPr>
        <p:spPr/>
        <p:txBody>
          <a:bodyPr/>
          <a:lstStyle/>
          <a:p>
            <a:pPr marL="0" indent="0">
              <a:buNone/>
            </a:pPr>
            <a:r>
              <a:rPr lang="en-CA" i="1" dirty="0"/>
              <a:t>New York Times Co. v. Sullivan</a:t>
            </a:r>
            <a:r>
              <a:rPr lang="en-CA" dirty="0"/>
              <a:t>, 376 U.S. 254 (1964)</a:t>
            </a:r>
          </a:p>
          <a:p>
            <a:pPr marL="0" indent="0">
              <a:buNone/>
            </a:pPr>
            <a:r>
              <a:rPr lang="en-CA" sz="2400" dirty="0" err="1"/>
              <a:t>McLachlin</a:t>
            </a:r>
            <a:r>
              <a:rPr lang="en-CA" sz="2400" dirty="0"/>
              <a:t> C.J. (in </a:t>
            </a:r>
            <a:r>
              <a:rPr lang="en-CA" sz="2400" i="1" dirty="0"/>
              <a:t>Grant v. Torstar)</a:t>
            </a:r>
            <a:r>
              <a:rPr lang="en-CA" sz="2400" dirty="0"/>
              <a:t>:</a:t>
            </a:r>
          </a:p>
          <a:p>
            <a:pPr marL="0" indent="0">
              <a:buNone/>
            </a:pPr>
            <a:r>
              <a:rPr lang="en-CA" sz="2400" dirty="0"/>
              <a:t>‘In Sullivan, the United States Supreme Court applied the  First Amendment’s free speech guarantee to hold that a “public official” cannot recover in defamation absent proof that the defendant was motivated by “</a:t>
            </a:r>
            <a:r>
              <a:rPr lang="en-CA" sz="2400" b="1" dirty="0"/>
              <a:t>actual malice</a:t>
            </a:r>
            <a:r>
              <a:rPr lang="en-CA" sz="2400" dirty="0"/>
              <a:t>”, meaning knowledge of falsity or reckless indifference to truth. In subsequent cases, the “actual malice” rule was extended to apply to all “public figures”, not only people formally involved in government or politics’</a:t>
            </a:r>
          </a:p>
        </p:txBody>
      </p:sp>
      <p:sp>
        <p:nvSpPr>
          <p:cNvPr id="4" name="Footer Placeholder 3">
            <a:extLst>
              <a:ext uri="{FF2B5EF4-FFF2-40B4-BE49-F238E27FC236}">
                <a16:creationId xmlns:a16="http://schemas.microsoft.com/office/drawing/2014/main" id="{A483EE14-14B0-4780-8874-52FA0FFF4BA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00342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34332-6ED2-449C-A7E7-5227EFA9784C}"/>
              </a:ext>
            </a:extLst>
          </p:cNvPr>
          <p:cNvSpPr>
            <a:spLocks noGrp="1"/>
          </p:cNvSpPr>
          <p:nvPr>
            <p:ph type="title"/>
          </p:nvPr>
        </p:nvSpPr>
        <p:spPr/>
        <p:txBody>
          <a:bodyPr/>
          <a:lstStyle/>
          <a:p>
            <a:r>
              <a:rPr lang="en-CA" dirty="0"/>
              <a:t>vs. Canada</a:t>
            </a:r>
          </a:p>
        </p:txBody>
      </p:sp>
      <p:sp>
        <p:nvSpPr>
          <p:cNvPr id="3" name="Content Placeholder 2">
            <a:extLst>
              <a:ext uri="{FF2B5EF4-FFF2-40B4-BE49-F238E27FC236}">
                <a16:creationId xmlns:a16="http://schemas.microsoft.com/office/drawing/2014/main" id="{36F09452-9390-4B5E-9D6C-2B378E8E6DE2}"/>
              </a:ext>
            </a:extLst>
          </p:cNvPr>
          <p:cNvSpPr>
            <a:spLocks noGrp="1"/>
          </p:cNvSpPr>
          <p:nvPr>
            <p:ph idx="1"/>
          </p:nvPr>
        </p:nvSpPr>
        <p:spPr/>
        <p:txBody>
          <a:bodyPr/>
          <a:lstStyle/>
          <a:p>
            <a:pPr marL="0" indent="0">
              <a:buNone/>
            </a:pPr>
            <a:r>
              <a:rPr lang="en-CA" altLang="en-US" i="1" dirty="0"/>
              <a:t>Hill v. Church of Scientology of Toronto</a:t>
            </a:r>
            <a:r>
              <a:rPr lang="en-CA" altLang="en-US" dirty="0"/>
              <a:t>, </a:t>
            </a:r>
            <a:r>
              <a:rPr lang="en-CA" altLang="en-US" sz="2400" dirty="0"/>
              <a:t>[1995] 2 SCR 1130</a:t>
            </a:r>
            <a:endParaRPr lang="fr-CA" altLang="en-US" sz="2400" dirty="0"/>
          </a:p>
          <a:p>
            <a:pPr marL="0" indent="0">
              <a:buNone/>
            </a:pPr>
            <a:endParaRPr lang="en-CA" dirty="0"/>
          </a:p>
          <a:p>
            <a:pPr>
              <a:buFont typeface="Wingdings" panose="05000000000000000000" pitchFamily="2" charset="2"/>
              <a:buChar char="à"/>
            </a:pPr>
            <a:r>
              <a:rPr lang="en-CA" b="1" dirty="0">
                <a:sym typeface="Wingdings" panose="05000000000000000000" pitchFamily="2" charset="2"/>
              </a:rPr>
              <a:t>No malice required</a:t>
            </a:r>
          </a:p>
          <a:p>
            <a:pPr>
              <a:buFont typeface="Wingdings" panose="05000000000000000000" pitchFamily="2" charset="2"/>
              <a:buChar char="à"/>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Lots of other good stuff re defamation in there for anyone interested</a:t>
            </a:r>
            <a:endParaRPr lang="en-CA" dirty="0"/>
          </a:p>
        </p:txBody>
      </p:sp>
      <p:sp>
        <p:nvSpPr>
          <p:cNvPr id="4" name="Footer Placeholder 3">
            <a:extLst>
              <a:ext uri="{FF2B5EF4-FFF2-40B4-BE49-F238E27FC236}">
                <a16:creationId xmlns:a16="http://schemas.microsoft.com/office/drawing/2014/main" id="{B527E2CC-B6C1-4F4C-A59C-8E14C045872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819199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69029-754D-4173-B48E-EF7525C82B47}"/>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632AAE4A-3EF6-48E7-A420-C50F5612C674}"/>
              </a:ext>
            </a:extLst>
          </p:cNvPr>
          <p:cNvSpPr>
            <a:spLocks noGrp="1"/>
          </p:cNvSpPr>
          <p:nvPr>
            <p:ph idx="1"/>
          </p:nvPr>
        </p:nvSpPr>
        <p:spPr/>
        <p:txBody>
          <a:bodyPr/>
          <a:lstStyle/>
          <a:p>
            <a:pPr marL="0" indent="0">
              <a:buNone/>
            </a:pPr>
            <a:r>
              <a:rPr lang="en-CA" altLang="en-US" i="1" dirty="0" err="1"/>
              <a:t>Prud'homme</a:t>
            </a:r>
            <a:r>
              <a:rPr lang="en-CA" altLang="en-US" i="1" dirty="0"/>
              <a:t> v. Prud'homme</a:t>
            </a:r>
            <a:r>
              <a:rPr lang="en-CA" altLang="en-US" dirty="0"/>
              <a:t>, </a:t>
            </a:r>
            <a:r>
              <a:rPr lang="en-CA" altLang="en-US" sz="2000" dirty="0"/>
              <a:t>2002 SCC 85</a:t>
            </a:r>
          </a:p>
          <a:p>
            <a:pPr marL="0" indent="0">
              <a:buNone/>
            </a:pPr>
            <a:endParaRPr lang="en-CA" altLang="en-US" sz="2000" dirty="0"/>
          </a:p>
          <a:p>
            <a:pPr marL="0" indent="0">
              <a:buNone/>
            </a:pPr>
            <a:endParaRPr lang="en-CA" altLang="en-US" dirty="0"/>
          </a:p>
          <a:p>
            <a:pPr marL="0" indent="0">
              <a:buNone/>
            </a:pPr>
            <a:r>
              <a:rPr lang="sv-SE" altLang="en-US" b="1" dirty="0"/>
              <a:t>Vanessa Giliberti &amp; Emily Payne </a:t>
            </a:r>
            <a:r>
              <a:rPr lang="sv-SE" altLang="en-US" dirty="0"/>
              <a:t>presentation </a:t>
            </a:r>
          </a:p>
          <a:p>
            <a:pPr marL="0" indent="0">
              <a:buNone/>
            </a:pPr>
            <a:endParaRPr lang="en-CA" altLang="en-US" dirty="0"/>
          </a:p>
          <a:p>
            <a:pPr marL="0" indent="0">
              <a:buNone/>
            </a:pPr>
            <a:endParaRPr lang="en-CA" dirty="0"/>
          </a:p>
        </p:txBody>
      </p:sp>
      <p:sp>
        <p:nvSpPr>
          <p:cNvPr id="4" name="Footer Placeholder 3">
            <a:extLst>
              <a:ext uri="{FF2B5EF4-FFF2-40B4-BE49-F238E27FC236}">
                <a16:creationId xmlns:a16="http://schemas.microsoft.com/office/drawing/2014/main" id="{18F7445B-4622-469D-88A2-B8340D2C4C62}"/>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98037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p:txBody>
          <a:bodyPr/>
          <a:lstStyle/>
          <a:p>
            <a:pPr marL="0" indent="0" eaLnBrk="1" hangingPunct="1">
              <a:buNone/>
            </a:pPr>
            <a:r>
              <a:rPr lang="en-CA" altLang="en-US" sz="2800" u="sng" dirty="0"/>
              <a:t>Recall Privacy from earlier:</a:t>
            </a:r>
          </a:p>
          <a:p>
            <a:pPr marL="0" indent="0">
              <a:buNone/>
            </a:pPr>
            <a:r>
              <a:rPr lang="en-CA" sz="2800" b="1" i="1" dirty="0"/>
              <a:t>Civil Code of Quebec</a:t>
            </a:r>
          </a:p>
          <a:p>
            <a:pPr marL="0" indent="0">
              <a:buNone/>
            </a:pPr>
            <a:r>
              <a:rPr lang="en-CA" sz="2800" b="1" dirty="0"/>
              <a:t>35.</a:t>
            </a:r>
            <a:r>
              <a:rPr lang="en-CA" sz="2800" dirty="0"/>
              <a:t> Every person has a right to the respect of his </a:t>
            </a:r>
            <a:r>
              <a:rPr lang="en-CA" sz="2800" b="1" dirty="0"/>
              <a:t>reputation</a:t>
            </a:r>
            <a:r>
              <a:rPr lang="en-CA" sz="2800" dirty="0"/>
              <a:t> and privacy.</a:t>
            </a:r>
          </a:p>
          <a:p>
            <a:pPr marL="0" indent="0" eaLnBrk="1" hangingPunct="1">
              <a:buNone/>
            </a:pPr>
            <a:endParaRPr lang="en-CA" altLang="en-US" sz="2800" dirty="0"/>
          </a:p>
          <a:p>
            <a:pPr marL="0" indent="0" eaLnBrk="1" hangingPunct="1">
              <a:buNone/>
            </a:pPr>
            <a:r>
              <a:rPr lang="en-CA" altLang="en-US" sz="2800" b="1" i="1" dirty="0"/>
              <a:t>Quebec Charter of Human Rights and Freedoms</a:t>
            </a:r>
          </a:p>
          <a:p>
            <a:pPr marL="0" indent="0" eaLnBrk="1" hangingPunct="1">
              <a:buNone/>
            </a:pPr>
            <a:r>
              <a:rPr lang="en-CA" altLang="en-US" sz="2800" dirty="0"/>
              <a:t>4. Every person has a right to the safeguard of his dignity, honour and </a:t>
            </a:r>
            <a:r>
              <a:rPr lang="en-CA" altLang="en-US" sz="2800" b="1" dirty="0"/>
              <a:t>reputation</a:t>
            </a:r>
            <a:r>
              <a:rPr lang="en-CA" altLang="en-US" sz="2800" dirty="0"/>
              <a:t>.</a:t>
            </a:r>
          </a:p>
          <a:p>
            <a:pPr marL="0" indent="0" eaLnBrk="1" hangingPunct="1">
              <a:buNone/>
            </a:pPr>
            <a:endParaRPr lang="en-CA" altLang="en-US" sz="2000" dirty="0"/>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857705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a:xfrm>
            <a:off x="457200" y="1700808"/>
            <a:ext cx="8229600" cy="4425355"/>
          </a:xfrm>
        </p:spPr>
        <p:txBody>
          <a:bodyPr/>
          <a:lstStyle/>
          <a:p>
            <a:pPr marL="0" indent="0" eaLnBrk="1" hangingPunct="1">
              <a:buNone/>
            </a:pPr>
            <a:r>
              <a:rPr lang="en-CA" altLang="en-US" sz="2800" b="1" i="1" dirty="0"/>
              <a:t>Quebec Charter of Human Rights and Freedoms</a:t>
            </a:r>
          </a:p>
          <a:p>
            <a:pPr marL="0" indent="0" eaLnBrk="1" hangingPunct="1">
              <a:buNone/>
            </a:pPr>
            <a:endParaRPr lang="en-CA" altLang="en-US" sz="2800" dirty="0"/>
          </a:p>
          <a:p>
            <a:pPr marL="0" indent="0" eaLnBrk="1" hangingPunct="1">
              <a:buNone/>
            </a:pPr>
            <a:r>
              <a:rPr lang="en-CA" altLang="en-US" sz="2800" dirty="0"/>
              <a:t>49. 	Any unlawful interference with any right or freedom recognized by this Charter entitles the victim to obtain the cessation of such interference and compensation for the moral or material prejudice resulting therefrom.</a:t>
            </a:r>
          </a:p>
          <a:p>
            <a:pPr marL="0" indent="0" eaLnBrk="1" hangingPunct="1">
              <a:buNone/>
            </a:pPr>
            <a:r>
              <a:rPr lang="en-CA" altLang="en-US" sz="2800" dirty="0"/>
              <a:t>	In case of unlawful and intentional interference, the tribunal may, in addition, condemn the person guilty of it to punitive damages.</a:t>
            </a:r>
            <a:endParaRPr lang="en-CA" altLang="en-US" sz="2000" dirty="0"/>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91565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5DA9-EB05-4909-810F-23A31C64D1AE}"/>
              </a:ext>
            </a:extLst>
          </p:cNvPr>
          <p:cNvSpPr>
            <a:spLocks noGrp="1"/>
          </p:cNvSpPr>
          <p:nvPr>
            <p:ph type="title"/>
          </p:nvPr>
        </p:nvSpPr>
        <p:spPr/>
        <p:txBody>
          <a:bodyPr/>
          <a:lstStyle/>
          <a:p>
            <a:r>
              <a:rPr lang="en-CA" dirty="0"/>
              <a:t>Defamation in Quebec – </a:t>
            </a:r>
            <a:br>
              <a:rPr lang="en-CA" dirty="0"/>
            </a:br>
            <a:r>
              <a:rPr lang="en-CA" dirty="0"/>
              <a:t>a Distinct Society</a:t>
            </a:r>
          </a:p>
        </p:txBody>
      </p:sp>
      <p:sp>
        <p:nvSpPr>
          <p:cNvPr id="3" name="Content Placeholder 2">
            <a:extLst>
              <a:ext uri="{FF2B5EF4-FFF2-40B4-BE49-F238E27FC236}">
                <a16:creationId xmlns:a16="http://schemas.microsoft.com/office/drawing/2014/main" id="{33F5D5DE-78C4-4FF2-A7C0-55C518009D91}"/>
              </a:ext>
            </a:extLst>
          </p:cNvPr>
          <p:cNvSpPr>
            <a:spLocks noGrp="1"/>
          </p:cNvSpPr>
          <p:nvPr>
            <p:ph idx="1"/>
          </p:nvPr>
        </p:nvSpPr>
        <p:spPr/>
        <p:txBody>
          <a:bodyPr/>
          <a:lstStyle/>
          <a:p>
            <a:pPr marL="0" indent="0" eaLnBrk="1" hangingPunct="1">
              <a:buNone/>
            </a:pPr>
            <a:r>
              <a:rPr lang="fr-CA" altLang="en-US" dirty="0"/>
              <a:t>1457 C.C.Q.:  F + C + I = $</a:t>
            </a:r>
          </a:p>
          <a:p>
            <a:pPr marL="0" indent="0" eaLnBrk="1" hangingPunct="1">
              <a:buNone/>
            </a:pPr>
            <a:endParaRPr lang="fr-FR" altLang="en-US" dirty="0"/>
          </a:p>
          <a:p>
            <a:pPr marL="0" indent="0" eaLnBrk="1" hangingPunct="1">
              <a:buNone/>
            </a:pPr>
            <a:r>
              <a:rPr lang="fr-FR" altLang="en-US" sz="2000" dirty="0"/>
              <a:t>« Pour que la diffamation donne ouverture à une action en dommages-intérêts, son auteur doit avoir commis une </a:t>
            </a:r>
            <a:r>
              <a:rPr lang="fr-FR" altLang="en-US" sz="2000" b="1" dirty="0"/>
              <a:t>faute</a:t>
            </a:r>
            <a:r>
              <a:rPr lang="fr-FR" altLang="en-US" sz="2000" dirty="0"/>
              <a:t>. (...) </a:t>
            </a:r>
            <a:r>
              <a:rPr lang="fr-FR" altLang="en-US" sz="2000" b="1" dirty="0"/>
              <a:t>deux genres </a:t>
            </a:r>
            <a:r>
              <a:rPr lang="fr-FR" altLang="en-US" sz="2000" dirty="0"/>
              <a:t>de conduite. La première est celle où le défendeur, sciemment, de mauvaise foi, avec </a:t>
            </a:r>
            <a:r>
              <a:rPr lang="fr-FR" altLang="en-US" sz="2000" b="1" dirty="0"/>
              <a:t>intention</a:t>
            </a:r>
            <a:r>
              <a:rPr lang="fr-FR" altLang="en-US" sz="2000" dirty="0"/>
              <a:t> de nuire, s’attaque à la réputation de la victime et cherche à la ridiculiser, à l’humilier, à l’exposer à la haine ou au mépris du public ou d’un groupe. La seconde résulte d’un comportement </a:t>
            </a:r>
            <a:r>
              <a:rPr lang="fr-FR" altLang="en-US" sz="2000" b="1" dirty="0"/>
              <a:t>dont la volonté de nuire est absente</a:t>
            </a:r>
            <a:r>
              <a:rPr lang="fr-FR" altLang="en-US" sz="2000" dirty="0"/>
              <a:t>, mais où le défendeur a, malgré tout, porté atteinte </a:t>
            </a:r>
            <a:r>
              <a:rPr lang="fr-FR" altLang="en-US" sz="2000" b="1" dirty="0"/>
              <a:t>à la réputation de la victime </a:t>
            </a:r>
            <a:r>
              <a:rPr lang="fr-FR" altLang="en-US" sz="2000" dirty="0"/>
              <a:t>par sa témérité, sa </a:t>
            </a:r>
            <a:r>
              <a:rPr lang="fr-FR" altLang="en-US" sz="2000" b="1" dirty="0"/>
              <a:t>négligence</a:t>
            </a:r>
            <a:r>
              <a:rPr lang="fr-FR" altLang="en-US" sz="2000" dirty="0"/>
              <a:t>, son impertinence ou son incurie » (Baudouin et Deslauriers, </a:t>
            </a:r>
            <a:r>
              <a:rPr lang="fr-FR" altLang="en-US" sz="2000" i="1" dirty="0"/>
              <a:t>La responsabilité civile </a:t>
            </a:r>
            <a:r>
              <a:rPr lang="fr-FR" altLang="en-US" sz="2000" dirty="0"/>
              <a:t>7</a:t>
            </a:r>
            <a:r>
              <a:rPr lang="fr-FR" altLang="en-US" sz="2000" baseline="30000" dirty="0"/>
              <a:t>e</a:t>
            </a:r>
            <a:r>
              <a:rPr lang="fr-FR" altLang="en-US" sz="2000" i="1" baseline="30000" dirty="0"/>
              <a:t> </a:t>
            </a:r>
            <a:r>
              <a:rPr lang="fr-FR" altLang="en-US" sz="2000" dirty="0" err="1"/>
              <a:t>ed</a:t>
            </a:r>
            <a:r>
              <a:rPr lang="fr-FR" altLang="en-US" sz="2000" dirty="0"/>
              <a:t>.)</a:t>
            </a:r>
          </a:p>
        </p:txBody>
      </p:sp>
      <p:sp>
        <p:nvSpPr>
          <p:cNvPr id="4" name="Footer Placeholder 3">
            <a:extLst>
              <a:ext uri="{FF2B5EF4-FFF2-40B4-BE49-F238E27FC236}">
                <a16:creationId xmlns:a16="http://schemas.microsoft.com/office/drawing/2014/main" id="{D7CF8876-2652-4143-8A98-1E199E73BE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76089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Defamation on the internet</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0463976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035-8505-47D5-8FA1-08C603A16DDA}"/>
              </a:ext>
            </a:extLst>
          </p:cNvPr>
          <p:cNvSpPr>
            <a:spLocks noGrp="1"/>
          </p:cNvSpPr>
          <p:nvPr>
            <p:ph type="title"/>
          </p:nvPr>
        </p:nvSpPr>
        <p:spPr/>
        <p:txBody>
          <a:bodyPr/>
          <a:lstStyle/>
          <a:p>
            <a:r>
              <a:rPr lang="en-CA" i="1" dirty="0" err="1"/>
              <a:t>Prud’homme</a:t>
            </a:r>
            <a:r>
              <a:rPr lang="en-CA" dirty="0"/>
              <a:t> (cont.)</a:t>
            </a:r>
          </a:p>
        </p:txBody>
      </p:sp>
      <p:sp>
        <p:nvSpPr>
          <p:cNvPr id="3" name="Content Placeholder 2">
            <a:extLst>
              <a:ext uri="{FF2B5EF4-FFF2-40B4-BE49-F238E27FC236}">
                <a16:creationId xmlns:a16="http://schemas.microsoft.com/office/drawing/2014/main" id="{50C556FC-03EE-4A70-968D-F4252FDB6552}"/>
              </a:ext>
            </a:extLst>
          </p:cNvPr>
          <p:cNvSpPr>
            <a:spLocks noGrp="1"/>
          </p:cNvSpPr>
          <p:nvPr>
            <p:ph idx="1"/>
          </p:nvPr>
        </p:nvSpPr>
        <p:spPr/>
        <p:txBody>
          <a:bodyPr/>
          <a:lstStyle/>
          <a:p>
            <a:pPr marL="0" indent="0">
              <a:buNone/>
            </a:pPr>
            <a:r>
              <a:rPr lang="en-CA" u="sng" dirty="0"/>
              <a:t>Injury</a:t>
            </a:r>
            <a:r>
              <a:rPr lang="en-CA" dirty="0"/>
              <a:t> </a:t>
            </a:r>
            <a:r>
              <a:rPr lang="en-CA" dirty="0">
                <a:sym typeface="Wingdings" panose="05000000000000000000" pitchFamily="2" charset="2"/>
              </a:rPr>
              <a:t></a:t>
            </a:r>
            <a:r>
              <a:rPr lang="en-CA" dirty="0"/>
              <a:t> the impugned remarks were defamatory, objective standard like common law</a:t>
            </a:r>
          </a:p>
          <a:p>
            <a:pPr marL="0" indent="0">
              <a:buNone/>
            </a:pPr>
            <a:r>
              <a:rPr lang="en-CA" u="sng" dirty="0"/>
              <a:t>Fault</a:t>
            </a:r>
            <a:r>
              <a:rPr lang="en-CA" dirty="0"/>
              <a:t> (“wrongful act”) </a:t>
            </a:r>
            <a:r>
              <a:rPr lang="en-CA" dirty="0">
                <a:sym typeface="Wingdings" panose="05000000000000000000" pitchFamily="2" charset="2"/>
              </a:rPr>
              <a:t> 1. knew words were false; 2. should have known words were false; or  3. “the case of a scandalmonger who makes unfavourable but true statements about another person without any valid reason for doing so”</a:t>
            </a:r>
            <a:endParaRPr lang="en-CA" dirty="0"/>
          </a:p>
          <a:p>
            <a:pPr marL="0" indent="0">
              <a:buNone/>
            </a:pPr>
            <a:endParaRPr lang="en-CA" dirty="0"/>
          </a:p>
        </p:txBody>
      </p:sp>
      <p:sp>
        <p:nvSpPr>
          <p:cNvPr id="4" name="Footer Placeholder 3">
            <a:extLst>
              <a:ext uri="{FF2B5EF4-FFF2-40B4-BE49-F238E27FC236}">
                <a16:creationId xmlns:a16="http://schemas.microsoft.com/office/drawing/2014/main" id="{B6ACDBE4-314D-42E5-8557-7644D6DA107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217975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99035-8505-47D5-8FA1-08C603A16DDA}"/>
              </a:ext>
            </a:extLst>
          </p:cNvPr>
          <p:cNvSpPr>
            <a:spLocks noGrp="1"/>
          </p:cNvSpPr>
          <p:nvPr>
            <p:ph type="title"/>
          </p:nvPr>
        </p:nvSpPr>
        <p:spPr/>
        <p:txBody>
          <a:bodyPr/>
          <a:lstStyle/>
          <a:p>
            <a:r>
              <a:rPr lang="en-CA" i="1" dirty="0" err="1"/>
              <a:t>Prud’homme</a:t>
            </a:r>
            <a:r>
              <a:rPr lang="en-CA" dirty="0"/>
              <a:t> (cont.)</a:t>
            </a:r>
          </a:p>
        </p:txBody>
      </p:sp>
      <p:sp>
        <p:nvSpPr>
          <p:cNvPr id="3" name="Content Placeholder 2">
            <a:extLst>
              <a:ext uri="{FF2B5EF4-FFF2-40B4-BE49-F238E27FC236}">
                <a16:creationId xmlns:a16="http://schemas.microsoft.com/office/drawing/2014/main" id="{50C556FC-03EE-4A70-968D-F4252FDB6552}"/>
              </a:ext>
            </a:extLst>
          </p:cNvPr>
          <p:cNvSpPr>
            <a:spLocks noGrp="1"/>
          </p:cNvSpPr>
          <p:nvPr>
            <p:ph idx="1"/>
          </p:nvPr>
        </p:nvSpPr>
        <p:spPr/>
        <p:txBody>
          <a:bodyPr/>
          <a:lstStyle/>
          <a:p>
            <a:pPr marL="0" indent="0">
              <a:buNone/>
            </a:pPr>
            <a:r>
              <a:rPr lang="en-CA" altLang="en-US" dirty="0"/>
              <a:t>“Accordingly, in Quebec civil law (…) conveying true information may sometimes be a wrongful act.  This is an important difference between the civil law and the common law, in which the falsity of the things said is an element of the tort of defamation.”</a:t>
            </a:r>
          </a:p>
          <a:p>
            <a:pPr marL="0" indent="0">
              <a:buNone/>
            </a:pPr>
            <a:endParaRPr lang="en-CA" altLang="en-US" dirty="0"/>
          </a:p>
          <a:p>
            <a:pPr marL="0" indent="0">
              <a:buNone/>
            </a:pPr>
            <a:r>
              <a:rPr lang="en-CA" altLang="en-US" sz="2400" dirty="0"/>
              <a:t>See e.g. </a:t>
            </a:r>
            <a:r>
              <a:rPr lang="fr-FR" altLang="en-US" sz="2400" i="1" dirty="0"/>
              <a:t>Gilles E. Néron Communication Marketing Inc. v. Chambre des notaires du Québec</a:t>
            </a:r>
            <a:r>
              <a:rPr lang="fr-FR" altLang="en-US" sz="2400" dirty="0"/>
              <a:t>, </a:t>
            </a:r>
            <a:r>
              <a:rPr lang="en-CA" altLang="en-US" sz="2400" dirty="0"/>
              <a:t>2004 SCC 53</a:t>
            </a:r>
          </a:p>
          <a:p>
            <a:pPr marL="0" indent="0">
              <a:buNone/>
            </a:pPr>
            <a:endParaRPr lang="en-CA" dirty="0"/>
          </a:p>
        </p:txBody>
      </p:sp>
      <p:sp>
        <p:nvSpPr>
          <p:cNvPr id="4" name="Footer Placeholder 3">
            <a:extLst>
              <a:ext uri="{FF2B5EF4-FFF2-40B4-BE49-F238E27FC236}">
                <a16:creationId xmlns:a16="http://schemas.microsoft.com/office/drawing/2014/main" id="{B6ACDBE4-314D-42E5-8557-7644D6DA107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1722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FA81-55DD-45D0-A3EC-2B1CFB3D4165}"/>
              </a:ext>
            </a:extLst>
          </p:cNvPr>
          <p:cNvSpPr>
            <a:spLocks noGrp="1"/>
          </p:cNvSpPr>
          <p:nvPr>
            <p:ph type="title"/>
          </p:nvPr>
        </p:nvSpPr>
        <p:spPr>
          <a:xfrm>
            <a:off x="758031" y="1772816"/>
            <a:ext cx="7772400" cy="3168352"/>
          </a:xfrm>
        </p:spPr>
        <p:txBody>
          <a:bodyPr/>
          <a:lstStyle/>
          <a:p>
            <a:r>
              <a:rPr lang="en-CA" dirty="0"/>
              <a:t>So take away: </a:t>
            </a:r>
            <a:br>
              <a:rPr lang="en-CA" dirty="0"/>
            </a:br>
            <a:r>
              <a:rPr lang="en-CA" dirty="0"/>
              <a:t>defamation basics from (1) grant v. Torstar</a:t>
            </a:r>
            <a:br>
              <a:rPr lang="en-CA" dirty="0"/>
            </a:br>
            <a:r>
              <a:rPr lang="en-CA" dirty="0"/>
              <a:t>(2) 1457 </a:t>
            </a:r>
            <a:r>
              <a:rPr lang="en-CA" dirty="0" err="1"/>
              <a:t>ccq</a:t>
            </a:r>
            <a:br>
              <a:rPr lang="en-CA" dirty="0"/>
            </a:br>
            <a:endParaRPr lang="en-CA" dirty="0"/>
          </a:p>
        </p:txBody>
      </p:sp>
      <p:sp>
        <p:nvSpPr>
          <p:cNvPr id="3" name="Footer Placeholder 2">
            <a:extLst>
              <a:ext uri="{FF2B5EF4-FFF2-40B4-BE49-F238E27FC236}">
                <a16:creationId xmlns:a16="http://schemas.microsoft.com/office/drawing/2014/main" id="{A68ADF06-FC24-4AC5-BC0E-FFADE9B313C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703595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D77C44-BC14-41BE-BBDE-0402186C6B81}"/>
              </a:ext>
            </a:extLst>
          </p:cNvPr>
          <p:cNvSpPr>
            <a:spLocks noGrp="1"/>
          </p:cNvSpPr>
          <p:nvPr>
            <p:ph type="ftr" sz="quarter" idx="11"/>
          </p:nvPr>
        </p:nvSpPr>
        <p:spPr/>
        <p:txBody>
          <a:bodyPr/>
          <a:lstStyle/>
          <a:p>
            <a:pPr>
              <a:defRPr/>
            </a:pPr>
            <a:r>
              <a:rPr lang="en-US"/>
              <a:t>Class 7</a:t>
            </a:r>
            <a:endParaRPr lang="en-US" dirty="0"/>
          </a:p>
        </p:txBody>
      </p:sp>
      <p:sp>
        <p:nvSpPr>
          <p:cNvPr id="27" name="Content Placeholder 2">
            <a:extLst>
              <a:ext uri="{FF2B5EF4-FFF2-40B4-BE49-F238E27FC236}">
                <a16:creationId xmlns:a16="http://schemas.microsoft.com/office/drawing/2014/main" id="{561D2546-EED6-4D62-8DB9-806453E9020A}"/>
              </a:ext>
            </a:extLst>
          </p:cNvPr>
          <p:cNvSpPr txBox="1">
            <a:spLocks/>
          </p:cNvSpPr>
          <p:nvPr/>
        </p:nvSpPr>
        <p:spPr>
          <a:xfrm>
            <a:off x="457200" y="-387424"/>
            <a:ext cx="8229600" cy="178283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Arial" panose="020B0604020202020204" pitchFamily="34" charset="0"/>
              <a:buNone/>
            </a:pPr>
            <a:endParaRPr lang="fr-CA" altLang="en-US" dirty="0"/>
          </a:p>
          <a:p>
            <a:pPr algn="ctr" eaLnBrk="1" hangingPunct="1">
              <a:buFont typeface="Arial" panose="020B0604020202020204" pitchFamily="34" charset="0"/>
              <a:buNone/>
            </a:pPr>
            <a:r>
              <a:rPr lang="en-US" altLang="en-US" sz="4400" dirty="0"/>
              <a:t>“Innocent” third party liability</a:t>
            </a:r>
          </a:p>
          <a:p>
            <a:pPr algn="ctr" eaLnBrk="1" hangingPunct="1">
              <a:buFont typeface="Arial" panose="020B0604020202020204" pitchFamily="34" charset="0"/>
              <a:buNone/>
            </a:pPr>
            <a:endParaRPr lang="fr-CA" altLang="en-US" dirty="0"/>
          </a:p>
        </p:txBody>
      </p:sp>
      <p:sp>
        <p:nvSpPr>
          <p:cNvPr id="28" name="Footer Placeholder 3">
            <a:extLst>
              <a:ext uri="{FF2B5EF4-FFF2-40B4-BE49-F238E27FC236}">
                <a16:creationId xmlns:a16="http://schemas.microsoft.com/office/drawing/2014/main" id="{A0B48EDB-FC64-4F91-A6AB-048AA331EA62}"/>
              </a:ext>
            </a:extLst>
          </p:cNvPr>
          <p:cNvSpPr txBox="1">
            <a:spLocks/>
          </p:cNvSpPr>
          <p:nvPr/>
        </p:nvSpPr>
        <p:spPr bwMode="auto">
          <a:xfrm>
            <a:off x="2771775" y="6356350"/>
            <a:ext cx="3705225"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en-US"/>
            </a:defPPr>
            <a:lvl1pPr algn="ctr" rtl="0" eaLnBrk="1" fontAlgn="auto" hangingPunct="1">
              <a:spcBef>
                <a:spcPts val="0"/>
              </a:spcBef>
              <a:spcAft>
                <a:spcPts val="0"/>
              </a:spcAft>
              <a:defRPr sz="1600" i="1" kern="1200">
                <a:solidFill>
                  <a:schemeClr val="bg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fontAlgn="base">
              <a:spcBef>
                <a:spcPct val="0"/>
              </a:spcBef>
              <a:spcAft>
                <a:spcPct val="0"/>
              </a:spcAft>
              <a:defRPr/>
            </a:pPr>
            <a:endParaRPr lang="fr-CA" dirty="0"/>
          </a:p>
        </p:txBody>
      </p:sp>
      <p:pic>
        <p:nvPicPr>
          <p:cNvPr id="29" name="Picture 1">
            <a:extLst>
              <a:ext uri="{FF2B5EF4-FFF2-40B4-BE49-F238E27FC236}">
                <a16:creationId xmlns:a16="http://schemas.microsoft.com/office/drawing/2014/main" id="{6F7E0FA4-47E2-42A6-8F75-4688AA998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563" y="1706563"/>
            <a:ext cx="3959225"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a:extLst>
              <a:ext uri="{FF2B5EF4-FFF2-40B4-BE49-F238E27FC236}">
                <a16:creationId xmlns:a16="http://schemas.microsoft.com/office/drawing/2014/main" id="{C4A3F249-5378-4497-9A38-823D6E5B8D1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263" y="3895725"/>
            <a:ext cx="17907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a:extLst>
              <a:ext uri="{FF2B5EF4-FFF2-40B4-BE49-F238E27FC236}">
                <a16:creationId xmlns:a16="http://schemas.microsoft.com/office/drawing/2014/main" id="{7966808B-AFE6-4F22-B6AA-1B1EFFB34FF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68738" y="297021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a:extLst>
              <a:ext uri="{FF2B5EF4-FFF2-40B4-BE49-F238E27FC236}">
                <a16:creationId xmlns:a16="http://schemas.microsoft.com/office/drawing/2014/main" id="{6918A8C7-92BD-433B-B084-CA3930852C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43100" y="4846638"/>
            <a:ext cx="37433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6">
            <a:extLst>
              <a:ext uri="{FF2B5EF4-FFF2-40B4-BE49-F238E27FC236}">
                <a16:creationId xmlns:a16="http://schemas.microsoft.com/office/drawing/2014/main" id="{9190D01A-4628-47AB-A4EA-8F3ACECF85E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1206500"/>
            <a:ext cx="258921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8">
            <a:extLst>
              <a:ext uri="{FF2B5EF4-FFF2-40B4-BE49-F238E27FC236}">
                <a16:creationId xmlns:a16="http://schemas.microsoft.com/office/drawing/2014/main" id="{60F0D30C-BD02-4FDF-B2B5-FA7E7FCEFA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35163" y="2933700"/>
            <a:ext cx="16732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Image result for amazon logo">
            <a:extLst>
              <a:ext uri="{FF2B5EF4-FFF2-40B4-BE49-F238E27FC236}">
                <a16:creationId xmlns:a16="http://schemas.microsoft.com/office/drawing/2014/main" id="{823E4825-8FA7-4E76-9AFA-63D4981ACE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3713" y="5065713"/>
            <a:ext cx="33480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a:extLst>
              <a:ext uri="{FF2B5EF4-FFF2-40B4-BE49-F238E27FC236}">
                <a16:creationId xmlns:a16="http://schemas.microsoft.com/office/drawing/2014/main" id="{48067033-1561-448A-B542-2BADB18D095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94600" y="2779713"/>
            <a:ext cx="151288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usiness (@XBusiness) / X">
            <a:extLst>
              <a:ext uri="{FF2B5EF4-FFF2-40B4-BE49-F238E27FC236}">
                <a16:creationId xmlns:a16="http://schemas.microsoft.com/office/drawing/2014/main" id="{F61924CE-16EF-FD23-067E-65410C40AB2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4500" y="305117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51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endParaRPr lang="fr-CA" dirty="0"/>
          </a:p>
          <a:p>
            <a:endParaRPr lang="fr-CA" dirty="0"/>
          </a:p>
          <a:p>
            <a:pPr marL="0" indent="0">
              <a:buNone/>
            </a:pPr>
            <a:r>
              <a:rPr lang="pl-PL" b="1" dirty="0"/>
              <a:t>Minh-Tam Tran	</a:t>
            </a:r>
            <a:r>
              <a:rPr lang="en-CA" b="1" dirty="0"/>
              <a:t>&amp; </a:t>
            </a:r>
            <a:r>
              <a:rPr lang="pl-PL" b="1" dirty="0"/>
              <a:t>Azzedine Issa</a:t>
            </a:r>
            <a:r>
              <a:rPr lang="en-CA" b="1" dirty="0"/>
              <a:t> presentation</a:t>
            </a:r>
            <a:endParaRPr lang="en-CA" dirty="0"/>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981148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02DCC-C9A9-427E-A08A-46646E06EF49}"/>
              </a:ext>
            </a:extLst>
          </p:cNvPr>
          <p:cNvSpPr>
            <a:spLocks noGrp="1"/>
          </p:cNvSpPr>
          <p:nvPr>
            <p:ph type="title"/>
          </p:nvPr>
        </p:nvSpPr>
        <p:spPr/>
        <p:txBody>
          <a:bodyPr/>
          <a:lstStyle/>
          <a:p>
            <a:r>
              <a:rPr lang="en-CA" i="1" dirty="0"/>
              <a:t>Cano</a:t>
            </a:r>
            <a:r>
              <a:rPr lang="fr-CA" i="1" dirty="0"/>
              <a:t>ë Inc. c. Corriveau</a:t>
            </a:r>
            <a:r>
              <a:rPr lang="fr-CA" dirty="0"/>
              <a:t> - </a:t>
            </a:r>
            <a:r>
              <a:rPr lang="fr-CA" dirty="0" err="1"/>
              <a:t>takeaway</a:t>
            </a:r>
            <a:endParaRPr lang="en-CA" i="1" dirty="0"/>
          </a:p>
        </p:txBody>
      </p:sp>
      <p:sp>
        <p:nvSpPr>
          <p:cNvPr id="3" name="Content Placeholder 2">
            <a:extLst>
              <a:ext uri="{FF2B5EF4-FFF2-40B4-BE49-F238E27FC236}">
                <a16:creationId xmlns:a16="http://schemas.microsoft.com/office/drawing/2014/main" id="{B4F23212-ABD0-420C-B941-FA4723C48385}"/>
              </a:ext>
            </a:extLst>
          </p:cNvPr>
          <p:cNvSpPr>
            <a:spLocks noGrp="1"/>
          </p:cNvSpPr>
          <p:nvPr>
            <p:ph idx="1"/>
          </p:nvPr>
        </p:nvSpPr>
        <p:spPr/>
        <p:txBody>
          <a:bodyPr/>
          <a:lstStyle/>
          <a:p>
            <a:pPr marL="0" indent="0">
              <a:buNone/>
            </a:pPr>
            <a:endParaRPr lang="fr-FR" altLang="en-US" dirty="0"/>
          </a:p>
          <a:p>
            <a:pPr marL="0" indent="0">
              <a:buNone/>
            </a:pPr>
            <a:endParaRPr lang="fr-FR" altLang="en-US" dirty="0"/>
          </a:p>
          <a:p>
            <a:pPr marL="0" indent="0">
              <a:buNone/>
            </a:pPr>
            <a:r>
              <a:rPr lang="fr-FR" altLang="en-US" dirty="0"/>
              <a:t>« Dans les circonstances, la juge de première instance était justifiée de conclure que l'appelante connaissait les conséquences probables </a:t>
            </a:r>
            <a:r>
              <a:rPr lang="fr-FR" altLang="en-US" b="1" dirty="0"/>
              <a:t>de son inaction </a:t>
            </a:r>
            <a:r>
              <a:rPr lang="fr-FR" altLang="en-US" dirty="0"/>
              <a:t>à cet égard. »</a:t>
            </a:r>
            <a:endParaRPr lang="fr-CA" altLang="en-US" dirty="0"/>
          </a:p>
          <a:p>
            <a:pPr marL="0" indent="0">
              <a:buNone/>
            </a:pPr>
            <a:endParaRPr lang="fr-CA" dirty="0"/>
          </a:p>
        </p:txBody>
      </p:sp>
      <p:sp>
        <p:nvSpPr>
          <p:cNvPr id="4" name="Footer Placeholder 3">
            <a:extLst>
              <a:ext uri="{FF2B5EF4-FFF2-40B4-BE49-F238E27FC236}">
                <a16:creationId xmlns:a16="http://schemas.microsoft.com/office/drawing/2014/main" id="{9D83C806-D60D-4C69-9639-A0053AEC5C0B}"/>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563950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en-CA" dirty="0"/>
              <a:t>Third party liability - removal</a:t>
            </a:r>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en-CA" altLang="en-US" u="sng" dirty="0"/>
              <a:t>Message board</a:t>
            </a:r>
            <a:r>
              <a:rPr lang="en-CA" altLang="en-US" dirty="0"/>
              <a:t>: </a:t>
            </a:r>
            <a:r>
              <a:rPr lang="en-CA" altLang="en-US" i="1" dirty="0" err="1"/>
              <a:t>Baglow</a:t>
            </a:r>
            <a:r>
              <a:rPr lang="en-CA" altLang="en-US" i="1" dirty="0"/>
              <a:t> v. Smith, </a:t>
            </a:r>
            <a:r>
              <a:rPr lang="en-CA" altLang="en-US" sz="2400" dirty="0"/>
              <a:t>2015 ONSC 1175</a:t>
            </a:r>
          </a:p>
          <a:p>
            <a:pPr eaLnBrk="1" hangingPunct="1">
              <a:buFont typeface="Wingdings" panose="05000000000000000000" pitchFamily="2" charset="2"/>
              <a:buChar char="à"/>
            </a:pPr>
            <a:r>
              <a:rPr lang="en-US" altLang="en-US" dirty="0">
                <a:sym typeface="Wingdings" panose="05000000000000000000" pitchFamily="2" charset="2"/>
              </a:rPr>
              <a:t>failed to remove defamatory messages, liable</a:t>
            </a:r>
          </a:p>
          <a:p>
            <a:pPr marL="0" indent="0" eaLnBrk="1" hangingPunct="1">
              <a:buNone/>
            </a:pPr>
            <a:endParaRPr lang="en-CA" altLang="en-US" sz="2400" dirty="0"/>
          </a:p>
          <a:p>
            <a:pPr marL="0" indent="0" eaLnBrk="1" hangingPunct="1">
              <a:buNone/>
            </a:pPr>
            <a:r>
              <a:rPr lang="en-CA" altLang="en-US" u="sng" dirty="0"/>
              <a:t>National Post comment section</a:t>
            </a:r>
            <a:r>
              <a:rPr lang="en-CA" altLang="en-US" i="1" dirty="0"/>
              <a:t>:</a:t>
            </a:r>
          </a:p>
          <a:p>
            <a:pPr marL="0" indent="0" eaLnBrk="1" hangingPunct="1">
              <a:buNone/>
            </a:pPr>
            <a:r>
              <a:rPr lang="en-CA" altLang="en-US" i="1" dirty="0"/>
              <a:t>Weaver v. Corcoran</a:t>
            </a:r>
            <a:r>
              <a:rPr lang="en-CA" altLang="en-US" sz="2400" dirty="0"/>
              <a:t>, 2015 BCSC 165</a:t>
            </a:r>
          </a:p>
          <a:p>
            <a:pPr marL="0" indent="0">
              <a:buNone/>
            </a:pPr>
            <a:r>
              <a:rPr lang="en-CA" dirty="0">
                <a:sym typeface="Wingdings" panose="05000000000000000000" pitchFamily="2" charset="2"/>
              </a:rPr>
              <a:t> NP </a:t>
            </a:r>
            <a:r>
              <a:rPr lang="en-US" dirty="0">
                <a:sym typeface="Wingdings" panose="05000000000000000000" pitchFamily="2" charset="2"/>
              </a:rPr>
              <a:t>comments section did remove once they became aware, not liable</a:t>
            </a: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36628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EC9B-2BDB-4B9F-9C4E-3A0269E21C2B}"/>
              </a:ext>
            </a:extLst>
          </p:cNvPr>
          <p:cNvSpPr>
            <a:spLocks noGrp="1"/>
          </p:cNvSpPr>
          <p:nvPr>
            <p:ph type="title"/>
          </p:nvPr>
        </p:nvSpPr>
        <p:spPr/>
        <p:txBody>
          <a:bodyPr/>
          <a:lstStyle/>
          <a:p>
            <a:r>
              <a:rPr lang="fr-CA" altLang="en-US" dirty="0" err="1"/>
              <a:t>Third</a:t>
            </a:r>
            <a:r>
              <a:rPr lang="fr-CA" altLang="en-US" dirty="0"/>
              <a:t>-Party </a:t>
            </a:r>
            <a:r>
              <a:rPr lang="en-US" altLang="en-US" dirty="0"/>
              <a:t>liability</a:t>
            </a:r>
            <a:r>
              <a:rPr lang="fr-CA" altLang="en-US" dirty="0"/>
              <a:t> - links</a:t>
            </a:r>
            <a:endParaRPr lang="en-CA" dirty="0"/>
          </a:p>
        </p:txBody>
      </p:sp>
      <p:sp>
        <p:nvSpPr>
          <p:cNvPr id="3" name="Content Placeholder 2">
            <a:extLst>
              <a:ext uri="{FF2B5EF4-FFF2-40B4-BE49-F238E27FC236}">
                <a16:creationId xmlns:a16="http://schemas.microsoft.com/office/drawing/2014/main" id="{15941EE5-2E9D-4E7B-9E6A-484624183ABA}"/>
              </a:ext>
            </a:extLst>
          </p:cNvPr>
          <p:cNvSpPr>
            <a:spLocks noGrp="1"/>
          </p:cNvSpPr>
          <p:nvPr>
            <p:ph idx="1"/>
          </p:nvPr>
        </p:nvSpPr>
        <p:spPr/>
        <p:txBody>
          <a:bodyPr/>
          <a:lstStyle/>
          <a:p>
            <a:pPr marL="0" indent="0" eaLnBrk="1" hangingPunct="1">
              <a:buNone/>
            </a:pPr>
            <a:r>
              <a:rPr lang="fr-CA" altLang="en-US" sz="2800" i="1" dirty="0"/>
              <a:t>Crookes v. Newton</a:t>
            </a:r>
            <a:r>
              <a:rPr lang="fr-CA" altLang="en-US" sz="2800" dirty="0"/>
              <a:t>, 2011 SCC 47</a:t>
            </a:r>
          </a:p>
          <a:p>
            <a:pPr marL="0" indent="0" eaLnBrk="1" hangingPunct="1">
              <a:buNone/>
            </a:pPr>
            <a:r>
              <a:rPr lang="en-CA" altLang="en-US" sz="2800" u="sng" dirty="0"/>
              <a:t>F</a:t>
            </a:r>
            <a:r>
              <a:rPr lang="en-CA" altLang="en-US" sz="2800" dirty="0"/>
              <a:t>: </a:t>
            </a:r>
            <a:r>
              <a:rPr lang="en-US" altLang="en-US" sz="2800" dirty="0"/>
              <a:t>Newton runs website, published </a:t>
            </a:r>
            <a:r>
              <a:rPr lang="en-US" altLang="en-US" sz="2800" b="1" dirty="0"/>
              <a:t>links</a:t>
            </a:r>
            <a:r>
              <a:rPr lang="en-US" altLang="en-US" sz="2800" dirty="0"/>
              <a:t> to defamatory content </a:t>
            </a:r>
            <a:endParaRPr lang="en-CA" altLang="en-US" sz="2800" dirty="0"/>
          </a:p>
          <a:p>
            <a:pPr marL="0" indent="0" eaLnBrk="1" hangingPunct="1">
              <a:buNone/>
            </a:pPr>
            <a:r>
              <a:rPr lang="en-CA" altLang="en-US" sz="2800" dirty="0"/>
              <a:t>“a hyperlink, by itself, should never be seen as ‘publication’ of the content to which it refers” (Abella J., who says you must </a:t>
            </a:r>
            <a:r>
              <a:rPr lang="en-CA" altLang="en-US" sz="2800" b="1" dirty="0"/>
              <a:t>repeat</a:t>
            </a:r>
            <a:r>
              <a:rPr lang="en-CA" altLang="en-US" sz="2800" dirty="0"/>
              <a:t> the defamation)</a:t>
            </a:r>
          </a:p>
          <a:p>
            <a:pPr marL="0" indent="0" eaLnBrk="1" hangingPunct="1">
              <a:buNone/>
            </a:pPr>
            <a:r>
              <a:rPr lang="en-CA" altLang="en-US" sz="2800" dirty="0"/>
              <a:t>(concurring, </a:t>
            </a:r>
            <a:r>
              <a:rPr lang="en-CA" altLang="en-US" sz="2800" dirty="0" err="1"/>
              <a:t>McLachlin</a:t>
            </a:r>
            <a:r>
              <a:rPr lang="en-CA" altLang="en-US" sz="2800" dirty="0"/>
              <a:t> and Fish JJ.) “Publication of a defamatory statement via a hyperlink should be found if the text indicates </a:t>
            </a:r>
            <a:r>
              <a:rPr lang="en-CA" altLang="en-US" sz="2800" i="1" dirty="0"/>
              <a:t>adoption or endorsement of the content of the hyperlinked text</a:t>
            </a:r>
            <a:r>
              <a:rPr lang="en-CA" altLang="en-US" sz="2800" dirty="0"/>
              <a:t>. “</a:t>
            </a:r>
          </a:p>
          <a:p>
            <a:pPr marL="0" indent="0">
              <a:buNone/>
            </a:pPr>
            <a:endParaRPr lang="en-CA" dirty="0"/>
          </a:p>
        </p:txBody>
      </p:sp>
      <p:sp>
        <p:nvSpPr>
          <p:cNvPr id="4" name="Footer Placeholder 3">
            <a:extLst>
              <a:ext uri="{FF2B5EF4-FFF2-40B4-BE49-F238E27FC236}">
                <a16:creationId xmlns:a16="http://schemas.microsoft.com/office/drawing/2014/main" id="{0E2709C0-8478-4F58-BED1-C2EA30A2D7A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429012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408C-CCCB-4925-B864-9207E1D21BDA}"/>
              </a:ext>
            </a:extLst>
          </p:cNvPr>
          <p:cNvSpPr>
            <a:spLocks noGrp="1"/>
          </p:cNvSpPr>
          <p:nvPr>
            <p:ph type="title"/>
          </p:nvPr>
        </p:nvSpPr>
        <p:spPr>
          <a:xfrm>
            <a:off x="457200" y="274638"/>
            <a:ext cx="8229600" cy="634082"/>
          </a:xfrm>
        </p:spPr>
        <p:txBody>
          <a:bodyPr/>
          <a:lstStyle/>
          <a:p>
            <a:r>
              <a:rPr lang="en-CA" i="1" dirty="0"/>
              <a:t>Communications Decency Act</a:t>
            </a:r>
          </a:p>
        </p:txBody>
      </p:sp>
      <p:sp>
        <p:nvSpPr>
          <p:cNvPr id="3" name="Content Placeholder 2">
            <a:extLst>
              <a:ext uri="{FF2B5EF4-FFF2-40B4-BE49-F238E27FC236}">
                <a16:creationId xmlns:a16="http://schemas.microsoft.com/office/drawing/2014/main" id="{A3C73AEB-9461-40DF-9EE1-B552E20DAFE7}"/>
              </a:ext>
            </a:extLst>
          </p:cNvPr>
          <p:cNvSpPr>
            <a:spLocks noGrp="1"/>
          </p:cNvSpPr>
          <p:nvPr>
            <p:ph idx="1"/>
          </p:nvPr>
        </p:nvSpPr>
        <p:spPr>
          <a:xfrm>
            <a:off x="457200" y="1052736"/>
            <a:ext cx="8229600" cy="5073427"/>
          </a:xfrm>
        </p:spPr>
        <p:txBody>
          <a:bodyPr/>
          <a:lstStyle/>
          <a:p>
            <a:pPr marL="0" indent="0">
              <a:buNone/>
            </a:pPr>
            <a:r>
              <a:rPr lang="en-CA" sz="3600" dirty="0"/>
              <a:t>Recall class 2/3:</a:t>
            </a:r>
          </a:p>
          <a:p>
            <a:pPr marL="0" indent="0">
              <a:buNone/>
            </a:pPr>
            <a:r>
              <a:rPr lang="en-CA" sz="3600" dirty="0"/>
              <a:t>s. 230 – ISP (-</a:t>
            </a:r>
            <a:r>
              <a:rPr lang="en-CA" sz="3600" dirty="0" err="1"/>
              <a:t>ish</a:t>
            </a:r>
            <a:r>
              <a:rPr lang="en-CA" sz="3600" dirty="0"/>
              <a:t>) Immunity (-</a:t>
            </a:r>
            <a:r>
              <a:rPr lang="en-CA" sz="3600" dirty="0" err="1"/>
              <a:t>ish</a:t>
            </a:r>
            <a:r>
              <a:rPr lang="en-CA" sz="3600" dirty="0"/>
              <a:t>)</a:t>
            </a:r>
          </a:p>
          <a:p>
            <a:pPr marL="0" indent="0">
              <a:buNone/>
            </a:pPr>
            <a:endParaRPr lang="en-CA" sz="2400" dirty="0"/>
          </a:p>
          <a:p>
            <a:pPr marL="0" indent="0">
              <a:buNone/>
            </a:pPr>
            <a:r>
              <a:rPr lang="en-CA" sz="2800" dirty="0"/>
              <a:t>No provider or user of an </a:t>
            </a:r>
            <a:r>
              <a:rPr lang="en-CA" sz="2800" b="1" dirty="0"/>
              <a:t>interactive computer service </a:t>
            </a:r>
            <a:r>
              <a:rPr lang="en-CA" sz="2800" dirty="0"/>
              <a:t>shall be treated as the publisher or speaker of any information provided by another information content provider.</a:t>
            </a:r>
          </a:p>
          <a:p>
            <a:pPr marL="0" indent="0">
              <a:buNone/>
            </a:pPr>
            <a:endParaRPr lang="en-CA" sz="2800" dirty="0"/>
          </a:p>
          <a:p>
            <a:pPr marL="0" indent="0">
              <a:buNone/>
            </a:pPr>
            <a:r>
              <a:rPr lang="en-CA" sz="2400" dirty="0"/>
              <a:t>1</a:t>
            </a:r>
            <a:r>
              <a:rPr lang="en-CA" sz="2400" baseline="30000" dirty="0"/>
              <a:t>st</a:t>
            </a:r>
            <a:r>
              <a:rPr lang="en-CA" sz="2400" dirty="0"/>
              <a:t> (-</a:t>
            </a:r>
            <a:r>
              <a:rPr lang="en-CA" sz="2400" dirty="0" err="1"/>
              <a:t>ish</a:t>
            </a:r>
            <a:r>
              <a:rPr lang="en-CA" sz="2400" dirty="0"/>
              <a:t>) </a:t>
            </a:r>
            <a:r>
              <a:rPr lang="en-CA" sz="2400" dirty="0">
                <a:sym typeface="Wingdings" panose="05000000000000000000" pitchFamily="2" charset="2"/>
              </a:rPr>
              <a:t> not just ISPs, definition of ICS broad (see next slide)</a:t>
            </a:r>
            <a:endParaRPr lang="en-CA" sz="2400" dirty="0"/>
          </a:p>
          <a:p>
            <a:pPr marL="0" indent="0">
              <a:buNone/>
            </a:pPr>
            <a:r>
              <a:rPr lang="en-CA" sz="2400" dirty="0"/>
              <a:t> 2</a:t>
            </a:r>
            <a:r>
              <a:rPr lang="en-CA" sz="2400" baseline="30000" dirty="0"/>
              <a:t>nd</a:t>
            </a:r>
            <a:r>
              <a:rPr lang="en-CA" sz="2400" dirty="0"/>
              <a:t> (-</a:t>
            </a:r>
            <a:r>
              <a:rPr lang="en-CA" sz="2400" dirty="0" err="1"/>
              <a:t>ish</a:t>
            </a:r>
            <a:r>
              <a:rPr lang="en-CA" sz="2400" dirty="0"/>
              <a:t>) </a:t>
            </a:r>
            <a:r>
              <a:rPr lang="en-CA" sz="2400" dirty="0">
                <a:sym typeface="Wingdings" panose="05000000000000000000" pitchFamily="2" charset="2"/>
              </a:rPr>
              <a:t> Exceptions: criminal law, IP law, communications Privacy laws</a:t>
            </a:r>
          </a:p>
          <a:p>
            <a:pPr marL="0" indent="0">
              <a:buNone/>
            </a:pPr>
            <a:endParaRPr lang="en-CA" sz="2400" dirty="0">
              <a:sym typeface="Wingdings" panose="05000000000000000000" pitchFamily="2" charset="2"/>
            </a:endParaRPr>
          </a:p>
        </p:txBody>
      </p:sp>
      <p:sp>
        <p:nvSpPr>
          <p:cNvPr id="4" name="Footer Placeholder 3">
            <a:extLst>
              <a:ext uri="{FF2B5EF4-FFF2-40B4-BE49-F238E27FC236}">
                <a16:creationId xmlns:a16="http://schemas.microsoft.com/office/drawing/2014/main" id="{A312A3CF-E629-4EE8-B79C-5F112625A3E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0470725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CDD3-8F6C-E2C8-188B-6032E1F12918}"/>
              </a:ext>
            </a:extLst>
          </p:cNvPr>
          <p:cNvSpPr>
            <a:spLocks noGrp="1"/>
          </p:cNvSpPr>
          <p:nvPr>
            <p:ph type="title"/>
          </p:nvPr>
        </p:nvSpPr>
        <p:spPr/>
        <p:txBody>
          <a:bodyPr/>
          <a:lstStyle/>
          <a:p>
            <a:r>
              <a:rPr lang="en-CA" dirty="0"/>
              <a:t>s. 230 Definitions</a:t>
            </a:r>
          </a:p>
        </p:txBody>
      </p:sp>
      <p:sp>
        <p:nvSpPr>
          <p:cNvPr id="3" name="Content Placeholder 2">
            <a:extLst>
              <a:ext uri="{FF2B5EF4-FFF2-40B4-BE49-F238E27FC236}">
                <a16:creationId xmlns:a16="http://schemas.microsoft.com/office/drawing/2014/main" id="{180350E9-F47A-4648-63A3-423B87573EF1}"/>
              </a:ext>
            </a:extLst>
          </p:cNvPr>
          <p:cNvSpPr>
            <a:spLocks noGrp="1"/>
          </p:cNvSpPr>
          <p:nvPr>
            <p:ph idx="1"/>
          </p:nvPr>
        </p:nvSpPr>
        <p:spPr/>
        <p:txBody>
          <a:bodyPr/>
          <a:lstStyle/>
          <a:p>
            <a:pPr marL="0" indent="0">
              <a:buNone/>
            </a:pPr>
            <a:r>
              <a:rPr lang="en-US" sz="2400" dirty="0"/>
              <a:t>The term “interactive computer service” means any information service, system, or access software provider that provides or enables computer access by multiple users to a computer server, including specifically a service or system that provides access to the Internet </a:t>
            </a:r>
          </a:p>
          <a:p>
            <a:pPr marL="0" indent="0">
              <a:buNone/>
            </a:pPr>
            <a:endParaRPr lang="en-US" sz="2400" dirty="0"/>
          </a:p>
          <a:p>
            <a:pPr marL="0" indent="0">
              <a:buNone/>
            </a:pPr>
            <a:r>
              <a:rPr lang="en-US" sz="2400" dirty="0"/>
              <a:t>The term “information content provider” means any person or entity that is responsible, in whole or in part, for the creation or development of information provided through the Internet or any other interactive computer service</a:t>
            </a:r>
            <a:endParaRPr lang="en-CA" sz="2400" dirty="0"/>
          </a:p>
        </p:txBody>
      </p:sp>
      <p:sp>
        <p:nvSpPr>
          <p:cNvPr id="4" name="Footer Placeholder 3">
            <a:extLst>
              <a:ext uri="{FF2B5EF4-FFF2-40B4-BE49-F238E27FC236}">
                <a16:creationId xmlns:a16="http://schemas.microsoft.com/office/drawing/2014/main" id="{EB26BA43-C609-9DB3-8A91-3719627428E3}"/>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955001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4EA8F-2B4A-4E62-8AE9-868AAE4D531D}"/>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AA8AD887-0488-4AB3-AEF9-BCA15430D040}"/>
              </a:ext>
            </a:extLst>
          </p:cNvPr>
          <p:cNvSpPr>
            <a:spLocks noGrp="1"/>
          </p:cNvSpPr>
          <p:nvPr>
            <p:ph idx="1"/>
          </p:nvPr>
        </p:nvSpPr>
        <p:spPr>
          <a:xfrm>
            <a:off x="457200" y="620688"/>
            <a:ext cx="8229600" cy="5505475"/>
          </a:xfrm>
        </p:spPr>
        <p:txBody>
          <a:bodyPr/>
          <a:lstStyle/>
          <a:p>
            <a:pPr marL="0" indent="0">
              <a:buNone/>
            </a:pPr>
            <a:endParaRPr lang="en-US" altLang="en-US" sz="4400" i="1" dirty="0"/>
          </a:p>
          <a:p>
            <a:pPr marL="0" indent="0">
              <a:buNone/>
            </a:pPr>
            <a:endParaRPr lang="en-US" altLang="en-US" sz="4400" i="1" dirty="0"/>
          </a:p>
          <a:p>
            <a:pPr marL="0" indent="0" algn="ctr">
              <a:buNone/>
            </a:pPr>
            <a:r>
              <a:rPr lang="en-US" altLang="en-US" sz="4400" i="1" dirty="0"/>
              <a:t>“That f**king b*</a:t>
            </a:r>
            <a:r>
              <a:rPr lang="en-US" altLang="en-US" sz="4400" i="1" dirty="0" err="1"/>
              <a:t>tch</a:t>
            </a:r>
            <a:r>
              <a:rPr lang="en-US" altLang="en-US" sz="4400" i="1" dirty="0"/>
              <a:t> called me a f**king b*</a:t>
            </a:r>
            <a:r>
              <a:rPr lang="en-US" altLang="en-US" sz="4400" i="1" dirty="0" err="1"/>
              <a:t>tch</a:t>
            </a:r>
            <a:r>
              <a:rPr lang="en-US" altLang="en-US" sz="4400" i="1" dirty="0"/>
              <a:t> on Twitter. I want to sue that f**king b*</a:t>
            </a:r>
            <a:r>
              <a:rPr lang="en-US" altLang="en-US" sz="4400" i="1" dirty="0" err="1"/>
              <a:t>tch</a:t>
            </a:r>
            <a:r>
              <a:rPr lang="en-US" altLang="en-US" sz="4400" i="1" dirty="0"/>
              <a:t>”</a:t>
            </a:r>
          </a:p>
          <a:p>
            <a:endParaRPr lang="en-CA" sz="4400" dirty="0"/>
          </a:p>
        </p:txBody>
      </p:sp>
      <p:sp>
        <p:nvSpPr>
          <p:cNvPr id="4" name="Footer Placeholder 3">
            <a:extLst>
              <a:ext uri="{FF2B5EF4-FFF2-40B4-BE49-F238E27FC236}">
                <a16:creationId xmlns:a16="http://schemas.microsoft.com/office/drawing/2014/main" id="{C77D9D88-79BB-4625-AF28-4856EB15A9B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7231549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s. 230 CDA what does it mean?</a:t>
            </a:r>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p:txBody>
          <a:bodyPr/>
          <a:lstStyle/>
          <a:p>
            <a:pPr marL="0" indent="0">
              <a:buNone/>
            </a:pPr>
            <a:r>
              <a:rPr lang="en-CA" sz="2800" dirty="0"/>
              <a:t>§ 230 (c)(1) No provider or user of an interactive computer service shall be treated as the publisher or speaker of any information provided by another information content provider.</a:t>
            </a:r>
          </a:p>
          <a:p>
            <a:pPr marL="0" indent="0">
              <a:buNone/>
            </a:pPr>
            <a:endParaRPr lang="en-CA" sz="2800" dirty="0"/>
          </a:p>
          <a:p>
            <a:pPr marL="0" indent="0">
              <a:buNone/>
            </a:pPr>
            <a:r>
              <a:rPr lang="en-CA" sz="2800" dirty="0"/>
              <a:t>“Section 230 marks a departure from the common-law rule that allocates liability to publishers or distributors of tortious material written or prepared by others”</a:t>
            </a:r>
          </a:p>
          <a:p>
            <a:pPr marL="0" indent="0">
              <a:buNone/>
            </a:pPr>
            <a:r>
              <a:rPr lang="en-CA" sz="2800" dirty="0"/>
              <a:t>(</a:t>
            </a:r>
            <a:r>
              <a:rPr lang="en-CA" sz="2800" i="1" dirty="0"/>
              <a:t>Jones</a:t>
            </a:r>
            <a:r>
              <a:rPr lang="en-CA" sz="2800" dirty="0"/>
              <a:t> case, coming up in a few slides)</a:t>
            </a:r>
          </a:p>
          <a:p>
            <a:pPr marL="0" indent="0">
              <a:buNone/>
            </a:pPr>
            <a:endParaRPr lang="en-CA"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708808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2F903-8BB3-99EA-9820-0F4A795DB8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629614-C4D3-0711-9F57-DC196C15BCF7}"/>
              </a:ext>
            </a:extLst>
          </p:cNvPr>
          <p:cNvSpPr>
            <a:spLocks noGrp="1"/>
          </p:cNvSpPr>
          <p:nvPr>
            <p:ph type="title"/>
          </p:nvPr>
        </p:nvSpPr>
        <p:spPr/>
        <p:txBody>
          <a:bodyPr/>
          <a:lstStyle/>
          <a:p>
            <a:pPr marL="0" indent="0" algn="ctr">
              <a:buNone/>
            </a:pPr>
            <a:r>
              <a:rPr lang="en-CA" sz="4400" b="1" dirty="0"/>
              <a:t>Section 230 (cont.)</a:t>
            </a:r>
          </a:p>
        </p:txBody>
      </p:sp>
      <p:sp>
        <p:nvSpPr>
          <p:cNvPr id="3" name="Content Placeholder 2">
            <a:extLst>
              <a:ext uri="{FF2B5EF4-FFF2-40B4-BE49-F238E27FC236}">
                <a16:creationId xmlns:a16="http://schemas.microsoft.com/office/drawing/2014/main" id="{6C538E9B-7D51-76F5-41D7-C6477D0C0C55}"/>
              </a:ext>
            </a:extLst>
          </p:cNvPr>
          <p:cNvSpPr>
            <a:spLocks noGrp="1"/>
          </p:cNvSpPr>
          <p:nvPr>
            <p:ph idx="1"/>
          </p:nvPr>
        </p:nvSpPr>
        <p:spPr/>
        <p:txBody>
          <a:bodyPr/>
          <a:lstStyle/>
          <a:p>
            <a:pPr marL="0" indent="0">
              <a:buNone/>
            </a:pPr>
            <a:r>
              <a:rPr lang="en-CA" sz="2800" dirty="0"/>
              <a:t>§ 230 (c)(2) </a:t>
            </a:r>
            <a:r>
              <a:rPr lang="en-CA" sz="2800" dirty="0">
                <a:sym typeface="Wingdings" panose="05000000000000000000" pitchFamily="2" charset="2"/>
              </a:rPr>
              <a:t> always forgotten by the anto-230 crowd</a:t>
            </a:r>
          </a:p>
          <a:p>
            <a:pPr marL="0" indent="0">
              <a:buNone/>
            </a:pPr>
            <a:endParaRPr lang="en-CA" sz="2800" dirty="0">
              <a:sym typeface="Wingdings" panose="05000000000000000000" pitchFamily="2" charset="2"/>
            </a:endParaRPr>
          </a:p>
          <a:p>
            <a:pPr marL="0" indent="0">
              <a:buNone/>
            </a:pPr>
            <a:r>
              <a:rPr lang="en-US" sz="2800" dirty="0"/>
              <a:t>No provider or user of an interactive computer service shall be held liable on account of—</a:t>
            </a:r>
          </a:p>
          <a:p>
            <a:pPr marL="0" indent="0">
              <a:buNone/>
            </a:pPr>
            <a:r>
              <a:rPr lang="en-US" sz="2800" dirty="0"/>
              <a:t>(A) any action voluntarily taken in good faith to restrict access to or availability of material that the provider or user considers to be obscene, lewd, lascivious, filthy, excessively violent, harassing, or otherwise objectionable, whether or not such material is constitutionally protected; </a:t>
            </a:r>
            <a:endParaRPr lang="en-CA" sz="2800" dirty="0"/>
          </a:p>
        </p:txBody>
      </p:sp>
      <p:sp>
        <p:nvSpPr>
          <p:cNvPr id="4" name="Footer Placeholder 3">
            <a:extLst>
              <a:ext uri="{FF2B5EF4-FFF2-40B4-BE49-F238E27FC236}">
                <a16:creationId xmlns:a16="http://schemas.microsoft.com/office/drawing/2014/main" id="{AAFB892F-08F2-7C6A-39C2-206164A95C5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059783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95B5A-F172-499A-996F-0DF96078E43A}"/>
              </a:ext>
            </a:extLst>
          </p:cNvPr>
          <p:cNvSpPr>
            <a:spLocks noGrp="1"/>
          </p:cNvSpPr>
          <p:nvPr>
            <p:ph type="title"/>
          </p:nvPr>
        </p:nvSpPr>
        <p:spPr/>
        <p:txBody>
          <a:bodyPr/>
          <a:lstStyle/>
          <a:p>
            <a:r>
              <a:rPr lang="en-CA" dirty="0"/>
              <a:t>The “innocent” </a:t>
            </a:r>
            <a:r>
              <a:rPr lang="en-CA"/>
              <a:t>3</a:t>
            </a:r>
            <a:r>
              <a:rPr lang="en-CA" baseline="30000"/>
              <a:t>rd</a:t>
            </a:r>
            <a:r>
              <a:rPr lang="en-CA"/>
              <a:t> parties - USA</a:t>
            </a:r>
            <a:endParaRPr lang="en-CA" dirty="0"/>
          </a:p>
        </p:txBody>
      </p:sp>
      <p:sp>
        <p:nvSpPr>
          <p:cNvPr id="3" name="Content Placeholder 2">
            <a:extLst>
              <a:ext uri="{FF2B5EF4-FFF2-40B4-BE49-F238E27FC236}">
                <a16:creationId xmlns:a16="http://schemas.microsoft.com/office/drawing/2014/main" id="{ED9CE6B8-FD3F-4255-B199-5AEC0BFCD780}"/>
              </a:ext>
            </a:extLst>
          </p:cNvPr>
          <p:cNvSpPr>
            <a:spLocks noGrp="1"/>
          </p:cNvSpPr>
          <p:nvPr>
            <p:ph idx="1"/>
          </p:nvPr>
        </p:nvSpPr>
        <p:spPr>
          <a:xfrm>
            <a:off x="457200" y="1196752"/>
            <a:ext cx="8229600" cy="4929411"/>
          </a:xfrm>
        </p:spPr>
        <p:txBody>
          <a:bodyPr/>
          <a:lstStyle/>
          <a:p>
            <a:pPr marL="0" indent="0">
              <a:buNone/>
            </a:pPr>
            <a:r>
              <a:rPr lang="en-CA" sz="2800" i="1" dirty="0" err="1"/>
              <a:t>Zeran</a:t>
            </a:r>
            <a:r>
              <a:rPr lang="en-CA" sz="2800" i="1" dirty="0"/>
              <a:t> v. AOL </a:t>
            </a:r>
            <a:r>
              <a:rPr lang="en-CA" sz="1800" dirty="0"/>
              <a:t>129 F.3d 327 (4th Cir. 1997)</a:t>
            </a:r>
          </a:p>
          <a:p>
            <a:pPr marL="0" indent="0">
              <a:buNone/>
            </a:pPr>
            <a:endParaRPr lang="en-CA" sz="1800" dirty="0"/>
          </a:p>
          <a:p>
            <a:pPr marL="0" indent="0">
              <a:buNone/>
            </a:pPr>
            <a:r>
              <a:rPr lang="en-CA" sz="2400" u="sng" dirty="0"/>
              <a:t>F</a:t>
            </a:r>
            <a:r>
              <a:rPr lang="en-CA" sz="2400" dirty="0"/>
              <a:t> – Posting of “Naughty Oklahoma T-Shirts” on AOL message board with </a:t>
            </a:r>
            <a:r>
              <a:rPr lang="en-CA" sz="2400" dirty="0" err="1"/>
              <a:t>Zeran’s</a:t>
            </a:r>
            <a:r>
              <a:rPr lang="en-CA" sz="2400" dirty="0"/>
              <a:t> phone # which repeated even after </a:t>
            </a:r>
            <a:r>
              <a:rPr lang="en-CA" sz="2400" dirty="0" err="1"/>
              <a:t>Zeran</a:t>
            </a:r>
            <a:r>
              <a:rPr lang="en-CA" sz="2400" dirty="0"/>
              <a:t> told AOL and AOL took them down</a:t>
            </a:r>
          </a:p>
          <a:p>
            <a:pPr marL="0" indent="0">
              <a:buNone/>
            </a:pPr>
            <a:r>
              <a:rPr lang="en-CA" sz="2400" u="sng" dirty="0"/>
              <a:t>Issue</a:t>
            </a:r>
            <a:r>
              <a:rPr lang="en-CA" sz="2400" dirty="0"/>
              <a:t> – AOL liable?</a:t>
            </a:r>
          </a:p>
          <a:p>
            <a:pPr marL="0" indent="0">
              <a:buNone/>
            </a:pPr>
            <a:r>
              <a:rPr lang="en-CA" sz="2400" u="sng" dirty="0"/>
              <a:t>Held</a:t>
            </a:r>
            <a:r>
              <a:rPr lang="en-CA" sz="2400" dirty="0"/>
              <a:t>: No</a:t>
            </a:r>
          </a:p>
          <a:p>
            <a:pPr marL="0" indent="0">
              <a:buNone/>
            </a:pPr>
            <a:r>
              <a:rPr lang="en-CA" sz="2400" dirty="0"/>
              <a:t>“AOL falls squarely within this traditional definition of a publisher and, therefore, is clearly protected by § 230's immunity.”</a:t>
            </a:r>
          </a:p>
          <a:p>
            <a:pPr marL="0" indent="0">
              <a:buNone/>
            </a:pPr>
            <a:r>
              <a:rPr lang="en-CA" sz="2400" dirty="0"/>
              <a:t>“Section 230 creates a federal immunity to any cause of action that would make service providers liable for information originating with a third-party user of the service”</a:t>
            </a:r>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1381D893-2BF8-40D8-8E43-4C3FF150A8F6}"/>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7154645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67DC-7E79-4FBF-80AE-116A63B771B0}"/>
              </a:ext>
            </a:extLst>
          </p:cNvPr>
          <p:cNvSpPr>
            <a:spLocks noGrp="1"/>
          </p:cNvSpPr>
          <p:nvPr>
            <p:ph type="title"/>
          </p:nvPr>
        </p:nvSpPr>
        <p:spPr/>
        <p:txBody>
          <a:bodyPr/>
          <a:lstStyle/>
          <a:p>
            <a:r>
              <a:rPr lang="en-CA" i="1" dirty="0" err="1"/>
              <a:t>Zeran</a:t>
            </a:r>
            <a:r>
              <a:rPr lang="en-CA" i="1" dirty="0"/>
              <a:t> v. AOL </a:t>
            </a:r>
            <a:r>
              <a:rPr lang="en-CA" dirty="0"/>
              <a:t>(cont.)</a:t>
            </a:r>
          </a:p>
        </p:txBody>
      </p:sp>
      <p:sp>
        <p:nvSpPr>
          <p:cNvPr id="3" name="Content Placeholder 2">
            <a:extLst>
              <a:ext uri="{FF2B5EF4-FFF2-40B4-BE49-F238E27FC236}">
                <a16:creationId xmlns:a16="http://schemas.microsoft.com/office/drawing/2014/main" id="{D15B27FC-9084-4421-A514-CFD4A9D9CBB1}"/>
              </a:ext>
            </a:extLst>
          </p:cNvPr>
          <p:cNvSpPr>
            <a:spLocks noGrp="1"/>
          </p:cNvSpPr>
          <p:nvPr>
            <p:ph idx="1"/>
          </p:nvPr>
        </p:nvSpPr>
        <p:spPr>
          <a:xfrm>
            <a:off x="457200" y="1417638"/>
            <a:ext cx="8229600" cy="4708525"/>
          </a:xfrm>
        </p:spPr>
        <p:txBody>
          <a:bodyPr/>
          <a:lstStyle/>
          <a:p>
            <a:pPr marL="0" indent="0">
              <a:buNone/>
            </a:pPr>
            <a:r>
              <a:rPr lang="en-CA" sz="2800" dirty="0">
                <a:sym typeface="Wingdings" panose="05000000000000000000" pitchFamily="2" charset="2"/>
              </a:rPr>
              <a:t> Publisher vs. distributor liability in the USA</a:t>
            </a:r>
            <a:endParaRPr lang="en-CA" sz="2800" dirty="0"/>
          </a:p>
          <a:p>
            <a:pPr>
              <a:buFont typeface="Wingdings" panose="05000000000000000000" pitchFamily="2" charset="2"/>
              <a:buChar char="à"/>
            </a:pPr>
            <a:r>
              <a:rPr lang="en-CA" sz="2800" dirty="0">
                <a:sym typeface="Wingdings" panose="05000000000000000000" pitchFamily="2" charset="2"/>
              </a:rPr>
              <a:t>Distributor must remove content upon receiving notice</a:t>
            </a:r>
          </a:p>
          <a:p>
            <a:pPr marL="0" indent="0">
              <a:buNone/>
            </a:pPr>
            <a:endParaRPr lang="en-CA" sz="2800" dirty="0"/>
          </a:p>
          <a:p>
            <a:pPr marL="0" indent="0">
              <a:buNone/>
            </a:pPr>
            <a:r>
              <a:rPr lang="en-CA" sz="2800" dirty="0"/>
              <a:t>“liability upon notice has a chilling effect on the freedom of Internet speech”</a:t>
            </a:r>
          </a:p>
          <a:p>
            <a:pPr marL="0" indent="0">
              <a:buNone/>
            </a:pPr>
            <a:endParaRPr lang="en-CA" sz="2800" dirty="0"/>
          </a:p>
          <a:p>
            <a:pPr marL="0" indent="0">
              <a:buNone/>
            </a:pPr>
            <a:r>
              <a:rPr lang="en-CA" sz="2800" dirty="0"/>
              <a:t>“notice-based liability for interactive computer service providers would provide third parties with a no-cost means to create the basis for future lawsuits”</a:t>
            </a:r>
          </a:p>
        </p:txBody>
      </p:sp>
      <p:sp>
        <p:nvSpPr>
          <p:cNvPr id="4" name="Footer Placeholder 3">
            <a:extLst>
              <a:ext uri="{FF2B5EF4-FFF2-40B4-BE49-F238E27FC236}">
                <a16:creationId xmlns:a16="http://schemas.microsoft.com/office/drawing/2014/main" id="{1BCF3050-ABA9-40A8-BC52-448514934688}"/>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8039815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5E1D1-4019-440C-A37B-4A89DEDB8321}"/>
              </a:ext>
            </a:extLst>
          </p:cNvPr>
          <p:cNvSpPr>
            <a:spLocks noGrp="1"/>
          </p:cNvSpPr>
          <p:nvPr>
            <p:ph type="title"/>
          </p:nvPr>
        </p:nvSpPr>
        <p:spPr>
          <a:xfrm>
            <a:off x="457200" y="274638"/>
            <a:ext cx="8229600" cy="1498178"/>
          </a:xfrm>
        </p:spPr>
        <p:txBody>
          <a:bodyPr/>
          <a:lstStyle/>
          <a:p>
            <a:r>
              <a:rPr lang="en-CA" dirty="0"/>
              <a:t>Hiding behind s. 230 CDA and freedom of expression</a:t>
            </a:r>
          </a:p>
        </p:txBody>
      </p:sp>
      <p:sp>
        <p:nvSpPr>
          <p:cNvPr id="3" name="Content Placeholder 2">
            <a:extLst>
              <a:ext uri="{FF2B5EF4-FFF2-40B4-BE49-F238E27FC236}">
                <a16:creationId xmlns:a16="http://schemas.microsoft.com/office/drawing/2014/main" id="{6DC9B79D-FDE5-41A0-9E53-4D994D0DFA3E}"/>
              </a:ext>
            </a:extLst>
          </p:cNvPr>
          <p:cNvSpPr>
            <a:spLocks noGrp="1"/>
          </p:cNvSpPr>
          <p:nvPr>
            <p:ph idx="1"/>
          </p:nvPr>
        </p:nvSpPr>
        <p:spPr>
          <a:xfrm>
            <a:off x="457200" y="2132856"/>
            <a:ext cx="8229600" cy="3993307"/>
          </a:xfrm>
        </p:spPr>
        <p:txBody>
          <a:bodyPr/>
          <a:lstStyle/>
          <a:p>
            <a:r>
              <a:rPr lang="en-CA" dirty="0"/>
              <a:t>thedirty.com (offline now)</a:t>
            </a:r>
          </a:p>
          <a:p>
            <a:r>
              <a:rPr lang="en-CA" dirty="0"/>
              <a:t>ripoffreport.com</a:t>
            </a:r>
          </a:p>
          <a:p>
            <a:pPr marL="0" indent="0">
              <a:buNone/>
            </a:pPr>
            <a:endParaRPr lang="en-CA" dirty="0"/>
          </a:p>
          <a:p>
            <a:pPr marL="0" indent="0">
              <a:buNone/>
            </a:pPr>
            <a:r>
              <a:rPr lang="en-CA" i="1" dirty="0"/>
              <a:t>Jones v. Dirty World Entm’t Recordings, et al</a:t>
            </a:r>
            <a:r>
              <a:rPr lang="en-CA" dirty="0"/>
              <a:t>, 755 F.3d 398 (6th Cir. 2014) , US Ct. App. </a:t>
            </a:r>
          </a:p>
          <a:p>
            <a:pPr marL="0" indent="0">
              <a:buNone/>
            </a:pPr>
            <a:r>
              <a:rPr lang="en-CA" dirty="0"/>
              <a:t>“Section 230(c)(1) therefore bars Jones’s claims”</a:t>
            </a:r>
          </a:p>
        </p:txBody>
      </p:sp>
      <p:sp>
        <p:nvSpPr>
          <p:cNvPr id="4" name="Footer Placeholder 3">
            <a:extLst>
              <a:ext uri="{FF2B5EF4-FFF2-40B4-BE49-F238E27FC236}">
                <a16:creationId xmlns:a16="http://schemas.microsoft.com/office/drawing/2014/main" id="{200E2962-E39E-4307-A2D1-36B2FDC7C937}"/>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7777856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501D-8CA2-425F-87A0-F27CC156E9DA}"/>
              </a:ext>
            </a:extLst>
          </p:cNvPr>
          <p:cNvSpPr>
            <a:spLocks noGrp="1"/>
          </p:cNvSpPr>
          <p:nvPr>
            <p:ph type="title"/>
          </p:nvPr>
        </p:nvSpPr>
        <p:spPr/>
        <p:txBody>
          <a:bodyPr/>
          <a:lstStyle/>
          <a:p>
            <a:r>
              <a:rPr lang="en-CA" dirty="0"/>
              <a:t>Rights to your image and reputation (in image form) online</a:t>
            </a:r>
          </a:p>
        </p:txBody>
      </p:sp>
      <p:sp>
        <p:nvSpPr>
          <p:cNvPr id="3" name="Footer Placeholder 2">
            <a:extLst>
              <a:ext uri="{FF2B5EF4-FFF2-40B4-BE49-F238E27FC236}">
                <a16:creationId xmlns:a16="http://schemas.microsoft.com/office/drawing/2014/main" id="{CD86C3E3-87AC-414F-B214-D6794EFB869B}"/>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374902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B12D-9830-4771-9F6B-511F8B6D587E}"/>
              </a:ext>
            </a:extLst>
          </p:cNvPr>
          <p:cNvSpPr>
            <a:spLocks noGrp="1"/>
          </p:cNvSpPr>
          <p:nvPr>
            <p:ph type="title"/>
          </p:nvPr>
        </p:nvSpPr>
        <p:spPr/>
        <p:txBody>
          <a:bodyPr/>
          <a:lstStyle/>
          <a:p>
            <a:r>
              <a:rPr lang="en-CA" dirty="0"/>
              <a:t>Personality Rights </a:t>
            </a:r>
            <a:br>
              <a:rPr lang="en-CA" dirty="0"/>
            </a:br>
            <a:r>
              <a:rPr lang="en-CA" dirty="0"/>
              <a:t>Publication Rights</a:t>
            </a:r>
          </a:p>
        </p:txBody>
      </p:sp>
      <p:sp>
        <p:nvSpPr>
          <p:cNvPr id="3" name="Content Placeholder 2">
            <a:extLst>
              <a:ext uri="{FF2B5EF4-FFF2-40B4-BE49-F238E27FC236}">
                <a16:creationId xmlns:a16="http://schemas.microsoft.com/office/drawing/2014/main" id="{A2756A94-DBE4-4AE7-BD4D-F1722CD8EDA5}"/>
              </a:ext>
            </a:extLst>
          </p:cNvPr>
          <p:cNvSpPr>
            <a:spLocks noGrp="1"/>
          </p:cNvSpPr>
          <p:nvPr>
            <p:ph idx="1"/>
          </p:nvPr>
        </p:nvSpPr>
        <p:spPr>
          <a:xfrm>
            <a:off x="457200" y="1772816"/>
            <a:ext cx="8229600" cy="4353347"/>
          </a:xfrm>
        </p:spPr>
        <p:txBody>
          <a:bodyPr/>
          <a:lstStyle/>
          <a:p>
            <a:r>
              <a:rPr lang="en-CA" dirty="0"/>
              <a:t>Right to your image</a:t>
            </a:r>
          </a:p>
          <a:p>
            <a:r>
              <a:rPr lang="en-CA" dirty="0"/>
              <a:t>Right to your likeness</a:t>
            </a:r>
          </a:p>
          <a:p>
            <a:r>
              <a:rPr lang="en-CA" dirty="0"/>
              <a:t>Right to your voice</a:t>
            </a:r>
          </a:p>
          <a:p>
            <a:r>
              <a:rPr lang="en-CA" dirty="0"/>
              <a:t>Right to your name</a:t>
            </a:r>
          </a:p>
          <a:p>
            <a:r>
              <a:rPr lang="en-CA" dirty="0"/>
              <a:t>Others? Email addy? Twitter /X username?</a:t>
            </a:r>
          </a:p>
          <a:p>
            <a:endParaRPr lang="en-CA" dirty="0"/>
          </a:p>
          <a:p>
            <a:pPr marL="0" indent="0">
              <a:buNone/>
            </a:pPr>
            <a:r>
              <a:rPr lang="en-CA" dirty="0">
                <a:sym typeface="Wingdings" panose="05000000000000000000" pitchFamily="2" charset="2"/>
              </a:rPr>
              <a:t> Your </a:t>
            </a:r>
            <a:r>
              <a:rPr lang="en-CA" b="1" dirty="0">
                <a:sym typeface="Wingdings" panose="05000000000000000000" pitchFamily="2" charset="2"/>
              </a:rPr>
              <a:t>persona</a:t>
            </a:r>
            <a:endParaRPr lang="en-CA" b="1" dirty="0"/>
          </a:p>
          <a:p>
            <a:endParaRPr lang="en-CA" dirty="0"/>
          </a:p>
        </p:txBody>
      </p:sp>
      <p:sp>
        <p:nvSpPr>
          <p:cNvPr id="4" name="Footer Placeholder 3">
            <a:extLst>
              <a:ext uri="{FF2B5EF4-FFF2-40B4-BE49-F238E27FC236}">
                <a16:creationId xmlns:a16="http://schemas.microsoft.com/office/drawing/2014/main" id="{79FF79FF-F4B1-48DC-BECC-BD8221DA1FA5}"/>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4154201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243B-DB01-416A-B777-B13DE897F04A}"/>
              </a:ext>
            </a:extLst>
          </p:cNvPr>
          <p:cNvSpPr>
            <a:spLocks noGrp="1"/>
          </p:cNvSpPr>
          <p:nvPr>
            <p:ph type="title"/>
          </p:nvPr>
        </p:nvSpPr>
        <p:spPr/>
        <p:txBody>
          <a:bodyPr/>
          <a:lstStyle/>
          <a:p>
            <a:r>
              <a:rPr lang="en-CA" dirty="0"/>
              <a:t>Personality Rights in play when…</a:t>
            </a:r>
          </a:p>
        </p:txBody>
      </p:sp>
      <p:sp>
        <p:nvSpPr>
          <p:cNvPr id="3" name="Content Placeholder 2">
            <a:extLst>
              <a:ext uri="{FF2B5EF4-FFF2-40B4-BE49-F238E27FC236}">
                <a16:creationId xmlns:a16="http://schemas.microsoft.com/office/drawing/2014/main" id="{650292E2-2713-4F49-8128-6F6A35265688}"/>
              </a:ext>
            </a:extLst>
          </p:cNvPr>
          <p:cNvSpPr>
            <a:spLocks noGrp="1"/>
          </p:cNvSpPr>
          <p:nvPr>
            <p:ph sz="half" idx="1"/>
          </p:nvPr>
        </p:nvSpPr>
        <p:spPr>
          <a:xfrm>
            <a:off x="457200" y="1600200"/>
            <a:ext cx="4038600" cy="4525963"/>
          </a:xfrm>
        </p:spPr>
        <p:txBody>
          <a:bodyPr/>
          <a:lstStyle/>
          <a:p>
            <a:pPr marL="0" indent="0">
              <a:buNone/>
            </a:pPr>
            <a:r>
              <a:rPr lang="en-CA" dirty="0"/>
              <a:t>$$$$$$$$$$$$$</a:t>
            </a:r>
          </a:p>
          <a:p>
            <a:pPr marL="0" indent="0">
              <a:buNone/>
            </a:pPr>
            <a:endParaRPr lang="en-CA" dirty="0"/>
          </a:p>
          <a:p>
            <a:pPr marL="0" indent="0">
              <a:buNone/>
            </a:pPr>
            <a:endParaRPr lang="en-CA" dirty="0"/>
          </a:p>
          <a:p>
            <a:pPr marL="0" indent="0">
              <a:buNone/>
            </a:pPr>
            <a:endParaRPr lang="en-CA" dirty="0"/>
          </a:p>
          <a:p>
            <a:pPr marL="0" indent="0">
              <a:buNone/>
            </a:pPr>
            <a:endParaRPr lang="en-CA" dirty="0"/>
          </a:p>
        </p:txBody>
      </p:sp>
      <p:sp>
        <p:nvSpPr>
          <p:cNvPr id="4" name="Content Placeholder 3">
            <a:extLst>
              <a:ext uri="{FF2B5EF4-FFF2-40B4-BE49-F238E27FC236}">
                <a16:creationId xmlns:a16="http://schemas.microsoft.com/office/drawing/2014/main" id="{5BFE292F-BE7F-4DBE-95A2-4012D0844AB9}"/>
              </a:ext>
            </a:extLst>
          </p:cNvPr>
          <p:cNvSpPr>
            <a:spLocks noGrp="1"/>
          </p:cNvSpPr>
          <p:nvPr>
            <p:ph sz="half" idx="2"/>
          </p:nvPr>
        </p:nvSpPr>
        <p:spPr/>
        <p:txBody>
          <a:bodyPr/>
          <a:lstStyle/>
          <a:p>
            <a:pPr marL="0" indent="0">
              <a:buNone/>
            </a:pPr>
            <a:r>
              <a:rPr lang="en-CA" dirty="0"/>
              <a:t>Reputation / defamation</a:t>
            </a:r>
          </a:p>
          <a:p>
            <a:pPr marL="0" indent="0">
              <a:buNone/>
            </a:pPr>
            <a:endParaRPr lang="en-CA" dirty="0"/>
          </a:p>
        </p:txBody>
      </p:sp>
      <p:sp>
        <p:nvSpPr>
          <p:cNvPr id="5" name="Footer Placeholder 4">
            <a:extLst>
              <a:ext uri="{FF2B5EF4-FFF2-40B4-BE49-F238E27FC236}">
                <a16:creationId xmlns:a16="http://schemas.microsoft.com/office/drawing/2014/main" id="{EC89CF7B-AAD1-44B4-B121-BD3946E64433}"/>
              </a:ext>
            </a:extLst>
          </p:cNvPr>
          <p:cNvSpPr>
            <a:spLocks noGrp="1"/>
          </p:cNvSpPr>
          <p:nvPr>
            <p:ph type="ftr" sz="quarter" idx="11"/>
          </p:nvPr>
        </p:nvSpPr>
        <p:spPr/>
        <p:txBody>
          <a:bodyPr/>
          <a:lstStyle/>
          <a:p>
            <a:pPr>
              <a:defRPr/>
            </a:pPr>
            <a:r>
              <a:rPr lang="en-US"/>
              <a:t>Class 7</a:t>
            </a:r>
            <a:endParaRPr lang="en-US" dirty="0"/>
          </a:p>
        </p:txBody>
      </p:sp>
      <p:pic>
        <p:nvPicPr>
          <p:cNvPr id="7" name="Picture 2" descr="Image result for allen mendelsohn">
            <a:extLst>
              <a:ext uri="{FF2B5EF4-FFF2-40B4-BE49-F238E27FC236}">
                <a16:creationId xmlns:a16="http://schemas.microsoft.com/office/drawing/2014/main" id="{45D6B01F-5A54-4695-9B9F-E8CCC89A3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91" y="2276872"/>
            <a:ext cx="3658659" cy="3600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pbs.twimg.com/media/DK2Mep3XUAEQbJ0.jpg:large">
            <a:extLst>
              <a:ext uri="{FF2B5EF4-FFF2-40B4-BE49-F238E27FC236}">
                <a16:creationId xmlns:a16="http://schemas.microsoft.com/office/drawing/2014/main" id="{982FE246-1C3A-401F-B939-801F70390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2074540"/>
            <a:ext cx="3003798"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147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6CD3-1418-4EE1-8B03-CCBD395495A8}"/>
              </a:ext>
            </a:extLst>
          </p:cNvPr>
          <p:cNvSpPr>
            <a:spLocks noGrp="1"/>
          </p:cNvSpPr>
          <p:nvPr>
            <p:ph type="title"/>
          </p:nvPr>
        </p:nvSpPr>
        <p:spPr>
          <a:xfrm>
            <a:off x="758031" y="2204864"/>
            <a:ext cx="7772400" cy="2520280"/>
          </a:xfrm>
        </p:spPr>
        <p:txBody>
          <a:bodyPr/>
          <a:lstStyle/>
          <a:p>
            <a:r>
              <a:rPr lang="en-CA" dirty="0"/>
              <a:t>Non-consensual “pornography”</a:t>
            </a:r>
            <a:br>
              <a:rPr lang="en-CA" dirty="0"/>
            </a:br>
            <a:r>
              <a:rPr lang="en-CA" dirty="0"/>
              <a:t>(</a:t>
            </a:r>
            <a:r>
              <a:rPr lang="en-CA" dirty="0" err="1"/>
              <a:t>a.k.A.</a:t>
            </a:r>
            <a:r>
              <a:rPr lang="en-CA" dirty="0"/>
              <a:t> Revenge porn?)</a:t>
            </a:r>
          </a:p>
        </p:txBody>
      </p:sp>
      <p:sp>
        <p:nvSpPr>
          <p:cNvPr id="3" name="Footer Placeholder 2">
            <a:extLst>
              <a:ext uri="{FF2B5EF4-FFF2-40B4-BE49-F238E27FC236}">
                <a16:creationId xmlns:a16="http://schemas.microsoft.com/office/drawing/2014/main" id="{46F463AA-C16C-4BAD-A431-AA54B5F2EE9A}"/>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9102263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60F1B0-6786-41AA-B72F-DCA5F1E15B1B}"/>
              </a:ext>
            </a:extLst>
          </p:cNvPr>
          <p:cNvSpPr>
            <a:spLocks noGrp="1"/>
          </p:cNvSpPr>
          <p:nvPr>
            <p:ph type="title"/>
          </p:nvPr>
        </p:nvSpPr>
        <p:spPr>
          <a:xfrm>
            <a:off x="457200" y="274638"/>
            <a:ext cx="8229600" cy="912813"/>
          </a:xfrm>
        </p:spPr>
        <p:txBody>
          <a:bodyPr/>
          <a:lstStyle/>
          <a:p>
            <a:r>
              <a:rPr lang="en-CA" dirty="0"/>
              <a:t>Non-consensual “pornography”</a:t>
            </a:r>
          </a:p>
        </p:txBody>
      </p:sp>
      <p:sp>
        <p:nvSpPr>
          <p:cNvPr id="5" name="Content Placeholder 4">
            <a:extLst>
              <a:ext uri="{FF2B5EF4-FFF2-40B4-BE49-F238E27FC236}">
                <a16:creationId xmlns:a16="http://schemas.microsoft.com/office/drawing/2014/main" id="{BBFEA5B8-571E-459D-8B16-44C0481FB54D}"/>
              </a:ext>
            </a:extLst>
          </p:cNvPr>
          <p:cNvSpPr>
            <a:spLocks noGrp="1"/>
          </p:cNvSpPr>
          <p:nvPr>
            <p:ph idx="1"/>
          </p:nvPr>
        </p:nvSpPr>
        <p:spPr>
          <a:xfrm>
            <a:off x="457200" y="1187452"/>
            <a:ext cx="8229600" cy="4938712"/>
          </a:xfrm>
        </p:spPr>
        <p:txBody>
          <a:bodyPr/>
          <a:lstStyle/>
          <a:p>
            <a:pPr marL="0" indent="0">
              <a:buNone/>
            </a:pPr>
            <a:r>
              <a:rPr lang="en-CA" sz="2400" dirty="0"/>
              <a:t>The distribution of sexual or pornographic images of individuals without their consent</a:t>
            </a:r>
          </a:p>
          <a:p>
            <a:pPr>
              <a:buFont typeface="Wingdings" panose="05000000000000000000" pitchFamily="2" charset="2"/>
              <a:buChar char="à"/>
            </a:pPr>
            <a:r>
              <a:rPr lang="en-CA" sz="2400" dirty="0">
                <a:sym typeface="Wingdings" panose="05000000000000000000" pitchFamily="2" charset="2"/>
              </a:rPr>
              <a:t>No </a:t>
            </a:r>
            <a:r>
              <a:rPr lang="en-CA" sz="2400" b="1" dirty="0">
                <a:sym typeface="Wingdings" panose="05000000000000000000" pitchFamily="2" charset="2"/>
              </a:rPr>
              <a:t>revenge</a:t>
            </a:r>
            <a:r>
              <a:rPr lang="en-CA" sz="2400" dirty="0">
                <a:sym typeface="Wingdings" panose="05000000000000000000" pitchFamily="2" charset="2"/>
              </a:rPr>
              <a:t> motive per se</a:t>
            </a:r>
          </a:p>
          <a:p>
            <a:pPr>
              <a:buFont typeface="Wingdings" panose="05000000000000000000" pitchFamily="2" charset="2"/>
              <a:buChar char="à"/>
            </a:pPr>
            <a:r>
              <a:rPr lang="en-CA" sz="2400" dirty="0">
                <a:sym typeface="Wingdings" panose="05000000000000000000" pitchFamily="2" charset="2"/>
              </a:rPr>
              <a:t>More properly called </a:t>
            </a:r>
            <a:r>
              <a:rPr lang="en-CA" sz="2400" b="1" dirty="0">
                <a:sym typeface="Wingdings" panose="05000000000000000000" pitchFamily="2" charset="2"/>
              </a:rPr>
              <a:t>non-consensual distribution of intimate images </a:t>
            </a:r>
            <a:r>
              <a:rPr lang="en-CA" sz="2400" dirty="0">
                <a:sym typeface="Wingdings" panose="05000000000000000000" pitchFamily="2" charset="2"/>
              </a:rPr>
              <a:t>(“</a:t>
            </a:r>
            <a:r>
              <a:rPr lang="en-US" sz="2400" dirty="0">
                <a:sym typeface="Wingdings" panose="05000000000000000000" pitchFamily="2" charset="2"/>
              </a:rPr>
              <a:t>the only people who perceive intimate images shared without consent as pornography are the abusers” – Human Rights Watch, Women’s Division)</a:t>
            </a:r>
            <a:endParaRPr lang="en-CA" sz="2400" b="1" dirty="0">
              <a:sym typeface="Wingdings" panose="05000000000000000000" pitchFamily="2" charset="2"/>
            </a:endParaRPr>
          </a:p>
          <a:p>
            <a:pPr marL="514350" indent="-514350">
              <a:buFont typeface="+mj-lt"/>
              <a:buAutoNum type="arabicPeriod"/>
            </a:pPr>
            <a:r>
              <a:rPr lang="en-CA" sz="2400" dirty="0"/>
              <a:t>images originally obtained without consent (e.g. using hidden cameras, hacking phones, or recording sexual assaults) </a:t>
            </a:r>
          </a:p>
          <a:p>
            <a:pPr marL="514350" indent="-514350">
              <a:buFont typeface="+mj-lt"/>
              <a:buAutoNum type="arabicPeriod"/>
            </a:pPr>
            <a:r>
              <a:rPr lang="en-CA" sz="2400" dirty="0"/>
              <a:t>images consensually obtained within the context of an intimate relationship, then distributed without consent</a:t>
            </a:r>
            <a:endParaRPr lang="en-CA" sz="2400" dirty="0">
              <a:sym typeface="Wingdings" panose="05000000000000000000" pitchFamily="2" charset="2"/>
            </a:endParaRPr>
          </a:p>
          <a:p>
            <a:pPr>
              <a:buFont typeface="Wingdings" panose="05000000000000000000" pitchFamily="2" charset="2"/>
              <a:buChar char="à"/>
            </a:pPr>
            <a:endParaRPr lang="en-CA" sz="2800" dirty="0">
              <a:sym typeface="Wingdings" panose="05000000000000000000" pitchFamily="2" charset="2"/>
            </a:endParaRPr>
          </a:p>
          <a:p>
            <a:pPr marL="0" indent="0">
              <a:buNone/>
            </a:pPr>
            <a:endParaRPr lang="en-CA" sz="2800" dirty="0"/>
          </a:p>
        </p:txBody>
      </p:sp>
      <p:sp>
        <p:nvSpPr>
          <p:cNvPr id="3" name="Footer Placeholder 2">
            <a:extLst>
              <a:ext uri="{FF2B5EF4-FFF2-40B4-BE49-F238E27FC236}">
                <a16:creationId xmlns:a16="http://schemas.microsoft.com/office/drawing/2014/main" id="{81AC62D3-2271-447A-B290-7638064DD96E}"/>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957458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1A3D-11F5-4188-B0C6-94ED5E20A85A}"/>
              </a:ext>
            </a:extLst>
          </p:cNvPr>
          <p:cNvSpPr>
            <a:spLocks noGrp="1"/>
          </p:cNvSpPr>
          <p:nvPr>
            <p:ph type="title"/>
          </p:nvPr>
        </p:nvSpPr>
        <p:spPr/>
        <p:txBody>
          <a:bodyPr/>
          <a:lstStyle/>
          <a:p>
            <a:r>
              <a:rPr lang="en-CA" dirty="0"/>
              <a:t>Defining the terms - Defamation</a:t>
            </a:r>
          </a:p>
        </p:txBody>
      </p:sp>
      <p:sp>
        <p:nvSpPr>
          <p:cNvPr id="3" name="Content Placeholder 2">
            <a:extLst>
              <a:ext uri="{FF2B5EF4-FFF2-40B4-BE49-F238E27FC236}">
                <a16:creationId xmlns:a16="http://schemas.microsoft.com/office/drawing/2014/main" id="{2B5E166F-2D43-45A0-9C38-E9F9DA744239}"/>
              </a:ext>
            </a:extLst>
          </p:cNvPr>
          <p:cNvSpPr>
            <a:spLocks noGrp="1"/>
          </p:cNvSpPr>
          <p:nvPr>
            <p:ph idx="1"/>
          </p:nvPr>
        </p:nvSpPr>
        <p:spPr/>
        <p:txBody>
          <a:bodyPr/>
          <a:lstStyle/>
          <a:p>
            <a:pPr marL="0" indent="0" eaLnBrk="1" hangingPunct="1">
              <a:buNone/>
            </a:pPr>
            <a:r>
              <a:rPr lang="en-CA" altLang="en-US" sz="2800" dirty="0"/>
              <a:t>“The act of </a:t>
            </a:r>
            <a:r>
              <a:rPr lang="en-CA" altLang="en-US" sz="2800" b="1" dirty="0"/>
              <a:t>harming the reputation </a:t>
            </a:r>
            <a:r>
              <a:rPr lang="en-CA" altLang="en-US" sz="2800" dirty="0"/>
              <a:t>of another by making a </a:t>
            </a:r>
            <a:r>
              <a:rPr lang="en-CA" altLang="en-US" sz="2800" b="1" dirty="0"/>
              <a:t>false statement </a:t>
            </a:r>
            <a:r>
              <a:rPr lang="en-CA" altLang="en-US" sz="2800" dirty="0"/>
              <a:t>to a </a:t>
            </a:r>
            <a:r>
              <a:rPr lang="en-CA" altLang="en-US" sz="2800" b="1" dirty="0"/>
              <a:t>third person</a:t>
            </a:r>
            <a:r>
              <a:rPr lang="en-CA" altLang="en-US" sz="2800" dirty="0"/>
              <a:t>…A false written or oral statement that damages another‘s reputation”</a:t>
            </a:r>
          </a:p>
          <a:p>
            <a:pPr marL="0" indent="0" eaLnBrk="1" hangingPunct="1">
              <a:buNone/>
            </a:pPr>
            <a:r>
              <a:rPr lang="en-CA" altLang="en-US" sz="2800" i="1" dirty="0"/>
              <a:t>-Black’s Law Dictionary</a:t>
            </a:r>
          </a:p>
          <a:p>
            <a:pPr marL="0" indent="0" eaLnBrk="1" hangingPunct="1">
              <a:buNone/>
            </a:pPr>
            <a:endParaRPr lang="fr-CA" altLang="en-US" sz="2800" dirty="0"/>
          </a:p>
          <a:p>
            <a:pPr marL="0" indent="0" eaLnBrk="1" hangingPunct="1">
              <a:buNone/>
            </a:pPr>
            <a:r>
              <a:rPr lang="fr-CA" altLang="en-US" sz="2800" u="sng" dirty="0" err="1"/>
              <a:t>Libel</a:t>
            </a:r>
            <a:r>
              <a:rPr lang="fr-CA" altLang="en-US" sz="2800" u="sng" dirty="0"/>
              <a:t> vs. </a:t>
            </a:r>
            <a:r>
              <a:rPr lang="fr-CA" altLang="en-US" sz="2800" u="sng" dirty="0" err="1"/>
              <a:t>Slander</a:t>
            </a:r>
            <a:r>
              <a:rPr lang="fr-CA" altLang="en-US" sz="2800" u="sng" dirty="0"/>
              <a:t> </a:t>
            </a:r>
            <a:r>
              <a:rPr lang="en-CA" altLang="en-US" sz="2800" u="sng" dirty="0"/>
              <a:t>(written v. spoken)</a:t>
            </a:r>
            <a:endParaRPr lang="fr-CA" altLang="en-US" sz="2800" u="sng" dirty="0"/>
          </a:p>
          <a:p>
            <a:pPr marL="0" indent="0" eaLnBrk="1" hangingPunct="1">
              <a:buNone/>
            </a:pPr>
            <a:r>
              <a:rPr lang="en-US" altLang="en-US" sz="2800" dirty="0"/>
              <a:t>“</a:t>
            </a:r>
            <a:r>
              <a:rPr lang="en-CA" altLang="en-US" sz="2800" dirty="0"/>
              <a:t>defamatory words in a newspaper or in a broadcast shall be deemed to be </a:t>
            </a:r>
            <a:r>
              <a:rPr lang="en-CA" altLang="en-US" sz="2800" b="1" dirty="0"/>
              <a:t>published</a:t>
            </a:r>
            <a:r>
              <a:rPr lang="en-CA" altLang="en-US" sz="2800" dirty="0"/>
              <a:t> and to constitute libel” (s. 2, </a:t>
            </a:r>
            <a:r>
              <a:rPr lang="en-CA" altLang="en-US" sz="2800" i="1" dirty="0"/>
              <a:t>Libel and Slander Act</a:t>
            </a:r>
            <a:r>
              <a:rPr lang="en-CA" altLang="en-US" sz="2800" dirty="0"/>
              <a:t>, R.S.O. 1990, c. L.12.)</a:t>
            </a:r>
            <a:endParaRPr lang="en-US" altLang="en-US" sz="2800" dirty="0"/>
          </a:p>
        </p:txBody>
      </p:sp>
      <p:sp>
        <p:nvSpPr>
          <p:cNvPr id="4" name="Footer Placeholder 3">
            <a:extLst>
              <a:ext uri="{FF2B5EF4-FFF2-40B4-BE49-F238E27FC236}">
                <a16:creationId xmlns:a16="http://schemas.microsoft.com/office/drawing/2014/main" id="{9237F538-BDD7-4E11-8EFA-B357E9A87222}"/>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0747012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6253-9AFF-43D5-AB3D-84FA773ACEC7}"/>
              </a:ext>
            </a:extLst>
          </p:cNvPr>
          <p:cNvSpPr>
            <a:spLocks noGrp="1"/>
          </p:cNvSpPr>
          <p:nvPr>
            <p:ph type="title"/>
          </p:nvPr>
        </p:nvSpPr>
        <p:spPr/>
        <p:txBody>
          <a:bodyPr/>
          <a:lstStyle/>
          <a:p>
            <a:r>
              <a:rPr lang="en-CA" dirty="0"/>
              <a:t>What if there is no </a:t>
            </a:r>
            <a:r>
              <a:rPr lang="en-CA" i="1" dirty="0"/>
              <a:t>Privacy Act</a:t>
            </a:r>
            <a:r>
              <a:rPr lang="en-CA" dirty="0"/>
              <a:t>?</a:t>
            </a:r>
          </a:p>
        </p:txBody>
      </p:sp>
      <p:sp>
        <p:nvSpPr>
          <p:cNvPr id="3" name="Content Placeholder 2">
            <a:extLst>
              <a:ext uri="{FF2B5EF4-FFF2-40B4-BE49-F238E27FC236}">
                <a16:creationId xmlns:a16="http://schemas.microsoft.com/office/drawing/2014/main" id="{5176A07A-82FF-4174-ABB0-B725FA1E0D30}"/>
              </a:ext>
            </a:extLst>
          </p:cNvPr>
          <p:cNvSpPr>
            <a:spLocks noGrp="1"/>
          </p:cNvSpPr>
          <p:nvPr>
            <p:ph idx="1"/>
          </p:nvPr>
        </p:nvSpPr>
        <p:spPr/>
        <p:txBody>
          <a:bodyPr/>
          <a:lstStyle/>
          <a:p>
            <a:pPr marL="0" indent="0">
              <a:buNone/>
            </a:pPr>
            <a:r>
              <a:rPr lang="en-US" i="1" dirty="0"/>
              <a:t>Doe 464533 v. N.D.</a:t>
            </a:r>
            <a:endParaRPr lang="en-US" dirty="0"/>
          </a:p>
          <a:p>
            <a:pPr marL="0" indent="0">
              <a:buNone/>
            </a:pPr>
            <a:r>
              <a:rPr lang="en-US" sz="2400" dirty="0"/>
              <a:t>2016 ONSC 541 and </a:t>
            </a:r>
            <a:r>
              <a:rPr lang="nl-NL" sz="2400" dirty="0"/>
              <a:t>2016 ONSC 4920 </a:t>
            </a:r>
            <a:endParaRPr lang="en-US" sz="2400" dirty="0"/>
          </a:p>
          <a:p>
            <a:pPr marL="0" indent="0">
              <a:buNone/>
            </a:pPr>
            <a:endParaRPr lang="en-US" dirty="0"/>
          </a:p>
          <a:p>
            <a:pPr marL="0" indent="0">
              <a:buNone/>
            </a:pPr>
            <a:endParaRPr lang="en-CA" dirty="0"/>
          </a:p>
          <a:p>
            <a:pPr marL="0" indent="0">
              <a:buNone/>
            </a:pPr>
            <a:r>
              <a:rPr lang="en-CA" b="1" dirty="0"/>
              <a:t>Molly Hamilton </a:t>
            </a:r>
            <a:r>
              <a:rPr lang="en-CA" dirty="0"/>
              <a:t>presentation</a:t>
            </a:r>
          </a:p>
        </p:txBody>
      </p:sp>
      <p:sp>
        <p:nvSpPr>
          <p:cNvPr id="4" name="Footer Placeholder 3">
            <a:extLst>
              <a:ext uri="{FF2B5EF4-FFF2-40B4-BE49-F238E27FC236}">
                <a16:creationId xmlns:a16="http://schemas.microsoft.com/office/drawing/2014/main" id="{6D5E34E8-2904-42A2-9868-558F15708EBF}"/>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306287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C091B-1EFF-46D6-BDB6-D2D106FBC89F}"/>
              </a:ext>
            </a:extLst>
          </p:cNvPr>
          <p:cNvSpPr>
            <a:spLocks noGrp="1"/>
          </p:cNvSpPr>
          <p:nvPr>
            <p:ph type="title"/>
          </p:nvPr>
        </p:nvSpPr>
        <p:spPr>
          <a:xfrm>
            <a:off x="758031" y="1556792"/>
            <a:ext cx="7772400" cy="3168352"/>
          </a:xfrm>
        </p:spPr>
        <p:txBody>
          <a:bodyPr/>
          <a:lstStyle/>
          <a:p>
            <a:r>
              <a:rPr lang="en-CA" dirty="0"/>
              <a:t>PRELIMINARY MATTERS AGAIN:</a:t>
            </a:r>
            <a:br>
              <a:rPr lang="en-CA" dirty="0"/>
            </a:br>
            <a:r>
              <a:rPr lang="en-CA" dirty="0"/>
              <a:t>The Anonymous (?) Internet Poster</a:t>
            </a:r>
          </a:p>
        </p:txBody>
      </p:sp>
      <p:sp>
        <p:nvSpPr>
          <p:cNvPr id="3" name="Footer Placeholder 2">
            <a:extLst>
              <a:ext uri="{FF2B5EF4-FFF2-40B4-BE49-F238E27FC236}">
                <a16:creationId xmlns:a16="http://schemas.microsoft.com/office/drawing/2014/main" id="{28173299-7BFF-4E15-BD2B-685816A780D7}"/>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1824986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D2A7-C2C5-4E01-9EEC-1C9A72C9F4D0}"/>
              </a:ext>
            </a:extLst>
          </p:cNvPr>
          <p:cNvSpPr>
            <a:spLocks noGrp="1"/>
          </p:cNvSpPr>
          <p:nvPr>
            <p:ph type="title"/>
          </p:nvPr>
        </p:nvSpPr>
        <p:spPr/>
        <p:txBody>
          <a:bodyPr/>
          <a:lstStyle/>
          <a:p>
            <a:r>
              <a:rPr lang="en-CA" dirty="0"/>
              <a:t>The Anonymous(?) Internet Poster</a:t>
            </a:r>
          </a:p>
        </p:txBody>
      </p:sp>
      <p:sp>
        <p:nvSpPr>
          <p:cNvPr id="3" name="Content Placeholder 2">
            <a:extLst>
              <a:ext uri="{FF2B5EF4-FFF2-40B4-BE49-F238E27FC236}">
                <a16:creationId xmlns:a16="http://schemas.microsoft.com/office/drawing/2014/main" id="{512251A5-361C-40B8-83A7-B9050916C185}"/>
              </a:ext>
            </a:extLst>
          </p:cNvPr>
          <p:cNvSpPr>
            <a:spLocks noGrp="1"/>
          </p:cNvSpPr>
          <p:nvPr>
            <p:ph idx="1"/>
          </p:nvPr>
        </p:nvSpPr>
        <p:spPr/>
        <p:txBody>
          <a:bodyPr/>
          <a:lstStyle/>
          <a:p>
            <a:pPr marL="0" indent="0" algn="ctr">
              <a:buNone/>
            </a:pPr>
            <a:r>
              <a:rPr lang="en-CA" u="sng" dirty="0"/>
              <a:t>Recall from Class 3:</a:t>
            </a:r>
          </a:p>
          <a:p>
            <a:pPr marL="0" indent="0" algn="ctr">
              <a:buNone/>
            </a:pPr>
            <a:endParaRPr lang="en-CA" u="sng" dirty="0"/>
          </a:p>
          <a:p>
            <a:pPr eaLnBrk="1" hangingPunct="1"/>
            <a:r>
              <a:rPr lang="en-US" altLang="en-US" u="sng" dirty="0"/>
              <a:t>Internet Protocol (IP) Address:</a:t>
            </a:r>
          </a:p>
          <a:p>
            <a:pPr marL="400050" lvl="1" indent="0" eaLnBrk="1" hangingPunct="1">
              <a:buNone/>
            </a:pPr>
            <a:r>
              <a:rPr lang="en-US" altLang="en-US" dirty="0" err="1"/>
              <a:t>xxx.xxx.xxx.xxx</a:t>
            </a:r>
            <a:r>
              <a:rPr lang="en-US" altLang="en-US" dirty="0"/>
              <a:t> (IPv4)</a:t>
            </a:r>
          </a:p>
          <a:p>
            <a:pPr marL="400050" lvl="1" indent="0" eaLnBrk="1" hangingPunct="1">
              <a:buNone/>
            </a:pPr>
            <a:r>
              <a:rPr lang="en-US" altLang="en-US" dirty="0"/>
              <a:t>Where xxx = #(0,255)</a:t>
            </a:r>
          </a:p>
          <a:p>
            <a:pPr marL="0" indent="0" eaLnBrk="1" hangingPunct="1">
              <a:buNone/>
            </a:pPr>
            <a:endParaRPr lang="en-US" altLang="en-US" dirty="0"/>
          </a:p>
          <a:p>
            <a:pPr eaLnBrk="1" hangingPunct="1"/>
            <a:r>
              <a:rPr lang="en-US" altLang="en-US" dirty="0"/>
              <a:t>Norwich Orders</a:t>
            </a:r>
          </a:p>
          <a:p>
            <a:pPr marL="0" indent="0">
              <a:buNone/>
            </a:pPr>
            <a:endParaRPr lang="en-CA" dirty="0"/>
          </a:p>
        </p:txBody>
      </p:sp>
      <p:sp>
        <p:nvSpPr>
          <p:cNvPr id="4" name="Footer Placeholder 3">
            <a:extLst>
              <a:ext uri="{FF2B5EF4-FFF2-40B4-BE49-F238E27FC236}">
                <a16:creationId xmlns:a16="http://schemas.microsoft.com/office/drawing/2014/main" id="{5A4B2249-B117-4FB7-8575-62DC812193FC}"/>
              </a:ext>
            </a:extLst>
          </p:cNvPr>
          <p:cNvSpPr>
            <a:spLocks noGrp="1"/>
          </p:cNvSpPr>
          <p:nvPr>
            <p:ph type="ftr" sz="quarter" idx="11"/>
          </p:nvPr>
        </p:nvSpPr>
        <p:spPr/>
        <p:txBody>
          <a:bodyPr/>
          <a:lstStyle/>
          <a:p>
            <a:pPr>
              <a:defRPr/>
            </a:pPr>
            <a:r>
              <a:rPr lang="en-US"/>
              <a:t>Class 7</a:t>
            </a:r>
            <a:endParaRPr lang="en-US" dirty="0"/>
          </a:p>
        </p:txBody>
      </p:sp>
    </p:spTree>
    <p:extLst>
      <p:ext uri="{BB962C8B-B14F-4D97-AF65-F5344CB8AC3E}">
        <p14:creationId xmlns:p14="http://schemas.microsoft.com/office/powerpoint/2010/main" val="2669978665"/>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46532</TotalTime>
  <Words>5931</Words>
  <Application>Microsoft Office PowerPoint</Application>
  <PresentationFormat>On-screen Show (4:3)</PresentationFormat>
  <Paragraphs>528</Paragraphs>
  <Slides>70</Slides>
  <Notes>50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Wingdings</vt:lpstr>
      <vt:lpstr>Office Theme</vt:lpstr>
      <vt:lpstr> Class 7 – November 4 1. Defamation in the internet Age (cont.) 2. My Image is My Own – Rights to your image and reputation online and “revenge porn”                  </vt:lpstr>
      <vt:lpstr>Admin Crap</vt:lpstr>
      <vt:lpstr>In the News</vt:lpstr>
      <vt:lpstr>Now where were we…</vt:lpstr>
      <vt:lpstr>Defamation on the internet</vt:lpstr>
      <vt:lpstr> </vt:lpstr>
      <vt:lpstr>Defining the terms - Defamation</vt:lpstr>
      <vt:lpstr>PRELIMINARY MATTERS AGAIN: The Anonymous (?) Internet Poster</vt:lpstr>
      <vt:lpstr>The Anonymous(?) Internet Poster</vt:lpstr>
      <vt:lpstr>Norwich Orders</vt:lpstr>
      <vt:lpstr>Norwich orders – finding the Ds</vt:lpstr>
      <vt:lpstr>Norwich orders – defamation cases</vt:lpstr>
      <vt:lpstr>York University v. Bell</vt:lpstr>
      <vt:lpstr>Warman v. Wilkins-Fournier</vt:lpstr>
      <vt:lpstr>Warman v. Wilkins-Fournier</vt:lpstr>
      <vt:lpstr>Warman v. Wilkins-Fournier</vt:lpstr>
      <vt:lpstr>Warman v. Wilkins-Fournier</vt:lpstr>
      <vt:lpstr>Warman v. Wilkins-Fournier 2</vt:lpstr>
      <vt:lpstr>Warman v. Wilkins-Fournier III: The Revenge</vt:lpstr>
      <vt:lpstr>Warman v. Wilkins-Fournier III (cont.)</vt:lpstr>
      <vt:lpstr>Warman v. Wilkins-Fournier IV: The Return 2011 ONSC 3023</vt:lpstr>
      <vt:lpstr>Warman v. Wilkins-Fournier IV: The Return</vt:lpstr>
      <vt:lpstr>Morris v. Johnson et al 2011 ONSC 3996</vt:lpstr>
      <vt:lpstr>Morris v. Johnson et al (cont.)</vt:lpstr>
      <vt:lpstr>Morris v. Johnson 2: 2012 ONSC 5824 Follow the money</vt:lpstr>
      <vt:lpstr>Ontario Anti- SLAPP Legislation 2015</vt:lpstr>
      <vt:lpstr>Ontario Anti- SLAPP Legislation 2015</vt:lpstr>
      <vt:lpstr>Ontario Anti-SLAPP in Court</vt:lpstr>
      <vt:lpstr>Ontario Anti-SLAPP in Court</vt:lpstr>
      <vt:lpstr>Ontario Anti-SLAPP in SCC</vt:lpstr>
      <vt:lpstr>Anti-SLAPP in Quebec</vt:lpstr>
      <vt:lpstr>Olsen v. Facebook</vt:lpstr>
      <vt:lpstr>Olsen v. Facebook  (important note re prima facie vs. bona fide)</vt:lpstr>
      <vt:lpstr>Note also, too:</vt:lpstr>
      <vt:lpstr>What have we learned so far?</vt:lpstr>
      <vt:lpstr>Skipping a Norwich Order?</vt:lpstr>
      <vt:lpstr>Theralase Technologies Inc. v. Lanter, 2020 ONSC 205</vt:lpstr>
      <vt:lpstr>Final preliminary matter Territorial Jurisdiction Haaretz v. Goldhar </vt:lpstr>
      <vt:lpstr>Haaretz.com v. Goldhar summary</vt:lpstr>
      <vt:lpstr>So what the heck is defamation ANYWAY?  What are the legal principles that govern it?</vt:lpstr>
      <vt:lpstr>Grant v. Torstar</vt:lpstr>
      <vt:lpstr>Grant v. Torstar –  Apologies to Jonathan &amp; Tristan!</vt:lpstr>
      <vt:lpstr>Grant v. Torstar – take away the defamation basics</vt:lpstr>
      <vt:lpstr>Defamation law in USA</vt:lpstr>
      <vt:lpstr>vs. Canada</vt:lpstr>
      <vt:lpstr>Defamation in Quebec –  a Distinct Society</vt:lpstr>
      <vt:lpstr>Defamation in Quebec –  a Distinct Society</vt:lpstr>
      <vt:lpstr>Defamation in Quebec</vt:lpstr>
      <vt:lpstr>Defamation in Quebec –  a Distinct Society</vt:lpstr>
      <vt:lpstr>Prud’homme (cont.)</vt:lpstr>
      <vt:lpstr>Prud’homme (cont.)</vt:lpstr>
      <vt:lpstr>So take away:  defamation basics from (1) grant v. Torstar (2) 1457 ccq </vt:lpstr>
      <vt:lpstr>PowerPoint Presentation</vt:lpstr>
      <vt:lpstr>Canoë Inc. c. Corriveau</vt:lpstr>
      <vt:lpstr>Canoë Inc. c. Corriveau - takeaway</vt:lpstr>
      <vt:lpstr>Third party liability - removal</vt:lpstr>
      <vt:lpstr>Third-Party liability - links</vt:lpstr>
      <vt:lpstr>Communications Decency Act</vt:lpstr>
      <vt:lpstr>s. 230 Definitions</vt:lpstr>
      <vt:lpstr>s. 230 CDA what does it mean?</vt:lpstr>
      <vt:lpstr>Section 230 (cont.)</vt:lpstr>
      <vt:lpstr>The “innocent” 3rd parties - USA</vt:lpstr>
      <vt:lpstr>Zeran v. AOL (cont.)</vt:lpstr>
      <vt:lpstr>Hiding behind s. 230 CDA and freedom of expression</vt:lpstr>
      <vt:lpstr>Rights to your image and reputation (in image form) online</vt:lpstr>
      <vt:lpstr>Personality Rights  Publication Rights</vt:lpstr>
      <vt:lpstr>Personality Rights in play when…</vt:lpstr>
      <vt:lpstr>Non-consensual “pornography” (a.k.A. Revenge porn?)</vt:lpstr>
      <vt:lpstr>Non-consensual “pornography”</vt:lpstr>
      <vt:lpstr>What if there is no Privacy 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1443</cp:revision>
  <dcterms:created xsi:type="dcterms:W3CDTF">2011-09-16T14:20:42Z</dcterms:created>
  <dcterms:modified xsi:type="dcterms:W3CDTF">2024-11-05T12:16:43Z</dcterms:modified>
</cp:coreProperties>
</file>