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0"/>
  </p:notesMasterIdLst>
  <p:handoutMasterIdLst>
    <p:handoutMasterId r:id="rId81"/>
  </p:handoutMasterIdLst>
  <p:sldIdLst>
    <p:sldId id="703" r:id="rId2"/>
    <p:sldId id="401" r:id="rId3"/>
    <p:sldId id="645" r:id="rId4"/>
    <p:sldId id="437" r:id="rId5"/>
    <p:sldId id="735" r:id="rId6"/>
    <p:sldId id="736" r:id="rId7"/>
    <p:sldId id="737" r:id="rId8"/>
    <p:sldId id="626" r:id="rId9"/>
    <p:sldId id="632" r:id="rId10"/>
    <p:sldId id="714" r:id="rId11"/>
    <p:sldId id="740" r:id="rId12"/>
    <p:sldId id="604" r:id="rId13"/>
    <p:sldId id="600" r:id="rId14"/>
    <p:sldId id="738" r:id="rId15"/>
    <p:sldId id="675" r:id="rId16"/>
    <p:sldId id="649" r:id="rId17"/>
    <p:sldId id="650" r:id="rId18"/>
    <p:sldId id="751" r:id="rId19"/>
    <p:sldId id="651" r:id="rId20"/>
    <p:sldId id="761" r:id="rId21"/>
    <p:sldId id="760" r:id="rId22"/>
    <p:sldId id="653" r:id="rId23"/>
    <p:sldId id="654" r:id="rId24"/>
    <p:sldId id="657" r:id="rId25"/>
    <p:sldId id="658" r:id="rId26"/>
    <p:sldId id="705" r:id="rId27"/>
    <p:sldId id="762" r:id="rId28"/>
    <p:sldId id="706" r:id="rId29"/>
    <p:sldId id="676" r:id="rId30"/>
    <p:sldId id="630" r:id="rId31"/>
    <p:sldId id="598" r:id="rId32"/>
    <p:sldId id="599" r:id="rId33"/>
    <p:sldId id="602" r:id="rId34"/>
    <p:sldId id="677" r:id="rId35"/>
    <p:sldId id="631" r:id="rId36"/>
    <p:sldId id="603" r:id="rId37"/>
    <p:sldId id="678" r:id="rId38"/>
    <p:sldId id="741" r:id="rId39"/>
    <p:sldId id="679" r:id="rId40"/>
    <p:sldId id="606" r:id="rId41"/>
    <p:sldId id="715" r:id="rId42"/>
    <p:sldId id="680" r:id="rId43"/>
    <p:sldId id="681" r:id="rId44"/>
    <p:sldId id="753" r:id="rId45"/>
    <p:sldId id="754" r:id="rId46"/>
    <p:sldId id="755" r:id="rId47"/>
    <p:sldId id="750" r:id="rId48"/>
    <p:sldId id="655" r:id="rId49"/>
    <p:sldId id="672" r:id="rId50"/>
    <p:sldId id="682" r:id="rId51"/>
    <p:sldId id="634" r:id="rId52"/>
    <p:sldId id="742" r:id="rId53"/>
    <p:sldId id="683" r:id="rId54"/>
    <p:sldId id="684" r:id="rId55"/>
    <p:sldId id="633" r:id="rId56"/>
    <p:sldId id="685" r:id="rId57"/>
    <p:sldId id="743" r:id="rId58"/>
    <p:sldId id="686" r:id="rId59"/>
    <p:sldId id="597" r:id="rId60"/>
    <p:sldId id="687" r:id="rId61"/>
    <p:sldId id="688" r:id="rId62"/>
    <p:sldId id="744" r:id="rId63"/>
    <p:sldId id="745" r:id="rId64"/>
    <p:sldId id="691" r:id="rId65"/>
    <p:sldId id="746" r:id="rId66"/>
    <p:sldId id="627" r:id="rId67"/>
    <p:sldId id="628" r:id="rId68"/>
    <p:sldId id="692" r:id="rId69"/>
    <p:sldId id="693" r:id="rId70"/>
    <p:sldId id="716" r:id="rId71"/>
    <p:sldId id="717" r:id="rId72"/>
    <p:sldId id="709" r:id="rId73"/>
    <p:sldId id="710" r:id="rId74"/>
    <p:sldId id="553" r:id="rId75"/>
    <p:sldId id="558" r:id="rId76"/>
    <p:sldId id="565" r:id="rId77"/>
    <p:sldId id="695" r:id="rId78"/>
    <p:sldId id="554" r:id="rId7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8D"/>
    <a:srgbClr val="0048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6224" autoAdjust="0"/>
  </p:normalViewPr>
  <p:slideViewPr>
    <p:cSldViewPr>
      <p:cViewPr varScale="1">
        <p:scale>
          <a:sx n="75" d="100"/>
          <a:sy n="75" d="100"/>
        </p:scale>
        <p:origin x="169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690"/>
    </p:cViewPr>
  </p:sorterViewPr>
  <p:notesViewPr>
    <p:cSldViewPr>
      <p:cViewPr varScale="1">
        <p:scale>
          <a:sx n="67" d="100"/>
          <a:sy n="67" d="100"/>
        </p:scale>
        <p:origin x="3120" y="4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8DE70D28-32E9-4AF2-91CF-084CECC0F890}" type="datetimeFigureOut">
              <a:rPr lang="en-US"/>
              <a:pPr>
                <a:defRPr/>
              </a:pPr>
              <a:t>11/24/2024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04BADF13-884F-4625-B148-DF09EB0C1FE8}"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96882DE-51FE-4370-AC55-C7AE4669DBE5}" type="datetimeFigureOut">
              <a:rPr lang="en-US"/>
              <a:pPr>
                <a:defRPr/>
              </a:pPr>
              <a:t>11/24/2024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90FC60C-B268-4C23-AB49-FBFCA2F0488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endParaRPr lang="en-US" altLang="en-US" dirty="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8C1E977-DB97-4C94-B67E-E0AE23B793ED}" type="slidenum">
              <a:rPr lang="en-US" altLang="en-US" smtClean="0"/>
              <a:pPr>
                <a:spcBef>
                  <a:spcPct val="0"/>
                </a:spcBef>
              </a:pPr>
              <a:t>1</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I’ll come back to each of these</a:t>
            </a:r>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15</a:t>
            </a:fld>
            <a:endParaRPr lang="en-US" altLang="en-US"/>
          </a:p>
        </p:txBody>
      </p:sp>
    </p:spTree>
    <p:extLst>
      <p:ext uri="{BB962C8B-B14F-4D97-AF65-F5344CB8AC3E}">
        <p14:creationId xmlns:p14="http://schemas.microsoft.com/office/powerpoint/2010/main" val="3420088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We’re going through some GDPR clauses now – you need to know these for the exam</a:t>
            </a:r>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16</a:t>
            </a:fld>
            <a:endParaRPr lang="en-US" altLang="en-US"/>
          </a:p>
        </p:txBody>
      </p:sp>
    </p:spTree>
    <p:extLst>
      <p:ext uri="{BB962C8B-B14F-4D97-AF65-F5344CB8AC3E}">
        <p14:creationId xmlns:p14="http://schemas.microsoft.com/office/powerpoint/2010/main" val="3484627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Lots of this in the 10 Principles!</a:t>
            </a:r>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20</a:t>
            </a:fld>
            <a:endParaRPr lang="en-US" altLang="en-US"/>
          </a:p>
        </p:txBody>
      </p:sp>
    </p:spTree>
    <p:extLst>
      <p:ext uri="{BB962C8B-B14F-4D97-AF65-F5344CB8AC3E}">
        <p14:creationId xmlns:p14="http://schemas.microsoft.com/office/powerpoint/2010/main" val="1461632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E51625-4052-4C35-A1EB-DD2038ED42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6540B9-BCEE-2A91-C461-4F0A61D6A6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7461B3-8B9E-4284-D690-FB86A2CD319F}"/>
              </a:ext>
            </a:extLst>
          </p:cNvPr>
          <p:cNvSpPr>
            <a:spLocks noGrp="1"/>
          </p:cNvSpPr>
          <p:nvPr>
            <p:ph type="body" idx="1"/>
          </p:nvPr>
        </p:nvSpPr>
        <p:spPr/>
        <p:txBody>
          <a:bodyPr/>
          <a:lstStyle/>
          <a:p>
            <a:r>
              <a:rPr lang="en-CA" dirty="0"/>
              <a:t>GDPR art. 6</a:t>
            </a:r>
          </a:p>
        </p:txBody>
      </p:sp>
      <p:sp>
        <p:nvSpPr>
          <p:cNvPr id="4" name="Slide Number Placeholder 3">
            <a:extLst>
              <a:ext uri="{FF2B5EF4-FFF2-40B4-BE49-F238E27FC236}">
                <a16:creationId xmlns:a16="http://schemas.microsoft.com/office/drawing/2014/main" id="{57180ED9-2296-0233-7D8D-339EEED016DF}"/>
              </a:ext>
            </a:extLst>
          </p:cNvPr>
          <p:cNvSpPr>
            <a:spLocks noGrp="1"/>
          </p:cNvSpPr>
          <p:nvPr>
            <p:ph type="sldNum" sz="quarter" idx="5"/>
          </p:nvPr>
        </p:nvSpPr>
        <p:spPr/>
        <p:txBody>
          <a:bodyPr/>
          <a:lstStyle/>
          <a:p>
            <a:pPr>
              <a:defRPr/>
            </a:pPr>
            <a:fld id="{B90FC60C-B268-4C23-AB49-FBFCA2F04880}" type="slidenum">
              <a:rPr lang="en-US" altLang="en-US" smtClean="0"/>
              <a:pPr>
                <a:defRPr/>
              </a:pPr>
              <a:t>21</a:t>
            </a:fld>
            <a:endParaRPr lang="en-US" altLang="en-US"/>
          </a:p>
        </p:txBody>
      </p:sp>
    </p:spTree>
    <p:extLst>
      <p:ext uri="{BB962C8B-B14F-4D97-AF65-F5344CB8AC3E}">
        <p14:creationId xmlns:p14="http://schemas.microsoft.com/office/powerpoint/2010/main" val="2167818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GDPR art. 6</a:t>
            </a:r>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30</a:t>
            </a:fld>
            <a:endParaRPr lang="en-US" altLang="en-US"/>
          </a:p>
        </p:txBody>
      </p:sp>
    </p:spTree>
    <p:extLst>
      <p:ext uri="{BB962C8B-B14F-4D97-AF65-F5344CB8AC3E}">
        <p14:creationId xmlns:p14="http://schemas.microsoft.com/office/powerpoint/2010/main" val="1452134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Remember, this is for commercial activities only, i.e. PIPEDA covered</a:t>
            </a:r>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34</a:t>
            </a:fld>
            <a:endParaRPr lang="en-US" altLang="en-US"/>
          </a:p>
        </p:txBody>
      </p:sp>
    </p:spTree>
    <p:extLst>
      <p:ext uri="{BB962C8B-B14F-4D97-AF65-F5344CB8AC3E}">
        <p14:creationId xmlns:p14="http://schemas.microsoft.com/office/powerpoint/2010/main" val="13953651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Beginning to discuss what Julien and Divine discussed</a:t>
            </a:r>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37</a:t>
            </a:fld>
            <a:endParaRPr lang="en-US" altLang="en-US"/>
          </a:p>
        </p:txBody>
      </p:sp>
    </p:spTree>
    <p:extLst>
      <p:ext uri="{BB962C8B-B14F-4D97-AF65-F5344CB8AC3E}">
        <p14:creationId xmlns:p14="http://schemas.microsoft.com/office/powerpoint/2010/main" val="18267224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38</a:t>
            </a:fld>
            <a:endParaRPr lang="en-US" altLang="en-US"/>
          </a:p>
        </p:txBody>
      </p:sp>
    </p:spTree>
    <p:extLst>
      <p:ext uri="{BB962C8B-B14F-4D97-AF65-F5344CB8AC3E}">
        <p14:creationId xmlns:p14="http://schemas.microsoft.com/office/powerpoint/2010/main" val="4223308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Article 26 -- derogations</a:t>
            </a:r>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39</a:t>
            </a:fld>
            <a:endParaRPr lang="en-US" altLang="en-US"/>
          </a:p>
        </p:txBody>
      </p:sp>
    </p:spTree>
    <p:extLst>
      <p:ext uri="{BB962C8B-B14F-4D97-AF65-F5344CB8AC3E}">
        <p14:creationId xmlns:p14="http://schemas.microsoft.com/office/powerpoint/2010/main" val="4091558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Still self-certification</a:t>
            </a:r>
          </a:p>
          <a:p>
            <a:r>
              <a:rPr lang="en-CA" dirty="0"/>
              <a:t>4 bullets from EU website</a:t>
            </a:r>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40</a:t>
            </a:fld>
            <a:endParaRPr lang="en-US" altLang="en-US"/>
          </a:p>
        </p:txBody>
      </p:sp>
    </p:spTree>
    <p:extLst>
      <p:ext uri="{BB962C8B-B14F-4D97-AF65-F5344CB8AC3E}">
        <p14:creationId xmlns:p14="http://schemas.microsoft.com/office/powerpoint/2010/main" val="1905909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endParaRPr lang="en-US" altLang="en-US" dirty="0">
              <a:sym typeface="Wingdings" panose="05000000000000000000" pitchFamily="2" charset="2"/>
            </a:endParaRPr>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337F6BA-6B23-475E-910C-7A0F89159E0B}" type="slidenum">
              <a:rPr lang="en-US" altLang="en-US" smtClean="0"/>
              <a:pPr>
                <a:spcBef>
                  <a:spcPct val="0"/>
                </a:spcBef>
              </a:pPr>
              <a:t>2</a:t>
            </a:fld>
            <a:endParaRPr lang="en-US" altLang="en-US" dirty="0"/>
          </a:p>
        </p:txBody>
      </p:sp>
    </p:spTree>
    <p:extLst>
      <p:ext uri="{BB962C8B-B14F-4D97-AF65-F5344CB8AC3E}">
        <p14:creationId xmlns:p14="http://schemas.microsoft.com/office/powerpoint/2010/main" val="29182798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42</a:t>
            </a:fld>
            <a:endParaRPr lang="en-US" altLang="en-US"/>
          </a:p>
        </p:txBody>
      </p:sp>
    </p:spTree>
    <p:extLst>
      <p:ext uri="{BB962C8B-B14F-4D97-AF65-F5344CB8AC3E}">
        <p14:creationId xmlns:p14="http://schemas.microsoft.com/office/powerpoint/2010/main" val="35926724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43</a:t>
            </a:fld>
            <a:endParaRPr lang="en-US" altLang="en-US"/>
          </a:p>
        </p:txBody>
      </p:sp>
    </p:spTree>
    <p:extLst>
      <p:ext uri="{BB962C8B-B14F-4D97-AF65-F5344CB8AC3E}">
        <p14:creationId xmlns:p14="http://schemas.microsoft.com/office/powerpoint/2010/main" val="29698111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Trans-Atlantic – EU language</a:t>
            </a:r>
          </a:p>
          <a:p>
            <a:r>
              <a:rPr lang="en-CA" dirty="0"/>
              <a:t>EU-US –US language</a:t>
            </a:r>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44</a:t>
            </a:fld>
            <a:endParaRPr lang="en-US" altLang="en-US"/>
          </a:p>
        </p:txBody>
      </p:sp>
    </p:spTree>
    <p:extLst>
      <p:ext uri="{BB962C8B-B14F-4D97-AF65-F5344CB8AC3E}">
        <p14:creationId xmlns:p14="http://schemas.microsoft.com/office/powerpoint/2010/main" val="21359635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NOYB – None of Your Business, org founded by Schrems 2017</a:t>
            </a:r>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46</a:t>
            </a:fld>
            <a:endParaRPr lang="en-US" altLang="en-US"/>
          </a:p>
        </p:txBody>
      </p:sp>
    </p:spTree>
    <p:extLst>
      <p:ext uri="{BB962C8B-B14F-4D97-AF65-F5344CB8AC3E}">
        <p14:creationId xmlns:p14="http://schemas.microsoft.com/office/powerpoint/2010/main" val="743178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FEA7A-A3E8-3AEF-E288-75846038DD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82F51B-0BD7-27CB-0A0A-A727981D53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9D7AD25-8715-DE5C-E290-35051F885248}"/>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8C3D5357-0051-E01E-FC15-049FAAB77347}"/>
              </a:ext>
            </a:extLst>
          </p:cNvPr>
          <p:cNvSpPr>
            <a:spLocks noGrp="1"/>
          </p:cNvSpPr>
          <p:nvPr>
            <p:ph type="sldNum" sz="quarter" idx="10"/>
          </p:nvPr>
        </p:nvSpPr>
        <p:spPr/>
        <p:txBody>
          <a:bodyPr/>
          <a:lstStyle/>
          <a:p>
            <a:pPr>
              <a:defRPr/>
            </a:pPr>
            <a:fld id="{B90FC60C-B268-4C23-AB49-FBFCA2F04880}" type="slidenum">
              <a:rPr lang="en-US" altLang="en-US" smtClean="0"/>
              <a:pPr>
                <a:defRPr/>
              </a:pPr>
              <a:t>47</a:t>
            </a:fld>
            <a:endParaRPr lang="en-US" altLang="en-US"/>
          </a:p>
        </p:txBody>
      </p:sp>
    </p:spTree>
    <p:extLst>
      <p:ext uri="{BB962C8B-B14F-4D97-AF65-F5344CB8AC3E}">
        <p14:creationId xmlns:p14="http://schemas.microsoft.com/office/powerpoint/2010/main" val="11184506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But just maybe </a:t>
            </a:r>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50</a:t>
            </a:fld>
            <a:endParaRPr lang="en-US" altLang="en-US"/>
          </a:p>
        </p:txBody>
      </p:sp>
    </p:spTree>
    <p:extLst>
      <p:ext uri="{BB962C8B-B14F-4D97-AF65-F5344CB8AC3E}">
        <p14:creationId xmlns:p14="http://schemas.microsoft.com/office/powerpoint/2010/main" val="42180582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So block links to those infringing websites Google!</a:t>
            </a:r>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51</a:t>
            </a:fld>
            <a:endParaRPr lang="en-US" altLang="en-US"/>
          </a:p>
        </p:txBody>
      </p:sp>
    </p:spTree>
    <p:extLst>
      <p:ext uri="{BB962C8B-B14F-4D97-AF65-F5344CB8AC3E}">
        <p14:creationId xmlns:p14="http://schemas.microsoft.com/office/powerpoint/2010/main" val="12346960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Mr. </a:t>
            </a:r>
            <a:r>
              <a:rPr lang="en-CA" dirty="0" err="1"/>
              <a:t>Radulescu</a:t>
            </a:r>
            <a:endParaRPr lang="en-CA" dirty="0"/>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62</a:t>
            </a:fld>
            <a:endParaRPr lang="en-US" altLang="en-US"/>
          </a:p>
        </p:txBody>
      </p:sp>
    </p:spTree>
    <p:extLst>
      <p:ext uri="{BB962C8B-B14F-4D97-AF65-F5344CB8AC3E}">
        <p14:creationId xmlns:p14="http://schemas.microsoft.com/office/powerpoint/2010/main" val="35622319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Sajneet explained this well, but I just want to go over it</a:t>
            </a:r>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68</a:t>
            </a:fld>
            <a:endParaRPr lang="en-US" altLang="en-US"/>
          </a:p>
        </p:txBody>
      </p:sp>
    </p:spTree>
    <p:extLst>
      <p:ext uri="{BB962C8B-B14F-4D97-AF65-F5344CB8AC3E}">
        <p14:creationId xmlns:p14="http://schemas.microsoft.com/office/powerpoint/2010/main" val="24520933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Constitutional Qs – Freedom of Expression, Google has it!</a:t>
            </a:r>
          </a:p>
          <a:p>
            <a:endParaRPr lang="en-CA" dirty="0"/>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69</a:t>
            </a:fld>
            <a:endParaRPr lang="en-US" altLang="en-US"/>
          </a:p>
        </p:txBody>
      </p:sp>
    </p:spTree>
    <p:extLst>
      <p:ext uri="{BB962C8B-B14F-4D97-AF65-F5344CB8AC3E}">
        <p14:creationId xmlns:p14="http://schemas.microsoft.com/office/powerpoint/2010/main" val="2478584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3</a:t>
            </a:fld>
            <a:endParaRPr lang="en-US" altLang="en-US" dirty="0"/>
          </a:p>
        </p:txBody>
      </p:sp>
    </p:spTree>
    <p:extLst>
      <p:ext uri="{BB962C8B-B14F-4D97-AF65-F5344CB8AC3E}">
        <p14:creationId xmlns:p14="http://schemas.microsoft.com/office/powerpoint/2010/main" val="26111024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b="0" dirty="0"/>
              <a:t>Sajneet &amp; Lina discussed, but I’ll go into a little more detail</a:t>
            </a:r>
          </a:p>
          <a:p>
            <a:endParaRPr lang="en-CA" b="0" dirty="0"/>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70</a:t>
            </a:fld>
            <a:endParaRPr lang="en-US" altLang="en-US"/>
          </a:p>
        </p:txBody>
      </p:sp>
    </p:spTree>
    <p:extLst>
      <p:ext uri="{BB962C8B-B14F-4D97-AF65-F5344CB8AC3E}">
        <p14:creationId xmlns:p14="http://schemas.microsoft.com/office/powerpoint/2010/main" val="14798081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71</a:t>
            </a:fld>
            <a:endParaRPr lang="en-US" altLang="en-US"/>
          </a:p>
        </p:txBody>
      </p:sp>
    </p:spTree>
    <p:extLst>
      <p:ext uri="{BB962C8B-B14F-4D97-AF65-F5344CB8AC3E}">
        <p14:creationId xmlns:p14="http://schemas.microsoft.com/office/powerpoint/2010/main" val="17223547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72</a:t>
            </a:fld>
            <a:endParaRPr lang="en-US" altLang="en-US"/>
          </a:p>
        </p:txBody>
      </p:sp>
    </p:spTree>
    <p:extLst>
      <p:ext uri="{BB962C8B-B14F-4D97-AF65-F5344CB8AC3E}">
        <p14:creationId xmlns:p14="http://schemas.microsoft.com/office/powerpoint/2010/main" val="28217891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73</a:t>
            </a:fld>
            <a:endParaRPr lang="en-US" altLang="en-US"/>
          </a:p>
        </p:txBody>
      </p:sp>
    </p:spTree>
    <p:extLst>
      <p:ext uri="{BB962C8B-B14F-4D97-AF65-F5344CB8AC3E}">
        <p14:creationId xmlns:p14="http://schemas.microsoft.com/office/powerpoint/2010/main" val="28985221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t>
            </a:r>
            <a:r>
              <a:rPr lang="en-CA" dirty="0" err="1"/>
              <a:t>ish</a:t>
            </a:r>
            <a:r>
              <a:rPr lang="en-CA" dirty="0"/>
              <a:t> </a:t>
            </a:r>
            <a:r>
              <a:rPr lang="en-CA" dirty="0">
                <a:sym typeface="Wingdings" panose="05000000000000000000" pitchFamily="2" charset="2"/>
              </a:rPr>
              <a:t> because it finds its roots in the Cybercrime Convention </a:t>
            </a:r>
            <a:endParaRPr lang="en-CA" dirty="0"/>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74</a:t>
            </a:fld>
            <a:endParaRPr lang="en-US" altLang="en-US"/>
          </a:p>
        </p:txBody>
      </p:sp>
    </p:spTree>
    <p:extLst>
      <p:ext uri="{BB962C8B-B14F-4D97-AF65-F5344CB8AC3E}">
        <p14:creationId xmlns:p14="http://schemas.microsoft.com/office/powerpoint/2010/main" val="7025259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Also: Computer as Object vs. Computer as material component</a:t>
            </a:r>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75</a:t>
            </a:fld>
            <a:endParaRPr lang="en-US" altLang="en-US"/>
          </a:p>
        </p:txBody>
      </p:sp>
    </p:spTree>
    <p:extLst>
      <p:ext uri="{BB962C8B-B14F-4D97-AF65-F5344CB8AC3E}">
        <p14:creationId xmlns:p14="http://schemas.microsoft.com/office/powerpoint/2010/main" val="8663125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Note EUROPE</a:t>
            </a:r>
          </a:p>
        </p:txBody>
      </p:sp>
      <p:sp>
        <p:nvSpPr>
          <p:cNvPr id="4" name="Slide Number Placeholder 3"/>
          <p:cNvSpPr>
            <a:spLocks noGrp="1"/>
          </p:cNvSpPr>
          <p:nvPr>
            <p:ph type="sldNum" sz="quarter" idx="5"/>
          </p:nvPr>
        </p:nvSpPr>
        <p:spPr/>
        <p:txBody>
          <a:bodyPr/>
          <a:lstStyle/>
          <a:p>
            <a:pPr>
              <a:defRPr/>
            </a:pPr>
            <a:fld id="{B90FC60C-B268-4C23-AB49-FBFCA2F04880}" type="slidenum">
              <a:rPr lang="en-US" altLang="en-US" smtClean="0"/>
              <a:pPr>
                <a:defRPr/>
              </a:pPr>
              <a:t>78</a:t>
            </a:fld>
            <a:endParaRPr lang="en-US" altLang="en-US"/>
          </a:p>
        </p:txBody>
      </p:sp>
    </p:spTree>
    <p:extLst>
      <p:ext uri="{BB962C8B-B14F-4D97-AF65-F5344CB8AC3E}">
        <p14:creationId xmlns:p14="http://schemas.microsoft.com/office/powerpoint/2010/main" val="3811980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4</a:t>
            </a:fld>
            <a:endParaRPr lang="en-US" altLang="en-US" dirty="0"/>
          </a:p>
        </p:txBody>
      </p:sp>
    </p:spTree>
    <p:extLst>
      <p:ext uri="{BB962C8B-B14F-4D97-AF65-F5344CB8AC3E}">
        <p14:creationId xmlns:p14="http://schemas.microsoft.com/office/powerpoint/2010/main" val="4048709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Happy to have Europeans!</a:t>
            </a:r>
          </a:p>
          <a:p>
            <a:r>
              <a:rPr lang="en-CA" dirty="0"/>
              <a:t>Why important will become clear</a:t>
            </a:r>
          </a:p>
          <a:p>
            <a:r>
              <a:rPr lang="en-CA" dirty="0"/>
              <a:t>Pay attention, all presentations are related</a:t>
            </a:r>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6</a:t>
            </a:fld>
            <a:endParaRPr lang="en-US" altLang="en-US"/>
          </a:p>
        </p:txBody>
      </p:sp>
    </p:spTree>
    <p:extLst>
      <p:ext uri="{BB962C8B-B14F-4D97-AF65-F5344CB8AC3E}">
        <p14:creationId xmlns:p14="http://schemas.microsoft.com/office/powerpoint/2010/main" val="1980507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Quality charter!</a:t>
            </a:r>
          </a:p>
          <a:p>
            <a:r>
              <a:rPr lang="en-CA" dirty="0"/>
              <a:t>New, made binding by the Treaty of Lisbon in force 2009</a:t>
            </a:r>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7</a:t>
            </a:fld>
            <a:endParaRPr lang="en-US" altLang="en-US"/>
          </a:p>
        </p:txBody>
      </p:sp>
    </p:spTree>
    <p:extLst>
      <p:ext uri="{BB962C8B-B14F-4D97-AF65-F5344CB8AC3E}">
        <p14:creationId xmlns:p14="http://schemas.microsoft.com/office/powerpoint/2010/main" val="2476380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Right to be Forgotten was introduced</a:t>
            </a:r>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10</a:t>
            </a:fld>
            <a:endParaRPr lang="en-US" altLang="en-US"/>
          </a:p>
        </p:txBody>
      </p:sp>
    </p:spTree>
    <p:extLst>
      <p:ext uri="{BB962C8B-B14F-4D97-AF65-F5344CB8AC3E}">
        <p14:creationId xmlns:p14="http://schemas.microsoft.com/office/powerpoint/2010/main" val="2602906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Exceptions – public life will influence Interest of general public</a:t>
            </a:r>
          </a:p>
        </p:txBody>
      </p:sp>
      <p:sp>
        <p:nvSpPr>
          <p:cNvPr id="4" name="Slide Number Placeholder 3"/>
          <p:cNvSpPr>
            <a:spLocks noGrp="1"/>
          </p:cNvSpPr>
          <p:nvPr>
            <p:ph type="sldNum" sz="quarter" idx="10"/>
          </p:nvPr>
        </p:nvSpPr>
        <p:spPr/>
        <p:txBody>
          <a:bodyPr/>
          <a:lstStyle/>
          <a:p>
            <a:pPr>
              <a:defRPr/>
            </a:pPr>
            <a:fld id="{B90FC60C-B268-4C23-AB49-FBFCA2F04880}" type="slidenum">
              <a:rPr lang="en-US" altLang="en-US" smtClean="0"/>
              <a:pPr>
                <a:defRPr/>
              </a:pPr>
              <a:t>11</a:t>
            </a:fld>
            <a:endParaRPr lang="en-US" altLang="en-US"/>
          </a:p>
        </p:txBody>
      </p:sp>
    </p:spTree>
    <p:extLst>
      <p:ext uri="{BB962C8B-B14F-4D97-AF65-F5344CB8AC3E}">
        <p14:creationId xmlns:p14="http://schemas.microsoft.com/office/powerpoint/2010/main" val="3146858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BD2472-44E2-D0C3-DA85-692CC122A5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BFA0C5-667B-7346-4B40-D6874E8231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BBE0C32-3FEE-6F15-2E7D-B4377813D4DB}"/>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AE1108ED-EECD-99CC-8D90-106AF10F1109}"/>
              </a:ext>
            </a:extLst>
          </p:cNvPr>
          <p:cNvSpPr>
            <a:spLocks noGrp="1"/>
          </p:cNvSpPr>
          <p:nvPr>
            <p:ph type="sldNum" sz="quarter" idx="10"/>
          </p:nvPr>
        </p:nvSpPr>
        <p:spPr/>
        <p:txBody>
          <a:bodyPr/>
          <a:lstStyle/>
          <a:p>
            <a:pPr>
              <a:defRPr/>
            </a:pPr>
            <a:fld id="{B90FC60C-B268-4C23-AB49-FBFCA2F04880}" type="slidenum">
              <a:rPr lang="en-US" altLang="en-US" smtClean="0"/>
              <a:pPr>
                <a:defRPr/>
              </a:pPr>
              <a:t>14</a:t>
            </a:fld>
            <a:endParaRPr lang="en-US" altLang="en-US"/>
          </a:p>
        </p:txBody>
      </p:sp>
    </p:spTree>
    <p:extLst>
      <p:ext uri="{BB962C8B-B14F-4D97-AF65-F5344CB8AC3E}">
        <p14:creationId xmlns:p14="http://schemas.microsoft.com/office/powerpoint/2010/main" val="2862818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Footer Placeholder 4"/>
          <p:cNvSpPr>
            <a:spLocks noGrp="1"/>
          </p:cNvSpPr>
          <p:nvPr>
            <p:ph type="ftr" sz="quarter" idx="10"/>
          </p:nvPr>
        </p:nvSpPr>
        <p:spPr/>
        <p:txBody>
          <a:bodyPr/>
          <a:lstStyle>
            <a:lvl1pPr>
              <a:defRPr/>
            </a:lvl1pPr>
          </a:lstStyle>
          <a:p>
            <a:pPr>
              <a:defRPr/>
            </a:pPr>
            <a:r>
              <a:rPr lang="en-CA"/>
              <a:t>Class 10</a:t>
            </a:r>
            <a:endParaRPr lang="en-US"/>
          </a:p>
        </p:txBody>
      </p:sp>
    </p:spTree>
    <p:extLst>
      <p:ext uri="{BB962C8B-B14F-4D97-AF65-F5344CB8AC3E}">
        <p14:creationId xmlns:p14="http://schemas.microsoft.com/office/powerpoint/2010/main" val="194830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6" descr="Allen_ICON white on light blu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388" y="6307138"/>
            <a:ext cx="360362"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33E2716-55C6-4268-9F85-2F4918EE9B1C}" type="datetime1">
              <a:rPr lang="en-US" smtClean="0"/>
              <a:t>11/24/2024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Class 10</a:t>
            </a:r>
            <a:endParaRPr lang="en-US" dirty="0"/>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cs typeface="Arial" panose="020B0604020202020204" pitchFamily="34" charset="0"/>
              </a:defRPr>
            </a:lvl1pPr>
          </a:lstStyle>
          <a:p>
            <a:pPr>
              <a:defRPr/>
            </a:pPr>
            <a:fld id="{8A223135-7931-458C-A838-76B856FEE72B}" type="slidenum">
              <a:rPr lang="en-US" altLang="en-US"/>
              <a:pPr>
                <a:defRPr/>
              </a:pPr>
              <a:t>‹#›</a:t>
            </a:fld>
            <a:endParaRPr lang="en-US" altLang="en-US"/>
          </a:p>
        </p:txBody>
      </p:sp>
      <p:pic>
        <p:nvPicPr>
          <p:cNvPr id="8" name="Picture 7">
            <a:extLst>
              <a:ext uri="{FF2B5EF4-FFF2-40B4-BE49-F238E27FC236}">
                <a16:creationId xmlns:a16="http://schemas.microsoft.com/office/drawing/2014/main" id="{206140A0-D7CC-4F95-87F6-DDC2D05354B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27763" y="6496050"/>
            <a:ext cx="29162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5953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869B930-A33C-41A6-AA8F-524271467F15}" type="datetime1">
              <a:rPr lang="en-US" smtClean="0"/>
              <a:t>11/24/2024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Class 10</a:t>
            </a:r>
            <a:endParaRPr lang="en-US" dirty="0"/>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cs typeface="Arial" panose="020B0604020202020204" pitchFamily="34" charset="0"/>
              </a:defRPr>
            </a:lvl1pPr>
          </a:lstStyle>
          <a:p>
            <a:pPr>
              <a:defRPr/>
            </a:pPr>
            <a:fld id="{29D2E5E5-4F0E-4780-8A50-DA9333DCE07A}" type="slidenum">
              <a:rPr lang="en-US" altLang="en-US"/>
              <a:pPr>
                <a:defRPr/>
              </a:pPr>
              <a:t>‹#›</a:t>
            </a:fld>
            <a:endParaRPr lang="en-US" altLang="en-US"/>
          </a:p>
        </p:txBody>
      </p:sp>
      <p:pic>
        <p:nvPicPr>
          <p:cNvPr id="7" name="Picture 6">
            <a:extLst>
              <a:ext uri="{FF2B5EF4-FFF2-40B4-BE49-F238E27FC236}">
                <a16:creationId xmlns:a16="http://schemas.microsoft.com/office/drawing/2014/main" id="{DCE14781-106A-463B-B48B-67A32C513B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27763" y="6496050"/>
            <a:ext cx="29162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Allen_ICON white on light blue.jpg">
            <a:extLst>
              <a:ext uri="{FF2B5EF4-FFF2-40B4-BE49-F238E27FC236}">
                <a16:creationId xmlns:a16="http://schemas.microsoft.com/office/drawing/2014/main" id="{199AD9F2-C4B2-4821-90F6-E9F7A449619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502400"/>
            <a:ext cx="360363"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9619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Allen_ICON white on light blu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502400"/>
            <a:ext cx="360363"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27763" y="6496050"/>
            <a:ext cx="29162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Date Placeholder 3"/>
          <p:cNvSpPr>
            <a:spLocks noGrp="1"/>
          </p:cNvSpPr>
          <p:nvPr>
            <p:ph type="dt" sz="half" idx="10"/>
          </p:nvPr>
        </p:nvSpPr>
        <p:spPr/>
        <p:txBody>
          <a:bodyPr/>
          <a:lstStyle>
            <a:lvl1pPr>
              <a:defRPr/>
            </a:lvl1pPr>
          </a:lstStyle>
          <a:p>
            <a:pPr>
              <a:defRPr/>
            </a:pPr>
            <a:fld id="{FB14C167-FD6A-4B90-93A4-C9E1A6934987}" type="datetime1">
              <a:rPr lang="en-US" smtClean="0"/>
              <a:t>11/24/2024</a:t>
            </a:fld>
            <a:endParaRPr lang="en-US"/>
          </a:p>
        </p:txBody>
      </p:sp>
      <p:sp>
        <p:nvSpPr>
          <p:cNvPr id="7" name="Footer Placeholder 4"/>
          <p:cNvSpPr>
            <a:spLocks noGrp="1"/>
          </p:cNvSpPr>
          <p:nvPr>
            <p:ph type="ftr" sz="quarter" idx="11"/>
          </p:nvPr>
        </p:nvSpPr>
        <p:spPr/>
        <p:txBody>
          <a:bodyPr/>
          <a:lstStyle>
            <a:lvl1pPr>
              <a:defRPr/>
            </a:lvl1pPr>
          </a:lstStyle>
          <a:p>
            <a:pPr>
              <a:defRPr/>
            </a:pPr>
            <a:r>
              <a:rPr lang="en-US"/>
              <a:t>Class 10</a:t>
            </a:r>
            <a:endParaRPr lang="en-US" dirty="0"/>
          </a:p>
        </p:txBody>
      </p:sp>
      <p:sp>
        <p:nvSpPr>
          <p:cNvPr id="8" name="Slide Number Placeholder 5"/>
          <p:cNvSpPr>
            <a:spLocks noGrp="1"/>
          </p:cNvSpPr>
          <p:nvPr>
            <p:ph type="sldNum" sz="quarter" idx="12"/>
          </p:nvPr>
        </p:nvSpPr>
        <p:spPr/>
        <p:txBody>
          <a:bodyPr/>
          <a:lstStyle>
            <a:lvl1pPr>
              <a:defRPr/>
            </a:lvl1pPr>
          </a:lstStyle>
          <a:p>
            <a:pPr>
              <a:defRPr/>
            </a:pPr>
            <a:endParaRPr lang="en-US" dirty="0"/>
          </a:p>
        </p:txBody>
      </p:sp>
    </p:spTree>
    <p:extLst>
      <p:ext uri="{BB962C8B-B14F-4D97-AF65-F5344CB8AC3E}">
        <p14:creationId xmlns:p14="http://schemas.microsoft.com/office/powerpoint/2010/main" val="721317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031" y="2420888"/>
            <a:ext cx="7772400" cy="2304256"/>
          </a:xfrm>
        </p:spPr>
        <p:txBody>
          <a:bodyPr anchor="t"/>
          <a:lstStyle>
            <a:lvl1pPr algn="ctr">
              <a:defRPr sz="4800" b="1" cap="all"/>
            </a:lvl1pPr>
          </a:lstStyle>
          <a:p>
            <a:r>
              <a:rPr lang="en-US" dirty="0"/>
              <a:t>Click to edit Master title style</a:t>
            </a:r>
          </a:p>
        </p:txBody>
      </p:sp>
      <p:sp>
        <p:nvSpPr>
          <p:cNvPr id="4" name="Date Placeholder 3"/>
          <p:cNvSpPr>
            <a:spLocks noGrp="1"/>
          </p:cNvSpPr>
          <p:nvPr>
            <p:ph type="dt" sz="half" idx="10"/>
          </p:nvPr>
        </p:nvSpPr>
        <p:spPr/>
        <p:txBody>
          <a:bodyPr/>
          <a:lstStyle>
            <a:lvl1pPr>
              <a:defRPr/>
            </a:lvl1pPr>
          </a:lstStyle>
          <a:p>
            <a:pPr>
              <a:defRPr/>
            </a:pPr>
            <a:fld id="{3DF9555D-73A1-4C8F-8790-35B20443CC6F}" type="datetime1">
              <a:rPr lang="en-US" smtClean="0"/>
              <a:t>11/24/2024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Class 10</a:t>
            </a:r>
            <a:endParaRPr lang="en-US" dirty="0"/>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cs typeface="Arial" panose="020B0604020202020204" pitchFamily="34" charset="0"/>
              </a:defRPr>
            </a:lvl1pPr>
          </a:lstStyle>
          <a:p>
            <a:pPr>
              <a:defRPr/>
            </a:pPr>
            <a:fld id="{D091C7B2-14AE-4FBB-A2BD-E9D08F552414}" type="slidenum">
              <a:rPr lang="en-US" altLang="en-US"/>
              <a:pPr>
                <a:defRPr/>
              </a:pPr>
              <a:t>‹#›</a:t>
            </a:fld>
            <a:r>
              <a:rPr lang="en-US" altLang="en-US"/>
              <a:t>(client logo)</a:t>
            </a:r>
          </a:p>
        </p:txBody>
      </p:sp>
      <p:pic>
        <p:nvPicPr>
          <p:cNvPr id="7" name="Picture 7">
            <a:extLst>
              <a:ext uri="{FF2B5EF4-FFF2-40B4-BE49-F238E27FC236}">
                <a16:creationId xmlns:a16="http://schemas.microsoft.com/office/drawing/2014/main" id="{E9B78BEF-E118-444E-965A-88EF3594BA8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27763" y="6496050"/>
            <a:ext cx="29162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Allen_ICON white on light blue.jpg">
            <a:extLst>
              <a:ext uri="{FF2B5EF4-FFF2-40B4-BE49-F238E27FC236}">
                <a16:creationId xmlns:a16="http://schemas.microsoft.com/office/drawing/2014/main" id="{90AAE493-2897-41ED-9841-427C2EE37A7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502400"/>
            <a:ext cx="360363"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5711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descr="Allen_ICON white on light blu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502400"/>
            <a:ext cx="360363"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B3229F6E-820A-404A-845E-7F4B9189AB33}" type="datetime1">
              <a:rPr lang="en-US" smtClean="0"/>
              <a:t>11/24/2024</a:t>
            </a:fld>
            <a:endParaRPr lang="en-US"/>
          </a:p>
        </p:txBody>
      </p:sp>
      <p:sp>
        <p:nvSpPr>
          <p:cNvPr id="8" name="Footer Placeholder 5"/>
          <p:cNvSpPr>
            <a:spLocks noGrp="1"/>
          </p:cNvSpPr>
          <p:nvPr>
            <p:ph type="ftr" sz="quarter" idx="11"/>
          </p:nvPr>
        </p:nvSpPr>
        <p:spPr/>
        <p:txBody>
          <a:bodyPr/>
          <a:lstStyle>
            <a:lvl1pPr>
              <a:defRPr/>
            </a:lvl1pPr>
          </a:lstStyle>
          <a:p>
            <a:pPr>
              <a:defRPr/>
            </a:pPr>
            <a:r>
              <a:rPr lang="en-US"/>
              <a:t>Class 10</a:t>
            </a:r>
            <a:endParaRPr lang="en-US" dirty="0"/>
          </a:p>
        </p:txBody>
      </p:sp>
      <p:sp>
        <p:nvSpPr>
          <p:cNvPr id="9"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cs typeface="Arial" panose="020B0604020202020204" pitchFamily="34" charset="0"/>
              </a:defRPr>
            </a:lvl1pPr>
          </a:lstStyle>
          <a:p>
            <a:pPr>
              <a:defRPr/>
            </a:pPr>
            <a:fld id="{A6168743-A747-4F7A-B9D3-3A738CEB33C8}" type="slidenum">
              <a:rPr lang="en-US" altLang="en-US"/>
              <a:pPr>
                <a:defRPr/>
              </a:pPr>
              <a:t>‹#›</a:t>
            </a:fld>
            <a:endParaRPr lang="en-US" altLang="en-US"/>
          </a:p>
        </p:txBody>
      </p:sp>
      <p:pic>
        <p:nvPicPr>
          <p:cNvPr id="11" name="Picture 7">
            <a:extLst>
              <a:ext uri="{FF2B5EF4-FFF2-40B4-BE49-F238E27FC236}">
                <a16:creationId xmlns:a16="http://schemas.microsoft.com/office/drawing/2014/main" id="{E958F104-4243-4A21-B453-B5DB612A8D2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27763" y="6496050"/>
            <a:ext cx="29162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4260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6" descr="Allen_ICON white on light blu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502400"/>
            <a:ext cx="360363"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6"/>
          <p:cNvSpPr>
            <a:spLocks noGrp="1"/>
          </p:cNvSpPr>
          <p:nvPr>
            <p:ph type="dt" sz="half" idx="10"/>
          </p:nvPr>
        </p:nvSpPr>
        <p:spPr/>
        <p:txBody>
          <a:bodyPr/>
          <a:lstStyle>
            <a:lvl1pPr>
              <a:defRPr/>
            </a:lvl1pPr>
          </a:lstStyle>
          <a:p>
            <a:pPr>
              <a:defRPr/>
            </a:pPr>
            <a:fld id="{5FF877BE-A1B2-4D13-A9DA-82D9361F2AEB}" type="datetime1">
              <a:rPr lang="en-US" smtClean="0"/>
              <a:t>11/24/2024</a:t>
            </a:fld>
            <a:endParaRPr lang="en-US"/>
          </a:p>
        </p:txBody>
      </p:sp>
      <p:sp>
        <p:nvSpPr>
          <p:cNvPr id="10" name="Footer Placeholder 7"/>
          <p:cNvSpPr>
            <a:spLocks noGrp="1"/>
          </p:cNvSpPr>
          <p:nvPr>
            <p:ph type="ftr" sz="quarter" idx="11"/>
          </p:nvPr>
        </p:nvSpPr>
        <p:spPr/>
        <p:txBody>
          <a:bodyPr/>
          <a:lstStyle>
            <a:lvl1pPr>
              <a:defRPr/>
            </a:lvl1pPr>
          </a:lstStyle>
          <a:p>
            <a:pPr>
              <a:defRPr/>
            </a:pPr>
            <a:r>
              <a:rPr lang="en-US"/>
              <a:t>Class 10</a:t>
            </a:r>
            <a:endParaRPr lang="en-US" dirty="0"/>
          </a:p>
        </p:txBody>
      </p:sp>
      <p:sp>
        <p:nvSpPr>
          <p:cNvPr id="11"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cs typeface="Arial" panose="020B0604020202020204" pitchFamily="34" charset="0"/>
              </a:defRPr>
            </a:lvl1pPr>
          </a:lstStyle>
          <a:p>
            <a:pPr>
              <a:defRPr/>
            </a:pPr>
            <a:fld id="{98C259BA-E3DB-4675-9733-0A02C6B20309}" type="slidenum">
              <a:rPr lang="en-US" altLang="en-US"/>
              <a:pPr>
                <a:defRPr/>
              </a:pPr>
              <a:t>‹#›</a:t>
            </a:fld>
            <a:endParaRPr lang="en-US" altLang="en-US"/>
          </a:p>
        </p:txBody>
      </p:sp>
      <p:pic>
        <p:nvPicPr>
          <p:cNvPr id="13" name="Picture 7">
            <a:extLst>
              <a:ext uri="{FF2B5EF4-FFF2-40B4-BE49-F238E27FC236}">
                <a16:creationId xmlns:a16="http://schemas.microsoft.com/office/drawing/2014/main" id="{5A1E139B-096E-4513-8055-27C45DA5022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27763" y="6496050"/>
            <a:ext cx="29162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6440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6" descr="Allen_ICON white on light blu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502400"/>
            <a:ext cx="360363"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Date Placeholder 2"/>
          <p:cNvSpPr>
            <a:spLocks noGrp="1"/>
          </p:cNvSpPr>
          <p:nvPr>
            <p:ph type="dt" sz="half" idx="10"/>
          </p:nvPr>
        </p:nvSpPr>
        <p:spPr/>
        <p:txBody>
          <a:bodyPr/>
          <a:lstStyle>
            <a:lvl1pPr>
              <a:defRPr/>
            </a:lvl1pPr>
          </a:lstStyle>
          <a:p>
            <a:pPr>
              <a:defRPr/>
            </a:pPr>
            <a:fld id="{941818A9-B5FE-442D-BB77-BB14C215D97F}" type="datetime1">
              <a:rPr lang="en-US" smtClean="0"/>
              <a:t>11/24/2024</a:t>
            </a:fld>
            <a:endParaRPr lang="en-US"/>
          </a:p>
        </p:txBody>
      </p:sp>
      <p:sp>
        <p:nvSpPr>
          <p:cNvPr id="6" name="Footer Placeholder 3"/>
          <p:cNvSpPr>
            <a:spLocks noGrp="1"/>
          </p:cNvSpPr>
          <p:nvPr>
            <p:ph type="ftr" sz="quarter" idx="11"/>
          </p:nvPr>
        </p:nvSpPr>
        <p:spPr/>
        <p:txBody>
          <a:bodyPr/>
          <a:lstStyle>
            <a:lvl1pPr>
              <a:defRPr/>
            </a:lvl1pPr>
          </a:lstStyle>
          <a:p>
            <a:pPr>
              <a:defRPr/>
            </a:pPr>
            <a:r>
              <a:rPr lang="en-US"/>
              <a:t>Class 10</a:t>
            </a:r>
            <a:endParaRPr lang="en-US" dirty="0"/>
          </a:p>
        </p:txBody>
      </p:sp>
      <p:sp>
        <p:nvSpPr>
          <p:cNvPr id="7"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cs typeface="Arial" panose="020B0604020202020204" pitchFamily="34" charset="0"/>
              </a:defRPr>
            </a:lvl1pPr>
          </a:lstStyle>
          <a:p>
            <a:pPr>
              <a:defRPr/>
            </a:pPr>
            <a:fld id="{9D821BB1-E660-4A9B-8F1B-148BB884234C}" type="slidenum">
              <a:rPr lang="en-US" altLang="en-US"/>
              <a:pPr>
                <a:defRPr/>
              </a:pPr>
              <a:t>‹#›</a:t>
            </a:fld>
            <a:endParaRPr lang="en-US" altLang="en-US"/>
          </a:p>
        </p:txBody>
      </p:sp>
      <p:pic>
        <p:nvPicPr>
          <p:cNvPr id="8" name="Picture 7">
            <a:extLst>
              <a:ext uri="{FF2B5EF4-FFF2-40B4-BE49-F238E27FC236}">
                <a16:creationId xmlns:a16="http://schemas.microsoft.com/office/drawing/2014/main" id="{000D590D-66AC-4376-9707-569C4285D32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27763" y="6496050"/>
            <a:ext cx="29162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520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Allen_ICON white on light blu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502400"/>
            <a:ext cx="360363"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1"/>
          <p:cNvSpPr>
            <a:spLocks noGrp="1"/>
          </p:cNvSpPr>
          <p:nvPr>
            <p:ph type="dt" sz="half" idx="10"/>
          </p:nvPr>
        </p:nvSpPr>
        <p:spPr/>
        <p:txBody>
          <a:bodyPr/>
          <a:lstStyle>
            <a:lvl1pPr>
              <a:defRPr/>
            </a:lvl1pPr>
          </a:lstStyle>
          <a:p>
            <a:pPr>
              <a:defRPr/>
            </a:pPr>
            <a:fld id="{C9A44553-5C2E-444F-867D-6BF97BBA2454}" type="datetime1">
              <a:rPr lang="en-US" smtClean="0"/>
              <a:t>11/24/2024</a:t>
            </a:fld>
            <a:endParaRPr lang="en-US"/>
          </a:p>
        </p:txBody>
      </p:sp>
      <p:sp>
        <p:nvSpPr>
          <p:cNvPr id="5" name="Footer Placeholder 2"/>
          <p:cNvSpPr>
            <a:spLocks noGrp="1"/>
          </p:cNvSpPr>
          <p:nvPr>
            <p:ph type="ftr" sz="quarter" idx="11"/>
          </p:nvPr>
        </p:nvSpPr>
        <p:spPr/>
        <p:txBody>
          <a:bodyPr/>
          <a:lstStyle>
            <a:lvl1pPr>
              <a:defRPr/>
            </a:lvl1pPr>
          </a:lstStyle>
          <a:p>
            <a:pPr>
              <a:defRPr/>
            </a:pPr>
            <a:r>
              <a:rPr lang="en-CA"/>
              <a:t>Class 10</a:t>
            </a:r>
            <a:endParaRPr lang="en-US" dirty="0"/>
          </a:p>
        </p:txBody>
      </p:sp>
      <p:pic>
        <p:nvPicPr>
          <p:cNvPr id="7" name="Picture 7">
            <a:extLst>
              <a:ext uri="{FF2B5EF4-FFF2-40B4-BE49-F238E27FC236}">
                <a16:creationId xmlns:a16="http://schemas.microsoft.com/office/drawing/2014/main" id="{A8874726-107F-4A14-9886-002CD10926F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27763" y="6496050"/>
            <a:ext cx="29162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89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4"/>
          <p:cNvSpPr>
            <a:spLocks noGrp="1"/>
          </p:cNvSpPr>
          <p:nvPr>
            <p:ph type="dt" sz="half" idx="10"/>
          </p:nvPr>
        </p:nvSpPr>
        <p:spPr/>
        <p:txBody>
          <a:bodyPr/>
          <a:lstStyle>
            <a:lvl1pPr>
              <a:defRPr/>
            </a:lvl1pPr>
          </a:lstStyle>
          <a:p>
            <a:pPr>
              <a:defRPr/>
            </a:pPr>
            <a:fld id="{DAC19353-BBF3-4596-8D39-50FAAB6BE19B}" type="datetime1">
              <a:rPr lang="en-US" smtClean="0"/>
              <a:t>11/24/2024</a:t>
            </a:fld>
            <a:endParaRPr lang="en-US"/>
          </a:p>
        </p:txBody>
      </p:sp>
      <p:sp>
        <p:nvSpPr>
          <p:cNvPr id="7" name="Footer Placeholder 5"/>
          <p:cNvSpPr>
            <a:spLocks noGrp="1"/>
          </p:cNvSpPr>
          <p:nvPr>
            <p:ph type="ftr" sz="quarter" idx="11"/>
          </p:nvPr>
        </p:nvSpPr>
        <p:spPr/>
        <p:txBody>
          <a:bodyPr/>
          <a:lstStyle>
            <a:lvl1pPr>
              <a:defRPr/>
            </a:lvl1pPr>
          </a:lstStyle>
          <a:p>
            <a:pPr>
              <a:defRPr/>
            </a:pPr>
            <a:r>
              <a:rPr lang="en-US"/>
              <a:t>Class 10</a:t>
            </a:r>
            <a:endParaRPr lang="en-US" dirty="0"/>
          </a:p>
        </p:txBody>
      </p:sp>
      <p:sp>
        <p:nvSpPr>
          <p:cNvPr id="8"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cs typeface="Arial" panose="020B0604020202020204" pitchFamily="34" charset="0"/>
              </a:defRPr>
            </a:lvl1pPr>
          </a:lstStyle>
          <a:p>
            <a:pPr>
              <a:defRPr/>
            </a:pPr>
            <a:fld id="{6DBC6869-B077-40DB-A211-F096FCE5397F}" type="slidenum">
              <a:rPr lang="en-US" altLang="en-US"/>
              <a:pPr>
                <a:defRPr/>
              </a:pPr>
              <a:t>‹#›</a:t>
            </a:fld>
            <a:endParaRPr lang="en-US" altLang="en-US"/>
          </a:p>
        </p:txBody>
      </p:sp>
      <p:pic>
        <p:nvPicPr>
          <p:cNvPr id="9" name="Picture 8">
            <a:extLst>
              <a:ext uri="{FF2B5EF4-FFF2-40B4-BE49-F238E27FC236}">
                <a16:creationId xmlns:a16="http://schemas.microsoft.com/office/drawing/2014/main" id="{A0D150B7-3B5E-49AB-9E0C-E12CB3B54E7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27763" y="6496050"/>
            <a:ext cx="29162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descr="Allen_ICON white on light blue.jpg">
            <a:extLst>
              <a:ext uri="{FF2B5EF4-FFF2-40B4-BE49-F238E27FC236}">
                <a16:creationId xmlns:a16="http://schemas.microsoft.com/office/drawing/2014/main" id="{8A75FF3E-4A67-4805-AB80-8FF16FC7D45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502400"/>
            <a:ext cx="360363"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1829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pPr>
              <a:defRPr/>
            </a:pPr>
            <a:fld id="{3CDA2B0B-01C3-4B99-8D26-5BA25006FD97}" type="datetime1">
              <a:rPr lang="en-US" smtClean="0"/>
              <a:t>11/24/2024</a:t>
            </a:fld>
            <a:endParaRPr lang="en-US"/>
          </a:p>
        </p:txBody>
      </p:sp>
      <p:sp>
        <p:nvSpPr>
          <p:cNvPr id="7" name="Footer Placeholder 5"/>
          <p:cNvSpPr>
            <a:spLocks noGrp="1"/>
          </p:cNvSpPr>
          <p:nvPr>
            <p:ph type="ftr" sz="quarter" idx="11"/>
          </p:nvPr>
        </p:nvSpPr>
        <p:spPr/>
        <p:txBody>
          <a:bodyPr/>
          <a:lstStyle>
            <a:lvl1pPr>
              <a:defRPr/>
            </a:lvl1pPr>
          </a:lstStyle>
          <a:p>
            <a:pPr>
              <a:defRPr/>
            </a:pPr>
            <a:r>
              <a:rPr lang="en-US"/>
              <a:t>Class 10</a:t>
            </a:r>
            <a:endParaRPr lang="en-US" dirty="0"/>
          </a:p>
        </p:txBody>
      </p:sp>
      <p:sp>
        <p:nvSpPr>
          <p:cNvPr id="8"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cs typeface="Arial" panose="020B0604020202020204" pitchFamily="34" charset="0"/>
              </a:defRPr>
            </a:lvl1pPr>
          </a:lstStyle>
          <a:p>
            <a:pPr>
              <a:defRPr/>
            </a:pPr>
            <a:fld id="{8934FA8B-4ECF-4F31-987C-17A8C6A90759}" type="slidenum">
              <a:rPr lang="en-US" altLang="en-US"/>
              <a:pPr>
                <a:defRPr/>
              </a:pPr>
              <a:t>‹#›</a:t>
            </a:fld>
            <a:endParaRPr lang="en-US" altLang="en-US"/>
          </a:p>
        </p:txBody>
      </p:sp>
      <p:pic>
        <p:nvPicPr>
          <p:cNvPr id="9" name="Picture 8">
            <a:extLst>
              <a:ext uri="{FF2B5EF4-FFF2-40B4-BE49-F238E27FC236}">
                <a16:creationId xmlns:a16="http://schemas.microsoft.com/office/drawing/2014/main" id="{B8EE0FA1-A019-4BD0-8329-7E40852C522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27763" y="6496050"/>
            <a:ext cx="29162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descr="Allen_ICON white on light blue.jpg">
            <a:extLst>
              <a:ext uri="{FF2B5EF4-FFF2-40B4-BE49-F238E27FC236}">
                <a16:creationId xmlns:a16="http://schemas.microsoft.com/office/drawing/2014/main" id="{70ECE8F5-0120-41DE-94BB-BF11F92B679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502400"/>
            <a:ext cx="360363"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1908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0678D"/>
            </a:gs>
            <a:gs pos="100000">
              <a:srgbClr val="00486D"/>
            </a:gs>
            <a:gs pos="100000">
              <a:srgbClr val="00486D"/>
            </a:gs>
            <a:gs pos="100000">
              <a:srgbClr val="00486D"/>
            </a:gs>
            <a:gs pos="100000">
              <a:srgbClr val="00678D"/>
            </a:gs>
            <a:gs pos="100000">
              <a:srgbClr val="10253F"/>
            </a:gs>
          </a:gsLst>
          <a:lin ang="54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81750"/>
            <a:ext cx="2133600" cy="3397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E6E210E1-768D-4D09-A786-469898BD8419}" type="datetime1">
              <a:rPr lang="en-US" smtClean="0"/>
              <a:t>11/24/2024</a:t>
            </a:fld>
            <a:endParaRPr lang="en-US" dirty="0"/>
          </a:p>
        </p:txBody>
      </p:sp>
      <p:sp>
        <p:nvSpPr>
          <p:cNvPr id="5" name="Footer Placeholder 4"/>
          <p:cNvSpPr>
            <a:spLocks noGrp="1"/>
          </p:cNvSpPr>
          <p:nvPr>
            <p:ph type="ftr" sz="quarter" idx="3"/>
          </p:nvPr>
        </p:nvSpPr>
        <p:spPr>
          <a:xfrm>
            <a:off x="2987675" y="6356350"/>
            <a:ext cx="3313113" cy="365125"/>
          </a:xfrm>
          <a:prstGeom prst="rect">
            <a:avLst/>
          </a:prstGeom>
        </p:spPr>
        <p:txBody>
          <a:bodyPr vert="horz" lIns="91440" tIns="45720" rIns="91440" bIns="45720" rtlCol="0" anchor="ctr"/>
          <a:lstStyle>
            <a:lvl1pPr algn="ctr" eaLnBrk="1" fontAlgn="auto" hangingPunct="1">
              <a:spcBef>
                <a:spcPts val="0"/>
              </a:spcBef>
              <a:spcAft>
                <a:spcPts val="0"/>
              </a:spcAft>
              <a:defRPr sz="1600" i="1">
                <a:solidFill>
                  <a:schemeClr val="bg1"/>
                </a:solidFill>
                <a:latin typeface="+mn-lt"/>
                <a:cs typeface="+mn-cs"/>
              </a:defRPr>
            </a:lvl1pPr>
          </a:lstStyle>
          <a:p>
            <a:pPr>
              <a:defRPr/>
            </a:pPr>
            <a:r>
              <a:rPr lang="en-CA"/>
              <a:t>Class 10</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hf sldNum="0" hdr="0" dt="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Calibri" pitchFamily="34" charset="0"/>
        </a:defRPr>
      </a:lvl2pPr>
      <a:lvl3pPr algn="ctr" rtl="0" eaLnBrk="0" fontAlgn="base" hangingPunct="0">
        <a:spcBef>
          <a:spcPct val="0"/>
        </a:spcBef>
        <a:spcAft>
          <a:spcPct val="0"/>
        </a:spcAft>
        <a:defRPr sz="4400">
          <a:solidFill>
            <a:schemeClr val="bg1"/>
          </a:solidFill>
          <a:latin typeface="Calibri" pitchFamily="34" charset="0"/>
        </a:defRPr>
      </a:lvl3pPr>
      <a:lvl4pPr algn="ctr" rtl="0" eaLnBrk="0" fontAlgn="base" hangingPunct="0">
        <a:spcBef>
          <a:spcPct val="0"/>
        </a:spcBef>
        <a:spcAft>
          <a:spcPct val="0"/>
        </a:spcAft>
        <a:defRPr sz="4400">
          <a:solidFill>
            <a:schemeClr val="bg1"/>
          </a:solidFill>
          <a:latin typeface="Calibri" pitchFamily="34" charset="0"/>
        </a:defRPr>
      </a:lvl4pPr>
      <a:lvl5pPr algn="ctr" rtl="0" eaLnBrk="0" fontAlgn="base" hangingPunct="0">
        <a:spcBef>
          <a:spcPct val="0"/>
        </a:spcBef>
        <a:spcAft>
          <a:spcPct val="0"/>
        </a:spcAft>
        <a:defRPr sz="4400">
          <a:solidFill>
            <a:schemeClr val="bg1"/>
          </a:solidFill>
          <a:latin typeface="Calibri" pitchFamily="34" charset="0"/>
        </a:defRPr>
      </a:lvl5pPr>
      <a:lvl6pPr marL="457200" algn="ctr" rtl="0" fontAlgn="base">
        <a:spcBef>
          <a:spcPct val="0"/>
        </a:spcBef>
        <a:spcAft>
          <a:spcPct val="0"/>
        </a:spcAft>
        <a:defRPr sz="4400">
          <a:solidFill>
            <a:schemeClr val="bg1"/>
          </a:solidFill>
          <a:latin typeface="Calibri" pitchFamily="34" charset="0"/>
        </a:defRPr>
      </a:lvl6pPr>
      <a:lvl7pPr marL="914400" algn="ctr" rtl="0" fontAlgn="base">
        <a:spcBef>
          <a:spcPct val="0"/>
        </a:spcBef>
        <a:spcAft>
          <a:spcPct val="0"/>
        </a:spcAft>
        <a:defRPr sz="4400">
          <a:solidFill>
            <a:schemeClr val="bg1"/>
          </a:solidFill>
          <a:latin typeface="Calibri" pitchFamily="34" charset="0"/>
        </a:defRPr>
      </a:lvl7pPr>
      <a:lvl8pPr marL="1371600" algn="ctr" rtl="0" fontAlgn="base">
        <a:spcBef>
          <a:spcPct val="0"/>
        </a:spcBef>
        <a:spcAft>
          <a:spcPct val="0"/>
        </a:spcAft>
        <a:defRPr sz="4400">
          <a:solidFill>
            <a:schemeClr val="bg1"/>
          </a:solidFill>
          <a:latin typeface="Calibri" pitchFamily="34" charset="0"/>
        </a:defRPr>
      </a:lvl8pPr>
      <a:lvl9pPr marL="1828800" algn="ctr" rtl="0" fontAlgn="base">
        <a:spcBef>
          <a:spcPct val="0"/>
        </a:spcBef>
        <a:spcAft>
          <a:spcPct val="0"/>
        </a:spcAft>
        <a:defRPr sz="4400">
          <a:solidFill>
            <a:schemeClr val="bg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bg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bg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bg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bg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youtu.be/NLb6h_7NAW0"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cbc.ca/news/thenational/right-to-be-forgotten-should-past-wrongs-stay-public-forever-1.464260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685800" y="-242888"/>
            <a:ext cx="7772400" cy="4752008"/>
          </a:xfrm>
        </p:spPr>
        <p:txBody>
          <a:bodyPr/>
          <a:lstStyle/>
          <a:p>
            <a:pPr eaLnBrk="1" hangingPunct="1"/>
            <a:br>
              <a:rPr lang="en-US" altLang="en-US" sz="3600" dirty="0"/>
            </a:br>
            <a:r>
              <a:rPr lang="en-US" altLang="en-US" sz="3600" u="sng" dirty="0"/>
              <a:t>Class 10 – November 25</a:t>
            </a:r>
            <a:br>
              <a:rPr lang="en-US" altLang="en-US" sz="3600" u="sng" dirty="0"/>
            </a:br>
            <a:br>
              <a:rPr lang="en-US" altLang="en-US" sz="3600" u="sng" dirty="0"/>
            </a:br>
            <a:r>
              <a:rPr lang="en-US" altLang="en-US" sz="3600" dirty="0"/>
              <a:t>1. </a:t>
            </a:r>
            <a:r>
              <a:rPr lang="en-CA" altLang="en-US" sz="3600" dirty="0"/>
              <a:t>Forget Me Not? – the Right to Be Forgotten in Europe (and Canada?) and Introduction to European Data Protection </a:t>
            </a:r>
            <a:br>
              <a:rPr lang="en-CA" altLang="en-US" sz="3600" dirty="0"/>
            </a:br>
            <a:r>
              <a:rPr lang="en-CA" altLang="en-US" sz="3600" dirty="0"/>
              <a:t>2. Intro to Cybercrime - presentation</a:t>
            </a:r>
            <a:endParaRPr lang="en-US" altLang="en-US" sz="3600" dirty="0"/>
          </a:p>
        </p:txBody>
      </p:sp>
      <p:pic>
        <p:nvPicPr>
          <p:cNvPr id="15363" name="Picture 5" descr="Allen_ICON white on light blu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61618" y="5733256"/>
            <a:ext cx="1020763"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77961" y="4869160"/>
            <a:ext cx="61880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3103E-4ED7-4A39-BE17-202EE066B156}"/>
              </a:ext>
            </a:extLst>
          </p:cNvPr>
          <p:cNvSpPr>
            <a:spLocks noGrp="1"/>
          </p:cNvSpPr>
          <p:nvPr>
            <p:ph type="title"/>
          </p:nvPr>
        </p:nvSpPr>
        <p:spPr/>
        <p:txBody>
          <a:bodyPr/>
          <a:lstStyle/>
          <a:p>
            <a:r>
              <a:rPr lang="en-CA" i="1" dirty="0"/>
              <a:t>Google v. AEPD and Gonzalez</a:t>
            </a:r>
            <a:endParaRPr lang="en-CA" dirty="0"/>
          </a:p>
        </p:txBody>
      </p:sp>
      <p:sp>
        <p:nvSpPr>
          <p:cNvPr id="3" name="Content Placeholder 2">
            <a:extLst>
              <a:ext uri="{FF2B5EF4-FFF2-40B4-BE49-F238E27FC236}">
                <a16:creationId xmlns:a16="http://schemas.microsoft.com/office/drawing/2014/main" id="{5FFC7B28-2DFA-475D-99C3-483B0A44CD05}"/>
              </a:ext>
            </a:extLst>
          </p:cNvPr>
          <p:cNvSpPr>
            <a:spLocks noGrp="1"/>
          </p:cNvSpPr>
          <p:nvPr>
            <p:ph idx="1"/>
          </p:nvPr>
        </p:nvSpPr>
        <p:spPr>
          <a:xfrm>
            <a:off x="457200" y="1417638"/>
            <a:ext cx="8229600" cy="4708525"/>
          </a:xfrm>
        </p:spPr>
        <p:txBody>
          <a:bodyPr/>
          <a:lstStyle/>
          <a:p>
            <a:pPr marL="0" indent="0">
              <a:buNone/>
            </a:pPr>
            <a:endParaRPr lang="en-CA" sz="2800" dirty="0"/>
          </a:p>
          <a:p>
            <a:pPr marL="0" indent="0">
              <a:buNone/>
            </a:pPr>
            <a:endParaRPr lang="en-CA" sz="2800" dirty="0"/>
          </a:p>
          <a:p>
            <a:pPr marL="0" indent="0">
              <a:buNone/>
            </a:pPr>
            <a:endParaRPr lang="en-CA" sz="2800" u="sng" dirty="0"/>
          </a:p>
          <a:p>
            <a:pPr marL="0" indent="0">
              <a:buNone/>
            </a:pPr>
            <a:r>
              <a:rPr lang="en-CA" b="1" dirty="0"/>
              <a:t>Chloe Hughes-Legare &amp; Emma Peress</a:t>
            </a:r>
            <a:endParaRPr lang="en-CA" sz="2800" u="sng" dirty="0"/>
          </a:p>
        </p:txBody>
      </p:sp>
      <p:sp>
        <p:nvSpPr>
          <p:cNvPr id="4" name="Footer Placeholder 3">
            <a:extLst>
              <a:ext uri="{FF2B5EF4-FFF2-40B4-BE49-F238E27FC236}">
                <a16:creationId xmlns:a16="http://schemas.microsoft.com/office/drawing/2014/main" id="{49826436-AB1E-4AE3-9F25-01EADCD5DCC1}"/>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301634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AFE87-E3CB-41A1-BBA0-CECF1164A7ED}"/>
              </a:ext>
            </a:extLst>
          </p:cNvPr>
          <p:cNvSpPr>
            <a:spLocks noGrp="1"/>
          </p:cNvSpPr>
          <p:nvPr>
            <p:ph type="title"/>
          </p:nvPr>
        </p:nvSpPr>
        <p:spPr>
          <a:xfrm>
            <a:off x="457200" y="274638"/>
            <a:ext cx="8229600" cy="1498178"/>
          </a:xfrm>
        </p:spPr>
        <p:txBody>
          <a:bodyPr/>
          <a:lstStyle/>
          <a:p>
            <a:r>
              <a:rPr lang="en-CA" i="1" dirty="0"/>
              <a:t>Google v. AEPD and Gonzalez </a:t>
            </a:r>
            <a:r>
              <a:rPr lang="en-CA" dirty="0"/>
              <a:t>takeaway</a:t>
            </a:r>
          </a:p>
        </p:txBody>
      </p:sp>
      <p:sp>
        <p:nvSpPr>
          <p:cNvPr id="3" name="Content Placeholder 2">
            <a:extLst>
              <a:ext uri="{FF2B5EF4-FFF2-40B4-BE49-F238E27FC236}">
                <a16:creationId xmlns:a16="http://schemas.microsoft.com/office/drawing/2014/main" id="{2202158A-58C2-4381-BB73-EE9B08395B99}"/>
              </a:ext>
            </a:extLst>
          </p:cNvPr>
          <p:cNvSpPr>
            <a:spLocks noGrp="1"/>
          </p:cNvSpPr>
          <p:nvPr>
            <p:ph idx="1"/>
          </p:nvPr>
        </p:nvSpPr>
        <p:spPr/>
        <p:txBody>
          <a:bodyPr/>
          <a:lstStyle/>
          <a:p>
            <a:pPr marL="0" indent="0">
              <a:buNone/>
            </a:pPr>
            <a:r>
              <a:rPr lang="en-CA" sz="2400" dirty="0"/>
              <a:t>(paras. 97 and 99)</a:t>
            </a:r>
          </a:p>
          <a:p>
            <a:pPr marL="0" indent="0">
              <a:buNone/>
            </a:pPr>
            <a:endParaRPr lang="en-CA" sz="2400" dirty="0"/>
          </a:p>
          <a:p>
            <a:pPr marL="0" indent="0" algn="r">
              <a:buNone/>
            </a:pPr>
            <a:r>
              <a:rPr lang="en-CA" sz="2400" dirty="0"/>
              <a:t>Google’s economic interest</a:t>
            </a:r>
          </a:p>
          <a:p>
            <a:pPr marL="0" indent="0" algn="r">
              <a:buNone/>
            </a:pPr>
            <a:r>
              <a:rPr lang="en-CA" sz="2400" dirty="0"/>
              <a:t>Interest of general public in finding info</a:t>
            </a:r>
          </a:p>
        </p:txBody>
      </p:sp>
      <p:sp>
        <p:nvSpPr>
          <p:cNvPr id="4" name="Footer Placeholder 3">
            <a:extLst>
              <a:ext uri="{FF2B5EF4-FFF2-40B4-BE49-F238E27FC236}">
                <a16:creationId xmlns:a16="http://schemas.microsoft.com/office/drawing/2014/main" id="{3A43C1AF-ABCE-42F5-A0C9-0DF5478D56C3}"/>
              </a:ext>
            </a:extLst>
          </p:cNvPr>
          <p:cNvSpPr>
            <a:spLocks noGrp="1"/>
          </p:cNvSpPr>
          <p:nvPr>
            <p:ph type="ftr" sz="quarter" idx="11"/>
          </p:nvPr>
        </p:nvSpPr>
        <p:spPr/>
        <p:txBody>
          <a:bodyPr/>
          <a:lstStyle/>
          <a:p>
            <a:pPr>
              <a:defRPr/>
            </a:pPr>
            <a:r>
              <a:rPr lang="en-US"/>
              <a:t>Class 10</a:t>
            </a:r>
            <a:endParaRPr lang="en-US" dirty="0"/>
          </a:p>
        </p:txBody>
      </p:sp>
      <p:sp>
        <p:nvSpPr>
          <p:cNvPr id="5" name="Isosceles Triangle 4">
            <a:extLst>
              <a:ext uri="{FF2B5EF4-FFF2-40B4-BE49-F238E27FC236}">
                <a16:creationId xmlns:a16="http://schemas.microsoft.com/office/drawing/2014/main" id="{CAB0BAFB-06B9-4792-9968-8BC5B867F2F6}"/>
              </a:ext>
            </a:extLst>
          </p:cNvPr>
          <p:cNvSpPr/>
          <p:nvPr/>
        </p:nvSpPr>
        <p:spPr>
          <a:xfrm>
            <a:off x="3707829" y="4336096"/>
            <a:ext cx="1728341" cy="149817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7" name="Straight Arrow Connector 6">
            <a:extLst>
              <a:ext uri="{FF2B5EF4-FFF2-40B4-BE49-F238E27FC236}">
                <a16:creationId xmlns:a16="http://schemas.microsoft.com/office/drawing/2014/main" id="{5A82D519-9423-48AD-8BCE-BEAD564A0948}"/>
              </a:ext>
            </a:extLst>
          </p:cNvPr>
          <p:cNvCxnSpPr/>
          <p:nvPr/>
        </p:nvCxnSpPr>
        <p:spPr>
          <a:xfrm flipV="1">
            <a:off x="1907704" y="3429000"/>
            <a:ext cx="5544616" cy="1584176"/>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62446AE-DD41-4DAA-9ADD-4F5B55E60E7D}"/>
              </a:ext>
            </a:extLst>
          </p:cNvPr>
          <p:cNvSpPr txBox="1"/>
          <p:nvPr/>
        </p:nvSpPr>
        <p:spPr>
          <a:xfrm>
            <a:off x="1002395" y="4057471"/>
            <a:ext cx="1080120" cy="1200329"/>
          </a:xfrm>
          <a:prstGeom prst="rect">
            <a:avLst/>
          </a:prstGeom>
          <a:noFill/>
        </p:spPr>
        <p:txBody>
          <a:bodyPr wrap="square" rtlCol="0">
            <a:spAutoFit/>
          </a:bodyPr>
          <a:lstStyle/>
          <a:p>
            <a:r>
              <a:rPr lang="en-CA" dirty="0">
                <a:solidFill>
                  <a:schemeClr val="bg1"/>
                </a:solidFill>
              </a:rPr>
              <a:t>Rt. to privacy and PD </a:t>
            </a:r>
          </a:p>
          <a:p>
            <a:r>
              <a:rPr lang="en-CA" dirty="0">
                <a:solidFill>
                  <a:schemeClr val="bg1"/>
                </a:solidFill>
              </a:rPr>
              <a:t>(7+8)</a:t>
            </a:r>
          </a:p>
        </p:txBody>
      </p:sp>
    </p:spTree>
    <p:extLst>
      <p:ext uri="{BB962C8B-B14F-4D97-AF65-F5344CB8AC3E}">
        <p14:creationId xmlns:p14="http://schemas.microsoft.com/office/powerpoint/2010/main" val="126926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4E6D-8414-4357-ACBD-C90B5BFAAECA}"/>
              </a:ext>
            </a:extLst>
          </p:cNvPr>
          <p:cNvSpPr>
            <a:spLocks noGrp="1"/>
          </p:cNvSpPr>
          <p:nvPr>
            <p:ph type="title"/>
          </p:nvPr>
        </p:nvSpPr>
        <p:spPr>
          <a:xfrm>
            <a:off x="758031" y="1556792"/>
            <a:ext cx="7772400" cy="3168352"/>
          </a:xfrm>
        </p:spPr>
        <p:txBody>
          <a:bodyPr/>
          <a:lstStyle/>
          <a:p>
            <a:r>
              <a:rPr lang="en-CA" dirty="0"/>
              <a:t>Directive 95/46/EC </a:t>
            </a:r>
            <a:br>
              <a:rPr lang="en-CA" dirty="0"/>
            </a:br>
            <a:br>
              <a:rPr lang="en-CA" dirty="0"/>
            </a:br>
            <a:br>
              <a:rPr lang="en-CA" dirty="0"/>
            </a:br>
            <a:r>
              <a:rPr lang="en-CA" dirty="0"/>
              <a:t>GDPR</a:t>
            </a:r>
            <a:br>
              <a:rPr lang="en-CA" dirty="0"/>
            </a:br>
            <a:r>
              <a:rPr lang="en-CA" sz="3200" dirty="0"/>
              <a:t>(May 25, 2018)</a:t>
            </a:r>
          </a:p>
        </p:txBody>
      </p:sp>
      <p:sp>
        <p:nvSpPr>
          <p:cNvPr id="3" name="Footer Placeholder 2">
            <a:extLst>
              <a:ext uri="{FF2B5EF4-FFF2-40B4-BE49-F238E27FC236}">
                <a16:creationId xmlns:a16="http://schemas.microsoft.com/office/drawing/2014/main" id="{19BF0944-15B6-4A5D-8234-87743249E244}"/>
              </a:ext>
            </a:extLst>
          </p:cNvPr>
          <p:cNvSpPr>
            <a:spLocks noGrp="1"/>
          </p:cNvSpPr>
          <p:nvPr>
            <p:ph type="ftr" sz="quarter" idx="11"/>
          </p:nvPr>
        </p:nvSpPr>
        <p:spPr/>
        <p:txBody>
          <a:bodyPr/>
          <a:lstStyle/>
          <a:p>
            <a:pPr>
              <a:defRPr/>
            </a:pPr>
            <a:r>
              <a:rPr lang="en-US"/>
              <a:t>Class 10</a:t>
            </a:r>
            <a:endParaRPr lang="en-US" dirty="0"/>
          </a:p>
        </p:txBody>
      </p:sp>
      <p:sp>
        <p:nvSpPr>
          <p:cNvPr id="4" name="Arrow: Down 3">
            <a:extLst>
              <a:ext uri="{FF2B5EF4-FFF2-40B4-BE49-F238E27FC236}">
                <a16:creationId xmlns:a16="http://schemas.microsoft.com/office/drawing/2014/main" id="{50B1BD7A-DDF3-41CE-A2C6-7C402EFFB66F}"/>
              </a:ext>
            </a:extLst>
          </p:cNvPr>
          <p:cNvSpPr/>
          <p:nvPr/>
        </p:nvSpPr>
        <p:spPr>
          <a:xfrm>
            <a:off x="4212183" y="2492896"/>
            <a:ext cx="864096" cy="129614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62483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A9DA-088B-44D0-BD11-8A2D4DC6CF94}"/>
              </a:ext>
            </a:extLst>
          </p:cNvPr>
          <p:cNvSpPr>
            <a:spLocks noGrp="1"/>
          </p:cNvSpPr>
          <p:nvPr>
            <p:ph type="title"/>
          </p:nvPr>
        </p:nvSpPr>
        <p:spPr>
          <a:xfrm>
            <a:off x="758031" y="1556792"/>
            <a:ext cx="7772400" cy="3168352"/>
          </a:xfrm>
        </p:spPr>
        <p:txBody>
          <a:bodyPr/>
          <a:lstStyle/>
          <a:p>
            <a:r>
              <a:rPr lang="en-CA" dirty="0"/>
              <a:t>WHY IN CANADA (OR ANYWHERE ELSE) SHOULD WE CARE ABOUT EU DATA PROTECTION LAW?</a:t>
            </a:r>
          </a:p>
        </p:txBody>
      </p:sp>
      <p:sp>
        <p:nvSpPr>
          <p:cNvPr id="3" name="Footer Placeholder 2">
            <a:extLst>
              <a:ext uri="{FF2B5EF4-FFF2-40B4-BE49-F238E27FC236}">
                <a16:creationId xmlns:a16="http://schemas.microsoft.com/office/drawing/2014/main" id="{69114C0B-48CC-444E-A22B-881E17DFB192}"/>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79612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F13218-663F-0B09-9E15-7152A6AA83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5221C7-2E98-4AB0-BC9D-7679E4FFD2B8}"/>
              </a:ext>
            </a:extLst>
          </p:cNvPr>
          <p:cNvSpPr>
            <a:spLocks noGrp="1"/>
          </p:cNvSpPr>
          <p:nvPr>
            <p:ph type="title"/>
          </p:nvPr>
        </p:nvSpPr>
        <p:spPr/>
        <p:txBody>
          <a:bodyPr/>
          <a:lstStyle/>
          <a:p>
            <a:r>
              <a:rPr lang="en-CA" dirty="0"/>
              <a:t>The GDPR</a:t>
            </a:r>
          </a:p>
        </p:txBody>
      </p:sp>
      <p:sp>
        <p:nvSpPr>
          <p:cNvPr id="3" name="Content Placeholder 2">
            <a:extLst>
              <a:ext uri="{FF2B5EF4-FFF2-40B4-BE49-F238E27FC236}">
                <a16:creationId xmlns:a16="http://schemas.microsoft.com/office/drawing/2014/main" id="{1476D647-3523-B3CC-B9E2-4C44027B47D7}"/>
              </a:ext>
            </a:extLst>
          </p:cNvPr>
          <p:cNvSpPr>
            <a:spLocks noGrp="1"/>
          </p:cNvSpPr>
          <p:nvPr>
            <p:ph idx="1"/>
          </p:nvPr>
        </p:nvSpPr>
        <p:spPr>
          <a:xfrm>
            <a:off x="457200" y="1417638"/>
            <a:ext cx="8229600" cy="4708525"/>
          </a:xfrm>
        </p:spPr>
        <p:txBody>
          <a:bodyPr/>
          <a:lstStyle/>
          <a:p>
            <a:pPr marL="0" indent="0">
              <a:buNone/>
            </a:pPr>
            <a:endParaRPr lang="en-CA" sz="2800" dirty="0"/>
          </a:p>
          <a:p>
            <a:pPr marL="0" indent="0">
              <a:buNone/>
            </a:pPr>
            <a:endParaRPr lang="en-CA" sz="2800" dirty="0"/>
          </a:p>
          <a:p>
            <a:pPr marL="0" indent="0">
              <a:buNone/>
            </a:pPr>
            <a:endParaRPr lang="en-CA" sz="2800" u="sng" dirty="0"/>
          </a:p>
          <a:p>
            <a:pPr marL="0" indent="0">
              <a:buNone/>
            </a:pPr>
            <a:r>
              <a:rPr lang="en-CA" b="1" dirty="0"/>
              <a:t>Isabela Vecchi &amp; Leah Ramsay</a:t>
            </a:r>
            <a:endParaRPr lang="en-CA" sz="2800" u="sng" dirty="0"/>
          </a:p>
        </p:txBody>
      </p:sp>
      <p:sp>
        <p:nvSpPr>
          <p:cNvPr id="4" name="Footer Placeholder 3">
            <a:extLst>
              <a:ext uri="{FF2B5EF4-FFF2-40B4-BE49-F238E27FC236}">
                <a16:creationId xmlns:a16="http://schemas.microsoft.com/office/drawing/2014/main" id="{FC3976AC-A1FE-EFAA-014B-1440E75ACAC9}"/>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303565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AFE87-E3CB-41A1-BBA0-CECF1164A7ED}"/>
              </a:ext>
            </a:extLst>
          </p:cNvPr>
          <p:cNvSpPr>
            <a:spLocks noGrp="1"/>
          </p:cNvSpPr>
          <p:nvPr>
            <p:ph type="title"/>
          </p:nvPr>
        </p:nvSpPr>
        <p:spPr>
          <a:xfrm>
            <a:off x="0" y="274638"/>
            <a:ext cx="9144000" cy="1143000"/>
          </a:xfrm>
        </p:spPr>
        <p:txBody>
          <a:bodyPr/>
          <a:lstStyle/>
          <a:p>
            <a:r>
              <a:rPr lang="en-CA" dirty="0"/>
              <a:t>European Privacy Law - the GDPR</a:t>
            </a:r>
          </a:p>
        </p:txBody>
      </p:sp>
      <p:sp>
        <p:nvSpPr>
          <p:cNvPr id="3" name="Content Placeholder 2">
            <a:extLst>
              <a:ext uri="{FF2B5EF4-FFF2-40B4-BE49-F238E27FC236}">
                <a16:creationId xmlns:a16="http://schemas.microsoft.com/office/drawing/2014/main" id="{2202158A-58C2-4381-BB73-EE9B08395B99}"/>
              </a:ext>
            </a:extLst>
          </p:cNvPr>
          <p:cNvSpPr>
            <a:spLocks noGrp="1"/>
          </p:cNvSpPr>
          <p:nvPr>
            <p:ph idx="1"/>
          </p:nvPr>
        </p:nvSpPr>
        <p:spPr/>
        <p:txBody>
          <a:bodyPr/>
          <a:lstStyle/>
          <a:p>
            <a:r>
              <a:rPr lang="en-CA" dirty="0"/>
              <a:t>Extraterritoriality</a:t>
            </a:r>
          </a:p>
          <a:p>
            <a:r>
              <a:rPr lang="en-CA" dirty="0"/>
              <a:t>“Processing”</a:t>
            </a:r>
          </a:p>
          <a:p>
            <a:r>
              <a:rPr lang="en-CA" dirty="0"/>
              <a:t>Controller </a:t>
            </a:r>
            <a:r>
              <a:rPr lang="en-CA" dirty="0">
                <a:sym typeface="Wingdings" panose="05000000000000000000" pitchFamily="2" charset="2"/>
              </a:rPr>
              <a:t>&amp; </a:t>
            </a:r>
            <a:r>
              <a:rPr lang="en-CA" dirty="0"/>
              <a:t>Processor </a:t>
            </a:r>
          </a:p>
          <a:p>
            <a:r>
              <a:rPr lang="en-US" dirty="0"/>
              <a:t>Data protection by design and by default</a:t>
            </a:r>
            <a:endParaRPr lang="en-CA" dirty="0"/>
          </a:p>
          <a:p>
            <a:r>
              <a:rPr lang="en-CA" dirty="0"/>
              <a:t>$$$</a:t>
            </a:r>
          </a:p>
          <a:p>
            <a:r>
              <a:rPr lang="en-CA" dirty="0"/>
              <a:t>User Rights (incl. esp. RTBF)</a:t>
            </a:r>
          </a:p>
          <a:p>
            <a:endParaRPr lang="en-CA" dirty="0"/>
          </a:p>
        </p:txBody>
      </p:sp>
      <p:sp>
        <p:nvSpPr>
          <p:cNvPr id="4" name="Footer Placeholder 3">
            <a:extLst>
              <a:ext uri="{FF2B5EF4-FFF2-40B4-BE49-F238E27FC236}">
                <a16:creationId xmlns:a16="http://schemas.microsoft.com/office/drawing/2014/main" id="{3A43C1AF-ABCE-42F5-A0C9-0DF5478D56C3}"/>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345286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3F782-6853-4521-AB91-2DFD0EF1BB5A}"/>
              </a:ext>
            </a:extLst>
          </p:cNvPr>
          <p:cNvSpPr>
            <a:spLocks noGrp="1"/>
          </p:cNvSpPr>
          <p:nvPr>
            <p:ph type="title"/>
          </p:nvPr>
        </p:nvSpPr>
        <p:spPr/>
        <p:txBody>
          <a:bodyPr/>
          <a:lstStyle/>
          <a:p>
            <a:r>
              <a:rPr lang="en-CA" dirty="0"/>
              <a:t>GDPR Art. 3 – Extraterritoriality</a:t>
            </a:r>
          </a:p>
        </p:txBody>
      </p:sp>
      <p:sp>
        <p:nvSpPr>
          <p:cNvPr id="3" name="Content Placeholder 2">
            <a:extLst>
              <a:ext uri="{FF2B5EF4-FFF2-40B4-BE49-F238E27FC236}">
                <a16:creationId xmlns:a16="http://schemas.microsoft.com/office/drawing/2014/main" id="{12BE1870-C15C-45B5-9CD4-AF1D76D7B9EB}"/>
              </a:ext>
            </a:extLst>
          </p:cNvPr>
          <p:cNvSpPr>
            <a:spLocks noGrp="1"/>
          </p:cNvSpPr>
          <p:nvPr>
            <p:ph idx="1"/>
          </p:nvPr>
        </p:nvSpPr>
        <p:spPr/>
        <p:txBody>
          <a:bodyPr/>
          <a:lstStyle/>
          <a:p>
            <a:pPr marL="0" indent="0">
              <a:buNone/>
            </a:pPr>
            <a:r>
              <a:rPr lang="en-US" sz="2400" dirty="0"/>
              <a:t>(2) This Regulation applies to the processing of personal data of data subjects who are in the Union </a:t>
            </a:r>
            <a:r>
              <a:rPr lang="en-US" b="1" dirty="0"/>
              <a:t>by a controller or processor not established in the Union</a:t>
            </a:r>
            <a:r>
              <a:rPr lang="en-US" sz="2400" dirty="0"/>
              <a:t>, where the processing activities are related to:</a:t>
            </a:r>
          </a:p>
          <a:p>
            <a:pPr marL="457200" indent="-457200">
              <a:buFont typeface="+mj-lt"/>
              <a:buAutoNum type="alphaLcPeriod"/>
            </a:pPr>
            <a:r>
              <a:rPr lang="en-US" sz="2400" dirty="0"/>
              <a:t>the offering of goods or services, irrespective of whether a payment of the data subject is required, to such data subjects in the Union; or</a:t>
            </a:r>
          </a:p>
          <a:p>
            <a:pPr marL="457200" indent="-457200">
              <a:buFont typeface="+mj-lt"/>
              <a:buAutoNum type="alphaLcPeriod"/>
            </a:pPr>
            <a:r>
              <a:rPr lang="en-US" sz="2400" dirty="0"/>
              <a:t>the monitoring of their </a:t>
            </a:r>
            <a:r>
              <a:rPr lang="en-US" sz="2400" dirty="0" err="1"/>
              <a:t>behaviour</a:t>
            </a:r>
            <a:r>
              <a:rPr lang="en-US" sz="2400" dirty="0"/>
              <a:t> as far as their </a:t>
            </a:r>
            <a:r>
              <a:rPr lang="en-US" sz="2400" dirty="0" err="1"/>
              <a:t>behaviour</a:t>
            </a:r>
            <a:r>
              <a:rPr lang="en-US" sz="2400" dirty="0"/>
              <a:t> takes place within the Union.</a:t>
            </a:r>
            <a:endParaRPr lang="en-CA" sz="2400" dirty="0"/>
          </a:p>
        </p:txBody>
      </p:sp>
      <p:sp>
        <p:nvSpPr>
          <p:cNvPr id="4" name="Footer Placeholder 3">
            <a:extLst>
              <a:ext uri="{FF2B5EF4-FFF2-40B4-BE49-F238E27FC236}">
                <a16:creationId xmlns:a16="http://schemas.microsoft.com/office/drawing/2014/main" id="{22C066B2-0C9D-485A-958C-2129AF55614F}"/>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941234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3F782-6853-4521-AB91-2DFD0EF1BB5A}"/>
              </a:ext>
            </a:extLst>
          </p:cNvPr>
          <p:cNvSpPr>
            <a:spLocks noGrp="1"/>
          </p:cNvSpPr>
          <p:nvPr>
            <p:ph type="title"/>
          </p:nvPr>
        </p:nvSpPr>
        <p:spPr/>
        <p:txBody>
          <a:bodyPr/>
          <a:lstStyle/>
          <a:p>
            <a:r>
              <a:rPr lang="en-CA" dirty="0"/>
              <a:t>GDPR Art. 4 – Definitions</a:t>
            </a:r>
          </a:p>
        </p:txBody>
      </p:sp>
      <p:sp>
        <p:nvSpPr>
          <p:cNvPr id="3" name="Content Placeholder 2">
            <a:extLst>
              <a:ext uri="{FF2B5EF4-FFF2-40B4-BE49-F238E27FC236}">
                <a16:creationId xmlns:a16="http://schemas.microsoft.com/office/drawing/2014/main" id="{12BE1870-C15C-45B5-9CD4-AF1D76D7B9EB}"/>
              </a:ext>
            </a:extLst>
          </p:cNvPr>
          <p:cNvSpPr>
            <a:spLocks noGrp="1"/>
          </p:cNvSpPr>
          <p:nvPr>
            <p:ph idx="1"/>
          </p:nvPr>
        </p:nvSpPr>
        <p:spPr/>
        <p:txBody>
          <a:bodyPr/>
          <a:lstStyle/>
          <a:p>
            <a:pPr marL="0" indent="0">
              <a:buNone/>
            </a:pPr>
            <a:r>
              <a:rPr lang="en-US" sz="2800" dirty="0"/>
              <a:t>(2) ‘</a:t>
            </a:r>
            <a:r>
              <a:rPr lang="en-US" sz="2800" b="1" dirty="0"/>
              <a:t>processing</a:t>
            </a:r>
            <a:r>
              <a:rPr lang="en-US" sz="2800" dirty="0"/>
              <a:t>’ means any operation or set of operations which is performed on personal data or on sets of personal data, whether or not by automated means, such as collection, recording, </a:t>
            </a:r>
            <a:r>
              <a:rPr lang="en-US" sz="2800" dirty="0" err="1"/>
              <a:t>organisation</a:t>
            </a:r>
            <a:r>
              <a:rPr lang="en-US" sz="2800" dirty="0"/>
              <a:t>, structuring, storage, adaptation or alteration, retrieval, consultation, use, disclosure by transmission, dissemination or otherwise making available, alignment or combination, restriction, erasure or destruction;</a:t>
            </a:r>
            <a:endParaRPr lang="en-CA" sz="2800" dirty="0"/>
          </a:p>
        </p:txBody>
      </p:sp>
      <p:sp>
        <p:nvSpPr>
          <p:cNvPr id="4" name="Footer Placeholder 3">
            <a:extLst>
              <a:ext uri="{FF2B5EF4-FFF2-40B4-BE49-F238E27FC236}">
                <a16:creationId xmlns:a16="http://schemas.microsoft.com/office/drawing/2014/main" id="{22C066B2-0C9D-485A-958C-2129AF55614F}"/>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79542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A3DD3-E94C-0E91-83A1-D98D92864A1A}"/>
              </a:ext>
            </a:extLst>
          </p:cNvPr>
          <p:cNvSpPr>
            <a:spLocks noGrp="1"/>
          </p:cNvSpPr>
          <p:nvPr>
            <p:ph type="title"/>
          </p:nvPr>
        </p:nvSpPr>
        <p:spPr/>
        <p:txBody>
          <a:bodyPr/>
          <a:lstStyle/>
          <a:p>
            <a:r>
              <a:rPr lang="en-CA" dirty="0"/>
              <a:t>“Processing”</a:t>
            </a:r>
          </a:p>
        </p:txBody>
      </p:sp>
      <p:sp>
        <p:nvSpPr>
          <p:cNvPr id="3" name="Content Placeholder 2">
            <a:extLst>
              <a:ext uri="{FF2B5EF4-FFF2-40B4-BE49-F238E27FC236}">
                <a16:creationId xmlns:a16="http://schemas.microsoft.com/office/drawing/2014/main" id="{6F2653EB-1E06-796C-B9C7-E1F318E6766C}"/>
              </a:ext>
            </a:extLst>
          </p:cNvPr>
          <p:cNvSpPr>
            <a:spLocks noGrp="1"/>
          </p:cNvSpPr>
          <p:nvPr>
            <p:ph idx="1"/>
          </p:nvPr>
        </p:nvSpPr>
        <p:spPr/>
        <p:txBody>
          <a:bodyPr/>
          <a:lstStyle/>
          <a:p>
            <a:pPr marL="0" indent="0">
              <a:buNone/>
            </a:pPr>
            <a:r>
              <a:rPr lang="en-CA" dirty="0"/>
              <a:t>According to Yale (contract I reviewed):</a:t>
            </a:r>
          </a:p>
          <a:p>
            <a:pPr marL="0" indent="0">
              <a:buNone/>
            </a:pPr>
            <a:endParaRPr lang="en-US" sz="2000" dirty="0"/>
          </a:p>
          <a:p>
            <a:pPr marL="0" indent="0">
              <a:buNone/>
            </a:pPr>
            <a:r>
              <a:rPr lang="en-US" sz="2000" dirty="0"/>
              <a:t>“Process” means to perform any operation or set of operations on any data, information, material, work, expression or other content, including to (</a:t>
            </a:r>
            <a:r>
              <a:rPr lang="en-US" sz="2000" dirty="0" err="1"/>
              <a:t>i</a:t>
            </a:r>
            <a:r>
              <a:rPr lang="en-US" sz="2000" dirty="0"/>
              <a:t>) collect, receive, input, upload, download, record, reproduce, store, organize, combine, log, catalog, cross-reference, manage, maintain, copy, adapt, alter, translate or make other improvements or derivative works, (ii) process, retrieve, output,  consult, use, disseminate, transmit, submit, post, transfer, disclose or otherwise provide or make available, or (iii) block, erase or destroy. “Processing” and “Processed” have correlative meanings.</a:t>
            </a:r>
            <a:endParaRPr lang="en-CA" sz="2000" dirty="0"/>
          </a:p>
        </p:txBody>
      </p:sp>
      <p:sp>
        <p:nvSpPr>
          <p:cNvPr id="4" name="Footer Placeholder 3">
            <a:extLst>
              <a:ext uri="{FF2B5EF4-FFF2-40B4-BE49-F238E27FC236}">
                <a16:creationId xmlns:a16="http://schemas.microsoft.com/office/drawing/2014/main" id="{1F5EA435-95F1-1631-8B3B-511892627180}"/>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577824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3F782-6853-4521-AB91-2DFD0EF1BB5A}"/>
              </a:ext>
            </a:extLst>
          </p:cNvPr>
          <p:cNvSpPr>
            <a:spLocks noGrp="1"/>
          </p:cNvSpPr>
          <p:nvPr>
            <p:ph type="title"/>
          </p:nvPr>
        </p:nvSpPr>
        <p:spPr/>
        <p:txBody>
          <a:bodyPr/>
          <a:lstStyle/>
          <a:p>
            <a:r>
              <a:rPr lang="en-CA" dirty="0"/>
              <a:t>GDPR Art. 4</a:t>
            </a:r>
            <a:br>
              <a:rPr lang="en-CA" dirty="0"/>
            </a:br>
            <a:r>
              <a:rPr lang="en-CA" dirty="0"/>
              <a:t>Controller and Processor</a:t>
            </a:r>
          </a:p>
        </p:txBody>
      </p:sp>
      <p:sp>
        <p:nvSpPr>
          <p:cNvPr id="3" name="Content Placeholder 2">
            <a:extLst>
              <a:ext uri="{FF2B5EF4-FFF2-40B4-BE49-F238E27FC236}">
                <a16:creationId xmlns:a16="http://schemas.microsoft.com/office/drawing/2014/main" id="{12BE1870-C15C-45B5-9CD4-AF1D76D7B9EB}"/>
              </a:ext>
            </a:extLst>
          </p:cNvPr>
          <p:cNvSpPr>
            <a:spLocks noGrp="1"/>
          </p:cNvSpPr>
          <p:nvPr>
            <p:ph idx="1"/>
          </p:nvPr>
        </p:nvSpPr>
        <p:spPr>
          <a:xfrm>
            <a:off x="457200" y="1772816"/>
            <a:ext cx="8229600" cy="4353347"/>
          </a:xfrm>
        </p:spPr>
        <p:txBody>
          <a:bodyPr/>
          <a:lstStyle/>
          <a:p>
            <a:pPr marL="0" indent="0">
              <a:buNone/>
            </a:pPr>
            <a:r>
              <a:rPr lang="en-US" sz="2400" dirty="0"/>
              <a:t>(7) ‘</a:t>
            </a:r>
            <a:r>
              <a:rPr lang="en-US" sz="2400" b="1" dirty="0"/>
              <a:t>controller</a:t>
            </a:r>
            <a:r>
              <a:rPr lang="en-US" sz="2400" dirty="0"/>
              <a:t>’ means the </a:t>
            </a:r>
            <a:r>
              <a:rPr lang="en-US" sz="2400" dirty="0">
                <a:solidFill>
                  <a:srgbClr val="FF0000"/>
                </a:solidFill>
              </a:rPr>
              <a:t>natural or legal person, public authority, agency or other body </a:t>
            </a:r>
            <a:r>
              <a:rPr lang="en-US" sz="2400" dirty="0"/>
              <a:t>which, alone or jointly with others, </a:t>
            </a:r>
            <a:r>
              <a:rPr lang="en-US" sz="2400" b="1" i="1" dirty="0"/>
              <a:t>determines the purposes and means of the processing of personal data</a:t>
            </a:r>
            <a:r>
              <a:rPr lang="en-US" sz="2400" dirty="0"/>
              <a:t>; where the purposes and means of such processing are determined by Union or Member State law, the controller or the specific criteria for its nomination may be provided for by Union or Member State law;</a:t>
            </a:r>
          </a:p>
          <a:p>
            <a:pPr marL="0" indent="0">
              <a:buNone/>
            </a:pPr>
            <a:r>
              <a:rPr lang="en-US" sz="2400" dirty="0"/>
              <a:t>(8) ‘</a:t>
            </a:r>
            <a:r>
              <a:rPr lang="en-US" sz="2400" b="1" dirty="0"/>
              <a:t>processor</a:t>
            </a:r>
            <a:r>
              <a:rPr lang="en-US" sz="2400" dirty="0"/>
              <a:t>’ means a natural or legal person, public authority, agency or other body </a:t>
            </a:r>
            <a:r>
              <a:rPr lang="en-US" sz="2400" b="1" i="1" dirty="0"/>
              <a:t>which processes personal data on behalf of the controller</a:t>
            </a:r>
            <a:r>
              <a:rPr lang="en-US" sz="2400" dirty="0"/>
              <a:t>;</a:t>
            </a:r>
          </a:p>
          <a:p>
            <a:pPr marL="0" indent="0">
              <a:buNone/>
            </a:pPr>
            <a:endParaRPr lang="en-CA" sz="2400" dirty="0"/>
          </a:p>
        </p:txBody>
      </p:sp>
      <p:sp>
        <p:nvSpPr>
          <p:cNvPr id="4" name="Footer Placeholder 3">
            <a:extLst>
              <a:ext uri="{FF2B5EF4-FFF2-40B4-BE49-F238E27FC236}">
                <a16:creationId xmlns:a16="http://schemas.microsoft.com/office/drawing/2014/main" id="{22C066B2-0C9D-485A-958C-2129AF55614F}"/>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381325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457200" y="274639"/>
            <a:ext cx="8229600" cy="634082"/>
          </a:xfrm>
        </p:spPr>
        <p:txBody>
          <a:bodyPr/>
          <a:lstStyle/>
          <a:p>
            <a:pPr eaLnBrk="1" hangingPunct="1"/>
            <a:r>
              <a:rPr lang="en-US" altLang="en-US" dirty="0"/>
              <a:t>Admin Crap</a:t>
            </a:r>
          </a:p>
        </p:txBody>
      </p:sp>
      <p:sp>
        <p:nvSpPr>
          <p:cNvPr id="66564" name="Footer Placeholder 3"/>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a:defRPr/>
            </a:pPr>
            <a:r>
              <a:rPr lang="en-CA"/>
              <a:t>Class 10</a:t>
            </a:r>
            <a:endParaRPr lang="en-US" dirty="0"/>
          </a:p>
        </p:txBody>
      </p:sp>
      <p:sp>
        <p:nvSpPr>
          <p:cNvPr id="37892" name="Content Placeholder 2"/>
          <p:cNvSpPr>
            <a:spLocks noGrp="1"/>
          </p:cNvSpPr>
          <p:nvPr>
            <p:ph idx="1"/>
          </p:nvPr>
        </p:nvSpPr>
        <p:spPr>
          <a:xfrm>
            <a:off x="457200" y="1196752"/>
            <a:ext cx="8229600" cy="5256436"/>
          </a:xfrm>
        </p:spPr>
        <p:txBody>
          <a:bodyPr/>
          <a:lstStyle/>
          <a:p>
            <a:pPr eaLnBrk="1" hangingPunct="1">
              <a:defRPr/>
            </a:pPr>
            <a:r>
              <a:rPr lang="en-CA" altLang="en-US" sz="2400" dirty="0"/>
              <a:t>EXAM / Review:</a:t>
            </a:r>
          </a:p>
          <a:p>
            <a:pPr lvl="1" eaLnBrk="1" hangingPunct="1">
              <a:buFont typeface="Wingdings" panose="05000000000000000000" pitchFamily="2" charset="2"/>
              <a:buChar char="Ø"/>
              <a:defRPr/>
            </a:pPr>
            <a:r>
              <a:rPr lang="en-US" altLang="en-US" sz="2400" b="1" dirty="0"/>
              <a:t>Fixed Time </a:t>
            </a:r>
            <a:r>
              <a:rPr lang="en-US" altLang="en-US" sz="2400" b="1" dirty="0" err="1"/>
              <a:t>Takehome</a:t>
            </a:r>
            <a:r>
              <a:rPr lang="en-US" altLang="en-US" sz="2400" dirty="0"/>
              <a:t> (3-hour, Wednesday, December 11, 9h30)</a:t>
            </a:r>
          </a:p>
          <a:p>
            <a:pPr lvl="1" eaLnBrk="1" hangingPunct="1">
              <a:buFont typeface="Wingdings" panose="05000000000000000000" pitchFamily="2" charset="2"/>
              <a:buChar char="Ø"/>
              <a:defRPr/>
            </a:pPr>
            <a:r>
              <a:rPr lang="en-US" altLang="en-US" sz="2400" dirty="0"/>
              <a:t>I will certainly answer (</a:t>
            </a:r>
            <a:r>
              <a:rPr lang="en-US" altLang="en-US" sz="2400" i="1" dirty="0"/>
              <a:t>specific</a:t>
            </a:r>
            <a:r>
              <a:rPr lang="en-US" altLang="en-US" sz="2400" dirty="0"/>
              <a:t>) questions on December 2 and by email before then any time (well, I will cut you off at bedtime the night before)! Even the weekend! BUT…I will not “re-teach” i.e.:</a:t>
            </a:r>
          </a:p>
          <a:p>
            <a:pPr marL="914400" lvl="2" indent="0" eaLnBrk="1" hangingPunct="1">
              <a:buNone/>
              <a:defRPr/>
            </a:pPr>
            <a:r>
              <a:rPr lang="en-US" altLang="en-US" dirty="0"/>
              <a:t>OK: “I am confused about this point, can you clarify?</a:t>
            </a:r>
          </a:p>
          <a:p>
            <a:pPr marL="914400" lvl="2" indent="0" eaLnBrk="1" hangingPunct="1">
              <a:buNone/>
              <a:defRPr/>
            </a:pPr>
            <a:r>
              <a:rPr lang="en-US" altLang="en-US" dirty="0"/>
              <a:t>Not OK: “Can you explain the </a:t>
            </a:r>
            <a:r>
              <a:rPr lang="en-US" altLang="en-US" i="1" dirty="0"/>
              <a:t>Tariff-22 </a:t>
            </a:r>
            <a:r>
              <a:rPr lang="en-US" altLang="en-US" dirty="0"/>
              <a:t>case to me?”</a:t>
            </a:r>
          </a:p>
          <a:p>
            <a:pPr eaLnBrk="1" hangingPunct="1">
              <a:defRPr/>
            </a:pPr>
            <a:r>
              <a:rPr lang="en-CA" altLang="en-US" sz="2400" dirty="0"/>
              <a:t>Guest! And updates syllabus v4, maybe v5 (random internet law topics mini-lecture) coming</a:t>
            </a:r>
          </a:p>
          <a:p>
            <a:pPr eaLnBrk="1" hangingPunct="1">
              <a:defRPr/>
            </a:pPr>
            <a:r>
              <a:rPr lang="en-US" altLang="en-US" sz="2400" dirty="0"/>
              <a:t>Course Evaluations on Mercury</a:t>
            </a:r>
          </a:p>
        </p:txBody>
      </p:sp>
      <p:sp>
        <p:nvSpPr>
          <p:cNvPr id="74757" name="AutoShape 2" descr="Image result for icann"/>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bg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bg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bg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bg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bg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bg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bg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bg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bg1"/>
                </a:solidFill>
                <a:latin typeface="Calibri" panose="020F0502020204030204" pitchFamily="34" charset="0"/>
              </a:defRPr>
            </a:lvl9pPr>
          </a:lstStyle>
          <a:p>
            <a:pPr>
              <a:spcBef>
                <a:spcPct val="0"/>
              </a:spcBef>
              <a:buFontTx/>
              <a:buNone/>
            </a:pPr>
            <a:endParaRPr lang="en-CA" altLang="en-US" sz="1800" dirty="0">
              <a:solidFill>
                <a:schemeClr val="tx1"/>
              </a:solidFill>
              <a:latin typeface="Arial" panose="020B0604020202020204" pitchFamily="34" charset="0"/>
            </a:endParaRPr>
          </a:p>
        </p:txBody>
      </p:sp>
    </p:spTree>
    <p:extLst>
      <p:ext uri="{BB962C8B-B14F-4D97-AF65-F5344CB8AC3E}">
        <p14:creationId xmlns:p14="http://schemas.microsoft.com/office/powerpoint/2010/main" val="1946074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FC9AB8-B6AF-074E-15BA-830D918ADE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3D0E54-BD1A-36CC-5F89-9D28B616E8C0}"/>
              </a:ext>
            </a:extLst>
          </p:cNvPr>
          <p:cNvSpPr>
            <a:spLocks noGrp="1"/>
          </p:cNvSpPr>
          <p:nvPr>
            <p:ph type="title"/>
          </p:nvPr>
        </p:nvSpPr>
        <p:spPr>
          <a:xfrm>
            <a:off x="457200" y="274638"/>
            <a:ext cx="8229600" cy="457199"/>
          </a:xfrm>
        </p:spPr>
        <p:txBody>
          <a:bodyPr/>
          <a:lstStyle/>
          <a:p>
            <a:r>
              <a:rPr lang="en-CA" dirty="0"/>
              <a:t>GDPR Art. 5 – Processing principles</a:t>
            </a:r>
          </a:p>
        </p:txBody>
      </p:sp>
      <p:sp>
        <p:nvSpPr>
          <p:cNvPr id="3" name="Content Placeholder 2">
            <a:extLst>
              <a:ext uri="{FF2B5EF4-FFF2-40B4-BE49-F238E27FC236}">
                <a16:creationId xmlns:a16="http://schemas.microsoft.com/office/drawing/2014/main" id="{2EE60D78-ADCA-6CF5-52DB-5C8FCE1239FC}"/>
              </a:ext>
            </a:extLst>
          </p:cNvPr>
          <p:cNvSpPr>
            <a:spLocks noGrp="1"/>
          </p:cNvSpPr>
          <p:nvPr>
            <p:ph idx="1"/>
          </p:nvPr>
        </p:nvSpPr>
        <p:spPr>
          <a:xfrm>
            <a:off x="457200" y="980728"/>
            <a:ext cx="8229600" cy="5145435"/>
          </a:xfrm>
        </p:spPr>
        <p:txBody>
          <a:bodyPr/>
          <a:lstStyle/>
          <a:p>
            <a:pPr marL="0" indent="0">
              <a:buNone/>
            </a:pPr>
            <a:r>
              <a:rPr lang="en-US" sz="2400" dirty="0"/>
              <a:t>1. Personal data shall be:</a:t>
            </a:r>
          </a:p>
          <a:p>
            <a:pPr marL="857250" lvl="1" indent="-457200">
              <a:buFont typeface="+mj-lt"/>
              <a:buAutoNum type="alphaLcParenR"/>
            </a:pPr>
            <a:r>
              <a:rPr lang="en-US" sz="2000" dirty="0"/>
              <a:t>processed lawfully, fairly and in a transparent manner in relation to the data subject (‘lawfulness, fairness and transparency’);</a:t>
            </a:r>
          </a:p>
          <a:p>
            <a:pPr marL="857250" lvl="1" indent="-457200">
              <a:buFont typeface="+mj-lt"/>
              <a:buAutoNum type="alphaLcParenR"/>
            </a:pPr>
            <a:r>
              <a:rPr lang="en-US" sz="2000" dirty="0"/>
              <a:t>collected for specified, explicit and legitimate purposes and not further processed in a manner that is incompatible with those purposes… (‘purpose limitation’);</a:t>
            </a:r>
          </a:p>
          <a:p>
            <a:pPr marL="857250" lvl="1" indent="-457200">
              <a:buFont typeface="+mj-lt"/>
              <a:buAutoNum type="alphaLcParenR"/>
            </a:pPr>
            <a:r>
              <a:rPr lang="en-US" sz="2000" dirty="0"/>
              <a:t>adequate, relevant and limited to what is necessary in relation to the purposes for which they are processed (‘data </a:t>
            </a:r>
            <a:r>
              <a:rPr lang="en-US" sz="2000" dirty="0" err="1"/>
              <a:t>minimisation</a:t>
            </a:r>
            <a:r>
              <a:rPr lang="en-US" sz="2000" dirty="0"/>
              <a:t>’);</a:t>
            </a:r>
          </a:p>
          <a:p>
            <a:pPr marL="857250" lvl="1" indent="-457200">
              <a:buFont typeface="+mj-lt"/>
              <a:buAutoNum type="alphaLcParenR"/>
            </a:pPr>
            <a:r>
              <a:rPr lang="en-US" sz="2000" dirty="0"/>
              <a:t>(‘accuracy’)</a:t>
            </a:r>
          </a:p>
          <a:p>
            <a:pPr marL="857250" lvl="1" indent="-457200">
              <a:buFont typeface="+mj-lt"/>
              <a:buAutoNum type="alphaLcParenR"/>
            </a:pPr>
            <a:r>
              <a:rPr lang="en-US" sz="2000" dirty="0"/>
              <a:t>kept in a form which permits identification of data subjects for no longer than is necessary for the purposes for which the personal data are processed (‘storage limitation’)</a:t>
            </a:r>
          </a:p>
          <a:p>
            <a:pPr marL="857250" lvl="1" indent="-457200">
              <a:buFont typeface="+mj-lt"/>
              <a:buAutoNum type="alphaLcParenR"/>
            </a:pPr>
            <a:r>
              <a:rPr lang="en-US" sz="2000" dirty="0"/>
              <a:t>processed in a manner that ensures appropriate security of the personal data …(‘‘integrity and confidentiality’)</a:t>
            </a:r>
          </a:p>
          <a:p>
            <a:pPr marL="0" indent="0">
              <a:buNone/>
            </a:pPr>
            <a:r>
              <a:rPr lang="en-US" sz="2400" dirty="0"/>
              <a:t>2. </a:t>
            </a:r>
            <a:r>
              <a:rPr lang="en-US" sz="2400" dirty="0">
                <a:sym typeface="Wingdings" panose="05000000000000000000" pitchFamily="2" charset="2"/>
              </a:rPr>
              <a:t> Controller responsible for all this stuff</a:t>
            </a:r>
            <a:endParaRPr lang="en-CA" sz="2400" dirty="0"/>
          </a:p>
        </p:txBody>
      </p:sp>
      <p:sp>
        <p:nvSpPr>
          <p:cNvPr id="4" name="Footer Placeholder 3">
            <a:extLst>
              <a:ext uri="{FF2B5EF4-FFF2-40B4-BE49-F238E27FC236}">
                <a16:creationId xmlns:a16="http://schemas.microsoft.com/office/drawing/2014/main" id="{F2C55C7F-712A-FAE6-5183-E73F4DB85F66}"/>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297238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94132-382B-932C-A127-91EC10E8F18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A9F353A-C43C-07EF-D526-F45FC26034D9}"/>
              </a:ext>
            </a:extLst>
          </p:cNvPr>
          <p:cNvSpPr>
            <a:spLocks noGrp="1"/>
          </p:cNvSpPr>
          <p:nvPr>
            <p:ph type="title"/>
          </p:nvPr>
        </p:nvSpPr>
        <p:spPr/>
        <p:txBody>
          <a:bodyPr/>
          <a:lstStyle/>
          <a:p>
            <a:r>
              <a:rPr lang="en-CA" dirty="0"/>
              <a:t>PIPEDA/Que v. GDPR </a:t>
            </a:r>
            <a:br>
              <a:rPr lang="en-CA" dirty="0"/>
            </a:br>
            <a:r>
              <a:rPr lang="en-CA" dirty="0"/>
              <a:t>– Key difference?</a:t>
            </a:r>
          </a:p>
        </p:txBody>
      </p:sp>
      <p:sp>
        <p:nvSpPr>
          <p:cNvPr id="6" name="Text Placeholder 5">
            <a:extLst>
              <a:ext uri="{FF2B5EF4-FFF2-40B4-BE49-F238E27FC236}">
                <a16:creationId xmlns:a16="http://schemas.microsoft.com/office/drawing/2014/main" id="{50094C34-A7FA-DE2B-E3D8-6333D456CEFB}"/>
              </a:ext>
            </a:extLst>
          </p:cNvPr>
          <p:cNvSpPr>
            <a:spLocks noGrp="1"/>
          </p:cNvSpPr>
          <p:nvPr>
            <p:ph type="body" idx="1"/>
          </p:nvPr>
        </p:nvSpPr>
        <p:spPr/>
        <p:txBody>
          <a:bodyPr/>
          <a:lstStyle/>
          <a:p>
            <a:r>
              <a:rPr lang="en-CA" dirty="0"/>
              <a:t>GDPR – Lawful processing – Article 6</a:t>
            </a:r>
          </a:p>
        </p:txBody>
      </p:sp>
      <p:sp>
        <p:nvSpPr>
          <p:cNvPr id="7" name="Content Placeholder 6">
            <a:extLst>
              <a:ext uri="{FF2B5EF4-FFF2-40B4-BE49-F238E27FC236}">
                <a16:creationId xmlns:a16="http://schemas.microsoft.com/office/drawing/2014/main" id="{D83D0B56-AA51-3BD0-20CB-DFCBF8DD4563}"/>
              </a:ext>
            </a:extLst>
          </p:cNvPr>
          <p:cNvSpPr>
            <a:spLocks noGrp="1"/>
          </p:cNvSpPr>
          <p:nvPr>
            <p:ph sz="half" idx="2"/>
          </p:nvPr>
        </p:nvSpPr>
        <p:spPr/>
        <p:txBody>
          <a:bodyPr/>
          <a:lstStyle/>
          <a:p>
            <a:pPr>
              <a:buFont typeface="+mj-lt"/>
              <a:buAutoNum type="arabicPeriod"/>
            </a:pPr>
            <a:r>
              <a:rPr lang="en-CA" sz="1800" dirty="0"/>
              <a:t>Consent</a:t>
            </a:r>
          </a:p>
          <a:p>
            <a:pPr>
              <a:buFont typeface="+mj-lt"/>
              <a:buAutoNum type="arabicPeriod"/>
            </a:pPr>
            <a:r>
              <a:rPr lang="en-CA" sz="1800" dirty="0"/>
              <a:t>Necessary for the performance of a contract</a:t>
            </a:r>
          </a:p>
          <a:p>
            <a:pPr>
              <a:buFont typeface="+mj-lt"/>
              <a:buAutoNum type="arabicPeriod"/>
            </a:pPr>
            <a:r>
              <a:rPr lang="en-CA" sz="1800" dirty="0"/>
              <a:t>Necessary for compliance with a legal obligation</a:t>
            </a:r>
          </a:p>
          <a:p>
            <a:pPr>
              <a:buFont typeface="+mj-lt"/>
              <a:buAutoNum type="arabicPeriod"/>
            </a:pPr>
            <a:r>
              <a:rPr lang="en-CA" sz="1800" dirty="0"/>
              <a:t>Necessary in order to protect the vital interests of the data subject</a:t>
            </a:r>
          </a:p>
          <a:p>
            <a:pPr>
              <a:buFont typeface="+mj-lt"/>
              <a:buAutoNum type="arabicPeriod"/>
            </a:pPr>
            <a:r>
              <a:rPr lang="en-CA" sz="1800" dirty="0"/>
              <a:t>Necessary for the performance of a task carried out in the public interest</a:t>
            </a:r>
          </a:p>
          <a:p>
            <a:pPr>
              <a:buFont typeface="+mj-lt"/>
              <a:buAutoNum type="arabicPeriod"/>
            </a:pPr>
            <a:r>
              <a:rPr lang="en-CA" sz="1800" dirty="0"/>
              <a:t>Necessary for the purposes of the legitimate interests pursued by the controller or by a third party</a:t>
            </a:r>
          </a:p>
        </p:txBody>
      </p:sp>
      <p:sp>
        <p:nvSpPr>
          <p:cNvPr id="8" name="Text Placeholder 7">
            <a:extLst>
              <a:ext uri="{FF2B5EF4-FFF2-40B4-BE49-F238E27FC236}">
                <a16:creationId xmlns:a16="http://schemas.microsoft.com/office/drawing/2014/main" id="{94F0B92F-75AA-9C1F-D736-3ED91F22E009}"/>
              </a:ext>
            </a:extLst>
          </p:cNvPr>
          <p:cNvSpPr>
            <a:spLocks noGrp="1"/>
          </p:cNvSpPr>
          <p:nvPr>
            <p:ph type="body" sz="quarter" idx="3"/>
          </p:nvPr>
        </p:nvSpPr>
        <p:spPr>
          <a:xfrm>
            <a:off x="4645025" y="1535112"/>
            <a:ext cx="4041775" cy="957783"/>
          </a:xfrm>
        </p:spPr>
        <p:txBody>
          <a:bodyPr/>
          <a:lstStyle/>
          <a:p>
            <a:r>
              <a:rPr lang="en-CA" dirty="0"/>
              <a:t>PIPEDA / Quebec Privacy Act – “Lawful processing”</a:t>
            </a:r>
          </a:p>
        </p:txBody>
      </p:sp>
      <p:sp>
        <p:nvSpPr>
          <p:cNvPr id="9" name="Content Placeholder 8">
            <a:extLst>
              <a:ext uri="{FF2B5EF4-FFF2-40B4-BE49-F238E27FC236}">
                <a16:creationId xmlns:a16="http://schemas.microsoft.com/office/drawing/2014/main" id="{C9E748CB-AA70-0D49-1575-B3521508A9BC}"/>
              </a:ext>
            </a:extLst>
          </p:cNvPr>
          <p:cNvSpPr>
            <a:spLocks noGrp="1"/>
          </p:cNvSpPr>
          <p:nvPr>
            <p:ph sz="quarter" idx="4"/>
          </p:nvPr>
        </p:nvSpPr>
        <p:spPr>
          <a:xfrm>
            <a:off x="4645025" y="2636911"/>
            <a:ext cx="4041775" cy="3489251"/>
          </a:xfrm>
        </p:spPr>
        <p:txBody>
          <a:bodyPr/>
          <a:lstStyle/>
          <a:p>
            <a:pPr marL="457200" indent="-457200">
              <a:buFont typeface="+mj-lt"/>
              <a:buAutoNum type="arabicPeriod"/>
            </a:pPr>
            <a:r>
              <a:rPr lang="en-CA" dirty="0"/>
              <a:t>Consent</a:t>
            </a:r>
          </a:p>
        </p:txBody>
      </p:sp>
      <p:sp>
        <p:nvSpPr>
          <p:cNvPr id="4" name="Footer Placeholder 3">
            <a:extLst>
              <a:ext uri="{FF2B5EF4-FFF2-40B4-BE49-F238E27FC236}">
                <a16:creationId xmlns:a16="http://schemas.microsoft.com/office/drawing/2014/main" id="{D9D65549-E03E-749B-BB1A-B100EC937209}"/>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979813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3F782-6853-4521-AB91-2DFD0EF1BB5A}"/>
              </a:ext>
            </a:extLst>
          </p:cNvPr>
          <p:cNvSpPr>
            <a:spLocks noGrp="1"/>
          </p:cNvSpPr>
          <p:nvPr>
            <p:ph type="title"/>
          </p:nvPr>
        </p:nvSpPr>
        <p:spPr/>
        <p:txBody>
          <a:bodyPr/>
          <a:lstStyle/>
          <a:p>
            <a:r>
              <a:rPr lang="en-CA" dirty="0"/>
              <a:t>GDPR Controller &amp; Processor</a:t>
            </a:r>
          </a:p>
        </p:txBody>
      </p:sp>
      <p:sp>
        <p:nvSpPr>
          <p:cNvPr id="3" name="Content Placeholder 2">
            <a:extLst>
              <a:ext uri="{FF2B5EF4-FFF2-40B4-BE49-F238E27FC236}">
                <a16:creationId xmlns:a16="http://schemas.microsoft.com/office/drawing/2014/main" id="{12BE1870-C15C-45B5-9CD4-AF1D76D7B9EB}"/>
              </a:ext>
            </a:extLst>
          </p:cNvPr>
          <p:cNvSpPr>
            <a:spLocks noGrp="1"/>
          </p:cNvSpPr>
          <p:nvPr>
            <p:ph idx="1"/>
          </p:nvPr>
        </p:nvSpPr>
        <p:spPr>
          <a:xfrm>
            <a:off x="457200" y="1417638"/>
            <a:ext cx="8229600" cy="4708525"/>
          </a:xfrm>
        </p:spPr>
        <p:txBody>
          <a:bodyPr/>
          <a:lstStyle/>
          <a:p>
            <a:pPr marL="0" indent="0">
              <a:buNone/>
            </a:pPr>
            <a:r>
              <a:rPr lang="en-CA" dirty="0"/>
              <a:t>Directive 95/46/EC  </a:t>
            </a:r>
            <a:r>
              <a:rPr lang="en-CA" dirty="0">
                <a:sym typeface="Wingdings" panose="05000000000000000000" pitchFamily="2" charset="2"/>
              </a:rPr>
              <a:t> Only Controller liable for violations</a:t>
            </a:r>
          </a:p>
          <a:p>
            <a:pPr marL="0" indent="0">
              <a:buNone/>
            </a:pPr>
            <a:r>
              <a:rPr lang="en-CA" dirty="0">
                <a:sym typeface="Wingdings" panose="05000000000000000000" pitchFamily="2" charset="2"/>
              </a:rPr>
              <a:t>GDPR  Processor liable too</a:t>
            </a:r>
          </a:p>
          <a:p>
            <a:pPr marL="0" indent="0">
              <a:buNone/>
            </a:pPr>
            <a:endParaRPr lang="en-CA" dirty="0">
              <a:sym typeface="Wingdings" panose="05000000000000000000" pitchFamily="2" charset="2"/>
            </a:endParaRPr>
          </a:p>
          <a:p>
            <a:pPr marL="0" indent="0">
              <a:buNone/>
            </a:pPr>
            <a:r>
              <a:rPr lang="en-CA" dirty="0">
                <a:sym typeface="Wingdings" panose="05000000000000000000" pitchFamily="2" charset="2"/>
              </a:rPr>
              <a:t>Controller and Processor must sign a </a:t>
            </a:r>
            <a:r>
              <a:rPr lang="en-CA" b="1" dirty="0">
                <a:sym typeface="Wingdings" panose="05000000000000000000" pitchFamily="2" charset="2"/>
              </a:rPr>
              <a:t>Data Processing Agreement/Addendum (“DPA”)</a:t>
            </a:r>
            <a:r>
              <a:rPr lang="en-CA" dirty="0">
                <a:sym typeface="Wingdings" panose="05000000000000000000" pitchFamily="2" charset="2"/>
              </a:rPr>
              <a:t> </a:t>
            </a:r>
          </a:p>
          <a:p>
            <a:pPr marL="0" indent="0">
              <a:buNone/>
            </a:pPr>
            <a:r>
              <a:rPr lang="en-CA" dirty="0">
                <a:sym typeface="Wingdings" panose="05000000000000000000" pitchFamily="2" charset="2"/>
              </a:rPr>
              <a:t>(Art. 28(3) – “</a:t>
            </a:r>
            <a:r>
              <a:rPr lang="en-US" dirty="0">
                <a:sym typeface="Wingdings" panose="05000000000000000000" pitchFamily="2" charset="2"/>
              </a:rPr>
              <a:t>Processing by a processor shall be governed by a contract or other legal act”</a:t>
            </a:r>
            <a:r>
              <a:rPr lang="en-CA" dirty="0">
                <a:sym typeface="Wingdings" panose="05000000000000000000" pitchFamily="2" charset="2"/>
              </a:rPr>
              <a:t>)</a:t>
            </a:r>
          </a:p>
          <a:p>
            <a:pPr marL="0" indent="0">
              <a:buNone/>
            </a:pPr>
            <a:endParaRPr lang="en-CA" dirty="0">
              <a:sym typeface="Wingdings" panose="05000000000000000000" pitchFamily="2" charset="2"/>
            </a:endParaRPr>
          </a:p>
          <a:p>
            <a:pPr marL="0" indent="0">
              <a:buNone/>
            </a:pPr>
            <a:endParaRPr lang="en-CA" dirty="0"/>
          </a:p>
        </p:txBody>
      </p:sp>
      <p:sp>
        <p:nvSpPr>
          <p:cNvPr id="4" name="Footer Placeholder 3">
            <a:extLst>
              <a:ext uri="{FF2B5EF4-FFF2-40B4-BE49-F238E27FC236}">
                <a16:creationId xmlns:a16="http://schemas.microsoft.com/office/drawing/2014/main" id="{22C066B2-0C9D-485A-958C-2129AF55614F}"/>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541456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F6209-7AB5-4809-8C49-9C701ECD39EF}"/>
              </a:ext>
            </a:extLst>
          </p:cNvPr>
          <p:cNvSpPr>
            <a:spLocks noGrp="1"/>
          </p:cNvSpPr>
          <p:nvPr>
            <p:ph type="title"/>
          </p:nvPr>
        </p:nvSpPr>
        <p:spPr/>
        <p:txBody>
          <a:bodyPr/>
          <a:lstStyle/>
          <a:p>
            <a:r>
              <a:rPr lang="en-CA" dirty="0"/>
              <a:t>Art. 25 GDPR</a:t>
            </a:r>
          </a:p>
        </p:txBody>
      </p:sp>
      <p:sp>
        <p:nvSpPr>
          <p:cNvPr id="3" name="Content Placeholder 2">
            <a:extLst>
              <a:ext uri="{FF2B5EF4-FFF2-40B4-BE49-F238E27FC236}">
                <a16:creationId xmlns:a16="http://schemas.microsoft.com/office/drawing/2014/main" id="{84048DA9-E492-4F84-BBDD-692FB99D2526}"/>
              </a:ext>
            </a:extLst>
          </p:cNvPr>
          <p:cNvSpPr>
            <a:spLocks noGrp="1"/>
          </p:cNvSpPr>
          <p:nvPr>
            <p:ph idx="1"/>
          </p:nvPr>
        </p:nvSpPr>
        <p:spPr/>
        <p:txBody>
          <a:bodyPr/>
          <a:lstStyle/>
          <a:p>
            <a:pPr marL="0" indent="0">
              <a:buNone/>
            </a:pPr>
            <a:r>
              <a:rPr lang="en-CA" dirty="0"/>
              <a:t>“</a:t>
            </a:r>
            <a:r>
              <a:rPr lang="en-US" dirty="0"/>
              <a:t>Data protection by design and by default”</a:t>
            </a:r>
          </a:p>
          <a:p>
            <a:pPr marL="0" indent="0">
              <a:buNone/>
            </a:pPr>
            <a:endParaRPr lang="en-CA" sz="1800" dirty="0"/>
          </a:p>
          <a:p>
            <a:pPr marL="0" indent="0">
              <a:buNone/>
            </a:pPr>
            <a:r>
              <a:rPr lang="en-CA" sz="2400" dirty="0"/>
              <a:t>1. …</a:t>
            </a:r>
            <a:r>
              <a:rPr lang="en-US" sz="2400" dirty="0"/>
              <a:t>the controller shall, both at the time of the determination of the means for processing and at the time of the processing itself, implement appropriate technical and </a:t>
            </a:r>
            <a:r>
              <a:rPr lang="en-US" sz="2400" dirty="0" err="1"/>
              <a:t>organisational</a:t>
            </a:r>
            <a:r>
              <a:rPr lang="en-US" sz="2400" dirty="0"/>
              <a:t> measures… </a:t>
            </a:r>
            <a:r>
              <a:rPr lang="en-US" sz="2400" b="1" dirty="0"/>
              <a:t>which are designed to implement data-protection principles</a:t>
            </a:r>
            <a:r>
              <a:rPr lang="en-US" sz="2400" dirty="0"/>
              <a:t>…</a:t>
            </a:r>
          </a:p>
          <a:p>
            <a:pPr marL="0" indent="0">
              <a:buNone/>
            </a:pPr>
            <a:endParaRPr lang="en-CA" sz="2400" dirty="0"/>
          </a:p>
          <a:p>
            <a:pPr marL="0" indent="0">
              <a:buNone/>
            </a:pPr>
            <a:r>
              <a:rPr lang="en-CA" sz="2400" dirty="0"/>
              <a:t>2. </a:t>
            </a:r>
            <a:r>
              <a:rPr lang="en-US" sz="2400" dirty="0"/>
              <a:t>The controller shall implement appropriate technical and </a:t>
            </a:r>
            <a:r>
              <a:rPr lang="en-US" sz="2400" dirty="0" err="1"/>
              <a:t>organisational</a:t>
            </a:r>
            <a:r>
              <a:rPr lang="en-US" sz="2400" dirty="0"/>
              <a:t> measures for ensuring that, </a:t>
            </a:r>
            <a:r>
              <a:rPr lang="en-US" sz="2400" b="1" dirty="0"/>
              <a:t>by default</a:t>
            </a:r>
            <a:r>
              <a:rPr lang="en-US" sz="2400" dirty="0"/>
              <a:t>, only personal data which are necessary for each specific purpose of the processing are processed…</a:t>
            </a:r>
          </a:p>
        </p:txBody>
      </p:sp>
      <p:sp>
        <p:nvSpPr>
          <p:cNvPr id="4" name="Footer Placeholder 3">
            <a:extLst>
              <a:ext uri="{FF2B5EF4-FFF2-40B4-BE49-F238E27FC236}">
                <a16:creationId xmlns:a16="http://schemas.microsoft.com/office/drawing/2014/main" id="{F66B9E39-8195-4924-82C6-2CAE2FC72D0C}"/>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04035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071D8-C004-4889-ACF3-89868A3DE2F3}"/>
              </a:ext>
            </a:extLst>
          </p:cNvPr>
          <p:cNvSpPr>
            <a:spLocks noGrp="1"/>
          </p:cNvSpPr>
          <p:nvPr>
            <p:ph type="title"/>
          </p:nvPr>
        </p:nvSpPr>
        <p:spPr/>
        <p:txBody>
          <a:bodyPr/>
          <a:lstStyle/>
          <a:p>
            <a:r>
              <a:rPr lang="en-CA" dirty="0"/>
              <a:t>GDPR - $$$$$$$$$$$</a:t>
            </a:r>
          </a:p>
        </p:txBody>
      </p:sp>
      <p:sp>
        <p:nvSpPr>
          <p:cNvPr id="3" name="Content Placeholder 2">
            <a:extLst>
              <a:ext uri="{FF2B5EF4-FFF2-40B4-BE49-F238E27FC236}">
                <a16:creationId xmlns:a16="http://schemas.microsoft.com/office/drawing/2014/main" id="{98F368E1-40AB-48B2-9EEF-615ECFD8ECBA}"/>
              </a:ext>
            </a:extLst>
          </p:cNvPr>
          <p:cNvSpPr>
            <a:spLocks noGrp="1"/>
          </p:cNvSpPr>
          <p:nvPr>
            <p:ph idx="1"/>
          </p:nvPr>
        </p:nvSpPr>
        <p:spPr/>
        <p:txBody>
          <a:bodyPr/>
          <a:lstStyle/>
          <a:p>
            <a:pPr marL="0" indent="0">
              <a:buNone/>
            </a:pPr>
            <a:r>
              <a:rPr lang="en-CA" sz="2800" b="1" dirty="0"/>
              <a:t>Art. 83(5) </a:t>
            </a:r>
            <a:r>
              <a:rPr lang="en-US" sz="2800" dirty="0"/>
              <a:t>Infringements of the following provisions shall, in accordance with paragraph 2, be subject to administrative fines up to 20 000 000 EUR, or in the case of an undertaking, up to 4 % of the total worldwide annual turnover of the preceding financial year, whichever is higher:</a:t>
            </a:r>
          </a:p>
          <a:p>
            <a:r>
              <a:rPr lang="en-US" sz="2800" dirty="0"/>
              <a:t>Basic principles</a:t>
            </a:r>
          </a:p>
          <a:p>
            <a:r>
              <a:rPr lang="en-US" sz="2800" dirty="0"/>
              <a:t>Data subject rights</a:t>
            </a:r>
          </a:p>
          <a:p>
            <a:pPr marL="0" indent="0">
              <a:buNone/>
            </a:pPr>
            <a:r>
              <a:rPr lang="en-CA" sz="2800" dirty="0"/>
              <a:t>(…)</a:t>
            </a:r>
          </a:p>
        </p:txBody>
      </p:sp>
      <p:sp>
        <p:nvSpPr>
          <p:cNvPr id="4" name="Footer Placeholder 3">
            <a:extLst>
              <a:ext uri="{FF2B5EF4-FFF2-40B4-BE49-F238E27FC236}">
                <a16:creationId xmlns:a16="http://schemas.microsoft.com/office/drawing/2014/main" id="{9BB249A2-789F-4B66-ADFD-0240053D2E05}"/>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633407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A94B-123E-4934-957C-9A67E5F146BE}"/>
              </a:ext>
            </a:extLst>
          </p:cNvPr>
          <p:cNvSpPr>
            <a:spLocks noGrp="1"/>
          </p:cNvSpPr>
          <p:nvPr>
            <p:ph type="title"/>
          </p:nvPr>
        </p:nvSpPr>
        <p:spPr/>
        <p:txBody>
          <a:bodyPr/>
          <a:lstStyle/>
          <a:p>
            <a:r>
              <a:rPr lang="en-CA" dirty="0"/>
              <a:t>Also note even more remedies</a:t>
            </a:r>
          </a:p>
        </p:txBody>
      </p:sp>
      <p:sp>
        <p:nvSpPr>
          <p:cNvPr id="3" name="Content Placeholder 2">
            <a:extLst>
              <a:ext uri="{FF2B5EF4-FFF2-40B4-BE49-F238E27FC236}">
                <a16:creationId xmlns:a16="http://schemas.microsoft.com/office/drawing/2014/main" id="{9990502E-C39A-41C5-A168-C153B846DBE0}"/>
              </a:ext>
            </a:extLst>
          </p:cNvPr>
          <p:cNvSpPr>
            <a:spLocks noGrp="1"/>
          </p:cNvSpPr>
          <p:nvPr>
            <p:ph idx="1"/>
          </p:nvPr>
        </p:nvSpPr>
        <p:spPr/>
        <p:txBody>
          <a:bodyPr/>
          <a:lstStyle/>
          <a:p>
            <a:pPr marL="0" indent="0">
              <a:buNone/>
            </a:pPr>
            <a:r>
              <a:rPr lang="en-CA" sz="2800" u="sng" dirty="0"/>
              <a:t>Art. 79</a:t>
            </a:r>
          </a:p>
          <a:p>
            <a:pPr marL="0" indent="0">
              <a:buNone/>
            </a:pPr>
            <a:r>
              <a:rPr lang="en-US" sz="2800" dirty="0"/>
              <a:t>Without prejudice to any available administrative or non-judicial remedy, including the right to lodge a complaint with a supervisory authority pursuant to Article 77, each data subject shall have the </a:t>
            </a:r>
            <a:r>
              <a:rPr lang="en-US" sz="2800" b="1" dirty="0"/>
              <a:t>right to an effective judicial remedy where he or she considers that his or her rights under this Regulation have been infringed</a:t>
            </a:r>
            <a:r>
              <a:rPr lang="en-US" sz="2800" dirty="0"/>
              <a:t> as a result of the processing of his or her personal data in non-compliance with this Regulation.</a:t>
            </a:r>
            <a:endParaRPr lang="en-CA" sz="2800" dirty="0"/>
          </a:p>
        </p:txBody>
      </p:sp>
      <p:sp>
        <p:nvSpPr>
          <p:cNvPr id="4" name="Footer Placeholder 3">
            <a:extLst>
              <a:ext uri="{FF2B5EF4-FFF2-40B4-BE49-F238E27FC236}">
                <a16:creationId xmlns:a16="http://schemas.microsoft.com/office/drawing/2014/main" id="{545055A5-5A80-43BD-8875-1B8BE8A3E0A8}"/>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952551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0FA7A-4FAA-4582-825E-F5219043A4C2}"/>
              </a:ext>
            </a:extLst>
          </p:cNvPr>
          <p:cNvSpPr>
            <a:spLocks noGrp="1"/>
          </p:cNvSpPr>
          <p:nvPr>
            <p:ph type="title"/>
          </p:nvPr>
        </p:nvSpPr>
        <p:spPr>
          <a:xfrm>
            <a:off x="0" y="274637"/>
            <a:ext cx="9144000" cy="1267991"/>
          </a:xfrm>
        </p:spPr>
        <p:txBody>
          <a:bodyPr/>
          <a:lstStyle/>
          <a:p>
            <a:r>
              <a:rPr lang="en-US" sz="4000" dirty="0"/>
              <a:t>Art. 17 GDPR</a:t>
            </a:r>
            <a:br>
              <a:rPr lang="en-US" sz="4000" dirty="0"/>
            </a:br>
            <a:r>
              <a:rPr lang="en-US" sz="4000" dirty="0"/>
              <a:t>Right to erasure (‘right to be forgotten’)</a:t>
            </a:r>
            <a:endParaRPr lang="en-CA" sz="4000" dirty="0"/>
          </a:p>
        </p:txBody>
      </p:sp>
      <p:sp>
        <p:nvSpPr>
          <p:cNvPr id="3" name="Content Placeholder 2">
            <a:extLst>
              <a:ext uri="{FF2B5EF4-FFF2-40B4-BE49-F238E27FC236}">
                <a16:creationId xmlns:a16="http://schemas.microsoft.com/office/drawing/2014/main" id="{EF7601E3-642B-408D-B2D2-834A71716F8C}"/>
              </a:ext>
            </a:extLst>
          </p:cNvPr>
          <p:cNvSpPr>
            <a:spLocks noGrp="1"/>
          </p:cNvSpPr>
          <p:nvPr>
            <p:ph idx="1"/>
          </p:nvPr>
        </p:nvSpPr>
        <p:spPr>
          <a:xfrm>
            <a:off x="457200" y="1772816"/>
            <a:ext cx="8229600" cy="4353347"/>
          </a:xfrm>
        </p:spPr>
        <p:txBody>
          <a:bodyPr/>
          <a:lstStyle/>
          <a:p>
            <a:pPr marL="0" indent="0">
              <a:buNone/>
            </a:pPr>
            <a:r>
              <a:rPr lang="en-US" sz="1800" dirty="0"/>
              <a:t>1. The data subject shall have the right to obtain from the controller the erasure of personal data concerning him or her without undue delay and the controller shall have the obligation to erase personal data without undue delay where one of the following grounds applies:</a:t>
            </a:r>
          </a:p>
          <a:p>
            <a:pPr>
              <a:buFont typeface="+mj-lt"/>
              <a:buAutoNum type="alphaLcParenR"/>
            </a:pPr>
            <a:r>
              <a:rPr lang="en-US" sz="1800" dirty="0"/>
              <a:t>the personal data are no longer necessary in relation to the purposes for which they were collected or otherwise processed;</a:t>
            </a:r>
          </a:p>
          <a:p>
            <a:pPr>
              <a:buFont typeface="+mj-lt"/>
              <a:buAutoNum type="alphaLcParenR"/>
            </a:pPr>
            <a:r>
              <a:rPr lang="en-US" sz="1800" dirty="0"/>
              <a:t>the data subject withdraws consent on which the processing is based according to point (a) of Article 6(1), or point (a) of Article 9(2), and where there is no other legal ground for the processing;</a:t>
            </a:r>
          </a:p>
          <a:p>
            <a:pPr>
              <a:buFont typeface="+mj-lt"/>
              <a:buAutoNum type="alphaLcParenR"/>
            </a:pPr>
            <a:r>
              <a:rPr lang="en-US" sz="1800" dirty="0"/>
              <a:t>the data subject objects to the processing pursuant to Article 21(1) and there are no overriding legitimate grounds for the processing, or the data subject objects to the processing pursuant to Article 21(2);</a:t>
            </a:r>
          </a:p>
          <a:p>
            <a:pPr>
              <a:buFont typeface="+mj-lt"/>
              <a:buAutoNum type="alphaLcParenR"/>
            </a:pPr>
            <a:r>
              <a:rPr lang="en-US" sz="1800" dirty="0"/>
              <a:t>the personal data have been unlawfully processed; (…)</a:t>
            </a:r>
            <a:endParaRPr lang="en-CA" sz="1800" dirty="0"/>
          </a:p>
        </p:txBody>
      </p:sp>
      <p:sp>
        <p:nvSpPr>
          <p:cNvPr id="4" name="Footer Placeholder 3">
            <a:extLst>
              <a:ext uri="{FF2B5EF4-FFF2-40B4-BE49-F238E27FC236}">
                <a16:creationId xmlns:a16="http://schemas.microsoft.com/office/drawing/2014/main" id="{323D62F6-CD52-4F6C-B0DD-F4EF60CCC4EE}"/>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825799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6E0E1-7610-5771-AA58-8C36DA5959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4A6D25-18B3-BB1F-B408-B749F9DDBA55}"/>
              </a:ext>
            </a:extLst>
          </p:cNvPr>
          <p:cNvSpPr>
            <a:spLocks noGrp="1"/>
          </p:cNvSpPr>
          <p:nvPr>
            <p:ph type="title"/>
          </p:nvPr>
        </p:nvSpPr>
        <p:spPr>
          <a:xfrm>
            <a:off x="0" y="274637"/>
            <a:ext cx="9144000" cy="1267991"/>
          </a:xfrm>
        </p:spPr>
        <p:txBody>
          <a:bodyPr/>
          <a:lstStyle/>
          <a:p>
            <a:r>
              <a:rPr lang="en-US" sz="4000" dirty="0"/>
              <a:t>Art. 17 GDPR</a:t>
            </a:r>
            <a:br>
              <a:rPr lang="en-US" sz="4000" dirty="0"/>
            </a:br>
            <a:r>
              <a:rPr lang="en-US" sz="4000" dirty="0"/>
              <a:t>Right to erasure (‘right to be forgotten’)</a:t>
            </a:r>
            <a:endParaRPr lang="en-CA" sz="4000" dirty="0"/>
          </a:p>
        </p:txBody>
      </p:sp>
      <p:sp>
        <p:nvSpPr>
          <p:cNvPr id="3" name="Content Placeholder 2">
            <a:extLst>
              <a:ext uri="{FF2B5EF4-FFF2-40B4-BE49-F238E27FC236}">
                <a16:creationId xmlns:a16="http://schemas.microsoft.com/office/drawing/2014/main" id="{867C1572-DB83-7BAB-8017-C8BB10133E76}"/>
              </a:ext>
            </a:extLst>
          </p:cNvPr>
          <p:cNvSpPr>
            <a:spLocks noGrp="1"/>
          </p:cNvSpPr>
          <p:nvPr>
            <p:ph idx="1"/>
          </p:nvPr>
        </p:nvSpPr>
        <p:spPr>
          <a:xfrm>
            <a:off x="457200" y="1772816"/>
            <a:ext cx="8229600" cy="4353347"/>
          </a:xfrm>
        </p:spPr>
        <p:txBody>
          <a:bodyPr/>
          <a:lstStyle/>
          <a:p>
            <a:pPr marL="0" indent="0">
              <a:buNone/>
            </a:pPr>
            <a:r>
              <a:rPr lang="en-US" sz="1800" dirty="0"/>
              <a:t>2. Where the controller has made the personal data public and is obliged pursuant to paragraph 1 to erase the personal data, the controller, taking account of available technology and the cost of implementation, shall take reasonable steps, including technical measures, to inform controllers which are processing the personal data that the </a:t>
            </a:r>
            <a:r>
              <a:rPr lang="en-US" sz="1800" b="1" dirty="0"/>
              <a:t>data subject has requested the erasure by such controllers of any links to, or copy or replication of, those personal data</a:t>
            </a:r>
            <a:r>
              <a:rPr lang="en-US" sz="1800" dirty="0"/>
              <a:t>.</a:t>
            </a:r>
            <a:endParaRPr lang="en-CA" sz="1800" dirty="0"/>
          </a:p>
        </p:txBody>
      </p:sp>
      <p:sp>
        <p:nvSpPr>
          <p:cNvPr id="4" name="Footer Placeholder 3">
            <a:extLst>
              <a:ext uri="{FF2B5EF4-FFF2-40B4-BE49-F238E27FC236}">
                <a16:creationId xmlns:a16="http://schemas.microsoft.com/office/drawing/2014/main" id="{80326AAC-7909-D90B-F547-4EB2A506BEE0}"/>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716369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0FA7A-4FAA-4582-825E-F5219043A4C2}"/>
              </a:ext>
            </a:extLst>
          </p:cNvPr>
          <p:cNvSpPr>
            <a:spLocks noGrp="1"/>
          </p:cNvSpPr>
          <p:nvPr>
            <p:ph type="title"/>
          </p:nvPr>
        </p:nvSpPr>
        <p:spPr>
          <a:xfrm>
            <a:off x="0" y="274638"/>
            <a:ext cx="9144000" cy="1066130"/>
          </a:xfrm>
        </p:spPr>
        <p:txBody>
          <a:bodyPr/>
          <a:lstStyle/>
          <a:p>
            <a:r>
              <a:rPr lang="en-US" sz="4000" dirty="0"/>
              <a:t>Art. 17 GDPR</a:t>
            </a:r>
            <a:br>
              <a:rPr lang="en-US" sz="4000" dirty="0"/>
            </a:br>
            <a:r>
              <a:rPr lang="en-US" sz="4000" dirty="0"/>
              <a:t>Right to erasure (‘right to be forgotten’)</a:t>
            </a:r>
            <a:endParaRPr lang="en-CA" sz="4000" dirty="0"/>
          </a:p>
        </p:txBody>
      </p:sp>
      <p:sp>
        <p:nvSpPr>
          <p:cNvPr id="3" name="Content Placeholder 2">
            <a:extLst>
              <a:ext uri="{FF2B5EF4-FFF2-40B4-BE49-F238E27FC236}">
                <a16:creationId xmlns:a16="http://schemas.microsoft.com/office/drawing/2014/main" id="{EF7601E3-642B-408D-B2D2-834A71716F8C}"/>
              </a:ext>
            </a:extLst>
          </p:cNvPr>
          <p:cNvSpPr>
            <a:spLocks noGrp="1"/>
          </p:cNvSpPr>
          <p:nvPr>
            <p:ph idx="1"/>
          </p:nvPr>
        </p:nvSpPr>
        <p:spPr>
          <a:xfrm>
            <a:off x="457200" y="1556792"/>
            <a:ext cx="8229600" cy="4569371"/>
          </a:xfrm>
        </p:spPr>
        <p:txBody>
          <a:bodyPr/>
          <a:lstStyle/>
          <a:p>
            <a:pPr marL="0" indent="0">
              <a:buNone/>
            </a:pPr>
            <a:r>
              <a:rPr lang="en-US" sz="1800" dirty="0"/>
              <a:t>3. Paragraphs 1 and 2 shall not apply to the extent that processing is necessary:</a:t>
            </a:r>
          </a:p>
          <a:p>
            <a:pPr>
              <a:buFont typeface="+mj-lt"/>
              <a:buAutoNum type="alphaLcParenR"/>
            </a:pPr>
            <a:r>
              <a:rPr lang="en-US" sz="1800" b="1" dirty="0"/>
              <a:t>for exercising the right of freedom of expression and information</a:t>
            </a:r>
            <a:r>
              <a:rPr lang="en-US" sz="1800" dirty="0"/>
              <a:t>;</a:t>
            </a:r>
          </a:p>
          <a:p>
            <a:pPr>
              <a:buFont typeface="+mj-lt"/>
              <a:buAutoNum type="alphaLcParenR"/>
            </a:pPr>
            <a:r>
              <a:rPr lang="en-US" sz="1800" dirty="0"/>
              <a:t>for compliance with a legal obligation which requires processing by Union or Member State law to which the controller is subject or for the performance of a task carried out in the public interest or in the exercise of official authority vested in the controller;</a:t>
            </a:r>
          </a:p>
          <a:p>
            <a:pPr>
              <a:buFont typeface="+mj-lt"/>
              <a:buAutoNum type="alphaLcParenR"/>
            </a:pPr>
            <a:r>
              <a:rPr lang="en-US" sz="1800" dirty="0"/>
              <a:t>for reasons of public interest in the area of public health in accordance with points (h) and (</a:t>
            </a:r>
            <a:r>
              <a:rPr lang="en-US" sz="1800" dirty="0" err="1"/>
              <a:t>i</a:t>
            </a:r>
            <a:r>
              <a:rPr lang="en-US" sz="1800" dirty="0"/>
              <a:t>) of Article 9(2) as well as Article 9(3);</a:t>
            </a:r>
          </a:p>
          <a:p>
            <a:pPr>
              <a:buFont typeface="+mj-lt"/>
              <a:buAutoNum type="alphaLcParenR"/>
            </a:pPr>
            <a:r>
              <a:rPr lang="en-US" sz="1800" b="1" dirty="0"/>
              <a:t>for archiving purposes in the public interest</a:t>
            </a:r>
            <a:r>
              <a:rPr lang="en-US" sz="1800" dirty="0"/>
              <a:t>, scientific or historical research purposes or statistical purposes in accordance with Article 89(1) in so far as the right referred to in paragraph 1 is likely to render impossible or seriously impair the achievement of the objectives of that processing; or</a:t>
            </a:r>
          </a:p>
          <a:p>
            <a:pPr>
              <a:buFont typeface="+mj-lt"/>
              <a:buAutoNum type="alphaLcParenR"/>
            </a:pPr>
            <a:r>
              <a:rPr lang="en-US" sz="1800" dirty="0"/>
              <a:t>for the establishment, exercise or </a:t>
            </a:r>
            <a:r>
              <a:rPr lang="en-US" sz="1800" dirty="0" err="1"/>
              <a:t>defence</a:t>
            </a:r>
            <a:r>
              <a:rPr lang="en-US" sz="1800" dirty="0"/>
              <a:t> of legal claims.</a:t>
            </a:r>
            <a:endParaRPr lang="en-CA" sz="1800" dirty="0"/>
          </a:p>
        </p:txBody>
      </p:sp>
      <p:sp>
        <p:nvSpPr>
          <p:cNvPr id="4" name="Footer Placeholder 3">
            <a:extLst>
              <a:ext uri="{FF2B5EF4-FFF2-40B4-BE49-F238E27FC236}">
                <a16:creationId xmlns:a16="http://schemas.microsoft.com/office/drawing/2014/main" id="{323D62F6-CD52-4F6C-B0DD-F4EF60CCC4EE}"/>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797570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681DE-A709-4B83-B4E9-A3E7360D60DB}"/>
              </a:ext>
            </a:extLst>
          </p:cNvPr>
          <p:cNvSpPr>
            <a:spLocks noGrp="1"/>
          </p:cNvSpPr>
          <p:nvPr>
            <p:ph type="title"/>
          </p:nvPr>
        </p:nvSpPr>
        <p:spPr/>
        <p:txBody>
          <a:bodyPr/>
          <a:lstStyle/>
          <a:p>
            <a:r>
              <a:rPr lang="en-CA" dirty="0"/>
              <a:t>GDPR User Rights (Prof. version)</a:t>
            </a:r>
          </a:p>
        </p:txBody>
      </p:sp>
      <p:sp>
        <p:nvSpPr>
          <p:cNvPr id="3" name="Content Placeholder 2">
            <a:extLst>
              <a:ext uri="{FF2B5EF4-FFF2-40B4-BE49-F238E27FC236}">
                <a16:creationId xmlns:a16="http://schemas.microsoft.com/office/drawing/2014/main" id="{37C28FAE-FBE5-41BC-828C-F878D7FB3FFA}"/>
              </a:ext>
            </a:extLst>
          </p:cNvPr>
          <p:cNvSpPr>
            <a:spLocks noGrp="1"/>
          </p:cNvSpPr>
          <p:nvPr>
            <p:ph idx="1"/>
          </p:nvPr>
        </p:nvSpPr>
        <p:spPr/>
        <p:txBody>
          <a:bodyPr/>
          <a:lstStyle/>
          <a:p>
            <a:pPr marL="0" indent="0">
              <a:buNone/>
            </a:pPr>
            <a:r>
              <a:rPr lang="en-US" sz="2000" dirty="0"/>
              <a:t>• The right to withdraw at any time your consent for Client to process your personal data;</a:t>
            </a:r>
          </a:p>
          <a:p>
            <a:pPr marL="0" indent="0">
              <a:buNone/>
            </a:pPr>
            <a:r>
              <a:rPr lang="en-US" sz="2000" dirty="0"/>
              <a:t>• The right to have your personal data </a:t>
            </a:r>
            <a:r>
              <a:rPr lang="en-US" sz="2000" b="1" dirty="0"/>
              <a:t>erased</a:t>
            </a:r>
            <a:r>
              <a:rPr lang="en-US" sz="2000" dirty="0"/>
              <a:t> from Client’s records; (RTBF, Art. 17)</a:t>
            </a:r>
          </a:p>
          <a:p>
            <a:pPr marL="0" indent="0">
              <a:buNone/>
            </a:pPr>
            <a:r>
              <a:rPr lang="en-US" sz="2000" dirty="0"/>
              <a:t>• The right to have a copy of your personal data given to you in an easy to read format so that you can transfer it to another data processor;</a:t>
            </a:r>
          </a:p>
          <a:p>
            <a:pPr marL="0" indent="0">
              <a:buNone/>
            </a:pPr>
            <a:r>
              <a:rPr lang="en-US" sz="2000" dirty="0"/>
              <a:t>• The right to have your personal data corrected if you believe it is inaccurate;</a:t>
            </a:r>
          </a:p>
          <a:p>
            <a:pPr marL="0" indent="0">
              <a:buNone/>
            </a:pPr>
            <a:r>
              <a:rPr lang="en-US" sz="2000" dirty="0"/>
              <a:t>• The right to restrict the processing of your personal data if it is inaccurate or if our processing of it is against the law;</a:t>
            </a:r>
          </a:p>
          <a:p>
            <a:pPr marL="0" indent="0">
              <a:buNone/>
            </a:pPr>
            <a:r>
              <a:rPr lang="en-US" sz="2000" dirty="0"/>
              <a:t>• The right to access your personal data and any relevant information around its processing; and </a:t>
            </a:r>
          </a:p>
          <a:p>
            <a:pPr marL="0" indent="0">
              <a:buNone/>
            </a:pPr>
            <a:r>
              <a:rPr lang="en-US" sz="2000" dirty="0"/>
              <a:t>• The right to refuse any marketing targeted at you by Client.</a:t>
            </a:r>
          </a:p>
          <a:p>
            <a:pPr marL="0" indent="0">
              <a:buNone/>
            </a:pPr>
            <a:r>
              <a:rPr lang="en-CA" sz="2000" dirty="0"/>
              <a:t>(See GDPR articles 12-23)</a:t>
            </a:r>
          </a:p>
        </p:txBody>
      </p:sp>
      <p:sp>
        <p:nvSpPr>
          <p:cNvPr id="4" name="Footer Placeholder 3">
            <a:extLst>
              <a:ext uri="{FF2B5EF4-FFF2-40B4-BE49-F238E27FC236}">
                <a16:creationId xmlns:a16="http://schemas.microsoft.com/office/drawing/2014/main" id="{E63BF16A-7E19-460F-A9D1-A2CE3891B54D}"/>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712887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CAEFD-DFD1-40A3-A26B-B53E86EEDDAC}"/>
              </a:ext>
            </a:extLst>
          </p:cNvPr>
          <p:cNvSpPr>
            <a:spLocks noGrp="1"/>
          </p:cNvSpPr>
          <p:nvPr>
            <p:ph type="title"/>
          </p:nvPr>
        </p:nvSpPr>
        <p:spPr>
          <a:xfrm>
            <a:off x="457200" y="274638"/>
            <a:ext cx="8229600" cy="778098"/>
          </a:xfrm>
        </p:spPr>
        <p:txBody>
          <a:bodyPr/>
          <a:lstStyle/>
          <a:p>
            <a:r>
              <a:rPr lang="en-CA" dirty="0"/>
              <a:t>In the News</a:t>
            </a:r>
          </a:p>
        </p:txBody>
      </p:sp>
      <p:sp>
        <p:nvSpPr>
          <p:cNvPr id="3" name="Content Placeholder 2">
            <a:extLst>
              <a:ext uri="{FF2B5EF4-FFF2-40B4-BE49-F238E27FC236}">
                <a16:creationId xmlns:a16="http://schemas.microsoft.com/office/drawing/2014/main" id="{20F4F685-D0C9-48C8-BBD7-69E68B3BF9ED}"/>
              </a:ext>
            </a:extLst>
          </p:cNvPr>
          <p:cNvSpPr>
            <a:spLocks noGrp="1"/>
          </p:cNvSpPr>
          <p:nvPr>
            <p:ph idx="1"/>
          </p:nvPr>
        </p:nvSpPr>
        <p:spPr>
          <a:xfrm>
            <a:off x="457200" y="1556792"/>
            <a:ext cx="8229600" cy="4569371"/>
          </a:xfrm>
        </p:spPr>
        <p:txBody>
          <a:bodyPr/>
          <a:lstStyle/>
          <a:p>
            <a:pPr marL="0" indent="0">
              <a:buNone/>
            </a:pPr>
            <a:r>
              <a:rPr lang="en-US" dirty="0">
                <a:sym typeface="Wingdings" panose="05000000000000000000" pitchFamily="2" charset="2"/>
              </a:rPr>
              <a:t>I have no more time for in the news!</a:t>
            </a:r>
          </a:p>
        </p:txBody>
      </p:sp>
      <p:sp>
        <p:nvSpPr>
          <p:cNvPr id="4" name="Footer Placeholder 3">
            <a:extLst>
              <a:ext uri="{FF2B5EF4-FFF2-40B4-BE49-F238E27FC236}">
                <a16:creationId xmlns:a16="http://schemas.microsoft.com/office/drawing/2014/main" id="{83CEC072-8329-41A5-B07F-E70209318C01}"/>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516177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8CFAA2A-926A-46D5-B3EB-9B4819A34310}"/>
              </a:ext>
            </a:extLst>
          </p:cNvPr>
          <p:cNvSpPr>
            <a:spLocks noGrp="1"/>
          </p:cNvSpPr>
          <p:nvPr>
            <p:ph type="title"/>
          </p:nvPr>
        </p:nvSpPr>
        <p:spPr/>
        <p:txBody>
          <a:bodyPr/>
          <a:lstStyle/>
          <a:p>
            <a:r>
              <a:rPr lang="en-CA" dirty="0"/>
              <a:t>PIPEDA/Que v. GDPR </a:t>
            </a:r>
            <a:br>
              <a:rPr lang="en-CA" dirty="0"/>
            </a:br>
            <a:r>
              <a:rPr lang="en-CA" dirty="0"/>
              <a:t>– Key difference?</a:t>
            </a:r>
          </a:p>
        </p:txBody>
      </p:sp>
      <p:sp>
        <p:nvSpPr>
          <p:cNvPr id="6" name="Text Placeholder 5">
            <a:extLst>
              <a:ext uri="{FF2B5EF4-FFF2-40B4-BE49-F238E27FC236}">
                <a16:creationId xmlns:a16="http://schemas.microsoft.com/office/drawing/2014/main" id="{B81FF178-6BBB-40BB-B49C-D0B0502FC19D}"/>
              </a:ext>
            </a:extLst>
          </p:cNvPr>
          <p:cNvSpPr>
            <a:spLocks noGrp="1"/>
          </p:cNvSpPr>
          <p:nvPr>
            <p:ph type="body" idx="1"/>
          </p:nvPr>
        </p:nvSpPr>
        <p:spPr/>
        <p:txBody>
          <a:bodyPr/>
          <a:lstStyle/>
          <a:p>
            <a:r>
              <a:rPr lang="en-CA" dirty="0"/>
              <a:t>GDPR – Lawful processing – Article 6</a:t>
            </a:r>
          </a:p>
        </p:txBody>
      </p:sp>
      <p:sp>
        <p:nvSpPr>
          <p:cNvPr id="7" name="Content Placeholder 6">
            <a:extLst>
              <a:ext uri="{FF2B5EF4-FFF2-40B4-BE49-F238E27FC236}">
                <a16:creationId xmlns:a16="http://schemas.microsoft.com/office/drawing/2014/main" id="{FEAB97F3-CF86-48D4-BD4F-41B76DA886B8}"/>
              </a:ext>
            </a:extLst>
          </p:cNvPr>
          <p:cNvSpPr>
            <a:spLocks noGrp="1"/>
          </p:cNvSpPr>
          <p:nvPr>
            <p:ph sz="half" idx="2"/>
          </p:nvPr>
        </p:nvSpPr>
        <p:spPr/>
        <p:txBody>
          <a:bodyPr/>
          <a:lstStyle/>
          <a:p>
            <a:pPr>
              <a:buFont typeface="+mj-lt"/>
              <a:buAutoNum type="arabicPeriod"/>
            </a:pPr>
            <a:r>
              <a:rPr lang="en-CA" sz="1800" dirty="0"/>
              <a:t>Consent</a:t>
            </a:r>
          </a:p>
          <a:p>
            <a:pPr>
              <a:buFont typeface="+mj-lt"/>
              <a:buAutoNum type="arabicPeriod"/>
            </a:pPr>
            <a:r>
              <a:rPr lang="en-CA" sz="1800" dirty="0"/>
              <a:t>Necessary for the performance of a contract</a:t>
            </a:r>
          </a:p>
          <a:p>
            <a:pPr>
              <a:buFont typeface="+mj-lt"/>
              <a:buAutoNum type="arabicPeriod"/>
            </a:pPr>
            <a:r>
              <a:rPr lang="en-CA" sz="1800" dirty="0"/>
              <a:t>Necessary for compliance with a legal obligation</a:t>
            </a:r>
          </a:p>
          <a:p>
            <a:pPr>
              <a:buFont typeface="+mj-lt"/>
              <a:buAutoNum type="arabicPeriod"/>
            </a:pPr>
            <a:r>
              <a:rPr lang="en-CA" sz="1800" dirty="0"/>
              <a:t>Necessary in order to protect the vital interests of the data subject</a:t>
            </a:r>
          </a:p>
          <a:p>
            <a:pPr>
              <a:buFont typeface="+mj-lt"/>
              <a:buAutoNum type="arabicPeriod"/>
            </a:pPr>
            <a:r>
              <a:rPr lang="en-CA" sz="1800" dirty="0"/>
              <a:t>Necessary for the performance of a task carried out in the public interest</a:t>
            </a:r>
          </a:p>
          <a:p>
            <a:pPr>
              <a:buFont typeface="+mj-lt"/>
              <a:buAutoNum type="arabicPeriod"/>
            </a:pPr>
            <a:r>
              <a:rPr lang="en-CA" sz="1800" dirty="0"/>
              <a:t>Necessary for the purposes of the legitimate interests pursued by the controller or by a third party</a:t>
            </a:r>
          </a:p>
        </p:txBody>
      </p:sp>
      <p:sp>
        <p:nvSpPr>
          <p:cNvPr id="8" name="Text Placeholder 7">
            <a:extLst>
              <a:ext uri="{FF2B5EF4-FFF2-40B4-BE49-F238E27FC236}">
                <a16:creationId xmlns:a16="http://schemas.microsoft.com/office/drawing/2014/main" id="{4FB3A4D8-52B6-44DD-BCAE-7BB127EDB651}"/>
              </a:ext>
            </a:extLst>
          </p:cNvPr>
          <p:cNvSpPr>
            <a:spLocks noGrp="1"/>
          </p:cNvSpPr>
          <p:nvPr>
            <p:ph type="body" sz="quarter" idx="3"/>
          </p:nvPr>
        </p:nvSpPr>
        <p:spPr>
          <a:xfrm>
            <a:off x="4645025" y="1535112"/>
            <a:ext cx="4041775" cy="957783"/>
          </a:xfrm>
        </p:spPr>
        <p:txBody>
          <a:bodyPr/>
          <a:lstStyle/>
          <a:p>
            <a:r>
              <a:rPr lang="en-CA" dirty="0"/>
              <a:t>PIPEDA / Quebec Privacy Act – “Lawful processing”</a:t>
            </a:r>
          </a:p>
        </p:txBody>
      </p:sp>
      <p:sp>
        <p:nvSpPr>
          <p:cNvPr id="9" name="Content Placeholder 8">
            <a:extLst>
              <a:ext uri="{FF2B5EF4-FFF2-40B4-BE49-F238E27FC236}">
                <a16:creationId xmlns:a16="http://schemas.microsoft.com/office/drawing/2014/main" id="{02BAF2DF-B4B2-4355-97E9-63868917F38F}"/>
              </a:ext>
            </a:extLst>
          </p:cNvPr>
          <p:cNvSpPr>
            <a:spLocks noGrp="1"/>
          </p:cNvSpPr>
          <p:nvPr>
            <p:ph sz="quarter" idx="4"/>
          </p:nvPr>
        </p:nvSpPr>
        <p:spPr>
          <a:xfrm>
            <a:off x="4645025" y="2636911"/>
            <a:ext cx="4041775" cy="3489251"/>
          </a:xfrm>
        </p:spPr>
        <p:txBody>
          <a:bodyPr/>
          <a:lstStyle/>
          <a:p>
            <a:pPr marL="457200" indent="-457200">
              <a:buFont typeface="+mj-lt"/>
              <a:buAutoNum type="arabicPeriod"/>
            </a:pPr>
            <a:r>
              <a:rPr lang="en-CA" dirty="0"/>
              <a:t>Consent</a:t>
            </a:r>
          </a:p>
        </p:txBody>
      </p:sp>
      <p:sp>
        <p:nvSpPr>
          <p:cNvPr id="4" name="Footer Placeholder 3">
            <a:extLst>
              <a:ext uri="{FF2B5EF4-FFF2-40B4-BE49-F238E27FC236}">
                <a16:creationId xmlns:a16="http://schemas.microsoft.com/office/drawing/2014/main" id="{58660AB8-34FB-476D-951A-DF3EFEF73C51}"/>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064604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7057B-43FC-4BA0-99C4-9B9747546D8F}"/>
              </a:ext>
            </a:extLst>
          </p:cNvPr>
          <p:cNvSpPr>
            <a:spLocks noGrp="1"/>
          </p:cNvSpPr>
          <p:nvPr>
            <p:ph type="title"/>
          </p:nvPr>
        </p:nvSpPr>
        <p:spPr/>
        <p:txBody>
          <a:bodyPr/>
          <a:lstStyle/>
          <a:p>
            <a:r>
              <a:rPr lang="en-CA" dirty="0"/>
              <a:t>Transfer of PI (PD) to 3</a:t>
            </a:r>
            <a:r>
              <a:rPr lang="en-CA" baseline="30000" dirty="0"/>
              <a:t>rd</a:t>
            </a:r>
            <a:r>
              <a:rPr lang="en-CA" dirty="0"/>
              <a:t> countries</a:t>
            </a:r>
          </a:p>
        </p:txBody>
      </p:sp>
      <p:sp>
        <p:nvSpPr>
          <p:cNvPr id="3" name="Content Placeholder 2">
            <a:extLst>
              <a:ext uri="{FF2B5EF4-FFF2-40B4-BE49-F238E27FC236}">
                <a16:creationId xmlns:a16="http://schemas.microsoft.com/office/drawing/2014/main" id="{CC8C4506-FCC2-493C-AE2A-48F7CD21C2F3}"/>
              </a:ext>
            </a:extLst>
          </p:cNvPr>
          <p:cNvSpPr>
            <a:spLocks noGrp="1"/>
          </p:cNvSpPr>
          <p:nvPr>
            <p:ph idx="1"/>
          </p:nvPr>
        </p:nvSpPr>
        <p:spPr/>
        <p:txBody>
          <a:bodyPr/>
          <a:lstStyle/>
          <a:p>
            <a:pPr marL="0" indent="0">
              <a:buNone/>
            </a:pPr>
            <a:r>
              <a:rPr lang="en-CA" sz="2800" u="sng" dirty="0"/>
              <a:t>Article 25 of Directive 95/46/EC</a:t>
            </a:r>
          </a:p>
          <a:p>
            <a:pPr marL="0" indent="0">
              <a:buNone/>
            </a:pPr>
            <a:r>
              <a:rPr lang="en-CA" sz="2800" dirty="0"/>
              <a:t>(1) The Member States shall provide that the transfer to a third country of personal data which are undergoing processing or are intended for processing after transfer may take place only if, without prejudice to compliance with the national provisions adopted pursuant to the other provisions of this Directive, the third country in question ensures an </a:t>
            </a:r>
            <a:r>
              <a:rPr lang="en-CA" sz="3600" b="1" dirty="0"/>
              <a:t>adequate level of protection</a:t>
            </a:r>
            <a:r>
              <a:rPr lang="en-CA" sz="2800" dirty="0"/>
              <a:t>.</a:t>
            </a:r>
          </a:p>
        </p:txBody>
      </p:sp>
      <p:sp>
        <p:nvSpPr>
          <p:cNvPr id="4" name="Footer Placeholder 3">
            <a:extLst>
              <a:ext uri="{FF2B5EF4-FFF2-40B4-BE49-F238E27FC236}">
                <a16:creationId xmlns:a16="http://schemas.microsoft.com/office/drawing/2014/main" id="{25BCCDA6-3B81-4AEA-9DB6-986BE82BB866}"/>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9690742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7057B-43FC-4BA0-99C4-9B9747546D8F}"/>
              </a:ext>
            </a:extLst>
          </p:cNvPr>
          <p:cNvSpPr>
            <a:spLocks noGrp="1"/>
          </p:cNvSpPr>
          <p:nvPr>
            <p:ph type="title"/>
          </p:nvPr>
        </p:nvSpPr>
        <p:spPr/>
        <p:txBody>
          <a:bodyPr/>
          <a:lstStyle/>
          <a:p>
            <a:r>
              <a:rPr lang="en-CA" dirty="0"/>
              <a:t>Transfer of PI (PD) to 3</a:t>
            </a:r>
            <a:r>
              <a:rPr lang="en-CA" baseline="30000" dirty="0"/>
              <a:t>rd</a:t>
            </a:r>
            <a:r>
              <a:rPr lang="en-CA" dirty="0"/>
              <a:t> countries</a:t>
            </a:r>
          </a:p>
        </p:txBody>
      </p:sp>
      <p:sp>
        <p:nvSpPr>
          <p:cNvPr id="3" name="Content Placeholder 2">
            <a:extLst>
              <a:ext uri="{FF2B5EF4-FFF2-40B4-BE49-F238E27FC236}">
                <a16:creationId xmlns:a16="http://schemas.microsoft.com/office/drawing/2014/main" id="{CC8C4506-FCC2-493C-AE2A-48F7CD21C2F3}"/>
              </a:ext>
            </a:extLst>
          </p:cNvPr>
          <p:cNvSpPr>
            <a:spLocks noGrp="1"/>
          </p:cNvSpPr>
          <p:nvPr>
            <p:ph idx="1"/>
          </p:nvPr>
        </p:nvSpPr>
        <p:spPr>
          <a:xfrm>
            <a:off x="457200" y="1417638"/>
            <a:ext cx="8229600" cy="4708525"/>
          </a:xfrm>
        </p:spPr>
        <p:txBody>
          <a:bodyPr/>
          <a:lstStyle/>
          <a:p>
            <a:pPr marL="0" indent="0">
              <a:buNone/>
            </a:pPr>
            <a:r>
              <a:rPr lang="en-CA" sz="2800" u="sng" dirty="0"/>
              <a:t>Article 25 of Directive 95/46/EC</a:t>
            </a:r>
          </a:p>
          <a:p>
            <a:pPr marL="0" indent="0">
              <a:buNone/>
            </a:pPr>
            <a:r>
              <a:rPr lang="en-CA" sz="2400" dirty="0"/>
              <a:t>(2) The adequacy of the level of protection afforded by a third country shall be assessed in the light of all the circumstances surrounding a data transfer operation or set of data transfer operations; particular consideration shall be given to the </a:t>
            </a:r>
            <a:r>
              <a:rPr lang="en-CA" sz="2400" b="1" dirty="0"/>
              <a:t>nature of the data, the purpose and duration of the proposed processing operation or operations, the country of origin and country of final destination, the rules of law, both general and sectoral, in force in the third country in question and the professional rules and security measures which are complied with in that country.</a:t>
            </a:r>
          </a:p>
        </p:txBody>
      </p:sp>
      <p:sp>
        <p:nvSpPr>
          <p:cNvPr id="4" name="Footer Placeholder 3">
            <a:extLst>
              <a:ext uri="{FF2B5EF4-FFF2-40B4-BE49-F238E27FC236}">
                <a16:creationId xmlns:a16="http://schemas.microsoft.com/office/drawing/2014/main" id="{25BCCDA6-3B81-4AEA-9DB6-986BE82BB866}"/>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6267821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7057B-43FC-4BA0-99C4-9B9747546D8F}"/>
              </a:ext>
            </a:extLst>
          </p:cNvPr>
          <p:cNvSpPr>
            <a:spLocks noGrp="1"/>
          </p:cNvSpPr>
          <p:nvPr>
            <p:ph type="title"/>
          </p:nvPr>
        </p:nvSpPr>
        <p:spPr/>
        <p:txBody>
          <a:bodyPr/>
          <a:lstStyle/>
          <a:p>
            <a:r>
              <a:rPr lang="en-CA" dirty="0"/>
              <a:t>Transfer of PI (PD) to 3</a:t>
            </a:r>
            <a:r>
              <a:rPr lang="en-CA" baseline="30000" dirty="0"/>
              <a:t>rd</a:t>
            </a:r>
            <a:r>
              <a:rPr lang="en-CA" dirty="0"/>
              <a:t> countries</a:t>
            </a:r>
          </a:p>
        </p:txBody>
      </p:sp>
      <p:sp>
        <p:nvSpPr>
          <p:cNvPr id="3" name="Content Placeholder 2">
            <a:extLst>
              <a:ext uri="{FF2B5EF4-FFF2-40B4-BE49-F238E27FC236}">
                <a16:creationId xmlns:a16="http://schemas.microsoft.com/office/drawing/2014/main" id="{CC8C4506-FCC2-493C-AE2A-48F7CD21C2F3}"/>
              </a:ext>
            </a:extLst>
          </p:cNvPr>
          <p:cNvSpPr>
            <a:spLocks noGrp="1"/>
          </p:cNvSpPr>
          <p:nvPr>
            <p:ph idx="1"/>
          </p:nvPr>
        </p:nvSpPr>
        <p:spPr>
          <a:xfrm>
            <a:off x="457200" y="1417638"/>
            <a:ext cx="8229600" cy="4708525"/>
          </a:xfrm>
        </p:spPr>
        <p:txBody>
          <a:bodyPr/>
          <a:lstStyle/>
          <a:p>
            <a:pPr marL="0" indent="0">
              <a:buNone/>
            </a:pPr>
            <a:r>
              <a:rPr lang="en-CA" sz="2800" u="sng" dirty="0"/>
              <a:t>Article 25 95/46/EC</a:t>
            </a:r>
          </a:p>
          <a:p>
            <a:pPr marL="0" indent="0">
              <a:buNone/>
            </a:pPr>
            <a:r>
              <a:rPr lang="en-CA" sz="2800" dirty="0"/>
              <a:t>(6) The Commission may find, …that a third country ensures an adequate level of protection within the meaning of paragraph 2 of this Article, by reason of its domestic law or of the international commitments it has entered into, … for the protection of the private lives and basic freedoms and rights of individuals.</a:t>
            </a:r>
          </a:p>
        </p:txBody>
      </p:sp>
      <p:sp>
        <p:nvSpPr>
          <p:cNvPr id="4" name="Footer Placeholder 3">
            <a:extLst>
              <a:ext uri="{FF2B5EF4-FFF2-40B4-BE49-F238E27FC236}">
                <a16:creationId xmlns:a16="http://schemas.microsoft.com/office/drawing/2014/main" id="{25BCCDA6-3B81-4AEA-9DB6-986BE82BB866}"/>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9469878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E4F0A-0834-4DB1-809B-9F654D0AEFA5}"/>
              </a:ext>
            </a:extLst>
          </p:cNvPr>
          <p:cNvSpPr>
            <a:spLocks noGrp="1"/>
          </p:cNvSpPr>
          <p:nvPr>
            <p:ph type="title"/>
          </p:nvPr>
        </p:nvSpPr>
        <p:spPr/>
        <p:txBody>
          <a:bodyPr/>
          <a:lstStyle/>
          <a:p>
            <a:r>
              <a:rPr lang="en-CA" dirty="0"/>
              <a:t>Canada?</a:t>
            </a:r>
          </a:p>
        </p:txBody>
      </p:sp>
      <p:sp>
        <p:nvSpPr>
          <p:cNvPr id="3" name="Content Placeholder 2">
            <a:extLst>
              <a:ext uri="{FF2B5EF4-FFF2-40B4-BE49-F238E27FC236}">
                <a16:creationId xmlns:a16="http://schemas.microsoft.com/office/drawing/2014/main" id="{15406F56-8094-4782-8150-2F8818325FE3}"/>
              </a:ext>
            </a:extLst>
          </p:cNvPr>
          <p:cNvSpPr>
            <a:spLocks noGrp="1"/>
          </p:cNvSpPr>
          <p:nvPr>
            <p:ph idx="1"/>
          </p:nvPr>
        </p:nvSpPr>
        <p:spPr/>
        <p:txBody>
          <a:bodyPr/>
          <a:lstStyle/>
          <a:p>
            <a:pPr marL="0" indent="0">
              <a:buNone/>
            </a:pPr>
            <a:r>
              <a:rPr lang="en-CA" sz="1800" b="1" dirty="0"/>
              <a:t>2002/2/EC: Commission Decision of 20 December 2001 pursuant to Directive 95/46/EC of the European Parliament and of the Council on the adequate protection of personal data provided by the Canadian Personal Information Protection and Electronic Documents Act</a:t>
            </a:r>
          </a:p>
          <a:p>
            <a:pPr marL="0" indent="0">
              <a:buNone/>
            </a:pPr>
            <a:endParaRPr lang="en-CA" sz="1800" b="1" dirty="0"/>
          </a:p>
          <a:p>
            <a:pPr marL="0" indent="0">
              <a:buNone/>
            </a:pPr>
            <a:r>
              <a:rPr lang="en-CA" sz="2800" dirty="0"/>
              <a:t>“For the purposes of Article 25(2) of Directive 95/46/EC, </a:t>
            </a:r>
            <a:r>
              <a:rPr lang="en-CA" b="1" dirty="0"/>
              <a:t>Canada is considered as providing an adequate level of protection </a:t>
            </a:r>
            <a:r>
              <a:rPr lang="en-CA" sz="2800" dirty="0"/>
              <a:t>for personal data transferred from the Community to recipients subject to the </a:t>
            </a:r>
            <a:r>
              <a:rPr lang="en-CA" sz="2800" i="1" dirty="0"/>
              <a:t>Personal Information Protection and Electronic Documents Act</a:t>
            </a:r>
            <a:r>
              <a:rPr lang="en-CA" sz="2800" dirty="0"/>
              <a:t>”</a:t>
            </a:r>
          </a:p>
        </p:txBody>
      </p:sp>
      <p:sp>
        <p:nvSpPr>
          <p:cNvPr id="4" name="Footer Placeholder 3">
            <a:extLst>
              <a:ext uri="{FF2B5EF4-FFF2-40B4-BE49-F238E27FC236}">
                <a16:creationId xmlns:a16="http://schemas.microsoft.com/office/drawing/2014/main" id="{CD1DEBDE-CCEC-4724-9291-43DAF3ACAB78}"/>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42516108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AC6B3-25FB-4735-9662-1B09405A083F}"/>
              </a:ext>
            </a:extLst>
          </p:cNvPr>
          <p:cNvSpPr>
            <a:spLocks noGrp="1"/>
          </p:cNvSpPr>
          <p:nvPr>
            <p:ph type="title"/>
          </p:nvPr>
        </p:nvSpPr>
        <p:spPr/>
        <p:txBody>
          <a:bodyPr/>
          <a:lstStyle/>
          <a:p>
            <a:r>
              <a:rPr lang="en-CA" dirty="0"/>
              <a:t>GDPR Article 45(1)</a:t>
            </a:r>
          </a:p>
        </p:txBody>
      </p:sp>
      <p:sp>
        <p:nvSpPr>
          <p:cNvPr id="3" name="Content Placeholder 2">
            <a:extLst>
              <a:ext uri="{FF2B5EF4-FFF2-40B4-BE49-F238E27FC236}">
                <a16:creationId xmlns:a16="http://schemas.microsoft.com/office/drawing/2014/main" id="{F600B42E-09C9-451B-9C71-2E2C73648306}"/>
              </a:ext>
            </a:extLst>
          </p:cNvPr>
          <p:cNvSpPr>
            <a:spLocks noGrp="1"/>
          </p:cNvSpPr>
          <p:nvPr>
            <p:ph idx="1"/>
          </p:nvPr>
        </p:nvSpPr>
        <p:spPr/>
        <p:txBody>
          <a:bodyPr/>
          <a:lstStyle/>
          <a:p>
            <a:pPr marL="0" indent="0">
              <a:buNone/>
            </a:pPr>
            <a:r>
              <a:rPr lang="en-CA" sz="2800" dirty="0"/>
              <a:t>A transfer of personal data to a third country or an international organisation may take place where the Commission has decided that the third country, a territory or one or more specified sectors within that third country, or the international organisation in question ensures an</a:t>
            </a:r>
            <a:r>
              <a:rPr lang="en-CA" sz="2800" b="1" dirty="0"/>
              <a:t> </a:t>
            </a:r>
            <a:r>
              <a:rPr lang="en-CA" sz="4000" b="1" dirty="0"/>
              <a:t>adequate level of protection</a:t>
            </a:r>
            <a:r>
              <a:rPr lang="en-CA" sz="2800" dirty="0"/>
              <a:t>. Such a transfer shall not require any specific authorisation.</a:t>
            </a:r>
          </a:p>
        </p:txBody>
      </p:sp>
      <p:sp>
        <p:nvSpPr>
          <p:cNvPr id="4" name="Footer Placeholder 3">
            <a:extLst>
              <a:ext uri="{FF2B5EF4-FFF2-40B4-BE49-F238E27FC236}">
                <a16:creationId xmlns:a16="http://schemas.microsoft.com/office/drawing/2014/main" id="{A02BE27C-1FE7-4CE7-BEF4-89CB77B54C19}"/>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844616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8B108-6B64-400B-B0A8-34FD8DCDA6F6}"/>
              </a:ext>
            </a:extLst>
          </p:cNvPr>
          <p:cNvSpPr>
            <a:spLocks noGrp="1"/>
          </p:cNvSpPr>
          <p:nvPr>
            <p:ph type="title"/>
          </p:nvPr>
        </p:nvSpPr>
        <p:spPr/>
        <p:txBody>
          <a:bodyPr/>
          <a:lstStyle/>
          <a:p>
            <a:r>
              <a:rPr lang="en-CA" dirty="0"/>
              <a:t>Other countries adequate?</a:t>
            </a:r>
          </a:p>
        </p:txBody>
      </p:sp>
      <p:sp>
        <p:nvSpPr>
          <p:cNvPr id="3" name="Content Placeholder 2">
            <a:extLst>
              <a:ext uri="{FF2B5EF4-FFF2-40B4-BE49-F238E27FC236}">
                <a16:creationId xmlns:a16="http://schemas.microsoft.com/office/drawing/2014/main" id="{CC812C5D-91D6-463A-AFDE-33272AC81F75}"/>
              </a:ext>
            </a:extLst>
          </p:cNvPr>
          <p:cNvSpPr>
            <a:spLocks noGrp="1"/>
          </p:cNvSpPr>
          <p:nvPr>
            <p:ph idx="1"/>
          </p:nvPr>
        </p:nvSpPr>
        <p:spPr>
          <a:xfrm>
            <a:off x="457200" y="1340768"/>
            <a:ext cx="8229600" cy="4785395"/>
          </a:xfrm>
        </p:spPr>
        <p:txBody>
          <a:bodyPr/>
          <a:lstStyle/>
          <a:p>
            <a:pPr marL="0" indent="0">
              <a:buNone/>
            </a:pPr>
            <a:r>
              <a:rPr lang="en-CA" dirty="0"/>
              <a:t>Andorra, Argentina, Faroe Islands, Guernsey, Israel, Isle of Man, Japan, Jersey, New Zealand, Republic of Korea, Switzerland and Uruguay…and the U.K.</a:t>
            </a:r>
          </a:p>
          <a:p>
            <a:pPr>
              <a:buFont typeface="Wingdings" panose="05000000000000000000" pitchFamily="2" charset="2"/>
              <a:buChar char="à"/>
            </a:pPr>
            <a:r>
              <a:rPr lang="en-CA" dirty="0">
                <a:sym typeface="Wingdings" panose="05000000000000000000" pitchFamily="2" charset="2"/>
              </a:rPr>
              <a:t>that’s it!</a:t>
            </a:r>
          </a:p>
          <a:p>
            <a:pPr marL="0" indent="0">
              <a:buNone/>
            </a:pPr>
            <a:endParaRPr lang="en-CA" dirty="0">
              <a:sym typeface="Wingdings" panose="05000000000000000000" pitchFamily="2" charset="2"/>
            </a:endParaRPr>
          </a:p>
          <a:p>
            <a:pPr marL="0" indent="0">
              <a:buNone/>
            </a:pPr>
            <a:r>
              <a:rPr lang="en-CA" b="1" dirty="0">
                <a:sym typeface="Wingdings" panose="05000000000000000000" pitchFamily="2" charset="2"/>
              </a:rPr>
              <a:t>United States??? </a:t>
            </a:r>
          </a:p>
          <a:p>
            <a:pPr marL="0" indent="0">
              <a:buNone/>
            </a:pPr>
            <a:r>
              <a:rPr lang="en-CA" dirty="0">
                <a:sym typeface="Wingdings" panose="05000000000000000000" pitchFamily="2" charset="2"/>
              </a:rPr>
              <a:t>Facebook relationship status says “it’s complicated”…</a:t>
            </a:r>
            <a:endParaRPr lang="en-CA" dirty="0"/>
          </a:p>
        </p:txBody>
      </p:sp>
      <p:sp>
        <p:nvSpPr>
          <p:cNvPr id="4" name="Footer Placeholder 3">
            <a:extLst>
              <a:ext uri="{FF2B5EF4-FFF2-40B4-BE49-F238E27FC236}">
                <a16:creationId xmlns:a16="http://schemas.microsoft.com/office/drawing/2014/main" id="{779AB1B3-A7FB-4561-BD6D-C0F9235B3D35}"/>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3241747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AFE87-E3CB-41A1-BBA0-CECF1164A7ED}"/>
              </a:ext>
            </a:extLst>
          </p:cNvPr>
          <p:cNvSpPr>
            <a:spLocks noGrp="1"/>
          </p:cNvSpPr>
          <p:nvPr>
            <p:ph type="title"/>
          </p:nvPr>
        </p:nvSpPr>
        <p:spPr>
          <a:xfrm>
            <a:off x="457200" y="274638"/>
            <a:ext cx="8229600" cy="1498178"/>
          </a:xfrm>
        </p:spPr>
        <p:txBody>
          <a:bodyPr/>
          <a:lstStyle/>
          <a:p>
            <a:r>
              <a:rPr lang="en-CA" i="1" dirty="0" err="1"/>
              <a:t>Schrems</a:t>
            </a:r>
            <a:r>
              <a:rPr lang="en-CA" i="1" dirty="0"/>
              <a:t> v. Data Protection Commissioner </a:t>
            </a:r>
            <a:r>
              <a:rPr lang="en-CA" dirty="0"/>
              <a:t>(“</a:t>
            </a:r>
            <a:r>
              <a:rPr lang="en-CA" dirty="0" err="1"/>
              <a:t>Schrems</a:t>
            </a:r>
            <a:r>
              <a:rPr lang="en-CA" dirty="0"/>
              <a:t> 1”, 2015)</a:t>
            </a:r>
          </a:p>
        </p:txBody>
      </p:sp>
      <p:sp>
        <p:nvSpPr>
          <p:cNvPr id="3" name="Content Placeholder 2">
            <a:extLst>
              <a:ext uri="{FF2B5EF4-FFF2-40B4-BE49-F238E27FC236}">
                <a16:creationId xmlns:a16="http://schemas.microsoft.com/office/drawing/2014/main" id="{2202158A-58C2-4381-BB73-EE9B08395B99}"/>
              </a:ext>
            </a:extLst>
          </p:cNvPr>
          <p:cNvSpPr>
            <a:spLocks noGrp="1"/>
          </p:cNvSpPr>
          <p:nvPr>
            <p:ph idx="1"/>
          </p:nvPr>
        </p:nvSpPr>
        <p:spPr>
          <a:xfrm>
            <a:off x="611560" y="2420888"/>
            <a:ext cx="7992888" cy="3705275"/>
          </a:xfrm>
        </p:spPr>
        <p:txBody>
          <a:bodyPr/>
          <a:lstStyle/>
          <a:p>
            <a:pPr marL="0" indent="0">
              <a:buNone/>
            </a:pPr>
            <a:r>
              <a:rPr lang="en-CA" sz="2800" u="sng" dirty="0"/>
              <a:t>Facts</a:t>
            </a:r>
            <a:r>
              <a:rPr lang="en-CA" sz="2800" dirty="0"/>
              <a:t>: Max </a:t>
            </a:r>
            <a:r>
              <a:rPr lang="en-CA" sz="2800" dirty="0" err="1"/>
              <a:t>Schrems</a:t>
            </a:r>
            <a:r>
              <a:rPr lang="en-CA" sz="2800" dirty="0"/>
              <a:t> challenges “Safe Harbour”, a program where companies in the United States voluntarily adhered to certain data privacy principles</a:t>
            </a:r>
          </a:p>
          <a:p>
            <a:pPr marL="0" indent="0">
              <a:buNone/>
            </a:pPr>
            <a:endParaRPr lang="en-CA" sz="2800" dirty="0"/>
          </a:p>
          <a:p>
            <a:pPr marL="0" indent="0">
              <a:buNone/>
            </a:pPr>
            <a:r>
              <a:rPr lang="en-CA" sz="2800" dirty="0">
                <a:sym typeface="Wingdings" panose="05000000000000000000" pitchFamily="2" charset="2"/>
              </a:rPr>
              <a:t> Safe harbour was granted an “adequacy decision” (2000/520) under 25(2), ok to transfer personal data to those U.S. companies participating</a:t>
            </a:r>
            <a:endParaRPr lang="en-CA" sz="2800" dirty="0"/>
          </a:p>
          <a:p>
            <a:pPr marL="0" indent="0">
              <a:buNone/>
            </a:pPr>
            <a:endParaRPr lang="en-CA" sz="2800" dirty="0"/>
          </a:p>
          <a:p>
            <a:pPr marL="0" indent="0">
              <a:buNone/>
            </a:pPr>
            <a:endParaRPr lang="en-CA" sz="2800" dirty="0"/>
          </a:p>
          <a:p>
            <a:pPr marL="0" indent="0">
              <a:buNone/>
            </a:pPr>
            <a:endParaRPr lang="en-CA" sz="2800" dirty="0"/>
          </a:p>
        </p:txBody>
      </p:sp>
      <p:sp>
        <p:nvSpPr>
          <p:cNvPr id="4" name="Footer Placeholder 3">
            <a:extLst>
              <a:ext uri="{FF2B5EF4-FFF2-40B4-BE49-F238E27FC236}">
                <a16:creationId xmlns:a16="http://schemas.microsoft.com/office/drawing/2014/main" id="{3A43C1AF-ABCE-42F5-A0C9-0DF5478D56C3}"/>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42262755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AFE87-E3CB-41A1-BBA0-CECF1164A7ED}"/>
              </a:ext>
            </a:extLst>
          </p:cNvPr>
          <p:cNvSpPr>
            <a:spLocks noGrp="1"/>
          </p:cNvSpPr>
          <p:nvPr>
            <p:ph type="title"/>
          </p:nvPr>
        </p:nvSpPr>
        <p:spPr>
          <a:xfrm>
            <a:off x="457200" y="274638"/>
            <a:ext cx="8229600" cy="706090"/>
          </a:xfrm>
        </p:spPr>
        <p:txBody>
          <a:bodyPr/>
          <a:lstStyle/>
          <a:p>
            <a:r>
              <a:rPr lang="en-CA" i="1" dirty="0" err="1"/>
              <a:t>Schrems</a:t>
            </a:r>
            <a:r>
              <a:rPr lang="en-CA" i="1" dirty="0"/>
              <a:t> </a:t>
            </a:r>
            <a:r>
              <a:rPr lang="en-CA" dirty="0"/>
              <a:t>1</a:t>
            </a:r>
            <a:endParaRPr lang="en-CA" i="1" dirty="0"/>
          </a:p>
        </p:txBody>
      </p:sp>
      <p:sp>
        <p:nvSpPr>
          <p:cNvPr id="3" name="Content Placeholder 2">
            <a:extLst>
              <a:ext uri="{FF2B5EF4-FFF2-40B4-BE49-F238E27FC236}">
                <a16:creationId xmlns:a16="http://schemas.microsoft.com/office/drawing/2014/main" id="{2202158A-58C2-4381-BB73-EE9B08395B99}"/>
              </a:ext>
            </a:extLst>
          </p:cNvPr>
          <p:cNvSpPr>
            <a:spLocks noGrp="1"/>
          </p:cNvSpPr>
          <p:nvPr>
            <p:ph idx="1"/>
          </p:nvPr>
        </p:nvSpPr>
        <p:spPr>
          <a:xfrm>
            <a:off x="457200" y="980728"/>
            <a:ext cx="8229600" cy="5145435"/>
          </a:xfrm>
        </p:spPr>
        <p:txBody>
          <a:bodyPr/>
          <a:lstStyle/>
          <a:p>
            <a:pPr marL="0" indent="0">
              <a:buNone/>
            </a:pPr>
            <a:r>
              <a:rPr lang="en-CA" sz="2400" dirty="0"/>
              <a:t>“…legislation permitting the public authorities to have access on a generalised basis to the content of electronic communications must be regarded as compromising the essence of the fundamental right to respect for private life, as guaranteed by Article 7 of the Charter”</a:t>
            </a:r>
          </a:p>
          <a:p>
            <a:pPr marL="0" indent="0">
              <a:buNone/>
            </a:pPr>
            <a:r>
              <a:rPr lang="en-CA" sz="2400" dirty="0"/>
              <a:t>“Likewise, legislation not providing for any possibility for an individual to pursue legal remedies in order to have access to personal data relating to him, or to obtain the rectification or erasure of such data, does not respect..”</a:t>
            </a:r>
          </a:p>
          <a:p>
            <a:pPr marL="0" indent="0">
              <a:buNone/>
            </a:pPr>
            <a:endParaRPr lang="en-CA" sz="2000" dirty="0"/>
          </a:p>
          <a:p>
            <a:pPr marL="0" indent="0">
              <a:buNone/>
            </a:pPr>
            <a:r>
              <a:rPr lang="en-CA" sz="2000" dirty="0"/>
              <a:t>“Having regard to all the foregoing considerations, </a:t>
            </a:r>
            <a:r>
              <a:rPr lang="en-CA" b="1" dirty="0"/>
              <a:t>it is to be concluded that Decision 2000/520 is invalid</a:t>
            </a:r>
            <a:r>
              <a:rPr lang="en-CA" sz="2000" dirty="0"/>
              <a:t>”</a:t>
            </a:r>
          </a:p>
        </p:txBody>
      </p:sp>
      <p:sp>
        <p:nvSpPr>
          <p:cNvPr id="4" name="Footer Placeholder 3">
            <a:extLst>
              <a:ext uri="{FF2B5EF4-FFF2-40B4-BE49-F238E27FC236}">
                <a16:creationId xmlns:a16="http://schemas.microsoft.com/office/drawing/2014/main" id="{3A43C1AF-ABCE-42F5-A0C9-0DF5478D56C3}"/>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749159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883A-5382-4030-8485-5C70304CDBC0}"/>
              </a:ext>
            </a:extLst>
          </p:cNvPr>
          <p:cNvSpPr>
            <a:spLocks noGrp="1"/>
          </p:cNvSpPr>
          <p:nvPr>
            <p:ph type="title"/>
          </p:nvPr>
        </p:nvSpPr>
        <p:spPr>
          <a:xfrm>
            <a:off x="457200" y="274638"/>
            <a:ext cx="8229600" cy="691927"/>
          </a:xfrm>
        </p:spPr>
        <p:txBody>
          <a:bodyPr/>
          <a:lstStyle/>
          <a:p>
            <a:r>
              <a:rPr lang="en-CA" dirty="0"/>
              <a:t>In the wake of </a:t>
            </a:r>
            <a:r>
              <a:rPr lang="en-CA" i="1" dirty="0" err="1"/>
              <a:t>Schrems</a:t>
            </a:r>
            <a:r>
              <a:rPr lang="en-CA" i="1" dirty="0"/>
              <a:t> 1</a:t>
            </a:r>
            <a:r>
              <a:rPr lang="en-CA" dirty="0"/>
              <a:t>…</a:t>
            </a:r>
          </a:p>
        </p:txBody>
      </p:sp>
      <p:sp>
        <p:nvSpPr>
          <p:cNvPr id="3" name="Content Placeholder 2">
            <a:extLst>
              <a:ext uri="{FF2B5EF4-FFF2-40B4-BE49-F238E27FC236}">
                <a16:creationId xmlns:a16="http://schemas.microsoft.com/office/drawing/2014/main" id="{3A3B1056-0BAA-4FCA-9780-C502B25FFF2C}"/>
              </a:ext>
            </a:extLst>
          </p:cNvPr>
          <p:cNvSpPr>
            <a:spLocks noGrp="1"/>
          </p:cNvSpPr>
          <p:nvPr>
            <p:ph idx="1"/>
          </p:nvPr>
        </p:nvSpPr>
        <p:spPr>
          <a:xfrm>
            <a:off x="457200" y="966566"/>
            <a:ext cx="8229600" cy="5159598"/>
          </a:xfrm>
        </p:spPr>
        <p:txBody>
          <a:bodyPr/>
          <a:lstStyle/>
          <a:p>
            <a:pPr marL="0" indent="0" algn="ctr">
              <a:buNone/>
            </a:pPr>
            <a:r>
              <a:rPr lang="en-CA" b="1" dirty="0"/>
              <a:t>Panic!</a:t>
            </a:r>
          </a:p>
          <a:p>
            <a:pPr marL="0" indent="0">
              <a:buNone/>
            </a:pPr>
            <a:endParaRPr lang="en-CA" sz="2400" u="sng" dirty="0"/>
          </a:p>
          <a:p>
            <a:pPr marL="0" indent="0">
              <a:buNone/>
            </a:pPr>
            <a:r>
              <a:rPr lang="en-CA" u="sng" dirty="0"/>
              <a:t>Contract</a:t>
            </a:r>
            <a:r>
              <a:rPr lang="en-CA" sz="2400" dirty="0"/>
              <a:t>:</a:t>
            </a:r>
          </a:p>
          <a:p>
            <a:pPr marL="0" indent="0">
              <a:buNone/>
            </a:pPr>
            <a:endParaRPr lang="en-CA" sz="2400" dirty="0"/>
          </a:p>
          <a:p>
            <a:pPr marL="0" indent="0">
              <a:buNone/>
            </a:pPr>
            <a:r>
              <a:rPr lang="en-CA" sz="2800" dirty="0"/>
              <a:t>Article 26(2) of 95/46 – “appropriate contractual clauses”, aka “model contractual clauses” aka “standard contractual clauses” aka “SCCs”</a:t>
            </a:r>
          </a:p>
          <a:p>
            <a:pPr marL="0" indent="0">
              <a:buNone/>
            </a:pPr>
            <a:endParaRPr lang="en-CA" sz="2800" dirty="0">
              <a:sym typeface="Wingdings" panose="05000000000000000000" pitchFamily="2" charset="2"/>
            </a:endParaRPr>
          </a:p>
          <a:p>
            <a:pPr marL="0" indent="0">
              <a:buNone/>
            </a:pPr>
            <a:r>
              <a:rPr lang="en-CA" sz="2800" dirty="0">
                <a:sym typeface="Wingdings" panose="05000000000000000000" pitchFamily="2" charset="2"/>
              </a:rPr>
              <a:t> Valid method of data transfer from EU to anywhere</a:t>
            </a:r>
            <a:endParaRPr lang="en-CA" sz="2800" dirty="0"/>
          </a:p>
          <a:p>
            <a:pPr marL="0" indent="0">
              <a:buNone/>
            </a:pPr>
            <a:endParaRPr lang="en-CA" sz="2400" dirty="0"/>
          </a:p>
          <a:p>
            <a:pPr marL="0" indent="0">
              <a:buNone/>
            </a:pPr>
            <a:endParaRPr lang="en-CA" sz="2400" dirty="0"/>
          </a:p>
          <a:p>
            <a:pPr marL="0" indent="0">
              <a:buNone/>
            </a:pPr>
            <a:endParaRPr lang="en-CA" sz="2400" dirty="0"/>
          </a:p>
        </p:txBody>
      </p:sp>
      <p:sp>
        <p:nvSpPr>
          <p:cNvPr id="4" name="Footer Placeholder 3">
            <a:extLst>
              <a:ext uri="{FF2B5EF4-FFF2-40B4-BE49-F238E27FC236}">
                <a16:creationId xmlns:a16="http://schemas.microsoft.com/office/drawing/2014/main" id="{697C709D-0B8B-4AD7-B183-497734D83C0E}"/>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641628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E804E-3E66-4840-9586-3C6CA77DB0FB}"/>
              </a:ext>
            </a:extLst>
          </p:cNvPr>
          <p:cNvSpPr>
            <a:spLocks noGrp="1"/>
          </p:cNvSpPr>
          <p:nvPr>
            <p:ph type="title"/>
          </p:nvPr>
        </p:nvSpPr>
        <p:spPr/>
        <p:txBody>
          <a:bodyPr/>
          <a:lstStyle/>
          <a:p>
            <a:r>
              <a:rPr lang="en-CA" dirty="0"/>
              <a:t>Now where were we…</a:t>
            </a:r>
          </a:p>
        </p:txBody>
      </p:sp>
      <p:sp>
        <p:nvSpPr>
          <p:cNvPr id="3" name="Footer Placeholder 2">
            <a:extLst>
              <a:ext uri="{FF2B5EF4-FFF2-40B4-BE49-F238E27FC236}">
                <a16:creationId xmlns:a16="http://schemas.microsoft.com/office/drawing/2014/main" id="{C8562042-0F3E-4C03-9790-A71EB4A9012A}"/>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5090381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883A-5382-4030-8485-5C70304CDBC0}"/>
              </a:ext>
            </a:extLst>
          </p:cNvPr>
          <p:cNvSpPr>
            <a:spLocks noGrp="1"/>
          </p:cNvSpPr>
          <p:nvPr>
            <p:ph type="title"/>
          </p:nvPr>
        </p:nvSpPr>
        <p:spPr>
          <a:xfrm>
            <a:off x="457200" y="0"/>
            <a:ext cx="8229600" cy="966565"/>
          </a:xfrm>
        </p:spPr>
        <p:txBody>
          <a:bodyPr/>
          <a:lstStyle/>
          <a:p>
            <a:r>
              <a:rPr lang="en-CA" dirty="0"/>
              <a:t>In the wake of </a:t>
            </a:r>
            <a:r>
              <a:rPr lang="en-CA" i="1" dirty="0" err="1"/>
              <a:t>Schrems</a:t>
            </a:r>
            <a:r>
              <a:rPr lang="en-CA" i="1" dirty="0"/>
              <a:t> 1</a:t>
            </a:r>
            <a:r>
              <a:rPr lang="en-CA" dirty="0"/>
              <a:t>…</a:t>
            </a:r>
          </a:p>
        </p:txBody>
      </p:sp>
      <p:sp>
        <p:nvSpPr>
          <p:cNvPr id="3" name="Content Placeholder 2">
            <a:extLst>
              <a:ext uri="{FF2B5EF4-FFF2-40B4-BE49-F238E27FC236}">
                <a16:creationId xmlns:a16="http://schemas.microsoft.com/office/drawing/2014/main" id="{3A3B1056-0BAA-4FCA-9780-C502B25FFF2C}"/>
              </a:ext>
            </a:extLst>
          </p:cNvPr>
          <p:cNvSpPr>
            <a:spLocks noGrp="1"/>
          </p:cNvSpPr>
          <p:nvPr>
            <p:ph idx="1"/>
          </p:nvPr>
        </p:nvSpPr>
        <p:spPr>
          <a:xfrm>
            <a:off x="457200" y="764704"/>
            <a:ext cx="8229600" cy="5361460"/>
          </a:xfrm>
        </p:spPr>
        <p:txBody>
          <a:bodyPr/>
          <a:lstStyle/>
          <a:p>
            <a:pPr marL="0" indent="0" algn="ctr">
              <a:buNone/>
            </a:pPr>
            <a:r>
              <a:rPr lang="en-CA" b="1" dirty="0"/>
              <a:t>EU-U.S. Privacy Shield</a:t>
            </a:r>
          </a:p>
          <a:p>
            <a:r>
              <a:rPr lang="en-CA" sz="2400" dirty="0"/>
              <a:t>EC and USA governments agreement / framework to replace Safe Harbor Principles</a:t>
            </a:r>
          </a:p>
          <a:p>
            <a:r>
              <a:rPr lang="en-CA" sz="2400" dirty="0"/>
              <a:t>In effect July 12, 2016</a:t>
            </a:r>
          </a:p>
          <a:p>
            <a:r>
              <a:rPr lang="en-CA" sz="2400" dirty="0"/>
              <a:t>Includes:</a:t>
            </a:r>
          </a:p>
          <a:p>
            <a:pPr lvl="1"/>
            <a:r>
              <a:rPr lang="en-CA" sz="2000" dirty="0"/>
              <a:t>strong data protection obligations on companies receiving personal data from the EU</a:t>
            </a:r>
          </a:p>
          <a:p>
            <a:pPr lvl="1"/>
            <a:r>
              <a:rPr lang="en-CA" sz="2000" dirty="0"/>
              <a:t>safeguards on U.S. government access to data;</a:t>
            </a:r>
          </a:p>
          <a:p>
            <a:pPr lvl="1"/>
            <a:r>
              <a:rPr lang="en-CA" sz="2000" dirty="0"/>
              <a:t>effective protection and redress for individuals;</a:t>
            </a:r>
          </a:p>
          <a:p>
            <a:pPr lvl="1"/>
            <a:r>
              <a:rPr lang="en-CA" sz="2000" dirty="0"/>
              <a:t>annual joint review to monitor the implementation.</a:t>
            </a:r>
          </a:p>
          <a:p>
            <a:r>
              <a:rPr lang="en-CA" sz="2000" dirty="0"/>
              <a:t>“For the purposes of Article 25(2) of Directive 95/46/EC, the United States ensures an </a:t>
            </a:r>
            <a:r>
              <a:rPr lang="en-CA" sz="2000" b="1" dirty="0"/>
              <a:t>adequate level of protection </a:t>
            </a:r>
            <a:r>
              <a:rPr lang="en-CA" sz="2000" dirty="0"/>
              <a:t>for personal data transferred from the Union to organisations in the United States under the EU-U.S. Privacy Shield.” (</a:t>
            </a:r>
            <a:r>
              <a:rPr lang="en-CA" sz="2000" i="1" dirty="0"/>
              <a:t>Commission Implementing Decision (EU) 2016/1250</a:t>
            </a:r>
            <a:r>
              <a:rPr lang="en-CA" sz="2000" dirty="0"/>
              <a:t>)</a:t>
            </a:r>
          </a:p>
        </p:txBody>
      </p:sp>
      <p:sp>
        <p:nvSpPr>
          <p:cNvPr id="4" name="Footer Placeholder 3">
            <a:extLst>
              <a:ext uri="{FF2B5EF4-FFF2-40B4-BE49-F238E27FC236}">
                <a16:creationId xmlns:a16="http://schemas.microsoft.com/office/drawing/2014/main" id="{697C709D-0B8B-4AD7-B183-497734D83C0E}"/>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973216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5D7D4-A5B8-45E5-4CCA-ECC7EA314CAB}"/>
              </a:ext>
            </a:extLst>
          </p:cNvPr>
          <p:cNvSpPr>
            <a:spLocks noGrp="1"/>
          </p:cNvSpPr>
          <p:nvPr>
            <p:ph type="title"/>
          </p:nvPr>
        </p:nvSpPr>
        <p:spPr/>
        <p:txBody>
          <a:bodyPr/>
          <a:lstStyle/>
          <a:p>
            <a:r>
              <a:rPr lang="en-CA" sz="3600" i="1" dirty="0">
                <a:effectLst/>
                <a:latin typeface="Calibri" panose="020F0502020204030204" pitchFamily="34" charset="0"/>
                <a:ea typeface="Times New Roman" panose="02020603050405020304" pitchFamily="18" charset="0"/>
                <a:cs typeface="Times New Roman" panose="02020603050405020304" pitchFamily="18" charset="0"/>
              </a:rPr>
              <a:t>Data Protection Commissioner v. Facebook Ireland Ltd, Maximillian </a:t>
            </a:r>
            <a:r>
              <a:rPr lang="en-CA" sz="3600" i="1" dirty="0" err="1">
                <a:effectLst/>
                <a:latin typeface="Calibri" panose="020F0502020204030204" pitchFamily="34" charset="0"/>
                <a:ea typeface="Times New Roman" panose="02020603050405020304" pitchFamily="18" charset="0"/>
                <a:cs typeface="Times New Roman" panose="02020603050405020304" pitchFamily="18" charset="0"/>
              </a:rPr>
              <a:t>Schrems</a:t>
            </a:r>
            <a:r>
              <a:rPr lang="en-CA" sz="3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CA" sz="3600" dirty="0"/>
          </a:p>
        </p:txBody>
      </p:sp>
      <p:sp>
        <p:nvSpPr>
          <p:cNvPr id="3" name="Content Placeholder 2">
            <a:extLst>
              <a:ext uri="{FF2B5EF4-FFF2-40B4-BE49-F238E27FC236}">
                <a16:creationId xmlns:a16="http://schemas.microsoft.com/office/drawing/2014/main" id="{7A42A487-4313-1D6A-8F01-D8949F975981}"/>
              </a:ext>
            </a:extLst>
          </p:cNvPr>
          <p:cNvSpPr>
            <a:spLocks noGrp="1"/>
          </p:cNvSpPr>
          <p:nvPr>
            <p:ph idx="1"/>
          </p:nvPr>
        </p:nvSpPr>
        <p:spPr/>
        <p:txBody>
          <a:bodyPr/>
          <a:lstStyle/>
          <a:p>
            <a:pPr marL="0" indent="0" algn="ctr">
              <a:buNone/>
            </a:pPr>
            <a:r>
              <a:rPr lang="en-CA" sz="2800" dirty="0"/>
              <a:t>aka </a:t>
            </a:r>
            <a:r>
              <a:rPr lang="en-CA" sz="2800" i="1" dirty="0" err="1"/>
              <a:t>Schrems</a:t>
            </a:r>
            <a:r>
              <a:rPr lang="en-CA" sz="2800" i="1" dirty="0"/>
              <a:t> 2</a:t>
            </a:r>
            <a:r>
              <a:rPr lang="en-CA" sz="2800" dirty="0"/>
              <a:t> or </a:t>
            </a:r>
            <a:r>
              <a:rPr lang="en-CA" sz="2800" i="1" dirty="0" err="1"/>
              <a:t>Schrems</a:t>
            </a:r>
            <a:r>
              <a:rPr lang="en-CA" sz="2800" i="1" dirty="0"/>
              <a:t> II: Privacy Boogaloo</a:t>
            </a:r>
          </a:p>
          <a:p>
            <a:pPr marL="0" indent="0">
              <a:buNone/>
            </a:pPr>
            <a:endParaRPr lang="en-CA" sz="2400" dirty="0"/>
          </a:p>
          <a:p>
            <a:pPr marL="0" indent="0">
              <a:buNone/>
            </a:pPr>
            <a:endParaRPr lang="en-CA" sz="2400" u="sng" dirty="0"/>
          </a:p>
          <a:p>
            <a:pPr marL="0" indent="0">
              <a:buNone/>
            </a:pPr>
            <a:endParaRPr lang="en-CA" sz="2400" u="sng" dirty="0"/>
          </a:p>
          <a:p>
            <a:pPr marL="0" indent="0">
              <a:buNone/>
            </a:pPr>
            <a:r>
              <a:rPr lang="de-DE" b="1" dirty="0"/>
              <a:t>Julien Bérubé &amp; Divine Tatchinda</a:t>
            </a:r>
            <a:endParaRPr lang="en-CA" sz="2400" u="sng" dirty="0"/>
          </a:p>
          <a:p>
            <a:pPr marL="0" indent="0">
              <a:buNone/>
            </a:pPr>
            <a:endParaRPr lang="en-CA" sz="2400" dirty="0"/>
          </a:p>
        </p:txBody>
      </p:sp>
      <p:sp>
        <p:nvSpPr>
          <p:cNvPr id="4" name="Footer Placeholder 3">
            <a:extLst>
              <a:ext uri="{FF2B5EF4-FFF2-40B4-BE49-F238E27FC236}">
                <a16:creationId xmlns:a16="http://schemas.microsoft.com/office/drawing/2014/main" id="{5EDD0F7F-EF1F-DC4A-10D1-693ED2F49969}"/>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5710991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3103E-4ED7-4A39-BE17-202EE066B156}"/>
              </a:ext>
            </a:extLst>
          </p:cNvPr>
          <p:cNvSpPr>
            <a:spLocks noGrp="1"/>
          </p:cNvSpPr>
          <p:nvPr>
            <p:ph type="title"/>
          </p:nvPr>
        </p:nvSpPr>
        <p:spPr/>
        <p:txBody>
          <a:bodyPr/>
          <a:lstStyle/>
          <a:p>
            <a:r>
              <a:rPr lang="en-CA" i="1" dirty="0" err="1"/>
              <a:t>Schrems</a:t>
            </a:r>
            <a:r>
              <a:rPr lang="en-CA" dirty="0"/>
              <a:t> 2 - </a:t>
            </a:r>
            <a:r>
              <a:rPr lang="en-CA" dirty="0" err="1"/>
              <a:t>takeway</a:t>
            </a:r>
            <a:endParaRPr lang="en-CA" dirty="0"/>
          </a:p>
        </p:txBody>
      </p:sp>
      <p:sp>
        <p:nvSpPr>
          <p:cNvPr id="3" name="Content Placeholder 2">
            <a:extLst>
              <a:ext uri="{FF2B5EF4-FFF2-40B4-BE49-F238E27FC236}">
                <a16:creationId xmlns:a16="http://schemas.microsoft.com/office/drawing/2014/main" id="{5FFC7B28-2DFA-475D-99C3-483B0A44CD05}"/>
              </a:ext>
            </a:extLst>
          </p:cNvPr>
          <p:cNvSpPr>
            <a:spLocks noGrp="1"/>
          </p:cNvSpPr>
          <p:nvPr>
            <p:ph idx="1"/>
          </p:nvPr>
        </p:nvSpPr>
        <p:spPr>
          <a:xfrm>
            <a:off x="457200" y="1268760"/>
            <a:ext cx="8229600" cy="4857403"/>
          </a:xfrm>
        </p:spPr>
        <p:txBody>
          <a:bodyPr/>
          <a:lstStyle/>
          <a:p>
            <a:pPr marL="0" indent="0">
              <a:buNone/>
            </a:pPr>
            <a:endParaRPr lang="en-US" sz="2400" dirty="0"/>
          </a:p>
          <a:p>
            <a:pPr marL="0" indent="0">
              <a:buNone/>
            </a:pPr>
            <a:endParaRPr lang="en-US" sz="2400" dirty="0"/>
          </a:p>
          <a:p>
            <a:pPr marL="0" indent="0">
              <a:buNone/>
            </a:pPr>
            <a:r>
              <a:rPr lang="en-US" sz="2400" dirty="0"/>
              <a:t>“the limitations on the protection of personal data arising from the domestic law of the United States on the access and use by US public authorities of such data transferred from the European Union to the United States, which the Commission assessed in the Privacy Shield Decision, are not circumscribed in a way that satisfies requirements that are essentially equivalent to those required”</a:t>
            </a:r>
          </a:p>
          <a:p>
            <a:pPr marL="0" indent="0">
              <a:buNone/>
            </a:pPr>
            <a:r>
              <a:rPr lang="en-US" sz="2400" dirty="0">
                <a:sym typeface="Wingdings" panose="05000000000000000000" pitchFamily="2" charset="2"/>
              </a:rPr>
              <a:t> buh-bye, Privacy Shield</a:t>
            </a:r>
            <a:endParaRPr lang="en-US" sz="2400" dirty="0"/>
          </a:p>
          <a:p>
            <a:pPr marL="0" indent="0">
              <a:buNone/>
            </a:pPr>
            <a:endParaRPr lang="en-CA" sz="2400" dirty="0"/>
          </a:p>
        </p:txBody>
      </p:sp>
      <p:sp>
        <p:nvSpPr>
          <p:cNvPr id="4" name="Footer Placeholder 3">
            <a:extLst>
              <a:ext uri="{FF2B5EF4-FFF2-40B4-BE49-F238E27FC236}">
                <a16:creationId xmlns:a16="http://schemas.microsoft.com/office/drawing/2014/main" id="{49826436-AB1E-4AE3-9F25-01EADCD5DCC1}"/>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020096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3103E-4ED7-4A39-BE17-202EE066B156}"/>
              </a:ext>
            </a:extLst>
          </p:cNvPr>
          <p:cNvSpPr>
            <a:spLocks noGrp="1"/>
          </p:cNvSpPr>
          <p:nvPr>
            <p:ph type="title"/>
          </p:nvPr>
        </p:nvSpPr>
        <p:spPr/>
        <p:txBody>
          <a:bodyPr/>
          <a:lstStyle/>
          <a:p>
            <a:r>
              <a:rPr lang="en-CA" i="1" dirty="0" err="1"/>
              <a:t>Schrems</a:t>
            </a:r>
            <a:r>
              <a:rPr lang="en-CA" dirty="0"/>
              <a:t> 2</a:t>
            </a:r>
          </a:p>
        </p:txBody>
      </p:sp>
      <p:sp>
        <p:nvSpPr>
          <p:cNvPr id="3" name="Content Placeholder 2">
            <a:extLst>
              <a:ext uri="{FF2B5EF4-FFF2-40B4-BE49-F238E27FC236}">
                <a16:creationId xmlns:a16="http://schemas.microsoft.com/office/drawing/2014/main" id="{5FFC7B28-2DFA-475D-99C3-483B0A44CD05}"/>
              </a:ext>
            </a:extLst>
          </p:cNvPr>
          <p:cNvSpPr>
            <a:spLocks noGrp="1"/>
          </p:cNvSpPr>
          <p:nvPr>
            <p:ph idx="1"/>
          </p:nvPr>
        </p:nvSpPr>
        <p:spPr>
          <a:xfrm>
            <a:off x="457200" y="1268760"/>
            <a:ext cx="8229600" cy="4857403"/>
          </a:xfrm>
        </p:spPr>
        <p:txBody>
          <a:bodyPr/>
          <a:lstStyle/>
          <a:p>
            <a:pPr marL="0" indent="0">
              <a:buNone/>
            </a:pPr>
            <a:r>
              <a:rPr lang="en-CA" sz="2400" dirty="0"/>
              <a:t>“</a:t>
            </a:r>
            <a:r>
              <a:rPr lang="en-US" sz="2400" dirty="0"/>
              <a:t>Examination of Commission Decision 2010/87/EU of 5 February 2010 on standard contractual clauses for the transfer of personal data to processors established in third countries under Directive 95/46/EU of the European Parliament and of the Council, as amended by Commission Implementing Decision (EU) 2016/2297 of 16 December 2016 in the light of Articles 7, 8 and 47 of the Charter of Fundamental Rights has disclosed nothing to affect the validity of that decision.”</a:t>
            </a:r>
          </a:p>
          <a:p>
            <a:pPr marL="0" indent="0">
              <a:buNone/>
            </a:pPr>
            <a:endParaRPr lang="en-US" sz="2400" dirty="0">
              <a:sym typeface="Wingdings" panose="05000000000000000000" pitchFamily="2" charset="2"/>
            </a:endParaRPr>
          </a:p>
          <a:p>
            <a:pPr marL="0" indent="0">
              <a:buNone/>
            </a:pPr>
            <a:r>
              <a:rPr lang="en-US" dirty="0">
                <a:sym typeface="Wingdings" panose="05000000000000000000" pitchFamily="2" charset="2"/>
              </a:rPr>
              <a:t> i.e. SCC’s still ok</a:t>
            </a:r>
            <a:endParaRPr lang="en-CA" dirty="0"/>
          </a:p>
        </p:txBody>
      </p:sp>
      <p:sp>
        <p:nvSpPr>
          <p:cNvPr id="4" name="Footer Placeholder 3">
            <a:extLst>
              <a:ext uri="{FF2B5EF4-FFF2-40B4-BE49-F238E27FC236}">
                <a16:creationId xmlns:a16="http://schemas.microsoft.com/office/drawing/2014/main" id="{49826436-AB1E-4AE3-9F25-01EADCD5DCC1}"/>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4241051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883A-5382-4030-8485-5C70304CDBC0}"/>
              </a:ext>
            </a:extLst>
          </p:cNvPr>
          <p:cNvSpPr>
            <a:spLocks noGrp="1"/>
          </p:cNvSpPr>
          <p:nvPr>
            <p:ph type="title"/>
          </p:nvPr>
        </p:nvSpPr>
        <p:spPr>
          <a:xfrm>
            <a:off x="457200" y="274638"/>
            <a:ext cx="8229600" cy="691927"/>
          </a:xfrm>
        </p:spPr>
        <p:txBody>
          <a:bodyPr/>
          <a:lstStyle/>
          <a:p>
            <a:r>
              <a:rPr lang="en-CA" dirty="0"/>
              <a:t>In the wake of </a:t>
            </a:r>
            <a:r>
              <a:rPr lang="en-CA" i="1" dirty="0" err="1"/>
              <a:t>Schrems</a:t>
            </a:r>
            <a:r>
              <a:rPr lang="en-CA" i="1" dirty="0"/>
              <a:t> 2</a:t>
            </a:r>
            <a:r>
              <a:rPr lang="en-CA" dirty="0"/>
              <a:t>…</a:t>
            </a:r>
          </a:p>
        </p:txBody>
      </p:sp>
      <p:sp>
        <p:nvSpPr>
          <p:cNvPr id="3" name="Content Placeholder 2">
            <a:extLst>
              <a:ext uri="{FF2B5EF4-FFF2-40B4-BE49-F238E27FC236}">
                <a16:creationId xmlns:a16="http://schemas.microsoft.com/office/drawing/2014/main" id="{3A3B1056-0BAA-4FCA-9780-C502B25FFF2C}"/>
              </a:ext>
            </a:extLst>
          </p:cNvPr>
          <p:cNvSpPr>
            <a:spLocks noGrp="1"/>
          </p:cNvSpPr>
          <p:nvPr>
            <p:ph idx="1"/>
          </p:nvPr>
        </p:nvSpPr>
        <p:spPr>
          <a:xfrm>
            <a:off x="0" y="966566"/>
            <a:ext cx="9144000" cy="5159598"/>
          </a:xfrm>
        </p:spPr>
        <p:txBody>
          <a:bodyPr/>
          <a:lstStyle/>
          <a:p>
            <a:pPr marL="0" indent="0" algn="ctr">
              <a:buNone/>
            </a:pPr>
            <a:r>
              <a:rPr lang="en-CA" b="1" dirty="0"/>
              <a:t>Less panic, they just got to work.</a:t>
            </a:r>
          </a:p>
          <a:p>
            <a:pPr marL="0" indent="0">
              <a:buNone/>
            </a:pPr>
            <a:r>
              <a:rPr lang="en-CA" sz="2400" b="1" u="sng" dirty="0"/>
              <a:t>(Trans-Atlantic) (EU-US) Data Privacy Framework (March 2022)</a:t>
            </a:r>
          </a:p>
          <a:p>
            <a:pPr marL="0" indent="0">
              <a:buNone/>
            </a:pPr>
            <a:r>
              <a:rPr lang="en-CA" sz="2400" dirty="0"/>
              <a:t>+ October 2022 – Biden signs E.O. “</a:t>
            </a:r>
            <a:r>
              <a:rPr lang="en-US" sz="2400" dirty="0"/>
              <a:t>Enhancing Safeguards for United States Signals Intelligence Activities” &amp; U.S. A.G. Regulations including a Data Protection Review Court </a:t>
            </a:r>
            <a:r>
              <a:rPr lang="en-US" sz="2400" dirty="0">
                <a:sym typeface="Wingdings" panose="05000000000000000000" pitchFamily="2" charset="2"/>
              </a:rPr>
              <a:t> addresses </a:t>
            </a:r>
            <a:r>
              <a:rPr lang="en-US" sz="2400" i="1" dirty="0" err="1">
                <a:sym typeface="Wingdings" panose="05000000000000000000" pitchFamily="2" charset="2"/>
              </a:rPr>
              <a:t>Schrems</a:t>
            </a:r>
            <a:r>
              <a:rPr lang="en-US" sz="2400" i="1" dirty="0">
                <a:sym typeface="Wingdings" panose="05000000000000000000" pitchFamily="2" charset="2"/>
              </a:rPr>
              <a:t> 2</a:t>
            </a:r>
            <a:r>
              <a:rPr lang="en-US" sz="2400" dirty="0">
                <a:sym typeface="Wingdings" panose="05000000000000000000" pitchFamily="2" charset="2"/>
              </a:rPr>
              <a:t> concerns</a:t>
            </a:r>
          </a:p>
          <a:p>
            <a:pPr marL="0" indent="0">
              <a:buNone/>
            </a:pPr>
            <a:endParaRPr lang="en-US" sz="2400" dirty="0">
              <a:sym typeface="Wingdings" panose="05000000000000000000" pitchFamily="2" charset="2"/>
            </a:endParaRPr>
          </a:p>
          <a:p>
            <a:pPr>
              <a:buFont typeface="Wingdings" panose="05000000000000000000" pitchFamily="2" charset="2"/>
              <a:buChar char="à"/>
            </a:pPr>
            <a:r>
              <a:rPr lang="en-US" sz="2400" dirty="0">
                <a:sym typeface="Wingdings" panose="05000000000000000000" pitchFamily="2" charset="2"/>
              </a:rPr>
              <a:t>Very similar in function to Privacy Shield, U.S. companies self-certify compliance</a:t>
            </a:r>
          </a:p>
          <a:p>
            <a:pPr marL="0" indent="0">
              <a:buNone/>
            </a:pPr>
            <a:r>
              <a:rPr lang="en-US" sz="2400" dirty="0">
                <a:sym typeface="Wingdings" panose="05000000000000000000" pitchFamily="2" charset="2"/>
              </a:rPr>
              <a:t>DOJ: “the EU-U.S. DPF will not create new substantive obligations for participating organizations with regards to protecting EU personal data [compared to the EU‑US Privacy Shield Framework]. The privacy principles […] will remain substantively the same”</a:t>
            </a:r>
            <a:endParaRPr lang="en-CA" sz="2400" dirty="0"/>
          </a:p>
          <a:p>
            <a:pPr marL="0" indent="0">
              <a:buNone/>
            </a:pPr>
            <a:endParaRPr lang="en-CA" sz="2400" dirty="0"/>
          </a:p>
          <a:p>
            <a:pPr marL="0" indent="0">
              <a:buNone/>
            </a:pPr>
            <a:endParaRPr lang="en-CA" sz="2400" dirty="0"/>
          </a:p>
          <a:p>
            <a:pPr marL="0" indent="0">
              <a:buNone/>
            </a:pPr>
            <a:endParaRPr lang="en-CA" sz="2400" dirty="0"/>
          </a:p>
        </p:txBody>
      </p:sp>
      <p:sp>
        <p:nvSpPr>
          <p:cNvPr id="4" name="Footer Placeholder 3">
            <a:extLst>
              <a:ext uri="{FF2B5EF4-FFF2-40B4-BE49-F238E27FC236}">
                <a16:creationId xmlns:a16="http://schemas.microsoft.com/office/drawing/2014/main" id="{697C709D-0B8B-4AD7-B183-497734D83C0E}"/>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3362702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B175E-C0CD-AB31-A248-5A65A3E9F8F2}"/>
              </a:ext>
            </a:extLst>
          </p:cNvPr>
          <p:cNvSpPr>
            <a:spLocks noGrp="1"/>
          </p:cNvSpPr>
          <p:nvPr>
            <p:ph type="title"/>
          </p:nvPr>
        </p:nvSpPr>
        <p:spPr/>
        <p:txBody>
          <a:bodyPr/>
          <a:lstStyle/>
          <a:p>
            <a:r>
              <a:rPr lang="en-CA" b="1" dirty="0"/>
              <a:t>EU-US Data Privacy Framework:</a:t>
            </a:r>
            <a:br>
              <a:rPr lang="en-CA" b="1" dirty="0"/>
            </a:br>
            <a:r>
              <a:rPr lang="en-CA" b="1" dirty="0"/>
              <a:t>Adequate!</a:t>
            </a:r>
          </a:p>
        </p:txBody>
      </p:sp>
      <p:sp>
        <p:nvSpPr>
          <p:cNvPr id="3" name="Content Placeholder 2">
            <a:extLst>
              <a:ext uri="{FF2B5EF4-FFF2-40B4-BE49-F238E27FC236}">
                <a16:creationId xmlns:a16="http://schemas.microsoft.com/office/drawing/2014/main" id="{D62C0F66-6088-6FEC-1B82-A93118C975A6}"/>
              </a:ext>
            </a:extLst>
          </p:cNvPr>
          <p:cNvSpPr>
            <a:spLocks noGrp="1"/>
          </p:cNvSpPr>
          <p:nvPr>
            <p:ph idx="1"/>
          </p:nvPr>
        </p:nvSpPr>
        <p:spPr>
          <a:xfrm>
            <a:off x="457200" y="1844824"/>
            <a:ext cx="8229600" cy="4281339"/>
          </a:xfrm>
        </p:spPr>
        <p:txBody>
          <a:bodyPr/>
          <a:lstStyle/>
          <a:p>
            <a:pPr marL="0" indent="0">
              <a:buNone/>
            </a:pPr>
            <a:r>
              <a:rPr lang="en-CA" sz="2400" b="1" dirty="0"/>
              <a:t>July 10, 2023 – </a:t>
            </a:r>
            <a:r>
              <a:rPr lang="en-CA" sz="2400" b="1" i="1" dirty="0"/>
              <a:t>EU Commission Decision C(2023) 4745 </a:t>
            </a:r>
          </a:p>
          <a:p>
            <a:pPr marL="0" indent="0">
              <a:buNone/>
            </a:pPr>
            <a:endParaRPr lang="en-CA" sz="2400" b="1" dirty="0"/>
          </a:p>
          <a:p>
            <a:pPr marL="0" indent="0">
              <a:buNone/>
            </a:pPr>
            <a:r>
              <a:rPr lang="en-CA" sz="2400" dirty="0"/>
              <a:t>“</a:t>
            </a:r>
            <a:r>
              <a:rPr lang="en-US" sz="2400" dirty="0"/>
              <a:t>For the purpose of Article 45 of Regulation (EU) 2016/679 </a:t>
            </a:r>
            <a:r>
              <a:rPr lang="en-US" sz="2400" i="1" dirty="0"/>
              <a:t>[ed. – GDPR]</a:t>
            </a:r>
            <a:r>
              <a:rPr lang="en-US" sz="2400" dirty="0"/>
              <a:t>, the </a:t>
            </a:r>
            <a:r>
              <a:rPr lang="en-US" sz="2400" b="1" dirty="0"/>
              <a:t>United States ensures an adequate level of protection</a:t>
            </a:r>
            <a:r>
              <a:rPr lang="en-US" sz="2400" dirty="0"/>
              <a:t> for personal data transferred from the Union to </a:t>
            </a:r>
            <a:r>
              <a:rPr lang="en-US" sz="2400" dirty="0" err="1"/>
              <a:t>organisations</a:t>
            </a:r>
            <a:r>
              <a:rPr lang="en-US" sz="2400" dirty="0"/>
              <a:t> in the United States that are included in the ‘Data Privacy Framework List’, maintained and made publicly available by the U.S. Department of Commerce”</a:t>
            </a:r>
            <a:endParaRPr lang="en-CA" sz="2400" dirty="0"/>
          </a:p>
          <a:p>
            <a:pPr marL="0" indent="0">
              <a:buNone/>
            </a:pPr>
            <a:endParaRPr lang="en-CA" sz="2000" dirty="0"/>
          </a:p>
          <a:p>
            <a:pPr marL="0" indent="0">
              <a:buNone/>
            </a:pPr>
            <a:endParaRPr lang="en-CA" dirty="0"/>
          </a:p>
        </p:txBody>
      </p:sp>
      <p:sp>
        <p:nvSpPr>
          <p:cNvPr id="4" name="Footer Placeholder 3">
            <a:extLst>
              <a:ext uri="{FF2B5EF4-FFF2-40B4-BE49-F238E27FC236}">
                <a16:creationId xmlns:a16="http://schemas.microsoft.com/office/drawing/2014/main" id="{8B43CF0E-3726-E761-C679-E06C99E1F46A}"/>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0863656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69A54-0FD8-2728-EE7C-094D225496C1}"/>
              </a:ext>
            </a:extLst>
          </p:cNvPr>
          <p:cNvSpPr>
            <a:spLocks noGrp="1"/>
          </p:cNvSpPr>
          <p:nvPr>
            <p:ph type="title"/>
          </p:nvPr>
        </p:nvSpPr>
        <p:spPr/>
        <p:txBody>
          <a:bodyPr/>
          <a:lstStyle/>
          <a:p>
            <a:r>
              <a:rPr lang="en-CA" dirty="0"/>
              <a:t>Oh f*ck me… </a:t>
            </a:r>
            <a:r>
              <a:rPr lang="en-CA" i="1" dirty="0" err="1"/>
              <a:t>Schrems</a:t>
            </a:r>
            <a:r>
              <a:rPr lang="en-CA" i="1" dirty="0"/>
              <a:t> III</a:t>
            </a:r>
            <a:r>
              <a:rPr lang="en-CA" dirty="0"/>
              <a:t>?</a:t>
            </a:r>
          </a:p>
        </p:txBody>
      </p:sp>
      <p:sp>
        <p:nvSpPr>
          <p:cNvPr id="3" name="Content Placeholder 2">
            <a:extLst>
              <a:ext uri="{FF2B5EF4-FFF2-40B4-BE49-F238E27FC236}">
                <a16:creationId xmlns:a16="http://schemas.microsoft.com/office/drawing/2014/main" id="{4CD84F28-0607-706D-1605-F858654AD165}"/>
              </a:ext>
            </a:extLst>
          </p:cNvPr>
          <p:cNvSpPr>
            <a:spLocks noGrp="1"/>
          </p:cNvSpPr>
          <p:nvPr>
            <p:ph idx="1"/>
          </p:nvPr>
        </p:nvSpPr>
        <p:spPr>
          <a:xfrm>
            <a:off x="457200" y="1417638"/>
            <a:ext cx="8229600" cy="4708525"/>
          </a:xfrm>
        </p:spPr>
        <p:txBody>
          <a:bodyPr/>
          <a:lstStyle/>
          <a:p>
            <a:pPr marL="0" indent="0">
              <a:buNone/>
            </a:pPr>
            <a:r>
              <a:rPr lang="en-US" i="1" dirty="0"/>
              <a:t>New Trans-Atlantic Data Privacy Framework largely a copy of "Privacy Shield". </a:t>
            </a:r>
            <a:r>
              <a:rPr lang="en-US" i="1" dirty="0" err="1"/>
              <a:t>noyb</a:t>
            </a:r>
            <a:r>
              <a:rPr lang="en-US" i="1" dirty="0"/>
              <a:t> will challenge the decision - </a:t>
            </a:r>
            <a:r>
              <a:rPr lang="en-US" dirty="0"/>
              <a:t>noyb.eu Oct. 2023</a:t>
            </a:r>
          </a:p>
          <a:p>
            <a:pPr marL="0" indent="0">
              <a:buNone/>
            </a:pPr>
            <a:r>
              <a:rPr lang="en-CA" sz="2000" dirty="0"/>
              <a:t>“W</a:t>
            </a:r>
            <a:r>
              <a:rPr lang="en-US" sz="2000" dirty="0"/>
              <a:t>e have various options for a challenge already in the drawer, although we are sick and tired of this legal ping-pong. We currently expect this to be back at the Court of Justice by the beginning of next year.” – Max </a:t>
            </a:r>
            <a:r>
              <a:rPr lang="en-US" sz="2000" dirty="0" err="1"/>
              <a:t>Schrems</a:t>
            </a:r>
            <a:r>
              <a:rPr lang="en-US" sz="2000" dirty="0"/>
              <a:t>, Honorary Chairman, </a:t>
            </a:r>
            <a:r>
              <a:rPr lang="en-US" sz="2000" dirty="0" err="1"/>
              <a:t>noyb</a:t>
            </a:r>
            <a:endParaRPr lang="en-US" sz="2000" dirty="0"/>
          </a:p>
          <a:p>
            <a:pPr marL="0" indent="0">
              <a:buNone/>
            </a:pPr>
            <a:endParaRPr lang="en-CA" sz="2000" dirty="0"/>
          </a:p>
          <a:p>
            <a:pPr marL="0" indent="0">
              <a:buNone/>
            </a:pPr>
            <a:r>
              <a:rPr lang="en-CA" sz="2000" dirty="0"/>
              <a:t>Also: </a:t>
            </a:r>
            <a:r>
              <a:rPr lang="en-CA" sz="2000" b="1" i="1" dirty="0" err="1"/>
              <a:t>Latombe</a:t>
            </a:r>
            <a:r>
              <a:rPr lang="en-CA" sz="2000" b="1" i="1" dirty="0"/>
              <a:t> v. Commission</a:t>
            </a:r>
            <a:r>
              <a:rPr lang="en-CA" sz="2000" b="1" dirty="0"/>
              <a:t>, EU Case #  T-553/23 filed September 2023</a:t>
            </a:r>
          </a:p>
          <a:p>
            <a:pPr marL="0" indent="0">
              <a:buNone/>
            </a:pPr>
            <a:r>
              <a:rPr lang="en-CA" sz="2000" dirty="0">
                <a:sym typeface="Wingdings" panose="05000000000000000000" pitchFamily="2" charset="2"/>
              </a:rPr>
              <a:t> f</a:t>
            </a:r>
            <a:r>
              <a:rPr lang="en-US" sz="2000" dirty="0" err="1">
                <a:sym typeface="Wingdings" panose="05000000000000000000" pitchFamily="2" charset="2"/>
              </a:rPr>
              <a:t>ormer</a:t>
            </a:r>
            <a:r>
              <a:rPr lang="en-US" sz="2000" dirty="0">
                <a:sym typeface="Wingdings" panose="05000000000000000000" pitchFamily="2" charset="2"/>
              </a:rPr>
              <a:t> member of the French data protection authority (CNIL) current </a:t>
            </a:r>
            <a:r>
              <a:rPr lang="en-US" sz="2000" i="1" dirty="0">
                <a:sym typeface="Wingdings" panose="05000000000000000000" pitchFamily="2" charset="2"/>
              </a:rPr>
              <a:t>Assemblée </a:t>
            </a:r>
            <a:r>
              <a:rPr lang="en-US" sz="2000" i="1" dirty="0" err="1">
                <a:sym typeface="Wingdings" panose="05000000000000000000" pitchFamily="2" charset="2"/>
              </a:rPr>
              <a:t>nationale</a:t>
            </a:r>
            <a:r>
              <a:rPr lang="en-US" sz="2000" i="1" dirty="0">
                <a:sym typeface="Wingdings" panose="05000000000000000000" pitchFamily="2" charset="2"/>
              </a:rPr>
              <a:t> </a:t>
            </a:r>
            <a:r>
              <a:rPr lang="en-US" sz="2000" dirty="0">
                <a:sym typeface="Wingdings" panose="05000000000000000000" pitchFamily="2" charset="2"/>
              </a:rPr>
              <a:t>member</a:t>
            </a:r>
            <a:r>
              <a:rPr lang="en-CA" sz="2000" dirty="0">
                <a:sym typeface="Wingdings" panose="05000000000000000000" pitchFamily="2" charset="2"/>
              </a:rPr>
              <a:t> Philippe </a:t>
            </a:r>
            <a:r>
              <a:rPr lang="en-CA" sz="2000" dirty="0" err="1">
                <a:sym typeface="Wingdings" panose="05000000000000000000" pitchFamily="2" charset="2"/>
              </a:rPr>
              <a:t>Latombe</a:t>
            </a:r>
            <a:r>
              <a:rPr lang="en-CA" sz="2000" dirty="0">
                <a:sym typeface="Wingdings" panose="05000000000000000000" pitchFamily="2" charset="2"/>
              </a:rPr>
              <a:t>, challenging adequacy decision as a private citizen</a:t>
            </a:r>
            <a:endParaRPr lang="en-CA" sz="2000" dirty="0"/>
          </a:p>
        </p:txBody>
      </p:sp>
      <p:sp>
        <p:nvSpPr>
          <p:cNvPr id="4" name="Footer Placeholder 3">
            <a:extLst>
              <a:ext uri="{FF2B5EF4-FFF2-40B4-BE49-F238E27FC236}">
                <a16:creationId xmlns:a16="http://schemas.microsoft.com/office/drawing/2014/main" id="{A54ECFAA-34FB-E02E-D199-A664063D5982}"/>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8909972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7D4D1F-9599-1B4A-DDE6-4985ED0BF0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A27434-E5FC-8814-03F2-ABA84BF28437}"/>
              </a:ext>
            </a:extLst>
          </p:cNvPr>
          <p:cNvSpPr>
            <a:spLocks noGrp="1"/>
          </p:cNvSpPr>
          <p:nvPr>
            <p:ph type="title"/>
          </p:nvPr>
        </p:nvSpPr>
        <p:spPr>
          <a:xfrm>
            <a:off x="457200" y="274638"/>
            <a:ext cx="8229600" cy="691927"/>
          </a:xfrm>
        </p:spPr>
        <p:txBody>
          <a:bodyPr/>
          <a:lstStyle/>
          <a:p>
            <a:r>
              <a:rPr lang="en-CA" dirty="0"/>
              <a:t>Canada Adequacy Decision </a:t>
            </a:r>
            <a:br>
              <a:rPr lang="en-CA" dirty="0"/>
            </a:br>
            <a:r>
              <a:rPr lang="en-CA" dirty="0"/>
              <a:t>(cont. / part 2)</a:t>
            </a:r>
          </a:p>
        </p:txBody>
      </p:sp>
      <p:sp>
        <p:nvSpPr>
          <p:cNvPr id="3" name="Content Placeholder 2">
            <a:extLst>
              <a:ext uri="{FF2B5EF4-FFF2-40B4-BE49-F238E27FC236}">
                <a16:creationId xmlns:a16="http://schemas.microsoft.com/office/drawing/2014/main" id="{F6E506A8-9BDD-A717-6921-6B8678603874}"/>
              </a:ext>
            </a:extLst>
          </p:cNvPr>
          <p:cNvSpPr>
            <a:spLocks noGrp="1"/>
          </p:cNvSpPr>
          <p:nvPr>
            <p:ph idx="1"/>
          </p:nvPr>
        </p:nvSpPr>
        <p:spPr>
          <a:xfrm>
            <a:off x="457200" y="1340768"/>
            <a:ext cx="8229600" cy="4785395"/>
          </a:xfrm>
        </p:spPr>
        <p:txBody>
          <a:bodyPr/>
          <a:lstStyle/>
          <a:p>
            <a:pPr marL="0" indent="0">
              <a:buNone/>
            </a:pPr>
            <a:r>
              <a:rPr lang="en-US" sz="1600" b="1" i="1" dirty="0"/>
              <a:t>Report on the first review of the functioning of the adequacy decisions adopted pursuant to Article 25(6) of Directive 95/46/EC </a:t>
            </a:r>
            <a:r>
              <a:rPr lang="en-US" sz="1600" b="1" dirty="0"/>
              <a:t>(January 2024)</a:t>
            </a:r>
          </a:p>
          <a:p>
            <a:pPr marL="0" indent="0">
              <a:buNone/>
            </a:pPr>
            <a:endParaRPr lang="en-US" sz="1600" dirty="0"/>
          </a:p>
          <a:p>
            <a:pPr marL="0" indent="0">
              <a:buNone/>
            </a:pPr>
            <a:r>
              <a:rPr lang="en-US" sz="1600" dirty="0"/>
              <a:t>4.3.Canada</a:t>
            </a:r>
          </a:p>
          <a:p>
            <a:pPr marL="0" indent="0">
              <a:buNone/>
            </a:pPr>
            <a:r>
              <a:rPr lang="en-US" sz="1600" dirty="0"/>
              <a:t>The Commission welcomes the developments in the Canadian legal framework since the adoption of the adequacy decision, including several legislative amendments, case law and activities of oversight bodies, which have contributed to an increased level of data protection. In particular, the Personal Information Protection and Electronic Documents Act (PIPEDA) has been further strengthened through different amendments (e.g., on the conditions for valid consent and data breach notifications), while key data protection requirements (e.g., on the processing of sensitive data) have been further clarified through case law as well as guidance issued by the Canadian federal data protection authority (…)</a:t>
            </a:r>
          </a:p>
          <a:p>
            <a:pPr marL="0" indent="0">
              <a:buNone/>
            </a:pPr>
            <a:r>
              <a:rPr lang="en-US" sz="2800" dirty="0"/>
              <a:t>Based on the overall findings … the Commission concludes that Canada continues to provide an adequate level of protection for personal data transferred from the EU to recipients subject to PIPEDA</a:t>
            </a:r>
            <a:endParaRPr lang="en-CA" sz="2800" dirty="0"/>
          </a:p>
        </p:txBody>
      </p:sp>
      <p:sp>
        <p:nvSpPr>
          <p:cNvPr id="4" name="Footer Placeholder 3">
            <a:extLst>
              <a:ext uri="{FF2B5EF4-FFF2-40B4-BE49-F238E27FC236}">
                <a16:creationId xmlns:a16="http://schemas.microsoft.com/office/drawing/2014/main" id="{9C18EEA0-3154-4FE9-20CD-9D5C99E353A0}"/>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8469754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B60F1-2F2C-42B1-A848-38B2D29CCBCF}"/>
              </a:ext>
            </a:extLst>
          </p:cNvPr>
          <p:cNvSpPr>
            <a:spLocks noGrp="1"/>
          </p:cNvSpPr>
          <p:nvPr>
            <p:ph type="title"/>
          </p:nvPr>
        </p:nvSpPr>
        <p:spPr/>
        <p:txBody>
          <a:bodyPr/>
          <a:lstStyle/>
          <a:p>
            <a:r>
              <a:rPr lang="en-CA" dirty="0"/>
              <a:t>Do we have a RTBF in Canada?</a:t>
            </a:r>
          </a:p>
        </p:txBody>
      </p:sp>
      <p:sp>
        <p:nvSpPr>
          <p:cNvPr id="4" name="Footer Placeholder 3">
            <a:extLst>
              <a:ext uri="{FF2B5EF4-FFF2-40B4-BE49-F238E27FC236}">
                <a16:creationId xmlns:a16="http://schemas.microsoft.com/office/drawing/2014/main" id="{89AF05E1-DB23-47D2-98F7-A7EA7EC8C2EC}"/>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9440899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3ADFE-15F7-45F6-B350-DD8FDCB48D9D}"/>
              </a:ext>
            </a:extLst>
          </p:cNvPr>
          <p:cNvSpPr>
            <a:spLocks noGrp="1"/>
          </p:cNvSpPr>
          <p:nvPr>
            <p:ph type="title"/>
          </p:nvPr>
        </p:nvSpPr>
        <p:spPr>
          <a:xfrm>
            <a:off x="0" y="274638"/>
            <a:ext cx="9144000" cy="1143000"/>
          </a:xfrm>
        </p:spPr>
        <p:txBody>
          <a:bodyPr/>
          <a:lstStyle/>
          <a:p>
            <a:r>
              <a:rPr lang="en-CA" dirty="0"/>
              <a:t>Maybe the European RTBF </a:t>
            </a:r>
            <a:br>
              <a:rPr lang="en-CA" dirty="0"/>
            </a:br>
            <a:r>
              <a:rPr lang="en-CA" dirty="0"/>
              <a:t>Applies Globally? Nope!</a:t>
            </a:r>
          </a:p>
        </p:txBody>
      </p:sp>
      <p:sp>
        <p:nvSpPr>
          <p:cNvPr id="3" name="Content Placeholder 2">
            <a:extLst>
              <a:ext uri="{FF2B5EF4-FFF2-40B4-BE49-F238E27FC236}">
                <a16:creationId xmlns:a16="http://schemas.microsoft.com/office/drawing/2014/main" id="{6E6EF3E6-3B1A-4238-8CA4-E5C181DD6552}"/>
              </a:ext>
            </a:extLst>
          </p:cNvPr>
          <p:cNvSpPr>
            <a:spLocks noGrp="1"/>
          </p:cNvSpPr>
          <p:nvPr>
            <p:ph idx="1"/>
          </p:nvPr>
        </p:nvSpPr>
        <p:spPr/>
        <p:txBody>
          <a:bodyPr/>
          <a:lstStyle/>
          <a:p>
            <a:pPr marL="0" indent="0">
              <a:buNone/>
            </a:pPr>
            <a:r>
              <a:rPr lang="fr-FR" sz="2400" i="1" dirty="0"/>
              <a:t>Google v. Commission nationale de l’informatique et des libertés (CNIL)</a:t>
            </a:r>
            <a:r>
              <a:rPr lang="en-CA" sz="2400" dirty="0"/>
              <a:t>, CJEU, September 2019</a:t>
            </a:r>
          </a:p>
          <a:p>
            <a:pPr marL="0" indent="0">
              <a:buNone/>
            </a:pPr>
            <a:endParaRPr lang="en-CA" dirty="0"/>
          </a:p>
          <a:p>
            <a:pPr marL="0" indent="0">
              <a:buNone/>
            </a:pPr>
            <a:r>
              <a:rPr lang="en-CA" dirty="0"/>
              <a:t>“</a:t>
            </a:r>
            <a:r>
              <a:rPr lang="en-US" dirty="0"/>
              <a:t>where a search engine operator grants a request for de-referencing pursuant to those provisions, that operator is not required to carry out that de-referencing on all versions of its search engine, but on the versions of that search engine corresponding to all the Member States</a:t>
            </a:r>
            <a:r>
              <a:rPr lang="en-CA" dirty="0"/>
              <a:t>”</a:t>
            </a:r>
          </a:p>
        </p:txBody>
      </p:sp>
      <p:sp>
        <p:nvSpPr>
          <p:cNvPr id="4" name="Footer Placeholder 3">
            <a:extLst>
              <a:ext uri="{FF2B5EF4-FFF2-40B4-BE49-F238E27FC236}">
                <a16:creationId xmlns:a16="http://schemas.microsoft.com/office/drawing/2014/main" id="{321DC14F-9D9D-49FD-B51D-C6807CC498C7}"/>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071384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F230D-DD06-2249-977A-5BD68A0C4028}"/>
              </a:ext>
            </a:extLst>
          </p:cNvPr>
          <p:cNvSpPr>
            <a:spLocks noGrp="1"/>
          </p:cNvSpPr>
          <p:nvPr>
            <p:ph type="title"/>
          </p:nvPr>
        </p:nvSpPr>
        <p:spPr>
          <a:xfrm>
            <a:off x="758031" y="1196752"/>
            <a:ext cx="7772400" cy="3528392"/>
          </a:xfrm>
        </p:spPr>
        <p:txBody>
          <a:bodyPr/>
          <a:lstStyle/>
          <a:p>
            <a:r>
              <a:rPr lang="en-CA" altLang="en-US" sz="4800" dirty="0"/>
              <a:t>Forget Me Not? – the Right to Be Forgotten in Europe (and Canada?) and Introduction to European Data Protection</a:t>
            </a:r>
            <a:endParaRPr lang="en-CA" dirty="0"/>
          </a:p>
        </p:txBody>
      </p:sp>
      <p:sp>
        <p:nvSpPr>
          <p:cNvPr id="3" name="Footer Placeholder 2">
            <a:extLst>
              <a:ext uri="{FF2B5EF4-FFF2-40B4-BE49-F238E27FC236}">
                <a16:creationId xmlns:a16="http://schemas.microsoft.com/office/drawing/2014/main" id="{975216FA-D4F5-CA1E-EF10-298CA4509D46}"/>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9815079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AFE87-E3CB-41A1-BBA0-CECF1164A7ED}"/>
              </a:ext>
            </a:extLst>
          </p:cNvPr>
          <p:cNvSpPr>
            <a:spLocks noGrp="1"/>
          </p:cNvSpPr>
          <p:nvPr>
            <p:ph type="title"/>
          </p:nvPr>
        </p:nvSpPr>
        <p:spPr>
          <a:xfrm>
            <a:off x="0" y="274638"/>
            <a:ext cx="9144000" cy="1498178"/>
          </a:xfrm>
        </p:spPr>
        <p:txBody>
          <a:bodyPr/>
          <a:lstStyle/>
          <a:p>
            <a:r>
              <a:rPr lang="en-CA" i="1" dirty="0"/>
              <a:t>Google Inc. v. </a:t>
            </a:r>
            <a:r>
              <a:rPr lang="en-CA" i="1" dirty="0" err="1"/>
              <a:t>Equustek</a:t>
            </a:r>
            <a:r>
              <a:rPr lang="en-CA" i="1" dirty="0"/>
              <a:t> Solutions Inc.</a:t>
            </a:r>
          </a:p>
        </p:txBody>
      </p:sp>
      <p:sp>
        <p:nvSpPr>
          <p:cNvPr id="3" name="Content Placeholder 2">
            <a:extLst>
              <a:ext uri="{FF2B5EF4-FFF2-40B4-BE49-F238E27FC236}">
                <a16:creationId xmlns:a16="http://schemas.microsoft.com/office/drawing/2014/main" id="{2202158A-58C2-4381-BB73-EE9B08395B99}"/>
              </a:ext>
            </a:extLst>
          </p:cNvPr>
          <p:cNvSpPr>
            <a:spLocks noGrp="1"/>
          </p:cNvSpPr>
          <p:nvPr>
            <p:ph idx="1"/>
          </p:nvPr>
        </p:nvSpPr>
        <p:spPr/>
        <p:txBody>
          <a:bodyPr/>
          <a:lstStyle/>
          <a:p>
            <a:pPr marL="0" indent="0">
              <a:buNone/>
            </a:pPr>
            <a:endParaRPr lang="en-CA" sz="2400" dirty="0"/>
          </a:p>
          <a:p>
            <a:pPr marL="0" indent="0">
              <a:buNone/>
            </a:pPr>
            <a:endParaRPr lang="en-CA" sz="2400" dirty="0"/>
          </a:p>
          <a:p>
            <a:pPr marL="0" indent="0">
              <a:buNone/>
            </a:pPr>
            <a:endParaRPr lang="en-CA" sz="2400" dirty="0"/>
          </a:p>
          <a:p>
            <a:pPr marL="0" indent="0">
              <a:buNone/>
            </a:pPr>
            <a:endParaRPr lang="en-CA" sz="2400" dirty="0"/>
          </a:p>
          <a:p>
            <a:pPr marL="0" indent="0">
              <a:buNone/>
            </a:pPr>
            <a:r>
              <a:rPr lang="en-CA" b="1" dirty="0"/>
              <a:t>Liam Dodge &amp; Anda Lechintan </a:t>
            </a:r>
            <a:r>
              <a:rPr lang="en-CA" dirty="0"/>
              <a:t>presentation </a:t>
            </a:r>
          </a:p>
        </p:txBody>
      </p:sp>
      <p:sp>
        <p:nvSpPr>
          <p:cNvPr id="4" name="Footer Placeholder 3">
            <a:extLst>
              <a:ext uri="{FF2B5EF4-FFF2-40B4-BE49-F238E27FC236}">
                <a16:creationId xmlns:a16="http://schemas.microsoft.com/office/drawing/2014/main" id="{3A43C1AF-ABCE-42F5-A0C9-0DF5478D56C3}"/>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4119254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AFE87-E3CB-41A1-BBA0-CECF1164A7ED}"/>
              </a:ext>
            </a:extLst>
          </p:cNvPr>
          <p:cNvSpPr>
            <a:spLocks noGrp="1"/>
          </p:cNvSpPr>
          <p:nvPr>
            <p:ph type="title"/>
          </p:nvPr>
        </p:nvSpPr>
        <p:spPr>
          <a:xfrm>
            <a:off x="457200" y="274638"/>
            <a:ext cx="8229600" cy="1498178"/>
          </a:xfrm>
        </p:spPr>
        <p:txBody>
          <a:bodyPr/>
          <a:lstStyle/>
          <a:p>
            <a:r>
              <a:rPr lang="en-CA" i="1" dirty="0"/>
              <a:t>Google v. </a:t>
            </a:r>
            <a:r>
              <a:rPr lang="en-CA" i="1" dirty="0" err="1"/>
              <a:t>Equustek</a:t>
            </a:r>
            <a:r>
              <a:rPr lang="en-CA" i="1" dirty="0"/>
              <a:t> - takeaway</a:t>
            </a:r>
            <a:endParaRPr lang="en-CA" dirty="0"/>
          </a:p>
        </p:txBody>
      </p:sp>
      <p:sp>
        <p:nvSpPr>
          <p:cNvPr id="3" name="Content Placeholder 2">
            <a:extLst>
              <a:ext uri="{FF2B5EF4-FFF2-40B4-BE49-F238E27FC236}">
                <a16:creationId xmlns:a16="http://schemas.microsoft.com/office/drawing/2014/main" id="{2202158A-58C2-4381-BB73-EE9B08395B99}"/>
              </a:ext>
            </a:extLst>
          </p:cNvPr>
          <p:cNvSpPr>
            <a:spLocks noGrp="1"/>
          </p:cNvSpPr>
          <p:nvPr>
            <p:ph idx="1"/>
          </p:nvPr>
        </p:nvSpPr>
        <p:spPr/>
        <p:txBody>
          <a:bodyPr/>
          <a:lstStyle/>
          <a:p>
            <a:pPr marL="0" indent="0">
              <a:buNone/>
            </a:pPr>
            <a:r>
              <a:rPr lang="en-CA" sz="2400" dirty="0"/>
              <a:t>“When a court has </a:t>
            </a:r>
            <a:r>
              <a:rPr lang="en-CA" sz="2400" i="1" dirty="0"/>
              <a:t>in </a:t>
            </a:r>
            <a:r>
              <a:rPr lang="en-CA" sz="2400" i="1" dirty="0" err="1"/>
              <a:t>personam</a:t>
            </a:r>
            <a:r>
              <a:rPr lang="en-CA" sz="2400" i="1" dirty="0"/>
              <a:t> </a:t>
            </a:r>
            <a:r>
              <a:rPr lang="en-CA" sz="2400" dirty="0"/>
              <a:t>jurisdiction, and where it is necessary to ensure the injunction’s effectiveness, it can grant an injunction enjoining that person’s conduct anywhere in the world.”</a:t>
            </a:r>
          </a:p>
          <a:p>
            <a:pPr marL="0" indent="0">
              <a:buNone/>
            </a:pPr>
            <a:r>
              <a:rPr lang="en-CA" sz="2400" dirty="0"/>
              <a:t>“The problem in this case is occurring online and globally. The Internet has no borders — its natural habitat is global. The only way to ensure that the interlocutory injunction attained its objective was to have it apply where Google operates — globally.”</a:t>
            </a:r>
          </a:p>
          <a:p>
            <a:pPr marL="0" indent="0">
              <a:buNone/>
            </a:pPr>
            <a:r>
              <a:rPr lang="en-CA" sz="2400" dirty="0">
                <a:sym typeface="Wingdings" panose="05000000000000000000" pitchFamily="2" charset="2"/>
              </a:rPr>
              <a:t> Google must </a:t>
            </a:r>
            <a:r>
              <a:rPr lang="en-US" sz="2400" dirty="0">
                <a:sym typeface="Wingdings" panose="05000000000000000000" pitchFamily="2" charset="2"/>
              </a:rPr>
              <a:t>remove the infringing websites from its global search results</a:t>
            </a:r>
            <a:endParaRPr lang="en-CA" sz="2400" dirty="0"/>
          </a:p>
        </p:txBody>
      </p:sp>
      <p:sp>
        <p:nvSpPr>
          <p:cNvPr id="4" name="Footer Placeholder 3">
            <a:extLst>
              <a:ext uri="{FF2B5EF4-FFF2-40B4-BE49-F238E27FC236}">
                <a16:creationId xmlns:a16="http://schemas.microsoft.com/office/drawing/2014/main" id="{3A43C1AF-ABCE-42F5-A0C9-0DF5478D56C3}"/>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2090184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AFE87-E3CB-41A1-BBA0-CECF1164A7ED}"/>
              </a:ext>
            </a:extLst>
          </p:cNvPr>
          <p:cNvSpPr>
            <a:spLocks noGrp="1"/>
          </p:cNvSpPr>
          <p:nvPr>
            <p:ph type="title"/>
          </p:nvPr>
        </p:nvSpPr>
        <p:spPr>
          <a:xfrm>
            <a:off x="457200" y="274638"/>
            <a:ext cx="8229600" cy="1498178"/>
          </a:xfrm>
        </p:spPr>
        <p:txBody>
          <a:bodyPr/>
          <a:lstStyle/>
          <a:p>
            <a:r>
              <a:rPr lang="en-CA" i="1" dirty="0"/>
              <a:t>Google v. </a:t>
            </a:r>
            <a:r>
              <a:rPr lang="en-CA" i="1" dirty="0" err="1"/>
              <a:t>Equustek</a:t>
            </a:r>
            <a:r>
              <a:rPr lang="en-CA" i="1" dirty="0"/>
              <a:t> </a:t>
            </a:r>
            <a:r>
              <a:rPr lang="en-CA" dirty="0"/>
              <a:t>USA</a:t>
            </a:r>
          </a:p>
        </p:txBody>
      </p:sp>
      <p:sp>
        <p:nvSpPr>
          <p:cNvPr id="3" name="Content Placeholder 2">
            <a:extLst>
              <a:ext uri="{FF2B5EF4-FFF2-40B4-BE49-F238E27FC236}">
                <a16:creationId xmlns:a16="http://schemas.microsoft.com/office/drawing/2014/main" id="{2202158A-58C2-4381-BB73-EE9B08395B99}"/>
              </a:ext>
            </a:extLst>
          </p:cNvPr>
          <p:cNvSpPr>
            <a:spLocks noGrp="1"/>
          </p:cNvSpPr>
          <p:nvPr>
            <p:ph idx="1"/>
          </p:nvPr>
        </p:nvSpPr>
        <p:spPr/>
        <p:txBody>
          <a:bodyPr/>
          <a:lstStyle/>
          <a:p>
            <a:pPr marL="0" indent="0">
              <a:buNone/>
            </a:pPr>
            <a:r>
              <a:rPr lang="en-CA" sz="2400" dirty="0"/>
              <a:t>United States District Court, Northern District of California Case # 5:17-cv-04207-EJD, 2017-11-2 (November 2017)</a:t>
            </a:r>
          </a:p>
          <a:p>
            <a:pPr marL="0" indent="0">
              <a:buNone/>
            </a:pPr>
            <a:endParaRPr lang="en-CA" sz="2400" dirty="0"/>
          </a:p>
          <a:p>
            <a:pPr marL="0" indent="0">
              <a:buNone/>
            </a:pPr>
            <a:r>
              <a:rPr lang="en-CA" sz="2400" u="sng" dirty="0"/>
              <a:t>F</a:t>
            </a:r>
            <a:r>
              <a:rPr lang="en-CA" sz="2400" dirty="0"/>
              <a:t>: Google seeks “a declaratory judgment that the Canadian court’s order cannot be enforced in the United States and an order enjoining that enforcement”. They first ask for a preliminary injunction seeking same.</a:t>
            </a:r>
          </a:p>
          <a:p>
            <a:pPr marL="0" indent="0">
              <a:buNone/>
            </a:pPr>
            <a:r>
              <a:rPr lang="en-CA" sz="2400" u="sng" dirty="0"/>
              <a:t>Issue</a:t>
            </a:r>
            <a:r>
              <a:rPr lang="en-CA" sz="2400" dirty="0"/>
              <a:t>: Grant preliminary injunction?</a:t>
            </a:r>
          </a:p>
          <a:p>
            <a:pPr marL="0" indent="0">
              <a:buNone/>
            </a:pPr>
            <a:r>
              <a:rPr lang="en-CA" sz="2400" u="sng" dirty="0"/>
              <a:t>Held</a:t>
            </a:r>
            <a:r>
              <a:rPr lang="en-CA" sz="2400" dirty="0"/>
              <a:t>: Yes!</a:t>
            </a:r>
          </a:p>
          <a:p>
            <a:pPr marL="0" indent="0">
              <a:buNone/>
            </a:pPr>
            <a:r>
              <a:rPr lang="en-CA" sz="2400" u="sng" dirty="0"/>
              <a:t>Ratio</a:t>
            </a:r>
            <a:r>
              <a:rPr lang="en-CA" sz="2400" dirty="0"/>
              <a:t>: s. 230 </a:t>
            </a:r>
            <a:r>
              <a:rPr lang="en-CA" sz="2400" i="1" dirty="0"/>
              <a:t>Communications Decency Act</a:t>
            </a:r>
            <a:r>
              <a:rPr lang="en-CA" sz="2400" dirty="0"/>
              <a:t> is all over this…</a:t>
            </a:r>
            <a:endParaRPr lang="en-CA" sz="2400" i="1" dirty="0"/>
          </a:p>
        </p:txBody>
      </p:sp>
      <p:sp>
        <p:nvSpPr>
          <p:cNvPr id="4" name="Footer Placeholder 3">
            <a:extLst>
              <a:ext uri="{FF2B5EF4-FFF2-40B4-BE49-F238E27FC236}">
                <a16:creationId xmlns:a16="http://schemas.microsoft.com/office/drawing/2014/main" id="{3A43C1AF-ABCE-42F5-A0C9-0DF5478D56C3}"/>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8930241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AFE87-E3CB-41A1-BBA0-CECF1164A7ED}"/>
              </a:ext>
            </a:extLst>
          </p:cNvPr>
          <p:cNvSpPr>
            <a:spLocks noGrp="1"/>
          </p:cNvSpPr>
          <p:nvPr>
            <p:ph type="title"/>
          </p:nvPr>
        </p:nvSpPr>
        <p:spPr>
          <a:xfrm>
            <a:off x="457200" y="274638"/>
            <a:ext cx="8229600" cy="1498178"/>
          </a:xfrm>
        </p:spPr>
        <p:txBody>
          <a:bodyPr/>
          <a:lstStyle/>
          <a:p>
            <a:r>
              <a:rPr lang="en-CA" i="1" dirty="0"/>
              <a:t>Google v. </a:t>
            </a:r>
            <a:r>
              <a:rPr lang="en-CA" i="1" dirty="0" err="1"/>
              <a:t>Equustek</a:t>
            </a:r>
            <a:r>
              <a:rPr lang="en-CA" i="1" dirty="0"/>
              <a:t> </a:t>
            </a:r>
            <a:r>
              <a:rPr lang="en-CA" dirty="0"/>
              <a:t>USA</a:t>
            </a:r>
          </a:p>
        </p:txBody>
      </p:sp>
      <p:sp>
        <p:nvSpPr>
          <p:cNvPr id="3" name="Content Placeholder 2">
            <a:extLst>
              <a:ext uri="{FF2B5EF4-FFF2-40B4-BE49-F238E27FC236}">
                <a16:creationId xmlns:a16="http://schemas.microsoft.com/office/drawing/2014/main" id="{2202158A-58C2-4381-BB73-EE9B08395B99}"/>
              </a:ext>
            </a:extLst>
          </p:cNvPr>
          <p:cNvSpPr>
            <a:spLocks noGrp="1"/>
          </p:cNvSpPr>
          <p:nvPr>
            <p:ph idx="1"/>
          </p:nvPr>
        </p:nvSpPr>
        <p:spPr/>
        <p:txBody>
          <a:bodyPr/>
          <a:lstStyle/>
          <a:p>
            <a:pPr marL="0" indent="0">
              <a:buNone/>
            </a:pPr>
            <a:r>
              <a:rPr lang="en-CA" sz="2400" i="1" dirty="0"/>
              <a:t>“</a:t>
            </a:r>
            <a:r>
              <a:rPr lang="en-CA" sz="2400" dirty="0"/>
              <a:t>Google must show that (1) it is a “provider or user of an interactive computer service,” (2) the information in question was “provided by another information content provider,” and (3) the Canadian order would hold it liable as the “publisher or speaker” of that information” (to get s. 230 immunity)</a:t>
            </a:r>
          </a:p>
          <a:p>
            <a:pPr marL="0" indent="0">
              <a:buNone/>
            </a:pPr>
            <a:endParaRPr lang="en-CA" sz="2400" dirty="0"/>
          </a:p>
          <a:p>
            <a:pPr marL="0" indent="0">
              <a:buNone/>
            </a:pPr>
            <a:r>
              <a:rPr lang="en-CA" sz="2400" dirty="0"/>
              <a:t>Here, Google satisfies all three elements”</a:t>
            </a:r>
          </a:p>
          <a:p>
            <a:pPr marL="0" indent="0">
              <a:buNone/>
            </a:pPr>
            <a:endParaRPr lang="en-CA" sz="2400" dirty="0">
              <a:sym typeface="Wingdings" panose="05000000000000000000" pitchFamily="2" charset="2"/>
            </a:endParaRPr>
          </a:p>
          <a:p>
            <a:pPr marL="0" indent="0">
              <a:buNone/>
            </a:pPr>
            <a:r>
              <a:rPr lang="en-CA" sz="2400" dirty="0">
                <a:sym typeface="Wingdings" panose="05000000000000000000" pitchFamily="2" charset="2"/>
              </a:rPr>
              <a:t> Likelihood of success on the merits, step 1 for preliminary injunction under U.S. law</a:t>
            </a:r>
            <a:endParaRPr lang="en-CA" sz="2400" dirty="0"/>
          </a:p>
        </p:txBody>
      </p:sp>
      <p:sp>
        <p:nvSpPr>
          <p:cNvPr id="4" name="Footer Placeholder 3">
            <a:extLst>
              <a:ext uri="{FF2B5EF4-FFF2-40B4-BE49-F238E27FC236}">
                <a16:creationId xmlns:a16="http://schemas.microsoft.com/office/drawing/2014/main" id="{3A43C1AF-ABCE-42F5-A0C9-0DF5478D56C3}"/>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8652904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AFE87-E3CB-41A1-BBA0-CECF1164A7ED}"/>
              </a:ext>
            </a:extLst>
          </p:cNvPr>
          <p:cNvSpPr>
            <a:spLocks noGrp="1"/>
          </p:cNvSpPr>
          <p:nvPr>
            <p:ph type="title"/>
          </p:nvPr>
        </p:nvSpPr>
        <p:spPr>
          <a:xfrm>
            <a:off x="457200" y="274638"/>
            <a:ext cx="8229600" cy="1498178"/>
          </a:xfrm>
        </p:spPr>
        <p:txBody>
          <a:bodyPr/>
          <a:lstStyle/>
          <a:p>
            <a:r>
              <a:rPr lang="en-CA" i="1" dirty="0"/>
              <a:t>Google v. </a:t>
            </a:r>
            <a:r>
              <a:rPr lang="en-CA" i="1" dirty="0" err="1"/>
              <a:t>Equustek</a:t>
            </a:r>
            <a:r>
              <a:rPr lang="en-CA" i="1" dirty="0"/>
              <a:t> </a:t>
            </a:r>
            <a:r>
              <a:rPr lang="en-CA" dirty="0"/>
              <a:t>USA</a:t>
            </a:r>
          </a:p>
        </p:txBody>
      </p:sp>
      <p:sp>
        <p:nvSpPr>
          <p:cNvPr id="3" name="Content Placeholder 2">
            <a:extLst>
              <a:ext uri="{FF2B5EF4-FFF2-40B4-BE49-F238E27FC236}">
                <a16:creationId xmlns:a16="http://schemas.microsoft.com/office/drawing/2014/main" id="{2202158A-58C2-4381-BB73-EE9B08395B99}"/>
              </a:ext>
            </a:extLst>
          </p:cNvPr>
          <p:cNvSpPr>
            <a:spLocks noGrp="1"/>
          </p:cNvSpPr>
          <p:nvPr>
            <p:ph idx="1"/>
          </p:nvPr>
        </p:nvSpPr>
        <p:spPr/>
        <p:txBody>
          <a:bodyPr/>
          <a:lstStyle/>
          <a:p>
            <a:pPr marL="0" indent="0">
              <a:buNone/>
            </a:pPr>
            <a:r>
              <a:rPr lang="en-CA" sz="2400" dirty="0"/>
              <a:t>Steps 2, 3, and 4 of the test for preliminary injunction – Irreparable Harm, Balance of the Equities, and the Public Interest</a:t>
            </a:r>
          </a:p>
          <a:p>
            <a:pPr marL="0" indent="0">
              <a:buNone/>
            </a:pPr>
            <a:endParaRPr lang="en-CA" sz="2400" dirty="0"/>
          </a:p>
          <a:p>
            <a:pPr marL="0" indent="0">
              <a:buNone/>
            </a:pPr>
            <a:r>
              <a:rPr lang="en-CA" sz="2400" dirty="0"/>
              <a:t>“Google is harmed because the Canadian order restricts activity that Section 230 protects”</a:t>
            </a:r>
          </a:p>
          <a:p>
            <a:pPr marL="0" indent="0">
              <a:buNone/>
            </a:pPr>
            <a:r>
              <a:rPr lang="en-CA" sz="2400" dirty="0"/>
              <a:t>“the balance of equities favors Google because the injunction would deprive it of the benefits of U.S. federal law”</a:t>
            </a:r>
          </a:p>
          <a:p>
            <a:pPr marL="0" indent="0">
              <a:buNone/>
            </a:pPr>
            <a:r>
              <a:rPr lang="en-CA" sz="2400" dirty="0"/>
              <a:t>“An injunction would also serve the public interest. Congress recognized that free speech on the internet would be severely restricted if websites were to face tort liability for hosting user-generated content”</a:t>
            </a:r>
          </a:p>
          <a:p>
            <a:pPr marL="0" indent="0">
              <a:buNone/>
            </a:pPr>
            <a:endParaRPr lang="en-CA" sz="2400" dirty="0"/>
          </a:p>
        </p:txBody>
      </p:sp>
      <p:sp>
        <p:nvSpPr>
          <p:cNvPr id="4" name="Footer Placeholder 3">
            <a:extLst>
              <a:ext uri="{FF2B5EF4-FFF2-40B4-BE49-F238E27FC236}">
                <a16:creationId xmlns:a16="http://schemas.microsoft.com/office/drawing/2014/main" id="{3A43C1AF-ABCE-42F5-A0C9-0DF5478D56C3}"/>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2376989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8916C-F5F2-4789-B646-A1969ED2CD3A}"/>
              </a:ext>
            </a:extLst>
          </p:cNvPr>
          <p:cNvSpPr>
            <a:spLocks noGrp="1"/>
          </p:cNvSpPr>
          <p:nvPr>
            <p:ph type="title"/>
          </p:nvPr>
        </p:nvSpPr>
        <p:spPr>
          <a:xfrm>
            <a:off x="457200" y="274638"/>
            <a:ext cx="8229600" cy="1325562"/>
          </a:xfrm>
        </p:spPr>
        <p:txBody>
          <a:bodyPr/>
          <a:lstStyle/>
          <a:p>
            <a:r>
              <a:rPr lang="en-CA" i="1" dirty="0"/>
              <a:t>Google v. </a:t>
            </a:r>
            <a:r>
              <a:rPr lang="en-CA" i="1" dirty="0" err="1"/>
              <a:t>Equustek</a:t>
            </a:r>
            <a:r>
              <a:rPr lang="en-CA" dirty="0"/>
              <a:t> back north of the 49</a:t>
            </a:r>
            <a:r>
              <a:rPr lang="en-CA" baseline="30000" dirty="0"/>
              <a:t>th</a:t>
            </a:r>
            <a:r>
              <a:rPr lang="en-CA" dirty="0"/>
              <a:t> parallel</a:t>
            </a:r>
          </a:p>
        </p:txBody>
      </p:sp>
      <p:sp>
        <p:nvSpPr>
          <p:cNvPr id="3" name="Content Placeholder 2">
            <a:extLst>
              <a:ext uri="{FF2B5EF4-FFF2-40B4-BE49-F238E27FC236}">
                <a16:creationId xmlns:a16="http://schemas.microsoft.com/office/drawing/2014/main" id="{7382E1FE-9172-480C-9C01-8D51983D9A14}"/>
              </a:ext>
            </a:extLst>
          </p:cNvPr>
          <p:cNvSpPr>
            <a:spLocks noGrp="1"/>
          </p:cNvSpPr>
          <p:nvPr>
            <p:ph idx="1"/>
          </p:nvPr>
        </p:nvSpPr>
        <p:spPr>
          <a:xfrm>
            <a:off x="457200" y="1844824"/>
            <a:ext cx="8229600" cy="4281339"/>
          </a:xfrm>
        </p:spPr>
        <p:txBody>
          <a:bodyPr/>
          <a:lstStyle/>
          <a:p>
            <a:pPr marL="0" indent="0">
              <a:buNone/>
            </a:pPr>
            <a:r>
              <a:rPr lang="en-CA" sz="2400" b="1" i="1" dirty="0" err="1"/>
              <a:t>Equustek</a:t>
            </a:r>
            <a:r>
              <a:rPr lang="en-CA" sz="2400" b="1" i="1" dirty="0"/>
              <a:t> Solutions Inc. v Jack</a:t>
            </a:r>
            <a:r>
              <a:rPr lang="en-CA" sz="2400" dirty="0"/>
              <a:t>, 2018 BCSC 610</a:t>
            </a:r>
          </a:p>
          <a:p>
            <a:pPr marL="0" indent="0">
              <a:buNone/>
            </a:pPr>
            <a:r>
              <a:rPr lang="en-CA" sz="2400" dirty="0">
                <a:sym typeface="Wingdings" panose="05000000000000000000" pitchFamily="2" charset="2"/>
              </a:rPr>
              <a:t> </a:t>
            </a:r>
            <a:r>
              <a:rPr lang="en-CA" sz="2400" dirty="0"/>
              <a:t>“Jack” is Datalink</a:t>
            </a:r>
          </a:p>
          <a:p>
            <a:pPr marL="0" indent="0">
              <a:buNone/>
            </a:pPr>
            <a:r>
              <a:rPr lang="en-CA" sz="2400" dirty="0"/>
              <a:t>‘Google argues that, as a result of the California judgment, the hypothetical situation that </a:t>
            </a:r>
            <a:r>
              <a:rPr lang="en-CA" sz="2400" dirty="0" err="1"/>
              <a:t>Groberman</a:t>
            </a:r>
            <a:r>
              <a:rPr lang="en-CA" sz="2400" dirty="0"/>
              <a:t> J.A. considered to be unlikely has, in fact, arisen: another jurisdiction has found this Court’s injunction to be “offensive to its core values”.’</a:t>
            </a:r>
          </a:p>
          <a:p>
            <a:pPr marL="0" indent="0">
              <a:buNone/>
            </a:pPr>
            <a:r>
              <a:rPr lang="en-CA" sz="2400" dirty="0"/>
              <a:t>“Google has not demonstrated that the injunction violates core American values”</a:t>
            </a:r>
          </a:p>
          <a:p>
            <a:pPr marL="0" indent="0">
              <a:buNone/>
            </a:pPr>
            <a:r>
              <a:rPr lang="en-CA" sz="2400" dirty="0"/>
              <a:t>“[Google’s] application to set aside or vary the injunction is dismissed.”</a:t>
            </a:r>
          </a:p>
        </p:txBody>
      </p:sp>
      <p:sp>
        <p:nvSpPr>
          <p:cNvPr id="4" name="Footer Placeholder 3">
            <a:extLst>
              <a:ext uri="{FF2B5EF4-FFF2-40B4-BE49-F238E27FC236}">
                <a16:creationId xmlns:a16="http://schemas.microsoft.com/office/drawing/2014/main" id="{14952DD3-CD1F-4A00-9619-3F35A493381E}"/>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6812198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AFE87-E3CB-41A1-BBA0-CECF1164A7ED}"/>
              </a:ext>
            </a:extLst>
          </p:cNvPr>
          <p:cNvSpPr>
            <a:spLocks noGrp="1"/>
          </p:cNvSpPr>
          <p:nvPr>
            <p:ph type="title"/>
          </p:nvPr>
        </p:nvSpPr>
        <p:spPr>
          <a:xfrm>
            <a:off x="457200" y="274638"/>
            <a:ext cx="8229600" cy="1498178"/>
          </a:xfrm>
        </p:spPr>
        <p:txBody>
          <a:bodyPr/>
          <a:lstStyle/>
          <a:p>
            <a:r>
              <a:rPr lang="en-CA" i="1" dirty="0"/>
              <a:t>Google v. </a:t>
            </a:r>
            <a:r>
              <a:rPr lang="en-CA" i="1" dirty="0" err="1"/>
              <a:t>Equustek</a:t>
            </a:r>
            <a:r>
              <a:rPr lang="en-CA" i="1" dirty="0"/>
              <a:t> </a:t>
            </a:r>
            <a:r>
              <a:rPr lang="en-CA" dirty="0"/>
              <a:t>USA</a:t>
            </a:r>
          </a:p>
        </p:txBody>
      </p:sp>
      <p:sp>
        <p:nvSpPr>
          <p:cNvPr id="3" name="Content Placeholder 2">
            <a:extLst>
              <a:ext uri="{FF2B5EF4-FFF2-40B4-BE49-F238E27FC236}">
                <a16:creationId xmlns:a16="http://schemas.microsoft.com/office/drawing/2014/main" id="{2202158A-58C2-4381-BB73-EE9B08395B99}"/>
              </a:ext>
            </a:extLst>
          </p:cNvPr>
          <p:cNvSpPr>
            <a:spLocks noGrp="1"/>
          </p:cNvSpPr>
          <p:nvPr>
            <p:ph idx="1"/>
          </p:nvPr>
        </p:nvSpPr>
        <p:spPr/>
        <p:txBody>
          <a:bodyPr/>
          <a:lstStyle/>
          <a:p>
            <a:pPr marL="0" indent="0">
              <a:buNone/>
            </a:pPr>
            <a:r>
              <a:rPr lang="en-CA" sz="2400" dirty="0"/>
              <a:t>The big finish:</a:t>
            </a:r>
          </a:p>
          <a:p>
            <a:pPr marL="0" indent="0">
              <a:buNone/>
            </a:pPr>
            <a:endParaRPr lang="en-CA" sz="2400" dirty="0"/>
          </a:p>
          <a:p>
            <a:pPr marL="0" indent="0">
              <a:buNone/>
            </a:pPr>
            <a:r>
              <a:rPr lang="en-CA" sz="2400" dirty="0"/>
              <a:t>“The Canadian order would eliminate Section 230 immunity for service providers that link to third-party websites. By forcing intermediaries to remove links to third-party material, the Canadian order undermines the policy goals of Section 230 and threatens free speech on the global internet.”</a:t>
            </a:r>
          </a:p>
          <a:p>
            <a:pPr marL="0" indent="0">
              <a:buNone/>
            </a:pPr>
            <a:endParaRPr lang="en-CA" sz="2400" dirty="0"/>
          </a:p>
          <a:p>
            <a:pPr marL="0" indent="0">
              <a:buNone/>
            </a:pPr>
            <a:r>
              <a:rPr lang="en-CA" dirty="0"/>
              <a:t>Problems? Issues?</a:t>
            </a:r>
          </a:p>
        </p:txBody>
      </p:sp>
      <p:sp>
        <p:nvSpPr>
          <p:cNvPr id="4" name="Footer Placeholder 3">
            <a:extLst>
              <a:ext uri="{FF2B5EF4-FFF2-40B4-BE49-F238E27FC236}">
                <a16:creationId xmlns:a16="http://schemas.microsoft.com/office/drawing/2014/main" id="{3A43C1AF-ABCE-42F5-A0C9-0DF5478D56C3}"/>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2661409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19840-5EFA-43A9-B727-5E623789138A}"/>
              </a:ext>
            </a:extLst>
          </p:cNvPr>
          <p:cNvSpPr>
            <a:spLocks noGrp="1"/>
          </p:cNvSpPr>
          <p:nvPr>
            <p:ph type="title"/>
          </p:nvPr>
        </p:nvSpPr>
        <p:spPr/>
        <p:txBody>
          <a:bodyPr/>
          <a:lstStyle/>
          <a:p>
            <a:r>
              <a:rPr lang="en-CA" dirty="0"/>
              <a:t>Issues</a:t>
            </a:r>
          </a:p>
        </p:txBody>
      </p:sp>
      <p:sp>
        <p:nvSpPr>
          <p:cNvPr id="3" name="Content Placeholder 2">
            <a:extLst>
              <a:ext uri="{FF2B5EF4-FFF2-40B4-BE49-F238E27FC236}">
                <a16:creationId xmlns:a16="http://schemas.microsoft.com/office/drawing/2014/main" id="{DF271C35-6F73-4979-9D42-EC12A0840697}"/>
              </a:ext>
            </a:extLst>
          </p:cNvPr>
          <p:cNvSpPr>
            <a:spLocks noGrp="1"/>
          </p:cNvSpPr>
          <p:nvPr>
            <p:ph idx="1"/>
          </p:nvPr>
        </p:nvSpPr>
        <p:spPr/>
        <p:txBody>
          <a:bodyPr/>
          <a:lstStyle/>
          <a:p>
            <a:pPr marL="514350" indent="-514350">
              <a:buFont typeface="+mj-lt"/>
              <a:buAutoNum type="arabicPeriod"/>
            </a:pPr>
            <a:r>
              <a:rPr lang="en-CA" dirty="0"/>
              <a:t>230 </a:t>
            </a:r>
            <a:r>
              <a:rPr lang="en-CA" i="1" dirty="0"/>
              <a:t>CDA - (2) No effect on intellectual property law</a:t>
            </a:r>
          </a:p>
          <a:p>
            <a:pPr marL="400050" lvl="1" indent="0">
              <a:buNone/>
            </a:pPr>
            <a:r>
              <a:rPr lang="en-CA" dirty="0"/>
              <a:t>Nothing in this section shall be construed to limit or expand any law pertaining to intellectual property.</a:t>
            </a:r>
          </a:p>
          <a:p>
            <a:pPr marL="514350" indent="-514350">
              <a:buFont typeface="+mj-lt"/>
              <a:buAutoNum type="arabicPeriod"/>
            </a:pPr>
            <a:r>
              <a:rPr lang="en-CA" dirty="0"/>
              <a:t>There is no liability! SCC said so! S. 230 is a </a:t>
            </a:r>
            <a:r>
              <a:rPr lang="en-CA" i="1" dirty="0"/>
              <a:t>defense</a:t>
            </a:r>
          </a:p>
          <a:p>
            <a:pPr marL="514350" indent="-514350">
              <a:buFont typeface="+mj-lt"/>
              <a:buAutoNum type="arabicPeriod"/>
            </a:pPr>
            <a:r>
              <a:rPr lang="en-CA" dirty="0"/>
              <a:t>Comity?????</a:t>
            </a:r>
          </a:p>
        </p:txBody>
      </p:sp>
      <p:sp>
        <p:nvSpPr>
          <p:cNvPr id="4" name="Footer Placeholder 3">
            <a:extLst>
              <a:ext uri="{FF2B5EF4-FFF2-40B4-BE49-F238E27FC236}">
                <a16:creationId xmlns:a16="http://schemas.microsoft.com/office/drawing/2014/main" id="{D854263A-0504-4F69-BF16-C8D6AE50FF6C}"/>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4870963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10027-3DCF-4404-9989-7034A943C860}"/>
              </a:ext>
            </a:extLst>
          </p:cNvPr>
          <p:cNvSpPr>
            <a:spLocks noGrp="1"/>
          </p:cNvSpPr>
          <p:nvPr>
            <p:ph type="title"/>
          </p:nvPr>
        </p:nvSpPr>
        <p:spPr>
          <a:xfrm>
            <a:off x="758031" y="1988840"/>
            <a:ext cx="7772400" cy="2736304"/>
          </a:xfrm>
        </p:spPr>
        <p:txBody>
          <a:bodyPr/>
          <a:lstStyle/>
          <a:p>
            <a:r>
              <a:rPr lang="fr-CA" dirty="0" err="1"/>
              <a:t>Recall</a:t>
            </a:r>
            <a:r>
              <a:rPr lang="fr-CA" dirty="0"/>
              <a:t> from canada </a:t>
            </a:r>
            <a:r>
              <a:rPr lang="fr-CA" dirty="0" err="1"/>
              <a:t>adequacy</a:t>
            </a:r>
            <a:r>
              <a:rPr lang="fr-CA" dirty="0"/>
              <a:t> </a:t>
            </a:r>
            <a:r>
              <a:rPr lang="fr-CA" dirty="0" err="1"/>
              <a:t>decision</a:t>
            </a:r>
            <a:r>
              <a:rPr lang="fr-CA" dirty="0"/>
              <a:t>:</a:t>
            </a:r>
            <a:br>
              <a:rPr lang="fr-CA" dirty="0"/>
            </a:br>
            <a:r>
              <a:rPr lang="fr-CA" dirty="0" err="1"/>
              <a:t>Pipeda</a:t>
            </a:r>
            <a:r>
              <a:rPr lang="fr-CA" dirty="0"/>
              <a:t> </a:t>
            </a:r>
            <a:r>
              <a:rPr lang="en-CA" dirty="0"/>
              <a:t>~ Directive 95/46</a:t>
            </a:r>
          </a:p>
        </p:txBody>
      </p:sp>
      <p:sp>
        <p:nvSpPr>
          <p:cNvPr id="3" name="Footer Placeholder 2">
            <a:extLst>
              <a:ext uri="{FF2B5EF4-FFF2-40B4-BE49-F238E27FC236}">
                <a16:creationId xmlns:a16="http://schemas.microsoft.com/office/drawing/2014/main" id="{7DEDE1C0-8673-460A-819C-510F4B95BFAD}"/>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34604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EA0DA-45AA-4E50-9990-43FDDB521555}"/>
              </a:ext>
            </a:extLst>
          </p:cNvPr>
          <p:cNvSpPr>
            <a:spLocks noGrp="1"/>
          </p:cNvSpPr>
          <p:nvPr>
            <p:ph type="title"/>
          </p:nvPr>
        </p:nvSpPr>
        <p:spPr/>
        <p:txBody>
          <a:bodyPr/>
          <a:lstStyle/>
          <a:p>
            <a:r>
              <a:rPr lang="en-CA" dirty="0"/>
              <a:t>Fact!</a:t>
            </a:r>
          </a:p>
        </p:txBody>
      </p:sp>
      <p:sp>
        <p:nvSpPr>
          <p:cNvPr id="3" name="Content Placeholder 2">
            <a:extLst>
              <a:ext uri="{FF2B5EF4-FFF2-40B4-BE49-F238E27FC236}">
                <a16:creationId xmlns:a16="http://schemas.microsoft.com/office/drawing/2014/main" id="{2CE74F4E-19C9-4B52-9C9E-A3E524EE7DF8}"/>
              </a:ext>
            </a:extLst>
          </p:cNvPr>
          <p:cNvSpPr>
            <a:spLocks noGrp="1"/>
          </p:cNvSpPr>
          <p:nvPr>
            <p:ph idx="1"/>
          </p:nvPr>
        </p:nvSpPr>
        <p:spPr/>
        <p:txBody>
          <a:bodyPr/>
          <a:lstStyle/>
          <a:p>
            <a:pPr marL="0" indent="0">
              <a:buNone/>
            </a:pPr>
            <a:r>
              <a:rPr lang="en-CA" u="sng" dirty="0"/>
              <a:t>PIPEDA was passed partially in response to Directive 95/46/EC</a:t>
            </a:r>
          </a:p>
          <a:p>
            <a:pPr marL="0" indent="0">
              <a:buNone/>
            </a:pPr>
            <a:endParaRPr lang="en-CA" dirty="0"/>
          </a:p>
          <a:p>
            <a:pPr marL="0" indent="0">
              <a:buNone/>
            </a:pPr>
            <a:r>
              <a:rPr lang="en-CA" dirty="0"/>
              <a:t>This is important b/c…</a:t>
            </a:r>
          </a:p>
        </p:txBody>
      </p:sp>
      <p:sp>
        <p:nvSpPr>
          <p:cNvPr id="4" name="Footer Placeholder 3">
            <a:extLst>
              <a:ext uri="{FF2B5EF4-FFF2-40B4-BE49-F238E27FC236}">
                <a16:creationId xmlns:a16="http://schemas.microsoft.com/office/drawing/2014/main" id="{292EE97E-F962-45DF-9F91-95051E80DE5B}"/>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412553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76440-36B7-408E-AF25-E7E857DB3006}"/>
              </a:ext>
            </a:extLst>
          </p:cNvPr>
          <p:cNvSpPr>
            <a:spLocks noGrp="1"/>
          </p:cNvSpPr>
          <p:nvPr>
            <p:ph type="title"/>
          </p:nvPr>
        </p:nvSpPr>
        <p:spPr>
          <a:xfrm>
            <a:off x="758031" y="0"/>
            <a:ext cx="7772400" cy="4725144"/>
          </a:xfrm>
        </p:spPr>
        <p:txBody>
          <a:bodyPr/>
          <a:lstStyle/>
          <a:p>
            <a:r>
              <a:rPr lang="en-CA" dirty="0"/>
              <a:t>EUROPE!</a:t>
            </a:r>
          </a:p>
        </p:txBody>
      </p:sp>
      <p:sp>
        <p:nvSpPr>
          <p:cNvPr id="3" name="Footer Placeholder 2">
            <a:extLst>
              <a:ext uri="{FF2B5EF4-FFF2-40B4-BE49-F238E27FC236}">
                <a16:creationId xmlns:a16="http://schemas.microsoft.com/office/drawing/2014/main" id="{D7DBC693-5FEB-4A6F-9B51-89A9D76896A1}"/>
              </a:ext>
            </a:extLst>
          </p:cNvPr>
          <p:cNvSpPr>
            <a:spLocks noGrp="1"/>
          </p:cNvSpPr>
          <p:nvPr>
            <p:ph type="ftr" sz="quarter" idx="11"/>
          </p:nvPr>
        </p:nvSpPr>
        <p:spPr/>
        <p:txBody>
          <a:bodyPr/>
          <a:lstStyle/>
          <a:p>
            <a:pPr>
              <a:defRPr/>
            </a:pPr>
            <a:r>
              <a:rPr lang="en-US"/>
              <a:t>Class 10</a:t>
            </a:r>
            <a:endParaRPr lang="en-US" dirty="0"/>
          </a:p>
        </p:txBody>
      </p:sp>
      <p:pic>
        <p:nvPicPr>
          <p:cNvPr id="1028" name="Picture 4" descr="Image result for europe">
            <a:extLst>
              <a:ext uri="{FF2B5EF4-FFF2-40B4-BE49-F238E27FC236}">
                <a16:creationId xmlns:a16="http://schemas.microsoft.com/office/drawing/2014/main" id="{2AED00A7-9AE7-4B36-B3C4-81DE4ACD08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0750" y="1047750"/>
            <a:ext cx="47625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56121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9EF19-3F2A-4B14-BD50-DE9A10A4DF97}"/>
              </a:ext>
            </a:extLst>
          </p:cNvPr>
          <p:cNvSpPr>
            <a:spLocks noGrp="1"/>
          </p:cNvSpPr>
          <p:nvPr>
            <p:ph type="title"/>
          </p:nvPr>
        </p:nvSpPr>
        <p:spPr/>
        <p:txBody>
          <a:bodyPr/>
          <a:lstStyle/>
          <a:p>
            <a:r>
              <a:rPr lang="en-CA" dirty="0"/>
              <a:t>Principle 9 PIPEDA</a:t>
            </a:r>
          </a:p>
        </p:txBody>
      </p:sp>
      <p:sp>
        <p:nvSpPr>
          <p:cNvPr id="3" name="Content Placeholder 2">
            <a:extLst>
              <a:ext uri="{FF2B5EF4-FFF2-40B4-BE49-F238E27FC236}">
                <a16:creationId xmlns:a16="http://schemas.microsoft.com/office/drawing/2014/main" id="{9AE1523C-8715-44E8-B7B7-0EDB7F34C524}"/>
              </a:ext>
            </a:extLst>
          </p:cNvPr>
          <p:cNvSpPr>
            <a:spLocks noGrp="1"/>
          </p:cNvSpPr>
          <p:nvPr>
            <p:ph idx="1"/>
          </p:nvPr>
        </p:nvSpPr>
        <p:spPr/>
        <p:txBody>
          <a:bodyPr/>
          <a:lstStyle/>
          <a:p>
            <a:pPr marL="0" indent="0">
              <a:buNone/>
            </a:pPr>
            <a:r>
              <a:rPr lang="en-CA" dirty="0"/>
              <a:t>Individual Access:</a:t>
            </a:r>
          </a:p>
          <a:p>
            <a:pPr marL="0" indent="0">
              <a:buNone/>
            </a:pPr>
            <a:endParaRPr lang="en-CA" dirty="0"/>
          </a:p>
          <a:p>
            <a:pPr marL="0" indent="0">
              <a:buNone/>
            </a:pPr>
            <a:r>
              <a:rPr lang="fr-CA" sz="2400" dirty="0"/>
              <a:t>…</a:t>
            </a:r>
            <a:r>
              <a:rPr lang="en-CA" sz="2400" dirty="0"/>
              <a:t>When an individual successfully demonstrates the inaccuracy or incompleteness of personal information, the organization shall amend the information as required. Depending upon the nature of the information challenged, amendment involves the correction, </a:t>
            </a:r>
            <a:r>
              <a:rPr lang="en-CA" sz="2400" b="1" dirty="0"/>
              <a:t>deletion</a:t>
            </a:r>
            <a:r>
              <a:rPr lang="en-CA" sz="2400" dirty="0"/>
              <a:t>, or addition of information. Where appropriate, the amended information shall be transmitted to third parties having access to the information in question.</a:t>
            </a:r>
          </a:p>
        </p:txBody>
      </p:sp>
      <p:sp>
        <p:nvSpPr>
          <p:cNvPr id="4" name="Footer Placeholder 3">
            <a:extLst>
              <a:ext uri="{FF2B5EF4-FFF2-40B4-BE49-F238E27FC236}">
                <a16:creationId xmlns:a16="http://schemas.microsoft.com/office/drawing/2014/main" id="{A8CB57E9-57FF-4EDA-AF22-C05E1695786A}"/>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4210259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9547E-2E74-461C-A197-048649C33415}"/>
              </a:ext>
            </a:extLst>
          </p:cNvPr>
          <p:cNvSpPr>
            <a:spLocks noGrp="1"/>
          </p:cNvSpPr>
          <p:nvPr>
            <p:ph type="title"/>
          </p:nvPr>
        </p:nvSpPr>
        <p:spPr/>
        <p:txBody>
          <a:bodyPr/>
          <a:lstStyle/>
          <a:p>
            <a:r>
              <a:rPr lang="en-CA" i="1" dirty="0"/>
              <a:t>C.L. v. BCF Avocats</a:t>
            </a:r>
          </a:p>
        </p:txBody>
      </p:sp>
      <p:sp>
        <p:nvSpPr>
          <p:cNvPr id="3" name="Content Placeholder 2">
            <a:extLst>
              <a:ext uri="{FF2B5EF4-FFF2-40B4-BE49-F238E27FC236}">
                <a16:creationId xmlns:a16="http://schemas.microsoft.com/office/drawing/2014/main" id="{5B1D1CAB-18B8-4BFF-AC0D-A02700ED11BD}"/>
              </a:ext>
            </a:extLst>
          </p:cNvPr>
          <p:cNvSpPr>
            <a:spLocks noGrp="1"/>
          </p:cNvSpPr>
          <p:nvPr>
            <p:ph idx="1"/>
          </p:nvPr>
        </p:nvSpPr>
        <p:spPr>
          <a:xfrm>
            <a:off x="457200" y="1417638"/>
            <a:ext cx="8229600" cy="4708525"/>
          </a:xfrm>
        </p:spPr>
        <p:txBody>
          <a:bodyPr/>
          <a:lstStyle/>
          <a:p>
            <a:pPr marL="0" indent="0">
              <a:buNone/>
            </a:pPr>
            <a:r>
              <a:rPr lang="en-CA" sz="2400" dirty="0"/>
              <a:t>2016 QCCAI 114</a:t>
            </a:r>
          </a:p>
          <a:p>
            <a:pPr marL="0" indent="0">
              <a:buNone/>
            </a:pPr>
            <a:endParaRPr lang="en-CA" sz="2400" u="sng" dirty="0"/>
          </a:p>
          <a:p>
            <a:pPr marL="0" indent="0">
              <a:buNone/>
            </a:pPr>
            <a:r>
              <a:rPr lang="en-CA" sz="2400" u="sng" dirty="0"/>
              <a:t>F</a:t>
            </a:r>
            <a:r>
              <a:rPr lang="en-CA" sz="2400" dirty="0"/>
              <a:t> – ex-employee of BCF wants info removed from website, Google links and </a:t>
            </a:r>
            <a:r>
              <a:rPr lang="en-CA" sz="2400" dirty="0" err="1"/>
              <a:t>Wayback</a:t>
            </a:r>
            <a:r>
              <a:rPr lang="en-CA" sz="2400" dirty="0"/>
              <a:t> Machine; and have </a:t>
            </a:r>
            <a:r>
              <a:rPr lang="en-CA" sz="2400" i="1" dirty="0"/>
              <a:t>Commission </a:t>
            </a:r>
            <a:r>
              <a:rPr lang="en-CA" sz="2400" i="1" dirty="0" err="1"/>
              <a:t>d’accès</a:t>
            </a:r>
            <a:r>
              <a:rPr lang="en-CA" sz="2400" i="1" dirty="0"/>
              <a:t> à </a:t>
            </a:r>
            <a:r>
              <a:rPr lang="en-CA" sz="2400" i="1" dirty="0" err="1"/>
              <a:t>l’information</a:t>
            </a:r>
            <a:r>
              <a:rPr lang="en-CA" sz="2400" i="1" dirty="0"/>
              <a:t> </a:t>
            </a:r>
            <a:r>
              <a:rPr lang="en-CA" sz="2400" dirty="0"/>
              <a:t>look into BCF’s actions</a:t>
            </a:r>
          </a:p>
          <a:p>
            <a:pPr marL="0" indent="0">
              <a:buNone/>
            </a:pPr>
            <a:r>
              <a:rPr lang="en-CA" sz="2400" u="sng" dirty="0"/>
              <a:t>Held</a:t>
            </a:r>
            <a:r>
              <a:rPr lang="en-CA" sz="2400" dirty="0"/>
              <a:t> – firm removed info from website, that’s enough</a:t>
            </a:r>
          </a:p>
          <a:p>
            <a:pPr marL="0" indent="0">
              <a:buNone/>
            </a:pPr>
            <a:r>
              <a:rPr lang="fr-FR" sz="2400" dirty="0"/>
              <a:t>« Le droit d’une personne de faire rectifier dans un dossier qui la concerne des renseignements inexacts, incomplets ou équivoques n’est pas de l’ordre du « droit à l’oubli » qui vise à effacer des informations des espaces publics. D’ailleurs, il n’est pas certain que ce droit, reconnu en Europe, trouve application au Québec. »</a:t>
            </a:r>
            <a:endParaRPr lang="en-CA" sz="2400" dirty="0"/>
          </a:p>
          <a:p>
            <a:pPr marL="0" indent="0">
              <a:buNone/>
            </a:pPr>
            <a:endParaRPr lang="en-CA" dirty="0"/>
          </a:p>
        </p:txBody>
      </p:sp>
      <p:sp>
        <p:nvSpPr>
          <p:cNvPr id="4" name="Footer Placeholder 3">
            <a:extLst>
              <a:ext uri="{FF2B5EF4-FFF2-40B4-BE49-F238E27FC236}">
                <a16:creationId xmlns:a16="http://schemas.microsoft.com/office/drawing/2014/main" id="{C7BA5D23-4A05-4FFE-8BB8-1EB5B52BD155}"/>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4662284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4801D-35FB-4717-A8A8-57F233ED5ACB}"/>
              </a:ext>
            </a:extLst>
          </p:cNvPr>
          <p:cNvSpPr>
            <a:spLocks noGrp="1"/>
          </p:cNvSpPr>
          <p:nvPr>
            <p:ph type="title"/>
          </p:nvPr>
        </p:nvSpPr>
        <p:spPr/>
        <p:txBody>
          <a:bodyPr/>
          <a:lstStyle/>
          <a:p>
            <a:r>
              <a:rPr lang="en-CA" i="1" dirty="0"/>
              <a:t>A.T. v. Globe24h.com</a:t>
            </a:r>
          </a:p>
        </p:txBody>
      </p:sp>
      <p:sp>
        <p:nvSpPr>
          <p:cNvPr id="3" name="Content Placeholder 2">
            <a:extLst>
              <a:ext uri="{FF2B5EF4-FFF2-40B4-BE49-F238E27FC236}">
                <a16:creationId xmlns:a16="http://schemas.microsoft.com/office/drawing/2014/main" id="{A49CF5E0-2B8C-4994-BE43-F09FE69C9147}"/>
              </a:ext>
            </a:extLst>
          </p:cNvPr>
          <p:cNvSpPr>
            <a:spLocks noGrp="1"/>
          </p:cNvSpPr>
          <p:nvPr>
            <p:ph idx="1"/>
          </p:nvPr>
        </p:nvSpPr>
        <p:spPr/>
        <p:txBody>
          <a:bodyPr/>
          <a:lstStyle/>
          <a:p>
            <a:pPr marL="0" indent="0">
              <a:buNone/>
            </a:pPr>
            <a:endParaRPr lang="en-CA" u="sng" dirty="0"/>
          </a:p>
          <a:p>
            <a:pPr marL="0" indent="0">
              <a:buNone/>
            </a:pPr>
            <a:endParaRPr lang="en-CA" u="sng" dirty="0"/>
          </a:p>
          <a:p>
            <a:pPr marL="0" indent="0">
              <a:buNone/>
            </a:pPr>
            <a:r>
              <a:rPr lang="nn-NO" b="1" dirty="0"/>
              <a:t>Samuel Benzaquen &amp;	David Nyarko</a:t>
            </a:r>
            <a:endParaRPr lang="nn-NO" dirty="0"/>
          </a:p>
          <a:p>
            <a:pPr marL="0" indent="0">
              <a:buNone/>
            </a:pPr>
            <a:r>
              <a:rPr lang="nn-NO" dirty="0"/>
              <a:t>Presentation</a:t>
            </a:r>
            <a:endParaRPr lang="en-CA" dirty="0"/>
          </a:p>
        </p:txBody>
      </p:sp>
      <p:sp>
        <p:nvSpPr>
          <p:cNvPr id="4" name="Footer Placeholder 3">
            <a:extLst>
              <a:ext uri="{FF2B5EF4-FFF2-40B4-BE49-F238E27FC236}">
                <a16:creationId xmlns:a16="http://schemas.microsoft.com/office/drawing/2014/main" id="{1A4E814A-3828-4810-BBA8-361CCEE23A72}"/>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7585690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B695B-F6C7-C6AB-B38A-8CA79231F2D2}"/>
              </a:ext>
            </a:extLst>
          </p:cNvPr>
          <p:cNvSpPr>
            <a:spLocks noGrp="1"/>
          </p:cNvSpPr>
          <p:nvPr>
            <p:ph type="title"/>
          </p:nvPr>
        </p:nvSpPr>
        <p:spPr/>
        <p:txBody>
          <a:bodyPr/>
          <a:lstStyle/>
          <a:p>
            <a:r>
              <a:rPr lang="en-CA" i="1" dirty="0"/>
              <a:t>A.T. v. Globe24h.com </a:t>
            </a:r>
            <a:r>
              <a:rPr lang="en-CA" dirty="0"/>
              <a:t> - Takeaway</a:t>
            </a:r>
          </a:p>
        </p:txBody>
      </p:sp>
      <p:sp>
        <p:nvSpPr>
          <p:cNvPr id="3" name="Content Placeholder 2">
            <a:extLst>
              <a:ext uri="{FF2B5EF4-FFF2-40B4-BE49-F238E27FC236}">
                <a16:creationId xmlns:a16="http://schemas.microsoft.com/office/drawing/2014/main" id="{BD8ACE80-5CCB-3B5F-0680-4EAD756D2BF8}"/>
              </a:ext>
            </a:extLst>
          </p:cNvPr>
          <p:cNvSpPr>
            <a:spLocks noGrp="1"/>
          </p:cNvSpPr>
          <p:nvPr>
            <p:ph idx="1"/>
          </p:nvPr>
        </p:nvSpPr>
        <p:spPr/>
        <p:txBody>
          <a:bodyPr/>
          <a:lstStyle/>
          <a:p>
            <a:pPr marL="514350" indent="-514350">
              <a:buFont typeface="+mj-lt"/>
              <a:buAutoNum type="arabicPeriod"/>
            </a:pPr>
            <a:r>
              <a:rPr lang="en-CA" sz="2400" dirty="0"/>
              <a:t>Extraterritoriality application of PIPEDA of Romanian website</a:t>
            </a:r>
          </a:p>
          <a:p>
            <a:pPr marL="514350" indent="-514350">
              <a:buFont typeface="+mj-lt"/>
              <a:buAutoNum type="arabicPeriod"/>
            </a:pPr>
            <a:r>
              <a:rPr lang="en-US" sz="2400" dirty="0"/>
              <a:t>Website has no legitimate business interest in the PI</a:t>
            </a:r>
          </a:p>
          <a:p>
            <a:pPr marL="514350" indent="-514350">
              <a:buFont typeface="+mj-lt"/>
              <a:buAutoNum type="arabicPeriod"/>
            </a:pPr>
            <a:r>
              <a:rPr lang="en-US" sz="2400" dirty="0"/>
              <a:t>The “Publicly Available” / Journalistic exception does not apply</a:t>
            </a:r>
          </a:p>
          <a:p>
            <a:pPr marL="514350" indent="-514350">
              <a:buFont typeface="+mj-lt"/>
              <a:buAutoNum type="arabicPeriod"/>
            </a:pPr>
            <a:r>
              <a:rPr lang="en-US" sz="2400" dirty="0"/>
              <a:t>Remedies of a corrective order, a declaration that PIPEDA was violated and damages</a:t>
            </a:r>
          </a:p>
          <a:p>
            <a:pPr marL="0" indent="0">
              <a:buNone/>
            </a:pPr>
            <a:endParaRPr lang="en-CA" sz="2400" dirty="0"/>
          </a:p>
          <a:p>
            <a:pPr marL="0" indent="0">
              <a:buNone/>
            </a:pPr>
            <a:r>
              <a:rPr lang="en-CA" sz="2400" dirty="0"/>
              <a:t>Sam and David: “</a:t>
            </a:r>
            <a:r>
              <a:rPr lang="en-US" sz="2400" dirty="0"/>
              <a:t>The case highlights the tension between: (1) Public availability of court records and the individual’s right to privacy AND... (2) Commercial exploitation of personal data vs. privacy protection.</a:t>
            </a:r>
            <a:r>
              <a:rPr lang="en-CA" sz="2400" dirty="0"/>
              <a:t>”</a:t>
            </a:r>
          </a:p>
        </p:txBody>
      </p:sp>
      <p:sp>
        <p:nvSpPr>
          <p:cNvPr id="4" name="Footer Placeholder 3">
            <a:extLst>
              <a:ext uri="{FF2B5EF4-FFF2-40B4-BE49-F238E27FC236}">
                <a16:creationId xmlns:a16="http://schemas.microsoft.com/office/drawing/2014/main" id="{1B32F9C8-4273-3BF1-B7B1-1080B4B54A3C}"/>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5809987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B2FDF-6277-408D-B0E5-D166935D6E89}"/>
              </a:ext>
            </a:extLst>
          </p:cNvPr>
          <p:cNvSpPr>
            <a:spLocks noGrp="1"/>
          </p:cNvSpPr>
          <p:nvPr>
            <p:ph type="title"/>
          </p:nvPr>
        </p:nvSpPr>
        <p:spPr/>
        <p:txBody>
          <a:bodyPr/>
          <a:lstStyle/>
          <a:p>
            <a:r>
              <a:rPr lang="en-CA" dirty="0"/>
              <a:t>Maybe Rhetorical Question</a:t>
            </a:r>
          </a:p>
        </p:txBody>
      </p:sp>
      <p:sp>
        <p:nvSpPr>
          <p:cNvPr id="3" name="Content Placeholder 2">
            <a:extLst>
              <a:ext uri="{FF2B5EF4-FFF2-40B4-BE49-F238E27FC236}">
                <a16:creationId xmlns:a16="http://schemas.microsoft.com/office/drawing/2014/main" id="{0FAF11EB-CBB1-4C40-9A18-6975F163901A}"/>
              </a:ext>
            </a:extLst>
          </p:cNvPr>
          <p:cNvSpPr>
            <a:spLocks noGrp="1"/>
          </p:cNvSpPr>
          <p:nvPr>
            <p:ph idx="1"/>
          </p:nvPr>
        </p:nvSpPr>
        <p:spPr/>
        <p:txBody>
          <a:bodyPr/>
          <a:lstStyle/>
          <a:p>
            <a:pPr marL="0" indent="0">
              <a:buNone/>
            </a:pPr>
            <a:endParaRPr lang="en-CA" dirty="0"/>
          </a:p>
          <a:p>
            <a:pPr marL="0" indent="0">
              <a:buNone/>
            </a:pPr>
            <a:r>
              <a:rPr lang="en-CA" dirty="0"/>
              <a:t>Between </a:t>
            </a:r>
            <a:r>
              <a:rPr lang="en-CA" i="1" dirty="0"/>
              <a:t>A.T. v. Globe24h.com, Google v. </a:t>
            </a:r>
            <a:r>
              <a:rPr lang="en-CA" i="1" dirty="0" err="1"/>
              <a:t>Equustek</a:t>
            </a:r>
            <a:r>
              <a:rPr lang="en-CA" dirty="0"/>
              <a:t> (SCC) and PIPEDA, is there a RTBF in Canada???</a:t>
            </a:r>
          </a:p>
          <a:p>
            <a:pPr marL="0" indent="0">
              <a:buNone/>
            </a:pPr>
            <a:endParaRPr lang="en-CA" dirty="0"/>
          </a:p>
          <a:p>
            <a:pPr marL="0" indent="0">
              <a:buNone/>
            </a:pPr>
            <a:r>
              <a:rPr lang="en-CA" dirty="0"/>
              <a:t>SHOULD THERE BE?????</a:t>
            </a:r>
          </a:p>
        </p:txBody>
      </p:sp>
      <p:sp>
        <p:nvSpPr>
          <p:cNvPr id="4" name="Footer Placeholder 3">
            <a:extLst>
              <a:ext uri="{FF2B5EF4-FFF2-40B4-BE49-F238E27FC236}">
                <a16:creationId xmlns:a16="http://schemas.microsoft.com/office/drawing/2014/main" id="{24C0E0A2-8009-4736-81AF-FD9651DDB25E}"/>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7947450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0C388-7D65-431B-84B2-27AD12C08B26}"/>
              </a:ext>
            </a:extLst>
          </p:cNvPr>
          <p:cNvSpPr>
            <a:spLocks noGrp="1"/>
          </p:cNvSpPr>
          <p:nvPr>
            <p:ph type="title"/>
          </p:nvPr>
        </p:nvSpPr>
        <p:spPr/>
        <p:txBody>
          <a:bodyPr/>
          <a:lstStyle/>
          <a:p>
            <a:r>
              <a:rPr lang="en-CA" dirty="0"/>
              <a:t>OPC answers rhetorical question with a yes!</a:t>
            </a:r>
          </a:p>
        </p:txBody>
      </p:sp>
      <p:sp>
        <p:nvSpPr>
          <p:cNvPr id="3" name="Content Placeholder 2">
            <a:extLst>
              <a:ext uri="{FF2B5EF4-FFF2-40B4-BE49-F238E27FC236}">
                <a16:creationId xmlns:a16="http://schemas.microsoft.com/office/drawing/2014/main" id="{10D0F2B3-CE05-4C0B-B333-EE6E9F73625F}"/>
              </a:ext>
            </a:extLst>
          </p:cNvPr>
          <p:cNvSpPr>
            <a:spLocks noGrp="1"/>
          </p:cNvSpPr>
          <p:nvPr>
            <p:ph idx="1"/>
          </p:nvPr>
        </p:nvSpPr>
        <p:spPr>
          <a:xfrm>
            <a:off x="457200" y="1772816"/>
            <a:ext cx="8229600" cy="4353347"/>
          </a:xfrm>
        </p:spPr>
        <p:txBody>
          <a:bodyPr/>
          <a:lstStyle/>
          <a:p>
            <a:pPr marL="0" indent="0">
              <a:buNone/>
            </a:pPr>
            <a:r>
              <a:rPr lang="en-CA" i="1" dirty="0"/>
              <a:t>Draft OPC Position on Online Reputation</a:t>
            </a:r>
            <a:r>
              <a:rPr lang="en-CA" dirty="0"/>
              <a:t>, January 2018</a:t>
            </a:r>
          </a:p>
          <a:p>
            <a:pPr marL="0" indent="0">
              <a:buNone/>
            </a:pPr>
            <a:endParaRPr lang="en-CA" dirty="0"/>
          </a:p>
          <a:p>
            <a:pPr marL="0" indent="0">
              <a:buNone/>
            </a:pPr>
            <a:r>
              <a:rPr lang="en-CA" dirty="0"/>
              <a:t>“With respect to de-indexing, the OPC is of the view that PIPEDA applies to a search engine’s indexing of online content and display of search results. As such, search engines must meet their obligations under the Act.”</a:t>
            </a:r>
          </a:p>
        </p:txBody>
      </p:sp>
      <p:sp>
        <p:nvSpPr>
          <p:cNvPr id="4" name="Footer Placeholder 3">
            <a:extLst>
              <a:ext uri="{FF2B5EF4-FFF2-40B4-BE49-F238E27FC236}">
                <a16:creationId xmlns:a16="http://schemas.microsoft.com/office/drawing/2014/main" id="{E72291BB-DB61-44C8-BC51-692C787A6516}"/>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4130374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C4141-3E4F-4874-B081-F78B9318E25B}"/>
              </a:ext>
            </a:extLst>
          </p:cNvPr>
          <p:cNvSpPr>
            <a:spLocks noGrp="1"/>
          </p:cNvSpPr>
          <p:nvPr>
            <p:ph type="title"/>
          </p:nvPr>
        </p:nvSpPr>
        <p:spPr>
          <a:xfrm>
            <a:off x="0" y="274638"/>
            <a:ext cx="9144000" cy="1143000"/>
          </a:xfrm>
        </p:spPr>
        <p:txBody>
          <a:bodyPr/>
          <a:lstStyle/>
          <a:p>
            <a:r>
              <a:rPr lang="en-CA" dirty="0"/>
              <a:t>“Obligations under the Act”</a:t>
            </a:r>
          </a:p>
        </p:txBody>
      </p:sp>
      <p:sp>
        <p:nvSpPr>
          <p:cNvPr id="3" name="Content Placeholder 2">
            <a:extLst>
              <a:ext uri="{FF2B5EF4-FFF2-40B4-BE49-F238E27FC236}">
                <a16:creationId xmlns:a16="http://schemas.microsoft.com/office/drawing/2014/main" id="{A93856F3-97BA-49E5-A3FD-3A757D101D2B}"/>
              </a:ext>
            </a:extLst>
          </p:cNvPr>
          <p:cNvSpPr>
            <a:spLocks noGrp="1"/>
          </p:cNvSpPr>
          <p:nvPr>
            <p:ph idx="1"/>
          </p:nvPr>
        </p:nvSpPr>
        <p:spPr/>
        <p:txBody>
          <a:bodyPr/>
          <a:lstStyle/>
          <a:p>
            <a:pPr marL="0" indent="0">
              <a:buNone/>
            </a:pPr>
            <a:r>
              <a:rPr lang="en-CA" sz="2400" u="sng" dirty="0"/>
              <a:t>Principle 9</a:t>
            </a:r>
            <a:r>
              <a:rPr lang="en-CA" sz="2400" dirty="0"/>
              <a:t>: An individual shall be able to challenge the accuracy and completeness of [his or her personal information] and have it amended as appropriate.</a:t>
            </a:r>
          </a:p>
          <a:p>
            <a:pPr marL="0" indent="0">
              <a:buNone/>
            </a:pPr>
            <a:endParaRPr lang="en-CA" sz="2400" dirty="0"/>
          </a:p>
          <a:p>
            <a:pPr marL="0" indent="0">
              <a:buNone/>
            </a:pPr>
            <a:r>
              <a:rPr lang="en-CA" sz="2400" dirty="0"/>
              <a:t>9.5: When an individual successfully demonstrates the inaccuracy or incompleteness of personal information, the organization shall amend the information as required. Depending on the nature of the information challenged, amendment involves the correction, </a:t>
            </a:r>
            <a:r>
              <a:rPr lang="en-CA" sz="2400" b="1" dirty="0"/>
              <a:t>deletion</a:t>
            </a:r>
            <a:r>
              <a:rPr lang="en-CA" sz="2400" dirty="0"/>
              <a:t>, or addition of information.</a:t>
            </a:r>
          </a:p>
        </p:txBody>
      </p:sp>
      <p:sp>
        <p:nvSpPr>
          <p:cNvPr id="4" name="Footer Placeholder 3">
            <a:extLst>
              <a:ext uri="{FF2B5EF4-FFF2-40B4-BE49-F238E27FC236}">
                <a16:creationId xmlns:a16="http://schemas.microsoft.com/office/drawing/2014/main" id="{CA136D40-0DDB-4D33-AEC6-313637BE5F51}"/>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7825236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FC07-6A96-4382-9B74-E42980CFE1E3}"/>
              </a:ext>
            </a:extLst>
          </p:cNvPr>
          <p:cNvSpPr>
            <a:spLocks noGrp="1"/>
          </p:cNvSpPr>
          <p:nvPr>
            <p:ph type="title"/>
          </p:nvPr>
        </p:nvSpPr>
        <p:spPr/>
        <p:txBody>
          <a:bodyPr/>
          <a:lstStyle/>
          <a:p>
            <a:r>
              <a:rPr lang="en-CA" dirty="0"/>
              <a:t>But!</a:t>
            </a:r>
          </a:p>
        </p:txBody>
      </p:sp>
      <p:sp>
        <p:nvSpPr>
          <p:cNvPr id="3" name="Content Placeholder 2">
            <a:extLst>
              <a:ext uri="{FF2B5EF4-FFF2-40B4-BE49-F238E27FC236}">
                <a16:creationId xmlns:a16="http://schemas.microsoft.com/office/drawing/2014/main" id="{24160A3B-A80D-4867-909D-3B135A2A9743}"/>
              </a:ext>
            </a:extLst>
          </p:cNvPr>
          <p:cNvSpPr>
            <a:spLocks noGrp="1"/>
          </p:cNvSpPr>
          <p:nvPr>
            <p:ph idx="1"/>
          </p:nvPr>
        </p:nvSpPr>
        <p:spPr>
          <a:xfrm>
            <a:off x="457200" y="1268760"/>
            <a:ext cx="8229600" cy="4857403"/>
          </a:xfrm>
        </p:spPr>
        <p:txBody>
          <a:bodyPr/>
          <a:lstStyle/>
          <a:p>
            <a:pPr marL="0" indent="0">
              <a:buNone/>
            </a:pPr>
            <a:endParaRPr lang="en-CA" sz="2800" dirty="0"/>
          </a:p>
          <a:p>
            <a:pPr marL="0" indent="0">
              <a:buNone/>
            </a:pPr>
            <a:r>
              <a:rPr lang="en-CA" sz="2800" dirty="0"/>
              <a:t>“… the OPC is of the view that PIPEDA applies to a search engine’s indexing of online content and display of search results”</a:t>
            </a:r>
          </a:p>
          <a:p>
            <a:pPr marL="0" indent="0">
              <a:buNone/>
            </a:pPr>
            <a:endParaRPr lang="en-CA" sz="2800" dirty="0"/>
          </a:p>
          <a:p>
            <a:pPr marL="0" indent="0">
              <a:buNone/>
            </a:pPr>
            <a:r>
              <a:rPr lang="en-CA" sz="2800" dirty="0"/>
              <a:t>Is that true?</a:t>
            </a:r>
          </a:p>
          <a:p>
            <a:pPr marL="0" indent="0">
              <a:buNone/>
            </a:pPr>
            <a:endParaRPr lang="en-CA" dirty="0"/>
          </a:p>
          <a:p>
            <a:pPr marL="0" indent="0">
              <a:buNone/>
            </a:pPr>
            <a:r>
              <a:rPr lang="en-CA" dirty="0"/>
              <a:t>October 2018 </a:t>
            </a:r>
            <a:r>
              <a:rPr lang="en-CA" dirty="0">
                <a:sym typeface="Wingdings" panose="05000000000000000000" pitchFamily="2" charset="2"/>
              </a:rPr>
              <a:t> Federal Court Reference</a:t>
            </a:r>
          </a:p>
          <a:p>
            <a:pPr marL="0" indent="0">
              <a:buNone/>
            </a:pPr>
            <a:endParaRPr lang="en-CA" sz="1600" dirty="0">
              <a:sym typeface="Wingdings" panose="05000000000000000000" pitchFamily="2" charset="2"/>
            </a:endParaRPr>
          </a:p>
        </p:txBody>
      </p:sp>
      <p:sp>
        <p:nvSpPr>
          <p:cNvPr id="4" name="Footer Placeholder 3">
            <a:extLst>
              <a:ext uri="{FF2B5EF4-FFF2-40B4-BE49-F238E27FC236}">
                <a16:creationId xmlns:a16="http://schemas.microsoft.com/office/drawing/2014/main" id="{A998FA51-8FAA-4CEA-ABE0-E85AC0AA318D}"/>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2386204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CB7DC-8928-473F-82E4-F7664368696A}"/>
              </a:ext>
            </a:extLst>
          </p:cNvPr>
          <p:cNvSpPr>
            <a:spLocks noGrp="1"/>
          </p:cNvSpPr>
          <p:nvPr>
            <p:ph type="title"/>
          </p:nvPr>
        </p:nvSpPr>
        <p:spPr/>
        <p:txBody>
          <a:bodyPr/>
          <a:lstStyle/>
          <a:p>
            <a:r>
              <a:rPr lang="en-CA" dirty="0"/>
              <a:t>Federal Court Reference</a:t>
            </a:r>
          </a:p>
        </p:txBody>
      </p:sp>
      <p:sp>
        <p:nvSpPr>
          <p:cNvPr id="3" name="Content Placeholder 2">
            <a:extLst>
              <a:ext uri="{FF2B5EF4-FFF2-40B4-BE49-F238E27FC236}">
                <a16:creationId xmlns:a16="http://schemas.microsoft.com/office/drawing/2014/main" id="{D891B93A-F71A-4EEF-9C2A-25DDB00E9A2E}"/>
              </a:ext>
            </a:extLst>
          </p:cNvPr>
          <p:cNvSpPr>
            <a:spLocks noGrp="1"/>
          </p:cNvSpPr>
          <p:nvPr>
            <p:ph idx="1"/>
          </p:nvPr>
        </p:nvSpPr>
        <p:spPr/>
        <p:txBody>
          <a:bodyPr/>
          <a:lstStyle/>
          <a:p>
            <a:pPr>
              <a:buFont typeface="+mj-lt"/>
              <a:buAutoNum type="arabicPeriod"/>
            </a:pPr>
            <a:r>
              <a:rPr lang="en-CA" sz="2400" dirty="0">
                <a:sym typeface="Wingdings" panose="05000000000000000000" pitchFamily="2" charset="2"/>
              </a:rPr>
              <a:t>Does Google in the operation of its search engine, collect, use or disclose personal information in the course of commercial activities within the meaning of paragraph 4(1)(a) of PIPEDA when it indexes web pages and presents search results in response to searches of an individual’s name?</a:t>
            </a:r>
          </a:p>
          <a:p>
            <a:pPr>
              <a:buFont typeface="+mj-lt"/>
              <a:buAutoNum type="arabicPeriod"/>
            </a:pPr>
            <a:r>
              <a:rPr lang="en-CA" sz="2400" dirty="0">
                <a:sym typeface="Wingdings" panose="05000000000000000000" pitchFamily="2" charset="2"/>
              </a:rPr>
              <a:t>Is the operation of Google’s search engine excluded from the application of Part 1 of PIPEDA by virtue of paragraph 4(2)(c) of PIPEDA because it involves the collection, use or disclosure of personal information for journalistic, artistic or literary purposes and for no other purpose?</a:t>
            </a:r>
            <a:endParaRPr lang="en-CA" sz="2400" dirty="0"/>
          </a:p>
          <a:p>
            <a:pPr marL="0" indent="0">
              <a:buNone/>
            </a:pPr>
            <a:endParaRPr lang="en-CA" sz="2400" dirty="0"/>
          </a:p>
        </p:txBody>
      </p:sp>
      <p:sp>
        <p:nvSpPr>
          <p:cNvPr id="4" name="Footer Placeholder 3">
            <a:extLst>
              <a:ext uri="{FF2B5EF4-FFF2-40B4-BE49-F238E27FC236}">
                <a16:creationId xmlns:a16="http://schemas.microsoft.com/office/drawing/2014/main" id="{4AF7611C-D976-4831-A295-45ADAA9F3DFC}"/>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4675486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5D83B-D1E3-4F49-82B1-4F8F1E4DCC53}"/>
              </a:ext>
            </a:extLst>
          </p:cNvPr>
          <p:cNvSpPr>
            <a:spLocks noGrp="1"/>
          </p:cNvSpPr>
          <p:nvPr>
            <p:ph type="title"/>
          </p:nvPr>
        </p:nvSpPr>
        <p:spPr>
          <a:xfrm>
            <a:off x="457200" y="274637"/>
            <a:ext cx="8229600" cy="1282155"/>
          </a:xfrm>
        </p:spPr>
        <p:txBody>
          <a:bodyPr/>
          <a:lstStyle/>
          <a:p>
            <a:r>
              <a:rPr lang="en-US" sz="3600" i="1" dirty="0"/>
              <a:t>Reference re Subsection 18.3(1) of the Federal Courts Act</a:t>
            </a:r>
            <a:r>
              <a:rPr lang="en-US" sz="3600" dirty="0"/>
              <a:t>, 2019 FC 957 (July 2019)</a:t>
            </a:r>
            <a:endParaRPr lang="en-CA" sz="3600" dirty="0"/>
          </a:p>
        </p:txBody>
      </p:sp>
      <p:sp>
        <p:nvSpPr>
          <p:cNvPr id="3" name="Content Placeholder 2">
            <a:extLst>
              <a:ext uri="{FF2B5EF4-FFF2-40B4-BE49-F238E27FC236}">
                <a16:creationId xmlns:a16="http://schemas.microsoft.com/office/drawing/2014/main" id="{BC27F1ED-23C5-4202-93C6-2B4DF514CEBC}"/>
              </a:ext>
            </a:extLst>
          </p:cNvPr>
          <p:cNvSpPr>
            <a:spLocks noGrp="1"/>
          </p:cNvSpPr>
          <p:nvPr>
            <p:ph idx="1"/>
          </p:nvPr>
        </p:nvSpPr>
        <p:spPr>
          <a:xfrm>
            <a:off x="457200" y="1916832"/>
            <a:ext cx="8229600" cy="4209331"/>
          </a:xfrm>
        </p:spPr>
        <p:txBody>
          <a:bodyPr/>
          <a:lstStyle/>
          <a:p>
            <a:pPr marL="0" indent="0">
              <a:buNone/>
            </a:pPr>
            <a:r>
              <a:rPr lang="en-CA" sz="2800" u="sng" dirty="0"/>
              <a:t>Preliminary ruling:</a:t>
            </a:r>
          </a:p>
          <a:p>
            <a:pPr>
              <a:buFont typeface="Wingdings" panose="05000000000000000000" pitchFamily="2" charset="2"/>
              <a:buChar char="à"/>
            </a:pPr>
            <a:r>
              <a:rPr lang="en-CA" sz="2800" dirty="0">
                <a:sym typeface="Wingdings" panose="05000000000000000000" pitchFamily="2" charset="2"/>
              </a:rPr>
              <a:t>Google cannot raise constitutional questions, it’s too early, we don’t even know if PIPEDA applies</a:t>
            </a:r>
          </a:p>
          <a:p>
            <a:pPr>
              <a:buFont typeface="Wingdings" panose="05000000000000000000" pitchFamily="2" charset="2"/>
              <a:buChar char="à"/>
            </a:pPr>
            <a:r>
              <a:rPr lang="en-CA" sz="2800" dirty="0">
                <a:sym typeface="Wingdings" panose="05000000000000000000" pitchFamily="2" charset="2"/>
              </a:rPr>
              <a:t>CBC and other media companies cannot intervene, for now  status granted in 2021</a:t>
            </a:r>
          </a:p>
          <a:p>
            <a:pPr marL="0" indent="0">
              <a:buNone/>
            </a:pPr>
            <a:endParaRPr lang="en-CA" sz="2800" dirty="0">
              <a:sym typeface="Wingdings" panose="05000000000000000000" pitchFamily="2" charset="2"/>
            </a:endParaRPr>
          </a:p>
        </p:txBody>
      </p:sp>
      <p:sp>
        <p:nvSpPr>
          <p:cNvPr id="4" name="Footer Placeholder 3">
            <a:extLst>
              <a:ext uri="{FF2B5EF4-FFF2-40B4-BE49-F238E27FC236}">
                <a16:creationId xmlns:a16="http://schemas.microsoft.com/office/drawing/2014/main" id="{B711F779-74F5-4081-B847-46594F8BC1BB}"/>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697622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A5734-68E5-4B16-A1C0-840D460C81A4}"/>
              </a:ext>
            </a:extLst>
          </p:cNvPr>
          <p:cNvSpPr>
            <a:spLocks noGrp="1"/>
          </p:cNvSpPr>
          <p:nvPr>
            <p:ph type="title"/>
          </p:nvPr>
        </p:nvSpPr>
        <p:spPr>
          <a:xfrm>
            <a:off x="457200" y="274638"/>
            <a:ext cx="8229600" cy="1354162"/>
          </a:xfrm>
        </p:spPr>
        <p:txBody>
          <a:bodyPr/>
          <a:lstStyle/>
          <a:p>
            <a:r>
              <a:rPr lang="en-CA" dirty="0"/>
              <a:t>Charter of Fundamental Rights Of the European Union</a:t>
            </a:r>
          </a:p>
        </p:txBody>
      </p:sp>
      <p:sp>
        <p:nvSpPr>
          <p:cNvPr id="3" name="Content Placeholder 2">
            <a:extLst>
              <a:ext uri="{FF2B5EF4-FFF2-40B4-BE49-F238E27FC236}">
                <a16:creationId xmlns:a16="http://schemas.microsoft.com/office/drawing/2014/main" id="{AF7D0F65-E69E-4C9E-8E53-EE6B79A675A8}"/>
              </a:ext>
            </a:extLst>
          </p:cNvPr>
          <p:cNvSpPr>
            <a:spLocks noGrp="1"/>
          </p:cNvSpPr>
          <p:nvPr>
            <p:ph idx="1"/>
          </p:nvPr>
        </p:nvSpPr>
        <p:spPr>
          <a:xfrm>
            <a:off x="457200" y="1628800"/>
            <a:ext cx="8229600" cy="4727550"/>
          </a:xfrm>
        </p:spPr>
        <p:txBody>
          <a:bodyPr/>
          <a:lstStyle/>
          <a:p>
            <a:pPr marL="0" indent="0">
              <a:buNone/>
            </a:pPr>
            <a:r>
              <a:rPr lang="en-CA" sz="2000" u="sng" dirty="0"/>
              <a:t>Article 7</a:t>
            </a:r>
          </a:p>
          <a:p>
            <a:pPr marL="0" indent="0">
              <a:buNone/>
            </a:pPr>
            <a:r>
              <a:rPr lang="en-CA" sz="2000" dirty="0"/>
              <a:t>Everyone has the right to respect for his or her private and family life, home and communications.</a:t>
            </a:r>
          </a:p>
          <a:p>
            <a:pPr marL="0" indent="0">
              <a:buNone/>
            </a:pPr>
            <a:endParaRPr lang="en-CA" sz="2000" dirty="0"/>
          </a:p>
          <a:p>
            <a:pPr marL="0" indent="0">
              <a:buNone/>
            </a:pPr>
            <a:r>
              <a:rPr lang="en-CA" sz="2000" u="sng" dirty="0"/>
              <a:t>Article 8</a:t>
            </a:r>
          </a:p>
          <a:p>
            <a:pPr marL="0" indent="0">
              <a:buNone/>
            </a:pPr>
            <a:r>
              <a:rPr lang="en-CA" sz="2000" dirty="0"/>
              <a:t>1.   Everyone has the right to the protection of personal data concerning him or her.</a:t>
            </a:r>
          </a:p>
          <a:p>
            <a:pPr marL="0" indent="0">
              <a:buNone/>
            </a:pPr>
            <a:r>
              <a:rPr lang="en-CA" sz="2000" dirty="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a:t>
            </a:r>
          </a:p>
          <a:p>
            <a:pPr marL="0" indent="0">
              <a:buNone/>
            </a:pPr>
            <a:r>
              <a:rPr lang="en-CA" sz="2000" dirty="0"/>
              <a:t>3.   Compliance with these rules shall be subject to control by an independent authority.</a:t>
            </a:r>
          </a:p>
        </p:txBody>
      </p:sp>
      <p:sp>
        <p:nvSpPr>
          <p:cNvPr id="4" name="Footer Placeholder 3">
            <a:extLst>
              <a:ext uri="{FF2B5EF4-FFF2-40B4-BE49-F238E27FC236}">
                <a16:creationId xmlns:a16="http://schemas.microsoft.com/office/drawing/2014/main" id="{3C709BE8-8DDF-4E73-90D5-3004718ABFAF}"/>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14033062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5D83B-D1E3-4F49-82B1-4F8F1E4DCC53}"/>
              </a:ext>
            </a:extLst>
          </p:cNvPr>
          <p:cNvSpPr>
            <a:spLocks noGrp="1"/>
          </p:cNvSpPr>
          <p:nvPr>
            <p:ph type="title"/>
          </p:nvPr>
        </p:nvSpPr>
        <p:spPr>
          <a:xfrm>
            <a:off x="457200" y="274637"/>
            <a:ext cx="8229600" cy="1282155"/>
          </a:xfrm>
        </p:spPr>
        <p:txBody>
          <a:bodyPr/>
          <a:lstStyle/>
          <a:p>
            <a:r>
              <a:rPr lang="en-US" sz="3600" i="1" dirty="0"/>
              <a:t>Reference re Subsection 18.3(1) of the Federal Courts Act</a:t>
            </a:r>
            <a:r>
              <a:rPr lang="en-US" sz="3600" dirty="0"/>
              <a:t>, 2021 FC 723</a:t>
            </a:r>
            <a:endParaRPr lang="en-CA" sz="3600" dirty="0"/>
          </a:p>
        </p:txBody>
      </p:sp>
      <p:sp>
        <p:nvSpPr>
          <p:cNvPr id="3" name="Content Placeholder 2">
            <a:extLst>
              <a:ext uri="{FF2B5EF4-FFF2-40B4-BE49-F238E27FC236}">
                <a16:creationId xmlns:a16="http://schemas.microsoft.com/office/drawing/2014/main" id="{BC27F1ED-23C5-4202-93C6-2B4DF514CEBC}"/>
              </a:ext>
            </a:extLst>
          </p:cNvPr>
          <p:cNvSpPr>
            <a:spLocks noGrp="1"/>
          </p:cNvSpPr>
          <p:nvPr>
            <p:ph idx="1"/>
          </p:nvPr>
        </p:nvSpPr>
        <p:spPr>
          <a:xfrm>
            <a:off x="457200" y="1700808"/>
            <a:ext cx="8229600" cy="4425355"/>
          </a:xfrm>
        </p:spPr>
        <p:txBody>
          <a:bodyPr/>
          <a:lstStyle/>
          <a:p>
            <a:pPr marL="0" indent="0">
              <a:buNone/>
            </a:pPr>
            <a:r>
              <a:rPr lang="en-CA" sz="2800" b="1" dirty="0"/>
              <a:t>Finally almost 3 years later!</a:t>
            </a:r>
            <a:r>
              <a:rPr lang="en-CA" sz="2800" dirty="0"/>
              <a:t> (July 2021)</a:t>
            </a:r>
          </a:p>
          <a:p>
            <a:pPr marL="0" indent="0">
              <a:buNone/>
            </a:pPr>
            <a:r>
              <a:rPr lang="en-US" sz="2400" dirty="0"/>
              <a:t>IN THE MATTER OF A REFERENCE PURSUANT TO SUBSECTION 18.3(1) OF THE FEDERAL COURTS ACT, R.S.C. 1985, C. F-7 OF QUESTIONS OR ISSUES OF LAW AND JURISDICTION CONCERNING THE PERSONAL INFORMATION PROTECTION AND ELECTRONIC DOCUMENTS ACT, S.C. 2000, C. 5 THAT HAVE ARISEN IN THE COURSE OF AN INVESTIGATION INTO A COMPLAINT BEFORE THE PRIVACY COMMISSIONER OF CANADA</a:t>
            </a:r>
          </a:p>
          <a:p>
            <a:pPr marL="0" indent="0">
              <a:buNone/>
            </a:pPr>
            <a:endParaRPr lang="en-US" sz="2400" dirty="0"/>
          </a:p>
          <a:p>
            <a:pPr marL="0" indent="0">
              <a:buNone/>
            </a:pPr>
            <a:r>
              <a:rPr lang="en-US" sz="2400" dirty="0"/>
              <a:t>What complaint?</a:t>
            </a:r>
            <a:endParaRPr lang="en-CA" sz="2400" dirty="0"/>
          </a:p>
        </p:txBody>
      </p:sp>
      <p:sp>
        <p:nvSpPr>
          <p:cNvPr id="4" name="Footer Placeholder 3">
            <a:extLst>
              <a:ext uri="{FF2B5EF4-FFF2-40B4-BE49-F238E27FC236}">
                <a16:creationId xmlns:a16="http://schemas.microsoft.com/office/drawing/2014/main" id="{B711F779-74F5-4081-B847-46594F8BC1BB}"/>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8472123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5D83B-D1E3-4F49-82B1-4F8F1E4DCC53}"/>
              </a:ext>
            </a:extLst>
          </p:cNvPr>
          <p:cNvSpPr>
            <a:spLocks noGrp="1"/>
          </p:cNvSpPr>
          <p:nvPr>
            <p:ph type="title"/>
          </p:nvPr>
        </p:nvSpPr>
        <p:spPr>
          <a:xfrm>
            <a:off x="457200" y="274637"/>
            <a:ext cx="8229600" cy="1282155"/>
          </a:xfrm>
        </p:spPr>
        <p:txBody>
          <a:bodyPr/>
          <a:lstStyle/>
          <a:p>
            <a:r>
              <a:rPr lang="en-US" sz="3600" i="1" dirty="0"/>
              <a:t>Reference re Subsection 18.3(1) of the Federal Courts Act</a:t>
            </a:r>
            <a:r>
              <a:rPr lang="en-US" sz="3600" dirty="0"/>
              <a:t>, 2021 FC 723</a:t>
            </a:r>
            <a:endParaRPr lang="en-CA" sz="3600" dirty="0"/>
          </a:p>
        </p:txBody>
      </p:sp>
      <p:sp>
        <p:nvSpPr>
          <p:cNvPr id="3" name="Content Placeholder 2">
            <a:extLst>
              <a:ext uri="{FF2B5EF4-FFF2-40B4-BE49-F238E27FC236}">
                <a16:creationId xmlns:a16="http://schemas.microsoft.com/office/drawing/2014/main" id="{BC27F1ED-23C5-4202-93C6-2B4DF514CEBC}"/>
              </a:ext>
            </a:extLst>
          </p:cNvPr>
          <p:cNvSpPr>
            <a:spLocks noGrp="1"/>
          </p:cNvSpPr>
          <p:nvPr>
            <p:ph idx="1"/>
          </p:nvPr>
        </p:nvSpPr>
        <p:spPr>
          <a:xfrm>
            <a:off x="457200" y="1700808"/>
            <a:ext cx="8229600" cy="4425355"/>
          </a:xfrm>
        </p:spPr>
        <p:txBody>
          <a:bodyPr/>
          <a:lstStyle/>
          <a:p>
            <a:pPr marL="0" indent="0">
              <a:buNone/>
            </a:pPr>
            <a:r>
              <a:rPr lang="en-CA" sz="2800" u="sng" dirty="0"/>
              <a:t>The “Complaint”</a:t>
            </a:r>
          </a:p>
          <a:p>
            <a:pPr marL="0" indent="0">
              <a:buNone/>
            </a:pPr>
            <a:r>
              <a:rPr lang="en-CA" sz="2800" dirty="0"/>
              <a:t>¶2 </a:t>
            </a:r>
            <a:r>
              <a:rPr lang="en-CA" sz="2400" dirty="0"/>
              <a:t>“</a:t>
            </a:r>
            <a:r>
              <a:rPr lang="en-US" sz="2400" dirty="0"/>
              <a:t>This Reference is brought on the fringe of the Commissioner’s investigation of a complaint made in June 2017 against Google LLC [Google]. The Complainant states that Google contravenes the Personal Information Protection and Electronic Documents Act, SC 2000, c 5 [PIPEDA] by displaying links to news articles that contained personal and sensitive information about him, when his name is searched using Google’s search engine</a:t>
            </a:r>
            <a:r>
              <a:rPr lang="en-CA" sz="2400" dirty="0"/>
              <a:t>”</a:t>
            </a:r>
          </a:p>
          <a:p>
            <a:pPr marL="0" indent="0">
              <a:buNone/>
            </a:pPr>
            <a:r>
              <a:rPr lang="en-CA" sz="2400" dirty="0">
                <a:sym typeface="Wingdings" panose="05000000000000000000" pitchFamily="2" charset="2"/>
              </a:rPr>
              <a:t> Complainant had asked Google to remove links, they refused</a:t>
            </a:r>
            <a:endParaRPr lang="en-CA" sz="2400" dirty="0"/>
          </a:p>
        </p:txBody>
      </p:sp>
      <p:sp>
        <p:nvSpPr>
          <p:cNvPr id="4" name="Footer Placeholder 3">
            <a:extLst>
              <a:ext uri="{FF2B5EF4-FFF2-40B4-BE49-F238E27FC236}">
                <a16:creationId xmlns:a16="http://schemas.microsoft.com/office/drawing/2014/main" id="{B711F779-74F5-4081-B847-46594F8BC1BB}"/>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4891099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5D83B-D1E3-4F49-82B1-4F8F1E4DCC53}"/>
              </a:ext>
            </a:extLst>
          </p:cNvPr>
          <p:cNvSpPr>
            <a:spLocks noGrp="1"/>
          </p:cNvSpPr>
          <p:nvPr>
            <p:ph type="title"/>
          </p:nvPr>
        </p:nvSpPr>
        <p:spPr>
          <a:xfrm>
            <a:off x="457200" y="274637"/>
            <a:ext cx="8229600" cy="1282155"/>
          </a:xfrm>
        </p:spPr>
        <p:txBody>
          <a:bodyPr/>
          <a:lstStyle/>
          <a:p>
            <a:r>
              <a:rPr lang="en-US" sz="3600" i="1" dirty="0"/>
              <a:t>Reference re Subsection 18.3(1) of the Federal Courts Act</a:t>
            </a:r>
            <a:r>
              <a:rPr lang="en-US" sz="3600" dirty="0"/>
              <a:t>, 2021 FC 723</a:t>
            </a:r>
            <a:endParaRPr lang="en-CA" sz="3600" dirty="0"/>
          </a:p>
        </p:txBody>
      </p:sp>
      <p:sp>
        <p:nvSpPr>
          <p:cNvPr id="3" name="Content Placeholder 2">
            <a:extLst>
              <a:ext uri="{FF2B5EF4-FFF2-40B4-BE49-F238E27FC236}">
                <a16:creationId xmlns:a16="http://schemas.microsoft.com/office/drawing/2014/main" id="{BC27F1ED-23C5-4202-93C6-2B4DF514CEBC}"/>
              </a:ext>
            </a:extLst>
          </p:cNvPr>
          <p:cNvSpPr>
            <a:spLocks noGrp="1"/>
          </p:cNvSpPr>
          <p:nvPr>
            <p:ph idx="1"/>
          </p:nvPr>
        </p:nvSpPr>
        <p:spPr>
          <a:xfrm>
            <a:off x="457200" y="1700808"/>
            <a:ext cx="8229600" cy="4425355"/>
          </a:xfrm>
        </p:spPr>
        <p:txBody>
          <a:bodyPr/>
          <a:lstStyle/>
          <a:p>
            <a:pPr marL="0" indent="0">
              <a:buNone/>
            </a:pPr>
            <a:r>
              <a:rPr lang="en-CA" sz="2800" u="sng" dirty="0"/>
              <a:t>More background</a:t>
            </a:r>
          </a:p>
          <a:p>
            <a:pPr marL="0" indent="0">
              <a:buNone/>
            </a:pPr>
            <a:r>
              <a:rPr lang="en-CA" sz="2800" dirty="0"/>
              <a:t>¶6 “</a:t>
            </a:r>
            <a:r>
              <a:rPr lang="en-US" sz="2800" dirty="0"/>
              <a:t>Although this Reference is factually linked to the June 2017 complaint, the Commissioner had invested interest in the issue of online privacy prior to receiving the complaint. In 2016, the Commissioner began to research issues of online privacy and sought consultation and commentary on whether a “right to be forgotten” could apply in the Canadian context.”</a:t>
            </a:r>
            <a:endParaRPr lang="en-CA" sz="2800" dirty="0"/>
          </a:p>
        </p:txBody>
      </p:sp>
      <p:sp>
        <p:nvSpPr>
          <p:cNvPr id="4" name="Footer Placeholder 3">
            <a:extLst>
              <a:ext uri="{FF2B5EF4-FFF2-40B4-BE49-F238E27FC236}">
                <a16:creationId xmlns:a16="http://schemas.microsoft.com/office/drawing/2014/main" id="{B711F779-74F5-4081-B847-46594F8BC1BB}"/>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814678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5D83B-D1E3-4F49-82B1-4F8F1E4DCC53}"/>
              </a:ext>
            </a:extLst>
          </p:cNvPr>
          <p:cNvSpPr>
            <a:spLocks noGrp="1"/>
          </p:cNvSpPr>
          <p:nvPr>
            <p:ph type="title"/>
          </p:nvPr>
        </p:nvSpPr>
        <p:spPr>
          <a:xfrm>
            <a:off x="457200" y="274637"/>
            <a:ext cx="8229600" cy="1282155"/>
          </a:xfrm>
        </p:spPr>
        <p:txBody>
          <a:bodyPr/>
          <a:lstStyle/>
          <a:p>
            <a:r>
              <a:rPr lang="en-US" sz="3600" i="1" dirty="0"/>
              <a:t>Reference re Subsection 18.3(1) of the Federal Courts Act</a:t>
            </a:r>
            <a:r>
              <a:rPr lang="en-US" sz="3600" dirty="0"/>
              <a:t>, 2021 FC 723</a:t>
            </a:r>
            <a:endParaRPr lang="en-CA" sz="3600" dirty="0"/>
          </a:p>
        </p:txBody>
      </p:sp>
      <p:sp>
        <p:nvSpPr>
          <p:cNvPr id="3" name="Content Placeholder 2">
            <a:extLst>
              <a:ext uri="{FF2B5EF4-FFF2-40B4-BE49-F238E27FC236}">
                <a16:creationId xmlns:a16="http://schemas.microsoft.com/office/drawing/2014/main" id="{BC27F1ED-23C5-4202-93C6-2B4DF514CEBC}"/>
              </a:ext>
            </a:extLst>
          </p:cNvPr>
          <p:cNvSpPr>
            <a:spLocks noGrp="1"/>
          </p:cNvSpPr>
          <p:nvPr>
            <p:ph idx="1"/>
          </p:nvPr>
        </p:nvSpPr>
        <p:spPr>
          <a:xfrm>
            <a:off x="457200" y="1700808"/>
            <a:ext cx="8229600" cy="4425355"/>
          </a:xfrm>
        </p:spPr>
        <p:txBody>
          <a:bodyPr/>
          <a:lstStyle/>
          <a:p>
            <a:pPr marL="0" indent="0">
              <a:buNone/>
            </a:pPr>
            <a:r>
              <a:rPr lang="en-CA" sz="2400" u="sng" dirty="0"/>
              <a:t>Held:</a:t>
            </a:r>
          </a:p>
          <a:p>
            <a:pPr marL="0" indent="0">
              <a:buNone/>
            </a:pPr>
            <a:r>
              <a:rPr lang="en-CA" sz="2400" dirty="0"/>
              <a:t>1. </a:t>
            </a:r>
            <a:r>
              <a:rPr lang="en-US" sz="2400" dirty="0"/>
              <a:t>Does Google, in the operation of its search engine service, collect, use or disclose personal information in the course of commercial activities…? </a:t>
            </a:r>
            <a:r>
              <a:rPr lang="en-US" sz="2400" b="1" dirty="0"/>
              <a:t>HECK YES!!!</a:t>
            </a:r>
          </a:p>
          <a:p>
            <a:pPr marL="0" indent="0">
              <a:buNone/>
            </a:pPr>
            <a:endParaRPr lang="en-US" sz="2400" dirty="0"/>
          </a:p>
          <a:p>
            <a:pPr marL="0" indent="0">
              <a:buNone/>
            </a:pPr>
            <a:r>
              <a:rPr lang="en-US" sz="2400" dirty="0"/>
              <a:t>2. Is the operation of Google’s search engine service excluded from the application of Part 1 of PIPEDA by virtue of paragraph 4(2)(c) of PIPEDA because it involves the collection, use or disclosure of personal information for journalistic, artistic or literary purposes and for no other purpose? </a:t>
            </a:r>
            <a:r>
              <a:rPr lang="en-US" sz="2400" b="1" dirty="0"/>
              <a:t>HELL NO!!!</a:t>
            </a:r>
            <a:endParaRPr lang="en-CA" sz="2400" b="1" dirty="0"/>
          </a:p>
          <a:p>
            <a:pPr marL="0" indent="0">
              <a:buNone/>
            </a:pPr>
            <a:endParaRPr lang="en-CA" sz="2400" dirty="0"/>
          </a:p>
        </p:txBody>
      </p:sp>
      <p:sp>
        <p:nvSpPr>
          <p:cNvPr id="4" name="Footer Placeholder 3">
            <a:extLst>
              <a:ext uri="{FF2B5EF4-FFF2-40B4-BE49-F238E27FC236}">
                <a16:creationId xmlns:a16="http://schemas.microsoft.com/office/drawing/2014/main" id="{B711F779-74F5-4081-B847-46594F8BC1BB}"/>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7518935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D11A8-7039-42A2-94FA-06734DFACDD5}"/>
              </a:ext>
            </a:extLst>
          </p:cNvPr>
          <p:cNvSpPr>
            <a:spLocks noGrp="1"/>
          </p:cNvSpPr>
          <p:nvPr>
            <p:ph type="title"/>
          </p:nvPr>
        </p:nvSpPr>
        <p:spPr/>
        <p:txBody>
          <a:bodyPr/>
          <a:lstStyle/>
          <a:p>
            <a:r>
              <a:rPr lang="fr-CA" dirty="0"/>
              <a:t>Intro to cybercrime in canada (-</a:t>
            </a:r>
            <a:r>
              <a:rPr lang="fr-CA" dirty="0" err="1"/>
              <a:t>ish</a:t>
            </a:r>
            <a:r>
              <a:rPr lang="fr-CA" dirty="0"/>
              <a:t>)</a:t>
            </a:r>
            <a:endParaRPr lang="en-CA" dirty="0"/>
          </a:p>
        </p:txBody>
      </p:sp>
      <p:sp>
        <p:nvSpPr>
          <p:cNvPr id="3" name="Footer Placeholder 2">
            <a:extLst>
              <a:ext uri="{FF2B5EF4-FFF2-40B4-BE49-F238E27FC236}">
                <a16:creationId xmlns:a16="http://schemas.microsoft.com/office/drawing/2014/main" id="{120E0918-4638-457F-90C8-7B158460A620}"/>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10461912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70B1A-6702-435B-898F-B9A65CB7936D}"/>
              </a:ext>
            </a:extLst>
          </p:cNvPr>
          <p:cNvSpPr>
            <a:spLocks noGrp="1"/>
          </p:cNvSpPr>
          <p:nvPr>
            <p:ph type="title"/>
          </p:nvPr>
        </p:nvSpPr>
        <p:spPr/>
        <p:txBody>
          <a:bodyPr/>
          <a:lstStyle/>
          <a:p>
            <a:r>
              <a:rPr lang="en-CA" dirty="0"/>
              <a:t>Cybercrime as per the RCMP</a:t>
            </a:r>
          </a:p>
        </p:txBody>
      </p:sp>
      <p:sp>
        <p:nvSpPr>
          <p:cNvPr id="4" name="Footer Placeholder 3">
            <a:extLst>
              <a:ext uri="{FF2B5EF4-FFF2-40B4-BE49-F238E27FC236}">
                <a16:creationId xmlns:a16="http://schemas.microsoft.com/office/drawing/2014/main" id="{03A43181-3F68-487E-AF4D-928F8A4F2159}"/>
              </a:ext>
            </a:extLst>
          </p:cNvPr>
          <p:cNvSpPr>
            <a:spLocks noGrp="1"/>
          </p:cNvSpPr>
          <p:nvPr>
            <p:ph type="ftr" sz="quarter" idx="11"/>
          </p:nvPr>
        </p:nvSpPr>
        <p:spPr/>
        <p:txBody>
          <a:bodyPr/>
          <a:lstStyle/>
          <a:p>
            <a:pPr>
              <a:defRPr/>
            </a:pPr>
            <a:r>
              <a:rPr lang="en-US"/>
              <a:t>Class 10</a:t>
            </a:r>
            <a:endParaRPr lang="en-US" dirty="0"/>
          </a:p>
        </p:txBody>
      </p:sp>
      <p:pic>
        <p:nvPicPr>
          <p:cNvPr id="1026" name="Picture 2" descr="http://www.rcmp-grc.gc.ca/wam/media/1043/large/3e750efb4100de63f04bb16d334369fd.jpg">
            <a:extLst>
              <a:ext uri="{FF2B5EF4-FFF2-40B4-BE49-F238E27FC236}">
                <a16:creationId xmlns:a16="http://schemas.microsoft.com/office/drawing/2014/main" id="{646CD459-96E6-4CFC-A9A5-5C9958CE59C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03157" y="1700808"/>
            <a:ext cx="7282147"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916186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C15D1-E35B-4140-8422-C8BA2D6EEE44}"/>
              </a:ext>
            </a:extLst>
          </p:cNvPr>
          <p:cNvSpPr>
            <a:spLocks noGrp="1"/>
          </p:cNvSpPr>
          <p:nvPr>
            <p:ph type="title"/>
          </p:nvPr>
        </p:nvSpPr>
        <p:spPr>
          <a:xfrm>
            <a:off x="457200" y="274637"/>
            <a:ext cx="8229600" cy="2564135"/>
          </a:xfrm>
        </p:spPr>
        <p:txBody>
          <a:bodyPr/>
          <a:lstStyle/>
          <a:p>
            <a:r>
              <a:rPr lang="en-CA" b="1" dirty="0"/>
              <a:t>T.V. TIME!</a:t>
            </a:r>
          </a:p>
        </p:txBody>
      </p:sp>
      <p:sp>
        <p:nvSpPr>
          <p:cNvPr id="4" name="Content Placeholder 3">
            <a:extLst>
              <a:ext uri="{FF2B5EF4-FFF2-40B4-BE49-F238E27FC236}">
                <a16:creationId xmlns:a16="http://schemas.microsoft.com/office/drawing/2014/main" id="{877363B5-15D1-42D0-BCC6-EE52A481AA5A}"/>
              </a:ext>
            </a:extLst>
          </p:cNvPr>
          <p:cNvSpPr>
            <a:spLocks noGrp="1"/>
          </p:cNvSpPr>
          <p:nvPr>
            <p:ph idx="1"/>
          </p:nvPr>
        </p:nvSpPr>
        <p:spPr>
          <a:xfrm>
            <a:off x="457200" y="3068960"/>
            <a:ext cx="8229600" cy="3057203"/>
          </a:xfrm>
        </p:spPr>
        <p:txBody>
          <a:bodyPr/>
          <a:lstStyle/>
          <a:p>
            <a:pPr marL="0" indent="0" algn="ctr">
              <a:buNone/>
            </a:pPr>
            <a:r>
              <a:rPr lang="en-CA" dirty="0">
                <a:hlinkClick r:id="rId2"/>
              </a:rPr>
              <a:t>https://youtu.be/NLb6h_7NAW0</a:t>
            </a:r>
            <a:r>
              <a:rPr lang="en-CA" dirty="0"/>
              <a:t> </a:t>
            </a:r>
          </a:p>
        </p:txBody>
      </p:sp>
      <p:sp>
        <p:nvSpPr>
          <p:cNvPr id="3" name="Footer Placeholder 2">
            <a:extLst>
              <a:ext uri="{FF2B5EF4-FFF2-40B4-BE49-F238E27FC236}">
                <a16:creationId xmlns:a16="http://schemas.microsoft.com/office/drawing/2014/main" id="{A2431EF4-613C-4839-A30A-2ED6C422AD8B}"/>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6311468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19070-F645-428B-BD22-D39B45652594}"/>
              </a:ext>
            </a:extLst>
          </p:cNvPr>
          <p:cNvSpPr>
            <a:spLocks noGrp="1"/>
          </p:cNvSpPr>
          <p:nvPr>
            <p:ph type="title"/>
          </p:nvPr>
        </p:nvSpPr>
        <p:spPr/>
        <p:txBody>
          <a:bodyPr/>
          <a:lstStyle/>
          <a:p>
            <a:r>
              <a:rPr lang="en-CA" dirty="0"/>
              <a:t>Elliot’s Crime</a:t>
            </a:r>
          </a:p>
        </p:txBody>
      </p:sp>
      <p:sp>
        <p:nvSpPr>
          <p:cNvPr id="3" name="Content Placeholder 2">
            <a:extLst>
              <a:ext uri="{FF2B5EF4-FFF2-40B4-BE49-F238E27FC236}">
                <a16:creationId xmlns:a16="http://schemas.microsoft.com/office/drawing/2014/main" id="{387C1F87-67E5-42DA-88F8-AFB53EA1717E}"/>
              </a:ext>
            </a:extLst>
          </p:cNvPr>
          <p:cNvSpPr>
            <a:spLocks noGrp="1"/>
          </p:cNvSpPr>
          <p:nvPr>
            <p:ph idx="1"/>
          </p:nvPr>
        </p:nvSpPr>
        <p:spPr>
          <a:xfrm>
            <a:off x="457200" y="1916832"/>
            <a:ext cx="8229600" cy="4209331"/>
          </a:xfrm>
        </p:spPr>
        <p:txBody>
          <a:bodyPr/>
          <a:lstStyle/>
          <a:p>
            <a:pPr marL="0" indent="0">
              <a:buNone/>
            </a:pPr>
            <a:r>
              <a:rPr lang="en-CA" dirty="0"/>
              <a:t>“I started intercepting all the traffic on your network”</a:t>
            </a:r>
          </a:p>
          <a:p>
            <a:pPr marL="0" indent="0">
              <a:buNone/>
            </a:pPr>
            <a:r>
              <a:rPr lang="en-CA" dirty="0"/>
              <a:t>“When I decided to hack you”</a:t>
            </a:r>
          </a:p>
          <a:p>
            <a:pPr marL="0" indent="0">
              <a:buNone/>
            </a:pPr>
            <a:r>
              <a:rPr lang="en-CA" dirty="0"/>
              <a:t>“I own everything – all your emails, all your files, all your pics” (from Platosboys.com)</a:t>
            </a:r>
          </a:p>
        </p:txBody>
      </p:sp>
      <p:sp>
        <p:nvSpPr>
          <p:cNvPr id="4" name="Footer Placeholder 3">
            <a:extLst>
              <a:ext uri="{FF2B5EF4-FFF2-40B4-BE49-F238E27FC236}">
                <a16:creationId xmlns:a16="http://schemas.microsoft.com/office/drawing/2014/main" id="{E8EEC877-ADA2-4166-8C41-247ECB3F6D4F}"/>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8288760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19864-F5DE-4221-ABEE-4E80E5231CAA}"/>
              </a:ext>
            </a:extLst>
          </p:cNvPr>
          <p:cNvSpPr>
            <a:spLocks noGrp="1"/>
          </p:cNvSpPr>
          <p:nvPr>
            <p:ph type="title"/>
          </p:nvPr>
        </p:nvSpPr>
        <p:spPr>
          <a:xfrm>
            <a:off x="457200" y="274638"/>
            <a:ext cx="8229600" cy="1642194"/>
          </a:xfrm>
        </p:spPr>
        <p:txBody>
          <a:bodyPr/>
          <a:lstStyle/>
          <a:p>
            <a:r>
              <a:rPr lang="en-CA" dirty="0"/>
              <a:t>Budapest Convention on Cybercrime</a:t>
            </a:r>
          </a:p>
        </p:txBody>
      </p:sp>
      <p:sp>
        <p:nvSpPr>
          <p:cNvPr id="3" name="Content Placeholder 2">
            <a:extLst>
              <a:ext uri="{FF2B5EF4-FFF2-40B4-BE49-F238E27FC236}">
                <a16:creationId xmlns:a16="http://schemas.microsoft.com/office/drawing/2014/main" id="{5C1A76D1-D8B8-47F7-9252-718C8A4644F1}"/>
              </a:ext>
            </a:extLst>
          </p:cNvPr>
          <p:cNvSpPr>
            <a:spLocks noGrp="1"/>
          </p:cNvSpPr>
          <p:nvPr>
            <p:ph idx="1"/>
          </p:nvPr>
        </p:nvSpPr>
        <p:spPr>
          <a:xfrm>
            <a:off x="457200" y="2060848"/>
            <a:ext cx="8229600" cy="4065315"/>
          </a:xfrm>
        </p:spPr>
        <p:txBody>
          <a:bodyPr/>
          <a:lstStyle/>
          <a:p>
            <a:pPr marL="0" indent="0">
              <a:buNone/>
            </a:pPr>
            <a:endParaRPr lang="en-CA" dirty="0"/>
          </a:p>
          <a:p>
            <a:pPr marL="0" indent="0">
              <a:buNone/>
            </a:pPr>
            <a:r>
              <a:rPr lang="en-CA" b="1" dirty="0"/>
              <a:t>Tammy Nguyen &amp; Rae Aquino</a:t>
            </a:r>
          </a:p>
          <a:p>
            <a:pPr marL="0" indent="0">
              <a:buNone/>
            </a:pPr>
            <a:r>
              <a:rPr lang="en-CA" dirty="0"/>
              <a:t>Presentation</a:t>
            </a:r>
          </a:p>
        </p:txBody>
      </p:sp>
      <p:sp>
        <p:nvSpPr>
          <p:cNvPr id="4" name="Footer Placeholder 3">
            <a:extLst>
              <a:ext uri="{FF2B5EF4-FFF2-40B4-BE49-F238E27FC236}">
                <a16:creationId xmlns:a16="http://schemas.microsoft.com/office/drawing/2014/main" id="{DCB11018-3EB9-440C-9A2F-52173F8EE3C3}"/>
              </a:ext>
            </a:extLst>
          </p:cNvPr>
          <p:cNvSpPr>
            <a:spLocks noGrp="1"/>
          </p:cNvSpPr>
          <p:nvPr>
            <p:ph type="ftr" sz="quarter" idx="11"/>
          </p:nvPr>
        </p:nvSpPr>
        <p:spPr/>
        <p:txBody>
          <a:bodyPr/>
          <a:lstStyle/>
          <a:p>
            <a:pPr>
              <a:defRPr/>
            </a:pPr>
            <a:r>
              <a:rPr lang="en-US" dirty="0"/>
              <a:t>Class 10</a:t>
            </a:r>
          </a:p>
        </p:txBody>
      </p:sp>
    </p:spTree>
    <p:extLst>
      <p:ext uri="{BB962C8B-B14F-4D97-AF65-F5344CB8AC3E}">
        <p14:creationId xmlns:p14="http://schemas.microsoft.com/office/powerpoint/2010/main" val="3218987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2C486D6-AC20-4F32-8BB6-44D5A336D412}"/>
              </a:ext>
            </a:extLst>
          </p:cNvPr>
          <p:cNvSpPr>
            <a:spLocks noGrp="1"/>
          </p:cNvSpPr>
          <p:nvPr>
            <p:ph type="title"/>
          </p:nvPr>
        </p:nvSpPr>
        <p:spPr/>
        <p:txBody>
          <a:bodyPr/>
          <a:lstStyle/>
          <a:p>
            <a:r>
              <a:rPr lang="en-CA" dirty="0"/>
              <a:t>T.V. Time!</a:t>
            </a:r>
          </a:p>
        </p:txBody>
      </p:sp>
      <p:sp>
        <p:nvSpPr>
          <p:cNvPr id="6" name="Content Placeholder 5">
            <a:extLst>
              <a:ext uri="{FF2B5EF4-FFF2-40B4-BE49-F238E27FC236}">
                <a16:creationId xmlns:a16="http://schemas.microsoft.com/office/drawing/2014/main" id="{E5F38DA9-E904-4FF1-9CD1-39FAD45E45CB}"/>
              </a:ext>
            </a:extLst>
          </p:cNvPr>
          <p:cNvSpPr>
            <a:spLocks noGrp="1"/>
          </p:cNvSpPr>
          <p:nvPr>
            <p:ph idx="1"/>
          </p:nvPr>
        </p:nvSpPr>
        <p:spPr/>
        <p:txBody>
          <a:bodyPr/>
          <a:lstStyle/>
          <a:p>
            <a:pPr marL="0" indent="0">
              <a:buNone/>
            </a:pPr>
            <a:endParaRPr lang="en-CA" dirty="0"/>
          </a:p>
          <a:p>
            <a:pPr marL="0" indent="0">
              <a:buNone/>
            </a:pPr>
            <a:endParaRPr lang="en-CA" dirty="0"/>
          </a:p>
          <a:p>
            <a:pPr marL="0" indent="0">
              <a:buNone/>
            </a:pPr>
            <a:r>
              <a:rPr lang="en-CA" dirty="0">
                <a:hlinkClick r:id="rId2"/>
              </a:rPr>
              <a:t>https://www.cbc.ca/news/thenational/right-to-be-forgotten-should-past-wrongs-stay-public-forever-1.4642607</a:t>
            </a:r>
            <a:r>
              <a:rPr lang="en-CA" dirty="0"/>
              <a:t> </a:t>
            </a:r>
          </a:p>
        </p:txBody>
      </p:sp>
      <p:sp>
        <p:nvSpPr>
          <p:cNvPr id="4" name="Footer Placeholder 3">
            <a:extLst>
              <a:ext uri="{FF2B5EF4-FFF2-40B4-BE49-F238E27FC236}">
                <a16:creationId xmlns:a16="http://schemas.microsoft.com/office/drawing/2014/main" id="{9023F501-08EB-4351-8A5E-5DC38C6617A5}"/>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3064682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4E6D-8414-4357-ACBD-C90B5BFAAECA}"/>
              </a:ext>
            </a:extLst>
          </p:cNvPr>
          <p:cNvSpPr>
            <a:spLocks noGrp="1"/>
          </p:cNvSpPr>
          <p:nvPr>
            <p:ph type="title"/>
          </p:nvPr>
        </p:nvSpPr>
        <p:spPr>
          <a:xfrm>
            <a:off x="758031" y="1844824"/>
            <a:ext cx="7772400" cy="2880320"/>
          </a:xfrm>
        </p:spPr>
        <p:txBody>
          <a:bodyPr/>
          <a:lstStyle/>
          <a:p>
            <a:r>
              <a:rPr lang="en-CA" dirty="0"/>
              <a:t>SO WHAT IS THIS RIGHT TO BE FORGOTTEN I KEEP HEARING ABOUT on tv?</a:t>
            </a:r>
          </a:p>
        </p:txBody>
      </p:sp>
      <p:sp>
        <p:nvSpPr>
          <p:cNvPr id="3" name="Footer Placeholder 2">
            <a:extLst>
              <a:ext uri="{FF2B5EF4-FFF2-40B4-BE49-F238E27FC236}">
                <a16:creationId xmlns:a16="http://schemas.microsoft.com/office/drawing/2014/main" id="{19BF0944-15B6-4A5D-8234-87743249E244}"/>
              </a:ext>
            </a:extLst>
          </p:cNvPr>
          <p:cNvSpPr>
            <a:spLocks noGrp="1"/>
          </p:cNvSpPr>
          <p:nvPr>
            <p:ph type="ftr" sz="quarter" idx="11"/>
          </p:nvPr>
        </p:nvSpPr>
        <p:spPr/>
        <p:txBody>
          <a:bodyPr/>
          <a:lstStyle/>
          <a:p>
            <a:pPr>
              <a:defRPr/>
            </a:pPr>
            <a:r>
              <a:rPr lang="en-US"/>
              <a:t>Class 10</a:t>
            </a:r>
            <a:endParaRPr lang="en-US" dirty="0"/>
          </a:p>
        </p:txBody>
      </p:sp>
    </p:spTree>
    <p:extLst>
      <p:ext uri="{BB962C8B-B14F-4D97-AF65-F5344CB8AC3E}">
        <p14:creationId xmlns:p14="http://schemas.microsoft.com/office/powerpoint/2010/main" val="2337507467"/>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0000"/>
      </a:hlink>
      <a:folHlink>
        <a:srgbClr val="FF65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50126</TotalTime>
  <Words>5925</Words>
  <Application>Microsoft Office PowerPoint</Application>
  <PresentationFormat>On-screen Show (4:3)</PresentationFormat>
  <Paragraphs>504</Paragraphs>
  <Slides>78</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78</vt:i4>
      </vt:variant>
    </vt:vector>
  </HeadingPairs>
  <TitlesOfParts>
    <vt:vector size="82" baseType="lpstr">
      <vt:lpstr>Arial</vt:lpstr>
      <vt:lpstr>Calibri</vt:lpstr>
      <vt:lpstr>Wingdings</vt:lpstr>
      <vt:lpstr>Office Theme</vt:lpstr>
      <vt:lpstr> Class 10 – November 25  1. Forget Me Not? – the Right to Be Forgotten in Europe (and Canada?) and Introduction to European Data Protection  2. Intro to Cybercrime - presentation</vt:lpstr>
      <vt:lpstr>Admin Crap</vt:lpstr>
      <vt:lpstr>In the News</vt:lpstr>
      <vt:lpstr>Now where were we…</vt:lpstr>
      <vt:lpstr>Forget Me Not? – the Right to Be Forgotten in Europe (and Canada?) and Introduction to European Data Protection</vt:lpstr>
      <vt:lpstr>EUROPE!</vt:lpstr>
      <vt:lpstr>Charter of Fundamental Rights Of the European Union</vt:lpstr>
      <vt:lpstr>T.V. Time!</vt:lpstr>
      <vt:lpstr>SO WHAT IS THIS RIGHT TO BE FORGOTTEN I KEEP HEARING ABOUT on tv?</vt:lpstr>
      <vt:lpstr>Google v. AEPD and Gonzalez</vt:lpstr>
      <vt:lpstr>Google v. AEPD and Gonzalez takeaway</vt:lpstr>
      <vt:lpstr>Directive 95/46/EC    GDPR (May 25, 2018)</vt:lpstr>
      <vt:lpstr>WHY IN CANADA (OR ANYWHERE ELSE) SHOULD WE CARE ABOUT EU DATA PROTECTION LAW?</vt:lpstr>
      <vt:lpstr>The GDPR</vt:lpstr>
      <vt:lpstr>European Privacy Law - the GDPR</vt:lpstr>
      <vt:lpstr>GDPR Art. 3 – Extraterritoriality</vt:lpstr>
      <vt:lpstr>GDPR Art. 4 – Definitions</vt:lpstr>
      <vt:lpstr>“Processing”</vt:lpstr>
      <vt:lpstr>GDPR Art. 4 Controller and Processor</vt:lpstr>
      <vt:lpstr>GDPR Art. 5 – Processing principles</vt:lpstr>
      <vt:lpstr>PIPEDA/Que v. GDPR  – Key difference?</vt:lpstr>
      <vt:lpstr>GDPR Controller &amp; Processor</vt:lpstr>
      <vt:lpstr>Art. 25 GDPR</vt:lpstr>
      <vt:lpstr>GDPR - $$$$$$$$$$$</vt:lpstr>
      <vt:lpstr>Also note even more remedies</vt:lpstr>
      <vt:lpstr>Art. 17 GDPR Right to erasure (‘right to be forgotten’)</vt:lpstr>
      <vt:lpstr>Art. 17 GDPR Right to erasure (‘right to be forgotten’)</vt:lpstr>
      <vt:lpstr>Art. 17 GDPR Right to erasure (‘right to be forgotten’)</vt:lpstr>
      <vt:lpstr>GDPR User Rights (Prof. version)</vt:lpstr>
      <vt:lpstr>PIPEDA/Que v. GDPR  – Key difference?</vt:lpstr>
      <vt:lpstr>Transfer of PI (PD) to 3rd countries</vt:lpstr>
      <vt:lpstr>Transfer of PI (PD) to 3rd countries</vt:lpstr>
      <vt:lpstr>Transfer of PI (PD) to 3rd countries</vt:lpstr>
      <vt:lpstr>Canada?</vt:lpstr>
      <vt:lpstr>GDPR Article 45(1)</vt:lpstr>
      <vt:lpstr>Other countries adequate?</vt:lpstr>
      <vt:lpstr>Schrems v. Data Protection Commissioner (“Schrems 1”, 2015)</vt:lpstr>
      <vt:lpstr>Schrems 1</vt:lpstr>
      <vt:lpstr>In the wake of Schrems 1…</vt:lpstr>
      <vt:lpstr>In the wake of Schrems 1…</vt:lpstr>
      <vt:lpstr>Data Protection Commissioner v. Facebook Ireland Ltd, Maximillian Schrems </vt:lpstr>
      <vt:lpstr>Schrems 2 - takeway</vt:lpstr>
      <vt:lpstr>Schrems 2</vt:lpstr>
      <vt:lpstr>In the wake of Schrems 2…</vt:lpstr>
      <vt:lpstr>EU-US Data Privacy Framework: Adequate!</vt:lpstr>
      <vt:lpstr>Oh f*ck me… Schrems III?</vt:lpstr>
      <vt:lpstr>Canada Adequacy Decision  (cont. / part 2)</vt:lpstr>
      <vt:lpstr>Do we have a RTBF in Canada?</vt:lpstr>
      <vt:lpstr>Maybe the European RTBF  Applies Globally? Nope!</vt:lpstr>
      <vt:lpstr>Google Inc. v. Equustek Solutions Inc.</vt:lpstr>
      <vt:lpstr>Google v. Equustek - takeaway</vt:lpstr>
      <vt:lpstr>Google v. Equustek USA</vt:lpstr>
      <vt:lpstr>Google v. Equustek USA</vt:lpstr>
      <vt:lpstr>Google v. Equustek USA</vt:lpstr>
      <vt:lpstr>Google v. Equustek back north of the 49th parallel</vt:lpstr>
      <vt:lpstr>Google v. Equustek USA</vt:lpstr>
      <vt:lpstr>Issues</vt:lpstr>
      <vt:lpstr>Recall from canada adequacy decision: Pipeda ~ Directive 95/46</vt:lpstr>
      <vt:lpstr>Fact!</vt:lpstr>
      <vt:lpstr>Principle 9 PIPEDA</vt:lpstr>
      <vt:lpstr>C.L. v. BCF Avocats</vt:lpstr>
      <vt:lpstr>A.T. v. Globe24h.com</vt:lpstr>
      <vt:lpstr>A.T. v. Globe24h.com  - Takeaway</vt:lpstr>
      <vt:lpstr>Maybe Rhetorical Question</vt:lpstr>
      <vt:lpstr>OPC answers rhetorical question with a yes!</vt:lpstr>
      <vt:lpstr>“Obligations under the Act”</vt:lpstr>
      <vt:lpstr>But!</vt:lpstr>
      <vt:lpstr>Federal Court Reference</vt:lpstr>
      <vt:lpstr>Reference re Subsection 18.3(1) of the Federal Courts Act, 2019 FC 957 (July 2019)</vt:lpstr>
      <vt:lpstr>Reference re Subsection 18.3(1) of the Federal Courts Act, 2021 FC 723</vt:lpstr>
      <vt:lpstr>Reference re Subsection 18.3(1) of the Federal Courts Act, 2021 FC 723</vt:lpstr>
      <vt:lpstr>Reference re Subsection 18.3(1) of the Federal Courts Act, 2021 FC 723</vt:lpstr>
      <vt:lpstr>Reference re Subsection 18.3(1) of the Federal Courts Act, 2021 FC 723</vt:lpstr>
      <vt:lpstr>Intro to cybercrime in canada (-ish)</vt:lpstr>
      <vt:lpstr>Cybercrime as per the RCMP</vt:lpstr>
      <vt:lpstr>T.V. TIME!</vt:lpstr>
      <vt:lpstr>Elliot’s Crime</vt:lpstr>
      <vt:lpstr>Budapest Convention on Cybercrime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Allen Mendelsohn</dc:creator>
  <cp:lastModifiedBy>Allen Mendelsohn</cp:lastModifiedBy>
  <cp:revision>1473</cp:revision>
  <dcterms:created xsi:type="dcterms:W3CDTF">2011-09-16T14:20:42Z</dcterms:created>
  <dcterms:modified xsi:type="dcterms:W3CDTF">2024-11-26T09:59:17Z</dcterms:modified>
</cp:coreProperties>
</file>