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League Spartan" panose="020B0604020202020204" charset="0"/>
      <p:regular r:id="rId11"/>
    </p:embeddedFont>
    <p:embeddedFont>
      <p:font typeface="Poppins" panose="00000500000000000000" pitchFamily="2" charset="0"/>
      <p:regular r:id="rId12"/>
    </p:embeddedFont>
    <p:embeddedFont>
      <p:font typeface="Poppins Bold" panose="00000800000000000000" charset="0"/>
      <p:regular r:id="rId13"/>
    </p:embeddedFont>
    <p:embeddedFont>
      <p:font typeface="Poppins Italics"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https://www.canva.com/design/DAGUyU6GgHE/imVhW8IYDX0ldev94gY99g/view?utm_content=DAGUyU6GgHE&amp;utm_campaign=designshare&amp;utm_medium=link&amp;utm_source=editor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5.svg"/><Relationship Id="rId5" Type="http://schemas.openxmlformats.org/officeDocument/2006/relationships/image" Target="../media/image19.svg"/><Relationship Id="rId10"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sp>
      <p:grpSp>
        <p:nvGrpSpPr>
          <p:cNvPr id="3" name="Group 3"/>
          <p:cNvGrpSpPr/>
          <p:nvPr/>
        </p:nvGrpSpPr>
        <p:grpSpPr>
          <a:xfrm>
            <a:off x="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593C8F"/>
            </a:solidFill>
          </p:spPr>
        </p:sp>
        <p:sp>
          <p:nvSpPr>
            <p:cNvPr id="5" name="TextBox 5"/>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648322" y="4116240"/>
            <a:ext cx="13311625" cy="1525751"/>
          </a:xfrm>
          <a:prstGeom prst="rect">
            <a:avLst/>
          </a:prstGeom>
        </p:spPr>
        <p:txBody>
          <a:bodyPr lIns="0" tIns="0" rIns="0" bIns="0" rtlCol="0" anchor="t">
            <a:spAutoFit/>
          </a:bodyPr>
          <a:lstStyle/>
          <a:p>
            <a:pPr algn="l">
              <a:lnSpc>
                <a:spcPts val="12503"/>
              </a:lnSpc>
              <a:spcBef>
                <a:spcPct val="0"/>
              </a:spcBef>
            </a:pPr>
            <a:r>
              <a:rPr lang="en-US" sz="8931">
                <a:solidFill>
                  <a:srgbClr val="593C8F"/>
                </a:solidFill>
                <a:latin typeface="League Spartan"/>
                <a:ea typeface="League Spartan"/>
                <a:cs typeface="League Spartan"/>
                <a:sym typeface="League Spartan"/>
              </a:rPr>
              <a:t>HAARETZ V GOLDHAR</a:t>
            </a:r>
          </a:p>
        </p:txBody>
      </p:sp>
      <p:sp>
        <p:nvSpPr>
          <p:cNvPr id="7" name="AutoShape 7"/>
          <p:cNvSpPr/>
          <p:nvPr/>
        </p:nvSpPr>
        <p:spPr>
          <a:xfrm flipV="1">
            <a:off x="3648322" y="5611372"/>
            <a:ext cx="9687995" cy="20505"/>
          </a:xfrm>
          <a:prstGeom prst="line">
            <a:avLst/>
          </a:prstGeom>
          <a:ln w="38100" cap="flat">
            <a:solidFill>
              <a:srgbClr val="000000"/>
            </a:solidFill>
            <a:prstDash val="solid"/>
            <a:headEnd type="none" w="sm" len="sm"/>
            <a:tailEnd type="none" w="sm" len="sm"/>
          </a:ln>
        </p:spPr>
      </p:sp>
      <p:sp>
        <p:nvSpPr>
          <p:cNvPr id="8" name="Freeform 8"/>
          <p:cNvSpPr/>
          <p:nvPr/>
        </p:nvSpPr>
        <p:spPr>
          <a:xfrm>
            <a:off x="13763158" y="387350"/>
            <a:ext cx="4160184" cy="4114800"/>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3648322" y="5943743"/>
            <a:ext cx="6583633" cy="566420"/>
          </a:xfrm>
          <a:prstGeom prst="rect">
            <a:avLst/>
          </a:prstGeom>
        </p:spPr>
        <p:txBody>
          <a:bodyPr lIns="0" tIns="0" rIns="0" bIns="0" rtlCol="0" anchor="t">
            <a:spAutoFit/>
          </a:bodyPr>
          <a:lstStyle/>
          <a:p>
            <a:pPr algn="l">
              <a:lnSpc>
                <a:spcPts val="4480"/>
              </a:lnSpc>
              <a:spcBef>
                <a:spcPct val="0"/>
              </a:spcBef>
            </a:pPr>
            <a:r>
              <a:rPr lang="en-US" sz="3200">
                <a:solidFill>
                  <a:srgbClr val="000000"/>
                </a:solidFill>
                <a:latin typeface="Poppins"/>
                <a:ea typeface="Poppins"/>
                <a:cs typeface="Poppins"/>
                <a:sym typeface="Poppins"/>
              </a:rPr>
              <a:t>2018 SCC 28</a:t>
            </a:r>
          </a:p>
        </p:txBody>
      </p:sp>
      <p:sp>
        <p:nvSpPr>
          <p:cNvPr id="10" name="Freeform 10"/>
          <p:cNvSpPr/>
          <p:nvPr/>
        </p:nvSpPr>
        <p:spPr>
          <a:xfrm>
            <a:off x="13336316" y="7295396"/>
            <a:ext cx="3564519" cy="3074398"/>
          </a:xfrm>
          <a:custGeom>
            <a:avLst/>
            <a:gdLst/>
            <a:ahLst/>
            <a:cxnLst/>
            <a:rect l="l" t="t" r="r" b="b"/>
            <a:pathLst>
              <a:path w="3564519" h="3074398">
                <a:moveTo>
                  <a:pt x="0" y="0"/>
                </a:moveTo>
                <a:lnTo>
                  <a:pt x="3564519" y="0"/>
                </a:lnTo>
                <a:lnTo>
                  <a:pt x="3564519" y="3074398"/>
                </a:lnTo>
                <a:lnTo>
                  <a:pt x="0" y="30743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8486322" y="7212602"/>
            <a:ext cx="2540221" cy="3074398"/>
          </a:xfrm>
          <a:custGeom>
            <a:avLst/>
            <a:gdLst/>
            <a:ahLst/>
            <a:cxnLst/>
            <a:rect l="l" t="t" r="r" b="b"/>
            <a:pathLst>
              <a:path w="2540221" h="3074398">
                <a:moveTo>
                  <a:pt x="0" y="0"/>
                </a:moveTo>
                <a:lnTo>
                  <a:pt x="2540221" y="0"/>
                </a:lnTo>
                <a:lnTo>
                  <a:pt x="2540221" y="3074398"/>
                </a:lnTo>
                <a:lnTo>
                  <a:pt x="0" y="30743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4496712" y="7378190"/>
            <a:ext cx="1679838" cy="2908810"/>
          </a:xfrm>
          <a:custGeom>
            <a:avLst/>
            <a:gdLst/>
            <a:ahLst/>
            <a:cxnLst/>
            <a:rect l="l" t="t" r="r" b="b"/>
            <a:pathLst>
              <a:path w="1679838" h="2908810">
                <a:moveTo>
                  <a:pt x="0" y="0"/>
                </a:moveTo>
                <a:lnTo>
                  <a:pt x="1679838" y="0"/>
                </a:lnTo>
                <a:lnTo>
                  <a:pt x="1679838" y="2908810"/>
                </a:lnTo>
                <a:lnTo>
                  <a:pt x="0" y="29088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13336316" y="5943743"/>
            <a:ext cx="6583633" cy="566420"/>
          </a:xfrm>
          <a:prstGeom prst="rect">
            <a:avLst/>
          </a:prstGeom>
        </p:spPr>
        <p:txBody>
          <a:bodyPr lIns="0" tIns="0" rIns="0" bIns="0" rtlCol="0" anchor="t">
            <a:spAutoFit/>
          </a:bodyPr>
          <a:lstStyle/>
          <a:p>
            <a:pPr algn="l">
              <a:lnSpc>
                <a:spcPts val="4480"/>
              </a:lnSpc>
              <a:spcBef>
                <a:spcPct val="0"/>
              </a:spcBef>
            </a:pPr>
            <a:r>
              <a:rPr lang="en-US" sz="3200">
                <a:solidFill>
                  <a:srgbClr val="000000"/>
                </a:solidFill>
                <a:latin typeface="Poppins"/>
                <a:ea typeface="Poppins"/>
                <a:cs typeface="Poppins"/>
                <a:sym typeface="Poppins"/>
              </a:rPr>
              <a:t>Sarah Bangash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grpSp>
        <p:nvGrpSpPr>
          <p:cNvPr id="3" name="Group 3"/>
          <p:cNvGrpSpPr/>
          <p:nvPr/>
        </p:nvGrpSpPr>
        <p:grpSpPr>
          <a:xfrm>
            <a:off x="1520190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593C8F"/>
            </a:solidFill>
          </p:spPr>
        </p:sp>
        <p:sp>
          <p:nvSpPr>
            <p:cNvPr id="5" name="TextBox 5"/>
            <p:cNvSpPr txBox="1"/>
            <p:nvPr/>
          </p:nvSpPr>
          <p:spPr>
            <a:xfrm>
              <a:off x="0" y="-47625"/>
              <a:ext cx="812800"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736937" y="0"/>
            <a:ext cx="7502311" cy="10528935"/>
            <a:chOff x="0" y="0"/>
            <a:chExt cx="2390822" cy="3355340"/>
          </a:xfrm>
        </p:grpSpPr>
        <p:sp>
          <p:nvSpPr>
            <p:cNvPr id="7" name="Freeform 7"/>
            <p:cNvSpPr/>
            <p:nvPr/>
          </p:nvSpPr>
          <p:spPr>
            <a:xfrm>
              <a:off x="0" y="0"/>
              <a:ext cx="2390822" cy="3355340"/>
            </a:xfrm>
            <a:custGeom>
              <a:avLst/>
              <a:gdLst/>
              <a:ahLst/>
              <a:cxnLst/>
              <a:rect l="l" t="t" r="r" b="b"/>
              <a:pathLst>
                <a:path w="2390822" h="3355340">
                  <a:moveTo>
                    <a:pt x="0" y="0"/>
                  </a:moveTo>
                  <a:lnTo>
                    <a:pt x="2390822" y="0"/>
                  </a:lnTo>
                  <a:lnTo>
                    <a:pt x="2390822" y="3355340"/>
                  </a:lnTo>
                  <a:lnTo>
                    <a:pt x="0" y="3355340"/>
                  </a:lnTo>
                  <a:close/>
                </a:path>
              </a:pathLst>
            </a:custGeom>
            <a:blipFill>
              <a:blip r:embed="rId3"/>
              <a:stretch>
                <a:fillRect l="-71391" r="-71391"/>
              </a:stretch>
            </a:blipFill>
          </p:spPr>
        </p:sp>
      </p:grpSp>
      <p:sp>
        <p:nvSpPr>
          <p:cNvPr id="8" name="TextBox 8"/>
          <p:cNvSpPr txBox="1"/>
          <p:nvPr/>
        </p:nvSpPr>
        <p:spPr>
          <a:xfrm>
            <a:off x="1028720" y="1494821"/>
            <a:ext cx="4957463" cy="738238"/>
          </a:xfrm>
          <a:prstGeom prst="rect">
            <a:avLst/>
          </a:prstGeom>
        </p:spPr>
        <p:txBody>
          <a:bodyPr lIns="0" tIns="0" rIns="0" bIns="0" rtlCol="0" anchor="t">
            <a:spAutoFit/>
          </a:bodyPr>
          <a:lstStyle/>
          <a:p>
            <a:pPr algn="l">
              <a:lnSpc>
                <a:spcPts val="6018"/>
              </a:lnSpc>
              <a:spcBef>
                <a:spcPct val="0"/>
              </a:spcBef>
            </a:pPr>
            <a:r>
              <a:rPr lang="en-US" sz="4298">
                <a:solidFill>
                  <a:srgbClr val="593C8F"/>
                </a:solidFill>
                <a:latin typeface="League Spartan"/>
                <a:ea typeface="League Spartan"/>
                <a:cs typeface="League Spartan"/>
                <a:sym typeface="League Spartan"/>
              </a:rPr>
              <a:t>FACTS</a:t>
            </a:r>
          </a:p>
        </p:txBody>
      </p:sp>
      <p:sp>
        <p:nvSpPr>
          <p:cNvPr id="9" name="AutoShape 9"/>
          <p:cNvSpPr/>
          <p:nvPr/>
        </p:nvSpPr>
        <p:spPr>
          <a:xfrm flipH="1">
            <a:off x="1028720" y="2186817"/>
            <a:ext cx="0" cy="0"/>
          </a:xfrm>
          <a:prstGeom prst="line">
            <a:avLst/>
          </a:prstGeom>
          <a:ln w="19050" cap="flat">
            <a:solidFill>
              <a:srgbClr val="000000"/>
            </a:solidFill>
            <a:prstDash val="solid"/>
            <a:headEnd type="none" w="sm" len="sm"/>
            <a:tailEnd type="none" w="sm" len="sm"/>
          </a:ln>
        </p:spPr>
      </p:sp>
      <p:sp>
        <p:nvSpPr>
          <p:cNvPr id="10" name="AutoShape 10"/>
          <p:cNvSpPr/>
          <p:nvPr/>
        </p:nvSpPr>
        <p:spPr>
          <a:xfrm flipV="1">
            <a:off x="1029792" y="2233059"/>
            <a:ext cx="1862340" cy="19050"/>
          </a:xfrm>
          <a:prstGeom prst="line">
            <a:avLst/>
          </a:prstGeom>
          <a:ln w="38100" cap="flat">
            <a:solidFill>
              <a:srgbClr val="000000"/>
            </a:solidFill>
            <a:prstDash val="solid"/>
            <a:headEnd type="none" w="sm" len="sm"/>
            <a:tailEnd type="none" w="sm" len="sm"/>
          </a:ln>
        </p:spPr>
      </p:sp>
      <p:sp>
        <p:nvSpPr>
          <p:cNvPr id="11" name="TextBox 11"/>
          <p:cNvSpPr txBox="1"/>
          <p:nvPr/>
        </p:nvSpPr>
        <p:spPr>
          <a:xfrm>
            <a:off x="467236" y="2729404"/>
            <a:ext cx="7594570" cy="5443046"/>
          </a:xfrm>
          <a:prstGeom prst="rect">
            <a:avLst/>
          </a:prstGeom>
        </p:spPr>
        <p:txBody>
          <a:bodyPr lIns="0" tIns="0" rIns="0" bIns="0" rtlCol="0" anchor="t">
            <a:spAutoFit/>
          </a:bodyPr>
          <a:lstStyle/>
          <a:p>
            <a:pPr algn="l">
              <a:lnSpc>
                <a:spcPts val="2914"/>
              </a:lnSpc>
            </a:pPr>
            <a:r>
              <a:rPr lang="en-US" sz="2081" b="1" u="sng">
                <a:solidFill>
                  <a:srgbClr val="000000"/>
                </a:solidFill>
                <a:latin typeface="Poppins Bold"/>
                <a:ea typeface="Poppins Bold"/>
                <a:cs typeface="Poppins Bold"/>
                <a:sym typeface="Poppins Bold"/>
              </a:rPr>
              <a:t>Key Parties</a:t>
            </a:r>
            <a:r>
              <a:rPr lang="en-US" sz="2081">
                <a:solidFill>
                  <a:srgbClr val="000000"/>
                </a:solidFill>
                <a:latin typeface="Poppins"/>
                <a:ea typeface="Poppins"/>
                <a:cs typeface="Poppins"/>
                <a:sym typeface="Poppins"/>
              </a:rPr>
              <a:t>:</a:t>
            </a:r>
          </a:p>
          <a:p>
            <a:pPr algn="l">
              <a:lnSpc>
                <a:spcPts val="2914"/>
              </a:lnSpc>
            </a:pPr>
            <a:r>
              <a:rPr lang="en-US" sz="2081">
                <a:solidFill>
                  <a:srgbClr val="000000"/>
                </a:solidFill>
                <a:latin typeface="Poppins"/>
                <a:ea typeface="Poppins"/>
                <a:cs typeface="Poppins"/>
                <a:sym typeface="Poppins"/>
              </a:rPr>
              <a:t>Appellant: Haaretz.com</a:t>
            </a:r>
          </a:p>
          <a:p>
            <a:pPr algn="l">
              <a:lnSpc>
                <a:spcPts val="2914"/>
              </a:lnSpc>
            </a:pPr>
            <a:r>
              <a:rPr lang="en-US" sz="2081">
                <a:solidFill>
                  <a:srgbClr val="000000"/>
                </a:solidFill>
                <a:latin typeface="Poppins"/>
                <a:ea typeface="Poppins"/>
                <a:cs typeface="Poppins"/>
                <a:sym typeface="Poppins"/>
              </a:rPr>
              <a:t>Respondent: Mitchell Goldhar </a:t>
            </a:r>
          </a:p>
          <a:p>
            <a:pPr algn="just">
              <a:lnSpc>
                <a:spcPts val="2914"/>
              </a:lnSpc>
            </a:pPr>
            <a:endParaRPr lang="en-US" sz="2081">
              <a:solidFill>
                <a:srgbClr val="000000"/>
              </a:solidFill>
              <a:latin typeface="Poppins"/>
              <a:ea typeface="Poppins"/>
              <a:cs typeface="Poppins"/>
              <a:sym typeface="Poppins"/>
            </a:endParaRPr>
          </a:p>
          <a:p>
            <a:pPr algn="just">
              <a:lnSpc>
                <a:spcPts val="2914"/>
              </a:lnSpc>
            </a:pPr>
            <a:r>
              <a:rPr lang="en-US" sz="2081" b="1" u="sng">
                <a:solidFill>
                  <a:srgbClr val="000000"/>
                </a:solidFill>
                <a:latin typeface="Poppins Bold"/>
                <a:ea typeface="Poppins Bold"/>
                <a:cs typeface="Poppins Bold"/>
                <a:sym typeface="Poppins Bold"/>
              </a:rPr>
              <a:t>Context:</a:t>
            </a:r>
          </a:p>
          <a:p>
            <a:pPr algn="l">
              <a:lnSpc>
                <a:spcPts val="2914"/>
              </a:lnSpc>
            </a:pPr>
            <a:r>
              <a:rPr lang="en-US" sz="2081">
                <a:solidFill>
                  <a:srgbClr val="000000"/>
                </a:solidFill>
                <a:latin typeface="Poppins"/>
                <a:ea typeface="Poppins"/>
                <a:cs typeface="Poppins"/>
                <a:sym typeface="Poppins"/>
              </a:rPr>
              <a:t>Mitchell Goldhar is a Canadian businessman who also is a public figure in Israel. Goldhar owns one of the most popular soccer clubs in Israel. Israeli newspaper  Haaretz.com published both in print and online an article criticizing Goldhar’s management of the soccer team as well as his Canadian business activities. Goldhar sued for libel in Ontario, citing harm to his reputation.</a:t>
            </a:r>
          </a:p>
          <a:p>
            <a:pPr algn="just">
              <a:lnSpc>
                <a:spcPts val="2914"/>
              </a:lnSpc>
            </a:pPr>
            <a:r>
              <a:rPr lang="en-US" sz="2081">
                <a:solidFill>
                  <a:srgbClr val="000000"/>
                </a:solidFill>
                <a:latin typeface="Poppins"/>
                <a:ea typeface="Poppins"/>
                <a:cs typeface="Poppins"/>
                <a:sym typeface="Poppins"/>
              </a:rPr>
              <a:t>Approximately 200-300 Canadians read the article while 70,000 readers accessed it in Israel.</a:t>
            </a:r>
          </a:p>
          <a:p>
            <a:pPr algn="just">
              <a:lnSpc>
                <a:spcPts val="2914"/>
              </a:lnSpc>
              <a:spcBef>
                <a:spcPct val="0"/>
              </a:spcBef>
            </a:pPr>
            <a:r>
              <a:rPr lang="en-US" sz="2081">
                <a:solidFill>
                  <a:srgbClr val="000000"/>
                </a:solidFill>
                <a:latin typeface="Poppins"/>
                <a:ea typeface="Poppins"/>
                <a:cs typeface="Poppins"/>
                <a:sym typeface="Poppi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499600" cy="10287000"/>
            <a:chOff x="0" y="0"/>
            <a:chExt cx="2501952" cy="2709333"/>
          </a:xfrm>
        </p:grpSpPr>
        <p:sp>
          <p:nvSpPr>
            <p:cNvPr id="3" name="Freeform 3"/>
            <p:cNvSpPr/>
            <p:nvPr/>
          </p:nvSpPr>
          <p:spPr>
            <a:xfrm>
              <a:off x="0" y="0"/>
              <a:ext cx="2501952" cy="2709333"/>
            </a:xfrm>
            <a:custGeom>
              <a:avLst/>
              <a:gdLst/>
              <a:ahLst/>
              <a:cxnLst/>
              <a:rect l="l" t="t" r="r" b="b"/>
              <a:pathLst>
                <a:path w="2501952" h="2709333">
                  <a:moveTo>
                    <a:pt x="0" y="0"/>
                  </a:moveTo>
                  <a:lnTo>
                    <a:pt x="2501952" y="0"/>
                  </a:lnTo>
                  <a:lnTo>
                    <a:pt x="2501952" y="2709333"/>
                  </a:lnTo>
                  <a:lnTo>
                    <a:pt x="0" y="2709333"/>
                  </a:lnTo>
                  <a:close/>
                </a:path>
              </a:pathLst>
            </a:custGeom>
            <a:solidFill>
              <a:srgbClr val="593C8F"/>
            </a:solidFill>
          </p:spPr>
        </p:sp>
        <p:sp>
          <p:nvSpPr>
            <p:cNvPr id="4" name="TextBox 4"/>
            <p:cNvSpPr txBox="1"/>
            <p:nvPr/>
          </p:nvSpPr>
          <p:spPr>
            <a:xfrm>
              <a:off x="0" y="-47625"/>
              <a:ext cx="2501952" cy="275695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20" y="1513871"/>
            <a:ext cx="7321414" cy="738238"/>
          </a:xfrm>
          <a:prstGeom prst="rect">
            <a:avLst/>
          </a:prstGeom>
        </p:spPr>
        <p:txBody>
          <a:bodyPr lIns="0" tIns="0" rIns="0" bIns="0" rtlCol="0" anchor="t">
            <a:spAutoFit/>
          </a:bodyPr>
          <a:lstStyle/>
          <a:p>
            <a:pPr algn="l">
              <a:lnSpc>
                <a:spcPts val="6018"/>
              </a:lnSpc>
              <a:spcBef>
                <a:spcPct val="0"/>
              </a:spcBef>
            </a:pPr>
            <a:r>
              <a:rPr lang="en-US" sz="4298">
                <a:solidFill>
                  <a:srgbClr val="FFFFFF"/>
                </a:solidFill>
                <a:latin typeface="League Spartan"/>
                <a:ea typeface="League Spartan"/>
                <a:cs typeface="League Spartan"/>
                <a:sym typeface="League Spartan"/>
              </a:rPr>
              <a:t>PROCEDURAL HISTORY</a:t>
            </a:r>
          </a:p>
        </p:txBody>
      </p:sp>
      <p:sp>
        <p:nvSpPr>
          <p:cNvPr id="6" name="AutoShape 6"/>
          <p:cNvSpPr/>
          <p:nvPr/>
        </p:nvSpPr>
        <p:spPr>
          <a:xfrm flipV="1">
            <a:off x="1029792" y="2233059"/>
            <a:ext cx="5761990" cy="19050"/>
          </a:xfrm>
          <a:prstGeom prst="line">
            <a:avLst/>
          </a:prstGeom>
          <a:ln w="38100" cap="flat">
            <a:solidFill>
              <a:srgbClr val="FFFFFF"/>
            </a:solidFill>
            <a:prstDash val="solid"/>
            <a:headEnd type="none" w="sm" len="sm"/>
            <a:tailEnd type="none" w="sm" len="sm"/>
          </a:ln>
        </p:spPr>
      </p:sp>
      <p:grpSp>
        <p:nvGrpSpPr>
          <p:cNvPr id="7" name="Group 7"/>
          <p:cNvGrpSpPr>
            <a:grpSpLocks noChangeAspect="1"/>
          </p:cNvGrpSpPr>
          <p:nvPr/>
        </p:nvGrpSpPr>
        <p:grpSpPr>
          <a:xfrm>
            <a:off x="10023475" y="1330294"/>
            <a:ext cx="7618923" cy="7868824"/>
            <a:chOff x="0" y="0"/>
            <a:chExt cx="6350000" cy="6558280"/>
          </a:xfrm>
        </p:grpSpPr>
        <p:sp>
          <p:nvSpPr>
            <p:cNvPr id="8" name="Freeform 8"/>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2"/>
              <a:stretch>
                <a:fillRect l="-22973" r="-14839"/>
              </a:stretch>
            </a:blipFill>
          </p:spPr>
        </p:sp>
        <p:sp>
          <p:nvSpPr>
            <p:cNvPr id="9" name="Freeform 9"/>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D2D2D2"/>
            </a:solidFill>
          </p:spPr>
        </p:sp>
      </p:grpSp>
      <p:sp>
        <p:nvSpPr>
          <p:cNvPr id="10" name="Freeform 10"/>
          <p:cNvSpPr/>
          <p:nvPr/>
        </p:nvSpPr>
        <p:spPr>
          <a:xfrm>
            <a:off x="628998" y="3586800"/>
            <a:ext cx="1527643" cy="1527643"/>
          </a:xfrm>
          <a:custGeom>
            <a:avLst/>
            <a:gdLst/>
            <a:ahLst/>
            <a:cxnLst/>
            <a:rect l="l" t="t" r="r" b="b"/>
            <a:pathLst>
              <a:path w="1527643" h="1527643">
                <a:moveTo>
                  <a:pt x="0" y="0"/>
                </a:moveTo>
                <a:lnTo>
                  <a:pt x="1527643" y="0"/>
                </a:lnTo>
                <a:lnTo>
                  <a:pt x="1527643" y="1527643"/>
                </a:lnTo>
                <a:lnTo>
                  <a:pt x="0" y="15276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628998" y="6858189"/>
            <a:ext cx="1527643" cy="1527643"/>
          </a:xfrm>
          <a:custGeom>
            <a:avLst/>
            <a:gdLst/>
            <a:ahLst/>
            <a:cxnLst/>
            <a:rect l="l" t="t" r="r" b="b"/>
            <a:pathLst>
              <a:path w="1527643" h="1527643">
                <a:moveTo>
                  <a:pt x="0" y="0"/>
                </a:moveTo>
                <a:lnTo>
                  <a:pt x="1527643" y="0"/>
                </a:lnTo>
                <a:lnTo>
                  <a:pt x="1527643" y="1527643"/>
                </a:lnTo>
                <a:lnTo>
                  <a:pt x="0" y="152764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TextBox 12"/>
          <p:cNvSpPr txBox="1"/>
          <p:nvPr/>
        </p:nvSpPr>
        <p:spPr>
          <a:xfrm>
            <a:off x="2321567" y="3529063"/>
            <a:ext cx="6822433" cy="2352707"/>
          </a:xfrm>
          <a:prstGeom prst="rect">
            <a:avLst/>
          </a:prstGeom>
        </p:spPr>
        <p:txBody>
          <a:bodyPr lIns="0" tIns="0" rIns="0" bIns="0" rtlCol="0" anchor="t">
            <a:spAutoFit/>
          </a:bodyPr>
          <a:lstStyle/>
          <a:p>
            <a:pPr algn="l">
              <a:lnSpc>
                <a:spcPts val="3148"/>
              </a:lnSpc>
            </a:pPr>
            <a:r>
              <a:rPr lang="en-US" sz="2248" b="1" u="sng">
                <a:solidFill>
                  <a:srgbClr val="FFFFFF"/>
                </a:solidFill>
                <a:latin typeface="Poppins Bold"/>
                <a:ea typeface="Poppins Bold"/>
                <a:cs typeface="Poppins Bold"/>
                <a:sym typeface="Poppins Bold"/>
              </a:rPr>
              <a:t>Motion trial:</a:t>
            </a:r>
          </a:p>
          <a:p>
            <a:pPr algn="l">
              <a:lnSpc>
                <a:spcPts val="3148"/>
              </a:lnSpc>
            </a:pPr>
            <a:r>
              <a:rPr lang="en-US" sz="2248">
                <a:solidFill>
                  <a:srgbClr val="FFFFFF"/>
                </a:solidFill>
                <a:latin typeface="Poppins"/>
                <a:ea typeface="Poppins"/>
                <a:cs typeface="Poppins"/>
                <a:sym typeface="Poppins"/>
              </a:rPr>
              <a:t>Judge dismissed Haaretz's request for a stay, determining that Ontario court maintained jurisdiction (locus delicti of the tort was Ontario) and was the more appropriate forum.</a:t>
            </a:r>
          </a:p>
          <a:p>
            <a:pPr algn="l">
              <a:lnSpc>
                <a:spcPts val="3148"/>
              </a:lnSpc>
              <a:spcBef>
                <a:spcPct val="0"/>
              </a:spcBef>
            </a:pPr>
            <a:endParaRPr lang="en-US" sz="2248">
              <a:solidFill>
                <a:srgbClr val="FFFFFF"/>
              </a:solidFill>
              <a:latin typeface="Poppins"/>
              <a:ea typeface="Poppins"/>
              <a:cs typeface="Poppins"/>
              <a:sym typeface="Poppins"/>
            </a:endParaRPr>
          </a:p>
        </p:txBody>
      </p:sp>
      <p:sp>
        <p:nvSpPr>
          <p:cNvPr id="13" name="TextBox 13"/>
          <p:cNvSpPr txBox="1"/>
          <p:nvPr/>
        </p:nvSpPr>
        <p:spPr>
          <a:xfrm>
            <a:off x="2321567" y="7139675"/>
            <a:ext cx="6822433" cy="1571657"/>
          </a:xfrm>
          <a:prstGeom prst="rect">
            <a:avLst/>
          </a:prstGeom>
        </p:spPr>
        <p:txBody>
          <a:bodyPr lIns="0" tIns="0" rIns="0" bIns="0" rtlCol="0" anchor="t">
            <a:spAutoFit/>
          </a:bodyPr>
          <a:lstStyle/>
          <a:p>
            <a:pPr algn="l">
              <a:lnSpc>
                <a:spcPts val="3148"/>
              </a:lnSpc>
            </a:pPr>
            <a:r>
              <a:rPr lang="en-US" sz="2248" b="1" u="sng">
                <a:solidFill>
                  <a:srgbClr val="FFFFFF"/>
                </a:solidFill>
                <a:latin typeface="Poppins Bold"/>
                <a:ea typeface="Poppins Bold"/>
                <a:cs typeface="Poppins Bold"/>
                <a:sym typeface="Poppins Bold"/>
              </a:rPr>
              <a:t>Ontario Court of Appeal:</a:t>
            </a:r>
          </a:p>
          <a:p>
            <a:pPr algn="l">
              <a:lnSpc>
                <a:spcPts val="3148"/>
              </a:lnSpc>
            </a:pPr>
            <a:r>
              <a:rPr lang="en-US" sz="2248">
                <a:solidFill>
                  <a:srgbClr val="FFFFFF"/>
                </a:solidFill>
                <a:latin typeface="Poppins"/>
                <a:ea typeface="Poppins"/>
                <a:cs typeface="Poppins"/>
                <a:sym typeface="Poppins"/>
              </a:rPr>
              <a:t>Haaretz's appeal dismissed. Majority upheld motion judge's decision.</a:t>
            </a:r>
          </a:p>
          <a:p>
            <a:pPr algn="l">
              <a:lnSpc>
                <a:spcPts val="3148"/>
              </a:lnSpc>
              <a:spcBef>
                <a:spcPct val="0"/>
              </a:spcBef>
            </a:pPr>
            <a:endParaRPr lang="en-US" sz="2248">
              <a:solidFill>
                <a:srgbClr val="FFFF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grpSp>
        <p:nvGrpSpPr>
          <p:cNvPr id="3" name="Group 3"/>
          <p:cNvGrpSpPr/>
          <p:nvPr/>
        </p:nvGrpSpPr>
        <p:grpSpPr>
          <a:xfrm rot="5400000">
            <a:off x="8959850" y="-4000500"/>
            <a:ext cx="368300" cy="18288000"/>
            <a:chOff x="0" y="0"/>
            <a:chExt cx="97001" cy="4816593"/>
          </a:xfrm>
        </p:grpSpPr>
        <p:sp>
          <p:nvSpPr>
            <p:cNvPr id="4" name="Freeform 4"/>
            <p:cNvSpPr/>
            <p:nvPr/>
          </p:nvSpPr>
          <p:spPr>
            <a:xfrm>
              <a:off x="0" y="0"/>
              <a:ext cx="97001" cy="4816592"/>
            </a:xfrm>
            <a:custGeom>
              <a:avLst/>
              <a:gdLst/>
              <a:ahLst/>
              <a:cxnLst/>
              <a:rect l="l" t="t" r="r" b="b"/>
              <a:pathLst>
                <a:path w="97001" h="4816592">
                  <a:moveTo>
                    <a:pt x="0" y="0"/>
                  </a:moveTo>
                  <a:lnTo>
                    <a:pt x="97001" y="0"/>
                  </a:lnTo>
                  <a:lnTo>
                    <a:pt x="97001" y="4816592"/>
                  </a:lnTo>
                  <a:lnTo>
                    <a:pt x="0" y="4816592"/>
                  </a:lnTo>
                  <a:close/>
                </a:path>
              </a:pathLst>
            </a:custGeom>
            <a:solidFill>
              <a:srgbClr val="593C8F"/>
            </a:solidFill>
          </p:spPr>
        </p:sp>
        <p:sp>
          <p:nvSpPr>
            <p:cNvPr id="5" name="TextBox 5"/>
            <p:cNvSpPr txBox="1"/>
            <p:nvPr/>
          </p:nvSpPr>
          <p:spPr>
            <a:xfrm>
              <a:off x="0" y="-47625"/>
              <a:ext cx="97001" cy="4864218"/>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a:off x="889783" y="1047750"/>
            <a:ext cx="2618740" cy="0"/>
          </a:xfrm>
          <a:prstGeom prst="line">
            <a:avLst/>
          </a:prstGeom>
          <a:ln w="38100" cap="flat">
            <a:solidFill>
              <a:srgbClr val="000000"/>
            </a:solidFill>
            <a:prstDash val="solid"/>
            <a:headEnd type="none" w="sm" len="sm"/>
            <a:tailEnd type="none" w="sm" len="sm"/>
          </a:ln>
        </p:spPr>
      </p:sp>
      <p:grpSp>
        <p:nvGrpSpPr>
          <p:cNvPr id="7" name="Group 7"/>
          <p:cNvGrpSpPr/>
          <p:nvPr/>
        </p:nvGrpSpPr>
        <p:grpSpPr>
          <a:xfrm>
            <a:off x="9778658" y="6187370"/>
            <a:ext cx="6850188" cy="3853183"/>
            <a:chOff x="0" y="0"/>
            <a:chExt cx="11289030" cy="6350000"/>
          </a:xfrm>
        </p:grpSpPr>
        <p:sp>
          <p:nvSpPr>
            <p:cNvPr id="8" name="Freeform 8"/>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l="-9745" r="-9745"/>
              </a:stretch>
            </a:blipFill>
          </p:spPr>
        </p:sp>
      </p:grpSp>
      <p:sp>
        <p:nvSpPr>
          <p:cNvPr id="9" name="Freeform 9"/>
          <p:cNvSpPr/>
          <p:nvPr/>
        </p:nvSpPr>
        <p:spPr>
          <a:xfrm>
            <a:off x="17066996" y="7400103"/>
            <a:ext cx="392717" cy="1565177"/>
          </a:xfrm>
          <a:custGeom>
            <a:avLst/>
            <a:gdLst/>
            <a:ahLst/>
            <a:cxnLst/>
            <a:rect l="l" t="t" r="r" b="b"/>
            <a:pathLst>
              <a:path w="392717" h="1565177">
                <a:moveTo>
                  <a:pt x="0" y="0"/>
                </a:moveTo>
                <a:lnTo>
                  <a:pt x="392717" y="0"/>
                </a:lnTo>
                <a:lnTo>
                  <a:pt x="392717" y="1565177"/>
                </a:lnTo>
                <a:lnTo>
                  <a:pt x="0" y="15651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10399414" y="1882871"/>
            <a:ext cx="392717" cy="1565177"/>
          </a:xfrm>
          <a:custGeom>
            <a:avLst/>
            <a:gdLst/>
            <a:ahLst/>
            <a:cxnLst/>
            <a:rect l="l" t="t" r="r" b="b"/>
            <a:pathLst>
              <a:path w="392717" h="1565177">
                <a:moveTo>
                  <a:pt x="0" y="0"/>
                </a:moveTo>
                <a:lnTo>
                  <a:pt x="392717" y="0"/>
                </a:lnTo>
                <a:lnTo>
                  <a:pt x="392717" y="1565177"/>
                </a:lnTo>
                <a:lnTo>
                  <a:pt x="0" y="15651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a:off x="102665" y="1334645"/>
            <a:ext cx="1171666" cy="1171666"/>
          </a:xfrm>
          <a:custGeom>
            <a:avLst/>
            <a:gdLst/>
            <a:ahLst/>
            <a:cxnLst/>
            <a:rect l="l" t="t" r="r" b="b"/>
            <a:pathLst>
              <a:path w="1171666" h="1171666">
                <a:moveTo>
                  <a:pt x="0" y="0"/>
                </a:moveTo>
                <a:lnTo>
                  <a:pt x="1171666" y="0"/>
                </a:lnTo>
                <a:lnTo>
                  <a:pt x="1171666" y="1171666"/>
                </a:lnTo>
                <a:lnTo>
                  <a:pt x="0" y="11716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61599" y="6187370"/>
            <a:ext cx="1212732" cy="1212732"/>
          </a:xfrm>
          <a:custGeom>
            <a:avLst/>
            <a:gdLst/>
            <a:ahLst/>
            <a:cxnLst/>
            <a:rect l="l" t="t" r="r" b="b"/>
            <a:pathLst>
              <a:path w="1212732" h="1212732">
                <a:moveTo>
                  <a:pt x="0" y="0"/>
                </a:moveTo>
                <a:lnTo>
                  <a:pt x="1212732" y="0"/>
                </a:lnTo>
                <a:lnTo>
                  <a:pt x="1212732" y="1212733"/>
                </a:lnTo>
                <a:lnTo>
                  <a:pt x="0" y="12127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1029792" y="193643"/>
            <a:ext cx="4957463" cy="854107"/>
          </a:xfrm>
          <a:prstGeom prst="rect">
            <a:avLst/>
          </a:prstGeom>
        </p:spPr>
        <p:txBody>
          <a:bodyPr lIns="0" tIns="0" rIns="0" bIns="0" rtlCol="0" anchor="t">
            <a:spAutoFit/>
          </a:bodyPr>
          <a:lstStyle/>
          <a:p>
            <a:pPr algn="l">
              <a:lnSpc>
                <a:spcPts val="6998"/>
              </a:lnSpc>
              <a:spcBef>
                <a:spcPct val="0"/>
              </a:spcBef>
            </a:pPr>
            <a:r>
              <a:rPr lang="en-US" sz="4998">
                <a:solidFill>
                  <a:srgbClr val="593C8F"/>
                </a:solidFill>
                <a:latin typeface="League Spartan"/>
                <a:ea typeface="League Spartan"/>
                <a:cs typeface="League Spartan"/>
                <a:sym typeface="League Spartan"/>
              </a:rPr>
              <a:t>ISSUES</a:t>
            </a:r>
          </a:p>
        </p:txBody>
      </p:sp>
      <p:sp>
        <p:nvSpPr>
          <p:cNvPr id="14" name="TextBox 14"/>
          <p:cNvSpPr txBox="1"/>
          <p:nvPr/>
        </p:nvSpPr>
        <p:spPr>
          <a:xfrm>
            <a:off x="1518386" y="1472848"/>
            <a:ext cx="7149901" cy="1571657"/>
          </a:xfrm>
          <a:prstGeom prst="rect">
            <a:avLst/>
          </a:prstGeom>
        </p:spPr>
        <p:txBody>
          <a:bodyPr lIns="0" tIns="0" rIns="0" bIns="0" rtlCol="0" anchor="t">
            <a:spAutoFit/>
          </a:bodyPr>
          <a:lstStyle/>
          <a:p>
            <a:pPr algn="l">
              <a:lnSpc>
                <a:spcPts val="3148"/>
              </a:lnSpc>
            </a:pPr>
            <a:r>
              <a:rPr lang="en-US" sz="2248">
                <a:solidFill>
                  <a:srgbClr val="000000"/>
                </a:solidFill>
                <a:latin typeface="Poppins"/>
                <a:ea typeface="Poppins"/>
                <a:cs typeface="Poppins"/>
                <a:sym typeface="Poppins"/>
              </a:rPr>
              <a:t>Are current rules able to address the challenges of multijurisdictional Internet defamation claims?</a:t>
            </a:r>
          </a:p>
          <a:p>
            <a:pPr algn="l">
              <a:lnSpc>
                <a:spcPts val="3148"/>
              </a:lnSpc>
            </a:pPr>
            <a:endParaRPr lang="en-US" sz="2248">
              <a:solidFill>
                <a:srgbClr val="000000"/>
              </a:solidFill>
              <a:latin typeface="Poppins"/>
              <a:ea typeface="Poppins"/>
              <a:cs typeface="Poppins"/>
              <a:sym typeface="Poppins"/>
            </a:endParaRPr>
          </a:p>
          <a:p>
            <a:pPr algn="l">
              <a:lnSpc>
                <a:spcPts val="3148"/>
              </a:lnSpc>
              <a:spcBef>
                <a:spcPct val="0"/>
              </a:spcBef>
            </a:pPr>
            <a:endParaRPr lang="en-US" sz="2248">
              <a:solidFill>
                <a:srgbClr val="000000"/>
              </a:solidFill>
              <a:latin typeface="Poppins"/>
              <a:ea typeface="Poppins"/>
              <a:cs typeface="Poppins"/>
              <a:sym typeface="Poppins"/>
            </a:endParaRPr>
          </a:p>
        </p:txBody>
      </p:sp>
      <p:sp>
        <p:nvSpPr>
          <p:cNvPr id="15" name="TextBox 15"/>
          <p:cNvSpPr txBox="1"/>
          <p:nvPr/>
        </p:nvSpPr>
        <p:spPr>
          <a:xfrm>
            <a:off x="1518386" y="6403975"/>
            <a:ext cx="6979661" cy="1645317"/>
          </a:xfrm>
          <a:prstGeom prst="rect">
            <a:avLst/>
          </a:prstGeom>
        </p:spPr>
        <p:txBody>
          <a:bodyPr lIns="0" tIns="0" rIns="0" bIns="0" rtlCol="0" anchor="t">
            <a:spAutoFit/>
          </a:bodyPr>
          <a:lstStyle/>
          <a:p>
            <a:pPr algn="l">
              <a:lnSpc>
                <a:spcPts val="3288"/>
              </a:lnSpc>
            </a:pPr>
            <a:r>
              <a:rPr lang="en-US" sz="2348">
                <a:solidFill>
                  <a:srgbClr val="000000"/>
                </a:solidFill>
                <a:latin typeface="Poppins"/>
                <a:ea typeface="Poppins"/>
                <a:cs typeface="Poppins"/>
                <a:sym typeface="Poppins"/>
              </a:rPr>
              <a:t>Which jurisdiction is a more appropriate forum for the multijurisdictional internet defamation claim to be heard, Israel or Ontario? </a:t>
            </a:r>
          </a:p>
          <a:p>
            <a:pPr algn="l">
              <a:lnSpc>
                <a:spcPts val="3288"/>
              </a:lnSpc>
              <a:spcBef>
                <a:spcPct val="0"/>
              </a:spcBef>
            </a:pPr>
            <a:endParaRPr lang="en-US" sz="2348">
              <a:solidFill>
                <a:srgbClr val="000000"/>
              </a:solidFill>
              <a:latin typeface="Poppins"/>
              <a:ea typeface="Poppins"/>
              <a:cs typeface="Poppins"/>
              <a:sym typeface="Poppins"/>
            </a:endParaRPr>
          </a:p>
        </p:txBody>
      </p:sp>
      <p:sp>
        <p:nvSpPr>
          <p:cNvPr id="16" name="TextBox 16"/>
          <p:cNvSpPr txBox="1"/>
          <p:nvPr/>
        </p:nvSpPr>
        <p:spPr>
          <a:xfrm>
            <a:off x="2787123" y="2974322"/>
            <a:ext cx="6753798" cy="871253"/>
          </a:xfrm>
          <a:prstGeom prst="rect">
            <a:avLst/>
          </a:prstGeom>
        </p:spPr>
        <p:txBody>
          <a:bodyPr lIns="0" tIns="0" rIns="0" bIns="0" rtlCol="0" anchor="t">
            <a:spAutoFit/>
          </a:bodyPr>
          <a:lstStyle/>
          <a:p>
            <a:pPr algn="l">
              <a:lnSpc>
                <a:spcPts val="3708"/>
              </a:lnSpc>
            </a:pPr>
            <a:r>
              <a:rPr lang="en-US" sz="2648" b="1" u="sng">
                <a:solidFill>
                  <a:srgbClr val="000000"/>
                </a:solidFill>
                <a:latin typeface="Poppins Bold"/>
                <a:ea typeface="Poppins Bold"/>
                <a:cs typeface="Poppins Bold"/>
                <a:sym typeface="Poppins Bold"/>
              </a:rPr>
              <a:t>SCC Majority: Yes. </a:t>
            </a:r>
          </a:p>
          <a:p>
            <a:pPr algn="l">
              <a:lnSpc>
                <a:spcPts val="3148"/>
              </a:lnSpc>
              <a:spcBef>
                <a:spcPct val="0"/>
              </a:spcBef>
            </a:pPr>
            <a:endParaRPr lang="en-US" sz="2648" b="1" u="sng">
              <a:solidFill>
                <a:srgbClr val="000000"/>
              </a:solidFill>
              <a:latin typeface="Poppins Bold"/>
              <a:ea typeface="Poppins Bold"/>
              <a:cs typeface="Poppins Bold"/>
              <a:sym typeface="Poppins Bold"/>
            </a:endParaRPr>
          </a:p>
        </p:txBody>
      </p:sp>
      <p:sp>
        <p:nvSpPr>
          <p:cNvPr id="17" name="TextBox 17"/>
          <p:cNvSpPr txBox="1"/>
          <p:nvPr/>
        </p:nvSpPr>
        <p:spPr>
          <a:xfrm>
            <a:off x="2590764" y="8390206"/>
            <a:ext cx="6753798" cy="871253"/>
          </a:xfrm>
          <a:prstGeom prst="rect">
            <a:avLst/>
          </a:prstGeom>
        </p:spPr>
        <p:txBody>
          <a:bodyPr lIns="0" tIns="0" rIns="0" bIns="0" rtlCol="0" anchor="t">
            <a:spAutoFit/>
          </a:bodyPr>
          <a:lstStyle/>
          <a:p>
            <a:pPr algn="l">
              <a:lnSpc>
                <a:spcPts val="3708"/>
              </a:lnSpc>
            </a:pPr>
            <a:r>
              <a:rPr lang="en-US" sz="2648" b="1" u="sng">
                <a:solidFill>
                  <a:srgbClr val="000000"/>
                </a:solidFill>
                <a:latin typeface="Poppins Bold"/>
                <a:ea typeface="Poppins Bold"/>
                <a:cs typeface="Poppins Bold"/>
                <a:sym typeface="Poppins Bold"/>
              </a:rPr>
              <a:t>SCC Majority: Israel; appeal allowed.</a:t>
            </a:r>
          </a:p>
          <a:p>
            <a:pPr algn="l">
              <a:lnSpc>
                <a:spcPts val="3148"/>
              </a:lnSpc>
              <a:spcBef>
                <a:spcPct val="0"/>
              </a:spcBef>
            </a:pPr>
            <a:endParaRPr lang="en-US" sz="2648" b="1" u="sng">
              <a:solidFill>
                <a:srgbClr val="000000"/>
              </a:solidFill>
              <a:latin typeface="Poppins Bold"/>
              <a:ea typeface="Poppins Bold"/>
              <a:cs typeface="Poppins Bold"/>
              <a:sym typeface="Poppins Bold"/>
            </a:endParaRPr>
          </a:p>
        </p:txBody>
      </p:sp>
      <p:sp>
        <p:nvSpPr>
          <p:cNvPr id="18" name="Freeform 18"/>
          <p:cNvSpPr/>
          <p:nvPr/>
        </p:nvSpPr>
        <p:spPr>
          <a:xfrm>
            <a:off x="11650624" y="792884"/>
            <a:ext cx="4088569" cy="3526391"/>
          </a:xfrm>
          <a:custGeom>
            <a:avLst/>
            <a:gdLst/>
            <a:ahLst/>
            <a:cxnLst/>
            <a:rect l="l" t="t" r="r" b="b"/>
            <a:pathLst>
              <a:path w="4088569" h="3526391">
                <a:moveTo>
                  <a:pt x="0" y="0"/>
                </a:moveTo>
                <a:lnTo>
                  <a:pt x="4088569" y="0"/>
                </a:lnTo>
                <a:lnTo>
                  <a:pt x="4088569" y="3526391"/>
                </a:lnTo>
                <a:lnTo>
                  <a:pt x="0" y="35263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65269" y="35431"/>
            <a:ext cx="4957463" cy="863600"/>
          </a:xfrm>
          <a:prstGeom prst="rect">
            <a:avLst/>
          </a:prstGeom>
        </p:spPr>
        <p:txBody>
          <a:bodyPr lIns="0" tIns="0" rIns="0" bIns="0" rtlCol="0" anchor="t">
            <a:spAutoFit/>
          </a:bodyPr>
          <a:lstStyle/>
          <a:p>
            <a:pPr algn="l">
              <a:lnSpc>
                <a:spcPts val="7000"/>
              </a:lnSpc>
              <a:spcBef>
                <a:spcPct val="0"/>
              </a:spcBef>
            </a:pPr>
            <a:r>
              <a:rPr lang="en-US" sz="5000">
                <a:solidFill>
                  <a:srgbClr val="593C8F"/>
                </a:solidFill>
                <a:latin typeface="League Spartan"/>
                <a:ea typeface="League Spartan"/>
                <a:cs typeface="League Spartan"/>
                <a:sym typeface="League Spartan"/>
              </a:rPr>
              <a:t>REASONING</a:t>
            </a:r>
          </a:p>
        </p:txBody>
      </p:sp>
      <p:sp>
        <p:nvSpPr>
          <p:cNvPr id="3" name="AutoShape 3"/>
          <p:cNvSpPr/>
          <p:nvPr/>
        </p:nvSpPr>
        <p:spPr>
          <a:xfrm flipV="1">
            <a:off x="6665449" y="879982"/>
            <a:ext cx="4023593" cy="38100"/>
          </a:xfrm>
          <a:prstGeom prst="line">
            <a:avLst/>
          </a:prstGeom>
          <a:ln w="38100" cap="flat">
            <a:solidFill>
              <a:srgbClr val="000000"/>
            </a:solidFill>
            <a:prstDash val="solid"/>
            <a:headEnd type="none" w="sm" len="sm"/>
            <a:tailEnd type="none" w="sm" len="sm"/>
          </a:ln>
        </p:spPr>
      </p:sp>
      <p:grpSp>
        <p:nvGrpSpPr>
          <p:cNvPr id="4" name="Group 4"/>
          <p:cNvGrpSpPr/>
          <p:nvPr/>
        </p:nvGrpSpPr>
        <p:grpSpPr>
          <a:xfrm rot="5400000">
            <a:off x="6480175" y="-1520825"/>
            <a:ext cx="5327650" cy="18288000"/>
            <a:chOff x="0" y="0"/>
            <a:chExt cx="1403167" cy="4816593"/>
          </a:xfrm>
        </p:grpSpPr>
        <p:sp>
          <p:nvSpPr>
            <p:cNvPr id="5" name="Freeform 5"/>
            <p:cNvSpPr/>
            <p:nvPr/>
          </p:nvSpPr>
          <p:spPr>
            <a:xfrm>
              <a:off x="0" y="0"/>
              <a:ext cx="1403167" cy="4816592"/>
            </a:xfrm>
            <a:custGeom>
              <a:avLst/>
              <a:gdLst/>
              <a:ahLst/>
              <a:cxnLst/>
              <a:rect l="l" t="t" r="r" b="b"/>
              <a:pathLst>
                <a:path w="1403167" h="4816592">
                  <a:moveTo>
                    <a:pt x="0" y="0"/>
                  </a:moveTo>
                  <a:lnTo>
                    <a:pt x="1403167" y="0"/>
                  </a:lnTo>
                  <a:lnTo>
                    <a:pt x="1403167" y="4816592"/>
                  </a:lnTo>
                  <a:lnTo>
                    <a:pt x="0" y="4816592"/>
                  </a:lnTo>
                  <a:close/>
                </a:path>
              </a:pathLst>
            </a:custGeom>
            <a:solidFill>
              <a:srgbClr val="593C8F"/>
            </a:solidFill>
          </p:spPr>
        </p:sp>
        <p:sp>
          <p:nvSpPr>
            <p:cNvPr id="6" name="TextBox 6"/>
            <p:cNvSpPr txBox="1"/>
            <p:nvPr/>
          </p:nvSpPr>
          <p:spPr>
            <a:xfrm>
              <a:off x="0" y="-47625"/>
              <a:ext cx="1403167" cy="486421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224596" y="903950"/>
            <a:ext cx="804104" cy="804104"/>
          </a:xfrm>
          <a:custGeom>
            <a:avLst/>
            <a:gdLst/>
            <a:ahLst/>
            <a:cxnLst/>
            <a:rect l="l" t="t" r="r" b="b"/>
            <a:pathLst>
              <a:path w="804104" h="804104">
                <a:moveTo>
                  <a:pt x="0" y="0"/>
                </a:moveTo>
                <a:lnTo>
                  <a:pt x="804104" y="0"/>
                </a:lnTo>
                <a:lnTo>
                  <a:pt x="804104" y="804104"/>
                </a:lnTo>
                <a:lnTo>
                  <a:pt x="0" y="8041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77048" y="5392031"/>
            <a:ext cx="851652" cy="851652"/>
          </a:xfrm>
          <a:custGeom>
            <a:avLst/>
            <a:gdLst/>
            <a:ahLst/>
            <a:cxnLst/>
            <a:rect l="l" t="t" r="r" b="b"/>
            <a:pathLst>
              <a:path w="851652" h="851652">
                <a:moveTo>
                  <a:pt x="0" y="0"/>
                </a:moveTo>
                <a:lnTo>
                  <a:pt x="851652" y="0"/>
                </a:lnTo>
                <a:lnTo>
                  <a:pt x="851652" y="851652"/>
                </a:lnTo>
                <a:lnTo>
                  <a:pt x="0" y="8516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626648" y="1864264"/>
            <a:ext cx="17942301" cy="1616710"/>
          </a:xfrm>
          <a:prstGeom prst="rect">
            <a:avLst/>
          </a:prstGeom>
        </p:spPr>
        <p:txBody>
          <a:bodyPr lIns="0" tIns="0" rIns="0" bIns="0" rtlCol="0" anchor="t">
            <a:spAutoFit/>
          </a:bodyPr>
          <a:lstStyle/>
          <a:p>
            <a:pPr algn="l">
              <a:lnSpc>
                <a:spcPts val="3220"/>
              </a:lnSpc>
            </a:pPr>
            <a:r>
              <a:rPr lang="en-US" sz="2300">
                <a:solidFill>
                  <a:srgbClr val="000000"/>
                </a:solidFill>
                <a:latin typeface="Poppins"/>
                <a:ea typeface="Poppins"/>
                <a:cs typeface="Poppins"/>
                <a:sym typeface="Poppins"/>
              </a:rPr>
              <a:t>1) Real and substantial connection established as the situs (place of access) of defamation was Ontario (27).</a:t>
            </a:r>
          </a:p>
          <a:p>
            <a:pPr algn="l">
              <a:lnSpc>
                <a:spcPts val="3220"/>
              </a:lnSpc>
            </a:pPr>
            <a:r>
              <a:rPr lang="en-US" sz="2300">
                <a:solidFill>
                  <a:srgbClr val="000000"/>
                </a:solidFill>
                <a:latin typeface="Poppins"/>
                <a:ea typeface="Poppins"/>
                <a:cs typeface="Poppins"/>
                <a:sym typeface="Poppins"/>
              </a:rPr>
              <a:t>2) Presumption of jurisdiction must be rebuttable, allowing defendants to challenge it if jurisdiction is weak. Evidence fails to establish that Haaretz could not have reasonably expected to be called to answer a legal proceeding in Ontario (45). </a:t>
            </a:r>
          </a:p>
          <a:p>
            <a:pPr algn="l">
              <a:lnSpc>
                <a:spcPts val="3359"/>
              </a:lnSpc>
              <a:spcBef>
                <a:spcPct val="0"/>
              </a:spcBef>
            </a:pPr>
            <a:endParaRPr lang="en-US" sz="2300">
              <a:solidFill>
                <a:srgbClr val="000000"/>
              </a:solidFill>
              <a:latin typeface="Poppins"/>
              <a:ea typeface="Poppins"/>
              <a:cs typeface="Poppins"/>
              <a:sym typeface="Poppins"/>
            </a:endParaRPr>
          </a:p>
        </p:txBody>
      </p:sp>
      <p:sp>
        <p:nvSpPr>
          <p:cNvPr id="10" name="TextBox 10"/>
          <p:cNvSpPr txBox="1"/>
          <p:nvPr/>
        </p:nvSpPr>
        <p:spPr>
          <a:xfrm>
            <a:off x="485281" y="6367508"/>
            <a:ext cx="17112051" cy="3358515"/>
          </a:xfrm>
          <a:prstGeom prst="rect">
            <a:avLst/>
          </a:prstGeom>
        </p:spPr>
        <p:txBody>
          <a:bodyPr lIns="0" tIns="0" rIns="0" bIns="0" rtlCol="0" anchor="t">
            <a:spAutoFit/>
          </a:bodyPr>
          <a:lstStyle/>
          <a:p>
            <a:pPr marL="518160" lvl="1" indent="-259080" algn="l">
              <a:lnSpc>
                <a:spcPts val="3359"/>
              </a:lnSpc>
              <a:buAutoNum type="arabicPeriod"/>
            </a:pPr>
            <a:r>
              <a:rPr lang="en-US" sz="2400">
                <a:solidFill>
                  <a:srgbClr val="FFFFFF"/>
                </a:solidFill>
                <a:latin typeface="Poppins"/>
                <a:ea typeface="Poppins"/>
                <a:cs typeface="Poppins"/>
                <a:sym typeface="Poppins"/>
              </a:rPr>
              <a:t>Comparative convenience and expense for the parties: favoured a trial in Israel.</a:t>
            </a:r>
          </a:p>
          <a:p>
            <a:pPr marL="518160" lvl="1" indent="-259080" algn="l">
              <a:lnSpc>
                <a:spcPts val="3359"/>
              </a:lnSpc>
              <a:buAutoNum type="arabicPeriod"/>
            </a:pPr>
            <a:r>
              <a:rPr lang="en-US" sz="2400">
                <a:solidFill>
                  <a:srgbClr val="FFFFFF"/>
                </a:solidFill>
                <a:latin typeface="Poppins"/>
                <a:ea typeface="Poppins"/>
                <a:cs typeface="Poppins"/>
                <a:sym typeface="Poppins"/>
              </a:rPr>
              <a:t>Comparative convenience and expense for the witnesses: heavily favoured a trial in Israel.</a:t>
            </a:r>
          </a:p>
          <a:p>
            <a:pPr marL="518160" lvl="1" indent="-259080" algn="l">
              <a:lnSpc>
                <a:spcPts val="3359"/>
              </a:lnSpc>
              <a:buAutoNum type="arabicPeriod"/>
            </a:pPr>
            <a:r>
              <a:rPr lang="en-US" sz="2400">
                <a:solidFill>
                  <a:srgbClr val="FFFFFF"/>
                </a:solidFill>
                <a:latin typeface="Poppins"/>
                <a:ea typeface="Poppins"/>
                <a:cs typeface="Poppins"/>
                <a:sym typeface="Poppins"/>
              </a:rPr>
              <a:t>Loss of legitimate juridical advantage: only slightly favours trial in Ontario.</a:t>
            </a:r>
          </a:p>
          <a:p>
            <a:pPr marL="518160" lvl="1" indent="-259080" algn="l">
              <a:lnSpc>
                <a:spcPts val="3359"/>
              </a:lnSpc>
              <a:buAutoNum type="arabicPeriod"/>
            </a:pPr>
            <a:r>
              <a:rPr lang="en-US" sz="2400">
                <a:solidFill>
                  <a:srgbClr val="FFFFFF"/>
                </a:solidFill>
                <a:latin typeface="Poppins"/>
                <a:ea typeface="Poppins"/>
                <a:cs typeface="Poppins"/>
                <a:sym typeface="Poppins"/>
              </a:rPr>
              <a:t>Fairness: Favours a trial in Israel. </a:t>
            </a:r>
          </a:p>
          <a:p>
            <a:pPr marL="518160" lvl="1" indent="-259080" algn="l">
              <a:lnSpc>
                <a:spcPts val="3359"/>
              </a:lnSpc>
              <a:buAutoNum type="arabicPeriod"/>
            </a:pPr>
            <a:r>
              <a:rPr lang="en-US" sz="2400">
                <a:solidFill>
                  <a:srgbClr val="FFFFFF"/>
                </a:solidFill>
                <a:latin typeface="Poppins"/>
                <a:ea typeface="Poppins"/>
                <a:cs typeface="Poppins"/>
                <a:sym typeface="Poppins"/>
              </a:rPr>
              <a:t>Enforcement: slightly favours a trial in Israel.</a:t>
            </a:r>
          </a:p>
          <a:p>
            <a:pPr marL="518160" lvl="1" indent="-259080" algn="l">
              <a:lnSpc>
                <a:spcPts val="3359"/>
              </a:lnSpc>
              <a:buAutoNum type="arabicPeriod"/>
            </a:pPr>
            <a:r>
              <a:rPr lang="en-US" sz="2400">
                <a:solidFill>
                  <a:srgbClr val="FFFFFF"/>
                </a:solidFill>
                <a:latin typeface="Poppins"/>
                <a:ea typeface="Poppins"/>
                <a:cs typeface="Poppins"/>
                <a:sym typeface="Poppins"/>
              </a:rPr>
              <a:t>Applicable law: Each forum would apply their own law, so the applicable law factor cannot aid in showing that it would be fairer and more efficient to proceed in the alternative forum.  </a:t>
            </a:r>
          </a:p>
          <a:p>
            <a:pPr algn="l">
              <a:lnSpc>
                <a:spcPts val="3359"/>
              </a:lnSpc>
              <a:spcBef>
                <a:spcPct val="0"/>
              </a:spcBef>
            </a:pPr>
            <a:endParaRPr lang="en-US" sz="2400">
              <a:solidFill>
                <a:srgbClr val="FFFFFF"/>
              </a:solidFill>
              <a:latin typeface="Poppins"/>
              <a:ea typeface="Poppins"/>
              <a:cs typeface="Poppins"/>
              <a:sym typeface="Poppins"/>
            </a:endParaRPr>
          </a:p>
        </p:txBody>
      </p:sp>
      <p:sp>
        <p:nvSpPr>
          <p:cNvPr id="11" name="TextBox 11"/>
          <p:cNvSpPr txBox="1"/>
          <p:nvPr/>
        </p:nvSpPr>
        <p:spPr>
          <a:xfrm>
            <a:off x="1419501" y="1038225"/>
            <a:ext cx="9786082" cy="1005205"/>
          </a:xfrm>
          <a:prstGeom prst="rect">
            <a:avLst/>
          </a:prstGeom>
        </p:spPr>
        <p:txBody>
          <a:bodyPr lIns="0" tIns="0" rIns="0" bIns="0" rtlCol="0" anchor="t">
            <a:spAutoFit/>
          </a:bodyPr>
          <a:lstStyle/>
          <a:p>
            <a:pPr algn="l">
              <a:lnSpc>
                <a:spcPts val="3919"/>
              </a:lnSpc>
            </a:pPr>
            <a:r>
              <a:rPr lang="en-US" sz="2799" b="1" u="sng">
                <a:solidFill>
                  <a:srgbClr val="000000"/>
                </a:solidFill>
                <a:latin typeface="Poppins Bold"/>
                <a:ea typeface="Poppins Bold"/>
                <a:cs typeface="Poppins Bold"/>
                <a:sym typeface="Poppins Bold"/>
              </a:rPr>
              <a:t>Jurisdiction simpliciter </a:t>
            </a:r>
            <a:r>
              <a:rPr lang="en-US" sz="2799">
                <a:solidFill>
                  <a:srgbClr val="000000"/>
                </a:solidFill>
                <a:latin typeface="Poppins"/>
                <a:ea typeface="Poppins"/>
                <a:cs typeface="Poppins"/>
                <a:sym typeface="Poppins"/>
              </a:rPr>
              <a:t>— stability &amp; predictability</a:t>
            </a:r>
          </a:p>
          <a:p>
            <a:pPr algn="l">
              <a:lnSpc>
                <a:spcPts val="3919"/>
              </a:lnSpc>
              <a:spcBef>
                <a:spcPct val="0"/>
              </a:spcBef>
            </a:pPr>
            <a:endParaRPr lang="en-US" sz="2799">
              <a:solidFill>
                <a:srgbClr val="000000"/>
              </a:solidFill>
              <a:latin typeface="Poppins"/>
              <a:ea typeface="Poppins"/>
              <a:cs typeface="Poppins"/>
              <a:sym typeface="Poppins"/>
            </a:endParaRPr>
          </a:p>
        </p:txBody>
      </p:sp>
      <p:sp>
        <p:nvSpPr>
          <p:cNvPr id="12" name="TextBox 12"/>
          <p:cNvSpPr txBox="1"/>
          <p:nvPr/>
        </p:nvSpPr>
        <p:spPr>
          <a:xfrm>
            <a:off x="1419501" y="5520042"/>
            <a:ext cx="9786082" cy="509905"/>
          </a:xfrm>
          <a:prstGeom prst="rect">
            <a:avLst/>
          </a:prstGeom>
        </p:spPr>
        <p:txBody>
          <a:bodyPr lIns="0" tIns="0" rIns="0" bIns="0" rtlCol="0" anchor="t">
            <a:spAutoFit/>
          </a:bodyPr>
          <a:lstStyle/>
          <a:p>
            <a:pPr algn="l">
              <a:lnSpc>
                <a:spcPts val="3919"/>
              </a:lnSpc>
              <a:spcBef>
                <a:spcPct val="0"/>
              </a:spcBef>
            </a:pPr>
            <a:r>
              <a:rPr lang="en-US" sz="2799" b="1" u="sng">
                <a:solidFill>
                  <a:srgbClr val="FFFFFF"/>
                </a:solidFill>
                <a:latin typeface="Poppins Bold"/>
                <a:ea typeface="Poppins Bold"/>
                <a:cs typeface="Poppins Bold"/>
                <a:sym typeface="Poppins Bold"/>
              </a:rPr>
              <a:t>Forum non conveniens </a:t>
            </a:r>
            <a:r>
              <a:rPr lang="en-US" sz="2799">
                <a:solidFill>
                  <a:srgbClr val="FFFFFF"/>
                </a:solidFill>
                <a:latin typeface="Poppins"/>
                <a:ea typeface="Poppins"/>
                <a:cs typeface="Poppins"/>
                <a:sym typeface="Poppins"/>
              </a:rPr>
              <a:t>— fairness &amp; efficiency</a:t>
            </a:r>
          </a:p>
        </p:txBody>
      </p:sp>
      <p:sp>
        <p:nvSpPr>
          <p:cNvPr id="13" name="TextBox 13"/>
          <p:cNvSpPr txBox="1"/>
          <p:nvPr/>
        </p:nvSpPr>
        <p:spPr>
          <a:xfrm>
            <a:off x="4455079" y="9506572"/>
            <a:ext cx="17112051" cy="509905"/>
          </a:xfrm>
          <a:prstGeom prst="rect">
            <a:avLst/>
          </a:prstGeom>
        </p:spPr>
        <p:txBody>
          <a:bodyPr lIns="0" tIns="0" rIns="0" bIns="0" rtlCol="0" anchor="t">
            <a:spAutoFit/>
          </a:bodyPr>
          <a:lstStyle/>
          <a:p>
            <a:pPr marL="604518" lvl="1" indent="-302259" algn="l">
              <a:lnSpc>
                <a:spcPts val="3919"/>
              </a:lnSpc>
              <a:spcBef>
                <a:spcPct val="0"/>
              </a:spcBef>
              <a:buFont typeface="Arial"/>
              <a:buChar char="•"/>
            </a:pPr>
            <a:r>
              <a:rPr lang="en-US" sz="2799" b="1">
                <a:solidFill>
                  <a:srgbClr val="FFFFFF"/>
                </a:solidFill>
                <a:latin typeface="Poppins Bold"/>
                <a:ea typeface="Poppins Bold"/>
                <a:cs typeface="Poppins Bold"/>
                <a:sym typeface="Poppins Bold"/>
              </a:rPr>
              <a:t>Overall: Israel is the more appropriate forum</a:t>
            </a:r>
          </a:p>
        </p:txBody>
      </p:sp>
      <p:sp>
        <p:nvSpPr>
          <p:cNvPr id="14" name="TextBox 14"/>
          <p:cNvSpPr txBox="1"/>
          <p:nvPr/>
        </p:nvSpPr>
        <p:spPr>
          <a:xfrm>
            <a:off x="4455079" y="3279134"/>
            <a:ext cx="17112051" cy="1005205"/>
          </a:xfrm>
          <a:prstGeom prst="rect">
            <a:avLst/>
          </a:prstGeom>
        </p:spPr>
        <p:txBody>
          <a:bodyPr lIns="0" tIns="0" rIns="0" bIns="0" rtlCol="0" anchor="t">
            <a:spAutoFit/>
          </a:bodyPr>
          <a:lstStyle/>
          <a:p>
            <a:pPr marL="604518" lvl="1" indent="-302259" algn="l">
              <a:lnSpc>
                <a:spcPts val="3919"/>
              </a:lnSpc>
              <a:buFont typeface="Arial"/>
              <a:buChar char="•"/>
            </a:pPr>
            <a:r>
              <a:rPr lang="en-US" sz="2799" b="1">
                <a:solidFill>
                  <a:srgbClr val="231F20"/>
                </a:solidFill>
                <a:latin typeface="Poppins Bold"/>
                <a:ea typeface="Poppins Bold"/>
                <a:cs typeface="Poppins Bold"/>
                <a:sym typeface="Poppins Bold"/>
              </a:rPr>
              <a:t>Ontario does have jurisdiction</a:t>
            </a:r>
          </a:p>
          <a:p>
            <a:pPr algn="l">
              <a:lnSpc>
                <a:spcPts val="3919"/>
              </a:lnSpc>
              <a:spcBef>
                <a:spcPct val="0"/>
              </a:spcBef>
            </a:pPr>
            <a:endParaRPr lang="en-US" sz="2799" b="1">
              <a:solidFill>
                <a:srgbClr val="231F20"/>
              </a:solidFill>
              <a:latin typeface="Poppins Bold"/>
              <a:ea typeface="Poppins Bold"/>
              <a:cs typeface="Poppins Bold"/>
              <a:sym typeface="Poppins Bold"/>
            </a:endParaRPr>
          </a:p>
        </p:txBody>
      </p:sp>
      <p:sp>
        <p:nvSpPr>
          <p:cNvPr id="15" name="TextBox 15"/>
          <p:cNvSpPr txBox="1"/>
          <p:nvPr/>
        </p:nvSpPr>
        <p:spPr>
          <a:xfrm>
            <a:off x="626648" y="3889279"/>
            <a:ext cx="16829317" cy="843915"/>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Poppins"/>
                <a:ea typeface="Poppins"/>
                <a:cs typeface="Poppins"/>
                <a:sym typeface="Poppins"/>
              </a:rPr>
              <a:t>However, this principle is "understood and analysed as a cohesive whole" with forum non conveniens;  therefore, the Court applies it in tandem with the subsequent test (26).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TextBox 3"/>
          <p:cNvSpPr txBox="1"/>
          <p:nvPr/>
        </p:nvSpPr>
        <p:spPr>
          <a:xfrm>
            <a:off x="1028720" y="1494821"/>
            <a:ext cx="6544963" cy="738537"/>
          </a:xfrm>
          <a:prstGeom prst="rect">
            <a:avLst/>
          </a:prstGeom>
        </p:spPr>
        <p:txBody>
          <a:bodyPr lIns="0" tIns="0" rIns="0" bIns="0" rtlCol="0" anchor="t">
            <a:spAutoFit/>
          </a:bodyPr>
          <a:lstStyle/>
          <a:p>
            <a:pPr algn="l">
              <a:lnSpc>
                <a:spcPts val="6018"/>
              </a:lnSpc>
              <a:spcBef>
                <a:spcPct val="0"/>
              </a:spcBef>
            </a:pPr>
            <a:r>
              <a:rPr lang="en-US" sz="4298" u="sng">
                <a:solidFill>
                  <a:srgbClr val="593C8F"/>
                </a:solidFill>
                <a:latin typeface="League Spartan"/>
                <a:ea typeface="League Spartan"/>
                <a:cs typeface="League Spartan"/>
                <a:sym typeface="League Spartan"/>
              </a:rPr>
              <a:t>CONCURRING</a:t>
            </a:r>
          </a:p>
        </p:txBody>
      </p:sp>
      <p:sp>
        <p:nvSpPr>
          <p:cNvPr id="4" name="AutoShape 4"/>
          <p:cNvSpPr/>
          <p:nvPr/>
        </p:nvSpPr>
        <p:spPr>
          <a:xfrm flipH="1">
            <a:off x="1028720" y="2186817"/>
            <a:ext cx="0" cy="0"/>
          </a:xfrm>
          <a:prstGeom prst="line">
            <a:avLst/>
          </a:prstGeom>
          <a:ln w="19050" cap="flat">
            <a:solidFill>
              <a:srgbClr val="000000"/>
            </a:solidFill>
            <a:prstDash val="solid"/>
            <a:headEnd type="none" w="sm" len="sm"/>
            <a:tailEnd type="none" w="sm" len="sm"/>
          </a:ln>
        </p:spPr>
      </p:sp>
      <p:grpSp>
        <p:nvGrpSpPr>
          <p:cNvPr id="5" name="Group 5"/>
          <p:cNvGrpSpPr/>
          <p:nvPr/>
        </p:nvGrpSpPr>
        <p:grpSpPr>
          <a:xfrm>
            <a:off x="7573683" y="0"/>
            <a:ext cx="10714317" cy="10287000"/>
            <a:chOff x="0" y="0"/>
            <a:chExt cx="2821878" cy="2709333"/>
          </a:xfrm>
        </p:grpSpPr>
        <p:sp>
          <p:nvSpPr>
            <p:cNvPr id="6" name="Freeform 6"/>
            <p:cNvSpPr/>
            <p:nvPr/>
          </p:nvSpPr>
          <p:spPr>
            <a:xfrm>
              <a:off x="0" y="0"/>
              <a:ext cx="2821878" cy="2709333"/>
            </a:xfrm>
            <a:custGeom>
              <a:avLst/>
              <a:gdLst/>
              <a:ahLst/>
              <a:cxnLst/>
              <a:rect l="l" t="t" r="r" b="b"/>
              <a:pathLst>
                <a:path w="2821878" h="2709333">
                  <a:moveTo>
                    <a:pt x="0" y="0"/>
                  </a:moveTo>
                  <a:lnTo>
                    <a:pt x="2821878" y="0"/>
                  </a:lnTo>
                  <a:lnTo>
                    <a:pt x="2821878" y="2709333"/>
                  </a:lnTo>
                  <a:lnTo>
                    <a:pt x="0" y="2709333"/>
                  </a:lnTo>
                  <a:close/>
                </a:path>
              </a:pathLst>
            </a:custGeom>
            <a:solidFill>
              <a:srgbClr val="593C8F"/>
            </a:solidFill>
          </p:spPr>
        </p:sp>
        <p:sp>
          <p:nvSpPr>
            <p:cNvPr id="7" name="TextBox 7"/>
            <p:cNvSpPr txBox="1"/>
            <p:nvPr/>
          </p:nvSpPr>
          <p:spPr>
            <a:xfrm>
              <a:off x="0" y="-47625"/>
              <a:ext cx="2821878" cy="275695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20" y="3370624"/>
            <a:ext cx="5698807" cy="4512342"/>
          </a:xfrm>
          <a:prstGeom prst="rect">
            <a:avLst/>
          </a:prstGeom>
        </p:spPr>
        <p:txBody>
          <a:bodyPr lIns="0" tIns="0" rIns="0" bIns="0" rtlCol="0" anchor="t">
            <a:spAutoFit/>
          </a:bodyPr>
          <a:lstStyle/>
          <a:p>
            <a:pPr marL="507089" lvl="1" indent="-253545" algn="l">
              <a:lnSpc>
                <a:spcPts val="3288"/>
              </a:lnSpc>
              <a:buFont typeface="Arial"/>
              <a:buChar char="•"/>
            </a:pPr>
            <a:r>
              <a:rPr lang="en-US" sz="2348">
                <a:solidFill>
                  <a:srgbClr val="000000"/>
                </a:solidFill>
                <a:latin typeface="Poppins"/>
                <a:ea typeface="Poppins"/>
                <a:cs typeface="Poppins"/>
                <a:sym typeface="Poppins"/>
              </a:rPr>
              <a:t>Justice Abella:</a:t>
            </a:r>
          </a:p>
          <a:p>
            <a:pPr marL="1014178" lvl="2" indent="-338059" algn="l">
              <a:lnSpc>
                <a:spcPts val="3288"/>
              </a:lnSpc>
              <a:buFont typeface="Arial"/>
              <a:buChar char="⚬"/>
            </a:pPr>
            <a:r>
              <a:rPr lang="en-US" sz="2348">
                <a:solidFill>
                  <a:srgbClr val="000000"/>
                </a:solidFill>
                <a:latin typeface="Poppins"/>
                <a:ea typeface="Poppins"/>
                <a:cs typeface="Poppins"/>
                <a:sym typeface="Poppins"/>
              </a:rPr>
              <a:t>Criticized lex loci delicti for Internet defamation, suggesting instead “place of most substantial harm.”</a:t>
            </a:r>
          </a:p>
          <a:p>
            <a:pPr marL="1014178" lvl="2" indent="-338059" algn="l">
              <a:lnSpc>
                <a:spcPts val="3288"/>
              </a:lnSpc>
              <a:buFont typeface="Arial"/>
              <a:buChar char="⚬"/>
            </a:pPr>
            <a:r>
              <a:rPr lang="en-US" sz="2348">
                <a:solidFill>
                  <a:srgbClr val="000000"/>
                </a:solidFill>
                <a:latin typeface="Poppins"/>
                <a:ea typeface="Poppins"/>
                <a:cs typeface="Poppins"/>
                <a:sym typeface="Poppins"/>
              </a:rPr>
              <a:t>Supported majority’s decision but recommended adapting legal framework to better balance freedom of expression and reputation protection.</a:t>
            </a:r>
          </a:p>
          <a:p>
            <a:pPr algn="l">
              <a:lnSpc>
                <a:spcPts val="3288"/>
              </a:lnSpc>
              <a:spcBef>
                <a:spcPct val="0"/>
              </a:spcBef>
            </a:pPr>
            <a:endParaRPr lang="en-US" sz="2348">
              <a:solidFill>
                <a:srgbClr val="000000"/>
              </a:solidFill>
              <a:latin typeface="Poppins"/>
              <a:ea typeface="Poppins"/>
              <a:cs typeface="Poppins"/>
              <a:sym typeface="Poppins"/>
            </a:endParaRPr>
          </a:p>
        </p:txBody>
      </p:sp>
      <p:sp>
        <p:nvSpPr>
          <p:cNvPr id="9" name="TextBox 9"/>
          <p:cNvSpPr txBox="1"/>
          <p:nvPr/>
        </p:nvSpPr>
        <p:spPr>
          <a:xfrm>
            <a:off x="8468922" y="3370624"/>
            <a:ext cx="8605949" cy="4824762"/>
          </a:xfrm>
          <a:prstGeom prst="rect">
            <a:avLst/>
          </a:prstGeom>
        </p:spPr>
        <p:txBody>
          <a:bodyPr lIns="0" tIns="0" rIns="0" bIns="0" rtlCol="0" anchor="t">
            <a:spAutoFit/>
          </a:bodyPr>
          <a:lstStyle/>
          <a:p>
            <a:pPr marL="507089" lvl="1" indent="-253545" algn="l">
              <a:lnSpc>
                <a:spcPts val="3288"/>
              </a:lnSpc>
              <a:buFont typeface="Arial"/>
              <a:buChar char="•"/>
            </a:pPr>
            <a:r>
              <a:rPr lang="en-US" sz="2348">
                <a:solidFill>
                  <a:srgbClr val="FFFFFF"/>
                </a:solidFill>
                <a:latin typeface="Poppins"/>
                <a:ea typeface="Poppins"/>
                <a:cs typeface="Poppins"/>
                <a:sym typeface="Poppins"/>
              </a:rPr>
              <a:t>Chief Justice McLachlin, Justice Moldaver, Justice Gascon:</a:t>
            </a:r>
          </a:p>
          <a:p>
            <a:pPr marL="1014178" lvl="2" indent="-338059" algn="l">
              <a:lnSpc>
                <a:spcPts val="3288"/>
              </a:lnSpc>
              <a:buFont typeface="Arial"/>
              <a:buChar char="⚬"/>
            </a:pPr>
            <a:r>
              <a:rPr lang="en-US" sz="2348">
                <a:solidFill>
                  <a:srgbClr val="FFFFFF"/>
                </a:solidFill>
                <a:latin typeface="Poppins"/>
                <a:ea typeface="Poppins"/>
                <a:cs typeface="Poppins"/>
                <a:sym typeface="Poppins"/>
              </a:rPr>
              <a:t>Supported Ontario as the forum, emphasizing Goldhar’s Canadian reputation and business interests.</a:t>
            </a:r>
          </a:p>
          <a:p>
            <a:pPr marL="1014178" lvl="2" indent="-338059" algn="l">
              <a:lnSpc>
                <a:spcPts val="3288"/>
              </a:lnSpc>
              <a:buFont typeface="Arial"/>
              <a:buChar char="⚬"/>
            </a:pPr>
            <a:r>
              <a:rPr lang="en-US" sz="2348">
                <a:solidFill>
                  <a:srgbClr val="FFFFFF"/>
                </a:solidFill>
                <a:latin typeface="Poppins"/>
                <a:ea typeface="Poppins"/>
                <a:cs typeface="Poppins"/>
                <a:sym typeface="Poppins"/>
              </a:rPr>
              <a:t>Argued that Haaretz could reasonably foresee an Ontario lawsuit due to the article’s accessibility in Canada.</a:t>
            </a:r>
          </a:p>
          <a:p>
            <a:pPr marL="1014178" lvl="2" indent="-338059" algn="l">
              <a:lnSpc>
                <a:spcPts val="3288"/>
              </a:lnSpc>
              <a:buFont typeface="Arial"/>
              <a:buChar char="⚬"/>
            </a:pPr>
            <a:r>
              <a:rPr lang="en-US" sz="2348">
                <a:solidFill>
                  <a:srgbClr val="FFFFFF"/>
                </a:solidFill>
                <a:latin typeface="Poppins"/>
                <a:ea typeface="Poppins"/>
                <a:cs typeface="Poppins"/>
                <a:sym typeface="Poppins"/>
              </a:rPr>
              <a:t>Highlighted that plaintiffs should generally be able to sue for defamation where they hold a reputation.</a:t>
            </a:r>
          </a:p>
          <a:p>
            <a:pPr algn="l">
              <a:lnSpc>
                <a:spcPts val="2448"/>
              </a:lnSpc>
              <a:spcBef>
                <a:spcPct val="0"/>
              </a:spcBef>
            </a:pPr>
            <a:endParaRPr lang="en-US" sz="2348">
              <a:solidFill>
                <a:srgbClr val="FFFFFF"/>
              </a:solidFill>
              <a:latin typeface="Poppins"/>
              <a:ea typeface="Poppins"/>
              <a:cs typeface="Poppins"/>
              <a:sym typeface="Poppins"/>
            </a:endParaRPr>
          </a:p>
        </p:txBody>
      </p:sp>
      <p:sp>
        <p:nvSpPr>
          <p:cNvPr id="10" name="TextBox 10"/>
          <p:cNvSpPr txBox="1"/>
          <p:nvPr/>
        </p:nvSpPr>
        <p:spPr>
          <a:xfrm>
            <a:off x="8721404" y="1448579"/>
            <a:ext cx="6544963" cy="738537"/>
          </a:xfrm>
          <a:prstGeom prst="rect">
            <a:avLst/>
          </a:prstGeom>
        </p:spPr>
        <p:txBody>
          <a:bodyPr lIns="0" tIns="0" rIns="0" bIns="0" rtlCol="0" anchor="t">
            <a:spAutoFit/>
          </a:bodyPr>
          <a:lstStyle/>
          <a:p>
            <a:pPr algn="l">
              <a:lnSpc>
                <a:spcPts val="6018"/>
              </a:lnSpc>
              <a:spcBef>
                <a:spcPct val="0"/>
              </a:spcBef>
            </a:pPr>
            <a:r>
              <a:rPr lang="en-US" sz="4298" u="sng">
                <a:solidFill>
                  <a:srgbClr val="FFFFFF"/>
                </a:solidFill>
                <a:latin typeface="League Spartan"/>
                <a:ea typeface="League Spartan"/>
                <a:cs typeface="League Spartan"/>
                <a:sym typeface="League Spartan"/>
              </a:rPr>
              <a:t>DISSENT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0312" r="-20312"/>
            </a:stretch>
          </a:blipFill>
        </p:spPr>
      </p:sp>
      <p:sp>
        <p:nvSpPr>
          <p:cNvPr id="3" name="AutoShape 3"/>
          <p:cNvSpPr/>
          <p:nvPr/>
        </p:nvSpPr>
        <p:spPr>
          <a:xfrm flipV="1">
            <a:off x="6649727" y="1610050"/>
            <a:ext cx="4988546" cy="0"/>
          </a:xfrm>
          <a:prstGeom prst="line">
            <a:avLst/>
          </a:prstGeom>
          <a:ln w="38100" cap="flat">
            <a:solidFill>
              <a:srgbClr val="000000"/>
            </a:solidFill>
            <a:prstDash val="solid"/>
            <a:headEnd type="none" w="sm" len="sm"/>
            <a:tailEnd type="none" w="sm" len="sm"/>
          </a:ln>
        </p:spPr>
      </p:sp>
      <p:grpSp>
        <p:nvGrpSpPr>
          <p:cNvPr id="4" name="Group 4"/>
          <p:cNvGrpSpPr/>
          <p:nvPr/>
        </p:nvGrpSpPr>
        <p:grpSpPr>
          <a:xfrm>
            <a:off x="4676557" y="9043888"/>
            <a:ext cx="8913274" cy="1243112"/>
            <a:chOff x="0" y="0"/>
            <a:chExt cx="2347529" cy="327404"/>
          </a:xfrm>
        </p:grpSpPr>
        <p:sp>
          <p:nvSpPr>
            <p:cNvPr id="5" name="Freeform 5"/>
            <p:cNvSpPr/>
            <p:nvPr/>
          </p:nvSpPr>
          <p:spPr>
            <a:xfrm>
              <a:off x="0" y="0"/>
              <a:ext cx="2347529" cy="327404"/>
            </a:xfrm>
            <a:custGeom>
              <a:avLst/>
              <a:gdLst/>
              <a:ahLst/>
              <a:cxnLst/>
              <a:rect l="l" t="t" r="r" b="b"/>
              <a:pathLst>
                <a:path w="2347529" h="327404">
                  <a:moveTo>
                    <a:pt x="44298" y="0"/>
                  </a:moveTo>
                  <a:lnTo>
                    <a:pt x="2303231" y="0"/>
                  </a:lnTo>
                  <a:cubicBezTo>
                    <a:pt x="2314980" y="0"/>
                    <a:pt x="2326247" y="4667"/>
                    <a:pt x="2334555" y="12975"/>
                  </a:cubicBezTo>
                  <a:cubicBezTo>
                    <a:pt x="2342862" y="21282"/>
                    <a:pt x="2347529" y="32549"/>
                    <a:pt x="2347529" y="44298"/>
                  </a:cubicBezTo>
                  <a:lnTo>
                    <a:pt x="2347529" y="283106"/>
                  </a:lnTo>
                  <a:cubicBezTo>
                    <a:pt x="2347529" y="294855"/>
                    <a:pt x="2342862" y="306122"/>
                    <a:pt x="2334555" y="314430"/>
                  </a:cubicBezTo>
                  <a:cubicBezTo>
                    <a:pt x="2326247" y="322737"/>
                    <a:pt x="2314980" y="327404"/>
                    <a:pt x="2303231" y="327404"/>
                  </a:cubicBezTo>
                  <a:lnTo>
                    <a:pt x="44298" y="327404"/>
                  </a:lnTo>
                  <a:cubicBezTo>
                    <a:pt x="32549" y="327404"/>
                    <a:pt x="21282" y="322737"/>
                    <a:pt x="12975" y="314430"/>
                  </a:cubicBezTo>
                  <a:cubicBezTo>
                    <a:pt x="4667" y="306122"/>
                    <a:pt x="0" y="294855"/>
                    <a:pt x="0" y="283106"/>
                  </a:cubicBezTo>
                  <a:lnTo>
                    <a:pt x="0" y="44298"/>
                  </a:lnTo>
                  <a:cubicBezTo>
                    <a:pt x="0" y="32549"/>
                    <a:pt x="4667" y="21282"/>
                    <a:pt x="12975" y="12975"/>
                  </a:cubicBezTo>
                  <a:cubicBezTo>
                    <a:pt x="21282" y="4667"/>
                    <a:pt x="32549" y="0"/>
                    <a:pt x="44298" y="0"/>
                  </a:cubicBezTo>
                  <a:close/>
                </a:path>
              </a:pathLst>
            </a:custGeom>
            <a:solidFill>
              <a:srgbClr val="593C8F"/>
            </a:solidFill>
          </p:spPr>
        </p:sp>
        <p:sp>
          <p:nvSpPr>
            <p:cNvPr id="6" name="TextBox 6"/>
            <p:cNvSpPr txBox="1"/>
            <p:nvPr/>
          </p:nvSpPr>
          <p:spPr>
            <a:xfrm>
              <a:off x="0" y="-47625"/>
              <a:ext cx="2347529" cy="37502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208539" y="2023139"/>
            <a:ext cx="16526213" cy="6711315"/>
          </a:xfrm>
          <a:prstGeom prst="rect">
            <a:avLst/>
          </a:prstGeom>
        </p:spPr>
        <p:txBody>
          <a:bodyPr lIns="0" tIns="0" rIns="0" bIns="0" rtlCol="0" anchor="t">
            <a:spAutoFit/>
          </a:bodyPr>
          <a:lstStyle/>
          <a:p>
            <a:pPr marL="518160" lvl="1" indent="-259080" algn="l">
              <a:lnSpc>
                <a:spcPts val="3359"/>
              </a:lnSpc>
              <a:buFont typeface="Arial"/>
              <a:buChar char="•"/>
            </a:pPr>
            <a:r>
              <a:rPr lang="en-US" sz="2400" i="1">
                <a:solidFill>
                  <a:srgbClr val="000000"/>
                </a:solidFill>
                <a:latin typeface="Poppins Italics"/>
                <a:ea typeface="Poppins Italics"/>
                <a:cs typeface="Poppins Italics"/>
                <a:sym typeface="Poppins Italics"/>
              </a:rPr>
              <a:t>Haaretz v Goldhar </a:t>
            </a:r>
            <a:r>
              <a:rPr lang="en-US" sz="2400">
                <a:solidFill>
                  <a:srgbClr val="000000"/>
                </a:solidFill>
                <a:latin typeface="Poppins"/>
                <a:ea typeface="Poppins"/>
                <a:cs typeface="Poppins"/>
                <a:sym typeface="Poppins"/>
              </a:rPr>
              <a:t>highlights challenges of addressing multijurisdictional online defamation in Canadian courts and potential need for adapting jurisdictional rules to better address Internet-based libel.</a:t>
            </a:r>
          </a:p>
          <a:p>
            <a:pPr algn="l">
              <a:lnSpc>
                <a:spcPts val="3359"/>
              </a:lnSpc>
            </a:pPr>
            <a:endParaRPr lang="en-US" sz="2400">
              <a:solidFill>
                <a:srgbClr val="000000"/>
              </a:solidFill>
              <a:latin typeface="Poppins"/>
              <a:ea typeface="Poppins"/>
              <a:cs typeface="Poppins"/>
              <a:sym typeface="Poppins"/>
            </a:endParaRPr>
          </a:p>
          <a:p>
            <a:pPr marL="518160" lvl="1" indent="-259080" algn="l">
              <a:lnSpc>
                <a:spcPts val="3359"/>
              </a:lnSpc>
              <a:buFont typeface="Arial"/>
              <a:buChar char="•"/>
            </a:pPr>
            <a:r>
              <a:rPr lang="en-US" sz="2400">
                <a:solidFill>
                  <a:srgbClr val="000000"/>
                </a:solidFill>
                <a:latin typeface="Poppins"/>
                <a:ea typeface="Poppins"/>
                <a:cs typeface="Poppins"/>
                <a:sym typeface="Poppins"/>
              </a:rPr>
              <a:t>The case demonstrates the complexities of Internet defamation where torts may occur across multiple jurisdictions, potentially allowing multiple courts to assume jurisdiction under the lex loci delicti rule. This rule, which ties jurisdiction to the location of the alleged harm, can lead to challenges in an interconnected world.</a:t>
            </a:r>
          </a:p>
          <a:p>
            <a:pPr algn="l">
              <a:lnSpc>
                <a:spcPts val="3359"/>
              </a:lnSpc>
            </a:pPr>
            <a:endParaRPr lang="en-US" sz="2400">
              <a:solidFill>
                <a:srgbClr val="000000"/>
              </a:solidFill>
              <a:latin typeface="Poppins"/>
              <a:ea typeface="Poppins"/>
              <a:cs typeface="Poppins"/>
              <a:sym typeface="Poppins"/>
            </a:endParaRPr>
          </a:p>
          <a:p>
            <a:pPr marL="518160" lvl="1" indent="-259080" algn="l">
              <a:lnSpc>
                <a:spcPts val="3359"/>
              </a:lnSpc>
              <a:buFont typeface="Arial"/>
              <a:buChar char="•"/>
            </a:pPr>
            <a:r>
              <a:rPr lang="en-US" sz="2400">
                <a:solidFill>
                  <a:srgbClr val="000000"/>
                </a:solidFill>
                <a:latin typeface="Poppins"/>
                <a:ea typeface="Poppins"/>
                <a:cs typeface="Poppins"/>
                <a:sym typeface="Poppins"/>
              </a:rPr>
              <a:t>The Court’s decision underscores that online content does not automatically subject a publisher to foreign jurisdictions simply because it’s accessible internationally. Despite the existence of a "real and substantial connection", the </a:t>
            </a:r>
            <a:r>
              <a:rPr lang="en-US" sz="2400" i="1">
                <a:solidFill>
                  <a:srgbClr val="000000"/>
                </a:solidFill>
                <a:latin typeface="Poppins Italics"/>
                <a:ea typeface="Poppins Italics"/>
                <a:cs typeface="Poppins Italics"/>
                <a:sym typeface="Poppins Italics"/>
              </a:rPr>
              <a:t>forum non conveniens</a:t>
            </a:r>
            <a:r>
              <a:rPr lang="en-US" sz="2400">
                <a:solidFill>
                  <a:srgbClr val="000000"/>
                </a:solidFill>
                <a:latin typeface="Poppins"/>
                <a:ea typeface="Poppins"/>
                <a:cs typeface="Poppins"/>
                <a:sym typeface="Poppins"/>
              </a:rPr>
              <a:t> principle can override this if another forum is demonstrably more appropriate. This protects media from facing lawsuits globally for content accessible on the Internet.</a:t>
            </a:r>
          </a:p>
          <a:p>
            <a:pPr algn="l">
              <a:lnSpc>
                <a:spcPts val="3359"/>
              </a:lnSpc>
            </a:pPr>
            <a:endParaRPr lang="en-US" sz="2400">
              <a:solidFill>
                <a:srgbClr val="000000"/>
              </a:solidFill>
              <a:latin typeface="Poppins"/>
              <a:ea typeface="Poppins"/>
              <a:cs typeface="Poppins"/>
              <a:sym typeface="Poppins"/>
            </a:endParaRPr>
          </a:p>
          <a:p>
            <a:pPr marL="518160" lvl="1" indent="-259080" algn="l">
              <a:lnSpc>
                <a:spcPts val="3359"/>
              </a:lnSpc>
              <a:spcBef>
                <a:spcPct val="0"/>
              </a:spcBef>
              <a:buFont typeface="Arial"/>
              <a:buChar char="•"/>
            </a:pPr>
            <a:r>
              <a:rPr lang="en-US" sz="2400">
                <a:solidFill>
                  <a:srgbClr val="000000"/>
                </a:solidFill>
                <a:latin typeface="Poppins"/>
                <a:ea typeface="Poppins"/>
                <a:cs typeface="Poppins"/>
                <a:sym typeface="Poppins"/>
              </a:rPr>
              <a:t>The split decision reflects the novel and evolving nature of Internet law, where traditional legal frameworks don’t always neatly apply, especially regarding jurisdiction in online defamation cases.</a:t>
            </a:r>
          </a:p>
        </p:txBody>
      </p:sp>
      <p:sp>
        <p:nvSpPr>
          <p:cNvPr id="8" name="TextBox 8"/>
          <p:cNvSpPr txBox="1"/>
          <p:nvPr/>
        </p:nvSpPr>
        <p:spPr>
          <a:xfrm>
            <a:off x="6132537" y="779249"/>
            <a:ext cx="6022926" cy="811751"/>
          </a:xfrm>
          <a:prstGeom prst="rect">
            <a:avLst/>
          </a:prstGeom>
        </p:spPr>
        <p:txBody>
          <a:bodyPr lIns="0" tIns="0" rIns="0" bIns="0" rtlCol="0" anchor="t">
            <a:spAutoFit/>
          </a:bodyPr>
          <a:lstStyle/>
          <a:p>
            <a:pPr algn="ctr">
              <a:lnSpc>
                <a:spcPts val="6693"/>
              </a:lnSpc>
              <a:spcBef>
                <a:spcPct val="0"/>
              </a:spcBef>
            </a:pPr>
            <a:r>
              <a:rPr lang="en-US" sz="4780">
                <a:solidFill>
                  <a:srgbClr val="593C8F"/>
                </a:solidFill>
                <a:latin typeface="League Spartan"/>
                <a:ea typeface="League Spartan"/>
                <a:cs typeface="League Spartan"/>
                <a:sym typeface="League Spartan"/>
              </a:rPr>
              <a:t>KEY TAKEAWAYS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897880" y="3453463"/>
            <a:ext cx="6492240" cy="0"/>
          </a:xfrm>
          <a:prstGeom prst="line">
            <a:avLst/>
          </a:prstGeom>
          <a:ln w="38100" cap="flat">
            <a:solidFill>
              <a:srgbClr val="000000"/>
            </a:solidFill>
            <a:prstDash val="solid"/>
            <a:headEnd type="none" w="sm" len="sm"/>
            <a:tailEnd type="none" w="sm" len="sm"/>
          </a:ln>
        </p:spPr>
      </p:sp>
      <p:grpSp>
        <p:nvGrpSpPr>
          <p:cNvPr id="3" name="Group 3"/>
          <p:cNvGrpSpPr/>
          <p:nvPr/>
        </p:nvGrpSpPr>
        <p:grpSpPr>
          <a:xfrm>
            <a:off x="-481726" y="4650751"/>
            <a:ext cx="19251452" cy="5636249"/>
            <a:chOff x="0" y="0"/>
            <a:chExt cx="5070341" cy="1484444"/>
          </a:xfrm>
        </p:grpSpPr>
        <p:sp>
          <p:nvSpPr>
            <p:cNvPr id="4" name="Freeform 4"/>
            <p:cNvSpPr/>
            <p:nvPr/>
          </p:nvSpPr>
          <p:spPr>
            <a:xfrm>
              <a:off x="0" y="0"/>
              <a:ext cx="5070341" cy="1484444"/>
            </a:xfrm>
            <a:custGeom>
              <a:avLst/>
              <a:gdLst/>
              <a:ahLst/>
              <a:cxnLst/>
              <a:rect l="l" t="t" r="r" b="b"/>
              <a:pathLst>
                <a:path w="5070341" h="1484444">
                  <a:moveTo>
                    <a:pt x="0" y="0"/>
                  </a:moveTo>
                  <a:lnTo>
                    <a:pt x="5070341" y="0"/>
                  </a:lnTo>
                  <a:lnTo>
                    <a:pt x="5070341" y="1484444"/>
                  </a:lnTo>
                  <a:lnTo>
                    <a:pt x="0" y="1484444"/>
                  </a:lnTo>
                  <a:close/>
                </a:path>
              </a:pathLst>
            </a:custGeom>
            <a:solidFill>
              <a:srgbClr val="593C8F"/>
            </a:solidFill>
          </p:spPr>
        </p:sp>
        <p:sp>
          <p:nvSpPr>
            <p:cNvPr id="5" name="TextBox 5"/>
            <p:cNvSpPr txBox="1"/>
            <p:nvPr/>
          </p:nvSpPr>
          <p:spPr>
            <a:xfrm>
              <a:off x="0" y="-47625"/>
              <a:ext cx="5070341" cy="153206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7361740" y="5523259"/>
            <a:ext cx="3564519" cy="3074398"/>
          </a:xfrm>
          <a:custGeom>
            <a:avLst/>
            <a:gdLst/>
            <a:ahLst/>
            <a:cxnLst/>
            <a:rect l="l" t="t" r="r" b="b"/>
            <a:pathLst>
              <a:path w="3564519" h="3074398">
                <a:moveTo>
                  <a:pt x="0" y="0"/>
                </a:moveTo>
                <a:lnTo>
                  <a:pt x="3564520" y="0"/>
                </a:lnTo>
                <a:lnTo>
                  <a:pt x="3564520" y="3074397"/>
                </a:lnTo>
                <a:lnTo>
                  <a:pt x="0" y="3074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3083464" y="5523259"/>
            <a:ext cx="2540221" cy="3074398"/>
          </a:xfrm>
          <a:custGeom>
            <a:avLst/>
            <a:gdLst/>
            <a:ahLst/>
            <a:cxnLst/>
            <a:rect l="l" t="t" r="r" b="b"/>
            <a:pathLst>
              <a:path w="2540221" h="3074398">
                <a:moveTo>
                  <a:pt x="0" y="0"/>
                </a:moveTo>
                <a:lnTo>
                  <a:pt x="2540221" y="0"/>
                </a:lnTo>
                <a:lnTo>
                  <a:pt x="2540221" y="3074397"/>
                </a:lnTo>
                <a:lnTo>
                  <a:pt x="0" y="30743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3162896" y="5688846"/>
            <a:ext cx="1679838" cy="2908810"/>
          </a:xfrm>
          <a:custGeom>
            <a:avLst/>
            <a:gdLst/>
            <a:ahLst/>
            <a:cxnLst/>
            <a:rect l="l" t="t" r="r" b="b"/>
            <a:pathLst>
              <a:path w="1679838" h="2908810">
                <a:moveTo>
                  <a:pt x="0" y="0"/>
                </a:moveTo>
                <a:lnTo>
                  <a:pt x="1679838" y="0"/>
                </a:lnTo>
                <a:lnTo>
                  <a:pt x="1679838" y="2908810"/>
                </a:lnTo>
                <a:lnTo>
                  <a:pt x="0" y="29088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4072171" y="2078309"/>
            <a:ext cx="10143658" cy="1375155"/>
          </a:xfrm>
          <a:prstGeom prst="rect">
            <a:avLst/>
          </a:prstGeom>
        </p:spPr>
        <p:txBody>
          <a:bodyPr lIns="0" tIns="0" rIns="0" bIns="0" rtlCol="0" anchor="t">
            <a:spAutoFit/>
          </a:bodyPr>
          <a:lstStyle/>
          <a:p>
            <a:pPr algn="ctr">
              <a:lnSpc>
                <a:spcPts val="11272"/>
              </a:lnSpc>
              <a:spcBef>
                <a:spcPct val="0"/>
              </a:spcBef>
            </a:pPr>
            <a:r>
              <a:rPr lang="en-US" sz="8051">
                <a:solidFill>
                  <a:srgbClr val="593C8F"/>
                </a:solidFill>
                <a:latin typeface="League Spartan"/>
                <a:ea typeface="League Spartan"/>
                <a:cs typeface="League Spartan"/>
                <a:sym typeface="League Spartan"/>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740</Words>
  <Application>Microsoft Office PowerPoint</Application>
  <PresentationFormat>Custom</PresentationFormat>
  <Paragraphs>57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Poppins</vt:lpstr>
      <vt:lpstr>Poppins Bold</vt:lpstr>
      <vt:lpstr>Poppins Italics</vt:lpstr>
      <vt:lpstr>Arial</vt:lpstr>
      <vt:lpstr>League Spartan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Haaretz v Goldhar — Sarah Bangash</dc:title>
  <cp:lastModifiedBy>Allen Mendelsohn</cp:lastModifiedBy>
  <cp:revision>1</cp:revision>
  <dcterms:created xsi:type="dcterms:W3CDTF">2006-08-16T00:00:00Z</dcterms:created>
  <dcterms:modified xsi:type="dcterms:W3CDTF">2024-10-28T21:54:01Z</dcterms:modified>
  <dc:identifier>DAGU1S7EfoM</dc:identifier>
</cp:coreProperties>
</file>