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401" r:id="rId3"/>
    <p:sldId id="708" r:id="rId4"/>
    <p:sldId id="645" r:id="rId5"/>
    <p:sldId id="437" r:id="rId6"/>
    <p:sldId id="675" r:id="rId7"/>
    <p:sldId id="637" r:id="rId8"/>
    <p:sldId id="700" r:id="rId9"/>
    <p:sldId id="490" r:id="rId10"/>
    <p:sldId id="707" r:id="rId11"/>
    <p:sldId id="491" r:id="rId12"/>
    <p:sldId id="693" r:id="rId13"/>
    <p:sldId id="694" r:id="rId14"/>
    <p:sldId id="695" r:id="rId15"/>
    <p:sldId id="493" r:id="rId16"/>
    <p:sldId id="494" r:id="rId17"/>
    <p:sldId id="638" r:id="rId18"/>
    <p:sldId id="580" r:id="rId19"/>
    <p:sldId id="581" r:id="rId20"/>
    <p:sldId id="639" r:id="rId21"/>
    <p:sldId id="583" r:id="rId22"/>
    <p:sldId id="586" r:id="rId23"/>
    <p:sldId id="641" r:id="rId24"/>
    <p:sldId id="642" r:id="rId25"/>
    <p:sldId id="644" r:id="rId26"/>
    <p:sldId id="601" r:id="rId27"/>
    <p:sldId id="696" r:id="rId28"/>
    <p:sldId id="705"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57" r:id="rId43"/>
    <p:sldId id="633" r:id="rId44"/>
    <p:sldId id="706" r:id="rId45"/>
    <p:sldId id="659" r:id="rId46"/>
    <p:sldId id="497" r:id="rId47"/>
    <p:sldId id="495" r:id="rId48"/>
    <p:sldId id="511" r:id="rId49"/>
    <p:sldId id="529" r:id="rId50"/>
    <p:sldId id="498" r:id="rId51"/>
    <p:sldId id="499" r:id="rId52"/>
    <p:sldId id="500" r:id="rId53"/>
    <p:sldId id="576" r:id="rId54"/>
    <p:sldId id="507" r:id="rId55"/>
    <p:sldId id="512" r:id="rId56"/>
    <p:sldId id="538"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Mendelsohn" userId="86f0204bdc17aa10" providerId="LiveId" clId="{52795270-A90E-4308-B8D4-ABD11309E467}"/>
    <pc:docChg chg="delSld">
      <pc:chgData name="Allen Mendelsohn" userId="86f0204bdc17aa10" providerId="LiveId" clId="{52795270-A90E-4308-B8D4-ABD11309E467}" dt="2024-10-28T22:34:52.277" v="2" actId="47"/>
      <pc:docMkLst>
        <pc:docMk/>
      </pc:docMkLst>
      <pc:sldChg chg="del">
        <pc:chgData name="Allen Mendelsohn" userId="86f0204bdc17aa10" providerId="LiveId" clId="{52795270-A90E-4308-B8D4-ABD11309E467}" dt="2024-10-28T22:34:52.277" v="2" actId="47"/>
        <pc:sldMkLst>
          <pc:docMk/>
          <pc:sldMk cId="2047072504" sldId="419"/>
        </pc:sldMkLst>
      </pc:sldChg>
      <pc:sldChg chg="del">
        <pc:chgData name="Allen Mendelsohn" userId="86f0204bdc17aa10" providerId="LiveId" clId="{52795270-A90E-4308-B8D4-ABD11309E467}" dt="2024-10-28T22:34:10.092" v="0" actId="47"/>
        <pc:sldMkLst>
          <pc:docMk/>
          <pc:sldMk cId="2695665681" sldId="501"/>
        </pc:sldMkLst>
      </pc:sldChg>
      <pc:sldChg chg="del">
        <pc:chgData name="Allen Mendelsohn" userId="86f0204bdc17aa10" providerId="LiveId" clId="{52795270-A90E-4308-B8D4-ABD11309E467}" dt="2024-10-28T22:34:10.092" v="0" actId="47"/>
        <pc:sldMkLst>
          <pc:docMk/>
          <pc:sldMk cId="2826543706" sldId="502"/>
        </pc:sldMkLst>
      </pc:sldChg>
      <pc:sldChg chg="del">
        <pc:chgData name="Allen Mendelsohn" userId="86f0204bdc17aa10" providerId="LiveId" clId="{52795270-A90E-4308-B8D4-ABD11309E467}" dt="2024-10-28T22:34:10.092" v="0" actId="47"/>
        <pc:sldMkLst>
          <pc:docMk/>
          <pc:sldMk cId="2364701531" sldId="503"/>
        </pc:sldMkLst>
      </pc:sldChg>
      <pc:sldChg chg="del">
        <pc:chgData name="Allen Mendelsohn" userId="86f0204bdc17aa10" providerId="LiveId" clId="{52795270-A90E-4308-B8D4-ABD11309E467}" dt="2024-10-28T22:34:52.277" v="2" actId="47"/>
        <pc:sldMkLst>
          <pc:docMk/>
          <pc:sldMk cId="2715464516" sldId="505"/>
        </pc:sldMkLst>
      </pc:sldChg>
      <pc:sldChg chg="del">
        <pc:chgData name="Allen Mendelsohn" userId="86f0204bdc17aa10" providerId="LiveId" clId="{52795270-A90E-4308-B8D4-ABD11309E467}" dt="2024-10-28T22:34:52.277" v="2" actId="47"/>
        <pc:sldMkLst>
          <pc:docMk/>
          <pc:sldMk cId="2981148499" sldId="508"/>
        </pc:sldMkLst>
      </pc:sldChg>
      <pc:sldChg chg="del">
        <pc:chgData name="Allen Mendelsohn" userId="86f0204bdc17aa10" providerId="LiveId" clId="{52795270-A90E-4308-B8D4-ABD11309E467}" dt="2024-10-28T22:34:52.277" v="2" actId="47"/>
        <pc:sldMkLst>
          <pc:docMk/>
          <pc:sldMk cId="563950291" sldId="509"/>
        </pc:sldMkLst>
      </pc:sldChg>
      <pc:sldChg chg="del">
        <pc:chgData name="Allen Mendelsohn" userId="86f0204bdc17aa10" providerId="LiveId" clId="{52795270-A90E-4308-B8D4-ABD11309E467}" dt="2024-10-28T22:34:36.343" v="1" actId="47"/>
        <pc:sldMkLst>
          <pc:docMk/>
          <pc:sldMk cId="3354420375" sldId="513"/>
        </pc:sldMkLst>
      </pc:sldChg>
      <pc:sldChg chg="del">
        <pc:chgData name="Allen Mendelsohn" userId="86f0204bdc17aa10" providerId="LiveId" clId="{52795270-A90E-4308-B8D4-ABD11309E467}" dt="2024-10-28T22:34:10.092" v="0" actId="47"/>
        <pc:sldMkLst>
          <pc:docMk/>
          <pc:sldMk cId="3116390088" sldId="514"/>
        </pc:sldMkLst>
      </pc:sldChg>
      <pc:sldChg chg="del">
        <pc:chgData name="Allen Mendelsohn" userId="86f0204bdc17aa10" providerId="LiveId" clId="{52795270-A90E-4308-B8D4-ABD11309E467}" dt="2024-10-28T22:34:10.092" v="0" actId="47"/>
        <pc:sldMkLst>
          <pc:docMk/>
          <pc:sldMk cId="2082048248" sldId="515"/>
        </pc:sldMkLst>
      </pc:sldChg>
      <pc:sldChg chg="del">
        <pc:chgData name="Allen Mendelsohn" userId="86f0204bdc17aa10" providerId="LiveId" clId="{52795270-A90E-4308-B8D4-ABD11309E467}" dt="2024-10-28T22:34:10.092" v="0" actId="47"/>
        <pc:sldMkLst>
          <pc:docMk/>
          <pc:sldMk cId="1066863514" sldId="516"/>
        </pc:sldMkLst>
      </pc:sldChg>
      <pc:sldChg chg="del">
        <pc:chgData name="Allen Mendelsohn" userId="86f0204bdc17aa10" providerId="LiveId" clId="{52795270-A90E-4308-B8D4-ABD11309E467}" dt="2024-10-28T22:34:10.092" v="0" actId="47"/>
        <pc:sldMkLst>
          <pc:docMk/>
          <pc:sldMk cId="1058461176" sldId="518"/>
        </pc:sldMkLst>
      </pc:sldChg>
      <pc:sldChg chg="del">
        <pc:chgData name="Allen Mendelsohn" userId="86f0204bdc17aa10" providerId="LiveId" clId="{52795270-A90E-4308-B8D4-ABD11309E467}" dt="2024-10-28T22:34:10.092" v="0" actId="47"/>
        <pc:sldMkLst>
          <pc:docMk/>
          <pc:sldMk cId="1759375601" sldId="519"/>
        </pc:sldMkLst>
      </pc:sldChg>
      <pc:sldChg chg="del">
        <pc:chgData name="Allen Mendelsohn" userId="86f0204bdc17aa10" providerId="LiveId" clId="{52795270-A90E-4308-B8D4-ABD11309E467}" dt="2024-10-28T22:34:10.092" v="0" actId="47"/>
        <pc:sldMkLst>
          <pc:docMk/>
          <pc:sldMk cId="3571064111" sldId="520"/>
        </pc:sldMkLst>
      </pc:sldChg>
      <pc:sldChg chg="del">
        <pc:chgData name="Allen Mendelsohn" userId="86f0204bdc17aa10" providerId="LiveId" clId="{52795270-A90E-4308-B8D4-ABD11309E467}" dt="2024-10-28T22:34:10.092" v="0" actId="47"/>
        <pc:sldMkLst>
          <pc:docMk/>
          <pc:sldMk cId="2583396141" sldId="521"/>
        </pc:sldMkLst>
      </pc:sldChg>
      <pc:sldChg chg="del">
        <pc:chgData name="Allen Mendelsohn" userId="86f0204bdc17aa10" providerId="LiveId" clId="{52795270-A90E-4308-B8D4-ABD11309E467}" dt="2024-10-28T22:34:10.092" v="0" actId="47"/>
        <pc:sldMkLst>
          <pc:docMk/>
          <pc:sldMk cId="1245265346" sldId="522"/>
        </pc:sldMkLst>
      </pc:sldChg>
      <pc:sldChg chg="del">
        <pc:chgData name="Allen Mendelsohn" userId="86f0204bdc17aa10" providerId="LiveId" clId="{52795270-A90E-4308-B8D4-ABD11309E467}" dt="2024-10-28T22:34:10.092" v="0" actId="47"/>
        <pc:sldMkLst>
          <pc:docMk/>
          <pc:sldMk cId="3639609627" sldId="523"/>
        </pc:sldMkLst>
      </pc:sldChg>
      <pc:sldChg chg="del">
        <pc:chgData name="Allen Mendelsohn" userId="86f0204bdc17aa10" providerId="LiveId" clId="{52795270-A90E-4308-B8D4-ABD11309E467}" dt="2024-10-28T22:34:10.092" v="0" actId="47"/>
        <pc:sldMkLst>
          <pc:docMk/>
          <pc:sldMk cId="2514287284" sldId="524"/>
        </pc:sldMkLst>
      </pc:sldChg>
      <pc:sldChg chg="del">
        <pc:chgData name="Allen Mendelsohn" userId="86f0204bdc17aa10" providerId="LiveId" clId="{52795270-A90E-4308-B8D4-ABD11309E467}" dt="2024-10-28T22:34:10.092" v="0" actId="47"/>
        <pc:sldMkLst>
          <pc:docMk/>
          <pc:sldMk cId="1847346869" sldId="525"/>
        </pc:sldMkLst>
      </pc:sldChg>
      <pc:sldChg chg="del">
        <pc:chgData name="Allen Mendelsohn" userId="86f0204bdc17aa10" providerId="LiveId" clId="{52795270-A90E-4308-B8D4-ABD11309E467}" dt="2024-10-28T22:34:10.092" v="0" actId="47"/>
        <pc:sldMkLst>
          <pc:docMk/>
          <pc:sldMk cId="1345346675" sldId="526"/>
        </pc:sldMkLst>
      </pc:sldChg>
      <pc:sldChg chg="del">
        <pc:chgData name="Allen Mendelsohn" userId="86f0204bdc17aa10" providerId="LiveId" clId="{52795270-A90E-4308-B8D4-ABD11309E467}" dt="2024-10-28T22:34:10.092" v="0" actId="47"/>
        <pc:sldMkLst>
          <pc:docMk/>
          <pc:sldMk cId="3874787331" sldId="527"/>
        </pc:sldMkLst>
      </pc:sldChg>
      <pc:sldChg chg="del">
        <pc:chgData name="Allen Mendelsohn" userId="86f0204bdc17aa10" providerId="LiveId" clId="{52795270-A90E-4308-B8D4-ABD11309E467}" dt="2024-10-28T22:34:10.092" v="0" actId="47"/>
        <pc:sldMkLst>
          <pc:docMk/>
          <pc:sldMk cId="1311471306" sldId="528"/>
        </pc:sldMkLst>
      </pc:sldChg>
      <pc:sldChg chg="del">
        <pc:chgData name="Allen Mendelsohn" userId="86f0204bdc17aa10" providerId="LiveId" clId="{52795270-A90E-4308-B8D4-ABD11309E467}" dt="2024-10-28T22:34:10.092" v="0" actId="47"/>
        <pc:sldMkLst>
          <pc:docMk/>
          <pc:sldMk cId="831061292" sldId="530"/>
        </pc:sldMkLst>
      </pc:sldChg>
      <pc:sldChg chg="del">
        <pc:chgData name="Allen Mendelsohn" userId="86f0204bdc17aa10" providerId="LiveId" clId="{52795270-A90E-4308-B8D4-ABD11309E467}" dt="2024-10-28T22:34:10.092" v="0" actId="47"/>
        <pc:sldMkLst>
          <pc:docMk/>
          <pc:sldMk cId="1951420376" sldId="531"/>
        </pc:sldMkLst>
      </pc:sldChg>
      <pc:sldChg chg="del">
        <pc:chgData name="Allen Mendelsohn" userId="86f0204bdc17aa10" providerId="LiveId" clId="{52795270-A90E-4308-B8D4-ABD11309E467}" dt="2024-10-28T22:34:10.092" v="0" actId="47"/>
        <pc:sldMkLst>
          <pc:docMk/>
          <pc:sldMk cId="2914591110" sldId="532"/>
        </pc:sldMkLst>
      </pc:sldChg>
      <pc:sldChg chg="del">
        <pc:chgData name="Allen Mendelsohn" userId="86f0204bdc17aa10" providerId="LiveId" clId="{52795270-A90E-4308-B8D4-ABD11309E467}" dt="2024-10-28T22:34:10.092" v="0" actId="47"/>
        <pc:sldMkLst>
          <pc:docMk/>
          <pc:sldMk cId="3955603450" sldId="533"/>
        </pc:sldMkLst>
      </pc:sldChg>
      <pc:sldChg chg="del">
        <pc:chgData name="Allen Mendelsohn" userId="86f0204bdc17aa10" providerId="LiveId" clId="{52795270-A90E-4308-B8D4-ABD11309E467}" dt="2024-10-28T22:34:36.343" v="1" actId="47"/>
        <pc:sldMkLst>
          <pc:docMk/>
          <pc:sldMk cId="400342225" sldId="534"/>
        </pc:sldMkLst>
      </pc:sldChg>
      <pc:sldChg chg="del">
        <pc:chgData name="Allen Mendelsohn" userId="86f0204bdc17aa10" providerId="LiveId" clId="{52795270-A90E-4308-B8D4-ABD11309E467}" dt="2024-10-28T22:34:36.343" v="1" actId="47"/>
        <pc:sldMkLst>
          <pc:docMk/>
          <pc:sldMk cId="1381919979" sldId="535"/>
        </pc:sldMkLst>
      </pc:sldChg>
      <pc:sldChg chg="del">
        <pc:chgData name="Allen Mendelsohn" userId="86f0204bdc17aa10" providerId="LiveId" clId="{52795270-A90E-4308-B8D4-ABD11309E467}" dt="2024-10-28T22:34:52.277" v="2" actId="47"/>
        <pc:sldMkLst>
          <pc:docMk/>
          <pc:sldMk cId="476089319" sldId="536"/>
        </pc:sldMkLst>
      </pc:sldChg>
      <pc:sldChg chg="del">
        <pc:chgData name="Allen Mendelsohn" userId="86f0204bdc17aa10" providerId="LiveId" clId="{52795270-A90E-4308-B8D4-ABD11309E467}" dt="2024-10-28T22:34:52.277" v="2" actId="47"/>
        <pc:sldMkLst>
          <pc:docMk/>
          <pc:sldMk cId="1385770515" sldId="537"/>
        </pc:sldMkLst>
      </pc:sldChg>
      <pc:sldChg chg="del">
        <pc:chgData name="Allen Mendelsohn" userId="86f0204bdc17aa10" providerId="LiveId" clId="{52795270-A90E-4308-B8D4-ABD11309E467}" dt="2024-10-28T22:34:52.277" v="2" actId="47"/>
        <pc:sldMkLst>
          <pc:docMk/>
          <pc:sldMk cId="2621797538" sldId="539"/>
        </pc:sldMkLst>
      </pc:sldChg>
      <pc:sldChg chg="del">
        <pc:chgData name="Allen Mendelsohn" userId="86f0204bdc17aa10" providerId="LiveId" clId="{52795270-A90E-4308-B8D4-ABD11309E467}" dt="2024-10-28T22:34:52.277" v="2" actId="47"/>
        <pc:sldMkLst>
          <pc:docMk/>
          <pc:sldMk cId="444151187" sldId="540"/>
        </pc:sldMkLst>
      </pc:sldChg>
      <pc:sldChg chg="del">
        <pc:chgData name="Allen Mendelsohn" userId="86f0204bdc17aa10" providerId="LiveId" clId="{52795270-A90E-4308-B8D4-ABD11309E467}" dt="2024-10-28T22:34:52.277" v="2" actId="47"/>
        <pc:sldMkLst>
          <pc:docMk/>
          <pc:sldMk cId="2691565452" sldId="541"/>
        </pc:sldMkLst>
      </pc:sldChg>
      <pc:sldChg chg="del">
        <pc:chgData name="Allen Mendelsohn" userId="86f0204bdc17aa10" providerId="LiveId" clId="{52795270-A90E-4308-B8D4-ABD11309E467}" dt="2024-10-28T22:34:52.277" v="2" actId="47"/>
        <pc:sldMkLst>
          <pc:docMk/>
          <pc:sldMk cId="3836628903" sldId="542"/>
        </pc:sldMkLst>
      </pc:sldChg>
      <pc:sldChg chg="del">
        <pc:chgData name="Allen Mendelsohn" userId="86f0204bdc17aa10" providerId="LiveId" clId="{52795270-A90E-4308-B8D4-ABD11309E467}" dt="2024-10-28T22:34:52.277" v="2" actId="47"/>
        <pc:sldMkLst>
          <pc:docMk/>
          <pc:sldMk cId="411722570" sldId="543"/>
        </pc:sldMkLst>
      </pc:sldChg>
      <pc:sldChg chg="del">
        <pc:chgData name="Allen Mendelsohn" userId="86f0204bdc17aa10" providerId="LiveId" clId="{52795270-A90E-4308-B8D4-ABD11309E467}" dt="2024-10-28T22:34:52.277" v="2" actId="47"/>
        <pc:sldMkLst>
          <pc:docMk/>
          <pc:sldMk cId="1429012374" sldId="544"/>
        </pc:sldMkLst>
      </pc:sldChg>
      <pc:sldChg chg="del">
        <pc:chgData name="Allen Mendelsohn" userId="86f0204bdc17aa10" providerId="LiveId" clId="{52795270-A90E-4308-B8D4-ABD11309E467}" dt="2024-10-28T22:34:52.277" v="2" actId="47"/>
        <pc:sldMkLst>
          <pc:docMk/>
          <pc:sldMk cId="1833015621" sldId="545"/>
        </pc:sldMkLst>
      </pc:sldChg>
      <pc:sldChg chg="del">
        <pc:chgData name="Allen Mendelsohn" userId="86f0204bdc17aa10" providerId="LiveId" clId="{52795270-A90E-4308-B8D4-ABD11309E467}" dt="2024-10-28T22:34:52.277" v="2" actId="47"/>
        <pc:sldMkLst>
          <pc:docMk/>
          <pc:sldMk cId="2201911684" sldId="546"/>
        </pc:sldMkLst>
      </pc:sldChg>
      <pc:sldChg chg="del">
        <pc:chgData name="Allen Mendelsohn" userId="86f0204bdc17aa10" providerId="LiveId" clId="{52795270-A90E-4308-B8D4-ABD11309E467}" dt="2024-10-28T22:34:52.277" v="2" actId="47"/>
        <pc:sldMkLst>
          <pc:docMk/>
          <pc:sldMk cId="18445923" sldId="547"/>
        </pc:sldMkLst>
      </pc:sldChg>
      <pc:sldChg chg="del">
        <pc:chgData name="Allen Mendelsohn" userId="86f0204bdc17aa10" providerId="LiveId" clId="{52795270-A90E-4308-B8D4-ABD11309E467}" dt="2024-10-28T22:34:52.277" v="2" actId="47"/>
        <pc:sldMkLst>
          <pc:docMk/>
          <pc:sldMk cId="2768326132" sldId="548"/>
        </pc:sldMkLst>
      </pc:sldChg>
      <pc:sldChg chg="del">
        <pc:chgData name="Allen Mendelsohn" userId="86f0204bdc17aa10" providerId="LiveId" clId="{52795270-A90E-4308-B8D4-ABD11309E467}" dt="2024-10-28T22:34:52.277" v="2" actId="47"/>
        <pc:sldMkLst>
          <pc:docMk/>
          <pc:sldMk cId="3071659812" sldId="549"/>
        </pc:sldMkLst>
      </pc:sldChg>
      <pc:sldChg chg="del">
        <pc:chgData name="Allen Mendelsohn" userId="86f0204bdc17aa10" providerId="LiveId" clId="{52795270-A90E-4308-B8D4-ABD11309E467}" dt="2024-10-28T22:34:52.277" v="2" actId="47"/>
        <pc:sldMkLst>
          <pc:docMk/>
          <pc:sldMk cId="3315667087" sldId="550"/>
        </pc:sldMkLst>
      </pc:sldChg>
      <pc:sldChg chg="del">
        <pc:chgData name="Allen Mendelsohn" userId="86f0204bdc17aa10" providerId="LiveId" clId="{52795270-A90E-4308-B8D4-ABD11309E467}" dt="2024-10-28T22:34:52.277" v="2" actId="47"/>
        <pc:sldMkLst>
          <pc:docMk/>
          <pc:sldMk cId="3803981545" sldId="551"/>
        </pc:sldMkLst>
      </pc:sldChg>
      <pc:sldChg chg="del">
        <pc:chgData name="Allen Mendelsohn" userId="86f0204bdc17aa10" providerId="LiveId" clId="{52795270-A90E-4308-B8D4-ABD11309E467}" dt="2024-10-28T22:34:52.277" v="2" actId="47"/>
        <pc:sldMkLst>
          <pc:docMk/>
          <pc:sldMk cId="777785677" sldId="553"/>
        </pc:sldMkLst>
      </pc:sldChg>
      <pc:sldChg chg="del">
        <pc:chgData name="Allen Mendelsohn" userId="86f0204bdc17aa10" providerId="LiveId" clId="{52795270-A90E-4308-B8D4-ABD11309E467}" dt="2024-10-28T22:34:52.277" v="2" actId="47"/>
        <pc:sldMkLst>
          <pc:docMk/>
          <pc:sldMk cId="754908778" sldId="554"/>
        </pc:sldMkLst>
      </pc:sldChg>
      <pc:sldChg chg="del">
        <pc:chgData name="Allen Mendelsohn" userId="86f0204bdc17aa10" providerId="LiveId" clId="{52795270-A90E-4308-B8D4-ABD11309E467}" dt="2024-10-28T22:34:52.277" v="2" actId="47"/>
        <pc:sldMkLst>
          <pc:docMk/>
          <pc:sldMk cId="2928718036" sldId="555"/>
        </pc:sldMkLst>
      </pc:sldChg>
      <pc:sldChg chg="del">
        <pc:chgData name="Allen Mendelsohn" userId="86f0204bdc17aa10" providerId="LiveId" clId="{52795270-A90E-4308-B8D4-ABD11309E467}" dt="2024-10-28T22:34:52.277" v="2" actId="47"/>
        <pc:sldMkLst>
          <pc:docMk/>
          <pc:sldMk cId="1080749425" sldId="556"/>
        </pc:sldMkLst>
      </pc:sldChg>
      <pc:sldChg chg="del">
        <pc:chgData name="Allen Mendelsohn" userId="86f0204bdc17aa10" providerId="LiveId" clId="{52795270-A90E-4308-B8D4-ABD11309E467}" dt="2024-10-28T22:34:52.277" v="2" actId="47"/>
        <pc:sldMkLst>
          <pc:docMk/>
          <pc:sldMk cId="2986824542" sldId="557"/>
        </pc:sldMkLst>
      </pc:sldChg>
      <pc:sldChg chg="del">
        <pc:chgData name="Allen Mendelsohn" userId="86f0204bdc17aa10" providerId="LiveId" clId="{52795270-A90E-4308-B8D4-ABD11309E467}" dt="2024-10-28T22:34:52.277" v="2" actId="47"/>
        <pc:sldMkLst>
          <pc:docMk/>
          <pc:sldMk cId="2420831203" sldId="558"/>
        </pc:sldMkLst>
      </pc:sldChg>
      <pc:sldChg chg="del">
        <pc:chgData name="Allen Mendelsohn" userId="86f0204bdc17aa10" providerId="LiveId" clId="{52795270-A90E-4308-B8D4-ABD11309E467}" dt="2024-10-28T22:34:10.092" v="0" actId="47"/>
        <pc:sldMkLst>
          <pc:docMk/>
          <pc:sldMk cId="495139384" sldId="562"/>
        </pc:sldMkLst>
      </pc:sldChg>
      <pc:sldChg chg="del">
        <pc:chgData name="Allen Mendelsohn" userId="86f0204bdc17aa10" providerId="LiveId" clId="{52795270-A90E-4308-B8D4-ABD11309E467}" dt="2024-10-28T22:34:10.092" v="0" actId="47"/>
        <pc:sldMkLst>
          <pc:docMk/>
          <pc:sldMk cId="1594267826" sldId="563"/>
        </pc:sldMkLst>
      </pc:sldChg>
      <pc:sldChg chg="del">
        <pc:chgData name="Allen Mendelsohn" userId="86f0204bdc17aa10" providerId="LiveId" clId="{52795270-A90E-4308-B8D4-ABD11309E467}" dt="2024-10-28T22:34:10.092" v="0" actId="47"/>
        <pc:sldMkLst>
          <pc:docMk/>
          <pc:sldMk cId="3117537930" sldId="564"/>
        </pc:sldMkLst>
      </pc:sldChg>
      <pc:sldChg chg="del">
        <pc:chgData name="Allen Mendelsohn" userId="86f0204bdc17aa10" providerId="LiveId" clId="{52795270-A90E-4308-B8D4-ABD11309E467}" dt="2024-10-28T22:34:10.092" v="0" actId="47"/>
        <pc:sldMkLst>
          <pc:docMk/>
          <pc:sldMk cId="1310442500" sldId="614"/>
        </pc:sldMkLst>
      </pc:sldChg>
      <pc:sldChg chg="del">
        <pc:chgData name="Allen Mendelsohn" userId="86f0204bdc17aa10" providerId="LiveId" clId="{52795270-A90E-4308-B8D4-ABD11309E467}" dt="2024-10-28T22:34:10.092" v="0" actId="47"/>
        <pc:sldMkLst>
          <pc:docMk/>
          <pc:sldMk cId="397705920" sldId="616"/>
        </pc:sldMkLst>
      </pc:sldChg>
      <pc:sldChg chg="del">
        <pc:chgData name="Allen Mendelsohn" userId="86f0204bdc17aa10" providerId="LiveId" clId="{52795270-A90E-4308-B8D4-ABD11309E467}" dt="2024-10-28T22:34:52.277" v="2" actId="47"/>
        <pc:sldMkLst>
          <pc:docMk/>
          <pc:sldMk cId="3870880840" sldId="660"/>
        </pc:sldMkLst>
      </pc:sldChg>
      <pc:sldChg chg="del">
        <pc:chgData name="Allen Mendelsohn" userId="86f0204bdc17aa10" providerId="LiveId" clId="{52795270-A90E-4308-B8D4-ABD11309E467}" dt="2024-10-28T22:34:36.343" v="1" actId="47"/>
        <pc:sldMkLst>
          <pc:docMk/>
          <pc:sldMk cId="2670613701" sldId="662"/>
        </pc:sldMkLst>
      </pc:sldChg>
      <pc:sldChg chg="del">
        <pc:chgData name="Allen Mendelsohn" userId="86f0204bdc17aa10" providerId="LiveId" clId="{52795270-A90E-4308-B8D4-ABD11309E467}" dt="2024-10-28T22:34:52.277" v="2" actId="47"/>
        <pc:sldMkLst>
          <pc:docMk/>
          <pc:sldMk cId="2177419224" sldId="672"/>
        </pc:sldMkLst>
      </pc:sldChg>
      <pc:sldChg chg="del">
        <pc:chgData name="Allen Mendelsohn" userId="86f0204bdc17aa10" providerId="LiveId" clId="{52795270-A90E-4308-B8D4-ABD11309E467}" dt="2024-10-28T22:34:52.277" v="2" actId="47"/>
        <pc:sldMkLst>
          <pc:docMk/>
          <pc:sldMk cId="214788396" sldId="673"/>
        </pc:sldMkLst>
      </pc:sldChg>
      <pc:sldChg chg="del">
        <pc:chgData name="Allen Mendelsohn" userId="86f0204bdc17aa10" providerId="LiveId" clId="{52795270-A90E-4308-B8D4-ABD11309E467}" dt="2024-10-28T22:34:52.277" v="2" actId="47"/>
        <pc:sldMkLst>
          <pc:docMk/>
          <pc:sldMk cId="1634702332" sldId="674"/>
        </pc:sldMkLst>
      </pc:sldChg>
      <pc:sldChg chg="del">
        <pc:chgData name="Allen Mendelsohn" userId="86f0204bdc17aa10" providerId="LiveId" clId="{52795270-A90E-4308-B8D4-ABD11309E467}" dt="2024-10-28T22:34:52.277" v="2" actId="47"/>
        <pc:sldMkLst>
          <pc:docMk/>
          <pc:sldMk cId="916038301" sldId="687"/>
        </pc:sldMkLst>
      </pc:sldChg>
      <pc:sldChg chg="del">
        <pc:chgData name="Allen Mendelsohn" userId="86f0204bdc17aa10" providerId="LiveId" clId="{52795270-A90E-4308-B8D4-ABD11309E467}" dt="2024-10-28T22:34:52.277" v="2" actId="47"/>
        <pc:sldMkLst>
          <pc:docMk/>
          <pc:sldMk cId="3276874018" sldId="6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10/28/2024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Report contents – date, details of PI, how many affected, steps taken to reduce harm, plans to notify individuals</a:t>
            </a:r>
          </a:p>
          <a:p>
            <a:r>
              <a:rPr lang="en-CA" dirty="0"/>
              <a:t>Notification contents – date, details, steps to reduce risk, steps individual can take, contact information of co. for more info – </a:t>
            </a:r>
            <a:r>
              <a:rPr lang="en-CA" i="1" dirty="0"/>
              <a:t>NOTICE that they can complain to OPC (</a:t>
            </a:r>
            <a:r>
              <a:rPr lang="en-CA" i="0" dirty="0"/>
              <a:t>Not anymore in final regs)</a:t>
            </a:r>
            <a:endParaRPr lang="en-CA" i="1"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103996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315223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225515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1414661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sym typeface="Wingdings" panose="05000000000000000000" pitchFamily="2" charset="2"/>
              </a:rPr>
              <a:t>Limiting collection to what’s necessary for the functions</a:t>
            </a:r>
          </a:p>
          <a:p>
            <a:pPr marL="171450" indent="-171450">
              <a:buFont typeface="Wingdings" panose="05000000000000000000" pitchFamily="2" charset="2"/>
              <a:buChar char="à"/>
            </a:pPr>
            <a:r>
              <a:rPr lang="en-CA" dirty="0">
                <a:sym typeface="Wingdings" panose="05000000000000000000" pitchFamily="2" charset="2"/>
              </a:rPr>
              <a:t>But note PIPEDA has “use and disclose”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181695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What’s wrong with this picture? (pre-checked box? And mixed consent)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2208571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Sort of a trick question!</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207686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a:t>7</a:t>
            </a:r>
          </a:p>
          <a:p>
            <a:pPr marL="228600" indent="-228600">
              <a:buAutoNum type="arabicPeriod"/>
            </a:pPr>
            <a:r>
              <a:rPr lang="en-CA" dirty="0"/>
              <a:t>Emphasize Key Elements</a:t>
            </a:r>
          </a:p>
          <a:p>
            <a:pPr marL="228600" indent="-228600">
              <a:buAutoNum type="arabicPeriod"/>
            </a:pPr>
            <a:r>
              <a:rPr lang="en-CA" dirty="0"/>
              <a:t>Key Elements part!</a:t>
            </a:r>
          </a:p>
          <a:p>
            <a:pPr marL="0" indent="0">
              <a:buNone/>
            </a:pPr>
            <a:r>
              <a:rPr lang="en-CA" dirty="0"/>
              <a:t>“</a:t>
            </a:r>
            <a:r>
              <a:rPr lang="en-US" sz="1800" b="0" i="0" u="none" strike="noStrike" baseline="0" dirty="0">
                <a:latin typeface="ArialMT"/>
              </a:rPr>
              <a:t>there is no prescribed form in which the above elements should be highlighted</a:t>
            </a:r>
            <a:r>
              <a:rPr lang="en-CA" sz="1800" b="0" i="0" u="none" strike="noStrike" baseline="0" dirty="0">
                <a:latin typeface="ArialMT"/>
              </a:rPr>
              <a:t>” (from Guidelines)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2653090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Recall the consent guidelines from earlier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29451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D4C3A-A89D-DD9A-E821-1C00C6083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CDAF0-7923-1D91-78CA-0C37DDBB4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6B613-92F5-12ED-5578-BE3663C7613B}"/>
              </a:ext>
            </a:extLst>
          </p:cNvPr>
          <p:cNvSpPr>
            <a:spLocks noGrp="1"/>
          </p:cNvSpPr>
          <p:nvPr>
            <p:ph type="body" idx="1"/>
          </p:nvPr>
        </p:nvSpPr>
        <p:spPr/>
        <p:txBody>
          <a:bodyPr/>
          <a:lstStyle/>
          <a:p>
            <a:r>
              <a:rPr lang="en-CA" dirty="0"/>
              <a:t>Recall the consent guidelines from earlier</a:t>
            </a:r>
          </a:p>
        </p:txBody>
      </p:sp>
      <p:sp>
        <p:nvSpPr>
          <p:cNvPr id="4" name="Slide Number Placeholder 3">
            <a:extLst>
              <a:ext uri="{FF2B5EF4-FFF2-40B4-BE49-F238E27FC236}">
                <a16:creationId xmlns:a16="http://schemas.microsoft.com/office/drawing/2014/main" id="{1ADD7EE2-3F7B-4D18-044C-9FDBA1AD5C9D}"/>
              </a:ext>
            </a:extLst>
          </p:cNvPr>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287667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 communications to me from person on the internet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416376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Highlighted the important words – harming reputation, false statement, 3</a:t>
            </a:r>
            <a:r>
              <a:rPr lang="en-US" altLang="en-US" baseline="30000" dirty="0"/>
              <a:t>rd</a:t>
            </a:r>
            <a:r>
              <a:rPr lang="en-US" altLang="en-US" dirty="0"/>
              <a:t> person. HOWEVER “false statement” part spoiler re Quebec</a:t>
            </a:r>
          </a:p>
          <a:p>
            <a:pPr eaLnBrk="1" hangingPunct="1">
              <a:spcBef>
                <a:spcPct val="0"/>
              </a:spcBef>
            </a:pPr>
            <a:r>
              <a:rPr lang="en-US" altLang="en-US" dirty="0"/>
              <a:t>Libel written, slander spoken. On the internet it will always be libel</a:t>
            </a:r>
          </a:p>
          <a:p>
            <a:r>
              <a:rPr lang="en-CA" dirty="0"/>
              <a:t>PUBLISHED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305521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Point – many cases we’ll see are not internet based, but still apply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246996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Same criteria I put up in Class 3</a:t>
            </a: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4187957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also from class 3</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1051331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2702159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Facts </a:t>
            </a:r>
            <a:r>
              <a:rPr lang="en-CA" dirty="0">
                <a:sym typeface="Wingdings" panose="05000000000000000000" pitchFamily="2" charset="2"/>
              </a:rPr>
              <a:t> Defamation at  municipal council meeting</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226436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E029-CB88-999D-7B9D-F6673FE5D399}"/>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997B6EE-1A0C-59DA-F601-DE2952E35C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5523108-5A28-E91D-332A-63539A4DBC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a:extLst>
              <a:ext uri="{FF2B5EF4-FFF2-40B4-BE49-F238E27FC236}">
                <a16:creationId xmlns:a16="http://schemas.microsoft.com/office/drawing/2014/main" id="{A85BB149-E99E-D373-92E4-3DA46DFF33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172418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it fits in with a follow-up…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only AFTER the report of an investigation received, no “private right of action” directly to courts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260668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4460-9474-BB48-2006-9D18A378D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55D14-9E19-BDBA-27E1-00D87EBD2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4B010-4EA6-9FE0-B9A0-18D851EDAECB}"/>
              </a:ext>
            </a:extLst>
          </p:cNvPr>
          <p:cNvSpPr>
            <a:spLocks noGrp="1"/>
          </p:cNvSpPr>
          <p:nvPr>
            <p:ph type="body" idx="1"/>
          </p:nvPr>
        </p:nvSpPr>
        <p:spPr/>
        <p:txBody>
          <a:bodyPr/>
          <a:lstStyle/>
          <a:p>
            <a:r>
              <a:rPr lang="en-CA" dirty="0"/>
              <a:t>NOTE – only AFTER the report of an investigation received, no “private right of action” directly to courts</a:t>
            </a:r>
          </a:p>
        </p:txBody>
      </p:sp>
      <p:sp>
        <p:nvSpPr>
          <p:cNvPr id="4" name="Slide Number Placeholder 3">
            <a:extLst>
              <a:ext uri="{FF2B5EF4-FFF2-40B4-BE49-F238E27FC236}">
                <a16:creationId xmlns:a16="http://schemas.microsoft.com/office/drawing/2014/main" id="{10FEA7D4-EEDC-261D-9E18-1364D8FCC201}"/>
              </a:ext>
            </a:extLst>
          </p:cNvPr>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198380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Landry - Not an internet case, but bank screwed up some personal data, court awarded damages based on PIPEDA violations</a:t>
            </a:r>
          </a:p>
          <a:p>
            <a:r>
              <a:rPr lang="en-CA" dirty="0" err="1"/>
              <a:t>Chitraker</a:t>
            </a:r>
            <a:r>
              <a:rPr lang="en-CA" dirty="0"/>
              <a:t> - Over $20k! For Bell doing a credit check without asking</a:t>
            </a:r>
          </a:p>
          <a:p>
            <a:r>
              <a:rPr lang="en-CA" dirty="0"/>
              <a:t>AT – 5k</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334665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Took THREE YEARS to have this part come into force</a:t>
            </a:r>
          </a:p>
          <a:p>
            <a:r>
              <a:rPr lang="en-CA" dirty="0"/>
              <a:t>REAL RISK OF SIGNIFICANT HARM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133588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6</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DECFE5-A49E-4613-8B7D-7AA2838F9FDF}" type="datetime1">
              <a:rPr lang="en-US" smtClean="0"/>
              <a:t>10/28/2024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C5A1D1-D940-4343-81B6-C7618685763B}" type="datetime1">
              <a:rPr lang="en-US" smtClean="0"/>
              <a:t>10/28/2024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AC379F2B-3E10-4CA7-9FD4-28D0DEE4B64B}" type="datetime1">
              <a:rPr lang="en-US" smtClean="0"/>
              <a:t>10/28/2024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D980F3F5-B8B6-48AA-9AED-AFC7C48A6ED5}" type="datetime1">
              <a:rPr lang="en-US" smtClean="0"/>
              <a:t>10/28/2024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F5D79208-39FC-4DE2-A4B5-D309F9EF5062}" type="datetime1">
              <a:rPr lang="en-US" smtClean="0"/>
              <a:t>10/28/2024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C725393C-C073-443D-9A31-8296A15BF8FC}" type="datetime1">
              <a:rPr lang="en-US" smtClean="0"/>
              <a:t>10/28/2024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6</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8E1341E3-BBC4-4CDC-9354-6F57A105A4E3}" type="datetime1">
              <a:rPr lang="en-US" smtClean="0"/>
              <a:t>10/28/2024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6</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C62D06EE-0D84-4D02-B862-78F7343F7768}" type="datetime1">
              <a:rPr lang="en-US" smtClean="0"/>
              <a:t>10/28/2024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6</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8990CE45-58EE-461A-966F-5ACD09715BAC}" type="datetime1">
              <a:rPr lang="en-US" smtClean="0"/>
              <a:t>10/28/2024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BD35FE59-3198-4978-ACBF-19D44A87D387}" type="datetime1">
              <a:rPr lang="en-US" smtClean="0"/>
              <a:t>10/28/2024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C72EA4-1D07-4301-9973-47CAA2D7DBE5}" type="datetime1">
              <a:rPr lang="en-US" smtClean="0"/>
              <a:t>10/28/2024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548680"/>
            <a:ext cx="7772400" cy="3960440"/>
          </a:xfrm>
        </p:spPr>
        <p:txBody>
          <a:bodyPr/>
          <a:lstStyle/>
          <a:p>
            <a:pPr eaLnBrk="1" hangingPunct="1"/>
            <a:r>
              <a:rPr lang="en-US" altLang="en-US" u="sng" dirty="0"/>
              <a:t>Class 6 – October 28</a:t>
            </a:r>
            <a:br>
              <a:rPr lang="en-US" altLang="en-US" dirty="0"/>
            </a:br>
            <a:br>
              <a:rPr lang="en-US" altLang="en-US" dirty="0"/>
            </a:br>
            <a:r>
              <a:rPr lang="en-CA" altLang="en-US" sz="3600" dirty="0"/>
              <a:t>1. Finishing up some privacy </a:t>
            </a:r>
            <a:br>
              <a:rPr lang="en-CA" altLang="en-US" sz="3600" dirty="0"/>
            </a:br>
            <a:r>
              <a:rPr lang="en-CA" altLang="en-US" sz="3600" dirty="0"/>
              <a:t>(incl. fun and games!)</a:t>
            </a:r>
            <a:br>
              <a:rPr lang="en-CA" altLang="en-US" sz="3600" dirty="0"/>
            </a:br>
            <a:r>
              <a:rPr lang="en-CA" altLang="en-US" sz="3600" dirty="0"/>
              <a:t>2. </a:t>
            </a:r>
            <a:r>
              <a:rPr lang="en-US" altLang="en-US" sz="3600" dirty="0"/>
              <a:t>Surviving the Mean Tweets of Montreal – </a:t>
            </a:r>
            <a:br>
              <a:rPr lang="en-US" altLang="en-US" sz="3600" dirty="0"/>
            </a:br>
            <a:r>
              <a:rPr lang="en-US" altLang="en-US" sz="3600" dirty="0"/>
              <a:t>Defamation in the internet Age</a:t>
            </a:r>
            <a:br>
              <a:rPr lang="en-US" altLang="en-US" sz="3600"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CC53-488B-39AE-72FD-B45D36C38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CA9AE-974A-D1DE-FCA6-4E278884761E}"/>
              </a:ext>
            </a:extLst>
          </p:cNvPr>
          <p:cNvSpPr>
            <a:spLocks noGrp="1"/>
          </p:cNvSpPr>
          <p:nvPr>
            <p:ph type="title"/>
          </p:nvPr>
        </p:nvSpPr>
        <p:spPr/>
        <p:txBody>
          <a:bodyPr/>
          <a:lstStyle/>
          <a:p>
            <a:r>
              <a:rPr lang="en-CA" dirty="0"/>
              <a:t>To the courts!</a:t>
            </a:r>
          </a:p>
        </p:txBody>
      </p:sp>
      <p:sp>
        <p:nvSpPr>
          <p:cNvPr id="3" name="Content Placeholder 2">
            <a:extLst>
              <a:ext uri="{FF2B5EF4-FFF2-40B4-BE49-F238E27FC236}">
                <a16:creationId xmlns:a16="http://schemas.microsoft.com/office/drawing/2014/main" id="{9DEB814F-1A6D-04F1-6922-56B8AF4042D9}"/>
              </a:ext>
            </a:extLst>
          </p:cNvPr>
          <p:cNvSpPr>
            <a:spLocks noGrp="1"/>
          </p:cNvSpPr>
          <p:nvPr>
            <p:ph idx="1"/>
          </p:nvPr>
        </p:nvSpPr>
        <p:spPr>
          <a:xfrm>
            <a:off x="457200" y="1124744"/>
            <a:ext cx="8229600" cy="5001419"/>
          </a:xfrm>
        </p:spPr>
        <p:txBody>
          <a:bodyPr/>
          <a:lstStyle/>
          <a:p>
            <a:pPr marL="0" indent="0">
              <a:buNone/>
            </a:pPr>
            <a:endParaRPr lang="en-CA" sz="2000" dirty="0"/>
          </a:p>
          <a:p>
            <a:pPr marL="0" indent="0">
              <a:buNone/>
            </a:pPr>
            <a:r>
              <a:rPr lang="en-CA" sz="2400" dirty="0"/>
              <a:t>16 The Court may, in addition to any other remedies it may give,</a:t>
            </a:r>
          </a:p>
          <a:p>
            <a:pPr marL="0" indent="0">
              <a:buNone/>
            </a:pPr>
            <a:r>
              <a:rPr lang="en-CA" sz="2400" dirty="0"/>
              <a:t>(a) order an organization to correct its practices in order to comply with sections 5 to 10;</a:t>
            </a:r>
          </a:p>
          <a:p>
            <a:pPr marL="0" indent="0">
              <a:buNone/>
            </a:pPr>
            <a:r>
              <a:rPr lang="en-CA" sz="2400" dirty="0"/>
              <a:t>(b) order an organization to publish a notice of any action taken or proposed to be taken to correct its practices, whether or not ordered to correct them under paragraph (a); and</a:t>
            </a:r>
          </a:p>
          <a:p>
            <a:pPr marL="0" indent="0">
              <a:buNone/>
            </a:pPr>
            <a:r>
              <a:rPr lang="en-CA" sz="2400" dirty="0"/>
              <a:t>(c) </a:t>
            </a:r>
            <a:r>
              <a:rPr lang="en-CA" sz="2400" b="1" dirty="0"/>
              <a:t>award damages to the complainant</a:t>
            </a:r>
            <a:r>
              <a:rPr lang="en-CA" sz="2400" dirty="0"/>
              <a:t>, including damages for any humiliation that the complainant has suffered.</a:t>
            </a:r>
            <a:endParaRPr lang="en-US" sz="2400" dirty="0"/>
          </a:p>
          <a:p>
            <a:pPr marL="0" indent="0">
              <a:buNone/>
            </a:pPr>
            <a:endParaRPr lang="en-US" dirty="0"/>
          </a:p>
          <a:p>
            <a:pPr marL="0" indent="0">
              <a:buNone/>
            </a:pPr>
            <a:endParaRPr lang="en-US" dirty="0"/>
          </a:p>
          <a:p>
            <a:pPr lvl="1">
              <a:buNone/>
            </a:pPr>
            <a:endParaRPr lang="en-US" dirty="0"/>
          </a:p>
          <a:p>
            <a:pPr marL="0" indent="0">
              <a:buNone/>
            </a:pPr>
            <a:endParaRPr lang="en-CA" dirty="0"/>
          </a:p>
        </p:txBody>
      </p:sp>
      <p:sp>
        <p:nvSpPr>
          <p:cNvPr id="4" name="Footer Placeholder 3">
            <a:extLst>
              <a:ext uri="{FF2B5EF4-FFF2-40B4-BE49-F238E27FC236}">
                <a16:creationId xmlns:a16="http://schemas.microsoft.com/office/drawing/2014/main" id="{C9431895-C102-2B03-D418-F5D62CCFFDB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21285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84F-2F30-41C7-89D1-A20DEF18D69D}"/>
              </a:ext>
            </a:extLst>
          </p:cNvPr>
          <p:cNvSpPr>
            <a:spLocks noGrp="1"/>
          </p:cNvSpPr>
          <p:nvPr>
            <p:ph type="title"/>
          </p:nvPr>
        </p:nvSpPr>
        <p:spPr/>
        <p:txBody>
          <a:bodyPr/>
          <a:lstStyle/>
          <a:p>
            <a:r>
              <a:rPr lang="en-CA" dirty="0"/>
              <a:t>Ch-</a:t>
            </a:r>
            <a:r>
              <a:rPr lang="en-CA" dirty="0" err="1"/>
              <a:t>ching</a:t>
            </a:r>
            <a:r>
              <a:rPr lang="en-CA" dirty="0"/>
              <a:t>!</a:t>
            </a:r>
          </a:p>
        </p:txBody>
      </p:sp>
      <p:sp>
        <p:nvSpPr>
          <p:cNvPr id="3" name="Content Placeholder 2">
            <a:extLst>
              <a:ext uri="{FF2B5EF4-FFF2-40B4-BE49-F238E27FC236}">
                <a16:creationId xmlns:a16="http://schemas.microsoft.com/office/drawing/2014/main" id="{427EA1C1-F453-4B0B-9B88-3F0BA61E7131}"/>
              </a:ext>
            </a:extLst>
          </p:cNvPr>
          <p:cNvSpPr>
            <a:spLocks noGrp="1"/>
          </p:cNvSpPr>
          <p:nvPr>
            <p:ph idx="1"/>
          </p:nvPr>
        </p:nvSpPr>
        <p:spPr>
          <a:xfrm>
            <a:off x="457200" y="1268760"/>
            <a:ext cx="8229600" cy="4857403"/>
          </a:xfrm>
        </p:spPr>
        <p:txBody>
          <a:bodyPr/>
          <a:lstStyle/>
          <a:p>
            <a:pPr marL="0" indent="0">
              <a:buNone/>
            </a:pPr>
            <a:r>
              <a:rPr lang="en-US" sz="2800" u="sng" dirty="0"/>
              <a:t>Damages under PIPEDA</a:t>
            </a:r>
            <a:r>
              <a:rPr lang="en-US" sz="2800" i="1" u="sng" dirty="0"/>
              <a:t> </a:t>
            </a:r>
            <a:r>
              <a:rPr lang="en-US" sz="2800" u="sng" dirty="0"/>
              <a:t>16(c)</a:t>
            </a:r>
          </a:p>
          <a:p>
            <a:r>
              <a:rPr lang="en-CA" sz="2800" i="1" dirty="0"/>
              <a:t>Landry v. Royal Bank of Canada</a:t>
            </a:r>
            <a:r>
              <a:rPr lang="en-CA" sz="2800" dirty="0"/>
              <a:t>, 2011 FC 687</a:t>
            </a:r>
          </a:p>
          <a:p>
            <a:r>
              <a:rPr lang="sv-SE" sz="2800" i="1" dirty="0"/>
              <a:t>Chitrakar v. Bell TV</a:t>
            </a:r>
            <a:r>
              <a:rPr lang="sv-SE" sz="2800" dirty="0"/>
              <a:t>, 2013 FC 1103 (even exemplary damages):</a:t>
            </a:r>
          </a:p>
          <a:p>
            <a:pPr marL="400050" lvl="1" indent="0">
              <a:buNone/>
            </a:pPr>
            <a:r>
              <a:rPr lang="sv-SE" sz="2400" dirty="0"/>
              <a:t>”</a:t>
            </a:r>
            <a:r>
              <a:rPr lang="en-CA" sz="2400" dirty="0"/>
              <a:t>Privacy rights are being more broadly recognized as important rights in an era where information on an individual is so readily available even without consent. It is important that violations of those rights be recognized as properly compensable.”</a:t>
            </a:r>
          </a:p>
          <a:p>
            <a:r>
              <a:rPr lang="sv-SE" sz="2400" i="1" dirty="0"/>
              <a:t>A.T. V. Globe24h.com</a:t>
            </a:r>
            <a:r>
              <a:rPr lang="sv-SE" sz="2400" dirty="0"/>
              <a:t>, 2017 FC 114 </a:t>
            </a:r>
            <a:r>
              <a:rPr lang="sv-SE" sz="2400" dirty="0">
                <a:sym typeface="Wingdings" panose="05000000000000000000" pitchFamily="2" charset="2"/>
              </a:rPr>
              <a:t> foreign application of PIPEDA, damages awarded, we’ll get back to this in our discussion of the RTBF</a:t>
            </a:r>
            <a:endParaRPr lang="sv-SE" sz="2400" dirty="0"/>
          </a:p>
          <a:p>
            <a:endParaRPr lang="en-US" dirty="0"/>
          </a:p>
          <a:p>
            <a:endParaRPr lang="en-US" dirty="0"/>
          </a:p>
          <a:p>
            <a:pPr lvl="1"/>
            <a:endParaRPr lang="en-US" dirty="0"/>
          </a:p>
          <a:p>
            <a:endParaRPr lang="en-CA" dirty="0"/>
          </a:p>
        </p:txBody>
      </p:sp>
      <p:sp>
        <p:nvSpPr>
          <p:cNvPr id="4" name="Footer Placeholder 3">
            <a:extLst>
              <a:ext uri="{FF2B5EF4-FFF2-40B4-BE49-F238E27FC236}">
                <a16:creationId xmlns:a16="http://schemas.microsoft.com/office/drawing/2014/main" id="{13624356-3DA3-43A0-A5BB-1EC3CA50EFA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3702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770-DB79-4163-8F6E-C869035523F2}"/>
              </a:ext>
            </a:extLst>
          </p:cNvPr>
          <p:cNvSpPr>
            <a:spLocks noGrp="1"/>
          </p:cNvSpPr>
          <p:nvPr>
            <p:ph type="title"/>
          </p:nvPr>
        </p:nvSpPr>
        <p:spPr/>
        <p:txBody>
          <a:bodyPr/>
          <a:lstStyle/>
          <a:p>
            <a:r>
              <a:rPr lang="en-CA" dirty="0"/>
              <a:t>Suing under Quebec law</a:t>
            </a:r>
          </a:p>
        </p:txBody>
      </p:sp>
      <p:sp>
        <p:nvSpPr>
          <p:cNvPr id="3" name="Content Placeholder 2">
            <a:extLst>
              <a:ext uri="{FF2B5EF4-FFF2-40B4-BE49-F238E27FC236}">
                <a16:creationId xmlns:a16="http://schemas.microsoft.com/office/drawing/2014/main" id="{E7A91444-4692-45E1-9922-ED1399D7730D}"/>
              </a:ext>
            </a:extLst>
          </p:cNvPr>
          <p:cNvSpPr>
            <a:spLocks noGrp="1"/>
          </p:cNvSpPr>
          <p:nvPr>
            <p:ph idx="1"/>
          </p:nvPr>
        </p:nvSpPr>
        <p:spPr/>
        <p:txBody>
          <a:bodyPr/>
          <a:lstStyle/>
          <a:p>
            <a:pPr marL="0" indent="0">
              <a:buNone/>
            </a:pPr>
            <a:r>
              <a:rPr lang="en-US" u="sng" dirty="0"/>
              <a:t>Quebec Charter of Human Rights and Freedoms</a:t>
            </a:r>
          </a:p>
          <a:p>
            <a:pPr marL="0" indent="0">
              <a:buNone/>
            </a:pPr>
            <a:r>
              <a:rPr lang="en-US" dirty="0"/>
              <a:t>Recall ss. 5 and 9</a:t>
            </a:r>
          </a:p>
          <a:p>
            <a:pPr marL="0" indent="0">
              <a:buNone/>
            </a:pPr>
            <a:r>
              <a:rPr lang="en-US" sz="2800" dirty="0"/>
              <a:t>49. Any unlawful interference with any right or freedom recognized by this Charter entitles the victim to obtain the cessation of such interference and compensation for the moral or material prejudice resulting therefrom.</a:t>
            </a:r>
          </a:p>
          <a:p>
            <a:pPr marL="0" indent="0">
              <a:buNone/>
            </a:pPr>
            <a:r>
              <a:rPr lang="en-US" sz="2800" dirty="0"/>
              <a:t>In case of unlawful and intentional interference, the tribunal may, in addition, condemn the person guilty of it to punitive damages.</a:t>
            </a:r>
          </a:p>
          <a:p>
            <a:pPr marL="0" indent="0">
              <a:buNone/>
            </a:pPr>
            <a:endParaRPr lang="en-CA" dirty="0"/>
          </a:p>
        </p:txBody>
      </p:sp>
      <p:sp>
        <p:nvSpPr>
          <p:cNvPr id="4" name="Footer Placeholder 3">
            <a:extLst>
              <a:ext uri="{FF2B5EF4-FFF2-40B4-BE49-F238E27FC236}">
                <a16:creationId xmlns:a16="http://schemas.microsoft.com/office/drawing/2014/main" id="{9F0DA74E-FF11-4BC8-857F-2B592C36B0C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6961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125A-DE95-4352-BA97-5B161A45980B}"/>
              </a:ext>
            </a:extLst>
          </p:cNvPr>
          <p:cNvSpPr>
            <a:spLocks noGrp="1"/>
          </p:cNvSpPr>
          <p:nvPr>
            <p:ph type="title"/>
          </p:nvPr>
        </p:nvSpPr>
        <p:spPr/>
        <p:txBody>
          <a:bodyPr/>
          <a:lstStyle/>
          <a:p>
            <a:r>
              <a:rPr lang="en-CA" dirty="0"/>
              <a:t>ALSO TOO Class Actions!</a:t>
            </a:r>
          </a:p>
        </p:txBody>
      </p:sp>
      <p:sp>
        <p:nvSpPr>
          <p:cNvPr id="3" name="Content Placeholder 2">
            <a:extLst>
              <a:ext uri="{FF2B5EF4-FFF2-40B4-BE49-F238E27FC236}">
                <a16:creationId xmlns:a16="http://schemas.microsoft.com/office/drawing/2014/main" id="{29F8682D-0740-4FB2-B095-14C8129E1BA8}"/>
              </a:ext>
            </a:extLst>
          </p:cNvPr>
          <p:cNvSpPr>
            <a:spLocks noGrp="1"/>
          </p:cNvSpPr>
          <p:nvPr>
            <p:ph idx="1"/>
          </p:nvPr>
        </p:nvSpPr>
        <p:spPr/>
        <p:txBody>
          <a:bodyPr/>
          <a:lstStyle/>
          <a:p>
            <a:pPr marL="0" indent="0">
              <a:buNone/>
            </a:pPr>
            <a:r>
              <a:rPr lang="it-IT" sz="2000" b="1" i="1" dirty="0"/>
              <a:t>Li c. Equifax inc., </a:t>
            </a:r>
            <a:r>
              <a:rPr lang="it-IT" sz="2000" dirty="0"/>
              <a:t>2019 QCCS 4340</a:t>
            </a:r>
            <a:endParaRPr lang="en-CA" sz="2000" dirty="0"/>
          </a:p>
          <a:p>
            <a:pPr marL="0" indent="0">
              <a:buNone/>
            </a:pPr>
            <a:r>
              <a:rPr lang="en-CA" sz="2000" u="sng" dirty="0">
                <a:sym typeface="Wingdings" panose="05000000000000000000" pitchFamily="2" charset="2"/>
              </a:rPr>
              <a:t>Facts</a:t>
            </a:r>
            <a:r>
              <a:rPr lang="en-CA" sz="2000" dirty="0">
                <a:sym typeface="Wingdings" panose="05000000000000000000" pitchFamily="2" charset="2"/>
              </a:rPr>
              <a:t>: Personal Information of </a:t>
            </a:r>
            <a:r>
              <a:rPr lang="en-US" sz="2000" dirty="0">
                <a:sym typeface="Wingdings" panose="05000000000000000000" pitchFamily="2" charset="2"/>
              </a:rPr>
              <a:t>estimated 8,000 to 19,000 Canadians was compromised as a result of global data breach at Equifax; claimed violations of laws in Quebec we just saw</a:t>
            </a:r>
            <a:endParaRPr lang="en-CA" sz="2000" dirty="0">
              <a:sym typeface="Wingdings" panose="05000000000000000000" pitchFamily="2" charset="2"/>
            </a:endParaRPr>
          </a:p>
          <a:p>
            <a:pPr>
              <a:buFont typeface="Wingdings" panose="05000000000000000000" pitchFamily="2" charset="2"/>
              <a:buChar char="à"/>
            </a:pPr>
            <a:r>
              <a:rPr lang="en-CA" sz="2000" dirty="0">
                <a:sym typeface="Wingdings" panose="05000000000000000000" pitchFamily="2" charset="2"/>
              </a:rPr>
              <a:t>Class action denied as Li had yet to show any damages, and breach was not intentional so no punitive damages possible</a:t>
            </a:r>
          </a:p>
          <a:p>
            <a:pPr>
              <a:buFont typeface="Wingdings" panose="05000000000000000000" pitchFamily="2" charset="2"/>
              <a:buChar char="à"/>
            </a:pPr>
            <a:r>
              <a:rPr lang="en-CA" sz="2000" dirty="0">
                <a:sym typeface="Wingdings" panose="05000000000000000000" pitchFamily="2" charset="2"/>
              </a:rPr>
              <a:t>Similar result in </a:t>
            </a:r>
            <a:r>
              <a:rPr lang="fr-FR" sz="2000" i="1" dirty="0" err="1">
                <a:sym typeface="Wingdings" panose="05000000000000000000" pitchFamily="2" charset="2"/>
              </a:rPr>
              <a:t>Bourbonnière</a:t>
            </a:r>
            <a:r>
              <a:rPr lang="fr-FR" sz="2000" i="1" dirty="0">
                <a:sym typeface="Wingdings" panose="05000000000000000000" pitchFamily="2" charset="2"/>
              </a:rPr>
              <a:t> c. Yahoo! Inc</a:t>
            </a:r>
            <a:r>
              <a:rPr lang="fr-FR" sz="2000" dirty="0">
                <a:sym typeface="Wingdings" panose="05000000000000000000" pitchFamily="2" charset="2"/>
              </a:rPr>
              <a:t>., 2019 QCCS 2624</a:t>
            </a:r>
          </a:p>
          <a:p>
            <a:pPr marL="0" indent="0">
              <a:buNone/>
            </a:pPr>
            <a:endParaRPr lang="en-CA" sz="2000" dirty="0">
              <a:sym typeface="Wingdings" panose="05000000000000000000" pitchFamily="2" charset="2"/>
            </a:endParaRPr>
          </a:p>
          <a:p>
            <a:pPr marL="0" indent="0">
              <a:buNone/>
            </a:pPr>
            <a:r>
              <a:rPr lang="pt-BR" sz="2000" b="1" i="1" dirty="0"/>
              <a:t>Grossman v. Nissan Canada</a:t>
            </a:r>
            <a:r>
              <a:rPr lang="pt-BR" sz="2000" dirty="0"/>
              <a:t>, 2019 ONSC 6180</a:t>
            </a:r>
            <a:endParaRPr lang="en-CA" sz="2000" dirty="0">
              <a:sym typeface="Wingdings" panose="05000000000000000000" pitchFamily="2" charset="2"/>
            </a:endParaRPr>
          </a:p>
          <a:p>
            <a:pPr marL="0" indent="0">
              <a:buNone/>
            </a:pPr>
            <a:r>
              <a:rPr lang="en-CA" sz="2000" u="sng" dirty="0">
                <a:sym typeface="Wingdings" panose="05000000000000000000" pitchFamily="2" charset="2"/>
              </a:rPr>
              <a:t>Facts</a:t>
            </a:r>
            <a:r>
              <a:rPr lang="en-CA" sz="2000" dirty="0">
                <a:sym typeface="Wingdings" panose="05000000000000000000" pitchFamily="2" charset="2"/>
              </a:rPr>
              <a:t>: Nissan employee stole thousands of customers’ information</a:t>
            </a:r>
          </a:p>
          <a:p>
            <a:pPr>
              <a:buFont typeface="Wingdings" panose="05000000000000000000" pitchFamily="2" charset="2"/>
              <a:buChar char="à"/>
            </a:pPr>
            <a:r>
              <a:rPr lang="en-CA" sz="2000" dirty="0">
                <a:sym typeface="Wingdings" panose="05000000000000000000" pitchFamily="2" charset="2"/>
              </a:rPr>
              <a:t>Class action authorized, can even claim moral damages under Ontario law</a:t>
            </a:r>
          </a:p>
          <a:p>
            <a:pPr marL="0" indent="0">
              <a:buNone/>
            </a:pPr>
            <a:endParaRPr lang="en-CA" dirty="0"/>
          </a:p>
        </p:txBody>
      </p:sp>
      <p:sp>
        <p:nvSpPr>
          <p:cNvPr id="4" name="Footer Placeholder 3">
            <a:extLst>
              <a:ext uri="{FF2B5EF4-FFF2-40B4-BE49-F238E27FC236}">
                <a16:creationId xmlns:a16="http://schemas.microsoft.com/office/drawing/2014/main" id="{6D2DB8B6-8306-41B6-AAEF-75606FA01CE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31495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125A-DE95-4352-BA97-5B161A45980B}"/>
              </a:ext>
            </a:extLst>
          </p:cNvPr>
          <p:cNvSpPr>
            <a:spLocks noGrp="1"/>
          </p:cNvSpPr>
          <p:nvPr>
            <p:ph type="title"/>
          </p:nvPr>
        </p:nvSpPr>
        <p:spPr/>
        <p:txBody>
          <a:bodyPr/>
          <a:lstStyle/>
          <a:p>
            <a:r>
              <a:rPr lang="en-CA" dirty="0"/>
              <a:t>ALSO TOO Class Actions 2!</a:t>
            </a:r>
          </a:p>
        </p:txBody>
      </p:sp>
      <p:sp>
        <p:nvSpPr>
          <p:cNvPr id="3" name="Content Placeholder 2">
            <a:extLst>
              <a:ext uri="{FF2B5EF4-FFF2-40B4-BE49-F238E27FC236}">
                <a16:creationId xmlns:a16="http://schemas.microsoft.com/office/drawing/2014/main" id="{29F8682D-0740-4FB2-B095-14C8129E1BA8}"/>
              </a:ext>
            </a:extLst>
          </p:cNvPr>
          <p:cNvSpPr>
            <a:spLocks noGrp="1"/>
          </p:cNvSpPr>
          <p:nvPr>
            <p:ph idx="1"/>
          </p:nvPr>
        </p:nvSpPr>
        <p:spPr>
          <a:xfrm>
            <a:off x="457200" y="1268760"/>
            <a:ext cx="8229600" cy="4857403"/>
          </a:xfrm>
        </p:spPr>
        <p:txBody>
          <a:bodyPr/>
          <a:lstStyle/>
          <a:p>
            <a:pPr marL="0" indent="0">
              <a:buNone/>
            </a:pPr>
            <a:r>
              <a:rPr lang="it-IT" sz="2000" b="1" i="1" dirty="0"/>
              <a:t>Levy v. Nissan Canada inc., </a:t>
            </a:r>
            <a:r>
              <a:rPr lang="it-IT" sz="2000" dirty="0"/>
              <a:t>2021 QCCA 682 (class authorized)</a:t>
            </a:r>
          </a:p>
          <a:p>
            <a:pPr>
              <a:buFont typeface="Wingdings" panose="05000000000000000000" pitchFamily="2" charset="2"/>
              <a:buChar char="à"/>
            </a:pPr>
            <a:r>
              <a:rPr lang="en-US" sz="2000" dirty="0">
                <a:sym typeface="Wingdings" panose="05000000000000000000" pitchFamily="2" charset="2"/>
              </a:rPr>
              <a:t>the allegations of inadequate security measures and the one-month delay between the cybersecurity incident and notification to the affected individuals justified the claim for </a:t>
            </a:r>
            <a:r>
              <a:rPr lang="en-US" sz="2000" b="1" dirty="0">
                <a:sym typeface="Wingdings" panose="05000000000000000000" pitchFamily="2" charset="2"/>
              </a:rPr>
              <a:t>punitive</a:t>
            </a:r>
            <a:r>
              <a:rPr lang="en-US" sz="2000" dirty="0">
                <a:sym typeface="Wingdings" panose="05000000000000000000" pitchFamily="2" charset="2"/>
              </a:rPr>
              <a:t> damages </a:t>
            </a:r>
          </a:p>
          <a:p>
            <a:pPr>
              <a:buFont typeface="Wingdings" panose="05000000000000000000" pitchFamily="2" charset="2"/>
              <a:buChar char="à"/>
            </a:pPr>
            <a:endParaRPr lang="en-US" sz="2000" dirty="0">
              <a:sym typeface="Wingdings" panose="05000000000000000000" pitchFamily="2" charset="2"/>
            </a:endParaRPr>
          </a:p>
          <a:p>
            <a:pPr marL="0" indent="0">
              <a:buNone/>
            </a:pPr>
            <a:r>
              <a:rPr lang="fr-FR" sz="2000" b="1" i="1" dirty="0"/>
              <a:t>Lamoureux v. OCRCVM</a:t>
            </a:r>
            <a:r>
              <a:rPr lang="fr-FR" sz="2000" dirty="0"/>
              <a:t>, </a:t>
            </a:r>
            <a:r>
              <a:rPr lang="fr-FR" sz="1800" dirty="0"/>
              <a:t>2021 QCCS 1093</a:t>
            </a:r>
            <a:endParaRPr lang="en-US" sz="1800" dirty="0">
              <a:sym typeface="Wingdings" panose="05000000000000000000" pitchFamily="2" charset="2"/>
            </a:endParaRPr>
          </a:p>
          <a:p>
            <a:pPr marL="0" indent="0">
              <a:buNone/>
            </a:pPr>
            <a:r>
              <a:rPr lang="en-CA" sz="2000" u="sng" dirty="0">
                <a:sym typeface="Wingdings" panose="05000000000000000000" pitchFamily="2" charset="2"/>
              </a:rPr>
              <a:t>Facts</a:t>
            </a:r>
            <a:r>
              <a:rPr lang="en-CA" sz="2000" dirty="0">
                <a:sym typeface="Wingdings" panose="05000000000000000000" pitchFamily="2" charset="2"/>
              </a:rPr>
              <a:t>: lost employee laptop had personal info of </a:t>
            </a:r>
            <a:r>
              <a:rPr lang="en-US" sz="2000" dirty="0">
                <a:sym typeface="Wingdings" panose="05000000000000000000" pitchFamily="2" charset="2"/>
              </a:rPr>
              <a:t>50,000 investment firm customers</a:t>
            </a:r>
            <a:endParaRPr lang="en-CA" sz="2000" dirty="0">
              <a:sym typeface="Wingdings" panose="05000000000000000000" pitchFamily="2" charset="2"/>
            </a:endParaRPr>
          </a:p>
          <a:p>
            <a:pPr>
              <a:buFont typeface="Wingdings" panose="05000000000000000000" pitchFamily="2" charset="2"/>
              <a:buChar char="à"/>
            </a:pPr>
            <a:r>
              <a:rPr lang="en-CA" sz="2000" dirty="0">
                <a:sym typeface="Wingdings" panose="05000000000000000000" pitchFamily="2" charset="2"/>
              </a:rPr>
              <a:t>First Canadian decision in these types of cases on the merits, case dismissed</a:t>
            </a:r>
          </a:p>
          <a:p>
            <a:pPr>
              <a:buFont typeface="Wingdings" panose="05000000000000000000" pitchFamily="2" charset="2"/>
              <a:buChar char="à"/>
            </a:pPr>
            <a:r>
              <a:rPr lang="en-CA" sz="2000" dirty="0"/>
              <a:t>n</a:t>
            </a:r>
            <a:r>
              <a:rPr lang="en-US" sz="2000" dirty="0" err="1"/>
              <a:t>ot</a:t>
            </a:r>
            <a:r>
              <a:rPr lang="en-US" sz="2000" dirty="0"/>
              <a:t> necessary for the class members to have been victims of any unlawful use of their information, just some injury; but there was none here, and no punitive damages because not intentional</a:t>
            </a:r>
          </a:p>
          <a:p>
            <a:pPr>
              <a:buFont typeface="Wingdings" panose="05000000000000000000" pitchFamily="2" charset="2"/>
              <a:buChar char="à"/>
            </a:pPr>
            <a:r>
              <a:rPr lang="en-US" sz="2000" dirty="0"/>
              <a:t>“normal inconveniences of life” (stress, inconvenience) are not compensable</a:t>
            </a:r>
            <a:endParaRPr lang="en-CA" sz="2000" dirty="0"/>
          </a:p>
          <a:p>
            <a:pPr marL="0" indent="0">
              <a:buNone/>
            </a:pPr>
            <a:endParaRPr lang="en-CA" dirty="0"/>
          </a:p>
        </p:txBody>
      </p:sp>
      <p:sp>
        <p:nvSpPr>
          <p:cNvPr id="4" name="Footer Placeholder 3">
            <a:extLst>
              <a:ext uri="{FF2B5EF4-FFF2-40B4-BE49-F238E27FC236}">
                <a16:creationId xmlns:a16="http://schemas.microsoft.com/office/drawing/2014/main" id="{6D2DB8B6-8306-41B6-AAEF-75606FA01CE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1982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E574-AC02-49EC-B645-A071A2BEFDF8}"/>
              </a:ext>
            </a:extLst>
          </p:cNvPr>
          <p:cNvSpPr>
            <a:spLocks noGrp="1"/>
          </p:cNvSpPr>
          <p:nvPr>
            <p:ph type="title"/>
          </p:nvPr>
        </p:nvSpPr>
        <p:spPr/>
        <p:txBody>
          <a:bodyPr/>
          <a:lstStyle/>
          <a:p>
            <a:r>
              <a:rPr lang="en-CA" dirty="0"/>
              <a:t>Fixing PIPEDA</a:t>
            </a:r>
          </a:p>
        </p:txBody>
      </p:sp>
      <p:sp>
        <p:nvSpPr>
          <p:cNvPr id="3" name="Content Placeholder 2">
            <a:extLst>
              <a:ext uri="{FF2B5EF4-FFF2-40B4-BE49-F238E27FC236}">
                <a16:creationId xmlns:a16="http://schemas.microsoft.com/office/drawing/2014/main" id="{E36358BA-F826-4206-AE6B-F295800E462C}"/>
              </a:ext>
            </a:extLst>
          </p:cNvPr>
          <p:cNvSpPr>
            <a:spLocks noGrp="1"/>
          </p:cNvSpPr>
          <p:nvPr>
            <p:ph idx="1"/>
          </p:nvPr>
        </p:nvSpPr>
        <p:spPr/>
        <p:txBody>
          <a:bodyPr/>
          <a:lstStyle/>
          <a:p>
            <a:pPr marL="0" indent="0">
              <a:buNone/>
            </a:pPr>
            <a:r>
              <a:rPr lang="en-CA" i="1" u="sng" dirty="0"/>
              <a:t>Digital Privacy Act</a:t>
            </a:r>
            <a:r>
              <a:rPr lang="en-CA" u="sng" dirty="0"/>
              <a:t>, Bill S-4</a:t>
            </a:r>
          </a:p>
          <a:p>
            <a:r>
              <a:rPr lang="en-CA" dirty="0"/>
              <a:t>Assented to June 18, 2015</a:t>
            </a:r>
          </a:p>
          <a:p>
            <a:r>
              <a:rPr lang="en-CA" dirty="0"/>
              <a:t>Lots of little tweaks to definitions</a:t>
            </a:r>
          </a:p>
          <a:p>
            <a:r>
              <a:rPr lang="en-CA" dirty="0"/>
              <a:t>Some stupid details about consent and exceptions when you don’t need it</a:t>
            </a:r>
          </a:p>
          <a:p>
            <a:r>
              <a:rPr lang="en-CA" dirty="0"/>
              <a:t>More stupid details about some exceptions when you can disclose PI to 3</a:t>
            </a:r>
            <a:r>
              <a:rPr lang="en-CA" baseline="30000" dirty="0"/>
              <a:t>rd</a:t>
            </a:r>
            <a:r>
              <a:rPr lang="en-CA" dirty="0"/>
              <a:t> parties</a:t>
            </a:r>
          </a:p>
          <a:p>
            <a:r>
              <a:rPr lang="en-CA" dirty="0"/>
              <a:t>BUT one very important thing…</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F32C1929-0941-4C95-88F3-EE7FC6E1BAF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62660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BC20-DB54-4484-967E-8335A0F25B84}"/>
              </a:ext>
            </a:extLst>
          </p:cNvPr>
          <p:cNvSpPr>
            <a:spLocks noGrp="1"/>
          </p:cNvSpPr>
          <p:nvPr>
            <p:ph type="title"/>
          </p:nvPr>
        </p:nvSpPr>
        <p:spPr>
          <a:xfrm>
            <a:off x="457200" y="548680"/>
            <a:ext cx="8229600" cy="868958"/>
          </a:xfrm>
        </p:spPr>
        <p:txBody>
          <a:bodyPr/>
          <a:lstStyle/>
          <a:p>
            <a:r>
              <a:rPr lang="en-CA" dirty="0"/>
              <a:t>S-4: Mandatory Data Breach Notifications</a:t>
            </a:r>
            <a:br>
              <a:rPr lang="en-CA" dirty="0"/>
            </a:br>
            <a:r>
              <a:rPr lang="en-CA" dirty="0"/>
              <a:t>A whole new Division 1.1</a:t>
            </a:r>
          </a:p>
        </p:txBody>
      </p:sp>
      <p:sp>
        <p:nvSpPr>
          <p:cNvPr id="3" name="Content Placeholder 2">
            <a:extLst>
              <a:ext uri="{FF2B5EF4-FFF2-40B4-BE49-F238E27FC236}">
                <a16:creationId xmlns:a16="http://schemas.microsoft.com/office/drawing/2014/main" id="{30B9556F-90E2-4E4B-9609-CF45C0D5492A}"/>
              </a:ext>
            </a:extLst>
          </p:cNvPr>
          <p:cNvSpPr>
            <a:spLocks noGrp="1"/>
          </p:cNvSpPr>
          <p:nvPr>
            <p:ph idx="1"/>
          </p:nvPr>
        </p:nvSpPr>
        <p:spPr>
          <a:xfrm>
            <a:off x="457200" y="2204864"/>
            <a:ext cx="8229600" cy="3921299"/>
          </a:xfrm>
        </p:spPr>
        <p:txBody>
          <a:bodyPr/>
          <a:lstStyle/>
          <a:p>
            <a:pPr marL="0" indent="0">
              <a:buNone/>
            </a:pPr>
            <a:r>
              <a:rPr lang="en-CA" sz="2400" b="1" dirty="0"/>
              <a:t>10.1</a:t>
            </a:r>
            <a:r>
              <a:rPr lang="en-CA" sz="2400" dirty="0"/>
              <a:t> (1) </a:t>
            </a:r>
            <a:r>
              <a:rPr lang="en-CA" sz="2400" b="1" dirty="0"/>
              <a:t>An organization SHALL report to the Commissioner any breach of security safeguards involving personal information </a:t>
            </a:r>
            <a:r>
              <a:rPr lang="en-CA" sz="2400" dirty="0"/>
              <a:t>under its control if it is reasonable in the circumstances to believe that the breach creates a </a:t>
            </a:r>
            <a:r>
              <a:rPr lang="en-CA" sz="2400" b="1" dirty="0"/>
              <a:t>real risk of significant harm </a:t>
            </a:r>
            <a:r>
              <a:rPr lang="en-CA" sz="2400" dirty="0"/>
              <a:t>to an individual.</a:t>
            </a:r>
          </a:p>
          <a:p>
            <a:pPr marL="0" indent="0">
              <a:buNone/>
            </a:pPr>
            <a:r>
              <a:rPr lang="en-CA" sz="2400" dirty="0"/>
              <a:t>(3) Unless otherwise prohibited by law, </a:t>
            </a:r>
            <a:r>
              <a:rPr lang="en-CA" sz="2400" b="1" dirty="0"/>
              <a:t>an organization SHALL notify an individual of any breach of security safeguards involving the individual’s personal information</a:t>
            </a:r>
            <a:r>
              <a:rPr lang="en-CA" sz="2400" dirty="0"/>
              <a:t> under the organization’s control if it is reasonable in the circumstances to believe that the breach creates a </a:t>
            </a:r>
            <a:r>
              <a:rPr lang="en-CA" sz="2400" b="1" dirty="0"/>
              <a:t>real risk of significant harm </a:t>
            </a:r>
            <a:r>
              <a:rPr lang="en-CA" sz="2400" dirty="0"/>
              <a:t>to the individual.</a:t>
            </a:r>
          </a:p>
        </p:txBody>
      </p:sp>
      <p:sp>
        <p:nvSpPr>
          <p:cNvPr id="4" name="Footer Placeholder 3">
            <a:extLst>
              <a:ext uri="{FF2B5EF4-FFF2-40B4-BE49-F238E27FC236}">
                <a16:creationId xmlns:a16="http://schemas.microsoft.com/office/drawing/2014/main" id="{9C69E295-90D5-4EE5-8002-0DC3CD13F92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992892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52EB-C9C1-414F-8B70-8B0FEE8C53F8}"/>
              </a:ext>
            </a:extLst>
          </p:cNvPr>
          <p:cNvSpPr>
            <a:spLocks noGrp="1"/>
          </p:cNvSpPr>
          <p:nvPr>
            <p:ph type="title"/>
          </p:nvPr>
        </p:nvSpPr>
        <p:spPr/>
        <p:txBody>
          <a:bodyPr/>
          <a:lstStyle/>
          <a:p>
            <a:r>
              <a:rPr lang="en-CA" dirty="0"/>
              <a:t>Significant harm</a:t>
            </a:r>
          </a:p>
        </p:txBody>
      </p:sp>
      <p:sp>
        <p:nvSpPr>
          <p:cNvPr id="3" name="Content Placeholder 2">
            <a:extLst>
              <a:ext uri="{FF2B5EF4-FFF2-40B4-BE49-F238E27FC236}">
                <a16:creationId xmlns:a16="http://schemas.microsoft.com/office/drawing/2014/main" id="{1D55E34F-30F0-421C-BFB6-1E0FCECA8F5E}"/>
              </a:ext>
            </a:extLst>
          </p:cNvPr>
          <p:cNvSpPr>
            <a:spLocks noGrp="1"/>
          </p:cNvSpPr>
          <p:nvPr>
            <p:ph idx="1"/>
          </p:nvPr>
        </p:nvSpPr>
        <p:spPr/>
        <p:txBody>
          <a:bodyPr/>
          <a:lstStyle/>
          <a:p>
            <a:pPr marL="0" indent="0">
              <a:buNone/>
            </a:pPr>
            <a:r>
              <a:rPr lang="en-CA" dirty="0"/>
              <a:t>(7) “significant harm” includes bodily harm, humiliation, damage to reputation or relationships, loss of employment, business or professional opportunities, financial loss, identity theft, negative effects on the credit record and damage to or loss of property</a:t>
            </a:r>
          </a:p>
          <a:p>
            <a:pPr marL="0" indent="0">
              <a:buNone/>
            </a:pPr>
            <a:endParaRPr lang="en-CA" dirty="0"/>
          </a:p>
        </p:txBody>
      </p:sp>
      <p:sp>
        <p:nvSpPr>
          <p:cNvPr id="4" name="Footer Placeholder 3">
            <a:extLst>
              <a:ext uri="{FF2B5EF4-FFF2-40B4-BE49-F238E27FC236}">
                <a16:creationId xmlns:a16="http://schemas.microsoft.com/office/drawing/2014/main" id="{4C7C40A4-F105-4E5D-8B0E-FD5D0EE7999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6284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0B8-458B-4B94-B65C-BCDC2878F36E}"/>
              </a:ext>
            </a:extLst>
          </p:cNvPr>
          <p:cNvSpPr>
            <a:spLocks noGrp="1"/>
          </p:cNvSpPr>
          <p:nvPr>
            <p:ph type="title"/>
          </p:nvPr>
        </p:nvSpPr>
        <p:spPr/>
        <p:txBody>
          <a:bodyPr/>
          <a:lstStyle/>
          <a:p>
            <a:r>
              <a:rPr lang="en-CA" b="1" dirty="0"/>
              <a:t>Breach of Security Safeguards Regulations SOR/2018-64</a:t>
            </a:r>
            <a:endParaRPr lang="en-CA" dirty="0"/>
          </a:p>
        </p:txBody>
      </p:sp>
      <p:sp>
        <p:nvSpPr>
          <p:cNvPr id="3" name="Content Placeholder 2">
            <a:extLst>
              <a:ext uri="{FF2B5EF4-FFF2-40B4-BE49-F238E27FC236}">
                <a16:creationId xmlns:a16="http://schemas.microsoft.com/office/drawing/2014/main" id="{C0167BBA-32F1-4A60-AA12-E36B52E3DAF7}"/>
              </a:ext>
            </a:extLst>
          </p:cNvPr>
          <p:cNvSpPr>
            <a:spLocks noGrp="1"/>
          </p:cNvSpPr>
          <p:nvPr>
            <p:ph idx="1"/>
          </p:nvPr>
        </p:nvSpPr>
        <p:spPr>
          <a:xfrm>
            <a:off x="457200" y="1628800"/>
            <a:ext cx="8229600" cy="4497363"/>
          </a:xfrm>
        </p:spPr>
        <p:txBody>
          <a:bodyPr/>
          <a:lstStyle/>
          <a:p>
            <a:r>
              <a:rPr lang="en-CA" sz="2800" dirty="0"/>
              <a:t>Contents of report to commissioner</a:t>
            </a:r>
          </a:p>
          <a:p>
            <a:r>
              <a:rPr lang="en-CA" sz="2800" dirty="0"/>
              <a:t>Contents of notification to affected individual</a:t>
            </a:r>
          </a:p>
          <a:p>
            <a:r>
              <a:rPr lang="en-CA" sz="2800" dirty="0"/>
              <a:t>Manner of individual notification – email, mail, phone, in person (?!), “other form of communication that a reasonable person would consider appropriate in the circumstances”</a:t>
            </a:r>
          </a:p>
          <a:p>
            <a:r>
              <a:rPr lang="en-CA" sz="2800" dirty="0"/>
              <a:t>Keep records for 24 months</a:t>
            </a:r>
          </a:p>
          <a:p>
            <a:pPr marL="0" indent="0">
              <a:buNone/>
            </a:pPr>
            <a:r>
              <a:rPr lang="en-CA" sz="2800" dirty="0">
                <a:sym typeface="Wingdings" panose="05000000000000000000" pitchFamily="2" charset="2"/>
              </a:rPr>
              <a:t> models: Alberta PIPA, EU </a:t>
            </a:r>
            <a:r>
              <a:rPr lang="en-CA" sz="2800" i="1" dirty="0">
                <a:sym typeface="Wingdings" panose="05000000000000000000" pitchFamily="2" charset="2"/>
              </a:rPr>
              <a:t>General Data Protection Regulation</a:t>
            </a:r>
            <a:endParaRPr lang="en-CA" sz="2800" i="1" dirty="0"/>
          </a:p>
        </p:txBody>
      </p:sp>
      <p:sp>
        <p:nvSpPr>
          <p:cNvPr id="4" name="Footer Placeholder 3">
            <a:extLst>
              <a:ext uri="{FF2B5EF4-FFF2-40B4-BE49-F238E27FC236}">
                <a16:creationId xmlns:a16="http://schemas.microsoft.com/office/drawing/2014/main" id="{DBC59591-0A5A-460B-B9CC-6D53F5A0665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42087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70D9-347A-4F84-9F22-D15101F290ED}"/>
              </a:ext>
            </a:extLst>
          </p:cNvPr>
          <p:cNvSpPr>
            <a:spLocks noGrp="1"/>
          </p:cNvSpPr>
          <p:nvPr>
            <p:ph type="title"/>
          </p:nvPr>
        </p:nvSpPr>
        <p:spPr/>
        <p:txBody>
          <a:bodyPr/>
          <a:lstStyle/>
          <a:p>
            <a:r>
              <a:rPr lang="en-CA" dirty="0"/>
              <a:t>OPC’s Guidance for Data Breach Notification</a:t>
            </a:r>
          </a:p>
        </p:txBody>
      </p:sp>
      <p:sp>
        <p:nvSpPr>
          <p:cNvPr id="3" name="Content Placeholder 2">
            <a:extLst>
              <a:ext uri="{FF2B5EF4-FFF2-40B4-BE49-F238E27FC236}">
                <a16:creationId xmlns:a16="http://schemas.microsoft.com/office/drawing/2014/main" id="{89145A4D-6D7E-481A-AF1A-39959BDB8D49}"/>
              </a:ext>
            </a:extLst>
          </p:cNvPr>
          <p:cNvSpPr>
            <a:spLocks noGrp="1"/>
          </p:cNvSpPr>
          <p:nvPr>
            <p:ph idx="1"/>
          </p:nvPr>
        </p:nvSpPr>
        <p:spPr>
          <a:xfrm>
            <a:off x="457200" y="1556792"/>
            <a:ext cx="8229600" cy="4569371"/>
          </a:xfrm>
        </p:spPr>
        <p:txBody>
          <a:bodyPr/>
          <a:lstStyle/>
          <a:p>
            <a:pPr marL="0" indent="0">
              <a:buNone/>
            </a:pPr>
            <a:r>
              <a:rPr lang="en-CA" i="1" dirty="0"/>
              <a:t>What you need to know about mandatory reporting of breaches of security safeguards</a:t>
            </a:r>
          </a:p>
          <a:p>
            <a:pPr marL="0" indent="0">
              <a:buNone/>
            </a:pPr>
            <a:endParaRPr lang="en-CA" sz="1400" dirty="0"/>
          </a:p>
          <a:p>
            <a:r>
              <a:rPr lang="en-CA" sz="2800" dirty="0"/>
              <a:t>Basically a set of FAQs</a:t>
            </a:r>
          </a:p>
          <a:p>
            <a:r>
              <a:rPr lang="en-CA" sz="2800" dirty="0"/>
              <a:t>Real Risk of Significant Harm (RROSH) guidance:</a:t>
            </a:r>
          </a:p>
          <a:p>
            <a:pPr lvl="1"/>
            <a:r>
              <a:rPr lang="en-CA" sz="2400" dirty="0"/>
              <a:t>the sensitivity of the personal information involved in the breach;</a:t>
            </a:r>
          </a:p>
          <a:p>
            <a:pPr lvl="1"/>
            <a:r>
              <a:rPr lang="en-CA" sz="2400" dirty="0"/>
              <a:t>the probability that the personal information has been, is being, or will be, misused.</a:t>
            </a:r>
          </a:p>
          <a:p>
            <a:r>
              <a:rPr lang="en-CA" sz="2800" dirty="0"/>
              <a:t>Form to use in reporting to OPC</a:t>
            </a:r>
          </a:p>
          <a:p>
            <a:pPr marL="0" indent="0">
              <a:buNone/>
            </a:pPr>
            <a:endParaRPr lang="en-CA" sz="2800" dirty="0"/>
          </a:p>
          <a:p>
            <a:pPr marL="0" indent="0">
              <a:buNone/>
            </a:pPr>
            <a:r>
              <a:rPr lang="en-CA" sz="2800" dirty="0"/>
              <a:t> </a:t>
            </a:r>
          </a:p>
        </p:txBody>
      </p:sp>
      <p:sp>
        <p:nvSpPr>
          <p:cNvPr id="4" name="Footer Placeholder 3">
            <a:extLst>
              <a:ext uri="{FF2B5EF4-FFF2-40B4-BE49-F238E27FC236}">
                <a16:creationId xmlns:a16="http://schemas.microsoft.com/office/drawing/2014/main" id="{618FD6B1-F3B2-46DE-BCC8-08A633001B4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7505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6</a:t>
            </a:r>
            <a:endParaRPr lang="en-US" dirty="0"/>
          </a:p>
        </p:txBody>
      </p:sp>
      <p:sp>
        <p:nvSpPr>
          <p:cNvPr id="37892" name="Content Placeholder 2"/>
          <p:cNvSpPr>
            <a:spLocks noGrp="1"/>
          </p:cNvSpPr>
          <p:nvPr>
            <p:ph idx="1"/>
          </p:nvPr>
        </p:nvSpPr>
        <p:spPr>
          <a:xfrm>
            <a:off x="457200" y="1628800"/>
            <a:ext cx="8229600" cy="4824388"/>
          </a:xfrm>
        </p:spPr>
        <p:txBody>
          <a:bodyPr/>
          <a:lstStyle/>
          <a:p>
            <a:pPr eaLnBrk="1" hangingPunct="1">
              <a:defRPr/>
            </a:pPr>
            <a:r>
              <a:rPr lang="en-CA" altLang="en-US" sz="2800" dirty="0"/>
              <a:t>ZOOM recording from last class vanished into the ether. Really sorry.</a:t>
            </a:r>
          </a:p>
          <a:p>
            <a:pPr eaLnBrk="1" hangingPunct="1">
              <a:defRPr/>
            </a:pPr>
            <a:r>
              <a:rPr lang="en-CA" altLang="en-US" sz="2800" i="1" dirty="0"/>
              <a:t>Caplan v Atas </a:t>
            </a:r>
            <a:r>
              <a:rPr lang="en-CA" altLang="en-US" sz="2800" dirty="0"/>
              <a:t>on schedule now for next week if anyone is interested in changing</a:t>
            </a:r>
          </a:p>
          <a:p>
            <a:pPr eaLnBrk="1" hangingPunct="1">
              <a:defRPr/>
            </a:pPr>
            <a:r>
              <a:rPr lang="en-CA" altLang="en-US" sz="2800" dirty="0"/>
              <a:t>Questions? (non-exam division)</a:t>
            </a:r>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400" dirty="0"/>
              <a:t>Hear it from the (previous) Commissioner himself!</a:t>
            </a:r>
          </a:p>
          <a:p>
            <a:pPr>
              <a:buFont typeface="Wingdings" panose="05000000000000000000" pitchFamily="2" charset="2"/>
              <a:buChar char="à"/>
            </a:pPr>
            <a:r>
              <a:rPr lang="en-CA" sz="2400" dirty="0">
                <a:sym typeface="Wingdings" panose="05000000000000000000" pitchFamily="2" charset="2"/>
              </a:rPr>
              <a:t>Annual Report September 21, 2017 (</a:t>
            </a:r>
            <a:r>
              <a:rPr lang="en-CA" sz="2400" i="1" dirty="0">
                <a:sym typeface="Wingdings" panose="05000000000000000000" pitchFamily="2" charset="2"/>
              </a:rPr>
              <a:t>Real fears, real solutions - A plan for restoring confidence in Canada’s privacy regime</a:t>
            </a:r>
            <a:r>
              <a:rPr lang="en-CA" sz="2400" dirty="0">
                <a:sym typeface="Wingdings" panose="05000000000000000000" pitchFamily="2" charset="2"/>
              </a:rPr>
              <a:t>)</a:t>
            </a:r>
          </a:p>
          <a:p>
            <a:pPr marL="0" indent="0">
              <a:buNone/>
            </a:pPr>
            <a:endParaRPr lang="en-CA" dirty="0">
              <a:sym typeface="Wingdings" panose="05000000000000000000" pitchFamily="2" charset="2"/>
            </a:endParaRPr>
          </a:p>
          <a:p>
            <a:pPr marL="0" indent="0">
              <a:buNone/>
            </a:pPr>
            <a:r>
              <a:rPr lang="en-CA" sz="2800" dirty="0">
                <a:sym typeface="Wingdings" panose="05000000000000000000" pitchFamily="2" charset="2"/>
              </a:rPr>
              <a:t>“The time has come for Canada to change its privacy protection model to ensure that, as in the U.S., EU and elsewhere, regulatory bodies can effectively protect the privacy rights of citizens by having powers that are commensurate with the increasing risks that new disruptive technologies pose for privacy.”</a:t>
            </a:r>
            <a:endParaRPr lang="en-CA" sz="28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66257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2017</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sz="2400" u="sng" dirty="0"/>
              <a:t>Issue</a:t>
            </a:r>
            <a:r>
              <a:rPr lang="en-CA" sz="2400" dirty="0"/>
              <a:t>: “my Office </a:t>
            </a:r>
            <a:r>
              <a:rPr lang="en-CA" sz="2400" b="1" dirty="0"/>
              <a:t>cannot issue binding orders or impose administrative monetary penalties </a:t>
            </a:r>
            <a:r>
              <a:rPr lang="en-CA" sz="2400" dirty="0"/>
              <a:t>under the current law. We can merely make non-binding recommendations organizations can take or leave as they wish.”</a:t>
            </a:r>
          </a:p>
          <a:p>
            <a:pPr marL="0" indent="0">
              <a:buNone/>
            </a:pPr>
            <a:endParaRPr lang="en-CA" sz="2400" dirty="0"/>
          </a:p>
          <a:p>
            <a:pPr marL="0" indent="0">
              <a:buNone/>
            </a:pPr>
            <a:r>
              <a:rPr lang="en-CA" sz="2400" dirty="0"/>
              <a:t>“Consequently, we are proposing a model that emphasizes proactive enforcement and is backed by order-making authorities and administrative monetary penalties. ”</a:t>
            </a:r>
          </a:p>
          <a:p>
            <a:pPr marL="0" indent="0">
              <a:buNone/>
            </a:pPr>
            <a:r>
              <a:rPr lang="en-CA" sz="2400" dirty="0">
                <a:sym typeface="Wingdings" panose="05000000000000000000" pitchFamily="2" charset="2"/>
              </a:rPr>
              <a:t> Like the US and especially the EU (</a:t>
            </a:r>
            <a:r>
              <a:rPr lang="en-CA" sz="2400" i="1" dirty="0">
                <a:sym typeface="Wingdings" panose="05000000000000000000" pitchFamily="2" charset="2"/>
              </a:rPr>
              <a:t>GDPR</a:t>
            </a:r>
            <a:r>
              <a:rPr lang="en-CA" sz="2400" dirty="0">
                <a:sym typeface="Wingdings" panose="05000000000000000000" pitchFamily="2" charset="2"/>
              </a:rPr>
              <a:t>)</a:t>
            </a:r>
            <a:endParaRPr lang="en-CA" sz="24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0764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2018</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u="sng" dirty="0"/>
              <a:t>Commissioner’s Message:</a:t>
            </a:r>
          </a:p>
          <a:p>
            <a:pPr marL="0" indent="0">
              <a:buNone/>
            </a:pPr>
            <a:endParaRPr lang="en-CA" dirty="0"/>
          </a:p>
          <a:p>
            <a:pPr marL="0" indent="0">
              <a:buNone/>
            </a:pPr>
            <a:r>
              <a:rPr lang="en-CA" dirty="0"/>
              <a:t>(re Facebook Cambridge Analytica) “These issues also underscore deficiencies in Canada’s privacy laws that I and my predecessors have tried to draw attention to for years”</a:t>
            </a:r>
          </a:p>
          <a:p>
            <a:pPr marL="0" indent="0">
              <a:buNone/>
            </a:pPr>
            <a:endParaRPr lang="en-CA"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51300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2018</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u="sng" dirty="0"/>
              <a:t>Commissioner’s Message:</a:t>
            </a:r>
          </a:p>
          <a:p>
            <a:pPr marL="0" indent="0">
              <a:buNone/>
            </a:pPr>
            <a:r>
              <a:rPr lang="en-CA" sz="2400" dirty="0"/>
              <a:t>“Given the opaqueness of business models and the complexity of information flows in the age of data analytics, artificial intelligence (AI) and the Internet of Things, </a:t>
            </a:r>
            <a:r>
              <a:rPr lang="en-CA" sz="2400" b="1" dirty="0"/>
              <a:t>that regulator, my Office federally, should be authorized to inspect the practices of organizations even if a violation of law is not immediately suspected</a:t>
            </a:r>
            <a:r>
              <a:rPr lang="en-CA" sz="2400" dirty="0"/>
              <a:t>. Individuals are unlikely to file a complaint when they are unaware of a practice that may harm them.</a:t>
            </a:r>
          </a:p>
          <a:p>
            <a:pPr marL="0" indent="0">
              <a:buNone/>
            </a:pPr>
            <a:endParaRPr lang="en-CA" sz="2400" dirty="0"/>
          </a:p>
          <a:p>
            <a:pPr marL="0" indent="0">
              <a:buNone/>
            </a:pPr>
            <a:r>
              <a:rPr lang="en-CA" sz="2400" dirty="0"/>
              <a:t>In other words, trust but verify.”</a:t>
            </a:r>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796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2466-E07D-4093-B3BD-B09FE28B6358}"/>
              </a:ext>
            </a:extLst>
          </p:cNvPr>
          <p:cNvSpPr>
            <a:spLocks noGrp="1"/>
          </p:cNvSpPr>
          <p:nvPr>
            <p:ph type="title"/>
          </p:nvPr>
        </p:nvSpPr>
        <p:spPr/>
        <p:txBody>
          <a:bodyPr/>
          <a:lstStyle/>
          <a:p>
            <a:r>
              <a:rPr lang="en-CA" dirty="0"/>
              <a:t>And he concludes…</a:t>
            </a:r>
          </a:p>
        </p:txBody>
      </p:sp>
      <p:sp>
        <p:nvSpPr>
          <p:cNvPr id="3" name="Content Placeholder 2">
            <a:extLst>
              <a:ext uri="{FF2B5EF4-FFF2-40B4-BE49-F238E27FC236}">
                <a16:creationId xmlns:a16="http://schemas.microsoft.com/office/drawing/2014/main" id="{82A8C310-F6DB-4652-8187-6CCE334B7EF1}"/>
              </a:ext>
            </a:extLst>
          </p:cNvPr>
          <p:cNvSpPr>
            <a:spLocks noGrp="1"/>
          </p:cNvSpPr>
          <p:nvPr>
            <p:ph idx="1"/>
          </p:nvPr>
        </p:nvSpPr>
        <p:spPr/>
        <p:txBody>
          <a:bodyPr/>
          <a:lstStyle/>
          <a:p>
            <a:pPr marL="0" indent="0">
              <a:buNone/>
            </a:pPr>
            <a:r>
              <a:rPr lang="en-CA" dirty="0"/>
              <a:t>“To sum up, recent events underscore the significant risks facing privacy protection in the digital age. Modern laws consistent with evolving international norms are urgently required if we are to provide Canadians with the protection they expect and deserve.”</a:t>
            </a:r>
          </a:p>
        </p:txBody>
      </p:sp>
      <p:sp>
        <p:nvSpPr>
          <p:cNvPr id="4" name="Footer Placeholder 3">
            <a:extLst>
              <a:ext uri="{FF2B5EF4-FFF2-40B4-BE49-F238E27FC236}">
                <a16:creationId xmlns:a16="http://schemas.microsoft.com/office/drawing/2014/main" id="{B76C4828-1BE3-4ED9-A4E3-66A45B4619A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51408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800" i="1" dirty="0"/>
              <a:t>Towards Privacy by Design: Review of the Personal Information Protection and Electronic Documents Act</a:t>
            </a:r>
          </a:p>
          <a:p>
            <a:pPr marL="0" indent="0">
              <a:buNone/>
            </a:pPr>
            <a:r>
              <a:rPr lang="en-CA" sz="2800" dirty="0"/>
              <a:t>- Report of the Standing Committee on Access to Information, Privacy and Ethics, February 2018</a:t>
            </a:r>
          </a:p>
          <a:p>
            <a:pPr marL="0" indent="0">
              <a:buNone/>
            </a:pPr>
            <a:endParaRPr lang="en-CA" sz="2800" dirty="0"/>
          </a:p>
          <a:p>
            <a:pPr marL="0" indent="0">
              <a:buNone/>
            </a:pPr>
            <a:r>
              <a:rPr lang="en-CA" sz="2800" dirty="0">
                <a:sym typeface="Wingdings" panose="05000000000000000000" pitchFamily="2" charset="2"/>
              </a:rPr>
              <a:t>Was an important document</a:t>
            </a:r>
          </a:p>
          <a:p>
            <a:pPr>
              <a:buFont typeface="Wingdings" panose="05000000000000000000" pitchFamily="2" charset="2"/>
              <a:buChar char="à"/>
            </a:pPr>
            <a:r>
              <a:rPr lang="en-CA" sz="2800" dirty="0">
                <a:sym typeface="Wingdings" panose="05000000000000000000" pitchFamily="2" charset="2"/>
              </a:rPr>
              <a:t>Proposed everything the Commissioner asked for, and more! (like a Right to be Forgotten)</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95447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 part II</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i="1" dirty="0"/>
              <a:t>Canada's Digital Charter: Trust in a digital world</a:t>
            </a:r>
          </a:p>
          <a:p>
            <a:pPr marL="0" indent="0">
              <a:buNone/>
            </a:pPr>
            <a:r>
              <a:rPr lang="en-CA" sz="2800" dirty="0"/>
              <a:t>Innovation, Science and Economic Development Canada May 2019</a:t>
            </a:r>
          </a:p>
          <a:p>
            <a:pPr marL="0" indent="0">
              <a:buNone/>
            </a:pPr>
            <a:endParaRPr lang="en-CA" sz="2800" dirty="0"/>
          </a:p>
          <a:p>
            <a:pPr marL="0" indent="0">
              <a:buNone/>
            </a:pPr>
            <a:r>
              <a:rPr lang="en-CA" sz="2800" dirty="0"/>
              <a:t>“Strengthening Privacy for the Digital Age”</a:t>
            </a:r>
          </a:p>
          <a:p>
            <a:pPr marL="0" indent="0">
              <a:buNone/>
            </a:pPr>
            <a:r>
              <a:rPr lang="en-CA" sz="2800" i="1" dirty="0"/>
              <a:t>Proposals to modernize the Personal Information Protection and Electronic Documents Act</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2462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Yay! Bill C-11</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US" sz="2400" i="1" dirty="0"/>
              <a:t>An Act to enact the Consumer Privacy Protection Act and the Personal Information and Data Protection Tribunal Act and to make consequential and related amendments to other Acts</a:t>
            </a:r>
          </a:p>
          <a:p>
            <a:pPr marL="0" indent="0">
              <a:buNone/>
            </a:pPr>
            <a:r>
              <a:rPr lang="en-US" sz="2400" i="1" dirty="0"/>
              <a:t>a.k.a.</a:t>
            </a:r>
          </a:p>
          <a:p>
            <a:pPr marL="0" indent="0">
              <a:buNone/>
            </a:pPr>
            <a:r>
              <a:rPr lang="en-US" sz="2400" i="1" dirty="0"/>
              <a:t>Digital Charter Implementation Act, 2020</a:t>
            </a:r>
          </a:p>
          <a:p>
            <a:pPr marL="0" indent="0">
              <a:buNone/>
            </a:pPr>
            <a:r>
              <a:rPr lang="en-US" sz="2400" dirty="0"/>
              <a:t>November 2020</a:t>
            </a:r>
          </a:p>
          <a:p>
            <a:pPr marL="0" indent="0">
              <a:buNone/>
            </a:pPr>
            <a:endParaRPr lang="en-US" sz="2400" dirty="0"/>
          </a:p>
          <a:p>
            <a:pPr marL="0" indent="0">
              <a:buNone/>
            </a:pPr>
            <a:r>
              <a:rPr lang="en-US" sz="2400" dirty="0" err="1"/>
              <a:t>Boooooo</a:t>
            </a:r>
            <a:r>
              <a:rPr lang="en-US" sz="2400" dirty="0"/>
              <a:t> – Fall election 2021…</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12712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Yay again! Bill C-27</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US" sz="2400" i="1" dirty="0"/>
              <a:t>An Act to enact the Consumer Privacy Protection Act, the Personal Information and Data Protection Tribunal Act </a:t>
            </a:r>
            <a:r>
              <a:rPr lang="en-US" sz="2400" b="1" i="1" dirty="0"/>
              <a:t>and the Artificial Intelligence and Data Act</a:t>
            </a:r>
            <a:r>
              <a:rPr lang="en-US" sz="2400" i="1" dirty="0"/>
              <a:t> and to make consequential and related amendments to other Acts</a:t>
            </a:r>
          </a:p>
          <a:p>
            <a:pPr marL="0" indent="0">
              <a:buNone/>
            </a:pPr>
            <a:r>
              <a:rPr lang="en-US" sz="2400" i="1" dirty="0"/>
              <a:t>a.k.a.</a:t>
            </a:r>
          </a:p>
          <a:p>
            <a:pPr marL="0" indent="0">
              <a:buNone/>
            </a:pPr>
            <a:r>
              <a:rPr lang="en-US" sz="2400" i="1" dirty="0"/>
              <a:t>Digital Charter Implementation Act, 2022</a:t>
            </a:r>
          </a:p>
          <a:p>
            <a:pPr marL="0" indent="0">
              <a:buNone/>
            </a:pPr>
            <a:r>
              <a:rPr lang="en-US" sz="2400" dirty="0"/>
              <a:t>November 2022</a:t>
            </a:r>
          </a:p>
          <a:p>
            <a:pPr marL="0" indent="0">
              <a:buNone/>
            </a:pPr>
            <a:endParaRPr lang="en-US" sz="2400" dirty="0"/>
          </a:p>
          <a:p>
            <a:pPr marL="0" indent="0">
              <a:buNone/>
            </a:pPr>
            <a:r>
              <a:rPr lang="en-US" sz="2400" dirty="0" err="1"/>
              <a:t>Boooooo</a:t>
            </a:r>
            <a:r>
              <a:rPr lang="en-US" sz="2400" dirty="0"/>
              <a:t> – passed second reading April 2023, been in committee ever since, election a-</a:t>
            </a:r>
            <a:r>
              <a:rPr lang="en-US" sz="2400" dirty="0" err="1"/>
              <a:t>comin</a:t>
            </a:r>
            <a:r>
              <a:rPr lang="en-US" sz="2400" dirty="0"/>
              <a:t>’ soon…</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88743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FA622-9B2D-4B5C-A056-0FA6D8F0512F}"/>
              </a:ext>
            </a:extLst>
          </p:cNvPr>
          <p:cNvSpPr>
            <a:spLocks noGrp="1"/>
          </p:cNvSpPr>
          <p:nvPr>
            <p:ph type="title"/>
          </p:nvPr>
        </p:nvSpPr>
        <p:spPr/>
        <p:txBody>
          <a:bodyPr/>
          <a:lstStyle/>
          <a:p>
            <a:r>
              <a:rPr lang="en-CA" dirty="0"/>
              <a:t>PIPEDA:</a:t>
            </a:r>
            <a:br>
              <a:rPr lang="en-CA" dirty="0"/>
            </a:br>
            <a:r>
              <a:rPr lang="en-CA" dirty="0"/>
              <a:t>What’s the point?</a:t>
            </a:r>
          </a:p>
        </p:txBody>
      </p:sp>
      <p:sp>
        <p:nvSpPr>
          <p:cNvPr id="7" name="Content Placeholder 6">
            <a:extLst>
              <a:ext uri="{FF2B5EF4-FFF2-40B4-BE49-F238E27FC236}">
                <a16:creationId xmlns:a16="http://schemas.microsoft.com/office/drawing/2014/main" id="{AB729AFE-D68D-4B2F-A91B-371C327C56D1}"/>
              </a:ext>
            </a:extLst>
          </p:cNvPr>
          <p:cNvSpPr>
            <a:spLocks noGrp="1"/>
          </p:cNvSpPr>
          <p:nvPr>
            <p:ph idx="1"/>
          </p:nvPr>
        </p:nvSpPr>
        <p:spPr/>
        <p:txBody>
          <a:bodyPr/>
          <a:lstStyle/>
          <a:p>
            <a:pPr marL="0" indent="0">
              <a:buNone/>
            </a:pPr>
            <a:endParaRPr lang="en-CA" sz="2000" b="1" dirty="0"/>
          </a:p>
          <a:p>
            <a:pPr marL="0" indent="0">
              <a:buNone/>
            </a:pPr>
            <a:endParaRPr lang="en-CA" sz="2000" b="1" dirty="0"/>
          </a:p>
          <a:p>
            <a:pPr marL="0" indent="0">
              <a:buNone/>
            </a:pPr>
            <a:endParaRPr lang="en-CA" sz="2000" b="1" dirty="0"/>
          </a:p>
          <a:p>
            <a:pPr marL="0" indent="0">
              <a:buNone/>
            </a:pPr>
            <a:r>
              <a:rPr lang="en-CA" sz="2800" b="1" dirty="0"/>
              <a:t>5</a:t>
            </a:r>
            <a:r>
              <a:rPr lang="en-CA" sz="2800" dirty="0"/>
              <a:t> </a:t>
            </a:r>
            <a:r>
              <a:rPr lang="en-CA" sz="2800" b="1" dirty="0"/>
              <a:t>(1)</a:t>
            </a:r>
            <a:r>
              <a:rPr lang="en-CA" sz="2800" dirty="0"/>
              <a:t> Subject to sections 6 to 9, every organization shall comply with the obligations set out in Schedule 1.</a:t>
            </a:r>
          </a:p>
          <a:p>
            <a:pPr marL="0" indent="0">
              <a:buNone/>
            </a:pPr>
            <a:r>
              <a:rPr lang="en-CA" sz="2800" dirty="0"/>
              <a:t>(the 10 Principles)</a:t>
            </a:r>
          </a:p>
          <a:p>
            <a:pPr marL="0" indent="0">
              <a:buNone/>
            </a:pPr>
            <a:endParaRPr lang="en-CA" sz="2000" dirty="0"/>
          </a:p>
        </p:txBody>
      </p:sp>
      <p:sp>
        <p:nvSpPr>
          <p:cNvPr id="4" name="Footer Placeholder 3">
            <a:extLst>
              <a:ext uri="{FF2B5EF4-FFF2-40B4-BE49-F238E27FC236}">
                <a16:creationId xmlns:a16="http://schemas.microsoft.com/office/drawing/2014/main" id="{26B17DC5-68E4-4E34-A3B3-E77A1236971B}"/>
              </a:ext>
            </a:extLst>
          </p:cNvPr>
          <p:cNvSpPr>
            <a:spLocks noGrp="1"/>
          </p:cNvSpPr>
          <p:nvPr>
            <p:ph type="ftr" sz="quarter" idx="11"/>
          </p:nvPr>
        </p:nvSpPr>
        <p:spPr/>
        <p:txBody>
          <a:bodyPr/>
          <a:lstStyle/>
          <a:p>
            <a:pPr>
              <a:defRPr/>
            </a:pPr>
            <a:r>
              <a:rPr lang="en-US"/>
              <a:t>Class 6</a:t>
            </a:r>
            <a:endParaRPr lang="en-US" dirty="0"/>
          </a:p>
        </p:txBody>
      </p:sp>
      <p:sp>
        <p:nvSpPr>
          <p:cNvPr id="6" name="Text Placeholder 5">
            <a:extLst>
              <a:ext uri="{FF2B5EF4-FFF2-40B4-BE49-F238E27FC236}">
                <a16:creationId xmlns:a16="http://schemas.microsoft.com/office/drawing/2014/main" id="{AE6E3D2B-9B2C-4114-90BE-5553995C3C7D}"/>
              </a:ext>
            </a:extLst>
          </p:cNvPr>
          <p:cNvSpPr>
            <a:spLocks noGrp="1"/>
          </p:cNvSpPr>
          <p:nvPr>
            <p:ph type="body" idx="4294967295"/>
          </p:nvPr>
        </p:nvSpPr>
        <p:spPr>
          <a:xfrm>
            <a:off x="0" y="1535113"/>
            <a:ext cx="4040188" cy="639762"/>
          </a:xfrm>
        </p:spPr>
        <p:txBody>
          <a:bodyPr/>
          <a:lstStyle/>
          <a:p>
            <a:pPr marL="0" indent="0">
              <a:buNone/>
            </a:pPr>
            <a:r>
              <a:rPr lang="en-CA" i="1" dirty="0"/>
              <a:t>	PIPEDA</a:t>
            </a:r>
          </a:p>
        </p:txBody>
      </p:sp>
    </p:spTree>
    <p:extLst>
      <p:ext uri="{BB962C8B-B14F-4D97-AF65-F5344CB8AC3E}">
        <p14:creationId xmlns:p14="http://schemas.microsoft.com/office/powerpoint/2010/main" val="271039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0ECA6-0EE0-1180-3106-8CE7852056B6}"/>
            </a:ext>
          </a:extLst>
        </p:cNvPr>
        <p:cNvGrpSpPr/>
        <p:nvPr/>
      </p:nvGrpSpPr>
      <p:grpSpPr>
        <a:xfrm>
          <a:off x="0" y="0"/>
          <a:ext cx="0" cy="0"/>
          <a:chOff x="0" y="0"/>
          <a:chExt cx="0" cy="0"/>
        </a:xfrm>
      </p:grpSpPr>
      <p:sp>
        <p:nvSpPr>
          <p:cNvPr id="74754" name="Title 1">
            <a:extLst>
              <a:ext uri="{FF2B5EF4-FFF2-40B4-BE49-F238E27FC236}">
                <a16:creationId xmlns:a16="http://schemas.microsoft.com/office/drawing/2014/main" id="{7E8A33B2-E8D2-E7D8-775B-A5EA22583379}"/>
              </a:ext>
            </a:extLst>
          </p:cNvPr>
          <p:cNvSpPr>
            <a:spLocks noGrp="1"/>
          </p:cNvSpPr>
          <p:nvPr>
            <p:ph type="title"/>
          </p:nvPr>
        </p:nvSpPr>
        <p:spPr>
          <a:xfrm>
            <a:off x="457200" y="274638"/>
            <a:ext cx="8229600" cy="922113"/>
          </a:xfrm>
        </p:spPr>
        <p:txBody>
          <a:bodyPr/>
          <a:lstStyle/>
          <a:p>
            <a:pPr eaLnBrk="1" hangingPunct="1"/>
            <a:r>
              <a:rPr lang="en-US" altLang="en-US" dirty="0"/>
              <a:t>Exam Stuff</a:t>
            </a:r>
          </a:p>
        </p:txBody>
      </p:sp>
      <p:sp>
        <p:nvSpPr>
          <p:cNvPr id="66564" name="Footer Placeholder 3">
            <a:extLst>
              <a:ext uri="{FF2B5EF4-FFF2-40B4-BE49-F238E27FC236}">
                <a16:creationId xmlns:a16="http://schemas.microsoft.com/office/drawing/2014/main" id="{43643CAE-F55A-0795-E5C5-1CD89FD96D5F}"/>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6</a:t>
            </a:r>
            <a:endParaRPr lang="en-US" dirty="0"/>
          </a:p>
        </p:txBody>
      </p:sp>
      <p:sp>
        <p:nvSpPr>
          <p:cNvPr id="37892" name="Content Placeholder 2">
            <a:extLst>
              <a:ext uri="{FF2B5EF4-FFF2-40B4-BE49-F238E27FC236}">
                <a16:creationId xmlns:a16="http://schemas.microsoft.com/office/drawing/2014/main" id="{711F1C14-010B-65D9-2D55-8CB0F2A5D27C}"/>
              </a:ext>
            </a:extLst>
          </p:cNvPr>
          <p:cNvSpPr>
            <a:spLocks noGrp="1"/>
          </p:cNvSpPr>
          <p:nvPr>
            <p:ph idx="1"/>
          </p:nvPr>
        </p:nvSpPr>
        <p:spPr>
          <a:xfrm>
            <a:off x="457200" y="1628800"/>
            <a:ext cx="8229600" cy="4824388"/>
          </a:xfrm>
        </p:spPr>
        <p:txBody>
          <a:bodyPr/>
          <a:lstStyle/>
          <a:p>
            <a:pPr eaLnBrk="1" hangingPunct="1">
              <a:defRPr/>
            </a:pPr>
            <a:r>
              <a:rPr lang="en-CA" altLang="en-US" sz="2800" dirty="0"/>
              <a:t>Readings</a:t>
            </a:r>
          </a:p>
          <a:p>
            <a:pPr eaLnBrk="1" hangingPunct="1">
              <a:defRPr/>
            </a:pPr>
            <a:r>
              <a:rPr lang="en-CA" altLang="en-US" sz="2800" dirty="0"/>
              <a:t>Things in class not in readings (e.g. a couple of sections of PIPEDA today)</a:t>
            </a:r>
          </a:p>
          <a:p>
            <a:pPr eaLnBrk="1" hangingPunct="1">
              <a:defRPr/>
            </a:pPr>
            <a:r>
              <a:rPr lang="en-CA" altLang="en-US" sz="2800" dirty="0"/>
              <a:t>We’ll have a review / Q&amp;A class (class 12, December 4)</a:t>
            </a:r>
          </a:p>
          <a:p>
            <a:pPr eaLnBrk="1" hangingPunct="1">
              <a:defRPr/>
            </a:pPr>
            <a:r>
              <a:rPr lang="en-CA" altLang="en-US" sz="2800" dirty="0"/>
              <a:t>Questions?</a:t>
            </a:r>
          </a:p>
        </p:txBody>
      </p:sp>
      <p:sp>
        <p:nvSpPr>
          <p:cNvPr id="74757" name="AutoShape 2" descr="Image result for icann">
            <a:extLst>
              <a:ext uri="{FF2B5EF4-FFF2-40B4-BE49-F238E27FC236}">
                <a16:creationId xmlns:a16="http://schemas.microsoft.com/office/drawing/2014/main" id="{2372A027-51FB-6FAC-3708-A1B67795311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30848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4BBB-3355-472F-9E4B-149010C0F2E3}"/>
              </a:ext>
            </a:extLst>
          </p:cNvPr>
          <p:cNvSpPr>
            <a:spLocks noGrp="1"/>
          </p:cNvSpPr>
          <p:nvPr>
            <p:ph type="title"/>
          </p:nvPr>
        </p:nvSpPr>
        <p:spPr/>
        <p:txBody>
          <a:bodyPr/>
          <a:lstStyle/>
          <a:p>
            <a:r>
              <a:rPr lang="en-CA" dirty="0"/>
              <a:t>The 10 Principles</a:t>
            </a:r>
          </a:p>
        </p:txBody>
      </p:sp>
      <p:sp>
        <p:nvSpPr>
          <p:cNvPr id="3" name="Content Placeholder 2">
            <a:extLst>
              <a:ext uri="{FF2B5EF4-FFF2-40B4-BE49-F238E27FC236}">
                <a16:creationId xmlns:a16="http://schemas.microsoft.com/office/drawing/2014/main" id="{4F9431E8-4BCB-4356-900C-1CB3BCA99553}"/>
              </a:ext>
            </a:extLst>
          </p:cNvPr>
          <p:cNvSpPr>
            <a:spLocks noGrp="1"/>
          </p:cNvSpPr>
          <p:nvPr>
            <p:ph idx="1"/>
          </p:nvPr>
        </p:nvSpPr>
        <p:spPr/>
        <p:txBody>
          <a:bodyPr/>
          <a:lstStyle/>
          <a:p>
            <a:pPr marL="0" indent="0">
              <a:buNone/>
            </a:pPr>
            <a:endParaRPr lang="en-CA" dirty="0"/>
          </a:p>
          <a:p>
            <a:pPr marL="0" indent="0">
              <a:buNone/>
            </a:pPr>
            <a:r>
              <a:rPr lang="en-CA" dirty="0"/>
              <a:t>Principles Set Out in the National Standard of Canada Entitled Model Code for the Protection of Personal Information, CAN/CSA-Q830-96</a:t>
            </a:r>
          </a:p>
          <a:p>
            <a:pPr marL="0" indent="0">
              <a:buNone/>
            </a:pPr>
            <a:endParaRPr lang="en-CA" dirty="0"/>
          </a:p>
          <a:p>
            <a:pPr marL="0" indent="0">
              <a:buNone/>
            </a:pPr>
            <a:r>
              <a:rPr lang="en-CA" dirty="0"/>
              <a:t>“Fair Information Principles”</a:t>
            </a:r>
          </a:p>
        </p:txBody>
      </p:sp>
      <p:sp>
        <p:nvSpPr>
          <p:cNvPr id="4" name="Footer Placeholder 3">
            <a:extLst>
              <a:ext uri="{FF2B5EF4-FFF2-40B4-BE49-F238E27FC236}">
                <a16:creationId xmlns:a16="http://schemas.microsoft.com/office/drawing/2014/main" id="{8E412A3C-0E54-4E7E-B771-557D698B7DC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3891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75E0-FB68-40DC-87C5-9E3584C23829}"/>
              </a:ext>
            </a:extLst>
          </p:cNvPr>
          <p:cNvSpPr>
            <a:spLocks noGrp="1"/>
          </p:cNvSpPr>
          <p:nvPr>
            <p:ph type="title"/>
          </p:nvPr>
        </p:nvSpPr>
        <p:spPr>
          <a:xfrm>
            <a:off x="457200" y="274638"/>
            <a:ext cx="8229600" cy="691927"/>
          </a:xfrm>
        </p:spPr>
        <p:txBody>
          <a:bodyPr/>
          <a:lstStyle/>
          <a:p>
            <a:r>
              <a:rPr lang="en-CA" dirty="0"/>
              <a:t>The 10 Principles come to life!</a:t>
            </a:r>
          </a:p>
        </p:txBody>
      </p:sp>
      <p:sp>
        <p:nvSpPr>
          <p:cNvPr id="3" name="Content Placeholder 2">
            <a:extLst>
              <a:ext uri="{FF2B5EF4-FFF2-40B4-BE49-F238E27FC236}">
                <a16:creationId xmlns:a16="http://schemas.microsoft.com/office/drawing/2014/main" id="{4B76C723-4D36-4AF9-AC0C-3AD852878C28}"/>
              </a:ext>
            </a:extLst>
          </p:cNvPr>
          <p:cNvSpPr>
            <a:spLocks noGrp="1"/>
          </p:cNvSpPr>
          <p:nvPr>
            <p:ph idx="1"/>
          </p:nvPr>
        </p:nvSpPr>
        <p:spPr>
          <a:xfrm>
            <a:off x="457200" y="1196752"/>
            <a:ext cx="8229600" cy="4929411"/>
          </a:xfrm>
        </p:spPr>
        <p:txBody>
          <a:bodyPr/>
          <a:lstStyle/>
          <a:p>
            <a:pPr marL="0" indent="0" algn="ctr">
              <a:buNone/>
            </a:pPr>
            <a:r>
              <a:rPr lang="en-CA" sz="4000" dirty="0"/>
              <a:t>The Privacy Policy</a:t>
            </a:r>
          </a:p>
          <a:p>
            <a:pPr marL="0" indent="0">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sz="1200" dirty="0">
              <a:solidFill>
                <a:srgbClr val="00B050"/>
              </a:solidFill>
            </a:endParaRPr>
          </a:p>
          <a:p>
            <a:pPr marL="0" indent="0" algn="ctr">
              <a:buNone/>
            </a:pPr>
            <a:r>
              <a:rPr lang="en-CA" sz="4800" b="1" dirty="0">
                <a:solidFill>
                  <a:srgbClr val="00B050"/>
                </a:solidFill>
              </a:rPr>
              <a:t>Let the games begin!</a:t>
            </a:r>
          </a:p>
        </p:txBody>
      </p:sp>
      <p:sp>
        <p:nvSpPr>
          <p:cNvPr id="4" name="Footer Placeholder 3">
            <a:extLst>
              <a:ext uri="{FF2B5EF4-FFF2-40B4-BE49-F238E27FC236}">
                <a16:creationId xmlns:a16="http://schemas.microsoft.com/office/drawing/2014/main" id="{14BB1E8F-F202-4F69-8A32-F51B50DACCB7}"/>
              </a:ext>
            </a:extLst>
          </p:cNvPr>
          <p:cNvSpPr>
            <a:spLocks noGrp="1"/>
          </p:cNvSpPr>
          <p:nvPr>
            <p:ph type="ftr" sz="quarter" idx="11"/>
          </p:nvPr>
        </p:nvSpPr>
        <p:spPr/>
        <p:txBody>
          <a:bodyPr/>
          <a:lstStyle/>
          <a:p>
            <a:pPr>
              <a:defRPr/>
            </a:pPr>
            <a:r>
              <a:rPr lang="en-US"/>
              <a:t>Class 6</a:t>
            </a:r>
            <a:endParaRPr lang="en-US" dirty="0"/>
          </a:p>
        </p:txBody>
      </p:sp>
      <p:pic>
        <p:nvPicPr>
          <p:cNvPr id="6" name="Picture 5">
            <a:extLst>
              <a:ext uri="{FF2B5EF4-FFF2-40B4-BE49-F238E27FC236}">
                <a16:creationId xmlns:a16="http://schemas.microsoft.com/office/drawing/2014/main" id="{070216B4-A11B-BF32-A13C-BC691F392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458" y="1968142"/>
            <a:ext cx="4393084" cy="2921716"/>
          </a:xfrm>
          <a:prstGeom prst="rect">
            <a:avLst/>
          </a:prstGeom>
        </p:spPr>
      </p:pic>
    </p:spTree>
    <p:extLst>
      <p:ext uri="{BB962C8B-B14F-4D97-AF65-F5344CB8AC3E}">
        <p14:creationId xmlns:p14="http://schemas.microsoft.com/office/powerpoint/2010/main" val="12829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indefinite" fill="hold" nodeType="afterEffect">
                                  <p:stCondLst>
                                    <p:cond delay="0"/>
                                  </p:stCondLst>
                                  <p:endCondLst>
                                    <p:cond evt="onNext" delay="0">
                                      <p:tgtEl>
                                        <p:sldTgt/>
                                      </p:tgtEl>
                                    </p:cond>
                                  </p:endCondLst>
                                  <p:childTnLst>
                                    <p:animEffect transition="out" filter="fade">
                                      <p:cBhvr>
                                        <p:cTn id="11" dur="500" tmFilter="0, 0; .2, .5; .8, .5; 1, 0"/>
                                        <p:tgtEl>
                                          <p:spTgt spid="3">
                                            <p:txEl>
                                              <p:pRg st="7" end="7"/>
                                            </p:txEl>
                                          </p:spTgt>
                                        </p:tgtEl>
                                      </p:cBhvr>
                                    </p:animEffect>
                                    <p:animScale>
                                      <p:cBhvr>
                                        <p:cTn id="12"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3A4E-C565-4C62-822D-8E3BD285EA3B}"/>
              </a:ext>
            </a:extLst>
          </p:cNvPr>
          <p:cNvSpPr>
            <a:spLocks noGrp="1"/>
          </p:cNvSpPr>
          <p:nvPr>
            <p:ph type="title"/>
          </p:nvPr>
        </p:nvSpPr>
        <p:spPr/>
        <p:txBody>
          <a:bodyPr/>
          <a:lstStyle/>
          <a:p>
            <a:r>
              <a:rPr lang="en-CA" b="1" dirty="0"/>
              <a:t>Principle 1 – Accountability</a:t>
            </a:r>
            <a:endParaRPr lang="en-CA" dirty="0"/>
          </a:p>
        </p:txBody>
      </p:sp>
      <p:sp>
        <p:nvSpPr>
          <p:cNvPr id="3" name="Content Placeholder 2">
            <a:extLst>
              <a:ext uri="{FF2B5EF4-FFF2-40B4-BE49-F238E27FC236}">
                <a16:creationId xmlns:a16="http://schemas.microsoft.com/office/drawing/2014/main" id="{D16D804B-2255-4A72-930F-E4FE6ADF7BAF}"/>
              </a:ext>
            </a:extLst>
          </p:cNvPr>
          <p:cNvSpPr>
            <a:spLocks noGrp="1"/>
          </p:cNvSpPr>
          <p:nvPr>
            <p:ph idx="1"/>
          </p:nvPr>
        </p:nvSpPr>
        <p:spPr/>
        <p:txBody>
          <a:bodyPr/>
          <a:lstStyle/>
          <a:p>
            <a:pPr marL="0" indent="0">
              <a:buNone/>
            </a:pPr>
            <a:r>
              <a:rPr lang="en-CA" dirty="0"/>
              <a:t>An organization is responsible for personal information under its control and shall designate an individual or individuals who are accountable for the organization’s compliance with the following principles.</a:t>
            </a:r>
          </a:p>
        </p:txBody>
      </p:sp>
      <p:sp>
        <p:nvSpPr>
          <p:cNvPr id="4" name="Footer Placeholder 3">
            <a:extLst>
              <a:ext uri="{FF2B5EF4-FFF2-40B4-BE49-F238E27FC236}">
                <a16:creationId xmlns:a16="http://schemas.microsoft.com/office/drawing/2014/main" id="{797BBCA7-5AA5-4CCD-95DD-5FC45495F56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3901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02FA-32FD-42C0-B6CF-6EBB7797B9C7}"/>
              </a:ext>
            </a:extLst>
          </p:cNvPr>
          <p:cNvSpPr>
            <a:spLocks noGrp="1"/>
          </p:cNvSpPr>
          <p:nvPr>
            <p:ph type="title"/>
          </p:nvPr>
        </p:nvSpPr>
        <p:spPr/>
        <p:txBody>
          <a:bodyPr/>
          <a:lstStyle/>
          <a:p>
            <a:r>
              <a:rPr lang="en-CA" b="1" dirty="0"/>
              <a:t>Principle 2 – Identifying Purposes</a:t>
            </a:r>
            <a:endParaRPr lang="en-CA" dirty="0"/>
          </a:p>
        </p:txBody>
      </p:sp>
      <p:sp>
        <p:nvSpPr>
          <p:cNvPr id="3" name="Content Placeholder 2">
            <a:extLst>
              <a:ext uri="{FF2B5EF4-FFF2-40B4-BE49-F238E27FC236}">
                <a16:creationId xmlns:a16="http://schemas.microsoft.com/office/drawing/2014/main" id="{4BEC7CC7-8A26-45A3-90E4-3404A9865CFE}"/>
              </a:ext>
            </a:extLst>
          </p:cNvPr>
          <p:cNvSpPr>
            <a:spLocks noGrp="1"/>
          </p:cNvSpPr>
          <p:nvPr>
            <p:ph idx="1"/>
          </p:nvPr>
        </p:nvSpPr>
        <p:spPr/>
        <p:txBody>
          <a:bodyPr/>
          <a:lstStyle/>
          <a:p>
            <a:pPr marL="0" indent="0">
              <a:buNone/>
            </a:pPr>
            <a:r>
              <a:rPr lang="en-CA" dirty="0"/>
              <a:t>The purposes for which personal information is collected shall be identified by the organization at or before the time the information is collected.</a:t>
            </a:r>
          </a:p>
        </p:txBody>
      </p:sp>
      <p:sp>
        <p:nvSpPr>
          <p:cNvPr id="4" name="Footer Placeholder 3">
            <a:extLst>
              <a:ext uri="{FF2B5EF4-FFF2-40B4-BE49-F238E27FC236}">
                <a16:creationId xmlns:a16="http://schemas.microsoft.com/office/drawing/2014/main" id="{C0F8496A-ADA5-4050-9AAF-34A976C14BF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67277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A6DA-2527-4428-AE97-B73C855D3593}"/>
              </a:ext>
            </a:extLst>
          </p:cNvPr>
          <p:cNvSpPr>
            <a:spLocks noGrp="1"/>
          </p:cNvSpPr>
          <p:nvPr>
            <p:ph type="title"/>
          </p:nvPr>
        </p:nvSpPr>
        <p:spPr/>
        <p:txBody>
          <a:bodyPr/>
          <a:lstStyle/>
          <a:p>
            <a:r>
              <a:rPr lang="en-CA" b="1" dirty="0"/>
              <a:t>Principle 3 – Consent</a:t>
            </a:r>
            <a:endParaRPr lang="en-CA" dirty="0"/>
          </a:p>
        </p:txBody>
      </p:sp>
      <p:sp>
        <p:nvSpPr>
          <p:cNvPr id="3" name="Content Placeholder 2">
            <a:extLst>
              <a:ext uri="{FF2B5EF4-FFF2-40B4-BE49-F238E27FC236}">
                <a16:creationId xmlns:a16="http://schemas.microsoft.com/office/drawing/2014/main" id="{B5D30600-6A59-4215-B4C4-B3F1000675B6}"/>
              </a:ext>
            </a:extLst>
          </p:cNvPr>
          <p:cNvSpPr>
            <a:spLocks noGrp="1"/>
          </p:cNvSpPr>
          <p:nvPr>
            <p:ph idx="1"/>
          </p:nvPr>
        </p:nvSpPr>
        <p:spPr/>
        <p:txBody>
          <a:bodyPr/>
          <a:lstStyle/>
          <a:p>
            <a:pPr marL="0" indent="0">
              <a:buNone/>
            </a:pPr>
            <a:r>
              <a:rPr lang="en-CA" dirty="0"/>
              <a:t>The knowledge and consent of the individual are required for the collection, use, or disclosure of personal information, except where inappropriate.</a:t>
            </a:r>
          </a:p>
        </p:txBody>
      </p:sp>
      <p:sp>
        <p:nvSpPr>
          <p:cNvPr id="4" name="Footer Placeholder 3">
            <a:extLst>
              <a:ext uri="{FF2B5EF4-FFF2-40B4-BE49-F238E27FC236}">
                <a16:creationId xmlns:a16="http://schemas.microsoft.com/office/drawing/2014/main" id="{1E2DD51C-9D2B-414D-A3B5-5751EFDA0FC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416898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4FCC-C414-4758-8471-01E772DDCFF3}"/>
              </a:ext>
            </a:extLst>
          </p:cNvPr>
          <p:cNvSpPr>
            <a:spLocks noGrp="1"/>
          </p:cNvSpPr>
          <p:nvPr>
            <p:ph type="title"/>
          </p:nvPr>
        </p:nvSpPr>
        <p:spPr/>
        <p:txBody>
          <a:bodyPr/>
          <a:lstStyle/>
          <a:p>
            <a:r>
              <a:rPr lang="en-CA" b="1" dirty="0"/>
              <a:t>Principle 4 – Limiting Collection</a:t>
            </a:r>
            <a:endParaRPr lang="en-CA" dirty="0"/>
          </a:p>
        </p:txBody>
      </p:sp>
      <p:sp>
        <p:nvSpPr>
          <p:cNvPr id="3" name="Content Placeholder 2">
            <a:extLst>
              <a:ext uri="{FF2B5EF4-FFF2-40B4-BE49-F238E27FC236}">
                <a16:creationId xmlns:a16="http://schemas.microsoft.com/office/drawing/2014/main" id="{D50EC992-B0AC-4D08-9CC1-480D2B41E4A9}"/>
              </a:ext>
            </a:extLst>
          </p:cNvPr>
          <p:cNvSpPr>
            <a:spLocks noGrp="1"/>
          </p:cNvSpPr>
          <p:nvPr>
            <p:ph idx="1"/>
          </p:nvPr>
        </p:nvSpPr>
        <p:spPr/>
        <p:txBody>
          <a:bodyPr/>
          <a:lstStyle/>
          <a:p>
            <a:pPr marL="0" indent="0">
              <a:buNone/>
            </a:pPr>
            <a:r>
              <a:rPr lang="en-CA" dirty="0"/>
              <a:t>The collection of personal information shall be limited to that which is necessary for the purposes identified by the organization. Information shall be collected by fair and lawful means.</a:t>
            </a:r>
          </a:p>
        </p:txBody>
      </p:sp>
      <p:sp>
        <p:nvSpPr>
          <p:cNvPr id="4" name="Footer Placeholder 3">
            <a:extLst>
              <a:ext uri="{FF2B5EF4-FFF2-40B4-BE49-F238E27FC236}">
                <a16:creationId xmlns:a16="http://schemas.microsoft.com/office/drawing/2014/main" id="{B8240AF2-F3EC-438D-9AF1-8FC289D6CC1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483446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6F4F-59AF-43A0-8D81-0C03E065D80B}"/>
              </a:ext>
            </a:extLst>
          </p:cNvPr>
          <p:cNvSpPr>
            <a:spLocks noGrp="1"/>
          </p:cNvSpPr>
          <p:nvPr>
            <p:ph type="title"/>
          </p:nvPr>
        </p:nvSpPr>
        <p:spPr>
          <a:xfrm>
            <a:off x="457200" y="274638"/>
            <a:ext cx="8229600" cy="1498178"/>
          </a:xfrm>
        </p:spPr>
        <p:txBody>
          <a:bodyPr/>
          <a:lstStyle/>
          <a:p>
            <a:r>
              <a:rPr lang="en-CA" b="1" dirty="0"/>
              <a:t>Principle 5 – Limiting Use, Disclosure, and Retention</a:t>
            </a:r>
            <a:endParaRPr lang="en-CA" dirty="0"/>
          </a:p>
        </p:txBody>
      </p:sp>
      <p:sp>
        <p:nvSpPr>
          <p:cNvPr id="3" name="Content Placeholder 2">
            <a:extLst>
              <a:ext uri="{FF2B5EF4-FFF2-40B4-BE49-F238E27FC236}">
                <a16:creationId xmlns:a16="http://schemas.microsoft.com/office/drawing/2014/main" id="{325CD083-8DF0-4A95-B284-9EC7CFE4D28D}"/>
              </a:ext>
            </a:extLst>
          </p:cNvPr>
          <p:cNvSpPr>
            <a:spLocks noGrp="1"/>
          </p:cNvSpPr>
          <p:nvPr>
            <p:ph idx="1"/>
          </p:nvPr>
        </p:nvSpPr>
        <p:spPr>
          <a:xfrm>
            <a:off x="457200" y="2348880"/>
            <a:ext cx="8229600" cy="3777283"/>
          </a:xfrm>
        </p:spPr>
        <p:txBody>
          <a:bodyPr/>
          <a:lstStyle/>
          <a:p>
            <a:pPr marL="0" indent="0">
              <a:buNone/>
            </a:pPr>
            <a:r>
              <a:rPr lang="en-CA" dirty="0"/>
              <a:t>Personal information shall not be used or disclosed for purposes other than those for which it was collected, except with the consent of the individual or as required by law. Personal information shall be retained only as long as necessary for the fulfillment of those purposes.</a:t>
            </a:r>
          </a:p>
        </p:txBody>
      </p:sp>
      <p:sp>
        <p:nvSpPr>
          <p:cNvPr id="4" name="Footer Placeholder 3">
            <a:extLst>
              <a:ext uri="{FF2B5EF4-FFF2-40B4-BE49-F238E27FC236}">
                <a16:creationId xmlns:a16="http://schemas.microsoft.com/office/drawing/2014/main" id="{6458E27F-EEDA-46E7-BF2E-89D68BE4F77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24059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37AD-0D19-4D74-9D0C-ECA88E16507E}"/>
              </a:ext>
            </a:extLst>
          </p:cNvPr>
          <p:cNvSpPr>
            <a:spLocks noGrp="1"/>
          </p:cNvSpPr>
          <p:nvPr>
            <p:ph type="title"/>
          </p:nvPr>
        </p:nvSpPr>
        <p:spPr/>
        <p:txBody>
          <a:bodyPr/>
          <a:lstStyle/>
          <a:p>
            <a:r>
              <a:rPr lang="en-CA" b="1" dirty="0"/>
              <a:t>Principle 6 – Accuracy</a:t>
            </a:r>
            <a:endParaRPr lang="en-CA" dirty="0"/>
          </a:p>
        </p:txBody>
      </p:sp>
      <p:sp>
        <p:nvSpPr>
          <p:cNvPr id="3" name="Content Placeholder 2">
            <a:extLst>
              <a:ext uri="{FF2B5EF4-FFF2-40B4-BE49-F238E27FC236}">
                <a16:creationId xmlns:a16="http://schemas.microsoft.com/office/drawing/2014/main" id="{A6AF63A6-22CD-4E2B-BD4D-BC3D346AE360}"/>
              </a:ext>
            </a:extLst>
          </p:cNvPr>
          <p:cNvSpPr>
            <a:spLocks noGrp="1"/>
          </p:cNvSpPr>
          <p:nvPr>
            <p:ph idx="1"/>
          </p:nvPr>
        </p:nvSpPr>
        <p:spPr/>
        <p:txBody>
          <a:bodyPr/>
          <a:lstStyle/>
          <a:p>
            <a:pPr marL="0" indent="0">
              <a:buNone/>
            </a:pPr>
            <a:r>
              <a:rPr lang="en-CA" dirty="0"/>
              <a:t>Personal information shall be as accurate, complete, and up-to-date as is necessary for the purposes for which it is to be used.</a:t>
            </a:r>
          </a:p>
        </p:txBody>
      </p:sp>
      <p:sp>
        <p:nvSpPr>
          <p:cNvPr id="4" name="Footer Placeholder 3">
            <a:extLst>
              <a:ext uri="{FF2B5EF4-FFF2-40B4-BE49-F238E27FC236}">
                <a16:creationId xmlns:a16="http://schemas.microsoft.com/office/drawing/2014/main" id="{3EBA8F66-3207-4E11-B3F6-F3AC55EFDB2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287963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B467-9F3E-4F9B-AD42-F9A7A5255FB7}"/>
              </a:ext>
            </a:extLst>
          </p:cNvPr>
          <p:cNvSpPr>
            <a:spLocks noGrp="1"/>
          </p:cNvSpPr>
          <p:nvPr>
            <p:ph type="title"/>
          </p:nvPr>
        </p:nvSpPr>
        <p:spPr/>
        <p:txBody>
          <a:bodyPr/>
          <a:lstStyle/>
          <a:p>
            <a:r>
              <a:rPr lang="en-CA" b="1" dirty="0"/>
              <a:t>Principle 7 – Safeguards</a:t>
            </a:r>
            <a:endParaRPr lang="en-CA" dirty="0"/>
          </a:p>
        </p:txBody>
      </p:sp>
      <p:sp>
        <p:nvSpPr>
          <p:cNvPr id="3" name="Content Placeholder 2">
            <a:extLst>
              <a:ext uri="{FF2B5EF4-FFF2-40B4-BE49-F238E27FC236}">
                <a16:creationId xmlns:a16="http://schemas.microsoft.com/office/drawing/2014/main" id="{B000E6C1-CFE0-491B-80F0-AD3DFF9F1F19}"/>
              </a:ext>
            </a:extLst>
          </p:cNvPr>
          <p:cNvSpPr>
            <a:spLocks noGrp="1"/>
          </p:cNvSpPr>
          <p:nvPr>
            <p:ph idx="1"/>
          </p:nvPr>
        </p:nvSpPr>
        <p:spPr/>
        <p:txBody>
          <a:bodyPr/>
          <a:lstStyle/>
          <a:p>
            <a:pPr marL="0" indent="0">
              <a:buNone/>
            </a:pPr>
            <a:r>
              <a:rPr lang="en-CA" dirty="0"/>
              <a:t>Personal information shall be protected by security safeguards appropriate to the sensitivity of the information.</a:t>
            </a:r>
          </a:p>
        </p:txBody>
      </p:sp>
      <p:sp>
        <p:nvSpPr>
          <p:cNvPr id="4" name="Footer Placeholder 3">
            <a:extLst>
              <a:ext uri="{FF2B5EF4-FFF2-40B4-BE49-F238E27FC236}">
                <a16:creationId xmlns:a16="http://schemas.microsoft.com/office/drawing/2014/main" id="{DE11AB5F-E436-4C6F-A979-1CC6F0B0B36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7154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E7E7-8DC5-4775-955A-FF5C88CC4233}"/>
              </a:ext>
            </a:extLst>
          </p:cNvPr>
          <p:cNvSpPr>
            <a:spLocks noGrp="1"/>
          </p:cNvSpPr>
          <p:nvPr>
            <p:ph type="title"/>
          </p:nvPr>
        </p:nvSpPr>
        <p:spPr/>
        <p:txBody>
          <a:bodyPr/>
          <a:lstStyle/>
          <a:p>
            <a:r>
              <a:rPr lang="en-CA" b="1" dirty="0"/>
              <a:t>Principle 8 – Openness</a:t>
            </a:r>
            <a:endParaRPr lang="en-CA" dirty="0"/>
          </a:p>
        </p:txBody>
      </p:sp>
      <p:sp>
        <p:nvSpPr>
          <p:cNvPr id="3" name="Content Placeholder 2">
            <a:extLst>
              <a:ext uri="{FF2B5EF4-FFF2-40B4-BE49-F238E27FC236}">
                <a16:creationId xmlns:a16="http://schemas.microsoft.com/office/drawing/2014/main" id="{2E46E3FA-E480-4084-B2B7-B3201ED09241}"/>
              </a:ext>
            </a:extLst>
          </p:cNvPr>
          <p:cNvSpPr>
            <a:spLocks noGrp="1"/>
          </p:cNvSpPr>
          <p:nvPr>
            <p:ph idx="1"/>
          </p:nvPr>
        </p:nvSpPr>
        <p:spPr/>
        <p:txBody>
          <a:bodyPr/>
          <a:lstStyle/>
          <a:p>
            <a:pPr marL="0" indent="0">
              <a:buNone/>
            </a:pPr>
            <a:r>
              <a:rPr lang="en-CA" dirty="0"/>
              <a:t>An organization shall make readily available to individuals specific information about its policies and practices relating to the management of personal information.</a:t>
            </a:r>
          </a:p>
        </p:txBody>
      </p:sp>
      <p:sp>
        <p:nvSpPr>
          <p:cNvPr id="4" name="Footer Placeholder 3">
            <a:extLst>
              <a:ext uri="{FF2B5EF4-FFF2-40B4-BE49-F238E27FC236}">
                <a16:creationId xmlns:a16="http://schemas.microsoft.com/office/drawing/2014/main" id="{2DCEAB69-D0F7-4BC2-8D8B-854758351AC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0681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562074"/>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980728"/>
            <a:ext cx="8435280" cy="5145435"/>
          </a:xfrm>
        </p:spPr>
        <p:txBody>
          <a:bodyPr/>
          <a:lstStyle/>
          <a:p>
            <a:pPr marL="0" indent="0">
              <a:buNone/>
            </a:pPr>
            <a:r>
              <a:rPr lang="en-US" sz="2800" i="1" dirty="0">
                <a:sym typeface="Wingdings" panose="05000000000000000000" pitchFamily="2" charset="2"/>
              </a:rPr>
              <a:t>Telecom Order CRTC 2024-261</a:t>
            </a:r>
            <a:r>
              <a:rPr lang="en-US" sz="1800" dirty="0">
                <a:sym typeface="Wingdings" panose="05000000000000000000" pitchFamily="2" charset="2"/>
              </a:rPr>
              <a:t>Oct 25 2024</a:t>
            </a:r>
          </a:p>
          <a:p>
            <a:pPr marL="0" indent="0">
              <a:buNone/>
            </a:pPr>
            <a:r>
              <a:rPr lang="en-US" sz="2800" i="1" dirty="0">
                <a:sym typeface="Wingdings" panose="05000000000000000000" pitchFamily="2" charset="2"/>
              </a:rPr>
              <a:t>Interim rates for aggregated wholesale high-speed access services over fibre-to-the-premises facilities</a:t>
            </a:r>
          </a:p>
          <a:p>
            <a:pPr marL="0" indent="0">
              <a:buNone/>
            </a:pPr>
            <a:r>
              <a:rPr lang="en-US" sz="2000" dirty="0">
                <a:sym typeface="Wingdings" panose="05000000000000000000" pitchFamily="2" charset="2"/>
              </a:rPr>
              <a:t>“The Commission is taking steps to promote greater competition between Internet service providers. Greater competition will empower Canadians with new choices and will make providers work harder to win Canadians’ business.</a:t>
            </a:r>
          </a:p>
          <a:p>
            <a:pPr marL="0" indent="0">
              <a:buNone/>
            </a:pPr>
            <a:r>
              <a:rPr lang="en-US" sz="2000" dirty="0">
                <a:sym typeface="Wingdings" panose="05000000000000000000" pitchFamily="2" charset="2"/>
              </a:rPr>
              <a:t>To do this, the Commission is providing competitors with workable access to the fibre networks of Canada’s large telephone companies by 13 February 2025. With this access, competitors will be able to use the latest available technology to offer Canadians a variety of communications services over fibre-to-the-premises (FTTP), including Internet, television, home phone, and smart home services. This order sets the interim rates that competitors will pay for that access.”</a:t>
            </a:r>
          </a:p>
          <a:p>
            <a:pPr marL="0" indent="0">
              <a:buNone/>
            </a:pPr>
            <a:r>
              <a:rPr lang="en-US" sz="2000" dirty="0">
                <a:sym typeface="Wingdings" panose="05000000000000000000" pitchFamily="2" charset="2"/>
              </a:rPr>
              <a:t>BUT  up to 1500 Mbps – $68.94 for Bell in Que</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51617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295D-F491-4C6A-B895-FB1360EF7FC8}"/>
              </a:ext>
            </a:extLst>
          </p:cNvPr>
          <p:cNvSpPr>
            <a:spLocks noGrp="1"/>
          </p:cNvSpPr>
          <p:nvPr>
            <p:ph type="title"/>
          </p:nvPr>
        </p:nvSpPr>
        <p:spPr/>
        <p:txBody>
          <a:bodyPr/>
          <a:lstStyle/>
          <a:p>
            <a:r>
              <a:rPr lang="en-CA" b="1" dirty="0"/>
              <a:t>Principle 9 – Individual Access</a:t>
            </a:r>
            <a:endParaRPr lang="en-CA" dirty="0"/>
          </a:p>
        </p:txBody>
      </p:sp>
      <p:sp>
        <p:nvSpPr>
          <p:cNvPr id="3" name="Content Placeholder 2">
            <a:extLst>
              <a:ext uri="{FF2B5EF4-FFF2-40B4-BE49-F238E27FC236}">
                <a16:creationId xmlns:a16="http://schemas.microsoft.com/office/drawing/2014/main" id="{E17E1815-6AAB-439C-8447-EEE7D1FC0A38}"/>
              </a:ext>
            </a:extLst>
          </p:cNvPr>
          <p:cNvSpPr>
            <a:spLocks noGrp="1"/>
          </p:cNvSpPr>
          <p:nvPr>
            <p:ph idx="1"/>
          </p:nvPr>
        </p:nvSpPr>
        <p:spPr/>
        <p:txBody>
          <a:bodyPr/>
          <a:lstStyle/>
          <a:p>
            <a:pPr marL="0" indent="0">
              <a:buNone/>
            </a:pPr>
            <a:r>
              <a:rPr lang="en-CA" dirty="0"/>
              <a:t>Upon request, an individual shall be informed of the existence, use, and disclosure of his or her personal information and shall be given access to that information. An individual shall be able to challenge the accuracy and completeness of the information and have it amended as appropriate.</a:t>
            </a:r>
          </a:p>
        </p:txBody>
      </p:sp>
      <p:sp>
        <p:nvSpPr>
          <p:cNvPr id="4" name="Footer Placeholder 3">
            <a:extLst>
              <a:ext uri="{FF2B5EF4-FFF2-40B4-BE49-F238E27FC236}">
                <a16:creationId xmlns:a16="http://schemas.microsoft.com/office/drawing/2014/main" id="{9CF3DAD7-1ACC-483A-BB91-AC2D048E6B4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270213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0202-31F1-4351-A16F-54B261FFFC2F}"/>
              </a:ext>
            </a:extLst>
          </p:cNvPr>
          <p:cNvSpPr>
            <a:spLocks noGrp="1"/>
          </p:cNvSpPr>
          <p:nvPr>
            <p:ph type="title"/>
          </p:nvPr>
        </p:nvSpPr>
        <p:spPr>
          <a:xfrm>
            <a:off x="457200" y="274638"/>
            <a:ext cx="8229600" cy="1498178"/>
          </a:xfrm>
        </p:spPr>
        <p:txBody>
          <a:bodyPr/>
          <a:lstStyle/>
          <a:p>
            <a:r>
              <a:rPr lang="en-CA" b="1" dirty="0"/>
              <a:t>Principle 10 – Challenging Compliance</a:t>
            </a:r>
            <a:endParaRPr lang="en-CA" dirty="0"/>
          </a:p>
        </p:txBody>
      </p:sp>
      <p:sp>
        <p:nvSpPr>
          <p:cNvPr id="3" name="Content Placeholder 2">
            <a:extLst>
              <a:ext uri="{FF2B5EF4-FFF2-40B4-BE49-F238E27FC236}">
                <a16:creationId xmlns:a16="http://schemas.microsoft.com/office/drawing/2014/main" id="{994547FA-8FD3-4E7D-B13C-12DD680BAC23}"/>
              </a:ext>
            </a:extLst>
          </p:cNvPr>
          <p:cNvSpPr>
            <a:spLocks noGrp="1"/>
          </p:cNvSpPr>
          <p:nvPr>
            <p:ph idx="1"/>
          </p:nvPr>
        </p:nvSpPr>
        <p:spPr>
          <a:xfrm>
            <a:off x="457200" y="2132856"/>
            <a:ext cx="8229600" cy="3993307"/>
          </a:xfrm>
        </p:spPr>
        <p:txBody>
          <a:bodyPr/>
          <a:lstStyle/>
          <a:p>
            <a:pPr marL="0" indent="0">
              <a:buNone/>
            </a:pPr>
            <a:r>
              <a:rPr lang="en-CA" dirty="0"/>
              <a:t>An individual shall be able to address a challenge concerning compliance with the above principles to the designated individual or individuals accountable for the organization’s compliance</a:t>
            </a:r>
          </a:p>
        </p:txBody>
      </p:sp>
      <p:sp>
        <p:nvSpPr>
          <p:cNvPr id="4" name="Footer Placeholder 3">
            <a:extLst>
              <a:ext uri="{FF2B5EF4-FFF2-40B4-BE49-F238E27FC236}">
                <a16:creationId xmlns:a16="http://schemas.microsoft.com/office/drawing/2014/main" id="{B843BDB7-8590-4A1E-B69C-E47916CF7D5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4767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6D61-EFD7-9A92-1BD3-BA0DD3635C24}"/>
              </a:ext>
            </a:extLst>
          </p:cNvPr>
          <p:cNvSpPr>
            <a:spLocks noGrp="1"/>
          </p:cNvSpPr>
          <p:nvPr>
            <p:ph type="title"/>
          </p:nvPr>
        </p:nvSpPr>
        <p:spPr/>
        <p:txBody>
          <a:bodyPr/>
          <a:lstStyle/>
          <a:p>
            <a:r>
              <a:rPr lang="en-CA" dirty="0"/>
              <a:t>Super-bonus grand prize </a:t>
            </a:r>
            <a:br>
              <a:rPr lang="en-CA" dirty="0"/>
            </a:br>
            <a:r>
              <a:rPr lang="en-CA" dirty="0"/>
              <a:t>three-part question!</a:t>
            </a:r>
          </a:p>
        </p:txBody>
      </p:sp>
      <p:sp>
        <p:nvSpPr>
          <p:cNvPr id="3" name="Content Placeholder 2">
            <a:extLst>
              <a:ext uri="{FF2B5EF4-FFF2-40B4-BE49-F238E27FC236}">
                <a16:creationId xmlns:a16="http://schemas.microsoft.com/office/drawing/2014/main" id="{4A5DF0A2-D0A4-DC11-FD34-4355A2C00386}"/>
              </a:ext>
            </a:extLst>
          </p:cNvPr>
          <p:cNvSpPr>
            <a:spLocks noGrp="1"/>
          </p:cNvSpPr>
          <p:nvPr>
            <p:ph idx="1"/>
          </p:nvPr>
        </p:nvSpPr>
        <p:spPr>
          <a:xfrm>
            <a:off x="457200" y="1772816"/>
            <a:ext cx="8229600" cy="4353347"/>
          </a:xfrm>
        </p:spPr>
        <p:txBody>
          <a:bodyPr/>
          <a:lstStyle/>
          <a:p>
            <a:pPr marL="0" indent="0" algn="ctr">
              <a:buNone/>
            </a:pPr>
            <a:r>
              <a:rPr lang="en-CA" dirty="0"/>
              <a:t>Must get all 3!</a:t>
            </a:r>
          </a:p>
          <a:p>
            <a:pPr marL="0" indent="0">
              <a:buNone/>
            </a:pPr>
            <a:endParaRPr lang="en-CA" dirty="0"/>
          </a:p>
          <a:p>
            <a:pPr marL="0" indent="0">
              <a:buNone/>
            </a:pPr>
            <a:r>
              <a:rPr lang="en-CA" dirty="0"/>
              <a:t>1. How many “guiding principles” are in the OPC’s </a:t>
            </a:r>
            <a:r>
              <a:rPr lang="en-CA" i="1" dirty="0"/>
              <a:t>Guidelines for obtaining meaningful consent</a:t>
            </a:r>
            <a:r>
              <a:rPr lang="en-CA" dirty="0"/>
              <a:t>?</a:t>
            </a:r>
          </a:p>
          <a:p>
            <a:pPr marL="0" indent="0">
              <a:buNone/>
            </a:pPr>
            <a:r>
              <a:rPr lang="en-CA" dirty="0"/>
              <a:t>2. What is principle #1?</a:t>
            </a:r>
          </a:p>
          <a:p>
            <a:pPr marL="0" indent="0">
              <a:buNone/>
            </a:pPr>
            <a:r>
              <a:rPr lang="en-CA" dirty="0"/>
              <a:t>3. Where is the principle #1 represented in this privacy policy?</a:t>
            </a:r>
          </a:p>
        </p:txBody>
      </p:sp>
      <p:sp>
        <p:nvSpPr>
          <p:cNvPr id="4" name="Footer Placeholder 3">
            <a:extLst>
              <a:ext uri="{FF2B5EF4-FFF2-40B4-BE49-F238E27FC236}">
                <a16:creationId xmlns:a16="http://schemas.microsoft.com/office/drawing/2014/main" id="{AD766F53-E3CA-B560-16FA-6566DE7E772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196033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A48B-1BA9-49F1-BBA8-E1A5C0350EF0}"/>
              </a:ext>
            </a:extLst>
          </p:cNvPr>
          <p:cNvSpPr>
            <a:spLocks noGrp="1"/>
          </p:cNvSpPr>
          <p:nvPr>
            <p:ph type="title"/>
          </p:nvPr>
        </p:nvSpPr>
        <p:spPr/>
        <p:txBody>
          <a:bodyPr/>
          <a:lstStyle/>
          <a:p>
            <a:r>
              <a:rPr lang="en-CA" dirty="0"/>
              <a:t>Update to privacy policies?</a:t>
            </a:r>
          </a:p>
        </p:txBody>
      </p:sp>
      <p:sp>
        <p:nvSpPr>
          <p:cNvPr id="3" name="Content Placeholder 2">
            <a:extLst>
              <a:ext uri="{FF2B5EF4-FFF2-40B4-BE49-F238E27FC236}">
                <a16:creationId xmlns:a16="http://schemas.microsoft.com/office/drawing/2014/main" id="{F2688D9E-E911-496B-BEDB-5D51D272E9A2}"/>
              </a:ext>
            </a:extLst>
          </p:cNvPr>
          <p:cNvSpPr>
            <a:spLocks noGrp="1"/>
          </p:cNvSpPr>
          <p:nvPr>
            <p:ph idx="1"/>
          </p:nvPr>
        </p:nvSpPr>
        <p:spPr/>
        <p:txBody>
          <a:bodyPr/>
          <a:lstStyle/>
          <a:p>
            <a:pPr marL="0" indent="0">
              <a:buNone/>
            </a:pPr>
            <a:r>
              <a:rPr lang="en-CA" dirty="0"/>
              <a:t>The Consent Guidelines say focus on:</a:t>
            </a:r>
          </a:p>
          <a:p>
            <a:pPr marL="0" indent="0">
              <a:buNone/>
            </a:pPr>
            <a:endParaRPr lang="en-CA" dirty="0"/>
          </a:p>
          <a:p>
            <a:r>
              <a:rPr lang="en-CA" sz="2400" dirty="0"/>
              <a:t>what personal information is being collected;</a:t>
            </a:r>
          </a:p>
          <a:p>
            <a:r>
              <a:rPr lang="en-CA" sz="2400" dirty="0"/>
              <a:t>with which parties personal information is being shared;</a:t>
            </a:r>
          </a:p>
          <a:p>
            <a:r>
              <a:rPr lang="en-CA" sz="2400" dirty="0"/>
              <a:t>for what purposes personal information is collected, used or disclosed; and</a:t>
            </a:r>
          </a:p>
          <a:p>
            <a:r>
              <a:rPr lang="en-CA" sz="2400" dirty="0"/>
              <a:t>what risks of harm or other consequences might come from any collection, use or disclosure of the information provided.</a:t>
            </a:r>
          </a:p>
          <a:p>
            <a:pPr marL="0" indent="0">
              <a:buNone/>
            </a:pPr>
            <a:endParaRPr lang="en-CA" sz="2400" dirty="0"/>
          </a:p>
          <a:p>
            <a:pPr marL="0" indent="0">
              <a:buNone/>
            </a:pPr>
            <a:r>
              <a:rPr lang="en-CA" sz="2400" b="1" dirty="0"/>
              <a:t>All in “Emphasize key elements” (guideline 1)</a:t>
            </a:r>
          </a:p>
        </p:txBody>
      </p:sp>
      <p:sp>
        <p:nvSpPr>
          <p:cNvPr id="4" name="Footer Placeholder 3">
            <a:extLst>
              <a:ext uri="{FF2B5EF4-FFF2-40B4-BE49-F238E27FC236}">
                <a16:creationId xmlns:a16="http://schemas.microsoft.com/office/drawing/2014/main" id="{EAD74902-FE7B-414D-B782-874CBDF3411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09151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5343-6DD6-839D-5894-14CD4B928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54E52-98DE-6A59-A564-18AB39834495}"/>
              </a:ext>
            </a:extLst>
          </p:cNvPr>
          <p:cNvSpPr>
            <a:spLocks noGrp="1"/>
          </p:cNvSpPr>
          <p:nvPr>
            <p:ph type="title"/>
          </p:nvPr>
        </p:nvSpPr>
        <p:spPr/>
        <p:txBody>
          <a:bodyPr/>
          <a:lstStyle/>
          <a:p>
            <a:r>
              <a:rPr lang="en-CA" dirty="0"/>
              <a:t>Update to privacy policies!</a:t>
            </a:r>
          </a:p>
        </p:txBody>
      </p:sp>
      <p:sp>
        <p:nvSpPr>
          <p:cNvPr id="3" name="Content Placeholder 2">
            <a:extLst>
              <a:ext uri="{FF2B5EF4-FFF2-40B4-BE49-F238E27FC236}">
                <a16:creationId xmlns:a16="http://schemas.microsoft.com/office/drawing/2014/main" id="{DB0F7926-0CAC-7BDC-DDE7-D9D0B206DBB4}"/>
              </a:ext>
            </a:extLst>
          </p:cNvPr>
          <p:cNvSpPr>
            <a:spLocks noGrp="1"/>
          </p:cNvSpPr>
          <p:nvPr>
            <p:ph idx="1"/>
          </p:nvPr>
        </p:nvSpPr>
        <p:spPr/>
        <p:txBody>
          <a:bodyPr/>
          <a:lstStyle/>
          <a:p>
            <a:pPr marL="0" indent="0">
              <a:buNone/>
            </a:pPr>
            <a:r>
              <a:rPr lang="en-CA" sz="2400" b="1" dirty="0"/>
              <a:t>Recall: Quebec’s </a:t>
            </a:r>
            <a:r>
              <a:rPr lang="en-CA" sz="2400" b="1" i="1" dirty="0"/>
              <a:t>ARPPIPS</a:t>
            </a:r>
          </a:p>
          <a:p>
            <a:pPr>
              <a:buFont typeface="Wingdings" panose="05000000000000000000" pitchFamily="2" charset="2"/>
              <a:buChar char="Ø"/>
            </a:pPr>
            <a:r>
              <a:rPr lang="en-CA" sz="2400" b="1" dirty="0"/>
              <a:t>Obligation to inform in clear and simple language (8, 8.1 and 8.2) </a:t>
            </a:r>
            <a:r>
              <a:rPr lang="en-CA" sz="2400" b="1" dirty="0">
                <a:sym typeface="Wingdings" panose="05000000000000000000" pitchFamily="2" charset="2"/>
              </a:rPr>
              <a:t> Privacy Policies to update!</a:t>
            </a:r>
            <a:endParaRPr lang="en-CA" sz="2400" b="1" dirty="0"/>
          </a:p>
          <a:p>
            <a:pPr lvl="1"/>
            <a:r>
              <a:rPr lang="en-US" sz="2400" dirty="0"/>
              <a:t>Purposes, means, rights of access, right to withdraw consent</a:t>
            </a:r>
          </a:p>
          <a:p>
            <a:pPr lvl="1"/>
            <a:r>
              <a:rPr lang="en-US" sz="2400" dirty="0"/>
              <a:t>Names of the third person or categories of third persons to whom PI is communicated, and noting</a:t>
            </a:r>
            <a:r>
              <a:rPr lang="en-US" sz="2400" b="1" dirty="0"/>
              <a:t> </a:t>
            </a:r>
            <a:r>
              <a:rPr lang="en-US" sz="2400" dirty="0"/>
              <a:t>if it is outside Quebec</a:t>
            </a:r>
          </a:p>
          <a:p>
            <a:pPr lvl="1"/>
            <a:r>
              <a:rPr lang="en-US" sz="2400" dirty="0">
                <a:sym typeface="Wingdings" panose="05000000000000000000" pitchFamily="2" charset="2"/>
              </a:rPr>
              <a:t>8.2  If collecting PI “through technological means” must publish on website  “confidentiality policy drafted in clear and simple language”</a:t>
            </a:r>
            <a:endParaRPr lang="en-US" sz="2400" dirty="0"/>
          </a:p>
        </p:txBody>
      </p:sp>
      <p:sp>
        <p:nvSpPr>
          <p:cNvPr id="4" name="Footer Placeholder 3">
            <a:extLst>
              <a:ext uri="{FF2B5EF4-FFF2-40B4-BE49-F238E27FC236}">
                <a16:creationId xmlns:a16="http://schemas.microsoft.com/office/drawing/2014/main" id="{CD429EDE-EB93-FB44-C38B-6CAB1E10543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198507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Defamation on the internet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46397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EA8F-2B4A-4E62-8AE9-868AAE4D531D}"/>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AA8AD887-0488-4AB3-AEF9-BCA15430D040}"/>
              </a:ext>
            </a:extLst>
          </p:cNvPr>
          <p:cNvSpPr>
            <a:spLocks noGrp="1"/>
          </p:cNvSpPr>
          <p:nvPr>
            <p:ph idx="1"/>
          </p:nvPr>
        </p:nvSpPr>
        <p:spPr>
          <a:xfrm>
            <a:off x="457200" y="620688"/>
            <a:ext cx="8229600" cy="5505475"/>
          </a:xfrm>
        </p:spPr>
        <p:txBody>
          <a:bodyPr/>
          <a:lstStyle/>
          <a:p>
            <a:pPr marL="0" indent="0">
              <a:buNone/>
            </a:pPr>
            <a:endParaRPr lang="en-US" altLang="en-US" sz="4400" i="1" dirty="0"/>
          </a:p>
          <a:p>
            <a:pPr marL="0" indent="0">
              <a:buNone/>
            </a:pPr>
            <a:endParaRPr lang="en-US" altLang="en-US" sz="4400" i="1" dirty="0"/>
          </a:p>
          <a:p>
            <a:pPr marL="0" indent="0" algn="ctr">
              <a:buNone/>
            </a:pPr>
            <a:r>
              <a:rPr lang="en-US" altLang="en-US" sz="4400" i="1" dirty="0"/>
              <a:t>“That f**king b*</a:t>
            </a:r>
            <a:r>
              <a:rPr lang="en-US" altLang="en-US" sz="4400" i="1" dirty="0" err="1"/>
              <a:t>tch</a:t>
            </a:r>
            <a:r>
              <a:rPr lang="en-US" altLang="en-US" sz="4400" i="1" dirty="0"/>
              <a:t> called me a f**king b*</a:t>
            </a:r>
            <a:r>
              <a:rPr lang="en-US" altLang="en-US" sz="4400" i="1" dirty="0" err="1"/>
              <a:t>tch</a:t>
            </a:r>
            <a:r>
              <a:rPr lang="en-US" altLang="en-US" sz="4400" i="1" dirty="0"/>
              <a:t> on Twitter. I want to sue that f**king b*</a:t>
            </a:r>
            <a:r>
              <a:rPr lang="en-US" altLang="en-US" sz="4400" i="1" dirty="0" err="1"/>
              <a:t>tch</a:t>
            </a:r>
            <a:r>
              <a:rPr lang="en-US" altLang="en-US" sz="4400" i="1" dirty="0"/>
              <a:t>”</a:t>
            </a:r>
          </a:p>
          <a:p>
            <a:endParaRPr lang="en-CA" sz="4400" dirty="0"/>
          </a:p>
        </p:txBody>
      </p:sp>
      <p:sp>
        <p:nvSpPr>
          <p:cNvPr id="4" name="Footer Placeholder 3">
            <a:extLst>
              <a:ext uri="{FF2B5EF4-FFF2-40B4-BE49-F238E27FC236}">
                <a16:creationId xmlns:a16="http://schemas.microsoft.com/office/drawing/2014/main" id="{C77D9D88-79BB-4625-AF28-4856EB15A9B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23154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A3D-11F5-4188-B0C6-94ED5E20A85A}"/>
              </a:ext>
            </a:extLst>
          </p:cNvPr>
          <p:cNvSpPr>
            <a:spLocks noGrp="1"/>
          </p:cNvSpPr>
          <p:nvPr>
            <p:ph type="title"/>
          </p:nvPr>
        </p:nvSpPr>
        <p:spPr/>
        <p:txBody>
          <a:bodyPr/>
          <a:lstStyle/>
          <a:p>
            <a:r>
              <a:rPr lang="en-CA" dirty="0"/>
              <a:t>Defining the terms - Defamation</a:t>
            </a:r>
          </a:p>
        </p:txBody>
      </p:sp>
      <p:sp>
        <p:nvSpPr>
          <p:cNvPr id="3" name="Content Placeholder 2">
            <a:extLst>
              <a:ext uri="{FF2B5EF4-FFF2-40B4-BE49-F238E27FC236}">
                <a16:creationId xmlns:a16="http://schemas.microsoft.com/office/drawing/2014/main" id="{2B5E166F-2D43-45A0-9C38-E9F9DA744239}"/>
              </a:ext>
            </a:extLst>
          </p:cNvPr>
          <p:cNvSpPr>
            <a:spLocks noGrp="1"/>
          </p:cNvSpPr>
          <p:nvPr>
            <p:ph idx="1"/>
          </p:nvPr>
        </p:nvSpPr>
        <p:spPr/>
        <p:txBody>
          <a:bodyPr/>
          <a:lstStyle/>
          <a:p>
            <a:pPr marL="0" indent="0" eaLnBrk="1" hangingPunct="1">
              <a:buNone/>
            </a:pPr>
            <a:r>
              <a:rPr lang="en-CA" altLang="en-US" sz="2800" dirty="0"/>
              <a:t>“The act of </a:t>
            </a:r>
            <a:r>
              <a:rPr lang="en-CA" altLang="en-US" sz="2800" b="1" dirty="0"/>
              <a:t>harming the reputation </a:t>
            </a:r>
            <a:r>
              <a:rPr lang="en-CA" altLang="en-US" sz="2800" dirty="0"/>
              <a:t>of another by making a </a:t>
            </a:r>
            <a:r>
              <a:rPr lang="en-CA" altLang="en-US" sz="2800" b="1" dirty="0"/>
              <a:t>false statement </a:t>
            </a:r>
            <a:r>
              <a:rPr lang="en-CA" altLang="en-US" sz="2800" dirty="0"/>
              <a:t>to a </a:t>
            </a:r>
            <a:r>
              <a:rPr lang="en-CA" altLang="en-US" sz="2800" b="1" dirty="0"/>
              <a:t>third person</a:t>
            </a:r>
            <a:r>
              <a:rPr lang="en-CA" altLang="en-US" sz="2800" dirty="0"/>
              <a:t>…A false written or oral statement that damages another‘s reputation”</a:t>
            </a:r>
          </a:p>
          <a:p>
            <a:pPr marL="0" indent="0" eaLnBrk="1" hangingPunct="1">
              <a:buNone/>
            </a:pPr>
            <a:r>
              <a:rPr lang="en-CA" altLang="en-US" sz="2800" i="1" dirty="0"/>
              <a:t>-Black’s Law Dictionary</a:t>
            </a:r>
          </a:p>
          <a:p>
            <a:pPr marL="0" indent="0" eaLnBrk="1" hangingPunct="1">
              <a:buNone/>
            </a:pPr>
            <a:endParaRPr lang="fr-CA" altLang="en-US" sz="2800" dirty="0"/>
          </a:p>
          <a:p>
            <a:pPr marL="0" indent="0" eaLnBrk="1" hangingPunct="1">
              <a:buNone/>
            </a:pPr>
            <a:r>
              <a:rPr lang="fr-CA" altLang="en-US" sz="2800" u="sng" dirty="0" err="1"/>
              <a:t>Libel</a:t>
            </a:r>
            <a:r>
              <a:rPr lang="fr-CA" altLang="en-US" sz="2800" u="sng" dirty="0"/>
              <a:t> vs. </a:t>
            </a:r>
            <a:r>
              <a:rPr lang="fr-CA" altLang="en-US" sz="2800" u="sng" dirty="0" err="1"/>
              <a:t>Slander</a:t>
            </a:r>
            <a:r>
              <a:rPr lang="fr-CA" altLang="en-US" sz="2800" u="sng" dirty="0"/>
              <a:t> </a:t>
            </a:r>
            <a:r>
              <a:rPr lang="en-CA" altLang="en-US" sz="2800" u="sng" dirty="0"/>
              <a:t>(written v. spoken)</a:t>
            </a:r>
            <a:endParaRPr lang="fr-CA" altLang="en-US" sz="2800" u="sng" dirty="0"/>
          </a:p>
          <a:p>
            <a:pPr marL="0" indent="0" eaLnBrk="1" hangingPunct="1">
              <a:buNone/>
            </a:pPr>
            <a:r>
              <a:rPr lang="en-US" altLang="en-US" sz="2800" dirty="0"/>
              <a:t>“</a:t>
            </a:r>
            <a:r>
              <a:rPr lang="en-CA" altLang="en-US" sz="2800" dirty="0"/>
              <a:t>defamatory words in a newspaper or in a broadcast shall be deemed to be </a:t>
            </a:r>
            <a:r>
              <a:rPr lang="en-CA" altLang="en-US" sz="2800" b="1" dirty="0"/>
              <a:t>published</a:t>
            </a:r>
            <a:r>
              <a:rPr lang="en-CA" altLang="en-US" sz="2800" dirty="0"/>
              <a:t> and to constitute libel” (s. 2, </a:t>
            </a:r>
            <a:r>
              <a:rPr lang="en-CA" altLang="en-US" sz="2800" i="1" dirty="0"/>
              <a:t>Libel and Slander Act</a:t>
            </a:r>
            <a:r>
              <a:rPr lang="en-CA" altLang="en-US" sz="2800" dirty="0"/>
              <a:t>, R.S.O. 1990, c. L.12.)</a:t>
            </a:r>
            <a:endParaRPr lang="en-US" altLang="en-US" sz="2800" dirty="0"/>
          </a:p>
        </p:txBody>
      </p:sp>
      <p:sp>
        <p:nvSpPr>
          <p:cNvPr id="4" name="Footer Placeholder 3">
            <a:extLst>
              <a:ext uri="{FF2B5EF4-FFF2-40B4-BE49-F238E27FC236}">
                <a16:creationId xmlns:a16="http://schemas.microsoft.com/office/drawing/2014/main" id="{9237F538-BDD7-4E11-8EFA-B357E9A8722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074701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88AC-B475-49BC-A4FE-CE7E3015011C}"/>
              </a:ext>
            </a:extLst>
          </p:cNvPr>
          <p:cNvSpPr>
            <a:spLocks noGrp="1"/>
          </p:cNvSpPr>
          <p:nvPr>
            <p:ph type="title"/>
          </p:nvPr>
        </p:nvSpPr>
        <p:spPr/>
        <p:txBody>
          <a:bodyPr/>
          <a:lstStyle/>
          <a:p>
            <a:r>
              <a:rPr lang="en-CA" dirty="0"/>
              <a:t>Remember</a:t>
            </a:r>
            <a:r>
              <a:rPr lang="fr-CA" dirty="0"/>
              <a:t>…</a:t>
            </a:r>
            <a:endParaRPr lang="en-CA" dirty="0"/>
          </a:p>
        </p:txBody>
      </p:sp>
      <p:sp>
        <p:nvSpPr>
          <p:cNvPr id="3" name="Content Placeholder 2">
            <a:extLst>
              <a:ext uri="{FF2B5EF4-FFF2-40B4-BE49-F238E27FC236}">
                <a16:creationId xmlns:a16="http://schemas.microsoft.com/office/drawing/2014/main" id="{B905071D-A517-4BB8-84CA-2589DECF3F82}"/>
              </a:ext>
            </a:extLst>
          </p:cNvPr>
          <p:cNvSpPr>
            <a:spLocks noGrp="1"/>
          </p:cNvSpPr>
          <p:nvPr>
            <p:ph idx="1"/>
          </p:nvPr>
        </p:nvSpPr>
        <p:spPr/>
        <p:txBody>
          <a:bodyPr/>
          <a:lstStyle/>
          <a:p>
            <a:pPr marL="0" indent="0" eaLnBrk="1" hangingPunct="1">
              <a:buNone/>
            </a:pPr>
            <a:r>
              <a:rPr lang="en-CA" altLang="en-US" dirty="0"/>
              <a:t>“Just because it happens on the internet, it doesn’t mean the law doesn’t apply”</a:t>
            </a:r>
          </a:p>
          <a:p>
            <a:pPr marL="0" indent="0" eaLnBrk="1" hangingPunct="1">
              <a:buNone/>
            </a:pPr>
            <a:endParaRPr lang="en-CA" altLang="en-US" dirty="0"/>
          </a:p>
          <a:p>
            <a:pPr marL="0" indent="0" eaLnBrk="1" hangingPunct="1">
              <a:buNone/>
            </a:pPr>
            <a:r>
              <a:rPr lang="en-CA" altLang="en-US" dirty="0"/>
              <a:t>- Your instructor, every media interview he’s ever done</a:t>
            </a:r>
          </a:p>
          <a:p>
            <a:pPr marL="0" indent="0">
              <a:buNone/>
            </a:pPr>
            <a:endParaRPr lang="en-CA" dirty="0"/>
          </a:p>
        </p:txBody>
      </p:sp>
      <p:sp>
        <p:nvSpPr>
          <p:cNvPr id="4" name="Footer Placeholder 3">
            <a:extLst>
              <a:ext uri="{FF2B5EF4-FFF2-40B4-BE49-F238E27FC236}">
                <a16:creationId xmlns:a16="http://schemas.microsoft.com/office/drawing/2014/main" id="{CD12D948-37AD-40D5-BA22-380E264704E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125073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91B-1EFF-46D6-BDB6-D2D106FBC89F}"/>
              </a:ext>
            </a:extLst>
          </p:cNvPr>
          <p:cNvSpPr>
            <a:spLocks noGrp="1"/>
          </p:cNvSpPr>
          <p:nvPr>
            <p:ph type="title"/>
          </p:nvPr>
        </p:nvSpPr>
        <p:spPr>
          <a:xfrm>
            <a:off x="758031" y="1556792"/>
            <a:ext cx="7772400" cy="3168352"/>
          </a:xfrm>
        </p:spPr>
        <p:txBody>
          <a:bodyPr/>
          <a:lstStyle/>
          <a:p>
            <a:r>
              <a:rPr lang="en-CA" dirty="0"/>
              <a:t>PRELIMINARY MATTERS AGAIN:</a:t>
            </a:r>
            <a:br>
              <a:rPr lang="en-CA" dirty="0"/>
            </a:br>
            <a:r>
              <a:rPr lang="en-CA" dirty="0"/>
              <a:t>The Anonymous (?) Internet Poster</a:t>
            </a:r>
          </a:p>
        </p:txBody>
      </p:sp>
      <p:sp>
        <p:nvSpPr>
          <p:cNvPr id="3" name="Footer Placeholder 2">
            <a:extLst>
              <a:ext uri="{FF2B5EF4-FFF2-40B4-BE49-F238E27FC236}">
                <a16:creationId xmlns:a16="http://schemas.microsoft.com/office/drawing/2014/main" id="{28173299-7BFF-4E15-BD2B-685816A780D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2498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D2A7-C2C5-4E01-9EEC-1C9A72C9F4D0}"/>
              </a:ext>
            </a:extLst>
          </p:cNvPr>
          <p:cNvSpPr>
            <a:spLocks noGrp="1"/>
          </p:cNvSpPr>
          <p:nvPr>
            <p:ph type="title"/>
          </p:nvPr>
        </p:nvSpPr>
        <p:spPr/>
        <p:txBody>
          <a:bodyPr/>
          <a:lstStyle/>
          <a:p>
            <a:r>
              <a:rPr lang="en-CA" dirty="0"/>
              <a:t>The Anonymous(?) Internet Poster</a:t>
            </a:r>
          </a:p>
        </p:txBody>
      </p:sp>
      <p:sp>
        <p:nvSpPr>
          <p:cNvPr id="3" name="Content Placeholder 2">
            <a:extLst>
              <a:ext uri="{FF2B5EF4-FFF2-40B4-BE49-F238E27FC236}">
                <a16:creationId xmlns:a16="http://schemas.microsoft.com/office/drawing/2014/main" id="{512251A5-361C-40B8-83A7-B9050916C185}"/>
              </a:ext>
            </a:extLst>
          </p:cNvPr>
          <p:cNvSpPr>
            <a:spLocks noGrp="1"/>
          </p:cNvSpPr>
          <p:nvPr>
            <p:ph idx="1"/>
          </p:nvPr>
        </p:nvSpPr>
        <p:spPr/>
        <p:txBody>
          <a:bodyPr/>
          <a:lstStyle/>
          <a:p>
            <a:pPr marL="0" indent="0" algn="ctr">
              <a:buNone/>
            </a:pPr>
            <a:r>
              <a:rPr lang="en-CA" u="sng" dirty="0"/>
              <a:t>Recall from Class 3:</a:t>
            </a:r>
          </a:p>
          <a:p>
            <a:pPr marL="0" indent="0" algn="ctr">
              <a:buNone/>
            </a:pPr>
            <a:endParaRPr lang="en-CA" u="sng" dirty="0"/>
          </a:p>
          <a:p>
            <a:pPr eaLnBrk="1" hangingPunct="1"/>
            <a:r>
              <a:rPr lang="en-US" altLang="en-US" u="sng" dirty="0"/>
              <a:t>Internet Protocol (IP) Address:</a:t>
            </a:r>
          </a:p>
          <a:p>
            <a:pPr marL="400050" lvl="1" indent="0" eaLnBrk="1" hangingPunct="1">
              <a:buNone/>
            </a:pPr>
            <a:r>
              <a:rPr lang="en-US" altLang="en-US" dirty="0" err="1"/>
              <a:t>xxx.xxx.xxx.xxx</a:t>
            </a:r>
            <a:r>
              <a:rPr lang="en-US" altLang="en-US" dirty="0"/>
              <a:t> (IPv4)</a:t>
            </a:r>
          </a:p>
          <a:p>
            <a:pPr marL="400050" lvl="1" indent="0" eaLnBrk="1" hangingPunct="1">
              <a:buNone/>
            </a:pPr>
            <a:r>
              <a:rPr lang="en-US" altLang="en-US" dirty="0"/>
              <a:t>Where xxx = #(0,255)</a:t>
            </a:r>
          </a:p>
          <a:p>
            <a:pPr marL="0" indent="0" eaLnBrk="1" hangingPunct="1">
              <a:buNone/>
            </a:pPr>
            <a:endParaRPr lang="en-US" altLang="en-US" dirty="0"/>
          </a:p>
          <a:p>
            <a:pPr eaLnBrk="1" hangingPunct="1"/>
            <a:r>
              <a:rPr lang="en-US" altLang="en-US" dirty="0"/>
              <a:t>Norwich Orders</a:t>
            </a:r>
          </a:p>
          <a:p>
            <a:pPr marL="0" indent="0">
              <a:buNone/>
            </a:pPr>
            <a:endParaRPr lang="en-CA" dirty="0"/>
          </a:p>
        </p:txBody>
      </p:sp>
      <p:sp>
        <p:nvSpPr>
          <p:cNvPr id="4" name="Footer Placeholder 3">
            <a:extLst>
              <a:ext uri="{FF2B5EF4-FFF2-40B4-BE49-F238E27FC236}">
                <a16:creationId xmlns:a16="http://schemas.microsoft.com/office/drawing/2014/main" id="{5A4B2249-B117-4FB7-8575-62DC812193F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669978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7323-D740-4724-A176-924B28CF0886}"/>
              </a:ext>
            </a:extLst>
          </p:cNvPr>
          <p:cNvSpPr>
            <a:spLocks noGrp="1"/>
          </p:cNvSpPr>
          <p:nvPr>
            <p:ph type="title"/>
          </p:nvPr>
        </p:nvSpPr>
        <p:spPr/>
        <p:txBody>
          <a:bodyPr/>
          <a:lstStyle/>
          <a:p>
            <a:r>
              <a:rPr lang="en-CA" dirty="0"/>
              <a:t>Norwich Orders</a:t>
            </a:r>
          </a:p>
        </p:txBody>
      </p:sp>
      <p:sp>
        <p:nvSpPr>
          <p:cNvPr id="3" name="Content Placeholder 2">
            <a:extLst>
              <a:ext uri="{FF2B5EF4-FFF2-40B4-BE49-F238E27FC236}">
                <a16:creationId xmlns:a16="http://schemas.microsoft.com/office/drawing/2014/main" id="{D14E7C05-F0AF-4229-B02C-090A517882F2}"/>
              </a:ext>
            </a:extLst>
          </p:cNvPr>
          <p:cNvSpPr>
            <a:spLocks noGrp="1"/>
          </p:cNvSpPr>
          <p:nvPr>
            <p:ph idx="1"/>
          </p:nvPr>
        </p:nvSpPr>
        <p:spPr/>
        <p:txBody>
          <a:bodyPr/>
          <a:lstStyle/>
          <a:p>
            <a:pPr marL="0" indent="0" eaLnBrk="1" hangingPunct="1">
              <a:buNone/>
              <a:defRPr/>
            </a:pPr>
            <a:r>
              <a:rPr lang="en-CA" altLang="en-US" sz="2800" b="1" dirty="0"/>
              <a:t>Plaintiff seeks information from an innocent 3rd party </a:t>
            </a:r>
          </a:p>
          <a:p>
            <a:pPr marL="0" indent="0" eaLnBrk="1" hangingPunct="1">
              <a:buNone/>
              <a:defRPr/>
            </a:pPr>
            <a:endParaRPr lang="en-CA" altLang="en-US" sz="2800" b="1" dirty="0"/>
          </a:p>
          <a:p>
            <a:pPr marL="457200" indent="-457200" eaLnBrk="1" hangingPunct="1">
              <a:buFont typeface="+mj-lt"/>
              <a:buAutoNum type="arabicPeriod"/>
              <a:defRPr/>
            </a:pPr>
            <a:r>
              <a:rPr lang="en-CA" altLang="en-US" sz="2800" dirty="0"/>
              <a:t>Plaintiff must show a </a:t>
            </a:r>
            <a:r>
              <a:rPr lang="en-CA" altLang="en-US" sz="2800" i="1" dirty="0"/>
              <a:t>bona fide </a:t>
            </a:r>
            <a:r>
              <a:rPr lang="en-CA" altLang="en-US" sz="2800" dirty="0"/>
              <a:t>claim </a:t>
            </a:r>
          </a:p>
          <a:p>
            <a:pPr marL="457200" indent="-457200" eaLnBrk="1" hangingPunct="1">
              <a:buFont typeface="+mj-lt"/>
              <a:buAutoNum type="arabicPeriod"/>
              <a:defRPr/>
            </a:pPr>
            <a:r>
              <a:rPr lang="en-CA" altLang="en-US" sz="2800" dirty="0"/>
              <a:t>3rd party somehow involved in the acts complained of (even if not bearing any fault)</a:t>
            </a:r>
          </a:p>
          <a:p>
            <a:pPr marL="457200" indent="-457200" eaLnBrk="1" hangingPunct="1">
              <a:buFont typeface="+mj-lt"/>
              <a:buAutoNum type="arabicPeriod"/>
              <a:defRPr/>
            </a:pPr>
            <a:r>
              <a:rPr lang="en-CA" altLang="en-US" sz="2800" dirty="0"/>
              <a:t>3rd party is only practical source of information</a:t>
            </a:r>
          </a:p>
          <a:p>
            <a:pPr marL="457200" indent="-457200" eaLnBrk="1" hangingPunct="1">
              <a:buFont typeface="+mj-lt"/>
              <a:buAutoNum type="arabicPeriod"/>
              <a:defRPr/>
            </a:pPr>
            <a:r>
              <a:rPr lang="en-CA" altLang="en-US" sz="2800" dirty="0"/>
              <a:t>3rd party can be indemnified for costs </a:t>
            </a:r>
          </a:p>
          <a:p>
            <a:pPr marL="457200" indent="-457200" eaLnBrk="1" hangingPunct="1">
              <a:buFont typeface="+mj-lt"/>
              <a:buAutoNum type="arabicPeriod"/>
              <a:defRPr/>
            </a:pPr>
            <a:r>
              <a:rPr lang="en-CA" altLang="en-US" sz="2800" dirty="0"/>
              <a:t>Whether the interests of justice favour ordering disclosure</a:t>
            </a:r>
          </a:p>
          <a:p>
            <a:endParaRPr lang="en-CA" dirty="0"/>
          </a:p>
        </p:txBody>
      </p:sp>
      <p:sp>
        <p:nvSpPr>
          <p:cNvPr id="4" name="Footer Placeholder 3">
            <a:extLst>
              <a:ext uri="{FF2B5EF4-FFF2-40B4-BE49-F238E27FC236}">
                <a16:creationId xmlns:a16="http://schemas.microsoft.com/office/drawing/2014/main" id="{D5481A92-3B89-4E47-8FF8-E1648F02B4F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8883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finding the Ds</a:t>
            </a:r>
          </a:p>
        </p:txBody>
      </p:sp>
      <p:sp>
        <p:nvSpPr>
          <p:cNvPr id="5" name="Text Placeholder 4">
            <a:extLst>
              <a:ext uri="{FF2B5EF4-FFF2-40B4-BE49-F238E27FC236}">
                <a16:creationId xmlns:a16="http://schemas.microsoft.com/office/drawing/2014/main" id="{C8200A7E-917A-42B2-9616-E6F801655D29}"/>
              </a:ext>
            </a:extLst>
          </p:cNvPr>
          <p:cNvSpPr>
            <a:spLocks noGrp="1"/>
          </p:cNvSpPr>
          <p:nvPr>
            <p:ph type="body" idx="1"/>
          </p:nvPr>
        </p:nvSpPr>
        <p:spPr/>
        <p:txBody>
          <a:bodyPr/>
          <a:lstStyle/>
          <a:p>
            <a:r>
              <a:rPr lang="en-CA" dirty="0"/>
              <a:t>Copyright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sz="half" idx="2"/>
          </p:nvPr>
        </p:nvSpPr>
        <p:spPr>
          <a:xfrm>
            <a:off x="457200" y="2492895"/>
            <a:ext cx="4040188" cy="3633267"/>
          </a:xfrm>
        </p:spPr>
        <p:txBody>
          <a:bodyPr/>
          <a:lstStyle/>
          <a:p>
            <a:pPr>
              <a:buFont typeface="Wingdings" panose="05000000000000000000" pitchFamily="2" charset="2"/>
              <a:buChar char="à"/>
            </a:pPr>
            <a:r>
              <a:rPr lang="en-CA" dirty="0"/>
              <a:t>Need subscriber info from an ISP</a:t>
            </a:r>
          </a:p>
          <a:p>
            <a:pPr marL="0" indent="0">
              <a:buNone/>
            </a:pPr>
            <a:endParaRPr lang="en-CA" dirty="0"/>
          </a:p>
          <a:p>
            <a:pPr marL="0" indent="0">
              <a:buNone/>
            </a:pPr>
            <a:r>
              <a:rPr lang="en-CA" dirty="0"/>
              <a:t>- Generally have the IP address already from technological means</a:t>
            </a:r>
          </a:p>
        </p:txBody>
      </p:sp>
      <p:sp>
        <p:nvSpPr>
          <p:cNvPr id="6" name="Text Placeholder 5">
            <a:extLst>
              <a:ext uri="{FF2B5EF4-FFF2-40B4-BE49-F238E27FC236}">
                <a16:creationId xmlns:a16="http://schemas.microsoft.com/office/drawing/2014/main" id="{5E15D3EA-B650-4757-B9BA-FD3F5F3FF357}"/>
              </a:ext>
            </a:extLst>
          </p:cNvPr>
          <p:cNvSpPr>
            <a:spLocks noGrp="1"/>
          </p:cNvSpPr>
          <p:nvPr>
            <p:ph type="body" sz="quarter" idx="3"/>
          </p:nvPr>
        </p:nvSpPr>
        <p:spPr/>
        <p:txBody>
          <a:bodyPr/>
          <a:lstStyle/>
          <a:p>
            <a:r>
              <a:rPr lang="en-CA" dirty="0"/>
              <a:t>Defamation Cases</a:t>
            </a:r>
          </a:p>
        </p:txBody>
      </p:sp>
      <p:sp>
        <p:nvSpPr>
          <p:cNvPr id="7" name="Content Placeholder 6">
            <a:extLst>
              <a:ext uri="{FF2B5EF4-FFF2-40B4-BE49-F238E27FC236}">
                <a16:creationId xmlns:a16="http://schemas.microsoft.com/office/drawing/2014/main" id="{2B0FEFB8-604C-48BF-9AF5-BF28A9C1D7B4}"/>
              </a:ext>
            </a:extLst>
          </p:cNvPr>
          <p:cNvSpPr>
            <a:spLocks noGrp="1"/>
          </p:cNvSpPr>
          <p:nvPr>
            <p:ph sz="quarter" idx="4"/>
          </p:nvPr>
        </p:nvSpPr>
        <p:spPr>
          <a:xfrm>
            <a:off x="4645025" y="2492895"/>
            <a:ext cx="4041775" cy="3633268"/>
          </a:xfrm>
        </p:spPr>
        <p:txBody>
          <a:bodyPr/>
          <a:lstStyle/>
          <a:p>
            <a:pPr marL="0" indent="0">
              <a:buNone/>
            </a:pPr>
            <a:r>
              <a:rPr lang="en-CA" dirty="0">
                <a:sym typeface="Wingdings" panose="05000000000000000000" pitchFamily="2" charset="2"/>
              </a:rPr>
              <a:t> </a:t>
            </a:r>
            <a:r>
              <a:rPr lang="en-CA" dirty="0"/>
              <a:t>Need lots more info than the IP address, and from different “innocent” third parties:</a:t>
            </a:r>
          </a:p>
          <a:p>
            <a:pPr lvl="1"/>
            <a:r>
              <a:rPr lang="en-CA" dirty="0"/>
              <a:t>Names and emails (and other contact info) of anonymous people who create accounts(or not) and / or comment </a:t>
            </a:r>
          </a:p>
          <a:p>
            <a:pPr lvl="1"/>
            <a:r>
              <a:rPr lang="en-CA" dirty="0"/>
              <a:t>IP address when account created, or comment made</a:t>
            </a:r>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7253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4778-56D2-436C-AEB5-9A6C89498FC3}"/>
              </a:ext>
            </a:extLst>
          </p:cNvPr>
          <p:cNvSpPr>
            <a:spLocks noGrp="1"/>
          </p:cNvSpPr>
          <p:nvPr>
            <p:ph type="title"/>
          </p:nvPr>
        </p:nvSpPr>
        <p:spPr>
          <a:xfrm>
            <a:off x="457200" y="836712"/>
            <a:ext cx="8229600" cy="1656184"/>
          </a:xfrm>
        </p:spPr>
        <p:txBody>
          <a:bodyPr/>
          <a:lstStyle/>
          <a:p>
            <a:r>
              <a:rPr lang="en-CA" dirty="0"/>
              <a:t>Final preliminary matter</a:t>
            </a:r>
            <a:br>
              <a:rPr lang="en-CA" dirty="0"/>
            </a:br>
            <a:r>
              <a:rPr lang="en-CA" dirty="0"/>
              <a:t>Territorial Jurisdiction</a:t>
            </a:r>
            <a:br>
              <a:rPr lang="en-CA" dirty="0"/>
            </a:br>
            <a:r>
              <a:rPr lang="en-CA" i="1" dirty="0"/>
              <a:t>Haaretz v. </a:t>
            </a:r>
            <a:r>
              <a:rPr lang="en-CA" i="1" dirty="0" err="1"/>
              <a:t>Goldhar</a:t>
            </a:r>
            <a:br>
              <a:rPr lang="en-CA" dirty="0"/>
            </a:br>
            <a:endParaRPr lang="en-CA" dirty="0"/>
          </a:p>
        </p:txBody>
      </p:sp>
      <p:sp>
        <p:nvSpPr>
          <p:cNvPr id="3" name="Content Placeholder 2">
            <a:extLst>
              <a:ext uri="{FF2B5EF4-FFF2-40B4-BE49-F238E27FC236}">
                <a16:creationId xmlns:a16="http://schemas.microsoft.com/office/drawing/2014/main" id="{32DF4A3B-924E-4A30-99B9-69ED184FF950}"/>
              </a:ext>
            </a:extLst>
          </p:cNvPr>
          <p:cNvSpPr>
            <a:spLocks noGrp="1"/>
          </p:cNvSpPr>
          <p:nvPr>
            <p:ph idx="1"/>
          </p:nvPr>
        </p:nvSpPr>
        <p:spPr>
          <a:xfrm>
            <a:off x="457200" y="2852936"/>
            <a:ext cx="8229600" cy="3273227"/>
          </a:xfrm>
        </p:spPr>
        <p:txBody>
          <a:bodyPr/>
          <a:lstStyle/>
          <a:p>
            <a:pPr marL="0" indent="0">
              <a:buNone/>
            </a:pPr>
            <a:endParaRPr lang="en-CA" dirty="0"/>
          </a:p>
          <a:p>
            <a:pPr marL="0" indent="0">
              <a:buNone/>
            </a:pPr>
            <a:r>
              <a:rPr lang="en-CA" b="1" dirty="0"/>
              <a:t>Sarah Bangash</a:t>
            </a:r>
            <a:r>
              <a:rPr lang="en-CA" dirty="0"/>
              <a:t> presentation</a:t>
            </a:r>
          </a:p>
        </p:txBody>
      </p:sp>
      <p:sp>
        <p:nvSpPr>
          <p:cNvPr id="4" name="Footer Placeholder 3">
            <a:extLst>
              <a:ext uri="{FF2B5EF4-FFF2-40B4-BE49-F238E27FC236}">
                <a16:creationId xmlns:a16="http://schemas.microsoft.com/office/drawing/2014/main" id="{D810222B-F5B2-48FF-BA46-15E2DAA0CE7D}"/>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39375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FA81-55DD-45D0-A3EC-2B1CFB3D4165}"/>
              </a:ext>
            </a:extLst>
          </p:cNvPr>
          <p:cNvSpPr>
            <a:spLocks noGrp="1"/>
          </p:cNvSpPr>
          <p:nvPr>
            <p:ph type="title"/>
          </p:nvPr>
        </p:nvSpPr>
        <p:spPr>
          <a:xfrm>
            <a:off x="758031" y="1268760"/>
            <a:ext cx="7772400" cy="3456384"/>
          </a:xfrm>
        </p:spPr>
        <p:txBody>
          <a:bodyPr/>
          <a:lstStyle/>
          <a:p>
            <a:r>
              <a:rPr lang="en-CA" dirty="0"/>
              <a:t>So what the heck is defamation ANYWAY?</a:t>
            </a:r>
            <a:br>
              <a:rPr lang="en-CA" dirty="0"/>
            </a:br>
            <a:br>
              <a:rPr lang="en-CA" dirty="0"/>
            </a:br>
            <a:r>
              <a:rPr lang="en-CA" dirty="0"/>
              <a:t>What are the legal principles that govern it?</a:t>
            </a:r>
          </a:p>
        </p:txBody>
      </p:sp>
      <p:sp>
        <p:nvSpPr>
          <p:cNvPr id="3" name="Footer Placeholder 2">
            <a:extLst>
              <a:ext uri="{FF2B5EF4-FFF2-40B4-BE49-F238E27FC236}">
                <a16:creationId xmlns:a16="http://schemas.microsoft.com/office/drawing/2014/main" id="{A68ADF06-FC24-4AC5-BC0E-FFADE9B313C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38999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p:txBody>
          <a:bodyPr/>
          <a:lstStyle/>
          <a:p>
            <a:r>
              <a:rPr lang="fr-CA" i="1" dirty="0"/>
              <a:t>Grant v. </a:t>
            </a:r>
            <a:r>
              <a:rPr lang="fr-CA" i="1" dirty="0" err="1"/>
              <a:t>Torstar</a:t>
            </a:r>
            <a:endParaRPr lang="en-CA" i="1" dirty="0"/>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p:txBody>
          <a:bodyPr/>
          <a:lstStyle/>
          <a:p>
            <a:pPr marL="0" indent="0">
              <a:buNone/>
            </a:pPr>
            <a:r>
              <a:rPr lang="en-US" dirty="0"/>
              <a:t>2009 SCC 61</a:t>
            </a:r>
            <a:endParaRPr lang="fr-CA" dirty="0"/>
          </a:p>
          <a:p>
            <a:pPr marL="0" indent="0">
              <a:buNone/>
            </a:pPr>
            <a:endParaRPr lang="fr-CA" dirty="0"/>
          </a:p>
          <a:p>
            <a:pPr marL="0" indent="0">
              <a:buNone/>
            </a:pPr>
            <a:r>
              <a:rPr lang="en-CA" b="1" dirty="0"/>
              <a:t>Jonathan Ferguson &amp; Tristan </a:t>
            </a:r>
            <a:r>
              <a:rPr lang="en-CA" b="1" dirty="0" err="1"/>
              <a:t>Surman</a:t>
            </a:r>
            <a:r>
              <a:rPr lang="en-CA" b="1" dirty="0"/>
              <a:t> </a:t>
            </a:r>
            <a:r>
              <a:rPr lang="en-CA" dirty="0"/>
              <a:t>presentation </a:t>
            </a:r>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176430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9029-754D-4173-B48E-EF7525C82B47}"/>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632AAE4A-3EF6-48E7-A420-C50F5612C674}"/>
              </a:ext>
            </a:extLst>
          </p:cNvPr>
          <p:cNvSpPr>
            <a:spLocks noGrp="1"/>
          </p:cNvSpPr>
          <p:nvPr>
            <p:ph idx="1"/>
          </p:nvPr>
        </p:nvSpPr>
        <p:spPr/>
        <p:txBody>
          <a:bodyPr/>
          <a:lstStyle/>
          <a:p>
            <a:pPr marL="0" indent="0">
              <a:buNone/>
            </a:pPr>
            <a:r>
              <a:rPr lang="en-CA" altLang="en-US" i="1" dirty="0" err="1"/>
              <a:t>Prud'homme</a:t>
            </a:r>
            <a:r>
              <a:rPr lang="en-CA" altLang="en-US" i="1" dirty="0"/>
              <a:t> v. Prud'homme</a:t>
            </a:r>
            <a:r>
              <a:rPr lang="en-CA" altLang="en-US" dirty="0"/>
              <a:t>, </a:t>
            </a:r>
            <a:r>
              <a:rPr lang="en-CA" altLang="en-US" sz="2000" dirty="0"/>
              <a:t>2002 SCC 85</a:t>
            </a:r>
          </a:p>
          <a:p>
            <a:pPr marL="0" indent="0">
              <a:buNone/>
            </a:pPr>
            <a:endParaRPr lang="en-CA" altLang="en-US" sz="2000" dirty="0"/>
          </a:p>
          <a:p>
            <a:pPr marL="0" indent="0">
              <a:buNone/>
            </a:pPr>
            <a:endParaRPr lang="en-CA" altLang="en-US" dirty="0"/>
          </a:p>
          <a:p>
            <a:pPr marL="0" indent="0">
              <a:buNone/>
            </a:pPr>
            <a:r>
              <a:rPr lang="sv-SE" altLang="en-US" b="1" dirty="0"/>
              <a:t>Vanessa Giliberti &amp; Emily Payne </a:t>
            </a:r>
            <a:r>
              <a:rPr lang="sv-SE" altLang="en-US" dirty="0"/>
              <a:t>presentation </a:t>
            </a:r>
          </a:p>
          <a:p>
            <a:pPr marL="0" indent="0">
              <a:buNone/>
            </a:pPr>
            <a:endParaRPr lang="en-CA" altLang="en-US" dirty="0"/>
          </a:p>
          <a:p>
            <a:pPr marL="0" indent="0">
              <a:buNone/>
            </a:pPr>
            <a:endParaRPr lang="en-CA" dirty="0"/>
          </a:p>
        </p:txBody>
      </p:sp>
      <p:sp>
        <p:nvSpPr>
          <p:cNvPr id="4" name="Footer Placeholder 3">
            <a:extLst>
              <a:ext uri="{FF2B5EF4-FFF2-40B4-BE49-F238E27FC236}">
                <a16:creationId xmlns:a16="http://schemas.microsoft.com/office/drawing/2014/main" id="{18F7445B-4622-469D-88A2-B8340D2C4C6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9803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BD9E-E6E4-EDDC-1EC0-D1FBBD70EF40}"/>
              </a:ext>
            </a:extLst>
          </p:cNvPr>
          <p:cNvSpPr>
            <a:spLocks noGrp="1"/>
          </p:cNvSpPr>
          <p:nvPr>
            <p:ph type="title"/>
          </p:nvPr>
        </p:nvSpPr>
        <p:spPr/>
        <p:txBody>
          <a:bodyPr/>
          <a:lstStyle/>
          <a:p>
            <a:r>
              <a:rPr lang="en-CA" dirty="0"/>
              <a:t>PRIVACY</a:t>
            </a:r>
          </a:p>
        </p:txBody>
      </p:sp>
      <p:sp>
        <p:nvSpPr>
          <p:cNvPr id="3" name="Footer Placeholder 2">
            <a:extLst>
              <a:ext uri="{FF2B5EF4-FFF2-40B4-BE49-F238E27FC236}">
                <a16:creationId xmlns:a16="http://schemas.microsoft.com/office/drawing/2014/main" id="{C427EEB5-2A0B-EC46-4BE1-FF38705783A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8197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a:xfrm>
            <a:off x="457200" y="274638"/>
            <a:ext cx="8229600" cy="1714202"/>
          </a:xfrm>
        </p:spPr>
        <p:txBody>
          <a:bodyPr/>
          <a:lstStyle/>
          <a:p>
            <a:r>
              <a:rPr lang="fr-CA" sz="2400" dirty="0"/>
              <a:t>e.g.2  </a:t>
            </a:r>
            <a:r>
              <a:rPr lang="en-CA" sz="2400" i="1" dirty="0"/>
              <a:t>Joint investigation of Facebook, Inc. by the Privacy Commissioner of Canada and the Information and Privacy Commissioner for British Columbia</a:t>
            </a:r>
            <a:br>
              <a:rPr lang="en-CA" sz="2400" i="1" dirty="0"/>
            </a:br>
            <a:r>
              <a:rPr lang="en-CA" sz="2400" i="1" dirty="0"/>
              <a:t> </a:t>
            </a:r>
            <a:r>
              <a:rPr lang="en-CA" sz="2400" dirty="0"/>
              <a:t>PIPEDA Report of Findings #2019-002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2276872"/>
            <a:ext cx="8229600" cy="3849291"/>
          </a:xfrm>
        </p:spPr>
        <p:txBody>
          <a:bodyPr/>
          <a:lstStyle/>
          <a:p>
            <a:r>
              <a:rPr lang="fr-CA" sz="2800" dirty="0"/>
              <a:t>From Cambridge </a:t>
            </a:r>
            <a:r>
              <a:rPr lang="fr-CA" sz="2800" dirty="0" err="1"/>
              <a:t>Analytica</a:t>
            </a:r>
            <a:r>
              <a:rPr lang="fr-CA" sz="2800" dirty="0"/>
              <a:t> </a:t>
            </a:r>
            <a:r>
              <a:rPr lang="fr-CA" sz="2800" dirty="0" err="1"/>
              <a:t>scandal</a:t>
            </a:r>
            <a:endParaRPr lang="fr-CA" sz="2800" dirty="0"/>
          </a:p>
          <a:p>
            <a:r>
              <a:rPr lang="fr-CA" sz="2800" dirty="0"/>
              <a:t>Just </a:t>
            </a:r>
            <a:r>
              <a:rPr lang="en-CA" sz="2800" dirty="0"/>
              <a:t>as detailed, just as many violations as Equifax</a:t>
            </a:r>
          </a:p>
          <a:p>
            <a:r>
              <a:rPr lang="fr-CA" sz="2800" dirty="0"/>
              <a:t>FB chose not to follow </a:t>
            </a:r>
            <a:r>
              <a:rPr lang="en-CA" sz="2800" dirty="0"/>
              <a:t>recommendations</a:t>
            </a:r>
          </a:p>
          <a:p>
            <a:r>
              <a:rPr lang="en-CA" sz="2800" dirty="0"/>
              <a:t>“The complaint against Facebook on each of the aspects of accountability, consent, and safeguards, is well-founded, and remains </a:t>
            </a:r>
            <a:r>
              <a:rPr lang="en-CA" sz="2800" b="1" dirty="0"/>
              <a:t>unresolved</a:t>
            </a:r>
            <a:r>
              <a:rPr lang="en-CA" sz="2800" dirty="0"/>
              <a:t>”</a:t>
            </a:r>
          </a:p>
          <a:p>
            <a:r>
              <a:rPr lang="en-CA" sz="2800" dirty="0"/>
              <a:t>Can the courts resolve it?....</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0435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CD6D-D999-C7F6-A948-7A0DACF90A19}"/>
              </a:ext>
            </a:extLst>
          </p:cNvPr>
          <p:cNvSpPr>
            <a:spLocks noGrp="1"/>
          </p:cNvSpPr>
          <p:nvPr>
            <p:ph type="title"/>
          </p:nvPr>
        </p:nvSpPr>
        <p:spPr>
          <a:xfrm>
            <a:off x="457200" y="274638"/>
            <a:ext cx="8229600" cy="1930226"/>
          </a:xfrm>
        </p:spPr>
        <p:txBody>
          <a:bodyPr/>
          <a:lstStyle/>
          <a:p>
            <a:r>
              <a:rPr lang="en-CA" dirty="0"/>
              <a:t>Facebook in the courts!</a:t>
            </a:r>
            <a:br>
              <a:rPr lang="en-CA" dirty="0"/>
            </a:br>
            <a:r>
              <a:rPr lang="en-CA" sz="2800" i="1" dirty="0"/>
              <a:t>Canada (Privacy Commissioner) v. Facebook, Inc</a:t>
            </a:r>
            <a:r>
              <a:rPr lang="en-CA" sz="2800" dirty="0"/>
              <a:t>. </a:t>
            </a:r>
            <a:br>
              <a:rPr lang="en-CA" sz="2800" dirty="0"/>
            </a:br>
            <a:r>
              <a:rPr lang="en-CA" sz="2800" dirty="0"/>
              <a:t>2024 FCA 140</a:t>
            </a:r>
            <a:br>
              <a:rPr lang="en-CA" sz="2800" dirty="0"/>
            </a:br>
            <a:endParaRPr lang="en-CA" sz="2800" dirty="0"/>
          </a:p>
        </p:txBody>
      </p:sp>
      <p:sp>
        <p:nvSpPr>
          <p:cNvPr id="3" name="Content Placeholder 2">
            <a:extLst>
              <a:ext uri="{FF2B5EF4-FFF2-40B4-BE49-F238E27FC236}">
                <a16:creationId xmlns:a16="http://schemas.microsoft.com/office/drawing/2014/main" id="{B3ED71BC-D5EF-1310-1A8E-AAFF4E5718BB}"/>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dirty="0"/>
              <a:t>Salomé Genest-Brissette &amp; Thaea Deilami</a:t>
            </a:r>
          </a:p>
          <a:p>
            <a:pPr marL="0" indent="0">
              <a:buNone/>
            </a:pPr>
            <a:endParaRPr lang="en-CA" dirty="0"/>
          </a:p>
        </p:txBody>
      </p:sp>
      <p:sp>
        <p:nvSpPr>
          <p:cNvPr id="4" name="Footer Placeholder 3">
            <a:extLst>
              <a:ext uri="{FF2B5EF4-FFF2-40B4-BE49-F238E27FC236}">
                <a16:creationId xmlns:a16="http://schemas.microsoft.com/office/drawing/2014/main" id="{9E864711-5E4B-623A-E280-301BA1C35C3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1929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84F-2F30-41C7-89D1-A20DEF18D69D}"/>
              </a:ext>
            </a:extLst>
          </p:cNvPr>
          <p:cNvSpPr>
            <a:spLocks noGrp="1"/>
          </p:cNvSpPr>
          <p:nvPr>
            <p:ph type="title"/>
          </p:nvPr>
        </p:nvSpPr>
        <p:spPr/>
        <p:txBody>
          <a:bodyPr/>
          <a:lstStyle/>
          <a:p>
            <a:r>
              <a:rPr lang="en-CA" dirty="0"/>
              <a:t>To the courts!</a:t>
            </a:r>
          </a:p>
        </p:txBody>
      </p:sp>
      <p:sp>
        <p:nvSpPr>
          <p:cNvPr id="3" name="Content Placeholder 2">
            <a:extLst>
              <a:ext uri="{FF2B5EF4-FFF2-40B4-BE49-F238E27FC236}">
                <a16:creationId xmlns:a16="http://schemas.microsoft.com/office/drawing/2014/main" id="{427EA1C1-F453-4B0B-9B88-3F0BA61E7131}"/>
              </a:ext>
            </a:extLst>
          </p:cNvPr>
          <p:cNvSpPr>
            <a:spLocks noGrp="1"/>
          </p:cNvSpPr>
          <p:nvPr>
            <p:ph idx="1"/>
          </p:nvPr>
        </p:nvSpPr>
        <p:spPr>
          <a:xfrm>
            <a:off x="457200" y="1124744"/>
            <a:ext cx="8229600" cy="5001419"/>
          </a:xfrm>
        </p:spPr>
        <p:txBody>
          <a:bodyPr/>
          <a:lstStyle/>
          <a:p>
            <a:pPr marL="0" indent="0">
              <a:buNone/>
            </a:pPr>
            <a:r>
              <a:rPr lang="en-CA" sz="2000" b="1" dirty="0"/>
              <a:t>14</a:t>
            </a:r>
            <a:r>
              <a:rPr lang="en-CA" sz="2000" dirty="0"/>
              <a:t> </a:t>
            </a:r>
            <a:r>
              <a:rPr lang="en-CA" sz="2000" b="1" dirty="0"/>
              <a:t>(1)</a:t>
            </a:r>
            <a:r>
              <a:rPr lang="en-CA" sz="2000" dirty="0"/>
              <a:t> A </a:t>
            </a:r>
            <a:r>
              <a:rPr lang="en-CA" sz="2000" b="1" dirty="0"/>
              <a:t>complainant</a:t>
            </a:r>
            <a:r>
              <a:rPr lang="en-CA" sz="2000" dirty="0"/>
              <a:t> may, </a:t>
            </a:r>
            <a:r>
              <a:rPr lang="en-CA" sz="2000" b="1" dirty="0"/>
              <a:t>after</a:t>
            </a:r>
            <a:r>
              <a:rPr lang="en-CA" sz="2000" dirty="0"/>
              <a:t> receiving the Commissioner’s report or being notified under subsection 12.2(3) that the investigation of the complaint has been discontinued, </a:t>
            </a:r>
            <a:r>
              <a:rPr lang="en-CA" sz="2000" b="1" dirty="0"/>
              <a:t>apply to the Court </a:t>
            </a:r>
            <a:r>
              <a:rPr lang="en-CA" sz="2000" dirty="0"/>
              <a:t> in respect of any matter in respect of which the complaint was made, or that is referred to in the Commissioner’s report, and that is referred to in clause 4.1.3, 4.2, 4.3.3, 4.4, 4.6, 4.7 or 4.8 of Schedule 1</a:t>
            </a:r>
          </a:p>
          <a:p>
            <a:pPr marL="0" indent="0">
              <a:buNone/>
            </a:pPr>
            <a:endParaRPr lang="en-CA" sz="2000" dirty="0"/>
          </a:p>
          <a:p>
            <a:pPr marL="0" indent="0">
              <a:buNone/>
            </a:pPr>
            <a:r>
              <a:rPr lang="en-US" sz="2000" b="1" dirty="0"/>
              <a:t>15</a:t>
            </a:r>
            <a:r>
              <a:rPr lang="en-US" sz="2000" dirty="0"/>
              <a:t> The Commissioner may, in respect of a complaint that the Commissioner did not initiate,</a:t>
            </a:r>
          </a:p>
          <a:p>
            <a:pPr marL="0" indent="0">
              <a:buNone/>
            </a:pPr>
            <a:r>
              <a:rPr lang="en-US" sz="2000" dirty="0"/>
              <a:t>(a) apply to the Court, within the time limited by section 14, for a hearing in respect of any matter described in that section, if the Commissioner has the consent of the complainant;</a:t>
            </a:r>
          </a:p>
          <a:p>
            <a:pPr marL="0" indent="0">
              <a:buNone/>
            </a:pPr>
            <a:r>
              <a:rPr lang="en-US" sz="2000" dirty="0"/>
              <a:t>(b) appear before the Court on behalf of any complainant who has applied for a hearing </a:t>
            </a:r>
            <a:r>
              <a:rPr lang="en-US" sz="2000" dirty="0" err="1"/>
              <a:t>unde</a:t>
            </a:r>
            <a:r>
              <a:rPr lang="en-US" sz="2000" dirty="0"/>
              <a:t> section 14; or</a:t>
            </a:r>
          </a:p>
          <a:p>
            <a:pPr marL="0" indent="0">
              <a:buNone/>
            </a:pPr>
            <a:r>
              <a:rPr lang="en-US" sz="2000" dirty="0"/>
              <a:t>(c) with leave of the Court, appear as a party to any hearing applied for under section 14.</a:t>
            </a:r>
            <a:endParaRPr lang="en-US" dirty="0"/>
          </a:p>
          <a:p>
            <a:pPr marL="0" indent="0">
              <a:buNone/>
            </a:pPr>
            <a:endParaRPr lang="en-US" dirty="0"/>
          </a:p>
          <a:p>
            <a:pPr lvl="1">
              <a:buNone/>
            </a:pPr>
            <a:endParaRPr lang="en-US" dirty="0"/>
          </a:p>
          <a:p>
            <a:pPr marL="0" indent="0">
              <a:buNone/>
            </a:pPr>
            <a:endParaRPr lang="en-CA" dirty="0"/>
          </a:p>
        </p:txBody>
      </p:sp>
      <p:sp>
        <p:nvSpPr>
          <p:cNvPr id="4" name="Footer Placeholder 3">
            <a:extLst>
              <a:ext uri="{FF2B5EF4-FFF2-40B4-BE49-F238E27FC236}">
                <a16:creationId xmlns:a16="http://schemas.microsoft.com/office/drawing/2014/main" id="{13624356-3DA3-43A0-A5BB-1EC3CA50EFA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76535979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42229</TotalTime>
  <Words>3536</Words>
  <Application>Microsoft Office PowerPoint</Application>
  <PresentationFormat>On-screen Show (4:3)</PresentationFormat>
  <Paragraphs>377</Paragraphs>
  <Slides>56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ArialMT</vt:lpstr>
      <vt:lpstr>Calibri</vt:lpstr>
      <vt:lpstr>Wingdings</vt:lpstr>
      <vt:lpstr>Office Theme</vt:lpstr>
      <vt:lpstr>Class 6 – October 28  1. Finishing up some privacy  (incl. fun and games!) 2. Surviving the Mean Tweets of Montreal –  Defamation in the internet Age                  </vt:lpstr>
      <vt:lpstr>Admin Crap</vt:lpstr>
      <vt:lpstr>Exam Stuff</vt:lpstr>
      <vt:lpstr>In the News</vt:lpstr>
      <vt:lpstr>Now where were we…</vt:lpstr>
      <vt:lpstr>PRIVACY</vt:lpstr>
      <vt:lpstr>e.g.2  Joint investigation of Facebook, Inc. by the Privacy Commissioner of Canada and the Information and Privacy Commissioner for British Columbia  PIPEDA Report of Findings #2019-002 (April 2019)</vt:lpstr>
      <vt:lpstr>Facebook in the courts! Canada (Privacy Commissioner) v. Facebook, Inc.  2024 FCA 140 </vt:lpstr>
      <vt:lpstr>To the courts!</vt:lpstr>
      <vt:lpstr>To the courts!</vt:lpstr>
      <vt:lpstr>Ch-ching!</vt:lpstr>
      <vt:lpstr>Suing under Quebec law</vt:lpstr>
      <vt:lpstr>ALSO TOO Class Actions!</vt:lpstr>
      <vt:lpstr>ALSO TOO Class Actions 2!</vt:lpstr>
      <vt:lpstr>Fixing PIPEDA</vt:lpstr>
      <vt:lpstr>S-4: Mandatory Data Breach Notifications A whole new Division 1.1</vt:lpstr>
      <vt:lpstr>Significant harm</vt:lpstr>
      <vt:lpstr>Breach of Security Safeguards Regulations SOR/2018-64</vt:lpstr>
      <vt:lpstr>OPC’s Guidance for Data Breach Notification</vt:lpstr>
      <vt:lpstr>Fixing PIPEDA – the Future</vt:lpstr>
      <vt:lpstr>PC’s Report 2017</vt:lpstr>
      <vt:lpstr>PC’s Report 2018</vt:lpstr>
      <vt:lpstr>PC’s Report 2018</vt:lpstr>
      <vt:lpstr>And he concludes…</vt:lpstr>
      <vt:lpstr>Fixing PIPEDA – the Future</vt:lpstr>
      <vt:lpstr>Fixing PIPEDA – the future part II</vt:lpstr>
      <vt:lpstr>Fixing PIPEDA – Yay! Bill C-11</vt:lpstr>
      <vt:lpstr>Fixing PIPEDA – Yay again! Bill C-27</vt:lpstr>
      <vt:lpstr>PIPEDA: What’s the point?</vt:lpstr>
      <vt:lpstr>The 10 Principles</vt:lpstr>
      <vt:lpstr>The 10 Principles come to life!</vt:lpstr>
      <vt:lpstr>Principle 1 – Accountability</vt:lpstr>
      <vt:lpstr>Principle 2 – Identifying Purposes</vt:lpstr>
      <vt:lpstr>Principle 3 – Consent</vt:lpstr>
      <vt:lpstr>Principle 4 – Limiting Collection</vt:lpstr>
      <vt:lpstr>Principle 5 – Limiting Use, Disclosure, and Retention</vt:lpstr>
      <vt:lpstr>Principle 6 – Accuracy</vt:lpstr>
      <vt:lpstr>Principle 7 – Safeguards</vt:lpstr>
      <vt:lpstr>Principle 8 – Openness</vt:lpstr>
      <vt:lpstr>Principle 9 – Individual Access</vt:lpstr>
      <vt:lpstr>Principle 10 – Challenging Compliance</vt:lpstr>
      <vt:lpstr>Super-bonus grand prize  three-part question!</vt:lpstr>
      <vt:lpstr>Update to privacy policies?</vt:lpstr>
      <vt:lpstr>Update to privacy policies!</vt:lpstr>
      <vt:lpstr>Defamation on the internet</vt:lpstr>
      <vt:lpstr> </vt:lpstr>
      <vt:lpstr>Defining the terms - Defamation</vt:lpstr>
      <vt:lpstr>Remember…</vt:lpstr>
      <vt:lpstr>PRELIMINARY MATTERS AGAIN: The Anonymous (?) Internet Poster</vt:lpstr>
      <vt:lpstr>The Anonymous(?) Internet Poster</vt:lpstr>
      <vt:lpstr>Norwich Orders</vt:lpstr>
      <vt:lpstr>Norwich orders – finding the Ds</vt:lpstr>
      <vt:lpstr>Final preliminary matter Territorial Jurisdiction Haaretz v. Goldhar </vt:lpstr>
      <vt:lpstr>So what the heck is defamation ANYWAY?  What are the legal principles that govern it?</vt:lpstr>
      <vt:lpstr>Grant v. Torstar</vt:lpstr>
      <vt:lpstr>Defamation in Quebec –  a Distinct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1378</cp:revision>
  <dcterms:created xsi:type="dcterms:W3CDTF">2011-09-16T14:20:42Z</dcterms:created>
  <dcterms:modified xsi:type="dcterms:W3CDTF">2024-10-28T22:35:00Z</dcterms:modified>
</cp:coreProperties>
</file>