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256" r:id="rId2"/>
    <p:sldId id="673" r:id="rId3"/>
    <p:sldId id="655" r:id="rId4"/>
    <p:sldId id="703" r:id="rId5"/>
    <p:sldId id="704" r:id="rId6"/>
    <p:sldId id="604" r:id="rId7"/>
    <p:sldId id="443" r:id="rId8"/>
    <p:sldId id="680" r:id="rId9"/>
    <p:sldId id="681" r:id="rId10"/>
    <p:sldId id="605" r:id="rId11"/>
    <p:sldId id="682" r:id="rId12"/>
    <p:sldId id="606" r:id="rId13"/>
    <p:sldId id="683" r:id="rId14"/>
    <p:sldId id="607" r:id="rId15"/>
    <p:sldId id="608" r:id="rId16"/>
    <p:sldId id="684" r:id="rId17"/>
    <p:sldId id="685" r:id="rId18"/>
    <p:sldId id="686" r:id="rId19"/>
    <p:sldId id="457" r:id="rId20"/>
    <p:sldId id="698" r:id="rId21"/>
    <p:sldId id="702" r:id="rId22"/>
    <p:sldId id="609" r:id="rId23"/>
    <p:sldId id="687" r:id="rId24"/>
    <p:sldId id="610" r:id="rId25"/>
    <p:sldId id="697" r:id="rId26"/>
    <p:sldId id="701" r:id="rId27"/>
    <p:sldId id="611" r:id="rId28"/>
    <p:sldId id="612" r:id="rId29"/>
    <p:sldId id="690" r:id="rId30"/>
    <p:sldId id="613" r:id="rId31"/>
    <p:sldId id="646" r:id="rId32"/>
    <p:sldId id="614" r:id="rId33"/>
    <p:sldId id="615" r:id="rId34"/>
    <p:sldId id="616" r:id="rId35"/>
    <p:sldId id="699" r:id="rId36"/>
    <p:sldId id="552" r:id="rId37"/>
    <p:sldId id="553" r:id="rId38"/>
    <p:sldId id="561" r:id="rId39"/>
    <p:sldId id="691" r:id="rId40"/>
    <p:sldId id="617" r:id="rId41"/>
    <p:sldId id="618" r:id="rId42"/>
    <p:sldId id="619" r:id="rId43"/>
    <p:sldId id="486" r:id="rId44"/>
    <p:sldId id="635" r:id="rId45"/>
    <p:sldId id="488" r:id="rId46"/>
    <p:sldId id="489" r:id="rId47"/>
    <p:sldId id="492" r:id="rId48"/>
    <p:sldId id="578" r:id="rId49"/>
    <p:sldId id="636" r:id="rId50"/>
    <p:sldId id="637" r:id="rId51"/>
    <p:sldId id="700"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24" autoAdjust="0"/>
  </p:normalViewPr>
  <p:slideViewPr>
    <p:cSldViewPr>
      <p:cViewPr varScale="1">
        <p:scale>
          <a:sx n="75" d="100"/>
          <a:sy n="75" d="100"/>
        </p:scale>
        <p:origin x="16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10/6/2024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10/6/2024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à"/>
            </a:pPr>
            <a:r>
              <a:rPr lang="en-CA" dirty="0"/>
              <a:t>PIPEDA (b) </a:t>
            </a:r>
            <a:r>
              <a:rPr lang="en-CA" dirty="0">
                <a:sym typeface="Wingdings" panose="05000000000000000000" pitchFamily="2" charset="2"/>
              </a:rPr>
              <a:t> shipping, banks, fed corps, telecoms, interprovincial business i.e. just not your average company</a:t>
            </a:r>
          </a:p>
          <a:p>
            <a:pPr marL="171450" indent="-171450">
              <a:buFont typeface="Wingdings" panose="05000000000000000000" pitchFamily="2" charset="2"/>
              <a:buChar char="à"/>
            </a:pPr>
            <a:r>
              <a:rPr lang="en-CA" dirty="0">
                <a:sym typeface="Wingdings" panose="05000000000000000000" pitchFamily="2" charset="2"/>
              </a:rPr>
              <a:t>Commercial activity  excludes political parties, charities</a:t>
            </a:r>
            <a:r>
              <a:rPr lang="en-CA">
                <a:sym typeface="Wingdings" panose="05000000000000000000" pitchFamily="2" charset="2"/>
              </a:rPr>
              <a:t>, associations AFFIRMED by OPC May 2021 - https://www.priv.gc.ca/en/opc-news/news-and-announcements/2021/an_210513/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95451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3625594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1525 CCQ </a:t>
            </a:r>
            <a:r>
              <a:rPr lang="en-CA" dirty="0">
                <a:sym typeface="Wingdings" panose="05000000000000000000" pitchFamily="2" charset="2"/>
              </a:rPr>
              <a:t> doing some “organized economic activity” makes you carry on an “enterprise”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319120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 8 at issue in Spencer, presented later</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1366424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Quebec Charter – 1975 pre-dates </a:t>
            </a:r>
            <a:r>
              <a:rPr lang="en-CA" dirty="0" err="1"/>
              <a:t>Cdn</a:t>
            </a:r>
            <a:r>
              <a:rPr lang="en-CA" dirty="0"/>
              <a:t> Charter. Broadly applies to relationships between individuals, and individuals and companies. Cf. </a:t>
            </a:r>
            <a:r>
              <a:rPr lang="en-CA" dirty="0" err="1"/>
              <a:t>Cdn</a:t>
            </a:r>
            <a:r>
              <a:rPr lang="en-CA" dirty="0"/>
              <a:t> Charter which is just </a:t>
            </a:r>
            <a:r>
              <a:rPr lang="en-CA" dirty="0" err="1"/>
              <a:t>Indiv</a:t>
            </a:r>
            <a:r>
              <a:rPr lang="en-CA" dirty="0"/>
              <a:t>-Governmental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1116164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379815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Ward – » the </a:t>
            </a:r>
            <a:r>
              <a:rPr lang="fr-CA" dirty="0" err="1"/>
              <a:t>expecation</a:t>
            </a:r>
            <a:r>
              <a:rPr lang="fr-CA" dirty="0"/>
              <a:t> of </a:t>
            </a:r>
            <a:r>
              <a:rPr lang="fr-CA" dirty="0" err="1"/>
              <a:t>privacy</a:t>
            </a:r>
            <a:r>
              <a:rPr lang="fr-CA" dirty="0"/>
              <a:t> </a:t>
            </a:r>
            <a:r>
              <a:rPr lang="fr-CA" dirty="0" err="1"/>
              <a:t>is</a:t>
            </a:r>
            <a:r>
              <a:rPr lang="fr-CA" dirty="0"/>
              <a:t> </a:t>
            </a:r>
            <a:r>
              <a:rPr lang="fr-CA" dirty="0" err="1"/>
              <a:t>there</a:t>
            </a:r>
            <a:r>
              <a:rPr lang="fr-CA" dirty="0"/>
              <a:t>, but the Court </a:t>
            </a:r>
            <a:r>
              <a:rPr lang="fr-CA" dirty="0" err="1"/>
              <a:t>held</a:t>
            </a:r>
            <a:r>
              <a:rPr lang="fr-CA" dirty="0"/>
              <a:t> </a:t>
            </a:r>
            <a:r>
              <a:rPr lang="fr-CA" dirty="0" err="1"/>
              <a:t>that</a:t>
            </a:r>
            <a:r>
              <a:rPr lang="fr-CA" dirty="0"/>
              <a:t> </a:t>
            </a:r>
            <a:r>
              <a:rPr lang="fr-CA" dirty="0" err="1"/>
              <a:t>just</a:t>
            </a:r>
            <a:r>
              <a:rPr lang="fr-CA" dirty="0"/>
              <a:t> </a:t>
            </a:r>
            <a:r>
              <a:rPr lang="fr-CA" dirty="0" err="1"/>
              <a:t>giving</a:t>
            </a:r>
            <a:r>
              <a:rPr lang="fr-CA" dirty="0"/>
              <a:t> the </a:t>
            </a:r>
            <a:r>
              <a:rPr lang="fr-CA" dirty="0" err="1"/>
              <a:t>name</a:t>
            </a:r>
            <a:r>
              <a:rPr lang="fr-CA" dirty="0"/>
              <a:t> and </a:t>
            </a:r>
            <a:r>
              <a:rPr lang="fr-CA" dirty="0" err="1"/>
              <a:t>address</a:t>
            </a:r>
            <a:r>
              <a:rPr lang="fr-CA" dirty="0"/>
              <a:t> of a </a:t>
            </a:r>
            <a:r>
              <a:rPr lang="fr-CA" dirty="0" err="1"/>
              <a:t>someone</a:t>
            </a:r>
            <a:r>
              <a:rPr lang="fr-CA" dirty="0"/>
              <a:t> </a:t>
            </a:r>
            <a:r>
              <a:rPr lang="fr-CA" dirty="0" err="1"/>
              <a:t>who</a:t>
            </a:r>
            <a:r>
              <a:rPr lang="fr-CA" dirty="0"/>
              <a:t> </a:t>
            </a:r>
            <a:r>
              <a:rPr lang="fr-CA" dirty="0" err="1"/>
              <a:t>accessed</a:t>
            </a:r>
            <a:r>
              <a:rPr lang="fr-CA" dirty="0"/>
              <a:t> </a:t>
            </a:r>
            <a:r>
              <a:rPr lang="fr-CA" dirty="0" err="1"/>
              <a:t>child</a:t>
            </a:r>
            <a:r>
              <a:rPr lang="fr-CA" dirty="0"/>
              <a:t> </a:t>
            </a:r>
            <a:r>
              <a:rPr lang="fr-CA" dirty="0" err="1"/>
              <a:t>pornography</a:t>
            </a:r>
            <a:r>
              <a:rPr lang="fr-CA" dirty="0"/>
              <a:t> </a:t>
            </a:r>
            <a:r>
              <a:rPr lang="fr-CA" dirty="0" err="1"/>
              <a:t>did</a:t>
            </a:r>
            <a:r>
              <a:rPr lang="fr-CA" dirty="0"/>
              <a:t> not </a:t>
            </a:r>
            <a:r>
              <a:rPr lang="fr-CA" dirty="0" err="1"/>
              <a:t>violate</a:t>
            </a:r>
            <a:r>
              <a:rPr lang="fr-CA" dirty="0"/>
              <a:t> a </a:t>
            </a:r>
            <a:r>
              <a:rPr lang="fr-CA" dirty="0" err="1"/>
              <a:t>privacy</a:t>
            </a:r>
            <a:r>
              <a:rPr lang="fr-CA" dirty="0"/>
              <a:t> right, and </a:t>
            </a:r>
            <a:r>
              <a:rPr lang="fr-CA" dirty="0" err="1"/>
              <a:t>ordered</a:t>
            </a:r>
            <a:r>
              <a:rPr lang="fr-CA" dirty="0"/>
              <a:t> the info </a:t>
            </a:r>
            <a:r>
              <a:rPr lang="fr-CA" dirty="0" err="1"/>
              <a:t>given</a:t>
            </a:r>
            <a:r>
              <a:rPr lang="fr-CA" dirty="0"/>
              <a:t>. Bell (ISP) </a:t>
            </a:r>
            <a:r>
              <a:rPr lang="fr-CA" dirty="0" err="1"/>
              <a:t>had</a:t>
            </a:r>
            <a:r>
              <a:rPr lang="fr-CA" dirty="0"/>
              <a:t> </a:t>
            </a:r>
            <a:r>
              <a:rPr lang="fr-CA" dirty="0" err="1"/>
              <a:t>Terms</a:t>
            </a:r>
            <a:r>
              <a:rPr lang="fr-CA" dirty="0"/>
              <a:t> and a </a:t>
            </a:r>
            <a:r>
              <a:rPr lang="fr-CA" dirty="0" err="1"/>
              <a:t>legitimate</a:t>
            </a:r>
            <a:r>
              <a:rPr lang="fr-CA" dirty="0"/>
              <a:t> </a:t>
            </a:r>
            <a:r>
              <a:rPr lang="fr-CA" dirty="0" err="1"/>
              <a:t>interest</a:t>
            </a:r>
            <a:r>
              <a:rPr lang="fr-CA" dirty="0"/>
              <a:t> in not </a:t>
            </a:r>
            <a:r>
              <a:rPr lang="fr-CA" dirty="0" err="1"/>
              <a:t>having</a:t>
            </a:r>
            <a:r>
              <a:rPr lang="fr-CA" dirty="0"/>
              <a:t> people </a:t>
            </a:r>
            <a:r>
              <a:rPr lang="fr-CA" dirty="0" err="1"/>
              <a:t>access</a:t>
            </a:r>
            <a:r>
              <a:rPr lang="fr-CA" dirty="0"/>
              <a:t> </a:t>
            </a:r>
            <a:r>
              <a:rPr lang="fr-CA" dirty="0" err="1"/>
              <a:t>this</a:t>
            </a:r>
            <a:r>
              <a:rPr lang="fr-CA" dirty="0"/>
              <a:t> </a:t>
            </a:r>
            <a:r>
              <a:rPr lang="fr-CA" dirty="0" err="1"/>
              <a:t>material</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33</a:t>
            </a:fld>
            <a:endParaRPr lang="en-US" altLang="en-US"/>
          </a:p>
        </p:txBody>
      </p:sp>
    </p:spTree>
    <p:extLst>
      <p:ext uri="{BB962C8B-B14F-4D97-AF65-F5344CB8AC3E}">
        <p14:creationId xmlns:p14="http://schemas.microsoft.com/office/powerpoint/2010/main" val="3541619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35</a:t>
            </a:fld>
            <a:endParaRPr lang="en-US" altLang="en-US"/>
          </a:p>
        </p:txBody>
      </p:sp>
    </p:spTree>
    <p:extLst>
      <p:ext uri="{BB962C8B-B14F-4D97-AF65-F5344CB8AC3E}">
        <p14:creationId xmlns:p14="http://schemas.microsoft.com/office/powerpoint/2010/main" val="1035407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Pretty true for public sector as well </a:t>
            </a:r>
            <a:r>
              <a:rPr lang="en-CA" dirty="0">
                <a:sym typeface="Wingdings" panose="05000000000000000000" pitchFamily="2" charset="2"/>
              </a:rPr>
              <a:t> Quebec Act currently working on (ARTM)</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1629010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à"/>
            </a:pPr>
            <a:r>
              <a:rPr lang="en-CA" dirty="0">
                <a:sym typeface="Wingdings" panose="05000000000000000000" pitchFamily="2" charset="2"/>
              </a:rPr>
              <a:t>Limiting collection to what’s necessary for the functions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64013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a:t>
            </a:fld>
            <a:endParaRPr lang="en-US" altLang="en-US"/>
          </a:p>
        </p:txBody>
      </p:sp>
    </p:spTree>
    <p:extLst>
      <p:ext uri="{BB962C8B-B14F-4D97-AF65-F5344CB8AC3E}">
        <p14:creationId xmlns:p14="http://schemas.microsoft.com/office/powerpoint/2010/main" val="1032211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CA"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40</a:t>
            </a:fld>
            <a:endParaRPr lang="en-US" altLang="en-US"/>
          </a:p>
        </p:txBody>
      </p:sp>
    </p:spTree>
    <p:extLst>
      <p:ext uri="{BB962C8B-B14F-4D97-AF65-F5344CB8AC3E}">
        <p14:creationId xmlns:p14="http://schemas.microsoft.com/office/powerpoint/2010/main" val="1816959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218663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sym typeface="Wingdings" panose="05000000000000000000" pitchFamily="2" charset="2"/>
              </a:rPr>
              <a:t>This is the most important “privacy” law in Canada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sym typeface="Wingdings" panose="05000000000000000000" pitchFamily="2" charset="2"/>
              </a:rPr>
              <a:t>PIPEDA pronounced….</a:t>
            </a:r>
            <a:endParaRPr lang="en-CA" dirty="0"/>
          </a:p>
          <a:p>
            <a:r>
              <a:rPr lang="en-CA" dirty="0"/>
              <a:t>Privacy!</a:t>
            </a:r>
          </a:p>
          <a:p>
            <a:r>
              <a:rPr lang="en-CA" dirty="0"/>
              <a:t>BUT “Informational privacy” </a:t>
            </a:r>
            <a:r>
              <a:rPr lang="en-CA" dirty="0">
                <a:sym typeface="Wingdings" panose="05000000000000000000" pitchFamily="2" charset="2"/>
              </a:rPr>
              <a:t> see R v Spencer later</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a:t>
            </a:fld>
            <a:endParaRPr lang="en-US" altLang="en-US" dirty="0"/>
          </a:p>
        </p:txBody>
      </p:sp>
    </p:spTree>
    <p:extLst>
      <p:ext uri="{BB962C8B-B14F-4D97-AF65-F5344CB8AC3E}">
        <p14:creationId xmlns:p14="http://schemas.microsoft.com/office/powerpoint/2010/main" val="2282361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OPC oversees PIPEDA</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8</a:t>
            </a:fld>
            <a:endParaRPr lang="en-US" altLang="en-US"/>
          </a:p>
        </p:txBody>
      </p:sp>
    </p:spTree>
    <p:extLst>
      <p:ext uri="{BB962C8B-B14F-4D97-AF65-F5344CB8AC3E}">
        <p14:creationId xmlns:p14="http://schemas.microsoft.com/office/powerpoint/2010/main" val="229730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PIPEDA in force 2000</a:t>
            </a:r>
          </a:p>
          <a:p>
            <a:r>
              <a:rPr lang="en-CA" dirty="0"/>
              <a:t>Note – doesn’t </a:t>
            </a:r>
            <a:r>
              <a:rPr lang="en-CA" i="1" dirty="0"/>
              <a:t>just</a:t>
            </a:r>
            <a:r>
              <a:rPr lang="en-CA" dirty="0"/>
              <a:t> apply to electronic collection of PI</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a:t>
            </a:fld>
            <a:endParaRPr lang="en-US" altLang="en-US"/>
          </a:p>
        </p:txBody>
      </p:sp>
    </p:spTree>
    <p:extLst>
      <p:ext uri="{BB962C8B-B14F-4D97-AF65-F5344CB8AC3E}">
        <p14:creationId xmlns:p14="http://schemas.microsoft.com/office/powerpoint/2010/main" val="2843018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13</a:t>
            </a:fld>
            <a:endParaRPr lang="en-US" altLang="en-US"/>
          </a:p>
        </p:txBody>
      </p:sp>
    </p:spTree>
    <p:extLst>
      <p:ext uri="{BB962C8B-B14F-4D97-AF65-F5344CB8AC3E}">
        <p14:creationId xmlns:p14="http://schemas.microsoft.com/office/powerpoint/2010/main" val="135572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Compared with “Personal Data” of GDPR, though they are pretty close</a:t>
            </a:r>
          </a:p>
          <a:p>
            <a:r>
              <a:rPr lang="en-CA" dirty="0"/>
              <a:t>My definition is better because it covers things like identifiers and is clearer</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14</a:t>
            </a:fld>
            <a:endParaRPr lang="en-US" altLang="en-US"/>
          </a:p>
        </p:txBody>
      </p:sp>
    </p:spTree>
    <p:extLst>
      <p:ext uri="{BB962C8B-B14F-4D97-AF65-F5344CB8AC3E}">
        <p14:creationId xmlns:p14="http://schemas.microsoft.com/office/powerpoint/2010/main" val="799401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Much broader!</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1116245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5</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5</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5</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5</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5</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5</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5</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5</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5</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5</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5</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priv.gc.ca/en/about-the-opc/publications/guide_in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5016302"/>
          </a:xfrm>
        </p:spPr>
        <p:txBody>
          <a:bodyPr/>
          <a:lstStyle/>
          <a:p>
            <a:pPr eaLnBrk="1" hangingPunct="1"/>
            <a:br>
              <a:rPr lang="en-US" altLang="en-US" sz="9600" dirty="0"/>
            </a:br>
            <a:r>
              <a:rPr lang="en-US" altLang="en-US" u="sng" dirty="0"/>
              <a:t>Class 5 – October 7</a:t>
            </a:r>
            <a:br>
              <a:rPr lang="en-US" altLang="en-US" dirty="0"/>
            </a:br>
            <a:br>
              <a:rPr lang="en-CA" altLang="en-US" dirty="0"/>
            </a:br>
            <a:r>
              <a:rPr lang="en-US" altLang="en-US" dirty="0"/>
              <a:t>Introduction to Privacy and Data Protection Law in Canada</a:t>
            </a: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637F-9E45-47E9-9395-A6EE51011743}"/>
              </a:ext>
            </a:extLst>
          </p:cNvPr>
          <p:cNvSpPr>
            <a:spLocks noGrp="1"/>
          </p:cNvSpPr>
          <p:nvPr>
            <p:ph type="title"/>
          </p:nvPr>
        </p:nvSpPr>
        <p:spPr/>
        <p:txBody>
          <a:bodyPr/>
          <a:lstStyle/>
          <a:p>
            <a:r>
              <a:rPr lang="en-CA" dirty="0"/>
              <a:t>“Parts” of PIPEDA</a:t>
            </a:r>
          </a:p>
        </p:txBody>
      </p:sp>
      <p:sp>
        <p:nvSpPr>
          <p:cNvPr id="3" name="Content Placeholder 2">
            <a:extLst>
              <a:ext uri="{FF2B5EF4-FFF2-40B4-BE49-F238E27FC236}">
                <a16:creationId xmlns:a16="http://schemas.microsoft.com/office/drawing/2014/main" id="{6CD3950B-A234-4E83-8173-38EB435A1468}"/>
              </a:ext>
            </a:extLst>
          </p:cNvPr>
          <p:cNvSpPr>
            <a:spLocks noGrp="1"/>
          </p:cNvSpPr>
          <p:nvPr>
            <p:ph idx="1"/>
          </p:nvPr>
        </p:nvSpPr>
        <p:spPr/>
        <p:txBody>
          <a:bodyPr/>
          <a:lstStyle/>
          <a:p>
            <a:r>
              <a:rPr lang="en-CA" dirty="0"/>
              <a:t>Part 1 </a:t>
            </a:r>
            <a:r>
              <a:rPr lang="en-CA" dirty="0">
                <a:sym typeface="Wingdings" panose="05000000000000000000" pitchFamily="2" charset="2"/>
              </a:rPr>
              <a:t> Everything important</a:t>
            </a:r>
          </a:p>
          <a:p>
            <a:r>
              <a:rPr lang="en-CA" dirty="0">
                <a:sym typeface="Wingdings" panose="05000000000000000000" pitchFamily="2" charset="2"/>
              </a:rPr>
              <a:t>Part 2  Some stuff about how the federal government should use electronic documents (the “ED” of PIPEDA) instead of physical ones</a:t>
            </a:r>
          </a:p>
          <a:p>
            <a:r>
              <a:rPr lang="en-CA" dirty="0">
                <a:sym typeface="Wingdings" panose="05000000000000000000" pitchFamily="2" charset="2"/>
              </a:rPr>
              <a:t>Parts 3-6  Amending some other Acts</a:t>
            </a:r>
            <a:endParaRPr lang="en-CA" dirty="0"/>
          </a:p>
        </p:txBody>
      </p:sp>
      <p:sp>
        <p:nvSpPr>
          <p:cNvPr id="4" name="Footer Placeholder 3">
            <a:extLst>
              <a:ext uri="{FF2B5EF4-FFF2-40B4-BE49-F238E27FC236}">
                <a16:creationId xmlns:a16="http://schemas.microsoft.com/office/drawing/2014/main" id="{4E10AE56-7D3C-4665-8BFA-49ED5A70BF3E}"/>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373482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596B-EF81-4902-A987-59CD1AF37117}"/>
              </a:ext>
            </a:extLst>
          </p:cNvPr>
          <p:cNvSpPr>
            <a:spLocks noGrp="1"/>
          </p:cNvSpPr>
          <p:nvPr>
            <p:ph type="title"/>
          </p:nvPr>
        </p:nvSpPr>
        <p:spPr/>
        <p:txBody>
          <a:bodyPr/>
          <a:lstStyle/>
          <a:p>
            <a:r>
              <a:rPr lang="en-CA" i="1" dirty="0"/>
              <a:t>Privacy Act </a:t>
            </a:r>
            <a:r>
              <a:rPr lang="en-CA" dirty="0"/>
              <a:t>s. 2</a:t>
            </a:r>
          </a:p>
        </p:txBody>
      </p:sp>
      <p:sp>
        <p:nvSpPr>
          <p:cNvPr id="3" name="Content Placeholder 2">
            <a:extLst>
              <a:ext uri="{FF2B5EF4-FFF2-40B4-BE49-F238E27FC236}">
                <a16:creationId xmlns:a16="http://schemas.microsoft.com/office/drawing/2014/main" id="{A1748131-AB06-467B-9EA3-BC5DC103F09F}"/>
              </a:ext>
            </a:extLst>
          </p:cNvPr>
          <p:cNvSpPr>
            <a:spLocks noGrp="1"/>
          </p:cNvSpPr>
          <p:nvPr>
            <p:ph idx="1"/>
          </p:nvPr>
        </p:nvSpPr>
        <p:spPr/>
        <p:txBody>
          <a:bodyPr/>
          <a:lstStyle/>
          <a:p>
            <a:pPr marL="0" indent="0">
              <a:buNone/>
            </a:pPr>
            <a:r>
              <a:rPr lang="en-CA" dirty="0"/>
              <a:t>The purpose of this Act is </a:t>
            </a:r>
            <a:r>
              <a:rPr lang="en-CA" b="1" dirty="0"/>
              <a:t>to extend the present laws of Canada</a:t>
            </a:r>
            <a:r>
              <a:rPr lang="en-CA" dirty="0"/>
              <a:t> </a:t>
            </a:r>
            <a:r>
              <a:rPr lang="en-CA" b="1" dirty="0"/>
              <a:t>that protect the privacy of individuals</a:t>
            </a:r>
            <a:r>
              <a:rPr lang="en-CA" dirty="0"/>
              <a:t> </a:t>
            </a:r>
            <a:r>
              <a:rPr lang="en-CA" b="1" dirty="0"/>
              <a:t>with respect to personal information </a:t>
            </a:r>
            <a:r>
              <a:rPr lang="en-CA" dirty="0"/>
              <a:t>about themselves held by a </a:t>
            </a:r>
            <a:r>
              <a:rPr lang="en-CA" b="1" dirty="0"/>
              <a:t>government institution </a:t>
            </a:r>
            <a:r>
              <a:rPr lang="en-CA" dirty="0"/>
              <a:t>and that provide individuals with a </a:t>
            </a:r>
            <a:r>
              <a:rPr lang="en-CA" b="1" dirty="0"/>
              <a:t>right of access </a:t>
            </a:r>
            <a:r>
              <a:rPr lang="en-CA" dirty="0"/>
              <a:t>to that information.</a:t>
            </a:r>
          </a:p>
        </p:txBody>
      </p:sp>
      <p:sp>
        <p:nvSpPr>
          <p:cNvPr id="4" name="Footer Placeholder 3">
            <a:extLst>
              <a:ext uri="{FF2B5EF4-FFF2-40B4-BE49-F238E27FC236}">
                <a16:creationId xmlns:a16="http://schemas.microsoft.com/office/drawing/2014/main" id="{3655EFDE-BAF9-4A4F-9B44-04D5E9ACC98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107740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C9BC-E2F4-48ED-ABC5-BF19ECC21FD9}"/>
              </a:ext>
            </a:extLst>
          </p:cNvPr>
          <p:cNvSpPr>
            <a:spLocks noGrp="1"/>
          </p:cNvSpPr>
          <p:nvPr>
            <p:ph type="title"/>
          </p:nvPr>
        </p:nvSpPr>
        <p:spPr/>
        <p:txBody>
          <a:bodyPr/>
          <a:lstStyle/>
          <a:p>
            <a:r>
              <a:rPr lang="en-CA" dirty="0"/>
              <a:t>PIPEDA Application – to whom?</a:t>
            </a:r>
          </a:p>
        </p:txBody>
      </p:sp>
      <p:sp>
        <p:nvSpPr>
          <p:cNvPr id="3" name="Content Placeholder 2">
            <a:extLst>
              <a:ext uri="{FF2B5EF4-FFF2-40B4-BE49-F238E27FC236}">
                <a16:creationId xmlns:a16="http://schemas.microsoft.com/office/drawing/2014/main" id="{3094FD72-E38D-4159-B08B-AF8167590A46}"/>
              </a:ext>
            </a:extLst>
          </p:cNvPr>
          <p:cNvSpPr>
            <a:spLocks noGrp="1"/>
          </p:cNvSpPr>
          <p:nvPr>
            <p:ph idx="1"/>
          </p:nvPr>
        </p:nvSpPr>
        <p:spPr/>
        <p:txBody>
          <a:bodyPr/>
          <a:lstStyle/>
          <a:p>
            <a:pPr>
              <a:buFont typeface="Wingdings" panose="05000000000000000000" pitchFamily="2" charset="2"/>
              <a:buChar char="à"/>
            </a:pPr>
            <a:r>
              <a:rPr lang="en-CA" dirty="0">
                <a:sym typeface="Wingdings" panose="05000000000000000000" pitchFamily="2" charset="2"/>
              </a:rPr>
              <a:t>To “organizations”, defined as “includes an association, a partnership, a person and a trade union” (s. 2)</a:t>
            </a:r>
          </a:p>
          <a:p>
            <a:pPr>
              <a:buFont typeface="Wingdings" panose="05000000000000000000" pitchFamily="2" charset="2"/>
              <a:buChar char="à"/>
            </a:pPr>
            <a:endParaRPr lang="en-CA" dirty="0">
              <a:sym typeface="Wingdings" panose="05000000000000000000" pitchFamily="2" charset="2"/>
            </a:endParaRPr>
          </a:p>
          <a:p>
            <a:pPr marL="0" indent="0">
              <a:buNone/>
            </a:pPr>
            <a:r>
              <a:rPr lang="en-CA" dirty="0" err="1">
                <a:sym typeface="Wingdings" panose="05000000000000000000" pitchFamily="2" charset="2"/>
              </a:rPr>
              <a:t>Okaaaaayyy</a:t>
            </a:r>
            <a:r>
              <a:rPr lang="en-CA" dirty="0">
                <a:sym typeface="Wingdings" panose="05000000000000000000" pitchFamily="2" charset="2"/>
              </a:rPr>
              <a:t>….</a:t>
            </a:r>
            <a:endParaRPr lang="en-CA" dirty="0"/>
          </a:p>
        </p:txBody>
      </p:sp>
      <p:sp>
        <p:nvSpPr>
          <p:cNvPr id="4" name="Footer Placeholder 3">
            <a:extLst>
              <a:ext uri="{FF2B5EF4-FFF2-40B4-BE49-F238E27FC236}">
                <a16:creationId xmlns:a16="http://schemas.microsoft.com/office/drawing/2014/main" id="{53FB21E5-32CD-4D0F-B293-C8980983D0E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745120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CFA622-9B2D-4B5C-A056-0FA6D8F0512F}"/>
              </a:ext>
            </a:extLst>
          </p:cNvPr>
          <p:cNvSpPr>
            <a:spLocks noGrp="1"/>
          </p:cNvSpPr>
          <p:nvPr>
            <p:ph type="title"/>
          </p:nvPr>
        </p:nvSpPr>
        <p:spPr>
          <a:xfrm>
            <a:off x="457200" y="0"/>
            <a:ext cx="8229600" cy="1628800"/>
          </a:xfrm>
        </p:spPr>
        <p:txBody>
          <a:bodyPr/>
          <a:lstStyle/>
          <a:p>
            <a:r>
              <a:rPr lang="en-CA" dirty="0"/>
              <a:t>Canadian “privacy” laws:</a:t>
            </a:r>
            <a:br>
              <a:rPr lang="en-CA" dirty="0"/>
            </a:br>
            <a:r>
              <a:rPr lang="en-CA" dirty="0"/>
              <a:t>Application to whom</a:t>
            </a:r>
          </a:p>
        </p:txBody>
      </p:sp>
      <p:sp>
        <p:nvSpPr>
          <p:cNvPr id="6" name="Text Placeholder 5">
            <a:extLst>
              <a:ext uri="{FF2B5EF4-FFF2-40B4-BE49-F238E27FC236}">
                <a16:creationId xmlns:a16="http://schemas.microsoft.com/office/drawing/2014/main" id="{AE6E3D2B-9B2C-4114-90BE-5553995C3C7D}"/>
              </a:ext>
            </a:extLst>
          </p:cNvPr>
          <p:cNvSpPr>
            <a:spLocks noGrp="1"/>
          </p:cNvSpPr>
          <p:nvPr>
            <p:ph type="body" idx="1"/>
          </p:nvPr>
        </p:nvSpPr>
        <p:spPr/>
        <p:txBody>
          <a:bodyPr/>
          <a:lstStyle/>
          <a:p>
            <a:r>
              <a:rPr lang="en-CA" i="1" dirty="0"/>
              <a:t>PIPEDA</a:t>
            </a:r>
          </a:p>
        </p:txBody>
      </p:sp>
      <p:sp>
        <p:nvSpPr>
          <p:cNvPr id="7" name="Content Placeholder 6">
            <a:extLst>
              <a:ext uri="{FF2B5EF4-FFF2-40B4-BE49-F238E27FC236}">
                <a16:creationId xmlns:a16="http://schemas.microsoft.com/office/drawing/2014/main" id="{AB729AFE-D68D-4B2F-A91B-371C327C56D1}"/>
              </a:ext>
            </a:extLst>
          </p:cNvPr>
          <p:cNvSpPr>
            <a:spLocks noGrp="1"/>
          </p:cNvSpPr>
          <p:nvPr>
            <p:ph sz="half" idx="2"/>
          </p:nvPr>
        </p:nvSpPr>
        <p:spPr/>
        <p:txBody>
          <a:bodyPr/>
          <a:lstStyle/>
          <a:p>
            <a:pPr marL="0" indent="0">
              <a:buNone/>
            </a:pPr>
            <a:r>
              <a:rPr lang="en-CA" dirty="0"/>
              <a:t>Applies to private sector organizations, but with one caveat we will see shortly</a:t>
            </a:r>
          </a:p>
          <a:p>
            <a:pPr marL="0" indent="0">
              <a:buNone/>
            </a:pPr>
            <a:endParaRPr lang="en-CA" dirty="0"/>
          </a:p>
          <a:p>
            <a:pPr marL="0" indent="0">
              <a:buNone/>
            </a:pPr>
            <a:r>
              <a:rPr lang="en-CA" dirty="0"/>
              <a:t>Does not apply to whatever is covered by the </a:t>
            </a:r>
            <a:r>
              <a:rPr lang="en-CA" i="1" dirty="0"/>
              <a:t>Privacy Act </a:t>
            </a:r>
            <a:r>
              <a:rPr lang="en-CA" dirty="0"/>
              <a:t>(see s. 4(2)(a))</a:t>
            </a:r>
          </a:p>
        </p:txBody>
      </p:sp>
      <p:sp>
        <p:nvSpPr>
          <p:cNvPr id="8" name="Text Placeholder 7">
            <a:extLst>
              <a:ext uri="{FF2B5EF4-FFF2-40B4-BE49-F238E27FC236}">
                <a16:creationId xmlns:a16="http://schemas.microsoft.com/office/drawing/2014/main" id="{1C2BB0FC-A348-41D3-99FA-AFD29F044C1C}"/>
              </a:ext>
            </a:extLst>
          </p:cNvPr>
          <p:cNvSpPr>
            <a:spLocks noGrp="1"/>
          </p:cNvSpPr>
          <p:nvPr>
            <p:ph type="body" sz="quarter" idx="3"/>
          </p:nvPr>
        </p:nvSpPr>
        <p:spPr/>
        <p:txBody>
          <a:bodyPr/>
          <a:lstStyle/>
          <a:p>
            <a:r>
              <a:rPr lang="en-CA" dirty="0"/>
              <a:t>The</a:t>
            </a:r>
            <a:r>
              <a:rPr lang="en-CA" i="1" dirty="0"/>
              <a:t> Privacy Act</a:t>
            </a:r>
          </a:p>
        </p:txBody>
      </p:sp>
      <p:sp>
        <p:nvSpPr>
          <p:cNvPr id="9" name="Content Placeholder 8">
            <a:extLst>
              <a:ext uri="{FF2B5EF4-FFF2-40B4-BE49-F238E27FC236}">
                <a16:creationId xmlns:a16="http://schemas.microsoft.com/office/drawing/2014/main" id="{90F17BDF-93D6-4E18-A41D-076B6E10F368}"/>
              </a:ext>
            </a:extLst>
          </p:cNvPr>
          <p:cNvSpPr>
            <a:spLocks noGrp="1"/>
          </p:cNvSpPr>
          <p:nvPr>
            <p:ph sz="quarter" idx="4"/>
          </p:nvPr>
        </p:nvSpPr>
        <p:spPr/>
        <p:txBody>
          <a:bodyPr/>
          <a:lstStyle/>
          <a:p>
            <a:pPr marL="0" indent="0">
              <a:buNone/>
            </a:pPr>
            <a:r>
              <a:rPr lang="en-CA" dirty="0"/>
              <a:t>Public sector </a:t>
            </a:r>
            <a:r>
              <a:rPr lang="en-CA" dirty="0">
                <a:sym typeface="Wingdings" panose="05000000000000000000" pitchFamily="2" charset="2"/>
              </a:rPr>
              <a:t> </a:t>
            </a:r>
            <a:r>
              <a:rPr lang="en-CA" dirty="0"/>
              <a:t>Applies to “government institutions” which means:</a:t>
            </a:r>
          </a:p>
          <a:p>
            <a:pPr marL="0" indent="0">
              <a:buNone/>
            </a:pPr>
            <a:endParaRPr lang="en-CA" dirty="0"/>
          </a:p>
          <a:p>
            <a:pPr marL="0" indent="0">
              <a:buNone/>
            </a:pPr>
            <a:r>
              <a:rPr lang="en-CA" sz="1800" dirty="0">
                <a:sym typeface="Wingdings" panose="05000000000000000000" pitchFamily="2" charset="2"/>
              </a:rPr>
              <a:t>“(a) any department or ministry of state of the Government of Canada, or any body or office, listed in the schedule, and</a:t>
            </a:r>
          </a:p>
          <a:p>
            <a:pPr marL="0" indent="0">
              <a:buNone/>
            </a:pPr>
            <a:r>
              <a:rPr lang="en-CA" sz="1800" dirty="0">
                <a:sym typeface="Wingdings" panose="05000000000000000000" pitchFamily="2" charset="2"/>
              </a:rPr>
              <a:t>(b) any parent Crown corporation, and any wholly-owned subsidiary of such a corporation, within the meaning of section 83 of the Financial Administration Act;”</a:t>
            </a:r>
            <a:endParaRPr lang="en-CA" sz="1800" dirty="0"/>
          </a:p>
        </p:txBody>
      </p:sp>
      <p:sp>
        <p:nvSpPr>
          <p:cNvPr id="4" name="Footer Placeholder 3">
            <a:extLst>
              <a:ext uri="{FF2B5EF4-FFF2-40B4-BE49-F238E27FC236}">
                <a16:creationId xmlns:a16="http://schemas.microsoft.com/office/drawing/2014/main" id="{26B17DC5-68E4-4E34-A3B3-E77A1236971B}"/>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04648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C9BC-E2F4-48ED-ABC5-BF19ECC21FD9}"/>
              </a:ext>
            </a:extLst>
          </p:cNvPr>
          <p:cNvSpPr>
            <a:spLocks noGrp="1"/>
          </p:cNvSpPr>
          <p:nvPr>
            <p:ph type="title"/>
          </p:nvPr>
        </p:nvSpPr>
        <p:spPr/>
        <p:txBody>
          <a:bodyPr/>
          <a:lstStyle/>
          <a:p>
            <a:r>
              <a:rPr lang="en-CA" dirty="0"/>
              <a:t>Application – to what?</a:t>
            </a:r>
          </a:p>
        </p:txBody>
      </p:sp>
      <p:sp>
        <p:nvSpPr>
          <p:cNvPr id="3" name="Content Placeholder 2">
            <a:extLst>
              <a:ext uri="{FF2B5EF4-FFF2-40B4-BE49-F238E27FC236}">
                <a16:creationId xmlns:a16="http://schemas.microsoft.com/office/drawing/2014/main" id="{3094FD72-E38D-4159-B08B-AF8167590A46}"/>
              </a:ext>
            </a:extLst>
          </p:cNvPr>
          <p:cNvSpPr>
            <a:spLocks noGrp="1"/>
          </p:cNvSpPr>
          <p:nvPr>
            <p:ph idx="1"/>
          </p:nvPr>
        </p:nvSpPr>
        <p:spPr>
          <a:xfrm>
            <a:off x="457200" y="1340768"/>
            <a:ext cx="8229600" cy="4785395"/>
          </a:xfrm>
        </p:spPr>
        <p:txBody>
          <a:bodyPr/>
          <a:lstStyle/>
          <a:p>
            <a:pPr marL="0" indent="0">
              <a:buNone/>
            </a:pPr>
            <a:r>
              <a:rPr lang="en-CA" sz="2800" u="sng" dirty="0"/>
              <a:t>“Personal Information”</a:t>
            </a:r>
          </a:p>
          <a:p>
            <a:pPr marL="0" indent="0">
              <a:buNone/>
            </a:pPr>
            <a:r>
              <a:rPr lang="en-CA" sz="2800" dirty="0"/>
              <a:t>S. 2 PIPEDA </a:t>
            </a:r>
            <a:r>
              <a:rPr lang="en-CA" sz="2800" dirty="0">
                <a:sym typeface="Wingdings" panose="05000000000000000000" pitchFamily="2" charset="2"/>
              </a:rPr>
              <a:t> “</a:t>
            </a:r>
            <a:r>
              <a:rPr lang="en-CA" sz="2800" dirty="0"/>
              <a:t>means information about an identifiable individual”</a:t>
            </a:r>
          </a:p>
          <a:p>
            <a:pPr marL="0" indent="0">
              <a:buNone/>
            </a:pPr>
            <a:r>
              <a:rPr lang="en-CA" sz="2800" dirty="0"/>
              <a:t>Me </a:t>
            </a:r>
            <a:r>
              <a:rPr lang="en-CA" sz="2800" dirty="0">
                <a:sym typeface="Wingdings" panose="05000000000000000000" pitchFamily="2" charset="2"/>
              </a:rPr>
              <a:t> “personally-identifiable information, i.e. any information that identifies an individual, or can be used in conjunction with other information to identify an individual”</a:t>
            </a:r>
          </a:p>
          <a:p>
            <a:pPr marL="0" indent="0">
              <a:buNone/>
            </a:pPr>
            <a:r>
              <a:rPr lang="en-CA" sz="2800" dirty="0">
                <a:sym typeface="Wingdings" panose="05000000000000000000" pitchFamily="2" charset="2"/>
              </a:rPr>
              <a:t>ARPPIPS (Que) – stand by for Soraia &amp; Sepideh!</a:t>
            </a:r>
          </a:p>
          <a:p>
            <a:pPr marL="0" indent="0">
              <a:buNone/>
            </a:pPr>
            <a:endParaRPr lang="en-CA" sz="2800" dirty="0">
              <a:sym typeface="Wingdings" panose="05000000000000000000" pitchFamily="2" charset="2"/>
            </a:endParaRPr>
          </a:p>
          <a:p>
            <a:pPr marL="0" indent="0">
              <a:buNone/>
            </a:pPr>
            <a:r>
              <a:rPr lang="en-CA" sz="2800" dirty="0">
                <a:sym typeface="Wingdings" panose="05000000000000000000" pitchFamily="2" charset="2"/>
              </a:rPr>
              <a:t>Vs. “Personal Data” of GDPR</a:t>
            </a:r>
            <a:endParaRPr lang="en-CA" sz="2800" dirty="0"/>
          </a:p>
        </p:txBody>
      </p:sp>
      <p:sp>
        <p:nvSpPr>
          <p:cNvPr id="4" name="Footer Placeholder 3">
            <a:extLst>
              <a:ext uri="{FF2B5EF4-FFF2-40B4-BE49-F238E27FC236}">
                <a16:creationId xmlns:a16="http://schemas.microsoft.com/office/drawing/2014/main" id="{53FB21E5-32CD-4D0F-B293-C8980983D0E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11177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B94FB-E707-4015-ADC2-BFDD4F4A6F78}"/>
              </a:ext>
            </a:extLst>
          </p:cNvPr>
          <p:cNvSpPr>
            <a:spLocks noGrp="1"/>
          </p:cNvSpPr>
          <p:nvPr>
            <p:ph type="title"/>
          </p:nvPr>
        </p:nvSpPr>
        <p:spPr/>
        <p:txBody>
          <a:bodyPr/>
          <a:lstStyle/>
          <a:p>
            <a:r>
              <a:rPr lang="en-CA" dirty="0"/>
              <a:t>PI as per the OPC</a:t>
            </a:r>
          </a:p>
        </p:txBody>
      </p:sp>
      <p:sp>
        <p:nvSpPr>
          <p:cNvPr id="3" name="Content Placeholder 2">
            <a:extLst>
              <a:ext uri="{FF2B5EF4-FFF2-40B4-BE49-F238E27FC236}">
                <a16:creationId xmlns:a16="http://schemas.microsoft.com/office/drawing/2014/main" id="{99D7A680-E274-4227-8CE0-A7359B93296D}"/>
              </a:ext>
            </a:extLst>
          </p:cNvPr>
          <p:cNvSpPr>
            <a:spLocks noGrp="1"/>
          </p:cNvSpPr>
          <p:nvPr>
            <p:ph idx="1"/>
          </p:nvPr>
        </p:nvSpPr>
        <p:spPr/>
        <p:txBody>
          <a:bodyPr/>
          <a:lstStyle/>
          <a:p>
            <a:pPr marL="0" indent="0">
              <a:buNone/>
            </a:pPr>
            <a:r>
              <a:rPr lang="en-CA" sz="2400" dirty="0"/>
              <a:t>Under PIPEDA, personal information includes your:</a:t>
            </a:r>
          </a:p>
          <a:p>
            <a:r>
              <a:rPr lang="en-CA" sz="2400" dirty="0"/>
              <a:t>name, race, ethnic origin, religion, marital status, educational level</a:t>
            </a:r>
          </a:p>
          <a:p>
            <a:r>
              <a:rPr lang="en-CA" sz="2400" dirty="0"/>
              <a:t>e-mail address and messages, IP (Internet protocol) address</a:t>
            </a:r>
          </a:p>
          <a:p>
            <a:r>
              <a:rPr lang="en-CA" sz="2400" dirty="0"/>
              <a:t>age, height, weight, medical records, blood type, DNA code, fingerprints, voiceprint</a:t>
            </a:r>
          </a:p>
          <a:p>
            <a:r>
              <a:rPr lang="en-CA" sz="2400" dirty="0"/>
              <a:t>income, purchases, spending habits, banking information, credit/debit card data, loan or credit reports, tax returns</a:t>
            </a:r>
          </a:p>
          <a:p>
            <a:r>
              <a:rPr lang="en-CA" sz="2400" dirty="0"/>
              <a:t>Social Insurance Number (SIN) or other identification numbers.</a:t>
            </a:r>
          </a:p>
          <a:p>
            <a:pPr marL="0" indent="0">
              <a:buNone/>
            </a:pPr>
            <a:r>
              <a:rPr lang="en-CA" sz="2000" dirty="0">
                <a:hlinkClick r:id="rId2"/>
              </a:rPr>
              <a:t>https://www.priv.gc.ca/en/about-the-opc/publications/guide_ind/</a:t>
            </a:r>
            <a:r>
              <a:rPr lang="en-CA" sz="2000" dirty="0"/>
              <a:t> </a:t>
            </a:r>
          </a:p>
        </p:txBody>
      </p:sp>
      <p:sp>
        <p:nvSpPr>
          <p:cNvPr id="4" name="Footer Placeholder 3">
            <a:extLst>
              <a:ext uri="{FF2B5EF4-FFF2-40B4-BE49-F238E27FC236}">
                <a16:creationId xmlns:a16="http://schemas.microsoft.com/office/drawing/2014/main" id="{059FEF6E-0FCD-43B7-A4F1-2C9376C49E67}"/>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29760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372EA-CB37-46A4-BDF7-349ECDC11B2A}"/>
              </a:ext>
            </a:extLst>
          </p:cNvPr>
          <p:cNvSpPr>
            <a:spLocks noGrp="1"/>
          </p:cNvSpPr>
          <p:nvPr>
            <p:ph type="title"/>
          </p:nvPr>
        </p:nvSpPr>
        <p:spPr>
          <a:xfrm>
            <a:off x="457200" y="188640"/>
            <a:ext cx="8229600" cy="1228998"/>
          </a:xfrm>
        </p:spPr>
        <p:txBody>
          <a:bodyPr/>
          <a:lstStyle/>
          <a:p>
            <a:r>
              <a:rPr lang="en-CA" dirty="0"/>
              <a:t>PI in the Privacy Act</a:t>
            </a:r>
          </a:p>
        </p:txBody>
      </p:sp>
      <p:sp>
        <p:nvSpPr>
          <p:cNvPr id="3" name="Content Placeholder 2">
            <a:extLst>
              <a:ext uri="{FF2B5EF4-FFF2-40B4-BE49-F238E27FC236}">
                <a16:creationId xmlns:a16="http://schemas.microsoft.com/office/drawing/2014/main" id="{204994F8-99E2-4855-A0DC-0A772059C553}"/>
              </a:ext>
            </a:extLst>
          </p:cNvPr>
          <p:cNvSpPr>
            <a:spLocks noGrp="1"/>
          </p:cNvSpPr>
          <p:nvPr>
            <p:ph idx="1"/>
          </p:nvPr>
        </p:nvSpPr>
        <p:spPr>
          <a:xfrm>
            <a:off x="457200" y="1196752"/>
            <a:ext cx="8229600" cy="4929411"/>
          </a:xfrm>
        </p:spPr>
        <p:txBody>
          <a:bodyPr/>
          <a:lstStyle/>
          <a:p>
            <a:pPr marL="0" indent="0">
              <a:buNone/>
            </a:pPr>
            <a:r>
              <a:rPr lang="en-CA" sz="1400" dirty="0"/>
              <a:t>means information about an identifiable individual that is recorded in any form including, without restricting the generality of the foregoing,</a:t>
            </a:r>
          </a:p>
          <a:p>
            <a:pPr marL="0" indent="0">
              <a:buNone/>
            </a:pPr>
            <a:r>
              <a:rPr lang="en-CA" sz="1400" b="1" dirty="0"/>
              <a:t>(a)</a:t>
            </a:r>
            <a:r>
              <a:rPr lang="en-CA" sz="1400" dirty="0"/>
              <a:t> information relating to the race, national or ethnic origin, colour, religion, age or marital status of the individual,</a:t>
            </a:r>
          </a:p>
          <a:p>
            <a:pPr marL="0" indent="0">
              <a:buNone/>
            </a:pPr>
            <a:r>
              <a:rPr lang="en-CA" sz="1400" b="1" dirty="0"/>
              <a:t>(b)</a:t>
            </a:r>
            <a:r>
              <a:rPr lang="en-CA" sz="1400" dirty="0"/>
              <a:t> information relating to the education or the medical, criminal or employment history of the individual or information relating to financial transactions in which the individual has been involved,</a:t>
            </a:r>
          </a:p>
          <a:p>
            <a:pPr marL="0" indent="0">
              <a:buNone/>
            </a:pPr>
            <a:r>
              <a:rPr lang="en-CA" sz="1400" b="1" dirty="0"/>
              <a:t>(c)</a:t>
            </a:r>
            <a:r>
              <a:rPr lang="en-CA" sz="1400" dirty="0"/>
              <a:t> any identifying number, symbol or other particular assigned to the individual,</a:t>
            </a:r>
          </a:p>
          <a:p>
            <a:pPr marL="0" indent="0">
              <a:buNone/>
            </a:pPr>
            <a:r>
              <a:rPr lang="en-CA" sz="1400" b="1" dirty="0"/>
              <a:t>(d)</a:t>
            </a:r>
            <a:r>
              <a:rPr lang="en-CA" sz="1400" dirty="0"/>
              <a:t> the address, fingerprints or blood type of the individual,</a:t>
            </a:r>
          </a:p>
          <a:p>
            <a:pPr marL="0" indent="0">
              <a:buNone/>
            </a:pPr>
            <a:r>
              <a:rPr lang="en-CA" sz="1400" b="1" dirty="0"/>
              <a:t>(e)</a:t>
            </a:r>
            <a:r>
              <a:rPr lang="en-CA" sz="1400" dirty="0"/>
              <a:t> the personal opinions or views of the individual except where they are about another individual or about a proposal for a grant, an award or a prize to be made to another individual by a government institution or a part of a government institution specified in the regulations,</a:t>
            </a:r>
          </a:p>
          <a:p>
            <a:pPr marL="0" indent="0">
              <a:buNone/>
            </a:pPr>
            <a:r>
              <a:rPr lang="en-CA" sz="1400" b="1" dirty="0"/>
              <a:t>(f)</a:t>
            </a:r>
            <a:r>
              <a:rPr lang="en-CA" sz="1400" dirty="0"/>
              <a:t> correspondence sent to a government institution by the individual that is implicitly or explicitly of a private or confidential nature, and replies to such correspondence that would reveal the contents of the original correspondence,</a:t>
            </a:r>
          </a:p>
          <a:p>
            <a:pPr marL="0" indent="0">
              <a:buNone/>
            </a:pPr>
            <a:r>
              <a:rPr lang="en-CA" sz="1400" b="1" dirty="0"/>
              <a:t>(g)</a:t>
            </a:r>
            <a:r>
              <a:rPr lang="en-CA" sz="1400" dirty="0"/>
              <a:t> the views or opinions of another individual about the individual,</a:t>
            </a:r>
          </a:p>
          <a:p>
            <a:pPr marL="0" indent="0">
              <a:buNone/>
            </a:pPr>
            <a:r>
              <a:rPr lang="en-CA" sz="1400" b="1" dirty="0"/>
              <a:t>(h)</a:t>
            </a:r>
            <a:r>
              <a:rPr lang="en-CA" sz="1400" dirty="0"/>
              <a:t> the views or opinions of another individual about a proposal for a grant, an award or a prize to be made to the individual by an institution or a part of an institution referred to in paragraph (e), but excluding the name of the other individual where it appears with the views or opinions of the other individual, and</a:t>
            </a:r>
          </a:p>
          <a:p>
            <a:pPr marL="0" indent="0">
              <a:buNone/>
            </a:pPr>
            <a:r>
              <a:rPr lang="en-CA" sz="1400" b="1" dirty="0"/>
              <a:t>(</a:t>
            </a:r>
            <a:r>
              <a:rPr lang="en-CA" sz="1400" b="1" dirty="0" err="1"/>
              <a:t>i</a:t>
            </a:r>
            <a:r>
              <a:rPr lang="en-CA" sz="1400" b="1" dirty="0"/>
              <a:t>)</a:t>
            </a:r>
            <a:r>
              <a:rPr lang="en-CA" sz="1400" dirty="0"/>
              <a:t> the name of the individual where it appears with other personal information relating to the individual or where the disclosure of the name itself would reveal information about the individual,</a:t>
            </a:r>
          </a:p>
          <a:p>
            <a:pPr marL="0" indent="0">
              <a:buNone/>
            </a:pPr>
            <a:endParaRPr lang="en-CA" sz="1400" dirty="0"/>
          </a:p>
        </p:txBody>
      </p:sp>
      <p:sp>
        <p:nvSpPr>
          <p:cNvPr id="4" name="Footer Placeholder 3">
            <a:extLst>
              <a:ext uri="{FF2B5EF4-FFF2-40B4-BE49-F238E27FC236}">
                <a16:creationId xmlns:a16="http://schemas.microsoft.com/office/drawing/2014/main" id="{6CD2C5BB-5E3B-46BC-885F-77275E3F9D8B}"/>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95111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CFA622-9B2D-4B5C-A056-0FA6D8F0512F}"/>
              </a:ext>
            </a:extLst>
          </p:cNvPr>
          <p:cNvSpPr>
            <a:spLocks noGrp="1"/>
          </p:cNvSpPr>
          <p:nvPr>
            <p:ph type="title"/>
          </p:nvPr>
        </p:nvSpPr>
        <p:spPr>
          <a:xfrm>
            <a:off x="457200" y="0"/>
            <a:ext cx="8229600" cy="1628800"/>
          </a:xfrm>
        </p:spPr>
        <p:txBody>
          <a:bodyPr/>
          <a:lstStyle/>
          <a:p>
            <a:r>
              <a:rPr lang="en-CA" dirty="0"/>
              <a:t>Canadian privacy laws:</a:t>
            </a:r>
            <a:br>
              <a:rPr lang="en-CA" dirty="0"/>
            </a:br>
            <a:r>
              <a:rPr lang="en-CA" dirty="0"/>
              <a:t>Under what circumstances apply?</a:t>
            </a:r>
          </a:p>
        </p:txBody>
      </p:sp>
      <p:sp>
        <p:nvSpPr>
          <p:cNvPr id="6" name="Text Placeholder 5">
            <a:extLst>
              <a:ext uri="{FF2B5EF4-FFF2-40B4-BE49-F238E27FC236}">
                <a16:creationId xmlns:a16="http://schemas.microsoft.com/office/drawing/2014/main" id="{AE6E3D2B-9B2C-4114-90BE-5553995C3C7D}"/>
              </a:ext>
            </a:extLst>
          </p:cNvPr>
          <p:cNvSpPr>
            <a:spLocks noGrp="1"/>
          </p:cNvSpPr>
          <p:nvPr>
            <p:ph type="body" idx="1"/>
          </p:nvPr>
        </p:nvSpPr>
        <p:spPr/>
        <p:txBody>
          <a:bodyPr/>
          <a:lstStyle/>
          <a:p>
            <a:r>
              <a:rPr lang="en-CA" i="1" dirty="0"/>
              <a:t>PIPEDA</a:t>
            </a:r>
          </a:p>
        </p:txBody>
      </p:sp>
      <p:sp>
        <p:nvSpPr>
          <p:cNvPr id="7" name="Content Placeholder 6">
            <a:extLst>
              <a:ext uri="{FF2B5EF4-FFF2-40B4-BE49-F238E27FC236}">
                <a16:creationId xmlns:a16="http://schemas.microsoft.com/office/drawing/2014/main" id="{AB729AFE-D68D-4B2F-A91B-371C327C56D1}"/>
              </a:ext>
            </a:extLst>
          </p:cNvPr>
          <p:cNvSpPr>
            <a:spLocks noGrp="1"/>
          </p:cNvSpPr>
          <p:nvPr>
            <p:ph sz="half" idx="2"/>
          </p:nvPr>
        </p:nvSpPr>
        <p:spPr/>
        <p:txBody>
          <a:bodyPr/>
          <a:lstStyle/>
          <a:p>
            <a:pPr marL="0" indent="0">
              <a:buNone/>
            </a:pPr>
            <a:r>
              <a:rPr lang="en-CA" sz="1800" b="1" dirty="0"/>
              <a:t>4</a:t>
            </a:r>
            <a:r>
              <a:rPr lang="en-CA" sz="1800" dirty="0"/>
              <a:t> </a:t>
            </a:r>
            <a:r>
              <a:rPr lang="en-CA" sz="1800" b="1" dirty="0"/>
              <a:t>(1)</a:t>
            </a:r>
            <a:r>
              <a:rPr lang="en-CA" sz="1800" dirty="0"/>
              <a:t> This Part applies to every organization in respect of personal information that</a:t>
            </a:r>
          </a:p>
          <a:p>
            <a:pPr marL="0" indent="0">
              <a:buNone/>
            </a:pPr>
            <a:r>
              <a:rPr lang="en-CA" sz="1800" b="1" dirty="0"/>
              <a:t>(a)</a:t>
            </a:r>
            <a:r>
              <a:rPr lang="en-CA" sz="1800" dirty="0"/>
              <a:t> the organization </a:t>
            </a:r>
            <a:r>
              <a:rPr lang="en-CA" sz="2800" b="1" u="sng" dirty="0"/>
              <a:t>collects, uses or discloses in the course of commercial activities</a:t>
            </a:r>
            <a:r>
              <a:rPr lang="en-CA" sz="1800" dirty="0"/>
              <a:t>; or</a:t>
            </a:r>
          </a:p>
          <a:p>
            <a:pPr marL="0" indent="0">
              <a:buNone/>
            </a:pPr>
            <a:r>
              <a:rPr lang="en-CA" sz="1800" b="1" dirty="0"/>
              <a:t>(b)</a:t>
            </a:r>
            <a:r>
              <a:rPr lang="en-CA" sz="1800" dirty="0"/>
              <a:t> is about an employee of, or an applicant for employment with, the organization and that the organization collects, uses or discloses in connection with the operation of a </a:t>
            </a:r>
            <a:r>
              <a:rPr lang="en-CA" sz="1800" b="1" dirty="0"/>
              <a:t>federal</a:t>
            </a:r>
            <a:r>
              <a:rPr lang="en-CA" sz="1800" dirty="0"/>
              <a:t> work, undertaking or business.</a:t>
            </a:r>
          </a:p>
          <a:p>
            <a:pPr marL="0" indent="0">
              <a:buNone/>
            </a:pPr>
            <a:endParaRPr lang="en-CA" sz="2000" dirty="0"/>
          </a:p>
        </p:txBody>
      </p:sp>
      <p:sp>
        <p:nvSpPr>
          <p:cNvPr id="8" name="Text Placeholder 7">
            <a:extLst>
              <a:ext uri="{FF2B5EF4-FFF2-40B4-BE49-F238E27FC236}">
                <a16:creationId xmlns:a16="http://schemas.microsoft.com/office/drawing/2014/main" id="{1C2BB0FC-A348-41D3-99FA-AFD29F044C1C}"/>
              </a:ext>
            </a:extLst>
          </p:cNvPr>
          <p:cNvSpPr>
            <a:spLocks noGrp="1"/>
          </p:cNvSpPr>
          <p:nvPr>
            <p:ph type="body" sz="quarter" idx="3"/>
          </p:nvPr>
        </p:nvSpPr>
        <p:spPr/>
        <p:txBody>
          <a:bodyPr/>
          <a:lstStyle/>
          <a:p>
            <a:r>
              <a:rPr lang="en-CA" i="1" dirty="0"/>
              <a:t>The Privacy Act</a:t>
            </a:r>
          </a:p>
        </p:txBody>
      </p:sp>
      <p:sp>
        <p:nvSpPr>
          <p:cNvPr id="9" name="Content Placeholder 8">
            <a:extLst>
              <a:ext uri="{FF2B5EF4-FFF2-40B4-BE49-F238E27FC236}">
                <a16:creationId xmlns:a16="http://schemas.microsoft.com/office/drawing/2014/main" id="{90F17BDF-93D6-4E18-A41D-076B6E10F368}"/>
              </a:ext>
            </a:extLst>
          </p:cNvPr>
          <p:cNvSpPr>
            <a:spLocks noGrp="1"/>
          </p:cNvSpPr>
          <p:nvPr>
            <p:ph sz="quarter" idx="4"/>
          </p:nvPr>
        </p:nvSpPr>
        <p:spPr/>
        <p:txBody>
          <a:bodyPr/>
          <a:lstStyle/>
          <a:p>
            <a:pPr marL="0" indent="0">
              <a:buNone/>
            </a:pPr>
            <a:r>
              <a:rPr lang="en-CA" sz="1800" b="1" dirty="0"/>
              <a:t>4(…)</a:t>
            </a:r>
            <a:r>
              <a:rPr lang="en-CA" sz="1800" dirty="0"/>
              <a:t> a government institution (…) </a:t>
            </a:r>
            <a:r>
              <a:rPr lang="en-CA" sz="1800" b="1" dirty="0"/>
              <a:t>relates directly to an operating program or activity of the institution</a:t>
            </a:r>
            <a:r>
              <a:rPr lang="en-CA" sz="1800" dirty="0"/>
              <a:t>.</a:t>
            </a:r>
          </a:p>
          <a:p>
            <a:pPr marL="0" indent="0">
              <a:buNone/>
            </a:pPr>
            <a:endParaRPr lang="en-CA" sz="1800" dirty="0"/>
          </a:p>
        </p:txBody>
      </p:sp>
      <p:sp>
        <p:nvSpPr>
          <p:cNvPr id="4" name="Footer Placeholder 3">
            <a:extLst>
              <a:ext uri="{FF2B5EF4-FFF2-40B4-BE49-F238E27FC236}">
                <a16:creationId xmlns:a16="http://schemas.microsoft.com/office/drawing/2014/main" id="{26B17DC5-68E4-4E34-A3B3-E77A1236971B}"/>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329504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5963659-5E10-4A97-807C-3498178FCB2F}"/>
              </a:ext>
            </a:extLst>
          </p:cNvPr>
          <p:cNvSpPr>
            <a:spLocks noGrp="1"/>
          </p:cNvSpPr>
          <p:nvPr>
            <p:ph type="title"/>
          </p:nvPr>
        </p:nvSpPr>
        <p:spPr/>
        <p:txBody>
          <a:bodyPr/>
          <a:lstStyle/>
          <a:p>
            <a:r>
              <a:rPr lang="en-CA" dirty="0"/>
              <a:t>Other PIPEDA Exceptions / Non-application</a:t>
            </a:r>
          </a:p>
        </p:txBody>
      </p:sp>
      <p:sp>
        <p:nvSpPr>
          <p:cNvPr id="9" name="Content Placeholder 8">
            <a:extLst>
              <a:ext uri="{FF2B5EF4-FFF2-40B4-BE49-F238E27FC236}">
                <a16:creationId xmlns:a16="http://schemas.microsoft.com/office/drawing/2014/main" id="{48DFCEA0-E265-4CA6-A2A4-A90EE7C9E72E}"/>
              </a:ext>
            </a:extLst>
          </p:cNvPr>
          <p:cNvSpPr>
            <a:spLocks noGrp="1"/>
          </p:cNvSpPr>
          <p:nvPr>
            <p:ph idx="1"/>
          </p:nvPr>
        </p:nvSpPr>
        <p:spPr>
          <a:xfrm>
            <a:off x="457200" y="2420888"/>
            <a:ext cx="8229600" cy="3705275"/>
          </a:xfrm>
        </p:spPr>
        <p:txBody>
          <a:bodyPr/>
          <a:lstStyle/>
          <a:p>
            <a:r>
              <a:rPr lang="en-CA" dirty="0"/>
              <a:t>Individuals just collecting, using or disclosing PI for personal or domestic purposes (4(2)(b))</a:t>
            </a:r>
          </a:p>
          <a:p>
            <a:r>
              <a:rPr lang="en-CA" dirty="0"/>
              <a:t>Orgs just collecting, using or disclosing PI for “journalistic, artistic, or literary purposes” (4(2)(c))</a:t>
            </a:r>
          </a:p>
          <a:p>
            <a:pPr marL="0" indent="0">
              <a:buNone/>
            </a:pPr>
            <a:endParaRPr lang="en-CA" dirty="0"/>
          </a:p>
        </p:txBody>
      </p:sp>
      <p:sp>
        <p:nvSpPr>
          <p:cNvPr id="7" name="Footer Placeholder 6">
            <a:extLst>
              <a:ext uri="{FF2B5EF4-FFF2-40B4-BE49-F238E27FC236}">
                <a16:creationId xmlns:a16="http://schemas.microsoft.com/office/drawing/2014/main" id="{06418BE5-4AFB-437D-97CC-985E0C443B6B}"/>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20552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EAA6-AECB-4E20-B2DB-1AE4311BCFA4}"/>
              </a:ext>
            </a:extLst>
          </p:cNvPr>
          <p:cNvSpPr>
            <a:spLocks noGrp="1"/>
          </p:cNvSpPr>
          <p:nvPr>
            <p:ph type="title"/>
          </p:nvPr>
        </p:nvSpPr>
        <p:spPr/>
        <p:txBody>
          <a:bodyPr/>
          <a:lstStyle/>
          <a:p>
            <a:r>
              <a:rPr lang="en-CA" dirty="0"/>
              <a:t>Federal – Provincial Applications</a:t>
            </a:r>
          </a:p>
        </p:txBody>
      </p:sp>
      <p:sp>
        <p:nvSpPr>
          <p:cNvPr id="3" name="Content Placeholder 2">
            <a:extLst>
              <a:ext uri="{FF2B5EF4-FFF2-40B4-BE49-F238E27FC236}">
                <a16:creationId xmlns:a16="http://schemas.microsoft.com/office/drawing/2014/main" id="{622B42CF-08F6-4A79-8D65-0F2298D703D4}"/>
              </a:ext>
            </a:extLst>
          </p:cNvPr>
          <p:cNvSpPr>
            <a:spLocks noGrp="1"/>
          </p:cNvSpPr>
          <p:nvPr>
            <p:ph idx="1"/>
          </p:nvPr>
        </p:nvSpPr>
        <p:spPr/>
        <p:txBody>
          <a:bodyPr/>
          <a:lstStyle/>
          <a:p>
            <a:pPr marL="0" indent="0">
              <a:buNone/>
            </a:pPr>
            <a:r>
              <a:rPr lang="en-CA" u="sng" dirty="0"/>
              <a:t>Privacy Act</a:t>
            </a:r>
          </a:p>
          <a:p>
            <a:pPr>
              <a:buFont typeface="Wingdings" panose="05000000000000000000" pitchFamily="2" charset="2"/>
              <a:buChar char="à"/>
            </a:pPr>
            <a:r>
              <a:rPr lang="en-CA" dirty="0">
                <a:sym typeface="Wingdings" panose="05000000000000000000" pitchFamily="2" charset="2"/>
              </a:rPr>
              <a:t>All provinces have provincial legislation, so those apply to provincial governments; Privacy Act applies to Fed government only</a:t>
            </a:r>
          </a:p>
          <a:p>
            <a:pPr>
              <a:buFont typeface="Wingdings" panose="05000000000000000000" pitchFamily="2" charset="2"/>
              <a:buChar char="à"/>
            </a:pPr>
            <a:endParaRPr lang="en-CA" dirty="0">
              <a:sym typeface="Wingdings" panose="05000000000000000000" pitchFamily="2" charset="2"/>
            </a:endParaRPr>
          </a:p>
          <a:p>
            <a:pPr marL="0" indent="0">
              <a:buNone/>
            </a:pPr>
            <a:r>
              <a:rPr lang="en-CA" u="sng" dirty="0">
                <a:sym typeface="Wingdings" panose="05000000000000000000" pitchFamily="2" charset="2"/>
              </a:rPr>
              <a:t>PIPEDA</a:t>
            </a:r>
          </a:p>
          <a:p>
            <a:pPr marL="0" indent="0">
              <a:buNone/>
            </a:pPr>
            <a:r>
              <a:rPr lang="en-CA" dirty="0"/>
              <a:t>(take a deep breath…)</a:t>
            </a:r>
          </a:p>
        </p:txBody>
      </p:sp>
      <p:sp>
        <p:nvSpPr>
          <p:cNvPr id="4" name="Footer Placeholder 3">
            <a:extLst>
              <a:ext uri="{FF2B5EF4-FFF2-40B4-BE49-F238E27FC236}">
                <a16:creationId xmlns:a16="http://schemas.microsoft.com/office/drawing/2014/main" id="{37BC605A-D3EE-4DA0-B535-C75473C044A1}"/>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76938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C768-C695-32AD-8002-D06B910BE718}"/>
              </a:ext>
            </a:extLst>
          </p:cNvPr>
          <p:cNvSpPr>
            <a:spLocks noGrp="1"/>
          </p:cNvSpPr>
          <p:nvPr>
            <p:ph type="title"/>
          </p:nvPr>
        </p:nvSpPr>
        <p:spPr/>
        <p:txBody>
          <a:bodyPr/>
          <a:lstStyle/>
          <a:p>
            <a:r>
              <a:rPr lang="en-US" altLang="en-US" dirty="0"/>
              <a:t>Admin crap</a:t>
            </a:r>
            <a:endParaRPr lang="en-CA" dirty="0"/>
          </a:p>
        </p:txBody>
      </p:sp>
      <p:sp>
        <p:nvSpPr>
          <p:cNvPr id="3" name="Content Placeholder 2">
            <a:extLst>
              <a:ext uri="{FF2B5EF4-FFF2-40B4-BE49-F238E27FC236}">
                <a16:creationId xmlns:a16="http://schemas.microsoft.com/office/drawing/2014/main" id="{F8247501-ACD3-4793-EC2D-234779C146FA}"/>
              </a:ext>
            </a:extLst>
          </p:cNvPr>
          <p:cNvSpPr>
            <a:spLocks noGrp="1"/>
          </p:cNvSpPr>
          <p:nvPr>
            <p:ph idx="1"/>
          </p:nvPr>
        </p:nvSpPr>
        <p:spPr>
          <a:xfrm>
            <a:off x="457200" y="1556792"/>
            <a:ext cx="8229600" cy="4569371"/>
          </a:xfrm>
        </p:spPr>
        <p:txBody>
          <a:bodyPr/>
          <a:lstStyle/>
          <a:p>
            <a:r>
              <a:rPr lang="en-CA" dirty="0"/>
              <a:t>No class next two weeks :-(</a:t>
            </a:r>
          </a:p>
          <a:p>
            <a:r>
              <a:rPr lang="en-CA" dirty="0"/>
              <a:t>Office hours until then any time!</a:t>
            </a:r>
          </a:p>
          <a:p>
            <a:r>
              <a:rPr lang="en-CA" dirty="0"/>
              <a:t>???</a:t>
            </a:r>
          </a:p>
        </p:txBody>
      </p:sp>
      <p:sp>
        <p:nvSpPr>
          <p:cNvPr id="4" name="Footer Placeholder 3">
            <a:extLst>
              <a:ext uri="{FF2B5EF4-FFF2-40B4-BE49-F238E27FC236}">
                <a16:creationId xmlns:a16="http://schemas.microsoft.com/office/drawing/2014/main" id="{481AE169-D190-69C8-5B0C-EB2EA7E4D2B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92499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A3B9-5BAC-ED9E-B2B2-42368F49B65C}"/>
              </a:ext>
            </a:extLst>
          </p:cNvPr>
          <p:cNvSpPr>
            <a:spLocks noGrp="1"/>
          </p:cNvSpPr>
          <p:nvPr>
            <p:ph type="title"/>
          </p:nvPr>
        </p:nvSpPr>
        <p:spPr/>
        <p:txBody>
          <a:bodyPr/>
          <a:lstStyle/>
          <a:p>
            <a:r>
              <a:rPr lang="en-US" dirty="0"/>
              <a:t>Privacy / PIP law in Canada is a </a:t>
            </a:r>
            <a:br>
              <a:rPr lang="en-US" dirty="0"/>
            </a:br>
            <a:r>
              <a:rPr lang="en-US" dirty="0"/>
              <a:t>F***</a:t>
            </a:r>
            <a:r>
              <a:rPr lang="en-US" dirty="0" err="1"/>
              <a:t>ing</a:t>
            </a:r>
            <a:r>
              <a:rPr lang="en-US" dirty="0"/>
              <a:t> mess</a:t>
            </a:r>
            <a:endParaRPr lang="en-CA" dirty="0"/>
          </a:p>
        </p:txBody>
      </p:sp>
      <p:pic>
        <p:nvPicPr>
          <p:cNvPr id="6" name="Content Placeholder 5">
            <a:extLst>
              <a:ext uri="{FF2B5EF4-FFF2-40B4-BE49-F238E27FC236}">
                <a16:creationId xmlns:a16="http://schemas.microsoft.com/office/drawing/2014/main" id="{22799363-1AEC-E6C6-54F7-E81253190143}"/>
              </a:ext>
            </a:extLst>
          </p:cNvPr>
          <p:cNvPicPr>
            <a:picLocks noGrp="1" noChangeAspect="1"/>
          </p:cNvPicPr>
          <p:nvPr>
            <p:ph idx="1"/>
          </p:nvPr>
        </p:nvPicPr>
        <p:blipFill>
          <a:blip r:embed="rId3"/>
          <a:stretch>
            <a:fillRect/>
          </a:stretch>
        </p:blipFill>
        <p:spPr>
          <a:xfrm>
            <a:off x="1617633" y="1600200"/>
            <a:ext cx="5908734" cy="4525963"/>
          </a:xfrm>
        </p:spPr>
      </p:pic>
      <p:sp>
        <p:nvSpPr>
          <p:cNvPr id="4" name="Footer Placeholder 3">
            <a:extLst>
              <a:ext uri="{FF2B5EF4-FFF2-40B4-BE49-F238E27FC236}">
                <a16:creationId xmlns:a16="http://schemas.microsoft.com/office/drawing/2014/main" id="{69A6C40D-225B-707E-8690-A43D7BFC7A9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928401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AABE-C2F3-AE25-F42C-71CCA74B9AD6}"/>
              </a:ext>
            </a:extLst>
          </p:cNvPr>
          <p:cNvSpPr>
            <a:spLocks noGrp="1"/>
          </p:cNvSpPr>
          <p:nvPr>
            <p:ph type="title"/>
          </p:nvPr>
        </p:nvSpPr>
        <p:spPr/>
        <p:txBody>
          <a:bodyPr/>
          <a:lstStyle/>
          <a:p>
            <a:r>
              <a:rPr lang="en-CA" dirty="0"/>
              <a:t>Why is it a F**** mess?</a:t>
            </a:r>
          </a:p>
        </p:txBody>
      </p:sp>
      <p:sp>
        <p:nvSpPr>
          <p:cNvPr id="3" name="Content Placeholder 2">
            <a:extLst>
              <a:ext uri="{FF2B5EF4-FFF2-40B4-BE49-F238E27FC236}">
                <a16:creationId xmlns:a16="http://schemas.microsoft.com/office/drawing/2014/main" id="{1AF3CA3B-BDA5-D7B7-4F88-B7EE24D14D29}"/>
              </a:ext>
            </a:extLst>
          </p:cNvPr>
          <p:cNvSpPr>
            <a:spLocks noGrp="1"/>
          </p:cNvSpPr>
          <p:nvPr>
            <p:ph idx="1"/>
          </p:nvPr>
        </p:nvSpPr>
        <p:spPr/>
        <p:txBody>
          <a:bodyPr/>
          <a:lstStyle/>
          <a:p>
            <a:pPr marL="0" indent="0" algn="ctr">
              <a:buNone/>
            </a:pPr>
            <a:r>
              <a:rPr lang="en-CA" i="1" dirty="0"/>
              <a:t>Constitution Act, 1867</a:t>
            </a:r>
          </a:p>
          <a:p>
            <a:pPr marL="0" indent="0">
              <a:buNone/>
            </a:pPr>
            <a:r>
              <a:rPr lang="en-CA" u="sng" dirty="0"/>
              <a:t>Fed</a:t>
            </a:r>
            <a:r>
              <a:rPr lang="en-CA" dirty="0"/>
              <a:t>:</a:t>
            </a:r>
          </a:p>
          <a:p>
            <a:pPr marL="0" indent="0">
              <a:buNone/>
            </a:pPr>
            <a:r>
              <a:rPr lang="en-CA" dirty="0"/>
              <a:t>91(2) </a:t>
            </a:r>
            <a:r>
              <a:rPr lang="en-US" dirty="0"/>
              <a:t>The Regulation of Trade and Commerce</a:t>
            </a:r>
          </a:p>
          <a:p>
            <a:pPr marL="0" indent="0">
              <a:buNone/>
            </a:pPr>
            <a:endParaRPr lang="en-US" dirty="0"/>
          </a:p>
          <a:p>
            <a:pPr marL="0" indent="0">
              <a:buNone/>
            </a:pPr>
            <a:r>
              <a:rPr lang="en-US" u="sng" dirty="0"/>
              <a:t>Prov</a:t>
            </a:r>
            <a:r>
              <a:rPr lang="en-US" dirty="0"/>
              <a:t>:</a:t>
            </a:r>
          </a:p>
          <a:p>
            <a:pPr marL="0" indent="0">
              <a:buNone/>
            </a:pPr>
            <a:r>
              <a:rPr lang="en-US" dirty="0"/>
              <a:t>92(13) Property and Civil Rights in the Province</a:t>
            </a:r>
            <a:endParaRPr lang="en-CA" dirty="0"/>
          </a:p>
        </p:txBody>
      </p:sp>
      <p:sp>
        <p:nvSpPr>
          <p:cNvPr id="4" name="Footer Placeholder 3">
            <a:extLst>
              <a:ext uri="{FF2B5EF4-FFF2-40B4-BE49-F238E27FC236}">
                <a16:creationId xmlns:a16="http://schemas.microsoft.com/office/drawing/2014/main" id="{4B5BA782-C22C-6D95-598D-E318C989E1C4}"/>
              </a:ext>
            </a:extLst>
          </p:cNvPr>
          <p:cNvSpPr>
            <a:spLocks noGrp="1"/>
          </p:cNvSpPr>
          <p:nvPr>
            <p:ph type="ftr" sz="quarter" idx="11"/>
          </p:nvPr>
        </p:nvSpPr>
        <p:spPr/>
        <p:txBody>
          <a:bodyPr/>
          <a:lstStyle/>
          <a:p>
            <a:pPr>
              <a:defRPr/>
            </a:pPr>
            <a:r>
              <a:rPr lang="en-US" dirty="0"/>
              <a:t>Class 5</a:t>
            </a:r>
          </a:p>
        </p:txBody>
      </p:sp>
    </p:spTree>
    <p:extLst>
      <p:ext uri="{BB962C8B-B14F-4D97-AF65-F5344CB8AC3E}">
        <p14:creationId xmlns:p14="http://schemas.microsoft.com/office/powerpoint/2010/main" val="3548023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7612D-0B2E-462E-A53D-7DA22205D7CC}"/>
              </a:ext>
            </a:extLst>
          </p:cNvPr>
          <p:cNvSpPr>
            <a:spLocks noGrp="1"/>
          </p:cNvSpPr>
          <p:nvPr>
            <p:ph type="title"/>
          </p:nvPr>
        </p:nvSpPr>
        <p:spPr/>
        <p:txBody>
          <a:bodyPr/>
          <a:lstStyle/>
          <a:p>
            <a:r>
              <a:rPr lang="en-CA" dirty="0"/>
              <a:t>PIPEDA – Fed. v. Prov.</a:t>
            </a:r>
          </a:p>
        </p:txBody>
      </p:sp>
      <p:sp>
        <p:nvSpPr>
          <p:cNvPr id="3" name="Content Placeholder 2">
            <a:extLst>
              <a:ext uri="{FF2B5EF4-FFF2-40B4-BE49-F238E27FC236}">
                <a16:creationId xmlns:a16="http://schemas.microsoft.com/office/drawing/2014/main" id="{2C8CD1A0-6A8B-4705-ACA8-B8D54E2AB1F9}"/>
              </a:ext>
            </a:extLst>
          </p:cNvPr>
          <p:cNvSpPr>
            <a:spLocks noGrp="1"/>
          </p:cNvSpPr>
          <p:nvPr>
            <p:ph idx="1"/>
          </p:nvPr>
        </p:nvSpPr>
        <p:spPr/>
        <p:txBody>
          <a:bodyPr/>
          <a:lstStyle/>
          <a:p>
            <a:pPr marL="0" indent="0">
              <a:buNone/>
            </a:pPr>
            <a:r>
              <a:rPr lang="en-CA" u="sng" dirty="0"/>
              <a:t>General Rule:</a:t>
            </a:r>
          </a:p>
          <a:p>
            <a:pPr marL="0" indent="0">
              <a:buNone/>
            </a:pPr>
            <a:endParaRPr lang="en-CA" dirty="0"/>
          </a:p>
          <a:p>
            <a:pPr marL="0" indent="0">
              <a:buNone/>
            </a:pPr>
            <a:r>
              <a:rPr lang="en-CA" dirty="0"/>
              <a:t>PIPEDA will not apply to an organization that operates wholly within a province that has </a:t>
            </a:r>
            <a:r>
              <a:rPr lang="en-CA" b="1" dirty="0"/>
              <a:t>legislation that has been deemed substantially similar to PIPEDA</a:t>
            </a:r>
            <a:r>
              <a:rPr lang="en-CA" dirty="0"/>
              <a:t>, unless the personal information crosses provincial or national borders</a:t>
            </a:r>
          </a:p>
        </p:txBody>
      </p:sp>
      <p:sp>
        <p:nvSpPr>
          <p:cNvPr id="4" name="Footer Placeholder 3">
            <a:extLst>
              <a:ext uri="{FF2B5EF4-FFF2-40B4-BE49-F238E27FC236}">
                <a16:creationId xmlns:a16="http://schemas.microsoft.com/office/drawing/2014/main" id="{65D6887C-6B52-494D-A152-18369E23ADB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222629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801D-E8C5-4ED4-8CF3-EB3DDC9BAE1C}"/>
              </a:ext>
            </a:extLst>
          </p:cNvPr>
          <p:cNvSpPr>
            <a:spLocks noGrp="1"/>
          </p:cNvSpPr>
          <p:nvPr>
            <p:ph type="title"/>
          </p:nvPr>
        </p:nvSpPr>
        <p:spPr/>
        <p:txBody>
          <a:bodyPr/>
          <a:lstStyle/>
          <a:p>
            <a:r>
              <a:rPr lang="en-CA" dirty="0"/>
              <a:t>e.g. Quebec</a:t>
            </a:r>
          </a:p>
        </p:txBody>
      </p:sp>
      <p:sp>
        <p:nvSpPr>
          <p:cNvPr id="3" name="Content Placeholder 2">
            <a:extLst>
              <a:ext uri="{FF2B5EF4-FFF2-40B4-BE49-F238E27FC236}">
                <a16:creationId xmlns:a16="http://schemas.microsoft.com/office/drawing/2014/main" id="{1221BE35-C298-44B3-BBAC-852BC682781C}"/>
              </a:ext>
            </a:extLst>
          </p:cNvPr>
          <p:cNvSpPr>
            <a:spLocks noGrp="1"/>
          </p:cNvSpPr>
          <p:nvPr>
            <p:ph idx="1"/>
          </p:nvPr>
        </p:nvSpPr>
        <p:spPr/>
        <p:txBody>
          <a:bodyPr/>
          <a:lstStyle/>
          <a:p>
            <a:pPr marL="0" indent="0">
              <a:buNone/>
            </a:pPr>
            <a:r>
              <a:rPr lang="en-CA" u="sng" dirty="0"/>
              <a:t>Organizations in the Province of Quebec Exemption Order - SOR/2003-374</a:t>
            </a:r>
          </a:p>
          <a:p>
            <a:pPr marL="0" indent="0">
              <a:buNone/>
            </a:pPr>
            <a:endParaRPr lang="en-CA" sz="2400" dirty="0"/>
          </a:p>
          <a:p>
            <a:pPr marL="0" indent="0">
              <a:buNone/>
            </a:pPr>
            <a:r>
              <a:rPr lang="en-CA" sz="2400" dirty="0"/>
              <a:t>“Any organization, other than a federal work, undertaking or business, that carries on an enterprise within the meaning of section 1525 of the </a:t>
            </a:r>
            <a:r>
              <a:rPr lang="en-CA" sz="2400" i="1" dirty="0"/>
              <a:t>Civil Code of Québec </a:t>
            </a:r>
            <a:r>
              <a:rPr lang="en-CA" sz="2400" dirty="0"/>
              <a:t>and to which </a:t>
            </a:r>
            <a:r>
              <a:rPr lang="en-CA" sz="2400" i="1" dirty="0"/>
              <a:t>An Act respecting the protection of personal information in the private sector</a:t>
            </a:r>
            <a:r>
              <a:rPr lang="en-CA" sz="2400" dirty="0"/>
              <a:t>, R.S.Q., c. P-39.1, applies is </a:t>
            </a:r>
            <a:r>
              <a:rPr lang="en-CA" sz="2400" b="1" dirty="0"/>
              <a:t>exempt</a:t>
            </a:r>
            <a:r>
              <a:rPr lang="en-CA" sz="2400" dirty="0"/>
              <a:t> from the application of Part 1 of the </a:t>
            </a:r>
            <a:r>
              <a:rPr lang="en-CA" sz="2400" i="1" dirty="0"/>
              <a:t>Personal Information Protection and Electronic Documents Act</a:t>
            </a:r>
            <a:r>
              <a:rPr lang="en-CA" sz="2400" dirty="0"/>
              <a:t> in respect of the collection, use and disclosure of personal information that occurs within the Province of Quebec.”</a:t>
            </a:r>
          </a:p>
        </p:txBody>
      </p:sp>
      <p:sp>
        <p:nvSpPr>
          <p:cNvPr id="4" name="Footer Placeholder 3">
            <a:extLst>
              <a:ext uri="{FF2B5EF4-FFF2-40B4-BE49-F238E27FC236}">
                <a16:creationId xmlns:a16="http://schemas.microsoft.com/office/drawing/2014/main" id="{4F9CCB30-6DDF-4CF0-A03B-AA0A517F32A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757319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56C81-170E-4D85-AA0C-41329A08A38C}"/>
              </a:ext>
            </a:extLst>
          </p:cNvPr>
          <p:cNvSpPr>
            <a:spLocks noGrp="1"/>
          </p:cNvSpPr>
          <p:nvPr>
            <p:ph type="title"/>
          </p:nvPr>
        </p:nvSpPr>
        <p:spPr/>
        <p:txBody>
          <a:bodyPr/>
          <a:lstStyle/>
          <a:p>
            <a:r>
              <a:rPr lang="en-CA" dirty="0"/>
              <a:t>“Substantially Similar” </a:t>
            </a:r>
            <a:br>
              <a:rPr lang="en-CA" dirty="0"/>
            </a:br>
            <a:r>
              <a:rPr lang="en-CA" dirty="0"/>
              <a:t>provincial legislation</a:t>
            </a:r>
          </a:p>
        </p:txBody>
      </p:sp>
      <p:sp>
        <p:nvSpPr>
          <p:cNvPr id="3" name="Content Placeholder 2">
            <a:extLst>
              <a:ext uri="{FF2B5EF4-FFF2-40B4-BE49-F238E27FC236}">
                <a16:creationId xmlns:a16="http://schemas.microsoft.com/office/drawing/2014/main" id="{BB111112-A919-4D24-B25A-C8BC0D86255B}"/>
              </a:ext>
            </a:extLst>
          </p:cNvPr>
          <p:cNvSpPr>
            <a:spLocks noGrp="1"/>
          </p:cNvSpPr>
          <p:nvPr>
            <p:ph idx="1"/>
          </p:nvPr>
        </p:nvSpPr>
        <p:spPr>
          <a:xfrm>
            <a:off x="457200" y="2060848"/>
            <a:ext cx="8229600" cy="4065315"/>
          </a:xfrm>
        </p:spPr>
        <p:txBody>
          <a:bodyPr/>
          <a:lstStyle/>
          <a:p>
            <a:r>
              <a:rPr lang="en-CA" dirty="0"/>
              <a:t>Quebec, Alberta, British Columbia</a:t>
            </a:r>
          </a:p>
          <a:p>
            <a:pPr marL="0" indent="0">
              <a:buNone/>
            </a:pPr>
            <a:r>
              <a:rPr lang="en-CA" dirty="0"/>
              <a:t>(</a:t>
            </a:r>
            <a:r>
              <a:rPr lang="en-CA" dirty="0" err="1"/>
              <a:t>nb.</a:t>
            </a:r>
            <a:r>
              <a:rPr lang="en-CA" dirty="0"/>
              <a:t> not quite all the same! esp. see employee information)</a:t>
            </a:r>
          </a:p>
          <a:p>
            <a:pPr marL="0" indent="0">
              <a:buNone/>
            </a:pPr>
            <a:endParaRPr lang="en-CA" dirty="0"/>
          </a:p>
          <a:p>
            <a:r>
              <a:rPr lang="en-CA" dirty="0"/>
              <a:t>Ontario, New Brunswick, Nova Scotia, Newfoundland and Labrador for </a:t>
            </a:r>
            <a:r>
              <a:rPr lang="en-CA" b="1" dirty="0"/>
              <a:t>health information</a:t>
            </a:r>
          </a:p>
          <a:p>
            <a:pPr marL="0" indent="0">
              <a:buNone/>
            </a:pPr>
            <a:endParaRPr lang="en-CA" dirty="0"/>
          </a:p>
        </p:txBody>
      </p:sp>
      <p:sp>
        <p:nvSpPr>
          <p:cNvPr id="4" name="Footer Placeholder 3">
            <a:extLst>
              <a:ext uri="{FF2B5EF4-FFF2-40B4-BE49-F238E27FC236}">
                <a16:creationId xmlns:a16="http://schemas.microsoft.com/office/drawing/2014/main" id="{00B527FA-1E00-4267-A4F8-CF6077745A97}"/>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90026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ECA7-CE24-457A-B178-9B18AC0DFF15}"/>
              </a:ext>
            </a:extLst>
          </p:cNvPr>
          <p:cNvSpPr>
            <a:spLocks noGrp="1"/>
          </p:cNvSpPr>
          <p:nvPr>
            <p:ph type="title"/>
          </p:nvPr>
        </p:nvSpPr>
        <p:spPr/>
        <p:txBody>
          <a:bodyPr/>
          <a:lstStyle/>
          <a:p>
            <a:r>
              <a:rPr lang="en-CA" dirty="0"/>
              <a:t>Quebec! ARPPIPS</a:t>
            </a:r>
          </a:p>
        </p:txBody>
      </p:sp>
      <p:sp>
        <p:nvSpPr>
          <p:cNvPr id="3" name="Content Placeholder 2">
            <a:extLst>
              <a:ext uri="{FF2B5EF4-FFF2-40B4-BE49-F238E27FC236}">
                <a16:creationId xmlns:a16="http://schemas.microsoft.com/office/drawing/2014/main" id="{25EBC9CF-6BEB-42F1-A87B-BD4DB577A19B}"/>
              </a:ext>
            </a:extLst>
          </p:cNvPr>
          <p:cNvSpPr>
            <a:spLocks noGrp="1"/>
          </p:cNvSpPr>
          <p:nvPr>
            <p:ph idx="1"/>
          </p:nvPr>
        </p:nvSpPr>
        <p:spPr/>
        <p:txBody>
          <a:bodyPr/>
          <a:lstStyle/>
          <a:p>
            <a:pPr marL="0" indent="0">
              <a:buNone/>
            </a:pPr>
            <a:endParaRPr lang="en-CA" sz="2400" dirty="0"/>
          </a:p>
          <a:p>
            <a:pPr marL="0" indent="0">
              <a:buNone/>
            </a:pPr>
            <a:endParaRPr lang="en-CA" sz="2400" dirty="0"/>
          </a:p>
          <a:p>
            <a:pPr marL="0" indent="0">
              <a:buNone/>
            </a:pPr>
            <a:endParaRPr lang="en-CA" sz="2400" dirty="0"/>
          </a:p>
          <a:p>
            <a:pPr marL="0" indent="0">
              <a:buNone/>
            </a:pPr>
            <a:r>
              <a:rPr lang="en-CA" b="1" dirty="0"/>
              <a:t>Soraia Afshar &amp; Sepideh Afshar</a:t>
            </a:r>
          </a:p>
          <a:p>
            <a:pPr marL="0" indent="0">
              <a:buNone/>
            </a:pPr>
            <a:endParaRPr lang="en-CA" sz="2400" dirty="0"/>
          </a:p>
        </p:txBody>
      </p:sp>
      <p:sp>
        <p:nvSpPr>
          <p:cNvPr id="4" name="Footer Placeholder 3">
            <a:extLst>
              <a:ext uri="{FF2B5EF4-FFF2-40B4-BE49-F238E27FC236}">
                <a16:creationId xmlns:a16="http://schemas.microsoft.com/office/drawing/2014/main" id="{5C32A86D-18BA-4FC3-9772-92799953D58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145443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ECA7-CE24-457A-B178-9B18AC0DFF15}"/>
              </a:ext>
            </a:extLst>
          </p:cNvPr>
          <p:cNvSpPr>
            <a:spLocks noGrp="1"/>
          </p:cNvSpPr>
          <p:nvPr>
            <p:ph type="title"/>
          </p:nvPr>
        </p:nvSpPr>
        <p:spPr/>
        <p:txBody>
          <a:bodyPr/>
          <a:lstStyle/>
          <a:p>
            <a:r>
              <a:rPr lang="en-CA" dirty="0"/>
              <a:t>ARPPIPS – Prof. notes</a:t>
            </a:r>
          </a:p>
        </p:txBody>
      </p:sp>
      <p:sp>
        <p:nvSpPr>
          <p:cNvPr id="3" name="Content Placeholder 2">
            <a:extLst>
              <a:ext uri="{FF2B5EF4-FFF2-40B4-BE49-F238E27FC236}">
                <a16:creationId xmlns:a16="http://schemas.microsoft.com/office/drawing/2014/main" id="{25EBC9CF-6BEB-42F1-A87B-BD4DB577A19B}"/>
              </a:ext>
            </a:extLst>
          </p:cNvPr>
          <p:cNvSpPr>
            <a:spLocks noGrp="1"/>
          </p:cNvSpPr>
          <p:nvPr>
            <p:ph idx="1"/>
          </p:nvPr>
        </p:nvSpPr>
        <p:spPr/>
        <p:txBody>
          <a:bodyPr/>
          <a:lstStyle/>
          <a:p>
            <a:pPr marL="0" indent="0">
              <a:buNone/>
            </a:pPr>
            <a:endParaRPr lang="en-CA" sz="2800" dirty="0"/>
          </a:p>
          <a:p>
            <a:pPr marL="514350" indent="-514350">
              <a:buAutoNum type="arabicPeriod"/>
            </a:pPr>
            <a:r>
              <a:rPr lang="en-CA" sz="2800" dirty="0"/>
              <a:t>Section 28.1 </a:t>
            </a:r>
            <a:r>
              <a:rPr lang="en-CA" sz="2800" dirty="0">
                <a:sym typeface="Wingdings" panose="05000000000000000000" pitchFamily="2" charset="2"/>
              </a:rPr>
              <a:t> RTBF, see Class 8-9</a:t>
            </a:r>
          </a:p>
          <a:p>
            <a:pPr marL="514350" indent="-514350">
              <a:buAutoNum type="arabicPeriod"/>
            </a:pPr>
            <a:r>
              <a:rPr lang="en-CA" sz="2800" dirty="0">
                <a:sym typeface="Wingdings" panose="05000000000000000000" pitchFamily="2" charset="2"/>
              </a:rPr>
              <a:t>Application to companies outside Quebec  what if </a:t>
            </a:r>
            <a:r>
              <a:rPr lang="en-CA" sz="2800" dirty="0" err="1">
                <a:sym typeface="Wingdings" panose="05000000000000000000" pitchFamily="2" charset="2"/>
              </a:rPr>
              <a:t>Afshars</a:t>
            </a:r>
            <a:r>
              <a:rPr lang="en-CA" sz="2800" dirty="0">
                <a:sym typeface="Wingdings" panose="05000000000000000000" pitchFamily="2" charset="2"/>
              </a:rPr>
              <a:t> company HQ was in Ottawa? Big debate!</a:t>
            </a:r>
          </a:p>
          <a:p>
            <a:pPr marL="0" indent="0">
              <a:buNone/>
            </a:pPr>
            <a:endParaRPr lang="en-CA" sz="2800" dirty="0"/>
          </a:p>
        </p:txBody>
      </p:sp>
      <p:sp>
        <p:nvSpPr>
          <p:cNvPr id="4" name="Footer Placeholder 3">
            <a:extLst>
              <a:ext uri="{FF2B5EF4-FFF2-40B4-BE49-F238E27FC236}">
                <a16:creationId xmlns:a16="http://schemas.microsoft.com/office/drawing/2014/main" id="{5C32A86D-18BA-4FC3-9772-92799953D58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270239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00D0-6E41-41B7-986B-D6DEECB58493}"/>
              </a:ext>
            </a:extLst>
          </p:cNvPr>
          <p:cNvSpPr>
            <a:spLocks noGrp="1"/>
          </p:cNvSpPr>
          <p:nvPr>
            <p:ph type="title"/>
          </p:nvPr>
        </p:nvSpPr>
        <p:spPr/>
        <p:txBody>
          <a:bodyPr/>
          <a:lstStyle/>
          <a:p>
            <a:r>
              <a:rPr lang="en-CA" dirty="0"/>
              <a:t>Other PI Legislation</a:t>
            </a:r>
          </a:p>
        </p:txBody>
      </p:sp>
      <p:sp>
        <p:nvSpPr>
          <p:cNvPr id="3" name="Content Placeholder 2">
            <a:extLst>
              <a:ext uri="{FF2B5EF4-FFF2-40B4-BE49-F238E27FC236}">
                <a16:creationId xmlns:a16="http://schemas.microsoft.com/office/drawing/2014/main" id="{7EBEE90D-D561-4BA8-B60E-601954DC95BD}"/>
              </a:ext>
            </a:extLst>
          </p:cNvPr>
          <p:cNvSpPr>
            <a:spLocks noGrp="1"/>
          </p:cNvSpPr>
          <p:nvPr>
            <p:ph idx="1"/>
          </p:nvPr>
        </p:nvSpPr>
        <p:spPr/>
        <p:txBody>
          <a:bodyPr/>
          <a:lstStyle/>
          <a:p>
            <a:r>
              <a:rPr lang="en-CA" b="1" dirty="0"/>
              <a:t>Not</a:t>
            </a:r>
            <a:r>
              <a:rPr lang="en-CA" dirty="0"/>
              <a:t> substantially-similar provincial legislation</a:t>
            </a:r>
          </a:p>
          <a:p>
            <a:r>
              <a:rPr lang="en-CA" dirty="0"/>
              <a:t>AB and BC </a:t>
            </a:r>
            <a:r>
              <a:rPr lang="en-CA" b="1" dirty="0"/>
              <a:t>employee</a:t>
            </a:r>
            <a:r>
              <a:rPr lang="en-CA" dirty="0"/>
              <a:t> PI legislation</a:t>
            </a:r>
          </a:p>
          <a:p>
            <a:r>
              <a:rPr lang="en-CA" dirty="0"/>
              <a:t>Fed laws e.g. the </a:t>
            </a:r>
            <a:r>
              <a:rPr lang="en-CA" i="1" dirty="0"/>
              <a:t>Bank Act</a:t>
            </a:r>
          </a:p>
          <a:p>
            <a:r>
              <a:rPr lang="en-CA" dirty="0"/>
              <a:t>Provincial laws e.g. the credit unions, consumer protection</a:t>
            </a:r>
          </a:p>
          <a:p>
            <a:r>
              <a:rPr lang="en-CA" dirty="0"/>
              <a:t>Professional organizations regulation </a:t>
            </a:r>
            <a:r>
              <a:rPr lang="en-CA" dirty="0">
                <a:sym typeface="Wingdings" panose="05000000000000000000" pitchFamily="2" charset="2"/>
              </a:rPr>
              <a:t> lawyers!</a:t>
            </a:r>
          </a:p>
          <a:p>
            <a:endParaRPr lang="en-CA" dirty="0"/>
          </a:p>
        </p:txBody>
      </p:sp>
      <p:sp>
        <p:nvSpPr>
          <p:cNvPr id="4" name="Footer Placeholder 3">
            <a:extLst>
              <a:ext uri="{FF2B5EF4-FFF2-40B4-BE49-F238E27FC236}">
                <a16:creationId xmlns:a16="http://schemas.microsoft.com/office/drawing/2014/main" id="{C995FEBF-4220-42C7-AEB2-B22758D4934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221995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7B02-5844-424C-9415-2A08472662F6}"/>
              </a:ext>
            </a:extLst>
          </p:cNvPr>
          <p:cNvSpPr>
            <a:spLocks noGrp="1"/>
          </p:cNvSpPr>
          <p:nvPr>
            <p:ph type="title"/>
          </p:nvPr>
        </p:nvSpPr>
        <p:spPr/>
        <p:txBody>
          <a:bodyPr/>
          <a:lstStyle/>
          <a:p>
            <a:r>
              <a:rPr lang="en-CA" dirty="0"/>
              <a:t>Privacy! Rights? Laws?</a:t>
            </a:r>
          </a:p>
        </p:txBody>
      </p:sp>
      <p:sp>
        <p:nvSpPr>
          <p:cNvPr id="3" name="Content Placeholder 2">
            <a:extLst>
              <a:ext uri="{FF2B5EF4-FFF2-40B4-BE49-F238E27FC236}">
                <a16:creationId xmlns:a16="http://schemas.microsoft.com/office/drawing/2014/main" id="{F247A4AB-1CED-4778-9EF3-15E9BECED2E4}"/>
              </a:ext>
            </a:extLst>
          </p:cNvPr>
          <p:cNvSpPr>
            <a:spLocks noGrp="1"/>
          </p:cNvSpPr>
          <p:nvPr>
            <p:ph idx="1"/>
          </p:nvPr>
        </p:nvSpPr>
        <p:spPr/>
        <p:txBody>
          <a:bodyPr/>
          <a:lstStyle/>
          <a:p>
            <a:pPr marL="0" indent="0">
              <a:buNone/>
            </a:pPr>
            <a:r>
              <a:rPr lang="en-CA" i="1" dirty="0"/>
              <a:t>Canadian Charter of Rights and Freedoms</a:t>
            </a:r>
          </a:p>
          <a:p>
            <a:pPr marL="0" indent="0">
              <a:buNone/>
            </a:pPr>
            <a:endParaRPr lang="en-CA" sz="2800" dirty="0"/>
          </a:p>
          <a:p>
            <a:pPr marL="0" indent="0">
              <a:buNone/>
            </a:pPr>
            <a:r>
              <a:rPr lang="en-CA" sz="2800" dirty="0"/>
              <a:t>7. Everyone has the right to life, liberty and security of the person and the right not to be deprived thereof except in accordance with the principles of fundamental justice.</a:t>
            </a:r>
          </a:p>
          <a:p>
            <a:pPr marL="0" indent="0">
              <a:buNone/>
            </a:pPr>
            <a:r>
              <a:rPr lang="en-CA" sz="2800" dirty="0"/>
              <a:t>8. Everyone has the right to be secure against unreasonable search or seizure.</a:t>
            </a:r>
          </a:p>
          <a:p>
            <a:pPr marL="0" indent="0">
              <a:buNone/>
            </a:pPr>
            <a:r>
              <a:rPr lang="en-CA" sz="2800" dirty="0">
                <a:sym typeface="Wingdings" panose="05000000000000000000" pitchFamily="2" charset="2"/>
              </a:rPr>
              <a:t> See </a:t>
            </a:r>
            <a:r>
              <a:rPr lang="en-CA" sz="2800" i="1" dirty="0">
                <a:sym typeface="Wingdings" panose="05000000000000000000" pitchFamily="2" charset="2"/>
              </a:rPr>
              <a:t>Spencer</a:t>
            </a:r>
            <a:r>
              <a:rPr lang="en-CA" sz="2800" dirty="0">
                <a:sym typeface="Wingdings" panose="05000000000000000000" pitchFamily="2" charset="2"/>
              </a:rPr>
              <a:t> &amp; </a:t>
            </a:r>
            <a:r>
              <a:rPr lang="en-CA" sz="2800" i="1" dirty="0" err="1">
                <a:sym typeface="Wingdings" panose="05000000000000000000" pitchFamily="2" charset="2"/>
              </a:rPr>
              <a:t>Bykovets</a:t>
            </a:r>
            <a:r>
              <a:rPr lang="en-CA" sz="2800" dirty="0">
                <a:sym typeface="Wingdings" panose="05000000000000000000" pitchFamily="2" charset="2"/>
              </a:rPr>
              <a:t> coming up!</a:t>
            </a:r>
            <a:endParaRPr lang="en-CA" sz="2800" dirty="0"/>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5E222FB1-2F14-486E-A847-15BCD735A71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388005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7B02-5844-424C-9415-2A08472662F6}"/>
              </a:ext>
            </a:extLst>
          </p:cNvPr>
          <p:cNvSpPr>
            <a:spLocks noGrp="1"/>
          </p:cNvSpPr>
          <p:nvPr>
            <p:ph type="title"/>
          </p:nvPr>
        </p:nvSpPr>
        <p:spPr/>
        <p:txBody>
          <a:bodyPr/>
          <a:lstStyle/>
          <a:p>
            <a:r>
              <a:rPr lang="en-CA" dirty="0"/>
              <a:t>Privacy! Rights! Laws! - Quebec</a:t>
            </a:r>
          </a:p>
        </p:txBody>
      </p:sp>
      <p:sp>
        <p:nvSpPr>
          <p:cNvPr id="3" name="Content Placeholder 2">
            <a:extLst>
              <a:ext uri="{FF2B5EF4-FFF2-40B4-BE49-F238E27FC236}">
                <a16:creationId xmlns:a16="http://schemas.microsoft.com/office/drawing/2014/main" id="{F247A4AB-1CED-4778-9EF3-15E9BECED2E4}"/>
              </a:ext>
            </a:extLst>
          </p:cNvPr>
          <p:cNvSpPr>
            <a:spLocks noGrp="1"/>
          </p:cNvSpPr>
          <p:nvPr>
            <p:ph idx="1"/>
          </p:nvPr>
        </p:nvSpPr>
        <p:spPr/>
        <p:txBody>
          <a:bodyPr/>
          <a:lstStyle/>
          <a:p>
            <a:pPr marL="0" indent="0">
              <a:buNone/>
            </a:pPr>
            <a:r>
              <a:rPr lang="en-CA" i="1" dirty="0"/>
              <a:t>Quebec Charter of Human Rights and Freedoms</a:t>
            </a:r>
            <a:endParaRPr lang="en-CA" dirty="0"/>
          </a:p>
          <a:p>
            <a:pPr marL="0" indent="0">
              <a:buNone/>
            </a:pPr>
            <a:endParaRPr lang="en-CA" i="1" dirty="0"/>
          </a:p>
          <a:p>
            <a:pPr marL="0" indent="0">
              <a:buNone/>
            </a:pPr>
            <a:r>
              <a:rPr lang="en-CA" b="1" dirty="0"/>
              <a:t>5.</a:t>
            </a:r>
            <a:r>
              <a:rPr lang="en-CA" dirty="0"/>
              <a:t> Every person has a right to respect for his private life.</a:t>
            </a:r>
          </a:p>
          <a:p>
            <a:pPr marL="0" indent="0">
              <a:buNone/>
            </a:pPr>
            <a:endParaRPr lang="en-CA" dirty="0"/>
          </a:p>
          <a:p>
            <a:pPr marL="0" indent="0">
              <a:buNone/>
            </a:pPr>
            <a:r>
              <a:rPr lang="en-CA" b="1" dirty="0"/>
              <a:t>9.</a:t>
            </a:r>
            <a:r>
              <a:rPr lang="en-CA" dirty="0"/>
              <a:t> Every person has a right to non-disclosure of confidential information.</a:t>
            </a:r>
          </a:p>
          <a:p>
            <a:pPr marL="0" indent="0">
              <a:buNone/>
            </a:pPr>
            <a:endParaRPr lang="en-CA" dirty="0"/>
          </a:p>
        </p:txBody>
      </p:sp>
      <p:sp>
        <p:nvSpPr>
          <p:cNvPr id="4" name="Footer Placeholder 3">
            <a:extLst>
              <a:ext uri="{FF2B5EF4-FFF2-40B4-BE49-F238E27FC236}">
                <a16:creationId xmlns:a16="http://schemas.microsoft.com/office/drawing/2014/main" id="{5E222FB1-2F14-486E-A847-15BCD735A71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55853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8F53-938C-3AE3-2EC9-D419C64DDE39}"/>
              </a:ext>
            </a:extLst>
          </p:cNvPr>
          <p:cNvSpPr>
            <a:spLocks noGrp="1"/>
          </p:cNvSpPr>
          <p:nvPr>
            <p:ph type="title"/>
          </p:nvPr>
        </p:nvSpPr>
        <p:spPr/>
        <p:txBody>
          <a:bodyPr/>
          <a:lstStyle/>
          <a:p>
            <a:r>
              <a:rPr lang="en-CA" dirty="0"/>
              <a:t>In the News – Me! Me! Me!</a:t>
            </a:r>
          </a:p>
        </p:txBody>
      </p:sp>
      <p:sp>
        <p:nvSpPr>
          <p:cNvPr id="3" name="Content Placeholder 2">
            <a:extLst>
              <a:ext uri="{FF2B5EF4-FFF2-40B4-BE49-F238E27FC236}">
                <a16:creationId xmlns:a16="http://schemas.microsoft.com/office/drawing/2014/main" id="{D9C526A2-9712-6DFD-0C30-13699949E5DF}"/>
              </a:ext>
            </a:extLst>
          </p:cNvPr>
          <p:cNvSpPr>
            <a:spLocks noGrp="1"/>
          </p:cNvSpPr>
          <p:nvPr>
            <p:ph idx="1"/>
          </p:nvPr>
        </p:nvSpPr>
        <p:spPr>
          <a:xfrm>
            <a:off x="457200" y="1340768"/>
            <a:ext cx="8229600" cy="4785395"/>
          </a:xfrm>
        </p:spPr>
        <p:txBody>
          <a:bodyPr/>
          <a:lstStyle/>
          <a:p>
            <a:pPr marL="0" indent="0">
              <a:buNone/>
            </a:pPr>
            <a:r>
              <a:rPr lang="en-US" i="1" dirty="0" err="1"/>
              <a:t>Charte</a:t>
            </a:r>
            <a:r>
              <a:rPr lang="en-US" i="1" dirty="0"/>
              <a:t> de la langue </a:t>
            </a:r>
            <a:r>
              <a:rPr lang="en-US" i="1" dirty="0" err="1"/>
              <a:t>fran</a:t>
            </a:r>
            <a:r>
              <a:rPr lang="fr-CA" i="1" dirty="0"/>
              <a:t>ç</a:t>
            </a:r>
            <a:r>
              <a:rPr lang="en-US" i="1" dirty="0" err="1"/>
              <a:t>aise</a:t>
            </a:r>
            <a:endParaRPr lang="en-US" i="1" dirty="0"/>
          </a:p>
          <a:p>
            <a:pPr marL="0" indent="0">
              <a:buNone/>
            </a:pPr>
            <a:r>
              <a:rPr lang="en-US" sz="2800" dirty="0"/>
              <a:t>52. Regardless of the medium used, catalogues, brochures, folders, commercial directories, order forms </a:t>
            </a:r>
            <a:r>
              <a:rPr lang="en-US" sz="2800" dirty="0">
                <a:highlight>
                  <a:srgbClr val="FF00FF"/>
                </a:highlight>
              </a:rPr>
              <a:t>and any other documents of the same nature </a:t>
            </a:r>
            <a:r>
              <a:rPr lang="en-US" sz="2800" dirty="0"/>
              <a:t>that are available to the public must be drawn up in French.</a:t>
            </a:r>
          </a:p>
          <a:p>
            <a:pPr marL="0" indent="0">
              <a:buNone/>
            </a:pPr>
            <a:r>
              <a:rPr lang="en-US" sz="2800" dirty="0"/>
              <a:t>No person may make such a document available to the public in a language other than French if the French version is not available on terms that are at least as favourable</a:t>
            </a:r>
          </a:p>
          <a:p>
            <a:pPr marL="0" indent="0">
              <a:buNone/>
            </a:pPr>
            <a:r>
              <a:rPr lang="en-CA" dirty="0">
                <a:sym typeface="Wingdings" panose="05000000000000000000" pitchFamily="2" charset="2"/>
              </a:rPr>
              <a:t> Link to radio interview on AM.com/</a:t>
            </a:r>
            <a:r>
              <a:rPr lang="en-CA" dirty="0" err="1">
                <a:sym typeface="Wingdings" panose="05000000000000000000" pitchFamily="2" charset="2"/>
              </a:rPr>
              <a:t>mcgill</a:t>
            </a:r>
            <a:endParaRPr lang="en-CA" dirty="0"/>
          </a:p>
        </p:txBody>
      </p:sp>
      <p:sp>
        <p:nvSpPr>
          <p:cNvPr id="4" name="Footer Placeholder 3">
            <a:extLst>
              <a:ext uri="{FF2B5EF4-FFF2-40B4-BE49-F238E27FC236}">
                <a16:creationId xmlns:a16="http://schemas.microsoft.com/office/drawing/2014/main" id="{41AE5141-D517-DED1-8468-3B05F352C892}"/>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344739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7B02-5844-424C-9415-2A08472662F6}"/>
              </a:ext>
            </a:extLst>
          </p:cNvPr>
          <p:cNvSpPr>
            <a:spLocks noGrp="1"/>
          </p:cNvSpPr>
          <p:nvPr>
            <p:ph type="title"/>
          </p:nvPr>
        </p:nvSpPr>
        <p:spPr/>
        <p:txBody>
          <a:bodyPr/>
          <a:lstStyle/>
          <a:p>
            <a:r>
              <a:rPr lang="en-CA" dirty="0"/>
              <a:t>Privacy! Rights! Laws! - Quebec</a:t>
            </a:r>
          </a:p>
        </p:txBody>
      </p:sp>
      <p:sp>
        <p:nvSpPr>
          <p:cNvPr id="3" name="Content Placeholder 2">
            <a:extLst>
              <a:ext uri="{FF2B5EF4-FFF2-40B4-BE49-F238E27FC236}">
                <a16:creationId xmlns:a16="http://schemas.microsoft.com/office/drawing/2014/main" id="{F247A4AB-1CED-4778-9EF3-15E9BECED2E4}"/>
              </a:ext>
            </a:extLst>
          </p:cNvPr>
          <p:cNvSpPr>
            <a:spLocks noGrp="1"/>
          </p:cNvSpPr>
          <p:nvPr>
            <p:ph idx="1"/>
          </p:nvPr>
        </p:nvSpPr>
        <p:spPr>
          <a:xfrm>
            <a:off x="457200" y="1417638"/>
            <a:ext cx="8229600" cy="4708525"/>
          </a:xfrm>
        </p:spPr>
        <p:txBody>
          <a:bodyPr/>
          <a:lstStyle/>
          <a:p>
            <a:pPr marL="0" indent="0">
              <a:buNone/>
            </a:pPr>
            <a:r>
              <a:rPr lang="en-CA" i="1" u="sng" dirty="0"/>
              <a:t>Civil Code of Quebec</a:t>
            </a:r>
            <a:endParaRPr lang="en-CA" u="sng" dirty="0"/>
          </a:p>
          <a:p>
            <a:pPr marL="0" indent="0">
              <a:buNone/>
            </a:pPr>
            <a:r>
              <a:rPr lang="en-CA" sz="2400" b="1" dirty="0"/>
              <a:t>35.</a:t>
            </a:r>
            <a:r>
              <a:rPr lang="en-CA" sz="2400" dirty="0"/>
              <a:t> Every person has a right to the respect of his reputation and privacy.</a:t>
            </a:r>
          </a:p>
          <a:p>
            <a:pPr marL="0" indent="0">
              <a:buNone/>
            </a:pPr>
            <a:r>
              <a:rPr lang="en-CA" sz="2400" dirty="0"/>
              <a:t>The privacy of a person may not be invaded without the consent of the person or without the invasion being authorized by law.</a:t>
            </a:r>
          </a:p>
          <a:p>
            <a:pPr marL="0" indent="0">
              <a:buNone/>
            </a:pPr>
            <a:endParaRPr lang="en-CA" i="1" dirty="0"/>
          </a:p>
          <a:p>
            <a:pPr marL="0" indent="0">
              <a:buNone/>
            </a:pPr>
            <a:r>
              <a:rPr lang="en-CA" sz="2800" dirty="0">
                <a:sym typeface="Wingdings" panose="05000000000000000000" pitchFamily="2" charset="2"/>
              </a:rPr>
              <a:t> </a:t>
            </a:r>
            <a:r>
              <a:rPr lang="en-CA" sz="2800" dirty="0"/>
              <a:t>ss. 35-40 CCQ given effect in ARPPIPS</a:t>
            </a:r>
            <a:r>
              <a:rPr lang="en-CA" sz="2800" i="1" dirty="0"/>
              <a:t> </a:t>
            </a:r>
            <a:r>
              <a:rPr lang="en-CA" sz="2800" dirty="0"/>
              <a:t>(see its s.1)</a:t>
            </a:r>
            <a:endParaRPr lang="en-CA" sz="2800" i="1" dirty="0"/>
          </a:p>
          <a:p>
            <a:pPr marL="0" indent="0">
              <a:buNone/>
            </a:pPr>
            <a:endParaRPr lang="en-CA" dirty="0"/>
          </a:p>
        </p:txBody>
      </p:sp>
      <p:sp>
        <p:nvSpPr>
          <p:cNvPr id="4" name="Footer Placeholder 3">
            <a:extLst>
              <a:ext uri="{FF2B5EF4-FFF2-40B4-BE49-F238E27FC236}">
                <a16:creationId xmlns:a16="http://schemas.microsoft.com/office/drawing/2014/main" id="{5E222FB1-2F14-486E-A847-15BCD735A71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057699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ADBD-E3AA-41AB-81DD-6ABF8E9578C5}"/>
              </a:ext>
            </a:extLst>
          </p:cNvPr>
          <p:cNvSpPr>
            <a:spLocks noGrp="1"/>
          </p:cNvSpPr>
          <p:nvPr>
            <p:ph type="title"/>
          </p:nvPr>
        </p:nvSpPr>
        <p:spPr/>
        <p:txBody>
          <a:bodyPr/>
          <a:lstStyle/>
          <a:p>
            <a:r>
              <a:rPr lang="en-CA" dirty="0"/>
              <a:t>Worldwide</a:t>
            </a:r>
            <a:r>
              <a:rPr lang="fr-CA" dirty="0"/>
              <a:t> Privacy Laws</a:t>
            </a:r>
            <a:endParaRPr lang="en-CA" dirty="0"/>
          </a:p>
        </p:txBody>
      </p:sp>
      <p:sp>
        <p:nvSpPr>
          <p:cNvPr id="3" name="Text Placeholder 2">
            <a:extLst>
              <a:ext uri="{FF2B5EF4-FFF2-40B4-BE49-F238E27FC236}">
                <a16:creationId xmlns:a16="http://schemas.microsoft.com/office/drawing/2014/main" id="{E04F4EF0-5A70-4647-BF47-B085BB2BD52F}"/>
              </a:ext>
            </a:extLst>
          </p:cNvPr>
          <p:cNvSpPr>
            <a:spLocks noGrp="1"/>
          </p:cNvSpPr>
          <p:nvPr>
            <p:ph type="body" idx="1"/>
          </p:nvPr>
        </p:nvSpPr>
        <p:spPr>
          <a:xfrm>
            <a:off x="457200" y="1031875"/>
            <a:ext cx="4040188" cy="639762"/>
          </a:xfrm>
        </p:spPr>
        <p:txBody>
          <a:bodyPr/>
          <a:lstStyle/>
          <a:p>
            <a:r>
              <a:rPr lang="fr-CA" dirty="0"/>
              <a:t>USA</a:t>
            </a:r>
            <a:endParaRPr lang="en-CA" dirty="0"/>
          </a:p>
        </p:txBody>
      </p:sp>
      <p:sp>
        <p:nvSpPr>
          <p:cNvPr id="4" name="Content Placeholder 3">
            <a:extLst>
              <a:ext uri="{FF2B5EF4-FFF2-40B4-BE49-F238E27FC236}">
                <a16:creationId xmlns:a16="http://schemas.microsoft.com/office/drawing/2014/main" id="{F54573E7-3AC2-4580-90A0-4A2E011F1AAA}"/>
              </a:ext>
            </a:extLst>
          </p:cNvPr>
          <p:cNvSpPr>
            <a:spLocks noGrp="1"/>
          </p:cNvSpPr>
          <p:nvPr>
            <p:ph sz="half" idx="2"/>
          </p:nvPr>
        </p:nvSpPr>
        <p:spPr>
          <a:xfrm>
            <a:off x="457200" y="1647825"/>
            <a:ext cx="4040188" cy="4478338"/>
          </a:xfrm>
        </p:spPr>
        <p:txBody>
          <a:bodyPr/>
          <a:lstStyle/>
          <a:p>
            <a:pPr marL="0" indent="0">
              <a:buNone/>
            </a:pPr>
            <a:r>
              <a:rPr lang="fr-CA" u="sng" dirty="0"/>
              <a:t>National </a:t>
            </a:r>
            <a:r>
              <a:rPr lang="fr-CA" u="sng" dirty="0" err="1"/>
              <a:t>laws</a:t>
            </a:r>
            <a:endParaRPr lang="fr-CA" u="sng" dirty="0"/>
          </a:p>
          <a:p>
            <a:r>
              <a:rPr lang="fr-CA" sz="2000" dirty="0"/>
              <a:t>None!</a:t>
            </a:r>
          </a:p>
          <a:p>
            <a:r>
              <a:rPr lang="fr-CA" sz="2000" dirty="0"/>
              <a:t>Gramm-Leach-</a:t>
            </a:r>
            <a:r>
              <a:rPr lang="fr-CA" sz="2000" dirty="0" err="1"/>
              <a:t>Bliley</a:t>
            </a:r>
            <a:r>
              <a:rPr lang="fr-CA" sz="2000" dirty="0"/>
              <a:t> </a:t>
            </a:r>
            <a:r>
              <a:rPr lang="fr-CA" sz="2000" dirty="0" err="1"/>
              <a:t>Act</a:t>
            </a:r>
            <a:r>
              <a:rPr lang="fr-CA" sz="2000" dirty="0"/>
              <a:t> for </a:t>
            </a:r>
            <a:r>
              <a:rPr lang="en-CA" sz="2000" dirty="0"/>
              <a:t>financial</a:t>
            </a:r>
            <a:r>
              <a:rPr lang="fr-CA" sz="2000" dirty="0"/>
              <a:t> info</a:t>
            </a:r>
          </a:p>
          <a:p>
            <a:r>
              <a:rPr lang="en-US" sz="2000" dirty="0"/>
              <a:t>Health Insurance Portability and Accountability Act</a:t>
            </a:r>
            <a:r>
              <a:rPr lang="fr-CA" sz="2000" dirty="0"/>
              <a:t> (HIPAA) for </a:t>
            </a:r>
            <a:r>
              <a:rPr lang="en-CA" sz="2000" dirty="0"/>
              <a:t>health</a:t>
            </a:r>
            <a:r>
              <a:rPr lang="fr-CA" sz="2000" dirty="0"/>
              <a:t> data</a:t>
            </a:r>
          </a:p>
          <a:p>
            <a:pPr marL="0" indent="0">
              <a:buNone/>
            </a:pPr>
            <a:r>
              <a:rPr lang="fr-CA" u="sng" dirty="0"/>
              <a:t>State </a:t>
            </a:r>
            <a:r>
              <a:rPr lang="en-CA" u="sng" dirty="0"/>
              <a:t>laws</a:t>
            </a:r>
          </a:p>
          <a:p>
            <a:pPr marL="0" indent="0">
              <a:buNone/>
            </a:pPr>
            <a:r>
              <a:rPr lang="en-CA" dirty="0"/>
              <a:t>Cali, Colo, Conn., Montana (last week!), Oregon, Tex, Utah, Virginia</a:t>
            </a:r>
          </a:p>
          <a:p>
            <a:pPr marL="0" indent="0">
              <a:buNone/>
            </a:pPr>
            <a:r>
              <a:rPr lang="en-CA" dirty="0">
                <a:sym typeface="Wingdings" panose="05000000000000000000" pitchFamily="2" charset="2"/>
              </a:rPr>
              <a:t> More coming!</a:t>
            </a:r>
            <a:endParaRPr lang="en-CA" dirty="0"/>
          </a:p>
        </p:txBody>
      </p:sp>
      <p:sp>
        <p:nvSpPr>
          <p:cNvPr id="5" name="Text Placeholder 4">
            <a:extLst>
              <a:ext uri="{FF2B5EF4-FFF2-40B4-BE49-F238E27FC236}">
                <a16:creationId xmlns:a16="http://schemas.microsoft.com/office/drawing/2014/main" id="{B1561DDC-7391-4F24-9281-C2C5A5B10561}"/>
              </a:ext>
            </a:extLst>
          </p:cNvPr>
          <p:cNvSpPr>
            <a:spLocks noGrp="1"/>
          </p:cNvSpPr>
          <p:nvPr>
            <p:ph type="body" sz="quarter" idx="3"/>
          </p:nvPr>
        </p:nvSpPr>
        <p:spPr/>
        <p:txBody>
          <a:bodyPr/>
          <a:lstStyle/>
          <a:p>
            <a:r>
              <a:rPr lang="fr-CA" dirty="0"/>
              <a:t>Europe</a:t>
            </a:r>
            <a:endParaRPr lang="en-CA" dirty="0"/>
          </a:p>
        </p:txBody>
      </p:sp>
      <p:sp>
        <p:nvSpPr>
          <p:cNvPr id="6" name="Content Placeholder 5">
            <a:extLst>
              <a:ext uri="{FF2B5EF4-FFF2-40B4-BE49-F238E27FC236}">
                <a16:creationId xmlns:a16="http://schemas.microsoft.com/office/drawing/2014/main" id="{1C13178F-D839-4836-B78F-75B1D8D1BE9B}"/>
              </a:ext>
            </a:extLst>
          </p:cNvPr>
          <p:cNvSpPr>
            <a:spLocks noGrp="1"/>
          </p:cNvSpPr>
          <p:nvPr>
            <p:ph sz="quarter" idx="4"/>
          </p:nvPr>
        </p:nvSpPr>
        <p:spPr/>
        <p:txBody>
          <a:bodyPr/>
          <a:lstStyle/>
          <a:p>
            <a:pPr marL="0" indent="0">
              <a:buNone/>
            </a:pPr>
            <a:r>
              <a:rPr lang="en-CA" dirty="0"/>
              <a:t>GDPR, see class November 4</a:t>
            </a:r>
          </a:p>
          <a:p>
            <a:pPr marL="0" indent="0">
              <a:buNone/>
            </a:pPr>
            <a:endParaRPr lang="en-CA" dirty="0"/>
          </a:p>
          <a:p>
            <a:pPr marL="0" indent="0">
              <a:buNone/>
            </a:pPr>
            <a:endParaRPr lang="en-CA" dirty="0"/>
          </a:p>
          <a:p>
            <a:pPr marL="0" indent="0">
              <a:buNone/>
            </a:pPr>
            <a:r>
              <a:rPr lang="en-CA" u="sng" dirty="0"/>
              <a:t>Modeled After Europe </a:t>
            </a:r>
            <a:r>
              <a:rPr lang="en-CA" u="sng" dirty="0" err="1"/>
              <a:t>kinda</a:t>
            </a:r>
            <a:r>
              <a:rPr lang="en-CA" u="sng" dirty="0"/>
              <a:t> </a:t>
            </a:r>
            <a:r>
              <a:rPr lang="en-CA" u="sng" dirty="0" err="1"/>
              <a:t>sorta</a:t>
            </a:r>
            <a:r>
              <a:rPr lang="en-CA" u="sng" dirty="0"/>
              <a:t> mostly</a:t>
            </a:r>
          </a:p>
          <a:p>
            <a:pPr marL="0" indent="0">
              <a:buNone/>
            </a:pPr>
            <a:endParaRPr lang="en-CA" dirty="0"/>
          </a:p>
          <a:p>
            <a:pPr marL="0" indent="0">
              <a:buNone/>
            </a:pPr>
            <a:r>
              <a:rPr lang="en-CA" dirty="0"/>
              <a:t>South Africa (POPIA)</a:t>
            </a:r>
          </a:p>
          <a:p>
            <a:pPr marL="0" indent="0">
              <a:buNone/>
            </a:pPr>
            <a:r>
              <a:rPr lang="en-CA" dirty="0"/>
              <a:t>Brazil (LGPD)</a:t>
            </a:r>
          </a:p>
        </p:txBody>
      </p:sp>
      <p:sp>
        <p:nvSpPr>
          <p:cNvPr id="7" name="Footer Placeholder 6">
            <a:extLst>
              <a:ext uri="{FF2B5EF4-FFF2-40B4-BE49-F238E27FC236}">
                <a16:creationId xmlns:a16="http://schemas.microsoft.com/office/drawing/2014/main" id="{1258DD77-3C2E-404D-B353-88DD85C81A6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685481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B0B6-00E0-44A0-A285-23E18E37D50B}"/>
              </a:ext>
            </a:extLst>
          </p:cNvPr>
          <p:cNvSpPr>
            <a:spLocks noGrp="1"/>
          </p:cNvSpPr>
          <p:nvPr>
            <p:ph type="title"/>
          </p:nvPr>
        </p:nvSpPr>
        <p:spPr>
          <a:xfrm>
            <a:off x="457200" y="274638"/>
            <a:ext cx="8229600" cy="1570186"/>
          </a:xfrm>
        </p:spPr>
        <p:txBody>
          <a:bodyPr/>
          <a:lstStyle/>
          <a:p>
            <a:r>
              <a:rPr lang="en-CA" dirty="0"/>
              <a:t>Privacy, the Internet, IPs and ISPs</a:t>
            </a:r>
            <a:br>
              <a:rPr lang="en-CA" dirty="0"/>
            </a:br>
            <a:r>
              <a:rPr lang="en-CA" i="1" dirty="0"/>
              <a:t>R v. Spencer</a:t>
            </a:r>
          </a:p>
        </p:txBody>
      </p:sp>
      <p:sp>
        <p:nvSpPr>
          <p:cNvPr id="3" name="Content Placeholder 2">
            <a:extLst>
              <a:ext uri="{FF2B5EF4-FFF2-40B4-BE49-F238E27FC236}">
                <a16:creationId xmlns:a16="http://schemas.microsoft.com/office/drawing/2014/main" id="{4FA5CFC4-F3FD-4E69-8DB5-65022B8F3656}"/>
              </a:ext>
            </a:extLst>
          </p:cNvPr>
          <p:cNvSpPr>
            <a:spLocks noGrp="1"/>
          </p:cNvSpPr>
          <p:nvPr>
            <p:ph idx="1"/>
          </p:nvPr>
        </p:nvSpPr>
        <p:spPr>
          <a:xfrm>
            <a:off x="457200" y="1988840"/>
            <a:ext cx="8229600" cy="4137323"/>
          </a:xfrm>
        </p:spPr>
        <p:txBody>
          <a:bodyPr/>
          <a:lstStyle/>
          <a:p>
            <a:pPr marL="0" indent="0">
              <a:buNone/>
            </a:pPr>
            <a:endParaRPr lang="en-US" dirty="0"/>
          </a:p>
          <a:p>
            <a:pPr marL="0" indent="0">
              <a:buNone/>
            </a:pPr>
            <a:endParaRPr lang="en-CA" dirty="0"/>
          </a:p>
          <a:p>
            <a:pPr marL="0" indent="0">
              <a:buNone/>
            </a:pPr>
            <a:r>
              <a:rPr lang="nl-NL" dirty="0"/>
              <a:t>Zachary Kamel &amp; Ronan van Rooij</a:t>
            </a:r>
          </a:p>
          <a:p>
            <a:pPr marL="0" indent="0">
              <a:buNone/>
            </a:pPr>
            <a:endParaRPr lang="en-CA" dirty="0"/>
          </a:p>
        </p:txBody>
      </p:sp>
      <p:sp>
        <p:nvSpPr>
          <p:cNvPr id="4" name="Footer Placeholder 3">
            <a:extLst>
              <a:ext uri="{FF2B5EF4-FFF2-40B4-BE49-F238E27FC236}">
                <a16:creationId xmlns:a16="http://schemas.microsoft.com/office/drawing/2014/main" id="{A04D16CE-E98F-4E44-B34A-9CBBD6DD4227}"/>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716018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EA4B-6E8D-4F42-B5EF-DEAE66C6EA4A}"/>
              </a:ext>
            </a:extLst>
          </p:cNvPr>
          <p:cNvSpPr>
            <a:spLocks noGrp="1"/>
          </p:cNvSpPr>
          <p:nvPr>
            <p:ph type="title"/>
          </p:nvPr>
        </p:nvSpPr>
        <p:spPr/>
        <p:txBody>
          <a:bodyPr/>
          <a:lstStyle/>
          <a:p>
            <a:r>
              <a:rPr lang="en-CA" i="1" dirty="0"/>
              <a:t>Spencer</a:t>
            </a:r>
            <a:r>
              <a:rPr lang="en-CA" dirty="0"/>
              <a:t> takeaway(s)</a:t>
            </a:r>
          </a:p>
        </p:txBody>
      </p:sp>
      <p:sp>
        <p:nvSpPr>
          <p:cNvPr id="3" name="Content Placeholder 2">
            <a:extLst>
              <a:ext uri="{FF2B5EF4-FFF2-40B4-BE49-F238E27FC236}">
                <a16:creationId xmlns:a16="http://schemas.microsoft.com/office/drawing/2014/main" id="{2FB792AA-1FAA-4E85-9F48-0BBEA4723280}"/>
              </a:ext>
            </a:extLst>
          </p:cNvPr>
          <p:cNvSpPr>
            <a:spLocks noGrp="1"/>
          </p:cNvSpPr>
          <p:nvPr>
            <p:ph idx="1"/>
          </p:nvPr>
        </p:nvSpPr>
        <p:spPr>
          <a:xfrm>
            <a:off x="457200" y="1417638"/>
            <a:ext cx="8229600" cy="4708525"/>
          </a:xfrm>
        </p:spPr>
        <p:txBody>
          <a:bodyPr/>
          <a:lstStyle/>
          <a:p>
            <a:pPr marL="0" indent="0">
              <a:buNone/>
            </a:pPr>
            <a:r>
              <a:rPr lang="en-CA" sz="2400" dirty="0"/>
              <a:t>“The subject matter of the search was not simply a name and address of someone in a contractual relationship with Shaw. Rather, it was the identity of an Internet subscriber which corresponded to particular Internet usage.”</a:t>
            </a:r>
          </a:p>
          <a:p>
            <a:pPr marL="0" indent="0">
              <a:buNone/>
            </a:pPr>
            <a:r>
              <a:rPr lang="en-CA" sz="2400" dirty="0"/>
              <a:t>“ Recognizing that anonymity is one conception of informational privacy seems to me to be particularly important in the context of Internet usage.”</a:t>
            </a:r>
          </a:p>
          <a:p>
            <a:pPr marL="0" indent="0">
              <a:buNone/>
            </a:pPr>
            <a:r>
              <a:rPr lang="en-CA" sz="2400" dirty="0">
                <a:sym typeface="Wingdings" panose="05000000000000000000" pitchFamily="2" charset="2"/>
              </a:rPr>
              <a:t>(para. 66) “intimate or sensitive activities being carried out online  Reasonable expectation of privacy in subscriber info (in this case at least…)</a:t>
            </a:r>
            <a:endParaRPr lang="en-CA" sz="2400" dirty="0"/>
          </a:p>
          <a:p>
            <a:pPr marL="0" indent="0">
              <a:buNone/>
            </a:pPr>
            <a:r>
              <a:rPr lang="en-CA" dirty="0"/>
              <a:t>cf. </a:t>
            </a:r>
            <a:r>
              <a:rPr lang="en-CA" i="1" dirty="0"/>
              <a:t>R. v. Ward </a:t>
            </a:r>
            <a:r>
              <a:rPr lang="en-CA" sz="2000" dirty="0"/>
              <a:t>2012 ONCA 660 (see paragraph 63 of </a:t>
            </a:r>
            <a:r>
              <a:rPr lang="en-CA" sz="2000" i="1" dirty="0"/>
              <a:t>Spencer</a:t>
            </a:r>
            <a:r>
              <a:rPr lang="en-CA" sz="2000" dirty="0"/>
              <a:t>)</a:t>
            </a:r>
          </a:p>
        </p:txBody>
      </p:sp>
      <p:sp>
        <p:nvSpPr>
          <p:cNvPr id="4" name="Footer Placeholder 3">
            <a:extLst>
              <a:ext uri="{FF2B5EF4-FFF2-40B4-BE49-F238E27FC236}">
                <a16:creationId xmlns:a16="http://schemas.microsoft.com/office/drawing/2014/main" id="{C8DE51B3-D5AD-4895-98D2-9E6D3C1D84A5}"/>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966487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F0B0-0B05-4153-BD13-19DAC9CC1FC0}"/>
              </a:ext>
            </a:extLst>
          </p:cNvPr>
          <p:cNvSpPr>
            <a:spLocks noGrp="1"/>
          </p:cNvSpPr>
          <p:nvPr>
            <p:ph type="title"/>
          </p:nvPr>
        </p:nvSpPr>
        <p:spPr/>
        <p:txBody>
          <a:bodyPr/>
          <a:lstStyle/>
          <a:p>
            <a:r>
              <a:rPr lang="en-CA" i="1" dirty="0"/>
              <a:t>Spencer</a:t>
            </a:r>
            <a:r>
              <a:rPr lang="en-CA" dirty="0"/>
              <a:t> other notes from me</a:t>
            </a:r>
          </a:p>
        </p:txBody>
      </p:sp>
      <p:sp>
        <p:nvSpPr>
          <p:cNvPr id="3" name="Content Placeholder 2">
            <a:extLst>
              <a:ext uri="{FF2B5EF4-FFF2-40B4-BE49-F238E27FC236}">
                <a16:creationId xmlns:a16="http://schemas.microsoft.com/office/drawing/2014/main" id="{42003E5A-B407-472C-84D3-114CAC8FB402}"/>
              </a:ext>
            </a:extLst>
          </p:cNvPr>
          <p:cNvSpPr>
            <a:spLocks noGrp="1"/>
          </p:cNvSpPr>
          <p:nvPr>
            <p:ph idx="1"/>
          </p:nvPr>
        </p:nvSpPr>
        <p:spPr>
          <a:xfrm>
            <a:off x="457200" y="1700808"/>
            <a:ext cx="8229600" cy="4425355"/>
          </a:xfrm>
        </p:spPr>
        <p:txBody>
          <a:bodyPr/>
          <a:lstStyle/>
          <a:p>
            <a:r>
              <a:rPr lang="en-CA" dirty="0"/>
              <a:t>24(2) CCRF </a:t>
            </a:r>
            <a:r>
              <a:rPr lang="en-CA" dirty="0">
                <a:sym typeface="Wingdings" panose="05000000000000000000" pitchFamily="2" charset="2"/>
              </a:rPr>
              <a:t> exclusion of evidence if its </a:t>
            </a:r>
            <a:r>
              <a:rPr lang="en-CA" b="1" i="1" dirty="0">
                <a:sym typeface="Wingdings" panose="05000000000000000000" pitchFamily="2" charset="2"/>
              </a:rPr>
              <a:t>admission</a:t>
            </a:r>
            <a:r>
              <a:rPr lang="en-CA" dirty="0">
                <a:sym typeface="Wingdings" panose="05000000000000000000" pitchFamily="2" charset="2"/>
              </a:rPr>
              <a:t> would bring administration of judgment into disrepute (the actual f*</a:t>
            </a:r>
            <a:r>
              <a:rPr lang="en-CA" dirty="0" err="1">
                <a:sym typeface="Wingdings" panose="05000000000000000000" pitchFamily="2" charset="2"/>
              </a:rPr>
              <a:t>ing</a:t>
            </a:r>
            <a:r>
              <a:rPr lang="en-CA" dirty="0">
                <a:sym typeface="Wingdings" panose="05000000000000000000" pitchFamily="2" charset="2"/>
              </a:rPr>
              <a:t> wording) vs “if its </a:t>
            </a:r>
            <a:r>
              <a:rPr lang="en-CA" b="1" i="1" dirty="0">
                <a:sym typeface="Wingdings" panose="05000000000000000000" pitchFamily="2" charset="2"/>
              </a:rPr>
              <a:t>exclusion </a:t>
            </a:r>
            <a:r>
              <a:rPr lang="en-CA" dirty="0">
                <a:sym typeface="Wingdings" panose="05000000000000000000" pitchFamily="2" charset="2"/>
              </a:rPr>
              <a:t>would bring administration of judgment into disrepute” JJ used</a:t>
            </a:r>
          </a:p>
          <a:p>
            <a:r>
              <a:rPr lang="en-CA" dirty="0">
                <a:sym typeface="Wingdings" panose="05000000000000000000" pitchFamily="2" charset="2"/>
              </a:rPr>
              <a:t>PIPEDA not creating any </a:t>
            </a:r>
            <a:r>
              <a:rPr lang="en-CA" i="1" dirty="0">
                <a:sym typeface="Wingdings" panose="05000000000000000000" pitchFamily="2" charset="2"/>
              </a:rPr>
              <a:t>new</a:t>
            </a:r>
            <a:r>
              <a:rPr lang="en-CA" dirty="0">
                <a:sym typeface="Wingdings" panose="05000000000000000000" pitchFamily="2" charset="2"/>
              </a:rPr>
              <a:t> powers of S+S</a:t>
            </a:r>
          </a:p>
          <a:p>
            <a:pPr marL="0" indent="0">
              <a:buNone/>
            </a:pPr>
            <a:endParaRPr lang="en-CA" dirty="0">
              <a:sym typeface="Wingdings" panose="05000000000000000000" pitchFamily="2" charset="2"/>
            </a:endParaRPr>
          </a:p>
        </p:txBody>
      </p:sp>
      <p:sp>
        <p:nvSpPr>
          <p:cNvPr id="4" name="Footer Placeholder 3">
            <a:extLst>
              <a:ext uri="{FF2B5EF4-FFF2-40B4-BE49-F238E27FC236}">
                <a16:creationId xmlns:a16="http://schemas.microsoft.com/office/drawing/2014/main" id="{495D5094-7A56-4E15-AAC3-5F5F79B0FFC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721172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B0B6-00E0-44A0-A285-23E18E37D50B}"/>
              </a:ext>
            </a:extLst>
          </p:cNvPr>
          <p:cNvSpPr>
            <a:spLocks noGrp="1"/>
          </p:cNvSpPr>
          <p:nvPr>
            <p:ph type="title"/>
          </p:nvPr>
        </p:nvSpPr>
        <p:spPr>
          <a:xfrm>
            <a:off x="457200" y="274638"/>
            <a:ext cx="8229600" cy="1570186"/>
          </a:xfrm>
        </p:spPr>
        <p:txBody>
          <a:bodyPr/>
          <a:lstStyle/>
          <a:p>
            <a:r>
              <a:rPr lang="en-CA" dirty="0"/>
              <a:t>Privacy, the Internet, IPs and ISPs</a:t>
            </a:r>
            <a:br>
              <a:rPr lang="en-CA" dirty="0"/>
            </a:br>
            <a:r>
              <a:rPr lang="en-CA" dirty="0"/>
              <a:t>Part 2 - </a:t>
            </a:r>
            <a:r>
              <a:rPr lang="en-CA" i="1" dirty="0"/>
              <a:t>R. v. </a:t>
            </a:r>
            <a:r>
              <a:rPr lang="en-CA" i="1" dirty="0" err="1"/>
              <a:t>Bykovets</a:t>
            </a:r>
            <a:endParaRPr lang="en-CA" i="1" dirty="0"/>
          </a:p>
        </p:txBody>
      </p:sp>
      <p:sp>
        <p:nvSpPr>
          <p:cNvPr id="3" name="Content Placeholder 2">
            <a:extLst>
              <a:ext uri="{FF2B5EF4-FFF2-40B4-BE49-F238E27FC236}">
                <a16:creationId xmlns:a16="http://schemas.microsoft.com/office/drawing/2014/main" id="{4FA5CFC4-F3FD-4E69-8DB5-65022B8F3656}"/>
              </a:ext>
            </a:extLst>
          </p:cNvPr>
          <p:cNvSpPr>
            <a:spLocks noGrp="1"/>
          </p:cNvSpPr>
          <p:nvPr>
            <p:ph idx="1"/>
          </p:nvPr>
        </p:nvSpPr>
        <p:spPr>
          <a:xfrm>
            <a:off x="457200" y="1988840"/>
            <a:ext cx="8229600" cy="4137323"/>
          </a:xfrm>
        </p:spPr>
        <p:txBody>
          <a:bodyPr/>
          <a:lstStyle/>
          <a:p>
            <a:pPr marL="0" indent="0">
              <a:buNone/>
            </a:pPr>
            <a:endParaRPr lang="en-US" dirty="0"/>
          </a:p>
          <a:p>
            <a:pPr marL="0" indent="0">
              <a:buNone/>
            </a:pPr>
            <a:endParaRPr lang="en-CA" dirty="0"/>
          </a:p>
          <a:p>
            <a:pPr marL="0" indent="0">
              <a:buNone/>
            </a:pPr>
            <a:r>
              <a:rPr lang="en-CA" dirty="0"/>
              <a:t>Asger Posborg </a:t>
            </a:r>
            <a:r>
              <a:rPr lang="en-CA" dirty="0" err="1"/>
              <a:t>Jæhger</a:t>
            </a:r>
            <a:r>
              <a:rPr lang="en-CA" dirty="0"/>
              <a:t>	 &amp;</a:t>
            </a:r>
          </a:p>
          <a:p>
            <a:pPr marL="0" indent="0">
              <a:buNone/>
            </a:pPr>
            <a:r>
              <a:rPr lang="en-CA" dirty="0"/>
              <a:t>Jacob Vitus </a:t>
            </a:r>
            <a:r>
              <a:rPr lang="en-CA" dirty="0" err="1"/>
              <a:t>Moellegaard</a:t>
            </a:r>
            <a:r>
              <a:rPr lang="en-CA" dirty="0"/>
              <a:t> Madsen</a:t>
            </a:r>
          </a:p>
          <a:p>
            <a:pPr marL="0" indent="0">
              <a:buNone/>
            </a:pPr>
            <a:endParaRPr lang="en-CA" dirty="0"/>
          </a:p>
        </p:txBody>
      </p:sp>
      <p:sp>
        <p:nvSpPr>
          <p:cNvPr id="4" name="Footer Placeholder 3">
            <a:extLst>
              <a:ext uri="{FF2B5EF4-FFF2-40B4-BE49-F238E27FC236}">
                <a16:creationId xmlns:a16="http://schemas.microsoft.com/office/drawing/2014/main" id="{A04D16CE-E98F-4E44-B34A-9CBBD6DD4227}"/>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907266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16E4-6AE4-43D8-AC56-58D6706AE525}"/>
              </a:ext>
            </a:extLst>
          </p:cNvPr>
          <p:cNvSpPr>
            <a:spLocks noGrp="1"/>
          </p:cNvSpPr>
          <p:nvPr>
            <p:ph type="title"/>
          </p:nvPr>
        </p:nvSpPr>
        <p:spPr>
          <a:xfrm>
            <a:off x="0" y="274638"/>
            <a:ext cx="9144000" cy="1858218"/>
          </a:xfrm>
        </p:spPr>
        <p:txBody>
          <a:bodyPr/>
          <a:lstStyle/>
          <a:p>
            <a:r>
              <a:rPr lang="en-CA" dirty="0"/>
              <a:t>Canadian private sector privacy laws </a:t>
            </a:r>
            <a:br>
              <a:rPr lang="en-CA" dirty="0"/>
            </a:br>
            <a:r>
              <a:rPr lang="en-CA" dirty="0"/>
              <a:t>What’s the guiding principle?</a:t>
            </a:r>
          </a:p>
        </p:txBody>
      </p:sp>
      <p:sp>
        <p:nvSpPr>
          <p:cNvPr id="3" name="Content Placeholder 2">
            <a:extLst>
              <a:ext uri="{FF2B5EF4-FFF2-40B4-BE49-F238E27FC236}">
                <a16:creationId xmlns:a16="http://schemas.microsoft.com/office/drawing/2014/main" id="{BA2EB489-2F72-40B0-B970-ED58953C46B1}"/>
              </a:ext>
            </a:extLst>
          </p:cNvPr>
          <p:cNvSpPr>
            <a:spLocks noGrp="1"/>
          </p:cNvSpPr>
          <p:nvPr>
            <p:ph idx="1"/>
          </p:nvPr>
        </p:nvSpPr>
        <p:spPr>
          <a:xfrm>
            <a:off x="457200" y="1052736"/>
            <a:ext cx="8229600" cy="4536505"/>
          </a:xfrm>
        </p:spPr>
        <p:txBody>
          <a:bodyPr/>
          <a:lstStyle/>
          <a:p>
            <a:pPr marL="0" indent="0">
              <a:buNone/>
            </a:pPr>
            <a:endParaRPr lang="en-CA" dirty="0"/>
          </a:p>
          <a:p>
            <a:pPr marL="0" indent="0">
              <a:buNone/>
            </a:pPr>
            <a:endParaRPr lang="en-CA" dirty="0"/>
          </a:p>
          <a:p>
            <a:pPr marL="0" indent="0" algn="ctr">
              <a:buNone/>
            </a:pPr>
            <a:r>
              <a:rPr lang="en-CA" sz="8800" dirty="0"/>
              <a:t>CONSENT</a:t>
            </a:r>
          </a:p>
          <a:p>
            <a:pPr marL="0" indent="0" algn="ctr">
              <a:buNone/>
            </a:pPr>
            <a:r>
              <a:rPr lang="en-CA" sz="8800" dirty="0"/>
              <a:t>CONSENTEMENT</a:t>
            </a:r>
          </a:p>
        </p:txBody>
      </p:sp>
      <p:sp>
        <p:nvSpPr>
          <p:cNvPr id="4" name="Footer Placeholder 3">
            <a:extLst>
              <a:ext uri="{FF2B5EF4-FFF2-40B4-BE49-F238E27FC236}">
                <a16:creationId xmlns:a16="http://schemas.microsoft.com/office/drawing/2014/main" id="{0235440E-AC6D-4755-AD33-D592D76B868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51434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22D7-258D-426D-BFA9-97B608DCFB58}"/>
              </a:ext>
            </a:extLst>
          </p:cNvPr>
          <p:cNvSpPr>
            <a:spLocks noGrp="1"/>
          </p:cNvSpPr>
          <p:nvPr>
            <p:ph type="title"/>
          </p:nvPr>
        </p:nvSpPr>
        <p:spPr/>
        <p:txBody>
          <a:bodyPr/>
          <a:lstStyle/>
          <a:p>
            <a:r>
              <a:rPr lang="en-CA" dirty="0"/>
              <a:t>PIPEDA Consent</a:t>
            </a:r>
          </a:p>
        </p:txBody>
      </p:sp>
      <p:sp>
        <p:nvSpPr>
          <p:cNvPr id="3" name="Content Placeholder 2">
            <a:extLst>
              <a:ext uri="{FF2B5EF4-FFF2-40B4-BE49-F238E27FC236}">
                <a16:creationId xmlns:a16="http://schemas.microsoft.com/office/drawing/2014/main" id="{C7BEAF02-11E5-4A29-A60F-5AF31D3F364E}"/>
              </a:ext>
            </a:extLst>
          </p:cNvPr>
          <p:cNvSpPr>
            <a:spLocks noGrp="1"/>
          </p:cNvSpPr>
          <p:nvPr>
            <p:ph idx="1"/>
          </p:nvPr>
        </p:nvSpPr>
        <p:spPr>
          <a:xfrm>
            <a:off x="457200" y="1340768"/>
            <a:ext cx="8229600" cy="4785395"/>
          </a:xfrm>
        </p:spPr>
        <p:txBody>
          <a:bodyPr/>
          <a:lstStyle/>
          <a:p>
            <a:pPr marL="0" indent="0">
              <a:buNone/>
            </a:pPr>
            <a:r>
              <a:rPr lang="en-CA" i="1" dirty="0"/>
              <a:t>Guidelines for obtaining meaningful consent</a:t>
            </a:r>
            <a:endParaRPr lang="en-CA" dirty="0"/>
          </a:p>
          <a:p>
            <a:pPr marL="0" indent="0">
              <a:buNone/>
            </a:pPr>
            <a:endParaRPr lang="en-CA" dirty="0"/>
          </a:p>
          <a:p>
            <a:pPr marL="0" indent="0">
              <a:buNone/>
            </a:pPr>
            <a:r>
              <a:rPr lang="en-CA" dirty="0"/>
              <a:t>“this document sets out practical and actionable guidance regarding what organizations should do to ensure that they obtain meaningful consent.”</a:t>
            </a:r>
          </a:p>
          <a:p>
            <a:pPr marL="0" indent="0">
              <a:buNone/>
            </a:pPr>
            <a:endParaRPr lang="en-CA" dirty="0"/>
          </a:p>
          <a:p>
            <a:pPr marL="0" indent="0">
              <a:buNone/>
            </a:pPr>
            <a:r>
              <a:rPr lang="en-CA" dirty="0"/>
              <a:t>Came “into force” (guidelines!) January 1, 2019</a:t>
            </a:r>
          </a:p>
        </p:txBody>
      </p:sp>
      <p:sp>
        <p:nvSpPr>
          <p:cNvPr id="4" name="Footer Placeholder 3">
            <a:extLst>
              <a:ext uri="{FF2B5EF4-FFF2-40B4-BE49-F238E27FC236}">
                <a16:creationId xmlns:a16="http://schemas.microsoft.com/office/drawing/2014/main" id="{30D08075-DB1C-4F2C-A215-B3E9BE523A6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855016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22D7-258D-426D-BFA9-97B608DCFB58}"/>
              </a:ext>
            </a:extLst>
          </p:cNvPr>
          <p:cNvSpPr>
            <a:spLocks noGrp="1"/>
          </p:cNvSpPr>
          <p:nvPr>
            <p:ph type="title"/>
          </p:nvPr>
        </p:nvSpPr>
        <p:spPr/>
        <p:txBody>
          <a:bodyPr/>
          <a:lstStyle/>
          <a:p>
            <a:r>
              <a:rPr lang="en-CA" dirty="0"/>
              <a:t>Consent guidelines – 7 principles</a:t>
            </a:r>
          </a:p>
        </p:txBody>
      </p:sp>
      <p:sp>
        <p:nvSpPr>
          <p:cNvPr id="3" name="Content Placeholder 2">
            <a:extLst>
              <a:ext uri="{FF2B5EF4-FFF2-40B4-BE49-F238E27FC236}">
                <a16:creationId xmlns:a16="http://schemas.microsoft.com/office/drawing/2014/main" id="{C7BEAF02-11E5-4A29-A60F-5AF31D3F364E}"/>
              </a:ext>
            </a:extLst>
          </p:cNvPr>
          <p:cNvSpPr>
            <a:spLocks noGrp="1"/>
          </p:cNvSpPr>
          <p:nvPr>
            <p:ph idx="1"/>
          </p:nvPr>
        </p:nvSpPr>
        <p:spPr>
          <a:xfrm>
            <a:off x="457200" y="1340768"/>
            <a:ext cx="8229600" cy="4785395"/>
          </a:xfrm>
        </p:spPr>
        <p:txBody>
          <a:bodyPr/>
          <a:lstStyle/>
          <a:p>
            <a:pPr marL="457200" indent="-457200">
              <a:buFont typeface="+mj-lt"/>
              <a:buAutoNum type="arabicPeriod"/>
            </a:pPr>
            <a:r>
              <a:rPr lang="en-CA" sz="2800" dirty="0"/>
              <a:t>Emphasize key elements</a:t>
            </a:r>
          </a:p>
          <a:p>
            <a:pPr marL="457200" indent="-457200">
              <a:buFont typeface="+mj-lt"/>
              <a:buAutoNum type="arabicPeriod"/>
            </a:pPr>
            <a:r>
              <a:rPr lang="en-CA" sz="2800" dirty="0"/>
              <a:t>Allow individuals to control the level of detail they get and when</a:t>
            </a:r>
          </a:p>
          <a:p>
            <a:pPr marL="457200" indent="-457200">
              <a:buFont typeface="+mj-lt"/>
              <a:buAutoNum type="arabicPeriod"/>
            </a:pPr>
            <a:r>
              <a:rPr lang="en-CA" sz="2800" dirty="0"/>
              <a:t>Provide individuals with clear options to say ‘yes’ or ‘no’</a:t>
            </a:r>
          </a:p>
          <a:p>
            <a:pPr marL="457200" indent="-457200">
              <a:buFont typeface="+mj-lt"/>
              <a:buAutoNum type="arabicPeriod"/>
            </a:pPr>
            <a:r>
              <a:rPr lang="en-CA" sz="2800" dirty="0"/>
              <a:t>Be innovative and creative</a:t>
            </a:r>
          </a:p>
          <a:p>
            <a:pPr marL="457200" indent="-457200">
              <a:buFont typeface="+mj-lt"/>
              <a:buAutoNum type="arabicPeriod"/>
            </a:pPr>
            <a:r>
              <a:rPr lang="en-CA" sz="2800" dirty="0"/>
              <a:t>Consider the consumer’s perspective</a:t>
            </a:r>
          </a:p>
          <a:p>
            <a:pPr marL="457200" indent="-457200">
              <a:buFont typeface="+mj-lt"/>
              <a:buAutoNum type="arabicPeriod"/>
            </a:pPr>
            <a:r>
              <a:rPr lang="en-CA" sz="2800" dirty="0"/>
              <a:t>Make consent a dynamic and ongoing process</a:t>
            </a:r>
          </a:p>
          <a:p>
            <a:pPr marL="457200" indent="-457200">
              <a:buFont typeface="+mj-lt"/>
              <a:buAutoNum type="arabicPeriod"/>
            </a:pPr>
            <a:r>
              <a:rPr lang="en-CA" sz="2800" dirty="0"/>
              <a:t>Be accountable: Stand ready to demonstrate compliance</a:t>
            </a:r>
          </a:p>
        </p:txBody>
      </p:sp>
      <p:sp>
        <p:nvSpPr>
          <p:cNvPr id="4" name="Footer Placeholder 3">
            <a:extLst>
              <a:ext uri="{FF2B5EF4-FFF2-40B4-BE49-F238E27FC236}">
                <a16:creationId xmlns:a16="http://schemas.microsoft.com/office/drawing/2014/main" id="{30D08075-DB1C-4F2C-A215-B3E9BE523A6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007580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CFA622-9B2D-4B5C-A056-0FA6D8F0512F}"/>
              </a:ext>
            </a:extLst>
          </p:cNvPr>
          <p:cNvSpPr>
            <a:spLocks noGrp="1"/>
          </p:cNvSpPr>
          <p:nvPr>
            <p:ph type="title"/>
          </p:nvPr>
        </p:nvSpPr>
        <p:spPr>
          <a:xfrm>
            <a:off x="457200" y="0"/>
            <a:ext cx="8229600" cy="1628800"/>
          </a:xfrm>
        </p:spPr>
        <p:txBody>
          <a:bodyPr/>
          <a:lstStyle/>
          <a:p>
            <a:r>
              <a:rPr lang="en-CA" dirty="0"/>
              <a:t>Canadian privacy / PI laws:</a:t>
            </a:r>
            <a:br>
              <a:rPr lang="en-CA" dirty="0"/>
            </a:br>
            <a:r>
              <a:rPr lang="en-CA" dirty="0"/>
              <a:t>What’s the point?</a:t>
            </a:r>
          </a:p>
        </p:txBody>
      </p:sp>
      <p:sp>
        <p:nvSpPr>
          <p:cNvPr id="6" name="Text Placeholder 5">
            <a:extLst>
              <a:ext uri="{FF2B5EF4-FFF2-40B4-BE49-F238E27FC236}">
                <a16:creationId xmlns:a16="http://schemas.microsoft.com/office/drawing/2014/main" id="{AE6E3D2B-9B2C-4114-90BE-5553995C3C7D}"/>
              </a:ext>
            </a:extLst>
          </p:cNvPr>
          <p:cNvSpPr>
            <a:spLocks noGrp="1"/>
          </p:cNvSpPr>
          <p:nvPr>
            <p:ph type="body" idx="1"/>
          </p:nvPr>
        </p:nvSpPr>
        <p:spPr/>
        <p:txBody>
          <a:bodyPr/>
          <a:lstStyle/>
          <a:p>
            <a:r>
              <a:rPr lang="en-CA" i="1" dirty="0"/>
              <a:t>PIPEDA</a:t>
            </a:r>
          </a:p>
        </p:txBody>
      </p:sp>
      <p:sp>
        <p:nvSpPr>
          <p:cNvPr id="7" name="Content Placeholder 6">
            <a:extLst>
              <a:ext uri="{FF2B5EF4-FFF2-40B4-BE49-F238E27FC236}">
                <a16:creationId xmlns:a16="http://schemas.microsoft.com/office/drawing/2014/main" id="{AB729AFE-D68D-4B2F-A91B-371C327C56D1}"/>
              </a:ext>
            </a:extLst>
          </p:cNvPr>
          <p:cNvSpPr>
            <a:spLocks noGrp="1"/>
          </p:cNvSpPr>
          <p:nvPr>
            <p:ph sz="half" idx="2"/>
          </p:nvPr>
        </p:nvSpPr>
        <p:spPr/>
        <p:txBody>
          <a:bodyPr/>
          <a:lstStyle/>
          <a:p>
            <a:pPr marL="0" indent="0">
              <a:buNone/>
            </a:pPr>
            <a:r>
              <a:rPr lang="en-CA" sz="2000" b="1" dirty="0"/>
              <a:t>5</a:t>
            </a:r>
            <a:r>
              <a:rPr lang="en-CA" sz="2000" dirty="0"/>
              <a:t> </a:t>
            </a:r>
            <a:r>
              <a:rPr lang="en-CA" sz="2000" b="1" dirty="0"/>
              <a:t>(1)</a:t>
            </a:r>
            <a:r>
              <a:rPr lang="en-CA" sz="2000" dirty="0"/>
              <a:t> Subject to sections 6 to 9, every organization shall comply with the obligations set out in Schedule 1.</a:t>
            </a:r>
          </a:p>
          <a:p>
            <a:pPr marL="0" indent="0">
              <a:buNone/>
            </a:pPr>
            <a:r>
              <a:rPr lang="en-CA" sz="2000" dirty="0"/>
              <a:t>(the 10 Principles)</a:t>
            </a:r>
          </a:p>
          <a:p>
            <a:pPr marL="0" indent="0">
              <a:buNone/>
            </a:pPr>
            <a:endParaRPr lang="en-CA" sz="2000" dirty="0"/>
          </a:p>
          <a:p>
            <a:pPr marL="0" indent="0">
              <a:buNone/>
            </a:pPr>
            <a:r>
              <a:rPr lang="en-CA" sz="2000" b="1" dirty="0"/>
              <a:t>(3)</a:t>
            </a:r>
            <a:r>
              <a:rPr lang="en-CA" sz="2000" dirty="0"/>
              <a:t> An organization may </a:t>
            </a:r>
            <a:r>
              <a:rPr lang="en-CA" sz="2000" b="1" dirty="0"/>
              <a:t>collect, use or disclose </a:t>
            </a:r>
            <a:r>
              <a:rPr lang="en-CA" sz="2000" dirty="0"/>
              <a:t>personal information only for purposes that a reasonable person would consider are appropriate in the circumstances.</a:t>
            </a:r>
          </a:p>
        </p:txBody>
      </p:sp>
      <p:sp>
        <p:nvSpPr>
          <p:cNvPr id="8" name="Text Placeholder 7">
            <a:extLst>
              <a:ext uri="{FF2B5EF4-FFF2-40B4-BE49-F238E27FC236}">
                <a16:creationId xmlns:a16="http://schemas.microsoft.com/office/drawing/2014/main" id="{1C2BB0FC-A348-41D3-99FA-AFD29F044C1C}"/>
              </a:ext>
            </a:extLst>
          </p:cNvPr>
          <p:cNvSpPr>
            <a:spLocks noGrp="1"/>
          </p:cNvSpPr>
          <p:nvPr>
            <p:ph type="body" sz="quarter" idx="3"/>
          </p:nvPr>
        </p:nvSpPr>
        <p:spPr/>
        <p:txBody>
          <a:bodyPr/>
          <a:lstStyle/>
          <a:p>
            <a:r>
              <a:rPr lang="en-CA" i="1" dirty="0"/>
              <a:t>Privacy Act</a:t>
            </a:r>
          </a:p>
        </p:txBody>
      </p:sp>
      <p:sp>
        <p:nvSpPr>
          <p:cNvPr id="9" name="Content Placeholder 8">
            <a:extLst>
              <a:ext uri="{FF2B5EF4-FFF2-40B4-BE49-F238E27FC236}">
                <a16:creationId xmlns:a16="http://schemas.microsoft.com/office/drawing/2014/main" id="{90F17BDF-93D6-4E18-A41D-076B6E10F368}"/>
              </a:ext>
            </a:extLst>
          </p:cNvPr>
          <p:cNvSpPr>
            <a:spLocks noGrp="1"/>
          </p:cNvSpPr>
          <p:nvPr>
            <p:ph sz="quarter" idx="4"/>
          </p:nvPr>
        </p:nvSpPr>
        <p:spPr/>
        <p:txBody>
          <a:bodyPr/>
          <a:lstStyle/>
          <a:p>
            <a:pPr marL="0" indent="0">
              <a:buNone/>
            </a:pPr>
            <a:r>
              <a:rPr lang="en-CA" dirty="0"/>
              <a:t>4. No personal information shall be collected by a government institution unless it relates directly to an operating program or activity of the institution.</a:t>
            </a:r>
          </a:p>
          <a:p>
            <a:pPr marL="0" indent="0">
              <a:buNone/>
            </a:pPr>
            <a:endParaRPr lang="en-CA" sz="1800" dirty="0"/>
          </a:p>
          <a:p>
            <a:pPr marL="0" indent="0">
              <a:buNone/>
            </a:pPr>
            <a:r>
              <a:rPr lang="en-CA" sz="1800" dirty="0"/>
              <a:t>“used” </a:t>
            </a:r>
            <a:r>
              <a:rPr lang="en-CA" sz="1800" dirty="0">
                <a:sym typeface="Wingdings" panose="05000000000000000000" pitchFamily="2" charset="2"/>
              </a:rPr>
              <a:t> s. 7</a:t>
            </a:r>
          </a:p>
          <a:p>
            <a:pPr marL="0" indent="0">
              <a:buNone/>
            </a:pPr>
            <a:r>
              <a:rPr lang="en-CA" sz="1800" dirty="0">
                <a:sym typeface="Wingdings" panose="05000000000000000000" pitchFamily="2" charset="2"/>
              </a:rPr>
              <a:t>“disclosed”  s. 8</a:t>
            </a:r>
            <a:endParaRPr lang="en-CA" sz="1800" dirty="0"/>
          </a:p>
        </p:txBody>
      </p:sp>
      <p:sp>
        <p:nvSpPr>
          <p:cNvPr id="4" name="Footer Placeholder 3">
            <a:extLst>
              <a:ext uri="{FF2B5EF4-FFF2-40B4-BE49-F238E27FC236}">
                <a16:creationId xmlns:a16="http://schemas.microsoft.com/office/drawing/2014/main" id="{26B17DC5-68E4-4E34-A3B3-E77A1236971B}"/>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613569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C54C-8781-C0E0-E65F-394DE789967F}"/>
              </a:ext>
            </a:extLst>
          </p:cNvPr>
          <p:cNvSpPr>
            <a:spLocks noGrp="1"/>
          </p:cNvSpPr>
          <p:nvPr>
            <p:ph type="title"/>
          </p:nvPr>
        </p:nvSpPr>
        <p:spPr>
          <a:xfrm>
            <a:off x="0" y="274638"/>
            <a:ext cx="9144000" cy="994122"/>
          </a:xfrm>
        </p:spPr>
        <p:txBody>
          <a:bodyPr/>
          <a:lstStyle/>
          <a:p>
            <a:r>
              <a:rPr lang="en-CA" sz="3200" dirty="0"/>
              <a:t>Last Class Follow-up</a:t>
            </a:r>
            <a:br>
              <a:rPr lang="en-CA" sz="3200" dirty="0"/>
            </a:br>
            <a:r>
              <a:rPr lang="en-CA" sz="3200" i="1" dirty="0"/>
              <a:t>Uber Technologies Inc. v. Heller, </a:t>
            </a:r>
            <a:r>
              <a:rPr lang="en-CA" sz="2400" dirty="0"/>
              <a:t>2020 SCC 16</a:t>
            </a:r>
          </a:p>
        </p:txBody>
      </p:sp>
      <p:sp>
        <p:nvSpPr>
          <p:cNvPr id="3" name="Content Placeholder 2">
            <a:extLst>
              <a:ext uri="{FF2B5EF4-FFF2-40B4-BE49-F238E27FC236}">
                <a16:creationId xmlns:a16="http://schemas.microsoft.com/office/drawing/2014/main" id="{BF2921A1-4159-8E61-301E-9990F485B9B4}"/>
              </a:ext>
            </a:extLst>
          </p:cNvPr>
          <p:cNvSpPr>
            <a:spLocks noGrp="1"/>
          </p:cNvSpPr>
          <p:nvPr>
            <p:ph idx="1"/>
          </p:nvPr>
        </p:nvSpPr>
        <p:spPr>
          <a:xfrm>
            <a:off x="457200" y="1412776"/>
            <a:ext cx="8579296" cy="4713387"/>
          </a:xfrm>
        </p:spPr>
        <p:txBody>
          <a:bodyPr/>
          <a:lstStyle/>
          <a:p>
            <a:pPr marL="0" indent="0">
              <a:buNone/>
            </a:pPr>
            <a:r>
              <a:rPr lang="en-CA" sz="2400" dirty="0"/>
              <a:t>“I don’t teach </a:t>
            </a:r>
            <a:r>
              <a:rPr lang="en-CA" sz="2400" i="1" dirty="0"/>
              <a:t>Heller</a:t>
            </a:r>
            <a:r>
              <a:rPr lang="en-CA" sz="2400" dirty="0"/>
              <a:t>. It’s not really an internet law case.” – Prof. Allen Mendelsohn, way too dismissively, and thus now offering sincere apologies to (I think) Thaea who asked about it following </a:t>
            </a:r>
            <a:r>
              <a:rPr lang="en-CA" sz="2400" i="1" dirty="0" err="1"/>
              <a:t>Douez</a:t>
            </a:r>
            <a:endParaRPr lang="en-CA" sz="2400" i="1" dirty="0"/>
          </a:p>
          <a:p>
            <a:pPr marL="0" indent="0">
              <a:buNone/>
            </a:pPr>
            <a:endParaRPr lang="en-CA" sz="2400" dirty="0"/>
          </a:p>
          <a:p>
            <a:pPr marL="0" indent="0">
              <a:buNone/>
            </a:pPr>
            <a:r>
              <a:rPr lang="en-CA" sz="2400" u="sng" dirty="0"/>
              <a:t>F</a:t>
            </a:r>
            <a:r>
              <a:rPr lang="en-CA" sz="2400" dirty="0"/>
              <a:t> – Uber Eats driver wants to sue Uber (class action) in Ontario, but entered into a clause / agreement for arbitration in Netherlands </a:t>
            </a:r>
            <a:r>
              <a:rPr lang="en-CA" sz="2400" u="sng" dirty="0"/>
              <a:t>Issue</a:t>
            </a:r>
            <a:r>
              <a:rPr lang="en-CA" sz="2400" dirty="0"/>
              <a:t> – Arbitration agreement enforceable? </a:t>
            </a:r>
          </a:p>
          <a:p>
            <a:pPr marL="0" indent="0">
              <a:buNone/>
            </a:pPr>
            <a:r>
              <a:rPr lang="en-CA" sz="2400" u="sng" dirty="0"/>
              <a:t>Held</a:t>
            </a:r>
            <a:r>
              <a:rPr lang="en-CA" sz="2400" dirty="0"/>
              <a:t> – No</a:t>
            </a:r>
          </a:p>
          <a:p>
            <a:pPr marL="0" indent="0">
              <a:buNone/>
            </a:pPr>
            <a:r>
              <a:rPr lang="en-CA" sz="2400" u="sng" dirty="0"/>
              <a:t>Ratio</a:t>
            </a:r>
            <a:r>
              <a:rPr lang="en-CA" sz="2400" dirty="0"/>
              <a:t> – “</a:t>
            </a:r>
            <a:r>
              <a:rPr lang="en-US" sz="2400" dirty="0"/>
              <a:t>This is an arbitration agreement that makes it impossible for one party to arbitrate. It is a classic case of unconscionability.</a:t>
            </a:r>
            <a:r>
              <a:rPr lang="en-CA" sz="2400" dirty="0"/>
              <a:t>” (b/c inequality of bargaining power) (…)</a:t>
            </a:r>
          </a:p>
          <a:p>
            <a:pPr marL="0" indent="0">
              <a:buNone/>
            </a:pPr>
            <a:endParaRPr lang="en-CA" dirty="0"/>
          </a:p>
        </p:txBody>
      </p:sp>
      <p:sp>
        <p:nvSpPr>
          <p:cNvPr id="4" name="Footer Placeholder 3">
            <a:extLst>
              <a:ext uri="{FF2B5EF4-FFF2-40B4-BE49-F238E27FC236}">
                <a16:creationId xmlns:a16="http://schemas.microsoft.com/office/drawing/2014/main" id="{AD6B5936-302F-D588-F655-26BE810BE14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610388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CFA622-9B2D-4B5C-A056-0FA6D8F0512F}"/>
              </a:ext>
            </a:extLst>
          </p:cNvPr>
          <p:cNvSpPr>
            <a:spLocks noGrp="1"/>
          </p:cNvSpPr>
          <p:nvPr>
            <p:ph type="title"/>
          </p:nvPr>
        </p:nvSpPr>
        <p:spPr/>
        <p:txBody>
          <a:bodyPr/>
          <a:lstStyle/>
          <a:p>
            <a:r>
              <a:rPr lang="en-CA" dirty="0"/>
              <a:t>PIPEDA</a:t>
            </a:r>
            <a:br>
              <a:rPr lang="en-CA" dirty="0"/>
            </a:br>
            <a:r>
              <a:rPr lang="en-CA" dirty="0"/>
              <a:t>What’s the point?</a:t>
            </a:r>
          </a:p>
        </p:txBody>
      </p:sp>
      <p:sp>
        <p:nvSpPr>
          <p:cNvPr id="7" name="Content Placeholder 6">
            <a:extLst>
              <a:ext uri="{FF2B5EF4-FFF2-40B4-BE49-F238E27FC236}">
                <a16:creationId xmlns:a16="http://schemas.microsoft.com/office/drawing/2014/main" id="{AB729AFE-D68D-4B2F-A91B-371C327C56D1}"/>
              </a:ext>
            </a:extLst>
          </p:cNvPr>
          <p:cNvSpPr>
            <a:spLocks noGrp="1"/>
          </p:cNvSpPr>
          <p:nvPr>
            <p:ph idx="1"/>
          </p:nvPr>
        </p:nvSpPr>
        <p:spPr/>
        <p:txBody>
          <a:bodyPr/>
          <a:lstStyle/>
          <a:p>
            <a:pPr marL="0" indent="0">
              <a:buNone/>
            </a:pPr>
            <a:endParaRPr lang="en-CA" sz="2000" b="1" dirty="0"/>
          </a:p>
          <a:p>
            <a:pPr marL="0" indent="0">
              <a:buNone/>
            </a:pPr>
            <a:endParaRPr lang="en-CA" sz="2000" b="1" dirty="0"/>
          </a:p>
          <a:p>
            <a:pPr marL="0" indent="0">
              <a:buNone/>
            </a:pPr>
            <a:endParaRPr lang="en-CA" sz="2000" b="1" dirty="0"/>
          </a:p>
          <a:p>
            <a:pPr marL="0" indent="0">
              <a:buNone/>
            </a:pPr>
            <a:r>
              <a:rPr lang="en-CA" sz="2800" b="1" dirty="0"/>
              <a:t>5</a:t>
            </a:r>
            <a:r>
              <a:rPr lang="en-CA" sz="2800" dirty="0"/>
              <a:t> </a:t>
            </a:r>
            <a:r>
              <a:rPr lang="en-CA" sz="2800" b="1" dirty="0"/>
              <a:t>(1)</a:t>
            </a:r>
            <a:r>
              <a:rPr lang="en-CA" sz="2800" dirty="0"/>
              <a:t> Subject to sections 6 to 9, every organization shall comply with the obligations set out in Schedule 1.</a:t>
            </a:r>
          </a:p>
          <a:p>
            <a:pPr marL="0" indent="0">
              <a:buNone/>
            </a:pPr>
            <a:endParaRPr lang="en-CA" sz="2800" dirty="0"/>
          </a:p>
          <a:p>
            <a:pPr marL="0" indent="0">
              <a:buNone/>
            </a:pPr>
            <a:r>
              <a:rPr lang="en-CA" sz="2800" dirty="0"/>
              <a:t>Schedule 1 </a:t>
            </a:r>
            <a:r>
              <a:rPr lang="en-CA" sz="2800" dirty="0">
                <a:sym typeface="Wingdings" panose="05000000000000000000" pitchFamily="2" charset="2"/>
              </a:rPr>
              <a:t> </a:t>
            </a:r>
            <a:r>
              <a:rPr lang="en-CA" sz="2800" dirty="0"/>
              <a:t>the </a:t>
            </a:r>
            <a:r>
              <a:rPr lang="en-CA" sz="2800" b="1" dirty="0"/>
              <a:t>10 Principles</a:t>
            </a:r>
            <a:endParaRPr lang="en-CA" sz="2800" dirty="0"/>
          </a:p>
          <a:p>
            <a:pPr marL="0" indent="0">
              <a:buNone/>
            </a:pPr>
            <a:endParaRPr lang="en-CA" sz="2000" dirty="0"/>
          </a:p>
        </p:txBody>
      </p:sp>
      <p:sp>
        <p:nvSpPr>
          <p:cNvPr id="4" name="Footer Placeholder 3">
            <a:extLst>
              <a:ext uri="{FF2B5EF4-FFF2-40B4-BE49-F238E27FC236}">
                <a16:creationId xmlns:a16="http://schemas.microsoft.com/office/drawing/2014/main" id="{26B17DC5-68E4-4E34-A3B3-E77A1236971B}"/>
              </a:ext>
            </a:extLst>
          </p:cNvPr>
          <p:cNvSpPr>
            <a:spLocks noGrp="1"/>
          </p:cNvSpPr>
          <p:nvPr>
            <p:ph type="ftr" sz="quarter" idx="11"/>
          </p:nvPr>
        </p:nvSpPr>
        <p:spPr/>
        <p:txBody>
          <a:bodyPr/>
          <a:lstStyle/>
          <a:p>
            <a:pPr>
              <a:defRPr/>
            </a:pPr>
            <a:r>
              <a:rPr lang="en-US"/>
              <a:t>Class 5</a:t>
            </a:r>
            <a:endParaRPr lang="en-US" dirty="0"/>
          </a:p>
        </p:txBody>
      </p:sp>
      <p:sp>
        <p:nvSpPr>
          <p:cNvPr id="6" name="Text Placeholder 5">
            <a:extLst>
              <a:ext uri="{FF2B5EF4-FFF2-40B4-BE49-F238E27FC236}">
                <a16:creationId xmlns:a16="http://schemas.microsoft.com/office/drawing/2014/main" id="{AE6E3D2B-9B2C-4114-90BE-5553995C3C7D}"/>
              </a:ext>
            </a:extLst>
          </p:cNvPr>
          <p:cNvSpPr>
            <a:spLocks noGrp="1"/>
          </p:cNvSpPr>
          <p:nvPr>
            <p:ph type="body" idx="4294967295"/>
          </p:nvPr>
        </p:nvSpPr>
        <p:spPr>
          <a:xfrm>
            <a:off x="0" y="1535113"/>
            <a:ext cx="4040188" cy="639762"/>
          </a:xfrm>
        </p:spPr>
        <p:txBody>
          <a:bodyPr/>
          <a:lstStyle/>
          <a:p>
            <a:pPr marL="0" indent="0">
              <a:buNone/>
            </a:pPr>
            <a:r>
              <a:rPr lang="en-CA" i="1" dirty="0"/>
              <a:t>	</a:t>
            </a:r>
          </a:p>
        </p:txBody>
      </p:sp>
    </p:spTree>
    <p:extLst>
      <p:ext uri="{BB962C8B-B14F-4D97-AF65-F5344CB8AC3E}">
        <p14:creationId xmlns:p14="http://schemas.microsoft.com/office/powerpoint/2010/main" val="2710390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4BBB-3355-472F-9E4B-149010C0F2E3}"/>
              </a:ext>
            </a:extLst>
          </p:cNvPr>
          <p:cNvSpPr>
            <a:spLocks noGrp="1"/>
          </p:cNvSpPr>
          <p:nvPr>
            <p:ph type="title"/>
          </p:nvPr>
        </p:nvSpPr>
        <p:spPr/>
        <p:txBody>
          <a:bodyPr/>
          <a:lstStyle/>
          <a:p>
            <a:r>
              <a:rPr lang="en-CA" dirty="0"/>
              <a:t>The 10 Principles</a:t>
            </a:r>
          </a:p>
        </p:txBody>
      </p:sp>
      <p:sp>
        <p:nvSpPr>
          <p:cNvPr id="3" name="Content Placeholder 2">
            <a:extLst>
              <a:ext uri="{FF2B5EF4-FFF2-40B4-BE49-F238E27FC236}">
                <a16:creationId xmlns:a16="http://schemas.microsoft.com/office/drawing/2014/main" id="{4F9431E8-4BCB-4356-900C-1CB3BCA99553}"/>
              </a:ext>
            </a:extLst>
          </p:cNvPr>
          <p:cNvSpPr>
            <a:spLocks noGrp="1"/>
          </p:cNvSpPr>
          <p:nvPr>
            <p:ph idx="1"/>
          </p:nvPr>
        </p:nvSpPr>
        <p:spPr/>
        <p:txBody>
          <a:bodyPr/>
          <a:lstStyle/>
          <a:p>
            <a:pPr marL="0" indent="0">
              <a:buNone/>
            </a:pPr>
            <a:endParaRPr lang="en-CA" dirty="0"/>
          </a:p>
          <a:p>
            <a:pPr marL="0" indent="0">
              <a:buNone/>
            </a:pPr>
            <a:r>
              <a:rPr lang="en-CA" dirty="0"/>
              <a:t>Principles Set Out in the National Standard of Canada Entitled Model Code for the Protection of Personal Information, CAN/CSA-Q830-96</a:t>
            </a:r>
          </a:p>
          <a:p>
            <a:pPr marL="0" indent="0">
              <a:buNone/>
            </a:pPr>
            <a:endParaRPr lang="en-CA" dirty="0"/>
          </a:p>
          <a:p>
            <a:pPr marL="0" indent="0">
              <a:buNone/>
            </a:pPr>
            <a:r>
              <a:rPr lang="en-CA" dirty="0"/>
              <a:t>“Fair Information Principles”</a:t>
            </a:r>
          </a:p>
        </p:txBody>
      </p:sp>
      <p:sp>
        <p:nvSpPr>
          <p:cNvPr id="4" name="Footer Placeholder 3">
            <a:extLst>
              <a:ext uri="{FF2B5EF4-FFF2-40B4-BE49-F238E27FC236}">
                <a16:creationId xmlns:a16="http://schemas.microsoft.com/office/drawing/2014/main" id="{8E412A3C-0E54-4E7E-B771-557D698B7DC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838919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75E0-FB68-40DC-87C5-9E3584C23829}"/>
              </a:ext>
            </a:extLst>
          </p:cNvPr>
          <p:cNvSpPr>
            <a:spLocks noGrp="1"/>
          </p:cNvSpPr>
          <p:nvPr>
            <p:ph type="title"/>
          </p:nvPr>
        </p:nvSpPr>
        <p:spPr/>
        <p:txBody>
          <a:bodyPr/>
          <a:lstStyle/>
          <a:p>
            <a:r>
              <a:rPr lang="en-CA" dirty="0"/>
              <a:t>The 10 Principles come to life!</a:t>
            </a:r>
          </a:p>
        </p:txBody>
      </p:sp>
      <p:sp>
        <p:nvSpPr>
          <p:cNvPr id="3" name="Content Placeholder 2">
            <a:extLst>
              <a:ext uri="{FF2B5EF4-FFF2-40B4-BE49-F238E27FC236}">
                <a16:creationId xmlns:a16="http://schemas.microsoft.com/office/drawing/2014/main" id="{4B76C723-4D36-4AF9-AC0C-3AD852878C28}"/>
              </a:ext>
            </a:extLst>
          </p:cNvPr>
          <p:cNvSpPr>
            <a:spLocks noGrp="1"/>
          </p:cNvSpPr>
          <p:nvPr>
            <p:ph idx="1"/>
          </p:nvPr>
        </p:nvSpPr>
        <p:spPr>
          <a:xfrm>
            <a:off x="457200" y="1772816"/>
            <a:ext cx="8229600" cy="4353347"/>
          </a:xfrm>
        </p:spPr>
        <p:txBody>
          <a:bodyPr/>
          <a:lstStyle/>
          <a:p>
            <a:pPr marL="0" indent="0" algn="ctr">
              <a:buNone/>
            </a:pPr>
            <a:r>
              <a:rPr lang="en-CA" sz="4000" dirty="0"/>
              <a:t>The Privacy Policy</a:t>
            </a:r>
          </a:p>
          <a:p>
            <a:pPr marL="0" indent="0" algn="ctr">
              <a:buNone/>
            </a:pPr>
            <a:r>
              <a:rPr lang="en-CA" dirty="0"/>
              <a:t>Fun and games on </a:t>
            </a:r>
            <a:r>
              <a:rPr lang="en-CA" dirty="0">
                <a:sym typeface="Wingdings" panose="05000000000000000000" pitchFamily="2" charset="2"/>
              </a:rPr>
              <a:t>October 28 </a:t>
            </a:r>
          </a:p>
          <a:p>
            <a:pPr marL="0" indent="0" algn="ctr">
              <a:buNone/>
            </a:pPr>
            <a:r>
              <a:rPr lang="en-CA" dirty="0">
                <a:sym typeface="Wingdings" panose="05000000000000000000" pitchFamily="2" charset="2"/>
              </a:rPr>
              <a:t>Have the PP in class with you</a:t>
            </a:r>
          </a:p>
          <a:p>
            <a:pPr marL="0" indent="0" algn="ctr">
              <a:buNone/>
            </a:pPr>
            <a:endParaRPr lang="en-CA" dirty="0">
              <a:sym typeface="Wingdings" panose="05000000000000000000" pitchFamily="2" charset="2"/>
            </a:endParaRPr>
          </a:p>
          <a:p>
            <a:pPr marL="0" indent="0" algn="ctr">
              <a:buNone/>
            </a:pPr>
            <a:r>
              <a:rPr lang="en-CA" dirty="0">
                <a:sym typeface="Wingdings" panose="05000000000000000000" pitchFamily="2" charset="2"/>
              </a:rPr>
              <a:t>(though you’ll get a couple of principles from your classmates coming up…)</a:t>
            </a:r>
            <a:endParaRPr lang="en-CA" dirty="0"/>
          </a:p>
        </p:txBody>
      </p:sp>
      <p:sp>
        <p:nvSpPr>
          <p:cNvPr id="4" name="Footer Placeholder 3">
            <a:extLst>
              <a:ext uri="{FF2B5EF4-FFF2-40B4-BE49-F238E27FC236}">
                <a16:creationId xmlns:a16="http://schemas.microsoft.com/office/drawing/2014/main" id="{14BB1E8F-F202-4F69-8A32-F51B50DACCB7}"/>
              </a:ext>
            </a:extLst>
          </p:cNvPr>
          <p:cNvSpPr>
            <a:spLocks noGrp="1"/>
          </p:cNvSpPr>
          <p:nvPr>
            <p:ph type="ftr" sz="quarter" idx="11"/>
          </p:nvPr>
        </p:nvSpPr>
        <p:spPr/>
        <p:txBody>
          <a:bodyPr/>
          <a:lstStyle/>
          <a:p>
            <a:pPr>
              <a:defRPr/>
            </a:pPr>
            <a:r>
              <a:rPr lang="en-US" dirty="0"/>
              <a:t>Class 5</a:t>
            </a:r>
          </a:p>
        </p:txBody>
      </p:sp>
    </p:spTree>
    <p:extLst>
      <p:ext uri="{BB962C8B-B14F-4D97-AF65-F5344CB8AC3E}">
        <p14:creationId xmlns:p14="http://schemas.microsoft.com/office/powerpoint/2010/main" val="128292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FDCC98-869D-43F5-A400-B19EC5E11A24}"/>
              </a:ext>
            </a:extLst>
          </p:cNvPr>
          <p:cNvSpPr>
            <a:spLocks noGrp="1"/>
          </p:cNvSpPr>
          <p:nvPr>
            <p:ph type="title"/>
          </p:nvPr>
        </p:nvSpPr>
        <p:spPr>
          <a:xfrm>
            <a:off x="758031" y="620688"/>
            <a:ext cx="7772400" cy="4104456"/>
          </a:xfrm>
        </p:spPr>
        <p:txBody>
          <a:bodyPr/>
          <a:lstStyle/>
          <a:p>
            <a:r>
              <a:rPr lang="en-CA" dirty="0"/>
              <a:t>(The office of) the privacy commissioner</a:t>
            </a:r>
          </a:p>
        </p:txBody>
      </p:sp>
      <p:sp>
        <p:nvSpPr>
          <p:cNvPr id="4" name="Footer Placeholder 3">
            <a:extLst>
              <a:ext uri="{FF2B5EF4-FFF2-40B4-BE49-F238E27FC236}">
                <a16:creationId xmlns:a16="http://schemas.microsoft.com/office/drawing/2014/main" id="{1DD77905-9601-4B84-A6DD-15E60C2D4463}"/>
              </a:ext>
            </a:extLst>
          </p:cNvPr>
          <p:cNvSpPr>
            <a:spLocks noGrp="1"/>
          </p:cNvSpPr>
          <p:nvPr>
            <p:ph type="ftr" sz="quarter" idx="11"/>
          </p:nvPr>
        </p:nvSpPr>
        <p:spPr/>
        <p:txBody>
          <a:bodyPr/>
          <a:lstStyle/>
          <a:p>
            <a:pPr>
              <a:defRPr/>
            </a:pPr>
            <a:r>
              <a:rPr lang="en-US"/>
              <a:t>Class 5</a:t>
            </a:r>
            <a:endParaRPr lang="en-US" dirty="0"/>
          </a:p>
        </p:txBody>
      </p:sp>
      <p:pic>
        <p:nvPicPr>
          <p:cNvPr id="1026" name="Picture 2" descr="Philippe Dufresne, Privacy Commissioner of Canada">
            <a:extLst>
              <a:ext uri="{FF2B5EF4-FFF2-40B4-BE49-F238E27FC236}">
                <a16:creationId xmlns:a16="http://schemas.microsoft.com/office/drawing/2014/main" id="{DAA6301A-D16A-85A2-C9D0-D880D1226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558" y="2924944"/>
            <a:ext cx="2673673" cy="30212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5CA844-270F-9E4A-24E7-D9760E7F4FC2}"/>
              </a:ext>
            </a:extLst>
          </p:cNvPr>
          <p:cNvSpPr txBox="1"/>
          <p:nvPr/>
        </p:nvSpPr>
        <p:spPr>
          <a:xfrm>
            <a:off x="5004048" y="3429000"/>
            <a:ext cx="3096344" cy="1200329"/>
          </a:xfrm>
          <a:prstGeom prst="rect">
            <a:avLst/>
          </a:prstGeom>
          <a:noFill/>
        </p:spPr>
        <p:txBody>
          <a:bodyPr wrap="square" rtlCol="0">
            <a:spAutoFit/>
          </a:bodyPr>
          <a:lstStyle/>
          <a:p>
            <a:r>
              <a:rPr lang="en-US" b="1" dirty="0">
                <a:solidFill>
                  <a:schemeClr val="bg1"/>
                </a:solidFill>
              </a:rPr>
              <a:t>Philippe Dufresne </a:t>
            </a:r>
            <a:r>
              <a:rPr lang="en-US" dirty="0">
                <a:solidFill>
                  <a:schemeClr val="bg1"/>
                </a:solidFill>
              </a:rPr>
              <a:t>was appointed Privacy Commissioner of Canada on June 27, 2022</a:t>
            </a:r>
            <a:endParaRPr lang="en-CA" dirty="0">
              <a:solidFill>
                <a:schemeClr val="bg1"/>
              </a:solidFill>
            </a:endParaRPr>
          </a:p>
        </p:txBody>
      </p:sp>
    </p:spTree>
    <p:extLst>
      <p:ext uri="{BB962C8B-B14F-4D97-AF65-F5344CB8AC3E}">
        <p14:creationId xmlns:p14="http://schemas.microsoft.com/office/powerpoint/2010/main" val="1325636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112C-9DC9-406E-BBD3-3E0EA1819444}"/>
              </a:ext>
            </a:extLst>
          </p:cNvPr>
          <p:cNvSpPr>
            <a:spLocks noGrp="1"/>
          </p:cNvSpPr>
          <p:nvPr>
            <p:ph type="title"/>
          </p:nvPr>
        </p:nvSpPr>
        <p:spPr/>
        <p:txBody>
          <a:bodyPr/>
          <a:lstStyle/>
          <a:p>
            <a:r>
              <a:rPr lang="en-CA" dirty="0"/>
              <a:t>The Privacy Commissioner</a:t>
            </a:r>
          </a:p>
        </p:txBody>
      </p:sp>
      <p:sp>
        <p:nvSpPr>
          <p:cNvPr id="3" name="Content Placeholder 2">
            <a:extLst>
              <a:ext uri="{FF2B5EF4-FFF2-40B4-BE49-F238E27FC236}">
                <a16:creationId xmlns:a16="http://schemas.microsoft.com/office/drawing/2014/main" id="{ED2B5AD8-FAC8-4F6C-BB06-A4E04824A5BC}"/>
              </a:ext>
            </a:extLst>
          </p:cNvPr>
          <p:cNvSpPr>
            <a:spLocks noGrp="1"/>
          </p:cNvSpPr>
          <p:nvPr>
            <p:ph idx="1"/>
          </p:nvPr>
        </p:nvSpPr>
        <p:spPr/>
        <p:txBody>
          <a:bodyPr/>
          <a:lstStyle/>
          <a:p>
            <a:pPr marL="0" indent="0">
              <a:buNone/>
            </a:pPr>
            <a:r>
              <a:rPr lang="en-CA" dirty="0"/>
              <a:t>S2. PIPEDA</a:t>
            </a:r>
          </a:p>
          <a:p>
            <a:pPr marL="0" indent="0">
              <a:buNone/>
            </a:pPr>
            <a:r>
              <a:rPr lang="en-CA" dirty="0"/>
              <a:t>“Commissioner” means the Privacy Commissioner appointed under section 53 of the Privacy Act.</a:t>
            </a:r>
          </a:p>
          <a:p>
            <a:pPr marL="0" indent="0">
              <a:buNone/>
            </a:pPr>
            <a:r>
              <a:rPr lang="en-CA" sz="2000" b="1" dirty="0"/>
              <a:t>53</a:t>
            </a:r>
            <a:r>
              <a:rPr lang="en-CA" sz="2000" dirty="0"/>
              <a:t> </a:t>
            </a:r>
            <a:r>
              <a:rPr lang="en-CA" sz="2000" b="1" dirty="0"/>
              <a:t>(1)</a:t>
            </a:r>
            <a:r>
              <a:rPr lang="en-CA" sz="2000" dirty="0"/>
              <a:t> The Governor in Council shall, by commission under the Great Seal, appoint a Privacy Commissioner after consultation with the leader of every recognized party in the Senate and House of Commons and approval of the appointment by resolution of the Senate and House of Commons.</a:t>
            </a:r>
          </a:p>
          <a:p>
            <a:pPr marL="0" indent="0">
              <a:buNone/>
            </a:pPr>
            <a:r>
              <a:rPr lang="en-CA" sz="2000" dirty="0"/>
              <a:t>(2) [7-year term]</a:t>
            </a:r>
          </a:p>
        </p:txBody>
      </p:sp>
      <p:sp>
        <p:nvSpPr>
          <p:cNvPr id="4" name="Footer Placeholder 3">
            <a:extLst>
              <a:ext uri="{FF2B5EF4-FFF2-40B4-BE49-F238E27FC236}">
                <a16:creationId xmlns:a16="http://schemas.microsoft.com/office/drawing/2014/main" id="{500EE43F-F305-4DBD-AAAA-858072980A3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273569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D6B9-8189-4C88-940E-2742A91A7710}"/>
              </a:ext>
            </a:extLst>
          </p:cNvPr>
          <p:cNvSpPr>
            <a:spLocks noGrp="1"/>
          </p:cNvSpPr>
          <p:nvPr>
            <p:ph type="title"/>
          </p:nvPr>
        </p:nvSpPr>
        <p:spPr/>
        <p:txBody>
          <a:bodyPr/>
          <a:lstStyle/>
          <a:p>
            <a:r>
              <a:rPr lang="en-CA" dirty="0"/>
              <a:t>What does the PC do?</a:t>
            </a:r>
          </a:p>
        </p:txBody>
      </p:sp>
      <p:sp>
        <p:nvSpPr>
          <p:cNvPr id="3" name="Content Placeholder 2">
            <a:extLst>
              <a:ext uri="{FF2B5EF4-FFF2-40B4-BE49-F238E27FC236}">
                <a16:creationId xmlns:a16="http://schemas.microsoft.com/office/drawing/2014/main" id="{2224FE1C-C6A2-4825-9E9F-AD69A614CFD1}"/>
              </a:ext>
            </a:extLst>
          </p:cNvPr>
          <p:cNvSpPr>
            <a:spLocks noGrp="1"/>
          </p:cNvSpPr>
          <p:nvPr>
            <p:ph idx="1"/>
          </p:nvPr>
        </p:nvSpPr>
        <p:spPr>
          <a:xfrm>
            <a:off x="457200" y="1268760"/>
            <a:ext cx="8229600" cy="4857403"/>
          </a:xfrm>
        </p:spPr>
        <p:txBody>
          <a:bodyPr/>
          <a:lstStyle/>
          <a:p>
            <a:pPr marL="0" indent="0">
              <a:buNone/>
            </a:pPr>
            <a:r>
              <a:rPr lang="en-CA" dirty="0"/>
              <a:t>Not much!</a:t>
            </a:r>
          </a:p>
          <a:p>
            <a:pPr marL="0" indent="0">
              <a:buNone/>
            </a:pPr>
            <a:r>
              <a:rPr lang="en-CA" sz="1800" b="1" dirty="0"/>
              <a:t>11</a:t>
            </a:r>
            <a:r>
              <a:rPr lang="en-CA" sz="1800" dirty="0"/>
              <a:t> </a:t>
            </a:r>
            <a:r>
              <a:rPr lang="en-CA" sz="1800" b="1" dirty="0"/>
              <a:t>(1)</a:t>
            </a:r>
            <a:r>
              <a:rPr lang="en-CA" sz="1800" dirty="0"/>
              <a:t> </a:t>
            </a:r>
            <a:r>
              <a:rPr lang="en-CA" sz="1800" b="1" dirty="0"/>
              <a:t>An individual may file with the Commissioner a written complaint </a:t>
            </a:r>
            <a:r>
              <a:rPr lang="en-CA" sz="1800" dirty="0"/>
              <a:t>against an organization for contravening a provision of Division 1 or for not following a recommendation set out in Schedule 1.</a:t>
            </a:r>
          </a:p>
          <a:p>
            <a:pPr marL="0" indent="0">
              <a:buNone/>
            </a:pPr>
            <a:r>
              <a:rPr lang="en-CA" sz="1800" b="1" dirty="0"/>
              <a:t>(2)</a:t>
            </a:r>
            <a:r>
              <a:rPr lang="en-CA" sz="1800" dirty="0"/>
              <a:t> If the Commissioner is satisfied that there are reasonable grounds to investigate a matter under this Part, </a:t>
            </a:r>
            <a:r>
              <a:rPr lang="en-CA" sz="1800" b="1" dirty="0"/>
              <a:t>the Commissioner may initiate a complaint </a:t>
            </a:r>
            <a:r>
              <a:rPr lang="en-CA" sz="1800" dirty="0"/>
              <a:t>in respect of the matter.</a:t>
            </a:r>
          </a:p>
          <a:p>
            <a:pPr marL="0" indent="0">
              <a:buNone/>
            </a:pPr>
            <a:r>
              <a:rPr lang="en-CA" sz="1600" b="1" dirty="0"/>
              <a:t>12</a:t>
            </a:r>
            <a:r>
              <a:rPr lang="en-CA" sz="1600" dirty="0"/>
              <a:t> </a:t>
            </a:r>
            <a:r>
              <a:rPr lang="en-CA" sz="1600" b="1" dirty="0"/>
              <a:t>(1)</a:t>
            </a:r>
            <a:r>
              <a:rPr lang="en-CA" sz="1600" dirty="0"/>
              <a:t> </a:t>
            </a:r>
            <a:r>
              <a:rPr lang="en-CA" sz="1600" b="1" dirty="0"/>
              <a:t>The Commissioner shall conduct an </a:t>
            </a:r>
            <a:r>
              <a:rPr lang="en-CA" sz="2800" b="1" dirty="0"/>
              <a:t>investigation</a:t>
            </a:r>
            <a:r>
              <a:rPr lang="en-CA" sz="1600" dirty="0"/>
              <a:t> in respect of a complaint, unless the Commissioner is of the opinion that</a:t>
            </a:r>
          </a:p>
          <a:p>
            <a:pPr marL="0" indent="0">
              <a:buNone/>
            </a:pPr>
            <a:r>
              <a:rPr lang="en-CA" sz="1600" b="1" dirty="0"/>
              <a:t>(a)</a:t>
            </a:r>
            <a:r>
              <a:rPr lang="en-CA" sz="1600" dirty="0"/>
              <a:t> the complainant ought first to exhaust grievance or review procedures otherwise reasonably available;</a:t>
            </a:r>
          </a:p>
          <a:p>
            <a:pPr marL="0" indent="0">
              <a:buNone/>
            </a:pPr>
            <a:r>
              <a:rPr lang="en-CA" sz="1600" b="1" dirty="0"/>
              <a:t>(b)</a:t>
            </a:r>
            <a:r>
              <a:rPr lang="en-CA" sz="1600" dirty="0"/>
              <a:t> the complaint could more appropriately be dealt with, initially or completely, by means of a procedure provided for under the laws of Canada, other than this Part, or the laws of a province; or</a:t>
            </a:r>
          </a:p>
          <a:p>
            <a:pPr marL="0" indent="0">
              <a:buNone/>
            </a:pPr>
            <a:r>
              <a:rPr lang="en-CA" sz="1600" b="1" dirty="0"/>
              <a:t>(c)</a:t>
            </a:r>
            <a:r>
              <a:rPr lang="en-CA" sz="1600" dirty="0"/>
              <a:t> the complaint was not filed within a reasonable period after the day on which the subject matter of the complaint arose.</a:t>
            </a:r>
          </a:p>
          <a:p>
            <a:pPr marL="0" indent="0">
              <a:buNone/>
            </a:pPr>
            <a:endParaRPr lang="en-CA" sz="2400" dirty="0"/>
          </a:p>
          <a:p>
            <a:pPr marL="0" indent="0">
              <a:buNone/>
            </a:pPr>
            <a:endParaRPr lang="en-CA" dirty="0"/>
          </a:p>
        </p:txBody>
      </p:sp>
      <p:sp>
        <p:nvSpPr>
          <p:cNvPr id="4" name="Footer Placeholder 3">
            <a:extLst>
              <a:ext uri="{FF2B5EF4-FFF2-40B4-BE49-F238E27FC236}">
                <a16:creationId xmlns:a16="http://schemas.microsoft.com/office/drawing/2014/main" id="{C1A74836-E9F2-4868-808F-793061B651FD}"/>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072698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BD99-AF02-4846-B8F3-5522497249BA}"/>
              </a:ext>
            </a:extLst>
          </p:cNvPr>
          <p:cNvSpPr>
            <a:spLocks noGrp="1"/>
          </p:cNvSpPr>
          <p:nvPr>
            <p:ph type="title"/>
          </p:nvPr>
        </p:nvSpPr>
        <p:spPr/>
        <p:txBody>
          <a:bodyPr/>
          <a:lstStyle/>
          <a:p>
            <a:r>
              <a:rPr lang="en-CA" dirty="0"/>
              <a:t>What is the result of these investigations?</a:t>
            </a:r>
          </a:p>
        </p:txBody>
      </p:sp>
      <p:sp>
        <p:nvSpPr>
          <p:cNvPr id="3" name="Content Placeholder 2">
            <a:extLst>
              <a:ext uri="{FF2B5EF4-FFF2-40B4-BE49-F238E27FC236}">
                <a16:creationId xmlns:a16="http://schemas.microsoft.com/office/drawing/2014/main" id="{45CEBF4C-92C2-42AF-979A-4CE4E4E9ADC7}"/>
              </a:ext>
            </a:extLst>
          </p:cNvPr>
          <p:cNvSpPr>
            <a:spLocks noGrp="1"/>
          </p:cNvSpPr>
          <p:nvPr>
            <p:ph idx="1"/>
          </p:nvPr>
        </p:nvSpPr>
        <p:spPr/>
        <p:txBody>
          <a:bodyPr/>
          <a:lstStyle/>
          <a:p>
            <a:pPr marL="0" indent="0">
              <a:buNone/>
            </a:pPr>
            <a:r>
              <a:rPr lang="en-CA" dirty="0"/>
              <a:t>Not much!</a:t>
            </a:r>
          </a:p>
          <a:p>
            <a:pPr marL="0" indent="0">
              <a:buNone/>
            </a:pPr>
            <a:r>
              <a:rPr lang="en-CA" sz="2000" b="1" dirty="0"/>
              <a:t>13</a:t>
            </a:r>
            <a:r>
              <a:rPr lang="en-CA" sz="2000" dirty="0"/>
              <a:t> </a:t>
            </a:r>
            <a:r>
              <a:rPr lang="en-CA" sz="2000" b="1" dirty="0"/>
              <a:t>(1)</a:t>
            </a:r>
            <a:r>
              <a:rPr lang="en-CA" sz="2000" dirty="0"/>
              <a:t> The Commissioner shall, within one year after the day on which a complaint is filed or is initiated by the Commissioner, </a:t>
            </a:r>
            <a:r>
              <a:rPr lang="en-CA" sz="2000" b="1" dirty="0"/>
              <a:t>prepare a report </a:t>
            </a:r>
            <a:r>
              <a:rPr lang="en-CA" sz="2000" dirty="0"/>
              <a:t>that contains</a:t>
            </a:r>
          </a:p>
          <a:p>
            <a:pPr marL="0" indent="0">
              <a:buNone/>
            </a:pPr>
            <a:r>
              <a:rPr lang="en-CA" sz="2000" b="1" dirty="0"/>
              <a:t>(a)</a:t>
            </a:r>
            <a:r>
              <a:rPr lang="en-CA" sz="2000" dirty="0"/>
              <a:t> the Commissioner’s findings and </a:t>
            </a:r>
            <a:r>
              <a:rPr lang="en-CA" sz="2000" b="1" dirty="0"/>
              <a:t>recommendations</a:t>
            </a:r>
            <a:r>
              <a:rPr lang="en-CA" sz="2000" dirty="0"/>
              <a:t>;</a:t>
            </a:r>
          </a:p>
          <a:p>
            <a:pPr marL="0" indent="0">
              <a:buNone/>
            </a:pPr>
            <a:r>
              <a:rPr lang="en-CA" sz="2000" b="1" dirty="0"/>
              <a:t>(b)</a:t>
            </a:r>
            <a:r>
              <a:rPr lang="en-CA" sz="2000" dirty="0"/>
              <a:t> any settlement that was reached by the parties;</a:t>
            </a:r>
          </a:p>
          <a:p>
            <a:pPr marL="0" indent="0">
              <a:buNone/>
            </a:pPr>
            <a:r>
              <a:rPr lang="en-CA" sz="2000" b="1" dirty="0"/>
              <a:t>(c)</a:t>
            </a:r>
            <a:r>
              <a:rPr lang="en-CA" sz="2000" dirty="0"/>
              <a:t> if appropriate, a </a:t>
            </a:r>
            <a:r>
              <a:rPr lang="en-CA" sz="2000" b="1" dirty="0"/>
              <a:t>request</a:t>
            </a:r>
            <a:r>
              <a:rPr lang="en-CA" sz="2000" dirty="0"/>
              <a:t> that the organization give the Commissioner, within a specified time, notice of any action taken or proposed to be taken to implement the recommendations contained in the report or reasons why no such action has been or is proposed to be taken; and</a:t>
            </a:r>
          </a:p>
          <a:p>
            <a:pPr marL="0" indent="0">
              <a:buNone/>
            </a:pPr>
            <a:r>
              <a:rPr lang="en-CA" sz="2000" b="1" dirty="0"/>
              <a:t>(d)</a:t>
            </a:r>
            <a:r>
              <a:rPr lang="en-CA" sz="2000" dirty="0"/>
              <a:t> the recourse, if any, that is available under section 14.</a:t>
            </a:r>
          </a:p>
          <a:p>
            <a:pPr marL="0" indent="0">
              <a:buNone/>
            </a:pPr>
            <a:endParaRPr lang="en-CA" sz="2000" dirty="0"/>
          </a:p>
        </p:txBody>
      </p:sp>
      <p:sp>
        <p:nvSpPr>
          <p:cNvPr id="4" name="Footer Placeholder 3">
            <a:extLst>
              <a:ext uri="{FF2B5EF4-FFF2-40B4-BE49-F238E27FC236}">
                <a16:creationId xmlns:a16="http://schemas.microsoft.com/office/drawing/2014/main" id="{FCDA5E79-C081-411F-88B5-F079D0D55BD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032686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FEAB-7FF4-4D25-A80E-CFCD316282B1}"/>
              </a:ext>
            </a:extLst>
          </p:cNvPr>
          <p:cNvSpPr>
            <a:spLocks noGrp="1"/>
          </p:cNvSpPr>
          <p:nvPr>
            <p:ph type="title"/>
          </p:nvPr>
        </p:nvSpPr>
        <p:spPr/>
        <p:txBody>
          <a:bodyPr/>
          <a:lstStyle/>
          <a:p>
            <a:r>
              <a:rPr lang="en-CA" dirty="0"/>
              <a:t>But wait, there’s more!</a:t>
            </a:r>
          </a:p>
        </p:txBody>
      </p:sp>
      <p:sp>
        <p:nvSpPr>
          <p:cNvPr id="3" name="Content Placeholder 2">
            <a:extLst>
              <a:ext uri="{FF2B5EF4-FFF2-40B4-BE49-F238E27FC236}">
                <a16:creationId xmlns:a16="http://schemas.microsoft.com/office/drawing/2014/main" id="{0328AC6F-29C4-464D-AD3F-990B0999E5A0}"/>
              </a:ext>
            </a:extLst>
          </p:cNvPr>
          <p:cNvSpPr>
            <a:spLocks noGrp="1"/>
          </p:cNvSpPr>
          <p:nvPr>
            <p:ph idx="1"/>
          </p:nvPr>
        </p:nvSpPr>
        <p:spPr/>
        <p:txBody>
          <a:bodyPr/>
          <a:lstStyle/>
          <a:p>
            <a:pPr marL="0" indent="0">
              <a:buNone/>
            </a:pPr>
            <a:r>
              <a:rPr lang="en-CA" dirty="0"/>
              <a:t>Still not much:</a:t>
            </a:r>
          </a:p>
          <a:p>
            <a:pPr marL="0" indent="0">
              <a:buNone/>
            </a:pPr>
            <a:endParaRPr lang="en-CA" dirty="0"/>
          </a:p>
          <a:p>
            <a:pPr marL="0" indent="0">
              <a:buNone/>
            </a:pPr>
            <a:r>
              <a:rPr lang="en-CA" sz="2400" b="1" dirty="0"/>
              <a:t>17.1</a:t>
            </a:r>
            <a:r>
              <a:rPr lang="en-CA" sz="2400" dirty="0"/>
              <a:t> </a:t>
            </a:r>
            <a:r>
              <a:rPr lang="en-CA" sz="2400" b="1" dirty="0"/>
              <a:t>(1)</a:t>
            </a:r>
            <a:r>
              <a:rPr lang="en-CA" sz="2400" dirty="0"/>
              <a:t> If the Commissioner believes on reasonable grounds that an organization has committed, is about to commit or is likely to commit an act or omission that could constitute a contravention of a provision of Division 1 or 1.1 or a failure to follow a recommendation set out in Schedule 1, the </a:t>
            </a:r>
            <a:r>
              <a:rPr lang="en-CA" sz="2400" b="1" dirty="0"/>
              <a:t>Commissioner </a:t>
            </a:r>
            <a:r>
              <a:rPr lang="en-CA" sz="4000" b="1" dirty="0"/>
              <a:t>may</a:t>
            </a:r>
            <a:r>
              <a:rPr lang="en-CA" sz="2400" b="1" dirty="0"/>
              <a:t> enter into a compliance agreement</a:t>
            </a:r>
            <a:r>
              <a:rPr lang="en-CA" sz="2400" dirty="0"/>
              <a:t>, aimed at ensuring compliance with this Part, with that organization.</a:t>
            </a:r>
          </a:p>
        </p:txBody>
      </p:sp>
      <p:sp>
        <p:nvSpPr>
          <p:cNvPr id="4" name="Footer Placeholder 3">
            <a:extLst>
              <a:ext uri="{FF2B5EF4-FFF2-40B4-BE49-F238E27FC236}">
                <a16:creationId xmlns:a16="http://schemas.microsoft.com/office/drawing/2014/main" id="{A68BF896-2E35-4D3E-A2E2-62F65B2A4CC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642182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FEAB-7FF4-4D25-A80E-CFCD316282B1}"/>
              </a:ext>
            </a:extLst>
          </p:cNvPr>
          <p:cNvSpPr>
            <a:spLocks noGrp="1"/>
          </p:cNvSpPr>
          <p:nvPr>
            <p:ph type="title"/>
          </p:nvPr>
        </p:nvSpPr>
        <p:spPr/>
        <p:txBody>
          <a:bodyPr/>
          <a:lstStyle/>
          <a:p>
            <a:r>
              <a:rPr lang="en-CA" dirty="0"/>
              <a:t>But wait, there’s more!</a:t>
            </a:r>
          </a:p>
        </p:txBody>
      </p:sp>
      <p:sp>
        <p:nvSpPr>
          <p:cNvPr id="3" name="Content Placeholder 2">
            <a:extLst>
              <a:ext uri="{FF2B5EF4-FFF2-40B4-BE49-F238E27FC236}">
                <a16:creationId xmlns:a16="http://schemas.microsoft.com/office/drawing/2014/main" id="{0328AC6F-29C4-464D-AD3F-990B0999E5A0}"/>
              </a:ext>
            </a:extLst>
          </p:cNvPr>
          <p:cNvSpPr>
            <a:spLocks noGrp="1"/>
          </p:cNvSpPr>
          <p:nvPr>
            <p:ph idx="1"/>
          </p:nvPr>
        </p:nvSpPr>
        <p:spPr/>
        <p:txBody>
          <a:bodyPr/>
          <a:lstStyle/>
          <a:p>
            <a:pPr marL="0" indent="0">
              <a:buNone/>
            </a:pPr>
            <a:r>
              <a:rPr lang="en-CA" i="1" dirty="0"/>
              <a:t>Still</a:t>
            </a:r>
            <a:r>
              <a:rPr lang="en-CA" dirty="0"/>
              <a:t> not much:</a:t>
            </a:r>
          </a:p>
          <a:p>
            <a:pPr marL="0" indent="0">
              <a:buNone/>
            </a:pPr>
            <a:r>
              <a:rPr lang="en-CA" sz="2400" dirty="0"/>
              <a:t>18 (1) The Commissioner may, on reasonable notice and at any reasonable time, </a:t>
            </a:r>
            <a:r>
              <a:rPr lang="en-CA" sz="2400" b="1" dirty="0"/>
              <a:t>audit</a:t>
            </a:r>
            <a:r>
              <a:rPr lang="en-CA" sz="2400" dirty="0"/>
              <a:t> the personal information management practices of an organization if the Commissioner has reasonable grounds to believe that the organization has contravened a provision of Division 1 or 1.1 or is not following a recommendation set out in Schedule 1</a:t>
            </a:r>
          </a:p>
          <a:p>
            <a:pPr marL="0" indent="0">
              <a:buNone/>
            </a:pPr>
            <a:r>
              <a:rPr lang="en-CA" sz="2400" b="1" dirty="0"/>
              <a:t>19</a:t>
            </a:r>
            <a:r>
              <a:rPr lang="en-CA" sz="2400" dirty="0"/>
              <a:t> </a:t>
            </a:r>
            <a:r>
              <a:rPr lang="en-CA" sz="2400" b="1" dirty="0"/>
              <a:t>(1)</a:t>
            </a:r>
            <a:r>
              <a:rPr lang="en-CA" sz="2400" dirty="0"/>
              <a:t> After an audit, the Commissioner shall provide the audited organization with a </a:t>
            </a:r>
            <a:r>
              <a:rPr lang="en-CA" sz="2400" b="1" dirty="0"/>
              <a:t>report</a:t>
            </a:r>
            <a:r>
              <a:rPr lang="en-CA" sz="2400" dirty="0"/>
              <a:t> that contains the findings of the audit and any </a:t>
            </a:r>
            <a:r>
              <a:rPr lang="en-CA" sz="2800" b="1" dirty="0"/>
              <a:t>recommendations</a:t>
            </a:r>
            <a:r>
              <a:rPr lang="en-CA" sz="2400" dirty="0"/>
              <a:t> that the Commissioner considers appropriate</a:t>
            </a:r>
          </a:p>
        </p:txBody>
      </p:sp>
      <p:sp>
        <p:nvSpPr>
          <p:cNvPr id="4" name="Footer Placeholder 3">
            <a:extLst>
              <a:ext uri="{FF2B5EF4-FFF2-40B4-BE49-F238E27FC236}">
                <a16:creationId xmlns:a16="http://schemas.microsoft.com/office/drawing/2014/main" id="{A68BF896-2E35-4D3E-A2E2-62F65B2A4CC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098395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8B28-1AB9-426F-A10F-6DC9F59EB0D7}"/>
              </a:ext>
            </a:extLst>
          </p:cNvPr>
          <p:cNvSpPr>
            <a:spLocks noGrp="1"/>
          </p:cNvSpPr>
          <p:nvPr>
            <p:ph type="title"/>
          </p:nvPr>
        </p:nvSpPr>
        <p:spPr/>
        <p:txBody>
          <a:bodyPr/>
          <a:lstStyle/>
          <a:p>
            <a:r>
              <a:rPr lang="fr-CA" sz="2400" dirty="0"/>
              <a:t>e.g. </a:t>
            </a:r>
            <a:r>
              <a:rPr lang="en-CA" sz="2400" i="1" dirty="0"/>
              <a:t>Investigation into Equifax Inc. and Equifax Canada Co.’s compliance with PIPEDA in light of the 2017 breach of personal information </a:t>
            </a:r>
            <a:r>
              <a:rPr lang="en-CA" sz="2400" dirty="0"/>
              <a:t>PIPEDA Report of Findings #2019-001 (April 2019)</a:t>
            </a:r>
          </a:p>
        </p:txBody>
      </p:sp>
      <p:sp>
        <p:nvSpPr>
          <p:cNvPr id="3" name="Content Placeholder 2">
            <a:extLst>
              <a:ext uri="{FF2B5EF4-FFF2-40B4-BE49-F238E27FC236}">
                <a16:creationId xmlns:a16="http://schemas.microsoft.com/office/drawing/2014/main" id="{7BBC8CBA-5C97-4F53-924B-B9B5FCEF26BD}"/>
              </a:ext>
            </a:extLst>
          </p:cNvPr>
          <p:cNvSpPr>
            <a:spLocks noGrp="1"/>
          </p:cNvSpPr>
          <p:nvPr>
            <p:ph idx="1"/>
          </p:nvPr>
        </p:nvSpPr>
        <p:spPr>
          <a:xfrm>
            <a:off x="457200" y="1988840"/>
            <a:ext cx="8229600" cy="4137323"/>
          </a:xfrm>
        </p:spPr>
        <p:txBody>
          <a:bodyPr/>
          <a:lstStyle/>
          <a:p>
            <a:r>
              <a:rPr lang="en-CA" dirty="0"/>
              <a:t>Very detailed 150+ paragraphs</a:t>
            </a:r>
          </a:p>
          <a:p>
            <a:r>
              <a:rPr lang="en-CA" dirty="0"/>
              <a:t>Many PIPEDA violations!</a:t>
            </a:r>
          </a:p>
          <a:p>
            <a:r>
              <a:rPr lang="en-CA" dirty="0"/>
              <a:t>“recommend” “recommend” “recommend”…</a:t>
            </a:r>
          </a:p>
          <a:p>
            <a:r>
              <a:rPr lang="en-CA" dirty="0"/>
              <a:t>“Equifax Canada has signed a compliance agreement committing to undertake a range of corrective measures … matters… resolved”</a:t>
            </a:r>
          </a:p>
        </p:txBody>
      </p:sp>
      <p:sp>
        <p:nvSpPr>
          <p:cNvPr id="4" name="Footer Placeholder 3">
            <a:extLst>
              <a:ext uri="{FF2B5EF4-FFF2-40B4-BE49-F238E27FC236}">
                <a16:creationId xmlns:a16="http://schemas.microsoft.com/office/drawing/2014/main" id="{872B1B6F-FFB5-4C15-9C97-FD1C35A6056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56160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C54C-8781-C0E0-E65F-394DE789967F}"/>
              </a:ext>
            </a:extLst>
          </p:cNvPr>
          <p:cNvSpPr>
            <a:spLocks noGrp="1"/>
          </p:cNvSpPr>
          <p:nvPr>
            <p:ph type="title"/>
          </p:nvPr>
        </p:nvSpPr>
        <p:spPr>
          <a:xfrm>
            <a:off x="0" y="274638"/>
            <a:ext cx="9144000" cy="763935"/>
          </a:xfrm>
        </p:spPr>
        <p:txBody>
          <a:bodyPr/>
          <a:lstStyle/>
          <a:p>
            <a:r>
              <a:rPr lang="en-CA" sz="3200" dirty="0"/>
              <a:t>Last Class Follow-up</a:t>
            </a:r>
            <a:br>
              <a:rPr lang="en-CA" sz="3200" dirty="0"/>
            </a:br>
            <a:r>
              <a:rPr lang="en-CA" sz="3200" i="1" dirty="0"/>
              <a:t>Uber Technologies Inc. v. Heller, </a:t>
            </a:r>
            <a:r>
              <a:rPr lang="en-CA" sz="2400" dirty="0"/>
              <a:t>2020 SCC 16</a:t>
            </a:r>
          </a:p>
        </p:txBody>
      </p:sp>
      <p:sp>
        <p:nvSpPr>
          <p:cNvPr id="3" name="Content Placeholder 2">
            <a:extLst>
              <a:ext uri="{FF2B5EF4-FFF2-40B4-BE49-F238E27FC236}">
                <a16:creationId xmlns:a16="http://schemas.microsoft.com/office/drawing/2014/main" id="{BF2921A1-4159-8E61-301E-9990F485B9B4}"/>
              </a:ext>
            </a:extLst>
          </p:cNvPr>
          <p:cNvSpPr>
            <a:spLocks noGrp="1"/>
          </p:cNvSpPr>
          <p:nvPr>
            <p:ph idx="1"/>
          </p:nvPr>
        </p:nvSpPr>
        <p:spPr>
          <a:xfrm>
            <a:off x="0" y="1268760"/>
            <a:ext cx="9180512" cy="4857403"/>
          </a:xfrm>
        </p:spPr>
        <p:txBody>
          <a:bodyPr/>
          <a:lstStyle/>
          <a:p>
            <a:pPr marL="0" indent="0">
              <a:buNone/>
            </a:pPr>
            <a:r>
              <a:rPr lang="en-CA" sz="2000" dirty="0"/>
              <a:t>“</a:t>
            </a:r>
            <a:r>
              <a:rPr lang="en-US" sz="2000" dirty="0"/>
              <a:t>… proving the elements of unconscionability as “a two-step process”, involving (1) proof of inequality in the positions of the parties, and (2) proof of an improvident bargain. </a:t>
            </a:r>
            <a:r>
              <a:rPr lang="en-US" sz="2000" b="1" dirty="0"/>
              <a:t>The </a:t>
            </a:r>
            <a:r>
              <a:rPr lang="en-US" b="1" dirty="0"/>
              <a:t>concurring</a:t>
            </a:r>
            <a:r>
              <a:rPr lang="en-US" sz="2000" b="1" dirty="0"/>
              <a:t> judgment in </a:t>
            </a:r>
            <a:r>
              <a:rPr lang="en-US" sz="2000" b="1" i="1" dirty="0" err="1"/>
              <a:t>Douez</a:t>
            </a:r>
            <a:r>
              <a:rPr lang="en-US" sz="2000" b="1" i="1" dirty="0"/>
              <a:t> v. Facebook Inc</a:t>
            </a:r>
            <a:r>
              <a:rPr lang="en-US" sz="2000" b="1" dirty="0"/>
              <a:t>.</a:t>
            </a:r>
            <a:r>
              <a:rPr lang="en-US" sz="2000" dirty="0"/>
              <a:t>, [2017] 1 S.C.R. 751, followed a similar approach in a case involving a standard form consumer contract (…)</a:t>
            </a:r>
          </a:p>
          <a:p>
            <a:pPr marL="0" indent="0">
              <a:buNone/>
            </a:pPr>
            <a:r>
              <a:rPr lang="en-US" sz="2000" dirty="0"/>
              <a:t>We see no reason to depart from the approach to unconscionability endorsed in …</a:t>
            </a:r>
            <a:r>
              <a:rPr lang="en-US" sz="2000" i="1" dirty="0" err="1"/>
              <a:t>Douez</a:t>
            </a:r>
            <a:r>
              <a:rPr lang="en-US" sz="2000" dirty="0"/>
              <a:t>”</a:t>
            </a:r>
          </a:p>
          <a:p>
            <a:pPr marL="0" indent="0">
              <a:buNone/>
            </a:pPr>
            <a:r>
              <a:rPr lang="en-US" sz="2000" dirty="0">
                <a:sym typeface="Wingdings" panose="05000000000000000000" pitchFamily="2" charset="2"/>
              </a:rPr>
              <a:t> “Concurring” pointed out by Brown J. in concurrence here, like WTF? The majority in </a:t>
            </a:r>
            <a:r>
              <a:rPr lang="en-US" sz="2000" i="1" dirty="0" err="1">
                <a:sym typeface="Wingdings" panose="05000000000000000000" pitchFamily="2" charset="2"/>
              </a:rPr>
              <a:t>Douez</a:t>
            </a:r>
            <a:r>
              <a:rPr lang="en-US" sz="2000" dirty="0">
                <a:sym typeface="Wingdings" panose="05000000000000000000" pitchFamily="2" charset="2"/>
              </a:rPr>
              <a:t> specifically declined to rule based on unconscionability.</a:t>
            </a:r>
            <a:endParaRPr lang="en-US" sz="2000" dirty="0"/>
          </a:p>
          <a:p>
            <a:pPr marL="0" indent="0">
              <a:buNone/>
            </a:pPr>
            <a:r>
              <a:rPr lang="en-US" sz="2000" u="sng" dirty="0">
                <a:sym typeface="Wingdings" panose="05000000000000000000" pitchFamily="2" charset="2"/>
              </a:rPr>
              <a:t>AM</a:t>
            </a:r>
            <a:r>
              <a:rPr lang="en-US" sz="2000" dirty="0">
                <a:sym typeface="Wingdings" panose="05000000000000000000" pitchFamily="2" charset="2"/>
              </a:rPr>
              <a:t>: </a:t>
            </a:r>
            <a:r>
              <a:rPr lang="en-US" sz="2000" dirty="0"/>
              <a:t>A bunch of stuff abut arbitration agreements, employment law (</a:t>
            </a:r>
            <a:r>
              <a:rPr lang="en-US" sz="2000" i="1" dirty="0"/>
              <a:t>Employment Standards Act </a:t>
            </a:r>
            <a:r>
              <a:rPr lang="en-US" sz="2000" dirty="0"/>
              <a:t>of Ontario) and unconscionability of standard form contracts. That last part is certainly </a:t>
            </a:r>
            <a:r>
              <a:rPr lang="en-US" sz="2000" i="1" dirty="0"/>
              <a:t>internet-related</a:t>
            </a:r>
            <a:r>
              <a:rPr lang="en-US" sz="2000" dirty="0"/>
              <a:t>, but not an internet law case per se (imho), despite Uber being involved. And I would argue the holding is related to </a:t>
            </a:r>
            <a:r>
              <a:rPr lang="en-US" sz="2000" b="1" dirty="0"/>
              <a:t>arbitration</a:t>
            </a:r>
            <a:r>
              <a:rPr lang="en-US" sz="2000" dirty="0"/>
              <a:t> only (though others disagree), which are rare in online Terms agreements. </a:t>
            </a:r>
          </a:p>
          <a:p>
            <a:pPr marL="0" indent="0">
              <a:buNone/>
            </a:pPr>
            <a:endParaRPr lang="en-US" sz="2000" dirty="0"/>
          </a:p>
        </p:txBody>
      </p:sp>
      <p:sp>
        <p:nvSpPr>
          <p:cNvPr id="4" name="Footer Placeholder 3">
            <a:extLst>
              <a:ext uri="{FF2B5EF4-FFF2-40B4-BE49-F238E27FC236}">
                <a16:creationId xmlns:a16="http://schemas.microsoft.com/office/drawing/2014/main" id="{AD6B5936-302F-D588-F655-26BE810BE14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320780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8B28-1AB9-426F-A10F-6DC9F59EB0D7}"/>
              </a:ext>
            </a:extLst>
          </p:cNvPr>
          <p:cNvSpPr>
            <a:spLocks noGrp="1"/>
          </p:cNvSpPr>
          <p:nvPr>
            <p:ph type="title"/>
          </p:nvPr>
        </p:nvSpPr>
        <p:spPr>
          <a:xfrm>
            <a:off x="457200" y="274638"/>
            <a:ext cx="8229600" cy="1714202"/>
          </a:xfrm>
        </p:spPr>
        <p:txBody>
          <a:bodyPr/>
          <a:lstStyle/>
          <a:p>
            <a:r>
              <a:rPr lang="fr-CA" sz="2400" dirty="0"/>
              <a:t>e.g.2  </a:t>
            </a:r>
            <a:r>
              <a:rPr lang="en-CA" sz="2400" i="1" dirty="0"/>
              <a:t>Joint investigation of Facebook, Inc. by the Privacy Commissioner of Canada and the Information and Privacy Commissioner for British Columbia</a:t>
            </a:r>
            <a:br>
              <a:rPr lang="en-CA" sz="2400" i="1" dirty="0"/>
            </a:br>
            <a:r>
              <a:rPr lang="en-CA" sz="2400" i="1" dirty="0"/>
              <a:t> </a:t>
            </a:r>
            <a:r>
              <a:rPr lang="en-CA" sz="2400" dirty="0"/>
              <a:t>PIPEDA Report of Findings #2019-002 (April 2019)</a:t>
            </a:r>
          </a:p>
        </p:txBody>
      </p:sp>
      <p:sp>
        <p:nvSpPr>
          <p:cNvPr id="3" name="Content Placeholder 2">
            <a:extLst>
              <a:ext uri="{FF2B5EF4-FFF2-40B4-BE49-F238E27FC236}">
                <a16:creationId xmlns:a16="http://schemas.microsoft.com/office/drawing/2014/main" id="{7BBC8CBA-5C97-4F53-924B-B9B5FCEF26BD}"/>
              </a:ext>
            </a:extLst>
          </p:cNvPr>
          <p:cNvSpPr>
            <a:spLocks noGrp="1"/>
          </p:cNvSpPr>
          <p:nvPr>
            <p:ph idx="1"/>
          </p:nvPr>
        </p:nvSpPr>
        <p:spPr>
          <a:xfrm>
            <a:off x="457200" y="2276872"/>
            <a:ext cx="8229600" cy="3849291"/>
          </a:xfrm>
        </p:spPr>
        <p:txBody>
          <a:bodyPr/>
          <a:lstStyle/>
          <a:p>
            <a:r>
              <a:rPr lang="fr-CA" sz="2800" dirty="0"/>
              <a:t>From Cambridge </a:t>
            </a:r>
            <a:r>
              <a:rPr lang="fr-CA" sz="2800" dirty="0" err="1"/>
              <a:t>Analytica</a:t>
            </a:r>
            <a:r>
              <a:rPr lang="fr-CA" sz="2800" dirty="0"/>
              <a:t> </a:t>
            </a:r>
            <a:r>
              <a:rPr lang="fr-CA" sz="2800" dirty="0" err="1"/>
              <a:t>scandal</a:t>
            </a:r>
            <a:endParaRPr lang="fr-CA" sz="2800" dirty="0"/>
          </a:p>
          <a:p>
            <a:r>
              <a:rPr lang="fr-CA" sz="2800" dirty="0"/>
              <a:t>Just </a:t>
            </a:r>
            <a:r>
              <a:rPr lang="en-CA" sz="2800" dirty="0"/>
              <a:t>as detailed, just as many violations as Equifax</a:t>
            </a:r>
          </a:p>
          <a:p>
            <a:r>
              <a:rPr lang="fr-CA" sz="2800" dirty="0"/>
              <a:t>FB chose not to follow </a:t>
            </a:r>
            <a:r>
              <a:rPr lang="en-CA" sz="2800" dirty="0"/>
              <a:t>recommendations</a:t>
            </a:r>
          </a:p>
          <a:p>
            <a:r>
              <a:rPr lang="en-CA" sz="2800" dirty="0"/>
              <a:t>“The complaint against Facebook on each of the aspects of accountability, consent, and safeguards, is well-founded, and remains </a:t>
            </a:r>
            <a:r>
              <a:rPr lang="en-CA" sz="2800" b="1" dirty="0"/>
              <a:t>unresolved</a:t>
            </a:r>
            <a:r>
              <a:rPr lang="en-CA" sz="2800" dirty="0"/>
              <a:t>”</a:t>
            </a:r>
          </a:p>
          <a:p>
            <a:r>
              <a:rPr lang="en-CA" sz="2800" dirty="0"/>
              <a:t>Can the courts resolve it?....</a:t>
            </a:r>
          </a:p>
        </p:txBody>
      </p:sp>
      <p:sp>
        <p:nvSpPr>
          <p:cNvPr id="4" name="Footer Placeholder 3">
            <a:extLst>
              <a:ext uri="{FF2B5EF4-FFF2-40B4-BE49-F238E27FC236}">
                <a16:creationId xmlns:a16="http://schemas.microsoft.com/office/drawing/2014/main" id="{872B1B6F-FFB5-4C15-9C97-FD1C35A6056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04357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CD6D-D999-C7F6-A948-7A0DACF90A19}"/>
              </a:ext>
            </a:extLst>
          </p:cNvPr>
          <p:cNvSpPr>
            <a:spLocks noGrp="1"/>
          </p:cNvSpPr>
          <p:nvPr>
            <p:ph type="title"/>
          </p:nvPr>
        </p:nvSpPr>
        <p:spPr>
          <a:xfrm>
            <a:off x="457200" y="274638"/>
            <a:ext cx="8229600" cy="1930226"/>
          </a:xfrm>
        </p:spPr>
        <p:txBody>
          <a:bodyPr/>
          <a:lstStyle/>
          <a:p>
            <a:r>
              <a:rPr lang="en-CA" dirty="0"/>
              <a:t>Facebook in the courts!</a:t>
            </a:r>
            <a:br>
              <a:rPr lang="en-CA" dirty="0"/>
            </a:br>
            <a:r>
              <a:rPr lang="en-CA" sz="2800" i="1" dirty="0"/>
              <a:t>Canada (Privacy Commissioner) v. Facebook, Inc</a:t>
            </a:r>
            <a:r>
              <a:rPr lang="en-CA" sz="2800" dirty="0"/>
              <a:t>. </a:t>
            </a:r>
            <a:br>
              <a:rPr lang="en-CA" sz="2800" dirty="0"/>
            </a:br>
            <a:r>
              <a:rPr lang="en-CA" sz="2800" dirty="0"/>
              <a:t>2024 FCA 140</a:t>
            </a:r>
            <a:br>
              <a:rPr lang="en-CA" sz="2800" dirty="0"/>
            </a:br>
            <a:endParaRPr lang="en-CA" sz="2800" dirty="0"/>
          </a:p>
        </p:txBody>
      </p:sp>
      <p:sp>
        <p:nvSpPr>
          <p:cNvPr id="3" name="Content Placeholder 2">
            <a:extLst>
              <a:ext uri="{FF2B5EF4-FFF2-40B4-BE49-F238E27FC236}">
                <a16:creationId xmlns:a16="http://schemas.microsoft.com/office/drawing/2014/main" id="{B3ED71BC-D5EF-1310-1A8E-AAFF4E5718BB}"/>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dirty="0"/>
              <a:t>Salomé Genest-Brissette &amp; Thaea Deilami</a:t>
            </a:r>
          </a:p>
          <a:p>
            <a:pPr marL="0" indent="0">
              <a:buNone/>
            </a:pPr>
            <a:endParaRPr lang="en-CA" dirty="0"/>
          </a:p>
        </p:txBody>
      </p:sp>
      <p:sp>
        <p:nvSpPr>
          <p:cNvPr id="4" name="Footer Placeholder 3">
            <a:extLst>
              <a:ext uri="{FF2B5EF4-FFF2-40B4-BE49-F238E27FC236}">
                <a16:creationId xmlns:a16="http://schemas.microsoft.com/office/drawing/2014/main" id="{9E864711-5E4B-623A-E280-301BA1C35C31}"/>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192981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a:xfrm>
            <a:off x="758031" y="1988840"/>
            <a:ext cx="7772400" cy="2736304"/>
          </a:xfrm>
        </p:spPr>
        <p:txBody>
          <a:bodyPr/>
          <a:lstStyle/>
          <a:p>
            <a:r>
              <a:rPr lang="en-CA" dirty="0"/>
              <a:t>INTRO TO PRIVACY / </a:t>
            </a:r>
            <a:br>
              <a:rPr lang="en-CA" dirty="0"/>
            </a:br>
            <a:r>
              <a:rPr lang="en-CA" dirty="0"/>
              <a:t>DATA PROTECTION LAW IN CANADA</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585078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6852-0BDC-40BD-B6EE-E8B54FDB709D}"/>
              </a:ext>
            </a:extLst>
          </p:cNvPr>
          <p:cNvSpPr>
            <a:spLocks noGrp="1"/>
          </p:cNvSpPr>
          <p:nvPr>
            <p:ph type="title"/>
          </p:nvPr>
        </p:nvSpPr>
        <p:spPr>
          <a:xfrm>
            <a:off x="457200" y="274638"/>
            <a:ext cx="8229600" cy="922114"/>
          </a:xfrm>
        </p:spPr>
        <p:txBody>
          <a:bodyPr/>
          <a:lstStyle/>
          <a:p>
            <a:r>
              <a:rPr lang="en-CA" dirty="0"/>
              <a:t>What’s in a name?</a:t>
            </a:r>
            <a:br>
              <a:rPr lang="en-CA" dirty="0"/>
            </a:br>
            <a:r>
              <a:rPr lang="en-CA" dirty="0"/>
              <a:t>What’s missing?</a:t>
            </a:r>
          </a:p>
        </p:txBody>
      </p:sp>
      <p:sp>
        <p:nvSpPr>
          <p:cNvPr id="3" name="Content Placeholder 2">
            <a:extLst>
              <a:ext uri="{FF2B5EF4-FFF2-40B4-BE49-F238E27FC236}">
                <a16:creationId xmlns:a16="http://schemas.microsoft.com/office/drawing/2014/main" id="{391A375C-18A3-4F13-921B-9C77780ECA07}"/>
              </a:ext>
            </a:extLst>
          </p:cNvPr>
          <p:cNvSpPr>
            <a:spLocks noGrp="1"/>
          </p:cNvSpPr>
          <p:nvPr>
            <p:ph idx="1"/>
          </p:nvPr>
        </p:nvSpPr>
        <p:spPr>
          <a:xfrm>
            <a:off x="457200" y="1772816"/>
            <a:ext cx="8229600" cy="4353347"/>
          </a:xfrm>
        </p:spPr>
        <p:txBody>
          <a:bodyPr/>
          <a:lstStyle/>
          <a:p>
            <a:pPr marL="0" indent="0">
              <a:buNone/>
            </a:pPr>
            <a:r>
              <a:rPr lang="en-CA" sz="2800" b="1" i="1" dirty="0"/>
              <a:t>Personal Information Protection and Electronic Documents Act </a:t>
            </a:r>
          </a:p>
          <a:p>
            <a:pPr marL="0" indent="0">
              <a:buNone/>
            </a:pPr>
            <a:r>
              <a:rPr lang="en-CA" sz="2800" dirty="0"/>
              <a:t>(“PIPEDA”)</a:t>
            </a:r>
          </a:p>
          <a:p>
            <a:pPr marL="0" indent="0">
              <a:buNone/>
            </a:pPr>
            <a:endParaRPr lang="en-CA" sz="2800" b="1" i="1" dirty="0"/>
          </a:p>
          <a:p>
            <a:pPr marL="0" indent="0">
              <a:buNone/>
            </a:pPr>
            <a:r>
              <a:rPr lang="en-CA" sz="2800" b="1" i="1" dirty="0"/>
              <a:t>Act Respecting the Protection of Personal Information in the Private Sector</a:t>
            </a:r>
          </a:p>
          <a:p>
            <a:pPr marL="0" indent="0">
              <a:buNone/>
            </a:pPr>
            <a:r>
              <a:rPr lang="en-US" altLang="en-US" sz="2800" dirty="0"/>
              <a:t>(many short names </a:t>
            </a:r>
            <a:r>
              <a:rPr lang="en-US" altLang="en-US" sz="2800" dirty="0" err="1"/>
              <a:t>eg.</a:t>
            </a:r>
            <a:r>
              <a:rPr lang="en-US" altLang="en-US" sz="2800" dirty="0"/>
              <a:t> ARPPIPS, Private Sector Act, Quebec Privacy thingy…. Try to avoid “Privacy Act” for reasons I will show shortly…)</a:t>
            </a:r>
          </a:p>
        </p:txBody>
      </p:sp>
      <p:sp>
        <p:nvSpPr>
          <p:cNvPr id="4" name="Footer Placeholder 3">
            <a:extLst>
              <a:ext uri="{FF2B5EF4-FFF2-40B4-BE49-F238E27FC236}">
                <a16:creationId xmlns:a16="http://schemas.microsoft.com/office/drawing/2014/main" id="{BC242A70-5E5E-4853-AF10-42206BD61A02}"/>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44687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0705-226F-4A0B-B707-795E88CC4A2A}"/>
              </a:ext>
            </a:extLst>
          </p:cNvPr>
          <p:cNvSpPr>
            <a:spLocks noGrp="1"/>
          </p:cNvSpPr>
          <p:nvPr>
            <p:ph type="title"/>
          </p:nvPr>
        </p:nvSpPr>
        <p:spPr>
          <a:xfrm>
            <a:off x="457200" y="404664"/>
            <a:ext cx="8229600" cy="1012974"/>
          </a:xfrm>
        </p:spPr>
        <p:txBody>
          <a:bodyPr/>
          <a:lstStyle/>
          <a:p>
            <a:r>
              <a:rPr lang="en-CA" dirty="0"/>
              <a:t>Office of the Privacy Commissioner (OPC)  </a:t>
            </a:r>
            <a:r>
              <a:rPr lang="en-CA" dirty="0" err="1"/>
              <a:t>sez</a:t>
            </a:r>
            <a:r>
              <a:rPr lang="en-CA" dirty="0"/>
              <a:t>:</a:t>
            </a:r>
          </a:p>
        </p:txBody>
      </p:sp>
      <p:sp>
        <p:nvSpPr>
          <p:cNvPr id="3" name="Content Placeholder 2">
            <a:extLst>
              <a:ext uri="{FF2B5EF4-FFF2-40B4-BE49-F238E27FC236}">
                <a16:creationId xmlns:a16="http://schemas.microsoft.com/office/drawing/2014/main" id="{B4B77A2C-6826-4BFE-9DC6-7233EA1400B4}"/>
              </a:ext>
            </a:extLst>
          </p:cNvPr>
          <p:cNvSpPr>
            <a:spLocks noGrp="1"/>
          </p:cNvSpPr>
          <p:nvPr>
            <p:ph idx="1"/>
          </p:nvPr>
        </p:nvSpPr>
        <p:spPr>
          <a:xfrm>
            <a:off x="457200" y="2348880"/>
            <a:ext cx="8229600" cy="3777283"/>
          </a:xfrm>
        </p:spPr>
        <p:txBody>
          <a:bodyPr/>
          <a:lstStyle/>
          <a:p>
            <a:pPr marL="0" indent="0">
              <a:buNone/>
            </a:pPr>
            <a:r>
              <a:rPr lang="en-CA" dirty="0"/>
              <a:t>“Our job is to see that the Government of Canada and many of the private-sector organizations that collect your personal information do so with care and respect for your privacy.”</a:t>
            </a:r>
          </a:p>
        </p:txBody>
      </p:sp>
      <p:sp>
        <p:nvSpPr>
          <p:cNvPr id="4" name="Footer Placeholder 3">
            <a:extLst>
              <a:ext uri="{FF2B5EF4-FFF2-40B4-BE49-F238E27FC236}">
                <a16:creationId xmlns:a16="http://schemas.microsoft.com/office/drawing/2014/main" id="{B95077C8-A08C-4F95-81D1-D85C58420CB8}"/>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095679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5E1A-57C1-441E-A3D9-1AB33057C4D2}"/>
              </a:ext>
            </a:extLst>
          </p:cNvPr>
          <p:cNvSpPr>
            <a:spLocks noGrp="1"/>
          </p:cNvSpPr>
          <p:nvPr>
            <p:ph type="title"/>
          </p:nvPr>
        </p:nvSpPr>
        <p:spPr/>
        <p:txBody>
          <a:bodyPr/>
          <a:lstStyle/>
          <a:p>
            <a:r>
              <a:rPr lang="en-CA" dirty="0"/>
              <a:t>PIPEDA s. 3</a:t>
            </a:r>
          </a:p>
        </p:txBody>
      </p:sp>
      <p:sp>
        <p:nvSpPr>
          <p:cNvPr id="3" name="Content Placeholder 2">
            <a:extLst>
              <a:ext uri="{FF2B5EF4-FFF2-40B4-BE49-F238E27FC236}">
                <a16:creationId xmlns:a16="http://schemas.microsoft.com/office/drawing/2014/main" id="{FB792384-7B85-45B3-B3AF-52E1461AF533}"/>
              </a:ext>
            </a:extLst>
          </p:cNvPr>
          <p:cNvSpPr>
            <a:spLocks noGrp="1"/>
          </p:cNvSpPr>
          <p:nvPr>
            <p:ph idx="1"/>
          </p:nvPr>
        </p:nvSpPr>
        <p:spPr/>
        <p:txBody>
          <a:bodyPr/>
          <a:lstStyle/>
          <a:p>
            <a:pPr marL="0" indent="0">
              <a:buNone/>
            </a:pPr>
            <a:r>
              <a:rPr lang="en-CA" sz="2800" dirty="0"/>
              <a:t>The purpose of this Part is to establish, in an era in which technology increasingly facilitates the circulation and exchange of information, rules to govern the </a:t>
            </a:r>
            <a:r>
              <a:rPr lang="en-CA" sz="4000" dirty="0"/>
              <a:t>collection, use and disclosure </a:t>
            </a:r>
            <a:r>
              <a:rPr lang="en-CA" sz="2800" dirty="0"/>
              <a:t>of personal information </a:t>
            </a:r>
            <a:r>
              <a:rPr lang="en-CA" sz="2800" b="1" dirty="0"/>
              <a:t>in a manner that recognizes the right of privacy of individuals </a:t>
            </a:r>
            <a:r>
              <a:rPr lang="en-CA" sz="2800" b="1" u="sng" dirty="0"/>
              <a:t>with respect to their personal information </a:t>
            </a:r>
            <a:r>
              <a:rPr lang="en-CA" sz="2800" dirty="0"/>
              <a:t>and the need of organizations to collect, use or disclose personal information for purposes that a reasonable person would consider appropriate in the circumstances.</a:t>
            </a:r>
          </a:p>
        </p:txBody>
      </p:sp>
      <p:sp>
        <p:nvSpPr>
          <p:cNvPr id="4" name="Footer Placeholder 3">
            <a:extLst>
              <a:ext uri="{FF2B5EF4-FFF2-40B4-BE49-F238E27FC236}">
                <a16:creationId xmlns:a16="http://schemas.microsoft.com/office/drawing/2014/main" id="{131D2104-2FCD-4F2E-AFF0-1D071DC73E1E}"/>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883745349"/>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42271</TotalTime>
  <Words>3914</Words>
  <Application>Microsoft Office PowerPoint</Application>
  <PresentationFormat>On-screen Show (4:3)</PresentationFormat>
  <Paragraphs>366</Paragraphs>
  <Slides>51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Wingdings</vt:lpstr>
      <vt:lpstr>Office Theme</vt:lpstr>
      <vt:lpstr> Class 5 – October 7  Introduction to Privacy and Data Protection Law in Canada                                </vt:lpstr>
      <vt:lpstr>Admin crap</vt:lpstr>
      <vt:lpstr>In the News – Me! Me! Me!</vt:lpstr>
      <vt:lpstr>Last Class Follow-up Uber Technologies Inc. v. Heller, 2020 SCC 16</vt:lpstr>
      <vt:lpstr>Last Class Follow-up Uber Technologies Inc. v. Heller, 2020 SCC 16</vt:lpstr>
      <vt:lpstr>INTRO TO PRIVACY /  DATA PROTECTION LAW IN CANADA</vt:lpstr>
      <vt:lpstr>What’s in a name? What’s missing?</vt:lpstr>
      <vt:lpstr>Office of the Privacy Commissioner (OPC)  sez:</vt:lpstr>
      <vt:lpstr>PIPEDA s. 3</vt:lpstr>
      <vt:lpstr>“Parts” of PIPEDA</vt:lpstr>
      <vt:lpstr>Privacy Act s. 2</vt:lpstr>
      <vt:lpstr>PIPEDA Application – to whom?</vt:lpstr>
      <vt:lpstr>Canadian “privacy” laws: Application to whom</vt:lpstr>
      <vt:lpstr>Application – to what?</vt:lpstr>
      <vt:lpstr>PI as per the OPC</vt:lpstr>
      <vt:lpstr>PI in the Privacy Act</vt:lpstr>
      <vt:lpstr>Canadian privacy laws: Under what circumstances apply?</vt:lpstr>
      <vt:lpstr>Other PIPEDA Exceptions / Non-application</vt:lpstr>
      <vt:lpstr>Federal – Provincial Applications</vt:lpstr>
      <vt:lpstr>Privacy / PIP law in Canada is a  F***ing mess</vt:lpstr>
      <vt:lpstr>Why is it a F**** mess?</vt:lpstr>
      <vt:lpstr>PIPEDA – Fed. v. Prov.</vt:lpstr>
      <vt:lpstr>e.g. Quebec</vt:lpstr>
      <vt:lpstr>“Substantially Similar”  provincial legislation</vt:lpstr>
      <vt:lpstr>Quebec! ARPPIPS</vt:lpstr>
      <vt:lpstr>ARPPIPS – Prof. notes</vt:lpstr>
      <vt:lpstr>Other PI Legislation</vt:lpstr>
      <vt:lpstr>Privacy! Rights? Laws?</vt:lpstr>
      <vt:lpstr>Privacy! Rights! Laws! - Quebec</vt:lpstr>
      <vt:lpstr>Privacy! Rights! Laws! - Quebec</vt:lpstr>
      <vt:lpstr>Worldwide Privacy Laws</vt:lpstr>
      <vt:lpstr>Privacy, the Internet, IPs and ISPs R v. Spencer</vt:lpstr>
      <vt:lpstr>Spencer takeaway(s)</vt:lpstr>
      <vt:lpstr>Spencer other notes from me</vt:lpstr>
      <vt:lpstr>Privacy, the Internet, IPs and ISPs Part 2 - R. v. Bykovets</vt:lpstr>
      <vt:lpstr>Canadian private sector privacy laws  What’s the guiding principle?</vt:lpstr>
      <vt:lpstr>PIPEDA Consent</vt:lpstr>
      <vt:lpstr>Consent guidelines – 7 principles</vt:lpstr>
      <vt:lpstr>Canadian privacy / PI laws: What’s the point?</vt:lpstr>
      <vt:lpstr>PIPEDA What’s the point?</vt:lpstr>
      <vt:lpstr>The 10 Principles</vt:lpstr>
      <vt:lpstr>The 10 Principles come to life!</vt:lpstr>
      <vt:lpstr>(The office of) the privacy commissioner</vt:lpstr>
      <vt:lpstr>The Privacy Commissioner</vt:lpstr>
      <vt:lpstr>What does the PC do?</vt:lpstr>
      <vt:lpstr>What is the result of these investigations?</vt:lpstr>
      <vt:lpstr>But wait, there’s more!</vt:lpstr>
      <vt:lpstr>But wait, there’s more!</vt:lpstr>
      <vt:lpstr>e.g. Investigation into Equifax Inc. and Equifax Canada Co.’s compliance with PIPEDA in light of the 2017 breach of personal information PIPEDA Report of Findings #2019-001 (April 2019)</vt:lpstr>
      <vt:lpstr>e.g.2  Joint investigation of Facebook, Inc. by the Privacy Commissioner of Canada and the Information and Privacy Commissioner for British Columbia  PIPEDA Report of Findings #2019-002 (April 2019)</vt:lpstr>
      <vt:lpstr>Facebook in the courts! Canada (Privacy Commissioner) v. Facebook, Inc.  2024 FCA 140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1340</cp:revision>
  <dcterms:created xsi:type="dcterms:W3CDTF">2011-09-16T14:20:42Z</dcterms:created>
  <dcterms:modified xsi:type="dcterms:W3CDTF">2024-10-08T11:03:06Z</dcterms:modified>
</cp:coreProperties>
</file>