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handoutMasterIdLst>
    <p:handoutMasterId r:id="rId86"/>
  </p:handoutMasterIdLst>
  <p:sldIdLst>
    <p:sldId id="256" r:id="rId2"/>
    <p:sldId id="673" r:id="rId3"/>
    <p:sldId id="699" r:id="rId4"/>
    <p:sldId id="655" r:id="rId5"/>
    <p:sldId id="437" r:id="rId6"/>
    <p:sldId id="448" r:id="rId7"/>
    <p:sldId id="447" r:id="rId8"/>
    <p:sldId id="449" r:id="rId9"/>
    <p:sldId id="450" r:id="rId10"/>
    <p:sldId id="441" r:id="rId11"/>
    <p:sldId id="514" r:id="rId12"/>
    <p:sldId id="454" r:id="rId13"/>
    <p:sldId id="575" r:id="rId14"/>
    <p:sldId id="455" r:id="rId15"/>
    <p:sldId id="456" r:id="rId16"/>
    <p:sldId id="672" r:id="rId17"/>
    <p:sldId id="458" r:id="rId18"/>
    <p:sldId id="459" r:id="rId19"/>
    <p:sldId id="467" r:id="rId20"/>
    <p:sldId id="469" r:id="rId21"/>
    <p:sldId id="461" r:id="rId22"/>
    <p:sldId id="592" r:id="rId23"/>
    <p:sldId id="460" r:id="rId24"/>
    <p:sldId id="462" r:id="rId25"/>
    <p:sldId id="508" r:id="rId26"/>
    <p:sldId id="487" r:id="rId27"/>
    <p:sldId id="674" r:id="rId28"/>
    <p:sldId id="675" r:id="rId29"/>
    <p:sldId id="465" r:id="rId30"/>
    <p:sldId id="466" r:id="rId31"/>
    <p:sldId id="593" r:id="rId32"/>
    <p:sldId id="468" r:id="rId33"/>
    <p:sldId id="470" r:id="rId34"/>
    <p:sldId id="484" r:id="rId35"/>
    <p:sldId id="511" r:id="rId36"/>
    <p:sldId id="471" r:id="rId37"/>
    <p:sldId id="472" r:id="rId38"/>
    <p:sldId id="473" r:id="rId39"/>
    <p:sldId id="594" r:id="rId40"/>
    <p:sldId id="483" r:id="rId41"/>
    <p:sldId id="587" r:id="rId42"/>
    <p:sldId id="588" r:id="rId43"/>
    <p:sldId id="648" r:id="rId44"/>
    <p:sldId id="649" r:id="rId45"/>
    <p:sldId id="451" r:id="rId46"/>
    <p:sldId id="452" r:id="rId47"/>
    <p:sldId id="453" r:id="rId48"/>
    <p:sldId id="485" r:id="rId49"/>
    <p:sldId id="512" r:id="rId50"/>
    <p:sldId id="513" r:id="rId51"/>
    <p:sldId id="572" r:id="rId52"/>
    <p:sldId id="573" r:id="rId53"/>
    <p:sldId id="602" r:id="rId54"/>
    <p:sldId id="650" r:id="rId55"/>
    <p:sldId id="651" r:id="rId56"/>
    <p:sldId id="656" r:id="rId57"/>
    <p:sldId id="677" r:id="rId58"/>
    <p:sldId id="678" r:id="rId59"/>
    <p:sldId id="474" r:id="rId60"/>
    <p:sldId id="679" r:id="rId61"/>
    <p:sldId id="676" r:id="rId62"/>
    <p:sldId id="475" r:id="rId63"/>
    <p:sldId id="476" r:id="rId64"/>
    <p:sldId id="477" r:id="rId65"/>
    <p:sldId id="579" r:id="rId66"/>
    <p:sldId id="567" r:id="rId67"/>
    <p:sldId id="565" r:id="rId68"/>
    <p:sldId id="571" r:id="rId69"/>
    <p:sldId id="570" r:id="rId70"/>
    <p:sldId id="652" r:id="rId71"/>
    <p:sldId id="589" r:id="rId72"/>
    <p:sldId id="597" r:id="rId73"/>
    <p:sldId id="598" r:id="rId74"/>
    <p:sldId id="599" r:id="rId75"/>
    <p:sldId id="600" r:id="rId76"/>
    <p:sldId id="631" r:id="rId77"/>
    <p:sldId id="653" r:id="rId78"/>
    <p:sldId id="654" r:id="rId79"/>
    <p:sldId id="478" r:id="rId80"/>
    <p:sldId id="479" r:id="rId81"/>
    <p:sldId id="480" r:id="rId82"/>
    <p:sldId id="481" r:id="rId83"/>
    <p:sldId id="482"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Mendelsohn" userId="86f0204bdc17aa10" providerId="LiveId" clId="{5CE5FD97-0EEA-4E88-8B8E-04E6712EC401}"/>
    <pc:docChg chg="delSld">
      <pc:chgData name="Allen Mendelsohn" userId="86f0204bdc17aa10" providerId="LiveId" clId="{5CE5FD97-0EEA-4E88-8B8E-04E6712EC401}" dt="2024-09-30T23:24:34.263" v="0" actId="47"/>
      <pc:docMkLst>
        <pc:docMk/>
      </pc:docMkLst>
      <pc:sldChg chg="del">
        <pc:chgData name="Allen Mendelsohn" userId="86f0204bdc17aa10" providerId="LiveId" clId="{5CE5FD97-0EEA-4E88-8B8E-04E6712EC401}" dt="2024-09-30T23:24:34.263" v="0" actId="47"/>
        <pc:sldMkLst>
          <pc:docMk/>
          <pc:sldMk cId="1446872298" sldId="443"/>
        </pc:sldMkLst>
      </pc:sldChg>
      <pc:sldChg chg="del">
        <pc:chgData name="Allen Mendelsohn" userId="86f0204bdc17aa10" providerId="LiveId" clId="{5CE5FD97-0EEA-4E88-8B8E-04E6712EC401}" dt="2024-09-30T23:24:34.263" v="0" actId="47"/>
        <pc:sldMkLst>
          <pc:docMk/>
          <pc:sldMk cId="2769384307" sldId="457"/>
        </pc:sldMkLst>
      </pc:sldChg>
      <pc:sldChg chg="del">
        <pc:chgData name="Allen Mendelsohn" userId="86f0204bdc17aa10" providerId="LiveId" clId="{5CE5FD97-0EEA-4E88-8B8E-04E6712EC401}" dt="2024-09-30T23:24:34.263" v="0" actId="47"/>
        <pc:sldMkLst>
          <pc:docMk/>
          <pc:sldMk cId="1325636372" sldId="486"/>
        </pc:sldMkLst>
      </pc:sldChg>
      <pc:sldChg chg="del">
        <pc:chgData name="Allen Mendelsohn" userId="86f0204bdc17aa10" providerId="LiveId" clId="{5CE5FD97-0EEA-4E88-8B8E-04E6712EC401}" dt="2024-09-30T23:24:34.263" v="0" actId="47"/>
        <pc:sldMkLst>
          <pc:docMk/>
          <pc:sldMk cId="3072698922" sldId="488"/>
        </pc:sldMkLst>
      </pc:sldChg>
      <pc:sldChg chg="del">
        <pc:chgData name="Allen Mendelsohn" userId="86f0204bdc17aa10" providerId="LiveId" clId="{5CE5FD97-0EEA-4E88-8B8E-04E6712EC401}" dt="2024-09-30T23:24:34.263" v="0" actId="47"/>
        <pc:sldMkLst>
          <pc:docMk/>
          <pc:sldMk cId="3032686384" sldId="489"/>
        </pc:sldMkLst>
      </pc:sldChg>
      <pc:sldChg chg="del">
        <pc:chgData name="Allen Mendelsohn" userId="86f0204bdc17aa10" providerId="LiveId" clId="{5CE5FD97-0EEA-4E88-8B8E-04E6712EC401}" dt="2024-09-30T23:24:34.263" v="0" actId="47"/>
        <pc:sldMkLst>
          <pc:docMk/>
          <pc:sldMk cId="2765359790" sldId="490"/>
        </pc:sldMkLst>
      </pc:sldChg>
      <pc:sldChg chg="del">
        <pc:chgData name="Allen Mendelsohn" userId="86f0204bdc17aa10" providerId="LiveId" clId="{5CE5FD97-0EEA-4E88-8B8E-04E6712EC401}" dt="2024-09-30T23:24:34.263" v="0" actId="47"/>
        <pc:sldMkLst>
          <pc:docMk/>
          <pc:sldMk cId="1037021365" sldId="491"/>
        </pc:sldMkLst>
      </pc:sldChg>
      <pc:sldChg chg="del">
        <pc:chgData name="Allen Mendelsohn" userId="86f0204bdc17aa10" providerId="LiveId" clId="{5CE5FD97-0EEA-4E88-8B8E-04E6712EC401}" dt="2024-09-30T23:24:34.263" v="0" actId="47"/>
        <pc:sldMkLst>
          <pc:docMk/>
          <pc:sldMk cId="2642182999" sldId="492"/>
        </pc:sldMkLst>
      </pc:sldChg>
      <pc:sldChg chg="del">
        <pc:chgData name="Allen Mendelsohn" userId="86f0204bdc17aa10" providerId="LiveId" clId="{5CE5FD97-0EEA-4E88-8B8E-04E6712EC401}" dt="2024-09-30T23:24:34.263" v="0" actId="47"/>
        <pc:sldMkLst>
          <pc:docMk/>
          <pc:sldMk cId="3626606833" sldId="493"/>
        </pc:sldMkLst>
      </pc:sldChg>
      <pc:sldChg chg="del">
        <pc:chgData name="Allen Mendelsohn" userId="86f0204bdc17aa10" providerId="LiveId" clId="{5CE5FD97-0EEA-4E88-8B8E-04E6712EC401}" dt="2024-09-30T23:24:34.263" v="0" actId="47"/>
        <pc:sldMkLst>
          <pc:docMk/>
          <pc:sldMk cId="2992892574" sldId="494"/>
        </pc:sldMkLst>
      </pc:sldChg>
      <pc:sldChg chg="del">
        <pc:chgData name="Allen Mendelsohn" userId="86f0204bdc17aa10" providerId="LiveId" clId="{5CE5FD97-0EEA-4E88-8B8E-04E6712EC401}" dt="2024-09-30T23:24:34.263" v="0" actId="47"/>
        <pc:sldMkLst>
          <pc:docMk/>
          <pc:sldMk cId="2703959160" sldId="504"/>
        </pc:sldMkLst>
      </pc:sldChg>
      <pc:sldChg chg="del">
        <pc:chgData name="Allen Mendelsohn" userId="86f0204bdc17aa10" providerId="LiveId" clId="{5CE5FD97-0EEA-4E88-8B8E-04E6712EC401}" dt="2024-09-30T23:24:34.263" v="0" actId="47"/>
        <pc:sldMkLst>
          <pc:docMk/>
          <pc:sldMk cId="451434390" sldId="552"/>
        </pc:sldMkLst>
      </pc:sldChg>
      <pc:sldChg chg="del">
        <pc:chgData name="Allen Mendelsohn" userId="86f0204bdc17aa10" providerId="LiveId" clId="{5CE5FD97-0EEA-4E88-8B8E-04E6712EC401}" dt="2024-09-30T23:24:34.263" v="0" actId="47"/>
        <pc:sldMkLst>
          <pc:docMk/>
          <pc:sldMk cId="1855016573" sldId="553"/>
        </pc:sldMkLst>
      </pc:sldChg>
      <pc:sldChg chg="del">
        <pc:chgData name="Allen Mendelsohn" userId="86f0204bdc17aa10" providerId="LiveId" clId="{5CE5FD97-0EEA-4E88-8B8E-04E6712EC401}" dt="2024-09-30T23:24:34.263" v="0" actId="47"/>
        <pc:sldMkLst>
          <pc:docMk/>
          <pc:sldMk cId="3349563555" sldId="560"/>
        </pc:sldMkLst>
      </pc:sldChg>
      <pc:sldChg chg="del">
        <pc:chgData name="Allen Mendelsohn" userId="86f0204bdc17aa10" providerId="LiveId" clId="{5CE5FD97-0EEA-4E88-8B8E-04E6712EC401}" dt="2024-09-30T23:24:34.263" v="0" actId="47"/>
        <pc:sldMkLst>
          <pc:docMk/>
          <pc:sldMk cId="3007580442" sldId="561"/>
        </pc:sldMkLst>
      </pc:sldChg>
      <pc:sldChg chg="del">
        <pc:chgData name="Allen Mendelsohn" userId="86f0204bdc17aa10" providerId="LiveId" clId="{5CE5FD97-0EEA-4E88-8B8E-04E6712EC401}" dt="2024-09-30T23:24:34.263" v="0" actId="47"/>
        <pc:sldMkLst>
          <pc:docMk/>
          <pc:sldMk cId="4098395989" sldId="578"/>
        </pc:sldMkLst>
      </pc:sldChg>
      <pc:sldChg chg="del">
        <pc:chgData name="Allen Mendelsohn" userId="86f0204bdc17aa10" providerId="LiveId" clId="{5CE5FD97-0EEA-4E88-8B8E-04E6712EC401}" dt="2024-09-30T23:24:34.263" v="0" actId="47"/>
        <pc:sldMkLst>
          <pc:docMk/>
          <pc:sldMk cId="1420870276" sldId="580"/>
        </pc:sldMkLst>
      </pc:sldChg>
      <pc:sldChg chg="del">
        <pc:chgData name="Allen Mendelsohn" userId="86f0204bdc17aa10" providerId="LiveId" clId="{5CE5FD97-0EEA-4E88-8B8E-04E6712EC401}" dt="2024-09-30T23:24:34.263" v="0" actId="47"/>
        <pc:sldMkLst>
          <pc:docMk/>
          <pc:sldMk cId="2875054558" sldId="581"/>
        </pc:sldMkLst>
      </pc:sldChg>
      <pc:sldChg chg="del">
        <pc:chgData name="Allen Mendelsohn" userId="86f0204bdc17aa10" providerId="LiveId" clId="{5CE5FD97-0EEA-4E88-8B8E-04E6712EC401}" dt="2024-09-30T23:24:34.263" v="0" actId="47"/>
        <pc:sldMkLst>
          <pc:docMk/>
          <pc:sldMk cId="1807649604" sldId="583"/>
        </pc:sldMkLst>
      </pc:sldChg>
      <pc:sldChg chg="del">
        <pc:chgData name="Allen Mendelsohn" userId="86f0204bdc17aa10" providerId="LiveId" clId="{5CE5FD97-0EEA-4E88-8B8E-04E6712EC401}" dt="2024-09-30T23:24:34.263" v="0" actId="47"/>
        <pc:sldMkLst>
          <pc:docMk/>
          <pc:sldMk cId="2178837821" sldId="585"/>
        </pc:sldMkLst>
      </pc:sldChg>
      <pc:sldChg chg="del">
        <pc:chgData name="Allen Mendelsohn" userId="86f0204bdc17aa10" providerId="LiveId" clId="{5CE5FD97-0EEA-4E88-8B8E-04E6712EC401}" dt="2024-09-30T23:24:34.263" v="0" actId="47"/>
        <pc:sldMkLst>
          <pc:docMk/>
          <pc:sldMk cId="513007349" sldId="586"/>
        </pc:sldMkLst>
      </pc:sldChg>
      <pc:sldChg chg="del">
        <pc:chgData name="Allen Mendelsohn" userId="86f0204bdc17aa10" providerId="LiveId" clId="{5CE5FD97-0EEA-4E88-8B8E-04E6712EC401}" dt="2024-09-30T23:24:34.263" v="0" actId="47"/>
        <pc:sldMkLst>
          <pc:docMk/>
          <pc:sldMk cId="724629203" sldId="601"/>
        </pc:sldMkLst>
      </pc:sldChg>
      <pc:sldChg chg="del">
        <pc:chgData name="Allen Mendelsohn" userId="86f0204bdc17aa10" providerId="LiveId" clId="{5CE5FD97-0EEA-4E88-8B8E-04E6712EC401}" dt="2024-09-30T23:24:34.263" v="0" actId="47"/>
        <pc:sldMkLst>
          <pc:docMk/>
          <pc:sldMk cId="1585078562" sldId="604"/>
        </pc:sldMkLst>
      </pc:sldChg>
      <pc:sldChg chg="del">
        <pc:chgData name="Allen Mendelsohn" userId="86f0204bdc17aa10" providerId="LiveId" clId="{5CE5FD97-0EEA-4E88-8B8E-04E6712EC401}" dt="2024-09-30T23:24:34.263" v="0" actId="47"/>
        <pc:sldMkLst>
          <pc:docMk/>
          <pc:sldMk cId="2373482367" sldId="605"/>
        </pc:sldMkLst>
      </pc:sldChg>
      <pc:sldChg chg="del">
        <pc:chgData name="Allen Mendelsohn" userId="86f0204bdc17aa10" providerId="LiveId" clId="{5CE5FD97-0EEA-4E88-8B8E-04E6712EC401}" dt="2024-09-30T23:24:34.263" v="0" actId="47"/>
        <pc:sldMkLst>
          <pc:docMk/>
          <pc:sldMk cId="2745120885" sldId="606"/>
        </pc:sldMkLst>
      </pc:sldChg>
      <pc:sldChg chg="del">
        <pc:chgData name="Allen Mendelsohn" userId="86f0204bdc17aa10" providerId="LiveId" clId="{5CE5FD97-0EEA-4E88-8B8E-04E6712EC401}" dt="2024-09-30T23:24:34.263" v="0" actId="47"/>
        <pc:sldMkLst>
          <pc:docMk/>
          <pc:sldMk cId="2111776591" sldId="607"/>
        </pc:sldMkLst>
      </pc:sldChg>
      <pc:sldChg chg="del">
        <pc:chgData name="Allen Mendelsohn" userId="86f0204bdc17aa10" providerId="LiveId" clId="{5CE5FD97-0EEA-4E88-8B8E-04E6712EC401}" dt="2024-09-30T23:24:34.263" v="0" actId="47"/>
        <pc:sldMkLst>
          <pc:docMk/>
          <pc:sldMk cId="129760520" sldId="608"/>
        </pc:sldMkLst>
      </pc:sldChg>
      <pc:sldChg chg="del">
        <pc:chgData name="Allen Mendelsohn" userId="86f0204bdc17aa10" providerId="LiveId" clId="{5CE5FD97-0EEA-4E88-8B8E-04E6712EC401}" dt="2024-09-30T23:24:34.263" v="0" actId="47"/>
        <pc:sldMkLst>
          <pc:docMk/>
          <pc:sldMk cId="2222629802" sldId="609"/>
        </pc:sldMkLst>
      </pc:sldChg>
      <pc:sldChg chg="del">
        <pc:chgData name="Allen Mendelsohn" userId="86f0204bdc17aa10" providerId="LiveId" clId="{5CE5FD97-0EEA-4E88-8B8E-04E6712EC401}" dt="2024-09-30T23:24:34.263" v="0" actId="47"/>
        <pc:sldMkLst>
          <pc:docMk/>
          <pc:sldMk cId="2900268525" sldId="610"/>
        </pc:sldMkLst>
      </pc:sldChg>
      <pc:sldChg chg="del">
        <pc:chgData name="Allen Mendelsohn" userId="86f0204bdc17aa10" providerId="LiveId" clId="{5CE5FD97-0EEA-4E88-8B8E-04E6712EC401}" dt="2024-09-30T23:24:34.263" v="0" actId="47"/>
        <pc:sldMkLst>
          <pc:docMk/>
          <pc:sldMk cId="1221995785" sldId="611"/>
        </pc:sldMkLst>
      </pc:sldChg>
      <pc:sldChg chg="del">
        <pc:chgData name="Allen Mendelsohn" userId="86f0204bdc17aa10" providerId="LiveId" clId="{5CE5FD97-0EEA-4E88-8B8E-04E6712EC401}" dt="2024-09-30T23:24:34.263" v="0" actId="47"/>
        <pc:sldMkLst>
          <pc:docMk/>
          <pc:sldMk cId="359655505" sldId="612"/>
        </pc:sldMkLst>
      </pc:sldChg>
      <pc:sldChg chg="del">
        <pc:chgData name="Allen Mendelsohn" userId="86f0204bdc17aa10" providerId="LiveId" clId="{5CE5FD97-0EEA-4E88-8B8E-04E6712EC401}" dt="2024-09-30T23:24:34.263" v="0" actId="47"/>
        <pc:sldMkLst>
          <pc:docMk/>
          <pc:sldMk cId="2057699269" sldId="613"/>
        </pc:sldMkLst>
      </pc:sldChg>
      <pc:sldChg chg="del">
        <pc:chgData name="Allen Mendelsohn" userId="86f0204bdc17aa10" providerId="LiveId" clId="{5CE5FD97-0EEA-4E88-8B8E-04E6712EC401}" dt="2024-09-30T23:24:34.263" v="0" actId="47"/>
        <pc:sldMkLst>
          <pc:docMk/>
          <pc:sldMk cId="2716018245" sldId="614"/>
        </pc:sldMkLst>
      </pc:sldChg>
      <pc:sldChg chg="del">
        <pc:chgData name="Allen Mendelsohn" userId="86f0204bdc17aa10" providerId="LiveId" clId="{5CE5FD97-0EEA-4E88-8B8E-04E6712EC401}" dt="2024-09-30T23:24:34.263" v="0" actId="47"/>
        <pc:sldMkLst>
          <pc:docMk/>
          <pc:sldMk cId="966487580" sldId="615"/>
        </pc:sldMkLst>
      </pc:sldChg>
      <pc:sldChg chg="del">
        <pc:chgData name="Allen Mendelsohn" userId="86f0204bdc17aa10" providerId="LiveId" clId="{5CE5FD97-0EEA-4E88-8B8E-04E6712EC401}" dt="2024-09-30T23:24:34.263" v="0" actId="47"/>
        <pc:sldMkLst>
          <pc:docMk/>
          <pc:sldMk cId="3721172483" sldId="616"/>
        </pc:sldMkLst>
      </pc:sldChg>
      <pc:sldChg chg="del">
        <pc:chgData name="Allen Mendelsohn" userId="86f0204bdc17aa10" providerId="LiveId" clId="{5CE5FD97-0EEA-4E88-8B8E-04E6712EC401}" dt="2024-09-30T23:24:34.263" v="0" actId="47"/>
        <pc:sldMkLst>
          <pc:docMk/>
          <pc:sldMk cId="2710390360" sldId="617"/>
        </pc:sldMkLst>
      </pc:sldChg>
      <pc:sldChg chg="del">
        <pc:chgData name="Allen Mendelsohn" userId="86f0204bdc17aa10" providerId="LiveId" clId="{5CE5FD97-0EEA-4E88-8B8E-04E6712EC401}" dt="2024-09-30T23:24:34.263" v="0" actId="47"/>
        <pc:sldMkLst>
          <pc:docMk/>
          <pc:sldMk cId="2838919862" sldId="618"/>
        </pc:sldMkLst>
      </pc:sldChg>
      <pc:sldChg chg="del">
        <pc:chgData name="Allen Mendelsohn" userId="86f0204bdc17aa10" providerId="LiveId" clId="{5CE5FD97-0EEA-4E88-8B8E-04E6712EC401}" dt="2024-09-30T23:24:34.263" v="0" actId="47"/>
        <pc:sldMkLst>
          <pc:docMk/>
          <pc:sldMk cId="1282929806" sldId="619"/>
        </pc:sldMkLst>
      </pc:sldChg>
      <pc:sldChg chg="del">
        <pc:chgData name="Allen Mendelsohn" userId="86f0204bdc17aa10" providerId="LiveId" clId="{5CE5FD97-0EEA-4E88-8B8E-04E6712EC401}" dt="2024-09-30T23:24:34.263" v="0" actId="47"/>
        <pc:sldMkLst>
          <pc:docMk/>
          <pc:sldMk cId="739012116" sldId="620"/>
        </pc:sldMkLst>
      </pc:sldChg>
      <pc:sldChg chg="del">
        <pc:chgData name="Allen Mendelsohn" userId="86f0204bdc17aa10" providerId="LiveId" clId="{5CE5FD97-0EEA-4E88-8B8E-04E6712EC401}" dt="2024-09-30T23:24:34.263" v="0" actId="47"/>
        <pc:sldMkLst>
          <pc:docMk/>
          <pc:sldMk cId="367277921" sldId="621"/>
        </pc:sldMkLst>
      </pc:sldChg>
      <pc:sldChg chg="del">
        <pc:chgData name="Allen Mendelsohn" userId="86f0204bdc17aa10" providerId="LiveId" clId="{5CE5FD97-0EEA-4E88-8B8E-04E6712EC401}" dt="2024-09-30T23:24:34.263" v="0" actId="47"/>
        <pc:sldMkLst>
          <pc:docMk/>
          <pc:sldMk cId="2416898165" sldId="622"/>
        </pc:sldMkLst>
      </pc:sldChg>
      <pc:sldChg chg="del">
        <pc:chgData name="Allen Mendelsohn" userId="86f0204bdc17aa10" providerId="LiveId" clId="{5CE5FD97-0EEA-4E88-8B8E-04E6712EC401}" dt="2024-09-30T23:24:34.263" v="0" actId="47"/>
        <pc:sldMkLst>
          <pc:docMk/>
          <pc:sldMk cId="3483446106" sldId="623"/>
        </pc:sldMkLst>
      </pc:sldChg>
      <pc:sldChg chg="del">
        <pc:chgData name="Allen Mendelsohn" userId="86f0204bdc17aa10" providerId="LiveId" clId="{5CE5FD97-0EEA-4E88-8B8E-04E6712EC401}" dt="2024-09-30T23:24:34.263" v="0" actId="47"/>
        <pc:sldMkLst>
          <pc:docMk/>
          <pc:sldMk cId="3240596187" sldId="624"/>
        </pc:sldMkLst>
      </pc:sldChg>
      <pc:sldChg chg="del">
        <pc:chgData name="Allen Mendelsohn" userId="86f0204bdc17aa10" providerId="LiveId" clId="{5CE5FD97-0EEA-4E88-8B8E-04E6712EC401}" dt="2024-09-30T23:24:34.263" v="0" actId="47"/>
        <pc:sldMkLst>
          <pc:docMk/>
          <pc:sldMk cId="3287963526" sldId="625"/>
        </pc:sldMkLst>
      </pc:sldChg>
      <pc:sldChg chg="del">
        <pc:chgData name="Allen Mendelsohn" userId="86f0204bdc17aa10" providerId="LiveId" clId="{5CE5FD97-0EEA-4E88-8B8E-04E6712EC401}" dt="2024-09-30T23:24:34.263" v="0" actId="47"/>
        <pc:sldMkLst>
          <pc:docMk/>
          <pc:sldMk cId="417154550" sldId="626"/>
        </pc:sldMkLst>
      </pc:sldChg>
      <pc:sldChg chg="del">
        <pc:chgData name="Allen Mendelsohn" userId="86f0204bdc17aa10" providerId="LiveId" clId="{5CE5FD97-0EEA-4E88-8B8E-04E6712EC401}" dt="2024-09-30T23:24:34.263" v="0" actId="47"/>
        <pc:sldMkLst>
          <pc:docMk/>
          <pc:sldMk cId="1806819184" sldId="627"/>
        </pc:sldMkLst>
      </pc:sldChg>
      <pc:sldChg chg="del">
        <pc:chgData name="Allen Mendelsohn" userId="86f0204bdc17aa10" providerId="LiveId" clId="{5CE5FD97-0EEA-4E88-8B8E-04E6712EC401}" dt="2024-09-30T23:24:34.263" v="0" actId="47"/>
        <pc:sldMkLst>
          <pc:docMk/>
          <pc:sldMk cId="4270213154" sldId="628"/>
        </pc:sldMkLst>
      </pc:sldChg>
      <pc:sldChg chg="del">
        <pc:chgData name="Allen Mendelsohn" userId="86f0204bdc17aa10" providerId="LiveId" clId="{5CE5FD97-0EEA-4E88-8B8E-04E6712EC401}" dt="2024-09-30T23:24:34.263" v="0" actId="47"/>
        <pc:sldMkLst>
          <pc:docMk/>
          <pc:sldMk cId="134767764" sldId="629"/>
        </pc:sldMkLst>
      </pc:sldChg>
      <pc:sldChg chg="del">
        <pc:chgData name="Allen Mendelsohn" userId="86f0204bdc17aa10" providerId="LiveId" clId="{5CE5FD97-0EEA-4E88-8B8E-04E6712EC401}" dt="2024-09-30T23:24:34.263" v="0" actId="47"/>
        <pc:sldMkLst>
          <pc:docMk/>
          <pc:sldMk cId="3859585516" sldId="630"/>
        </pc:sldMkLst>
      </pc:sldChg>
      <pc:sldChg chg="del">
        <pc:chgData name="Allen Mendelsohn" userId="86f0204bdc17aa10" providerId="LiveId" clId="{5CE5FD97-0EEA-4E88-8B8E-04E6712EC401}" dt="2024-09-30T23:24:34.263" v="0" actId="47"/>
        <pc:sldMkLst>
          <pc:docMk/>
          <pc:sldMk cId="209151165" sldId="633"/>
        </pc:sldMkLst>
      </pc:sldChg>
      <pc:sldChg chg="del">
        <pc:chgData name="Allen Mendelsohn" userId="86f0204bdc17aa10" providerId="LiveId" clId="{5CE5FD97-0EEA-4E88-8B8E-04E6712EC401}" dt="2024-09-30T23:24:34.263" v="0" actId="47"/>
        <pc:sldMkLst>
          <pc:docMk/>
          <pc:sldMk cId="2298983744" sldId="634"/>
        </pc:sldMkLst>
      </pc:sldChg>
      <pc:sldChg chg="del">
        <pc:chgData name="Allen Mendelsohn" userId="86f0204bdc17aa10" providerId="LiveId" clId="{5CE5FD97-0EEA-4E88-8B8E-04E6712EC401}" dt="2024-09-30T23:24:34.263" v="0" actId="47"/>
        <pc:sldMkLst>
          <pc:docMk/>
          <pc:sldMk cId="4273569472" sldId="635"/>
        </pc:sldMkLst>
      </pc:sldChg>
      <pc:sldChg chg="del">
        <pc:chgData name="Allen Mendelsohn" userId="86f0204bdc17aa10" providerId="LiveId" clId="{5CE5FD97-0EEA-4E88-8B8E-04E6712EC401}" dt="2024-09-30T23:24:34.263" v="0" actId="47"/>
        <pc:sldMkLst>
          <pc:docMk/>
          <pc:sldMk cId="561602455" sldId="636"/>
        </pc:sldMkLst>
      </pc:sldChg>
      <pc:sldChg chg="del">
        <pc:chgData name="Allen Mendelsohn" userId="86f0204bdc17aa10" providerId="LiveId" clId="{5CE5FD97-0EEA-4E88-8B8E-04E6712EC401}" dt="2024-09-30T23:24:34.263" v="0" actId="47"/>
        <pc:sldMkLst>
          <pc:docMk/>
          <pc:sldMk cId="204357012" sldId="637"/>
        </pc:sldMkLst>
      </pc:sldChg>
      <pc:sldChg chg="del">
        <pc:chgData name="Allen Mendelsohn" userId="86f0204bdc17aa10" providerId="LiveId" clId="{5CE5FD97-0EEA-4E88-8B8E-04E6712EC401}" dt="2024-09-30T23:24:34.263" v="0" actId="47"/>
        <pc:sldMkLst>
          <pc:docMk/>
          <pc:sldMk cId="62846570" sldId="638"/>
        </pc:sldMkLst>
      </pc:sldChg>
      <pc:sldChg chg="del">
        <pc:chgData name="Allen Mendelsohn" userId="86f0204bdc17aa10" providerId="LiveId" clId="{5CE5FD97-0EEA-4E88-8B8E-04E6712EC401}" dt="2024-09-30T23:24:34.263" v="0" actId="47"/>
        <pc:sldMkLst>
          <pc:docMk/>
          <pc:sldMk cId="2662578524" sldId="639"/>
        </pc:sldMkLst>
      </pc:sldChg>
      <pc:sldChg chg="del">
        <pc:chgData name="Allen Mendelsohn" userId="86f0204bdc17aa10" providerId="LiveId" clId="{5CE5FD97-0EEA-4E88-8B8E-04E6712EC401}" dt="2024-09-30T23:24:34.263" v="0" actId="47"/>
        <pc:sldMkLst>
          <pc:docMk/>
          <pc:sldMk cId="2545925060" sldId="640"/>
        </pc:sldMkLst>
      </pc:sldChg>
      <pc:sldChg chg="del">
        <pc:chgData name="Allen Mendelsohn" userId="86f0204bdc17aa10" providerId="LiveId" clId="{5CE5FD97-0EEA-4E88-8B8E-04E6712EC401}" dt="2024-09-30T23:24:34.263" v="0" actId="47"/>
        <pc:sldMkLst>
          <pc:docMk/>
          <pc:sldMk cId="37961614" sldId="641"/>
        </pc:sldMkLst>
      </pc:sldChg>
      <pc:sldChg chg="del">
        <pc:chgData name="Allen Mendelsohn" userId="86f0204bdc17aa10" providerId="LiveId" clId="{5CE5FD97-0EEA-4E88-8B8E-04E6712EC401}" dt="2024-09-30T23:24:34.263" v="0" actId="47"/>
        <pc:sldMkLst>
          <pc:docMk/>
          <pc:sldMk cId="1514089687" sldId="642"/>
        </pc:sldMkLst>
      </pc:sldChg>
      <pc:sldChg chg="del">
        <pc:chgData name="Allen Mendelsohn" userId="86f0204bdc17aa10" providerId="LiveId" clId="{5CE5FD97-0EEA-4E88-8B8E-04E6712EC401}" dt="2024-09-30T23:24:34.263" v="0" actId="47"/>
        <pc:sldMkLst>
          <pc:docMk/>
          <pc:sldMk cId="1914387114" sldId="643"/>
        </pc:sldMkLst>
      </pc:sldChg>
      <pc:sldChg chg="del">
        <pc:chgData name="Allen Mendelsohn" userId="86f0204bdc17aa10" providerId="LiveId" clId="{5CE5FD97-0EEA-4E88-8B8E-04E6712EC401}" dt="2024-09-30T23:24:34.263" v="0" actId="47"/>
        <pc:sldMkLst>
          <pc:docMk/>
          <pc:sldMk cId="3954470049" sldId="644"/>
        </pc:sldMkLst>
      </pc:sldChg>
      <pc:sldChg chg="del">
        <pc:chgData name="Allen Mendelsohn" userId="86f0204bdc17aa10" providerId="LiveId" clId="{5CE5FD97-0EEA-4E88-8B8E-04E6712EC401}" dt="2024-09-30T23:24:34.263" v="0" actId="47"/>
        <pc:sldMkLst>
          <pc:docMk/>
          <pc:sldMk cId="3685481975" sldId="646"/>
        </pc:sldMkLst>
      </pc:sldChg>
      <pc:sldChg chg="del">
        <pc:chgData name="Allen Mendelsohn" userId="86f0204bdc17aa10" providerId="LiveId" clId="{5CE5FD97-0EEA-4E88-8B8E-04E6712EC401}" dt="2024-09-30T23:24:34.263" v="0" actId="47"/>
        <pc:sldMkLst>
          <pc:docMk/>
          <pc:sldMk cId="89879741" sldId="647"/>
        </pc:sldMkLst>
      </pc:sldChg>
      <pc:sldChg chg="del">
        <pc:chgData name="Allen Mendelsohn" userId="86f0204bdc17aa10" providerId="LiveId" clId="{5CE5FD97-0EEA-4E88-8B8E-04E6712EC401}" dt="2024-09-30T23:24:34.263" v="0" actId="47"/>
        <pc:sldMkLst>
          <pc:docMk/>
          <pc:sldMk cId="3095679749" sldId="680"/>
        </pc:sldMkLst>
      </pc:sldChg>
      <pc:sldChg chg="del">
        <pc:chgData name="Allen Mendelsohn" userId="86f0204bdc17aa10" providerId="LiveId" clId="{5CE5FD97-0EEA-4E88-8B8E-04E6712EC401}" dt="2024-09-30T23:24:34.263" v="0" actId="47"/>
        <pc:sldMkLst>
          <pc:docMk/>
          <pc:sldMk cId="2883745349" sldId="681"/>
        </pc:sldMkLst>
      </pc:sldChg>
      <pc:sldChg chg="del">
        <pc:chgData name="Allen Mendelsohn" userId="86f0204bdc17aa10" providerId="LiveId" clId="{5CE5FD97-0EEA-4E88-8B8E-04E6712EC401}" dt="2024-09-30T23:24:34.263" v="0" actId="47"/>
        <pc:sldMkLst>
          <pc:docMk/>
          <pc:sldMk cId="3107740205" sldId="682"/>
        </pc:sldMkLst>
      </pc:sldChg>
      <pc:sldChg chg="del">
        <pc:chgData name="Allen Mendelsohn" userId="86f0204bdc17aa10" providerId="LiveId" clId="{5CE5FD97-0EEA-4E88-8B8E-04E6712EC401}" dt="2024-09-30T23:24:34.263" v="0" actId="47"/>
        <pc:sldMkLst>
          <pc:docMk/>
          <pc:sldMk cId="204648244" sldId="683"/>
        </pc:sldMkLst>
      </pc:sldChg>
      <pc:sldChg chg="del">
        <pc:chgData name="Allen Mendelsohn" userId="86f0204bdc17aa10" providerId="LiveId" clId="{5CE5FD97-0EEA-4E88-8B8E-04E6712EC401}" dt="2024-09-30T23:24:34.263" v="0" actId="47"/>
        <pc:sldMkLst>
          <pc:docMk/>
          <pc:sldMk cId="3951113040" sldId="684"/>
        </pc:sldMkLst>
      </pc:sldChg>
      <pc:sldChg chg="del">
        <pc:chgData name="Allen Mendelsohn" userId="86f0204bdc17aa10" providerId="LiveId" clId="{5CE5FD97-0EEA-4E88-8B8E-04E6712EC401}" dt="2024-09-30T23:24:34.263" v="0" actId="47"/>
        <pc:sldMkLst>
          <pc:docMk/>
          <pc:sldMk cId="2329504694" sldId="685"/>
        </pc:sldMkLst>
      </pc:sldChg>
      <pc:sldChg chg="del">
        <pc:chgData name="Allen Mendelsohn" userId="86f0204bdc17aa10" providerId="LiveId" clId="{5CE5FD97-0EEA-4E88-8B8E-04E6712EC401}" dt="2024-09-30T23:24:34.263" v="0" actId="47"/>
        <pc:sldMkLst>
          <pc:docMk/>
          <pc:sldMk cId="3205521713" sldId="686"/>
        </pc:sldMkLst>
      </pc:sldChg>
      <pc:sldChg chg="del">
        <pc:chgData name="Allen Mendelsohn" userId="86f0204bdc17aa10" providerId="LiveId" clId="{5CE5FD97-0EEA-4E88-8B8E-04E6712EC401}" dt="2024-09-30T23:24:34.263" v="0" actId="47"/>
        <pc:sldMkLst>
          <pc:docMk/>
          <pc:sldMk cId="1757319057" sldId="687"/>
        </pc:sldMkLst>
      </pc:sldChg>
      <pc:sldChg chg="del">
        <pc:chgData name="Allen Mendelsohn" userId="86f0204bdc17aa10" providerId="LiveId" clId="{5CE5FD97-0EEA-4E88-8B8E-04E6712EC401}" dt="2024-09-30T23:24:34.263" v="0" actId="47"/>
        <pc:sldMkLst>
          <pc:docMk/>
          <pc:sldMk cId="2858159236" sldId="688"/>
        </pc:sldMkLst>
      </pc:sldChg>
      <pc:sldChg chg="del">
        <pc:chgData name="Allen Mendelsohn" userId="86f0204bdc17aa10" providerId="LiveId" clId="{5CE5FD97-0EEA-4E88-8B8E-04E6712EC401}" dt="2024-09-30T23:24:34.263" v="0" actId="47"/>
        <pc:sldMkLst>
          <pc:docMk/>
          <pc:sldMk cId="1986790745" sldId="689"/>
        </pc:sldMkLst>
      </pc:sldChg>
      <pc:sldChg chg="del">
        <pc:chgData name="Allen Mendelsohn" userId="86f0204bdc17aa10" providerId="LiveId" clId="{5CE5FD97-0EEA-4E88-8B8E-04E6712EC401}" dt="2024-09-30T23:24:34.263" v="0" actId="47"/>
        <pc:sldMkLst>
          <pc:docMk/>
          <pc:sldMk cId="2558533872" sldId="690"/>
        </pc:sldMkLst>
      </pc:sldChg>
      <pc:sldChg chg="del">
        <pc:chgData name="Allen Mendelsohn" userId="86f0204bdc17aa10" providerId="LiveId" clId="{5CE5FD97-0EEA-4E88-8B8E-04E6712EC401}" dt="2024-09-30T23:24:34.263" v="0" actId="47"/>
        <pc:sldMkLst>
          <pc:docMk/>
          <pc:sldMk cId="2613569088" sldId="691"/>
        </pc:sldMkLst>
      </pc:sldChg>
      <pc:sldChg chg="del">
        <pc:chgData name="Allen Mendelsohn" userId="86f0204bdc17aa10" providerId="LiveId" clId="{5CE5FD97-0EEA-4E88-8B8E-04E6712EC401}" dt="2024-09-30T23:24:34.263" v="0" actId="47"/>
        <pc:sldMkLst>
          <pc:docMk/>
          <pc:sldMk cId="769611927" sldId="693"/>
        </pc:sldMkLst>
      </pc:sldChg>
      <pc:sldChg chg="del">
        <pc:chgData name="Allen Mendelsohn" userId="86f0204bdc17aa10" providerId="LiveId" clId="{5CE5FD97-0EEA-4E88-8B8E-04E6712EC401}" dt="2024-09-30T23:24:34.263" v="0" actId="47"/>
        <pc:sldMkLst>
          <pc:docMk/>
          <pc:sldMk cId="4131495844" sldId="694"/>
        </pc:sldMkLst>
      </pc:sldChg>
      <pc:sldChg chg="del">
        <pc:chgData name="Allen Mendelsohn" userId="86f0204bdc17aa10" providerId="LiveId" clId="{5CE5FD97-0EEA-4E88-8B8E-04E6712EC401}" dt="2024-09-30T23:24:34.263" v="0" actId="47"/>
        <pc:sldMkLst>
          <pc:docMk/>
          <pc:sldMk cId="1319826082" sldId="695"/>
        </pc:sldMkLst>
      </pc:sldChg>
      <pc:sldChg chg="del">
        <pc:chgData name="Allen Mendelsohn" userId="86f0204bdc17aa10" providerId="LiveId" clId="{5CE5FD97-0EEA-4E88-8B8E-04E6712EC401}" dt="2024-09-30T23:24:34.263" v="0" actId="47"/>
        <pc:sldMkLst>
          <pc:docMk/>
          <pc:sldMk cId="1127125557" sldId="696"/>
        </pc:sldMkLst>
      </pc:sldChg>
      <pc:sldChg chg="del">
        <pc:chgData name="Allen Mendelsohn" userId="86f0204bdc17aa10" providerId="LiveId" clId="{5CE5FD97-0EEA-4E88-8B8E-04E6712EC401}" dt="2024-09-30T23:24:34.263" v="0" actId="47"/>
        <pc:sldMkLst>
          <pc:docMk/>
          <pc:sldMk cId="136575434" sldId="697"/>
        </pc:sldMkLst>
      </pc:sldChg>
      <pc:sldChg chg="del">
        <pc:chgData name="Allen Mendelsohn" userId="86f0204bdc17aa10" providerId="LiveId" clId="{5CE5FD97-0EEA-4E88-8B8E-04E6712EC401}" dt="2024-09-30T23:24:34.263" v="0" actId="47"/>
        <pc:sldMkLst>
          <pc:docMk/>
          <pc:sldMk cId="4077419937" sldId="6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t>Note – Class 3 Slides say September 25 on the title page!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showed you this because Alan and Alex pointed it out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40367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265767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ym typeface="Wingdings" panose="05000000000000000000" pitchFamily="2" charset="2"/>
              </a:rPr>
              <a:t>Showed you this as an example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dirty="0"/>
          </a:p>
        </p:txBody>
      </p:sp>
    </p:spTree>
    <p:extLst>
      <p:ext uri="{BB962C8B-B14F-4D97-AF65-F5344CB8AC3E}">
        <p14:creationId xmlns:p14="http://schemas.microsoft.com/office/powerpoint/2010/main" val="185320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have their own computer… unplug</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268541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41102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for completeness’ sake, and for our exchange students</a:t>
            </a:r>
          </a:p>
          <a:p>
            <a:r>
              <a:rPr lang="en-CA" dirty="0"/>
              <a:t>“Balance” – between promoting the public interest in the encouragement and dissemination of works and obtaining a just reward for their creator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97657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mentioned Issue 2 in Tariff 22</a:t>
            </a:r>
          </a:p>
          <a:p>
            <a:r>
              <a:rPr lang="en-CA" dirty="0"/>
              <a:t>(6) </a:t>
            </a:r>
            <a:r>
              <a:rPr lang="en-CA" dirty="0">
                <a:sym typeface="Wingdings" panose="05000000000000000000" pitchFamily="2" charset="2"/>
              </a:rPr>
              <a:t> we’ll return to this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338637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DMCA – Also Notice and Takedown, this will pop up later today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47603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104778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Basic principle of private international law</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117376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AI bill – would apply to broadly, to any large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103221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There is maybe another way to find territorial jurisdiction</a:t>
            </a:r>
          </a:p>
          <a:p>
            <a:r>
              <a:rPr lang="en-CA" dirty="0"/>
              <a:t>Facebook </a:t>
            </a:r>
            <a:r>
              <a:rPr lang="en-CA" dirty="0">
                <a:sym typeface="Wingdings" panose="05000000000000000000" pitchFamily="2" charset="2"/>
              </a:rPr>
              <a:t> why have a brought this up? (… next slide)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177114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94722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a:t>
            </a:r>
            <a:r>
              <a:rPr lang="en-CA" b="1" dirty="0"/>
              <a:t>– In all other cases</a:t>
            </a:r>
            <a:r>
              <a:rPr lang="en-CA" dirty="0"/>
              <a:t>, e.g. stand by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326068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265366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have been a couple of cases about this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2513544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60224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Basic question – did I infringe when I downloaded the picture? Would I be liable?</a:t>
            </a:r>
          </a:p>
          <a:p>
            <a:pPr eaLnBrk="1" hangingPunct="1">
              <a:spcBef>
                <a:spcPct val="0"/>
              </a:spcBef>
              <a:buFontTx/>
              <a:buChar char="•"/>
            </a:pPr>
            <a:r>
              <a:rPr lang="en-US" altLang="en-US" dirty="0"/>
              <a:t>No - fair dealing for the purposes of education is not  infringement. </a:t>
            </a:r>
          </a:p>
          <a:p>
            <a:pPr eaLnBrk="1" hangingPunct="1">
              <a:spcBef>
                <a:spcPct val="0"/>
              </a:spcBef>
              <a:buFontTx/>
              <a:buChar char="•"/>
            </a:pPr>
            <a:r>
              <a:rPr lang="en-US" altLang="en-US" dirty="0"/>
              <a:t>POINT – laws apply on the internet as they do offline. May have some special challenges and special rules (that we’ll look at), but the basic rule applies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2363810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ym typeface="Wingdings" panose="05000000000000000000" pitchFamily="2" charset="2"/>
              </a:rPr>
              <a:t>Inunction ordering stopping of selling of Android set-top boxes upheld by the Fed Court of Appeal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solidFill>
                  <a:srgbClr val="FFFF00"/>
                </a:solidFill>
                <a:sym typeface="Wingdings" panose="05000000000000000000" pitchFamily="2" charset="2"/>
              </a:rPr>
              <a:t>FOLOW UP JAN 2018 - </a:t>
            </a:r>
            <a:r>
              <a:rPr lang="en-CA" sz="1200" b="1" i="0" kern="1200" dirty="0">
                <a:solidFill>
                  <a:srgbClr val="FFFF00"/>
                </a:solidFill>
                <a:effectLst/>
                <a:latin typeface="+mn-lt"/>
                <a:ea typeface="+mn-ea"/>
                <a:cs typeface="+mn-cs"/>
              </a:rPr>
              <a:t>2018 FC 66 – freetv.com cited for contempt of court by continuing to sell set-top boxes in violation of injunction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2280384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a:t>
            </a:r>
            <a:r>
              <a:rPr lang="en-CA" b="1" dirty="0"/>
              <a:t>tariff</a:t>
            </a:r>
            <a:r>
              <a:rPr lang="en-CA" dirty="0"/>
              <a:t>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a:t>
            </a:r>
            <a:r>
              <a:rPr lang="en-CA" dirty="0" err="1"/>
              <a:t>comm</a:t>
            </a:r>
            <a:r>
              <a:rPr lang="en-CA" dirty="0"/>
              <a: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2632949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Separate </a:t>
            </a:r>
            <a:r>
              <a:rPr lang="en-CA" b="1" dirty="0"/>
              <a:t>tariff</a:t>
            </a:r>
            <a:r>
              <a:rPr lang="en-CA" dirty="0"/>
              <a:t> on internet-distributed songs on video games for communication? No. Tech neutrality. Purchasing on the internet is the same as buying it in a store – NOT communications to the public by telecommunications (s. 3(1)(f) of the © Act</a:t>
            </a:r>
          </a:p>
          <a:p>
            <a:r>
              <a:rPr lang="en-CA" dirty="0"/>
              <a:t>“right to reproduce </a:t>
            </a:r>
            <a:r>
              <a:rPr lang="en-CA" i="1" dirty="0"/>
              <a:t>in any material form whatsoever</a:t>
            </a:r>
            <a:r>
              <a:rPr lang="en-CA" dirty="0"/>
              <a:t>”</a:t>
            </a:r>
          </a:p>
          <a:p>
            <a:r>
              <a:rPr lang="en-CA" dirty="0"/>
              <a:t>Rothstein says keep the total fee the same, but split it between two diff royalties  (repro and comm)</a:t>
            </a:r>
          </a:p>
          <a:p>
            <a:r>
              <a:rPr lang="en-CA" dirty="0"/>
              <a:t>Very famous Taxi quote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168465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CA" dirty="0">
                <a:sym typeface="Wingdings" panose="05000000000000000000" pitchFamily="2" charset="2"/>
              </a:rPr>
              <a:t>Also my Masters Thesis on the topic, so I tend to blather on!</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37454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2.4(1.1) introduced as part of Copyright Mod. Act 2012, post-ESA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227964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733961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Took a while to modernize our Copyright Act</a:t>
            </a:r>
          </a:p>
          <a:p>
            <a:pPr eaLnBrk="1" hangingPunct="1">
              <a:spcBef>
                <a:spcPct val="0"/>
              </a:spcBef>
            </a:pPr>
            <a:r>
              <a:rPr lang="en-US" altLang="en-US" dirty="0">
                <a:sym typeface="Wingdings" panose="05000000000000000000" pitchFamily="2" charset="2"/>
              </a:rPr>
              <a:t>The last 3 are all essentially the same</a:t>
            </a:r>
          </a:p>
          <a:p>
            <a:pPr eaLnBrk="1" hangingPunct="1">
              <a:spcBef>
                <a:spcPct val="0"/>
              </a:spcBef>
            </a:pPr>
            <a:r>
              <a:rPr lang="en-US" altLang="en-US" dirty="0">
                <a:sym typeface="Wingdings" panose="05000000000000000000" pitchFamily="2" charset="2"/>
              </a:rPr>
              <a:t>I wrote my masters thesis based on C-32, would still apply to C-11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22094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sym typeface="Wingdings" panose="05000000000000000000" pitchFamily="2" charset="2"/>
              </a:rPr>
              <a:t>(a)Through (h), most of them about technology (photographers and international treaties)</a:t>
            </a:r>
          </a:p>
          <a:p>
            <a:pPr marL="228600" indent="-228600" eaLnBrk="1" hangingPunct="1">
              <a:spcBef>
                <a:spcPct val="0"/>
              </a:spcBef>
              <a:buFontTx/>
              <a:buAutoNum type="alphaLcParenBoth"/>
              <a:defRPr/>
            </a:pPr>
            <a:endParaRPr lang="en-US" altLang="en-US" dirty="0">
              <a:sym typeface="Wingdings" panose="05000000000000000000" pitchFamily="2" charset="2"/>
            </a:endParaRPr>
          </a:p>
          <a:p>
            <a:pPr eaLnBrk="1" hangingPunct="1">
              <a:spcBef>
                <a:spcPct val="0"/>
              </a:spcBef>
              <a:defRPr/>
            </a:pPr>
            <a:r>
              <a:rPr lang="en-US" altLang="en-US" dirty="0">
                <a:sym typeface="Wingdings" panose="05000000000000000000" pitchFamily="2" charset="2"/>
              </a:rPr>
              <a:t>Also the preamble talks about the internet a lot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21851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Has gotten all the press! Put me on TV and radio at least half a dozen times</a:t>
            </a:r>
          </a:p>
          <a:p>
            <a:pPr eaLnBrk="1" hangingPunct="1">
              <a:spcBef>
                <a:spcPct val="0"/>
              </a:spcBef>
            </a:pPr>
            <a:r>
              <a:rPr lang="en-US" altLang="en-US" dirty="0">
                <a:sym typeface="Wingdings" panose="05000000000000000000" pitchFamily="2" charset="2"/>
              </a:rPr>
              <a:t>This is the first “notice”</a:t>
            </a:r>
          </a:p>
          <a:p>
            <a:pPr eaLnBrk="1" hangingPunct="1">
              <a:spcBef>
                <a:spcPct val="0"/>
              </a:spcBef>
            </a:pPr>
            <a:r>
              <a:rPr lang="en-US" altLang="en-US" dirty="0">
                <a:sym typeface="Wingdings" panose="05000000000000000000" pitchFamily="2" charset="2"/>
              </a:rPr>
              <a:t>Anyone ever get a copyright infringement notice?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3048841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ym typeface="Wingdings" panose="05000000000000000000" pitchFamily="2" charset="2"/>
              </a:rPr>
              <a:t>The second “notice”</a:t>
            </a:r>
          </a:p>
          <a:p>
            <a:pPr eaLnBrk="1" hangingPunct="1">
              <a:spcBef>
                <a:spcPct val="0"/>
              </a:spcBef>
            </a:pPr>
            <a:r>
              <a:rPr lang="en-US" altLang="en-US" dirty="0">
                <a:sym typeface="Wingdings" panose="05000000000000000000" pitchFamily="2" charset="2"/>
              </a:rPr>
              <a:t>Compare USA – “Notice and Takedown” and Many Euro countries “three strikes”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1693814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IP address and time</a:t>
            </a:r>
          </a:p>
          <a:p>
            <a:r>
              <a:rPr lang="en-CA" dirty="0"/>
              <a:t>Goes on and on, identifies time and date of download, title of download, etc.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2393970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Bill 86 was an omnibus budget bill</a:t>
            </a:r>
          </a:p>
          <a:p>
            <a:r>
              <a:rPr lang="en-CA" dirty="0">
                <a:sym typeface="Wingdings" panose="05000000000000000000" pitchFamily="2" charset="2"/>
              </a:rPr>
              <a:t>New notice on next slide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3701287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Downloaded Ted Lasso, see next slide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214015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we last met, we were cramming 3 presentations in a half a class, let’s fill those in a bit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1879602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598025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where we in Voltage…</a:t>
            </a:r>
          </a:p>
          <a:p>
            <a:r>
              <a:rPr lang="en-CA" dirty="0"/>
              <a:t>Intersection of Notice and Notice and Norwich orders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425538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228355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1165360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send it back to the motions judge” </a:t>
            </a:r>
            <a:r>
              <a:rPr lang="en-CA" dirty="0">
                <a:sym typeface="Wingdings" panose="05000000000000000000" pitchFamily="2" charset="2"/>
              </a:rPr>
              <a:t> stand by!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237886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2249872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16937841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Hear we are – back at the Motions Judge as ordered by SCC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2579543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that over $67.23!!!!!!</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3555472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 are actually sort of getting to the point of the litigation! Though still preliminary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358500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6527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Actually back to Notice and Notice! </a:t>
            </a:r>
            <a:r>
              <a:rPr lang="en-CA" dirty="0">
                <a:sym typeface="Wingdings" panose="05000000000000000000" pitchFamily="2" charset="2"/>
              </a:rPr>
              <a:t> we’ll get to the appeal so don’t worry to much here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2171617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894965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450949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81577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3008391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60</a:t>
            </a:fld>
            <a:endParaRPr lang="en-US" altLang="en-US"/>
          </a:p>
        </p:txBody>
      </p:sp>
    </p:spTree>
    <p:extLst>
      <p:ext uri="{BB962C8B-B14F-4D97-AF65-F5344CB8AC3E}">
        <p14:creationId xmlns:p14="http://schemas.microsoft.com/office/powerpoint/2010/main" val="601470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61</a:t>
            </a:fld>
            <a:endParaRPr lang="en-US" altLang="en-US"/>
          </a:p>
        </p:txBody>
      </p:sp>
    </p:spTree>
    <p:extLst>
      <p:ext uri="{BB962C8B-B14F-4D97-AF65-F5344CB8AC3E}">
        <p14:creationId xmlns:p14="http://schemas.microsoft.com/office/powerpoint/2010/main" val="3359345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So what kind of service? </a:t>
            </a:r>
            <a:r>
              <a:rPr lang="en-US" altLang="en-US" dirty="0" err="1"/>
              <a:t>isoHunt</a:t>
            </a:r>
            <a:endParaRPr lang="en-US" altLang="en-US" dirty="0"/>
          </a:p>
          <a:p>
            <a:pPr eaLnBrk="1" hangingPunct="1">
              <a:spcBef>
                <a:spcPct val="0"/>
              </a:spcBef>
              <a:buFontTx/>
              <a:buChar char="•"/>
            </a:pPr>
            <a:r>
              <a:rPr lang="en-US" altLang="en-US" dirty="0"/>
              <a:t>Previous version of bolded phrase: “</a:t>
            </a:r>
            <a:r>
              <a:rPr lang="en-CA" altLang="en-US" dirty="0"/>
              <a:t>a service that the person knows or should have known is designed primarily to enable acts of copyright infringement”</a:t>
            </a:r>
          </a:p>
          <a:p>
            <a:pPr eaLnBrk="1" hangingPunct="1">
              <a:spcBef>
                <a:spcPct val="0"/>
              </a:spcBef>
              <a:buFontTx/>
              <a:buChar char="•"/>
            </a:pPr>
            <a:r>
              <a:rPr lang="en-CA" altLang="en-US" dirty="0" err="1"/>
              <a:t>Isohunt</a:t>
            </a:r>
            <a:r>
              <a:rPr lang="en-CA" altLang="en-US" dirty="0"/>
              <a:t> in black because it was dead already - </a:t>
            </a:r>
            <a:r>
              <a:rPr lang="en-US" altLang="en-US" i="1" dirty="0"/>
              <a:t>Columbia Pictures v. Fung</a:t>
            </a:r>
            <a:r>
              <a:rPr lang="en-US" altLang="en-US" dirty="0"/>
              <a:t>, Court of Appeals for the 9</a:t>
            </a:r>
            <a:r>
              <a:rPr lang="en-US" altLang="en-US" baseline="30000" dirty="0"/>
              <a:t>th</a:t>
            </a:r>
            <a:r>
              <a:rPr lang="en-US" altLang="en-US" dirty="0"/>
              <a:t> Circuit 2013</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a:p>
        </p:txBody>
      </p:sp>
    </p:spTree>
    <p:extLst>
      <p:ext uri="{BB962C8B-B14F-4D97-AF65-F5344CB8AC3E}">
        <p14:creationId xmlns:p14="http://schemas.microsoft.com/office/powerpoint/2010/main" val="1965198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Factors from the legislature, but echo jurisprudence, especially CCH and the </a:t>
            </a:r>
            <a:r>
              <a:rPr lang="en-US" altLang="en-US" dirty="0" err="1"/>
              <a:t>Grokster</a:t>
            </a:r>
            <a:r>
              <a:rPr lang="en-US" altLang="en-US" dirty="0"/>
              <a:t> case in the US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63</a:t>
            </a:fld>
            <a:endParaRPr lang="en-US" altLang="en-US"/>
          </a:p>
        </p:txBody>
      </p:sp>
    </p:spTree>
    <p:extLst>
      <p:ext uri="{BB962C8B-B14F-4D97-AF65-F5344CB8AC3E}">
        <p14:creationId xmlns:p14="http://schemas.microsoft.com/office/powerpoint/2010/main" val="34165914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64</a:t>
            </a:fld>
            <a:endParaRPr lang="en-US" altLang="en-US"/>
          </a:p>
        </p:txBody>
      </p:sp>
    </p:spTree>
    <p:extLst>
      <p:ext uri="{BB962C8B-B14F-4D97-AF65-F5344CB8AC3E}">
        <p14:creationId xmlns:p14="http://schemas.microsoft.com/office/powerpoint/2010/main" val="421200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costs? You’ll see!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313231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So the legislator has allowed us to make mash-ups</a:t>
            </a:r>
          </a:p>
          <a:p>
            <a:pPr>
              <a:buFontTx/>
              <a:buChar char="•"/>
            </a:pPr>
            <a:r>
              <a:rPr lang="en-US" altLang="en-US" dirty="0"/>
              <a:t>We have a “shield” against copyright violation </a:t>
            </a:r>
          </a:p>
          <a:p>
            <a:pPr>
              <a:buFontTx/>
              <a:buChar char="•"/>
            </a:pPr>
            <a:r>
              <a:rPr lang="en-US" altLang="en-US" dirty="0"/>
              <a:t>Non commercial </a:t>
            </a:r>
            <a:r>
              <a:rPr lang="en-US" altLang="en-US" dirty="0">
                <a:sym typeface="Wingdings" panose="05000000000000000000" pitchFamily="2" charset="2"/>
              </a:rPr>
              <a:t> “solely for non-commercial purposes”  What if I make a few pennies of ads on my YouTube page?</a:t>
            </a:r>
            <a:endParaRPr lang="en-US" altLang="en-US" dirty="0"/>
          </a:p>
          <a:p>
            <a:pPr>
              <a:buFontTx/>
              <a:buChar char="•"/>
            </a:pPr>
            <a:r>
              <a:rPr lang="en-US" altLang="en-US" dirty="0"/>
              <a:t>Are we violating moral rights? (moral rights – integrity of the work, section 14.1 of the Act)</a:t>
            </a:r>
            <a:endParaRPr lang="en-CA" altLang="en-US"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14514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2985990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 / 24.1 </a:t>
            </a:r>
            <a:r>
              <a:rPr lang="en-CA" dirty="0">
                <a:sym typeface="Wingdings" panose="05000000000000000000" pitchFamily="2" charset="2"/>
              </a:rPr>
              <a:t> provision of Telecommunications services by </a:t>
            </a:r>
            <a:r>
              <a:rPr lang="en-CA" dirty="0" err="1">
                <a:sym typeface="Wingdings" panose="05000000000000000000" pitchFamily="2" charset="2"/>
              </a:rPr>
              <a:t>Cdn</a:t>
            </a:r>
            <a:r>
              <a:rPr lang="en-CA" dirty="0">
                <a:sym typeface="Wingdings" panose="05000000000000000000" pitchFamily="2" charset="2"/>
              </a:rPr>
              <a:t> carriers (thus ISPs) subject to certain conditions of CRTC, CRTC can impose conditions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67</a:t>
            </a:fld>
            <a:endParaRPr lang="en-US" altLang="en-US" dirty="0"/>
          </a:p>
        </p:txBody>
      </p:sp>
    </p:spTree>
    <p:extLst>
      <p:ext uri="{BB962C8B-B14F-4D97-AF65-F5344CB8AC3E}">
        <p14:creationId xmlns:p14="http://schemas.microsoft.com/office/powerpoint/2010/main" val="2123466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68</a:t>
            </a:fld>
            <a:endParaRPr lang="en-US" altLang="en-US" dirty="0"/>
          </a:p>
        </p:txBody>
      </p:sp>
    </p:spTree>
    <p:extLst>
      <p:ext uri="{BB962C8B-B14F-4D97-AF65-F5344CB8AC3E}">
        <p14:creationId xmlns:p14="http://schemas.microsoft.com/office/powerpoint/2010/main" val="4080959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69</a:t>
            </a:fld>
            <a:endParaRPr lang="en-US" altLang="en-US"/>
          </a:p>
        </p:txBody>
      </p:sp>
    </p:spTree>
    <p:extLst>
      <p:ext uri="{BB962C8B-B14F-4D97-AF65-F5344CB8AC3E}">
        <p14:creationId xmlns:p14="http://schemas.microsoft.com/office/powerpoint/2010/main" val="2623351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70</a:t>
            </a:fld>
            <a:endParaRPr lang="en-US" altLang="en-US"/>
          </a:p>
        </p:txBody>
      </p:sp>
    </p:spTree>
    <p:extLst>
      <p:ext uri="{BB962C8B-B14F-4D97-AF65-F5344CB8AC3E}">
        <p14:creationId xmlns:p14="http://schemas.microsoft.com/office/powerpoint/2010/main" val="8652013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71</a:t>
            </a:fld>
            <a:endParaRPr lang="en-US" altLang="en-US"/>
          </a:p>
        </p:txBody>
      </p:sp>
    </p:spTree>
    <p:extLst>
      <p:ext uri="{BB962C8B-B14F-4D97-AF65-F5344CB8AC3E}">
        <p14:creationId xmlns:p14="http://schemas.microsoft.com/office/powerpoint/2010/main" val="449152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72</a:t>
            </a:fld>
            <a:endParaRPr lang="en-US" altLang="en-US"/>
          </a:p>
        </p:txBody>
      </p:sp>
    </p:spTree>
    <p:extLst>
      <p:ext uri="{BB962C8B-B14F-4D97-AF65-F5344CB8AC3E}">
        <p14:creationId xmlns:p14="http://schemas.microsoft.com/office/powerpoint/2010/main" val="20624985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73</a:t>
            </a:fld>
            <a:endParaRPr lang="en-US" altLang="en-US"/>
          </a:p>
        </p:txBody>
      </p:sp>
    </p:spTree>
    <p:extLst>
      <p:ext uri="{BB962C8B-B14F-4D97-AF65-F5344CB8AC3E}">
        <p14:creationId xmlns:p14="http://schemas.microsoft.com/office/powerpoint/2010/main" val="18260084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74</a:t>
            </a:fld>
            <a:endParaRPr lang="en-US" altLang="en-US"/>
          </a:p>
        </p:txBody>
      </p:sp>
    </p:spTree>
    <p:extLst>
      <p:ext uri="{BB962C8B-B14F-4D97-AF65-F5344CB8AC3E}">
        <p14:creationId xmlns:p14="http://schemas.microsoft.com/office/powerpoint/2010/main" val="117041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33983270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75</a:t>
            </a:fld>
            <a:endParaRPr lang="en-US" altLang="en-US"/>
          </a:p>
        </p:txBody>
      </p:sp>
    </p:spTree>
    <p:extLst>
      <p:ext uri="{BB962C8B-B14F-4D97-AF65-F5344CB8AC3E}">
        <p14:creationId xmlns:p14="http://schemas.microsoft.com/office/powerpoint/2010/main" val="14201445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just Rogers, but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76</a:t>
            </a:fld>
            <a:endParaRPr lang="en-US" altLang="en-US"/>
          </a:p>
        </p:txBody>
      </p:sp>
    </p:spTree>
    <p:extLst>
      <p:ext uri="{BB962C8B-B14F-4D97-AF65-F5344CB8AC3E}">
        <p14:creationId xmlns:p14="http://schemas.microsoft.com/office/powerpoint/2010/main" val="38195038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just Rogers, but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77</a:t>
            </a:fld>
            <a:endParaRPr lang="en-US" altLang="en-US"/>
          </a:p>
        </p:txBody>
      </p:sp>
    </p:spTree>
    <p:extLst>
      <p:ext uri="{BB962C8B-B14F-4D97-AF65-F5344CB8AC3E}">
        <p14:creationId xmlns:p14="http://schemas.microsoft.com/office/powerpoint/2010/main" val="41066377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just Rogers, but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78</a:t>
            </a:fld>
            <a:endParaRPr lang="en-US" altLang="en-US"/>
          </a:p>
        </p:txBody>
      </p:sp>
    </p:spTree>
    <p:extLst>
      <p:ext uri="{BB962C8B-B14F-4D97-AF65-F5344CB8AC3E}">
        <p14:creationId xmlns:p14="http://schemas.microsoft.com/office/powerpoint/2010/main" val="2113219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Anyone know what ICANN does?</a:t>
            </a:r>
          </a:p>
          <a:p>
            <a:pPr eaLnBrk="1" hangingPunct="1">
              <a:spcBef>
                <a:spcPct val="0"/>
              </a:spcBef>
              <a:buFontTx/>
              <a:buChar char="•"/>
            </a:pPr>
            <a:r>
              <a:rPr lang="en-US" altLang="en-US" dirty="0">
                <a:sym typeface="Wingdings" panose="05000000000000000000" pitchFamily="2" charset="2"/>
              </a:rPr>
              <a:t>Administers the top level domain (TLD) </a:t>
            </a:r>
            <a:r>
              <a:rPr lang="en-US" altLang="en-US" dirty="0" err="1">
                <a:sym typeface="Wingdings" panose="05000000000000000000" pitchFamily="2" charset="2"/>
              </a:rPr>
              <a:t>stystem</a:t>
            </a:r>
            <a:endParaRPr lang="en-US" altLang="en-US" dirty="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81</a:t>
            </a:fld>
            <a:endParaRPr lang="en-US" altLang="en-US"/>
          </a:p>
        </p:txBody>
      </p:sp>
    </p:spTree>
    <p:extLst>
      <p:ext uri="{BB962C8B-B14F-4D97-AF65-F5344CB8AC3E}">
        <p14:creationId xmlns:p14="http://schemas.microsoft.com/office/powerpoint/2010/main" val="35936098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sym typeface="Wingdings" panose="05000000000000000000" pitchFamily="2" charset="2"/>
              </a:rPr>
              <a:t>UDRP settles domain names disputes</a:t>
            </a:r>
          </a:p>
          <a:p>
            <a:pPr eaLnBrk="1" hangingPunct="1">
              <a:spcBef>
                <a:spcPct val="0"/>
              </a:spcBef>
              <a:buFontTx/>
              <a:buChar char="•"/>
            </a:pPr>
            <a:r>
              <a:rPr lang="en-US" altLang="en-US" dirty="0">
                <a:sym typeface="Wingdings" panose="05000000000000000000" pitchFamily="2" charset="2"/>
              </a:rPr>
              <a:t>Trademark is the key to winning a Domain Name dispute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82</a:t>
            </a:fld>
            <a:endParaRPr lang="en-US" altLang="en-US"/>
          </a:p>
        </p:txBody>
      </p:sp>
    </p:spTree>
    <p:extLst>
      <p:ext uri="{BB962C8B-B14F-4D97-AF65-F5344CB8AC3E}">
        <p14:creationId xmlns:p14="http://schemas.microsoft.com/office/powerpoint/2010/main" val="358614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293" indent="-357293">
              <a:tabLst>
                <a:tab pos="357293" algn="l"/>
              </a:tabLst>
              <a:defRPr/>
            </a:pPr>
            <a:r>
              <a:rPr lang="en-US" dirty="0"/>
              <a:t>Equitable remedy</a:t>
            </a:r>
          </a:p>
          <a:p>
            <a:pPr marL="357293" indent="-357293">
              <a:tabLst>
                <a:tab pos="357293" algn="l"/>
              </a:tabLst>
              <a:defRPr/>
            </a:pPr>
            <a:r>
              <a:rPr lang="en-US" dirty="0"/>
              <a:t>“Pre-action discovery”</a:t>
            </a:r>
          </a:p>
          <a:p>
            <a:pPr marL="357293" indent="-357293">
              <a:tabLst>
                <a:tab pos="357293" algn="l"/>
              </a:tabLst>
              <a:defRPr/>
            </a:pPr>
            <a:r>
              <a:rPr lang="en-US" dirty="0"/>
              <a:t>Note 1 – bona fide vs “prima facie” which is higher standard</a:t>
            </a:r>
          </a:p>
          <a:p>
            <a:pPr marL="357293" indent="-357293">
              <a:tabLst>
                <a:tab pos="357293" algn="l"/>
              </a:tabLst>
              <a:defRPr/>
            </a:pPr>
            <a:r>
              <a:rPr lang="en-US" dirty="0"/>
              <a:t>Adopted in Canada, and even in Quebec despite it being an equitable remedy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3596995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293" indent="-357293">
              <a:tabLst>
                <a:tab pos="357293" algn="l"/>
              </a:tabLst>
              <a:defRPr/>
            </a:pPr>
            <a:r>
              <a:rPr lang="en-US" dirty="0"/>
              <a:t>Leahy leading case really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47247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4</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4</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4</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4</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4</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4</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4</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4</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ois-laws.justice.gc.ca/eng/acts/C-4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eVyxnMM3ldc"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5016302"/>
          </a:xfrm>
        </p:spPr>
        <p:txBody>
          <a:bodyPr/>
          <a:lstStyle/>
          <a:p>
            <a:pPr eaLnBrk="1" hangingPunct="1"/>
            <a:br>
              <a:rPr lang="en-US" altLang="en-US" sz="9600" dirty="0"/>
            </a:br>
            <a:r>
              <a:rPr lang="en-US" altLang="en-US" u="sng" dirty="0"/>
              <a:t>Class 4 – September 30</a:t>
            </a:r>
            <a:br>
              <a:rPr lang="en-US" altLang="en-US" dirty="0"/>
            </a:br>
            <a:r>
              <a:rPr lang="en-US" altLang="en-US" dirty="0"/>
              <a:t>Class 3 cont.! (Copyright</a:t>
            </a:r>
            <a:r>
              <a:rPr lang="en-CA" altLang="en-US" dirty="0"/>
              <a:t> territorial jurisdiction and other preliminary matters)</a:t>
            </a:r>
            <a:br>
              <a:rPr lang="en-CA" altLang="en-US" dirty="0"/>
            </a:br>
            <a:br>
              <a:rPr lang="en-CA" altLang="en-US" dirty="0"/>
            </a:br>
            <a:r>
              <a:rPr lang="en-CA" altLang="en-US" dirty="0"/>
              <a:t>Intro to privacy</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2753-A2F7-4FAE-84AF-8A622FBE3D97}"/>
              </a:ext>
            </a:extLst>
          </p:cNvPr>
          <p:cNvSpPr>
            <a:spLocks noGrp="1"/>
          </p:cNvSpPr>
          <p:nvPr>
            <p:ph type="title"/>
          </p:nvPr>
        </p:nvSpPr>
        <p:spPr/>
        <p:txBody>
          <a:bodyPr/>
          <a:lstStyle/>
          <a:p>
            <a:r>
              <a:rPr lang="en-US" dirty="0"/>
              <a:t>Norwich Orders summary</a:t>
            </a:r>
            <a:endParaRPr lang="en-CA" dirty="0"/>
          </a:p>
        </p:txBody>
      </p:sp>
      <p:sp>
        <p:nvSpPr>
          <p:cNvPr id="3" name="Content Placeholder 2">
            <a:extLst>
              <a:ext uri="{FF2B5EF4-FFF2-40B4-BE49-F238E27FC236}">
                <a16:creationId xmlns:a16="http://schemas.microsoft.com/office/drawing/2014/main" id="{EB6A5472-A742-4DA7-90E9-D63E81967788}"/>
              </a:ext>
            </a:extLst>
          </p:cNvPr>
          <p:cNvSpPr>
            <a:spLocks noGrp="1"/>
          </p:cNvSpPr>
          <p:nvPr>
            <p:ph idx="1"/>
          </p:nvPr>
        </p:nvSpPr>
        <p:spPr/>
        <p:txBody>
          <a:bodyPr/>
          <a:lstStyle/>
          <a:p>
            <a:pPr marL="0" indent="0" eaLnBrk="1" hangingPunct="1">
              <a:buNone/>
              <a:defRPr/>
            </a:pPr>
            <a:r>
              <a:rPr lang="en-CA" altLang="en-US" sz="2400" b="1" dirty="0"/>
              <a:t>Plaintiff seeks information from an innocent 3rd party (like an ISP, or a customs office, or… you’ll see)</a:t>
            </a:r>
          </a:p>
          <a:p>
            <a:pPr marL="457200" indent="-457200" eaLnBrk="1" hangingPunct="1">
              <a:buFont typeface="+mj-lt"/>
              <a:buAutoNum type="arabicPeriod"/>
              <a:defRPr/>
            </a:pPr>
            <a:r>
              <a:rPr lang="en-CA" altLang="en-US" sz="2400" dirty="0"/>
              <a:t>Plaintiff must show a </a:t>
            </a:r>
            <a:r>
              <a:rPr lang="en-CA" altLang="en-US" sz="2400" i="1" dirty="0"/>
              <a:t>bona fide </a:t>
            </a:r>
            <a:r>
              <a:rPr lang="en-CA" altLang="en-US" sz="2400" dirty="0"/>
              <a:t>claim </a:t>
            </a:r>
          </a:p>
          <a:p>
            <a:pPr marL="457200" indent="-457200" eaLnBrk="1" hangingPunct="1">
              <a:buFont typeface="+mj-lt"/>
              <a:buAutoNum type="arabicPeriod"/>
              <a:defRPr/>
            </a:pPr>
            <a:r>
              <a:rPr lang="en-CA" altLang="en-US" sz="2400" dirty="0"/>
              <a:t>3rd party somehow involved in the acts complained of (even if not bearing any fault)</a:t>
            </a:r>
          </a:p>
          <a:p>
            <a:pPr marL="457200" indent="-457200" eaLnBrk="1" hangingPunct="1">
              <a:buFont typeface="+mj-lt"/>
              <a:buAutoNum type="arabicPeriod"/>
              <a:defRPr/>
            </a:pPr>
            <a:r>
              <a:rPr lang="en-CA" altLang="en-US" sz="2400" dirty="0"/>
              <a:t>3rd party is only practical source of information</a:t>
            </a:r>
          </a:p>
          <a:p>
            <a:pPr marL="457200" indent="-457200" eaLnBrk="1" hangingPunct="1">
              <a:buFont typeface="+mj-lt"/>
              <a:buAutoNum type="arabicPeriod"/>
              <a:defRPr/>
            </a:pPr>
            <a:r>
              <a:rPr lang="en-CA" altLang="en-US" sz="2400" dirty="0"/>
              <a:t>3rd party can be indemnified for costs </a:t>
            </a:r>
          </a:p>
          <a:p>
            <a:pPr marL="457200" indent="-457200" eaLnBrk="1" hangingPunct="1">
              <a:buFont typeface="+mj-lt"/>
              <a:buAutoNum type="arabicPeriod"/>
              <a:defRPr/>
            </a:pPr>
            <a:r>
              <a:rPr lang="en-CA" altLang="en-US" sz="2400" dirty="0"/>
              <a:t>Whether the interests of justice favour ordering disclosure</a:t>
            </a:r>
          </a:p>
          <a:p>
            <a:pPr marL="0" indent="0" eaLnBrk="1" hangingPunct="1">
              <a:buNone/>
              <a:defRPr/>
            </a:pPr>
            <a:endParaRPr lang="fr-FR" altLang="en-US" sz="2400" i="1" dirty="0"/>
          </a:p>
          <a:p>
            <a:pPr marL="0" indent="0" eaLnBrk="1" hangingPunct="1">
              <a:buNone/>
              <a:defRPr/>
            </a:pPr>
            <a:r>
              <a:rPr lang="fr-FR" altLang="en-US" sz="2400" i="1" dirty="0"/>
              <a:t>Fers et métaux américains, </a:t>
            </a:r>
            <a:r>
              <a:rPr lang="fr-FR" altLang="en-US" sz="2400" i="1" dirty="0" err="1"/>
              <a:t>s.e.c</a:t>
            </a:r>
            <a:r>
              <a:rPr lang="fr-FR" altLang="en-US" sz="2400" i="1" dirty="0"/>
              <a:t>. c. Picard </a:t>
            </a:r>
            <a:r>
              <a:rPr lang="fr-FR" altLang="en-US" sz="2400" dirty="0"/>
              <a:t>2013 QCCA 2255  </a:t>
            </a:r>
            <a:r>
              <a:rPr lang="fr-FR" altLang="en-US" sz="2400" dirty="0">
                <a:sym typeface="Wingdings" panose="05000000000000000000" pitchFamily="2" charset="2"/>
              </a:rPr>
              <a:t> Norwich </a:t>
            </a:r>
            <a:r>
              <a:rPr lang="fr-FR" altLang="en-US" sz="2400" dirty="0" err="1">
                <a:sym typeface="Wingdings" panose="05000000000000000000" pitchFamily="2" charset="2"/>
              </a:rPr>
              <a:t>order</a:t>
            </a:r>
            <a:r>
              <a:rPr lang="fr-FR" altLang="en-US" sz="2400" dirty="0">
                <a:sym typeface="Wingdings" panose="05000000000000000000" pitchFamily="2" charset="2"/>
              </a:rPr>
              <a:t> in civil </a:t>
            </a:r>
            <a:r>
              <a:rPr lang="fr-FR" altLang="en-US" sz="2400" dirty="0" err="1">
                <a:sym typeface="Wingdings" panose="05000000000000000000" pitchFamily="2" charset="2"/>
              </a:rPr>
              <a:t>law</a:t>
            </a:r>
            <a:r>
              <a:rPr lang="fr-FR" altLang="en-US" sz="2400" dirty="0">
                <a:sym typeface="Wingdings" panose="05000000000000000000" pitchFamily="2" charset="2"/>
              </a:rPr>
              <a:t> </a:t>
            </a:r>
            <a:r>
              <a:rPr lang="fr-FR" altLang="en-US" sz="2400" dirty="0" err="1">
                <a:sym typeface="Wingdings" panose="05000000000000000000" pitchFamily="2" charset="2"/>
              </a:rPr>
              <a:t>is</a:t>
            </a:r>
            <a:r>
              <a:rPr lang="fr-FR" altLang="en-US" sz="2400" dirty="0">
                <a:sym typeface="Wingdings" panose="05000000000000000000" pitchFamily="2" charset="2"/>
              </a:rPr>
              <a:t> AOK!!!</a:t>
            </a:r>
            <a:endParaRPr lang="fr-FR" altLang="en-US" sz="2400" dirty="0"/>
          </a:p>
          <a:p>
            <a:endParaRPr lang="en-CA" sz="2400" dirty="0"/>
          </a:p>
        </p:txBody>
      </p:sp>
      <p:sp>
        <p:nvSpPr>
          <p:cNvPr id="4" name="Footer Placeholder 3">
            <a:extLst>
              <a:ext uri="{FF2B5EF4-FFF2-40B4-BE49-F238E27FC236}">
                <a16:creationId xmlns:a16="http://schemas.microsoft.com/office/drawing/2014/main" id="{DED77FB9-8F06-4015-8A17-F8C440C4BFB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90366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2753-A2F7-4FAE-84AF-8A622FBE3D97}"/>
              </a:ext>
            </a:extLst>
          </p:cNvPr>
          <p:cNvSpPr>
            <a:spLocks noGrp="1"/>
          </p:cNvSpPr>
          <p:nvPr>
            <p:ph type="title"/>
          </p:nvPr>
        </p:nvSpPr>
        <p:spPr>
          <a:xfrm>
            <a:off x="457200" y="274637"/>
            <a:ext cx="8229600" cy="1066131"/>
          </a:xfrm>
        </p:spPr>
        <p:txBody>
          <a:bodyPr/>
          <a:lstStyle/>
          <a:p>
            <a:r>
              <a:rPr lang="en-US" dirty="0"/>
              <a:t>Norwich as described in </a:t>
            </a:r>
            <a:r>
              <a:rPr lang="en-US" i="1" dirty="0"/>
              <a:t>Leahy</a:t>
            </a:r>
            <a:br>
              <a:rPr lang="en-US" i="1" dirty="0"/>
            </a:br>
            <a:r>
              <a:rPr lang="en-CA" sz="2400" dirty="0"/>
              <a:t>2002 ABCA 101</a:t>
            </a:r>
            <a:endParaRPr lang="en-CA" sz="2400" i="1" dirty="0"/>
          </a:p>
        </p:txBody>
      </p:sp>
      <p:sp>
        <p:nvSpPr>
          <p:cNvPr id="3" name="Content Placeholder 2">
            <a:extLst>
              <a:ext uri="{FF2B5EF4-FFF2-40B4-BE49-F238E27FC236}">
                <a16:creationId xmlns:a16="http://schemas.microsoft.com/office/drawing/2014/main" id="{EB6A5472-A742-4DA7-90E9-D63E81967788}"/>
              </a:ext>
            </a:extLst>
          </p:cNvPr>
          <p:cNvSpPr>
            <a:spLocks noGrp="1"/>
          </p:cNvSpPr>
          <p:nvPr>
            <p:ph idx="1"/>
          </p:nvPr>
        </p:nvSpPr>
        <p:spPr>
          <a:xfrm>
            <a:off x="457200" y="1628800"/>
            <a:ext cx="8229600" cy="4497363"/>
          </a:xfrm>
        </p:spPr>
        <p:txBody>
          <a:bodyPr/>
          <a:lstStyle/>
          <a:p>
            <a:pPr marL="0" indent="0">
              <a:buNone/>
            </a:pPr>
            <a:r>
              <a:rPr lang="en-CA" sz="2000" dirty="0"/>
              <a:t>“(a) [a bona fide claim] against the unknown alleged wrongdoer;</a:t>
            </a:r>
          </a:p>
          <a:p>
            <a:pPr marL="0" indent="0">
              <a:buNone/>
            </a:pPr>
            <a:r>
              <a:rPr lang="en-CA" sz="2000" dirty="0"/>
              <a:t>(b) the person from whom discovery is sought must be in some way involved in the matter under dispute, he must be more than an innocent bystander;</a:t>
            </a:r>
          </a:p>
          <a:p>
            <a:pPr marL="0" indent="0">
              <a:buNone/>
            </a:pPr>
            <a:r>
              <a:rPr lang="en-CA" sz="2000" dirty="0"/>
              <a:t>(c) the person from whom discovery is sought must be the only practical source of information available to the applicants;</a:t>
            </a:r>
          </a:p>
          <a:p>
            <a:pPr marL="0" indent="0">
              <a:buNone/>
            </a:pPr>
            <a:r>
              <a:rPr lang="en-CA" sz="2000" dirty="0"/>
              <a:t>(d) the person from whom discovery is sought must be reasonably compensated for his expenses arising out of compliance with the discovery order in addition to his legal costs;</a:t>
            </a:r>
          </a:p>
          <a:p>
            <a:pPr marL="0" indent="0">
              <a:buNone/>
            </a:pPr>
            <a:r>
              <a:rPr lang="en-CA" sz="2000" dirty="0"/>
              <a:t>(e) the public interests in favour of disclosure must outweigh the legitimate privacy concerns.”</a:t>
            </a:r>
          </a:p>
          <a:p>
            <a:pPr marL="0" indent="0">
              <a:buNone/>
            </a:pPr>
            <a:endParaRPr lang="en-CA" sz="2000" dirty="0"/>
          </a:p>
          <a:p>
            <a:pPr marL="0" indent="0">
              <a:buNone/>
            </a:pPr>
            <a:r>
              <a:rPr lang="en-CA" sz="2800" dirty="0">
                <a:sym typeface="Wingdings" panose="05000000000000000000" pitchFamily="2" charset="2"/>
              </a:rPr>
              <a:t> SCC adopted this in </a:t>
            </a:r>
            <a:r>
              <a:rPr lang="en-CA" sz="2800" i="1" dirty="0">
                <a:sym typeface="Wingdings" panose="05000000000000000000" pitchFamily="2" charset="2"/>
              </a:rPr>
              <a:t>Rogers v. Voltage</a:t>
            </a:r>
            <a:r>
              <a:rPr lang="en-CA" sz="2800" dirty="0">
                <a:sym typeface="Wingdings" panose="05000000000000000000" pitchFamily="2" charset="2"/>
              </a:rPr>
              <a:t> (part V) we’ll get to!</a:t>
            </a:r>
            <a:endParaRPr lang="en-CA" sz="2800" dirty="0"/>
          </a:p>
          <a:p>
            <a:pPr marL="0" indent="0">
              <a:buNone/>
            </a:pPr>
            <a:endParaRPr lang="en-CA" sz="2000" dirty="0"/>
          </a:p>
        </p:txBody>
      </p:sp>
      <p:sp>
        <p:nvSpPr>
          <p:cNvPr id="4" name="Footer Placeholder 3">
            <a:extLst>
              <a:ext uri="{FF2B5EF4-FFF2-40B4-BE49-F238E27FC236}">
                <a16:creationId xmlns:a16="http://schemas.microsoft.com/office/drawing/2014/main" id="{DED77FB9-8F06-4015-8A17-F8C440C4BFB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04785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50DA-F701-4781-B1C4-22C9347B22E8}"/>
              </a:ext>
            </a:extLst>
          </p:cNvPr>
          <p:cNvSpPr>
            <a:spLocks noGrp="1"/>
          </p:cNvSpPr>
          <p:nvPr>
            <p:ph type="title"/>
          </p:nvPr>
        </p:nvSpPr>
        <p:spPr/>
        <p:txBody>
          <a:bodyPr/>
          <a:lstStyle/>
          <a:p>
            <a:r>
              <a:rPr lang="en-CA" dirty="0"/>
              <a:t>Norwich orders on the internet</a:t>
            </a:r>
          </a:p>
        </p:txBody>
      </p:sp>
      <p:sp>
        <p:nvSpPr>
          <p:cNvPr id="3" name="Content Placeholder 2">
            <a:extLst>
              <a:ext uri="{FF2B5EF4-FFF2-40B4-BE49-F238E27FC236}">
                <a16:creationId xmlns:a16="http://schemas.microsoft.com/office/drawing/2014/main" id="{7996D3B3-D03B-4EDA-BCF1-B422A162E9D0}"/>
              </a:ext>
            </a:extLst>
          </p:cNvPr>
          <p:cNvSpPr>
            <a:spLocks noGrp="1"/>
          </p:cNvSpPr>
          <p:nvPr>
            <p:ph idx="1"/>
          </p:nvPr>
        </p:nvSpPr>
        <p:spPr/>
        <p:txBody>
          <a:bodyPr/>
          <a:lstStyle/>
          <a:p>
            <a:pPr marL="0" indent="0">
              <a:buNone/>
            </a:pPr>
            <a:r>
              <a:rPr lang="en-CA" dirty="0"/>
              <a:t>Copyright as we’ve seen, but…</a:t>
            </a:r>
          </a:p>
          <a:p>
            <a:pPr eaLnBrk="1" hangingPunct="1">
              <a:defRPr/>
            </a:pPr>
            <a:r>
              <a:rPr lang="en-CA" altLang="en-US" i="1" dirty="0"/>
              <a:t>York University v. Bell Canada Enterprises</a:t>
            </a:r>
            <a:r>
              <a:rPr lang="en-CA" altLang="en-US" dirty="0"/>
              <a:t>, [2009] O.J. No. 3698</a:t>
            </a:r>
          </a:p>
          <a:p>
            <a:pPr eaLnBrk="1" hangingPunct="1">
              <a:defRPr/>
            </a:pPr>
            <a:r>
              <a:rPr lang="en-CA" altLang="en-US" i="1" dirty="0"/>
              <a:t>Warman v. </a:t>
            </a:r>
            <a:r>
              <a:rPr lang="en-CA" altLang="en-US" i="1" dirty="0" err="1"/>
              <a:t>Wilkins</a:t>
            </a:r>
            <a:r>
              <a:rPr lang="en-CA" altLang="en-US" i="1" dirty="0"/>
              <a:t> Fournier</a:t>
            </a:r>
            <a:r>
              <a:rPr lang="en-CA" altLang="en-US" dirty="0"/>
              <a:t>, 2011 ONSC 3023</a:t>
            </a:r>
          </a:p>
          <a:p>
            <a:pPr eaLnBrk="1" hangingPunct="1">
              <a:defRPr/>
            </a:pPr>
            <a:r>
              <a:rPr lang="en-CA" altLang="en-US" i="1" dirty="0"/>
              <a:t>Olsen v. Facebook Inc.</a:t>
            </a:r>
            <a:r>
              <a:rPr lang="en-CA" altLang="en-US" dirty="0"/>
              <a:t>, 2016 NSSC 155 </a:t>
            </a:r>
          </a:p>
          <a:p>
            <a:pPr eaLnBrk="1" hangingPunct="1">
              <a:defRPr/>
            </a:pPr>
            <a:r>
              <a:rPr lang="en-CA" altLang="en-US" i="1" dirty="0"/>
              <a:t>Morris v. Johnson</a:t>
            </a:r>
            <a:r>
              <a:rPr lang="en-CA" altLang="en-US" dirty="0"/>
              <a:t>, 2011 ONSC 3996</a:t>
            </a:r>
          </a:p>
          <a:p>
            <a:pPr marL="0" indent="0">
              <a:buNone/>
            </a:pPr>
            <a:r>
              <a:rPr lang="en-CA" dirty="0">
                <a:sym typeface="Wingdings" panose="05000000000000000000" pitchFamily="2" charset="2"/>
              </a:rPr>
              <a:t> </a:t>
            </a:r>
            <a:r>
              <a:rPr lang="en-CA" b="1" dirty="0">
                <a:sym typeface="Wingdings" panose="05000000000000000000" pitchFamily="2" charset="2"/>
              </a:rPr>
              <a:t>Defamation</a:t>
            </a:r>
            <a:r>
              <a:rPr lang="en-CA" dirty="0">
                <a:sym typeface="Wingdings" panose="05000000000000000000" pitchFamily="2" charset="2"/>
              </a:rPr>
              <a:t> cases, see October 28</a:t>
            </a:r>
            <a:endParaRPr lang="en-CA" dirty="0"/>
          </a:p>
        </p:txBody>
      </p:sp>
      <p:sp>
        <p:nvSpPr>
          <p:cNvPr id="4" name="Footer Placeholder 3">
            <a:extLst>
              <a:ext uri="{FF2B5EF4-FFF2-40B4-BE49-F238E27FC236}">
                <a16:creationId xmlns:a16="http://schemas.microsoft.com/office/drawing/2014/main" id="{2C135A68-A39D-4BE8-8871-DCF1A1B81E25}"/>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1780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499-C2E4-4AF9-ABBE-34A36589834E}"/>
              </a:ext>
            </a:extLst>
          </p:cNvPr>
          <p:cNvSpPr>
            <a:spLocks noGrp="1"/>
          </p:cNvSpPr>
          <p:nvPr>
            <p:ph type="title"/>
          </p:nvPr>
        </p:nvSpPr>
        <p:spPr/>
        <p:txBody>
          <a:bodyPr/>
          <a:lstStyle/>
          <a:p>
            <a:r>
              <a:rPr lang="en-CA" dirty="0"/>
              <a:t>Norwich orders for:</a:t>
            </a:r>
          </a:p>
        </p:txBody>
      </p:sp>
      <p:sp>
        <p:nvSpPr>
          <p:cNvPr id="3" name="Text Placeholder 2">
            <a:extLst>
              <a:ext uri="{FF2B5EF4-FFF2-40B4-BE49-F238E27FC236}">
                <a16:creationId xmlns:a16="http://schemas.microsoft.com/office/drawing/2014/main" id="{C93178F6-6E77-4606-A7D6-BD8EB45A74B8}"/>
              </a:ext>
            </a:extLst>
          </p:cNvPr>
          <p:cNvSpPr>
            <a:spLocks noGrp="1"/>
          </p:cNvSpPr>
          <p:nvPr>
            <p:ph type="body" idx="1"/>
          </p:nvPr>
        </p:nvSpPr>
        <p:spPr/>
        <p:txBody>
          <a:bodyPr/>
          <a:lstStyle/>
          <a:p>
            <a:r>
              <a:rPr lang="en-CA" dirty="0"/>
              <a:t>Copyright</a:t>
            </a:r>
          </a:p>
        </p:txBody>
      </p:sp>
      <p:sp>
        <p:nvSpPr>
          <p:cNvPr id="4" name="Content Placeholder 3">
            <a:extLst>
              <a:ext uri="{FF2B5EF4-FFF2-40B4-BE49-F238E27FC236}">
                <a16:creationId xmlns:a16="http://schemas.microsoft.com/office/drawing/2014/main" id="{21EC638D-A885-4E54-BE28-F4EB476A2EB1}"/>
              </a:ext>
            </a:extLst>
          </p:cNvPr>
          <p:cNvSpPr>
            <a:spLocks noGrp="1"/>
          </p:cNvSpPr>
          <p:nvPr>
            <p:ph sz="half" idx="2"/>
          </p:nvPr>
        </p:nvSpPr>
        <p:spPr/>
        <p:txBody>
          <a:bodyPr/>
          <a:lstStyle/>
          <a:p>
            <a:r>
              <a:rPr lang="en-CA" dirty="0"/>
              <a:t>Generally anonymous downloaders</a:t>
            </a:r>
          </a:p>
          <a:p>
            <a:r>
              <a:rPr lang="en-CA" dirty="0"/>
              <a:t>Use Norwich Order to get subscriber info from ISP from an IP address and a time</a:t>
            </a:r>
          </a:p>
        </p:txBody>
      </p:sp>
      <p:sp>
        <p:nvSpPr>
          <p:cNvPr id="5" name="Text Placeholder 4">
            <a:extLst>
              <a:ext uri="{FF2B5EF4-FFF2-40B4-BE49-F238E27FC236}">
                <a16:creationId xmlns:a16="http://schemas.microsoft.com/office/drawing/2014/main" id="{08B50880-FB3D-4570-B772-112B9BA8E299}"/>
              </a:ext>
            </a:extLst>
          </p:cNvPr>
          <p:cNvSpPr>
            <a:spLocks noGrp="1"/>
          </p:cNvSpPr>
          <p:nvPr>
            <p:ph type="body" sz="quarter" idx="3"/>
          </p:nvPr>
        </p:nvSpPr>
        <p:spPr/>
        <p:txBody>
          <a:bodyPr/>
          <a:lstStyle/>
          <a:p>
            <a:r>
              <a:rPr lang="en-CA" dirty="0"/>
              <a:t>Defamation</a:t>
            </a:r>
          </a:p>
        </p:txBody>
      </p:sp>
      <p:sp>
        <p:nvSpPr>
          <p:cNvPr id="6" name="Content Placeholder 5">
            <a:extLst>
              <a:ext uri="{FF2B5EF4-FFF2-40B4-BE49-F238E27FC236}">
                <a16:creationId xmlns:a16="http://schemas.microsoft.com/office/drawing/2014/main" id="{FDDB626A-973C-4BD1-B213-ED60E4A9E691}"/>
              </a:ext>
            </a:extLst>
          </p:cNvPr>
          <p:cNvSpPr>
            <a:spLocks noGrp="1"/>
          </p:cNvSpPr>
          <p:nvPr>
            <p:ph sz="quarter" idx="4"/>
          </p:nvPr>
        </p:nvSpPr>
        <p:spPr/>
        <p:txBody>
          <a:bodyPr/>
          <a:lstStyle/>
          <a:p>
            <a:r>
              <a:rPr lang="en-CA" dirty="0"/>
              <a:t>Often know some sort of identity of poster, name or pseudonym e.g. HabsFan29</a:t>
            </a:r>
          </a:p>
          <a:p>
            <a:r>
              <a:rPr lang="en-CA" dirty="0"/>
              <a:t>Use Norwich Order to get all available info about “poster” from the third party platform where the account is held </a:t>
            </a:r>
          </a:p>
        </p:txBody>
      </p:sp>
      <p:sp>
        <p:nvSpPr>
          <p:cNvPr id="7" name="Footer Placeholder 6">
            <a:extLst>
              <a:ext uri="{FF2B5EF4-FFF2-40B4-BE49-F238E27FC236}">
                <a16:creationId xmlns:a16="http://schemas.microsoft.com/office/drawing/2014/main" id="{E994A894-916F-4910-9A60-8BBFFA37999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17482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TERRITORIAL JURISDICTION</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03414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4EB6-37E8-4D00-9FE4-B2228A5BA51A}"/>
              </a:ext>
            </a:extLst>
          </p:cNvPr>
          <p:cNvSpPr>
            <a:spLocks noGrp="1"/>
          </p:cNvSpPr>
          <p:nvPr>
            <p:ph type="title"/>
          </p:nvPr>
        </p:nvSpPr>
        <p:spPr/>
        <p:txBody>
          <a:bodyPr/>
          <a:lstStyle/>
          <a:p>
            <a:r>
              <a:rPr lang="en-US" altLang="en-US" dirty="0"/>
              <a:t>Territorial jurisdiction</a:t>
            </a:r>
            <a:endParaRPr lang="en-CA" dirty="0"/>
          </a:p>
        </p:txBody>
      </p:sp>
      <p:sp>
        <p:nvSpPr>
          <p:cNvPr id="4" name="Footer Placeholder 3">
            <a:extLst>
              <a:ext uri="{FF2B5EF4-FFF2-40B4-BE49-F238E27FC236}">
                <a16:creationId xmlns:a16="http://schemas.microsoft.com/office/drawing/2014/main" id="{E0938B80-218A-4F07-95AA-885B0EA9738C}"/>
              </a:ext>
            </a:extLst>
          </p:cNvPr>
          <p:cNvSpPr>
            <a:spLocks noGrp="1"/>
          </p:cNvSpPr>
          <p:nvPr>
            <p:ph type="ftr" sz="quarter" idx="11"/>
          </p:nvPr>
        </p:nvSpPr>
        <p:spPr/>
        <p:txBody>
          <a:bodyPr/>
          <a:lstStyle/>
          <a:p>
            <a:pPr>
              <a:defRPr/>
            </a:pPr>
            <a:r>
              <a:rPr lang="en-US"/>
              <a:t>Class 4</a:t>
            </a:r>
            <a:endParaRPr lang="en-US" dirty="0"/>
          </a:p>
        </p:txBody>
      </p:sp>
      <p:pic>
        <p:nvPicPr>
          <p:cNvPr id="5" name="Picture 2" descr="C:\Users\Pc\AppData\Local\Microsoft\Windows\Temporary Internet Files\Content.IE5\G3P5U8SB\MC910216337[1].png">
            <a:extLst>
              <a:ext uri="{FF2B5EF4-FFF2-40B4-BE49-F238E27FC236}">
                <a16:creationId xmlns:a16="http://schemas.microsoft.com/office/drawing/2014/main" id="{8FE47D56-F0F9-4F2B-BAC2-E3C4CE9C5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357417"/>
            <a:ext cx="8906550" cy="4998933"/>
          </a:xfrm>
        </p:spPr>
      </p:pic>
      <p:sp>
        <p:nvSpPr>
          <p:cNvPr id="6" name="laptop">
            <a:extLst>
              <a:ext uri="{FF2B5EF4-FFF2-40B4-BE49-F238E27FC236}">
                <a16:creationId xmlns:a16="http://schemas.microsoft.com/office/drawing/2014/main" id="{A75A9F4E-B654-4307-8B63-6D31EC85F183}"/>
              </a:ext>
            </a:extLst>
          </p:cNvPr>
          <p:cNvSpPr>
            <a:spLocks noEditPoints="1" noChangeArrowheads="1"/>
          </p:cNvSpPr>
          <p:nvPr/>
        </p:nvSpPr>
        <p:spPr bwMode="auto">
          <a:xfrm>
            <a:off x="3779838" y="2492375"/>
            <a:ext cx="504825" cy="504825"/>
          </a:xfrm>
          <a:custGeom>
            <a:avLst/>
            <a:gdLst>
              <a:gd name="T0" fmla="*/ 78455 w 21600"/>
              <a:gd name="T1" fmla="*/ 0 h 21600"/>
              <a:gd name="T2" fmla="*/ 78455 w 21600"/>
              <a:gd name="T3" fmla="*/ 167389 h 21600"/>
              <a:gd name="T4" fmla="*/ 427678 w 21600"/>
              <a:gd name="T5" fmla="*/ 0 h 21600"/>
              <a:gd name="T6" fmla="*/ 427678 w 21600"/>
              <a:gd name="T7" fmla="*/ 167389 h 21600"/>
              <a:gd name="T8" fmla="*/ 252028 w 21600"/>
              <a:gd name="T9" fmla="*/ 0 h 21600"/>
              <a:gd name="T10" fmla="*/ 252028 w 21600"/>
              <a:gd name="T11" fmla="*/ 504056 h 21600"/>
              <a:gd name="T12" fmla="*/ 0 w 21600"/>
              <a:gd name="T13" fmla="*/ 504056 h 21600"/>
              <a:gd name="T14" fmla="*/ 504056 w 21600"/>
              <a:gd name="T15" fmla="*/ 50405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pic>
        <p:nvPicPr>
          <p:cNvPr id="7" name="Picture 5" descr="C:\Users\Pc\AppData\Local\Microsoft\Windows\Temporary Internet Files\Content.IE5\DMXDSCXF\MC900440380[1].png">
            <a:extLst>
              <a:ext uri="{FF2B5EF4-FFF2-40B4-BE49-F238E27FC236}">
                <a16:creationId xmlns:a16="http://schemas.microsoft.com/office/drawing/2014/main" id="{99BB2929-2E5D-42CB-B1E3-C49A89716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284538"/>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Pc\AppData\Local\Microsoft\Windows\Temporary Internet Files\Content.IE5\DMXDSCXF\MC900440380[1].png">
            <a:extLst>
              <a:ext uri="{FF2B5EF4-FFF2-40B4-BE49-F238E27FC236}">
                <a16:creationId xmlns:a16="http://schemas.microsoft.com/office/drawing/2014/main" id="{C840A3A0-C2C1-4BCA-8D86-E98648FF2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5004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Pc\AppData\Local\Microsoft\Windows\Temporary Internet Files\Content.IE5\RDC8P696\MC900442130[1].png">
            <a:extLst>
              <a:ext uri="{FF2B5EF4-FFF2-40B4-BE49-F238E27FC236}">
                <a16:creationId xmlns:a16="http://schemas.microsoft.com/office/drawing/2014/main" id="{5CB94981-3586-4193-9A29-58136DA0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349500"/>
            <a:ext cx="584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Visa-logo-big.jpg">
            <a:extLst>
              <a:ext uri="{FF2B5EF4-FFF2-40B4-BE49-F238E27FC236}">
                <a16:creationId xmlns:a16="http://schemas.microsoft.com/office/drawing/2014/main" id="{58059772-BF38-47F0-B099-2916EA0F1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81300"/>
            <a:ext cx="8905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nline_casinos_rooms.jpg">
            <a:extLst>
              <a:ext uri="{FF2B5EF4-FFF2-40B4-BE49-F238E27FC236}">
                <a16:creationId xmlns:a16="http://schemas.microsoft.com/office/drawing/2014/main" id="{D78A8FCC-0900-495E-A945-57D7514E98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149725"/>
            <a:ext cx="1152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F61C37E-F7C4-47E7-8110-4538E09E1BCA}"/>
              </a:ext>
            </a:extLst>
          </p:cNvPr>
          <p:cNvCxnSpPr/>
          <p:nvPr/>
        </p:nvCxnSpPr>
        <p:spPr>
          <a:xfrm>
            <a:off x="4284663" y="2997200"/>
            <a:ext cx="2590800" cy="792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C5027E-052F-47F3-8E6F-FAC8FC70C2F1}"/>
              </a:ext>
            </a:extLst>
          </p:cNvPr>
          <p:cNvCxnSpPr/>
          <p:nvPr/>
        </p:nvCxnSpPr>
        <p:spPr>
          <a:xfrm>
            <a:off x="2416175" y="2924175"/>
            <a:ext cx="2516188" cy="1657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A08A13-979A-4320-BF10-42C47E487979}"/>
              </a:ext>
            </a:extLst>
          </p:cNvPr>
          <p:cNvCxnSpPr/>
          <p:nvPr/>
        </p:nvCxnSpPr>
        <p:spPr>
          <a:xfrm>
            <a:off x="2627313" y="2636838"/>
            <a:ext cx="1216025" cy="144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5D59F3-C1CE-454F-BE26-4A335ACBDAA7}"/>
              </a:ext>
            </a:extLst>
          </p:cNvPr>
          <p:cNvCxnSpPr/>
          <p:nvPr/>
        </p:nvCxnSpPr>
        <p:spPr>
          <a:xfrm>
            <a:off x="2416175" y="2924175"/>
            <a:ext cx="31750" cy="360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A77B83-85EA-4B6F-B7D8-4434EBA8E70B}"/>
              </a:ext>
            </a:extLst>
          </p:cNvPr>
          <p:cNvCxnSpPr>
            <a:cxnSpLocks/>
          </p:cNvCxnSpPr>
          <p:nvPr/>
        </p:nvCxnSpPr>
        <p:spPr>
          <a:xfrm>
            <a:off x="4284663" y="2997200"/>
            <a:ext cx="1150937" cy="12239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E8EB1-1352-4F56-B934-10C85A8FFE19}"/>
              </a:ext>
            </a:extLst>
          </p:cNvPr>
          <p:cNvCxnSpPr>
            <a:cxnSpLocks/>
          </p:cNvCxnSpPr>
          <p:nvPr/>
        </p:nvCxnSpPr>
        <p:spPr>
          <a:xfrm>
            <a:off x="2771775" y="3608388"/>
            <a:ext cx="403225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07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a:xfrm>
            <a:off x="457200" y="620688"/>
            <a:ext cx="8229600" cy="796950"/>
          </a:xfrm>
        </p:spPr>
        <p:txBody>
          <a:bodyPr/>
          <a:lstStyle/>
          <a:p>
            <a:r>
              <a:rPr lang="en-CA" dirty="0"/>
              <a:t>The “Tariff-22 Case”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700808"/>
            <a:ext cx="8229600" cy="4425355"/>
          </a:xfrm>
        </p:spPr>
        <p:txBody>
          <a:bodyPr/>
          <a:lstStyle/>
          <a:p>
            <a:pPr marL="0" indent="0">
              <a:buNone/>
            </a:pPr>
            <a:endParaRPr lang="en-CA" dirty="0"/>
          </a:p>
          <a:p>
            <a:pPr marL="0" indent="0">
              <a:buNone/>
            </a:pPr>
            <a:endParaRPr lang="en-CA" dirty="0"/>
          </a:p>
          <a:p>
            <a:pPr marL="0" indent="0">
              <a:buNone/>
            </a:pPr>
            <a:r>
              <a:rPr lang="pl-PL" dirty="0"/>
              <a:t>Amy Huang</a:t>
            </a:r>
            <a:r>
              <a:rPr lang="en-CA" dirty="0"/>
              <a:t> &amp; </a:t>
            </a:r>
            <a:r>
              <a:rPr lang="pl-PL" dirty="0"/>
              <a:t>Denise Choi</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11024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 takeaways</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a:xfrm>
            <a:off x="457200" y="1340768"/>
            <a:ext cx="8229600" cy="4785395"/>
          </a:xfrm>
        </p:spPr>
        <p:txBody>
          <a:bodyPr/>
          <a:lstStyle/>
          <a:p>
            <a:pPr marL="0" indent="0">
              <a:buNone/>
            </a:pPr>
            <a:r>
              <a:rPr lang="en-CA" altLang="en-US" sz="2400" dirty="0"/>
              <a:t>Issue 1. </a:t>
            </a:r>
            <a:r>
              <a:rPr lang="en-CA" altLang="en-US" sz="2400" b="1" dirty="0"/>
              <a:t>Real and Substantial Connection test</a:t>
            </a:r>
          </a:p>
          <a:p>
            <a:pPr marL="0" indent="0">
              <a:buNone/>
            </a:pPr>
            <a:r>
              <a:rPr lang="en-US" altLang="en-US" sz="2400" dirty="0"/>
              <a:t>“this Court has recognized, as a sufficient ‘connection’ for taking jurisdiction, situations where Canada is the country of … reception”</a:t>
            </a:r>
          </a:p>
          <a:p>
            <a:pPr marL="0" indent="0">
              <a:buNone/>
            </a:pPr>
            <a:r>
              <a:rPr lang="en-US" altLang="en-US" sz="2400" dirty="0"/>
              <a:t>“A real and substantial connection to Canada is sufficient to support the application of our Copyright Act to international Internet transmissions in a way that will accord with international comity and be consistent with the objectives of order and fairness.”</a:t>
            </a:r>
          </a:p>
          <a:p>
            <a:pPr marL="0" indent="0">
              <a:buNone/>
            </a:pPr>
            <a:endParaRPr lang="en-CA" altLang="en-US" sz="2400" dirty="0"/>
          </a:p>
          <a:p>
            <a:pPr marL="0" indent="0">
              <a:buNone/>
            </a:pPr>
            <a:r>
              <a:rPr lang="en-CA" altLang="en-US" sz="2400" dirty="0"/>
              <a:t>Issue 2. No liability of ISPs for © infringement </a:t>
            </a:r>
            <a:r>
              <a:rPr lang="en-CA" altLang="en-US" sz="2400" dirty="0">
                <a:sym typeface="Wingdings" panose="05000000000000000000" pitchFamily="2" charset="2"/>
              </a:rPr>
              <a:t></a:t>
            </a:r>
            <a:r>
              <a:rPr lang="en-CA" altLang="en-US" sz="2400" dirty="0"/>
              <a:t> But now codified in s. 31.1 of the </a:t>
            </a:r>
            <a:r>
              <a:rPr lang="en-CA" altLang="en-US" sz="2400" i="1" dirty="0"/>
              <a:t>Copyright Act </a:t>
            </a:r>
            <a:r>
              <a:rPr lang="en-CA" altLang="en-US" sz="2400" dirty="0"/>
              <a:t>(coming up)</a:t>
            </a:r>
          </a:p>
          <a:p>
            <a:pPr marL="0" indent="0">
              <a:buNone/>
            </a:pPr>
            <a:endParaRPr lang="en-CA" sz="2400" dirty="0"/>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5374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2DE-F3DA-4854-B834-CED1B8D36C63}"/>
              </a:ext>
            </a:extLst>
          </p:cNvPr>
          <p:cNvSpPr>
            <a:spLocks noGrp="1"/>
          </p:cNvSpPr>
          <p:nvPr>
            <p:ph type="title"/>
          </p:nvPr>
        </p:nvSpPr>
        <p:spPr/>
        <p:txBody>
          <a:bodyPr/>
          <a:lstStyle/>
          <a:p>
            <a:r>
              <a:rPr lang="en-CA" dirty="0"/>
              <a:t>Copyright Trilogy 2004</a:t>
            </a:r>
          </a:p>
        </p:txBody>
      </p:sp>
      <p:sp>
        <p:nvSpPr>
          <p:cNvPr id="3" name="Content Placeholder 2">
            <a:extLst>
              <a:ext uri="{FF2B5EF4-FFF2-40B4-BE49-F238E27FC236}">
                <a16:creationId xmlns:a16="http://schemas.microsoft.com/office/drawing/2014/main" id="{6820A18A-EE49-47FC-B9A8-E946DCB92865}"/>
              </a:ext>
            </a:extLst>
          </p:cNvPr>
          <p:cNvSpPr>
            <a:spLocks noGrp="1"/>
          </p:cNvSpPr>
          <p:nvPr>
            <p:ph idx="1"/>
          </p:nvPr>
        </p:nvSpPr>
        <p:spPr/>
        <p:txBody>
          <a:bodyPr/>
          <a:lstStyle/>
          <a:p>
            <a:pPr marL="514350" indent="-514350">
              <a:buFont typeface="+mj-lt"/>
              <a:buAutoNum type="arabicPeriod"/>
            </a:pPr>
            <a:r>
              <a:rPr lang="en-CA" i="1" dirty="0" err="1"/>
              <a:t>Théberge</a:t>
            </a:r>
            <a:r>
              <a:rPr lang="en-CA" i="1" dirty="0"/>
              <a:t> v. Galerie </a:t>
            </a:r>
            <a:r>
              <a:rPr lang="en-CA" i="1" dirty="0" err="1"/>
              <a:t>d’Art</a:t>
            </a:r>
            <a:r>
              <a:rPr lang="en-CA" i="1" dirty="0"/>
              <a:t> du Petit Champlain </a:t>
            </a:r>
            <a:r>
              <a:rPr lang="en-CA" i="1" dirty="0" err="1"/>
              <a:t>inc.</a:t>
            </a:r>
            <a:r>
              <a:rPr lang="en-CA" i="1" dirty="0"/>
              <a:t> </a:t>
            </a:r>
            <a:r>
              <a:rPr lang="en-CA" dirty="0"/>
              <a:t>(fixation, reproduction, moral rights, “balance”)</a:t>
            </a:r>
          </a:p>
          <a:p>
            <a:pPr marL="514350" indent="-514350">
              <a:buFont typeface="+mj-lt"/>
              <a:buAutoNum type="arabicPeriod"/>
            </a:pPr>
            <a:r>
              <a:rPr lang="en-CA" i="1" dirty="0"/>
              <a:t>CCH Canadian Ltd. v. Law Society of Upper Canada </a:t>
            </a:r>
            <a:r>
              <a:rPr lang="en-CA" dirty="0"/>
              <a:t>(fair dealing and user rights)</a:t>
            </a:r>
          </a:p>
          <a:p>
            <a:pPr marL="514350" indent="-514350">
              <a:buFont typeface="+mj-lt"/>
              <a:buAutoNum type="arabicPeriod"/>
            </a:pPr>
            <a:r>
              <a:rPr lang="en-CA" i="1" dirty="0"/>
              <a:t>Tariff-22</a:t>
            </a:r>
          </a:p>
        </p:txBody>
      </p:sp>
      <p:sp>
        <p:nvSpPr>
          <p:cNvPr id="4" name="Footer Placeholder 3">
            <a:extLst>
              <a:ext uri="{FF2B5EF4-FFF2-40B4-BE49-F238E27FC236}">
                <a16:creationId xmlns:a16="http://schemas.microsoft.com/office/drawing/2014/main" id="{321B97D7-5C62-4468-92A0-22BD8FEDC75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25343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2481-8512-4A77-AB96-D65B8AE69267}"/>
              </a:ext>
            </a:extLst>
          </p:cNvPr>
          <p:cNvSpPr>
            <a:spLocks noGrp="1"/>
          </p:cNvSpPr>
          <p:nvPr>
            <p:ph type="title"/>
          </p:nvPr>
        </p:nvSpPr>
        <p:spPr/>
        <p:txBody>
          <a:bodyPr/>
          <a:lstStyle/>
          <a:p>
            <a:r>
              <a:rPr lang="en-CA" dirty="0"/>
              <a:t>S. 31.1 </a:t>
            </a:r>
            <a:r>
              <a:rPr lang="en-CA" i="1" dirty="0"/>
              <a:t>Copyright Act</a:t>
            </a:r>
          </a:p>
        </p:txBody>
      </p:sp>
      <p:sp>
        <p:nvSpPr>
          <p:cNvPr id="3" name="Content Placeholder 2">
            <a:extLst>
              <a:ext uri="{FF2B5EF4-FFF2-40B4-BE49-F238E27FC236}">
                <a16:creationId xmlns:a16="http://schemas.microsoft.com/office/drawing/2014/main" id="{9DE9C7C2-0FD6-4633-B1B4-69ADA8197FAC}"/>
              </a:ext>
            </a:extLst>
          </p:cNvPr>
          <p:cNvSpPr>
            <a:spLocks noGrp="1"/>
          </p:cNvSpPr>
          <p:nvPr>
            <p:ph idx="1"/>
          </p:nvPr>
        </p:nvSpPr>
        <p:spPr/>
        <p:txBody>
          <a:bodyPr/>
          <a:lstStyle/>
          <a:p>
            <a:pPr marL="0" indent="0">
              <a:buNone/>
            </a:pPr>
            <a:r>
              <a:rPr lang="en-CA" sz="2400" dirty="0"/>
              <a:t>31.1 (1) A person who, in providing services related to the operation of the Internet or another digital network, provides any means for the telecommunication or the reproduction of a work or other subject-matter through the Internet or that other network does not, solely by reason of providing those means, infringe copyright in that work or other subject-matter.</a:t>
            </a:r>
          </a:p>
          <a:p>
            <a:pPr marL="0" indent="0">
              <a:buNone/>
            </a:pPr>
            <a:r>
              <a:rPr lang="en-CA" sz="2400" dirty="0"/>
              <a:t>(2) </a:t>
            </a:r>
            <a:r>
              <a:rPr lang="en-CA" sz="2400" b="1" dirty="0"/>
              <a:t>Caching</a:t>
            </a:r>
            <a:r>
              <a:rPr lang="en-CA" sz="2400" dirty="0"/>
              <a:t> – still not infringing</a:t>
            </a:r>
          </a:p>
          <a:p>
            <a:pPr marL="0" indent="0">
              <a:buNone/>
            </a:pPr>
            <a:r>
              <a:rPr lang="en-CA" sz="2400" dirty="0"/>
              <a:t>(3) conditions for (2)</a:t>
            </a:r>
          </a:p>
          <a:p>
            <a:pPr marL="0" indent="0">
              <a:buNone/>
            </a:pPr>
            <a:r>
              <a:rPr lang="en-CA" sz="2400" dirty="0"/>
              <a:t>(4) </a:t>
            </a:r>
            <a:r>
              <a:rPr lang="en-CA" sz="2400" b="1" dirty="0"/>
              <a:t>Hosting</a:t>
            </a:r>
            <a:r>
              <a:rPr lang="en-CA" sz="2400" dirty="0"/>
              <a:t> – not infringing </a:t>
            </a:r>
          </a:p>
          <a:p>
            <a:pPr marL="0" indent="0">
              <a:buNone/>
            </a:pPr>
            <a:r>
              <a:rPr lang="en-CA" sz="2400" dirty="0"/>
              <a:t>(5) conditions for (4)</a:t>
            </a:r>
          </a:p>
          <a:p>
            <a:pPr marL="0" indent="0">
              <a:buNone/>
            </a:pPr>
            <a:r>
              <a:rPr lang="en-CA" sz="2400" dirty="0"/>
              <a:t>(6) doesn’t apply to s. 27(2.3) cases (facilitating infringement)</a:t>
            </a:r>
          </a:p>
        </p:txBody>
      </p:sp>
      <p:sp>
        <p:nvSpPr>
          <p:cNvPr id="4" name="Footer Placeholder 3">
            <a:extLst>
              <a:ext uri="{FF2B5EF4-FFF2-40B4-BE49-F238E27FC236}">
                <a16:creationId xmlns:a16="http://schemas.microsoft.com/office/drawing/2014/main" id="{F14EF3CD-ADAC-4A2C-9DB7-605B39E2FF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67692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C768-C695-32AD-8002-D06B910BE718}"/>
              </a:ext>
            </a:extLst>
          </p:cNvPr>
          <p:cNvSpPr>
            <a:spLocks noGrp="1"/>
          </p:cNvSpPr>
          <p:nvPr>
            <p:ph type="title"/>
          </p:nvPr>
        </p:nvSpPr>
        <p:spPr/>
        <p:txBody>
          <a:bodyPr/>
          <a:lstStyle/>
          <a:p>
            <a:r>
              <a:rPr lang="en-US" altLang="en-US" dirty="0"/>
              <a:t>Admin crap</a:t>
            </a:r>
            <a:endParaRPr lang="en-CA" dirty="0"/>
          </a:p>
        </p:txBody>
      </p:sp>
      <p:sp>
        <p:nvSpPr>
          <p:cNvPr id="3" name="Content Placeholder 2">
            <a:extLst>
              <a:ext uri="{FF2B5EF4-FFF2-40B4-BE49-F238E27FC236}">
                <a16:creationId xmlns:a16="http://schemas.microsoft.com/office/drawing/2014/main" id="{F8247501-ACD3-4793-EC2D-234779C146FA}"/>
              </a:ext>
            </a:extLst>
          </p:cNvPr>
          <p:cNvSpPr>
            <a:spLocks noGrp="1"/>
          </p:cNvSpPr>
          <p:nvPr>
            <p:ph idx="1"/>
          </p:nvPr>
        </p:nvSpPr>
        <p:spPr>
          <a:xfrm>
            <a:off x="457200" y="1340768"/>
            <a:ext cx="8229600" cy="4785395"/>
          </a:xfrm>
        </p:spPr>
        <p:txBody>
          <a:bodyPr/>
          <a:lstStyle/>
          <a:p>
            <a:r>
              <a:rPr lang="en-CA" sz="2800" dirty="0"/>
              <a:t>Reminder to contact me for pre-class office hours</a:t>
            </a:r>
          </a:p>
          <a:p>
            <a:r>
              <a:rPr lang="en-CA" sz="2800" dirty="0"/>
              <a:t>Reminder I will do video office hours M-F 9-6 (or even outside those times on M-F if you are desperate); I will answer emails over the weekend (sometimes slowly though)</a:t>
            </a:r>
          </a:p>
          <a:p>
            <a:r>
              <a:rPr lang="en-CA" sz="2800" dirty="0"/>
              <a:t>Reminder I may not answer your question or accede to your request but you should ask to be sure!</a:t>
            </a:r>
          </a:p>
          <a:p>
            <a:r>
              <a:rPr lang="en-CA" sz="2800" dirty="0"/>
              <a:t>???</a:t>
            </a:r>
          </a:p>
        </p:txBody>
      </p:sp>
      <p:sp>
        <p:nvSpPr>
          <p:cNvPr id="4" name="Footer Placeholder 3">
            <a:extLst>
              <a:ext uri="{FF2B5EF4-FFF2-40B4-BE49-F238E27FC236}">
                <a16:creationId xmlns:a16="http://schemas.microsoft.com/office/drawing/2014/main" id="{481AE169-D190-69C8-5B0C-EB2EA7E4D2B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92499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8BB-47CD-42D4-8089-E935A8395C15}"/>
              </a:ext>
            </a:extLst>
          </p:cNvPr>
          <p:cNvSpPr>
            <a:spLocks noGrp="1"/>
          </p:cNvSpPr>
          <p:nvPr>
            <p:ph type="title"/>
          </p:nvPr>
        </p:nvSpPr>
        <p:spPr>
          <a:xfrm>
            <a:off x="457200" y="274638"/>
            <a:ext cx="8229600" cy="1354162"/>
          </a:xfrm>
        </p:spPr>
        <p:txBody>
          <a:bodyPr/>
          <a:lstStyle/>
          <a:p>
            <a:r>
              <a:rPr lang="en-CA" dirty="0"/>
              <a:t>USA sort of equivalent to 31.1?</a:t>
            </a:r>
            <a:br>
              <a:rPr lang="en-CA" dirty="0"/>
            </a:br>
            <a:r>
              <a:rPr lang="en-CA" dirty="0"/>
              <a:t>The DMCA</a:t>
            </a:r>
          </a:p>
        </p:txBody>
      </p:sp>
      <p:sp>
        <p:nvSpPr>
          <p:cNvPr id="3" name="Content Placeholder 2">
            <a:extLst>
              <a:ext uri="{FF2B5EF4-FFF2-40B4-BE49-F238E27FC236}">
                <a16:creationId xmlns:a16="http://schemas.microsoft.com/office/drawing/2014/main" id="{9CFF565D-C863-46C5-B8A1-55DA9B946309}"/>
              </a:ext>
            </a:extLst>
          </p:cNvPr>
          <p:cNvSpPr>
            <a:spLocks noGrp="1"/>
          </p:cNvSpPr>
          <p:nvPr>
            <p:ph idx="1"/>
          </p:nvPr>
        </p:nvSpPr>
        <p:spPr>
          <a:xfrm>
            <a:off x="457200" y="1916832"/>
            <a:ext cx="8229600" cy="4209331"/>
          </a:xfrm>
        </p:spPr>
        <p:txBody>
          <a:bodyPr/>
          <a:lstStyle/>
          <a:p>
            <a:pPr marL="0" indent="0">
              <a:buNone/>
            </a:pPr>
            <a:endParaRPr lang="en-CA" dirty="0"/>
          </a:p>
          <a:p>
            <a:pPr marL="0" indent="0">
              <a:buNone/>
            </a:pPr>
            <a:endParaRPr lang="en-CA" dirty="0"/>
          </a:p>
          <a:p>
            <a:pPr marL="0" indent="0">
              <a:buNone/>
            </a:pPr>
            <a:r>
              <a:rPr lang="en-CA" dirty="0"/>
              <a:t>Juliette Croce &amp; Rita </a:t>
            </a:r>
            <a:r>
              <a:rPr lang="en-CA" dirty="0" err="1"/>
              <a:t>Chiboub</a:t>
            </a:r>
            <a:endParaRPr lang="en-CA" dirty="0"/>
          </a:p>
        </p:txBody>
      </p:sp>
      <p:sp>
        <p:nvSpPr>
          <p:cNvPr id="4" name="Footer Placeholder 3">
            <a:extLst>
              <a:ext uri="{FF2B5EF4-FFF2-40B4-BE49-F238E27FC236}">
                <a16:creationId xmlns:a16="http://schemas.microsoft.com/office/drawing/2014/main" id="{F1B8D164-55F7-490B-8CE4-6E37D40A2E1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1047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a:xfrm>
            <a:off x="457200" y="274638"/>
            <a:ext cx="8229600" cy="1642194"/>
          </a:xfrm>
        </p:spPr>
        <p:txBody>
          <a:bodyPr/>
          <a:lstStyle/>
          <a:p>
            <a:r>
              <a:rPr lang="en-CA" dirty="0"/>
              <a:t>Territorial Jurisdiction:</a:t>
            </a:r>
            <a:br>
              <a:rPr lang="en-CA" dirty="0"/>
            </a:br>
            <a:r>
              <a:rPr lang="en-CA" dirty="0"/>
              <a:t>@</a:t>
            </a:r>
            <a:r>
              <a:rPr lang="en-CA" dirty="0" err="1"/>
              <a:t>yousuck</a:t>
            </a:r>
            <a:r>
              <a:rPr lang="en-CA" dirty="0"/>
              <a:t>! – Internet Defamation</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2132856"/>
            <a:ext cx="8229600" cy="3993307"/>
          </a:xfrm>
        </p:spPr>
        <p:txBody>
          <a:bodyPr/>
          <a:lstStyle/>
          <a:p>
            <a:pPr marL="0" indent="0" algn="ctr" eaLnBrk="1" hangingPunct="1">
              <a:buNone/>
              <a:defRPr/>
            </a:pPr>
            <a:r>
              <a:rPr lang="en-CA" b="1" i="1" dirty="0"/>
              <a:t>Haaretz.com v. </a:t>
            </a:r>
            <a:r>
              <a:rPr lang="en-CA" b="1" i="1" dirty="0" err="1"/>
              <a:t>Goldhar</a:t>
            </a:r>
            <a:r>
              <a:rPr lang="en-CA" b="1" dirty="0"/>
              <a:t>, 2018 SCC 28</a:t>
            </a:r>
          </a:p>
          <a:p>
            <a:pPr marL="0" indent="0" algn="ctr" eaLnBrk="1" hangingPunct="1">
              <a:buNone/>
              <a:defRPr/>
            </a:pPr>
            <a:endParaRPr lang="en-CA" b="1" dirty="0"/>
          </a:p>
          <a:p>
            <a:pPr marL="0" indent="0" algn="ctr" eaLnBrk="1" hangingPunct="1">
              <a:buNone/>
              <a:defRPr/>
            </a:pPr>
            <a:r>
              <a:rPr lang="en-CA" b="1" dirty="0"/>
              <a:t>Sarah Bangash October 30!</a:t>
            </a:r>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69368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a:xfrm>
            <a:off x="457200" y="274637"/>
            <a:ext cx="8229600" cy="1656957"/>
          </a:xfrm>
        </p:spPr>
        <p:txBody>
          <a:bodyPr/>
          <a:lstStyle/>
          <a:p>
            <a:r>
              <a:rPr lang="en-CA" i="1" dirty="0"/>
              <a:t>Haaretz.com v. </a:t>
            </a:r>
            <a:r>
              <a:rPr lang="en-CA" i="1" dirty="0" err="1"/>
              <a:t>Goldhar</a:t>
            </a:r>
            <a:br>
              <a:rPr lang="en-CA" i="1" dirty="0"/>
            </a:br>
            <a:r>
              <a:rPr lang="en-CA" dirty="0"/>
              <a:t>2 steps to suing</a:t>
            </a:r>
            <a:br>
              <a:rPr lang="en-CA" dirty="0"/>
            </a:br>
            <a:r>
              <a:rPr lang="en-CA" dirty="0"/>
              <a:t>Intro to Private International Law</a:t>
            </a:r>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a:t>Class 4</a:t>
            </a:r>
            <a:endParaRPr lang="en-US" dirty="0"/>
          </a:p>
        </p:txBody>
      </p:sp>
      <p:pic>
        <p:nvPicPr>
          <p:cNvPr id="5" name="Content Placeholder 4">
            <a:extLst>
              <a:ext uri="{FF2B5EF4-FFF2-40B4-BE49-F238E27FC236}">
                <a16:creationId xmlns:a16="http://schemas.microsoft.com/office/drawing/2014/main" id="{CD2782ED-FC93-49F6-903A-B3AF8F3FFB23}"/>
              </a:ext>
            </a:extLst>
          </p:cNvPr>
          <p:cNvPicPr>
            <a:picLocks noGrp="1" noChangeAspect="1"/>
          </p:cNvPicPr>
          <p:nvPr>
            <p:ph idx="1"/>
          </p:nvPr>
        </p:nvPicPr>
        <p:blipFill>
          <a:blip r:embed="rId3"/>
          <a:stretch>
            <a:fillRect/>
          </a:stretch>
        </p:blipFill>
        <p:spPr>
          <a:xfrm>
            <a:off x="0" y="2612144"/>
            <a:ext cx="9118983" cy="3007832"/>
          </a:xfrm>
          <a:prstGeom prst="rect">
            <a:avLst/>
          </a:prstGeom>
        </p:spPr>
      </p:pic>
      <p:sp>
        <p:nvSpPr>
          <p:cNvPr id="6" name="TextBox 5">
            <a:extLst>
              <a:ext uri="{FF2B5EF4-FFF2-40B4-BE49-F238E27FC236}">
                <a16:creationId xmlns:a16="http://schemas.microsoft.com/office/drawing/2014/main" id="{B1FC51D9-0701-43CC-8BFF-97A2351EC480}"/>
              </a:ext>
            </a:extLst>
          </p:cNvPr>
          <p:cNvSpPr txBox="1"/>
          <p:nvPr/>
        </p:nvSpPr>
        <p:spPr>
          <a:xfrm>
            <a:off x="2711329" y="3861048"/>
            <a:ext cx="2744524" cy="646331"/>
          </a:xfrm>
          <a:prstGeom prst="rect">
            <a:avLst/>
          </a:prstGeom>
          <a:noFill/>
        </p:spPr>
        <p:txBody>
          <a:bodyPr wrap="square" rtlCol="0">
            <a:spAutoFit/>
          </a:bodyPr>
          <a:lstStyle/>
          <a:p>
            <a:r>
              <a:rPr lang="en-CA" dirty="0"/>
              <a:t>SIMPLICITER TEST – BASIC JURISDICTION</a:t>
            </a:r>
          </a:p>
        </p:txBody>
      </p:sp>
      <p:sp>
        <p:nvSpPr>
          <p:cNvPr id="8" name="TextBox 7">
            <a:extLst>
              <a:ext uri="{FF2B5EF4-FFF2-40B4-BE49-F238E27FC236}">
                <a16:creationId xmlns:a16="http://schemas.microsoft.com/office/drawing/2014/main" id="{3B924443-A005-4B72-8DDE-2287BF080992}"/>
              </a:ext>
            </a:extLst>
          </p:cNvPr>
          <p:cNvSpPr txBox="1"/>
          <p:nvPr/>
        </p:nvSpPr>
        <p:spPr>
          <a:xfrm>
            <a:off x="6732240" y="2708920"/>
            <a:ext cx="1755656" cy="923330"/>
          </a:xfrm>
          <a:prstGeom prst="rect">
            <a:avLst/>
          </a:prstGeom>
          <a:noFill/>
        </p:spPr>
        <p:txBody>
          <a:bodyPr wrap="square">
            <a:spAutoFit/>
          </a:bodyPr>
          <a:lstStyle/>
          <a:p>
            <a:pPr algn="ctr"/>
            <a:r>
              <a:rPr lang="en-CA" i="1" dirty="0"/>
              <a:t>FORUM NON CONVENIENS </a:t>
            </a:r>
            <a:r>
              <a:rPr lang="en-CA" dirty="0"/>
              <a:t>ANALYSIS</a:t>
            </a:r>
          </a:p>
        </p:txBody>
      </p:sp>
      <p:sp>
        <p:nvSpPr>
          <p:cNvPr id="10" name="TextBox 9">
            <a:extLst>
              <a:ext uri="{FF2B5EF4-FFF2-40B4-BE49-F238E27FC236}">
                <a16:creationId xmlns:a16="http://schemas.microsoft.com/office/drawing/2014/main" id="{6D368581-7215-4258-9A0C-C7468C8A7165}"/>
              </a:ext>
            </a:extLst>
          </p:cNvPr>
          <p:cNvSpPr txBox="1"/>
          <p:nvPr/>
        </p:nvSpPr>
        <p:spPr>
          <a:xfrm>
            <a:off x="6432673" y="4230380"/>
            <a:ext cx="2603824" cy="646331"/>
          </a:xfrm>
          <a:prstGeom prst="rect">
            <a:avLst/>
          </a:prstGeom>
          <a:noFill/>
        </p:spPr>
        <p:txBody>
          <a:bodyPr wrap="square">
            <a:spAutoFit/>
          </a:bodyPr>
          <a:lstStyle/>
          <a:p>
            <a:r>
              <a:rPr lang="en-CA" sz="1800" i="1" dirty="0"/>
              <a:t>LEX LOCI </a:t>
            </a:r>
            <a:r>
              <a:rPr lang="en-CA" sz="1800" dirty="0"/>
              <a:t>VS. MOST SUBSTANTIAL HARM</a:t>
            </a:r>
          </a:p>
        </p:txBody>
      </p:sp>
      <p:sp>
        <p:nvSpPr>
          <p:cNvPr id="11" name="Rectangle 10">
            <a:extLst>
              <a:ext uri="{FF2B5EF4-FFF2-40B4-BE49-F238E27FC236}">
                <a16:creationId xmlns:a16="http://schemas.microsoft.com/office/drawing/2014/main" id="{35E439B4-6C1E-45C5-B1AF-9B795D764E73}"/>
              </a:ext>
            </a:extLst>
          </p:cNvPr>
          <p:cNvSpPr/>
          <p:nvPr/>
        </p:nvSpPr>
        <p:spPr>
          <a:xfrm>
            <a:off x="1979712" y="3429000"/>
            <a:ext cx="432049" cy="923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160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2FCAB-7CF6-4164-ABFA-BBA7552B5BDD}"/>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5" name="Content Placeholder 4">
            <a:extLst>
              <a:ext uri="{FF2B5EF4-FFF2-40B4-BE49-F238E27FC236}">
                <a16:creationId xmlns:a16="http://schemas.microsoft.com/office/drawing/2014/main" id="{118A59C6-F4B1-45CE-AA9B-E8119BDC97E2}"/>
              </a:ext>
            </a:extLst>
          </p:cNvPr>
          <p:cNvSpPr>
            <a:spLocks noGrp="1"/>
          </p:cNvSpPr>
          <p:nvPr>
            <p:ph idx="1"/>
          </p:nvPr>
        </p:nvSpPr>
        <p:spPr>
          <a:xfrm>
            <a:off x="457200" y="1700808"/>
            <a:ext cx="8229600" cy="4425355"/>
          </a:xfrm>
        </p:spPr>
        <p:txBody>
          <a:bodyPr/>
          <a:lstStyle/>
          <a:p>
            <a:pPr marL="0" indent="0" eaLnBrk="1" hangingPunct="1">
              <a:buNone/>
              <a:defRPr/>
            </a:pPr>
            <a:r>
              <a:rPr lang="en-CA" altLang="en-US" sz="2800" dirty="0"/>
              <a:t>“</a:t>
            </a:r>
            <a:r>
              <a:rPr lang="en-CA" sz="2800" dirty="0"/>
              <a:t>You agree that any legal action or proceeding between you and [my client] shall be brought exclusively in the courts located in the Judicial District of Montreal, Quebec, Canada.” (AM-drafted Terms)</a:t>
            </a:r>
          </a:p>
          <a:p>
            <a:pPr marL="0" indent="0" eaLnBrk="1" hangingPunct="1">
              <a:buNone/>
              <a:defRPr/>
            </a:pPr>
            <a:endParaRPr lang="en-CA" sz="2800" dirty="0"/>
          </a:p>
          <a:p>
            <a:pPr marL="0" indent="0" eaLnBrk="1" hangingPunct="1">
              <a:buNone/>
              <a:defRPr/>
            </a:pPr>
            <a:r>
              <a:rPr lang="en-CA" sz="2800" dirty="0"/>
              <a:t>“You will resolve any claim, cause of action or dispute (claim) you have with us arising out of or relating to this Statement or </a:t>
            </a:r>
            <a:r>
              <a:rPr lang="en-CA" sz="2800" b="1" dirty="0"/>
              <a:t>Facebook</a:t>
            </a:r>
            <a:r>
              <a:rPr lang="en-CA" sz="2800" dirty="0"/>
              <a:t> exclusively in a state or federal court located in Santa Clara County.”</a:t>
            </a:r>
          </a:p>
          <a:p>
            <a:pPr marL="0" indent="0" eaLnBrk="1" hangingPunct="1">
              <a:buNone/>
              <a:defRPr/>
            </a:pPr>
            <a:endParaRPr lang="en-CA" altLang="en-US" dirty="0"/>
          </a:p>
          <a:p>
            <a:pPr marL="0" indent="0" eaLnBrk="1" hangingPunct="1">
              <a:buNone/>
              <a:defRPr/>
            </a:pPr>
            <a:endParaRPr lang="en-CA" altLang="en-US" dirty="0"/>
          </a:p>
        </p:txBody>
      </p:sp>
      <p:sp>
        <p:nvSpPr>
          <p:cNvPr id="3" name="Footer Placeholder 2">
            <a:extLst>
              <a:ext uri="{FF2B5EF4-FFF2-40B4-BE49-F238E27FC236}">
                <a16:creationId xmlns:a16="http://schemas.microsoft.com/office/drawing/2014/main" id="{62A5201B-9138-4805-BA4F-8FEB92E3552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5349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i="1" dirty="0" err="1"/>
              <a:t>Douez</a:t>
            </a:r>
            <a:r>
              <a:rPr lang="en-CA" i="1" dirty="0"/>
              <a:t> v. Facebook, Inc</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endParaRPr lang="en-CA" sz="2000" u="sng" dirty="0"/>
          </a:p>
          <a:p>
            <a:pPr marL="0" indent="0">
              <a:buNone/>
            </a:pPr>
            <a:endParaRPr lang="en-CA" sz="2000" dirty="0"/>
          </a:p>
          <a:p>
            <a:pPr marL="0" indent="0">
              <a:buNone/>
            </a:pPr>
            <a:endParaRPr lang="en-CA" sz="2000" dirty="0"/>
          </a:p>
          <a:p>
            <a:pPr marL="0" indent="0">
              <a:buNone/>
            </a:pPr>
            <a:endParaRPr lang="en-CA" dirty="0"/>
          </a:p>
          <a:p>
            <a:pPr marL="0" indent="0">
              <a:buNone/>
            </a:pPr>
            <a:r>
              <a:rPr lang="en-CA" dirty="0" err="1"/>
              <a:t>Nardine</a:t>
            </a:r>
            <a:r>
              <a:rPr lang="en-CA" dirty="0"/>
              <a:t> </a:t>
            </a:r>
            <a:r>
              <a:rPr lang="en-CA" dirty="0" err="1"/>
              <a:t>Athanathios</a:t>
            </a:r>
            <a:r>
              <a:rPr lang="en-CA" dirty="0"/>
              <a:t> &amp; Liam Avalon</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1991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7829-69E2-4500-A3A3-6D908C5550E8}"/>
              </a:ext>
            </a:extLst>
          </p:cNvPr>
          <p:cNvSpPr>
            <a:spLocks noGrp="1"/>
          </p:cNvSpPr>
          <p:nvPr>
            <p:ph type="title"/>
          </p:nvPr>
        </p:nvSpPr>
        <p:spPr/>
        <p:txBody>
          <a:bodyPr/>
          <a:lstStyle/>
          <a:p>
            <a:r>
              <a:rPr lang="en-CA" dirty="0"/>
              <a:t>Facebook / Meta current </a:t>
            </a:r>
            <a:r>
              <a:rPr lang="en-CA" dirty="0">
                <a:hlinkClick r:id="rId3"/>
              </a:rPr>
              <a:t>Terms</a:t>
            </a:r>
            <a:endParaRPr lang="en-CA" dirty="0"/>
          </a:p>
        </p:txBody>
      </p:sp>
      <p:sp>
        <p:nvSpPr>
          <p:cNvPr id="3" name="Content Placeholder 2">
            <a:extLst>
              <a:ext uri="{FF2B5EF4-FFF2-40B4-BE49-F238E27FC236}">
                <a16:creationId xmlns:a16="http://schemas.microsoft.com/office/drawing/2014/main" id="{C3B97C27-CECB-46B8-AC46-6301BECEB94B}"/>
              </a:ext>
            </a:extLst>
          </p:cNvPr>
          <p:cNvSpPr>
            <a:spLocks noGrp="1"/>
          </p:cNvSpPr>
          <p:nvPr>
            <p:ph idx="1"/>
          </p:nvPr>
        </p:nvSpPr>
        <p:spPr>
          <a:xfrm>
            <a:off x="457200" y="1417638"/>
            <a:ext cx="8229600" cy="4708525"/>
          </a:xfrm>
        </p:spPr>
        <p:txBody>
          <a:bodyPr/>
          <a:lstStyle/>
          <a:p>
            <a:pPr marL="0" indent="0">
              <a:buNone/>
            </a:pPr>
            <a:r>
              <a:rPr lang="en-CA" sz="2400" dirty="0"/>
              <a:t>“I</a:t>
            </a:r>
            <a:r>
              <a:rPr lang="en-US" sz="2400" b="1" dirty="0"/>
              <a:t>f you are a consumer</a:t>
            </a:r>
            <a:r>
              <a:rPr lang="en-US" sz="2400" dirty="0"/>
              <a:t>, the laws of the country in which you reside will apply to any claim, cause of action, or dispute you have against us that arises out of or relates to these Terms or the Meta Products, and </a:t>
            </a:r>
            <a:r>
              <a:rPr lang="en-US" sz="2400" b="1" dirty="0"/>
              <a:t>you may resolve your claim in any competent court in that country that has jurisdiction over the clai</a:t>
            </a:r>
            <a:r>
              <a:rPr lang="en-US" sz="2400" dirty="0"/>
              <a:t>m. In all other cases, and for any claim, cause of action, or dispute that Meta files against you, you and Meta agree that any such claim, cause of action or dispute must be resolved exclusively in the U.S. District Court for the Northern District of California or a state court located in San Mateo County. You also agree that you submit to the personal jurisdiction of either of these courts</a:t>
            </a:r>
            <a:r>
              <a:rPr lang="en-CA" sz="2400" dirty="0"/>
              <a:t>…”</a:t>
            </a:r>
          </a:p>
        </p:txBody>
      </p:sp>
      <p:sp>
        <p:nvSpPr>
          <p:cNvPr id="4" name="Footer Placeholder 3">
            <a:extLst>
              <a:ext uri="{FF2B5EF4-FFF2-40B4-BE49-F238E27FC236}">
                <a16:creationId xmlns:a16="http://schemas.microsoft.com/office/drawing/2014/main" id="{D4095438-6813-42EA-BB9D-767F83D96BC2}"/>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9128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a:t>Demers c. Yahoo! Inc., </a:t>
            </a:r>
            <a:r>
              <a:rPr lang="en-CA" sz="1800" dirty="0"/>
              <a:t>2017 QCCS 4154</a:t>
            </a:r>
          </a:p>
          <a:p>
            <a:pPr marL="0" indent="0">
              <a:buNone/>
            </a:pPr>
            <a:endParaRPr lang="en-CA" sz="2000" u="sng" dirty="0"/>
          </a:p>
          <a:p>
            <a:pPr marL="0" indent="0">
              <a:buNone/>
            </a:pPr>
            <a:r>
              <a:rPr lang="en-CA" sz="2400" u="sng" dirty="0"/>
              <a:t>F</a:t>
            </a:r>
            <a:r>
              <a:rPr lang="en-CA" sz="2400" dirty="0"/>
              <a:t>: Seeking class action in Quebec against Yahoo!</a:t>
            </a:r>
          </a:p>
          <a:p>
            <a:pPr marL="0" indent="0">
              <a:buNone/>
            </a:pPr>
            <a:r>
              <a:rPr lang="en-CA" sz="2400" u="sng" dirty="0"/>
              <a:t>Issue</a:t>
            </a:r>
            <a:r>
              <a:rPr lang="en-CA" sz="2400" dirty="0"/>
              <a:t>: Is the forum selection clause (Ontario) valid and enforceable, barring action in a Quebec court?</a:t>
            </a:r>
          </a:p>
          <a:p>
            <a:pPr marL="0" indent="0">
              <a:buNone/>
            </a:pPr>
            <a:r>
              <a:rPr lang="en-CA" sz="2400" u="sng" dirty="0"/>
              <a:t>Held</a:t>
            </a:r>
            <a:r>
              <a:rPr lang="en-CA" sz="2400" dirty="0"/>
              <a:t>: Not enforceable! Ack! Let the lawsuit begin!</a:t>
            </a:r>
          </a:p>
          <a:p>
            <a:pPr marL="0" indent="0">
              <a:buNone/>
            </a:pPr>
            <a:r>
              <a:rPr lang="en-CA" sz="2400" u="sng" dirty="0"/>
              <a:t>Ratio</a:t>
            </a:r>
            <a:r>
              <a:rPr lang="en-CA" sz="2400" dirty="0"/>
              <a:t>:</a:t>
            </a:r>
          </a:p>
          <a:p>
            <a:pPr marL="0" indent="0">
              <a:buNone/>
            </a:pPr>
            <a:r>
              <a:rPr lang="en-CA" sz="2000" dirty="0"/>
              <a:t>Terms are a consumer contract, despite being free service, Quebec courts have jurisdiction under 3149 CCQ (</a:t>
            </a:r>
            <a:r>
              <a:rPr lang="en-CA" sz="2000" dirty="0" err="1"/>
              <a:t>Abella</a:t>
            </a:r>
            <a:r>
              <a:rPr lang="en-CA" sz="2000" dirty="0"/>
              <a:t> J. brought this up in </a:t>
            </a:r>
            <a:r>
              <a:rPr lang="en-CA" sz="2000" i="1" dirty="0" err="1"/>
              <a:t>Douez</a:t>
            </a:r>
            <a:r>
              <a:rPr lang="en-CA" sz="2000" dirty="0"/>
              <a:t>)</a:t>
            </a:r>
          </a:p>
          <a:p>
            <a:pPr marL="0" indent="0">
              <a:buNone/>
            </a:pPr>
            <a:r>
              <a:rPr lang="en-CA" sz="2000" i="1" dirty="0" err="1"/>
              <a:t>Douez</a:t>
            </a:r>
            <a:r>
              <a:rPr lang="en-CA" sz="2000" dirty="0"/>
              <a:t> cited, even though that was common law case</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03592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p:txBody>
          <a:bodyPr/>
          <a:lstStyle/>
          <a:p>
            <a:pPr marL="0" indent="0">
              <a:buNone/>
            </a:pPr>
            <a:r>
              <a:rPr lang="en-CA" i="1" dirty="0"/>
              <a:t>Gagnon c. Facebook Canada Ltd., </a:t>
            </a:r>
            <a:r>
              <a:rPr lang="en-CA" sz="2000" dirty="0"/>
              <a:t>2024 QCCS 2384</a:t>
            </a:r>
          </a:p>
          <a:p>
            <a:pPr marL="0" indent="0">
              <a:buNone/>
            </a:pPr>
            <a:endParaRPr lang="en-CA" sz="2400" u="sng" dirty="0"/>
          </a:p>
          <a:p>
            <a:pPr marL="0" indent="0">
              <a:buNone/>
            </a:pPr>
            <a:r>
              <a:rPr lang="en-CA" sz="2400" u="sng" dirty="0"/>
              <a:t>F</a:t>
            </a:r>
            <a:r>
              <a:rPr lang="en-CA" sz="2400" dirty="0"/>
              <a:t>: Gagnon, an author, with an “author page” is seeking an injunction against FB for something or other, don’t worry about what that’s not the point here</a:t>
            </a:r>
          </a:p>
          <a:p>
            <a:pPr marL="0" indent="0">
              <a:buNone/>
            </a:pPr>
            <a:r>
              <a:rPr lang="en-CA" sz="2400" dirty="0">
                <a:sym typeface="Wingdings" panose="05000000000000000000" pitchFamily="2" charset="2"/>
              </a:rPr>
              <a:t> A</a:t>
            </a:r>
            <a:r>
              <a:rPr lang="en-CA" sz="2400" dirty="0"/>
              <a:t>uthor page “</a:t>
            </a:r>
            <a:r>
              <a:rPr lang="fr-FR" sz="2400" dirty="0"/>
              <a:t>afin de promouvoir ses idées et de faire la publicité de ses œuvres »</a:t>
            </a:r>
            <a:endParaRPr lang="en-CA" sz="2400" dirty="0"/>
          </a:p>
          <a:p>
            <a:pPr marL="0" indent="0">
              <a:buNone/>
            </a:pPr>
            <a:r>
              <a:rPr lang="en-CA" sz="2400" u="sng" dirty="0"/>
              <a:t>Issue</a:t>
            </a:r>
            <a:r>
              <a:rPr lang="en-CA" sz="2400" dirty="0"/>
              <a:t>: Meta says GTFO out of this Quebec court with this nonsense, we’ve got a forum selection clause for non-consumers</a:t>
            </a:r>
          </a:p>
          <a:p>
            <a:pPr marL="0" indent="0">
              <a:buNone/>
            </a:pPr>
            <a:r>
              <a:rPr lang="en-CA" sz="2400" u="sng" dirty="0"/>
              <a:t>Held</a:t>
            </a:r>
            <a:r>
              <a:rPr lang="en-CA" sz="2400" dirty="0"/>
              <a:t>: Meta is right!</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50189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600-81B7-4B14-B373-0967A0ED7506}"/>
              </a:ext>
            </a:extLst>
          </p:cNvPr>
          <p:cNvSpPr>
            <a:spLocks noGrp="1"/>
          </p:cNvSpPr>
          <p:nvPr>
            <p:ph type="title"/>
          </p:nvPr>
        </p:nvSpPr>
        <p:spPr>
          <a:xfrm>
            <a:off x="457200" y="0"/>
            <a:ext cx="8229600" cy="1417638"/>
          </a:xfrm>
        </p:spPr>
        <p:txBody>
          <a:bodyPr/>
          <a:lstStyle/>
          <a:p>
            <a:r>
              <a:rPr lang="en-CA" dirty="0"/>
              <a:t>Territorial Jurisdiction</a:t>
            </a:r>
            <a:br>
              <a:rPr lang="en-CA" dirty="0"/>
            </a:br>
            <a:r>
              <a:rPr lang="en-CA" dirty="0"/>
              <a:t>Choice of forum clause!</a:t>
            </a:r>
          </a:p>
        </p:txBody>
      </p:sp>
      <p:sp>
        <p:nvSpPr>
          <p:cNvPr id="3" name="Content Placeholder 2">
            <a:extLst>
              <a:ext uri="{FF2B5EF4-FFF2-40B4-BE49-F238E27FC236}">
                <a16:creationId xmlns:a16="http://schemas.microsoft.com/office/drawing/2014/main" id="{E703DB0F-E312-412A-B1D7-1467676A13E0}"/>
              </a:ext>
            </a:extLst>
          </p:cNvPr>
          <p:cNvSpPr>
            <a:spLocks noGrp="1"/>
          </p:cNvSpPr>
          <p:nvPr>
            <p:ph idx="1"/>
          </p:nvPr>
        </p:nvSpPr>
        <p:spPr>
          <a:xfrm>
            <a:off x="457200" y="1417638"/>
            <a:ext cx="8229600" cy="4708525"/>
          </a:xfrm>
        </p:spPr>
        <p:txBody>
          <a:bodyPr/>
          <a:lstStyle/>
          <a:p>
            <a:pPr marL="0" indent="0">
              <a:buNone/>
            </a:pPr>
            <a:r>
              <a:rPr lang="en-CA" i="1" dirty="0"/>
              <a:t>Gagnon c. Facebook Canada Ltd., </a:t>
            </a:r>
            <a:r>
              <a:rPr lang="en-CA" sz="2000" dirty="0"/>
              <a:t>2024 QCCS 2384</a:t>
            </a:r>
          </a:p>
          <a:p>
            <a:pPr marL="0" indent="0">
              <a:buNone/>
            </a:pPr>
            <a:r>
              <a:rPr lang="en-CA" sz="2400" u="sng" dirty="0"/>
              <a:t>Ratio</a:t>
            </a:r>
            <a:r>
              <a:rPr lang="en-CA" sz="2400" dirty="0"/>
              <a:t>:</a:t>
            </a:r>
          </a:p>
          <a:p>
            <a:pPr marL="0" indent="0">
              <a:buNone/>
            </a:pPr>
            <a:r>
              <a:rPr lang="en-CA" sz="2400" dirty="0"/>
              <a:t>The Court takes about </a:t>
            </a:r>
            <a:r>
              <a:rPr lang="en-CA" sz="2400" i="1" dirty="0" err="1"/>
              <a:t>Douez</a:t>
            </a:r>
            <a:r>
              <a:rPr lang="en-CA" sz="2400" dirty="0"/>
              <a:t> and so forth. But the fact is </a:t>
            </a:r>
            <a:r>
              <a:rPr lang="en-CA" sz="2400" b="1" dirty="0"/>
              <a:t>this</a:t>
            </a:r>
            <a:r>
              <a:rPr lang="en-CA" sz="2400" dirty="0"/>
              <a:t> is a commercial page, when Gagnon signed up that page he accepted a special set of Terms for commercial stuff. </a:t>
            </a:r>
            <a:r>
              <a:rPr lang="en-CA" sz="2400" i="1" dirty="0" err="1"/>
              <a:t>Douez</a:t>
            </a:r>
            <a:r>
              <a:rPr lang="en-CA" sz="2400" dirty="0"/>
              <a:t> even said as much, that whole decision is based on it being a consumer contract and thus an invalid:</a:t>
            </a:r>
          </a:p>
          <a:p>
            <a:pPr marL="0" indent="0">
              <a:buNone/>
            </a:pPr>
            <a:r>
              <a:rPr lang="en-CA" sz="2400" dirty="0"/>
              <a:t>“</a:t>
            </a:r>
            <a:r>
              <a:rPr lang="fr-FR" sz="2400" dirty="0"/>
              <a:t>Il y a toutefois une grande différence entre rapports commerciaux et rapports de consommation. Indépendamment de la validité formelle du contrat, le fait qu’il s’agit d’un contrat de consommation peut offrir des motifs sérieux de refuser de donner effet à une clause d’élection de for...</a:t>
            </a:r>
            <a:r>
              <a:rPr lang="en-CA" sz="2400" dirty="0"/>
              <a:t>” (</a:t>
            </a:r>
            <a:r>
              <a:rPr lang="en-CA" sz="2400" i="1" dirty="0" err="1"/>
              <a:t>Douez</a:t>
            </a:r>
            <a:r>
              <a:rPr lang="en-CA" sz="2400" dirty="0"/>
              <a:t> para. 33)</a:t>
            </a:r>
          </a:p>
        </p:txBody>
      </p:sp>
      <p:sp>
        <p:nvSpPr>
          <p:cNvPr id="4" name="Footer Placeholder 3">
            <a:extLst>
              <a:ext uri="{FF2B5EF4-FFF2-40B4-BE49-F238E27FC236}">
                <a16:creationId xmlns:a16="http://schemas.microsoft.com/office/drawing/2014/main" id="{818986A5-5B55-4FB5-9DA7-9B97EEEE1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97808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5B3-0E3F-4394-82FE-E66EF5533ADC}"/>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CDD54CCE-1DE8-4B1D-BEA8-F58B4A41B4F8}"/>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A3223CE8-416D-4B45-9CBD-BC0B5937750F}"/>
              </a:ext>
            </a:extLst>
          </p:cNvPr>
          <p:cNvSpPr>
            <a:spLocks noGrp="1"/>
          </p:cNvSpPr>
          <p:nvPr>
            <p:ph type="ftr" sz="quarter" idx="11"/>
          </p:nvPr>
        </p:nvSpPr>
        <p:spPr/>
        <p:txBody>
          <a:bodyPr/>
          <a:lstStyle/>
          <a:p>
            <a:pPr>
              <a:defRPr/>
            </a:pPr>
            <a:r>
              <a:rPr lang="en-US"/>
              <a:t>Class 4</a:t>
            </a:r>
            <a:endParaRPr lang="en-US" dirty="0"/>
          </a:p>
        </p:txBody>
      </p:sp>
      <p:sp>
        <p:nvSpPr>
          <p:cNvPr id="9" name="Title 5">
            <a:extLst>
              <a:ext uri="{FF2B5EF4-FFF2-40B4-BE49-F238E27FC236}">
                <a16:creationId xmlns:a16="http://schemas.microsoft.com/office/drawing/2014/main" id="{5BF48CD2-2689-477F-93EE-9C464C7DBB77}"/>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en-US" altLang="en-US"/>
              <a:t>Online Copyright</a:t>
            </a:r>
          </a:p>
        </p:txBody>
      </p:sp>
      <p:sp>
        <p:nvSpPr>
          <p:cNvPr id="10" name="Footer Placeholder 3">
            <a:extLst>
              <a:ext uri="{FF2B5EF4-FFF2-40B4-BE49-F238E27FC236}">
                <a16:creationId xmlns:a16="http://schemas.microsoft.com/office/drawing/2014/main" id="{88DAC138-AB75-4176-AB92-20843E7BAC62}"/>
              </a:ext>
            </a:extLst>
          </p:cNvPr>
          <p:cNvSpPr txBox="1">
            <a:spLocks/>
          </p:cNvSpPr>
          <p:nvPr/>
        </p:nvSpPr>
        <p:spPr bwMode="auto">
          <a:xfrm>
            <a:off x="2987675" y="6356350"/>
            <a:ext cx="3313113"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CA" dirty="0"/>
              <a:t>I</a:t>
            </a:r>
            <a:endParaRPr lang="en-US" dirty="0"/>
          </a:p>
        </p:txBody>
      </p:sp>
      <p:sp>
        <p:nvSpPr>
          <p:cNvPr id="11" name="Content Placeholder 7">
            <a:extLst>
              <a:ext uri="{FF2B5EF4-FFF2-40B4-BE49-F238E27FC236}">
                <a16:creationId xmlns:a16="http://schemas.microsoft.com/office/drawing/2014/main" id="{1047E62B-CDF5-4825-943C-18A8BFA6A63B}"/>
              </a:ext>
            </a:extLst>
          </p:cNvPr>
          <p:cNvSpPr txBox="1">
            <a:spLocks/>
          </p:cNvSpPr>
          <p:nvPr/>
        </p:nvSpPr>
        <p:spPr bwMode="auto">
          <a:xfrm>
            <a:off x="0" y="160020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algn="ctr" eaLnBrk="1" hangingPunct="1">
              <a:buFont typeface="Arial" panose="020B0604020202020204" pitchFamily="34" charset="0"/>
              <a:buNone/>
            </a:pPr>
            <a:r>
              <a:rPr lang="en-US" altLang="en-US" dirty="0"/>
              <a:t>“Ooh, they have the internet on computers now”</a:t>
            </a:r>
          </a:p>
        </p:txBody>
      </p:sp>
      <p:pic>
        <p:nvPicPr>
          <p:cNvPr id="12" name="Content Placeholder 6" descr="homer.jpg">
            <a:extLst>
              <a:ext uri="{FF2B5EF4-FFF2-40B4-BE49-F238E27FC236}">
                <a16:creationId xmlns:a16="http://schemas.microsoft.com/office/drawing/2014/main" id="{888A88E0-4108-4FFE-B0C5-DE8E5CC327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414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2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E573-738C-C7CC-1760-7E41FDB556F9}"/>
              </a:ext>
            </a:extLst>
          </p:cNvPr>
          <p:cNvSpPr>
            <a:spLocks noGrp="1"/>
          </p:cNvSpPr>
          <p:nvPr>
            <p:ph type="title"/>
          </p:nvPr>
        </p:nvSpPr>
        <p:spPr/>
        <p:txBody>
          <a:bodyPr/>
          <a:lstStyle/>
          <a:p>
            <a:r>
              <a:rPr lang="en-CA" dirty="0"/>
              <a:t>Admin part 2 - learning stuff!</a:t>
            </a:r>
          </a:p>
        </p:txBody>
      </p:sp>
      <p:sp>
        <p:nvSpPr>
          <p:cNvPr id="3" name="Content Placeholder 2">
            <a:extLst>
              <a:ext uri="{FF2B5EF4-FFF2-40B4-BE49-F238E27FC236}">
                <a16:creationId xmlns:a16="http://schemas.microsoft.com/office/drawing/2014/main" id="{1E74AEA0-DEDE-CF73-AF51-828B527549C4}"/>
              </a:ext>
            </a:extLst>
          </p:cNvPr>
          <p:cNvSpPr>
            <a:spLocks noGrp="1"/>
          </p:cNvSpPr>
          <p:nvPr>
            <p:ph idx="1"/>
          </p:nvPr>
        </p:nvSpPr>
        <p:spPr>
          <a:xfrm>
            <a:off x="457200" y="1916832"/>
            <a:ext cx="8229600" cy="4209331"/>
          </a:xfrm>
        </p:spPr>
        <p:txBody>
          <a:bodyPr/>
          <a:lstStyle/>
          <a:p>
            <a:pPr marL="0" indent="0">
              <a:buNone/>
            </a:pPr>
            <a:r>
              <a:rPr lang="en-CA" dirty="0">
                <a:sym typeface="Wingdings" panose="05000000000000000000" pitchFamily="2" charset="2"/>
              </a:rPr>
              <a:t> If a case is not part of the main materials for the class, either in the supplementary readings or not in the readings at all, you are only responsible for what I teach in class</a:t>
            </a:r>
            <a:endParaRPr lang="en-CA" dirty="0"/>
          </a:p>
        </p:txBody>
      </p:sp>
      <p:sp>
        <p:nvSpPr>
          <p:cNvPr id="4" name="Footer Placeholder 3">
            <a:extLst>
              <a:ext uri="{FF2B5EF4-FFF2-40B4-BE49-F238E27FC236}">
                <a16:creationId xmlns:a16="http://schemas.microsoft.com/office/drawing/2014/main" id="{F791694A-AC3B-634F-B1FB-A2B9713738B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27799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BB76-46FB-4A01-9991-FFFB90CC3403}"/>
              </a:ext>
            </a:extLst>
          </p:cNvPr>
          <p:cNvSpPr>
            <a:spLocks noGrp="1"/>
          </p:cNvSpPr>
          <p:nvPr>
            <p:ph type="title"/>
          </p:nvPr>
        </p:nvSpPr>
        <p:spPr/>
        <p:txBody>
          <a:bodyPr/>
          <a:lstStyle/>
          <a:p>
            <a:r>
              <a:rPr lang="en-US" dirty="0"/>
              <a:t>© law doesn’t vanish on the internet</a:t>
            </a:r>
            <a:endParaRPr lang="en-CA" dirty="0"/>
          </a:p>
        </p:txBody>
      </p:sp>
      <p:sp>
        <p:nvSpPr>
          <p:cNvPr id="3" name="Content Placeholder 2">
            <a:extLst>
              <a:ext uri="{FF2B5EF4-FFF2-40B4-BE49-F238E27FC236}">
                <a16:creationId xmlns:a16="http://schemas.microsoft.com/office/drawing/2014/main" id="{ED43D574-3CEA-4D29-B0D2-AC01D004FEF6}"/>
              </a:ext>
            </a:extLst>
          </p:cNvPr>
          <p:cNvSpPr>
            <a:spLocks noGrp="1"/>
          </p:cNvSpPr>
          <p:nvPr>
            <p:ph idx="1"/>
          </p:nvPr>
        </p:nvSpPr>
        <p:spPr/>
        <p:txBody>
          <a:bodyPr/>
          <a:lstStyle/>
          <a:p>
            <a:pPr marL="0" indent="0" eaLnBrk="1" hangingPunct="1">
              <a:buNone/>
            </a:pPr>
            <a:r>
              <a:rPr lang="en-US" altLang="en-US" sz="2800" i="1" dirty="0"/>
              <a:t>Wesley dba MTLFREETV.com v. Bell Canada et al </a:t>
            </a:r>
          </a:p>
          <a:p>
            <a:pPr marL="0" indent="0" eaLnBrk="1" hangingPunct="1">
              <a:buNone/>
            </a:pPr>
            <a:r>
              <a:rPr lang="en-US" altLang="en-US" sz="2800" dirty="0"/>
              <a:t>2017 FCA 55</a:t>
            </a:r>
          </a:p>
          <a:p>
            <a:pPr marL="0" indent="0" eaLnBrk="1" hangingPunct="1">
              <a:buNone/>
            </a:pPr>
            <a:endParaRPr lang="en-US" altLang="en-US" dirty="0"/>
          </a:p>
          <a:p>
            <a:pPr marL="0" indent="0" eaLnBrk="1" hangingPunct="1">
              <a:buNone/>
            </a:pPr>
            <a:r>
              <a:rPr lang="en-US" altLang="en-US" sz="2400" dirty="0"/>
              <a:t>“</a:t>
            </a:r>
            <a:r>
              <a:rPr lang="en-CA" altLang="en-US" sz="2400" dirty="0"/>
              <a:t>This is a motion for injunctive relief [</a:t>
            </a:r>
            <a:r>
              <a:rPr lang="en-CA" altLang="en-US" sz="2400" i="1" dirty="0"/>
              <a:t>ed. – granted and upheld</a:t>
            </a:r>
            <a:r>
              <a:rPr lang="en-CA" altLang="en-US" sz="2400" dirty="0"/>
              <a:t>] with respect to an emerging phenomenon in the Canadian market, that of pre-loaded "plug-and-play" set-top boxes. These boxes have several uses for consumers, some of which are perfectly legal and some which skirt around the fringes of copyright law. </a:t>
            </a:r>
            <a:r>
              <a:rPr lang="en-CA" altLang="en-US" sz="2400" b="1" dirty="0"/>
              <a:t>This is not the first time a new technology has been alleged to violate copyright law, nor will it be the last.</a:t>
            </a:r>
            <a:r>
              <a:rPr lang="en-CA" altLang="en-US" sz="2400" dirty="0"/>
              <a:t> “</a:t>
            </a:r>
            <a:endParaRPr lang="en-US" altLang="en-US" sz="2400" dirty="0"/>
          </a:p>
          <a:p>
            <a:endParaRPr lang="en-CA" dirty="0"/>
          </a:p>
        </p:txBody>
      </p:sp>
      <p:sp>
        <p:nvSpPr>
          <p:cNvPr id="4" name="Footer Placeholder 3">
            <a:extLst>
              <a:ext uri="{FF2B5EF4-FFF2-40B4-BE49-F238E27FC236}">
                <a16:creationId xmlns:a16="http://schemas.microsoft.com/office/drawing/2014/main" id="{19975596-8736-4C27-BDA5-454D1CA0647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083323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i="1" dirty="0"/>
              <a:t>ESA v. SOCAN</a:t>
            </a:r>
            <a:r>
              <a:rPr lang="en-US" altLang="en-US" dirty="0"/>
              <a:t>, </a:t>
            </a:r>
            <a:r>
              <a:rPr lang="en-CA" sz="2000" dirty="0"/>
              <a:t>2012 SCC 34</a:t>
            </a:r>
            <a:endParaRPr lang="en-US" altLang="en-US" sz="2000" dirty="0"/>
          </a:p>
          <a:p>
            <a:pPr marL="0" indent="0">
              <a:buNone/>
            </a:pPr>
            <a:r>
              <a:rPr lang="en-CA" u="sng" dirty="0"/>
              <a:t>Facts/Issue</a:t>
            </a:r>
            <a:r>
              <a:rPr lang="en-CA" dirty="0"/>
              <a:t> – Music in video games tariff: same on CD-ROM as internet download?</a:t>
            </a:r>
          </a:p>
          <a:p>
            <a:pPr marL="0" indent="0">
              <a:buNone/>
            </a:pPr>
            <a:r>
              <a:rPr lang="en-CA" u="sng" dirty="0"/>
              <a:t>Important</a:t>
            </a:r>
            <a:r>
              <a:rPr lang="en-CA" dirty="0"/>
              <a:t>:</a:t>
            </a:r>
          </a:p>
          <a:p>
            <a:pPr marL="0" indent="0">
              <a:buNone/>
            </a:pPr>
            <a:r>
              <a:rPr lang="en-CA" sz="3200" dirty="0"/>
              <a:t>3(1)(f) </a:t>
            </a:r>
            <a:r>
              <a:rPr lang="en-CA" sz="3200" i="1" dirty="0"/>
              <a:t>Copyright Act</a:t>
            </a:r>
            <a:r>
              <a:rPr lang="en-CA" sz="3200" dirty="0"/>
              <a:t> </a:t>
            </a:r>
            <a:r>
              <a:rPr lang="en-CA" sz="3200" dirty="0">
                <a:sym typeface="Wingdings" panose="05000000000000000000" pitchFamily="2" charset="2"/>
              </a:rPr>
              <a:t> copyright… includes the sole right… in the case of any literary, dramatic, musical or artistic work, to </a:t>
            </a:r>
            <a:r>
              <a:rPr lang="en-CA" sz="3200" b="1" dirty="0">
                <a:sym typeface="Wingdings" panose="05000000000000000000" pitchFamily="2" charset="2"/>
              </a:rPr>
              <a:t>communicate the work to the public by telecommunication</a:t>
            </a:r>
            <a:endParaRPr lang="en-CA" sz="3200" b="1"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71898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C43-A766-4988-82BB-A5C7A589A567}"/>
              </a:ext>
            </a:extLst>
          </p:cNvPr>
          <p:cNvSpPr>
            <a:spLocks noGrp="1"/>
          </p:cNvSpPr>
          <p:nvPr>
            <p:ph type="title"/>
          </p:nvPr>
        </p:nvSpPr>
        <p:spPr/>
        <p:txBody>
          <a:bodyPr/>
          <a:lstStyle/>
          <a:p>
            <a:r>
              <a:rPr lang="en-US" dirty="0"/>
              <a:t>© law doesn’t vanish on the internet, but maybe it changes?</a:t>
            </a:r>
            <a:endParaRPr lang="en-CA" dirty="0"/>
          </a:p>
        </p:txBody>
      </p:sp>
      <p:sp>
        <p:nvSpPr>
          <p:cNvPr id="3" name="Content Placeholder 2">
            <a:extLst>
              <a:ext uri="{FF2B5EF4-FFF2-40B4-BE49-F238E27FC236}">
                <a16:creationId xmlns:a16="http://schemas.microsoft.com/office/drawing/2014/main" id="{34166BE2-FC50-4884-A619-454644E5E88E}"/>
              </a:ext>
            </a:extLst>
          </p:cNvPr>
          <p:cNvSpPr>
            <a:spLocks noGrp="1"/>
          </p:cNvSpPr>
          <p:nvPr>
            <p:ph idx="1"/>
          </p:nvPr>
        </p:nvSpPr>
        <p:spPr/>
        <p:txBody>
          <a:bodyPr/>
          <a:lstStyle/>
          <a:p>
            <a:pPr marL="0" indent="0" eaLnBrk="1" hangingPunct="1">
              <a:buNone/>
              <a:defRPr/>
            </a:pPr>
            <a:r>
              <a:rPr lang="en-US" altLang="en-US" dirty="0"/>
              <a:t>It does not change here! </a:t>
            </a:r>
          </a:p>
          <a:p>
            <a:pPr marL="0" indent="0" eaLnBrk="1" hangingPunct="1">
              <a:buNone/>
              <a:defRPr/>
            </a:pPr>
            <a:r>
              <a:rPr lang="en-US" altLang="en-US" sz="2400" u="sng" dirty="0"/>
              <a:t>Held</a:t>
            </a:r>
            <a:r>
              <a:rPr lang="en-US" altLang="en-US" sz="2400" dirty="0"/>
              <a:t> – The same dammit, over the internet </a:t>
            </a:r>
            <a:r>
              <a:rPr lang="en-US" altLang="en-US" sz="2400" b="1" dirty="0"/>
              <a:t>not</a:t>
            </a:r>
            <a:r>
              <a:rPr lang="en-US" altLang="en-US" sz="2400" dirty="0"/>
              <a:t> 3(1)(f)</a:t>
            </a:r>
          </a:p>
          <a:p>
            <a:pPr marL="0" indent="0" eaLnBrk="1" hangingPunct="1">
              <a:buNone/>
              <a:defRPr/>
            </a:pPr>
            <a:endParaRPr lang="en-US" altLang="en-US" sz="2800" u="sng" dirty="0"/>
          </a:p>
          <a:p>
            <a:pPr marL="0" indent="0" eaLnBrk="1" hangingPunct="1">
              <a:buNone/>
              <a:defRPr/>
            </a:pPr>
            <a:r>
              <a:rPr lang="en-US" altLang="en-US" sz="2800" u="sng" dirty="0"/>
              <a:t>Copyright should be technology-neutral:</a:t>
            </a:r>
          </a:p>
          <a:p>
            <a:pPr marL="0" indent="0" eaLnBrk="1" hangingPunct="1">
              <a:buNone/>
              <a:defRPr/>
            </a:pPr>
            <a:r>
              <a:rPr lang="en-US" altLang="en-US" sz="2800" dirty="0"/>
              <a:t>“</a:t>
            </a:r>
            <a:r>
              <a:rPr lang="en-CA" sz="2800" dirty="0"/>
              <a:t>The Internet is simply a technological taxi that delivers a durable copy of the same work to the end user. ”</a:t>
            </a:r>
            <a:endParaRPr lang="en-US" altLang="en-US" sz="2800" dirty="0"/>
          </a:p>
          <a:p>
            <a:pPr marL="0" indent="0" eaLnBrk="1" hangingPunct="1">
              <a:buNone/>
              <a:defRPr/>
            </a:pPr>
            <a:r>
              <a:rPr lang="en-US" altLang="en-US" sz="2800" dirty="0"/>
              <a:t>“</a:t>
            </a:r>
            <a:r>
              <a:rPr lang="en-CA" sz="2800" dirty="0"/>
              <a:t>In many respects, the Internet may well be described as a technological taxi; but taxis need not give free rides.” [</a:t>
            </a:r>
            <a:r>
              <a:rPr lang="en-CA" sz="2800" cap="small" dirty="0"/>
              <a:t>Rothstein J.</a:t>
            </a:r>
            <a:r>
              <a:rPr lang="en-CA" sz="2800" dirty="0"/>
              <a:t> (dissenting)]</a:t>
            </a:r>
            <a:endParaRPr lang="en-US" altLang="en-US" sz="2800" dirty="0"/>
          </a:p>
          <a:p>
            <a:pPr marL="0" indent="0">
              <a:buNone/>
            </a:pPr>
            <a:endParaRPr lang="en-CA" dirty="0"/>
          </a:p>
        </p:txBody>
      </p:sp>
      <p:sp>
        <p:nvSpPr>
          <p:cNvPr id="4" name="Footer Placeholder 3">
            <a:extLst>
              <a:ext uri="{FF2B5EF4-FFF2-40B4-BE49-F238E27FC236}">
                <a16:creationId xmlns:a16="http://schemas.microsoft.com/office/drawing/2014/main" id="{D8A1FACA-9489-4C68-A972-952875DB454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72778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9EC1-8E40-485B-8C0B-1F1BA1D4B8EA}"/>
              </a:ext>
            </a:extLst>
          </p:cNvPr>
          <p:cNvSpPr>
            <a:spLocks noGrp="1"/>
          </p:cNvSpPr>
          <p:nvPr>
            <p:ph type="title"/>
          </p:nvPr>
        </p:nvSpPr>
        <p:spPr/>
        <p:txBody>
          <a:bodyPr/>
          <a:lstStyle/>
          <a:p>
            <a:r>
              <a:rPr lang="en-CA" dirty="0"/>
              <a:t>2012 Copyright Pentalogy</a:t>
            </a:r>
          </a:p>
        </p:txBody>
      </p:sp>
      <p:sp>
        <p:nvSpPr>
          <p:cNvPr id="3" name="Content Placeholder 2">
            <a:extLst>
              <a:ext uri="{FF2B5EF4-FFF2-40B4-BE49-F238E27FC236}">
                <a16:creationId xmlns:a16="http://schemas.microsoft.com/office/drawing/2014/main" id="{F5B62BCE-C514-483D-8257-82DE110B0624}"/>
              </a:ext>
            </a:extLst>
          </p:cNvPr>
          <p:cNvSpPr>
            <a:spLocks noGrp="1"/>
          </p:cNvSpPr>
          <p:nvPr>
            <p:ph idx="1"/>
          </p:nvPr>
        </p:nvSpPr>
        <p:spPr/>
        <p:txBody>
          <a:bodyPr/>
          <a:lstStyle/>
          <a:p>
            <a:pPr marL="457200" indent="-457200">
              <a:buFont typeface="+mj-lt"/>
              <a:buAutoNum type="arabicPeriod"/>
            </a:pPr>
            <a:r>
              <a:rPr lang="en-CA" sz="2000" i="1" dirty="0"/>
              <a:t>Entertainment Software Association (ESA) v. Society of Composers, Authors and Music Publishers Canada (SOCAN)</a:t>
            </a:r>
            <a:r>
              <a:rPr lang="en-CA" sz="2000" dirty="0"/>
              <a:t>, 2012 SCC 34</a:t>
            </a:r>
          </a:p>
          <a:p>
            <a:pPr marL="457200" indent="-457200">
              <a:buFont typeface="+mj-lt"/>
              <a:buAutoNum type="arabicPeriod"/>
            </a:pPr>
            <a:r>
              <a:rPr lang="en-CA" sz="2000" i="1" dirty="0"/>
              <a:t>Rogers Communications Inc. v. Society of Composers, Authors and Music Publishers of Canada (SOCAN)</a:t>
            </a:r>
            <a:r>
              <a:rPr lang="en-CA" sz="2000" dirty="0"/>
              <a:t>, 2012 SCC 35</a:t>
            </a:r>
          </a:p>
          <a:p>
            <a:pPr marL="457200" indent="-457200">
              <a:buFont typeface="+mj-lt"/>
              <a:buAutoNum type="arabicPeriod"/>
            </a:pPr>
            <a:r>
              <a:rPr lang="en-CA" sz="2000" i="1" dirty="0"/>
              <a:t>Society of Composers, Authors and Music Publishers of Canada (SOCAN) v. Bell Canada</a:t>
            </a:r>
            <a:r>
              <a:rPr lang="en-CA" sz="2000" dirty="0"/>
              <a:t>, 2012 SCC 36</a:t>
            </a:r>
          </a:p>
          <a:p>
            <a:pPr marL="457200" indent="-457200">
              <a:buFont typeface="+mj-lt"/>
              <a:buAutoNum type="arabicPeriod"/>
            </a:pPr>
            <a:r>
              <a:rPr lang="en-CA" sz="2000" i="1" dirty="0"/>
              <a:t>Alberta (Education) v. Canadian Copyright Licensing Agency (Access Copyright)</a:t>
            </a:r>
            <a:r>
              <a:rPr lang="en-CA" sz="2000" dirty="0"/>
              <a:t>, 2012 SCC 37</a:t>
            </a:r>
          </a:p>
          <a:p>
            <a:pPr marL="457200" indent="-457200">
              <a:buFont typeface="+mj-lt"/>
              <a:buAutoNum type="arabicPeriod"/>
            </a:pPr>
            <a:r>
              <a:rPr lang="en-CA" sz="2000" i="1" dirty="0" err="1"/>
              <a:t>Re:Sound</a:t>
            </a:r>
            <a:r>
              <a:rPr lang="en-CA" sz="2000" i="1" dirty="0"/>
              <a:t> v. Motion Picture Theatre Associations of Canada</a:t>
            </a:r>
            <a:r>
              <a:rPr lang="en-CA" sz="2000" dirty="0"/>
              <a:t>, 2012 SCC 38</a:t>
            </a:r>
          </a:p>
        </p:txBody>
      </p:sp>
      <p:sp>
        <p:nvSpPr>
          <p:cNvPr id="4" name="Footer Placeholder 3">
            <a:extLst>
              <a:ext uri="{FF2B5EF4-FFF2-40B4-BE49-F238E27FC236}">
                <a16:creationId xmlns:a16="http://schemas.microsoft.com/office/drawing/2014/main" id="{1AEC86B9-F410-44B2-B242-E53406ED31E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914522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8F6B-C3D7-436E-818F-325A4CFE2EA1}"/>
              </a:ext>
            </a:extLst>
          </p:cNvPr>
          <p:cNvSpPr>
            <a:spLocks noGrp="1"/>
          </p:cNvSpPr>
          <p:nvPr>
            <p:ph type="title"/>
          </p:nvPr>
        </p:nvSpPr>
        <p:spPr/>
        <p:txBody>
          <a:bodyPr/>
          <a:lstStyle/>
          <a:p>
            <a:r>
              <a:rPr lang="en-CA" dirty="0"/>
              <a:t>Follow up to ESA</a:t>
            </a:r>
          </a:p>
        </p:txBody>
      </p:sp>
      <p:sp>
        <p:nvSpPr>
          <p:cNvPr id="3" name="Content Placeholder 2">
            <a:extLst>
              <a:ext uri="{FF2B5EF4-FFF2-40B4-BE49-F238E27FC236}">
                <a16:creationId xmlns:a16="http://schemas.microsoft.com/office/drawing/2014/main" id="{7351A79D-2724-401C-8F6F-2ED0BF62C82E}"/>
              </a:ext>
            </a:extLst>
          </p:cNvPr>
          <p:cNvSpPr>
            <a:spLocks noGrp="1"/>
          </p:cNvSpPr>
          <p:nvPr>
            <p:ph idx="1"/>
          </p:nvPr>
        </p:nvSpPr>
        <p:spPr/>
        <p:txBody>
          <a:bodyPr/>
          <a:lstStyle/>
          <a:p>
            <a:pPr marL="0" indent="0">
              <a:buNone/>
            </a:pPr>
            <a:r>
              <a:rPr lang="en-CA" sz="2800" i="1" dirty="0"/>
              <a:t>Collective Administration of Performing and of Communication Rights</a:t>
            </a:r>
            <a:r>
              <a:rPr lang="en-CA" sz="2800" dirty="0"/>
              <a:t>, </a:t>
            </a:r>
            <a:r>
              <a:rPr lang="en-CA" sz="1800" dirty="0"/>
              <a:t>Copyright Board of Canada, CB-CDA 2017-085</a:t>
            </a:r>
          </a:p>
          <a:p>
            <a:pPr marL="0" indent="0">
              <a:buNone/>
            </a:pPr>
            <a:endParaRPr lang="en-CA" sz="1800" dirty="0"/>
          </a:p>
          <a:p>
            <a:pPr marL="0" indent="0">
              <a:buNone/>
            </a:pPr>
            <a:r>
              <a:rPr lang="en-CA" sz="2400" u="sng" dirty="0"/>
              <a:t>Note the “Making Available” right added in 2012, post-</a:t>
            </a:r>
            <a:r>
              <a:rPr lang="en-CA" sz="2400" i="1" u="sng" dirty="0"/>
              <a:t>ESA</a:t>
            </a:r>
            <a:r>
              <a:rPr lang="en-CA" sz="2400" u="sng" dirty="0"/>
              <a:t>:</a:t>
            </a:r>
          </a:p>
          <a:p>
            <a:pPr marL="0" indent="0">
              <a:buNone/>
            </a:pPr>
            <a:r>
              <a:rPr lang="en-CA" sz="2400" dirty="0"/>
              <a:t>2.4 (1.1) For the purposes of this Act, communication of a work or other subject-matter to the public by telecommunication includes </a:t>
            </a:r>
            <a:r>
              <a:rPr lang="en-CA" sz="2400" b="1" dirty="0"/>
              <a:t>making it available to the public by telecommunication </a:t>
            </a:r>
            <a:r>
              <a:rPr lang="en-CA" sz="2400" dirty="0"/>
              <a:t>in a way that allows a member of the public to have access to it from a place and at a time individually chosen by that member of the public.</a:t>
            </a:r>
          </a:p>
          <a:p>
            <a:pPr marL="0" indent="0">
              <a:buNone/>
            </a:pPr>
            <a:r>
              <a:rPr lang="en-CA" sz="2800" dirty="0">
                <a:sym typeface="Wingdings" panose="05000000000000000000" pitchFamily="2" charset="2"/>
              </a:rPr>
              <a:t> i.e. </a:t>
            </a:r>
            <a:r>
              <a:rPr lang="en-CA" sz="2800" b="1" dirty="0">
                <a:sym typeface="Wingdings" panose="05000000000000000000" pitchFamily="2" charset="2"/>
              </a:rPr>
              <a:t>on-demand</a:t>
            </a:r>
            <a:r>
              <a:rPr lang="en-CA" sz="2800" dirty="0">
                <a:sym typeface="Wingdings" panose="05000000000000000000" pitchFamily="2" charset="2"/>
              </a:rPr>
              <a:t> download / streaming?</a:t>
            </a:r>
            <a:endParaRPr lang="en-CA" sz="2800" dirty="0"/>
          </a:p>
        </p:txBody>
      </p:sp>
      <p:sp>
        <p:nvSpPr>
          <p:cNvPr id="4" name="Footer Placeholder 3">
            <a:extLst>
              <a:ext uri="{FF2B5EF4-FFF2-40B4-BE49-F238E27FC236}">
                <a16:creationId xmlns:a16="http://schemas.microsoft.com/office/drawing/2014/main" id="{89C88337-F5E6-47CB-A402-7C4B25A70BD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82174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8F6B-C3D7-436E-818F-325A4CFE2EA1}"/>
              </a:ext>
            </a:extLst>
          </p:cNvPr>
          <p:cNvSpPr>
            <a:spLocks noGrp="1"/>
          </p:cNvSpPr>
          <p:nvPr>
            <p:ph type="title"/>
          </p:nvPr>
        </p:nvSpPr>
        <p:spPr/>
        <p:txBody>
          <a:bodyPr/>
          <a:lstStyle/>
          <a:p>
            <a:r>
              <a:rPr lang="en-CA" dirty="0"/>
              <a:t>Follow up to ESA</a:t>
            </a:r>
          </a:p>
        </p:txBody>
      </p:sp>
      <p:sp>
        <p:nvSpPr>
          <p:cNvPr id="3" name="Content Placeholder 2">
            <a:extLst>
              <a:ext uri="{FF2B5EF4-FFF2-40B4-BE49-F238E27FC236}">
                <a16:creationId xmlns:a16="http://schemas.microsoft.com/office/drawing/2014/main" id="{7351A79D-2724-401C-8F6F-2ED0BF62C82E}"/>
              </a:ext>
            </a:extLst>
          </p:cNvPr>
          <p:cNvSpPr>
            <a:spLocks noGrp="1"/>
          </p:cNvSpPr>
          <p:nvPr>
            <p:ph idx="1"/>
          </p:nvPr>
        </p:nvSpPr>
        <p:spPr>
          <a:xfrm>
            <a:off x="457200" y="1196752"/>
            <a:ext cx="8229600" cy="4929411"/>
          </a:xfrm>
        </p:spPr>
        <p:txBody>
          <a:bodyPr/>
          <a:lstStyle/>
          <a:p>
            <a:pPr marL="0" indent="0">
              <a:buNone/>
            </a:pPr>
            <a:r>
              <a:rPr lang="en-CA" sz="2800" dirty="0"/>
              <a:t>“The introduction of subsection 2.4(1.1) of the Act did not have the effect of overturning ESA. The interpretation we adopt here is not in conflict with the meaning of paragraph 3(1)(f) of the Act as described in that decision.”</a:t>
            </a:r>
          </a:p>
          <a:p>
            <a:pPr marL="0" indent="0">
              <a:buNone/>
            </a:pPr>
            <a:endParaRPr lang="en-CA" sz="2800" dirty="0"/>
          </a:p>
          <a:p>
            <a:pPr marL="0" indent="0">
              <a:buNone/>
            </a:pPr>
            <a:r>
              <a:rPr lang="en-CA" sz="2800" dirty="0"/>
              <a:t>“The act of making a work available to the public remains a communication to the public by telecommunication regardless of whether the subsequent transmission is a download or a stream.”</a:t>
            </a:r>
          </a:p>
        </p:txBody>
      </p:sp>
      <p:sp>
        <p:nvSpPr>
          <p:cNvPr id="4" name="Footer Placeholder 3">
            <a:extLst>
              <a:ext uri="{FF2B5EF4-FFF2-40B4-BE49-F238E27FC236}">
                <a16:creationId xmlns:a16="http://schemas.microsoft.com/office/drawing/2014/main" id="{89C88337-F5E6-47CB-A402-7C4B25A70BD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41388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F1EB-C4C0-45AD-9F11-04AF61E647A3}"/>
              </a:ext>
            </a:extLst>
          </p:cNvPr>
          <p:cNvSpPr>
            <a:spLocks noGrp="1"/>
          </p:cNvSpPr>
          <p:nvPr>
            <p:ph type="title"/>
          </p:nvPr>
        </p:nvSpPr>
        <p:spPr/>
        <p:txBody>
          <a:bodyPr/>
          <a:lstStyle/>
          <a:p>
            <a:r>
              <a:rPr lang="en-US" altLang="en-US" dirty="0"/>
              <a:t>C-11: </a:t>
            </a:r>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B1442CF3-A7F3-4CF7-A7EC-138CFB6734A7}"/>
              </a:ext>
            </a:extLst>
          </p:cNvPr>
          <p:cNvSpPr>
            <a:spLocks noGrp="1"/>
          </p:cNvSpPr>
          <p:nvPr>
            <p:ph idx="1"/>
          </p:nvPr>
        </p:nvSpPr>
        <p:spPr/>
        <p:txBody>
          <a:bodyPr/>
          <a:lstStyle/>
          <a:p>
            <a:pPr>
              <a:buNone/>
              <a:defRPr/>
            </a:pPr>
            <a:r>
              <a:rPr lang="en-US" dirty="0"/>
              <a:t>Fourth time’s a charm!</a:t>
            </a:r>
          </a:p>
          <a:p>
            <a:pPr>
              <a:buNone/>
              <a:defRPr/>
            </a:pPr>
            <a:endParaRPr lang="en-US" dirty="0"/>
          </a:p>
          <a:p>
            <a:pPr marL="514350" indent="-514350">
              <a:buFont typeface="+mj-lt"/>
              <a:buAutoNum type="arabicPeriod"/>
              <a:defRPr/>
            </a:pPr>
            <a:r>
              <a:rPr lang="en-US" dirty="0"/>
              <a:t>C-60 (2005)</a:t>
            </a:r>
          </a:p>
          <a:p>
            <a:pPr marL="514350" indent="-514350">
              <a:buFont typeface="+mj-lt"/>
              <a:buAutoNum type="arabicPeriod"/>
              <a:defRPr/>
            </a:pPr>
            <a:r>
              <a:rPr lang="en-US" dirty="0"/>
              <a:t>C-61 (2008)</a:t>
            </a:r>
          </a:p>
          <a:p>
            <a:pPr marL="514350" indent="-514350">
              <a:buFont typeface="+mj-lt"/>
              <a:buAutoNum type="arabicPeriod"/>
              <a:defRPr/>
            </a:pPr>
            <a:r>
              <a:rPr lang="en-US" dirty="0"/>
              <a:t>C-32 (2010)</a:t>
            </a:r>
          </a:p>
          <a:p>
            <a:pPr marL="514350" indent="-514350">
              <a:buFont typeface="+mj-lt"/>
              <a:buAutoNum type="arabicPeriod"/>
              <a:defRPr/>
            </a:pPr>
            <a:r>
              <a:rPr lang="en-US" dirty="0"/>
              <a:t>C-11 </a:t>
            </a:r>
            <a:r>
              <a:rPr lang="pl-PL" sz="2000" dirty="0"/>
              <a:t>S.C. 2012, c. 20</a:t>
            </a:r>
            <a:r>
              <a:rPr lang="en-CA" dirty="0"/>
              <a:t>, </a:t>
            </a:r>
            <a:r>
              <a:rPr lang="en-US" dirty="0"/>
              <a:t>assented to June 2012; in force (for the most part) November 7, 2012</a:t>
            </a:r>
          </a:p>
          <a:p>
            <a:endParaRPr lang="en-CA" dirty="0"/>
          </a:p>
        </p:txBody>
      </p:sp>
      <p:sp>
        <p:nvSpPr>
          <p:cNvPr id="4" name="Footer Placeholder 3">
            <a:extLst>
              <a:ext uri="{FF2B5EF4-FFF2-40B4-BE49-F238E27FC236}">
                <a16:creationId xmlns:a16="http://schemas.microsoft.com/office/drawing/2014/main" id="{BF4EAE52-A077-4E57-880C-83EDEEE1A4B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067957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0209-9F74-442A-BFAB-D09B3E8F94F6}"/>
              </a:ext>
            </a:extLst>
          </p:cNvPr>
          <p:cNvSpPr>
            <a:spLocks noGrp="1"/>
          </p:cNvSpPr>
          <p:nvPr>
            <p:ph type="title"/>
          </p:nvPr>
        </p:nvSpPr>
        <p:spPr/>
        <p:txBody>
          <a:bodyPr/>
          <a:lstStyle/>
          <a:p>
            <a:r>
              <a:rPr lang="en-US" altLang="en-US" i="1" dirty="0"/>
              <a:t>Copyright Modernization Act</a:t>
            </a:r>
            <a:endParaRPr lang="en-CA" dirty="0"/>
          </a:p>
        </p:txBody>
      </p:sp>
      <p:sp>
        <p:nvSpPr>
          <p:cNvPr id="3" name="Content Placeholder 2">
            <a:extLst>
              <a:ext uri="{FF2B5EF4-FFF2-40B4-BE49-F238E27FC236}">
                <a16:creationId xmlns:a16="http://schemas.microsoft.com/office/drawing/2014/main" id="{DB714FC2-FF57-467C-81DC-7D7853DAA49A}"/>
              </a:ext>
            </a:extLst>
          </p:cNvPr>
          <p:cNvSpPr>
            <a:spLocks noGrp="1"/>
          </p:cNvSpPr>
          <p:nvPr>
            <p:ph idx="1"/>
          </p:nvPr>
        </p:nvSpPr>
        <p:spPr/>
        <p:txBody>
          <a:bodyPr/>
          <a:lstStyle/>
          <a:p>
            <a:pPr marL="0" indent="0">
              <a:buNone/>
            </a:pPr>
            <a:r>
              <a:rPr lang="en-CA" altLang="en-US" sz="2400" b="1" dirty="0"/>
              <a:t>Summary</a:t>
            </a:r>
          </a:p>
          <a:p>
            <a:pPr marL="0" indent="0">
              <a:buNone/>
            </a:pPr>
            <a:r>
              <a:rPr lang="en-CA" altLang="en-US" sz="2400" dirty="0"/>
              <a:t>This enactment amends the </a:t>
            </a:r>
            <a:r>
              <a:rPr lang="en-CA" altLang="en-US" sz="2400" i="1" u="sng" dirty="0">
                <a:hlinkClick r:id="rId3"/>
              </a:rPr>
              <a:t>Copyright Act</a:t>
            </a:r>
            <a:r>
              <a:rPr lang="en-CA" altLang="en-US" sz="2400" dirty="0"/>
              <a:t> to</a:t>
            </a:r>
          </a:p>
          <a:p>
            <a:pPr marL="0" indent="0">
              <a:buNone/>
            </a:pPr>
            <a:endParaRPr lang="en-CA" altLang="en-US" sz="2400" dirty="0"/>
          </a:p>
          <a:p>
            <a:pPr marL="0" indent="0">
              <a:buNone/>
            </a:pPr>
            <a:r>
              <a:rPr lang="en-CA" altLang="en-US" sz="2400" dirty="0"/>
              <a:t>(</a:t>
            </a:r>
            <a:r>
              <a:rPr lang="en-CA" altLang="en-US" sz="2400" i="1" dirty="0"/>
              <a:t>a</a:t>
            </a:r>
            <a:r>
              <a:rPr lang="en-CA" altLang="en-US" sz="2400" dirty="0"/>
              <a:t>) update the rights and protections of copyright owners to better address the challenges and opportunities of the Internet, so as to be in line with international standards;</a:t>
            </a:r>
          </a:p>
          <a:p>
            <a:pPr marL="0" indent="0">
              <a:buNone/>
            </a:pPr>
            <a:r>
              <a:rPr lang="en-CA" altLang="en-US" sz="2400" dirty="0"/>
              <a:t>(</a:t>
            </a:r>
            <a:r>
              <a:rPr lang="en-CA" altLang="en-US" sz="2400" i="1" dirty="0"/>
              <a:t>b</a:t>
            </a:r>
            <a:r>
              <a:rPr lang="en-CA" altLang="en-US" sz="2400" dirty="0"/>
              <a:t>) clarify Internet service providers’ liability and make the enabling of online copyright infringement itself an infringement of copyright; (…)</a:t>
            </a:r>
          </a:p>
          <a:p>
            <a:pPr marL="0" indent="0">
              <a:buNone/>
            </a:pPr>
            <a:r>
              <a:rPr lang="en-CA" altLang="en-US" sz="2400" dirty="0"/>
              <a:t>(</a:t>
            </a:r>
            <a:r>
              <a:rPr lang="en-CA" altLang="en-US" sz="2400" i="1" dirty="0"/>
              <a:t>e</a:t>
            </a:r>
            <a:r>
              <a:rPr lang="en-CA" altLang="en-US" sz="2400" dirty="0"/>
              <a:t>) permit certain uses of copyright material by consumers; (…)</a:t>
            </a:r>
          </a:p>
          <a:p>
            <a:pPr marL="0" indent="0">
              <a:buNone/>
            </a:pPr>
            <a:r>
              <a:rPr lang="en-CA" altLang="en-US" sz="2400" dirty="0"/>
              <a:t>(</a:t>
            </a:r>
            <a:r>
              <a:rPr lang="en-CA" altLang="en-US" sz="2400" i="1" dirty="0"/>
              <a:t>g</a:t>
            </a:r>
            <a:r>
              <a:rPr lang="en-CA" altLang="en-US" sz="2400" dirty="0"/>
              <a:t>) ensure that it remains technologically neutral</a:t>
            </a:r>
            <a:endParaRPr lang="en-US" altLang="en-US" sz="2400" dirty="0"/>
          </a:p>
          <a:p>
            <a:endParaRPr lang="en-CA" dirty="0"/>
          </a:p>
        </p:txBody>
      </p:sp>
      <p:sp>
        <p:nvSpPr>
          <p:cNvPr id="4" name="Footer Placeholder 3">
            <a:extLst>
              <a:ext uri="{FF2B5EF4-FFF2-40B4-BE49-F238E27FC236}">
                <a16:creationId xmlns:a16="http://schemas.microsoft.com/office/drawing/2014/main" id="{A2E9832E-2686-4401-BE3D-C7C6EBBA4E43}"/>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819709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A72-CED6-46E9-B6E4-8AC313886D3F}"/>
              </a:ext>
            </a:extLst>
          </p:cNvPr>
          <p:cNvSpPr>
            <a:spLocks noGrp="1"/>
          </p:cNvSpPr>
          <p:nvPr>
            <p:ph type="title"/>
          </p:nvPr>
        </p:nvSpPr>
        <p:spPr/>
        <p:txBody>
          <a:bodyPr/>
          <a:lstStyle/>
          <a:p>
            <a:r>
              <a:rPr lang="en-US" altLang="en-US" i="1" dirty="0"/>
              <a:t>CMA – </a:t>
            </a:r>
            <a:r>
              <a:rPr lang="en-US" altLang="en-US" dirty="0"/>
              <a:t>Notice (#1) and Notice</a:t>
            </a:r>
            <a:endParaRPr lang="en-CA" dirty="0"/>
          </a:p>
        </p:txBody>
      </p:sp>
      <p:sp>
        <p:nvSpPr>
          <p:cNvPr id="3" name="Content Placeholder 2">
            <a:extLst>
              <a:ext uri="{FF2B5EF4-FFF2-40B4-BE49-F238E27FC236}">
                <a16:creationId xmlns:a16="http://schemas.microsoft.com/office/drawing/2014/main" id="{279A8501-1397-44E6-861B-3CE8F15D13C6}"/>
              </a:ext>
            </a:extLst>
          </p:cNvPr>
          <p:cNvSpPr>
            <a:spLocks noGrp="1"/>
          </p:cNvSpPr>
          <p:nvPr>
            <p:ph idx="1"/>
          </p:nvPr>
        </p:nvSpPr>
        <p:spPr>
          <a:xfrm>
            <a:off x="457200" y="1124744"/>
            <a:ext cx="8229600" cy="5001419"/>
          </a:xfrm>
        </p:spPr>
        <p:txBody>
          <a:bodyPr/>
          <a:lstStyle/>
          <a:p>
            <a:pPr marL="0" indent="0">
              <a:buNone/>
            </a:pPr>
            <a:r>
              <a:rPr lang="en-CA" altLang="en-US" sz="2400" b="1" dirty="0"/>
              <a:t>41.25</a:t>
            </a:r>
            <a:r>
              <a:rPr lang="en-CA" altLang="en-US" sz="2400" dirty="0"/>
              <a:t> (1) An owner of the copyright in a work or other subject-matter </a:t>
            </a:r>
            <a:r>
              <a:rPr lang="en-CA" altLang="en-US" sz="2400" b="1" dirty="0"/>
              <a:t>may send a notice of claimed infringement </a:t>
            </a:r>
            <a:r>
              <a:rPr lang="en-CA" altLang="en-US" sz="2400" dirty="0"/>
              <a:t>to a person who provides</a:t>
            </a:r>
          </a:p>
          <a:p>
            <a:pPr marL="0" indent="0">
              <a:buNone/>
            </a:pPr>
            <a:r>
              <a:rPr lang="en-CA" altLang="en-US" sz="2400" dirty="0"/>
              <a:t>(a) the means, in the course of providing services related to the operation of the Internet or another digital network, of telecommunication through which the electronic location that is the subject of the claim of infringement is connected to the Internet or another digital network; [ed. – ISPs]</a:t>
            </a:r>
          </a:p>
          <a:p>
            <a:pPr marL="0" indent="0">
              <a:buNone/>
            </a:pPr>
            <a:r>
              <a:rPr lang="en-CA" altLang="en-US" sz="2400" dirty="0"/>
              <a:t>(b) for the purpose set out in subsection 31.1(4), the digital memory that is used for the electronic location to which the claim of infringement relates; [ed. – hosting] </a:t>
            </a:r>
          </a:p>
          <a:p>
            <a:pPr marL="0" indent="0">
              <a:buNone/>
            </a:pPr>
            <a:r>
              <a:rPr lang="en-US" altLang="en-US" sz="2400" dirty="0"/>
              <a:t>(c) an information location tool as defined in subsection 41.27</a:t>
            </a:r>
            <a:r>
              <a:rPr lang="en-CA" altLang="en-US" sz="2400" dirty="0"/>
              <a:t> [ed. – Google]</a:t>
            </a:r>
          </a:p>
          <a:p>
            <a:pPr marL="0" indent="0">
              <a:buNone/>
            </a:pPr>
            <a:endParaRPr lang="en-CA" altLang="en-US" sz="2400" dirty="0"/>
          </a:p>
        </p:txBody>
      </p:sp>
      <p:sp>
        <p:nvSpPr>
          <p:cNvPr id="4" name="Footer Placeholder 3">
            <a:extLst>
              <a:ext uri="{FF2B5EF4-FFF2-40B4-BE49-F238E27FC236}">
                <a16:creationId xmlns:a16="http://schemas.microsoft.com/office/drawing/2014/main" id="{49644834-6A80-480B-9A6B-1D6A8E94607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977734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A72-CED6-46E9-B6E4-8AC313886D3F}"/>
              </a:ext>
            </a:extLst>
          </p:cNvPr>
          <p:cNvSpPr>
            <a:spLocks noGrp="1"/>
          </p:cNvSpPr>
          <p:nvPr>
            <p:ph type="title"/>
          </p:nvPr>
        </p:nvSpPr>
        <p:spPr/>
        <p:txBody>
          <a:bodyPr/>
          <a:lstStyle/>
          <a:p>
            <a:r>
              <a:rPr lang="en-US" altLang="en-US" i="1" dirty="0"/>
              <a:t>CMA – </a:t>
            </a:r>
            <a:r>
              <a:rPr lang="en-US" altLang="en-US" dirty="0"/>
              <a:t>Notice and Notice (#2)</a:t>
            </a:r>
            <a:endParaRPr lang="en-CA" dirty="0"/>
          </a:p>
        </p:txBody>
      </p:sp>
      <p:sp>
        <p:nvSpPr>
          <p:cNvPr id="3" name="Content Placeholder 2">
            <a:extLst>
              <a:ext uri="{FF2B5EF4-FFF2-40B4-BE49-F238E27FC236}">
                <a16:creationId xmlns:a16="http://schemas.microsoft.com/office/drawing/2014/main" id="{279A8501-1397-44E6-861B-3CE8F15D13C6}"/>
              </a:ext>
            </a:extLst>
          </p:cNvPr>
          <p:cNvSpPr>
            <a:spLocks noGrp="1"/>
          </p:cNvSpPr>
          <p:nvPr>
            <p:ph idx="1"/>
          </p:nvPr>
        </p:nvSpPr>
        <p:spPr>
          <a:xfrm>
            <a:off x="457200" y="1124744"/>
            <a:ext cx="8229600" cy="5001419"/>
          </a:xfrm>
        </p:spPr>
        <p:txBody>
          <a:bodyPr/>
          <a:lstStyle/>
          <a:p>
            <a:pPr marL="0" indent="0">
              <a:buNone/>
            </a:pPr>
            <a:endParaRPr lang="en-CA" altLang="en-US" sz="2000" dirty="0"/>
          </a:p>
          <a:p>
            <a:pPr marL="0" indent="0">
              <a:buNone/>
            </a:pPr>
            <a:r>
              <a:rPr lang="en-CA" altLang="en-US" sz="2800" b="1" dirty="0"/>
              <a:t>41.26</a:t>
            </a:r>
            <a:r>
              <a:rPr lang="en-CA" altLang="en-US" sz="2800" dirty="0"/>
              <a:t> (1) A person described in paragraph 41.25(1)(a) or (b) who receives a notice of claimed infringement that complies with subsections 41.25(2) [</a:t>
            </a:r>
            <a:r>
              <a:rPr lang="en-CA" altLang="en-US" sz="2800" i="1" dirty="0"/>
              <a:t>ed</a:t>
            </a:r>
            <a:r>
              <a:rPr lang="en-CA" altLang="en-US" sz="2800" dirty="0"/>
              <a:t>. – form and content of notice] and (3) [ed. – stand by!] shall, on being paid any fee that the person has lawfully charged for doing so,</a:t>
            </a:r>
          </a:p>
          <a:p>
            <a:pPr marL="0" indent="0">
              <a:buNone/>
            </a:pPr>
            <a:r>
              <a:rPr lang="en-CA" altLang="en-US" sz="2800" dirty="0"/>
              <a:t>(a) as soon as feasible </a:t>
            </a:r>
            <a:r>
              <a:rPr lang="en-CA" altLang="en-US" sz="2800" b="1" dirty="0"/>
              <a:t>forward the notice electronically </a:t>
            </a:r>
            <a:r>
              <a:rPr lang="en-CA" altLang="en-US" sz="2800" dirty="0"/>
              <a:t>to the person to whom the electronic location identified by the location data specified in the notice belongs (…)</a:t>
            </a:r>
            <a:endParaRPr lang="en-US" altLang="en-US" sz="2800" dirty="0"/>
          </a:p>
          <a:p>
            <a:endParaRPr lang="en-CA" sz="2000" dirty="0"/>
          </a:p>
        </p:txBody>
      </p:sp>
      <p:sp>
        <p:nvSpPr>
          <p:cNvPr id="4" name="Footer Placeholder 3">
            <a:extLst>
              <a:ext uri="{FF2B5EF4-FFF2-40B4-BE49-F238E27FC236}">
                <a16:creationId xmlns:a16="http://schemas.microsoft.com/office/drawing/2014/main" id="{49644834-6A80-480B-9A6B-1D6A8E94607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93286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8F53-938C-3AE3-2EC9-D419C64DDE39}"/>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D9C526A2-9712-6DFD-0C30-13699949E5DF}"/>
              </a:ext>
            </a:extLst>
          </p:cNvPr>
          <p:cNvSpPr>
            <a:spLocks noGrp="1"/>
          </p:cNvSpPr>
          <p:nvPr>
            <p:ph idx="1"/>
          </p:nvPr>
        </p:nvSpPr>
        <p:spPr/>
        <p:txBody>
          <a:bodyPr/>
          <a:lstStyle/>
          <a:p>
            <a:pPr marL="0" indent="0">
              <a:buNone/>
            </a:pPr>
            <a:r>
              <a:rPr lang="en-US" dirty="0"/>
              <a:t>1. </a:t>
            </a:r>
            <a:r>
              <a:rPr lang="en-US" i="1" dirty="0"/>
              <a:t>Mozilla hit with privacy complaint in EU over Firefox tracking tech </a:t>
            </a:r>
            <a:r>
              <a:rPr lang="en-US" sz="2000" dirty="0"/>
              <a:t>- TechCrunch Sept. 25</a:t>
            </a:r>
          </a:p>
          <a:p>
            <a:pPr marL="0" indent="0">
              <a:buNone/>
            </a:pPr>
            <a:r>
              <a:rPr lang="en-US" dirty="0"/>
              <a:t>“Contrary to its reassuring name (Privacy Preserving Attribution), this technology allows Firefox to track user behaviour on websites”</a:t>
            </a:r>
          </a:p>
          <a:p>
            <a:pPr marL="0" indent="0">
              <a:buNone/>
            </a:pPr>
            <a:endParaRPr lang="en-US" dirty="0"/>
          </a:p>
          <a:p>
            <a:pPr marL="0" indent="0">
              <a:buNone/>
            </a:pPr>
            <a:r>
              <a:rPr lang="en-US" dirty="0"/>
              <a:t>2. </a:t>
            </a:r>
            <a:r>
              <a:rPr lang="en-US" i="1" dirty="0"/>
              <a:t>California governor blocks landmark AI safety bill </a:t>
            </a:r>
            <a:r>
              <a:rPr lang="en-US" dirty="0"/>
              <a:t>– BBC this morning</a:t>
            </a:r>
            <a:endParaRPr lang="en-CA" dirty="0"/>
          </a:p>
        </p:txBody>
      </p:sp>
      <p:sp>
        <p:nvSpPr>
          <p:cNvPr id="4" name="Footer Placeholder 3">
            <a:extLst>
              <a:ext uri="{FF2B5EF4-FFF2-40B4-BE49-F238E27FC236}">
                <a16:creationId xmlns:a16="http://schemas.microsoft.com/office/drawing/2014/main" id="{41AE5141-D517-DED1-8468-3B05F352C892}"/>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344739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974D-3460-4B45-B982-C91797716C6B}"/>
              </a:ext>
            </a:extLst>
          </p:cNvPr>
          <p:cNvSpPr>
            <a:spLocks noGrp="1"/>
          </p:cNvSpPr>
          <p:nvPr>
            <p:ph type="title"/>
          </p:nvPr>
        </p:nvSpPr>
        <p:spPr>
          <a:xfrm>
            <a:off x="457200" y="274638"/>
            <a:ext cx="8229600" cy="706090"/>
          </a:xfrm>
        </p:spPr>
        <p:txBody>
          <a:bodyPr/>
          <a:lstStyle/>
          <a:p>
            <a:r>
              <a:rPr lang="en-CA" dirty="0"/>
              <a:t>A notice!</a:t>
            </a:r>
          </a:p>
        </p:txBody>
      </p:sp>
      <p:sp>
        <p:nvSpPr>
          <p:cNvPr id="3" name="Content Placeholder 2">
            <a:extLst>
              <a:ext uri="{FF2B5EF4-FFF2-40B4-BE49-F238E27FC236}">
                <a16:creationId xmlns:a16="http://schemas.microsoft.com/office/drawing/2014/main" id="{34EF9139-5530-4CE0-96D5-50083BCE0A52}"/>
              </a:ext>
            </a:extLst>
          </p:cNvPr>
          <p:cNvSpPr>
            <a:spLocks noGrp="1"/>
          </p:cNvSpPr>
          <p:nvPr>
            <p:ph idx="1"/>
          </p:nvPr>
        </p:nvSpPr>
        <p:spPr>
          <a:xfrm>
            <a:off x="457200" y="980728"/>
            <a:ext cx="8229600" cy="5145435"/>
          </a:xfrm>
        </p:spPr>
        <p:txBody>
          <a:bodyPr/>
          <a:lstStyle/>
          <a:p>
            <a:pPr marL="0" indent="0">
              <a:buNone/>
            </a:pPr>
            <a:r>
              <a:rPr lang="en-CA" sz="1600" dirty="0"/>
              <a:t>The Government of Canada requires by law that all Internet Service Providers (ISPs) let their clients know when content owners contact them about possible unauthorized use of the content owner's material such as illegal downloading of music, videos and games. As a result, we must let you know that we have received the below notification related to your account. </a:t>
            </a:r>
            <a:br>
              <a:rPr lang="en-CA" sz="1600" dirty="0"/>
            </a:br>
            <a:br>
              <a:rPr lang="en-CA" sz="1600" dirty="0"/>
            </a:br>
            <a:r>
              <a:rPr lang="en-CA" sz="1600" dirty="0"/>
              <a:t>We want to assure you that Bell Aliant as your Internet Service Provider played no part in the identification of possible unauthorized use of content but are only passing on the owner's message as required by law. </a:t>
            </a:r>
            <a:br>
              <a:rPr lang="en-CA" sz="1600" dirty="0"/>
            </a:br>
            <a:r>
              <a:rPr lang="en-CA" sz="1600" dirty="0"/>
              <a:t>(…)</a:t>
            </a:r>
            <a:br>
              <a:rPr lang="en-CA" sz="1600" dirty="0"/>
            </a:br>
            <a:r>
              <a:rPr lang="en-CA" sz="1600" dirty="0"/>
              <a:t>-----BEGIN PGP SIGNED MESSAGE-----</a:t>
            </a:r>
            <a:br>
              <a:rPr lang="en-CA" sz="1600" dirty="0"/>
            </a:br>
            <a:r>
              <a:rPr lang="en-CA" sz="1600" dirty="0"/>
              <a:t>Hash: SHA1</a:t>
            </a:r>
            <a:br>
              <a:rPr lang="en-CA" sz="1600" dirty="0"/>
            </a:br>
            <a:br>
              <a:rPr lang="en-CA" sz="1600" dirty="0"/>
            </a:br>
            <a:r>
              <a:rPr lang="en-CA" sz="1600" dirty="0"/>
              <a:t>***NOTE TO BELL ALIANT: Pursuant to the provisions of Sections 41.25 and 41.26 of the Canada Copyright Act, please electronically forward as soon as feasible the entire copyright infringement notice set forth below to the </a:t>
            </a:r>
            <a:r>
              <a:rPr lang="en-CA" sz="1600" b="1" dirty="0"/>
              <a:t>ACCOUNT HOLDER OF IP ADDRESS 142.162.191.180 at 2015-01-21 16:58:15 North American Eastern Time </a:t>
            </a:r>
            <a:r>
              <a:rPr lang="en-CA" sz="1600" dirty="0"/>
              <a:t>and inform us on behalf of Rights Owner once it has been forwarded or (if applicable) the reason it was not possible for you to do so.***</a:t>
            </a:r>
            <a:br>
              <a:rPr lang="en-CA" sz="1600" dirty="0"/>
            </a:br>
            <a:br>
              <a:rPr lang="en-CA" sz="1600" dirty="0"/>
            </a:br>
            <a:r>
              <a:rPr lang="en-CA" sz="1600" dirty="0"/>
              <a:t>February 26, 2015</a:t>
            </a:r>
            <a:br>
              <a:rPr lang="en-CA" sz="1600" dirty="0"/>
            </a:br>
            <a:br>
              <a:rPr lang="en-CA" sz="1600" dirty="0"/>
            </a:br>
            <a:r>
              <a:rPr lang="en-CA" sz="1600" dirty="0"/>
              <a:t>NOTICE TO BELL ALIANT ACCOUNT HOLDER</a:t>
            </a:r>
            <a:br>
              <a:rPr lang="en-CA" sz="1600" dirty="0"/>
            </a:br>
            <a:r>
              <a:rPr lang="en-CA" sz="1600" dirty="0"/>
              <a:t>IP ADDRESS 142.162.191.180 at 2015-01-21 16:58:15 North American Eastern Time</a:t>
            </a:r>
            <a:br>
              <a:rPr lang="en-CA" sz="1600" dirty="0"/>
            </a:br>
            <a:br>
              <a:rPr lang="en-CA" sz="1600" dirty="0"/>
            </a:br>
            <a:r>
              <a:rPr lang="en-CA" sz="1600" dirty="0"/>
              <a:t>Re: Notice of Unauthorized Use of Copyright Owned by EA Distribution Inc DBA Elegant Angel, Case #: C973579</a:t>
            </a:r>
            <a:br>
              <a:rPr lang="en-CA" sz="1600" dirty="0"/>
            </a:br>
            <a:br>
              <a:rPr lang="en-CA" sz="1600" dirty="0"/>
            </a:br>
            <a:r>
              <a:rPr lang="en-CA" sz="1600" dirty="0"/>
              <a:t>This notice is intended solely for the primary Bell Aliant service account holder. </a:t>
            </a:r>
            <a:br>
              <a:rPr lang="en-CA" sz="1600" dirty="0"/>
            </a:br>
            <a:br>
              <a:rPr lang="en-CA" sz="1600" dirty="0"/>
            </a:br>
            <a:r>
              <a:rPr lang="en-CA" sz="1600" dirty="0"/>
              <a:t>CEG TEK International ("CEG") is the agent for </a:t>
            </a:r>
          </a:p>
        </p:txBody>
      </p:sp>
      <p:sp>
        <p:nvSpPr>
          <p:cNvPr id="4" name="Footer Placeholder 3">
            <a:extLst>
              <a:ext uri="{FF2B5EF4-FFF2-40B4-BE49-F238E27FC236}">
                <a16:creationId xmlns:a16="http://schemas.microsoft.com/office/drawing/2014/main" id="{5511B648-7478-48C1-A2F7-DB9127625A3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098733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493E-CC77-4397-A773-ED18A7B2E9D7}"/>
              </a:ext>
            </a:extLst>
          </p:cNvPr>
          <p:cNvSpPr>
            <a:spLocks noGrp="1"/>
          </p:cNvSpPr>
          <p:nvPr>
            <p:ph type="title"/>
          </p:nvPr>
        </p:nvSpPr>
        <p:spPr>
          <a:xfrm>
            <a:off x="457200" y="136525"/>
            <a:ext cx="8229600" cy="916211"/>
          </a:xfrm>
        </p:spPr>
        <p:txBody>
          <a:bodyPr/>
          <a:lstStyle/>
          <a:p>
            <a:r>
              <a:rPr lang="en-CA" dirty="0"/>
              <a:t>(notice cont.) </a:t>
            </a:r>
            <a:r>
              <a:rPr lang="en-CA" dirty="0">
                <a:sym typeface="Wingdings" panose="05000000000000000000" pitchFamily="2" charset="2"/>
              </a:rPr>
              <a:t></a:t>
            </a:r>
            <a:r>
              <a:rPr lang="en-CA" dirty="0"/>
              <a:t> the threats</a:t>
            </a:r>
          </a:p>
        </p:txBody>
      </p:sp>
      <p:sp>
        <p:nvSpPr>
          <p:cNvPr id="3" name="Content Placeholder 2">
            <a:extLst>
              <a:ext uri="{FF2B5EF4-FFF2-40B4-BE49-F238E27FC236}">
                <a16:creationId xmlns:a16="http://schemas.microsoft.com/office/drawing/2014/main" id="{E5EE9424-7B45-412C-977F-6B1DE9BA3ACC}"/>
              </a:ext>
            </a:extLst>
          </p:cNvPr>
          <p:cNvSpPr>
            <a:spLocks noGrp="1"/>
          </p:cNvSpPr>
          <p:nvPr>
            <p:ph idx="1"/>
          </p:nvPr>
        </p:nvSpPr>
        <p:spPr>
          <a:xfrm>
            <a:off x="457200" y="1052736"/>
            <a:ext cx="8229600" cy="5073427"/>
          </a:xfrm>
        </p:spPr>
        <p:txBody>
          <a:bodyPr/>
          <a:lstStyle/>
          <a:p>
            <a:pPr marL="0" indent="0">
              <a:buNone/>
            </a:pPr>
            <a:r>
              <a:rPr lang="en-US" sz="2400" dirty="0"/>
              <a:t>CEG HAS BEEN AUTHORIZED BY RIGHTS OWNER TO OFFER A SETTLEMENT SOLUTION TO RESOLVE THIS MATTER AND PREVENT LEGAL ACTION. </a:t>
            </a:r>
          </a:p>
          <a:p>
            <a:pPr marL="0" indent="0">
              <a:buNone/>
            </a:pPr>
            <a:endParaRPr lang="en-US" sz="2400" dirty="0"/>
          </a:p>
          <a:p>
            <a:pPr marL="0" indent="0">
              <a:buNone/>
            </a:pPr>
            <a:r>
              <a:rPr lang="en-US" sz="2400" dirty="0"/>
              <a:t>You have until Saturday, March 28, 2015 to access the settlement offer and settle online. To access the settlement offer, please visit https://www.copyrightsettlements.com/ and enter Case #: XXX and Password: 6dm3a. To access the settlement offer directly, please visit [URL]</a:t>
            </a:r>
          </a:p>
          <a:p>
            <a:pPr marL="0" indent="0">
              <a:buNone/>
            </a:pPr>
            <a:endParaRPr lang="en-US" sz="2400" dirty="0"/>
          </a:p>
          <a:p>
            <a:pPr marL="0" indent="0">
              <a:buNone/>
            </a:pPr>
            <a:r>
              <a:rPr lang="en-US" sz="2400" dirty="0"/>
              <a:t>If this matter is not resolved by the date shown above, the original settlement offer will no longer be an option and any future resolution may require an increased payment from you. </a:t>
            </a:r>
          </a:p>
          <a:p>
            <a:pPr marL="0" indent="0">
              <a:buNone/>
            </a:pPr>
            <a:endParaRPr lang="en-CA" sz="1800" dirty="0"/>
          </a:p>
        </p:txBody>
      </p:sp>
      <p:sp>
        <p:nvSpPr>
          <p:cNvPr id="4" name="Footer Placeholder 3">
            <a:extLst>
              <a:ext uri="{FF2B5EF4-FFF2-40B4-BE49-F238E27FC236}">
                <a16:creationId xmlns:a16="http://schemas.microsoft.com/office/drawing/2014/main" id="{F372DE8B-A95D-4D3D-B145-92670535B30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126530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493E-CC77-4397-A773-ED18A7B2E9D7}"/>
              </a:ext>
            </a:extLst>
          </p:cNvPr>
          <p:cNvSpPr>
            <a:spLocks noGrp="1"/>
          </p:cNvSpPr>
          <p:nvPr>
            <p:ph type="title"/>
          </p:nvPr>
        </p:nvSpPr>
        <p:spPr>
          <a:xfrm>
            <a:off x="457200" y="136525"/>
            <a:ext cx="8229600" cy="916211"/>
          </a:xfrm>
        </p:spPr>
        <p:txBody>
          <a:bodyPr/>
          <a:lstStyle/>
          <a:p>
            <a:r>
              <a:rPr lang="en-CA" dirty="0"/>
              <a:t>Notice threats - reaction</a:t>
            </a:r>
          </a:p>
        </p:txBody>
      </p:sp>
      <p:sp>
        <p:nvSpPr>
          <p:cNvPr id="3" name="Content Placeholder 2">
            <a:extLst>
              <a:ext uri="{FF2B5EF4-FFF2-40B4-BE49-F238E27FC236}">
                <a16:creationId xmlns:a16="http://schemas.microsoft.com/office/drawing/2014/main" id="{E5EE9424-7B45-412C-977F-6B1DE9BA3ACC}"/>
              </a:ext>
            </a:extLst>
          </p:cNvPr>
          <p:cNvSpPr>
            <a:spLocks noGrp="1"/>
          </p:cNvSpPr>
          <p:nvPr>
            <p:ph idx="1"/>
          </p:nvPr>
        </p:nvSpPr>
        <p:spPr>
          <a:xfrm>
            <a:off x="457200" y="1052736"/>
            <a:ext cx="8229600" cy="5073427"/>
          </a:xfrm>
        </p:spPr>
        <p:txBody>
          <a:bodyPr/>
          <a:lstStyle/>
          <a:p>
            <a:pPr marL="0" indent="0">
              <a:buNone/>
            </a:pPr>
            <a:r>
              <a:rPr lang="en-CA" sz="2400" i="1" u="sng" dirty="0"/>
              <a:t>Bill C-86 </a:t>
            </a:r>
            <a:r>
              <a:rPr lang="en-CA" sz="2400" u="sng" dirty="0"/>
              <a:t>assented to December 13, 2018</a:t>
            </a:r>
          </a:p>
          <a:p>
            <a:pPr marL="0" indent="0">
              <a:buNone/>
            </a:pPr>
            <a:endParaRPr lang="en-CA" sz="2400" dirty="0"/>
          </a:p>
          <a:p>
            <a:pPr marL="0" indent="0">
              <a:buNone/>
            </a:pPr>
            <a:r>
              <a:rPr lang="en-US" sz="2400" dirty="0"/>
              <a:t>Section 41.‍25 of the Copyright Act is amended by adding the following after subsection (2):</a:t>
            </a:r>
          </a:p>
          <a:p>
            <a:pPr marL="0" indent="0">
              <a:buNone/>
            </a:pPr>
            <a:endParaRPr lang="en-US" sz="2400" dirty="0"/>
          </a:p>
          <a:p>
            <a:pPr marL="0" indent="0">
              <a:buNone/>
            </a:pPr>
            <a:r>
              <a:rPr lang="en-US" sz="2400" b="1" dirty="0"/>
              <a:t>Prohibited content</a:t>
            </a:r>
          </a:p>
          <a:p>
            <a:pPr marL="0" indent="0">
              <a:buNone/>
            </a:pPr>
            <a:r>
              <a:rPr lang="en-US" sz="2400" dirty="0"/>
              <a:t>(3) A notice of claimed infringement shall not contain</a:t>
            </a:r>
          </a:p>
          <a:p>
            <a:pPr marL="400050" lvl="1" indent="0">
              <a:buNone/>
            </a:pPr>
            <a:r>
              <a:rPr lang="en-US" sz="2000" dirty="0"/>
              <a:t>(a) an offer to settle the claimed infringement;</a:t>
            </a:r>
          </a:p>
          <a:p>
            <a:pPr marL="400050" lvl="1" indent="0">
              <a:buNone/>
            </a:pPr>
            <a:r>
              <a:rPr lang="en-US" sz="2000" dirty="0"/>
              <a:t>(b) a request or demand, made in relation to the claimed infringement, for payment or for personal information;</a:t>
            </a:r>
          </a:p>
          <a:p>
            <a:pPr marL="400050" lvl="1" indent="0">
              <a:buNone/>
            </a:pPr>
            <a:r>
              <a:rPr lang="en-US" sz="2000" dirty="0"/>
              <a:t>(c) a reference, including by way of hyperlink, to such an offer, request or demand; and</a:t>
            </a:r>
          </a:p>
          <a:p>
            <a:pPr marL="400050" lvl="1" indent="0">
              <a:buNone/>
            </a:pPr>
            <a:r>
              <a:rPr lang="en-US" sz="2000" dirty="0"/>
              <a:t>(d) any other information that may be prescribed by regulation.</a:t>
            </a:r>
            <a:endParaRPr lang="en-CA" sz="2000" dirty="0"/>
          </a:p>
        </p:txBody>
      </p:sp>
      <p:sp>
        <p:nvSpPr>
          <p:cNvPr id="4" name="Footer Placeholder 3">
            <a:extLst>
              <a:ext uri="{FF2B5EF4-FFF2-40B4-BE49-F238E27FC236}">
                <a16:creationId xmlns:a16="http://schemas.microsoft.com/office/drawing/2014/main" id="{F372DE8B-A95D-4D3D-B145-92670535B30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754964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D9F6-0A5B-AE52-86C7-F0BD95C42974}"/>
              </a:ext>
            </a:extLst>
          </p:cNvPr>
          <p:cNvSpPr>
            <a:spLocks noGrp="1"/>
          </p:cNvSpPr>
          <p:nvPr>
            <p:ph type="title"/>
          </p:nvPr>
        </p:nvSpPr>
        <p:spPr>
          <a:xfrm>
            <a:off x="457200" y="274638"/>
            <a:ext cx="8229600" cy="562074"/>
          </a:xfrm>
        </p:spPr>
        <p:txBody>
          <a:bodyPr/>
          <a:lstStyle/>
          <a:p>
            <a:r>
              <a:rPr lang="en-CA" dirty="0"/>
              <a:t>New Notices!</a:t>
            </a:r>
          </a:p>
        </p:txBody>
      </p:sp>
      <p:sp>
        <p:nvSpPr>
          <p:cNvPr id="3" name="Content Placeholder 2">
            <a:extLst>
              <a:ext uri="{FF2B5EF4-FFF2-40B4-BE49-F238E27FC236}">
                <a16:creationId xmlns:a16="http://schemas.microsoft.com/office/drawing/2014/main" id="{59CBD422-26D8-09EE-8E3C-F6C7B525F8F0}"/>
              </a:ext>
            </a:extLst>
          </p:cNvPr>
          <p:cNvSpPr>
            <a:spLocks noGrp="1"/>
          </p:cNvSpPr>
          <p:nvPr>
            <p:ph idx="1"/>
          </p:nvPr>
        </p:nvSpPr>
        <p:spPr>
          <a:xfrm>
            <a:off x="0" y="980728"/>
            <a:ext cx="9144000" cy="5145435"/>
          </a:xfrm>
        </p:spPr>
        <p:txBody>
          <a:bodyPr/>
          <a:lstStyle/>
          <a:p>
            <a:pPr marL="0" indent="0">
              <a:buNone/>
            </a:pPr>
            <a:r>
              <a:rPr lang="en-US" sz="1600" dirty="0"/>
              <a:t>Montreal, September 20, 2021</a:t>
            </a:r>
          </a:p>
          <a:p>
            <a:pPr marL="0" indent="0">
              <a:buNone/>
            </a:pPr>
            <a:r>
              <a:rPr lang="en-US" sz="1600" dirty="0"/>
              <a:t>ALLEN MENDELSOHN,</a:t>
            </a:r>
          </a:p>
          <a:p>
            <a:pPr marL="0" indent="0">
              <a:buNone/>
            </a:pPr>
            <a:r>
              <a:rPr lang="en-US" sz="1600" dirty="0"/>
              <a:t>41528417-001-6</a:t>
            </a:r>
          </a:p>
          <a:p>
            <a:pPr marL="0" indent="0">
              <a:buNone/>
            </a:pPr>
            <a:r>
              <a:rPr lang="en-US" sz="1600" dirty="0"/>
              <a:t>Videotron has been notified of an alleged violation of the Copyright Act committed via the IP address assigned to your account. We are required by law to send you this notice, which you will find enclosed.</a:t>
            </a:r>
          </a:p>
          <a:p>
            <a:pPr marL="0" indent="0">
              <a:buNone/>
            </a:pPr>
            <a:r>
              <a:rPr lang="en-US" sz="1600" dirty="0"/>
              <a:t>In sending you this notice, Videotron is acting as an intermediary on behalf of the copyright holder. We are therefore not in a position to offer advice on this notice nor to verify its content or validity.</a:t>
            </a:r>
          </a:p>
          <a:p>
            <a:pPr marL="0" indent="0">
              <a:buNone/>
            </a:pPr>
            <a:r>
              <a:rPr lang="en-US" sz="1600" dirty="0"/>
              <a:t>The copyright holder may impose a fee to settle the alleged dispute. Before taking any action, we suggest that you contact a legal advisor.</a:t>
            </a:r>
          </a:p>
          <a:p>
            <a:pPr marL="0" indent="0">
              <a:buNone/>
            </a:pPr>
            <a:r>
              <a:rPr lang="en-US" sz="1600" dirty="0"/>
              <a:t>Please note that we have not sent any of your personal information to the copyright holder or its representatives and we will only share that information should we receive an order issued by a judge.</a:t>
            </a:r>
          </a:p>
          <a:p>
            <a:pPr marL="0" indent="0">
              <a:buNone/>
            </a:pPr>
            <a:r>
              <a:rPr lang="en-US" sz="1600" dirty="0"/>
              <a:t>Lastly, we recommend that you:</a:t>
            </a:r>
          </a:p>
          <a:p>
            <a:pPr marL="0" indent="0">
              <a:buNone/>
            </a:pPr>
            <a:r>
              <a:rPr lang="en-US" sz="1600" dirty="0"/>
              <a:t>• secure all access to your wireless Internet network to prevent a third party from using it without your consent;</a:t>
            </a:r>
          </a:p>
          <a:p>
            <a:pPr marL="0" indent="0">
              <a:buNone/>
            </a:pPr>
            <a:r>
              <a:rPr lang="en-US" sz="1600" dirty="0"/>
              <a:t>• inform any users of your Internet service of the enclosed notice.</a:t>
            </a:r>
          </a:p>
          <a:p>
            <a:pPr marL="0" indent="0">
              <a:buNone/>
            </a:pPr>
            <a:endParaRPr lang="en-US" sz="1600" dirty="0"/>
          </a:p>
          <a:p>
            <a:pPr marL="0" indent="0">
              <a:buNone/>
            </a:pPr>
            <a:r>
              <a:rPr lang="en-US" sz="1600" dirty="0"/>
              <a:t>Videotron and its Customer Service team have no other information regarding this notice. For more information, visit</a:t>
            </a:r>
          </a:p>
          <a:p>
            <a:pPr marL="0" indent="0">
              <a:buNone/>
            </a:pPr>
            <a:r>
              <a:rPr lang="en-US" sz="1600" dirty="0"/>
              <a:t>http://www.ic.gc.ca/eic/site/oca-bc.nsf/eng/ca02920.html.</a:t>
            </a:r>
          </a:p>
        </p:txBody>
      </p:sp>
      <p:sp>
        <p:nvSpPr>
          <p:cNvPr id="4" name="Footer Placeholder 3">
            <a:extLst>
              <a:ext uri="{FF2B5EF4-FFF2-40B4-BE49-F238E27FC236}">
                <a16:creationId xmlns:a16="http://schemas.microsoft.com/office/drawing/2014/main" id="{3EBED13C-896B-BD41-50E4-041EC4FC35AF}"/>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197807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D9F6-0A5B-AE52-86C7-F0BD95C42974}"/>
              </a:ext>
            </a:extLst>
          </p:cNvPr>
          <p:cNvSpPr>
            <a:spLocks noGrp="1"/>
          </p:cNvSpPr>
          <p:nvPr>
            <p:ph type="title"/>
          </p:nvPr>
        </p:nvSpPr>
        <p:spPr>
          <a:xfrm>
            <a:off x="457200" y="274638"/>
            <a:ext cx="8229600" cy="562074"/>
          </a:xfrm>
        </p:spPr>
        <p:txBody>
          <a:bodyPr/>
          <a:lstStyle/>
          <a:p>
            <a:r>
              <a:rPr lang="en-CA" dirty="0"/>
              <a:t>New Notices!</a:t>
            </a:r>
          </a:p>
        </p:txBody>
      </p:sp>
      <p:sp>
        <p:nvSpPr>
          <p:cNvPr id="3" name="Content Placeholder 2">
            <a:extLst>
              <a:ext uri="{FF2B5EF4-FFF2-40B4-BE49-F238E27FC236}">
                <a16:creationId xmlns:a16="http://schemas.microsoft.com/office/drawing/2014/main" id="{59CBD422-26D8-09EE-8E3C-F6C7B525F8F0}"/>
              </a:ext>
            </a:extLst>
          </p:cNvPr>
          <p:cNvSpPr>
            <a:spLocks noGrp="1"/>
          </p:cNvSpPr>
          <p:nvPr>
            <p:ph idx="1"/>
          </p:nvPr>
        </p:nvSpPr>
        <p:spPr>
          <a:xfrm>
            <a:off x="0" y="764704"/>
            <a:ext cx="9144000" cy="5361459"/>
          </a:xfrm>
        </p:spPr>
        <p:txBody>
          <a:bodyPr/>
          <a:lstStyle/>
          <a:p>
            <a:pPr marL="0" indent="0">
              <a:buNone/>
            </a:pPr>
            <a:r>
              <a:rPr lang="en-US" sz="1600" dirty="0"/>
              <a:t>(from the Copyright holder)</a:t>
            </a:r>
          </a:p>
          <a:p>
            <a:pPr marL="0" indent="0">
              <a:buNone/>
            </a:pPr>
            <a:r>
              <a:rPr lang="en-US" sz="2000" dirty="0"/>
              <a:t>	I have a good faith belief that the materials identified in the addendum attached hereto are not authorized by IP Owner, its agent, or the law, and therefore infringe IP Owner's rights therein.  Please act expeditiously to remove and/or disable access to the material or items claimed to be infringing.</a:t>
            </a:r>
          </a:p>
          <a:p>
            <a:pPr marL="0" indent="0">
              <a:buNone/>
            </a:pPr>
            <a:r>
              <a:rPr lang="en-US" sz="2000" dirty="0"/>
              <a:t>	Please confirm that you have taken appropriate action in compliance with this notice at your earliest convenience.  Thank you for your prompt attention to this matter and please advise should you have any questions or require any additional information. </a:t>
            </a:r>
          </a:p>
          <a:p>
            <a:pPr marL="0" indent="0">
              <a:buNone/>
            </a:pPr>
            <a:r>
              <a:rPr lang="en-US" sz="2000" dirty="0"/>
              <a:t>	This letter is not a complete statement of IP Owner’s rights in connection with this matter and nothing contained herein constitutes an express or implied waiver of any rights, remedies or defenses of IP Owner in connection therewith, all of which are expressly reserved.</a:t>
            </a:r>
          </a:p>
          <a:p>
            <a:pPr marL="0" indent="0">
              <a:buNone/>
            </a:pPr>
            <a:r>
              <a:rPr lang="en-US" sz="1600" dirty="0"/>
              <a:t> </a:t>
            </a:r>
            <a:r>
              <a:rPr lang="en-US" sz="4000" dirty="0"/>
              <a:t>What was located as infringing content: Ted Lasso</a:t>
            </a:r>
          </a:p>
        </p:txBody>
      </p:sp>
      <p:sp>
        <p:nvSpPr>
          <p:cNvPr id="4" name="Footer Placeholder 3">
            <a:extLst>
              <a:ext uri="{FF2B5EF4-FFF2-40B4-BE49-F238E27FC236}">
                <a16:creationId xmlns:a16="http://schemas.microsoft.com/office/drawing/2014/main" id="{3EBED13C-896B-BD41-50E4-041EC4FC35AF}"/>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539443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600200"/>
            <a:ext cx="8229600" cy="4756150"/>
          </a:xfrm>
        </p:spPr>
        <p:txBody>
          <a:bodyPr/>
          <a:lstStyle/>
          <a:p>
            <a:pPr marL="0" indent="0">
              <a:buNone/>
            </a:pPr>
            <a:r>
              <a:rPr lang="en-CA" sz="2400" dirty="0"/>
              <a:t>2016 FC 881</a:t>
            </a:r>
          </a:p>
          <a:p>
            <a:r>
              <a:rPr lang="en-CA" sz="2400" dirty="0"/>
              <a:t>Only one John Doe – reverse class action representative </a:t>
            </a:r>
          </a:p>
          <a:p>
            <a:r>
              <a:rPr lang="en-CA" sz="2400" dirty="0"/>
              <a:t>Voltage wants Rogers to cough up Doe’s personal info</a:t>
            </a:r>
          </a:p>
          <a:p>
            <a:pPr marL="0" indent="0">
              <a:buNone/>
            </a:pPr>
            <a:r>
              <a:rPr lang="en-CA" sz="2400" dirty="0"/>
              <a:t>‘The Applicants request a disclosure order “in accordance with” sections 41.25 and 41.26 of the Copyright Act.’</a:t>
            </a:r>
          </a:p>
          <a:p>
            <a:pPr marL="0" indent="0">
              <a:buNone/>
            </a:pPr>
            <a:endParaRPr lang="en-CA" sz="2400" dirty="0"/>
          </a:p>
          <a:p>
            <a:pPr marL="0" indent="0">
              <a:buNone/>
            </a:pPr>
            <a:r>
              <a:rPr lang="en-CA" sz="2800" u="sng" dirty="0"/>
              <a:t>Held</a:t>
            </a:r>
            <a:r>
              <a:rPr lang="en-CA" sz="2800" dirty="0"/>
              <a:t> </a:t>
            </a:r>
            <a:r>
              <a:rPr lang="en-CA" sz="2800" dirty="0">
                <a:sym typeface="Wingdings" panose="05000000000000000000" pitchFamily="2" charset="2"/>
              </a:rPr>
              <a:t> That’s a load of crap, but we’ll grant a </a:t>
            </a:r>
            <a:r>
              <a:rPr lang="en-CA" sz="2800" i="1" dirty="0">
                <a:sym typeface="Wingdings" panose="05000000000000000000" pitchFamily="2" charset="2"/>
              </a:rPr>
              <a:t>Norwich</a:t>
            </a:r>
            <a:r>
              <a:rPr lang="en-CA" sz="2800" dirty="0">
                <a:sym typeface="Wingdings" panose="05000000000000000000" pitchFamily="2" charset="2"/>
              </a:rPr>
              <a:t> order under BMG principles* anyway, and Voltage must pay $100 / hour fee to Rogers to do the work of getting the subscriber info</a:t>
            </a:r>
            <a:endParaRPr lang="en-CA" sz="2000" dirty="0">
              <a:sym typeface="Wingdings" panose="05000000000000000000" pitchFamily="2" charset="2"/>
            </a:endParaRPr>
          </a:p>
          <a:p>
            <a:pPr marL="0" indent="0">
              <a:buNone/>
            </a:pPr>
            <a:r>
              <a:rPr lang="en-CA" sz="2000" dirty="0">
                <a:sym typeface="Wingdings" panose="05000000000000000000" pitchFamily="2" charset="2"/>
              </a:rPr>
              <a:t>* Cited paras. 41 and 42!</a:t>
            </a:r>
            <a:endParaRPr lang="en-CA" sz="20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082253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IV in 3-D</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r>
              <a:rPr lang="en-CA" sz="2400" dirty="0"/>
              <a:t>2017 FCA 97</a:t>
            </a:r>
          </a:p>
          <a:p>
            <a:pPr marL="0" indent="0">
              <a:buNone/>
            </a:pPr>
            <a:endParaRPr lang="en-CA" sz="2400" u="sng" dirty="0"/>
          </a:p>
          <a:p>
            <a:pPr marL="0" indent="0">
              <a:buNone/>
            </a:pPr>
            <a:r>
              <a:rPr lang="en-CA" sz="2800" u="sng" dirty="0"/>
              <a:t>Voltage</a:t>
            </a:r>
            <a:r>
              <a:rPr lang="en-CA" sz="2800" dirty="0"/>
              <a:t>: That $100 / hour fee will kill us when we ask for thousands of names / addresses for the rest of the class (up to 55,000!)</a:t>
            </a:r>
          </a:p>
          <a:p>
            <a:pPr marL="0" indent="0">
              <a:buNone/>
            </a:pPr>
            <a:r>
              <a:rPr lang="en-CA" sz="2800" u="sng" dirty="0"/>
              <a:t>CA</a:t>
            </a:r>
            <a:r>
              <a:rPr lang="en-CA" sz="2800" dirty="0"/>
              <a:t>: We agree!</a:t>
            </a:r>
          </a:p>
          <a:p>
            <a:pPr marL="0" indent="0">
              <a:buNone/>
            </a:pPr>
            <a:endParaRPr lang="en-CA" sz="2800" u="sng" dirty="0"/>
          </a:p>
          <a:p>
            <a:pPr marL="0" indent="0">
              <a:buNone/>
            </a:pPr>
            <a:r>
              <a:rPr lang="en-CA" sz="2800" u="sng" dirty="0"/>
              <a:t>Ratio</a:t>
            </a:r>
            <a:r>
              <a:rPr lang="en-CA" sz="2800" dirty="0"/>
              <a:t>: Notice and Notice regime requires by law the ISPs </a:t>
            </a:r>
            <a:r>
              <a:rPr lang="en-CA" sz="2800" i="1" dirty="0"/>
              <a:t>keep</a:t>
            </a:r>
            <a:r>
              <a:rPr lang="en-CA" sz="2800" dirty="0"/>
              <a:t> the subscriber info, they can’t get money for that. But they can get $ for </a:t>
            </a:r>
            <a:r>
              <a:rPr lang="en-CA" sz="2800" b="1" dirty="0"/>
              <a:t>delivering</a:t>
            </a:r>
            <a:r>
              <a:rPr lang="en-CA" sz="2800" dirty="0"/>
              <a:t> the info to Voltage. However…</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16375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sz="4200" i="1" dirty="0"/>
              <a:t>Voltage v. Doe: </a:t>
            </a:r>
            <a:r>
              <a:rPr lang="en-CA" sz="4200" dirty="0"/>
              <a:t>Part IV in 3-D (cont.)</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196752"/>
            <a:ext cx="8229600" cy="4929411"/>
          </a:xfrm>
        </p:spPr>
        <p:txBody>
          <a:bodyPr/>
          <a:lstStyle/>
          <a:p>
            <a:pPr marL="0" indent="0">
              <a:buNone/>
            </a:pPr>
            <a:endParaRPr lang="en-CA" sz="2400" dirty="0"/>
          </a:p>
          <a:p>
            <a:pPr marL="0" indent="0">
              <a:buNone/>
            </a:pPr>
            <a:r>
              <a:rPr lang="en-CA" sz="2400" dirty="0"/>
              <a:t>“The actual, reasonable and necessary costs of delivery or electronic transmission of the records by the internet service provider are likely to be negligible. ”</a:t>
            </a:r>
          </a:p>
          <a:p>
            <a:pPr marL="0" indent="0">
              <a:buNone/>
            </a:pPr>
            <a:r>
              <a:rPr lang="en-CA" sz="2400" dirty="0"/>
              <a:t>Also costs related to proceedings but those will be negligible too</a:t>
            </a:r>
          </a:p>
          <a:p>
            <a:pPr marL="0" indent="0">
              <a:buNone/>
            </a:pPr>
            <a:endParaRPr lang="en-CA" sz="2400" dirty="0"/>
          </a:p>
          <a:p>
            <a:pPr marL="0" indent="0">
              <a:buNone/>
            </a:pPr>
            <a:r>
              <a:rPr lang="en-CA" sz="2400" dirty="0"/>
              <a:t>“Minister of Industry, may, by regulation, fix the maximum fee that an internet service provider like Rogers can charge for performing the subsection 41.26(1) obligations. But if no maximum fee is fixed by regulation, the internet service provider may not charge anything for performing the subsection 41.26(1) obligations”</a:t>
            </a:r>
          </a:p>
          <a:p>
            <a:pPr marL="0" indent="0">
              <a:buNone/>
            </a:pPr>
            <a:endParaRPr lang="en-CA" sz="2400"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464642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i="1" dirty="0"/>
              <a:t>Rogers Communications Inc. v. Voltage Pictures, LLC</a:t>
            </a:r>
            <a:r>
              <a:rPr lang="en-CA" dirty="0"/>
              <a:t>, </a:t>
            </a:r>
            <a:r>
              <a:rPr lang="en-CA" sz="2400" dirty="0"/>
              <a:t>2018 SCC 38 </a:t>
            </a:r>
          </a:p>
          <a:p>
            <a:pPr marL="0" indent="0">
              <a:buNone/>
            </a:pPr>
            <a:r>
              <a:rPr lang="en-CA" sz="2800" u="sng" dirty="0"/>
              <a:t>F</a:t>
            </a:r>
            <a:r>
              <a:rPr lang="en-CA" sz="2800" dirty="0"/>
              <a:t>: illegal downloading, </a:t>
            </a:r>
            <a:r>
              <a:rPr lang="en-CA" sz="2800" dirty="0" err="1"/>
              <a:t>bla</a:t>
            </a:r>
            <a:r>
              <a:rPr lang="en-CA" sz="2800" dirty="0"/>
              <a:t> </a:t>
            </a:r>
            <a:r>
              <a:rPr lang="en-CA" sz="2800" dirty="0" err="1"/>
              <a:t>bla</a:t>
            </a:r>
            <a:r>
              <a:rPr lang="en-CA" sz="2800" dirty="0"/>
              <a:t> </a:t>
            </a:r>
            <a:r>
              <a:rPr lang="en-CA" sz="2800" dirty="0" err="1"/>
              <a:t>bla</a:t>
            </a:r>
            <a:r>
              <a:rPr lang="en-CA" sz="2800" dirty="0"/>
              <a:t>, you should know them by now</a:t>
            </a:r>
          </a:p>
          <a:p>
            <a:pPr marL="0" indent="0">
              <a:buNone/>
            </a:pPr>
            <a:r>
              <a:rPr lang="en-CA" sz="2800" u="sng" dirty="0"/>
              <a:t>Issue</a:t>
            </a:r>
            <a:r>
              <a:rPr lang="en-CA" sz="2800" dirty="0"/>
              <a:t>: Can Rogers get that $100 /hr for finding the subscriber info and delivering it to Voltage?</a:t>
            </a:r>
          </a:p>
          <a:p>
            <a:pPr marL="0" indent="0">
              <a:buNone/>
            </a:pPr>
            <a:r>
              <a:rPr lang="en-CA" sz="2800" u="sng" dirty="0"/>
              <a:t>Held (9-0)</a:t>
            </a:r>
            <a:r>
              <a:rPr lang="en-CA" sz="2800" dirty="0"/>
              <a:t>: Well they can get </a:t>
            </a:r>
            <a:r>
              <a:rPr lang="en-CA" sz="2800" i="1" dirty="0"/>
              <a:t>some</a:t>
            </a:r>
            <a:r>
              <a:rPr lang="en-CA" sz="2800" dirty="0"/>
              <a:t> costs, but we’ll send it back to the Motions judge to hear evidence as to what costs are reasonable</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754406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“a copyright owner who wishes to sue a person alleged to have infringed copyright online must obtain a Norwich order to compel the ISP to disclose that person’s identity. The statutory notice and notice regime has not displaced this requirement, but operates in tandem with it”</a:t>
            </a:r>
          </a:p>
          <a:p>
            <a:pPr marL="0" indent="0">
              <a:buNone/>
            </a:pPr>
            <a:endParaRPr lang="en-CA" sz="2000" dirty="0"/>
          </a:p>
          <a:p>
            <a:pPr marL="0" indent="0">
              <a:buNone/>
            </a:pPr>
            <a:r>
              <a:rPr lang="en-CA" sz="2000" dirty="0"/>
              <a:t>“the statutory notice and notice regime, as I read it, does not require an ISP to maintain records in a manner or form that would allow copyright owners or a court to discern the identity and physical address of the person to whom notice was sent. In response to a Norwich order requiring it to furnish such information (or other supporting information), an ISP is therefore entitled to </a:t>
            </a:r>
            <a:r>
              <a:rPr lang="en-CA" sz="2000" b="1" dirty="0"/>
              <a:t>the reasonable costs of steps that are necessary to discern a person’s identity </a:t>
            </a:r>
            <a:r>
              <a:rPr lang="en-CA" sz="2000" dirty="0"/>
              <a:t>from the accurate records retained under s. 41.26(1)(b)” (…)</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1327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a:xfrm>
            <a:off x="758031" y="1340768"/>
            <a:ext cx="7772400" cy="3384376"/>
          </a:xfrm>
        </p:spPr>
        <p:txBody>
          <a:bodyPr/>
          <a:lstStyle/>
          <a:p>
            <a:r>
              <a:rPr lang="en-CA" dirty="0"/>
              <a:t>Finishing class 3 COPYRIGHT, territorial jurisdiction, finding violators</a:t>
            </a:r>
            <a:br>
              <a:rPr lang="en-CA" dirty="0"/>
            </a:br>
            <a:r>
              <a:rPr lang="en-CA" dirty="0"/>
              <a:t>(all a jumbled mess…)</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143000"/>
          </a:xfrm>
        </p:spPr>
        <p:txBody>
          <a:bodyPr/>
          <a:lstStyle/>
          <a:p>
            <a:r>
              <a:rPr lang="en-CA" i="1" dirty="0"/>
              <a:t>Voltage v. Doe: </a:t>
            </a:r>
            <a:r>
              <a:rPr lang="en-CA" dirty="0"/>
              <a:t>Part V - The Reckoning</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p:txBody>
          <a:bodyPr/>
          <a:lstStyle/>
          <a:p>
            <a:pPr marL="0" indent="0">
              <a:buNone/>
            </a:pPr>
            <a:r>
              <a:rPr lang="en-CA" sz="2800" u="sng" dirty="0"/>
              <a:t>Ratio</a:t>
            </a:r>
          </a:p>
          <a:p>
            <a:pPr marL="0" indent="0">
              <a:buNone/>
            </a:pPr>
            <a:r>
              <a:rPr lang="en-CA" sz="2000" dirty="0"/>
              <a:t>“While these costs, even when combined, may well be small, I would not assume that they will always be ‘negligible’ as the Federal Court of Appeal anticipates.”</a:t>
            </a:r>
          </a:p>
          <a:p>
            <a:pPr marL="0" indent="0">
              <a:buNone/>
            </a:pPr>
            <a:endParaRPr lang="en-CA" sz="2000" dirty="0"/>
          </a:p>
          <a:p>
            <a:pPr>
              <a:buFont typeface="Wingdings" panose="05000000000000000000" pitchFamily="2" charset="2"/>
              <a:buChar char="à"/>
            </a:pPr>
            <a:r>
              <a:rPr lang="en-CA" sz="2400" dirty="0">
                <a:sym typeface="Wingdings" panose="05000000000000000000" pitchFamily="2" charset="2"/>
              </a:rPr>
              <a:t>Rogers had 8 steps to get the subscriber information</a:t>
            </a:r>
          </a:p>
          <a:p>
            <a:pPr>
              <a:buFont typeface="Wingdings" panose="05000000000000000000" pitchFamily="2" charset="2"/>
              <a:buChar char="à"/>
            </a:pPr>
            <a:r>
              <a:rPr lang="en-CA" sz="2400" dirty="0">
                <a:sym typeface="Wingdings" panose="05000000000000000000" pitchFamily="2" charset="2"/>
              </a:rPr>
              <a:t>Majority (8) decision said some of the steps overlapped with 41.26 obligations, can’t get compensated for those</a:t>
            </a:r>
          </a:p>
          <a:p>
            <a:pPr>
              <a:buFont typeface="Wingdings" panose="05000000000000000000" pitchFamily="2" charset="2"/>
              <a:buChar char="à"/>
            </a:pPr>
            <a:r>
              <a:rPr lang="en-CA" sz="2400" dirty="0"/>
              <a:t>Justice C</a:t>
            </a:r>
            <a:r>
              <a:rPr lang="fr-CA" sz="2400" dirty="0"/>
              <a:t>ôté </a:t>
            </a:r>
            <a:r>
              <a:rPr lang="en-CA" sz="2400" dirty="0"/>
              <a:t>(concurring) said none of the 8 steps overlap, Rogers should get compensation for all of them</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654401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a:t>
            </a:r>
          </a:p>
          <a:p>
            <a:pPr marL="0" indent="0">
              <a:buNone/>
            </a:pPr>
            <a:endParaRPr lang="en-CA" sz="2000" dirty="0"/>
          </a:p>
          <a:p>
            <a:pPr marL="0" indent="0">
              <a:buNone/>
            </a:pPr>
            <a:r>
              <a:rPr lang="en-CA" sz="1600" dirty="0"/>
              <a:t>“Rogers recoverable costs for complying with the Norwich Order are the value of the time associated with:</a:t>
            </a:r>
          </a:p>
          <a:p>
            <a:r>
              <a:rPr lang="en-CA" sz="1600" dirty="0"/>
              <a:t>reviewing the order and identifying the relevant Rogers IP addresses; this step takes 1.65 minutes per time stamp;</a:t>
            </a:r>
          </a:p>
          <a:p>
            <a:r>
              <a:rPr lang="en-CA" sz="1600" dirty="0"/>
              <a:t>logging the request to permit it to be tracked through the workflow process, and also to ensure that the screenshots and information generated and saved during the search can be found in the future if needed; this step takes 0.7 minutes per time stamp;</a:t>
            </a:r>
          </a:p>
          <a:p>
            <a:r>
              <a:rPr lang="en-CA" sz="1600" dirty="0"/>
              <a:t>linking between the cable modem and the customer name and current address on file in Rogers’ billing system; this takes 19.4 minutes per time stamp; and</a:t>
            </a:r>
          </a:p>
          <a:p>
            <a:r>
              <a:rPr lang="en-CA" sz="1600" dirty="0"/>
              <a:t>Compiling all of the information into an Excel file; this step takes 1.3 minutes per time stamp.”</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19415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B89-F4C1-426E-AC1D-1659FE0DAF05}"/>
              </a:ext>
            </a:extLst>
          </p:cNvPr>
          <p:cNvSpPr>
            <a:spLocks noGrp="1"/>
          </p:cNvSpPr>
          <p:nvPr>
            <p:ph type="title"/>
          </p:nvPr>
        </p:nvSpPr>
        <p:spPr>
          <a:xfrm>
            <a:off x="0" y="274638"/>
            <a:ext cx="9144000" cy="1325562"/>
          </a:xfrm>
        </p:spPr>
        <p:txBody>
          <a:bodyPr/>
          <a:lstStyle/>
          <a:p>
            <a:r>
              <a:rPr lang="en-CA" i="1" dirty="0"/>
              <a:t>Voltage v. Doe: </a:t>
            </a:r>
            <a:r>
              <a:rPr lang="en-CA" dirty="0"/>
              <a:t>Part VI – </a:t>
            </a:r>
            <a:br>
              <a:rPr lang="en-CA" dirty="0"/>
            </a:br>
            <a:r>
              <a:rPr lang="en-CA" dirty="0"/>
              <a:t>The Force Awakens</a:t>
            </a:r>
          </a:p>
        </p:txBody>
      </p:sp>
      <p:sp>
        <p:nvSpPr>
          <p:cNvPr id="3" name="Content Placeholder 2">
            <a:extLst>
              <a:ext uri="{FF2B5EF4-FFF2-40B4-BE49-F238E27FC236}">
                <a16:creationId xmlns:a16="http://schemas.microsoft.com/office/drawing/2014/main" id="{C3E59246-533C-4BEB-8FF9-6DE1BA4946E6}"/>
              </a:ext>
            </a:extLst>
          </p:cNvPr>
          <p:cNvSpPr>
            <a:spLocks noGrp="1"/>
          </p:cNvSpPr>
          <p:nvPr>
            <p:ph idx="1"/>
          </p:nvPr>
        </p:nvSpPr>
        <p:spPr>
          <a:xfrm>
            <a:off x="457200" y="1700808"/>
            <a:ext cx="8229600" cy="4425355"/>
          </a:xfrm>
        </p:spPr>
        <p:txBody>
          <a:bodyPr/>
          <a:lstStyle/>
          <a:p>
            <a:pPr marL="0" indent="0">
              <a:buNone/>
            </a:pPr>
            <a:r>
              <a:rPr lang="en-CA" sz="2800" i="1" dirty="0"/>
              <a:t>Voltage Pictures, LLC v. </a:t>
            </a:r>
            <a:r>
              <a:rPr lang="en-CA" sz="2800" i="1" dirty="0" err="1"/>
              <a:t>Salna</a:t>
            </a:r>
            <a:r>
              <a:rPr lang="en-CA" sz="2800" dirty="0"/>
              <a:t>, 2019 FC 1047</a:t>
            </a:r>
          </a:p>
          <a:p>
            <a:pPr marL="0" indent="0">
              <a:buNone/>
            </a:pPr>
            <a:endParaRPr lang="en-CA" sz="2000" dirty="0"/>
          </a:p>
          <a:p>
            <a:pPr marL="0" indent="0">
              <a:buNone/>
            </a:pPr>
            <a:r>
              <a:rPr lang="en-CA" sz="2000" dirty="0"/>
              <a:t>“it would have taken Rogers a total of 115.25 minutes to identify the customer information associated with the five IP addresses in the </a:t>
            </a:r>
            <a:r>
              <a:rPr lang="en-CA" sz="2000" i="1" dirty="0"/>
              <a:t>Norwich</a:t>
            </a:r>
            <a:r>
              <a:rPr lang="en-CA" sz="2000" dirty="0"/>
              <a:t> Order, Rogers is entitled to compensation of $67.23, plus HST, for searching and disclosing the customer name and address information associated with the five time stamps in the </a:t>
            </a:r>
            <a:r>
              <a:rPr lang="en-CA" sz="2000" i="1" dirty="0"/>
              <a:t>Norwich</a:t>
            </a:r>
            <a:r>
              <a:rPr lang="en-CA" sz="2000" dirty="0"/>
              <a:t> Order (i.e., $35.00 x 115.25 minutes/ 60 minutes = $67.23). </a:t>
            </a:r>
            <a:r>
              <a:rPr lang="en-CA" sz="3600" b="1" dirty="0"/>
              <a:t>Voltage shall pay Rogers the amount of $67.23, plus HST, within 30 days of the date of this order.”</a:t>
            </a:r>
          </a:p>
        </p:txBody>
      </p:sp>
      <p:sp>
        <p:nvSpPr>
          <p:cNvPr id="4" name="Footer Placeholder 3">
            <a:extLst>
              <a:ext uri="{FF2B5EF4-FFF2-40B4-BE49-F238E27FC236}">
                <a16:creationId xmlns:a16="http://schemas.microsoft.com/office/drawing/2014/main" id="{64FAEB63-0755-4994-9721-F1D65F459FC0}"/>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76763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6FF0-68F3-442B-9322-B2D581FA17E8}"/>
              </a:ext>
            </a:extLst>
          </p:cNvPr>
          <p:cNvSpPr>
            <a:spLocks noGrp="1"/>
          </p:cNvSpPr>
          <p:nvPr>
            <p:ph type="title"/>
          </p:nvPr>
        </p:nvSpPr>
        <p:spPr>
          <a:xfrm>
            <a:off x="0" y="274638"/>
            <a:ext cx="9144000" cy="1143000"/>
          </a:xfrm>
        </p:spPr>
        <p:txBody>
          <a:bodyPr/>
          <a:lstStyle/>
          <a:p>
            <a:r>
              <a:rPr lang="en-CA" sz="3600" dirty="0"/>
              <a:t>Voltage Parts VII and VIII: Tokyo Drift</a:t>
            </a:r>
            <a:br>
              <a:rPr lang="en-CA" sz="3600" dirty="0"/>
            </a:br>
            <a:r>
              <a:rPr lang="en-CA" sz="3600" dirty="0"/>
              <a:t>Reverse class action actual rulings</a:t>
            </a:r>
          </a:p>
        </p:txBody>
      </p:sp>
      <p:sp>
        <p:nvSpPr>
          <p:cNvPr id="3" name="Content Placeholder 2">
            <a:extLst>
              <a:ext uri="{FF2B5EF4-FFF2-40B4-BE49-F238E27FC236}">
                <a16:creationId xmlns:a16="http://schemas.microsoft.com/office/drawing/2014/main" id="{DD87F6F5-F13E-498F-90D4-85252CD121DD}"/>
              </a:ext>
            </a:extLst>
          </p:cNvPr>
          <p:cNvSpPr>
            <a:spLocks noGrp="1"/>
          </p:cNvSpPr>
          <p:nvPr>
            <p:ph idx="1"/>
          </p:nvPr>
        </p:nvSpPr>
        <p:spPr>
          <a:xfrm>
            <a:off x="457200" y="1628800"/>
            <a:ext cx="8229600" cy="4425355"/>
          </a:xfrm>
        </p:spPr>
        <p:txBody>
          <a:bodyPr/>
          <a:lstStyle/>
          <a:p>
            <a:pPr marL="0" indent="0">
              <a:buNone/>
            </a:pPr>
            <a:r>
              <a:rPr lang="en-CA" sz="2400" u="sng" dirty="0"/>
              <a:t>Fed Ct:</a:t>
            </a:r>
          </a:p>
          <a:p>
            <a:pPr marL="0" indent="0">
              <a:buNone/>
            </a:pPr>
            <a:r>
              <a:rPr lang="en-CA" sz="2400" i="1" dirty="0"/>
              <a:t>Voltage Pictures, LLC v </a:t>
            </a:r>
            <a:r>
              <a:rPr lang="en-CA" sz="2400" i="1" dirty="0" err="1"/>
              <a:t>Salna</a:t>
            </a:r>
            <a:r>
              <a:rPr lang="en-CA" sz="2400" i="1" dirty="0"/>
              <a:t> </a:t>
            </a:r>
            <a:r>
              <a:rPr lang="en-CA" sz="2400" dirty="0"/>
              <a:t>2019 FC 1412</a:t>
            </a:r>
          </a:p>
          <a:p>
            <a:pPr marL="0" indent="0">
              <a:buNone/>
            </a:pPr>
            <a:r>
              <a:rPr lang="en-CA" sz="2400" dirty="0">
                <a:sym typeface="Wingdings" panose="05000000000000000000" pitchFamily="2" charset="2"/>
              </a:rPr>
              <a:t> </a:t>
            </a:r>
            <a:r>
              <a:rPr lang="en-CA" sz="2400" dirty="0"/>
              <a:t>Class denied!</a:t>
            </a:r>
          </a:p>
          <a:p>
            <a:pPr marL="0" indent="0">
              <a:buNone/>
            </a:pPr>
            <a:endParaRPr lang="en-CA" sz="2400" u="sng" dirty="0"/>
          </a:p>
          <a:p>
            <a:pPr marL="0" indent="0">
              <a:buNone/>
            </a:pPr>
            <a:r>
              <a:rPr lang="en-CA" sz="2400" u="sng" dirty="0"/>
              <a:t>Fed CA</a:t>
            </a:r>
          </a:p>
          <a:p>
            <a:pPr marL="0" indent="0">
              <a:buNone/>
            </a:pPr>
            <a:r>
              <a:rPr lang="en-CA" sz="2400" i="1" dirty="0" err="1"/>
              <a:t>Salna</a:t>
            </a:r>
            <a:r>
              <a:rPr lang="en-CA" sz="2400" i="1" dirty="0"/>
              <a:t> v. Voltage Pictures, LLC</a:t>
            </a:r>
            <a:r>
              <a:rPr lang="en-CA" sz="2400" dirty="0"/>
              <a:t> 2021 FCA 176 </a:t>
            </a:r>
          </a:p>
          <a:p>
            <a:pPr marL="0" indent="0">
              <a:buNone/>
            </a:pPr>
            <a:r>
              <a:rPr lang="en-CA" sz="2400" dirty="0" err="1">
                <a:sym typeface="Wingdings" panose="05000000000000000000" pitchFamily="2" charset="2"/>
              </a:rPr>
              <a:t>Salna</a:t>
            </a:r>
            <a:r>
              <a:rPr lang="en-CA" sz="2400" dirty="0">
                <a:sym typeface="Wingdings" panose="05000000000000000000" pitchFamily="2" charset="2"/>
              </a:rPr>
              <a:t> appeals on costs, Voltage says “while we’re here can we look at the class denial please?” (as cross-appellant) </a:t>
            </a:r>
          </a:p>
          <a:p>
            <a:pPr marL="0" indent="0">
              <a:buNone/>
            </a:pPr>
            <a:r>
              <a:rPr lang="en-CA" sz="2400" u="sng" dirty="0">
                <a:sym typeface="Wingdings" panose="05000000000000000000" pitchFamily="2" charset="2"/>
              </a:rPr>
              <a:t>Held</a:t>
            </a:r>
            <a:r>
              <a:rPr lang="en-CA" sz="2400" dirty="0">
                <a:sym typeface="Wingdings" panose="05000000000000000000" pitchFamily="2" charset="2"/>
              </a:rPr>
              <a:t>: </a:t>
            </a:r>
            <a:r>
              <a:rPr lang="en-CA" sz="2400" dirty="0"/>
              <a:t>Reversible errors at lower ct. in analysing 5 criteria to certify a class. 3 of them actually met, go back to Fed Ct and discuss other 2 please… (see part X!)</a:t>
            </a:r>
          </a:p>
        </p:txBody>
      </p:sp>
      <p:sp>
        <p:nvSpPr>
          <p:cNvPr id="4" name="Footer Placeholder 3">
            <a:extLst>
              <a:ext uri="{FF2B5EF4-FFF2-40B4-BE49-F238E27FC236}">
                <a16:creationId xmlns:a16="http://schemas.microsoft.com/office/drawing/2014/main" id="{02774E36-D062-4439-B5A3-4485B0FEAEA1}"/>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75928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274637"/>
            <a:ext cx="9144000" cy="1051967"/>
          </a:xfrm>
        </p:spPr>
        <p:txBody>
          <a:bodyPr/>
          <a:lstStyle/>
          <a:p>
            <a:r>
              <a:rPr lang="en-CA" dirty="0"/>
              <a:t>Voltage Part IX: The Voyage Home?</a:t>
            </a:r>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457200" y="1772816"/>
            <a:ext cx="8229600" cy="4353347"/>
          </a:xfrm>
        </p:spPr>
        <p:txBody>
          <a:bodyPr/>
          <a:lstStyle/>
          <a:p>
            <a:pPr marL="0" indent="0">
              <a:buNone/>
            </a:pPr>
            <a:r>
              <a:rPr lang="en-CA" sz="2400" i="1" dirty="0"/>
              <a:t>Voltage Holdings, LLC V Doe#1 et al</a:t>
            </a:r>
            <a:r>
              <a:rPr lang="en-CA" sz="2400" dirty="0"/>
              <a:t>, 2022 FC 827</a:t>
            </a:r>
          </a:p>
          <a:p>
            <a:pPr marL="0" indent="0">
              <a:buNone/>
            </a:pPr>
            <a:endParaRPr lang="en-CA" sz="2800" u="sng" dirty="0"/>
          </a:p>
          <a:p>
            <a:pPr marL="0" indent="0">
              <a:buNone/>
            </a:pPr>
            <a:r>
              <a:rPr lang="en-CA" sz="2800" u="sng" dirty="0"/>
              <a:t>Issue</a:t>
            </a:r>
            <a:r>
              <a:rPr lang="en-CA" sz="2800" dirty="0"/>
              <a:t>: Voltage wants a default judgment against 30 Ds. The “worst” violators according to them. Voltage had sent them notices through the Notice and Notice regime and they never responded.</a:t>
            </a:r>
          </a:p>
          <a:p>
            <a:pPr marL="0" indent="0">
              <a:buNone/>
            </a:pPr>
            <a:r>
              <a:rPr lang="en-CA" sz="2800" u="sng" dirty="0"/>
              <a:t>Held</a:t>
            </a:r>
            <a:r>
              <a:rPr lang="en-CA" sz="2800" dirty="0"/>
              <a:t>: Just sending notices does not </a:t>
            </a:r>
            <a:r>
              <a:rPr lang="en-CA" sz="2800" b="1" dirty="0"/>
              <a:t>prove</a:t>
            </a:r>
            <a:r>
              <a:rPr lang="en-CA" sz="2800" dirty="0"/>
              <a:t> infringement which you need to do. We need more evidence! Default </a:t>
            </a:r>
            <a:r>
              <a:rPr lang="en-CA" sz="2800" dirty="0" err="1"/>
              <a:t>Jxs</a:t>
            </a:r>
            <a:r>
              <a:rPr lang="en-CA" sz="2800" dirty="0"/>
              <a:t> denied!</a:t>
            </a:r>
          </a:p>
          <a:p>
            <a:pPr marL="0" indent="0">
              <a:buNone/>
            </a:pPr>
            <a:endParaRPr lang="en-CA" sz="2400" dirty="0"/>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707555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0"/>
            <a:ext cx="9144000" cy="731837"/>
          </a:xfrm>
        </p:spPr>
        <p:txBody>
          <a:bodyPr/>
          <a:lstStyle/>
          <a:p>
            <a:r>
              <a:rPr lang="en-CA" dirty="0"/>
              <a:t>Voltage Part X: Will it never end?</a:t>
            </a:r>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0" y="731838"/>
            <a:ext cx="9144000" cy="5394326"/>
          </a:xfrm>
        </p:spPr>
        <p:txBody>
          <a:bodyPr/>
          <a:lstStyle/>
          <a:p>
            <a:pPr marL="0" indent="0">
              <a:buNone/>
            </a:pPr>
            <a:r>
              <a:rPr lang="en-CA" sz="2400" i="1" dirty="0"/>
              <a:t>Voltage Pictures, LLC v </a:t>
            </a:r>
            <a:r>
              <a:rPr lang="en-CA" sz="2400" i="1" dirty="0" err="1"/>
              <a:t>Salna</a:t>
            </a:r>
            <a:r>
              <a:rPr lang="en-CA" sz="2400" dirty="0"/>
              <a:t> 2023 FC 893 </a:t>
            </a:r>
          </a:p>
          <a:p>
            <a:pPr marL="0" indent="0">
              <a:buNone/>
            </a:pPr>
            <a:r>
              <a:rPr lang="en-CA" sz="2000" u="sng" dirty="0" err="1"/>
              <a:t>Jx</a:t>
            </a:r>
            <a:r>
              <a:rPr lang="en-CA" sz="2000" dirty="0"/>
              <a:t>: I am tired of this </a:t>
            </a:r>
            <a:r>
              <a:rPr lang="en-CA" sz="2000" dirty="0" err="1"/>
              <a:t>sh</a:t>
            </a:r>
            <a:r>
              <a:rPr lang="en-CA" sz="2000" dirty="0"/>
              <a:t>*t already. Actually though, the 5 criteria seem to have been met. BUT “</a:t>
            </a:r>
            <a:r>
              <a:rPr lang="en-US" sz="2000" b="1" dirty="0"/>
              <a:t>motion for certification must therefore be refused </a:t>
            </a:r>
            <a:r>
              <a:rPr lang="en-US" sz="2000" dirty="0"/>
              <a:t>on the ground that the litigation plan does not set out a workable method of advancing the proceeding on behalf of the Class, and of notifying Class Members of how the proceeding is progressing”</a:t>
            </a:r>
            <a:endParaRPr lang="en-CA" sz="2000" dirty="0"/>
          </a:p>
          <a:p>
            <a:pPr marL="0" indent="0">
              <a:buNone/>
            </a:pPr>
            <a:r>
              <a:rPr lang="en-CA" sz="2000" dirty="0"/>
              <a:t>“</a:t>
            </a:r>
            <a:r>
              <a:rPr lang="en-US" sz="2000" dirty="0"/>
              <a:t>[115] Copyright owners cannot use the notice-and-notice regime under the Copyright Act to notify an ISPs’ subscribers of the certification of a class action or the subsequent steps in the proceeding. Nor can it be used to provide subscribers an opportunity to opt out of the proceeding in exchange for proof of ceasing to infringe or mitigating damages.</a:t>
            </a:r>
            <a:r>
              <a:rPr lang="en-CA" sz="2000" dirty="0"/>
              <a:t>”</a:t>
            </a:r>
          </a:p>
          <a:p>
            <a:pPr marL="0" indent="0">
              <a:buNone/>
            </a:pPr>
            <a:r>
              <a:rPr lang="en-CA" sz="2000" dirty="0">
                <a:sym typeface="Wingdings" panose="05000000000000000000" pitchFamily="2" charset="2"/>
              </a:rPr>
              <a:t> Because Parliament, with C-86 we saw earlier, told us what can and can’t be in notices</a:t>
            </a:r>
            <a:endParaRPr lang="en-CA" sz="2000" dirty="0"/>
          </a:p>
          <a:p>
            <a:pPr marL="0" indent="0">
              <a:buNone/>
            </a:pPr>
            <a:r>
              <a:rPr lang="en-CA" sz="2000" dirty="0"/>
              <a:t>BUT to be continued!...</a:t>
            </a:r>
          </a:p>
          <a:p>
            <a:pPr marL="0" indent="0">
              <a:buNone/>
            </a:pPr>
            <a:r>
              <a:rPr lang="en-CA" sz="2000" dirty="0"/>
              <a:t>“</a:t>
            </a:r>
            <a:r>
              <a:rPr lang="en-US" sz="2000" dirty="0"/>
              <a:t>[116] Given the deficiencies in the litigation plan, the proposed class proceeding cannot be certified at this time. </a:t>
            </a:r>
            <a:r>
              <a:rPr lang="en-US" sz="2000" b="1" dirty="0"/>
              <a:t>Voltage remains at liberty to present a revised litigation plan that does not depend on the notice-and-notice regime</a:t>
            </a:r>
            <a:r>
              <a:rPr lang="en-CA" sz="2000" dirty="0"/>
              <a:t>”</a:t>
            </a:r>
          </a:p>
          <a:p>
            <a:pPr marL="0" indent="0">
              <a:buNone/>
            </a:pPr>
            <a:endParaRPr lang="en-CA" dirty="0"/>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09591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274637"/>
            <a:ext cx="9144000" cy="1051967"/>
          </a:xfrm>
        </p:spPr>
        <p:txBody>
          <a:bodyPr/>
          <a:lstStyle/>
          <a:p>
            <a:r>
              <a:rPr lang="en-CA" dirty="0"/>
              <a:t>Voltage Part XI: It will never end</a:t>
            </a:r>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457200" y="1772816"/>
            <a:ext cx="8229600" cy="4353347"/>
          </a:xfrm>
        </p:spPr>
        <p:txBody>
          <a:bodyPr/>
          <a:lstStyle/>
          <a:p>
            <a:pPr marL="0" indent="0">
              <a:buNone/>
            </a:pPr>
            <a:r>
              <a:rPr lang="en-CA" sz="2400" i="1" dirty="0"/>
              <a:t>Voltage Holdings, LLC V Doe #1, </a:t>
            </a:r>
            <a:r>
              <a:rPr lang="en-CA" sz="2400" dirty="0"/>
              <a:t>2023 FCA 194, Sept. 27, 2023</a:t>
            </a:r>
          </a:p>
          <a:p>
            <a:pPr marL="0" indent="0">
              <a:buNone/>
            </a:pPr>
            <a:r>
              <a:rPr lang="en-CA" sz="2400" dirty="0"/>
              <a:t>Appeal from: </a:t>
            </a:r>
            <a:r>
              <a:rPr lang="en-CA" sz="2400" i="1" dirty="0"/>
              <a:t>Voltage Holdings, LLC V Doe#1</a:t>
            </a:r>
            <a:r>
              <a:rPr lang="en-CA" sz="2400" dirty="0"/>
              <a:t>, 2022 FC 827 (i.e. Part IX)</a:t>
            </a:r>
          </a:p>
          <a:p>
            <a:pPr marL="0" indent="0">
              <a:buNone/>
            </a:pPr>
            <a:endParaRPr lang="en-CA" sz="2400" dirty="0"/>
          </a:p>
          <a:p>
            <a:pPr marL="0" indent="0">
              <a:buNone/>
            </a:pPr>
            <a:r>
              <a:rPr lang="en-CA" sz="2800" u="sng" dirty="0"/>
              <a:t>Issue</a:t>
            </a:r>
            <a:r>
              <a:rPr lang="en-CA" sz="2800" dirty="0"/>
              <a:t>: Did the lower court F*** up?</a:t>
            </a:r>
            <a:endParaRPr lang="en-CA" sz="2800" u="sng" dirty="0"/>
          </a:p>
          <a:p>
            <a:pPr marL="0" indent="0">
              <a:buNone/>
            </a:pPr>
            <a:r>
              <a:rPr lang="en-CA" sz="2800" u="sng" dirty="0"/>
              <a:t>Held</a:t>
            </a:r>
            <a:r>
              <a:rPr lang="en-CA" sz="2800" dirty="0"/>
              <a:t>: No</a:t>
            </a:r>
          </a:p>
          <a:p>
            <a:pPr marL="0" indent="0">
              <a:buNone/>
            </a:pPr>
            <a:r>
              <a:rPr lang="en-CA" sz="2800" u="sng" dirty="0"/>
              <a:t>Ratio</a:t>
            </a:r>
            <a:r>
              <a:rPr lang="en-CA" sz="2800" dirty="0"/>
              <a:t>: A whole history of evidence and burdens and so forth and some good stuff about notice and notice</a:t>
            </a:r>
            <a:endParaRPr lang="en-CA" sz="2400" dirty="0"/>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92209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274637"/>
            <a:ext cx="9144000" cy="1051967"/>
          </a:xfrm>
        </p:spPr>
        <p:txBody>
          <a:bodyPr/>
          <a:lstStyle/>
          <a:p>
            <a:pPr marL="0" indent="0">
              <a:buNone/>
            </a:pPr>
            <a:r>
              <a:rPr lang="en-CA" sz="4400" i="1" dirty="0"/>
              <a:t>Voltage </a:t>
            </a:r>
            <a:r>
              <a:rPr lang="en-CA" sz="4400" dirty="0"/>
              <a:t>Part XI (cont.)</a:t>
            </a:r>
            <a:endParaRPr lang="en-CA" sz="1800" dirty="0"/>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457200" y="1772816"/>
            <a:ext cx="8229600" cy="4353347"/>
          </a:xfrm>
        </p:spPr>
        <p:txBody>
          <a:bodyPr/>
          <a:lstStyle/>
          <a:p>
            <a:pPr marL="0" indent="0">
              <a:buNone/>
            </a:pPr>
            <a:r>
              <a:rPr lang="en-CA" sz="2000" u="sng" dirty="0"/>
              <a:t>Ratio / Juicy Quotes - Evidence</a:t>
            </a:r>
          </a:p>
          <a:p>
            <a:pPr marL="0" indent="0">
              <a:buNone/>
            </a:pPr>
            <a:r>
              <a:rPr lang="en-CA" sz="2000" dirty="0"/>
              <a:t>“</a:t>
            </a:r>
            <a:r>
              <a:rPr lang="en-US" sz="2000" dirty="0"/>
              <a:t>These reasons will explain why the Federal Court did not err in concluding that it was premature to draw an adverse inference against the respondents. The appellant had not yet attempted to compel discovery of the respondents and their potential evidence. </a:t>
            </a:r>
            <a:r>
              <a:rPr lang="en-US" sz="2000" b="1" dirty="0"/>
              <a:t>But the Federal Court was also right not to close the door on that possibility*</a:t>
            </a:r>
            <a:r>
              <a:rPr lang="en-US" sz="2000" dirty="0"/>
              <a:t>, otherwise there is a risk of creating a zone of immunity around online infringement. Robust jurisprudence supports the shifting of the burden of proof or drawing adverse inferences in circumstances where, as here, there is an informational imbalance or key evidence is uniquely in the hands of the defendant.”</a:t>
            </a:r>
          </a:p>
          <a:p>
            <a:pPr marL="0" indent="0">
              <a:buNone/>
            </a:pPr>
            <a:endParaRPr lang="en-US" sz="2000" dirty="0"/>
          </a:p>
          <a:p>
            <a:pPr marL="0" indent="0">
              <a:buNone/>
            </a:pPr>
            <a:r>
              <a:rPr lang="en-US" sz="2000" dirty="0"/>
              <a:t>*</a:t>
            </a:r>
            <a:r>
              <a:rPr lang="en-US" sz="2000" i="1" dirty="0"/>
              <a:t>Ed. – it will never end…</a:t>
            </a:r>
            <a:endParaRPr lang="en-CA" sz="2000" i="1" dirty="0"/>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943217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274637"/>
            <a:ext cx="9144000" cy="1051967"/>
          </a:xfrm>
        </p:spPr>
        <p:txBody>
          <a:bodyPr/>
          <a:lstStyle/>
          <a:p>
            <a:pPr marL="0" indent="0">
              <a:buNone/>
            </a:pPr>
            <a:r>
              <a:rPr lang="en-CA" sz="4400" i="1" dirty="0"/>
              <a:t>Voltage </a:t>
            </a:r>
            <a:r>
              <a:rPr lang="en-CA" sz="4400" dirty="0"/>
              <a:t>Part XI (cont.)</a:t>
            </a:r>
            <a:endParaRPr lang="en-CA" sz="1800" dirty="0"/>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457200" y="1772816"/>
            <a:ext cx="8229600" cy="4353347"/>
          </a:xfrm>
        </p:spPr>
        <p:txBody>
          <a:bodyPr/>
          <a:lstStyle/>
          <a:p>
            <a:pPr marL="0" indent="0">
              <a:buNone/>
            </a:pPr>
            <a:r>
              <a:rPr lang="en-CA" sz="2000" u="sng" dirty="0"/>
              <a:t>Ratio / Juicy Quotes – 1. Direct Infringement</a:t>
            </a:r>
          </a:p>
          <a:p>
            <a:pPr marL="0" indent="0">
              <a:buNone/>
            </a:pPr>
            <a:r>
              <a:rPr lang="en-CA" sz="2000" dirty="0"/>
              <a:t>“</a:t>
            </a:r>
            <a:r>
              <a:rPr lang="en-US" sz="2000" dirty="0"/>
              <a:t>The Supreme Court’s decision in </a:t>
            </a:r>
            <a:r>
              <a:rPr lang="en-US" sz="2000" i="1" dirty="0"/>
              <a:t>Rogers</a:t>
            </a:r>
            <a:r>
              <a:rPr lang="en-US" sz="2000" dirty="0"/>
              <a:t> [</a:t>
            </a:r>
            <a:r>
              <a:rPr lang="en-US" sz="2000" i="1" dirty="0"/>
              <a:t>ed</a:t>
            </a:r>
            <a:r>
              <a:rPr lang="en-US" sz="2000" dirty="0"/>
              <a:t>. – Voltage Part V] is largely dispositive of the appellant’s argument with respect to its claim of direct infringement. The Supreme Court there acknowledged “that there will likely be instances in which the person who receives notice of a claimed copyright infringement will not in fact have illegally shared copyrighted content online” (</a:t>
            </a:r>
            <a:r>
              <a:rPr lang="en-US" sz="2000" i="1" dirty="0"/>
              <a:t>Rogers</a:t>
            </a:r>
            <a:r>
              <a:rPr lang="en-US" sz="2000" dirty="0"/>
              <a:t> at para. 35). </a:t>
            </a:r>
            <a:r>
              <a:rPr lang="en-US" sz="2000" b="1" dirty="0"/>
              <a:t>An internet subscriber therefore cannot be assumed to be the individual responsible for any infringing activity connected to their internet account</a:t>
            </a:r>
            <a:r>
              <a:rPr lang="en-US" sz="2000" dirty="0"/>
              <a:t>.”</a:t>
            </a:r>
          </a:p>
          <a:p>
            <a:pPr marL="0" indent="0">
              <a:buNone/>
            </a:pPr>
            <a:r>
              <a:rPr lang="en-US" sz="2000" dirty="0"/>
              <a:t>“A presumption of innocence underlies Parliament’s choice of a notice and notice regime over a </a:t>
            </a:r>
            <a:r>
              <a:rPr lang="en-US" sz="2000" b="1" dirty="0"/>
              <a:t>notice and take down regime*</a:t>
            </a:r>
            <a:r>
              <a:rPr lang="en-US" sz="2000" dirty="0"/>
              <a:t>”</a:t>
            </a:r>
          </a:p>
          <a:p>
            <a:pPr marL="0" indent="0">
              <a:buNone/>
            </a:pPr>
            <a:endParaRPr lang="en-US" sz="2000" dirty="0"/>
          </a:p>
          <a:p>
            <a:pPr marL="0" indent="0">
              <a:buNone/>
            </a:pPr>
            <a:r>
              <a:rPr lang="en-US" sz="2000" dirty="0"/>
              <a:t>*e.g. DMCA! Thx Juliette and Rita</a:t>
            </a:r>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62853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F861-D432-4554-8560-FCB42B1F671A}"/>
              </a:ext>
            </a:extLst>
          </p:cNvPr>
          <p:cNvSpPr>
            <a:spLocks noGrp="1"/>
          </p:cNvSpPr>
          <p:nvPr>
            <p:ph type="title"/>
          </p:nvPr>
        </p:nvSpPr>
        <p:spPr>
          <a:xfrm>
            <a:off x="457200" y="274638"/>
            <a:ext cx="8229600" cy="922114"/>
          </a:xfrm>
        </p:spPr>
        <p:txBody>
          <a:bodyPr/>
          <a:lstStyle/>
          <a:p>
            <a:r>
              <a:rPr lang="en-CA" dirty="0"/>
              <a:t>USA  - “Notice and Takedown” </a:t>
            </a:r>
          </a:p>
        </p:txBody>
      </p:sp>
      <p:sp>
        <p:nvSpPr>
          <p:cNvPr id="3" name="Content Placeholder 2">
            <a:extLst>
              <a:ext uri="{FF2B5EF4-FFF2-40B4-BE49-F238E27FC236}">
                <a16:creationId xmlns:a16="http://schemas.microsoft.com/office/drawing/2014/main" id="{E1A19EFE-5941-46EE-B5AD-2DA81799D093}"/>
              </a:ext>
            </a:extLst>
          </p:cNvPr>
          <p:cNvSpPr>
            <a:spLocks noGrp="1"/>
          </p:cNvSpPr>
          <p:nvPr>
            <p:ph idx="1"/>
          </p:nvPr>
        </p:nvSpPr>
        <p:spPr>
          <a:xfrm>
            <a:off x="457200" y="1196752"/>
            <a:ext cx="8229600" cy="4929411"/>
          </a:xfrm>
        </p:spPr>
        <p:txBody>
          <a:bodyPr/>
          <a:lstStyle/>
          <a:p>
            <a:pPr marL="0" indent="0">
              <a:buNone/>
            </a:pPr>
            <a:endParaRPr lang="en-CA" sz="2800" dirty="0"/>
          </a:p>
          <a:p>
            <a:pPr marL="0" indent="0">
              <a:buNone/>
            </a:pPr>
            <a:r>
              <a:rPr lang="en-CA" sz="2800" dirty="0"/>
              <a:t>“A service provider shall not be liable …for infringement of copyright... in a case which … the material is made available online by a person other than the service provider… if the service provider responds expeditiously to remove, or disable access to, the material that is claimed to be infringing upon notification of claimed infringement”</a:t>
            </a:r>
          </a:p>
          <a:p>
            <a:pPr marL="0" indent="0">
              <a:buNone/>
            </a:pPr>
            <a:endParaRPr lang="en-CA" sz="28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63CBB7FE-865D-404C-8A5A-B163B1312EC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26344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a:xfrm>
            <a:off x="457200" y="620688"/>
            <a:ext cx="8229600" cy="796950"/>
          </a:xfrm>
        </p:spPr>
        <p:txBody>
          <a:bodyPr/>
          <a:lstStyle/>
          <a:p>
            <a:r>
              <a:rPr lang="en-CA" i="1" dirty="0"/>
              <a:t>Voltage Pictures LLC v. John Doe</a:t>
            </a:r>
            <a:br>
              <a:rPr lang="en-CA" dirty="0"/>
            </a:br>
            <a:endParaRPr lang="en-CA" i="1" dirty="0"/>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700808"/>
            <a:ext cx="8229600" cy="4425355"/>
          </a:xfrm>
        </p:spPr>
        <p:txBody>
          <a:bodyPr/>
          <a:lstStyle/>
          <a:p>
            <a:pPr marL="0" indent="0">
              <a:buNone/>
            </a:pPr>
            <a:endParaRPr lang="en-CA" dirty="0"/>
          </a:p>
          <a:p>
            <a:pPr marL="0" indent="0">
              <a:buNone/>
            </a:pPr>
            <a:endParaRPr lang="en-CA" dirty="0"/>
          </a:p>
          <a:p>
            <a:pPr marL="0" indent="0">
              <a:buNone/>
            </a:pPr>
            <a:r>
              <a:rPr lang="es-ES" dirty="0"/>
              <a:t>Alan Bibawy &amp; Alexandre Abi Habib</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74831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274637"/>
            <a:ext cx="9144000" cy="1051967"/>
          </a:xfrm>
        </p:spPr>
        <p:txBody>
          <a:bodyPr/>
          <a:lstStyle/>
          <a:p>
            <a:pPr marL="0" indent="0">
              <a:buNone/>
            </a:pPr>
            <a:r>
              <a:rPr lang="en-CA" sz="4400" i="1" dirty="0"/>
              <a:t>Voltage </a:t>
            </a:r>
            <a:r>
              <a:rPr lang="en-CA" sz="4400" dirty="0"/>
              <a:t>Part XI (cont.)</a:t>
            </a:r>
            <a:endParaRPr lang="en-CA" sz="1800" dirty="0"/>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457200" y="1772816"/>
            <a:ext cx="8229600" cy="4353347"/>
          </a:xfrm>
        </p:spPr>
        <p:txBody>
          <a:bodyPr/>
          <a:lstStyle/>
          <a:p>
            <a:pPr marL="0" indent="0">
              <a:buNone/>
            </a:pPr>
            <a:r>
              <a:rPr lang="en-CA" sz="2000" u="sng" dirty="0"/>
              <a:t>Ratio / Juicy Quotes - 2. Authorizing Infringement</a:t>
            </a:r>
          </a:p>
          <a:p>
            <a:pPr marL="0" indent="0">
              <a:buNone/>
            </a:pPr>
            <a:r>
              <a:rPr lang="en-CA" sz="2000" dirty="0"/>
              <a:t>“</a:t>
            </a:r>
            <a:r>
              <a:rPr lang="en-US" sz="2000" dirty="0"/>
              <a:t>“Authorization” therefore depends on the alleged authorizer’s control over the person who committed the resulting infringement; it does not depend on the alleged authorizer’s control over the supply of their technology (</a:t>
            </a:r>
            <a:r>
              <a:rPr lang="en-US" sz="2000" i="1" dirty="0"/>
              <a:t>CCH</a:t>
            </a:r>
            <a:r>
              <a:rPr lang="en-US" sz="2000" dirty="0"/>
              <a:t> at paras. 38 and 45; </a:t>
            </a:r>
            <a:r>
              <a:rPr lang="en-US" sz="2000" dirty="0" err="1"/>
              <a:t>Sookman</a:t>
            </a:r>
            <a:r>
              <a:rPr lang="en-US" sz="2000" dirty="0"/>
              <a:t> at 1002). Allowing the “mere use of equipment that could be used to infringe copyright”, which at best is all we have here, does not fall within the legal definition of “authorizing” (CCH at paras. 38, 42-43). The Federal Court adhered to this principle, and found that the appellant had not proven any activity beyond the respondents’ sharing of their internet accounts”</a:t>
            </a:r>
          </a:p>
          <a:p>
            <a:pPr marL="0" indent="0">
              <a:buNone/>
            </a:pPr>
            <a:endParaRPr lang="en-US" sz="2000" dirty="0"/>
          </a:p>
          <a:p>
            <a:pPr marL="0" indent="0">
              <a:buNone/>
            </a:pPr>
            <a:r>
              <a:rPr lang="en-US" sz="2000" dirty="0"/>
              <a:t>NOTE / RECALL: “Making Available” right added in 2012, 2.4 (1.1) ???</a:t>
            </a:r>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10309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76EA-BEE2-228D-133B-FE70C9F077D1}"/>
              </a:ext>
            </a:extLst>
          </p:cNvPr>
          <p:cNvSpPr>
            <a:spLocks noGrp="1"/>
          </p:cNvSpPr>
          <p:nvPr>
            <p:ph type="title"/>
          </p:nvPr>
        </p:nvSpPr>
        <p:spPr>
          <a:xfrm>
            <a:off x="0" y="274637"/>
            <a:ext cx="9144000" cy="1051967"/>
          </a:xfrm>
        </p:spPr>
        <p:txBody>
          <a:bodyPr/>
          <a:lstStyle/>
          <a:p>
            <a:r>
              <a:rPr lang="en-CA" dirty="0"/>
              <a:t>Voltage Part XII: Maybe it’s over?</a:t>
            </a:r>
          </a:p>
        </p:txBody>
      </p:sp>
      <p:sp>
        <p:nvSpPr>
          <p:cNvPr id="3" name="Content Placeholder 2">
            <a:extLst>
              <a:ext uri="{FF2B5EF4-FFF2-40B4-BE49-F238E27FC236}">
                <a16:creationId xmlns:a16="http://schemas.microsoft.com/office/drawing/2014/main" id="{C80A6158-D5EF-A96B-84AB-BA1E058C61EE}"/>
              </a:ext>
            </a:extLst>
          </p:cNvPr>
          <p:cNvSpPr>
            <a:spLocks noGrp="1"/>
          </p:cNvSpPr>
          <p:nvPr>
            <p:ph idx="1"/>
          </p:nvPr>
        </p:nvSpPr>
        <p:spPr>
          <a:xfrm>
            <a:off x="457200" y="1772816"/>
            <a:ext cx="8229600" cy="4353347"/>
          </a:xfrm>
        </p:spPr>
        <p:txBody>
          <a:bodyPr/>
          <a:lstStyle/>
          <a:p>
            <a:pPr marL="0" indent="0">
              <a:buNone/>
            </a:pPr>
            <a:r>
              <a:rPr lang="en-CA" i="1" dirty="0"/>
              <a:t>Voltage Holdings, LLC v. Doe #1, et al.</a:t>
            </a:r>
          </a:p>
          <a:p>
            <a:pPr marL="0" indent="0">
              <a:buNone/>
            </a:pPr>
            <a:r>
              <a:rPr lang="en-CA" sz="2800" dirty="0">
                <a:sym typeface="Wingdings" panose="05000000000000000000" pitchFamily="2" charset="2"/>
              </a:rPr>
              <a:t>June 27, 2024, SCC</a:t>
            </a:r>
            <a:endParaRPr lang="en-CA" sz="2800" dirty="0"/>
          </a:p>
          <a:p>
            <a:pPr marL="0" indent="0">
              <a:buNone/>
            </a:pPr>
            <a:endParaRPr lang="en-CA" sz="2800" u="sng" dirty="0"/>
          </a:p>
          <a:p>
            <a:pPr marL="0" indent="0">
              <a:buNone/>
            </a:pPr>
            <a:r>
              <a:rPr lang="en-US" sz="2800" dirty="0"/>
              <a:t>The application for leave to appeal from the judgment of the Federal Court of Appeal, 2023 FCA 194, dated September 27, 2023, is dismissed.</a:t>
            </a:r>
            <a:endParaRPr lang="en-CA" sz="2800" dirty="0"/>
          </a:p>
        </p:txBody>
      </p:sp>
      <p:sp>
        <p:nvSpPr>
          <p:cNvPr id="4" name="Footer Placeholder 3">
            <a:extLst>
              <a:ext uri="{FF2B5EF4-FFF2-40B4-BE49-F238E27FC236}">
                <a16:creationId xmlns:a16="http://schemas.microsoft.com/office/drawing/2014/main" id="{4E3F7325-0197-677E-52AE-7ECBBDA7314C}"/>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6662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E652-635A-41A0-A653-A31538231735}"/>
              </a:ext>
            </a:extLst>
          </p:cNvPr>
          <p:cNvSpPr>
            <a:spLocks noGrp="1"/>
          </p:cNvSpPr>
          <p:nvPr>
            <p:ph type="title"/>
          </p:nvPr>
        </p:nvSpPr>
        <p:spPr/>
        <p:txBody>
          <a:bodyPr/>
          <a:lstStyle/>
          <a:p>
            <a:r>
              <a:rPr lang="en-US" altLang="en-US" i="1" dirty="0"/>
              <a:t>CMA</a:t>
            </a:r>
            <a:r>
              <a:rPr lang="en-US" altLang="en-US" dirty="0"/>
              <a:t> - Enabling © infringement</a:t>
            </a:r>
            <a:endParaRPr lang="en-CA" dirty="0"/>
          </a:p>
        </p:txBody>
      </p:sp>
      <p:sp>
        <p:nvSpPr>
          <p:cNvPr id="3" name="Content Placeholder 2">
            <a:extLst>
              <a:ext uri="{FF2B5EF4-FFF2-40B4-BE49-F238E27FC236}">
                <a16:creationId xmlns:a16="http://schemas.microsoft.com/office/drawing/2014/main" id="{DC5EB035-43C4-43FA-91AD-C60D52D91D4D}"/>
              </a:ext>
            </a:extLst>
          </p:cNvPr>
          <p:cNvSpPr>
            <a:spLocks noGrp="1"/>
          </p:cNvSpPr>
          <p:nvPr>
            <p:ph idx="1"/>
          </p:nvPr>
        </p:nvSpPr>
        <p:spPr/>
        <p:txBody>
          <a:bodyPr/>
          <a:lstStyle/>
          <a:p>
            <a:pPr eaLnBrk="1" fontAlgn="auto" hangingPunct="1">
              <a:spcAft>
                <a:spcPts val="0"/>
              </a:spcAft>
              <a:defRPr/>
            </a:pPr>
            <a:r>
              <a:rPr lang="en-US" dirty="0"/>
              <a:t>Secondary infringement – enabling:</a:t>
            </a:r>
          </a:p>
          <a:p>
            <a:pPr lvl="1" eaLnBrk="1" fontAlgn="auto" hangingPunct="1">
              <a:spcAft>
                <a:spcPts val="0"/>
              </a:spcAft>
              <a:buNone/>
              <a:defRPr/>
            </a:pPr>
            <a:r>
              <a:rPr lang="en-CA" b="1" dirty="0"/>
              <a:t>27 (2.3) </a:t>
            </a:r>
            <a:r>
              <a:rPr lang="en-CA" dirty="0"/>
              <a:t>It is an infringement of copyright for a person, by means of the Internet or another digital network, to provide </a:t>
            </a:r>
            <a:r>
              <a:rPr lang="en-CA" b="1" dirty="0"/>
              <a:t>a service primarily for the purpose of enabling acts of copyright infringement</a:t>
            </a:r>
            <a:r>
              <a:rPr lang="en-CA" dirty="0"/>
              <a:t> if an actual infringement of copyright occurs by means of the Internet or another digital network as a result of the use of that service.</a:t>
            </a:r>
            <a:endParaRPr lang="en-US" dirty="0"/>
          </a:p>
          <a:p>
            <a:pPr eaLnBrk="1" fontAlgn="auto" hangingPunct="1">
              <a:spcAft>
                <a:spcPts val="0"/>
              </a:spcAft>
              <a:defRPr/>
            </a:pPr>
            <a:r>
              <a:rPr lang="en-US" dirty="0"/>
              <a:t>piratebay.org, </a:t>
            </a:r>
            <a:r>
              <a:rPr lang="en-US" dirty="0">
                <a:solidFill>
                  <a:schemeClr val="tx1"/>
                </a:solidFill>
              </a:rPr>
              <a:t>isohunt.com</a:t>
            </a:r>
          </a:p>
          <a:p>
            <a:pPr marL="0" indent="0">
              <a:buNone/>
            </a:pPr>
            <a:endParaRPr lang="en-CA" dirty="0"/>
          </a:p>
        </p:txBody>
      </p:sp>
      <p:sp>
        <p:nvSpPr>
          <p:cNvPr id="4" name="Footer Placeholder 3">
            <a:extLst>
              <a:ext uri="{FF2B5EF4-FFF2-40B4-BE49-F238E27FC236}">
                <a16:creationId xmlns:a16="http://schemas.microsoft.com/office/drawing/2014/main" id="{04A6AB68-3802-4649-90A9-B6CDF18782FF}"/>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2669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91D1-86E0-4934-9B14-C920B38AE2DD}"/>
              </a:ext>
            </a:extLst>
          </p:cNvPr>
          <p:cNvSpPr>
            <a:spLocks noGrp="1"/>
          </p:cNvSpPr>
          <p:nvPr>
            <p:ph type="title"/>
          </p:nvPr>
        </p:nvSpPr>
        <p:spPr/>
        <p:txBody>
          <a:bodyPr/>
          <a:lstStyle/>
          <a:p>
            <a:r>
              <a:rPr lang="en-US" altLang="en-US" dirty="0"/>
              <a:t>Enabling © infringement - factors</a:t>
            </a:r>
            <a:endParaRPr lang="en-CA" dirty="0"/>
          </a:p>
        </p:txBody>
      </p:sp>
      <p:sp>
        <p:nvSpPr>
          <p:cNvPr id="3" name="Content Placeholder 2">
            <a:extLst>
              <a:ext uri="{FF2B5EF4-FFF2-40B4-BE49-F238E27FC236}">
                <a16:creationId xmlns:a16="http://schemas.microsoft.com/office/drawing/2014/main" id="{C8905245-688F-4335-B628-C5B63799E645}"/>
              </a:ext>
            </a:extLst>
          </p:cNvPr>
          <p:cNvSpPr>
            <a:spLocks noGrp="1"/>
          </p:cNvSpPr>
          <p:nvPr>
            <p:ph idx="1"/>
          </p:nvPr>
        </p:nvSpPr>
        <p:spPr/>
        <p:txBody>
          <a:bodyPr/>
          <a:lstStyle/>
          <a:p>
            <a:pPr>
              <a:buNone/>
              <a:defRPr/>
            </a:pPr>
            <a:r>
              <a:rPr lang="en-CA" sz="2000" dirty="0"/>
              <a:t>27 (2.4) In determining whether a person has infringed copyright under subsection (2.3), </a:t>
            </a:r>
            <a:r>
              <a:rPr lang="en-CA" sz="2000" b="1" dirty="0"/>
              <a:t>the court may consider</a:t>
            </a:r>
          </a:p>
          <a:p>
            <a:pPr>
              <a:buNone/>
              <a:defRPr/>
            </a:pPr>
            <a:r>
              <a:rPr lang="en-CA" sz="2000" dirty="0"/>
              <a:t>(</a:t>
            </a:r>
            <a:r>
              <a:rPr lang="en-CA" sz="2000" i="1" dirty="0"/>
              <a:t>a</a:t>
            </a:r>
            <a:r>
              <a:rPr lang="en-CA" sz="2000" dirty="0"/>
              <a:t>) whether the person expressly or implicitly </a:t>
            </a:r>
            <a:r>
              <a:rPr lang="en-CA" sz="2000" b="1" dirty="0"/>
              <a:t>marketed</a:t>
            </a:r>
            <a:r>
              <a:rPr lang="en-CA" sz="2000" dirty="0"/>
              <a:t> or promoted the service as one that could be used to enable acts of copyright infringement;</a:t>
            </a:r>
          </a:p>
          <a:p>
            <a:pPr>
              <a:buNone/>
              <a:defRPr/>
            </a:pPr>
            <a:r>
              <a:rPr lang="en-CA" sz="2000" dirty="0"/>
              <a:t>(</a:t>
            </a:r>
            <a:r>
              <a:rPr lang="en-CA" sz="2000" i="1" dirty="0"/>
              <a:t>b</a:t>
            </a:r>
            <a:r>
              <a:rPr lang="en-CA" sz="2000" dirty="0"/>
              <a:t>) whether the person had </a:t>
            </a:r>
            <a:r>
              <a:rPr lang="en-CA" sz="2000" b="1" dirty="0"/>
              <a:t>knowledge</a:t>
            </a:r>
            <a:r>
              <a:rPr lang="en-CA" sz="2000" dirty="0"/>
              <a:t> that the service was used to enable a significant number of acts of copyright infringement;</a:t>
            </a:r>
          </a:p>
          <a:p>
            <a:pPr>
              <a:buNone/>
              <a:defRPr/>
            </a:pPr>
            <a:r>
              <a:rPr lang="en-CA" sz="2000" dirty="0"/>
              <a:t>(</a:t>
            </a:r>
            <a:r>
              <a:rPr lang="en-CA" sz="2000" i="1" dirty="0"/>
              <a:t>c</a:t>
            </a:r>
            <a:r>
              <a:rPr lang="en-CA" sz="2000" dirty="0"/>
              <a:t>) whether the service has </a:t>
            </a:r>
            <a:r>
              <a:rPr lang="en-CA" sz="2000" b="1" dirty="0"/>
              <a:t>significant uses other than </a:t>
            </a:r>
            <a:r>
              <a:rPr lang="en-CA" sz="2000" dirty="0"/>
              <a:t>to enable acts of copyright infringement;</a:t>
            </a:r>
          </a:p>
          <a:p>
            <a:pPr>
              <a:buNone/>
              <a:defRPr/>
            </a:pPr>
            <a:r>
              <a:rPr lang="en-CA" sz="2000" dirty="0"/>
              <a:t>(</a:t>
            </a:r>
            <a:r>
              <a:rPr lang="en-CA" sz="2000" i="1" dirty="0"/>
              <a:t>d</a:t>
            </a:r>
            <a:r>
              <a:rPr lang="en-CA" sz="2000" dirty="0"/>
              <a:t>) the person’s ability, as part of providing the service, </a:t>
            </a:r>
            <a:r>
              <a:rPr lang="en-CA" sz="2000" b="1" dirty="0"/>
              <a:t>to limit acts of copyright infringement</a:t>
            </a:r>
            <a:r>
              <a:rPr lang="en-CA" sz="2000" dirty="0"/>
              <a:t>, and any action taken by the person to do so;</a:t>
            </a:r>
          </a:p>
          <a:p>
            <a:pPr>
              <a:buNone/>
              <a:defRPr/>
            </a:pPr>
            <a:r>
              <a:rPr lang="en-CA" sz="2000" dirty="0"/>
              <a:t>(</a:t>
            </a:r>
            <a:r>
              <a:rPr lang="en-CA" sz="2000" i="1" dirty="0"/>
              <a:t>e</a:t>
            </a:r>
            <a:r>
              <a:rPr lang="en-CA" sz="2000" dirty="0"/>
              <a:t>) any </a:t>
            </a:r>
            <a:r>
              <a:rPr lang="en-CA" sz="2000" b="1" dirty="0"/>
              <a:t>benefits</a:t>
            </a:r>
            <a:r>
              <a:rPr lang="en-CA" sz="2000" dirty="0"/>
              <a:t> the person received as a result of enabling the acts of copyright infringement; and</a:t>
            </a:r>
          </a:p>
          <a:p>
            <a:pPr>
              <a:buNone/>
              <a:defRPr/>
            </a:pPr>
            <a:r>
              <a:rPr lang="en-CA" sz="2000" dirty="0"/>
              <a:t>(</a:t>
            </a:r>
            <a:r>
              <a:rPr lang="en-CA" sz="2000" i="1" dirty="0"/>
              <a:t>f</a:t>
            </a:r>
            <a:r>
              <a:rPr lang="en-CA" sz="2000" dirty="0"/>
              <a:t>) the economic viability of the provision of the service if it were not used to enable acts of copyright infringement.</a:t>
            </a:r>
          </a:p>
          <a:p>
            <a:pPr marL="0" indent="0">
              <a:buNone/>
            </a:pPr>
            <a:endParaRPr lang="en-CA" sz="2000" dirty="0"/>
          </a:p>
        </p:txBody>
      </p:sp>
      <p:sp>
        <p:nvSpPr>
          <p:cNvPr id="4" name="Footer Placeholder 3">
            <a:extLst>
              <a:ext uri="{FF2B5EF4-FFF2-40B4-BE49-F238E27FC236}">
                <a16:creationId xmlns:a16="http://schemas.microsoft.com/office/drawing/2014/main" id="{00AAAED6-5157-40B3-A50C-957A097D1A0A}"/>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13468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hlinkClick r:id="rId3"/>
              </a:rPr>
              <a:t>https://www.youtube.com/watch?v=eVyxnMM3ldc</a:t>
            </a:r>
            <a:r>
              <a:rPr lang="en-CA" dirty="0"/>
              <a:t> </a:t>
            </a:r>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4</a:t>
            </a:r>
            <a:endParaRPr lang="en-US" dirty="0"/>
          </a:p>
        </p:txBody>
      </p:sp>
      <p:pic>
        <p:nvPicPr>
          <p:cNvPr id="1028" name="Picture 4" descr="Game of Thrones' director on why Tyrion is worried about Jon and Dany -  Insider">
            <a:extLst>
              <a:ext uri="{FF2B5EF4-FFF2-40B4-BE49-F238E27FC236}">
                <a16:creationId xmlns:a16="http://schemas.microsoft.com/office/drawing/2014/main" id="{7A051147-AE2C-49C2-8BFB-506174994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34417"/>
            <a:ext cx="3779912" cy="2834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 mother was a hamster, and your father smelt of elderberries! Pffffft!  Pffft! Prrrfft! *initiate taunting dance* : rareinsults">
            <a:extLst>
              <a:ext uri="{FF2B5EF4-FFF2-40B4-BE49-F238E27FC236}">
                <a16:creationId xmlns:a16="http://schemas.microsoft.com/office/drawing/2014/main" id="{2F971402-D7C3-48ED-A1C6-3D5431724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614134"/>
            <a:ext cx="3025527" cy="287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59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1359-F759-4015-8433-160F999FF5ED}"/>
              </a:ext>
            </a:extLst>
          </p:cNvPr>
          <p:cNvSpPr>
            <a:spLocks noGrp="1"/>
          </p:cNvSpPr>
          <p:nvPr>
            <p:ph type="title"/>
          </p:nvPr>
        </p:nvSpPr>
        <p:spPr/>
        <p:txBody>
          <a:bodyPr/>
          <a:lstStyle/>
          <a:p>
            <a:r>
              <a:rPr lang="en-CA" dirty="0"/>
              <a:t>Mashups!</a:t>
            </a:r>
          </a:p>
        </p:txBody>
      </p:sp>
      <p:sp>
        <p:nvSpPr>
          <p:cNvPr id="3" name="Content Placeholder 2">
            <a:extLst>
              <a:ext uri="{FF2B5EF4-FFF2-40B4-BE49-F238E27FC236}">
                <a16:creationId xmlns:a16="http://schemas.microsoft.com/office/drawing/2014/main" id="{3323292C-5816-4DD0-B20E-55C58BE06526}"/>
              </a:ext>
            </a:extLst>
          </p:cNvPr>
          <p:cNvSpPr>
            <a:spLocks noGrp="1"/>
          </p:cNvSpPr>
          <p:nvPr>
            <p:ph idx="1"/>
          </p:nvPr>
        </p:nvSpPr>
        <p:spPr/>
        <p:txBody>
          <a:bodyPr/>
          <a:lstStyle/>
          <a:p>
            <a:pPr>
              <a:buFont typeface="Arial" charset="0"/>
              <a:buChar char="•"/>
              <a:defRPr/>
            </a:pPr>
            <a:r>
              <a:rPr lang="en-US" sz="2800" dirty="0"/>
              <a:t>Non-commercial user-generated content</a:t>
            </a:r>
          </a:p>
          <a:p>
            <a:pPr lvl="1">
              <a:buFont typeface="Arial" charset="0"/>
              <a:buNone/>
              <a:defRPr/>
            </a:pPr>
            <a:r>
              <a:rPr lang="en-CA" b="1" dirty="0"/>
              <a:t>29.21</a:t>
            </a:r>
            <a:r>
              <a:rPr lang="en-CA" dirty="0"/>
              <a:t> </a:t>
            </a:r>
            <a:r>
              <a:rPr lang="en-CA" b="1" dirty="0"/>
              <a:t>(1) </a:t>
            </a:r>
            <a:r>
              <a:rPr lang="en-CA" dirty="0"/>
              <a:t>It is not an infringement of copyright for an individual to use an existing work or other subject-matter or copy of one, which has been published or otherwise made available to the public, in the creation of a new work or other subject-matter in which copyright subsists…</a:t>
            </a:r>
          </a:p>
          <a:p>
            <a:pPr>
              <a:buFont typeface="Arial" charset="0"/>
              <a:buNone/>
              <a:defRPr/>
            </a:pPr>
            <a:r>
              <a:rPr lang="en-US" sz="2800" dirty="0">
                <a:sym typeface="Wingdings" pitchFamily="2" charset="2"/>
              </a:rPr>
              <a:t> Conditions: 1. attribution; 2. non-commercial; 3. original work did not violate ©; 4. no adverse effect (financial or otherwise) on original work </a:t>
            </a:r>
            <a:endParaRPr lang="en-US" sz="2800" dirty="0"/>
          </a:p>
          <a:p>
            <a:endParaRPr lang="en-CA" dirty="0"/>
          </a:p>
        </p:txBody>
      </p:sp>
      <p:sp>
        <p:nvSpPr>
          <p:cNvPr id="4" name="Footer Placeholder 3">
            <a:extLst>
              <a:ext uri="{FF2B5EF4-FFF2-40B4-BE49-F238E27FC236}">
                <a16:creationId xmlns:a16="http://schemas.microsoft.com/office/drawing/2014/main" id="{5B8E5E74-FBDB-424E-9758-B894A3FE24D5}"/>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283623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43B7-A9A1-4980-B95E-BE83709578F3}"/>
              </a:ext>
            </a:extLst>
          </p:cNvPr>
          <p:cNvSpPr>
            <a:spLocks noGrp="1"/>
          </p:cNvSpPr>
          <p:nvPr>
            <p:ph type="title"/>
          </p:nvPr>
        </p:nvSpPr>
        <p:spPr>
          <a:xfrm>
            <a:off x="457200" y="274638"/>
            <a:ext cx="8229600" cy="1786210"/>
          </a:xfrm>
        </p:spPr>
        <p:txBody>
          <a:bodyPr/>
          <a:lstStyle/>
          <a:p>
            <a:r>
              <a:rPr lang="en-CA" dirty="0"/>
              <a:t>Fighting internet piracy:</a:t>
            </a:r>
            <a:br>
              <a:rPr lang="en-CA" dirty="0"/>
            </a:br>
            <a:r>
              <a:rPr lang="en-CA" b="1" dirty="0"/>
              <a:t>Fair Play Coalition </a:t>
            </a:r>
            <a:r>
              <a:rPr lang="en-CA" dirty="0"/>
              <a:t>(Feb. 2018)</a:t>
            </a:r>
          </a:p>
        </p:txBody>
      </p:sp>
      <p:sp>
        <p:nvSpPr>
          <p:cNvPr id="3" name="Content Placeholder 2">
            <a:extLst>
              <a:ext uri="{FF2B5EF4-FFF2-40B4-BE49-F238E27FC236}">
                <a16:creationId xmlns:a16="http://schemas.microsoft.com/office/drawing/2014/main" id="{B1B55457-D690-4618-A4F9-4BAAD72380E3}"/>
              </a:ext>
            </a:extLst>
          </p:cNvPr>
          <p:cNvSpPr>
            <a:spLocks noGrp="1"/>
          </p:cNvSpPr>
          <p:nvPr>
            <p:ph idx="1"/>
          </p:nvPr>
        </p:nvSpPr>
        <p:spPr>
          <a:xfrm>
            <a:off x="457200" y="2060848"/>
            <a:ext cx="8229600" cy="4065315"/>
          </a:xfrm>
        </p:spPr>
        <p:txBody>
          <a:bodyPr/>
          <a:lstStyle/>
          <a:p>
            <a:pPr marL="0" indent="0">
              <a:buNone/>
            </a:pPr>
            <a:r>
              <a:rPr lang="en-CA" dirty="0"/>
              <a:t>Big media companies and content producers ask CRTC to establish:</a:t>
            </a:r>
          </a:p>
          <a:p>
            <a:pPr marL="400050" lvl="1" indent="0">
              <a:buNone/>
            </a:pPr>
            <a:r>
              <a:rPr lang="en-CA" dirty="0"/>
              <a:t>“an independent agency to identify websites and services that are blatantly, overwhelmingly, or structurally engaged in piracy. Following due process and subject to judicial oversight, </a:t>
            </a:r>
            <a:r>
              <a:rPr lang="en-CA" b="1" dirty="0"/>
              <a:t>ISPs would ultimately be required to disable access to the identified piracy sites and services”</a:t>
            </a:r>
            <a:endParaRPr lang="en-CA" dirty="0"/>
          </a:p>
        </p:txBody>
      </p:sp>
      <p:sp>
        <p:nvSpPr>
          <p:cNvPr id="4" name="Footer Placeholder 3">
            <a:extLst>
              <a:ext uri="{FF2B5EF4-FFF2-40B4-BE49-F238E27FC236}">
                <a16:creationId xmlns:a16="http://schemas.microsoft.com/office/drawing/2014/main" id="{5C238286-85A3-4F63-BA80-EBE53D13D4E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016712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marL="457200" lvl="1" indent="0">
              <a:buNone/>
            </a:pPr>
            <a:endParaRPr lang="en-CA" sz="2400" dirty="0"/>
          </a:p>
          <a:p>
            <a:pPr marL="457200" lvl="1" indent="0">
              <a:buNone/>
            </a:pPr>
            <a:r>
              <a:rPr lang="en-CA" dirty="0"/>
              <a:t>“sections 24 and 24.1 of the </a:t>
            </a:r>
            <a:r>
              <a:rPr lang="en-CA" i="1" dirty="0"/>
              <a:t>Telecommunications Act </a:t>
            </a:r>
            <a:r>
              <a:rPr lang="en-CA" dirty="0"/>
              <a:t>do not contain explicit language conferring copyright jurisdiction on the Commission. The creation of new copyright remedies under the </a:t>
            </a:r>
            <a:r>
              <a:rPr lang="en-CA" i="1" dirty="0"/>
              <a:t>Telecommunications Act </a:t>
            </a:r>
            <a:r>
              <a:rPr lang="en-CA" dirty="0"/>
              <a:t>in the absence of clear statutory language would conflict with Parliament’s intent in creating an exhaustive copyright code in the </a:t>
            </a:r>
            <a:r>
              <a:rPr lang="en-CA" i="1" dirty="0"/>
              <a:t>Copyright Act</a:t>
            </a:r>
            <a:r>
              <a:rPr lang="en-CA" dirty="0"/>
              <a:t>.”</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849426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Nice try!</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r>
              <a:rPr lang="en-CA" dirty="0"/>
              <a:t>Telecom Decision CRTC 2018-384</a:t>
            </a:r>
          </a:p>
          <a:p>
            <a:pPr lvl="1"/>
            <a:r>
              <a:rPr lang="en-CA" sz="2400" dirty="0"/>
              <a:t>“in the case of the proposed regime, which relates at its heart to the enforcement of the </a:t>
            </a:r>
            <a:r>
              <a:rPr lang="en-CA" sz="2400" i="1" dirty="0"/>
              <a:t>Copyright Act </a:t>
            </a:r>
            <a:r>
              <a:rPr lang="en-CA" sz="2400" dirty="0"/>
              <a:t>in the absence of a specific enforcement mechanism established by Parliament, any link to the policy objectives in the Telecommunications Act is tenuous, such that the Commission cannot support a finding of jurisdiction”</a:t>
            </a:r>
          </a:p>
          <a:p>
            <a:pPr lvl="1"/>
            <a:r>
              <a:rPr lang="en-CA" sz="2400" dirty="0"/>
              <a:t>“The Commission notes that there are existing enforcement mechanisms for addressing online copyright piracy. There are also other avenues to further examine the means of minimizing or addressing the impact of copyright piracy, including the parliamentary review of the </a:t>
            </a:r>
            <a:r>
              <a:rPr lang="en-CA" sz="2400" i="1" dirty="0"/>
              <a:t>Copyright Act</a:t>
            </a:r>
            <a:r>
              <a:rPr lang="en-CA" sz="2400" dirty="0"/>
              <a:t>”</a:t>
            </a: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3258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457200" y="274638"/>
            <a:ext cx="8229600" cy="1138138"/>
          </a:xfrm>
        </p:spPr>
        <p:txBody>
          <a:bodyPr/>
          <a:lstStyle/>
          <a:p>
            <a:r>
              <a:rPr lang="en-CA" dirty="0"/>
              <a:t>If at first you don’t succeed…</a:t>
            </a:r>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268760"/>
            <a:ext cx="8229600" cy="4857403"/>
          </a:xfrm>
        </p:spPr>
        <p:txBody>
          <a:bodyPr/>
          <a:lstStyle/>
          <a:p>
            <a:pPr marL="0" indent="0">
              <a:buNone/>
            </a:pPr>
            <a:r>
              <a:rPr lang="it-IT" i="1" dirty="0"/>
              <a:t>Bell Media Inc. v. GoldTV.Biz</a:t>
            </a:r>
            <a:endParaRPr lang="it-IT" sz="2400" dirty="0"/>
          </a:p>
          <a:p>
            <a:pPr marL="0" indent="0">
              <a:buNone/>
            </a:pPr>
            <a:endParaRPr lang="en-CA" dirty="0"/>
          </a:p>
          <a:p>
            <a:pPr marL="0" indent="0">
              <a:buNone/>
            </a:pPr>
            <a:r>
              <a:rPr lang="en-CA" dirty="0"/>
              <a:t>Michael Dossou &amp; Elliot Rosenfeld</a:t>
            </a:r>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43121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Pictures LLC v. John Doe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u="sng" dirty="0"/>
              <a:t>Takeaway</a:t>
            </a:r>
            <a:r>
              <a:rPr lang="en-CA" dirty="0"/>
              <a:t>:</a:t>
            </a:r>
          </a:p>
          <a:p>
            <a:pPr marL="0" indent="0">
              <a:buNone/>
            </a:pPr>
            <a:endParaRPr lang="en-CA" dirty="0"/>
          </a:p>
          <a:p>
            <a:pPr marL="0" indent="0">
              <a:buNone/>
            </a:pPr>
            <a:r>
              <a:rPr lang="en-CA" dirty="0"/>
              <a:t>Courts can order production of subscriber info from ISPs in a Norwich Order, but should be careful about it and there are lots of considerations</a:t>
            </a:r>
          </a:p>
          <a:p>
            <a:pPr marL="0" indent="0">
              <a:buNone/>
            </a:pPr>
            <a:r>
              <a:rPr lang="en-CA" dirty="0">
                <a:sym typeface="Wingdings" panose="05000000000000000000" pitchFamily="2" charset="2"/>
              </a:rPr>
              <a:t> 5 criteria </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2110835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457200" y="274638"/>
            <a:ext cx="8229600" cy="1282154"/>
          </a:xfrm>
        </p:spPr>
        <p:txBody>
          <a:bodyPr/>
          <a:lstStyle/>
          <a:p>
            <a:pPr marL="0" indent="0">
              <a:buNone/>
            </a:pPr>
            <a:r>
              <a:rPr lang="it-IT" i="1" dirty="0"/>
              <a:t>Bell Media Inc. v. GoldTV.Biz</a:t>
            </a:r>
            <a:br>
              <a:rPr lang="it-IT" dirty="0"/>
            </a:br>
            <a:r>
              <a:rPr lang="it-IT" dirty="0"/>
              <a:t>Important quote takeaway</a:t>
            </a:r>
            <a:r>
              <a:rPr lang="it-IT" i="1" dirty="0"/>
              <a:t> </a:t>
            </a:r>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2132856"/>
            <a:ext cx="8229600" cy="3993307"/>
          </a:xfrm>
        </p:spPr>
        <p:txBody>
          <a:bodyPr/>
          <a:lstStyle/>
          <a:p>
            <a:pPr marL="0" indent="0">
              <a:buNone/>
            </a:pPr>
            <a:r>
              <a:rPr lang="en-US" sz="2400" dirty="0"/>
              <a:t>[97]  I am not prepared to conclude, as the Plaintiffs have suggested, that the principle of net neutrality is of no application where a site-blocking order is sought. However, I am satisfied, in the face of a strong prima facie case of ongoing infringement and a draft order that seeks to limit blocking to unlawful sites and incorporates processes to address inadvertent over-blocking that </a:t>
            </a:r>
            <a:r>
              <a:rPr lang="en-US" b="1" dirty="0"/>
              <a:t>neither net neutrality nor freedom of expression concerns tip the balance against granting the relief sought</a:t>
            </a:r>
            <a:r>
              <a:rPr lang="en-US" sz="2400" dirty="0"/>
              <a:t>. </a:t>
            </a:r>
          </a:p>
          <a:p>
            <a:pPr marL="0" indent="0">
              <a:buNone/>
            </a:pPr>
            <a:endParaRPr lang="en-US" sz="2400" dirty="0"/>
          </a:p>
          <a:p>
            <a:pPr marL="0" indent="0">
              <a:buNone/>
            </a:pPr>
            <a:endParaRPr lang="en-CA"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090766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282154"/>
          </a:xfrm>
        </p:spPr>
        <p:txBody>
          <a:bodyPr/>
          <a:lstStyle/>
          <a:p>
            <a:pPr marL="0" indent="0">
              <a:buNone/>
            </a:pPr>
            <a:r>
              <a:rPr lang="it-IT" sz="2400" i="1" dirty="0"/>
              <a:t>Bell Media Inc. v. GoldTV.Biz (cont.)</a:t>
            </a:r>
            <a:br>
              <a:rPr lang="it-IT" i="1" dirty="0"/>
            </a:br>
            <a:r>
              <a:rPr lang="it-IT" sz="4000" i="1" dirty="0"/>
              <a:t>Teksavvy Solutions Inc. v. Bell Media Inc.</a:t>
            </a:r>
            <a:br>
              <a:rPr lang="it-IT" dirty="0"/>
            </a:br>
            <a:r>
              <a:rPr lang="it-IT" dirty="0"/>
              <a:t>	</a:t>
            </a:r>
            <a:r>
              <a:rPr lang="it-IT" sz="3200" dirty="0"/>
              <a:t>2021 FCA 100 (May 26)</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988840"/>
            <a:ext cx="8229600" cy="4137323"/>
          </a:xfrm>
        </p:spPr>
        <p:txBody>
          <a:bodyPr/>
          <a:lstStyle/>
          <a:p>
            <a:pPr marL="0" indent="0">
              <a:buNone/>
            </a:pPr>
            <a:r>
              <a:rPr lang="en-CA" sz="2800" dirty="0" err="1"/>
              <a:t>Teksavvy</a:t>
            </a:r>
            <a:r>
              <a:rPr lang="en-CA" sz="2800" dirty="0"/>
              <a:t>: “We are not blocking any damn websites, we are customer-friendly dammit! Someone has to fight this crap.”</a:t>
            </a:r>
          </a:p>
          <a:p>
            <a:pPr marL="0" indent="0">
              <a:buNone/>
            </a:pPr>
            <a:r>
              <a:rPr lang="en-CA" sz="2800" u="sng" dirty="0"/>
              <a:t>3 Issues:</a:t>
            </a:r>
          </a:p>
          <a:p>
            <a:pPr marL="514350" indent="-514350">
              <a:buFont typeface="+mj-lt"/>
              <a:buAutoNum type="arabicPeriod"/>
            </a:pPr>
            <a:r>
              <a:rPr lang="en-US" sz="2800" dirty="0"/>
              <a:t>Whether the Federal Court had the power to grant a site-blocking order</a:t>
            </a:r>
          </a:p>
          <a:p>
            <a:pPr marL="514350" indent="-514350">
              <a:buFont typeface="+mj-lt"/>
              <a:buAutoNum type="arabicPeriod"/>
            </a:pPr>
            <a:r>
              <a:rPr lang="en-US" sz="2800" dirty="0"/>
              <a:t>If so, the relevance of freedom of expression</a:t>
            </a:r>
          </a:p>
          <a:p>
            <a:pPr marL="514350" indent="-514350">
              <a:buFont typeface="+mj-lt"/>
              <a:buAutoNum type="arabicPeriod"/>
            </a:pPr>
            <a:r>
              <a:rPr lang="en-US" sz="2800" dirty="0"/>
              <a:t>Whether the Order was just and equitable</a:t>
            </a:r>
          </a:p>
          <a:p>
            <a:pPr marL="0" indent="0">
              <a:buNone/>
            </a:pPr>
            <a:r>
              <a:rPr lang="en-US" sz="2800" u="sng" dirty="0"/>
              <a:t>Held</a:t>
            </a:r>
            <a:r>
              <a:rPr lang="en-US" sz="2800" dirty="0"/>
              <a:t>: Upheld.</a:t>
            </a:r>
            <a:endParaRPr lang="en-CA" sz="28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168225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13813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412776"/>
            <a:ext cx="8229600" cy="4713387"/>
          </a:xfrm>
        </p:spPr>
        <p:txBody>
          <a:bodyPr/>
          <a:lstStyle/>
          <a:p>
            <a:pPr marL="0" indent="0">
              <a:buNone/>
            </a:pPr>
            <a:r>
              <a:rPr lang="en-US" sz="2800" u="sng" dirty="0"/>
              <a:t>1. Whether the Federal Court had the power to grant a site-blocking order</a:t>
            </a:r>
          </a:p>
          <a:p>
            <a:pPr marL="0" indent="0">
              <a:buNone/>
            </a:pPr>
            <a:r>
              <a:rPr lang="en-US" sz="2800" dirty="0"/>
              <a:t>Just because Parliament provided for one remedy in the Copyright Act, it does not mean other remedies may not be available</a:t>
            </a:r>
          </a:p>
          <a:p>
            <a:pPr>
              <a:buFont typeface="Wingdings" panose="05000000000000000000" pitchFamily="2" charset="2"/>
              <a:buChar char="à"/>
            </a:pPr>
            <a:r>
              <a:rPr lang="en-US" sz="2800" dirty="0">
                <a:sym typeface="Wingdings" panose="05000000000000000000" pitchFamily="2" charset="2"/>
              </a:rPr>
              <a:t>See </a:t>
            </a:r>
            <a:r>
              <a:rPr lang="en-US" sz="2800" i="1" dirty="0">
                <a:sym typeface="Wingdings" panose="05000000000000000000" pitchFamily="2" charset="2"/>
              </a:rPr>
              <a:t>Voltage</a:t>
            </a:r>
            <a:r>
              <a:rPr lang="en-US" sz="2800" dirty="0">
                <a:sym typeface="Wingdings" panose="05000000000000000000" pitchFamily="2" charset="2"/>
              </a:rPr>
              <a:t>! There was a Norwich Order! That is not in the </a:t>
            </a:r>
            <a:r>
              <a:rPr lang="en-US" sz="2800" i="1" dirty="0">
                <a:sym typeface="Wingdings" panose="05000000000000000000" pitchFamily="2" charset="2"/>
              </a:rPr>
              <a:t>Copyright Act </a:t>
            </a:r>
            <a:r>
              <a:rPr lang="en-US" sz="2800" dirty="0">
                <a:sym typeface="Wingdings" panose="05000000000000000000" pitchFamily="2" charset="2"/>
              </a:rPr>
              <a:t>either</a:t>
            </a:r>
          </a:p>
          <a:p>
            <a:pPr>
              <a:buFont typeface="Wingdings" panose="05000000000000000000" pitchFamily="2" charset="2"/>
              <a:buChar char="à"/>
            </a:pPr>
            <a:r>
              <a:rPr lang="en-US" sz="2800" dirty="0">
                <a:sym typeface="Wingdings" panose="05000000000000000000" pitchFamily="2" charset="2"/>
              </a:rPr>
              <a:t>Also </a:t>
            </a:r>
            <a:r>
              <a:rPr lang="en-US" sz="2800" i="1" dirty="0" err="1">
                <a:sym typeface="Wingdings" panose="05000000000000000000" pitchFamily="2" charset="2"/>
              </a:rPr>
              <a:t>Equuestek</a:t>
            </a:r>
            <a:r>
              <a:rPr lang="en-US" sz="2800" dirty="0">
                <a:sym typeface="Wingdings" panose="05000000000000000000" pitchFamily="2" charset="2"/>
              </a:rPr>
              <a:t> (November 13), SCC ordered Google to block links to websites selling IP-infringing (patents) goods</a:t>
            </a:r>
            <a:endParaRPr lang="en-US" sz="28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180671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77809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124744"/>
            <a:ext cx="8229600" cy="5001419"/>
          </a:xfrm>
        </p:spPr>
        <p:txBody>
          <a:bodyPr/>
          <a:lstStyle/>
          <a:p>
            <a:pPr marL="0" indent="0">
              <a:buNone/>
            </a:pPr>
            <a:r>
              <a:rPr lang="en-US" sz="2800" u="sng" dirty="0"/>
              <a:t>2. The relevance of freedom of expression</a:t>
            </a:r>
            <a:r>
              <a:rPr lang="en-US" sz="2800" dirty="0"/>
              <a:t> </a:t>
            </a:r>
          </a:p>
          <a:p>
            <a:pPr marL="0" indent="0">
              <a:buNone/>
            </a:pPr>
            <a:endParaRPr lang="en-US" sz="2800" dirty="0"/>
          </a:p>
          <a:p>
            <a:pPr marL="0" indent="0">
              <a:buNone/>
            </a:pPr>
            <a:r>
              <a:rPr lang="en-US" sz="2400" dirty="0"/>
              <a:t>[50] I have difficulty accepting that ISPs like </a:t>
            </a:r>
            <a:r>
              <a:rPr lang="en-US" sz="2400" dirty="0" err="1"/>
              <a:t>Teksavvy</a:t>
            </a:r>
            <a:r>
              <a:rPr lang="en-US" sz="2400" dirty="0"/>
              <a:t> engage in any expressive activity when they provide their customers with access to certain websites. As </a:t>
            </a:r>
            <a:r>
              <a:rPr lang="en-US" sz="2400" dirty="0" err="1"/>
              <a:t>Teksavvy</a:t>
            </a:r>
            <a:r>
              <a:rPr lang="en-US" sz="2400" dirty="0"/>
              <a:t> itself has argued, it acts as a common carrier subject to an obligation of net neutrality. As such, it should not, and presumably does not, show any preference for one website over another based on its content. In this sense, its everyday activities in question are not expressive and therefore do not engage freedom of expression.</a:t>
            </a:r>
          </a:p>
          <a:p>
            <a:pPr marL="0" indent="0">
              <a:buNone/>
            </a:pPr>
            <a:endParaRPr lang="en-US" sz="2400" dirty="0"/>
          </a:p>
          <a:p>
            <a:pPr marL="0" indent="0">
              <a:buNone/>
            </a:pPr>
            <a:r>
              <a:rPr lang="en-US" sz="2400" dirty="0">
                <a:sym typeface="Wingdings" panose="05000000000000000000" pitchFamily="2" charset="2"/>
              </a:rPr>
              <a:t> But what about </a:t>
            </a:r>
            <a:r>
              <a:rPr lang="en-US" sz="2400" dirty="0" err="1">
                <a:sym typeface="Wingdings" panose="05000000000000000000" pitchFamily="2" charset="2"/>
              </a:rPr>
              <a:t>TekSavvy’s</a:t>
            </a:r>
            <a:r>
              <a:rPr lang="en-US" sz="2400" dirty="0">
                <a:sym typeface="Wingdings" panose="05000000000000000000" pitchFamily="2" charset="2"/>
              </a:rPr>
              <a:t> </a:t>
            </a:r>
            <a:r>
              <a:rPr lang="en-US" sz="2400" i="1" dirty="0">
                <a:sym typeface="Wingdings" panose="05000000000000000000" pitchFamily="2" charset="2"/>
              </a:rPr>
              <a:t>customers</a:t>
            </a:r>
            <a:r>
              <a:rPr lang="en-US" sz="2400" dirty="0">
                <a:sym typeface="Wingdings" panose="05000000000000000000" pitchFamily="2" charset="2"/>
              </a:rPr>
              <a:t>?...</a:t>
            </a:r>
            <a:endParaRPr lang="en-US" sz="24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320217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13813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412776"/>
            <a:ext cx="8229600" cy="4713387"/>
          </a:xfrm>
        </p:spPr>
        <p:txBody>
          <a:bodyPr/>
          <a:lstStyle/>
          <a:p>
            <a:pPr marL="0" indent="0">
              <a:buNone/>
            </a:pPr>
            <a:r>
              <a:rPr lang="en-US" sz="2800" u="sng" dirty="0"/>
              <a:t>2. The relevance of freedom of expression</a:t>
            </a:r>
            <a:r>
              <a:rPr lang="en-US" sz="2800" dirty="0"/>
              <a:t> (cont.)</a:t>
            </a:r>
          </a:p>
          <a:p>
            <a:pPr marL="0" indent="0">
              <a:buNone/>
            </a:pPr>
            <a:endParaRPr lang="en-US" sz="2800" dirty="0"/>
          </a:p>
          <a:p>
            <a:pPr marL="0" indent="0">
              <a:buNone/>
            </a:pPr>
            <a:r>
              <a:rPr lang="en-US" sz="2400" dirty="0"/>
              <a:t>[53] In my view, it is not necessary to decide whether the </a:t>
            </a:r>
            <a:r>
              <a:rPr lang="en-US" sz="2400" i="1" dirty="0"/>
              <a:t>Charter</a:t>
            </a:r>
            <a:r>
              <a:rPr lang="en-US" sz="2400" dirty="0"/>
              <a:t> is engaged and, if so, whether freedom of expression is infringed. In considering the issue of freedom of expression in the context of a particular equitable remedy, it was not necessary for the Judge to engage in a detailed </a:t>
            </a:r>
            <a:r>
              <a:rPr lang="en-US" sz="2400" i="1" dirty="0"/>
              <a:t>Charter</a:t>
            </a:r>
            <a:r>
              <a:rPr lang="en-US" sz="2400" dirty="0"/>
              <a:t> rights analysis separate and distinct from the balance of convenience analysis that is already to be considered. This is clear from the decision in </a:t>
            </a:r>
            <a:r>
              <a:rPr lang="en-US" sz="2400" i="1" dirty="0" err="1"/>
              <a:t>Equustek</a:t>
            </a:r>
            <a:r>
              <a:rPr lang="en-US" sz="2400" dirty="0"/>
              <a:t> in which the majority engaged in no such separate Charter rights analysis.</a:t>
            </a:r>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210916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8F9-1BE7-42B6-BFC0-2CDF8DD82946}"/>
              </a:ext>
            </a:extLst>
          </p:cNvPr>
          <p:cNvSpPr>
            <a:spLocks noGrp="1"/>
          </p:cNvSpPr>
          <p:nvPr>
            <p:ph type="title"/>
          </p:nvPr>
        </p:nvSpPr>
        <p:spPr>
          <a:xfrm>
            <a:off x="0" y="274638"/>
            <a:ext cx="9144000" cy="1138138"/>
          </a:xfrm>
        </p:spPr>
        <p:txBody>
          <a:bodyPr/>
          <a:lstStyle/>
          <a:p>
            <a:pPr marL="0" indent="0">
              <a:buNone/>
            </a:pPr>
            <a:r>
              <a:rPr lang="it-IT" sz="4000" i="1" dirty="0"/>
              <a:t>Teksavvy Solutions Inc. v. Bell Media Inc.</a:t>
            </a:r>
            <a:endParaRPr lang="it-IT" sz="3200" i="1" dirty="0"/>
          </a:p>
        </p:txBody>
      </p:sp>
      <p:sp>
        <p:nvSpPr>
          <p:cNvPr id="3" name="Content Placeholder 2">
            <a:extLst>
              <a:ext uri="{FF2B5EF4-FFF2-40B4-BE49-F238E27FC236}">
                <a16:creationId xmlns:a16="http://schemas.microsoft.com/office/drawing/2014/main" id="{69CAE4B4-36FB-4932-BEB3-92A5CD5EDBD2}"/>
              </a:ext>
            </a:extLst>
          </p:cNvPr>
          <p:cNvSpPr>
            <a:spLocks noGrp="1"/>
          </p:cNvSpPr>
          <p:nvPr>
            <p:ph idx="1"/>
          </p:nvPr>
        </p:nvSpPr>
        <p:spPr>
          <a:xfrm>
            <a:off x="457200" y="1412776"/>
            <a:ext cx="8229600" cy="4713387"/>
          </a:xfrm>
        </p:spPr>
        <p:txBody>
          <a:bodyPr/>
          <a:lstStyle/>
          <a:p>
            <a:pPr marL="0" indent="0">
              <a:buNone/>
            </a:pPr>
            <a:r>
              <a:rPr lang="en-US" sz="2800" u="sng" dirty="0"/>
              <a:t>3. Whether the Order was just and equitable</a:t>
            </a:r>
          </a:p>
          <a:p>
            <a:pPr marL="0" indent="0">
              <a:buNone/>
            </a:pPr>
            <a:r>
              <a:rPr lang="en-US" sz="2400" u="sng" dirty="0"/>
              <a:t>3-factor Test:</a:t>
            </a:r>
          </a:p>
          <a:p>
            <a:pPr marL="0" indent="0">
              <a:buNone/>
            </a:pPr>
            <a:r>
              <a:rPr lang="en-US" sz="2400" dirty="0"/>
              <a:t>(1) Strong prima facie case – hell yeah, agrees with lower court</a:t>
            </a:r>
          </a:p>
          <a:p>
            <a:pPr marL="0" indent="0">
              <a:buNone/>
            </a:pPr>
            <a:r>
              <a:rPr lang="en-US" sz="2400" dirty="0"/>
              <a:t>(2) Irreparable Harm – media companies losing money, infringement ongoing, agrees with lower court</a:t>
            </a:r>
          </a:p>
          <a:p>
            <a:pPr marL="0" indent="0">
              <a:buNone/>
            </a:pPr>
            <a:r>
              <a:rPr lang="en-US" sz="2400" dirty="0"/>
              <a:t>(3) Balance of convenience:</a:t>
            </a:r>
          </a:p>
          <a:p>
            <a:pPr marL="0" indent="0">
              <a:buNone/>
            </a:pPr>
            <a:r>
              <a:rPr lang="en-US" sz="2400" dirty="0"/>
              <a:t>“I am not convinced that the Judge made a </a:t>
            </a:r>
            <a:r>
              <a:rPr lang="en-US" sz="2400" b="1" dirty="0"/>
              <a:t>palpable and over</a:t>
            </a:r>
          </a:p>
          <a:p>
            <a:pPr marL="0" indent="0">
              <a:buNone/>
            </a:pPr>
            <a:r>
              <a:rPr lang="en-US" sz="2400" b="1" dirty="0"/>
              <a:t>riding </a:t>
            </a:r>
            <a:r>
              <a:rPr lang="en-US" sz="2400" dirty="0"/>
              <a:t>error in his analysis” (re </a:t>
            </a:r>
            <a:r>
              <a:rPr lang="en-US" sz="2400" i="1" dirty="0"/>
              <a:t>Cartier</a:t>
            </a:r>
            <a:r>
              <a:rPr lang="en-US" sz="2400" dirty="0"/>
              <a:t>)</a:t>
            </a:r>
          </a:p>
          <a:p>
            <a:pPr>
              <a:buFont typeface="Wingdings" panose="05000000000000000000" pitchFamily="2" charset="2"/>
              <a:buChar char="à"/>
            </a:pPr>
            <a:r>
              <a:rPr lang="en-US" sz="2400" dirty="0">
                <a:sym typeface="Wingdings" panose="05000000000000000000" pitchFamily="2" charset="2"/>
              </a:rPr>
              <a:t>Order is just and equitable!</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(final note – leave to appeal denied SCC May 2022)</a:t>
            </a:r>
            <a:endParaRPr lang="en-US" sz="2400" dirty="0"/>
          </a:p>
        </p:txBody>
      </p:sp>
      <p:sp>
        <p:nvSpPr>
          <p:cNvPr id="4" name="Footer Placeholder 3">
            <a:extLst>
              <a:ext uri="{FF2B5EF4-FFF2-40B4-BE49-F238E27FC236}">
                <a16:creationId xmlns:a16="http://schemas.microsoft.com/office/drawing/2014/main" id="{DB0047A3-7D74-49D4-9E18-AA47F4F6C6BE}"/>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015612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173A-73B9-F87C-5021-51D3AB5767CB}"/>
              </a:ext>
            </a:extLst>
          </p:cNvPr>
          <p:cNvSpPr>
            <a:spLocks noGrp="1"/>
          </p:cNvSpPr>
          <p:nvPr>
            <p:ph type="title"/>
          </p:nvPr>
        </p:nvSpPr>
        <p:spPr>
          <a:xfrm>
            <a:off x="0" y="274638"/>
            <a:ext cx="9144000" cy="1143000"/>
          </a:xfrm>
        </p:spPr>
        <p:txBody>
          <a:bodyPr/>
          <a:lstStyle/>
          <a:p>
            <a:r>
              <a:rPr lang="nl-NL" i="1" dirty="0"/>
              <a:t>Rogers Media Inc. et al</a:t>
            </a:r>
            <a:br>
              <a:rPr lang="nl-NL" i="1" dirty="0"/>
            </a:br>
            <a:r>
              <a:rPr lang="nl-NL" i="1" dirty="0"/>
              <a:t> v. John Doe 1 et al</a:t>
            </a:r>
            <a:endParaRPr lang="en-CA" i="1" dirty="0"/>
          </a:p>
        </p:txBody>
      </p:sp>
      <p:sp>
        <p:nvSpPr>
          <p:cNvPr id="3" name="Content Placeholder 2">
            <a:extLst>
              <a:ext uri="{FF2B5EF4-FFF2-40B4-BE49-F238E27FC236}">
                <a16:creationId xmlns:a16="http://schemas.microsoft.com/office/drawing/2014/main" id="{C894AB87-5248-7B12-3229-E141878BEC34}"/>
              </a:ext>
            </a:extLst>
          </p:cNvPr>
          <p:cNvSpPr>
            <a:spLocks noGrp="1"/>
          </p:cNvSpPr>
          <p:nvPr>
            <p:ph idx="1"/>
          </p:nvPr>
        </p:nvSpPr>
        <p:spPr>
          <a:xfrm>
            <a:off x="457200" y="1484784"/>
            <a:ext cx="8229600" cy="4641379"/>
          </a:xfrm>
        </p:spPr>
        <p:txBody>
          <a:bodyPr/>
          <a:lstStyle/>
          <a:p>
            <a:pPr marL="0" indent="0">
              <a:buNone/>
            </a:pPr>
            <a:r>
              <a:rPr lang="en-CA" sz="2000" dirty="0"/>
              <a:t>2022 FC 775 (May 2022 </a:t>
            </a:r>
            <a:r>
              <a:rPr lang="en-CA" sz="2000" dirty="0">
                <a:sym typeface="Wingdings" panose="05000000000000000000" pitchFamily="2" charset="2"/>
              </a:rPr>
              <a:t> NHL Playoff time!)</a:t>
            </a:r>
          </a:p>
          <a:p>
            <a:pPr marL="0" indent="0">
              <a:buNone/>
            </a:pPr>
            <a:endParaRPr lang="en-CA" sz="2000" dirty="0"/>
          </a:p>
          <a:p>
            <a:pPr marL="0" indent="0">
              <a:buNone/>
            </a:pPr>
            <a:r>
              <a:rPr lang="en-CA" sz="2600" u="sng" dirty="0"/>
              <a:t>Plaintiffs</a:t>
            </a:r>
            <a:r>
              <a:rPr lang="en-CA" sz="2600" dirty="0"/>
              <a:t>: Rogers, Bell, TSN, RDS, Sportsnet</a:t>
            </a:r>
            <a:endParaRPr lang="en-CA" sz="2600" u="sng" dirty="0"/>
          </a:p>
          <a:p>
            <a:pPr marL="0" indent="0">
              <a:buNone/>
            </a:pPr>
            <a:r>
              <a:rPr lang="en-CA" sz="2600" u="sng" dirty="0"/>
              <a:t>Defendant / facts</a:t>
            </a:r>
            <a:r>
              <a:rPr lang="en-CA" sz="2600" dirty="0"/>
              <a:t>: “</a:t>
            </a:r>
            <a:r>
              <a:rPr lang="en-US" sz="2600" dirty="0"/>
              <a:t>other unidentified persons who operate unauthorized streaming servers providing access to NHL live games in Canada</a:t>
            </a:r>
            <a:r>
              <a:rPr lang="en-CA" sz="2600" dirty="0"/>
              <a:t>”</a:t>
            </a:r>
          </a:p>
          <a:p>
            <a:pPr marL="0" indent="0">
              <a:buNone/>
            </a:pPr>
            <a:r>
              <a:rPr lang="en-CA" sz="2600" u="sng" dirty="0"/>
              <a:t>3rd Party Respondents</a:t>
            </a:r>
            <a:r>
              <a:rPr lang="en-CA" sz="2600" dirty="0"/>
              <a:t>: Incl. Rogers and Bell! (all ISPs)</a:t>
            </a:r>
          </a:p>
          <a:p>
            <a:pPr marL="0" indent="0">
              <a:buNone/>
            </a:pPr>
            <a:r>
              <a:rPr lang="en-CA" sz="2600" u="sng" dirty="0"/>
              <a:t>Issue</a:t>
            </a:r>
            <a:r>
              <a:rPr lang="en-CA" sz="2600" dirty="0"/>
              <a:t>: Our copyrights in hockey games are being violated in real time, we want ISPs to block sites in real time, via an interlocutory injunction</a:t>
            </a:r>
          </a:p>
          <a:p>
            <a:pPr marL="0" indent="0">
              <a:buNone/>
            </a:pPr>
            <a:r>
              <a:rPr lang="en-CA" sz="2600" u="sng" dirty="0"/>
              <a:t>Held</a:t>
            </a:r>
            <a:r>
              <a:rPr lang="en-CA" sz="2600" dirty="0"/>
              <a:t>: Granted!</a:t>
            </a:r>
          </a:p>
          <a:p>
            <a:pPr marL="0" indent="0">
              <a:buNone/>
            </a:pPr>
            <a:endParaRPr lang="en-CA" sz="3200" dirty="0"/>
          </a:p>
          <a:p>
            <a:pPr marL="0" indent="0">
              <a:buNone/>
            </a:pPr>
            <a:endParaRPr lang="en-CA" dirty="0"/>
          </a:p>
        </p:txBody>
      </p:sp>
      <p:sp>
        <p:nvSpPr>
          <p:cNvPr id="4" name="Footer Placeholder 3">
            <a:extLst>
              <a:ext uri="{FF2B5EF4-FFF2-40B4-BE49-F238E27FC236}">
                <a16:creationId xmlns:a16="http://schemas.microsoft.com/office/drawing/2014/main" id="{A1C6E10B-6339-D047-C5EC-5475496298F2}"/>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431024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173A-73B9-F87C-5021-51D3AB5767CB}"/>
              </a:ext>
            </a:extLst>
          </p:cNvPr>
          <p:cNvSpPr>
            <a:spLocks noGrp="1"/>
          </p:cNvSpPr>
          <p:nvPr>
            <p:ph type="title"/>
          </p:nvPr>
        </p:nvSpPr>
        <p:spPr>
          <a:xfrm>
            <a:off x="0" y="274638"/>
            <a:ext cx="9144000" cy="1143000"/>
          </a:xfrm>
        </p:spPr>
        <p:txBody>
          <a:bodyPr/>
          <a:lstStyle/>
          <a:p>
            <a:r>
              <a:rPr lang="nl-NL" i="1" dirty="0"/>
              <a:t>Rogers Media Inc. et al</a:t>
            </a:r>
            <a:br>
              <a:rPr lang="nl-NL" i="1" dirty="0"/>
            </a:br>
            <a:r>
              <a:rPr lang="nl-NL" i="1" dirty="0"/>
              <a:t> v. John Doe 1 et al</a:t>
            </a:r>
            <a:endParaRPr lang="en-CA" i="1" dirty="0"/>
          </a:p>
        </p:txBody>
      </p:sp>
      <p:sp>
        <p:nvSpPr>
          <p:cNvPr id="3" name="Content Placeholder 2">
            <a:extLst>
              <a:ext uri="{FF2B5EF4-FFF2-40B4-BE49-F238E27FC236}">
                <a16:creationId xmlns:a16="http://schemas.microsoft.com/office/drawing/2014/main" id="{C894AB87-5248-7B12-3229-E141878BEC34}"/>
              </a:ext>
            </a:extLst>
          </p:cNvPr>
          <p:cNvSpPr>
            <a:spLocks noGrp="1"/>
          </p:cNvSpPr>
          <p:nvPr>
            <p:ph idx="1"/>
          </p:nvPr>
        </p:nvSpPr>
        <p:spPr/>
        <p:txBody>
          <a:bodyPr/>
          <a:lstStyle/>
          <a:p>
            <a:pPr marL="0" indent="0">
              <a:buNone/>
            </a:pPr>
            <a:r>
              <a:rPr lang="en-CA" sz="2400" u="sng" dirty="0"/>
              <a:t>Ratio</a:t>
            </a:r>
          </a:p>
          <a:p>
            <a:pPr>
              <a:buFont typeface="Wingdings" panose="05000000000000000000" pitchFamily="2" charset="2"/>
              <a:buChar char="Ø"/>
            </a:pPr>
            <a:r>
              <a:rPr lang="en-CA" sz="2400" dirty="0"/>
              <a:t>We allowed site-blocking in </a:t>
            </a:r>
            <a:r>
              <a:rPr lang="en-CA" sz="2400" i="1" dirty="0" err="1"/>
              <a:t>GoldTV</a:t>
            </a:r>
            <a:r>
              <a:rPr lang="en-CA" sz="2400" dirty="0"/>
              <a:t>, we can do it here!</a:t>
            </a:r>
          </a:p>
          <a:p>
            <a:pPr>
              <a:buFont typeface="Wingdings" panose="05000000000000000000" pitchFamily="2" charset="2"/>
              <a:buChar char="Ø"/>
            </a:pPr>
            <a:r>
              <a:rPr lang="en-CA" sz="2400" dirty="0"/>
              <a:t>Factors for granting an interlocutory injunction:</a:t>
            </a:r>
          </a:p>
          <a:p>
            <a:pPr marL="457200" lvl="1" indent="0">
              <a:buNone/>
            </a:pPr>
            <a:r>
              <a:rPr lang="en-US" sz="2400" dirty="0">
                <a:sym typeface="Wingdings" panose="05000000000000000000" pitchFamily="2" charset="2"/>
              </a:rPr>
              <a:t>1. Is </a:t>
            </a:r>
            <a:r>
              <a:rPr lang="en-US" sz="2400" dirty="0"/>
              <a:t>there a serious issue; 2. will the Plaintiffs suffer irreparable harm without the injunction; and 3. does the balance of convenience favour the granting of the injunction</a:t>
            </a:r>
          </a:p>
          <a:p>
            <a:pPr lvl="1">
              <a:buFont typeface="Wingdings" panose="05000000000000000000" pitchFamily="2" charset="2"/>
              <a:buChar char="à"/>
            </a:pPr>
            <a:r>
              <a:rPr lang="en-US" sz="2400" dirty="0"/>
              <a:t>These are all met!</a:t>
            </a:r>
          </a:p>
          <a:p>
            <a:pPr>
              <a:buFont typeface="Wingdings" panose="05000000000000000000" pitchFamily="2" charset="2"/>
              <a:buChar char="Ø"/>
            </a:pPr>
            <a:r>
              <a:rPr lang="en-US" sz="2400" dirty="0"/>
              <a:t>Net neutrality and freedom of expression not enough to overcome granting the order (see “balancing” above, see </a:t>
            </a:r>
            <a:r>
              <a:rPr lang="en-US" sz="2400" i="1" dirty="0" err="1"/>
              <a:t>GoldTV</a:t>
            </a:r>
            <a:r>
              <a:rPr lang="en-US" sz="2400" dirty="0"/>
              <a:t> appeal)</a:t>
            </a:r>
          </a:p>
        </p:txBody>
      </p:sp>
      <p:sp>
        <p:nvSpPr>
          <p:cNvPr id="4" name="Footer Placeholder 3">
            <a:extLst>
              <a:ext uri="{FF2B5EF4-FFF2-40B4-BE49-F238E27FC236}">
                <a16:creationId xmlns:a16="http://schemas.microsoft.com/office/drawing/2014/main" id="{A1C6E10B-6339-D047-C5EC-5475496298F2}"/>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8295138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173A-73B9-F87C-5021-51D3AB5767CB}"/>
              </a:ext>
            </a:extLst>
          </p:cNvPr>
          <p:cNvSpPr>
            <a:spLocks noGrp="1"/>
          </p:cNvSpPr>
          <p:nvPr>
            <p:ph type="title"/>
          </p:nvPr>
        </p:nvSpPr>
        <p:spPr>
          <a:xfrm>
            <a:off x="0" y="274638"/>
            <a:ext cx="9144000" cy="1143000"/>
          </a:xfrm>
        </p:spPr>
        <p:txBody>
          <a:bodyPr/>
          <a:lstStyle/>
          <a:p>
            <a:r>
              <a:rPr lang="nl-NL" i="1" dirty="0"/>
              <a:t>Rogers Media Inc. et al</a:t>
            </a:r>
            <a:br>
              <a:rPr lang="nl-NL" i="1" dirty="0"/>
            </a:br>
            <a:r>
              <a:rPr lang="nl-NL" i="1" dirty="0"/>
              <a:t> v. John Doe 1 et al</a:t>
            </a:r>
            <a:endParaRPr lang="en-CA" i="1" dirty="0"/>
          </a:p>
        </p:txBody>
      </p:sp>
      <p:sp>
        <p:nvSpPr>
          <p:cNvPr id="3" name="Content Placeholder 2">
            <a:extLst>
              <a:ext uri="{FF2B5EF4-FFF2-40B4-BE49-F238E27FC236}">
                <a16:creationId xmlns:a16="http://schemas.microsoft.com/office/drawing/2014/main" id="{C894AB87-5248-7B12-3229-E141878BEC34}"/>
              </a:ext>
            </a:extLst>
          </p:cNvPr>
          <p:cNvSpPr>
            <a:spLocks noGrp="1"/>
          </p:cNvSpPr>
          <p:nvPr>
            <p:ph idx="1"/>
          </p:nvPr>
        </p:nvSpPr>
        <p:spPr>
          <a:xfrm>
            <a:off x="457200" y="1628800"/>
            <a:ext cx="8229600" cy="4497363"/>
          </a:xfrm>
        </p:spPr>
        <p:txBody>
          <a:bodyPr/>
          <a:lstStyle/>
          <a:p>
            <a:pPr marL="0" indent="0">
              <a:buNone/>
            </a:pPr>
            <a:r>
              <a:rPr lang="en-CA" sz="2400" u="sng" dirty="0"/>
              <a:t>Notes and follow-up</a:t>
            </a:r>
          </a:p>
          <a:p>
            <a:pPr>
              <a:buFont typeface="Wingdings" panose="05000000000000000000" pitchFamily="2" charset="2"/>
              <a:buChar char="Ø"/>
            </a:pPr>
            <a:r>
              <a:rPr lang="en-CA" sz="2400" dirty="0"/>
              <a:t>We call this a “</a:t>
            </a:r>
            <a:r>
              <a:rPr lang="en-CA" sz="2400" b="1" dirty="0"/>
              <a:t>dynamic</a:t>
            </a:r>
            <a:r>
              <a:rPr lang="en-CA" sz="2400" dirty="0"/>
              <a:t> site-blocking order”, because the websites continue to change, procedures for giving ISPs new IP addresses via an “Agent” appointed by the Court</a:t>
            </a:r>
          </a:p>
          <a:p>
            <a:pPr>
              <a:buFont typeface="Wingdings" panose="05000000000000000000" pitchFamily="2" charset="2"/>
              <a:buChar char="Ø"/>
            </a:pPr>
            <a:r>
              <a:rPr lang="en-CA" sz="2400" dirty="0"/>
              <a:t>November 21, 2022 </a:t>
            </a:r>
            <a:r>
              <a:rPr lang="en-CA" sz="2400" dirty="0">
                <a:sym typeface="Wingdings" panose="05000000000000000000" pitchFamily="2" charset="2"/>
              </a:rPr>
              <a:t> Court issues new order covering the 2022-23 season, recall previous was just temporary for playoffs</a:t>
            </a:r>
          </a:p>
          <a:p>
            <a:pPr>
              <a:buFont typeface="Wingdings" panose="05000000000000000000" pitchFamily="2" charset="2"/>
              <a:buChar char="Ø"/>
            </a:pPr>
            <a:r>
              <a:rPr lang="en-US" sz="2400" i="1" dirty="0">
                <a:sym typeface="Wingdings" panose="05000000000000000000" pitchFamily="2" charset="2"/>
              </a:rPr>
              <a:t>Bell Media Inc. v. John Doe 1,</a:t>
            </a:r>
            <a:r>
              <a:rPr lang="en-CA" sz="2400" dirty="0">
                <a:sym typeface="Wingdings" panose="05000000000000000000" pitchFamily="2" charset="2"/>
              </a:rPr>
              <a:t> 2022 FC 1432  dynamic site-blocking order for FIFA World Cup granted. Order essentially identical as in </a:t>
            </a:r>
            <a:r>
              <a:rPr lang="en-CA" sz="2400" i="1" dirty="0">
                <a:sym typeface="Wingdings" panose="05000000000000000000" pitchFamily="2" charset="2"/>
              </a:rPr>
              <a:t>Rogers</a:t>
            </a:r>
            <a:r>
              <a:rPr lang="en-CA" sz="2400" dirty="0">
                <a:sym typeface="Wingdings" panose="05000000000000000000" pitchFamily="2" charset="2"/>
              </a:rPr>
              <a:t>. Respondent ISPs (even TekSavvy) did not even oppose it!</a:t>
            </a:r>
          </a:p>
          <a:p>
            <a:pPr>
              <a:buFont typeface="Wingdings" panose="05000000000000000000" pitchFamily="2" charset="2"/>
              <a:buChar char="Ø"/>
            </a:pPr>
            <a:endParaRPr lang="en-US" sz="2400" dirty="0"/>
          </a:p>
        </p:txBody>
      </p:sp>
      <p:sp>
        <p:nvSpPr>
          <p:cNvPr id="4" name="Footer Placeholder 3">
            <a:extLst>
              <a:ext uri="{FF2B5EF4-FFF2-40B4-BE49-F238E27FC236}">
                <a16:creationId xmlns:a16="http://schemas.microsoft.com/office/drawing/2014/main" id="{A1C6E10B-6339-D047-C5EC-5475496298F2}"/>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142243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27E-25EB-4F1D-BA9F-8CEF9D18A905}"/>
              </a:ext>
            </a:extLst>
          </p:cNvPr>
          <p:cNvSpPr>
            <a:spLocks noGrp="1"/>
          </p:cNvSpPr>
          <p:nvPr>
            <p:ph type="title"/>
          </p:nvPr>
        </p:nvSpPr>
        <p:spPr/>
        <p:txBody>
          <a:bodyPr/>
          <a:lstStyle/>
          <a:p>
            <a:r>
              <a:rPr lang="en-CA" altLang="en-US" dirty="0"/>
              <a:t>Parting © thought (from C2MTL)</a:t>
            </a:r>
            <a:endParaRPr lang="en-CA" dirty="0"/>
          </a:p>
        </p:txBody>
      </p:sp>
      <p:sp>
        <p:nvSpPr>
          <p:cNvPr id="3" name="Content Placeholder 2">
            <a:extLst>
              <a:ext uri="{FF2B5EF4-FFF2-40B4-BE49-F238E27FC236}">
                <a16:creationId xmlns:a16="http://schemas.microsoft.com/office/drawing/2014/main" id="{937729F0-3095-4160-BD13-96E01384FBAA}"/>
              </a:ext>
            </a:extLst>
          </p:cNvPr>
          <p:cNvSpPr>
            <a:spLocks noGrp="1"/>
          </p:cNvSpPr>
          <p:nvPr>
            <p:ph idx="1"/>
          </p:nvPr>
        </p:nvSpPr>
        <p:spPr/>
        <p:txBody>
          <a:bodyPr/>
          <a:lstStyle/>
          <a:p>
            <a:pPr marL="514350" indent="-514350">
              <a:buFont typeface="+mj-lt"/>
              <a:buAutoNum type="arabicPeriod"/>
              <a:defRPr/>
            </a:pPr>
            <a:r>
              <a:rPr lang="en-CA" dirty="0"/>
              <a:t>Global regulation and enforcement</a:t>
            </a:r>
          </a:p>
          <a:p>
            <a:pPr marL="514350" indent="-514350">
              <a:buFont typeface="+mj-lt"/>
              <a:buAutoNum type="arabicPeriod"/>
              <a:defRPr/>
            </a:pPr>
            <a:r>
              <a:rPr lang="en-CA" dirty="0"/>
              <a:t>Education and notice</a:t>
            </a:r>
          </a:p>
          <a:p>
            <a:pPr marL="514350" indent="-514350">
              <a:buFont typeface="+mj-lt"/>
              <a:buAutoNum type="arabicPeriod"/>
              <a:defRPr/>
            </a:pPr>
            <a:r>
              <a:rPr lang="en-CA" dirty="0"/>
              <a:t>Open-sourced embedded code</a:t>
            </a:r>
          </a:p>
          <a:p>
            <a:pPr marL="514350" indent="-514350">
              <a:buFont typeface="+mj-lt"/>
              <a:buAutoNum type="arabicPeriod"/>
              <a:defRPr/>
            </a:pPr>
            <a:r>
              <a:rPr lang="en-CA" dirty="0"/>
              <a:t>Community standards</a:t>
            </a:r>
          </a:p>
          <a:p>
            <a:pPr marL="514350" indent="-514350">
              <a:buFont typeface="+mj-lt"/>
              <a:buAutoNum type="arabicPeriod"/>
              <a:defRPr/>
            </a:pPr>
            <a:r>
              <a:rPr lang="en-CA" dirty="0"/>
              <a:t>Give up, make it all free</a:t>
            </a:r>
          </a:p>
          <a:p>
            <a:endParaRPr lang="en-CA" dirty="0"/>
          </a:p>
        </p:txBody>
      </p:sp>
      <p:sp>
        <p:nvSpPr>
          <p:cNvPr id="4" name="Footer Placeholder 3">
            <a:extLst>
              <a:ext uri="{FF2B5EF4-FFF2-40B4-BE49-F238E27FC236}">
                <a16:creationId xmlns:a16="http://schemas.microsoft.com/office/drawing/2014/main" id="{307EF38B-61B6-4F57-B15E-FBE6EBDB6989}"/>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155723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 </a:t>
            </a:r>
            <a:r>
              <a:rPr lang="en-CA" dirty="0"/>
              <a:t>wait there’s more!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r>
              <a:rPr lang="en-CA" sz="2400" b="1" dirty="0"/>
              <a:t>2015 FC 339 (Prothonotary) </a:t>
            </a:r>
          </a:p>
          <a:p>
            <a:pPr marL="0" indent="0">
              <a:buNone/>
            </a:pPr>
            <a:r>
              <a:rPr lang="en-CA" sz="2800" dirty="0"/>
              <a:t>“I am satisfied that </a:t>
            </a:r>
            <a:r>
              <a:rPr lang="en-CA" sz="2800" dirty="0" err="1"/>
              <a:t>TekSavvy</a:t>
            </a:r>
            <a:r>
              <a:rPr lang="en-CA" sz="2800" dirty="0"/>
              <a:t> has proven a total of $21,557.50 as its legal costs, administrative costs, and disbursements of abiding with the Order.”</a:t>
            </a:r>
          </a:p>
          <a:p>
            <a:pPr marL="0" indent="0">
              <a:buNone/>
            </a:pPr>
            <a:endParaRPr lang="en-CA" sz="2400" b="1" dirty="0"/>
          </a:p>
          <a:p>
            <a:pPr marL="0" indent="0">
              <a:buNone/>
            </a:pPr>
            <a:r>
              <a:rPr lang="en-CA" sz="2400" b="1" dirty="0"/>
              <a:t>2015 FC 1364 (Appeal to single judge)</a:t>
            </a:r>
          </a:p>
          <a:p>
            <a:pPr marL="0" indent="0">
              <a:buNone/>
            </a:pPr>
            <a:r>
              <a:rPr lang="en-CA" sz="2800" dirty="0"/>
              <a:t>“</a:t>
            </a:r>
            <a:r>
              <a:rPr lang="en-CA" sz="2800" dirty="0" err="1"/>
              <a:t>TekSavvy’s</a:t>
            </a:r>
            <a:r>
              <a:rPr lang="en-CA" sz="2800" dirty="0"/>
              <a:t> appeal is allowed …an additional amount of $7,500 in legal costs on the motion before Prothonotary Aalto, and an additional amount of $4,322.50 in costs”</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356616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C8E-5156-486D-B623-6078DCA0BEB3}"/>
              </a:ext>
            </a:extLst>
          </p:cNvPr>
          <p:cNvSpPr>
            <a:spLocks noGrp="1"/>
          </p:cNvSpPr>
          <p:nvPr>
            <p:ph type="title"/>
          </p:nvPr>
        </p:nvSpPr>
        <p:spPr/>
        <p:txBody>
          <a:bodyPr/>
          <a:lstStyle/>
          <a:p>
            <a:r>
              <a:rPr lang="en-US" altLang="en-US" dirty="0"/>
              <a:t>Online Trademarks</a:t>
            </a:r>
            <a:endParaRPr lang="en-CA" dirty="0"/>
          </a:p>
        </p:txBody>
      </p:sp>
      <p:sp>
        <p:nvSpPr>
          <p:cNvPr id="4" name="Footer Placeholder 3">
            <a:extLst>
              <a:ext uri="{FF2B5EF4-FFF2-40B4-BE49-F238E27FC236}">
                <a16:creationId xmlns:a16="http://schemas.microsoft.com/office/drawing/2014/main" id="{39567637-3A64-444E-BEA9-9ADDCB369D76}"/>
              </a:ext>
            </a:extLst>
          </p:cNvPr>
          <p:cNvSpPr>
            <a:spLocks noGrp="1"/>
          </p:cNvSpPr>
          <p:nvPr>
            <p:ph type="ftr" sz="quarter" idx="11"/>
          </p:nvPr>
        </p:nvSpPr>
        <p:spPr/>
        <p:txBody>
          <a:bodyPr/>
          <a:lstStyle/>
          <a:p>
            <a:pPr>
              <a:defRPr/>
            </a:pPr>
            <a:r>
              <a:rPr lang="en-US"/>
              <a:t>Class 4</a:t>
            </a:r>
            <a:endParaRPr lang="en-US" dirty="0"/>
          </a:p>
        </p:txBody>
      </p:sp>
      <p:pic>
        <p:nvPicPr>
          <p:cNvPr id="5" name="Picture 2">
            <a:extLst>
              <a:ext uri="{FF2B5EF4-FFF2-40B4-BE49-F238E27FC236}">
                <a16:creationId xmlns:a16="http://schemas.microsoft.com/office/drawing/2014/main" id="{7CEB84EA-72A1-42FE-A6E2-7DF3C724F6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60157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794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BFC0-0760-4B86-9359-2CB39A2BC8FD}"/>
              </a:ext>
            </a:extLst>
          </p:cNvPr>
          <p:cNvSpPr>
            <a:spLocks noGrp="1"/>
          </p:cNvSpPr>
          <p:nvPr>
            <p:ph type="title"/>
          </p:nvPr>
        </p:nvSpPr>
        <p:spPr/>
        <p:txBody>
          <a:bodyPr/>
          <a:lstStyle/>
          <a:p>
            <a:r>
              <a:rPr lang="en-US" altLang="en-US" dirty="0"/>
              <a:t>ICANN</a:t>
            </a:r>
            <a:endParaRPr lang="en-CA" dirty="0"/>
          </a:p>
        </p:txBody>
      </p:sp>
      <p:sp>
        <p:nvSpPr>
          <p:cNvPr id="3" name="Content Placeholder 2">
            <a:extLst>
              <a:ext uri="{FF2B5EF4-FFF2-40B4-BE49-F238E27FC236}">
                <a16:creationId xmlns:a16="http://schemas.microsoft.com/office/drawing/2014/main" id="{2956CD74-235D-4C35-AA95-241725531863}"/>
              </a:ext>
            </a:extLst>
          </p:cNvPr>
          <p:cNvSpPr>
            <a:spLocks noGrp="1"/>
          </p:cNvSpPr>
          <p:nvPr>
            <p:ph idx="1"/>
          </p:nvPr>
        </p:nvSpPr>
        <p:spPr/>
        <p:txBody>
          <a:bodyPr/>
          <a:lstStyle/>
          <a:p>
            <a:pPr marL="0" indent="0" eaLnBrk="1" hangingPunct="1">
              <a:buNone/>
            </a:pPr>
            <a:r>
              <a:rPr lang="en-CA" altLang="en-US" b="1" dirty="0"/>
              <a:t>I</a:t>
            </a:r>
            <a:r>
              <a:rPr lang="en-CA" altLang="en-US" dirty="0"/>
              <a:t>nternet </a:t>
            </a:r>
          </a:p>
          <a:p>
            <a:pPr marL="0" indent="0" eaLnBrk="1" hangingPunct="1">
              <a:buNone/>
            </a:pPr>
            <a:r>
              <a:rPr lang="en-CA" altLang="en-US" b="1" dirty="0"/>
              <a:t>C</a:t>
            </a:r>
            <a:r>
              <a:rPr lang="en-CA" altLang="en-US" dirty="0"/>
              <a:t>orporation for </a:t>
            </a:r>
          </a:p>
          <a:p>
            <a:pPr marL="0" indent="0" eaLnBrk="1" hangingPunct="1">
              <a:buNone/>
            </a:pPr>
            <a:r>
              <a:rPr lang="en-CA" altLang="en-US" b="1" dirty="0"/>
              <a:t>A</a:t>
            </a:r>
            <a:r>
              <a:rPr lang="en-CA" altLang="en-US" dirty="0"/>
              <a:t>ssigned </a:t>
            </a:r>
          </a:p>
          <a:p>
            <a:pPr marL="0" indent="0" eaLnBrk="1" hangingPunct="1">
              <a:buNone/>
            </a:pPr>
            <a:r>
              <a:rPr lang="en-CA" altLang="en-US" b="1" dirty="0"/>
              <a:t>N</a:t>
            </a:r>
            <a:r>
              <a:rPr lang="en-CA" altLang="en-US" dirty="0"/>
              <a:t>ames and </a:t>
            </a:r>
          </a:p>
          <a:p>
            <a:pPr marL="0" indent="0" eaLnBrk="1" hangingPunct="1">
              <a:buNone/>
            </a:pPr>
            <a:r>
              <a:rPr lang="en-CA" altLang="en-US" b="1" dirty="0"/>
              <a:t>N</a:t>
            </a:r>
            <a:r>
              <a:rPr lang="en-CA" altLang="en-US" dirty="0"/>
              <a:t>umbers</a:t>
            </a:r>
            <a:endParaRPr lang="en-US" altLang="en-US" dirty="0"/>
          </a:p>
          <a:p>
            <a:endParaRPr lang="en-CA" dirty="0"/>
          </a:p>
        </p:txBody>
      </p:sp>
      <p:sp>
        <p:nvSpPr>
          <p:cNvPr id="4" name="Footer Placeholder 3">
            <a:extLst>
              <a:ext uri="{FF2B5EF4-FFF2-40B4-BE49-F238E27FC236}">
                <a16:creationId xmlns:a16="http://schemas.microsoft.com/office/drawing/2014/main" id="{9815F9B8-D2A4-4410-87E6-4CB74535C7DD}"/>
              </a:ext>
            </a:extLst>
          </p:cNvPr>
          <p:cNvSpPr>
            <a:spLocks noGrp="1"/>
          </p:cNvSpPr>
          <p:nvPr>
            <p:ph type="ftr" sz="quarter" idx="11"/>
          </p:nvPr>
        </p:nvSpPr>
        <p:spPr/>
        <p:txBody>
          <a:bodyPr/>
          <a:lstStyle/>
          <a:p>
            <a:pPr>
              <a:defRPr/>
            </a:pPr>
            <a:r>
              <a:rPr lang="en-US"/>
              <a:t>Class 4</a:t>
            </a:r>
            <a:endParaRPr lang="en-US" dirty="0"/>
          </a:p>
        </p:txBody>
      </p:sp>
      <p:pic>
        <p:nvPicPr>
          <p:cNvPr id="5" name="Picture 7">
            <a:extLst>
              <a:ext uri="{FF2B5EF4-FFF2-40B4-BE49-F238E27FC236}">
                <a16:creationId xmlns:a16="http://schemas.microsoft.com/office/drawing/2014/main" id="{CF81BFAB-002B-4873-BC93-C7C266E93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916113"/>
            <a:ext cx="3671887"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710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EF5-B79B-4CA1-9B9B-E0B1E8824A44}"/>
              </a:ext>
            </a:extLst>
          </p:cNvPr>
          <p:cNvSpPr>
            <a:spLocks noGrp="1"/>
          </p:cNvSpPr>
          <p:nvPr>
            <p:ph type="title"/>
          </p:nvPr>
        </p:nvSpPr>
        <p:spPr>
          <a:xfrm>
            <a:off x="457200" y="274638"/>
            <a:ext cx="8229600" cy="706090"/>
          </a:xfrm>
        </p:spPr>
        <p:txBody>
          <a:bodyPr/>
          <a:lstStyle/>
          <a:p>
            <a:r>
              <a:rPr lang="en-US" altLang="en-US" dirty="0"/>
              <a:t>ICANN - UDRP</a:t>
            </a:r>
            <a:endParaRPr lang="en-CA" dirty="0"/>
          </a:p>
        </p:txBody>
      </p:sp>
      <p:sp>
        <p:nvSpPr>
          <p:cNvPr id="3" name="Content Placeholder 2">
            <a:extLst>
              <a:ext uri="{FF2B5EF4-FFF2-40B4-BE49-F238E27FC236}">
                <a16:creationId xmlns:a16="http://schemas.microsoft.com/office/drawing/2014/main" id="{C3269A37-07FE-49AA-830B-DD10EEC27D6B}"/>
              </a:ext>
            </a:extLst>
          </p:cNvPr>
          <p:cNvSpPr>
            <a:spLocks noGrp="1"/>
          </p:cNvSpPr>
          <p:nvPr>
            <p:ph idx="1"/>
          </p:nvPr>
        </p:nvSpPr>
        <p:spPr>
          <a:xfrm>
            <a:off x="457200" y="980728"/>
            <a:ext cx="8229600" cy="5145435"/>
          </a:xfrm>
        </p:spPr>
        <p:txBody>
          <a:bodyPr/>
          <a:lstStyle/>
          <a:p>
            <a:pPr marL="0" indent="0" eaLnBrk="1" hangingPunct="1">
              <a:buNone/>
            </a:pPr>
            <a:r>
              <a:rPr lang="en-US" altLang="en-US" sz="2800" dirty="0"/>
              <a:t>Uniform Domain Name Dispute Resolution Procedure</a:t>
            </a:r>
          </a:p>
          <a:p>
            <a:pPr marL="0" indent="0" eaLnBrk="1" hangingPunct="1">
              <a:buNone/>
            </a:pPr>
            <a:r>
              <a:rPr lang="en-CA" altLang="en-US" sz="1400" dirty="0"/>
              <a:t>4. a. Applicable Disputes. You are required to submit to a mandatory administrative proceeding in the event that a third party (a "complainant") asserts to the applicable Provider, in compliance with the Rules of Procedure, that</a:t>
            </a:r>
          </a:p>
          <a:p>
            <a:pPr marL="0" indent="0" eaLnBrk="1" hangingPunct="1">
              <a:buNone/>
            </a:pPr>
            <a:endParaRPr lang="en-CA" altLang="en-US" sz="1400" dirty="0"/>
          </a:p>
          <a:p>
            <a:pPr marL="0" indent="0" eaLnBrk="1" hangingPunct="1">
              <a:buNone/>
            </a:pPr>
            <a:r>
              <a:rPr lang="en-CA" altLang="en-US" sz="1400" dirty="0"/>
              <a:t>(</a:t>
            </a:r>
            <a:r>
              <a:rPr lang="en-CA" altLang="en-US" sz="1400" dirty="0" err="1"/>
              <a:t>i</a:t>
            </a:r>
            <a:r>
              <a:rPr lang="en-CA" altLang="en-US" sz="1400" dirty="0"/>
              <a:t>) </a:t>
            </a:r>
            <a:r>
              <a:rPr lang="en-CA" altLang="en-US" sz="1800" b="1" dirty="0"/>
              <a:t>your domain name is identical or confusingly similar to a trademark or service mark in which the complainant has rights</a:t>
            </a:r>
            <a:r>
              <a:rPr lang="en-CA" altLang="en-US" sz="1400" dirty="0"/>
              <a:t>; and</a:t>
            </a:r>
          </a:p>
          <a:p>
            <a:pPr marL="0" indent="0" eaLnBrk="1" hangingPunct="1">
              <a:buNone/>
            </a:pPr>
            <a:r>
              <a:rPr lang="en-CA" altLang="en-US" sz="1400" dirty="0"/>
              <a:t>(ii) you have no rights or legitimate interests in respect of the domain name; and</a:t>
            </a:r>
          </a:p>
          <a:p>
            <a:pPr marL="0" indent="0" eaLnBrk="1" hangingPunct="1">
              <a:buNone/>
            </a:pPr>
            <a:r>
              <a:rPr lang="en-CA" altLang="en-US" sz="1400" dirty="0"/>
              <a:t>(iii) your domain name has been registered and is being used in bad faith.</a:t>
            </a:r>
          </a:p>
          <a:p>
            <a:pPr marL="0" indent="0" eaLnBrk="1" hangingPunct="1">
              <a:buNone/>
            </a:pPr>
            <a:r>
              <a:rPr lang="en-CA" altLang="en-US" sz="1400" dirty="0"/>
              <a:t>In the administrative proceeding, the complainant must prove that each of these three elements are present.</a:t>
            </a:r>
          </a:p>
          <a:p>
            <a:pPr marL="0" indent="0" eaLnBrk="1" hangingPunct="1">
              <a:buNone/>
            </a:pPr>
            <a:endParaRPr lang="en-CA" altLang="en-US" sz="1400" dirty="0"/>
          </a:p>
          <a:p>
            <a:pPr marL="0" indent="0" eaLnBrk="1" hangingPunct="1">
              <a:buNone/>
            </a:pPr>
            <a:r>
              <a:rPr lang="en-CA" altLang="en-US" sz="1400" dirty="0"/>
              <a:t>b. Evidence of Registration and Use in Bad Faith. For the purposes of Paragraph 4(a)(iii), the following circumstances, in particular but without limitation, if found by the Panel to be present, shall be evidence of the registration and use of a domain name in bad faith:</a:t>
            </a:r>
          </a:p>
          <a:p>
            <a:pPr marL="0" indent="0" eaLnBrk="1" hangingPunct="1">
              <a:buNone/>
            </a:pPr>
            <a:r>
              <a:rPr lang="en-CA" altLang="en-US" sz="1400" dirty="0"/>
              <a:t>(</a:t>
            </a:r>
            <a:r>
              <a:rPr lang="en-CA" altLang="en-US" sz="1400" dirty="0" err="1"/>
              <a:t>i</a:t>
            </a:r>
            <a:r>
              <a:rPr lang="en-CA" altLang="en-US" sz="1400" dirty="0"/>
              <a:t>) circumstances indicating that you have registered or you have acquired the domain name primarily for the purpose of selling, renting, or otherwise transferring the domain name registration to the complainant who is the owner of the trademark or service mark or to a competitor of that complainant, for valuable consideration in excess of your documented out-of-pocket costs directly related to the domain name; or</a:t>
            </a:r>
          </a:p>
          <a:p>
            <a:pPr marL="0" indent="0" eaLnBrk="1" hangingPunct="1">
              <a:buNone/>
            </a:pPr>
            <a:r>
              <a:rPr lang="en-CA" altLang="en-US" sz="1400" dirty="0"/>
              <a:t>(ii) you have registered the domain name in order to prevent the owner of the trademark or service mark from reflecting the mark in a corresponding domain name, provided that you have engaged in a pattern of such conduct; (…)</a:t>
            </a:r>
            <a:endParaRPr lang="en-US" altLang="en-US" sz="1400" dirty="0"/>
          </a:p>
          <a:p>
            <a:endParaRPr lang="en-CA" sz="1400" dirty="0"/>
          </a:p>
        </p:txBody>
      </p:sp>
      <p:sp>
        <p:nvSpPr>
          <p:cNvPr id="4" name="Footer Placeholder 3">
            <a:extLst>
              <a:ext uri="{FF2B5EF4-FFF2-40B4-BE49-F238E27FC236}">
                <a16:creationId xmlns:a16="http://schemas.microsoft.com/office/drawing/2014/main" id="{41E9F422-902E-49D9-BE5B-DF20EE937CED}"/>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2841899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ECCF-CF1F-4412-A274-AD8046F66FCA}"/>
              </a:ext>
            </a:extLst>
          </p:cNvPr>
          <p:cNvSpPr>
            <a:spLocks noGrp="1"/>
          </p:cNvSpPr>
          <p:nvPr>
            <p:ph type="title"/>
          </p:nvPr>
        </p:nvSpPr>
        <p:spPr/>
        <p:txBody>
          <a:bodyPr/>
          <a:lstStyle/>
          <a:p>
            <a:r>
              <a:rPr lang="en-US" altLang="en-US" dirty="0"/>
              <a:t>Domain names and TM’s</a:t>
            </a:r>
            <a:endParaRPr lang="en-CA" dirty="0"/>
          </a:p>
        </p:txBody>
      </p:sp>
      <p:sp>
        <p:nvSpPr>
          <p:cNvPr id="3" name="Content Placeholder 2">
            <a:extLst>
              <a:ext uri="{FF2B5EF4-FFF2-40B4-BE49-F238E27FC236}">
                <a16:creationId xmlns:a16="http://schemas.microsoft.com/office/drawing/2014/main" id="{E6D48391-72A1-4872-A2EB-38A046376F8A}"/>
              </a:ext>
            </a:extLst>
          </p:cNvPr>
          <p:cNvSpPr>
            <a:spLocks noGrp="1"/>
          </p:cNvSpPr>
          <p:nvPr>
            <p:ph idx="1"/>
          </p:nvPr>
        </p:nvSpPr>
        <p:spPr>
          <a:xfrm>
            <a:off x="457200" y="1340768"/>
            <a:ext cx="8229600" cy="4785395"/>
          </a:xfrm>
        </p:spPr>
        <p:txBody>
          <a:bodyPr/>
          <a:lstStyle/>
          <a:p>
            <a:pPr marL="0" indent="0" eaLnBrk="1" hangingPunct="1">
              <a:buNone/>
              <a:defRPr/>
            </a:pPr>
            <a:r>
              <a:rPr lang="en-CA" sz="2000" dirty="0"/>
              <a:t>1. </a:t>
            </a:r>
            <a:r>
              <a:rPr lang="en-CA" b="1" i="1" dirty="0" err="1"/>
              <a:t>Boaden</a:t>
            </a:r>
            <a:r>
              <a:rPr lang="en-CA" b="1" i="1" dirty="0"/>
              <a:t> Catering v. Real Food </a:t>
            </a:r>
            <a:r>
              <a:rPr lang="en-CA" sz="1400" dirty="0"/>
              <a:t>2016 ONSC 4098</a:t>
            </a:r>
          </a:p>
          <a:p>
            <a:pPr marL="0" indent="0" eaLnBrk="1" hangingPunct="1">
              <a:buNone/>
              <a:defRPr/>
            </a:pPr>
            <a:r>
              <a:rPr lang="en-US" altLang="en-US" sz="2000" dirty="0"/>
              <a:t>“</a:t>
            </a:r>
            <a:r>
              <a:rPr lang="en-CA" altLang="en-US" sz="2000" dirty="0"/>
              <a:t>I find that </a:t>
            </a:r>
            <a:r>
              <a:rPr lang="en-CA" altLang="en-US" sz="2000" dirty="0" err="1"/>
              <a:t>Boaden</a:t>
            </a:r>
            <a:r>
              <a:rPr lang="en-CA" altLang="en-US" sz="2000" dirty="0"/>
              <a:t> registered the domain name rfrk.ca in bad faith with a view to denying RFRK the ability to use the name and in order to direct or point persons interested in RFRK to the </a:t>
            </a:r>
            <a:r>
              <a:rPr lang="en-CA" altLang="en-US" sz="2000" dirty="0" err="1"/>
              <a:t>Boaden</a:t>
            </a:r>
            <a:r>
              <a:rPr lang="en-CA" altLang="en-US" sz="2000" dirty="0"/>
              <a:t> website by the use of meta-tags.”</a:t>
            </a:r>
          </a:p>
          <a:p>
            <a:pPr marL="0" indent="0" eaLnBrk="1" hangingPunct="1">
              <a:buNone/>
              <a:defRPr/>
            </a:pPr>
            <a:r>
              <a:rPr lang="en-CA" altLang="en-US" sz="2000" dirty="0">
                <a:sym typeface="Wingdings" panose="05000000000000000000" pitchFamily="2" charset="2"/>
              </a:rPr>
              <a:t> “</a:t>
            </a:r>
            <a:r>
              <a:rPr lang="en-CA" altLang="en-US" sz="2000" b="1" dirty="0">
                <a:sym typeface="Wingdings" panose="05000000000000000000" pitchFamily="2" charset="2"/>
              </a:rPr>
              <a:t>confusingly similar</a:t>
            </a:r>
            <a:r>
              <a:rPr lang="en-CA" altLang="en-US" sz="2000" dirty="0">
                <a:sym typeface="Wingdings" panose="05000000000000000000" pitchFamily="2" charset="2"/>
              </a:rPr>
              <a:t>” to registered TM was enough, didn’t have to be identical</a:t>
            </a:r>
            <a:endParaRPr lang="en-CA" dirty="0"/>
          </a:p>
          <a:p>
            <a:pPr marL="0" indent="0">
              <a:buNone/>
            </a:pPr>
            <a:r>
              <a:rPr lang="en-CA" sz="2400" dirty="0"/>
              <a:t>2. Google Ad complaints – TM client success story!</a:t>
            </a:r>
          </a:p>
          <a:p>
            <a:pPr marL="0" indent="0">
              <a:buNone/>
            </a:pPr>
            <a:r>
              <a:rPr lang="en-CA" sz="2400" dirty="0"/>
              <a:t>3. </a:t>
            </a:r>
            <a:r>
              <a:rPr lang="en-CA" sz="2400" i="1" dirty="0"/>
              <a:t>Google v. </a:t>
            </a:r>
            <a:r>
              <a:rPr lang="en-CA" sz="2400" i="1" dirty="0" err="1"/>
              <a:t>Equustek</a:t>
            </a:r>
            <a:r>
              <a:rPr lang="en-CA" sz="2400" i="1" dirty="0"/>
              <a:t> </a:t>
            </a:r>
            <a:r>
              <a:rPr lang="en-CA" sz="2400" dirty="0"/>
              <a:t>(November 13)</a:t>
            </a:r>
          </a:p>
          <a:p>
            <a:pPr marL="0" indent="0">
              <a:buNone/>
            </a:pPr>
            <a:r>
              <a:rPr lang="en-CA" sz="2400" dirty="0"/>
              <a:t>4. Ad keywords - </a:t>
            </a:r>
            <a:r>
              <a:rPr lang="en-CA" sz="2400" i="1" dirty="0"/>
              <a:t>Vancouver Community College c. Vancouver Career College (Burnaby) Inc</a:t>
            </a:r>
            <a:r>
              <a:rPr lang="en-CA" sz="2400" dirty="0"/>
              <a:t>., 2017 BCCA 41 – passing off in keyword bidding (passing off when search results displayed)</a:t>
            </a:r>
          </a:p>
        </p:txBody>
      </p:sp>
      <p:sp>
        <p:nvSpPr>
          <p:cNvPr id="4" name="Footer Placeholder 3">
            <a:extLst>
              <a:ext uri="{FF2B5EF4-FFF2-40B4-BE49-F238E27FC236}">
                <a16:creationId xmlns:a16="http://schemas.microsoft.com/office/drawing/2014/main" id="{EDD54660-7F04-4A18-AA86-1B74928C0267}"/>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52499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en-CA" i="1" dirty="0"/>
              <a:t>Voltage v. Doe: </a:t>
            </a:r>
            <a:r>
              <a:rPr lang="en-CA" dirty="0"/>
              <a:t>Part III the Revenge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p:txBody>
          <a:bodyPr/>
          <a:lstStyle/>
          <a:p>
            <a:pPr marL="0" indent="0">
              <a:buNone/>
            </a:pPr>
            <a:endParaRPr lang="en-CA" dirty="0"/>
          </a:p>
          <a:p>
            <a:pPr marL="0" indent="0">
              <a:buNone/>
            </a:pPr>
            <a:r>
              <a:rPr lang="en-CA" dirty="0"/>
              <a:t>(an epic tale to be continued later, I </a:t>
            </a:r>
            <a:r>
              <a:rPr lang="en-CA" dirty="0" err="1"/>
              <a:t>gotta</a:t>
            </a:r>
            <a:r>
              <a:rPr lang="en-CA" dirty="0"/>
              <a:t> teach you some other stuff first…)</a:t>
            </a:r>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4</a:t>
            </a:r>
            <a:endParaRPr lang="en-US" dirty="0"/>
          </a:p>
        </p:txBody>
      </p:sp>
    </p:spTree>
    <p:extLst>
      <p:ext uri="{BB962C8B-B14F-4D97-AF65-F5344CB8AC3E}">
        <p14:creationId xmlns:p14="http://schemas.microsoft.com/office/powerpoint/2010/main" val="76571853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39602</TotalTime>
  <Words>8763</Words>
  <Application>Microsoft Office PowerPoint</Application>
  <PresentationFormat>On-screen Show (4:3)</PresentationFormat>
  <Paragraphs>699</Paragraphs>
  <Slides>83</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Wingdings</vt:lpstr>
      <vt:lpstr>Office Theme</vt:lpstr>
      <vt:lpstr> Class 4 – September 30 Class 3 cont.! (Copyright territorial jurisdiction and other preliminary matters)  Intro to privacy                                </vt:lpstr>
      <vt:lpstr>Admin crap</vt:lpstr>
      <vt:lpstr>Admin part 2 - learning stuff!</vt:lpstr>
      <vt:lpstr>In the News</vt:lpstr>
      <vt:lpstr>Finishing class 3 COPYRIGHT, territorial jurisdiction, finding violators (all a jumbled mess…)</vt:lpstr>
      <vt:lpstr>Voltage Pictures LLC v. John Doe </vt:lpstr>
      <vt:lpstr>Voltage Pictures LLC v. John Doe</vt:lpstr>
      <vt:lpstr>Voltage v. Doe – wait there’s more!</vt:lpstr>
      <vt:lpstr>Voltage v. Doe: Part III the Revenge</vt:lpstr>
      <vt:lpstr>Norwich Orders summary</vt:lpstr>
      <vt:lpstr>Norwich as described in Leahy 2002 ABCA 101</vt:lpstr>
      <vt:lpstr>Norwich orders on the internet</vt:lpstr>
      <vt:lpstr>Norwich orders for:</vt:lpstr>
      <vt:lpstr>Preliminary matters –  TERRITORIAL JURISDICTION</vt:lpstr>
      <vt:lpstr>Territorial jurisdiction</vt:lpstr>
      <vt:lpstr>The “Tariff-22 Case”</vt:lpstr>
      <vt:lpstr>Tariff-22 Case takeaways</vt:lpstr>
      <vt:lpstr>Copyright Trilogy 2004</vt:lpstr>
      <vt:lpstr>S. 31.1 Copyright Act</vt:lpstr>
      <vt:lpstr>USA sort of equivalent to 31.1? The DMCA</vt:lpstr>
      <vt:lpstr>Territorial Jurisdiction: @yousuck! – Internet Defamation</vt:lpstr>
      <vt:lpstr>Haaretz.com v. Goldhar 2 steps to suing Intro to Private International Law</vt:lpstr>
      <vt:lpstr>Territorial Jurisdiction Choice of forum clause?</vt:lpstr>
      <vt:lpstr>Douez v. Facebook, Inc</vt:lpstr>
      <vt:lpstr>Facebook / Meta current Terms</vt:lpstr>
      <vt:lpstr>Territorial Jurisdiction Choice of forum clause???</vt:lpstr>
      <vt:lpstr>Territorial Jurisdiction Choice of forum clause!</vt:lpstr>
      <vt:lpstr>Territorial Jurisdiction Choice of forum clause!</vt:lpstr>
      <vt:lpstr> </vt:lpstr>
      <vt:lpstr>© law doesn’t vanish on the internet</vt:lpstr>
      <vt:lpstr>© law doesn’t vanish on the internet, but maybe it changes?</vt:lpstr>
      <vt:lpstr>© law doesn’t vanish on the internet, but maybe it changes?</vt:lpstr>
      <vt:lpstr>2012 Copyright Pentalogy</vt:lpstr>
      <vt:lpstr>Follow up to ESA</vt:lpstr>
      <vt:lpstr>Follow up to ESA</vt:lpstr>
      <vt:lpstr>C-11: Copyright Modernization Act</vt:lpstr>
      <vt:lpstr>Copyright Modernization Act</vt:lpstr>
      <vt:lpstr>CMA – Notice (#1) and Notice</vt:lpstr>
      <vt:lpstr>CMA – Notice and Notice (#2)</vt:lpstr>
      <vt:lpstr>A notice!</vt:lpstr>
      <vt:lpstr>(notice cont.)  the threats</vt:lpstr>
      <vt:lpstr>Notice threats - reaction</vt:lpstr>
      <vt:lpstr>New Notices!</vt:lpstr>
      <vt:lpstr>New Notices!</vt:lpstr>
      <vt:lpstr>Voltage v. Doe: Part III the Revenge</vt:lpstr>
      <vt:lpstr>Voltage v. Doe: Part IV in 3-D</vt:lpstr>
      <vt:lpstr>Voltage v. Doe: Part IV in 3-D (cont.)</vt:lpstr>
      <vt:lpstr>Voltage v. Doe: Part V - The Reckoning</vt:lpstr>
      <vt:lpstr>Voltage v. Doe: Part V - The Reckoning</vt:lpstr>
      <vt:lpstr>Voltage v. Doe: Part V - The Reckoning</vt:lpstr>
      <vt:lpstr>Voltage v. Doe: Part VI –  The Force Awakens</vt:lpstr>
      <vt:lpstr>Voltage v. Doe: Part VI –  The Force Awakens</vt:lpstr>
      <vt:lpstr>Voltage Parts VII and VIII: Tokyo Drift Reverse class action actual rulings</vt:lpstr>
      <vt:lpstr>Voltage Part IX: The Voyage Home?</vt:lpstr>
      <vt:lpstr>Voltage Part X: Will it never end?</vt:lpstr>
      <vt:lpstr>Voltage Part XI: It will never end</vt:lpstr>
      <vt:lpstr>Voltage Part XI (cont.)</vt:lpstr>
      <vt:lpstr>Voltage Part XI (cont.)</vt:lpstr>
      <vt:lpstr>USA  - “Notice and Takedown” </vt:lpstr>
      <vt:lpstr>Voltage Part XI (cont.)</vt:lpstr>
      <vt:lpstr>Voltage Part XII: Maybe it’s over?</vt:lpstr>
      <vt:lpstr>CMA - Enabling © infringement</vt:lpstr>
      <vt:lpstr>Enabling © infringement - factors</vt:lpstr>
      <vt:lpstr>Mashups!</vt:lpstr>
      <vt:lpstr>Mashups!</vt:lpstr>
      <vt:lpstr>Fighting internet piracy: Fair Play Coalition (Feb. 2018)</vt:lpstr>
      <vt:lpstr>Nice try!</vt:lpstr>
      <vt:lpstr>Nice try!</vt:lpstr>
      <vt:lpstr>If at first you don’t succeed…</vt:lpstr>
      <vt:lpstr>Bell Media Inc. v. GoldTV.Biz Important quote takeaway </vt:lpstr>
      <vt:lpstr>Bell Media Inc. v. GoldTV.Biz (cont.) Teksavvy Solutions Inc. v. Bell Media Inc.  2021 FCA 100 (May 26)</vt:lpstr>
      <vt:lpstr>Teksavvy Solutions Inc. v. Bell Media Inc.</vt:lpstr>
      <vt:lpstr>Teksavvy Solutions Inc. v. Bell Media Inc.</vt:lpstr>
      <vt:lpstr>Teksavvy Solutions Inc. v. Bell Media Inc.</vt:lpstr>
      <vt:lpstr>Teksavvy Solutions Inc. v. Bell Media Inc.</vt:lpstr>
      <vt:lpstr>Rogers Media Inc. et al  v. John Doe 1 et al</vt:lpstr>
      <vt:lpstr>Rogers Media Inc. et al  v. John Doe 1 et al</vt:lpstr>
      <vt:lpstr>Rogers Media Inc. et al  v. John Doe 1 et al</vt:lpstr>
      <vt:lpstr>Parting © thought (from C2MTL)</vt:lpstr>
      <vt:lpstr>Online Trademarks</vt:lpstr>
      <vt:lpstr>ICANN</vt:lpstr>
      <vt:lpstr>ICANN - UDRP</vt:lpstr>
      <vt:lpstr>Domain names and TM’s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1339</cp:revision>
  <dcterms:created xsi:type="dcterms:W3CDTF">2011-09-16T14:20:42Z</dcterms:created>
  <dcterms:modified xsi:type="dcterms:W3CDTF">2024-09-30T23:24:39Z</dcterms:modified>
</cp:coreProperties>
</file>