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34"/>
  </p:notesMasterIdLst>
  <p:handoutMasterIdLst>
    <p:handoutMasterId r:id="rId35"/>
  </p:handoutMasterIdLst>
  <p:sldIdLst>
    <p:sldId id="256" r:id="rId6"/>
    <p:sldId id="264" r:id="rId7"/>
    <p:sldId id="262" r:id="rId8"/>
    <p:sldId id="257" r:id="rId9"/>
    <p:sldId id="261" r:id="rId10"/>
    <p:sldId id="266" r:id="rId11"/>
    <p:sldId id="259" r:id="rId12"/>
    <p:sldId id="260" r:id="rId13"/>
    <p:sldId id="263" r:id="rId14"/>
    <p:sldId id="270" r:id="rId15"/>
    <p:sldId id="267" r:id="rId16"/>
    <p:sldId id="268" r:id="rId17"/>
    <p:sldId id="273" r:id="rId18"/>
    <p:sldId id="274" r:id="rId19"/>
    <p:sldId id="272" r:id="rId20"/>
    <p:sldId id="271" r:id="rId21"/>
    <p:sldId id="269" r:id="rId22"/>
    <p:sldId id="275" r:id="rId23"/>
    <p:sldId id="276" r:id="rId24"/>
    <p:sldId id="277" r:id="rId25"/>
    <p:sldId id="282" r:id="rId26"/>
    <p:sldId id="279" r:id="rId27"/>
    <p:sldId id="278" r:id="rId28"/>
    <p:sldId id="280" r:id="rId29"/>
    <p:sldId id="281" r:id="rId30"/>
    <p:sldId id="287" r:id="rId31"/>
    <p:sldId id="286" r:id="rId32"/>
    <p:sldId id="288" r:id="rId33"/>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AAB15"/>
    <a:srgbClr val="65482B"/>
    <a:srgbClr val="C75806"/>
    <a:srgbClr val="00499F"/>
    <a:srgbClr val="0CC1E0"/>
    <a:srgbClr val="1B00FE"/>
    <a:srgbClr val="FFFFFF"/>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39CE1-B4FC-8403-AAEB-B048ACE073CA}" v="20" dt="2024-09-30T19:17:31.896"/>
    <p1510:client id="{377FA3F3-682A-594D-978D-46AD73496EE4}" v="24" dt="2024-09-30T18:06:28.428"/>
    <p1510:client id="{5BE56550-D7C0-4888-A4DE-699990734E33}" v="805" dt="2024-09-30T18:09:18.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46D653B-BF70-4300-86E3-B8E8CE6869AC}"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vlex.com/vid/bell-media-inc-v-82701475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1</a:t>
            </a:fld>
            <a:endParaRPr lang="ru-RU"/>
          </a:p>
        </p:txBody>
      </p:sp>
    </p:spTree>
    <p:extLst>
      <p:ext uri="{BB962C8B-B14F-4D97-AF65-F5344CB8AC3E}">
        <p14:creationId xmlns:p14="http://schemas.microsoft.com/office/powerpoint/2010/main" val="162438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b="1" u="sng"/>
              <a:t>ELLIOT</a:t>
            </a:r>
          </a:p>
          <a:p>
            <a:pPr marL="0" indent="0">
              <a:buFont typeface="+mj-lt"/>
              <a:buNone/>
            </a:pPr>
            <a:r>
              <a:rPr lang="en-CA" b="1" u="sng"/>
              <a:t>We will address these reasons on the next slides</a:t>
            </a:r>
          </a:p>
        </p:txBody>
      </p:sp>
      <p:sp>
        <p:nvSpPr>
          <p:cNvPr id="4" name="Slide Number Placeholder 3"/>
          <p:cNvSpPr>
            <a:spLocks noGrp="1"/>
          </p:cNvSpPr>
          <p:nvPr>
            <p:ph type="sldNum" sz="quarter" idx="5"/>
          </p:nvPr>
        </p:nvSpPr>
        <p:spPr/>
        <p:txBody>
          <a:bodyPr/>
          <a:lstStyle/>
          <a:p>
            <a:fld id="{046D653B-BF70-4300-86E3-B8E8CE6869AC}" type="slidenum">
              <a:rPr lang="ru-RU" smtClean="0"/>
              <a:pPr/>
              <a:t>12</a:t>
            </a:fld>
            <a:endParaRPr lang="ru-RU"/>
          </a:p>
        </p:txBody>
      </p:sp>
    </p:spTree>
    <p:extLst>
      <p:ext uri="{BB962C8B-B14F-4D97-AF65-F5344CB8AC3E}">
        <p14:creationId xmlns:p14="http://schemas.microsoft.com/office/powerpoint/2010/main" val="251103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a:t>The Copyright Act’s list of potential remedies for copyright holders is exhaustive – site-blocking is not included</a:t>
            </a:r>
          </a:p>
          <a:p>
            <a:pPr marL="228600" indent="-228600">
              <a:buAutoNum type="arabicPeriod"/>
            </a:pPr>
            <a:r>
              <a:rPr lang="en-CA"/>
              <a:t>In 2012, when introducing reforms to the Copyright Act, Parliament considered but, in the end, decided against including a site-blocking regime. Therefore, the Court should not now issue and order that Parliament specifically declined to explicitly offer.</a:t>
            </a:r>
          </a:p>
        </p:txBody>
      </p:sp>
      <p:sp>
        <p:nvSpPr>
          <p:cNvPr id="4" name="Slide Number Placeholder 3"/>
          <p:cNvSpPr>
            <a:spLocks noGrp="1"/>
          </p:cNvSpPr>
          <p:nvPr>
            <p:ph type="sldNum" sz="quarter" idx="5"/>
          </p:nvPr>
        </p:nvSpPr>
        <p:spPr/>
        <p:txBody>
          <a:bodyPr/>
          <a:lstStyle/>
          <a:p>
            <a:fld id="{046D653B-BF70-4300-86E3-B8E8CE6869AC}" type="slidenum">
              <a:rPr lang="ru-RU" smtClean="0"/>
              <a:pPr/>
              <a:t>13</a:t>
            </a:fld>
            <a:endParaRPr lang="ru-RU"/>
          </a:p>
        </p:txBody>
      </p:sp>
    </p:spTree>
    <p:extLst>
      <p:ext uri="{BB962C8B-B14F-4D97-AF65-F5344CB8AC3E}">
        <p14:creationId xmlns:p14="http://schemas.microsoft.com/office/powerpoint/2010/main" val="46441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TekSavvy argues that the issue before the Court regarding a site-blocking order is distinct from the copyright issue and, as such, falls under the sole jurisdiction of the CRTC, who has already ruled that it should only be ordered in exceptional circumstances. For the court to issue such an order would be to usurp the CRTC’s role both in its ability to order one and to determine what qualifies as “exceptional circumstances”</a:t>
            </a:r>
          </a:p>
        </p:txBody>
      </p:sp>
      <p:sp>
        <p:nvSpPr>
          <p:cNvPr id="4" name="Slide Number Placeholder 3"/>
          <p:cNvSpPr>
            <a:spLocks noGrp="1"/>
          </p:cNvSpPr>
          <p:nvPr>
            <p:ph type="sldNum" sz="quarter" idx="5"/>
          </p:nvPr>
        </p:nvSpPr>
        <p:spPr/>
        <p:txBody>
          <a:bodyPr/>
          <a:lstStyle/>
          <a:p>
            <a:fld id="{046D653B-BF70-4300-86E3-B8E8CE6869AC}" type="slidenum">
              <a:rPr lang="ru-RU" smtClean="0"/>
              <a:pPr/>
              <a:t>14</a:t>
            </a:fld>
            <a:endParaRPr lang="ru-RU"/>
          </a:p>
        </p:txBody>
      </p:sp>
    </p:spTree>
    <p:extLst>
      <p:ext uri="{BB962C8B-B14F-4D97-AF65-F5344CB8AC3E}">
        <p14:creationId xmlns:p14="http://schemas.microsoft.com/office/powerpoint/2010/main" val="357379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a:solidFill>
                  <a:srgbClr val="0E0E0E"/>
                </a:solidFill>
                <a:effectLst/>
                <a:latin typeface=".SF NS"/>
              </a:rPr>
              <a:t>The court explains that the Copyright Act provides for all remedies related to copyright infringement, including injunctions like site-blocking. The court believes that the absence of a specific site-blocking law doesn’t limit its power to issue such an order.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Subsection 34(1) of the </a:t>
            </a:r>
            <a:r>
              <a:rPr lang="en-US" i="1"/>
              <a:t>Copyright Act </a:t>
            </a:r>
            <a:r>
              <a:rPr lang="en-US"/>
              <a:t>recognizes that, subject to that </a:t>
            </a:r>
            <a:r>
              <a:rPr lang="en-US" i="1"/>
              <a:t>Act</a:t>
            </a:r>
            <a:r>
              <a:rPr lang="en-US"/>
              <a:t>, a copyright owner is “entitled to all remedies by way of injunction […] that are or may be conferred by law for the infringement of a right” – includes against third parties who facilitate harm to them (even unintentionally/unwittingly). This very broad entitlement is not in line with </a:t>
            </a:r>
            <a:r>
              <a:rPr lang="en-US" err="1"/>
              <a:t>TekSavvy’s</a:t>
            </a:r>
            <a:r>
              <a:rPr lang="en-US"/>
              <a:t> argument.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15</a:t>
            </a:fld>
            <a:endParaRPr lang="ru-RU"/>
          </a:p>
        </p:txBody>
      </p:sp>
    </p:spTree>
    <p:extLst>
      <p:ext uri="{BB962C8B-B14F-4D97-AF65-F5344CB8AC3E}">
        <p14:creationId xmlns:p14="http://schemas.microsoft.com/office/powerpoint/2010/main" val="145799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Main point underlying the response is that the Court is arguing on TekSavvy’s premise. The Court is insisting that the question of site-blocking is not completely distinct from the Copyright issue, and this is, at its heart, a copyright issue with site-blocking a potential remedy.</a:t>
            </a:r>
          </a:p>
          <a:p>
            <a:r>
              <a:rPr lang="en-CA"/>
              <a:t>In the FairPlay decision, the CRTC, in para. 67, noted that s. 36 of the Telecommunications Act does not give them a mandating power for site-blocking, just a confirming power. </a:t>
            </a:r>
          </a:p>
          <a:p>
            <a:r>
              <a:rPr lang="en-CA"/>
              <a:t>Furthermore, the CRTC was right in that decision where they said the Copyright Act is exhaustive in that all remedies for copyright must be found within the Act. </a:t>
            </a:r>
          </a:p>
        </p:txBody>
      </p:sp>
      <p:sp>
        <p:nvSpPr>
          <p:cNvPr id="4" name="Slide Number Placeholder 3"/>
          <p:cNvSpPr>
            <a:spLocks noGrp="1"/>
          </p:cNvSpPr>
          <p:nvPr>
            <p:ph type="sldNum" sz="quarter" idx="5"/>
          </p:nvPr>
        </p:nvSpPr>
        <p:spPr/>
        <p:txBody>
          <a:bodyPr/>
          <a:lstStyle/>
          <a:p>
            <a:fld id="{046D653B-BF70-4300-86E3-B8E8CE6869AC}" type="slidenum">
              <a:rPr lang="ru-RU" smtClean="0"/>
              <a:pPr/>
              <a:t>16</a:t>
            </a:fld>
            <a:endParaRPr lang="ru-RU"/>
          </a:p>
        </p:txBody>
      </p:sp>
    </p:spTree>
    <p:extLst>
      <p:ext uri="{BB962C8B-B14F-4D97-AF65-F5344CB8AC3E}">
        <p14:creationId xmlns:p14="http://schemas.microsoft.com/office/powerpoint/2010/main" val="102552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a:cs typeface="Arial"/>
              </a:rPr>
              <a:t>SLIDE 17</a:t>
            </a:r>
          </a:p>
          <a:p>
            <a:r>
              <a:rPr lang="en-US" b="1" u="sng">
                <a:latin typeface="Arial"/>
                <a:cs typeface="Arial"/>
              </a:rPr>
              <a:t>MIKE</a:t>
            </a:r>
            <a:endParaRPr lang="en-US">
              <a:latin typeface="Arial"/>
              <a:cs typeface="Arial"/>
            </a:endParaRPr>
          </a:p>
          <a:p>
            <a:r>
              <a:rPr lang="en-US">
                <a:latin typeface="Arial"/>
                <a:cs typeface="Arial"/>
              </a:rPr>
              <a:t>This is the test for an Interlocutory Injunction where the questions to be asked are .</a:t>
            </a:r>
          </a:p>
          <a:p>
            <a:r>
              <a:rPr lang="en-US">
                <a:latin typeface="Arial"/>
                <a:cs typeface="Arial"/>
              </a:rPr>
              <a:t>3 steps:</a:t>
            </a:r>
          </a:p>
          <a:p>
            <a:pPr marL="228600" indent="-228600">
              <a:buFont typeface="+mj-lt"/>
              <a:buAutoNum type="arabicPeriod"/>
            </a:pPr>
            <a:r>
              <a:rPr lang="en-US">
                <a:latin typeface="Arial"/>
                <a:cs typeface="Arial"/>
              </a:rPr>
              <a:t>Whether there is a serious issue to be tried’</a:t>
            </a:r>
          </a:p>
          <a:p>
            <a:pPr marL="228600" indent="-228600">
              <a:buFont typeface="+mj-lt"/>
              <a:buAutoNum type="arabicPeriod"/>
            </a:pPr>
            <a:r>
              <a:rPr lang="en-US">
                <a:latin typeface="Arial"/>
                <a:cs typeface="Arial"/>
              </a:rPr>
              <a:t>Whether irreparable harm will result should the injunction not be granted; and</a:t>
            </a:r>
          </a:p>
          <a:p>
            <a:pPr marL="228600" indent="-228600">
              <a:buFont typeface="+mj-lt"/>
              <a:buAutoNum type="arabicPeriod"/>
            </a:pPr>
            <a:r>
              <a:rPr lang="en-US">
                <a:latin typeface="Arial"/>
                <a:cs typeface="Arial"/>
              </a:rPr>
              <a:t>Whether the balance of convenience </a:t>
            </a:r>
            <a:r>
              <a:rPr lang="en-US" err="1">
                <a:latin typeface="Arial"/>
                <a:cs typeface="Arial"/>
              </a:rPr>
              <a:t>favours</a:t>
            </a:r>
            <a:r>
              <a:rPr lang="en-US">
                <a:latin typeface="Arial"/>
                <a:cs typeface="Arial"/>
              </a:rPr>
              <a:t> the granting of the injunction.</a:t>
            </a:r>
          </a:p>
          <a:p>
            <a:pPr marL="0" indent="0">
              <a:buFont typeface="+mj-lt"/>
              <a:buNone/>
            </a:pPr>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17</a:t>
            </a:fld>
            <a:endParaRPr lang="ru-RU"/>
          </a:p>
        </p:txBody>
      </p:sp>
    </p:spTree>
    <p:extLst>
      <p:ext uri="{BB962C8B-B14F-4D97-AF65-F5344CB8AC3E}">
        <p14:creationId xmlns:p14="http://schemas.microsoft.com/office/powerpoint/2010/main" val="343067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Step 3 – Considering the balance of convenience, the effects of the order must appropriately balance the interests of the Defendants, the Third Party Respondents, and the public.</a:t>
            </a:r>
          </a:p>
        </p:txBody>
      </p:sp>
      <p:sp>
        <p:nvSpPr>
          <p:cNvPr id="4" name="Slide Number Placeholder 3"/>
          <p:cNvSpPr>
            <a:spLocks noGrp="1"/>
          </p:cNvSpPr>
          <p:nvPr>
            <p:ph type="sldNum" sz="quarter" idx="5"/>
          </p:nvPr>
        </p:nvSpPr>
        <p:spPr/>
        <p:txBody>
          <a:bodyPr/>
          <a:lstStyle/>
          <a:p>
            <a:fld id="{046D653B-BF70-4300-86E3-B8E8CE6869AC}" type="slidenum">
              <a:rPr lang="ru-RU" smtClean="0"/>
              <a:pPr/>
              <a:t>18</a:t>
            </a:fld>
            <a:endParaRPr lang="ru-RU"/>
          </a:p>
        </p:txBody>
      </p:sp>
    </p:spTree>
    <p:extLst>
      <p:ext uri="{BB962C8B-B14F-4D97-AF65-F5344CB8AC3E}">
        <p14:creationId xmlns:p14="http://schemas.microsoft.com/office/powerpoint/2010/main" val="66503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a:latin typeface="Arial"/>
                <a:cs typeface="Arial"/>
              </a:rPr>
              <a:t>The first criterion was said to be met as the order targeted GOLDTV sites and services as they infringed upon the Plaintiffs’ copyrights</a:t>
            </a:r>
          </a:p>
          <a:p>
            <a:pPr marL="228600" indent="-228600">
              <a:buAutoNum type="arabicPeriod"/>
            </a:pPr>
            <a:r>
              <a:rPr lang="en-CA">
                <a:latin typeface="Arial"/>
                <a:cs typeface="Arial"/>
              </a:rPr>
              <a:t>The court determined that third party respondents were justifiably bound given that said infringements were happening on their networks and ISPs control the infrastructure and access to the Internet</a:t>
            </a:r>
          </a:p>
          <a:p>
            <a:pPr marL="228600" indent="-228600">
              <a:buAutoNum type="arabicPeriod"/>
            </a:pPr>
            <a:r>
              <a:rPr lang="en-CA">
                <a:latin typeface="Arial"/>
                <a:cs typeface="Arial"/>
              </a:rPr>
              <a:t>For this part of the test, the Plaintiffs point to UK jurisprudence, specifically the </a:t>
            </a:r>
            <a:r>
              <a:rPr lang="en-CA" i="1">
                <a:latin typeface="Arial"/>
                <a:cs typeface="Arial"/>
              </a:rPr>
              <a:t>Cartier</a:t>
            </a:r>
            <a:r>
              <a:rPr lang="en-CA">
                <a:latin typeface="Arial"/>
                <a:cs typeface="Arial"/>
              </a:rPr>
              <a:t> cases which help determine if an injunction order is justifiable vis-a-vis 3rd party respondents</a:t>
            </a:r>
            <a:endParaRPr lang="en-CA">
              <a:cs typeface="Arial" charset="0"/>
            </a:endParaRPr>
          </a:p>
          <a:p>
            <a:pPr marL="685800" lvl="1" indent="-228600">
              <a:buFont typeface="Courier New"/>
              <a:buChar char="o"/>
            </a:pPr>
            <a:endParaRPr lang="en-CA">
              <a:latin typeface="Arial"/>
              <a:cs typeface="Arial"/>
            </a:endParaRPr>
          </a:p>
          <a:p>
            <a:pPr marL="685800" lvl="1" indent="-228600">
              <a:buFont typeface="Courier New"/>
              <a:buChar char="o"/>
            </a:pPr>
            <a:r>
              <a:rPr lang="en-CA">
                <a:latin typeface="Arial"/>
                <a:cs typeface="Arial"/>
              </a:rPr>
              <a:t>IT'S IMPORTANT TO NOTE THAT CARTIER IS A UK CASE WHICH TEKSAVVY TRIED TO USE TO THEIR ADVANTAGE AS THE UK HAS CODIFIED THE POWER TO SITE-BLOCK, MAKING THEIR LEGAL FRAMEWORK DIFFERENT. </a:t>
            </a:r>
          </a:p>
          <a:p>
            <a:pPr marL="685800" lvl="1" indent="-228600">
              <a:buFont typeface="Courier New"/>
              <a:buChar char="o"/>
            </a:pPr>
            <a:endParaRPr lang="en-CA">
              <a:latin typeface="Arial"/>
              <a:cs typeface="Arial"/>
            </a:endParaRPr>
          </a:p>
          <a:p>
            <a:r>
              <a:rPr lang="en-CA">
                <a:latin typeface="Arial"/>
                <a:cs typeface="Arial"/>
              </a:rPr>
              <a:t>However, in </a:t>
            </a:r>
            <a:r>
              <a:rPr lang="en-CA" i="1">
                <a:latin typeface="Arial"/>
                <a:cs typeface="Arial"/>
              </a:rPr>
              <a:t>Cartier</a:t>
            </a:r>
            <a:r>
              <a:rPr lang="en-CA">
                <a:latin typeface="Arial"/>
                <a:cs typeface="Arial"/>
              </a:rPr>
              <a:t>, the judge said that even without the codification, it would have found the power to issue a site-blocking order in the </a:t>
            </a:r>
            <a:r>
              <a:rPr lang="en-CA" b="1" i="1">
                <a:latin typeface="Arial"/>
                <a:cs typeface="Arial"/>
              </a:rPr>
              <a:t>Senior Courts Act </a:t>
            </a:r>
            <a:r>
              <a:rPr lang="en-CA" b="1">
                <a:latin typeface="Arial"/>
                <a:cs typeface="Arial"/>
              </a:rPr>
              <a:t>(ss. 37(1))</a:t>
            </a:r>
            <a:r>
              <a:rPr lang="en-CA">
                <a:latin typeface="Arial"/>
                <a:cs typeface="Arial"/>
              </a:rPr>
              <a:t>, which is basically identical to our </a:t>
            </a:r>
            <a:r>
              <a:rPr lang="en-CA" b="1">
                <a:latin typeface="Arial"/>
                <a:cs typeface="Arial"/>
              </a:rPr>
              <a:t>section 44 of our </a:t>
            </a:r>
            <a:r>
              <a:rPr lang="en-CA" b="1" i="1">
                <a:latin typeface="Arial"/>
                <a:cs typeface="Arial"/>
              </a:rPr>
              <a:t>Federal Courts Act</a:t>
            </a:r>
            <a:r>
              <a:rPr lang="en-CA">
                <a:latin typeface="Arial"/>
                <a:cs typeface="Arial"/>
              </a:rPr>
              <a:t>. </a:t>
            </a:r>
          </a:p>
          <a:p>
            <a:pPr>
              <a:buFont typeface="Arial"/>
              <a:buChar char="•"/>
            </a:pPr>
            <a:r>
              <a:rPr lang="en-CA">
                <a:latin typeface="Arial"/>
                <a:cs typeface="Arial"/>
              </a:rPr>
              <a:t>So, in both jurisdictions, even though the UK has codified site-blocking, the Court’s “just and equitable” powers can still serve as the basis for the issuance of an injunction. THEREFORE, the factors identified in the </a:t>
            </a:r>
            <a:r>
              <a:rPr lang="en-CA" i="1">
                <a:latin typeface="Arial"/>
                <a:cs typeface="Arial"/>
              </a:rPr>
              <a:t>Cartier</a:t>
            </a:r>
            <a:r>
              <a:rPr lang="en-CA">
                <a:latin typeface="Arial"/>
                <a:cs typeface="Arial"/>
              </a:rPr>
              <a:t> case can be applied in Canada as well, which our court indeed does in the case at hand. </a:t>
            </a:r>
          </a:p>
          <a:p>
            <a:pPr>
              <a:buFont typeface="Arial"/>
              <a:buChar char="•"/>
            </a:pPr>
            <a:endParaRPr lang="en-US">
              <a:latin typeface="Arial"/>
              <a:cs typeface="Arial"/>
            </a:endParaRPr>
          </a:p>
          <a:p>
            <a:pPr>
              <a:buFont typeface="Arial"/>
              <a:buChar char="•"/>
            </a:pPr>
            <a:r>
              <a:rPr lang="en-CA">
                <a:latin typeface="Arial"/>
                <a:cs typeface="Arial"/>
              </a:rPr>
              <a:t> IN ALL, GIVEN THAT THESE CRITERIA WERE MET, The issuance of the order would be justified if the following </a:t>
            </a:r>
            <a:r>
              <a:rPr lang="en-CA" err="1">
                <a:latin typeface="Arial"/>
                <a:cs typeface="Arial"/>
              </a:rPr>
              <a:t>critrtia</a:t>
            </a:r>
            <a:r>
              <a:rPr lang="en-CA">
                <a:latin typeface="Arial"/>
                <a:cs typeface="Arial"/>
              </a:rPr>
              <a:t> are met on the next slide </a:t>
            </a:r>
          </a:p>
          <a:p>
            <a:pPr marL="685800" lvl="1" indent="-228600">
              <a:buFont typeface="Courier New"/>
              <a:buChar char="o"/>
            </a:pPr>
            <a:endParaRPr lang="en-CA">
              <a:cs typeface="Arial"/>
            </a:endParaRPr>
          </a:p>
          <a:p>
            <a:endParaRPr lang="en-CA">
              <a:cs typeface="Arial" charset="0"/>
            </a:endParaRPr>
          </a:p>
          <a:p>
            <a:r>
              <a:rPr lang="en-CA">
                <a:latin typeface="Arial"/>
                <a:cs typeface="Arial"/>
              </a:rPr>
              <a:t>IN ALL, GIVEN THAT THESE CRITERIA WERE MET, The issuance of the order would be justified if the following </a:t>
            </a:r>
            <a:r>
              <a:rPr lang="en-CA" err="1">
                <a:latin typeface="Arial"/>
                <a:cs typeface="Arial"/>
              </a:rPr>
              <a:t>critrtia</a:t>
            </a:r>
            <a:r>
              <a:rPr lang="en-CA">
                <a:latin typeface="Arial"/>
                <a:cs typeface="Arial"/>
              </a:rPr>
              <a:t> are met on the next slide</a:t>
            </a:r>
            <a:endParaRPr lang="en-CA">
              <a:cs typeface="Arial" charset="0"/>
            </a:endParaRPr>
          </a:p>
        </p:txBody>
      </p:sp>
      <p:sp>
        <p:nvSpPr>
          <p:cNvPr id="4" name="Slide Number Placeholder 3"/>
          <p:cNvSpPr>
            <a:spLocks noGrp="1"/>
          </p:cNvSpPr>
          <p:nvPr>
            <p:ph type="sldNum" sz="quarter" idx="5"/>
          </p:nvPr>
        </p:nvSpPr>
        <p:spPr/>
        <p:txBody>
          <a:bodyPr/>
          <a:lstStyle/>
          <a:p>
            <a:fld id="{046D653B-BF70-4300-86E3-B8E8CE6869AC}" type="slidenum">
              <a:rPr lang="ru-RU" smtClean="0"/>
              <a:pPr/>
              <a:t>19</a:t>
            </a:fld>
            <a:endParaRPr lang="ru-RU"/>
          </a:p>
        </p:txBody>
      </p:sp>
    </p:spTree>
    <p:extLst>
      <p:ext uri="{BB962C8B-B14F-4D97-AF65-F5344CB8AC3E}">
        <p14:creationId xmlns:p14="http://schemas.microsoft.com/office/powerpoint/2010/main" val="283809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Arial"/>
                <a:cs typeface="Arial"/>
              </a:rPr>
              <a:t>[56] It's important to note that the 3 prongs of the test are not to be treated as individual! So a strong finding in respect of one prong may lower the threshold of the other 2! It really depends on the particular circumstances and case.[58] </a:t>
            </a:r>
            <a:endParaRPr lang="en-US">
              <a:latin typeface="Arial"/>
              <a:cs typeface="Arial"/>
            </a:endParaRPr>
          </a:p>
          <a:p>
            <a:endParaRPr lang="en-CA" b="1">
              <a:latin typeface="Arial"/>
              <a:cs typeface="Arial"/>
            </a:endParaRPr>
          </a:p>
          <a:p>
            <a:endParaRPr lang="en-CA" b="1">
              <a:latin typeface="Arial"/>
              <a:cs typeface="Arial"/>
            </a:endParaRPr>
          </a:p>
          <a:p>
            <a:pPr marL="342900" indent="-342900">
              <a:buAutoNum type="arabicPeriod"/>
            </a:pPr>
            <a:r>
              <a:rPr lang="en-CA">
                <a:latin typeface="Arial"/>
                <a:cs typeface="Arial"/>
              </a:rPr>
              <a:t>Strong </a:t>
            </a:r>
            <a:r>
              <a:rPr lang="en-CA" i="1">
                <a:latin typeface="Arial"/>
                <a:cs typeface="Arial"/>
              </a:rPr>
              <a:t>prima facie </a:t>
            </a:r>
            <a:r>
              <a:rPr lang="en-CA">
                <a:latin typeface="Arial"/>
                <a:cs typeface="Arial"/>
              </a:rPr>
              <a:t>case of copyright infringement that continues despite injunctions ordering </a:t>
            </a:r>
            <a:r>
              <a:rPr lang="en-CA" err="1">
                <a:latin typeface="Arial"/>
                <a:cs typeface="Arial"/>
              </a:rPr>
              <a:t>GoldTV</a:t>
            </a:r>
            <a:r>
              <a:rPr lang="en-CA">
                <a:latin typeface="Arial"/>
                <a:cs typeface="Arial"/>
              </a:rPr>
              <a:t> to cease operating their websites; AND a</a:t>
            </a:r>
            <a:r>
              <a:rPr lang="en-CA" b="1">
                <a:latin typeface="Arial"/>
                <a:cs typeface="Arial"/>
              </a:rPr>
              <a:t>fter answering the court mentioned that this part of the test was relevant </a:t>
            </a:r>
            <a:r>
              <a:rPr lang="en-CA">
                <a:latin typeface="Arial"/>
                <a:cs typeface="Arial"/>
              </a:rPr>
              <a:t>when assessing the other steps so it was quite easy for the court to agree that there was </a:t>
            </a:r>
            <a:r>
              <a:rPr lang="en-CA" err="1">
                <a:latin typeface="Arial"/>
                <a:cs typeface="Arial"/>
              </a:rPr>
              <a:t>irreperable</a:t>
            </a:r>
            <a:r>
              <a:rPr lang="en-CA">
                <a:latin typeface="Arial"/>
                <a:cs typeface="Arial"/>
              </a:rPr>
              <a:t> harm. BUT IN RELATION TO PRONG 2,</a:t>
            </a:r>
          </a:p>
          <a:p>
            <a:pPr marL="228600" indent="-228600">
              <a:buAutoNum type="arabicPeriod"/>
            </a:pPr>
            <a:endParaRPr lang="en-CA">
              <a:cs typeface="Arial"/>
            </a:endParaRPr>
          </a:p>
          <a:p>
            <a:pPr marL="228600" indent="-228600">
              <a:buAutoNum type="arabicPeriod"/>
            </a:pPr>
            <a:r>
              <a:rPr lang="en-CA" err="1">
                <a:latin typeface="Arial"/>
                <a:cs typeface="Arial"/>
              </a:rPr>
              <a:t>TekSavvy</a:t>
            </a:r>
            <a:r>
              <a:rPr lang="en-CA">
                <a:latin typeface="Arial"/>
                <a:cs typeface="Arial"/>
              </a:rPr>
              <a:t> argued that such harm has not been proven by the plaintiffs BECAUSE:</a:t>
            </a:r>
          </a:p>
          <a:p>
            <a:pPr marL="1143000" lvl="2" indent="-228600">
              <a:buFont typeface="+mj-lt"/>
              <a:buAutoNum type="alphaLcParenR"/>
            </a:pPr>
            <a:r>
              <a:rPr lang="en-CA">
                <a:latin typeface="Arial"/>
                <a:cs typeface="Arial"/>
              </a:rPr>
              <a:t>A number of targeted </a:t>
            </a:r>
            <a:r>
              <a:rPr lang="en-CA" b="1">
                <a:latin typeface="Arial"/>
                <a:cs typeface="Arial"/>
              </a:rPr>
              <a:t>websites had already been taken down</a:t>
            </a:r>
            <a:r>
              <a:rPr lang="en-CA">
                <a:latin typeface="Arial"/>
                <a:cs typeface="Arial"/>
              </a:rPr>
              <a:t> – </a:t>
            </a:r>
            <a:r>
              <a:rPr lang="en-CA" b="1">
                <a:latin typeface="Arial"/>
                <a:cs typeface="Arial"/>
              </a:rPr>
              <a:t>FC</a:t>
            </a:r>
            <a:r>
              <a:rPr lang="en-CA">
                <a:latin typeface="Arial"/>
                <a:cs typeface="Arial"/>
              </a:rPr>
              <a:t>: true, but infringing activity is still continuing, thus harmful.</a:t>
            </a:r>
          </a:p>
          <a:p>
            <a:pPr marL="1143000" lvl="2" indent="-228600">
              <a:buFont typeface="+mj-lt"/>
              <a:buAutoNum type="alphaLcParenR"/>
            </a:pPr>
            <a:r>
              <a:rPr lang="en-CA">
                <a:latin typeface="Arial"/>
                <a:cs typeface="Arial"/>
              </a:rPr>
              <a:t>Also, they argued that there were </a:t>
            </a:r>
            <a:r>
              <a:rPr lang="en-CA" b="1">
                <a:latin typeface="Arial"/>
                <a:cs typeface="Arial"/>
              </a:rPr>
              <a:t>Alternative methods </a:t>
            </a:r>
            <a:r>
              <a:rPr lang="en-CA">
                <a:latin typeface="Arial"/>
                <a:cs typeface="Arial"/>
              </a:rPr>
              <a:t>to target the remaining sites – </a:t>
            </a:r>
            <a:r>
              <a:rPr lang="en-CA" sz="1600" b="1">
                <a:latin typeface="Arial"/>
                <a:cs typeface="Arial"/>
              </a:rPr>
              <a:t>FC</a:t>
            </a:r>
            <a:r>
              <a:rPr lang="en-CA">
                <a:latin typeface="Arial"/>
                <a:cs typeface="Arial"/>
              </a:rPr>
              <a:t>: No evidence that any of them would be effective and there was an affidavit testifying that they wouldn’t be.</a:t>
            </a:r>
          </a:p>
          <a:p>
            <a:pPr marL="1143000" lvl="2" indent="-228600">
              <a:buFont typeface="+mj-lt"/>
              <a:buAutoNum type="alphaLcParenR"/>
            </a:pPr>
            <a:r>
              <a:rPr lang="en-CA">
                <a:latin typeface="Arial"/>
                <a:cs typeface="Arial"/>
              </a:rPr>
              <a:t>Lastly, on irreparable harm, TS argued that the Plaintiffs’ financial success indicated that any harm would be minimal – </a:t>
            </a:r>
            <a:r>
              <a:rPr lang="en-CA" b="1">
                <a:latin typeface="Arial"/>
                <a:cs typeface="Arial"/>
              </a:rPr>
              <a:t>FC</a:t>
            </a:r>
            <a:r>
              <a:rPr lang="en-CA">
                <a:latin typeface="Arial"/>
                <a:cs typeface="Arial"/>
              </a:rPr>
              <a:t>: specified that harm in this case arises in the context of a </a:t>
            </a:r>
            <a:r>
              <a:rPr lang="en-CA" i="1">
                <a:latin typeface="Arial"/>
                <a:cs typeface="Arial"/>
              </a:rPr>
              <a:t>strong prima facie </a:t>
            </a:r>
            <a:r>
              <a:rPr lang="en-CA">
                <a:latin typeface="Arial"/>
                <a:cs typeface="Arial"/>
              </a:rPr>
              <a:t>case of ongoing infringement, </a:t>
            </a:r>
            <a:r>
              <a:rPr lang="en-CA" b="1">
                <a:latin typeface="Arial"/>
                <a:cs typeface="Arial"/>
              </a:rPr>
              <a:t>plus there's no way of evaluating the impact on consumer behavior and the resulting financial consequences to the Plaintiffs</a:t>
            </a:r>
            <a:r>
              <a:rPr lang="en-CA">
                <a:latin typeface="Arial"/>
                <a:cs typeface="Arial"/>
              </a:rPr>
              <a:t>. </a:t>
            </a:r>
            <a:r>
              <a:rPr lang="en-CA" b="1">
                <a:latin typeface="Arial"/>
                <a:cs typeface="Arial"/>
              </a:rPr>
              <a:t>Furthermore</a:t>
            </a:r>
            <a:r>
              <a:rPr lang="en-CA">
                <a:latin typeface="Arial"/>
                <a:cs typeface="Arial"/>
              </a:rPr>
              <a:t>, there is evidence that copyright piracy harms the entire </a:t>
            </a:r>
            <a:r>
              <a:rPr lang="en-CA" b="1">
                <a:latin typeface="Arial"/>
                <a:cs typeface="Arial"/>
              </a:rPr>
              <a:t>Canadian broadcasting system</a:t>
            </a:r>
            <a:r>
              <a:rPr lang="en-CA">
                <a:latin typeface="Arial"/>
                <a:cs typeface="Arial"/>
              </a:rPr>
              <a:t>.</a:t>
            </a:r>
          </a:p>
          <a:p>
            <a:pPr marL="228600" indent="-228600">
              <a:buAutoNum type="arabicPeriod"/>
            </a:pPr>
            <a:r>
              <a:rPr lang="en-CA">
                <a:latin typeface="Arial"/>
                <a:cs typeface="Arial"/>
              </a:rPr>
              <a:t>For the 3rd prong, TS argued that the risk of blocking legitimate content, thereby limiting free expression through extreme measures demonstrated the impact on third party respondents and regular Canadians outweighed any potential harm to the plaintiffs. </a:t>
            </a:r>
            <a:r>
              <a:rPr lang="en-CA" b="1">
                <a:latin typeface="Arial"/>
                <a:cs typeface="Arial"/>
              </a:rPr>
              <a:t>FC</a:t>
            </a:r>
            <a:r>
              <a:rPr lang="en-CA">
                <a:latin typeface="Arial"/>
                <a:cs typeface="Arial"/>
              </a:rPr>
              <a:t> – The Court doesn’t directly respond to </a:t>
            </a:r>
            <a:r>
              <a:rPr lang="en-CA" err="1">
                <a:latin typeface="Arial"/>
                <a:cs typeface="Arial"/>
              </a:rPr>
              <a:t>TekSavvy’s</a:t>
            </a:r>
            <a:r>
              <a:rPr lang="en-CA">
                <a:latin typeface="Arial"/>
                <a:cs typeface="Arial"/>
              </a:rPr>
              <a:t> assertion. Rather, it explains that the balance of convenience engages numerous factors and the </a:t>
            </a:r>
            <a:r>
              <a:rPr lang="en-CA" i="1">
                <a:latin typeface="Arial"/>
                <a:cs typeface="Arial"/>
              </a:rPr>
              <a:t>Cartier</a:t>
            </a:r>
            <a:r>
              <a:rPr lang="en-CA">
                <a:latin typeface="Arial"/>
                <a:cs typeface="Arial"/>
              </a:rPr>
              <a:t> factors provide a framework through which to consider and address the interests of all the parties. WHICH ELLIOT WILL BE GOING THROUGH</a:t>
            </a:r>
          </a:p>
          <a:p>
            <a:pPr marL="1143000" lvl="2" indent="-228600">
              <a:buAutoNum type="arabicPeriod"/>
            </a:pPr>
            <a:endParaRPr lang="en-CA"/>
          </a:p>
        </p:txBody>
      </p:sp>
      <p:sp>
        <p:nvSpPr>
          <p:cNvPr id="4" name="Slide Number Placeholder 3"/>
          <p:cNvSpPr>
            <a:spLocks noGrp="1"/>
          </p:cNvSpPr>
          <p:nvPr>
            <p:ph type="sldNum" sz="quarter" idx="5"/>
          </p:nvPr>
        </p:nvSpPr>
        <p:spPr/>
        <p:txBody>
          <a:bodyPr/>
          <a:lstStyle/>
          <a:p>
            <a:fld id="{046D653B-BF70-4300-86E3-B8E8CE6869AC}" type="slidenum">
              <a:rPr lang="ru-RU" smtClean="0"/>
              <a:pPr/>
              <a:t>20</a:t>
            </a:fld>
            <a:endParaRPr lang="ru-RU"/>
          </a:p>
        </p:txBody>
      </p:sp>
    </p:spTree>
    <p:extLst>
      <p:ext uri="{BB962C8B-B14F-4D97-AF65-F5344CB8AC3E}">
        <p14:creationId xmlns:p14="http://schemas.microsoft.com/office/powerpoint/2010/main" val="322805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u="sng"/>
              <a:t>ELLIOT</a:t>
            </a:r>
          </a:p>
          <a:p>
            <a:endParaRPr lang="en-CA" b="1"/>
          </a:p>
          <a:p>
            <a:r>
              <a:rPr lang="en-CA" b="1"/>
              <a:t>Effectiveness</a:t>
            </a:r>
            <a:r>
              <a:rPr lang="en-CA"/>
              <a:t>: will the order render the infringing activity more difficult and discourage access to its services?</a:t>
            </a:r>
          </a:p>
          <a:p>
            <a:pPr marL="171450" indent="-171450">
              <a:buFont typeface="Arial" panose="020B0604020202020204" pitchFamily="34" charset="0"/>
              <a:buChar char="•"/>
            </a:pPr>
            <a:r>
              <a:rPr lang="en-CA"/>
              <a:t>TS argues it can be circumvented and that not all ISPs have been named as third party respondents</a:t>
            </a:r>
          </a:p>
          <a:p>
            <a:pPr marL="171450" indent="-171450">
              <a:buFont typeface="Arial" panose="020B0604020202020204" pitchFamily="34" charset="0"/>
              <a:buChar char="•"/>
            </a:pPr>
            <a:r>
              <a:rPr lang="en-CA"/>
              <a:t>For the court’s response to that, worth noting that the court basically says that TS’s witness who testified that it can be easily circumvented admitted during cross interrogation that he has no experience in circumventing it – quite perplexing what the fuck they were thinking bringing this guy</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Dissuasiveness</a:t>
            </a:r>
            <a:r>
              <a:rPr lang="en-CA"/>
              <a:t> – TS argues that many potential users may/likely already employ the necessary technology to circumvent site-blocking methods. </a:t>
            </a:r>
          </a:p>
          <a:p>
            <a:pPr marL="0" indent="0">
              <a:buFont typeface="Arial" panose="020B0604020202020204" pitchFamily="34" charset="0"/>
              <a:buNone/>
            </a:pPr>
            <a:r>
              <a:rPr lang="en-CA"/>
              <a:t>FC – costs can’t be overlooked based on that not all potential users will be affected. Furthermore, minimal increases have been shown to dissuade users in other jurisdictions. </a:t>
            </a:r>
          </a:p>
          <a:p>
            <a:pPr marL="171450" indent="-171450">
              <a:buFont typeface="Arial" panose="020B0604020202020204" pitchFamily="34" charset="0"/>
              <a:buChar char="•"/>
            </a:pPr>
            <a:r>
              <a:rPr lang="en-CA"/>
              <a:t>Side note: We noted that it’s entirely possible that minimal costs dissuade users because instead of spending whatever little bit it may cost them, they just find a different illegal site to use.</a:t>
            </a:r>
          </a:p>
        </p:txBody>
      </p:sp>
      <p:sp>
        <p:nvSpPr>
          <p:cNvPr id="4" name="Slide Number Placeholder 3"/>
          <p:cNvSpPr>
            <a:spLocks noGrp="1"/>
          </p:cNvSpPr>
          <p:nvPr>
            <p:ph type="sldNum" sz="quarter" idx="5"/>
          </p:nvPr>
        </p:nvSpPr>
        <p:spPr/>
        <p:txBody>
          <a:bodyPr/>
          <a:lstStyle/>
          <a:p>
            <a:fld id="{046D653B-BF70-4300-86E3-B8E8CE6869AC}" type="slidenum">
              <a:rPr lang="ru-RU" smtClean="0"/>
              <a:pPr/>
              <a:t>22</a:t>
            </a:fld>
            <a:endParaRPr lang="ru-RU"/>
          </a:p>
        </p:txBody>
      </p:sp>
    </p:spTree>
    <p:extLst>
      <p:ext uri="{BB962C8B-B14F-4D97-AF65-F5344CB8AC3E}">
        <p14:creationId xmlns:p14="http://schemas.microsoft.com/office/powerpoint/2010/main" val="140201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C00000"/>
                </a:solidFill>
                <a:highlight>
                  <a:srgbClr val="FFFF00"/>
                </a:highlight>
              </a:rPr>
              <a:t>ELLIOT</a:t>
            </a:r>
          </a:p>
          <a:p>
            <a:r>
              <a:rPr lang="en-US" b="1"/>
              <a:t>DNS Blocking </a:t>
            </a:r>
            <a:r>
              <a:rPr lang="en-US"/>
              <a:t>– an ISP can prevent a particular domain name from properly translating into its corresponding IP address</a:t>
            </a:r>
          </a:p>
          <a:p>
            <a:r>
              <a:rPr lang="en-US" b="1"/>
              <a:t>IP Address Blocking </a:t>
            </a:r>
            <a:r>
              <a:rPr lang="en-US"/>
              <a:t>– The ISP reroutes all traffic intended for a specific IP address to a non-existent destination.</a:t>
            </a:r>
          </a:p>
          <a:p>
            <a:r>
              <a:rPr lang="en-US" b="1"/>
              <a:t>URL Path Blocking </a:t>
            </a:r>
            <a:r>
              <a:rPr lang="en-US"/>
              <a:t>– more refined form of DNS Blocking – ISPs prevent users from accessing a specific path within a domain/subdomain</a:t>
            </a:r>
          </a:p>
          <a:p>
            <a:r>
              <a:rPr lang="en-US"/>
              <a:t>This is relevant to the issue of convenience and effectiveness which are related to injunction order criteria (which we will discuss shortly).</a:t>
            </a:r>
          </a:p>
          <a:p>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2</a:t>
            </a:fld>
            <a:endParaRPr lang="ru-RU"/>
          </a:p>
        </p:txBody>
      </p:sp>
    </p:spTree>
    <p:extLst>
      <p:ext uri="{BB962C8B-B14F-4D97-AF65-F5344CB8AC3E}">
        <p14:creationId xmlns:p14="http://schemas.microsoft.com/office/powerpoint/2010/main" val="185078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ELLIOT</a:t>
            </a:r>
          </a:p>
          <a:p>
            <a:r>
              <a:rPr lang="en-US" b="1"/>
              <a:t>C&amp;C </a:t>
            </a:r>
          </a:p>
          <a:p>
            <a:pPr marL="228600" indent="-228600">
              <a:buFont typeface="+mj-lt"/>
              <a:buAutoNum type="arabicPeriod"/>
            </a:pPr>
            <a:r>
              <a:rPr lang="en-US"/>
              <a:t>ISPs already have the software/hardware necessary</a:t>
            </a:r>
          </a:p>
          <a:p>
            <a:pPr marL="228600" indent="-228600">
              <a:buFont typeface="+mj-lt"/>
              <a:buAutoNum type="arabicPeriod"/>
            </a:pPr>
            <a:r>
              <a:rPr lang="en-US"/>
              <a:t>While they may not have a system in place to handle a site-blocking order, the C&amp;C of making one does not tip the scale in </a:t>
            </a:r>
            <a:r>
              <a:rPr lang="en-US" err="1"/>
              <a:t>favour</a:t>
            </a:r>
            <a:r>
              <a:rPr lang="en-US"/>
              <a:t> of not issuing a site-blocking order</a:t>
            </a:r>
          </a:p>
          <a:p>
            <a:pPr marL="228600" indent="-228600">
              <a:buFont typeface="+mj-lt"/>
              <a:buAutoNum type="arabicPeriod"/>
            </a:pPr>
            <a:r>
              <a:rPr lang="en-US"/>
              <a:t>Reasonable steps to inform consumers are not limited to rerouting/redirecting to notice page – other options may be implemented</a:t>
            </a:r>
          </a:p>
          <a:p>
            <a:pPr marL="228600" indent="-228600">
              <a:buFont typeface="+mj-lt"/>
              <a:buAutoNum type="arabicPeriod"/>
            </a:pPr>
            <a:r>
              <a:rPr lang="en-US"/>
              <a:t>Indemnification</a:t>
            </a:r>
          </a:p>
          <a:p>
            <a:pPr marL="0" indent="0">
              <a:buFont typeface="+mj-lt"/>
              <a:buNone/>
            </a:pPr>
            <a:endParaRPr lang="en-US"/>
          </a:p>
          <a:p>
            <a:pPr marL="0" indent="0">
              <a:buFont typeface="+mj-lt"/>
              <a:buNone/>
            </a:pPr>
            <a:r>
              <a:rPr lang="en-US"/>
              <a:t>Barriers to LT (blocking legitimate content)</a:t>
            </a:r>
          </a:p>
          <a:p>
            <a:pPr marL="171450" indent="-171450">
              <a:buFont typeface="Arial" panose="020B0604020202020204" pitchFamily="34" charset="0"/>
              <a:buChar char="•"/>
            </a:pPr>
            <a:r>
              <a:rPr lang="en-US"/>
              <a:t>Only specified domains blocked</a:t>
            </a:r>
          </a:p>
          <a:p>
            <a:pPr marL="171450" indent="-171450">
              <a:buFont typeface="Arial" panose="020B0604020202020204" pitchFamily="34" charset="0"/>
              <a:buChar char="•"/>
            </a:pPr>
            <a:r>
              <a:rPr lang="en-US"/>
              <a:t>Protocols for adding/removing domains</a:t>
            </a:r>
          </a:p>
          <a:p>
            <a:pPr marL="171450" indent="-171450">
              <a:buFont typeface="Arial" panose="020B0604020202020204" pitchFamily="34" charset="0"/>
              <a:buChar char="•"/>
            </a:pPr>
            <a:r>
              <a:rPr lang="en-US"/>
              <a:t>Allow for lifting of site-blocking to respond to technical or security concerns or to avoid over-blocking</a:t>
            </a:r>
          </a:p>
        </p:txBody>
      </p:sp>
      <p:sp>
        <p:nvSpPr>
          <p:cNvPr id="4" name="Slide Number Placeholder 3"/>
          <p:cNvSpPr>
            <a:spLocks noGrp="1"/>
          </p:cNvSpPr>
          <p:nvPr>
            <p:ph type="sldNum" sz="quarter" idx="5"/>
          </p:nvPr>
        </p:nvSpPr>
        <p:spPr/>
        <p:txBody>
          <a:bodyPr/>
          <a:lstStyle/>
          <a:p>
            <a:fld id="{046D653B-BF70-4300-86E3-B8E8CE6869AC}" type="slidenum">
              <a:rPr lang="ru-RU" smtClean="0"/>
              <a:pPr/>
              <a:t>23</a:t>
            </a:fld>
            <a:endParaRPr lang="ru-RU"/>
          </a:p>
        </p:txBody>
      </p:sp>
    </p:spTree>
    <p:extLst>
      <p:ext uri="{BB962C8B-B14F-4D97-AF65-F5344CB8AC3E}">
        <p14:creationId xmlns:p14="http://schemas.microsoft.com/office/powerpoint/2010/main" val="1467890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COMMENT: </a:t>
            </a:r>
          </a:p>
          <a:p>
            <a:r>
              <a:rPr lang="en-US"/>
              <a:t>I feel like our slides from 22 to here get progressively less specific</a:t>
            </a:r>
          </a:p>
          <a:p>
            <a:endParaRPr lang="en-US"/>
          </a:p>
          <a:p>
            <a:r>
              <a:rPr lang="en-US"/>
              <a:t>FAIRNESS:</a:t>
            </a:r>
            <a:r>
              <a:rPr lang="en-CA">
                <a:solidFill>
                  <a:srgbClr val="0E0E0E"/>
                </a:solidFill>
                <a:effectLst/>
                <a:latin typeface=".SF NS"/>
              </a:rPr>
              <a:t> </a:t>
            </a:r>
          </a:p>
          <a:p>
            <a:pPr marL="171450" indent="-171450">
              <a:buFont typeface="Arial" panose="020B0604020202020204" pitchFamily="34" charset="0"/>
              <a:buChar char="•"/>
            </a:pPr>
            <a:r>
              <a:rPr lang="en-CA">
                <a:solidFill>
                  <a:srgbClr val="0E0E0E"/>
                </a:solidFill>
                <a:effectLst/>
                <a:latin typeface=".SF NS"/>
              </a:rPr>
              <a:t>TS – order is contrary to net neutrality, and will impact ISP users right to individual freedom of expression – FC: Here, with a strong prima facie case of ongoing infringement and an order that attempts and incorporates provisions to prevent over-blocking, net neutrality and freedom of expression concerns don’t tip the balance against granting the order.</a:t>
            </a:r>
            <a:endParaRPr lang="en-US"/>
          </a:p>
          <a:p>
            <a:endParaRPr lang="en-US"/>
          </a:p>
          <a:p>
            <a:r>
              <a:rPr lang="en-US"/>
              <a:t>SUBSTITUTION</a:t>
            </a:r>
          </a:p>
          <a:p>
            <a:pPr marL="171450" indent="-171450">
              <a:buFont typeface="Arial" panose="020B0604020202020204" pitchFamily="34" charset="0"/>
              <a:buChar char="•"/>
            </a:pPr>
            <a:r>
              <a:rPr lang="en-US"/>
              <a:t>Will be the blocked sites be replaced/substituted by another infringing website?</a:t>
            </a:r>
          </a:p>
          <a:p>
            <a:pPr marL="171450" indent="-171450">
              <a:buFont typeface="Arial" panose="020B0604020202020204" pitchFamily="34" charset="0"/>
              <a:buChar char="•"/>
            </a:pPr>
            <a:r>
              <a:rPr lang="en-US"/>
              <a:t>FC – Mere possibility of substitution is not sufficient to turn the scale against site-blocking</a:t>
            </a:r>
          </a:p>
          <a:p>
            <a:endParaRPr lang="en-US"/>
          </a:p>
          <a:p>
            <a:endParaRPr lang="en-US"/>
          </a:p>
          <a:p>
            <a:r>
              <a:rPr lang="en-US"/>
              <a:t>SAFEGUARD: ”for the various interests engaged” </a:t>
            </a:r>
          </a:p>
          <a:p>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24</a:t>
            </a:fld>
            <a:endParaRPr lang="ru-RU"/>
          </a:p>
        </p:txBody>
      </p:sp>
    </p:spTree>
    <p:extLst>
      <p:ext uri="{BB962C8B-B14F-4D97-AF65-F5344CB8AC3E}">
        <p14:creationId xmlns:p14="http://schemas.microsoft.com/office/powerpoint/2010/main" val="175354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25</a:t>
            </a:fld>
            <a:endParaRPr lang="ru-RU"/>
          </a:p>
        </p:txBody>
      </p:sp>
    </p:spTree>
    <p:extLst>
      <p:ext uri="{BB962C8B-B14F-4D97-AF65-F5344CB8AC3E}">
        <p14:creationId xmlns:p14="http://schemas.microsoft.com/office/powerpoint/2010/main" val="967154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92AC-FE3E-4FC5-57AA-F7A70F6E3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60550-C2BF-A712-8DCB-7679C0D53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66DF9-6BB6-32E3-6FC6-886A8322C1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2F1791-6314-73A5-DC8A-0730321D6C74}"/>
              </a:ext>
            </a:extLst>
          </p:cNvPr>
          <p:cNvSpPr>
            <a:spLocks noGrp="1"/>
          </p:cNvSpPr>
          <p:nvPr>
            <p:ph type="sldNum" sz="quarter" idx="5"/>
          </p:nvPr>
        </p:nvSpPr>
        <p:spPr/>
        <p:txBody>
          <a:bodyPr/>
          <a:lstStyle/>
          <a:p>
            <a:fld id="{046D653B-BF70-4300-86E3-B8E8CE6869AC}" type="slidenum">
              <a:rPr lang="ru-RU" smtClean="0"/>
              <a:pPr/>
              <a:t>26</a:t>
            </a:fld>
            <a:endParaRPr lang="ru-RU"/>
          </a:p>
        </p:txBody>
      </p:sp>
    </p:spTree>
    <p:extLst>
      <p:ext uri="{BB962C8B-B14F-4D97-AF65-F5344CB8AC3E}">
        <p14:creationId xmlns:p14="http://schemas.microsoft.com/office/powerpoint/2010/main" val="3687949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IDEAS: </a:t>
            </a:r>
          </a:p>
          <a:p>
            <a:pPr marL="171450" indent="-171450">
              <a:buFontTx/>
              <a:buChar char="-"/>
            </a:pPr>
            <a:r>
              <a:rPr lang="en-US"/>
              <a:t>Does Canada need a specific site-blocking statutory framework like the UK, or do the equitable powers of the courts provide sufficient flexibility to address these issues? The real effectiveness of site-blocking orders VS human habit from both Copyright infringement enablers (like </a:t>
            </a:r>
            <a:r>
              <a:rPr lang="en-US" err="1"/>
              <a:t>GoldTV</a:t>
            </a:r>
            <a:r>
              <a:rPr lang="en-US"/>
              <a:t> operators) AND consumers to relentless search for cheaper alternatives</a:t>
            </a:r>
          </a:p>
          <a:p>
            <a:pPr marL="171450" indent="-171450">
              <a:buFontTx/>
              <a:buChar char="-"/>
            </a:pPr>
            <a:r>
              <a:rPr lang="en-US"/>
              <a:t>Is Copyright infringement theft, and should therefore be considered a criminal offence?</a:t>
            </a:r>
          </a:p>
          <a:p>
            <a:pPr marL="628650" lvl="1" indent="-171450">
              <a:buFontTx/>
              <a:buChar char="-"/>
            </a:pPr>
            <a:r>
              <a:rPr lang="en-US"/>
              <a:t>Would punishment from such a crime have more of a deterrent effect than any injunction order?</a:t>
            </a:r>
          </a:p>
          <a:p>
            <a:pPr marL="628650" lvl="1" indent="-171450">
              <a:buFontTx/>
              <a:buChar char="-"/>
            </a:pPr>
            <a:endParaRPr lang="en-US"/>
          </a:p>
          <a:p>
            <a:pPr marL="628650" lvl="1" indent="-171450">
              <a:buFontTx/>
              <a:buChar char="-"/>
            </a:pPr>
            <a:endParaRPr lang="en-US"/>
          </a:p>
          <a:p>
            <a:pPr marL="628650" lvl="1" indent="-171450">
              <a:buFontTx/>
              <a:buChar char="-"/>
            </a:pPr>
            <a:endParaRPr lang="en-US"/>
          </a:p>
          <a:p>
            <a:pPr marL="628650" lvl="1" indent="-171450">
              <a:buFontTx/>
              <a:buChar char="-"/>
            </a:pPr>
            <a:r>
              <a:rPr lang="en-US"/>
              <a:t>We believe that, regardless of the answer to these questions, copyright infringement will remain a challenge in our increasingly digital world.</a:t>
            </a:r>
          </a:p>
        </p:txBody>
      </p:sp>
      <p:sp>
        <p:nvSpPr>
          <p:cNvPr id="4" name="Slide Number Placeholder 3"/>
          <p:cNvSpPr>
            <a:spLocks noGrp="1"/>
          </p:cNvSpPr>
          <p:nvPr>
            <p:ph type="sldNum" sz="quarter" idx="5"/>
          </p:nvPr>
        </p:nvSpPr>
        <p:spPr/>
        <p:txBody>
          <a:bodyPr/>
          <a:lstStyle/>
          <a:p>
            <a:fld id="{046D653B-BF70-4300-86E3-B8E8CE6869AC}" type="slidenum">
              <a:rPr lang="ru-RU" smtClean="0"/>
              <a:pPr/>
              <a:t>27</a:t>
            </a:fld>
            <a:endParaRPr lang="ru-RU"/>
          </a:p>
        </p:txBody>
      </p:sp>
    </p:spTree>
    <p:extLst>
      <p:ext uri="{BB962C8B-B14F-4D97-AF65-F5344CB8AC3E}">
        <p14:creationId xmlns:p14="http://schemas.microsoft.com/office/powerpoint/2010/main" val="399304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ELLIOT</a:t>
            </a:r>
          </a:p>
        </p:txBody>
      </p:sp>
      <p:sp>
        <p:nvSpPr>
          <p:cNvPr id="4" name="Slide Number Placeholder 3"/>
          <p:cNvSpPr>
            <a:spLocks noGrp="1"/>
          </p:cNvSpPr>
          <p:nvPr>
            <p:ph type="sldNum" sz="quarter" idx="5"/>
          </p:nvPr>
        </p:nvSpPr>
        <p:spPr/>
        <p:txBody>
          <a:bodyPr/>
          <a:lstStyle/>
          <a:p>
            <a:fld id="{046D653B-BF70-4300-86E3-B8E8CE6869AC}" type="slidenum">
              <a:rPr lang="ru-RU" smtClean="0"/>
              <a:pPr/>
              <a:t>28</a:t>
            </a:fld>
            <a:endParaRPr lang="ru-RU"/>
          </a:p>
        </p:txBody>
      </p:sp>
    </p:spTree>
    <p:extLst>
      <p:ext uri="{BB962C8B-B14F-4D97-AF65-F5344CB8AC3E}">
        <p14:creationId xmlns:p14="http://schemas.microsoft.com/office/powerpoint/2010/main" val="390085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a:solidFill>
                  <a:srgbClr val="FF0000"/>
                </a:solidFill>
              </a:rPr>
              <a:t>ELLIOT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a:solidFill>
                  <a:srgbClr val="FF0000"/>
                </a:solidFill>
              </a:rPr>
              <a:t>MAYBE WE ONLY “</a:t>
            </a:r>
            <a:r>
              <a:rPr lang="en-CA" sz="1200" b="1">
                <a:solidFill>
                  <a:srgbClr val="FF0000"/>
                </a:solidFill>
              </a:rPr>
              <a:t>Legal Relevance</a:t>
            </a:r>
            <a:r>
              <a:rPr lang="en-CA" sz="1200">
                <a:solidFill>
                  <a:srgbClr val="FF0000"/>
                </a:solidFill>
              </a:rPr>
              <a:t>” ORALLY AND DO NOT INCLUDE IN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sz="120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b="0" i="0" u="none" strike="noStrike">
                <a:solidFill>
                  <a:srgbClr val="333333"/>
                </a:solidFill>
                <a:effectLst/>
                <a:latin typeface="-apple-system"/>
              </a:rPr>
              <a:t>In Bell Media Inc. et al v GOLDTV.BIZ </a:t>
            </a:r>
            <a:r>
              <a:rPr lang="en-CA" sz="1200" b="0" i="0" u="none" strike="noStrike">
                <a:solidFill>
                  <a:srgbClr val="127CC1"/>
                </a:solidFill>
                <a:effectLst/>
                <a:latin typeface="-apple-system"/>
                <a:hlinkClick r:id="rId3"/>
              </a:rPr>
              <a:t>2019 FC 1432</a:t>
            </a:r>
            <a:r>
              <a:rPr lang="en-CA" sz="1200" b="0" i="0" u="none" strike="noStrike">
                <a:solidFill>
                  <a:srgbClr val="333333"/>
                </a:solidFill>
                <a:effectLst/>
                <a:latin typeface="-apple-system"/>
              </a:rPr>
              <a:t>, the court ordered certain ISPs in Canada to block access to pirate subscription streaming sites (</a:t>
            </a:r>
            <a:r>
              <a:rPr lang="en-CA" sz="1200" b="0" i="0" u="none" strike="noStrike" err="1">
                <a:solidFill>
                  <a:srgbClr val="333333"/>
                </a:solidFill>
                <a:effectLst/>
                <a:latin typeface="-apple-system"/>
              </a:rPr>
              <a:t>GoldTV.biz</a:t>
            </a:r>
            <a:r>
              <a:rPr lang="en-CA" sz="1200" b="0" i="0" u="none" strike="noStrike">
                <a:solidFill>
                  <a:srgbClr val="333333"/>
                </a:solidFill>
                <a:effectLst/>
                <a:latin typeface="-apple-system"/>
              </a:rPr>
              <a:t> and </a:t>
            </a:r>
            <a:r>
              <a:rPr lang="en-CA" sz="1200" b="0" i="0" u="none" strike="noStrike" err="1">
                <a:solidFill>
                  <a:srgbClr val="333333"/>
                </a:solidFill>
                <a:effectLst/>
                <a:latin typeface="-apple-system"/>
              </a:rPr>
              <a:t>GoldTV.ca</a:t>
            </a:r>
            <a:r>
              <a:rPr lang="en-CA" sz="1200" b="0" i="0" u="none" strike="noStrike">
                <a:solidFill>
                  <a:srgbClr val="333333"/>
                </a:solidFill>
                <a:effectLst/>
                <a:latin typeface="-apple-system"/>
              </a:rPr>
              <a:t>) that were infringing the copyrights of the plaintiffs Bell Media Inc., Groupe TVA Inc, and Rogers Media Inc. .. And we’re going to walk you through the case and how we got to this injunction on innocent 3</a:t>
            </a:r>
            <a:r>
              <a:rPr lang="en-CA" sz="1200" b="0" i="0" u="none" strike="noStrike" baseline="30000">
                <a:solidFill>
                  <a:srgbClr val="333333"/>
                </a:solidFill>
                <a:effectLst/>
                <a:latin typeface="-apple-system"/>
              </a:rPr>
              <a:t>rd</a:t>
            </a:r>
            <a:r>
              <a:rPr lang="en-CA" sz="1200" b="0" i="0" u="none" strike="noStrike">
                <a:solidFill>
                  <a:srgbClr val="333333"/>
                </a:solidFill>
                <a:effectLst/>
                <a:latin typeface="-apple-system"/>
              </a:rPr>
              <a:t> parties. </a:t>
            </a:r>
            <a:endParaRPr lang="en-US" sz="120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4</a:t>
            </a:fld>
            <a:endParaRPr lang="ru-RU"/>
          </a:p>
        </p:txBody>
      </p:sp>
    </p:spTree>
    <p:extLst>
      <p:ext uri="{BB962C8B-B14F-4D97-AF65-F5344CB8AC3E}">
        <p14:creationId xmlns:p14="http://schemas.microsoft.com/office/powerpoint/2010/main" val="341880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ELLIOT</a:t>
            </a:r>
          </a:p>
          <a:p>
            <a:r>
              <a:rPr lang="en-US"/>
              <a:t>Mention here that this case isn’t necessarily about GoldTV but rather 3</a:t>
            </a:r>
            <a:r>
              <a:rPr lang="en-US" baseline="30000"/>
              <a:t>rd</a:t>
            </a:r>
            <a:r>
              <a:rPr lang="en-US"/>
              <a:t> party respondents as we will see, particularly TekSavvy </a:t>
            </a:r>
          </a:p>
          <a:p>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5</a:t>
            </a:fld>
            <a:endParaRPr lang="ru-RU"/>
          </a:p>
        </p:txBody>
      </p:sp>
    </p:spTree>
    <p:extLst>
      <p:ext uri="{BB962C8B-B14F-4D97-AF65-F5344CB8AC3E}">
        <p14:creationId xmlns:p14="http://schemas.microsoft.com/office/powerpoint/2010/main" val="290446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ELLIOT</a:t>
            </a:r>
          </a:p>
        </p:txBody>
      </p:sp>
      <p:sp>
        <p:nvSpPr>
          <p:cNvPr id="4" name="Slide Number Placeholder 3"/>
          <p:cNvSpPr>
            <a:spLocks noGrp="1"/>
          </p:cNvSpPr>
          <p:nvPr>
            <p:ph type="sldNum" sz="quarter" idx="5"/>
          </p:nvPr>
        </p:nvSpPr>
        <p:spPr/>
        <p:txBody>
          <a:bodyPr/>
          <a:lstStyle/>
          <a:p>
            <a:fld id="{046D653B-BF70-4300-86E3-B8E8CE6869AC}" type="slidenum">
              <a:rPr lang="ru-RU"/>
              <a:pPr/>
              <a:t>6</a:t>
            </a:fld>
            <a:endParaRPr lang="ru-RU"/>
          </a:p>
        </p:txBody>
      </p:sp>
    </p:spTree>
    <p:extLst>
      <p:ext uri="{BB962C8B-B14F-4D97-AF65-F5344CB8AC3E}">
        <p14:creationId xmlns:p14="http://schemas.microsoft.com/office/powerpoint/2010/main" val="220413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a:effectLst/>
                <a:latin typeface="AppleSystemUIFont"/>
                <a:ea typeface="Aptos" panose="020B0004020202020204" pitchFamily="34" charset="0"/>
                <a:cs typeface="AppleSystemUIFont"/>
              </a:rPr>
              <a:t>SLIDE 7: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•Defendants were accused of engaging in activities that infringed the IP rights of Bell Media Inc., violating the </a:t>
            </a:r>
            <a:r>
              <a:rPr lang="en-US" sz="1800" i="1" kern="0">
                <a:effectLst/>
                <a:latin typeface="AppleSystemUIFont"/>
                <a:ea typeface="Aptos" panose="020B0004020202020204" pitchFamily="34" charset="0"/>
                <a:cs typeface="AppleSystemUIFont"/>
              </a:rPr>
              <a:t>Copyright</a:t>
            </a:r>
            <a:r>
              <a:rPr lang="en-US" sz="1800" kern="0">
                <a:effectLst/>
                <a:latin typeface="AppleSystemUIFont"/>
                <a:ea typeface="Aptos" panose="020B0004020202020204" pitchFamily="34" charset="0"/>
                <a:cs typeface="AppleSystemUIFont"/>
              </a:rPr>
              <a:t> </a:t>
            </a:r>
            <a:r>
              <a:rPr lang="en-US" sz="1800" i="1" kern="0">
                <a:effectLst/>
                <a:latin typeface="AppleSystemUIFont"/>
                <a:ea typeface="Aptos" panose="020B0004020202020204" pitchFamily="34" charset="0"/>
                <a:cs typeface="AppleSystemUIFont"/>
              </a:rPr>
              <a:t>Act</a:t>
            </a:r>
            <a:r>
              <a:rPr lang="en-US" sz="1800" kern="0">
                <a:effectLst/>
                <a:latin typeface="AppleSystemUIFont"/>
                <a:ea typeface="Aptos" panose="020B0004020202020204" pitchFamily="34" charset="0"/>
                <a:cs typeface="AppleSystemUIFont"/>
              </a:rPr>
              <a:t>.</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Even before it was conclusively determined that </a:t>
            </a:r>
            <a:r>
              <a:rPr lang="en-US" sz="1800" kern="0" err="1">
                <a:effectLst/>
                <a:latin typeface="AppleSystemUIFont"/>
                <a:ea typeface="Aptos" panose="020B0004020202020204" pitchFamily="34" charset="0"/>
                <a:cs typeface="AppleSystemUIFont"/>
              </a:rPr>
              <a:t>GoldTV</a:t>
            </a:r>
            <a:r>
              <a:rPr lang="en-US" sz="1800" kern="0">
                <a:effectLst/>
                <a:latin typeface="AppleSystemUIFont"/>
                <a:ea typeface="Aptos" panose="020B0004020202020204" pitchFamily="34" charset="0"/>
                <a:cs typeface="AppleSystemUIFont"/>
              </a:rPr>
              <a:t> was violating section 27 of the Copyright Act through copyright infringement, the Plaintiffs sought...</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However, certain </a:t>
            </a:r>
            <a:r>
              <a:rPr lang="en-US" sz="1800" kern="0" err="1">
                <a:effectLst/>
                <a:latin typeface="AppleSystemUIFont"/>
                <a:ea typeface="Aptos" panose="020B0004020202020204" pitchFamily="34" charset="0"/>
                <a:cs typeface="AppleSystemUIFont"/>
              </a:rPr>
              <a:t>GoldTV</a:t>
            </a:r>
            <a:r>
              <a:rPr lang="en-US" sz="1800" kern="0">
                <a:effectLst/>
                <a:latin typeface="AppleSystemUIFont"/>
                <a:ea typeface="Aptos" panose="020B0004020202020204" pitchFamily="34" charset="0"/>
                <a:cs typeface="AppleSystemUIFont"/>
              </a:rPr>
              <a:t> services continued to operate. </a:t>
            </a:r>
            <a:r>
              <a:rPr lang="en-US" sz="1800" b="1" kern="0">
                <a:effectLst/>
                <a:latin typeface="AppleSystemUIFont"/>
                <a:ea typeface="Aptos" panose="020B0004020202020204" pitchFamily="34" charset="0"/>
                <a:cs typeface="AppleSystemUIFont"/>
              </a:rPr>
              <a:t>As a result</a:t>
            </a:r>
            <a:r>
              <a:rPr lang="en-US" sz="1800" kern="0">
                <a:effectLst/>
                <a:latin typeface="AppleSystemUIFont"/>
                <a:ea typeface="Aptos" panose="020B0004020202020204" pitchFamily="34" charset="0"/>
                <a:cs typeface="AppleSystemUIFont"/>
              </a:rPr>
              <a:t>, the Plaintiffs took further legal action, seeking an order to compel ISPs to block access to these</a:t>
            </a:r>
            <a:r>
              <a:rPr lang="en-US" sz="1800" b="1" kern="0">
                <a:effectLst/>
                <a:latin typeface="AppleSystemUIFont"/>
                <a:ea typeface="Aptos" panose="020B0004020202020204" pitchFamily="34" charset="0"/>
                <a:cs typeface="AppleSystemUIFont"/>
              </a:rPr>
              <a:t> sites and services</a:t>
            </a:r>
            <a:r>
              <a:rPr lang="en-US" sz="1800" kern="0">
                <a:effectLst/>
                <a:latin typeface="AppleSystemUIFont"/>
                <a:ea typeface="Aptos" panose="020B0004020202020204" pitchFamily="34" charset="0"/>
                <a:cs typeface="AppleSystemUIFont"/>
              </a:rPr>
              <a:t> which is what makes this case monumental in Canada, as it was the first time such an order was sought. </a:t>
            </a:r>
            <a:endParaRPr lang="en-CA" sz="1800" kern="100">
              <a:effectLst/>
              <a:latin typeface="Aptos"/>
              <a:ea typeface="Aptos" panose="020B0004020202020204" pitchFamily="34" charset="0"/>
              <a:cs typeface="Times New Roman" panose="02020603050405020304" pitchFamily="18" charset="0"/>
            </a:endParaRPr>
          </a:p>
          <a:p>
            <a:r>
              <a:rPr lang="en-US" sz="1800" b="1" kern="0">
                <a:effectLst/>
                <a:latin typeface="AppleSystemUIFont"/>
                <a:ea typeface="Aptos" panose="020B0004020202020204" pitchFamily="34" charset="0"/>
                <a:cs typeface="AppleSystemUIFont"/>
              </a:rPr>
              <a:t>TLDR</a:t>
            </a:r>
            <a:r>
              <a:rPr lang="en-US" sz="1800" kern="0">
                <a:effectLst/>
                <a:latin typeface="AppleSystemUIFont"/>
                <a:ea typeface="Aptos" panose="020B0004020202020204" pitchFamily="34" charset="0"/>
                <a:cs typeface="AppleSystemUIFont"/>
              </a:rPr>
              <a:t>: The ISPs did nothing wrong; however, they would be bound by a court order requiring them to block access to </a:t>
            </a:r>
            <a:r>
              <a:rPr lang="en-US" sz="1800" kern="0" err="1">
                <a:effectLst/>
                <a:latin typeface="AppleSystemUIFont"/>
                <a:ea typeface="Aptos" panose="020B0004020202020204" pitchFamily="34" charset="0"/>
                <a:cs typeface="AppleSystemUIFont"/>
              </a:rPr>
              <a:t>GoldTV</a:t>
            </a:r>
            <a:r>
              <a:rPr lang="en-US" sz="1800" kern="0">
                <a:effectLst/>
                <a:latin typeface="AppleSystemUIFont"/>
                <a:ea typeface="Aptos" panose="020B0004020202020204" pitchFamily="34" charset="0"/>
                <a:cs typeface="AppleSystemUIFont"/>
              </a:rPr>
              <a:t> services for internet subscribers on their networks.</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While certain respondents only really opposed certain terms of the draft order, </a:t>
            </a:r>
            <a:r>
              <a:rPr lang="en-US" sz="1800" kern="0" err="1">
                <a:effectLst/>
                <a:latin typeface="AppleSystemUIFont"/>
                <a:ea typeface="Aptos" panose="020B0004020202020204" pitchFamily="34" charset="0"/>
                <a:cs typeface="AppleSystemUIFont"/>
              </a:rPr>
              <a:t>TekSavvy</a:t>
            </a:r>
            <a:r>
              <a:rPr lang="en-US" sz="1800" kern="0">
                <a:effectLst/>
                <a:latin typeface="AppleSystemUIFont"/>
                <a:ea typeface="Aptos" panose="020B0004020202020204" pitchFamily="34" charset="0"/>
                <a:cs typeface="AppleSystemUIFont"/>
              </a:rPr>
              <a:t> strongly opposed the motion on a number of grounds which we will spend time delving into.</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And upon doing a little digging, </a:t>
            </a:r>
            <a:r>
              <a:rPr lang="en-US" sz="1800" kern="0" err="1">
                <a:effectLst/>
                <a:latin typeface="AppleSystemUIFont"/>
                <a:ea typeface="Aptos" panose="020B0004020202020204" pitchFamily="34" charset="0"/>
                <a:cs typeface="AppleSystemUIFont"/>
              </a:rPr>
              <a:t>TekSavvy</a:t>
            </a:r>
            <a:r>
              <a:rPr lang="en-US" sz="1800" kern="0">
                <a:effectLst/>
                <a:latin typeface="AppleSystemUIFont"/>
                <a:ea typeface="Aptos" panose="020B0004020202020204" pitchFamily="34" charset="0"/>
                <a:cs typeface="AppleSystemUIFont"/>
              </a:rPr>
              <a:t> claims that their opposition to the injunction was motivated by the fact that the order presented a grave violation to net neutrality along with a fundamental change to what they and other respondents do as ISPs.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They believed that All ISPs should defend the </a:t>
            </a:r>
            <a:r>
              <a:rPr lang="en-US" sz="1800" kern="0">
                <a:latin typeface="AppleSystemUIFont"/>
                <a:ea typeface="Aptos" panose="020B0004020202020204" pitchFamily="34" charset="0"/>
                <a:cs typeface="AppleSystemUIFont"/>
              </a:rPr>
              <a:t>basic</a:t>
            </a:r>
            <a:r>
              <a:rPr lang="en-US" sz="1800" kern="0">
                <a:effectLst/>
                <a:latin typeface="AppleSystemUIFont"/>
                <a:ea typeface="Aptos" panose="020B0004020202020204" pitchFamily="34" charset="0"/>
                <a:cs typeface="AppleSystemUIFont"/>
              </a:rPr>
              <a:t> principle that </a:t>
            </a:r>
            <a:r>
              <a:rPr lang="en-US" sz="1800" kern="0">
                <a:latin typeface="AppleSystemUIFont"/>
                <a:ea typeface="Aptos" panose="020B0004020202020204" pitchFamily="34" charset="0"/>
                <a:cs typeface="AppleSystemUIFont"/>
              </a:rPr>
              <a:t>they</a:t>
            </a:r>
            <a:r>
              <a:rPr lang="en-US" sz="1800" kern="0">
                <a:effectLst/>
                <a:latin typeface="AppleSystemUIFont"/>
                <a:ea typeface="Aptos" panose="020B0004020202020204" pitchFamily="34" charset="0"/>
                <a:cs typeface="AppleSystemUIFont"/>
              </a:rPr>
              <a:t> are not liable for or responsible for the content of the traffic on their networks.</a:t>
            </a:r>
            <a:endParaRPr lang="en-CA" sz="1800" kern="100">
              <a:effectLst/>
              <a:latin typeface="Aptos"/>
              <a:ea typeface="Aptos" panose="020B0004020202020204" pitchFamily="34" charset="0"/>
              <a:cs typeface="Times New Roman" panose="02020603050405020304" pitchFamily="18" charset="0"/>
            </a:endParaRPr>
          </a:p>
          <a:p>
            <a:endParaRPr lang="en-US" sz="1800" kern="0">
              <a:latin typeface="AppleSystemUIFont"/>
              <a:ea typeface="Aptos" panose="020B0004020202020204" pitchFamily="34" charset="0"/>
              <a:cs typeface="AppleSystemUIFont"/>
            </a:endParaRPr>
          </a:p>
          <a:p>
            <a:r>
              <a:rPr lang="en-US" sz="1800" kern="0">
                <a:latin typeface="AppleSystemUIFont"/>
                <a:ea typeface="Aptos" panose="020B0004020202020204" pitchFamily="34" charset="0"/>
                <a:cs typeface="AppleSystemUIFont"/>
              </a:rPr>
              <a:t>But these are the main arguments they presented:</a:t>
            </a: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pPr>
              <a:defRPr/>
            </a:pPr>
            <a:r>
              <a:rPr lang="en-US" sz="1800" kern="0">
                <a:effectLst/>
                <a:latin typeface="AppleSystemUIFont"/>
                <a:ea typeface="Aptos" panose="020B0004020202020204" pitchFamily="34" charset="0"/>
                <a:cs typeface="AppleSystemUIFont"/>
              </a:rPr>
              <a:t>BUT IN LEGAL SPEAK, These are their 2 main arguments. *Point to slide 8*</a:t>
            </a:r>
            <a:r>
              <a:rPr lang="en-CA">
                <a:effectLst/>
                <a:latin typeface="Arial"/>
                <a:cs typeface="Arial"/>
              </a:rPr>
              <a:t> </a:t>
            </a:r>
            <a:endParaRPr lang="en-US">
              <a:latin typeface="Arial"/>
              <a:cs typeface="Arial"/>
            </a:endParaRPr>
          </a:p>
        </p:txBody>
      </p:sp>
      <p:sp>
        <p:nvSpPr>
          <p:cNvPr id="4" name="Slide Number Placeholder 3"/>
          <p:cNvSpPr>
            <a:spLocks noGrp="1"/>
          </p:cNvSpPr>
          <p:nvPr>
            <p:ph type="sldNum" sz="quarter" idx="5"/>
          </p:nvPr>
        </p:nvSpPr>
        <p:spPr/>
        <p:txBody>
          <a:bodyPr/>
          <a:lstStyle/>
          <a:p>
            <a:fld id="{046D653B-BF70-4300-86E3-B8E8CE6869AC}" type="slidenum">
              <a:rPr lang="ru-RU" smtClean="0"/>
              <a:pPr/>
              <a:t>7</a:t>
            </a:fld>
            <a:endParaRPr lang="ru-RU"/>
          </a:p>
        </p:txBody>
      </p:sp>
    </p:spTree>
    <p:extLst>
      <p:ext uri="{BB962C8B-B14F-4D97-AF65-F5344CB8AC3E}">
        <p14:creationId xmlns:p14="http://schemas.microsoft.com/office/powerpoint/2010/main" val="173739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As is clear from the way the Court answers </a:t>
            </a:r>
            <a:r>
              <a:rPr lang="en-US" err="1">
                <a:latin typeface="Arial"/>
                <a:cs typeface="Arial"/>
              </a:rPr>
              <a:t>TekSavvy’s</a:t>
            </a:r>
            <a:r>
              <a:rPr lang="en-US">
                <a:latin typeface="Arial"/>
                <a:cs typeface="Arial"/>
              </a:rPr>
              <a:t> first argument, it can really be broken down into 2 separate arguments both asserting the Court does not have jurisdiction.</a:t>
            </a:r>
          </a:p>
          <a:p>
            <a:r>
              <a:rPr lang="en-US">
                <a:latin typeface="Arial"/>
                <a:cs typeface="Arial"/>
              </a:rPr>
              <a:t>First of all, they argued that the Court does not have the jurisdiction to order an injunction against innocent third parties.</a:t>
            </a:r>
          </a:p>
          <a:p>
            <a:endParaRPr lang="en-US">
              <a:latin typeface="Arial"/>
              <a:cs typeface="Arial"/>
            </a:endParaRPr>
          </a:p>
          <a:p>
            <a:r>
              <a:rPr lang="en-US">
                <a:latin typeface="Arial"/>
                <a:cs typeface="Arial"/>
              </a:rPr>
              <a:t>Secondly, they argued that giving a site-blocking order would be infringing upon the CRTC’s jurisdiction, and, therefore, the Court may not do so.</a:t>
            </a:r>
          </a:p>
          <a:p>
            <a:endParaRPr lang="en-US" sz="1200">
              <a:solidFill>
                <a:schemeClr val="tx1"/>
              </a:solidFill>
              <a:latin typeface="Arial" charset="0"/>
            </a:endParaRPr>
          </a:p>
          <a:p>
            <a:r>
              <a:rPr lang="en-CA" sz="1200" err="1">
                <a:solidFill>
                  <a:srgbClr val="333333"/>
                </a:solidFill>
                <a:latin typeface="-apple-system"/>
              </a:rPr>
              <a:t>TekSavvy’s</a:t>
            </a:r>
            <a:r>
              <a:rPr lang="en-CA" sz="1200">
                <a:solidFill>
                  <a:srgbClr val="333333"/>
                </a:solidFill>
                <a:latin typeface="-apple-system"/>
              </a:rPr>
              <a:t> second argument was essentially in case their first argument failed. So, if the Court ruled it did have jurisdiction, </a:t>
            </a:r>
            <a:r>
              <a:rPr lang="en-CA" sz="1200" err="1">
                <a:solidFill>
                  <a:srgbClr val="333333"/>
                </a:solidFill>
                <a:latin typeface="-apple-system"/>
              </a:rPr>
              <a:t>TekSavvy</a:t>
            </a:r>
            <a:r>
              <a:rPr lang="en-CA" sz="1200">
                <a:solidFill>
                  <a:srgbClr val="333333"/>
                </a:solidFill>
                <a:latin typeface="-apple-system"/>
              </a:rPr>
              <a:t> argued that the Court should decline to exercise that jurisdiction due to the broader context of the debate on site-blocking. Which we will discuss more later on when we discuss the Court’s answer to this issue.</a:t>
            </a:r>
            <a:endParaRPr lang="en-US"/>
          </a:p>
        </p:txBody>
      </p:sp>
      <p:sp>
        <p:nvSpPr>
          <p:cNvPr id="4" name="Slide Number Placeholder 3"/>
          <p:cNvSpPr>
            <a:spLocks noGrp="1"/>
          </p:cNvSpPr>
          <p:nvPr>
            <p:ph type="sldNum" sz="quarter" idx="5"/>
          </p:nvPr>
        </p:nvSpPr>
        <p:spPr/>
        <p:txBody>
          <a:bodyPr/>
          <a:lstStyle/>
          <a:p>
            <a:fld id="{046D653B-BF70-4300-86E3-B8E8CE6869AC}" type="slidenum">
              <a:rPr lang="ru-RU" smtClean="0"/>
              <a:pPr/>
              <a:t>8</a:t>
            </a:fld>
            <a:endParaRPr lang="ru-RU"/>
          </a:p>
        </p:txBody>
      </p:sp>
    </p:spTree>
    <p:extLst>
      <p:ext uri="{BB962C8B-B14F-4D97-AF65-F5344CB8AC3E}">
        <p14:creationId xmlns:p14="http://schemas.microsoft.com/office/powerpoint/2010/main" val="193759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Court identified 5 issues raised by this case. </a:t>
            </a:r>
          </a:p>
        </p:txBody>
      </p:sp>
      <p:sp>
        <p:nvSpPr>
          <p:cNvPr id="4" name="Slide Number Placeholder 3"/>
          <p:cNvSpPr>
            <a:spLocks noGrp="1"/>
          </p:cNvSpPr>
          <p:nvPr>
            <p:ph type="sldNum" sz="quarter" idx="5"/>
          </p:nvPr>
        </p:nvSpPr>
        <p:spPr/>
        <p:txBody>
          <a:bodyPr/>
          <a:lstStyle/>
          <a:p>
            <a:fld id="{046D653B-BF70-4300-86E3-B8E8CE6869AC}" type="slidenum">
              <a:rPr lang="ru-RU" smtClean="0"/>
              <a:pPr/>
              <a:t>9</a:t>
            </a:fld>
            <a:endParaRPr lang="ru-RU"/>
          </a:p>
        </p:txBody>
      </p:sp>
    </p:spTree>
    <p:extLst>
      <p:ext uri="{BB962C8B-B14F-4D97-AF65-F5344CB8AC3E}">
        <p14:creationId xmlns:p14="http://schemas.microsoft.com/office/powerpoint/2010/main" val="377138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a:effectLst/>
                <a:latin typeface="AppleSystemUIFont"/>
                <a:ea typeface="Aptos" panose="020B0004020202020204" pitchFamily="34" charset="0"/>
                <a:cs typeface="AppleSystemUIFont"/>
              </a:rPr>
              <a:t>“In the section titled ‘Does this Court have jurisdiction to issue a site-blocking order?’, the Court does not address the CRTC, saving that discussion for the following section. However,</a:t>
            </a:r>
            <a:r>
              <a:rPr lang="en-US" sz="1800" b="1" kern="0">
                <a:effectLst/>
                <a:latin typeface="AppleSystemUIFont"/>
                <a:ea typeface="Aptos" panose="020B0004020202020204" pitchFamily="34" charset="0"/>
                <a:cs typeface="AppleSystemUIFont"/>
              </a:rPr>
              <a:t> it’s clear that the issue at hand is jurisdictional</a:t>
            </a:r>
            <a:r>
              <a:rPr lang="en-US" sz="1800" kern="0">
                <a:effectLst/>
                <a:latin typeface="AppleSystemUIFont"/>
                <a:ea typeface="Aptos" panose="020B0004020202020204" pitchFamily="34" charset="0"/>
                <a:cs typeface="AppleSystemUIFont"/>
              </a:rPr>
              <a:t> and At this stage, the Court focuses solely on whether it has the jurisdiction to order an injunction against an innocent third party.” TO WHICH THE COURT CONCLUDES through sections 4 and 44 of the </a:t>
            </a:r>
            <a:r>
              <a:rPr lang="en-US" sz="1800" i="1" kern="0">
                <a:effectLst/>
                <a:latin typeface="AppleSystemUIFont"/>
                <a:ea typeface="Aptos" panose="020B0004020202020204" pitchFamily="34" charset="0"/>
                <a:cs typeface="AppleSystemUIFont"/>
              </a:rPr>
              <a:t>Federal Courts Act</a:t>
            </a:r>
            <a:r>
              <a:rPr lang="en-US" sz="1800" kern="0">
                <a:effectLst/>
                <a:latin typeface="AppleSystemUIFont"/>
                <a:ea typeface="Aptos" panose="020B0004020202020204" pitchFamily="34" charset="0"/>
                <a:cs typeface="AppleSystemUIFont"/>
              </a:rPr>
              <a:t> that it does have jurisdiction.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 </a:t>
            </a:r>
            <a:endParaRPr lang="en-CA" sz="1800" kern="100">
              <a:effectLst/>
              <a:latin typeface="Aptos"/>
              <a:ea typeface="Aptos" panose="020B0004020202020204" pitchFamily="34" charset="0"/>
              <a:cs typeface="Times New Roman" panose="02020603050405020304" pitchFamily="18" charset="0"/>
            </a:endParaRPr>
          </a:p>
          <a:p>
            <a:r>
              <a:rPr lang="en-US" sz="1800" kern="0">
                <a:effectLst/>
                <a:latin typeface="AppleSystemUIFont"/>
                <a:ea typeface="Aptos" panose="020B0004020202020204" pitchFamily="34" charset="0"/>
                <a:cs typeface="AppleSystemUIFont"/>
              </a:rPr>
              <a:t>Section 4 establishes the legal foundation for the operation and authority of the Federal Court and Federal Court of Appeal and provides that the Federal Court is a court of equity, meaning it is </a:t>
            </a:r>
            <a:r>
              <a:rPr lang="en-US" sz="1800" b="1" kern="0">
                <a:effectLst/>
                <a:latin typeface="AppleSystemUIFont"/>
                <a:ea typeface="Aptos" panose="020B0004020202020204" pitchFamily="34" charset="0"/>
                <a:cs typeface="AppleSystemUIFont"/>
              </a:rPr>
              <a:t>empowered to apply principles of equity, such as fairness and justice, beyond strict legal rules</a:t>
            </a:r>
            <a:r>
              <a:rPr lang="en-US" sz="1800" kern="0">
                <a:effectLst/>
                <a:latin typeface="AppleSystemUIFont"/>
                <a:ea typeface="Aptos" panose="020B0004020202020204" pitchFamily="34" charset="0"/>
                <a:cs typeface="AppleSystemUIFont"/>
              </a:rPr>
              <a:t>. AND THIS equitable jurisdiction complements its legal powers, allowing it to </a:t>
            </a:r>
            <a:r>
              <a:rPr lang="en-US" sz="1800" b="1" kern="0">
                <a:effectLst/>
                <a:latin typeface="AppleSystemUIFont"/>
                <a:ea typeface="Aptos" panose="020B0004020202020204" pitchFamily="34" charset="0"/>
                <a:cs typeface="AppleSystemUIFont"/>
              </a:rPr>
              <a:t>grant remedies</a:t>
            </a:r>
            <a:r>
              <a:rPr lang="en-US" sz="1800" b="1" u="sng" kern="0">
                <a:effectLst/>
                <a:latin typeface="AppleSystemUIFont"/>
                <a:ea typeface="Aptos" panose="020B0004020202020204" pitchFamily="34" charset="0"/>
                <a:cs typeface="AppleSystemUIFont"/>
              </a:rPr>
              <a:t> even when such remedies are not explicitly provided for by statute or common law</a:t>
            </a:r>
            <a:r>
              <a:rPr lang="en-US" sz="1800" kern="0">
                <a:effectLst/>
                <a:latin typeface="AppleSystemUIFont"/>
                <a:ea typeface="Aptos" panose="020B0004020202020204" pitchFamily="34" charset="0"/>
                <a:cs typeface="AppleSystemUIFont"/>
              </a:rPr>
              <a:t>.</a:t>
            </a:r>
            <a:endParaRPr lang="en-CA" sz="1800" kern="100">
              <a:effectLst/>
              <a:latin typeface="Aptos"/>
              <a:ea typeface="Aptos" panose="020B0004020202020204" pitchFamily="34" charset="0"/>
              <a:cs typeface="Times New Roman" panose="02020603050405020304" pitchFamily="18" charset="0"/>
            </a:endParaRPr>
          </a:p>
          <a:p>
            <a:endParaRPr lang="en-CA" b="1"/>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a:effectLst/>
                <a:latin typeface="Calibri"/>
                <a:ea typeface="Calibri"/>
                <a:cs typeface="Calibri"/>
              </a:rPr>
              <a:t>Section 44 grants the Federal Court the </a:t>
            </a:r>
            <a:r>
              <a:rPr lang="en-US" sz="1800" b="1">
                <a:effectLst/>
                <a:latin typeface="Calibri"/>
                <a:ea typeface="Calibri"/>
                <a:cs typeface="Calibri"/>
              </a:rPr>
              <a:t>power to issue injunctions</a:t>
            </a:r>
            <a:r>
              <a:rPr lang="en-US" sz="1800">
                <a:effectLst/>
                <a:latin typeface="Calibri"/>
                <a:ea typeface="Calibri"/>
                <a:cs typeface="Calibri"/>
              </a:rPr>
              <a:t>. The wording “just and convenient” serves as the guiding standard for when such orders can be made and these are </a:t>
            </a:r>
            <a:r>
              <a:rPr lang="en-US" sz="1800" b="1">
                <a:effectLst/>
                <a:latin typeface="Calibri"/>
                <a:ea typeface="Calibri"/>
                <a:cs typeface="Calibri"/>
              </a:rPr>
              <a:t>broad and flexible standards</a:t>
            </a:r>
            <a:r>
              <a:rPr lang="en-US" sz="1800">
                <a:effectLst/>
                <a:latin typeface="Calibri"/>
                <a:ea typeface="Calibri"/>
                <a:cs typeface="Calibri"/>
              </a:rPr>
              <a:t> that </a:t>
            </a:r>
            <a:r>
              <a:rPr lang="en-US" sz="1800" b="1">
                <a:effectLst/>
                <a:latin typeface="Calibri"/>
                <a:ea typeface="Calibri"/>
                <a:cs typeface="Calibri"/>
              </a:rPr>
              <a:t>allow the Federal Court to tailor its equitable relief to the needs of a particular case</a:t>
            </a:r>
            <a:r>
              <a:rPr lang="en-US" sz="1800">
                <a:effectLst/>
                <a:latin typeface="Calibri"/>
                <a:ea typeface="Calibri"/>
                <a:cs typeface="Calibri"/>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a:effectLst/>
                <a:latin typeface="Calibri"/>
                <a:ea typeface="Calibri"/>
                <a:cs typeface="Calibri"/>
              </a:rPr>
              <a:t>TLDR: Through sections 4 and 44, the Court has jurisdiction to grant injunctions subject only to the condition that they be “just and convenient”.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effectLst/>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a:solidFill>
                  <a:srgbClr val="000000"/>
                </a:solidFill>
                <a:effectLst/>
                <a:latin typeface="Calibri"/>
                <a:ea typeface="Calibri"/>
                <a:cs typeface="Calibri"/>
              </a:rPr>
              <a:t>The Court refers to a 2017 case, </a:t>
            </a:r>
            <a:r>
              <a:rPr lang="en-US" sz="1800" i="1">
                <a:solidFill>
                  <a:srgbClr val="000000"/>
                </a:solidFill>
                <a:effectLst/>
                <a:latin typeface="Calibri"/>
                <a:ea typeface="Calibri"/>
                <a:cs typeface="Calibri"/>
              </a:rPr>
              <a:t>Google v </a:t>
            </a:r>
            <a:r>
              <a:rPr lang="en-US" sz="1800" i="1" err="1">
                <a:solidFill>
                  <a:srgbClr val="000000"/>
                </a:solidFill>
                <a:effectLst/>
                <a:latin typeface="Calibri"/>
                <a:ea typeface="Calibri"/>
                <a:cs typeface="Calibri"/>
              </a:rPr>
              <a:t>Equustek</a:t>
            </a:r>
            <a:r>
              <a:rPr lang="en-US" sz="1800" i="1">
                <a:solidFill>
                  <a:srgbClr val="000000"/>
                </a:solidFill>
                <a:effectLst/>
                <a:latin typeface="Calibri"/>
                <a:ea typeface="Calibri"/>
                <a:cs typeface="Calibri"/>
              </a:rPr>
              <a:t> Solutions</a:t>
            </a:r>
            <a:r>
              <a:rPr lang="en-US" sz="1800">
                <a:solidFill>
                  <a:srgbClr val="000000"/>
                </a:solidFill>
                <a:effectLst/>
                <a:latin typeface="Calibri"/>
                <a:ea typeface="Calibri"/>
                <a:cs typeface="Calibri"/>
              </a:rPr>
              <a:t>, where the SCC ruled that it had the power to order an injunction against a third party, Google in that case. In support or their ruling, the Court noted Norwich Orders and Mareva Injunctions both of which are directed at third parties. Additionally, the Court mentions that the EWCA – England and Wales Court of Appeal – had used this same rationale in</a:t>
            </a:r>
            <a:r>
              <a:rPr lang="en-US" sz="1800" i="1">
                <a:solidFill>
                  <a:srgbClr val="000000"/>
                </a:solidFill>
                <a:effectLst/>
                <a:latin typeface="Calibri"/>
                <a:ea typeface="Calibri"/>
                <a:cs typeface="Calibri"/>
              </a:rPr>
              <a:t> Cartier CA </a:t>
            </a:r>
            <a:r>
              <a:rPr lang="en-US" sz="1800">
                <a:solidFill>
                  <a:srgbClr val="000000"/>
                </a:solidFill>
                <a:effectLst/>
                <a:latin typeface="Calibri"/>
                <a:ea typeface="Calibri"/>
                <a:cs typeface="Calibri"/>
              </a:rPr>
              <a:t>(a case we will reference extensively later), to issue a site-blocking order against 5 ISPs.</a:t>
            </a:r>
          </a:p>
          <a:p>
            <a:endParaRPr lang="en-CA"/>
          </a:p>
          <a:p>
            <a:endParaRPr lang="en-CA">
              <a:cs typeface="Arial"/>
            </a:endParaRPr>
          </a:p>
          <a:p>
            <a:endParaRPr lang="en-CA">
              <a:cs typeface="Arial"/>
            </a:endParaRPr>
          </a:p>
        </p:txBody>
      </p:sp>
      <p:sp>
        <p:nvSpPr>
          <p:cNvPr id="4" name="Slide Number Placeholder 3"/>
          <p:cNvSpPr>
            <a:spLocks noGrp="1"/>
          </p:cNvSpPr>
          <p:nvPr>
            <p:ph type="sldNum" sz="quarter" idx="5"/>
          </p:nvPr>
        </p:nvSpPr>
        <p:spPr/>
        <p:txBody>
          <a:bodyPr/>
          <a:lstStyle/>
          <a:p>
            <a:fld id="{046D653B-BF70-4300-86E3-B8E8CE6869AC}" type="slidenum">
              <a:rPr lang="ru-RU" smtClean="0"/>
              <a:pPr/>
              <a:t>11</a:t>
            </a:fld>
            <a:endParaRPr lang="ru-RU"/>
          </a:p>
        </p:txBody>
      </p:sp>
    </p:spTree>
    <p:extLst>
      <p:ext uri="{BB962C8B-B14F-4D97-AF65-F5344CB8AC3E}">
        <p14:creationId xmlns:p14="http://schemas.microsoft.com/office/powerpoint/2010/main" val="3484391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r>
              <a:rPr lang="ru-RU"/>
              <a:t>Click to edit Master title style</a:t>
            </a:r>
          </a:p>
        </p:txBody>
      </p:sp>
      <p:sp>
        <p:nvSpPr>
          <p:cNvPr id="5123" name="Rectangle 3"/>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84888" y="1268413"/>
            <a:ext cx="1871662" cy="5472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1268413"/>
            <a:ext cx="5464175" cy="5472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F15F785-C1CB-4BE4-A23F-EAA080B87ED0}"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E114F31-B651-4194-945F-E390E00214BE}"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23264B5-C219-41C5-8283-FC6CB0F9F9B5}"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38F6542-B91A-4448-AEFB-40D097AEEC3D}"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6BEA23E-6A1F-4582-8D53-73820947BC5E}"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2560EE3-489B-4FD4-859D-FB326AA087CC}"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33F8F90-77B3-40AE-8D22-05F761B0DD9D}"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E11B60A-9627-4B96-AB3A-23BE127F44A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5A4831C-E468-4C5E-97B9-35530DEA5372}"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38C27AA-CA5F-47A9-ACED-AABF97049230}"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17696A8-A37B-4B9F-81DF-5EBA84C95ED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539750" y="1844675"/>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fontAlgn="base">
        <a:spcBef>
          <a:spcPct val="0"/>
        </a:spcBef>
        <a:spcAft>
          <a:spcPct val="0"/>
        </a:spcAft>
        <a:defRPr sz="3600" b="1">
          <a:solidFill>
            <a:schemeClr val="tx2"/>
          </a:solidFill>
          <a:latin typeface="+mj-lt"/>
          <a:ea typeface="+mj-ea"/>
          <a:cs typeface="+mj-cs"/>
        </a:defRPr>
      </a:lvl1pPr>
      <a:lvl2pPr algn="r" rtl="0" fontAlgn="base">
        <a:spcBef>
          <a:spcPct val="0"/>
        </a:spcBef>
        <a:spcAft>
          <a:spcPct val="0"/>
        </a:spcAft>
        <a:defRPr sz="3600" b="1">
          <a:solidFill>
            <a:schemeClr val="tx2"/>
          </a:solidFill>
          <a:latin typeface="Verdana" pitchFamily="34" charset="0"/>
        </a:defRPr>
      </a:lvl2pPr>
      <a:lvl3pPr algn="r" rtl="0" fontAlgn="base">
        <a:spcBef>
          <a:spcPct val="0"/>
        </a:spcBef>
        <a:spcAft>
          <a:spcPct val="0"/>
        </a:spcAft>
        <a:defRPr sz="3600" b="1">
          <a:solidFill>
            <a:schemeClr val="tx2"/>
          </a:solidFill>
          <a:latin typeface="Verdana" pitchFamily="34" charset="0"/>
        </a:defRPr>
      </a:lvl3pPr>
      <a:lvl4pPr algn="r" rtl="0" fontAlgn="base">
        <a:spcBef>
          <a:spcPct val="0"/>
        </a:spcBef>
        <a:spcAft>
          <a:spcPct val="0"/>
        </a:spcAft>
        <a:defRPr sz="3600" b="1">
          <a:solidFill>
            <a:schemeClr val="tx2"/>
          </a:solidFill>
          <a:latin typeface="Verdana" pitchFamily="34" charset="0"/>
        </a:defRPr>
      </a:lvl4pPr>
      <a:lvl5pPr algn="r" rtl="0" fontAlgn="base">
        <a:spcBef>
          <a:spcPct val="0"/>
        </a:spcBef>
        <a:spcAft>
          <a:spcPct val="0"/>
        </a:spcAft>
        <a:defRPr sz="3600" b="1">
          <a:solidFill>
            <a:schemeClr val="tx2"/>
          </a:solidFill>
          <a:latin typeface="Verdana" pitchFamily="34" charset="0"/>
        </a:defRPr>
      </a:lvl5pPr>
      <a:lvl6pPr marL="457200" algn="r" rtl="0" fontAlgn="base">
        <a:spcBef>
          <a:spcPct val="0"/>
        </a:spcBef>
        <a:spcAft>
          <a:spcPct val="0"/>
        </a:spcAft>
        <a:defRPr sz="3600" b="1">
          <a:solidFill>
            <a:schemeClr val="tx2"/>
          </a:solidFill>
          <a:latin typeface="Verdana" pitchFamily="34" charset="0"/>
        </a:defRPr>
      </a:lvl6pPr>
      <a:lvl7pPr marL="914400" algn="r" rtl="0" fontAlgn="base">
        <a:spcBef>
          <a:spcPct val="0"/>
        </a:spcBef>
        <a:spcAft>
          <a:spcPct val="0"/>
        </a:spcAft>
        <a:defRPr sz="3600" b="1">
          <a:solidFill>
            <a:schemeClr val="tx2"/>
          </a:solidFill>
          <a:latin typeface="Verdana" pitchFamily="34" charset="0"/>
        </a:defRPr>
      </a:lvl7pPr>
      <a:lvl8pPr marL="1371600" algn="r" rtl="0" fontAlgn="base">
        <a:spcBef>
          <a:spcPct val="0"/>
        </a:spcBef>
        <a:spcAft>
          <a:spcPct val="0"/>
        </a:spcAft>
        <a:defRPr sz="3600" b="1">
          <a:solidFill>
            <a:schemeClr val="tx2"/>
          </a:solidFill>
          <a:latin typeface="Verdana" pitchFamily="34" charset="0"/>
        </a:defRPr>
      </a:lvl8pPr>
      <a:lvl9pPr marL="1828800" algn="r" rtl="0" fontAlgn="base">
        <a:spcBef>
          <a:spcPct val="0"/>
        </a:spcBef>
        <a:spcAft>
          <a:spcPct val="0"/>
        </a:spcAft>
        <a:defRPr sz="3600" b="1">
          <a:solidFill>
            <a:schemeClr val="tx2"/>
          </a:solidFill>
          <a:latin typeface="Verdana" pitchFamily="34"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b="1">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173937C-EA77-4524-AADF-059E6A02C2B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583494" y="5522810"/>
            <a:ext cx="5977011" cy="647700"/>
          </a:xfrm>
        </p:spPr>
        <p:txBody>
          <a:bodyPr/>
          <a:lstStyle/>
          <a:p>
            <a:pPr algn="ctr"/>
            <a:r>
              <a:rPr lang="en-CA" sz="2800" b="1" i="0" u="none" strike="noStrike">
                <a:solidFill>
                  <a:srgbClr val="000000"/>
                </a:solidFill>
                <a:effectLst/>
                <a:latin typeface="Times New Roman"/>
                <a:cs typeface="Arial"/>
              </a:rPr>
              <a:t>Bell Media Inc. v. GoldTV.Biz</a:t>
            </a:r>
            <a:r>
              <a:rPr lang="en-CA" sz="2800">
                <a:solidFill>
                  <a:srgbClr val="000000"/>
                </a:solidFill>
                <a:latin typeface="Times New Roman"/>
                <a:cs typeface="Arial"/>
              </a:rPr>
              <a:t>,</a:t>
            </a:r>
            <a:r>
              <a:rPr lang="en-CA" sz="2800" b="1" i="0" u="none" strike="noStrike">
                <a:solidFill>
                  <a:srgbClr val="000000"/>
                </a:solidFill>
                <a:effectLst/>
                <a:latin typeface="Times New Roman"/>
                <a:cs typeface="Arial"/>
              </a:rPr>
              <a:t> </a:t>
            </a:r>
            <a:r>
              <a:rPr lang="en-CA" sz="2800">
                <a:solidFill>
                  <a:srgbClr val="000000"/>
                </a:solidFill>
                <a:latin typeface="Times New Roman"/>
                <a:cs typeface="Arial"/>
              </a:rPr>
              <a:t>2019 FCC 1432 </a:t>
            </a:r>
            <a:endParaRPr lang="en-US" sz="2500">
              <a:solidFill>
                <a:srgbClr val="000000"/>
              </a:solidFill>
              <a:latin typeface="Times New Roman"/>
              <a:cs typeface="Arial"/>
            </a:endParaRPr>
          </a:p>
        </p:txBody>
      </p:sp>
      <p:sp>
        <p:nvSpPr>
          <p:cNvPr id="34829" name="Rectangle 13"/>
          <p:cNvSpPr>
            <a:spLocks noGrp="1" noChangeArrowheads="1"/>
          </p:cNvSpPr>
          <p:nvPr>
            <p:ph type="subTitle" idx="1"/>
          </p:nvPr>
        </p:nvSpPr>
        <p:spPr>
          <a:xfrm>
            <a:off x="7085684" y="6170510"/>
            <a:ext cx="2058316" cy="503237"/>
          </a:xfrm>
        </p:spPr>
        <p:txBody>
          <a:bodyPr/>
          <a:lstStyle/>
          <a:p>
            <a:pPr algn="ctr"/>
            <a:r>
              <a:rPr lang="en-CA" sz="2000">
                <a:solidFill>
                  <a:srgbClr val="494949"/>
                </a:solidFill>
                <a:latin typeface="Times New Roman"/>
                <a:cs typeface="Times New Roman"/>
              </a:rPr>
              <a:t>Elliot Rosenfeld </a:t>
            </a:r>
          </a:p>
          <a:p>
            <a:pPr algn="ctr"/>
            <a:r>
              <a:rPr lang="en-CA" sz="2000">
                <a:solidFill>
                  <a:srgbClr val="494949"/>
                </a:solidFill>
                <a:latin typeface="Times New Roman"/>
                <a:cs typeface="Times New Roman"/>
              </a:rPr>
              <a:t>Michael Dossou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7160-B3DF-C654-6832-F25D87C4BCA9}"/>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DDE070C-941E-89D1-FE53-055C96EEDA0A}"/>
              </a:ext>
            </a:extLst>
          </p:cNvPr>
          <p:cNvSpPr>
            <a:spLocks noGrp="1"/>
          </p:cNvSpPr>
          <p:nvPr>
            <p:ph idx="1"/>
          </p:nvPr>
        </p:nvSpPr>
        <p:spPr>
          <a:xfrm>
            <a:off x="1619672" y="2649220"/>
            <a:ext cx="6077585" cy="1559560"/>
          </a:xfrm>
        </p:spPr>
        <p:txBody>
          <a:bodyPr/>
          <a:lstStyle/>
          <a:p>
            <a:pPr marL="0" indent="0">
              <a:buNone/>
            </a:pPr>
            <a:r>
              <a:rPr lang="en-US" sz="8800" b="1">
                <a:latin typeface="Times New Roman" panose="02020603050405020304" pitchFamily="18" charset="0"/>
                <a:cs typeface="Times New Roman" panose="02020603050405020304" pitchFamily="18" charset="0"/>
              </a:rPr>
              <a:t>ANALYSIS</a:t>
            </a:r>
          </a:p>
        </p:txBody>
      </p:sp>
    </p:spTree>
    <p:extLst>
      <p:ext uri="{BB962C8B-B14F-4D97-AF65-F5344CB8AC3E}">
        <p14:creationId xmlns:p14="http://schemas.microsoft.com/office/powerpoint/2010/main" val="378302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E539-F4DE-E8F6-A101-B42C79FFC916}"/>
              </a:ext>
            </a:extLst>
          </p:cNvPr>
          <p:cNvSpPr>
            <a:spLocks noGrp="1"/>
          </p:cNvSpPr>
          <p:nvPr>
            <p:ph type="title"/>
          </p:nvPr>
        </p:nvSpPr>
        <p:spPr>
          <a:xfrm>
            <a:off x="1908175" y="318180"/>
            <a:ext cx="3659505" cy="1143000"/>
          </a:xfrm>
        </p:spPr>
        <p:txBody>
          <a:bodyPr/>
          <a:lstStyle/>
          <a:p>
            <a:r>
              <a:rPr lang="en-US" b="1">
                <a:latin typeface="Times New Roman" panose="02020603050405020304" pitchFamily="18" charset="0"/>
                <a:cs typeface="Times New Roman" panose="02020603050405020304" pitchFamily="18" charset="0"/>
              </a:rPr>
              <a:t>1) Jurisdiction</a:t>
            </a:r>
          </a:p>
        </p:txBody>
      </p:sp>
      <p:sp>
        <p:nvSpPr>
          <p:cNvPr id="3" name="Content Placeholder 2">
            <a:extLst>
              <a:ext uri="{FF2B5EF4-FFF2-40B4-BE49-F238E27FC236}">
                <a16:creationId xmlns:a16="http://schemas.microsoft.com/office/drawing/2014/main" id="{8C418C7E-43D6-5BF8-B968-74BC2D0B5B7C}"/>
              </a:ext>
            </a:extLst>
          </p:cNvPr>
          <p:cNvSpPr>
            <a:spLocks noGrp="1"/>
          </p:cNvSpPr>
          <p:nvPr>
            <p:ph idx="1"/>
          </p:nvPr>
        </p:nvSpPr>
        <p:spPr/>
        <p:txBody>
          <a:bodyPr/>
          <a:lstStyle/>
          <a:p>
            <a:pPr marL="0" indent="0">
              <a:buNone/>
            </a:pPr>
            <a:r>
              <a:rPr lang="en-US" b="1" i="1">
                <a:latin typeface="Times New Roman" panose="02020603050405020304" pitchFamily="18" charset="0"/>
                <a:cs typeface="Times New Roman" panose="02020603050405020304" pitchFamily="18" charset="0"/>
              </a:rPr>
              <a:t>Federal Courts Act</a:t>
            </a:r>
            <a:r>
              <a:rPr lang="en-US" b="1">
                <a:latin typeface="Times New Roman" panose="02020603050405020304" pitchFamily="18" charset="0"/>
                <a:cs typeface="Times New Roman" panose="02020603050405020304" pitchFamily="18" charset="0"/>
              </a:rPr>
              <a:t>,</a:t>
            </a:r>
            <a:r>
              <a:rPr lang="en-US" b="1" i="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ss. 4 &amp; 44</a:t>
            </a:r>
          </a:p>
          <a:p>
            <a:pPr marL="0" indent="0">
              <a:buNone/>
            </a:pPr>
            <a:endParaRPr lang="en-US" sz="2000" b="1">
              <a:latin typeface="Times New Roman" panose="02020603050405020304" pitchFamily="18" charset="0"/>
              <a:cs typeface="Times New Roman" panose="02020603050405020304" pitchFamily="18" charset="0"/>
            </a:endParaRPr>
          </a:p>
          <a:p>
            <a:pPr marL="0" indent="0">
              <a:buNone/>
            </a:pPr>
            <a:r>
              <a:rPr lang="en-US" sz="2000" b="1">
                <a:latin typeface="Times New Roman" panose="02020603050405020304" pitchFamily="18" charset="0"/>
                <a:cs typeface="Times New Roman" panose="02020603050405020304" pitchFamily="18" charset="0"/>
              </a:rPr>
              <a:t>4. </a:t>
            </a:r>
            <a:r>
              <a:rPr lang="en-US" sz="2000">
                <a:latin typeface="Times New Roman" panose="02020603050405020304" pitchFamily="18" charset="0"/>
                <a:cs typeface="Times New Roman" panose="02020603050405020304" pitchFamily="18" charset="0"/>
              </a:rPr>
              <a:t>The division of the Federal Court of Canada – Trial Division… is continued as an additional court of law, </a:t>
            </a:r>
            <a:r>
              <a:rPr lang="en-US" sz="2000" b="1" u="sng">
                <a:latin typeface="Times New Roman" panose="02020603050405020304" pitchFamily="18" charset="0"/>
                <a:cs typeface="Times New Roman" panose="02020603050405020304" pitchFamily="18" charset="0"/>
              </a:rPr>
              <a:t>equity</a:t>
            </a:r>
            <a:r>
              <a:rPr lang="en-US" sz="2000">
                <a:latin typeface="Times New Roman" panose="02020603050405020304" pitchFamily="18" charset="0"/>
                <a:cs typeface="Times New Roman" panose="02020603050405020304" pitchFamily="18" charset="0"/>
              </a:rPr>
              <a:t> and admiralty in and for Canada.</a:t>
            </a:r>
          </a:p>
          <a:p>
            <a:pPr marL="0" indent="0">
              <a:buNone/>
            </a:pPr>
            <a:endParaRPr lang="en-US" sz="2000" b="1">
              <a:latin typeface="Times New Roman" panose="02020603050405020304" pitchFamily="18" charset="0"/>
              <a:cs typeface="Times New Roman" panose="02020603050405020304" pitchFamily="18" charset="0"/>
            </a:endParaRPr>
          </a:p>
          <a:p>
            <a:pPr marL="0" indent="0">
              <a:buNone/>
            </a:pPr>
            <a:r>
              <a:rPr lang="en-US" sz="2000" b="1">
                <a:latin typeface="Times New Roman" panose="02020603050405020304" pitchFamily="18" charset="0"/>
                <a:cs typeface="Times New Roman" panose="02020603050405020304" pitchFamily="18" charset="0"/>
              </a:rPr>
              <a:t>44. </a:t>
            </a:r>
            <a:r>
              <a:rPr lang="en-US" sz="2000">
                <a:latin typeface="Times New Roman" panose="02020603050405020304" pitchFamily="18" charset="0"/>
                <a:cs typeface="Times New Roman" panose="02020603050405020304" pitchFamily="18" charset="0"/>
              </a:rPr>
              <a:t>In addition to any other relief … the Federal Court </a:t>
            </a:r>
            <a:r>
              <a:rPr lang="en-US" sz="2000" b="1" u="sng">
                <a:latin typeface="Times New Roman" panose="02020603050405020304" pitchFamily="18" charset="0"/>
                <a:cs typeface="Times New Roman" panose="02020603050405020304" pitchFamily="18" charset="0"/>
              </a:rPr>
              <a:t>may</a:t>
            </a:r>
            <a:r>
              <a:rPr lang="en-US" sz="2000">
                <a:latin typeface="Times New Roman" panose="02020603050405020304" pitchFamily="18" charset="0"/>
                <a:cs typeface="Times New Roman" panose="02020603050405020304" pitchFamily="18" charset="0"/>
              </a:rPr>
              <a:t> </a:t>
            </a:r>
            <a:r>
              <a:rPr lang="en-US" sz="2000" b="1" u="sng">
                <a:latin typeface="Times New Roman" panose="02020603050405020304" pitchFamily="18" charset="0"/>
                <a:cs typeface="Times New Roman" panose="02020603050405020304" pitchFamily="18" charset="0"/>
              </a:rPr>
              <a:t>grant or award, a </a:t>
            </a:r>
            <a:r>
              <a:rPr lang="en-US" sz="2000" b="1" i="1" u="sng">
                <a:latin typeface="Times New Roman" panose="02020603050405020304" pitchFamily="18" charset="0"/>
                <a:cs typeface="Times New Roman" panose="02020603050405020304" pitchFamily="18" charset="0"/>
              </a:rPr>
              <a:t>mandamus</a:t>
            </a:r>
            <a:r>
              <a:rPr lang="en-US" sz="2000" b="1" u="sng">
                <a:latin typeface="Times New Roman" panose="02020603050405020304" pitchFamily="18" charset="0"/>
                <a:cs typeface="Times New Roman" panose="02020603050405020304" pitchFamily="18" charset="0"/>
              </a:rPr>
              <a:t>, an injunction</a:t>
            </a:r>
            <a:r>
              <a:rPr lang="en-US" sz="2000">
                <a:latin typeface="Times New Roman" panose="02020603050405020304" pitchFamily="18" charset="0"/>
                <a:cs typeface="Times New Roman" panose="02020603050405020304" pitchFamily="18" charset="0"/>
              </a:rPr>
              <a:t>…may be granted or a receiver appointed by that court </a:t>
            </a:r>
            <a:r>
              <a:rPr lang="en-US" sz="2000" b="1" u="sng">
                <a:latin typeface="Times New Roman" panose="02020603050405020304" pitchFamily="18" charset="0"/>
                <a:cs typeface="Times New Roman" panose="02020603050405020304" pitchFamily="18" charset="0"/>
              </a:rPr>
              <a:t>in all cases in which it appears to the court to be just or convenient to do so</a:t>
            </a:r>
            <a:r>
              <a:rPr lang="en-US" sz="200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4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9889-D992-C5FC-3E54-65FEF2AB79D4}"/>
              </a:ext>
            </a:extLst>
          </p:cNvPr>
          <p:cNvSpPr>
            <a:spLocks noGrp="1"/>
          </p:cNvSpPr>
          <p:nvPr>
            <p:ph type="title"/>
          </p:nvPr>
        </p:nvSpPr>
        <p:spPr>
          <a:xfrm>
            <a:off x="1908174" y="345032"/>
            <a:ext cx="6702425" cy="1143000"/>
          </a:xfrm>
        </p:spPr>
        <p:txBody>
          <a:bodyPr/>
          <a:lstStyle/>
          <a:p>
            <a:r>
              <a:rPr lang="en-US" b="1">
                <a:latin typeface="Times New Roman" panose="02020603050405020304" pitchFamily="18" charset="0"/>
                <a:cs typeface="Times New Roman" panose="02020603050405020304" pitchFamily="18" charset="0"/>
              </a:rPr>
              <a:t>2) Exercise its jurisdiction? </a:t>
            </a:r>
          </a:p>
        </p:txBody>
      </p:sp>
      <p:sp>
        <p:nvSpPr>
          <p:cNvPr id="3" name="Content Placeholder 2">
            <a:extLst>
              <a:ext uri="{FF2B5EF4-FFF2-40B4-BE49-F238E27FC236}">
                <a16:creationId xmlns:a16="http://schemas.microsoft.com/office/drawing/2014/main" id="{9DE851EF-D9C0-9366-076A-C364B6183526}"/>
              </a:ext>
            </a:extLst>
          </p:cNvPr>
          <p:cNvSpPr>
            <a:spLocks noGrp="1"/>
          </p:cNvSpPr>
          <p:nvPr>
            <p:ph idx="1"/>
          </p:nvPr>
        </p:nvSpPr>
        <p:spPr>
          <a:xfrm>
            <a:off x="2101214" y="2159000"/>
            <a:ext cx="6778625" cy="3169921"/>
          </a:xfrm>
        </p:spPr>
        <p:txBody>
          <a:bodyPr/>
          <a:lstStyle/>
          <a:p>
            <a:pPr marL="0" indent="0">
              <a:buNone/>
            </a:pPr>
            <a:r>
              <a:rPr lang="en-US" sz="3600">
                <a:latin typeface="Times New Roman" panose="02020603050405020304" pitchFamily="18" charset="0"/>
                <a:cs typeface="Times New Roman" panose="02020603050405020304" pitchFamily="18" charset="0"/>
              </a:rPr>
              <a:t>TekSavvy argued that even if the Court has the jurisdiction to issue an injunction against third parties, it should decline to for multiple reasons</a:t>
            </a:r>
            <a:endParaRPr lang="en-US" sz="2400"/>
          </a:p>
          <a:p>
            <a:pPr marL="0" indent="0">
              <a:buNone/>
            </a:pPr>
            <a:endParaRPr lang="en-US" sz="2000"/>
          </a:p>
        </p:txBody>
      </p:sp>
    </p:spTree>
    <p:extLst>
      <p:ext uri="{BB962C8B-B14F-4D97-AF65-F5344CB8AC3E}">
        <p14:creationId xmlns:p14="http://schemas.microsoft.com/office/powerpoint/2010/main" val="185733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A481-DBBA-C634-94C6-DE3A6DDB9A42}"/>
              </a:ext>
            </a:extLst>
          </p:cNvPr>
          <p:cNvSpPr>
            <a:spLocks noGrp="1"/>
          </p:cNvSpPr>
          <p:nvPr>
            <p:ph type="title"/>
          </p:nvPr>
        </p:nvSpPr>
        <p:spPr/>
        <p:txBody>
          <a:bodyPr/>
          <a:lstStyle/>
          <a:p>
            <a:r>
              <a:rPr lang="en-US" b="1">
                <a:solidFill>
                  <a:schemeClr val="bg2">
                    <a:lumMod val="40000"/>
                    <a:lumOff val="60000"/>
                  </a:schemeClr>
                </a:solidFill>
                <a:latin typeface="Times New Roman" panose="02020603050405020304" pitchFamily="18" charset="0"/>
                <a:cs typeface="Times New Roman" panose="02020603050405020304" pitchFamily="18" charset="0"/>
              </a:rPr>
              <a:t>2) Exercise its jurisdiction? </a:t>
            </a:r>
            <a:endParaRPr lang="en-CA">
              <a:solidFill>
                <a:schemeClr val="bg2">
                  <a:lumMod val="40000"/>
                  <a:lumOff val="60000"/>
                </a:schemeClr>
              </a:solidFill>
            </a:endParaRPr>
          </a:p>
        </p:txBody>
      </p:sp>
      <p:sp>
        <p:nvSpPr>
          <p:cNvPr id="3" name="Content Placeholder 2">
            <a:extLst>
              <a:ext uri="{FF2B5EF4-FFF2-40B4-BE49-F238E27FC236}">
                <a16:creationId xmlns:a16="http://schemas.microsoft.com/office/drawing/2014/main" id="{E3B7213C-1A5B-EC7F-00E8-1964B151F7DB}"/>
              </a:ext>
            </a:extLst>
          </p:cNvPr>
          <p:cNvSpPr>
            <a:spLocks noGrp="1"/>
          </p:cNvSpPr>
          <p:nvPr>
            <p:ph idx="1"/>
          </p:nvPr>
        </p:nvSpPr>
        <p:spPr/>
        <p:txBody>
          <a:bodyPr/>
          <a:lstStyle/>
          <a:p>
            <a:pPr marL="514350" indent="-514350">
              <a:buAutoNum type="arabicParenR"/>
            </a:pPr>
            <a:r>
              <a:rPr lang="en-CA">
                <a:latin typeface="Times New Roman" panose="02020603050405020304" pitchFamily="18" charset="0"/>
                <a:cs typeface="Times New Roman" panose="02020603050405020304" pitchFamily="18" charset="0"/>
              </a:rPr>
              <a:t>Site-blocking is not an available remedy</a:t>
            </a:r>
          </a:p>
          <a:p>
            <a:pPr marL="914400" lvl="1" indent="-514350"/>
            <a:r>
              <a:rPr lang="en-CA" i="1">
                <a:latin typeface="Times New Roman" panose="02020603050405020304" pitchFamily="18" charset="0"/>
                <a:cs typeface="Times New Roman" panose="02020603050405020304" pitchFamily="18" charset="0"/>
              </a:rPr>
              <a:t>Copyright Act </a:t>
            </a:r>
            <a:r>
              <a:rPr lang="en-CA">
                <a:latin typeface="Times New Roman" panose="02020603050405020304" pitchFamily="18" charset="0"/>
                <a:cs typeface="Times New Roman" panose="02020603050405020304" pitchFamily="18" charset="0"/>
              </a:rPr>
              <a:t>is exhaustive</a:t>
            </a:r>
          </a:p>
          <a:p>
            <a:pPr marL="914400" lvl="1" indent="-514350"/>
            <a:r>
              <a:rPr lang="en-CA">
                <a:latin typeface="Times New Roman" panose="02020603050405020304" pitchFamily="18" charset="0"/>
                <a:cs typeface="Times New Roman" panose="02020603050405020304" pitchFamily="18" charset="0"/>
              </a:rPr>
              <a:t>Parliament declined to introduce such a remedy in the 2012 reforms of the </a:t>
            </a:r>
            <a:r>
              <a:rPr lang="en-CA" i="1">
                <a:latin typeface="Times New Roman" panose="02020603050405020304" pitchFamily="18" charset="0"/>
                <a:cs typeface="Times New Roman" panose="02020603050405020304" pitchFamily="18" charset="0"/>
              </a:rPr>
              <a:t>Act</a:t>
            </a:r>
          </a:p>
        </p:txBody>
      </p:sp>
    </p:spTree>
    <p:extLst>
      <p:ext uri="{BB962C8B-B14F-4D97-AF65-F5344CB8AC3E}">
        <p14:creationId xmlns:p14="http://schemas.microsoft.com/office/powerpoint/2010/main" val="251157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559B-2E69-0B58-2502-489B6DA378B1}"/>
              </a:ext>
            </a:extLst>
          </p:cNvPr>
          <p:cNvSpPr>
            <a:spLocks noGrp="1"/>
          </p:cNvSpPr>
          <p:nvPr>
            <p:ph type="title"/>
          </p:nvPr>
        </p:nvSpPr>
        <p:spPr/>
        <p:txBody>
          <a:bodyPr/>
          <a:lstStyle/>
          <a:p>
            <a:r>
              <a:rPr lang="en-US" b="1">
                <a:solidFill>
                  <a:schemeClr val="bg2">
                    <a:lumMod val="40000"/>
                    <a:lumOff val="60000"/>
                  </a:schemeClr>
                </a:solidFill>
                <a:latin typeface="Times New Roman" panose="02020603050405020304" pitchFamily="18" charset="0"/>
                <a:cs typeface="Times New Roman" panose="02020603050405020304" pitchFamily="18" charset="0"/>
              </a:rPr>
              <a:t>2) Exercise its jurisdiction? </a:t>
            </a:r>
            <a:endParaRPr lang="en-CA">
              <a:solidFill>
                <a:schemeClr val="bg2">
                  <a:lumMod val="40000"/>
                  <a:lumOff val="60000"/>
                </a:schemeClr>
              </a:solidFill>
            </a:endParaRPr>
          </a:p>
        </p:txBody>
      </p:sp>
      <p:sp>
        <p:nvSpPr>
          <p:cNvPr id="3" name="Content Placeholder 2">
            <a:extLst>
              <a:ext uri="{FF2B5EF4-FFF2-40B4-BE49-F238E27FC236}">
                <a16:creationId xmlns:a16="http://schemas.microsoft.com/office/drawing/2014/main" id="{8C3CC4CD-322A-B1BA-2E3C-F9D6022060EB}"/>
              </a:ext>
            </a:extLst>
          </p:cNvPr>
          <p:cNvSpPr>
            <a:spLocks noGrp="1"/>
          </p:cNvSpPr>
          <p:nvPr>
            <p:ph idx="1"/>
          </p:nvPr>
        </p:nvSpPr>
        <p:spPr/>
        <p:txBody>
          <a:bodyPr/>
          <a:lstStyle/>
          <a:p>
            <a:pPr marL="0" indent="0">
              <a:buNone/>
            </a:pPr>
            <a:r>
              <a:rPr lang="en-CA">
                <a:latin typeface="Times New Roman" panose="02020603050405020304" pitchFamily="18" charset="0"/>
                <a:cs typeface="Times New Roman" panose="02020603050405020304" pitchFamily="18" charset="0"/>
              </a:rPr>
              <a:t>2) Don’t Step on the CRTC’s Toes</a:t>
            </a:r>
          </a:p>
          <a:p>
            <a:pPr marL="0" indent="0">
              <a:buNone/>
            </a:pPr>
            <a:endParaRPr lang="en-CA" sz="2000" b="1">
              <a:latin typeface="Times New Roman" panose="02020603050405020304" pitchFamily="18" charset="0"/>
              <a:cs typeface="Times New Roman" panose="02020603050405020304" pitchFamily="18" charset="0"/>
            </a:endParaRPr>
          </a:p>
          <a:p>
            <a:pPr marL="0" indent="0">
              <a:buNone/>
            </a:pPr>
            <a:r>
              <a:rPr lang="en-CA" sz="2400" b="1">
                <a:latin typeface="Times New Roman" panose="02020603050405020304" pitchFamily="18" charset="0"/>
                <a:cs typeface="Times New Roman" panose="02020603050405020304" pitchFamily="18" charset="0"/>
              </a:rPr>
              <a:t>36. </a:t>
            </a:r>
            <a:r>
              <a:rPr lang="en-CA" sz="2400">
                <a:latin typeface="Times New Roman" panose="02020603050405020304" pitchFamily="18" charset="0"/>
                <a:cs typeface="Times New Roman" panose="02020603050405020304" pitchFamily="18" charset="0"/>
              </a:rPr>
              <a:t>Except where the Commission approves otherwise, a Canadian carrier shall not control the content or influence the meaning or purpose of telecommunications carried by it for the public</a:t>
            </a:r>
            <a:r>
              <a:rPr lang="en-CA" sz="2000">
                <a:latin typeface="Times New Roman" panose="02020603050405020304" pitchFamily="18" charset="0"/>
                <a:cs typeface="Times New Roman" panose="02020603050405020304" pitchFamily="18" charset="0"/>
              </a:rPr>
              <a:t>.</a:t>
            </a:r>
          </a:p>
          <a:p>
            <a:pPr marL="0" indent="0">
              <a:buNone/>
            </a:pPr>
            <a:r>
              <a:rPr lang="en-CA" sz="2000">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cs typeface="Times New Roman" panose="02020603050405020304" pitchFamily="18" charset="0"/>
              </a:rPr>
              <a:t>Telecommunications</a:t>
            </a:r>
            <a:r>
              <a:rPr lang="en-CA" sz="2000">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cs typeface="Times New Roman" panose="02020603050405020304" pitchFamily="18" charset="0"/>
              </a:rPr>
              <a:t>Act</a:t>
            </a:r>
            <a:r>
              <a:rPr lang="en-CA" sz="2000">
                <a:latin typeface="Times New Roman" panose="02020603050405020304" pitchFamily="18" charset="0"/>
                <a:cs typeface="Times New Roman" panose="02020603050405020304" pitchFamily="18" charset="0"/>
              </a:rPr>
              <a:t>, SC 1993, c 38</a:t>
            </a:r>
          </a:p>
        </p:txBody>
      </p:sp>
    </p:spTree>
    <p:extLst>
      <p:ext uri="{BB962C8B-B14F-4D97-AF65-F5344CB8AC3E}">
        <p14:creationId xmlns:p14="http://schemas.microsoft.com/office/powerpoint/2010/main" val="308439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6275-54B4-8F6C-DD37-797E4F88CDF8}"/>
              </a:ext>
            </a:extLst>
          </p:cNvPr>
          <p:cNvSpPr>
            <a:spLocks noGrp="1"/>
          </p:cNvSpPr>
          <p:nvPr>
            <p:ph type="title"/>
          </p:nvPr>
        </p:nvSpPr>
        <p:spPr/>
        <p:txBody>
          <a:bodyPr/>
          <a:lstStyle/>
          <a:p>
            <a:r>
              <a:rPr lang="en-CA" b="1">
                <a:solidFill>
                  <a:schemeClr val="bg2">
                    <a:lumMod val="40000"/>
                    <a:lumOff val="60000"/>
                  </a:schemeClr>
                </a:solidFill>
                <a:latin typeface="Times New Roman" panose="02020603050405020304" pitchFamily="18" charset="0"/>
                <a:cs typeface="Times New Roman" panose="02020603050405020304" pitchFamily="18" charset="0"/>
              </a:rPr>
              <a:t>2) Exercise its jurisdiction?</a:t>
            </a:r>
          </a:p>
        </p:txBody>
      </p:sp>
      <p:sp>
        <p:nvSpPr>
          <p:cNvPr id="3" name="Content Placeholder 2">
            <a:extLst>
              <a:ext uri="{FF2B5EF4-FFF2-40B4-BE49-F238E27FC236}">
                <a16:creationId xmlns:a16="http://schemas.microsoft.com/office/drawing/2014/main" id="{0797A74E-D989-A0A5-F550-CC95A96FB6E9}"/>
              </a:ext>
            </a:extLst>
          </p:cNvPr>
          <p:cNvSpPr>
            <a:spLocks noGrp="1"/>
          </p:cNvSpPr>
          <p:nvPr>
            <p:ph idx="1"/>
          </p:nvPr>
        </p:nvSpPr>
        <p:spPr/>
        <p:txBody>
          <a:bodyPr/>
          <a:lstStyle/>
          <a:p>
            <a:pPr marL="0" indent="0">
              <a:buNone/>
            </a:pPr>
            <a:r>
              <a:rPr lang="en-CA" b="1" u="sng">
                <a:latin typeface="Times New Roman" panose="02020603050405020304" pitchFamily="18" charset="0"/>
                <a:cs typeface="Times New Roman" panose="02020603050405020304" pitchFamily="18" charset="0"/>
              </a:rPr>
              <a:t>Court’s Response to Argument 1:</a:t>
            </a:r>
          </a:p>
          <a:p>
            <a:pPr lvl="1"/>
            <a:r>
              <a:rPr lang="en-CA">
                <a:latin typeface="Times New Roman" panose="02020603050405020304" pitchFamily="18" charset="0"/>
                <a:cs typeface="Times New Roman" panose="02020603050405020304" pitchFamily="18" charset="0"/>
              </a:rPr>
              <a:t>Not including ≠ Excluding</a:t>
            </a:r>
          </a:p>
          <a:p>
            <a:pPr lvl="1"/>
            <a:r>
              <a:rPr lang="en-CA" b="1" i="1">
                <a:latin typeface="Times New Roman" panose="02020603050405020304" pitchFamily="18" charset="0"/>
                <a:cs typeface="Times New Roman" panose="02020603050405020304" pitchFamily="18" charset="0"/>
              </a:rPr>
              <a:t>Copyright Act </a:t>
            </a:r>
            <a:r>
              <a:rPr lang="en-CA" b="1">
                <a:latin typeface="Times New Roman" panose="02020603050405020304" pitchFamily="18" charset="0"/>
                <a:cs typeface="Times New Roman" panose="02020603050405020304" pitchFamily="18" charset="0"/>
              </a:rPr>
              <a:t>34(1), </a:t>
            </a:r>
            <a:r>
              <a:rPr lang="en-CA">
                <a:latin typeface="Times New Roman" panose="02020603050405020304" pitchFamily="18" charset="0"/>
                <a:cs typeface="Times New Roman" panose="02020603050405020304" pitchFamily="18" charset="0"/>
              </a:rPr>
              <a:t>“entitled to </a:t>
            </a:r>
            <a:r>
              <a:rPr lang="en-CA" b="1" u="sng">
                <a:latin typeface="Times New Roman" panose="02020603050405020304" pitchFamily="18" charset="0"/>
                <a:cs typeface="Times New Roman" panose="02020603050405020304" pitchFamily="18" charset="0"/>
              </a:rPr>
              <a:t>all remedies</a:t>
            </a:r>
            <a:r>
              <a:rPr lang="en-CA" b="1">
                <a:latin typeface="Times New Roman" panose="02020603050405020304" pitchFamily="18" charset="0"/>
                <a:cs typeface="Times New Roman" panose="02020603050405020304" pitchFamily="18" charset="0"/>
              </a:rPr>
              <a:t> </a:t>
            </a:r>
            <a:r>
              <a:rPr lang="en-CA">
                <a:latin typeface="Times New Roman" panose="02020603050405020304" pitchFamily="18" charset="0"/>
                <a:cs typeface="Times New Roman" panose="02020603050405020304" pitchFamily="18" charset="0"/>
              </a:rPr>
              <a:t>by way of injunction … that are or may be conferred by law for the infringement of a right.”</a:t>
            </a:r>
          </a:p>
        </p:txBody>
      </p:sp>
    </p:spTree>
    <p:extLst>
      <p:ext uri="{BB962C8B-B14F-4D97-AF65-F5344CB8AC3E}">
        <p14:creationId xmlns:p14="http://schemas.microsoft.com/office/powerpoint/2010/main" val="308903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3862-DC5F-FC23-B5F5-8A8E767A4BCD}"/>
              </a:ext>
            </a:extLst>
          </p:cNvPr>
          <p:cNvSpPr>
            <a:spLocks noGrp="1"/>
          </p:cNvSpPr>
          <p:nvPr>
            <p:ph type="title"/>
          </p:nvPr>
        </p:nvSpPr>
        <p:spPr/>
        <p:txBody>
          <a:bodyPr/>
          <a:lstStyle/>
          <a:p>
            <a:r>
              <a:rPr lang="en-CA" b="1">
                <a:solidFill>
                  <a:schemeClr val="bg2">
                    <a:lumMod val="40000"/>
                    <a:lumOff val="60000"/>
                  </a:schemeClr>
                </a:solidFill>
                <a:latin typeface="Times New Roman" panose="02020603050405020304" pitchFamily="18" charset="0"/>
                <a:cs typeface="Times New Roman" panose="02020603050405020304" pitchFamily="18" charset="0"/>
              </a:rPr>
              <a:t>2) Exercise its jurisdiction?</a:t>
            </a:r>
            <a:endParaRPr lang="en-CA">
              <a:solidFill>
                <a:schemeClr val="bg2">
                  <a:lumMod val="40000"/>
                  <a:lumOff val="60000"/>
                </a:schemeClr>
              </a:solidFill>
            </a:endParaRPr>
          </a:p>
        </p:txBody>
      </p:sp>
      <p:sp>
        <p:nvSpPr>
          <p:cNvPr id="3" name="Content Placeholder 2">
            <a:extLst>
              <a:ext uri="{FF2B5EF4-FFF2-40B4-BE49-F238E27FC236}">
                <a16:creationId xmlns:a16="http://schemas.microsoft.com/office/drawing/2014/main" id="{972B629C-E6B4-E282-E09D-B1780028558D}"/>
              </a:ext>
            </a:extLst>
          </p:cNvPr>
          <p:cNvSpPr>
            <a:spLocks noGrp="1"/>
          </p:cNvSpPr>
          <p:nvPr>
            <p:ph idx="1"/>
          </p:nvPr>
        </p:nvSpPr>
        <p:spPr/>
        <p:txBody>
          <a:bodyPr/>
          <a:lstStyle/>
          <a:p>
            <a:r>
              <a:rPr lang="en-CA" b="1" u="sng">
                <a:latin typeface="Times New Roman" panose="02020603050405020304" pitchFamily="18" charset="0"/>
                <a:cs typeface="Times New Roman" panose="02020603050405020304" pitchFamily="18" charset="0"/>
              </a:rPr>
              <a:t>Court’s Response to Argument 2:</a:t>
            </a:r>
          </a:p>
          <a:p>
            <a:pPr lvl="1"/>
            <a:r>
              <a:rPr lang="en-CA">
                <a:latin typeface="Times New Roman" panose="02020603050405020304" pitchFamily="18" charset="0"/>
                <a:cs typeface="Times New Roman" panose="02020603050405020304" pitchFamily="18" charset="0"/>
              </a:rPr>
              <a:t>Not just about site-blocking; underlying issue is copyright</a:t>
            </a:r>
          </a:p>
          <a:p>
            <a:pPr lvl="1"/>
            <a:r>
              <a:rPr lang="en-CA" b="1" i="1">
                <a:latin typeface="Times New Roman" panose="02020603050405020304" pitchFamily="18" charset="0"/>
                <a:cs typeface="Times New Roman" panose="02020603050405020304" pitchFamily="18" charset="0"/>
              </a:rPr>
              <a:t>FairPlay</a:t>
            </a:r>
            <a:r>
              <a:rPr lang="en-CA" b="1">
                <a:latin typeface="Times New Roman" panose="02020603050405020304" pitchFamily="18" charset="0"/>
                <a:cs typeface="Times New Roman" panose="02020603050405020304" pitchFamily="18" charset="0"/>
              </a:rPr>
              <a:t> decision (AKA Telecom Decision 2018-384): </a:t>
            </a:r>
            <a:r>
              <a:rPr lang="en-CA">
                <a:latin typeface="Times New Roman" panose="02020603050405020304" pitchFamily="18" charset="0"/>
                <a:cs typeface="Times New Roman" panose="02020603050405020304" pitchFamily="18" charset="0"/>
              </a:rPr>
              <a:t>CRTC said it has no jurisdiction over matters of copyright infringement</a:t>
            </a:r>
          </a:p>
        </p:txBody>
      </p:sp>
    </p:spTree>
    <p:extLst>
      <p:ext uri="{BB962C8B-B14F-4D97-AF65-F5344CB8AC3E}">
        <p14:creationId xmlns:p14="http://schemas.microsoft.com/office/powerpoint/2010/main" val="909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809D-A509-B526-D17E-F83F5BD15B70}"/>
              </a:ext>
            </a:extLst>
          </p:cNvPr>
          <p:cNvSpPr>
            <a:spLocks noGrp="1"/>
          </p:cNvSpPr>
          <p:nvPr>
            <p:ph type="title"/>
          </p:nvPr>
        </p:nvSpPr>
        <p:spPr>
          <a:xfrm>
            <a:off x="1908175" y="241981"/>
            <a:ext cx="7052945" cy="1143000"/>
          </a:xfrm>
        </p:spPr>
        <p:txBody>
          <a:bodyPr/>
          <a:lstStyle/>
          <a:p>
            <a:r>
              <a:rPr lang="en-US" b="1">
                <a:latin typeface="Times New Roman" panose="02020603050405020304" pitchFamily="18" charset="0"/>
                <a:cs typeface="Times New Roman" panose="02020603050405020304" pitchFamily="18" charset="0"/>
              </a:rPr>
              <a:t>3) What Test/Does it Apply?</a:t>
            </a:r>
          </a:p>
        </p:txBody>
      </p:sp>
      <p:sp>
        <p:nvSpPr>
          <p:cNvPr id="3" name="Content Placeholder 2">
            <a:extLst>
              <a:ext uri="{FF2B5EF4-FFF2-40B4-BE49-F238E27FC236}">
                <a16:creationId xmlns:a16="http://schemas.microsoft.com/office/drawing/2014/main" id="{2E0DC344-B20D-93EE-3FA4-CE18CC31737D}"/>
              </a:ext>
            </a:extLst>
          </p:cNvPr>
          <p:cNvSpPr>
            <a:spLocks noGrp="1"/>
          </p:cNvSpPr>
          <p:nvPr>
            <p:ph idx="1"/>
          </p:nvPr>
        </p:nvSpPr>
        <p:spPr/>
        <p:txBody>
          <a:bodyPr/>
          <a:lstStyle/>
          <a:p>
            <a:pPr marL="0" indent="0">
              <a:buNone/>
            </a:pPr>
            <a:r>
              <a:rPr lang="en-US" sz="2400" i="1">
                <a:latin typeface="Times New Roman"/>
                <a:cs typeface="Times New Roman"/>
              </a:rPr>
              <a:t>Manitoba (AG) v Metropolitan Stores Ltd., </a:t>
            </a:r>
            <a:r>
              <a:rPr lang="en-US" sz="2400">
                <a:latin typeface="Times New Roman"/>
                <a:cs typeface="Times New Roman"/>
              </a:rPr>
              <a:t>[1987] 1 SCR 110 </a:t>
            </a:r>
          </a:p>
          <a:p>
            <a:pPr marL="0" indent="0">
              <a:buNone/>
            </a:pPr>
            <a:r>
              <a:rPr lang="en-US" sz="2400" i="1">
                <a:latin typeface="Times New Roman"/>
                <a:cs typeface="Times New Roman"/>
              </a:rPr>
              <a:t>RJR-MacDonald Inc. v Canada (AG), </a:t>
            </a:r>
            <a:r>
              <a:rPr lang="en-US" sz="2400">
                <a:latin typeface="Times New Roman"/>
                <a:cs typeface="Times New Roman"/>
              </a:rPr>
              <a:t>[1994] 1 SCR 311</a:t>
            </a:r>
          </a:p>
          <a:p>
            <a:pPr marL="857250" lvl="1" indent="-457200">
              <a:buFont typeface="+mj-lt"/>
              <a:buAutoNum type="arabicPeriod"/>
            </a:pPr>
            <a:r>
              <a:rPr lang="en-US">
                <a:latin typeface="Times New Roman"/>
                <a:cs typeface="Times New Roman"/>
              </a:rPr>
              <a:t>Serious Issue</a:t>
            </a:r>
            <a:endParaRPr lang="en-US">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a:latin typeface="Times New Roman"/>
                <a:cs typeface="Times New Roman"/>
              </a:rPr>
              <a:t>Irreparable Harm</a:t>
            </a:r>
          </a:p>
          <a:p>
            <a:pPr marL="857250" lvl="1" indent="-457200">
              <a:buFont typeface="+mj-lt"/>
              <a:buAutoNum type="arabicPeriod"/>
            </a:pPr>
            <a:r>
              <a:rPr lang="en-US">
                <a:latin typeface="Times New Roman"/>
                <a:cs typeface="Times New Roman"/>
              </a:rPr>
              <a:t>Balance of Convenience Favours the Plaintiff</a:t>
            </a:r>
          </a:p>
        </p:txBody>
      </p:sp>
    </p:spTree>
    <p:extLst>
      <p:ext uri="{BB962C8B-B14F-4D97-AF65-F5344CB8AC3E}">
        <p14:creationId xmlns:p14="http://schemas.microsoft.com/office/powerpoint/2010/main" val="167808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4A66-432F-909B-8298-6E4E3F673669}"/>
              </a:ext>
            </a:extLst>
          </p:cNvPr>
          <p:cNvSpPr>
            <a:spLocks noGrp="1"/>
          </p:cNvSpPr>
          <p:nvPr>
            <p:ph type="title"/>
          </p:nvPr>
        </p:nvSpPr>
        <p:spPr>
          <a:xfrm>
            <a:off x="1908174" y="296410"/>
            <a:ext cx="7018656" cy="1143000"/>
          </a:xfrm>
        </p:spPr>
        <p:txBody>
          <a:bodyPr/>
          <a:lstStyle/>
          <a:p>
            <a:r>
              <a:rPr lang="en-US" b="1">
                <a:solidFill>
                  <a:schemeClr val="bg2">
                    <a:lumMod val="60000"/>
                    <a:lumOff val="40000"/>
                  </a:schemeClr>
                </a:solidFill>
                <a:latin typeface="Times New Roman" panose="02020603050405020304" pitchFamily="18" charset="0"/>
                <a:cs typeface="Times New Roman" panose="02020603050405020304" pitchFamily="18" charset="0"/>
              </a:rPr>
              <a:t>3) What Test/Does it Apply?</a:t>
            </a:r>
            <a:endParaRPr lang="en-CA">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DF7B0D2A-F4D7-7FE9-98E1-3174FBF09387}"/>
              </a:ext>
            </a:extLst>
          </p:cNvPr>
          <p:cNvSpPr>
            <a:spLocks noGrp="1"/>
          </p:cNvSpPr>
          <p:nvPr>
            <p:ph idx="1"/>
          </p:nvPr>
        </p:nvSpPr>
        <p:spPr>
          <a:xfrm>
            <a:off x="1908174" y="1340768"/>
            <a:ext cx="6778625" cy="4752528"/>
          </a:xfrm>
        </p:spPr>
        <p:txBody>
          <a:bodyPr/>
          <a:lstStyle/>
          <a:p>
            <a:r>
              <a:rPr lang="en-CA">
                <a:latin typeface="Times New Roman" panose="02020603050405020304" pitchFamily="18" charset="0"/>
                <a:cs typeface="Times New Roman" panose="02020603050405020304" pitchFamily="18" charset="0"/>
              </a:rPr>
              <a:t>In addition, because the order is aimed at third parties, the plaintiffs must demonstrate that:</a:t>
            </a:r>
          </a:p>
          <a:p>
            <a:pPr marL="914400" lvl="1" indent="-514350">
              <a:buFont typeface="+mj-lt"/>
              <a:buAutoNum type="arabicPeriod"/>
            </a:pPr>
            <a:r>
              <a:rPr lang="en-CA">
                <a:latin typeface="Times New Roman" panose="02020603050405020304" pitchFamily="18" charset="0"/>
                <a:cs typeface="Times New Roman" panose="02020603050405020304" pitchFamily="18" charset="0"/>
              </a:rPr>
              <a:t>Order is </a:t>
            </a:r>
            <a:r>
              <a:rPr lang="en-CA" b="1">
                <a:latin typeface="Times New Roman" panose="02020603050405020304" pitchFamily="18" charset="0"/>
                <a:cs typeface="Times New Roman" panose="02020603050405020304" pitchFamily="18" charset="0"/>
              </a:rPr>
              <a:t>properly targeted</a:t>
            </a:r>
          </a:p>
          <a:p>
            <a:pPr marL="914400" lvl="1" indent="-514350">
              <a:buFont typeface="+mj-lt"/>
              <a:buAutoNum type="arabicPeriod"/>
            </a:pPr>
            <a:r>
              <a:rPr lang="en-CA">
                <a:latin typeface="Times New Roman" panose="02020603050405020304" pitchFamily="18" charset="0"/>
                <a:cs typeface="Times New Roman" panose="02020603050405020304" pitchFamily="18" charset="0"/>
              </a:rPr>
              <a:t>Third parties should be </a:t>
            </a:r>
            <a:r>
              <a:rPr lang="en-CA" b="1">
                <a:latin typeface="Times New Roman" panose="02020603050405020304" pitchFamily="18" charset="0"/>
                <a:cs typeface="Times New Roman" panose="02020603050405020304" pitchFamily="18" charset="0"/>
              </a:rPr>
              <a:t>justifiably bound</a:t>
            </a:r>
          </a:p>
          <a:p>
            <a:pPr marL="914400" lvl="1" indent="-514350">
              <a:buFont typeface="+mj-lt"/>
              <a:buAutoNum type="arabicPeriod"/>
            </a:pPr>
            <a:r>
              <a:rPr lang="en-CA">
                <a:latin typeface="Times New Roman" panose="02020603050405020304" pitchFamily="18" charset="0"/>
                <a:cs typeface="Times New Roman" panose="02020603050405020304" pitchFamily="18" charset="0"/>
              </a:rPr>
              <a:t>Considering the balance of convenience, the effects of the order must </a:t>
            </a:r>
            <a:r>
              <a:rPr lang="en-CA" b="1">
                <a:latin typeface="Times New Roman" panose="02020603050405020304" pitchFamily="18" charset="0"/>
                <a:cs typeface="Times New Roman" panose="02020603050405020304" pitchFamily="18" charset="0"/>
              </a:rPr>
              <a:t>appropriately balance interests (proportionality)</a:t>
            </a:r>
          </a:p>
        </p:txBody>
      </p:sp>
    </p:spTree>
    <p:extLst>
      <p:ext uri="{BB962C8B-B14F-4D97-AF65-F5344CB8AC3E}">
        <p14:creationId xmlns:p14="http://schemas.microsoft.com/office/powerpoint/2010/main" val="234865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A77A-2A65-A62F-4637-4A07BF282EDE}"/>
              </a:ext>
            </a:extLst>
          </p:cNvPr>
          <p:cNvSpPr>
            <a:spLocks noGrp="1"/>
          </p:cNvSpPr>
          <p:nvPr>
            <p:ph type="title"/>
          </p:nvPr>
        </p:nvSpPr>
        <p:spPr>
          <a:xfrm>
            <a:off x="1908174" y="263752"/>
            <a:ext cx="6995795" cy="1143000"/>
          </a:xfrm>
        </p:spPr>
        <p:txBody>
          <a:bodyPr/>
          <a:lstStyle/>
          <a:p>
            <a:r>
              <a:rPr lang="en-US" b="1">
                <a:solidFill>
                  <a:schemeClr val="bg2">
                    <a:lumMod val="60000"/>
                    <a:lumOff val="40000"/>
                  </a:schemeClr>
                </a:solidFill>
                <a:latin typeface="Times New Roman" panose="02020603050405020304" pitchFamily="18" charset="0"/>
                <a:cs typeface="Times New Roman" panose="02020603050405020304" pitchFamily="18" charset="0"/>
              </a:rPr>
              <a:t>3) What Test/Does it Apply?</a:t>
            </a:r>
            <a:endParaRPr lang="en-CA">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7FB63554-7C57-98C6-34BF-FC052CA73A4C}"/>
              </a:ext>
            </a:extLst>
          </p:cNvPr>
          <p:cNvSpPr>
            <a:spLocks noGrp="1"/>
          </p:cNvSpPr>
          <p:nvPr>
            <p:ph idx="1"/>
          </p:nvPr>
        </p:nvSpPr>
        <p:spPr>
          <a:xfrm>
            <a:off x="1908175" y="1698172"/>
            <a:ext cx="6778625" cy="5440364"/>
          </a:xfrm>
        </p:spPr>
        <p:txBody>
          <a:bodyPr/>
          <a:lstStyle/>
          <a:p>
            <a:pPr marL="400050" lvl="1" indent="0">
              <a:buNone/>
            </a:pPr>
            <a:r>
              <a:rPr lang="en-CA" sz="4000" b="1">
                <a:latin typeface="Times New Roman" panose="02020603050405020304" pitchFamily="18" charset="0"/>
                <a:cs typeface="Times New Roman" panose="02020603050405020304" pitchFamily="18" charset="0"/>
              </a:rPr>
              <a:t>Plaintiffs submit:</a:t>
            </a:r>
          </a:p>
          <a:p>
            <a:pPr marL="914400" lvl="1" indent="-514350">
              <a:buFont typeface="+mj-lt"/>
              <a:buAutoNum type="arabicPeriod"/>
            </a:pPr>
            <a:endParaRPr lang="en-CA" b="1">
              <a:latin typeface="Times New Roman" panose="02020603050405020304" pitchFamily="18" charset="0"/>
              <a:cs typeface="Times New Roman" panose="02020603050405020304" pitchFamily="18" charset="0"/>
            </a:endParaRPr>
          </a:p>
          <a:p>
            <a:pPr marL="914400" lvl="1" indent="-514350">
              <a:buFont typeface="+mj-lt"/>
              <a:buAutoNum type="arabicPeriod"/>
            </a:pPr>
            <a:r>
              <a:rPr lang="en-CA" b="1">
                <a:latin typeface="Times New Roman" panose="02020603050405020304" pitchFamily="18" charset="0"/>
                <a:cs typeface="Times New Roman" panose="02020603050405020304" pitchFamily="18" charset="0"/>
              </a:rPr>
              <a:t>Targeting</a:t>
            </a:r>
            <a:r>
              <a:rPr lang="en-CA">
                <a:latin typeface="Times New Roman" panose="02020603050405020304" pitchFamily="18" charset="0"/>
                <a:cs typeface="Times New Roman" panose="02020603050405020304" pitchFamily="18" charset="0"/>
              </a:rPr>
              <a:t> </a:t>
            </a:r>
            <a:r>
              <a:rPr lang="en-CA">
                <a:latin typeface="Times New Roman" panose="02020603050405020304" pitchFamily="18" charset="0"/>
                <a:cs typeface="Times New Roman" panose="02020603050405020304" pitchFamily="18" charset="0"/>
                <a:sym typeface="Wingdings" panose="05000000000000000000" pitchFamily="2" charset="2"/>
              </a:rPr>
              <a:t> </a:t>
            </a:r>
            <a:r>
              <a:rPr lang="en-CA" err="1">
                <a:latin typeface="Times New Roman" panose="02020603050405020304" pitchFamily="18" charset="0"/>
                <a:cs typeface="Times New Roman" panose="02020603050405020304" pitchFamily="18" charset="0"/>
                <a:sym typeface="Wingdings" panose="05000000000000000000" pitchFamily="2" charset="2"/>
              </a:rPr>
              <a:t>GoldTV</a:t>
            </a:r>
            <a:r>
              <a:rPr lang="en-CA">
                <a:latin typeface="Times New Roman" panose="02020603050405020304" pitchFamily="18" charset="0"/>
                <a:cs typeface="Times New Roman" panose="02020603050405020304" pitchFamily="18" charset="0"/>
                <a:sym typeface="Wingdings" panose="05000000000000000000" pitchFamily="2" charset="2"/>
              </a:rPr>
              <a:t> Services are infringing</a:t>
            </a:r>
          </a:p>
          <a:p>
            <a:pPr marL="914400" lvl="1" indent="-514350">
              <a:buFont typeface="+mj-lt"/>
              <a:buAutoNum type="arabicPeriod"/>
            </a:pPr>
            <a:r>
              <a:rPr lang="en-CA" b="1">
                <a:latin typeface="Times New Roman" panose="02020603050405020304" pitchFamily="18" charset="0"/>
                <a:cs typeface="Times New Roman" panose="02020603050405020304" pitchFamily="18" charset="0"/>
                <a:sym typeface="Wingdings" panose="05000000000000000000" pitchFamily="2" charset="2"/>
              </a:rPr>
              <a:t>Justifiably bound </a:t>
            </a:r>
            <a:r>
              <a:rPr lang="en-CA">
                <a:latin typeface="Times New Roman" panose="02020603050405020304" pitchFamily="18" charset="0"/>
                <a:cs typeface="Times New Roman" panose="02020603050405020304" pitchFamily="18" charset="0"/>
                <a:sym typeface="Wingdings" panose="05000000000000000000" pitchFamily="2" charset="2"/>
              </a:rPr>
              <a:t> ISPs</a:t>
            </a:r>
          </a:p>
          <a:p>
            <a:pPr marL="914400" lvl="1" indent="-514350">
              <a:buFont typeface="+mj-lt"/>
              <a:buAutoNum type="arabicPeriod"/>
            </a:pPr>
            <a:r>
              <a:rPr lang="en-CA" b="1">
                <a:latin typeface="Times New Roman" panose="02020603050405020304" pitchFamily="18" charset="0"/>
                <a:cs typeface="Times New Roman" panose="02020603050405020304" pitchFamily="18" charset="0"/>
                <a:sym typeface="Wingdings" panose="05000000000000000000" pitchFamily="2" charset="2"/>
              </a:rPr>
              <a:t>Proportionality</a:t>
            </a:r>
            <a:r>
              <a:rPr lang="en-CA">
                <a:latin typeface="Times New Roman" panose="02020603050405020304" pitchFamily="18" charset="0"/>
                <a:cs typeface="Times New Roman" panose="02020603050405020304" pitchFamily="18" charset="0"/>
                <a:sym typeface="Wingdings" panose="05000000000000000000" pitchFamily="2" charset="2"/>
              </a:rPr>
              <a:t>  </a:t>
            </a:r>
            <a:r>
              <a:rPr lang="en-CA" i="1">
                <a:latin typeface="Times New Roman" panose="02020603050405020304" pitchFamily="18" charset="0"/>
                <a:cs typeface="Times New Roman" panose="02020603050405020304" pitchFamily="18" charset="0"/>
                <a:sym typeface="Wingdings" panose="05000000000000000000" pitchFamily="2" charset="2"/>
              </a:rPr>
              <a:t>Cartier</a:t>
            </a:r>
            <a:r>
              <a:rPr lang="en-CA">
                <a:latin typeface="Times New Roman" panose="02020603050405020304" pitchFamily="18" charset="0"/>
                <a:cs typeface="Times New Roman" panose="02020603050405020304" pitchFamily="18" charset="0"/>
                <a:sym typeface="Wingdings" panose="05000000000000000000" pitchFamily="2" charset="2"/>
              </a:rPr>
              <a:t> </a:t>
            </a:r>
            <a:r>
              <a:rPr lang="en-CA" i="1">
                <a:latin typeface="Times New Roman" panose="02020603050405020304" pitchFamily="18" charset="0"/>
                <a:cs typeface="Times New Roman" panose="02020603050405020304" pitchFamily="18" charset="0"/>
                <a:sym typeface="Wingdings" panose="05000000000000000000" pitchFamily="2" charset="2"/>
              </a:rPr>
              <a:t>CA/Cartier SC</a:t>
            </a:r>
          </a:p>
          <a:p>
            <a:pPr marL="400050" lvl="1" indent="0">
              <a:buNone/>
            </a:pPr>
            <a:r>
              <a:rPr lang="en-CA">
                <a:latin typeface="Times New Roman" panose="02020603050405020304" pitchFamily="18" charset="0"/>
                <a:cs typeface="Times New Roman" panose="02020603050405020304" pitchFamily="18" charset="0"/>
                <a:sym typeface="Wingdings" panose="05000000000000000000" pitchFamily="2" charset="2"/>
              </a:rPr>
              <a:t>(Court Agreed)</a:t>
            </a:r>
            <a:endParaRPr lang="en-CA">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80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2AAB-97B1-1EE8-275C-5DEDDAE64F1E}"/>
              </a:ext>
            </a:extLst>
          </p:cNvPr>
          <p:cNvSpPr>
            <a:spLocks noGrp="1"/>
          </p:cNvSpPr>
          <p:nvPr>
            <p:ph type="title"/>
          </p:nvPr>
        </p:nvSpPr>
        <p:spPr>
          <a:xfrm>
            <a:off x="1979613" y="274638"/>
            <a:ext cx="6707187" cy="562074"/>
          </a:xfrm>
        </p:spPr>
        <p:txBody>
          <a:bodyPr/>
          <a:lstStyle/>
          <a:p>
            <a:r>
              <a:rPr lang="en-US" sz="4000" b="1">
                <a:latin typeface="Times New Roman" panose="02020603050405020304" pitchFamily="18" charset="0"/>
                <a:cs typeface="Times New Roman" panose="02020603050405020304" pitchFamily="18" charset="0"/>
              </a:rPr>
              <a:t>Site-Blocking</a:t>
            </a:r>
            <a:endParaRPr lang="en-US" sz="54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B6F44A-7C08-8881-880E-6F6CBCA18A5D}"/>
              </a:ext>
            </a:extLst>
          </p:cNvPr>
          <p:cNvSpPr>
            <a:spLocks noGrp="1"/>
          </p:cNvSpPr>
          <p:nvPr>
            <p:ph idx="1"/>
          </p:nvPr>
        </p:nvSpPr>
        <p:spPr>
          <a:xfrm>
            <a:off x="1908175" y="836713"/>
            <a:ext cx="6778625" cy="3958808"/>
          </a:xfrm>
        </p:spPr>
        <p:txBody>
          <a:bodyPr/>
          <a:lstStyle/>
          <a:p>
            <a:pPr marL="0" indent="0">
              <a:buNone/>
            </a:pPr>
            <a:r>
              <a:rPr lang="en-CA" sz="2000">
                <a:effectLst/>
                <a:latin typeface="Times New Roman" panose="02020603050405020304" pitchFamily="18" charset="0"/>
                <a:cs typeface="Times New Roman" panose="02020603050405020304" pitchFamily="18" charset="0"/>
              </a:rPr>
              <a:t>An ISP may block a user’s access to a website by relying on one or more of the three primary methods of site-blocking.</a:t>
            </a:r>
          </a:p>
          <a:p>
            <a:pPr marL="0" indent="0">
              <a:buNone/>
            </a:pPr>
            <a:endParaRPr lang="en-CA" sz="1800">
              <a:effectLst/>
              <a:latin typeface="Times New Roman" panose="02020603050405020304" pitchFamily="18" charset="0"/>
              <a:cs typeface="Times New Roman" panose="02020603050405020304" pitchFamily="18" charset="0"/>
            </a:endParaRPr>
          </a:p>
          <a:p>
            <a:pPr marL="0" indent="0">
              <a:buNone/>
            </a:pPr>
            <a:endParaRPr lang="en-CA" sz="1800">
              <a:effectLst/>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rPr>
              <a:t>DNS Blocking </a:t>
            </a: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rPr>
              <a:t>IP Address Blocking</a:t>
            </a: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rPr>
              <a:t>URL Path Blocking … Only</a:t>
            </a:r>
          </a:p>
        </p:txBody>
      </p:sp>
      <p:sp>
        <p:nvSpPr>
          <p:cNvPr id="6" name="TextBox 5">
            <a:extLst>
              <a:ext uri="{FF2B5EF4-FFF2-40B4-BE49-F238E27FC236}">
                <a16:creationId xmlns:a16="http://schemas.microsoft.com/office/drawing/2014/main" id="{41EE4F44-BBA1-90B1-519E-4AFCA458E5DE}"/>
              </a:ext>
            </a:extLst>
          </p:cNvPr>
          <p:cNvSpPr txBox="1"/>
          <p:nvPr/>
        </p:nvSpPr>
        <p:spPr>
          <a:xfrm>
            <a:off x="1979613" y="5067092"/>
            <a:ext cx="6778625" cy="1477328"/>
          </a:xfrm>
          <a:prstGeom prst="rect">
            <a:avLst/>
          </a:prstGeom>
          <a:noFill/>
        </p:spPr>
        <p:txBody>
          <a:bodyPr wrap="square" rtlCol="0">
            <a:spAutoFit/>
          </a:bodyPr>
          <a:lstStyle/>
          <a:p>
            <a:r>
              <a:rPr lang="en-CA" sz="2400" b="0">
                <a:effectLst/>
                <a:latin typeface="Times New Roman" panose="02020603050405020304" pitchFamily="18" charset="0"/>
                <a:cs typeface="Times New Roman" panose="02020603050405020304" pitchFamily="18" charset="0"/>
              </a:rPr>
              <a:t>Most of the Third Party Respondents can carry out DNS blocking and all of the Third Party Respondents are able to carry out IP address blocking. </a:t>
            </a:r>
          </a:p>
          <a:p>
            <a:endParaRPr lang="en-US"/>
          </a:p>
        </p:txBody>
      </p:sp>
      <p:pic>
        <p:nvPicPr>
          <p:cNvPr id="3076" name="Picture 4" descr="Checkmark PNG, Checkmark Transparent Background - FreeIconsPNG">
            <a:extLst>
              <a:ext uri="{FF2B5EF4-FFF2-40B4-BE49-F238E27FC236}">
                <a16:creationId xmlns:a16="http://schemas.microsoft.com/office/drawing/2014/main" id="{DEC30173-1B95-4950-368C-6B7B75D3E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297" y="1753929"/>
            <a:ext cx="1046627" cy="9942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mark PNG, Checkmark Transparent Background - FreeIconsPNG">
            <a:extLst>
              <a:ext uri="{FF2B5EF4-FFF2-40B4-BE49-F238E27FC236}">
                <a16:creationId xmlns:a16="http://schemas.microsoft.com/office/drawing/2014/main" id="{489DEEE5-C1CE-C904-F19C-232022CA6D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298" y="2816117"/>
            <a:ext cx="1046627" cy="994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ownload Bell Canada Logo in SVG Vector or PNG File Format - Logo.wine">
            <a:extLst>
              <a:ext uri="{FF2B5EF4-FFF2-40B4-BE49-F238E27FC236}">
                <a16:creationId xmlns:a16="http://schemas.microsoft.com/office/drawing/2014/main" id="{1F898361-EC1B-8438-4808-BC5FBB1492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594" y="4153707"/>
            <a:ext cx="1166401" cy="77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2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972A-6DE9-85F5-0A44-D948E9D8407C}"/>
              </a:ext>
            </a:extLst>
          </p:cNvPr>
          <p:cNvSpPr>
            <a:spLocks noGrp="1"/>
          </p:cNvSpPr>
          <p:nvPr>
            <p:ph type="title"/>
          </p:nvPr>
        </p:nvSpPr>
        <p:spPr>
          <a:xfrm>
            <a:off x="1886108" y="0"/>
            <a:ext cx="7029292" cy="1143000"/>
          </a:xfrm>
        </p:spPr>
        <p:txBody>
          <a:bodyPr/>
          <a:lstStyle/>
          <a:p>
            <a:r>
              <a:rPr lang="en-US" b="1">
                <a:solidFill>
                  <a:schemeClr val="bg2">
                    <a:lumMod val="60000"/>
                    <a:lumOff val="40000"/>
                  </a:schemeClr>
                </a:solidFill>
                <a:latin typeface="Times New Roman" panose="02020603050405020304" pitchFamily="18" charset="0"/>
                <a:cs typeface="Times New Roman" panose="02020603050405020304" pitchFamily="18" charset="0"/>
              </a:rPr>
              <a:t>3) What Test/Does it Apply?</a:t>
            </a:r>
            <a:endParaRPr lang="en-CA">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14A2A689-74EC-1D15-7037-6EA005C90452}"/>
              </a:ext>
            </a:extLst>
          </p:cNvPr>
          <p:cNvSpPr>
            <a:spLocks noGrp="1"/>
          </p:cNvSpPr>
          <p:nvPr>
            <p:ph idx="1"/>
          </p:nvPr>
        </p:nvSpPr>
        <p:spPr>
          <a:xfrm>
            <a:off x="1886108" y="1522512"/>
            <a:ext cx="6778625" cy="4525963"/>
          </a:xfrm>
        </p:spPr>
        <p:txBody>
          <a:bodyPr/>
          <a:lstStyle/>
          <a:p>
            <a:pPr marL="514350" indent="-514350">
              <a:buFont typeface="+mj-lt"/>
              <a:buAutoNum type="arabicPeriod"/>
            </a:pPr>
            <a:r>
              <a:rPr lang="en-CA" b="1">
                <a:latin typeface="Times New Roman" panose="02020603050405020304" pitchFamily="18" charset="0"/>
                <a:cs typeface="Times New Roman" panose="02020603050405020304" pitchFamily="18" charset="0"/>
              </a:rPr>
              <a:t>Serious Issue </a:t>
            </a:r>
            <a:r>
              <a:rPr lang="en-CA">
                <a:latin typeface="Times New Roman" panose="02020603050405020304" pitchFamily="18" charset="0"/>
                <a:cs typeface="Times New Roman" panose="02020603050405020304" pitchFamily="18" charset="0"/>
                <a:sym typeface="Wingdings" panose="05000000000000000000" pitchFamily="2" charset="2"/>
              </a:rPr>
              <a:t> strong </a:t>
            </a:r>
            <a:r>
              <a:rPr lang="en-CA" i="1">
                <a:latin typeface="Times New Roman" panose="02020603050405020304" pitchFamily="18" charset="0"/>
                <a:cs typeface="Times New Roman" panose="02020603050405020304" pitchFamily="18" charset="0"/>
                <a:sym typeface="Wingdings" panose="05000000000000000000" pitchFamily="2" charset="2"/>
              </a:rPr>
              <a:t>prima</a:t>
            </a:r>
            <a:r>
              <a:rPr lang="en-CA">
                <a:latin typeface="Times New Roman" panose="02020603050405020304" pitchFamily="18" charset="0"/>
                <a:cs typeface="Times New Roman" panose="02020603050405020304" pitchFamily="18" charset="0"/>
                <a:sym typeface="Wingdings" panose="05000000000000000000" pitchFamily="2" charset="2"/>
              </a:rPr>
              <a:t> </a:t>
            </a:r>
            <a:r>
              <a:rPr lang="en-CA" i="1">
                <a:latin typeface="Times New Roman" panose="02020603050405020304" pitchFamily="18" charset="0"/>
                <a:cs typeface="Times New Roman" panose="02020603050405020304" pitchFamily="18" charset="0"/>
                <a:sym typeface="Wingdings" panose="05000000000000000000" pitchFamily="2" charset="2"/>
              </a:rPr>
              <a:t>facie</a:t>
            </a:r>
            <a:r>
              <a:rPr lang="en-CA">
                <a:latin typeface="Times New Roman" panose="02020603050405020304" pitchFamily="18" charset="0"/>
                <a:cs typeface="Times New Roman" panose="02020603050405020304" pitchFamily="18" charset="0"/>
                <a:sym typeface="Wingdings" panose="05000000000000000000" pitchFamily="2" charset="2"/>
              </a:rPr>
              <a:t> case of copyright infringement</a:t>
            </a:r>
          </a:p>
          <a:p>
            <a:pPr marL="514350" indent="-514350">
              <a:buFont typeface="+mj-lt"/>
              <a:buAutoNum type="arabicPeriod"/>
            </a:pPr>
            <a:r>
              <a:rPr lang="en-CA" b="1">
                <a:latin typeface="Times New Roman" panose="02020603050405020304" pitchFamily="18" charset="0"/>
                <a:cs typeface="Times New Roman" panose="02020603050405020304" pitchFamily="18" charset="0"/>
              </a:rPr>
              <a:t>Irreparable Harm </a:t>
            </a:r>
            <a:r>
              <a:rPr lang="en-CA">
                <a:latin typeface="Times New Roman" panose="02020603050405020304" pitchFamily="18" charset="0"/>
                <a:cs typeface="Times New Roman" panose="02020603050405020304" pitchFamily="18" charset="0"/>
                <a:sym typeface="Wingdings" panose="05000000000000000000" pitchFamily="2" charset="2"/>
              </a:rPr>
              <a:t> context of strong </a:t>
            </a:r>
            <a:r>
              <a:rPr lang="en-CA" i="1">
                <a:latin typeface="Times New Roman" panose="02020603050405020304" pitchFamily="18" charset="0"/>
                <a:cs typeface="Times New Roman" panose="02020603050405020304" pitchFamily="18" charset="0"/>
                <a:sym typeface="Wingdings" panose="05000000000000000000" pitchFamily="2" charset="2"/>
              </a:rPr>
              <a:t>prima facie </a:t>
            </a:r>
            <a:r>
              <a:rPr lang="en-CA">
                <a:latin typeface="Times New Roman" panose="02020603050405020304" pitchFamily="18" charset="0"/>
                <a:cs typeface="Times New Roman" panose="02020603050405020304" pitchFamily="18" charset="0"/>
                <a:sym typeface="Wingdings" panose="05000000000000000000" pitchFamily="2" charset="2"/>
              </a:rPr>
              <a:t>case + harm to participants of the system</a:t>
            </a:r>
          </a:p>
          <a:p>
            <a:pPr marL="514350" indent="-514350">
              <a:buFont typeface="+mj-lt"/>
              <a:buAutoNum type="arabicPeriod"/>
            </a:pPr>
            <a:r>
              <a:rPr lang="en-CA" b="1">
                <a:latin typeface="Times New Roman" panose="02020603050405020304" pitchFamily="18" charset="0"/>
                <a:cs typeface="Times New Roman" panose="02020603050405020304" pitchFamily="18" charset="0"/>
              </a:rPr>
              <a:t>Balance of Convenience Favours the Plaintiff </a:t>
            </a:r>
            <a:r>
              <a:rPr lang="en-CA">
                <a:latin typeface="Times New Roman" panose="02020603050405020304" pitchFamily="18" charset="0"/>
                <a:cs typeface="Times New Roman" panose="02020603050405020304" pitchFamily="18" charset="0"/>
                <a:sym typeface="Wingdings" panose="05000000000000000000" pitchFamily="2" charset="2"/>
              </a:rPr>
              <a:t> </a:t>
            </a:r>
            <a:r>
              <a:rPr lang="en-CA" i="1">
                <a:latin typeface="Times New Roman" panose="02020603050405020304" pitchFamily="18" charset="0"/>
                <a:cs typeface="Times New Roman" panose="02020603050405020304" pitchFamily="18" charset="0"/>
                <a:sym typeface="Wingdings" panose="05000000000000000000" pitchFamily="2" charset="2"/>
              </a:rPr>
              <a:t>Cartier</a:t>
            </a:r>
            <a:r>
              <a:rPr lang="en-CA">
                <a:latin typeface="Times New Roman" panose="02020603050405020304" pitchFamily="18" charset="0"/>
                <a:cs typeface="Times New Roman" panose="02020603050405020304" pitchFamily="18" charset="0"/>
                <a:sym typeface="Wingdings" panose="05000000000000000000" pitchFamily="2" charset="2"/>
              </a:rPr>
              <a:t> Factors</a:t>
            </a:r>
            <a:endParaRPr lang="en-CA">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9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51C5-7612-E551-E750-FF2A84C6429A}"/>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FBDB2F-3D19-F05B-4397-4FCA7704F231}"/>
              </a:ext>
            </a:extLst>
          </p:cNvPr>
          <p:cNvSpPr>
            <a:spLocks noGrp="1"/>
          </p:cNvSpPr>
          <p:nvPr>
            <p:ph idx="1"/>
          </p:nvPr>
        </p:nvSpPr>
        <p:spPr>
          <a:xfrm>
            <a:off x="1132115" y="2649220"/>
            <a:ext cx="7315200" cy="1559560"/>
          </a:xfrm>
        </p:spPr>
        <p:txBody>
          <a:bodyPr/>
          <a:lstStyle/>
          <a:p>
            <a:pPr marL="0" indent="0">
              <a:buNone/>
            </a:pPr>
            <a:r>
              <a:rPr lang="en-US" sz="8000" b="1" i="1">
                <a:latin typeface="Times New Roman" panose="02020603050405020304" pitchFamily="18" charset="0"/>
                <a:cs typeface="Times New Roman" panose="02020603050405020304" pitchFamily="18" charset="0"/>
              </a:rPr>
              <a:t>Cartier Factors</a:t>
            </a:r>
          </a:p>
        </p:txBody>
      </p:sp>
    </p:spTree>
    <p:extLst>
      <p:ext uri="{BB962C8B-B14F-4D97-AF65-F5344CB8AC3E}">
        <p14:creationId xmlns:p14="http://schemas.microsoft.com/office/powerpoint/2010/main" val="200743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674F-CF75-845F-6532-A647893452C5}"/>
              </a:ext>
            </a:extLst>
          </p:cNvPr>
          <p:cNvSpPr>
            <a:spLocks noGrp="1"/>
          </p:cNvSpPr>
          <p:nvPr>
            <p:ph type="title"/>
          </p:nvPr>
        </p:nvSpPr>
        <p:spPr>
          <a:xfrm>
            <a:off x="1907704" y="20016"/>
            <a:ext cx="3822473" cy="1143000"/>
          </a:xfrm>
        </p:spPr>
        <p:txBody>
          <a:bodyPr/>
          <a:lstStyle/>
          <a:p>
            <a:r>
              <a:rPr lang="en-CA" b="1" i="1">
                <a:solidFill>
                  <a:schemeClr val="bg2">
                    <a:lumMod val="60000"/>
                    <a:lumOff val="40000"/>
                  </a:schemeClr>
                </a:solidFill>
                <a:latin typeface="Times New Roman" panose="02020603050405020304" pitchFamily="18" charset="0"/>
                <a:cs typeface="Times New Roman" panose="02020603050405020304" pitchFamily="18" charset="0"/>
              </a:rPr>
              <a:t>Cartier</a:t>
            </a:r>
            <a:r>
              <a:rPr lang="en-CA" b="1">
                <a:solidFill>
                  <a:schemeClr val="bg2">
                    <a:lumMod val="60000"/>
                    <a:lumOff val="40000"/>
                  </a:schemeClr>
                </a:solidFill>
                <a:latin typeface="Times New Roman" panose="02020603050405020304" pitchFamily="18" charset="0"/>
                <a:cs typeface="Times New Roman" panose="02020603050405020304" pitchFamily="18" charset="0"/>
              </a:rPr>
              <a:t> Factors</a:t>
            </a:r>
          </a:p>
        </p:txBody>
      </p:sp>
      <p:sp>
        <p:nvSpPr>
          <p:cNvPr id="3" name="Content Placeholder 2">
            <a:extLst>
              <a:ext uri="{FF2B5EF4-FFF2-40B4-BE49-F238E27FC236}">
                <a16:creationId xmlns:a16="http://schemas.microsoft.com/office/drawing/2014/main" id="{657468A8-9667-1FF5-6FDA-31B151932F3A}"/>
              </a:ext>
            </a:extLst>
          </p:cNvPr>
          <p:cNvSpPr>
            <a:spLocks noGrp="1"/>
          </p:cNvSpPr>
          <p:nvPr>
            <p:ph idx="1"/>
          </p:nvPr>
        </p:nvSpPr>
        <p:spPr>
          <a:xfrm>
            <a:off x="2123728" y="836712"/>
            <a:ext cx="6778625" cy="4525963"/>
          </a:xfrm>
        </p:spPr>
        <p:txBody>
          <a:bodyPr/>
          <a:lstStyle/>
          <a:p>
            <a:r>
              <a:rPr lang="en-CA">
                <a:latin typeface="Times New Roman" panose="02020603050405020304" pitchFamily="18" charset="0"/>
                <a:cs typeface="Times New Roman" panose="02020603050405020304" pitchFamily="18" charset="0"/>
              </a:rPr>
              <a:t>Effectiveness</a:t>
            </a:r>
          </a:p>
          <a:p>
            <a:pPr lvl="1"/>
            <a:r>
              <a:rPr lang="en-CA" sz="2400" b="1">
                <a:latin typeface="Times New Roman" panose="02020603050405020304" pitchFamily="18" charset="0"/>
                <a:cs typeface="Times New Roman" panose="02020603050405020304" pitchFamily="18" charset="0"/>
              </a:rPr>
              <a:t>Overall access reduced: </a:t>
            </a:r>
            <a:r>
              <a:rPr lang="en-CA" sz="2400">
                <a:latin typeface="Times New Roman" panose="02020603050405020304" pitchFamily="18" charset="0"/>
                <a:cs typeface="Times New Roman" panose="02020603050405020304" pitchFamily="18" charset="0"/>
              </a:rPr>
              <a:t>Site-blocking orders have been effective in other jurisdictions; ISP Respondents have a significant share of Canadian ISP subscribers.</a:t>
            </a:r>
          </a:p>
          <a:p>
            <a:r>
              <a:rPr lang="en-CA">
                <a:latin typeface="Times New Roman" panose="02020603050405020304" pitchFamily="18" charset="0"/>
                <a:cs typeface="Times New Roman" panose="02020603050405020304" pitchFamily="18" charset="0"/>
              </a:rPr>
              <a:t>Dissuasiveness</a:t>
            </a:r>
          </a:p>
          <a:p>
            <a:pPr lvl="1"/>
            <a:r>
              <a:rPr lang="en-CA" sz="2400">
                <a:latin typeface="Times New Roman" panose="02020603050405020304" pitchFamily="18" charset="0"/>
                <a:cs typeface="Times New Roman" panose="02020603050405020304" pitchFamily="18" charset="0"/>
              </a:rPr>
              <a:t>Even minimal increases in cost may dissuade users.</a:t>
            </a:r>
          </a:p>
        </p:txBody>
      </p:sp>
    </p:spTree>
    <p:extLst>
      <p:ext uri="{BB962C8B-B14F-4D97-AF65-F5344CB8AC3E}">
        <p14:creationId xmlns:p14="http://schemas.microsoft.com/office/powerpoint/2010/main" val="277141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94C5-1956-8294-D6CB-7F6D0AA46641}"/>
              </a:ext>
            </a:extLst>
          </p:cNvPr>
          <p:cNvSpPr>
            <a:spLocks noGrp="1"/>
          </p:cNvSpPr>
          <p:nvPr>
            <p:ph type="title"/>
          </p:nvPr>
        </p:nvSpPr>
        <p:spPr>
          <a:xfrm>
            <a:off x="1940680" y="766"/>
            <a:ext cx="3789816" cy="1143000"/>
          </a:xfrm>
        </p:spPr>
        <p:txBody>
          <a:bodyPr/>
          <a:lstStyle/>
          <a:p>
            <a:r>
              <a:rPr lang="en-CA" b="1" i="1">
                <a:solidFill>
                  <a:schemeClr val="bg2">
                    <a:lumMod val="60000"/>
                    <a:lumOff val="40000"/>
                  </a:schemeClr>
                </a:solidFill>
                <a:latin typeface="Times New Roman" panose="02020603050405020304" pitchFamily="18" charset="0"/>
                <a:cs typeface="Times New Roman" panose="02020603050405020304" pitchFamily="18" charset="0"/>
              </a:rPr>
              <a:t>Cartier</a:t>
            </a:r>
            <a:r>
              <a:rPr lang="en-CA" b="1">
                <a:solidFill>
                  <a:schemeClr val="bg2">
                    <a:lumMod val="60000"/>
                    <a:lumOff val="40000"/>
                  </a:schemeClr>
                </a:solidFill>
                <a:latin typeface="Times New Roman" panose="02020603050405020304" pitchFamily="18" charset="0"/>
                <a:cs typeface="Times New Roman" panose="02020603050405020304" pitchFamily="18" charset="0"/>
              </a:rPr>
              <a:t> Factors</a:t>
            </a:r>
            <a:endParaRPr lang="en-CA"/>
          </a:p>
        </p:txBody>
      </p:sp>
      <p:sp>
        <p:nvSpPr>
          <p:cNvPr id="3" name="Content Placeholder 2">
            <a:extLst>
              <a:ext uri="{FF2B5EF4-FFF2-40B4-BE49-F238E27FC236}">
                <a16:creationId xmlns:a16="http://schemas.microsoft.com/office/drawing/2014/main" id="{0D65B040-451D-DDC0-D5D9-7C08DC82803D}"/>
              </a:ext>
            </a:extLst>
          </p:cNvPr>
          <p:cNvSpPr>
            <a:spLocks noGrp="1"/>
          </p:cNvSpPr>
          <p:nvPr>
            <p:ph idx="1"/>
          </p:nvPr>
        </p:nvSpPr>
        <p:spPr>
          <a:xfrm>
            <a:off x="2051720" y="764704"/>
            <a:ext cx="6778625" cy="4525963"/>
          </a:xfrm>
        </p:spPr>
        <p:txBody>
          <a:bodyPr/>
          <a:lstStyle/>
          <a:p>
            <a:r>
              <a:rPr lang="en-CA">
                <a:latin typeface="Times New Roman" panose="02020603050405020304" pitchFamily="18" charset="0"/>
                <a:cs typeface="Times New Roman" panose="02020603050405020304" pitchFamily="18" charset="0"/>
              </a:rPr>
              <a:t>Complexity and Cost</a:t>
            </a:r>
          </a:p>
          <a:p>
            <a:pPr lvl="1"/>
            <a:r>
              <a:rPr lang="en-CA" sz="2400">
                <a:latin typeface="Times New Roman" panose="02020603050405020304" pitchFamily="18" charset="0"/>
                <a:cs typeface="Times New Roman" panose="02020603050405020304" pitchFamily="18" charset="0"/>
              </a:rPr>
              <a:t>ISPs possess necessary hardware and software; there are provisions for their technical limitations; and the order includes an indemnification process.</a:t>
            </a:r>
          </a:p>
          <a:p>
            <a:r>
              <a:rPr lang="en-CA">
                <a:latin typeface="Times New Roman" panose="02020603050405020304" pitchFamily="18" charset="0"/>
                <a:cs typeface="Times New Roman" panose="02020603050405020304" pitchFamily="18" charset="0"/>
              </a:rPr>
              <a:t>Barriers to Legitimate Trade</a:t>
            </a:r>
          </a:p>
          <a:p>
            <a:pPr lvl="1"/>
            <a:r>
              <a:rPr lang="en-CA" sz="2400">
                <a:latin typeface="Times New Roman" panose="02020603050405020304" pitchFamily="18" charset="0"/>
                <a:cs typeface="Times New Roman" panose="02020603050405020304" pitchFamily="18" charset="0"/>
              </a:rPr>
              <a:t>only specified domains &amp; IP addresses; temporary lifting when necessary</a:t>
            </a:r>
          </a:p>
          <a:p>
            <a:pPr marL="0" indent="0">
              <a:buNone/>
            </a:pPr>
            <a:endParaRPr lang="en-CA">
              <a:latin typeface="Times New Roman" panose="02020603050405020304" pitchFamily="18" charset="0"/>
              <a:cs typeface="Times New Roman" panose="02020603050405020304" pitchFamily="18" charset="0"/>
            </a:endParaRPr>
          </a:p>
          <a:p>
            <a:endParaRPr lang="en-CA"/>
          </a:p>
        </p:txBody>
      </p:sp>
    </p:spTree>
    <p:extLst>
      <p:ext uri="{BB962C8B-B14F-4D97-AF65-F5344CB8AC3E}">
        <p14:creationId xmlns:p14="http://schemas.microsoft.com/office/powerpoint/2010/main" val="25410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059C-D56F-A0F6-307A-0E810622E356}"/>
              </a:ext>
            </a:extLst>
          </p:cNvPr>
          <p:cNvSpPr>
            <a:spLocks noGrp="1"/>
          </p:cNvSpPr>
          <p:nvPr>
            <p:ph type="title"/>
          </p:nvPr>
        </p:nvSpPr>
        <p:spPr>
          <a:xfrm>
            <a:off x="1979613" y="-18485"/>
            <a:ext cx="3800701" cy="1143000"/>
          </a:xfrm>
        </p:spPr>
        <p:txBody>
          <a:bodyPr/>
          <a:lstStyle/>
          <a:p>
            <a:r>
              <a:rPr lang="en-CA" b="1" i="1">
                <a:solidFill>
                  <a:schemeClr val="bg2">
                    <a:lumMod val="60000"/>
                    <a:lumOff val="40000"/>
                  </a:schemeClr>
                </a:solidFill>
                <a:latin typeface="Times New Roman" panose="02020603050405020304" pitchFamily="18" charset="0"/>
                <a:cs typeface="Times New Roman" panose="02020603050405020304" pitchFamily="18" charset="0"/>
              </a:rPr>
              <a:t>Cartier</a:t>
            </a:r>
            <a:r>
              <a:rPr lang="en-CA" b="1">
                <a:solidFill>
                  <a:schemeClr val="bg2">
                    <a:lumMod val="60000"/>
                    <a:lumOff val="40000"/>
                  </a:schemeClr>
                </a:solidFill>
                <a:latin typeface="Times New Roman" panose="02020603050405020304" pitchFamily="18" charset="0"/>
                <a:cs typeface="Times New Roman" panose="02020603050405020304" pitchFamily="18" charset="0"/>
              </a:rPr>
              <a:t> Factors</a:t>
            </a:r>
            <a:endParaRPr lang="en-CA"/>
          </a:p>
        </p:txBody>
      </p:sp>
      <p:sp>
        <p:nvSpPr>
          <p:cNvPr id="3" name="Content Placeholder 2">
            <a:extLst>
              <a:ext uri="{FF2B5EF4-FFF2-40B4-BE49-F238E27FC236}">
                <a16:creationId xmlns:a16="http://schemas.microsoft.com/office/drawing/2014/main" id="{54021D44-C994-772C-7FA1-2C99D62E9360}"/>
              </a:ext>
            </a:extLst>
          </p:cNvPr>
          <p:cNvSpPr>
            <a:spLocks noGrp="1"/>
          </p:cNvSpPr>
          <p:nvPr>
            <p:ph idx="1"/>
          </p:nvPr>
        </p:nvSpPr>
        <p:spPr>
          <a:xfrm>
            <a:off x="2000315" y="836712"/>
            <a:ext cx="6778625" cy="4983162"/>
          </a:xfrm>
        </p:spPr>
        <p:txBody>
          <a:bodyPr/>
          <a:lstStyle/>
          <a:p>
            <a:r>
              <a:rPr lang="en-CA">
                <a:latin typeface="Times New Roman" panose="02020603050405020304" pitchFamily="18" charset="0"/>
                <a:cs typeface="Times New Roman" panose="02020603050405020304" pitchFamily="18" charset="0"/>
              </a:rPr>
              <a:t>Fairness</a:t>
            </a:r>
          </a:p>
          <a:p>
            <a:pPr lvl="1"/>
            <a:r>
              <a:rPr lang="en-CA" sz="2400">
                <a:latin typeface="Times New Roman" panose="02020603050405020304" pitchFamily="18" charset="0"/>
                <a:cs typeface="Times New Roman" panose="02020603050405020304" pitchFamily="18" charset="0"/>
              </a:rPr>
              <a:t>Net neutrality may be relevant but does not outweigh the need to protect IP and stop ongoing infringement. </a:t>
            </a:r>
          </a:p>
          <a:p>
            <a:r>
              <a:rPr lang="en-CA">
                <a:latin typeface="Times New Roman" panose="02020603050405020304" pitchFamily="18" charset="0"/>
                <a:cs typeface="Times New Roman" panose="02020603050405020304" pitchFamily="18" charset="0"/>
              </a:rPr>
              <a:t>Substitution</a:t>
            </a:r>
          </a:p>
          <a:p>
            <a:pPr lvl="1"/>
            <a:r>
              <a:rPr lang="en-CA" sz="2400">
                <a:latin typeface="Times New Roman" panose="02020603050405020304" pitchFamily="18" charset="0"/>
                <a:cs typeface="Times New Roman" panose="02020603050405020304" pitchFamily="18" charset="0"/>
              </a:rPr>
              <a:t>Mere possibility is not sufficient. Also, cost and efficiency issues.</a:t>
            </a:r>
          </a:p>
          <a:p>
            <a:r>
              <a:rPr lang="en-CA">
                <a:latin typeface="Times New Roman" panose="02020603050405020304" pitchFamily="18" charset="0"/>
                <a:cs typeface="Times New Roman" panose="02020603050405020304" pitchFamily="18" charset="0"/>
              </a:rPr>
              <a:t>Safeguards</a:t>
            </a:r>
          </a:p>
          <a:p>
            <a:pPr lvl="1"/>
            <a:r>
              <a:rPr lang="en-CA" sz="2400">
                <a:latin typeface="Times New Roman" panose="02020603050405020304" pitchFamily="18" charset="0"/>
                <a:cs typeface="Times New Roman" panose="02020603050405020304" pitchFamily="18" charset="0"/>
              </a:rPr>
              <a:t>Order would contain a series of safeguard measures against abuse or misuse of the order.</a:t>
            </a:r>
            <a:endParaRPr lang="en-CA"/>
          </a:p>
        </p:txBody>
      </p:sp>
    </p:spTree>
    <p:extLst>
      <p:ext uri="{BB962C8B-B14F-4D97-AF65-F5344CB8AC3E}">
        <p14:creationId xmlns:p14="http://schemas.microsoft.com/office/powerpoint/2010/main" val="360891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5547-B51E-3CF5-110B-FC07931262A3}"/>
              </a:ext>
            </a:extLst>
          </p:cNvPr>
          <p:cNvSpPr>
            <a:spLocks noGrp="1"/>
          </p:cNvSpPr>
          <p:nvPr>
            <p:ph type="title"/>
          </p:nvPr>
        </p:nvSpPr>
        <p:spPr>
          <a:xfrm>
            <a:off x="1979712" y="0"/>
            <a:ext cx="5976763" cy="1143000"/>
          </a:xfrm>
        </p:spPr>
        <p:txBody>
          <a:bodyPr/>
          <a:lstStyle/>
          <a:p>
            <a:r>
              <a:rPr lang="en-CA" sz="4800" b="1">
                <a:latin typeface="Times New Roman" panose="02020603050405020304" pitchFamily="18" charset="0"/>
                <a:cs typeface="Times New Roman" panose="02020603050405020304" pitchFamily="18" charset="0"/>
              </a:rPr>
              <a:t>5) Terms of the Order</a:t>
            </a:r>
          </a:p>
        </p:txBody>
      </p:sp>
      <p:sp>
        <p:nvSpPr>
          <p:cNvPr id="3" name="Content Placeholder 2">
            <a:extLst>
              <a:ext uri="{FF2B5EF4-FFF2-40B4-BE49-F238E27FC236}">
                <a16:creationId xmlns:a16="http://schemas.microsoft.com/office/drawing/2014/main" id="{4BD61BEB-C1F0-E8E0-DCA1-8CFB214EE494}"/>
              </a:ext>
            </a:extLst>
          </p:cNvPr>
          <p:cNvSpPr>
            <a:spLocks noGrp="1"/>
          </p:cNvSpPr>
          <p:nvPr>
            <p:ph idx="1"/>
          </p:nvPr>
        </p:nvSpPr>
        <p:spPr>
          <a:xfrm>
            <a:off x="2195736" y="908720"/>
            <a:ext cx="6778625" cy="4525963"/>
          </a:xfrm>
        </p:spPr>
        <p:txBody>
          <a:bodyPr/>
          <a:lstStyle/>
          <a:p>
            <a:r>
              <a:rPr lang="en-CA" sz="3600">
                <a:latin typeface="Times New Roman" panose="02020603050405020304" pitchFamily="18" charset="0"/>
                <a:cs typeface="Times New Roman" panose="02020603050405020304" pitchFamily="18" charset="0"/>
              </a:rPr>
              <a:t>Judicial authorization</a:t>
            </a:r>
          </a:p>
          <a:p>
            <a:r>
              <a:rPr lang="en-CA" sz="3600">
                <a:latin typeface="Times New Roman" panose="02020603050405020304" pitchFamily="18" charset="0"/>
                <a:cs typeface="Times New Roman" panose="02020603050405020304" pitchFamily="18" charset="0"/>
              </a:rPr>
              <a:t>Means of notification not limited to a directing page</a:t>
            </a:r>
          </a:p>
          <a:p>
            <a:r>
              <a:rPr lang="en-CA" sz="3600">
                <a:latin typeface="Times New Roman" panose="02020603050405020304" pitchFamily="18" charset="0"/>
                <a:cs typeface="Times New Roman" panose="02020603050405020304" pitchFamily="18" charset="0"/>
              </a:rPr>
              <a:t>Indemnification process</a:t>
            </a:r>
          </a:p>
          <a:p>
            <a:r>
              <a:rPr lang="en-CA" sz="3600" i="1">
                <a:latin typeface="Times New Roman" panose="02020603050405020304" pitchFamily="18" charset="0"/>
                <a:cs typeface="Times New Roman" panose="02020603050405020304" pitchFamily="18" charset="0"/>
              </a:rPr>
              <a:t>Sunset Provision: </a:t>
            </a:r>
            <a:r>
              <a:rPr lang="en-CA" sz="3600">
                <a:latin typeface="Times New Roman" panose="02020603050405020304" pitchFamily="18" charset="0"/>
                <a:cs typeface="Times New Roman" panose="02020603050405020304" pitchFamily="18" charset="0"/>
              </a:rPr>
              <a:t>order terminates after two years</a:t>
            </a:r>
          </a:p>
        </p:txBody>
      </p:sp>
    </p:spTree>
    <p:extLst>
      <p:ext uri="{BB962C8B-B14F-4D97-AF65-F5344CB8AC3E}">
        <p14:creationId xmlns:p14="http://schemas.microsoft.com/office/powerpoint/2010/main" val="1633990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574C3-63B9-9045-2D2B-F44658A15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4D1F4-D083-C0EA-27E9-69DF04D36BDC}"/>
              </a:ext>
            </a:extLst>
          </p:cNvPr>
          <p:cNvSpPr>
            <a:spLocks noGrp="1"/>
          </p:cNvSpPr>
          <p:nvPr>
            <p:ph type="title"/>
          </p:nvPr>
        </p:nvSpPr>
        <p:spPr>
          <a:xfrm>
            <a:off x="1865065" y="0"/>
            <a:ext cx="3506787" cy="1143000"/>
          </a:xfrm>
        </p:spPr>
        <p:txBody>
          <a:bodyPr/>
          <a:lstStyle/>
          <a:p>
            <a:r>
              <a:rPr lang="en-CA" sz="4800" b="1">
                <a:latin typeface="Times New Roman" panose="02020603050405020304" pitchFamily="18" charset="0"/>
                <a:cs typeface="Times New Roman" panose="02020603050405020304" pitchFamily="18" charset="0"/>
              </a:rPr>
              <a:t>Paragraph 6</a:t>
            </a:r>
          </a:p>
        </p:txBody>
      </p:sp>
      <p:pic>
        <p:nvPicPr>
          <p:cNvPr id="5" name="Content Placeholder 4" descr="A screenshot of a screenshot of a document&#10;&#10;Description automatically generated">
            <a:extLst>
              <a:ext uri="{FF2B5EF4-FFF2-40B4-BE49-F238E27FC236}">
                <a16:creationId xmlns:a16="http://schemas.microsoft.com/office/drawing/2014/main" id="{A78BBCCE-DFD3-E141-4BC9-3326289F7C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980728"/>
            <a:ext cx="7308304" cy="5877272"/>
          </a:xfrm>
        </p:spPr>
      </p:pic>
    </p:spTree>
    <p:extLst>
      <p:ext uri="{BB962C8B-B14F-4D97-AF65-F5344CB8AC3E}">
        <p14:creationId xmlns:p14="http://schemas.microsoft.com/office/powerpoint/2010/main" val="68409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4663-42BB-0F20-2A43-8A621DA1BA90}"/>
              </a:ext>
            </a:extLst>
          </p:cNvPr>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Discussion Q1</a:t>
            </a:r>
          </a:p>
        </p:txBody>
      </p:sp>
      <p:sp>
        <p:nvSpPr>
          <p:cNvPr id="3" name="Content Placeholder 2">
            <a:extLst>
              <a:ext uri="{FF2B5EF4-FFF2-40B4-BE49-F238E27FC236}">
                <a16:creationId xmlns:a16="http://schemas.microsoft.com/office/drawing/2014/main" id="{19D1BF37-D2A7-89A2-41FB-396AEC652A40}"/>
              </a:ext>
            </a:extLst>
          </p:cNvPr>
          <p:cNvSpPr>
            <a:spLocks noGrp="1"/>
          </p:cNvSpPr>
          <p:nvPr>
            <p:ph idx="1"/>
          </p:nvPr>
        </p:nvSpPr>
        <p:spPr/>
        <p:txBody>
          <a:bodyPr/>
          <a:lstStyle/>
          <a:p>
            <a:endParaRPr lang="en-US"/>
          </a:p>
          <a:p>
            <a:r>
              <a:rPr lang="en-US" sz="4000">
                <a:latin typeface="Times New Roman" panose="02020603050405020304" pitchFamily="18" charset="0"/>
                <a:cs typeface="Times New Roman" panose="02020603050405020304" pitchFamily="18" charset="0"/>
              </a:rPr>
              <a:t>Should copyright infringement be treated as theft and be criminalized?</a:t>
            </a:r>
          </a:p>
        </p:txBody>
      </p:sp>
    </p:spTree>
    <p:extLst>
      <p:ext uri="{BB962C8B-B14F-4D97-AF65-F5344CB8AC3E}">
        <p14:creationId xmlns:p14="http://schemas.microsoft.com/office/powerpoint/2010/main" val="29081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5968-9473-F2B1-42CF-FF839DE01D8A}"/>
              </a:ext>
            </a:extLst>
          </p:cNvPr>
          <p:cNvSpPr>
            <a:spLocks noGrp="1"/>
          </p:cNvSpPr>
          <p:nvPr>
            <p:ph type="title"/>
          </p:nvPr>
        </p:nvSpPr>
        <p:spPr/>
        <p:txBody>
          <a:bodyPr/>
          <a:lstStyle/>
          <a:p>
            <a:r>
              <a:rPr lang="en-CA" b="1">
                <a:latin typeface="Times New Roman" panose="02020603050405020304" pitchFamily="18" charset="0"/>
                <a:cs typeface="Times New Roman" panose="02020603050405020304" pitchFamily="18" charset="0"/>
              </a:rPr>
              <a:t>Discussion Q2</a:t>
            </a:r>
          </a:p>
        </p:txBody>
      </p:sp>
      <p:sp>
        <p:nvSpPr>
          <p:cNvPr id="3" name="Content Placeholder 2">
            <a:extLst>
              <a:ext uri="{FF2B5EF4-FFF2-40B4-BE49-F238E27FC236}">
                <a16:creationId xmlns:a16="http://schemas.microsoft.com/office/drawing/2014/main" id="{F17B3CFF-7BA8-ADC2-EC24-0C7EFBEC8E2B}"/>
              </a:ext>
            </a:extLst>
          </p:cNvPr>
          <p:cNvSpPr>
            <a:spLocks noGrp="1"/>
          </p:cNvSpPr>
          <p:nvPr>
            <p:ph idx="1"/>
          </p:nvPr>
        </p:nvSpPr>
        <p:spPr/>
        <p:txBody>
          <a:bodyPr/>
          <a:lstStyle/>
          <a:p>
            <a:r>
              <a:rPr lang="en-CA">
                <a:latin typeface="Times New Roman" panose="02020603050405020304" pitchFamily="18" charset="0"/>
                <a:cs typeface="Times New Roman" panose="02020603050405020304" pitchFamily="18" charset="0"/>
              </a:rPr>
              <a:t>Does Canada need site-blocking to be codified like in the UK, or do the equitable powers of the courts provide sufficient flexibility to address these issues?</a:t>
            </a:r>
          </a:p>
        </p:txBody>
      </p:sp>
    </p:spTree>
    <p:extLst>
      <p:ext uri="{BB962C8B-B14F-4D97-AF65-F5344CB8AC3E}">
        <p14:creationId xmlns:p14="http://schemas.microsoft.com/office/powerpoint/2010/main" val="3820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BD2E-6F58-0143-42E7-8B79727DAADC}"/>
              </a:ext>
            </a:extLst>
          </p:cNvPr>
          <p:cNvSpPr>
            <a:spLocks noGrp="1"/>
          </p:cNvSpPr>
          <p:nvPr>
            <p:ph type="title"/>
          </p:nvPr>
        </p:nvSpPr>
        <p:spPr>
          <a:xfrm>
            <a:off x="971600" y="3175000"/>
            <a:ext cx="7416800" cy="508000"/>
          </a:xfrm>
        </p:spPr>
        <p:txBody>
          <a:bodyPr/>
          <a:lstStyle/>
          <a:p>
            <a:pPr algn="ctr"/>
            <a:r>
              <a:rPr lang="en-US" sz="4800">
                <a:latin typeface="Times New Roman"/>
                <a:cs typeface="Times New Roman"/>
              </a:rPr>
              <a:t>The Parties and Facts</a:t>
            </a:r>
            <a:endParaRPr lang="en-US" sz="4400"/>
          </a:p>
        </p:txBody>
      </p:sp>
      <p:pic>
        <p:nvPicPr>
          <p:cNvPr id="5" name="Picture 4" descr="A black text on a white background&#10;&#10;Description automatically generated">
            <a:extLst>
              <a:ext uri="{FF2B5EF4-FFF2-40B4-BE49-F238E27FC236}">
                <a16:creationId xmlns:a16="http://schemas.microsoft.com/office/drawing/2014/main" id="{ADE0FC6C-2F6C-3793-48EC-8F9416608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0361">
            <a:off x="259714" y="4956375"/>
            <a:ext cx="5355068" cy="1544171"/>
          </a:xfrm>
          <a:prstGeom prst="rect">
            <a:avLst/>
          </a:prstGeom>
        </p:spPr>
      </p:pic>
    </p:spTree>
    <p:extLst>
      <p:ext uri="{BB962C8B-B14F-4D97-AF65-F5344CB8AC3E}">
        <p14:creationId xmlns:p14="http://schemas.microsoft.com/office/powerpoint/2010/main" val="410182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971599" y="2382623"/>
            <a:ext cx="7705725" cy="3854689"/>
          </a:xfrm>
        </p:spPr>
        <p:txBody>
          <a:bodyPr/>
          <a:lstStyle/>
          <a:p>
            <a:pPr marL="0" indent="0">
              <a:lnSpc>
                <a:spcPct val="80000"/>
              </a:lnSpc>
              <a:buNone/>
            </a:pPr>
            <a:r>
              <a:rPr lang="en-CA" sz="1800" b="1">
                <a:latin typeface="Times New Roman" panose="02020603050405020304" pitchFamily="18" charset="0"/>
                <a:cs typeface="Times New Roman" panose="02020603050405020304" pitchFamily="18" charset="0"/>
              </a:rPr>
              <a:t>Company Background</a:t>
            </a:r>
            <a:r>
              <a:rPr lang="en-CA" sz="1800">
                <a:latin typeface="Times New Roman" panose="02020603050405020304" pitchFamily="18" charset="0"/>
                <a:cs typeface="Times New Roman" panose="02020603050405020304" pitchFamily="18" charset="0"/>
              </a:rPr>
              <a:t>: Bell Media Inc. (the lead Plaintiffs) is a leading Canadian media company, operating various television networks, radio stations, and digital platforms, significantly influencing the media landscape in Canada.</a:t>
            </a:r>
          </a:p>
          <a:p>
            <a:pPr>
              <a:lnSpc>
                <a:spcPct val="80000"/>
              </a:lnSpc>
            </a:pPr>
            <a:endParaRPr lang="en-CA" sz="1800">
              <a:latin typeface="Times New Roman" panose="02020603050405020304" pitchFamily="18" charset="0"/>
              <a:cs typeface="Times New Roman" panose="02020603050405020304" pitchFamily="18" charset="0"/>
            </a:endParaRPr>
          </a:p>
          <a:p>
            <a:pPr marL="0" indent="0">
              <a:lnSpc>
                <a:spcPct val="80000"/>
              </a:lnSpc>
              <a:buNone/>
            </a:pPr>
            <a:r>
              <a:rPr lang="en-CA" sz="1800" b="1">
                <a:latin typeface="Times New Roman" panose="02020603050405020304" pitchFamily="18" charset="0"/>
                <a:cs typeface="Times New Roman" panose="02020603050405020304" pitchFamily="18" charset="0"/>
              </a:rPr>
              <a:t>Operational Scope</a:t>
            </a:r>
            <a:r>
              <a:rPr lang="en-CA" sz="1800">
                <a:latin typeface="Times New Roman" panose="02020603050405020304" pitchFamily="18" charset="0"/>
                <a:cs typeface="Times New Roman" panose="02020603050405020304" pitchFamily="18" charset="0"/>
              </a:rPr>
              <a:t>: The company engages in content creation, broadcasting, and distribution across multiple channels, including news, entertainment, and sports, catering to diverse audience segments.</a:t>
            </a:r>
          </a:p>
          <a:p>
            <a:pPr>
              <a:lnSpc>
                <a:spcPct val="80000"/>
              </a:lnSpc>
            </a:pPr>
            <a:r>
              <a:rPr lang="en-CA" sz="1800">
                <a:latin typeface="Times New Roman" panose="02020603050405020304" pitchFamily="18" charset="0"/>
                <a:cs typeface="Times New Roman" panose="02020603050405020304" pitchFamily="18" charset="0"/>
              </a:rPr>
              <a:t>Plaintiffs either own the Canadian rights to broadcast the programming at issue or are exclusive licensees of these rights.</a:t>
            </a:r>
          </a:p>
          <a:p>
            <a:pPr>
              <a:lnSpc>
                <a:spcPct val="80000"/>
              </a:lnSpc>
            </a:pPr>
            <a:endParaRPr lang="en-US" altLang="ko-KR" sz="2400">
              <a:latin typeface="Times New Roman" panose="02020603050405020304" pitchFamily="18" charset="0"/>
              <a:ea typeface="굴림" charset="-127"/>
              <a:cs typeface="Times New Roman" panose="02020603050405020304" pitchFamily="18" charset="0"/>
            </a:endParaRPr>
          </a:p>
          <a:p>
            <a:pPr marL="0" indent="0">
              <a:buNone/>
            </a:pPr>
            <a:r>
              <a:rPr lang="en-CA" sz="1800" b="1">
                <a:latin typeface="Times New Roman" panose="02020603050405020304" pitchFamily="18" charset="0"/>
                <a:cs typeface="Times New Roman" panose="02020603050405020304" pitchFamily="18" charset="0"/>
              </a:rPr>
              <a:t>Legal Relevance</a:t>
            </a:r>
            <a:r>
              <a:rPr lang="en-CA" sz="1800">
                <a:latin typeface="Times New Roman" panose="02020603050405020304" pitchFamily="18" charset="0"/>
                <a:cs typeface="Times New Roman" panose="02020603050405020304" pitchFamily="18" charset="0"/>
              </a:rPr>
              <a:t>: Understanding Bell Media's operations is crucial in the context of the case as it highlights the company's role in intellectual property rights and the implications of alleged infringements on its content. </a:t>
            </a:r>
          </a:p>
        </p:txBody>
      </p:sp>
      <p:pic>
        <p:nvPicPr>
          <p:cNvPr id="3" name="Picture 2" descr="A blue rectangular object with black background&#10;&#10;Description automatically generated">
            <a:extLst>
              <a:ext uri="{FF2B5EF4-FFF2-40B4-BE49-F238E27FC236}">
                <a16:creationId xmlns:a16="http://schemas.microsoft.com/office/drawing/2014/main" id="{A800E414-147C-A64A-C253-622F185C7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808" y="1567340"/>
            <a:ext cx="1963228" cy="501075"/>
          </a:xfrm>
          <a:prstGeom prst="rect">
            <a:avLst/>
          </a:prstGeom>
        </p:spPr>
      </p:pic>
      <p:sp>
        <p:nvSpPr>
          <p:cNvPr id="4" name="TextBox 3">
            <a:extLst>
              <a:ext uri="{FF2B5EF4-FFF2-40B4-BE49-F238E27FC236}">
                <a16:creationId xmlns:a16="http://schemas.microsoft.com/office/drawing/2014/main" id="{3794E813-1319-BAD9-17F4-0C4EFDA4CA20}"/>
              </a:ext>
            </a:extLst>
          </p:cNvPr>
          <p:cNvSpPr txBox="1"/>
          <p:nvPr/>
        </p:nvSpPr>
        <p:spPr>
          <a:xfrm>
            <a:off x="5121397" y="1723214"/>
            <a:ext cx="1359854" cy="369332"/>
          </a:xfrm>
          <a:prstGeom prst="rect">
            <a:avLst/>
          </a:prstGeom>
          <a:noFill/>
        </p:spPr>
        <p:txBody>
          <a:bodyPr wrap="square" rtlCol="0">
            <a:spAutoFit/>
          </a:bodyPr>
          <a:lstStyle/>
          <a:p>
            <a:r>
              <a:rPr lang="en-US"/>
              <a:t>… (et al…)</a:t>
            </a:r>
          </a:p>
        </p:txBody>
      </p:sp>
      <p:pic>
        <p:nvPicPr>
          <p:cNvPr id="2050" name="Picture 2" descr="Groupe TVA | Logopedia | Fandom">
            <a:extLst>
              <a:ext uri="{FF2B5EF4-FFF2-40B4-BE49-F238E27FC236}">
                <a16:creationId xmlns:a16="http://schemas.microsoft.com/office/drawing/2014/main" id="{2C2EA780-3D6E-884B-A1D6-AB1B708A7E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567341"/>
            <a:ext cx="933433" cy="587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8DB1FD-9BA7-115E-1F76-D84B1230BE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2926" y="1241630"/>
            <a:ext cx="1338994" cy="5872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021C010-2C3B-C235-3F65-CE6537539C61}"/>
              </a:ext>
            </a:extLst>
          </p:cNvPr>
          <p:cNvSpPr>
            <a:spLocks noGrp="1"/>
          </p:cNvSpPr>
          <p:nvPr>
            <p:ph type="title"/>
          </p:nvPr>
        </p:nvSpPr>
        <p:spPr>
          <a:xfrm>
            <a:off x="308458" y="1343729"/>
            <a:ext cx="2780233" cy="508000"/>
          </a:xfrm>
        </p:spPr>
        <p:txBody>
          <a:bodyPr/>
          <a:lstStyle/>
          <a:p>
            <a:pPr algn="l"/>
            <a:r>
              <a:rPr lang="en-US" sz="4000">
                <a:latin typeface="Times New Roman"/>
                <a:cs typeface="Times New Roman"/>
              </a:rPr>
              <a:t>Plaintiffs</a:t>
            </a:r>
            <a:endParaRPr lang="en-US"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cking orders">
            <a:extLst>
              <a:ext uri="{FF2B5EF4-FFF2-40B4-BE49-F238E27FC236}">
                <a16:creationId xmlns:a16="http://schemas.microsoft.com/office/drawing/2014/main" id="{DE010FF3-B614-8CC0-55D2-08683549BE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22" b="32629"/>
          <a:stretch/>
        </p:blipFill>
        <p:spPr bwMode="auto">
          <a:xfrm rot="1176907">
            <a:off x="6130330" y="5255294"/>
            <a:ext cx="2462290"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A68FE5-0ABA-6D20-09DE-DB2C6593836E}"/>
              </a:ext>
            </a:extLst>
          </p:cNvPr>
          <p:cNvSpPr>
            <a:spLocks noGrp="1"/>
          </p:cNvSpPr>
          <p:nvPr>
            <p:ph type="title"/>
          </p:nvPr>
        </p:nvSpPr>
        <p:spPr>
          <a:xfrm>
            <a:off x="468313" y="1711617"/>
            <a:ext cx="7568422" cy="508000"/>
          </a:xfrm>
        </p:spPr>
        <p:txBody>
          <a:bodyPr/>
          <a:lstStyle/>
          <a:p>
            <a:pPr algn="l"/>
            <a:r>
              <a:rPr lang="en-US" sz="2800">
                <a:latin typeface="Times New Roman"/>
                <a:cs typeface="Times New Roman"/>
              </a:rPr>
              <a:t>Defendants: John Doe 1 et al. (GoldTV Services)</a:t>
            </a:r>
          </a:p>
        </p:txBody>
      </p:sp>
      <p:sp>
        <p:nvSpPr>
          <p:cNvPr id="3" name="Content Placeholder 2">
            <a:extLst>
              <a:ext uri="{FF2B5EF4-FFF2-40B4-BE49-F238E27FC236}">
                <a16:creationId xmlns:a16="http://schemas.microsoft.com/office/drawing/2014/main" id="{B5BAE884-6824-3B3D-00E7-423C620068ED}"/>
              </a:ext>
            </a:extLst>
          </p:cNvPr>
          <p:cNvSpPr>
            <a:spLocks noGrp="1"/>
          </p:cNvSpPr>
          <p:nvPr>
            <p:ph idx="1"/>
          </p:nvPr>
        </p:nvSpPr>
        <p:spPr>
          <a:xfrm>
            <a:off x="469771" y="2427839"/>
            <a:ext cx="7416800" cy="2621514"/>
          </a:xfrm>
        </p:spPr>
        <p:txBody>
          <a:bodyPr/>
          <a:lstStyle/>
          <a:p>
            <a:pPr>
              <a:spcBef>
                <a:spcPts val="1400"/>
              </a:spcBef>
              <a:spcAft>
                <a:spcPts val="400"/>
              </a:spcAft>
            </a:pPr>
            <a:r>
              <a:rPr lang="en-US" sz="2400">
                <a:latin typeface="Times New Roman" panose="02020603050405020304" pitchFamily="18" charset="0"/>
                <a:cs typeface="Times New Roman" panose="02020603050405020304" pitchFamily="18" charset="0"/>
              </a:rPr>
              <a:t>GoldTV Services were operating online subscription services that provide access to the Plaintiffs’ programming content, </a:t>
            </a:r>
            <a:r>
              <a:rPr lang="en-US" sz="2400" u="sng">
                <a:latin typeface="Times New Roman" panose="02020603050405020304" pitchFamily="18" charset="0"/>
                <a:cs typeface="Times New Roman" panose="02020603050405020304" pitchFamily="18" charset="0"/>
              </a:rPr>
              <a:t>without licenses</a:t>
            </a:r>
            <a:r>
              <a:rPr lang="en-US" sz="2400">
                <a:latin typeface="Times New Roman" panose="02020603050405020304" pitchFamily="18" charset="0"/>
                <a:cs typeface="Times New Roman" panose="02020603050405020304" pitchFamily="18" charset="0"/>
              </a:rPr>
              <a:t>, over the Internet.</a:t>
            </a:r>
            <a:endParaRPr lang="en-US" sz="2400">
              <a:latin typeface="Times New Roman" panose="02020603050405020304" pitchFamily="18" charset="0"/>
              <a:ea typeface="Verdana"/>
              <a:cs typeface="Times New Roman" panose="02020603050405020304" pitchFamily="18" charset="0"/>
            </a:endParaRPr>
          </a:p>
          <a:p>
            <a:pPr>
              <a:spcBef>
                <a:spcPts val="1400"/>
              </a:spcBef>
              <a:spcAft>
                <a:spcPts val="400"/>
              </a:spcAft>
            </a:pPr>
            <a:r>
              <a:rPr lang="en-US" sz="2400">
                <a:latin typeface="Times New Roman" panose="02020603050405020304" pitchFamily="18" charset="0"/>
                <a:cs typeface="Times New Roman" panose="02020603050405020304" pitchFamily="18" charset="0"/>
              </a:rPr>
              <a:t>The identity of the owners/operators of GoldTV were unknown; they never responded to the Statement of Claim. </a:t>
            </a:r>
            <a:endParaRPr lang="en-US" sz="2400">
              <a:latin typeface="Times New Roman" panose="02020603050405020304" pitchFamily="18" charset="0"/>
              <a:ea typeface="Verdana"/>
              <a:cs typeface="Times New Roman" panose="02020603050405020304" pitchFamily="18" charset="0"/>
            </a:endParaRPr>
          </a:p>
        </p:txBody>
      </p:sp>
      <p:pic>
        <p:nvPicPr>
          <p:cNvPr id="1036" name="Picture 12">
            <a:extLst>
              <a:ext uri="{FF2B5EF4-FFF2-40B4-BE49-F238E27FC236}">
                <a16:creationId xmlns:a16="http://schemas.microsoft.com/office/drawing/2014/main" id="{FE01E023-C184-D9A2-8D39-0F2C530258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3135" y="7941078"/>
            <a:ext cx="198547" cy="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86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C1996-5288-FED2-D9CB-04F755EBDDE7}"/>
              </a:ext>
            </a:extLst>
          </p:cNvPr>
          <p:cNvSpPr>
            <a:spLocks noGrp="1"/>
          </p:cNvSpPr>
          <p:nvPr>
            <p:ph idx="1"/>
          </p:nvPr>
        </p:nvSpPr>
        <p:spPr>
          <a:xfrm>
            <a:off x="469770" y="1961308"/>
            <a:ext cx="7486779" cy="2679830"/>
          </a:xfrm>
        </p:spPr>
        <p:txBody>
          <a:bodyPr/>
          <a:lstStyle/>
          <a:p>
            <a:pPr>
              <a:spcBef>
                <a:spcPts val="1400"/>
              </a:spcBef>
              <a:spcAft>
                <a:spcPts val="600"/>
              </a:spcAft>
            </a:pPr>
            <a:r>
              <a:rPr lang="en-CA" sz="2400">
                <a:latin typeface="Times New Roman" panose="02020603050405020304" pitchFamily="18" charset="0"/>
                <a:cs typeface="Times New Roman" panose="02020603050405020304" pitchFamily="18" charset="0"/>
              </a:rPr>
              <a:t>11 Internet Service Providers (ISPs) who serve the majority of Canadian Internet users.</a:t>
            </a:r>
            <a:endParaRPr lang="en-CA" sz="2400">
              <a:latin typeface="Times New Roman" panose="02020603050405020304" pitchFamily="18" charset="0"/>
              <a:ea typeface="Verdana"/>
              <a:cs typeface="Times New Roman" panose="02020603050405020304" pitchFamily="18" charset="0"/>
            </a:endParaRPr>
          </a:p>
          <a:p>
            <a:pPr>
              <a:spcBef>
                <a:spcPts val="1400"/>
              </a:spcBef>
              <a:spcAft>
                <a:spcPts val="600"/>
              </a:spcAft>
            </a:pPr>
            <a:r>
              <a:rPr lang="en-CA" sz="2400">
                <a:effectLst/>
                <a:latin typeface="Times New Roman" panose="02020603050405020304" pitchFamily="18" charset="0"/>
                <a:cs typeface="Times New Roman" panose="02020603050405020304" pitchFamily="18" charset="0"/>
              </a:rPr>
              <a:t>The</a:t>
            </a:r>
            <a:r>
              <a:rPr lang="en-CA" sz="2400" b="1">
                <a:effectLst/>
                <a:latin typeface="Times New Roman" panose="02020603050405020304" pitchFamily="18" charset="0"/>
                <a:cs typeface="Times New Roman" panose="02020603050405020304" pitchFamily="18" charset="0"/>
              </a:rPr>
              <a:t> </a:t>
            </a:r>
            <a:r>
              <a:rPr lang="en-CA" sz="2400">
                <a:effectLst/>
                <a:latin typeface="Times New Roman" panose="02020603050405020304" pitchFamily="18" charset="0"/>
                <a:cs typeface="Times New Roman" panose="02020603050405020304" pitchFamily="18" charset="0"/>
              </a:rPr>
              <a:t>ISPs control the infrastructure through which it is possible to access the Internet.</a:t>
            </a:r>
            <a:endParaRPr lang="en-CA" sz="2400">
              <a:effectLst/>
              <a:latin typeface="Times New Roman" panose="02020603050405020304" pitchFamily="18" charset="0"/>
              <a:ea typeface="Verdana"/>
              <a:cs typeface="Times New Roman" panose="02020603050405020304" pitchFamily="18" charset="0"/>
            </a:endParaRPr>
          </a:p>
          <a:p>
            <a:pPr marL="0" indent="0">
              <a:buNone/>
            </a:pPr>
            <a:endParaRPr lang="en-US" sz="320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E4B8C4B-9DAE-ECE8-6E17-974B5543BAAB}"/>
              </a:ext>
            </a:extLst>
          </p:cNvPr>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chemeClr val="tx2"/>
                </a:solidFill>
                <a:latin typeface="+mj-lt"/>
                <a:ea typeface="+mj-ea"/>
                <a:cs typeface="+mj-cs"/>
              </a:defRPr>
            </a:lvl1pPr>
            <a:lvl2pPr algn="r" rtl="0" fontAlgn="base">
              <a:spcBef>
                <a:spcPct val="0"/>
              </a:spcBef>
              <a:spcAft>
                <a:spcPct val="0"/>
              </a:spcAft>
              <a:defRPr sz="3600" b="1">
                <a:solidFill>
                  <a:schemeClr val="tx2"/>
                </a:solidFill>
                <a:latin typeface="Verdana" pitchFamily="34" charset="0"/>
              </a:defRPr>
            </a:lvl2pPr>
            <a:lvl3pPr algn="r" rtl="0" fontAlgn="base">
              <a:spcBef>
                <a:spcPct val="0"/>
              </a:spcBef>
              <a:spcAft>
                <a:spcPct val="0"/>
              </a:spcAft>
              <a:defRPr sz="3600" b="1">
                <a:solidFill>
                  <a:schemeClr val="tx2"/>
                </a:solidFill>
                <a:latin typeface="Verdana" pitchFamily="34" charset="0"/>
              </a:defRPr>
            </a:lvl3pPr>
            <a:lvl4pPr algn="r" rtl="0" fontAlgn="base">
              <a:spcBef>
                <a:spcPct val="0"/>
              </a:spcBef>
              <a:spcAft>
                <a:spcPct val="0"/>
              </a:spcAft>
              <a:defRPr sz="3600" b="1">
                <a:solidFill>
                  <a:schemeClr val="tx2"/>
                </a:solidFill>
                <a:latin typeface="Verdana" pitchFamily="34" charset="0"/>
              </a:defRPr>
            </a:lvl4pPr>
            <a:lvl5pPr algn="r" rtl="0" fontAlgn="base">
              <a:spcBef>
                <a:spcPct val="0"/>
              </a:spcBef>
              <a:spcAft>
                <a:spcPct val="0"/>
              </a:spcAft>
              <a:defRPr sz="3600" b="1">
                <a:solidFill>
                  <a:schemeClr val="tx2"/>
                </a:solidFill>
                <a:latin typeface="Verdana" pitchFamily="34" charset="0"/>
              </a:defRPr>
            </a:lvl5pPr>
            <a:lvl6pPr marL="457200" algn="r" rtl="0" fontAlgn="base">
              <a:spcBef>
                <a:spcPct val="0"/>
              </a:spcBef>
              <a:spcAft>
                <a:spcPct val="0"/>
              </a:spcAft>
              <a:defRPr sz="3600" b="1">
                <a:solidFill>
                  <a:schemeClr val="tx2"/>
                </a:solidFill>
                <a:latin typeface="Verdana" pitchFamily="34" charset="0"/>
              </a:defRPr>
            </a:lvl6pPr>
            <a:lvl7pPr marL="914400" algn="r" rtl="0" fontAlgn="base">
              <a:spcBef>
                <a:spcPct val="0"/>
              </a:spcBef>
              <a:spcAft>
                <a:spcPct val="0"/>
              </a:spcAft>
              <a:defRPr sz="3600" b="1">
                <a:solidFill>
                  <a:schemeClr val="tx2"/>
                </a:solidFill>
                <a:latin typeface="Verdana" pitchFamily="34" charset="0"/>
              </a:defRPr>
            </a:lvl7pPr>
            <a:lvl8pPr marL="1371600" algn="r" rtl="0" fontAlgn="base">
              <a:spcBef>
                <a:spcPct val="0"/>
              </a:spcBef>
              <a:spcAft>
                <a:spcPct val="0"/>
              </a:spcAft>
              <a:defRPr sz="3600" b="1">
                <a:solidFill>
                  <a:schemeClr val="tx2"/>
                </a:solidFill>
                <a:latin typeface="Verdana" pitchFamily="34" charset="0"/>
              </a:defRPr>
            </a:lvl8pPr>
            <a:lvl9pPr marL="1828800" algn="r" rtl="0" fontAlgn="base">
              <a:spcBef>
                <a:spcPct val="0"/>
              </a:spcBef>
              <a:spcAft>
                <a:spcPct val="0"/>
              </a:spcAft>
              <a:defRPr sz="3600" b="1">
                <a:solidFill>
                  <a:schemeClr val="tx2"/>
                </a:solidFill>
                <a:latin typeface="Verdana" pitchFamily="34" charset="0"/>
              </a:defRPr>
            </a:lvl9pPr>
          </a:lstStyle>
          <a:p>
            <a:pPr algn="l"/>
            <a:r>
              <a:rPr lang="en-US" sz="2800" kern="0">
                <a:latin typeface="Times New Roman"/>
                <a:cs typeface="Times New Roman"/>
              </a:rPr>
              <a:t>Innocent Third Party Respondents</a:t>
            </a:r>
          </a:p>
        </p:txBody>
      </p:sp>
      <p:pic>
        <p:nvPicPr>
          <p:cNvPr id="5" name="Picture 6" descr="Download Bell Canada Logo in SVG Vector or PNG File Format - Logo.wine">
            <a:extLst>
              <a:ext uri="{FF2B5EF4-FFF2-40B4-BE49-F238E27FC236}">
                <a16:creationId xmlns:a16="http://schemas.microsoft.com/office/drawing/2014/main" id="{7B5B3EAD-0756-E1FF-3C68-C7B1A9C7B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036" y="3658508"/>
            <a:ext cx="1170528" cy="780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elus Logo and symbol, meaning, history, PNG">
            <a:extLst>
              <a:ext uri="{FF2B5EF4-FFF2-40B4-BE49-F238E27FC236}">
                <a16:creationId xmlns:a16="http://schemas.microsoft.com/office/drawing/2014/main" id="{3C9BA114-3D0C-CA9E-972A-706514064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125" y="5998804"/>
            <a:ext cx="971600" cy="546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543C163E-1E4B-D473-17E9-75CEA620AE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3315" y="4383737"/>
            <a:ext cx="836816" cy="303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Bragg Communications Inc. - Membership">
            <a:extLst>
              <a:ext uri="{FF2B5EF4-FFF2-40B4-BE49-F238E27FC236}">
                <a16:creationId xmlns:a16="http://schemas.microsoft.com/office/drawing/2014/main" id="{FF07445D-3328-82CB-B1D8-A02EEA2386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1723" y="5336819"/>
            <a:ext cx="1170528" cy="274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Download Distributel Logo in SVG Vector or PNG File Format - Logo.wine">
            <a:extLst>
              <a:ext uri="{FF2B5EF4-FFF2-40B4-BE49-F238E27FC236}">
                <a16:creationId xmlns:a16="http://schemas.microsoft.com/office/drawing/2014/main" id="{3C8EC2AC-910C-7636-C2CE-BA179E16CE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5065" y="4977206"/>
            <a:ext cx="1788235" cy="1473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Download Rogers Communications Logo in SVG Vector or PNG File Format - Logo .wine">
            <a:extLst>
              <a:ext uri="{FF2B5EF4-FFF2-40B4-BE49-F238E27FC236}">
                <a16:creationId xmlns:a16="http://schemas.microsoft.com/office/drawing/2014/main" id="{1361D121-85DF-A9C3-6B56-7F8A2DB15A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9596" y="3632846"/>
            <a:ext cx="1622367" cy="1235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SaskTel &lt; Sonim Technologies">
            <a:extLst>
              <a:ext uri="{FF2B5EF4-FFF2-40B4-BE49-F238E27FC236}">
                <a16:creationId xmlns:a16="http://schemas.microsoft.com/office/drawing/2014/main" id="{9E4749BD-D11E-3158-1171-87B33224C9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2757" y="4684391"/>
            <a:ext cx="1430412" cy="833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TekSavvy Solutions Inc. Reviews | Read Customer Service Reviews of  teksavvy.com">
            <a:extLst>
              <a:ext uri="{FF2B5EF4-FFF2-40B4-BE49-F238E27FC236}">
                <a16:creationId xmlns:a16="http://schemas.microsoft.com/office/drawing/2014/main" id="{CA7518DA-3AE9-B4AD-1792-D94A81486F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7963" y="5343601"/>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6">
            <a:extLst>
              <a:ext uri="{FF2B5EF4-FFF2-40B4-BE49-F238E27FC236}">
                <a16:creationId xmlns:a16="http://schemas.microsoft.com/office/drawing/2014/main" id="{2B7A2118-A817-16AC-1CD3-6D83959C866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9253" y="4733608"/>
            <a:ext cx="2176338" cy="4863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9FE5E68-4F61-41E1-33F7-A05BAED6997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8507" y="5571533"/>
            <a:ext cx="2773483" cy="9981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AA02E59-A8D6-5A60-FCD2-73EE3CBA50D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9015" y="4941285"/>
            <a:ext cx="1430412" cy="4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741438" y="32756"/>
            <a:ext cx="5112097" cy="571500"/>
          </a:xfrm>
        </p:spPr>
        <p:txBody>
          <a:bodyPr/>
          <a:lstStyle/>
          <a:p>
            <a:pPr algn="l"/>
            <a:r>
              <a:rPr lang="en-CA" sz="2800" b="1" i="1" u="sng" strike="noStrike">
                <a:solidFill>
                  <a:srgbClr val="000000"/>
                </a:solidFill>
                <a:effectLst/>
                <a:latin typeface="Times New Roman"/>
                <a:cs typeface="Arial"/>
              </a:rPr>
              <a:t>Bell Media Inc. v. </a:t>
            </a:r>
            <a:r>
              <a:rPr lang="en-CA" sz="2800" b="1" i="1" u="sng" strike="noStrike" err="1">
                <a:solidFill>
                  <a:srgbClr val="000000"/>
                </a:solidFill>
                <a:effectLst/>
                <a:latin typeface="Times New Roman"/>
                <a:cs typeface="Arial"/>
              </a:rPr>
              <a:t>GoldTV.Biz</a:t>
            </a:r>
            <a:r>
              <a:rPr lang="en-CA" sz="2800" b="1" i="0" u="none" strike="noStrike">
                <a:solidFill>
                  <a:srgbClr val="BAAB15"/>
                </a:solidFill>
                <a:effectLst/>
                <a:latin typeface="Arial"/>
                <a:cs typeface="Arial"/>
              </a:rPr>
              <a:t> </a:t>
            </a:r>
            <a:endParaRPr lang="en-US" sz="2800" b="1">
              <a:solidFill>
                <a:srgbClr val="BAAB15"/>
              </a:solidFill>
              <a:latin typeface="Arial"/>
              <a:cs typeface="Arial"/>
            </a:endParaRPr>
          </a:p>
        </p:txBody>
      </p:sp>
      <p:sp>
        <p:nvSpPr>
          <p:cNvPr id="195587" name="Rectangle 3"/>
          <p:cNvSpPr>
            <a:spLocks noGrp="1" noChangeArrowheads="1"/>
          </p:cNvSpPr>
          <p:nvPr>
            <p:ph type="body" idx="1"/>
          </p:nvPr>
        </p:nvSpPr>
        <p:spPr>
          <a:xfrm>
            <a:off x="1908173" y="692696"/>
            <a:ext cx="6778625" cy="5832648"/>
          </a:xfrm>
        </p:spPr>
        <p:txBody>
          <a:bodyPr/>
          <a:lstStyle/>
          <a:p>
            <a:pPr marL="0" indent="0">
              <a:buNone/>
            </a:pPr>
            <a:r>
              <a:rPr lang="en-US" b="1">
                <a:latin typeface="Times New Roman" panose="02020603050405020304" pitchFamily="18" charset="0"/>
                <a:cs typeface="Times New Roman" panose="02020603050405020304" pitchFamily="18" charset="0"/>
              </a:rPr>
              <a:t>The Facts</a:t>
            </a:r>
          </a:p>
          <a:p>
            <a:pPr>
              <a:spcBef>
                <a:spcPts val="1400"/>
              </a:spcBef>
              <a:spcAft>
                <a:spcPts val="200"/>
              </a:spcAft>
            </a:pPr>
            <a:r>
              <a:rPr lang="en-CA" sz="2000">
                <a:latin typeface="Times New Roman" panose="02020603050405020304" pitchFamily="18" charset="0"/>
                <a:cs typeface="Times New Roman" panose="02020603050405020304" pitchFamily="18" charset="0"/>
              </a:rPr>
              <a:t>Defendants were accused of engaging in activities that infringed the IP rights of Bell Media Inc., violating the </a:t>
            </a:r>
            <a:r>
              <a:rPr lang="en-CA" sz="2000" i="1">
                <a:latin typeface="Times New Roman" panose="02020603050405020304" pitchFamily="18" charset="0"/>
                <a:cs typeface="Times New Roman" panose="02020603050405020304" pitchFamily="18" charset="0"/>
              </a:rPr>
              <a:t>Copyright</a:t>
            </a:r>
            <a:r>
              <a:rPr lang="en-CA" sz="2000">
                <a:latin typeface="Times New Roman" panose="02020603050405020304" pitchFamily="18" charset="0"/>
                <a:cs typeface="Times New Roman" panose="02020603050405020304" pitchFamily="18" charset="0"/>
              </a:rPr>
              <a:t> </a:t>
            </a:r>
            <a:r>
              <a:rPr lang="en-CA" sz="2000" i="1">
                <a:latin typeface="Times New Roman" panose="02020603050405020304" pitchFamily="18" charset="0"/>
                <a:cs typeface="Times New Roman" panose="02020603050405020304" pitchFamily="18" charset="0"/>
              </a:rPr>
              <a:t>Act</a:t>
            </a:r>
            <a:r>
              <a:rPr lang="en-CA" sz="2000">
                <a:latin typeface="Times New Roman" panose="02020603050405020304" pitchFamily="18" charset="0"/>
                <a:cs typeface="Times New Roman" panose="02020603050405020304" pitchFamily="18" charset="0"/>
              </a:rPr>
              <a:t>. </a:t>
            </a:r>
            <a:endParaRPr lang="en-CA" sz="2000">
              <a:solidFill>
                <a:srgbClr val="000000"/>
              </a:solidFill>
              <a:latin typeface="Times New Roman" panose="02020603050405020304" pitchFamily="18" charset="0"/>
              <a:ea typeface="Verdana"/>
              <a:cs typeface="Times New Roman" panose="02020603050405020304" pitchFamily="18" charset="0"/>
            </a:endParaRPr>
          </a:p>
          <a:p>
            <a:pPr>
              <a:spcBef>
                <a:spcPts val="1400"/>
              </a:spcBef>
              <a:spcAft>
                <a:spcPts val="200"/>
              </a:spcAft>
            </a:pPr>
            <a:r>
              <a:rPr lang="en-CA" sz="2000" i="0" u="none" strike="noStrike">
                <a:solidFill>
                  <a:srgbClr val="333333"/>
                </a:solidFill>
                <a:effectLst/>
                <a:latin typeface="Times New Roman" panose="02020603050405020304" pitchFamily="18" charset="0"/>
                <a:cs typeface="Times New Roman" panose="02020603050405020304" pitchFamily="18" charset="0"/>
              </a:rPr>
              <a:t>Plaintiffs </a:t>
            </a:r>
            <a:r>
              <a:rPr lang="en-CA" sz="2000">
                <a:solidFill>
                  <a:srgbClr val="333333"/>
                </a:solidFill>
                <a:latin typeface="Times New Roman" panose="02020603050405020304" pitchFamily="18" charset="0"/>
                <a:cs typeface="Times New Roman" panose="02020603050405020304" pitchFamily="18" charset="0"/>
              </a:rPr>
              <a:t>sought and received interim and interlocutory injunctions ordering Defendants to cease operating GoldTV Services. </a:t>
            </a:r>
            <a:endParaRPr lang="en-CA" sz="2000">
              <a:solidFill>
                <a:srgbClr val="333333"/>
              </a:solidFill>
              <a:latin typeface="Times New Roman" panose="02020603050405020304" pitchFamily="18" charset="0"/>
              <a:ea typeface="Verdana"/>
              <a:cs typeface="Times New Roman" panose="02020603050405020304" pitchFamily="18" charset="0"/>
            </a:endParaRPr>
          </a:p>
          <a:p>
            <a:pPr>
              <a:spcBef>
                <a:spcPts val="1400"/>
              </a:spcBef>
              <a:spcAft>
                <a:spcPts val="200"/>
              </a:spcAft>
              <a:buFont typeface="Courier New" panose="02070309020205020404" pitchFamily="49" charset="0"/>
              <a:buChar char="•"/>
            </a:pPr>
            <a:r>
              <a:rPr lang="en-CA" sz="2000">
                <a:solidFill>
                  <a:srgbClr val="333333"/>
                </a:solidFill>
                <a:latin typeface="Times New Roman" panose="02020603050405020304" pitchFamily="18" charset="0"/>
                <a:cs typeface="Times New Roman" panose="02020603050405020304" pitchFamily="18" charset="0"/>
              </a:rPr>
              <a:t>However, some of the GoldTV Services remained in operation.</a:t>
            </a:r>
            <a:endParaRPr lang="en-CA" sz="2000">
              <a:solidFill>
                <a:srgbClr val="333333"/>
              </a:solidFill>
              <a:latin typeface="Times New Roman" panose="02020603050405020304" pitchFamily="18" charset="0"/>
              <a:ea typeface="Verdana"/>
              <a:cs typeface="Times New Roman" panose="02020603050405020304" pitchFamily="18" charset="0"/>
            </a:endParaRPr>
          </a:p>
          <a:p>
            <a:pPr>
              <a:spcBef>
                <a:spcPts val="1400"/>
              </a:spcBef>
              <a:spcAft>
                <a:spcPts val="200"/>
              </a:spcAft>
              <a:buFont typeface="Courier New" panose="02070309020205020404" pitchFamily="49" charset="0"/>
              <a:buChar char="•"/>
            </a:pPr>
            <a:r>
              <a:rPr lang="en-CA" sz="2000">
                <a:solidFill>
                  <a:srgbClr val="333333"/>
                </a:solidFill>
                <a:latin typeface="Times New Roman" panose="02020603050405020304" pitchFamily="18" charset="0"/>
                <a:cs typeface="Times New Roman" panose="02020603050405020304" pitchFamily="18" charset="0"/>
              </a:rPr>
              <a:t>Therefore, the Plaintiffs sought an order compelling the ISPs to block access to the websites and Internet services operated by the Defendants (Site-Blocking order).</a:t>
            </a:r>
            <a:endParaRPr lang="en-CA" sz="2000">
              <a:solidFill>
                <a:srgbClr val="333333"/>
              </a:solidFill>
              <a:latin typeface="Times New Roman" panose="02020603050405020304" pitchFamily="18" charset="0"/>
              <a:ea typeface="Verdana"/>
              <a:cs typeface="Times New Roman" panose="02020603050405020304" pitchFamily="18" charset="0"/>
            </a:endParaRPr>
          </a:p>
          <a:p>
            <a:pPr>
              <a:spcBef>
                <a:spcPts val="1400"/>
              </a:spcBef>
              <a:spcAft>
                <a:spcPts val="200"/>
              </a:spcAft>
              <a:buFont typeface="Courier New" panose="02070309020205020404" pitchFamily="49" charset="0"/>
              <a:buChar char="•"/>
            </a:pPr>
            <a:r>
              <a:rPr lang="en-CA" sz="2000">
                <a:solidFill>
                  <a:srgbClr val="333333"/>
                </a:solidFill>
                <a:latin typeface="Times New Roman" panose="02020603050405020304" pitchFamily="18" charset="0"/>
                <a:ea typeface="Verdana"/>
                <a:cs typeface="Times New Roman" panose="02020603050405020304" pitchFamily="18" charset="0"/>
              </a:rPr>
              <a:t>TekSavvy expressed strong opposition to the motion on a number of grounds, and Distributel and Cogeco opposed the terms of the draft order.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832E-6C1C-0803-32FE-484F6AF6A0E0}"/>
              </a:ext>
            </a:extLst>
          </p:cNvPr>
          <p:cNvSpPr>
            <a:spLocks noGrp="1"/>
          </p:cNvSpPr>
          <p:nvPr>
            <p:ph type="title"/>
          </p:nvPr>
        </p:nvSpPr>
        <p:spPr>
          <a:xfrm>
            <a:off x="560070" y="1583373"/>
            <a:ext cx="7416800" cy="508000"/>
          </a:xfrm>
        </p:spPr>
        <p:txBody>
          <a:bodyPr/>
          <a:lstStyle/>
          <a:p>
            <a:pPr algn="l"/>
            <a:r>
              <a:rPr lang="en-US" sz="4800">
                <a:latin typeface="Times New Roman"/>
                <a:ea typeface="Verdana"/>
                <a:cs typeface="Times New Roman"/>
              </a:rPr>
              <a:t>TekSavvy's Arguments</a:t>
            </a:r>
          </a:p>
        </p:txBody>
      </p:sp>
      <p:sp>
        <p:nvSpPr>
          <p:cNvPr id="3" name="Content Placeholder 2">
            <a:extLst>
              <a:ext uri="{FF2B5EF4-FFF2-40B4-BE49-F238E27FC236}">
                <a16:creationId xmlns:a16="http://schemas.microsoft.com/office/drawing/2014/main" id="{B264F0BB-7A9B-0D60-3E18-CDE2CEED9D3E}"/>
              </a:ext>
            </a:extLst>
          </p:cNvPr>
          <p:cNvSpPr>
            <a:spLocks noGrp="1"/>
          </p:cNvSpPr>
          <p:nvPr>
            <p:ph idx="1"/>
          </p:nvPr>
        </p:nvSpPr>
        <p:spPr>
          <a:xfrm>
            <a:off x="560070" y="2479039"/>
            <a:ext cx="7416800" cy="4316413"/>
          </a:xfrm>
        </p:spPr>
        <p:txBody>
          <a:bodyPr/>
          <a:lstStyle/>
          <a:p>
            <a:pPr marL="971550" lvl="1" indent="-514350">
              <a:buAutoNum type="arabicParenR"/>
            </a:pPr>
            <a:r>
              <a:rPr lang="en-CA" sz="3200">
                <a:solidFill>
                  <a:srgbClr val="333333"/>
                </a:solidFill>
                <a:latin typeface="Times New Roman" panose="02020603050405020304" pitchFamily="18" charset="0"/>
                <a:cs typeface="Times New Roman" panose="02020603050405020304" pitchFamily="18" charset="0"/>
              </a:rPr>
              <a:t>The Court does not have the jurisdiction to issue a site-blocking order.</a:t>
            </a:r>
          </a:p>
          <a:p>
            <a:pPr marL="971550" lvl="1" indent="-514350">
              <a:buAutoNum type="arabicParenR"/>
            </a:pPr>
            <a:endParaRPr lang="en-CA" sz="3200">
              <a:solidFill>
                <a:srgbClr val="333333"/>
              </a:solidFill>
              <a:latin typeface="Times New Roman" panose="02020603050405020304" pitchFamily="18" charset="0"/>
              <a:cs typeface="Times New Roman" panose="02020603050405020304" pitchFamily="18" charset="0"/>
            </a:endParaRPr>
          </a:p>
          <a:p>
            <a:pPr marL="971550" lvl="1" indent="-514350">
              <a:buAutoNum type="arabicParenR"/>
            </a:pPr>
            <a:r>
              <a:rPr lang="en-CA" sz="3200">
                <a:solidFill>
                  <a:srgbClr val="333333"/>
                </a:solidFill>
                <a:latin typeface="Times New Roman" panose="02020603050405020304" pitchFamily="18" charset="0"/>
                <a:cs typeface="Times New Roman" panose="02020603050405020304" pitchFamily="18" charset="0"/>
              </a:rPr>
              <a:t>Even if the Court has the jurisdiction, it should decline to exercise it.</a:t>
            </a:r>
          </a:p>
          <a:p>
            <a:pPr marL="800100" lvl="1" indent="-342900">
              <a:buAutoNum type="arabicParenR"/>
            </a:pPr>
            <a:endParaRPr lang="en-CA" sz="2800">
              <a:solidFill>
                <a:srgbClr val="333333"/>
              </a:solidFill>
              <a:effectLst/>
              <a:latin typeface="Times New Roman" panose="02020603050405020304" pitchFamily="18" charset="0"/>
              <a:cs typeface="Times New Roman" panose="02020603050405020304" pitchFamily="18" charset="0"/>
            </a:endParaRPr>
          </a:p>
          <a:p>
            <a:pPr marL="800100" lvl="1" indent="-342900">
              <a:buAutoNum type="arabicParenR"/>
            </a:pPr>
            <a:endParaRPr lang="en-CA" sz="2800">
              <a:solidFill>
                <a:srgbClr val="333333"/>
              </a:solidFill>
              <a:effectLst/>
              <a:latin typeface="Times New Roman" panose="02020603050405020304" pitchFamily="18" charset="0"/>
              <a:cs typeface="Times New Roman" panose="02020603050405020304" pitchFamily="18" charset="0"/>
            </a:endParaRPr>
          </a:p>
          <a:p>
            <a:pPr lvl="3"/>
            <a:endParaRPr lang="en-CA" sz="1200">
              <a:solidFill>
                <a:srgbClr val="333333"/>
              </a:solidFill>
              <a:latin typeface="Times New Roman" panose="02020603050405020304" pitchFamily="18" charset="0"/>
              <a:cs typeface="Times New Roman" panose="02020603050405020304" pitchFamily="18" charset="0"/>
            </a:endParaRPr>
          </a:p>
          <a:p>
            <a:endParaRPr lang="en-CA" sz="200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41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A5BA-5BFD-A6DF-3FF1-C410A45F8F14}"/>
              </a:ext>
            </a:extLst>
          </p:cNvPr>
          <p:cNvSpPr>
            <a:spLocks noGrp="1"/>
          </p:cNvSpPr>
          <p:nvPr>
            <p:ph type="title"/>
          </p:nvPr>
        </p:nvSpPr>
        <p:spPr>
          <a:xfrm>
            <a:off x="1908175" y="305118"/>
            <a:ext cx="2054225" cy="1143000"/>
          </a:xfrm>
        </p:spPr>
        <p:txBody>
          <a:bodyPr/>
          <a:lstStyle/>
          <a:p>
            <a:r>
              <a:rPr lang="en-US" sz="4800" b="1">
                <a:latin typeface="Times New Roman" panose="02020603050405020304" pitchFamily="18" charset="0"/>
                <a:cs typeface="Times New Roman" panose="02020603050405020304" pitchFamily="18" charset="0"/>
              </a:rPr>
              <a:t>Issues</a:t>
            </a:r>
          </a:p>
        </p:txBody>
      </p:sp>
      <p:sp>
        <p:nvSpPr>
          <p:cNvPr id="3" name="Content Placeholder 2">
            <a:extLst>
              <a:ext uri="{FF2B5EF4-FFF2-40B4-BE49-F238E27FC236}">
                <a16:creationId xmlns:a16="http://schemas.microsoft.com/office/drawing/2014/main" id="{575BBDBE-A725-1913-C001-9E3F0D364512}"/>
              </a:ext>
            </a:extLst>
          </p:cNvPr>
          <p:cNvSpPr>
            <a:spLocks noGrp="1"/>
          </p:cNvSpPr>
          <p:nvPr>
            <p:ph idx="1"/>
          </p:nvPr>
        </p:nvSpPr>
        <p:spPr/>
        <p:txBody>
          <a:bodyPr/>
          <a:lstStyle/>
          <a:p>
            <a:pPr marL="457200" indent="-457200">
              <a:buFont typeface="+mj-lt"/>
              <a:buAutoNum type="arabicPeriod"/>
            </a:pPr>
            <a:r>
              <a:rPr lang="en-US" sz="2000">
                <a:latin typeface="Times New Roman" panose="02020603050405020304" pitchFamily="18" charset="0"/>
                <a:cs typeface="Times New Roman" panose="02020603050405020304" pitchFamily="18" charset="0"/>
              </a:rPr>
              <a:t>Does this Court have the jurisdiction to issue a site-blocking order?</a:t>
            </a:r>
          </a:p>
          <a:p>
            <a:pPr marL="457200" indent="-457200">
              <a:buFont typeface="+mj-lt"/>
              <a:buAutoNum type="arabicPeriod"/>
            </a:pPr>
            <a:endParaRPr lang="en-US" sz="20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Should the Court decline to exercise that jurisdiction?</a:t>
            </a:r>
          </a:p>
          <a:p>
            <a:pPr marL="457200" indent="-457200">
              <a:buFont typeface="+mj-lt"/>
              <a:buAutoNum type="arabicPeriod"/>
            </a:pPr>
            <a:endParaRPr lang="en-US" sz="20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What is the test to be applied?</a:t>
            </a:r>
          </a:p>
          <a:p>
            <a:pPr marL="457200" indent="-457200">
              <a:buFont typeface="+mj-lt"/>
              <a:buAutoNum type="arabicPeriod"/>
            </a:pPr>
            <a:endParaRPr lang="en-US" sz="20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Have the Plaintiffs met that test?</a:t>
            </a:r>
          </a:p>
          <a:p>
            <a:pPr marL="457200" indent="-457200">
              <a:buFont typeface="+mj-lt"/>
              <a:buAutoNum type="arabicPeriod"/>
            </a:pPr>
            <a:endParaRPr lang="en-US" sz="200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On what terms should the order issue?</a:t>
            </a:r>
          </a:p>
          <a:p>
            <a:pPr marL="457200" indent="-457200">
              <a:buFont typeface="+mj-lt"/>
              <a:buAutoNum type="arabicPeriod"/>
            </a:pP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273269"/>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e1f8736-41f9-4cc8-af67-328b9b2689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27496C0EC13F46AE0803E1DD4EAD07" ma:contentTypeVersion="8" ma:contentTypeDescription="Create a new document." ma:contentTypeScope="" ma:versionID="317ce5435c41f995c76298f65bd3e976">
  <xsd:schema xmlns:xsd="http://www.w3.org/2001/XMLSchema" xmlns:xs="http://www.w3.org/2001/XMLSchema" xmlns:p="http://schemas.microsoft.com/office/2006/metadata/properties" xmlns:ns3="7e1f8736-41f9-4cc8-af67-328b9b268998" xmlns:ns4="a1d07915-61e9-44eb-98bf-06c429eb5c9e" targetNamespace="http://schemas.microsoft.com/office/2006/metadata/properties" ma:root="true" ma:fieldsID="982bc8854dbaabab01cdc7cbea0ed91f" ns3:_="" ns4:_="">
    <xsd:import namespace="7e1f8736-41f9-4cc8-af67-328b9b268998"/>
    <xsd:import namespace="a1d07915-61e9-44eb-98bf-06c429eb5c9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f8736-41f9-4cc8-af67-328b9b2689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d07915-61e9-44eb-98bf-06c429eb5c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2EB771-4F2A-48E8-BD43-5C78AA92E56B}">
  <ds:schemaRefs>
    <ds:schemaRef ds:uri="http://schemas.microsoft.com/sharepoint/v3/contenttype/forms"/>
  </ds:schemaRefs>
</ds:datastoreItem>
</file>

<file path=customXml/itemProps2.xml><?xml version="1.0" encoding="utf-8"?>
<ds:datastoreItem xmlns:ds="http://schemas.openxmlformats.org/officeDocument/2006/customXml" ds:itemID="{8A8D9652-BF3F-450A-A6E1-C3E6DEFB62EA}">
  <ds:schemaRefs>
    <ds:schemaRef ds:uri="7e1f8736-41f9-4cc8-af67-328b9b268998"/>
    <ds:schemaRef ds:uri="a1d07915-61e9-44eb-98bf-06c429eb5c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09DEF3-8E0D-41EE-ACF8-432523E8F409}">
  <ds:schemaRefs>
    <ds:schemaRef ds:uri="7e1f8736-41f9-4cc8-af67-328b9b268998"/>
    <ds:schemaRef ds:uri="a1d07915-61e9-44eb-98bf-06c429eb5c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28</Slides>
  <Notes>25</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template</vt:lpstr>
      <vt:lpstr>Custom Design</vt:lpstr>
      <vt:lpstr>Bell Media Inc. v. GoldTV.Biz, 2019 FCC 1432 </vt:lpstr>
      <vt:lpstr>Site-Blocking</vt:lpstr>
      <vt:lpstr>The Parties and Facts</vt:lpstr>
      <vt:lpstr>Plaintiffs</vt:lpstr>
      <vt:lpstr>Defendants: John Doe 1 et al. (GoldTV Services)</vt:lpstr>
      <vt:lpstr>Innocent Third Party Respondents</vt:lpstr>
      <vt:lpstr>Bell Media Inc. v. GoldTV.Biz </vt:lpstr>
      <vt:lpstr>TekSavvy's Arguments</vt:lpstr>
      <vt:lpstr>Issues</vt:lpstr>
      <vt:lpstr>PowerPoint Presentation</vt:lpstr>
      <vt:lpstr>1) Jurisdiction</vt:lpstr>
      <vt:lpstr>2) Exercise its jurisdiction? </vt:lpstr>
      <vt:lpstr>2) Exercise its jurisdiction? </vt:lpstr>
      <vt:lpstr>2) Exercise its jurisdiction? </vt:lpstr>
      <vt:lpstr>2) Exercise its jurisdiction?</vt:lpstr>
      <vt:lpstr>2) Exercise its jurisdiction?</vt:lpstr>
      <vt:lpstr>3) What Test/Does it Apply?</vt:lpstr>
      <vt:lpstr>3) What Test/Does it Apply?</vt:lpstr>
      <vt:lpstr>3) What Test/Does it Apply?</vt:lpstr>
      <vt:lpstr>3) What Test/Does it Apply?</vt:lpstr>
      <vt:lpstr>PowerPoint Presentation</vt:lpstr>
      <vt:lpstr>Cartier Factors</vt:lpstr>
      <vt:lpstr>Cartier Factors</vt:lpstr>
      <vt:lpstr>Cartier Factors</vt:lpstr>
      <vt:lpstr>5) Terms of the Order</vt:lpstr>
      <vt:lpstr>Paragraph 6</vt:lpstr>
      <vt:lpstr>Discussion Q1</vt:lpstr>
      <vt:lpstr>Discussion Q2</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revision>4</cp:revision>
  <dcterms:created xsi:type="dcterms:W3CDTF">2006-06-29T12:15:01Z</dcterms:created>
  <dcterms:modified xsi:type="dcterms:W3CDTF">2024-09-30T20:07:05Z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0x0101007427496C0EC13F46AE0803E1DD4EAD07</vt:lpwstr>
  </property>
</Properties>
</file>