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8"/>
  </p:notesMasterIdLst>
  <p:handoutMasterIdLst>
    <p:handoutMasterId r:id="rId59"/>
  </p:handoutMasterIdLst>
  <p:sldIdLst>
    <p:sldId id="256" r:id="rId2"/>
    <p:sldId id="673" r:id="rId3"/>
    <p:sldId id="497" r:id="rId4"/>
    <p:sldId id="655" r:id="rId5"/>
    <p:sldId id="624" r:id="rId6"/>
    <p:sldId id="422" r:id="rId7"/>
    <p:sldId id="657" r:id="rId8"/>
    <p:sldId id="423" r:id="rId9"/>
    <p:sldId id="658" r:id="rId10"/>
    <p:sldId id="659" r:id="rId11"/>
    <p:sldId id="660" r:id="rId12"/>
    <p:sldId id="425" r:id="rId13"/>
    <p:sldId id="436" r:id="rId14"/>
    <p:sldId id="661" r:id="rId15"/>
    <p:sldId id="662" r:id="rId16"/>
    <p:sldId id="663" r:id="rId17"/>
    <p:sldId id="426" r:id="rId18"/>
    <p:sldId id="427" r:id="rId19"/>
    <p:sldId id="664" r:id="rId20"/>
    <p:sldId id="665" r:id="rId21"/>
    <p:sldId id="666" r:id="rId22"/>
    <p:sldId id="503" r:id="rId23"/>
    <p:sldId id="667" r:id="rId24"/>
    <p:sldId id="668" r:id="rId25"/>
    <p:sldId id="424" r:id="rId26"/>
    <p:sldId id="428" r:id="rId27"/>
    <p:sldId id="429" r:id="rId28"/>
    <p:sldId id="432" r:id="rId29"/>
    <p:sldId id="433" r:id="rId30"/>
    <p:sldId id="671" r:id="rId31"/>
    <p:sldId id="431" r:id="rId32"/>
    <p:sldId id="430" r:id="rId33"/>
    <p:sldId id="669" r:id="rId34"/>
    <p:sldId id="670" r:id="rId35"/>
    <p:sldId id="492" r:id="rId36"/>
    <p:sldId id="536" r:id="rId37"/>
    <p:sldId id="488" r:id="rId38"/>
    <p:sldId id="437" r:id="rId39"/>
    <p:sldId id="443" r:id="rId40"/>
    <p:sldId id="446" r:id="rId41"/>
    <p:sldId id="444" r:id="rId42"/>
    <p:sldId id="442" r:id="rId43"/>
    <p:sldId id="438" r:id="rId44"/>
    <p:sldId id="578" r:id="rId45"/>
    <p:sldId id="439" r:id="rId46"/>
    <p:sldId id="440" r:id="rId47"/>
    <p:sldId id="448" r:id="rId48"/>
    <p:sldId id="454" r:id="rId49"/>
    <p:sldId id="575" r:id="rId50"/>
    <p:sldId id="455" r:id="rId51"/>
    <p:sldId id="456" r:id="rId52"/>
    <p:sldId id="672" r:id="rId53"/>
    <p:sldId id="458" r:id="rId54"/>
    <p:sldId id="459" r:id="rId55"/>
    <p:sldId id="467" r:id="rId56"/>
    <p:sldId id="469" r:id="rId5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8D"/>
    <a:srgbClr val="004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224" autoAdjust="0"/>
  </p:normalViewPr>
  <p:slideViewPr>
    <p:cSldViewPr>
      <p:cViewPr varScale="1">
        <p:scale>
          <a:sx n="75" d="100"/>
          <a:sy n="75" d="100"/>
        </p:scale>
        <p:origin x="169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90"/>
    </p:cViewPr>
  </p:sorterViewPr>
  <p:notesViewPr>
    <p:cSldViewPr>
      <p:cViewPr varScale="1">
        <p:scale>
          <a:sx n="67" d="100"/>
          <a:sy n="67" d="100"/>
        </p:scale>
        <p:origin x="3120" y="4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en Mendelsohn" userId="86f0204bdc17aa10" providerId="LiveId" clId="{BDFE3238-B5BE-4DC2-9105-3C2908CD5E35}"/>
    <pc:docChg chg="delSld">
      <pc:chgData name="Allen Mendelsohn" userId="86f0204bdc17aa10" providerId="LiveId" clId="{BDFE3238-B5BE-4DC2-9105-3C2908CD5E35}" dt="2024-09-24T08:48:38.843" v="1" actId="47"/>
      <pc:docMkLst>
        <pc:docMk/>
      </pc:docMkLst>
      <pc:sldChg chg="del">
        <pc:chgData name="Allen Mendelsohn" userId="86f0204bdc17aa10" providerId="LiveId" clId="{BDFE3238-B5BE-4DC2-9105-3C2908CD5E35}" dt="2024-09-24T08:48:38.843" v="1" actId="47"/>
        <pc:sldMkLst>
          <pc:docMk/>
          <pc:sldMk cId="3501253954" sldId="435"/>
        </pc:sldMkLst>
      </pc:sldChg>
      <pc:sldChg chg="del">
        <pc:chgData name="Allen Mendelsohn" userId="86f0204bdc17aa10" providerId="LiveId" clId="{BDFE3238-B5BE-4DC2-9105-3C2908CD5E35}" dt="2024-09-24T08:48:19.986" v="0" actId="47"/>
        <pc:sldMkLst>
          <pc:docMk/>
          <pc:sldMk cId="903662071" sldId="441"/>
        </pc:sldMkLst>
      </pc:sldChg>
      <pc:sldChg chg="del">
        <pc:chgData name="Allen Mendelsohn" userId="86f0204bdc17aa10" providerId="LiveId" clId="{BDFE3238-B5BE-4DC2-9105-3C2908CD5E35}" dt="2024-09-24T08:48:19.986" v="0" actId="47"/>
        <pc:sldMkLst>
          <pc:docMk/>
          <pc:sldMk cId="4211083591" sldId="447"/>
        </pc:sldMkLst>
      </pc:sldChg>
      <pc:sldChg chg="del">
        <pc:chgData name="Allen Mendelsohn" userId="86f0204bdc17aa10" providerId="LiveId" clId="{BDFE3238-B5BE-4DC2-9105-3C2908CD5E35}" dt="2024-09-24T08:48:19.986" v="0" actId="47"/>
        <pc:sldMkLst>
          <pc:docMk/>
          <pc:sldMk cId="35661633" sldId="449"/>
        </pc:sldMkLst>
      </pc:sldChg>
      <pc:sldChg chg="del">
        <pc:chgData name="Allen Mendelsohn" userId="86f0204bdc17aa10" providerId="LiveId" clId="{BDFE3238-B5BE-4DC2-9105-3C2908CD5E35}" dt="2024-09-24T08:48:19.986" v="0" actId="47"/>
        <pc:sldMkLst>
          <pc:docMk/>
          <pc:sldMk cId="765718533" sldId="450"/>
        </pc:sldMkLst>
      </pc:sldChg>
      <pc:sldChg chg="del">
        <pc:chgData name="Allen Mendelsohn" userId="86f0204bdc17aa10" providerId="LiveId" clId="{BDFE3238-B5BE-4DC2-9105-3C2908CD5E35}" dt="2024-09-24T08:48:38.843" v="1" actId="47"/>
        <pc:sldMkLst>
          <pc:docMk/>
          <pc:sldMk cId="1082253675" sldId="451"/>
        </pc:sldMkLst>
      </pc:sldChg>
      <pc:sldChg chg="del">
        <pc:chgData name="Allen Mendelsohn" userId="86f0204bdc17aa10" providerId="LiveId" clId="{BDFE3238-B5BE-4DC2-9105-3C2908CD5E35}" dt="2024-09-24T08:48:38.843" v="1" actId="47"/>
        <pc:sldMkLst>
          <pc:docMk/>
          <pc:sldMk cId="716375363" sldId="452"/>
        </pc:sldMkLst>
      </pc:sldChg>
      <pc:sldChg chg="del">
        <pc:chgData name="Allen Mendelsohn" userId="86f0204bdc17aa10" providerId="LiveId" clId="{BDFE3238-B5BE-4DC2-9105-3C2908CD5E35}" dt="2024-09-24T08:48:38.843" v="1" actId="47"/>
        <pc:sldMkLst>
          <pc:docMk/>
          <pc:sldMk cId="3464642338" sldId="453"/>
        </pc:sldMkLst>
      </pc:sldChg>
      <pc:sldChg chg="del">
        <pc:chgData name="Allen Mendelsohn" userId="86f0204bdc17aa10" providerId="LiveId" clId="{BDFE3238-B5BE-4DC2-9105-3C2908CD5E35}" dt="2024-09-24T08:48:38.843" v="1" actId="47"/>
        <pc:sldMkLst>
          <pc:docMk/>
          <pc:sldMk cId="753493357" sldId="460"/>
        </pc:sldMkLst>
      </pc:sldChg>
      <pc:sldChg chg="del">
        <pc:chgData name="Allen Mendelsohn" userId="86f0204bdc17aa10" providerId="LiveId" clId="{BDFE3238-B5BE-4DC2-9105-3C2908CD5E35}" dt="2024-09-24T08:48:38.843" v="1" actId="47"/>
        <pc:sldMkLst>
          <pc:docMk/>
          <pc:sldMk cId="2693688184" sldId="461"/>
        </pc:sldMkLst>
      </pc:sldChg>
      <pc:sldChg chg="del">
        <pc:chgData name="Allen Mendelsohn" userId="86f0204bdc17aa10" providerId="LiveId" clId="{BDFE3238-B5BE-4DC2-9105-3C2908CD5E35}" dt="2024-09-24T08:48:38.843" v="1" actId="47"/>
        <pc:sldMkLst>
          <pc:docMk/>
          <pc:sldMk cId="3819915071" sldId="462"/>
        </pc:sldMkLst>
      </pc:sldChg>
      <pc:sldChg chg="del">
        <pc:chgData name="Allen Mendelsohn" userId="86f0204bdc17aa10" providerId="LiveId" clId="{BDFE3238-B5BE-4DC2-9105-3C2908CD5E35}" dt="2024-09-24T08:48:38.843" v="1" actId="47"/>
        <pc:sldMkLst>
          <pc:docMk/>
          <pc:sldMk cId="4142921643" sldId="465"/>
        </pc:sldMkLst>
      </pc:sldChg>
      <pc:sldChg chg="del">
        <pc:chgData name="Allen Mendelsohn" userId="86f0204bdc17aa10" providerId="LiveId" clId="{BDFE3238-B5BE-4DC2-9105-3C2908CD5E35}" dt="2024-09-24T08:48:38.843" v="1" actId="47"/>
        <pc:sldMkLst>
          <pc:docMk/>
          <pc:sldMk cId="2083323900" sldId="466"/>
        </pc:sldMkLst>
      </pc:sldChg>
      <pc:sldChg chg="del">
        <pc:chgData name="Allen Mendelsohn" userId="86f0204bdc17aa10" providerId="LiveId" clId="{BDFE3238-B5BE-4DC2-9105-3C2908CD5E35}" dt="2024-09-24T08:48:38.843" v="1" actId="47"/>
        <pc:sldMkLst>
          <pc:docMk/>
          <pc:sldMk cId="1727783524" sldId="468"/>
        </pc:sldMkLst>
      </pc:sldChg>
      <pc:sldChg chg="del">
        <pc:chgData name="Allen Mendelsohn" userId="86f0204bdc17aa10" providerId="LiveId" clId="{BDFE3238-B5BE-4DC2-9105-3C2908CD5E35}" dt="2024-09-24T08:48:38.843" v="1" actId="47"/>
        <pc:sldMkLst>
          <pc:docMk/>
          <pc:sldMk cId="914522279" sldId="470"/>
        </pc:sldMkLst>
      </pc:sldChg>
      <pc:sldChg chg="del">
        <pc:chgData name="Allen Mendelsohn" userId="86f0204bdc17aa10" providerId="LiveId" clId="{BDFE3238-B5BE-4DC2-9105-3C2908CD5E35}" dt="2024-09-24T08:48:38.843" v="1" actId="47"/>
        <pc:sldMkLst>
          <pc:docMk/>
          <pc:sldMk cId="2067957813" sldId="471"/>
        </pc:sldMkLst>
      </pc:sldChg>
      <pc:sldChg chg="del">
        <pc:chgData name="Allen Mendelsohn" userId="86f0204bdc17aa10" providerId="LiveId" clId="{BDFE3238-B5BE-4DC2-9105-3C2908CD5E35}" dt="2024-09-24T08:48:38.843" v="1" actId="47"/>
        <pc:sldMkLst>
          <pc:docMk/>
          <pc:sldMk cId="1819709737" sldId="472"/>
        </pc:sldMkLst>
      </pc:sldChg>
      <pc:sldChg chg="del">
        <pc:chgData name="Allen Mendelsohn" userId="86f0204bdc17aa10" providerId="LiveId" clId="{BDFE3238-B5BE-4DC2-9105-3C2908CD5E35}" dt="2024-09-24T08:48:38.843" v="1" actId="47"/>
        <pc:sldMkLst>
          <pc:docMk/>
          <pc:sldMk cId="977734929" sldId="473"/>
        </pc:sldMkLst>
      </pc:sldChg>
      <pc:sldChg chg="del">
        <pc:chgData name="Allen Mendelsohn" userId="86f0204bdc17aa10" providerId="LiveId" clId="{BDFE3238-B5BE-4DC2-9105-3C2908CD5E35}" dt="2024-09-24T08:48:38.843" v="1" actId="47"/>
        <pc:sldMkLst>
          <pc:docMk/>
          <pc:sldMk cId="4263446707" sldId="474"/>
        </pc:sldMkLst>
      </pc:sldChg>
      <pc:sldChg chg="del">
        <pc:chgData name="Allen Mendelsohn" userId="86f0204bdc17aa10" providerId="LiveId" clId="{BDFE3238-B5BE-4DC2-9105-3C2908CD5E35}" dt="2024-09-24T08:48:38.843" v="1" actId="47"/>
        <pc:sldMkLst>
          <pc:docMk/>
          <pc:sldMk cId="282669252" sldId="475"/>
        </pc:sldMkLst>
      </pc:sldChg>
      <pc:sldChg chg="del">
        <pc:chgData name="Allen Mendelsohn" userId="86f0204bdc17aa10" providerId="LiveId" clId="{BDFE3238-B5BE-4DC2-9105-3C2908CD5E35}" dt="2024-09-24T08:48:38.843" v="1" actId="47"/>
        <pc:sldMkLst>
          <pc:docMk/>
          <pc:sldMk cId="3813468841" sldId="476"/>
        </pc:sldMkLst>
      </pc:sldChg>
      <pc:sldChg chg="del">
        <pc:chgData name="Allen Mendelsohn" userId="86f0204bdc17aa10" providerId="LiveId" clId="{BDFE3238-B5BE-4DC2-9105-3C2908CD5E35}" dt="2024-09-24T08:48:38.843" v="1" actId="47"/>
        <pc:sldMkLst>
          <pc:docMk/>
          <pc:sldMk cId="3044759461" sldId="477"/>
        </pc:sldMkLst>
      </pc:sldChg>
      <pc:sldChg chg="del">
        <pc:chgData name="Allen Mendelsohn" userId="86f0204bdc17aa10" providerId="LiveId" clId="{BDFE3238-B5BE-4DC2-9105-3C2908CD5E35}" dt="2024-09-24T08:48:38.843" v="1" actId="47"/>
        <pc:sldMkLst>
          <pc:docMk/>
          <pc:sldMk cId="1557237979" sldId="478"/>
        </pc:sldMkLst>
      </pc:sldChg>
      <pc:sldChg chg="del">
        <pc:chgData name="Allen Mendelsohn" userId="86f0204bdc17aa10" providerId="LiveId" clId="{BDFE3238-B5BE-4DC2-9105-3C2908CD5E35}" dt="2024-09-24T08:48:38.843" v="1" actId="47"/>
        <pc:sldMkLst>
          <pc:docMk/>
          <pc:sldMk cId="3447794411" sldId="479"/>
        </pc:sldMkLst>
      </pc:sldChg>
      <pc:sldChg chg="del">
        <pc:chgData name="Allen Mendelsohn" userId="86f0204bdc17aa10" providerId="LiveId" clId="{BDFE3238-B5BE-4DC2-9105-3C2908CD5E35}" dt="2024-09-24T08:48:38.843" v="1" actId="47"/>
        <pc:sldMkLst>
          <pc:docMk/>
          <pc:sldMk cId="1920710396" sldId="480"/>
        </pc:sldMkLst>
      </pc:sldChg>
      <pc:sldChg chg="del">
        <pc:chgData name="Allen Mendelsohn" userId="86f0204bdc17aa10" providerId="LiveId" clId="{BDFE3238-B5BE-4DC2-9105-3C2908CD5E35}" dt="2024-09-24T08:48:38.843" v="1" actId="47"/>
        <pc:sldMkLst>
          <pc:docMk/>
          <pc:sldMk cId="284189994" sldId="481"/>
        </pc:sldMkLst>
      </pc:sldChg>
      <pc:sldChg chg="del">
        <pc:chgData name="Allen Mendelsohn" userId="86f0204bdc17aa10" providerId="LiveId" clId="{BDFE3238-B5BE-4DC2-9105-3C2908CD5E35}" dt="2024-09-24T08:48:38.843" v="1" actId="47"/>
        <pc:sldMkLst>
          <pc:docMk/>
          <pc:sldMk cId="524993935" sldId="482"/>
        </pc:sldMkLst>
      </pc:sldChg>
      <pc:sldChg chg="del">
        <pc:chgData name="Allen Mendelsohn" userId="86f0204bdc17aa10" providerId="LiveId" clId="{BDFE3238-B5BE-4DC2-9105-3C2908CD5E35}" dt="2024-09-24T08:48:38.843" v="1" actId="47"/>
        <pc:sldMkLst>
          <pc:docMk/>
          <pc:sldMk cId="4098733071" sldId="483"/>
        </pc:sldMkLst>
      </pc:sldChg>
      <pc:sldChg chg="del">
        <pc:chgData name="Allen Mendelsohn" userId="86f0204bdc17aa10" providerId="LiveId" clId="{BDFE3238-B5BE-4DC2-9105-3C2908CD5E35}" dt="2024-09-24T08:48:38.843" v="1" actId="47"/>
        <pc:sldMkLst>
          <pc:docMk/>
          <pc:sldMk cId="82174169" sldId="484"/>
        </pc:sldMkLst>
      </pc:sldChg>
      <pc:sldChg chg="del">
        <pc:chgData name="Allen Mendelsohn" userId="86f0204bdc17aa10" providerId="LiveId" clId="{BDFE3238-B5BE-4DC2-9105-3C2908CD5E35}" dt="2024-09-24T08:48:38.843" v="1" actId="47"/>
        <pc:sldMkLst>
          <pc:docMk/>
          <pc:sldMk cId="2754406968" sldId="485"/>
        </pc:sldMkLst>
      </pc:sldChg>
      <pc:sldChg chg="del">
        <pc:chgData name="Allen Mendelsohn" userId="86f0204bdc17aa10" providerId="LiveId" clId="{BDFE3238-B5BE-4DC2-9105-3C2908CD5E35}" dt="2024-09-24T08:48:38.843" v="1" actId="47"/>
        <pc:sldMkLst>
          <pc:docMk/>
          <pc:sldMk cId="2035922266" sldId="487"/>
        </pc:sldMkLst>
      </pc:sldChg>
      <pc:sldChg chg="del">
        <pc:chgData name="Allen Mendelsohn" userId="86f0204bdc17aa10" providerId="LiveId" clId="{BDFE3238-B5BE-4DC2-9105-3C2908CD5E35}" dt="2024-09-24T08:48:38.843" v="1" actId="47"/>
        <pc:sldMkLst>
          <pc:docMk/>
          <pc:sldMk cId="1912844244" sldId="508"/>
        </pc:sldMkLst>
      </pc:sldChg>
      <pc:sldChg chg="del">
        <pc:chgData name="Allen Mendelsohn" userId="86f0204bdc17aa10" providerId="LiveId" clId="{BDFE3238-B5BE-4DC2-9105-3C2908CD5E35}" dt="2024-09-24T08:48:38.843" v="1" actId="47"/>
        <pc:sldMkLst>
          <pc:docMk/>
          <pc:sldMk cId="3032665329" sldId="509"/>
        </pc:sldMkLst>
      </pc:sldChg>
      <pc:sldChg chg="del">
        <pc:chgData name="Allen Mendelsohn" userId="86f0204bdc17aa10" providerId="LiveId" clId="{BDFE3238-B5BE-4DC2-9105-3C2908CD5E35}" dt="2024-09-24T08:48:38.843" v="1" actId="47"/>
        <pc:sldMkLst>
          <pc:docMk/>
          <pc:sldMk cId="1188139941" sldId="510"/>
        </pc:sldMkLst>
      </pc:sldChg>
      <pc:sldChg chg="del">
        <pc:chgData name="Allen Mendelsohn" userId="86f0204bdc17aa10" providerId="LiveId" clId="{BDFE3238-B5BE-4DC2-9105-3C2908CD5E35}" dt="2024-09-24T08:48:38.843" v="1" actId="47"/>
        <pc:sldMkLst>
          <pc:docMk/>
          <pc:sldMk cId="2841388645" sldId="511"/>
        </pc:sldMkLst>
      </pc:sldChg>
      <pc:sldChg chg="del">
        <pc:chgData name="Allen Mendelsohn" userId="86f0204bdc17aa10" providerId="LiveId" clId="{BDFE3238-B5BE-4DC2-9105-3C2908CD5E35}" dt="2024-09-24T08:48:38.843" v="1" actId="47"/>
        <pc:sldMkLst>
          <pc:docMk/>
          <pc:sldMk cId="713273018" sldId="512"/>
        </pc:sldMkLst>
      </pc:sldChg>
      <pc:sldChg chg="del">
        <pc:chgData name="Allen Mendelsohn" userId="86f0204bdc17aa10" providerId="LiveId" clId="{BDFE3238-B5BE-4DC2-9105-3C2908CD5E35}" dt="2024-09-24T08:48:38.843" v="1" actId="47"/>
        <pc:sldMkLst>
          <pc:docMk/>
          <pc:sldMk cId="3654401231" sldId="513"/>
        </pc:sldMkLst>
      </pc:sldChg>
      <pc:sldChg chg="del">
        <pc:chgData name="Allen Mendelsohn" userId="86f0204bdc17aa10" providerId="LiveId" clId="{BDFE3238-B5BE-4DC2-9105-3C2908CD5E35}" dt="2024-09-24T08:48:19.986" v="0" actId="47"/>
        <pc:sldMkLst>
          <pc:docMk/>
          <pc:sldMk cId="4047850391" sldId="514"/>
        </pc:sldMkLst>
      </pc:sldChg>
      <pc:sldChg chg="del">
        <pc:chgData name="Allen Mendelsohn" userId="86f0204bdc17aa10" providerId="LiveId" clId="{BDFE3238-B5BE-4DC2-9105-3C2908CD5E35}" dt="2024-09-24T08:48:38.843" v="1" actId="47"/>
        <pc:sldMkLst>
          <pc:docMk/>
          <pc:sldMk cId="3849426487" sldId="565"/>
        </pc:sldMkLst>
      </pc:sldChg>
      <pc:sldChg chg="del">
        <pc:chgData name="Allen Mendelsohn" userId="86f0204bdc17aa10" providerId="LiveId" clId="{BDFE3238-B5BE-4DC2-9105-3C2908CD5E35}" dt="2024-09-24T08:48:38.843" v="1" actId="47"/>
        <pc:sldMkLst>
          <pc:docMk/>
          <pc:sldMk cId="1016712941" sldId="567"/>
        </pc:sldMkLst>
      </pc:sldChg>
      <pc:sldChg chg="del">
        <pc:chgData name="Allen Mendelsohn" userId="86f0204bdc17aa10" providerId="LiveId" clId="{BDFE3238-B5BE-4DC2-9105-3C2908CD5E35}" dt="2024-09-24T08:48:38.843" v="1" actId="47"/>
        <pc:sldMkLst>
          <pc:docMk/>
          <pc:sldMk cId="1431217783" sldId="570"/>
        </pc:sldMkLst>
      </pc:sldChg>
      <pc:sldChg chg="del">
        <pc:chgData name="Allen Mendelsohn" userId="86f0204bdc17aa10" providerId="LiveId" clId="{BDFE3238-B5BE-4DC2-9105-3C2908CD5E35}" dt="2024-09-24T08:48:38.843" v="1" actId="47"/>
        <pc:sldMkLst>
          <pc:docMk/>
          <pc:sldMk cId="73258054" sldId="571"/>
        </pc:sldMkLst>
      </pc:sldChg>
      <pc:sldChg chg="del">
        <pc:chgData name="Allen Mendelsohn" userId="86f0204bdc17aa10" providerId="LiveId" clId="{BDFE3238-B5BE-4DC2-9105-3C2908CD5E35}" dt="2024-09-24T08:48:38.843" v="1" actId="47"/>
        <pc:sldMkLst>
          <pc:docMk/>
          <pc:sldMk cId="2319415175" sldId="572"/>
        </pc:sldMkLst>
      </pc:sldChg>
      <pc:sldChg chg="del">
        <pc:chgData name="Allen Mendelsohn" userId="86f0204bdc17aa10" providerId="LiveId" clId="{BDFE3238-B5BE-4DC2-9105-3C2908CD5E35}" dt="2024-09-24T08:48:38.843" v="1" actId="47"/>
        <pc:sldMkLst>
          <pc:docMk/>
          <pc:sldMk cId="2376763647" sldId="573"/>
        </pc:sldMkLst>
      </pc:sldChg>
      <pc:sldChg chg="del">
        <pc:chgData name="Allen Mendelsohn" userId="86f0204bdc17aa10" providerId="LiveId" clId="{BDFE3238-B5BE-4DC2-9105-3C2908CD5E35}" dt="2024-09-24T08:48:38.843" v="1" actId="47"/>
        <pc:sldMkLst>
          <pc:docMk/>
          <pc:sldMk cId="1283623163" sldId="579"/>
        </pc:sldMkLst>
      </pc:sldChg>
      <pc:sldChg chg="del">
        <pc:chgData name="Allen Mendelsohn" userId="86f0204bdc17aa10" providerId="LiveId" clId="{BDFE3238-B5BE-4DC2-9105-3C2908CD5E35}" dt="2024-09-24T08:48:38.843" v="1" actId="47"/>
        <pc:sldMkLst>
          <pc:docMk/>
          <pc:sldMk cId="3761251921" sldId="582"/>
        </pc:sldMkLst>
      </pc:sldChg>
      <pc:sldChg chg="del">
        <pc:chgData name="Allen Mendelsohn" userId="86f0204bdc17aa10" providerId="LiveId" clId="{BDFE3238-B5BE-4DC2-9105-3C2908CD5E35}" dt="2024-09-24T08:48:38.843" v="1" actId="47"/>
        <pc:sldMkLst>
          <pc:docMk/>
          <pc:sldMk cId="2126530310" sldId="587"/>
        </pc:sldMkLst>
      </pc:sldChg>
      <pc:sldChg chg="del">
        <pc:chgData name="Allen Mendelsohn" userId="86f0204bdc17aa10" providerId="LiveId" clId="{BDFE3238-B5BE-4DC2-9105-3C2908CD5E35}" dt="2024-09-24T08:48:38.843" v="1" actId="47"/>
        <pc:sldMkLst>
          <pc:docMk/>
          <pc:sldMk cId="3754964533" sldId="588"/>
        </pc:sldMkLst>
      </pc:sldChg>
      <pc:sldChg chg="del">
        <pc:chgData name="Allen Mendelsohn" userId="86f0204bdc17aa10" providerId="LiveId" clId="{BDFE3238-B5BE-4DC2-9105-3C2908CD5E35}" dt="2024-09-24T08:48:38.843" v="1" actId="47"/>
        <pc:sldMkLst>
          <pc:docMk/>
          <pc:sldMk cId="3168225469" sldId="589"/>
        </pc:sldMkLst>
      </pc:sldChg>
      <pc:sldChg chg="del">
        <pc:chgData name="Allen Mendelsohn" userId="86f0204bdc17aa10" providerId="LiveId" clId="{BDFE3238-B5BE-4DC2-9105-3C2908CD5E35}" dt="2024-09-24T08:48:38.843" v="1" actId="47"/>
        <pc:sldMkLst>
          <pc:docMk/>
          <pc:sldMk cId="2816761339" sldId="590"/>
        </pc:sldMkLst>
      </pc:sldChg>
      <pc:sldChg chg="del">
        <pc:chgData name="Allen Mendelsohn" userId="86f0204bdc17aa10" providerId="LiveId" clId="{BDFE3238-B5BE-4DC2-9105-3C2908CD5E35}" dt="2024-09-24T08:48:38.843" v="1" actId="47"/>
        <pc:sldMkLst>
          <pc:docMk/>
          <pc:sldMk cId="1620147054" sldId="591"/>
        </pc:sldMkLst>
      </pc:sldChg>
      <pc:sldChg chg="del">
        <pc:chgData name="Allen Mendelsohn" userId="86f0204bdc17aa10" providerId="LiveId" clId="{BDFE3238-B5BE-4DC2-9105-3C2908CD5E35}" dt="2024-09-24T08:48:38.843" v="1" actId="47"/>
        <pc:sldMkLst>
          <pc:docMk/>
          <pc:sldMk cId="991608959" sldId="592"/>
        </pc:sldMkLst>
      </pc:sldChg>
      <pc:sldChg chg="del">
        <pc:chgData name="Allen Mendelsohn" userId="86f0204bdc17aa10" providerId="LiveId" clId="{BDFE3238-B5BE-4DC2-9105-3C2908CD5E35}" dt="2024-09-24T08:48:38.843" v="1" actId="47"/>
        <pc:sldMkLst>
          <pc:docMk/>
          <pc:sldMk cId="1718987865" sldId="593"/>
        </pc:sldMkLst>
      </pc:sldChg>
      <pc:sldChg chg="del">
        <pc:chgData name="Allen Mendelsohn" userId="86f0204bdc17aa10" providerId="LiveId" clId="{BDFE3238-B5BE-4DC2-9105-3C2908CD5E35}" dt="2024-09-24T08:48:38.843" v="1" actId="47"/>
        <pc:sldMkLst>
          <pc:docMk/>
          <pc:sldMk cId="3932868699" sldId="594"/>
        </pc:sldMkLst>
      </pc:sldChg>
      <pc:sldChg chg="del">
        <pc:chgData name="Allen Mendelsohn" userId="86f0204bdc17aa10" providerId="LiveId" clId="{BDFE3238-B5BE-4DC2-9105-3C2908CD5E35}" dt="2024-09-24T08:48:38.843" v="1" actId="47"/>
        <pc:sldMkLst>
          <pc:docMk/>
          <pc:sldMk cId="460295453" sldId="596"/>
        </pc:sldMkLst>
      </pc:sldChg>
      <pc:sldChg chg="del">
        <pc:chgData name="Allen Mendelsohn" userId="86f0204bdc17aa10" providerId="LiveId" clId="{BDFE3238-B5BE-4DC2-9105-3C2908CD5E35}" dt="2024-09-24T08:48:38.843" v="1" actId="47"/>
        <pc:sldMkLst>
          <pc:docMk/>
          <pc:sldMk cId="3180671615" sldId="597"/>
        </pc:sldMkLst>
      </pc:sldChg>
      <pc:sldChg chg="del">
        <pc:chgData name="Allen Mendelsohn" userId="86f0204bdc17aa10" providerId="LiveId" clId="{BDFE3238-B5BE-4DC2-9105-3C2908CD5E35}" dt="2024-09-24T08:48:38.843" v="1" actId="47"/>
        <pc:sldMkLst>
          <pc:docMk/>
          <pc:sldMk cId="2320217612" sldId="598"/>
        </pc:sldMkLst>
      </pc:sldChg>
      <pc:sldChg chg="del">
        <pc:chgData name="Allen Mendelsohn" userId="86f0204bdc17aa10" providerId="LiveId" clId="{BDFE3238-B5BE-4DC2-9105-3C2908CD5E35}" dt="2024-09-24T08:48:38.843" v="1" actId="47"/>
        <pc:sldMkLst>
          <pc:docMk/>
          <pc:sldMk cId="1210916978" sldId="599"/>
        </pc:sldMkLst>
      </pc:sldChg>
      <pc:sldChg chg="del">
        <pc:chgData name="Allen Mendelsohn" userId="86f0204bdc17aa10" providerId="LiveId" clId="{BDFE3238-B5BE-4DC2-9105-3C2908CD5E35}" dt="2024-09-24T08:48:38.843" v="1" actId="47"/>
        <pc:sldMkLst>
          <pc:docMk/>
          <pc:sldMk cId="3015612208" sldId="600"/>
        </pc:sldMkLst>
      </pc:sldChg>
      <pc:sldChg chg="del">
        <pc:chgData name="Allen Mendelsohn" userId="86f0204bdc17aa10" providerId="LiveId" clId="{BDFE3238-B5BE-4DC2-9105-3C2908CD5E35}" dt="2024-09-24T08:48:38.843" v="1" actId="47"/>
        <pc:sldMkLst>
          <pc:docMk/>
          <pc:sldMk cId="1759285581" sldId="602"/>
        </pc:sldMkLst>
      </pc:sldChg>
      <pc:sldChg chg="del">
        <pc:chgData name="Allen Mendelsohn" userId="86f0204bdc17aa10" providerId="LiveId" clId="{BDFE3238-B5BE-4DC2-9105-3C2908CD5E35}" dt="2024-09-24T08:48:38.843" v="1" actId="47"/>
        <pc:sldMkLst>
          <pc:docMk/>
          <pc:sldMk cId="431024865" sldId="631"/>
        </pc:sldMkLst>
      </pc:sldChg>
      <pc:sldChg chg="del">
        <pc:chgData name="Allen Mendelsohn" userId="86f0204bdc17aa10" providerId="LiveId" clId="{BDFE3238-B5BE-4DC2-9105-3C2908CD5E35}" dt="2024-09-24T08:48:38.843" v="1" actId="47"/>
        <pc:sldMkLst>
          <pc:docMk/>
          <pc:sldMk cId="2197807886" sldId="648"/>
        </pc:sldMkLst>
      </pc:sldChg>
      <pc:sldChg chg="del">
        <pc:chgData name="Allen Mendelsohn" userId="86f0204bdc17aa10" providerId="LiveId" clId="{BDFE3238-B5BE-4DC2-9105-3C2908CD5E35}" dt="2024-09-24T08:48:38.843" v="1" actId="47"/>
        <pc:sldMkLst>
          <pc:docMk/>
          <pc:sldMk cId="2539443172" sldId="649"/>
        </pc:sldMkLst>
      </pc:sldChg>
      <pc:sldChg chg="del">
        <pc:chgData name="Allen Mendelsohn" userId="86f0204bdc17aa10" providerId="LiveId" clId="{BDFE3238-B5BE-4DC2-9105-3C2908CD5E35}" dt="2024-09-24T08:48:38.843" v="1" actId="47"/>
        <pc:sldMkLst>
          <pc:docMk/>
          <pc:sldMk cId="3707555264" sldId="650"/>
        </pc:sldMkLst>
      </pc:sldChg>
      <pc:sldChg chg="del">
        <pc:chgData name="Allen Mendelsohn" userId="86f0204bdc17aa10" providerId="LiveId" clId="{BDFE3238-B5BE-4DC2-9105-3C2908CD5E35}" dt="2024-09-24T08:48:38.843" v="1" actId="47"/>
        <pc:sldMkLst>
          <pc:docMk/>
          <pc:sldMk cId="509591471" sldId="651"/>
        </pc:sldMkLst>
      </pc:sldChg>
      <pc:sldChg chg="del">
        <pc:chgData name="Allen Mendelsohn" userId="86f0204bdc17aa10" providerId="LiveId" clId="{BDFE3238-B5BE-4DC2-9105-3C2908CD5E35}" dt="2024-09-24T08:48:38.843" v="1" actId="47"/>
        <pc:sldMkLst>
          <pc:docMk/>
          <pc:sldMk cId="1090766833" sldId="652"/>
        </pc:sldMkLst>
      </pc:sldChg>
      <pc:sldChg chg="del">
        <pc:chgData name="Allen Mendelsohn" userId="86f0204bdc17aa10" providerId="LiveId" clId="{BDFE3238-B5BE-4DC2-9105-3C2908CD5E35}" dt="2024-09-24T08:48:38.843" v="1" actId="47"/>
        <pc:sldMkLst>
          <pc:docMk/>
          <pc:sldMk cId="1829513848" sldId="653"/>
        </pc:sldMkLst>
      </pc:sldChg>
      <pc:sldChg chg="del">
        <pc:chgData name="Allen Mendelsohn" userId="86f0204bdc17aa10" providerId="LiveId" clId="{BDFE3238-B5BE-4DC2-9105-3C2908CD5E35}" dt="2024-09-24T08:48:38.843" v="1" actId="47"/>
        <pc:sldMkLst>
          <pc:docMk/>
          <pc:sldMk cId="2142243939" sldId="654"/>
        </pc:sldMkLst>
      </pc:sldChg>
      <pc:sldChg chg="del">
        <pc:chgData name="Allen Mendelsohn" userId="86f0204bdc17aa10" providerId="LiveId" clId="{BDFE3238-B5BE-4DC2-9105-3C2908CD5E35}" dt="2024-09-24T08:48:38.843" v="1" actId="47"/>
        <pc:sldMkLst>
          <pc:docMk/>
          <pc:sldMk cId="792209736" sldId="65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8DE70D28-32E9-4AF2-91CF-084CECC0F890}" type="datetimeFigureOut">
              <a:rPr lang="en-US"/>
              <a:pPr>
                <a:defRPr/>
              </a:pPr>
              <a:t>9/23/2024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4BADF13-884F-4625-B148-DF09EB0C1FE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96882DE-51FE-4370-AC55-C7AE4669DBE5}" type="datetimeFigureOut">
              <a:rPr lang="en-US"/>
              <a:pPr>
                <a:defRPr/>
              </a:pPr>
              <a:t>9/23/2024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B90FC60C-B268-4C23-AB49-FBFCA2F0488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C1E977-DB97-4C94-B67E-E0AE23B793ED}" type="slidenum">
              <a:rPr lang="en-US" altLang="en-US" smtClean="0"/>
              <a:pPr>
                <a:spcBef>
                  <a:spcPct val="0"/>
                </a:spcBef>
              </a:pPr>
              <a:t>1</a:t>
            </a:fld>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sym typeface="Wingdings" panose="05000000000000000000" pitchFamily="2" charset="2"/>
              </a:rPr>
              <a:t>Section 4  Telecom Act doesn’t apply to </a:t>
            </a:r>
            <a:r>
              <a:rPr lang="en-CA" b="1" dirty="0">
                <a:sym typeface="Wingdings" panose="05000000000000000000" pitchFamily="2" charset="2"/>
              </a:rPr>
              <a:t>broadcasters</a:t>
            </a:r>
            <a:endParaRPr lang="en-CA"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sym typeface="Wingdings" panose="05000000000000000000" pitchFamily="2" charset="2"/>
              </a:rPr>
              <a:t>Note  </a:t>
            </a:r>
            <a:r>
              <a:rPr lang="en-CA" dirty="0"/>
              <a:t>“undue and unreasonable” </a:t>
            </a:r>
            <a:r>
              <a:rPr lang="en-CA" dirty="0">
                <a:sym typeface="Wingdings" panose="05000000000000000000" pitchFamily="2" charset="2"/>
              </a:rPr>
              <a:t> so it might be reasonable to do so???</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16</a:t>
            </a:fld>
            <a:endParaRPr lang="en-US" altLang="en-US"/>
          </a:p>
        </p:txBody>
      </p:sp>
    </p:spTree>
    <p:extLst>
      <p:ext uri="{BB962C8B-B14F-4D97-AF65-F5344CB8AC3E}">
        <p14:creationId xmlns:p14="http://schemas.microsoft.com/office/powerpoint/2010/main" val="2440562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Eligible subscribers </a:t>
            </a:r>
            <a:r>
              <a:rPr lang="en-CA" dirty="0">
                <a:sym typeface="Wingdings" panose="05000000000000000000" pitchFamily="2" charset="2"/>
              </a:rPr>
              <a:t> data packages of 2 Gb or more</a:t>
            </a:r>
          </a:p>
          <a:p>
            <a:r>
              <a:rPr lang="en-CA" dirty="0">
                <a:sym typeface="Wingdings" panose="05000000000000000000" pitchFamily="2" charset="2"/>
              </a:rPr>
              <a:t>Providers of content  Spotify, Apple Music, BUT NOT ALL OF THEM</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19</a:t>
            </a:fld>
            <a:endParaRPr lang="en-US" altLang="en-US"/>
          </a:p>
        </p:txBody>
      </p:sp>
    </p:spTree>
    <p:extLst>
      <p:ext uri="{BB962C8B-B14F-4D97-AF65-F5344CB8AC3E}">
        <p14:creationId xmlns:p14="http://schemas.microsoft.com/office/powerpoint/2010/main" val="417194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will come back to this stand by!</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22</a:t>
            </a:fld>
            <a:endParaRPr lang="en-US" altLang="en-US"/>
          </a:p>
        </p:txBody>
      </p:sp>
    </p:spTree>
    <p:extLst>
      <p:ext uri="{BB962C8B-B14F-4D97-AF65-F5344CB8AC3E}">
        <p14:creationId xmlns:p14="http://schemas.microsoft.com/office/powerpoint/2010/main" val="1480175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4 </a:t>
            </a:r>
            <a:r>
              <a:rPr lang="fr-CA" dirty="0" err="1"/>
              <a:t>criteria</a:t>
            </a:r>
            <a:r>
              <a:rPr lang="fr-CA" dirty="0"/>
              <a:t> </a:t>
            </a:r>
            <a:r>
              <a:rPr lang="fr-CA" dirty="0" err="1"/>
              <a:t>explained</a:t>
            </a:r>
            <a:r>
              <a:rPr lang="fr-CA" dirty="0"/>
              <a:t> at para. 126 </a:t>
            </a:r>
            <a:r>
              <a:rPr lang="en-CA" dirty="0">
                <a:sym typeface="Wingdings" panose="05000000000000000000" pitchFamily="2" charset="2"/>
              </a:rPr>
              <a:t> READ</a:t>
            </a:r>
          </a:p>
          <a:p>
            <a:r>
              <a:rPr lang="en-CA" dirty="0">
                <a:sym typeface="Wingdings" panose="05000000000000000000" pitchFamily="2" charset="2"/>
              </a:rPr>
              <a:t>1</a:t>
            </a:r>
            <a:r>
              <a:rPr lang="en-CA" baseline="30000" dirty="0">
                <a:sym typeface="Wingdings" panose="05000000000000000000" pitchFamily="2" charset="2"/>
              </a:rPr>
              <a:t>st</a:t>
            </a:r>
            <a:r>
              <a:rPr lang="en-CA" dirty="0">
                <a:sym typeface="Wingdings" panose="05000000000000000000" pitchFamily="2" charset="2"/>
              </a:rPr>
              <a:t> one most important</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25</a:t>
            </a:fld>
            <a:endParaRPr lang="en-US" altLang="en-US"/>
          </a:p>
        </p:txBody>
      </p:sp>
    </p:spTree>
    <p:extLst>
      <p:ext uri="{BB962C8B-B14F-4D97-AF65-F5344CB8AC3E}">
        <p14:creationId xmlns:p14="http://schemas.microsoft.com/office/powerpoint/2010/main" val="14588121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Intro </a:t>
            </a:r>
            <a:r>
              <a:rPr lang="en-CA" dirty="0">
                <a:sym typeface="Wingdings" panose="05000000000000000000" pitchFamily="2" charset="2"/>
              </a:rPr>
              <a:t> this was a big deal! </a:t>
            </a:r>
            <a:endParaRPr lang="en-CA" dirty="0"/>
          </a:p>
          <a:p>
            <a:r>
              <a:rPr lang="en-CA" dirty="0"/>
              <a:t>Note there was some debate as to whether they could have also used s. 706 of </a:t>
            </a:r>
            <a:r>
              <a:rPr lang="en-CA" i="1" dirty="0"/>
              <a:t>Telecommunications Act </a:t>
            </a:r>
            <a:r>
              <a:rPr lang="en-CA" dirty="0"/>
              <a:t>1996 </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27</a:t>
            </a:fld>
            <a:endParaRPr lang="en-US" altLang="en-US"/>
          </a:p>
        </p:txBody>
      </p:sp>
    </p:spTree>
    <p:extLst>
      <p:ext uri="{BB962C8B-B14F-4D97-AF65-F5344CB8AC3E}">
        <p14:creationId xmlns:p14="http://schemas.microsoft.com/office/powerpoint/2010/main" val="3186749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Communications Act from 1930s</a:t>
            </a:r>
          </a:p>
          <a:p>
            <a:r>
              <a:rPr lang="en-CA" sz="1200" b="1" dirty="0"/>
              <a:t>common carrier importance stand by</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28</a:t>
            </a:fld>
            <a:endParaRPr lang="en-US" altLang="en-US"/>
          </a:p>
        </p:txBody>
      </p:sp>
    </p:spTree>
    <p:extLst>
      <p:ext uri="{BB962C8B-B14F-4D97-AF65-F5344CB8AC3E}">
        <p14:creationId xmlns:p14="http://schemas.microsoft.com/office/powerpoint/2010/main" val="1055463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29</a:t>
            </a:fld>
            <a:endParaRPr lang="en-US" altLang="en-US"/>
          </a:p>
        </p:txBody>
      </p:sp>
    </p:spTree>
    <p:extLst>
      <p:ext uri="{BB962C8B-B14F-4D97-AF65-F5344CB8AC3E}">
        <p14:creationId xmlns:p14="http://schemas.microsoft.com/office/powerpoint/2010/main" val="3531346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30</a:t>
            </a:fld>
            <a:endParaRPr lang="en-US" altLang="en-US"/>
          </a:p>
        </p:txBody>
      </p:sp>
    </p:spTree>
    <p:extLst>
      <p:ext uri="{BB962C8B-B14F-4D97-AF65-F5344CB8AC3E}">
        <p14:creationId xmlns:p14="http://schemas.microsoft.com/office/powerpoint/2010/main" val="3565348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33</a:t>
            </a:fld>
            <a:endParaRPr lang="en-US" altLang="en-US"/>
          </a:p>
        </p:txBody>
      </p:sp>
    </p:spTree>
    <p:extLst>
      <p:ext uri="{BB962C8B-B14F-4D97-AF65-F5344CB8AC3E}">
        <p14:creationId xmlns:p14="http://schemas.microsoft.com/office/powerpoint/2010/main" val="3525025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34</a:t>
            </a:fld>
            <a:endParaRPr lang="en-US" altLang="en-US"/>
          </a:p>
        </p:txBody>
      </p:sp>
    </p:spTree>
    <p:extLst>
      <p:ext uri="{BB962C8B-B14F-4D97-AF65-F5344CB8AC3E}">
        <p14:creationId xmlns:p14="http://schemas.microsoft.com/office/powerpoint/2010/main" val="2925971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None/>
            </a:pPr>
            <a:r>
              <a:rPr lang="en-US" altLang="en-US" dirty="0">
                <a:sym typeface="Wingdings" panose="05000000000000000000" pitchFamily="2" charset="2"/>
              </a:rPr>
              <a:t>QUESTIONS?????</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37F6BA-6B23-475E-910C-7A0F89159E0B}" type="slidenum">
              <a:rPr lang="en-US" altLang="en-US" smtClean="0"/>
              <a:pPr>
                <a:spcBef>
                  <a:spcPct val="0"/>
                </a:spcBef>
              </a:pPr>
              <a:t>3</a:t>
            </a:fld>
            <a:endParaRPr lang="en-US" altLang="en-US"/>
          </a:p>
        </p:txBody>
      </p:sp>
    </p:spTree>
    <p:extLst>
      <p:ext uri="{BB962C8B-B14F-4D97-AF65-F5344CB8AC3E}">
        <p14:creationId xmlns:p14="http://schemas.microsoft.com/office/powerpoint/2010/main" val="3114683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36</a:t>
            </a:fld>
            <a:endParaRPr lang="en-US" altLang="en-US"/>
          </a:p>
        </p:txBody>
      </p:sp>
    </p:spTree>
    <p:extLst>
      <p:ext uri="{BB962C8B-B14F-4D97-AF65-F5344CB8AC3E}">
        <p14:creationId xmlns:p14="http://schemas.microsoft.com/office/powerpoint/2010/main" val="2425365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37</a:t>
            </a:fld>
            <a:endParaRPr lang="en-US" altLang="en-US"/>
          </a:p>
        </p:txBody>
      </p:sp>
    </p:spTree>
    <p:extLst>
      <p:ext uri="{BB962C8B-B14F-4D97-AF65-F5344CB8AC3E}">
        <p14:creationId xmlns:p14="http://schemas.microsoft.com/office/powerpoint/2010/main" val="2881648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CA" dirty="0"/>
              <a:t>Today’s class </a:t>
            </a:r>
            <a:r>
              <a:rPr lang="en-CA" dirty="0">
                <a:sym typeface="Wingdings" panose="05000000000000000000" pitchFamily="2" charset="2"/>
              </a:rPr>
              <a:t> Territorial Jurisdiction &amp; IP &amp; finding violators  Copyright cases mixed in with cross-border stuff and anonymity. We go back and forth. No choice sometimes because of the results of one case need to be discussed e.g. Tariff-22. Pay attention!</a:t>
            </a:r>
          </a:p>
          <a:p>
            <a:pPr marL="171450" indent="-171450">
              <a:buFont typeface="Wingdings" panose="05000000000000000000" pitchFamily="2" charset="2"/>
              <a:buChar char="Ø"/>
            </a:pPr>
            <a:r>
              <a:rPr lang="en-CA" dirty="0">
                <a:sym typeface="Wingdings" panose="05000000000000000000" pitchFamily="2" charset="2"/>
              </a:rPr>
              <a:t>Also my Masters Thesis on the topic, so I tend to blather on!</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38</a:t>
            </a:fld>
            <a:endParaRPr lang="en-US" altLang="en-US" dirty="0"/>
          </a:p>
        </p:txBody>
      </p:sp>
    </p:spTree>
    <p:extLst>
      <p:ext uri="{BB962C8B-B14F-4D97-AF65-F5344CB8AC3E}">
        <p14:creationId xmlns:p14="http://schemas.microsoft.com/office/powerpoint/2010/main" val="4048709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Who has taken IP law?</a:t>
            </a:r>
          </a:p>
          <a:p>
            <a:r>
              <a:rPr lang="en-CA" dirty="0"/>
              <a:t>Credit to David Lametti</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39</a:t>
            </a:fld>
            <a:endParaRPr lang="en-US" altLang="en-US" dirty="0"/>
          </a:p>
        </p:txBody>
      </p:sp>
    </p:spTree>
    <p:extLst>
      <p:ext uri="{BB962C8B-B14F-4D97-AF65-F5344CB8AC3E}">
        <p14:creationId xmlns:p14="http://schemas.microsoft.com/office/powerpoint/2010/main" val="22823616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 received this</a:t>
            </a:r>
          </a:p>
          <a:p>
            <a:r>
              <a:rPr lang="en-CA" dirty="0"/>
              <a:t>Hired a web developer to re-do their website</a:t>
            </a:r>
          </a:p>
          <a:p>
            <a:r>
              <a:rPr lang="en-CA" dirty="0"/>
              <a:t>Dev used images got from Google Image search</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40</a:t>
            </a:fld>
            <a:endParaRPr lang="en-US" altLang="en-US" dirty="0"/>
          </a:p>
        </p:txBody>
      </p:sp>
    </p:spTree>
    <p:extLst>
      <p:ext uri="{BB962C8B-B14F-4D97-AF65-F5344CB8AC3E}">
        <p14:creationId xmlns:p14="http://schemas.microsoft.com/office/powerpoint/2010/main" val="1754196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“Infringed” – s. 27 copyright Act only copyright owners can do the things listed in s. 3</a:t>
            </a:r>
          </a:p>
          <a:p>
            <a:r>
              <a:rPr lang="en-CA" dirty="0"/>
              <a:t>My Game of Thrones example</a:t>
            </a:r>
          </a:p>
          <a:p>
            <a:r>
              <a:rPr lang="en-CA" dirty="0"/>
              <a:t>Also I will show you later that I have no excuse</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41</a:t>
            </a:fld>
            <a:endParaRPr lang="en-US" altLang="en-US" dirty="0"/>
          </a:p>
        </p:txBody>
      </p:sp>
    </p:spTree>
    <p:extLst>
      <p:ext uri="{BB962C8B-B14F-4D97-AF65-F5344CB8AC3E}">
        <p14:creationId xmlns:p14="http://schemas.microsoft.com/office/powerpoint/2010/main" val="1544217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Are you anonymous on the internet – applies to copyright, but also defamation and lots of other stuff too</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42</a:t>
            </a:fld>
            <a:endParaRPr lang="en-US" altLang="en-US" dirty="0"/>
          </a:p>
        </p:txBody>
      </p:sp>
    </p:spTree>
    <p:extLst>
      <p:ext uri="{BB962C8B-B14F-4D97-AF65-F5344CB8AC3E}">
        <p14:creationId xmlns:p14="http://schemas.microsoft.com/office/powerpoint/2010/main" val="33542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US" altLang="en-US" dirty="0"/>
              <a:t>Does anyone know what an IP address is?</a:t>
            </a:r>
          </a:p>
          <a:p>
            <a:pPr>
              <a:buFontTx/>
              <a:buChar char="•"/>
            </a:pPr>
            <a:r>
              <a:rPr lang="en-US" altLang="en-US" dirty="0"/>
              <a:t>Note IPv4 has 4.3 billion, IPv6 has 340 trillion </a:t>
            </a:r>
            <a:r>
              <a:rPr lang="en-US" altLang="en-US" dirty="0" err="1"/>
              <a:t>trillion</a:t>
            </a:r>
            <a:r>
              <a:rPr lang="en-US" altLang="en-US" dirty="0"/>
              <a:t> </a:t>
            </a:r>
            <a:r>
              <a:rPr lang="en-US" altLang="en-US" dirty="0" err="1"/>
              <a:t>trillion</a:t>
            </a:r>
            <a:endParaRPr lang="en-US" altLang="en-US" dirty="0"/>
          </a:p>
          <a:p>
            <a:pPr>
              <a:buFontTx/>
              <a:buChar char="•"/>
            </a:pPr>
            <a:r>
              <a:rPr lang="en-US" altLang="en-US" dirty="0"/>
              <a:t>Why 0 to 255? 256 possibilities – 256 is 2 to the power of 8, 256 possible types of bytes</a:t>
            </a:r>
          </a:p>
          <a:p>
            <a:pPr>
              <a:buFontTx/>
              <a:buChar char="•"/>
            </a:pPr>
            <a:r>
              <a:rPr lang="en-US" altLang="en-US" dirty="0"/>
              <a:t>Explain IP address – every computer has them, rotating IP addresses for users from ISPs, they keep track </a:t>
            </a:r>
            <a:r>
              <a:rPr lang="en-US" altLang="en-US" dirty="0">
                <a:sym typeface="Wingdings" panose="05000000000000000000" pitchFamily="2" charset="2"/>
              </a:rPr>
              <a:t> </a:t>
            </a:r>
            <a:r>
              <a:rPr lang="en-US" altLang="en-US" b="1" dirty="0">
                <a:sym typeface="Wingdings" panose="05000000000000000000" pitchFamily="2" charset="2"/>
              </a:rPr>
              <a:t>go to whatismyipaddress.com</a:t>
            </a:r>
            <a:endParaRPr lang="en-US" altLang="en-US" dirty="0"/>
          </a:p>
          <a:p>
            <a:pPr eaLnBrk="1" hangingPunct="1">
              <a:spcBef>
                <a:spcPct val="0"/>
              </a:spcBef>
            </a:pPr>
            <a:r>
              <a:rPr lang="en-US" altLang="en-US" dirty="0">
                <a:sym typeface="Wingdings" panose="05000000000000000000" pitchFamily="2" charset="2"/>
              </a:rPr>
              <a:t> Next slide summary of importance</a:t>
            </a:r>
            <a:endParaRPr lang="en-US" altLang="en-US"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43</a:t>
            </a:fld>
            <a:endParaRPr lang="en-US" altLang="en-US"/>
          </a:p>
        </p:txBody>
      </p:sp>
    </p:spTree>
    <p:extLst>
      <p:ext uri="{BB962C8B-B14F-4D97-AF65-F5344CB8AC3E}">
        <p14:creationId xmlns:p14="http://schemas.microsoft.com/office/powerpoint/2010/main" val="3179076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Patents and customs officials – what’s the deal???</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45</a:t>
            </a:fld>
            <a:endParaRPr lang="en-US" altLang="en-US"/>
          </a:p>
        </p:txBody>
      </p:sp>
    </p:spTree>
    <p:extLst>
      <p:ext uri="{BB962C8B-B14F-4D97-AF65-F5344CB8AC3E}">
        <p14:creationId xmlns:p14="http://schemas.microsoft.com/office/powerpoint/2010/main" val="2178519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DOES </a:t>
            </a:r>
            <a:r>
              <a:rPr lang="en-CA" dirty="0">
                <a:sym typeface="Wingdings" panose="05000000000000000000" pitchFamily="2" charset="2"/>
              </a:rPr>
              <a:t> explain</a:t>
            </a:r>
            <a:endParaRPr lang="en-CA" dirty="0"/>
          </a:p>
          <a:p>
            <a:r>
              <a:rPr lang="en-CA" dirty="0"/>
              <a:t>Not really talking about it, because it gets subsumed into Voltage</a:t>
            </a:r>
          </a:p>
          <a:p>
            <a:r>
              <a:rPr lang="en-CA" dirty="0"/>
              <a:t>Facts – illegal downloading of music which is copyrighted</a:t>
            </a:r>
          </a:p>
          <a:p>
            <a:r>
              <a:rPr lang="en-CA" dirty="0"/>
              <a:t>The good parts get quoted in Voltage – like these two paragraphs here. Putting them in for completeness sake</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46</a:t>
            </a:fld>
            <a:endParaRPr lang="en-US" altLang="en-US"/>
          </a:p>
        </p:txBody>
      </p:sp>
    </p:spTree>
    <p:extLst>
      <p:ext uri="{BB962C8B-B14F-4D97-AF65-F5344CB8AC3E}">
        <p14:creationId xmlns:p14="http://schemas.microsoft.com/office/powerpoint/2010/main" val="1996390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INTERNET GOVERNANCE </a:t>
            </a:r>
            <a:r>
              <a:rPr lang="en-CA" dirty="0">
                <a:sym typeface="Wingdings" panose="05000000000000000000" pitchFamily="2" charset="2"/>
              </a:rPr>
              <a:t> Done. Traditional role of CRTC</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a:t>
            </a:fld>
            <a:endParaRPr lang="en-US" altLang="en-US"/>
          </a:p>
        </p:txBody>
      </p:sp>
    </p:spTree>
    <p:extLst>
      <p:ext uri="{BB962C8B-B14F-4D97-AF65-F5344CB8AC3E}">
        <p14:creationId xmlns:p14="http://schemas.microsoft.com/office/powerpoint/2010/main" val="41066060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you only read one case in this class, make it this one! Copyright vs. Privacy</a:t>
            </a:r>
          </a:p>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47</a:t>
            </a:fld>
            <a:endParaRPr lang="en-US" altLang="en-US"/>
          </a:p>
        </p:txBody>
      </p:sp>
    </p:spTree>
    <p:extLst>
      <p:ext uri="{BB962C8B-B14F-4D97-AF65-F5344CB8AC3E}">
        <p14:creationId xmlns:p14="http://schemas.microsoft.com/office/powerpoint/2010/main" val="1879602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All these are defamation cases</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48</a:t>
            </a:fld>
            <a:endParaRPr lang="en-US" altLang="en-US"/>
          </a:p>
        </p:txBody>
      </p:sp>
    </p:spTree>
    <p:extLst>
      <p:ext uri="{BB962C8B-B14F-4D97-AF65-F5344CB8AC3E}">
        <p14:creationId xmlns:p14="http://schemas.microsoft.com/office/powerpoint/2010/main" val="2403671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50</a:t>
            </a:fld>
            <a:endParaRPr lang="en-US" altLang="en-US"/>
          </a:p>
        </p:txBody>
      </p:sp>
    </p:spTree>
    <p:extLst>
      <p:ext uri="{BB962C8B-B14F-4D97-AF65-F5344CB8AC3E}">
        <p14:creationId xmlns:p14="http://schemas.microsoft.com/office/powerpoint/2010/main" val="2657677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sym typeface="Wingdings" panose="05000000000000000000" pitchFamily="2" charset="2"/>
              </a:rPr>
              <a:t>actual litigation file of mine from 2003!</a:t>
            </a:r>
            <a:endParaRPr lang="en-US" altLang="en-US" dirty="0"/>
          </a:p>
          <a:p>
            <a:pPr eaLnBrk="1" hangingPunct="1">
              <a:spcBef>
                <a:spcPct val="0"/>
              </a:spcBef>
            </a:pPr>
            <a:r>
              <a:rPr lang="en-US" altLang="en-US" dirty="0"/>
              <a:t>Computer user somewhere in Europe, Online casino with a server on some island somewhere (Malta big home for online gambling), gambler’s bank in Hong Kong, payment processor in Montreal, uses a bank in Trinidad, credit card companies in New York</a:t>
            </a:r>
          </a:p>
          <a:p>
            <a:pPr eaLnBrk="1" hangingPunct="1">
              <a:spcBef>
                <a:spcPct val="0"/>
              </a:spcBef>
            </a:pPr>
            <a:r>
              <a:rPr lang="en-US" altLang="en-US" b="1" dirty="0"/>
              <a:t>Something going on in Canada – should a case like this be heard in Canada? </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51</a:t>
            </a:fld>
            <a:endParaRPr lang="en-US" altLang="en-US" dirty="0"/>
          </a:p>
        </p:txBody>
      </p:sp>
    </p:spTree>
    <p:extLst>
      <p:ext uri="{BB962C8B-B14F-4D97-AF65-F5344CB8AC3E}">
        <p14:creationId xmlns:p14="http://schemas.microsoft.com/office/powerpoint/2010/main" val="1853208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They have their own computer… unplug</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52</a:t>
            </a:fld>
            <a:endParaRPr lang="en-US" altLang="en-US"/>
          </a:p>
        </p:txBody>
      </p:sp>
    </p:spTree>
    <p:extLst>
      <p:ext uri="{BB962C8B-B14F-4D97-AF65-F5344CB8AC3E}">
        <p14:creationId xmlns:p14="http://schemas.microsoft.com/office/powerpoint/2010/main" val="26854148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53</a:t>
            </a:fld>
            <a:endParaRPr lang="en-US" altLang="en-US"/>
          </a:p>
        </p:txBody>
      </p:sp>
    </p:spTree>
    <p:extLst>
      <p:ext uri="{BB962C8B-B14F-4D97-AF65-F5344CB8AC3E}">
        <p14:creationId xmlns:p14="http://schemas.microsoft.com/office/powerpoint/2010/main" val="34110225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Just for completeness’ sake, and for our exchange students</a:t>
            </a:r>
          </a:p>
          <a:p>
            <a:r>
              <a:rPr lang="en-CA" dirty="0"/>
              <a:t>“Balance” – between promoting the public interest in the encouragement and dissemination of works and obtaining a just reward for their creator </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54</a:t>
            </a:fld>
            <a:endParaRPr lang="en-US" altLang="en-US"/>
          </a:p>
        </p:txBody>
      </p:sp>
    </p:spTree>
    <p:extLst>
      <p:ext uri="{BB962C8B-B14F-4D97-AF65-F5344CB8AC3E}">
        <p14:creationId xmlns:p14="http://schemas.microsoft.com/office/powerpoint/2010/main" val="9765729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mentioned Issue 2 in Tariff 22</a:t>
            </a:r>
          </a:p>
          <a:p>
            <a:r>
              <a:rPr lang="en-CA" dirty="0"/>
              <a:t>(6) </a:t>
            </a:r>
            <a:r>
              <a:rPr lang="en-CA" dirty="0">
                <a:sym typeface="Wingdings" panose="05000000000000000000" pitchFamily="2" charset="2"/>
              </a:rPr>
              <a:t> we’ll return to this</a:t>
            </a:r>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55</a:t>
            </a:fld>
            <a:endParaRPr lang="en-US" altLang="en-US"/>
          </a:p>
        </p:txBody>
      </p:sp>
    </p:spTree>
    <p:extLst>
      <p:ext uri="{BB962C8B-B14F-4D97-AF65-F5344CB8AC3E}">
        <p14:creationId xmlns:p14="http://schemas.microsoft.com/office/powerpoint/2010/main" val="33863710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Digital Millennium Copyright Act</a:t>
            </a:r>
          </a:p>
          <a:p>
            <a:r>
              <a:rPr lang="en-CA" dirty="0"/>
              <a:t>One of two American laws I insist you now before leaving, the other being s. 230 of the Communications Decency Act which I </a:t>
            </a:r>
            <a:r>
              <a:rPr lang="en-CA" dirty="0" err="1"/>
              <a:t>intro’d</a:t>
            </a:r>
            <a:r>
              <a:rPr lang="en-CA" dirty="0"/>
              <a:t> last week and will get back to in the defamation context. </a:t>
            </a:r>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56</a:t>
            </a:fld>
            <a:endParaRPr lang="en-US" altLang="en-US"/>
          </a:p>
        </p:txBody>
      </p:sp>
    </p:spTree>
    <p:extLst>
      <p:ext uri="{BB962C8B-B14F-4D97-AF65-F5344CB8AC3E}">
        <p14:creationId xmlns:p14="http://schemas.microsoft.com/office/powerpoint/2010/main" val="3476037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Tim Wu – </a:t>
            </a:r>
            <a:r>
              <a:rPr lang="en-CA" b="1" dirty="0"/>
              <a:t>A Proposal For Network Neutrality</a:t>
            </a:r>
            <a:r>
              <a:rPr lang="en-CA" dirty="0"/>
              <a:t> paper, June 2002, U Virginia law school (now at Columbia); Actually got his first degree (biophysics) at McGill</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8</a:t>
            </a:fld>
            <a:endParaRPr lang="en-US" altLang="en-US"/>
          </a:p>
        </p:txBody>
      </p:sp>
    </p:spTree>
    <p:extLst>
      <p:ext uri="{BB962C8B-B14F-4D97-AF65-F5344CB8AC3E}">
        <p14:creationId xmlns:p14="http://schemas.microsoft.com/office/powerpoint/2010/main" val="3421701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Telus workers on strike, set up a website called Voices for Change; Telus blocked access to the site by its subscribers</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11</a:t>
            </a:fld>
            <a:endParaRPr lang="en-US" altLang="en-US"/>
          </a:p>
        </p:txBody>
      </p:sp>
    </p:spTree>
    <p:extLst>
      <p:ext uri="{BB962C8B-B14F-4D97-AF65-F5344CB8AC3E}">
        <p14:creationId xmlns:p14="http://schemas.microsoft.com/office/powerpoint/2010/main" val="1430327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From course outline: </a:t>
            </a:r>
            <a:r>
              <a:rPr lang="en-CA" sz="1800" i="1" dirty="0">
                <a:effectLst/>
                <a:latin typeface="Calibri" panose="020F0502020204030204" pitchFamily="34" charset="0"/>
                <a:ea typeface="Times New Roman" panose="02020603050405020304" pitchFamily="18" charset="0"/>
                <a:cs typeface="Times New Roman" panose="02020603050405020304" pitchFamily="18" charset="0"/>
              </a:rPr>
              <a:t>Telecommunications Act</a:t>
            </a:r>
            <a:r>
              <a:rPr lang="en-CA" sz="1800" dirty="0">
                <a:effectLst/>
                <a:latin typeface="Calibri" panose="020F0502020204030204" pitchFamily="34" charset="0"/>
                <a:ea typeface="Times New Roman" panose="02020603050405020304" pitchFamily="18" charset="0"/>
                <a:cs typeface="Times New Roman" panose="02020603050405020304" pitchFamily="18" charset="0"/>
              </a:rPr>
              <a:t>, S.C. 1993, c. 38, ss. 2-7, </a:t>
            </a:r>
            <a:r>
              <a:rPr lang="en-CA" sz="1800" b="1" dirty="0">
                <a:effectLst/>
                <a:latin typeface="Calibri" panose="020F0502020204030204" pitchFamily="34" charset="0"/>
                <a:ea typeface="Times New Roman" panose="02020603050405020304" pitchFamily="18" charset="0"/>
                <a:cs typeface="Times New Roman" panose="02020603050405020304" pitchFamily="18" charset="0"/>
              </a:rPr>
              <a:t>27 </a:t>
            </a:r>
            <a:r>
              <a:rPr lang="en-CA" sz="1800" b="1" dirty="0">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 why 27 is important!</a:t>
            </a:r>
            <a:endParaRPr lang="en-CA" sz="1800" b="1" dirty="0">
              <a:effectLst/>
              <a:latin typeface="Times New Roman" panose="02020603050405020304" pitchFamily="18"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pPr>
              <a:defRPr/>
            </a:pPr>
            <a:fld id="{B90FC60C-B268-4C23-AB49-FBFCA2F04880}" type="slidenum">
              <a:rPr lang="en-US" altLang="en-US" smtClean="0"/>
              <a:pPr>
                <a:defRPr/>
              </a:pPr>
              <a:t>12</a:t>
            </a:fld>
            <a:endParaRPr lang="en-US" altLang="en-US"/>
          </a:p>
        </p:txBody>
      </p:sp>
    </p:spTree>
    <p:extLst>
      <p:ext uri="{BB962C8B-B14F-4D97-AF65-F5344CB8AC3E}">
        <p14:creationId xmlns:p14="http://schemas.microsoft.com/office/powerpoint/2010/main" val="2667473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ITMP </a:t>
            </a:r>
            <a:r>
              <a:rPr lang="en-CA" dirty="0">
                <a:sym typeface="Wingdings" panose="05000000000000000000" pitchFamily="2" charset="2"/>
              </a:rPr>
              <a:t> Throttling! </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13</a:t>
            </a:fld>
            <a:endParaRPr lang="en-US" altLang="en-US"/>
          </a:p>
        </p:txBody>
      </p:sp>
    </p:spTree>
    <p:extLst>
      <p:ext uri="{BB962C8B-B14F-4D97-AF65-F5344CB8AC3E}">
        <p14:creationId xmlns:p14="http://schemas.microsoft.com/office/powerpoint/2010/main" val="1222857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ITMP </a:t>
            </a:r>
            <a:r>
              <a:rPr lang="en-CA" dirty="0">
                <a:sym typeface="Wingdings" panose="05000000000000000000" pitchFamily="2" charset="2"/>
              </a:rPr>
              <a:t> Throttling! </a:t>
            </a:r>
            <a:endParaRPr lang="en-CA" dirty="0"/>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14</a:t>
            </a:fld>
            <a:endParaRPr lang="en-US" altLang="en-US"/>
          </a:p>
        </p:txBody>
      </p:sp>
    </p:spTree>
    <p:extLst>
      <p:ext uri="{BB962C8B-B14F-4D97-AF65-F5344CB8AC3E}">
        <p14:creationId xmlns:p14="http://schemas.microsoft.com/office/powerpoint/2010/main" val="3025531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Precursor to the 2017 stuff</a:t>
            </a:r>
          </a:p>
        </p:txBody>
      </p:sp>
      <p:sp>
        <p:nvSpPr>
          <p:cNvPr id="4" name="Slide Number Placeholder 3"/>
          <p:cNvSpPr>
            <a:spLocks noGrp="1"/>
          </p:cNvSpPr>
          <p:nvPr>
            <p:ph type="sldNum" sz="quarter" idx="10"/>
          </p:nvPr>
        </p:nvSpPr>
        <p:spPr/>
        <p:txBody>
          <a:bodyPr/>
          <a:lstStyle/>
          <a:p>
            <a:pPr>
              <a:defRPr/>
            </a:pPr>
            <a:fld id="{B90FC60C-B268-4C23-AB49-FBFCA2F04880}" type="slidenum">
              <a:rPr lang="en-US" altLang="en-US" smtClean="0"/>
              <a:pPr>
                <a:defRPr/>
              </a:pPr>
              <a:t>15</a:t>
            </a:fld>
            <a:endParaRPr lang="en-US" altLang="en-US"/>
          </a:p>
        </p:txBody>
      </p:sp>
    </p:spTree>
    <p:extLst>
      <p:ext uri="{BB962C8B-B14F-4D97-AF65-F5344CB8AC3E}">
        <p14:creationId xmlns:p14="http://schemas.microsoft.com/office/powerpoint/2010/main" val="388013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p:txBody>
          <a:bodyPr/>
          <a:lstStyle>
            <a:lvl1pPr>
              <a:defRPr/>
            </a:lvl1pPr>
          </a:lstStyle>
          <a:p>
            <a:pPr>
              <a:defRPr/>
            </a:pPr>
            <a:r>
              <a:rPr lang="en-CA"/>
              <a:t>Class 3</a:t>
            </a:r>
            <a:endParaRPr lang="en-US"/>
          </a:p>
        </p:txBody>
      </p:sp>
    </p:spTree>
    <p:extLst>
      <p:ext uri="{BB962C8B-B14F-4D97-AF65-F5344CB8AC3E}">
        <p14:creationId xmlns:p14="http://schemas.microsoft.com/office/powerpoint/2010/main" val="19483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6307138"/>
            <a:ext cx="36036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Class 3</a:t>
            </a:r>
            <a:endParaRPr lang="en-US" dirty="0"/>
          </a:p>
        </p:txBody>
      </p:sp>
      <p:sp>
        <p:nvSpPr>
          <p:cNvPr id="7"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A223135-7931-458C-A838-76B856FEE72B}" type="slidenum">
              <a:rPr lang="en-US" altLang="en-US"/>
              <a:pPr>
                <a:defRPr/>
              </a:pPr>
              <a:t>‹#›</a:t>
            </a:fld>
            <a:endParaRPr lang="en-US" altLang="en-US"/>
          </a:p>
        </p:txBody>
      </p:sp>
      <p:pic>
        <p:nvPicPr>
          <p:cNvPr id="8" name="Picture 7">
            <a:extLst>
              <a:ext uri="{FF2B5EF4-FFF2-40B4-BE49-F238E27FC236}">
                <a16:creationId xmlns:a16="http://schemas.microsoft.com/office/drawing/2014/main" id="{206140A0-D7CC-4F95-87F6-DDC2D05354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59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Class 3</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29D2E5E5-4F0E-4780-8A50-DA9333DCE07A}" type="slidenum">
              <a:rPr lang="en-US" altLang="en-US"/>
              <a:pPr>
                <a:defRPr/>
              </a:pPr>
              <a:t>‹#›</a:t>
            </a:fld>
            <a:endParaRPr lang="en-US" altLang="en-US"/>
          </a:p>
        </p:txBody>
      </p:sp>
      <p:pic>
        <p:nvPicPr>
          <p:cNvPr id="7" name="Picture 6">
            <a:extLst>
              <a:ext uri="{FF2B5EF4-FFF2-40B4-BE49-F238E27FC236}">
                <a16:creationId xmlns:a16="http://schemas.microsoft.com/office/drawing/2014/main" id="{DCE14781-106A-463B-B48B-67A32C513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199AD9F2-C4B2-4821-90F6-E9F7A449619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61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dirty="0"/>
              <a:t>Class 3</a:t>
            </a:r>
          </a:p>
        </p:txBody>
      </p:sp>
      <p:sp>
        <p:nvSpPr>
          <p:cNvPr id="8"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72131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031" y="2420888"/>
            <a:ext cx="7772400" cy="2304256"/>
          </a:xfrm>
        </p:spPr>
        <p:txBody>
          <a:bodyPr anchor="t"/>
          <a:lstStyle>
            <a:lvl1pPr algn="ctr">
              <a:defRPr sz="4800" b="1" cap="all"/>
            </a:lvl1pPr>
          </a:lstStyle>
          <a:p>
            <a:r>
              <a:rPr lang="en-US" dirty="0"/>
              <a:t>Click to edit Master 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Class 3</a:t>
            </a:r>
          </a:p>
        </p:txBody>
      </p:sp>
      <p:sp>
        <p:nvSpPr>
          <p:cNvPr id="6" name="Slide Number Placeholder 5"/>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D091C7B2-14AE-4FBB-A2BD-E9D08F552414}" type="slidenum">
              <a:rPr lang="en-US" altLang="en-US"/>
              <a:pPr>
                <a:defRPr/>
              </a:pPr>
              <a:t>‹#›</a:t>
            </a:fld>
            <a:r>
              <a:rPr lang="en-US" altLang="en-US"/>
              <a:t>(client logo)</a:t>
            </a:r>
          </a:p>
        </p:txBody>
      </p:sp>
      <p:pic>
        <p:nvPicPr>
          <p:cNvPr id="7" name="Picture 7">
            <a:extLst>
              <a:ext uri="{FF2B5EF4-FFF2-40B4-BE49-F238E27FC236}">
                <a16:creationId xmlns:a16="http://schemas.microsoft.com/office/drawing/2014/main" id="{E9B78BEF-E118-444E-965A-88EF3594B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Allen_ICON white on light blue.jpg">
            <a:extLst>
              <a:ext uri="{FF2B5EF4-FFF2-40B4-BE49-F238E27FC236}">
                <a16:creationId xmlns:a16="http://schemas.microsoft.com/office/drawing/2014/main" id="{90AAE493-2897-41ED-9841-427C2EE37A7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71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r>
              <a:rPr lang="en-US" dirty="0"/>
              <a:t>Class 3</a:t>
            </a:r>
          </a:p>
        </p:txBody>
      </p:sp>
      <p:sp>
        <p:nvSpPr>
          <p:cNvPr id="9"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A6168743-A747-4F7A-B9D3-3A738CEB33C8}" type="slidenum">
              <a:rPr lang="en-US" altLang="en-US"/>
              <a:pPr>
                <a:defRPr/>
              </a:pPr>
              <a:t>‹#›</a:t>
            </a:fld>
            <a:endParaRPr lang="en-US" altLang="en-US"/>
          </a:p>
        </p:txBody>
      </p:sp>
      <p:pic>
        <p:nvPicPr>
          <p:cNvPr id="11" name="Picture 7">
            <a:extLst>
              <a:ext uri="{FF2B5EF4-FFF2-40B4-BE49-F238E27FC236}">
                <a16:creationId xmlns:a16="http://schemas.microsoft.com/office/drawing/2014/main" id="{E958F104-4243-4A21-B453-B5DB612A8D2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2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Footer Placeholder 7"/>
          <p:cNvSpPr>
            <a:spLocks noGrp="1"/>
          </p:cNvSpPr>
          <p:nvPr>
            <p:ph type="ftr" sz="quarter" idx="11"/>
          </p:nvPr>
        </p:nvSpPr>
        <p:spPr/>
        <p:txBody>
          <a:bodyPr/>
          <a:lstStyle>
            <a:lvl1pPr>
              <a:defRPr/>
            </a:lvl1pPr>
          </a:lstStyle>
          <a:p>
            <a:pPr>
              <a:defRPr/>
            </a:pPr>
            <a:r>
              <a:rPr lang="en-US" dirty="0"/>
              <a:t>Class 3</a:t>
            </a:r>
          </a:p>
        </p:txBody>
      </p:sp>
      <p:sp>
        <p:nvSpPr>
          <p:cNvPr id="11" name="Slide Number Placeholder 8"/>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8C259BA-E3DB-4675-9733-0A02C6B20309}" type="slidenum">
              <a:rPr lang="en-US" altLang="en-US"/>
              <a:pPr>
                <a:defRPr/>
              </a:pPr>
              <a:t>‹#›</a:t>
            </a:fld>
            <a:endParaRPr lang="en-US" altLang="en-US"/>
          </a:p>
        </p:txBody>
      </p:sp>
      <p:pic>
        <p:nvPicPr>
          <p:cNvPr id="13" name="Picture 7">
            <a:extLst>
              <a:ext uri="{FF2B5EF4-FFF2-40B4-BE49-F238E27FC236}">
                <a16:creationId xmlns:a16="http://schemas.microsoft.com/office/drawing/2014/main" id="{5A1E139B-096E-4513-8055-27C45DA5022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40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5" name="Date Placeholder 2"/>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r>
              <a:rPr lang="en-US" dirty="0"/>
              <a:t>Class 3</a:t>
            </a:r>
          </a:p>
        </p:txBody>
      </p:sp>
      <p:sp>
        <p:nvSpPr>
          <p:cNvPr id="7" name="Slide Number Placeholder 4"/>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9D821BB1-E660-4A9B-8F1B-148BB884234C}" type="slidenum">
              <a:rPr lang="en-US" altLang="en-US"/>
              <a:pPr>
                <a:defRPr/>
              </a:pPr>
              <a:t>‹#›</a:t>
            </a:fld>
            <a:endParaRPr lang="en-US" altLang="en-US"/>
          </a:p>
        </p:txBody>
      </p:sp>
      <p:pic>
        <p:nvPicPr>
          <p:cNvPr id="8" name="Picture 7">
            <a:extLst>
              <a:ext uri="{FF2B5EF4-FFF2-40B4-BE49-F238E27FC236}">
                <a16:creationId xmlns:a16="http://schemas.microsoft.com/office/drawing/2014/main" id="{000D590D-66AC-4376-9707-569C4285D32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520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Allen_ICON white on light 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CA" dirty="0"/>
              <a:t>Class 3</a:t>
            </a:r>
            <a:endParaRPr lang="en-US" dirty="0"/>
          </a:p>
        </p:txBody>
      </p:sp>
      <p:pic>
        <p:nvPicPr>
          <p:cNvPr id="7" name="Picture 7">
            <a:extLst>
              <a:ext uri="{FF2B5EF4-FFF2-40B4-BE49-F238E27FC236}">
                <a16:creationId xmlns:a16="http://schemas.microsoft.com/office/drawing/2014/main" id="{A8874726-107F-4A14-9886-002CD10926F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9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r>
              <a:rPr lang="en-US" dirty="0"/>
              <a:t>Class 3</a:t>
            </a:r>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6DBC6869-B077-40DB-A211-F096FCE5397F}" type="slidenum">
              <a:rPr lang="en-US" altLang="en-US"/>
              <a:pPr>
                <a:defRPr/>
              </a:pPr>
              <a:t>‹#›</a:t>
            </a:fld>
            <a:endParaRPr lang="en-US" altLang="en-US"/>
          </a:p>
        </p:txBody>
      </p:sp>
      <p:pic>
        <p:nvPicPr>
          <p:cNvPr id="9" name="Picture 8">
            <a:extLst>
              <a:ext uri="{FF2B5EF4-FFF2-40B4-BE49-F238E27FC236}">
                <a16:creationId xmlns:a16="http://schemas.microsoft.com/office/drawing/2014/main" id="{A0D150B7-3B5E-49AB-9E0C-E12CB3B54E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8A75FF3E-4A67-4805-AB80-8FF16FC7D4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182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r>
              <a:rPr lang="en-US" dirty="0"/>
              <a:t>Class 3</a:t>
            </a:r>
          </a:p>
        </p:txBody>
      </p:sp>
      <p:sp>
        <p:nvSpPr>
          <p:cNvPr id="8" name="Slide Number Placeholder 6"/>
          <p:cNvSpPr>
            <a:spLocks noGrp="1"/>
          </p:cNvSpPr>
          <p:nvPr>
            <p:ph type="sldNum" sz="quarter" idx="12"/>
          </p:nvPr>
        </p:nvSpPr>
        <p:spPr/>
        <p:txBody>
          <a:bodyPr wrap="square" numCol="1" anchorCtr="0" compatLnSpc="1">
            <a:prstTxWarp prst="textNoShape">
              <a:avLst/>
            </a:prstTxWarp>
          </a:bodyPr>
          <a:lstStyle>
            <a:lvl1pPr fontAlgn="base">
              <a:spcBef>
                <a:spcPct val="0"/>
              </a:spcBef>
              <a:spcAft>
                <a:spcPct val="0"/>
              </a:spcAft>
              <a:defRPr>
                <a:solidFill>
                  <a:srgbClr val="898989"/>
                </a:solidFill>
                <a:cs typeface="Arial" panose="020B0604020202020204" pitchFamily="34" charset="0"/>
              </a:defRPr>
            </a:lvl1pPr>
          </a:lstStyle>
          <a:p>
            <a:pPr>
              <a:defRPr/>
            </a:pPr>
            <a:fld id="{8934FA8B-4ECF-4F31-987C-17A8C6A90759}" type="slidenum">
              <a:rPr lang="en-US" altLang="en-US"/>
              <a:pPr>
                <a:defRPr/>
              </a:pPr>
              <a:t>‹#›</a:t>
            </a:fld>
            <a:endParaRPr lang="en-US" altLang="en-US"/>
          </a:p>
        </p:txBody>
      </p:sp>
      <p:pic>
        <p:nvPicPr>
          <p:cNvPr id="9" name="Picture 8">
            <a:extLst>
              <a:ext uri="{FF2B5EF4-FFF2-40B4-BE49-F238E27FC236}">
                <a16:creationId xmlns:a16="http://schemas.microsoft.com/office/drawing/2014/main" id="{B8EE0FA1-A019-4BD0-8329-7E40852C52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6496050"/>
            <a:ext cx="291623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Allen_ICON white on light blue.jpg">
            <a:extLst>
              <a:ext uri="{FF2B5EF4-FFF2-40B4-BE49-F238E27FC236}">
                <a16:creationId xmlns:a16="http://schemas.microsoft.com/office/drawing/2014/main" id="{70ECE8F5-0120-41DE-94BB-BF11F92B679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502400"/>
            <a:ext cx="3603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90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678D"/>
            </a:gs>
            <a:gs pos="100000">
              <a:srgbClr val="00486D"/>
            </a:gs>
            <a:gs pos="100000">
              <a:srgbClr val="00486D"/>
            </a:gs>
            <a:gs pos="100000">
              <a:srgbClr val="00486D"/>
            </a:gs>
            <a:gs pos="100000">
              <a:srgbClr val="00678D"/>
            </a:gs>
            <a:gs pos="100000">
              <a:srgbClr val="10253F"/>
            </a:gs>
          </a:gsLst>
          <a:lin ang="54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81750"/>
            <a:ext cx="2133600" cy="3397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2987675" y="6356350"/>
            <a:ext cx="3313113" cy="365125"/>
          </a:xfrm>
          <a:prstGeom prst="rect">
            <a:avLst/>
          </a:prstGeom>
        </p:spPr>
        <p:txBody>
          <a:bodyPr vert="horz" lIns="91440" tIns="45720" rIns="91440" bIns="45720" rtlCol="0" anchor="ctr"/>
          <a:lstStyle>
            <a:lvl1pPr algn="ctr" eaLnBrk="1" fontAlgn="auto" hangingPunct="1">
              <a:spcBef>
                <a:spcPts val="0"/>
              </a:spcBef>
              <a:spcAft>
                <a:spcPts val="0"/>
              </a:spcAft>
              <a:defRPr sz="1600" i="1">
                <a:solidFill>
                  <a:schemeClr val="bg1"/>
                </a:solidFill>
                <a:latin typeface="+mn-lt"/>
                <a:cs typeface="+mn-cs"/>
              </a:defRPr>
            </a:lvl1pPr>
          </a:lstStyle>
          <a:p>
            <a:pPr>
              <a:defRPr/>
            </a:pPr>
            <a:r>
              <a:rPr lang="en-CA"/>
              <a:t>Class 3</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dt="0"/>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uKcjQPVwfDk?feature=oembed" TargetMode="External"/><Relationship Id="rId4" Type="http://schemas.openxmlformats.org/officeDocument/2006/relationships/hyperlink" Target="https://youtu.be/uKcjQPVwfD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timwu.org/network_neutrality.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85800" y="-242888"/>
            <a:ext cx="7772400" cy="4680000"/>
          </a:xfrm>
        </p:spPr>
        <p:txBody>
          <a:bodyPr/>
          <a:lstStyle/>
          <a:p>
            <a:pPr eaLnBrk="1" hangingPunct="1"/>
            <a:br>
              <a:rPr lang="en-US" altLang="en-US" sz="9600" dirty="0"/>
            </a:br>
            <a:r>
              <a:rPr lang="en-US" altLang="en-US" u="sng" dirty="0"/>
              <a:t>Class 3 – September 25</a:t>
            </a:r>
            <a:br>
              <a:rPr lang="en-US" altLang="en-US" dirty="0"/>
            </a:br>
            <a:r>
              <a:rPr lang="en-US" altLang="en-US" dirty="0"/>
              <a:t>Still class 2! &amp;</a:t>
            </a:r>
            <a:br>
              <a:rPr lang="en-US" altLang="en-US" dirty="0"/>
            </a:br>
            <a:r>
              <a:rPr lang="en-CA" altLang="en-US" dirty="0"/>
              <a:t>Hands Off My Stuff – Copyright (and other IP) on the Internet, and territorial jurisdiction and other preliminary matters</a:t>
            </a:r>
            <a:br>
              <a:rPr lang="en-US" altLang="en-US" dirty="0"/>
            </a:br>
            <a:r>
              <a:rPr lang="en-US" altLang="en-US" dirty="0"/>
              <a:t>             </a:t>
            </a:r>
            <a:br>
              <a:rPr lang="en-US" altLang="en-US" dirty="0"/>
            </a:br>
            <a:r>
              <a:rPr lang="en-US" altLang="en-US" dirty="0"/>
              <a:t>                 </a:t>
            </a:r>
          </a:p>
        </p:txBody>
      </p:sp>
      <p:pic>
        <p:nvPicPr>
          <p:cNvPr id="15363" name="Picture 5" descr="Allen_ICON white on light bl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1618" y="5733256"/>
            <a:ext cx="10207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7961" y="4869160"/>
            <a:ext cx="61880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A6B2E-2D56-4CF1-A65F-2FAE57BE3ED1}"/>
              </a:ext>
            </a:extLst>
          </p:cNvPr>
          <p:cNvSpPr>
            <a:spLocks noGrp="1"/>
          </p:cNvSpPr>
          <p:nvPr>
            <p:ph type="title"/>
          </p:nvPr>
        </p:nvSpPr>
        <p:spPr/>
        <p:txBody>
          <a:bodyPr/>
          <a:lstStyle/>
          <a:p>
            <a:r>
              <a:rPr lang="en-CA" dirty="0"/>
              <a:t>Hear it from someone important</a:t>
            </a:r>
          </a:p>
        </p:txBody>
      </p:sp>
      <p:sp>
        <p:nvSpPr>
          <p:cNvPr id="4" name="Footer Placeholder 3">
            <a:extLst>
              <a:ext uri="{FF2B5EF4-FFF2-40B4-BE49-F238E27FC236}">
                <a16:creationId xmlns:a16="http://schemas.microsoft.com/office/drawing/2014/main" id="{1E59BCB1-44E6-45CE-9471-77D6FF3BC215}"/>
              </a:ext>
            </a:extLst>
          </p:cNvPr>
          <p:cNvSpPr>
            <a:spLocks noGrp="1"/>
          </p:cNvSpPr>
          <p:nvPr>
            <p:ph type="ftr" sz="quarter" idx="11"/>
          </p:nvPr>
        </p:nvSpPr>
        <p:spPr/>
        <p:txBody>
          <a:bodyPr/>
          <a:lstStyle/>
          <a:p>
            <a:pPr>
              <a:defRPr/>
            </a:pPr>
            <a:r>
              <a:rPr lang="en-US"/>
              <a:t>Class 3</a:t>
            </a:r>
            <a:endParaRPr lang="en-US" dirty="0"/>
          </a:p>
        </p:txBody>
      </p:sp>
      <p:pic>
        <p:nvPicPr>
          <p:cNvPr id="6" name="Online Media 5" title="President Obama's Statement on Keeping the Internet Open and Free">
            <a:hlinkClick r:id="" action="ppaction://media"/>
            <a:extLst>
              <a:ext uri="{FF2B5EF4-FFF2-40B4-BE49-F238E27FC236}">
                <a16:creationId xmlns:a16="http://schemas.microsoft.com/office/drawing/2014/main" id="{D10BA4A9-EED5-47AD-AA1A-EDAAFA8EA1FC}"/>
              </a:ext>
            </a:extLst>
          </p:cNvPr>
          <p:cNvPicPr>
            <a:picLocks noGrp="1" noRot="1" noChangeAspect="1"/>
          </p:cNvPicPr>
          <p:nvPr>
            <p:ph idx="1"/>
            <a:videoFile r:link="rId1"/>
          </p:nvPr>
        </p:nvPicPr>
        <p:blipFill>
          <a:blip r:embed="rId3"/>
          <a:stretch>
            <a:fillRect/>
          </a:stretch>
        </p:blipFill>
        <p:spPr>
          <a:xfrm>
            <a:off x="1497330" y="1600200"/>
            <a:ext cx="5810974" cy="3268960"/>
          </a:xfrm>
          <a:prstGeom prst="rect">
            <a:avLst/>
          </a:prstGeom>
        </p:spPr>
      </p:pic>
      <p:sp>
        <p:nvSpPr>
          <p:cNvPr id="7" name="TextBox 6">
            <a:extLst>
              <a:ext uri="{FF2B5EF4-FFF2-40B4-BE49-F238E27FC236}">
                <a16:creationId xmlns:a16="http://schemas.microsoft.com/office/drawing/2014/main" id="{0A857DB3-7F12-4141-AADF-8373A2182ABE}"/>
              </a:ext>
            </a:extLst>
          </p:cNvPr>
          <p:cNvSpPr txBox="1"/>
          <p:nvPr/>
        </p:nvSpPr>
        <p:spPr>
          <a:xfrm>
            <a:off x="2736304" y="5273804"/>
            <a:ext cx="4572000" cy="369332"/>
          </a:xfrm>
          <a:prstGeom prst="rect">
            <a:avLst/>
          </a:prstGeom>
          <a:noFill/>
        </p:spPr>
        <p:txBody>
          <a:bodyPr wrap="square">
            <a:spAutoFit/>
          </a:bodyPr>
          <a:lstStyle/>
          <a:p>
            <a:r>
              <a:rPr lang="en-CA" dirty="0">
                <a:hlinkClick r:id="rId4"/>
              </a:rPr>
              <a:t>https://youtu.be/uKcjQPVwfDk</a:t>
            </a:r>
            <a:endParaRPr lang="en-CA" dirty="0"/>
          </a:p>
        </p:txBody>
      </p:sp>
    </p:spTree>
    <p:extLst>
      <p:ext uri="{BB962C8B-B14F-4D97-AF65-F5344CB8AC3E}">
        <p14:creationId xmlns:p14="http://schemas.microsoft.com/office/powerpoint/2010/main" val="182154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6192-7458-49D3-A0D5-B57ADD31C65B}"/>
              </a:ext>
            </a:extLst>
          </p:cNvPr>
          <p:cNvSpPr>
            <a:spLocks noGrp="1"/>
          </p:cNvSpPr>
          <p:nvPr>
            <p:ph type="title"/>
          </p:nvPr>
        </p:nvSpPr>
        <p:spPr/>
        <p:txBody>
          <a:bodyPr/>
          <a:lstStyle/>
          <a:p>
            <a:r>
              <a:rPr lang="en-CA" dirty="0"/>
              <a:t>Canadian History - 2005</a:t>
            </a:r>
          </a:p>
        </p:txBody>
      </p:sp>
      <p:sp>
        <p:nvSpPr>
          <p:cNvPr id="4" name="Footer Placeholder 3">
            <a:extLst>
              <a:ext uri="{FF2B5EF4-FFF2-40B4-BE49-F238E27FC236}">
                <a16:creationId xmlns:a16="http://schemas.microsoft.com/office/drawing/2014/main" id="{2E50FEF5-5F2E-4BAD-BFE2-C34515B35F42}"/>
              </a:ext>
            </a:extLst>
          </p:cNvPr>
          <p:cNvSpPr>
            <a:spLocks noGrp="1"/>
          </p:cNvSpPr>
          <p:nvPr>
            <p:ph type="ftr" sz="quarter" idx="11"/>
          </p:nvPr>
        </p:nvSpPr>
        <p:spPr/>
        <p:txBody>
          <a:bodyPr/>
          <a:lstStyle/>
          <a:p>
            <a:pPr>
              <a:defRPr/>
            </a:pPr>
            <a:r>
              <a:rPr lang="en-US"/>
              <a:t>Class 3</a:t>
            </a:r>
            <a:endParaRPr lang="en-US" dirty="0"/>
          </a:p>
        </p:txBody>
      </p:sp>
      <p:pic>
        <p:nvPicPr>
          <p:cNvPr id="3074" name="Picture 2" descr="Image result for telus">
            <a:extLst>
              <a:ext uri="{FF2B5EF4-FFF2-40B4-BE49-F238E27FC236}">
                <a16:creationId xmlns:a16="http://schemas.microsoft.com/office/drawing/2014/main" id="{EB322C40-5D3A-4B4C-B92E-72CE7F88493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199" y="1600200"/>
            <a:ext cx="5551179" cy="305293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3D0352A-645B-4C63-8896-65DD496354A4}"/>
              </a:ext>
            </a:extLst>
          </p:cNvPr>
          <p:cNvSpPr txBox="1"/>
          <p:nvPr/>
        </p:nvSpPr>
        <p:spPr>
          <a:xfrm>
            <a:off x="6300788" y="1600200"/>
            <a:ext cx="2591692" cy="2031325"/>
          </a:xfrm>
          <a:prstGeom prst="rect">
            <a:avLst/>
          </a:prstGeom>
          <a:noFill/>
        </p:spPr>
        <p:txBody>
          <a:bodyPr wrap="square" rtlCol="0">
            <a:spAutoFit/>
          </a:bodyPr>
          <a:lstStyle/>
          <a:p>
            <a:r>
              <a:rPr lang="en-CA" dirty="0">
                <a:solidFill>
                  <a:schemeClr val="bg1"/>
                </a:solidFill>
              </a:rPr>
              <a:t>Telus workers on strike, set up a website called Voices for Change; Telus blocked access to the site for its subscribers!</a:t>
            </a:r>
          </a:p>
          <a:p>
            <a:endParaRPr lang="en-CA" dirty="0"/>
          </a:p>
        </p:txBody>
      </p:sp>
    </p:spTree>
    <p:extLst>
      <p:ext uri="{BB962C8B-B14F-4D97-AF65-F5344CB8AC3E}">
        <p14:creationId xmlns:p14="http://schemas.microsoft.com/office/powerpoint/2010/main" val="2385090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FB9B5-CD4B-4DF5-B1D4-78216ADEDE29}"/>
              </a:ext>
            </a:extLst>
          </p:cNvPr>
          <p:cNvSpPr>
            <a:spLocks noGrp="1"/>
          </p:cNvSpPr>
          <p:nvPr>
            <p:ph type="title"/>
          </p:nvPr>
        </p:nvSpPr>
        <p:spPr/>
        <p:txBody>
          <a:bodyPr/>
          <a:lstStyle/>
          <a:p>
            <a:r>
              <a:rPr lang="en-CA" dirty="0"/>
              <a:t>s. 27(2) </a:t>
            </a:r>
            <a:r>
              <a:rPr lang="en-CA" i="1" dirty="0"/>
              <a:t>Telecommunications Act</a:t>
            </a:r>
          </a:p>
        </p:txBody>
      </p:sp>
      <p:sp>
        <p:nvSpPr>
          <p:cNvPr id="3" name="Content Placeholder 2">
            <a:extLst>
              <a:ext uri="{FF2B5EF4-FFF2-40B4-BE49-F238E27FC236}">
                <a16:creationId xmlns:a16="http://schemas.microsoft.com/office/drawing/2014/main" id="{57BC6141-5B7E-4A73-B3B1-6ACC28F40BB9}"/>
              </a:ext>
            </a:extLst>
          </p:cNvPr>
          <p:cNvSpPr>
            <a:spLocks noGrp="1"/>
          </p:cNvSpPr>
          <p:nvPr>
            <p:ph idx="1"/>
          </p:nvPr>
        </p:nvSpPr>
        <p:spPr>
          <a:xfrm>
            <a:off x="457200" y="1417638"/>
            <a:ext cx="8229600" cy="4708525"/>
          </a:xfrm>
        </p:spPr>
        <p:txBody>
          <a:bodyPr/>
          <a:lstStyle/>
          <a:p>
            <a:pPr marL="0" indent="0">
              <a:buNone/>
            </a:pPr>
            <a:r>
              <a:rPr lang="en-CA" sz="2800" dirty="0"/>
              <a:t>No Canadian carrier shall, in relation to the provision of a telecommunications service or the charging of a rate for it, unjustly discriminate or give an </a:t>
            </a:r>
            <a:r>
              <a:rPr lang="en-CA" sz="2800" b="1" dirty="0"/>
              <a:t>undue or unreasonable preference </a:t>
            </a:r>
            <a:r>
              <a:rPr lang="en-CA" sz="2800" dirty="0"/>
              <a:t>toward any person, including itself, or subject any person to an </a:t>
            </a:r>
            <a:r>
              <a:rPr lang="en-CA" sz="2800" b="1" dirty="0"/>
              <a:t>undue or unreasonable disadvantage</a:t>
            </a:r>
            <a:r>
              <a:rPr lang="en-CA" sz="2800" dirty="0"/>
              <a:t>.</a:t>
            </a:r>
          </a:p>
          <a:p>
            <a:pPr marL="0" indent="0">
              <a:buNone/>
            </a:pPr>
            <a:endParaRPr lang="en-CA" dirty="0"/>
          </a:p>
          <a:p>
            <a:pPr marL="0" indent="0">
              <a:buNone/>
            </a:pPr>
            <a:r>
              <a:rPr lang="en-CA" sz="2800" dirty="0"/>
              <a:t>Canadian carrier </a:t>
            </a:r>
            <a:r>
              <a:rPr lang="en-CA" sz="2800" dirty="0">
                <a:sym typeface="Wingdings" panose="05000000000000000000" pitchFamily="2" charset="2"/>
              </a:rPr>
              <a:t> for our purposes, ISPs &amp; mobile providers (although it’s broader than that)</a:t>
            </a:r>
            <a:endParaRPr lang="en-CA" sz="2800" dirty="0"/>
          </a:p>
        </p:txBody>
      </p:sp>
      <p:sp>
        <p:nvSpPr>
          <p:cNvPr id="4" name="Footer Placeholder 3">
            <a:extLst>
              <a:ext uri="{FF2B5EF4-FFF2-40B4-BE49-F238E27FC236}">
                <a16:creationId xmlns:a16="http://schemas.microsoft.com/office/drawing/2014/main" id="{03AC573A-6D32-41D5-8F2B-66DB1EF24812}"/>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3233715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FD96-5655-415D-8A47-7013AC6BFD21}"/>
              </a:ext>
            </a:extLst>
          </p:cNvPr>
          <p:cNvSpPr>
            <a:spLocks noGrp="1"/>
          </p:cNvSpPr>
          <p:nvPr>
            <p:ph type="title"/>
          </p:nvPr>
        </p:nvSpPr>
        <p:spPr/>
        <p:txBody>
          <a:bodyPr/>
          <a:lstStyle/>
          <a:p>
            <a:r>
              <a:rPr lang="en-CA" sz="2800" b="1" dirty="0"/>
              <a:t>“ITMP framework” - Telecom Regulatory Policy CRTC 2009-657</a:t>
            </a:r>
            <a:endParaRPr lang="en-CA" b="1" dirty="0"/>
          </a:p>
        </p:txBody>
      </p:sp>
      <p:sp>
        <p:nvSpPr>
          <p:cNvPr id="3" name="Content Placeholder 2">
            <a:extLst>
              <a:ext uri="{FF2B5EF4-FFF2-40B4-BE49-F238E27FC236}">
                <a16:creationId xmlns:a16="http://schemas.microsoft.com/office/drawing/2014/main" id="{6D31E05A-AD89-4349-BB9E-246E147ED1C0}"/>
              </a:ext>
            </a:extLst>
          </p:cNvPr>
          <p:cNvSpPr>
            <a:spLocks noGrp="1"/>
          </p:cNvSpPr>
          <p:nvPr>
            <p:ph idx="1"/>
          </p:nvPr>
        </p:nvSpPr>
        <p:spPr/>
        <p:txBody>
          <a:bodyPr/>
          <a:lstStyle/>
          <a:p>
            <a:pPr marL="0" indent="0">
              <a:buNone/>
            </a:pPr>
            <a:r>
              <a:rPr lang="en-CA" sz="2800" i="1" dirty="0"/>
              <a:t>Review of the Internet traffic management practices of Internet service providers</a:t>
            </a:r>
          </a:p>
          <a:p>
            <a:pPr marL="0" indent="0">
              <a:buNone/>
            </a:pPr>
            <a:r>
              <a:rPr lang="en-CA" sz="2400" dirty="0"/>
              <a:t>(ITMP = Throttling)</a:t>
            </a:r>
          </a:p>
          <a:p>
            <a:pPr marL="0" indent="0">
              <a:buNone/>
            </a:pPr>
            <a:endParaRPr lang="en-CA" sz="2400" dirty="0"/>
          </a:p>
          <a:p>
            <a:pPr marL="0" indent="0">
              <a:buNone/>
            </a:pPr>
            <a:r>
              <a:rPr lang="en-CA" sz="2400" i="1" u="sng" dirty="0"/>
              <a:t>Telecommunications Act:</a:t>
            </a:r>
          </a:p>
          <a:p>
            <a:pPr marL="0" indent="0">
              <a:buNone/>
            </a:pPr>
            <a:r>
              <a:rPr lang="en-CA" sz="2400" dirty="0"/>
              <a:t>Content of messages</a:t>
            </a:r>
          </a:p>
          <a:p>
            <a:pPr marL="0" indent="0">
              <a:buNone/>
            </a:pPr>
            <a:r>
              <a:rPr lang="en-CA" sz="2400" dirty="0"/>
              <a:t>36. Except where the Commission approves otherwise, a Canadian carrier shall not control the content or influence the meaning or purpose of telecommunications carried by it for the public.</a:t>
            </a:r>
          </a:p>
          <a:p>
            <a:pPr marL="0" indent="0">
              <a:buNone/>
            </a:pPr>
            <a:endParaRPr lang="en-CA" sz="2400" dirty="0"/>
          </a:p>
          <a:p>
            <a:pPr marL="0" indent="0">
              <a:buNone/>
            </a:pPr>
            <a:endParaRPr lang="en-CA" dirty="0"/>
          </a:p>
        </p:txBody>
      </p:sp>
      <p:sp>
        <p:nvSpPr>
          <p:cNvPr id="4" name="Footer Placeholder 3">
            <a:extLst>
              <a:ext uri="{FF2B5EF4-FFF2-40B4-BE49-F238E27FC236}">
                <a16:creationId xmlns:a16="http://schemas.microsoft.com/office/drawing/2014/main" id="{83310380-3FD9-4890-8ECD-74602C43FD07}"/>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3451598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FD96-5655-415D-8A47-7013AC6BFD21}"/>
              </a:ext>
            </a:extLst>
          </p:cNvPr>
          <p:cNvSpPr>
            <a:spLocks noGrp="1"/>
          </p:cNvSpPr>
          <p:nvPr>
            <p:ph type="title"/>
          </p:nvPr>
        </p:nvSpPr>
        <p:spPr/>
        <p:txBody>
          <a:bodyPr/>
          <a:lstStyle/>
          <a:p>
            <a:r>
              <a:rPr lang="en-CA" sz="2800" b="1" dirty="0"/>
              <a:t>“ITMP framework” - Telecom Regulatory Policy CRTC 2009-657</a:t>
            </a:r>
            <a:endParaRPr lang="en-CA" b="1" dirty="0"/>
          </a:p>
        </p:txBody>
      </p:sp>
      <p:sp>
        <p:nvSpPr>
          <p:cNvPr id="3" name="Content Placeholder 2">
            <a:extLst>
              <a:ext uri="{FF2B5EF4-FFF2-40B4-BE49-F238E27FC236}">
                <a16:creationId xmlns:a16="http://schemas.microsoft.com/office/drawing/2014/main" id="{6D31E05A-AD89-4349-BB9E-246E147ED1C0}"/>
              </a:ext>
            </a:extLst>
          </p:cNvPr>
          <p:cNvSpPr>
            <a:spLocks noGrp="1"/>
          </p:cNvSpPr>
          <p:nvPr>
            <p:ph idx="1"/>
          </p:nvPr>
        </p:nvSpPr>
        <p:spPr/>
        <p:txBody>
          <a:bodyPr/>
          <a:lstStyle/>
          <a:p>
            <a:pPr marL="0" indent="0">
              <a:buNone/>
            </a:pPr>
            <a:endParaRPr lang="en-CA" sz="2400" dirty="0"/>
          </a:p>
          <a:p>
            <a:pPr marL="0" indent="0">
              <a:buNone/>
            </a:pPr>
            <a:r>
              <a:rPr lang="en-CA" sz="2400" dirty="0"/>
              <a:t>(para. 122) “The Commission finds that where an ITMP would lead to blocking the delivery of content to an end-user, it cannot be implemented without prior Commission approval.”</a:t>
            </a:r>
          </a:p>
          <a:p>
            <a:pPr marL="0" indent="0">
              <a:buNone/>
            </a:pPr>
            <a:endParaRPr lang="en-CA" sz="2400" dirty="0"/>
          </a:p>
          <a:p>
            <a:pPr marL="0" indent="0">
              <a:buNone/>
            </a:pPr>
            <a:r>
              <a:rPr lang="en-CA" sz="2400" dirty="0"/>
              <a:t>(126) “the Commission finds that use of an ITMP resulting in the noticeable degradation of time-sensitive Internet traffic will require prior Commission approval”</a:t>
            </a:r>
          </a:p>
          <a:p>
            <a:pPr marL="0" indent="0">
              <a:buNone/>
            </a:pPr>
            <a:endParaRPr lang="en-CA" dirty="0"/>
          </a:p>
        </p:txBody>
      </p:sp>
      <p:sp>
        <p:nvSpPr>
          <p:cNvPr id="4" name="Footer Placeholder 3">
            <a:extLst>
              <a:ext uri="{FF2B5EF4-FFF2-40B4-BE49-F238E27FC236}">
                <a16:creationId xmlns:a16="http://schemas.microsoft.com/office/drawing/2014/main" id="{83310380-3FD9-4890-8ECD-74602C43FD07}"/>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62936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1B27F-FA7E-4B24-8EAB-02BBF3F45B3B}"/>
              </a:ext>
            </a:extLst>
          </p:cNvPr>
          <p:cNvSpPr>
            <a:spLocks noGrp="1"/>
          </p:cNvSpPr>
          <p:nvPr>
            <p:ph type="title"/>
          </p:nvPr>
        </p:nvSpPr>
        <p:spPr/>
        <p:txBody>
          <a:bodyPr/>
          <a:lstStyle/>
          <a:p>
            <a:r>
              <a:rPr lang="en-CA" dirty="0"/>
              <a:t>Broadcasting and Telecom Decision CRTC 2015-26</a:t>
            </a:r>
          </a:p>
        </p:txBody>
      </p:sp>
      <p:sp>
        <p:nvSpPr>
          <p:cNvPr id="3" name="Content Placeholder 2">
            <a:extLst>
              <a:ext uri="{FF2B5EF4-FFF2-40B4-BE49-F238E27FC236}">
                <a16:creationId xmlns:a16="http://schemas.microsoft.com/office/drawing/2014/main" id="{28693E68-1F3B-4781-9A21-A9D35FA6BBCB}"/>
              </a:ext>
            </a:extLst>
          </p:cNvPr>
          <p:cNvSpPr>
            <a:spLocks noGrp="1"/>
          </p:cNvSpPr>
          <p:nvPr>
            <p:ph idx="1"/>
          </p:nvPr>
        </p:nvSpPr>
        <p:spPr/>
        <p:txBody>
          <a:bodyPr/>
          <a:lstStyle/>
          <a:p>
            <a:pPr marL="0" indent="0">
              <a:buNone/>
            </a:pPr>
            <a:r>
              <a:rPr lang="en-CA" sz="2400" i="1" dirty="0"/>
              <a:t>Complaint against Bell Mobility Inc. and Quebecor Media Inc., Videotron Ltd. and Videotron G.P. alleging </a:t>
            </a:r>
            <a:r>
              <a:rPr lang="en-CA" sz="2400" b="1" i="1" dirty="0"/>
              <a:t>undue and unreasonable preference </a:t>
            </a:r>
            <a:r>
              <a:rPr lang="en-CA" sz="2400" i="1" dirty="0"/>
              <a:t>and disadvantage in regard to the billing practices for their mobile TV services Bell Mobile TV and illico.tv</a:t>
            </a:r>
          </a:p>
          <a:p>
            <a:pPr marL="0" indent="0">
              <a:buNone/>
            </a:pPr>
            <a:r>
              <a:rPr lang="en-CA" u="sng" dirty="0"/>
              <a:t>F</a:t>
            </a:r>
            <a:r>
              <a:rPr lang="en-CA" dirty="0"/>
              <a:t> </a:t>
            </a:r>
            <a:r>
              <a:rPr lang="en-CA" dirty="0">
                <a:sym typeface="Wingdings" panose="05000000000000000000" pitchFamily="2" charset="2"/>
              </a:rPr>
              <a:t> Bell and Videotron not charging against data caps for their mobile TV services (“zero rating”)</a:t>
            </a:r>
          </a:p>
          <a:p>
            <a:pPr marL="0" indent="0">
              <a:buNone/>
            </a:pPr>
            <a:r>
              <a:rPr lang="en-CA" u="sng" dirty="0">
                <a:sym typeface="Wingdings" panose="05000000000000000000" pitchFamily="2" charset="2"/>
              </a:rPr>
              <a:t>Held</a:t>
            </a:r>
            <a:r>
              <a:rPr lang="en-CA" dirty="0">
                <a:sym typeface="Wingdings" panose="05000000000000000000" pitchFamily="2" charset="2"/>
              </a:rPr>
              <a:t>  violates 27(2)</a:t>
            </a:r>
          </a:p>
          <a:p>
            <a:pPr marL="0" indent="0">
              <a:buNone/>
            </a:pPr>
            <a:r>
              <a:rPr lang="en-CA" dirty="0">
                <a:sym typeface="Wingdings" panose="05000000000000000000" pitchFamily="2" charset="2"/>
              </a:rPr>
              <a:t>Note: we call this the “Mobile TV Decision”</a:t>
            </a:r>
          </a:p>
        </p:txBody>
      </p:sp>
      <p:sp>
        <p:nvSpPr>
          <p:cNvPr id="4" name="Footer Placeholder 3">
            <a:extLst>
              <a:ext uri="{FF2B5EF4-FFF2-40B4-BE49-F238E27FC236}">
                <a16:creationId xmlns:a16="http://schemas.microsoft.com/office/drawing/2014/main" id="{A7F366D3-A059-4229-B28E-D7B1FDF3DC82}"/>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1038474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AAA15-A9E7-44EB-8504-900022C53FA2}"/>
              </a:ext>
            </a:extLst>
          </p:cNvPr>
          <p:cNvSpPr>
            <a:spLocks noGrp="1"/>
          </p:cNvSpPr>
          <p:nvPr>
            <p:ph type="title"/>
          </p:nvPr>
        </p:nvSpPr>
        <p:spPr>
          <a:xfrm>
            <a:off x="457200" y="274638"/>
            <a:ext cx="8229600" cy="922114"/>
          </a:xfrm>
        </p:spPr>
        <p:txBody>
          <a:bodyPr/>
          <a:lstStyle/>
          <a:p>
            <a:r>
              <a:rPr lang="en-CA" sz="3200" dirty="0"/>
              <a:t>Mobile TV decision</a:t>
            </a:r>
          </a:p>
        </p:txBody>
      </p:sp>
      <p:sp>
        <p:nvSpPr>
          <p:cNvPr id="3" name="Content Placeholder 2">
            <a:extLst>
              <a:ext uri="{FF2B5EF4-FFF2-40B4-BE49-F238E27FC236}">
                <a16:creationId xmlns:a16="http://schemas.microsoft.com/office/drawing/2014/main" id="{07EDFA08-8E40-4604-966B-F258489A2270}"/>
              </a:ext>
            </a:extLst>
          </p:cNvPr>
          <p:cNvSpPr>
            <a:spLocks noGrp="1"/>
          </p:cNvSpPr>
          <p:nvPr>
            <p:ph idx="1"/>
          </p:nvPr>
        </p:nvSpPr>
        <p:spPr>
          <a:xfrm>
            <a:off x="457200" y="1124744"/>
            <a:ext cx="8229600" cy="5001419"/>
          </a:xfrm>
        </p:spPr>
        <p:txBody>
          <a:bodyPr/>
          <a:lstStyle/>
          <a:p>
            <a:pPr marL="0" indent="0">
              <a:buNone/>
            </a:pPr>
            <a:r>
              <a:rPr lang="en-CA" sz="2000" u="sng" dirty="0"/>
              <a:t>Step 1:</a:t>
            </a:r>
            <a:r>
              <a:rPr lang="en-CA" sz="2000" dirty="0"/>
              <a:t> </a:t>
            </a:r>
            <a:r>
              <a:rPr lang="en-CA" sz="2000" dirty="0">
                <a:sym typeface="Wingdings" panose="05000000000000000000" pitchFamily="2" charset="2"/>
              </a:rPr>
              <a:t> Are they subject to the Act?</a:t>
            </a:r>
            <a:endParaRPr lang="en-CA" sz="2000" u="sng" dirty="0"/>
          </a:p>
          <a:p>
            <a:pPr marL="0" indent="0">
              <a:buNone/>
            </a:pPr>
            <a:r>
              <a:rPr lang="en-CA" sz="2000" dirty="0"/>
              <a:t>“The Commission therefore rejects Bell Mobility’s and Videotron’s arguments that the relief claimed pursuant to the Telecommunications Act should be denied on the basis that they are not subject to that Act. Section 4 of the Telecommunications Act does not apply as a shield to the application of the Telecommunications Act in this case given that </a:t>
            </a:r>
            <a:r>
              <a:rPr lang="en-CA" sz="2000" b="1" dirty="0"/>
              <a:t>Bell Mobility and Videotron are acting as Canadian carriers in providing transport and data connectivity services required for the delivery of their mobile TV services</a:t>
            </a:r>
            <a:r>
              <a:rPr lang="en-CA" sz="2000" dirty="0"/>
              <a:t>”</a:t>
            </a:r>
          </a:p>
          <a:p>
            <a:pPr marL="0" indent="0">
              <a:buNone/>
            </a:pPr>
            <a:r>
              <a:rPr lang="en-CA" sz="2000" u="sng" dirty="0"/>
              <a:t>Step 2:</a:t>
            </a:r>
            <a:r>
              <a:rPr lang="en-CA" sz="2000" dirty="0"/>
              <a:t> </a:t>
            </a:r>
            <a:r>
              <a:rPr lang="en-CA" sz="2000" dirty="0">
                <a:sym typeface="Wingdings" panose="05000000000000000000" pitchFamily="2" charset="2"/>
              </a:rPr>
              <a:t> Violates 27(2)?</a:t>
            </a:r>
            <a:endParaRPr lang="en-CA" sz="2000" u="sng" dirty="0"/>
          </a:p>
          <a:p>
            <a:pPr marL="0" indent="0">
              <a:buNone/>
            </a:pPr>
            <a:r>
              <a:rPr lang="en-CA" sz="2000" dirty="0"/>
              <a:t>“The Commission therefore finds that in providing the data connectivity and transport required for consumers to access their respective mobile TV services on their mobile devices, Bell Mobility and Videotron </a:t>
            </a:r>
            <a:r>
              <a:rPr lang="en-CA" sz="2000" b="1" dirty="0"/>
              <a:t>have given a preference</a:t>
            </a:r>
            <a:r>
              <a:rPr lang="en-CA" sz="2000" dirty="0"/>
              <a:t> in favour of subscribers of their respective mobile TV services, as well as in favour of their own services, and have subjected consumers of other audiovisual content services, and other services, to </a:t>
            </a:r>
            <a:r>
              <a:rPr lang="en-CA" sz="2000" b="1" dirty="0"/>
              <a:t>a corresponding disadvantage</a:t>
            </a:r>
            <a:r>
              <a:rPr lang="en-CA" sz="2000" dirty="0"/>
              <a:t>.”</a:t>
            </a:r>
          </a:p>
        </p:txBody>
      </p:sp>
      <p:sp>
        <p:nvSpPr>
          <p:cNvPr id="4" name="Footer Placeholder 3">
            <a:extLst>
              <a:ext uri="{FF2B5EF4-FFF2-40B4-BE49-F238E27FC236}">
                <a16:creationId xmlns:a16="http://schemas.microsoft.com/office/drawing/2014/main" id="{39C92586-0F6C-495D-AC2D-4418D3E4512D}"/>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118975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FA031-C87F-496C-B9E2-E99EA0C470C8}"/>
              </a:ext>
            </a:extLst>
          </p:cNvPr>
          <p:cNvSpPr>
            <a:spLocks noGrp="1"/>
          </p:cNvSpPr>
          <p:nvPr>
            <p:ph type="title"/>
          </p:nvPr>
        </p:nvSpPr>
        <p:spPr/>
        <p:txBody>
          <a:bodyPr/>
          <a:lstStyle/>
          <a:p>
            <a:r>
              <a:rPr lang="en-CA" i="1" dirty="0"/>
              <a:t>CRTC 2017-104 </a:t>
            </a:r>
            <a:r>
              <a:rPr lang="en-CA" dirty="0"/>
              <a:t>(Policy) and </a:t>
            </a:r>
            <a:br>
              <a:rPr lang="en-CA" dirty="0"/>
            </a:br>
            <a:r>
              <a:rPr lang="en-CA" i="1" dirty="0"/>
              <a:t>2017- 105 </a:t>
            </a:r>
            <a:r>
              <a:rPr lang="en-CA" dirty="0"/>
              <a:t>(Decision)</a:t>
            </a:r>
          </a:p>
        </p:txBody>
      </p:sp>
      <p:sp>
        <p:nvSpPr>
          <p:cNvPr id="3" name="Content Placeholder 2">
            <a:extLst>
              <a:ext uri="{FF2B5EF4-FFF2-40B4-BE49-F238E27FC236}">
                <a16:creationId xmlns:a16="http://schemas.microsoft.com/office/drawing/2014/main" id="{77CD207B-3A31-45FD-961B-A25BEB820274}"/>
              </a:ext>
            </a:extLst>
          </p:cNvPr>
          <p:cNvSpPr>
            <a:spLocks noGrp="1"/>
          </p:cNvSpPr>
          <p:nvPr>
            <p:ph idx="1"/>
          </p:nvPr>
        </p:nvSpPr>
        <p:spPr>
          <a:xfrm>
            <a:off x="457200" y="1700808"/>
            <a:ext cx="8229600" cy="4425355"/>
          </a:xfrm>
        </p:spPr>
        <p:txBody>
          <a:bodyPr/>
          <a:lstStyle/>
          <a:p>
            <a:r>
              <a:rPr lang="en-CA" dirty="0"/>
              <a:t>April 20, 2017</a:t>
            </a:r>
          </a:p>
          <a:p>
            <a:r>
              <a:rPr lang="en-CA" dirty="0"/>
              <a:t>105 refers to 104, 104 refers to 105, 105 uses 104 criteria</a:t>
            </a:r>
          </a:p>
          <a:p>
            <a:endParaRPr lang="en-CA" dirty="0"/>
          </a:p>
          <a:p>
            <a:pPr>
              <a:buFont typeface="Wingdings" panose="05000000000000000000" pitchFamily="2" charset="2"/>
              <a:buChar char="à"/>
            </a:pPr>
            <a:r>
              <a:rPr lang="en-CA" dirty="0">
                <a:sym typeface="Wingdings" panose="05000000000000000000" pitchFamily="2" charset="2"/>
              </a:rPr>
              <a:t>CRTC standard practice (see also SCC)</a:t>
            </a:r>
          </a:p>
          <a:p>
            <a:pPr>
              <a:buFont typeface="Wingdings" panose="05000000000000000000" pitchFamily="2" charset="2"/>
              <a:buChar char="à"/>
            </a:pPr>
            <a:endParaRPr lang="en-CA" dirty="0">
              <a:sym typeface="Wingdings" panose="05000000000000000000" pitchFamily="2" charset="2"/>
            </a:endParaRPr>
          </a:p>
          <a:p>
            <a:pPr>
              <a:buFont typeface="Wingdings" panose="05000000000000000000" pitchFamily="2" charset="2"/>
              <a:buChar char="à"/>
            </a:pPr>
            <a:r>
              <a:rPr lang="en-CA" dirty="0">
                <a:sym typeface="Wingdings" panose="05000000000000000000" pitchFamily="2" charset="2"/>
              </a:rPr>
              <a:t>Teaching confusion for your instructor!</a:t>
            </a:r>
            <a:endParaRPr lang="en-CA" dirty="0"/>
          </a:p>
        </p:txBody>
      </p:sp>
      <p:sp>
        <p:nvSpPr>
          <p:cNvPr id="4" name="Footer Placeholder 3">
            <a:extLst>
              <a:ext uri="{FF2B5EF4-FFF2-40B4-BE49-F238E27FC236}">
                <a16:creationId xmlns:a16="http://schemas.microsoft.com/office/drawing/2014/main" id="{8372ECB7-F3BF-4E03-8E99-82AD193BF9EC}"/>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1324010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F8B8-A4E9-427A-9119-A838FB094790}"/>
              </a:ext>
            </a:extLst>
          </p:cNvPr>
          <p:cNvSpPr>
            <a:spLocks noGrp="1"/>
          </p:cNvSpPr>
          <p:nvPr>
            <p:ph type="title"/>
          </p:nvPr>
        </p:nvSpPr>
        <p:spPr/>
        <p:txBody>
          <a:bodyPr/>
          <a:lstStyle/>
          <a:p>
            <a:r>
              <a:rPr lang="en-CA" i="1" dirty="0"/>
              <a:t>Telecom Decision CRTC 2017-105</a:t>
            </a:r>
          </a:p>
        </p:txBody>
      </p:sp>
      <p:sp>
        <p:nvSpPr>
          <p:cNvPr id="3" name="Content Placeholder 2">
            <a:extLst>
              <a:ext uri="{FF2B5EF4-FFF2-40B4-BE49-F238E27FC236}">
                <a16:creationId xmlns:a16="http://schemas.microsoft.com/office/drawing/2014/main" id="{30F881BA-2905-471E-A1AA-43622DE2CA0A}"/>
              </a:ext>
            </a:extLst>
          </p:cNvPr>
          <p:cNvSpPr>
            <a:spLocks noGrp="1"/>
          </p:cNvSpPr>
          <p:nvPr>
            <p:ph idx="1"/>
          </p:nvPr>
        </p:nvSpPr>
        <p:spPr/>
        <p:txBody>
          <a:bodyPr/>
          <a:lstStyle/>
          <a:p>
            <a:pPr marL="0" indent="0">
              <a:buNone/>
            </a:pPr>
            <a:r>
              <a:rPr lang="en-CA" sz="2000" i="1" dirty="0"/>
              <a:t>Complaints against Quebecor Media Inc., Videotron Ltd., and Videotron G.P. alleging undue and unreasonable preference and disadvantage regarding the Unlimited Music program</a:t>
            </a:r>
          </a:p>
          <a:p>
            <a:pPr marL="0" indent="0">
              <a:buNone/>
            </a:pPr>
            <a:r>
              <a:rPr lang="en-CA" sz="2800" u="sng" dirty="0"/>
              <a:t>F</a:t>
            </a:r>
            <a:r>
              <a:rPr lang="en-CA" sz="2800" dirty="0"/>
              <a:t>: </a:t>
            </a:r>
          </a:p>
          <a:p>
            <a:pPr marL="0" indent="0">
              <a:buNone/>
            </a:pPr>
            <a:r>
              <a:rPr lang="en-CA" sz="2800" dirty="0"/>
              <a:t>“The applicants objected to Videotron’s practice of exempting its Unlimited Music program from the standard monthly data caps and data charges generally applicable to its wireless services”</a:t>
            </a:r>
          </a:p>
          <a:p>
            <a:pPr marL="0" indent="0">
              <a:buNone/>
            </a:pPr>
            <a:r>
              <a:rPr lang="en-CA" sz="2800" u="sng" dirty="0"/>
              <a:t>Issue</a:t>
            </a:r>
            <a:r>
              <a:rPr lang="en-CA" sz="2800" dirty="0"/>
              <a:t>: Cool?</a:t>
            </a:r>
          </a:p>
          <a:p>
            <a:pPr marL="0" indent="0">
              <a:buNone/>
            </a:pPr>
            <a:r>
              <a:rPr lang="en-CA" sz="2800" u="sng" dirty="0"/>
              <a:t>Held</a:t>
            </a:r>
            <a:r>
              <a:rPr lang="en-CA" sz="2800" dirty="0"/>
              <a:t>: No!</a:t>
            </a:r>
          </a:p>
        </p:txBody>
      </p:sp>
      <p:sp>
        <p:nvSpPr>
          <p:cNvPr id="4" name="Footer Placeholder 3">
            <a:extLst>
              <a:ext uri="{FF2B5EF4-FFF2-40B4-BE49-F238E27FC236}">
                <a16:creationId xmlns:a16="http://schemas.microsoft.com/office/drawing/2014/main" id="{6FD87F9D-8A18-4DFD-8081-8E8CECB41412}"/>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2500701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F8B8-A4E9-427A-9119-A838FB094790}"/>
              </a:ext>
            </a:extLst>
          </p:cNvPr>
          <p:cNvSpPr>
            <a:spLocks noGrp="1"/>
          </p:cNvSpPr>
          <p:nvPr>
            <p:ph type="title"/>
          </p:nvPr>
        </p:nvSpPr>
        <p:spPr/>
        <p:txBody>
          <a:bodyPr/>
          <a:lstStyle/>
          <a:p>
            <a:r>
              <a:rPr lang="en-CA" i="1" dirty="0"/>
              <a:t>Telecom Decision CRTC 2017-105</a:t>
            </a:r>
          </a:p>
        </p:txBody>
      </p:sp>
      <p:sp>
        <p:nvSpPr>
          <p:cNvPr id="3" name="Content Placeholder 2">
            <a:extLst>
              <a:ext uri="{FF2B5EF4-FFF2-40B4-BE49-F238E27FC236}">
                <a16:creationId xmlns:a16="http://schemas.microsoft.com/office/drawing/2014/main" id="{30F881BA-2905-471E-A1AA-43622DE2CA0A}"/>
              </a:ext>
            </a:extLst>
          </p:cNvPr>
          <p:cNvSpPr>
            <a:spLocks noGrp="1"/>
          </p:cNvSpPr>
          <p:nvPr>
            <p:ph idx="1"/>
          </p:nvPr>
        </p:nvSpPr>
        <p:spPr/>
        <p:txBody>
          <a:bodyPr/>
          <a:lstStyle/>
          <a:p>
            <a:pPr marL="0" indent="0">
              <a:buNone/>
            </a:pPr>
            <a:r>
              <a:rPr lang="en-CA" sz="2800" u="sng" dirty="0"/>
              <a:t>Ratio</a:t>
            </a:r>
            <a:r>
              <a:rPr lang="en-CA" sz="2800" dirty="0"/>
              <a:t>: Violates 27(2)</a:t>
            </a:r>
          </a:p>
          <a:p>
            <a:pPr marL="0" indent="0">
              <a:buNone/>
            </a:pPr>
            <a:r>
              <a:rPr lang="en-CA" sz="2000" dirty="0"/>
              <a:t>“the Commission finds that, in providing access to certain music streaming services at different rates, Videotron is:</a:t>
            </a:r>
          </a:p>
          <a:p>
            <a:r>
              <a:rPr lang="en-CA" sz="2000" dirty="0"/>
              <a:t>giving a preference to its </a:t>
            </a:r>
            <a:r>
              <a:rPr lang="en-CA" sz="2000" b="1" dirty="0"/>
              <a:t>subscribers who are eligible </a:t>
            </a:r>
            <a:r>
              <a:rPr lang="en-CA" sz="2000" dirty="0"/>
              <a:t>to access the Unlimited Music program and do so, </a:t>
            </a:r>
          </a:p>
          <a:p>
            <a:r>
              <a:rPr lang="en-CA" sz="2000" dirty="0"/>
              <a:t>giving a preference to the </a:t>
            </a:r>
            <a:r>
              <a:rPr lang="en-CA" sz="2000" b="1" dirty="0"/>
              <a:t>providers of the content </a:t>
            </a:r>
            <a:r>
              <a:rPr lang="en-CA" sz="2000" dirty="0"/>
              <a:t>included in the program [</a:t>
            </a:r>
            <a:r>
              <a:rPr lang="en-CA" sz="2000" i="1" dirty="0"/>
              <a:t>ed. Spotify, Apple Music</a:t>
            </a:r>
            <a:r>
              <a:rPr lang="en-CA" sz="2000" dirty="0"/>
              <a:t>],</a:t>
            </a:r>
          </a:p>
          <a:p>
            <a:r>
              <a:rPr lang="en-CA" sz="2000" dirty="0"/>
              <a:t>subjecting to a disadvantage its subscribers who are not eligible for the program or who consume other content and services, and</a:t>
            </a:r>
          </a:p>
          <a:p>
            <a:r>
              <a:rPr lang="en-CA" sz="2000" dirty="0"/>
              <a:t>subjecting to a disadvantage the providers of content and services not included in the program.”</a:t>
            </a:r>
          </a:p>
          <a:p>
            <a:pPr marL="0" indent="0">
              <a:buNone/>
            </a:pPr>
            <a:r>
              <a:rPr lang="en-CA" sz="2000" dirty="0">
                <a:sym typeface="Wingdings" panose="05000000000000000000" pitchFamily="2" charset="2"/>
              </a:rPr>
              <a:t> “preference and disadvantage” of 27(2)</a:t>
            </a:r>
            <a:endParaRPr lang="en-CA" sz="2000" dirty="0"/>
          </a:p>
        </p:txBody>
      </p:sp>
      <p:sp>
        <p:nvSpPr>
          <p:cNvPr id="4" name="Footer Placeholder 3">
            <a:extLst>
              <a:ext uri="{FF2B5EF4-FFF2-40B4-BE49-F238E27FC236}">
                <a16:creationId xmlns:a16="http://schemas.microsoft.com/office/drawing/2014/main" id="{6FD87F9D-8A18-4DFD-8081-8E8CECB41412}"/>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3434012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0C768-C695-32AD-8002-D06B910BE718}"/>
              </a:ext>
            </a:extLst>
          </p:cNvPr>
          <p:cNvSpPr>
            <a:spLocks noGrp="1"/>
          </p:cNvSpPr>
          <p:nvPr>
            <p:ph type="title"/>
          </p:nvPr>
        </p:nvSpPr>
        <p:spPr/>
        <p:txBody>
          <a:bodyPr/>
          <a:lstStyle/>
          <a:p>
            <a:r>
              <a:rPr lang="en-US" altLang="en-US" dirty="0"/>
              <a:t>Admin crap</a:t>
            </a:r>
            <a:endParaRPr lang="en-CA" dirty="0"/>
          </a:p>
        </p:txBody>
      </p:sp>
      <p:sp>
        <p:nvSpPr>
          <p:cNvPr id="3" name="Content Placeholder 2">
            <a:extLst>
              <a:ext uri="{FF2B5EF4-FFF2-40B4-BE49-F238E27FC236}">
                <a16:creationId xmlns:a16="http://schemas.microsoft.com/office/drawing/2014/main" id="{F8247501-ACD3-4793-EC2D-234779C146FA}"/>
              </a:ext>
            </a:extLst>
          </p:cNvPr>
          <p:cNvSpPr>
            <a:spLocks noGrp="1"/>
          </p:cNvSpPr>
          <p:nvPr>
            <p:ph idx="1"/>
          </p:nvPr>
        </p:nvSpPr>
        <p:spPr/>
        <p:txBody>
          <a:bodyPr/>
          <a:lstStyle/>
          <a:p>
            <a:r>
              <a:rPr lang="en-CA" sz="3200" dirty="0"/>
              <a:t>Presentation sign-up 44/44! 😊</a:t>
            </a:r>
          </a:p>
          <a:p>
            <a:r>
              <a:rPr lang="en-CA" dirty="0"/>
              <a:t>Pre-class office hours </a:t>
            </a:r>
            <a:r>
              <a:rPr lang="en-CA" dirty="0">
                <a:sym typeface="Wingdings" panose="05000000000000000000" pitchFamily="2" charset="2"/>
              </a:rPr>
              <a:t> email me to ensure I will be there</a:t>
            </a:r>
            <a:endParaRPr lang="en-CA" dirty="0"/>
          </a:p>
        </p:txBody>
      </p:sp>
      <p:sp>
        <p:nvSpPr>
          <p:cNvPr id="4" name="Footer Placeholder 3">
            <a:extLst>
              <a:ext uri="{FF2B5EF4-FFF2-40B4-BE49-F238E27FC236}">
                <a16:creationId xmlns:a16="http://schemas.microsoft.com/office/drawing/2014/main" id="{481AE169-D190-69C8-5B0C-EB2EA7E4D2BA}"/>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1924993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F8B8-A4E9-427A-9119-A838FB094790}"/>
              </a:ext>
            </a:extLst>
          </p:cNvPr>
          <p:cNvSpPr>
            <a:spLocks noGrp="1"/>
          </p:cNvSpPr>
          <p:nvPr>
            <p:ph type="title"/>
          </p:nvPr>
        </p:nvSpPr>
        <p:spPr/>
        <p:txBody>
          <a:bodyPr/>
          <a:lstStyle/>
          <a:p>
            <a:r>
              <a:rPr lang="en-CA" i="1" dirty="0"/>
              <a:t>Telecom Decision CRTC 2017-105</a:t>
            </a:r>
          </a:p>
        </p:txBody>
      </p:sp>
      <p:sp>
        <p:nvSpPr>
          <p:cNvPr id="3" name="Content Placeholder 2">
            <a:extLst>
              <a:ext uri="{FF2B5EF4-FFF2-40B4-BE49-F238E27FC236}">
                <a16:creationId xmlns:a16="http://schemas.microsoft.com/office/drawing/2014/main" id="{30F881BA-2905-471E-A1AA-43622DE2CA0A}"/>
              </a:ext>
            </a:extLst>
          </p:cNvPr>
          <p:cNvSpPr>
            <a:spLocks noGrp="1"/>
          </p:cNvSpPr>
          <p:nvPr>
            <p:ph idx="1"/>
          </p:nvPr>
        </p:nvSpPr>
        <p:spPr/>
        <p:txBody>
          <a:bodyPr/>
          <a:lstStyle/>
          <a:p>
            <a:pPr marL="0" indent="0">
              <a:buNone/>
            </a:pPr>
            <a:r>
              <a:rPr lang="en-CA" sz="2800" u="sng" dirty="0"/>
              <a:t>Ratio</a:t>
            </a:r>
            <a:r>
              <a:rPr lang="en-CA" sz="2800" dirty="0"/>
              <a:t>: Violates 27(2), not “saved” by 27(4)</a:t>
            </a:r>
          </a:p>
          <a:p>
            <a:pPr marL="0" indent="0">
              <a:buNone/>
            </a:pPr>
            <a:r>
              <a:rPr lang="en-CA" sz="2800" dirty="0">
                <a:sym typeface="Wingdings" panose="05000000000000000000" pitchFamily="2" charset="2"/>
              </a:rPr>
              <a:t> 27(4) burden of proof is on the </a:t>
            </a:r>
            <a:r>
              <a:rPr lang="en-CA" sz="2800" dirty="0" err="1">
                <a:sym typeface="Wingdings" panose="05000000000000000000" pitchFamily="2" charset="2"/>
              </a:rPr>
              <a:t>Cdn</a:t>
            </a:r>
            <a:r>
              <a:rPr lang="en-CA" sz="2800" dirty="0">
                <a:sym typeface="Wingdings" panose="05000000000000000000" pitchFamily="2" charset="2"/>
              </a:rPr>
              <a:t> carrier</a:t>
            </a:r>
            <a:endParaRPr lang="en-CA" sz="2800" dirty="0"/>
          </a:p>
          <a:p>
            <a:pPr marL="0" indent="0">
              <a:buNone/>
            </a:pPr>
            <a:r>
              <a:rPr lang="en-CA" sz="2000" dirty="0"/>
              <a:t>“A preference or a disadvantage is not in itself contrary to the Act, unless the Commission determines that it is undue or unreasonable. In this case, pursuant to subsection 27(4) of the Act, the </a:t>
            </a:r>
            <a:r>
              <a:rPr lang="en-CA" sz="2000" b="1" dirty="0"/>
              <a:t>burden of establishing before the Commission that any preference or disadvantage is not undue or unreasonable is on Videotr</a:t>
            </a:r>
            <a:r>
              <a:rPr lang="en-CA" sz="2000" dirty="0"/>
              <a:t>on.”</a:t>
            </a:r>
          </a:p>
          <a:p>
            <a:pPr marL="0" indent="0">
              <a:buNone/>
            </a:pPr>
            <a:endParaRPr lang="en-CA" sz="2000" dirty="0"/>
          </a:p>
          <a:p>
            <a:pPr marL="0" indent="0">
              <a:buNone/>
            </a:pPr>
            <a:endParaRPr lang="en-CA" sz="2000" dirty="0"/>
          </a:p>
          <a:p>
            <a:pPr marL="0" indent="0">
              <a:buNone/>
            </a:pPr>
            <a:r>
              <a:rPr lang="en-CA" sz="2000" dirty="0"/>
              <a:t>“the Commission finds that Videotron’s practice of zero-rating certain content is generally harmful to consumers and content providers, as it favours particular content or applications over other(…)</a:t>
            </a:r>
          </a:p>
        </p:txBody>
      </p:sp>
      <p:sp>
        <p:nvSpPr>
          <p:cNvPr id="4" name="Footer Placeholder 3">
            <a:extLst>
              <a:ext uri="{FF2B5EF4-FFF2-40B4-BE49-F238E27FC236}">
                <a16:creationId xmlns:a16="http://schemas.microsoft.com/office/drawing/2014/main" id="{6FD87F9D-8A18-4DFD-8081-8E8CECB41412}"/>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2566633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F8B8-A4E9-427A-9119-A838FB094790}"/>
              </a:ext>
            </a:extLst>
          </p:cNvPr>
          <p:cNvSpPr>
            <a:spLocks noGrp="1"/>
          </p:cNvSpPr>
          <p:nvPr>
            <p:ph type="title"/>
          </p:nvPr>
        </p:nvSpPr>
        <p:spPr/>
        <p:txBody>
          <a:bodyPr/>
          <a:lstStyle/>
          <a:p>
            <a:r>
              <a:rPr lang="en-CA" i="1" dirty="0"/>
              <a:t>Telecom Decision CRTC 2017-105</a:t>
            </a:r>
          </a:p>
        </p:txBody>
      </p:sp>
      <p:sp>
        <p:nvSpPr>
          <p:cNvPr id="3" name="Content Placeholder 2">
            <a:extLst>
              <a:ext uri="{FF2B5EF4-FFF2-40B4-BE49-F238E27FC236}">
                <a16:creationId xmlns:a16="http://schemas.microsoft.com/office/drawing/2014/main" id="{30F881BA-2905-471E-A1AA-43622DE2CA0A}"/>
              </a:ext>
            </a:extLst>
          </p:cNvPr>
          <p:cNvSpPr>
            <a:spLocks noGrp="1"/>
          </p:cNvSpPr>
          <p:nvPr>
            <p:ph idx="1"/>
          </p:nvPr>
        </p:nvSpPr>
        <p:spPr>
          <a:xfrm>
            <a:off x="457200" y="1417638"/>
            <a:ext cx="8229600" cy="4708525"/>
          </a:xfrm>
        </p:spPr>
        <p:txBody>
          <a:bodyPr/>
          <a:lstStyle/>
          <a:p>
            <a:pPr marL="0" indent="0">
              <a:buNone/>
            </a:pPr>
            <a:r>
              <a:rPr lang="en-CA" sz="2800" u="sng" dirty="0"/>
              <a:t>Ratio</a:t>
            </a:r>
            <a:r>
              <a:rPr lang="en-CA" sz="2800" dirty="0"/>
              <a:t>: Violates 27(2), not “saved” by 27(4)</a:t>
            </a:r>
          </a:p>
          <a:p>
            <a:pPr marL="0" indent="0">
              <a:buNone/>
            </a:pPr>
            <a:r>
              <a:rPr lang="en-CA" sz="2000" dirty="0"/>
              <a:t>“the Commission notes that ISPs have a variety of options for differentiating their telecommunications services (e.g. prices and speeds) and that competition among retail wireless Internet services should be based on the quality of the services themselves, </a:t>
            </a:r>
            <a:r>
              <a:rPr lang="en-CA" sz="2000" b="1" dirty="0"/>
              <a:t>not on preferred content selected by an ISP</a:t>
            </a:r>
            <a:r>
              <a:rPr lang="en-CA" sz="2000" dirty="0"/>
              <a:t>. ISPs provide access to Internet content; offering unlimited access only to selected content would result in the ISP having undue influence over the choice of content that its subscribers access”</a:t>
            </a:r>
          </a:p>
          <a:p>
            <a:pPr marL="0" indent="0">
              <a:buNone/>
            </a:pPr>
            <a:endParaRPr lang="en-CA" sz="2000" dirty="0"/>
          </a:p>
          <a:p>
            <a:pPr marL="0" indent="0">
              <a:buNone/>
            </a:pPr>
            <a:r>
              <a:rPr lang="en-CA" sz="2000" dirty="0"/>
              <a:t>“given the concerns outlined above with regard to the exclusion of radio services, as well as the limited number of services that are actually part of the Unlimited Music program and the influence that this program has on consumers’ decisions as to which content they access, the Commission finds that the preferences and the disadvantages cited above are in fact undue and unreasonable”</a:t>
            </a:r>
          </a:p>
        </p:txBody>
      </p:sp>
      <p:sp>
        <p:nvSpPr>
          <p:cNvPr id="4" name="Footer Placeholder 3">
            <a:extLst>
              <a:ext uri="{FF2B5EF4-FFF2-40B4-BE49-F238E27FC236}">
                <a16:creationId xmlns:a16="http://schemas.microsoft.com/office/drawing/2014/main" id="{6FD87F9D-8A18-4DFD-8081-8E8CECB41412}"/>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497786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F8B8-A4E9-427A-9119-A838FB094790}"/>
              </a:ext>
            </a:extLst>
          </p:cNvPr>
          <p:cNvSpPr>
            <a:spLocks noGrp="1"/>
          </p:cNvSpPr>
          <p:nvPr>
            <p:ph type="title"/>
          </p:nvPr>
        </p:nvSpPr>
        <p:spPr/>
        <p:txBody>
          <a:bodyPr/>
          <a:lstStyle/>
          <a:p>
            <a:r>
              <a:rPr lang="en-CA" i="1" dirty="0"/>
              <a:t>Telecom Decision CRTC 2017-105</a:t>
            </a:r>
          </a:p>
        </p:txBody>
      </p:sp>
      <p:sp>
        <p:nvSpPr>
          <p:cNvPr id="3" name="Content Placeholder 2">
            <a:extLst>
              <a:ext uri="{FF2B5EF4-FFF2-40B4-BE49-F238E27FC236}">
                <a16:creationId xmlns:a16="http://schemas.microsoft.com/office/drawing/2014/main" id="{30F881BA-2905-471E-A1AA-43622DE2CA0A}"/>
              </a:ext>
            </a:extLst>
          </p:cNvPr>
          <p:cNvSpPr>
            <a:spLocks noGrp="1"/>
          </p:cNvSpPr>
          <p:nvPr>
            <p:ph idx="1"/>
          </p:nvPr>
        </p:nvSpPr>
        <p:spPr>
          <a:xfrm>
            <a:off x="457200" y="1417638"/>
            <a:ext cx="8229600" cy="4708525"/>
          </a:xfrm>
        </p:spPr>
        <p:txBody>
          <a:bodyPr/>
          <a:lstStyle/>
          <a:p>
            <a:pPr marL="0" indent="0">
              <a:buNone/>
            </a:pPr>
            <a:r>
              <a:rPr lang="en-CA" sz="2800" u="sng" dirty="0"/>
              <a:t>Obiter</a:t>
            </a:r>
            <a:r>
              <a:rPr lang="en-CA" sz="2800" dirty="0"/>
              <a:t>: </a:t>
            </a:r>
          </a:p>
          <a:p>
            <a:pPr marL="0" indent="0">
              <a:buNone/>
            </a:pPr>
            <a:endParaRPr lang="en-CA" sz="2800" dirty="0"/>
          </a:p>
          <a:p>
            <a:pPr marL="0" indent="0">
              <a:buNone/>
            </a:pPr>
            <a:r>
              <a:rPr lang="en-CA" sz="2800" dirty="0"/>
              <a:t>Application of 2017-104 evaluation criteria</a:t>
            </a:r>
          </a:p>
          <a:p>
            <a:pPr marL="0" indent="0">
              <a:buNone/>
            </a:pPr>
            <a:endParaRPr lang="en-CA" sz="2000" dirty="0"/>
          </a:p>
          <a:p>
            <a:pPr marL="0" indent="0">
              <a:buNone/>
            </a:pPr>
            <a:r>
              <a:rPr lang="en-CA" sz="2000" dirty="0"/>
              <a:t>“In light of the above, the Commission finds that, on balance, the Unlimited Music program is not consistent with the evaluation criteria of Telecom Regulatory Policy 2017-104”</a:t>
            </a:r>
          </a:p>
        </p:txBody>
      </p:sp>
      <p:sp>
        <p:nvSpPr>
          <p:cNvPr id="4" name="Footer Placeholder 3">
            <a:extLst>
              <a:ext uri="{FF2B5EF4-FFF2-40B4-BE49-F238E27FC236}">
                <a16:creationId xmlns:a16="http://schemas.microsoft.com/office/drawing/2014/main" id="{6FD87F9D-8A18-4DFD-8081-8E8CECB41412}"/>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3095552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F8B8-A4E9-427A-9119-A838FB094790}"/>
              </a:ext>
            </a:extLst>
          </p:cNvPr>
          <p:cNvSpPr>
            <a:spLocks noGrp="1"/>
          </p:cNvSpPr>
          <p:nvPr>
            <p:ph type="title"/>
          </p:nvPr>
        </p:nvSpPr>
        <p:spPr>
          <a:xfrm>
            <a:off x="457200" y="274638"/>
            <a:ext cx="8229600" cy="1714202"/>
          </a:xfrm>
        </p:spPr>
        <p:txBody>
          <a:bodyPr/>
          <a:lstStyle/>
          <a:p>
            <a:r>
              <a:rPr lang="en-CA" i="1" dirty="0"/>
              <a:t>Telecom Decision CRTC 2017-105</a:t>
            </a:r>
            <a:br>
              <a:rPr lang="en-CA" i="1" dirty="0"/>
            </a:br>
            <a:r>
              <a:rPr lang="en-CA" dirty="0"/>
              <a:t>Takeaway</a:t>
            </a:r>
          </a:p>
        </p:txBody>
      </p:sp>
      <p:sp>
        <p:nvSpPr>
          <p:cNvPr id="3" name="Content Placeholder 2">
            <a:extLst>
              <a:ext uri="{FF2B5EF4-FFF2-40B4-BE49-F238E27FC236}">
                <a16:creationId xmlns:a16="http://schemas.microsoft.com/office/drawing/2014/main" id="{30F881BA-2905-471E-A1AA-43622DE2CA0A}"/>
              </a:ext>
            </a:extLst>
          </p:cNvPr>
          <p:cNvSpPr>
            <a:spLocks noGrp="1"/>
          </p:cNvSpPr>
          <p:nvPr>
            <p:ph idx="1"/>
          </p:nvPr>
        </p:nvSpPr>
        <p:spPr>
          <a:xfrm>
            <a:off x="457200" y="1417638"/>
            <a:ext cx="8229600" cy="4708525"/>
          </a:xfrm>
        </p:spPr>
        <p:txBody>
          <a:bodyPr/>
          <a:lstStyle/>
          <a:p>
            <a:pPr marL="0" indent="0">
              <a:buNone/>
            </a:pPr>
            <a:endParaRPr lang="en-CA" sz="1800" b="1" dirty="0"/>
          </a:p>
          <a:p>
            <a:pPr marL="0" indent="0">
              <a:buNone/>
            </a:pPr>
            <a:endParaRPr lang="en-CA" sz="1800" dirty="0"/>
          </a:p>
          <a:p>
            <a:pPr marL="0" indent="0">
              <a:buNone/>
            </a:pPr>
            <a:r>
              <a:rPr lang="en-CA" sz="2000" dirty="0"/>
              <a:t>“the Commission finds that, in providing certain of its retail Internet access service customers with access to some content through Unlimited Music without charging those customers for the data involved … Videotron has conferred upon its eligible subscribers who access the Unlimited Music program, and upon the providers of the services included in that program, </a:t>
            </a:r>
            <a:r>
              <a:rPr lang="en-CA" sz="2400" b="1" dirty="0"/>
              <a:t>an undue and unreasonable preference, in violation of subsection 27(2) of the Act</a:t>
            </a:r>
            <a:r>
              <a:rPr lang="en-CA" sz="2000" dirty="0"/>
              <a:t>. In addition, Videotron has subjected to an undue and unreasonable disadvantage: (a) its ineligible subscribers; (b) its eligible subscribers who do not access the services in question; (c) providers whose content or services are not included in Unlimited Music but are substantially similar to those that are included, such as Internet radio stations that primarily play music; and (d) other excluded content providers” (para. 44)</a:t>
            </a:r>
          </a:p>
          <a:p>
            <a:pPr marL="0" indent="0">
              <a:buNone/>
            </a:pPr>
            <a:endParaRPr lang="en-CA" sz="1800" dirty="0"/>
          </a:p>
        </p:txBody>
      </p:sp>
      <p:sp>
        <p:nvSpPr>
          <p:cNvPr id="4" name="Footer Placeholder 3">
            <a:extLst>
              <a:ext uri="{FF2B5EF4-FFF2-40B4-BE49-F238E27FC236}">
                <a16:creationId xmlns:a16="http://schemas.microsoft.com/office/drawing/2014/main" id="{6FD87F9D-8A18-4DFD-8081-8E8CECB41412}"/>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4025205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F8B8-A4E9-427A-9119-A838FB094790}"/>
              </a:ext>
            </a:extLst>
          </p:cNvPr>
          <p:cNvSpPr>
            <a:spLocks noGrp="1"/>
          </p:cNvSpPr>
          <p:nvPr>
            <p:ph type="title"/>
          </p:nvPr>
        </p:nvSpPr>
        <p:spPr/>
        <p:txBody>
          <a:bodyPr/>
          <a:lstStyle/>
          <a:p>
            <a:r>
              <a:rPr lang="en-CA" i="1" dirty="0"/>
              <a:t>Telecom Regulatory Policy CRTC 2017-104</a:t>
            </a:r>
          </a:p>
        </p:txBody>
      </p:sp>
      <p:sp>
        <p:nvSpPr>
          <p:cNvPr id="3" name="Content Placeholder 2">
            <a:extLst>
              <a:ext uri="{FF2B5EF4-FFF2-40B4-BE49-F238E27FC236}">
                <a16:creationId xmlns:a16="http://schemas.microsoft.com/office/drawing/2014/main" id="{30F881BA-2905-471E-A1AA-43622DE2CA0A}"/>
              </a:ext>
            </a:extLst>
          </p:cNvPr>
          <p:cNvSpPr>
            <a:spLocks noGrp="1"/>
          </p:cNvSpPr>
          <p:nvPr>
            <p:ph idx="1"/>
          </p:nvPr>
        </p:nvSpPr>
        <p:spPr/>
        <p:txBody>
          <a:bodyPr/>
          <a:lstStyle/>
          <a:p>
            <a:pPr marL="0" indent="0">
              <a:buNone/>
            </a:pPr>
            <a:r>
              <a:rPr lang="en-CA" sz="2800" b="1" dirty="0"/>
              <a:t>Framework for assessing the differential pricing practices of Internet service providers</a:t>
            </a:r>
          </a:p>
          <a:p>
            <a:pPr marL="0" indent="0">
              <a:buNone/>
            </a:pPr>
            <a:endParaRPr lang="en-CA" sz="2800" dirty="0"/>
          </a:p>
          <a:p>
            <a:pPr marL="0" indent="0">
              <a:buNone/>
            </a:pPr>
            <a:r>
              <a:rPr lang="en-CA" sz="2800" u="sng" dirty="0"/>
              <a:t>Headnote</a:t>
            </a:r>
          </a:p>
          <a:p>
            <a:pPr marL="0" indent="0">
              <a:buNone/>
            </a:pPr>
            <a:r>
              <a:rPr lang="en-CA" sz="2400" dirty="0"/>
              <a:t>“In order to provide clarity to stakeholders, including consumers, content providers, and Internet service providers (ISPs), the Commission establishes a framework and sets out the evaluation criteria it will apply to determine whether an ISP’s specific differential pricing practice is or is not consistent with subsection 27(2) of the Telecommunications Act.”</a:t>
            </a:r>
          </a:p>
        </p:txBody>
      </p:sp>
      <p:sp>
        <p:nvSpPr>
          <p:cNvPr id="4" name="Footer Placeholder 3">
            <a:extLst>
              <a:ext uri="{FF2B5EF4-FFF2-40B4-BE49-F238E27FC236}">
                <a16:creationId xmlns:a16="http://schemas.microsoft.com/office/drawing/2014/main" id="{6FD87F9D-8A18-4DFD-8081-8E8CECB41412}"/>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308508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F8B8-A4E9-427A-9119-A838FB094790}"/>
              </a:ext>
            </a:extLst>
          </p:cNvPr>
          <p:cNvSpPr>
            <a:spLocks noGrp="1"/>
          </p:cNvSpPr>
          <p:nvPr>
            <p:ph type="title"/>
          </p:nvPr>
        </p:nvSpPr>
        <p:spPr/>
        <p:txBody>
          <a:bodyPr/>
          <a:lstStyle/>
          <a:p>
            <a:r>
              <a:rPr lang="en-CA" i="1" dirty="0"/>
              <a:t>Telecom Regulatory Policy CRTC 2017-104</a:t>
            </a:r>
          </a:p>
        </p:txBody>
      </p:sp>
      <p:sp>
        <p:nvSpPr>
          <p:cNvPr id="3" name="Content Placeholder 2">
            <a:extLst>
              <a:ext uri="{FF2B5EF4-FFF2-40B4-BE49-F238E27FC236}">
                <a16:creationId xmlns:a16="http://schemas.microsoft.com/office/drawing/2014/main" id="{30F881BA-2905-471E-A1AA-43622DE2CA0A}"/>
              </a:ext>
            </a:extLst>
          </p:cNvPr>
          <p:cNvSpPr>
            <a:spLocks noGrp="1"/>
          </p:cNvSpPr>
          <p:nvPr>
            <p:ph idx="1"/>
          </p:nvPr>
        </p:nvSpPr>
        <p:spPr/>
        <p:txBody>
          <a:bodyPr/>
          <a:lstStyle/>
          <a:p>
            <a:pPr marL="0" indent="0">
              <a:buNone/>
            </a:pPr>
            <a:r>
              <a:rPr lang="en-CA" sz="2800" b="1" dirty="0"/>
              <a:t>Framework for assessing the differential pricing practices of Internet service providers</a:t>
            </a:r>
          </a:p>
          <a:p>
            <a:pPr marL="0" indent="0">
              <a:buNone/>
            </a:pPr>
            <a:endParaRPr lang="en-CA" sz="2800" dirty="0"/>
          </a:p>
          <a:p>
            <a:pPr marL="0" indent="0">
              <a:buNone/>
            </a:pPr>
            <a:r>
              <a:rPr lang="en-CA" sz="2800" u="sng" dirty="0"/>
              <a:t>4 criteria</a:t>
            </a:r>
            <a:r>
              <a:rPr lang="en-CA" sz="2800" dirty="0"/>
              <a:t> (see para. 126 esp.)</a:t>
            </a:r>
            <a:endParaRPr lang="en-CA" sz="2800" u="sng" dirty="0"/>
          </a:p>
          <a:p>
            <a:pPr marL="457200" indent="-457200">
              <a:buFont typeface="+mj-lt"/>
              <a:buAutoNum type="arabicPeriod"/>
            </a:pPr>
            <a:r>
              <a:rPr lang="en-CA" sz="2800" dirty="0"/>
              <a:t>Agnostic treatment of data</a:t>
            </a:r>
          </a:p>
          <a:p>
            <a:pPr marL="457200" indent="-457200">
              <a:buFont typeface="+mj-lt"/>
              <a:buAutoNum type="arabicPeriod"/>
            </a:pPr>
            <a:r>
              <a:rPr lang="en-CA" sz="2800" dirty="0"/>
              <a:t>Exclusiveness of the offering</a:t>
            </a:r>
          </a:p>
          <a:p>
            <a:pPr marL="457200" indent="-457200">
              <a:buFont typeface="+mj-lt"/>
              <a:buAutoNum type="arabicPeriod"/>
            </a:pPr>
            <a:r>
              <a:rPr lang="en-CA" sz="2800" dirty="0"/>
              <a:t>Impact on internet openness and innovation</a:t>
            </a:r>
          </a:p>
          <a:p>
            <a:pPr marL="457200" indent="-457200">
              <a:buFont typeface="+mj-lt"/>
              <a:buAutoNum type="arabicPeriod"/>
            </a:pPr>
            <a:r>
              <a:rPr lang="en-CA" sz="2800" dirty="0"/>
              <a:t>Whether there is financial compensation involved</a:t>
            </a:r>
          </a:p>
        </p:txBody>
      </p:sp>
      <p:sp>
        <p:nvSpPr>
          <p:cNvPr id="4" name="Footer Placeholder 3">
            <a:extLst>
              <a:ext uri="{FF2B5EF4-FFF2-40B4-BE49-F238E27FC236}">
                <a16:creationId xmlns:a16="http://schemas.microsoft.com/office/drawing/2014/main" id="{6FD87F9D-8A18-4DFD-8081-8E8CECB41412}"/>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309199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F8B8-A4E9-427A-9119-A838FB094790}"/>
              </a:ext>
            </a:extLst>
          </p:cNvPr>
          <p:cNvSpPr>
            <a:spLocks noGrp="1"/>
          </p:cNvSpPr>
          <p:nvPr>
            <p:ph type="title"/>
          </p:nvPr>
        </p:nvSpPr>
        <p:spPr/>
        <p:txBody>
          <a:bodyPr/>
          <a:lstStyle/>
          <a:p>
            <a:r>
              <a:rPr lang="en-CA" i="1" dirty="0"/>
              <a:t>CRTC 2017-104:</a:t>
            </a:r>
            <a:br>
              <a:rPr lang="en-CA" i="1" dirty="0"/>
            </a:br>
            <a:r>
              <a:rPr lang="en-CA" i="1" dirty="0"/>
              <a:t>W</a:t>
            </a:r>
            <a:r>
              <a:rPr lang="en-CA" dirty="0"/>
              <a:t>e have net neutrality!</a:t>
            </a:r>
          </a:p>
        </p:txBody>
      </p:sp>
      <p:sp>
        <p:nvSpPr>
          <p:cNvPr id="3" name="Content Placeholder 2">
            <a:extLst>
              <a:ext uri="{FF2B5EF4-FFF2-40B4-BE49-F238E27FC236}">
                <a16:creationId xmlns:a16="http://schemas.microsoft.com/office/drawing/2014/main" id="{30F881BA-2905-471E-A1AA-43622DE2CA0A}"/>
              </a:ext>
            </a:extLst>
          </p:cNvPr>
          <p:cNvSpPr>
            <a:spLocks noGrp="1"/>
          </p:cNvSpPr>
          <p:nvPr>
            <p:ph idx="1"/>
          </p:nvPr>
        </p:nvSpPr>
        <p:spPr/>
        <p:txBody>
          <a:bodyPr/>
          <a:lstStyle/>
          <a:p>
            <a:pPr marL="0" indent="0">
              <a:buNone/>
            </a:pPr>
            <a:r>
              <a:rPr lang="en-CA" sz="2000" dirty="0"/>
              <a:t>(para. 15) So, while there is no all-encompassing Commission decision or regulatory framework on the broad issue of net neutrality, when the various legislative and regulatory elements are put together – including subsection 27(2), the ITMP framework, and the Mobile TV decision – the meaning of net neutrality in the Canadian context is clear. The current proceeding is about adding another perspective to Canada’s net neutrality framework.</a:t>
            </a:r>
          </a:p>
          <a:p>
            <a:pPr marL="0" indent="0">
              <a:buNone/>
            </a:pPr>
            <a:endParaRPr lang="en-CA" sz="2000" dirty="0"/>
          </a:p>
          <a:p>
            <a:pPr marL="0" indent="0">
              <a:buNone/>
            </a:pPr>
            <a:r>
              <a:rPr lang="en-CA" sz="2000" dirty="0"/>
              <a:t>(156) the Commission considers that there is no need to create a new, separate code for net neutrality in Canada. Parliament’s intentions as expressed through the Act (in particular subsection 27(2)), together with this decision, the ITMP framework, the Mobile TV decision, and the Commission’s decision regarding Videotron’s Unlimited </a:t>
            </a:r>
            <a:r>
              <a:rPr lang="en-CA" sz="2000"/>
              <a:t>Music program [ed.: 2017-105] </a:t>
            </a:r>
            <a:r>
              <a:rPr lang="en-CA" sz="2000" dirty="0"/>
              <a:t>effectively constitute Canada’s net neutrality code. </a:t>
            </a:r>
          </a:p>
        </p:txBody>
      </p:sp>
      <p:sp>
        <p:nvSpPr>
          <p:cNvPr id="4" name="Footer Placeholder 3">
            <a:extLst>
              <a:ext uri="{FF2B5EF4-FFF2-40B4-BE49-F238E27FC236}">
                <a16:creationId xmlns:a16="http://schemas.microsoft.com/office/drawing/2014/main" id="{6FD87F9D-8A18-4DFD-8081-8E8CECB41412}"/>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2476400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5360-E0E2-4697-B3F2-85A1379F1EBF}"/>
              </a:ext>
            </a:extLst>
          </p:cNvPr>
          <p:cNvSpPr>
            <a:spLocks noGrp="1"/>
          </p:cNvSpPr>
          <p:nvPr>
            <p:ph type="title"/>
          </p:nvPr>
        </p:nvSpPr>
        <p:spPr/>
        <p:txBody>
          <a:bodyPr/>
          <a:lstStyle/>
          <a:p>
            <a:r>
              <a:rPr lang="en-CA" dirty="0"/>
              <a:t>Net Neutrality U.S.A.</a:t>
            </a:r>
          </a:p>
        </p:txBody>
      </p:sp>
      <p:sp>
        <p:nvSpPr>
          <p:cNvPr id="3" name="Content Placeholder 2">
            <a:extLst>
              <a:ext uri="{FF2B5EF4-FFF2-40B4-BE49-F238E27FC236}">
                <a16:creationId xmlns:a16="http://schemas.microsoft.com/office/drawing/2014/main" id="{710AE76F-6DFC-4230-B534-4B5544FB25BA}"/>
              </a:ext>
            </a:extLst>
          </p:cNvPr>
          <p:cNvSpPr>
            <a:spLocks noGrp="1"/>
          </p:cNvSpPr>
          <p:nvPr>
            <p:ph idx="1"/>
          </p:nvPr>
        </p:nvSpPr>
        <p:spPr/>
        <p:txBody>
          <a:bodyPr/>
          <a:lstStyle/>
          <a:p>
            <a:pPr marL="0" indent="0">
              <a:buNone/>
            </a:pPr>
            <a:r>
              <a:rPr lang="en-CA" u="sng" dirty="0"/>
              <a:t>2014-2015</a:t>
            </a:r>
          </a:p>
          <a:p>
            <a:pPr marL="0" indent="0">
              <a:buNone/>
            </a:pPr>
            <a:endParaRPr lang="en-CA" u="sng" dirty="0"/>
          </a:p>
          <a:p>
            <a:r>
              <a:rPr lang="en-CA" dirty="0"/>
              <a:t>FCC classifies broadband internet as a “public utility” and “telecommunications”</a:t>
            </a:r>
            <a:r>
              <a:rPr lang="en-CA" dirty="0">
                <a:sym typeface="Wingdings" panose="05000000000000000000" pitchFamily="2" charset="2"/>
              </a:rPr>
              <a:t> Title II of </a:t>
            </a:r>
            <a:r>
              <a:rPr lang="en-CA" i="1" dirty="0">
                <a:sym typeface="Wingdings" panose="05000000000000000000" pitchFamily="2" charset="2"/>
              </a:rPr>
              <a:t>Communications Act </a:t>
            </a:r>
            <a:r>
              <a:rPr lang="en-CA" dirty="0">
                <a:sym typeface="Wingdings" panose="05000000000000000000" pitchFamily="2" charset="2"/>
              </a:rPr>
              <a:t>applies, and FCC can regulate ISPs in certain ways as a “common carrier” including (…)</a:t>
            </a:r>
          </a:p>
          <a:p>
            <a:endParaRPr lang="en-CA" dirty="0"/>
          </a:p>
        </p:txBody>
      </p:sp>
      <p:sp>
        <p:nvSpPr>
          <p:cNvPr id="4" name="Footer Placeholder 3">
            <a:extLst>
              <a:ext uri="{FF2B5EF4-FFF2-40B4-BE49-F238E27FC236}">
                <a16:creationId xmlns:a16="http://schemas.microsoft.com/office/drawing/2014/main" id="{984FB66F-8843-4B67-AB6B-08FC274012A9}"/>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152431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5360-E0E2-4697-B3F2-85A1379F1EBF}"/>
              </a:ext>
            </a:extLst>
          </p:cNvPr>
          <p:cNvSpPr>
            <a:spLocks noGrp="1"/>
          </p:cNvSpPr>
          <p:nvPr>
            <p:ph type="title"/>
          </p:nvPr>
        </p:nvSpPr>
        <p:spPr/>
        <p:txBody>
          <a:bodyPr/>
          <a:lstStyle/>
          <a:p>
            <a:r>
              <a:rPr lang="en-CA" dirty="0"/>
              <a:t>Net Neutrality U.S.A.</a:t>
            </a:r>
          </a:p>
        </p:txBody>
      </p:sp>
      <p:sp>
        <p:nvSpPr>
          <p:cNvPr id="3" name="Content Placeholder 2">
            <a:extLst>
              <a:ext uri="{FF2B5EF4-FFF2-40B4-BE49-F238E27FC236}">
                <a16:creationId xmlns:a16="http://schemas.microsoft.com/office/drawing/2014/main" id="{710AE76F-6DFC-4230-B534-4B5544FB25BA}"/>
              </a:ext>
            </a:extLst>
          </p:cNvPr>
          <p:cNvSpPr>
            <a:spLocks noGrp="1"/>
          </p:cNvSpPr>
          <p:nvPr>
            <p:ph idx="1"/>
          </p:nvPr>
        </p:nvSpPr>
        <p:spPr/>
        <p:txBody>
          <a:bodyPr/>
          <a:lstStyle/>
          <a:p>
            <a:pPr marL="0" indent="0">
              <a:buNone/>
            </a:pPr>
            <a:r>
              <a:rPr lang="en-CA" dirty="0"/>
              <a:t>§ 202(1) </a:t>
            </a:r>
            <a:r>
              <a:rPr lang="en-CA" i="1" dirty="0"/>
              <a:t>Communications Act </a:t>
            </a:r>
          </a:p>
          <a:p>
            <a:pPr marL="0" indent="0">
              <a:buNone/>
            </a:pPr>
            <a:endParaRPr lang="en-CA" sz="1800" dirty="0"/>
          </a:p>
          <a:p>
            <a:pPr marL="0" indent="0">
              <a:buNone/>
            </a:pPr>
            <a:r>
              <a:rPr lang="en-CA" sz="2400" dirty="0"/>
              <a:t>“It shall be unlawful for any </a:t>
            </a:r>
            <a:r>
              <a:rPr lang="en-CA" sz="2400" b="1" dirty="0"/>
              <a:t>common carrier </a:t>
            </a:r>
            <a:r>
              <a:rPr lang="en-CA" sz="2400" dirty="0"/>
              <a:t>to make any unjust or unreasonable discrimination in charges, practices, classifications, regulations, facilities, or services for or in connection with like communication service, directly or indirectly, by any means or device, or to make or give any undue or unreasonable preference or advantage to any particular person, class of persons, or locality, or to subject any particular person, class of persons, or locality to any undue or unreasonable prejudice or disadvantage”</a:t>
            </a:r>
          </a:p>
        </p:txBody>
      </p:sp>
      <p:sp>
        <p:nvSpPr>
          <p:cNvPr id="4" name="Footer Placeholder 3">
            <a:extLst>
              <a:ext uri="{FF2B5EF4-FFF2-40B4-BE49-F238E27FC236}">
                <a16:creationId xmlns:a16="http://schemas.microsoft.com/office/drawing/2014/main" id="{984FB66F-8843-4B67-AB6B-08FC274012A9}"/>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3511827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11D1A-E13A-4C9A-8F28-9A07C592C21B}"/>
              </a:ext>
            </a:extLst>
          </p:cNvPr>
          <p:cNvSpPr>
            <a:spLocks noGrp="1"/>
          </p:cNvSpPr>
          <p:nvPr>
            <p:ph type="title"/>
          </p:nvPr>
        </p:nvSpPr>
        <p:spPr/>
        <p:txBody>
          <a:bodyPr/>
          <a:lstStyle/>
          <a:p>
            <a:r>
              <a:rPr lang="en-CA" dirty="0"/>
              <a:t>Sound familiar?</a:t>
            </a:r>
          </a:p>
        </p:txBody>
      </p:sp>
      <p:sp>
        <p:nvSpPr>
          <p:cNvPr id="3" name="Text Placeholder 2">
            <a:extLst>
              <a:ext uri="{FF2B5EF4-FFF2-40B4-BE49-F238E27FC236}">
                <a16:creationId xmlns:a16="http://schemas.microsoft.com/office/drawing/2014/main" id="{CEFE2E01-6F56-477B-BC2C-29B6DB90C4B8}"/>
              </a:ext>
            </a:extLst>
          </p:cNvPr>
          <p:cNvSpPr>
            <a:spLocks noGrp="1"/>
          </p:cNvSpPr>
          <p:nvPr>
            <p:ph type="body" idx="1"/>
          </p:nvPr>
        </p:nvSpPr>
        <p:spPr/>
        <p:txBody>
          <a:bodyPr/>
          <a:lstStyle/>
          <a:p>
            <a:r>
              <a:rPr lang="en-CA" dirty="0"/>
              <a:t>Canada s. 27(2)</a:t>
            </a:r>
          </a:p>
        </p:txBody>
      </p:sp>
      <p:sp>
        <p:nvSpPr>
          <p:cNvPr id="4" name="Content Placeholder 3">
            <a:extLst>
              <a:ext uri="{FF2B5EF4-FFF2-40B4-BE49-F238E27FC236}">
                <a16:creationId xmlns:a16="http://schemas.microsoft.com/office/drawing/2014/main" id="{92F0775C-E4A7-4C1B-8044-8CADFB5191AF}"/>
              </a:ext>
            </a:extLst>
          </p:cNvPr>
          <p:cNvSpPr>
            <a:spLocks noGrp="1"/>
          </p:cNvSpPr>
          <p:nvPr>
            <p:ph sz="half" idx="2"/>
          </p:nvPr>
        </p:nvSpPr>
        <p:spPr/>
        <p:txBody>
          <a:bodyPr/>
          <a:lstStyle/>
          <a:p>
            <a:r>
              <a:rPr lang="en-CA" dirty="0"/>
              <a:t>unjustly discriminate </a:t>
            </a:r>
          </a:p>
          <a:p>
            <a:endParaRPr lang="en-CA" dirty="0"/>
          </a:p>
          <a:p>
            <a:r>
              <a:rPr lang="en-CA" dirty="0"/>
              <a:t>undue or unreasonable preference toward any person, including itself…</a:t>
            </a:r>
          </a:p>
          <a:p>
            <a:endParaRPr lang="en-CA" dirty="0"/>
          </a:p>
          <a:p>
            <a:r>
              <a:rPr lang="en-CA" dirty="0"/>
              <a:t>or subject any person to an undue or unreasonable disadvantage</a:t>
            </a:r>
          </a:p>
        </p:txBody>
      </p:sp>
      <p:sp>
        <p:nvSpPr>
          <p:cNvPr id="5" name="Text Placeholder 4">
            <a:extLst>
              <a:ext uri="{FF2B5EF4-FFF2-40B4-BE49-F238E27FC236}">
                <a16:creationId xmlns:a16="http://schemas.microsoft.com/office/drawing/2014/main" id="{F2864BDF-77CB-4901-BB44-67289777D6AC}"/>
              </a:ext>
            </a:extLst>
          </p:cNvPr>
          <p:cNvSpPr>
            <a:spLocks noGrp="1"/>
          </p:cNvSpPr>
          <p:nvPr>
            <p:ph type="body" sz="quarter" idx="3"/>
          </p:nvPr>
        </p:nvSpPr>
        <p:spPr/>
        <p:txBody>
          <a:bodyPr/>
          <a:lstStyle/>
          <a:p>
            <a:r>
              <a:rPr lang="en-CA" dirty="0"/>
              <a:t>USA s. 202(1) </a:t>
            </a:r>
          </a:p>
        </p:txBody>
      </p:sp>
      <p:sp>
        <p:nvSpPr>
          <p:cNvPr id="6" name="Content Placeholder 5">
            <a:extLst>
              <a:ext uri="{FF2B5EF4-FFF2-40B4-BE49-F238E27FC236}">
                <a16:creationId xmlns:a16="http://schemas.microsoft.com/office/drawing/2014/main" id="{52CAFD8D-1409-47BC-A900-8E9D0901AA7F}"/>
              </a:ext>
            </a:extLst>
          </p:cNvPr>
          <p:cNvSpPr>
            <a:spLocks noGrp="1"/>
          </p:cNvSpPr>
          <p:nvPr>
            <p:ph sz="quarter" idx="4"/>
          </p:nvPr>
        </p:nvSpPr>
        <p:spPr/>
        <p:txBody>
          <a:bodyPr/>
          <a:lstStyle/>
          <a:p>
            <a:r>
              <a:rPr lang="en-CA" dirty="0"/>
              <a:t>unjust or unreasonable discrimination</a:t>
            </a:r>
          </a:p>
          <a:p>
            <a:r>
              <a:rPr lang="en-CA" dirty="0"/>
              <a:t>make or give any undue or unreasonable preference or advantage</a:t>
            </a:r>
          </a:p>
          <a:p>
            <a:r>
              <a:rPr lang="en-CA" dirty="0"/>
              <a:t>to subject any particular person, class of persons, or locality to any undue or unreasonable prejudice or disadvantage</a:t>
            </a:r>
          </a:p>
          <a:p>
            <a:pPr marL="0" indent="0">
              <a:buNone/>
            </a:pPr>
            <a:endParaRPr lang="en-CA" dirty="0"/>
          </a:p>
          <a:p>
            <a:pPr marL="0" indent="0">
              <a:buNone/>
            </a:pPr>
            <a:endParaRPr lang="en-CA" dirty="0"/>
          </a:p>
        </p:txBody>
      </p:sp>
      <p:sp>
        <p:nvSpPr>
          <p:cNvPr id="7" name="Footer Placeholder 6">
            <a:extLst>
              <a:ext uri="{FF2B5EF4-FFF2-40B4-BE49-F238E27FC236}">
                <a16:creationId xmlns:a16="http://schemas.microsoft.com/office/drawing/2014/main" id="{38131E56-F3D9-44E2-A43B-A658590D3264}"/>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1339968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0" y="274639"/>
            <a:ext cx="9144000" cy="418058"/>
          </a:xfrm>
        </p:spPr>
        <p:txBody>
          <a:bodyPr/>
          <a:lstStyle/>
          <a:p>
            <a:pPr eaLnBrk="1" hangingPunct="1"/>
            <a:br>
              <a:rPr lang="en-US" altLang="en-US" dirty="0"/>
            </a:br>
            <a:r>
              <a:rPr lang="en-US" altLang="en-US" dirty="0"/>
              <a:t>Presentations / Comments</a:t>
            </a:r>
          </a:p>
        </p:txBody>
      </p:sp>
      <p:sp>
        <p:nvSpPr>
          <p:cNvPr id="66564"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defRPr/>
            </a:pPr>
            <a:r>
              <a:rPr lang="en-CA"/>
              <a:t>Class 3</a:t>
            </a:r>
            <a:endParaRPr lang="en-US" dirty="0"/>
          </a:p>
        </p:txBody>
      </p:sp>
      <p:sp>
        <p:nvSpPr>
          <p:cNvPr id="37892" name="Content Placeholder 2"/>
          <p:cNvSpPr>
            <a:spLocks noGrp="1"/>
          </p:cNvSpPr>
          <p:nvPr>
            <p:ph idx="1"/>
          </p:nvPr>
        </p:nvSpPr>
        <p:spPr>
          <a:xfrm>
            <a:off x="457200" y="1340768"/>
            <a:ext cx="8229600" cy="5112420"/>
          </a:xfrm>
        </p:spPr>
        <p:txBody>
          <a:bodyPr/>
          <a:lstStyle/>
          <a:p>
            <a:pPr eaLnBrk="1" hangingPunct="1">
              <a:defRPr/>
            </a:pPr>
            <a:r>
              <a:rPr lang="en-CA" sz="2400" dirty="0"/>
              <a:t>Fran</a:t>
            </a:r>
            <a:r>
              <a:rPr lang="fr-CA" sz="2400" dirty="0" err="1"/>
              <a:t>çais</a:t>
            </a:r>
            <a:r>
              <a:rPr lang="fr-CA" sz="2400" dirty="0"/>
              <a:t> sans problème pour présentation et / ou commentaire</a:t>
            </a:r>
          </a:p>
          <a:p>
            <a:pPr eaLnBrk="1" hangingPunct="1">
              <a:defRPr/>
            </a:pPr>
            <a:r>
              <a:rPr lang="fr-CA" sz="2400" dirty="0"/>
              <a:t>I </a:t>
            </a:r>
            <a:r>
              <a:rPr lang="fr-CA" sz="2400" dirty="0" err="1"/>
              <a:t>will</a:t>
            </a:r>
            <a:r>
              <a:rPr lang="fr-CA" sz="2400" dirty="0"/>
              <a:t> email </a:t>
            </a:r>
            <a:r>
              <a:rPr lang="fr-CA" sz="2400" dirty="0" err="1"/>
              <a:t>you</a:t>
            </a:r>
            <a:r>
              <a:rPr lang="fr-CA" sz="2400" dirty="0"/>
              <a:t> the </a:t>
            </a:r>
            <a:r>
              <a:rPr lang="fr-CA" sz="2400" dirty="0" err="1"/>
              <a:t>day</a:t>
            </a:r>
            <a:r>
              <a:rPr lang="fr-CA" sz="2400" dirty="0"/>
              <a:t> </a:t>
            </a:r>
            <a:r>
              <a:rPr lang="fr-CA" sz="2400" dirty="0" err="1"/>
              <a:t>before</a:t>
            </a:r>
            <a:r>
              <a:rPr lang="fr-CA" sz="2400" dirty="0"/>
              <a:t> </a:t>
            </a:r>
            <a:r>
              <a:rPr lang="fr-CA" sz="2400" dirty="0" err="1"/>
              <a:t>with</a:t>
            </a:r>
            <a:r>
              <a:rPr lang="fr-CA" sz="2400" dirty="0"/>
              <a:t> timing</a:t>
            </a:r>
            <a:endParaRPr lang="en-CA" sz="2400" dirty="0"/>
          </a:p>
          <a:p>
            <a:pPr eaLnBrk="1" hangingPunct="1">
              <a:defRPr/>
            </a:pPr>
            <a:r>
              <a:rPr lang="en-CA" sz="2400" dirty="0"/>
              <a:t>Send slides to me right up to time of presentation (preferably before class), I’ll have them on my computer</a:t>
            </a:r>
          </a:p>
          <a:p>
            <a:pPr lvl="1" eaLnBrk="1" hangingPunct="1">
              <a:buFont typeface="Wingdings" panose="05000000000000000000" pitchFamily="2" charset="2"/>
              <a:buChar char="à"/>
              <a:defRPr/>
            </a:pPr>
            <a:r>
              <a:rPr lang="en-CA" sz="2400" dirty="0"/>
              <a:t>PPT(X), link to Google Slides, PDF. </a:t>
            </a:r>
            <a:r>
              <a:rPr lang="en-CA" sz="2400" b="1" dirty="0"/>
              <a:t>NOT</a:t>
            </a:r>
            <a:r>
              <a:rPr lang="en-CA" sz="2400" dirty="0"/>
              <a:t> Keynote! If you </a:t>
            </a:r>
            <a:r>
              <a:rPr lang="en-CA" sz="2400" i="1" dirty="0"/>
              <a:t>really</a:t>
            </a:r>
            <a:r>
              <a:rPr lang="en-CA" sz="2400" dirty="0"/>
              <a:t> want Keynote bring your Mac up</a:t>
            </a:r>
          </a:p>
          <a:p>
            <a:pPr marL="0" indent="0" eaLnBrk="1" hangingPunct="1">
              <a:buNone/>
              <a:defRPr/>
            </a:pPr>
            <a:r>
              <a:rPr lang="en-CA" sz="2800" b="1" u="sng" dirty="0">
                <a:sym typeface="Wingdings" panose="05000000000000000000" pitchFamily="2" charset="2"/>
              </a:rPr>
              <a:t> </a:t>
            </a:r>
            <a:r>
              <a:rPr lang="en-CA" sz="2800" b="1" u="sng" dirty="0"/>
              <a:t>If your own laptop, need HDMI</a:t>
            </a:r>
          </a:p>
          <a:p>
            <a:pPr marL="0" indent="0" eaLnBrk="1" hangingPunct="1">
              <a:buNone/>
              <a:defRPr/>
            </a:pPr>
            <a:endParaRPr lang="en-CA" sz="2400" u="sng" dirty="0"/>
          </a:p>
          <a:p>
            <a:pPr marL="0" indent="0" eaLnBrk="1" hangingPunct="1">
              <a:buNone/>
              <a:defRPr/>
            </a:pPr>
            <a:r>
              <a:rPr lang="en-CA" sz="2400" u="sng" dirty="0"/>
              <a:t>Recall</a:t>
            </a:r>
            <a:r>
              <a:rPr lang="en-CA" sz="2400" dirty="0"/>
              <a:t>: comments due Monday 3 PM 7 days later, submitted via MyCourses (“Case / Material Comment” in Assignments)</a:t>
            </a:r>
          </a:p>
          <a:p>
            <a:pPr eaLnBrk="1" hangingPunct="1">
              <a:defRPr/>
            </a:pPr>
            <a:endParaRPr lang="en-CA" sz="2400" dirty="0"/>
          </a:p>
          <a:p>
            <a:pPr marL="0" indent="0" eaLnBrk="1" hangingPunct="1">
              <a:buNone/>
              <a:defRPr/>
            </a:pPr>
            <a:endParaRPr lang="en-CA" sz="2400" dirty="0"/>
          </a:p>
          <a:p>
            <a:pPr marL="0" indent="0" eaLnBrk="1" hangingPunct="1">
              <a:buFont typeface="Arial" panose="020B0604020202020204" pitchFamily="34" charset="0"/>
              <a:buNone/>
              <a:defRPr/>
            </a:pPr>
            <a:endParaRPr lang="en-US" altLang="en-US" sz="2400" dirty="0"/>
          </a:p>
        </p:txBody>
      </p:sp>
      <p:sp>
        <p:nvSpPr>
          <p:cNvPr id="74757" name="AutoShape 2" descr="Image result for icann"/>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bg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bg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bg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bg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bg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Calibri" panose="020F0502020204030204" pitchFamily="34" charset="0"/>
              </a:defRPr>
            </a:lvl9pPr>
          </a:lstStyle>
          <a:p>
            <a:pPr>
              <a:spcBef>
                <a:spcPct val="0"/>
              </a:spcBef>
              <a:buFontTx/>
              <a:buNone/>
            </a:pPr>
            <a:endParaRPr lang="en-CA" altLang="en-US" sz="1800">
              <a:solidFill>
                <a:schemeClr val="tx1"/>
              </a:solidFill>
              <a:latin typeface="Arial" panose="020B0604020202020204" pitchFamily="34" charset="0"/>
            </a:endParaRPr>
          </a:p>
        </p:txBody>
      </p:sp>
    </p:spTree>
    <p:extLst>
      <p:ext uri="{BB962C8B-B14F-4D97-AF65-F5344CB8AC3E}">
        <p14:creationId xmlns:p14="http://schemas.microsoft.com/office/powerpoint/2010/main" val="1891096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11D1A-E13A-4C9A-8F28-9A07C592C21B}"/>
              </a:ext>
            </a:extLst>
          </p:cNvPr>
          <p:cNvSpPr>
            <a:spLocks noGrp="1"/>
          </p:cNvSpPr>
          <p:nvPr>
            <p:ph type="title"/>
          </p:nvPr>
        </p:nvSpPr>
        <p:spPr/>
        <p:txBody>
          <a:bodyPr/>
          <a:lstStyle/>
          <a:p>
            <a:r>
              <a:rPr lang="en-CA" dirty="0"/>
              <a:t>But one huge F*</a:t>
            </a:r>
            <a:r>
              <a:rPr lang="en-CA" dirty="0" err="1"/>
              <a:t>ing</a:t>
            </a:r>
            <a:r>
              <a:rPr lang="en-CA" dirty="0"/>
              <a:t> difference</a:t>
            </a:r>
          </a:p>
        </p:txBody>
      </p:sp>
      <p:sp>
        <p:nvSpPr>
          <p:cNvPr id="3" name="Text Placeholder 2">
            <a:extLst>
              <a:ext uri="{FF2B5EF4-FFF2-40B4-BE49-F238E27FC236}">
                <a16:creationId xmlns:a16="http://schemas.microsoft.com/office/drawing/2014/main" id="{CEFE2E01-6F56-477B-BC2C-29B6DB90C4B8}"/>
              </a:ext>
            </a:extLst>
          </p:cNvPr>
          <p:cNvSpPr>
            <a:spLocks noGrp="1"/>
          </p:cNvSpPr>
          <p:nvPr>
            <p:ph type="body" idx="1"/>
          </p:nvPr>
        </p:nvSpPr>
        <p:spPr>
          <a:xfrm>
            <a:off x="457200" y="1417639"/>
            <a:ext cx="4040188" cy="527050"/>
          </a:xfrm>
        </p:spPr>
        <p:txBody>
          <a:bodyPr/>
          <a:lstStyle/>
          <a:p>
            <a:r>
              <a:rPr lang="en-CA" dirty="0"/>
              <a:t>Canada s. 27(2) application</a:t>
            </a:r>
          </a:p>
        </p:txBody>
      </p:sp>
      <p:sp>
        <p:nvSpPr>
          <p:cNvPr id="4" name="Content Placeholder 3">
            <a:extLst>
              <a:ext uri="{FF2B5EF4-FFF2-40B4-BE49-F238E27FC236}">
                <a16:creationId xmlns:a16="http://schemas.microsoft.com/office/drawing/2014/main" id="{92F0775C-E4A7-4C1B-8044-8CADFB5191AF}"/>
              </a:ext>
            </a:extLst>
          </p:cNvPr>
          <p:cNvSpPr>
            <a:spLocks noGrp="1"/>
          </p:cNvSpPr>
          <p:nvPr>
            <p:ph sz="half" idx="2"/>
          </p:nvPr>
        </p:nvSpPr>
        <p:spPr>
          <a:xfrm>
            <a:off x="457200" y="2174875"/>
            <a:ext cx="3466728" cy="3951288"/>
          </a:xfrm>
        </p:spPr>
        <p:txBody>
          <a:bodyPr/>
          <a:lstStyle/>
          <a:p>
            <a:pPr marL="0" indent="0">
              <a:buNone/>
            </a:pPr>
            <a:r>
              <a:rPr lang="en-CA" dirty="0"/>
              <a:t>ISPs are telecommunications carriers, point finale, pretty much by definition in the </a:t>
            </a:r>
            <a:r>
              <a:rPr lang="en-CA" i="1" dirty="0"/>
              <a:t>Telecommunications Act</a:t>
            </a:r>
          </a:p>
        </p:txBody>
      </p:sp>
      <p:sp>
        <p:nvSpPr>
          <p:cNvPr id="5" name="Text Placeholder 4">
            <a:extLst>
              <a:ext uri="{FF2B5EF4-FFF2-40B4-BE49-F238E27FC236}">
                <a16:creationId xmlns:a16="http://schemas.microsoft.com/office/drawing/2014/main" id="{F2864BDF-77CB-4901-BB44-67289777D6AC}"/>
              </a:ext>
            </a:extLst>
          </p:cNvPr>
          <p:cNvSpPr>
            <a:spLocks noGrp="1"/>
          </p:cNvSpPr>
          <p:nvPr>
            <p:ph type="body" sz="quarter" idx="3"/>
          </p:nvPr>
        </p:nvSpPr>
        <p:spPr>
          <a:xfrm>
            <a:off x="4211961" y="1268761"/>
            <a:ext cx="4474839" cy="675928"/>
          </a:xfrm>
        </p:spPr>
        <p:txBody>
          <a:bodyPr/>
          <a:lstStyle/>
          <a:p>
            <a:r>
              <a:rPr lang="en-CA" dirty="0"/>
              <a:t>USA s. 202(1) application </a:t>
            </a:r>
          </a:p>
        </p:txBody>
      </p:sp>
      <p:sp>
        <p:nvSpPr>
          <p:cNvPr id="6" name="Content Placeholder 5">
            <a:extLst>
              <a:ext uri="{FF2B5EF4-FFF2-40B4-BE49-F238E27FC236}">
                <a16:creationId xmlns:a16="http://schemas.microsoft.com/office/drawing/2014/main" id="{52CAFD8D-1409-47BC-A900-8E9D0901AA7F}"/>
              </a:ext>
            </a:extLst>
          </p:cNvPr>
          <p:cNvSpPr>
            <a:spLocks noGrp="1"/>
          </p:cNvSpPr>
          <p:nvPr>
            <p:ph sz="quarter" idx="4"/>
          </p:nvPr>
        </p:nvSpPr>
        <p:spPr>
          <a:xfrm>
            <a:off x="4211961" y="2174875"/>
            <a:ext cx="4474840" cy="3951288"/>
          </a:xfrm>
        </p:spPr>
        <p:txBody>
          <a:bodyPr/>
          <a:lstStyle/>
          <a:p>
            <a:r>
              <a:rPr lang="en-CA" dirty="0"/>
              <a:t>Courts pretty much let FCC define broadband internet, common carriers (and thus ISPs) however they want</a:t>
            </a:r>
          </a:p>
          <a:p>
            <a:r>
              <a:rPr lang="en-CA" dirty="0"/>
              <a:t>2015 – Democrats (3-2) say ISPs are common carriers</a:t>
            </a:r>
          </a:p>
          <a:p>
            <a:r>
              <a:rPr lang="en-CA" dirty="0"/>
              <a:t>2017 – Republicans ! Trump !</a:t>
            </a:r>
          </a:p>
          <a:p>
            <a:r>
              <a:rPr lang="en-CA" b="1" dirty="0"/>
              <a:t>Ajit Pai </a:t>
            </a:r>
            <a:r>
              <a:rPr lang="en-CA" dirty="0"/>
              <a:t>– May 18 2017 said broadband should be “information service”, began process to repeal something…</a:t>
            </a:r>
          </a:p>
        </p:txBody>
      </p:sp>
      <p:sp>
        <p:nvSpPr>
          <p:cNvPr id="7" name="Footer Placeholder 6">
            <a:extLst>
              <a:ext uri="{FF2B5EF4-FFF2-40B4-BE49-F238E27FC236}">
                <a16:creationId xmlns:a16="http://schemas.microsoft.com/office/drawing/2014/main" id="{38131E56-F3D9-44E2-A43B-A658590D3264}"/>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698981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B5360-E0E2-4697-B3F2-85A1379F1EBF}"/>
              </a:ext>
            </a:extLst>
          </p:cNvPr>
          <p:cNvSpPr>
            <a:spLocks noGrp="1"/>
          </p:cNvSpPr>
          <p:nvPr>
            <p:ph type="title"/>
          </p:nvPr>
        </p:nvSpPr>
        <p:spPr/>
        <p:txBody>
          <a:bodyPr/>
          <a:lstStyle/>
          <a:p>
            <a:r>
              <a:rPr lang="en-CA" dirty="0"/>
              <a:t>Net Neutrality U.S.A. </a:t>
            </a:r>
            <a:br>
              <a:rPr lang="en-CA" dirty="0"/>
            </a:br>
            <a:r>
              <a:rPr lang="en-CA" dirty="0"/>
              <a:t>Thanks, Obama!</a:t>
            </a:r>
          </a:p>
        </p:txBody>
      </p:sp>
      <p:sp>
        <p:nvSpPr>
          <p:cNvPr id="3" name="Content Placeholder 2">
            <a:extLst>
              <a:ext uri="{FF2B5EF4-FFF2-40B4-BE49-F238E27FC236}">
                <a16:creationId xmlns:a16="http://schemas.microsoft.com/office/drawing/2014/main" id="{710AE76F-6DFC-4230-B534-4B5544FB25BA}"/>
              </a:ext>
            </a:extLst>
          </p:cNvPr>
          <p:cNvSpPr>
            <a:spLocks noGrp="1"/>
          </p:cNvSpPr>
          <p:nvPr>
            <p:ph idx="1"/>
          </p:nvPr>
        </p:nvSpPr>
        <p:spPr/>
        <p:txBody>
          <a:bodyPr/>
          <a:lstStyle/>
          <a:p>
            <a:pPr marL="0" indent="0">
              <a:buNone/>
            </a:pPr>
            <a:r>
              <a:rPr lang="en-CA" u="sng" dirty="0"/>
              <a:t>2015</a:t>
            </a:r>
          </a:p>
          <a:p>
            <a:r>
              <a:rPr lang="en-CA" dirty="0">
                <a:sym typeface="Wingdings" panose="05000000000000000000" pitchFamily="2" charset="2"/>
              </a:rPr>
              <a:t>Reclassification as a common carrier allowed for the Net Neutrality Rules</a:t>
            </a:r>
          </a:p>
          <a:p>
            <a:r>
              <a:rPr lang="en-CA" dirty="0">
                <a:sym typeface="Wingdings" panose="05000000000000000000" pitchFamily="2" charset="2"/>
              </a:rPr>
              <a:t>Upheld (2-1) June 14, 2016 in </a:t>
            </a:r>
            <a:r>
              <a:rPr lang="en-CA" i="1" dirty="0">
                <a:sym typeface="Wingdings" panose="05000000000000000000" pitchFamily="2" charset="2"/>
              </a:rPr>
              <a:t>United States Telecom Association v FCC</a:t>
            </a:r>
            <a:r>
              <a:rPr lang="en-CA" dirty="0">
                <a:sym typeface="Wingdings" panose="05000000000000000000" pitchFamily="2" charset="2"/>
              </a:rPr>
              <a:t>, U.S. Ct. App. (Dist. C.)</a:t>
            </a:r>
            <a:endParaRPr lang="en-CA" dirty="0"/>
          </a:p>
          <a:p>
            <a:endParaRPr lang="en-CA" dirty="0"/>
          </a:p>
        </p:txBody>
      </p:sp>
      <p:sp>
        <p:nvSpPr>
          <p:cNvPr id="4" name="Footer Placeholder 3">
            <a:extLst>
              <a:ext uri="{FF2B5EF4-FFF2-40B4-BE49-F238E27FC236}">
                <a16:creationId xmlns:a16="http://schemas.microsoft.com/office/drawing/2014/main" id="{984FB66F-8843-4B67-AB6B-08FC274012A9}"/>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1067471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B3346-5BF3-43D0-94C1-D4D04E482CCF}"/>
              </a:ext>
            </a:extLst>
          </p:cNvPr>
          <p:cNvSpPr>
            <a:spLocks noGrp="1"/>
          </p:cNvSpPr>
          <p:nvPr>
            <p:ph type="title"/>
          </p:nvPr>
        </p:nvSpPr>
        <p:spPr/>
        <p:txBody>
          <a:bodyPr/>
          <a:lstStyle/>
          <a:p>
            <a:r>
              <a:rPr lang="en-CA" sz="4000" dirty="0"/>
              <a:t>American Net Neutrality Rules 2015</a:t>
            </a:r>
            <a:br>
              <a:rPr lang="en-CA" sz="4000" dirty="0"/>
            </a:br>
            <a:r>
              <a:rPr lang="en-CA" sz="4000" dirty="0"/>
              <a:t>“Open Internet Order”</a:t>
            </a:r>
          </a:p>
        </p:txBody>
      </p:sp>
      <p:sp>
        <p:nvSpPr>
          <p:cNvPr id="3" name="Content Placeholder 2">
            <a:extLst>
              <a:ext uri="{FF2B5EF4-FFF2-40B4-BE49-F238E27FC236}">
                <a16:creationId xmlns:a16="http://schemas.microsoft.com/office/drawing/2014/main" id="{7DF7A965-A241-43F2-A912-3D413BC89515}"/>
              </a:ext>
            </a:extLst>
          </p:cNvPr>
          <p:cNvSpPr>
            <a:spLocks noGrp="1"/>
          </p:cNvSpPr>
          <p:nvPr>
            <p:ph idx="1"/>
          </p:nvPr>
        </p:nvSpPr>
        <p:spPr>
          <a:xfrm>
            <a:off x="457200" y="2060848"/>
            <a:ext cx="8229600" cy="4065315"/>
          </a:xfrm>
        </p:spPr>
        <p:txBody>
          <a:bodyPr/>
          <a:lstStyle/>
          <a:p>
            <a:pPr marL="0" indent="0">
              <a:buNone/>
            </a:pPr>
            <a:r>
              <a:rPr lang="en-CA" sz="2800" i="1" dirty="0"/>
              <a:t>Protecting and Promoting the Open Internet</a:t>
            </a:r>
          </a:p>
          <a:p>
            <a:pPr marL="0" indent="0">
              <a:buNone/>
            </a:pPr>
            <a:r>
              <a:rPr lang="en-CA" sz="2800" dirty="0"/>
              <a:t>FCC 15-24</a:t>
            </a:r>
          </a:p>
          <a:p>
            <a:pPr marL="0" indent="0">
              <a:buNone/>
            </a:pPr>
            <a:r>
              <a:rPr lang="en-CA" dirty="0"/>
              <a:t>ISPs are common carriers and there should be:</a:t>
            </a:r>
          </a:p>
          <a:p>
            <a:pPr marL="514350" indent="-514350">
              <a:buFont typeface="+mj-lt"/>
              <a:buAutoNum type="arabicPeriod"/>
            </a:pPr>
            <a:r>
              <a:rPr lang="en-CA" dirty="0"/>
              <a:t>No Blocking</a:t>
            </a:r>
          </a:p>
          <a:p>
            <a:pPr marL="514350" indent="-514350">
              <a:buFont typeface="+mj-lt"/>
              <a:buAutoNum type="arabicPeriod"/>
            </a:pPr>
            <a:r>
              <a:rPr lang="en-CA" dirty="0"/>
              <a:t>No Throttling</a:t>
            </a:r>
          </a:p>
          <a:p>
            <a:pPr marL="514350" indent="-514350">
              <a:buFont typeface="+mj-lt"/>
              <a:buAutoNum type="arabicPeriod"/>
            </a:pPr>
            <a:r>
              <a:rPr lang="en-CA" dirty="0"/>
              <a:t>No Paid Prioritization</a:t>
            </a:r>
          </a:p>
          <a:p>
            <a:pPr marL="0" indent="0">
              <a:buNone/>
            </a:pPr>
            <a:r>
              <a:rPr lang="en-CA" sz="2400" dirty="0"/>
              <a:t>(in 400 pages…)</a:t>
            </a:r>
          </a:p>
        </p:txBody>
      </p:sp>
      <p:sp>
        <p:nvSpPr>
          <p:cNvPr id="4" name="Footer Placeholder 3">
            <a:extLst>
              <a:ext uri="{FF2B5EF4-FFF2-40B4-BE49-F238E27FC236}">
                <a16:creationId xmlns:a16="http://schemas.microsoft.com/office/drawing/2014/main" id="{900568E9-7722-4314-A68F-89F1C9E41E9E}"/>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3952280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0CCE7-10DC-4E44-A7EB-DB9D2E0988C6}"/>
              </a:ext>
            </a:extLst>
          </p:cNvPr>
          <p:cNvSpPr>
            <a:spLocks noGrp="1"/>
          </p:cNvSpPr>
          <p:nvPr>
            <p:ph type="title"/>
          </p:nvPr>
        </p:nvSpPr>
        <p:spPr/>
        <p:txBody>
          <a:bodyPr/>
          <a:lstStyle/>
          <a:p>
            <a:r>
              <a:rPr lang="en-CA" dirty="0"/>
              <a:t>Going backwards</a:t>
            </a:r>
          </a:p>
        </p:txBody>
      </p:sp>
      <p:sp>
        <p:nvSpPr>
          <p:cNvPr id="3" name="Content Placeholder 2">
            <a:extLst>
              <a:ext uri="{FF2B5EF4-FFF2-40B4-BE49-F238E27FC236}">
                <a16:creationId xmlns:a16="http://schemas.microsoft.com/office/drawing/2014/main" id="{5B131572-59A4-487F-8954-924C44447F9D}"/>
              </a:ext>
            </a:extLst>
          </p:cNvPr>
          <p:cNvSpPr>
            <a:spLocks noGrp="1"/>
          </p:cNvSpPr>
          <p:nvPr>
            <p:ph idx="1"/>
          </p:nvPr>
        </p:nvSpPr>
        <p:spPr/>
        <p:txBody>
          <a:bodyPr/>
          <a:lstStyle/>
          <a:p>
            <a:r>
              <a:rPr lang="en-CA" sz="2800" dirty="0"/>
              <a:t>December 2017 </a:t>
            </a:r>
            <a:r>
              <a:rPr lang="en-CA" sz="2800" dirty="0">
                <a:sym typeface="Wingdings" panose="05000000000000000000" pitchFamily="2" charset="2"/>
              </a:rPr>
              <a:t> FCC votes 3-2 (R-D) to repeal Open Internet Order, in effect June 2018 (upheld in </a:t>
            </a:r>
            <a:r>
              <a:rPr lang="en-CA" sz="2800" i="1" dirty="0">
                <a:sym typeface="Wingdings" panose="05000000000000000000" pitchFamily="2" charset="2"/>
              </a:rPr>
              <a:t>Mozilla v. FCC</a:t>
            </a:r>
            <a:r>
              <a:rPr lang="en-CA" sz="2800" dirty="0">
                <a:sym typeface="Wingdings" panose="05000000000000000000" pitchFamily="2" charset="2"/>
              </a:rPr>
              <a:t>, Oct 2019, DC App. Ct.))</a:t>
            </a:r>
          </a:p>
          <a:p>
            <a:r>
              <a:rPr lang="en-CA" sz="2800" dirty="0">
                <a:sym typeface="Wingdings" panose="05000000000000000000" pitchFamily="2" charset="2"/>
              </a:rPr>
              <a:t>June 11, 2018  “Restoring Internet Freedom” (irony!) comes into effect</a:t>
            </a:r>
            <a:endParaRPr lang="en-CA" sz="2800" dirty="0"/>
          </a:p>
        </p:txBody>
      </p:sp>
      <p:sp>
        <p:nvSpPr>
          <p:cNvPr id="4" name="Footer Placeholder 3">
            <a:extLst>
              <a:ext uri="{FF2B5EF4-FFF2-40B4-BE49-F238E27FC236}">
                <a16:creationId xmlns:a16="http://schemas.microsoft.com/office/drawing/2014/main" id="{3B4536F1-50BD-43CE-8816-0163B5250C38}"/>
              </a:ext>
            </a:extLst>
          </p:cNvPr>
          <p:cNvSpPr>
            <a:spLocks noGrp="1"/>
          </p:cNvSpPr>
          <p:nvPr>
            <p:ph type="ftr" sz="quarter" idx="11"/>
          </p:nvPr>
        </p:nvSpPr>
        <p:spPr/>
        <p:txBody>
          <a:bodyPr/>
          <a:lstStyle/>
          <a:p>
            <a:pPr>
              <a:defRPr/>
            </a:pPr>
            <a:r>
              <a:rPr lang="en-US"/>
              <a:t>Class 3</a:t>
            </a:r>
            <a:endParaRPr lang="en-US" dirty="0"/>
          </a:p>
        </p:txBody>
      </p:sp>
      <p:pic>
        <p:nvPicPr>
          <p:cNvPr id="5" name="Picture 2" descr="Dr Evil Laser Meme |  WE'RE REPEALING NET NEUTRALITY TO; &quot;HELP CONSUMERS AND LOWER COMPETITION&quot; | image tagged in memes,dr evil laser | made w/ Imgflip meme maker">
            <a:extLst>
              <a:ext uri="{FF2B5EF4-FFF2-40B4-BE49-F238E27FC236}">
                <a16:creationId xmlns:a16="http://schemas.microsoft.com/office/drawing/2014/main" id="{E0B92600-41BE-440C-AE4D-86C0237439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645024"/>
            <a:ext cx="2761703" cy="223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2064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1D8E6-269E-4C36-B2E9-F0CB0DD1ADEA}"/>
              </a:ext>
            </a:extLst>
          </p:cNvPr>
          <p:cNvSpPr>
            <a:spLocks noGrp="1"/>
          </p:cNvSpPr>
          <p:nvPr>
            <p:ph type="title"/>
          </p:nvPr>
        </p:nvSpPr>
        <p:spPr/>
        <p:txBody>
          <a:bodyPr/>
          <a:lstStyle/>
          <a:p>
            <a:r>
              <a:rPr lang="en-CA" dirty="0"/>
              <a:t>Net neutrality USA 2021</a:t>
            </a:r>
            <a:br>
              <a:rPr lang="en-CA" dirty="0"/>
            </a:br>
            <a:r>
              <a:rPr lang="en-CA" dirty="0"/>
              <a:t>Elections have consequences</a:t>
            </a:r>
          </a:p>
        </p:txBody>
      </p:sp>
      <p:sp>
        <p:nvSpPr>
          <p:cNvPr id="4" name="Footer Placeholder 3">
            <a:extLst>
              <a:ext uri="{FF2B5EF4-FFF2-40B4-BE49-F238E27FC236}">
                <a16:creationId xmlns:a16="http://schemas.microsoft.com/office/drawing/2014/main" id="{ACACA3CE-2CA4-47FD-9085-FECE24E3A4AC}"/>
              </a:ext>
            </a:extLst>
          </p:cNvPr>
          <p:cNvSpPr>
            <a:spLocks noGrp="1"/>
          </p:cNvSpPr>
          <p:nvPr>
            <p:ph type="ftr" sz="quarter" idx="11"/>
          </p:nvPr>
        </p:nvSpPr>
        <p:spPr/>
        <p:txBody>
          <a:bodyPr/>
          <a:lstStyle/>
          <a:p>
            <a:pPr>
              <a:defRPr/>
            </a:pPr>
            <a:r>
              <a:rPr lang="en-US"/>
              <a:t>Class 3</a:t>
            </a:r>
            <a:endParaRPr lang="en-US" dirty="0"/>
          </a:p>
        </p:txBody>
      </p:sp>
      <p:sp>
        <p:nvSpPr>
          <p:cNvPr id="5" name="Content Placeholder 4">
            <a:extLst>
              <a:ext uri="{FF2B5EF4-FFF2-40B4-BE49-F238E27FC236}">
                <a16:creationId xmlns:a16="http://schemas.microsoft.com/office/drawing/2014/main" id="{2C55B899-BE38-4103-B6AF-DDF6B734CB03}"/>
              </a:ext>
            </a:extLst>
          </p:cNvPr>
          <p:cNvSpPr>
            <a:spLocks noGrp="1"/>
          </p:cNvSpPr>
          <p:nvPr>
            <p:ph idx="1"/>
          </p:nvPr>
        </p:nvSpPr>
        <p:spPr>
          <a:xfrm>
            <a:off x="457200" y="1844824"/>
            <a:ext cx="8229600" cy="4281339"/>
          </a:xfrm>
        </p:spPr>
        <p:txBody>
          <a:bodyPr/>
          <a:lstStyle/>
          <a:p>
            <a:pPr marL="0" indent="0">
              <a:buNone/>
            </a:pPr>
            <a:r>
              <a:rPr lang="en-CA" u="sng" dirty="0"/>
              <a:t>President Biden Executive Order, July 9, 2021</a:t>
            </a:r>
          </a:p>
          <a:p>
            <a:pPr marL="0" indent="0">
              <a:buNone/>
            </a:pPr>
            <a:endParaRPr lang="en-US" sz="2400" i="1" dirty="0"/>
          </a:p>
          <a:p>
            <a:pPr marL="0" indent="0">
              <a:buNone/>
            </a:pPr>
            <a:r>
              <a:rPr lang="en-US" sz="2400" dirty="0"/>
              <a:t>“… the Chair of the Federal Communications Commission is encouraged to work with the rest of the Commission, as appropriate and consistent with applicable law, to consider:</a:t>
            </a:r>
          </a:p>
          <a:p>
            <a:pPr marL="0" indent="0">
              <a:buNone/>
            </a:pPr>
            <a:r>
              <a:rPr lang="en-US" sz="2400" dirty="0"/>
              <a:t>          (</a:t>
            </a:r>
            <a:r>
              <a:rPr lang="en-US" sz="2400" dirty="0" err="1"/>
              <a:t>i</a:t>
            </a:r>
            <a:r>
              <a:rPr lang="en-US" sz="2400" dirty="0"/>
              <a:t>)    adopting through appropriate rulemaking “Net Neutrality” rules similar to those previously adopted under title II of the Communications Act of 1934 as amended by the Telecommunications Act of 1996, in “Protecting and Promoting the Open Internet,” 80 Fed. Reg. 19738 (Apr. 13, 2015)”</a:t>
            </a:r>
            <a:endParaRPr lang="en-CA" sz="2400" dirty="0"/>
          </a:p>
        </p:txBody>
      </p:sp>
    </p:spTree>
    <p:extLst>
      <p:ext uri="{BB962C8B-B14F-4D97-AF65-F5344CB8AC3E}">
        <p14:creationId xmlns:p14="http://schemas.microsoft.com/office/powerpoint/2010/main" val="1092397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16528-8949-4FDA-9850-CA4C41B5609A}"/>
              </a:ext>
            </a:extLst>
          </p:cNvPr>
          <p:cNvSpPr>
            <a:spLocks noGrp="1"/>
          </p:cNvSpPr>
          <p:nvPr>
            <p:ph type="title"/>
          </p:nvPr>
        </p:nvSpPr>
        <p:spPr/>
        <p:txBody>
          <a:bodyPr/>
          <a:lstStyle/>
          <a:p>
            <a:r>
              <a:rPr lang="en-CA" dirty="0"/>
              <a:t>But…there was a problem</a:t>
            </a:r>
          </a:p>
        </p:txBody>
      </p:sp>
      <p:sp>
        <p:nvSpPr>
          <p:cNvPr id="5" name="Text Placeholder 4">
            <a:extLst>
              <a:ext uri="{FF2B5EF4-FFF2-40B4-BE49-F238E27FC236}">
                <a16:creationId xmlns:a16="http://schemas.microsoft.com/office/drawing/2014/main" id="{6EEDAD7D-2460-F68B-58EA-F8118CB70513}"/>
              </a:ext>
            </a:extLst>
          </p:cNvPr>
          <p:cNvSpPr>
            <a:spLocks noGrp="1"/>
          </p:cNvSpPr>
          <p:nvPr>
            <p:ph type="body" idx="1"/>
          </p:nvPr>
        </p:nvSpPr>
        <p:spPr/>
        <p:txBody>
          <a:bodyPr/>
          <a:lstStyle/>
          <a:p>
            <a:r>
              <a:rPr lang="en-CA" dirty="0"/>
              <a:t>Problem</a:t>
            </a:r>
          </a:p>
        </p:txBody>
      </p:sp>
      <p:sp>
        <p:nvSpPr>
          <p:cNvPr id="3" name="Content Placeholder 2">
            <a:extLst>
              <a:ext uri="{FF2B5EF4-FFF2-40B4-BE49-F238E27FC236}">
                <a16:creationId xmlns:a16="http://schemas.microsoft.com/office/drawing/2014/main" id="{AFA6E555-4CFE-4D83-801E-A6172F079E89}"/>
              </a:ext>
            </a:extLst>
          </p:cNvPr>
          <p:cNvSpPr>
            <a:spLocks noGrp="1"/>
          </p:cNvSpPr>
          <p:nvPr>
            <p:ph sz="half" idx="2"/>
          </p:nvPr>
        </p:nvSpPr>
        <p:spPr/>
        <p:txBody>
          <a:bodyPr/>
          <a:lstStyle/>
          <a:p>
            <a:r>
              <a:rPr lang="en-CA" dirty="0"/>
              <a:t>FCC appointments were stuck!</a:t>
            </a:r>
          </a:p>
          <a:p>
            <a:r>
              <a:rPr lang="en-CA" dirty="0"/>
              <a:t>Commissioners were 2-2 Dems-</a:t>
            </a:r>
            <a:r>
              <a:rPr lang="en-CA" dirty="0" err="1"/>
              <a:t>Repubs</a:t>
            </a:r>
            <a:r>
              <a:rPr lang="en-CA" dirty="0"/>
              <a:t>, 1 vacant</a:t>
            </a:r>
          </a:p>
          <a:p>
            <a:pPr>
              <a:buFont typeface="Wingdings" panose="05000000000000000000" pitchFamily="2" charset="2"/>
              <a:buChar char="à"/>
            </a:pPr>
            <a:r>
              <a:rPr lang="en-CA" dirty="0">
                <a:sym typeface="Wingdings" panose="05000000000000000000" pitchFamily="2" charset="2"/>
              </a:rPr>
              <a:t>Couldn’t do anything</a:t>
            </a:r>
          </a:p>
          <a:p>
            <a:pPr marL="0" indent="0">
              <a:buNone/>
            </a:pPr>
            <a:r>
              <a:rPr lang="en-CA" dirty="0">
                <a:sym typeface="Wingdings" panose="05000000000000000000" pitchFamily="2" charset="2"/>
              </a:rPr>
              <a:t>FINALLY in Fall 2023 Senate confirmed Biden’s second nominee Anna Gomez</a:t>
            </a:r>
            <a:endParaRPr lang="en-CA" dirty="0"/>
          </a:p>
          <a:p>
            <a:pPr marL="0" indent="0">
              <a:buNone/>
            </a:pPr>
            <a:endParaRPr lang="en-CA" dirty="0">
              <a:sym typeface="Wingdings" panose="05000000000000000000" pitchFamily="2" charset="2"/>
            </a:endParaRPr>
          </a:p>
          <a:p>
            <a:pPr marL="0" indent="0">
              <a:buNone/>
            </a:pPr>
            <a:endParaRPr lang="en-CA" dirty="0"/>
          </a:p>
        </p:txBody>
      </p:sp>
      <p:sp>
        <p:nvSpPr>
          <p:cNvPr id="6" name="Text Placeholder 5">
            <a:extLst>
              <a:ext uri="{FF2B5EF4-FFF2-40B4-BE49-F238E27FC236}">
                <a16:creationId xmlns:a16="http://schemas.microsoft.com/office/drawing/2014/main" id="{38197C9A-C020-F160-B171-5E770D2C582A}"/>
              </a:ext>
            </a:extLst>
          </p:cNvPr>
          <p:cNvSpPr>
            <a:spLocks noGrp="1"/>
          </p:cNvSpPr>
          <p:nvPr>
            <p:ph type="body" sz="quarter" idx="3"/>
          </p:nvPr>
        </p:nvSpPr>
        <p:spPr/>
        <p:txBody>
          <a:bodyPr/>
          <a:lstStyle/>
          <a:p>
            <a:r>
              <a:rPr lang="en-CA" dirty="0"/>
              <a:t>Temporary Solution(s)</a:t>
            </a:r>
          </a:p>
        </p:txBody>
      </p:sp>
      <p:sp>
        <p:nvSpPr>
          <p:cNvPr id="7" name="Content Placeholder 6">
            <a:extLst>
              <a:ext uri="{FF2B5EF4-FFF2-40B4-BE49-F238E27FC236}">
                <a16:creationId xmlns:a16="http://schemas.microsoft.com/office/drawing/2014/main" id="{EB3B1010-BFAA-BB2D-B7E1-62E10EFB58A9}"/>
              </a:ext>
            </a:extLst>
          </p:cNvPr>
          <p:cNvSpPr>
            <a:spLocks noGrp="1"/>
          </p:cNvSpPr>
          <p:nvPr>
            <p:ph sz="quarter" idx="4"/>
          </p:nvPr>
        </p:nvSpPr>
        <p:spPr/>
        <p:txBody>
          <a:bodyPr/>
          <a:lstStyle/>
          <a:p>
            <a:pPr marL="0" indent="0">
              <a:buNone/>
            </a:pPr>
            <a:r>
              <a:rPr lang="en-US" sz="1800" dirty="0"/>
              <a:t>1. </a:t>
            </a:r>
            <a:r>
              <a:rPr lang="en-US" sz="1800" i="1" dirty="0"/>
              <a:t>The Net Neutrality and Broadband Justice Act</a:t>
            </a:r>
          </a:p>
          <a:p>
            <a:pPr marL="0" indent="0">
              <a:buNone/>
            </a:pPr>
            <a:r>
              <a:rPr lang="en-US" sz="1800" dirty="0"/>
              <a:t>August 2022</a:t>
            </a:r>
          </a:p>
          <a:p>
            <a:pPr>
              <a:buFont typeface="Wingdings" panose="05000000000000000000" pitchFamily="2" charset="2"/>
              <a:buChar char="à"/>
            </a:pPr>
            <a:r>
              <a:rPr lang="en-US" sz="1800" dirty="0">
                <a:sym typeface="Wingdings" panose="05000000000000000000" pitchFamily="2" charset="2"/>
              </a:rPr>
              <a:t>Amends the </a:t>
            </a:r>
            <a:r>
              <a:rPr lang="en-US" sz="1800" i="1" dirty="0">
                <a:sym typeface="Wingdings" panose="05000000000000000000" pitchFamily="2" charset="2"/>
              </a:rPr>
              <a:t>Communications Act t</a:t>
            </a:r>
            <a:r>
              <a:rPr lang="en-CA" sz="1800" dirty="0"/>
              <a:t>o make broadband providers Telecommunications providers so 202(1) would apply</a:t>
            </a:r>
          </a:p>
          <a:p>
            <a:pPr marL="0" indent="0">
              <a:buNone/>
            </a:pPr>
            <a:r>
              <a:rPr lang="en-CA" sz="1800" dirty="0">
                <a:sym typeface="Wingdings" panose="05000000000000000000" pitchFamily="2" charset="2"/>
              </a:rPr>
              <a:t> Never passed</a:t>
            </a:r>
            <a:endParaRPr lang="en-CA" sz="1800" dirty="0"/>
          </a:p>
          <a:p>
            <a:pPr marL="0" indent="0">
              <a:buNone/>
            </a:pPr>
            <a:endParaRPr lang="en-CA" sz="1800" dirty="0"/>
          </a:p>
          <a:p>
            <a:pPr marL="0" indent="0">
              <a:buNone/>
            </a:pPr>
            <a:r>
              <a:rPr lang="en-CA" sz="1800" dirty="0"/>
              <a:t>2. Also State laws! Especially California</a:t>
            </a:r>
          </a:p>
        </p:txBody>
      </p:sp>
      <p:sp>
        <p:nvSpPr>
          <p:cNvPr id="4" name="Footer Placeholder 3">
            <a:extLst>
              <a:ext uri="{FF2B5EF4-FFF2-40B4-BE49-F238E27FC236}">
                <a16:creationId xmlns:a16="http://schemas.microsoft.com/office/drawing/2014/main" id="{58E6AA00-66D2-4584-8A6A-CC14786A3F0F}"/>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843205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1D8E6-269E-4C36-B2E9-F0CB0DD1ADEA}"/>
              </a:ext>
            </a:extLst>
          </p:cNvPr>
          <p:cNvSpPr>
            <a:spLocks noGrp="1"/>
          </p:cNvSpPr>
          <p:nvPr>
            <p:ph type="title"/>
          </p:nvPr>
        </p:nvSpPr>
        <p:spPr/>
        <p:txBody>
          <a:bodyPr/>
          <a:lstStyle/>
          <a:p>
            <a:r>
              <a:rPr lang="en-CA" dirty="0"/>
              <a:t>Net neutrality USA 2024</a:t>
            </a:r>
          </a:p>
        </p:txBody>
      </p:sp>
      <p:sp>
        <p:nvSpPr>
          <p:cNvPr id="4" name="Footer Placeholder 3">
            <a:extLst>
              <a:ext uri="{FF2B5EF4-FFF2-40B4-BE49-F238E27FC236}">
                <a16:creationId xmlns:a16="http://schemas.microsoft.com/office/drawing/2014/main" id="{ACACA3CE-2CA4-47FD-9085-FECE24E3A4AC}"/>
              </a:ext>
            </a:extLst>
          </p:cNvPr>
          <p:cNvSpPr>
            <a:spLocks noGrp="1"/>
          </p:cNvSpPr>
          <p:nvPr>
            <p:ph type="ftr" sz="quarter" idx="11"/>
          </p:nvPr>
        </p:nvSpPr>
        <p:spPr/>
        <p:txBody>
          <a:bodyPr/>
          <a:lstStyle/>
          <a:p>
            <a:pPr>
              <a:defRPr/>
            </a:pPr>
            <a:r>
              <a:rPr lang="en-US"/>
              <a:t>Class 3</a:t>
            </a:r>
            <a:endParaRPr lang="en-US" dirty="0"/>
          </a:p>
        </p:txBody>
      </p:sp>
      <p:sp>
        <p:nvSpPr>
          <p:cNvPr id="5" name="Content Placeholder 4">
            <a:extLst>
              <a:ext uri="{FF2B5EF4-FFF2-40B4-BE49-F238E27FC236}">
                <a16:creationId xmlns:a16="http://schemas.microsoft.com/office/drawing/2014/main" id="{2C55B899-BE38-4103-B6AF-DDF6B734CB03}"/>
              </a:ext>
            </a:extLst>
          </p:cNvPr>
          <p:cNvSpPr>
            <a:spLocks noGrp="1"/>
          </p:cNvSpPr>
          <p:nvPr>
            <p:ph idx="1"/>
          </p:nvPr>
        </p:nvSpPr>
        <p:spPr>
          <a:xfrm>
            <a:off x="457200" y="1628800"/>
            <a:ext cx="8229600" cy="4497363"/>
          </a:xfrm>
        </p:spPr>
        <p:txBody>
          <a:bodyPr/>
          <a:lstStyle/>
          <a:p>
            <a:pPr marL="0" indent="0">
              <a:buNone/>
            </a:pPr>
            <a:r>
              <a:rPr lang="en-CA" sz="2400" b="1" dirty="0"/>
              <a:t>April 2024 </a:t>
            </a:r>
            <a:r>
              <a:rPr lang="en-CA" sz="2400" dirty="0">
                <a:sym typeface="Wingdings" panose="05000000000000000000" pitchFamily="2" charset="2"/>
              </a:rPr>
              <a:t> FCC votes (3-2 again) to </a:t>
            </a:r>
            <a:r>
              <a:rPr lang="en-US" sz="2400" dirty="0">
                <a:sym typeface="Wingdings" panose="05000000000000000000" pitchFamily="2" charset="2"/>
              </a:rPr>
              <a:t>reclassify ISPs as common carriers; reinstate Obama’s 2015 rules to come into force in July; net neutrality is back, </a:t>
            </a:r>
            <a:r>
              <a:rPr lang="en-US" sz="2400" dirty="0" err="1">
                <a:sym typeface="Wingdings" panose="05000000000000000000" pitchFamily="2" charset="2"/>
              </a:rPr>
              <a:t>baybeee</a:t>
            </a:r>
            <a:r>
              <a:rPr lang="en-US" sz="2400" dirty="0">
                <a:sym typeface="Wingdings" panose="05000000000000000000" pitchFamily="2" charset="2"/>
              </a:rPr>
              <a:t>!</a:t>
            </a:r>
          </a:p>
          <a:p>
            <a:pPr marL="0" indent="0">
              <a:buNone/>
            </a:pPr>
            <a:r>
              <a:rPr lang="en-US" sz="2400" dirty="0">
                <a:sym typeface="Wingdings" panose="05000000000000000000" pitchFamily="2" charset="2"/>
              </a:rPr>
              <a:t>(… Republicans not happy, lawsuits …)</a:t>
            </a:r>
          </a:p>
          <a:p>
            <a:pPr marL="0" indent="0">
              <a:buNone/>
            </a:pPr>
            <a:r>
              <a:rPr lang="en-CA" sz="2400" dirty="0"/>
              <a:t>July 2024 </a:t>
            </a:r>
            <a:r>
              <a:rPr lang="en-CA" sz="2400" dirty="0">
                <a:sym typeface="Wingdings" panose="05000000000000000000" pitchFamily="2" charset="2"/>
              </a:rPr>
              <a:t> Sixth Circuit CA panel of judges </a:t>
            </a:r>
            <a:r>
              <a:rPr lang="en-CA" sz="2400" i="1" dirty="0">
                <a:sym typeface="Wingdings" panose="05000000000000000000" pitchFamily="2" charset="2"/>
              </a:rPr>
              <a:t>paused</a:t>
            </a:r>
            <a:r>
              <a:rPr lang="en-CA" sz="2400" dirty="0">
                <a:sym typeface="Wingdings" panose="05000000000000000000" pitchFamily="2" charset="2"/>
              </a:rPr>
              <a:t> rules</a:t>
            </a:r>
          </a:p>
          <a:p>
            <a:pPr marL="0" indent="0">
              <a:buNone/>
            </a:pPr>
            <a:r>
              <a:rPr lang="en-CA" sz="2400" dirty="0">
                <a:sym typeface="Wingdings" panose="05000000000000000000" pitchFamily="2" charset="2"/>
              </a:rPr>
              <a:t>August 2024  </a:t>
            </a:r>
            <a:r>
              <a:rPr lang="en-US" sz="2400" dirty="0">
                <a:sym typeface="Wingdings" panose="05000000000000000000" pitchFamily="2" charset="2"/>
              </a:rPr>
              <a:t>In re:  MCP No. 185; FEDERAL COMMUNICATIONS COMMISSION, IN THE MATTER OF SAFEGUARDING AND SECURING THE OPEN INTERNET</a:t>
            </a:r>
            <a:r>
              <a:rPr lang="en-CA" sz="2400" dirty="0">
                <a:sym typeface="Wingdings" panose="05000000000000000000" pitchFamily="2" charset="2"/>
              </a:rPr>
              <a:t>… Sixth Cir. BLOCKS rules, net neutrality again in limbo, pending much more litigation…</a:t>
            </a:r>
            <a:endParaRPr lang="en-CA" sz="2400" dirty="0"/>
          </a:p>
        </p:txBody>
      </p:sp>
    </p:spTree>
    <p:extLst>
      <p:ext uri="{BB962C8B-B14F-4D97-AF65-F5344CB8AC3E}">
        <p14:creationId xmlns:p14="http://schemas.microsoft.com/office/powerpoint/2010/main" val="189920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C738A-9034-4927-859A-4A45776B40C7}"/>
              </a:ext>
            </a:extLst>
          </p:cNvPr>
          <p:cNvSpPr>
            <a:spLocks noGrp="1"/>
          </p:cNvSpPr>
          <p:nvPr>
            <p:ph type="title"/>
          </p:nvPr>
        </p:nvSpPr>
        <p:spPr>
          <a:xfrm>
            <a:off x="457200" y="274638"/>
            <a:ext cx="8229600" cy="706090"/>
          </a:xfrm>
        </p:spPr>
        <p:txBody>
          <a:bodyPr/>
          <a:lstStyle/>
          <a:p>
            <a:r>
              <a:rPr lang="en-CA" dirty="0"/>
              <a:t>Net neutrality - Europe</a:t>
            </a:r>
          </a:p>
        </p:txBody>
      </p:sp>
      <p:sp>
        <p:nvSpPr>
          <p:cNvPr id="3" name="Content Placeholder 2">
            <a:extLst>
              <a:ext uri="{FF2B5EF4-FFF2-40B4-BE49-F238E27FC236}">
                <a16:creationId xmlns:a16="http://schemas.microsoft.com/office/drawing/2014/main" id="{FDC9C992-BBF5-4CDB-9377-5299AF849D8A}"/>
              </a:ext>
            </a:extLst>
          </p:cNvPr>
          <p:cNvSpPr>
            <a:spLocks noGrp="1"/>
          </p:cNvSpPr>
          <p:nvPr>
            <p:ph idx="1"/>
          </p:nvPr>
        </p:nvSpPr>
        <p:spPr>
          <a:xfrm>
            <a:off x="457200" y="980728"/>
            <a:ext cx="8229600" cy="5145435"/>
          </a:xfrm>
        </p:spPr>
        <p:txBody>
          <a:bodyPr/>
          <a:lstStyle/>
          <a:p>
            <a:pPr marL="0" indent="0">
              <a:buNone/>
            </a:pPr>
            <a:r>
              <a:rPr lang="en-US" sz="2400" i="1" dirty="0"/>
              <a:t>Regulation (EU) 2015/2120 of the European Parliament and of the Council of 25 November 2015 laying down measures concerning open internet access and amending Directive 2002/22/EC on universal service and users’ rights relating to electronic communications networks and services and Regulation (EU) No 531/2012 on roaming on public mobile communications networks within the Union:</a:t>
            </a:r>
          </a:p>
          <a:p>
            <a:pPr marL="0" indent="0">
              <a:buNone/>
            </a:pPr>
            <a:r>
              <a:rPr lang="en-US" sz="2400" b="1" dirty="0"/>
              <a:t>“WHEREAS…This Regulation aims to establish common rules to safeguard equal and non-discriminatory treatment of traffic in the provision of internet access services and related end-users’ rights…”</a:t>
            </a:r>
          </a:p>
          <a:p>
            <a:pPr marL="0" indent="0">
              <a:buNone/>
            </a:pPr>
            <a:r>
              <a:rPr lang="en-US" dirty="0">
                <a:sym typeface="Wingdings" panose="05000000000000000000" pitchFamily="2" charset="2"/>
              </a:rPr>
              <a:t>CJEU - Judgment in Joined Cases C-807/18 and C-39/19 September 15, 2020  regs all good!</a:t>
            </a:r>
            <a:endParaRPr lang="en-CA" dirty="0"/>
          </a:p>
        </p:txBody>
      </p:sp>
      <p:sp>
        <p:nvSpPr>
          <p:cNvPr id="4" name="Footer Placeholder 3">
            <a:extLst>
              <a:ext uri="{FF2B5EF4-FFF2-40B4-BE49-F238E27FC236}">
                <a16:creationId xmlns:a16="http://schemas.microsoft.com/office/drawing/2014/main" id="{97B178DD-2C26-4817-BDAE-CC9FED4768AF}"/>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4026467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a:xfrm>
            <a:off x="758031" y="1340768"/>
            <a:ext cx="7772400" cy="3384376"/>
          </a:xfrm>
        </p:spPr>
        <p:txBody>
          <a:bodyPr/>
          <a:lstStyle/>
          <a:p>
            <a:r>
              <a:rPr lang="en-CA" dirty="0"/>
              <a:t>INTRO TO COPYRIGHT, territorial jurisdiction, finding violators</a:t>
            </a:r>
            <a:br>
              <a:rPr lang="en-CA" dirty="0"/>
            </a:br>
            <a:r>
              <a:rPr lang="en-CA" dirty="0"/>
              <a:t>(all a jumbled mess…)</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dirty="0"/>
              <a:t>Class 3</a:t>
            </a:r>
          </a:p>
        </p:txBody>
      </p:sp>
    </p:spTree>
    <p:extLst>
      <p:ext uri="{BB962C8B-B14F-4D97-AF65-F5344CB8AC3E}">
        <p14:creationId xmlns:p14="http://schemas.microsoft.com/office/powerpoint/2010/main" val="3509038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6852-0BDC-40BD-B6EE-E8B54FDB709D}"/>
              </a:ext>
            </a:extLst>
          </p:cNvPr>
          <p:cNvSpPr>
            <a:spLocks noGrp="1"/>
          </p:cNvSpPr>
          <p:nvPr>
            <p:ph type="title"/>
          </p:nvPr>
        </p:nvSpPr>
        <p:spPr/>
        <p:txBody>
          <a:bodyPr/>
          <a:lstStyle/>
          <a:p>
            <a:r>
              <a:rPr lang="en-CA" dirty="0"/>
              <a:t>Copyright 101</a:t>
            </a:r>
          </a:p>
        </p:txBody>
      </p:sp>
      <p:sp>
        <p:nvSpPr>
          <p:cNvPr id="3" name="Content Placeholder 2">
            <a:extLst>
              <a:ext uri="{FF2B5EF4-FFF2-40B4-BE49-F238E27FC236}">
                <a16:creationId xmlns:a16="http://schemas.microsoft.com/office/drawing/2014/main" id="{391A375C-18A3-4F13-921B-9C77780ECA07}"/>
              </a:ext>
            </a:extLst>
          </p:cNvPr>
          <p:cNvSpPr>
            <a:spLocks noGrp="1"/>
          </p:cNvSpPr>
          <p:nvPr>
            <p:ph idx="1"/>
          </p:nvPr>
        </p:nvSpPr>
        <p:spPr/>
        <p:txBody>
          <a:bodyPr/>
          <a:lstStyle/>
          <a:p>
            <a:pPr eaLnBrk="1" hangingPunct="1">
              <a:buNone/>
            </a:pPr>
            <a:r>
              <a:rPr lang="en-US" altLang="en-US" dirty="0"/>
              <a:t>It’s right (no pun intended) there in the name!</a:t>
            </a:r>
          </a:p>
          <a:p>
            <a:pPr eaLnBrk="1" hangingPunct="1">
              <a:buNone/>
            </a:pPr>
            <a:r>
              <a:rPr lang="en-US" altLang="en-US" sz="4400" b="1" dirty="0"/>
              <a:t>The “right” to “copy”</a:t>
            </a:r>
          </a:p>
          <a:p>
            <a:pPr eaLnBrk="1" hangingPunct="1">
              <a:buNone/>
            </a:pPr>
            <a:endParaRPr lang="en-US" altLang="en-US" b="1" dirty="0"/>
          </a:p>
          <a:p>
            <a:pPr eaLnBrk="1" hangingPunct="1">
              <a:buNone/>
            </a:pPr>
            <a:r>
              <a:rPr lang="en-US" altLang="en-US" b="1" dirty="0"/>
              <a:t>In legal-ese:</a:t>
            </a:r>
          </a:p>
          <a:p>
            <a:pPr eaLnBrk="1" hangingPunct="1">
              <a:buNone/>
            </a:pPr>
            <a:r>
              <a:rPr lang="en-CA" altLang="en-US" dirty="0"/>
              <a:t>the sole right to produce or reproduce the work or any substantial part thereof in any material form whatever (…) (s.3 </a:t>
            </a:r>
            <a:r>
              <a:rPr lang="en-CA" altLang="en-US" i="1" dirty="0"/>
              <a:t>Copyright Act</a:t>
            </a:r>
            <a:r>
              <a:rPr lang="en-CA" altLang="en-US" dirty="0"/>
              <a:t>)</a:t>
            </a:r>
            <a:endParaRPr lang="en-US" altLang="en-US" dirty="0"/>
          </a:p>
        </p:txBody>
      </p:sp>
      <p:sp>
        <p:nvSpPr>
          <p:cNvPr id="4" name="Footer Placeholder 3">
            <a:extLst>
              <a:ext uri="{FF2B5EF4-FFF2-40B4-BE49-F238E27FC236}">
                <a16:creationId xmlns:a16="http://schemas.microsoft.com/office/drawing/2014/main" id="{BC242A70-5E5E-4853-AF10-42206BD61A02}"/>
              </a:ext>
            </a:extLst>
          </p:cNvPr>
          <p:cNvSpPr>
            <a:spLocks noGrp="1"/>
          </p:cNvSpPr>
          <p:nvPr>
            <p:ph type="ftr" sz="quarter" idx="11"/>
          </p:nvPr>
        </p:nvSpPr>
        <p:spPr/>
        <p:txBody>
          <a:bodyPr/>
          <a:lstStyle/>
          <a:p>
            <a:pPr>
              <a:defRPr/>
            </a:pPr>
            <a:r>
              <a:rPr lang="en-US" dirty="0"/>
              <a:t>Class 3</a:t>
            </a:r>
          </a:p>
        </p:txBody>
      </p:sp>
    </p:spTree>
    <p:extLst>
      <p:ext uri="{BB962C8B-B14F-4D97-AF65-F5344CB8AC3E}">
        <p14:creationId xmlns:p14="http://schemas.microsoft.com/office/powerpoint/2010/main" val="1446872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58F53-938C-3AE3-2EC9-D419C64DDE39}"/>
              </a:ext>
            </a:extLst>
          </p:cNvPr>
          <p:cNvSpPr>
            <a:spLocks noGrp="1"/>
          </p:cNvSpPr>
          <p:nvPr>
            <p:ph type="title"/>
          </p:nvPr>
        </p:nvSpPr>
        <p:spPr/>
        <p:txBody>
          <a:bodyPr/>
          <a:lstStyle/>
          <a:p>
            <a:r>
              <a:rPr lang="en-CA" dirty="0"/>
              <a:t>In the News</a:t>
            </a:r>
          </a:p>
        </p:txBody>
      </p:sp>
      <p:sp>
        <p:nvSpPr>
          <p:cNvPr id="3" name="Content Placeholder 2">
            <a:extLst>
              <a:ext uri="{FF2B5EF4-FFF2-40B4-BE49-F238E27FC236}">
                <a16:creationId xmlns:a16="http://schemas.microsoft.com/office/drawing/2014/main" id="{D9C526A2-9712-6DFD-0C30-13699949E5DF}"/>
              </a:ext>
            </a:extLst>
          </p:cNvPr>
          <p:cNvSpPr>
            <a:spLocks noGrp="1"/>
          </p:cNvSpPr>
          <p:nvPr>
            <p:ph idx="1"/>
          </p:nvPr>
        </p:nvSpPr>
        <p:spPr/>
        <p:txBody>
          <a:bodyPr/>
          <a:lstStyle/>
          <a:p>
            <a:pPr marL="0" indent="0">
              <a:buNone/>
            </a:pPr>
            <a:r>
              <a:rPr lang="en-US" i="1" dirty="0"/>
              <a:t>Rogers To Become Majority Owner Of MLSE After $4.7B Buyout Of Bell </a:t>
            </a:r>
            <a:r>
              <a:rPr lang="en-US" dirty="0"/>
              <a:t>(Forbes.com)</a:t>
            </a:r>
          </a:p>
          <a:p>
            <a:pPr marL="0" indent="0">
              <a:buNone/>
            </a:pPr>
            <a:r>
              <a:rPr lang="en-US" sz="2400" dirty="0"/>
              <a:t>“Rogers announced that it has signed an agreement to buy Bell’s 37.5% ownership stake in the parent company — which owns the Toronto Maple </a:t>
            </a:r>
            <a:r>
              <a:rPr lang="en-US" sz="2400" dirty="0" err="1"/>
              <a:t>Leafs</a:t>
            </a:r>
            <a:r>
              <a:rPr lang="en-US" sz="2400" dirty="0"/>
              <a:t>, Raptors, Argonauts of the CFL, and Toronto FC (among other sports properties) — for $4.7 billion.”</a:t>
            </a:r>
          </a:p>
          <a:p>
            <a:pPr marL="0" indent="0">
              <a:buNone/>
            </a:pPr>
            <a:endParaRPr lang="en-US" dirty="0"/>
          </a:p>
          <a:p>
            <a:pPr marL="0" indent="0">
              <a:buNone/>
            </a:pPr>
            <a:r>
              <a:rPr lang="en-US" i="1" dirty="0"/>
              <a:t>With NHL national rights up soon, is Amazon the big winner after MLSE deal?</a:t>
            </a:r>
            <a:r>
              <a:rPr lang="en-US" dirty="0"/>
              <a:t> (Financial Post)</a:t>
            </a:r>
            <a:endParaRPr lang="en-CA" dirty="0"/>
          </a:p>
        </p:txBody>
      </p:sp>
      <p:sp>
        <p:nvSpPr>
          <p:cNvPr id="4" name="Footer Placeholder 3">
            <a:extLst>
              <a:ext uri="{FF2B5EF4-FFF2-40B4-BE49-F238E27FC236}">
                <a16:creationId xmlns:a16="http://schemas.microsoft.com/office/drawing/2014/main" id="{41AE5141-D517-DED1-8468-3B05F352C892}"/>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33447398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95D4A-3FB3-42C1-BBA2-4F04355812B7}"/>
              </a:ext>
            </a:extLst>
          </p:cNvPr>
          <p:cNvSpPr>
            <a:spLocks noGrp="1"/>
          </p:cNvSpPr>
          <p:nvPr>
            <p:ph type="title"/>
          </p:nvPr>
        </p:nvSpPr>
        <p:spPr/>
        <p:txBody>
          <a:bodyPr/>
          <a:lstStyle/>
          <a:p>
            <a:r>
              <a:rPr lang="en-CA" dirty="0"/>
              <a:t>Letter to my Client</a:t>
            </a:r>
          </a:p>
        </p:txBody>
      </p:sp>
      <p:sp>
        <p:nvSpPr>
          <p:cNvPr id="3" name="Content Placeholder 2">
            <a:extLst>
              <a:ext uri="{FF2B5EF4-FFF2-40B4-BE49-F238E27FC236}">
                <a16:creationId xmlns:a16="http://schemas.microsoft.com/office/drawing/2014/main" id="{8F538CAA-D8AA-435A-8D97-7350989F5C5C}"/>
              </a:ext>
            </a:extLst>
          </p:cNvPr>
          <p:cNvSpPr>
            <a:spLocks noGrp="1"/>
          </p:cNvSpPr>
          <p:nvPr>
            <p:ph idx="1"/>
          </p:nvPr>
        </p:nvSpPr>
        <p:spPr>
          <a:xfrm>
            <a:off x="457200" y="1600200"/>
            <a:ext cx="8229600" cy="4525963"/>
          </a:xfrm>
        </p:spPr>
        <p:txBody>
          <a:bodyPr/>
          <a:lstStyle/>
          <a:p>
            <a:pPr marL="0" indent="0">
              <a:buNone/>
            </a:pPr>
            <a:endParaRPr lang="en-CA" dirty="0"/>
          </a:p>
          <a:p>
            <a:pPr marL="0" indent="0">
              <a:buNone/>
            </a:pPr>
            <a:endParaRPr lang="en-CA" u="sng" dirty="0"/>
          </a:p>
          <a:p>
            <a:pPr marL="0" indent="0">
              <a:buNone/>
            </a:pPr>
            <a:r>
              <a:rPr lang="en-CA" u="sng" dirty="0"/>
              <a:t>Re: Unauthorized Use of Getty Images Imagery </a:t>
            </a:r>
          </a:p>
          <a:p>
            <a:pPr marL="0" indent="0">
              <a:buNone/>
            </a:pPr>
            <a:r>
              <a:rPr lang="en-CA" sz="2400" dirty="0"/>
              <a:t>Use of imagery without a valid license is considered copyright infringement and entitles Getty Images to seek compensation for infringing uses (Canadian </a:t>
            </a:r>
            <a:r>
              <a:rPr lang="en-CA" sz="2400" i="1" dirty="0"/>
              <a:t>Copyright Act</a:t>
            </a:r>
            <a:r>
              <a:rPr lang="en-CA" sz="2400" dirty="0"/>
              <a:t>, The United States </a:t>
            </a:r>
            <a:r>
              <a:rPr lang="en-CA" sz="2400" i="1" dirty="0"/>
              <a:t>Copyright Act of 1976</a:t>
            </a:r>
            <a:r>
              <a:rPr lang="en-CA" sz="2400" dirty="0"/>
              <a:t>). The cost of settlement for past usage of the imagery on your company’s website is C$655.00.</a:t>
            </a:r>
          </a:p>
        </p:txBody>
      </p:sp>
      <p:sp>
        <p:nvSpPr>
          <p:cNvPr id="4" name="Footer Placeholder 3">
            <a:extLst>
              <a:ext uri="{FF2B5EF4-FFF2-40B4-BE49-F238E27FC236}">
                <a16:creationId xmlns:a16="http://schemas.microsoft.com/office/drawing/2014/main" id="{7E57A745-E135-4B3E-A3CA-7DEB71CCD3BD}"/>
              </a:ext>
            </a:extLst>
          </p:cNvPr>
          <p:cNvSpPr>
            <a:spLocks noGrp="1"/>
          </p:cNvSpPr>
          <p:nvPr>
            <p:ph type="ftr" sz="quarter" idx="11"/>
          </p:nvPr>
        </p:nvSpPr>
        <p:spPr/>
        <p:txBody>
          <a:bodyPr/>
          <a:lstStyle/>
          <a:p>
            <a:pPr>
              <a:defRPr/>
            </a:pPr>
            <a:r>
              <a:rPr lang="en-US" dirty="0"/>
              <a:t>Class 3</a:t>
            </a:r>
          </a:p>
        </p:txBody>
      </p:sp>
      <p:pic>
        <p:nvPicPr>
          <p:cNvPr id="8" name="Picture 2" descr="Image result for getty images logo">
            <a:extLst>
              <a:ext uri="{FF2B5EF4-FFF2-40B4-BE49-F238E27FC236}">
                <a16:creationId xmlns:a16="http://schemas.microsoft.com/office/drawing/2014/main" id="{AE2EB77C-F23F-4A62-B980-45785D2FDD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61" y="1571069"/>
            <a:ext cx="4238758" cy="7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6267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79F35-E935-4B6A-B99A-D140764400D8}"/>
              </a:ext>
            </a:extLst>
          </p:cNvPr>
          <p:cNvSpPr>
            <a:spLocks noGrp="1"/>
          </p:cNvSpPr>
          <p:nvPr>
            <p:ph type="title"/>
          </p:nvPr>
        </p:nvSpPr>
        <p:spPr>
          <a:xfrm>
            <a:off x="0" y="274638"/>
            <a:ext cx="9144000" cy="1498178"/>
          </a:xfrm>
        </p:spPr>
        <p:txBody>
          <a:bodyPr/>
          <a:lstStyle/>
          <a:p>
            <a:r>
              <a:rPr lang="en-CA" dirty="0"/>
              <a:t>Class exercise (confession) of the day!</a:t>
            </a:r>
          </a:p>
        </p:txBody>
      </p:sp>
      <p:sp>
        <p:nvSpPr>
          <p:cNvPr id="3" name="Content Placeholder 2">
            <a:extLst>
              <a:ext uri="{FF2B5EF4-FFF2-40B4-BE49-F238E27FC236}">
                <a16:creationId xmlns:a16="http://schemas.microsoft.com/office/drawing/2014/main" id="{4177A198-2D3E-4D2F-8F16-C3EA19E3FBC5}"/>
              </a:ext>
            </a:extLst>
          </p:cNvPr>
          <p:cNvSpPr>
            <a:spLocks noGrp="1"/>
          </p:cNvSpPr>
          <p:nvPr>
            <p:ph idx="1"/>
          </p:nvPr>
        </p:nvSpPr>
        <p:spPr>
          <a:xfrm>
            <a:off x="457200" y="1988840"/>
            <a:ext cx="8229600" cy="4137323"/>
          </a:xfrm>
        </p:spPr>
        <p:txBody>
          <a:bodyPr/>
          <a:lstStyle/>
          <a:p>
            <a:pPr marL="0" indent="0" algn="ctr">
              <a:buNone/>
            </a:pPr>
            <a:r>
              <a:rPr lang="en-CA" sz="3600" dirty="0"/>
              <a:t>Have you </a:t>
            </a:r>
            <a:r>
              <a:rPr lang="en-CA" sz="3600" b="1" dirty="0"/>
              <a:t>infringed</a:t>
            </a:r>
            <a:r>
              <a:rPr lang="en-CA" sz="3600" dirty="0"/>
              <a:t> copyright online?</a:t>
            </a:r>
          </a:p>
          <a:p>
            <a:pPr marL="0" indent="0" algn="ctr">
              <a:buNone/>
            </a:pPr>
            <a:r>
              <a:rPr lang="en-CA" sz="3600" dirty="0"/>
              <a:t>e.g. Video, Pictures, Music, Text</a:t>
            </a:r>
          </a:p>
          <a:p>
            <a:pPr marL="0" indent="0" algn="ctr">
              <a:buNone/>
            </a:pPr>
            <a:r>
              <a:rPr lang="en-CA" sz="3600" dirty="0"/>
              <a:t>Prof-</a:t>
            </a:r>
            <a:r>
              <a:rPr lang="en-CA" sz="3600" dirty="0" err="1"/>
              <a:t>ish</a:t>
            </a:r>
            <a:r>
              <a:rPr lang="en-CA" sz="3600" dirty="0"/>
              <a:t> AM: Yes!</a:t>
            </a:r>
          </a:p>
          <a:p>
            <a:pPr marL="0" indent="0" algn="ctr">
              <a:buNone/>
            </a:pPr>
            <a:r>
              <a:rPr lang="en-CA" sz="3600" dirty="0"/>
              <a:t>Do you have an excuse / justification?</a:t>
            </a:r>
          </a:p>
          <a:p>
            <a:pPr marL="0" indent="0" algn="ctr">
              <a:buNone/>
            </a:pPr>
            <a:r>
              <a:rPr lang="en-CA" sz="3600" dirty="0"/>
              <a:t>Prof-</a:t>
            </a:r>
            <a:r>
              <a:rPr lang="en-CA" sz="3600" dirty="0" err="1"/>
              <a:t>ish</a:t>
            </a:r>
            <a:r>
              <a:rPr lang="en-CA" sz="3600" dirty="0"/>
              <a:t> AM: Yes! Sometimes no…</a:t>
            </a:r>
          </a:p>
          <a:p>
            <a:pPr marL="0" indent="0" algn="ctr">
              <a:buNone/>
            </a:pPr>
            <a:endParaRPr lang="en-CA" sz="3600" dirty="0"/>
          </a:p>
        </p:txBody>
      </p:sp>
      <p:sp>
        <p:nvSpPr>
          <p:cNvPr id="4" name="Footer Placeholder 3">
            <a:extLst>
              <a:ext uri="{FF2B5EF4-FFF2-40B4-BE49-F238E27FC236}">
                <a16:creationId xmlns:a16="http://schemas.microsoft.com/office/drawing/2014/main" id="{3072F02C-5EA7-4871-8FB4-225A71ADCB6D}"/>
              </a:ext>
            </a:extLst>
          </p:cNvPr>
          <p:cNvSpPr>
            <a:spLocks noGrp="1"/>
          </p:cNvSpPr>
          <p:nvPr>
            <p:ph type="ftr" sz="quarter" idx="11"/>
          </p:nvPr>
        </p:nvSpPr>
        <p:spPr/>
        <p:txBody>
          <a:bodyPr/>
          <a:lstStyle/>
          <a:p>
            <a:pPr>
              <a:defRPr/>
            </a:pPr>
            <a:r>
              <a:rPr lang="en-US" dirty="0"/>
              <a:t>Class 3</a:t>
            </a:r>
          </a:p>
        </p:txBody>
      </p:sp>
    </p:spTree>
    <p:extLst>
      <p:ext uri="{BB962C8B-B14F-4D97-AF65-F5344CB8AC3E}">
        <p14:creationId xmlns:p14="http://schemas.microsoft.com/office/powerpoint/2010/main" val="13424480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p:txBody>
          <a:bodyPr/>
          <a:lstStyle/>
          <a:p>
            <a:r>
              <a:rPr lang="en-CA" dirty="0"/>
              <a:t>Preliminary matters – </a:t>
            </a:r>
            <a:br>
              <a:rPr lang="en-CA" dirty="0"/>
            </a:br>
            <a:r>
              <a:rPr lang="en-CA" dirty="0"/>
              <a:t>FINDING infringers / VIOLATORS</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dirty="0"/>
              <a:t>Class 3</a:t>
            </a:r>
          </a:p>
        </p:txBody>
      </p:sp>
    </p:spTree>
    <p:extLst>
      <p:ext uri="{BB962C8B-B14F-4D97-AF65-F5344CB8AC3E}">
        <p14:creationId xmlns:p14="http://schemas.microsoft.com/office/powerpoint/2010/main" val="23499211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916C8-74DE-4345-AFAC-BC880431A7B4}"/>
              </a:ext>
            </a:extLst>
          </p:cNvPr>
          <p:cNvSpPr>
            <a:spLocks noGrp="1"/>
          </p:cNvSpPr>
          <p:nvPr>
            <p:ph type="title"/>
          </p:nvPr>
        </p:nvSpPr>
        <p:spPr/>
        <p:txBody>
          <a:bodyPr/>
          <a:lstStyle/>
          <a:p>
            <a:r>
              <a:rPr lang="en-US" dirty="0"/>
              <a:t>Internet anonymity?</a:t>
            </a:r>
            <a:endParaRPr lang="en-CA" dirty="0"/>
          </a:p>
        </p:txBody>
      </p:sp>
      <p:sp>
        <p:nvSpPr>
          <p:cNvPr id="3" name="Content Placeholder 2">
            <a:extLst>
              <a:ext uri="{FF2B5EF4-FFF2-40B4-BE49-F238E27FC236}">
                <a16:creationId xmlns:a16="http://schemas.microsoft.com/office/drawing/2014/main" id="{3595C08D-F370-4F24-8C28-97D0986597FB}"/>
              </a:ext>
            </a:extLst>
          </p:cNvPr>
          <p:cNvSpPr>
            <a:spLocks noGrp="1"/>
          </p:cNvSpPr>
          <p:nvPr>
            <p:ph idx="1"/>
          </p:nvPr>
        </p:nvSpPr>
        <p:spPr/>
        <p:txBody>
          <a:bodyPr/>
          <a:lstStyle/>
          <a:p>
            <a:pPr marL="0" indent="0" eaLnBrk="1" hangingPunct="1">
              <a:buNone/>
            </a:pPr>
            <a:r>
              <a:rPr lang="en-US" altLang="en-US" u="sng" dirty="0"/>
              <a:t>Internet Protocol (IP) Address:</a:t>
            </a:r>
          </a:p>
          <a:p>
            <a:pPr marL="0" indent="0" eaLnBrk="1" hangingPunct="1">
              <a:buNone/>
            </a:pPr>
            <a:r>
              <a:rPr lang="en-US" altLang="en-US" dirty="0" err="1"/>
              <a:t>xxx.xxx.xxx.xxx</a:t>
            </a:r>
            <a:r>
              <a:rPr lang="en-US" altLang="en-US" dirty="0"/>
              <a:t> (IPv4)</a:t>
            </a:r>
          </a:p>
          <a:p>
            <a:pPr marL="0" indent="0" eaLnBrk="1" hangingPunct="1">
              <a:buNone/>
            </a:pPr>
            <a:r>
              <a:rPr lang="en-US" altLang="en-US" dirty="0"/>
              <a:t>Where xxx = #(0,255)</a:t>
            </a:r>
          </a:p>
          <a:p>
            <a:pPr marL="0" indent="0" eaLnBrk="1" hangingPunct="1">
              <a:buNone/>
            </a:pPr>
            <a:endParaRPr lang="en-US" altLang="en-US" dirty="0"/>
          </a:p>
          <a:p>
            <a:pPr marL="0" indent="0" eaLnBrk="1" hangingPunct="1">
              <a:buNone/>
            </a:pPr>
            <a:r>
              <a:rPr lang="en-US" altLang="en-US" dirty="0"/>
              <a:t>STATIC IP</a:t>
            </a:r>
          </a:p>
          <a:p>
            <a:pPr marL="0" indent="0" eaLnBrk="1" hangingPunct="1">
              <a:buNone/>
            </a:pPr>
            <a:r>
              <a:rPr lang="en-US" altLang="en-US" dirty="0"/>
              <a:t>v.</a:t>
            </a:r>
          </a:p>
          <a:p>
            <a:pPr marL="0" indent="0" eaLnBrk="1" hangingPunct="1">
              <a:buNone/>
            </a:pPr>
            <a:r>
              <a:rPr lang="en-US" altLang="en-US" dirty="0"/>
              <a:t>DYNAMIC IP</a:t>
            </a:r>
          </a:p>
          <a:p>
            <a:pPr marL="0" indent="0" eaLnBrk="1" hangingPunct="1">
              <a:buNone/>
            </a:pPr>
            <a:endParaRPr lang="en-US" altLang="en-US" dirty="0"/>
          </a:p>
          <a:p>
            <a:endParaRPr lang="en-CA" dirty="0"/>
          </a:p>
        </p:txBody>
      </p:sp>
      <p:sp>
        <p:nvSpPr>
          <p:cNvPr id="4" name="Footer Placeholder 3">
            <a:extLst>
              <a:ext uri="{FF2B5EF4-FFF2-40B4-BE49-F238E27FC236}">
                <a16:creationId xmlns:a16="http://schemas.microsoft.com/office/drawing/2014/main" id="{D3633FB4-5B26-4292-8D8E-C5C9E2A7F820}"/>
              </a:ext>
            </a:extLst>
          </p:cNvPr>
          <p:cNvSpPr>
            <a:spLocks noGrp="1"/>
          </p:cNvSpPr>
          <p:nvPr>
            <p:ph type="ftr" sz="quarter" idx="11"/>
          </p:nvPr>
        </p:nvSpPr>
        <p:spPr/>
        <p:txBody>
          <a:bodyPr/>
          <a:lstStyle/>
          <a:p>
            <a:pPr>
              <a:defRPr/>
            </a:pPr>
            <a:r>
              <a:rPr lang="en-US"/>
              <a:t>Class 3</a:t>
            </a:r>
            <a:endParaRPr lang="en-US" dirty="0"/>
          </a:p>
        </p:txBody>
      </p:sp>
      <p:pic>
        <p:nvPicPr>
          <p:cNvPr id="5" name="Picture 3">
            <a:extLst>
              <a:ext uri="{FF2B5EF4-FFF2-40B4-BE49-F238E27FC236}">
                <a16:creationId xmlns:a16="http://schemas.microsoft.com/office/drawing/2014/main" id="{293600BE-3551-4184-B442-6908F6C0E7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3846513"/>
            <a:ext cx="4591050"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5775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57714-24AB-4A62-B47A-3F1C14621512}"/>
              </a:ext>
            </a:extLst>
          </p:cNvPr>
          <p:cNvSpPr>
            <a:spLocks noGrp="1"/>
          </p:cNvSpPr>
          <p:nvPr>
            <p:ph type="title"/>
          </p:nvPr>
        </p:nvSpPr>
        <p:spPr/>
        <p:txBody>
          <a:bodyPr/>
          <a:lstStyle/>
          <a:p>
            <a:r>
              <a:rPr lang="en-CA" dirty="0"/>
              <a:t>IP Addresses</a:t>
            </a:r>
          </a:p>
        </p:txBody>
      </p:sp>
      <p:sp>
        <p:nvSpPr>
          <p:cNvPr id="3" name="Content Placeholder 2">
            <a:extLst>
              <a:ext uri="{FF2B5EF4-FFF2-40B4-BE49-F238E27FC236}">
                <a16:creationId xmlns:a16="http://schemas.microsoft.com/office/drawing/2014/main" id="{16C713CB-173F-4F50-A44D-22EF282E477A}"/>
              </a:ext>
            </a:extLst>
          </p:cNvPr>
          <p:cNvSpPr>
            <a:spLocks noGrp="1"/>
          </p:cNvSpPr>
          <p:nvPr>
            <p:ph idx="1"/>
          </p:nvPr>
        </p:nvSpPr>
        <p:spPr/>
        <p:txBody>
          <a:bodyPr/>
          <a:lstStyle/>
          <a:p>
            <a:r>
              <a:rPr lang="en-US" dirty="0"/>
              <a:t>What is my IP Address?</a:t>
            </a:r>
          </a:p>
          <a:p>
            <a:r>
              <a:rPr lang="en-US" dirty="0"/>
              <a:t>In the real world, an ISP would have this information</a:t>
            </a:r>
          </a:p>
          <a:p>
            <a:r>
              <a:rPr lang="en-US" dirty="0"/>
              <a:t>You want to get an order to have the ISP turn an IP address into a name and address for the purpose of finding your violation target</a:t>
            </a:r>
          </a:p>
          <a:p>
            <a:pPr marL="0" indent="0">
              <a:buNone/>
            </a:pPr>
            <a:endParaRPr lang="en-CA" dirty="0"/>
          </a:p>
        </p:txBody>
      </p:sp>
      <p:sp>
        <p:nvSpPr>
          <p:cNvPr id="4" name="Footer Placeholder 3">
            <a:extLst>
              <a:ext uri="{FF2B5EF4-FFF2-40B4-BE49-F238E27FC236}">
                <a16:creationId xmlns:a16="http://schemas.microsoft.com/office/drawing/2014/main" id="{2027E6BD-3977-4847-9D8B-02543E5F0A88}"/>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28988770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2029-F3D4-4488-BA8D-B5A136B96F3C}"/>
              </a:ext>
            </a:extLst>
          </p:cNvPr>
          <p:cNvSpPr>
            <a:spLocks noGrp="1"/>
          </p:cNvSpPr>
          <p:nvPr>
            <p:ph type="title"/>
          </p:nvPr>
        </p:nvSpPr>
        <p:spPr>
          <a:xfrm>
            <a:off x="457200" y="274638"/>
            <a:ext cx="8229600" cy="706090"/>
          </a:xfrm>
        </p:spPr>
        <p:txBody>
          <a:bodyPr/>
          <a:lstStyle/>
          <a:p>
            <a:r>
              <a:rPr lang="en-CA" i="1" dirty="0"/>
              <a:t>Norwich</a:t>
            </a:r>
          </a:p>
        </p:txBody>
      </p:sp>
      <p:sp>
        <p:nvSpPr>
          <p:cNvPr id="3" name="Content Placeholder 2">
            <a:extLst>
              <a:ext uri="{FF2B5EF4-FFF2-40B4-BE49-F238E27FC236}">
                <a16:creationId xmlns:a16="http://schemas.microsoft.com/office/drawing/2014/main" id="{E50D5B69-FC25-46B1-9259-D5F6CA21D90C}"/>
              </a:ext>
            </a:extLst>
          </p:cNvPr>
          <p:cNvSpPr>
            <a:spLocks noGrp="1"/>
          </p:cNvSpPr>
          <p:nvPr>
            <p:ph idx="1"/>
          </p:nvPr>
        </p:nvSpPr>
        <p:spPr>
          <a:xfrm>
            <a:off x="323528" y="908720"/>
            <a:ext cx="8712968" cy="5217443"/>
          </a:xfrm>
        </p:spPr>
        <p:txBody>
          <a:bodyPr/>
          <a:lstStyle/>
          <a:p>
            <a:pPr marL="0" indent="0">
              <a:buNone/>
            </a:pPr>
            <a:r>
              <a:rPr lang="en-US" sz="1800" i="1" dirty="0"/>
              <a:t>Norwich </a:t>
            </a:r>
            <a:r>
              <a:rPr lang="en-US" sz="1800" i="1" dirty="0" err="1"/>
              <a:t>Pharmacal</a:t>
            </a:r>
            <a:r>
              <a:rPr lang="en-US" sz="1800" i="1" dirty="0"/>
              <a:t> Company &amp; </a:t>
            </a:r>
            <a:r>
              <a:rPr lang="en-US" sz="1800" i="1" dirty="0" err="1"/>
              <a:t>Ors</a:t>
            </a:r>
            <a:r>
              <a:rPr lang="en-US" sz="1800" i="1" dirty="0"/>
              <a:t> v. Commissioners of Customs and Excise</a:t>
            </a:r>
            <a:r>
              <a:rPr lang="en-US" sz="1800" dirty="0"/>
              <a:t>, [1974] AC 133 (HL) </a:t>
            </a:r>
          </a:p>
          <a:p>
            <a:pPr marL="0" indent="0">
              <a:buNone/>
            </a:pPr>
            <a:endParaRPr lang="en-US" sz="1800" dirty="0"/>
          </a:p>
          <a:p>
            <a:pPr marL="0" indent="0">
              <a:buNone/>
            </a:pPr>
            <a:r>
              <a:rPr lang="en-US" sz="1800" dirty="0"/>
              <a:t>“</a:t>
            </a:r>
            <a:r>
              <a:rPr lang="en-CA" sz="1800" dirty="0"/>
              <a:t>appellants wrote a long letter to the respondents setting out their contentions and seeking information in respect of the persons responsible for the importation of this substance” (Ed. – violated their patent)</a:t>
            </a:r>
          </a:p>
          <a:p>
            <a:pPr marL="0" indent="0">
              <a:buNone/>
            </a:pPr>
            <a:r>
              <a:rPr lang="en-US" sz="1800" dirty="0"/>
              <a:t>“respondents… conduct was entirely innocent” (Ed. – respondents were customs officials, i.e. THIRD PARTIES, not part of litigation)</a:t>
            </a:r>
          </a:p>
          <a:p>
            <a:pPr marL="0" indent="0">
              <a:buNone/>
            </a:pPr>
            <a:r>
              <a:rPr lang="en-US" sz="1800" b="1" dirty="0"/>
              <a:t>ISSUE</a:t>
            </a:r>
            <a:r>
              <a:rPr lang="en-US" sz="1800" dirty="0"/>
              <a:t>: “</a:t>
            </a:r>
            <a:r>
              <a:rPr lang="en-CA" sz="1800" dirty="0"/>
              <a:t>whether the respondents are in law liable to make discovery of the names of the wrongdoers who imported the patented substance”</a:t>
            </a:r>
          </a:p>
          <a:p>
            <a:pPr marL="0" indent="0">
              <a:buNone/>
            </a:pPr>
            <a:endParaRPr lang="en-US" sz="1800" dirty="0"/>
          </a:p>
          <a:p>
            <a:pPr marL="0" indent="0">
              <a:buNone/>
            </a:pPr>
            <a:r>
              <a:rPr lang="en-CA" sz="1800" dirty="0"/>
              <a:t>“The court will then only order discovery if satisfied that there is no substantial chance of injustice being done.”</a:t>
            </a:r>
          </a:p>
          <a:p>
            <a:pPr marL="0" indent="0">
              <a:buNone/>
            </a:pPr>
            <a:r>
              <a:rPr lang="en-CA" sz="1800" dirty="0"/>
              <a:t>“we have to weigh the requirements of justice to the appellants against the considerations put forward by the respondents as justifying non-disclosure”</a:t>
            </a:r>
          </a:p>
          <a:p>
            <a:pPr marL="0" indent="0">
              <a:buNone/>
            </a:pPr>
            <a:endParaRPr lang="en-CA" sz="1800" dirty="0"/>
          </a:p>
          <a:p>
            <a:pPr marL="0" indent="0">
              <a:buNone/>
            </a:pPr>
            <a:r>
              <a:rPr lang="en-CA" sz="2000" dirty="0">
                <a:sym typeface="Wingdings" panose="05000000000000000000" pitchFamily="2" charset="2"/>
              </a:rPr>
              <a:t> Information ordered produced! We now call ALL of these “Norwich Orders”</a:t>
            </a:r>
            <a:endParaRPr lang="en-CA" sz="2000" dirty="0"/>
          </a:p>
        </p:txBody>
      </p:sp>
      <p:sp>
        <p:nvSpPr>
          <p:cNvPr id="4" name="Footer Placeholder 3">
            <a:extLst>
              <a:ext uri="{FF2B5EF4-FFF2-40B4-BE49-F238E27FC236}">
                <a16:creationId xmlns:a16="http://schemas.microsoft.com/office/drawing/2014/main" id="{8C8E1220-E41F-4CA3-8121-8B9DFF77DDE2}"/>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298004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9705-2B8A-47DF-BB82-ACA003F8BE73}"/>
              </a:ext>
            </a:extLst>
          </p:cNvPr>
          <p:cNvSpPr>
            <a:spLocks noGrp="1"/>
          </p:cNvSpPr>
          <p:nvPr>
            <p:ph type="title"/>
          </p:nvPr>
        </p:nvSpPr>
        <p:spPr/>
        <p:txBody>
          <a:bodyPr/>
          <a:lstStyle/>
          <a:p>
            <a:r>
              <a:rPr lang="pt-BR" i="1" dirty="0"/>
              <a:t>BMG Canada Inc. v. Doe</a:t>
            </a:r>
            <a:endParaRPr lang="en-CA" i="1" dirty="0"/>
          </a:p>
        </p:txBody>
      </p:sp>
      <p:sp>
        <p:nvSpPr>
          <p:cNvPr id="3" name="Content Placeholder 2">
            <a:extLst>
              <a:ext uri="{FF2B5EF4-FFF2-40B4-BE49-F238E27FC236}">
                <a16:creationId xmlns:a16="http://schemas.microsoft.com/office/drawing/2014/main" id="{FF76948D-4D7C-4C8E-B1BD-3A510F26D08D}"/>
              </a:ext>
            </a:extLst>
          </p:cNvPr>
          <p:cNvSpPr>
            <a:spLocks noGrp="1"/>
          </p:cNvSpPr>
          <p:nvPr>
            <p:ph idx="1"/>
          </p:nvPr>
        </p:nvSpPr>
        <p:spPr>
          <a:xfrm>
            <a:off x="457200" y="1268760"/>
            <a:ext cx="8229600" cy="4857403"/>
          </a:xfrm>
        </p:spPr>
        <p:txBody>
          <a:bodyPr/>
          <a:lstStyle/>
          <a:p>
            <a:pPr marL="0" indent="0" algn="ctr">
              <a:buNone/>
            </a:pPr>
            <a:r>
              <a:rPr lang="en-CA" altLang="en-US" sz="2000" b="1" dirty="0"/>
              <a:t>2005 FCA 193</a:t>
            </a:r>
          </a:p>
          <a:p>
            <a:pPr marL="0" indent="0">
              <a:buNone/>
            </a:pPr>
            <a:r>
              <a:rPr lang="en-CA" sz="2000" dirty="0"/>
              <a:t>[41]            Modern technology such as the Internet has provided extraordinary benefits for society, which include faster and more efficient means of communication to wider audiences. This technology must not be allowed to obliterate those personal property rights which society has deemed important. Although privacy concerns must also be considered, it seems to me that they must yield to public concerns for the protection of intellectual property rights in situations where infringement threatens to erode those rights.</a:t>
            </a:r>
          </a:p>
          <a:p>
            <a:pPr marL="0" indent="0">
              <a:buNone/>
            </a:pPr>
            <a:r>
              <a:rPr lang="en-CA" sz="2000" dirty="0"/>
              <a:t>[42]            Thus, in my view, in cases where plaintiffs show that they have a </a:t>
            </a:r>
            <a:r>
              <a:rPr lang="en-CA" sz="2400" b="1" dirty="0"/>
              <a:t>bona fide claim that unknown persons are infringing their copyright, they have a right to have the identity revealed for the purpose of bringing action. </a:t>
            </a:r>
            <a:r>
              <a:rPr lang="en-CA" sz="2000" dirty="0"/>
              <a:t>However, caution must be exercised by the courts in ordering such disclosure, to make sure that privacy rights are invaded in the most minimal way.</a:t>
            </a:r>
          </a:p>
        </p:txBody>
      </p:sp>
      <p:sp>
        <p:nvSpPr>
          <p:cNvPr id="4" name="Footer Placeholder 3">
            <a:extLst>
              <a:ext uri="{FF2B5EF4-FFF2-40B4-BE49-F238E27FC236}">
                <a16:creationId xmlns:a16="http://schemas.microsoft.com/office/drawing/2014/main" id="{1CBCD4B9-39B3-4B90-9AEB-0528710F1288}"/>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19277335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9705-2B8A-47DF-BB82-ACA003F8BE73}"/>
              </a:ext>
            </a:extLst>
          </p:cNvPr>
          <p:cNvSpPr>
            <a:spLocks noGrp="1"/>
          </p:cNvSpPr>
          <p:nvPr>
            <p:ph type="title"/>
          </p:nvPr>
        </p:nvSpPr>
        <p:spPr>
          <a:xfrm>
            <a:off x="457200" y="620688"/>
            <a:ext cx="8229600" cy="796950"/>
          </a:xfrm>
        </p:spPr>
        <p:txBody>
          <a:bodyPr/>
          <a:lstStyle/>
          <a:p>
            <a:r>
              <a:rPr lang="en-CA" i="1" dirty="0"/>
              <a:t>Voltage Pictures LLC v. John Doe</a:t>
            </a:r>
            <a:br>
              <a:rPr lang="en-CA" dirty="0"/>
            </a:br>
            <a:endParaRPr lang="en-CA" i="1" dirty="0"/>
          </a:p>
        </p:txBody>
      </p:sp>
      <p:sp>
        <p:nvSpPr>
          <p:cNvPr id="3" name="Content Placeholder 2">
            <a:extLst>
              <a:ext uri="{FF2B5EF4-FFF2-40B4-BE49-F238E27FC236}">
                <a16:creationId xmlns:a16="http://schemas.microsoft.com/office/drawing/2014/main" id="{FF76948D-4D7C-4C8E-B1BD-3A510F26D08D}"/>
              </a:ext>
            </a:extLst>
          </p:cNvPr>
          <p:cNvSpPr>
            <a:spLocks noGrp="1"/>
          </p:cNvSpPr>
          <p:nvPr>
            <p:ph idx="1"/>
          </p:nvPr>
        </p:nvSpPr>
        <p:spPr>
          <a:xfrm>
            <a:off x="457200" y="1700808"/>
            <a:ext cx="8229600" cy="4425355"/>
          </a:xfrm>
        </p:spPr>
        <p:txBody>
          <a:bodyPr/>
          <a:lstStyle/>
          <a:p>
            <a:pPr marL="0" indent="0">
              <a:buNone/>
            </a:pPr>
            <a:endParaRPr lang="en-CA" dirty="0"/>
          </a:p>
          <a:p>
            <a:pPr marL="0" indent="0">
              <a:buNone/>
            </a:pPr>
            <a:endParaRPr lang="en-CA" dirty="0"/>
          </a:p>
          <a:p>
            <a:pPr marL="0" indent="0">
              <a:buNone/>
            </a:pPr>
            <a:r>
              <a:rPr lang="es-ES" dirty="0"/>
              <a:t>Alan Bibawy &amp; Alexandre Abi Habib</a:t>
            </a:r>
            <a:endParaRPr lang="en-CA" dirty="0"/>
          </a:p>
        </p:txBody>
      </p:sp>
      <p:sp>
        <p:nvSpPr>
          <p:cNvPr id="4" name="Footer Placeholder 3">
            <a:extLst>
              <a:ext uri="{FF2B5EF4-FFF2-40B4-BE49-F238E27FC236}">
                <a16:creationId xmlns:a16="http://schemas.microsoft.com/office/drawing/2014/main" id="{1CBCD4B9-39B3-4B90-9AEB-0528710F1288}"/>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37483158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050DA-F701-4781-B1C4-22C9347B22E8}"/>
              </a:ext>
            </a:extLst>
          </p:cNvPr>
          <p:cNvSpPr>
            <a:spLocks noGrp="1"/>
          </p:cNvSpPr>
          <p:nvPr>
            <p:ph type="title"/>
          </p:nvPr>
        </p:nvSpPr>
        <p:spPr/>
        <p:txBody>
          <a:bodyPr/>
          <a:lstStyle/>
          <a:p>
            <a:r>
              <a:rPr lang="en-CA" dirty="0"/>
              <a:t>Norwich orders on the internet</a:t>
            </a:r>
          </a:p>
        </p:txBody>
      </p:sp>
      <p:sp>
        <p:nvSpPr>
          <p:cNvPr id="3" name="Content Placeholder 2">
            <a:extLst>
              <a:ext uri="{FF2B5EF4-FFF2-40B4-BE49-F238E27FC236}">
                <a16:creationId xmlns:a16="http://schemas.microsoft.com/office/drawing/2014/main" id="{7996D3B3-D03B-4EDA-BCF1-B422A162E9D0}"/>
              </a:ext>
            </a:extLst>
          </p:cNvPr>
          <p:cNvSpPr>
            <a:spLocks noGrp="1"/>
          </p:cNvSpPr>
          <p:nvPr>
            <p:ph idx="1"/>
          </p:nvPr>
        </p:nvSpPr>
        <p:spPr/>
        <p:txBody>
          <a:bodyPr/>
          <a:lstStyle/>
          <a:p>
            <a:pPr marL="0" indent="0">
              <a:buNone/>
            </a:pPr>
            <a:r>
              <a:rPr lang="en-CA" dirty="0"/>
              <a:t>Copyright as we’ve seen, but…</a:t>
            </a:r>
          </a:p>
          <a:p>
            <a:pPr eaLnBrk="1" hangingPunct="1">
              <a:defRPr/>
            </a:pPr>
            <a:r>
              <a:rPr lang="en-CA" altLang="en-US" i="1" dirty="0"/>
              <a:t>York University v. Bell Canada Enterprises</a:t>
            </a:r>
            <a:r>
              <a:rPr lang="en-CA" altLang="en-US" dirty="0"/>
              <a:t>, [2009] O.J. No. 3698</a:t>
            </a:r>
          </a:p>
          <a:p>
            <a:pPr eaLnBrk="1" hangingPunct="1">
              <a:defRPr/>
            </a:pPr>
            <a:r>
              <a:rPr lang="en-CA" altLang="en-US" i="1" dirty="0"/>
              <a:t>Warman v. </a:t>
            </a:r>
            <a:r>
              <a:rPr lang="en-CA" altLang="en-US" i="1" dirty="0" err="1"/>
              <a:t>Wilkins</a:t>
            </a:r>
            <a:r>
              <a:rPr lang="en-CA" altLang="en-US" i="1" dirty="0"/>
              <a:t> Fournier</a:t>
            </a:r>
            <a:r>
              <a:rPr lang="en-CA" altLang="en-US" dirty="0"/>
              <a:t>, 2011 ONSC 3023</a:t>
            </a:r>
          </a:p>
          <a:p>
            <a:pPr eaLnBrk="1" hangingPunct="1">
              <a:defRPr/>
            </a:pPr>
            <a:r>
              <a:rPr lang="en-CA" altLang="en-US" i="1" dirty="0"/>
              <a:t>Olsen v. Facebook Inc.</a:t>
            </a:r>
            <a:r>
              <a:rPr lang="en-CA" altLang="en-US" dirty="0"/>
              <a:t>, 2016 NSSC 155 </a:t>
            </a:r>
          </a:p>
          <a:p>
            <a:pPr eaLnBrk="1" hangingPunct="1">
              <a:defRPr/>
            </a:pPr>
            <a:r>
              <a:rPr lang="en-CA" altLang="en-US" i="1" dirty="0"/>
              <a:t>Morris v. Johnson</a:t>
            </a:r>
            <a:r>
              <a:rPr lang="en-CA" altLang="en-US" dirty="0"/>
              <a:t>, 2011 ONSC 3996</a:t>
            </a:r>
          </a:p>
          <a:p>
            <a:pPr marL="0" indent="0">
              <a:buNone/>
            </a:pPr>
            <a:r>
              <a:rPr lang="en-CA" dirty="0">
                <a:sym typeface="Wingdings" panose="05000000000000000000" pitchFamily="2" charset="2"/>
              </a:rPr>
              <a:t> </a:t>
            </a:r>
            <a:r>
              <a:rPr lang="en-CA" b="1" dirty="0">
                <a:sym typeface="Wingdings" panose="05000000000000000000" pitchFamily="2" charset="2"/>
              </a:rPr>
              <a:t>Defamation</a:t>
            </a:r>
            <a:r>
              <a:rPr lang="en-CA" dirty="0">
                <a:sym typeface="Wingdings" panose="05000000000000000000" pitchFamily="2" charset="2"/>
              </a:rPr>
              <a:t> cases, see October 28</a:t>
            </a:r>
            <a:endParaRPr lang="en-CA" dirty="0"/>
          </a:p>
        </p:txBody>
      </p:sp>
      <p:sp>
        <p:nvSpPr>
          <p:cNvPr id="4" name="Footer Placeholder 3">
            <a:extLst>
              <a:ext uri="{FF2B5EF4-FFF2-40B4-BE49-F238E27FC236}">
                <a16:creationId xmlns:a16="http://schemas.microsoft.com/office/drawing/2014/main" id="{2C135A68-A39D-4BE8-8871-DCF1A1B81E25}"/>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517800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E0499-C2E4-4AF9-ABBE-34A36589834E}"/>
              </a:ext>
            </a:extLst>
          </p:cNvPr>
          <p:cNvSpPr>
            <a:spLocks noGrp="1"/>
          </p:cNvSpPr>
          <p:nvPr>
            <p:ph type="title"/>
          </p:nvPr>
        </p:nvSpPr>
        <p:spPr/>
        <p:txBody>
          <a:bodyPr/>
          <a:lstStyle/>
          <a:p>
            <a:r>
              <a:rPr lang="en-CA" dirty="0"/>
              <a:t>Norwich orders for:</a:t>
            </a:r>
          </a:p>
        </p:txBody>
      </p:sp>
      <p:sp>
        <p:nvSpPr>
          <p:cNvPr id="3" name="Text Placeholder 2">
            <a:extLst>
              <a:ext uri="{FF2B5EF4-FFF2-40B4-BE49-F238E27FC236}">
                <a16:creationId xmlns:a16="http://schemas.microsoft.com/office/drawing/2014/main" id="{C93178F6-6E77-4606-A7D6-BD8EB45A74B8}"/>
              </a:ext>
            </a:extLst>
          </p:cNvPr>
          <p:cNvSpPr>
            <a:spLocks noGrp="1"/>
          </p:cNvSpPr>
          <p:nvPr>
            <p:ph type="body" idx="1"/>
          </p:nvPr>
        </p:nvSpPr>
        <p:spPr/>
        <p:txBody>
          <a:bodyPr/>
          <a:lstStyle/>
          <a:p>
            <a:r>
              <a:rPr lang="en-CA" dirty="0"/>
              <a:t>Copyright</a:t>
            </a:r>
          </a:p>
        </p:txBody>
      </p:sp>
      <p:sp>
        <p:nvSpPr>
          <p:cNvPr id="4" name="Content Placeholder 3">
            <a:extLst>
              <a:ext uri="{FF2B5EF4-FFF2-40B4-BE49-F238E27FC236}">
                <a16:creationId xmlns:a16="http://schemas.microsoft.com/office/drawing/2014/main" id="{21EC638D-A885-4E54-BE28-F4EB476A2EB1}"/>
              </a:ext>
            </a:extLst>
          </p:cNvPr>
          <p:cNvSpPr>
            <a:spLocks noGrp="1"/>
          </p:cNvSpPr>
          <p:nvPr>
            <p:ph sz="half" idx="2"/>
          </p:nvPr>
        </p:nvSpPr>
        <p:spPr/>
        <p:txBody>
          <a:bodyPr/>
          <a:lstStyle/>
          <a:p>
            <a:r>
              <a:rPr lang="en-CA" dirty="0"/>
              <a:t>Generally anonymous downloaders</a:t>
            </a:r>
          </a:p>
          <a:p>
            <a:r>
              <a:rPr lang="en-CA" dirty="0"/>
              <a:t>Use Norwich Order to get subscriber info from ISP from an IP address and a time</a:t>
            </a:r>
          </a:p>
        </p:txBody>
      </p:sp>
      <p:sp>
        <p:nvSpPr>
          <p:cNvPr id="5" name="Text Placeholder 4">
            <a:extLst>
              <a:ext uri="{FF2B5EF4-FFF2-40B4-BE49-F238E27FC236}">
                <a16:creationId xmlns:a16="http://schemas.microsoft.com/office/drawing/2014/main" id="{08B50880-FB3D-4570-B772-112B9BA8E299}"/>
              </a:ext>
            </a:extLst>
          </p:cNvPr>
          <p:cNvSpPr>
            <a:spLocks noGrp="1"/>
          </p:cNvSpPr>
          <p:nvPr>
            <p:ph type="body" sz="quarter" idx="3"/>
          </p:nvPr>
        </p:nvSpPr>
        <p:spPr/>
        <p:txBody>
          <a:bodyPr/>
          <a:lstStyle/>
          <a:p>
            <a:r>
              <a:rPr lang="en-CA" dirty="0"/>
              <a:t>Defamation</a:t>
            </a:r>
          </a:p>
        </p:txBody>
      </p:sp>
      <p:sp>
        <p:nvSpPr>
          <p:cNvPr id="6" name="Content Placeholder 5">
            <a:extLst>
              <a:ext uri="{FF2B5EF4-FFF2-40B4-BE49-F238E27FC236}">
                <a16:creationId xmlns:a16="http://schemas.microsoft.com/office/drawing/2014/main" id="{FDDB626A-973C-4BD1-B213-ED60E4A9E691}"/>
              </a:ext>
            </a:extLst>
          </p:cNvPr>
          <p:cNvSpPr>
            <a:spLocks noGrp="1"/>
          </p:cNvSpPr>
          <p:nvPr>
            <p:ph sz="quarter" idx="4"/>
          </p:nvPr>
        </p:nvSpPr>
        <p:spPr/>
        <p:txBody>
          <a:bodyPr/>
          <a:lstStyle/>
          <a:p>
            <a:r>
              <a:rPr lang="en-CA" dirty="0"/>
              <a:t>Often know some sort of identity of poster, name or pseudonym e.g. HabsFan29</a:t>
            </a:r>
          </a:p>
          <a:p>
            <a:r>
              <a:rPr lang="en-CA" dirty="0"/>
              <a:t>Use Norwich Order to get all available info about “poster” from the third party platform where the account is held </a:t>
            </a:r>
          </a:p>
        </p:txBody>
      </p:sp>
      <p:sp>
        <p:nvSpPr>
          <p:cNvPr id="7" name="Footer Placeholder 6">
            <a:extLst>
              <a:ext uri="{FF2B5EF4-FFF2-40B4-BE49-F238E27FC236}">
                <a16:creationId xmlns:a16="http://schemas.microsoft.com/office/drawing/2014/main" id="{E994A894-916F-4910-9A60-8BBFFA379998}"/>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117482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ABAEA-D4AF-7FDE-946D-0A341135057D}"/>
              </a:ext>
            </a:extLst>
          </p:cNvPr>
          <p:cNvSpPr>
            <a:spLocks noGrp="1"/>
          </p:cNvSpPr>
          <p:nvPr>
            <p:ph type="title"/>
          </p:nvPr>
        </p:nvSpPr>
        <p:spPr>
          <a:xfrm>
            <a:off x="758031" y="1772816"/>
            <a:ext cx="7772400" cy="2952328"/>
          </a:xfrm>
        </p:spPr>
        <p:txBody>
          <a:bodyPr/>
          <a:lstStyle/>
          <a:p>
            <a:r>
              <a:rPr lang="en-CA" dirty="0"/>
              <a:t>Finishing class 2:</a:t>
            </a:r>
            <a:br>
              <a:rPr lang="en-CA" dirty="0"/>
            </a:br>
            <a:r>
              <a:rPr lang="en-CA" dirty="0"/>
              <a:t>(internet governance ) and net neutrality</a:t>
            </a:r>
          </a:p>
        </p:txBody>
      </p:sp>
      <p:sp>
        <p:nvSpPr>
          <p:cNvPr id="3" name="Footer Placeholder 2">
            <a:extLst>
              <a:ext uri="{FF2B5EF4-FFF2-40B4-BE49-F238E27FC236}">
                <a16:creationId xmlns:a16="http://schemas.microsoft.com/office/drawing/2014/main" id="{153A372D-D27D-FEFB-F56A-C72A9E3F2E4A}"/>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20353036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804E-3E66-4840-9586-3C6CA77DB0FB}"/>
              </a:ext>
            </a:extLst>
          </p:cNvPr>
          <p:cNvSpPr>
            <a:spLocks noGrp="1"/>
          </p:cNvSpPr>
          <p:nvPr>
            <p:ph type="title"/>
          </p:nvPr>
        </p:nvSpPr>
        <p:spPr/>
        <p:txBody>
          <a:bodyPr/>
          <a:lstStyle/>
          <a:p>
            <a:r>
              <a:rPr lang="en-CA" dirty="0"/>
              <a:t>Preliminary matters – </a:t>
            </a:r>
            <a:br>
              <a:rPr lang="en-CA" dirty="0"/>
            </a:br>
            <a:r>
              <a:rPr lang="en-CA" dirty="0"/>
              <a:t>TERRITORIAL JURISDICTION</a:t>
            </a:r>
          </a:p>
        </p:txBody>
      </p:sp>
      <p:sp>
        <p:nvSpPr>
          <p:cNvPr id="3" name="Footer Placeholder 2">
            <a:extLst>
              <a:ext uri="{FF2B5EF4-FFF2-40B4-BE49-F238E27FC236}">
                <a16:creationId xmlns:a16="http://schemas.microsoft.com/office/drawing/2014/main" id="{C8562042-0F3E-4C03-9790-A71EB4A9012A}"/>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30341448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64EB6-37E8-4D00-9FE4-B2228A5BA51A}"/>
              </a:ext>
            </a:extLst>
          </p:cNvPr>
          <p:cNvSpPr>
            <a:spLocks noGrp="1"/>
          </p:cNvSpPr>
          <p:nvPr>
            <p:ph type="title"/>
          </p:nvPr>
        </p:nvSpPr>
        <p:spPr/>
        <p:txBody>
          <a:bodyPr/>
          <a:lstStyle/>
          <a:p>
            <a:r>
              <a:rPr lang="en-US" altLang="en-US" dirty="0"/>
              <a:t>Territorial jurisdiction</a:t>
            </a:r>
            <a:endParaRPr lang="en-CA" dirty="0"/>
          </a:p>
        </p:txBody>
      </p:sp>
      <p:sp>
        <p:nvSpPr>
          <p:cNvPr id="4" name="Footer Placeholder 3">
            <a:extLst>
              <a:ext uri="{FF2B5EF4-FFF2-40B4-BE49-F238E27FC236}">
                <a16:creationId xmlns:a16="http://schemas.microsoft.com/office/drawing/2014/main" id="{E0938B80-218A-4F07-95AA-885B0EA9738C}"/>
              </a:ext>
            </a:extLst>
          </p:cNvPr>
          <p:cNvSpPr>
            <a:spLocks noGrp="1"/>
          </p:cNvSpPr>
          <p:nvPr>
            <p:ph type="ftr" sz="quarter" idx="11"/>
          </p:nvPr>
        </p:nvSpPr>
        <p:spPr/>
        <p:txBody>
          <a:bodyPr/>
          <a:lstStyle/>
          <a:p>
            <a:pPr>
              <a:defRPr/>
            </a:pPr>
            <a:r>
              <a:rPr lang="en-US"/>
              <a:t>Class 3</a:t>
            </a:r>
            <a:endParaRPr lang="en-US" dirty="0"/>
          </a:p>
        </p:txBody>
      </p:sp>
      <p:pic>
        <p:nvPicPr>
          <p:cNvPr id="5" name="Picture 2" descr="C:\Users\Pc\AppData\Local\Microsoft\Windows\Temporary Internet Files\Content.IE5\G3P5U8SB\MC910216337[1].png">
            <a:extLst>
              <a:ext uri="{FF2B5EF4-FFF2-40B4-BE49-F238E27FC236}">
                <a16:creationId xmlns:a16="http://schemas.microsoft.com/office/drawing/2014/main" id="{8FE47D56-F0F9-4F2B-BAC2-E3C4CE9C5E9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7504" y="1357417"/>
            <a:ext cx="8906550" cy="4998933"/>
          </a:xfrm>
        </p:spPr>
      </p:pic>
      <p:sp>
        <p:nvSpPr>
          <p:cNvPr id="6" name="laptop">
            <a:extLst>
              <a:ext uri="{FF2B5EF4-FFF2-40B4-BE49-F238E27FC236}">
                <a16:creationId xmlns:a16="http://schemas.microsoft.com/office/drawing/2014/main" id="{A75A9F4E-B654-4307-8B63-6D31EC85F183}"/>
              </a:ext>
            </a:extLst>
          </p:cNvPr>
          <p:cNvSpPr>
            <a:spLocks noEditPoints="1" noChangeArrowheads="1"/>
          </p:cNvSpPr>
          <p:nvPr/>
        </p:nvSpPr>
        <p:spPr bwMode="auto">
          <a:xfrm>
            <a:off x="3779838" y="2492375"/>
            <a:ext cx="504825" cy="504825"/>
          </a:xfrm>
          <a:custGeom>
            <a:avLst/>
            <a:gdLst>
              <a:gd name="T0" fmla="*/ 78455 w 21600"/>
              <a:gd name="T1" fmla="*/ 0 h 21600"/>
              <a:gd name="T2" fmla="*/ 78455 w 21600"/>
              <a:gd name="T3" fmla="*/ 167389 h 21600"/>
              <a:gd name="T4" fmla="*/ 427678 w 21600"/>
              <a:gd name="T5" fmla="*/ 0 h 21600"/>
              <a:gd name="T6" fmla="*/ 427678 w 21600"/>
              <a:gd name="T7" fmla="*/ 167389 h 21600"/>
              <a:gd name="T8" fmla="*/ 252028 w 21600"/>
              <a:gd name="T9" fmla="*/ 0 h 21600"/>
              <a:gd name="T10" fmla="*/ 252028 w 21600"/>
              <a:gd name="T11" fmla="*/ 504056 h 21600"/>
              <a:gd name="T12" fmla="*/ 0 w 21600"/>
              <a:gd name="T13" fmla="*/ 504056 h 21600"/>
              <a:gd name="T14" fmla="*/ 504056 w 21600"/>
              <a:gd name="T15" fmla="*/ 504056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CA"/>
          </a:p>
        </p:txBody>
      </p:sp>
      <p:pic>
        <p:nvPicPr>
          <p:cNvPr id="7" name="Picture 5" descr="C:\Users\Pc\AppData\Local\Microsoft\Windows\Temporary Internet Files\Content.IE5\DMXDSCXF\MC900440380[1].png">
            <a:extLst>
              <a:ext uri="{FF2B5EF4-FFF2-40B4-BE49-F238E27FC236}">
                <a16:creationId xmlns:a16="http://schemas.microsoft.com/office/drawing/2014/main" id="{99BB2929-2E5D-42CB-B1E3-C49A89716B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3284538"/>
            <a:ext cx="6477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Users\Pc\AppData\Local\Microsoft\Windows\Temporary Internet Files\Content.IE5\DMXDSCXF\MC900440380[1].png">
            <a:extLst>
              <a:ext uri="{FF2B5EF4-FFF2-40B4-BE49-F238E27FC236}">
                <a16:creationId xmlns:a16="http://schemas.microsoft.com/office/drawing/2014/main" id="{C840A3A0-C2C1-4BCA-8D86-E98648FF28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3500438"/>
            <a:ext cx="649287"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Users\Pc\AppData\Local\Microsoft\Windows\Temporary Internet Files\Content.IE5\RDC8P696\MC900442130[1].png">
            <a:extLst>
              <a:ext uri="{FF2B5EF4-FFF2-40B4-BE49-F238E27FC236}">
                <a16:creationId xmlns:a16="http://schemas.microsoft.com/office/drawing/2014/main" id="{5CB94981-3586-4193-9A29-58136DA014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4075" y="2349500"/>
            <a:ext cx="5842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Visa-logo-big.jpg">
            <a:extLst>
              <a:ext uri="{FF2B5EF4-FFF2-40B4-BE49-F238E27FC236}">
                <a16:creationId xmlns:a16="http://schemas.microsoft.com/office/drawing/2014/main" id="{58059772-BF38-47F0-B099-2916EA0F133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31913" y="2781300"/>
            <a:ext cx="89058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online_casinos_rooms.jpg">
            <a:extLst>
              <a:ext uri="{FF2B5EF4-FFF2-40B4-BE49-F238E27FC236}">
                <a16:creationId xmlns:a16="http://schemas.microsoft.com/office/drawing/2014/main" id="{D78A8FCC-0900-495E-A945-57D7514E983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87900" y="4149725"/>
            <a:ext cx="115252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8F61C37E-F7C4-47E7-8110-4538E09E1BCA}"/>
              </a:ext>
            </a:extLst>
          </p:cNvPr>
          <p:cNvCxnSpPr/>
          <p:nvPr/>
        </p:nvCxnSpPr>
        <p:spPr>
          <a:xfrm>
            <a:off x="4284663" y="2997200"/>
            <a:ext cx="2590800" cy="7921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C5027E-052F-47F3-8E6F-FAC8FC70C2F1}"/>
              </a:ext>
            </a:extLst>
          </p:cNvPr>
          <p:cNvCxnSpPr/>
          <p:nvPr/>
        </p:nvCxnSpPr>
        <p:spPr>
          <a:xfrm>
            <a:off x="2416175" y="2924175"/>
            <a:ext cx="2516188" cy="1657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CA08A13-979A-4320-BF10-42C47E487979}"/>
              </a:ext>
            </a:extLst>
          </p:cNvPr>
          <p:cNvCxnSpPr/>
          <p:nvPr/>
        </p:nvCxnSpPr>
        <p:spPr>
          <a:xfrm>
            <a:off x="2627313" y="2636838"/>
            <a:ext cx="1216025" cy="1444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5D59F3-C1CE-454F-BE26-4A335ACBDAA7}"/>
              </a:ext>
            </a:extLst>
          </p:cNvPr>
          <p:cNvCxnSpPr/>
          <p:nvPr/>
        </p:nvCxnSpPr>
        <p:spPr>
          <a:xfrm>
            <a:off x="2416175" y="2924175"/>
            <a:ext cx="31750" cy="3603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1A77B83-85EA-4B6F-B7D8-4434EBA8E70B}"/>
              </a:ext>
            </a:extLst>
          </p:cNvPr>
          <p:cNvCxnSpPr>
            <a:cxnSpLocks/>
          </p:cNvCxnSpPr>
          <p:nvPr/>
        </p:nvCxnSpPr>
        <p:spPr>
          <a:xfrm>
            <a:off x="4284663" y="2997200"/>
            <a:ext cx="1150937" cy="122396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C5E8EB1-1352-4F56-B934-10C85A8FFE19}"/>
              </a:ext>
            </a:extLst>
          </p:cNvPr>
          <p:cNvCxnSpPr>
            <a:cxnSpLocks/>
          </p:cNvCxnSpPr>
          <p:nvPr/>
        </p:nvCxnSpPr>
        <p:spPr>
          <a:xfrm>
            <a:off x="2771775" y="3608388"/>
            <a:ext cx="4032250" cy="1809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073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9705-2B8A-47DF-BB82-ACA003F8BE73}"/>
              </a:ext>
            </a:extLst>
          </p:cNvPr>
          <p:cNvSpPr>
            <a:spLocks noGrp="1"/>
          </p:cNvSpPr>
          <p:nvPr>
            <p:ph type="title"/>
          </p:nvPr>
        </p:nvSpPr>
        <p:spPr>
          <a:xfrm>
            <a:off x="457200" y="620688"/>
            <a:ext cx="8229600" cy="796950"/>
          </a:xfrm>
        </p:spPr>
        <p:txBody>
          <a:bodyPr/>
          <a:lstStyle/>
          <a:p>
            <a:r>
              <a:rPr lang="en-CA" dirty="0"/>
              <a:t>The “Tariff-22 Case”</a:t>
            </a:r>
          </a:p>
        </p:txBody>
      </p:sp>
      <p:sp>
        <p:nvSpPr>
          <p:cNvPr id="3" name="Content Placeholder 2">
            <a:extLst>
              <a:ext uri="{FF2B5EF4-FFF2-40B4-BE49-F238E27FC236}">
                <a16:creationId xmlns:a16="http://schemas.microsoft.com/office/drawing/2014/main" id="{FF76948D-4D7C-4C8E-B1BD-3A510F26D08D}"/>
              </a:ext>
            </a:extLst>
          </p:cNvPr>
          <p:cNvSpPr>
            <a:spLocks noGrp="1"/>
          </p:cNvSpPr>
          <p:nvPr>
            <p:ph idx="1"/>
          </p:nvPr>
        </p:nvSpPr>
        <p:spPr>
          <a:xfrm>
            <a:off x="457200" y="1700808"/>
            <a:ext cx="8229600" cy="4425355"/>
          </a:xfrm>
        </p:spPr>
        <p:txBody>
          <a:bodyPr/>
          <a:lstStyle/>
          <a:p>
            <a:pPr marL="0" indent="0">
              <a:buNone/>
            </a:pPr>
            <a:endParaRPr lang="en-CA" dirty="0"/>
          </a:p>
          <a:p>
            <a:pPr marL="0" indent="0">
              <a:buNone/>
            </a:pPr>
            <a:endParaRPr lang="en-CA" dirty="0"/>
          </a:p>
          <a:p>
            <a:pPr marL="0" indent="0">
              <a:buNone/>
            </a:pPr>
            <a:r>
              <a:rPr lang="pl-PL" dirty="0"/>
              <a:t>Amy Huang</a:t>
            </a:r>
            <a:r>
              <a:rPr lang="en-CA" dirty="0"/>
              <a:t> &amp; </a:t>
            </a:r>
            <a:r>
              <a:rPr lang="pl-PL" dirty="0"/>
              <a:t>Denise Choi</a:t>
            </a:r>
            <a:endParaRPr lang="en-CA" dirty="0"/>
          </a:p>
        </p:txBody>
      </p:sp>
      <p:sp>
        <p:nvSpPr>
          <p:cNvPr id="4" name="Footer Placeholder 3">
            <a:extLst>
              <a:ext uri="{FF2B5EF4-FFF2-40B4-BE49-F238E27FC236}">
                <a16:creationId xmlns:a16="http://schemas.microsoft.com/office/drawing/2014/main" id="{1CBCD4B9-39B3-4B90-9AEB-0528710F1288}"/>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31102499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3D408-3547-464E-BFD9-5A27A06C8095}"/>
              </a:ext>
            </a:extLst>
          </p:cNvPr>
          <p:cNvSpPr>
            <a:spLocks noGrp="1"/>
          </p:cNvSpPr>
          <p:nvPr>
            <p:ph type="title"/>
          </p:nvPr>
        </p:nvSpPr>
        <p:spPr/>
        <p:txBody>
          <a:bodyPr/>
          <a:lstStyle/>
          <a:p>
            <a:r>
              <a:rPr lang="en-CA" dirty="0"/>
              <a:t>Tariff-22 Case takeaways</a:t>
            </a:r>
          </a:p>
        </p:txBody>
      </p:sp>
      <p:sp>
        <p:nvSpPr>
          <p:cNvPr id="3" name="Content Placeholder 2">
            <a:extLst>
              <a:ext uri="{FF2B5EF4-FFF2-40B4-BE49-F238E27FC236}">
                <a16:creationId xmlns:a16="http://schemas.microsoft.com/office/drawing/2014/main" id="{382EF33B-7C1E-41CB-ABD6-345229B9CD6D}"/>
              </a:ext>
            </a:extLst>
          </p:cNvPr>
          <p:cNvSpPr>
            <a:spLocks noGrp="1"/>
          </p:cNvSpPr>
          <p:nvPr>
            <p:ph idx="1"/>
          </p:nvPr>
        </p:nvSpPr>
        <p:spPr>
          <a:xfrm>
            <a:off x="457200" y="1340768"/>
            <a:ext cx="8229600" cy="4785395"/>
          </a:xfrm>
        </p:spPr>
        <p:txBody>
          <a:bodyPr/>
          <a:lstStyle/>
          <a:p>
            <a:pPr marL="0" indent="0">
              <a:buNone/>
            </a:pPr>
            <a:r>
              <a:rPr lang="en-CA" altLang="en-US" sz="2400" dirty="0"/>
              <a:t>Issue 1. </a:t>
            </a:r>
            <a:r>
              <a:rPr lang="en-CA" altLang="en-US" sz="2400" b="1" dirty="0"/>
              <a:t>Real and Substantial Connection test</a:t>
            </a:r>
          </a:p>
          <a:p>
            <a:pPr marL="0" indent="0">
              <a:buNone/>
            </a:pPr>
            <a:r>
              <a:rPr lang="en-US" altLang="en-US" sz="2400" dirty="0"/>
              <a:t>“this Court has recognized, as a sufficient ‘connection’ for taking jurisdiction, situations where Canada is the country of … reception”</a:t>
            </a:r>
          </a:p>
          <a:p>
            <a:pPr marL="0" indent="0">
              <a:buNone/>
            </a:pPr>
            <a:r>
              <a:rPr lang="en-US" altLang="en-US" sz="2400" dirty="0"/>
              <a:t>“A real and substantial connection to Canada is sufficient to support the application of our Copyright Act to international Internet transmissions in a way that will accord with international comity and be consistent with the objectives of order and fairness.”</a:t>
            </a:r>
          </a:p>
          <a:p>
            <a:pPr marL="0" indent="0">
              <a:buNone/>
            </a:pPr>
            <a:endParaRPr lang="en-CA" altLang="en-US" sz="2400" dirty="0"/>
          </a:p>
          <a:p>
            <a:pPr marL="0" indent="0">
              <a:buNone/>
            </a:pPr>
            <a:r>
              <a:rPr lang="en-CA" altLang="en-US" sz="2400" dirty="0"/>
              <a:t>Issue 2. No liability of ISPs for © infringement </a:t>
            </a:r>
            <a:r>
              <a:rPr lang="en-CA" altLang="en-US" sz="2400" dirty="0">
                <a:sym typeface="Wingdings" panose="05000000000000000000" pitchFamily="2" charset="2"/>
              </a:rPr>
              <a:t></a:t>
            </a:r>
            <a:r>
              <a:rPr lang="en-CA" altLang="en-US" sz="2400" dirty="0"/>
              <a:t> But now codified in s. 31.1 of the </a:t>
            </a:r>
            <a:r>
              <a:rPr lang="en-CA" altLang="en-US" sz="2400" i="1" dirty="0"/>
              <a:t>Copyright Act </a:t>
            </a:r>
            <a:r>
              <a:rPr lang="en-CA" altLang="en-US" sz="2400" dirty="0"/>
              <a:t>(coming up)</a:t>
            </a:r>
          </a:p>
          <a:p>
            <a:pPr marL="0" indent="0">
              <a:buNone/>
            </a:pPr>
            <a:endParaRPr lang="en-CA" sz="2400" dirty="0"/>
          </a:p>
          <a:p>
            <a:pPr marL="0" indent="0">
              <a:buNone/>
            </a:pPr>
            <a:endParaRPr lang="en-CA" sz="2400" dirty="0"/>
          </a:p>
          <a:p>
            <a:pPr marL="0" indent="0">
              <a:buNone/>
            </a:pPr>
            <a:endParaRPr lang="en-CA" sz="2400" dirty="0"/>
          </a:p>
        </p:txBody>
      </p:sp>
      <p:sp>
        <p:nvSpPr>
          <p:cNvPr id="4" name="Footer Placeholder 3">
            <a:extLst>
              <a:ext uri="{FF2B5EF4-FFF2-40B4-BE49-F238E27FC236}">
                <a16:creationId xmlns:a16="http://schemas.microsoft.com/office/drawing/2014/main" id="{E08A48F0-CC95-47BE-A494-2C419C274EC7}"/>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23537424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3F2DE-F3DA-4854-B834-CED1B8D36C63}"/>
              </a:ext>
            </a:extLst>
          </p:cNvPr>
          <p:cNvSpPr>
            <a:spLocks noGrp="1"/>
          </p:cNvSpPr>
          <p:nvPr>
            <p:ph type="title"/>
          </p:nvPr>
        </p:nvSpPr>
        <p:spPr/>
        <p:txBody>
          <a:bodyPr/>
          <a:lstStyle/>
          <a:p>
            <a:r>
              <a:rPr lang="en-CA" dirty="0"/>
              <a:t>Copyright Trilogy 2004</a:t>
            </a:r>
          </a:p>
        </p:txBody>
      </p:sp>
      <p:sp>
        <p:nvSpPr>
          <p:cNvPr id="3" name="Content Placeholder 2">
            <a:extLst>
              <a:ext uri="{FF2B5EF4-FFF2-40B4-BE49-F238E27FC236}">
                <a16:creationId xmlns:a16="http://schemas.microsoft.com/office/drawing/2014/main" id="{6820A18A-EE49-47FC-B9A8-E946DCB92865}"/>
              </a:ext>
            </a:extLst>
          </p:cNvPr>
          <p:cNvSpPr>
            <a:spLocks noGrp="1"/>
          </p:cNvSpPr>
          <p:nvPr>
            <p:ph idx="1"/>
          </p:nvPr>
        </p:nvSpPr>
        <p:spPr/>
        <p:txBody>
          <a:bodyPr/>
          <a:lstStyle/>
          <a:p>
            <a:pPr marL="514350" indent="-514350">
              <a:buFont typeface="+mj-lt"/>
              <a:buAutoNum type="arabicPeriod"/>
            </a:pPr>
            <a:r>
              <a:rPr lang="en-CA" i="1" dirty="0" err="1"/>
              <a:t>Théberge</a:t>
            </a:r>
            <a:r>
              <a:rPr lang="en-CA" i="1" dirty="0"/>
              <a:t> v. Galerie </a:t>
            </a:r>
            <a:r>
              <a:rPr lang="en-CA" i="1" dirty="0" err="1"/>
              <a:t>d’Art</a:t>
            </a:r>
            <a:r>
              <a:rPr lang="en-CA" i="1" dirty="0"/>
              <a:t> du Petit Champlain </a:t>
            </a:r>
            <a:r>
              <a:rPr lang="en-CA" i="1" dirty="0" err="1"/>
              <a:t>inc.</a:t>
            </a:r>
            <a:r>
              <a:rPr lang="en-CA" i="1" dirty="0"/>
              <a:t> </a:t>
            </a:r>
            <a:r>
              <a:rPr lang="en-CA" dirty="0"/>
              <a:t>(fixation, reproduction, moral rights, “balance”)</a:t>
            </a:r>
          </a:p>
          <a:p>
            <a:pPr marL="514350" indent="-514350">
              <a:buFont typeface="+mj-lt"/>
              <a:buAutoNum type="arabicPeriod"/>
            </a:pPr>
            <a:r>
              <a:rPr lang="en-CA" i="1" dirty="0"/>
              <a:t>CCH Canadian Ltd. v. Law Society of Upper Canada </a:t>
            </a:r>
            <a:r>
              <a:rPr lang="en-CA" dirty="0"/>
              <a:t>(fair dealing and user rights)</a:t>
            </a:r>
          </a:p>
          <a:p>
            <a:pPr marL="514350" indent="-514350">
              <a:buFont typeface="+mj-lt"/>
              <a:buAutoNum type="arabicPeriod"/>
            </a:pPr>
            <a:r>
              <a:rPr lang="en-CA" i="1" dirty="0"/>
              <a:t>Tariff-22</a:t>
            </a:r>
          </a:p>
        </p:txBody>
      </p:sp>
      <p:sp>
        <p:nvSpPr>
          <p:cNvPr id="4" name="Footer Placeholder 3">
            <a:extLst>
              <a:ext uri="{FF2B5EF4-FFF2-40B4-BE49-F238E27FC236}">
                <a16:creationId xmlns:a16="http://schemas.microsoft.com/office/drawing/2014/main" id="{321B97D7-5C62-4468-92A0-22BD8FEDC75E}"/>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1253439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2481-8512-4A77-AB96-D65B8AE69267}"/>
              </a:ext>
            </a:extLst>
          </p:cNvPr>
          <p:cNvSpPr>
            <a:spLocks noGrp="1"/>
          </p:cNvSpPr>
          <p:nvPr>
            <p:ph type="title"/>
          </p:nvPr>
        </p:nvSpPr>
        <p:spPr/>
        <p:txBody>
          <a:bodyPr/>
          <a:lstStyle/>
          <a:p>
            <a:r>
              <a:rPr lang="en-CA" dirty="0"/>
              <a:t>S. 31.1 </a:t>
            </a:r>
            <a:r>
              <a:rPr lang="en-CA" i="1" dirty="0"/>
              <a:t>Copyright Act</a:t>
            </a:r>
          </a:p>
        </p:txBody>
      </p:sp>
      <p:sp>
        <p:nvSpPr>
          <p:cNvPr id="3" name="Content Placeholder 2">
            <a:extLst>
              <a:ext uri="{FF2B5EF4-FFF2-40B4-BE49-F238E27FC236}">
                <a16:creationId xmlns:a16="http://schemas.microsoft.com/office/drawing/2014/main" id="{9DE9C7C2-0FD6-4633-B1B4-69ADA8197FAC}"/>
              </a:ext>
            </a:extLst>
          </p:cNvPr>
          <p:cNvSpPr>
            <a:spLocks noGrp="1"/>
          </p:cNvSpPr>
          <p:nvPr>
            <p:ph idx="1"/>
          </p:nvPr>
        </p:nvSpPr>
        <p:spPr/>
        <p:txBody>
          <a:bodyPr/>
          <a:lstStyle/>
          <a:p>
            <a:pPr marL="0" indent="0">
              <a:buNone/>
            </a:pPr>
            <a:r>
              <a:rPr lang="en-CA" sz="2400" dirty="0"/>
              <a:t>31.1 (1) A person who, in providing services related to the operation of the Internet or another digital network, provides any means for the telecommunication or the reproduction of a work or other subject-matter through the Internet or that other network does not, solely by reason of providing those means, infringe copyright in that work or other subject-matter.</a:t>
            </a:r>
          </a:p>
          <a:p>
            <a:pPr marL="0" indent="0">
              <a:buNone/>
            </a:pPr>
            <a:r>
              <a:rPr lang="en-CA" sz="2400" dirty="0"/>
              <a:t>(2) </a:t>
            </a:r>
            <a:r>
              <a:rPr lang="en-CA" sz="2400" b="1" dirty="0"/>
              <a:t>Caching</a:t>
            </a:r>
            <a:r>
              <a:rPr lang="en-CA" sz="2400" dirty="0"/>
              <a:t> – still not infringing</a:t>
            </a:r>
          </a:p>
          <a:p>
            <a:pPr marL="0" indent="0">
              <a:buNone/>
            </a:pPr>
            <a:r>
              <a:rPr lang="en-CA" sz="2400" dirty="0"/>
              <a:t>(3) conditions for (2)</a:t>
            </a:r>
          </a:p>
          <a:p>
            <a:pPr marL="0" indent="0">
              <a:buNone/>
            </a:pPr>
            <a:r>
              <a:rPr lang="en-CA" sz="2400" dirty="0"/>
              <a:t>(4) </a:t>
            </a:r>
            <a:r>
              <a:rPr lang="en-CA" sz="2400" b="1" dirty="0"/>
              <a:t>Hosting</a:t>
            </a:r>
            <a:r>
              <a:rPr lang="en-CA" sz="2400" dirty="0"/>
              <a:t> – not infringing </a:t>
            </a:r>
          </a:p>
          <a:p>
            <a:pPr marL="0" indent="0">
              <a:buNone/>
            </a:pPr>
            <a:r>
              <a:rPr lang="en-CA" sz="2400" dirty="0"/>
              <a:t>(5) conditions for (4)</a:t>
            </a:r>
          </a:p>
          <a:p>
            <a:pPr marL="0" indent="0">
              <a:buNone/>
            </a:pPr>
            <a:r>
              <a:rPr lang="en-CA" sz="2400" dirty="0"/>
              <a:t>(6) doesn’t apply to s. 27(2.3) cases (facilitating infringement)</a:t>
            </a:r>
          </a:p>
        </p:txBody>
      </p:sp>
      <p:sp>
        <p:nvSpPr>
          <p:cNvPr id="4" name="Footer Placeholder 3">
            <a:extLst>
              <a:ext uri="{FF2B5EF4-FFF2-40B4-BE49-F238E27FC236}">
                <a16:creationId xmlns:a16="http://schemas.microsoft.com/office/drawing/2014/main" id="{F14EF3CD-ADAC-4A2C-9DB7-605B39E2FFE3}"/>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36769241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CE8BB-47CD-42D4-8089-E935A8395C15}"/>
              </a:ext>
            </a:extLst>
          </p:cNvPr>
          <p:cNvSpPr>
            <a:spLocks noGrp="1"/>
          </p:cNvSpPr>
          <p:nvPr>
            <p:ph type="title"/>
          </p:nvPr>
        </p:nvSpPr>
        <p:spPr>
          <a:xfrm>
            <a:off x="457200" y="274638"/>
            <a:ext cx="8229600" cy="1354162"/>
          </a:xfrm>
        </p:spPr>
        <p:txBody>
          <a:bodyPr/>
          <a:lstStyle/>
          <a:p>
            <a:r>
              <a:rPr lang="en-CA" dirty="0"/>
              <a:t>USA sort of equivalent to 31.1?</a:t>
            </a:r>
            <a:br>
              <a:rPr lang="en-CA" dirty="0"/>
            </a:br>
            <a:r>
              <a:rPr lang="en-CA" dirty="0"/>
              <a:t>The DMCA</a:t>
            </a:r>
          </a:p>
        </p:txBody>
      </p:sp>
      <p:sp>
        <p:nvSpPr>
          <p:cNvPr id="3" name="Content Placeholder 2">
            <a:extLst>
              <a:ext uri="{FF2B5EF4-FFF2-40B4-BE49-F238E27FC236}">
                <a16:creationId xmlns:a16="http://schemas.microsoft.com/office/drawing/2014/main" id="{9CFF565D-C863-46C5-B8A1-55DA9B946309}"/>
              </a:ext>
            </a:extLst>
          </p:cNvPr>
          <p:cNvSpPr>
            <a:spLocks noGrp="1"/>
          </p:cNvSpPr>
          <p:nvPr>
            <p:ph idx="1"/>
          </p:nvPr>
        </p:nvSpPr>
        <p:spPr>
          <a:xfrm>
            <a:off x="457200" y="1916832"/>
            <a:ext cx="8229600" cy="4209331"/>
          </a:xfrm>
        </p:spPr>
        <p:txBody>
          <a:bodyPr/>
          <a:lstStyle/>
          <a:p>
            <a:pPr marL="0" indent="0">
              <a:buNone/>
            </a:pPr>
            <a:endParaRPr lang="en-CA" dirty="0"/>
          </a:p>
          <a:p>
            <a:pPr marL="0" indent="0">
              <a:buNone/>
            </a:pPr>
            <a:endParaRPr lang="en-CA" dirty="0"/>
          </a:p>
          <a:p>
            <a:pPr marL="0" indent="0">
              <a:buNone/>
            </a:pPr>
            <a:r>
              <a:rPr lang="en-CA" dirty="0"/>
              <a:t>Juliette Croce &amp; Rita </a:t>
            </a:r>
            <a:r>
              <a:rPr lang="en-CA" dirty="0" err="1"/>
              <a:t>Chiboub</a:t>
            </a:r>
            <a:endParaRPr lang="en-CA" dirty="0"/>
          </a:p>
        </p:txBody>
      </p:sp>
      <p:sp>
        <p:nvSpPr>
          <p:cNvPr id="4" name="Footer Placeholder 3">
            <a:extLst>
              <a:ext uri="{FF2B5EF4-FFF2-40B4-BE49-F238E27FC236}">
                <a16:creationId xmlns:a16="http://schemas.microsoft.com/office/drawing/2014/main" id="{F1B8D164-55F7-490B-8CE4-6E37D40A2E10}"/>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510475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81125-C107-4D8F-B682-3A175179EEBE}"/>
              </a:ext>
            </a:extLst>
          </p:cNvPr>
          <p:cNvSpPr>
            <a:spLocks noGrp="1"/>
          </p:cNvSpPr>
          <p:nvPr>
            <p:ph type="title"/>
          </p:nvPr>
        </p:nvSpPr>
        <p:spPr/>
        <p:txBody>
          <a:bodyPr/>
          <a:lstStyle/>
          <a:p>
            <a:r>
              <a:rPr lang="en-CA" dirty="0"/>
              <a:t>THROTTLE </a:t>
            </a:r>
            <a:r>
              <a:rPr lang="en-CA" i="1" dirty="0"/>
              <a:t>THIS</a:t>
            </a:r>
            <a:r>
              <a:rPr lang="en-CA" dirty="0"/>
              <a:t>!</a:t>
            </a:r>
            <a:br>
              <a:rPr lang="en-CA" dirty="0"/>
            </a:br>
            <a:r>
              <a:rPr lang="en-CA" dirty="0"/>
              <a:t>Net neutrality</a:t>
            </a:r>
          </a:p>
        </p:txBody>
      </p:sp>
      <p:sp>
        <p:nvSpPr>
          <p:cNvPr id="3" name="Footer Placeholder 2">
            <a:extLst>
              <a:ext uri="{FF2B5EF4-FFF2-40B4-BE49-F238E27FC236}">
                <a16:creationId xmlns:a16="http://schemas.microsoft.com/office/drawing/2014/main" id="{CCAC06F4-A8E2-441F-AFC4-580CF89ECF7E}"/>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4092009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7D9A5-61D8-412A-9858-FF8CE373C35F}"/>
              </a:ext>
            </a:extLst>
          </p:cNvPr>
          <p:cNvSpPr>
            <a:spLocks noGrp="1"/>
          </p:cNvSpPr>
          <p:nvPr>
            <p:ph type="title"/>
          </p:nvPr>
        </p:nvSpPr>
        <p:spPr/>
        <p:txBody>
          <a:bodyPr/>
          <a:lstStyle/>
          <a:p>
            <a:r>
              <a:rPr lang="en-CA" dirty="0"/>
              <a:t>Prof. answer to the old quiz:</a:t>
            </a:r>
          </a:p>
        </p:txBody>
      </p:sp>
      <p:sp>
        <p:nvSpPr>
          <p:cNvPr id="3" name="Content Placeholder 2">
            <a:extLst>
              <a:ext uri="{FF2B5EF4-FFF2-40B4-BE49-F238E27FC236}">
                <a16:creationId xmlns:a16="http://schemas.microsoft.com/office/drawing/2014/main" id="{B857D7BD-08B8-43D6-8A7A-20BD43A4381B}"/>
              </a:ext>
            </a:extLst>
          </p:cNvPr>
          <p:cNvSpPr>
            <a:spLocks noGrp="1"/>
          </p:cNvSpPr>
          <p:nvPr>
            <p:ph idx="1"/>
          </p:nvPr>
        </p:nvSpPr>
        <p:spPr>
          <a:xfrm>
            <a:off x="457200" y="1772816"/>
            <a:ext cx="8229600" cy="4353347"/>
          </a:xfrm>
        </p:spPr>
        <p:txBody>
          <a:bodyPr/>
          <a:lstStyle/>
          <a:p>
            <a:pPr marL="0" indent="0">
              <a:buNone/>
            </a:pPr>
            <a:r>
              <a:rPr lang="en-CA" dirty="0"/>
              <a:t>Q: Define net neutrality.</a:t>
            </a:r>
          </a:p>
          <a:p>
            <a:pPr marL="0" indent="0">
              <a:buNone/>
            </a:pPr>
            <a:endParaRPr lang="en-CA" dirty="0"/>
          </a:p>
          <a:p>
            <a:pPr marL="0" indent="0">
              <a:buNone/>
            </a:pPr>
            <a:r>
              <a:rPr lang="en-CA" dirty="0"/>
              <a:t>A: All internet traffic treated equally.</a:t>
            </a:r>
          </a:p>
        </p:txBody>
      </p:sp>
      <p:sp>
        <p:nvSpPr>
          <p:cNvPr id="4" name="Footer Placeholder 3">
            <a:extLst>
              <a:ext uri="{FF2B5EF4-FFF2-40B4-BE49-F238E27FC236}">
                <a16:creationId xmlns:a16="http://schemas.microsoft.com/office/drawing/2014/main" id="{170DA47E-1BB6-4828-8535-7C2B8B46B53A}"/>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1673542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45D87-698E-4025-80C9-EDE9BB9B817E}"/>
              </a:ext>
            </a:extLst>
          </p:cNvPr>
          <p:cNvSpPr>
            <a:spLocks noGrp="1"/>
          </p:cNvSpPr>
          <p:nvPr>
            <p:ph type="title"/>
          </p:nvPr>
        </p:nvSpPr>
        <p:spPr/>
        <p:txBody>
          <a:bodyPr/>
          <a:lstStyle/>
          <a:p>
            <a:r>
              <a:rPr lang="en-CA" dirty="0"/>
              <a:t>Net Neutrality Defined</a:t>
            </a:r>
          </a:p>
        </p:txBody>
      </p:sp>
      <p:sp>
        <p:nvSpPr>
          <p:cNvPr id="3" name="Content Placeholder 2">
            <a:extLst>
              <a:ext uri="{FF2B5EF4-FFF2-40B4-BE49-F238E27FC236}">
                <a16:creationId xmlns:a16="http://schemas.microsoft.com/office/drawing/2014/main" id="{4CE606FB-A521-4330-A31F-8014C151061E}"/>
              </a:ext>
            </a:extLst>
          </p:cNvPr>
          <p:cNvSpPr>
            <a:spLocks noGrp="1"/>
          </p:cNvSpPr>
          <p:nvPr>
            <p:ph idx="1"/>
          </p:nvPr>
        </p:nvSpPr>
        <p:spPr/>
        <p:txBody>
          <a:bodyPr/>
          <a:lstStyle/>
          <a:p>
            <a:pPr marL="0" indent="0">
              <a:buNone/>
            </a:pPr>
            <a:r>
              <a:rPr lang="en-CA" dirty="0"/>
              <a:t>“Network neutrality is best defined as a network design principle.  The idea is that a maximally useful public information network aspires to treat all content, sites, and platforms equally. This allows the network to carry every form of information and support every kind of application”</a:t>
            </a:r>
          </a:p>
          <a:p>
            <a:pPr marL="0" indent="0">
              <a:buNone/>
            </a:pPr>
            <a:r>
              <a:rPr lang="en-CA" sz="2000" dirty="0"/>
              <a:t>Tim Wu, </a:t>
            </a:r>
            <a:r>
              <a:rPr lang="en-CA" sz="2000" dirty="0">
                <a:hlinkClick r:id="rId3"/>
              </a:rPr>
              <a:t>http://www.timwu.org/network_neutrality.html</a:t>
            </a:r>
            <a:r>
              <a:rPr lang="en-CA" sz="2000" dirty="0"/>
              <a:t> , </a:t>
            </a:r>
            <a:r>
              <a:rPr lang="en-US" sz="2000" dirty="0"/>
              <a:t>A Proposal For Network Neutrality paper, June 2002, U Virginia Law School</a:t>
            </a:r>
            <a:endParaRPr lang="en-CA" sz="2000" dirty="0"/>
          </a:p>
        </p:txBody>
      </p:sp>
      <p:sp>
        <p:nvSpPr>
          <p:cNvPr id="4" name="Footer Placeholder 3">
            <a:extLst>
              <a:ext uri="{FF2B5EF4-FFF2-40B4-BE49-F238E27FC236}">
                <a16:creationId xmlns:a16="http://schemas.microsoft.com/office/drawing/2014/main" id="{FE56888E-7781-46A4-9179-8552987EADA6}"/>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31021854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45D87-698E-4025-80C9-EDE9BB9B817E}"/>
              </a:ext>
            </a:extLst>
          </p:cNvPr>
          <p:cNvSpPr>
            <a:spLocks noGrp="1"/>
          </p:cNvSpPr>
          <p:nvPr>
            <p:ph type="title"/>
          </p:nvPr>
        </p:nvSpPr>
        <p:spPr/>
        <p:txBody>
          <a:bodyPr/>
          <a:lstStyle/>
          <a:p>
            <a:r>
              <a:rPr lang="en-CA" dirty="0"/>
              <a:t>Net Neutrality Defined</a:t>
            </a:r>
          </a:p>
        </p:txBody>
      </p:sp>
      <p:sp>
        <p:nvSpPr>
          <p:cNvPr id="3" name="Content Placeholder 2">
            <a:extLst>
              <a:ext uri="{FF2B5EF4-FFF2-40B4-BE49-F238E27FC236}">
                <a16:creationId xmlns:a16="http://schemas.microsoft.com/office/drawing/2014/main" id="{4CE606FB-A521-4330-A31F-8014C151061E}"/>
              </a:ext>
            </a:extLst>
          </p:cNvPr>
          <p:cNvSpPr>
            <a:spLocks noGrp="1"/>
          </p:cNvSpPr>
          <p:nvPr>
            <p:ph idx="1"/>
          </p:nvPr>
        </p:nvSpPr>
        <p:spPr/>
        <p:txBody>
          <a:bodyPr/>
          <a:lstStyle/>
          <a:p>
            <a:pPr marL="0" indent="0">
              <a:buNone/>
            </a:pPr>
            <a:r>
              <a:rPr lang="en-CA" dirty="0"/>
              <a:t>“the idea that Internet service providers (ISPs) should treat all data that travels over their networks fairly, without improper discrimination in favor of particular apps, sites or services”</a:t>
            </a:r>
          </a:p>
          <a:p>
            <a:pPr marL="0" indent="0">
              <a:buNone/>
            </a:pPr>
            <a:r>
              <a:rPr lang="en-CA" sz="2000" dirty="0"/>
              <a:t>-- Electronic Frontier Foundation (EFF)</a:t>
            </a:r>
          </a:p>
          <a:p>
            <a:pPr marL="0" indent="0">
              <a:buNone/>
            </a:pPr>
            <a:endParaRPr lang="en-CA" dirty="0"/>
          </a:p>
          <a:p>
            <a:pPr marL="0" indent="0">
              <a:buNone/>
            </a:pPr>
            <a:r>
              <a:rPr lang="en-CA" dirty="0"/>
              <a:t>“broadband providers must treat all internet traffic the same regardless of source”</a:t>
            </a:r>
          </a:p>
          <a:p>
            <a:pPr marL="0" indent="0">
              <a:buNone/>
            </a:pPr>
            <a:r>
              <a:rPr lang="en-CA" sz="2000" dirty="0"/>
              <a:t>-- U.S. Court of Appeals</a:t>
            </a:r>
          </a:p>
        </p:txBody>
      </p:sp>
      <p:sp>
        <p:nvSpPr>
          <p:cNvPr id="4" name="Footer Placeholder 3">
            <a:extLst>
              <a:ext uri="{FF2B5EF4-FFF2-40B4-BE49-F238E27FC236}">
                <a16:creationId xmlns:a16="http://schemas.microsoft.com/office/drawing/2014/main" id="{FE56888E-7781-46A4-9179-8552987EADA6}"/>
              </a:ext>
            </a:extLst>
          </p:cNvPr>
          <p:cNvSpPr>
            <a:spLocks noGrp="1"/>
          </p:cNvSpPr>
          <p:nvPr>
            <p:ph type="ftr" sz="quarter" idx="11"/>
          </p:nvPr>
        </p:nvSpPr>
        <p:spPr/>
        <p:txBody>
          <a:bodyPr/>
          <a:lstStyle/>
          <a:p>
            <a:pPr>
              <a:defRPr/>
            </a:pPr>
            <a:r>
              <a:rPr lang="en-US"/>
              <a:t>Class 3</a:t>
            </a:r>
            <a:endParaRPr lang="en-US" dirty="0"/>
          </a:p>
        </p:txBody>
      </p:sp>
    </p:spTree>
    <p:extLst>
      <p:ext uri="{BB962C8B-B14F-4D97-AF65-F5344CB8AC3E}">
        <p14:creationId xmlns:p14="http://schemas.microsoft.com/office/powerpoint/2010/main" val="4001853294"/>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65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35946</TotalTime>
  <Words>4692</Words>
  <Application>Microsoft Office PowerPoint</Application>
  <PresentationFormat>On-screen Show (4:3)</PresentationFormat>
  <Paragraphs>429</Paragraphs>
  <Slides>56</Slides>
  <Notes>38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Times New Roman</vt:lpstr>
      <vt:lpstr>Wingdings</vt:lpstr>
      <vt:lpstr>Office Theme</vt:lpstr>
      <vt:lpstr> Class 3 – September 25 Still class 2! &amp; Hands Off My Stuff – Copyright (and other IP) on the Internet, and territorial jurisdiction and other preliminary matters                                </vt:lpstr>
      <vt:lpstr>Admin crap</vt:lpstr>
      <vt:lpstr> Presentations / Comments</vt:lpstr>
      <vt:lpstr>In the News</vt:lpstr>
      <vt:lpstr>Finishing class 2: (internet governance ) and net neutrality</vt:lpstr>
      <vt:lpstr>THROTTLE THIS! Net neutrality</vt:lpstr>
      <vt:lpstr>Prof. answer to the old quiz:</vt:lpstr>
      <vt:lpstr>Net Neutrality Defined</vt:lpstr>
      <vt:lpstr>Net Neutrality Defined</vt:lpstr>
      <vt:lpstr>Hear it from someone important</vt:lpstr>
      <vt:lpstr>Canadian History - 2005</vt:lpstr>
      <vt:lpstr>s. 27(2) Telecommunications Act</vt:lpstr>
      <vt:lpstr>“ITMP framework” - Telecom Regulatory Policy CRTC 2009-657</vt:lpstr>
      <vt:lpstr>“ITMP framework” - Telecom Regulatory Policy CRTC 2009-657</vt:lpstr>
      <vt:lpstr>Broadcasting and Telecom Decision CRTC 2015-26</vt:lpstr>
      <vt:lpstr>Mobile TV decision</vt:lpstr>
      <vt:lpstr>CRTC 2017-104 (Policy) and  2017- 105 (Decision)</vt:lpstr>
      <vt:lpstr>Telecom Decision CRTC 2017-105</vt:lpstr>
      <vt:lpstr>Telecom Decision CRTC 2017-105</vt:lpstr>
      <vt:lpstr>Telecom Decision CRTC 2017-105</vt:lpstr>
      <vt:lpstr>Telecom Decision CRTC 2017-105</vt:lpstr>
      <vt:lpstr>Telecom Decision CRTC 2017-105</vt:lpstr>
      <vt:lpstr>Telecom Decision CRTC 2017-105 Takeaway</vt:lpstr>
      <vt:lpstr>Telecom Regulatory Policy CRTC 2017-104</vt:lpstr>
      <vt:lpstr>Telecom Regulatory Policy CRTC 2017-104</vt:lpstr>
      <vt:lpstr>CRTC 2017-104: We have net neutrality!</vt:lpstr>
      <vt:lpstr>Net Neutrality U.S.A.</vt:lpstr>
      <vt:lpstr>Net Neutrality U.S.A.</vt:lpstr>
      <vt:lpstr>Sound familiar?</vt:lpstr>
      <vt:lpstr>But one huge F*ing difference</vt:lpstr>
      <vt:lpstr>Net Neutrality U.S.A.  Thanks, Obama!</vt:lpstr>
      <vt:lpstr>American Net Neutrality Rules 2015 “Open Internet Order”</vt:lpstr>
      <vt:lpstr>Going backwards</vt:lpstr>
      <vt:lpstr>Net neutrality USA 2021 Elections have consequences</vt:lpstr>
      <vt:lpstr>But…there was a problem</vt:lpstr>
      <vt:lpstr>Net neutrality USA 2024</vt:lpstr>
      <vt:lpstr>Net neutrality - Europe</vt:lpstr>
      <vt:lpstr>INTRO TO COPYRIGHT, territorial jurisdiction, finding violators (all a jumbled mess…)</vt:lpstr>
      <vt:lpstr>Copyright 101</vt:lpstr>
      <vt:lpstr>Letter to my Client</vt:lpstr>
      <vt:lpstr>Class exercise (confession) of the day!</vt:lpstr>
      <vt:lpstr>Preliminary matters –  FINDING infringers / VIOLATORS</vt:lpstr>
      <vt:lpstr>Internet anonymity?</vt:lpstr>
      <vt:lpstr>IP Addresses</vt:lpstr>
      <vt:lpstr>Norwich</vt:lpstr>
      <vt:lpstr>BMG Canada Inc. v. Doe</vt:lpstr>
      <vt:lpstr>Voltage Pictures LLC v. John Doe </vt:lpstr>
      <vt:lpstr>Norwich orders on the internet</vt:lpstr>
      <vt:lpstr>Norwich orders for:</vt:lpstr>
      <vt:lpstr>Preliminary matters –  TERRITORIAL JURISDICTION</vt:lpstr>
      <vt:lpstr>Territorial jurisdiction</vt:lpstr>
      <vt:lpstr>The “Tariff-22 Case”</vt:lpstr>
      <vt:lpstr>Tariff-22 Case takeaways</vt:lpstr>
      <vt:lpstr>Copyright Trilogy 2004</vt:lpstr>
      <vt:lpstr>S. 31.1 Copyright Act</vt:lpstr>
      <vt:lpstr>USA sort of equivalent to 31.1? The DMCA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Allen Mendelsohn</dc:creator>
  <cp:lastModifiedBy>Allen Mendelsohn</cp:lastModifiedBy>
  <cp:revision>1338</cp:revision>
  <dcterms:created xsi:type="dcterms:W3CDTF">2011-09-16T14:20:42Z</dcterms:created>
  <dcterms:modified xsi:type="dcterms:W3CDTF">2024-09-24T08:48:49Z</dcterms:modified>
</cp:coreProperties>
</file>