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0"/>
  </p:notesMasterIdLst>
  <p:handoutMasterIdLst>
    <p:handoutMasterId r:id="rId71"/>
  </p:handoutMasterIdLst>
  <p:sldIdLst>
    <p:sldId id="256" r:id="rId2"/>
    <p:sldId id="401" r:id="rId3"/>
    <p:sldId id="497" r:id="rId4"/>
    <p:sldId id="523" r:id="rId5"/>
    <p:sldId id="439" r:id="rId6"/>
    <p:sldId id="403" r:id="rId7"/>
    <p:sldId id="493" r:id="rId8"/>
    <p:sldId id="499" r:id="rId9"/>
    <p:sldId id="494" r:id="rId10"/>
    <p:sldId id="483" r:id="rId11"/>
    <p:sldId id="407" r:id="rId12"/>
    <p:sldId id="489" r:id="rId13"/>
    <p:sldId id="485" r:id="rId14"/>
    <p:sldId id="484" r:id="rId15"/>
    <p:sldId id="482" r:id="rId16"/>
    <p:sldId id="466" r:id="rId17"/>
    <p:sldId id="408" r:id="rId18"/>
    <p:sldId id="474" r:id="rId19"/>
    <p:sldId id="409" r:id="rId20"/>
    <p:sldId id="448" r:id="rId21"/>
    <p:sldId id="447" r:id="rId22"/>
    <p:sldId id="463" r:id="rId23"/>
    <p:sldId id="495" r:id="rId24"/>
    <p:sldId id="509" r:id="rId25"/>
    <p:sldId id="510" r:id="rId26"/>
    <p:sldId id="526" r:id="rId27"/>
    <p:sldId id="467" r:id="rId28"/>
    <p:sldId id="524" r:id="rId29"/>
    <p:sldId id="410" r:id="rId30"/>
    <p:sldId id="416" r:id="rId31"/>
    <p:sldId id="449" r:id="rId32"/>
    <p:sldId id="414" r:id="rId33"/>
    <p:sldId id="450" r:id="rId34"/>
    <p:sldId id="496" r:id="rId35"/>
    <p:sldId id="411" r:id="rId36"/>
    <p:sldId id="527" r:id="rId37"/>
    <p:sldId id="413" r:id="rId38"/>
    <p:sldId id="473" r:id="rId39"/>
    <p:sldId id="475" r:id="rId40"/>
    <p:sldId id="502" r:id="rId41"/>
    <p:sldId id="454" r:id="rId42"/>
    <p:sldId id="508" r:id="rId43"/>
    <p:sldId id="504" r:id="rId44"/>
    <p:sldId id="529" r:id="rId45"/>
    <p:sldId id="528" r:id="rId46"/>
    <p:sldId id="505" r:id="rId47"/>
    <p:sldId id="530" r:id="rId48"/>
    <p:sldId id="531" r:id="rId49"/>
    <p:sldId id="506" r:id="rId50"/>
    <p:sldId id="533" r:id="rId51"/>
    <p:sldId id="534" r:id="rId52"/>
    <p:sldId id="507" r:id="rId53"/>
    <p:sldId id="513" r:id="rId54"/>
    <p:sldId id="532" r:id="rId55"/>
    <p:sldId id="516" r:id="rId56"/>
    <p:sldId id="525" r:id="rId57"/>
    <p:sldId id="519" r:id="rId58"/>
    <p:sldId id="456" r:id="rId59"/>
    <p:sldId id="500" r:id="rId60"/>
    <p:sldId id="501" r:id="rId61"/>
    <p:sldId id="451" r:id="rId62"/>
    <p:sldId id="417" r:id="rId63"/>
    <p:sldId id="418" r:id="rId64"/>
    <p:sldId id="438" r:id="rId65"/>
    <p:sldId id="420" r:id="rId66"/>
    <p:sldId id="419" r:id="rId67"/>
    <p:sldId id="514" r:id="rId68"/>
    <p:sldId id="422"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7289" autoAdjust="0"/>
  </p:normalViewPr>
  <p:slideViewPr>
    <p:cSldViewPr>
      <p:cViewPr varScale="1">
        <p:scale>
          <a:sx n="67" d="100"/>
          <a:sy n="67" d="100"/>
        </p:scale>
        <p:origin x="19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61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Mendelsohn" userId="86f0204bdc17aa10" providerId="LiveId" clId="{7EBAD150-1243-448E-8F44-3284A536AB94}"/>
    <pc:docChg chg="delSld modSld">
      <pc:chgData name="Allen Mendelsohn" userId="86f0204bdc17aa10" providerId="LiveId" clId="{7EBAD150-1243-448E-8F44-3284A536AB94}" dt="2024-09-17T12:09:31.525" v="9" actId="47"/>
      <pc:docMkLst>
        <pc:docMk/>
      </pc:docMkLst>
      <pc:sldChg chg="modSp mod">
        <pc:chgData name="Allen Mendelsohn" userId="86f0204bdc17aa10" providerId="LiveId" clId="{7EBAD150-1243-448E-8F44-3284A536AB94}" dt="2024-09-17T12:09:21.678" v="8" actId="20577"/>
        <pc:sldMkLst>
          <pc:docMk/>
          <pc:sldMk cId="4092009264" sldId="422"/>
        </pc:sldMkLst>
        <pc:spChg chg="mod">
          <ac:chgData name="Allen Mendelsohn" userId="86f0204bdc17aa10" providerId="LiveId" clId="{7EBAD150-1243-448E-8F44-3284A536AB94}" dt="2024-09-17T12:09:21.678" v="8" actId="20577"/>
          <ac:spMkLst>
            <pc:docMk/>
            <pc:sldMk cId="4092009264" sldId="422"/>
            <ac:spMk id="2" creationId="{CDE81125-C107-4D8F-B682-3A175179EEBE}"/>
          </ac:spMkLst>
        </pc:spChg>
      </pc:sldChg>
      <pc:sldChg chg="del">
        <pc:chgData name="Allen Mendelsohn" userId="86f0204bdc17aa10" providerId="LiveId" clId="{7EBAD150-1243-448E-8F44-3284A536AB94}" dt="2024-09-17T12:09:31.525" v="9" actId="47"/>
        <pc:sldMkLst>
          <pc:docMk/>
          <pc:sldMk cId="3102185492" sldId="423"/>
        </pc:sldMkLst>
      </pc:sldChg>
      <pc:sldChg chg="del">
        <pc:chgData name="Allen Mendelsohn" userId="86f0204bdc17aa10" providerId="LiveId" clId="{7EBAD150-1243-448E-8F44-3284A536AB94}" dt="2024-09-17T12:09:31.525" v="9" actId="47"/>
        <pc:sldMkLst>
          <pc:docMk/>
          <pc:sldMk cId="309199100" sldId="424"/>
        </pc:sldMkLst>
      </pc:sldChg>
      <pc:sldChg chg="del">
        <pc:chgData name="Allen Mendelsohn" userId="86f0204bdc17aa10" providerId="LiveId" clId="{7EBAD150-1243-448E-8F44-3284A536AB94}" dt="2024-09-17T12:09:31.525" v="9" actId="47"/>
        <pc:sldMkLst>
          <pc:docMk/>
          <pc:sldMk cId="3233715737" sldId="425"/>
        </pc:sldMkLst>
      </pc:sldChg>
      <pc:sldChg chg="del">
        <pc:chgData name="Allen Mendelsohn" userId="86f0204bdc17aa10" providerId="LiveId" clId="{7EBAD150-1243-448E-8F44-3284A536AB94}" dt="2024-09-17T12:09:31.525" v="9" actId="47"/>
        <pc:sldMkLst>
          <pc:docMk/>
          <pc:sldMk cId="1324010057" sldId="426"/>
        </pc:sldMkLst>
      </pc:sldChg>
      <pc:sldChg chg="del">
        <pc:chgData name="Allen Mendelsohn" userId="86f0204bdc17aa10" providerId="LiveId" clId="{7EBAD150-1243-448E-8F44-3284A536AB94}" dt="2024-09-17T12:09:31.525" v="9" actId="47"/>
        <pc:sldMkLst>
          <pc:docMk/>
          <pc:sldMk cId="2500701144" sldId="427"/>
        </pc:sldMkLst>
      </pc:sldChg>
      <pc:sldChg chg="del">
        <pc:chgData name="Allen Mendelsohn" userId="86f0204bdc17aa10" providerId="LiveId" clId="{7EBAD150-1243-448E-8F44-3284A536AB94}" dt="2024-09-17T12:09:31.525" v="9" actId="47"/>
        <pc:sldMkLst>
          <pc:docMk/>
          <pc:sldMk cId="2476400164" sldId="428"/>
        </pc:sldMkLst>
      </pc:sldChg>
      <pc:sldChg chg="del">
        <pc:chgData name="Allen Mendelsohn" userId="86f0204bdc17aa10" providerId="LiveId" clId="{7EBAD150-1243-448E-8F44-3284A536AB94}" dt="2024-09-17T12:09:31.525" v="9" actId="47"/>
        <pc:sldMkLst>
          <pc:docMk/>
          <pc:sldMk cId="152431748" sldId="429"/>
        </pc:sldMkLst>
      </pc:sldChg>
      <pc:sldChg chg="del">
        <pc:chgData name="Allen Mendelsohn" userId="86f0204bdc17aa10" providerId="LiveId" clId="{7EBAD150-1243-448E-8F44-3284A536AB94}" dt="2024-09-17T12:09:31.525" v="9" actId="47"/>
        <pc:sldMkLst>
          <pc:docMk/>
          <pc:sldMk cId="3952280495" sldId="430"/>
        </pc:sldMkLst>
      </pc:sldChg>
      <pc:sldChg chg="del">
        <pc:chgData name="Allen Mendelsohn" userId="86f0204bdc17aa10" providerId="LiveId" clId="{7EBAD150-1243-448E-8F44-3284A536AB94}" dt="2024-09-17T12:09:31.525" v="9" actId="47"/>
        <pc:sldMkLst>
          <pc:docMk/>
          <pc:sldMk cId="1067471954" sldId="431"/>
        </pc:sldMkLst>
      </pc:sldChg>
      <pc:sldChg chg="del">
        <pc:chgData name="Allen Mendelsohn" userId="86f0204bdc17aa10" providerId="LiveId" clId="{7EBAD150-1243-448E-8F44-3284A536AB94}" dt="2024-09-17T12:09:31.525" v="9" actId="47"/>
        <pc:sldMkLst>
          <pc:docMk/>
          <pc:sldMk cId="3511827971" sldId="432"/>
        </pc:sldMkLst>
      </pc:sldChg>
      <pc:sldChg chg="del">
        <pc:chgData name="Allen Mendelsohn" userId="86f0204bdc17aa10" providerId="LiveId" clId="{7EBAD150-1243-448E-8F44-3284A536AB94}" dt="2024-09-17T12:09:31.525" v="9" actId="47"/>
        <pc:sldMkLst>
          <pc:docMk/>
          <pc:sldMk cId="1339968500" sldId="433"/>
        </pc:sldMkLst>
      </pc:sldChg>
      <pc:sldChg chg="del">
        <pc:chgData name="Allen Mendelsohn" userId="86f0204bdc17aa10" providerId="LiveId" clId="{7EBAD150-1243-448E-8F44-3284A536AB94}" dt="2024-09-17T12:09:31.525" v="9" actId="47"/>
        <pc:sldMkLst>
          <pc:docMk/>
          <pc:sldMk cId="923046600" sldId="434"/>
        </pc:sldMkLst>
      </pc:sldChg>
      <pc:sldChg chg="del">
        <pc:chgData name="Allen Mendelsohn" userId="86f0204bdc17aa10" providerId="LiveId" clId="{7EBAD150-1243-448E-8F44-3284A536AB94}" dt="2024-09-17T12:09:31.525" v="9" actId="47"/>
        <pc:sldMkLst>
          <pc:docMk/>
          <pc:sldMk cId="3451598166" sldId="436"/>
        </pc:sldMkLst>
      </pc:sldChg>
      <pc:sldChg chg="del">
        <pc:chgData name="Allen Mendelsohn" userId="86f0204bdc17aa10" providerId="LiveId" clId="{7EBAD150-1243-448E-8F44-3284A536AB94}" dt="2024-09-17T12:09:31.525" v="9" actId="47"/>
        <pc:sldMkLst>
          <pc:docMk/>
          <pc:sldMk cId="118975560" sldId="437"/>
        </pc:sldMkLst>
      </pc:sldChg>
      <pc:sldChg chg="del">
        <pc:chgData name="Allen Mendelsohn" userId="86f0204bdc17aa10" providerId="LiveId" clId="{7EBAD150-1243-448E-8F44-3284A536AB94}" dt="2024-09-17T12:09:31.525" v="9" actId="47"/>
        <pc:sldMkLst>
          <pc:docMk/>
          <pc:sldMk cId="4001853294" sldId="441"/>
        </pc:sldMkLst>
      </pc:sldChg>
      <pc:sldChg chg="del">
        <pc:chgData name="Allen Mendelsohn" userId="86f0204bdc17aa10" providerId="LiveId" clId="{7EBAD150-1243-448E-8F44-3284A536AB94}" dt="2024-09-17T12:09:31.525" v="9" actId="47"/>
        <pc:sldMkLst>
          <pc:docMk/>
          <pc:sldMk cId="1347206481" sldId="443"/>
        </pc:sldMkLst>
      </pc:sldChg>
      <pc:sldChg chg="del">
        <pc:chgData name="Allen Mendelsohn" userId="86f0204bdc17aa10" providerId="LiveId" clId="{7EBAD150-1243-448E-8F44-3284A536AB94}" dt="2024-09-17T12:09:31.525" v="9" actId="47"/>
        <pc:sldMkLst>
          <pc:docMk/>
          <pc:sldMk cId="1038474124" sldId="455"/>
        </pc:sldMkLst>
      </pc:sldChg>
      <pc:sldChg chg="del">
        <pc:chgData name="Allen Mendelsohn" userId="86f0204bdc17aa10" providerId="LiveId" clId="{7EBAD150-1243-448E-8F44-3284A536AB94}" dt="2024-09-17T12:09:31.525" v="9" actId="47"/>
        <pc:sldMkLst>
          <pc:docMk/>
          <pc:sldMk cId="3434012286" sldId="457"/>
        </pc:sldMkLst>
      </pc:sldChg>
      <pc:sldChg chg="del">
        <pc:chgData name="Allen Mendelsohn" userId="86f0204bdc17aa10" providerId="LiveId" clId="{7EBAD150-1243-448E-8F44-3284A536AB94}" dt="2024-09-17T12:09:31.525" v="9" actId="47"/>
        <pc:sldMkLst>
          <pc:docMk/>
          <pc:sldMk cId="2566633346" sldId="458"/>
        </pc:sldMkLst>
      </pc:sldChg>
      <pc:sldChg chg="del">
        <pc:chgData name="Allen Mendelsohn" userId="86f0204bdc17aa10" providerId="LiveId" clId="{7EBAD150-1243-448E-8F44-3284A536AB94}" dt="2024-09-17T12:09:31.525" v="9" actId="47"/>
        <pc:sldMkLst>
          <pc:docMk/>
          <pc:sldMk cId="497786504" sldId="459"/>
        </pc:sldMkLst>
      </pc:sldChg>
      <pc:sldChg chg="del">
        <pc:chgData name="Allen Mendelsohn" userId="86f0204bdc17aa10" providerId="LiveId" clId="{7EBAD150-1243-448E-8F44-3284A536AB94}" dt="2024-09-17T12:09:31.525" v="9" actId="47"/>
        <pc:sldMkLst>
          <pc:docMk/>
          <pc:sldMk cId="308508827" sldId="461"/>
        </pc:sldMkLst>
      </pc:sldChg>
      <pc:sldChg chg="del">
        <pc:chgData name="Allen Mendelsohn" userId="86f0204bdc17aa10" providerId="LiveId" clId="{7EBAD150-1243-448E-8F44-3284A536AB94}" dt="2024-09-17T12:09:31.525" v="9" actId="47"/>
        <pc:sldMkLst>
          <pc:docMk/>
          <pc:sldMk cId="62936859" sldId="462"/>
        </pc:sldMkLst>
      </pc:sldChg>
      <pc:sldChg chg="del">
        <pc:chgData name="Allen Mendelsohn" userId="86f0204bdc17aa10" providerId="LiveId" clId="{7EBAD150-1243-448E-8F44-3284A536AB94}" dt="2024-09-17T12:09:31.525" v="9" actId="47"/>
        <pc:sldMkLst>
          <pc:docMk/>
          <pc:sldMk cId="2385090114" sldId="464"/>
        </pc:sldMkLst>
      </pc:sldChg>
      <pc:sldChg chg="del">
        <pc:chgData name="Allen Mendelsohn" userId="86f0204bdc17aa10" providerId="LiveId" clId="{7EBAD150-1243-448E-8F44-3284A536AB94}" dt="2024-09-17T12:09:31.525" v="9" actId="47"/>
        <pc:sldMkLst>
          <pc:docMk/>
          <pc:sldMk cId="4025205454" sldId="470"/>
        </pc:sldMkLst>
      </pc:sldChg>
      <pc:sldChg chg="del">
        <pc:chgData name="Allen Mendelsohn" userId="86f0204bdc17aa10" providerId="LiveId" clId="{7EBAD150-1243-448E-8F44-3284A536AB94}" dt="2024-09-17T12:09:31.525" v="9" actId="47"/>
        <pc:sldMkLst>
          <pc:docMk/>
          <pc:sldMk cId="1673542595" sldId="472"/>
        </pc:sldMkLst>
      </pc:sldChg>
      <pc:sldChg chg="del">
        <pc:chgData name="Allen Mendelsohn" userId="86f0204bdc17aa10" providerId="LiveId" clId="{7EBAD150-1243-448E-8F44-3284A536AB94}" dt="2024-09-17T12:09:31.525" v="9" actId="47"/>
        <pc:sldMkLst>
          <pc:docMk/>
          <pc:sldMk cId="1821545190" sldId="476"/>
        </pc:sldMkLst>
      </pc:sldChg>
      <pc:sldChg chg="del">
        <pc:chgData name="Allen Mendelsohn" userId="86f0204bdc17aa10" providerId="LiveId" clId="{7EBAD150-1243-448E-8F44-3284A536AB94}" dt="2024-09-17T12:09:31.525" v="9" actId="47"/>
        <pc:sldMkLst>
          <pc:docMk/>
          <pc:sldMk cId="1092397888" sldId="479"/>
        </pc:sldMkLst>
      </pc:sldChg>
      <pc:sldChg chg="del">
        <pc:chgData name="Allen Mendelsohn" userId="86f0204bdc17aa10" providerId="LiveId" clId="{7EBAD150-1243-448E-8F44-3284A536AB94}" dt="2024-09-17T12:09:31.525" v="9" actId="47"/>
        <pc:sldMkLst>
          <pc:docMk/>
          <pc:sldMk cId="4026467708" sldId="488"/>
        </pc:sldMkLst>
      </pc:sldChg>
      <pc:sldChg chg="del">
        <pc:chgData name="Allen Mendelsohn" userId="86f0204bdc17aa10" providerId="LiveId" clId="{7EBAD150-1243-448E-8F44-3284A536AB94}" dt="2024-09-17T12:09:31.525" v="9" actId="47"/>
        <pc:sldMkLst>
          <pc:docMk/>
          <pc:sldMk cId="843205350" sldId="492"/>
        </pc:sldMkLst>
      </pc:sldChg>
      <pc:sldChg chg="del">
        <pc:chgData name="Allen Mendelsohn" userId="86f0204bdc17aa10" providerId="LiveId" clId="{7EBAD150-1243-448E-8F44-3284A536AB94}" dt="2024-09-17T12:09:31.525" v="9" actId="47"/>
        <pc:sldMkLst>
          <pc:docMk/>
          <pc:sldMk cId="3095552091" sldId="503"/>
        </pc:sldMkLst>
      </pc:sldChg>
      <pc:sldChg chg="del">
        <pc:chgData name="Allen Mendelsohn" userId="86f0204bdc17aa10" providerId="LiveId" clId="{7EBAD150-1243-448E-8F44-3284A536AB94}" dt="2024-09-17T12:09:31.525" v="9" actId="47"/>
        <pc:sldMkLst>
          <pc:docMk/>
          <pc:sldMk cId="322436348" sldId="535"/>
        </pc:sldMkLst>
      </pc:sldChg>
      <pc:sldChg chg="del">
        <pc:chgData name="Allen Mendelsohn" userId="86f0204bdc17aa10" providerId="LiveId" clId="{7EBAD150-1243-448E-8F44-3284A536AB94}" dt="2024-09-17T12:09:31.525" v="9" actId="47"/>
        <pc:sldMkLst>
          <pc:docMk/>
          <pc:sldMk cId="189920480" sldId="53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9/15/2024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Replaced Ian Scott who had </a:t>
            </a:r>
            <a:r>
              <a:rPr lang="en-US" dirty="0"/>
              <a:t>held various executive positions in the communications industry, including at </a:t>
            </a:r>
            <a:r>
              <a:rPr lang="en-US" dirty="0" err="1"/>
              <a:t>Telesat</a:t>
            </a:r>
            <a:r>
              <a:rPr lang="en-US" dirty="0"/>
              <a:t> Canada, </a:t>
            </a:r>
            <a:r>
              <a:rPr lang="en-US" dirty="0" err="1"/>
              <a:t>Telus</a:t>
            </a:r>
            <a:r>
              <a:rPr lang="en-US" dirty="0"/>
              <a:t> and Call-Net Enterprises</a:t>
            </a:r>
          </a:p>
          <a:p>
            <a:r>
              <a:rPr lang="en-CA" dirty="0"/>
              <a:t>- 5 year term</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268153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Broadcasting Act – All that </a:t>
            </a:r>
            <a:r>
              <a:rPr lang="en-CA" dirty="0" err="1"/>
              <a:t>CanCon</a:t>
            </a:r>
            <a:r>
              <a:rPr lang="en-CA" dirty="0"/>
              <a:t> crap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2702529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ym typeface="Wingdings" panose="05000000000000000000" pitchFamily="2" charset="2"/>
              </a:rPr>
              <a:t> Increasing level of authority</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166760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Canadian Heritage for Broadcasting Act </a:t>
            </a:r>
            <a:r>
              <a:rPr lang="en-CA" dirty="0">
                <a:sym typeface="Wingdings" panose="05000000000000000000" pitchFamily="2" charset="2"/>
              </a:rPr>
              <a:t></a:t>
            </a:r>
            <a:r>
              <a:rPr lang="en-CA" dirty="0"/>
              <a:t> Pascale St Onge named as part of last cabinet shuffle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i="0" kern="1200" dirty="0">
                <a:solidFill>
                  <a:schemeClr val="tx1"/>
                </a:solidFill>
                <a:effectLst/>
                <a:latin typeface="+mn-lt"/>
                <a:ea typeface="+mn-ea"/>
                <a:cs typeface="+mn-cs"/>
              </a:rPr>
              <a:t>Innovation, Science and Economic Development Canada (old </a:t>
            </a:r>
            <a:r>
              <a:rPr lang="en-CA" dirty="0"/>
              <a:t>Minister of Industry) for Telecommunications Act e.g. wireless services </a:t>
            </a:r>
            <a:r>
              <a:rPr lang="en-CA" dirty="0" err="1"/>
              <a:t>eg</a:t>
            </a:r>
            <a:r>
              <a:rPr lang="en-CA" dirty="0"/>
              <a:t> just announced wireless service on all Toronto subways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2229660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Minister – Industry now </a:t>
            </a:r>
            <a:r>
              <a:rPr lang="en-CA" sz="1200" dirty="0"/>
              <a:t>Innovation, Science and Economic Development </a:t>
            </a:r>
            <a:r>
              <a:rPr lang="en-CA" dirty="0"/>
              <a:t> (Francois Philippe Champagne)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102584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Prime Minister’s Appointment letter to Minister Champagne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23</a:t>
            </a:fld>
            <a:endParaRPr lang="en-US" altLang="en-US"/>
          </a:p>
        </p:txBody>
      </p:sp>
    </p:spTree>
    <p:extLst>
      <p:ext uri="{BB962C8B-B14F-4D97-AF65-F5344CB8AC3E}">
        <p14:creationId xmlns:p14="http://schemas.microsoft.com/office/powerpoint/2010/main" val="2573933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Rodriguez </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2377810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555555"/>
                </a:solidFill>
                <a:effectLst/>
                <a:latin typeface="Open Sans" panose="020B0606030504020204" pitchFamily="34" charset="0"/>
              </a:rPr>
              <a:t>Canadian Heritage Minister Pablo Rodriguez, Heritage before </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4109105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Note 1993, not written for the internet, BUT used that way</a:t>
            </a: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26</a:t>
            </a:fld>
            <a:endParaRPr lang="en-US" altLang="en-US"/>
          </a:p>
        </p:txBody>
      </p:sp>
    </p:spTree>
    <p:extLst>
      <p:ext uri="{BB962C8B-B14F-4D97-AF65-F5344CB8AC3E}">
        <p14:creationId xmlns:p14="http://schemas.microsoft.com/office/powerpoint/2010/main" val="2357809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1993, not written for the internet, BUT used that way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421224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sym typeface="Wingdings" panose="05000000000000000000" pitchFamily="2" charset="2"/>
              </a:rPr>
              <a:t>Updated course outline  just added one case… coming up!</a:t>
            </a:r>
          </a:p>
          <a:p>
            <a:pPr eaLnBrk="1" hangingPunct="1">
              <a:spcBef>
                <a:spcPct val="0"/>
              </a:spcBef>
              <a:buFontTx/>
              <a:buNone/>
            </a:pPr>
            <a:r>
              <a:rPr lang="en-US" altLang="en-US" dirty="0">
                <a:sym typeface="Wingdings" panose="05000000000000000000" pitchFamily="2" charset="2"/>
              </a:rPr>
              <a:t>LEAH Ramsay new person - </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 – Broadcasting Act</a:t>
            </a:r>
          </a:p>
          <a:p>
            <a:r>
              <a:rPr lang="en-CA" dirty="0"/>
              <a:t>“new media broadcasting undertakings” </a:t>
            </a:r>
            <a:r>
              <a:rPr lang="en-CA" dirty="0">
                <a:sym typeface="Wingdings" panose="05000000000000000000" pitchFamily="2" charset="2"/>
              </a:rPr>
              <a:t> online video</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2132423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Bell, Videotron, Rogers, etc. who do many of the things (ISP+)</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303989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Note bold </a:t>
            </a:r>
            <a:r>
              <a:rPr lang="en-CA" dirty="0">
                <a:sym typeface="Wingdings" panose="05000000000000000000" pitchFamily="2" charset="2"/>
              </a:rPr>
              <a:t> There was a wireless code in 2017</a:t>
            </a:r>
            <a:endParaRPr lang="en-CA" dirty="0"/>
          </a:p>
          <a:p>
            <a:r>
              <a:rPr lang="en-CA" dirty="0"/>
              <a:t>7(a) </a:t>
            </a:r>
            <a:r>
              <a:rPr lang="en-CA" dirty="0" err="1"/>
              <a:t>etc</a:t>
            </a:r>
            <a:r>
              <a:rPr lang="en-CA" dirty="0"/>
              <a:t> </a:t>
            </a:r>
            <a:r>
              <a:rPr lang="en-CA" dirty="0">
                <a:sym typeface="Wingdings" panose="05000000000000000000" pitchFamily="2" charset="2"/>
              </a:rPr>
              <a:t> economic ones generally</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38</a:t>
            </a:fld>
            <a:endParaRPr lang="en-US" altLang="en-US"/>
          </a:p>
        </p:txBody>
      </p:sp>
    </p:spTree>
    <p:extLst>
      <p:ext uri="{BB962C8B-B14F-4D97-AF65-F5344CB8AC3E}">
        <p14:creationId xmlns:p14="http://schemas.microsoft.com/office/powerpoint/2010/main" val="2099848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39</a:t>
            </a:fld>
            <a:endParaRPr lang="en-US" altLang="en-US"/>
          </a:p>
        </p:txBody>
      </p:sp>
    </p:spTree>
    <p:extLst>
      <p:ext uri="{BB962C8B-B14F-4D97-AF65-F5344CB8AC3E}">
        <p14:creationId xmlns:p14="http://schemas.microsoft.com/office/powerpoint/2010/main" val="1444654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Foreshadowing!</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2591620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AMENDS the Broadcasting Act dammit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060183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333333"/>
                </a:solidFill>
                <a:effectLst/>
                <a:latin typeface="Helvetica" panose="020B0604020202020204" pitchFamily="34" charset="0"/>
                <a:ea typeface="Calibri" panose="020F0502020204030204" pitchFamily="34" charset="0"/>
                <a:cs typeface="Times New Roman" panose="02020603050405020304" pitchFamily="18" charset="0"/>
              </a:rPr>
              <a:t>PROGRAM - means sounds or visual images, or a combination of sounds and visual images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4276435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Essentially Cable Companies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636455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TSN? Who owns TSN?</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4033241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OUs – online undertaking</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49</a:t>
            </a:fld>
            <a:endParaRPr lang="en-US" altLang="en-US"/>
          </a:p>
        </p:txBody>
      </p:sp>
    </p:spTree>
    <p:extLst>
      <p:ext uri="{BB962C8B-B14F-4D97-AF65-F5344CB8AC3E}">
        <p14:creationId xmlns:p14="http://schemas.microsoft.com/office/powerpoint/2010/main" val="104645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sym typeface="Wingdings" panose="05000000000000000000" pitchFamily="2" charset="2"/>
              </a:rPr>
              <a:t>QUESTIONS?????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3</a:t>
            </a:fld>
            <a:endParaRPr lang="en-US" altLang="en-US"/>
          </a:p>
        </p:txBody>
      </p:sp>
    </p:spTree>
    <p:extLst>
      <p:ext uri="{BB962C8B-B14F-4D97-AF65-F5344CB8AC3E}">
        <p14:creationId xmlns:p14="http://schemas.microsoft.com/office/powerpoint/2010/main" val="3114683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OUs – online undertaking</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3741877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OUs – online undertaking</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4163052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CRTC does not seem independent!</a:t>
            </a:r>
          </a:p>
          <a:p>
            <a:r>
              <a:rPr lang="en-CA" dirty="0">
                <a:sym typeface="Wingdings" panose="05000000000000000000" pitchFamily="2" charset="2"/>
              </a:rPr>
              <a:t>Not on class syllabus for a reason. Just know a few key points. 365 paragraphs with Appendices! Details are too much for now.. If this was a 6 credit course…</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36016748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2988724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3583524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2699964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“Internet regulation” such as it is, </a:t>
            </a:r>
            <a:r>
              <a:rPr lang="en-CA" i="1" dirty="0"/>
              <a:t>can</a:t>
            </a:r>
            <a:r>
              <a:rPr lang="en-CA" dirty="0"/>
              <a:t> be provincial… Defamation </a:t>
            </a:r>
            <a:r>
              <a:rPr lang="en-CA" dirty="0">
                <a:sym typeface="Wingdings" panose="05000000000000000000" pitchFamily="2" charset="2"/>
              </a:rPr>
              <a:t> we will see that at some point!</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60</a:t>
            </a:fld>
            <a:endParaRPr lang="en-US" altLang="en-US"/>
          </a:p>
        </p:txBody>
      </p:sp>
    </p:spTree>
    <p:extLst>
      <p:ext uri="{BB962C8B-B14F-4D97-AF65-F5344CB8AC3E}">
        <p14:creationId xmlns:p14="http://schemas.microsoft.com/office/powerpoint/2010/main" val="866023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a:p>
        </p:txBody>
      </p:sp>
    </p:spTree>
    <p:extLst>
      <p:ext uri="{BB962C8B-B14F-4D97-AF65-F5344CB8AC3E}">
        <p14:creationId xmlns:p14="http://schemas.microsoft.com/office/powerpoint/2010/main" val="203184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Not</a:t>
            </a:r>
            <a:r>
              <a:rPr lang="en-CA" sz="1200" kern="1200" dirty="0">
                <a:solidFill>
                  <a:schemeClr val="tx1"/>
                </a:solidFill>
                <a:effectLst/>
                <a:latin typeface="+mn-lt"/>
                <a:ea typeface="+mn-ea"/>
                <a:cs typeface="+mn-cs"/>
              </a:rPr>
              <a:t> child pornography</a:t>
            </a:r>
          </a:p>
          <a:p>
            <a:r>
              <a:rPr lang="en-CA" sz="1200" b="1" kern="1200" dirty="0">
                <a:solidFill>
                  <a:schemeClr val="tx1"/>
                </a:solidFill>
                <a:effectLst/>
                <a:latin typeface="+mn-lt"/>
                <a:ea typeface="+mn-ea"/>
                <a:cs typeface="+mn-cs"/>
              </a:rPr>
              <a:t>Adults</a:t>
            </a:r>
            <a:r>
              <a:rPr lang="en-CA" sz="1200" kern="1200" dirty="0">
                <a:solidFill>
                  <a:schemeClr val="tx1"/>
                </a:solidFill>
                <a:effectLst/>
                <a:latin typeface="+mn-lt"/>
                <a:ea typeface="+mn-ea"/>
                <a:cs typeface="+mn-cs"/>
              </a:rPr>
              <a:t> would be blocked from seeing legitimate expression, this part of 223 struck down</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3997874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Basic principle </a:t>
            </a:r>
            <a:r>
              <a:rPr lang="en-CA" dirty="0">
                <a:sym typeface="Wingdings" panose="05000000000000000000" pitchFamily="2" charset="2"/>
              </a:rPr>
              <a:t> cannot be liable for the things people do or say on your platform</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246837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sym typeface="Wingdings" panose="05000000000000000000" pitchFamily="2" charset="2"/>
              </a:rPr>
              <a:t>QUESTIONS?????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4</a:t>
            </a:fld>
            <a:endParaRPr lang="en-US" altLang="en-US"/>
          </a:p>
        </p:txBody>
      </p:sp>
    </p:spTree>
    <p:extLst>
      <p:ext uri="{BB962C8B-B14F-4D97-AF65-F5344CB8AC3E}">
        <p14:creationId xmlns:p14="http://schemas.microsoft.com/office/powerpoint/2010/main" val="3990687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3560543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noProof="0"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323035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68542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1861435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CLICK banner to go to site</a:t>
            </a:r>
          </a:p>
          <a:p>
            <a:r>
              <a:rPr lang="en-CA" dirty="0"/>
              <a:t>Show Internet list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344887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Copyright and Music</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EA975C7-5835-4934-A461-FA9F375F3885}" type="datetime1">
              <a:rPr lang="en-US"/>
              <a:pPr>
                <a:defRPr/>
              </a:pPr>
              <a:t>9/15/2024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Class 2</a:t>
            </a: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651C0AE-BFE2-45E5-A93C-93EF9B4C6D5C}" type="datetime1">
              <a:rPr lang="en-US"/>
              <a:pPr>
                <a:defRPr/>
              </a:pPr>
              <a:t>9/15/2024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2</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1B402C3C-0448-401D-9F0E-BEB5A868E860}" type="datetime1">
              <a:rPr lang="en-US"/>
              <a:pPr>
                <a:defRPr/>
              </a:pPr>
              <a:t>9/15/2024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2</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411703B9-04C9-45A4-9BE1-843A3A9D8578}" type="datetime1">
              <a:rPr lang="en-US"/>
              <a:pPr>
                <a:defRPr/>
              </a:pPr>
              <a:t>9/15/2024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2</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13C947C9-8261-44AC-BEA0-258CBC73845E}" type="datetime1">
              <a:rPr lang="en-US"/>
              <a:pPr>
                <a:defRPr/>
              </a:pPr>
              <a:t>9/15/2024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2</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6BCC76FA-0A47-4B6A-BA8C-B45991369630}" type="datetime1">
              <a:rPr lang="en-US"/>
              <a:pPr>
                <a:defRPr/>
              </a:pPr>
              <a:t>9/15/2024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2</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6159F584-05FA-4707-8938-5502A6278ECD}" type="datetime1">
              <a:rPr lang="en-US"/>
              <a:pPr>
                <a:defRPr/>
              </a:pPr>
              <a:t>9/15/2024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2</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1CB97D49-BCFA-46CE-8C44-066D6AB7DB93}" type="datetime1">
              <a:rPr lang="en-US"/>
              <a:pPr>
                <a:defRPr/>
              </a:pPr>
              <a:t>9/15/2024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2</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53AD6209-AB7C-4BEB-964C-21436A7F7ADA}" type="datetime1">
              <a:rPr lang="en-US"/>
              <a:pPr>
                <a:defRPr/>
              </a:pPr>
              <a:t>9/15/2024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2</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A9928C69-4572-4848-8CB7-EDBA0E0056CC}" type="datetime1">
              <a:rPr lang="en-US"/>
              <a:pPr>
                <a:defRPr/>
              </a:pPr>
              <a:t>9/15/2024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2</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2A9EE9B-CB0F-41F2-A856-C0911206F56B}" type="datetime1">
              <a:rPr lang="en-US"/>
              <a:pPr>
                <a:defRPr/>
              </a:pPr>
              <a:t>9/15/2024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Copyright and Music</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rtc.gc.ca/eng/home-accueil.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allenmendelsohn.com/mcgi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crtc.gc.ca/eng/internet/role.ht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crtc.gc.ca/eng/internet/role.ht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bit.ly/3CwGcv0"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319588"/>
          </a:xfrm>
        </p:spPr>
        <p:txBody>
          <a:bodyPr/>
          <a:lstStyle/>
          <a:p>
            <a:pPr eaLnBrk="1" hangingPunct="1"/>
            <a:br>
              <a:rPr lang="en-US" altLang="en-US" sz="9600" dirty="0"/>
            </a:br>
            <a:r>
              <a:rPr lang="en-US" altLang="en-US" u="sng" dirty="0"/>
              <a:t>Class 2 – September 15</a:t>
            </a:r>
            <a:br>
              <a:rPr lang="en-US" altLang="en-US" dirty="0"/>
            </a:br>
            <a:br>
              <a:rPr lang="en-US" altLang="en-US" dirty="0"/>
            </a:br>
            <a:r>
              <a:rPr lang="en-CA" altLang="en-US" dirty="0"/>
              <a:t>Does Anyone Govern the Internet? </a:t>
            </a:r>
            <a:br>
              <a:rPr lang="en-CA" altLang="en-US" dirty="0"/>
            </a:br>
            <a:r>
              <a:rPr lang="en-CA" altLang="en-US" dirty="0"/>
              <a:t>A look at internet subject matter jurisdiction and net neutrality</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9F35-E935-4B6A-B99A-D140764400D8}"/>
              </a:ext>
            </a:extLst>
          </p:cNvPr>
          <p:cNvSpPr>
            <a:spLocks noGrp="1"/>
          </p:cNvSpPr>
          <p:nvPr>
            <p:ph type="title"/>
          </p:nvPr>
        </p:nvSpPr>
        <p:spPr>
          <a:xfrm>
            <a:off x="457200" y="274638"/>
            <a:ext cx="8229600" cy="1498178"/>
          </a:xfrm>
        </p:spPr>
        <p:txBody>
          <a:bodyPr/>
          <a:lstStyle/>
          <a:p>
            <a:r>
              <a:rPr lang="en-CA" dirty="0"/>
              <a:t>CLASS EXERCISE</a:t>
            </a:r>
          </a:p>
        </p:txBody>
      </p:sp>
      <p:sp>
        <p:nvSpPr>
          <p:cNvPr id="3" name="Content Placeholder 2">
            <a:extLst>
              <a:ext uri="{FF2B5EF4-FFF2-40B4-BE49-F238E27FC236}">
                <a16:creationId xmlns:a16="http://schemas.microsoft.com/office/drawing/2014/main" id="{4177A198-2D3E-4D2F-8F16-C3EA19E3FBC5}"/>
              </a:ext>
            </a:extLst>
          </p:cNvPr>
          <p:cNvSpPr>
            <a:spLocks noGrp="1"/>
          </p:cNvSpPr>
          <p:nvPr>
            <p:ph idx="1"/>
          </p:nvPr>
        </p:nvSpPr>
        <p:spPr/>
        <p:txBody>
          <a:bodyPr/>
          <a:lstStyle/>
          <a:p>
            <a:pPr marL="0" indent="0" algn="ctr">
              <a:buNone/>
            </a:pPr>
            <a:r>
              <a:rPr lang="en-CA" sz="4000" dirty="0"/>
              <a:t>Prof. Mendelsohn is an a**hole. I asked him nicely to remove that Tweet, and he refused. I need to go after both him and X to get that Tweet taken down. But there seem to be a buttload of legal issues here, like _____________________</a:t>
            </a:r>
          </a:p>
        </p:txBody>
      </p:sp>
      <p:sp>
        <p:nvSpPr>
          <p:cNvPr id="4" name="Footer Placeholder 3">
            <a:extLst>
              <a:ext uri="{FF2B5EF4-FFF2-40B4-BE49-F238E27FC236}">
                <a16:creationId xmlns:a16="http://schemas.microsoft.com/office/drawing/2014/main" id="{3072F02C-5EA7-4871-8FB4-225A71ADCB6D}"/>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1764546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1556792"/>
            <a:ext cx="7772400" cy="3168352"/>
          </a:xfrm>
        </p:spPr>
        <p:txBody>
          <a:bodyPr/>
          <a:lstStyle/>
          <a:p>
            <a:r>
              <a:rPr lang="en-CA" dirty="0"/>
              <a:t>TURN TO YOUR NEIGHBOURS AND DISCUSS FOR A FEW MINUTES…</a:t>
            </a:r>
            <a:br>
              <a:rPr lang="en-CA" dirty="0"/>
            </a:br>
            <a:r>
              <a:rPr lang="en-CA" dirty="0"/>
              <a:t>think about all the parties involved</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269139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2276872"/>
            <a:ext cx="7772400" cy="2448272"/>
          </a:xfrm>
        </p:spPr>
        <p:txBody>
          <a:bodyPr/>
          <a:lstStyle/>
          <a:p>
            <a:r>
              <a:rPr lang="en-CA" dirty="0"/>
              <a:t>What have you got?</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0742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77D0-D962-433A-839E-E073DB925E91}"/>
              </a:ext>
            </a:extLst>
          </p:cNvPr>
          <p:cNvSpPr>
            <a:spLocks noGrp="1"/>
          </p:cNvSpPr>
          <p:nvPr>
            <p:ph type="title"/>
          </p:nvPr>
        </p:nvSpPr>
        <p:spPr/>
        <p:txBody>
          <a:bodyPr/>
          <a:lstStyle/>
          <a:p>
            <a:r>
              <a:rPr lang="en-CA" dirty="0"/>
              <a:t>Legal Issues – what I’ve got</a:t>
            </a:r>
          </a:p>
        </p:txBody>
      </p:sp>
      <p:sp>
        <p:nvSpPr>
          <p:cNvPr id="3" name="Content Placeholder 2">
            <a:extLst>
              <a:ext uri="{FF2B5EF4-FFF2-40B4-BE49-F238E27FC236}">
                <a16:creationId xmlns:a16="http://schemas.microsoft.com/office/drawing/2014/main" id="{00C01574-ADFA-4510-9E77-8E8068DD6EB3}"/>
              </a:ext>
            </a:extLst>
          </p:cNvPr>
          <p:cNvSpPr>
            <a:spLocks noGrp="1"/>
          </p:cNvSpPr>
          <p:nvPr>
            <p:ph sz="half" idx="1"/>
          </p:nvPr>
        </p:nvSpPr>
        <p:spPr/>
        <p:txBody>
          <a:bodyPr/>
          <a:lstStyle/>
          <a:p>
            <a:pPr marL="514350" indent="-514350">
              <a:buFont typeface="+mj-lt"/>
              <a:buAutoNum type="arabicPeriod"/>
            </a:pPr>
            <a:r>
              <a:rPr lang="en-CA" dirty="0"/>
              <a:t>Government regulation?</a:t>
            </a:r>
          </a:p>
          <a:p>
            <a:pPr marL="514350" indent="-514350">
              <a:buFont typeface="+mj-lt"/>
              <a:buAutoNum type="arabicPeriod"/>
            </a:pPr>
            <a:r>
              <a:rPr lang="en-CA" dirty="0"/>
              <a:t>Twitter in USA</a:t>
            </a:r>
          </a:p>
          <a:p>
            <a:pPr marL="514350" indent="-514350">
              <a:buFont typeface="+mj-lt"/>
              <a:buAutoNum type="arabicPeriod"/>
            </a:pPr>
            <a:r>
              <a:rPr lang="en-CA" dirty="0"/>
              <a:t>@almendelsohn – who is that?</a:t>
            </a:r>
          </a:p>
          <a:p>
            <a:pPr marL="514350" indent="-514350">
              <a:buFont typeface="+mj-lt"/>
              <a:buAutoNum type="arabicPeriod"/>
            </a:pPr>
            <a:r>
              <a:rPr lang="en-CA" dirty="0"/>
              <a:t>Your “privacy” </a:t>
            </a:r>
            <a:r>
              <a:rPr lang="en-CA" dirty="0">
                <a:sym typeface="Wingdings" panose="05000000000000000000" pitchFamily="2" charset="2"/>
              </a:rPr>
              <a:t> </a:t>
            </a:r>
            <a:endParaRPr lang="en-CA" dirty="0"/>
          </a:p>
          <a:p>
            <a:pPr marL="514350" indent="-514350">
              <a:buFont typeface="+mj-lt"/>
              <a:buAutoNum type="arabicPeriod"/>
            </a:pPr>
            <a:r>
              <a:rPr lang="en-CA" dirty="0"/>
              <a:t>Your right to your image or name</a:t>
            </a:r>
          </a:p>
          <a:p>
            <a:pPr marL="514350" indent="-514350">
              <a:buFont typeface="+mj-lt"/>
              <a:buAutoNum type="arabicPeriod"/>
            </a:pPr>
            <a:r>
              <a:rPr lang="en-CA" i="1" dirty="0"/>
              <a:t>My</a:t>
            </a:r>
            <a:r>
              <a:rPr lang="en-CA" dirty="0"/>
              <a:t> copyright</a:t>
            </a:r>
          </a:p>
          <a:p>
            <a:pPr marL="514350" indent="-514350">
              <a:buFont typeface="+mj-lt"/>
              <a:buAutoNum type="arabicPeriod"/>
            </a:pPr>
            <a:endParaRPr lang="en-CA" dirty="0"/>
          </a:p>
        </p:txBody>
      </p:sp>
      <p:sp>
        <p:nvSpPr>
          <p:cNvPr id="4" name="Content Placeholder 3">
            <a:extLst>
              <a:ext uri="{FF2B5EF4-FFF2-40B4-BE49-F238E27FC236}">
                <a16:creationId xmlns:a16="http://schemas.microsoft.com/office/drawing/2014/main" id="{B6A4293A-E758-4685-A285-56F465CBC451}"/>
              </a:ext>
            </a:extLst>
          </p:cNvPr>
          <p:cNvSpPr>
            <a:spLocks noGrp="1"/>
          </p:cNvSpPr>
          <p:nvPr>
            <p:ph sz="half" idx="2"/>
          </p:nvPr>
        </p:nvSpPr>
        <p:spPr/>
        <p:txBody>
          <a:bodyPr/>
          <a:lstStyle/>
          <a:p>
            <a:pPr marL="514350" indent="-514350">
              <a:buFont typeface="+mj-lt"/>
              <a:buAutoNum type="arabicPeriod" startAt="7"/>
            </a:pPr>
            <a:r>
              <a:rPr lang="en-CA" dirty="0"/>
              <a:t>Is this criminal?</a:t>
            </a:r>
          </a:p>
          <a:p>
            <a:pPr marL="514350" indent="-514350">
              <a:buFont typeface="+mj-lt"/>
              <a:buAutoNum type="arabicPeriod" startAt="7"/>
            </a:pPr>
            <a:r>
              <a:rPr lang="en-CA" dirty="0"/>
              <a:t>McGill liability?</a:t>
            </a:r>
          </a:p>
          <a:p>
            <a:pPr marL="514350" indent="-514350">
              <a:buFont typeface="+mj-lt"/>
              <a:buAutoNum type="arabicPeriod" startAt="7"/>
            </a:pPr>
            <a:r>
              <a:rPr lang="en-CA" dirty="0"/>
              <a:t>Twitter Terms / PP?</a:t>
            </a:r>
          </a:p>
          <a:p>
            <a:pPr marL="514350" indent="-514350">
              <a:buFont typeface="+mj-lt"/>
              <a:buAutoNum type="arabicPeriod" startAt="7"/>
            </a:pPr>
            <a:r>
              <a:rPr lang="en-CA" dirty="0"/>
              <a:t>Is Twitter even responsible?</a:t>
            </a:r>
          </a:p>
          <a:p>
            <a:pPr marL="514350" indent="-514350">
              <a:buFont typeface="+mj-lt"/>
              <a:buAutoNum type="arabicPeriod" startAt="7"/>
            </a:pPr>
            <a:r>
              <a:rPr lang="en-CA" dirty="0"/>
              <a:t>I want the internet to “forget” I ever took Prof. AM’s course, now it won’t; he’ll stain me forever</a:t>
            </a:r>
          </a:p>
          <a:p>
            <a:pPr marL="514350" indent="-514350">
              <a:buFont typeface="+mj-lt"/>
              <a:buAutoNum type="arabicPeriod" startAt="7"/>
            </a:pPr>
            <a:endParaRPr lang="en-CA" dirty="0"/>
          </a:p>
        </p:txBody>
      </p:sp>
      <p:sp>
        <p:nvSpPr>
          <p:cNvPr id="5" name="Footer Placeholder 4">
            <a:extLst>
              <a:ext uri="{FF2B5EF4-FFF2-40B4-BE49-F238E27FC236}">
                <a16:creationId xmlns:a16="http://schemas.microsoft.com/office/drawing/2014/main" id="{802CA545-DD90-41E8-B8D6-CA93B71D69A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998537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1844824"/>
            <a:ext cx="7772400" cy="2880320"/>
          </a:xfrm>
        </p:spPr>
        <p:txBody>
          <a:bodyPr/>
          <a:lstStyle/>
          <a:p>
            <a:r>
              <a:rPr lang="en-CA" dirty="0"/>
              <a:t>WHO OR WHAT HAS JURISDICTION OVER THE INTERNET? DOES ANYBODY?</a:t>
            </a:r>
            <a:br>
              <a:rPr lang="en-CA" dirty="0"/>
            </a:br>
            <a:r>
              <a:rPr lang="en-CA" dirty="0"/>
              <a:t>or…</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15446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A2B7-A83F-41EF-86E7-A948EC0A3F08}"/>
              </a:ext>
            </a:extLst>
          </p:cNvPr>
          <p:cNvSpPr>
            <a:spLocks noGrp="1"/>
          </p:cNvSpPr>
          <p:nvPr>
            <p:ph type="title"/>
          </p:nvPr>
        </p:nvSpPr>
        <p:spPr>
          <a:xfrm>
            <a:off x="758031" y="836712"/>
            <a:ext cx="7772400" cy="4608512"/>
          </a:xfrm>
        </p:spPr>
        <p:txBody>
          <a:bodyPr/>
          <a:lstStyle/>
          <a:p>
            <a:r>
              <a:rPr lang="en-CA" dirty="0"/>
              <a:t>is there some government or independent body I can complain to so that PROF. mendelsohn will remove that tweet???</a:t>
            </a:r>
          </a:p>
        </p:txBody>
      </p:sp>
      <p:sp>
        <p:nvSpPr>
          <p:cNvPr id="3" name="Footer Placeholder 2">
            <a:extLst>
              <a:ext uri="{FF2B5EF4-FFF2-40B4-BE49-F238E27FC236}">
                <a16:creationId xmlns:a16="http://schemas.microsoft.com/office/drawing/2014/main" id="{2F65F228-294D-494A-8753-8D16947BD508}"/>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5146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17307-60D0-45F0-BFB2-E3C107467019}"/>
              </a:ext>
            </a:extLst>
          </p:cNvPr>
          <p:cNvSpPr>
            <a:spLocks noGrp="1"/>
          </p:cNvSpPr>
          <p:nvPr>
            <p:ph type="title"/>
          </p:nvPr>
        </p:nvSpPr>
        <p:spPr/>
        <p:txBody>
          <a:bodyPr/>
          <a:lstStyle/>
          <a:p>
            <a:r>
              <a:rPr lang="en-CA" dirty="0"/>
              <a:t>Introductory Notes</a:t>
            </a:r>
          </a:p>
        </p:txBody>
      </p:sp>
      <p:sp>
        <p:nvSpPr>
          <p:cNvPr id="3" name="Content Placeholder 2">
            <a:extLst>
              <a:ext uri="{FF2B5EF4-FFF2-40B4-BE49-F238E27FC236}">
                <a16:creationId xmlns:a16="http://schemas.microsoft.com/office/drawing/2014/main" id="{84CB652A-7B63-420C-9148-021B162F8286}"/>
              </a:ext>
            </a:extLst>
          </p:cNvPr>
          <p:cNvSpPr>
            <a:spLocks noGrp="1"/>
          </p:cNvSpPr>
          <p:nvPr>
            <p:ph idx="1"/>
          </p:nvPr>
        </p:nvSpPr>
        <p:spPr>
          <a:xfrm>
            <a:off x="457200" y="1772816"/>
            <a:ext cx="8229600" cy="4353347"/>
          </a:xfrm>
        </p:spPr>
        <p:txBody>
          <a:bodyPr/>
          <a:lstStyle/>
          <a:p>
            <a:r>
              <a:rPr lang="en-CA" dirty="0"/>
              <a:t>Looking at Canada here (and USA &amp; Euro, but distinctly)</a:t>
            </a:r>
          </a:p>
          <a:p>
            <a:r>
              <a:rPr lang="en-CA" dirty="0"/>
              <a:t>“Extraterritoriality” next week </a:t>
            </a:r>
            <a:r>
              <a:rPr lang="en-CA" dirty="0">
                <a:sym typeface="Wingdings" panose="05000000000000000000" pitchFamily="2" charset="2"/>
              </a:rPr>
              <a:t> </a:t>
            </a:r>
            <a:r>
              <a:rPr lang="en-CA" b="1" i="1" dirty="0">
                <a:sym typeface="Wingdings" panose="05000000000000000000" pitchFamily="2" charset="2"/>
              </a:rPr>
              <a:t>subject matter</a:t>
            </a:r>
            <a:r>
              <a:rPr lang="en-CA" dirty="0">
                <a:sym typeface="Wingdings" panose="05000000000000000000" pitchFamily="2" charset="2"/>
              </a:rPr>
              <a:t> jurisdiction vs. </a:t>
            </a:r>
            <a:r>
              <a:rPr lang="en-CA" b="1" i="1" dirty="0">
                <a:sym typeface="Wingdings" panose="05000000000000000000" pitchFamily="2" charset="2"/>
              </a:rPr>
              <a:t>territorial</a:t>
            </a:r>
            <a:r>
              <a:rPr lang="en-CA" dirty="0">
                <a:sym typeface="Wingdings" panose="05000000000000000000" pitchFamily="2" charset="2"/>
              </a:rPr>
              <a:t> jurisdiction</a:t>
            </a:r>
          </a:p>
          <a:p>
            <a:r>
              <a:rPr lang="en-CA" i="1" dirty="0">
                <a:sym typeface="Wingdings" panose="05000000000000000000" pitchFamily="2" charset="2"/>
              </a:rPr>
              <a:t>Broadcasting Act </a:t>
            </a:r>
            <a:r>
              <a:rPr lang="en-CA" dirty="0">
                <a:sym typeface="Wingdings" panose="05000000000000000000" pitchFamily="2" charset="2"/>
              </a:rPr>
              <a:t>in course materials (ss. 1-9)  </a:t>
            </a:r>
            <a:r>
              <a:rPr lang="en-CA" b="1" dirty="0">
                <a:sym typeface="Wingdings" panose="05000000000000000000" pitchFamily="2" charset="2"/>
              </a:rPr>
              <a:t>old vs. new</a:t>
            </a:r>
            <a:endParaRPr lang="en-CA" dirty="0">
              <a:sym typeface="Wingdings" panose="05000000000000000000" pitchFamily="2" charset="2"/>
            </a:endParaRPr>
          </a:p>
          <a:p>
            <a:endParaRPr lang="en-CA" dirty="0"/>
          </a:p>
        </p:txBody>
      </p:sp>
      <p:sp>
        <p:nvSpPr>
          <p:cNvPr id="4" name="Footer Placeholder 3">
            <a:extLst>
              <a:ext uri="{FF2B5EF4-FFF2-40B4-BE49-F238E27FC236}">
                <a16:creationId xmlns:a16="http://schemas.microsoft.com/office/drawing/2014/main" id="{63199C64-A7D8-46CB-9494-5306A3C1829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90277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B3FB6-B651-47B9-AD38-752CFD4B9780}"/>
              </a:ext>
            </a:extLst>
          </p:cNvPr>
          <p:cNvSpPr>
            <a:spLocks noGrp="1"/>
          </p:cNvSpPr>
          <p:nvPr>
            <p:ph type="title"/>
          </p:nvPr>
        </p:nvSpPr>
        <p:spPr/>
        <p:txBody>
          <a:bodyPr/>
          <a:lstStyle/>
          <a:p>
            <a:r>
              <a:rPr lang="en-CA" dirty="0"/>
              <a:t>Canada - CRTC</a:t>
            </a:r>
          </a:p>
        </p:txBody>
      </p:sp>
      <p:pic>
        <p:nvPicPr>
          <p:cNvPr id="5" name="Content Placeholder 4">
            <a:hlinkClick r:id="rId3"/>
            <a:extLst>
              <a:ext uri="{FF2B5EF4-FFF2-40B4-BE49-F238E27FC236}">
                <a16:creationId xmlns:a16="http://schemas.microsoft.com/office/drawing/2014/main" id="{AAB1E059-8E41-4510-88D6-7A5FF1A7A79A}"/>
              </a:ext>
            </a:extLst>
          </p:cNvPr>
          <p:cNvPicPr>
            <a:picLocks noGrp="1" noChangeAspect="1"/>
          </p:cNvPicPr>
          <p:nvPr>
            <p:ph idx="1"/>
          </p:nvPr>
        </p:nvPicPr>
        <p:blipFill>
          <a:blip r:embed="rId4"/>
          <a:stretch>
            <a:fillRect/>
          </a:stretch>
        </p:blipFill>
        <p:spPr>
          <a:xfrm>
            <a:off x="395536" y="2276872"/>
            <a:ext cx="8229600" cy="2241054"/>
          </a:xfrm>
          <a:prstGeom prst="rect">
            <a:avLst/>
          </a:prstGeom>
        </p:spPr>
      </p:pic>
      <p:sp>
        <p:nvSpPr>
          <p:cNvPr id="4" name="Footer Placeholder 3">
            <a:extLst>
              <a:ext uri="{FF2B5EF4-FFF2-40B4-BE49-F238E27FC236}">
                <a16:creationId xmlns:a16="http://schemas.microsoft.com/office/drawing/2014/main" id="{F8C6108C-33DB-4FE5-90E8-3457AF5F790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81590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F627-7208-4C1A-A76A-E601219B781E}"/>
              </a:ext>
            </a:extLst>
          </p:cNvPr>
          <p:cNvSpPr>
            <a:spLocks noGrp="1"/>
          </p:cNvSpPr>
          <p:nvPr>
            <p:ph type="title"/>
          </p:nvPr>
        </p:nvSpPr>
        <p:spPr>
          <a:xfrm>
            <a:off x="0" y="136526"/>
            <a:ext cx="9144000" cy="772228"/>
          </a:xfrm>
        </p:spPr>
        <p:txBody>
          <a:bodyPr/>
          <a:lstStyle/>
          <a:p>
            <a:r>
              <a:rPr lang="en-CA" dirty="0"/>
              <a:t>Meet Vicky </a:t>
            </a:r>
            <a:r>
              <a:rPr lang="en-CA" dirty="0" err="1"/>
              <a:t>Eatrides</a:t>
            </a:r>
            <a:r>
              <a:rPr lang="en-CA" dirty="0"/>
              <a:t>, CRTC Chair</a:t>
            </a:r>
          </a:p>
        </p:txBody>
      </p:sp>
      <p:sp>
        <p:nvSpPr>
          <p:cNvPr id="3" name="Content Placeholder 2">
            <a:extLst>
              <a:ext uri="{FF2B5EF4-FFF2-40B4-BE49-F238E27FC236}">
                <a16:creationId xmlns:a16="http://schemas.microsoft.com/office/drawing/2014/main" id="{FF778E6E-809C-4AEA-823C-60D81125FB1E}"/>
              </a:ext>
            </a:extLst>
          </p:cNvPr>
          <p:cNvSpPr>
            <a:spLocks noGrp="1"/>
          </p:cNvSpPr>
          <p:nvPr>
            <p:ph sz="half" idx="1"/>
          </p:nvPr>
        </p:nvSpPr>
        <p:spPr>
          <a:xfrm>
            <a:off x="-495300" y="2397274"/>
            <a:ext cx="1778263" cy="2399845"/>
          </a:xfrm>
        </p:spPr>
        <p:txBody>
          <a:bodyPr/>
          <a:lstStyle/>
          <a:p>
            <a:pPr marL="0" indent="0">
              <a:buNone/>
            </a:pPr>
            <a:r>
              <a:rPr lang="en-CA" dirty="0"/>
              <a:t> </a:t>
            </a:r>
          </a:p>
        </p:txBody>
      </p:sp>
      <p:sp>
        <p:nvSpPr>
          <p:cNvPr id="6" name="Content Placeholder 5">
            <a:extLst>
              <a:ext uri="{FF2B5EF4-FFF2-40B4-BE49-F238E27FC236}">
                <a16:creationId xmlns:a16="http://schemas.microsoft.com/office/drawing/2014/main" id="{DF4571B9-89E2-413F-89E5-158B797026DA}"/>
              </a:ext>
            </a:extLst>
          </p:cNvPr>
          <p:cNvSpPr>
            <a:spLocks noGrp="1"/>
          </p:cNvSpPr>
          <p:nvPr>
            <p:ph sz="half" idx="2"/>
          </p:nvPr>
        </p:nvSpPr>
        <p:spPr>
          <a:xfrm>
            <a:off x="3064660" y="1124744"/>
            <a:ext cx="5622140" cy="5001419"/>
          </a:xfrm>
        </p:spPr>
        <p:txBody>
          <a:bodyPr/>
          <a:lstStyle/>
          <a:p>
            <a:r>
              <a:rPr lang="en-CA" sz="2400" dirty="0"/>
              <a:t>Became Chair Jan 2023</a:t>
            </a:r>
          </a:p>
          <a:p>
            <a:pPr algn="l" fontAlgn="auto"/>
            <a:r>
              <a:rPr lang="en-CA" sz="2400" dirty="0"/>
              <a:t>Previously </a:t>
            </a:r>
            <a:r>
              <a:rPr lang="en-CA" sz="2400" b="0" i="0" dirty="0">
                <a:effectLst/>
                <a:latin typeface="-apple-system"/>
              </a:rPr>
              <a:t>Assistant Deputy Minister Innovation, Science and Economic Development Canada</a:t>
            </a:r>
          </a:p>
          <a:p>
            <a:pPr algn="l" fontAlgn="auto"/>
            <a:r>
              <a:rPr lang="en-CA" sz="2400" dirty="0">
                <a:latin typeface="-apple-system"/>
              </a:rPr>
              <a:t>MANY Government jobs since mid-2000s</a:t>
            </a:r>
          </a:p>
          <a:p>
            <a:pPr algn="l" fontAlgn="auto"/>
            <a:r>
              <a:rPr lang="en-CA" sz="2400" dirty="0">
                <a:latin typeface="-apple-system"/>
              </a:rPr>
              <a:t>“</a:t>
            </a:r>
            <a:r>
              <a:rPr lang="en-US" sz="2400" dirty="0">
                <a:latin typeface="-apple-system"/>
              </a:rPr>
              <a:t>Vicky held several leadership roles at the Competition Bureau over a twelve-year period, including Senior Deputy Commissioner in charge of enforcing criminal and civil provisions of the Competition Act.” (CRTC website)</a:t>
            </a:r>
            <a:endParaRPr lang="en-CA" sz="2400" dirty="0">
              <a:latin typeface="-apple-system"/>
            </a:endParaRPr>
          </a:p>
          <a:p>
            <a:pPr algn="l" fontAlgn="auto"/>
            <a:r>
              <a:rPr lang="en-CA" sz="2400" dirty="0">
                <a:latin typeface="-apple-system"/>
              </a:rPr>
              <a:t>Started as regulatory lawyer @ Stikeman Elliott</a:t>
            </a:r>
            <a:endParaRPr lang="en-CA" sz="2400" dirty="0"/>
          </a:p>
          <a:p>
            <a:endParaRPr lang="en-CA" sz="2400" dirty="0"/>
          </a:p>
        </p:txBody>
      </p:sp>
      <p:sp>
        <p:nvSpPr>
          <p:cNvPr id="4" name="Footer Placeholder 3">
            <a:extLst>
              <a:ext uri="{FF2B5EF4-FFF2-40B4-BE49-F238E27FC236}">
                <a16:creationId xmlns:a16="http://schemas.microsoft.com/office/drawing/2014/main" id="{D3F796E8-A3B6-4222-A340-A95A8A9B160B}"/>
              </a:ext>
            </a:extLst>
          </p:cNvPr>
          <p:cNvSpPr>
            <a:spLocks noGrp="1"/>
          </p:cNvSpPr>
          <p:nvPr>
            <p:ph type="ftr" sz="quarter" idx="11"/>
          </p:nvPr>
        </p:nvSpPr>
        <p:spPr/>
        <p:txBody>
          <a:bodyPr/>
          <a:lstStyle/>
          <a:p>
            <a:pPr>
              <a:defRPr/>
            </a:pPr>
            <a:r>
              <a:rPr lang="en-US"/>
              <a:t>Class 2</a:t>
            </a:r>
            <a:endParaRPr lang="en-US" dirty="0"/>
          </a:p>
        </p:txBody>
      </p:sp>
      <p:pic>
        <p:nvPicPr>
          <p:cNvPr id="2050" name="Picture 2" descr="News - Banff World Media Festival 2022">
            <a:extLst>
              <a:ext uri="{FF2B5EF4-FFF2-40B4-BE49-F238E27FC236}">
                <a16:creationId xmlns:a16="http://schemas.microsoft.com/office/drawing/2014/main" id="{0F246BE4-8CA2-ADE3-B2C9-C75C1D59E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4824"/>
            <a:ext cx="3064660"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522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dirty="0"/>
              <a:t>What does the CRTC do?</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800" dirty="0"/>
              <a:t>“[The CRTC] is an administrative tribunal that </a:t>
            </a:r>
            <a:r>
              <a:rPr lang="en-US" sz="2800" dirty="0"/>
              <a:t>that operates at arm’s length from the federal government… </a:t>
            </a:r>
            <a:r>
              <a:rPr lang="en-CA" sz="2800" dirty="0"/>
              <a:t>regulates and supervises broadcasting and telecommunications in the public interest.”</a:t>
            </a:r>
          </a:p>
          <a:p>
            <a:pPr marL="0" indent="0">
              <a:buNone/>
            </a:pPr>
            <a:endParaRPr lang="en-CA" dirty="0"/>
          </a:p>
          <a:p>
            <a:pPr marL="0" indent="0">
              <a:buNone/>
            </a:pPr>
            <a:r>
              <a:rPr lang="en-CA" i="1" dirty="0"/>
              <a:t>Broadcasting Act </a:t>
            </a:r>
            <a:r>
              <a:rPr lang="en-CA" dirty="0"/>
              <a:t> </a:t>
            </a:r>
            <a:r>
              <a:rPr lang="en-CA" dirty="0">
                <a:sym typeface="Wingdings" panose="05000000000000000000" pitchFamily="2" charset="2"/>
              </a:rPr>
              <a:t> </a:t>
            </a:r>
            <a:r>
              <a:rPr lang="en-CA" dirty="0" err="1">
                <a:sym typeface="Wingdings" panose="05000000000000000000" pitchFamily="2" charset="2"/>
              </a:rPr>
              <a:t>CanCon</a:t>
            </a:r>
            <a:r>
              <a:rPr lang="en-CA" dirty="0">
                <a:sym typeface="Wingdings" panose="05000000000000000000" pitchFamily="2" charset="2"/>
              </a:rPr>
              <a:t> esp.</a:t>
            </a:r>
            <a:endParaRPr lang="en-CA" i="1" dirty="0"/>
          </a:p>
          <a:p>
            <a:pPr marL="0" indent="0">
              <a:buNone/>
            </a:pPr>
            <a:r>
              <a:rPr lang="en-CA" i="1" dirty="0"/>
              <a:t>Telecommunications Act</a:t>
            </a:r>
          </a:p>
          <a:p>
            <a:pPr marL="0" indent="0">
              <a:buNone/>
            </a:pPr>
            <a:r>
              <a:rPr lang="fr-CA" dirty="0"/>
              <a:t>(+ </a:t>
            </a:r>
            <a:r>
              <a:rPr lang="en-CA" dirty="0"/>
              <a:t>others - </a:t>
            </a:r>
            <a:r>
              <a:rPr lang="en-CA" i="1" dirty="0"/>
              <a:t>Radiocommunications Act</a:t>
            </a:r>
            <a:r>
              <a:rPr lang="en-CA" dirty="0"/>
              <a:t>, CASL)</a:t>
            </a:r>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448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850106"/>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US" dirty="0"/>
              <a:t> </a:t>
            </a:r>
          </a:p>
        </p:txBody>
      </p:sp>
      <p:sp>
        <p:nvSpPr>
          <p:cNvPr id="37892" name="Content Placeholder 2"/>
          <p:cNvSpPr>
            <a:spLocks noGrp="1"/>
          </p:cNvSpPr>
          <p:nvPr>
            <p:ph idx="1"/>
          </p:nvPr>
        </p:nvSpPr>
        <p:spPr>
          <a:xfrm>
            <a:off x="457200" y="1484784"/>
            <a:ext cx="8229600" cy="4968404"/>
          </a:xfrm>
        </p:spPr>
        <p:txBody>
          <a:bodyPr/>
          <a:lstStyle/>
          <a:p>
            <a:pPr eaLnBrk="1" hangingPunct="1">
              <a:defRPr/>
            </a:pPr>
            <a:r>
              <a:rPr lang="fr-CA" sz="2800" dirty="0">
                <a:hlinkClick r:id="rId3"/>
              </a:rPr>
              <a:t>http://allenmendelsohn.com/mcgill/</a:t>
            </a:r>
            <a:endParaRPr lang="fr-CA" sz="2800" dirty="0"/>
          </a:p>
          <a:p>
            <a:pPr lvl="1" eaLnBrk="1" hangingPunct="1">
              <a:defRPr/>
            </a:pPr>
            <a:r>
              <a:rPr lang="en-CA" dirty="0"/>
              <a:t>Presentation</a:t>
            </a:r>
            <a:r>
              <a:rPr lang="fr-CA" dirty="0"/>
              <a:t> </a:t>
            </a:r>
            <a:r>
              <a:rPr lang="en-CA" dirty="0"/>
              <a:t>sign-up (42/44 so far)!</a:t>
            </a:r>
          </a:p>
          <a:p>
            <a:pPr marL="457200" lvl="1" indent="0" eaLnBrk="1" hangingPunct="1">
              <a:buNone/>
              <a:defRPr/>
            </a:pPr>
            <a:r>
              <a:rPr lang="en-CA" b="1" dirty="0">
                <a:sym typeface="Wingdings" panose="05000000000000000000" pitchFamily="2" charset="2"/>
              </a:rPr>
              <a:t> Presentations / comments next slides</a:t>
            </a:r>
            <a:endParaRPr lang="en-CA" b="1" dirty="0"/>
          </a:p>
          <a:p>
            <a:pPr eaLnBrk="1" hangingPunct="1">
              <a:defRPr/>
            </a:pPr>
            <a:r>
              <a:rPr lang="en-CA" sz="2800" dirty="0">
                <a:sym typeface="Wingdings" panose="05000000000000000000" pitchFamily="2" charset="2"/>
              </a:rPr>
              <a:t>Updated course outline (v</a:t>
            </a:r>
            <a:r>
              <a:rPr lang="en-CA" sz="2800" b="1" dirty="0">
                <a:sym typeface="Wingdings" panose="05000000000000000000" pitchFamily="2" charset="2"/>
              </a:rPr>
              <a:t>3</a:t>
            </a:r>
            <a:r>
              <a:rPr lang="en-CA" sz="2800" dirty="0">
                <a:sym typeface="Wingdings" panose="05000000000000000000" pitchFamily="2" charset="2"/>
              </a:rPr>
              <a:t>!)</a:t>
            </a:r>
          </a:p>
          <a:p>
            <a:pPr eaLnBrk="1" hangingPunct="1">
              <a:defRPr/>
            </a:pPr>
            <a:r>
              <a:rPr lang="en-CA" sz="2800" dirty="0">
                <a:sym typeface="Wingdings" panose="05000000000000000000" pitchFamily="2" charset="2"/>
              </a:rPr>
              <a:t>8 new students – welcome! Please come talk to me at the break if you need to, especially if you are one of the 2 who have not signed up for presentations</a:t>
            </a:r>
          </a:p>
          <a:p>
            <a:pPr marL="0" indent="0" eaLnBrk="1" hangingPunct="1">
              <a:buNone/>
              <a:defRPr/>
            </a:pPr>
            <a:endParaRPr lang="en-CA" sz="2800" dirty="0"/>
          </a:p>
          <a:p>
            <a:pPr marL="0" indent="0" eaLnBrk="1" hangingPunct="1">
              <a:buNone/>
              <a:defRPr/>
            </a:pPr>
            <a:endParaRPr lang="en-CA" sz="28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dirty="0"/>
              <a:t>What does the CRTC give us?</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endParaRPr lang="en-CA" dirty="0"/>
          </a:p>
          <a:p>
            <a:r>
              <a:rPr lang="en-CA" dirty="0"/>
              <a:t>Public Notices / Notices of Consultations</a:t>
            </a:r>
          </a:p>
          <a:p>
            <a:r>
              <a:rPr lang="en-CA" dirty="0"/>
              <a:t>Information bulletins / circulars</a:t>
            </a:r>
          </a:p>
          <a:p>
            <a:r>
              <a:rPr lang="en-CA" dirty="0"/>
              <a:t>Regulatory Policies</a:t>
            </a:r>
          </a:p>
          <a:p>
            <a:r>
              <a:rPr lang="en-CA" dirty="0"/>
              <a:t>Orders</a:t>
            </a:r>
          </a:p>
          <a:p>
            <a:r>
              <a:rPr lang="en-CA" dirty="0"/>
              <a:t>Decisions</a:t>
            </a:r>
          </a:p>
          <a:p>
            <a:endParaRPr lang="en-CA" dirty="0"/>
          </a:p>
          <a:p>
            <a:pPr marL="0" indent="0">
              <a:buNone/>
            </a:pPr>
            <a:r>
              <a:rPr lang="en-CA" dirty="0">
                <a:sym typeface="Wingdings" panose="05000000000000000000" pitchFamily="2" charset="2"/>
              </a:rPr>
              <a:t> All </a:t>
            </a:r>
            <a:r>
              <a:rPr lang="en-CA" i="1" dirty="0">
                <a:sym typeface="Wingdings" panose="05000000000000000000" pitchFamily="2" charset="2"/>
              </a:rPr>
              <a:t>theoretically</a:t>
            </a:r>
            <a:r>
              <a:rPr lang="en-CA" dirty="0">
                <a:sym typeface="Wingdings" panose="05000000000000000000" pitchFamily="2" charset="2"/>
              </a:rPr>
              <a:t> independent and not political</a:t>
            </a:r>
            <a:endParaRPr lang="en-CA" dirty="0"/>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5530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092200"/>
          </a:xfrm>
        </p:spPr>
        <p:txBody>
          <a:bodyPr/>
          <a:lstStyle/>
          <a:p>
            <a:r>
              <a:rPr lang="en-CA" dirty="0"/>
              <a:t>Still </a:t>
            </a:r>
            <a:r>
              <a:rPr lang="en-CA" dirty="0" err="1"/>
              <a:t>kinda</a:t>
            </a:r>
            <a:r>
              <a:rPr lang="en-CA" dirty="0"/>
              <a:t> political? - Ministers</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dirty="0"/>
              <a:t>Class 2</a:t>
            </a:r>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p:txBody>
          <a:bodyPr/>
          <a:lstStyle/>
          <a:p>
            <a:pPr marL="0" indent="0">
              <a:buNone/>
            </a:pPr>
            <a:r>
              <a:rPr lang="en-CA" dirty="0"/>
              <a:t> </a:t>
            </a:r>
          </a:p>
        </p:txBody>
      </p:sp>
      <p:sp>
        <p:nvSpPr>
          <p:cNvPr id="11" name="TextBox 10">
            <a:extLst>
              <a:ext uri="{FF2B5EF4-FFF2-40B4-BE49-F238E27FC236}">
                <a16:creationId xmlns:a16="http://schemas.microsoft.com/office/drawing/2014/main" id="{68A4E434-89AA-4DB7-AF3B-6B63240A26C1}"/>
              </a:ext>
            </a:extLst>
          </p:cNvPr>
          <p:cNvSpPr txBox="1"/>
          <p:nvPr/>
        </p:nvSpPr>
        <p:spPr>
          <a:xfrm>
            <a:off x="437991" y="5445224"/>
            <a:ext cx="3485937" cy="369332"/>
          </a:xfrm>
          <a:prstGeom prst="rect">
            <a:avLst/>
          </a:prstGeom>
          <a:noFill/>
        </p:spPr>
        <p:txBody>
          <a:bodyPr wrap="square" rtlCol="0">
            <a:spAutoFit/>
          </a:bodyPr>
          <a:lstStyle/>
          <a:p>
            <a:r>
              <a:rPr lang="en-CA" i="1" dirty="0">
                <a:solidFill>
                  <a:schemeClr val="bg1"/>
                </a:solidFill>
              </a:rPr>
              <a:t>Broadcasting Act</a:t>
            </a:r>
          </a:p>
        </p:txBody>
      </p:sp>
      <p:sp>
        <p:nvSpPr>
          <p:cNvPr id="13" name="TextBox 12">
            <a:extLst>
              <a:ext uri="{FF2B5EF4-FFF2-40B4-BE49-F238E27FC236}">
                <a16:creationId xmlns:a16="http://schemas.microsoft.com/office/drawing/2014/main" id="{0F5A544A-F12C-4FE0-B6AD-59D02BAADFE1}"/>
              </a:ext>
            </a:extLst>
          </p:cNvPr>
          <p:cNvSpPr txBox="1"/>
          <p:nvPr/>
        </p:nvSpPr>
        <p:spPr>
          <a:xfrm>
            <a:off x="5292080" y="5418906"/>
            <a:ext cx="2981881" cy="369332"/>
          </a:xfrm>
          <a:prstGeom prst="rect">
            <a:avLst/>
          </a:prstGeom>
          <a:noFill/>
        </p:spPr>
        <p:txBody>
          <a:bodyPr wrap="square" rtlCol="0">
            <a:spAutoFit/>
          </a:bodyPr>
          <a:lstStyle/>
          <a:p>
            <a:r>
              <a:rPr lang="en-CA" i="1" dirty="0">
                <a:solidFill>
                  <a:schemeClr val="bg1"/>
                </a:solidFill>
              </a:rPr>
              <a:t>Telecommunications Act</a:t>
            </a:r>
          </a:p>
        </p:txBody>
      </p:sp>
      <p:pic>
        <p:nvPicPr>
          <p:cNvPr id="7" name="Picture 6">
            <a:extLst>
              <a:ext uri="{FF2B5EF4-FFF2-40B4-BE49-F238E27FC236}">
                <a16:creationId xmlns:a16="http://schemas.microsoft.com/office/drawing/2014/main" id="{566287F9-3F4B-44C5-B8DC-603C5967862F}"/>
              </a:ext>
            </a:extLst>
          </p:cNvPr>
          <p:cNvPicPr>
            <a:picLocks noChangeAspect="1"/>
          </p:cNvPicPr>
          <p:nvPr/>
        </p:nvPicPr>
        <p:blipFill>
          <a:blip r:embed="rId3"/>
          <a:stretch>
            <a:fillRect/>
          </a:stretch>
        </p:blipFill>
        <p:spPr>
          <a:xfrm>
            <a:off x="5416175" y="1171415"/>
            <a:ext cx="2448270" cy="4086385"/>
          </a:xfrm>
          <a:prstGeom prst="rect">
            <a:avLst/>
          </a:prstGeom>
        </p:spPr>
      </p:pic>
      <p:pic>
        <p:nvPicPr>
          <p:cNvPr id="8" name="Picture 7">
            <a:extLst>
              <a:ext uri="{FF2B5EF4-FFF2-40B4-BE49-F238E27FC236}">
                <a16:creationId xmlns:a16="http://schemas.microsoft.com/office/drawing/2014/main" id="{D67FBE0A-DB1D-1CEA-F060-B93B2F4E9D17}"/>
              </a:ext>
            </a:extLst>
          </p:cNvPr>
          <p:cNvPicPr>
            <a:picLocks noChangeAspect="1"/>
          </p:cNvPicPr>
          <p:nvPr/>
        </p:nvPicPr>
        <p:blipFill>
          <a:blip r:embed="rId4"/>
          <a:stretch>
            <a:fillRect/>
          </a:stretch>
        </p:blipFill>
        <p:spPr>
          <a:xfrm>
            <a:off x="323528" y="1931125"/>
            <a:ext cx="4601595" cy="3283912"/>
          </a:xfrm>
          <a:prstGeom prst="rect">
            <a:avLst/>
          </a:prstGeom>
        </p:spPr>
      </p:pic>
    </p:spTree>
    <p:extLst>
      <p:ext uri="{BB962C8B-B14F-4D97-AF65-F5344CB8AC3E}">
        <p14:creationId xmlns:p14="http://schemas.microsoft.com/office/powerpoint/2010/main" val="49792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p:txBody>
          <a:bodyPr/>
          <a:lstStyle/>
          <a:p>
            <a:r>
              <a:rPr lang="en-CA" dirty="0"/>
              <a:t>Still </a:t>
            </a:r>
            <a:r>
              <a:rPr lang="en-CA" dirty="0" err="1"/>
              <a:t>kinda</a:t>
            </a:r>
            <a:r>
              <a:rPr lang="en-CA" dirty="0"/>
              <a:t> political?</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6" name="Content Placeholder 5">
            <a:extLst>
              <a:ext uri="{FF2B5EF4-FFF2-40B4-BE49-F238E27FC236}">
                <a16:creationId xmlns:a16="http://schemas.microsoft.com/office/drawing/2014/main" id="{BC62E83A-9053-436E-A6FA-3CD80474FD3E}"/>
              </a:ext>
            </a:extLst>
          </p:cNvPr>
          <p:cNvSpPr>
            <a:spLocks noGrp="1"/>
          </p:cNvSpPr>
          <p:nvPr>
            <p:ph idx="1"/>
          </p:nvPr>
        </p:nvSpPr>
        <p:spPr/>
        <p:txBody>
          <a:bodyPr/>
          <a:lstStyle/>
          <a:p>
            <a:pPr marL="0" indent="0">
              <a:buNone/>
            </a:pPr>
            <a:r>
              <a:rPr lang="en-CA" i="1" dirty="0"/>
              <a:t>Telecommunications Act</a:t>
            </a:r>
          </a:p>
          <a:p>
            <a:pPr marL="0" indent="0">
              <a:buNone/>
            </a:pPr>
            <a:r>
              <a:rPr lang="en-CA" sz="2800" dirty="0"/>
              <a:t>47. The Commission shall exercise its powers and perform its duties under this Act and any special Act</a:t>
            </a:r>
          </a:p>
          <a:p>
            <a:pPr marL="0" indent="0">
              <a:buNone/>
            </a:pPr>
            <a:r>
              <a:rPr lang="en-CA" sz="2800" dirty="0"/>
              <a:t>(…)</a:t>
            </a:r>
          </a:p>
          <a:p>
            <a:pPr marL="0" indent="0">
              <a:buNone/>
            </a:pPr>
            <a:r>
              <a:rPr lang="en-CA" sz="2800" dirty="0"/>
              <a:t>(b) in accordance with </a:t>
            </a:r>
            <a:r>
              <a:rPr lang="en-CA" sz="2800" b="1" dirty="0"/>
              <a:t>any orders made by the Governor in Council </a:t>
            </a:r>
            <a:r>
              <a:rPr lang="en-CA" sz="2800" dirty="0"/>
              <a:t>under section 8 or any standards prescribed by the Minister [</a:t>
            </a:r>
            <a:r>
              <a:rPr lang="en-CA" sz="2800" i="1" dirty="0"/>
              <a:t>ed. – Innovation Science Economic Development</a:t>
            </a:r>
            <a:r>
              <a:rPr lang="en-CA" sz="2800" dirty="0"/>
              <a:t>] under section 15.</a:t>
            </a:r>
          </a:p>
        </p:txBody>
      </p:sp>
    </p:spTree>
    <p:extLst>
      <p:ext uri="{BB962C8B-B14F-4D97-AF65-F5344CB8AC3E}">
        <p14:creationId xmlns:p14="http://schemas.microsoft.com/office/powerpoint/2010/main" val="604373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91CE-89F2-4084-A94C-005C1F0868FB}"/>
              </a:ext>
            </a:extLst>
          </p:cNvPr>
          <p:cNvSpPr>
            <a:spLocks noGrp="1"/>
          </p:cNvSpPr>
          <p:nvPr>
            <p:ph type="title"/>
          </p:nvPr>
        </p:nvSpPr>
        <p:spPr>
          <a:xfrm>
            <a:off x="437991" y="277813"/>
            <a:ext cx="8229600" cy="1696864"/>
          </a:xfrm>
        </p:spPr>
        <p:txBody>
          <a:bodyPr/>
          <a:lstStyle/>
          <a:p>
            <a:r>
              <a:rPr lang="en-CA" dirty="0"/>
              <a:t>Still </a:t>
            </a:r>
            <a:r>
              <a:rPr lang="en-CA" dirty="0" err="1"/>
              <a:t>kinda</a:t>
            </a:r>
            <a:r>
              <a:rPr lang="en-CA" dirty="0"/>
              <a:t> political? </a:t>
            </a:r>
            <a:br>
              <a:rPr lang="en-CA" dirty="0"/>
            </a:br>
            <a:r>
              <a:rPr lang="en-CA" dirty="0"/>
              <a:t>Minister Champagne’s mandate </a:t>
            </a:r>
            <a:br>
              <a:rPr lang="en-CA" dirty="0"/>
            </a:br>
            <a:r>
              <a:rPr lang="en-CA" sz="2400" dirty="0"/>
              <a:t>(Dec 16, 2021)</a:t>
            </a:r>
          </a:p>
        </p:txBody>
      </p:sp>
      <p:sp>
        <p:nvSpPr>
          <p:cNvPr id="4" name="Footer Placeholder 3">
            <a:extLst>
              <a:ext uri="{FF2B5EF4-FFF2-40B4-BE49-F238E27FC236}">
                <a16:creationId xmlns:a16="http://schemas.microsoft.com/office/drawing/2014/main" id="{DB7D2C0D-AC5B-404B-99B0-09292ABB99FC}"/>
              </a:ext>
            </a:extLst>
          </p:cNvPr>
          <p:cNvSpPr>
            <a:spLocks noGrp="1"/>
          </p:cNvSpPr>
          <p:nvPr>
            <p:ph type="ftr" sz="quarter" idx="11"/>
          </p:nvPr>
        </p:nvSpPr>
        <p:spPr/>
        <p:txBody>
          <a:bodyPr/>
          <a:lstStyle/>
          <a:p>
            <a:pPr>
              <a:defRPr/>
            </a:pPr>
            <a:r>
              <a:rPr lang="en-US"/>
              <a:t>Class 2</a:t>
            </a:r>
            <a:endParaRPr lang="en-US" dirty="0"/>
          </a:p>
        </p:txBody>
      </p:sp>
      <p:sp>
        <p:nvSpPr>
          <p:cNvPr id="3" name="Content Placeholder 2">
            <a:extLst>
              <a:ext uri="{FF2B5EF4-FFF2-40B4-BE49-F238E27FC236}">
                <a16:creationId xmlns:a16="http://schemas.microsoft.com/office/drawing/2014/main" id="{7AD20F03-FC5B-4C91-AC29-F2642D4FAC45}"/>
              </a:ext>
            </a:extLst>
          </p:cNvPr>
          <p:cNvSpPr>
            <a:spLocks noGrp="1"/>
          </p:cNvSpPr>
          <p:nvPr>
            <p:ph idx="1"/>
          </p:nvPr>
        </p:nvSpPr>
        <p:spPr>
          <a:xfrm>
            <a:off x="457200" y="2564904"/>
            <a:ext cx="8229600" cy="3561259"/>
          </a:xfrm>
        </p:spPr>
        <p:txBody>
          <a:bodyPr/>
          <a:lstStyle/>
          <a:p>
            <a:pPr marL="0" indent="0">
              <a:buNone/>
            </a:pPr>
            <a:r>
              <a:rPr lang="en-US" sz="2000" dirty="0"/>
              <a:t>I ask that you achieve results for Canadians by delivering the following commitments</a:t>
            </a:r>
            <a:r>
              <a:rPr lang="en-CA" sz="2000" dirty="0"/>
              <a:t>:</a:t>
            </a:r>
          </a:p>
          <a:p>
            <a:pPr marL="0" indent="0">
              <a:buNone/>
            </a:pPr>
            <a:endParaRPr lang="en-CA" sz="2000" dirty="0"/>
          </a:p>
          <a:p>
            <a:r>
              <a:rPr lang="en-US" sz="2000" dirty="0"/>
              <a:t>Establish a digital policy task force to integrate efforts across government and position Canada as a leader in the digital economy and in shaping global governance of emerging technologies.</a:t>
            </a:r>
          </a:p>
          <a:p>
            <a:r>
              <a:rPr lang="en-US" sz="2000" dirty="0"/>
              <a:t>Introduce legislation to advance the Digital Charter, strengthen privacy protections for consumers and provide a clear set of rules that ensure fair competition in the online marketplace (</a:t>
            </a:r>
            <a:r>
              <a:rPr lang="en-US" sz="2000" b="1" dirty="0"/>
              <a:t>Bill C-27</a:t>
            </a:r>
            <a:r>
              <a:rPr lang="en-US" sz="2000" dirty="0"/>
              <a:t>, the </a:t>
            </a:r>
            <a:r>
              <a:rPr lang="en-US" sz="2000" i="1" dirty="0"/>
              <a:t>Digital Charter Implementation Act</a:t>
            </a:r>
            <a:r>
              <a:rPr lang="en-US" sz="2000" dirty="0"/>
              <a:t>, 2022, June 2022)</a:t>
            </a:r>
            <a:endParaRPr lang="en-CA" sz="2000" dirty="0"/>
          </a:p>
        </p:txBody>
      </p:sp>
    </p:spTree>
    <p:extLst>
      <p:ext uri="{BB962C8B-B14F-4D97-AF65-F5344CB8AC3E}">
        <p14:creationId xmlns:p14="http://schemas.microsoft.com/office/powerpoint/2010/main" val="200442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D37C-650F-E8B8-4C47-59322E9EDD67}"/>
              </a:ext>
            </a:extLst>
          </p:cNvPr>
          <p:cNvSpPr>
            <a:spLocks noGrp="1"/>
          </p:cNvSpPr>
          <p:nvPr>
            <p:ph type="title"/>
          </p:nvPr>
        </p:nvSpPr>
        <p:spPr/>
        <p:txBody>
          <a:bodyPr/>
          <a:lstStyle/>
          <a:p>
            <a:r>
              <a:rPr lang="en-CA" dirty="0"/>
              <a:t>Oh yeah, it’s all politics baby</a:t>
            </a:r>
          </a:p>
        </p:txBody>
      </p:sp>
      <p:sp>
        <p:nvSpPr>
          <p:cNvPr id="3" name="Content Placeholder 2">
            <a:extLst>
              <a:ext uri="{FF2B5EF4-FFF2-40B4-BE49-F238E27FC236}">
                <a16:creationId xmlns:a16="http://schemas.microsoft.com/office/drawing/2014/main" id="{35EEB03C-1CC9-2FE4-D5BD-0177C017494E}"/>
              </a:ext>
            </a:extLst>
          </p:cNvPr>
          <p:cNvSpPr>
            <a:spLocks noGrp="1"/>
          </p:cNvSpPr>
          <p:nvPr>
            <p:ph idx="1"/>
          </p:nvPr>
        </p:nvSpPr>
        <p:spPr/>
        <p:txBody>
          <a:bodyPr/>
          <a:lstStyle/>
          <a:p>
            <a:pPr marL="0" indent="0">
              <a:buNone/>
            </a:pPr>
            <a:r>
              <a:rPr lang="en-CA" sz="3200" i="1" u="sng" dirty="0"/>
              <a:t>Rodriguez [ed. – Heritage before St. Onge] and Champagne’s Feb 2023 letter to Vicky </a:t>
            </a:r>
            <a:r>
              <a:rPr lang="en-CA" sz="3200" i="1" u="sng" dirty="0" err="1"/>
              <a:t>Eatrides</a:t>
            </a:r>
            <a:r>
              <a:rPr lang="en-CA" sz="3200" i="1" u="sng" dirty="0"/>
              <a:t> </a:t>
            </a:r>
            <a:r>
              <a:rPr lang="en-CA" i="1" dirty="0"/>
              <a:t>:</a:t>
            </a:r>
          </a:p>
          <a:p>
            <a:pPr marL="0" indent="0">
              <a:buNone/>
            </a:pPr>
            <a:r>
              <a:rPr lang="en-CA" dirty="0"/>
              <a:t>“</a:t>
            </a:r>
            <a:r>
              <a:rPr lang="en-US" dirty="0"/>
              <a:t>we would like to take this opportunity to highlight a number of the issues that will be important in fulfilling your mandate..”</a:t>
            </a:r>
          </a:p>
          <a:p>
            <a:pPr marL="0" indent="0">
              <a:buNone/>
            </a:pPr>
            <a:r>
              <a:rPr lang="en-US" dirty="0"/>
              <a:t>“the Government of Canada has remained committed to an independent public authority … we believe that we can work together on shared objectives” (…)</a:t>
            </a:r>
            <a:endParaRPr lang="en-CA" dirty="0"/>
          </a:p>
        </p:txBody>
      </p:sp>
      <p:sp>
        <p:nvSpPr>
          <p:cNvPr id="4" name="Footer Placeholder 3">
            <a:extLst>
              <a:ext uri="{FF2B5EF4-FFF2-40B4-BE49-F238E27FC236}">
                <a16:creationId xmlns:a16="http://schemas.microsoft.com/office/drawing/2014/main" id="{53B211AB-4068-FF2B-2C54-06E6A1BA6EE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83997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D37C-650F-E8B8-4C47-59322E9EDD67}"/>
              </a:ext>
            </a:extLst>
          </p:cNvPr>
          <p:cNvSpPr>
            <a:spLocks noGrp="1"/>
          </p:cNvSpPr>
          <p:nvPr>
            <p:ph type="title"/>
          </p:nvPr>
        </p:nvSpPr>
        <p:spPr/>
        <p:txBody>
          <a:bodyPr/>
          <a:lstStyle/>
          <a:p>
            <a:r>
              <a:rPr lang="en-CA" dirty="0"/>
              <a:t>Oh yeah, it’s all politics baby</a:t>
            </a:r>
          </a:p>
        </p:txBody>
      </p:sp>
      <p:sp>
        <p:nvSpPr>
          <p:cNvPr id="3" name="Content Placeholder 2">
            <a:extLst>
              <a:ext uri="{FF2B5EF4-FFF2-40B4-BE49-F238E27FC236}">
                <a16:creationId xmlns:a16="http://schemas.microsoft.com/office/drawing/2014/main" id="{35EEB03C-1CC9-2FE4-D5BD-0177C017494E}"/>
              </a:ext>
            </a:extLst>
          </p:cNvPr>
          <p:cNvSpPr>
            <a:spLocks noGrp="1"/>
          </p:cNvSpPr>
          <p:nvPr>
            <p:ph idx="1"/>
          </p:nvPr>
        </p:nvSpPr>
        <p:spPr/>
        <p:txBody>
          <a:bodyPr/>
          <a:lstStyle/>
          <a:p>
            <a:pPr marL="0" indent="0">
              <a:buNone/>
            </a:pPr>
            <a:r>
              <a:rPr lang="en-CA" sz="2800" i="1" u="sng" dirty="0"/>
              <a:t>Rodriguez [ed. – Heritage before St. Onge] and Champagne’s Feb 2023 letter to Vicky </a:t>
            </a:r>
            <a:r>
              <a:rPr lang="en-CA" sz="2800" i="1" u="sng" dirty="0" err="1"/>
              <a:t>Eatrides</a:t>
            </a:r>
            <a:r>
              <a:rPr lang="en-CA" sz="2800" i="1" u="sng" dirty="0"/>
              <a:t>:</a:t>
            </a:r>
          </a:p>
          <a:p>
            <a:pPr marL="0" indent="0">
              <a:buNone/>
            </a:pPr>
            <a:r>
              <a:rPr lang="en-CA" sz="2800" dirty="0"/>
              <a:t>“</a:t>
            </a:r>
            <a:r>
              <a:rPr lang="en-US" sz="2800" dirty="0"/>
              <a:t>Government of Canada has an ambitious legislative and policy agenda to advance the cultural, social, and economic interests of Canada and of Canadians in the digital economy</a:t>
            </a:r>
            <a:r>
              <a:rPr lang="en-CA" sz="2800" dirty="0"/>
              <a:t>…</a:t>
            </a:r>
          </a:p>
          <a:p>
            <a:pPr marL="0" indent="0">
              <a:buNone/>
            </a:pPr>
            <a:r>
              <a:rPr lang="en-US" sz="2800" dirty="0"/>
              <a:t>Your leadership, and that of the CRTC more broadly, will be critical to ensuring that new legislation is implemented effectively</a:t>
            </a:r>
            <a:r>
              <a:rPr lang="en-CA" sz="2800" dirty="0"/>
              <a:t>”</a:t>
            </a:r>
          </a:p>
        </p:txBody>
      </p:sp>
      <p:sp>
        <p:nvSpPr>
          <p:cNvPr id="4" name="Footer Placeholder 3">
            <a:extLst>
              <a:ext uri="{FF2B5EF4-FFF2-40B4-BE49-F238E27FC236}">
                <a16:creationId xmlns:a16="http://schemas.microsoft.com/office/drawing/2014/main" id="{53B211AB-4068-FF2B-2C54-06E6A1BA6EE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950637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E222-480D-6071-2072-36DCDB967EEF}"/>
              </a:ext>
            </a:extLst>
          </p:cNvPr>
          <p:cNvSpPr>
            <a:spLocks noGrp="1"/>
          </p:cNvSpPr>
          <p:nvPr>
            <p:ph type="title"/>
          </p:nvPr>
        </p:nvSpPr>
        <p:spPr>
          <a:xfrm>
            <a:off x="457200" y="274638"/>
            <a:ext cx="8229600" cy="706090"/>
          </a:xfrm>
        </p:spPr>
        <p:txBody>
          <a:bodyPr/>
          <a:lstStyle/>
          <a:p>
            <a:r>
              <a:rPr lang="en-CA" i="1" dirty="0"/>
              <a:t>Telecommunications Act</a:t>
            </a:r>
            <a:endParaRPr lang="en-CA" dirty="0"/>
          </a:p>
        </p:txBody>
      </p:sp>
      <p:sp>
        <p:nvSpPr>
          <p:cNvPr id="3" name="Content Placeholder 2">
            <a:extLst>
              <a:ext uri="{FF2B5EF4-FFF2-40B4-BE49-F238E27FC236}">
                <a16:creationId xmlns:a16="http://schemas.microsoft.com/office/drawing/2014/main" id="{5F1B9272-51DE-E8D1-0C07-C19332719AD3}"/>
              </a:ext>
            </a:extLst>
          </p:cNvPr>
          <p:cNvSpPr>
            <a:spLocks noGrp="1"/>
          </p:cNvSpPr>
          <p:nvPr>
            <p:ph idx="1"/>
          </p:nvPr>
        </p:nvSpPr>
        <p:spPr>
          <a:xfrm>
            <a:off x="457200" y="1124744"/>
            <a:ext cx="8229600" cy="5001419"/>
          </a:xfrm>
        </p:spPr>
        <p:txBody>
          <a:bodyPr/>
          <a:lstStyle/>
          <a:p>
            <a:pPr marL="0" indent="0">
              <a:buNone/>
            </a:pPr>
            <a:r>
              <a:rPr lang="en-US" sz="2000" b="1" u="sng" dirty="0"/>
              <a:t>Section 2</a:t>
            </a:r>
          </a:p>
          <a:p>
            <a:pPr marL="0" indent="0">
              <a:buNone/>
            </a:pPr>
            <a:r>
              <a:rPr lang="en-US" sz="2000" b="1" dirty="0"/>
              <a:t> telecommunications</a:t>
            </a:r>
            <a:r>
              <a:rPr lang="en-US" sz="2000" dirty="0"/>
              <a:t> means the emission, transmission or reception of intelligence by any wire, cable, radio, optical or other electromagnetic system, or by any similar technical system; </a:t>
            </a:r>
          </a:p>
          <a:p>
            <a:pPr marL="0" indent="0">
              <a:buNone/>
            </a:pPr>
            <a:r>
              <a:rPr lang="en-US" sz="2000" b="1" dirty="0"/>
              <a:t>intelligence</a:t>
            </a:r>
            <a:r>
              <a:rPr lang="en-US" sz="2000" dirty="0"/>
              <a:t> means signs, signals, writing, images, sounds or intelligence of any nature</a:t>
            </a:r>
          </a:p>
          <a:p>
            <a:pPr marL="0" indent="0">
              <a:buNone/>
            </a:pPr>
            <a:endParaRPr lang="en-US" sz="2000" dirty="0"/>
          </a:p>
          <a:p>
            <a:pPr marL="0" indent="0">
              <a:buNone/>
            </a:pPr>
            <a:r>
              <a:rPr lang="en-US" sz="2000" b="1" u="sng" dirty="0"/>
              <a:t>Section 4</a:t>
            </a:r>
          </a:p>
          <a:p>
            <a:pPr marL="0" indent="0">
              <a:buNone/>
            </a:pPr>
            <a:r>
              <a:rPr lang="en-CA" sz="2000" dirty="0"/>
              <a:t>…</a:t>
            </a:r>
            <a:r>
              <a:rPr lang="en-US" sz="2000" dirty="0"/>
              <a:t>does not apply in respect of broadcasting by a broadcasting undertaking…</a:t>
            </a:r>
          </a:p>
          <a:p>
            <a:pPr marL="0" indent="0">
              <a:buNone/>
            </a:pPr>
            <a:r>
              <a:rPr lang="en-US" sz="2000" dirty="0">
                <a:sym typeface="Wingdings" panose="05000000000000000000" pitchFamily="2" charset="2"/>
              </a:rPr>
              <a:t> So the </a:t>
            </a:r>
            <a:r>
              <a:rPr lang="en-US" sz="2000" i="1" dirty="0">
                <a:sym typeface="Wingdings" panose="05000000000000000000" pitchFamily="2" charset="2"/>
              </a:rPr>
              <a:t>Broadcasting Act </a:t>
            </a:r>
            <a:r>
              <a:rPr lang="en-US" sz="2000" dirty="0">
                <a:sym typeface="Wingdings" panose="05000000000000000000" pitchFamily="2" charset="2"/>
              </a:rPr>
              <a:t>applies to those circumstances</a:t>
            </a:r>
            <a:endParaRPr lang="en-US" sz="2000" dirty="0"/>
          </a:p>
          <a:p>
            <a:pPr marL="0" indent="0">
              <a:buNone/>
            </a:pPr>
            <a:endParaRPr lang="en-US" sz="2000" dirty="0"/>
          </a:p>
          <a:p>
            <a:pPr marL="0" indent="0">
              <a:buNone/>
            </a:pPr>
            <a:r>
              <a:rPr lang="en-US" sz="2000" b="1" u="sng" dirty="0"/>
              <a:t>Section 4.1 (new!)</a:t>
            </a:r>
          </a:p>
          <a:p>
            <a:pPr marL="0" indent="0">
              <a:buNone/>
            </a:pPr>
            <a:r>
              <a:rPr lang="en-CA" sz="2000" dirty="0"/>
              <a:t>…</a:t>
            </a:r>
            <a:r>
              <a:rPr lang="en-US" sz="2000" dirty="0"/>
              <a:t>does not apply in respect of the making available of news content on or by a digital news intermediary in respect of which the </a:t>
            </a:r>
            <a:r>
              <a:rPr lang="en-US" sz="2000" i="1" dirty="0"/>
              <a:t>Online News Act </a:t>
            </a:r>
            <a:r>
              <a:rPr lang="en-US" sz="2000" dirty="0"/>
              <a:t>applies</a:t>
            </a:r>
            <a:endParaRPr lang="en-CA" sz="2000" dirty="0"/>
          </a:p>
        </p:txBody>
      </p:sp>
      <p:sp>
        <p:nvSpPr>
          <p:cNvPr id="4" name="Footer Placeholder 3">
            <a:extLst>
              <a:ext uri="{FF2B5EF4-FFF2-40B4-BE49-F238E27FC236}">
                <a16:creationId xmlns:a16="http://schemas.microsoft.com/office/drawing/2014/main" id="{FD74FA81-C0C5-F573-8FB2-F52194407FF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241682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9EE87-3AD3-4434-A171-D61C17EC6572}"/>
              </a:ext>
            </a:extLst>
          </p:cNvPr>
          <p:cNvSpPr>
            <a:spLocks noGrp="1"/>
          </p:cNvSpPr>
          <p:nvPr>
            <p:ph type="title"/>
          </p:nvPr>
        </p:nvSpPr>
        <p:spPr>
          <a:xfrm>
            <a:off x="457200" y="0"/>
            <a:ext cx="8229600" cy="980728"/>
          </a:xfrm>
        </p:spPr>
        <p:txBody>
          <a:bodyPr/>
          <a:lstStyle/>
          <a:p>
            <a:r>
              <a:rPr lang="en-CA" i="1" dirty="0"/>
              <a:t>Telecommunications Act </a:t>
            </a:r>
            <a:r>
              <a:rPr lang="en-CA" dirty="0"/>
              <a:t>s. 7</a:t>
            </a:r>
          </a:p>
        </p:txBody>
      </p:sp>
      <p:sp>
        <p:nvSpPr>
          <p:cNvPr id="3" name="Content Placeholder 2">
            <a:extLst>
              <a:ext uri="{FF2B5EF4-FFF2-40B4-BE49-F238E27FC236}">
                <a16:creationId xmlns:a16="http://schemas.microsoft.com/office/drawing/2014/main" id="{C0573450-1B26-42E2-AFE7-6B35E32BCB56}"/>
              </a:ext>
            </a:extLst>
          </p:cNvPr>
          <p:cNvSpPr>
            <a:spLocks noGrp="1"/>
          </p:cNvSpPr>
          <p:nvPr>
            <p:ph idx="1"/>
          </p:nvPr>
        </p:nvSpPr>
        <p:spPr>
          <a:xfrm>
            <a:off x="251520" y="980728"/>
            <a:ext cx="8784976" cy="5145435"/>
          </a:xfrm>
        </p:spPr>
        <p:txBody>
          <a:bodyPr/>
          <a:lstStyle/>
          <a:p>
            <a:pPr marL="0" indent="0">
              <a:buNone/>
            </a:pPr>
            <a:r>
              <a:rPr lang="en-CA" sz="1600" b="1" dirty="0"/>
              <a:t>Canadian Telecommunications Policy</a:t>
            </a:r>
          </a:p>
          <a:p>
            <a:pPr marL="0" indent="0">
              <a:buNone/>
            </a:pPr>
            <a:r>
              <a:rPr lang="en-CA" sz="1600" dirty="0"/>
              <a:t>It is hereby affirmed that telecommunications performs an essential role in the maintenance of Canada’s identity and sovereignty and that the Canadian telecommunications policy has as its objectives</a:t>
            </a:r>
          </a:p>
          <a:p>
            <a:pPr marL="0" indent="0">
              <a:buNone/>
            </a:pPr>
            <a:r>
              <a:rPr lang="en-CA" sz="1600" b="1" dirty="0"/>
              <a:t>(a)</a:t>
            </a:r>
            <a:r>
              <a:rPr lang="en-CA" sz="1600" dirty="0"/>
              <a:t> to facilitate the orderly development throughout Canada of a telecommunications system that serves to safeguard, enrich and strengthen the social and economic fabric of Canada and its regions;</a:t>
            </a:r>
          </a:p>
          <a:p>
            <a:pPr marL="0" indent="0">
              <a:buNone/>
            </a:pPr>
            <a:r>
              <a:rPr lang="en-CA" sz="1600" b="1" dirty="0"/>
              <a:t>(b)</a:t>
            </a:r>
            <a:r>
              <a:rPr lang="en-CA" sz="1600" dirty="0"/>
              <a:t> to render reliable and affordable telecommunications services of high quality accessible to Canadians in both urban and rural areas in all regions of Canada;</a:t>
            </a:r>
          </a:p>
          <a:p>
            <a:pPr marL="0" indent="0">
              <a:buNone/>
            </a:pPr>
            <a:r>
              <a:rPr lang="en-CA" sz="1600" b="1" dirty="0"/>
              <a:t>(c)</a:t>
            </a:r>
            <a:r>
              <a:rPr lang="en-CA" sz="1600" dirty="0"/>
              <a:t> to enhance the efficiency and competitiveness, at the national and international levels, of Canadian telecommunications;</a:t>
            </a:r>
          </a:p>
          <a:p>
            <a:pPr marL="0" indent="0">
              <a:buNone/>
            </a:pPr>
            <a:r>
              <a:rPr lang="en-CA" sz="1600" b="1" dirty="0"/>
              <a:t>(d)</a:t>
            </a:r>
            <a:r>
              <a:rPr lang="en-CA" sz="1600" dirty="0"/>
              <a:t> to promote the ownership and control of Canadian carriers by Canadians;</a:t>
            </a:r>
          </a:p>
          <a:p>
            <a:pPr marL="0" indent="0">
              <a:buNone/>
            </a:pPr>
            <a:r>
              <a:rPr lang="en-CA" sz="1600" b="1" dirty="0"/>
              <a:t>(e)</a:t>
            </a:r>
            <a:r>
              <a:rPr lang="en-CA" sz="1600" dirty="0"/>
              <a:t> to promote the use of Canadian transmission facilities for telecommunications within Canada and between Canada and points outside Canada;</a:t>
            </a:r>
          </a:p>
          <a:p>
            <a:pPr marL="0" indent="0">
              <a:buNone/>
            </a:pPr>
            <a:r>
              <a:rPr lang="en-CA" sz="1600" b="1" dirty="0"/>
              <a:t>(f)</a:t>
            </a:r>
            <a:r>
              <a:rPr lang="en-CA" sz="1600" dirty="0"/>
              <a:t> to foster increased reliance on market forces for the provision of telecommunications services and to ensure that regulation, where required, is efficient and effective;</a:t>
            </a:r>
          </a:p>
          <a:p>
            <a:pPr marL="0" indent="0">
              <a:buNone/>
            </a:pPr>
            <a:r>
              <a:rPr lang="en-CA" sz="1600" b="1" dirty="0"/>
              <a:t>(g)</a:t>
            </a:r>
            <a:r>
              <a:rPr lang="en-CA" sz="1600" dirty="0"/>
              <a:t> to stimulate research and development in Canada in the field of telecommunications and to encourage innovation in the provision of telecommunications services;</a:t>
            </a:r>
          </a:p>
          <a:p>
            <a:pPr marL="0" indent="0">
              <a:buNone/>
            </a:pPr>
            <a:r>
              <a:rPr lang="en-CA" sz="1600" b="1" dirty="0"/>
              <a:t>(h)</a:t>
            </a:r>
            <a:r>
              <a:rPr lang="en-CA" sz="1600" dirty="0"/>
              <a:t> to respond to the economic and social requirements of users of telecommunications services; and</a:t>
            </a:r>
          </a:p>
          <a:p>
            <a:pPr marL="0" indent="0">
              <a:buNone/>
            </a:pPr>
            <a:r>
              <a:rPr lang="en-CA" sz="1600" b="1" dirty="0"/>
              <a:t>(</a:t>
            </a:r>
            <a:r>
              <a:rPr lang="en-CA" sz="1600" b="1" dirty="0" err="1"/>
              <a:t>i</a:t>
            </a:r>
            <a:r>
              <a:rPr lang="en-CA" sz="1600" b="1" dirty="0"/>
              <a:t>)</a:t>
            </a:r>
            <a:r>
              <a:rPr lang="en-CA" sz="1600" dirty="0"/>
              <a:t> to contribute to the protection of the privacy of persons.</a:t>
            </a:r>
          </a:p>
          <a:p>
            <a:pPr marL="0" indent="0">
              <a:buNone/>
            </a:pPr>
            <a:endParaRPr lang="en-CA" sz="1600" dirty="0"/>
          </a:p>
        </p:txBody>
      </p:sp>
      <p:sp>
        <p:nvSpPr>
          <p:cNvPr id="4" name="Footer Placeholder 3">
            <a:extLst>
              <a:ext uri="{FF2B5EF4-FFF2-40B4-BE49-F238E27FC236}">
                <a16:creationId xmlns:a16="http://schemas.microsoft.com/office/drawing/2014/main" id="{28DBEE46-A357-4A18-B8BE-620BA7F8BBD2}"/>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203353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6A9A1-FC91-5343-ADD4-AD068A1372B5}"/>
              </a:ext>
            </a:extLst>
          </p:cNvPr>
          <p:cNvSpPr>
            <a:spLocks noGrp="1"/>
          </p:cNvSpPr>
          <p:nvPr>
            <p:ph type="title"/>
          </p:nvPr>
        </p:nvSpPr>
        <p:spPr>
          <a:xfrm>
            <a:off x="758031" y="980728"/>
            <a:ext cx="7772400" cy="3744416"/>
          </a:xfrm>
        </p:spPr>
        <p:txBody>
          <a:bodyPr/>
          <a:lstStyle/>
          <a:p>
            <a:r>
              <a:rPr lang="en-CA" dirty="0"/>
              <a:t>Does the </a:t>
            </a:r>
            <a:r>
              <a:rPr lang="en-CA" i="1" dirty="0"/>
              <a:t>broadcasting act</a:t>
            </a:r>
            <a:r>
              <a:rPr lang="en-CA" dirty="0"/>
              <a:t> cover the internet? Well it’s complicated. Didn't </a:t>
            </a:r>
            <a:r>
              <a:rPr lang="en-CA" dirty="0" err="1"/>
              <a:t>useD</a:t>
            </a:r>
            <a:r>
              <a:rPr lang="en-CA" dirty="0"/>
              <a:t> to be.</a:t>
            </a:r>
            <a:br>
              <a:rPr lang="en-CA" dirty="0"/>
            </a:br>
            <a:r>
              <a:rPr lang="en-CA" dirty="0"/>
              <a:t>Made teaching this topic easier! FML.</a:t>
            </a:r>
          </a:p>
        </p:txBody>
      </p:sp>
      <p:sp>
        <p:nvSpPr>
          <p:cNvPr id="3" name="Footer Placeholder 2">
            <a:extLst>
              <a:ext uri="{FF2B5EF4-FFF2-40B4-BE49-F238E27FC236}">
                <a16:creationId xmlns:a16="http://schemas.microsoft.com/office/drawing/2014/main" id="{5EFD3BB7-77A0-7B50-3CAC-D25126002BC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62766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i="1" dirty="0"/>
              <a:t>Public Notice CRTC 1999-197</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400" dirty="0"/>
              <a:t>“Therefore, pursuant to subsection 9(4) of the [Broadcasting] </a:t>
            </a:r>
            <a:r>
              <a:rPr lang="en-CA" sz="2400" i="1" dirty="0"/>
              <a:t>Act</a:t>
            </a:r>
            <a:r>
              <a:rPr lang="en-CA" sz="2400" dirty="0"/>
              <a:t>, </a:t>
            </a:r>
            <a:r>
              <a:rPr lang="en-CA" sz="2400" b="1" dirty="0"/>
              <a:t>the Commission </a:t>
            </a:r>
            <a:r>
              <a:rPr lang="en-CA" sz="3600" b="1" dirty="0"/>
              <a:t>exempts</a:t>
            </a:r>
            <a:r>
              <a:rPr lang="en-CA" sz="2400" b="1" dirty="0"/>
              <a:t> persons who carry on, in whole or in part in Canada, broadcasting undertakings </a:t>
            </a:r>
            <a:r>
              <a:rPr lang="en-CA" sz="2400" dirty="0"/>
              <a:t>of the class consisting of new media broadcasting undertakings, </a:t>
            </a:r>
            <a:r>
              <a:rPr lang="en-CA" sz="2400" b="1" dirty="0"/>
              <a:t>from any or all of the requirements of Part II of the Act or of a regulation thereunder</a:t>
            </a:r>
            <a:r>
              <a:rPr lang="en-CA" sz="2400" dirty="0"/>
              <a:t>. </a:t>
            </a:r>
            <a:r>
              <a:rPr lang="en-CA" sz="2400" b="1" dirty="0"/>
              <a:t>New media broadcasting undertakings provide broadcasting services delivered and accessed over the Internet</a:t>
            </a:r>
            <a:r>
              <a:rPr lang="en-CA" sz="2400" dirty="0"/>
              <a:t>, in accordance with the interpretation of "broadcasting" set out in…”</a:t>
            </a:r>
          </a:p>
          <a:p>
            <a:pPr marL="0" indent="0">
              <a:buNone/>
            </a:pPr>
            <a:endParaRPr lang="en-CA" sz="2400" dirty="0"/>
          </a:p>
          <a:p>
            <a:pPr marL="0" indent="0">
              <a:buNone/>
            </a:pPr>
            <a:r>
              <a:rPr lang="en-CA" sz="2400" dirty="0">
                <a:sym typeface="Wingdings" panose="05000000000000000000" pitchFamily="2" charset="2"/>
              </a:rPr>
              <a:t> The </a:t>
            </a:r>
            <a:r>
              <a:rPr lang="en-CA" sz="3600" dirty="0">
                <a:sym typeface="Wingdings" panose="05000000000000000000" pitchFamily="2" charset="2"/>
              </a:rPr>
              <a:t>“New Media Exemption”</a:t>
            </a:r>
            <a:endParaRPr lang="en-CA" sz="3600" dirty="0"/>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4666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274639"/>
            <a:ext cx="9144000" cy="418058"/>
          </a:xfrm>
        </p:spPr>
        <p:txBody>
          <a:bodyPr/>
          <a:lstStyle/>
          <a:p>
            <a:pPr eaLnBrk="1" hangingPunct="1"/>
            <a:br>
              <a:rPr lang="en-US" altLang="en-US" dirty="0"/>
            </a:br>
            <a:r>
              <a:rPr lang="en-US" altLang="en-US" dirty="0"/>
              <a:t>Presentations / Comments from presenters’ point of view</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dirty="0"/>
              <a:t>Class 2</a:t>
            </a:r>
            <a:endParaRPr lang="en-US" dirty="0"/>
          </a:p>
        </p:txBody>
      </p:sp>
      <p:sp>
        <p:nvSpPr>
          <p:cNvPr id="37892" name="Content Placeholder 2"/>
          <p:cNvSpPr>
            <a:spLocks noGrp="1"/>
          </p:cNvSpPr>
          <p:nvPr>
            <p:ph idx="1"/>
          </p:nvPr>
        </p:nvSpPr>
        <p:spPr>
          <a:xfrm>
            <a:off x="457200" y="1700808"/>
            <a:ext cx="8229600" cy="4752380"/>
          </a:xfrm>
        </p:spPr>
        <p:txBody>
          <a:bodyPr/>
          <a:lstStyle/>
          <a:p>
            <a:pPr eaLnBrk="1" hangingPunct="1">
              <a:defRPr/>
            </a:pPr>
            <a:r>
              <a:rPr lang="en-CA" sz="2400" dirty="0" err="1"/>
              <a:t>Langage</a:t>
            </a:r>
            <a:r>
              <a:rPr lang="en-CA" sz="2400" dirty="0"/>
              <a:t> – </a:t>
            </a:r>
            <a:r>
              <a:rPr lang="en-CA" sz="2400" dirty="0" err="1"/>
              <a:t>fran</a:t>
            </a:r>
            <a:r>
              <a:rPr lang="fr-CA" sz="2400" dirty="0" err="1"/>
              <a:t>çais</a:t>
            </a:r>
            <a:r>
              <a:rPr lang="fr-CA" sz="2400" dirty="0"/>
              <a:t> sans problème pour présentation et / ou commentaire</a:t>
            </a:r>
          </a:p>
          <a:p>
            <a:pPr eaLnBrk="1" hangingPunct="1">
              <a:defRPr/>
            </a:pPr>
            <a:r>
              <a:rPr lang="fr-CA" sz="2400" dirty="0"/>
              <a:t>I </a:t>
            </a:r>
            <a:r>
              <a:rPr lang="fr-CA" sz="2400" dirty="0" err="1"/>
              <a:t>will</a:t>
            </a:r>
            <a:r>
              <a:rPr lang="fr-CA" sz="2400" dirty="0"/>
              <a:t> email </a:t>
            </a:r>
            <a:r>
              <a:rPr lang="fr-CA" sz="2400" dirty="0" err="1"/>
              <a:t>you</a:t>
            </a:r>
            <a:r>
              <a:rPr lang="fr-CA" sz="2400" dirty="0"/>
              <a:t> the </a:t>
            </a:r>
            <a:r>
              <a:rPr lang="fr-CA" sz="2400" dirty="0" err="1"/>
              <a:t>day</a:t>
            </a:r>
            <a:r>
              <a:rPr lang="fr-CA" sz="2400" dirty="0"/>
              <a:t> </a:t>
            </a:r>
            <a:r>
              <a:rPr lang="fr-CA" sz="2400" dirty="0" err="1"/>
              <a:t>before</a:t>
            </a:r>
            <a:r>
              <a:rPr lang="fr-CA" sz="2400" dirty="0"/>
              <a:t> </a:t>
            </a:r>
            <a:r>
              <a:rPr lang="fr-CA" sz="2400" dirty="0" err="1"/>
              <a:t>with</a:t>
            </a:r>
            <a:r>
              <a:rPr lang="fr-CA" sz="2400" dirty="0"/>
              <a:t> timing</a:t>
            </a:r>
            <a:endParaRPr lang="en-CA" sz="2400" dirty="0"/>
          </a:p>
          <a:p>
            <a:pPr eaLnBrk="1" hangingPunct="1">
              <a:defRPr/>
            </a:pPr>
            <a:r>
              <a:rPr lang="en-CA" sz="2400" dirty="0"/>
              <a:t>Send slides to me right up to time of presentation (preferably before class), I’ll have them on my computer</a:t>
            </a:r>
          </a:p>
          <a:p>
            <a:pPr lvl="1" eaLnBrk="1" hangingPunct="1">
              <a:buFont typeface="Wingdings" panose="05000000000000000000" pitchFamily="2" charset="2"/>
              <a:buChar char="à"/>
              <a:defRPr/>
            </a:pPr>
            <a:r>
              <a:rPr lang="en-CA" sz="2400" dirty="0"/>
              <a:t>PPT(X), link to Google Slides, PDF. </a:t>
            </a:r>
            <a:r>
              <a:rPr lang="en-CA" sz="2400" b="1" dirty="0"/>
              <a:t>NOT</a:t>
            </a:r>
            <a:r>
              <a:rPr lang="en-CA" sz="2400" dirty="0"/>
              <a:t> Keynote! If you </a:t>
            </a:r>
            <a:r>
              <a:rPr lang="en-CA" sz="2400" i="1" dirty="0"/>
              <a:t>really</a:t>
            </a:r>
            <a:r>
              <a:rPr lang="en-CA" sz="2400" dirty="0"/>
              <a:t> want Keynote bring your Mac up</a:t>
            </a:r>
          </a:p>
          <a:p>
            <a:pPr marL="0" indent="0" eaLnBrk="1" hangingPunct="1">
              <a:buNone/>
              <a:defRPr/>
            </a:pPr>
            <a:r>
              <a:rPr lang="en-CA" sz="2400" u="sng" dirty="0"/>
              <a:t>Recall</a:t>
            </a:r>
            <a:r>
              <a:rPr lang="en-CA" sz="2400" dirty="0"/>
              <a:t>: comments due Monday 3 PM 7 days later, submitted via MyCourses (“Case / Material Comment” in Assignments)</a:t>
            </a:r>
          </a:p>
          <a:p>
            <a:pPr eaLnBrk="1" hangingPunct="1">
              <a:defRPr/>
            </a:pPr>
            <a:endParaRPr lang="en-CA" sz="2400" dirty="0"/>
          </a:p>
          <a:p>
            <a:pPr marL="0" indent="0" eaLnBrk="1" hangingPunct="1">
              <a:buNone/>
              <a:defRPr/>
            </a:pPr>
            <a:endParaRPr lang="en-CA" sz="2400" dirty="0"/>
          </a:p>
          <a:p>
            <a:pPr marL="0" indent="0" eaLnBrk="1" hangingPunct="1">
              <a:buFont typeface="Arial" panose="020B0604020202020204" pitchFamily="34" charset="0"/>
              <a:buNone/>
              <a:defRPr/>
            </a:pPr>
            <a:endParaRPr lang="en-US" altLang="en-US" sz="2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89109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C156-13E7-4152-9A3B-06D5F1D16CF9}"/>
              </a:ext>
            </a:extLst>
          </p:cNvPr>
          <p:cNvSpPr>
            <a:spLocks noGrp="1"/>
          </p:cNvSpPr>
          <p:nvPr>
            <p:ph type="title"/>
          </p:nvPr>
        </p:nvSpPr>
        <p:spPr/>
        <p:txBody>
          <a:bodyPr/>
          <a:lstStyle/>
          <a:p>
            <a:r>
              <a:rPr lang="en-CA" i="1" dirty="0"/>
              <a:t>CRTC 1999-197 </a:t>
            </a:r>
            <a:r>
              <a:rPr lang="en-CA" dirty="0"/>
              <a:t>(cont.)</a:t>
            </a:r>
          </a:p>
        </p:txBody>
      </p:sp>
      <p:sp>
        <p:nvSpPr>
          <p:cNvPr id="3" name="Content Placeholder 2">
            <a:extLst>
              <a:ext uri="{FF2B5EF4-FFF2-40B4-BE49-F238E27FC236}">
                <a16:creationId xmlns:a16="http://schemas.microsoft.com/office/drawing/2014/main" id="{3793B7F7-2E50-4CD2-96AC-86043430A35A}"/>
              </a:ext>
            </a:extLst>
          </p:cNvPr>
          <p:cNvSpPr>
            <a:spLocks noGrp="1"/>
          </p:cNvSpPr>
          <p:nvPr>
            <p:ph idx="1"/>
          </p:nvPr>
        </p:nvSpPr>
        <p:spPr/>
        <p:txBody>
          <a:bodyPr/>
          <a:lstStyle/>
          <a:p>
            <a:pPr marL="0" indent="0">
              <a:buNone/>
            </a:pPr>
            <a:r>
              <a:rPr lang="en-CA" sz="2800" dirty="0"/>
              <a:t>“The Commission wishes to clarify that, for the purpose of the </a:t>
            </a:r>
            <a:r>
              <a:rPr lang="en-CA" sz="2800" i="1" dirty="0"/>
              <a:t>Act</a:t>
            </a:r>
            <a:r>
              <a:rPr lang="en-CA" sz="2800" dirty="0"/>
              <a:t>, a single corporate entity (or other person) may carry on more than one distinct broadcasting undertaking. It considers that the </a:t>
            </a:r>
            <a:r>
              <a:rPr lang="en-CA" sz="2800" b="1" dirty="0"/>
              <a:t>new media activities of a company (or any person) involve a separate undertaking from any other type of broadcasting undertaking that the company</a:t>
            </a:r>
            <a:r>
              <a:rPr lang="en-CA" sz="2800" dirty="0"/>
              <a:t> or person is licensed to operate”</a:t>
            </a:r>
          </a:p>
        </p:txBody>
      </p:sp>
      <p:sp>
        <p:nvSpPr>
          <p:cNvPr id="4" name="Footer Placeholder 3">
            <a:extLst>
              <a:ext uri="{FF2B5EF4-FFF2-40B4-BE49-F238E27FC236}">
                <a16:creationId xmlns:a16="http://schemas.microsoft.com/office/drawing/2014/main" id="{0B53E0B0-D808-48C0-BAF7-FF5D875AE56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9642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a:xfrm>
            <a:off x="457200" y="1268760"/>
            <a:ext cx="8229600" cy="4857403"/>
          </a:xfrm>
        </p:spPr>
        <p:txBody>
          <a:bodyPr/>
          <a:lstStyle/>
          <a:p>
            <a:pPr marL="0" indent="0">
              <a:buNone/>
            </a:pPr>
            <a:r>
              <a:rPr lang="en-CA" sz="2000" dirty="0"/>
              <a:t>2012 SCC 4</a:t>
            </a:r>
          </a:p>
          <a:p>
            <a:pPr marL="0" indent="0">
              <a:buNone/>
            </a:pPr>
            <a:r>
              <a:rPr lang="en-CA" sz="2800" u="sng" dirty="0"/>
              <a:t>F:</a:t>
            </a:r>
          </a:p>
          <a:p>
            <a:pPr>
              <a:buFontTx/>
              <a:buChar char="-"/>
            </a:pPr>
            <a:r>
              <a:rPr lang="en-CA" sz="2800" dirty="0"/>
              <a:t>None really, it’s a reference! CRTC asked Fed CA to make a determination</a:t>
            </a:r>
          </a:p>
          <a:p>
            <a:pPr>
              <a:buFontTx/>
              <a:buChar char="-"/>
            </a:pPr>
            <a:r>
              <a:rPr lang="en-CA" sz="2800" dirty="0"/>
              <a:t>BUT parties – Artists / producers (App.) v. ISPs (Resp.), because had vested interest in case</a:t>
            </a:r>
            <a:endParaRPr lang="en-CA" sz="2800" u="sng" dirty="0"/>
          </a:p>
          <a:p>
            <a:pPr marL="0" indent="0">
              <a:buNone/>
            </a:pPr>
            <a:r>
              <a:rPr lang="en-CA" sz="2800" u="sng" dirty="0"/>
              <a:t>Issue</a:t>
            </a:r>
            <a:r>
              <a:rPr lang="en-CA" sz="2800" dirty="0"/>
              <a:t>:</a:t>
            </a:r>
          </a:p>
          <a:p>
            <a:pPr marL="0" indent="0">
              <a:buNone/>
            </a:pPr>
            <a:r>
              <a:rPr lang="en-CA" sz="2800" dirty="0"/>
              <a:t>Whether Internet Service Providers are “broadcasting undertakings” when they provide end‑users with </a:t>
            </a:r>
            <a:r>
              <a:rPr lang="en-CA" sz="2800" b="1" dirty="0"/>
              <a:t>access</a:t>
            </a:r>
            <a:r>
              <a:rPr lang="en-CA" sz="2800" dirty="0"/>
              <a:t> to “broadcasting” through Internet </a:t>
            </a:r>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6216758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u="sng" dirty="0"/>
              <a:t>Held:</a:t>
            </a:r>
          </a:p>
          <a:p>
            <a:pPr>
              <a:buFontTx/>
              <a:buChar char="-"/>
            </a:pPr>
            <a:r>
              <a:rPr lang="en-CA" dirty="0"/>
              <a:t>Heck no (same as at Fed CA)</a:t>
            </a:r>
          </a:p>
          <a:p>
            <a:pPr marL="0" indent="0">
              <a:buNone/>
            </a:pPr>
            <a:r>
              <a:rPr lang="en-CA" u="sng" dirty="0"/>
              <a:t>Ratio</a:t>
            </a:r>
            <a:r>
              <a:rPr lang="en-CA" dirty="0"/>
              <a:t>:</a:t>
            </a:r>
          </a:p>
          <a:p>
            <a:pPr marL="0" indent="0">
              <a:buNone/>
            </a:pPr>
            <a:r>
              <a:rPr lang="en-CA" dirty="0"/>
              <a:t>“the terms “broadcasting” and “broadcasting undertaking”, interpreted in the context of the language and purposes of the </a:t>
            </a:r>
            <a:r>
              <a:rPr lang="en-CA" i="1" dirty="0"/>
              <a:t>Broadcasting Act </a:t>
            </a:r>
            <a:r>
              <a:rPr lang="en-CA" dirty="0"/>
              <a:t>, are not meant to capture entities </a:t>
            </a:r>
            <a:r>
              <a:rPr lang="en-CA" b="1" dirty="0"/>
              <a:t>which merely provide the mode of transmission</a:t>
            </a:r>
            <a:r>
              <a:rPr lang="en-CA" dirty="0"/>
              <a:t>”</a:t>
            </a:r>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67205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sz="2800" dirty="0"/>
              <a:t>“The Act makes it clear that ‘broadcasting undertakings’ are assumed to have </a:t>
            </a:r>
            <a:r>
              <a:rPr lang="en-CA" sz="2800" b="1" dirty="0"/>
              <a:t>some measure of control</a:t>
            </a:r>
            <a:r>
              <a:rPr lang="en-CA" sz="2800" dirty="0"/>
              <a:t> over programming”</a:t>
            </a:r>
          </a:p>
          <a:p>
            <a:pPr marL="0" indent="0">
              <a:buNone/>
            </a:pPr>
            <a:r>
              <a:rPr lang="en-CA" sz="2800" dirty="0"/>
              <a:t>Policies of </a:t>
            </a:r>
            <a:r>
              <a:rPr lang="en-CA" sz="2800" i="1" dirty="0"/>
              <a:t>Act</a:t>
            </a:r>
            <a:r>
              <a:rPr lang="en-CA" sz="2800" dirty="0"/>
              <a:t> – “freedom of expression and journalistic, creative and programming independence enjoyed by broadcasting undertakings”</a:t>
            </a:r>
          </a:p>
          <a:p>
            <a:pPr marL="0" indent="0">
              <a:buNone/>
            </a:pPr>
            <a:endParaRPr lang="en-CA" sz="2800" dirty="0"/>
          </a:p>
          <a:p>
            <a:pPr marL="0" indent="0">
              <a:buNone/>
            </a:pPr>
            <a:r>
              <a:rPr lang="en-CA" sz="2800" dirty="0"/>
              <a:t>“An ISP does not engage with these policy objectives when it is merely providing the mode of transmission”</a:t>
            </a:r>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775787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1314-D55E-495B-A225-F40268F436A0}"/>
              </a:ext>
            </a:extLst>
          </p:cNvPr>
          <p:cNvSpPr>
            <a:spLocks noGrp="1"/>
          </p:cNvSpPr>
          <p:nvPr>
            <p:ph type="title"/>
          </p:nvPr>
        </p:nvSpPr>
        <p:spPr/>
        <p:txBody>
          <a:bodyPr/>
          <a:lstStyle/>
          <a:p>
            <a:r>
              <a:rPr lang="en-CA" i="1" dirty="0"/>
              <a:t>Reference re Broadcasting Act</a:t>
            </a:r>
          </a:p>
        </p:txBody>
      </p:sp>
      <p:sp>
        <p:nvSpPr>
          <p:cNvPr id="3" name="Content Placeholder 2">
            <a:extLst>
              <a:ext uri="{FF2B5EF4-FFF2-40B4-BE49-F238E27FC236}">
                <a16:creationId xmlns:a16="http://schemas.microsoft.com/office/drawing/2014/main" id="{B916E4F5-B664-4E71-8ADE-F20E9DAB0E48}"/>
              </a:ext>
            </a:extLst>
          </p:cNvPr>
          <p:cNvSpPr>
            <a:spLocks noGrp="1"/>
          </p:cNvSpPr>
          <p:nvPr>
            <p:ph idx="1"/>
          </p:nvPr>
        </p:nvSpPr>
        <p:spPr/>
        <p:txBody>
          <a:bodyPr/>
          <a:lstStyle/>
          <a:p>
            <a:pPr marL="0" indent="0">
              <a:buNone/>
            </a:pPr>
            <a:r>
              <a:rPr lang="en-CA" u="sng" dirty="0"/>
              <a:t>Takeaway:</a:t>
            </a:r>
          </a:p>
          <a:p>
            <a:pPr marL="0" indent="0">
              <a:buNone/>
            </a:pPr>
            <a:r>
              <a:rPr lang="en-CA" dirty="0"/>
              <a:t>ISPs (when acting as such, i.e. just access) </a:t>
            </a:r>
            <a:r>
              <a:rPr lang="en-CA" dirty="0">
                <a:sym typeface="Wingdings" panose="05000000000000000000" pitchFamily="2" charset="2"/>
              </a:rPr>
              <a:t>are </a:t>
            </a:r>
            <a:r>
              <a:rPr lang="en-CA" b="1" dirty="0">
                <a:sym typeface="Wingdings" panose="05000000000000000000" pitchFamily="2" charset="2"/>
              </a:rPr>
              <a:t>not</a:t>
            </a:r>
            <a:r>
              <a:rPr lang="en-CA" dirty="0">
                <a:sym typeface="Wingdings" panose="05000000000000000000" pitchFamily="2" charset="2"/>
              </a:rPr>
              <a:t> “Broadcasting Undertakings” </a:t>
            </a:r>
          </a:p>
          <a:p>
            <a:pPr marL="0" indent="0">
              <a:buNone/>
            </a:pPr>
            <a:r>
              <a:rPr lang="en-CA" dirty="0">
                <a:sym typeface="Wingdings" panose="05000000000000000000" pitchFamily="2" charset="2"/>
              </a:rPr>
              <a:t>Not subject to </a:t>
            </a:r>
            <a:r>
              <a:rPr lang="en-CA" i="1" dirty="0">
                <a:sym typeface="Wingdings" panose="05000000000000000000" pitchFamily="2" charset="2"/>
              </a:rPr>
              <a:t>Broadcasting Act </a:t>
            </a:r>
            <a:r>
              <a:rPr lang="en-CA" dirty="0">
                <a:sym typeface="Wingdings" panose="05000000000000000000" pitchFamily="2" charset="2"/>
              </a:rPr>
              <a:t></a:t>
            </a:r>
          </a:p>
          <a:p>
            <a:pPr marL="0" indent="0">
              <a:buNone/>
            </a:pPr>
            <a:r>
              <a:rPr lang="en-CA" dirty="0">
                <a:sym typeface="Wingdings" panose="05000000000000000000" pitchFamily="2" charset="2"/>
              </a:rPr>
              <a:t>CRTC won’t regulate them in that context</a:t>
            </a:r>
          </a:p>
          <a:p>
            <a:pPr marL="0" indent="0">
              <a:buNone/>
            </a:pPr>
            <a:endParaRPr lang="en-CA" dirty="0">
              <a:sym typeface="Wingdings" panose="05000000000000000000" pitchFamily="2" charset="2"/>
            </a:endParaRPr>
          </a:p>
          <a:p>
            <a:pPr marL="0" indent="0">
              <a:buNone/>
            </a:pPr>
            <a:r>
              <a:rPr lang="en-CA" dirty="0">
                <a:sym typeface="Wingdings" panose="05000000000000000000" pitchFamily="2" charset="2"/>
              </a:rPr>
              <a:t>Note  ISPs will be more involved in the future, see e.g. </a:t>
            </a:r>
            <a:r>
              <a:rPr lang="en-CA" i="1" dirty="0" err="1">
                <a:sym typeface="Wingdings" panose="05000000000000000000" pitchFamily="2" charset="2"/>
              </a:rPr>
              <a:t>GoldTV</a:t>
            </a:r>
            <a:r>
              <a:rPr lang="en-CA" dirty="0">
                <a:sym typeface="Wingdings" panose="05000000000000000000" pitchFamily="2" charset="2"/>
              </a:rPr>
              <a:t> in coming class</a:t>
            </a:r>
            <a:endParaRPr lang="en-CA" dirty="0"/>
          </a:p>
        </p:txBody>
      </p:sp>
      <p:sp>
        <p:nvSpPr>
          <p:cNvPr id="4" name="Footer Placeholder 3">
            <a:extLst>
              <a:ext uri="{FF2B5EF4-FFF2-40B4-BE49-F238E27FC236}">
                <a16:creationId xmlns:a16="http://schemas.microsoft.com/office/drawing/2014/main" id="{D4FC47E1-EFB0-47CB-BF3D-63CC3570DCD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0234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1CF-DA9C-4F1D-9A3D-4BA31FCC8A5E}"/>
              </a:ext>
            </a:extLst>
          </p:cNvPr>
          <p:cNvSpPr>
            <a:spLocks noGrp="1"/>
          </p:cNvSpPr>
          <p:nvPr>
            <p:ph type="title"/>
          </p:nvPr>
        </p:nvSpPr>
        <p:spPr/>
        <p:txBody>
          <a:bodyPr/>
          <a:lstStyle/>
          <a:p>
            <a:r>
              <a:rPr lang="en-CA" dirty="0">
                <a:hlinkClick r:id="rId2"/>
              </a:rPr>
              <a:t>CRTC </a:t>
            </a:r>
            <a:br>
              <a:rPr lang="en-CA" dirty="0">
                <a:hlinkClick r:id="rId2"/>
              </a:rPr>
            </a:br>
            <a:r>
              <a:rPr lang="en-CA" dirty="0">
                <a:hlinkClick r:id="rId2"/>
              </a:rPr>
              <a:t>Internet - Our Role</a:t>
            </a:r>
            <a:endParaRPr lang="en-CA" dirty="0"/>
          </a:p>
        </p:txBody>
      </p:sp>
      <p:sp>
        <p:nvSpPr>
          <p:cNvPr id="3" name="Content Placeholder 2">
            <a:extLst>
              <a:ext uri="{FF2B5EF4-FFF2-40B4-BE49-F238E27FC236}">
                <a16:creationId xmlns:a16="http://schemas.microsoft.com/office/drawing/2014/main" id="{DBD93DD0-9C84-4229-A9DE-62EEAE75F3E4}"/>
              </a:ext>
            </a:extLst>
          </p:cNvPr>
          <p:cNvSpPr>
            <a:spLocks noGrp="1"/>
          </p:cNvSpPr>
          <p:nvPr>
            <p:ph idx="1"/>
          </p:nvPr>
        </p:nvSpPr>
        <p:spPr/>
        <p:txBody>
          <a:bodyPr/>
          <a:lstStyle/>
          <a:p>
            <a:pPr marL="0" indent="0">
              <a:buNone/>
            </a:pPr>
            <a:r>
              <a:rPr lang="en-US" sz="2000" b="1" dirty="0"/>
              <a:t>What we do</a:t>
            </a:r>
          </a:p>
          <a:p>
            <a:pPr marL="0" indent="0">
              <a:buNone/>
            </a:pPr>
            <a:r>
              <a:rPr lang="en-US" sz="2000" dirty="0"/>
              <a:t>We regulate the wholesale rates charged by large telephone and cable companies to competitors who access their networks in order to offer their services. We don’t generally regulate the rates charged by Internet service providers to their retail customers.</a:t>
            </a:r>
          </a:p>
          <a:p>
            <a:pPr marL="0" indent="0">
              <a:buNone/>
            </a:pPr>
            <a:endParaRPr lang="en-US" sz="2000" dirty="0"/>
          </a:p>
          <a:p>
            <a:pPr marL="0" indent="0">
              <a:buNone/>
            </a:pPr>
            <a:r>
              <a:rPr lang="en-US" sz="2000" b="1" dirty="0"/>
              <a:t>Retail Internet rates, quality of service and business practices</a:t>
            </a:r>
          </a:p>
          <a:p>
            <a:pPr marL="0" indent="0">
              <a:buNone/>
            </a:pPr>
            <a:r>
              <a:rPr lang="en-US" sz="2000" dirty="0"/>
              <a:t>In general, we don’t intervene in rates, quality of service issues, or business practices of Internet service providers as they relate to retail customers.</a:t>
            </a:r>
          </a:p>
          <a:p>
            <a:pPr marL="0" indent="0">
              <a:buNone/>
            </a:pPr>
            <a:endParaRPr lang="en-US" sz="2000" dirty="0"/>
          </a:p>
          <a:p>
            <a:pPr marL="0" indent="0">
              <a:buNone/>
            </a:pPr>
            <a:r>
              <a:rPr lang="en-US" sz="2000" dirty="0"/>
              <a:t>However, we want to ensure that all Internet data is treated fairly and that no content or content creator is given an advantage or is disadvantaged by differential pricing practices…. [</a:t>
            </a:r>
            <a:r>
              <a:rPr lang="en-US" sz="2000" i="1" dirty="0"/>
              <a:t>ed. – foreshadowing class part 2!</a:t>
            </a:r>
            <a:r>
              <a:rPr lang="en-US" sz="2000" dirty="0"/>
              <a:t>]</a:t>
            </a:r>
            <a:endParaRPr lang="en-CA" sz="2000" dirty="0"/>
          </a:p>
        </p:txBody>
      </p:sp>
      <p:sp>
        <p:nvSpPr>
          <p:cNvPr id="4" name="Footer Placeholder 3">
            <a:extLst>
              <a:ext uri="{FF2B5EF4-FFF2-40B4-BE49-F238E27FC236}">
                <a16:creationId xmlns:a16="http://schemas.microsoft.com/office/drawing/2014/main" id="{D6F00B68-7F58-4CBA-95B5-D0C3E1430F5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3043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41CF-DA9C-4F1D-9A3D-4BA31FCC8A5E}"/>
              </a:ext>
            </a:extLst>
          </p:cNvPr>
          <p:cNvSpPr>
            <a:spLocks noGrp="1"/>
          </p:cNvSpPr>
          <p:nvPr>
            <p:ph type="title"/>
          </p:nvPr>
        </p:nvSpPr>
        <p:spPr/>
        <p:txBody>
          <a:bodyPr/>
          <a:lstStyle/>
          <a:p>
            <a:r>
              <a:rPr lang="en-CA" dirty="0">
                <a:hlinkClick r:id="rId2"/>
              </a:rPr>
              <a:t>CRTC </a:t>
            </a:r>
            <a:br>
              <a:rPr lang="en-CA" dirty="0">
                <a:hlinkClick r:id="rId2"/>
              </a:rPr>
            </a:br>
            <a:r>
              <a:rPr lang="en-CA" dirty="0">
                <a:hlinkClick r:id="rId2"/>
              </a:rPr>
              <a:t>Internet - Our Role</a:t>
            </a:r>
            <a:endParaRPr lang="en-CA" dirty="0"/>
          </a:p>
        </p:txBody>
      </p:sp>
      <p:sp>
        <p:nvSpPr>
          <p:cNvPr id="3" name="Content Placeholder 2">
            <a:extLst>
              <a:ext uri="{FF2B5EF4-FFF2-40B4-BE49-F238E27FC236}">
                <a16:creationId xmlns:a16="http://schemas.microsoft.com/office/drawing/2014/main" id="{DBD93DD0-9C84-4229-A9DE-62EEAE75F3E4}"/>
              </a:ext>
            </a:extLst>
          </p:cNvPr>
          <p:cNvSpPr>
            <a:spLocks noGrp="1"/>
          </p:cNvSpPr>
          <p:nvPr>
            <p:ph idx="1"/>
          </p:nvPr>
        </p:nvSpPr>
        <p:spPr/>
        <p:txBody>
          <a:bodyPr/>
          <a:lstStyle/>
          <a:p>
            <a:pPr marL="0" indent="0">
              <a:buNone/>
            </a:pPr>
            <a:r>
              <a:rPr lang="en-US" sz="2000" b="1" dirty="0"/>
              <a:t>Wholesale Internet rates and quality of service</a:t>
            </a:r>
          </a:p>
          <a:p>
            <a:pPr marL="0" indent="0">
              <a:buNone/>
            </a:pPr>
            <a:r>
              <a:rPr lang="en-US" sz="2000" dirty="0"/>
              <a:t>Smaller Internet service providers must use part of a large telephone or cable company’s network to offer Internet and other services to their retail customers. We promote competition in the Internet market by requiring telephone and cable companies to provide access to parts of their networks. This promotes competition, increases choice and ensures greater affordability of Internet services for Canadians.</a:t>
            </a:r>
          </a:p>
          <a:p>
            <a:pPr marL="0" indent="0">
              <a:buNone/>
            </a:pPr>
            <a:endParaRPr lang="en-US" sz="2000" dirty="0"/>
          </a:p>
          <a:p>
            <a:pPr marL="0" indent="0">
              <a:buNone/>
            </a:pPr>
            <a:r>
              <a:rPr lang="en-US" sz="2000" dirty="0"/>
              <a:t>To ensure competitors can continue meeting the needs of Canadians, the CRTC requires large telephone companies to provide access to their fibre networks. This enables competitor to offer higher-speed Internet services to Canadians. At the same time, the CRTC encourages continued investments to connect more Canadians to higher-speed networks.</a:t>
            </a:r>
            <a:endParaRPr lang="en-CA" sz="2000" dirty="0"/>
          </a:p>
        </p:txBody>
      </p:sp>
      <p:sp>
        <p:nvSpPr>
          <p:cNvPr id="4" name="Footer Placeholder 3">
            <a:extLst>
              <a:ext uri="{FF2B5EF4-FFF2-40B4-BE49-F238E27FC236}">
                <a16:creationId xmlns:a16="http://schemas.microsoft.com/office/drawing/2014/main" id="{D6F00B68-7F58-4CBA-95B5-D0C3E1430F5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44881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4FE8E-4266-49FF-9F81-4BAB3ADE7508}"/>
              </a:ext>
            </a:extLst>
          </p:cNvPr>
          <p:cNvSpPr>
            <a:spLocks noGrp="1"/>
          </p:cNvSpPr>
          <p:nvPr>
            <p:ph type="title"/>
          </p:nvPr>
        </p:nvSpPr>
        <p:spPr/>
        <p:txBody>
          <a:bodyPr/>
          <a:lstStyle/>
          <a:p>
            <a:r>
              <a:rPr lang="en-CA" dirty="0"/>
              <a:t>Traditional CRTC Conclusion</a:t>
            </a:r>
          </a:p>
        </p:txBody>
      </p:sp>
      <p:sp>
        <p:nvSpPr>
          <p:cNvPr id="3" name="Content Placeholder 2">
            <a:extLst>
              <a:ext uri="{FF2B5EF4-FFF2-40B4-BE49-F238E27FC236}">
                <a16:creationId xmlns:a16="http://schemas.microsoft.com/office/drawing/2014/main" id="{EF4267CE-2302-4926-A6AF-4EEBD730ABB7}"/>
              </a:ext>
            </a:extLst>
          </p:cNvPr>
          <p:cNvSpPr>
            <a:spLocks noGrp="1"/>
          </p:cNvSpPr>
          <p:nvPr>
            <p:ph idx="1"/>
          </p:nvPr>
        </p:nvSpPr>
        <p:spPr/>
        <p:txBody>
          <a:bodyPr/>
          <a:lstStyle/>
          <a:p>
            <a:pPr marL="0" indent="0">
              <a:buNone/>
            </a:pPr>
            <a:endParaRPr lang="en-CA" dirty="0"/>
          </a:p>
          <a:p>
            <a:pPr marL="0" indent="0">
              <a:buNone/>
            </a:pPr>
            <a:r>
              <a:rPr lang="en-CA" dirty="0"/>
              <a:t>The CRTC may regulate </a:t>
            </a:r>
            <a:r>
              <a:rPr lang="en-CA" b="1" dirty="0"/>
              <a:t>access</a:t>
            </a:r>
            <a:r>
              <a:rPr lang="en-CA" dirty="0"/>
              <a:t> to the internet, but </a:t>
            </a:r>
            <a:r>
              <a:rPr lang="en-CA" b="1" dirty="0"/>
              <a:t>not the content</a:t>
            </a:r>
            <a:r>
              <a:rPr lang="en-CA" dirty="0"/>
              <a:t> of the internet. </a:t>
            </a:r>
          </a:p>
          <a:p>
            <a:pPr marL="0" indent="0">
              <a:buNone/>
            </a:pPr>
            <a:r>
              <a:rPr lang="en-CA" dirty="0">
                <a:sym typeface="Wingdings" panose="05000000000000000000" pitchFamily="2" charset="2"/>
              </a:rPr>
              <a:t> See e.g. 2</a:t>
            </a:r>
            <a:r>
              <a:rPr lang="en-CA" baseline="30000" dirty="0">
                <a:sym typeface="Wingdings" panose="05000000000000000000" pitchFamily="2" charset="2"/>
              </a:rPr>
              <a:t>nd</a:t>
            </a:r>
            <a:r>
              <a:rPr lang="en-CA" dirty="0">
                <a:sym typeface="Wingdings" panose="05000000000000000000" pitchFamily="2" charset="2"/>
              </a:rPr>
              <a:t> part of this class (net neutrality)…</a:t>
            </a:r>
            <a:endParaRPr lang="en-CA" dirty="0"/>
          </a:p>
          <a:p>
            <a:pPr marL="0" indent="0">
              <a:buNone/>
            </a:pPr>
            <a:endParaRPr lang="en-CA" dirty="0"/>
          </a:p>
          <a:p>
            <a:pPr marL="0" indent="0">
              <a:buNone/>
            </a:pPr>
            <a:r>
              <a:rPr lang="en-CA" dirty="0"/>
              <a:t>(BUT </a:t>
            </a:r>
            <a:r>
              <a:rPr lang="en-CA" dirty="0" err="1"/>
              <a:t>BUT</a:t>
            </a:r>
            <a:r>
              <a:rPr lang="en-CA" dirty="0"/>
              <a:t> </a:t>
            </a:r>
            <a:r>
              <a:rPr lang="en-CA" dirty="0" err="1"/>
              <a:t>BUT</a:t>
            </a:r>
            <a:r>
              <a:rPr lang="en-CA" dirty="0"/>
              <a:t>… this is changing. Or has changed already! Stand by!)</a:t>
            </a:r>
          </a:p>
          <a:p>
            <a:pPr marL="0" indent="0">
              <a:buNone/>
            </a:pPr>
            <a:endParaRPr lang="en-CA" dirty="0"/>
          </a:p>
        </p:txBody>
      </p:sp>
      <p:sp>
        <p:nvSpPr>
          <p:cNvPr id="4" name="Footer Placeholder 3">
            <a:extLst>
              <a:ext uri="{FF2B5EF4-FFF2-40B4-BE49-F238E27FC236}">
                <a16:creationId xmlns:a16="http://schemas.microsoft.com/office/drawing/2014/main" id="{584FA49A-0BAC-4BAB-9B61-DA3A7A85092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196325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7EB-66A6-493A-A86D-181D2FA3498F}"/>
              </a:ext>
            </a:extLst>
          </p:cNvPr>
          <p:cNvSpPr>
            <a:spLocks noGrp="1"/>
          </p:cNvSpPr>
          <p:nvPr>
            <p:ph type="title"/>
          </p:nvPr>
        </p:nvSpPr>
        <p:spPr>
          <a:xfrm>
            <a:off x="0" y="274638"/>
            <a:ext cx="9144000" cy="1143000"/>
          </a:xfrm>
        </p:spPr>
        <p:txBody>
          <a:bodyPr/>
          <a:lstStyle/>
          <a:p>
            <a:r>
              <a:rPr lang="en-CA" dirty="0"/>
              <a:t>Traditional CRTC Conclusion in effect:</a:t>
            </a:r>
            <a:br>
              <a:rPr lang="en-CA" dirty="0"/>
            </a:br>
            <a:r>
              <a:rPr lang="en-CA" sz="3200" dirty="0"/>
              <a:t>Telecom Regulatory Policy CRTC 2019-269</a:t>
            </a:r>
          </a:p>
        </p:txBody>
      </p:sp>
      <p:sp>
        <p:nvSpPr>
          <p:cNvPr id="3" name="Content Placeholder 2">
            <a:extLst>
              <a:ext uri="{FF2B5EF4-FFF2-40B4-BE49-F238E27FC236}">
                <a16:creationId xmlns:a16="http://schemas.microsoft.com/office/drawing/2014/main" id="{35F34B4A-EE24-4D9C-BD8E-4532779FEBE0}"/>
              </a:ext>
            </a:extLst>
          </p:cNvPr>
          <p:cNvSpPr>
            <a:spLocks noGrp="1"/>
          </p:cNvSpPr>
          <p:nvPr>
            <p:ph idx="1"/>
          </p:nvPr>
        </p:nvSpPr>
        <p:spPr>
          <a:xfrm>
            <a:off x="457200" y="2060848"/>
            <a:ext cx="8229600" cy="4065315"/>
          </a:xfrm>
        </p:spPr>
        <p:txBody>
          <a:bodyPr/>
          <a:lstStyle/>
          <a:p>
            <a:pPr marL="0" indent="0">
              <a:buNone/>
            </a:pPr>
            <a:r>
              <a:rPr lang="en-CA" u="sng" dirty="0"/>
              <a:t>“The Internet Code”</a:t>
            </a:r>
          </a:p>
          <a:p>
            <a:pPr marL="0" indent="0">
              <a:buNone/>
            </a:pPr>
            <a:r>
              <a:rPr lang="en-CA" sz="2000" dirty="0"/>
              <a:t>“a mandatory code of conduct for providers (i.e. Internet service providers [ISPs]) of </a:t>
            </a:r>
            <a:r>
              <a:rPr lang="en-CA" sz="2000" b="1" dirty="0"/>
              <a:t>retail fixed Internet access services </a:t>
            </a:r>
            <a:r>
              <a:rPr lang="en-CA" sz="2000" dirty="0"/>
              <a:t>(Internet Services)”</a:t>
            </a:r>
          </a:p>
          <a:p>
            <a:pPr marL="0" indent="0">
              <a:buNone/>
            </a:pPr>
            <a:endParaRPr lang="en-CA" sz="2000" dirty="0"/>
          </a:p>
          <a:p>
            <a:pPr marL="0" indent="0">
              <a:buNone/>
            </a:pPr>
            <a:r>
              <a:rPr lang="en-CA" sz="2000" dirty="0"/>
              <a:t>The Internet Code will:</a:t>
            </a:r>
          </a:p>
          <a:p>
            <a:pPr marL="514350" indent="-514350">
              <a:buFont typeface="+mj-lt"/>
              <a:buAutoNum type="romanUcPeriod"/>
            </a:pPr>
            <a:r>
              <a:rPr lang="en-CA" sz="2000" dirty="0"/>
              <a:t>make it easier for individual customers to obtain and understand the information in their Internet service contracts;</a:t>
            </a:r>
          </a:p>
          <a:p>
            <a:pPr marL="514350" indent="-514350">
              <a:buFont typeface="+mj-lt"/>
              <a:buAutoNum type="romanUcPeriod"/>
            </a:pPr>
            <a:r>
              <a:rPr lang="en-CA" sz="2000" dirty="0"/>
              <a:t>establish consumer-friendly business practices for the Internet service industry where necessary;</a:t>
            </a:r>
          </a:p>
          <a:p>
            <a:pPr marL="514350" indent="-514350">
              <a:buFont typeface="+mj-lt"/>
              <a:buAutoNum type="romanUcPeriod"/>
            </a:pPr>
            <a:r>
              <a:rPr lang="en-CA" sz="2000" dirty="0"/>
              <a:t>contribute to a dynamic Internet service market; and</a:t>
            </a:r>
          </a:p>
          <a:p>
            <a:pPr marL="514350" indent="-514350">
              <a:buFont typeface="+mj-lt"/>
              <a:buAutoNum type="romanUcPeriod"/>
            </a:pPr>
            <a:r>
              <a:rPr lang="en-CA" sz="2000" dirty="0"/>
              <a:t>further the policy objectives out in paragraphs 7(a), (b), (f), and (h) of the </a:t>
            </a:r>
            <a:r>
              <a:rPr lang="en-CA" sz="2000" i="1" dirty="0"/>
              <a:t>Telecommunications Act</a:t>
            </a:r>
            <a:r>
              <a:rPr lang="en-CA" sz="2000" dirty="0"/>
              <a:t>.</a:t>
            </a:r>
          </a:p>
        </p:txBody>
      </p:sp>
      <p:sp>
        <p:nvSpPr>
          <p:cNvPr id="4" name="Footer Placeholder 3">
            <a:extLst>
              <a:ext uri="{FF2B5EF4-FFF2-40B4-BE49-F238E27FC236}">
                <a16:creationId xmlns:a16="http://schemas.microsoft.com/office/drawing/2014/main" id="{8CFDEC54-00F0-485C-B135-356F37820CC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65171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B7EB-66A6-493A-A86D-181D2FA3498F}"/>
              </a:ext>
            </a:extLst>
          </p:cNvPr>
          <p:cNvSpPr>
            <a:spLocks noGrp="1"/>
          </p:cNvSpPr>
          <p:nvPr>
            <p:ph type="title"/>
          </p:nvPr>
        </p:nvSpPr>
        <p:spPr>
          <a:xfrm>
            <a:off x="0" y="274638"/>
            <a:ext cx="9144000" cy="1143000"/>
          </a:xfrm>
        </p:spPr>
        <p:txBody>
          <a:bodyPr/>
          <a:lstStyle/>
          <a:p>
            <a:r>
              <a:rPr lang="en-CA" dirty="0"/>
              <a:t>Traditional CRTC Conclusion in effect:</a:t>
            </a:r>
            <a:br>
              <a:rPr lang="en-CA" dirty="0"/>
            </a:br>
            <a:r>
              <a:rPr lang="en-CA" sz="3200" dirty="0"/>
              <a:t>Telecom Regulatory Policy CRTC 2019-269</a:t>
            </a:r>
          </a:p>
        </p:txBody>
      </p:sp>
      <p:sp>
        <p:nvSpPr>
          <p:cNvPr id="3" name="Content Placeholder 2">
            <a:extLst>
              <a:ext uri="{FF2B5EF4-FFF2-40B4-BE49-F238E27FC236}">
                <a16:creationId xmlns:a16="http://schemas.microsoft.com/office/drawing/2014/main" id="{35F34B4A-EE24-4D9C-BD8E-4532779FEBE0}"/>
              </a:ext>
            </a:extLst>
          </p:cNvPr>
          <p:cNvSpPr>
            <a:spLocks noGrp="1"/>
          </p:cNvSpPr>
          <p:nvPr>
            <p:ph idx="1"/>
          </p:nvPr>
        </p:nvSpPr>
        <p:spPr/>
        <p:txBody>
          <a:bodyPr/>
          <a:lstStyle/>
          <a:p>
            <a:pPr marL="0" indent="0">
              <a:buNone/>
            </a:pPr>
            <a:r>
              <a:rPr lang="en-CA" u="sng" dirty="0"/>
              <a:t>The Internet Code</a:t>
            </a:r>
          </a:p>
          <a:p>
            <a:pPr marL="0" indent="0">
              <a:buNone/>
            </a:pPr>
            <a:endParaRPr lang="en-CA" sz="2000" dirty="0"/>
          </a:p>
          <a:p>
            <a:pPr marL="0" indent="0">
              <a:buNone/>
            </a:pPr>
            <a:r>
              <a:rPr lang="en-US" sz="2800" dirty="0"/>
              <a:t>Among other things, the Code covers:</a:t>
            </a:r>
          </a:p>
          <a:p>
            <a:r>
              <a:rPr lang="en-US" sz="2800" dirty="0"/>
              <a:t>Easy to understand contracts</a:t>
            </a:r>
          </a:p>
          <a:p>
            <a:r>
              <a:rPr lang="en-US" sz="2800" dirty="0"/>
              <a:t>Clearer information about prices</a:t>
            </a:r>
          </a:p>
          <a:p>
            <a:r>
              <a:rPr lang="en-US" sz="2800" dirty="0"/>
              <a:t>Bill shock protection</a:t>
            </a:r>
          </a:p>
          <a:p>
            <a:r>
              <a:rPr lang="en-US" sz="2800" dirty="0"/>
              <a:t>Greater flexibility</a:t>
            </a:r>
          </a:p>
          <a:p>
            <a:endParaRPr lang="en-US" sz="2800" dirty="0"/>
          </a:p>
          <a:p>
            <a:pPr marL="0" indent="0">
              <a:buNone/>
            </a:pPr>
            <a:r>
              <a:rPr lang="en-CA" sz="2800" dirty="0">
                <a:hlinkClick r:id="rId3"/>
              </a:rPr>
              <a:t>https://bit.ly/3CwGcv0</a:t>
            </a:r>
            <a:r>
              <a:rPr lang="en-US" sz="2800" dirty="0"/>
              <a:t> </a:t>
            </a:r>
            <a:endParaRPr lang="en-CA" sz="2800" dirty="0"/>
          </a:p>
        </p:txBody>
      </p:sp>
      <p:sp>
        <p:nvSpPr>
          <p:cNvPr id="4" name="Footer Placeholder 3">
            <a:extLst>
              <a:ext uri="{FF2B5EF4-FFF2-40B4-BE49-F238E27FC236}">
                <a16:creationId xmlns:a16="http://schemas.microsoft.com/office/drawing/2014/main" id="{8CFDEC54-00F0-485C-B135-356F37820CC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27562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274639"/>
            <a:ext cx="9144000" cy="418058"/>
          </a:xfrm>
        </p:spPr>
        <p:txBody>
          <a:bodyPr/>
          <a:lstStyle/>
          <a:p>
            <a:pPr eaLnBrk="1" hangingPunct="1"/>
            <a:br>
              <a:rPr lang="en-US" altLang="en-US" dirty="0"/>
            </a:br>
            <a:r>
              <a:rPr lang="en-US" altLang="en-US" dirty="0"/>
              <a:t>Presentations / Comments from </a:t>
            </a:r>
            <a:br>
              <a:rPr lang="en-US" altLang="en-US" dirty="0"/>
            </a:br>
            <a:r>
              <a:rPr lang="en-US" altLang="en-US" dirty="0" err="1"/>
              <a:t>class’</a:t>
            </a:r>
            <a:r>
              <a:rPr lang="en-US" altLang="en-US" dirty="0"/>
              <a:t> point of view</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dirty="0"/>
              <a:t>Class 2</a:t>
            </a:r>
            <a:endParaRPr lang="en-US" dirty="0"/>
          </a:p>
        </p:txBody>
      </p:sp>
      <p:sp>
        <p:nvSpPr>
          <p:cNvPr id="37892" name="Content Placeholder 2"/>
          <p:cNvSpPr>
            <a:spLocks noGrp="1"/>
          </p:cNvSpPr>
          <p:nvPr>
            <p:ph idx="1"/>
          </p:nvPr>
        </p:nvSpPr>
        <p:spPr>
          <a:xfrm>
            <a:off x="457200" y="2060848"/>
            <a:ext cx="8229600" cy="4392340"/>
          </a:xfrm>
        </p:spPr>
        <p:txBody>
          <a:bodyPr/>
          <a:lstStyle/>
          <a:p>
            <a:pPr marL="0" indent="0" eaLnBrk="1" hangingPunct="1">
              <a:buNone/>
              <a:defRPr/>
            </a:pPr>
            <a:r>
              <a:rPr lang="en-CA" sz="2800" dirty="0">
                <a:sym typeface="Wingdings" panose="05000000000000000000" pitchFamily="2" charset="2"/>
              </a:rPr>
              <a:t> </a:t>
            </a:r>
            <a:r>
              <a:rPr lang="en-CA" sz="2800" b="1" dirty="0">
                <a:sym typeface="Wingdings" panose="05000000000000000000" pitchFamily="2" charset="2"/>
              </a:rPr>
              <a:t>Just as responsible for the material as if I taught it</a:t>
            </a:r>
            <a:endParaRPr lang="en-CA" sz="2800" b="1" dirty="0"/>
          </a:p>
          <a:p>
            <a:pPr marL="0" indent="0" eaLnBrk="1" hangingPunct="1">
              <a:buNone/>
              <a:defRPr/>
            </a:pPr>
            <a:endParaRPr lang="en-CA" sz="2800" dirty="0"/>
          </a:p>
          <a:p>
            <a:pPr eaLnBrk="1" hangingPunct="1">
              <a:buFont typeface="Wingdings" panose="05000000000000000000" pitchFamily="2" charset="2"/>
              <a:buChar char="à"/>
              <a:defRPr/>
            </a:pPr>
            <a:r>
              <a:rPr lang="en-CA" sz="2800" dirty="0"/>
              <a:t>I will share presenters’ slides on allenmendelsohn.com/</a:t>
            </a:r>
            <a:r>
              <a:rPr lang="en-CA" sz="2800" dirty="0" err="1"/>
              <a:t>mcgill</a:t>
            </a:r>
            <a:r>
              <a:rPr lang="en-CA" sz="2800" dirty="0"/>
              <a:t> </a:t>
            </a:r>
          </a:p>
          <a:p>
            <a:pPr marL="0" indent="0" eaLnBrk="1" hangingPunct="1">
              <a:buNone/>
              <a:defRPr/>
            </a:pPr>
            <a:endParaRPr lang="en-CA" sz="2800" dirty="0"/>
          </a:p>
          <a:p>
            <a:pPr marL="0" indent="0" eaLnBrk="1" hangingPunct="1">
              <a:buNone/>
              <a:defRPr/>
            </a:pPr>
            <a:r>
              <a:rPr lang="en-CA" sz="2800" dirty="0">
                <a:sym typeface="Wingdings" panose="05000000000000000000" pitchFamily="2" charset="2"/>
              </a:rPr>
              <a:t> After presentations I “sum up” and add if necessary</a:t>
            </a:r>
            <a:endParaRPr lang="en-CA" sz="2800" dirty="0"/>
          </a:p>
          <a:p>
            <a:pPr marL="0" indent="0" eaLnBrk="1" hangingPunct="1">
              <a:buFont typeface="Arial" panose="020B0604020202020204" pitchFamily="34" charset="0"/>
              <a:buNone/>
              <a:defRPr/>
            </a:pPr>
            <a:endParaRPr lang="en-US" altLang="en-US" sz="28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66032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400D-4160-5823-139B-683B92988DC1}"/>
              </a:ext>
            </a:extLst>
          </p:cNvPr>
          <p:cNvSpPr>
            <a:spLocks noGrp="1"/>
          </p:cNvSpPr>
          <p:nvPr>
            <p:ph type="title"/>
          </p:nvPr>
        </p:nvSpPr>
        <p:spPr>
          <a:xfrm>
            <a:off x="0" y="274638"/>
            <a:ext cx="9144000" cy="1143000"/>
          </a:xfrm>
        </p:spPr>
        <p:txBody>
          <a:bodyPr/>
          <a:lstStyle/>
          <a:p>
            <a:r>
              <a:rPr lang="en-CA" dirty="0"/>
              <a:t>“Traditional” </a:t>
            </a:r>
            <a:r>
              <a:rPr lang="en-CA" dirty="0">
                <a:sym typeface="Wingdings" panose="05000000000000000000" pitchFamily="2" charset="2"/>
              </a:rPr>
              <a:t> </a:t>
            </a:r>
            <a:r>
              <a:rPr lang="en-CA" dirty="0"/>
              <a:t>CRTC Present</a:t>
            </a:r>
          </a:p>
        </p:txBody>
      </p:sp>
      <p:sp>
        <p:nvSpPr>
          <p:cNvPr id="3" name="Content Placeholder 2">
            <a:extLst>
              <a:ext uri="{FF2B5EF4-FFF2-40B4-BE49-F238E27FC236}">
                <a16:creationId xmlns:a16="http://schemas.microsoft.com/office/drawing/2014/main" id="{F2EA0469-D1FF-6FBF-5B71-E84EA9518C22}"/>
              </a:ext>
            </a:extLst>
          </p:cNvPr>
          <p:cNvSpPr>
            <a:spLocks noGrp="1"/>
          </p:cNvSpPr>
          <p:nvPr>
            <p:ph idx="1"/>
          </p:nvPr>
        </p:nvSpPr>
        <p:spPr/>
        <p:txBody>
          <a:bodyPr/>
          <a:lstStyle/>
          <a:p>
            <a:pPr marL="0" indent="0">
              <a:buNone/>
            </a:pPr>
            <a:r>
              <a:rPr lang="en-CA" dirty="0"/>
              <a:t>“</a:t>
            </a:r>
            <a:r>
              <a:rPr lang="en-US" dirty="0"/>
              <a:t>The CRTC will be taking on new responsibilities under two internet-regulation bills introduced by the Liberals and focused on regulating digital platforms like Facebook, Google and Netflix. Heritage Minister Pablo Rodriguez has said he wants to see the CRTC “modernized” to meet these new responsibilities.</a:t>
            </a:r>
            <a:r>
              <a:rPr lang="en-CA" dirty="0"/>
              <a:t>”</a:t>
            </a:r>
          </a:p>
          <a:p>
            <a:pPr marL="0" indent="0">
              <a:buNone/>
            </a:pPr>
            <a:r>
              <a:rPr lang="en-CA" sz="2800" dirty="0"/>
              <a:t>(</a:t>
            </a:r>
            <a:r>
              <a:rPr lang="en-CA" sz="2800" i="1" dirty="0"/>
              <a:t>National Post</a:t>
            </a:r>
            <a:r>
              <a:rPr lang="en-CA" sz="2800" dirty="0"/>
              <a:t>, Sept 1, 2022)</a:t>
            </a:r>
          </a:p>
        </p:txBody>
      </p:sp>
      <p:sp>
        <p:nvSpPr>
          <p:cNvPr id="4" name="Footer Placeholder 3">
            <a:extLst>
              <a:ext uri="{FF2B5EF4-FFF2-40B4-BE49-F238E27FC236}">
                <a16:creationId xmlns:a16="http://schemas.microsoft.com/office/drawing/2014/main" id="{EDE26197-7A42-1DF2-BD74-210906CDC35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6653461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AA58-4A94-435F-9837-B4441F831544}"/>
              </a:ext>
            </a:extLst>
          </p:cNvPr>
          <p:cNvSpPr>
            <a:spLocks noGrp="1"/>
          </p:cNvSpPr>
          <p:nvPr>
            <p:ph type="title"/>
          </p:nvPr>
        </p:nvSpPr>
        <p:spPr>
          <a:xfrm>
            <a:off x="0" y="274638"/>
            <a:ext cx="9144000" cy="1143000"/>
          </a:xfrm>
        </p:spPr>
        <p:txBody>
          <a:bodyPr/>
          <a:lstStyle/>
          <a:p>
            <a:r>
              <a:rPr lang="en-CA" dirty="0"/>
              <a:t>(Old) parting thought for this section</a:t>
            </a:r>
          </a:p>
        </p:txBody>
      </p:sp>
      <p:sp>
        <p:nvSpPr>
          <p:cNvPr id="3" name="Content Placeholder 2">
            <a:extLst>
              <a:ext uri="{FF2B5EF4-FFF2-40B4-BE49-F238E27FC236}">
                <a16:creationId xmlns:a16="http://schemas.microsoft.com/office/drawing/2014/main" id="{59F4227A-8FCE-4B9E-800C-34970FC6C219}"/>
              </a:ext>
            </a:extLst>
          </p:cNvPr>
          <p:cNvSpPr>
            <a:spLocks noGrp="1"/>
          </p:cNvSpPr>
          <p:nvPr>
            <p:ph idx="1"/>
          </p:nvPr>
        </p:nvSpPr>
        <p:spPr/>
        <p:txBody>
          <a:bodyPr/>
          <a:lstStyle/>
          <a:p>
            <a:pPr marL="0" indent="0">
              <a:buNone/>
            </a:pPr>
            <a:endParaRPr lang="en-CA" dirty="0"/>
          </a:p>
          <a:p>
            <a:pPr marL="0" indent="0">
              <a:buNone/>
            </a:pPr>
            <a:endParaRPr lang="en-CA" dirty="0"/>
          </a:p>
        </p:txBody>
      </p:sp>
      <p:sp>
        <p:nvSpPr>
          <p:cNvPr id="4" name="Footer Placeholder 3">
            <a:extLst>
              <a:ext uri="{FF2B5EF4-FFF2-40B4-BE49-F238E27FC236}">
                <a16:creationId xmlns:a16="http://schemas.microsoft.com/office/drawing/2014/main" id="{840BBC4E-F21C-45B2-A2C8-D5C4BAFB5FC2}"/>
              </a:ext>
            </a:extLst>
          </p:cNvPr>
          <p:cNvSpPr>
            <a:spLocks noGrp="1"/>
          </p:cNvSpPr>
          <p:nvPr>
            <p:ph type="ftr" sz="quarter" idx="11"/>
          </p:nvPr>
        </p:nvSpPr>
        <p:spPr/>
        <p:txBody>
          <a:bodyPr/>
          <a:lstStyle/>
          <a:p>
            <a:pPr>
              <a:defRPr/>
            </a:pPr>
            <a:r>
              <a:rPr lang="en-US"/>
              <a:t>Class 2</a:t>
            </a:r>
            <a:endParaRPr lang="en-US" dirty="0"/>
          </a:p>
        </p:txBody>
      </p:sp>
      <p:pic>
        <p:nvPicPr>
          <p:cNvPr id="2050" name="Picture 2" descr="Image result for netflix">
            <a:extLst>
              <a:ext uri="{FF2B5EF4-FFF2-40B4-BE49-F238E27FC236}">
                <a16:creationId xmlns:a16="http://schemas.microsoft.com/office/drawing/2014/main" id="{F8CD1FAB-BC2D-43F1-89BE-AAB06ED55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67" y="1259939"/>
            <a:ext cx="4174319" cy="19349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mazon prime">
            <a:extLst>
              <a:ext uri="{FF2B5EF4-FFF2-40B4-BE49-F238E27FC236}">
                <a16:creationId xmlns:a16="http://schemas.microsoft.com/office/drawing/2014/main" id="{FE5361AC-3D51-40CA-B67C-22BC59B74A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5944" y="2098427"/>
            <a:ext cx="4505697" cy="25365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rave tv">
            <a:extLst>
              <a:ext uri="{FF2B5EF4-FFF2-40B4-BE49-F238E27FC236}">
                <a16:creationId xmlns:a16="http://schemas.microsoft.com/office/drawing/2014/main" id="{75FCC1DD-786B-438B-AB2B-5F62A7BF20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535305"/>
            <a:ext cx="4505697" cy="253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360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28ED1-6D36-95D4-F853-1D1EDEC2AEBB}"/>
              </a:ext>
            </a:extLst>
          </p:cNvPr>
          <p:cNvSpPr>
            <a:spLocks noGrp="1"/>
          </p:cNvSpPr>
          <p:nvPr>
            <p:ph type="title"/>
          </p:nvPr>
        </p:nvSpPr>
        <p:spPr/>
        <p:txBody>
          <a:bodyPr/>
          <a:lstStyle/>
          <a:p>
            <a:r>
              <a:rPr lang="en-CA" dirty="0"/>
              <a:t>Big 3 bills: </a:t>
            </a:r>
            <a:br>
              <a:rPr lang="en-CA" dirty="0"/>
            </a:br>
            <a:r>
              <a:rPr lang="en-CA" dirty="0"/>
              <a:t>CRTC Future… and Present!</a:t>
            </a:r>
          </a:p>
        </p:txBody>
      </p:sp>
      <p:sp>
        <p:nvSpPr>
          <p:cNvPr id="3" name="Content Placeholder 2">
            <a:extLst>
              <a:ext uri="{FF2B5EF4-FFF2-40B4-BE49-F238E27FC236}">
                <a16:creationId xmlns:a16="http://schemas.microsoft.com/office/drawing/2014/main" id="{663577E8-A89A-CDFE-7378-CEFFA8BB8CE7}"/>
              </a:ext>
            </a:extLst>
          </p:cNvPr>
          <p:cNvSpPr>
            <a:spLocks noGrp="1"/>
          </p:cNvSpPr>
          <p:nvPr>
            <p:ph idx="1"/>
          </p:nvPr>
        </p:nvSpPr>
        <p:spPr>
          <a:xfrm>
            <a:off x="457200" y="1916832"/>
            <a:ext cx="8229600" cy="4209331"/>
          </a:xfrm>
        </p:spPr>
        <p:txBody>
          <a:bodyPr/>
          <a:lstStyle/>
          <a:p>
            <a:r>
              <a:rPr lang="en-US" i="1" dirty="0"/>
              <a:t>Online Streaming Act </a:t>
            </a:r>
            <a:r>
              <a:rPr lang="en-US" dirty="0"/>
              <a:t>– Bill C-11, but now law!</a:t>
            </a:r>
          </a:p>
          <a:p>
            <a:r>
              <a:rPr lang="en-US" i="1" dirty="0"/>
              <a:t>Online News Act </a:t>
            </a:r>
            <a:r>
              <a:rPr lang="en-US" dirty="0"/>
              <a:t>– Bill C-18, but now law!</a:t>
            </a:r>
          </a:p>
          <a:p>
            <a:r>
              <a:rPr lang="en-US" i="1" dirty="0"/>
              <a:t>Digital Charter Implementation Act </a:t>
            </a:r>
            <a:r>
              <a:rPr lang="en-US" dirty="0"/>
              <a:t>– Bill C-27, lots of privacy things and AI, we’ll get back to this several weeks from now though it’s probably dead anyway this government is toast (p.s. I am a Liberal but we suck right now…)</a:t>
            </a:r>
            <a:endParaRPr lang="en-CA" dirty="0"/>
          </a:p>
        </p:txBody>
      </p:sp>
      <p:sp>
        <p:nvSpPr>
          <p:cNvPr id="4" name="Footer Placeholder 3">
            <a:extLst>
              <a:ext uri="{FF2B5EF4-FFF2-40B4-BE49-F238E27FC236}">
                <a16:creationId xmlns:a16="http://schemas.microsoft.com/office/drawing/2014/main" id="{EC54ADD1-DC15-BB85-A6D5-F8A318F0F35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18080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p:txBody>
          <a:bodyPr/>
          <a:lstStyle/>
          <a:p>
            <a:r>
              <a:rPr lang="en-CA" dirty="0"/>
              <a:t>CRTC Present – Bill C-11</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p:txBody>
          <a:bodyPr/>
          <a:lstStyle/>
          <a:p>
            <a:pPr marL="0" indent="0">
              <a:buNone/>
            </a:pPr>
            <a:r>
              <a:rPr lang="en-US" sz="2800" b="1" i="1" dirty="0"/>
              <a:t>An Act to amend the Broadcasting Act </a:t>
            </a:r>
            <a:r>
              <a:rPr lang="en-US" sz="2800" i="1" dirty="0"/>
              <a:t>and to make related and consequential amendments to other Acts</a:t>
            </a:r>
          </a:p>
          <a:p>
            <a:pPr marL="0" indent="0">
              <a:buNone/>
            </a:pPr>
            <a:endParaRPr lang="en-US" sz="2800" i="1" dirty="0"/>
          </a:p>
          <a:p>
            <a:pPr marL="0" indent="0">
              <a:buNone/>
            </a:pPr>
            <a:r>
              <a:rPr lang="en-US" sz="2800" i="1" dirty="0"/>
              <a:t>aka </a:t>
            </a:r>
            <a:r>
              <a:rPr lang="en-US" sz="2800" dirty="0"/>
              <a:t>the</a:t>
            </a:r>
            <a:r>
              <a:rPr lang="en-US" sz="2800" b="1" dirty="0"/>
              <a:t> Online Streaming Act</a:t>
            </a:r>
          </a:p>
          <a:p>
            <a:pPr marL="0" indent="0">
              <a:buNone/>
            </a:pPr>
            <a:endParaRPr lang="en-CA" sz="2800" dirty="0"/>
          </a:p>
          <a:p>
            <a:pPr>
              <a:buFont typeface="Wingdings" panose="05000000000000000000" pitchFamily="2" charset="2"/>
              <a:buChar char="à"/>
            </a:pPr>
            <a:r>
              <a:rPr lang="en-CA" sz="2800" dirty="0">
                <a:sym typeface="Wingdings" panose="05000000000000000000" pitchFamily="2" charset="2"/>
              </a:rPr>
              <a:t>Introduced February 2022</a:t>
            </a:r>
          </a:p>
          <a:p>
            <a:pPr>
              <a:buFont typeface="Wingdings" panose="05000000000000000000" pitchFamily="2" charset="2"/>
              <a:buChar char="à"/>
            </a:pPr>
            <a:r>
              <a:rPr lang="en-CA" sz="2800" dirty="0">
                <a:sym typeface="Wingdings" panose="05000000000000000000" pitchFamily="2" charset="2"/>
              </a:rPr>
              <a:t>R</a:t>
            </a:r>
            <a:r>
              <a:rPr lang="en-US" sz="2800" dirty="0" err="1">
                <a:sym typeface="Wingdings" panose="05000000000000000000" pitchFamily="2" charset="2"/>
              </a:rPr>
              <a:t>eceived</a:t>
            </a:r>
            <a:r>
              <a:rPr lang="en-US" sz="2800" dirty="0">
                <a:sym typeface="Wingdings" panose="05000000000000000000" pitchFamily="2" charset="2"/>
              </a:rPr>
              <a:t> royal assent on April 27, 2023</a:t>
            </a:r>
            <a:endParaRPr lang="en-CA" sz="2800" dirty="0">
              <a:sym typeface="Wingdings" panose="05000000000000000000" pitchFamily="2" charset="2"/>
            </a:endParaRPr>
          </a:p>
          <a:p>
            <a:pPr>
              <a:buFont typeface="Wingdings" panose="05000000000000000000" pitchFamily="2" charset="2"/>
              <a:buChar char="à"/>
            </a:pPr>
            <a:r>
              <a:rPr lang="en-CA" sz="2800" dirty="0">
                <a:sym typeface="Wingdings" panose="05000000000000000000" pitchFamily="2" charset="2"/>
              </a:rPr>
              <a:t>Very controversial at the time!</a:t>
            </a:r>
            <a:endParaRPr lang="en-CA" sz="2800" dirty="0"/>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696364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A356-1029-1EB6-C559-BC83A777C09D}"/>
              </a:ext>
            </a:extLst>
          </p:cNvPr>
          <p:cNvSpPr>
            <a:spLocks noGrp="1"/>
          </p:cNvSpPr>
          <p:nvPr>
            <p:ph type="title"/>
          </p:nvPr>
        </p:nvSpPr>
        <p:spPr/>
        <p:txBody>
          <a:bodyPr/>
          <a:lstStyle/>
          <a:p>
            <a:r>
              <a:rPr lang="en-CA" dirty="0"/>
              <a:t>Online Streaming Act</a:t>
            </a:r>
          </a:p>
        </p:txBody>
      </p:sp>
      <p:sp>
        <p:nvSpPr>
          <p:cNvPr id="3" name="Text Placeholder 2">
            <a:extLst>
              <a:ext uri="{FF2B5EF4-FFF2-40B4-BE49-F238E27FC236}">
                <a16:creationId xmlns:a16="http://schemas.microsoft.com/office/drawing/2014/main" id="{7E2FD422-47BE-AF94-6309-A33A0BCE901F}"/>
              </a:ext>
            </a:extLst>
          </p:cNvPr>
          <p:cNvSpPr>
            <a:spLocks noGrp="1"/>
          </p:cNvSpPr>
          <p:nvPr>
            <p:ph type="body" idx="1"/>
          </p:nvPr>
        </p:nvSpPr>
        <p:spPr/>
        <p:txBody>
          <a:bodyPr/>
          <a:lstStyle/>
          <a:p>
            <a:r>
              <a:rPr lang="en-CA" dirty="0"/>
              <a:t>Old Broadcasting Act</a:t>
            </a:r>
          </a:p>
        </p:txBody>
      </p:sp>
      <p:sp>
        <p:nvSpPr>
          <p:cNvPr id="4" name="Content Placeholder 3">
            <a:extLst>
              <a:ext uri="{FF2B5EF4-FFF2-40B4-BE49-F238E27FC236}">
                <a16:creationId xmlns:a16="http://schemas.microsoft.com/office/drawing/2014/main" id="{97BEE1BA-2E59-C361-9174-7A60A24B6635}"/>
              </a:ext>
            </a:extLst>
          </p:cNvPr>
          <p:cNvSpPr>
            <a:spLocks noGrp="1"/>
          </p:cNvSpPr>
          <p:nvPr>
            <p:ph sz="half" idx="2"/>
          </p:nvPr>
        </p:nvSpPr>
        <p:spPr/>
        <p:txBody>
          <a:bodyPr/>
          <a:lstStyle/>
          <a:p>
            <a:pPr marL="0" indent="0">
              <a:buNone/>
            </a:pPr>
            <a:r>
              <a:rPr lang="en-CA" sz="2000" u="sng" dirty="0"/>
              <a:t>s.2</a:t>
            </a:r>
          </a:p>
          <a:p>
            <a:pPr marL="0" indent="0">
              <a:buNone/>
            </a:pPr>
            <a:r>
              <a:rPr lang="en-US" sz="2000" b="1" dirty="0"/>
              <a:t>broadcasting </a:t>
            </a:r>
            <a:r>
              <a:rPr lang="en-US" sz="2000" dirty="0"/>
              <a:t>means any transmission of programs, whether or not encrypted, by radio waves or other means of telecommunication for reception by the public by means of broadcasting receiving apparatus, but does not include any such transmission of programs that is made solely for performance or display in a public place</a:t>
            </a:r>
            <a:endParaRPr lang="en-CA" sz="2000" dirty="0"/>
          </a:p>
        </p:txBody>
      </p:sp>
      <p:sp>
        <p:nvSpPr>
          <p:cNvPr id="5" name="Text Placeholder 4">
            <a:extLst>
              <a:ext uri="{FF2B5EF4-FFF2-40B4-BE49-F238E27FC236}">
                <a16:creationId xmlns:a16="http://schemas.microsoft.com/office/drawing/2014/main" id="{F2F9483D-394D-52C9-22ED-F9519FE9F03B}"/>
              </a:ext>
            </a:extLst>
          </p:cNvPr>
          <p:cNvSpPr>
            <a:spLocks noGrp="1"/>
          </p:cNvSpPr>
          <p:nvPr>
            <p:ph type="body" sz="quarter" idx="3"/>
          </p:nvPr>
        </p:nvSpPr>
        <p:spPr/>
        <p:txBody>
          <a:bodyPr/>
          <a:lstStyle/>
          <a:p>
            <a:r>
              <a:rPr lang="en-CA" dirty="0"/>
              <a:t>New Broadcasting Act</a:t>
            </a:r>
          </a:p>
        </p:txBody>
      </p:sp>
      <p:sp>
        <p:nvSpPr>
          <p:cNvPr id="6" name="Content Placeholder 5">
            <a:extLst>
              <a:ext uri="{FF2B5EF4-FFF2-40B4-BE49-F238E27FC236}">
                <a16:creationId xmlns:a16="http://schemas.microsoft.com/office/drawing/2014/main" id="{C6806A0C-DD61-90B7-D141-5CCC41E06D24}"/>
              </a:ext>
            </a:extLst>
          </p:cNvPr>
          <p:cNvSpPr>
            <a:spLocks noGrp="1"/>
          </p:cNvSpPr>
          <p:nvPr>
            <p:ph sz="quarter" idx="4"/>
          </p:nvPr>
        </p:nvSpPr>
        <p:spPr/>
        <p:txBody>
          <a:bodyPr/>
          <a:lstStyle/>
          <a:p>
            <a:pPr marL="0" indent="0">
              <a:buNone/>
            </a:pPr>
            <a:r>
              <a:rPr lang="en-CA" sz="2000" u="sng" dirty="0"/>
              <a:t>s.2</a:t>
            </a:r>
          </a:p>
          <a:p>
            <a:pPr marL="0" indent="0">
              <a:buNone/>
            </a:pPr>
            <a:r>
              <a:rPr lang="en-US" sz="2000" b="1" dirty="0"/>
              <a:t>broadcasting </a:t>
            </a:r>
            <a:r>
              <a:rPr lang="en-US" sz="2000" dirty="0"/>
              <a:t>means any transmission of programs — </a:t>
            </a:r>
            <a:r>
              <a:rPr lang="en-US" sz="2000" u="sng" dirty="0"/>
              <a:t>regardless of whether the transmission is scheduled or on demand</a:t>
            </a:r>
            <a:r>
              <a:rPr lang="en-US" sz="2000" dirty="0"/>
              <a:t> or whether the programs are encrypted or not — by radio waves or other means of telecommunication for reception by the public by means of broadcasting receiving apparatus, but does not include…</a:t>
            </a:r>
            <a:endParaRPr lang="en-CA" sz="2000" dirty="0"/>
          </a:p>
        </p:txBody>
      </p:sp>
      <p:sp>
        <p:nvSpPr>
          <p:cNvPr id="7" name="Footer Placeholder 6">
            <a:extLst>
              <a:ext uri="{FF2B5EF4-FFF2-40B4-BE49-F238E27FC236}">
                <a16:creationId xmlns:a16="http://schemas.microsoft.com/office/drawing/2014/main" id="{9BBF72E4-54A3-4A82-0200-A6ED855BCFD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979423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0A356-1029-1EB6-C559-BC83A777C09D}"/>
              </a:ext>
            </a:extLst>
          </p:cNvPr>
          <p:cNvSpPr>
            <a:spLocks noGrp="1"/>
          </p:cNvSpPr>
          <p:nvPr>
            <p:ph type="title"/>
          </p:nvPr>
        </p:nvSpPr>
        <p:spPr/>
        <p:txBody>
          <a:bodyPr/>
          <a:lstStyle/>
          <a:p>
            <a:r>
              <a:rPr lang="en-CA" dirty="0"/>
              <a:t>Online Streaming Act</a:t>
            </a:r>
          </a:p>
        </p:txBody>
      </p:sp>
      <p:sp>
        <p:nvSpPr>
          <p:cNvPr id="3" name="Text Placeholder 2">
            <a:extLst>
              <a:ext uri="{FF2B5EF4-FFF2-40B4-BE49-F238E27FC236}">
                <a16:creationId xmlns:a16="http://schemas.microsoft.com/office/drawing/2014/main" id="{7E2FD422-47BE-AF94-6309-A33A0BCE901F}"/>
              </a:ext>
            </a:extLst>
          </p:cNvPr>
          <p:cNvSpPr>
            <a:spLocks noGrp="1"/>
          </p:cNvSpPr>
          <p:nvPr>
            <p:ph type="body" idx="1"/>
          </p:nvPr>
        </p:nvSpPr>
        <p:spPr/>
        <p:txBody>
          <a:bodyPr/>
          <a:lstStyle/>
          <a:p>
            <a:r>
              <a:rPr lang="en-CA" dirty="0"/>
              <a:t>Old Broadcasting Act</a:t>
            </a:r>
          </a:p>
        </p:txBody>
      </p:sp>
      <p:sp>
        <p:nvSpPr>
          <p:cNvPr id="4" name="Content Placeholder 3">
            <a:extLst>
              <a:ext uri="{FF2B5EF4-FFF2-40B4-BE49-F238E27FC236}">
                <a16:creationId xmlns:a16="http://schemas.microsoft.com/office/drawing/2014/main" id="{97BEE1BA-2E59-C361-9174-7A60A24B6635}"/>
              </a:ext>
            </a:extLst>
          </p:cNvPr>
          <p:cNvSpPr>
            <a:spLocks noGrp="1"/>
          </p:cNvSpPr>
          <p:nvPr>
            <p:ph sz="half" idx="2"/>
          </p:nvPr>
        </p:nvSpPr>
        <p:spPr/>
        <p:txBody>
          <a:bodyPr/>
          <a:lstStyle/>
          <a:p>
            <a:pPr marL="0" indent="0">
              <a:buNone/>
            </a:pPr>
            <a:r>
              <a:rPr lang="en-CA" u="sng" dirty="0"/>
              <a:t>s.2</a:t>
            </a:r>
          </a:p>
          <a:p>
            <a:pPr marL="0" indent="0">
              <a:buNone/>
            </a:pPr>
            <a:r>
              <a:rPr lang="en-US" b="1" dirty="0"/>
              <a:t>broadcasting undertaking </a:t>
            </a:r>
            <a:r>
              <a:rPr lang="en-US" dirty="0"/>
              <a:t>includes a distribution undertaking, a programming undertaking and a network</a:t>
            </a:r>
            <a:endParaRPr lang="en-CA" dirty="0"/>
          </a:p>
        </p:txBody>
      </p:sp>
      <p:sp>
        <p:nvSpPr>
          <p:cNvPr id="5" name="Text Placeholder 4">
            <a:extLst>
              <a:ext uri="{FF2B5EF4-FFF2-40B4-BE49-F238E27FC236}">
                <a16:creationId xmlns:a16="http://schemas.microsoft.com/office/drawing/2014/main" id="{F2F9483D-394D-52C9-22ED-F9519FE9F03B}"/>
              </a:ext>
            </a:extLst>
          </p:cNvPr>
          <p:cNvSpPr>
            <a:spLocks noGrp="1"/>
          </p:cNvSpPr>
          <p:nvPr>
            <p:ph type="body" sz="quarter" idx="3"/>
          </p:nvPr>
        </p:nvSpPr>
        <p:spPr/>
        <p:txBody>
          <a:bodyPr/>
          <a:lstStyle/>
          <a:p>
            <a:r>
              <a:rPr lang="en-CA" dirty="0"/>
              <a:t>New Broadcasting Act</a:t>
            </a:r>
          </a:p>
        </p:txBody>
      </p:sp>
      <p:sp>
        <p:nvSpPr>
          <p:cNvPr id="6" name="Content Placeholder 5">
            <a:extLst>
              <a:ext uri="{FF2B5EF4-FFF2-40B4-BE49-F238E27FC236}">
                <a16:creationId xmlns:a16="http://schemas.microsoft.com/office/drawing/2014/main" id="{C6806A0C-DD61-90B7-D141-5CCC41E06D24}"/>
              </a:ext>
            </a:extLst>
          </p:cNvPr>
          <p:cNvSpPr>
            <a:spLocks noGrp="1"/>
          </p:cNvSpPr>
          <p:nvPr>
            <p:ph sz="quarter" idx="4"/>
          </p:nvPr>
        </p:nvSpPr>
        <p:spPr/>
        <p:txBody>
          <a:bodyPr/>
          <a:lstStyle/>
          <a:p>
            <a:pPr marL="0" indent="0">
              <a:buNone/>
            </a:pPr>
            <a:r>
              <a:rPr lang="en-CA" u="sng" dirty="0"/>
              <a:t>s.2</a:t>
            </a:r>
          </a:p>
          <a:p>
            <a:pPr marL="0" indent="0">
              <a:buNone/>
            </a:pPr>
            <a:r>
              <a:rPr lang="en-US" b="1" dirty="0"/>
              <a:t>broadcasting undertaking </a:t>
            </a:r>
            <a:r>
              <a:rPr lang="en-US" dirty="0"/>
              <a:t>includes a distribution undertaking, </a:t>
            </a:r>
            <a:r>
              <a:rPr lang="en-US" u="sng" dirty="0"/>
              <a:t>an online undertaking</a:t>
            </a:r>
            <a:r>
              <a:rPr lang="en-US" dirty="0"/>
              <a:t>, a programming undertaking and a network</a:t>
            </a:r>
            <a:endParaRPr lang="en-CA" dirty="0"/>
          </a:p>
        </p:txBody>
      </p:sp>
      <p:sp>
        <p:nvSpPr>
          <p:cNvPr id="7" name="Footer Placeholder 6">
            <a:extLst>
              <a:ext uri="{FF2B5EF4-FFF2-40B4-BE49-F238E27FC236}">
                <a16:creationId xmlns:a16="http://schemas.microsoft.com/office/drawing/2014/main" id="{9BBF72E4-54A3-4A82-0200-A6ED855BCFD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223052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p:txBody>
          <a:bodyPr/>
          <a:lstStyle/>
          <a:p>
            <a:r>
              <a:rPr lang="en-CA" dirty="0"/>
              <a:t>Online Streaming Act</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p:txBody>
          <a:bodyPr/>
          <a:lstStyle/>
          <a:p>
            <a:pPr marL="0" indent="0">
              <a:buNone/>
            </a:pPr>
            <a:r>
              <a:rPr lang="en-US" sz="2800" b="1" i="1" dirty="0"/>
              <a:t>online undertaking</a:t>
            </a:r>
            <a:r>
              <a:rPr lang="en-US" sz="2800" i="1" dirty="0"/>
              <a:t> </a:t>
            </a:r>
            <a:r>
              <a:rPr lang="en-US" sz="2800" dirty="0"/>
              <a:t>means an undertaking for the transmission or retransmission of programs over the Internet for reception by the public by means of broadcasting receiving apparatus</a:t>
            </a:r>
          </a:p>
          <a:p>
            <a:pPr marL="0" indent="0">
              <a:buNone/>
            </a:pPr>
            <a:endParaRPr lang="en-US" sz="2800" dirty="0"/>
          </a:p>
          <a:p>
            <a:pPr marL="0" indent="0">
              <a:buNone/>
            </a:pPr>
            <a:r>
              <a:rPr lang="en-US" sz="2800" dirty="0">
                <a:sym typeface="Wingdings" panose="05000000000000000000" pitchFamily="2" charset="2"/>
              </a:rPr>
              <a:t> So the OSA makes the </a:t>
            </a:r>
            <a:r>
              <a:rPr lang="en-US" sz="2800" i="1" dirty="0">
                <a:sym typeface="Wingdings" panose="05000000000000000000" pitchFamily="2" charset="2"/>
              </a:rPr>
              <a:t>Broadcasting Act </a:t>
            </a:r>
            <a:r>
              <a:rPr lang="en-US" sz="2800" dirty="0">
                <a:sym typeface="Wingdings" panose="05000000000000000000" pitchFamily="2" charset="2"/>
              </a:rPr>
              <a:t>apply to these OUs (sort of…)</a:t>
            </a:r>
            <a:endParaRPr lang="en-CA" sz="2800" dirty="0"/>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pic>
        <p:nvPicPr>
          <p:cNvPr id="5" name="Picture 2" descr=" Image result for netflix">
            <a:extLst>
              <a:ext uri="{FF2B5EF4-FFF2-40B4-BE49-F238E27FC236}">
                <a16:creationId xmlns:a16="http://schemas.microsoft.com/office/drawing/2014/main" id="{67C26E25-5A34-7935-BB30-46075DD73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507160"/>
            <a:ext cx="3238714" cy="1501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54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p:txBody>
          <a:bodyPr/>
          <a:lstStyle/>
          <a:p>
            <a:r>
              <a:rPr lang="en-CA" dirty="0"/>
              <a:t>Online Streaming Act</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p:txBody>
          <a:bodyPr/>
          <a:lstStyle/>
          <a:p>
            <a:pPr marL="0" indent="0">
              <a:buNone/>
            </a:pPr>
            <a:r>
              <a:rPr lang="en-US" sz="2800" b="1" i="1" dirty="0"/>
              <a:t>distribution undertaking </a:t>
            </a:r>
            <a:r>
              <a:rPr lang="en-US" sz="2800" i="1" dirty="0"/>
              <a:t>means an undertaking for the reception of broadcasting and its retransmission by radio waves or other means of telecommunication to more than one permanent or temporary residence or dwelling unit or to another such undertaking, </a:t>
            </a:r>
            <a:r>
              <a:rPr lang="en-US" sz="2800" i="1" u="sng" dirty="0"/>
              <a:t>but does not include such an undertaking that is an online undertaking </a:t>
            </a:r>
            <a:endParaRPr lang="en-US" sz="2800" dirty="0"/>
          </a:p>
          <a:p>
            <a:pPr marL="0" indent="0">
              <a:buNone/>
            </a:pPr>
            <a:r>
              <a:rPr lang="en-US" sz="2800" dirty="0"/>
              <a:t>Commonly called “Broadcasting Distribution Undertakings” or BDUs </a:t>
            </a:r>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pic>
        <p:nvPicPr>
          <p:cNvPr id="6" name="Picture 5" descr="COVID-19: Internet &quot;illimité&quot; pour tous les clients de Vidéotron | Le  Charlevoisien">
            <a:extLst>
              <a:ext uri="{FF2B5EF4-FFF2-40B4-BE49-F238E27FC236}">
                <a16:creationId xmlns:a16="http://schemas.microsoft.com/office/drawing/2014/main" id="{1DD70414-AEC8-5A6D-D8C2-E6BF5A96AA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8817" y="5373216"/>
            <a:ext cx="1439771" cy="648072"/>
          </a:xfrm>
          <a:prstGeom prst="rect">
            <a:avLst/>
          </a:prstGeom>
          <a:noFill/>
          <a:ln>
            <a:noFill/>
          </a:ln>
        </p:spPr>
      </p:pic>
      <p:pic>
        <p:nvPicPr>
          <p:cNvPr id="7" name="Picture 6" descr="Bell Canada - Wikipedia">
            <a:extLst>
              <a:ext uri="{FF2B5EF4-FFF2-40B4-BE49-F238E27FC236}">
                <a16:creationId xmlns:a16="http://schemas.microsoft.com/office/drawing/2014/main" id="{DC665CD6-F59D-2AA8-BFF4-66789011939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5954" y="5373216"/>
            <a:ext cx="1173480" cy="670560"/>
          </a:xfrm>
          <a:prstGeom prst="rect">
            <a:avLst/>
          </a:prstGeom>
          <a:noFill/>
          <a:ln>
            <a:noFill/>
          </a:ln>
        </p:spPr>
      </p:pic>
    </p:spTree>
    <p:extLst>
      <p:ext uri="{BB962C8B-B14F-4D97-AF65-F5344CB8AC3E}">
        <p14:creationId xmlns:p14="http://schemas.microsoft.com/office/powerpoint/2010/main" val="1948956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p:txBody>
          <a:bodyPr/>
          <a:lstStyle/>
          <a:p>
            <a:r>
              <a:rPr lang="en-CA" dirty="0"/>
              <a:t>Online Streaming Act</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p:txBody>
          <a:bodyPr/>
          <a:lstStyle/>
          <a:p>
            <a:pPr marL="0" indent="0">
              <a:buNone/>
            </a:pPr>
            <a:r>
              <a:rPr lang="en-US" sz="2800" b="1" i="1" dirty="0"/>
              <a:t>programming undertaking </a:t>
            </a:r>
            <a:r>
              <a:rPr lang="en-US" sz="2800" i="1" dirty="0"/>
              <a:t>means an undertaking for the transmission of programs, either directly by radio waves or other means of telecommunication or indirectly through a distribution undertaking, for reception by the public by means of broadcasting receiving apparatus, </a:t>
            </a:r>
            <a:r>
              <a:rPr lang="en-US" sz="2800" i="1" u="sng" dirty="0"/>
              <a:t>but does not include such an undertaking that is an online undertaking</a:t>
            </a:r>
            <a:endParaRPr lang="en-US" sz="2800" u="sng" dirty="0"/>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pic>
        <p:nvPicPr>
          <p:cNvPr id="5" name="Picture 4" descr="General FAQ - TSN.ca">
            <a:extLst>
              <a:ext uri="{FF2B5EF4-FFF2-40B4-BE49-F238E27FC236}">
                <a16:creationId xmlns:a16="http://schemas.microsoft.com/office/drawing/2014/main" id="{DEFA4C9E-5080-CE13-8EA5-E922DC6FA3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892040"/>
            <a:ext cx="1750668" cy="985232"/>
          </a:xfrm>
          <a:prstGeom prst="rect">
            <a:avLst/>
          </a:prstGeom>
          <a:noFill/>
          <a:ln>
            <a:noFill/>
          </a:ln>
        </p:spPr>
      </p:pic>
    </p:spTree>
    <p:extLst>
      <p:ext uri="{BB962C8B-B14F-4D97-AF65-F5344CB8AC3E}">
        <p14:creationId xmlns:p14="http://schemas.microsoft.com/office/powerpoint/2010/main" val="3261185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a:xfrm>
            <a:off x="457200" y="274638"/>
            <a:ext cx="8229600" cy="634082"/>
          </a:xfrm>
        </p:spPr>
        <p:txBody>
          <a:bodyPr/>
          <a:lstStyle/>
          <a:p>
            <a:r>
              <a:rPr lang="en-CA" dirty="0"/>
              <a:t>Online Streaming Act</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a:xfrm>
            <a:off x="457200" y="1124744"/>
            <a:ext cx="8229600" cy="5001419"/>
          </a:xfrm>
        </p:spPr>
        <p:txBody>
          <a:bodyPr/>
          <a:lstStyle/>
          <a:p>
            <a:pPr marL="0" indent="0">
              <a:buNone/>
            </a:pPr>
            <a:r>
              <a:rPr lang="en-US" sz="2400" u="sng" dirty="0"/>
              <a:t>New changes in Broadcasting Act</a:t>
            </a:r>
          </a:p>
          <a:p>
            <a:pPr marL="0" indent="0">
              <a:buNone/>
            </a:pPr>
            <a:endParaRPr lang="en-US" sz="2400" dirty="0"/>
          </a:p>
          <a:p>
            <a:pPr marL="0" indent="0">
              <a:buNone/>
            </a:pPr>
            <a:r>
              <a:rPr lang="en-US" sz="2400" dirty="0"/>
              <a:t>3 (f) each </a:t>
            </a:r>
            <a:r>
              <a:rPr lang="en-US" sz="2400" u="sng" dirty="0"/>
              <a:t>Canadian</a:t>
            </a:r>
            <a:r>
              <a:rPr lang="en-US" sz="2400" dirty="0"/>
              <a:t> broadcasting undertaking shall employ and make maximum use, and in no case less than predominant use, of Canadian creative and other human resources in the creation;</a:t>
            </a:r>
          </a:p>
          <a:p>
            <a:pPr marL="0" indent="0">
              <a:buNone/>
            </a:pPr>
            <a:endParaRPr lang="en-US" sz="2400" dirty="0"/>
          </a:p>
          <a:p>
            <a:pPr marL="0" indent="0">
              <a:buNone/>
            </a:pPr>
            <a:r>
              <a:rPr lang="en-US" sz="2400" dirty="0"/>
              <a:t>Why am I showing you this?...</a:t>
            </a:r>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403080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1EFA-D33D-45A1-B19C-CD45ACD6D0B8}"/>
              </a:ext>
            </a:extLst>
          </p:cNvPr>
          <p:cNvSpPr>
            <a:spLocks noGrp="1"/>
          </p:cNvSpPr>
          <p:nvPr>
            <p:ph type="title"/>
          </p:nvPr>
        </p:nvSpPr>
        <p:spPr/>
        <p:txBody>
          <a:bodyPr/>
          <a:lstStyle/>
          <a:p>
            <a:r>
              <a:rPr lang="en-CA" dirty="0"/>
              <a:t>Other announcements</a:t>
            </a:r>
          </a:p>
        </p:txBody>
      </p:sp>
      <p:sp>
        <p:nvSpPr>
          <p:cNvPr id="4" name="Footer Placeholder 3">
            <a:extLst>
              <a:ext uri="{FF2B5EF4-FFF2-40B4-BE49-F238E27FC236}">
                <a16:creationId xmlns:a16="http://schemas.microsoft.com/office/drawing/2014/main" id="{3F91CD8B-DF20-4EDC-A95B-A44E9B0FCFD2}"/>
              </a:ext>
            </a:extLst>
          </p:cNvPr>
          <p:cNvSpPr>
            <a:spLocks noGrp="1"/>
          </p:cNvSpPr>
          <p:nvPr>
            <p:ph type="ftr" sz="quarter" idx="11"/>
          </p:nvPr>
        </p:nvSpPr>
        <p:spPr/>
        <p:txBody>
          <a:bodyPr/>
          <a:lstStyle/>
          <a:p>
            <a:pPr>
              <a:defRPr/>
            </a:pPr>
            <a:r>
              <a:rPr lang="en-US"/>
              <a:t>Class 2</a:t>
            </a:r>
            <a:endParaRPr lang="en-US" dirty="0"/>
          </a:p>
        </p:txBody>
      </p:sp>
      <p:sp>
        <p:nvSpPr>
          <p:cNvPr id="3" name="Content Placeholder 2">
            <a:extLst>
              <a:ext uri="{FF2B5EF4-FFF2-40B4-BE49-F238E27FC236}">
                <a16:creationId xmlns:a16="http://schemas.microsoft.com/office/drawing/2014/main" id="{1AB8EA8B-F3BF-7D78-CEF2-0843F8E1DED4}"/>
              </a:ext>
            </a:extLst>
          </p:cNvPr>
          <p:cNvSpPr>
            <a:spLocks noGrp="1"/>
          </p:cNvSpPr>
          <p:nvPr>
            <p:ph idx="1"/>
          </p:nvPr>
        </p:nvSpPr>
        <p:spPr>
          <a:xfrm>
            <a:off x="457200" y="1772816"/>
            <a:ext cx="8229600" cy="4353347"/>
          </a:xfrm>
        </p:spPr>
        <p:txBody>
          <a:bodyPr/>
          <a:lstStyle/>
          <a:p>
            <a:r>
              <a:rPr lang="en-CA" dirty="0"/>
              <a:t>None today</a:t>
            </a:r>
          </a:p>
          <a:p>
            <a:r>
              <a:rPr lang="en-CA" dirty="0"/>
              <a:t>You can send them in!</a:t>
            </a:r>
          </a:p>
        </p:txBody>
      </p:sp>
    </p:spTree>
    <p:extLst>
      <p:ext uri="{BB962C8B-B14F-4D97-AF65-F5344CB8AC3E}">
        <p14:creationId xmlns:p14="http://schemas.microsoft.com/office/powerpoint/2010/main" val="696894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a:xfrm>
            <a:off x="457200" y="274638"/>
            <a:ext cx="8229600" cy="634082"/>
          </a:xfrm>
        </p:spPr>
        <p:txBody>
          <a:bodyPr/>
          <a:lstStyle/>
          <a:p>
            <a:r>
              <a:rPr lang="en-CA" dirty="0"/>
              <a:t>Online Streaming Act</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a:xfrm>
            <a:off x="457200" y="1124744"/>
            <a:ext cx="8229600" cy="5001419"/>
          </a:xfrm>
        </p:spPr>
        <p:txBody>
          <a:bodyPr/>
          <a:lstStyle/>
          <a:p>
            <a:pPr marL="0" indent="0">
              <a:buNone/>
            </a:pPr>
            <a:r>
              <a:rPr lang="en-US" sz="2400" u="sng" dirty="0"/>
              <a:t>New SPECIFIC stuff in Broadcasting Act for OUs re </a:t>
            </a:r>
            <a:r>
              <a:rPr lang="en-US" sz="2400" u="sng" dirty="0" err="1"/>
              <a:t>CanCon</a:t>
            </a:r>
            <a:endParaRPr lang="en-US" sz="2400" u="sng" dirty="0"/>
          </a:p>
          <a:p>
            <a:pPr marL="0" indent="0">
              <a:buNone/>
            </a:pPr>
            <a:r>
              <a:rPr lang="en-US" sz="2400" dirty="0"/>
              <a:t>3(1) (f.‍1) each </a:t>
            </a:r>
            <a:r>
              <a:rPr lang="en-US" sz="2400" b="1" dirty="0"/>
              <a:t>foreign</a:t>
            </a:r>
            <a:r>
              <a:rPr lang="en-US" sz="2400" dirty="0"/>
              <a:t> online undertaking shall make the greatest practicable use of Canadian creative and other human resources, and shall contribute in an equitable manner to strongly support the creation, production and presentation of Canadian programming, taking into account the linguistic duality of the market they serve;</a:t>
            </a:r>
          </a:p>
          <a:p>
            <a:pPr marL="0" indent="0">
              <a:buNone/>
            </a:pPr>
            <a:r>
              <a:rPr lang="en-US" sz="2400" dirty="0"/>
              <a:t>(q)(</a:t>
            </a:r>
            <a:r>
              <a:rPr lang="en-US" sz="2400" dirty="0" err="1"/>
              <a:t>i</a:t>
            </a:r>
            <a:r>
              <a:rPr lang="en-US" sz="2400" dirty="0"/>
              <a:t>) online undertakings that provide the programming services of other broadcasting undertakings should ensure the discoverability of Canadian programming services and original Canadian programs</a:t>
            </a:r>
          </a:p>
          <a:p>
            <a:pPr marL="0" indent="0">
              <a:buNone/>
            </a:pPr>
            <a:r>
              <a:rPr lang="en-US" sz="2400" dirty="0"/>
              <a:t>(r) clearly promote and recommend Canadian programming, in both official languages</a:t>
            </a:r>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229886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3B7F1-5B8B-D5E3-2A87-BB920650A0E4}"/>
              </a:ext>
            </a:extLst>
          </p:cNvPr>
          <p:cNvSpPr>
            <a:spLocks noGrp="1"/>
          </p:cNvSpPr>
          <p:nvPr>
            <p:ph type="title"/>
          </p:nvPr>
        </p:nvSpPr>
        <p:spPr>
          <a:xfrm>
            <a:off x="457200" y="274638"/>
            <a:ext cx="8229600" cy="634082"/>
          </a:xfrm>
        </p:spPr>
        <p:txBody>
          <a:bodyPr/>
          <a:lstStyle/>
          <a:p>
            <a:r>
              <a:rPr lang="en-CA" dirty="0"/>
              <a:t>Online Streaming Act</a:t>
            </a:r>
          </a:p>
        </p:txBody>
      </p:sp>
      <p:sp>
        <p:nvSpPr>
          <p:cNvPr id="3" name="Content Placeholder 2">
            <a:extLst>
              <a:ext uri="{FF2B5EF4-FFF2-40B4-BE49-F238E27FC236}">
                <a16:creationId xmlns:a16="http://schemas.microsoft.com/office/drawing/2014/main" id="{23779056-C759-A151-324E-4953CA9C4198}"/>
              </a:ext>
            </a:extLst>
          </p:cNvPr>
          <p:cNvSpPr>
            <a:spLocks noGrp="1"/>
          </p:cNvSpPr>
          <p:nvPr>
            <p:ph idx="1"/>
          </p:nvPr>
        </p:nvSpPr>
        <p:spPr>
          <a:xfrm>
            <a:off x="457200" y="1124744"/>
            <a:ext cx="8229600" cy="5001419"/>
          </a:xfrm>
        </p:spPr>
        <p:txBody>
          <a:bodyPr/>
          <a:lstStyle/>
          <a:p>
            <a:pPr marL="0" indent="0">
              <a:buNone/>
            </a:pPr>
            <a:r>
              <a:rPr lang="en-US" sz="2400" u="sng" dirty="0"/>
              <a:t>New stuff in Broadcasting Act, </a:t>
            </a:r>
            <a:r>
              <a:rPr lang="en-US" sz="2400" i="1" u="sng" dirty="0"/>
              <a:t>generally</a:t>
            </a:r>
          </a:p>
          <a:p>
            <a:pPr marL="0" indent="0">
              <a:buNone/>
            </a:pPr>
            <a:r>
              <a:rPr lang="en-US" sz="2400" dirty="0"/>
              <a:t>3 (</a:t>
            </a:r>
            <a:r>
              <a:rPr lang="en-US" sz="2400" dirty="0" err="1"/>
              <a:t>i</a:t>
            </a:r>
            <a:r>
              <a:rPr lang="en-US" sz="2400" dirty="0"/>
              <a:t>) </a:t>
            </a:r>
            <a:r>
              <a:rPr lang="en-US" sz="2400" dirty="0">
                <a:sym typeface="Wingdings" panose="05000000000000000000" pitchFamily="2" charset="2"/>
              </a:rPr>
              <a:t> (“the programming provided by the Canadian broadcasting system should…”) linguistic duality, local stuff, indigenous, community, news, “differing views”</a:t>
            </a:r>
          </a:p>
          <a:p>
            <a:pPr marL="0" indent="0">
              <a:buNone/>
            </a:pPr>
            <a:r>
              <a:rPr lang="en-US" sz="2400" dirty="0">
                <a:sym typeface="Wingdings" panose="05000000000000000000" pitchFamily="2" charset="2"/>
              </a:rPr>
              <a:t>3(l) CBC</a:t>
            </a:r>
          </a:p>
          <a:p>
            <a:pPr marL="0" indent="0">
              <a:buNone/>
            </a:pPr>
            <a:r>
              <a:rPr lang="en-US" sz="2400" dirty="0">
                <a:sym typeface="Wingdings" panose="05000000000000000000" pitchFamily="2" charset="2"/>
              </a:rPr>
              <a:t>3(o) “programming that reflects the Indigenous cultures of Canada and programming that is in Indigenous languages should be provided…”</a:t>
            </a:r>
          </a:p>
          <a:p>
            <a:pPr marL="0" indent="0">
              <a:buNone/>
            </a:pPr>
            <a:r>
              <a:rPr lang="en-US" sz="2400" dirty="0">
                <a:sym typeface="Wingdings" panose="05000000000000000000" pitchFamily="2" charset="2"/>
              </a:rPr>
              <a:t>3(p) “programming that is accessible without barriers to persons with disabilities …”</a:t>
            </a:r>
          </a:p>
          <a:p>
            <a:pPr marL="0" indent="0">
              <a:buNone/>
            </a:pPr>
            <a:endParaRPr lang="en-US" sz="2400" dirty="0">
              <a:sym typeface="Wingdings" panose="05000000000000000000" pitchFamily="2" charset="2"/>
            </a:endParaRPr>
          </a:p>
          <a:p>
            <a:pPr marL="0" indent="0">
              <a:buNone/>
            </a:pPr>
            <a:endParaRPr lang="en-US" sz="2400" dirty="0"/>
          </a:p>
        </p:txBody>
      </p:sp>
      <p:sp>
        <p:nvSpPr>
          <p:cNvPr id="4" name="Footer Placeholder 3">
            <a:extLst>
              <a:ext uri="{FF2B5EF4-FFF2-40B4-BE49-F238E27FC236}">
                <a16:creationId xmlns:a16="http://schemas.microsoft.com/office/drawing/2014/main" id="{22066355-4302-38D7-A573-502291EABC2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555515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6E660-34A4-2596-5B21-D48D5B652EFB}"/>
              </a:ext>
            </a:extLst>
          </p:cNvPr>
          <p:cNvSpPr>
            <a:spLocks noGrp="1"/>
          </p:cNvSpPr>
          <p:nvPr>
            <p:ph type="title"/>
          </p:nvPr>
        </p:nvSpPr>
        <p:spPr>
          <a:xfrm>
            <a:off x="457200" y="274638"/>
            <a:ext cx="8229600" cy="850106"/>
          </a:xfrm>
        </p:spPr>
        <p:txBody>
          <a:bodyPr/>
          <a:lstStyle/>
          <a:p>
            <a:r>
              <a:rPr lang="en-CA" dirty="0"/>
              <a:t>Online Streaming Act</a:t>
            </a:r>
          </a:p>
        </p:txBody>
      </p:sp>
      <p:sp>
        <p:nvSpPr>
          <p:cNvPr id="3" name="Content Placeholder 2">
            <a:extLst>
              <a:ext uri="{FF2B5EF4-FFF2-40B4-BE49-F238E27FC236}">
                <a16:creationId xmlns:a16="http://schemas.microsoft.com/office/drawing/2014/main" id="{99952579-82DD-941E-85D2-7413E302633B}"/>
              </a:ext>
            </a:extLst>
          </p:cNvPr>
          <p:cNvSpPr>
            <a:spLocks noGrp="1"/>
          </p:cNvSpPr>
          <p:nvPr>
            <p:ph idx="1"/>
          </p:nvPr>
        </p:nvSpPr>
        <p:spPr>
          <a:xfrm>
            <a:off x="457200" y="1124744"/>
            <a:ext cx="8229600" cy="5001419"/>
          </a:xfrm>
        </p:spPr>
        <p:txBody>
          <a:bodyPr/>
          <a:lstStyle/>
          <a:p>
            <a:pPr marL="0" indent="0">
              <a:buNone/>
            </a:pPr>
            <a:r>
              <a:rPr lang="en-CA" sz="2800" u="sng" dirty="0"/>
              <a:t>Social media users? – Controversy?</a:t>
            </a:r>
          </a:p>
          <a:p>
            <a:pPr marL="0" indent="0">
              <a:buNone/>
            </a:pPr>
            <a:r>
              <a:rPr lang="en-US" sz="2800" b="1" dirty="0"/>
              <a:t>Non-application — programs on social media service</a:t>
            </a:r>
          </a:p>
          <a:p>
            <a:pPr marL="0" indent="0">
              <a:buNone/>
            </a:pPr>
            <a:r>
              <a:rPr lang="en-US" sz="2800" dirty="0"/>
              <a:t>4.‍1 (1) This Act does not apply in respect of a program that is uploaded to an online undertaking that provides a social media service by a user of the service for transmission over the Internet and reception by other users of the service.</a:t>
            </a:r>
          </a:p>
          <a:p>
            <a:pPr marL="0" indent="0">
              <a:buNone/>
            </a:pPr>
            <a:r>
              <a:rPr lang="en-US" sz="2800" b="1" dirty="0"/>
              <a:t>BUT</a:t>
            </a:r>
          </a:p>
          <a:p>
            <a:pPr marL="0" indent="0">
              <a:buNone/>
            </a:pPr>
            <a:r>
              <a:rPr lang="en-US" sz="2800" dirty="0"/>
              <a:t>4.‍2 (1) For the purposes of paragraph 4.‍1(2)‍(b), the Commission may make regulations prescribing programs in respect of which this Act applies…</a:t>
            </a:r>
            <a:endParaRPr lang="en-CA" sz="2800" dirty="0"/>
          </a:p>
        </p:txBody>
      </p:sp>
      <p:sp>
        <p:nvSpPr>
          <p:cNvPr id="4" name="Footer Placeholder 3">
            <a:extLst>
              <a:ext uri="{FF2B5EF4-FFF2-40B4-BE49-F238E27FC236}">
                <a16:creationId xmlns:a16="http://schemas.microsoft.com/office/drawing/2014/main" id="{B1702C39-F7CE-20A7-7A2E-AC8150A6A3D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992751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4226-5A70-5FEC-3D4E-5A480F4616FC}"/>
              </a:ext>
            </a:extLst>
          </p:cNvPr>
          <p:cNvSpPr>
            <a:spLocks noGrp="1"/>
          </p:cNvSpPr>
          <p:nvPr>
            <p:ph type="title"/>
          </p:nvPr>
        </p:nvSpPr>
        <p:spPr>
          <a:xfrm>
            <a:off x="457200" y="476672"/>
            <a:ext cx="8229600" cy="940966"/>
          </a:xfrm>
        </p:spPr>
        <p:txBody>
          <a:bodyPr/>
          <a:lstStyle/>
          <a:p>
            <a:r>
              <a:rPr lang="en-US" sz="3200" i="1" dirty="0"/>
              <a:t>Broadcasting Regulatory Policy CRTC 2023-331 and Broadcasting Order CRTC 2023-332</a:t>
            </a:r>
            <a:endParaRPr lang="en-CA" sz="3200" i="1" dirty="0"/>
          </a:p>
        </p:txBody>
      </p:sp>
      <p:sp>
        <p:nvSpPr>
          <p:cNvPr id="3" name="Content Placeholder 2">
            <a:extLst>
              <a:ext uri="{FF2B5EF4-FFF2-40B4-BE49-F238E27FC236}">
                <a16:creationId xmlns:a16="http://schemas.microsoft.com/office/drawing/2014/main" id="{473FEAD5-9422-BC8D-3CC5-00D36011B25B}"/>
              </a:ext>
            </a:extLst>
          </p:cNvPr>
          <p:cNvSpPr>
            <a:spLocks noGrp="1"/>
          </p:cNvSpPr>
          <p:nvPr>
            <p:ph idx="1"/>
          </p:nvPr>
        </p:nvSpPr>
        <p:spPr>
          <a:xfrm>
            <a:off x="457200" y="1556792"/>
            <a:ext cx="8229600" cy="4569371"/>
          </a:xfrm>
        </p:spPr>
        <p:txBody>
          <a:bodyPr/>
          <a:lstStyle/>
          <a:p>
            <a:pPr marL="0" indent="0">
              <a:buNone/>
            </a:pPr>
            <a:r>
              <a:rPr lang="en-CA" sz="2000" dirty="0"/>
              <a:t>(September 2023)</a:t>
            </a:r>
          </a:p>
          <a:p>
            <a:pPr marL="0" indent="0">
              <a:buNone/>
            </a:pPr>
            <a:r>
              <a:rPr lang="en-CA" sz="2000" dirty="0"/>
              <a:t>“</a:t>
            </a:r>
            <a:r>
              <a:rPr lang="en-US" sz="2000" dirty="0"/>
              <a:t>In this regulatory policy, the Commission sets out conditions of service relating to information gathering, undue preference and undue disadvantage, making content available over the Internet and filing financial information, to be imposed on online undertakings.</a:t>
            </a:r>
          </a:p>
          <a:p>
            <a:pPr marL="0" indent="0">
              <a:buNone/>
            </a:pPr>
            <a:r>
              <a:rPr lang="en-US" sz="2000" dirty="0"/>
              <a:t>The conditions of service relating to undue preference and undue disadvantage, making content available over the Internet and filing financial information will apply to online undertakings that either alone, or as part of a broadcasting ownership group, have $10 million or more in annual broadcasting revenues in Canada.</a:t>
            </a:r>
          </a:p>
          <a:p>
            <a:pPr marL="0" indent="0">
              <a:buNone/>
            </a:pPr>
            <a:r>
              <a:rPr lang="en-US" sz="2000" dirty="0"/>
              <a:t>For the sake of clarity, users that upload content on social media platforms are not subject to the </a:t>
            </a:r>
            <a:r>
              <a:rPr lang="en-US" sz="2000" i="1" dirty="0"/>
              <a:t>Broadcasting Act </a:t>
            </a:r>
            <a:r>
              <a:rPr lang="en-US" sz="2000" dirty="0"/>
              <a:t>and therefore will not need to comply with these conditions of service.”</a:t>
            </a:r>
            <a:endParaRPr lang="en-CA" sz="2000" dirty="0"/>
          </a:p>
        </p:txBody>
      </p:sp>
      <p:sp>
        <p:nvSpPr>
          <p:cNvPr id="4" name="Footer Placeholder 3">
            <a:extLst>
              <a:ext uri="{FF2B5EF4-FFF2-40B4-BE49-F238E27FC236}">
                <a16:creationId xmlns:a16="http://schemas.microsoft.com/office/drawing/2014/main" id="{155F0E32-132B-644A-C0E2-F4D09759BF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587917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4226-5A70-5FEC-3D4E-5A480F4616FC}"/>
              </a:ext>
            </a:extLst>
          </p:cNvPr>
          <p:cNvSpPr>
            <a:spLocks noGrp="1"/>
          </p:cNvSpPr>
          <p:nvPr>
            <p:ph type="title"/>
          </p:nvPr>
        </p:nvSpPr>
        <p:spPr>
          <a:xfrm>
            <a:off x="457200" y="476671"/>
            <a:ext cx="8229600" cy="1209973"/>
          </a:xfrm>
        </p:spPr>
        <p:txBody>
          <a:bodyPr/>
          <a:lstStyle/>
          <a:p>
            <a:r>
              <a:rPr lang="en-US" sz="3200" i="1" dirty="0"/>
              <a:t>Broadcasting Regulatory Policy CRTC 2023-331 and Broadcasting Order CRTC 2023-332</a:t>
            </a:r>
            <a:endParaRPr lang="en-CA" sz="3200" i="1" dirty="0"/>
          </a:p>
        </p:txBody>
      </p:sp>
      <p:sp>
        <p:nvSpPr>
          <p:cNvPr id="3" name="Content Placeholder 2">
            <a:extLst>
              <a:ext uri="{FF2B5EF4-FFF2-40B4-BE49-F238E27FC236}">
                <a16:creationId xmlns:a16="http://schemas.microsoft.com/office/drawing/2014/main" id="{473FEAD5-9422-BC8D-3CC5-00D36011B25B}"/>
              </a:ext>
            </a:extLst>
          </p:cNvPr>
          <p:cNvSpPr>
            <a:spLocks noGrp="1"/>
          </p:cNvSpPr>
          <p:nvPr>
            <p:ph idx="1"/>
          </p:nvPr>
        </p:nvSpPr>
        <p:spPr>
          <a:xfrm>
            <a:off x="457200" y="1916832"/>
            <a:ext cx="8229600" cy="4209331"/>
          </a:xfrm>
        </p:spPr>
        <p:txBody>
          <a:bodyPr/>
          <a:lstStyle/>
          <a:p>
            <a:pPr marL="0" indent="0">
              <a:buNone/>
            </a:pPr>
            <a:r>
              <a:rPr lang="en-CA" dirty="0"/>
              <a:t>“</a:t>
            </a:r>
            <a:r>
              <a:rPr lang="en-US" dirty="0"/>
              <a:t>Further, the Commission has repealed the Exemption order for digital media broadcasting undertakings (known as the DMEO) [</a:t>
            </a:r>
            <a:r>
              <a:rPr lang="en-US" i="1" dirty="0"/>
              <a:t>ed. – the “new Media </a:t>
            </a:r>
            <a:r>
              <a:rPr lang="en-US" i="1" dirty="0" err="1"/>
              <a:t>Exemption”’s</a:t>
            </a:r>
            <a:r>
              <a:rPr lang="en-US" i="1" dirty="0"/>
              <a:t> new name</a:t>
            </a:r>
            <a:r>
              <a:rPr lang="en-US" dirty="0"/>
              <a:t>], set out in the appendix to Broadcasting Order 2012-409…”</a:t>
            </a:r>
          </a:p>
          <a:p>
            <a:pPr marL="0" indent="0">
              <a:buNone/>
            </a:pPr>
            <a:endParaRPr lang="en-US" sz="2000" dirty="0"/>
          </a:p>
          <a:p>
            <a:pPr marL="0" indent="0">
              <a:buNone/>
            </a:pPr>
            <a:endParaRPr lang="en-CA" sz="2000" dirty="0"/>
          </a:p>
        </p:txBody>
      </p:sp>
      <p:sp>
        <p:nvSpPr>
          <p:cNvPr id="4" name="Footer Placeholder 3">
            <a:extLst>
              <a:ext uri="{FF2B5EF4-FFF2-40B4-BE49-F238E27FC236}">
                <a16:creationId xmlns:a16="http://schemas.microsoft.com/office/drawing/2014/main" id="{155F0E32-132B-644A-C0E2-F4D09759BF12}"/>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167847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3BF0-7A92-43CF-0C6B-62DD44E6F905}"/>
              </a:ext>
            </a:extLst>
          </p:cNvPr>
          <p:cNvSpPr>
            <a:spLocks noGrp="1"/>
          </p:cNvSpPr>
          <p:nvPr>
            <p:ph type="title"/>
          </p:nvPr>
        </p:nvSpPr>
        <p:spPr>
          <a:xfrm>
            <a:off x="0" y="274638"/>
            <a:ext cx="9144000" cy="1143000"/>
          </a:xfrm>
        </p:spPr>
        <p:txBody>
          <a:bodyPr/>
          <a:lstStyle/>
          <a:p>
            <a:r>
              <a:rPr lang="en-CA" dirty="0"/>
              <a:t>What’s up with this </a:t>
            </a:r>
            <a:r>
              <a:rPr lang="en-CA" dirty="0" err="1"/>
              <a:t>sh</a:t>
            </a:r>
            <a:r>
              <a:rPr lang="en-CA" dirty="0"/>
              <a:t>*t?</a:t>
            </a:r>
          </a:p>
        </p:txBody>
      </p:sp>
      <p:sp>
        <p:nvSpPr>
          <p:cNvPr id="4" name="Footer Placeholder 3">
            <a:extLst>
              <a:ext uri="{FF2B5EF4-FFF2-40B4-BE49-F238E27FC236}">
                <a16:creationId xmlns:a16="http://schemas.microsoft.com/office/drawing/2014/main" id="{2EBD5914-E069-BF0E-E314-09C84FB7CBC5}"/>
              </a:ext>
            </a:extLst>
          </p:cNvPr>
          <p:cNvSpPr>
            <a:spLocks noGrp="1"/>
          </p:cNvSpPr>
          <p:nvPr>
            <p:ph type="ftr" sz="quarter" idx="11"/>
          </p:nvPr>
        </p:nvSpPr>
        <p:spPr/>
        <p:txBody>
          <a:bodyPr/>
          <a:lstStyle/>
          <a:p>
            <a:pPr>
              <a:defRPr/>
            </a:pPr>
            <a:r>
              <a:rPr lang="en-US"/>
              <a:t>Class 2</a:t>
            </a:r>
            <a:endParaRPr lang="en-US" dirty="0"/>
          </a:p>
        </p:txBody>
      </p:sp>
      <p:pic>
        <p:nvPicPr>
          <p:cNvPr id="1026" name="Picture 2" descr="N.W.T. wildfire evacuees say Facebook's news ban 'dangerous' in emergency  situation | CBC News">
            <a:extLst>
              <a:ext uri="{FF2B5EF4-FFF2-40B4-BE49-F238E27FC236}">
                <a16:creationId xmlns:a16="http://schemas.microsoft.com/office/drawing/2014/main" id="{F4A90E9E-754D-F758-1439-421C7DFAB86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1017" y="1600200"/>
            <a:ext cx="804196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084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8E476-A8F2-DCA9-A03A-D2F1EA58CB77}"/>
              </a:ext>
            </a:extLst>
          </p:cNvPr>
          <p:cNvSpPr>
            <a:spLocks noGrp="1"/>
          </p:cNvSpPr>
          <p:nvPr>
            <p:ph type="title"/>
          </p:nvPr>
        </p:nvSpPr>
        <p:spPr/>
        <p:txBody>
          <a:bodyPr/>
          <a:lstStyle/>
          <a:p>
            <a:r>
              <a:rPr lang="en-CA" dirty="0"/>
              <a:t>The </a:t>
            </a:r>
            <a:r>
              <a:rPr lang="en-CA" i="1" dirty="0"/>
              <a:t>Online News Act</a:t>
            </a:r>
          </a:p>
        </p:txBody>
      </p:sp>
      <p:sp>
        <p:nvSpPr>
          <p:cNvPr id="3" name="Content Placeholder 2">
            <a:extLst>
              <a:ext uri="{FF2B5EF4-FFF2-40B4-BE49-F238E27FC236}">
                <a16:creationId xmlns:a16="http://schemas.microsoft.com/office/drawing/2014/main" id="{213A1F04-1A1B-12A7-0D8E-13E785C513A6}"/>
              </a:ext>
            </a:extLst>
          </p:cNvPr>
          <p:cNvSpPr>
            <a:spLocks noGrp="1"/>
          </p:cNvSpPr>
          <p:nvPr>
            <p:ph idx="1"/>
          </p:nvPr>
        </p:nvSpPr>
        <p:spPr/>
        <p:txBody>
          <a:bodyPr/>
          <a:lstStyle/>
          <a:p>
            <a:pPr marL="0" indent="0">
              <a:buNone/>
            </a:pPr>
            <a:endParaRPr lang="en-CA" dirty="0"/>
          </a:p>
          <a:p>
            <a:pPr marL="0" indent="0">
              <a:buNone/>
            </a:pPr>
            <a:endParaRPr lang="en-CA" dirty="0"/>
          </a:p>
          <a:p>
            <a:pPr marL="0" indent="0">
              <a:buNone/>
            </a:pPr>
            <a:r>
              <a:rPr lang="en-CA" dirty="0"/>
              <a:t>Marissa </a:t>
            </a:r>
            <a:r>
              <a:rPr lang="en-CA" dirty="0" err="1"/>
              <a:t>Simoes</a:t>
            </a:r>
            <a:r>
              <a:rPr lang="en-CA" dirty="0"/>
              <a:t> &amp; Nick Karamitros </a:t>
            </a:r>
          </a:p>
        </p:txBody>
      </p:sp>
      <p:sp>
        <p:nvSpPr>
          <p:cNvPr id="4" name="Footer Placeholder 3">
            <a:extLst>
              <a:ext uri="{FF2B5EF4-FFF2-40B4-BE49-F238E27FC236}">
                <a16:creationId xmlns:a16="http://schemas.microsoft.com/office/drawing/2014/main" id="{BA19E5C9-C132-6257-58CF-AA7ABE107899}"/>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2176711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B323-69B9-2408-75B1-D326801C68E4}"/>
              </a:ext>
            </a:extLst>
          </p:cNvPr>
          <p:cNvSpPr>
            <a:spLocks noGrp="1"/>
          </p:cNvSpPr>
          <p:nvPr>
            <p:ph type="title"/>
          </p:nvPr>
        </p:nvSpPr>
        <p:spPr>
          <a:xfrm>
            <a:off x="0" y="2420888"/>
            <a:ext cx="9144000" cy="2304256"/>
          </a:xfrm>
        </p:spPr>
        <p:txBody>
          <a:bodyPr/>
          <a:lstStyle/>
          <a:p>
            <a:r>
              <a:rPr lang="en-CA" dirty="0"/>
              <a:t>Ok enough of this </a:t>
            </a:r>
            <a:r>
              <a:rPr lang="en-CA" dirty="0" err="1"/>
              <a:t>crtc</a:t>
            </a:r>
            <a:r>
              <a:rPr lang="en-CA" dirty="0"/>
              <a:t> crap</a:t>
            </a:r>
            <a:br>
              <a:rPr lang="en-CA" dirty="0"/>
            </a:br>
            <a:r>
              <a:rPr lang="en-CA" dirty="0"/>
              <a:t>back to “jurisdiction”</a:t>
            </a:r>
          </a:p>
        </p:txBody>
      </p:sp>
      <p:sp>
        <p:nvSpPr>
          <p:cNvPr id="3" name="Footer Placeholder 2">
            <a:extLst>
              <a:ext uri="{FF2B5EF4-FFF2-40B4-BE49-F238E27FC236}">
                <a16:creationId xmlns:a16="http://schemas.microsoft.com/office/drawing/2014/main" id="{2E4A7795-981E-12F1-2A0B-15565A674B5B}"/>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65985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FDEB1-AAA6-448D-A2D6-66A819C55869}"/>
              </a:ext>
            </a:extLst>
          </p:cNvPr>
          <p:cNvSpPr>
            <a:spLocks noGrp="1"/>
          </p:cNvSpPr>
          <p:nvPr>
            <p:ph type="title"/>
          </p:nvPr>
        </p:nvSpPr>
        <p:spPr/>
        <p:txBody>
          <a:bodyPr/>
          <a:lstStyle/>
          <a:p>
            <a:r>
              <a:rPr lang="en-CA" dirty="0"/>
              <a:t>Federal matter dammit!</a:t>
            </a:r>
          </a:p>
        </p:txBody>
      </p:sp>
      <p:sp>
        <p:nvSpPr>
          <p:cNvPr id="3" name="Content Placeholder 2">
            <a:extLst>
              <a:ext uri="{FF2B5EF4-FFF2-40B4-BE49-F238E27FC236}">
                <a16:creationId xmlns:a16="http://schemas.microsoft.com/office/drawing/2014/main" id="{D89A0F47-89A4-4F65-8FA7-B570764A179E}"/>
              </a:ext>
            </a:extLst>
          </p:cNvPr>
          <p:cNvSpPr>
            <a:spLocks noGrp="1"/>
          </p:cNvSpPr>
          <p:nvPr>
            <p:ph idx="1"/>
          </p:nvPr>
        </p:nvSpPr>
        <p:spPr/>
        <p:txBody>
          <a:bodyPr/>
          <a:lstStyle/>
          <a:p>
            <a:pPr marL="0" indent="0">
              <a:buNone/>
            </a:pPr>
            <a:r>
              <a:rPr lang="fr-FR" i="1" dirty="0"/>
              <a:t>Association canadienne des télécommunications sans fil c. Procureure générale du Québec</a:t>
            </a:r>
            <a:r>
              <a:rPr lang="fr-FR" dirty="0"/>
              <a:t>, </a:t>
            </a:r>
            <a:r>
              <a:rPr lang="fr-FR" sz="1800" dirty="0"/>
              <a:t>2018 QCCS 3159 </a:t>
            </a:r>
          </a:p>
          <a:p>
            <a:pPr marL="0" indent="0">
              <a:buNone/>
            </a:pPr>
            <a:r>
              <a:rPr lang="en-CA" u="sng" dirty="0"/>
              <a:t>F</a:t>
            </a:r>
            <a:r>
              <a:rPr lang="en-CA" dirty="0"/>
              <a:t>: Quebec wants to have ISPs block internet gambling sites (stuffed in the 2015 budget bill!)</a:t>
            </a:r>
          </a:p>
          <a:p>
            <a:pPr marL="0" indent="0">
              <a:buNone/>
            </a:pPr>
            <a:r>
              <a:rPr lang="en-CA" u="sng" dirty="0"/>
              <a:t>Issue</a:t>
            </a:r>
            <a:r>
              <a:rPr lang="en-CA" dirty="0"/>
              <a:t>: Can they?</a:t>
            </a:r>
          </a:p>
          <a:p>
            <a:pPr marL="0" indent="0">
              <a:buNone/>
            </a:pPr>
            <a:r>
              <a:rPr lang="en-CA" u="sng" dirty="0"/>
              <a:t>Held</a:t>
            </a:r>
            <a:r>
              <a:rPr lang="en-CA" dirty="0"/>
              <a:t>: F **k no, that’s a federal matter, both for Telecom and Criminal law reasons, provision declared </a:t>
            </a:r>
            <a:r>
              <a:rPr lang="en-CA" i="1" dirty="0"/>
              <a:t>ultra vires</a:t>
            </a:r>
          </a:p>
        </p:txBody>
      </p:sp>
      <p:sp>
        <p:nvSpPr>
          <p:cNvPr id="4" name="Footer Placeholder 3">
            <a:extLst>
              <a:ext uri="{FF2B5EF4-FFF2-40B4-BE49-F238E27FC236}">
                <a16:creationId xmlns:a16="http://schemas.microsoft.com/office/drawing/2014/main" id="{E8E496BB-C523-4F77-8E04-8000A9524AC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3551101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6B6C0-35F5-3034-8EC2-BA4B6EF313A1}"/>
              </a:ext>
            </a:extLst>
          </p:cNvPr>
          <p:cNvSpPr>
            <a:spLocks noGrp="1"/>
          </p:cNvSpPr>
          <p:nvPr>
            <p:ph type="title"/>
          </p:nvPr>
        </p:nvSpPr>
        <p:spPr/>
        <p:txBody>
          <a:bodyPr/>
          <a:lstStyle/>
          <a:p>
            <a:r>
              <a:rPr lang="en-CA" dirty="0"/>
              <a:t>Even at the CA!</a:t>
            </a:r>
          </a:p>
        </p:txBody>
      </p:sp>
      <p:sp>
        <p:nvSpPr>
          <p:cNvPr id="3" name="Content Placeholder 2">
            <a:extLst>
              <a:ext uri="{FF2B5EF4-FFF2-40B4-BE49-F238E27FC236}">
                <a16:creationId xmlns:a16="http://schemas.microsoft.com/office/drawing/2014/main" id="{E0DC1260-E88D-08A3-CAE8-39BBFBCBF809}"/>
              </a:ext>
            </a:extLst>
          </p:cNvPr>
          <p:cNvSpPr>
            <a:spLocks noGrp="1"/>
          </p:cNvSpPr>
          <p:nvPr>
            <p:ph idx="1"/>
          </p:nvPr>
        </p:nvSpPr>
        <p:spPr>
          <a:xfrm>
            <a:off x="454858" y="1556792"/>
            <a:ext cx="8229600" cy="4525963"/>
          </a:xfrm>
        </p:spPr>
        <p:txBody>
          <a:bodyPr/>
          <a:lstStyle/>
          <a:p>
            <a:pPr marL="0" indent="0">
              <a:buNone/>
            </a:pPr>
            <a:r>
              <a:rPr lang="fr-FR" sz="2400" i="1" dirty="0"/>
              <a:t>Procureur général du Québec c. Association canadienne des télécommunications sans fil</a:t>
            </a:r>
            <a:r>
              <a:rPr lang="fr-FR" sz="2400" dirty="0"/>
              <a:t>, 2021 QCCA 730</a:t>
            </a:r>
          </a:p>
          <a:p>
            <a:pPr marL="0" indent="0">
              <a:buNone/>
            </a:pPr>
            <a:endParaRPr lang="fr-FR" sz="2400" dirty="0"/>
          </a:p>
          <a:p>
            <a:pPr marL="0" indent="0">
              <a:buNone/>
            </a:pPr>
            <a:r>
              <a:rPr lang="fr-FR" sz="2400" dirty="0"/>
              <a:t>« Cette disposition provinciale a au contraire pour objet, et pour effet, de réglementer, contrôler et empiéter de façon importante sur la gestion par les FSI [</a:t>
            </a:r>
            <a:r>
              <a:rPr lang="fr-FR" sz="2400" i="1" dirty="0" err="1"/>
              <a:t>ed</a:t>
            </a:r>
            <a:r>
              <a:rPr lang="fr-FR" sz="2400" i="1" dirty="0"/>
              <a:t>. – Fournisseurs de Service Internet; </a:t>
            </a:r>
            <a:r>
              <a:rPr lang="fr-FR" sz="2400" dirty="0"/>
              <a:t> i.e. ISP], entreprises fédérales, de leurs modes et systèmes d’émission, de réception et de transmission de signaux Internet, soit un </a:t>
            </a:r>
            <a:r>
              <a:rPr lang="fr-FR" sz="2400" b="1" dirty="0"/>
              <a:t>domaine de compétence exclusive du Parlement </a:t>
            </a:r>
            <a:r>
              <a:rPr lang="fr-FR" sz="2400" dirty="0"/>
              <a:t>»</a:t>
            </a:r>
          </a:p>
          <a:p>
            <a:pPr marL="0" indent="0">
              <a:buNone/>
            </a:pPr>
            <a:endParaRPr lang="fr-FR" sz="2400" dirty="0"/>
          </a:p>
          <a:p>
            <a:pPr marL="0" indent="0">
              <a:buNone/>
            </a:pPr>
            <a:r>
              <a:rPr lang="fr-FR" sz="2400" dirty="0"/>
              <a:t>(appel re</a:t>
            </a:r>
            <a:r>
              <a:rPr lang="fr-CA" sz="2400" dirty="0"/>
              <a:t>jeté)</a:t>
            </a:r>
            <a:endParaRPr lang="en-CA" sz="2400" dirty="0"/>
          </a:p>
        </p:txBody>
      </p:sp>
      <p:sp>
        <p:nvSpPr>
          <p:cNvPr id="4" name="Footer Placeholder 3">
            <a:extLst>
              <a:ext uri="{FF2B5EF4-FFF2-40B4-BE49-F238E27FC236}">
                <a16:creationId xmlns:a16="http://schemas.microsoft.com/office/drawing/2014/main" id="{6538C57C-28F4-CFC5-CF9E-4ECA9B161DD6}"/>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8119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EAC9-CD0F-414A-B85F-58EC9608EE4A}"/>
              </a:ext>
            </a:extLst>
          </p:cNvPr>
          <p:cNvSpPr>
            <a:spLocks noGrp="1"/>
          </p:cNvSpPr>
          <p:nvPr>
            <p:ph type="title"/>
          </p:nvPr>
        </p:nvSpPr>
        <p:spPr/>
        <p:txBody>
          <a:bodyPr/>
          <a:lstStyle/>
          <a:p>
            <a:r>
              <a:rPr lang="en-CA" sz="4800" dirty="0"/>
              <a:t>In the news!</a:t>
            </a:r>
            <a:br>
              <a:rPr lang="en-CA" sz="4800" dirty="0"/>
            </a:br>
            <a:endParaRPr lang="en-CA" sz="4800" dirty="0"/>
          </a:p>
        </p:txBody>
      </p:sp>
      <p:sp>
        <p:nvSpPr>
          <p:cNvPr id="3" name="Footer Placeholder 2">
            <a:extLst>
              <a:ext uri="{FF2B5EF4-FFF2-40B4-BE49-F238E27FC236}">
                <a16:creationId xmlns:a16="http://schemas.microsoft.com/office/drawing/2014/main" id="{CC949C28-49E4-4700-A462-7165C7D1DBD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331208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2545-F6E2-3F58-5362-4DFEBFA26597}"/>
              </a:ext>
            </a:extLst>
          </p:cNvPr>
          <p:cNvSpPr>
            <a:spLocks noGrp="1"/>
          </p:cNvSpPr>
          <p:nvPr>
            <p:ph type="title"/>
          </p:nvPr>
        </p:nvSpPr>
        <p:spPr/>
        <p:txBody>
          <a:bodyPr/>
          <a:lstStyle/>
          <a:p>
            <a:r>
              <a:rPr lang="fr-CA" dirty="0"/>
              <a:t>BUT </a:t>
            </a:r>
            <a:r>
              <a:rPr lang="fr-CA" dirty="0" err="1"/>
              <a:t>BUT</a:t>
            </a:r>
            <a:r>
              <a:rPr lang="fr-CA" dirty="0"/>
              <a:t> </a:t>
            </a:r>
            <a:r>
              <a:rPr lang="fr-CA" dirty="0" err="1"/>
              <a:t>BUT</a:t>
            </a:r>
            <a:r>
              <a:rPr lang="fr-CA" dirty="0"/>
              <a:t> DON</a:t>
            </a:r>
            <a:r>
              <a:rPr lang="en-CA" dirty="0"/>
              <a:t>’</a:t>
            </a:r>
            <a:r>
              <a:rPr lang="fr-CA" dirty="0"/>
              <a:t>T FORGET…</a:t>
            </a:r>
            <a:endParaRPr lang="en-CA" dirty="0"/>
          </a:p>
        </p:txBody>
      </p:sp>
      <p:sp>
        <p:nvSpPr>
          <p:cNvPr id="3" name="Content Placeholder 2">
            <a:extLst>
              <a:ext uri="{FF2B5EF4-FFF2-40B4-BE49-F238E27FC236}">
                <a16:creationId xmlns:a16="http://schemas.microsoft.com/office/drawing/2014/main" id="{9CF2A497-F676-725C-C1D4-E49169891C04}"/>
              </a:ext>
            </a:extLst>
          </p:cNvPr>
          <p:cNvSpPr>
            <a:spLocks noGrp="1"/>
          </p:cNvSpPr>
          <p:nvPr>
            <p:ph idx="1"/>
          </p:nvPr>
        </p:nvSpPr>
        <p:spPr/>
        <p:txBody>
          <a:bodyPr/>
          <a:lstStyle/>
          <a:p>
            <a:pPr marL="0" indent="0">
              <a:buNone/>
            </a:pPr>
            <a:r>
              <a:rPr lang="fr-CA" sz="2800" dirty="0"/>
              <a:t>« </a:t>
            </a:r>
            <a:r>
              <a:rPr lang="fr-FR" sz="2800" dirty="0"/>
              <a:t>Il est possible en effet que la compétence exclusive du fédéral sur les télécommunications ne puisse faire échec à une loi provinciale validement adoptée qui réglementerait certaines opérations ou conduites ayant cours sur Internet, par exemple en vertu de la compétence des législatures sur la propriété et les droits civils. On peut ainsi penser à certains aspects de la teneur de contrats conclus en ligne, ou encore à la diffamation.</a:t>
            </a:r>
            <a:r>
              <a:rPr lang="fr-CA" sz="2800" dirty="0"/>
              <a:t> » (para. 122)</a:t>
            </a:r>
            <a:endParaRPr lang="en-CA" sz="2800" dirty="0"/>
          </a:p>
        </p:txBody>
      </p:sp>
      <p:sp>
        <p:nvSpPr>
          <p:cNvPr id="4" name="Footer Placeholder 3">
            <a:extLst>
              <a:ext uri="{FF2B5EF4-FFF2-40B4-BE49-F238E27FC236}">
                <a16:creationId xmlns:a16="http://schemas.microsoft.com/office/drawing/2014/main" id="{179ACD76-64FC-D419-ECB3-E2EB29187AA0}"/>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119535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86015-ADB9-4FC7-A3DD-420051303357}"/>
              </a:ext>
            </a:extLst>
          </p:cNvPr>
          <p:cNvSpPr>
            <a:spLocks noGrp="1"/>
          </p:cNvSpPr>
          <p:nvPr>
            <p:ph type="title"/>
          </p:nvPr>
        </p:nvSpPr>
        <p:spPr/>
        <p:txBody>
          <a:bodyPr/>
          <a:lstStyle/>
          <a:p>
            <a:r>
              <a:rPr lang="en-CA" dirty="0"/>
              <a:t>General regulation of the internet</a:t>
            </a:r>
          </a:p>
        </p:txBody>
      </p:sp>
      <p:sp>
        <p:nvSpPr>
          <p:cNvPr id="3" name="Content Placeholder 2">
            <a:extLst>
              <a:ext uri="{FF2B5EF4-FFF2-40B4-BE49-F238E27FC236}">
                <a16:creationId xmlns:a16="http://schemas.microsoft.com/office/drawing/2014/main" id="{ECC64022-74EF-485B-965B-277D41909425}"/>
              </a:ext>
            </a:extLst>
          </p:cNvPr>
          <p:cNvSpPr>
            <a:spLocks noGrp="1"/>
          </p:cNvSpPr>
          <p:nvPr>
            <p:ph idx="1"/>
          </p:nvPr>
        </p:nvSpPr>
        <p:spPr/>
        <p:txBody>
          <a:bodyPr/>
          <a:lstStyle/>
          <a:p>
            <a:pPr marL="0" indent="0">
              <a:buNone/>
            </a:pPr>
            <a:r>
              <a:rPr lang="en-CA" dirty="0"/>
              <a:t>See the </a:t>
            </a:r>
            <a:r>
              <a:rPr lang="en-CA" i="1" dirty="0"/>
              <a:t>Tariff-22</a:t>
            </a:r>
            <a:r>
              <a:rPr lang="en-CA" dirty="0"/>
              <a:t> case next week (cited in </a:t>
            </a:r>
            <a:r>
              <a:rPr lang="en-CA" i="1" dirty="0"/>
              <a:t>Reference re Broadcasting Act</a:t>
            </a:r>
            <a:r>
              <a:rPr lang="en-CA" dirty="0"/>
              <a:t>), GOLDTV case too</a:t>
            </a:r>
          </a:p>
          <a:p>
            <a:pPr marL="0" indent="0">
              <a:buNone/>
            </a:pPr>
            <a:r>
              <a:rPr lang="en-CA" dirty="0"/>
              <a:t>See every other case and law we’ll discuss this semester</a:t>
            </a:r>
          </a:p>
          <a:p>
            <a:pPr marL="0" indent="0">
              <a:buNone/>
            </a:pPr>
            <a:endParaRPr lang="en-CA" dirty="0"/>
          </a:p>
          <a:p>
            <a:pPr>
              <a:buFont typeface="Wingdings" panose="05000000000000000000" pitchFamily="2" charset="2"/>
              <a:buChar char="à"/>
            </a:pPr>
            <a:r>
              <a:rPr lang="en-CA" dirty="0">
                <a:sym typeface="Wingdings" panose="05000000000000000000" pitchFamily="2" charset="2"/>
              </a:rPr>
              <a:t>How much do we regulate the internet?</a:t>
            </a:r>
          </a:p>
          <a:p>
            <a:pPr>
              <a:buFont typeface="Wingdings" panose="05000000000000000000" pitchFamily="2" charset="2"/>
              <a:buChar char="à"/>
            </a:pPr>
            <a:r>
              <a:rPr lang="en-CA" dirty="0">
                <a:sym typeface="Wingdings" panose="05000000000000000000" pitchFamily="2" charset="2"/>
              </a:rPr>
              <a:t>How much </a:t>
            </a:r>
            <a:r>
              <a:rPr lang="en-CA" i="1" dirty="0">
                <a:sym typeface="Wingdings" panose="05000000000000000000" pitchFamily="2" charset="2"/>
              </a:rPr>
              <a:t>should</a:t>
            </a:r>
            <a:r>
              <a:rPr lang="en-CA" dirty="0">
                <a:sym typeface="Wingdings" panose="05000000000000000000" pitchFamily="2" charset="2"/>
              </a:rPr>
              <a:t> we?</a:t>
            </a:r>
            <a:endParaRPr lang="en-CA" dirty="0"/>
          </a:p>
        </p:txBody>
      </p:sp>
      <p:sp>
        <p:nvSpPr>
          <p:cNvPr id="4" name="Footer Placeholder 3">
            <a:extLst>
              <a:ext uri="{FF2B5EF4-FFF2-40B4-BE49-F238E27FC236}">
                <a16:creationId xmlns:a16="http://schemas.microsoft.com/office/drawing/2014/main" id="{230F0675-7AE8-4CC7-8AF8-B40186D1A3B7}"/>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313792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74C44-1C0C-4F3F-9C19-4610C32F8228}"/>
              </a:ext>
            </a:extLst>
          </p:cNvPr>
          <p:cNvSpPr>
            <a:spLocks noGrp="1"/>
          </p:cNvSpPr>
          <p:nvPr>
            <p:ph type="title"/>
          </p:nvPr>
        </p:nvSpPr>
        <p:spPr/>
        <p:txBody>
          <a:bodyPr/>
          <a:lstStyle/>
          <a:p>
            <a:r>
              <a:rPr lang="en-CA" dirty="0"/>
              <a:t>U.S. Approach (intro)</a:t>
            </a:r>
          </a:p>
        </p:txBody>
      </p:sp>
      <p:sp>
        <p:nvSpPr>
          <p:cNvPr id="3" name="Content Placeholder 2">
            <a:extLst>
              <a:ext uri="{FF2B5EF4-FFF2-40B4-BE49-F238E27FC236}">
                <a16:creationId xmlns:a16="http://schemas.microsoft.com/office/drawing/2014/main" id="{A8879D88-4FC7-48C4-8A31-2B726C5B70FA}"/>
              </a:ext>
            </a:extLst>
          </p:cNvPr>
          <p:cNvSpPr>
            <a:spLocks noGrp="1"/>
          </p:cNvSpPr>
          <p:nvPr>
            <p:ph idx="1"/>
          </p:nvPr>
        </p:nvSpPr>
        <p:spPr/>
        <p:txBody>
          <a:bodyPr/>
          <a:lstStyle/>
          <a:p>
            <a:pPr marL="0" indent="0">
              <a:buNone/>
            </a:pPr>
            <a:r>
              <a:rPr lang="en-CA" dirty="0"/>
              <a:t>Federal Communications Commission (FCC)</a:t>
            </a:r>
          </a:p>
          <a:p>
            <a:pPr marL="0" indent="0">
              <a:buNone/>
            </a:pPr>
            <a:endParaRPr lang="en-CA" i="1" dirty="0"/>
          </a:p>
          <a:p>
            <a:pPr marL="0" indent="0">
              <a:buNone/>
            </a:pPr>
            <a:r>
              <a:rPr lang="en-CA" i="1" dirty="0"/>
              <a:t>Communications Act </a:t>
            </a:r>
            <a:r>
              <a:rPr lang="en-CA" dirty="0"/>
              <a:t>1934 </a:t>
            </a:r>
            <a:r>
              <a:rPr lang="en-CA" dirty="0">
                <a:sym typeface="Wingdings" panose="05000000000000000000" pitchFamily="2" charset="2"/>
              </a:rPr>
              <a:t> “information services” exempted from regulation (foreshadowing for net neutrality!) </a:t>
            </a:r>
            <a:endParaRPr lang="en-CA" dirty="0"/>
          </a:p>
          <a:p>
            <a:pPr marL="0" indent="0">
              <a:buNone/>
            </a:pPr>
            <a:endParaRPr lang="en-CA" dirty="0"/>
          </a:p>
          <a:p>
            <a:pPr marL="0" indent="0">
              <a:buNone/>
            </a:pPr>
            <a:r>
              <a:rPr lang="en-CA" i="1" dirty="0"/>
              <a:t>Telecommunications Act </a:t>
            </a:r>
            <a:r>
              <a:rPr lang="en-CA" dirty="0"/>
              <a:t>1996 </a:t>
            </a:r>
            <a:r>
              <a:rPr lang="en-CA" dirty="0">
                <a:sym typeface="Wingdings" panose="05000000000000000000" pitchFamily="2" charset="2"/>
              </a:rPr>
              <a:t> updated 1934 </a:t>
            </a:r>
            <a:r>
              <a:rPr lang="en-CA" i="1" dirty="0">
                <a:sym typeface="Wingdings" panose="05000000000000000000" pitchFamily="2" charset="2"/>
              </a:rPr>
              <a:t>Act</a:t>
            </a:r>
            <a:r>
              <a:rPr lang="en-CA" dirty="0">
                <a:sym typeface="Wingdings" panose="05000000000000000000" pitchFamily="2" charset="2"/>
              </a:rPr>
              <a:t> to address internet issues (+more…)</a:t>
            </a:r>
            <a:endParaRPr lang="en-CA" dirty="0"/>
          </a:p>
        </p:txBody>
      </p:sp>
      <p:sp>
        <p:nvSpPr>
          <p:cNvPr id="4" name="Footer Placeholder 3">
            <a:extLst>
              <a:ext uri="{FF2B5EF4-FFF2-40B4-BE49-F238E27FC236}">
                <a16:creationId xmlns:a16="http://schemas.microsoft.com/office/drawing/2014/main" id="{95C6B918-34B8-42D4-82FC-C51A9F8589C7}"/>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404549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D6E-4B60-4AD8-AC2B-EB316A688A5D}"/>
              </a:ext>
            </a:extLst>
          </p:cNvPr>
          <p:cNvSpPr>
            <a:spLocks noGrp="1"/>
          </p:cNvSpPr>
          <p:nvPr>
            <p:ph type="title"/>
          </p:nvPr>
        </p:nvSpPr>
        <p:spPr/>
        <p:txBody>
          <a:bodyPr/>
          <a:lstStyle/>
          <a:p>
            <a:r>
              <a:rPr lang="en-CA" i="1" dirty="0"/>
              <a:t>Telecommunications Act </a:t>
            </a:r>
            <a:r>
              <a:rPr lang="en-CA" dirty="0"/>
              <a:t>1996</a:t>
            </a:r>
          </a:p>
        </p:txBody>
      </p:sp>
      <p:sp>
        <p:nvSpPr>
          <p:cNvPr id="3" name="Content Placeholder 2">
            <a:extLst>
              <a:ext uri="{FF2B5EF4-FFF2-40B4-BE49-F238E27FC236}">
                <a16:creationId xmlns:a16="http://schemas.microsoft.com/office/drawing/2014/main" id="{7F1A1A11-CE87-496A-9532-E5C751D591A0}"/>
              </a:ext>
            </a:extLst>
          </p:cNvPr>
          <p:cNvSpPr>
            <a:spLocks noGrp="1"/>
          </p:cNvSpPr>
          <p:nvPr>
            <p:ph idx="1"/>
          </p:nvPr>
        </p:nvSpPr>
        <p:spPr/>
        <p:txBody>
          <a:bodyPr/>
          <a:lstStyle/>
          <a:p>
            <a:pPr marL="0" indent="0">
              <a:buNone/>
            </a:pPr>
            <a:r>
              <a:rPr lang="en-CA" dirty="0"/>
              <a:t>Policy objectives (s. 706) </a:t>
            </a:r>
            <a:r>
              <a:rPr lang="en-CA" dirty="0">
                <a:sym typeface="Wingdings" panose="05000000000000000000" pitchFamily="2" charset="2"/>
              </a:rPr>
              <a:t> </a:t>
            </a:r>
            <a:r>
              <a:rPr lang="en-CA" dirty="0"/>
              <a:t>required the FCC to help accelerate deployment of "advanced telecommunications capability” (i.e. high-speed internet) – This is why Al Gore said he “invented the internet”</a:t>
            </a:r>
          </a:p>
          <a:p>
            <a:pPr marL="0" indent="0">
              <a:buNone/>
            </a:pPr>
            <a:endParaRPr lang="en-CA" dirty="0"/>
          </a:p>
          <a:p>
            <a:pPr marL="0" indent="0">
              <a:buNone/>
            </a:pPr>
            <a:r>
              <a:rPr lang="en-CA" dirty="0"/>
              <a:t>Title V, "Obscenity and Violence“ aka the </a:t>
            </a:r>
            <a:r>
              <a:rPr lang="en-CA" i="1" dirty="0"/>
              <a:t>Communications Decency Act</a:t>
            </a:r>
          </a:p>
        </p:txBody>
      </p:sp>
      <p:sp>
        <p:nvSpPr>
          <p:cNvPr id="4" name="Footer Placeholder 3">
            <a:extLst>
              <a:ext uri="{FF2B5EF4-FFF2-40B4-BE49-F238E27FC236}">
                <a16:creationId xmlns:a16="http://schemas.microsoft.com/office/drawing/2014/main" id="{6E2B7CD4-C6D3-40CE-9F97-ADE350A68AE3}"/>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6977041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D6E-4B60-4AD8-AC2B-EB316A688A5D}"/>
              </a:ext>
            </a:extLst>
          </p:cNvPr>
          <p:cNvSpPr>
            <a:spLocks noGrp="1"/>
          </p:cNvSpPr>
          <p:nvPr>
            <p:ph type="title"/>
          </p:nvPr>
        </p:nvSpPr>
        <p:spPr/>
        <p:txBody>
          <a:bodyPr/>
          <a:lstStyle/>
          <a:p>
            <a:r>
              <a:rPr lang="en-CA" sz="4000" i="1" dirty="0"/>
              <a:t>Telecommunications Act </a:t>
            </a:r>
            <a:r>
              <a:rPr lang="en-CA" sz="4000" dirty="0"/>
              <a:t>1996 s. 706</a:t>
            </a:r>
          </a:p>
        </p:txBody>
      </p:sp>
      <p:sp>
        <p:nvSpPr>
          <p:cNvPr id="3" name="Content Placeholder 2">
            <a:extLst>
              <a:ext uri="{FF2B5EF4-FFF2-40B4-BE49-F238E27FC236}">
                <a16:creationId xmlns:a16="http://schemas.microsoft.com/office/drawing/2014/main" id="{7F1A1A11-CE87-496A-9532-E5C751D591A0}"/>
              </a:ext>
            </a:extLst>
          </p:cNvPr>
          <p:cNvSpPr>
            <a:spLocks noGrp="1"/>
          </p:cNvSpPr>
          <p:nvPr>
            <p:ph idx="1"/>
          </p:nvPr>
        </p:nvSpPr>
        <p:spPr>
          <a:xfrm>
            <a:off x="457200" y="1268760"/>
            <a:ext cx="8229600" cy="4857403"/>
          </a:xfrm>
        </p:spPr>
        <p:txBody>
          <a:bodyPr/>
          <a:lstStyle/>
          <a:p>
            <a:pPr marL="0" indent="0">
              <a:buNone/>
            </a:pPr>
            <a:r>
              <a:rPr lang="en-CA" sz="2400" i="1" dirty="0"/>
              <a:t>47 U.S. Code § 1302 - Advanced telecommunications incentives</a:t>
            </a:r>
          </a:p>
          <a:p>
            <a:pPr marL="0" indent="0">
              <a:buNone/>
            </a:pPr>
            <a:r>
              <a:rPr lang="en-CA" sz="1800" dirty="0"/>
              <a:t>(a) In general</a:t>
            </a:r>
          </a:p>
          <a:p>
            <a:pPr marL="0" indent="0">
              <a:buNone/>
            </a:pPr>
            <a:r>
              <a:rPr lang="en-CA" sz="1800" dirty="0"/>
              <a:t>The Commission and each State commission with regulatory jurisdiction over telecommunications services shall encourage the deployment on a reasonable and timely basis of advanced telecommunications capability to all Americans (including, in particular, elementary and secondary schools and classrooms) by utilizing, in a manner consistent with the public interest, convenience, and necessity, price cap regulation, regulatory forbearance, measures that promote competition in the local telecommunications market, or other regulating methods that remove barriers to infrastructure investment.</a:t>
            </a:r>
          </a:p>
          <a:p>
            <a:pPr marL="0" indent="0">
              <a:buNone/>
            </a:pPr>
            <a:r>
              <a:rPr lang="fr-CA" sz="1800" dirty="0"/>
              <a:t>(</a:t>
            </a:r>
            <a:r>
              <a:rPr lang="en-CA" sz="1800" dirty="0"/>
              <a:t>b) Inquiry (c) Demographic Information for Unserved Areas (d) Definitions:</a:t>
            </a:r>
          </a:p>
          <a:p>
            <a:pPr marL="0" indent="0">
              <a:buNone/>
            </a:pPr>
            <a:r>
              <a:rPr lang="en-CA" sz="1800" b="1" dirty="0"/>
              <a:t>(1) Advanced telecommunications capability</a:t>
            </a:r>
          </a:p>
          <a:p>
            <a:pPr marL="0" indent="0">
              <a:buNone/>
            </a:pPr>
            <a:r>
              <a:rPr lang="en-CA" sz="1800" dirty="0"/>
              <a:t>The term “advanced telecommunications capability” is defined, without regard to any transmission media or technology, as high-speed, switched, broadband telecommunications capability that enables users to originate and receive high-quality voice, data, graphics, and video telecommunications using any technology.</a:t>
            </a:r>
          </a:p>
        </p:txBody>
      </p:sp>
      <p:sp>
        <p:nvSpPr>
          <p:cNvPr id="4" name="Footer Placeholder 3">
            <a:extLst>
              <a:ext uri="{FF2B5EF4-FFF2-40B4-BE49-F238E27FC236}">
                <a16:creationId xmlns:a16="http://schemas.microsoft.com/office/drawing/2014/main" id="{6E2B7CD4-C6D3-40CE-9F97-ADE350A68AE3}"/>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9634750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a:xfrm>
            <a:off x="179512" y="274638"/>
            <a:ext cx="8784976" cy="1143000"/>
          </a:xfrm>
        </p:spPr>
        <p:txBody>
          <a:bodyPr/>
          <a:lstStyle/>
          <a:p>
            <a:r>
              <a:rPr lang="en-CA" i="1" dirty="0"/>
              <a:t>Communications Decency Act</a:t>
            </a:r>
            <a:endParaRPr lang="en-CA" dirty="0"/>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p:txBody>
          <a:bodyPr/>
          <a:lstStyle/>
          <a:p>
            <a:pPr marL="0" indent="0">
              <a:buNone/>
            </a:pPr>
            <a:r>
              <a:rPr lang="en-CA" dirty="0"/>
              <a:t>Regulate Content? (s. 223)</a:t>
            </a:r>
          </a:p>
          <a:p>
            <a:pPr marL="0" indent="0">
              <a:buNone/>
            </a:pPr>
            <a:r>
              <a:rPr lang="en-CA" sz="2800" dirty="0"/>
              <a:t>Can’t use the internet to send or display to minors any message “that, in context, depicts or describes, in terms patently offensive as measured by contemporary community standards, sexual or excretory activities or organs”</a:t>
            </a:r>
          </a:p>
          <a:p>
            <a:pPr marL="0" indent="0">
              <a:buNone/>
            </a:pPr>
            <a:endParaRPr lang="en-CA" sz="2800" i="1" dirty="0"/>
          </a:p>
          <a:p>
            <a:pPr marL="0" indent="0">
              <a:buNone/>
            </a:pPr>
            <a:r>
              <a:rPr lang="en-CA" sz="2800" i="1" dirty="0"/>
              <a:t>Reno v. American Civil Liberties Union </a:t>
            </a:r>
            <a:r>
              <a:rPr lang="en-CA" sz="1800" dirty="0"/>
              <a:t>521 U.S. 844 (1997)</a:t>
            </a:r>
          </a:p>
          <a:p>
            <a:pPr marL="0" indent="0">
              <a:buNone/>
            </a:pPr>
            <a:r>
              <a:rPr lang="en-CA" sz="2400" dirty="0">
                <a:sym typeface="Wingdings" panose="05000000000000000000" pitchFamily="2" charset="2"/>
              </a:rPr>
              <a:t> Congress shall make no law ... abridging the freedom of speech  s. 223 (part above) struck down</a:t>
            </a:r>
            <a:endParaRPr lang="en-CA" sz="2400" dirty="0"/>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149923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p:txBody>
          <a:bodyPr/>
          <a:lstStyle/>
          <a:p>
            <a:r>
              <a:rPr lang="en-CA" i="1" dirty="0"/>
              <a:t>Communications Decency Act</a:t>
            </a:r>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a:xfrm>
            <a:off x="457200" y="1268760"/>
            <a:ext cx="8229600" cy="4857403"/>
          </a:xfrm>
        </p:spPr>
        <p:txBody>
          <a:bodyPr/>
          <a:lstStyle/>
          <a:p>
            <a:pPr marL="0" indent="0">
              <a:buNone/>
            </a:pPr>
            <a:r>
              <a:rPr lang="en-CA" sz="3600" dirty="0"/>
              <a:t>s. 230 – ISP (-</a:t>
            </a:r>
            <a:r>
              <a:rPr lang="en-CA" sz="3600" dirty="0" err="1"/>
              <a:t>ish</a:t>
            </a:r>
            <a:r>
              <a:rPr lang="en-CA" sz="3600" dirty="0"/>
              <a:t>) Immunity (-</a:t>
            </a:r>
            <a:r>
              <a:rPr lang="en-CA" sz="3600" dirty="0" err="1"/>
              <a:t>ish</a:t>
            </a:r>
            <a:r>
              <a:rPr lang="en-CA" sz="3600" dirty="0"/>
              <a:t>)</a:t>
            </a:r>
          </a:p>
          <a:p>
            <a:pPr marL="0" indent="0">
              <a:buNone/>
            </a:pPr>
            <a:endParaRPr lang="en-CA" sz="2400" dirty="0"/>
          </a:p>
          <a:p>
            <a:pPr marL="0" indent="0">
              <a:buNone/>
            </a:pPr>
            <a:r>
              <a:rPr lang="en-CA" sz="2800" dirty="0"/>
              <a:t>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endParaRPr lang="en-CA" sz="2400" dirty="0"/>
          </a:p>
          <a:p>
            <a:pPr marL="0" indent="0">
              <a:buNone/>
            </a:pPr>
            <a:r>
              <a:rPr lang="en-CA" sz="2400" dirty="0"/>
              <a:t> 2</a:t>
            </a:r>
            <a:r>
              <a:rPr lang="en-CA" sz="2400" baseline="30000" dirty="0"/>
              <a:t>nd</a:t>
            </a:r>
            <a:r>
              <a:rPr lang="en-CA" sz="2400" dirty="0"/>
              <a:t> (-</a:t>
            </a:r>
            <a:r>
              <a:rPr lang="en-CA" sz="2400" dirty="0" err="1"/>
              <a:t>ish</a:t>
            </a:r>
            <a:r>
              <a:rPr lang="en-CA" sz="2400" dirty="0"/>
              <a:t>) </a:t>
            </a:r>
            <a:r>
              <a:rPr lang="en-CA" sz="2400" dirty="0">
                <a:sym typeface="Wingdings" panose="05000000000000000000" pitchFamily="2" charset="2"/>
              </a:rPr>
              <a:t> Exceptions: criminal law, IP law, communications Privacy laws</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 See you October 30 (defamation)</a:t>
            </a:r>
            <a:endParaRPr lang="en-CA" sz="2400" dirty="0"/>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0470725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B70E-8CBA-5301-418F-C7A26792E7B0}"/>
              </a:ext>
            </a:extLst>
          </p:cNvPr>
          <p:cNvSpPr>
            <a:spLocks noGrp="1"/>
          </p:cNvSpPr>
          <p:nvPr>
            <p:ph type="title"/>
          </p:nvPr>
        </p:nvSpPr>
        <p:spPr/>
        <p:txBody>
          <a:bodyPr/>
          <a:lstStyle/>
          <a:p>
            <a:r>
              <a:rPr lang="en-CA" sz="4000" dirty="0"/>
              <a:t>From a News Item comment last year</a:t>
            </a:r>
          </a:p>
        </p:txBody>
      </p:sp>
      <p:sp>
        <p:nvSpPr>
          <p:cNvPr id="3" name="Content Placeholder 2">
            <a:extLst>
              <a:ext uri="{FF2B5EF4-FFF2-40B4-BE49-F238E27FC236}">
                <a16:creationId xmlns:a16="http://schemas.microsoft.com/office/drawing/2014/main" id="{8AB6C90B-0E20-CCD5-E5E7-DB86F2918D43}"/>
              </a:ext>
            </a:extLst>
          </p:cNvPr>
          <p:cNvSpPr>
            <a:spLocks noGrp="1"/>
          </p:cNvSpPr>
          <p:nvPr>
            <p:ph idx="1"/>
          </p:nvPr>
        </p:nvSpPr>
        <p:spPr>
          <a:xfrm>
            <a:off x="457200" y="1417638"/>
            <a:ext cx="8229600" cy="4708525"/>
          </a:xfrm>
        </p:spPr>
        <p:txBody>
          <a:bodyPr/>
          <a:lstStyle/>
          <a:p>
            <a:pPr marL="0" indent="0">
              <a:buNone/>
            </a:pPr>
            <a:r>
              <a:rPr lang="en-US" sz="2800" i="1" dirty="0"/>
              <a:t>Gonzalez v. Google</a:t>
            </a:r>
            <a:r>
              <a:rPr lang="en-US" sz="2800" dirty="0"/>
              <a:t>, and </a:t>
            </a:r>
            <a:r>
              <a:rPr lang="en-US" sz="2800" i="1" dirty="0"/>
              <a:t>Twitter, Inc. v. </a:t>
            </a:r>
            <a:r>
              <a:rPr lang="en-US" sz="2800" i="1" dirty="0" err="1"/>
              <a:t>Taamneh</a:t>
            </a:r>
            <a:r>
              <a:rPr lang="en-US" sz="2800" dirty="0"/>
              <a:t>, U.S. Supreme Court</a:t>
            </a:r>
            <a:endParaRPr lang="en-CA" sz="2800" dirty="0"/>
          </a:p>
          <a:p>
            <a:pPr marL="0" indent="0">
              <a:buNone/>
            </a:pPr>
            <a:endParaRPr lang="en-CA" sz="2800" dirty="0">
              <a:sym typeface="Wingdings" panose="05000000000000000000" pitchFamily="2" charset="2"/>
            </a:endParaRPr>
          </a:p>
          <a:p>
            <a:pPr marL="0" indent="0">
              <a:buNone/>
            </a:pPr>
            <a:r>
              <a:rPr lang="en-CA" sz="2800" dirty="0">
                <a:sym typeface="Wingdings" panose="05000000000000000000" pitchFamily="2" charset="2"/>
              </a:rPr>
              <a:t>“</a:t>
            </a:r>
            <a:r>
              <a:rPr lang="en-US" sz="2800" dirty="0">
                <a:sym typeface="Wingdings" panose="05000000000000000000" pitchFamily="2" charset="2"/>
              </a:rPr>
              <a:t>S.230 shields tech platforms from lawsuits for hosting and moderating user content. It is one of the most influential laws in tech policy, and SCOTUS is finally interpreting its scope after 25 years. Are content recommendation algorithms neutral facilitation tools or are they creators of speech?”</a:t>
            </a:r>
            <a:endParaRPr lang="en-CA" sz="2800" dirty="0"/>
          </a:p>
        </p:txBody>
      </p:sp>
      <p:sp>
        <p:nvSpPr>
          <p:cNvPr id="4" name="Footer Placeholder 3">
            <a:extLst>
              <a:ext uri="{FF2B5EF4-FFF2-40B4-BE49-F238E27FC236}">
                <a16:creationId xmlns:a16="http://schemas.microsoft.com/office/drawing/2014/main" id="{76DB886C-3B08-F134-82DB-FDAFF98B90E1}"/>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2847619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1125-C107-4D8F-B682-3A175179EEBE}"/>
              </a:ext>
            </a:extLst>
          </p:cNvPr>
          <p:cNvSpPr>
            <a:spLocks noGrp="1"/>
          </p:cNvSpPr>
          <p:nvPr>
            <p:ph type="title"/>
          </p:nvPr>
        </p:nvSpPr>
        <p:spPr/>
        <p:txBody>
          <a:bodyPr/>
          <a:lstStyle/>
          <a:p>
            <a:r>
              <a:rPr lang="en-CA" dirty="0"/>
              <a:t>END CLASS</a:t>
            </a:r>
          </a:p>
        </p:txBody>
      </p:sp>
      <p:sp>
        <p:nvSpPr>
          <p:cNvPr id="3" name="Footer Placeholder 2">
            <a:extLst>
              <a:ext uri="{FF2B5EF4-FFF2-40B4-BE49-F238E27FC236}">
                <a16:creationId xmlns:a16="http://schemas.microsoft.com/office/drawing/2014/main" id="{CCAC06F4-A8E2-441F-AFC4-580CF89ECF7E}"/>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409200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7"/>
            <a:ext cx="8229600" cy="1354163"/>
          </a:xfrm>
        </p:spPr>
        <p:txBody>
          <a:bodyPr/>
          <a:lstStyle/>
          <a:p>
            <a:r>
              <a:rPr lang="en-CA" dirty="0"/>
              <a:t>Whoa!!</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628800"/>
            <a:ext cx="8229600" cy="4497363"/>
          </a:xfrm>
        </p:spPr>
        <p:txBody>
          <a:bodyPr/>
          <a:lstStyle/>
          <a:p>
            <a:pPr marL="0" indent="0">
              <a:buNone/>
            </a:pPr>
            <a:r>
              <a:rPr lang="en-US" sz="2800" b="1" i="1" dirty="0"/>
              <a:t>Canada (Privacy Commissioner) v. Facebook, Inc.</a:t>
            </a:r>
          </a:p>
          <a:p>
            <a:pPr marL="0" indent="0">
              <a:buNone/>
            </a:pPr>
            <a:endParaRPr lang="en-US" sz="2800" dirty="0"/>
          </a:p>
          <a:p>
            <a:pPr marL="0" indent="0">
              <a:buNone/>
            </a:pPr>
            <a:r>
              <a:rPr lang="en-US" sz="2800" dirty="0"/>
              <a:t>2024-09-09</a:t>
            </a:r>
          </a:p>
          <a:p>
            <a:pPr marL="0" indent="0">
              <a:buNone/>
            </a:pPr>
            <a:r>
              <a:rPr lang="en-US" sz="2800" dirty="0"/>
              <a:t>2024 FCA 140</a:t>
            </a:r>
          </a:p>
          <a:p>
            <a:pPr marL="0" indent="0">
              <a:buNone/>
            </a:pPr>
            <a:endParaRPr lang="en-US" sz="2800" dirty="0"/>
          </a:p>
          <a:p>
            <a:pPr marL="0" indent="0">
              <a:buNone/>
            </a:pPr>
            <a:r>
              <a:rPr lang="en-US" sz="2800" dirty="0">
                <a:sym typeface="Wingdings" panose="05000000000000000000" pitchFamily="2" charset="2"/>
              </a:rPr>
              <a:t> Added to course outline, we’ll discuss it in the privacy section</a:t>
            </a:r>
            <a:endParaRPr lang="en-US" sz="2800" dirty="0"/>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dirty="0"/>
              <a:t>Class 2</a:t>
            </a:r>
          </a:p>
        </p:txBody>
      </p:sp>
    </p:spTree>
    <p:extLst>
      <p:ext uri="{BB962C8B-B14F-4D97-AF65-F5344CB8AC3E}">
        <p14:creationId xmlns:p14="http://schemas.microsoft.com/office/powerpoint/2010/main" val="312855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EAC9-CD0F-414A-B85F-58EC9608EE4A}"/>
              </a:ext>
            </a:extLst>
          </p:cNvPr>
          <p:cNvSpPr>
            <a:spLocks noGrp="1"/>
          </p:cNvSpPr>
          <p:nvPr>
            <p:ph type="title"/>
          </p:nvPr>
        </p:nvSpPr>
        <p:spPr/>
        <p:txBody>
          <a:bodyPr/>
          <a:lstStyle/>
          <a:p>
            <a:r>
              <a:rPr lang="en-CA" sz="4800" dirty="0"/>
              <a:t>So Let’s THINK ABOUT something…</a:t>
            </a:r>
            <a:br>
              <a:rPr lang="en-CA" sz="4800" dirty="0"/>
            </a:br>
            <a:endParaRPr lang="en-CA" sz="4800" dirty="0"/>
          </a:p>
        </p:txBody>
      </p:sp>
      <p:sp>
        <p:nvSpPr>
          <p:cNvPr id="3" name="Footer Placeholder 2">
            <a:extLst>
              <a:ext uri="{FF2B5EF4-FFF2-40B4-BE49-F238E27FC236}">
                <a16:creationId xmlns:a16="http://schemas.microsoft.com/office/drawing/2014/main" id="{CC949C28-49E4-4700-A462-7165C7D1DBDA}"/>
              </a:ext>
            </a:extLst>
          </p:cNvPr>
          <p:cNvSpPr>
            <a:spLocks noGrp="1"/>
          </p:cNvSpPr>
          <p:nvPr>
            <p:ph type="ftr" sz="quarter" idx="11"/>
          </p:nvPr>
        </p:nvSpPr>
        <p:spPr/>
        <p:txBody>
          <a:bodyPr/>
          <a:lstStyle/>
          <a:p>
            <a:pPr>
              <a:defRPr/>
            </a:pPr>
            <a:r>
              <a:rPr lang="en-US"/>
              <a:t>Class 2</a:t>
            </a:r>
            <a:endParaRPr lang="en-US" dirty="0"/>
          </a:p>
        </p:txBody>
      </p:sp>
    </p:spTree>
    <p:extLst>
      <p:ext uri="{BB962C8B-B14F-4D97-AF65-F5344CB8AC3E}">
        <p14:creationId xmlns:p14="http://schemas.microsoft.com/office/powerpoint/2010/main" val="74010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B953D-5A34-4288-898A-3153E31723FF}"/>
              </a:ext>
            </a:extLst>
          </p:cNvPr>
          <p:cNvSpPr>
            <a:spLocks noGrp="1"/>
          </p:cNvSpPr>
          <p:nvPr>
            <p:ph type="title"/>
          </p:nvPr>
        </p:nvSpPr>
        <p:spPr>
          <a:xfrm>
            <a:off x="457200" y="0"/>
            <a:ext cx="8229600" cy="731837"/>
          </a:xfrm>
        </p:spPr>
        <p:txBody>
          <a:bodyPr/>
          <a:lstStyle/>
          <a:p>
            <a:r>
              <a:rPr lang="en-CA" dirty="0"/>
              <a:t>Recall:</a:t>
            </a:r>
          </a:p>
        </p:txBody>
      </p:sp>
      <p:sp>
        <p:nvSpPr>
          <p:cNvPr id="3" name="Content Placeholder 2">
            <a:extLst>
              <a:ext uri="{FF2B5EF4-FFF2-40B4-BE49-F238E27FC236}">
                <a16:creationId xmlns:a16="http://schemas.microsoft.com/office/drawing/2014/main" id="{D874830A-2BC8-4908-9C3D-4A100ABC29AE}"/>
              </a:ext>
            </a:extLst>
          </p:cNvPr>
          <p:cNvSpPr>
            <a:spLocks noGrp="1"/>
          </p:cNvSpPr>
          <p:nvPr>
            <p:ph idx="1"/>
          </p:nvPr>
        </p:nvSpPr>
        <p:spPr/>
        <p:txBody>
          <a:bodyPr/>
          <a:lstStyle/>
          <a:p>
            <a:pPr marL="0" indent="0">
              <a:buNone/>
            </a:pPr>
            <a:r>
              <a:rPr lang="en-CA" dirty="0"/>
              <a:t> </a:t>
            </a:r>
          </a:p>
        </p:txBody>
      </p:sp>
      <p:sp>
        <p:nvSpPr>
          <p:cNvPr id="4" name="Footer Placeholder 3">
            <a:extLst>
              <a:ext uri="{FF2B5EF4-FFF2-40B4-BE49-F238E27FC236}">
                <a16:creationId xmlns:a16="http://schemas.microsoft.com/office/drawing/2014/main" id="{9DA61CA8-B187-4F1A-A3C4-8302B0FEE90D}"/>
              </a:ext>
            </a:extLst>
          </p:cNvPr>
          <p:cNvSpPr>
            <a:spLocks noGrp="1"/>
          </p:cNvSpPr>
          <p:nvPr>
            <p:ph type="ftr" sz="quarter" idx="11"/>
          </p:nvPr>
        </p:nvSpPr>
        <p:spPr/>
        <p:txBody>
          <a:bodyPr/>
          <a:lstStyle/>
          <a:p>
            <a:pPr>
              <a:defRPr/>
            </a:pPr>
            <a:r>
              <a:rPr lang="en-US"/>
              <a:t>Class 2</a:t>
            </a:r>
            <a:endParaRPr lang="en-US" dirty="0"/>
          </a:p>
        </p:txBody>
      </p:sp>
      <p:pic>
        <p:nvPicPr>
          <p:cNvPr id="7" name="Picture 6">
            <a:extLst>
              <a:ext uri="{FF2B5EF4-FFF2-40B4-BE49-F238E27FC236}">
                <a16:creationId xmlns:a16="http://schemas.microsoft.com/office/drawing/2014/main" id="{7C00E35E-9E76-D29E-1F18-4107358CF71D}"/>
              </a:ext>
            </a:extLst>
          </p:cNvPr>
          <p:cNvPicPr>
            <a:picLocks noChangeAspect="1"/>
          </p:cNvPicPr>
          <p:nvPr/>
        </p:nvPicPr>
        <p:blipFill>
          <a:blip r:embed="rId2"/>
          <a:stretch>
            <a:fillRect/>
          </a:stretch>
        </p:blipFill>
        <p:spPr>
          <a:xfrm>
            <a:off x="1762125" y="731837"/>
            <a:ext cx="5619750" cy="5667375"/>
          </a:xfrm>
          <a:prstGeom prst="rect">
            <a:avLst/>
          </a:prstGeom>
        </p:spPr>
      </p:pic>
    </p:spTree>
    <p:extLst>
      <p:ext uri="{BB962C8B-B14F-4D97-AF65-F5344CB8AC3E}">
        <p14:creationId xmlns:p14="http://schemas.microsoft.com/office/powerpoint/2010/main" val="3256719407"/>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34278</TotalTime>
  <Words>4752</Words>
  <Application>Microsoft Office PowerPoint</Application>
  <PresentationFormat>On-screen Show (4:3)</PresentationFormat>
  <Paragraphs>466</Paragraphs>
  <Slides>68</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-apple-system</vt:lpstr>
      <vt:lpstr>Arial</vt:lpstr>
      <vt:lpstr>Calibri</vt:lpstr>
      <vt:lpstr>Helvetica</vt:lpstr>
      <vt:lpstr>Open Sans</vt:lpstr>
      <vt:lpstr>Wingdings</vt:lpstr>
      <vt:lpstr>Office Theme</vt:lpstr>
      <vt:lpstr> Class 2 – September 15  Does Anyone Govern the Internet?  A look at internet subject matter jurisdiction and net neutrality                                </vt:lpstr>
      <vt:lpstr>Admin Crap</vt:lpstr>
      <vt:lpstr> Presentations / Comments from presenters’ point of view</vt:lpstr>
      <vt:lpstr> Presentations / Comments from  class’ point of view</vt:lpstr>
      <vt:lpstr>Other announcements</vt:lpstr>
      <vt:lpstr>In the news! </vt:lpstr>
      <vt:lpstr>Whoa!!</vt:lpstr>
      <vt:lpstr>So Let’s THINK ABOUT something… </vt:lpstr>
      <vt:lpstr>Recall:</vt:lpstr>
      <vt:lpstr>CLASS EXERCISE</vt:lpstr>
      <vt:lpstr>TURN TO YOUR NEIGHBOURS AND DISCUSS FOR A FEW MINUTES… think about all the parties involved</vt:lpstr>
      <vt:lpstr>What have you got?</vt:lpstr>
      <vt:lpstr>Legal Issues – what I’ve got</vt:lpstr>
      <vt:lpstr>WHO OR WHAT HAS JURISDICTION OVER THE INTERNET? DOES ANYBODY? or…</vt:lpstr>
      <vt:lpstr>is there some government or independent body I can complain to so that PROF. mendelsohn will remove that tweet???</vt:lpstr>
      <vt:lpstr>Introductory Notes</vt:lpstr>
      <vt:lpstr>Canada - CRTC</vt:lpstr>
      <vt:lpstr>Meet Vicky Eatrides, CRTC Chair</vt:lpstr>
      <vt:lpstr>What does the CRTC do?</vt:lpstr>
      <vt:lpstr>What does the CRTC give us?</vt:lpstr>
      <vt:lpstr>Still kinda political? - Ministers</vt:lpstr>
      <vt:lpstr>Still kinda political?</vt:lpstr>
      <vt:lpstr>Still kinda political?  Minister Champagne’s mandate  (Dec 16, 2021)</vt:lpstr>
      <vt:lpstr>Oh yeah, it’s all politics baby</vt:lpstr>
      <vt:lpstr>Oh yeah, it’s all politics baby</vt:lpstr>
      <vt:lpstr>Telecommunications Act</vt:lpstr>
      <vt:lpstr>Telecommunications Act s. 7</vt:lpstr>
      <vt:lpstr>Does the broadcasting act cover the internet? Well it’s complicated. Didn't useD to be. Made teaching this topic easier! FML.</vt:lpstr>
      <vt:lpstr>Public Notice CRTC 1999-197</vt:lpstr>
      <vt:lpstr>CRTC 1999-197 (cont.)</vt:lpstr>
      <vt:lpstr>Reference re Broadcasting Act</vt:lpstr>
      <vt:lpstr>Reference re Broadcasting Act</vt:lpstr>
      <vt:lpstr>Reference re Broadcasting Act</vt:lpstr>
      <vt:lpstr>Reference re Broadcasting Act</vt:lpstr>
      <vt:lpstr>CRTC  Internet - Our Role</vt:lpstr>
      <vt:lpstr>CRTC  Internet - Our Role</vt:lpstr>
      <vt:lpstr>Traditional CRTC Conclusion</vt:lpstr>
      <vt:lpstr>Traditional CRTC Conclusion in effect: Telecom Regulatory Policy CRTC 2019-269</vt:lpstr>
      <vt:lpstr>Traditional CRTC Conclusion in effect: Telecom Regulatory Policy CRTC 2019-269</vt:lpstr>
      <vt:lpstr>“Traditional”  CRTC Present</vt:lpstr>
      <vt:lpstr>(Old) parting thought for this section</vt:lpstr>
      <vt:lpstr>Big 3 bills:  CRTC Future… and Present!</vt:lpstr>
      <vt:lpstr>CRTC Present – Bill C-11</vt:lpstr>
      <vt:lpstr>Online Streaming Act</vt:lpstr>
      <vt:lpstr>Online Streaming Act</vt:lpstr>
      <vt:lpstr>Online Streaming Act</vt:lpstr>
      <vt:lpstr>Online Streaming Act</vt:lpstr>
      <vt:lpstr>Online Streaming Act</vt:lpstr>
      <vt:lpstr>Online Streaming Act</vt:lpstr>
      <vt:lpstr>Online Streaming Act</vt:lpstr>
      <vt:lpstr>Online Streaming Act</vt:lpstr>
      <vt:lpstr>Online Streaming Act</vt:lpstr>
      <vt:lpstr>Broadcasting Regulatory Policy CRTC 2023-331 and Broadcasting Order CRTC 2023-332</vt:lpstr>
      <vt:lpstr>Broadcasting Regulatory Policy CRTC 2023-331 and Broadcasting Order CRTC 2023-332</vt:lpstr>
      <vt:lpstr>What’s up with this sh*t?</vt:lpstr>
      <vt:lpstr>The Online News Act</vt:lpstr>
      <vt:lpstr>Ok enough of this crtc crap back to “jurisdiction”</vt:lpstr>
      <vt:lpstr>Federal matter dammit!</vt:lpstr>
      <vt:lpstr>Even at the CA!</vt:lpstr>
      <vt:lpstr>BUT BUT BUT DON’T FORGET…</vt:lpstr>
      <vt:lpstr>General regulation of the internet</vt:lpstr>
      <vt:lpstr>U.S. Approach (intro)</vt:lpstr>
      <vt:lpstr>Telecommunications Act 1996</vt:lpstr>
      <vt:lpstr>Telecommunications Act 1996 s. 706</vt:lpstr>
      <vt:lpstr>Communications Decency Act</vt:lpstr>
      <vt:lpstr>Communications Decency Act</vt:lpstr>
      <vt:lpstr>From a News Item comment last year</vt:lpstr>
      <vt:lpstr>END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1201</cp:revision>
  <dcterms:created xsi:type="dcterms:W3CDTF">2011-09-16T14:20:42Z</dcterms:created>
  <dcterms:modified xsi:type="dcterms:W3CDTF">2024-09-17T12:09:33Z</dcterms:modified>
</cp:coreProperties>
</file>