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FA0C-1394-A3D5-4E19-F26AD28B9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D74C3-30D9-CE14-5094-7ADAC38FB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7E14-F276-E998-FB75-7C1FEF78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C4194-AA59-7C6B-C723-39DCCB1C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2D452-8CB5-5189-A0E1-E73F0A99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42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40A3-C967-DFD3-7F21-9287E75D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0DF26-A669-DDCD-AF7F-08683E424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3C8B1-BADB-AB0B-758B-D4D82E1A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E8CEF-76B0-B5A9-B506-70EB04AE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9BF37-4CFC-DB3F-0CE9-E7D0AC9A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538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5C36FE-76F2-0A76-2154-95101DD29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3448E-A343-487C-BA03-B402F819E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DD48C-1F4C-2319-50FE-D157085C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2E83-BF9B-7C25-F7DC-D60AAEAD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BCCDB-0FBB-6908-8F6A-FF70C205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239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8B0F-58F7-97C6-18D8-42B81F28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E1199-9841-80DD-6E93-ABBD0E7F1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AE3F9-096B-1776-8570-2C1F826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848E0-B666-0CD7-10FD-2B77A19D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C8B5-F724-E4BF-61DF-501D0E24D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16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28FE-D173-9EAD-ADDC-84E6F75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DA894-1F31-F224-E6AD-26B620FF9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E5F4C-BD31-A8EC-F741-35E61F54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3B3A-1C77-C621-1C39-98DBED89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5312-62F6-82CD-4FB6-D4210732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32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C8BA-000C-0C1A-9834-FC0912ED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0326A-8D31-2415-4583-AAD96100E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93F3F-5020-ECD0-719E-3D1C11F31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37CD3-5D2B-56C6-1B46-297E6361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02F0D-3A46-386D-310F-D9DD2D09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82578-099A-8383-840E-957D20E0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69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5C6E-98D6-9E0A-7607-BC773714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D40A9-6846-84BA-01BC-EAC9E8605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DC132-459D-8E5F-A2AC-3ABF9DB8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D924BC-88C7-7479-05A7-799E2227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BD3FD-569B-DC03-AA82-C2D91F3E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08D97-1E2F-E04E-F639-A77FA30D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1FC1C-1792-2CD3-1F53-E4BDC438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ADD41-1965-8742-A6B8-901105D8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86651-ECEE-9DE6-88C4-698ABBE3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0AD59-A21F-C306-7B8C-72B30827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2340E-EF58-DC81-E97A-E89ED674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A901B-DB2F-2B84-73FA-01BAAB17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09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70E43-FA95-C672-C5E2-9C2EE3F3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FBBA7-12D9-3E55-5BEE-CC398E1B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91ECB-4316-6F05-8CE5-DC2AC0A8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168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81FB-6E29-9346-9595-E395CDE7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9782-FD22-F138-78E9-C128C42DF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C8168-C33B-D0A8-F911-73A74796F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0AD38-A4C9-055F-BB1D-FF680DE2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DF1CD-5FC8-C45E-A632-73A16B34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F895-C59E-B66E-5A99-66C8E0C2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7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5F21-0108-A91F-64E6-DE322555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255A59-C1A7-BEF1-53BD-39AC3EDBF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2E4CE-B52C-D4AC-5CFB-BF208B74C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BC1DB-F32C-10D7-0B28-78C719C2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512D8-7CD7-0AAC-5D1D-B34F1854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8416A-0C39-ECC2-5AE2-7E7A1A09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87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4502E-B60A-BB2D-16FA-3531759F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8BF68-90D0-1B9A-D288-BCF684B8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3E6AD-3F54-74E3-743D-8D9F63939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CC49-4BAD-43B8-8F16-F33F7178DE18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AE3D4-7C85-1597-E171-4157A7837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1858-DA5C-68A1-7CEA-B3625873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21B7C-214D-40BF-AA4B-D1D0CE05A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2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85A98A-D7DE-6BF2-9FB1-01D31F44E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630" y="2446097"/>
            <a:ext cx="5546785" cy="1655762"/>
          </a:xfrm>
        </p:spPr>
        <p:txBody>
          <a:bodyPr>
            <a:normAutofit fontScale="62500" lnSpcReduction="20000"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4600" b="1" dirty="0">
                <a:solidFill>
                  <a:schemeClr val="bg1"/>
                </a:solidFill>
                <a:latin typeface="Georgia Pro" panose="020F0502020204030204" pitchFamily="18" charset="0"/>
              </a:rPr>
              <a:t>News Item Presentation</a:t>
            </a:r>
          </a:p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2900" b="1" dirty="0">
                <a:solidFill>
                  <a:schemeClr val="bg1"/>
                </a:solidFill>
                <a:latin typeface="Georgia Pro" panose="020F0502020204030204" pitchFamily="18" charset="0"/>
              </a:rPr>
              <a:t>Jiamei Wang </a:t>
            </a:r>
          </a:p>
          <a:p>
            <a:r>
              <a:rPr lang="en-CA" sz="2900" b="1" dirty="0">
                <a:solidFill>
                  <a:schemeClr val="bg1"/>
                </a:solidFill>
                <a:latin typeface="Georgia Pro" panose="020F0502020204030204" pitchFamily="18" charset="0"/>
              </a:rPr>
              <a:t>(pronounced Jamaica without the –ca…!)</a:t>
            </a:r>
          </a:p>
        </p:txBody>
      </p:sp>
      <p:pic>
        <p:nvPicPr>
          <p:cNvPr id="1026" name="Picture 2" descr="Giddy Up Fortnite Skin PNG Image - PurePNG | Free transparent CC0 PNG Image  Library">
            <a:extLst>
              <a:ext uri="{FF2B5EF4-FFF2-40B4-BE49-F238E27FC236}">
                <a16:creationId xmlns:a16="http://schemas.microsoft.com/office/drawing/2014/main" id="{14CA3CB5-C876-FD86-BEE6-7C2A874D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32" y="-591375"/>
            <a:ext cx="7385649" cy="738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5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34EE72-E326-BC3D-F4DF-D40A5ABA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66" y="780914"/>
            <a:ext cx="3460928" cy="5296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91F4C-33F6-5BC1-0C60-C971B8BB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859" y="2547030"/>
            <a:ext cx="2625399" cy="1763940"/>
          </a:xfrm>
          <a:prstGeom prst="rect">
            <a:avLst/>
          </a:prstGeom>
        </p:spPr>
      </p:pic>
      <p:pic>
        <p:nvPicPr>
          <p:cNvPr id="9" name="CID_234_Athena_Commando_M_LlamaRider">
            <a:hlinkClick r:id="" action="ppaction://media"/>
            <a:extLst>
              <a:ext uri="{FF2B5EF4-FFF2-40B4-BE49-F238E27FC236}">
                <a16:creationId xmlns:a16="http://schemas.microsoft.com/office/drawing/2014/main" id="{717D1814-3299-5D08-A7E5-2302462AD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9142" y="780914"/>
            <a:ext cx="3328164" cy="5323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00624-171F-0C6F-384F-A9587DADA14D}"/>
              </a:ext>
            </a:extLst>
          </p:cNvPr>
          <p:cNvSpPr txBox="1"/>
          <p:nvPr/>
        </p:nvSpPr>
        <p:spPr>
          <a:xfrm>
            <a:off x="4427507" y="1976251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chemeClr val="bg1"/>
                </a:solidFill>
                <a:latin typeface="Georgia Pro" panose="020F0502020204030204" pitchFamily="18" charset="0"/>
              </a:rPr>
              <a:t>Pretty highly rated…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04EF8-D8FF-22EC-9CE4-9376A58B992C}"/>
              </a:ext>
            </a:extLst>
          </p:cNvPr>
          <p:cNvSpPr txBox="1"/>
          <p:nvPr/>
        </p:nvSpPr>
        <p:spPr>
          <a:xfrm>
            <a:off x="587166" y="31085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chemeClr val="bg1"/>
                </a:solidFill>
                <a:latin typeface="Georgia Pro" panose="020F0502020204030204" pitchFamily="18" charset="0"/>
              </a:rPr>
              <a:t>About 1 CAD = 100 V-Bucks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BFD84-7A1A-AD3E-4A7C-A4681EDF5C54}"/>
              </a:ext>
            </a:extLst>
          </p:cNvPr>
          <p:cNvSpPr txBox="1"/>
          <p:nvPr/>
        </p:nvSpPr>
        <p:spPr>
          <a:xfrm>
            <a:off x="6735792" y="31085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chemeClr val="bg1"/>
                </a:solidFill>
                <a:latin typeface="Georgia Pro" panose="020F0502020204030204" pitchFamily="18" charset="0"/>
              </a:rPr>
              <a:t>Like come on tell me you wouldn’t buy this</a:t>
            </a:r>
          </a:p>
        </p:txBody>
      </p:sp>
    </p:spTree>
    <p:extLst>
      <p:ext uri="{BB962C8B-B14F-4D97-AF65-F5344CB8AC3E}">
        <p14:creationId xmlns:p14="http://schemas.microsoft.com/office/powerpoint/2010/main" val="31368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4E8A6-D38F-0FA5-13A5-3213740F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62" y="1016122"/>
            <a:ext cx="7978693" cy="4556541"/>
          </a:xfrm>
          <a:prstGeom prst="rect">
            <a:avLst/>
          </a:prstGeom>
        </p:spPr>
      </p:pic>
      <p:pic>
        <p:nvPicPr>
          <p:cNvPr id="7" name="Picture 6" descr="A person in a garment holding a chest&#10;&#10;Description automatically generated">
            <a:extLst>
              <a:ext uri="{FF2B5EF4-FFF2-40B4-BE49-F238E27FC236}">
                <a16:creationId xmlns:a16="http://schemas.microsoft.com/office/drawing/2014/main" id="{7AC8699C-6318-CA90-C5F6-D0F42FADF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r="11013"/>
          <a:stretch/>
        </p:blipFill>
        <p:spPr>
          <a:xfrm>
            <a:off x="8945592" y="1724563"/>
            <a:ext cx="2967487" cy="3848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CBEC74-1D67-E5B5-3CAC-5556C937ECB7}"/>
              </a:ext>
            </a:extLst>
          </p:cNvPr>
          <p:cNvSpPr txBox="1"/>
          <p:nvPr/>
        </p:nvSpPr>
        <p:spPr>
          <a:xfrm>
            <a:off x="7537329" y="5657212"/>
            <a:ext cx="4531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>
                <a:solidFill>
                  <a:schemeClr val="bg1"/>
                </a:solidFill>
                <a:latin typeface="Georgia Pro" panose="020F0502020204030204" pitchFamily="18" charset="0"/>
              </a:rPr>
              <a:t>Not sure about this one though… eek</a:t>
            </a:r>
          </a:p>
        </p:txBody>
      </p:sp>
    </p:spTree>
    <p:extLst>
      <p:ext uri="{BB962C8B-B14F-4D97-AF65-F5344CB8AC3E}">
        <p14:creationId xmlns:p14="http://schemas.microsoft.com/office/powerpoint/2010/main" val="389400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C5D8595-45AA-D398-ED8F-720D42512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399" y="4421545"/>
            <a:ext cx="7729268" cy="1655762"/>
          </a:xfrm>
        </p:spPr>
        <p:txBody>
          <a:bodyPr>
            <a:normAutofit fontScale="92500" lnSpcReduction="10000"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4600" b="1" dirty="0">
                <a:solidFill>
                  <a:schemeClr val="bg1"/>
                </a:solidFill>
                <a:latin typeface="Georgia Pro" panose="020F0502020204030204" pitchFamily="18" charset="0"/>
              </a:rPr>
              <a:t>Seems pretty fun… so what’s the problem here?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5F86B4FD-89AB-C1A4-B2EF-5E53ED981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2" y="869083"/>
            <a:ext cx="2956883" cy="3465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17382-76FE-732D-78C3-CC2194B6563E}"/>
              </a:ext>
            </a:extLst>
          </p:cNvPr>
          <p:cNvSpPr txBox="1"/>
          <p:nvPr/>
        </p:nvSpPr>
        <p:spPr>
          <a:xfrm>
            <a:off x="4059716" y="117109"/>
            <a:ext cx="38646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Georgia Pro" panose="020F0502020204030204" pitchFamily="18" charset="0"/>
              </a:rPr>
              <a:t>(FYI, this is the “IDK” “shrug” emote for 200 V-Bucks)</a:t>
            </a:r>
          </a:p>
        </p:txBody>
      </p:sp>
    </p:spTree>
    <p:extLst>
      <p:ext uri="{BB962C8B-B14F-4D97-AF65-F5344CB8AC3E}">
        <p14:creationId xmlns:p14="http://schemas.microsoft.com/office/powerpoint/2010/main" val="284053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C5D8595-45AA-D398-ED8F-720D42512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6762" y="5289646"/>
            <a:ext cx="7729268" cy="1655762"/>
          </a:xfrm>
        </p:spPr>
        <p:txBody>
          <a:bodyPr>
            <a:normAutofit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</a:rPr>
              <a:t>Um… so here’s the issue: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319F79-221A-C228-B2A5-B8D3CEA2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702" y="39548"/>
            <a:ext cx="4438878" cy="3670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D138C-14AC-FE8B-35C0-256D8A976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34" y="3554762"/>
            <a:ext cx="3749191" cy="2938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2A054-C17C-F07F-15D7-E9752C05D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81" y="69516"/>
            <a:ext cx="3946581" cy="3078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A58B8-2E8C-2F15-2FFE-34785186E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44" y="1619157"/>
            <a:ext cx="4127712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C5D8595-45AA-D398-ED8F-720D42512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227" y="2325073"/>
            <a:ext cx="7729268" cy="1655762"/>
          </a:xfrm>
        </p:spPr>
        <p:txBody>
          <a:bodyPr>
            <a:normAutofit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</a:rPr>
              <a:t>Today’s news article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40EBB-3016-2ACC-5BFA-9EB85FC9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01" y="399894"/>
            <a:ext cx="5416828" cy="60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C5D8595-45AA-D398-ED8F-720D42512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159329"/>
            <a:ext cx="7729268" cy="1655762"/>
          </a:xfrm>
        </p:spPr>
        <p:txBody>
          <a:bodyPr>
            <a:normAutofit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</a:rPr>
              <a:t>So… potential </a:t>
            </a:r>
            <a:r>
              <a:rPr lang="en-CA" sz="3600" b="1" dirty="0">
                <a:solidFill>
                  <a:srgbClr val="FF0000"/>
                </a:solidFill>
                <a:latin typeface="Georgia Pro" panose="020F0502020204030204" pitchFamily="18" charset="0"/>
              </a:rPr>
              <a:t>legal</a:t>
            </a:r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</a:rPr>
              <a:t> issues?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BBB87-100C-93ED-3C72-586AAE29FF73}"/>
              </a:ext>
            </a:extLst>
          </p:cNvPr>
          <p:cNvSpPr txBox="1"/>
          <p:nvPr/>
        </p:nvSpPr>
        <p:spPr>
          <a:xfrm>
            <a:off x="562874" y="754630"/>
            <a:ext cx="77292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Georgia Pro" panose="020F0502020204030204" pitchFamily="18" charset="0"/>
              </a:rPr>
              <a:t>(Feel free to add more I am nervous and lonely up here)</a:t>
            </a:r>
            <a:endParaRPr lang="en-CA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012DB-2E4E-02FE-465F-F21BAF54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016" y="1160070"/>
            <a:ext cx="3094989" cy="4599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12E1E-E793-E8F7-172A-9424C51D5868}"/>
              </a:ext>
            </a:extLst>
          </p:cNvPr>
          <p:cNvSpPr txBox="1"/>
          <p:nvPr/>
        </p:nvSpPr>
        <p:spPr>
          <a:xfrm>
            <a:off x="562875" y="1177258"/>
            <a:ext cx="8175683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- Informed consent? Terms and Conditions for children??? Is it Epic Games’ responsibility to “child-proof” certain in-game mechanisms?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B13ED-E284-5F2F-5E67-77821BDC49EA}"/>
              </a:ext>
            </a:extLst>
          </p:cNvPr>
          <p:cNvSpPr txBox="1"/>
          <p:nvPr/>
        </p:nvSpPr>
        <p:spPr>
          <a:xfrm>
            <a:off x="562875" y="2942258"/>
            <a:ext cx="8175684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- Children on the Internet/online games: are they independent actors or in the shadow of their parents?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BD0E2-CA20-2414-1162-FFB111FCB59B}"/>
              </a:ext>
            </a:extLst>
          </p:cNvPr>
          <p:cNvSpPr txBox="1"/>
          <p:nvPr/>
        </p:nvSpPr>
        <p:spPr>
          <a:xfrm>
            <a:off x="562875" y="3685024"/>
            <a:ext cx="8175683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- Parental controls for purchasing payments, adding/removing friends, </a:t>
            </a:r>
            <a:r>
              <a:rPr lang="en-CA" b="1" dirty="0" err="1">
                <a:solidFill>
                  <a:schemeClr val="bg1"/>
                </a:solidFill>
                <a:latin typeface="Georgia Pro" panose="020F0502020204030204" pitchFamily="18" charset="0"/>
              </a:rPr>
              <a:t>etc</a:t>
            </a:r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386BC-0448-2DD4-DCEF-E8C5B3597873}"/>
              </a:ext>
            </a:extLst>
          </p:cNvPr>
          <p:cNvSpPr txBox="1"/>
          <p:nvPr/>
        </p:nvSpPr>
        <p:spPr>
          <a:xfrm>
            <a:off x="562874" y="4436819"/>
            <a:ext cx="8175684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- Gray area: are kids’ unauthorized charges fraud? Who’s responsible, the bank, you, or Epic Games?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01477F-E7AD-A162-A8EF-9EB5590D291E}"/>
              </a:ext>
            </a:extLst>
          </p:cNvPr>
          <p:cNvSpPr txBox="1"/>
          <p:nvPr/>
        </p:nvSpPr>
        <p:spPr>
          <a:xfrm>
            <a:off x="8470193" y="489217"/>
            <a:ext cx="38646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Georgia Pro" panose="020F0502020204030204" pitchFamily="18" charset="0"/>
              </a:rPr>
              <a:t>(This is the “waterworks” emote, thank you Epic Games very epic)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25CA-B0A8-2154-5315-48CEB8AA9838}"/>
              </a:ext>
            </a:extLst>
          </p:cNvPr>
          <p:cNvSpPr txBox="1"/>
          <p:nvPr/>
        </p:nvSpPr>
        <p:spPr>
          <a:xfrm>
            <a:off x="560021" y="5193135"/>
            <a:ext cx="8178582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 Pro" panose="020F0502020204030204" pitchFamily="18" charset="0"/>
              </a:rPr>
              <a:t>- </a:t>
            </a:r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Dark patterns? Deceptive techniques to keep players hooked? Manipulation literacy? </a:t>
            </a:r>
            <a:r>
              <a:rPr lang="en-US" b="1" dirty="0">
                <a:solidFill>
                  <a:schemeClr val="bg1"/>
                </a:solidFill>
                <a:latin typeface="Georgia Pro" panose="020F0502020204030204" pitchFamily="18" charset="0"/>
              </a:rPr>
              <a:t>$222 billion industry, popularized in part by giving illusory and dangerous impression</a:t>
            </a:r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 of user control: who’s actually in control? Do child users really understand what’s happening?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EA3958-3DE2-1437-0AE2-555022080C27}"/>
              </a:ext>
            </a:extLst>
          </p:cNvPr>
          <p:cNvSpPr txBox="1"/>
          <p:nvPr/>
        </p:nvSpPr>
        <p:spPr>
          <a:xfrm>
            <a:off x="562874" y="2187601"/>
            <a:ext cx="8175684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eorgia Pro" panose="020F0502020204030204" pitchFamily="18" charset="0"/>
              </a:rPr>
              <a:t>- Privacy??? Siphoning children’s data? In game voice/text communication?</a:t>
            </a:r>
          </a:p>
        </p:txBody>
      </p:sp>
    </p:spTree>
    <p:extLst>
      <p:ext uri="{BB962C8B-B14F-4D97-AF65-F5344CB8AC3E}">
        <p14:creationId xmlns:p14="http://schemas.microsoft.com/office/powerpoint/2010/main" val="12184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C5D8595-45AA-D398-ED8F-720D42512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366" y="4231516"/>
            <a:ext cx="7729268" cy="1655762"/>
          </a:xfrm>
        </p:spPr>
        <p:txBody>
          <a:bodyPr>
            <a:normAutofit/>
          </a:bodyPr>
          <a:lstStyle/>
          <a:p>
            <a:endParaRPr lang="en-CA" b="1" dirty="0">
              <a:solidFill>
                <a:schemeClr val="bg1"/>
              </a:solidFill>
              <a:latin typeface="Georgia Pro" panose="020F0502020204030204" pitchFamily="18" charset="0"/>
            </a:endParaRPr>
          </a:p>
          <a:p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</a:rPr>
              <a:t>Thank you </a:t>
            </a:r>
            <a:r>
              <a:rPr lang="en-CA" sz="3600" b="1" dirty="0">
                <a:solidFill>
                  <a:schemeClr val="bg1"/>
                </a:solidFill>
                <a:latin typeface="Georgia Pro" panose="020F0502020204030204" pitchFamily="18" charset="0"/>
                <a:sym typeface="Wingdings" panose="05000000000000000000" pitchFamily="2" charset="2"/>
              </a:rPr>
              <a:t> </a:t>
            </a:r>
            <a:endParaRPr lang="en-CA" sz="3600" b="1" dirty="0">
              <a:solidFill>
                <a:schemeClr val="bg1"/>
              </a:solidFill>
              <a:latin typeface="Georgia Pro" panose="020F0502020204030204" pitchFamily="18" charset="0"/>
            </a:endParaRPr>
          </a:p>
        </p:txBody>
      </p:sp>
      <p:pic>
        <p:nvPicPr>
          <p:cNvPr id="2050" name="Picture 2" descr="Fortnite | TRUE HEART Emote - How To Get - GameWith">
            <a:extLst>
              <a:ext uri="{FF2B5EF4-FFF2-40B4-BE49-F238E27FC236}">
                <a16:creationId xmlns:a16="http://schemas.microsoft.com/office/drawing/2014/main" id="{2C710555-6F8B-677A-447D-474432B6A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31141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257</Words>
  <Application>Microsoft Office PowerPoint</Application>
  <PresentationFormat>Widescreen</PresentationFormat>
  <Paragraphs>28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Jiamei Wang</dc:creator>
  <cp:lastModifiedBy>Jiamei Wang</cp:lastModifiedBy>
  <cp:revision>1</cp:revision>
  <dcterms:created xsi:type="dcterms:W3CDTF">2023-09-25T15:42:17Z</dcterms:created>
  <dcterms:modified xsi:type="dcterms:W3CDTF">2023-09-25T17:01:40Z</dcterms:modified>
</cp:coreProperties>
</file>