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handoutMasterIdLst>
    <p:handoutMasterId r:id="rId65"/>
  </p:handoutMasterIdLst>
  <p:sldIdLst>
    <p:sldId id="256" r:id="rId2"/>
    <p:sldId id="401" r:id="rId3"/>
    <p:sldId id="568" r:id="rId4"/>
    <p:sldId id="664" r:id="rId5"/>
    <p:sldId id="645" r:id="rId6"/>
    <p:sldId id="679" r:id="rId7"/>
    <p:sldId id="437" r:id="rId8"/>
    <p:sldId id="507" r:id="rId9"/>
    <p:sldId id="540" r:id="rId10"/>
    <p:sldId id="509" r:id="rId11"/>
    <p:sldId id="542" r:id="rId12"/>
    <p:sldId id="660" r:id="rId13"/>
    <p:sldId id="667" r:id="rId14"/>
    <p:sldId id="505" r:id="rId15"/>
    <p:sldId id="551" r:id="rId16"/>
    <p:sldId id="676" r:id="rId17"/>
    <p:sldId id="678" r:id="rId18"/>
    <p:sldId id="553" r:id="rId19"/>
    <p:sldId id="557" r:id="rId20"/>
    <p:sldId id="544" r:id="rId21"/>
    <p:sldId id="545" r:id="rId22"/>
    <p:sldId id="554" r:id="rId23"/>
    <p:sldId id="555" r:id="rId24"/>
    <p:sldId id="558" r:id="rId25"/>
    <p:sldId id="546" r:id="rId26"/>
    <p:sldId id="547" r:id="rId27"/>
    <p:sldId id="548" r:id="rId28"/>
    <p:sldId id="549" r:id="rId29"/>
    <p:sldId id="556" r:id="rId30"/>
    <p:sldId id="673" r:id="rId31"/>
    <p:sldId id="674" r:id="rId32"/>
    <p:sldId id="675" r:id="rId33"/>
    <p:sldId id="670" r:id="rId34"/>
    <p:sldId id="652" r:id="rId35"/>
    <p:sldId id="606" r:id="rId36"/>
    <p:sldId id="607" r:id="rId37"/>
    <p:sldId id="559" r:id="rId38"/>
    <p:sldId id="560" r:id="rId39"/>
    <p:sldId id="561" r:id="rId40"/>
    <p:sldId id="608" r:id="rId41"/>
    <p:sldId id="609" r:id="rId42"/>
    <p:sldId id="610" r:id="rId43"/>
    <p:sldId id="611" r:id="rId44"/>
    <p:sldId id="612" r:id="rId45"/>
    <p:sldId id="613" r:id="rId46"/>
    <p:sldId id="614" r:id="rId47"/>
    <p:sldId id="615" r:id="rId48"/>
    <p:sldId id="616" r:id="rId49"/>
    <p:sldId id="565" r:id="rId50"/>
    <p:sldId id="617" r:id="rId51"/>
    <p:sldId id="572" r:id="rId52"/>
    <p:sldId id="577" r:id="rId53"/>
    <p:sldId id="579" r:id="rId54"/>
    <p:sldId id="580" r:id="rId55"/>
    <p:sldId id="578" r:id="rId56"/>
    <p:sldId id="618" r:id="rId57"/>
    <p:sldId id="666" r:id="rId58"/>
    <p:sldId id="567" r:id="rId59"/>
    <p:sldId id="571" r:id="rId60"/>
    <p:sldId id="569" r:id="rId61"/>
    <p:sldId id="584" r:id="rId62"/>
    <p:sldId id="574" r:id="rId6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24" autoAdjust="0"/>
  </p:normalViewPr>
  <p:slideViewPr>
    <p:cSldViewPr>
      <p:cViewPr varScale="1">
        <p:scale>
          <a:sx n="75" d="100"/>
          <a:sy n="75" d="100"/>
        </p:scale>
        <p:origin x="16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9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10/31/2022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10/31/2022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CA" dirty="0"/>
              <a:t>Showed you this last week</a:t>
            </a:r>
            <a:endParaRPr lang="en-US" altLang="en-US" dirty="0"/>
          </a:p>
          <a:p>
            <a:pPr eaLnBrk="1" hangingPunct="1">
              <a:spcBef>
                <a:spcPct val="0"/>
              </a:spcBef>
            </a:pPr>
            <a:r>
              <a:rPr lang="en-US" altLang="en-US" dirty="0" err="1"/>
              <a:t>Baglow</a:t>
            </a:r>
            <a:r>
              <a:rPr lang="en-US" altLang="en-US" dirty="0"/>
              <a:t> – Defendants operated a message board, failed to remove defamatory content, liable</a:t>
            </a:r>
          </a:p>
          <a:p>
            <a:pPr eaLnBrk="1" hangingPunct="1">
              <a:spcBef>
                <a:spcPct val="0"/>
              </a:spcBef>
            </a:pPr>
            <a:r>
              <a:rPr lang="en-US" altLang="en-US" dirty="0"/>
              <a:t>Weaver – National post comments section did remove once they became aware, not liable</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1984562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That was all in Canada! Very few big hosts of user content in Canada</a:t>
            </a:r>
          </a:p>
          <a:p>
            <a:r>
              <a:rPr lang="en-CA" dirty="0"/>
              <a:t>Brought this up in class 2</a:t>
            </a:r>
          </a:p>
          <a:p>
            <a:r>
              <a:rPr lang="en-CA" i="0" dirty="0"/>
              <a:t>230 is reaction to  </a:t>
            </a:r>
            <a:r>
              <a:rPr lang="en-CA" i="1" dirty="0"/>
              <a:t>Stratton Oakmont </a:t>
            </a:r>
            <a:r>
              <a:rPr lang="en-CA" i="0" dirty="0"/>
              <a:t>case</a:t>
            </a:r>
            <a:r>
              <a:rPr lang="en-CA" dirty="0"/>
              <a:t>, held that at common law the provider of an electronic message-board service was potentially liable for its user’s defamatory message</a:t>
            </a:r>
          </a:p>
          <a:p>
            <a:r>
              <a:rPr lang="en-CA" dirty="0"/>
              <a:t>IF THERER ARE TWO AMERCIAN LAWS YOU MUST TALE FROM THIS CLASS, IT’S THIS AND SECTION 512 DMCA RE COPYRIGHT (Notice and takedown)</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a:t>
            </a:fld>
            <a:endParaRPr lang="en-US" altLang="en-US"/>
          </a:p>
        </p:txBody>
      </p:sp>
    </p:spTree>
    <p:extLst>
      <p:ext uri="{BB962C8B-B14F-4D97-AF65-F5344CB8AC3E}">
        <p14:creationId xmlns:p14="http://schemas.microsoft.com/office/powerpoint/2010/main" val="1638337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Important 2</a:t>
            </a:r>
            <a:r>
              <a:rPr lang="en-CA" baseline="30000" dirty="0"/>
              <a:t>nd</a:t>
            </a:r>
            <a:r>
              <a:rPr lang="en-CA" dirty="0"/>
              <a:t> part that no one knows!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Called the “</a:t>
            </a:r>
            <a:r>
              <a:rPr lang="en-CA" b="1" dirty="0"/>
              <a:t>Good Samaritan</a:t>
            </a:r>
            <a:r>
              <a:rPr lang="en-CA" dirty="0"/>
              <a:t>” portion of the law</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13</a:t>
            </a:fld>
            <a:endParaRPr lang="en-US" altLang="en-US"/>
          </a:p>
        </p:txBody>
      </p:sp>
    </p:spTree>
    <p:extLst>
      <p:ext uri="{BB962C8B-B14F-4D97-AF65-F5344CB8AC3E}">
        <p14:creationId xmlns:p14="http://schemas.microsoft.com/office/powerpoint/2010/main" val="374286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14</a:t>
            </a:fld>
            <a:endParaRPr lang="en-US" altLang="en-US"/>
          </a:p>
        </p:txBody>
      </p:sp>
    </p:spTree>
    <p:extLst>
      <p:ext uri="{BB962C8B-B14F-4D97-AF65-F5344CB8AC3E}">
        <p14:creationId xmlns:p14="http://schemas.microsoft.com/office/powerpoint/2010/main" val="1512479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Distributor liability </a:t>
            </a:r>
            <a:r>
              <a:rPr lang="en-CA" dirty="0">
                <a:sym typeface="Wingdings" panose="05000000000000000000" pitchFamily="2" charset="2"/>
              </a:rPr>
              <a:t> get a notice don’t remove, you are liable</a:t>
            </a:r>
            <a:endParaRPr lang="en-CA" dirty="0"/>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15</a:t>
            </a:fld>
            <a:endParaRPr lang="en-US" altLang="en-US"/>
          </a:p>
        </p:txBody>
      </p:sp>
    </p:spTree>
    <p:extLst>
      <p:ext uri="{BB962C8B-B14F-4D97-AF65-F5344CB8AC3E}">
        <p14:creationId xmlns:p14="http://schemas.microsoft.com/office/powerpoint/2010/main" val="76529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Jones – lower court denied s. 230 immunity, CA overturned</a:t>
            </a:r>
          </a:p>
          <a:p>
            <a:r>
              <a:rPr lang="en-CA" dirty="0" err="1"/>
              <a:t>Ripoff</a:t>
            </a:r>
            <a:r>
              <a:rPr lang="en-CA" dirty="0"/>
              <a:t> report – VIP Arbitration costs you $2000, then an extra $250 for each comment!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18</a:t>
            </a:fld>
            <a:endParaRPr lang="en-US" altLang="en-US"/>
          </a:p>
        </p:txBody>
      </p:sp>
    </p:spTree>
    <p:extLst>
      <p:ext uri="{BB962C8B-B14F-4D97-AF65-F5344CB8AC3E}">
        <p14:creationId xmlns:p14="http://schemas.microsoft.com/office/powerpoint/2010/main" val="2362361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Canoe v Corriveau freedom of X was not enough, here it was, objectively not defamation</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19</a:t>
            </a:fld>
            <a:endParaRPr lang="en-US" altLang="en-US"/>
          </a:p>
        </p:txBody>
      </p:sp>
    </p:spTree>
    <p:extLst>
      <p:ext uri="{BB962C8B-B14F-4D97-AF65-F5344CB8AC3E}">
        <p14:creationId xmlns:p14="http://schemas.microsoft.com/office/powerpoint/2010/main" val="3577817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F – links from a website to defamatory content. Newton runs website, published links to defamatory content </a:t>
            </a:r>
          </a:p>
          <a:p>
            <a:pPr eaLnBrk="1" hangingPunct="1">
              <a:spcBef>
                <a:spcPct val="0"/>
              </a:spcBef>
            </a:pPr>
            <a:r>
              <a:rPr lang="en-US" altLang="en-US" dirty="0"/>
              <a:t>Concurring opinion (Fish and McLachlan) – reaction to </a:t>
            </a:r>
            <a:r>
              <a:rPr lang="en-US" altLang="en-US" dirty="0" err="1"/>
              <a:t>Abella’s</a:t>
            </a:r>
            <a:r>
              <a:rPr lang="en-US" altLang="en-US" dirty="0"/>
              <a:t> test which was you have to REPEAT the defamatory content</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3530166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Defamatory “S</a:t>
            </a:r>
            <a:r>
              <a:rPr lang="en-CA" altLang="en-US" dirty="0" err="1"/>
              <a:t>nippets</a:t>
            </a:r>
            <a:r>
              <a:rPr lang="en-CA" altLang="en-US" dirty="0"/>
              <a:t>” of text from site on Google results </a:t>
            </a:r>
            <a:r>
              <a:rPr lang="en-CA" altLang="en-US" dirty="0">
                <a:sym typeface="Wingdings" panose="05000000000000000000" pitchFamily="2" charset="2"/>
              </a:rPr>
              <a:t> NOTE RIPOFF REPORT</a:t>
            </a:r>
            <a:endParaRPr lang="en-CA" altLang="en-US" dirty="0"/>
          </a:p>
          <a:p>
            <a:pPr eaLnBrk="1" hangingPunct="1">
              <a:spcBef>
                <a:spcPct val="0"/>
              </a:spcBef>
              <a:buFontTx/>
              <a:buChar char="•"/>
            </a:pPr>
            <a:r>
              <a:rPr lang="en-US" altLang="en-US" dirty="0"/>
              <a:t>publishing a hyperlink to defamatory material along with search results information made Google a secondary publisher of the information </a:t>
            </a:r>
            <a:r>
              <a:rPr lang="en-US" altLang="en-US" dirty="0">
                <a:sym typeface="Wingdings" panose="05000000000000000000" pitchFamily="2" charset="2"/>
              </a:rPr>
              <a:t> importance was title of the result, which is a hyperlink  this cited Crookes which said “</a:t>
            </a:r>
            <a:r>
              <a:rPr lang="en-US" altLang="en-US" dirty="0"/>
              <a:t>The Court held that merely creating a hyperlink without more did not amount to publication of the material on the external webpage”, here there was more</a:t>
            </a:r>
          </a:p>
          <a:p>
            <a:pPr eaLnBrk="1" hangingPunct="1">
              <a:spcBef>
                <a:spcPct val="0"/>
              </a:spcBef>
              <a:buFontTx/>
              <a:buChar char="•"/>
            </a:pPr>
            <a:r>
              <a:rPr lang="en-US" altLang="en-US" dirty="0"/>
              <a:t>$115k damages awarded</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21</a:t>
            </a:fld>
            <a:endParaRPr lang="en-US" altLang="en-US"/>
          </a:p>
        </p:txBody>
      </p:sp>
    </p:spTree>
    <p:extLst>
      <p:ext uri="{BB962C8B-B14F-4D97-AF65-F5344CB8AC3E}">
        <p14:creationId xmlns:p14="http://schemas.microsoft.com/office/powerpoint/2010/main" val="3078678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22</a:t>
            </a:fld>
            <a:endParaRPr lang="en-US" altLang="en-US"/>
          </a:p>
        </p:txBody>
      </p:sp>
    </p:spTree>
    <p:extLst>
      <p:ext uri="{BB962C8B-B14F-4D97-AF65-F5344CB8AC3E}">
        <p14:creationId xmlns:p14="http://schemas.microsoft.com/office/powerpoint/2010/main" val="282002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sym typeface="Wingdings" panose="05000000000000000000" pitchFamily="2" charset="2"/>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1827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Australia – no CDA protection, can be publisher</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24</a:t>
            </a:fld>
            <a:endParaRPr lang="en-US" altLang="en-US"/>
          </a:p>
        </p:txBody>
      </p:sp>
    </p:spTree>
    <p:extLst>
      <p:ext uri="{BB962C8B-B14F-4D97-AF65-F5344CB8AC3E}">
        <p14:creationId xmlns:p14="http://schemas.microsoft.com/office/powerpoint/2010/main" val="1989316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Very rare, rarely used</a:t>
            </a:r>
          </a:p>
          <a:p>
            <a:pPr eaLnBrk="1" hangingPunct="1">
              <a:spcBef>
                <a:spcPct val="0"/>
              </a:spcBef>
            </a:pPr>
            <a:r>
              <a:rPr lang="en-US" altLang="en-US" dirty="0"/>
              <a:t>Criminal speech is problematic</a:t>
            </a:r>
          </a:p>
          <a:p>
            <a:pPr eaLnBrk="1" hangingPunct="1">
              <a:spcBef>
                <a:spcPct val="0"/>
              </a:spcBef>
            </a:pPr>
            <a:r>
              <a:rPr lang="en-US" altLang="en-US" dirty="0"/>
              <a:t>301 is generally held unconstitutional by the courts (4 different provinces, not yet at SCC), violating freedom of expression and not saved by s. 1</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26</a:t>
            </a:fld>
            <a:endParaRPr lang="en-US" altLang="en-US"/>
          </a:p>
        </p:txBody>
      </p:sp>
    </p:spTree>
    <p:extLst>
      <p:ext uri="{BB962C8B-B14F-4D97-AF65-F5344CB8AC3E}">
        <p14:creationId xmlns:p14="http://schemas.microsoft.com/office/powerpoint/2010/main" val="200086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 Long conversations on Twitter with two women Guthrie et Reilly</a:t>
            </a:r>
          </a:p>
          <a:p>
            <a:pPr eaLnBrk="1" hangingPunct="1">
              <a:spcBef>
                <a:spcPct val="0"/>
              </a:spcBef>
              <a:buFontTx/>
              <a:buChar char="•"/>
            </a:pPr>
            <a:r>
              <a:rPr lang="en-US" altLang="en-US" dirty="0"/>
              <a:t>Nasty tweets, women said they feared for their safety</a:t>
            </a:r>
          </a:p>
          <a:p>
            <a:pPr eaLnBrk="1" hangingPunct="1">
              <a:spcBef>
                <a:spcPct val="0"/>
              </a:spcBef>
              <a:buFontTx/>
              <a:buChar char="•"/>
            </a:pPr>
            <a:r>
              <a:rPr lang="en-US" altLang="en-US" dirty="0"/>
              <a:t>E.g. @</a:t>
            </a:r>
            <a:r>
              <a:rPr lang="en-US" altLang="en-US" dirty="0" err="1"/>
              <a:t>LadySnarksalot</a:t>
            </a:r>
            <a:r>
              <a:rPr lang="en-US" altLang="en-US" dirty="0"/>
              <a:t> how fat is your ass</a:t>
            </a:r>
          </a:p>
          <a:p>
            <a:pPr eaLnBrk="1" hangingPunct="1">
              <a:spcBef>
                <a:spcPct val="0"/>
              </a:spcBef>
              <a:buFontTx/>
              <a:buChar char="•"/>
            </a:pPr>
            <a:r>
              <a:rPr lang="en-US" altLang="en-US" dirty="0"/>
              <a:t>Judge cites freedom of expression</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28</a:t>
            </a:fld>
            <a:endParaRPr lang="en-US" altLang="en-US"/>
          </a:p>
        </p:txBody>
      </p:sp>
    </p:spTree>
    <p:extLst>
      <p:ext uri="{BB962C8B-B14F-4D97-AF65-F5344CB8AC3E}">
        <p14:creationId xmlns:p14="http://schemas.microsoft.com/office/powerpoint/2010/main" val="1412270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4211641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Facts way too complicated, many parties, many </a:t>
            </a:r>
            <a:r>
              <a:rPr lang="en-CA" dirty="0" err="1"/>
              <a:t>campaigs</a:t>
            </a:r>
            <a:r>
              <a:rPr lang="en-CA" dirty="0"/>
              <a:t> of cyberstalking and cyberbullying</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30</a:t>
            </a:fld>
            <a:endParaRPr lang="en-US" altLang="en-US"/>
          </a:p>
        </p:txBody>
      </p:sp>
    </p:spTree>
    <p:extLst>
      <p:ext uri="{BB962C8B-B14F-4D97-AF65-F5344CB8AC3E}">
        <p14:creationId xmlns:p14="http://schemas.microsoft.com/office/powerpoint/2010/main" val="287476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Racism, death threats, defamation, social media networks, possible criminality </a:t>
            </a:r>
            <a:r>
              <a:rPr lang="en-CA" dirty="0">
                <a:sym typeface="Wingdings" panose="05000000000000000000" pitchFamily="2" charset="2"/>
              </a:rPr>
              <a:t> the case has it all!</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33</a:t>
            </a:fld>
            <a:endParaRPr lang="en-US" altLang="en-US"/>
          </a:p>
        </p:txBody>
      </p:sp>
    </p:spTree>
    <p:extLst>
      <p:ext uri="{BB962C8B-B14F-4D97-AF65-F5344CB8AC3E}">
        <p14:creationId xmlns:p14="http://schemas.microsoft.com/office/powerpoint/2010/main" val="2426048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Reputation – in </a:t>
            </a:r>
            <a:r>
              <a:rPr lang="en-CA" b="1" dirty="0"/>
              <a:t>visual</a:t>
            </a:r>
            <a:r>
              <a:rPr lang="en-CA" dirty="0"/>
              <a:t> form! Defamation we just looked at was about </a:t>
            </a:r>
            <a:r>
              <a:rPr lang="en-CA" b="1" dirty="0"/>
              <a:t>words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34</a:t>
            </a:fld>
            <a:endParaRPr lang="en-US" altLang="en-US"/>
          </a:p>
        </p:txBody>
      </p:sp>
    </p:spTree>
    <p:extLst>
      <p:ext uri="{BB962C8B-B14F-4D97-AF65-F5344CB8AC3E}">
        <p14:creationId xmlns:p14="http://schemas.microsoft.com/office/powerpoint/2010/main" val="2902689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Others? i.e. enough PI to identify you, like email, Twitter user account name</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35</a:t>
            </a:fld>
            <a:endParaRPr lang="en-US" altLang="en-US"/>
          </a:p>
        </p:txBody>
      </p:sp>
    </p:spTree>
    <p:extLst>
      <p:ext uri="{BB962C8B-B14F-4D97-AF65-F5344CB8AC3E}">
        <p14:creationId xmlns:p14="http://schemas.microsoft.com/office/powerpoint/2010/main" val="4105516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A52BD7C-8B63-5C5A-8A8C-616680AB5B91}"/>
              </a:ext>
            </a:extLst>
          </p:cNvPr>
          <p:cNvSpPr>
            <a:spLocks noGrp="1"/>
          </p:cNvSpPr>
          <p:nvPr>
            <p:ph type="body" idx="1"/>
          </p:nvPr>
        </p:nvSpPr>
        <p:spPr/>
        <p:txBody>
          <a:bodyPr/>
          <a:lstStyle/>
          <a:p>
            <a:r>
              <a:rPr lang="en-CA" dirty="0"/>
              <a:t>Company making money of me by putting that on their blog?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0313ABC-7F85-4025-ABD8-8103DEBC5276}"/>
              </a:ext>
            </a:extLst>
          </p:cNvPr>
          <p:cNvSpPr>
            <a:spLocks noGrp="1"/>
          </p:cNvSpPr>
          <p:nvPr>
            <p:ph type="body" idx="1"/>
          </p:nvPr>
        </p:nvSpPr>
        <p:spPr/>
        <p:txBody>
          <a:bodyPr/>
          <a:lstStyle/>
          <a:p>
            <a:r>
              <a:rPr lang="en-CA" dirty="0"/>
              <a:t>AB Bragg – Michell presenting next week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Ask Katherine (Beaulieu) if she wants to add</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a:t>
            </a:fld>
            <a:endParaRPr lang="en-US" altLang="en-US"/>
          </a:p>
        </p:txBody>
      </p:sp>
    </p:spTree>
    <p:extLst>
      <p:ext uri="{BB962C8B-B14F-4D97-AF65-F5344CB8AC3E}">
        <p14:creationId xmlns:p14="http://schemas.microsoft.com/office/powerpoint/2010/main" val="3681015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4499CE0-6B46-E3AC-7610-EB6DB678B8AB}"/>
              </a:ext>
            </a:extLst>
          </p:cNvPr>
          <p:cNvSpPr>
            <a:spLocks noGrp="1"/>
          </p:cNvSpPr>
          <p:nvPr>
            <p:ph type="body" idx="1"/>
          </p:nvPr>
        </p:nvSpPr>
        <p:spPr/>
        <p:txBody>
          <a:bodyPr/>
          <a:lstStyle/>
          <a:p>
            <a:r>
              <a:rPr lang="en-CA" dirty="0"/>
              <a:t>Tsige = </a:t>
            </a:r>
            <a:r>
              <a:rPr lang="en-CA" dirty="0" err="1"/>
              <a:t>Siggee</a:t>
            </a:r>
            <a:r>
              <a:rPr lang="en-CA" dirty="0"/>
              <a:t> pronouncement joke…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 tort will come up later!</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44</a:t>
            </a:fld>
            <a:endParaRPr lang="en-US" altLang="en-US"/>
          </a:p>
        </p:txBody>
      </p:sp>
    </p:spTree>
    <p:extLst>
      <p:ext uri="{BB962C8B-B14F-4D97-AF65-F5344CB8AC3E}">
        <p14:creationId xmlns:p14="http://schemas.microsoft.com/office/powerpoint/2010/main" val="497777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6762878-9CF7-4140-BAFD-02DB1E01564C}"/>
              </a:ext>
            </a:extLst>
          </p:cNvPr>
          <p:cNvSpPr>
            <a:spLocks noGrp="1"/>
          </p:cNvSpPr>
          <p:nvPr>
            <p:ph type="body" idx="1"/>
          </p:nvPr>
        </p:nvSpPr>
        <p:spPr/>
        <p:txBody>
          <a:bodyPr/>
          <a:lstStyle/>
          <a:p>
            <a:r>
              <a:rPr lang="en-CA" dirty="0"/>
              <a:t>INFORMATIONAL PRIVACY </a:t>
            </a:r>
            <a:r>
              <a:rPr lang="en-CA" dirty="0">
                <a:sym typeface="Wingdings" panose="05000000000000000000" pitchFamily="2" charset="2"/>
              </a:rPr>
              <a:t> R v. Spencer</a:t>
            </a:r>
            <a:endParaRPr lang="en-CA"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CB5EA28-E1E2-062C-7356-4D44ADEE164F}"/>
              </a:ext>
            </a:extLst>
          </p:cNvPr>
          <p:cNvSpPr>
            <a:spLocks noGrp="1"/>
          </p:cNvSpPr>
          <p:nvPr>
            <p:ph type="body" idx="1"/>
          </p:nvPr>
        </p:nvSpPr>
        <p:spPr/>
        <p:txBody>
          <a:bodyPr/>
          <a:lstStyle/>
          <a:p>
            <a:r>
              <a:rPr lang="en-CA" dirty="0"/>
              <a:t>Facts are about bank records dammit!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F49E850-D13B-41E9-B4E7-CA3670FB3B19}"/>
              </a:ext>
            </a:extLst>
          </p:cNvPr>
          <p:cNvSpPr>
            <a:spLocks noGrp="1"/>
          </p:cNvSpPr>
          <p:nvPr>
            <p:ph type="body" idx="1"/>
          </p:nvPr>
        </p:nvSpPr>
        <p:spPr/>
        <p:txBody>
          <a:bodyPr/>
          <a:lstStyle/>
          <a:p>
            <a:r>
              <a:rPr lang="en-CA" sz="1200" b="1" i="0" kern="1200" dirty="0">
                <a:solidFill>
                  <a:schemeClr val="tx1"/>
                </a:solidFill>
                <a:effectLst/>
                <a:latin typeface="+mn-lt"/>
                <a:ea typeface="+mn-ea"/>
                <a:cs typeface="+mn-cs"/>
              </a:rPr>
              <a:t>SUPERIOR COURT OF JUSTICE</a:t>
            </a:r>
          </a:p>
          <a:p>
            <a:r>
              <a:rPr lang="en-CA" sz="1200" b="1" i="0" kern="1200">
                <a:solidFill>
                  <a:schemeClr val="tx1"/>
                </a:solidFill>
                <a:effectLst/>
                <a:latin typeface="+mn-lt"/>
                <a:ea typeface="+mn-ea"/>
                <a:cs typeface="+mn-cs"/>
              </a:rPr>
              <a:t>SMALL CLAIMS COURT</a:t>
            </a:r>
          </a:p>
          <a:p>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a:t>
            </a:fld>
            <a:endParaRPr lang="en-US" altLang="en-US" dirty="0"/>
          </a:p>
        </p:txBody>
      </p:sp>
    </p:spTree>
    <p:extLst>
      <p:ext uri="{BB962C8B-B14F-4D97-AF65-F5344CB8AC3E}">
        <p14:creationId xmlns:p14="http://schemas.microsoft.com/office/powerpoint/2010/main" val="26111024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61DCE05-DFBF-483C-9915-54606964F588}"/>
              </a:ext>
            </a:extLst>
          </p:cNvPr>
          <p:cNvSpPr>
            <a:spLocks noGrp="1"/>
          </p:cNvSpPr>
          <p:nvPr>
            <p:ph type="body" idx="1"/>
          </p:nvPr>
        </p:nvSpPr>
        <p:spPr/>
        <p:txBody>
          <a:bodyPr/>
          <a:lstStyle/>
          <a:p>
            <a:r>
              <a:rPr lang="en-CA" dirty="0"/>
              <a:t>NOTE: adopting </a:t>
            </a:r>
            <a:r>
              <a:rPr lang="en-CA" dirty="0" err="1"/>
              <a:t>Aubry</a:t>
            </a:r>
            <a:r>
              <a:rPr lang="en-CA" dirty="0"/>
              <a:t> into common law???</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quotes for a good reason. Coming next slide.</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58</a:t>
            </a:fld>
            <a:endParaRPr lang="en-US" altLang="en-US"/>
          </a:p>
        </p:txBody>
      </p:sp>
    </p:spTree>
    <p:extLst>
      <p:ext uri="{BB962C8B-B14F-4D97-AF65-F5344CB8AC3E}">
        <p14:creationId xmlns:p14="http://schemas.microsoft.com/office/powerpoint/2010/main" val="1285946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Circles back to rights to image in Privacy Act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60</a:t>
            </a:fld>
            <a:endParaRPr lang="en-US" altLang="en-US"/>
          </a:p>
        </p:txBody>
      </p:sp>
    </p:spTree>
    <p:extLst>
      <p:ext uri="{BB962C8B-B14F-4D97-AF65-F5344CB8AC3E}">
        <p14:creationId xmlns:p14="http://schemas.microsoft.com/office/powerpoint/2010/main" val="1035827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“Gatekeeper companies” have to be interoperable</a:t>
            </a:r>
          </a:p>
          <a:p>
            <a:r>
              <a:rPr lang="en-CA" dirty="0">
                <a:sym typeface="Wingdings" panose="05000000000000000000" pitchFamily="2" charset="2"/>
              </a:rPr>
              <a:t> </a:t>
            </a:r>
            <a:r>
              <a:rPr lang="en-CA" dirty="0" err="1">
                <a:sym typeface="Wingdings" panose="05000000000000000000" pitchFamily="2" charset="2"/>
              </a:rPr>
              <a:t>Gazal</a:t>
            </a:r>
            <a:r>
              <a:rPr lang="en-CA" dirty="0">
                <a:sym typeface="Wingdings" panose="05000000000000000000" pitchFamily="2" charset="2"/>
              </a:rPr>
              <a:t> will do this for her news presentation</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a:t>
            </a:fld>
            <a:endParaRPr lang="en-US" altLang="en-US"/>
          </a:p>
        </p:txBody>
      </p:sp>
    </p:spTree>
    <p:extLst>
      <p:ext uri="{BB962C8B-B14F-4D97-AF65-F5344CB8AC3E}">
        <p14:creationId xmlns:p14="http://schemas.microsoft.com/office/powerpoint/2010/main" val="8774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Grant – words defamatory, refer to plaintiff, and were published</a:t>
            </a:r>
          </a:p>
          <a:p>
            <a:r>
              <a:rPr lang="en-CA" dirty="0"/>
              <a:t>1457 – F + C + I, truth not a defense</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8</a:t>
            </a:fld>
            <a:endParaRPr lang="en-US" altLang="en-US"/>
          </a:p>
        </p:txBody>
      </p:sp>
    </p:spTree>
    <p:extLst>
      <p:ext uri="{BB962C8B-B14F-4D97-AF65-F5344CB8AC3E}">
        <p14:creationId xmlns:p14="http://schemas.microsoft.com/office/powerpoint/2010/main" val="3137801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Issue: are the platforms liable for defamation by their users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a:t>
            </a:fld>
            <a:endParaRPr lang="en-US" altLang="en-US"/>
          </a:p>
        </p:txBody>
      </p:sp>
    </p:spTree>
    <p:extLst>
      <p:ext uri="{BB962C8B-B14F-4D97-AF65-F5344CB8AC3E}">
        <p14:creationId xmlns:p14="http://schemas.microsoft.com/office/powerpoint/2010/main" val="2341122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Showed you this last week</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10</a:t>
            </a:fld>
            <a:endParaRPr lang="en-US" altLang="en-US"/>
          </a:p>
        </p:txBody>
      </p:sp>
    </p:spTree>
    <p:extLst>
      <p:ext uri="{BB962C8B-B14F-4D97-AF65-F5344CB8AC3E}">
        <p14:creationId xmlns:p14="http://schemas.microsoft.com/office/powerpoint/2010/main" val="3548281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8</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335C633-7316-4EC2-9337-224535A7A383}" type="datetime1">
              <a:rPr lang="en-US" smtClean="0"/>
              <a:t>10/31/2022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8</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E2D37E3-9AD5-4D63-BBFF-48D02630CE83}" type="datetime1">
              <a:rPr lang="en-US" smtClean="0"/>
              <a:t>10/31/2022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8</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90F53F37-BE8A-4672-9046-79A64BCADD83}" type="datetime1">
              <a:rPr lang="en-US" smtClean="0"/>
              <a:t>10/31/2022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8</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B8B6CF81-D790-4B86-9AE7-15853332834F}" type="datetime1">
              <a:rPr lang="en-US" smtClean="0"/>
              <a:t>10/31/2022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8</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D60C1ACD-D60A-463D-8F27-1A0026AF4307}" type="datetime1">
              <a:rPr lang="en-US" smtClean="0"/>
              <a:t>10/31/2022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8</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F0171B0E-A57E-4DB6-8DB2-9792CF32AF98}" type="datetime1">
              <a:rPr lang="en-US" smtClean="0"/>
              <a:t>10/31/2022</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8</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1FD01F44-697F-4150-AB55-780E3EFFC507}" type="datetime1">
              <a:rPr lang="en-US" smtClean="0"/>
              <a:t>10/31/2022</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8</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0114153D-26B1-4DAA-9B41-0AD464D90228}" type="datetime1">
              <a:rPr lang="en-US" smtClean="0"/>
              <a:t>10/31/2022</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8</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837E3643-F23B-4342-833B-66D5DF54439A}" type="datetime1">
              <a:rPr lang="en-US" smtClean="0"/>
              <a:t>10/31/2022</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8</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DA073338-1C60-4C7F-B172-EA24F23234A0}" type="datetime1">
              <a:rPr lang="en-US" smtClean="0"/>
              <a:t>10/31/2022</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8</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BCAB29C-94A4-4447-9187-7EBAF39A2DF5}" type="datetime1">
              <a:rPr lang="en-US" smtClean="0"/>
              <a:t>10/31/2022</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752008"/>
          </a:xfrm>
        </p:spPr>
        <p:txBody>
          <a:bodyPr/>
          <a:lstStyle/>
          <a:p>
            <a:pPr eaLnBrk="1" hangingPunct="1"/>
            <a:br>
              <a:rPr lang="en-US" altLang="en-US" sz="9600" dirty="0"/>
            </a:br>
            <a:r>
              <a:rPr lang="en-US" altLang="en-US" u="sng" dirty="0"/>
              <a:t>Class 8 – November 1</a:t>
            </a:r>
            <a:br>
              <a:rPr lang="en-US" altLang="en-US" dirty="0"/>
            </a:br>
            <a:r>
              <a:rPr lang="en-CA" altLang="en-US" dirty="0"/>
              <a:t>1. Finishing </a:t>
            </a:r>
            <a:r>
              <a:rPr lang="en-US" altLang="en-US" dirty="0"/>
              <a:t>Defamation in the internet Age</a:t>
            </a:r>
            <a:br>
              <a:rPr lang="en-US" altLang="en-US" dirty="0"/>
            </a:br>
            <a:r>
              <a:rPr lang="en-US" altLang="en-US" dirty="0"/>
              <a:t>2. </a:t>
            </a:r>
            <a:r>
              <a:rPr lang="en-CA" sz="4400" dirty="0"/>
              <a:t>My Image is My Own – Rights to your image and reputation online and “revenge porn”</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2DCC-C9A9-427E-A08A-46646E06EF49}"/>
              </a:ext>
            </a:extLst>
          </p:cNvPr>
          <p:cNvSpPr>
            <a:spLocks noGrp="1"/>
          </p:cNvSpPr>
          <p:nvPr>
            <p:ph type="title"/>
          </p:nvPr>
        </p:nvSpPr>
        <p:spPr>
          <a:xfrm>
            <a:off x="457200" y="274638"/>
            <a:ext cx="8229600" cy="1570186"/>
          </a:xfrm>
        </p:spPr>
        <p:txBody>
          <a:bodyPr/>
          <a:lstStyle/>
          <a:p>
            <a:r>
              <a:rPr lang="en-CA" i="1" dirty="0"/>
              <a:t>Cano</a:t>
            </a:r>
            <a:r>
              <a:rPr lang="fr-CA" i="1" dirty="0"/>
              <a:t>ë Inc. c. Corriveau</a:t>
            </a:r>
            <a:r>
              <a:rPr lang="fr-CA" dirty="0"/>
              <a:t>  </a:t>
            </a:r>
            <a:br>
              <a:rPr lang="fr-CA" dirty="0"/>
            </a:br>
            <a:r>
              <a:rPr lang="fr-CA" dirty="0"/>
              <a:t>QCCA </a:t>
            </a:r>
            <a:r>
              <a:rPr lang="fr-CA" dirty="0" err="1"/>
              <a:t>takeaway</a:t>
            </a:r>
            <a:endParaRPr lang="en-CA" i="1" dirty="0"/>
          </a:p>
        </p:txBody>
      </p:sp>
      <p:sp>
        <p:nvSpPr>
          <p:cNvPr id="3" name="Content Placeholder 2">
            <a:extLst>
              <a:ext uri="{FF2B5EF4-FFF2-40B4-BE49-F238E27FC236}">
                <a16:creationId xmlns:a16="http://schemas.microsoft.com/office/drawing/2014/main" id="{B4F23212-ABD0-420C-B941-FA4723C48385}"/>
              </a:ext>
            </a:extLst>
          </p:cNvPr>
          <p:cNvSpPr>
            <a:spLocks noGrp="1"/>
          </p:cNvSpPr>
          <p:nvPr>
            <p:ph idx="1"/>
          </p:nvPr>
        </p:nvSpPr>
        <p:spPr/>
        <p:txBody>
          <a:bodyPr/>
          <a:lstStyle/>
          <a:p>
            <a:pPr marL="0" indent="0">
              <a:buNone/>
            </a:pPr>
            <a:endParaRPr lang="fr-FR" altLang="en-US" dirty="0"/>
          </a:p>
          <a:p>
            <a:pPr marL="0" indent="0">
              <a:buNone/>
            </a:pPr>
            <a:endParaRPr lang="fr-FR" altLang="en-US" dirty="0"/>
          </a:p>
          <a:p>
            <a:pPr marL="0" indent="0">
              <a:buNone/>
            </a:pPr>
            <a:r>
              <a:rPr lang="fr-FR" altLang="en-US" dirty="0"/>
              <a:t>« Dans les circonstances, la juge de première instance était justifiée de conclure que l'appelante [</a:t>
            </a:r>
            <a:r>
              <a:rPr lang="fr-FR" altLang="en-US" i="1" dirty="0" err="1"/>
              <a:t>ed</a:t>
            </a:r>
            <a:r>
              <a:rPr lang="fr-FR" altLang="en-US" i="1" dirty="0"/>
              <a:t>. – </a:t>
            </a:r>
            <a:r>
              <a:rPr lang="en-CA" sz="3200" i="1" dirty="0" err="1"/>
              <a:t>Canoë</a:t>
            </a:r>
            <a:r>
              <a:rPr lang="en-CA" dirty="0"/>
              <a:t>] </a:t>
            </a:r>
            <a:r>
              <a:rPr lang="fr-FR" altLang="en-US" dirty="0"/>
              <a:t>connaissait les conséquences probables </a:t>
            </a:r>
            <a:r>
              <a:rPr lang="fr-FR" altLang="en-US" b="1" dirty="0"/>
              <a:t>de son inaction </a:t>
            </a:r>
            <a:r>
              <a:rPr lang="fr-FR" altLang="en-US" dirty="0"/>
              <a:t>à cet égard. »</a:t>
            </a:r>
            <a:endParaRPr lang="fr-CA" altLang="en-US" dirty="0"/>
          </a:p>
          <a:p>
            <a:pPr marL="0" indent="0">
              <a:buNone/>
            </a:pPr>
            <a:endParaRPr lang="fr-CA" dirty="0"/>
          </a:p>
        </p:txBody>
      </p:sp>
      <p:sp>
        <p:nvSpPr>
          <p:cNvPr id="4" name="Footer Placeholder 3">
            <a:extLst>
              <a:ext uri="{FF2B5EF4-FFF2-40B4-BE49-F238E27FC236}">
                <a16:creationId xmlns:a16="http://schemas.microsoft.com/office/drawing/2014/main" id="{9D83C806-D60D-4C69-9639-A0053AEC5C0B}"/>
              </a:ext>
            </a:extLst>
          </p:cNvPr>
          <p:cNvSpPr>
            <a:spLocks noGrp="1"/>
          </p:cNvSpPr>
          <p:nvPr>
            <p:ph type="ftr" sz="quarter" idx="11"/>
          </p:nvPr>
        </p:nvSpPr>
        <p:spPr/>
        <p:txBody>
          <a:bodyPr/>
          <a:lstStyle/>
          <a:p>
            <a:pPr>
              <a:defRPr/>
            </a:pPr>
            <a:r>
              <a:rPr lang="en-US" dirty="0"/>
              <a:t>Class 8</a:t>
            </a:r>
          </a:p>
        </p:txBody>
      </p:sp>
    </p:spTree>
    <p:extLst>
      <p:ext uri="{BB962C8B-B14F-4D97-AF65-F5344CB8AC3E}">
        <p14:creationId xmlns:p14="http://schemas.microsoft.com/office/powerpoint/2010/main" val="56395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EC9B-2BDB-4B9F-9C4E-3A0269E21C2B}"/>
              </a:ext>
            </a:extLst>
          </p:cNvPr>
          <p:cNvSpPr>
            <a:spLocks noGrp="1"/>
          </p:cNvSpPr>
          <p:nvPr>
            <p:ph type="title"/>
          </p:nvPr>
        </p:nvSpPr>
        <p:spPr/>
        <p:txBody>
          <a:bodyPr/>
          <a:lstStyle/>
          <a:p>
            <a:r>
              <a:rPr lang="en-CA" dirty="0"/>
              <a:t>Third party liability – </a:t>
            </a:r>
            <a:br>
              <a:rPr lang="en-CA" dirty="0"/>
            </a:br>
            <a:r>
              <a:rPr lang="en-CA" dirty="0"/>
              <a:t>removal (or failing to)</a:t>
            </a:r>
          </a:p>
        </p:txBody>
      </p:sp>
      <p:sp>
        <p:nvSpPr>
          <p:cNvPr id="3" name="Content Placeholder 2">
            <a:extLst>
              <a:ext uri="{FF2B5EF4-FFF2-40B4-BE49-F238E27FC236}">
                <a16:creationId xmlns:a16="http://schemas.microsoft.com/office/drawing/2014/main" id="{15941EE5-2E9D-4E7B-9E6A-484624183ABA}"/>
              </a:ext>
            </a:extLst>
          </p:cNvPr>
          <p:cNvSpPr>
            <a:spLocks noGrp="1"/>
          </p:cNvSpPr>
          <p:nvPr>
            <p:ph idx="1"/>
          </p:nvPr>
        </p:nvSpPr>
        <p:spPr>
          <a:xfrm>
            <a:off x="457200" y="2204864"/>
            <a:ext cx="8229600" cy="3921299"/>
          </a:xfrm>
        </p:spPr>
        <p:txBody>
          <a:bodyPr/>
          <a:lstStyle/>
          <a:p>
            <a:pPr marL="0" indent="0" eaLnBrk="1" hangingPunct="1">
              <a:buNone/>
            </a:pPr>
            <a:r>
              <a:rPr lang="en-CA" altLang="en-US" u="sng" dirty="0"/>
              <a:t>Message board</a:t>
            </a:r>
            <a:r>
              <a:rPr lang="en-CA" altLang="en-US" dirty="0"/>
              <a:t>: </a:t>
            </a:r>
            <a:r>
              <a:rPr lang="en-CA" altLang="en-US" i="1" dirty="0" err="1"/>
              <a:t>Baglow</a:t>
            </a:r>
            <a:r>
              <a:rPr lang="en-CA" altLang="en-US" i="1" dirty="0"/>
              <a:t> v. Smith, </a:t>
            </a:r>
            <a:r>
              <a:rPr lang="en-CA" altLang="en-US" sz="2400" dirty="0"/>
              <a:t>2015 ONSC 1175</a:t>
            </a:r>
          </a:p>
          <a:p>
            <a:pPr marL="0" indent="0" eaLnBrk="1" hangingPunct="1">
              <a:buNone/>
            </a:pPr>
            <a:endParaRPr lang="en-CA" altLang="en-US" sz="2400" dirty="0"/>
          </a:p>
          <a:p>
            <a:pPr marL="0" indent="0" eaLnBrk="1" hangingPunct="1">
              <a:buNone/>
            </a:pPr>
            <a:r>
              <a:rPr lang="en-CA" altLang="en-US" u="sng" dirty="0"/>
              <a:t>National Post comment section</a:t>
            </a:r>
            <a:r>
              <a:rPr lang="en-CA" altLang="en-US" i="1" dirty="0"/>
              <a:t>:</a:t>
            </a:r>
          </a:p>
          <a:p>
            <a:pPr marL="0" indent="0" eaLnBrk="1" hangingPunct="1">
              <a:buNone/>
            </a:pPr>
            <a:r>
              <a:rPr lang="en-CA" altLang="en-US" i="1" dirty="0"/>
              <a:t>Weaver v. Corcoran</a:t>
            </a:r>
            <a:r>
              <a:rPr lang="en-CA" altLang="en-US" sz="2400" dirty="0"/>
              <a:t>, 2015 BCSC 165</a:t>
            </a:r>
          </a:p>
          <a:p>
            <a:pPr marL="0" indent="0">
              <a:buNone/>
            </a:pPr>
            <a:endParaRPr lang="en-CA" dirty="0"/>
          </a:p>
        </p:txBody>
      </p:sp>
      <p:sp>
        <p:nvSpPr>
          <p:cNvPr id="4" name="Footer Placeholder 3">
            <a:extLst>
              <a:ext uri="{FF2B5EF4-FFF2-40B4-BE49-F238E27FC236}">
                <a16:creationId xmlns:a16="http://schemas.microsoft.com/office/drawing/2014/main" id="{0E2709C0-8478-4F58-BED1-C2EA30A2D7AC}"/>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836628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5B5A-F172-499A-996F-0DF96078E43A}"/>
              </a:ext>
            </a:extLst>
          </p:cNvPr>
          <p:cNvSpPr>
            <a:spLocks noGrp="1"/>
          </p:cNvSpPr>
          <p:nvPr>
            <p:ph type="title"/>
          </p:nvPr>
        </p:nvSpPr>
        <p:spPr/>
        <p:txBody>
          <a:bodyPr/>
          <a:lstStyle/>
          <a:p>
            <a:r>
              <a:rPr lang="en-CA" dirty="0"/>
              <a:t>Third-party liability- USA</a:t>
            </a:r>
          </a:p>
        </p:txBody>
      </p:sp>
      <p:sp>
        <p:nvSpPr>
          <p:cNvPr id="3" name="Content Placeholder 2">
            <a:extLst>
              <a:ext uri="{FF2B5EF4-FFF2-40B4-BE49-F238E27FC236}">
                <a16:creationId xmlns:a16="http://schemas.microsoft.com/office/drawing/2014/main" id="{ED9CE6B8-FD3F-4255-B199-5AEC0BFCD780}"/>
              </a:ext>
            </a:extLst>
          </p:cNvPr>
          <p:cNvSpPr>
            <a:spLocks noGrp="1"/>
          </p:cNvSpPr>
          <p:nvPr>
            <p:ph idx="1"/>
          </p:nvPr>
        </p:nvSpPr>
        <p:spPr/>
        <p:txBody>
          <a:bodyPr/>
          <a:lstStyle/>
          <a:p>
            <a:pPr marL="0" indent="0" algn="ctr">
              <a:buNone/>
            </a:pPr>
            <a:r>
              <a:rPr lang="en-CA" sz="2800" b="1" i="1" dirty="0"/>
              <a:t>Section 230 Communications Decency Act </a:t>
            </a:r>
            <a:r>
              <a:rPr lang="en-CA" sz="2800" b="1" dirty="0"/>
              <a:t>(1996)</a:t>
            </a:r>
          </a:p>
          <a:p>
            <a:pPr marL="0" indent="0">
              <a:buNone/>
            </a:pPr>
            <a:r>
              <a:rPr lang="en-CA" sz="2800" dirty="0"/>
              <a:t>§ 230 (c) (1) No provider or user of an </a:t>
            </a:r>
            <a:r>
              <a:rPr lang="en-CA" sz="2800" b="1" dirty="0"/>
              <a:t>interactive computer service </a:t>
            </a:r>
            <a:r>
              <a:rPr lang="en-CA" sz="2800" dirty="0"/>
              <a:t>shall be treated as the publisher or speaker of any information provided by another information content provider.</a:t>
            </a:r>
          </a:p>
          <a:p>
            <a:pPr marL="0" indent="0">
              <a:buNone/>
            </a:pPr>
            <a:r>
              <a:rPr lang="en-CA" sz="2800" dirty="0"/>
              <a:t>“Section 230 marks a departure from the common-law rule that allocates liability to publishers or distributors of tortious material written or prepared by others”</a:t>
            </a:r>
          </a:p>
          <a:p>
            <a:pPr marL="0" indent="0">
              <a:buNone/>
            </a:pPr>
            <a:r>
              <a:rPr lang="en-CA" sz="2800" dirty="0"/>
              <a:t>(</a:t>
            </a:r>
            <a:r>
              <a:rPr lang="en-CA" sz="2800" i="1" dirty="0"/>
              <a:t>Jones</a:t>
            </a:r>
            <a:r>
              <a:rPr lang="en-CA" sz="2800" dirty="0"/>
              <a:t> case, coming up in a few slides)</a:t>
            </a:r>
          </a:p>
          <a:p>
            <a:pPr marL="0" indent="0">
              <a:buNone/>
            </a:pPr>
            <a:endParaRPr lang="en-CA" dirty="0"/>
          </a:p>
        </p:txBody>
      </p:sp>
      <p:sp>
        <p:nvSpPr>
          <p:cNvPr id="4" name="Footer Placeholder 3">
            <a:extLst>
              <a:ext uri="{FF2B5EF4-FFF2-40B4-BE49-F238E27FC236}">
                <a16:creationId xmlns:a16="http://schemas.microsoft.com/office/drawing/2014/main" id="{1381D893-2BF8-40D8-8E43-4C3FF150A8F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870880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EF9D-A0D8-466B-82C3-27C2C02F2432}"/>
              </a:ext>
            </a:extLst>
          </p:cNvPr>
          <p:cNvSpPr>
            <a:spLocks noGrp="1"/>
          </p:cNvSpPr>
          <p:nvPr>
            <p:ph type="title"/>
          </p:nvPr>
        </p:nvSpPr>
        <p:spPr/>
        <p:txBody>
          <a:bodyPr/>
          <a:lstStyle/>
          <a:p>
            <a:r>
              <a:rPr lang="en-CA" dirty="0"/>
              <a:t>230 CDA Cont.</a:t>
            </a:r>
          </a:p>
        </p:txBody>
      </p:sp>
      <p:sp>
        <p:nvSpPr>
          <p:cNvPr id="3" name="Content Placeholder 2">
            <a:extLst>
              <a:ext uri="{FF2B5EF4-FFF2-40B4-BE49-F238E27FC236}">
                <a16:creationId xmlns:a16="http://schemas.microsoft.com/office/drawing/2014/main" id="{4D0EA43F-B43B-4D2B-BB56-421B6055FB30}"/>
              </a:ext>
            </a:extLst>
          </p:cNvPr>
          <p:cNvSpPr>
            <a:spLocks noGrp="1"/>
          </p:cNvSpPr>
          <p:nvPr>
            <p:ph idx="1"/>
          </p:nvPr>
        </p:nvSpPr>
        <p:spPr/>
        <p:txBody>
          <a:bodyPr/>
          <a:lstStyle/>
          <a:p>
            <a:pPr marL="0" indent="0">
              <a:buNone/>
            </a:pPr>
            <a:r>
              <a:rPr lang="en-US" dirty="0"/>
              <a:t>(c) (2) </a:t>
            </a:r>
            <a:r>
              <a:rPr lang="en-US" b="1" dirty="0"/>
              <a:t>Civil Liability. </a:t>
            </a:r>
            <a:r>
              <a:rPr lang="en-US" dirty="0"/>
              <a:t>No provider or user of an interactive computer service shall be held liable on account of—</a:t>
            </a:r>
          </a:p>
          <a:p>
            <a:pPr marL="0" indent="0">
              <a:buNone/>
            </a:pPr>
            <a:r>
              <a:rPr lang="en-US" dirty="0"/>
              <a:t>(A)any action voluntarily taken in good faith </a:t>
            </a:r>
            <a:r>
              <a:rPr lang="en-US" b="1" dirty="0"/>
              <a:t>to restrict access to or availability of material </a:t>
            </a:r>
            <a:r>
              <a:rPr lang="en-US" dirty="0"/>
              <a:t>that the provider or user considers to be obscene, lewd, lascivious, filthy, excessively violent, harassing, or otherwise objectionable, whether or not such material is constitutionally protected</a:t>
            </a:r>
            <a:endParaRPr lang="en-CA" dirty="0"/>
          </a:p>
        </p:txBody>
      </p:sp>
      <p:sp>
        <p:nvSpPr>
          <p:cNvPr id="4" name="Footer Placeholder 3">
            <a:extLst>
              <a:ext uri="{FF2B5EF4-FFF2-40B4-BE49-F238E27FC236}">
                <a16:creationId xmlns:a16="http://schemas.microsoft.com/office/drawing/2014/main" id="{7C4A9C5D-FF18-41DC-A641-989B1784A69C}"/>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3886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5B5A-F172-499A-996F-0DF96078E43A}"/>
              </a:ext>
            </a:extLst>
          </p:cNvPr>
          <p:cNvSpPr>
            <a:spLocks noGrp="1"/>
          </p:cNvSpPr>
          <p:nvPr>
            <p:ph type="title"/>
          </p:nvPr>
        </p:nvSpPr>
        <p:spPr/>
        <p:txBody>
          <a:bodyPr/>
          <a:lstStyle/>
          <a:p>
            <a:r>
              <a:rPr lang="en-CA" dirty="0"/>
              <a:t>The “innocent” </a:t>
            </a:r>
            <a:r>
              <a:rPr lang="en-CA"/>
              <a:t>3</a:t>
            </a:r>
            <a:r>
              <a:rPr lang="en-CA" baseline="30000"/>
              <a:t>rd</a:t>
            </a:r>
            <a:r>
              <a:rPr lang="en-CA"/>
              <a:t> parties - USA</a:t>
            </a:r>
            <a:endParaRPr lang="en-CA" dirty="0"/>
          </a:p>
        </p:txBody>
      </p:sp>
      <p:sp>
        <p:nvSpPr>
          <p:cNvPr id="3" name="Content Placeholder 2">
            <a:extLst>
              <a:ext uri="{FF2B5EF4-FFF2-40B4-BE49-F238E27FC236}">
                <a16:creationId xmlns:a16="http://schemas.microsoft.com/office/drawing/2014/main" id="{ED9CE6B8-FD3F-4255-B199-5AEC0BFCD780}"/>
              </a:ext>
            </a:extLst>
          </p:cNvPr>
          <p:cNvSpPr>
            <a:spLocks noGrp="1"/>
          </p:cNvSpPr>
          <p:nvPr>
            <p:ph idx="1"/>
          </p:nvPr>
        </p:nvSpPr>
        <p:spPr>
          <a:xfrm>
            <a:off x="457200" y="1196752"/>
            <a:ext cx="8229600" cy="4929411"/>
          </a:xfrm>
        </p:spPr>
        <p:txBody>
          <a:bodyPr/>
          <a:lstStyle/>
          <a:p>
            <a:pPr marL="0" indent="0">
              <a:buNone/>
            </a:pPr>
            <a:r>
              <a:rPr lang="en-CA" sz="2800" i="1" dirty="0" err="1"/>
              <a:t>Zeran</a:t>
            </a:r>
            <a:r>
              <a:rPr lang="en-CA" sz="2800" i="1" dirty="0"/>
              <a:t> v. AOL </a:t>
            </a:r>
            <a:r>
              <a:rPr lang="en-CA" sz="1800" dirty="0"/>
              <a:t>129 F.3d 327 (4th Cir. 1997)</a:t>
            </a:r>
          </a:p>
          <a:p>
            <a:pPr marL="0" indent="0">
              <a:buNone/>
            </a:pPr>
            <a:endParaRPr lang="en-CA" sz="1800" dirty="0"/>
          </a:p>
          <a:p>
            <a:pPr marL="0" indent="0">
              <a:buNone/>
            </a:pPr>
            <a:r>
              <a:rPr lang="en-CA" sz="2400" u="sng" dirty="0"/>
              <a:t>F</a:t>
            </a:r>
            <a:r>
              <a:rPr lang="en-CA" sz="2400" dirty="0"/>
              <a:t> – Posting of “Naughty Oklahoma T-Shirts” on AOL message board with </a:t>
            </a:r>
            <a:r>
              <a:rPr lang="en-CA" sz="2400" dirty="0" err="1"/>
              <a:t>Zeran’s</a:t>
            </a:r>
            <a:r>
              <a:rPr lang="en-CA" sz="2400" dirty="0"/>
              <a:t> phone # which repeated even after </a:t>
            </a:r>
            <a:r>
              <a:rPr lang="en-CA" sz="2400" dirty="0" err="1"/>
              <a:t>Zeran</a:t>
            </a:r>
            <a:r>
              <a:rPr lang="en-CA" sz="2400" dirty="0"/>
              <a:t> told AOL and AOL took them down</a:t>
            </a:r>
          </a:p>
          <a:p>
            <a:pPr marL="0" indent="0">
              <a:buNone/>
            </a:pPr>
            <a:r>
              <a:rPr lang="en-CA" sz="2400" u="sng" dirty="0"/>
              <a:t>Issue</a:t>
            </a:r>
            <a:r>
              <a:rPr lang="en-CA" sz="2400" dirty="0"/>
              <a:t> – AOL liable?</a:t>
            </a:r>
          </a:p>
          <a:p>
            <a:pPr marL="0" indent="0">
              <a:buNone/>
            </a:pPr>
            <a:r>
              <a:rPr lang="en-CA" sz="2400" u="sng" dirty="0"/>
              <a:t>Held</a:t>
            </a:r>
            <a:r>
              <a:rPr lang="en-CA" sz="2400" dirty="0"/>
              <a:t>: No</a:t>
            </a:r>
          </a:p>
          <a:p>
            <a:pPr marL="0" indent="0">
              <a:buNone/>
            </a:pPr>
            <a:r>
              <a:rPr lang="en-CA" sz="2400" dirty="0"/>
              <a:t>“AOL falls squarely within this traditional definition of a publisher and, therefore, is clearly protected by § 230's immunity.”</a:t>
            </a:r>
          </a:p>
          <a:p>
            <a:pPr marL="0" indent="0">
              <a:buNone/>
            </a:pPr>
            <a:r>
              <a:rPr lang="en-CA" sz="2400" dirty="0"/>
              <a:t>“Section 230 creates a federal immunity to any cause of action that would make service providers liable for information originating with a third-party user of the service”</a:t>
            </a:r>
          </a:p>
          <a:p>
            <a:pPr marL="0" indent="0">
              <a:buNone/>
            </a:pP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1381D893-2BF8-40D8-8E43-4C3FF150A8F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715464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67DC-7E79-4FBF-80AE-116A63B771B0}"/>
              </a:ext>
            </a:extLst>
          </p:cNvPr>
          <p:cNvSpPr>
            <a:spLocks noGrp="1"/>
          </p:cNvSpPr>
          <p:nvPr>
            <p:ph type="title"/>
          </p:nvPr>
        </p:nvSpPr>
        <p:spPr/>
        <p:txBody>
          <a:bodyPr/>
          <a:lstStyle/>
          <a:p>
            <a:r>
              <a:rPr lang="en-CA" i="1" dirty="0" err="1"/>
              <a:t>Zeran</a:t>
            </a:r>
            <a:r>
              <a:rPr lang="en-CA" i="1" dirty="0"/>
              <a:t> v. AOL </a:t>
            </a:r>
            <a:r>
              <a:rPr lang="en-CA" dirty="0"/>
              <a:t>(cont.)</a:t>
            </a:r>
          </a:p>
        </p:txBody>
      </p:sp>
      <p:sp>
        <p:nvSpPr>
          <p:cNvPr id="3" name="Content Placeholder 2">
            <a:extLst>
              <a:ext uri="{FF2B5EF4-FFF2-40B4-BE49-F238E27FC236}">
                <a16:creationId xmlns:a16="http://schemas.microsoft.com/office/drawing/2014/main" id="{D15B27FC-9084-4421-A514-CFD4A9D9CBB1}"/>
              </a:ext>
            </a:extLst>
          </p:cNvPr>
          <p:cNvSpPr>
            <a:spLocks noGrp="1"/>
          </p:cNvSpPr>
          <p:nvPr>
            <p:ph idx="1"/>
          </p:nvPr>
        </p:nvSpPr>
        <p:spPr>
          <a:xfrm>
            <a:off x="457200" y="1417638"/>
            <a:ext cx="8229600" cy="4708525"/>
          </a:xfrm>
        </p:spPr>
        <p:txBody>
          <a:bodyPr/>
          <a:lstStyle/>
          <a:p>
            <a:pPr marL="0" indent="0">
              <a:buNone/>
            </a:pPr>
            <a:r>
              <a:rPr lang="en-CA" sz="2800" dirty="0">
                <a:sym typeface="Wingdings" panose="05000000000000000000" pitchFamily="2" charset="2"/>
              </a:rPr>
              <a:t> Publisher vs. distributor liability in the USA</a:t>
            </a:r>
            <a:endParaRPr lang="en-CA" sz="2800" dirty="0"/>
          </a:p>
          <a:p>
            <a:pPr>
              <a:buFont typeface="Wingdings" panose="05000000000000000000" pitchFamily="2" charset="2"/>
              <a:buChar char="à"/>
            </a:pPr>
            <a:r>
              <a:rPr lang="en-CA" sz="2800" dirty="0">
                <a:sym typeface="Wingdings" panose="05000000000000000000" pitchFamily="2" charset="2"/>
              </a:rPr>
              <a:t>Distributor must remove content upon receiving notice</a:t>
            </a:r>
          </a:p>
          <a:p>
            <a:pPr marL="0" indent="0">
              <a:buNone/>
            </a:pPr>
            <a:endParaRPr lang="en-CA" sz="2800" dirty="0"/>
          </a:p>
          <a:p>
            <a:pPr marL="0" indent="0">
              <a:buNone/>
            </a:pPr>
            <a:r>
              <a:rPr lang="en-CA" sz="2800" dirty="0"/>
              <a:t>“liability upon notice has a chilling effect on the freedom of Internet speech”</a:t>
            </a:r>
          </a:p>
          <a:p>
            <a:pPr marL="0" indent="0">
              <a:buNone/>
            </a:pPr>
            <a:endParaRPr lang="en-CA" sz="2800" dirty="0"/>
          </a:p>
          <a:p>
            <a:pPr marL="0" indent="0">
              <a:buNone/>
            </a:pPr>
            <a:r>
              <a:rPr lang="en-CA" sz="2800" dirty="0"/>
              <a:t>“notice-based liability for interactive computer service providers would provide third parties with a no-cost means to create the basis for future lawsuits”</a:t>
            </a:r>
          </a:p>
        </p:txBody>
      </p:sp>
      <p:sp>
        <p:nvSpPr>
          <p:cNvPr id="4" name="Footer Placeholder 3">
            <a:extLst>
              <a:ext uri="{FF2B5EF4-FFF2-40B4-BE49-F238E27FC236}">
                <a16:creationId xmlns:a16="http://schemas.microsoft.com/office/drawing/2014/main" id="{1BCF3050-ABA9-40A8-BC52-448514934688}"/>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803981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A936-4BD4-4655-494C-1F9CF57C889C}"/>
              </a:ext>
            </a:extLst>
          </p:cNvPr>
          <p:cNvSpPr>
            <a:spLocks noGrp="1"/>
          </p:cNvSpPr>
          <p:nvPr>
            <p:ph type="title"/>
          </p:nvPr>
        </p:nvSpPr>
        <p:spPr>
          <a:xfrm>
            <a:off x="457200" y="274638"/>
            <a:ext cx="8229600" cy="706090"/>
          </a:xfrm>
        </p:spPr>
        <p:txBody>
          <a:bodyPr/>
          <a:lstStyle/>
          <a:p>
            <a:r>
              <a:rPr lang="en-CA" dirty="0"/>
              <a:t>Future of s. 230 CDA</a:t>
            </a:r>
            <a:br>
              <a:rPr lang="en-CA" dirty="0"/>
            </a:br>
            <a:r>
              <a:rPr lang="en-CA" dirty="0"/>
              <a:t>Recall In the News October 5th</a:t>
            </a:r>
          </a:p>
        </p:txBody>
      </p:sp>
      <p:sp>
        <p:nvSpPr>
          <p:cNvPr id="3" name="Content Placeholder 2">
            <a:extLst>
              <a:ext uri="{FF2B5EF4-FFF2-40B4-BE49-F238E27FC236}">
                <a16:creationId xmlns:a16="http://schemas.microsoft.com/office/drawing/2014/main" id="{1039BF90-93B5-00E9-A88C-DE60559CFD44}"/>
              </a:ext>
            </a:extLst>
          </p:cNvPr>
          <p:cNvSpPr>
            <a:spLocks noGrp="1"/>
          </p:cNvSpPr>
          <p:nvPr>
            <p:ph idx="1"/>
          </p:nvPr>
        </p:nvSpPr>
        <p:spPr>
          <a:xfrm>
            <a:off x="457200" y="1484784"/>
            <a:ext cx="8229600" cy="4641379"/>
          </a:xfrm>
        </p:spPr>
        <p:txBody>
          <a:bodyPr/>
          <a:lstStyle/>
          <a:p>
            <a:pPr marL="0" indent="0">
              <a:buNone/>
            </a:pPr>
            <a:r>
              <a:rPr lang="en-US" sz="2400" i="1" dirty="0"/>
              <a:t>Supreme Court to hear cases that could decide future of internet speech and social media </a:t>
            </a:r>
            <a:r>
              <a:rPr lang="en-US" sz="2400" dirty="0"/>
              <a:t>(CNN.com yesterday)</a:t>
            </a:r>
            <a:endParaRPr lang="en-CA" sz="2400" dirty="0"/>
          </a:p>
          <a:p>
            <a:pPr marL="0" indent="0">
              <a:buNone/>
            </a:pPr>
            <a:endParaRPr lang="en-CA" sz="2400" dirty="0"/>
          </a:p>
          <a:p>
            <a:pPr marL="0" indent="0">
              <a:buNone/>
            </a:pPr>
            <a:r>
              <a:rPr lang="en-US" sz="2400" dirty="0"/>
              <a:t>One case, Gonzalez v. Google, is set to consider whether tech platforms’ recommendation algorithms are protected from lawsuits under a commonly invoked legal shield tech companies have used to nip other types of content-moderation suits in the bud [</a:t>
            </a:r>
            <a:r>
              <a:rPr lang="en-US" sz="2400" i="1" dirty="0"/>
              <a:t>ed. – section 230 CDA</a:t>
            </a:r>
            <a:r>
              <a:rPr lang="en-US" sz="2400" dirty="0"/>
              <a:t>].</a:t>
            </a:r>
          </a:p>
          <a:p>
            <a:pPr marL="0" indent="0">
              <a:buNone/>
            </a:pPr>
            <a:r>
              <a:rPr lang="en-US" sz="2400" dirty="0"/>
              <a:t>The second case, Twitter v. </a:t>
            </a:r>
            <a:r>
              <a:rPr lang="en-US" sz="2400" dirty="0" err="1"/>
              <a:t>Taamneh</a:t>
            </a:r>
            <a:r>
              <a:rPr lang="en-US" sz="2400" dirty="0"/>
              <a:t>, will decide whether social media companies can be sued for allegedly aiding and abetting an act of terrorism, when the platforms have hosted unrelated user content that generally expresses support for the group behind the violence.</a:t>
            </a: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70A82F34-859E-DCEE-24F7-2F1E5E5E7812}"/>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4033929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A936-4BD4-4655-494C-1F9CF57C889C}"/>
              </a:ext>
            </a:extLst>
          </p:cNvPr>
          <p:cNvSpPr>
            <a:spLocks noGrp="1"/>
          </p:cNvSpPr>
          <p:nvPr>
            <p:ph type="title"/>
          </p:nvPr>
        </p:nvSpPr>
        <p:spPr>
          <a:xfrm>
            <a:off x="0" y="274638"/>
            <a:ext cx="9144000" cy="706090"/>
          </a:xfrm>
        </p:spPr>
        <p:txBody>
          <a:bodyPr/>
          <a:lstStyle/>
          <a:p>
            <a:r>
              <a:rPr lang="en-CA" dirty="0"/>
              <a:t>Future of s. 230 CDA - More generally</a:t>
            </a:r>
          </a:p>
        </p:txBody>
      </p:sp>
      <p:sp>
        <p:nvSpPr>
          <p:cNvPr id="3" name="Content Placeholder 2">
            <a:extLst>
              <a:ext uri="{FF2B5EF4-FFF2-40B4-BE49-F238E27FC236}">
                <a16:creationId xmlns:a16="http://schemas.microsoft.com/office/drawing/2014/main" id="{1039BF90-93B5-00E9-A88C-DE60559CFD44}"/>
              </a:ext>
            </a:extLst>
          </p:cNvPr>
          <p:cNvSpPr>
            <a:spLocks noGrp="1"/>
          </p:cNvSpPr>
          <p:nvPr>
            <p:ph idx="1"/>
          </p:nvPr>
        </p:nvSpPr>
        <p:spPr>
          <a:xfrm>
            <a:off x="457200" y="1268760"/>
            <a:ext cx="8229600" cy="4857403"/>
          </a:xfrm>
        </p:spPr>
        <p:txBody>
          <a:bodyPr/>
          <a:lstStyle/>
          <a:p>
            <a:pPr marL="0" indent="0">
              <a:buNone/>
            </a:pPr>
            <a:r>
              <a:rPr lang="en-CA" sz="2400" u="sng" dirty="0"/>
              <a:t>Texas HB 20 headed to SCOTUS after 5</a:t>
            </a:r>
            <a:r>
              <a:rPr lang="en-CA" sz="2400" u="sng" baseline="30000" dirty="0"/>
              <a:t>th</a:t>
            </a:r>
            <a:r>
              <a:rPr lang="en-CA" sz="2400" u="sng" dirty="0"/>
              <a:t> Cir. upheld it</a:t>
            </a:r>
          </a:p>
          <a:p>
            <a:pPr marL="0" indent="0">
              <a:buNone/>
            </a:pPr>
            <a:r>
              <a:rPr lang="en-CA" sz="2400" dirty="0"/>
              <a:t> </a:t>
            </a:r>
            <a:r>
              <a:rPr lang="en-CA" sz="2400" dirty="0">
                <a:sym typeface="Wingdings" panose="05000000000000000000" pitchFamily="2" charset="2"/>
              </a:rPr>
              <a:t> </a:t>
            </a:r>
            <a:r>
              <a:rPr lang="en-US" sz="2400" dirty="0"/>
              <a:t>HB 20 aims to expose social media platforms including Meta, YouTube and Twitter to new private lawsuits, as well as suits by the state’s attorney general, over the companies’ decisions to remove or reduce the visibility of user content they deem objectionable.</a:t>
            </a:r>
          </a:p>
          <a:p>
            <a:pPr marL="0" indent="0">
              <a:buNone/>
            </a:pPr>
            <a:r>
              <a:rPr lang="en-US" sz="2400" u="sng" dirty="0"/>
              <a:t>Florida SB 7072 wants to go to SCOTUS</a:t>
            </a:r>
          </a:p>
          <a:p>
            <a:pPr marL="0" indent="0">
              <a:buNone/>
            </a:pPr>
            <a:r>
              <a:rPr lang="en-CA" sz="2400" dirty="0">
                <a:sym typeface="Wingdings" panose="05000000000000000000" pitchFamily="2" charset="2"/>
              </a:rPr>
              <a:t> </a:t>
            </a:r>
            <a:r>
              <a:rPr lang="en-US" sz="2400" dirty="0">
                <a:sym typeface="Wingdings" panose="05000000000000000000" pitchFamily="2" charset="2"/>
              </a:rPr>
              <a:t> allows political candidates to sue social media companies if they are blocked or removed from the platforms for more than 14 days; imposes other moderation requirements</a:t>
            </a:r>
            <a:endParaRPr lang="en-CA" sz="2400" dirty="0"/>
          </a:p>
          <a:p>
            <a:pPr marL="0" indent="0">
              <a:buNone/>
            </a:pPr>
            <a:r>
              <a:rPr lang="en-CA" sz="2400" dirty="0"/>
              <a:t>(11</a:t>
            </a:r>
            <a:r>
              <a:rPr lang="en-CA" sz="2400" baseline="30000" dirty="0"/>
              <a:t>th</a:t>
            </a:r>
            <a:r>
              <a:rPr lang="en-CA" sz="2400" dirty="0"/>
              <a:t> Cir. Ruled it was probably unconstitutional, big tech </a:t>
            </a:r>
            <a:r>
              <a:rPr lang="en-CA" sz="2400" dirty="0" err="1"/>
              <a:t>co’s</a:t>
            </a:r>
            <a:r>
              <a:rPr lang="en-CA" sz="2400" dirty="0"/>
              <a:t> have first amendment rights; are not “common carriers”)</a:t>
            </a:r>
          </a:p>
        </p:txBody>
      </p:sp>
      <p:sp>
        <p:nvSpPr>
          <p:cNvPr id="4" name="Footer Placeholder 3">
            <a:extLst>
              <a:ext uri="{FF2B5EF4-FFF2-40B4-BE49-F238E27FC236}">
                <a16:creationId xmlns:a16="http://schemas.microsoft.com/office/drawing/2014/main" id="{70A82F34-859E-DCEE-24F7-2F1E5E5E7812}"/>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878398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E1D1-4019-440C-A37B-4A89DEDB8321}"/>
              </a:ext>
            </a:extLst>
          </p:cNvPr>
          <p:cNvSpPr>
            <a:spLocks noGrp="1"/>
          </p:cNvSpPr>
          <p:nvPr>
            <p:ph type="title"/>
          </p:nvPr>
        </p:nvSpPr>
        <p:spPr>
          <a:xfrm>
            <a:off x="457200" y="274638"/>
            <a:ext cx="8229600" cy="1498178"/>
          </a:xfrm>
        </p:spPr>
        <p:txBody>
          <a:bodyPr/>
          <a:lstStyle/>
          <a:p>
            <a:r>
              <a:rPr lang="en-CA" dirty="0"/>
              <a:t>Hiding behind s. 230 CDA and freedom of expression</a:t>
            </a:r>
          </a:p>
        </p:txBody>
      </p:sp>
      <p:sp>
        <p:nvSpPr>
          <p:cNvPr id="3" name="Content Placeholder 2">
            <a:extLst>
              <a:ext uri="{FF2B5EF4-FFF2-40B4-BE49-F238E27FC236}">
                <a16:creationId xmlns:a16="http://schemas.microsoft.com/office/drawing/2014/main" id="{6DC9B79D-FDE5-41A0-9E53-4D994D0DFA3E}"/>
              </a:ext>
            </a:extLst>
          </p:cNvPr>
          <p:cNvSpPr>
            <a:spLocks noGrp="1"/>
          </p:cNvSpPr>
          <p:nvPr>
            <p:ph idx="1"/>
          </p:nvPr>
        </p:nvSpPr>
        <p:spPr>
          <a:xfrm>
            <a:off x="457200" y="2132856"/>
            <a:ext cx="8229600" cy="3993307"/>
          </a:xfrm>
        </p:spPr>
        <p:txBody>
          <a:bodyPr/>
          <a:lstStyle/>
          <a:p>
            <a:r>
              <a:rPr lang="en-CA" dirty="0"/>
              <a:t>thedirty.com</a:t>
            </a:r>
          </a:p>
          <a:p>
            <a:r>
              <a:rPr lang="en-CA" dirty="0"/>
              <a:t>ripoffreport.com</a:t>
            </a:r>
          </a:p>
          <a:p>
            <a:pPr marL="0" indent="0">
              <a:buNone/>
            </a:pPr>
            <a:endParaRPr lang="en-CA" dirty="0"/>
          </a:p>
          <a:p>
            <a:pPr marL="0" indent="0">
              <a:buNone/>
            </a:pPr>
            <a:r>
              <a:rPr lang="en-CA" i="1" dirty="0"/>
              <a:t>Jones v. Dirty World Entm’t Recordings, et al</a:t>
            </a:r>
            <a:r>
              <a:rPr lang="en-CA" dirty="0"/>
              <a:t>, 755 F.3d 398 (6th Cir. 2014) , US Ct. App. </a:t>
            </a:r>
          </a:p>
          <a:p>
            <a:pPr marL="0" indent="0">
              <a:buNone/>
            </a:pPr>
            <a:r>
              <a:rPr lang="en-CA" dirty="0"/>
              <a:t>“Section 230(c)(1) therefore bars Jones’s claims”</a:t>
            </a:r>
          </a:p>
        </p:txBody>
      </p:sp>
      <p:sp>
        <p:nvSpPr>
          <p:cNvPr id="4" name="Footer Placeholder 3">
            <a:extLst>
              <a:ext uri="{FF2B5EF4-FFF2-40B4-BE49-F238E27FC236}">
                <a16:creationId xmlns:a16="http://schemas.microsoft.com/office/drawing/2014/main" id="{200E2962-E39E-4307-A2D1-36B2FDC7C937}"/>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777785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A9B8-BAEB-4DE4-936D-C726CE84ADB7}"/>
              </a:ext>
            </a:extLst>
          </p:cNvPr>
          <p:cNvSpPr>
            <a:spLocks noGrp="1"/>
          </p:cNvSpPr>
          <p:nvPr>
            <p:ph type="title"/>
          </p:nvPr>
        </p:nvSpPr>
        <p:spPr>
          <a:xfrm>
            <a:off x="457200" y="274638"/>
            <a:ext cx="8229600" cy="1498178"/>
          </a:xfrm>
        </p:spPr>
        <p:txBody>
          <a:bodyPr/>
          <a:lstStyle/>
          <a:p>
            <a:r>
              <a:rPr lang="en-CA" dirty="0"/>
              <a:t>But Freedom of Expression a factor even in Quebec</a:t>
            </a:r>
          </a:p>
        </p:txBody>
      </p:sp>
      <p:sp>
        <p:nvSpPr>
          <p:cNvPr id="3" name="Content Placeholder 2">
            <a:extLst>
              <a:ext uri="{FF2B5EF4-FFF2-40B4-BE49-F238E27FC236}">
                <a16:creationId xmlns:a16="http://schemas.microsoft.com/office/drawing/2014/main" id="{FB0CF21E-5714-4EB6-97EC-F3DAB4835C79}"/>
              </a:ext>
            </a:extLst>
          </p:cNvPr>
          <p:cNvSpPr>
            <a:spLocks noGrp="1"/>
          </p:cNvSpPr>
          <p:nvPr>
            <p:ph idx="1"/>
          </p:nvPr>
        </p:nvSpPr>
        <p:spPr>
          <a:xfrm>
            <a:off x="457200" y="1772816"/>
            <a:ext cx="8229600" cy="4353347"/>
          </a:xfrm>
        </p:spPr>
        <p:txBody>
          <a:bodyPr/>
          <a:lstStyle/>
          <a:p>
            <a:pPr marL="0" indent="0">
              <a:buNone/>
            </a:pPr>
            <a:r>
              <a:rPr lang="fr-FR" i="1" dirty="0"/>
              <a:t>Gagné c. Fortin</a:t>
            </a:r>
            <a:r>
              <a:rPr lang="fr-FR" dirty="0"/>
              <a:t>, 2018 QCCQ 4470</a:t>
            </a:r>
          </a:p>
          <a:p>
            <a:pPr marL="0" indent="0">
              <a:buNone/>
            </a:pPr>
            <a:r>
              <a:rPr lang="fr-FR" sz="2000" u="sng" dirty="0"/>
              <a:t>F</a:t>
            </a:r>
            <a:r>
              <a:rPr lang="fr-FR" sz="2000" dirty="0"/>
              <a:t>: </a:t>
            </a:r>
            <a:r>
              <a:rPr lang="fr-FR" sz="2000" dirty="0" err="1"/>
              <a:t>Alleged</a:t>
            </a:r>
            <a:r>
              <a:rPr lang="fr-FR" sz="2000" dirty="0"/>
              <a:t> </a:t>
            </a:r>
            <a:r>
              <a:rPr lang="fr-FR" sz="2000" dirty="0" err="1"/>
              <a:t>defamotary</a:t>
            </a:r>
            <a:r>
              <a:rPr lang="fr-FR" sz="2000" dirty="0"/>
              <a:t> </a:t>
            </a:r>
            <a:r>
              <a:rPr lang="fr-FR" sz="2000" dirty="0" err="1"/>
              <a:t>comments</a:t>
            </a:r>
            <a:r>
              <a:rPr lang="fr-FR" sz="2000" dirty="0"/>
              <a:t> on </a:t>
            </a:r>
            <a:r>
              <a:rPr lang="fr-FR" sz="2000" dirty="0" err="1"/>
              <a:t>Company’s</a:t>
            </a:r>
            <a:r>
              <a:rPr lang="fr-FR" sz="2000" dirty="0"/>
              <a:t> Facebook page</a:t>
            </a:r>
          </a:p>
          <a:p>
            <a:pPr marL="0" indent="0">
              <a:buNone/>
            </a:pPr>
            <a:endParaRPr lang="fr-FR" sz="2000" dirty="0"/>
          </a:p>
          <a:p>
            <a:pPr marL="0" indent="0">
              <a:buNone/>
            </a:pPr>
            <a:r>
              <a:rPr lang="fr-FR" sz="2000" dirty="0"/>
              <a:t>« De l’avis du Tribunal, les propos tenus par messieurs Fortin et Nadeau constituent un exercice légitime de leur liberté d’expression. Ils n’ont pas franchi la limite de cette liberté d’expression de manière à entacher aux yeux </a:t>
            </a:r>
            <a:r>
              <a:rPr lang="fr-FR" sz="2000" b="1" dirty="0"/>
              <a:t>d’une personne raisonnable</a:t>
            </a:r>
            <a:r>
              <a:rPr lang="fr-FR" sz="2000" dirty="0"/>
              <a:t>, c’est-à-dire avisée, diligente et attentive aux droits d’autrui, la réputation de monsieur Gagné.</a:t>
            </a:r>
          </a:p>
          <a:p>
            <a:pPr marL="0" indent="0">
              <a:buNone/>
            </a:pPr>
            <a:r>
              <a:rPr lang="fr-FR" sz="2000" dirty="0"/>
              <a:t>La preuve démontre que la qualification des propos litigieux par monsieur Gagné ne relève que de sa perception purement subjective. Ainsi, les sentiments qu’il a vécus même justifiés ne peuvent servir de fondement à un recours en diffamation. »</a:t>
            </a:r>
            <a:endParaRPr lang="en-CA" sz="2000" dirty="0"/>
          </a:p>
        </p:txBody>
      </p:sp>
      <p:sp>
        <p:nvSpPr>
          <p:cNvPr id="4" name="Footer Placeholder 3">
            <a:extLst>
              <a:ext uri="{FF2B5EF4-FFF2-40B4-BE49-F238E27FC236}">
                <a16:creationId xmlns:a16="http://schemas.microsoft.com/office/drawing/2014/main" id="{217D9E60-6892-4AA0-B33D-F75C5069E0E2}"/>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98682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9"/>
            <a:ext cx="8229600" cy="634082"/>
          </a:xfrm>
        </p:spPr>
        <p:txBody>
          <a:bodyPr/>
          <a:lstStyle/>
          <a:p>
            <a:pPr eaLnBrk="1" hangingPunct="1"/>
            <a:r>
              <a:rPr lang="en-US" altLang="en-US" dirty="0"/>
              <a:t>Admin Crap</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a:t>Class 8</a:t>
            </a:r>
            <a:endParaRPr lang="en-US" dirty="0"/>
          </a:p>
        </p:txBody>
      </p:sp>
      <p:sp>
        <p:nvSpPr>
          <p:cNvPr id="37892" name="Content Placeholder 2"/>
          <p:cNvSpPr>
            <a:spLocks noGrp="1"/>
          </p:cNvSpPr>
          <p:nvPr>
            <p:ph idx="1"/>
          </p:nvPr>
        </p:nvSpPr>
        <p:spPr>
          <a:xfrm>
            <a:off x="457200" y="1196752"/>
            <a:ext cx="8229600" cy="5256436"/>
          </a:xfrm>
        </p:spPr>
        <p:txBody>
          <a:bodyPr/>
          <a:lstStyle/>
          <a:p>
            <a:pPr eaLnBrk="1" hangingPunct="1">
              <a:defRPr/>
            </a:pPr>
            <a:r>
              <a:rPr lang="en-CA" sz="2400" dirty="0"/>
              <a:t>News presentations / comments </a:t>
            </a:r>
            <a:r>
              <a:rPr lang="en-CA" sz="2400" dirty="0">
                <a:sym typeface="Wingdings" panose="05000000000000000000" pitchFamily="2" charset="2"/>
              </a:rPr>
              <a:t> approval of topics by email or in person just reminding you but you are doing great!</a:t>
            </a:r>
          </a:p>
          <a:p>
            <a:pPr eaLnBrk="1" hangingPunct="1">
              <a:defRPr/>
            </a:pPr>
            <a:r>
              <a:rPr lang="en-CA" sz="2400" dirty="0"/>
              <a:t>Guest speaker next week</a:t>
            </a:r>
          </a:p>
          <a:p>
            <a:pPr eaLnBrk="1" hangingPunct="1">
              <a:defRPr/>
            </a:pPr>
            <a:r>
              <a:rPr lang="en-CA" sz="2400" u="sng" dirty="0"/>
              <a:t>Essays</a:t>
            </a:r>
            <a:r>
              <a:rPr lang="en-CA" sz="2400" dirty="0"/>
              <a:t>:</a:t>
            </a:r>
          </a:p>
          <a:p>
            <a:pPr lvl="1"/>
            <a:r>
              <a:rPr lang="en-CA" sz="2400" dirty="0"/>
              <a:t>Still a couple of missing topics</a:t>
            </a:r>
          </a:p>
          <a:p>
            <a:pPr lvl="1"/>
            <a:r>
              <a:rPr lang="en-CA" sz="2400" dirty="0"/>
              <a:t>Don’t worry about adjusting / changing your topic after deadline for topic submission</a:t>
            </a:r>
          </a:p>
          <a:p>
            <a:pPr lvl="2"/>
            <a:r>
              <a:rPr lang="en-CA" b="1" dirty="0"/>
              <a:t>Adjusting</a:t>
            </a:r>
            <a:r>
              <a:rPr lang="en-CA" dirty="0"/>
              <a:t> is </a:t>
            </a:r>
            <a:r>
              <a:rPr lang="en-CA" dirty="0">
                <a:sym typeface="Wingdings" panose="05000000000000000000" pitchFamily="2" charset="2"/>
              </a:rPr>
              <a:t>fine (but maybe you might want to talk to me about it?)</a:t>
            </a:r>
          </a:p>
          <a:p>
            <a:pPr lvl="2"/>
            <a:r>
              <a:rPr lang="en-CA" b="1" dirty="0">
                <a:sym typeface="Wingdings" panose="05000000000000000000" pitchFamily="2" charset="2"/>
              </a:rPr>
              <a:t>Changing</a:t>
            </a:r>
            <a:r>
              <a:rPr lang="en-CA" dirty="0">
                <a:sym typeface="Wingdings" panose="05000000000000000000" pitchFamily="2" charset="2"/>
              </a:rPr>
              <a:t> needs actual approval</a:t>
            </a:r>
            <a:endParaRPr lang="en-CA" dirty="0"/>
          </a:p>
          <a:p>
            <a:pPr lvl="1"/>
            <a:r>
              <a:rPr lang="en-CA" sz="2400" dirty="0"/>
              <a:t>Notes and tips about actual writing next week</a:t>
            </a:r>
          </a:p>
          <a:p>
            <a:pPr eaLnBrk="1" hangingPunct="1">
              <a:defRPr/>
            </a:pPr>
            <a:endParaRPr lang="en-CA" altLang="en-US" sz="2400" dirty="0"/>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94607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EC9B-2BDB-4B9F-9C4E-3A0269E21C2B}"/>
              </a:ext>
            </a:extLst>
          </p:cNvPr>
          <p:cNvSpPr>
            <a:spLocks noGrp="1"/>
          </p:cNvSpPr>
          <p:nvPr>
            <p:ph type="title"/>
          </p:nvPr>
        </p:nvSpPr>
        <p:spPr/>
        <p:txBody>
          <a:bodyPr/>
          <a:lstStyle/>
          <a:p>
            <a:r>
              <a:rPr lang="fr-CA" altLang="en-US" dirty="0" err="1"/>
              <a:t>Third</a:t>
            </a:r>
            <a:r>
              <a:rPr lang="fr-CA" altLang="en-US" dirty="0"/>
              <a:t>-Party </a:t>
            </a:r>
            <a:r>
              <a:rPr lang="en-US" altLang="en-US" dirty="0"/>
              <a:t>liability</a:t>
            </a:r>
            <a:r>
              <a:rPr lang="fr-CA" altLang="en-US" dirty="0"/>
              <a:t> - links</a:t>
            </a:r>
            <a:endParaRPr lang="en-CA" dirty="0"/>
          </a:p>
        </p:txBody>
      </p:sp>
      <p:sp>
        <p:nvSpPr>
          <p:cNvPr id="3" name="Content Placeholder 2">
            <a:extLst>
              <a:ext uri="{FF2B5EF4-FFF2-40B4-BE49-F238E27FC236}">
                <a16:creationId xmlns:a16="http://schemas.microsoft.com/office/drawing/2014/main" id="{15941EE5-2E9D-4E7B-9E6A-484624183ABA}"/>
              </a:ext>
            </a:extLst>
          </p:cNvPr>
          <p:cNvSpPr>
            <a:spLocks noGrp="1"/>
          </p:cNvSpPr>
          <p:nvPr>
            <p:ph idx="1"/>
          </p:nvPr>
        </p:nvSpPr>
        <p:spPr/>
        <p:txBody>
          <a:bodyPr/>
          <a:lstStyle/>
          <a:p>
            <a:pPr marL="0" indent="0" eaLnBrk="1" hangingPunct="1">
              <a:buNone/>
            </a:pPr>
            <a:r>
              <a:rPr lang="fr-CA" altLang="en-US" sz="2800" i="1" dirty="0"/>
              <a:t>Crookes v. Newton</a:t>
            </a:r>
            <a:r>
              <a:rPr lang="fr-CA" altLang="en-US" sz="2800" dirty="0"/>
              <a:t>, 2011 SCC 47</a:t>
            </a:r>
          </a:p>
          <a:p>
            <a:pPr marL="0" indent="0" eaLnBrk="1" hangingPunct="1">
              <a:buNone/>
            </a:pPr>
            <a:r>
              <a:rPr lang="en-CA" altLang="en-US" sz="2800" dirty="0"/>
              <a:t>“a hyperlink, by itself, should never be seen as ‘publication’ of the content to which it refers” (</a:t>
            </a:r>
            <a:r>
              <a:rPr lang="en-CA" altLang="en-US" sz="2800" dirty="0" err="1"/>
              <a:t>Abella</a:t>
            </a:r>
            <a:r>
              <a:rPr lang="en-CA" altLang="en-US" sz="2800" dirty="0"/>
              <a:t> J.)</a:t>
            </a:r>
          </a:p>
          <a:p>
            <a:pPr marL="0" indent="0" eaLnBrk="1" hangingPunct="1">
              <a:buNone/>
            </a:pPr>
            <a:endParaRPr lang="en-CA" altLang="en-US" sz="2800" dirty="0"/>
          </a:p>
          <a:p>
            <a:pPr marL="0" indent="0" eaLnBrk="1" hangingPunct="1">
              <a:buNone/>
            </a:pPr>
            <a:r>
              <a:rPr lang="en-CA" altLang="en-US" sz="2800" dirty="0"/>
              <a:t>(concurring, </a:t>
            </a:r>
            <a:r>
              <a:rPr lang="en-CA" altLang="en-US" sz="2800" dirty="0" err="1"/>
              <a:t>McLachlin</a:t>
            </a:r>
            <a:r>
              <a:rPr lang="en-CA" altLang="en-US" sz="2800" dirty="0"/>
              <a:t> and Fish JJ.) “Publication of a defamatory statement via a hyperlink should be found if the text indicates </a:t>
            </a:r>
            <a:r>
              <a:rPr lang="en-CA" altLang="en-US" sz="2800" i="1" dirty="0"/>
              <a:t>adoption or endorsement of the content of the hyperlinked text</a:t>
            </a:r>
            <a:r>
              <a:rPr lang="en-CA" altLang="en-US" sz="2800" dirty="0"/>
              <a:t>. “</a:t>
            </a:r>
          </a:p>
          <a:p>
            <a:pPr marL="0" indent="0">
              <a:buNone/>
            </a:pPr>
            <a:endParaRPr lang="en-CA" dirty="0"/>
          </a:p>
        </p:txBody>
      </p:sp>
      <p:sp>
        <p:nvSpPr>
          <p:cNvPr id="4" name="Footer Placeholder 3">
            <a:extLst>
              <a:ext uri="{FF2B5EF4-FFF2-40B4-BE49-F238E27FC236}">
                <a16:creationId xmlns:a16="http://schemas.microsoft.com/office/drawing/2014/main" id="{0E2709C0-8478-4F58-BED1-C2EA30A2D7AC}"/>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429012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978C-FBA5-486D-92F2-BF4188AE9C67}"/>
              </a:ext>
            </a:extLst>
          </p:cNvPr>
          <p:cNvSpPr>
            <a:spLocks noGrp="1"/>
          </p:cNvSpPr>
          <p:nvPr>
            <p:ph type="title"/>
          </p:nvPr>
        </p:nvSpPr>
        <p:spPr>
          <a:xfrm>
            <a:off x="457200" y="274638"/>
            <a:ext cx="8229600" cy="850106"/>
          </a:xfrm>
        </p:spPr>
        <p:txBody>
          <a:bodyPr/>
          <a:lstStyle/>
          <a:p>
            <a:r>
              <a:rPr lang="en-CA" dirty="0"/>
              <a:t>Third party liability – links+</a:t>
            </a:r>
          </a:p>
        </p:txBody>
      </p:sp>
      <p:sp>
        <p:nvSpPr>
          <p:cNvPr id="3" name="Content Placeholder 2">
            <a:extLst>
              <a:ext uri="{FF2B5EF4-FFF2-40B4-BE49-F238E27FC236}">
                <a16:creationId xmlns:a16="http://schemas.microsoft.com/office/drawing/2014/main" id="{80A25AD3-A9CD-42D0-8C22-7FDD64AFC997}"/>
              </a:ext>
            </a:extLst>
          </p:cNvPr>
          <p:cNvSpPr>
            <a:spLocks noGrp="1"/>
          </p:cNvSpPr>
          <p:nvPr>
            <p:ph idx="1"/>
          </p:nvPr>
        </p:nvSpPr>
        <p:spPr>
          <a:xfrm>
            <a:off x="457200" y="1315244"/>
            <a:ext cx="8229600" cy="4810919"/>
          </a:xfrm>
        </p:spPr>
        <p:txBody>
          <a:bodyPr/>
          <a:lstStyle/>
          <a:p>
            <a:pPr marL="0" indent="0">
              <a:buNone/>
            </a:pPr>
            <a:r>
              <a:rPr lang="en-CA" altLang="en-US" sz="2800" i="1" dirty="0"/>
              <a:t>Duffy v Google Inc</a:t>
            </a:r>
            <a:r>
              <a:rPr lang="en-CA" altLang="en-US" sz="2800" dirty="0"/>
              <a:t>. [2015] SASC 170</a:t>
            </a:r>
          </a:p>
          <a:p>
            <a:pPr marL="0" indent="0">
              <a:buNone/>
            </a:pPr>
            <a:r>
              <a:rPr lang="en-CA" altLang="en-US" sz="2800" dirty="0">
                <a:sym typeface="Wingdings" panose="05000000000000000000" pitchFamily="2" charset="2"/>
              </a:rPr>
              <a:t> Secondary publication (notice is important)</a:t>
            </a:r>
            <a:endParaRPr lang="en-CA" altLang="en-US" sz="2800" dirty="0"/>
          </a:p>
          <a:p>
            <a:pPr marL="0" indent="0">
              <a:buNone/>
            </a:pPr>
            <a:endParaRPr lang="en-CA" dirty="0"/>
          </a:p>
        </p:txBody>
      </p:sp>
      <p:sp>
        <p:nvSpPr>
          <p:cNvPr id="4" name="Footer Placeholder 3">
            <a:extLst>
              <a:ext uri="{FF2B5EF4-FFF2-40B4-BE49-F238E27FC236}">
                <a16:creationId xmlns:a16="http://schemas.microsoft.com/office/drawing/2014/main" id="{46BC9B8B-F3B2-4A87-99D0-5EB151B189C1}"/>
              </a:ext>
            </a:extLst>
          </p:cNvPr>
          <p:cNvSpPr>
            <a:spLocks noGrp="1"/>
          </p:cNvSpPr>
          <p:nvPr>
            <p:ph type="ftr" sz="quarter" idx="11"/>
          </p:nvPr>
        </p:nvSpPr>
        <p:spPr/>
        <p:txBody>
          <a:bodyPr/>
          <a:lstStyle/>
          <a:p>
            <a:pPr>
              <a:defRPr/>
            </a:pPr>
            <a:r>
              <a:rPr lang="en-US"/>
              <a:t>Class 8</a:t>
            </a:r>
            <a:endParaRPr lang="en-US" dirty="0"/>
          </a:p>
        </p:txBody>
      </p:sp>
      <p:pic>
        <p:nvPicPr>
          <p:cNvPr id="5" name="Picture 4" descr="janice duffy autofill.png">
            <a:extLst>
              <a:ext uri="{FF2B5EF4-FFF2-40B4-BE49-F238E27FC236}">
                <a16:creationId xmlns:a16="http://schemas.microsoft.com/office/drawing/2014/main" id="{EBF9AC62-5E38-4B2E-9389-8725F5962D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443110"/>
            <a:ext cx="57912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015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978C-FBA5-486D-92F2-BF4188AE9C67}"/>
              </a:ext>
            </a:extLst>
          </p:cNvPr>
          <p:cNvSpPr>
            <a:spLocks noGrp="1"/>
          </p:cNvSpPr>
          <p:nvPr>
            <p:ph type="title"/>
          </p:nvPr>
        </p:nvSpPr>
        <p:spPr/>
        <p:txBody>
          <a:bodyPr/>
          <a:lstStyle/>
          <a:p>
            <a:r>
              <a:rPr lang="en-CA" dirty="0"/>
              <a:t>Third party liability – links+</a:t>
            </a:r>
          </a:p>
        </p:txBody>
      </p:sp>
      <p:sp>
        <p:nvSpPr>
          <p:cNvPr id="3" name="Content Placeholder 2">
            <a:extLst>
              <a:ext uri="{FF2B5EF4-FFF2-40B4-BE49-F238E27FC236}">
                <a16:creationId xmlns:a16="http://schemas.microsoft.com/office/drawing/2014/main" id="{80A25AD3-A9CD-42D0-8C22-7FDD64AFC997}"/>
              </a:ext>
            </a:extLst>
          </p:cNvPr>
          <p:cNvSpPr>
            <a:spLocks noGrp="1"/>
          </p:cNvSpPr>
          <p:nvPr>
            <p:ph idx="1"/>
          </p:nvPr>
        </p:nvSpPr>
        <p:spPr/>
        <p:txBody>
          <a:bodyPr/>
          <a:lstStyle/>
          <a:p>
            <a:pPr marL="0" indent="0">
              <a:buNone/>
            </a:pPr>
            <a:r>
              <a:rPr lang="en-CA" altLang="en-US" i="1" dirty="0"/>
              <a:t>Duffy v Google Inc</a:t>
            </a:r>
            <a:r>
              <a:rPr lang="en-CA" altLang="en-US" dirty="0"/>
              <a:t>. [2017] SASCFC 130 (October 4, 2017)</a:t>
            </a:r>
          </a:p>
          <a:p>
            <a:pPr marL="0" indent="0">
              <a:buNone/>
            </a:pPr>
            <a:r>
              <a:rPr lang="en-CA" altLang="en-US" sz="2400" dirty="0">
                <a:sym typeface="Wingdings" panose="05000000000000000000" pitchFamily="2" charset="2"/>
              </a:rPr>
              <a:t> upheld, Google is in fact a secondary publisher</a:t>
            </a:r>
            <a:endParaRPr lang="en-CA" altLang="en-US" sz="2400" dirty="0"/>
          </a:p>
          <a:p>
            <a:pPr marL="0" indent="0">
              <a:buNone/>
            </a:pPr>
            <a:r>
              <a:rPr lang="en-CA" altLang="en-US" sz="2400" dirty="0"/>
              <a:t>“There is an important distinction between a pre-programmed automated system and passivity. It is the degree to which the automated programmers facilitate the production of defamatory material in a written and therefore comprehensible form which is important”</a:t>
            </a:r>
          </a:p>
          <a:p>
            <a:pPr marL="0" indent="0">
              <a:buNone/>
            </a:pPr>
            <a:r>
              <a:rPr lang="en-CA" altLang="en-US" sz="2400" dirty="0"/>
              <a:t>“Google participated in the publication of the paragraphs about Dr Duffy produced by its search engine because it intended its search engine to do what it programmed it to do”</a:t>
            </a:r>
          </a:p>
          <a:p>
            <a:pPr marL="0" indent="0">
              <a:buNone/>
            </a:pPr>
            <a:endParaRPr lang="en-CA" dirty="0"/>
          </a:p>
        </p:txBody>
      </p:sp>
      <p:sp>
        <p:nvSpPr>
          <p:cNvPr id="4" name="Footer Placeholder 3">
            <a:extLst>
              <a:ext uri="{FF2B5EF4-FFF2-40B4-BE49-F238E27FC236}">
                <a16:creationId xmlns:a16="http://schemas.microsoft.com/office/drawing/2014/main" id="{46BC9B8B-F3B2-4A87-99D0-5EB151B189C1}"/>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754908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84AA-FAEB-414D-8AFE-D6FB32086BEE}"/>
              </a:ext>
            </a:extLst>
          </p:cNvPr>
          <p:cNvSpPr>
            <a:spLocks noGrp="1"/>
          </p:cNvSpPr>
          <p:nvPr>
            <p:ph type="title"/>
          </p:nvPr>
        </p:nvSpPr>
        <p:spPr/>
        <p:txBody>
          <a:bodyPr/>
          <a:lstStyle/>
          <a:p>
            <a:r>
              <a:rPr lang="en-CA" dirty="0"/>
              <a:t>Google Auto-Complete Policy</a:t>
            </a:r>
          </a:p>
        </p:txBody>
      </p:sp>
      <p:sp>
        <p:nvSpPr>
          <p:cNvPr id="3" name="Content Placeholder 2">
            <a:extLst>
              <a:ext uri="{FF2B5EF4-FFF2-40B4-BE49-F238E27FC236}">
                <a16:creationId xmlns:a16="http://schemas.microsoft.com/office/drawing/2014/main" id="{3235EC33-724C-4EE1-8DF5-B8C873D4D64A}"/>
              </a:ext>
            </a:extLst>
          </p:cNvPr>
          <p:cNvSpPr>
            <a:spLocks noGrp="1"/>
          </p:cNvSpPr>
          <p:nvPr>
            <p:ph idx="1"/>
          </p:nvPr>
        </p:nvSpPr>
        <p:spPr>
          <a:xfrm>
            <a:off x="457200" y="1340768"/>
            <a:ext cx="8229600" cy="4785395"/>
          </a:xfrm>
        </p:spPr>
        <p:txBody>
          <a:bodyPr/>
          <a:lstStyle/>
          <a:p>
            <a:pPr marL="0" indent="0">
              <a:buNone/>
            </a:pPr>
            <a:r>
              <a:rPr lang="en-CA" sz="2000" b="1" dirty="0"/>
              <a:t>1. Sexually explicit predictions</a:t>
            </a:r>
          </a:p>
          <a:p>
            <a:pPr marL="0" indent="0">
              <a:buNone/>
            </a:pPr>
            <a:r>
              <a:rPr lang="en-CA" sz="2000" dirty="0"/>
              <a:t>We remove predictions that contain sexually explicit or vulgar language. Pornographic terms or terms that are closely associated with pornography are removed from predictions. </a:t>
            </a:r>
          </a:p>
          <a:p>
            <a:pPr marL="0" indent="0">
              <a:buNone/>
            </a:pPr>
            <a:r>
              <a:rPr lang="en-CA" sz="2000" b="1" dirty="0"/>
              <a:t>2. Hateful predictions against groups and individuals</a:t>
            </a:r>
          </a:p>
          <a:p>
            <a:pPr marL="0" indent="0">
              <a:buNone/>
            </a:pPr>
            <a:r>
              <a:rPr lang="en-CA" sz="2000" dirty="0"/>
              <a:t>We remove predictions that include language that denigrates or insults individuals or groups on the basis of race, ethnic origin, religion, disability, gender, age, nationality, veteran status, sexual orientation, or gender identity.</a:t>
            </a:r>
          </a:p>
          <a:p>
            <a:pPr marL="0" indent="0">
              <a:buNone/>
            </a:pPr>
            <a:r>
              <a:rPr lang="en-CA" sz="2000" b="1" dirty="0"/>
              <a:t>3. Violent predictions</a:t>
            </a:r>
          </a:p>
          <a:p>
            <a:pPr marL="0" indent="0">
              <a:buNone/>
            </a:pPr>
            <a:r>
              <a:rPr lang="en-CA" sz="2000" dirty="0"/>
              <a:t>We remove predictions that include graphic descriptions of violence or advocate violence generally.</a:t>
            </a:r>
          </a:p>
          <a:p>
            <a:pPr marL="0" indent="0">
              <a:buNone/>
            </a:pPr>
            <a:r>
              <a:rPr lang="en-CA" sz="2000" b="1" dirty="0"/>
              <a:t>4. Dangerous and harmful activity in predictions</a:t>
            </a:r>
          </a:p>
          <a:p>
            <a:pPr marL="0" indent="0">
              <a:buNone/>
            </a:pPr>
            <a:r>
              <a:rPr lang="en-CA" sz="2000" dirty="0"/>
              <a:t>We remove predictions promoting dangerous or criminal activities that would lead to real-world harm.</a:t>
            </a:r>
          </a:p>
        </p:txBody>
      </p:sp>
      <p:sp>
        <p:nvSpPr>
          <p:cNvPr id="4" name="Footer Placeholder 3">
            <a:extLst>
              <a:ext uri="{FF2B5EF4-FFF2-40B4-BE49-F238E27FC236}">
                <a16:creationId xmlns:a16="http://schemas.microsoft.com/office/drawing/2014/main" id="{2C72D3C1-1CBC-4F83-8C42-50F5E4C02F2B}"/>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928718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C7D7-C1C5-4563-9543-A2FD679DB021}"/>
              </a:ext>
            </a:extLst>
          </p:cNvPr>
          <p:cNvSpPr>
            <a:spLocks noGrp="1"/>
          </p:cNvSpPr>
          <p:nvPr>
            <p:ph type="title"/>
          </p:nvPr>
        </p:nvSpPr>
        <p:spPr/>
        <p:txBody>
          <a:bodyPr/>
          <a:lstStyle/>
          <a:p>
            <a:r>
              <a:rPr lang="en-CA" dirty="0"/>
              <a:t>More Google</a:t>
            </a:r>
          </a:p>
        </p:txBody>
      </p:sp>
      <p:sp>
        <p:nvSpPr>
          <p:cNvPr id="3" name="Content Placeholder 2">
            <a:extLst>
              <a:ext uri="{FF2B5EF4-FFF2-40B4-BE49-F238E27FC236}">
                <a16:creationId xmlns:a16="http://schemas.microsoft.com/office/drawing/2014/main" id="{F6C9191B-8ED8-4276-91DC-C6F4044E2EC2}"/>
              </a:ext>
            </a:extLst>
          </p:cNvPr>
          <p:cNvSpPr>
            <a:spLocks noGrp="1"/>
          </p:cNvSpPr>
          <p:nvPr>
            <p:ph idx="1"/>
          </p:nvPr>
        </p:nvSpPr>
        <p:spPr/>
        <p:txBody>
          <a:bodyPr/>
          <a:lstStyle/>
          <a:p>
            <a:pPr marL="0" indent="0">
              <a:buNone/>
            </a:pPr>
            <a:r>
              <a:rPr lang="en-CA" sz="2400" i="1" dirty="0" err="1"/>
              <a:t>Trkulja</a:t>
            </a:r>
            <a:r>
              <a:rPr lang="en-CA" sz="2400" i="1" dirty="0"/>
              <a:t> v Google LLC</a:t>
            </a:r>
            <a:r>
              <a:rPr lang="en-CA" sz="2400" dirty="0"/>
              <a:t> [2018] HCA 25</a:t>
            </a:r>
          </a:p>
          <a:p>
            <a:pPr marL="0" indent="0">
              <a:buNone/>
            </a:pPr>
            <a:r>
              <a:rPr lang="en-CA" sz="2400" u="sng" dirty="0"/>
              <a:t>F</a:t>
            </a:r>
            <a:r>
              <a:rPr lang="en-CA" sz="2400" dirty="0"/>
              <a:t>: </a:t>
            </a:r>
            <a:r>
              <a:rPr lang="en-CA" sz="2400" dirty="0" err="1"/>
              <a:t>Autcomplete</a:t>
            </a:r>
            <a:r>
              <a:rPr lang="en-CA" sz="2400" dirty="0"/>
              <a:t> – Michael </a:t>
            </a:r>
            <a:r>
              <a:rPr lang="en-CA" sz="2400" dirty="0" err="1"/>
              <a:t>Trk</a:t>
            </a:r>
            <a:r>
              <a:rPr lang="en-CA" sz="2400" dirty="0"/>
              <a:t>… becomes Michael </a:t>
            </a:r>
            <a:r>
              <a:rPr lang="en-CA" sz="2400" dirty="0" err="1"/>
              <a:t>Trkulja</a:t>
            </a:r>
            <a:r>
              <a:rPr lang="en-CA" sz="2400" dirty="0"/>
              <a:t> criminal, also publication of images in G Images search</a:t>
            </a:r>
          </a:p>
          <a:p>
            <a:pPr marL="0" indent="0">
              <a:buNone/>
            </a:pPr>
            <a:r>
              <a:rPr lang="en-CA" sz="2400" u="sng" dirty="0"/>
              <a:t>Issue</a:t>
            </a:r>
            <a:r>
              <a:rPr lang="en-CA" sz="2400" dirty="0"/>
              <a:t>: Google a publisher?</a:t>
            </a:r>
          </a:p>
          <a:p>
            <a:pPr marL="0" indent="0">
              <a:buNone/>
            </a:pPr>
            <a:r>
              <a:rPr lang="en-CA" sz="2400" u="sng" dirty="0"/>
              <a:t>Held</a:t>
            </a:r>
            <a:r>
              <a:rPr lang="en-CA" sz="2400" dirty="0"/>
              <a:t>: Yes!</a:t>
            </a:r>
          </a:p>
          <a:p>
            <a:pPr marL="0" indent="0">
              <a:buNone/>
            </a:pPr>
            <a:r>
              <a:rPr lang="en-CA" sz="2400" dirty="0"/>
              <a:t>“Google’s intentional participation in the communication of the allegedly defamatory results to Google search engine users supports a finding that Google published the allegedly defamatory results”</a:t>
            </a:r>
          </a:p>
          <a:p>
            <a:pPr marL="0" indent="0">
              <a:buNone/>
            </a:pPr>
            <a:r>
              <a:rPr lang="en-CA" sz="2400" dirty="0"/>
              <a:t>(note Google did not file defense, this was preliminary, seems to have died out, may have been settled)</a:t>
            </a:r>
          </a:p>
          <a:p>
            <a:pPr marL="0" indent="0">
              <a:buNone/>
            </a:pPr>
            <a:endParaRPr lang="en-CA" sz="2400" dirty="0"/>
          </a:p>
        </p:txBody>
      </p:sp>
      <p:sp>
        <p:nvSpPr>
          <p:cNvPr id="4" name="Footer Placeholder 3">
            <a:extLst>
              <a:ext uri="{FF2B5EF4-FFF2-40B4-BE49-F238E27FC236}">
                <a16:creationId xmlns:a16="http://schemas.microsoft.com/office/drawing/2014/main" id="{471A926E-E20A-4D16-8BFC-4EDD6681703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420831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C249-C649-4F85-8783-CE7B38B9030B}"/>
              </a:ext>
            </a:extLst>
          </p:cNvPr>
          <p:cNvSpPr>
            <a:spLocks noGrp="1"/>
          </p:cNvSpPr>
          <p:nvPr>
            <p:ph type="title"/>
          </p:nvPr>
        </p:nvSpPr>
        <p:spPr/>
        <p:txBody>
          <a:bodyPr/>
          <a:lstStyle/>
          <a:p>
            <a:r>
              <a:rPr lang="en-US" altLang="en-US" dirty="0"/>
              <a:t>Defamation - criminal remedies?</a:t>
            </a:r>
            <a:endParaRPr lang="en-CA" dirty="0"/>
          </a:p>
        </p:txBody>
      </p:sp>
      <p:sp>
        <p:nvSpPr>
          <p:cNvPr id="3" name="Content Placeholder 2">
            <a:extLst>
              <a:ext uri="{FF2B5EF4-FFF2-40B4-BE49-F238E27FC236}">
                <a16:creationId xmlns:a16="http://schemas.microsoft.com/office/drawing/2014/main" id="{796F5416-7947-4564-BBE2-21C5178AE98E}"/>
              </a:ext>
            </a:extLst>
          </p:cNvPr>
          <p:cNvSpPr>
            <a:spLocks noGrp="1"/>
          </p:cNvSpPr>
          <p:nvPr>
            <p:ph idx="1"/>
          </p:nvPr>
        </p:nvSpPr>
        <p:spPr/>
        <p:txBody>
          <a:bodyPr/>
          <a:lstStyle/>
          <a:p>
            <a:pPr marL="0" indent="0">
              <a:buNone/>
            </a:pPr>
            <a:r>
              <a:rPr lang="en-CA" dirty="0"/>
              <a:t> </a:t>
            </a:r>
          </a:p>
        </p:txBody>
      </p:sp>
      <p:sp>
        <p:nvSpPr>
          <p:cNvPr id="4" name="Footer Placeholder 3">
            <a:extLst>
              <a:ext uri="{FF2B5EF4-FFF2-40B4-BE49-F238E27FC236}">
                <a16:creationId xmlns:a16="http://schemas.microsoft.com/office/drawing/2014/main" id="{0CB1263C-546D-4762-84BD-A574B38C5C73}"/>
              </a:ext>
            </a:extLst>
          </p:cNvPr>
          <p:cNvSpPr>
            <a:spLocks noGrp="1"/>
          </p:cNvSpPr>
          <p:nvPr>
            <p:ph type="ftr" sz="quarter" idx="11"/>
          </p:nvPr>
        </p:nvSpPr>
        <p:spPr/>
        <p:txBody>
          <a:bodyPr/>
          <a:lstStyle/>
          <a:p>
            <a:pPr>
              <a:defRPr/>
            </a:pPr>
            <a:r>
              <a:rPr lang="en-US"/>
              <a:t>Class 8</a:t>
            </a:r>
            <a:endParaRPr lang="en-US" dirty="0"/>
          </a:p>
        </p:txBody>
      </p:sp>
      <p:pic>
        <p:nvPicPr>
          <p:cNvPr id="5" name="Content Placeholder 7" descr="Springwood_minimum_security_prison.png">
            <a:extLst>
              <a:ext uri="{FF2B5EF4-FFF2-40B4-BE49-F238E27FC236}">
                <a16:creationId xmlns:a16="http://schemas.microsoft.com/office/drawing/2014/main" id="{1109832B-01AA-41D2-BACB-44E81102A3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773238"/>
            <a:ext cx="5400675"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911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C1877-16D5-4E14-9C7C-D3CD93EFED1F}"/>
              </a:ext>
            </a:extLst>
          </p:cNvPr>
          <p:cNvSpPr>
            <a:spLocks noGrp="1"/>
          </p:cNvSpPr>
          <p:nvPr>
            <p:ph type="title"/>
          </p:nvPr>
        </p:nvSpPr>
        <p:spPr/>
        <p:txBody>
          <a:bodyPr/>
          <a:lstStyle/>
          <a:p>
            <a:r>
              <a:rPr lang="en-CA" dirty="0"/>
              <a:t>Defamatory Libel</a:t>
            </a:r>
          </a:p>
        </p:txBody>
      </p:sp>
      <p:sp>
        <p:nvSpPr>
          <p:cNvPr id="3" name="Content Placeholder 2">
            <a:extLst>
              <a:ext uri="{FF2B5EF4-FFF2-40B4-BE49-F238E27FC236}">
                <a16:creationId xmlns:a16="http://schemas.microsoft.com/office/drawing/2014/main" id="{CFC6B23A-9F06-430E-8ED3-25083CA456AA}"/>
              </a:ext>
            </a:extLst>
          </p:cNvPr>
          <p:cNvSpPr>
            <a:spLocks noGrp="1"/>
          </p:cNvSpPr>
          <p:nvPr>
            <p:ph idx="1"/>
          </p:nvPr>
        </p:nvSpPr>
        <p:spPr>
          <a:xfrm>
            <a:off x="457200" y="1196752"/>
            <a:ext cx="8229600" cy="4929411"/>
          </a:xfrm>
        </p:spPr>
        <p:txBody>
          <a:bodyPr/>
          <a:lstStyle/>
          <a:p>
            <a:pPr marL="0" indent="0" eaLnBrk="1" fontAlgn="auto" hangingPunct="1">
              <a:spcBef>
                <a:spcPts val="768"/>
              </a:spcBef>
              <a:spcAft>
                <a:spcPts val="0"/>
              </a:spcAft>
              <a:buNone/>
              <a:defRPr/>
            </a:pPr>
            <a:r>
              <a:rPr lang="en-CA" sz="2500" i="1" dirty="0"/>
              <a:t>Criminal Code</a:t>
            </a:r>
            <a:r>
              <a:rPr lang="fr-FR" sz="2500" dirty="0"/>
              <a:t> </a:t>
            </a:r>
          </a:p>
          <a:p>
            <a:pPr eaLnBrk="1" fontAlgn="auto" hangingPunct="1">
              <a:spcAft>
                <a:spcPts val="0"/>
              </a:spcAft>
              <a:buNone/>
              <a:defRPr/>
            </a:pPr>
            <a:r>
              <a:rPr lang="en-CA" sz="2500" dirty="0"/>
              <a:t>298. (1) A defamatory libel is matter published, without lawful justification or excuse, that is likely to injure the reputation of any person by exposing him to hatred, contempt or ridicule, or that is designed to insult the person of or concerning whom it is published.</a:t>
            </a:r>
          </a:p>
          <a:p>
            <a:pPr eaLnBrk="1" fontAlgn="auto" hangingPunct="1">
              <a:spcAft>
                <a:spcPts val="0"/>
              </a:spcAft>
              <a:buNone/>
              <a:defRPr/>
            </a:pPr>
            <a:r>
              <a:rPr lang="en-CA" sz="2500" dirty="0"/>
              <a:t>300. Every one who publishes a defamatory libel that he knows is false is guilty of an indictable offence and liable to imprisonment for a term not exceeding five years.</a:t>
            </a:r>
          </a:p>
          <a:p>
            <a:pPr eaLnBrk="1" fontAlgn="auto" hangingPunct="1">
              <a:spcAft>
                <a:spcPts val="0"/>
              </a:spcAft>
              <a:buNone/>
              <a:defRPr/>
            </a:pPr>
            <a:r>
              <a:rPr lang="en-CA" sz="2500" dirty="0"/>
              <a:t>301. Every one who publishes a defamatory libel is guilty of an indictable offence and liable to imprisonment for a term not exceeding two years</a:t>
            </a:r>
            <a:endParaRPr lang="fr-CA" sz="2500" dirty="0"/>
          </a:p>
          <a:p>
            <a:pPr marL="0" indent="0">
              <a:buNone/>
            </a:pPr>
            <a:endParaRPr lang="en-CA" dirty="0"/>
          </a:p>
        </p:txBody>
      </p:sp>
      <p:sp>
        <p:nvSpPr>
          <p:cNvPr id="4" name="Footer Placeholder 3">
            <a:extLst>
              <a:ext uri="{FF2B5EF4-FFF2-40B4-BE49-F238E27FC236}">
                <a16:creationId xmlns:a16="http://schemas.microsoft.com/office/drawing/2014/main" id="{74F9261E-331C-4680-B297-4825C0FAEF3E}"/>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8445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A846-0C17-4894-89F2-9513A4570677}"/>
              </a:ext>
            </a:extLst>
          </p:cNvPr>
          <p:cNvSpPr>
            <a:spLocks noGrp="1"/>
          </p:cNvSpPr>
          <p:nvPr>
            <p:ph type="title"/>
          </p:nvPr>
        </p:nvSpPr>
        <p:spPr/>
        <p:txBody>
          <a:bodyPr/>
          <a:lstStyle/>
          <a:p>
            <a:r>
              <a:rPr lang="en-CA" dirty="0"/>
              <a:t>Criminal Harassment</a:t>
            </a:r>
          </a:p>
        </p:txBody>
      </p:sp>
      <p:sp>
        <p:nvSpPr>
          <p:cNvPr id="3" name="Content Placeholder 2">
            <a:extLst>
              <a:ext uri="{FF2B5EF4-FFF2-40B4-BE49-F238E27FC236}">
                <a16:creationId xmlns:a16="http://schemas.microsoft.com/office/drawing/2014/main" id="{BF6CC815-E9A0-41A1-B100-D991EC5BD6C1}"/>
              </a:ext>
            </a:extLst>
          </p:cNvPr>
          <p:cNvSpPr>
            <a:spLocks noGrp="1"/>
          </p:cNvSpPr>
          <p:nvPr>
            <p:ph idx="1"/>
          </p:nvPr>
        </p:nvSpPr>
        <p:spPr/>
        <p:txBody>
          <a:bodyPr/>
          <a:lstStyle/>
          <a:p>
            <a:pPr marL="347472" indent="-347472" eaLnBrk="1" fontAlgn="auto" hangingPunct="1">
              <a:spcBef>
                <a:spcPts val="768"/>
              </a:spcBef>
              <a:spcAft>
                <a:spcPts val="0"/>
              </a:spcAft>
              <a:defRPr/>
            </a:pPr>
            <a:r>
              <a:rPr lang="en-CA" dirty="0"/>
              <a:t>s. 264 </a:t>
            </a:r>
            <a:r>
              <a:rPr lang="en-CA" i="1" dirty="0"/>
              <a:t>Criminal Code</a:t>
            </a:r>
            <a:r>
              <a:rPr lang="fr-FR" dirty="0"/>
              <a:t> </a:t>
            </a:r>
          </a:p>
          <a:p>
            <a:pPr marL="0" indent="0" eaLnBrk="1" fontAlgn="auto" hangingPunct="1">
              <a:spcBef>
                <a:spcPts val="768"/>
              </a:spcBef>
              <a:spcAft>
                <a:spcPts val="0"/>
              </a:spcAft>
              <a:buNone/>
              <a:defRPr/>
            </a:pPr>
            <a:r>
              <a:rPr lang="en-CA" sz="2200" dirty="0"/>
              <a:t>264 (1) No person shall, without lawful authority and knowing that another person is harassed or recklessly as to whether the other person is harassed, engage in conduct referred to in subsection (2) that causes that other person reasonably, in all the circumstances, </a:t>
            </a:r>
            <a:r>
              <a:rPr lang="en-CA" sz="2200" b="1" dirty="0"/>
              <a:t>to fear for their safety </a:t>
            </a:r>
            <a:r>
              <a:rPr lang="en-CA" sz="2200" dirty="0"/>
              <a:t>or the safety of anyone known to them.</a:t>
            </a:r>
          </a:p>
          <a:p>
            <a:pPr marL="0" indent="0" eaLnBrk="1" fontAlgn="auto" hangingPunct="1">
              <a:spcBef>
                <a:spcPts val="768"/>
              </a:spcBef>
              <a:spcAft>
                <a:spcPts val="0"/>
              </a:spcAft>
              <a:buNone/>
              <a:defRPr/>
            </a:pPr>
            <a:endParaRPr lang="en-CA" sz="2200" dirty="0"/>
          </a:p>
          <a:p>
            <a:pPr marL="0" indent="0" eaLnBrk="1" fontAlgn="auto" hangingPunct="1">
              <a:spcBef>
                <a:spcPts val="768"/>
              </a:spcBef>
              <a:spcAft>
                <a:spcPts val="0"/>
              </a:spcAft>
              <a:buNone/>
              <a:defRPr/>
            </a:pPr>
            <a:r>
              <a:rPr lang="en-CA" sz="2200" dirty="0"/>
              <a:t>(2) The conduct mentioned in subsection (1) consists of (…)</a:t>
            </a:r>
          </a:p>
          <a:p>
            <a:pPr marL="0" indent="0" eaLnBrk="1" fontAlgn="auto" hangingPunct="1">
              <a:spcBef>
                <a:spcPts val="768"/>
              </a:spcBef>
              <a:spcAft>
                <a:spcPts val="0"/>
              </a:spcAft>
              <a:buNone/>
              <a:defRPr/>
            </a:pPr>
            <a:r>
              <a:rPr lang="en-CA" sz="2200" dirty="0"/>
              <a:t>(b) repeatedly communicating with, either directly or indirectly, the other person or anyone known to them;</a:t>
            </a:r>
          </a:p>
          <a:p>
            <a:pPr marL="0" indent="0">
              <a:buNone/>
            </a:pPr>
            <a:endParaRPr lang="en-CA" dirty="0"/>
          </a:p>
        </p:txBody>
      </p:sp>
      <p:sp>
        <p:nvSpPr>
          <p:cNvPr id="4" name="Footer Placeholder 3">
            <a:extLst>
              <a:ext uri="{FF2B5EF4-FFF2-40B4-BE49-F238E27FC236}">
                <a16:creationId xmlns:a16="http://schemas.microsoft.com/office/drawing/2014/main" id="{8A6CDA16-39CF-4544-83C8-89496F8F4BE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768326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9D6E-F978-4DAE-80C9-0E238288C03E}"/>
              </a:ext>
            </a:extLst>
          </p:cNvPr>
          <p:cNvSpPr>
            <a:spLocks noGrp="1"/>
          </p:cNvSpPr>
          <p:nvPr>
            <p:ph type="title"/>
          </p:nvPr>
        </p:nvSpPr>
        <p:spPr/>
        <p:txBody>
          <a:bodyPr/>
          <a:lstStyle/>
          <a:p>
            <a:r>
              <a:rPr lang="en-CA" dirty="0"/>
              <a:t>Criminal Harassment on Twitter</a:t>
            </a:r>
            <a:r>
              <a:rPr lang="fr-CA" dirty="0"/>
              <a:t>?</a:t>
            </a:r>
            <a:endParaRPr lang="en-CA" dirty="0"/>
          </a:p>
        </p:txBody>
      </p:sp>
      <p:sp>
        <p:nvSpPr>
          <p:cNvPr id="3" name="Content Placeholder 2">
            <a:extLst>
              <a:ext uri="{FF2B5EF4-FFF2-40B4-BE49-F238E27FC236}">
                <a16:creationId xmlns:a16="http://schemas.microsoft.com/office/drawing/2014/main" id="{70E14940-EF48-4A2B-8C0B-78988B7BC0AC}"/>
              </a:ext>
            </a:extLst>
          </p:cNvPr>
          <p:cNvSpPr>
            <a:spLocks noGrp="1"/>
          </p:cNvSpPr>
          <p:nvPr>
            <p:ph idx="1"/>
          </p:nvPr>
        </p:nvSpPr>
        <p:spPr/>
        <p:txBody>
          <a:bodyPr/>
          <a:lstStyle/>
          <a:p>
            <a:pPr eaLnBrk="1" hangingPunct="1">
              <a:buNone/>
            </a:pPr>
            <a:r>
              <a:rPr lang="en-CA" altLang="en-US" b="1" i="1" dirty="0"/>
              <a:t>Elliott v. R</a:t>
            </a:r>
            <a:r>
              <a:rPr lang="sv-SE" altLang="en-US" dirty="0"/>
              <a:t>, </a:t>
            </a:r>
            <a:r>
              <a:rPr lang="sv-SE" altLang="en-US" sz="2600" dirty="0"/>
              <a:t>2016 ONCJ 35</a:t>
            </a:r>
          </a:p>
          <a:p>
            <a:pPr algn="ctr" eaLnBrk="1" hangingPunct="1">
              <a:buNone/>
            </a:pPr>
            <a:endParaRPr lang="en-US" altLang="en-US" sz="2600" dirty="0"/>
          </a:p>
          <a:p>
            <a:pPr algn="ctr" eaLnBrk="1" hangingPunct="1">
              <a:buNone/>
            </a:pPr>
            <a:r>
              <a:rPr lang="en-US" altLang="en-US" sz="2600" dirty="0"/>
              <a:t>@LadySnarksalot how fat is your ass</a:t>
            </a:r>
            <a:endParaRPr lang="sv-SE" altLang="en-US" sz="2600" dirty="0"/>
          </a:p>
          <a:p>
            <a:pPr eaLnBrk="1" hangingPunct="1">
              <a:buNone/>
            </a:pPr>
            <a:r>
              <a:rPr lang="sv-SE" altLang="en-US" dirty="0"/>
              <a:t>”</a:t>
            </a:r>
            <a:r>
              <a:rPr lang="en-CA" altLang="en-US" dirty="0"/>
              <a:t> The element that the fear be reasonable in all of the circumstances has not been established”</a:t>
            </a:r>
          </a:p>
          <a:p>
            <a:pPr eaLnBrk="1" hangingPunct="1">
              <a:buNone/>
            </a:pPr>
            <a:r>
              <a:rPr lang="sv-SE" altLang="en-US" dirty="0"/>
              <a:t>”</a:t>
            </a:r>
            <a:r>
              <a:rPr lang="en-CA" altLang="en-US" dirty="0"/>
              <a:t>I am not satisfied beyond a reasonable doubt that Mr. Elliott’s repeated communications caused Ms. Reilly to </a:t>
            </a:r>
            <a:r>
              <a:rPr lang="en-CA" altLang="en-US" b="1" dirty="0"/>
              <a:t>fear for her safety</a:t>
            </a:r>
            <a:r>
              <a:rPr lang="en-CA" altLang="en-US" dirty="0"/>
              <a:t>”</a:t>
            </a:r>
            <a:endParaRPr lang="fr-CA" altLang="en-US" dirty="0"/>
          </a:p>
          <a:p>
            <a:pPr marL="0" indent="0">
              <a:buNone/>
            </a:pPr>
            <a:endParaRPr lang="en-CA" dirty="0"/>
          </a:p>
        </p:txBody>
      </p:sp>
      <p:sp>
        <p:nvSpPr>
          <p:cNvPr id="4" name="Footer Placeholder 3">
            <a:extLst>
              <a:ext uri="{FF2B5EF4-FFF2-40B4-BE49-F238E27FC236}">
                <a16:creationId xmlns:a16="http://schemas.microsoft.com/office/drawing/2014/main" id="{069F22EF-12B1-479E-91C4-682FC5A9848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071659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C084-BA93-46DC-9A49-D44B3B10212D}"/>
              </a:ext>
            </a:extLst>
          </p:cNvPr>
          <p:cNvSpPr>
            <a:spLocks noGrp="1"/>
          </p:cNvSpPr>
          <p:nvPr>
            <p:ph type="title"/>
          </p:nvPr>
        </p:nvSpPr>
        <p:spPr/>
        <p:txBody>
          <a:bodyPr/>
          <a:lstStyle/>
          <a:p>
            <a:r>
              <a:rPr lang="en-CA" dirty="0"/>
              <a:t>On the other hand</a:t>
            </a:r>
          </a:p>
        </p:txBody>
      </p:sp>
      <p:sp>
        <p:nvSpPr>
          <p:cNvPr id="3" name="Content Placeholder 2">
            <a:extLst>
              <a:ext uri="{FF2B5EF4-FFF2-40B4-BE49-F238E27FC236}">
                <a16:creationId xmlns:a16="http://schemas.microsoft.com/office/drawing/2014/main" id="{60C05D56-1097-4FF9-8A67-9D4A5FB3B8F1}"/>
              </a:ext>
            </a:extLst>
          </p:cNvPr>
          <p:cNvSpPr>
            <a:spLocks noGrp="1"/>
          </p:cNvSpPr>
          <p:nvPr>
            <p:ph idx="1"/>
          </p:nvPr>
        </p:nvSpPr>
        <p:spPr>
          <a:xfrm>
            <a:off x="457200" y="1124744"/>
            <a:ext cx="8229600" cy="5001419"/>
          </a:xfrm>
        </p:spPr>
        <p:txBody>
          <a:bodyPr/>
          <a:lstStyle/>
          <a:p>
            <a:pPr marL="0" indent="0">
              <a:buNone/>
            </a:pPr>
            <a:r>
              <a:rPr lang="en-CA" i="1" dirty="0"/>
              <a:t>R. v Gardner</a:t>
            </a:r>
            <a:r>
              <a:rPr lang="en-CA" dirty="0"/>
              <a:t>, 2018 CanLII 72609 (NL PC)</a:t>
            </a:r>
          </a:p>
          <a:p>
            <a:pPr marL="0" indent="0">
              <a:buNone/>
            </a:pPr>
            <a:r>
              <a:rPr lang="en-CA" sz="1800" dirty="0"/>
              <a:t>“</a:t>
            </a:r>
            <a:r>
              <a:rPr lang="en-US" sz="1800" dirty="0"/>
              <a:t>I’m just in the mood to break your fucking pig face Terry Murphy.  Get the money or I’ll beat your ugly head out your own asshole.  You got 1 day bitch.  Or you’re fucked…test me you piece of shit</a:t>
            </a:r>
            <a:r>
              <a:rPr lang="en-CA" sz="1800" dirty="0"/>
              <a:t>” (and this went on and on and on…)</a:t>
            </a:r>
          </a:p>
          <a:p>
            <a:pPr>
              <a:buFont typeface="Wingdings" panose="05000000000000000000" pitchFamily="2" charset="2"/>
              <a:buChar char="à"/>
            </a:pPr>
            <a:r>
              <a:rPr lang="en-CA" dirty="0">
                <a:sym typeface="Wingdings" panose="05000000000000000000" pitchFamily="2" charset="2"/>
              </a:rPr>
              <a:t>Indeed guilty of criminal harassment on FB</a:t>
            </a:r>
          </a:p>
          <a:p>
            <a:pPr marL="0" indent="0">
              <a:buNone/>
            </a:pPr>
            <a:r>
              <a:rPr lang="en-CA" sz="2400" dirty="0">
                <a:sym typeface="Wingdings" panose="05000000000000000000" pitchFamily="2" charset="2"/>
              </a:rPr>
              <a:t>“</a:t>
            </a:r>
            <a:r>
              <a:rPr lang="en-US" sz="2400" dirty="0">
                <a:sym typeface="Wingdings" panose="05000000000000000000" pitchFamily="2" charset="2"/>
              </a:rPr>
              <a:t>In order to determine the appropriate sentence for Mr. Gardner, I reviewed cases from across the country that dealt with threats or criminal harassment perpetrated through Facebook or other electronic means to ascertain what “similar offenders in similar circumstances” have received as a sentence.”</a:t>
            </a:r>
          </a:p>
          <a:p>
            <a:pPr marL="0" indent="0">
              <a:buNone/>
            </a:pPr>
            <a:r>
              <a:rPr lang="en-CA" sz="2400" dirty="0"/>
              <a:t>(up to 6 months incarceration for criminal harassment, Gardner got 90 days)</a:t>
            </a:r>
          </a:p>
        </p:txBody>
      </p:sp>
      <p:sp>
        <p:nvSpPr>
          <p:cNvPr id="4" name="Footer Placeholder 3">
            <a:extLst>
              <a:ext uri="{FF2B5EF4-FFF2-40B4-BE49-F238E27FC236}">
                <a16:creationId xmlns:a16="http://schemas.microsoft.com/office/drawing/2014/main" id="{408EFA01-C366-478A-BF8A-C07291341A5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080749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9C4C-36A8-4A48-860C-C5511A342516}"/>
              </a:ext>
            </a:extLst>
          </p:cNvPr>
          <p:cNvSpPr>
            <a:spLocks noGrp="1"/>
          </p:cNvSpPr>
          <p:nvPr>
            <p:ph type="title"/>
          </p:nvPr>
        </p:nvSpPr>
        <p:spPr>
          <a:xfrm>
            <a:off x="457200" y="274638"/>
            <a:ext cx="8229600" cy="763935"/>
          </a:xfrm>
        </p:spPr>
        <p:txBody>
          <a:bodyPr/>
          <a:lstStyle/>
          <a:p>
            <a:r>
              <a:rPr lang="en-CA" dirty="0"/>
              <a:t>Other announcements</a:t>
            </a:r>
          </a:p>
        </p:txBody>
      </p:sp>
      <p:sp>
        <p:nvSpPr>
          <p:cNvPr id="3" name="Content Placeholder 2">
            <a:extLst>
              <a:ext uri="{FF2B5EF4-FFF2-40B4-BE49-F238E27FC236}">
                <a16:creationId xmlns:a16="http://schemas.microsoft.com/office/drawing/2014/main" id="{C891D798-4CB7-4F36-B024-E478CB097783}"/>
              </a:ext>
            </a:extLst>
          </p:cNvPr>
          <p:cNvSpPr>
            <a:spLocks noGrp="1"/>
          </p:cNvSpPr>
          <p:nvPr>
            <p:ph idx="1"/>
          </p:nvPr>
        </p:nvSpPr>
        <p:spPr>
          <a:xfrm>
            <a:off x="457200" y="1268760"/>
            <a:ext cx="8229600" cy="4857403"/>
          </a:xfrm>
        </p:spPr>
        <p:txBody>
          <a:bodyPr/>
          <a:lstStyle/>
          <a:p>
            <a:pPr marL="0" indent="0">
              <a:buNone/>
            </a:pPr>
            <a:r>
              <a:rPr lang="en-CA" b="1" i="1" dirty="0"/>
              <a:t>Tech Law McGill - </a:t>
            </a:r>
            <a:r>
              <a:rPr lang="en-US" b="1" i="1" dirty="0"/>
              <a:t>The Artificial Intelligence and Data Act: A conversation with </a:t>
            </a:r>
            <a:r>
              <a:rPr lang="en-US" b="1" i="1" dirty="0" err="1"/>
              <a:t>Surdas</a:t>
            </a:r>
            <a:r>
              <a:rPr lang="en-US" b="1" i="1" dirty="0"/>
              <a:t> Mohit</a:t>
            </a:r>
            <a:endParaRPr lang="en-CA" b="1" i="1" dirty="0"/>
          </a:p>
          <a:p>
            <a:pPr marL="0" indent="0">
              <a:buNone/>
            </a:pPr>
            <a:r>
              <a:rPr lang="en-CA" dirty="0"/>
              <a:t>Wednesday Nov 2 (</a:t>
            </a:r>
            <a:r>
              <a:rPr lang="en-CA" b="1" dirty="0"/>
              <a:t>tomorrow</a:t>
            </a:r>
            <a:r>
              <a:rPr lang="en-CA" dirty="0"/>
              <a:t>!), 16h00, NCDH 102</a:t>
            </a:r>
          </a:p>
          <a:p>
            <a:pPr marL="0" indent="0">
              <a:buNone/>
            </a:pPr>
            <a:r>
              <a:rPr lang="en-US" sz="2400" dirty="0"/>
              <a:t>Tech Law McGill and the Privacy and A.I. Governance Research Lab at McGill invite you to join a conversation on Canada’s Artificial Intelligence and Data Act, a proposed federal law introduced earlier this year as part of Bill C-27. </a:t>
            </a:r>
            <a:r>
              <a:rPr lang="en-US" sz="2400" dirty="0" err="1"/>
              <a:t>Surdas</a:t>
            </a:r>
            <a:r>
              <a:rPr lang="en-US" sz="2400" dirty="0"/>
              <a:t> Mohit, the Acting Director of Artificial Intelligence and Data Policy at Innovation, Science and Economic Development Canada will be joining us for a presentation of the Act followed by an open Q&amp;A.</a:t>
            </a:r>
            <a:endParaRPr lang="en-CA" sz="2400" dirty="0"/>
          </a:p>
        </p:txBody>
      </p:sp>
      <p:sp>
        <p:nvSpPr>
          <p:cNvPr id="4" name="Footer Placeholder 3">
            <a:extLst>
              <a:ext uri="{FF2B5EF4-FFF2-40B4-BE49-F238E27FC236}">
                <a16:creationId xmlns:a16="http://schemas.microsoft.com/office/drawing/2014/main" id="{5C3F18DE-1BF3-4382-9752-54BE84666AF8}"/>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367116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2FCA-0A2F-CCBB-8A53-EBF411A0A001}"/>
              </a:ext>
            </a:extLst>
          </p:cNvPr>
          <p:cNvSpPr>
            <a:spLocks noGrp="1"/>
          </p:cNvSpPr>
          <p:nvPr>
            <p:ph type="title"/>
          </p:nvPr>
        </p:nvSpPr>
        <p:spPr/>
        <p:txBody>
          <a:bodyPr/>
          <a:lstStyle/>
          <a:p>
            <a:r>
              <a:rPr lang="en-CA" dirty="0"/>
              <a:t>Criminal AND / OR Civil Remedy?</a:t>
            </a:r>
          </a:p>
        </p:txBody>
      </p:sp>
      <p:sp>
        <p:nvSpPr>
          <p:cNvPr id="3" name="Content Placeholder 2">
            <a:extLst>
              <a:ext uri="{FF2B5EF4-FFF2-40B4-BE49-F238E27FC236}">
                <a16:creationId xmlns:a16="http://schemas.microsoft.com/office/drawing/2014/main" id="{86796A5D-DA4E-35D7-B92F-0416FC479CD6}"/>
              </a:ext>
            </a:extLst>
          </p:cNvPr>
          <p:cNvSpPr>
            <a:spLocks noGrp="1"/>
          </p:cNvSpPr>
          <p:nvPr>
            <p:ph idx="1"/>
          </p:nvPr>
        </p:nvSpPr>
        <p:spPr/>
        <p:txBody>
          <a:bodyPr/>
          <a:lstStyle/>
          <a:p>
            <a:pPr marL="0" indent="0">
              <a:buNone/>
            </a:pPr>
            <a:r>
              <a:rPr lang="en-CA" i="1" dirty="0"/>
              <a:t>Caplan v. Atas </a:t>
            </a:r>
            <a:r>
              <a:rPr lang="en-CA" sz="1800" dirty="0"/>
              <a:t>2021 ONSC 670</a:t>
            </a:r>
            <a:endParaRPr lang="en-CA" sz="2400" dirty="0"/>
          </a:p>
          <a:p>
            <a:pPr marL="0" indent="0">
              <a:buNone/>
            </a:pPr>
            <a:endParaRPr lang="en-CA" sz="2400" dirty="0"/>
          </a:p>
          <a:p>
            <a:pPr marL="0" indent="0">
              <a:buNone/>
            </a:pPr>
            <a:r>
              <a:rPr lang="en-CA" sz="2800" dirty="0"/>
              <a:t>“</a:t>
            </a:r>
            <a:r>
              <a:rPr lang="en-US" sz="2800" dirty="0"/>
              <a:t>Atas has engaged in a vile campaign of cyber-stalking against the plaintiffs in the four actions, the goal of which has been retribution for longstanding grievances.  As argued by the plaintiffs, the conduct falls in the area where the civil and criminal law intersect.”</a:t>
            </a:r>
          </a:p>
          <a:p>
            <a:pPr marL="0" indent="0">
              <a:buNone/>
            </a:pP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C30C0443-47BF-6799-2B81-C55DC2ECC160}"/>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177419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09F6-A0FF-A62E-014F-A1CCC7D028D7}"/>
              </a:ext>
            </a:extLst>
          </p:cNvPr>
          <p:cNvSpPr>
            <a:spLocks noGrp="1"/>
          </p:cNvSpPr>
          <p:nvPr>
            <p:ph type="title"/>
          </p:nvPr>
        </p:nvSpPr>
        <p:spPr/>
        <p:txBody>
          <a:bodyPr/>
          <a:lstStyle/>
          <a:p>
            <a:r>
              <a:rPr lang="en-CA" i="1" dirty="0"/>
              <a:t>Caplan v. Atas</a:t>
            </a:r>
            <a:endParaRPr lang="en-CA" dirty="0"/>
          </a:p>
        </p:txBody>
      </p:sp>
      <p:sp>
        <p:nvSpPr>
          <p:cNvPr id="3" name="Content Placeholder 2">
            <a:extLst>
              <a:ext uri="{FF2B5EF4-FFF2-40B4-BE49-F238E27FC236}">
                <a16:creationId xmlns:a16="http://schemas.microsoft.com/office/drawing/2014/main" id="{36ED0298-3F92-8043-78FB-D2AD2B0D18CB}"/>
              </a:ext>
            </a:extLst>
          </p:cNvPr>
          <p:cNvSpPr>
            <a:spLocks noGrp="1"/>
          </p:cNvSpPr>
          <p:nvPr>
            <p:ph idx="1"/>
          </p:nvPr>
        </p:nvSpPr>
        <p:spPr/>
        <p:txBody>
          <a:bodyPr/>
          <a:lstStyle/>
          <a:p>
            <a:pPr marL="0" indent="0">
              <a:buNone/>
            </a:pPr>
            <a:r>
              <a:rPr lang="en-CA" sz="2400" dirty="0"/>
              <a:t>“</a:t>
            </a:r>
            <a:r>
              <a:rPr lang="en-US" sz="2400" dirty="0"/>
              <a:t>Freedom of speech and the law of defamation have developed over centuries to balance the importance of preserving open public discourse, advancing the search for truth (which must allow for unpopular and even incorrect speech), protecting personal reputations, promoting free democratic debate, and enforcing personal responsibility for statements made about others.  The value of freedom of speech, and the need for some limits on that freedom, have long been </a:t>
            </a:r>
            <a:r>
              <a:rPr lang="en-US" sz="2400" dirty="0" err="1"/>
              <a:t>recognised</a:t>
            </a:r>
            <a:r>
              <a:rPr lang="en-US" sz="2400" dirty="0"/>
              <a:t> as central to a vibrant and healthy democracy and, frankly, any decent society. </a:t>
            </a:r>
          </a:p>
          <a:p>
            <a:pPr marL="0" indent="0">
              <a:buNone/>
            </a:pPr>
            <a:endParaRPr lang="en-US" sz="2400" dirty="0"/>
          </a:p>
          <a:p>
            <a:pPr marL="0" indent="0">
              <a:buNone/>
            </a:pPr>
            <a:r>
              <a:rPr lang="en-US" sz="2400" dirty="0"/>
              <a:t>The internet has cast that balance into disarray.”</a:t>
            </a:r>
            <a:endParaRPr lang="en-CA" sz="2400" dirty="0"/>
          </a:p>
          <a:p>
            <a:pPr marL="0" indent="0">
              <a:buNone/>
            </a:pPr>
            <a:endParaRPr lang="en-CA" sz="2400" dirty="0"/>
          </a:p>
          <a:p>
            <a:pPr marL="0" indent="0">
              <a:buNone/>
            </a:pPr>
            <a:endParaRPr lang="en-CA" sz="2400" dirty="0"/>
          </a:p>
          <a:p>
            <a:pPr marL="0" indent="0">
              <a:buNone/>
            </a:pPr>
            <a:r>
              <a:rPr lang="en-CA" sz="2400" dirty="0"/>
              <a:t>“</a:t>
            </a:r>
            <a:r>
              <a:rPr lang="en-US" sz="2400" dirty="0"/>
              <a:t>Atas has engaged in a vile campaign of cyber-stalking against the plaintiffs in the four actions, the goal of which has been retribution for longstanding grievances.  As argued by the plaintiffs, </a:t>
            </a:r>
            <a:r>
              <a:rPr lang="en-US" sz="2400" b="1" dirty="0"/>
              <a:t>the conduct falls in the area where the civil and criminal law intersect</a:t>
            </a:r>
            <a:r>
              <a:rPr lang="en-US" sz="2400" dirty="0"/>
              <a:t>. ….</a:t>
            </a:r>
          </a:p>
          <a:p>
            <a:pPr marL="0" indent="0">
              <a:buNone/>
            </a:pPr>
            <a:endParaRPr lang="en-CA" sz="2400" dirty="0"/>
          </a:p>
        </p:txBody>
      </p:sp>
      <p:sp>
        <p:nvSpPr>
          <p:cNvPr id="4" name="Footer Placeholder 3">
            <a:extLst>
              <a:ext uri="{FF2B5EF4-FFF2-40B4-BE49-F238E27FC236}">
                <a16:creationId xmlns:a16="http://schemas.microsoft.com/office/drawing/2014/main" id="{6007729E-23D0-E24E-F0E5-C6AE1276DC98}"/>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634702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09F6-A0FF-A62E-014F-A1CCC7D028D7}"/>
              </a:ext>
            </a:extLst>
          </p:cNvPr>
          <p:cNvSpPr>
            <a:spLocks noGrp="1"/>
          </p:cNvSpPr>
          <p:nvPr>
            <p:ph type="title"/>
          </p:nvPr>
        </p:nvSpPr>
        <p:spPr/>
        <p:txBody>
          <a:bodyPr/>
          <a:lstStyle/>
          <a:p>
            <a:r>
              <a:rPr lang="en-CA" i="1" dirty="0"/>
              <a:t>Caplan v. Atas</a:t>
            </a:r>
            <a:endParaRPr lang="en-CA" dirty="0"/>
          </a:p>
        </p:txBody>
      </p:sp>
      <p:sp>
        <p:nvSpPr>
          <p:cNvPr id="3" name="Content Placeholder 2">
            <a:extLst>
              <a:ext uri="{FF2B5EF4-FFF2-40B4-BE49-F238E27FC236}">
                <a16:creationId xmlns:a16="http://schemas.microsoft.com/office/drawing/2014/main" id="{36ED0298-3F92-8043-78FB-D2AD2B0D18CB}"/>
              </a:ext>
            </a:extLst>
          </p:cNvPr>
          <p:cNvSpPr>
            <a:spLocks noGrp="1"/>
          </p:cNvSpPr>
          <p:nvPr>
            <p:ph idx="1"/>
          </p:nvPr>
        </p:nvSpPr>
        <p:spPr>
          <a:xfrm>
            <a:off x="457200" y="1340768"/>
            <a:ext cx="8229600" cy="4785395"/>
          </a:xfrm>
        </p:spPr>
        <p:txBody>
          <a:bodyPr/>
          <a:lstStyle/>
          <a:p>
            <a:pPr marL="0" indent="0">
              <a:buNone/>
            </a:pPr>
            <a:r>
              <a:rPr lang="en-US" sz="2400" dirty="0"/>
              <a:t>“The law should respond to this conduct to compensate victims, to express the law’s disgust and firm rejection of the conduct, to punish for wrongful conduct, to deter Atas and others from this sort of conduct in future, and to bring Atas’ wrongful conduct to an end.</a:t>
            </a:r>
          </a:p>
          <a:p>
            <a:pPr marL="0" indent="0">
              <a:buNone/>
            </a:pPr>
            <a:r>
              <a:rPr lang="en-US" sz="2400" dirty="0"/>
              <a:t>The law’s response, thus far, has failed to respond adequately to Atas’ conduct.”</a:t>
            </a:r>
          </a:p>
          <a:p>
            <a:pPr marL="0" indent="0">
              <a:buNone/>
            </a:pPr>
            <a:r>
              <a:rPr lang="en-US" dirty="0">
                <a:sym typeface="Wingdings" panose="05000000000000000000" pitchFamily="2" charset="2"/>
              </a:rPr>
              <a:t> New common law </a:t>
            </a:r>
            <a:r>
              <a:rPr lang="en-US" b="1" dirty="0">
                <a:sym typeface="Wingdings" panose="05000000000000000000" pitchFamily="2" charset="2"/>
              </a:rPr>
              <a:t>tort</a:t>
            </a:r>
            <a:r>
              <a:rPr lang="en-US" dirty="0">
                <a:sym typeface="Wingdings" panose="05000000000000000000" pitchFamily="2" charset="2"/>
              </a:rPr>
              <a:t> of “online harassment”, and a crapload of remedies (injunctions, removal, no damages because Atas bankrupt)</a:t>
            </a:r>
            <a:endParaRPr lang="en-CA" dirty="0"/>
          </a:p>
          <a:p>
            <a:pPr marL="0" indent="0">
              <a:buNone/>
            </a:pP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6007729E-23D0-E24E-F0E5-C6AE1276DC98}"/>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14788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DEC6E-C87E-4B26-B3D1-E5CB942AAD0E}"/>
              </a:ext>
            </a:extLst>
          </p:cNvPr>
          <p:cNvSpPr>
            <a:spLocks noGrp="1"/>
          </p:cNvSpPr>
          <p:nvPr>
            <p:ph type="title"/>
          </p:nvPr>
        </p:nvSpPr>
        <p:spPr/>
        <p:txBody>
          <a:bodyPr/>
          <a:lstStyle/>
          <a:p>
            <a:r>
              <a:rPr lang="en-CA" dirty="0"/>
              <a:t>In (Defamation) Conclusion…</a:t>
            </a:r>
          </a:p>
        </p:txBody>
      </p:sp>
      <p:sp>
        <p:nvSpPr>
          <p:cNvPr id="3" name="Content Placeholder 2">
            <a:extLst>
              <a:ext uri="{FF2B5EF4-FFF2-40B4-BE49-F238E27FC236}">
                <a16:creationId xmlns:a16="http://schemas.microsoft.com/office/drawing/2014/main" id="{02958450-4926-4378-9857-3D11CBD3B6AE}"/>
              </a:ext>
            </a:extLst>
          </p:cNvPr>
          <p:cNvSpPr>
            <a:spLocks noGrp="1"/>
          </p:cNvSpPr>
          <p:nvPr>
            <p:ph idx="1"/>
          </p:nvPr>
        </p:nvSpPr>
        <p:spPr/>
        <p:txBody>
          <a:bodyPr/>
          <a:lstStyle/>
          <a:p>
            <a:pPr marL="0" indent="0">
              <a:buNone/>
            </a:pPr>
            <a:endParaRPr lang="nl-NL" dirty="0"/>
          </a:p>
          <a:p>
            <a:pPr marL="0" indent="0">
              <a:buNone/>
            </a:pPr>
            <a:r>
              <a:rPr lang="nl-NL" sz="3600" i="1" dirty="0"/>
              <a:t>Lavallee et al. v. Isak</a:t>
            </a:r>
            <a:r>
              <a:rPr lang="nl-NL" dirty="0"/>
              <a:t>, 2021 ONSC 6661</a:t>
            </a:r>
          </a:p>
          <a:p>
            <a:pPr marL="0" indent="0">
              <a:buNone/>
            </a:pPr>
            <a:endParaRPr lang="nl-NL" dirty="0"/>
          </a:p>
          <a:p>
            <a:pPr marL="0" indent="0">
              <a:buNone/>
            </a:pPr>
            <a:r>
              <a:rPr lang="nl-NL" dirty="0">
                <a:sym typeface="Wingdings" panose="05000000000000000000" pitchFamily="2" charset="2"/>
              </a:rPr>
              <a:t> Class 12 fun exercise! Fabulous prizes!</a:t>
            </a:r>
            <a:endParaRPr lang="en-CA" dirty="0"/>
          </a:p>
        </p:txBody>
      </p:sp>
      <p:sp>
        <p:nvSpPr>
          <p:cNvPr id="4" name="Footer Placeholder 3">
            <a:extLst>
              <a:ext uri="{FF2B5EF4-FFF2-40B4-BE49-F238E27FC236}">
                <a16:creationId xmlns:a16="http://schemas.microsoft.com/office/drawing/2014/main" id="{9C25E4C4-2D17-46A6-A242-02BD85A1BED1}"/>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454744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501D-8CA2-425F-87A0-F27CC156E9DA}"/>
              </a:ext>
            </a:extLst>
          </p:cNvPr>
          <p:cNvSpPr>
            <a:spLocks noGrp="1"/>
          </p:cNvSpPr>
          <p:nvPr>
            <p:ph type="title"/>
          </p:nvPr>
        </p:nvSpPr>
        <p:spPr/>
        <p:txBody>
          <a:bodyPr/>
          <a:lstStyle/>
          <a:p>
            <a:r>
              <a:rPr lang="en-CA" dirty="0"/>
              <a:t>Rights to your image and reputation online</a:t>
            </a:r>
          </a:p>
        </p:txBody>
      </p:sp>
      <p:sp>
        <p:nvSpPr>
          <p:cNvPr id="3" name="Footer Placeholder 2">
            <a:extLst>
              <a:ext uri="{FF2B5EF4-FFF2-40B4-BE49-F238E27FC236}">
                <a16:creationId xmlns:a16="http://schemas.microsoft.com/office/drawing/2014/main" id="{CD86C3E3-87AC-414F-B214-D6794EFB869B}"/>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37490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B12D-9830-4771-9F6B-511F8B6D587E}"/>
              </a:ext>
            </a:extLst>
          </p:cNvPr>
          <p:cNvSpPr>
            <a:spLocks noGrp="1"/>
          </p:cNvSpPr>
          <p:nvPr>
            <p:ph type="title"/>
          </p:nvPr>
        </p:nvSpPr>
        <p:spPr/>
        <p:txBody>
          <a:bodyPr/>
          <a:lstStyle/>
          <a:p>
            <a:r>
              <a:rPr lang="en-CA" dirty="0"/>
              <a:t>Personality Rights </a:t>
            </a:r>
            <a:br>
              <a:rPr lang="en-CA" dirty="0"/>
            </a:br>
            <a:r>
              <a:rPr lang="en-CA" dirty="0"/>
              <a:t>Publication Rights</a:t>
            </a:r>
          </a:p>
        </p:txBody>
      </p:sp>
      <p:sp>
        <p:nvSpPr>
          <p:cNvPr id="3" name="Content Placeholder 2">
            <a:extLst>
              <a:ext uri="{FF2B5EF4-FFF2-40B4-BE49-F238E27FC236}">
                <a16:creationId xmlns:a16="http://schemas.microsoft.com/office/drawing/2014/main" id="{A2756A94-DBE4-4AE7-BD4D-F1722CD8EDA5}"/>
              </a:ext>
            </a:extLst>
          </p:cNvPr>
          <p:cNvSpPr>
            <a:spLocks noGrp="1"/>
          </p:cNvSpPr>
          <p:nvPr>
            <p:ph idx="1"/>
          </p:nvPr>
        </p:nvSpPr>
        <p:spPr>
          <a:xfrm>
            <a:off x="457200" y="1772816"/>
            <a:ext cx="8229600" cy="4353347"/>
          </a:xfrm>
        </p:spPr>
        <p:txBody>
          <a:bodyPr/>
          <a:lstStyle/>
          <a:p>
            <a:r>
              <a:rPr lang="en-CA" dirty="0"/>
              <a:t>Right to your image</a:t>
            </a:r>
          </a:p>
          <a:p>
            <a:r>
              <a:rPr lang="en-CA" dirty="0"/>
              <a:t>Right to your likeness</a:t>
            </a:r>
          </a:p>
          <a:p>
            <a:r>
              <a:rPr lang="en-CA" dirty="0"/>
              <a:t>Right to your voice</a:t>
            </a:r>
          </a:p>
          <a:p>
            <a:r>
              <a:rPr lang="en-CA" dirty="0"/>
              <a:t>Right to your name</a:t>
            </a:r>
          </a:p>
          <a:p>
            <a:r>
              <a:rPr lang="en-CA" dirty="0"/>
              <a:t>Others? Email addy? Twitter username?</a:t>
            </a:r>
          </a:p>
          <a:p>
            <a:endParaRPr lang="en-CA" dirty="0"/>
          </a:p>
          <a:p>
            <a:pPr marL="0" indent="0">
              <a:buNone/>
            </a:pPr>
            <a:r>
              <a:rPr lang="en-CA" dirty="0">
                <a:sym typeface="Wingdings" panose="05000000000000000000" pitchFamily="2" charset="2"/>
              </a:rPr>
              <a:t> Your </a:t>
            </a:r>
            <a:r>
              <a:rPr lang="en-CA" b="1" dirty="0">
                <a:sym typeface="Wingdings" panose="05000000000000000000" pitchFamily="2" charset="2"/>
              </a:rPr>
              <a:t>persona</a:t>
            </a:r>
            <a:endParaRPr lang="en-CA" b="1" dirty="0"/>
          </a:p>
          <a:p>
            <a:endParaRPr lang="en-CA" dirty="0"/>
          </a:p>
        </p:txBody>
      </p:sp>
      <p:sp>
        <p:nvSpPr>
          <p:cNvPr id="4" name="Footer Placeholder 3">
            <a:extLst>
              <a:ext uri="{FF2B5EF4-FFF2-40B4-BE49-F238E27FC236}">
                <a16:creationId xmlns:a16="http://schemas.microsoft.com/office/drawing/2014/main" id="{79FF79FF-F4B1-48DC-BECC-BD8221DA1FA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4154201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243B-DB01-416A-B777-B13DE897F04A}"/>
              </a:ext>
            </a:extLst>
          </p:cNvPr>
          <p:cNvSpPr>
            <a:spLocks noGrp="1"/>
          </p:cNvSpPr>
          <p:nvPr>
            <p:ph type="title"/>
          </p:nvPr>
        </p:nvSpPr>
        <p:spPr/>
        <p:txBody>
          <a:bodyPr/>
          <a:lstStyle/>
          <a:p>
            <a:r>
              <a:rPr lang="en-CA" dirty="0"/>
              <a:t>Personality Rights in play when…</a:t>
            </a:r>
          </a:p>
        </p:txBody>
      </p:sp>
      <p:sp>
        <p:nvSpPr>
          <p:cNvPr id="3" name="Content Placeholder 2">
            <a:extLst>
              <a:ext uri="{FF2B5EF4-FFF2-40B4-BE49-F238E27FC236}">
                <a16:creationId xmlns:a16="http://schemas.microsoft.com/office/drawing/2014/main" id="{650292E2-2713-4F49-8128-6F6A35265688}"/>
              </a:ext>
            </a:extLst>
          </p:cNvPr>
          <p:cNvSpPr>
            <a:spLocks noGrp="1"/>
          </p:cNvSpPr>
          <p:nvPr>
            <p:ph sz="half" idx="1"/>
          </p:nvPr>
        </p:nvSpPr>
        <p:spPr>
          <a:xfrm>
            <a:off x="457200" y="1600200"/>
            <a:ext cx="4038600" cy="4525963"/>
          </a:xfrm>
        </p:spPr>
        <p:txBody>
          <a:bodyPr/>
          <a:lstStyle/>
          <a:p>
            <a:pPr marL="0" indent="0">
              <a:buNone/>
            </a:pPr>
            <a:r>
              <a:rPr lang="en-CA" dirty="0"/>
              <a:t>$$$$$$$$$$$$$</a:t>
            </a:r>
          </a:p>
          <a:p>
            <a:pPr marL="0" indent="0">
              <a:buNone/>
            </a:pPr>
            <a:endParaRPr lang="en-CA" dirty="0"/>
          </a:p>
          <a:p>
            <a:pPr marL="0" indent="0">
              <a:buNone/>
            </a:pPr>
            <a:endParaRPr lang="en-CA" dirty="0"/>
          </a:p>
          <a:p>
            <a:pPr marL="0" indent="0">
              <a:buNone/>
            </a:pPr>
            <a:endParaRPr lang="en-CA" dirty="0"/>
          </a:p>
          <a:p>
            <a:pPr marL="0" indent="0">
              <a:buNone/>
            </a:pPr>
            <a:endParaRPr lang="en-CA" dirty="0"/>
          </a:p>
        </p:txBody>
      </p:sp>
      <p:sp>
        <p:nvSpPr>
          <p:cNvPr id="4" name="Content Placeholder 3">
            <a:extLst>
              <a:ext uri="{FF2B5EF4-FFF2-40B4-BE49-F238E27FC236}">
                <a16:creationId xmlns:a16="http://schemas.microsoft.com/office/drawing/2014/main" id="{5BFE292F-BE7F-4DBE-95A2-4012D0844AB9}"/>
              </a:ext>
            </a:extLst>
          </p:cNvPr>
          <p:cNvSpPr>
            <a:spLocks noGrp="1"/>
          </p:cNvSpPr>
          <p:nvPr>
            <p:ph sz="half" idx="2"/>
          </p:nvPr>
        </p:nvSpPr>
        <p:spPr/>
        <p:txBody>
          <a:bodyPr/>
          <a:lstStyle/>
          <a:p>
            <a:pPr marL="0" indent="0">
              <a:buNone/>
            </a:pPr>
            <a:r>
              <a:rPr lang="en-CA" dirty="0"/>
              <a:t>Reputation / defamation</a:t>
            </a:r>
          </a:p>
          <a:p>
            <a:pPr marL="0" indent="0">
              <a:buNone/>
            </a:pPr>
            <a:endParaRPr lang="en-CA" dirty="0"/>
          </a:p>
        </p:txBody>
      </p:sp>
      <p:sp>
        <p:nvSpPr>
          <p:cNvPr id="5" name="Footer Placeholder 4">
            <a:extLst>
              <a:ext uri="{FF2B5EF4-FFF2-40B4-BE49-F238E27FC236}">
                <a16:creationId xmlns:a16="http://schemas.microsoft.com/office/drawing/2014/main" id="{EC89CF7B-AAD1-44B4-B121-BD3946E64433}"/>
              </a:ext>
            </a:extLst>
          </p:cNvPr>
          <p:cNvSpPr>
            <a:spLocks noGrp="1"/>
          </p:cNvSpPr>
          <p:nvPr>
            <p:ph type="ftr" sz="quarter" idx="11"/>
          </p:nvPr>
        </p:nvSpPr>
        <p:spPr/>
        <p:txBody>
          <a:bodyPr/>
          <a:lstStyle/>
          <a:p>
            <a:pPr>
              <a:defRPr/>
            </a:pPr>
            <a:r>
              <a:rPr lang="en-US"/>
              <a:t>Class 8</a:t>
            </a:r>
            <a:endParaRPr lang="en-US" dirty="0"/>
          </a:p>
        </p:txBody>
      </p:sp>
      <p:pic>
        <p:nvPicPr>
          <p:cNvPr id="7" name="Picture 2" descr="Image result for allen mendelsohn">
            <a:extLst>
              <a:ext uri="{FF2B5EF4-FFF2-40B4-BE49-F238E27FC236}">
                <a16:creationId xmlns:a16="http://schemas.microsoft.com/office/drawing/2014/main" id="{45D6B01F-5A54-4695-9B9F-E8CCC89A3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91" y="2276872"/>
            <a:ext cx="3658659" cy="3600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pbs.twimg.com/media/DK2Mep3XUAEQbJ0.jpg:large">
            <a:extLst>
              <a:ext uri="{FF2B5EF4-FFF2-40B4-BE49-F238E27FC236}">
                <a16:creationId xmlns:a16="http://schemas.microsoft.com/office/drawing/2014/main" id="{982FE246-1C3A-401F-B939-801F70390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074540"/>
            <a:ext cx="3003798"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147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243B-DB01-416A-B777-B13DE897F04A}"/>
              </a:ext>
            </a:extLst>
          </p:cNvPr>
          <p:cNvSpPr>
            <a:spLocks noGrp="1"/>
          </p:cNvSpPr>
          <p:nvPr>
            <p:ph type="title"/>
          </p:nvPr>
        </p:nvSpPr>
        <p:spPr/>
        <p:txBody>
          <a:bodyPr/>
          <a:lstStyle/>
          <a:p>
            <a:r>
              <a:rPr lang="en-CA" dirty="0"/>
              <a:t>Personality Rights in play when…</a:t>
            </a:r>
          </a:p>
        </p:txBody>
      </p:sp>
      <p:sp>
        <p:nvSpPr>
          <p:cNvPr id="6" name="Text Placeholder 5">
            <a:extLst>
              <a:ext uri="{FF2B5EF4-FFF2-40B4-BE49-F238E27FC236}">
                <a16:creationId xmlns:a16="http://schemas.microsoft.com/office/drawing/2014/main" id="{9F52CDC2-E821-4D81-A833-389F17598DC7}"/>
              </a:ext>
            </a:extLst>
          </p:cNvPr>
          <p:cNvSpPr>
            <a:spLocks noGrp="1"/>
          </p:cNvSpPr>
          <p:nvPr>
            <p:ph type="body" idx="1"/>
          </p:nvPr>
        </p:nvSpPr>
        <p:spPr/>
        <p:txBody>
          <a:bodyPr/>
          <a:lstStyle/>
          <a:p>
            <a:r>
              <a:rPr lang="en-CA" dirty="0"/>
              <a:t>$$$$$$$$$$$$$</a:t>
            </a:r>
          </a:p>
        </p:txBody>
      </p:sp>
      <p:sp>
        <p:nvSpPr>
          <p:cNvPr id="3" name="Content Placeholder 2">
            <a:extLst>
              <a:ext uri="{FF2B5EF4-FFF2-40B4-BE49-F238E27FC236}">
                <a16:creationId xmlns:a16="http://schemas.microsoft.com/office/drawing/2014/main" id="{650292E2-2713-4F49-8128-6F6A35265688}"/>
              </a:ext>
            </a:extLst>
          </p:cNvPr>
          <p:cNvSpPr>
            <a:spLocks noGrp="1"/>
          </p:cNvSpPr>
          <p:nvPr>
            <p:ph sz="half" idx="2"/>
          </p:nvPr>
        </p:nvSpPr>
        <p:spPr/>
        <p:txBody>
          <a:bodyPr/>
          <a:lstStyle/>
          <a:p>
            <a:pPr marL="0" indent="0">
              <a:buNone/>
            </a:pPr>
            <a:endParaRPr lang="en-CA" dirty="0"/>
          </a:p>
          <a:p>
            <a:pPr marL="0" indent="0">
              <a:buNone/>
            </a:pPr>
            <a:r>
              <a:rPr lang="en-CA" dirty="0"/>
              <a:t>Recall </a:t>
            </a:r>
            <a:r>
              <a:rPr lang="en-CA" i="1" dirty="0" err="1"/>
              <a:t>Douez</a:t>
            </a:r>
            <a:r>
              <a:rPr lang="en-CA" i="1" dirty="0"/>
              <a:t> v. Facebook</a:t>
            </a:r>
            <a:r>
              <a:rPr lang="en-CA" dirty="0"/>
              <a:t> Class 3 – territorial jurisdiction</a:t>
            </a:r>
          </a:p>
          <a:p>
            <a:pPr marL="0" indent="0">
              <a:buNone/>
            </a:pPr>
            <a:endParaRPr lang="en-CA" dirty="0"/>
          </a:p>
          <a:p>
            <a:pPr marL="0" indent="0">
              <a:buNone/>
            </a:pPr>
            <a:r>
              <a:rPr lang="en-CA" dirty="0"/>
              <a:t>BUT underlying privacy rights case </a:t>
            </a:r>
            <a:r>
              <a:rPr lang="en-CA" dirty="0">
                <a:sym typeface="Wingdings" panose="05000000000000000000" pitchFamily="2" charset="2"/>
              </a:rPr>
              <a:t> </a:t>
            </a:r>
            <a:r>
              <a:rPr lang="en-CA" dirty="0"/>
              <a:t>Mrs. </a:t>
            </a:r>
            <a:r>
              <a:rPr lang="en-CA" dirty="0" err="1"/>
              <a:t>Douez</a:t>
            </a:r>
            <a:r>
              <a:rPr lang="en-CA" dirty="0"/>
              <a:t>’ (and potential class) photo and name used in FB advertisement</a:t>
            </a:r>
          </a:p>
          <a:p>
            <a:pPr marL="0" indent="0">
              <a:buNone/>
            </a:pPr>
            <a:endParaRPr lang="en-CA" dirty="0"/>
          </a:p>
          <a:p>
            <a:pPr marL="0" indent="0">
              <a:buNone/>
            </a:pPr>
            <a:endParaRPr lang="en-CA" dirty="0"/>
          </a:p>
          <a:p>
            <a:pPr marL="0" indent="0">
              <a:buNone/>
            </a:pPr>
            <a:endParaRPr lang="en-CA" dirty="0"/>
          </a:p>
        </p:txBody>
      </p:sp>
      <p:sp>
        <p:nvSpPr>
          <p:cNvPr id="9" name="Text Placeholder 8">
            <a:extLst>
              <a:ext uri="{FF2B5EF4-FFF2-40B4-BE49-F238E27FC236}">
                <a16:creationId xmlns:a16="http://schemas.microsoft.com/office/drawing/2014/main" id="{7DD7319C-B8B2-42AB-96F3-CB4174563EA1}"/>
              </a:ext>
            </a:extLst>
          </p:cNvPr>
          <p:cNvSpPr>
            <a:spLocks noGrp="1"/>
          </p:cNvSpPr>
          <p:nvPr>
            <p:ph type="body" sz="quarter" idx="3"/>
          </p:nvPr>
        </p:nvSpPr>
        <p:spPr/>
        <p:txBody>
          <a:bodyPr/>
          <a:lstStyle/>
          <a:p>
            <a:r>
              <a:rPr lang="en-CA" dirty="0"/>
              <a:t>Reputation / defamation</a:t>
            </a:r>
          </a:p>
        </p:txBody>
      </p:sp>
      <p:sp>
        <p:nvSpPr>
          <p:cNvPr id="4" name="Content Placeholder 3">
            <a:extLst>
              <a:ext uri="{FF2B5EF4-FFF2-40B4-BE49-F238E27FC236}">
                <a16:creationId xmlns:a16="http://schemas.microsoft.com/office/drawing/2014/main" id="{5BFE292F-BE7F-4DBE-95A2-4012D0844AB9}"/>
              </a:ext>
            </a:extLst>
          </p:cNvPr>
          <p:cNvSpPr>
            <a:spLocks noGrp="1"/>
          </p:cNvSpPr>
          <p:nvPr>
            <p:ph sz="quarter" idx="4"/>
          </p:nvPr>
        </p:nvSpPr>
        <p:spPr/>
        <p:txBody>
          <a:bodyPr/>
          <a:lstStyle/>
          <a:p>
            <a:pPr marL="0" indent="0">
              <a:buNone/>
            </a:pPr>
            <a:endParaRPr lang="en-CA" dirty="0"/>
          </a:p>
          <a:p>
            <a:pPr marL="0" indent="0">
              <a:buNone/>
            </a:pPr>
            <a:r>
              <a:rPr lang="en-CA" i="1" dirty="0"/>
              <a:t>A.B. v Bragg Communications </a:t>
            </a:r>
          </a:p>
          <a:p>
            <a:pPr marL="0" indent="0">
              <a:buNone/>
            </a:pPr>
            <a:r>
              <a:rPr lang="en-US" dirty="0"/>
              <a:t>2012 SCC 46 (next class)</a:t>
            </a:r>
            <a:endParaRPr lang="en-CA" i="1" dirty="0"/>
          </a:p>
          <a:p>
            <a:pPr marL="0" indent="0">
              <a:buNone/>
            </a:pPr>
            <a:r>
              <a:rPr lang="en-CA" dirty="0">
                <a:sym typeface="Wingdings" panose="05000000000000000000" pitchFamily="2" charset="2"/>
              </a:rPr>
              <a:t> </a:t>
            </a:r>
            <a:r>
              <a:rPr lang="en-CA" dirty="0"/>
              <a:t>Fake FB profile with picture of A.B.  and similar name, along with unflattering comments, sexual references</a:t>
            </a:r>
          </a:p>
          <a:p>
            <a:pPr marL="0" indent="0">
              <a:buNone/>
            </a:pPr>
            <a:endParaRPr lang="en-CA" dirty="0"/>
          </a:p>
        </p:txBody>
      </p:sp>
      <p:sp>
        <p:nvSpPr>
          <p:cNvPr id="5" name="Footer Placeholder 4">
            <a:extLst>
              <a:ext uri="{FF2B5EF4-FFF2-40B4-BE49-F238E27FC236}">
                <a16:creationId xmlns:a16="http://schemas.microsoft.com/office/drawing/2014/main" id="{EC89CF7B-AAD1-44B4-B121-BD3946E6443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328899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8736-3C5A-4576-B2B6-4424DC14441E}"/>
              </a:ext>
            </a:extLst>
          </p:cNvPr>
          <p:cNvSpPr>
            <a:spLocks noGrp="1"/>
          </p:cNvSpPr>
          <p:nvPr>
            <p:ph type="title"/>
          </p:nvPr>
        </p:nvSpPr>
        <p:spPr/>
        <p:txBody>
          <a:bodyPr/>
          <a:lstStyle/>
          <a:p>
            <a:r>
              <a:rPr lang="en-CA" dirty="0"/>
              <a:t>Personality Rights – Common Law</a:t>
            </a:r>
          </a:p>
        </p:txBody>
      </p:sp>
      <p:sp>
        <p:nvSpPr>
          <p:cNvPr id="3" name="Content Placeholder 2">
            <a:extLst>
              <a:ext uri="{FF2B5EF4-FFF2-40B4-BE49-F238E27FC236}">
                <a16:creationId xmlns:a16="http://schemas.microsoft.com/office/drawing/2014/main" id="{1D6CD40C-9ED7-4724-B697-AB93E552E1E8}"/>
              </a:ext>
            </a:extLst>
          </p:cNvPr>
          <p:cNvSpPr>
            <a:spLocks noGrp="1"/>
          </p:cNvSpPr>
          <p:nvPr>
            <p:ph idx="1"/>
          </p:nvPr>
        </p:nvSpPr>
        <p:spPr/>
        <p:txBody>
          <a:bodyPr/>
          <a:lstStyle/>
          <a:p>
            <a:r>
              <a:rPr lang="en-CA" dirty="0"/>
              <a:t>Specific references in </a:t>
            </a:r>
            <a:r>
              <a:rPr lang="en-CA" i="1" dirty="0"/>
              <a:t>Privacy Acts </a:t>
            </a:r>
            <a:r>
              <a:rPr lang="en-CA" dirty="0"/>
              <a:t>of British Columbia, Manitoba, Newfoundland, and Saskatchewan (next slide)</a:t>
            </a:r>
          </a:p>
          <a:p>
            <a:r>
              <a:rPr lang="en-CA" dirty="0"/>
              <a:t>Other common law provinces – tort of “appropriation of personality” or “wrongful appropriation of personality” </a:t>
            </a:r>
          </a:p>
        </p:txBody>
      </p:sp>
      <p:sp>
        <p:nvSpPr>
          <p:cNvPr id="4" name="Footer Placeholder 3">
            <a:extLst>
              <a:ext uri="{FF2B5EF4-FFF2-40B4-BE49-F238E27FC236}">
                <a16:creationId xmlns:a16="http://schemas.microsoft.com/office/drawing/2014/main" id="{ECCD0403-34ED-45B5-8EED-243203AEFC5B}"/>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373732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9ECD-D2C5-46D3-A383-59DA1C13F275}"/>
              </a:ext>
            </a:extLst>
          </p:cNvPr>
          <p:cNvSpPr>
            <a:spLocks noGrp="1"/>
          </p:cNvSpPr>
          <p:nvPr>
            <p:ph type="title"/>
          </p:nvPr>
        </p:nvSpPr>
        <p:spPr/>
        <p:txBody>
          <a:bodyPr/>
          <a:lstStyle/>
          <a:p>
            <a:r>
              <a:rPr lang="en-CA" dirty="0"/>
              <a:t>Common Law Statutes</a:t>
            </a:r>
          </a:p>
        </p:txBody>
      </p:sp>
      <p:sp>
        <p:nvSpPr>
          <p:cNvPr id="3" name="Text Placeholder 2">
            <a:extLst>
              <a:ext uri="{FF2B5EF4-FFF2-40B4-BE49-F238E27FC236}">
                <a16:creationId xmlns:a16="http://schemas.microsoft.com/office/drawing/2014/main" id="{F086F33E-29C8-44A3-A174-4F2089C46B57}"/>
              </a:ext>
            </a:extLst>
          </p:cNvPr>
          <p:cNvSpPr>
            <a:spLocks noGrp="1"/>
          </p:cNvSpPr>
          <p:nvPr>
            <p:ph type="body" idx="1"/>
          </p:nvPr>
        </p:nvSpPr>
        <p:spPr/>
        <p:txBody>
          <a:bodyPr/>
          <a:lstStyle/>
          <a:p>
            <a:r>
              <a:rPr lang="en-CA" dirty="0"/>
              <a:t>MB, NL, SK</a:t>
            </a:r>
          </a:p>
        </p:txBody>
      </p:sp>
      <p:sp>
        <p:nvSpPr>
          <p:cNvPr id="4" name="Content Placeholder 3">
            <a:extLst>
              <a:ext uri="{FF2B5EF4-FFF2-40B4-BE49-F238E27FC236}">
                <a16:creationId xmlns:a16="http://schemas.microsoft.com/office/drawing/2014/main" id="{E01797F5-8EEE-4E52-9850-F39A44AC8D3A}"/>
              </a:ext>
            </a:extLst>
          </p:cNvPr>
          <p:cNvSpPr>
            <a:spLocks noGrp="1"/>
          </p:cNvSpPr>
          <p:nvPr>
            <p:ph sz="half" idx="2"/>
          </p:nvPr>
        </p:nvSpPr>
        <p:spPr/>
        <p:txBody>
          <a:bodyPr/>
          <a:lstStyle/>
          <a:p>
            <a:pPr>
              <a:buFont typeface="Wingdings" panose="05000000000000000000" pitchFamily="2" charset="2"/>
              <a:buChar char="Ø"/>
            </a:pPr>
            <a:r>
              <a:rPr lang="en-CA" dirty="0"/>
              <a:t>Personality rights are a subset of the right to privacy</a:t>
            </a:r>
          </a:p>
          <a:p>
            <a:pPr>
              <a:buFont typeface="Wingdings" panose="05000000000000000000" pitchFamily="2" charset="2"/>
              <a:buChar char="Ø"/>
            </a:pPr>
            <a:r>
              <a:rPr lang="en-CA" dirty="0"/>
              <a:t>Name, likeness, voice</a:t>
            </a:r>
          </a:p>
          <a:p>
            <a:pPr>
              <a:buFont typeface="Wingdings" panose="05000000000000000000" pitchFamily="2" charset="2"/>
              <a:buChar char="Ø"/>
            </a:pPr>
            <a:r>
              <a:rPr lang="en-CA" dirty="0"/>
              <a:t>No proof of damages required</a:t>
            </a:r>
          </a:p>
          <a:p>
            <a:pPr>
              <a:buFont typeface="Wingdings" panose="05000000000000000000" pitchFamily="2" charset="2"/>
              <a:buChar char="Ø"/>
            </a:pPr>
            <a:endParaRPr lang="en-CA" dirty="0"/>
          </a:p>
          <a:p>
            <a:pPr>
              <a:buFont typeface="Wingdings" panose="05000000000000000000" pitchFamily="2" charset="2"/>
              <a:buChar char="Ø"/>
            </a:pPr>
            <a:endParaRPr lang="en-CA" dirty="0"/>
          </a:p>
        </p:txBody>
      </p:sp>
      <p:sp>
        <p:nvSpPr>
          <p:cNvPr id="5" name="Text Placeholder 4">
            <a:extLst>
              <a:ext uri="{FF2B5EF4-FFF2-40B4-BE49-F238E27FC236}">
                <a16:creationId xmlns:a16="http://schemas.microsoft.com/office/drawing/2014/main" id="{C812FD3B-667D-4D9B-A6A3-A4EA5708E329}"/>
              </a:ext>
            </a:extLst>
          </p:cNvPr>
          <p:cNvSpPr>
            <a:spLocks noGrp="1"/>
          </p:cNvSpPr>
          <p:nvPr>
            <p:ph type="body" sz="quarter" idx="3"/>
          </p:nvPr>
        </p:nvSpPr>
        <p:spPr/>
        <p:txBody>
          <a:bodyPr/>
          <a:lstStyle/>
          <a:p>
            <a:r>
              <a:rPr lang="en-CA" dirty="0"/>
              <a:t>British Columbia</a:t>
            </a:r>
          </a:p>
        </p:txBody>
      </p:sp>
      <p:sp>
        <p:nvSpPr>
          <p:cNvPr id="6" name="Content Placeholder 5">
            <a:extLst>
              <a:ext uri="{FF2B5EF4-FFF2-40B4-BE49-F238E27FC236}">
                <a16:creationId xmlns:a16="http://schemas.microsoft.com/office/drawing/2014/main" id="{A615913F-03F6-45B5-A060-7D6012BF5371}"/>
              </a:ext>
            </a:extLst>
          </p:cNvPr>
          <p:cNvSpPr>
            <a:spLocks noGrp="1"/>
          </p:cNvSpPr>
          <p:nvPr>
            <p:ph sz="quarter" idx="4"/>
          </p:nvPr>
        </p:nvSpPr>
        <p:spPr/>
        <p:txBody>
          <a:bodyPr/>
          <a:lstStyle/>
          <a:p>
            <a:pPr>
              <a:buFont typeface="Wingdings" panose="05000000000000000000" pitchFamily="2" charset="2"/>
              <a:buChar char="Ø"/>
            </a:pPr>
            <a:r>
              <a:rPr lang="en-CA" dirty="0"/>
              <a:t>Personality rights violations are a tort in and of themselves</a:t>
            </a:r>
          </a:p>
          <a:p>
            <a:pPr>
              <a:buFont typeface="Wingdings" panose="05000000000000000000" pitchFamily="2" charset="2"/>
              <a:buChar char="Ø"/>
            </a:pPr>
            <a:r>
              <a:rPr lang="en-CA" dirty="0"/>
              <a:t>Name and likeness only</a:t>
            </a:r>
          </a:p>
          <a:p>
            <a:pPr>
              <a:buFont typeface="Wingdings" panose="05000000000000000000" pitchFamily="2" charset="2"/>
              <a:buChar char="Ø"/>
            </a:pPr>
            <a:r>
              <a:rPr lang="en-CA" dirty="0"/>
              <a:t>No proof of damages required</a:t>
            </a:r>
          </a:p>
        </p:txBody>
      </p:sp>
      <p:sp>
        <p:nvSpPr>
          <p:cNvPr id="7" name="Footer Placeholder 6">
            <a:extLst>
              <a:ext uri="{FF2B5EF4-FFF2-40B4-BE49-F238E27FC236}">
                <a16:creationId xmlns:a16="http://schemas.microsoft.com/office/drawing/2014/main" id="{FD3DF742-F9C1-4AD8-AD93-34EC9E36604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37758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574-F710-4D7E-B770-2008DF863373}"/>
              </a:ext>
            </a:extLst>
          </p:cNvPr>
          <p:cNvSpPr>
            <a:spLocks noGrp="1"/>
          </p:cNvSpPr>
          <p:nvPr>
            <p:ph type="title"/>
          </p:nvPr>
        </p:nvSpPr>
        <p:spPr/>
        <p:txBody>
          <a:bodyPr/>
          <a:lstStyle/>
          <a:p>
            <a:r>
              <a:rPr lang="en-CA" dirty="0"/>
              <a:t>News Item 1</a:t>
            </a:r>
          </a:p>
        </p:txBody>
      </p:sp>
      <p:sp>
        <p:nvSpPr>
          <p:cNvPr id="3" name="Content Placeholder 2">
            <a:extLst>
              <a:ext uri="{FF2B5EF4-FFF2-40B4-BE49-F238E27FC236}">
                <a16:creationId xmlns:a16="http://schemas.microsoft.com/office/drawing/2014/main" id="{251A969F-A397-46C9-8F0E-1359FA2EAD10}"/>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b="1" dirty="0"/>
              <a:t>Kazumi Moore </a:t>
            </a:r>
            <a:r>
              <a:rPr lang="en-CA" dirty="0"/>
              <a:t>presentation</a:t>
            </a:r>
          </a:p>
        </p:txBody>
      </p:sp>
      <p:sp>
        <p:nvSpPr>
          <p:cNvPr id="4" name="Footer Placeholder 3">
            <a:extLst>
              <a:ext uri="{FF2B5EF4-FFF2-40B4-BE49-F238E27FC236}">
                <a16:creationId xmlns:a16="http://schemas.microsoft.com/office/drawing/2014/main" id="{B99B346C-7A50-454F-BCE4-6DE338707B0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873152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FB3C16-7C4C-48BD-85B0-E3FB3D5DD923}"/>
              </a:ext>
            </a:extLst>
          </p:cNvPr>
          <p:cNvSpPr>
            <a:spLocks noGrp="1"/>
          </p:cNvSpPr>
          <p:nvPr>
            <p:ph type="title"/>
          </p:nvPr>
        </p:nvSpPr>
        <p:spPr/>
        <p:txBody>
          <a:bodyPr/>
          <a:lstStyle/>
          <a:p>
            <a:r>
              <a:rPr lang="en-CA" dirty="0"/>
              <a:t>e.g. Manitoba </a:t>
            </a:r>
            <a:r>
              <a:rPr lang="en-CA" i="1" dirty="0"/>
              <a:t>The Privacy Act</a:t>
            </a:r>
          </a:p>
        </p:txBody>
      </p:sp>
      <p:sp>
        <p:nvSpPr>
          <p:cNvPr id="9" name="Content Placeholder 8">
            <a:extLst>
              <a:ext uri="{FF2B5EF4-FFF2-40B4-BE49-F238E27FC236}">
                <a16:creationId xmlns:a16="http://schemas.microsoft.com/office/drawing/2014/main" id="{DABCAA60-539F-4F61-8FFA-377B26E11124}"/>
              </a:ext>
            </a:extLst>
          </p:cNvPr>
          <p:cNvSpPr>
            <a:spLocks noGrp="1"/>
          </p:cNvSpPr>
          <p:nvPr>
            <p:ph idx="1"/>
          </p:nvPr>
        </p:nvSpPr>
        <p:spPr>
          <a:xfrm>
            <a:off x="457200" y="1417638"/>
            <a:ext cx="8229600" cy="4708525"/>
          </a:xfrm>
        </p:spPr>
        <p:txBody>
          <a:bodyPr/>
          <a:lstStyle/>
          <a:p>
            <a:pPr marL="0" indent="0">
              <a:buNone/>
            </a:pPr>
            <a:r>
              <a:rPr lang="en-CA" sz="2400" dirty="0"/>
              <a:t>2. A person who substantially, unreasonably, and without claim of right, violates the privacy of another person, commits a tort against that other person.</a:t>
            </a:r>
          </a:p>
          <a:p>
            <a:pPr marL="0" indent="0">
              <a:buNone/>
            </a:pPr>
            <a:r>
              <a:rPr lang="en-CA" sz="2400" dirty="0"/>
              <a:t>3. Without limiting the generality of section 2, privacy of a person may be violated</a:t>
            </a:r>
          </a:p>
          <a:p>
            <a:pPr marL="0" indent="0">
              <a:buNone/>
            </a:pPr>
            <a:r>
              <a:rPr lang="en-CA" sz="2400" dirty="0"/>
              <a:t>(…)</a:t>
            </a:r>
          </a:p>
          <a:p>
            <a:pPr marL="0" indent="0">
              <a:buNone/>
            </a:pPr>
            <a:r>
              <a:rPr lang="en-CA" sz="2400" dirty="0"/>
              <a:t>(c) by the unauthorized use of the name or likeness or voice of that person for the purposes of advertising or promoting the sale of, or any other trading in, any property or services, or for any other purposes of gain to the user if, in the course of the use, that person is identified or identifiable and the user intended to exploit the name or likeness or voice of that person</a:t>
            </a:r>
          </a:p>
          <a:p>
            <a:pPr marL="0" indent="0">
              <a:buNone/>
            </a:pPr>
            <a:endParaRPr lang="en-CA" dirty="0"/>
          </a:p>
        </p:txBody>
      </p:sp>
      <p:sp>
        <p:nvSpPr>
          <p:cNvPr id="7" name="Footer Placeholder 6">
            <a:extLst>
              <a:ext uri="{FF2B5EF4-FFF2-40B4-BE49-F238E27FC236}">
                <a16:creationId xmlns:a16="http://schemas.microsoft.com/office/drawing/2014/main" id="{F8589A20-60F0-42F9-8704-7665707BF8BA}"/>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690848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5BCB-0B07-4BF6-8802-153CFB715121}"/>
              </a:ext>
            </a:extLst>
          </p:cNvPr>
          <p:cNvSpPr>
            <a:spLocks noGrp="1"/>
          </p:cNvSpPr>
          <p:nvPr>
            <p:ph type="title"/>
          </p:nvPr>
        </p:nvSpPr>
        <p:spPr/>
        <p:txBody>
          <a:bodyPr/>
          <a:lstStyle/>
          <a:p>
            <a:r>
              <a:rPr lang="en-CA" dirty="0"/>
              <a:t>British Columbia – The </a:t>
            </a:r>
            <a:r>
              <a:rPr lang="en-CA" i="1" dirty="0"/>
              <a:t>Privacy Act</a:t>
            </a:r>
          </a:p>
        </p:txBody>
      </p:sp>
      <p:sp>
        <p:nvSpPr>
          <p:cNvPr id="3" name="Content Placeholder 2">
            <a:extLst>
              <a:ext uri="{FF2B5EF4-FFF2-40B4-BE49-F238E27FC236}">
                <a16:creationId xmlns:a16="http://schemas.microsoft.com/office/drawing/2014/main" id="{943F65BF-C054-4EB8-820D-B3FFDF74BB4C}"/>
              </a:ext>
            </a:extLst>
          </p:cNvPr>
          <p:cNvSpPr>
            <a:spLocks noGrp="1"/>
          </p:cNvSpPr>
          <p:nvPr>
            <p:ph idx="1"/>
          </p:nvPr>
        </p:nvSpPr>
        <p:spPr/>
        <p:txBody>
          <a:bodyPr/>
          <a:lstStyle/>
          <a:p>
            <a:pPr marL="0" indent="0">
              <a:buNone/>
            </a:pPr>
            <a:r>
              <a:rPr lang="en-CA" sz="2400" dirty="0"/>
              <a:t>3. (1) In this section, “portrait” means a likeness, still or moving, and includes</a:t>
            </a:r>
          </a:p>
          <a:p>
            <a:pPr marL="0" indent="0">
              <a:buNone/>
            </a:pPr>
            <a:r>
              <a:rPr lang="en-CA" sz="2400" dirty="0"/>
              <a:t>(a) a likeness of another deliberately disguised to resemble the plaintiff, and</a:t>
            </a:r>
          </a:p>
          <a:p>
            <a:pPr marL="0" indent="0">
              <a:buNone/>
            </a:pPr>
            <a:r>
              <a:rPr lang="en-CA" sz="2400" dirty="0"/>
              <a:t>(b) a caricature.</a:t>
            </a:r>
          </a:p>
          <a:p>
            <a:pPr marL="0" indent="0">
              <a:buNone/>
            </a:pPr>
            <a:endParaRPr lang="en-CA" sz="2400" dirty="0"/>
          </a:p>
          <a:p>
            <a:pPr marL="0" indent="0">
              <a:buNone/>
            </a:pPr>
            <a:r>
              <a:rPr lang="en-CA" sz="2400" dirty="0"/>
              <a:t>(2) It is a tort, actionable without proof of damage, for a person to use the name or portrait of another for the purpose of advertising or promoting the sale of, or other trading in, property or services, unless that other, or a person entitled to consent on his or her behalf, consents to the use for that purpose.</a:t>
            </a:r>
          </a:p>
        </p:txBody>
      </p:sp>
      <p:sp>
        <p:nvSpPr>
          <p:cNvPr id="4" name="Footer Placeholder 3">
            <a:extLst>
              <a:ext uri="{FF2B5EF4-FFF2-40B4-BE49-F238E27FC236}">
                <a16:creationId xmlns:a16="http://schemas.microsoft.com/office/drawing/2014/main" id="{053B87BF-0A03-452F-B271-FE83B46C83FC}"/>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279144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F296-130C-492C-B3AE-1C6B8A8EDF01}"/>
              </a:ext>
            </a:extLst>
          </p:cNvPr>
          <p:cNvSpPr>
            <a:spLocks noGrp="1"/>
          </p:cNvSpPr>
          <p:nvPr>
            <p:ph type="title"/>
          </p:nvPr>
        </p:nvSpPr>
        <p:spPr/>
        <p:txBody>
          <a:bodyPr/>
          <a:lstStyle/>
          <a:p>
            <a:r>
              <a:rPr lang="en-CA" dirty="0"/>
              <a:t>Common law tort</a:t>
            </a:r>
          </a:p>
        </p:txBody>
      </p:sp>
      <p:sp>
        <p:nvSpPr>
          <p:cNvPr id="3" name="Content Placeholder 2">
            <a:extLst>
              <a:ext uri="{FF2B5EF4-FFF2-40B4-BE49-F238E27FC236}">
                <a16:creationId xmlns:a16="http://schemas.microsoft.com/office/drawing/2014/main" id="{90732599-F096-45A5-81FC-5E54653A4A23}"/>
              </a:ext>
            </a:extLst>
          </p:cNvPr>
          <p:cNvSpPr>
            <a:spLocks noGrp="1"/>
          </p:cNvSpPr>
          <p:nvPr>
            <p:ph idx="1"/>
          </p:nvPr>
        </p:nvSpPr>
        <p:spPr/>
        <p:txBody>
          <a:bodyPr/>
          <a:lstStyle/>
          <a:p>
            <a:pPr marL="0" indent="0">
              <a:buNone/>
            </a:pPr>
            <a:r>
              <a:rPr lang="en-CA" sz="2400" i="1" dirty="0"/>
              <a:t>Krouse v. Chrysler Canada Ltd. et al</a:t>
            </a:r>
            <a:r>
              <a:rPr lang="en-CA" sz="2400" dirty="0"/>
              <a:t>. </a:t>
            </a:r>
          </a:p>
          <a:p>
            <a:pPr marL="0" indent="0">
              <a:buNone/>
            </a:pPr>
            <a:r>
              <a:rPr lang="en-CA" sz="2400" dirty="0"/>
              <a:t>(1974), 1 O.R. (2d) 225 (Ont. CA)</a:t>
            </a:r>
          </a:p>
          <a:p>
            <a:pPr marL="0" indent="0">
              <a:buNone/>
            </a:pPr>
            <a:r>
              <a:rPr lang="en-CA" sz="2400" u="sng" dirty="0"/>
              <a:t>F</a:t>
            </a:r>
            <a:r>
              <a:rPr lang="en-CA" sz="2400" dirty="0"/>
              <a:t> – pictures of a football game, player with numbers on jerseys used in car ad, faces not visible</a:t>
            </a:r>
          </a:p>
          <a:p>
            <a:pPr marL="0" indent="0">
              <a:buNone/>
            </a:pPr>
            <a:r>
              <a:rPr lang="en-CA" sz="2400" dirty="0"/>
              <a:t>“…there may well be circumstances in which the Courts would be justified in holding a defendant liable in damages for appropriation of a plaintiff's personality, amounting to an invasion of his right to exploit his personality by the use of his image, voice or otherwise with damage to the plaintiff, but…” [</a:t>
            </a:r>
            <a:r>
              <a:rPr lang="en-CA" sz="2400" u="sng" dirty="0"/>
              <a:t>ed</a:t>
            </a:r>
            <a:r>
              <a:rPr lang="en-CA" sz="2400" dirty="0"/>
              <a:t>: facts in this case say no…]</a:t>
            </a:r>
          </a:p>
          <a:p>
            <a:pPr marL="0" indent="0">
              <a:buNone/>
            </a:pPr>
            <a:r>
              <a:rPr lang="en-CA" sz="2400" dirty="0">
                <a:sym typeface="Wingdings" panose="05000000000000000000" pitchFamily="2" charset="2"/>
              </a:rPr>
              <a:t> Player was jus incidental, car was focus of ad</a:t>
            </a:r>
            <a:endParaRPr lang="en-CA" sz="2400" dirty="0"/>
          </a:p>
        </p:txBody>
      </p:sp>
      <p:sp>
        <p:nvSpPr>
          <p:cNvPr id="4" name="Footer Placeholder 3">
            <a:extLst>
              <a:ext uri="{FF2B5EF4-FFF2-40B4-BE49-F238E27FC236}">
                <a16:creationId xmlns:a16="http://schemas.microsoft.com/office/drawing/2014/main" id="{61BCAC1A-AA58-4F30-82BF-5E7621C1920D}"/>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118922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DA28-5A61-4F81-B47C-8C17C789878A}"/>
              </a:ext>
            </a:extLst>
          </p:cNvPr>
          <p:cNvSpPr>
            <a:spLocks noGrp="1"/>
          </p:cNvSpPr>
          <p:nvPr>
            <p:ph type="title"/>
          </p:nvPr>
        </p:nvSpPr>
        <p:spPr/>
        <p:txBody>
          <a:bodyPr/>
          <a:lstStyle/>
          <a:p>
            <a:r>
              <a:rPr lang="en-CA" dirty="0"/>
              <a:t>Common Law Developments</a:t>
            </a:r>
          </a:p>
        </p:txBody>
      </p:sp>
      <p:sp>
        <p:nvSpPr>
          <p:cNvPr id="3" name="Content Placeholder 2">
            <a:extLst>
              <a:ext uri="{FF2B5EF4-FFF2-40B4-BE49-F238E27FC236}">
                <a16:creationId xmlns:a16="http://schemas.microsoft.com/office/drawing/2014/main" id="{2D3A711B-1DE1-4154-A2FE-A6E1FFFC1832}"/>
              </a:ext>
            </a:extLst>
          </p:cNvPr>
          <p:cNvSpPr>
            <a:spLocks noGrp="1"/>
          </p:cNvSpPr>
          <p:nvPr>
            <p:ph idx="1"/>
          </p:nvPr>
        </p:nvSpPr>
        <p:spPr/>
        <p:txBody>
          <a:bodyPr/>
          <a:lstStyle/>
          <a:p>
            <a:pPr marL="0" indent="0">
              <a:buNone/>
            </a:pPr>
            <a:r>
              <a:rPr lang="en-CA" i="1" dirty="0"/>
              <a:t>Jones v. Tsige</a:t>
            </a:r>
            <a:r>
              <a:rPr lang="en-CA" sz="2400" dirty="0"/>
              <a:t>, 2012 ONCA 32</a:t>
            </a:r>
          </a:p>
          <a:p>
            <a:pPr marL="0" indent="0">
              <a:buNone/>
            </a:pPr>
            <a:endParaRPr lang="en-CA" sz="2400" dirty="0"/>
          </a:p>
          <a:p>
            <a:pPr marL="0" indent="0">
              <a:buNone/>
            </a:pPr>
            <a:r>
              <a:rPr lang="en-CA" sz="2400" u="sng" dirty="0"/>
              <a:t>F:</a:t>
            </a:r>
            <a:r>
              <a:rPr lang="en-CA" sz="2400" dirty="0"/>
              <a:t> “appellant, Sandra Jones, discovered that the respondent, Winnie Tsige, had been surreptitiously looking at Jones' banking records. Tsige and Jones did not know each other despite the fact that they both worked for the same bank and Tsige had formed a common-law relationship with Jones' former husband. As a bank employee, Tsige had full access to Jones' banking information and, contrary to the bank's policy, looked into Jones' banking records at least 174 times over a period of four years.”</a:t>
            </a:r>
          </a:p>
        </p:txBody>
      </p:sp>
      <p:sp>
        <p:nvSpPr>
          <p:cNvPr id="4" name="Footer Placeholder 3">
            <a:extLst>
              <a:ext uri="{FF2B5EF4-FFF2-40B4-BE49-F238E27FC236}">
                <a16:creationId xmlns:a16="http://schemas.microsoft.com/office/drawing/2014/main" id="{320F369D-3F75-4453-BBF9-FD3B066FC212}"/>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794747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F84A-38CD-49FA-8F7B-520E674546A6}"/>
              </a:ext>
            </a:extLst>
          </p:cNvPr>
          <p:cNvSpPr>
            <a:spLocks noGrp="1"/>
          </p:cNvSpPr>
          <p:nvPr>
            <p:ph type="title"/>
          </p:nvPr>
        </p:nvSpPr>
        <p:spPr/>
        <p:txBody>
          <a:bodyPr/>
          <a:lstStyle/>
          <a:p>
            <a:r>
              <a:rPr lang="en-CA" i="1" dirty="0"/>
              <a:t>Jones v. Tsige</a:t>
            </a:r>
            <a:endParaRPr lang="en-CA" dirty="0"/>
          </a:p>
        </p:txBody>
      </p:sp>
      <p:sp>
        <p:nvSpPr>
          <p:cNvPr id="3" name="Content Placeholder 2">
            <a:extLst>
              <a:ext uri="{FF2B5EF4-FFF2-40B4-BE49-F238E27FC236}">
                <a16:creationId xmlns:a16="http://schemas.microsoft.com/office/drawing/2014/main" id="{313EB3B9-791B-4EB9-A09C-7A606639861E}"/>
              </a:ext>
            </a:extLst>
          </p:cNvPr>
          <p:cNvSpPr>
            <a:spLocks noGrp="1"/>
          </p:cNvSpPr>
          <p:nvPr>
            <p:ph idx="1"/>
          </p:nvPr>
        </p:nvSpPr>
        <p:spPr/>
        <p:txBody>
          <a:bodyPr/>
          <a:lstStyle/>
          <a:p>
            <a:pPr marL="0" indent="0">
              <a:buNone/>
            </a:pPr>
            <a:r>
              <a:rPr lang="en-CA" sz="2400" u="sng" dirty="0"/>
              <a:t>Issue</a:t>
            </a:r>
            <a:r>
              <a:rPr lang="en-CA" sz="2400" dirty="0"/>
              <a:t>: Does Ontario law recognize a right to bring a civil action for damages for the invasion of personal privacy?</a:t>
            </a:r>
          </a:p>
          <a:p>
            <a:pPr marL="0" indent="0">
              <a:buNone/>
            </a:pPr>
            <a:r>
              <a:rPr lang="en-CA" sz="2400" u="sng" dirty="0"/>
              <a:t>Held</a:t>
            </a:r>
            <a:r>
              <a:rPr lang="en-CA" sz="2400" dirty="0"/>
              <a:t>: It does now!</a:t>
            </a:r>
          </a:p>
          <a:p>
            <a:pPr marL="0" indent="0">
              <a:buNone/>
            </a:pPr>
            <a:r>
              <a:rPr lang="en-CA" sz="2400" u="sng" dirty="0"/>
              <a:t>Ratio</a:t>
            </a:r>
          </a:p>
          <a:p>
            <a:pPr marL="0" indent="0">
              <a:buNone/>
            </a:pPr>
            <a:r>
              <a:rPr lang="en-CA" sz="2400" dirty="0"/>
              <a:t>Prosser’s torts (USA) – 4 invasion of privacy torts:</a:t>
            </a:r>
          </a:p>
          <a:p>
            <a:pPr marL="457200" indent="-457200">
              <a:buAutoNum type="arabicPeriod"/>
            </a:pPr>
            <a:r>
              <a:rPr lang="en-CA" sz="2400" dirty="0"/>
              <a:t>Intrusion upon the plaintiff's seclusion or solitude, or into his private affairs. (“</a:t>
            </a:r>
            <a:r>
              <a:rPr lang="en-CA" sz="2400" b="1" dirty="0"/>
              <a:t>Intrusion upon seclusion</a:t>
            </a:r>
            <a:r>
              <a:rPr lang="en-CA" sz="2400" dirty="0"/>
              <a:t>”)</a:t>
            </a:r>
          </a:p>
          <a:p>
            <a:pPr marL="457200" indent="-457200">
              <a:buAutoNum type="arabicPeriod"/>
            </a:pPr>
            <a:r>
              <a:rPr lang="en-CA" sz="2400" dirty="0"/>
              <a:t>Public disclosure of embarrassing private facts about the plaintiff (“</a:t>
            </a:r>
            <a:r>
              <a:rPr lang="en-CA" sz="2400" b="1" dirty="0"/>
              <a:t>Public disclosure of private facts</a:t>
            </a:r>
            <a:r>
              <a:rPr lang="en-CA" sz="2400" dirty="0"/>
              <a:t>”)</a:t>
            </a:r>
          </a:p>
          <a:p>
            <a:pPr marL="0" indent="0">
              <a:buNone/>
            </a:pPr>
            <a:r>
              <a:rPr lang="en-CA" sz="2400" dirty="0"/>
              <a:t>(2 more, ignore them)</a:t>
            </a:r>
          </a:p>
        </p:txBody>
      </p:sp>
      <p:sp>
        <p:nvSpPr>
          <p:cNvPr id="4" name="Footer Placeholder 3">
            <a:extLst>
              <a:ext uri="{FF2B5EF4-FFF2-40B4-BE49-F238E27FC236}">
                <a16:creationId xmlns:a16="http://schemas.microsoft.com/office/drawing/2014/main" id="{BBC1C097-3FCA-4D35-AA8B-FC708E253421}"/>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352774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F84A-38CD-49FA-8F7B-520E674546A6}"/>
              </a:ext>
            </a:extLst>
          </p:cNvPr>
          <p:cNvSpPr>
            <a:spLocks noGrp="1"/>
          </p:cNvSpPr>
          <p:nvPr>
            <p:ph type="title"/>
          </p:nvPr>
        </p:nvSpPr>
        <p:spPr>
          <a:xfrm>
            <a:off x="457200" y="274638"/>
            <a:ext cx="8229600" cy="691927"/>
          </a:xfrm>
        </p:spPr>
        <p:txBody>
          <a:bodyPr/>
          <a:lstStyle/>
          <a:p>
            <a:r>
              <a:rPr lang="en-CA" i="1" dirty="0"/>
              <a:t>Jones v. Tsige</a:t>
            </a:r>
            <a:endParaRPr lang="en-CA" dirty="0"/>
          </a:p>
        </p:txBody>
      </p:sp>
      <p:sp>
        <p:nvSpPr>
          <p:cNvPr id="3" name="Content Placeholder 2">
            <a:extLst>
              <a:ext uri="{FF2B5EF4-FFF2-40B4-BE49-F238E27FC236}">
                <a16:creationId xmlns:a16="http://schemas.microsoft.com/office/drawing/2014/main" id="{313EB3B9-791B-4EB9-A09C-7A606639861E}"/>
              </a:ext>
            </a:extLst>
          </p:cNvPr>
          <p:cNvSpPr>
            <a:spLocks noGrp="1"/>
          </p:cNvSpPr>
          <p:nvPr>
            <p:ph idx="1"/>
          </p:nvPr>
        </p:nvSpPr>
        <p:spPr>
          <a:xfrm>
            <a:off x="457200" y="1556792"/>
            <a:ext cx="8229600" cy="4569371"/>
          </a:xfrm>
        </p:spPr>
        <p:txBody>
          <a:bodyPr/>
          <a:lstStyle/>
          <a:p>
            <a:pPr marL="0" indent="0">
              <a:buNone/>
            </a:pPr>
            <a:r>
              <a:rPr lang="en-CA" sz="2000" u="sng" dirty="0"/>
              <a:t>Ratio</a:t>
            </a:r>
          </a:p>
          <a:p>
            <a:pPr marL="0" indent="0">
              <a:buNone/>
            </a:pPr>
            <a:r>
              <a:rPr lang="en-CA" sz="2400" dirty="0"/>
              <a:t>“we are presented in this case with facts that cry out for a remedy. While Tsige is apologetic and contrite, her actions were deliberate, prolonged and shocking”</a:t>
            </a:r>
          </a:p>
          <a:p>
            <a:pPr marL="0" indent="0">
              <a:buNone/>
            </a:pPr>
            <a:endParaRPr lang="en-CA" sz="2400" dirty="0"/>
          </a:p>
          <a:p>
            <a:pPr marL="0" indent="0">
              <a:buNone/>
            </a:pPr>
            <a:r>
              <a:rPr lang="en-CA" sz="2400" dirty="0"/>
              <a:t>“In my view, </a:t>
            </a:r>
            <a:r>
              <a:rPr lang="en-CA" sz="2400" b="1" dirty="0"/>
              <a:t>it is appropriate for this court to confirm the existence of a right of action for INTRUSION UPON SECLUSION</a:t>
            </a:r>
            <a:r>
              <a:rPr lang="en-CA" sz="2400" dirty="0"/>
              <a:t>. Recognition of such a cause of action would amount to an incremental step that is consistent with the role of this court to develop the common law in a manner consistent with the changing needs of society. </a:t>
            </a:r>
          </a:p>
          <a:p>
            <a:pPr marL="0" indent="0">
              <a:buNone/>
            </a:pPr>
            <a:endParaRPr lang="en-CA" sz="2000" dirty="0"/>
          </a:p>
        </p:txBody>
      </p:sp>
      <p:sp>
        <p:nvSpPr>
          <p:cNvPr id="4" name="Footer Placeholder 3">
            <a:extLst>
              <a:ext uri="{FF2B5EF4-FFF2-40B4-BE49-F238E27FC236}">
                <a16:creationId xmlns:a16="http://schemas.microsoft.com/office/drawing/2014/main" id="{BBC1C097-3FCA-4D35-AA8B-FC708E253421}"/>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096026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F84A-38CD-49FA-8F7B-520E674546A6}"/>
              </a:ext>
            </a:extLst>
          </p:cNvPr>
          <p:cNvSpPr>
            <a:spLocks noGrp="1"/>
          </p:cNvSpPr>
          <p:nvPr>
            <p:ph type="title"/>
          </p:nvPr>
        </p:nvSpPr>
        <p:spPr>
          <a:xfrm>
            <a:off x="457200" y="274638"/>
            <a:ext cx="8229600" cy="691927"/>
          </a:xfrm>
        </p:spPr>
        <p:txBody>
          <a:bodyPr/>
          <a:lstStyle/>
          <a:p>
            <a:r>
              <a:rPr lang="en-CA" i="1" dirty="0"/>
              <a:t>Jones v. Tsige</a:t>
            </a:r>
            <a:endParaRPr lang="en-CA" dirty="0"/>
          </a:p>
        </p:txBody>
      </p:sp>
      <p:sp>
        <p:nvSpPr>
          <p:cNvPr id="3" name="Content Placeholder 2">
            <a:extLst>
              <a:ext uri="{FF2B5EF4-FFF2-40B4-BE49-F238E27FC236}">
                <a16:creationId xmlns:a16="http://schemas.microsoft.com/office/drawing/2014/main" id="{313EB3B9-791B-4EB9-A09C-7A606639861E}"/>
              </a:ext>
            </a:extLst>
          </p:cNvPr>
          <p:cNvSpPr>
            <a:spLocks noGrp="1"/>
          </p:cNvSpPr>
          <p:nvPr>
            <p:ph idx="1"/>
          </p:nvPr>
        </p:nvSpPr>
        <p:spPr>
          <a:xfrm>
            <a:off x="457200" y="836712"/>
            <a:ext cx="8229600" cy="5289451"/>
          </a:xfrm>
        </p:spPr>
        <p:txBody>
          <a:bodyPr/>
          <a:lstStyle/>
          <a:p>
            <a:pPr marL="0" indent="0">
              <a:buNone/>
            </a:pPr>
            <a:r>
              <a:rPr lang="en-CA" sz="2000" u="sng" dirty="0"/>
              <a:t>Ratio</a:t>
            </a:r>
          </a:p>
          <a:p>
            <a:pPr marL="0" indent="0">
              <a:buNone/>
            </a:pPr>
            <a:r>
              <a:rPr lang="en-CA" sz="2000" dirty="0"/>
              <a:t>“The case law, while certainly far from conclusive, supports the existence of such a cause of action. Privacy has long been recognized as an important underlying and animating value of various traditional causes of action to protect personal and territorial privacy. Charter jurisprudence recognizes privacy as a fundamental value in our law and specifically identifies, as worthy of protection, </a:t>
            </a:r>
            <a:r>
              <a:rPr lang="en-CA" sz="2000" b="1" u="sng" dirty="0"/>
              <a:t>A RIGHT TO INFORMATIONAL PRIVACY THAT IS DISTINCT FROM PERSONAL AND TERRITORIAL PRIVACY</a:t>
            </a:r>
            <a:r>
              <a:rPr lang="en-CA" sz="2000" dirty="0"/>
              <a:t>. The right to informational privacy closely tracks the same interest that would be protected by a cause of action for intrusion upon seclusion.”</a:t>
            </a:r>
          </a:p>
          <a:p>
            <a:pPr marL="0" indent="0">
              <a:buNone/>
            </a:pPr>
            <a:r>
              <a:rPr lang="en-CA" sz="2000" dirty="0"/>
              <a:t>“I would essentially adopt as the elements of the action for </a:t>
            </a:r>
            <a:r>
              <a:rPr lang="en-CA" sz="2000" b="1" dirty="0"/>
              <a:t>intrusion upon seclusion </a:t>
            </a:r>
            <a:r>
              <a:rPr lang="en-CA" sz="2000" dirty="0"/>
              <a:t>the Restatement (Second) of Torts (2010) formulation which, for the sake of convenience, I repeat here:</a:t>
            </a:r>
          </a:p>
          <a:p>
            <a:pPr marL="400050" lvl="1" indent="0">
              <a:buNone/>
            </a:pPr>
            <a:r>
              <a:rPr lang="en-CA" sz="2000" dirty="0"/>
              <a:t>One who intentionally intrudes, physically or otherwise, upon the seclusion of another or his private affairs or concerns, is subject to liability to the other for invasion of his privacy, if the invasion would be highly offensive to a reasonable person.”</a:t>
            </a:r>
          </a:p>
        </p:txBody>
      </p:sp>
      <p:sp>
        <p:nvSpPr>
          <p:cNvPr id="4" name="Footer Placeholder 3">
            <a:extLst>
              <a:ext uri="{FF2B5EF4-FFF2-40B4-BE49-F238E27FC236}">
                <a16:creationId xmlns:a16="http://schemas.microsoft.com/office/drawing/2014/main" id="{BBC1C097-3FCA-4D35-AA8B-FC708E253421}"/>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845233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4BEA-ABED-4424-93FA-52C8BBBD49AD}"/>
              </a:ext>
            </a:extLst>
          </p:cNvPr>
          <p:cNvSpPr>
            <a:spLocks noGrp="1"/>
          </p:cNvSpPr>
          <p:nvPr>
            <p:ph type="title"/>
          </p:nvPr>
        </p:nvSpPr>
        <p:spPr/>
        <p:txBody>
          <a:bodyPr/>
          <a:lstStyle/>
          <a:p>
            <a:r>
              <a:rPr lang="en-CA" sz="4000" dirty="0" err="1"/>
              <a:t>Srsly</a:t>
            </a:r>
            <a:r>
              <a:rPr lang="en-CA" sz="4000" dirty="0"/>
              <a:t> prof. mendelsohn, Why SHOULD I care about </a:t>
            </a:r>
            <a:br>
              <a:rPr lang="en-CA" sz="4000" dirty="0"/>
            </a:br>
            <a:r>
              <a:rPr lang="en-CA" sz="4000" dirty="0"/>
              <a:t>Jones v. Tsige?</a:t>
            </a:r>
          </a:p>
        </p:txBody>
      </p:sp>
      <p:sp>
        <p:nvSpPr>
          <p:cNvPr id="3" name="Footer Placeholder 2">
            <a:extLst>
              <a:ext uri="{FF2B5EF4-FFF2-40B4-BE49-F238E27FC236}">
                <a16:creationId xmlns:a16="http://schemas.microsoft.com/office/drawing/2014/main" id="{A8F5B1E1-EE84-4351-BAAF-33B550D40397}"/>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768485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31ED-E39D-4151-97A3-3CBFE130C0CA}"/>
              </a:ext>
            </a:extLst>
          </p:cNvPr>
          <p:cNvSpPr>
            <a:spLocks noGrp="1"/>
          </p:cNvSpPr>
          <p:nvPr>
            <p:ph type="title"/>
          </p:nvPr>
        </p:nvSpPr>
        <p:spPr>
          <a:xfrm>
            <a:off x="0" y="0"/>
            <a:ext cx="9144000" cy="1196752"/>
          </a:xfrm>
        </p:spPr>
        <p:txBody>
          <a:bodyPr/>
          <a:lstStyle/>
          <a:p>
            <a:r>
              <a:rPr lang="en-CA" dirty="0"/>
              <a:t>Why do we care about </a:t>
            </a:r>
            <a:r>
              <a:rPr lang="en-CA" i="1" dirty="0"/>
              <a:t>Jones v. Tsige</a:t>
            </a:r>
            <a:r>
              <a:rPr lang="en-CA" dirty="0"/>
              <a:t>?</a:t>
            </a:r>
          </a:p>
        </p:txBody>
      </p:sp>
      <p:sp>
        <p:nvSpPr>
          <p:cNvPr id="3" name="Content Placeholder 2">
            <a:extLst>
              <a:ext uri="{FF2B5EF4-FFF2-40B4-BE49-F238E27FC236}">
                <a16:creationId xmlns:a16="http://schemas.microsoft.com/office/drawing/2014/main" id="{9FB3A669-FFE7-4A38-A123-C1D12D5F8BBB}"/>
              </a:ext>
            </a:extLst>
          </p:cNvPr>
          <p:cNvSpPr>
            <a:spLocks noGrp="1"/>
          </p:cNvSpPr>
          <p:nvPr>
            <p:ph idx="1"/>
          </p:nvPr>
        </p:nvSpPr>
        <p:spPr>
          <a:xfrm>
            <a:off x="457200" y="1052736"/>
            <a:ext cx="8229600" cy="5073427"/>
          </a:xfrm>
        </p:spPr>
        <p:txBody>
          <a:bodyPr/>
          <a:lstStyle/>
          <a:p>
            <a:pPr marL="0" indent="0">
              <a:buNone/>
            </a:pPr>
            <a:r>
              <a:rPr lang="nl-NL" sz="2800" i="1" dirty="0"/>
              <a:t>Vanderveen v Waterbridge Media Inc.</a:t>
            </a:r>
            <a:r>
              <a:rPr lang="nl-NL" sz="2000" dirty="0"/>
              <a:t>, </a:t>
            </a:r>
            <a:r>
              <a:rPr lang="fi-FI" sz="2000" dirty="0"/>
              <a:t>2017 CanLII 77435 (ON SCSM) </a:t>
            </a:r>
          </a:p>
          <a:p>
            <a:pPr marL="0" indent="0">
              <a:buNone/>
            </a:pPr>
            <a:endParaRPr lang="fi-FI" sz="2000" u="sng" dirty="0"/>
          </a:p>
          <a:p>
            <a:pPr marL="0" indent="0">
              <a:buNone/>
            </a:pPr>
            <a:r>
              <a:rPr lang="fi-FI" sz="2000" u="sng" dirty="0"/>
              <a:t>F</a:t>
            </a:r>
            <a:r>
              <a:rPr lang="fi-FI" sz="2000" dirty="0"/>
              <a:t>: Filming of person jogging while trying to lose post-partum weight, video used to promote condo community without her consent</a:t>
            </a:r>
          </a:p>
          <a:p>
            <a:pPr marL="0" indent="0">
              <a:buNone/>
            </a:pPr>
            <a:endParaRPr lang="fi-FI" sz="2000" dirty="0"/>
          </a:p>
          <a:p>
            <a:pPr marL="0" indent="0">
              <a:buNone/>
            </a:pPr>
            <a:r>
              <a:rPr lang="en-CA" sz="2000" dirty="0"/>
              <a:t>“I have no hesitation in concluding that in capturing the image of Mme </a:t>
            </a:r>
            <a:r>
              <a:rPr lang="en-CA" sz="2000" dirty="0" err="1"/>
              <a:t>Vanderveen</a:t>
            </a:r>
            <a:r>
              <a:rPr lang="en-CA" sz="2000" dirty="0"/>
              <a:t> and publishing it in a commercial video for Bridgeport, the defendant </a:t>
            </a:r>
            <a:r>
              <a:rPr lang="en-CA" sz="2000" b="1" dirty="0"/>
              <a:t>committed the tort of intrusion upon seclusion</a:t>
            </a:r>
            <a:r>
              <a:rPr lang="en-CA" sz="2000" dirty="0"/>
              <a:t>”</a:t>
            </a:r>
          </a:p>
          <a:p>
            <a:pPr marL="0" indent="0">
              <a:buNone/>
            </a:pPr>
            <a:r>
              <a:rPr lang="en-CA" sz="2400" dirty="0"/>
              <a:t>“While </a:t>
            </a:r>
            <a:r>
              <a:rPr lang="en-CA" sz="2400" i="1" dirty="0"/>
              <a:t>Jones v. Tsige </a:t>
            </a:r>
            <a:r>
              <a:rPr lang="en-CA" sz="2400" dirty="0"/>
              <a:t>dealt with the examination of Jones’ bank account by Tsige on 174 occasions over a 4 year period, I am satisfied that the elements of </a:t>
            </a:r>
            <a:r>
              <a:rPr lang="en-CA" sz="2400" b="1" dirty="0"/>
              <a:t>intrusion upon seclusion </a:t>
            </a:r>
            <a:r>
              <a:rPr lang="en-CA" sz="2400" dirty="0"/>
              <a:t>mentioned above apply to capturing the persona or likeness of an individual and using it for commercial purposes without consent.”</a:t>
            </a:r>
            <a:endParaRPr lang="fi-FI" sz="2400" dirty="0"/>
          </a:p>
          <a:p>
            <a:pPr marL="0" indent="0">
              <a:buNone/>
            </a:pPr>
            <a:endParaRPr lang="en-CA" sz="2000" dirty="0"/>
          </a:p>
        </p:txBody>
      </p:sp>
      <p:sp>
        <p:nvSpPr>
          <p:cNvPr id="4" name="Footer Placeholder 3">
            <a:extLst>
              <a:ext uri="{FF2B5EF4-FFF2-40B4-BE49-F238E27FC236}">
                <a16:creationId xmlns:a16="http://schemas.microsoft.com/office/drawing/2014/main" id="{FA814CB4-2ED1-4B99-89EF-E59990CB71C0}"/>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830038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15E3-F955-4070-966F-B52B079562B5}"/>
              </a:ext>
            </a:extLst>
          </p:cNvPr>
          <p:cNvSpPr>
            <a:spLocks noGrp="1"/>
          </p:cNvSpPr>
          <p:nvPr>
            <p:ph type="title"/>
          </p:nvPr>
        </p:nvSpPr>
        <p:spPr/>
        <p:txBody>
          <a:bodyPr/>
          <a:lstStyle/>
          <a:p>
            <a:r>
              <a:rPr lang="en-CA" dirty="0"/>
              <a:t>Various defenses at common law re images</a:t>
            </a:r>
          </a:p>
        </p:txBody>
      </p:sp>
      <p:sp>
        <p:nvSpPr>
          <p:cNvPr id="3" name="Content Placeholder 2">
            <a:extLst>
              <a:ext uri="{FF2B5EF4-FFF2-40B4-BE49-F238E27FC236}">
                <a16:creationId xmlns:a16="http://schemas.microsoft.com/office/drawing/2014/main" id="{C2CA0A8F-86FD-453F-89C8-56A8F83DD488}"/>
              </a:ext>
            </a:extLst>
          </p:cNvPr>
          <p:cNvSpPr>
            <a:spLocks noGrp="1"/>
          </p:cNvSpPr>
          <p:nvPr>
            <p:ph idx="1"/>
          </p:nvPr>
        </p:nvSpPr>
        <p:spPr>
          <a:xfrm>
            <a:off x="457200" y="1417638"/>
            <a:ext cx="8229600" cy="4708525"/>
          </a:xfrm>
        </p:spPr>
        <p:txBody>
          <a:bodyPr/>
          <a:lstStyle/>
          <a:p>
            <a:r>
              <a:rPr lang="en-CA" dirty="0"/>
              <a:t>Consent</a:t>
            </a:r>
          </a:p>
          <a:p>
            <a:r>
              <a:rPr lang="en-CA" dirty="0"/>
              <a:t>Public interest</a:t>
            </a:r>
          </a:p>
          <a:p>
            <a:r>
              <a:rPr lang="en-CA" dirty="0"/>
              <a:t>Fair comment</a:t>
            </a:r>
          </a:p>
          <a:p>
            <a:r>
              <a:rPr lang="en-CA" dirty="0"/>
              <a:t>Not recognizable </a:t>
            </a:r>
          </a:p>
          <a:p>
            <a:r>
              <a:rPr lang="en-CA" dirty="0"/>
              <a:t>Group picture unless identified </a:t>
            </a:r>
          </a:p>
          <a:p>
            <a:r>
              <a:rPr lang="en-CA" dirty="0"/>
              <a:t>Non-intentional </a:t>
            </a:r>
          </a:p>
          <a:p>
            <a:r>
              <a:rPr lang="en-CA" dirty="0"/>
              <a:t>Incidental to another legal act</a:t>
            </a:r>
          </a:p>
          <a:p>
            <a:r>
              <a:rPr lang="en-CA" dirty="0"/>
              <a:t>Law enforcement images</a:t>
            </a:r>
          </a:p>
          <a:p>
            <a:endParaRPr lang="en-CA" dirty="0"/>
          </a:p>
          <a:p>
            <a:endParaRPr lang="en-CA" dirty="0"/>
          </a:p>
        </p:txBody>
      </p:sp>
      <p:sp>
        <p:nvSpPr>
          <p:cNvPr id="4" name="Footer Placeholder 3">
            <a:extLst>
              <a:ext uri="{FF2B5EF4-FFF2-40B4-BE49-F238E27FC236}">
                <a16:creationId xmlns:a16="http://schemas.microsoft.com/office/drawing/2014/main" id="{573ED06F-F1E2-41B3-88C4-62D8C048842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52088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p:txBody>
          <a:bodyPr/>
          <a:lstStyle/>
          <a:p>
            <a:r>
              <a:rPr lang="en-CA" dirty="0"/>
              <a:t>In the News</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p:txBody>
          <a:bodyPr/>
          <a:lstStyle/>
          <a:p>
            <a:pPr marL="0" indent="0">
              <a:buNone/>
            </a:pPr>
            <a:endParaRPr lang="en-US" sz="2800" dirty="0">
              <a:sym typeface="Wingdings" panose="05000000000000000000" pitchFamily="2" charset="2"/>
            </a:endParaRPr>
          </a:p>
          <a:p>
            <a:pPr marL="0" indent="0">
              <a:buNone/>
            </a:pPr>
            <a:endParaRPr lang="en-US" sz="2800" dirty="0">
              <a:sym typeface="Wingdings" panose="05000000000000000000" pitchFamily="2" charset="2"/>
            </a:endParaRPr>
          </a:p>
          <a:p>
            <a:pPr marL="0" indent="0">
              <a:buNone/>
            </a:pPr>
            <a:endParaRPr lang="en-US" sz="2800" dirty="0">
              <a:sym typeface="Wingdings" panose="05000000000000000000" pitchFamily="2" charset="2"/>
            </a:endParaRPr>
          </a:p>
          <a:p>
            <a:pPr marL="0" indent="0">
              <a:buNone/>
            </a:pPr>
            <a:endParaRPr lang="en-US" sz="2800" dirty="0">
              <a:sym typeface="Wingdings" panose="05000000000000000000" pitchFamily="2" charset="2"/>
            </a:endParaRPr>
          </a:p>
          <a:p>
            <a:pPr marL="0" indent="0">
              <a:buNone/>
            </a:pPr>
            <a:endParaRPr lang="en-US" sz="2800" dirty="0">
              <a:sym typeface="Wingdings" panose="05000000000000000000" pitchFamily="2" charset="2"/>
            </a:endParaRPr>
          </a:p>
          <a:p>
            <a:pPr marL="0" indent="0">
              <a:buNone/>
            </a:pPr>
            <a:r>
              <a:rPr lang="en-US" sz="2800" dirty="0">
                <a:sym typeface="Wingdings" panose="05000000000000000000" pitchFamily="2" charset="2"/>
              </a:rPr>
              <a:t>1. </a:t>
            </a:r>
            <a:r>
              <a:rPr lang="en-US" sz="2800" i="1" dirty="0">
                <a:sym typeface="Wingdings" panose="05000000000000000000" pitchFamily="2" charset="2"/>
              </a:rPr>
              <a:t>Elon Musk now in charge of Twitter, CEO and CFO have left, sources say </a:t>
            </a:r>
            <a:r>
              <a:rPr lang="en-US" sz="2800" dirty="0">
                <a:sym typeface="Wingdings" panose="05000000000000000000" pitchFamily="2" charset="2"/>
              </a:rPr>
              <a:t>(CNBC.com Friday)</a:t>
            </a:r>
          </a:p>
          <a:p>
            <a:pPr marL="0" indent="0">
              <a:buNone/>
            </a:pPr>
            <a:r>
              <a:rPr lang="en-US" sz="2800" dirty="0">
                <a:sym typeface="Wingdings" panose="05000000000000000000" pitchFamily="2" charset="2"/>
              </a:rPr>
              <a:t>2. </a:t>
            </a:r>
            <a:r>
              <a:rPr lang="en-US" sz="2800" i="1" dirty="0">
                <a:sym typeface="Wingdings" panose="05000000000000000000" pitchFamily="2" charset="2"/>
              </a:rPr>
              <a:t>Musk floats paid Twitter verification, fires board </a:t>
            </a:r>
            <a:r>
              <a:rPr lang="en-US" sz="2800" dirty="0">
                <a:sym typeface="Wingdings" panose="05000000000000000000" pitchFamily="2" charset="2"/>
              </a:rPr>
              <a:t>(CTV yesterday)</a:t>
            </a: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8</a:t>
            </a:r>
            <a:endParaRPr lang="en-US" dirty="0"/>
          </a:p>
        </p:txBody>
      </p:sp>
      <p:pic>
        <p:nvPicPr>
          <p:cNvPr id="6" name="Picture 5">
            <a:extLst>
              <a:ext uri="{FF2B5EF4-FFF2-40B4-BE49-F238E27FC236}">
                <a16:creationId xmlns:a16="http://schemas.microsoft.com/office/drawing/2014/main" id="{1DF616B2-EA1A-27E6-1CC8-3112F9EEA174}"/>
              </a:ext>
            </a:extLst>
          </p:cNvPr>
          <p:cNvPicPr>
            <a:picLocks noChangeAspect="1"/>
          </p:cNvPicPr>
          <p:nvPr/>
        </p:nvPicPr>
        <p:blipFill>
          <a:blip r:embed="rId3"/>
          <a:stretch>
            <a:fillRect/>
          </a:stretch>
        </p:blipFill>
        <p:spPr>
          <a:xfrm>
            <a:off x="1994030" y="1484784"/>
            <a:ext cx="5300401" cy="2232248"/>
          </a:xfrm>
          <a:prstGeom prst="rect">
            <a:avLst/>
          </a:prstGeom>
        </p:spPr>
      </p:pic>
    </p:spTree>
    <p:extLst>
      <p:ext uri="{BB962C8B-B14F-4D97-AF65-F5344CB8AC3E}">
        <p14:creationId xmlns:p14="http://schemas.microsoft.com/office/powerpoint/2010/main" val="1516177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D18CE-5A29-4BF8-B218-0B71D5E59BF2}"/>
              </a:ext>
            </a:extLst>
          </p:cNvPr>
          <p:cNvSpPr>
            <a:spLocks noGrp="1"/>
          </p:cNvSpPr>
          <p:nvPr>
            <p:ph type="title"/>
          </p:nvPr>
        </p:nvSpPr>
        <p:spPr>
          <a:xfrm>
            <a:off x="457200" y="0"/>
            <a:ext cx="8229600" cy="1187451"/>
          </a:xfrm>
        </p:spPr>
        <p:txBody>
          <a:bodyPr/>
          <a:lstStyle/>
          <a:p>
            <a:r>
              <a:rPr lang="en-CA" dirty="0"/>
              <a:t>Personality Rights in Quebec</a:t>
            </a:r>
          </a:p>
        </p:txBody>
      </p:sp>
      <p:sp>
        <p:nvSpPr>
          <p:cNvPr id="3" name="Content Placeholder 2">
            <a:extLst>
              <a:ext uri="{FF2B5EF4-FFF2-40B4-BE49-F238E27FC236}">
                <a16:creationId xmlns:a16="http://schemas.microsoft.com/office/drawing/2014/main" id="{D3374CF5-22B5-42EC-BB48-DAF234FBE686}"/>
              </a:ext>
            </a:extLst>
          </p:cNvPr>
          <p:cNvSpPr>
            <a:spLocks noGrp="1"/>
          </p:cNvSpPr>
          <p:nvPr>
            <p:ph idx="1"/>
          </p:nvPr>
        </p:nvSpPr>
        <p:spPr>
          <a:xfrm>
            <a:off x="457200" y="1187452"/>
            <a:ext cx="8507288" cy="4938712"/>
          </a:xfrm>
        </p:spPr>
        <p:txBody>
          <a:bodyPr/>
          <a:lstStyle/>
          <a:p>
            <a:pPr marL="0" indent="0">
              <a:buNone/>
            </a:pPr>
            <a:r>
              <a:rPr lang="en-CA" sz="2400" b="1" i="1" u="sng" dirty="0"/>
              <a:t>Quebec Charter</a:t>
            </a:r>
          </a:p>
          <a:p>
            <a:pPr marL="0" indent="0">
              <a:buNone/>
            </a:pPr>
            <a:r>
              <a:rPr lang="en-CA" sz="2400" dirty="0"/>
              <a:t>4. dignity, honour and reputation; and 5.respect for private life</a:t>
            </a:r>
          </a:p>
          <a:p>
            <a:pPr marL="0" indent="0">
              <a:buNone/>
            </a:pPr>
            <a:endParaRPr lang="en-CA" sz="2400" b="1" i="1" u="sng" dirty="0"/>
          </a:p>
          <a:p>
            <a:pPr marL="0" indent="0">
              <a:buNone/>
            </a:pPr>
            <a:r>
              <a:rPr lang="en-CA" sz="2400" b="1" i="1" u="sng" dirty="0"/>
              <a:t>C.C.Q.</a:t>
            </a:r>
          </a:p>
          <a:p>
            <a:pPr marL="0" indent="0">
              <a:buNone/>
            </a:pPr>
            <a:r>
              <a:rPr lang="en-CA" sz="2400" dirty="0"/>
              <a:t>35. Every person has a right to the respect of his reputation and privacy.</a:t>
            </a:r>
          </a:p>
          <a:p>
            <a:pPr marL="0" indent="0">
              <a:buNone/>
            </a:pPr>
            <a:r>
              <a:rPr lang="en-CA" sz="2400" dirty="0"/>
              <a:t>36. The following acts, in particular, may be considered as invasions of the privacy of a person </a:t>
            </a:r>
            <a:r>
              <a:rPr lang="en-CA" sz="2400" dirty="0">
                <a:sym typeface="Wingdings" panose="05000000000000000000" pitchFamily="2" charset="2"/>
              </a:rPr>
              <a:t>(...)</a:t>
            </a:r>
            <a:endParaRPr lang="en-CA" sz="2400" dirty="0"/>
          </a:p>
          <a:p>
            <a:pPr marL="0" indent="0">
              <a:buNone/>
            </a:pPr>
            <a:r>
              <a:rPr lang="en-CA" sz="2400" dirty="0"/>
              <a:t>(3)  appropriating or using his image or voice while he is in private premises; (…)</a:t>
            </a:r>
          </a:p>
          <a:p>
            <a:pPr marL="0" indent="0">
              <a:buNone/>
            </a:pPr>
            <a:r>
              <a:rPr lang="en-CA" sz="2400" dirty="0"/>
              <a:t>(5)  using his name, image, likeness or voice for a purpose other than the legitimate information of the public;</a:t>
            </a:r>
          </a:p>
          <a:p>
            <a:pPr marL="0" indent="0">
              <a:buNone/>
            </a:pPr>
            <a:endParaRPr lang="en-CA" dirty="0"/>
          </a:p>
        </p:txBody>
      </p:sp>
      <p:sp>
        <p:nvSpPr>
          <p:cNvPr id="4" name="Footer Placeholder 3">
            <a:extLst>
              <a:ext uri="{FF2B5EF4-FFF2-40B4-BE49-F238E27FC236}">
                <a16:creationId xmlns:a16="http://schemas.microsoft.com/office/drawing/2014/main" id="{0C90A07B-EFBC-4F20-9563-E4F860F62134}"/>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7542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CA7B-024E-42B1-8649-5BF2B088D829}"/>
              </a:ext>
            </a:extLst>
          </p:cNvPr>
          <p:cNvSpPr>
            <a:spLocks noGrp="1"/>
          </p:cNvSpPr>
          <p:nvPr>
            <p:ph type="title"/>
          </p:nvPr>
        </p:nvSpPr>
        <p:spPr/>
        <p:txBody>
          <a:bodyPr/>
          <a:lstStyle/>
          <a:p>
            <a:r>
              <a:rPr lang="en-CA" dirty="0"/>
              <a:t>Personality Rights in Quebec</a:t>
            </a:r>
          </a:p>
        </p:txBody>
      </p:sp>
      <p:sp>
        <p:nvSpPr>
          <p:cNvPr id="3" name="Content Placeholder 2">
            <a:extLst>
              <a:ext uri="{FF2B5EF4-FFF2-40B4-BE49-F238E27FC236}">
                <a16:creationId xmlns:a16="http://schemas.microsoft.com/office/drawing/2014/main" id="{D7AC0BF7-217F-46E6-9BDA-D2D95FECB737}"/>
              </a:ext>
            </a:extLst>
          </p:cNvPr>
          <p:cNvSpPr>
            <a:spLocks noGrp="1"/>
          </p:cNvSpPr>
          <p:nvPr>
            <p:ph idx="1"/>
          </p:nvPr>
        </p:nvSpPr>
        <p:spPr/>
        <p:txBody>
          <a:bodyPr/>
          <a:lstStyle/>
          <a:p>
            <a:pPr marL="0" indent="0">
              <a:buNone/>
            </a:pPr>
            <a:r>
              <a:rPr lang="en-CA" i="1" dirty="0" err="1"/>
              <a:t>Aubry</a:t>
            </a:r>
            <a:r>
              <a:rPr lang="en-CA" i="1" dirty="0"/>
              <a:t> c. </a:t>
            </a:r>
            <a:r>
              <a:rPr lang="fr-CA" i="1" dirty="0"/>
              <a:t>Éditions</a:t>
            </a:r>
            <a:r>
              <a:rPr lang="en-CA" i="1" dirty="0"/>
              <a:t> Vice-Versa </a:t>
            </a:r>
            <a:r>
              <a:rPr lang="en-CA" i="1" dirty="0" err="1"/>
              <a:t>inc.</a:t>
            </a:r>
            <a:r>
              <a:rPr lang="en-CA" i="1" dirty="0"/>
              <a:t> </a:t>
            </a:r>
            <a:r>
              <a:rPr lang="en-CA" sz="2400" dirty="0"/>
              <a:t>[1998] 1 SCR 591</a:t>
            </a:r>
          </a:p>
          <a:p>
            <a:pPr marL="0" indent="0">
              <a:buNone/>
            </a:pPr>
            <a:r>
              <a:rPr lang="en-CA" u="sng" dirty="0"/>
              <a:t>F</a:t>
            </a:r>
            <a:r>
              <a:rPr lang="en-CA" dirty="0"/>
              <a:t> – </a:t>
            </a:r>
            <a:r>
              <a:rPr lang="en-CA" dirty="0" err="1"/>
              <a:t>Aubry</a:t>
            </a:r>
            <a:r>
              <a:rPr lang="en-CA" dirty="0"/>
              <a:t> (17 years old) had her photo taken in a public place, sitting on some steps, and published in an arts magazine without her consent </a:t>
            </a:r>
          </a:p>
          <a:p>
            <a:pPr marL="0" indent="0">
              <a:buNone/>
            </a:pPr>
            <a:r>
              <a:rPr lang="en-CA" u="sng" dirty="0"/>
              <a:t>Issue</a:t>
            </a:r>
            <a:r>
              <a:rPr lang="en-CA" dirty="0"/>
              <a:t> – Does publication of photograph without permission lead to liability?</a:t>
            </a:r>
          </a:p>
          <a:p>
            <a:pPr marL="0" indent="0">
              <a:buNone/>
            </a:pPr>
            <a:r>
              <a:rPr lang="en-CA" u="sng" dirty="0"/>
              <a:t>Held</a:t>
            </a:r>
            <a:r>
              <a:rPr lang="en-CA" dirty="0"/>
              <a:t>: Yes!</a:t>
            </a:r>
          </a:p>
        </p:txBody>
      </p:sp>
      <p:sp>
        <p:nvSpPr>
          <p:cNvPr id="4" name="Footer Placeholder 3">
            <a:extLst>
              <a:ext uri="{FF2B5EF4-FFF2-40B4-BE49-F238E27FC236}">
                <a16:creationId xmlns:a16="http://schemas.microsoft.com/office/drawing/2014/main" id="{4B3099E4-EA92-4A2A-9B01-4019CA0B1099}"/>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2126343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a:xfrm>
            <a:off x="457200" y="1417638"/>
            <a:ext cx="8229600" cy="4708525"/>
          </a:xfrm>
        </p:spPr>
        <p:txBody>
          <a:bodyPr/>
          <a:lstStyle/>
          <a:p>
            <a:pPr marL="0" indent="0">
              <a:buNone/>
            </a:pPr>
            <a:r>
              <a:rPr lang="en-CA" sz="2400" dirty="0"/>
              <a:t>“Since the right to one’s image is included in the right to respect for one’s private life, it is axiomatic that every person possesses a protected right to his or her image.  This right arises when the subject is recognizable.  There is, thus, an infringement of the person’s right to his or her image, and therefore </a:t>
            </a:r>
            <a:r>
              <a:rPr lang="en-CA" sz="2400" b="1" dirty="0"/>
              <a:t>fault, as soon as the image is published without consent and enables the person to be identified</a:t>
            </a:r>
            <a:r>
              <a:rPr lang="en-CA" sz="2400" dirty="0"/>
              <a:t>.”</a:t>
            </a:r>
          </a:p>
          <a:p>
            <a:pPr marL="0" indent="0">
              <a:buNone/>
            </a:pPr>
            <a:r>
              <a:rPr lang="en-CA" sz="2400" dirty="0"/>
              <a:t>“Since every person is entitled to protection of his or her privacy, and since the person’s image is protected accordingly, it is possible for the rights inherent in the protection of privacy to be infringed </a:t>
            </a:r>
            <a:r>
              <a:rPr lang="en-CA" sz="2400" b="1" dirty="0"/>
              <a:t>even though the published image is in no way reprehensible and has in no way injured the person’s reputation</a:t>
            </a:r>
            <a:r>
              <a:rPr lang="en-CA" sz="2400" dirty="0"/>
              <a:t>.”</a:t>
            </a:r>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055834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a:xfrm>
            <a:off x="457200" y="1417638"/>
            <a:ext cx="8229600" cy="4708525"/>
          </a:xfrm>
        </p:spPr>
        <p:txBody>
          <a:bodyPr/>
          <a:lstStyle/>
          <a:p>
            <a:pPr marL="0" indent="0">
              <a:buNone/>
            </a:pPr>
            <a:r>
              <a:rPr lang="en-CA" sz="2400" dirty="0"/>
              <a:t>“The public’s right to information, supported by freedom of expression, places limits on the right to respect for one’s private life in certain circumstances.  This is because the expectation of privacy is reduced in certain cases.”</a:t>
            </a:r>
          </a:p>
          <a:p>
            <a:pPr marL="0" indent="0">
              <a:buNone/>
            </a:pPr>
            <a:endParaRPr lang="en-CA" sz="2400" dirty="0"/>
          </a:p>
          <a:p>
            <a:pPr>
              <a:buFont typeface="Wingdings" panose="05000000000000000000" pitchFamily="2" charset="2"/>
              <a:buChar char="à"/>
            </a:pPr>
            <a:r>
              <a:rPr lang="en-CA" sz="2400" dirty="0">
                <a:sym typeface="Wingdings" panose="05000000000000000000" pitchFamily="2" charset="2"/>
              </a:rPr>
              <a:t>Depends on context, e.g. public interest. So here…</a:t>
            </a:r>
          </a:p>
          <a:p>
            <a:pPr marL="0" indent="0">
              <a:buNone/>
            </a:pPr>
            <a:endParaRPr lang="en-CA" sz="2400" dirty="0">
              <a:sym typeface="Wingdings" panose="05000000000000000000" pitchFamily="2" charset="2"/>
            </a:endParaRPr>
          </a:p>
          <a:p>
            <a:pPr marL="0" indent="0">
              <a:buNone/>
            </a:pPr>
            <a:r>
              <a:rPr lang="en-CA" sz="2400" dirty="0">
                <a:sym typeface="Wingdings" panose="05000000000000000000" pitchFamily="2" charset="2"/>
              </a:rPr>
              <a:t>“In our view, the artistic expression of the photograph, which was alleged to have served to illustrate contemporary urban life, cannot justify the infringement of the right to privacy it entails.  It has not been shown that the public’s interest in seeing this photograph is predominant.”</a:t>
            </a:r>
            <a:endParaRPr lang="en-CA" sz="2400" dirty="0"/>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153010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p:txBody>
          <a:bodyPr/>
          <a:lstStyle/>
          <a:p>
            <a:pPr marL="0" indent="0">
              <a:buNone/>
            </a:pPr>
            <a:r>
              <a:rPr lang="en-CA" sz="2400" dirty="0"/>
              <a:t>“The appellants argued that there was no causal connection between the publication of the photograph and the damages.  In our view, no particular problem arises here since the damages are the logical, direct and immediate consequence of the fault.  A teenager’s sensitivity and the possibility of being teased by her friends are eminently foreseeable.”</a:t>
            </a:r>
          </a:p>
          <a:p>
            <a:pPr marL="0" indent="0">
              <a:buNone/>
            </a:pPr>
            <a:r>
              <a:rPr lang="en-CA" sz="2400" dirty="0"/>
              <a:t>“In this regard, the respondent is correct in stating that the magazine does not cease to be “commercial” merely because it has an artistic content.  In the case at bar, </a:t>
            </a:r>
            <a:r>
              <a:rPr lang="en-CA" sz="2400" b="1" dirty="0"/>
              <a:t>the photograph was used for commercial purposes, in particular to sell the magazine</a:t>
            </a:r>
            <a:r>
              <a:rPr lang="en-CA" sz="2400" dirty="0"/>
              <a:t>.”</a:t>
            </a:r>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973450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p:txBody>
          <a:bodyPr/>
          <a:lstStyle/>
          <a:p>
            <a:pPr marL="0" indent="0">
              <a:buNone/>
            </a:pPr>
            <a:r>
              <a:rPr lang="en-CA" u="sng" dirty="0"/>
              <a:t>Notes</a:t>
            </a:r>
            <a:r>
              <a:rPr lang="en-CA" dirty="0"/>
              <a:t>:</a:t>
            </a:r>
          </a:p>
          <a:p>
            <a:pPr>
              <a:buFont typeface="Wingdings" panose="05000000000000000000" pitchFamily="2" charset="2"/>
              <a:buChar char="Ø"/>
            </a:pPr>
            <a:r>
              <a:rPr lang="en-CA" dirty="0"/>
              <a:t>Case facts from 1989, CCLC applies, does not have specific CCQ right to image; case decided under s. 5 of Quebec </a:t>
            </a:r>
            <a:r>
              <a:rPr lang="en-CA" i="1" dirty="0"/>
              <a:t>Charter</a:t>
            </a:r>
            <a:r>
              <a:rPr lang="en-CA" dirty="0"/>
              <a:t> </a:t>
            </a:r>
            <a:r>
              <a:rPr lang="en-CA" dirty="0">
                <a:sym typeface="Wingdings" panose="05000000000000000000" pitchFamily="2" charset="2"/>
              </a:rPr>
              <a:t> right to image held to be included in right to privacy</a:t>
            </a:r>
          </a:p>
          <a:p>
            <a:pPr>
              <a:buFont typeface="Wingdings" panose="05000000000000000000" pitchFamily="2" charset="2"/>
              <a:buChar char="Ø"/>
            </a:pPr>
            <a:r>
              <a:rPr lang="en-CA" dirty="0">
                <a:sym typeface="Wingdings" panose="05000000000000000000" pitchFamily="2" charset="2"/>
              </a:rPr>
              <a:t>dissent  no damages here! Some classmates laughing at her is not enough; </a:t>
            </a:r>
            <a:r>
              <a:rPr lang="en-CA" dirty="0" err="1">
                <a:sym typeface="Wingdings" panose="05000000000000000000" pitchFamily="2" charset="2"/>
              </a:rPr>
              <a:t>Aubry</a:t>
            </a:r>
            <a:r>
              <a:rPr lang="en-CA" dirty="0">
                <a:sym typeface="Wingdings" panose="05000000000000000000" pitchFamily="2" charset="2"/>
              </a:rPr>
              <a:t> never said she felt humiliated</a:t>
            </a:r>
          </a:p>
          <a:p>
            <a:pPr marL="0" indent="0">
              <a:buNone/>
            </a:pPr>
            <a:endParaRPr lang="en-CA" i="1" dirty="0"/>
          </a:p>
          <a:p>
            <a:pPr marL="0" indent="0">
              <a:buNone/>
            </a:pPr>
            <a:endParaRPr lang="en-CA" dirty="0"/>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4590316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98B4A-02A5-46D3-AE0D-7E74003A49D7}"/>
              </a:ext>
            </a:extLst>
          </p:cNvPr>
          <p:cNvSpPr>
            <a:spLocks noGrp="1"/>
          </p:cNvSpPr>
          <p:nvPr>
            <p:ph type="title"/>
          </p:nvPr>
        </p:nvSpPr>
        <p:spPr/>
        <p:txBody>
          <a:bodyPr/>
          <a:lstStyle/>
          <a:p>
            <a:r>
              <a:rPr lang="en-CA" dirty="0"/>
              <a:t>Bring it all home</a:t>
            </a:r>
          </a:p>
        </p:txBody>
      </p:sp>
      <p:sp>
        <p:nvSpPr>
          <p:cNvPr id="3" name="Content Placeholder 2">
            <a:extLst>
              <a:ext uri="{FF2B5EF4-FFF2-40B4-BE49-F238E27FC236}">
                <a16:creationId xmlns:a16="http://schemas.microsoft.com/office/drawing/2014/main" id="{C8BBDDF3-67F2-44D9-82B2-614E99805F7E}"/>
              </a:ext>
            </a:extLst>
          </p:cNvPr>
          <p:cNvSpPr>
            <a:spLocks noGrp="1"/>
          </p:cNvSpPr>
          <p:nvPr>
            <p:ph idx="1"/>
          </p:nvPr>
        </p:nvSpPr>
        <p:spPr/>
        <p:txBody>
          <a:bodyPr/>
          <a:lstStyle/>
          <a:p>
            <a:pPr marL="0" indent="0">
              <a:buNone/>
            </a:pPr>
            <a:r>
              <a:rPr lang="en-CA" sz="2800" dirty="0"/>
              <a:t>“I note that the legal principles discussed, the societal values protected and the determination of the quantum of damages in </a:t>
            </a:r>
            <a:r>
              <a:rPr lang="en-CA" sz="2800" i="1" dirty="0"/>
              <a:t>Jones v. Tsige </a:t>
            </a:r>
            <a:r>
              <a:rPr lang="en-CA" sz="2800" dirty="0"/>
              <a:t>are entirely consistent with the decision of the Supreme Court of Canada in </a:t>
            </a:r>
            <a:r>
              <a:rPr lang="en-CA" sz="2800" i="1" dirty="0" err="1"/>
              <a:t>Aubry</a:t>
            </a:r>
            <a:r>
              <a:rPr lang="en-CA" sz="2800" i="1" dirty="0"/>
              <a:t> v. Les Editions Vice-Versa,</a:t>
            </a:r>
            <a:r>
              <a:rPr lang="en-CA" sz="2800" dirty="0"/>
              <a:t> a case grounded in the Civil Code of Quebec and the Charter of Human Rights and Freedoms rather than the common law in Ontario.”</a:t>
            </a:r>
          </a:p>
          <a:p>
            <a:pPr marL="0" indent="0">
              <a:buNone/>
            </a:pPr>
            <a:r>
              <a:rPr lang="en-CA" sz="2800" dirty="0"/>
              <a:t>(</a:t>
            </a:r>
            <a:r>
              <a:rPr lang="en-CA" sz="2800" i="1" dirty="0" err="1"/>
              <a:t>Vanderveen</a:t>
            </a:r>
            <a:r>
              <a:rPr lang="en-CA" sz="2800" dirty="0"/>
              <a:t>)</a:t>
            </a:r>
          </a:p>
        </p:txBody>
      </p:sp>
      <p:sp>
        <p:nvSpPr>
          <p:cNvPr id="4" name="Footer Placeholder 3">
            <a:extLst>
              <a:ext uri="{FF2B5EF4-FFF2-40B4-BE49-F238E27FC236}">
                <a16:creationId xmlns:a16="http://schemas.microsoft.com/office/drawing/2014/main" id="{8CFDE7F0-A131-43E8-AC54-64302FB9865B}"/>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152113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BB8D-6952-401D-9AED-192029261FF2}"/>
              </a:ext>
            </a:extLst>
          </p:cNvPr>
          <p:cNvSpPr>
            <a:spLocks noGrp="1"/>
          </p:cNvSpPr>
          <p:nvPr>
            <p:ph type="title"/>
          </p:nvPr>
        </p:nvSpPr>
        <p:spPr/>
        <p:txBody>
          <a:bodyPr/>
          <a:lstStyle/>
          <a:p>
            <a:r>
              <a:rPr lang="en-CA" dirty="0"/>
              <a:t>Special case? - Children</a:t>
            </a:r>
          </a:p>
        </p:txBody>
      </p:sp>
      <p:pic>
        <p:nvPicPr>
          <p:cNvPr id="6" name="Content Placeholder 5">
            <a:extLst>
              <a:ext uri="{FF2B5EF4-FFF2-40B4-BE49-F238E27FC236}">
                <a16:creationId xmlns:a16="http://schemas.microsoft.com/office/drawing/2014/main" id="{A2DB9BD0-B1B0-4769-9FC2-0C599721D9EF}"/>
              </a:ext>
            </a:extLst>
          </p:cNvPr>
          <p:cNvPicPr>
            <a:picLocks noGrp="1" noChangeAspect="1"/>
          </p:cNvPicPr>
          <p:nvPr>
            <p:ph idx="1"/>
          </p:nvPr>
        </p:nvPicPr>
        <p:blipFill>
          <a:blip r:embed="rId2"/>
          <a:stretch>
            <a:fillRect/>
          </a:stretch>
        </p:blipFill>
        <p:spPr>
          <a:xfrm>
            <a:off x="2410023" y="1600200"/>
            <a:ext cx="4323954" cy="4525963"/>
          </a:xfrm>
        </p:spPr>
      </p:pic>
      <p:sp>
        <p:nvSpPr>
          <p:cNvPr id="4" name="Footer Placeholder 3">
            <a:extLst>
              <a:ext uri="{FF2B5EF4-FFF2-40B4-BE49-F238E27FC236}">
                <a16:creationId xmlns:a16="http://schemas.microsoft.com/office/drawing/2014/main" id="{BB30402B-98B4-4969-9663-B701CB9379E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955484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6CD3-1418-4EE1-8B03-CCBD395495A8}"/>
              </a:ext>
            </a:extLst>
          </p:cNvPr>
          <p:cNvSpPr>
            <a:spLocks noGrp="1"/>
          </p:cNvSpPr>
          <p:nvPr>
            <p:ph type="title"/>
          </p:nvPr>
        </p:nvSpPr>
        <p:spPr>
          <a:xfrm>
            <a:off x="758031" y="2204864"/>
            <a:ext cx="7772400" cy="2520280"/>
          </a:xfrm>
        </p:spPr>
        <p:txBody>
          <a:bodyPr/>
          <a:lstStyle/>
          <a:p>
            <a:r>
              <a:rPr lang="en-CA" dirty="0"/>
              <a:t>Non-consensual “pornography”</a:t>
            </a:r>
            <a:br>
              <a:rPr lang="en-CA" dirty="0"/>
            </a:br>
            <a:r>
              <a:rPr lang="en-CA" dirty="0"/>
              <a:t>(</a:t>
            </a:r>
            <a:r>
              <a:rPr lang="en-CA" dirty="0" err="1"/>
              <a:t>a.k.A.</a:t>
            </a:r>
            <a:r>
              <a:rPr lang="en-CA" dirty="0"/>
              <a:t> Revenge porn?)</a:t>
            </a:r>
          </a:p>
        </p:txBody>
      </p:sp>
      <p:sp>
        <p:nvSpPr>
          <p:cNvPr id="3" name="Footer Placeholder 2">
            <a:extLst>
              <a:ext uri="{FF2B5EF4-FFF2-40B4-BE49-F238E27FC236}">
                <a16:creationId xmlns:a16="http://schemas.microsoft.com/office/drawing/2014/main" id="{46F463AA-C16C-4BAD-A431-AA54B5F2EE9A}"/>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910226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0F1B0-6786-41AA-B72F-DCA5F1E15B1B}"/>
              </a:ext>
            </a:extLst>
          </p:cNvPr>
          <p:cNvSpPr>
            <a:spLocks noGrp="1"/>
          </p:cNvSpPr>
          <p:nvPr>
            <p:ph type="title"/>
          </p:nvPr>
        </p:nvSpPr>
        <p:spPr>
          <a:xfrm>
            <a:off x="457200" y="274638"/>
            <a:ext cx="8229600" cy="912813"/>
          </a:xfrm>
        </p:spPr>
        <p:txBody>
          <a:bodyPr/>
          <a:lstStyle/>
          <a:p>
            <a:r>
              <a:rPr lang="en-CA" dirty="0"/>
              <a:t>Non-consensual “pornography”</a:t>
            </a:r>
          </a:p>
        </p:txBody>
      </p:sp>
      <p:sp>
        <p:nvSpPr>
          <p:cNvPr id="5" name="Content Placeholder 4">
            <a:extLst>
              <a:ext uri="{FF2B5EF4-FFF2-40B4-BE49-F238E27FC236}">
                <a16:creationId xmlns:a16="http://schemas.microsoft.com/office/drawing/2014/main" id="{BBFEA5B8-571E-459D-8B16-44C0481FB54D}"/>
              </a:ext>
            </a:extLst>
          </p:cNvPr>
          <p:cNvSpPr>
            <a:spLocks noGrp="1"/>
          </p:cNvSpPr>
          <p:nvPr>
            <p:ph idx="1"/>
          </p:nvPr>
        </p:nvSpPr>
        <p:spPr>
          <a:xfrm>
            <a:off x="457200" y="1187452"/>
            <a:ext cx="8229600" cy="4938712"/>
          </a:xfrm>
        </p:spPr>
        <p:txBody>
          <a:bodyPr/>
          <a:lstStyle/>
          <a:p>
            <a:pPr marL="0" indent="0">
              <a:buNone/>
            </a:pPr>
            <a:r>
              <a:rPr lang="en-CA" sz="2400" dirty="0"/>
              <a:t>The distribution of sexual or pornographic images of individuals without their consent</a:t>
            </a:r>
          </a:p>
          <a:p>
            <a:pPr>
              <a:buFont typeface="Wingdings" panose="05000000000000000000" pitchFamily="2" charset="2"/>
              <a:buChar char="à"/>
            </a:pPr>
            <a:r>
              <a:rPr lang="en-CA" sz="2400" dirty="0">
                <a:sym typeface="Wingdings" panose="05000000000000000000" pitchFamily="2" charset="2"/>
              </a:rPr>
              <a:t>No </a:t>
            </a:r>
            <a:r>
              <a:rPr lang="en-CA" sz="2400" b="1" dirty="0">
                <a:sym typeface="Wingdings" panose="05000000000000000000" pitchFamily="2" charset="2"/>
              </a:rPr>
              <a:t>revenge</a:t>
            </a:r>
            <a:r>
              <a:rPr lang="en-CA" sz="2400" dirty="0">
                <a:sym typeface="Wingdings" panose="05000000000000000000" pitchFamily="2" charset="2"/>
              </a:rPr>
              <a:t> motive per se</a:t>
            </a:r>
          </a:p>
          <a:p>
            <a:pPr>
              <a:buFont typeface="Wingdings" panose="05000000000000000000" pitchFamily="2" charset="2"/>
              <a:buChar char="à"/>
            </a:pPr>
            <a:r>
              <a:rPr lang="en-CA" sz="2400" dirty="0">
                <a:sym typeface="Wingdings" panose="05000000000000000000" pitchFamily="2" charset="2"/>
              </a:rPr>
              <a:t>Also called </a:t>
            </a:r>
            <a:r>
              <a:rPr lang="en-CA" sz="2400" b="1" dirty="0">
                <a:sym typeface="Wingdings" panose="05000000000000000000" pitchFamily="2" charset="2"/>
              </a:rPr>
              <a:t>non-consensual distribution of intimate images </a:t>
            </a:r>
            <a:r>
              <a:rPr lang="en-CA" sz="2400" dirty="0">
                <a:sym typeface="Wingdings" panose="05000000000000000000" pitchFamily="2" charset="2"/>
              </a:rPr>
              <a:t>(“</a:t>
            </a:r>
            <a:r>
              <a:rPr lang="en-US" sz="2400" dirty="0">
                <a:sym typeface="Wingdings" panose="05000000000000000000" pitchFamily="2" charset="2"/>
              </a:rPr>
              <a:t>the only people who perceive intimate images shared without consent as pornography are the abusers” – Human Rights Watch, Women’s Division)</a:t>
            </a:r>
            <a:endParaRPr lang="en-CA" sz="2400" b="1" dirty="0">
              <a:sym typeface="Wingdings" panose="05000000000000000000" pitchFamily="2" charset="2"/>
            </a:endParaRPr>
          </a:p>
          <a:p>
            <a:pPr marL="514350" indent="-514350">
              <a:buFont typeface="+mj-lt"/>
              <a:buAutoNum type="arabicPeriod"/>
            </a:pPr>
            <a:r>
              <a:rPr lang="en-CA" sz="2400" dirty="0"/>
              <a:t>images originally obtained without consent (e.g. using hidden cameras, hacking phones, or recording sexual assaults) </a:t>
            </a:r>
          </a:p>
          <a:p>
            <a:pPr marL="514350" indent="-514350">
              <a:buFont typeface="+mj-lt"/>
              <a:buAutoNum type="arabicPeriod"/>
            </a:pPr>
            <a:r>
              <a:rPr lang="en-CA" sz="2400" dirty="0"/>
              <a:t>images consensually obtained within the context of an intimate relationship, then distributed without consent</a:t>
            </a:r>
            <a:endParaRPr lang="en-CA" sz="2400" dirty="0">
              <a:sym typeface="Wingdings" panose="05000000000000000000" pitchFamily="2" charset="2"/>
            </a:endParaRPr>
          </a:p>
          <a:p>
            <a:pPr>
              <a:buFont typeface="Wingdings" panose="05000000000000000000" pitchFamily="2" charset="2"/>
              <a:buChar char="à"/>
            </a:pPr>
            <a:endParaRPr lang="en-CA" sz="2800" dirty="0">
              <a:sym typeface="Wingdings" panose="05000000000000000000" pitchFamily="2" charset="2"/>
            </a:endParaRPr>
          </a:p>
          <a:p>
            <a:pPr marL="0" indent="0">
              <a:buNone/>
            </a:pPr>
            <a:endParaRPr lang="en-CA" sz="2800" dirty="0"/>
          </a:p>
        </p:txBody>
      </p:sp>
      <p:sp>
        <p:nvSpPr>
          <p:cNvPr id="3" name="Footer Placeholder 2">
            <a:extLst>
              <a:ext uri="{FF2B5EF4-FFF2-40B4-BE49-F238E27FC236}">
                <a16:creationId xmlns:a16="http://schemas.microsoft.com/office/drawing/2014/main" id="{81AC62D3-2271-447A-B290-7638064DD96E}"/>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95745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ED939-8E72-5E7B-64F6-837C94E2DB56}"/>
              </a:ext>
            </a:extLst>
          </p:cNvPr>
          <p:cNvSpPr>
            <a:spLocks noGrp="1"/>
          </p:cNvSpPr>
          <p:nvPr>
            <p:ph type="title"/>
          </p:nvPr>
        </p:nvSpPr>
        <p:spPr/>
        <p:txBody>
          <a:bodyPr/>
          <a:lstStyle/>
          <a:p>
            <a:r>
              <a:rPr lang="en-CA" dirty="0"/>
              <a:t>In the News 2</a:t>
            </a:r>
          </a:p>
        </p:txBody>
      </p:sp>
      <p:sp>
        <p:nvSpPr>
          <p:cNvPr id="3" name="Content Placeholder 2">
            <a:extLst>
              <a:ext uri="{FF2B5EF4-FFF2-40B4-BE49-F238E27FC236}">
                <a16:creationId xmlns:a16="http://schemas.microsoft.com/office/drawing/2014/main" id="{0C40C9CE-2807-7B2C-B729-927773895A0F}"/>
              </a:ext>
            </a:extLst>
          </p:cNvPr>
          <p:cNvSpPr>
            <a:spLocks noGrp="1"/>
          </p:cNvSpPr>
          <p:nvPr>
            <p:ph idx="1"/>
          </p:nvPr>
        </p:nvSpPr>
        <p:spPr>
          <a:xfrm>
            <a:off x="611560" y="1196752"/>
            <a:ext cx="8229600" cy="4824535"/>
          </a:xfrm>
        </p:spPr>
        <p:txBody>
          <a:bodyPr/>
          <a:lstStyle/>
          <a:p>
            <a:pPr marL="0" indent="0">
              <a:buNone/>
            </a:pPr>
            <a:r>
              <a:rPr lang="en-CA" dirty="0"/>
              <a:t>EU’s </a:t>
            </a:r>
            <a:r>
              <a:rPr lang="en-CA" i="1" dirty="0"/>
              <a:t>Digital Markets Act </a:t>
            </a:r>
            <a:r>
              <a:rPr lang="en-CA" dirty="0"/>
              <a:t>in force today!</a:t>
            </a:r>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r>
              <a:rPr lang="en-CA" dirty="0"/>
              <a:t>Also </a:t>
            </a:r>
            <a:r>
              <a:rPr lang="en-CA" i="1" dirty="0"/>
              <a:t>Digital Services Act </a:t>
            </a:r>
            <a:r>
              <a:rPr lang="en-CA" dirty="0"/>
              <a:t>early next year</a:t>
            </a:r>
          </a:p>
        </p:txBody>
      </p:sp>
      <p:sp>
        <p:nvSpPr>
          <p:cNvPr id="4" name="Footer Placeholder 3">
            <a:extLst>
              <a:ext uri="{FF2B5EF4-FFF2-40B4-BE49-F238E27FC236}">
                <a16:creationId xmlns:a16="http://schemas.microsoft.com/office/drawing/2014/main" id="{C5B1C883-8C5B-EB3A-5298-1A4577DD9172}"/>
              </a:ext>
            </a:extLst>
          </p:cNvPr>
          <p:cNvSpPr>
            <a:spLocks noGrp="1"/>
          </p:cNvSpPr>
          <p:nvPr>
            <p:ph type="ftr" sz="quarter" idx="11"/>
          </p:nvPr>
        </p:nvSpPr>
        <p:spPr/>
        <p:txBody>
          <a:bodyPr/>
          <a:lstStyle/>
          <a:p>
            <a:pPr>
              <a:defRPr/>
            </a:pPr>
            <a:r>
              <a:rPr lang="en-US"/>
              <a:t>Class 8</a:t>
            </a:r>
            <a:endParaRPr lang="en-US" dirty="0"/>
          </a:p>
        </p:txBody>
      </p:sp>
      <p:pic>
        <p:nvPicPr>
          <p:cNvPr id="5" name="Picture 2" descr="Timeline">
            <a:extLst>
              <a:ext uri="{FF2B5EF4-FFF2-40B4-BE49-F238E27FC236}">
                <a16:creationId xmlns:a16="http://schemas.microsoft.com/office/drawing/2014/main" id="{20E43FA9-D64B-1BAD-3027-5688B2944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988840"/>
            <a:ext cx="5995480" cy="2426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812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FB30-B75C-4A78-BAC7-B1BE52A3A846}"/>
              </a:ext>
            </a:extLst>
          </p:cNvPr>
          <p:cNvSpPr>
            <a:spLocks noGrp="1"/>
          </p:cNvSpPr>
          <p:nvPr>
            <p:ph type="title"/>
          </p:nvPr>
        </p:nvSpPr>
        <p:spPr/>
        <p:txBody>
          <a:bodyPr/>
          <a:lstStyle/>
          <a:p>
            <a:r>
              <a:rPr lang="en-CA" dirty="0"/>
              <a:t>e.g. B.C. </a:t>
            </a:r>
            <a:r>
              <a:rPr lang="en-CA" i="1" dirty="0"/>
              <a:t>Privacy Act</a:t>
            </a:r>
          </a:p>
        </p:txBody>
      </p:sp>
      <p:sp>
        <p:nvSpPr>
          <p:cNvPr id="3" name="Content Placeholder 2">
            <a:extLst>
              <a:ext uri="{FF2B5EF4-FFF2-40B4-BE49-F238E27FC236}">
                <a16:creationId xmlns:a16="http://schemas.microsoft.com/office/drawing/2014/main" id="{21A219CA-3FD9-4D49-BF33-B47FE3DD796C}"/>
              </a:ext>
            </a:extLst>
          </p:cNvPr>
          <p:cNvSpPr>
            <a:spLocks noGrp="1"/>
          </p:cNvSpPr>
          <p:nvPr>
            <p:ph idx="1"/>
          </p:nvPr>
        </p:nvSpPr>
        <p:spPr>
          <a:xfrm>
            <a:off x="457200" y="1417638"/>
            <a:ext cx="8229600" cy="4708525"/>
          </a:xfrm>
        </p:spPr>
        <p:txBody>
          <a:bodyPr/>
          <a:lstStyle/>
          <a:p>
            <a:pPr marL="0" indent="0">
              <a:buNone/>
            </a:pPr>
            <a:r>
              <a:rPr lang="en-CA" i="1" dirty="0"/>
              <a:t>L.A.M. v. J.E.L.I.</a:t>
            </a:r>
            <a:r>
              <a:rPr lang="en-CA" dirty="0"/>
              <a:t>, </a:t>
            </a:r>
            <a:r>
              <a:rPr lang="en-CA" sz="2400" dirty="0"/>
              <a:t>2008 BCSC 1147</a:t>
            </a:r>
          </a:p>
          <a:p>
            <a:pPr marL="0" indent="0">
              <a:buNone/>
            </a:pPr>
            <a:r>
              <a:rPr lang="en-CA" u="sng" dirty="0"/>
              <a:t>F</a:t>
            </a:r>
            <a:r>
              <a:rPr lang="en-CA" dirty="0"/>
              <a:t> – D videotaped nude P and her young daughter in the bathroom</a:t>
            </a:r>
          </a:p>
          <a:p>
            <a:pPr marL="0" indent="0">
              <a:buNone/>
            </a:pPr>
            <a:r>
              <a:rPr lang="en-CA" dirty="0"/>
              <a:t>(D also convicted for child pornography)</a:t>
            </a:r>
          </a:p>
          <a:p>
            <a:pPr marL="0" indent="0">
              <a:buNone/>
            </a:pPr>
            <a:r>
              <a:rPr lang="en-CA" u="sng" dirty="0"/>
              <a:t>Held</a:t>
            </a:r>
            <a:r>
              <a:rPr lang="en-CA" dirty="0"/>
              <a:t> - $60k total damages (including $35k punitive) for violating BC Privacy Act</a:t>
            </a:r>
          </a:p>
          <a:p>
            <a:pPr marL="0" indent="0">
              <a:buNone/>
            </a:pPr>
            <a:r>
              <a:rPr lang="en-CA" u="sng" dirty="0"/>
              <a:t>Note</a:t>
            </a:r>
            <a:r>
              <a:rPr lang="en-CA" dirty="0"/>
              <a:t> – no </a:t>
            </a:r>
            <a:r>
              <a:rPr lang="en-CA" i="1" dirty="0"/>
              <a:t>distribution</a:t>
            </a:r>
            <a:r>
              <a:rPr lang="en-CA" dirty="0"/>
              <a:t> here, but privacy violation</a:t>
            </a:r>
          </a:p>
        </p:txBody>
      </p:sp>
      <p:sp>
        <p:nvSpPr>
          <p:cNvPr id="4" name="Footer Placeholder 3">
            <a:extLst>
              <a:ext uri="{FF2B5EF4-FFF2-40B4-BE49-F238E27FC236}">
                <a16:creationId xmlns:a16="http://schemas.microsoft.com/office/drawing/2014/main" id="{62924EEF-EB3D-4ABB-BEA7-FBF383A410E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0998411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39F01-4DBF-48EF-AA60-E9F81624D7EE}"/>
              </a:ext>
            </a:extLst>
          </p:cNvPr>
          <p:cNvSpPr>
            <a:spLocks noGrp="1"/>
          </p:cNvSpPr>
          <p:nvPr>
            <p:ph type="title"/>
          </p:nvPr>
        </p:nvSpPr>
        <p:spPr/>
        <p:txBody>
          <a:bodyPr/>
          <a:lstStyle/>
          <a:p>
            <a:r>
              <a:rPr lang="en-CA" dirty="0"/>
              <a:t>e.g. B.C. </a:t>
            </a:r>
            <a:r>
              <a:rPr lang="en-CA" i="1" dirty="0"/>
              <a:t>Privacy Act</a:t>
            </a:r>
            <a:endParaRPr lang="en-CA" dirty="0"/>
          </a:p>
        </p:txBody>
      </p:sp>
      <p:sp>
        <p:nvSpPr>
          <p:cNvPr id="3" name="Content Placeholder 2">
            <a:extLst>
              <a:ext uri="{FF2B5EF4-FFF2-40B4-BE49-F238E27FC236}">
                <a16:creationId xmlns:a16="http://schemas.microsoft.com/office/drawing/2014/main" id="{F35E6FD6-4BFC-4903-9B83-2427334CD241}"/>
              </a:ext>
            </a:extLst>
          </p:cNvPr>
          <p:cNvSpPr>
            <a:spLocks noGrp="1"/>
          </p:cNvSpPr>
          <p:nvPr>
            <p:ph idx="1"/>
          </p:nvPr>
        </p:nvSpPr>
        <p:spPr/>
        <p:txBody>
          <a:bodyPr/>
          <a:lstStyle/>
          <a:p>
            <a:pPr marL="0" indent="0">
              <a:buNone/>
            </a:pPr>
            <a:r>
              <a:rPr lang="en-CA" i="1" dirty="0"/>
              <a:t>T.K.L. v. T.M.P.</a:t>
            </a:r>
            <a:r>
              <a:rPr lang="en-CA" dirty="0"/>
              <a:t>, </a:t>
            </a:r>
            <a:r>
              <a:rPr lang="en-CA" sz="2800" dirty="0"/>
              <a:t>2016 BCSC 789</a:t>
            </a:r>
          </a:p>
          <a:p>
            <a:pPr marL="0" indent="0">
              <a:buNone/>
            </a:pPr>
            <a:r>
              <a:rPr lang="en-CA" u="sng" dirty="0"/>
              <a:t>F</a:t>
            </a:r>
            <a:r>
              <a:rPr lang="en-CA" dirty="0"/>
              <a:t> – D videotaped nude P (his stepdaughter) in bedroom and bathroom / shower, said he did it for humiliation and revenge</a:t>
            </a:r>
          </a:p>
          <a:p>
            <a:pPr marL="0" indent="0">
              <a:buNone/>
            </a:pPr>
            <a:r>
              <a:rPr lang="en-CA" u="sng" dirty="0"/>
              <a:t>Held</a:t>
            </a:r>
            <a:r>
              <a:rPr lang="en-CA" dirty="0"/>
              <a:t> - ~ $94k total damages for violating BC Privacy Act</a:t>
            </a:r>
          </a:p>
          <a:p>
            <a:pPr marL="0" indent="0">
              <a:buNone/>
            </a:pPr>
            <a:endParaRPr lang="en-CA" dirty="0"/>
          </a:p>
        </p:txBody>
      </p:sp>
      <p:sp>
        <p:nvSpPr>
          <p:cNvPr id="4" name="Footer Placeholder 3">
            <a:extLst>
              <a:ext uri="{FF2B5EF4-FFF2-40B4-BE49-F238E27FC236}">
                <a16:creationId xmlns:a16="http://schemas.microsoft.com/office/drawing/2014/main" id="{CEB9C690-90AD-4DC6-8D20-4FBCE4F729FC}"/>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40672978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6253-9AFF-43D5-AB3D-84FA773ACEC7}"/>
              </a:ext>
            </a:extLst>
          </p:cNvPr>
          <p:cNvSpPr>
            <a:spLocks noGrp="1"/>
          </p:cNvSpPr>
          <p:nvPr>
            <p:ph type="title"/>
          </p:nvPr>
        </p:nvSpPr>
        <p:spPr/>
        <p:txBody>
          <a:bodyPr/>
          <a:lstStyle/>
          <a:p>
            <a:r>
              <a:rPr lang="en-CA" dirty="0"/>
              <a:t>What if there is no </a:t>
            </a:r>
            <a:r>
              <a:rPr lang="en-CA" i="1" dirty="0"/>
              <a:t>Privacy Act</a:t>
            </a:r>
            <a:r>
              <a:rPr lang="en-CA" dirty="0"/>
              <a:t>?</a:t>
            </a:r>
          </a:p>
        </p:txBody>
      </p:sp>
      <p:sp>
        <p:nvSpPr>
          <p:cNvPr id="3" name="Content Placeholder 2">
            <a:extLst>
              <a:ext uri="{FF2B5EF4-FFF2-40B4-BE49-F238E27FC236}">
                <a16:creationId xmlns:a16="http://schemas.microsoft.com/office/drawing/2014/main" id="{5176A07A-82FF-4174-ABB0-B725FA1E0D30}"/>
              </a:ext>
            </a:extLst>
          </p:cNvPr>
          <p:cNvSpPr>
            <a:spLocks noGrp="1"/>
          </p:cNvSpPr>
          <p:nvPr>
            <p:ph idx="1"/>
          </p:nvPr>
        </p:nvSpPr>
        <p:spPr/>
        <p:txBody>
          <a:bodyPr/>
          <a:lstStyle/>
          <a:p>
            <a:pPr marL="0" indent="0">
              <a:buNone/>
            </a:pPr>
            <a:r>
              <a:rPr lang="en-US" i="1" dirty="0"/>
              <a:t>Doe 464533 v. N.D.</a:t>
            </a:r>
            <a:r>
              <a:rPr lang="en-US" dirty="0"/>
              <a:t>, 2016 ONSC 541</a:t>
            </a:r>
          </a:p>
          <a:p>
            <a:pPr marL="0" indent="0">
              <a:buNone/>
            </a:pPr>
            <a:endParaRPr lang="en-US" dirty="0"/>
          </a:p>
          <a:p>
            <a:pPr marL="0" indent="0">
              <a:buNone/>
            </a:pPr>
            <a:endParaRPr lang="en-CA" dirty="0"/>
          </a:p>
          <a:p>
            <a:pPr marL="0" indent="0">
              <a:buNone/>
            </a:pPr>
            <a:r>
              <a:rPr lang="en-CA" b="1" dirty="0"/>
              <a:t>Sierra Eeet </a:t>
            </a:r>
            <a:r>
              <a:rPr lang="en-CA" dirty="0"/>
              <a:t>presentation</a:t>
            </a:r>
          </a:p>
        </p:txBody>
      </p:sp>
      <p:sp>
        <p:nvSpPr>
          <p:cNvPr id="4" name="Footer Placeholder 3">
            <a:extLst>
              <a:ext uri="{FF2B5EF4-FFF2-40B4-BE49-F238E27FC236}">
                <a16:creationId xmlns:a16="http://schemas.microsoft.com/office/drawing/2014/main" id="{6D5E34E8-2904-42A2-9868-558F15708EBF}"/>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062878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Now where were we…</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50903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FFA81-55DD-45D0-A3EC-2B1CFB3D4165}"/>
              </a:ext>
            </a:extLst>
          </p:cNvPr>
          <p:cNvSpPr>
            <a:spLocks noGrp="1"/>
          </p:cNvSpPr>
          <p:nvPr>
            <p:ph type="title"/>
          </p:nvPr>
        </p:nvSpPr>
        <p:spPr>
          <a:xfrm>
            <a:off x="758031" y="1772816"/>
            <a:ext cx="7772400" cy="3168352"/>
          </a:xfrm>
        </p:spPr>
        <p:txBody>
          <a:bodyPr/>
          <a:lstStyle/>
          <a:p>
            <a:r>
              <a:rPr lang="en-CA" dirty="0"/>
              <a:t>Recall: defamation basics from (1) grant v. Torstar; (2) 1457 </a:t>
            </a:r>
            <a:r>
              <a:rPr lang="en-CA" dirty="0" err="1"/>
              <a:t>ccq</a:t>
            </a:r>
            <a:br>
              <a:rPr lang="en-CA" dirty="0"/>
            </a:br>
            <a:endParaRPr lang="en-CA" dirty="0"/>
          </a:p>
        </p:txBody>
      </p:sp>
      <p:sp>
        <p:nvSpPr>
          <p:cNvPr id="3" name="Footer Placeholder 2">
            <a:extLst>
              <a:ext uri="{FF2B5EF4-FFF2-40B4-BE49-F238E27FC236}">
                <a16:creationId xmlns:a16="http://schemas.microsoft.com/office/drawing/2014/main" id="{A68ADF06-FC24-4AC5-BC0E-FFADE9B313C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83899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D77C44-BC14-41BE-BBDE-0402186C6B81}"/>
              </a:ext>
            </a:extLst>
          </p:cNvPr>
          <p:cNvSpPr>
            <a:spLocks noGrp="1"/>
          </p:cNvSpPr>
          <p:nvPr>
            <p:ph type="ftr" sz="quarter" idx="11"/>
          </p:nvPr>
        </p:nvSpPr>
        <p:spPr/>
        <p:txBody>
          <a:bodyPr/>
          <a:lstStyle/>
          <a:p>
            <a:pPr>
              <a:defRPr/>
            </a:pPr>
            <a:r>
              <a:rPr lang="en-US"/>
              <a:t>Class 8</a:t>
            </a:r>
            <a:endParaRPr lang="en-US" dirty="0"/>
          </a:p>
        </p:txBody>
      </p:sp>
      <p:sp>
        <p:nvSpPr>
          <p:cNvPr id="27" name="Content Placeholder 2">
            <a:extLst>
              <a:ext uri="{FF2B5EF4-FFF2-40B4-BE49-F238E27FC236}">
                <a16:creationId xmlns:a16="http://schemas.microsoft.com/office/drawing/2014/main" id="{561D2546-EED6-4D62-8DB9-806453E9020A}"/>
              </a:ext>
            </a:extLst>
          </p:cNvPr>
          <p:cNvSpPr txBox="1">
            <a:spLocks/>
          </p:cNvSpPr>
          <p:nvPr/>
        </p:nvSpPr>
        <p:spPr>
          <a:xfrm>
            <a:off x="457200" y="-387424"/>
            <a:ext cx="8229600" cy="178283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panose="020B0604020202020204" pitchFamily="34" charset="0"/>
              <a:buNone/>
            </a:pPr>
            <a:endParaRPr lang="fr-CA" altLang="en-US" dirty="0"/>
          </a:p>
          <a:p>
            <a:pPr algn="ctr" eaLnBrk="1" hangingPunct="1">
              <a:buFont typeface="Arial" panose="020B0604020202020204" pitchFamily="34" charset="0"/>
              <a:buNone/>
            </a:pPr>
            <a:r>
              <a:rPr lang="en-US" altLang="en-US" sz="4400" dirty="0"/>
              <a:t>“Innocent” third party liability</a:t>
            </a:r>
          </a:p>
          <a:p>
            <a:pPr algn="ctr" eaLnBrk="1" hangingPunct="1">
              <a:buFont typeface="Arial" panose="020B0604020202020204" pitchFamily="34" charset="0"/>
              <a:buNone/>
            </a:pPr>
            <a:endParaRPr lang="fr-CA" altLang="en-US" dirty="0"/>
          </a:p>
        </p:txBody>
      </p:sp>
      <p:sp>
        <p:nvSpPr>
          <p:cNvPr id="28" name="Footer Placeholder 3">
            <a:extLst>
              <a:ext uri="{FF2B5EF4-FFF2-40B4-BE49-F238E27FC236}">
                <a16:creationId xmlns:a16="http://schemas.microsoft.com/office/drawing/2014/main" id="{A0B48EDB-FC64-4F91-A6AB-048AA331EA62}"/>
              </a:ext>
            </a:extLst>
          </p:cNvPr>
          <p:cNvSpPr txBox="1">
            <a:spLocks/>
          </p:cNvSpPr>
          <p:nvPr/>
        </p:nvSpPr>
        <p:spPr bwMode="auto">
          <a:xfrm>
            <a:off x="2771775" y="6356350"/>
            <a:ext cx="3705225"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1600" i="1"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endParaRPr lang="fr-CA" dirty="0"/>
          </a:p>
        </p:txBody>
      </p:sp>
      <p:pic>
        <p:nvPicPr>
          <p:cNvPr id="29" name="Picture 1">
            <a:extLst>
              <a:ext uri="{FF2B5EF4-FFF2-40B4-BE49-F238E27FC236}">
                <a16:creationId xmlns:a16="http://schemas.microsoft.com/office/drawing/2014/main" id="{6F7E0FA4-47E2-42A6-8F75-4688AA9984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706563"/>
            <a:ext cx="395922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a:extLst>
              <a:ext uri="{FF2B5EF4-FFF2-40B4-BE49-F238E27FC236}">
                <a16:creationId xmlns:a16="http://schemas.microsoft.com/office/drawing/2014/main" id="{C4A3F249-5378-4497-9A38-823D6E5B8D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263" y="3895725"/>
            <a:ext cx="17907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a:extLst>
              <a:ext uri="{FF2B5EF4-FFF2-40B4-BE49-F238E27FC236}">
                <a16:creationId xmlns:a16="http://schemas.microsoft.com/office/drawing/2014/main" id="{7966808B-AFE6-4F22-B6AA-1B1EFFB34FF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8738" y="297021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a:extLst>
              <a:ext uri="{FF2B5EF4-FFF2-40B4-BE49-F238E27FC236}">
                <a16:creationId xmlns:a16="http://schemas.microsoft.com/office/drawing/2014/main" id="{DB49EAF4-0501-4C91-BB6B-6077D7AA0E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42000" y="32400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a:extLst>
              <a:ext uri="{FF2B5EF4-FFF2-40B4-BE49-F238E27FC236}">
                <a16:creationId xmlns:a16="http://schemas.microsoft.com/office/drawing/2014/main" id="{6918A8C7-92BD-433B-B084-CA3930852CD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4846638"/>
            <a:ext cx="37433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a:extLst>
              <a:ext uri="{FF2B5EF4-FFF2-40B4-BE49-F238E27FC236}">
                <a16:creationId xmlns:a16="http://schemas.microsoft.com/office/drawing/2014/main" id="{9190D01A-4628-47AB-A4EA-8F3ACECF85E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206500"/>
            <a:ext cx="2589213"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
            <a:extLst>
              <a:ext uri="{FF2B5EF4-FFF2-40B4-BE49-F238E27FC236}">
                <a16:creationId xmlns:a16="http://schemas.microsoft.com/office/drawing/2014/main" id="{60F0D30C-BD02-4FDF-B2B5-FA7E7FCEFAB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35163" y="2933700"/>
            <a:ext cx="16732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descr="Image result for amazon logo">
            <a:extLst>
              <a:ext uri="{FF2B5EF4-FFF2-40B4-BE49-F238E27FC236}">
                <a16:creationId xmlns:a16="http://schemas.microsoft.com/office/drawing/2014/main" id="{823E4825-8FA7-4E76-9AFA-63D4981ACE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3713" y="5065713"/>
            <a:ext cx="334803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a:extLst>
              <a:ext uri="{FF2B5EF4-FFF2-40B4-BE49-F238E27FC236}">
                <a16:creationId xmlns:a16="http://schemas.microsoft.com/office/drawing/2014/main" id="{48067033-1561-448A-B542-2BADB18D095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594600" y="2779713"/>
            <a:ext cx="15128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151187"/>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43120</TotalTime>
  <Words>5396</Words>
  <Application>Microsoft Office PowerPoint</Application>
  <PresentationFormat>On-screen Show (4:3)</PresentationFormat>
  <Paragraphs>457</Paragraphs>
  <Slides>62</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Wingdings</vt:lpstr>
      <vt:lpstr>Office Theme</vt:lpstr>
      <vt:lpstr> Class 8 – November 1 1. Finishing Defamation in the internet Age 2. My Image is My Own – Rights to your image and reputation online and “revenge porn”                  </vt:lpstr>
      <vt:lpstr>Admin Crap</vt:lpstr>
      <vt:lpstr>Other announcements</vt:lpstr>
      <vt:lpstr>News Item 1</vt:lpstr>
      <vt:lpstr>In the News</vt:lpstr>
      <vt:lpstr>In the News 2</vt:lpstr>
      <vt:lpstr>Now where were we…</vt:lpstr>
      <vt:lpstr>Recall: defamation basics from (1) grant v. Torstar; (2) 1457 ccq </vt:lpstr>
      <vt:lpstr>PowerPoint Presentation</vt:lpstr>
      <vt:lpstr>Canoë Inc. c. Corriveau   QCCA takeaway</vt:lpstr>
      <vt:lpstr>Third party liability –  removal (or failing to)</vt:lpstr>
      <vt:lpstr>Third-party liability- USA</vt:lpstr>
      <vt:lpstr>230 CDA Cont.</vt:lpstr>
      <vt:lpstr>The “innocent” 3rd parties - USA</vt:lpstr>
      <vt:lpstr>Zeran v. AOL (cont.)</vt:lpstr>
      <vt:lpstr>Future of s. 230 CDA Recall In the News October 5th</vt:lpstr>
      <vt:lpstr>Future of s. 230 CDA - More generally</vt:lpstr>
      <vt:lpstr>Hiding behind s. 230 CDA and freedom of expression</vt:lpstr>
      <vt:lpstr>But Freedom of Expression a factor even in Quebec</vt:lpstr>
      <vt:lpstr>Third-Party liability - links</vt:lpstr>
      <vt:lpstr>Third party liability – links+</vt:lpstr>
      <vt:lpstr>Third party liability – links+</vt:lpstr>
      <vt:lpstr>Google Auto-Complete Policy</vt:lpstr>
      <vt:lpstr>More Google</vt:lpstr>
      <vt:lpstr>Defamation - criminal remedies?</vt:lpstr>
      <vt:lpstr>Defamatory Libel</vt:lpstr>
      <vt:lpstr>Criminal Harassment</vt:lpstr>
      <vt:lpstr>Criminal Harassment on Twitter?</vt:lpstr>
      <vt:lpstr>On the other hand</vt:lpstr>
      <vt:lpstr>Criminal AND / OR Civil Remedy?</vt:lpstr>
      <vt:lpstr>Caplan v. Atas</vt:lpstr>
      <vt:lpstr>Caplan v. Atas</vt:lpstr>
      <vt:lpstr>In (Defamation) Conclusion…</vt:lpstr>
      <vt:lpstr>Rights to your image and reputation online</vt:lpstr>
      <vt:lpstr>Personality Rights  Publication Rights</vt:lpstr>
      <vt:lpstr>Personality Rights in play when…</vt:lpstr>
      <vt:lpstr>Personality Rights in play when…</vt:lpstr>
      <vt:lpstr>Personality Rights – Common Law</vt:lpstr>
      <vt:lpstr>Common Law Statutes</vt:lpstr>
      <vt:lpstr>e.g. Manitoba The Privacy Act</vt:lpstr>
      <vt:lpstr>British Columbia – The Privacy Act</vt:lpstr>
      <vt:lpstr>Common law tort</vt:lpstr>
      <vt:lpstr>Common Law Developments</vt:lpstr>
      <vt:lpstr>Jones v. Tsige</vt:lpstr>
      <vt:lpstr>Jones v. Tsige</vt:lpstr>
      <vt:lpstr>Jones v. Tsige</vt:lpstr>
      <vt:lpstr>Srsly prof. mendelsohn, Why SHOULD I care about  Jones v. Tsige?</vt:lpstr>
      <vt:lpstr>Why do we care about Jones v. Tsige?</vt:lpstr>
      <vt:lpstr>Various defenses at common law re images</vt:lpstr>
      <vt:lpstr>Personality Rights in Quebec</vt:lpstr>
      <vt:lpstr>Personality Rights in Quebec</vt:lpstr>
      <vt:lpstr>Aubry c. Éditions Vice-Versa inc (cont.)</vt:lpstr>
      <vt:lpstr>Aubry c. Éditions Vice-Versa inc (cont.)</vt:lpstr>
      <vt:lpstr>Aubry c. Éditions Vice-Versa inc (cont.)</vt:lpstr>
      <vt:lpstr>Aubry c. Éditions Vice-Versa inc (cont.)</vt:lpstr>
      <vt:lpstr>Bring it all home</vt:lpstr>
      <vt:lpstr>Special case? - Children</vt:lpstr>
      <vt:lpstr>Non-consensual “pornography” (a.k.A. Revenge porn?)</vt:lpstr>
      <vt:lpstr>Non-consensual “pornography”</vt:lpstr>
      <vt:lpstr>e.g. B.C. Privacy Act</vt:lpstr>
      <vt:lpstr>e.g. B.C. Privacy Act</vt:lpstr>
      <vt:lpstr>What if there is no Privacy 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1413</cp:revision>
  <dcterms:created xsi:type="dcterms:W3CDTF">2011-09-16T14:20:42Z</dcterms:created>
  <dcterms:modified xsi:type="dcterms:W3CDTF">2022-11-01T23:17:23Z</dcterms:modified>
</cp:coreProperties>
</file>