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401" r:id="rId3"/>
    <p:sldId id="656" r:id="rId4"/>
    <p:sldId id="712" r:id="rId5"/>
    <p:sldId id="568" r:id="rId6"/>
    <p:sldId id="664" r:id="rId7"/>
    <p:sldId id="713" r:id="rId8"/>
    <p:sldId id="726" r:id="rId9"/>
    <p:sldId id="725" r:id="rId10"/>
    <p:sldId id="437" r:id="rId11"/>
    <p:sldId id="655" r:id="rId12"/>
    <p:sldId id="578" r:id="rId13"/>
    <p:sldId id="689" r:id="rId14"/>
    <p:sldId id="690" r:id="rId15"/>
    <p:sldId id="594" r:id="rId16"/>
    <p:sldId id="714" r:id="rId17"/>
    <p:sldId id="691" r:id="rId18"/>
    <p:sldId id="715" r:id="rId19"/>
    <p:sldId id="627" r:id="rId20"/>
    <p:sldId id="628" r:id="rId21"/>
    <p:sldId id="692" r:id="rId22"/>
    <p:sldId id="693" r:id="rId23"/>
    <p:sldId id="716" r:id="rId24"/>
    <p:sldId id="717" r:id="rId25"/>
    <p:sldId id="718" r:id="rId26"/>
    <p:sldId id="710" r:id="rId27"/>
    <p:sldId id="711" r:id="rId28"/>
    <p:sldId id="719" r:id="rId29"/>
    <p:sldId id="694" r:id="rId30"/>
    <p:sldId id="720" r:id="rId31"/>
    <p:sldId id="721" r:id="rId32"/>
    <p:sldId id="722" r:id="rId33"/>
    <p:sldId id="723" r:id="rId34"/>
    <p:sldId id="724" r:id="rId35"/>
    <p:sldId id="591" r:id="rId36"/>
    <p:sldId id="593" r:id="rId37"/>
    <p:sldId id="595" r:id="rId38"/>
    <p:sldId id="596" r:id="rId39"/>
    <p:sldId id="597" r:id="rId40"/>
    <p:sldId id="598" r:id="rId41"/>
    <p:sldId id="599" r:id="rId42"/>
    <p:sldId id="600" r:id="rId43"/>
    <p:sldId id="601" r:id="rId44"/>
    <p:sldId id="602" r:id="rId45"/>
    <p:sldId id="604" r:id="rId46"/>
    <p:sldId id="605" r:id="rId47"/>
    <p:sldId id="606" r:id="rId48"/>
    <p:sldId id="603" r:id="rId49"/>
    <p:sldId id="607" r:id="rId50"/>
    <p:sldId id="617" r:id="rId51"/>
    <p:sldId id="608" r:id="rId52"/>
    <p:sldId id="610" r:id="rId53"/>
    <p:sldId id="609" r:id="rId54"/>
    <p:sldId id="611" r:id="rId55"/>
    <p:sldId id="612" r:id="rId56"/>
    <p:sldId id="621" r:id="rId57"/>
    <p:sldId id="613" r:id="rId58"/>
    <p:sldId id="614" r:id="rId59"/>
    <p:sldId id="615" r:id="rId60"/>
    <p:sldId id="618" r:id="rId61"/>
    <p:sldId id="616" r:id="rId62"/>
    <p:sldId id="620" r:id="rId63"/>
    <p:sldId id="622" r:id="rId64"/>
    <p:sldId id="623" r:id="rId65"/>
    <p:sldId id="727" r:id="rId66"/>
    <p:sldId id="619"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47980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172235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282178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89852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Free services were consumer contracts in Choice of jurisdiction clause cases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225810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233552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For sure we’ve got a long way to go!</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93268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Recall from privacy class – amends Quebec’s </a:t>
            </a:r>
            <a:r>
              <a:rPr lang="en-CA" sz="1800" i="1" dirty="0">
                <a:effectLst/>
                <a:latin typeface="CIDFont+F2"/>
                <a:ea typeface="Calibri" panose="020F0502020204030204" pitchFamily="34" charset="0"/>
                <a:cs typeface="CIDFont+F2"/>
              </a:rPr>
              <a:t>Act Respecting the Protection Of Personal Information in the Private Sector</a:t>
            </a:r>
            <a:endParaRPr lang="en-CA" sz="1800" i="1"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76120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Recall from privacy class – amends Quebec’s </a:t>
            </a:r>
            <a:r>
              <a:rPr lang="en-CA" sz="1800" i="1" dirty="0">
                <a:effectLst/>
                <a:latin typeface="CIDFont+F2"/>
                <a:ea typeface="Calibri" panose="020F0502020204030204" pitchFamily="34" charset="0"/>
                <a:cs typeface="CIDFont+F2"/>
              </a:rPr>
              <a:t>Act Respecting the Protection Of Personal Information in the Private Sector</a:t>
            </a:r>
            <a:endParaRPr lang="en-CA" sz="1800" i="1"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112540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 title</a:t>
            </a:r>
          </a:p>
          <a:p>
            <a:r>
              <a:rPr lang="en-CA" dirty="0"/>
              <a:t>Why are we discussing this? – One of the few laws we have that is specifically about the internet. Also stand by there is a big reason it’s important!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17778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3391371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3434030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1556200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ePrivacy</a:t>
            </a:r>
            <a:r>
              <a:rPr lang="en-CA" dirty="0"/>
              <a:t> regulation </a:t>
            </a:r>
            <a:r>
              <a:rPr lang="en-CA" dirty="0">
                <a:sym typeface="Wingdings" panose="05000000000000000000" pitchFamily="2" charset="2"/>
              </a:rPr>
              <a:t> has other stuff too, like fixing the cookie crap. </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69093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232704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Mr. </a:t>
            </a:r>
            <a:r>
              <a:rPr lang="en-CA" dirty="0" err="1"/>
              <a:t>Radulescu</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356223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bullet </a:t>
            </a:r>
            <a:r>
              <a:rPr lang="en-CA" dirty="0">
                <a:sym typeface="Wingdings" panose="05000000000000000000" pitchFamily="2" charset="2"/>
              </a:rPr>
              <a:t> sounds like a RTBF, no?</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8410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“Obligations under the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116636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Constitutional Qs – Freedom of Expression, Google has it!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47858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11</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92E2C8-4882-4998-8715-790DF0894319}" type="datetime1">
              <a:rPr lang="en-US" smtClean="0"/>
              <a:t>11/21/2022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ED6751-2E67-4102-9AE2-ECD90D1273A5}" type="datetime1">
              <a:rPr lang="en-US" smtClean="0"/>
              <a:t>11/21/2022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CA346882-3264-4A2F-9AF7-454F39A59858}" type="datetime1">
              <a:rPr lang="en-US" smtClean="0"/>
              <a:t>11/21/2022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995B8E2A-FFBF-440F-8AC7-7B557F64F439}" type="datetime1">
              <a:rPr lang="en-US" smtClean="0"/>
              <a:t>11/21/2022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B4D9E636-9B81-4245-AA1B-7C11105CF360}" type="datetime1">
              <a:rPr lang="en-US" smtClean="0"/>
              <a:t>11/21/2022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27A15FAB-6A9D-439B-9915-9025636EA85B}" type="datetime1">
              <a:rPr lang="en-US" smtClean="0"/>
              <a:t>11/21/2022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11</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19E09A33-9052-4BE9-B937-E3E599EEA188}" type="datetime1">
              <a:rPr lang="en-US" smtClean="0"/>
              <a:t>11/21/2022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8588718-203E-4CEA-8725-2D45097E7E4D}" type="datetime1">
              <a:rPr lang="en-US" smtClean="0"/>
              <a:t>11/21/2022</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11</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91041A0F-ECD4-4539-A6C3-77D40AC2D734}" type="datetime1">
              <a:rPr lang="en-US" smtClean="0"/>
              <a:t>11/21/2022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E35E7E2-20D8-47D5-8305-2B23787D52BD}" type="datetime1">
              <a:rPr lang="en-US" smtClean="0"/>
              <a:t>11/21/2022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7828F8E-5A64-468E-9DC3-668CD9F506C1}" type="datetime1">
              <a:rPr lang="en-US" smtClean="0"/>
              <a:t>11/21/2022</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llen@allenmendelsohn.com" TargetMode="External"/><Relationship Id="rId2" Type="http://schemas.openxmlformats.org/officeDocument/2006/relationships/hyperlink" Target="mailto:SAOAssignments.law@mcgill.ca" TargetMode="External"/><Relationship Id="rId1" Type="http://schemas.openxmlformats.org/officeDocument/2006/relationships/slideLayout" Target="../slideLayouts/slideLayout2.xml"/><Relationship Id="rId4" Type="http://schemas.openxmlformats.org/officeDocument/2006/relationships/hyperlink" Target="mailto:allen.mendelsohn@mcgill.c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60648"/>
            <a:ext cx="7772400" cy="3816424"/>
          </a:xfrm>
        </p:spPr>
        <p:txBody>
          <a:bodyPr/>
          <a:lstStyle/>
          <a:p>
            <a:pPr eaLnBrk="1" hangingPunct="1">
              <a:spcAft>
                <a:spcPts val="0"/>
              </a:spcAft>
            </a:pPr>
            <a:r>
              <a:rPr lang="en-US" altLang="en-US" u="sng" dirty="0"/>
              <a:t>Class 11 – November 22</a:t>
            </a:r>
            <a:br>
              <a:rPr lang="en-US" altLang="en-US" u="sng" dirty="0"/>
            </a:br>
            <a:br>
              <a:rPr lang="en-US" altLang="en-US" u="sng" dirty="0"/>
            </a:br>
            <a:r>
              <a:rPr lang="en-US" altLang="en-US" sz="3200" dirty="0"/>
              <a:t>(1) Finishing Europe and RTBF</a:t>
            </a:r>
            <a:br>
              <a:rPr lang="en-US" altLang="en-US" sz="3200" dirty="0"/>
            </a:br>
            <a:br>
              <a:rPr lang="en-US" altLang="en-US" sz="3200" dirty="0"/>
            </a:br>
            <a:r>
              <a:rPr lang="en-US" altLang="en-US" sz="3200" dirty="0"/>
              <a:t>(2) Delicious</a:t>
            </a:r>
            <a:br>
              <a:rPr lang="en-US" altLang="en-US" sz="3200" dirty="0"/>
            </a:br>
            <a:r>
              <a:rPr lang="en-CA" altLang="en-US" sz="3200" dirty="0"/>
              <a:t>(3) </a:t>
            </a:r>
            <a:r>
              <a:rPr lang="en-US" altLang="en-US" sz="3200" dirty="0"/>
              <a:t>Introduction to the Substantive Law of Cybercrime in Canada (in my dreams…)</a:t>
            </a:r>
            <a:endParaRPr lang="en-US" altLang="en-US"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ow Spam became one of the most iconic American brands of all time">
            <a:extLst>
              <a:ext uri="{FF2B5EF4-FFF2-40B4-BE49-F238E27FC236}">
                <a16:creationId xmlns:a16="http://schemas.microsoft.com/office/drawing/2014/main" id="{8EA9392B-4A0F-788C-9CE4-D1F358BAF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348880"/>
            <a:ext cx="1028965" cy="780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60F1-2F2C-42B1-A848-38B2D29CCBCF}"/>
              </a:ext>
            </a:extLst>
          </p:cNvPr>
          <p:cNvSpPr>
            <a:spLocks noGrp="1"/>
          </p:cNvSpPr>
          <p:nvPr>
            <p:ph type="title"/>
          </p:nvPr>
        </p:nvSpPr>
        <p:spPr/>
        <p:txBody>
          <a:bodyPr/>
          <a:lstStyle/>
          <a:p>
            <a:r>
              <a:rPr lang="en-CA" dirty="0"/>
              <a:t>Do we have a RTBF in Canada?</a:t>
            </a:r>
          </a:p>
        </p:txBody>
      </p:sp>
      <p:sp>
        <p:nvSpPr>
          <p:cNvPr id="4" name="Footer Placeholder 3">
            <a:extLst>
              <a:ext uri="{FF2B5EF4-FFF2-40B4-BE49-F238E27FC236}">
                <a16:creationId xmlns:a16="http://schemas.microsoft.com/office/drawing/2014/main" id="{89AF05E1-DB23-47D2-98F7-A7EA7EC8C2E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94408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p:txBody>
          <a:bodyPr/>
          <a:lstStyle/>
          <a:p>
            <a:pPr marL="0" indent="0">
              <a:buNone/>
            </a:pPr>
            <a:r>
              <a:rPr lang="en-CA" u="sng" dirty="0"/>
              <a:t>Facts</a:t>
            </a:r>
          </a:p>
          <a:p>
            <a:pPr marL="0" indent="0">
              <a:buNone/>
            </a:pPr>
            <a:endParaRPr lang="en-CA" u="sng" dirty="0"/>
          </a:p>
          <a:p>
            <a:pPr marL="0" indent="0">
              <a:buNone/>
            </a:pPr>
            <a:endParaRPr lang="en-CA" u="sng" dirty="0"/>
          </a:p>
          <a:p>
            <a:pPr marL="0" indent="0">
              <a:buNone/>
            </a:pPr>
            <a:r>
              <a:rPr lang="en-CA" dirty="0">
                <a:sym typeface="Wingdings" panose="05000000000000000000" pitchFamily="2" charset="2"/>
              </a:rPr>
              <a:t> </a:t>
            </a:r>
            <a:r>
              <a:rPr lang="en-CA" b="1" dirty="0">
                <a:sym typeface="Wingdings" panose="05000000000000000000" pitchFamily="2" charset="2"/>
              </a:rPr>
              <a:t>robots.txt </a:t>
            </a:r>
            <a:r>
              <a:rPr lang="en-CA" dirty="0">
                <a:sym typeface="Wingdings" panose="05000000000000000000" pitchFamily="2" charset="2"/>
              </a:rPr>
              <a:t>in a web page</a:t>
            </a:r>
            <a:endParaRPr lang="en-CA" dirty="0"/>
          </a:p>
          <a:p>
            <a:pPr>
              <a:buFontTx/>
              <a:buChar char="-"/>
            </a:pPr>
            <a:r>
              <a:rPr lang="en-CA" dirty="0"/>
              <a:t>Globe24h.com, a Romanian website, did not have this, cases indexed </a:t>
            </a:r>
            <a:r>
              <a:rPr lang="en-CA" dirty="0">
                <a:sym typeface="Wingdings" panose="05000000000000000000" pitchFamily="2" charset="2"/>
              </a:rPr>
              <a:t> y</a:t>
            </a:r>
            <a:r>
              <a:rPr lang="en-CA" dirty="0"/>
              <a:t>ou could Google search a person’s name and find the court case</a:t>
            </a:r>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11</a:t>
            </a:r>
            <a:endParaRPr lang="en-US" dirty="0"/>
          </a:p>
        </p:txBody>
      </p:sp>
      <p:pic>
        <p:nvPicPr>
          <p:cNvPr id="5" name="Picture 4">
            <a:extLst>
              <a:ext uri="{FF2B5EF4-FFF2-40B4-BE49-F238E27FC236}">
                <a16:creationId xmlns:a16="http://schemas.microsoft.com/office/drawing/2014/main" id="{C9D34BBD-2062-4284-9C38-33C6DC04CA70}"/>
              </a:ext>
            </a:extLst>
          </p:cNvPr>
          <p:cNvPicPr>
            <a:picLocks noChangeAspect="1"/>
          </p:cNvPicPr>
          <p:nvPr/>
        </p:nvPicPr>
        <p:blipFill>
          <a:blip r:embed="rId3"/>
          <a:stretch>
            <a:fillRect/>
          </a:stretch>
        </p:blipFill>
        <p:spPr>
          <a:xfrm>
            <a:off x="486926" y="2276872"/>
            <a:ext cx="4724400" cy="981075"/>
          </a:xfrm>
          <a:prstGeom prst="rect">
            <a:avLst/>
          </a:prstGeom>
        </p:spPr>
      </p:pic>
    </p:spTree>
    <p:extLst>
      <p:ext uri="{BB962C8B-B14F-4D97-AF65-F5344CB8AC3E}">
        <p14:creationId xmlns:p14="http://schemas.microsoft.com/office/powerpoint/2010/main" val="275856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p:txBody>
          <a:bodyPr/>
          <a:lstStyle/>
          <a:p>
            <a:pPr marL="0" indent="0">
              <a:buNone/>
            </a:pPr>
            <a:r>
              <a:rPr lang="en-CA" u="sng" dirty="0"/>
              <a:t>Facts (cont.)</a:t>
            </a:r>
            <a:endParaRPr lang="en-CA" dirty="0"/>
          </a:p>
          <a:p>
            <a:pPr>
              <a:buFontTx/>
              <a:buChar char="-"/>
            </a:pPr>
            <a:r>
              <a:rPr lang="en-CA" sz="2400" dirty="0"/>
              <a:t>OPC received 38 complaints about Globe24h</a:t>
            </a:r>
          </a:p>
          <a:p>
            <a:pPr>
              <a:buFontTx/>
              <a:buChar char="-"/>
            </a:pPr>
            <a:r>
              <a:rPr lang="en-CA" sz="2400" dirty="0"/>
              <a:t>PI easily revealed </a:t>
            </a:r>
            <a:r>
              <a:rPr lang="en-CA" sz="2400" dirty="0">
                <a:sym typeface="Wingdings" panose="05000000000000000000" pitchFamily="2" charset="2"/>
              </a:rPr>
              <a:t> divorce, health (e.g. HIV+), bankruptcy</a:t>
            </a:r>
          </a:p>
          <a:p>
            <a:pPr>
              <a:buFontTx/>
              <a:buChar char="-"/>
            </a:pPr>
            <a:r>
              <a:rPr lang="en-CA" sz="2400" dirty="0">
                <a:sym typeface="Wingdings" panose="05000000000000000000" pitchFamily="2" charset="2"/>
              </a:rPr>
              <a:t>Globe24h offered to remove… for a fee</a:t>
            </a:r>
          </a:p>
          <a:p>
            <a:pPr>
              <a:buFontTx/>
              <a:buChar char="-"/>
            </a:pPr>
            <a:r>
              <a:rPr lang="en-CA" sz="2400" dirty="0">
                <a:sym typeface="Wingdings" panose="05000000000000000000" pitchFamily="2" charset="2"/>
              </a:rPr>
              <a:t>OPC report  site violates PIPEDA</a:t>
            </a:r>
          </a:p>
          <a:p>
            <a:pPr marL="0" indent="0">
              <a:buNone/>
            </a:pPr>
            <a:r>
              <a:rPr lang="en-CA" sz="2400" u="sng" dirty="0">
                <a:sym typeface="Wingdings" panose="05000000000000000000" pitchFamily="2" charset="2"/>
              </a:rPr>
              <a:t>Issues</a:t>
            </a:r>
          </a:p>
          <a:p>
            <a:pPr marL="457200" indent="-457200">
              <a:buFont typeface="+mj-lt"/>
              <a:buAutoNum type="arabicPeriod"/>
            </a:pPr>
            <a:r>
              <a:rPr lang="en-CA" sz="2400" dirty="0"/>
              <a:t>PPIEDA extraterritoriality? </a:t>
            </a:r>
          </a:p>
          <a:p>
            <a:pPr marL="457200" indent="-457200">
              <a:buFont typeface="+mj-lt"/>
              <a:buAutoNum type="arabicPeriod"/>
            </a:pPr>
            <a:r>
              <a:rPr lang="en-CA" sz="2400" dirty="0"/>
              <a:t>Website collection of PI “appropriate”?</a:t>
            </a:r>
          </a:p>
          <a:p>
            <a:pPr marL="457200" indent="-457200">
              <a:buFont typeface="+mj-lt"/>
              <a:buAutoNum type="arabicPeriod"/>
            </a:pPr>
            <a:r>
              <a:rPr lang="en-CA" sz="2400" dirty="0"/>
              <a:t>“Publicly available” or journalistic exception of PIPEDA?</a:t>
            </a:r>
          </a:p>
          <a:p>
            <a:pPr marL="457200" indent="-457200">
              <a:buFont typeface="+mj-lt"/>
              <a:buAutoNum type="arabicPeriod"/>
            </a:pPr>
            <a:r>
              <a:rPr lang="en-CA" sz="2400" dirty="0"/>
              <a:t>Remedies?</a:t>
            </a:r>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64183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a:xfrm>
            <a:off x="457200" y="1600200"/>
            <a:ext cx="8229600" cy="4525963"/>
          </a:xfrm>
        </p:spPr>
        <p:txBody>
          <a:bodyPr/>
          <a:lstStyle/>
          <a:p>
            <a:pPr marL="0" indent="0">
              <a:buNone/>
            </a:pPr>
            <a:r>
              <a:rPr lang="en-CA" sz="2400" u="sng" dirty="0"/>
              <a:t>Held / Ratio</a:t>
            </a:r>
          </a:p>
          <a:p>
            <a:pPr marL="0" indent="0">
              <a:buNone/>
            </a:pPr>
            <a:r>
              <a:rPr lang="en-CA" sz="2400" i="1" dirty="0"/>
              <a:t>1. Extraterritoriality</a:t>
            </a:r>
          </a:p>
          <a:p>
            <a:pPr>
              <a:buFont typeface="Wingdings" panose="05000000000000000000" pitchFamily="2" charset="2"/>
              <a:buChar char="à"/>
            </a:pPr>
            <a:r>
              <a:rPr lang="en-CA" sz="2400" dirty="0"/>
              <a:t>Yes, applies in Romania, Real and Substantial Connection (see </a:t>
            </a:r>
            <a:r>
              <a:rPr lang="en-CA" sz="2400" i="1" dirty="0"/>
              <a:t>Tarriff-22</a:t>
            </a:r>
            <a:r>
              <a:rPr lang="en-CA" sz="2400" dirty="0"/>
              <a:t> SCC case); cases stolen from </a:t>
            </a:r>
            <a:r>
              <a:rPr lang="en-CA" sz="2400" dirty="0" err="1"/>
              <a:t>Cdn</a:t>
            </a:r>
            <a:r>
              <a:rPr lang="en-CA" sz="2400" dirty="0"/>
              <a:t> site, </a:t>
            </a:r>
            <a:r>
              <a:rPr lang="en-CA" sz="2400" dirty="0" err="1"/>
              <a:t>Cdns</a:t>
            </a:r>
            <a:r>
              <a:rPr lang="en-CA" sz="2400" dirty="0"/>
              <a:t> visiting site, </a:t>
            </a:r>
            <a:r>
              <a:rPr lang="en-CA" sz="2400" dirty="0" err="1"/>
              <a:t>Cdns</a:t>
            </a:r>
            <a:r>
              <a:rPr lang="en-CA" sz="2400" dirty="0"/>
              <a:t> impacted by site</a:t>
            </a:r>
          </a:p>
          <a:p>
            <a:pPr>
              <a:buFont typeface="Wingdings" panose="05000000000000000000" pitchFamily="2" charset="2"/>
              <a:buChar char="à"/>
            </a:pPr>
            <a:r>
              <a:rPr lang="en-CA" sz="2400" dirty="0"/>
              <a:t>Comity? It’s all cool, OPC and Romanian equivalent cooperating</a:t>
            </a:r>
          </a:p>
          <a:p>
            <a:pPr marL="0" indent="0">
              <a:buNone/>
            </a:pPr>
            <a:endParaRPr lang="en-CA" sz="2400" dirty="0"/>
          </a:p>
          <a:p>
            <a:pPr marL="0" indent="0">
              <a:buNone/>
            </a:pPr>
            <a:r>
              <a:rPr lang="en-CA" sz="2400" i="1" dirty="0"/>
              <a:t>2. Collection of PI “appropriate”?</a:t>
            </a:r>
          </a:p>
          <a:p>
            <a:pPr>
              <a:buFont typeface="Wingdings" panose="05000000000000000000" pitchFamily="2" charset="2"/>
              <a:buChar char="à"/>
            </a:pPr>
            <a:r>
              <a:rPr lang="en-CA" sz="2400" dirty="0">
                <a:sym typeface="Wingdings" panose="05000000000000000000" pitchFamily="2" charset="2"/>
              </a:rPr>
              <a:t>It is a commercial activity, but no legitimate business interest in that PI</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0883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a:xfrm>
            <a:off x="457200" y="1417638"/>
            <a:ext cx="8229600" cy="4708525"/>
          </a:xfrm>
        </p:spPr>
        <p:txBody>
          <a:bodyPr/>
          <a:lstStyle/>
          <a:p>
            <a:pPr marL="0" indent="0">
              <a:buNone/>
            </a:pPr>
            <a:r>
              <a:rPr lang="en-CA" sz="2400" u="sng" dirty="0"/>
              <a:t>Held / Ratio (cont.)</a:t>
            </a:r>
          </a:p>
          <a:p>
            <a:pPr marL="457200" indent="-457200">
              <a:buFont typeface="+mj-lt"/>
              <a:buAutoNum type="arabicPeriod" startAt="3"/>
            </a:pPr>
            <a:r>
              <a:rPr lang="en-CA" sz="2400" i="1" dirty="0"/>
              <a:t>“Publicly Available” / Journalistic Exception?</a:t>
            </a:r>
          </a:p>
          <a:p>
            <a:pPr marL="0" indent="0">
              <a:buNone/>
            </a:pPr>
            <a:r>
              <a:rPr lang="en-CA" sz="2400" dirty="0"/>
              <a:t>“In my view, the respondent’s claimed purpose “to make law accessible for free on the Internet” on Globe24h.com cannot be considered “journalistic”. In this instance, there is no need to republish the decisions to make them accessible as they are already available on Canadian websites for free. The respondent adds no value to the publication by way of commentary, additional information or analysis. He exploits the content by demanding payment for its removal.”</a:t>
            </a:r>
          </a:p>
          <a:p>
            <a:pPr marL="0" indent="0">
              <a:buNone/>
            </a:pPr>
            <a:r>
              <a:rPr lang="en-CA" sz="2400" b="1" dirty="0">
                <a:sym typeface="Wingdings" panose="05000000000000000000" pitchFamily="2" charset="2"/>
              </a:rPr>
              <a:t>Publicly available? </a:t>
            </a:r>
            <a:r>
              <a:rPr lang="en-CA" sz="2400" dirty="0">
                <a:sym typeface="Wingdings" panose="05000000000000000000" pitchFamily="2" charset="2"/>
              </a:rPr>
              <a:t>(s.7.)  No, website “serves to undermine the administration of justice by potentially causing harm to participants in the justice system”</a:t>
            </a:r>
            <a:endParaRPr lang="en-CA" sz="2400" b="1" dirty="0"/>
          </a:p>
          <a:p>
            <a:pPr marL="0" indent="0">
              <a:buNone/>
            </a:pPr>
            <a:endParaRPr lang="en-CA" sz="2400" dirty="0"/>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889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a:xfrm>
            <a:off x="457200" y="274638"/>
            <a:ext cx="8229600" cy="850106"/>
          </a:xfrm>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a:xfrm>
            <a:off x="457200" y="1124744"/>
            <a:ext cx="8229600" cy="5001419"/>
          </a:xfrm>
        </p:spPr>
        <p:txBody>
          <a:bodyPr/>
          <a:lstStyle/>
          <a:p>
            <a:pPr marL="0" indent="0">
              <a:buNone/>
            </a:pPr>
            <a:r>
              <a:rPr lang="en-CA" sz="2400" u="sng" dirty="0"/>
              <a:t>Held / Ratio (cont.)</a:t>
            </a:r>
          </a:p>
          <a:p>
            <a:pPr marL="457200" indent="-457200">
              <a:buFont typeface="+mj-lt"/>
              <a:buAutoNum type="arabicPeriod" startAt="4"/>
            </a:pPr>
            <a:r>
              <a:rPr lang="en-CA" sz="2400" i="1" dirty="0"/>
              <a:t>Remedies</a:t>
            </a:r>
          </a:p>
          <a:p>
            <a:r>
              <a:rPr lang="en-CA" sz="2400" dirty="0"/>
              <a:t>Corrective order (remove decisions, don’t do it again) / Declaration that website violated PIPEDA. Why?</a:t>
            </a:r>
          </a:p>
          <a:p>
            <a:pPr marL="457200" lvl="1" indent="0">
              <a:buNone/>
            </a:pPr>
            <a:r>
              <a:rPr lang="en-CA" sz="2000" dirty="0">
                <a:sym typeface="Wingdings" panose="05000000000000000000" pitchFamily="2" charset="2"/>
              </a:rPr>
              <a:t>“A declaration that the respondent has contravened PIPEDA, combined with a corrective order, would allow the applicant and other complainants to submit a request to Google or other search engines to remove links to decisions on Globe24h.com from their search results”</a:t>
            </a:r>
          </a:p>
          <a:p>
            <a:r>
              <a:rPr lang="en-CA" sz="2400" dirty="0"/>
              <a:t>Damages</a:t>
            </a:r>
          </a:p>
          <a:p>
            <a:pPr marL="457200" lvl="1" indent="0">
              <a:buNone/>
            </a:pPr>
            <a:r>
              <a:rPr lang="en-CA" sz="2000" dirty="0">
                <a:sym typeface="Wingdings" panose="05000000000000000000" pitchFamily="2" charset="2"/>
              </a:rPr>
              <a:t> “It is clear from the record that the respondent has commercially benefited from the breach through targeted advertising and by requiring a fee for removing the personal information of individuals contained in the decisions. The respondent has also acted in bad faith in failing to take responsibility and rectify the problem. In the circumstances, I consider that an award of $5000 would be appropriate.”</a:t>
            </a:r>
            <a:endParaRPr lang="en-CA" sz="2000" dirty="0"/>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4704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2FDF-6277-408D-B0E5-D166935D6E89}"/>
              </a:ext>
            </a:extLst>
          </p:cNvPr>
          <p:cNvSpPr>
            <a:spLocks noGrp="1"/>
          </p:cNvSpPr>
          <p:nvPr>
            <p:ph type="title"/>
          </p:nvPr>
        </p:nvSpPr>
        <p:spPr/>
        <p:txBody>
          <a:bodyPr/>
          <a:lstStyle/>
          <a:p>
            <a:r>
              <a:rPr lang="en-CA" dirty="0"/>
              <a:t>Maybe Rhetorical Question</a:t>
            </a:r>
          </a:p>
        </p:txBody>
      </p:sp>
      <p:sp>
        <p:nvSpPr>
          <p:cNvPr id="3" name="Content Placeholder 2">
            <a:extLst>
              <a:ext uri="{FF2B5EF4-FFF2-40B4-BE49-F238E27FC236}">
                <a16:creationId xmlns:a16="http://schemas.microsoft.com/office/drawing/2014/main" id="{0FAF11EB-CBB1-4C40-9A18-6975F163901A}"/>
              </a:ext>
            </a:extLst>
          </p:cNvPr>
          <p:cNvSpPr>
            <a:spLocks noGrp="1"/>
          </p:cNvSpPr>
          <p:nvPr>
            <p:ph idx="1"/>
          </p:nvPr>
        </p:nvSpPr>
        <p:spPr/>
        <p:txBody>
          <a:bodyPr/>
          <a:lstStyle/>
          <a:p>
            <a:pPr marL="0" indent="0">
              <a:buNone/>
            </a:pPr>
            <a:endParaRPr lang="en-CA" dirty="0"/>
          </a:p>
          <a:p>
            <a:pPr marL="0" indent="0">
              <a:buNone/>
            </a:pPr>
            <a:r>
              <a:rPr lang="en-CA" dirty="0"/>
              <a:t>Between </a:t>
            </a:r>
            <a:r>
              <a:rPr lang="en-CA" i="1" dirty="0"/>
              <a:t>A.T. v. Globe24h.com, Google v. </a:t>
            </a:r>
            <a:r>
              <a:rPr lang="en-CA" i="1" dirty="0" err="1"/>
              <a:t>Equustek</a:t>
            </a:r>
            <a:r>
              <a:rPr lang="en-CA" dirty="0"/>
              <a:t> (SCC) and PIPEDA, is there a RTBF in Canada???</a:t>
            </a:r>
          </a:p>
          <a:p>
            <a:pPr marL="0" indent="0">
              <a:buNone/>
            </a:pPr>
            <a:endParaRPr lang="en-CA" dirty="0"/>
          </a:p>
          <a:p>
            <a:pPr marL="0" indent="0">
              <a:buNone/>
            </a:pPr>
            <a:r>
              <a:rPr lang="en-CA" dirty="0"/>
              <a:t>SHOULD THERE BE?????</a:t>
            </a:r>
          </a:p>
        </p:txBody>
      </p:sp>
      <p:sp>
        <p:nvSpPr>
          <p:cNvPr id="4" name="Footer Placeholder 3">
            <a:extLst>
              <a:ext uri="{FF2B5EF4-FFF2-40B4-BE49-F238E27FC236}">
                <a16:creationId xmlns:a16="http://schemas.microsoft.com/office/drawing/2014/main" id="{24C0E0A2-8009-4736-81AF-FD9651DDB25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9474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C388-7D65-431B-84B2-27AD12C08B26}"/>
              </a:ext>
            </a:extLst>
          </p:cNvPr>
          <p:cNvSpPr>
            <a:spLocks noGrp="1"/>
          </p:cNvSpPr>
          <p:nvPr>
            <p:ph type="title"/>
          </p:nvPr>
        </p:nvSpPr>
        <p:spPr/>
        <p:txBody>
          <a:bodyPr/>
          <a:lstStyle/>
          <a:p>
            <a:r>
              <a:rPr lang="en-CA" dirty="0"/>
              <a:t>OPC answers rhetorical question with a yes!</a:t>
            </a:r>
          </a:p>
        </p:txBody>
      </p:sp>
      <p:sp>
        <p:nvSpPr>
          <p:cNvPr id="3" name="Content Placeholder 2">
            <a:extLst>
              <a:ext uri="{FF2B5EF4-FFF2-40B4-BE49-F238E27FC236}">
                <a16:creationId xmlns:a16="http://schemas.microsoft.com/office/drawing/2014/main" id="{10D0F2B3-CE05-4C0B-B333-EE6E9F73625F}"/>
              </a:ext>
            </a:extLst>
          </p:cNvPr>
          <p:cNvSpPr>
            <a:spLocks noGrp="1"/>
          </p:cNvSpPr>
          <p:nvPr>
            <p:ph idx="1"/>
          </p:nvPr>
        </p:nvSpPr>
        <p:spPr>
          <a:xfrm>
            <a:off x="457200" y="1772816"/>
            <a:ext cx="8229600" cy="4353347"/>
          </a:xfrm>
        </p:spPr>
        <p:txBody>
          <a:bodyPr/>
          <a:lstStyle/>
          <a:p>
            <a:pPr marL="0" indent="0">
              <a:buNone/>
            </a:pPr>
            <a:r>
              <a:rPr lang="en-CA" i="1" dirty="0"/>
              <a:t>Draft OPC Position on Online Reputation</a:t>
            </a:r>
            <a:r>
              <a:rPr lang="en-CA" dirty="0"/>
              <a:t>, January 2018</a:t>
            </a:r>
          </a:p>
          <a:p>
            <a:pPr marL="0" indent="0">
              <a:buNone/>
            </a:pPr>
            <a:endParaRPr lang="en-CA" dirty="0"/>
          </a:p>
          <a:p>
            <a:pPr marL="0" indent="0">
              <a:buNone/>
            </a:pPr>
            <a:r>
              <a:rPr lang="en-CA" dirty="0"/>
              <a:t>“With respect to de-indexing, the OPC is of the view that PIPEDA applies to a search engine’s indexing of online content and display of search results. As such, search engines must meet their obligations under the Act.”</a:t>
            </a:r>
          </a:p>
        </p:txBody>
      </p:sp>
      <p:sp>
        <p:nvSpPr>
          <p:cNvPr id="4" name="Footer Placeholder 3">
            <a:extLst>
              <a:ext uri="{FF2B5EF4-FFF2-40B4-BE49-F238E27FC236}">
                <a16:creationId xmlns:a16="http://schemas.microsoft.com/office/drawing/2014/main" id="{E72291BB-DB61-44C8-BC51-692C787A651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41303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4141-3E4F-4874-B081-F78B9318E25B}"/>
              </a:ext>
            </a:extLst>
          </p:cNvPr>
          <p:cNvSpPr>
            <a:spLocks noGrp="1"/>
          </p:cNvSpPr>
          <p:nvPr>
            <p:ph type="title"/>
          </p:nvPr>
        </p:nvSpPr>
        <p:spPr>
          <a:xfrm>
            <a:off x="0" y="274638"/>
            <a:ext cx="9144000" cy="1143000"/>
          </a:xfrm>
        </p:spPr>
        <p:txBody>
          <a:bodyPr/>
          <a:lstStyle/>
          <a:p>
            <a:r>
              <a:rPr lang="en-CA" dirty="0"/>
              <a:t>“Obligations under the Act”</a:t>
            </a:r>
          </a:p>
        </p:txBody>
      </p:sp>
      <p:sp>
        <p:nvSpPr>
          <p:cNvPr id="3" name="Content Placeholder 2">
            <a:extLst>
              <a:ext uri="{FF2B5EF4-FFF2-40B4-BE49-F238E27FC236}">
                <a16:creationId xmlns:a16="http://schemas.microsoft.com/office/drawing/2014/main" id="{A93856F3-97BA-49E5-A3FD-3A757D101D2B}"/>
              </a:ext>
            </a:extLst>
          </p:cNvPr>
          <p:cNvSpPr>
            <a:spLocks noGrp="1"/>
          </p:cNvSpPr>
          <p:nvPr>
            <p:ph idx="1"/>
          </p:nvPr>
        </p:nvSpPr>
        <p:spPr/>
        <p:txBody>
          <a:bodyPr/>
          <a:lstStyle/>
          <a:p>
            <a:pPr marL="0" indent="0">
              <a:buNone/>
            </a:pPr>
            <a:r>
              <a:rPr lang="en-CA" sz="2400" u="sng" dirty="0"/>
              <a:t>Principle 9</a:t>
            </a:r>
            <a:r>
              <a:rPr lang="en-CA" sz="2400" dirty="0"/>
              <a:t>: An individual shall be able to challenge the accuracy and completeness of [his or her personal information] and have it amended as appropriate.</a:t>
            </a:r>
          </a:p>
          <a:p>
            <a:pPr marL="0" indent="0">
              <a:buNone/>
            </a:pPr>
            <a:endParaRPr lang="en-CA" sz="2400" dirty="0"/>
          </a:p>
          <a:p>
            <a:pPr marL="0" indent="0">
              <a:buNone/>
            </a:pPr>
            <a:r>
              <a:rPr lang="en-CA" sz="2400" dirty="0"/>
              <a:t>9.5: When an individual successfully demonstrates the inaccuracy or incompleteness of personal information, the organization shall amend the information as required. Depending on the nature of the information challenged, amendment involves the correction, </a:t>
            </a:r>
            <a:r>
              <a:rPr lang="en-CA" sz="2400" b="1" dirty="0"/>
              <a:t>deletion</a:t>
            </a:r>
            <a:r>
              <a:rPr lang="en-CA" sz="2400" dirty="0"/>
              <a:t>, or addition of information.</a:t>
            </a:r>
          </a:p>
        </p:txBody>
      </p:sp>
      <p:sp>
        <p:nvSpPr>
          <p:cNvPr id="4" name="Footer Placeholder 3">
            <a:extLst>
              <a:ext uri="{FF2B5EF4-FFF2-40B4-BE49-F238E27FC236}">
                <a16:creationId xmlns:a16="http://schemas.microsoft.com/office/drawing/2014/main" id="{CA136D40-0DDB-4D33-AEC6-313637BE5F5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78252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1013866"/>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11</a:t>
            </a:r>
            <a:endParaRPr lang="en-US" dirty="0"/>
          </a:p>
        </p:txBody>
      </p:sp>
      <p:sp>
        <p:nvSpPr>
          <p:cNvPr id="37892" name="Content Placeholder 2"/>
          <p:cNvSpPr>
            <a:spLocks noGrp="1"/>
          </p:cNvSpPr>
          <p:nvPr>
            <p:ph idx="1"/>
          </p:nvPr>
        </p:nvSpPr>
        <p:spPr>
          <a:xfrm>
            <a:off x="457200" y="1844824"/>
            <a:ext cx="8229600" cy="4608364"/>
          </a:xfrm>
        </p:spPr>
        <p:txBody>
          <a:bodyPr/>
          <a:lstStyle/>
          <a:p>
            <a:pPr eaLnBrk="1" hangingPunct="1">
              <a:defRPr/>
            </a:pPr>
            <a:r>
              <a:rPr lang="en-CA" dirty="0"/>
              <a:t>Course evaluations on Mercury </a:t>
            </a:r>
            <a:r>
              <a:rPr lang="en-CA" dirty="0">
                <a:sym typeface="Wingdings" panose="05000000000000000000" pitchFamily="2" charset="2"/>
              </a:rPr>
              <a:t> Just do it</a:t>
            </a:r>
            <a:endParaRPr lang="en-CA" dirty="0"/>
          </a:p>
          <a:p>
            <a:pPr eaLnBrk="1" hangingPunct="1">
              <a:defRPr/>
            </a:pPr>
            <a:r>
              <a:rPr lang="en-CA" dirty="0"/>
              <a:t>That’s it next week holy f**k!!!11!1!!</a:t>
            </a:r>
          </a:p>
          <a:p>
            <a:pPr eaLnBrk="1" hangingPunct="1">
              <a:defRPr/>
            </a:pPr>
            <a:r>
              <a:rPr lang="en-CA" i="1" dirty="0"/>
              <a:t>Lavallee v. Isak </a:t>
            </a:r>
            <a:r>
              <a:rPr lang="en-CA" dirty="0"/>
              <a:t>in-class exercise next week for fun, prizes, and participation</a:t>
            </a:r>
          </a:p>
          <a:p>
            <a:pPr eaLnBrk="1" hangingPunct="1">
              <a:defRPr/>
            </a:pPr>
            <a:endParaRPr lang="en-CA"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FC07-6A96-4382-9B74-E42980CFE1E3}"/>
              </a:ext>
            </a:extLst>
          </p:cNvPr>
          <p:cNvSpPr>
            <a:spLocks noGrp="1"/>
          </p:cNvSpPr>
          <p:nvPr>
            <p:ph type="title"/>
          </p:nvPr>
        </p:nvSpPr>
        <p:spPr/>
        <p:txBody>
          <a:bodyPr/>
          <a:lstStyle/>
          <a:p>
            <a:r>
              <a:rPr lang="en-CA" dirty="0"/>
              <a:t>But!</a:t>
            </a:r>
          </a:p>
        </p:txBody>
      </p:sp>
      <p:sp>
        <p:nvSpPr>
          <p:cNvPr id="3" name="Content Placeholder 2">
            <a:extLst>
              <a:ext uri="{FF2B5EF4-FFF2-40B4-BE49-F238E27FC236}">
                <a16:creationId xmlns:a16="http://schemas.microsoft.com/office/drawing/2014/main" id="{24160A3B-A80D-4867-909D-3B135A2A9743}"/>
              </a:ext>
            </a:extLst>
          </p:cNvPr>
          <p:cNvSpPr>
            <a:spLocks noGrp="1"/>
          </p:cNvSpPr>
          <p:nvPr>
            <p:ph idx="1"/>
          </p:nvPr>
        </p:nvSpPr>
        <p:spPr>
          <a:xfrm>
            <a:off x="457200" y="1268760"/>
            <a:ext cx="8229600" cy="4857403"/>
          </a:xfrm>
        </p:spPr>
        <p:txBody>
          <a:bodyPr/>
          <a:lstStyle/>
          <a:p>
            <a:pPr marL="0" indent="0">
              <a:buNone/>
            </a:pPr>
            <a:endParaRPr lang="en-CA" sz="2800" dirty="0"/>
          </a:p>
          <a:p>
            <a:pPr marL="0" indent="0">
              <a:buNone/>
            </a:pPr>
            <a:r>
              <a:rPr lang="en-CA" sz="2800" dirty="0"/>
              <a:t>“… the OPC is of the view that PIPEDA applies to a search engine’s indexing of online content and display of search results”</a:t>
            </a:r>
          </a:p>
          <a:p>
            <a:pPr marL="0" indent="0">
              <a:buNone/>
            </a:pPr>
            <a:endParaRPr lang="en-CA" sz="2800" dirty="0"/>
          </a:p>
          <a:p>
            <a:pPr marL="0" indent="0">
              <a:buNone/>
            </a:pPr>
            <a:r>
              <a:rPr lang="en-CA" sz="2800" dirty="0"/>
              <a:t>Is that true?</a:t>
            </a:r>
          </a:p>
          <a:p>
            <a:pPr marL="0" indent="0">
              <a:buNone/>
            </a:pPr>
            <a:endParaRPr lang="en-CA" dirty="0"/>
          </a:p>
          <a:p>
            <a:pPr marL="0" indent="0">
              <a:buNone/>
            </a:pPr>
            <a:r>
              <a:rPr lang="en-CA" dirty="0"/>
              <a:t>October 2018 </a:t>
            </a:r>
            <a:r>
              <a:rPr lang="en-CA" dirty="0">
                <a:sym typeface="Wingdings" panose="05000000000000000000" pitchFamily="2" charset="2"/>
              </a:rPr>
              <a:t> Federal Court Reference</a:t>
            </a:r>
          </a:p>
          <a:p>
            <a:pPr marL="0" indent="0">
              <a:buNone/>
            </a:pPr>
            <a:endParaRPr lang="en-CA" sz="1600" dirty="0">
              <a:sym typeface="Wingdings" panose="05000000000000000000" pitchFamily="2" charset="2"/>
            </a:endParaRPr>
          </a:p>
        </p:txBody>
      </p:sp>
      <p:sp>
        <p:nvSpPr>
          <p:cNvPr id="4" name="Footer Placeholder 3">
            <a:extLst>
              <a:ext uri="{FF2B5EF4-FFF2-40B4-BE49-F238E27FC236}">
                <a16:creationId xmlns:a16="http://schemas.microsoft.com/office/drawing/2014/main" id="{A998FA51-8FAA-4CEA-ABE0-E85AC0AA318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3862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B7DC-8928-473F-82E4-F7664368696A}"/>
              </a:ext>
            </a:extLst>
          </p:cNvPr>
          <p:cNvSpPr>
            <a:spLocks noGrp="1"/>
          </p:cNvSpPr>
          <p:nvPr>
            <p:ph type="title"/>
          </p:nvPr>
        </p:nvSpPr>
        <p:spPr/>
        <p:txBody>
          <a:bodyPr/>
          <a:lstStyle/>
          <a:p>
            <a:r>
              <a:rPr lang="en-CA" dirty="0"/>
              <a:t>Federal Court Reference</a:t>
            </a:r>
          </a:p>
        </p:txBody>
      </p:sp>
      <p:sp>
        <p:nvSpPr>
          <p:cNvPr id="3" name="Content Placeholder 2">
            <a:extLst>
              <a:ext uri="{FF2B5EF4-FFF2-40B4-BE49-F238E27FC236}">
                <a16:creationId xmlns:a16="http://schemas.microsoft.com/office/drawing/2014/main" id="{D891B93A-F71A-4EEF-9C2A-25DDB00E9A2E}"/>
              </a:ext>
            </a:extLst>
          </p:cNvPr>
          <p:cNvSpPr>
            <a:spLocks noGrp="1"/>
          </p:cNvSpPr>
          <p:nvPr>
            <p:ph idx="1"/>
          </p:nvPr>
        </p:nvSpPr>
        <p:spPr/>
        <p:txBody>
          <a:bodyPr/>
          <a:lstStyle/>
          <a:p>
            <a:pPr>
              <a:buFont typeface="+mj-lt"/>
              <a:buAutoNum type="arabicPeriod"/>
            </a:pPr>
            <a:r>
              <a:rPr lang="en-CA" sz="2400" dirty="0">
                <a:sym typeface="Wingdings" panose="05000000000000000000" pitchFamily="2" charset="2"/>
              </a:rPr>
              <a:t>Does Google in the operation of its search engine, collect, use or disclose personal information in the course of commercial activities within the meaning of paragraph 4(1)(a) of PIPEDA when it indexes web pages and presents search results in response to searches of an individual’s name?</a:t>
            </a:r>
          </a:p>
          <a:p>
            <a:pPr>
              <a:buFont typeface="+mj-lt"/>
              <a:buAutoNum type="arabicPeriod"/>
            </a:pPr>
            <a:r>
              <a:rPr lang="en-CA" sz="2400" dirty="0">
                <a:sym typeface="Wingdings" panose="05000000000000000000" pitchFamily="2" charset="2"/>
              </a:rPr>
              <a:t>Is the operation of Google’s search engine excluded from the application of Part 1 of PIPEDA by virtue of paragraph 4(2)(c) of PIPEDA because it involves the collection, use or disclosure of personal information for journalistic, artistic or literary purposes and for no other purpose?</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4AF7611C-D976-4831-A295-45ADAA9F3DF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6754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2019 FC 957 (July 2019)</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916832"/>
            <a:ext cx="8229600" cy="4209331"/>
          </a:xfrm>
        </p:spPr>
        <p:txBody>
          <a:bodyPr/>
          <a:lstStyle/>
          <a:p>
            <a:pPr marL="0" indent="0">
              <a:buNone/>
            </a:pPr>
            <a:r>
              <a:rPr lang="en-CA" sz="2800" u="sng" dirty="0"/>
              <a:t>Preliminary ruling:</a:t>
            </a:r>
          </a:p>
          <a:p>
            <a:pPr>
              <a:buFont typeface="Wingdings" panose="05000000000000000000" pitchFamily="2" charset="2"/>
              <a:buChar char="à"/>
            </a:pPr>
            <a:r>
              <a:rPr lang="en-CA" sz="2800" dirty="0">
                <a:sym typeface="Wingdings" panose="05000000000000000000" pitchFamily="2" charset="2"/>
              </a:rPr>
              <a:t>Google cannot raise constitutional questions, it’s too early, we don’t even know if PIPEDA applies</a:t>
            </a:r>
          </a:p>
          <a:p>
            <a:pPr>
              <a:buFont typeface="Wingdings" panose="05000000000000000000" pitchFamily="2" charset="2"/>
              <a:buChar char="à"/>
            </a:pPr>
            <a:r>
              <a:rPr lang="en-CA" sz="2800" dirty="0">
                <a:sym typeface="Wingdings" panose="05000000000000000000" pitchFamily="2" charset="2"/>
              </a:rPr>
              <a:t>CBC and other media companies cannot intervene, for now  status granted in 2021</a:t>
            </a:r>
          </a:p>
          <a:p>
            <a:pPr marL="0" indent="0">
              <a:buNone/>
            </a:pPr>
            <a:endParaRPr lang="en-CA" sz="2800" dirty="0">
              <a:sym typeface="Wingdings" panose="05000000000000000000" pitchFamily="2" charset="2"/>
            </a:endParaRPr>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69762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800" b="1" dirty="0"/>
              <a:t>Finally almost 3 years later!</a:t>
            </a:r>
            <a:r>
              <a:rPr lang="en-CA" sz="2800" dirty="0"/>
              <a:t> (July 2021)</a:t>
            </a:r>
          </a:p>
          <a:p>
            <a:pPr marL="0" indent="0">
              <a:buNone/>
            </a:pPr>
            <a:r>
              <a:rPr lang="en-US" sz="2400" dirty="0"/>
              <a:t>IN THE MATTER OF A REFERENCE PURSUANT TO SUBSECTION 18.3(1) OF THE FEDERAL COURTS ACT, R.S.C. 1985, C. F-7 OF QUESTIONS OR ISSUES OF LAW AND JURISDICTION CONCERNING THE PERSONAL INFORMATION PROTECTION AND ELECTRONIC DOCUMENTS ACT, S.C. 2000, C. 5 THAT HAVE ARISEN IN THE COURSE OF AN INVESTIGATION INTO A COMPLAINT BEFORE THE PRIVACY COMMISSIONER OF CANADA</a:t>
            </a:r>
          </a:p>
          <a:p>
            <a:pPr marL="0" indent="0">
              <a:buNone/>
            </a:pPr>
            <a:endParaRPr lang="en-US" sz="2400" dirty="0"/>
          </a:p>
          <a:p>
            <a:pPr marL="0" indent="0">
              <a:buNone/>
            </a:pPr>
            <a:r>
              <a:rPr lang="en-US" sz="2400" dirty="0"/>
              <a:t>What complaint?</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84721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800" u="sng" dirty="0"/>
              <a:t>The “Complaint”</a:t>
            </a:r>
          </a:p>
          <a:p>
            <a:pPr marL="0" indent="0">
              <a:buNone/>
            </a:pPr>
            <a:r>
              <a:rPr lang="en-CA" sz="2800" dirty="0"/>
              <a:t>¶2 </a:t>
            </a:r>
            <a:r>
              <a:rPr lang="en-CA" sz="2400" dirty="0"/>
              <a:t>“</a:t>
            </a:r>
            <a:r>
              <a:rPr lang="en-US" sz="2400" dirty="0"/>
              <a:t>This Reference is brought on the fringe of the Commissioner’s investigation of a complaint made in June 2017 against Google LLC [Google]. The Complainant states that Google contravenes the Personal Information Protection and Electronic Documents Act, SC 2000, c 5 [PIPEDA] by displaying links to news articles that contained personal and sensitive information about him, when his name is searched using Google’s search engine</a:t>
            </a:r>
            <a:r>
              <a:rPr lang="en-CA" sz="2400" dirty="0"/>
              <a:t>”</a:t>
            </a:r>
          </a:p>
          <a:p>
            <a:pPr marL="0" indent="0">
              <a:buNone/>
            </a:pPr>
            <a:r>
              <a:rPr lang="en-CA" sz="2400" dirty="0">
                <a:sym typeface="Wingdings" panose="05000000000000000000" pitchFamily="2" charset="2"/>
              </a:rPr>
              <a:t> Complainant had asked Google to remove links, they refused</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48910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800" u="sng" dirty="0"/>
              <a:t>More background</a:t>
            </a:r>
          </a:p>
          <a:p>
            <a:pPr marL="0" indent="0">
              <a:buNone/>
            </a:pPr>
            <a:r>
              <a:rPr lang="en-CA" sz="2800" dirty="0"/>
              <a:t>¶6 “</a:t>
            </a:r>
            <a:r>
              <a:rPr lang="en-US" sz="2800" dirty="0"/>
              <a:t>Although this Reference is factually linked to the June 2017 complaint, the Commissioner had invested interest in the issue of online privacy prior to receiving the complaint. In 2016, the Commissioner began to research issues of online privacy and sought consultation and commentary on whether a “right to be forgotten” could apply in the Canadian context.”</a:t>
            </a:r>
            <a:endParaRPr lang="en-CA" sz="28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81467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Held:</a:t>
            </a:r>
          </a:p>
          <a:p>
            <a:pPr marL="0" indent="0">
              <a:buNone/>
            </a:pPr>
            <a:r>
              <a:rPr lang="en-CA" sz="2400" dirty="0"/>
              <a:t>1. </a:t>
            </a:r>
            <a:r>
              <a:rPr lang="en-US" sz="2400" dirty="0"/>
              <a:t>Does Google, in the operation of its search engine service, collect, use or disclose personal information in the course of commercial activities…? </a:t>
            </a:r>
            <a:r>
              <a:rPr lang="en-US" sz="2400" b="1" dirty="0"/>
              <a:t>HECK YES!!!</a:t>
            </a:r>
          </a:p>
          <a:p>
            <a:pPr marL="0" indent="0">
              <a:buNone/>
            </a:pPr>
            <a:endParaRPr lang="en-US" sz="2400" dirty="0"/>
          </a:p>
          <a:p>
            <a:pPr marL="0" indent="0">
              <a:buNone/>
            </a:pPr>
            <a:r>
              <a:rPr lang="en-US" sz="2400" dirty="0"/>
              <a:t>2. Is the operation of Google’s search engine service excluded from the application of Part 1 of PIPEDA by virtue of paragraph 4(2)(c) of PIPEDA because it involves the collection, use or disclosure of personal information for journalistic, artistic or literary purposes and for no other purpose? </a:t>
            </a:r>
            <a:r>
              <a:rPr lang="en-US" sz="2400" b="1" dirty="0"/>
              <a:t>HELL NO!!!</a:t>
            </a:r>
            <a:endParaRPr lang="en-CA" sz="2400" b="1" dirty="0"/>
          </a:p>
          <a:p>
            <a:pPr marL="0" indent="0">
              <a:buNone/>
            </a:pP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5189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Ratio on Q1 broken down into 2 parts:</a:t>
            </a:r>
          </a:p>
          <a:p>
            <a:pPr marL="0" indent="0">
              <a:buNone/>
            </a:pPr>
            <a:r>
              <a:rPr lang="en-CA" sz="2400" u="sng" dirty="0"/>
              <a:t>Q1a</a:t>
            </a:r>
            <a:r>
              <a:rPr lang="en-CA" sz="2400" dirty="0"/>
              <a:t> – Collect, use or disclose when indexing?</a:t>
            </a:r>
          </a:p>
          <a:p>
            <a:pPr marL="0" indent="0">
              <a:buNone/>
            </a:pPr>
            <a:r>
              <a:rPr lang="en-CA" sz="2400" dirty="0"/>
              <a:t>Collect, use </a:t>
            </a:r>
            <a:r>
              <a:rPr lang="en-CA" sz="2400" b="1" dirty="0"/>
              <a:t>and</a:t>
            </a:r>
            <a:r>
              <a:rPr lang="en-CA" sz="2400" dirty="0"/>
              <a:t> disclose vs. Collect, use </a:t>
            </a:r>
            <a:r>
              <a:rPr lang="en-CA" sz="2400" b="1" dirty="0"/>
              <a:t>or</a:t>
            </a:r>
            <a:r>
              <a:rPr lang="en-CA" sz="2400" dirty="0"/>
              <a:t> disclose </a:t>
            </a:r>
            <a:r>
              <a:rPr lang="en-CA" sz="2400" dirty="0">
                <a:sym typeface="Wingdings" panose="05000000000000000000" pitchFamily="2" charset="2"/>
              </a:rPr>
              <a:t> when indexing, for sure PI is at least </a:t>
            </a:r>
            <a:r>
              <a:rPr lang="en-CA" sz="2400" b="1" dirty="0">
                <a:sym typeface="Wingdings" panose="05000000000000000000" pitchFamily="2" charset="2"/>
              </a:rPr>
              <a:t>collected and used</a:t>
            </a:r>
            <a:endParaRPr lang="en-CA" sz="2400" dirty="0">
              <a:sym typeface="Wingdings" panose="05000000000000000000" pitchFamily="2" charset="2"/>
            </a:endParaRPr>
          </a:p>
          <a:p>
            <a:pPr marL="0" indent="0">
              <a:buNone/>
            </a:pPr>
            <a:r>
              <a:rPr lang="en-CA" sz="2400" u="sng" dirty="0">
                <a:sym typeface="Wingdings" panose="05000000000000000000" pitchFamily="2" charset="2"/>
              </a:rPr>
              <a:t>Q1b</a:t>
            </a:r>
            <a:r>
              <a:rPr lang="en-CA" sz="2400" dirty="0">
                <a:sym typeface="Wingdings" panose="05000000000000000000" pitchFamily="2" charset="2"/>
              </a:rPr>
              <a:t> – “Commercial Activities”?</a:t>
            </a:r>
          </a:p>
          <a:p>
            <a:pPr marL="0" indent="0">
              <a:buNone/>
            </a:pPr>
            <a:r>
              <a:rPr lang="en-CA" sz="2400" dirty="0">
                <a:sym typeface="Wingdings" panose="05000000000000000000" pitchFamily="2" charset="2"/>
              </a:rPr>
              <a:t>Google: Search service is free! Not commercial!</a:t>
            </a:r>
          </a:p>
          <a:p>
            <a:pPr marL="0" indent="0">
              <a:buNone/>
            </a:pPr>
            <a:r>
              <a:rPr lang="en-CA" sz="2400" dirty="0">
                <a:sym typeface="Wingdings" panose="05000000000000000000" pitchFamily="2" charset="2"/>
              </a:rPr>
              <a:t>Court: Are you F*</a:t>
            </a:r>
            <a:r>
              <a:rPr lang="en-CA" sz="2400" dirty="0" err="1">
                <a:sym typeface="Wingdings" panose="05000000000000000000" pitchFamily="2" charset="2"/>
              </a:rPr>
              <a:t>ing</a:t>
            </a:r>
            <a:r>
              <a:rPr lang="en-CA" sz="2400" dirty="0">
                <a:sym typeface="Wingdings" panose="05000000000000000000" pitchFamily="2" charset="2"/>
              </a:rPr>
              <a:t> serious? “</a:t>
            </a:r>
            <a:r>
              <a:rPr lang="en-US" sz="2400" dirty="0">
                <a:sym typeface="Wingdings" panose="05000000000000000000" pitchFamily="2" charset="2"/>
              </a:rPr>
              <a:t>Google’s parent company reported that it earned approximately $63.5 billion (USD) from Google in the first half of 2018 alone</a:t>
            </a:r>
            <a:r>
              <a:rPr lang="en-CA" sz="2400" dirty="0">
                <a:sym typeface="Wingdings" panose="05000000000000000000" pitchFamily="2" charset="2"/>
              </a:rPr>
              <a:t>”; ad revenue comes from search, it’s all entwined; “</a:t>
            </a:r>
            <a:r>
              <a:rPr lang="en-US" sz="2400" dirty="0">
                <a:sym typeface="Wingdings" panose="05000000000000000000" pitchFamily="2" charset="2"/>
              </a:rPr>
              <a:t>every component of that business model is a commercial activity as contemplated by PIPEDA”</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82192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400" u="sng" dirty="0"/>
              <a:t>Ratio on Q2</a:t>
            </a:r>
          </a:p>
          <a:p>
            <a:r>
              <a:rPr lang="en-CA" sz="2400" dirty="0"/>
              <a:t>Recall Crooks v. Newton (SCC) </a:t>
            </a:r>
            <a:r>
              <a:rPr lang="en-CA" sz="2400" dirty="0">
                <a:sym typeface="Wingdings" panose="05000000000000000000" pitchFamily="2" charset="2"/>
              </a:rPr>
              <a:t> hyperlinks are not “publication” (in defamation context), applies here</a:t>
            </a:r>
          </a:p>
          <a:p>
            <a:r>
              <a:rPr lang="en-CA" sz="2400" dirty="0">
                <a:sym typeface="Wingdings" panose="05000000000000000000" pitchFamily="2" charset="2"/>
              </a:rPr>
              <a:t>“</a:t>
            </a:r>
            <a:r>
              <a:rPr lang="en-US" sz="2400" dirty="0">
                <a:sym typeface="Wingdings" panose="05000000000000000000" pitchFamily="2" charset="2"/>
              </a:rPr>
              <a:t>journalism encompasses content creation and content control as shown by the definition for journalism found in </a:t>
            </a:r>
            <a:r>
              <a:rPr lang="en-US" sz="2400" i="1" dirty="0">
                <a:sym typeface="Wingdings" panose="05000000000000000000" pitchFamily="2" charset="2"/>
              </a:rPr>
              <a:t>Globe24h</a:t>
            </a:r>
            <a:r>
              <a:rPr lang="en-CA" sz="2400" dirty="0">
                <a:sym typeface="Wingdings" panose="05000000000000000000" pitchFamily="2" charset="2"/>
              </a:rPr>
              <a:t>”</a:t>
            </a:r>
          </a:p>
          <a:p>
            <a:r>
              <a:rPr lang="en-CA" sz="2400" dirty="0">
                <a:sym typeface="Wingdings" panose="05000000000000000000" pitchFamily="2" charset="2"/>
              </a:rPr>
              <a:t>Google’s indexing fails the 3-pronged test outlined in </a:t>
            </a:r>
            <a:r>
              <a:rPr lang="en-CA" sz="2400" i="1" dirty="0">
                <a:sym typeface="Wingdings" panose="05000000000000000000" pitchFamily="2" charset="2"/>
              </a:rPr>
              <a:t>Globe24h</a:t>
            </a:r>
          </a:p>
          <a:p>
            <a:r>
              <a:rPr lang="en-CA" sz="2400" dirty="0">
                <a:sym typeface="Wingdings" panose="05000000000000000000" pitchFamily="2" charset="2"/>
              </a:rPr>
              <a:t>Also, 4.2 PIPEDA says journalism and “for no other purpose”. Plenty of other purposes here!</a:t>
            </a:r>
            <a:endParaRPr lang="en-CA" sz="2400" dirty="0"/>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37454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D83B-D1E3-4F49-82B1-4F8F1E4DCC53}"/>
              </a:ext>
            </a:extLst>
          </p:cNvPr>
          <p:cNvSpPr>
            <a:spLocks noGrp="1"/>
          </p:cNvSpPr>
          <p:nvPr>
            <p:ph type="title"/>
          </p:nvPr>
        </p:nvSpPr>
        <p:spPr>
          <a:xfrm>
            <a:off x="457200" y="274637"/>
            <a:ext cx="8229600" cy="1282155"/>
          </a:xfrm>
        </p:spPr>
        <p:txBody>
          <a:bodyPr/>
          <a:lstStyle/>
          <a:p>
            <a:r>
              <a:rPr lang="en-US" sz="3600" i="1" dirty="0"/>
              <a:t>Reference re Subsection 18.3(1) of the Federal Courts Act</a:t>
            </a:r>
            <a:r>
              <a:rPr lang="en-US" sz="3600" dirty="0"/>
              <a:t>, 2021 FC 723</a:t>
            </a:r>
            <a:endParaRPr lang="en-CA" sz="3600" dirty="0"/>
          </a:p>
        </p:txBody>
      </p:sp>
      <p:sp>
        <p:nvSpPr>
          <p:cNvPr id="3" name="Content Placeholder 2">
            <a:extLst>
              <a:ext uri="{FF2B5EF4-FFF2-40B4-BE49-F238E27FC236}">
                <a16:creationId xmlns:a16="http://schemas.microsoft.com/office/drawing/2014/main" id="{BC27F1ED-23C5-4202-93C6-2B4DF514CEBC}"/>
              </a:ext>
            </a:extLst>
          </p:cNvPr>
          <p:cNvSpPr>
            <a:spLocks noGrp="1"/>
          </p:cNvSpPr>
          <p:nvPr>
            <p:ph idx="1"/>
          </p:nvPr>
        </p:nvSpPr>
        <p:spPr>
          <a:xfrm>
            <a:off x="457200" y="1700808"/>
            <a:ext cx="8229600" cy="4425355"/>
          </a:xfrm>
        </p:spPr>
        <p:txBody>
          <a:bodyPr/>
          <a:lstStyle/>
          <a:p>
            <a:pPr marL="0" indent="0">
              <a:buNone/>
            </a:pPr>
            <a:r>
              <a:rPr lang="en-CA" sz="2800" u="sng" dirty="0"/>
              <a:t>Just to wrap up:</a:t>
            </a:r>
          </a:p>
          <a:p>
            <a:pPr marL="0" indent="0">
              <a:buNone/>
            </a:pPr>
            <a:r>
              <a:rPr lang="en-US" sz="2800" dirty="0"/>
              <a:t>For all of these reasons, the Court answers the first question in the affirmative and the second question in the negative. However, this does not determine the outcome of the Complainant’s complaint, the power of the Commissioner to recommend deindexing, the constitutionality of PIPEDA, or any other non-reference question that is better left to the Commissioner’s proceedings.</a:t>
            </a:r>
            <a:endParaRPr lang="en-CA" sz="2800" dirty="0"/>
          </a:p>
          <a:p>
            <a:pPr marL="0" indent="0">
              <a:buNone/>
            </a:pPr>
            <a:endParaRPr lang="en-CA" sz="2800" b="1" dirty="0"/>
          </a:p>
          <a:p>
            <a:pPr marL="0" indent="0">
              <a:buNone/>
            </a:pPr>
            <a:endParaRPr lang="en-CA" sz="2800" dirty="0">
              <a:sym typeface="Wingdings" panose="05000000000000000000" pitchFamily="2" charset="2"/>
            </a:endParaRPr>
          </a:p>
          <a:p>
            <a:pPr marL="0" indent="0">
              <a:buNone/>
            </a:pPr>
            <a:endParaRPr lang="en-CA" sz="2800" dirty="0">
              <a:sym typeface="Wingdings" panose="05000000000000000000" pitchFamily="2" charset="2"/>
            </a:endParaRPr>
          </a:p>
        </p:txBody>
      </p:sp>
      <p:sp>
        <p:nvSpPr>
          <p:cNvPr id="4" name="Footer Placeholder 3">
            <a:extLst>
              <a:ext uri="{FF2B5EF4-FFF2-40B4-BE49-F238E27FC236}">
                <a16:creationId xmlns:a16="http://schemas.microsoft.com/office/drawing/2014/main" id="{B711F779-74F5-4081-B847-46594F8BC1B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05510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Essay Notes and Tips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700808"/>
            <a:ext cx="8229600" cy="4425355"/>
          </a:xfrm>
        </p:spPr>
        <p:txBody>
          <a:bodyPr/>
          <a:lstStyle/>
          <a:p>
            <a:r>
              <a:rPr lang="en-CA" sz="2800" dirty="0"/>
              <a:t>Organize </a:t>
            </a:r>
            <a:r>
              <a:rPr lang="en-CA" sz="2800" dirty="0">
                <a:sym typeface="Wingdings" panose="05000000000000000000" pitchFamily="2" charset="2"/>
              </a:rPr>
              <a:t> structure and flow</a:t>
            </a:r>
            <a:endParaRPr lang="en-CA" sz="2800" dirty="0"/>
          </a:p>
          <a:p>
            <a:r>
              <a:rPr lang="en-CA" sz="2800" dirty="0">
                <a:sym typeface="Wingdings" panose="05000000000000000000" pitchFamily="2" charset="2"/>
              </a:rPr>
              <a:t>Make good arguments even if you think I won’t agree with them</a:t>
            </a:r>
          </a:p>
          <a:p>
            <a:pPr marL="457200" lvl="1" indent="0">
              <a:buNone/>
            </a:pPr>
            <a:r>
              <a:rPr lang="en-CA" dirty="0">
                <a:sym typeface="Wingdings" panose="05000000000000000000" pitchFamily="2" charset="2"/>
              </a:rPr>
              <a:t> Support those arguments, make assumptions and suppositions when that is not possible</a:t>
            </a:r>
          </a:p>
          <a:p>
            <a:r>
              <a:rPr lang="en-CA" sz="2800" dirty="0"/>
              <a:t>Don’t get bogged down in background info </a:t>
            </a:r>
            <a:r>
              <a:rPr lang="en-CA" sz="2800" dirty="0">
                <a:sym typeface="Wingdings" panose="05000000000000000000" pitchFamily="2" charset="2"/>
              </a:rPr>
              <a:t> it’s the analysis I am looking for</a:t>
            </a:r>
          </a:p>
          <a:p>
            <a:r>
              <a:rPr lang="en-CA" sz="2800" dirty="0"/>
              <a:t>Don’t assume I know anything, but assume I know everything</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dirty="0"/>
              <a:t>Class 11</a:t>
            </a:r>
          </a:p>
        </p:txBody>
      </p:sp>
    </p:spTree>
    <p:extLst>
      <p:ext uri="{BB962C8B-B14F-4D97-AF65-F5344CB8AC3E}">
        <p14:creationId xmlns:p14="http://schemas.microsoft.com/office/powerpoint/2010/main" val="214122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AAAC-5065-72FA-25B9-516CF621856D}"/>
              </a:ext>
            </a:extLst>
          </p:cNvPr>
          <p:cNvSpPr>
            <a:spLocks noGrp="1"/>
          </p:cNvSpPr>
          <p:nvPr>
            <p:ph type="title"/>
          </p:nvPr>
        </p:nvSpPr>
        <p:spPr/>
        <p:txBody>
          <a:bodyPr/>
          <a:lstStyle/>
          <a:p>
            <a:r>
              <a:rPr lang="en-US" sz="4400" dirty="0"/>
              <a:t>2021 FC 723 on Appeal</a:t>
            </a:r>
            <a:endParaRPr lang="en-CA" dirty="0"/>
          </a:p>
        </p:txBody>
      </p:sp>
      <p:sp>
        <p:nvSpPr>
          <p:cNvPr id="3" name="Content Placeholder 2">
            <a:extLst>
              <a:ext uri="{FF2B5EF4-FFF2-40B4-BE49-F238E27FC236}">
                <a16:creationId xmlns:a16="http://schemas.microsoft.com/office/drawing/2014/main" id="{08017E4E-B9D3-D217-04E6-2AC1ABC5E7CC}"/>
              </a:ext>
            </a:extLst>
          </p:cNvPr>
          <p:cNvSpPr>
            <a:spLocks noGrp="1"/>
          </p:cNvSpPr>
          <p:nvPr>
            <p:ph idx="1"/>
          </p:nvPr>
        </p:nvSpPr>
        <p:spPr/>
        <p:txBody>
          <a:bodyPr/>
          <a:lstStyle/>
          <a:p>
            <a:pPr marL="0" indent="0">
              <a:buNone/>
            </a:pPr>
            <a:r>
              <a:rPr lang="en-CA" dirty="0"/>
              <a:t>Google appealed (file A-250-21) September 2021:</a:t>
            </a:r>
          </a:p>
          <a:p>
            <a:pPr marL="914400" lvl="1" indent="-514350">
              <a:buFont typeface="+mj-lt"/>
              <a:buAutoNum type="arabicPeriod"/>
            </a:pPr>
            <a:r>
              <a:rPr lang="en-CA" dirty="0"/>
              <a:t>This whole things is a farce, we need to decide the constitutional issues (Freedom of X) at the same time dammit!</a:t>
            </a:r>
          </a:p>
          <a:p>
            <a:pPr marL="914400" lvl="1" indent="-514350">
              <a:buFont typeface="+mj-lt"/>
              <a:buAutoNum type="arabicPeriod"/>
            </a:pPr>
            <a:r>
              <a:rPr lang="en-CA" dirty="0"/>
              <a:t>Even if we don’t, Q2 answer should be yes dammit!</a:t>
            </a:r>
          </a:p>
          <a:p>
            <a:pPr marL="914400" lvl="1" indent="-514350">
              <a:buFont typeface="+mj-lt"/>
              <a:buAutoNum type="arabicPeriod"/>
            </a:pPr>
            <a:endParaRPr lang="en-CA" dirty="0"/>
          </a:p>
          <a:p>
            <a:pPr marL="0" indent="0">
              <a:buNone/>
            </a:pPr>
            <a:r>
              <a:rPr lang="en-CA" dirty="0">
                <a:sym typeface="Wingdings" panose="05000000000000000000" pitchFamily="2" charset="2"/>
              </a:rPr>
              <a:t> Hearings October 2022. Decision…?</a:t>
            </a:r>
            <a:endParaRPr lang="en-CA" dirty="0"/>
          </a:p>
        </p:txBody>
      </p:sp>
      <p:sp>
        <p:nvSpPr>
          <p:cNvPr id="4" name="Footer Placeholder 3">
            <a:extLst>
              <a:ext uri="{FF2B5EF4-FFF2-40B4-BE49-F238E27FC236}">
                <a16:creationId xmlns:a16="http://schemas.microsoft.com/office/drawing/2014/main" id="{5DF0F554-77B2-607B-C29B-D645267F58A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1944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3C2E-3E91-4F8D-8150-1B4E18EC5C85}"/>
              </a:ext>
            </a:extLst>
          </p:cNvPr>
          <p:cNvSpPr>
            <a:spLocks noGrp="1"/>
          </p:cNvSpPr>
          <p:nvPr>
            <p:ph type="title"/>
          </p:nvPr>
        </p:nvSpPr>
        <p:spPr>
          <a:xfrm>
            <a:off x="758031" y="136525"/>
            <a:ext cx="7772400" cy="4588619"/>
          </a:xfrm>
        </p:spPr>
        <p:txBody>
          <a:bodyPr/>
          <a:lstStyle/>
          <a:p>
            <a:r>
              <a:rPr lang="en-CA" dirty="0"/>
              <a:t>So is there a </a:t>
            </a:r>
            <a:r>
              <a:rPr lang="en-CA" dirty="0" err="1"/>
              <a:t>rtbf</a:t>
            </a:r>
            <a:r>
              <a:rPr lang="en-CA" dirty="0"/>
              <a:t> in canada?</a:t>
            </a:r>
            <a:br>
              <a:rPr lang="en-CA" dirty="0"/>
            </a:br>
            <a:r>
              <a:rPr lang="en-CA" dirty="0"/>
              <a:t>Maybe!</a:t>
            </a:r>
            <a:br>
              <a:rPr lang="en-CA" dirty="0"/>
            </a:br>
            <a:br>
              <a:rPr lang="en-CA" dirty="0"/>
            </a:br>
            <a:r>
              <a:rPr lang="en-CA" dirty="0"/>
              <a:t>But also canada has 10 provinces some of whom have their own privacy laws…</a:t>
            </a:r>
          </a:p>
        </p:txBody>
      </p:sp>
      <p:sp>
        <p:nvSpPr>
          <p:cNvPr id="3" name="Footer Placeholder 2">
            <a:extLst>
              <a:ext uri="{FF2B5EF4-FFF2-40B4-BE49-F238E27FC236}">
                <a16:creationId xmlns:a16="http://schemas.microsoft.com/office/drawing/2014/main" id="{592E1947-48E2-4FE0-8E4A-40D1FCFEFCC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36418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C012-DD14-C3E0-E71D-8E8AAE05D54A}"/>
              </a:ext>
            </a:extLst>
          </p:cNvPr>
          <p:cNvSpPr>
            <a:spLocks noGrp="1"/>
          </p:cNvSpPr>
          <p:nvPr>
            <p:ph type="title"/>
          </p:nvPr>
        </p:nvSpPr>
        <p:spPr>
          <a:xfrm>
            <a:off x="457200" y="136526"/>
            <a:ext cx="8229600" cy="902048"/>
          </a:xfrm>
        </p:spPr>
        <p:txBody>
          <a:bodyPr/>
          <a:lstStyle/>
          <a:p>
            <a:r>
              <a:rPr lang="en-CA" dirty="0"/>
              <a:t>Quebec Bill 64 / Law 25 </a:t>
            </a:r>
            <a:br>
              <a:rPr lang="en-CA" dirty="0"/>
            </a:br>
            <a:r>
              <a:rPr lang="en-CA" sz="2000" dirty="0"/>
              <a:t>(Provision in force September 2023)</a:t>
            </a:r>
          </a:p>
        </p:txBody>
      </p:sp>
      <p:sp>
        <p:nvSpPr>
          <p:cNvPr id="3" name="Content Placeholder 2">
            <a:extLst>
              <a:ext uri="{FF2B5EF4-FFF2-40B4-BE49-F238E27FC236}">
                <a16:creationId xmlns:a16="http://schemas.microsoft.com/office/drawing/2014/main" id="{9D331623-0117-85B3-D332-A693A4696C6F}"/>
              </a:ext>
            </a:extLst>
          </p:cNvPr>
          <p:cNvSpPr>
            <a:spLocks noGrp="1"/>
          </p:cNvSpPr>
          <p:nvPr>
            <p:ph idx="1"/>
          </p:nvPr>
        </p:nvSpPr>
        <p:spPr>
          <a:xfrm>
            <a:off x="457200" y="1268760"/>
            <a:ext cx="8229600" cy="4857403"/>
          </a:xfrm>
        </p:spPr>
        <p:txBody>
          <a:bodyPr/>
          <a:lstStyle/>
          <a:p>
            <a:pPr marL="0" indent="0">
              <a:buNone/>
            </a:pPr>
            <a:r>
              <a:rPr lang="en-US" sz="2000" b="1" dirty="0"/>
              <a:t>28.1</a:t>
            </a:r>
            <a:r>
              <a:rPr lang="en-US" sz="2000" dirty="0"/>
              <a:t>. The person to whom personal information relates may require any person carrying on an enterprise to cease disseminating that information or to de-index any hyperlink attached to his name that provides access to the information by a technological means, if the dissemination of the information contravenes the law or a court order.</a:t>
            </a:r>
          </a:p>
          <a:p>
            <a:pPr marL="0" indent="0">
              <a:buNone/>
            </a:pPr>
            <a:endParaRPr lang="en-US" sz="2000" dirty="0"/>
          </a:p>
          <a:p>
            <a:pPr marL="0" indent="0">
              <a:buNone/>
            </a:pPr>
            <a:r>
              <a:rPr lang="en-US" sz="2000" dirty="0"/>
              <a:t>The person may do likewise, or may require that the hyperlink providing access to the information be reindexed, where the following conditions are met:</a:t>
            </a:r>
          </a:p>
          <a:p>
            <a:pPr marL="0" indent="0">
              <a:buNone/>
            </a:pPr>
            <a:r>
              <a:rPr lang="en-US" sz="2000" dirty="0"/>
              <a:t>(1) the dissemination of the information causes the person concerned serious injury in relation to his right to the respect of his reputation or privacy;</a:t>
            </a:r>
          </a:p>
          <a:p>
            <a:pPr marL="0" indent="0">
              <a:buNone/>
            </a:pPr>
            <a:r>
              <a:rPr lang="en-US" sz="2000" dirty="0"/>
              <a:t>(2) the injury is clearly greater than the interest of the public in knowing the information or the interest of any person in expressing himself freely; and</a:t>
            </a:r>
          </a:p>
          <a:p>
            <a:pPr marL="0" indent="0">
              <a:buNone/>
            </a:pPr>
            <a:r>
              <a:rPr lang="en-US" sz="2000" dirty="0"/>
              <a:t>(3) the cessation of dissemination, re-indexation or de-indexation requested does not exceed what is necessary for preventing the perpetuation of the injury. (…/2)</a:t>
            </a:r>
          </a:p>
          <a:p>
            <a:pPr marL="0" indent="0">
              <a:buNone/>
            </a:pPr>
            <a:endParaRPr lang="en-CA" sz="2000" dirty="0"/>
          </a:p>
        </p:txBody>
      </p:sp>
      <p:sp>
        <p:nvSpPr>
          <p:cNvPr id="4" name="Footer Placeholder 3">
            <a:extLst>
              <a:ext uri="{FF2B5EF4-FFF2-40B4-BE49-F238E27FC236}">
                <a16:creationId xmlns:a16="http://schemas.microsoft.com/office/drawing/2014/main" id="{4330C2C9-E059-D79A-6C82-D15261FD6A6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57869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C012-DD14-C3E0-E71D-8E8AAE05D54A}"/>
              </a:ext>
            </a:extLst>
          </p:cNvPr>
          <p:cNvSpPr>
            <a:spLocks noGrp="1"/>
          </p:cNvSpPr>
          <p:nvPr>
            <p:ph type="title"/>
          </p:nvPr>
        </p:nvSpPr>
        <p:spPr>
          <a:xfrm>
            <a:off x="457200" y="136525"/>
            <a:ext cx="8229600" cy="1190079"/>
          </a:xfrm>
        </p:spPr>
        <p:txBody>
          <a:bodyPr/>
          <a:lstStyle/>
          <a:p>
            <a:r>
              <a:rPr lang="en-CA" dirty="0"/>
              <a:t>Quebec Bill 64 / Law 25 </a:t>
            </a:r>
            <a:br>
              <a:rPr lang="en-CA" dirty="0"/>
            </a:br>
            <a:r>
              <a:rPr lang="en-CA" sz="2000" dirty="0"/>
              <a:t>(Provision in force September 2023)</a:t>
            </a:r>
          </a:p>
        </p:txBody>
      </p:sp>
      <p:sp>
        <p:nvSpPr>
          <p:cNvPr id="3" name="Content Placeholder 2">
            <a:extLst>
              <a:ext uri="{FF2B5EF4-FFF2-40B4-BE49-F238E27FC236}">
                <a16:creationId xmlns:a16="http://schemas.microsoft.com/office/drawing/2014/main" id="{9D331623-0117-85B3-D332-A693A4696C6F}"/>
              </a:ext>
            </a:extLst>
          </p:cNvPr>
          <p:cNvSpPr>
            <a:spLocks noGrp="1"/>
          </p:cNvSpPr>
          <p:nvPr>
            <p:ph idx="1"/>
          </p:nvPr>
        </p:nvSpPr>
        <p:spPr>
          <a:xfrm>
            <a:off x="457200" y="1556792"/>
            <a:ext cx="8229600" cy="4569371"/>
          </a:xfrm>
        </p:spPr>
        <p:txBody>
          <a:bodyPr/>
          <a:lstStyle/>
          <a:p>
            <a:pPr marL="0" indent="0">
              <a:buNone/>
            </a:pPr>
            <a:r>
              <a:rPr lang="en-US" sz="2000" dirty="0"/>
              <a:t>In assessing the criteria set out in the second paragraph, the following, in particular, must be taken into account:</a:t>
            </a:r>
          </a:p>
          <a:p>
            <a:pPr marL="0" indent="0">
              <a:buNone/>
            </a:pPr>
            <a:r>
              <a:rPr lang="en-US" sz="2000" dirty="0"/>
              <a:t>(1) the fact that the person concerned is a public figure;</a:t>
            </a:r>
          </a:p>
          <a:p>
            <a:pPr marL="0" indent="0">
              <a:buNone/>
            </a:pPr>
            <a:r>
              <a:rPr lang="en-US" sz="2000" dirty="0"/>
              <a:t>(2) the fact that the information relates to the personal information of a person who was a minor;</a:t>
            </a:r>
          </a:p>
          <a:p>
            <a:pPr marL="0" indent="0">
              <a:buNone/>
            </a:pPr>
            <a:r>
              <a:rPr lang="en-US" sz="2000" dirty="0"/>
              <a:t>(3) the fact that the information is up to date and accurate;</a:t>
            </a:r>
          </a:p>
          <a:p>
            <a:pPr marL="0" indent="0">
              <a:buNone/>
            </a:pPr>
            <a:r>
              <a:rPr lang="en-US" sz="2000" dirty="0"/>
              <a:t>(4) the sensitivity of the information;</a:t>
            </a:r>
          </a:p>
          <a:p>
            <a:pPr marL="0" indent="0">
              <a:buNone/>
            </a:pPr>
            <a:r>
              <a:rPr lang="en-US" sz="2000" dirty="0"/>
              <a:t>(5) the context in which the information is disseminated;</a:t>
            </a:r>
          </a:p>
          <a:p>
            <a:pPr marL="0" indent="0">
              <a:buNone/>
            </a:pPr>
            <a:r>
              <a:rPr lang="en-US" sz="2000" dirty="0"/>
              <a:t>(6) the time elapsed between the dissemination of the information and the request made under this section; and</a:t>
            </a:r>
          </a:p>
          <a:p>
            <a:pPr marL="0" indent="0">
              <a:buNone/>
            </a:pPr>
            <a:r>
              <a:rPr lang="en-US" sz="2000" dirty="0"/>
              <a:t>(7) where the information concerns a criminal or penal procedure, the obtaining of a pardon or the application of a restriction on the accessibility of records of the courts of justice.</a:t>
            </a:r>
          </a:p>
          <a:p>
            <a:pPr marL="0" indent="0">
              <a:buNone/>
            </a:pPr>
            <a:endParaRPr lang="en-CA" sz="2000" dirty="0"/>
          </a:p>
        </p:txBody>
      </p:sp>
      <p:sp>
        <p:nvSpPr>
          <p:cNvPr id="4" name="Footer Placeholder 3">
            <a:extLst>
              <a:ext uri="{FF2B5EF4-FFF2-40B4-BE49-F238E27FC236}">
                <a16:creationId xmlns:a16="http://schemas.microsoft.com/office/drawing/2014/main" id="{4330C2C9-E059-D79A-6C82-D15261FD6A6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6686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33EE-F98C-7A03-4263-CB9DFACC3725}"/>
              </a:ext>
            </a:extLst>
          </p:cNvPr>
          <p:cNvSpPr>
            <a:spLocks noGrp="1"/>
          </p:cNvSpPr>
          <p:nvPr>
            <p:ph type="title"/>
          </p:nvPr>
        </p:nvSpPr>
        <p:spPr>
          <a:xfrm>
            <a:off x="758031" y="1844824"/>
            <a:ext cx="7772400" cy="2880320"/>
          </a:xfrm>
        </p:spPr>
        <p:txBody>
          <a:bodyPr/>
          <a:lstStyle/>
          <a:p>
            <a:r>
              <a:rPr lang="en-CA" dirty="0"/>
              <a:t>Fin</a:t>
            </a:r>
            <a:br>
              <a:rPr lang="en-CA" dirty="0"/>
            </a:br>
            <a:r>
              <a:rPr lang="en-CA" dirty="0"/>
              <a:t>But Don’t forget the right to be forgotten…</a:t>
            </a:r>
          </a:p>
        </p:txBody>
      </p:sp>
      <p:sp>
        <p:nvSpPr>
          <p:cNvPr id="3" name="Footer Placeholder 2">
            <a:extLst>
              <a:ext uri="{FF2B5EF4-FFF2-40B4-BE49-F238E27FC236}">
                <a16:creationId xmlns:a16="http://schemas.microsoft.com/office/drawing/2014/main" id="{48250894-0562-BFFC-9AAE-D9782A543998}"/>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35082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82669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p:txBody>
          <a:bodyPr/>
          <a:lstStyle/>
          <a:p>
            <a:r>
              <a:rPr lang="en-CA" b="1" dirty="0"/>
              <a:t>CASL</a:t>
            </a:r>
            <a:r>
              <a:rPr lang="en-CA" dirty="0"/>
              <a:t> – Canada’s Anti-Spam Law</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3"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5" descr="spam spam.png">
            <a:extLst>
              <a:ext uri="{FF2B5EF4-FFF2-40B4-BE49-F238E27FC236}">
                <a16:creationId xmlns:a16="http://schemas.microsoft.com/office/drawing/2014/main" id="{15FDCFC9-E582-4322-B04C-68B0AF8E353E}"/>
              </a:ext>
            </a:extLst>
          </p:cNvPr>
          <p:cNvPicPr>
            <a:picLocks noGrp="1" noChangeAspect="1"/>
          </p:cNvPicPr>
          <p:nvPr>
            <p:ph idx="1"/>
          </p:nvPr>
        </p:nvPicPr>
        <p:blipFill>
          <a:blip r:embed="rId2" cstate="print"/>
          <a:stretch>
            <a:fillRect/>
          </a:stretch>
        </p:blipFill>
        <p:spPr>
          <a:xfrm>
            <a:off x="905216" y="1916832"/>
            <a:ext cx="7627224" cy="4048574"/>
          </a:xfrm>
          <a:prstGeom prst="rect">
            <a:avLst/>
          </a:prstGeom>
        </p:spPr>
      </p:pic>
    </p:spTree>
    <p:extLst>
      <p:ext uri="{BB962C8B-B14F-4D97-AF65-F5344CB8AC3E}">
        <p14:creationId xmlns:p14="http://schemas.microsoft.com/office/powerpoint/2010/main" val="3590194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3" name="Content Placeholder 2">
            <a:extLst>
              <a:ext uri="{FF2B5EF4-FFF2-40B4-BE49-F238E27FC236}">
                <a16:creationId xmlns:a16="http://schemas.microsoft.com/office/drawing/2014/main" id="{87DFAD70-45E1-45AB-AF1C-1134228DC235}"/>
              </a:ext>
            </a:extLst>
          </p:cNvPr>
          <p:cNvSpPr>
            <a:spLocks noGrp="1"/>
          </p:cNvSpPr>
          <p:nvPr>
            <p:ph sz="half" idx="2"/>
          </p:nvPr>
        </p:nvSpPr>
        <p:spPr/>
        <p:txBody>
          <a:bodyPr/>
          <a:lstStyle/>
          <a:p>
            <a:pPr marL="0" indent="0">
              <a:buNone/>
            </a:pPr>
            <a:r>
              <a:rPr lang="en-US" sz="2000" dirty="0"/>
              <a:t>The term spam is derived from the 1970 "Spam" sketch of the BBC television comedy series </a:t>
            </a:r>
            <a:r>
              <a:rPr lang="en-US" sz="2000" i="1" dirty="0"/>
              <a:t>Monty Python's Flying Circus</a:t>
            </a:r>
            <a:r>
              <a:rPr lang="en-US" sz="2000" dirty="0"/>
              <a:t>. The sketch, set in a cafe, has a waitress reading out a menu where every item but one includes Spam canned luncheon meat. As the waitress recites the Spam-filled menu, a chorus of Viking patrons drown out all conversations with a song, repeating "Spam, Spam, Spam, Spam… Lovely Spam! Wonderful Spam!“ (</a:t>
            </a:r>
            <a:r>
              <a:rPr lang="en-US" sz="2000" i="1" dirty="0"/>
              <a:t>Wikipedia</a:t>
            </a:r>
            <a:r>
              <a:rPr lang="en-US" sz="2000" dirty="0"/>
              <a:t>, “spamming”)</a:t>
            </a:r>
            <a:endParaRPr lang="en-CA" sz="2000" dirty="0"/>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11</a:t>
            </a:r>
            <a:endParaRPr lang="en-US" dirty="0"/>
          </a:p>
        </p:txBody>
      </p:sp>
      <p:pic>
        <p:nvPicPr>
          <p:cNvPr id="1026" name="Picture 2">
            <a:extLst>
              <a:ext uri="{FF2B5EF4-FFF2-40B4-BE49-F238E27FC236}">
                <a16:creationId xmlns:a16="http://schemas.microsoft.com/office/drawing/2014/main" id="{83A3C5F2-2E90-414F-B9D4-51FE240B7F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A160-7A2A-4FB4-B56E-51BA6079A877}"/>
              </a:ext>
            </a:extLst>
          </p:cNvPr>
          <p:cNvSpPr>
            <a:spLocks noGrp="1"/>
          </p:cNvSpPr>
          <p:nvPr>
            <p:ph type="title"/>
          </p:nvPr>
        </p:nvSpPr>
        <p:spPr>
          <a:xfrm>
            <a:off x="0" y="274638"/>
            <a:ext cx="9144000" cy="1143000"/>
          </a:xfrm>
        </p:spPr>
        <p:txBody>
          <a:bodyPr/>
          <a:lstStyle/>
          <a:p>
            <a:r>
              <a:rPr lang="en-CA" dirty="0"/>
              <a:t>The Anti-SPAM Law is also a problem</a:t>
            </a:r>
          </a:p>
        </p:txBody>
      </p:sp>
      <p:sp>
        <p:nvSpPr>
          <p:cNvPr id="3" name="Content Placeholder 2">
            <a:extLst>
              <a:ext uri="{FF2B5EF4-FFF2-40B4-BE49-F238E27FC236}">
                <a16:creationId xmlns:a16="http://schemas.microsoft.com/office/drawing/2014/main" id="{A7AF4476-F06B-436E-A42B-35984A961CCF}"/>
              </a:ext>
            </a:extLst>
          </p:cNvPr>
          <p:cNvSpPr>
            <a:spLocks noGrp="1"/>
          </p:cNvSpPr>
          <p:nvPr>
            <p:ph idx="1"/>
          </p:nvPr>
        </p:nvSpPr>
        <p:spPr/>
        <p:txBody>
          <a:bodyPr/>
          <a:lstStyle/>
          <a:p>
            <a:pPr>
              <a:buNone/>
            </a:pPr>
            <a:r>
              <a:rPr lang="en-CA" dirty="0"/>
              <a:t>“Clear as mud”</a:t>
            </a:r>
          </a:p>
          <a:p>
            <a:pPr lvl="1">
              <a:buNone/>
            </a:pPr>
            <a:r>
              <a:rPr lang="en-CA" sz="2400" i="1" dirty="0"/>
              <a:t>- Canadian Lawyer Magazine</a:t>
            </a:r>
            <a:r>
              <a:rPr lang="en-CA" sz="2400" dirty="0"/>
              <a:t>, Jan. 20, 2014</a:t>
            </a:r>
          </a:p>
          <a:p>
            <a:pPr>
              <a:buNone/>
            </a:pPr>
            <a:r>
              <a:rPr lang="en-CA" dirty="0"/>
              <a:t>“Ought to be scrapped and replaced with something balanced and workable”</a:t>
            </a:r>
          </a:p>
          <a:p>
            <a:pPr lvl="1">
              <a:buNone/>
            </a:pPr>
            <a:r>
              <a:rPr lang="en-CA" dirty="0"/>
              <a:t>- </a:t>
            </a:r>
            <a:r>
              <a:rPr lang="en-CA" sz="2400" i="1" dirty="0"/>
              <a:t>BarrySookman.com</a:t>
            </a:r>
            <a:r>
              <a:rPr lang="en-CA" sz="2400" dirty="0"/>
              <a:t>, March 1, 2013</a:t>
            </a:r>
          </a:p>
          <a:p>
            <a:pPr>
              <a:buNone/>
            </a:pPr>
            <a:r>
              <a:rPr lang="en-CA" dirty="0"/>
              <a:t>“Is Canada’s Anti-Spam Law a joke? Yes. Yes it is.”</a:t>
            </a:r>
          </a:p>
          <a:p>
            <a:pPr lvl="1">
              <a:buNone/>
            </a:pPr>
            <a:r>
              <a:rPr lang="en-CA" dirty="0"/>
              <a:t>- </a:t>
            </a:r>
            <a:r>
              <a:rPr lang="en-CA" sz="2400" i="1" dirty="0"/>
              <a:t>AllenMendelsohn.com</a:t>
            </a:r>
            <a:r>
              <a:rPr lang="en-CA" sz="2400" dirty="0"/>
              <a:t>, Jan. 18, 2014</a:t>
            </a:r>
          </a:p>
          <a:p>
            <a:pPr marL="0" indent="0">
              <a:buNone/>
            </a:pPr>
            <a:endParaRPr lang="en-CA" dirty="0"/>
          </a:p>
        </p:txBody>
      </p:sp>
      <p:sp>
        <p:nvSpPr>
          <p:cNvPr id="4" name="Footer Placeholder 3">
            <a:extLst>
              <a:ext uri="{FF2B5EF4-FFF2-40B4-BE49-F238E27FC236}">
                <a16:creationId xmlns:a16="http://schemas.microsoft.com/office/drawing/2014/main" id="{D5F7421D-9D05-48F1-B5E0-73E2EA431DE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768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794C-22A7-4063-85B7-99CCFC274FF9}"/>
              </a:ext>
            </a:extLst>
          </p:cNvPr>
          <p:cNvSpPr>
            <a:spLocks noGrp="1"/>
          </p:cNvSpPr>
          <p:nvPr>
            <p:ph type="title"/>
          </p:nvPr>
        </p:nvSpPr>
        <p:spPr/>
        <p:txBody>
          <a:bodyPr/>
          <a:lstStyle/>
          <a:p>
            <a:r>
              <a:rPr lang="en-CA" dirty="0"/>
              <a:t>Essay Formalities</a:t>
            </a:r>
          </a:p>
        </p:txBody>
      </p:sp>
      <p:sp>
        <p:nvSpPr>
          <p:cNvPr id="3" name="Content Placeholder 2">
            <a:extLst>
              <a:ext uri="{FF2B5EF4-FFF2-40B4-BE49-F238E27FC236}">
                <a16:creationId xmlns:a16="http://schemas.microsoft.com/office/drawing/2014/main" id="{BD1FCE31-36B6-4E74-AF7C-FAB8842C24AA}"/>
              </a:ext>
            </a:extLst>
          </p:cNvPr>
          <p:cNvSpPr>
            <a:spLocks noGrp="1"/>
          </p:cNvSpPr>
          <p:nvPr>
            <p:ph idx="1"/>
          </p:nvPr>
        </p:nvSpPr>
        <p:spPr>
          <a:xfrm>
            <a:off x="457200" y="1340768"/>
            <a:ext cx="8229600" cy="4785395"/>
          </a:xfrm>
        </p:spPr>
        <p:txBody>
          <a:bodyPr/>
          <a:lstStyle/>
          <a:p>
            <a:r>
              <a:rPr lang="en-CA" sz="2400" dirty="0"/>
              <a:t>McGill Citation Guide</a:t>
            </a:r>
          </a:p>
          <a:p>
            <a:r>
              <a:rPr lang="en-CA" sz="2400" dirty="0"/>
              <a:t>My availabilities during December </a:t>
            </a:r>
          </a:p>
          <a:p>
            <a:pPr lvl="1"/>
            <a:r>
              <a:rPr lang="en-CA" sz="2000" dirty="0"/>
              <a:t>All the time by appointment just email</a:t>
            </a:r>
          </a:p>
          <a:p>
            <a:pPr lvl="1"/>
            <a:r>
              <a:rPr lang="en-CA" dirty="0"/>
              <a:t>December 8 </a:t>
            </a:r>
            <a:r>
              <a:rPr lang="en-CA" dirty="0">
                <a:sym typeface="Wingdings" panose="05000000000000000000" pitchFamily="2" charset="2"/>
              </a:rPr>
              <a:t> 1ish</a:t>
            </a:r>
            <a:r>
              <a:rPr lang="en-CA" dirty="0"/>
              <a:t> – 4 PM Thomson House</a:t>
            </a:r>
          </a:p>
          <a:p>
            <a:pPr lvl="1">
              <a:buFont typeface="Wingdings" panose="05000000000000000000" pitchFamily="2" charset="2"/>
              <a:buChar char="à"/>
            </a:pPr>
            <a:r>
              <a:rPr lang="en-CA" sz="2400" dirty="0">
                <a:sym typeface="Wingdings" panose="05000000000000000000" pitchFamily="2" charset="2"/>
              </a:rPr>
              <a:t>What questions will I answer?</a:t>
            </a:r>
          </a:p>
          <a:p>
            <a:pPr lvl="1">
              <a:buFont typeface="Wingdings" panose="05000000000000000000" pitchFamily="2" charset="2"/>
              <a:buChar char="à"/>
            </a:pPr>
            <a:r>
              <a:rPr lang="en-CA" sz="2400" dirty="0">
                <a:sym typeface="Wingdings" panose="05000000000000000000" pitchFamily="2" charset="2"/>
              </a:rPr>
              <a:t>What will I not? </a:t>
            </a:r>
            <a:r>
              <a:rPr lang="en-US" sz="2400" dirty="0">
                <a:sym typeface="Wingdings" panose="05000000000000000000" pitchFamily="2" charset="2"/>
              </a:rPr>
              <a:t>(1) research (2) analysis (3) reasoning and (4) interpretation of the law </a:t>
            </a:r>
            <a:endParaRPr lang="en-CA" sz="2400" dirty="0">
              <a:sym typeface="Wingdings" panose="05000000000000000000" pitchFamily="2" charset="2"/>
            </a:endParaRPr>
          </a:p>
          <a:p>
            <a:r>
              <a:rPr lang="en-CA" sz="2400" dirty="0">
                <a:sym typeface="Wingdings" panose="05000000000000000000" pitchFamily="2" charset="2"/>
              </a:rPr>
              <a:t>Submissions December 15</a:t>
            </a:r>
            <a:r>
              <a:rPr lang="en-CA" sz="2400" baseline="30000" dirty="0">
                <a:sym typeface="Wingdings" panose="05000000000000000000" pitchFamily="2" charset="2"/>
              </a:rPr>
              <a:t>th</a:t>
            </a:r>
            <a:r>
              <a:rPr lang="en-CA" sz="2400" dirty="0">
                <a:sym typeface="Wingdings" panose="05000000000000000000" pitchFamily="2" charset="2"/>
              </a:rPr>
              <a:t> 3 PM to </a:t>
            </a:r>
            <a:r>
              <a:rPr lang="en-US" sz="2400" dirty="0">
                <a:sym typeface="Wingdings" panose="05000000000000000000" pitchFamily="2" charset="2"/>
                <a:hlinkClick r:id="rId2"/>
              </a:rPr>
              <a:t>SAOAssignments.law@mcgill.ca</a:t>
            </a:r>
            <a:r>
              <a:rPr lang="en-US" sz="2400" dirty="0">
                <a:sym typeface="Wingdings" panose="05000000000000000000" pitchFamily="2" charset="2"/>
              </a:rPr>
              <a:t> with cc to </a:t>
            </a:r>
            <a:r>
              <a:rPr lang="en-US" sz="2400" dirty="0">
                <a:sym typeface="Wingdings" panose="05000000000000000000" pitchFamily="2" charset="2"/>
                <a:hlinkClick r:id="rId3"/>
              </a:rPr>
              <a:t>allen@allenmendelsohn.com</a:t>
            </a:r>
            <a:r>
              <a:rPr lang="en-US" sz="2400" dirty="0">
                <a:sym typeface="Wingdings" panose="05000000000000000000" pitchFamily="2" charset="2"/>
              </a:rPr>
              <a:t> or </a:t>
            </a:r>
            <a:r>
              <a:rPr lang="en-US" sz="2400" dirty="0">
                <a:sym typeface="Wingdings" panose="05000000000000000000" pitchFamily="2" charset="2"/>
                <a:hlinkClick r:id="rId4"/>
              </a:rPr>
              <a:t>allen.mendelsohn@mcgill.ca</a:t>
            </a:r>
            <a:r>
              <a:rPr lang="en-US" sz="2400" dirty="0">
                <a:sym typeface="Wingdings" panose="05000000000000000000" pitchFamily="2" charset="2"/>
              </a:rPr>
              <a:t> </a:t>
            </a:r>
            <a:endParaRPr lang="en-CA" sz="2400" dirty="0"/>
          </a:p>
          <a:p>
            <a:pPr marL="0" indent="0">
              <a:buNone/>
            </a:pPr>
            <a:endParaRPr lang="en-CA" sz="2800" dirty="0"/>
          </a:p>
        </p:txBody>
      </p:sp>
      <p:sp>
        <p:nvSpPr>
          <p:cNvPr id="4" name="Footer Placeholder 3">
            <a:extLst>
              <a:ext uri="{FF2B5EF4-FFF2-40B4-BE49-F238E27FC236}">
                <a16:creationId xmlns:a16="http://schemas.microsoft.com/office/drawing/2014/main" id="{9EE0CF2F-984F-456C-94E9-CE9E89962A16}"/>
              </a:ext>
            </a:extLst>
          </p:cNvPr>
          <p:cNvSpPr>
            <a:spLocks noGrp="1"/>
          </p:cNvSpPr>
          <p:nvPr>
            <p:ph type="ftr" sz="quarter" idx="11"/>
          </p:nvPr>
        </p:nvSpPr>
        <p:spPr/>
        <p:txBody>
          <a:bodyPr/>
          <a:lstStyle/>
          <a:p>
            <a:pPr>
              <a:defRPr/>
            </a:pPr>
            <a:r>
              <a:rPr lang="en-US" dirty="0"/>
              <a:t>Class 11</a:t>
            </a:r>
          </a:p>
        </p:txBody>
      </p:sp>
    </p:spTree>
    <p:extLst>
      <p:ext uri="{BB962C8B-B14F-4D97-AF65-F5344CB8AC3E}">
        <p14:creationId xmlns:p14="http://schemas.microsoft.com/office/powerpoint/2010/main" val="392310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95B2-7BC9-49A3-8590-CE051D1ECD60}"/>
              </a:ext>
            </a:extLst>
          </p:cNvPr>
          <p:cNvSpPr>
            <a:spLocks noGrp="1"/>
          </p:cNvSpPr>
          <p:nvPr>
            <p:ph type="title"/>
          </p:nvPr>
        </p:nvSpPr>
        <p:spPr/>
        <p:txBody>
          <a:bodyPr/>
          <a:lstStyle/>
          <a:p>
            <a:r>
              <a:rPr lang="en-CA" dirty="0"/>
              <a:t>So why should we care?</a:t>
            </a:r>
          </a:p>
        </p:txBody>
      </p:sp>
      <p:sp>
        <p:nvSpPr>
          <p:cNvPr id="3" name="Content Placeholder 2">
            <a:extLst>
              <a:ext uri="{FF2B5EF4-FFF2-40B4-BE49-F238E27FC236}">
                <a16:creationId xmlns:a16="http://schemas.microsoft.com/office/drawing/2014/main" id="{9CA078F8-DC15-49EA-BA20-E7A66BE9B4DF}"/>
              </a:ext>
            </a:extLst>
          </p:cNvPr>
          <p:cNvSpPr>
            <a:spLocks noGrp="1"/>
          </p:cNvSpPr>
          <p:nvPr>
            <p:ph idx="1"/>
          </p:nvPr>
        </p:nvSpPr>
        <p:spPr>
          <a:xfrm>
            <a:off x="457200" y="1988840"/>
            <a:ext cx="8229600" cy="3600401"/>
          </a:xfrm>
        </p:spPr>
        <p:txBody>
          <a:bodyPr/>
          <a:lstStyle/>
          <a:p>
            <a:pPr marL="0" indent="0">
              <a:buNone/>
            </a:pPr>
            <a:endParaRPr lang="en-CA" dirty="0"/>
          </a:p>
          <a:p>
            <a:pPr marL="0" indent="0" algn="ctr">
              <a:buNone/>
            </a:pPr>
            <a:r>
              <a:rPr lang="en-US" sz="5400" dirty="0"/>
              <a:t>$ 10,000,000 fines!</a:t>
            </a:r>
          </a:p>
          <a:p>
            <a:pPr marL="0" indent="0">
              <a:buNone/>
            </a:pPr>
            <a:endParaRPr lang="en-CA" dirty="0"/>
          </a:p>
          <a:p>
            <a:pPr marL="0" indent="0" algn="ctr">
              <a:buNone/>
            </a:pPr>
            <a:r>
              <a:rPr lang="en-US" sz="6000" dirty="0"/>
              <a:t>Big business for lawyers!</a:t>
            </a:r>
          </a:p>
          <a:p>
            <a:pPr marL="0" indent="0">
              <a:buNone/>
            </a:pPr>
            <a:endParaRPr lang="en-CA" dirty="0"/>
          </a:p>
        </p:txBody>
      </p:sp>
      <p:sp>
        <p:nvSpPr>
          <p:cNvPr id="4" name="Footer Placeholder 3">
            <a:extLst>
              <a:ext uri="{FF2B5EF4-FFF2-40B4-BE49-F238E27FC236}">
                <a16:creationId xmlns:a16="http://schemas.microsoft.com/office/drawing/2014/main" id="{F83D93A3-675A-4ABF-AF12-7FA29B0EBD6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642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242A-8261-4C55-A290-BDB833DF600B}"/>
              </a:ext>
            </a:extLst>
          </p:cNvPr>
          <p:cNvSpPr>
            <a:spLocks noGrp="1"/>
          </p:cNvSpPr>
          <p:nvPr>
            <p:ph type="title"/>
          </p:nvPr>
        </p:nvSpPr>
        <p:spPr/>
        <p:txBody>
          <a:bodyPr/>
          <a:lstStyle/>
          <a:p>
            <a:r>
              <a:rPr lang="en-CA" dirty="0"/>
              <a:t>The Anti-Spam Law not just Spam</a:t>
            </a:r>
          </a:p>
        </p:txBody>
      </p:sp>
      <p:sp>
        <p:nvSpPr>
          <p:cNvPr id="3" name="Content Placeholder 2">
            <a:extLst>
              <a:ext uri="{FF2B5EF4-FFF2-40B4-BE49-F238E27FC236}">
                <a16:creationId xmlns:a16="http://schemas.microsoft.com/office/drawing/2014/main" id="{79677018-7CFA-474B-A456-2D26C5FFC9DB}"/>
              </a:ext>
            </a:extLst>
          </p:cNvPr>
          <p:cNvSpPr>
            <a:spLocks noGrp="1"/>
          </p:cNvSpPr>
          <p:nvPr>
            <p:ph idx="1"/>
          </p:nvPr>
        </p:nvSpPr>
        <p:spPr>
          <a:xfrm>
            <a:off x="457200" y="2060848"/>
            <a:ext cx="8229600" cy="4065315"/>
          </a:xfrm>
        </p:spPr>
        <p:txBody>
          <a:bodyPr/>
          <a:lstStyle/>
          <a:p>
            <a:r>
              <a:rPr lang="en-CA" dirty="0"/>
              <a:t>S. 6 </a:t>
            </a:r>
            <a:r>
              <a:rPr lang="en-CA" dirty="0">
                <a:sym typeface="Wingdings" panose="05000000000000000000" pitchFamily="2" charset="2"/>
              </a:rPr>
              <a:t> Sending </a:t>
            </a:r>
            <a:r>
              <a:rPr lang="en-CA" b="1" dirty="0">
                <a:sym typeface="Wingdings" panose="05000000000000000000" pitchFamily="2" charset="2"/>
              </a:rPr>
              <a:t>Commercial Electronic Messages</a:t>
            </a:r>
            <a:r>
              <a:rPr lang="en-CA" dirty="0">
                <a:sym typeface="Wingdings" panose="05000000000000000000" pitchFamily="2" charset="2"/>
              </a:rPr>
              <a:t> (includes traditional spam)</a:t>
            </a:r>
          </a:p>
          <a:p>
            <a:r>
              <a:rPr lang="en-CA" dirty="0">
                <a:sym typeface="Wingdings" panose="05000000000000000000" pitchFamily="2" charset="2"/>
              </a:rPr>
              <a:t>S. 7  Altering transmitted data </a:t>
            </a:r>
            <a:r>
              <a:rPr lang="en-CA" dirty="0" err="1">
                <a:sym typeface="Wingdings" panose="05000000000000000000" pitchFamily="2" charset="2"/>
              </a:rPr>
              <a:t>en</a:t>
            </a:r>
            <a:r>
              <a:rPr lang="en-CA" dirty="0">
                <a:sym typeface="Wingdings" panose="05000000000000000000" pitchFamily="2" charset="2"/>
              </a:rPr>
              <a:t> route</a:t>
            </a:r>
          </a:p>
          <a:p>
            <a:r>
              <a:rPr lang="en-CA" dirty="0">
                <a:sym typeface="Wingdings" panose="05000000000000000000" pitchFamily="2" charset="2"/>
              </a:rPr>
              <a:t>S. 8  Installation of computer programs</a:t>
            </a:r>
          </a:p>
          <a:p>
            <a:endParaRPr lang="en-CA" dirty="0">
              <a:sym typeface="Wingdings" panose="05000000000000000000" pitchFamily="2" charset="2"/>
            </a:endParaRPr>
          </a:p>
          <a:p>
            <a:pPr marL="0" indent="0">
              <a:buNone/>
            </a:pPr>
            <a:r>
              <a:rPr lang="en-CA" dirty="0">
                <a:sym typeface="Wingdings" panose="05000000000000000000" pitchFamily="2" charset="2"/>
              </a:rPr>
              <a:t> Can’t do any of these without consent of recipient / computer owner</a:t>
            </a:r>
            <a:endParaRPr lang="en-CA" dirty="0"/>
          </a:p>
        </p:txBody>
      </p:sp>
      <p:sp>
        <p:nvSpPr>
          <p:cNvPr id="4" name="Footer Placeholder 3">
            <a:extLst>
              <a:ext uri="{FF2B5EF4-FFF2-40B4-BE49-F238E27FC236}">
                <a16:creationId xmlns:a16="http://schemas.microsoft.com/office/drawing/2014/main" id="{66089CA3-8BA8-40DB-9989-B516ED4E9E4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381796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3518-F722-451E-9590-3E218C88A025}"/>
              </a:ext>
            </a:extLst>
          </p:cNvPr>
          <p:cNvSpPr>
            <a:spLocks noGrp="1"/>
          </p:cNvSpPr>
          <p:nvPr>
            <p:ph type="title"/>
          </p:nvPr>
        </p:nvSpPr>
        <p:spPr/>
        <p:txBody>
          <a:bodyPr/>
          <a:lstStyle/>
          <a:p>
            <a:r>
              <a:rPr lang="en-CA" dirty="0"/>
              <a:t>Sections 7 and 8</a:t>
            </a:r>
          </a:p>
        </p:txBody>
      </p:sp>
      <p:sp>
        <p:nvSpPr>
          <p:cNvPr id="4" name="Footer Placeholder 3">
            <a:extLst>
              <a:ext uri="{FF2B5EF4-FFF2-40B4-BE49-F238E27FC236}">
                <a16:creationId xmlns:a16="http://schemas.microsoft.com/office/drawing/2014/main" id="{78D8465A-E792-4762-B942-16F5C44F9510}"/>
              </a:ext>
            </a:extLst>
          </p:cNvPr>
          <p:cNvSpPr>
            <a:spLocks noGrp="1"/>
          </p:cNvSpPr>
          <p:nvPr>
            <p:ph type="ftr" sz="quarter" idx="11"/>
          </p:nvPr>
        </p:nvSpPr>
        <p:spPr/>
        <p:txBody>
          <a:bodyPr/>
          <a:lstStyle/>
          <a:p>
            <a:pPr>
              <a:defRPr/>
            </a:pPr>
            <a:r>
              <a:rPr lang="en-US"/>
              <a:t>Class 11</a:t>
            </a:r>
            <a:endParaRPr lang="en-US" dirty="0"/>
          </a:p>
        </p:txBody>
      </p:sp>
      <p:pic>
        <p:nvPicPr>
          <p:cNvPr id="1026" name="Picture 2" descr="80+ Don't give a shit ideas | funny quotes, make me laugh, humor">
            <a:extLst>
              <a:ext uri="{FF2B5EF4-FFF2-40B4-BE49-F238E27FC236}">
                <a16:creationId xmlns:a16="http://schemas.microsoft.com/office/drawing/2014/main" id="{D4B438D2-FF48-411E-AF81-FC2A440309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4139381" cy="413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37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E919-EBBD-448F-AB32-D6F5979FF94E}"/>
              </a:ext>
            </a:extLst>
          </p:cNvPr>
          <p:cNvSpPr>
            <a:spLocks noGrp="1"/>
          </p:cNvSpPr>
          <p:nvPr>
            <p:ph type="title"/>
          </p:nvPr>
        </p:nvSpPr>
        <p:spPr/>
        <p:txBody>
          <a:bodyPr/>
          <a:lstStyle/>
          <a:p>
            <a:r>
              <a:rPr lang="en-CA" dirty="0"/>
              <a:t>The 3 basics of CASL</a:t>
            </a:r>
          </a:p>
        </p:txBody>
      </p:sp>
      <p:sp>
        <p:nvSpPr>
          <p:cNvPr id="3" name="Content Placeholder 2">
            <a:extLst>
              <a:ext uri="{FF2B5EF4-FFF2-40B4-BE49-F238E27FC236}">
                <a16:creationId xmlns:a16="http://schemas.microsoft.com/office/drawing/2014/main" id="{DA9BCC6C-4F88-431D-B687-A07765316C82}"/>
              </a:ext>
            </a:extLst>
          </p:cNvPr>
          <p:cNvSpPr>
            <a:spLocks noGrp="1"/>
          </p:cNvSpPr>
          <p:nvPr>
            <p:ph idx="1"/>
          </p:nvPr>
        </p:nvSpPr>
        <p:spPr>
          <a:xfrm>
            <a:off x="457200" y="2018689"/>
            <a:ext cx="8229600" cy="4525963"/>
          </a:xfrm>
        </p:spPr>
        <p:txBody>
          <a:bodyPr/>
          <a:lstStyle/>
          <a:p>
            <a:pPr marL="571500" indent="-571500">
              <a:buFont typeface="+mj-lt"/>
              <a:buAutoNum type="romanLcPeriod"/>
            </a:pPr>
            <a:r>
              <a:rPr lang="en-CA" dirty="0"/>
              <a:t>“Commercial Electronic Message” (</a:t>
            </a:r>
            <a:r>
              <a:rPr lang="en-CA" b="1" dirty="0"/>
              <a:t>CEM</a:t>
            </a:r>
            <a:r>
              <a:rPr lang="en-CA" dirty="0"/>
              <a:t>) which includes e-mails (but a lot more)</a:t>
            </a:r>
          </a:p>
          <a:p>
            <a:pPr marL="571500" indent="-571500">
              <a:buFont typeface="+mj-lt"/>
              <a:buAutoNum type="romanLcPeriod"/>
            </a:pPr>
            <a:r>
              <a:rPr lang="en-CA" dirty="0"/>
              <a:t>You need </a:t>
            </a:r>
            <a:r>
              <a:rPr lang="en-CA" b="1" dirty="0"/>
              <a:t>prior consent </a:t>
            </a:r>
            <a:r>
              <a:rPr lang="en-CA" dirty="0"/>
              <a:t> to send a CEM</a:t>
            </a:r>
          </a:p>
          <a:p>
            <a:pPr marL="571500" indent="-571500">
              <a:buFont typeface="+mj-lt"/>
              <a:buAutoNum type="romanLcPeriod"/>
            </a:pPr>
            <a:r>
              <a:rPr lang="en-CA" dirty="0"/>
              <a:t>CEM </a:t>
            </a:r>
            <a:r>
              <a:rPr lang="en-CA" b="1" dirty="0"/>
              <a:t>form requirements</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5019AC4A-9CB0-4356-8B60-8A484F498EC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842262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EE6-4891-436D-AD7B-60898E9DD8D7}"/>
              </a:ext>
            </a:extLst>
          </p:cNvPr>
          <p:cNvSpPr>
            <a:spLocks noGrp="1"/>
          </p:cNvSpPr>
          <p:nvPr>
            <p:ph type="title"/>
          </p:nvPr>
        </p:nvSpPr>
        <p:spPr/>
        <p:txBody>
          <a:bodyPr/>
          <a:lstStyle/>
          <a:p>
            <a:r>
              <a:rPr lang="en-CA" dirty="0" err="1"/>
              <a:t>i</a:t>
            </a:r>
            <a:r>
              <a:rPr lang="en-CA" dirty="0"/>
              <a:t>. CEMs – s. 1(2)</a:t>
            </a:r>
          </a:p>
        </p:txBody>
      </p:sp>
      <p:sp>
        <p:nvSpPr>
          <p:cNvPr id="3" name="Content Placeholder 2">
            <a:extLst>
              <a:ext uri="{FF2B5EF4-FFF2-40B4-BE49-F238E27FC236}">
                <a16:creationId xmlns:a16="http://schemas.microsoft.com/office/drawing/2014/main" id="{BFAC33C9-0A7B-45FC-BB64-913321EBCCF9}"/>
              </a:ext>
            </a:extLst>
          </p:cNvPr>
          <p:cNvSpPr>
            <a:spLocks noGrp="1"/>
          </p:cNvSpPr>
          <p:nvPr>
            <p:ph idx="1"/>
          </p:nvPr>
        </p:nvSpPr>
        <p:spPr/>
        <p:txBody>
          <a:bodyPr/>
          <a:lstStyle/>
          <a:p>
            <a:pPr marL="0" indent="0">
              <a:buNone/>
            </a:pPr>
            <a:r>
              <a:rPr lang="en-US" dirty="0"/>
              <a:t>“</a:t>
            </a:r>
            <a:r>
              <a:rPr lang="en-CA" dirty="0"/>
              <a:t>an </a:t>
            </a:r>
            <a:r>
              <a:rPr lang="en-CA" b="1" dirty="0"/>
              <a:t>electronic message</a:t>
            </a:r>
            <a:r>
              <a:rPr lang="en-CA" dirty="0"/>
              <a:t> that ... it would be reasonable to conclude has as its purpose, or </a:t>
            </a:r>
            <a:r>
              <a:rPr lang="en-CA" i="1" dirty="0"/>
              <a:t>one of its purposes</a:t>
            </a:r>
            <a:r>
              <a:rPr lang="en-CA" dirty="0"/>
              <a:t> [ed.’s emphasis], to encourage participation in a </a:t>
            </a:r>
            <a:r>
              <a:rPr lang="en-CA" b="1" dirty="0"/>
              <a:t>commercial activity</a:t>
            </a:r>
            <a:r>
              <a:rPr lang="en-CA" dirty="0"/>
              <a:t>, including:”</a:t>
            </a:r>
          </a:p>
          <a:p>
            <a:pPr marL="0" indent="0">
              <a:buNone/>
            </a:pPr>
            <a:r>
              <a:rPr lang="en-US" sz="1800" dirty="0"/>
              <a:t>(a) offers to purchase, sell, barter or lease a product, goods, a service, land or an interest or right in land;</a:t>
            </a:r>
          </a:p>
          <a:p>
            <a:pPr marL="0" indent="0">
              <a:buNone/>
            </a:pPr>
            <a:r>
              <a:rPr lang="en-US" sz="1800" dirty="0"/>
              <a:t>(b) offers to provide a business, investment or gaming opportunity;</a:t>
            </a:r>
          </a:p>
          <a:p>
            <a:pPr marL="0" indent="0">
              <a:buNone/>
            </a:pPr>
            <a:r>
              <a:rPr lang="en-US" sz="1800" dirty="0"/>
              <a:t>(c) advertises or promotes anything referred to in paragraph (a) or (b); or</a:t>
            </a:r>
          </a:p>
          <a:p>
            <a:pPr marL="0" indent="0">
              <a:buNone/>
            </a:pPr>
            <a:r>
              <a:rPr lang="en-US" sz="1800" dirty="0"/>
              <a:t>(d) promotes a person, including the public image of a person, as being a person who does anything referred to in any of paragraphs (a) to (c), or who intends to do so.</a:t>
            </a:r>
            <a:endParaRPr lang="en-CA" sz="1800" dirty="0"/>
          </a:p>
          <a:p>
            <a:pPr marL="0" indent="0">
              <a:buNone/>
            </a:pPr>
            <a:endParaRPr lang="en-CA" dirty="0"/>
          </a:p>
        </p:txBody>
      </p:sp>
      <p:sp>
        <p:nvSpPr>
          <p:cNvPr id="4" name="Footer Placeholder 3">
            <a:extLst>
              <a:ext uri="{FF2B5EF4-FFF2-40B4-BE49-F238E27FC236}">
                <a16:creationId xmlns:a16="http://schemas.microsoft.com/office/drawing/2014/main" id="{F2268F73-5DE5-4057-A923-49A997658BA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419749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“Electronic message”</a:t>
            </a:r>
          </a:p>
        </p:txBody>
      </p:sp>
      <p:sp>
        <p:nvSpPr>
          <p:cNvPr id="3" name="Content Placeholder 2">
            <a:extLst>
              <a:ext uri="{FF2B5EF4-FFF2-40B4-BE49-F238E27FC236}">
                <a16:creationId xmlns:a16="http://schemas.microsoft.com/office/drawing/2014/main" id="{1EEFB149-C701-47B1-B771-23BF19C200BD}"/>
              </a:ext>
            </a:extLst>
          </p:cNvPr>
          <p:cNvSpPr>
            <a:spLocks noGrp="1"/>
          </p:cNvSpPr>
          <p:nvPr>
            <p:ph idx="1"/>
          </p:nvPr>
        </p:nvSpPr>
        <p:spPr>
          <a:xfrm>
            <a:off x="457200" y="2276872"/>
            <a:ext cx="8229600" cy="3849291"/>
          </a:xfrm>
        </p:spPr>
        <p:txBody>
          <a:bodyPr/>
          <a:lstStyle/>
          <a:p>
            <a:pPr marL="0" indent="0">
              <a:buNone/>
            </a:pPr>
            <a:r>
              <a:rPr lang="en-US" dirty="0"/>
              <a:t>sent by any means of telecommunication, including a text, sound, voice or image message</a:t>
            </a:r>
            <a:endParaRPr lang="en-CA"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161459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3EFC-74A3-4AD1-AEEF-D75BA6AEB64D}"/>
              </a:ext>
            </a:extLst>
          </p:cNvPr>
          <p:cNvSpPr>
            <a:spLocks noGrp="1"/>
          </p:cNvSpPr>
          <p:nvPr>
            <p:ph type="title"/>
          </p:nvPr>
        </p:nvSpPr>
        <p:spPr/>
        <p:txBody>
          <a:bodyPr/>
          <a:lstStyle/>
          <a:p>
            <a:r>
              <a:rPr lang="en-CA" dirty="0"/>
              <a:t>“Commercial Activity” (s. 1 def.)</a:t>
            </a:r>
          </a:p>
        </p:txBody>
      </p:sp>
      <p:sp>
        <p:nvSpPr>
          <p:cNvPr id="3" name="Content Placeholder 2">
            <a:extLst>
              <a:ext uri="{FF2B5EF4-FFF2-40B4-BE49-F238E27FC236}">
                <a16:creationId xmlns:a16="http://schemas.microsoft.com/office/drawing/2014/main" id="{5DB46B20-3A04-41CD-A2A1-84EE34B61858}"/>
              </a:ext>
            </a:extLst>
          </p:cNvPr>
          <p:cNvSpPr>
            <a:spLocks noGrp="1"/>
          </p:cNvSpPr>
          <p:nvPr>
            <p:ph idx="1"/>
          </p:nvPr>
        </p:nvSpPr>
        <p:spPr/>
        <p:txBody>
          <a:bodyPr/>
          <a:lstStyle/>
          <a:p>
            <a:pPr marL="0" indent="0">
              <a:buNone/>
            </a:pPr>
            <a:endParaRPr lang="en-CA" dirty="0"/>
          </a:p>
          <a:p>
            <a:pPr marL="0" indent="0">
              <a:buNone/>
            </a:pPr>
            <a:r>
              <a:rPr lang="en-CA" dirty="0"/>
              <a:t>“</a:t>
            </a:r>
            <a:r>
              <a:rPr lang="en-US" dirty="0"/>
              <a:t>means any particular transaction, act or conduct or any regular course of conduct that is of a commercial character, whether or not the person who carries it out does so in the expectation of profit…”</a:t>
            </a:r>
            <a:endParaRPr lang="en-CA" dirty="0"/>
          </a:p>
        </p:txBody>
      </p:sp>
      <p:sp>
        <p:nvSpPr>
          <p:cNvPr id="4" name="Footer Placeholder 3">
            <a:extLst>
              <a:ext uri="{FF2B5EF4-FFF2-40B4-BE49-F238E27FC236}">
                <a16:creationId xmlns:a16="http://schemas.microsoft.com/office/drawing/2014/main" id="{75E22EB8-BB32-4AA7-AB5D-9B9BDB31874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855876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275-FDC3-4198-8ADF-F6F0DD62100A}"/>
              </a:ext>
            </a:extLst>
          </p:cNvPr>
          <p:cNvSpPr>
            <a:spLocks noGrp="1"/>
          </p:cNvSpPr>
          <p:nvPr>
            <p:ph type="title"/>
          </p:nvPr>
        </p:nvSpPr>
        <p:spPr/>
        <p:txBody>
          <a:bodyPr/>
          <a:lstStyle/>
          <a:p>
            <a:r>
              <a:rPr lang="en-CA" dirty="0"/>
              <a:t>CEM?</a:t>
            </a:r>
          </a:p>
        </p:txBody>
      </p:sp>
      <p:sp>
        <p:nvSpPr>
          <p:cNvPr id="3" name="Content Placeholder 2">
            <a:extLst>
              <a:ext uri="{FF2B5EF4-FFF2-40B4-BE49-F238E27FC236}">
                <a16:creationId xmlns:a16="http://schemas.microsoft.com/office/drawing/2014/main" id="{422AD8A8-964A-473F-BC01-C012308F654B}"/>
              </a:ext>
            </a:extLst>
          </p:cNvPr>
          <p:cNvSpPr>
            <a:spLocks noGrp="1"/>
          </p:cNvSpPr>
          <p:nvPr>
            <p:ph idx="1"/>
          </p:nvPr>
        </p:nvSpPr>
        <p:spPr/>
        <p:txBody>
          <a:bodyPr/>
          <a:lstStyle/>
          <a:p>
            <a:pPr marL="0" indent="0">
              <a:buNone/>
            </a:pPr>
            <a:r>
              <a:rPr lang="en-CA" sz="2800" dirty="0"/>
              <a:t>Dear Clients and Friends,</a:t>
            </a:r>
          </a:p>
          <a:p>
            <a:pPr marL="0" indent="0">
              <a:buNone/>
            </a:pPr>
            <a:r>
              <a:rPr lang="en-CA" sz="2800" dirty="0"/>
              <a:t>We wanted to let you know about this important new bulletin under the </a:t>
            </a:r>
            <a:r>
              <a:rPr lang="en-CA" sz="2800" i="1" dirty="0"/>
              <a:t>Income Tax Act </a:t>
            </a:r>
            <a:r>
              <a:rPr lang="en-CA" sz="2800" dirty="0"/>
              <a:t>that may affect you. Here are the details (…)</a:t>
            </a:r>
          </a:p>
          <a:p>
            <a:pPr marL="0" indent="0">
              <a:buNone/>
            </a:pPr>
            <a:endParaRPr lang="en-CA" sz="2800" dirty="0"/>
          </a:p>
          <a:p>
            <a:pPr marL="0" indent="0">
              <a:buNone/>
            </a:pPr>
            <a:r>
              <a:rPr lang="en-CA" sz="2800" dirty="0"/>
              <a:t>Contact M</a:t>
            </a:r>
            <a:r>
              <a:rPr lang="en-CA" sz="2800" baseline="30000" dirty="0"/>
              <a:t>e</a:t>
            </a:r>
            <a:r>
              <a:rPr lang="en-CA" sz="2800" dirty="0"/>
              <a:t> Joseph Green of our firm, he’s great at tax law and can help you understand the bulletin.</a:t>
            </a:r>
          </a:p>
          <a:p>
            <a:pPr marL="0" indent="0">
              <a:buNone/>
            </a:pPr>
            <a:r>
              <a:rPr lang="en-CA" sz="2800" dirty="0"/>
              <a:t>Sincerely,</a:t>
            </a:r>
          </a:p>
          <a:p>
            <a:pPr marL="0" indent="0">
              <a:buNone/>
            </a:pPr>
            <a:r>
              <a:rPr lang="en-CA" sz="2800" dirty="0"/>
              <a:t>Gratton Graham &amp; Green, </a:t>
            </a:r>
            <a:r>
              <a:rPr lang="en-CA" sz="2800" dirty="0" err="1"/>
              <a:t>s.e.n.c</a:t>
            </a:r>
            <a:r>
              <a:rPr lang="en-CA" sz="2800" dirty="0"/>
              <a:t>.</a:t>
            </a:r>
          </a:p>
          <a:p>
            <a:pPr marL="0" indent="0">
              <a:buNone/>
            </a:pPr>
            <a:endParaRPr lang="en-CA" sz="2800" dirty="0"/>
          </a:p>
        </p:txBody>
      </p:sp>
      <p:sp>
        <p:nvSpPr>
          <p:cNvPr id="4" name="Footer Placeholder 3">
            <a:extLst>
              <a:ext uri="{FF2B5EF4-FFF2-40B4-BE49-F238E27FC236}">
                <a16:creationId xmlns:a16="http://schemas.microsoft.com/office/drawing/2014/main" id="{149A3C43-B1C9-4D6A-837D-7735FC0CD2E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631730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“Sent to an electronic address”</a:t>
            </a:r>
          </a:p>
        </p:txBody>
      </p:sp>
      <p:sp>
        <p:nvSpPr>
          <p:cNvPr id="5" name="Content Placeholder 4">
            <a:extLst>
              <a:ext uri="{FF2B5EF4-FFF2-40B4-BE49-F238E27FC236}">
                <a16:creationId xmlns:a16="http://schemas.microsoft.com/office/drawing/2014/main" id="{9FB7ACA6-2D4E-41D4-8A3F-7E61E1C275C2}"/>
              </a:ext>
            </a:extLst>
          </p:cNvPr>
          <p:cNvSpPr>
            <a:spLocks noGrp="1"/>
          </p:cNvSpPr>
          <p:nvPr>
            <p:ph sz="half" idx="1"/>
          </p:nvPr>
        </p:nvSpPr>
        <p:spPr/>
        <p:txBody>
          <a:bodyPr/>
          <a:lstStyle/>
          <a:p>
            <a:pPr marL="0" indent="0">
              <a:buNone/>
            </a:pPr>
            <a:r>
              <a:rPr lang="en-US" sz="2400" b="1" dirty="0"/>
              <a:t>electronic address </a:t>
            </a:r>
            <a:r>
              <a:rPr lang="en-US" sz="2400" dirty="0"/>
              <a:t>means an address used in connection with the transmission of an electronic message to</a:t>
            </a:r>
          </a:p>
          <a:p>
            <a:pPr marL="0" indent="0">
              <a:buNone/>
            </a:pPr>
            <a:r>
              <a:rPr lang="en-US" sz="2400" dirty="0"/>
              <a:t>(a) an electronic mail account;</a:t>
            </a:r>
          </a:p>
          <a:p>
            <a:pPr marL="0" indent="0">
              <a:buNone/>
            </a:pPr>
            <a:r>
              <a:rPr lang="en-US" sz="2400" dirty="0"/>
              <a:t>(b) an instant messaging account;</a:t>
            </a:r>
          </a:p>
          <a:p>
            <a:pPr marL="0" indent="0">
              <a:buNone/>
            </a:pPr>
            <a:r>
              <a:rPr lang="en-US" sz="2400" dirty="0"/>
              <a:t>(c) a telephone account; or</a:t>
            </a:r>
          </a:p>
          <a:p>
            <a:pPr marL="0" indent="0">
              <a:buNone/>
            </a:pPr>
            <a:r>
              <a:rPr lang="en-US" sz="2400" dirty="0"/>
              <a:t>(d) </a:t>
            </a:r>
            <a:r>
              <a:rPr lang="en-US" sz="2400" i="1" dirty="0"/>
              <a:t>any similar account</a:t>
            </a:r>
            <a:r>
              <a:rPr lang="en-US" sz="2400" dirty="0"/>
              <a:t>. [ed.’s emphasis]</a:t>
            </a:r>
            <a:endParaRPr lang="en-CA" sz="2400"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11</a:t>
            </a:r>
            <a:endParaRPr lang="en-US" dirty="0"/>
          </a:p>
        </p:txBody>
      </p:sp>
      <p:pic>
        <p:nvPicPr>
          <p:cNvPr id="8" name="Content Placeholder 7">
            <a:extLst>
              <a:ext uri="{FF2B5EF4-FFF2-40B4-BE49-F238E27FC236}">
                <a16:creationId xmlns:a16="http://schemas.microsoft.com/office/drawing/2014/main" id="{E4070828-2731-40E2-A958-6943650ECF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772816"/>
            <a:ext cx="1524000" cy="1524000"/>
          </a:xfrm>
          <a:prstGeom prst="rect">
            <a:avLst/>
          </a:prstGeom>
        </p:spPr>
      </p:pic>
      <p:pic>
        <p:nvPicPr>
          <p:cNvPr id="10" name="Picture 9">
            <a:extLst>
              <a:ext uri="{FF2B5EF4-FFF2-40B4-BE49-F238E27FC236}">
                <a16:creationId xmlns:a16="http://schemas.microsoft.com/office/drawing/2014/main" id="{340DC1E3-A55D-48BD-9565-9FA4D185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453977"/>
            <a:ext cx="1152128" cy="1152128"/>
          </a:xfrm>
          <a:prstGeom prst="rect">
            <a:avLst/>
          </a:prstGeom>
        </p:spPr>
      </p:pic>
      <p:pic>
        <p:nvPicPr>
          <p:cNvPr id="12" name="Picture 11">
            <a:extLst>
              <a:ext uri="{FF2B5EF4-FFF2-40B4-BE49-F238E27FC236}">
                <a16:creationId xmlns:a16="http://schemas.microsoft.com/office/drawing/2014/main" id="{990E841A-5A05-432E-B439-314FE68A1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332" y="4850072"/>
            <a:ext cx="1168524" cy="1168524"/>
          </a:xfrm>
          <a:prstGeom prst="rect">
            <a:avLst/>
          </a:prstGeom>
        </p:spPr>
      </p:pic>
    </p:spTree>
    <p:extLst>
      <p:ext uri="{BB962C8B-B14F-4D97-AF65-F5344CB8AC3E}">
        <p14:creationId xmlns:p14="http://schemas.microsoft.com/office/powerpoint/2010/main" val="2068037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p:txBody>
          <a:bodyPr/>
          <a:lstStyle/>
          <a:p>
            <a:pPr marL="0" indent="0">
              <a:buNone/>
            </a:pPr>
            <a:r>
              <a:rPr lang="en-US" sz="1600" dirty="0"/>
              <a:t>10 (1) A person who seeks express consent for the doing of an act described in any of sections 6 to 8 must, when requesting consent, set out clearly and simply the following information:</a:t>
            </a:r>
          </a:p>
          <a:p>
            <a:pPr marL="0" indent="0">
              <a:buNone/>
            </a:pPr>
            <a:r>
              <a:rPr lang="en-US" sz="1600" dirty="0"/>
              <a:t>(a) the purpose or purposes for which the consent is being sought;</a:t>
            </a:r>
          </a:p>
          <a:p>
            <a:pPr marL="0" indent="0">
              <a:buNone/>
            </a:pPr>
            <a:r>
              <a:rPr lang="en-US" sz="1600" dirty="0"/>
              <a:t>(b) prescribed information that identifies the person seeking consent and, if the person is seeking consent on behalf of another person, prescribed information that identifies that other person; and</a:t>
            </a:r>
          </a:p>
          <a:p>
            <a:pPr marL="0" indent="0">
              <a:buNone/>
            </a:pPr>
            <a:r>
              <a:rPr lang="en-US" sz="1600" dirty="0"/>
              <a:t>(c) any other prescribed information.</a:t>
            </a:r>
            <a:endParaRPr lang="en-CA" sz="1600"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r>
              <a:rPr lang="en-CA" b="0" dirty="0"/>
              <a:t>(s. 10(9))</a:t>
            </a:r>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p:txBody>
          <a:bodyPr/>
          <a:lstStyle/>
          <a:p>
            <a:r>
              <a:rPr lang="en-CA" dirty="0"/>
              <a:t>Existing business or non-business relationship in previous 2 years</a:t>
            </a:r>
          </a:p>
          <a:p>
            <a:r>
              <a:rPr lang="en-CA" dirty="0"/>
              <a:t>Inquiry made in last 6 months</a:t>
            </a:r>
          </a:p>
          <a:p>
            <a:r>
              <a:rPr lang="en-CA" dirty="0"/>
              <a:t>Email conspicuously published</a:t>
            </a:r>
          </a:p>
          <a:p>
            <a:r>
              <a:rPr lang="en-CA" dirty="0"/>
              <a:t>“Business card” consent</a:t>
            </a:r>
          </a:p>
          <a:p>
            <a:pPr marL="0" indent="0">
              <a:buNone/>
            </a:pPr>
            <a:r>
              <a:rPr lang="en-CA" dirty="0"/>
              <a:t>(applies to s. 6 CEMs only)</a:t>
            </a:r>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11009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a:xfrm>
            <a:off x="457200" y="2636911"/>
            <a:ext cx="4040188" cy="3489251"/>
          </a:xfrm>
        </p:spPr>
        <p:txBody>
          <a:bodyPr/>
          <a:lstStyle/>
          <a:p>
            <a:pPr>
              <a:buFont typeface="Wingdings" panose="05000000000000000000" pitchFamily="2" charset="2"/>
              <a:buChar char="à"/>
            </a:pPr>
            <a:r>
              <a:rPr lang="en-CA" sz="3200" dirty="0">
                <a:sym typeface="Wingdings" panose="05000000000000000000" pitchFamily="2" charset="2"/>
              </a:rPr>
              <a:t>Lasts forever, or until consent withdrawn</a:t>
            </a:r>
          </a:p>
          <a:p>
            <a:pPr marL="0" indent="0">
              <a:buNone/>
            </a:pPr>
            <a:endParaRPr lang="en-CA"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endParaRPr lang="en-CA" b="0" dirty="0"/>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a:xfrm>
            <a:off x="4645025" y="2636911"/>
            <a:ext cx="4041775" cy="3489252"/>
          </a:xfrm>
        </p:spPr>
        <p:txBody>
          <a:bodyPr/>
          <a:lstStyle/>
          <a:p>
            <a:pPr marL="0" indent="0">
              <a:buNone/>
            </a:pPr>
            <a:r>
              <a:rPr lang="en-CA" sz="3200" dirty="0">
                <a:sym typeface="Wingdings" panose="05000000000000000000" pitchFamily="2" charset="2"/>
              </a:rPr>
              <a:t> Only lasts 2 years</a:t>
            </a:r>
            <a:endParaRPr lang="en-CA" sz="3200" dirty="0"/>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12452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86B-F5C2-4247-9540-7C2622CACE2B}"/>
              </a:ext>
            </a:extLst>
          </p:cNvPr>
          <p:cNvSpPr>
            <a:spLocks noGrp="1"/>
          </p:cNvSpPr>
          <p:nvPr>
            <p:ph type="title"/>
          </p:nvPr>
        </p:nvSpPr>
        <p:spPr/>
        <p:txBody>
          <a:bodyPr/>
          <a:lstStyle/>
          <a:p>
            <a:r>
              <a:rPr lang="en-CA" dirty="0"/>
              <a:t>Express consent</a:t>
            </a:r>
          </a:p>
        </p:txBody>
      </p:sp>
      <p:sp>
        <p:nvSpPr>
          <p:cNvPr id="4" name="Content Placeholder 3">
            <a:extLst>
              <a:ext uri="{FF2B5EF4-FFF2-40B4-BE49-F238E27FC236}">
                <a16:creationId xmlns:a16="http://schemas.microsoft.com/office/drawing/2014/main" id="{6BF0B96D-15D3-4C8A-9932-65FD1BC0997F}"/>
              </a:ext>
            </a:extLst>
          </p:cNvPr>
          <p:cNvSpPr>
            <a:spLocks noGrp="1"/>
          </p:cNvSpPr>
          <p:nvPr>
            <p:ph sz="half" idx="2"/>
          </p:nvPr>
        </p:nvSpPr>
        <p:spPr/>
        <p:txBody>
          <a:bodyPr/>
          <a:lstStyle/>
          <a:p>
            <a:pPr marL="514350" indent="-514350">
              <a:buFont typeface="+mj-lt"/>
              <a:buAutoNum type="arabicPeriod"/>
            </a:pPr>
            <a:r>
              <a:rPr lang="en-CA" dirty="0"/>
              <a:t>Name of the person asking for consent</a:t>
            </a:r>
          </a:p>
          <a:p>
            <a:pPr marL="514350" indent="-514350">
              <a:buFont typeface="+mj-lt"/>
              <a:buAutoNum type="arabicPeriod"/>
            </a:pPr>
            <a:r>
              <a:rPr lang="en-CA" dirty="0"/>
              <a:t>Purpose for seeking consent</a:t>
            </a:r>
          </a:p>
          <a:p>
            <a:pPr marL="514350" indent="-514350">
              <a:buFont typeface="+mj-lt"/>
              <a:buAutoNum type="arabicPeriod"/>
            </a:pPr>
            <a:r>
              <a:rPr lang="en-CA" dirty="0"/>
              <a:t>Message that you can “withdraw consent anytime”</a:t>
            </a:r>
          </a:p>
          <a:p>
            <a:pPr marL="514350" indent="-514350">
              <a:buFont typeface="+mj-lt"/>
              <a:buAutoNum type="arabicPeriod"/>
            </a:pPr>
            <a:r>
              <a:rPr lang="en-CA" dirty="0"/>
              <a:t>Contact information (</a:t>
            </a:r>
            <a:r>
              <a:rPr lang="en-CA" dirty="0" err="1"/>
              <a:t>i</a:t>
            </a:r>
            <a:r>
              <a:rPr lang="en-CA" dirty="0"/>
              <a:t>. electronic </a:t>
            </a:r>
            <a:r>
              <a:rPr lang="en-CA" b="1" dirty="0"/>
              <a:t>and</a:t>
            </a:r>
            <a:r>
              <a:rPr lang="en-CA" dirty="0"/>
              <a:t> </a:t>
            </a:r>
            <a:r>
              <a:rPr lang="en-CA" dirty="0" err="1"/>
              <a:t>ii.snail</a:t>
            </a:r>
            <a:r>
              <a:rPr lang="en-CA" dirty="0"/>
              <a:t> mail)</a:t>
            </a:r>
          </a:p>
        </p:txBody>
      </p:sp>
      <p:sp>
        <p:nvSpPr>
          <p:cNvPr id="5" name="Footer Placeholder 4">
            <a:extLst>
              <a:ext uri="{FF2B5EF4-FFF2-40B4-BE49-F238E27FC236}">
                <a16:creationId xmlns:a16="http://schemas.microsoft.com/office/drawing/2014/main" id="{5EC5D08C-684D-455F-A78B-28350FACA1E6}"/>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6" descr="express consent2.jpg">
            <a:extLst>
              <a:ext uri="{FF2B5EF4-FFF2-40B4-BE49-F238E27FC236}">
                <a16:creationId xmlns:a16="http://schemas.microsoft.com/office/drawing/2014/main" id="{B5A56393-EEE0-4E98-AE15-1E4CE7921202}"/>
              </a:ext>
            </a:extLst>
          </p:cNvPr>
          <p:cNvPicPr>
            <a:picLocks noGrp="1" noChangeAspect="1"/>
          </p:cNvPicPr>
          <p:nvPr>
            <p:ph sz="half" idx="1"/>
          </p:nvPr>
        </p:nvPicPr>
        <p:blipFill>
          <a:blip r:embed="rId2" cstate="print"/>
          <a:stretch>
            <a:fillRect/>
          </a:stretch>
        </p:blipFill>
        <p:spPr>
          <a:xfrm>
            <a:off x="457200" y="1875433"/>
            <a:ext cx="4038600" cy="3975496"/>
          </a:xfrm>
          <a:prstGeom prst="rect">
            <a:avLst/>
          </a:prstGeom>
        </p:spPr>
      </p:pic>
    </p:spTree>
    <p:extLst>
      <p:ext uri="{BB962C8B-B14F-4D97-AF65-F5344CB8AC3E}">
        <p14:creationId xmlns:p14="http://schemas.microsoft.com/office/powerpoint/2010/main" val="3089267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CEEC-EBD8-4D97-BF71-E738C04251E0}"/>
              </a:ext>
            </a:extLst>
          </p:cNvPr>
          <p:cNvSpPr>
            <a:spLocks noGrp="1"/>
          </p:cNvSpPr>
          <p:nvPr>
            <p:ph type="title"/>
          </p:nvPr>
        </p:nvSpPr>
        <p:spPr>
          <a:xfrm>
            <a:off x="0" y="274638"/>
            <a:ext cx="9144000" cy="1143000"/>
          </a:xfrm>
        </p:spPr>
        <p:txBody>
          <a:bodyPr/>
          <a:lstStyle/>
          <a:p>
            <a:r>
              <a:rPr lang="en-CA" dirty="0"/>
              <a:t>iii. CEM Form Requirements (s. 6(2))</a:t>
            </a:r>
          </a:p>
        </p:txBody>
      </p:sp>
      <p:sp>
        <p:nvSpPr>
          <p:cNvPr id="3" name="Content Placeholder 2">
            <a:extLst>
              <a:ext uri="{FF2B5EF4-FFF2-40B4-BE49-F238E27FC236}">
                <a16:creationId xmlns:a16="http://schemas.microsoft.com/office/drawing/2014/main" id="{2D5270FE-F85A-449D-B6F3-058760309E8A}"/>
              </a:ext>
            </a:extLst>
          </p:cNvPr>
          <p:cNvSpPr>
            <a:spLocks noGrp="1"/>
          </p:cNvSpPr>
          <p:nvPr>
            <p:ph idx="1"/>
          </p:nvPr>
        </p:nvSpPr>
        <p:spPr>
          <a:xfrm>
            <a:off x="457200" y="1417638"/>
            <a:ext cx="8229600" cy="4708525"/>
          </a:xfrm>
        </p:spPr>
        <p:txBody>
          <a:bodyPr/>
          <a:lstStyle/>
          <a:p>
            <a:pPr marL="514350" indent="-514350">
              <a:buFont typeface="+mj-lt"/>
              <a:buAutoNum type="arabicPeriod"/>
            </a:pPr>
            <a:r>
              <a:rPr lang="en-US" sz="2800" dirty="0"/>
              <a:t>Name  / organization of sender</a:t>
            </a:r>
          </a:p>
          <a:p>
            <a:pPr marL="514350" indent="-514350">
              <a:buFont typeface="+mj-lt"/>
              <a:buAutoNum type="arabicPeriod"/>
            </a:pPr>
            <a:r>
              <a:rPr lang="en-US" sz="2800" dirty="0"/>
              <a:t>If sent by 3</a:t>
            </a:r>
            <a:r>
              <a:rPr lang="en-US" sz="2800" baseline="30000" dirty="0"/>
              <a:t>rd</a:t>
            </a:r>
            <a:r>
              <a:rPr lang="en-US" sz="2800" dirty="0"/>
              <a:t> party, name / organization of person on behalf of whom CEM is sent and message that  “___ is sending this CEM on behalf of ___”</a:t>
            </a:r>
          </a:p>
          <a:p>
            <a:pPr marL="514350" indent="-514350">
              <a:buFont typeface="+mj-lt"/>
              <a:buAutoNum type="arabicPeriod"/>
            </a:pPr>
            <a:r>
              <a:rPr lang="en-US" sz="2800" dirty="0"/>
              <a:t>Information to “readily contact” sender </a:t>
            </a:r>
            <a:r>
              <a:rPr lang="en-US" sz="2800" dirty="0">
                <a:sym typeface="Wingdings" pitchFamily="2" charset="2"/>
              </a:rPr>
              <a:t> snail mail AND </a:t>
            </a:r>
            <a:r>
              <a:rPr lang="en-US" sz="2800" dirty="0"/>
              <a:t>phone or email or web address (or link thereto)</a:t>
            </a:r>
          </a:p>
          <a:p>
            <a:pPr marL="514350" indent="-514350">
              <a:buFont typeface="+mj-lt"/>
              <a:buAutoNum type="arabicPeriod"/>
            </a:pPr>
            <a:r>
              <a:rPr lang="en-US" sz="2800" dirty="0"/>
              <a:t>Unsubscribe mechanism (with its own requirements, see s. 11(1))</a:t>
            </a:r>
          </a:p>
          <a:p>
            <a:pPr marL="0" indent="0">
              <a:buNone/>
            </a:pPr>
            <a:endParaRPr lang="en-CA" dirty="0"/>
          </a:p>
        </p:txBody>
      </p:sp>
      <p:sp>
        <p:nvSpPr>
          <p:cNvPr id="4" name="Footer Placeholder 3">
            <a:extLst>
              <a:ext uri="{FF2B5EF4-FFF2-40B4-BE49-F238E27FC236}">
                <a16:creationId xmlns:a16="http://schemas.microsoft.com/office/drawing/2014/main" id="{2976E29F-B65B-4F4C-AE4E-4603057FF81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942030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Application</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r>
              <a:rPr lang="en-US" dirty="0"/>
              <a:t>CASL applies to </a:t>
            </a:r>
            <a:r>
              <a:rPr lang="en-US" b="1" dirty="0"/>
              <a:t>everyone</a:t>
            </a:r>
            <a:r>
              <a:rPr lang="en-US" dirty="0"/>
              <a:t> and not just businesses – individuals, not-for-profit </a:t>
            </a:r>
            <a:r>
              <a:rPr lang="en-US" dirty="0" err="1"/>
              <a:t>organisations</a:t>
            </a:r>
            <a:r>
              <a:rPr lang="en-US" dirty="0"/>
              <a:t>, incorporated and non-incorporated businesses are all covered (see </a:t>
            </a:r>
            <a:r>
              <a:rPr lang="en-US" i="1" dirty="0"/>
              <a:t>person</a:t>
            </a:r>
            <a:r>
              <a:rPr lang="en-US" dirty="0"/>
              <a:t> definition s. 1)</a:t>
            </a:r>
          </a:p>
          <a:p>
            <a:r>
              <a:rPr lang="en-US" dirty="0"/>
              <a:t>CASL does not apply to a telecommunications service providers who merely enable the transmission of a message (s. 7)</a:t>
            </a:r>
          </a:p>
          <a:p>
            <a:pPr marL="0" indent="0">
              <a:buNone/>
            </a:pPr>
            <a:endParaRPr lang="en-CA"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63814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Exceptions</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pPr marL="0" indent="0">
              <a:buNone/>
            </a:pPr>
            <a:r>
              <a:rPr lang="en-US" sz="2000" dirty="0"/>
              <a:t>The legislation does not apply to CEMs that are:</a:t>
            </a:r>
          </a:p>
          <a:p>
            <a:r>
              <a:rPr lang="en-US" sz="2000" dirty="0"/>
              <a:t>Sent by an individual with a personal or family relationship to the recipient </a:t>
            </a:r>
          </a:p>
          <a:p>
            <a:r>
              <a:rPr lang="en-US" sz="2000" dirty="0"/>
              <a:t>Sent within an </a:t>
            </a:r>
            <a:r>
              <a:rPr lang="en-US" sz="2000" dirty="0" err="1"/>
              <a:t>organisation</a:t>
            </a:r>
            <a:r>
              <a:rPr lang="en-US" sz="2000" dirty="0"/>
              <a:t> or between </a:t>
            </a:r>
            <a:r>
              <a:rPr lang="en-US" sz="2000" dirty="0" err="1"/>
              <a:t>organisations</a:t>
            </a:r>
            <a:r>
              <a:rPr lang="en-US" sz="2000" dirty="0"/>
              <a:t> that have a relationship </a:t>
            </a:r>
            <a:r>
              <a:rPr lang="en-US" sz="2000" b="1" dirty="0"/>
              <a:t>(the “B2B exception”)</a:t>
            </a:r>
          </a:p>
          <a:p>
            <a:r>
              <a:rPr lang="en-US" sz="2000" dirty="0"/>
              <a:t>Sent in response to a complaint or enquiry</a:t>
            </a:r>
          </a:p>
          <a:p>
            <a:r>
              <a:rPr lang="en-US" sz="2000" dirty="0"/>
              <a:t>Other exceptions are also set out in the Regulations (e.g. </a:t>
            </a:r>
            <a:r>
              <a:rPr lang="en-US" sz="2000" dirty="0" err="1"/>
              <a:t>charitibale</a:t>
            </a:r>
            <a:r>
              <a:rPr lang="en-US" sz="2000" dirty="0"/>
              <a:t> donations requests)</a:t>
            </a:r>
          </a:p>
          <a:p>
            <a:pPr marL="0" indent="0">
              <a:buNone/>
            </a:pPr>
            <a:r>
              <a:rPr lang="en-US" sz="2000" dirty="0"/>
              <a:t>Express or implied consent is not required if the message:</a:t>
            </a:r>
          </a:p>
          <a:p>
            <a:r>
              <a:rPr lang="en-US" sz="2000" dirty="0"/>
              <a:t>Is only a quote or estimate that was requested by the recipient </a:t>
            </a:r>
          </a:p>
          <a:p>
            <a:r>
              <a:rPr lang="en-US" sz="2000" dirty="0"/>
              <a:t>Relates to a commercial transaction previously agreed to by the recipient </a:t>
            </a:r>
          </a:p>
          <a:p>
            <a:r>
              <a:rPr lang="en-US" sz="2000" dirty="0"/>
              <a:t>Provides warranty or product recall information</a:t>
            </a:r>
          </a:p>
          <a:p>
            <a:r>
              <a:rPr lang="en-US" sz="2000" dirty="0"/>
              <a:t>Provides factual information relating to a product or ongoing service</a:t>
            </a:r>
          </a:p>
          <a:p>
            <a:pPr marL="0" indent="0">
              <a:buNone/>
            </a:pPr>
            <a:endParaRPr lang="en-CA" sz="2000"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899473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0B78-CD9A-448C-927A-C19B5F878D7A}"/>
              </a:ext>
            </a:extLst>
          </p:cNvPr>
          <p:cNvSpPr>
            <a:spLocks noGrp="1"/>
          </p:cNvSpPr>
          <p:nvPr>
            <p:ph type="title"/>
          </p:nvPr>
        </p:nvSpPr>
        <p:spPr/>
        <p:txBody>
          <a:bodyPr/>
          <a:lstStyle/>
          <a:p>
            <a:r>
              <a:rPr lang="en-CA" dirty="0"/>
              <a:t>iv. Other CASL notes - Extraterritoriality</a:t>
            </a:r>
          </a:p>
        </p:txBody>
      </p:sp>
      <p:sp>
        <p:nvSpPr>
          <p:cNvPr id="3" name="Content Placeholder 2">
            <a:extLst>
              <a:ext uri="{FF2B5EF4-FFF2-40B4-BE49-F238E27FC236}">
                <a16:creationId xmlns:a16="http://schemas.microsoft.com/office/drawing/2014/main" id="{52251ED5-181B-4B78-A742-1FC2018B8092}"/>
              </a:ext>
            </a:extLst>
          </p:cNvPr>
          <p:cNvSpPr>
            <a:spLocks noGrp="1"/>
          </p:cNvSpPr>
          <p:nvPr>
            <p:ph idx="1"/>
          </p:nvPr>
        </p:nvSpPr>
        <p:spPr>
          <a:xfrm>
            <a:off x="457200" y="1700808"/>
            <a:ext cx="8229600" cy="4425355"/>
          </a:xfrm>
        </p:spPr>
        <p:txBody>
          <a:bodyPr/>
          <a:lstStyle/>
          <a:p>
            <a:pPr marL="0" indent="0">
              <a:buNone/>
            </a:pPr>
            <a:r>
              <a:rPr lang="en-US" dirty="0"/>
              <a:t>12 (1) A person contravenes section 6 only if a computer system located in Canada is used to send </a:t>
            </a:r>
            <a:r>
              <a:rPr lang="en-US" b="1" dirty="0"/>
              <a:t>or access </a:t>
            </a:r>
            <a:r>
              <a:rPr lang="en-US" dirty="0"/>
              <a:t>the electronic message.</a:t>
            </a:r>
          </a:p>
          <a:p>
            <a:pPr marL="0" indent="0">
              <a:buNone/>
            </a:pPr>
            <a:endParaRPr lang="en-US" dirty="0"/>
          </a:p>
          <a:p>
            <a:pPr marL="0" indent="0">
              <a:buNone/>
            </a:pPr>
            <a:r>
              <a:rPr lang="en-US" dirty="0"/>
              <a:t>See e.g. Undertaking: ANCESTRY IRELAND UNLIMITED COMPANY</a:t>
            </a:r>
          </a:p>
          <a:p>
            <a:pPr marL="0" indent="0">
              <a:buNone/>
            </a:pPr>
            <a:r>
              <a:rPr lang="en-US" dirty="0"/>
              <a:t>CRTC File No.: 9090-2017-00480</a:t>
            </a:r>
          </a:p>
          <a:p>
            <a:pPr marL="0" indent="0">
              <a:buNone/>
            </a:pPr>
            <a:r>
              <a:rPr lang="en-CA" dirty="0"/>
              <a:t>(insufficient unsubscribe mechanism)</a:t>
            </a:r>
          </a:p>
        </p:txBody>
      </p:sp>
      <p:sp>
        <p:nvSpPr>
          <p:cNvPr id="4" name="Footer Placeholder 3">
            <a:extLst>
              <a:ext uri="{FF2B5EF4-FFF2-40B4-BE49-F238E27FC236}">
                <a16:creationId xmlns:a16="http://schemas.microsoft.com/office/drawing/2014/main" id="{86F18DBF-4E45-4BF6-9F40-0F3877B3EF6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941712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a:xfrm>
            <a:off x="0" y="274638"/>
            <a:ext cx="9144000" cy="1143000"/>
          </a:xfrm>
        </p:spPr>
        <p:txBody>
          <a:bodyPr/>
          <a:lstStyle/>
          <a:p>
            <a:r>
              <a:rPr lang="en-CA" dirty="0"/>
              <a:t>iv. Other CASL notes – Enforcement</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From OPC Website:</a:t>
            </a:r>
            <a:endParaRPr lang="en-CA" dirty="0"/>
          </a:p>
          <a:p>
            <a:pPr marL="0" indent="0">
              <a:buNone/>
            </a:pPr>
            <a:r>
              <a:rPr lang="en-CA" dirty="0">
                <a:sym typeface="Wingdings" panose="05000000000000000000" pitchFamily="2" charset="2"/>
              </a:rPr>
              <a:t>“</a:t>
            </a:r>
            <a:r>
              <a:rPr lang="en-US" dirty="0">
                <a:sym typeface="Wingdings" panose="05000000000000000000" pitchFamily="2" charset="2"/>
              </a:rPr>
              <a:t>The Office of the Privacy Commissioner of Canada (OPC) shares responsibility for enforcing CASL with the Canadian Radio-television and Telecommunications Commission (CRTC) and the federal Competition Bureau.”</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 fightspam.gc.ca to submit complaints</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85141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dirty="0"/>
              <a:t>Do </a:t>
            </a:r>
            <a:r>
              <a:rPr lang="en-CA" b="1" dirty="0"/>
              <a:t>not</a:t>
            </a:r>
            <a:r>
              <a:rPr lang="en-CA" dirty="0"/>
              <a:t> call them fines!</a:t>
            </a:r>
          </a:p>
          <a:p>
            <a:pPr marL="0" indent="0">
              <a:buNone/>
            </a:pPr>
            <a:r>
              <a:rPr lang="en-CA" dirty="0"/>
              <a:t>Call them </a:t>
            </a:r>
            <a:r>
              <a:rPr lang="en-CA" b="1" dirty="0"/>
              <a:t>Administrative Monetary Penalties</a:t>
            </a:r>
            <a:r>
              <a:rPr lang="en-CA" dirty="0"/>
              <a:t> (AMPs)</a:t>
            </a:r>
          </a:p>
          <a:p>
            <a:pPr marL="0" indent="0">
              <a:buNone/>
            </a:pPr>
            <a:endParaRPr lang="en-CA" dirty="0"/>
          </a:p>
          <a:p>
            <a:pPr marL="0" indent="0">
              <a:buNone/>
            </a:pPr>
            <a:r>
              <a:rPr lang="en-CA" dirty="0"/>
              <a:t>20(2) </a:t>
            </a:r>
            <a:r>
              <a:rPr lang="en-US" dirty="0"/>
              <a:t>The purpose of a penalty is to promote compliance with this Act and </a:t>
            </a:r>
            <a:r>
              <a:rPr lang="en-US" b="1" dirty="0"/>
              <a:t>not to punish</a:t>
            </a:r>
            <a:r>
              <a:rPr lang="en-US" dirty="0"/>
              <a:t>. </a:t>
            </a:r>
            <a:r>
              <a:rPr lang="en-US" i="1" dirty="0"/>
              <a:t>(emphasis added)</a:t>
            </a:r>
            <a:endParaRPr lang="en-CA" i="1"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37780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AMPs:</a:t>
            </a:r>
          </a:p>
          <a:p>
            <a:pPr marL="0" indent="0">
              <a:buNone/>
            </a:pPr>
            <a:endParaRPr lang="en-CA" sz="3600" dirty="0"/>
          </a:p>
          <a:p>
            <a:pPr marL="0" indent="0">
              <a:buNone/>
            </a:pPr>
            <a:r>
              <a:rPr lang="en-CA" sz="3600" dirty="0"/>
              <a:t>20(4) </a:t>
            </a:r>
            <a:r>
              <a:rPr lang="en-US" sz="3600" dirty="0"/>
              <a:t>The maximum penalty for a violation is $1,000,000 in the case of an individual, and $10,000,000 in the case of any other person.</a:t>
            </a:r>
            <a:endParaRPr lang="en-CA" sz="3600"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050919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CB8A-CEAA-4962-81C0-FE8D03C0CA37}"/>
              </a:ext>
            </a:extLst>
          </p:cNvPr>
          <p:cNvSpPr>
            <a:spLocks noGrp="1"/>
          </p:cNvSpPr>
          <p:nvPr>
            <p:ph type="title"/>
          </p:nvPr>
        </p:nvSpPr>
        <p:spPr/>
        <p:txBody>
          <a:bodyPr/>
          <a:lstStyle/>
          <a:p>
            <a:r>
              <a:rPr lang="en-CA" dirty="0"/>
              <a:t>We’re not F*</a:t>
            </a:r>
            <a:r>
              <a:rPr lang="en-CA" dirty="0" err="1"/>
              <a:t>ing</a:t>
            </a:r>
            <a:r>
              <a:rPr lang="en-CA" dirty="0"/>
              <a:t> around here</a:t>
            </a:r>
          </a:p>
        </p:txBody>
      </p:sp>
      <p:sp>
        <p:nvSpPr>
          <p:cNvPr id="3" name="Content Placeholder 2">
            <a:extLst>
              <a:ext uri="{FF2B5EF4-FFF2-40B4-BE49-F238E27FC236}">
                <a16:creationId xmlns:a16="http://schemas.microsoft.com/office/drawing/2014/main" id="{1BAB95AF-A136-436D-B737-0318ED2E1279}"/>
              </a:ext>
            </a:extLst>
          </p:cNvPr>
          <p:cNvSpPr>
            <a:spLocks noGrp="1"/>
          </p:cNvSpPr>
          <p:nvPr>
            <p:ph idx="1"/>
          </p:nvPr>
        </p:nvSpPr>
        <p:spPr/>
        <p:txBody>
          <a:bodyPr/>
          <a:lstStyle/>
          <a:p>
            <a:pPr marL="0" indent="0">
              <a:buNone/>
            </a:pPr>
            <a:r>
              <a:rPr lang="en-CA" dirty="0"/>
              <a:t>Porter Airlines – $ 150,000 </a:t>
            </a:r>
          </a:p>
          <a:p>
            <a:pPr marL="0" indent="0">
              <a:buNone/>
            </a:pPr>
            <a:r>
              <a:rPr lang="en-CA" dirty="0"/>
              <a:t>Rogers Media – $ 200,000 </a:t>
            </a:r>
          </a:p>
          <a:p>
            <a:pPr marL="0" indent="0">
              <a:buNone/>
            </a:pPr>
            <a:r>
              <a:rPr lang="en-CA" b="1" dirty="0"/>
              <a:t>CEO</a:t>
            </a:r>
            <a:r>
              <a:rPr lang="en-CA" dirty="0"/>
              <a:t> Brian Conley - $100,000</a:t>
            </a:r>
          </a:p>
          <a:p>
            <a:pPr marL="0" indent="0">
              <a:buNone/>
            </a:pPr>
            <a:r>
              <a:rPr lang="en-CA" dirty="0"/>
              <a:t>Amazon - $ 1,150,000 (incl. </a:t>
            </a:r>
            <a:r>
              <a:rPr lang="en-CA" i="1" dirty="0"/>
              <a:t>Competition Act </a:t>
            </a:r>
            <a:r>
              <a:rPr lang="en-CA" dirty="0"/>
              <a:t>violations)</a:t>
            </a:r>
          </a:p>
          <a:p>
            <a:pPr marL="0" indent="0">
              <a:buNone/>
            </a:pPr>
            <a:endParaRPr lang="en-CA" dirty="0"/>
          </a:p>
          <a:p>
            <a:pPr marL="0" indent="0">
              <a:buNone/>
            </a:pPr>
            <a:r>
              <a:rPr lang="en-CA" dirty="0" err="1"/>
              <a:t>CompuFinder</a:t>
            </a:r>
            <a:r>
              <a:rPr lang="en-CA" dirty="0"/>
              <a:t> – $ 1,100,000 (at first, stand by…)</a:t>
            </a:r>
          </a:p>
          <a:p>
            <a:pPr marL="0" indent="0">
              <a:buNone/>
            </a:pPr>
            <a:r>
              <a:rPr lang="en-CA" dirty="0"/>
              <a:t>William </a:t>
            </a:r>
            <a:r>
              <a:rPr lang="en-CA" dirty="0" err="1"/>
              <a:t>Rapanos</a:t>
            </a:r>
            <a:r>
              <a:rPr lang="en-CA" dirty="0"/>
              <a:t> – $ 15,000 (stand by)</a:t>
            </a:r>
          </a:p>
          <a:p>
            <a:pPr marL="0" indent="0">
              <a:buNone/>
            </a:pPr>
            <a:endParaRPr lang="en-CA" dirty="0"/>
          </a:p>
        </p:txBody>
      </p:sp>
      <p:sp>
        <p:nvSpPr>
          <p:cNvPr id="4" name="Footer Placeholder 3">
            <a:extLst>
              <a:ext uri="{FF2B5EF4-FFF2-40B4-BE49-F238E27FC236}">
                <a16:creationId xmlns:a16="http://schemas.microsoft.com/office/drawing/2014/main" id="{96BCD03E-45C2-4D6B-A980-68D959C5A91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29311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Ghazal Alqatarneh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873152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Can I Sue?</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“Private Right of Action”</a:t>
            </a:r>
            <a:r>
              <a:rPr lang="en-CA" dirty="0"/>
              <a:t> (s. 47)</a:t>
            </a:r>
          </a:p>
          <a:p>
            <a:pPr marL="0" indent="0">
              <a:buNone/>
            </a:pPr>
            <a:endParaRPr lang="en-CA" dirty="0"/>
          </a:p>
          <a:p>
            <a:pPr marL="0" indent="0">
              <a:buNone/>
            </a:pPr>
            <a:r>
              <a:rPr lang="en-CA" dirty="0">
                <a:sym typeface="Wingdings" panose="05000000000000000000" pitchFamily="2" charset="2"/>
              </a:rPr>
              <a:t> Intended to come into force July 1, 2017 (CASL July 1, 2014), but they changed their minds at the last minute (literally!), still not in force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66265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Final CASL text note – WTF???</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endParaRPr lang="en-CA" dirty="0"/>
          </a:p>
          <a:p>
            <a:pPr marL="0" indent="0">
              <a:buNone/>
            </a:pPr>
            <a:r>
              <a:rPr lang="en-CA" u="sng" dirty="0"/>
              <a:t>s. 1(3):</a:t>
            </a:r>
          </a:p>
          <a:p>
            <a:pPr marL="0" indent="0">
              <a:buNone/>
            </a:pPr>
            <a:endParaRPr lang="en-CA" dirty="0"/>
          </a:p>
          <a:p>
            <a:pPr marL="0" indent="0">
              <a:buNone/>
            </a:pPr>
            <a:r>
              <a:rPr lang="en-US" dirty="0"/>
              <a:t>An electronic message that contains a request for consent to send a message described in subsection (2) is also considered to be a commercial electronic message.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421064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242-C399-4BD5-AA11-CDCD61F69B41}"/>
              </a:ext>
            </a:extLst>
          </p:cNvPr>
          <p:cNvSpPr>
            <a:spLocks noGrp="1"/>
          </p:cNvSpPr>
          <p:nvPr>
            <p:ph type="title"/>
          </p:nvPr>
        </p:nvSpPr>
        <p:spPr>
          <a:xfrm>
            <a:off x="457200" y="274637"/>
            <a:ext cx="8229600" cy="1556023"/>
          </a:xfrm>
        </p:spPr>
        <p:txBody>
          <a:bodyPr/>
          <a:lstStyle/>
          <a:p>
            <a:r>
              <a:rPr lang="en-CA" dirty="0"/>
              <a:t>Compliance and Enforcement Decision CRTC 2017-65 </a:t>
            </a:r>
            <a:br>
              <a:rPr lang="en-CA" dirty="0"/>
            </a:br>
            <a:r>
              <a:rPr lang="en-CA" dirty="0"/>
              <a:t>(the “</a:t>
            </a:r>
            <a:r>
              <a:rPr lang="en-CA" dirty="0" err="1"/>
              <a:t>Rapanos</a:t>
            </a:r>
            <a:r>
              <a:rPr lang="en-CA" dirty="0"/>
              <a:t> Decision”)</a:t>
            </a:r>
          </a:p>
        </p:txBody>
      </p:sp>
      <p:sp>
        <p:nvSpPr>
          <p:cNvPr id="3" name="Content Placeholder 2">
            <a:extLst>
              <a:ext uri="{FF2B5EF4-FFF2-40B4-BE49-F238E27FC236}">
                <a16:creationId xmlns:a16="http://schemas.microsoft.com/office/drawing/2014/main" id="{BAEFB2FC-A5F6-4FE9-91E9-3BF6DA986D4F}"/>
              </a:ext>
            </a:extLst>
          </p:cNvPr>
          <p:cNvSpPr>
            <a:spLocks noGrp="1"/>
          </p:cNvSpPr>
          <p:nvPr>
            <p:ph idx="1"/>
          </p:nvPr>
        </p:nvSpPr>
        <p:spPr>
          <a:xfrm>
            <a:off x="457200" y="2204864"/>
            <a:ext cx="8229600" cy="3921299"/>
          </a:xfrm>
        </p:spPr>
        <p:txBody>
          <a:bodyPr/>
          <a:lstStyle/>
          <a:p>
            <a:pPr marL="0" indent="0">
              <a:buNone/>
            </a:pPr>
            <a:r>
              <a:rPr lang="en-CA" sz="2800" u="sng" dirty="0"/>
              <a:t>F</a:t>
            </a:r>
            <a:r>
              <a:rPr lang="en-CA" sz="2800" dirty="0"/>
              <a:t>: William </a:t>
            </a:r>
            <a:r>
              <a:rPr lang="en-CA" sz="2800" dirty="0" err="1"/>
              <a:t>Rapanos</a:t>
            </a:r>
            <a:r>
              <a:rPr lang="en-CA" sz="2800" dirty="0"/>
              <a:t> sent a lot of spam, people complained</a:t>
            </a:r>
          </a:p>
          <a:p>
            <a:pPr marL="0" indent="0">
              <a:buNone/>
            </a:pPr>
            <a:r>
              <a:rPr lang="en-CA" sz="2800" u="sng" dirty="0"/>
              <a:t>Issue</a:t>
            </a:r>
            <a:r>
              <a:rPr lang="en-CA" sz="2800" dirty="0"/>
              <a:t>: Violated CASL s. 6?</a:t>
            </a:r>
          </a:p>
          <a:p>
            <a:pPr marL="0" indent="0">
              <a:buNone/>
            </a:pPr>
            <a:r>
              <a:rPr lang="en-CA" sz="2800" u="sng" dirty="0"/>
              <a:t>Held</a:t>
            </a:r>
            <a:r>
              <a:rPr lang="en-CA" sz="2800" dirty="0"/>
              <a:t>: Hell yes, all the parts of it, $15,000 AMP from Notice of Violation upheld</a:t>
            </a:r>
          </a:p>
          <a:p>
            <a:pPr marL="0" indent="0">
              <a:buNone/>
            </a:pPr>
            <a:r>
              <a:rPr lang="en-CA" sz="2800" u="sng" dirty="0"/>
              <a:t>Importance</a:t>
            </a:r>
            <a:r>
              <a:rPr lang="en-CA" sz="2800" dirty="0"/>
              <a:t> </a:t>
            </a:r>
            <a:r>
              <a:rPr lang="en-CA" sz="2800" dirty="0">
                <a:sym typeface="Wingdings" panose="05000000000000000000" pitchFamily="2" charset="2"/>
              </a:rPr>
              <a:t> 1</a:t>
            </a:r>
            <a:r>
              <a:rPr lang="en-CA" sz="2800" baseline="30000" dirty="0">
                <a:sym typeface="Wingdings" panose="05000000000000000000" pitchFamily="2" charset="2"/>
              </a:rPr>
              <a:t>st</a:t>
            </a:r>
            <a:r>
              <a:rPr lang="en-CA" sz="2800" dirty="0">
                <a:sym typeface="Wingdings" panose="05000000000000000000" pitchFamily="2" charset="2"/>
              </a:rPr>
              <a:t> </a:t>
            </a:r>
            <a:r>
              <a:rPr lang="en-CA" sz="2800" b="1" dirty="0">
                <a:sym typeface="Wingdings" panose="05000000000000000000" pitchFamily="2" charset="2"/>
              </a:rPr>
              <a:t>individual</a:t>
            </a:r>
            <a:r>
              <a:rPr lang="en-CA" sz="2800" dirty="0">
                <a:sym typeface="Wingdings" panose="05000000000000000000" pitchFamily="2" charset="2"/>
              </a:rPr>
              <a:t> penalized, only 2</a:t>
            </a:r>
            <a:r>
              <a:rPr lang="en-CA" sz="2800" baseline="30000" dirty="0">
                <a:sym typeface="Wingdings" panose="05000000000000000000" pitchFamily="2" charset="2"/>
              </a:rPr>
              <a:t>nd</a:t>
            </a:r>
            <a:r>
              <a:rPr lang="en-CA" sz="2800" dirty="0">
                <a:sym typeface="Wingdings" panose="05000000000000000000" pitchFamily="2" charset="2"/>
              </a:rPr>
              <a:t>  reported decision so detailed explanations and analysis, CRTC really pissed at </a:t>
            </a:r>
            <a:r>
              <a:rPr lang="en-CA" sz="2800" dirty="0" err="1">
                <a:sym typeface="Wingdings" panose="05000000000000000000" pitchFamily="2" charset="2"/>
              </a:rPr>
              <a:t>Rapanos</a:t>
            </a:r>
            <a:endParaRPr lang="en-CA" sz="2800" dirty="0"/>
          </a:p>
        </p:txBody>
      </p:sp>
      <p:sp>
        <p:nvSpPr>
          <p:cNvPr id="4" name="Footer Placeholder 3">
            <a:extLst>
              <a:ext uri="{FF2B5EF4-FFF2-40B4-BE49-F238E27FC236}">
                <a16:creationId xmlns:a16="http://schemas.microsoft.com/office/drawing/2014/main" id="{71B65D0E-FDC7-4819-B6F6-D2AF1F97791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19445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D564-D95F-4E19-A5BD-C6C6328370F5}"/>
              </a:ext>
            </a:extLst>
          </p:cNvPr>
          <p:cNvSpPr>
            <a:spLocks noGrp="1"/>
          </p:cNvSpPr>
          <p:nvPr>
            <p:ph type="title"/>
          </p:nvPr>
        </p:nvSpPr>
        <p:spPr>
          <a:xfrm>
            <a:off x="457200" y="274637"/>
            <a:ext cx="8229600" cy="2276104"/>
          </a:xfrm>
        </p:spPr>
        <p:txBody>
          <a:bodyPr/>
          <a:lstStyle/>
          <a:p>
            <a:r>
              <a:rPr lang="en-CA" dirty="0"/>
              <a:t>Hey this CASL thingy sounds like it might have issues, constitutional and otherwise!</a:t>
            </a:r>
          </a:p>
        </p:txBody>
      </p:sp>
      <p:sp>
        <p:nvSpPr>
          <p:cNvPr id="3" name="Content Placeholder 2">
            <a:extLst>
              <a:ext uri="{FF2B5EF4-FFF2-40B4-BE49-F238E27FC236}">
                <a16:creationId xmlns:a16="http://schemas.microsoft.com/office/drawing/2014/main" id="{E72EEC68-1BB7-4C0D-9518-89CF2D3E20CF}"/>
              </a:ext>
            </a:extLst>
          </p:cNvPr>
          <p:cNvSpPr>
            <a:spLocks noGrp="1"/>
          </p:cNvSpPr>
          <p:nvPr>
            <p:ph idx="1"/>
          </p:nvPr>
        </p:nvSpPr>
        <p:spPr>
          <a:xfrm>
            <a:off x="457200" y="2550742"/>
            <a:ext cx="8229600" cy="3575422"/>
          </a:xfrm>
        </p:spPr>
        <p:txBody>
          <a:bodyPr/>
          <a:lstStyle/>
          <a:p>
            <a:pPr marL="0" indent="0">
              <a:buNone/>
            </a:pPr>
            <a:r>
              <a:rPr lang="en-US" i="1" u="sng" dirty="0"/>
              <a:t>3510395 Canada Inc. v. Attorney General of Canada</a:t>
            </a:r>
            <a:r>
              <a:rPr lang="en-US" i="1" dirty="0"/>
              <a:t> </a:t>
            </a:r>
            <a:r>
              <a:rPr lang="en-US" dirty="0"/>
              <a:t>aka “</a:t>
            </a:r>
            <a:r>
              <a:rPr lang="en-CA" u="sng" dirty="0" err="1"/>
              <a:t>CompuFinder</a:t>
            </a:r>
            <a:r>
              <a:rPr lang="en-CA" u="sng" dirty="0"/>
              <a:t>”:</a:t>
            </a:r>
            <a:endParaRPr lang="en-CA" dirty="0"/>
          </a:p>
          <a:p>
            <a:pPr>
              <a:buFont typeface="Wingdings" panose="05000000000000000000" pitchFamily="2" charset="2"/>
              <a:buChar char="Ø"/>
            </a:pPr>
            <a:r>
              <a:rPr lang="en-CA" sz="2800" dirty="0"/>
              <a:t>Compliance and Enforcement Decision CRTC 2017-367</a:t>
            </a:r>
          </a:p>
          <a:p>
            <a:pPr>
              <a:buFont typeface="Wingdings" panose="05000000000000000000" pitchFamily="2" charset="2"/>
              <a:buChar char="Ø"/>
            </a:pPr>
            <a:r>
              <a:rPr lang="en-CA" sz="2800" dirty="0"/>
              <a:t>Compliance and Enforcement Decision CRTC 2017-368</a:t>
            </a:r>
          </a:p>
          <a:p>
            <a:pPr>
              <a:buFont typeface="Wingdings" panose="05000000000000000000" pitchFamily="2" charset="2"/>
              <a:buChar char="Ø"/>
            </a:pPr>
            <a:r>
              <a:rPr lang="en-CA" sz="2800" dirty="0"/>
              <a:t>2020 FCA 103</a:t>
            </a:r>
          </a:p>
        </p:txBody>
      </p:sp>
      <p:sp>
        <p:nvSpPr>
          <p:cNvPr id="4" name="Footer Placeholder 3">
            <a:extLst>
              <a:ext uri="{FF2B5EF4-FFF2-40B4-BE49-F238E27FC236}">
                <a16:creationId xmlns:a16="http://schemas.microsoft.com/office/drawing/2014/main" id="{1938C3DF-0636-4E74-BEB1-F2A9BD5DE604}"/>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631452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312D-31A9-450E-8051-2C92197A12FB}"/>
              </a:ext>
            </a:extLst>
          </p:cNvPr>
          <p:cNvSpPr>
            <a:spLocks noGrp="1"/>
          </p:cNvSpPr>
          <p:nvPr>
            <p:ph type="title"/>
          </p:nvPr>
        </p:nvSpPr>
        <p:spPr/>
        <p:txBody>
          <a:bodyPr/>
          <a:lstStyle/>
          <a:p>
            <a:r>
              <a:rPr lang="en-CA" dirty="0" err="1"/>
              <a:t>CompuFinder</a:t>
            </a:r>
            <a:endParaRPr lang="en-CA" dirty="0"/>
          </a:p>
        </p:txBody>
      </p:sp>
      <p:sp>
        <p:nvSpPr>
          <p:cNvPr id="3" name="Content Placeholder 2">
            <a:extLst>
              <a:ext uri="{FF2B5EF4-FFF2-40B4-BE49-F238E27FC236}">
                <a16:creationId xmlns:a16="http://schemas.microsoft.com/office/drawing/2014/main" id="{B2285C83-DA7D-4ED9-9F33-621C8F06990D}"/>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Thomas Power </a:t>
            </a:r>
            <a:r>
              <a:rPr lang="en-CA" dirty="0"/>
              <a:t>presentation</a:t>
            </a:r>
          </a:p>
        </p:txBody>
      </p:sp>
      <p:sp>
        <p:nvSpPr>
          <p:cNvPr id="4" name="Footer Placeholder 3">
            <a:extLst>
              <a:ext uri="{FF2B5EF4-FFF2-40B4-BE49-F238E27FC236}">
                <a16:creationId xmlns:a16="http://schemas.microsoft.com/office/drawing/2014/main" id="{BEDB7DD5-4CB8-4175-9C08-BBBF2F31F43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67774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18DA-8B41-D51B-12A5-EDC469C71F38}"/>
              </a:ext>
            </a:extLst>
          </p:cNvPr>
          <p:cNvSpPr>
            <a:spLocks noGrp="1"/>
          </p:cNvSpPr>
          <p:nvPr>
            <p:ph type="title"/>
          </p:nvPr>
        </p:nvSpPr>
        <p:spPr/>
        <p:txBody>
          <a:bodyPr/>
          <a:lstStyle/>
          <a:p>
            <a:r>
              <a:rPr lang="en-CA" dirty="0" err="1"/>
              <a:t>CompuFinder</a:t>
            </a:r>
            <a:r>
              <a:rPr lang="en-CA" dirty="0"/>
              <a:t> @ SCC?</a:t>
            </a:r>
          </a:p>
        </p:txBody>
      </p:sp>
      <p:sp>
        <p:nvSpPr>
          <p:cNvPr id="3" name="Content Placeholder 2">
            <a:extLst>
              <a:ext uri="{FF2B5EF4-FFF2-40B4-BE49-F238E27FC236}">
                <a16:creationId xmlns:a16="http://schemas.microsoft.com/office/drawing/2014/main" id="{121A04E9-8036-5DA3-6ECF-B445F3680D21}"/>
              </a:ext>
            </a:extLst>
          </p:cNvPr>
          <p:cNvSpPr>
            <a:spLocks noGrp="1"/>
          </p:cNvSpPr>
          <p:nvPr>
            <p:ph idx="1"/>
          </p:nvPr>
        </p:nvSpPr>
        <p:spPr>
          <a:xfrm>
            <a:off x="457200" y="1844824"/>
            <a:ext cx="8229600" cy="4281339"/>
          </a:xfrm>
        </p:spPr>
        <p:txBody>
          <a:bodyPr/>
          <a:lstStyle/>
          <a:p>
            <a:pPr marL="0" indent="0">
              <a:buNone/>
            </a:pPr>
            <a:r>
              <a:rPr lang="en-US" dirty="0"/>
              <a:t>“The application for leave to appeal from the judgments of the Federal Court of Appeal, Numbers A-382-17 and A-383-17, 2020 FCA 103, dated June 5, 2020, is dismissed with costs.”</a:t>
            </a:r>
          </a:p>
          <a:p>
            <a:pPr marL="0" indent="0">
              <a:buNone/>
            </a:pPr>
            <a:r>
              <a:rPr lang="en-US" dirty="0"/>
              <a:t>(2021-03-04)</a:t>
            </a:r>
            <a:endParaRPr lang="en-CA" dirty="0"/>
          </a:p>
        </p:txBody>
      </p:sp>
      <p:sp>
        <p:nvSpPr>
          <p:cNvPr id="4" name="Footer Placeholder 3">
            <a:extLst>
              <a:ext uri="{FF2B5EF4-FFF2-40B4-BE49-F238E27FC236}">
                <a16:creationId xmlns:a16="http://schemas.microsoft.com/office/drawing/2014/main" id="{790835E1-7E01-0D13-42F6-949952E7407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707079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4961-61AD-4EFE-BF5A-F080C55AE9B1}"/>
              </a:ext>
            </a:extLst>
          </p:cNvPr>
          <p:cNvSpPr>
            <a:spLocks noGrp="1"/>
          </p:cNvSpPr>
          <p:nvPr>
            <p:ph type="title"/>
          </p:nvPr>
        </p:nvSpPr>
        <p:spPr/>
        <p:txBody>
          <a:bodyPr/>
          <a:lstStyle/>
          <a:p>
            <a:r>
              <a:rPr lang="en-CA" dirty="0"/>
              <a:t>Other Anti-Spam Laws</a:t>
            </a:r>
          </a:p>
        </p:txBody>
      </p:sp>
      <p:sp>
        <p:nvSpPr>
          <p:cNvPr id="3" name="Text Placeholder 2">
            <a:extLst>
              <a:ext uri="{FF2B5EF4-FFF2-40B4-BE49-F238E27FC236}">
                <a16:creationId xmlns:a16="http://schemas.microsoft.com/office/drawing/2014/main" id="{E9E81091-2F9D-4E4D-A563-10357072ACA4}"/>
              </a:ext>
            </a:extLst>
          </p:cNvPr>
          <p:cNvSpPr>
            <a:spLocks noGrp="1"/>
          </p:cNvSpPr>
          <p:nvPr>
            <p:ph type="body" idx="1"/>
          </p:nvPr>
        </p:nvSpPr>
        <p:spPr/>
        <p:txBody>
          <a:bodyPr/>
          <a:lstStyle/>
          <a:p>
            <a:r>
              <a:rPr lang="en-CA" dirty="0"/>
              <a:t> </a:t>
            </a:r>
          </a:p>
        </p:txBody>
      </p:sp>
      <p:sp>
        <p:nvSpPr>
          <p:cNvPr id="4" name="Content Placeholder 3">
            <a:extLst>
              <a:ext uri="{FF2B5EF4-FFF2-40B4-BE49-F238E27FC236}">
                <a16:creationId xmlns:a16="http://schemas.microsoft.com/office/drawing/2014/main" id="{4FBA961A-4632-49EA-9DC7-CA8E3D92AEC6}"/>
              </a:ext>
            </a:extLst>
          </p:cNvPr>
          <p:cNvSpPr>
            <a:spLocks noGrp="1"/>
          </p:cNvSpPr>
          <p:nvPr>
            <p:ph sz="half" idx="2"/>
          </p:nvPr>
        </p:nvSpPr>
        <p:spPr>
          <a:xfrm>
            <a:off x="457200" y="2996951"/>
            <a:ext cx="4040188" cy="3129211"/>
          </a:xfrm>
        </p:spPr>
        <p:txBody>
          <a:bodyPr/>
          <a:lstStyle/>
          <a:p>
            <a:pPr marL="0" indent="0">
              <a:buNone/>
            </a:pPr>
            <a:r>
              <a:rPr lang="en-CA" i="1" dirty="0"/>
              <a:t>CAN-SPAM Act</a:t>
            </a:r>
            <a:r>
              <a:rPr lang="en-CA" dirty="0"/>
              <a:t> 2003</a:t>
            </a:r>
          </a:p>
          <a:p>
            <a:pPr marL="0" indent="0">
              <a:buNone/>
            </a:pPr>
            <a:r>
              <a:rPr lang="en-CA" dirty="0"/>
              <a:t>(</a:t>
            </a:r>
            <a:r>
              <a:rPr lang="en-US" dirty="0"/>
              <a:t>Controlling the Assault of Non-Solicited Pornography And Marketing)</a:t>
            </a:r>
          </a:p>
          <a:p>
            <a:pPr marL="0" indent="0">
              <a:buNone/>
            </a:pPr>
            <a:endParaRPr lang="en-CA" dirty="0"/>
          </a:p>
          <a:p>
            <a:pPr marL="0" indent="0">
              <a:buNone/>
            </a:pPr>
            <a:r>
              <a:rPr lang="en-CA" dirty="0">
                <a:sym typeface="Wingdings" panose="05000000000000000000" pitchFamily="2" charset="2"/>
              </a:rPr>
              <a:t> Just have an unsubscribe mechanism and tell people who you are, and you’re fine!</a:t>
            </a:r>
            <a:endParaRPr lang="en-CA" dirty="0"/>
          </a:p>
        </p:txBody>
      </p:sp>
      <p:sp>
        <p:nvSpPr>
          <p:cNvPr id="5" name="Text Placeholder 4">
            <a:extLst>
              <a:ext uri="{FF2B5EF4-FFF2-40B4-BE49-F238E27FC236}">
                <a16:creationId xmlns:a16="http://schemas.microsoft.com/office/drawing/2014/main" id="{AFB12025-9B44-4C3A-AF67-F2E9CD9365EF}"/>
              </a:ext>
            </a:extLst>
          </p:cNvPr>
          <p:cNvSpPr>
            <a:spLocks noGrp="1"/>
          </p:cNvSpPr>
          <p:nvPr>
            <p:ph type="body" sz="quarter" idx="3"/>
          </p:nvPr>
        </p:nvSpPr>
        <p:spPr/>
        <p:txBody>
          <a:bodyPr/>
          <a:lstStyle/>
          <a:p>
            <a:r>
              <a:rPr lang="en-CA" dirty="0"/>
              <a:t> </a:t>
            </a:r>
          </a:p>
        </p:txBody>
      </p:sp>
      <p:sp>
        <p:nvSpPr>
          <p:cNvPr id="6" name="Content Placeholder 5">
            <a:extLst>
              <a:ext uri="{FF2B5EF4-FFF2-40B4-BE49-F238E27FC236}">
                <a16:creationId xmlns:a16="http://schemas.microsoft.com/office/drawing/2014/main" id="{A5E21BF5-3CFC-4F6A-800E-F192FFE65B29}"/>
              </a:ext>
            </a:extLst>
          </p:cNvPr>
          <p:cNvSpPr>
            <a:spLocks noGrp="1"/>
          </p:cNvSpPr>
          <p:nvPr>
            <p:ph sz="quarter" idx="4"/>
          </p:nvPr>
        </p:nvSpPr>
        <p:spPr>
          <a:xfrm>
            <a:off x="4355976" y="2996951"/>
            <a:ext cx="4788023" cy="3129212"/>
          </a:xfrm>
        </p:spPr>
        <p:txBody>
          <a:bodyPr/>
          <a:lstStyle/>
          <a:p>
            <a:pPr marL="0" indent="0">
              <a:buNone/>
            </a:pPr>
            <a:r>
              <a:rPr lang="en-CA" b="1" i="1" dirty="0" err="1"/>
              <a:t>ePrivacy</a:t>
            </a:r>
            <a:r>
              <a:rPr lang="en-CA" b="1" i="1" dirty="0"/>
              <a:t> Directive </a:t>
            </a:r>
            <a:r>
              <a:rPr lang="en-CA" dirty="0"/>
              <a:t>(2002)</a:t>
            </a:r>
            <a:r>
              <a:rPr lang="en-CA" b="1" dirty="0"/>
              <a:t>, art. 13</a:t>
            </a:r>
          </a:p>
          <a:p>
            <a:pPr>
              <a:buFont typeface="Wingdings" panose="05000000000000000000" pitchFamily="2" charset="2"/>
              <a:buChar char="à"/>
            </a:pPr>
            <a:r>
              <a:rPr lang="en-CA" dirty="0">
                <a:sym typeface="Wingdings" panose="05000000000000000000" pitchFamily="2" charset="2"/>
              </a:rPr>
              <a:t>Prior consent required</a:t>
            </a:r>
          </a:p>
          <a:p>
            <a:pPr>
              <a:buFont typeface="Wingdings" panose="05000000000000000000" pitchFamily="2" charset="2"/>
              <a:buChar char="à"/>
            </a:pPr>
            <a:r>
              <a:rPr lang="en-CA" dirty="0">
                <a:sym typeface="Wingdings" panose="05000000000000000000" pitchFamily="2" charset="2"/>
              </a:rPr>
              <a:t>GDPR did not change much</a:t>
            </a:r>
          </a:p>
          <a:p>
            <a:pPr>
              <a:buFont typeface="Wingdings" panose="05000000000000000000" pitchFamily="2" charset="2"/>
              <a:buChar char="à"/>
            </a:pPr>
            <a:r>
              <a:rPr lang="en-CA" dirty="0">
                <a:sym typeface="Wingdings" panose="05000000000000000000" pitchFamily="2" charset="2"/>
              </a:rPr>
              <a:t>Up to Member States to pass their own laws and enforce</a:t>
            </a:r>
          </a:p>
          <a:p>
            <a:pPr>
              <a:buFont typeface="Wingdings" panose="05000000000000000000" pitchFamily="2" charset="2"/>
              <a:buChar char="à"/>
            </a:pPr>
            <a:r>
              <a:rPr lang="en-CA" i="1" dirty="0" err="1">
                <a:sym typeface="Wingdings" panose="05000000000000000000" pitchFamily="2" charset="2"/>
              </a:rPr>
              <a:t>ePrivacy</a:t>
            </a:r>
            <a:r>
              <a:rPr lang="en-CA" i="1" dirty="0">
                <a:sym typeface="Wingdings" panose="05000000000000000000" pitchFamily="2" charset="2"/>
              </a:rPr>
              <a:t> Regulation </a:t>
            </a:r>
            <a:r>
              <a:rPr lang="en-CA" dirty="0">
                <a:sym typeface="Wingdings" panose="05000000000000000000" pitchFamily="2" charset="2"/>
              </a:rPr>
              <a:t>was drafted to go with GDPR, not yet in force</a:t>
            </a:r>
            <a:endParaRPr lang="en-CA" dirty="0"/>
          </a:p>
        </p:txBody>
      </p:sp>
      <p:sp>
        <p:nvSpPr>
          <p:cNvPr id="7" name="Footer Placeholder 6">
            <a:extLst>
              <a:ext uri="{FF2B5EF4-FFF2-40B4-BE49-F238E27FC236}">
                <a16:creationId xmlns:a16="http://schemas.microsoft.com/office/drawing/2014/main" id="{E4DC1961-9FFA-4B53-B557-15969377CB82}"/>
              </a:ext>
            </a:extLst>
          </p:cNvPr>
          <p:cNvSpPr>
            <a:spLocks noGrp="1"/>
          </p:cNvSpPr>
          <p:nvPr>
            <p:ph type="ftr" sz="quarter" idx="11"/>
          </p:nvPr>
        </p:nvSpPr>
        <p:spPr/>
        <p:txBody>
          <a:bodyPr/>
          <a:lstStyle/>
          <a:p>
            <a:pPr>
              <a:defRPr/>
            </a:pPr>
            <a:r>
              <a:rPr lang="en-US"/>
              <a:t>Class 11</a:t>
            </a:r>
            <a:endParaRPr lang="en-US" dirty="0"/>
          </a:p>
        </p:txBody>
      </p:sp>
      <p:pic>
        <p:nvPicPr>
          <p:cNvPr id="9" name="Picture 3" descr="C:\Users\egratt\Desktop\800px-Flag_of_the_United_States_svg.png">
            <a:extLst>
              <a:ext uri="{FF2B5EF4-FFF2-40B4-BE49-F238E27FC236}">
                <a16:creationId xmlns:a16="http://schemas.microsoft.com/office/drawing/2014/main" id="{84FB1386-ABD7-4084-BD29-891FC74AC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07398"/>
            <a:ext cx="1498993"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BB3E0C-F207-478D-812D-8518AD297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587614"/>
            <a:ext cx="1508265"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72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2</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Miranda Bohns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71965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DB52-FA76-E71A-2E4D-363AB64B6AB2}"/>
              </a:ext>
            </a:extLst>
          </p:cNvPr>
          <p:cNvSpPr>
            <a:spLocks noGrp="1"/>
          </p:cNvSpPr>
          <p:nvPr>
            <p:ph type="title"/>
          </p:nvPr>
        </p:nvSpPr>
        <p:spPr/>
        <p:txBody>
          <a:bodyPr/>
          <a:lstStyle/>
          <a:p>
            <a:r>
              <a:rPr lang="en-CA" dirty="0"/>
              <a:t>In the News</a:t>
            </a:r>
          </a:p>
        </p:txBody>
      </p:sp>
      <p:pic>
        <p:nvPicPr>
          <p:cNvPr id="6" name="Content Placeholder 5">
            <a:extLst>
              <a:ext uri="{FF2B5EF4-FFF2-40B4-BE49-F238E27FC236}">
                <a16:creationId xmlns:a16="http://schemas.microsoft.com/office/drawing/2014/main" id="{A9E12CBF-7047-BE77-ACFA-894C883AD316}"/>
              </a:ext>
            </a:extLst>
          </p:cNvPr>
          <p:cNvPicPr>
            <a:picLocks noGrp="1" noChangeAspect="1"/>
          </p:cNvPicPr>
          <p:nvPr>
            <p:ph idx="1"/>
          </p:nvPr>
        </p:nvPicPr>
        <p:blipFill>
          <a:blip r:embed="rId2"/>
          <a:stretch>
            <a:fillRect/>
          </a:stretch>
        </p:blipFill>
        <p:spPr>
          <a:xfrm>
            <a:off x="1681162" y="2358231"/>
            <a:ext cx="5781675" cy="3009900"/>
          </a:xfrm>
        </p:spPr>
      </p:pic>
      <p:sp>
        <p:nvSpPr>
          <p:cNvPr id="4" name="Footer Placeholder 3">
            <a:extLst>
              <a:ext uri="{FF2B5EF4-FFF2-40B4-BE49-F238E27FC236}">
                <a16:creationId xmlns:a16="http://schemas.microsoft.com/office/drawing/2014/main" id="{80790524-8B64-A561-B445-167E54C79F0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89841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831B-8B26-5654-DC2B-1F6511E0F4C6}"/>
              </a:ext>
            </a:extLst>
          </p:cNvPr>
          <p:cNvSpPr>
            <a:spLocks noGrp="1"/>
          </p:cNvSpPr>
          <p:nvPr>
            <p:ph type="title"/>
          </p:nvPr>
        </p:nvSpPr>
        <p:spPr/>
        <p:txBody>
          <a:bodyPr/>
          <a:lstStyle/>
          <a:p>
            <a:r>
              <a:rPr lang="en-CA" dirty="0"/>
              <a:t>Pop Quiz!!!!!</a:t>
            </a:r>
          </a:p>
        </p:txBody>
      </p:sp>
      <p:sp>
        <p:nvSpPr>
          <p:cNvPr id="3" name="Content Placeholder 2">
            <a:extLst>
              <a:ext uri="{FF2B5EF4-FFF2-40B4-BE49-F238E27FC236}">
                <a16:creationId xmlns:a16="http://schemas.microsoft.com/office/drawing/2014/main" id="{6EC296F5-AF0C-FE9D-53C2-9F96AF819090}"/>
              </a:ext>
            </a:extLst>
          </p:cNvPr>
          <p:cNvSpPr>
            <a:spLocks noGrp="1"/>
          </p:cNvSpPr>
          <p:nvPr>
            <p:ph idx="1"/>
          </p:nvPr>
        </p:nvSpPr>
        <p:spPr/>
        <p:txBody>
          <a:bodyPr/>
          <a:lstStyle/>
          <a:p>
            <a:pPr marL="0" indent="0">
              <a:buNone/>
            </a:pPr>
            <a:r>
              <a:rPr lang="en-CA" dirty="0">
                <a:sym typeface="Wingdings" panose="05000000000000000000" pitchFamily="2" charset="2"/>
              </a:rPr>
              <a:t> </a:t>
            </a:r>
            <a:r>
              <a:rPr lang="en-CA" dirty="0"/>
              <a:t>Open an email or grab a piece of paper</a:t>
            </a:r>
          </a:p>
          <a:p>
            <a:pPr>
              <a:buFont typeface="Wingdings" panose="05000000000000000000" pitchFamily="2" charset="2"/>
              <a:buChar char="à"/>
            </a:pPr>
            <a:r>
              <a:rPr lang="en-CA" dirty="0">
                <a:sym typeface="Wingdings" panose="05000000000000000000" pitchFamily="2" charset="2"/>
              </a:rPr>
              <a:t>Fill in the blank, 30 seconds only…</a:t>
            </a:r>
          </a:p>
          <a:p>
            <a:pPr marL="0" indent="0">
              <a:buNone/>
            </a:pPr>
            <a:r>
              <a:rPr lang="en-CA" dirty="0">
                <a:sym typeface="Wingdings" panose="05000000000000000000" pitchFamily="2" charset="2"/>
              </a:rPr>
              <a:t>READY, SET, …</a:t>
            </a:r>
          </a:p>
          <a:p>
            <a:pPr marL="0" indent="0">
              <a:buNone/>
            </a:pPr>
            <a:endParaRPr lang="en-CA" dirty="0">
              <a:sym typeface="Wingdings" panose="05000000000000000000" pitchFamily="2" charset="2"/>
            </a:endParaRPr>
          </a:p>
          <a:p>
            <a:pPr marL="0" indent="0">
              <a:buNone/>
            </a:pPr>
            <a:r>
              <a:rPr lang="en-CA" b="1" dirty="0">
                <a:sym typeface="Wingdings" panose="05000000000000000000" pitchFamily="2" charset="2"/>
              </a:rPr>
              <a:t>“You can send personal data of Europeans from Europe to Canada because Canada has been determined to have an ________________”</a:t>
            </a:r>
            <a:endParaRPr lang="en-CA" b="1" dirty="0"/>
          </a:p>
        </p:txBody>
      </p:sp>
      <p:sp>
        <p:nvSpPr>
          <p:cNvPr id="4" name="Footer Placeholder 3">
            <a:extLst>
              <a:ext uri="{FF2B5EF4-FFF2-40B4-BE49-F238E27FC236}">
                <a16:creationId xmlns:a16="http://schemas.microsoft.com/office/drawing/2014/main" id="{004979CC-BC87-0B70-1C7C-8FC7266F780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3513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47322</TotalTime>
  <Words>4312</Words>
  <Application>Microsoft Office PowerPoint</Application>
  <PresentationFormat>On-screen Show (4:3)</PresentationFormat>
  <Paragraphs>422</Paragraphs>
  <Slides>66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CIDFont+F2</vt:lpstr>
      <vt:lpstr>Wingdings</vt:lpstr>
      <vt:lpstr>Office Theme</vt:lpstr>
      <vt:lpstr>Class 11 – November 22  (1) Finishing Europe and RTBF  (2) Delicious (3) Introduction to the Substantive Law of Cybercrime in Canada (in my dreams…)</vt:lpstr>
      <vt:lpstr>Admin Crap</vt:lpstr>
      <vt:lpstr>Essay Notes and Tips</vt:lpstr>
      <vt:lpstr>Essay Formalities</vt:lpstr>
      <vt:lpstr>Other announcements</vt:lpstr>
      <vt:lpstr>News Item 1</vt:lpstr>
      <vt:lpstr>News Item 2</vt:lpstr>
      <vt:lpstr>In the News</vt:lpstr>
      <vt:lpstr>Pop Quiz!!!!!</vt:lpstr>
      <vt:lpstr>Now where were we…</vt:lpstr>
      <vt:lpstr>Do we have a RTBF in Canada?</vt:lpstr>
      <vt:lpstr>A.T. v. Globe24h.com</vt:lpstr>
      <vt:lpstr>A.T. v. Globe24h.com</vt:lpstr>
      <vt:lpstr>A.T. v. Globe24h.com</vt:lpstr>
      <vt:lpstr>A.T. v. Globe24h.com</vt:lpstr>
      <vt:lpstr>A.T. v. Globe24h.com</vt:lpstr>
      <vt:lpstr>Maybe Rhetorical Question</vt:lpstr>
      <vt:lpstr>OPC answers rhetorical question with a yes!</vt:lpstr>
      <vt:lpstr>“Obligations under the Act”</vt:lpstr>
      <vt:lpstr>But!</vt:lpstr>
      <vt:lpstr>Federal Court Reference</vt:lpstr>
      <vt:lpstr>Reference re Subsection 18.3(1) of the Federal Courts Act, 2019 FC 957 (July 2019)</vt:lpstr>
      <vt:lpstr>Reference re Subsection 18.3(1) of the Federal Courts Act, 2021 FC 723</vt:lpstr>
      <vt:lpstr>Reference re Subsection 18.3(1) of the Federal Courts Act, 2021 FC 723</vt:lpstr>
      <vt:lpstr>Reference re Subsection 18.3(1) of the Federal Courts Act, 2021 FC 723</vt:lpstr>
      <vt:lpstr>Reference re Subsection 18.3(1) of the Federal Courts Act, 2021 FC 723</vt:lpstr>
      <vt:lpstr>Reference re Subsection 18.3(1) of the Federal Courts Act, 2021 FC 723</vt:lpstr>
      <vt:lpstr>Reference re Subsection 18.3(1) of the Federal Courts Act, 2021 FC 723</vt:lpstr>
      <vt:lpstr>Reference re Subsection 18.3(1) of the Federal Courts Act, 2021 FC 723</vt:lpstr>
      <vt:lpstr>2021 FC 723 on Appeal</vt:lpstr>
      <vt:lpstr>So is there a rtbf in canada? Maybe!  But also canada has 10 provinces some of whom have their own privacy laws…</vt:lpstr>
      <vt:lpstr>Quebec Bill 64 / Law 25  (Provision in force September 2023)</vt:lpstr>
      <vt:lpstr>Quebec Bill 64 / Law 25  (Provision in force September 2023)</vt:lpstr>
      <vt:lpstr>Fin But Don’t forget the right to be forgotten…</vt:lpstr>
      <vt:lpstr>SPAM SPAM SPAM EGGS SAUSAGE AND SPAM – When selling you stuff online clashes with your privacy rights</vt:lpstr>
      <vt:lpstr>CASL – Canada’s Anti-Spam Law</vt:lpstr>
      <vt:lpstr>SPAM is a problem!</vt:lpstr>
      <vt:lpstr>SPAM is a problem</vt:lpstr>
      <vt:lpstr>The Anti-SPAM Law is also a problem</vt:lpstr>
      <vt:lpstr>So why should we care?</vt:lpstr>
      <vt:lpstr>The Anti-Spam Law not just Spam</vt:lpstr>
      <vt:lpstr>Sections 7 and 8</vt:lpstr>
      <vt:lpstr>The 3 basics of CASL</vt:lpstr>
      <vt:lpstr>i. CEMs – s. 1(2)</vt:lpstr>
      <vt:lpstr>“Electronic message”</vt:lpstr>
      <vt:lpstr>“Commercial Activity” (s. 1 def.)</vt:lpstr>
      <vt:lpstr>CEM?</vt:lpstr>
      <vt:lpstr>“Sent to an electronic address”</vt:lpstr>
      <vt:lpstr>ii. Consent </vt:lpstr>
      <vt:lpstr>ii. Consent </vt:lpstr>
      <vt:lpstr>Express consent</vt:lpstr>
      <vt:lpstr>iii. CEM Form Requirements (s. 6(2))</vt:lpstr>
      <vt:lpstr>iv. Other CASL notes - Application</vt:lpstr>
      <vt:lpstr>iv. Other CASL notes - Exceptions</vt:lpstr>
      <vt:lpstr>iv. Other CASL notes - Extraterritoriality</vt:lpstr>
      <vt:lpstr>iv. Other CASL notes – Enforcement</vt:lpstr>
      <vt:lpstr>iv. Other CASL notes - $$$$</vt:lpstr>
      <vt:lpstr>iv. Other CASL notes - $$$$</vt:lpstr>
      <vt:lpstr>We’re not F*ing around here</vt:lpstr>
      <vt:lpstr>iv. Other CASL notes – Can I Sue?</vt:lpstr>
      <vt:lpstr>Final CASL text note – WTF???</vt:lpstr>
      <vt:lpstr>Compliance and Enforcement Decision CRTC 2017-65  (the “Rapanos Decision”)</vt:lpstr>
      <vt:lpstr>Hey this CASL thingy sounds like it might have issues, constitutional and otherwise!</vt:lpstr>
      <vt:lpstr>CompuFinder</vt:lpstr>
      <vt:lpstr>CompuFinder @ SCC?</vt:lpstr>
      <vt:lpstr>Other Anti-Spam Laws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1529</cp:revision>
  <dcterms:created xsi:type="dcterms:W3CDTF">2011-09-16T14:20:42Z</dcterms:created>
  <dcterms:modified xsi:type="dcterms:W3CDTF">2022-11-23T00:02:31Z</dcterms:modified>
</cp:coreProperties>
</file>