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71" r:id="rId5"/>
    <p:sldId id="259" r:id="rId6"/>
    <p:sldId id="258" r:id="rId7"/>
    <p:sldId id="260" r:id="rId8"/>
    <p:sldId id="270" r:id="rId9"/>
    <p:sldId id="261" r:id="rId10"/>
    <p:sldId id="262" r:id="rId11"/>
    <p:sldId id="263" r:id="rId12"/>
    <p:sldId id="264" r:id="rId13"/>
    <p:sldId id="265" r:id="rId14"/>
    <p:sldId id="266" r:id="rId15"/>
    <p:sldId id="267" r:id="rId16"/>
    <p:sldId id="269"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varScale="1">
        <p:scale>
          <a:sx n="87" d="100"/>
          <a:sy n="87" d="100"/>
        </p:scale>
        <p:origin x="298" y="8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7381" y="2852937"/>
            <a:ext cx="10794571" cy="1470025"/>
          </a:xfrm>
        </p:spPr>
        <p:txBody>
          <a:bodyPr/>
          <a:lstStyle>
            <a:lvl1pPr>
              <a:defRPr>
                <a:solidFill>
                  <a:schemeClr val="tx1"/>
                </a:solidFill>
              </a:defRPr>
            </a:lvl1pPr>
          </a:lstStyle>
          <a:p>
            <a:r>
              <a:rPr lang="en-US" dirty="0"/>
              <a:t>Click to edit Master title style</a:t>
            </a:r>
            <a:endParaRPr lang="en-CA" dirty="0"/>
          </a:p>
        </p:txBody>
      </p:sp>
      <p:sp>
        <p:nvSpPr>
          <p:cNvPr id="3" name="Subtitle 2"/>
          <p:cNvSpPr>
            <a:spLocks noGrp="1"/>
          </p:cNvSpPr>
          <p:nvPr>
            <p:ph type="subTitle" idx="1"/>
          </p:nvPr>
        </p:nvSpPr>
        <p:spPr>
          <a:xfrm>
            <a:off x="527381" y="4149080"/>
            <a:ext cx="8342379" cy="1752600"/>
          </a:xfrm>
        </p:spPr>
        <p:txBody>
          <a:bodyPr/>
          <a:lstStyle>
            <a:lvl1pPr marL="0" indent="0" algn="l">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endParaRPr lang="en-CA" dirty="0"/>
          </a:p>
        </p:txBody>
      </p:sp>
      <p:sp>
        <p:nvSpPr>
          <p:cNvPr id="4" name="Date Placeholder 3"/>
          <p:cNvSpPr>
            <a:spLocks noGrp="1"/>
          </p:cNvSpPr>
          <p:nvPr>
            <p:ph type="dt" sz="half" idx="10"/>
          </p:nvPr>
        </p:nvSpPr>
        <p:spPr/>
        <p:txBody>
          <a:bodyPr/>
          <a:lstStyle/>
          <a:p>
            <a:fld id="{D7A0B5AA-D365-4696-851B-0D667D2B30B2}" type="datetimeFigureOut">
              <a:rPr lang="en-CA" smtClean="0"/>
              <a:t>2022-11-22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951C77-BD84-45FB-BBFC-CE8456936DC8}" type="slidenum">
              <a:rPr lang="en-CA" smtClean="0"/>
              <a:t>‹#›</a:t>
            </a:fld>
            <a:endParaRPr lang="en-CA"/>
          </a:p>
        </p:txBody>
      </p:sp>
    </p:spTree>
    <p:extLst>
      <p:ext uri="{BB962C8B-B14F-4D97-AF65-F5344CB8AC3E}">
        <p14:creationId xmlns:p14="http://schemas.microsoft.com/office/powerpoint/2010/main" val="1732072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7A0B5AA-D365-4696-851B-0D667D2B30B2}" type="datetimeFigureOut">
              <a:rPr lang="en-CA" smtClean="0"/>
              <a:t>2022-11-22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951C77-BD84-45FB-BBFC-CE8456936DC8}" type="slidenum">
              <a:rPr lang="en-CA" smtClean="0"/>
              <a:t>‹#›</a:t>
            </a:fld>
            <a:endParaRPr lang="en-CA"/>
          </a:p>
        </p:txBody>
      </p:sp>
    </p:spTree>
    <p:extLst>
      <p:ext uri="{BB962C8B-B14F-4D97-AF65-F5344CB8AC3E}">
        <p14:creationId xmlns:p14="http://schemas.microsoft.com/office/powerpoint/2010/main" val="1403505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7A0B5AA-D365-4696-851B-0D667D2B30B2}" type="datetimeFigureOut">
              <a:rPr lang="en-CA" smtClean="0"/>
              <a:t>2022-11-22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951C77-BD84-45FB-BBFC-CE8456936DC8}" type="slidenum">
              <a:rPr lang="en-CA" smtClean="0"/>
              <a:t>‹#›</a:t>
            </a:fld>
            <a:endParaRPr lang="en-CA"/>
          </a:p>
        </p:txBody>
      </p:sp>
    </p:spTree>
    <p:extLst>
      <p:ext uri="{BB962C8B-B14F-4D97-AF65-F5344CB8AC3E}">
        <p14:creationId xmlns:p14="http://schemas.microsoft.com/office/powerpoint/2010/main" val="13730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0" name="Picture 2" descr="C:\Users\Power\Documents\Tommy\Work\Science\background1.png"/>
          <p:cNvPicPr>
            <a:picLocks noChangeAspect="1" noChangeArrowheads="1"/>
          </p:cNvPicPr>
          <p:nvPr/>
        </p:nvPicPr>
        <p:blipFill>
          <a:blip r:embed="rId2" cstate="print"/>
          <a:srcRect/>
          <a:stretch>
            <a:fillRect/>
          </a:stretch>
        </p:blipFill>
        <p:spPr bwMode="auto">
          <a:xfrm>
            <a:off x="0" y="0"/>
            <a:ext cx="12192000" cy="6863280"/>
          </a:xfrm>
          <a:prstGeom prst="rect">
            <a:avLst/>
          </a:prstGeom>
          <a:noFill/>
        </p:spPr>
      </p:pic>
      <p:sp>
        <p:nvSpPr>
          <p:cNvPr id="2" name="Title 1"/>
          <p:cNvSpPr>
            <a:spLocks noGrp="1"/>
          </p:cNvSpPr>
          <p:nvPr>
            <p:ph type="title"/>
          </p:nvPr>
        </p:nvSpPr>
        <p:spPr>
          <a:xfrm>
            <a:off x="0" y="332656"/>
            <a:ext cx="10972800" cy="1143000"/>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CA" dirty="0"/>
          </a:p>
        </p:txBody>
      </p:sp>
      <p:sp>
        <p:nvSpPr>
          <p:cNvPr id="3" name="Content Placeholder 2"/>
          <p:cNvSpPr>
            <a:spLocks noGrp="1"/>
          </p:cNvSpPr>
          <p:nvPr>
            <p:ph idx="1"/>
          </p:nvPr>
        </p:nvSpPr>
        <p:spPr/>
        <p:txBody>
          <a:bodyPr/>
          <a:lstStyle>
            <a:lvl1pPr>
              <a:spcAft>
                <a:spcPts val="1000"/>
              </a:spcAft>
              <a:defRPr>
                <a:latin typeface="Arial" panose="020B0604020202020204" pitchFamily="34" charset="0"/>
                <a:cs typeface="Arial" panose="020B0604020202020204" pitchFamily="34" charset="0"/>
              </a:defRPr>
            </a:lvl1pPr>
            <a:lvl2pPr>
              <a:spcAft>
                <a:spcPts val="1000"/>
              </a:spcAft>
              <a:defRPr>
                <a:latin typeface="Arial" panose="020B0604020202020204" pitchFamily="34" charset="0"/>
                <a:cs typeface="Arial" panose="020B0604020202020204" pitchFamily="34" charset="0"/>
              </a:defRPr>
            </a:lvl2pPr>
            <a:lvl3pPr>
              <a:spcAft>
                <a:spcPts val="1000"/>
              </a:spcAft>
              <a:defRPr>
                <a:latin typeface="Arial" panose="020B0604020202020204" pitchFamily="34" charset="0"/>
                <a:cs typeface="Arial" panose="020B0604020202020204" pitchFamily="34" charset="0"/>
              </a:defRPr>
            </a:lvl3pPr>
            <a:lvl4pPr>
              <a:spcAft>
                <a:spcPts val="1000"/>
              </a:spcAft>
              <a:defRPr>
                <a:latin typeface="Arial" panose="020B0604020202020204" pitchFamily="34" charset="0"/>
                <a:cs typeface="Arial" panose="020B0604020202020204" pitchFamily="34" charset="0"/>
              </a:defRPr>
            </a:lvl4pPr>
            <a:lvl5pPr>
              <a:spcAft>
                <a:spcPts val="1000"/>
              </a:spcAft>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D7A0B5AA-D365-4696-851B-0D667D2B30B2}" type="datetimeFigureOut">
              <a:rPr lang="en-CA" smtClean="0"/>
              <a:t>2022-11-22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951C77-BD84-45FB-BBFC-CE8456936DC8}" type="slidenum">
              <a:rPr lang="en-CA" smtClean="0"/>
              <a:t>‹#›</a:t>
            </a:fld>
            <a:endParaRPr lang="en-CA"/>
          </a:p>
        </p:txBody>
      </p:sp>
    </p:spTree>
    <p:extLst>
      <p:ext uri="{BB962C8B-B14F-4D97-AF65-F5344CB8AC3E}">
        <p14:creationId xmlns:p14="http://schemas.microsoft.com/office/powerpoint/2010/main" val="737522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A0B5AA-D365-4696-851B-0D667D2B30B2}" type="datetimeFigureOut">
              <a:rPr lang="en-CA" smtClean="0"/>
              <a:t>2022-11-22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951C77-BD84-45FB-BBFC-CE8456936DC8}" type="slidenum">
              <a:rPr lang="en-CA" smtClean="0"/>
              <a:t>‹#›</a:t>
            </a:fld>
            <a:endParaRPr lang="en-CA"/>
          </a:p>
        </p:txBody>
      </p:sp>
    </p:spTree>
    <p:extLst>
      <p:ext uri="{BB962C8B-B14F-4D97-AF65-F5344CB8AC3E}">
        <p14:creationId xmlns:p14="http://schemas.microsoft.com/office/powerpoint/2010/main" val="56616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descr="C:\Users\Power\Documents\Tommy\Work\Science\background1.png"/>
          <p:cNvPicPr>
            <a:picLocks noChangeAspect="1" noChangeArrowheads="1"/>
          </p:cNvPicPr>
          <p:nvPr/>
        </p:nvPicPr>
        <p:blipFill>
          <a:blip r:embed="rId2" cstate="print"/>
          <a:srcRect/>
          <a:stretch>
            <a:fillRect/>
          </a:stretch>
        </p:blipFill>
        <p:spPr bwMode="auto">
          <a:xfrm>
            <a:off x="4690" y="0"/>
            <a:ext cx="12182621" cy="6858000"/>
          </a:xfrm>
          <a:prstGeom prst="rect">
            <a:avLst/>
          </a:prstGeom>
          <a:noFill/>
        </p:spPr>
      </p:pic>
      <p:sp>
        <p:nvSpPr>
          <p:cNvPr id="2" name="Title 1"/>
          <p:cNvSpPr>
            <a:spLocks noGrp="1"/>
          </p:cNvSpPr>
          <p:nvPr>
            <p:ph type="title"/>
          </p:nvPr>
        </p:nvSpPr>
        <p:spPr>
          <a:xfrm>
            <a:off x="0" y="332656"/>
            <a:ext cx="10972800" cy="1143000"/>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CA" dirty="0"/>
          </a:p>
        </p:txBody>
      </p:sp>
      <p:sp>
        <p:nvSpPr>
          <p:cNvPr id="3" name="Content Placeholder 2"/>
          <p:cNvSpPr>
            <a:spLocks noGrp="1"/>
          </p:cNvSpPr>
          <p:nvPr>
            <p:ph sz="half" idx="1"/>
          </p:nvPr>
        </p:nvSpPr>
        <p:spPr>
          <a:xfrm>
            <a:off x="609600" y="1600201"/>
            <a:ext cx="5384800" cy="4525963"/>
          </a:xfrm>
        </p:spPr>
        <p:txBody>
          <a:bodyPr/>
          <a:lstStyle>
            <a:lvl1pPr>
              <a:spcBef>
                <a:spcPts val="1000"/>
              </a:spcBef>
              <a:spcAft>
                <a:spcPts val="1000"/>
              </a:spcAft>
              <a:defRPr sz="3733">
                <a:latin typeface="Arial" panose="020B0604020202020204" pitchFamily="34" charset="0"/>
                <a:cs typeface="Arial" panose="020B0604020202020204" pitchFamily="34" charset="0"/>
              </a:defRPr>
            </a:lvl1pPr>
            <a:lvl2pPr>
              <a:spcBef>
                <a:spcPts val="1000"/>
              </a:spcBef>
              <a:spcAft>
                <a:spcPts val="1000"/>
              </a:spcAft>
              <a:defRPr sz="3200">
                <a:latin typeface="Arial" panose="020B0604020202020204" pitchFamily="34" charset="0"/>
                <a:cs typeface="Arial" panose="020B0604020202020204" pitchFamily="34" charset="0"/>
              </a:defRPr>
            </a:lvl2pPr>
            <a:lvl3pPr>
              <a:spcBef>
                <a:spcPts val="1000"/>
              </a:spcBef>
              <a:spcAft>
                <a:spcPts val="1000"/>
              </a:spcAft>
              <a:defRPr sz="2667">
                <a:latin typeface="Arial" panose="020B0604020202020204" pitchFamily="34" charset="0"/>
                <a:cs typeface="Arial" panose="020B0604020202020204" pitchFamily="34" charset="0"/>
              </a:defRPr>
            </a:lvl3pPr>
            <a:lvl4pPr>
              <a:spcBef>
                <a:spcPts val="1000"/>
              </a:spcBef>
              <a:spcAft>
                <a:spcPts val="1000"/>
              </a:spcAft>
              <a:defRPr sz="2400">
                <a:latin typeface="Arial" panose="020B0604020202020204" pitchFamily="34" charset="0"/>
                <a:cs typeface="Arial" panose="020B0604020202020204" pitchFamily="34" charset="0"/>
              </a:defRPr>
            </a:lvl4pPr>
            <a:lvl5pPr>
              <a:spcBef>
                <a:spcPts val="1000"/>
              </a:spcBef>
              <a:spcAft>
                <a:spcPts val="1000"/>
              </a:spcAft>
              <a:defRPr sz="2400">
                <a:latin typeface="Arial" panose="020B0604020202020204" pitchFamily="34" charset="0"/>
                <a:cs typeface="Arial" panose="020B0604020202020204"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6197600" y="1600201"/>
            <a:ext cx="5384800" cy="4525963"/>
          </a:xfrm>
        </p:spPr>
        <p:txBody>
          <a:bodyPr/>
          <a:lstStyle>
            <a:lvl1pPr>
              <a:spcBef>
                <a:spcPts val="1000"/>
              </a:spcBef>
              <a:spcAft>
                <a:spcPts val="1000"/>
              </a:spcAft>
              <a:defRPr sz="3733">
                <a:latin typeface="Arial" panose="020B0604020202020204" pitchFamily="34" charset="0"/>
                <a:cs typeface="Arial" panose="020B0604020202020204" pitchFamily="34" charset="0"/>
              </a:defRPr>
            </a:lvl1pPr>
            <a:lvl2pPr>
              <a:spcBef>
                <a:spcPts val="1000"/>
              </a:spcBef>
              <a:spcAft>
                <a:spcPts val="1000"/>
              </a:spcAft>
              <a:defRPr sz="3200">
                <a:latin typeface="Arial" panose="020B0604020202020204" pitchFamily="34" charset="0"/>
                <a:cs typeface="Arial" panose="020B0604020202020204" pitchFamily="34" charset="0"/>
              </a:defRPr>
            </a:lvl2pPr>
            <a:lvl3pPr>
              <a:spcBef>
                <a:spcPts val="1000"/>
              </a:spcBef>
              <a:spcAft>
                <a:spcPts val="1000"/>
              </a:spcAft>
              <a:defRPr sz="2667">
                <a:latin typeface="Arial" panose="020B0604020202020204" pitchFamily="34" charset="0"/>
                <a:cs typeface="Arial" panose="020B0604020202020204" pitchFamily="34" charset="0"/>
              </a:defRPr>
            </a:lvl3pPr>
            <a:lvl4pPr>
              <a:spcBef>
                <a:spcPts val="1000"/>
              </a:spcBef>
              <a:spcAft>
                <a:spcPts val="1000"/>
              </a:spcAft>
              <a:defRPr sz="2400">
                <a:latin typeface="Arial" panose="020B0604020202020204" pitchFamily="34" charset="0"/>
                <a:cs typeface="Arial" panose="020B0604020202020204" pitchFamily="34" charset="0"/>
              </a:defRPr>
            </a:lvl4pPr>
            <a:lvl5pPr>
              <a:spcBef>
                <a:spcPts val="1000"/>
              </a:spcBef>
              <a:spcAft>
                <a:spcPts val="1000"/>
              </a:spcAft>
              <a:defRPr sz="2400">
                <a:latin typeface="Arial" panose="020B0604020202020204" pitchFamily="34" charset="0"/>
                <a:cs typeface="Arial" panose="020B0604020202020204"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Date Placeholder 4"/>
          <p:cNvSpPr>
            <a:spLocks noGrp="1"/>
          </p:cNvSpPr>
          <p:nvPr>
            <p:ph type="dt" sz="half" idx="10"/>
          </p:nvPr>
        </p:nvSpPr>
        <p:spPr/>
        <p:txBody>
          <a:bodyPr/>
          <a:lstStyle/>
          <a:p>
            <a:fld id="{D7A0B5AA-D365-4696-851B-0D667D2B30B2}" type="datetimeFigureOut">
              <a:rPr lang="en-CA" smtClean="0"/>
              <a:t>2022-11-22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2951C77-BD84-45FB-BBFC-CE8456936DC8}" type="slidenum">
              <a:rPr lang="en-CA" smtClean="0"/>
              <a:t>‹#›</a:t>
            </a:fld>
            <a:endParaRPr lang="en-CA"/>
          </a:p>
        </p:txBody>
      </p:sp>
    </p:spTree>
    <p:extLst>
      <p:ext uri="{BB962C8B-B14F-4D97-AF65-F5344CB8AC3E}">
        <p14:creationId xmlns:p14="http://schemas.microsoft.com/office/powerpoint/2010/main" val="365225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CA" dirty="0"/>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7A0B5AA-D365-4696-851B-0D667D2B30B2}" type="datetimeFigureOut">
              <a:rPr lang="en-CA" smtClean="0"/>
              <a:t>2022-11-22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2951C77-BD84-45FB-BBFC-CE8456936DC8}" type="slidenum">
              <a:rPr lang="en-CA" smtClean="0"/>
              <a:t>‹#›</a:t>
            </a:fld>
            <a:endParaRPr lang="en-CA"/>
          </a:p>
        </p:txBody>
      </p:sp>
    </p:spTree>
    <p:extLst>
      <p:ext uri="{BB962C8B-B14F-4D97-AF65-F5344CB8AC3E}">
        <p14:creationId xmlns:p14="http://schemas.microsoft.com/office/powerpoint/2010/main" val="3670946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7A0B5AA-D365-4696-851B-0D667D2B30B2}" type="datetimeFigureOut">
              <a:rPr lang="en-CA" smtClean="0"/>
              <a:t>2022-11-22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2951C77-BD84-45FB-BBFC-CE8456936DC8}" type="slidenum">
              <a:rPr lang="en-CA" smtClean="0"/>
              <a:t>‹#›</a:t>
            </a:fld>
            <a:endParaRPr lang="en-CA"/>
          </a:p>
        </p:txBody>
      </p:sp>
    </p:spTree>
    <p:extLst>
      <p:ext uri="{BB962C8B-B14F-4D97-AF65-F5344CB8AC3E}">
        <p14:creationId xmlns:p14="http://schemas.microsoft.com/office/powerpoint/2010/main" val="1072306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0B5AA-D365-4696-851B-0D667D2B30B2}" type="datetimeFigureOut">
              <a:rPr lang="en-CA" smtClean="0"/>
              <a:t>2022-11-22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2951C77-BD84-45FB-BBFC-CE8456936DC8}" type="slidenum">
              <a:rPr lang="en-CA" smtClean="0"/>
              <a:t>‹#›</a:t>
            </a:fld>
            <a:endParaRPr lang="en-CA"/>
          </a:p>
        </p:txBody>
      </p:sp>
    </p:spTree>
    <p:extLst>
      <p:ext uri="{BB962C8B-B14F-4D97-AF65-F5344CB8AC3E}">
        <p14:creationId xmlns:p14="http://schemas.microsoft.com/office/powerpoint/2010/main" val="76116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CA"/>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D7A0B5AA-D365-4696-851B-0D667D2B30B2}" type="datetimeFigureOut">
              <a:rPr lang="en-CA" smtClean="0"/>
              <a:t>2022-11-22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2951C77-BD84-45FB-BBFC-CE8456936DC8}" type="slidenum">
              <a:rPr lang="en-CA" smtClean="0"/>
              <a:t>‹#›</a:t>
            </a:fld>
            <a:endParaRPr lang="en-CA"/>
          </a:p>
        </p:txBody>
      </p:sp>
    </p:spTree>
    <p:extLst>
      <p:ext uri="{BB962C8B-B14F-4D97-AF65-F5344CB8AC3E}">
        <p14:creationId xmlns:p14="http://schemas.microsoft.com/office/powerpoint/2010/main" val="5482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CA"/>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D7A0B5AA-D365-4696-851B-0D667D2B30B2}" type="datetimeFigureOut">
              <a:rPr lang="en-CA" smtClean="0"/>
              <a:t>2022-11-22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2951C77-BD84-45FB-BBFC-CE8456936DC8}" type="slidenum">
              <a:rPr lang="en-CA" smtClean="0"/>
              <a:t>‹#›</a:t>
            </a:fld>
            <a:endParaRPr lang="en-CA"/>
          </a:p>
        </p:txBody>
      </p:sp>
    </p:spTree>
    <p:extLst>
      <p:ext uri="{BB962C8B-B14F-4D97-AF65-F5344CB8AC3E}">
        <p14:creationId xmlns:p14="http://schemas.microsoft.com/office/powerpoint/2010/main" val="1732676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098" name="Picture 2" descr="C:\Users\Power\Documents\Tommy\Work\Science\background1.png"/>
          <p:cNvPicPr>
            <a:picLocks noChangeAspect="1" noChangeArrowheads="1"/>
          </p:cNvPicPr>
          <p:nvPr/>
        </p:nvPicPr>
        <p:blipFill>
          <a:blip r:embed="rId13" cstate="print"/>
          <a:srcRect/>
          <a:stretch>
            <a:fillRect/>
          </a:stretch>
        </p:blipFill>
        <p:spPr bwMode="auto">
          <a:xfrm>
            <a:off x="4690" y="0"/>
            <a:ext cx="12182621" cy="6858000"/>
          </a:xfrm>
          <a:prstGeom prst="rect">
            <a:avLst/>
          </a:prstGeom>
          <a:noFill/>
        </p:spPr>
      </p:pic>
      <p:sp>
        <p:nvSpPr>
          <p:cNvPr id="2" name="Title Placeholder 1"/>
          <p:cNvSpPr>
            <a:spLocks noGrp="1"/>
          </p:cNvSpPr>
          <p:nvPr>
            <p:ph type="title"/>
          </p:nvPr>
        </p:nvSpPr>
        <p:spPr>
          <a:xfrm>
            <a:off x="0" y="332656"/>
            <a:ext cx="10972800" cy="1143000"/>
          </a:xfrm>
          <a:prstGeom prst="rect">
            <a:avLst/>
          </a:prstGeom>
        </p:spPr>
        <p:txBody>
          <a:bodyPr vert="horz" lIns="91440" tIns="45720" rIns="91440" bIns="45720" rtlCol="0" anchor="ctr">
            <a:noAutofit/>
          </a:bodyPr>
          <a:lstStyle/>
          <a:p>
            <a:r>
              <a:rPr lang="en-US" dirty="0"/>
              <a:t>Click to edit Master title style</a:t>
            </a:r>
            <a:endParaRPr lang="en-CA"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D7A0B5AA-D365-4696-851B-0D667D2B30B2}" type="datetimeFigureOut">
              <a:rPr lang="en-CA" smtClean="0"/>
              <a:t>2022-11-22</a:t>
            </a:fld>
            <a:endParaRPr lang="en-C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2951C77-BD84-45FB-BBFC-CE8456936DC8}" type="slidenum">
              <a:rPr lang="en-CA" smtClean="0"/>
              <a:t>‹#›</a:t>
            </a:fld>
            <a:endParaRPr lang="en-CA"/>
          </a:p>
        </p:txBody>
      </p:sp>
    </p:spTree>
    <p:extLst>
      <p:ext uri="{BB962C8B-B14F-4D97-AF65-F5344CB8AC3E}">
        <p14:creationId xmlns:p14="http://schemas.microsoft.com/office/powerpoint/2010/main" val="3783308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9170" rtl="0" eaLnBrk="1" latinLnBrk="0" hangingPunct="1">
        <a:spcBef>
          <a:spcPct val="0"/>
        </a:spcBef>
        <a:buNone/>
        <a:defRPr sz="4800" b="1" kern="1200">
          <a:solidFill>
            <a:schemeClr val="bg1"/>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i="1" dirty="0"/>
              <a:t>3510395 Canada </a:t>
            </a:r>
            <a:r>
              <a:rPr lang="en-CA" i="1" dirty="0" err="1"/>
              <a:t>Inc</a:t>
            </a:r>
            <a:r>
              <a:rPr lang="en-CA" i="1" dirty="0"/>
              <a:t> v Canada (Attorney General)</a:t>
            </a:r>
            <a:r>
              <a:rPr lang="en-CA" dirty="0"/>
              <a:t>, 2020 FCA 103</a:t>
            </a:r>
          </a:p>
        </p:txBody>
      </p:sp>
      <p:sp>
        <p:nvSpPr>
          <p:cNvPr id="3" name="Subtitle 2"/>
          <p:cNvSpPr>
            <a:spLocks noGrp="1"/>
          </p:cNvSpPr>
          <p:nvPr>
            <p:ph type="subTitle" idx="1"/>
          </p:nvPr>
        </p:nvSpPr>
        <p:spPr/>
        <p:txBody>
          <a:bodyPr>
            <a:normAutofit/>
          </a:bodyPr>
          <a:lstStyle/>
          <a:p>
            <a:endParaRPr lang="en-CA" sz="3200" dirty="0"/>
          </a:p>
          <a:p>
            <a:r>
              <a:rPr lang="en-CA" sz="3200" dirty="0"/>
              <a:t>Thomas Power</a:t>
            </a:r>
          </a:p>
          <a:p>
            <a:r>
              <a:rPr lang="en-CA" sz="3200" dirty="0"/>
              <a:t>November 22, 2022</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01640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 11(d) of the </a:t>
            </a:r>
            <a:r>
              <a:rPr lang="en-CA" i="1" dirty="0"/>
              <a:t>Charter </a:t>
            </a:r>
            <a:r>
              <a:rPr lang="en-CA" dirty="0"/>
              <a:t>[203-25]</a:t>
            </a:r>
          </a:p>
        </p:txBody>
      </p:sp>
      <p:sp>
        <p:nvSpPr>
          <p:cNvPr id="3" name="Content Placeholder 2"/>
          <p:cNvSpPr>
            <a:spLocks noGrp="1"/>
          </p:cNvSpPr>
          <p:nvPr>
            <p:ph idx="1"/>
          </p:nvPr>
        </p:nvSpPr>
        <p:spPr/>
        <p:txBody>
          <a:bodyPr>
            <a:normAutofit fontScale="92500" lnSpcReduction="20000"/>
          </a:bodyPr>
          <a:lstStyle/>
          <a:p>
            <a:r>
              <a:rPr lang="en-CA" dirty="0"/>
              <a:t>Presumption of innocence</a:t>
            </a:r>
          </a:p>
          <a:p>
            <a:r>
              <a:rPr lang="en-CA" dirty="0"/>
              <a:t>CASL AMP program not criminal in nature</a:t>
            </a:r>
          </a:p>
          <a:p>
            <a:r>
              <a:rPr lang="en-CA" dirty="0"/>
              <a:t>Penalties under CASL AMP program not true penal consequence</a:t>
            </a:r>
          </a:p>
          <a:p>
            <a:r>
              <a:rPr lang="en-CA" dirty="0"/>
              <a:t>Not palpable and overriding error for CRTC to have found AMP imposed on </a:t>
            </a:r>
            <a:r>
              <a:rPr lang="en-CA" dirty="0" err="1"/>
              <a:t>CompuFinder</a:t>
            </a:r>
            <a:r>
              <a:rPr lang="en-CA" dirty="0"/>
              <a:t> was not true penal consequence</a:t>
            </a:r>
          </a:p>
        </p:txBody>
      </p:sp>
    </p:spTree>
    <p:extLst>
      <p:ext uri="{BB962C8B-B14F-4D97-AF65-F5344CB8AC3E}">
        <p14:creationId xmlns:p14="http://schemas.microsoft.com/office/powerpoint/2010/main" val="1077025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 7 of the </a:t>
            </a:r>
            <a:r>
              <a:rPr lang="en-CA" i="1" dirty="0"/>
              <a:t>Charter</a:t>
            </a:r>
            <a:r>
              <a:rPr lang="en-CA" dirty="0"/>
              <a:t> [226-29]</a:t>
            </a:r>
          </a:p>
        </p:txBody>
      </p:sp>
      <p:sp>
        <p:nvSpPr>
          <p:cNvPr id="3" name="Content Placeholder 2"/>
          <p:cNvSpPr>
            <a:spLocks noGrp="1"/>
          </p:cNvSpPr>
          <p:nvPr>
            <p:ph idx="1"/>
          </p:nvPr>
        </p:nvSpPr>
        <p:spPr/>
        <p:txBody>
          <a:bodyPr>
            <a:normAutofit/>
          </a:bodyPr>
          <a:lstStyle/>
          <a:p>
            <a:r>
              <a:rPr lang="en-CA" sz="4000" dirty="0"/>
              <a:t>S. 7 only available to individuals</a:t>
            </a:r>
          </a:p>
          <a:p>
            <a:r>
              <a:rPr lang="en-CA" sz="4000" dirty="0"/>
              <a:t>Because provisions not penal, </a:t>
            </a:r>
            <a:r>
              <a:rPr lang="en-CA" sz="4000" i="1" dirty="0"/>
              <a:t>Big M Drug Mart</a:t>
            </a:r>
            <a:r>
              <a:rPr lang="en-CA" sz="4000" dirty="0"/>
              <a:t> exception for corporations not applicable</a:t>
            </a:r>
          </a:p>
          <a:p>
            <a:r>
              <a:rPr lang="en-CA" sz="4000" dirty="0"/>
              <a:t>No violation</a:t>
            </a:r>
          </a:p>
        </p:txBody>
      </p:sp>
    </p:spTree>
    <p:extLst>
      <p:ext uri="{BB962C8B-B14F-4D97-AF65-F5344CB8AC3E}">
        <p14:creationId xmlns:p14="http://schemas.microsoft.com/office/powerpoint/2010/main" val="309076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 8 of the </a:t>
            </a:r>
            <a:r>
              <a:rPr lang="en-CA" i="1" dirty="0"/>
              <a:t>Charter</a:t>
            </a:r>
            <a:r>
              <a:rPr lang="en-CA" dirty="0"/>
              <a:t> [230-33]</a:t>
            </a:r>
          </a:p>
        </p:txBody>
      </p:sp>
      <p:sp>
        <p:nvSpPr>
          <p:cNvPr id="3" name="Content Placeholder 2"/>
          <p:cNvSpPr>
            <a:spLocks noGrp="1"/>
          </p:cNvSpPr>
          <p:nvPr>
            <p:ph idx="1"/>
          </p:nvPr>
        </p:nvSpPr>
        <p:spPr/>
        <p:txBody>
          <a:bodyPr>
            <a:normAutofit fontScale="85000" lnSpcReduction="10000"/>
          </a:bodyPr>
          <a:lstStyle/>
          <a:p>
            <a:r>
              <a:rPr lang="en-CA" dirty="0"/>
              <a:t>Relates to CRTC’s notice to produce during investigation where </a:t>
            </a:r>
            <a:r>
              <a:rPr lang="en-CA" dirty="0" err="1"/>
              <a:t>CompuFinder</a:t>
            </a:r>
            <a:r>
              <a:rPr lang="en-CA" dirty="0"/>
              <a:t> had to provide certain documents</a:t>
            </a:r>
          </a:p>
          <a:p>
            <a:r>
              <a:rPr lang="en-CA" dirty="0"/>
              <a:t>Low expectation of privacy for business records in regulated industry</a:t>
            </a:r>
          </a:p>
          <a:p>
            <a:r>
              <a:rPr lang="en-CA" dirty="0"/>
              <a:t>Regulatory inspection here was reasonable search</a:t>
            </a:r>
          </a:p>
          <a:p>
            <a:r>
              <a:rPr lang="en-CA" dirty="0"/>
              <a:t>No violation</a:t>
            </a:r>
          </a:p>
        </p:txBody>
      </p:sp>
    </p:spTree>
    <p:extLst>
      <p:ext uri="{BB962C8B-B14F-4D97-AF65-F5344CB8AC3E}">
        <p14:creationId xmlns:p14="http://schemas.microsoft.com/office/powerpoint/2010/main" val="558266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Business-to-business exemption [235-45]</a:t>
            </a:r>
          </a:p>
        </p:txBody>
      </p:sp>
      <p:sp>
        <p:nvSpPr>
          <p:cNvPr id="3" name="Content Placeholder 2"/>
          <p:cNvSpPr>
            <a:spLocks noGrp="1"/>
          </p:cNvSpPr>
          <p:nvPr>
            <p:ph idx="1"/>
          </p:nvPr>
        </p:nvSpPr>
        <p:spPr/>
        <p:txBody>
          <a:bodyPr>
            <a:noAutofit/>
          </a:bodyPr>
          <a:lstStyle/>
          <a:p>
            <a:pPr lvl="0">
              <a:spcAft>
                <a:spcPts val="500"/>
              </a:spcAft>
            </a:pPr>
            <a:r>
              <a:rPr lang="en-CA" sz="2400" dirty="0"/>
              <a:t>S. 3(a)(ii) of the </a:t>
            </a:r>
            <a:r>
              <a:rPr lang="en-CA" sz="2400" i="1" dirty="0"/>
              <a:t>Electronic Commerce Protection Regulations</a:t>
            </a:r>
            <a:r>
              <a:rPr lang="en-CA" sz="2400" dirty="0"/>
              <a:t>, SOR/2013-221 provides an exception for certain communications between businesses</a:t>
            </a:r>
          </a:p>
          <a:p>
            <a:pPr lvl="1">
              <a:spcAft>
                <a:spcPts val="500"/>
              </a:spcAft>
            </a:pPr>
            <a:r>
              <a:rPr lang="en-CA" sz="2400" dirty="0"/>
              <a:t>“This exemption applies where three conditions are met: </a:t>
            </a:r>
          </a:p>
          <a:p>
            <a:pPr lvl="2">
              <a:spcAft>
                <a:spcPts val="400"/>
              </a:spcAft>
            </a:pPr>
            <a:r>
              <a:rPr lang="en-CA" sz="2000" dirty="0"/>
              <a:t>(</a:t>
            </a:r>
            <a:r>
              <a:rPr lang="en-CA" sz="2000" dirty="0" err="1"/>
              <a:t>i</a:t>
            </a:r>
            <a:r>
              <a:rPr lang="en-CA" sz="2000" dirty="0"/>
              <a:t>) a CEM is sent by an employee of one organization to an employee of another organization; </a:t>
            </a:r>
          </a:p>
          <a:p>
            <a:pPr lvl="2">
              <a:spcAft>
                <a:spcPts val="400"/>
              </a:spcAft>
            </a:pPr>
            <a:r>
              <a:rPr lang="en-CA" sz="2000" dirty="0"/>
              <a:t>(ii) those organizations have a relationship; and </a:t>
            </a:r>
          </a:p>
          <a:p>
            <a:pPr lvl="2"/>
            <a:r>
              <a:rPr lang="en-CA" sz="2000" dirty="0"/>
              <a:t>(iii) the CEM concerns the activities of the receiving organization.” [235]</a:t>
            </a:r>
          </a:p>
          <a:p>
            <a:r>
              <a:rPr lang="en-CA" sz="2400" dirty="0"/>
              <a:t>CRTC did not commit error in finding </a:t>
            </a:r>
            <a:r>
              <a:rPr lang="en-CA" sz="2400" dirty="0" err="1"/>
              <a:t>CompuFinder’s</a:t>
            </a:r>
            <a:r>
              <a:rPr lang="en-CA" sz="2400" dirty="0"/>
              <a:t> relationships too weak to qualify</a:t>
            </a:r>
          </a:p>
          <a:p>
            <a:r>
              <a:rPr lang="en-CA" sz="2400" dirty="0"/>
              <a:t>CRTC interpreted relevance criteria too restrictively, but exception still does not apply to </a:t>
            </a:r>
            <a:r>
              <a:rPr lang="en-CA" sz="2400" dirty="0" err="1"/>
              <a:t>CompuFinder</a:t>
            </a:r>
            <a:endParaRPr lang="en-CA" sz="2400" dirty="0"/>
          </a:p>
        </p:txBody>
      </p:sp>
    </p:spTree>
    <p:extLst>
      <p:ext uri="{BB962C8B-B14F-4D97-AF65-F5344CB8AC3E}">
        <p14:creationId xmlns:p14="http://schemas.microsoft.com/office/powerpoint/2010/main" val="2646123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Implied consent [246-55]</a:t>
            </a:r>
          </a:p>
        </p:txBody>
      </p:sp>
      <p:sp>
        <p:nvSpPr>
          <p:cNvPr id="3" name="Content Placeholder 2"/>
          <p:cNvSpPr>
            <a:spLocks noGrp="1"/>
          </p:cNvSpPr>
          <p:nvPr>
            <p:ph idx="1"/>
          </p:nvPr>
        </p:nvSpPr>
        <p:spPr/>
        <p:txBody>
          <a:bodyPr>
            <a:normAutofit fontScale="70000" lnSpcReduction="20000"/>
          </a:bodyPr>
          <a:lstStyle/>
          <a:p>
            <a:pPr lvl="0"/>
            <a:r>
              <a:rPr lang="en-CA" dirty="0"/>
              <a:t>“Paragraph 10(9)(b) thus permits the sending of CEMs where the following three conditions are met: </a:t>
            </a:r>
          </a:p>
          <a:p>
            <a:pPr lvl="1"/>
            <a:r>
              <a:rPr lang="en-CA" dirty="0"/>
              <a:t>The recipient has conspicuously published or caused to be conspicuously published their electronic address; </a:t>
            </a:r>
          </a:p>
          <a:p>
            <a:pPr lvl="1"/>
            <a:r>
              <a:rPr lang="en-CA" dirty="0"/>
              <a:t>The publication is not accompanied by a statement that the recipient does not wish to receive CEMs; and </a:t>
            </a:r>
          </a:p>
          <a:p>
            <a:pPr lvl="1"/>
            <a:r>
              <a:rPr lang="en-CA" dirty="0"/>
              <a:t>The CEM is relevant to the business, role, functions or duties of the recipient individual or organization. “ [246]</a:t>
            </a:r>
          </a:p>
          <a:p>
            <a:r>
              <a:rPr lang="en-CA" dirty="0"/>
              <a:t>No error in finding information </a:t>
            </a:r>
            <a:r>
              <a:rPr lang="en-CA" dirty="0" err="1"/>
              <a:t>CompuFinder</a:t>
            </a:r>
            <a:r>
              <a:rPr lang="en-CA" dirty="0"/>
              <a:t> provided did not satisfy these criteria</a:t>
            </a:r>
          </a:p>
        </p:txBody>
      </p:sp>
    </p:spTree>
    <p:extLst>
      <p:ext uri="{BB962C8B-B14F-4D97-AF65-F5344CB8AC3E}">
        <p14:creationId xmlns:p14="http://schemas.microsoft.com/office/powerpoint/2010/main" val="1383485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Unsubscribe mechanisms [256-59]</a:t>
            </a:r>
          </a:p>
        </p:txBody>
      </p:sp>
      <p:sp>
        <p:nvSpPr>
          <p:cNvPr id="3" name="Content Placeholder 2"/>
          <p:cNvSpPr>
            <a:spLocks noGrp="1"/>
          </p:cNvSpPr>
          <p:nvPr>
            <p:ph idx="1"/>
          </p:nvPr>
        </p:nvSpPr>
        <p:spPr/>
        <p:txBody>
          <a:bodyPr>
            <a:normAutofit fontScale="85000" lnSpcReduction="10000"/>
          </a:bodyPr>
          <a:lstStyle/>
          <a:p>
            <a:r>
              <a:rPr lang="en-CA" dirty="0"/>
              <a:t>S. 3 of the </a:t>
            </a:r>
            <a:r>
              <a:rPr lang="en-CA" i="1" dirty="0"/>
              <a:t>Electronic Commerce Protection Regulations (CRTC)</a:t>
            </a:r>
            <a:r>
              <a:rPr lang="en-CA" dirty="0"/>
              <a:t>, SOR/2012-36 requires unsubscribe mechanisms to be “set out clearly and prominently” and “able to be readily performed”</a:t>
            </a:r>
          </a:p>
          <a:p>
            <a:r>
              <a:rPr lang="en-CA" dirty="0" err="1"/>
              <a:t>CompuFinder’s</a:t>
            </a:r>
            <a:r>
              <a:rPr lang="en-CA" dirty="0"/>
              <a:t> emails contained two unsubscribe links, of which only one worked</a:t>
            </a:r>
          </a:p>
          <a:p>
            <a:r>
              <a:rPr lang="en-CA" dirty="0"/>
              <a:t>Not an error for CRTC to find that these were not clear/prominent and hindered performance</a:t>
            </a:r>
          </a:p>
        </p:txBody>
      </p:sp>
    </p:spTree>
    <p:extLst>
      <p:ext uri="{BB962C8B-B14F-4D97-AF65-F5344CB8AC3E}">
        <p14:creationId xmlns:p14="http://schemas.microsoft.com/office/powerpoint/2010/main" val="2368055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Conclusion [260]</a:t>
            </a:r>
          </a:p>
        </p:txBody>
      </p:sp>
      <p:sp>
        <p:nvSpPr>
          <p:cNvPr id="3" name="Content Placeholder 2"/>
          <p:cNvSpPr>
            <a:spLocks noGrp="1"/>
          </p:cNvSpPr>
          <p:nvPr>
            <p:ph idx="1"/>
          </p:nvPr>
        </p:nvSpPr>
        <p:spPr/>
        <p:txBody>
          <a:bodyPr>
            <a:normAutofit/>
          </a:bodyPr>
          <a:lstStyle/>
          <a:p>
            <a:r>
              <a:rPr lang="en-CA" sz="4000" dirty="0"/>
              <a:t>FCA decides all issues in favour of CRTC</a:t>
            </a:r>
          </a:p>
          <a:p>
            <a:r>
              <a:rPr lang="en-CA" sz="4000" dirty="0"/>
              <a:t>Appeal dismissed</a:t>
            </a:r>
          </a:p>
        </p:txBody>
      </p:sp>
    </p:spTree>
    <p:extLst>
      <p:ext uri="{BB962C8B-B14F-4D97-AF65-F5344CB8AC3E}">
        <p14:creationId xmlns:p14="http://schemas.microsoft.com/office/powerpoint/2010/main" val="3341861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Later developments</a:t>
            </a:r>
          </a:p>
        </p:txBody>
      </p:sp>
      <p:sp>
        <p:nvSpPr>
          <p:cNvPr id="3" name="Content Placeholder 2"/>
          <p:cNvSpPr>
            <a:spLocks noGrp="1"/>
          </p:cNvSpPr>
          <p:nvPr>
            <p:ph idx="1"/>
          </p:nvPr>
        </p:nvSpPr>
        <p:spPr/>
        <p:txBody>
          <a:bodyPr>
            <a:normAutofit/>
          </a:bodyPr>
          <a:lstStyle/>
          <a:p>
            <a:pPr lvl="0"/>
            <a:r>
              <a:rPr lang="en-CA" sz="4000" dirty="0"/>
              <a:t>Leave to appeal to SCC denied</a:t>
            </a:r>
          </a:p>
          <a:p>
            <a:pPr lvl="1"/>
            <a:r>
              <a:rPr lang="en-CA" sz="3600" i="1" dirty="0"/>
              <a:t>3510395 Canada </a:t>
            </a:r>
            <a:r>
              <a:rPr lang="en-CA" sz="3600" i="1" dirty="0" err="1"/>
              <a:t>Inc</a:t>
            </a:r>
            <a:r>
              <a:rPr lang="en-CA" sz="3600" i="1" dirty="0"/>
              <a:t> v Canada (AG)</a:t>
            </a:r>
            <a:r>
              <a:rPr lang="en-CA" sz="3600" dirty="0"/>
              <a:t>, 2021 </a:t>
            </a:r>
            <a:r>
              <a:rPr lang="en-CA" sz="3600" dirty="0" err="1"/>
              <a:t>CanLII</a:t>
            </a:r>
            <a:r>
              <a:rPr lang="en-CA" sz="3600" dirty="0"/>
              <a:t> 15598 (SCC)</a:t>
            </a:r>
          </a:p>
          <a:p>
            <a:r>
              <a:rPr lang="en-CA" sz="4000" dirty="0" err="1"/>
              <a:t>CompuFinder</a:t>
            </a:r>
            <a:r>
              <a:rPr lang="en-CA" sz="4000" dirty="0"/>
              <a:t> appears no longer to be operating</a:t>
            </a:r>
          </a:p>
        </p:txBody>
      </p:sp>
    </p:spTree>
    <p:extLst>
      <p:ext uri="{BB962C8B-B14F-4D97-AF65-F5344CB8AC3E}">
        <p14:creationId xmlns:p14="http://schemas.microsoft.com/office/powerpoint/2010/main" val="1861860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Background</a:t>
            </a:r>
          </a:p>
        </p:txBody>
      </p:sp>
      <p:sp>
        <p:nvSpPr>
          <p:cNvPr id="3" name="Content Placeholder 2"/>
          <p:cNvSpPr>
            <a:spLocks noGrp="1"/>
          </p:cNvSpPr>
          <p:nvPr>
            <p:ph idx="1"/>
          </p:nvPr>
        </p:nvSpPr>
        <p:spPr/>
        <p:txBody>
          <a:bodyPr>
            <a:normAutofit fontScale="47500" lnSpcReduction="20000"/>
          </a:bodyPr>
          <a:lstStyle/>
          <a:p>
            <a:r>
              <a:rPr lang="en-CA" i="1" dirty="0"/>
              <a:t>An Act to promote the efficiency and adaptability of the Canadian economy by regulating certain activities that discourage reliance on electronic means of carrying out commercial activities, and to amend the Canadian Radio-television and Telecommunications Commission Act, the Competition Act, the Personal Information Protection and Electronic Documents Act and the Telecommunications Act</a:t>
            </a:r>
            <a:r>
              <a:rPr lang="en-CA" dirty="0"/>
              <a:t>, SC 2010, c 23</a:t>
            </a:r>
          </a:p>
          <a:p>
            <a:pPr lvl="1"/>
            <a:r>
              <a:rPr lang="en-CA" dirty="0"/>
              <a:t>Canada's Anti-Spam Legislation (CASL)</a:t>
            </a:r>
          </a:p>
          <a:p>
            <a:pPr lvl="1"/>
            <a:r>
              <a:rPr lang="en-CA" dirty="0"/>
              <a:t>Enacted 2010, relevant provisions in force July 1, 2014</a:t>
            </a:r>
          </a:p>
          <a:p>
            <a:r>
              <a:rPr lang="en-CA" dirty="0"/>
              <a:t>Regulation on sending “commercial electronic messages” (CEM)</a:t>
            </a:r>
          </a:p>
          <a:p>
            <a:pPr lvl="1"/>
            <a:r>
              <a:rPr lang="en-CA" dirty="0"/>
              <a:t>Ss. 6-13 CASL</a:t>
            </a:r>
          </a:p>
          <a:p>
            <a:r>
              <a:rPr lang="en-CA" dirty="0"/>
              <a:t>Administrative monetary penalties (AMP) regime </a:t>
            </a:r>
          </a:p>
          <a:p>
            <a:pPr lvl="1"/>
            <a:r>
              <a:rPr lang="en-CA" dirty="0"/>
              <a:t>Ss. 14-40 CASL</a:t>
            </a:r>
          </a:p>
          <a:p>
            <a:pPr lvl="1"/>
            <a:endParaRPr lang="en-CA" dirty="0"/>
          </a:p>
        </p:txBody>
      </p:sp>
    </p:spTree>
    <p:extLst>
      <p:ext uri="{BB962C8B-B14F-4D97-AF65-F5344CB8AC3E}">
        <p14:creationId xmlns:p14="http://schemas.microsoft.com/office/powerpoint/2010/main" val="327329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latin typeface="Arial" panose="020B0604020202020204" pitchFamily="34" charset="0"/>
                <a:cs typeface="Arial" panose="020B0604020202020204" pitchFamily="34" charset="0"/>
              </a:rPr>
              <a:t>Background [cont.]</a:t>
            </a:r>
          </a:p>
        </p:txBody>
      </p:sp>
      <p:sp>
        <p:nvSpPr>
          <p:cNvPr id="6" name="Content Placeholder 5"/>
          <p:cNvSpPr>
            <a:spLocks noGrp="1"/>
          </p:cNvSpPr>
          <p:nvPr>
            <p:ph sz="half" idx="1"/>
          </p:nvPr>
        </p:nvSpPr>
        <p:spPr/>
        <p:txBody>
          <a:bodyPr>
            <a:normAutofit fontScale="32500" lnSpcReduction="20000"/>
          </a:bodyPr>
          <a:lstStyle/>
          <a:p>
            <a:pPr marL="0" indent="0">
              <a:spcBef>
                <a:spcPts val="500"/>
              </a:spcBef>
              <a:spcAft>
                <a:spcPts val="500"/>
              </a:spcAft>
              <a:buNone/>
            </a:pPr>
            <a:r>
              <a:rPr lang="en-CA" sz="4300" b="1" dirty="0"/>
              <a:t>Unsolicited electronic messages</a:t>
            </a:r>
          </a:p>
          <a:p>
            <a:pPr marL="0" indent="0">
              <a:spcBef>
                <a:spcPts val="500"/>
              </a:spcBef>
              <a:spcAft>
                <a:spcPts val="500"/>
              </a:spcAft>
              <a:buNone/>
            </a:pPr>
            <a:r>
              <a:rPr lang="en-CA" sz="4300" b="1" dirty="0"/>
              <a:t>6 (1)</a:t>
            </a:r>
            <a:r>
              <a:rPr lang="en-CA" sz="4300" dirty="0"/>
              <a:t> It is prohibited to send or cause or permit to be sent to an electronic address a commercial electronic message unless</a:t>
            </a:r>
          </a:p>
          <a:p>
            <a:pPr marL="457200" lvl="1" indent="0">
              <a:spcBef>
                <a:spcPts val="500"/>
              </a:spcBef>
              <a:spcAft>
                <a:spcPts val="500"/>
              </a:spcAft>
              <a:buNone/>
            </a:pPr>
            <a:r>
              <a:rPr lang="en-CA" sz="4300" b="1" dirty="0"/>
              <a:t>(a)</a:t>
            </a:r>
            <a:r>
              <a:rPr lang="en-CA" sz="4300" dirty="0"/>
              <a:t> the person to whom the message is sent has consented to receiving it, whether the consent is express or implied; and</a:t>
            </a:r>
          </a:p>
          <a:p>
            <a:pPr marL="457200" lvl="1" indent="0">
              <a:spcBef>
                <a:spcPts val="500"/>
              </a:spcBef>
              <a:spcAft>
                <a:spcPts val="500"/>
              </a:spcAft>
              <a:buNone/>
            </a:pPr>
            <a:r>
              <a:rPr lang="en-CA" sz="4300" b="1" dirty="0"/>
              <a:t>(b)</a:t>
            </a:r>
            <a:r>
              <a:rPr lang="en-CA" sz="4300" dirty="0"/>
              <a:t> the message complies with subsection (2).</a:t>
            </a:r>
          </a:p>
          <a:p>
            <a:pPr marL="0" indent="0">
              <a:spcBef>
                <a:spcPts val="500"/>
              </a:spcBef>
              <a:spcAft>
                <a:spcPts val="500"/>
              </a:spcAft>
              <a:buNone/>
            </a:pPr>
            <a:r>
              <a:rPr lang="en-CA" sz="4300" b="1" dirty="0"/>
              <a:t>Contents of message</a:t>
            </a:r>
          </a:p>
          <a:p>
            <a:pPr marL="0" indent="0">
              <a:spcBef>
                <a:spcPts val="500"/>
              </a:spcBef>
              <a:spcAft>
                <a:spcPts val="500"/>
              </a:spcAft>
              <a:buNone/>
            </a:pPr>
            <a:r>
              <a:rPr lang="en-CA" sz="4300" b="1" dirty="0"/>
              <a:t>(2)</a:t>
            </a:r>
            <a:r>
              <a:rPr lang="en-CA" sz="4300" dirty="0"/>
              <a:t> The message must be in a form that conforms to the prescribed requirements and must</a:t>
            </a:r>
          </a:p>
          <a:p>
            <a:pPr marL="457200" lvl="1" indent="0">
              <a:spcBef>
                <a:spcPts val="500"/>
              </a:spcBef>
              <a:spcAft>
                <a:spcPts val="500"/>
              </a:spcAft>
              <a:buNone/>
            </a:pPr>
            <a:r>
              <a:rPr lang="en-CA" sz="4300" b="1" dirty="0"/>
              <a:t>(a) </a:t>
            </a:r>
            <a:r>
              <a:rPr lang="en-CA" sz="4300" dirty="0"/>
              <a:t>set out prescribed information that identifies the person who sent the message and the person — if different — on whose behalf it is sent;</a:t>
            </a:r>
          </a:p>
          <a:p>
            <a:pPr marL="457200" lvl="1" indent="0">
              <a:spcBef>
                <a:spcPts val="500"/>
              </a:spcBef>
              <a:spcAft>
                <a:spcPts val="500"/>
              </a:spcAft>
              <a:buNone/>
            </a:pPr>
            <a:r>
              <a:rPr lang="en-CA" sz="4300" b="1" dirty="0"/>
              <a:t>(b)</a:t>
            </a:r>
            <a:r>
              <a:rPr lang="en-CA" sz="4300" dirty="0"/>
              <a:t> set out information enabling the person to whom the message is sent to readily contact one of the persons referred to in paragraph (a); and</a:t>
            </a:r>
          </a:p>
          <a:p>
            <a:pPr marL="457200" lvl="1" indent="0">
              <a:spcBef>
                <a:spcPts val="500"/>
              </a:spcBef>
              <a:spcAft>
                <a:spcPts val="500"/>
              </a:spcAft>
              <a:buNone/>
            </a:pPr>
            <a:r>
              <a:rPr lang="en-CA" sz="4300" b="1" dirty="0"/>
              <a:t>(c)</a:t>
            </a:r>
            <a:r>
              <a:rPr lang="en-CA" sz="4300" dirty="0"/>
              <a:t> set out an unsubscribe mechanism in accordance with subsection 11(1).</a:t>
            </a:r>
          </a:p>
          <a:p>
            <a:pPr marL="0" indent="0">
              <a:buNone/>
            </a:pPr>
            <a:endParaRPr lang="en-CA" dirty="0"/>
          </a:p>
        </p:txBody>
      </p:sp>
      <p:sp>
        <p:nvSpPr>
          <p:cNvPr id="7" name="Content Placeholder 6"/>
          <p:cNvSpPr>
            <a:spLocks noGrp="1"/>
          </p:cNvSpPr>
          <p:nvPr>
            <p:ph sz="half" idx="2"/>
          </p:nvPr>
        </p:nvSpPr>
        <p:spPr/>
        <p:txBody>
          <a:bodyPr>
            <a:normAutofit fontScale="32500" lnSpcReduction="20000"/>
          </a:bodyPr>
          <a:lstStyle/>
          <a:p>
            <a:pPr marL="0" indent="0">
              <a:spcBef>
                <a:spcPts val="500"/>
              </a:spcBef>
              <a:spcAft>
                <a:spcPts val="500"/>
              </a:spcAft>
              <a:buNone/>
            </a:pPr>
            <a:r>
              <a:rPr lang="en-CA" sz="4300" b="1" dirty="0"/>
              <a:t>Meaning of commercial electronic message</a:t>
            </a:r>
          </a:p>
          <a:p>
            <a:pPr marL="0" indent="0">
              <a:spcBef>
                <a:spcPts val="500"/>
              </a:spcBef>
              <a:spcAft>
                <a:spcPts val="500"/>
              </a:spcAft>
              <a:buNone/>
            </a:pPr>
            <a:r>
              <a:rPr lang="en-CA" sz="4300" b="1" dirty="0"/>
              <a:t>(2)</a:t>
            </a:r>
            <a:r>
              <a:rPr lang="en-CA" sz="4300" dirty="0"/>
              <a:t> For the purposes of this Act, a commercial electronic message is an electronic message that, having regard to the content of the message, the hyperlinks in the message to content on a website or other database, or the contact information contained in the message, it would be reasonable to conclude has as its purpose, or one of its purposes, to encourage participation in a commercial activity, including an electronic message that</a:t>
            </a:r>
          </a:p>
          <a:p>
            <a:pPr marL="457200" lvl="1" indent="0">
              <a:spcBef>
                <a:spcPts val="500"/>
              </a:spcBef>
              <a:spcAft>
                <a:spcPts val="500"/>
              </a:spcAft>
              <a:buNone/>
            </a:pPr>
            <a:r>
              <a:rPr lang="en-CA" sz="4300" b="1" dirty="0"/>
              <a:t>(a)</a:t>
            </a:r>
            <a:r>
              <a:rPr lang="en-CA" sz="4300" dirty="0"/>
              <a:t> offers to purchase, sell, barter or lease a product, goods, a service, land or an interest or right in land;</a:t>
            </a:r>
          </a:p>
          <a:p>
            <a:pPr marL="457200" lvl="1" indent="0">
              <a:spcBef>
                <a:spcPts val="500"/>
              </a:spcBef>
              <a:spcAft>
                <a:spcPts val="500"/>
              </a:spcAft>
              <a:buNone/>
            </a:pPr>
            <a:r>
              <a:rPr lang="en-CA" sz="4300" b="1" dirty="0"/>
              <a:t>(b) </a:t>
            </a:r>
            <a:r>
              <a:rPr lang="en-CA" sz="4300" dirty="0"/>
              <a:t>offers to provide a business, investment or gaming opportunity;</a:t>
            </a:r>
          </a:p>
          <a:p>
            <a:pPr marL="457200" lvl="1" indent="0">
              <a:spcBef>
                <a:spcPts val="500"/>
              </a:spcBef>
              <a:spcAft>
                <a:spcPts val="500"/>
              </a:spcAft>
              <a:buNone/>
            </a:pPr>
            <a:r>
              <a:rPr lang="en-CA" sz="4300" b="1" dirty="0"/>
              <a:t>(c)</a:t>
            </a:r>
            <a:r>
              <a:rPr lang="en-CA" sz="4300" dirty="0"/>
              <a:t> advertises or promotes anything referred to in paragraph (a) or (b); or</a:t>
            </a:r>
          </a:p>
          <a:p>
            <a:pPr marL="457200" lvl="1" indent="0">
              <a:spcBef>
                <a:spcPts val="500"/>
              </a:spcBef>
              <a:spcAft>
                <a:spcPts val="500"/>
              </a:spcAft>
              <a:buNone/>
            </a:pPr>
            <a:r>
              <a:rPr lang="en-CA" sz="4300" b="1" dirty="0"/>
              <a:t>(d) </a:t>
            </a:r>
            <a:r>
              <a:rPr lang="en-CA" sz="4300" dirty="0"/>
              <a:t>promotes a person, including the public image of a person, as being a person who does anything referred to in any of paragraphs (a) to (c), or who intends to do so.</a:t>
            </a:r>
          </a:p>
          <a:p>
            <a:pPr marL="0" indent="0">
              <a:buNone/>
            </a:pPr>
            <a:endParaRPr lang="en-CA" dirty="0"/>
          </a:p>
        </p:txBody>
      </p:sp>
    </p:spTree>
    <p:extLst>
      <p:ext uri="{BB962C8B-B14F-4D97-AF65-F5344CB8AC3E}">
        <p14:creationId xmlns:p14="http://schemas.microsoft.com/office/powerpoint/2010/main" val="2167296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Background [cont.]</a:t>
            </a:r>
          </a:p>
        </p:txBody>
      </p:sp>
      <p:sp>
        <p:nvSpPr>
          <p:cNvPr id="3" name="Content Placeholder 2"/>
          <p:cNvSpPr>
            <a:spLocks noGrp="1"/>
          </p:cNvSpPr>
          <p:nvPr>
            <p:ph idx="1"/>
          </p:nvPr>
        </p:nvSpPr>
        <p:spPr>
          <a:xfrm>
            <a:off x="838199" y="1825625"/>
            <a:ext cx="7381875" cy="4351338"/>
          </a:xfrm>
        </p:spPr>
        <p:txBody>
          <a:bodyPr>
            <a:normAutofit fontScale="70000" lnSpcReduction="20000"/>
          </a:bodyPr>
          <a:lstStyle/>
          <a:p>
            <a:r>
              <a:rPr lang="en-CA" dirty="0"/>
              <a:t>3510395 Canada Inc. (dba </a:t>
            </a:r>
            <a:r>
              <a:rPr lang="en-CA" dirty="0" err="1"/>
              <a:t>CompuFinder</a:t>
            </a:r>
            <a:r>
              <a:rPr lang="en-CA" dirty="0"/>
              <a:t>) was professional training company in Morin Heights, QC</a:t>
            </a:r>
          </a:p>
          <a:p>
            <a:r>
              <a:rPr lang="en-CA" dirty="0"/>
              <a:t>Conducted 3 email marketing campaigns between July and September 2014</a:t>
            </a:r>
          </a:p>
          <a:p>
            <a:r>
              <a:rPr lang="en-CA" dirty="0"/>
              <a:t>Resulted in large number of complaints to CRTC’s spam reporting centre</a:t>
            </a:r>
          </a:p>
          <a:p>
            <a:endParaRPr lang="en-CA" dirty="0"/>
          </a:p>
        </p:txBody>
      </p:sp>
      <p:pic>
        <p:nvPicPr>
          <p:cNvPr id="4" name="Picture 3"/>
          <p:cNvPicPr>
            <a:picLocks noChangeAspect="1"/>
          </p:cNvPicPr>
          <p:nvPr/>
        </p:nvPicPr>
        <p:blipFill>
          <a:blip r:embed="rId2"/>
          <a:stretch>
            <a:fillRect/>
          </a:stretch>
        </p:blipFill>
        <p:spPr>
          <a:xfrm>
            <a:off x="9007813" y="1358234"/>
            <a:ext cx="3184187" cy="5490241"/>
          </a:xfrm>
          <a:prstGeom prst="rect">
            <a:avLst/>
          </a:prstGeom>
        </p:spPr>
      </p:pic>
    </p:spTree>
    <p:extLst>
      <p:ext uri="{BB962C8B-B14F-4D97-AF65-F5344CB8AC3E}">
        <p14:creationId xmlns:p14="http://schemas.microsoft.com/office/powerpoint/2010/main" val="901087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Procedural history</a:t>
            </a:r>
          </a:p>
        </p:txBody>
      </p:sp>
      <p:sp>
        <p:nvSpPr>
          <p:cNvPr id="3" name="Content Placeholder 2"/>
          <p:cNvSpPr>
            <a:spLocks noGrp="1"/>
          </p:cNvSpPr>
          <p:nvPr>
            <p:ph idx="1"/>
          </p:nvPr>
        </p:nvSpPr>
        <p:spPr/>
        <p:txBody>
          <a:bodyPr>
            <a:normAutofit fontScale="62500" lnSpcReduction="20000"/>
          </a:bodyPr>
          <a:lstStyle/>
          <a:p>
            <a:r>
              <a:rPr lang="en-CA" dirty="0"/>
              <a:t>Notice to produce from CRTC in September 2014 under s. 17 CASL</a:t>
            </a:r>
          </a:p>
          <a:p>
            <a:pPr>
              <a:spcAft>
                <a:spcPts val="600"/>
              </a:spcAft>
            </a:pPr>
            <a:r>
              <a:rPr lang="en-CA" dirty="0"/>
              <a:t>CRTC issued Notice of Violation to </a:t>
            </a:r>
            <a:r>
              <a:rPr lang="en-CA" dirty="0" err="1"/>
              <a:t>CompuFinder</a:t>
            </a:r>
            <a:r>
              <a:rPr lang="en-CA" dirty="0"/>
              <a:t> in March 2015</a:t>
            </a:r>
          </a:p>
          <a:p>
            <a:pPr lvl="1"/>
            <a:r>
              <a:rPr lang="en-CA" dirty="0"/>
              <a:t>4 violations of CASL, proposed penalty of $1.1m</a:t>
            </a:r>
          </a:p>
          <a:p>
            <a:r>
              <a:rPr lang="en-CA" dirty="0" err="1"/>
              <a:t>CompuFinder</a:t>
            </a:r>
            <a:r>
              <a:rPr lang="en-CA" dirty="0"/>
              <a:t> made representations contesting constitutionality of CASL and CRTC’s interpretation of provisions</a:t>
            </a:r>
          </a:p>
          <a:p>
            <a:r>
              <a:rPr lang="en-CA" dirty="0"/>
              <a:t>CRTC issued decisions on constitutional issues (CRTC 2017-367) and violations (CRTC 2017-368) in October 2017</a:t>
            </a:r>
          </a:p>
          <a:p>
            <a:r>
              <a:rPr lang="en-CA" dirty="0" err="1"/>
              <a:t>CompuFinder</a:t>
            </a:r>
            <a:r>
              <a:rPr lang="en-CA" dirty="0"/>
              <a:t> appealed CRTC decision to Federal Court of Appeal</a:t>
            </a:r>
          </a:p>
          <a:p>
            <a:pPr lvl="1"/>
            <a:endParaRPr lang="en-CA" dirty="0"/>
          </a:p>
          <a:p>
            <a:pPr lvl="1"/>
            <a:endParaRPr lang="en-CA" dirty="0"/>
          </a:p>
        </p:txBody>
      </p:sp>
    </p:spTree>
    <p:extLst>
      <p:ext uri="{BB962C8B-B14F-4D97-AF65-F5344CB8AC3E}">
        <p14:creationId xmlns:p14="http://schemas.microsoft.com/office/powerpoint/2010/main" val="134981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Issues</a:t>
            </a:r>
          </a:p>
        </p:txBody>
      </p:sp>
      <p:sp>
        <p:nvSpPr>
          <p:cNvPr id="3" name="Content Placeholder 2"/>
          <p:cNvSpPr>
            <a:spLocks noGrp="1"/>
          </p:cNvSpPr>
          <p:nvPr>
            <p:ph idx="1"/>
          </p:nvPr>
        </p:nvSpPr>
        <p:spPr/>
        <p:txBody>
          <a:bodyPr>
            <a:normAutofit fontScale="55000" lnSpcReduction="20000"/>
          </a:bodyPr>
          <a:lstStyle/>
          <a:p>
            <a:pPr lvl="0">
              <a:spcAft>
                <a:spcPts val="500"/>
              </a:spcAft>
            </a:pPr>
            <a:r>
              <a:rPr lang="en-CA" dirty="0"/>
              <a:t>Constitutional Challenge </a:t>
            </a:r>
          </a:p>
          <a:p>
            <a:pPr lvl="1">
              <a:spcAft>
                <a:spcPts val="500"/>
              </a:spcAft>
            </a:pPr>
            <a:r>
              <a:rPr lang="en-CA" dirty="0"/>
              <a:t>Is CASL </a:t>
            </a:r>
            <a:r>
              <a:rPr lang="en-CA" i="1" dirty="0"/>
              <a:t>ultra vires</a:t>
            </a:r>
            <a:r>
              <a:rPr lang="en-CA" dirty="0"/>
              <a:t> Parliament? </a:t>
            </a:r>
          </a:p>
          <a:p>
            <a:pPr lvl="1">
              <a:spcAft>
                <a:spcPts val="500"/>
              </a:spcAft>
            </a:pPr>
            <a:r>
              <a:rPr lang="en-CA" dirty="0"/>
              <a:t>Is CASL’s violation of section 2(b) of the </a:t>
            </a:r>
            <a:r>
              <a:rPr lang="en-CA" i="1" dirty="0"/>
              <a:t>Charter </a:t>
            </a:r>
            <a:r>
              <a:rPr lang="en-CA" dirty="0"/>
              <a:t>justified under section 1? </a:t>
            </a:r>
          </a:p>
          <a:p>
            <a:pPr lvl="1">
              <a:spcAft>
                <a:spcPts val="500"/>
              </a:spcAft>
            </a:pPr>
            <a:r>
              <a:rPr lang="en-CA" dirty="0"/>
              <a:t>Does CASL violate section 11 of the </a:t>
            </a:r>
            <a:r>
              <a:rPr lang="en-CA" i="1" dirty="0"/>
              <a:t>Charter</a:t>
            </a:r>
            <a:r>
              <a:rPr lang="en-CA" dirty="0"/>
              <a:t>? </a:t>
            </a:r>
          </a:p>
          <a:p>
            <a:pPr lvl="1"/>
            <a:r>
              <a:rPr lang="en-CA" dirty="0"/>
              <a:t>Does CASL violate sections 7 or 8 of the </a:t>
            </a:r>
            <a:r>
              <a:rPr lang="en-CA" i="1" dirty="0"/>
              <a:t>Charter</a:t>
            </a:r>
            <a:r>
              <a:rPr lang="en-CA" dirty="0"/>
              <a:t>? </a:t>
            </a:r>
          </a:p>
          <a:p>
            <a:pPr lvl="0">
              <a:spcAft>
                <a:spcPts val="500"/>
              </a:spcAft>
            </a:pPr>
            <a:r>
              <a:rPr lang="en-CA" dirty="0"/>
              <a:t>Notice of Violation </a:t>
            </a:r>
          </a:p>
          <a:p>
            <a:pPr lvl="1">
              <a:spcAft>
                <a:spcPts val="500"/>
              </a:spcAft>
            </a:pPr>
            <a:r>
              <a:rPr lang="en-CA" dirty="0"/>
              <a:t>Did the CRTC err in its interpretation and application of the business-to-business exemption? </a:t>
            </a:r>
          </a:p>
          <a:p>
            <a:pPr lvl="1">
              <a:spcAft>
                <a:spcPts val="500"/>
              </a:spcAft>
            </a:pPr>
            <a:r>
              <a:rPr lang="en-CA" dirty="0"/>
              <a:t>Did the CRTC err in its interpretation and application of CASL’s implied consent requirements regarding conspicuous publication? </a:t>
            </a:r>
          </a:p>
          <a:p>
            <a:pPr lvl="1"/>
            <a:r>
              <a:rPr lang="en-CA" dirty="0"/>
              <a:t>Did the CRTC err in its interpretation and application of CASL’s requirements regarding unsubscribe mechanisms?</a:t>
            </a:r>
          </a:p>
        </p:txBody>
      </p:sp>
    </p:spTree>
    <p:extLst>
      <p:ext uri="{BB962C8B-B14F-4D97-AF65-F5344CB8AC3E}">
        <p14:creationId xmlns:p14="http://schemas.microsoft.com/office/powerpoint/2010/main" val="253640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Division of powers [76-129]</a:t>
            </a:r>
          </a:p>
        </p:txBody>
      </p:sp>
      <p:sp>
        <p:nvSpPr>
          <p:cNvPr id="3" name="Content Placeholder 2"/>
          <p:cNvSpPr>
            <a:spLocks noGrp="1"/>
          </p:cNvSpPr>
          <p:nvPr>
            <p:ph idx="1"/>
          </p:nvPr>
        </p:nvSpPr>
        <p:spPr/>
        <p:txBody>
          <a:bodyPr>
            <a:normAutofit fontScale="55000" lnSpcReduction="20000"/>
          </a:bodyPr>
          <a:lstStyle/>
          <a:p>
            <a:r>
              <a:rPr lang="en-CA" dirty="0" err="1"/>
              <a:t>CompuFinder</a:t>
            </a:r>
            <a:r>
              <a:rPr lang="en-CA" dirty="0"/>
              <a:t> argued CASL provisions were outside federal jurisdiction; CRTC found they were made under trade and commerce power in s. 91(2) </a:t>
            </a:r>
            <a:r>
              <a:rPr lang="en-CA" i="1" dirty="0"/>
              <a:t>Constitution Act, 1867</a:t>
            </a:r>
          </a:p>
          <a:p>
            <a:pPr>
              <a:spcAft>
                <a:spcPts val="500"/>
              </a:spcAft>
            </a:pPr>
            <a:r>
              <a:rPr lang="en-CA" dirty="0"/>
              <a:t>Pith and substance: “the main thrust of the impugned scheme is to regulate the public’s ability to send unsolicited CEMs in order to guard against the threats that such messages can pose to Canada’s e-economy” [110]</a:t>
            </a:r>
          </a:p>
          <a:p>
            <a:pPr lvl="1">
              <a:spcAft>
                <a:spcPts val="500"/>
              </a:spcAft>
            </a:pPr>
            <a:r>
              <a:rPr lang="en-CA" dirty="0"/>
              <a:t>Purpose: “to regulate unsolicited CEMs in order to combat spam and associated online threats in the interests of privacy and security in order to promote a healthy e-economy” [95]</a:t>
            </a:r>
          </a:p>
          <a:p>
            <a:pPr lvl="1">
              <a:spcAft>
                <a:spcPts val="500"/>
              </a:spcAft>
            </a:pPr>
            <a:r>
              <a:rPr lang="en-CA" dirty="0"/>
              <a:t>Effects</a:t>
            </a:r>
          </a:p>
          <a:p>
            <a:pPr lvl="2">
              <a:spcAft>
                <a:spcPts val="500"/>
              </a:spcAft>
            </a:pPr>
            <a:r>
              <a:rPr lang="en-CA" dirty="0"/>
              <a:t>Direct effect: “establishment of a federal regulatory scheme for unsolicited CEMs applicable to all provinces” [98]</a:t>
            </a:r>
          </a:p>
          <a:p>
            <a:pPr lvl="2"/>
            <a:r>
              <a:rPr lang="en-CA" dirty="0"/>
              <a:t>Practical effect of regulating messages only in one province is incidental to main goal of regulating national ones</a:t>
            </a:r>
          </a:p>
          <a:p>
            <a:pPr lvl="1"/>
            <a:endParaRPr lang="en-CA" dirty="0"/>
          </a:p>
        </p:txBody>
      </p:sp>
    </p:spTree>
    <p:extLst>
      <p:ext uri="{BB962C8B-B14F-4D97-AF65-F5344CB8AC3E}">
        <p14:creationId xmlns:p14="http://schemas.microsoft.com/office/powerpoint/2010/main" val="10527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Division of powers [76-129] [cont.]</a:t>
            </a:r>
          </a:p>
        </p:txBody>
      </p:sp>
      <p:sp>
        <p:nvSpPr>
          <p:cNvPr id="3" name="Content Placeholder 2"/>
          <p:cNvSpPr>
            <a:spLocks noGrp="1"/>
          </p:cNvSpPr>
          <p:nvPr>
            <p:ph idx="1"/>
          </p:nvPr>
        </p:nvSpPr>
        <p:spPr/>
        <p:txBody>
          <a:bodyPr>
            <a:normAutofit fontScale="62500" lnSpcReduction="20000"/>
          </a:bodyPr>
          <a:lstStyle/>
          <a:p>
            <a:r>
              <a:rPr lang="en-CA" dirty="0"/>
              <a:t>CASL provisions meet all 5 indicia in the </a:t>
            </a:r>
            <a:r>
              <a:rPr lang="en-CA" i="1" dirty="0"/>
              <a:t>General Motors</a:t>
            </a:r>
            <a:r>
              <a:rPr lang="en-CA" dirty="0"/>
              <a:t> test</a:t>
            </a:r>
          </a:p>
          <a:p>
            <a:pPr lvl="1"/>
            <a:r>
              <a:rPr lang="en-CA" dirty="0"/>
              <a:t>part of a regulatory scheme</a:t>
            </a:r>
          </a:p>
          <a:p>
            <a:pPr lvl="1"/>
            <a:r>
              <a:rPr lang="en-CA" dirty="0"/>
              <a:t>monitored by the continuing oversight of a regulatory agency</a:t>
            </a:r>
          </a:p>
          <a:p>
            <a:pPr lvl="1"/>
            <a:r>
              <a:rPr lang="en-CA" dirty="0"/>
              <a:t>concerned with trade as a whole rather than with a particular industry</a:t>
            </a:r>
          </a:p>
          <a:p>
            <a:pPr lvl="1"/>
            <a:r>
              <a:rPr lang="en-CA" dirty="0"/>
              <a:t>of a nature that provinces jointly or severally would be constitutionally incapable of enacting</a:t>
            </a:r>
          </a:p>
          <a:p>
            <a:pPr lvl="1"/>
            <a:r>
              <a:rPr lang="en-CA" dirty="0"/>
              <a:t>failure to include one or more provinces or localities in a legislative scheme would jeopardize the successful operation of the scheme</a:t>
            </a:r>
          </a:p>
          <a:p>
            <a:r>
              <a:rPr lang="en-CA" dirty="0"/>
              <a:t>CASL provisions validly made under federal general trade and commerce power in s. 91(2)</a:t>
            </a:r>
          </a:p>
          <a:p>
            <a:pPr lvl="1"/>
            <a:endParaRPr lang="en-CA" dirty="0"/>
          </a:p>
          <a:p>
            <a:pPr lvl="1"/>
            <a:endParaRPr lang="en-CA" dirty="0"/>
          </a:p>
          <a:p>
            <a:pPr lvl="1"/>
            <a:endParaRPr lang="en-CA" dirty="0"/>
          </a:p>
        </p:txBody>
      </p:sp>
    </p:spTree>
    <p:extLst>
      <p:ext uri="{BB962C8B-B14F-4D97-AF65-F5344CB8AC3E}">
        <p14:creationId xmlns:p14="http://schemas.microsoft.com/office/powerpoint/2010/main" val="172883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 2(b) of the </a:t>
            </a:r>
            <a:r>
              <a:rPr lang="en-CA" i="1" dirty="0"/>
              <a:t>Charter </a:t>
            </a:r>
            <a:r>
              <a:rPr lang="en-CA" dirty="0"/>
              <a:t>[130-202]</a:t>
            </a:r>
            <a:endParaRPr lang="en-CA" i="1" dirty="0"/>
          </a:p>
        </p:txBody>
      </p:sp>
      <p:sp>
        <p:nvSpPr>
          <p:cNvPr id="3" name="Content Placeholder 2"/>
          <p:cNvSpPr>
            <a:spLocks noGrp="1"/>
          </p:cNvSpPr>
          <p:nvPr>
            <p:ph idx="1"/>
          </p:nvPr>
        </p:nvSpPr>
        <p:spPr/>
        <p:txBody>
          <a:bodyPr>
            <a:normAutofit fontScale="47500" lnSpcReduction="20000"/>
          </a:bodyPr>
          <a:lstStyle/>
          <a:p>
            <a:r>
              <a:rPr lang="en-CA" dirty="0"/>
              <a:t>AGC conceded that the CEM provisions violate s. 2(b), but argues saved under s. 1</a:t>
            </a:r>
          </a:p>
          <a:p>
            <a:pPr>
              <a:spcAft>
                <a:spcPts val="500"/>
              </a:spcAft>
            </a:pPr>
            <a:r>
              <a:rPr lang="en-CA" dirty="0"/>
              <a:t>CASL provisions sufficiently precise</a:t>
            </a:r>
          </a:p>
          <a:p>
            <a:pPr lvl="1"/>
            <a:r>
              <a:rPr lang="en-CA" dirty="0"/>
              <a:t>CF argued certain definitions and coverage of certain actions too vague</a:t>
            </a:r>
          </a:p>
          <a:p>
            <a:r>
              <a:rPr lang="en-CA" dirty="0"/>
              <a:t>Objective to “stymie certain negative effects to which unsolicited CEMs give rise” [159] is pressing and substantial</a:t>
            </a:r>
          </a:p>
          <a:p>
            <a:r>
              <a:rPr lang="en-CA" dirty="0"/>
              <a:t>CASL’s limited regulation of CEMs and exceptions are rationally connected to objective</a:t>
            </a:r>
          </a:p>
          <a:p>
            <a:pPr>
              <a:spcAft>
                <a:spcPts val="500"/>
              </a:spcAft>
            </a:pPr>
            <a:r>
              <a:rPr lang="en-CA" dirty="0"/>
              <a:t>CASL model is minimally impairing</a:t>
            </a:r>
          </a:p>
          <a:p>
            <a:pPr lvl="1"/>
            <a:r>
              <a:rPr lang="en-CA" dirty="0"/>
              <a:t>Opt-out model and other alternatives would not achieve objective</a:t>
            </a:r>
          </a:p>
          <a:p>
            <a:r>
              <a:rPr lang="en-CA" dirty="0"/>
              <a:t>CASL has notable practical benefits, these outweigh limited deleterious effects</a:t>
            </a:r>
          </a:p>
          <a:p>
            <a:r>
              <a:rPr lang="en-CA" dirty="0"/>
              <a:t>CASL provisions justified under s. 1</a:t>
            </a:r>
          </a:p>
          <a:p>
            <a:pPr lvl="1"/>
            <a:endParaRPr lang="en-CA" dirty="0"/>
          </a:p>
        </p:txBody>
      </p:sp>
    </p:spTree>
    <p:extLst>
      <p:ext uri="{BB962C8B-B14F-4D97-AF65-F5344CB8AC3E}">
        <p14:creationId xmlns:p14="http://schemas.microsoft.com/office/powerpoint/2010/main" val="2157270228"/>
      </p:ext>
    </p:extLst>
  </p:cSld>
  <p:clrMapOvr>
    <a:masterClrMapping/>
  </p:clrMapOvr>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2" id="{D81B9EC6-80B3-41FD-922B-4A824EA66D73}" vid="{6F1337BF-4355-4961-8435-6A0FC914B938}"/>
    </a:ext>
  </a:extLst>
</a:theme>
</file>

<file path=docProps/app.xml><?xml version="1.0" encoding="utf-8"?>
<Properties xmlns="http://schemas.openxmlformats.org/officeDocument/2006/extended-properties" xmlns:vt="http://schemas.openxmlformats.org/officeDocument/2006/docPropsVTypes">
  <Template>Theme2</Template>
  <TotalTime>1604</TotalTime>
  <Words>1495</Words>
  <Application>Microsoft Office PowerPoint</Application>
  <PresentationFormat>Widescreen</PresentationFormat>
  <Paragraphs>114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Theme2</vt:lpstr>
      <vt:lpstr>3510395 Canada Inc v Canada (Attorney General), 2020 FCA 103</vt:lpstr>
      <vt:lpstr>Background</vt:lpstr>
      <vt:lpstr>Background [cont.]</vt:lpstr>
      <vt:lpstr>Background [cont.]</vt:lpstr>
      <vt:lpstr>Procedural history</vt:lpstr>
      <vt:lpstr>Issues</vt:lpstr>
      <vt:lpstr>Division of powers [76-129]</vt:lpstr>
      <vt:lpstr>Division of powers [76-129] [cont.]</vt:lpstr>
      <vt:lpstr>S. 2(b) of the Charter [130-202]</vt:lpstr>
      <vt:lpstr>S. 11(d) of the Charter [203-25]</vt:lpstr>
      <vt:lpstr>S. 7 of the Charter [226-29]</vt:lpstr>
      <vt:lpstr>S. 8 of the Charter [230-33]</vt:lpstr>
      <vt:lpstr>Business-to-business exemption [235-45]</vt:lpstr>
      <vt:lpstr>Implied consent [246-55]</vt:lpstr>
      <vt:lpstr>Unsubscribe mechanisms [256-59]</vt:lpstr>
      <vt:lpstr>Conclusion [260]</vt:lpstr>
      <vt:lpstr>Later developments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3510395 Canada Inc v Canada (Attorney General), 2020 FCA 103</dc:title>
  <dc:creator>Thomas Power</dc:creator>
  <cp:lastModifiedBy>Allen Mendelsohn</cp:lastModifiedBy>
  <cp:revision>22</cp:revision>
  <dcterms:created xsi:type="dcterms:W3CDTF">2022-11-21T21:12:33Z</dcterms:created>
  <dcterms:modified xsi:type="dcterms:W3CDTF">2022-11-23T00:00:43Z</dcterms:modified>
</cp:coreProperties>
</file>