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319" r:id="rId3"/>
    <p:sldId id="257" r:id="rId4"/>
    <p:sldId id="262" r:id="rId5"/>
    <p:sldId id="318" r:id="rId6"/>
    <p:sldId id="317" r:id="rId7"/>
    <p:sldId id="263" r:id="rId8"/>
    <p:sldId id="311" r:id="rId9"/>
    <p:sldId id="312" r:id="rId10"/>
    <p:sldId id="292" r:id="rId11"/>
    <p:sldId id="315" r:id="rId12"/>
  </p:sldIdLst>
  <p:sldSz cx="9144000" cy="5143500" type="screen16x9"/>
  <p:notesSz cx="6858000" cy="9144000"/>
  <p:embeddedFontLs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Viga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53B"/>
    <a:srgbClr val="EDA03E"/>
    <a:srgbClr val="EAB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79ABA-DC51-4F0E-8D6F-4137D600ACA4}">
  <a:tblStyle styleId="{FFF79ABA-DC51-4F0E-8D6F-4137D600AC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7"/>
    <p:restoredTop sz="96296"/>
  </p:normalViewPr>
  <p:slideViewPr>
    <p:cSldViewPr snapToGrid="0">
      <p:cViewPr varScale="1">
        <p:scale>
          <a:sx n="116" d="100"/>
          <a:sy n="116" d="100"/>
        </p:scale>
        <p:origin x="326" y="77"/>
      </p:cViewPr>
      <p:guideLst>
        <p:guide orient="horz" pos="461"/>
        <p:guide pos="2880"/>
        <p:guide pos="456"/>
        <p:guide orient="horz" pos="1732"/>
        <p:guide orient="horz" pos="2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g6bf9e59999_3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0" name="Google Shape;3930;g6bf9e59999_3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bdca54fc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bdca54fc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22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89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6bdca54e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6bdca54e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6bdca54e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6bdca54e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21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6bdca54e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6bdca54e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87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bdca54fc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bdca54fc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01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bdca54fc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bdca54fc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47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6625" y="877875"/>
            <a:ext cx="7322400" cy="32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07302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ONE_COLUMN_TEXT_1_1_1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2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1" r:id="rId5"/>
    <p:sldLayoutId id="2147483662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cloudy, clouds, day&#10;&#10;Description automatically generated">
            <a:extLst>
              <a:ext uri="{FF2B5EF4-FFF2-40B4-BE49-F238E27FC236}">
                <a16:creationId xmlns:a16="http://schemas.microsoft.com/office/drawing/2014/main" id="{0EBAE235-F371-4CF5-ACCD-0C83ED263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0" y="227664"/>
            <a:ext cx="8164099" cy="4688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A03E">
                <a:lumMod val="50000"/>
                <a:lumOff val="50000"/>
              </a:srgbClr>
            </a:gs>
            <a:gs pos="100000">
              <a:srgbClr val="F2853B"/>
            </a:gs>
          </a:gsLst>
          <a:lin ang="2700000" scaled="1"/>
          <a:tileRect/>
        </a:gradFill>
        <a:effectLst/>
      </p:bgPr>
    </p:bg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F7C2F-6996-7F7E-C3DD-0BFB1DF7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for Reform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6BC6C-C569-7977-E5A5-2170CCB021C3}"/>
              </a:ext>
            </a:extLst>
          </p:cNvPr>
          <p:cNvSpPr txBox="1"/>
          <p:nvPr/>
        </p:nvSpPr>
        <p:spPr>
          <a:xfrm>
            <a:off x="779025" y="1460481"/>
            <a:ext cx="7470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GB" sz="2400" b="0" i="1" dirty="0">
                <a:solidFill>
                  <a:srgbClr val="002060"/>
                </a:solidFill>
                <a:effectLst/>
                <a:latin typeface="+mn-lt"/>
              </a:rPr>
              <a:t>"In privacy-threatening technologies, it's hard to put the genie back in the bottle. Once a technology is out in the world, it's tough to undo that development. It's much easier to put protections in place at the development stage.”</a:t>
            </a:r>
          </a:p>
          <a:p>
            <a:pPr marL="139700" indent="0">
              <a:buNone/>
            </a:pPr>
            <a:endParaRPr lang="en-GB" sz="2400" b="0" i="1" dirty="0">
              <a:solidFill>
                <a:srgbClr val="002060"/>
              </a:solidFill>
              <a:effectLst/>
              <a:latin typeface="+mn-lt"/>
            </a:endParaRPr>
          </a:p>
          <a:p>
            <a:pPr marL="139700" indent="0">
              <a:buNone/>
            </a:pPr>
            <a:r>
              <a:rPr lang="en-GB" sz="2400" b="0" i="0" dirty="0">
                <a:solidFill>
                  <a:srgbClr val="002060"/>
                </a:solidFill>
                <a:effectLst/>
                <a:latin typeface="+mn-lt"/>
              </a:rPr>
              <a:t>Calli Schroeder, global privacy counsel, Electronic Privacy Information </a:t>
            </a:r>
            <a:r>
              <a:rPr lang="en-GB" sz="2400" b="0" i="0" dirty="0" err="1">
                <a:solidFill>
                  <a:srgbClr val="002060"/>
                </a:solidFill>
                <a:effectLst/>
                <a:latin typeface="+mn-lt"/>
              </a:rPr>
              <a:t>Center</a:t>
            </a:r>
            <a:r>
              <a:rPr lang="en-GB" sz="2400" b="0" i="0" dirty="0">
                <a:solidFill>
                  <a:srgbClr val="002060"/>
                </a:solidFill>
                <a:effectLst/>
                <a:latin typeface="+mn-lt"/>
              </a:rPr>
              <a:t> (EPIC)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2853B"/>
                </a:highlight>
              </a:rPr>
              <a:t>Proposing Reform </a:t>
            </a:r>
            <a:endParaRPr dirty="0">
              <a:highlight>
                <a:srgbClr val="F2853B"/>
              </a:highlight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49B8FF-E5F9-F0A4-7C92-554ADBA211A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79828" y="877875"/>
            <a:ext cx="7955280" cy="392745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482600" indent="-342900">
              <a:buFont typeface="+mj-lt"/>
              <a:buAutoNum type="alphaUcPeriod"/>
            </a:pPr>
            <a:r>
              <a:rPr lang="en-US" sz="2000" dirty="0"/>
              <a:t>Implementing a Transnational regulatory treaty </a:t>
            </a:r>
          </a:p>
          <a:p>
            <a:pPr marL="482600" indent="-342900">
              <a:buFont typeface="+mj-lt"/>
              <a:buAutoNum type="alphaUcPeriod"/>
            </a:pPr>
            <a:endParaRPr lang="en-US" sz="2000" dirty="0"/>
          </a:p>
          <a:p>
            <a:pPr marL="482600" indent="-342900">
              <a:buFont typeface="+mj-lt"/>
              <a:buAutoNum type="alphaUcPeriod"/>
            </a:pPr>
            <a:r>
              <a:rPr lang="en-US" sz="2000" dirty="0"/>
              <a:t>Procedure to ensure more rigorous oversight </a:t>
            </a:r>
          </a:p>
          <a:p>
            <a:pPr marL="482600" indent="-342900">
              <a:buFont typeface="+mj-lt"/>
              <a:buAutoNum type="alphaUcPeriod"/>
            </a:pPr>
            <a:endParaRPr lang="en-US" sz="2000" dirty="0"/>
          </a:p>
          <a:p>
            <a:pPr marL="482600" indent="-342900">
              <a:buFont typeface="+mj-lt"/>
              <a:buAutoNum type="alphaUcPeriod"/>
            </a:pPr>
            <a:r>
              <a:rPr lang="en-US" sz="2000" dirty="0"/>
              <a:t>Holding parties like the Ministry of Defense accountable for its risk assessment</a:t>
            </a:r>
          </a:p>
          <a:p>
            <a:pPr marL="482600" indent="-342900">
              <a:buFont typeface="+mj-lt"/>
              <a:buAutoNum type="alphaUcPeriod"/>
            </a:pPr>
            <a:endParaRPr lang="en-US" sz="2000" dirty="0"/>
          </a:p>
          <a:p>
            <a:pPr marL="482600" indent="-342900">
              <a:buFont typeface="+mj-lt"/>
              <a:buAutoNum type="alphaUcPeriod"/>
            </a:pPr>
            <a:r>
              <a:rPr lang="en-US" sz="2000" dirty="0"/>
              <a:t>UN member states to enforce a moratorium on the sale and use of cyber-surveillance technology</a:t>
            </a:r>
          </a:p>
          <a:p>
            <a:pPr marL="482600" indent="-342900">
              <a:buFont typeface="+mj-lt"/>
              <a:buAutoNum type="alphaUcPeriod"/>
            </a:pPr>
            <a:endParaRPr lang="en-US" sz="2000" dirty="0"/>
          </a:p>
          <a:p>
            <a:pPr marL="482600" indent="-342900">
              <a:buFont typeface="+mj-lt"/>
              <a:buAutoNum type="alphaUcPeriod"/>
            </a:pPr>
            <a:r>
              <a:rPr lang="en-US" sz="2000" dirty="0"/>
              <a:t>Ensuring government compliance by imposing sanctions and penalties </a:t>
            </a:r>
          </a:p>
          <a:p>
            <a:pPr marL="13970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55916" y="207622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920950" y="147172"/>
            <a:ext cx="4421491" cy="3542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The Regulation of Cyber-surveillance Technology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4920950" y="4203728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The Case of the Pegasus Spyware 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5" name="Picture 6" descr="Police use of Pegasus malware not illegal, Israeli inquiry finds | Israel |  The Guardian">
            <a:extLst>
              <a:ext uri="{FF2B5EF4-FFF2-40B4-BE49-F238E27FC236}">
                <a16:creationId xmlns:a16="http://schemas.microsoft.com/office/drawing/2014/main" id="{AD3EC96C-C6A1-A277-89CE-26CDCD8C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9" y="1223678"/>
            <a:ext cx="4493573" cy="26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3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2853B"/>
                </a:highlight>
              </a:rPr>
              <a:t>What are Cyber-surveillance technologies?  </a:t>
            </a:r>
            <a:endParaRPr dirty="0">
              <a:highlight>
                <a:srgbClr val="F2853B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53073-7259-B650-6D2A-175C1B7E20C1}"/>
              </a:ext>
            </a:extLst>
          </p:cNvPr>
          <p:cNvSpPr txBox="1"/>
          <p:nvPr/>
        </p:nvSpPr>
        <p:spPr>
          <a:xfrm>
            <a:off x="447490" y="927887"/>
            <a:ext cx="77999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Cyber-Surveillance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Spyware (cyber-surveillance technologies): A malicious software </a:t>
            </a:r>
            <a:endParaRPr lang="en-GB" sz="20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Dual-Use Cyber-Surveillance Technology: used for both “civilian” and “military” purposes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Increasing widespread use of these technologies by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CB977-C145-BA42-65A7-EC6394E1054E}"/>
              </a:ext>
            </a:extLst>
          </p:cNvPr>
          <p:cNvSpPr txBox="1"/>
          <p:nvPr/>
        </p:nvSpPr>
        <p:spPr>
          <a:xfrm>
            <a:off x="8878754" y="5863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DE151-39B0-79B4-BA85-DC04EADC69B4}"/>
              </a:ext>
            </a:extLst>
          </p:cNvPr>
          <p:cNvSpPr txBox="1"/>
          <p:nvPr/>
        </p:nvSpPr>
        <p:spPr>
          <a:xfrm>
            <a:off x="262759" y="6201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D0D80-3A80-153D-19D6-BF83C6B452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2878" y="212157"/>
            <a:ext cx="8200995" cy="669571"/>
          </a:xfrm>
        </p:spPr>
        <p:txBody>
          <a:bodyPr/>
          <a:lstStyle/>
          <a:p>
            <a:r>
              <a:rPr lang="en-US" sz="2400" dirty="0">
                <a:highlight>
                  <a:srgbClr val="F2853B"/>
                </a:highlight>
              </a:rPr>
              <a:t>News Item:  Pegasus Spyware 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0F261-743A-0611-AEEF-DA7B4383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78" y="881728"/>
            <a:ext cx="8778243" cy="3831207"/>
          </a:xfrm>
        </p:spPr>
        <p:txBody>
          <a:bodyPr/>
          <a:lstStyle/>
          <a:p>
            <a:r>
              <a:rPr lang="en-US" sz="2000" b="1" dirty="0"/>
              <a:t>NSO: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“help [governments] fight terrorism and serious crime.” 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The Pegasus Spyware Attack Methodology: </a:t>
            </a:r>
          </a:p>
          <a:p>
            <a:pPr marL="13970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hacking into a victim’s device through a ‘zero-click’ technique that turns a device into a a 24-hour surveillance device. </a:t>
            </a:r>
          </a:p>
          <a:p>
            <a:endParaRPr lang="en-US" sz="2000" dirty="0"/>
          </a:p>
          <a:p>
            <a:r>
              <a:rPr lang="en-US" sz="1800" dirty="0"/>
              <a:t>Governments Targeting </a:t>
            </a:r>
            <a:r>
              <a:rPr lang="en-GB" sz="1800" dirty="0"/>
              <a:t>Members of Civil Society around the world</a:t>
            </a:r>
          </a:p>
          <a:p>
            <a:pPr marL="139700" indent="0">
              <a:buNone/>
            </a:pPr>
            <a:endParaRPr lang="en-GB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</a:rPr>
              <a:t>The technology is exported to authoritarian regimes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</a:rPr>
              <a:t>The killing of journalist Jamal Khashoggi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A Memorial for Jamal Khashoggi | The New Yorker">
            <a:extLst>
              <a:ext uri="{FF2B5EF4-FFF2-40B4-BE49-F238E27FC236}">
                <a16:creationId xmlns:a16="http://schemas.microsoft.com/office/drawing/2014/main" id="{635BF0F0-F5A1-85DB-446A-E7BFDF7F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89" y="3471863"/>
            <a:ext cx="2260532" cy="22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D0D80-3A80-153D-19D6-BF83C6B452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2878" y="212157"/>
            <a:ext cx="8200995" cy="669571"/>
          </a:xfrm>
        </p:spPr>
        <p:txBody>
          <a:bodyPr/>
          <a:lstStyle/>
          <a:p>
            <a:r>
              <a:rPr lang="en-US" sz="2400" dirty="0">
                <a:highlight>
                  <a:srgbClr val="F2853B"/>
                </a:highlight>
              </a:rPr>
              <a:t>News Item:  Pegasus Spyware 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0F261-743A-0611-AEEF-DA7B4383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78" y="1045751"/>
            <a:ext cx="8778243" cy="3831207"/>
          </a:xfrm>
        </p:spPr>
        <p:txBody>
          <a:bodyPr/>
          <a:lstStyle/>
          <a:p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</a:rPr>
              <a:t>More Recent Revelations: </a:t>
            </a:r>
          </a:p>
          <a:p>
            <a:pPr marL="139700" indent="0">
              <a:buNone/>
            </a:pPr>
            <a:endParaRPr lang="en-GB" sz="1800" i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</a:rPr>
              <a:t>Mexico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:  Human rights investigators (Reported: Oct. 2 2022)</a:t>
            </a:r>
          </a:p>
          <a:p>
            <a:pPr marL="139700" indent="0"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</a:rPr>
              <a:t>Indonesia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: Senior Indonesian Officials (Reported: Sept. 30</a:t>
            </a:r>
            <a:r>
              <a:rPr lang="en-GB" sz="18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th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 2022)</a:t>
            </a:r>
          </a:p>
          <a:p>
            <a:pPr marL="139700" indent="0"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</a:rPr>
              <a:t>Thailand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: Thai Democracy activists (Reported: July 17</a:t>
            </a:r>
            <a:r>
              <a:rPr lang="en-GB" sz="18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th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 2022) </a:t>
            </a:r>
          </a:p>
          <a:p>
            <a:pPr marL="139700" indent="0"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Pegasus used by at least </a:t>
            </a: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</a:rPr>
              <a:t>5 EU countries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including: </a:t>
            </a: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</a:rPr>
              <a:t>Poland and Hungary and Spain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: using it against their own dissidents  (Reported: June. 21</a:t>
            </a:r>
            <a:r>
              <a:rPr lang="en-GB" sz="18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st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</a:rPr>
              <a:t> 2022) </a:t>
            </a:r>
          </a:p>
          <a:p>
            <a:pPr marL="139700" indent="0"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Commission officials were targeted (Reported April 2022) </a:t>
            </a:r>
            <a:endParaRPr lang="en-GB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1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D0D80-3A80-153D-19D6-BF83C6B452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2878" y="95779"/>
            <a:ext cx="8200995" cy="669571"/>
          </a:xfrm>
        </p:spPr>
        <p:txBody>
          <a:bodyPr/>
          <a:lstStyle/>
          <a:p>
            <a:r>
              <a:rPr lang="en-US" dirty="0">
                <a:highlight>
                  <a:srgbClr val="F2853B"/>
                </a:highlight>
              </a:rPr>
              <a:t>Issues arising from the Case of Pegasus Spyware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0F261-743A-0611-AEEF-DA7B4383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79" y="914400"/>
            <a:ext cx="8200995" cy="3798535"/>
          </a:xfrm>
        </p:spPr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overnments are using this software under the guise of state security</a:t>
            </a:r>
          </a:p>
          <a:p>
            <a:endParaRPr lang="en-GB" sz="18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sym typeface="Wingdings" pitchFamily="2" charset="2"/>
            </a:endParaRPr>
          </a:p>
          <a:p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itchFamily="2" charset="2"/>
              </a:rPr>
              <a:t>“Democratic states” are exporting this technology to states that abuse it, Proliferating authoritarian trends</a:t>
            </a:r>
          </a:p>
          <a:p>
            <a:pPr marL="139700" indent="0">
              <a:buNone/>
            </a:pPr>
            <a:endParaRPr lang="en-GB" sz="18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sym typeface="Wingdings" pitchFamily="2" charset="2"/>
            </a:endParaRP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itchFamily="2" charset="2"/>
              </a:rPr>
              <a:t>Undermining Freedom of expression and association, Privacy rights, the right to security of the Person </a:t>
            </a:r>
          </a:p>
          <a:p>
            <a:pPr marL="139700" indent="0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itchFamily="2" charset="2"/>
              </a:rPr>
              <a:t>             Suppressing the voice of journalists and human rights activists.  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buNone/>
            </a:pP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market for the spyware industry is increasingly privatized and unregulated </a:t>
            </a:r>
          </a:p>
          <a:p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States are prioritizing “security” and governmental control before civilian rights </a:t>
            </a:r>
          </a:p>
          <a:p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6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2853B"/>
                </a:highlight>
              </a:rPr>
              <a:t>Beyond Pegasus</a:t>
            </a:r>
            <a:endParaRPr dirty="0">
              <a:highlight>
                <a:srgbClr val="F2853B"/>
              </a:highlight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850D9-D7B5-7F75-157A-1E0C3FA004A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2879" y="1111347"/>
            <a:ext cx="8736037" cy="3516923"/>
          </a:xfrm>
        </p:spPr>
        <p:txBody>
          <a:bodyPr/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+mj-lt"/>
              </a:rPr>
              <a:t>Other ”democratic countries” export similar Cyber-surveillance technology </a:t>
            </a:r>
          </a:p>
          <a:p>
            <a:pPr algn="l"/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342900" lvl="0" indent="-342900" algn="l" rtl="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United Kingdom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: licenses Gamma Group exports</a:t>
            </a:r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Germany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: exports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FinFisher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products, </a:t>
            </a:r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Spain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: exports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Mollitiam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Industries technologies.</a:t>
            </a:r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Italy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exports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Tykelab</a:t>
            </a:r>
            <a:r>
              <a:rPr lang="en-GB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(inside and outside of the EU) </a:t>
            </a:r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9700" indent="0" algn="l">
              <a:buNone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139700" indent="0" algn="l"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These trends undermine the conditions that legitimize democratic systems</a:t>
            </a:r>
          </a:p>
          <a:p>
            <a:pPr marL="139700" indent="0" algn="l">
              <a:buNone/>
            </a:pPr>
            <a:endParaRPr lang="en-US" sz="2000" dirty="0">
              <a:latin typeface="+mj-lt"/>
            </a:endParaRPr>
          </a:p>
        </p:txBody>
      </p:sp>
      <p:pic>
        <p:nvPicPr>
          <p:cNvPr id="1028" name="Picture 4" descr="Gamma Group - Surveillance Companies in the MENA Region - Masaar">
            <a:extLst>
              <a:ext uri="{FF2B5EF4-FFF2-40B4-BE49-F238E27FC236}">
                <a16:creationId xmlns:a16="http://schemas.microsoft.com/office/drawing/2014/main" id="{DFE0A1B4-E536-94C5-E53A-512E68EA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72" y="1111347"/>
            <a:ext cx="2159728" cy="8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nFisher - Wikidata">
            <a:extLst>
              <a:ext uri="{FF2B5EF4-FFF2-40B4-BE49-F238E27FC236}">
                <a16:creationId xmlns:a16="http://schemas.microsoft.com/office/drawing/2014/main" id="{CD5EA76D-A3C2-C159-344E-F42EB016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14" y="1944399"/>
            <a:ext cx="1850294" cy="6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llitiam Industries | Reporter ohne Grenzen für Informationsfreiheit">
            <a:extLst>
              <a:ext uri="{FF2B5EF4-FFF2-40B4-BE49-F238E27FC236}">
                <a16:creationId xmlns:a16="http://schemas.microsoft.com/office/drawing/2014/main" id="{5130E1DC-929F-7D06-BF65-926F1295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76" y="2746179"/>
            <a:ext cx="1253975" cy="9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bile phone with RCS logo">
            <a:extLst>
              <a:ext uri="{FF2B5EF4-FFF2-40B4-BE49-F238E27FC236}">
                <a16:creationId xmlns:a16="http://schemas.microsoft.com/office/drawing/2014/main" id="{DD7E2128-F853-B4C8-BA61-4CFBE9A76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t="32307" r="9455" b="23738"/>
          <a:stretch/>
        </p:blipFill>
        <p:spPr bwMode="auto">
          <a:xfrm>
            <a:off x="5479270" y="3440692"/>
            <a:ext cx="1970407" cy="8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2853B"/>
                </a:highlight>
              </a:rPr>
              <a:t>The Scope of Regulatory Measures</a:t>
            </a:r>
            <a:endParaRPr dirty="0">
              <a:highlight>
                <a:srgbClr val="F2853B"/>
              </a:highlight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49B8FF-E5F9-F0A4-7C92-554ADBA211A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79828" y="916931"/>
            <a:ext cx="7063872" cy="35051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>National Level</a:t>
            </a:r>
          </a:p>
          <a:p>
            <a:pPr marL="139700" indent="0">
              <a:buNone/>
            </a:pP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marL="482600" indent="-342900">
              <a:buFont typeface="+mj-lt"/>
              <a:buAutoNum type="alphaLcParenR"/>
            </a:pP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Israeli Defence Export Control Law 2007</a:t>
            </a:r>
            <a:r>
              <a:rPr lang="en-GB" sz="2000" dirty="0">
                <a:solidFill>
                  <a:srgbClr val="002060"/>
                </a:solidFill>
                <a:effectLst/>
              </a:rPr>
              <a:t> </a:t>
            </a:r>
          </a:p>
          <a:p>
            <a:pPr marL="482600" indent="-342900">
              <a:buFont typeface="+mj-lt"/>
              <a:buAutoNum type="alphaLcParenR"/>
            </a:pP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Ministry of Economy</a:t>
            </a:r>
            <a:r>
              <a:rPr lang="en-GB" sz="2000" dirty="0">
                <a:solidFill>
                  <a:srgbClr val="002060"/>
                </a:solidFill>
                <a:effectLst/>
              </a:rPr>
              <a:t> </a:t>
            </a:r>
          </a:p>
          <a:p>
            <a:pPr marL="139700" indent="0">
              <a:buNone/>
            </a:pPr>
            <a:endParaRPr lang="en-US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>International  Level </a:t>
            </a:r>
          </a:p>
          <a:p>
            <a:endParaRPr lang="en-GB" sz="20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82600" indent="-342900">
              <a:buAutoNum type="alphaLcParenR"/>
            </a:pPr>
            <a:r>
              <a:rPr lang="en-GB" sz="16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Wassenaar Arrangement on Export Controls Conventional Arms and Dual-Use Goods and Technologies </a:t>
            </a:r>
          </a:p>
          <a:p>
            <a:pPr marL="482600" indent="-342900">
              <a:buAutoNum type="alphaLcParenR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United Nations Guiding Principles on Business and Human Rights </a:t>
            </a:r>
          </a:p>
          <a:p>
            <a:pPr marL="139700" indent="0">
              <a:buNone/>
            </a:pPr>
            <a:endParaRPr lang="en-US" sz="1600" dirty="0">
              <a:solidFill>
                <a:srgbClr val="002060"/>
              </a:solidFill>
              <a:latin typeface="+mn-lt"/>
            </a:endParaRPr>
          </a:p>
          <a:p>
            <a:pPr marL="139700" indent="0"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2052" name="Picture 4" descr="Human Rights - From Pillars to Pyramids — Sustainability Business  Consultants – BRODIE">
            <a:extLst>
              <a:ext uri="{FF2B5EF4-FFF2-40B4-BE49-F238E27FC236}">
                <a16:creationId xmlns:a16="http://schemas.microsoft.com/office/drawing/2014/main" id="{37481223-5330-3942-3193-020552B9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43" y="2669481"/>
            <a:ext cx="2152357" cy="22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1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2853B"/>
                </a:highlight>
              </a:rPr>
              <a:t>The Gaps in the Regulation of This Issue </a:t>
            </a:r>
            <a:endParaRPr dirty="0">
              <a:highlight>
                <a:srgbClr val="F2853B"/>
              </a:highlight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49B8FF-E5F9-F0A4-7C92-554ADBA211A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79828" y="877875"/>
            <a:ext cx="7063872" cy="3505100"/>
          </a:xfrm>
        </p:spPr>
        <p:txBody>
          <a:bodyPr/>
          <a:lstStyle/>
          <a:p>
            <a:r>
              <a:rPr lang="en-US" sz="2000" dirty="0"/>
              <a:t>Portable nature of cyber-surveillance technology 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Wassenaar Arrangement ineffective in restricting intangible surveillance tools </a:t>
            </a:r>
          </a:p>
          <a:p>
            <a:endParaRPr lang="en-US" sz="2000" dirty="0"/>
          </a:p>
          <a:p>
            <a:r>
              <a:rPr lang="en-US" sz="2000" dirty="0"/>
              <a:t>The structure of the Wassenaar Arrangement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Lack of enforceable international treaty </a:t>
            </a:r>
          </a:p>
          <a:p>
            <a:endParaRPr lang="en-US" sz="2000" dirty="0"/>
          </a:p>
          <a:p>
            <a:r>
              <a:rPr lang="en-US" sz="2000" dirty="0"/>
              <a:t>Israeli National Laws do not provide legal recourse for victims </a:t>
            </a:r>
          </a:p>
        </p:txBody>
      </p:sp>
    </p:spTree>
    <p:extLst>
      <p:ext uri="{BB962C8B-B14F-4D97-AF65-F5344CB8AC3E}">
        <p14:creationId xmlns:p14="http://schemas.microsoft.com/office/powerpoint/2010/main" val="4238278554"/>
      </p:ext>
    </p:extLst>
  </p:cSld>
  <p:clrMapOvr>
    <a:masterClrMapping/>
  </p:clrMapOvr>
</p:sld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535</Words>
  <Application>Microsoft Office PowerPoint</Application>
  <PresentationFormat>On-screen Show (16:9)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DM Sans</vt:lpstr>
      <vt:lpstr>Viga</vt:lpstr>
      <vt:lpstr>Courier New</vt:lpstr>
      <vt:lpstr>Cyber Security Business Plan</vt:lpstr>
      <vt:lpstr>PowerPoint Presentation</vt:lpstr>
      <vt:lpstr>The Regulation of Cyber-surveillance Technology </vt:lpstr>
      <vt:lpstr>What are Cyber-surveillance technologies?  </vt:lpstr>
      <vt:lpstr>News Item:  Pegasus Spyware  </vt:lpstr>
      <vt:lpstr>News Item:  Pegasus Spyware  </vt:lpstr>
      <vt:lpstr>Issues arising from the Case of Pegasus Spyware </vt:lpstr>
      <vt:lpstr>Beyond Pegasus</vt:lpstr>
      <vt:lpstr>The Scope of Regulatory Measures</vt:lpstr>
      <vt:lpstr>The Gaps in the Regulation of This Issue </vt:lpstr>
      <vt:lpstr>Calling for Reform </vt:lpstr>
      <vt:lpstr>Proposing Reform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BUSINESS PLAN</dc:title>
  <cp:lastModifiedBy>Allen Mendelsohn</cp:lastModifiedBy>
  <cp:revision>8</cp:revision>
  <dcterms:modified xsi:type="dcterms:W3CDTF">2022-10-04T19:37:29Z</dcterms:modified>
</cp:coreProperties>
</file>