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8" r:id="rId3"/>
    <p:sldId id="259" r:id="rId4"/>
    <p:sldId id="257" r:id="rId5"/>
    <p:sldId id="262" r:id="rId6"/>
    <p:sldId id="260" r:id="rId7"/>
    <p:sldId id="263" r:id="rId8"/>
    <p:sldId id="264" r:id="rId9"/>
    <p:sldId id="265" r:id="rId10"/>
    <p:sldId id="266" r:id="rId11"/>
    <p:sldId id="267" r:id="rId12"/>
    <p:sldId id="268" r:id="rId13"/>
    <p:sldId id="269" r:id="rId14"/>
    <p:sldId id="273" r:id="rId15"/>
    <p:sldId id="272" r:id="rId16"/>
    <p:sldId id="270" r:id="rId17"/>
    <p:sldId id="271"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p:restoredTop sz="85363" autoAdjust="0"/>
  </p:normalViewPr>
  <p:slideViewPr>
    <p:cSldViewPr snapToGrid="0">
      <p:cViewPr varScale="1">
        <p:scale>
          <a:sx n="75" d="100"/>
          <a:sy n="75"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D29FB-C768-6D43-B5E6-08C8A20C6015}"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70AAB-15D0-5C4C-A636-C186927C3308}" type="slidenum">
              <a:rPr lang="en-US" smtClean="0"/>
              <a:t>‹#›</a:t>
            </a:fld>
            <a:endParaRPr lang="en-US"/>
          </a:p>
        </p:txBody>
      </p:sp>
    </p:spTree>
    <p:extLst>
      <p:ext uri="{BB962C8B-B14F-4D97-AF65-F5344CB8AC3E}">
        <p14:creationId xmlns:p14="http://schemas.microsoft.com/office/powerpoint/2010/main" val="32535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70AAB-15D0-5C4C-A636-C186927C3308}" type="slidenum">
              <a:rPr lang="en-US" smtClean="0"/>
              <a:t>1</a:t>
            </a:fld>
            <a:endParaRPr lang="en-US"/>
          </a:p>
        </p:txBody>
      </p:sp>
    </p:spTree>
    <p:extLst>
      <p:ext uri="{BB962C8B-B14F-4D97-AF65-F5344CB8AC3E}">
        <p14:creationId xmlns:p14="http://schemas.microsoft.com/office/powerpoint/2010/main" val="24374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Ironic it’s the Toronto Star</a:t>
            </a:r>
          </a:p>
          <a:p>
            <a:endParaRPr lang="en-US" dirty="0"/>
          </a:p>
          <a:p>
            <a:r>
              <a:rPr lang="en-US" dirty="0"/>
              <a:t>Article considers some things: </a:t>
            </a:r>
          </a:p>
          <a:p>
            <a:pPr marL="171450" indent="-171450">
              <a:buFontTx/>
              <a:buChar char="-"/>
            </a:pPr>
            <a:r>
              <a:rPr lang="en-US" dirty="0"/>
              <a:t>Not as much incentive because damages are lower in Canada, not capped for defamation but article talks about how Canadian judges are poised to take a “lose/lose” approach to awards</a:t>
            </a:r>
          </a:p>
          <a:p>
            <a:pPr marL="171450" indent="-171450">
              <a:buFontTx/>
              <a:buChar char="-"/>
            </a:pPr>
            <a:r>
              <a:rPr lang="en-US" dirty="0"/>
              <a:t>Based on the reasoning in </a:t>
            </a:r>
            <a:r>
              <a:rPr lang="en-US" i="1" dirty="0"/>
              <a:t>Grant</a:t>
            </a:r>
            <a:r>
              <a:rPr lang="en-US" i="0" dirty="0"/>
              <a:t>, it is easier to see how someone with a sincere belief could fall under the responsible communication </a:t>
            </a:r>
            <a:r>
              <a:rPr lang="en-US" i="0" dirty="0" err="1"/>
              <a:t>defence</a:t>
            </a:r>
            <a:r>
              <a:rPr lang="en-US" i="0" dirty="0"/>
              <a:t>. Of course, this is an extreme example.</a:t>
            </a:r>
            <a:endParaRPr lang="en-US" dirty="0"/>
          </a:p>
        </p:txBody>
      </p:sp>
      <p:sp>
        <p:nvSpPr>
          <p:cNvPr id="4" name="Slide Number Placeholder 3"/>
          <p:cNvSpPr>
            <a:spLocks noGrp="1"/>
          </p:cNvSpPr>
          <p:nvPr>
            <p:ph type="sldNum" sz="quarter" idx="5"/>
          </p:nvPr>
        </p:nvSpPr>
        <p:spPr/>
        <p:txBody>
          <a:bodyPr/>
          <a:lstStyle/>
          <a:p>
            <a:fld id="{1FB70AAB-15D0-5C4C-A636-C186927C3308}" type="slidenum">
              <a:rPr lang="en-US" smtClean="0"/>
              <a:t>17</a:t>
            </a:fld>
            <a:endParaRPr lang="en-US"/>
          </a:p>
        </p:txBody>
      </p:sp>
    </p:spTree>
    <p:extLst>
      <p:ext uri="{BB962C8B-B14F-4D97-AF65-F5344CB8AC3E}">
        <p14:creationId xmlns:p14="http://schemas.microsoft.com/office/powerpoint/2010/main" val="173555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70AAB-15D0-5C4C-A636-C186927C3308}" type="slidenum">
              <a:rPr lang="en-US" smtClean="0"/>
              <a:t>18</a:t>
            </a:fld>
            <a:endParaRPr lang="en-US"/>
          </a:p>
        </p:txBody>
      </p:sp>
    </p:spTree>
    <p:extLst>
      <p:ext uri="{BB962C8B-B14F-4D97-AF65-F5344CB8AC3E}">
        <p14:creationId xmlns:p14="http://schemas.microsoft.com/office/powerpoint/2010/main" val="396296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about the Charter and protection of 2(b), how this right always important in Canada, but idea of it expanded with adoption of the Charter in 1982. 3 core purposes: democratic discourse, truth finding, self-fulfillment. But plaintiff’s interest in maintaining reputation may be just as important, specifically when it comes to ideas of self-fulfillment. Also, protection of reputation is related to privacy. However, in defamation contexts, normally talking about false statements.</a:t>
            </a:r>
          </a:p>
        </p:txBody>
      </p:sp>
      <p:sp>
        <p:nvSpPr>
          <p:cNvPr id="4" name="Slide Number Placeholder 3"/>
          <p:cNvSpPr>
            <a:spLocks noGrp="1"/>
          </p:cNvSpPr>
          <p:nvPr>
            <p:ph type="sldNum" sz="quarter" idx="5"/>
          </p:nvPr>
        </p:nvSpPr>
        <p:spPr/>
        <p:txBody>
          <a:bodyPr/>
          <a:lstStyle/>
          <a:p>
            <a:fld id="{1FB70AAB-15D0-5C4C-A636-C186927C3308}" type="slidenum">
              <a:rPr lang="en-US" smtClean="0"/>
              <a:t>7</a:t>
            </a:fld>
            <a:endParaRPr lang="en-US"/>
          </a:p>
        </p:txBody>
      </p:sp>
    </p:spTree>
    <p:extLst>
      <p:ext uri="{BB962C8B-B14F-4D97-AF65-F5344CB8AC3E}">
        <p14:creationId xmlns:p14="http://schemas.microsoft.com/office/powerpoint/2010/main" val="2458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ultimately in defamation says that protecting public interest is a worthy cause, and the scale tips in </a:t>
            </a:r>
            <a:r>
              <a:rPr lang="en-US" dirty="0" err="1"/>
              <a:t>favour</a:t>
            </a:r>
            <a:r>
              <a:rPr lang="en-US" dirty="0"/>
              <a:t> of broadening the available defenses. Focus on the elements of free society and the value of debate, how this can illuminate the truth and allow for fulsome democracy. </a:t>
            </a:r>
          </a:p>
          <a:p>
            <a:endParaRPr lang="en-US" dirty="0"/>
          </a:p>
          <a:p>
            <a:r>
              <a:rPr lang="en-US" dirty="0"/>
              <a:t>Holding journalists to a standard that would hold scrutiny in court of law (having to prove the statement was true), would have the effect of silencing journalists and eliminate a “free and open discussion”.</a:t>
            </a:r>
          </a:p>
          <a:p>
            <a:endParaRPr lang="en-US" dirty="0"/>
          </a:p>
          <a:p>
            <a:r>
              <a:rPr lang="en-US" dirty="0"/>
              <a:t>Publisher will still be liable if they do not take all the appropriate steps in verifying the information, but do not need to guarantee truth.</a:t>
            </a:r>
          </a:p>
        </p:txBody>
      </p:sp>
      <p:sp>
        <p:nvSpPr>
          <p:cNvPr id="4" name="Slide Number Placeholder 3"/>
          <p:cNvSpPr>
            <a:spLocks noGrp="1"/>
          </p:cNvSpPr>
          <p:nvPr>
            <p:ph type="sldNum" sz="quarter" idx="5"/>
          </p:nvPr>
        </p:nvSpPr>
        <p:spPr/>
        <p:txBody>
          <a:bodyPr/>
          <a:lstStyle/>
          <a:p>
            <a:fld id="{1FB70AAB-15D0-5C4C-A636-C186927C3308}" type="slidenum">
              <a:rPr lang="en-US" smtClean="0"/>
              <a:t>8</a:t>
            </a:fld>
            <a:endParaRPr lang="en-US"/>
          </a:p>
        </p:txBody>
      </p:sp>
    </p:spTree>
    <p:extLst>
      <p:ext uri="{BB962C8B-B14F-4D97-AF65-F5344CB8AC3E}">
        <p14:creationId xmlns:p14="http://schemas.microsoft.com/office/powerpoint/2010/main" val="242517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70AAB-15D0-5C4C-A636-C186927C3308}" type="slidenum">
              <a:rPr lang="en-US" smtClean="0"/>
              <a:t>9</a:t>
            </a:fld>
            <a:endParaRPr lang="en-US"/>
          </a:p>
        </p:txBody>
      </p:sp>
    </p:spTree>
    <p:extLst>
      <p:ext uri="{BB962C8B-B14F-4D97-AF65-F5344CB8AC3E}">
        <p14:creationId xmlns:p14="http://schemas.microsoft.com/office/powerpoint/2010/main" val="407653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evolve with new ways of communicating, so not specific to traditional journalists (important in understanding the evolution of defamation law). Specifically mention blog postings and online media. (But I should also mention how perhaps this is too far of an expansion).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step: Judge looks at the whole of the publication (not scrutinizing in individual parts) to decide if it is in the public interest. Must keep in mind an individual’s reasonable expectation of privacy. “</a:t>
            </a:r>
            <a:r>
              <a:rPr lang="en-US" sz="1800" dirty="0">
                <a:effectLst/>
                <a:latin typeface="Calibri" panose="020F0502020204030204" pitchFamily="34" charset="0"/>
                <a:ea typeface="Calibri" panose="020F0502020204030204" pitchFamily="34" charset="0"/>
                <a:cs typeface="Times New Roman" panose="02020603050405020304" pitchFamily="18" charset="0"/>
              </a:rPr>
              <a:t>It is enough that some segment of the community would have a genuine interest in receiving information on the subject.” (para 102)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B70AAB-15D0-5C4C-A636-C186927C3308}" type="slidenum">
              <a:rPr lang="en-US" smtClean="0"/>
              <a:t>10</a:t>
            </a:fld>
            <a:endParaRPr lang="en-US"/>
          </a:p>
        </p:txBody>
      </p:sp>
    </p:spTree>
    <p:extLst>
      <p:ext uri="{BB962C8B-B14F-4D97-AF65-F5344CB8AC3E}">
        <p14:creationId xmlns:p14="http://schemas.microsoft.com/office/powerpoint/2010/main" val="166361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Chief justice says these factors are for the jury to decide. The jury will weigh all the relevant factors and decide whether or not the statement was responsibly made.</a:t>
            </a:r>
          </a:p>
          <a:p>
            <a:endParaRPr lang="en-US" dirty="0"/>
          </a:p>
          <a:p>
            <a:r>
              <a:rPr lang="en-US" dirty="0"/>
              <a:t>This is where </a:t>
            </a:r>
            <a:r>
              <a:rPr lang="en-US" dirty="0" err="1"/>
              <a:t>Abella</a:t>
            </a:r>
            <a:r>
              <a:rPr lang="en-US" dirty="0"/>
              <a:t> J disagrees. She argues that this still requires weighing the constitutional interests, and is therefore appropriate for a judge to undertake. </a:t>
            </a:r>
            <a:r>
              <a:rPr lang="en-US" dirty="0" err="1"/>
              <a:t>Abella</a:t>
            </a:r>
            <a:r>
              <a:rPr lang="en-US" dirty="0"/>
              <a:t> J agrees with the rest of the judgement and the ultimate finding.</a:t>
            </a:r>
          </a:p>
        </p:txBody>
      </p:sp>
      <p:sp>
        <p:nvSpPr>
          <p:cNvPr id="4" name="Slide Number Placeholder 3"/>
          <p:cNvSpPr>
            <a:spLocks noGrp="1"/>
          </p:cNvSpPr>
          <p:nvPr>
            <p:ph type="sldNum" sz="quarter" idx="5"/>
          </p:nvPr>
        </p:nvSpPr>
        <p:spPr/>
        <p:txBody>
          <a:bodyPr/>
          <a:lstStyle/>
          <a:p>
            <a:fld id="{1FB70AAB-15D0-5C4C-A636-C186927C3308}" type="slidenum">
              <a:rPr lang="en-US" smtClean="0"/>
              <a:t>12</a:t>
            </a:fld>
            <a:endParaRPr lang="en-US"/>
          </a:p>
        </p:txBody>
      </p:sp>
    </p:spTree>
    <p:extLst>
      <p:ext uri="{BB962C8B-B14F-4D97-AF65-F5344CB8AC3E}">
        <p14:creationId xmlns:p14="http://schemas.microsoft.com/office/powerpoint/2010/main" val="290846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judge failed by giving improper instruction to the jury and that a </a:t>
            </a:r>
            <a:r>
              <a:rPr lang="en-US" dirty="0" err="1"/>
              <a:t>defence</a:t>
            </a:r>
            <a:r>
              <a:rPr lang="en-US" dirty="0"/>
              <a:t> could have been found on fair comments and the new public interest </a:t>
            </a:r>
            <a:r>
              <a:rPr lang="en-US" dirty="0" err="1"/>
              <a:t>defence</a:t>
            </a:r>
            <a:r>
              <a:rPr lang="en-US" dirty="0"/>
              <a:t>. A new trial was ordered. </a:t>
            </a:r>
          </a:p>
        </p:txBody>
      </p:sp>
      <p:sp>
        <p:nvSpPr>
          <p:cNvPr id="4" name="Slide Number Placeholder 3"/>
          <p:cNvSpPr>
            <a:spLocks noGrp="1"/>
          </p:cNvSpPr>
          <p:nvPr>
            <p:ph type="sldNum" sz="quarter" idx="5"/>
          </p:nvPr>
        </p:nvSpPr>
        <p:spPr/>
        <p:txBody>
          <a:bodyPr/>
          <a:lstStyle/>
          <a:p>
            <a:fld id="{1FB70AAB-15D0-5C4C-A636-C186927C3308}" type="slidenum">
              <a:rPr lang="en-US" smtClean="0"/>
              <a:t>13</a:t>
            </a:fld>
            <a:endParaRPr lang="en-US"/>
          </a:p>
        </p:txBody>
      </p:sp>
    </p:spTree>
    <p:extLst>
      <p:ext uri="{BB962C8B-B14F-4D97-AF65-F5344CB8AC3E}">
        <p14:creationId xmlns:p14="http://schemas.microsoft.com/office/powerpoint/2010/main" val="162623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broadens the scope of who could potentially held liable for defamatory conduct. As the other cases for this class demonstrate, not even anonymous posters can hide from defamation lawsuits if they post potentially damaging information. </a:t>
            </a:r>
          </a:p>
          <a:p>
            <a:endParaRPr lang="en-US" dirty="0"/>
          </a:p>
          <a:p>
            <a:r>
              <a:rPr lang="en-US" dirty="0"/>
              <a:t>Second, traditional mediums of journalism, like radio, tv, and print, have been in many ways overtaken by the internet. Platforms like </a:t>
            </a:r>
            <a:r>
              <a:rPr lang="en-US" dirty="0" err="1"/>
              <a:t>youtube</a:t>
            </a:r>
            <a:r>
              <a:rPr lang="en-US" dirty="0"/>
              <a:t> and twitter have expanded the way traditional news outlets report the news. Information, including potentially damaging information, spreads a lot quicker. </a:t>
            </a:r>
          </a:p>
          <a:p>
            <a:endParaRPr lang="en-US" dirty="0"/>
          </a:p>
          <a:p>
            <a:r>
              <a:rPr lang="en-US" dirty="0"/>
              <a:t>Finally, the internet expands the information that is available, and sometimes makes it difficult to fact check. More on this to come.</a:t>
            </a:r>
          </a:p>
        </p:txBody>
      </p:sp>
      <p:sp>
        <p:nvSpPr>
          <p:cNvPr id="4" name="Slide Number Placeholder 3"/>
          <p:cNvSpPr>
            <a:spLocks noGrp="1"/>
          </p:cNvSpPr>
          <p:nvPr>
            <p:ph type="sldNum" sz="quarter" idx="5"/>
          </p:nvPr>
        </p:nvSpPr>
        <p:spPr/>
        <p:txBody>
          <a:bodyPr/>
          <a:lstStyle/>
          <a:p>
            <a:fld id="{1FB70AAB-15D0-5C4C-A636-C186927C3308}" type="slidenum">
              <a:rPr lang="en-US" smtClean="0"/>
              <a:t>15</a:t>
            </a:fld>
            <a:endParaRPr lang="en-US"/>
          </a:p>
        </p:txBody>
      </p:sp>
    </p:spTree>
    <p:extLst>
      <p:ext uri="{BB962C8B-B14F-4D97-AF65-F5344CB8AC3E}">
        <p14:creationId xmlns:p14="http://schemas.microsoft.com/office/powerpoint/2010/main" val="330196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this definition, almost anything can fall under the public interest. </a:t>
            </a:r>
          </a:p>
          <a:p>
            <a:endParaRPr lang="en-US" dirty="0"/>
          </a:p>
          <a:p>
            <a:r>
              <a:rPr lang="en-US" dirty="0"/>
              <a:t>The possible </a:t>
            </a:r>
            <a:r>
              <a:rPr lang="en-US" dirty="0" err="1"/>
              <a:t>defence</a:t>
            </a:r>
            <a:r>
              <a:rPr lang="en-US" dirty="0"/>
              <a:t> might apply to people who are telling misinformation, but believe they are telling the truth and have verified their position using biased sources. </a:t>
            </a:r>
          </a:p>
        </p:txBody>
      </p:sp>
      <p:sp>
        <p:nvSpPr>
          <p:cNvPr id="4" name="Slide Number Placeholder 3"/>
          <p:cNvSpPr>
            <a:spLocks noGrp="1"/>
          </p:cNvSpPr>
          <p:nvPr>
            <p:ph type="sldNum" sz="quarter" idx="5"/>
          </p:nvPr>
        </p:nvSpPr>
        <p:spPr/>
        <p:txBody>
          <a:bodyPr/>
          <a:lstStyle/>
          <a:p>
            <a:fld id="{1FB70AAB-15D0-5C4C-A636-C186927C3308}" type="slidenum">
              <a:rPr lang="en-US" smtClean="0"/>
              <a:t>16</a:t>
            </a:fld>
            <a:endParaRPr lang="en-US"/>
          </a:p>
        </p:txBody>
      </p:sp>
    </p:spTree>
    <p:extLst>
      <p:ext uri="{BB962C8B-B14F-4D97-AF65-F5344CB8AC3E}">
        <p14:creationId xmlns:p14="http://schemas.microsoft.com/office/powerpoint/2010/main" val="159948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10/25/2022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10/25/2022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10/25/2022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10/25/2022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10/25/2022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10/25/2022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10/25/2022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1.jpeg"/><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gif"/><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439E-F94C-7167-E709-3C4F784D5AE0}"/>
              </a:ext>
            </a:extLst>
          </p:cNvPr>
          <p:cNvSpPr>
            <a:spLocks noGrp="1"/>
          </p:cNvSpPr>
          <p:nvPr>
            <p:ph type="ctrTitle"/>
          </p:nvPr>
        </p:nvSpPr>
        <p:spPr>
          <a:xfrm>
            <a:off x="2786620" y="3429000"/>
            <a:ext cx="5518066" cy="2268559"/>
          </a:xfrm>
        </p:spPr>
        <p:txBody>
          <a:bodyPr>
            <a:normAutofit fontScale="90000"/>
          </a:bodyPr>
          <a:lstStyle/>
          <a:p>
            <a:r>
              <a:rPr lang="en-US" i="1" dirty="0"/>
              <a:t>Grant v Torstar</a:t>
            </a:r>
            <a:br>
              <a:rPr lang="en-US" i="1" dirty="0"/>
            </a:br>
            <a:r>
              <a:rPr lang="en-US" sz="3100" i="1" dirty="0"/>
              <a:t>2009 SCC 61</a:t>
            </a:r>
            <a:br>
              <a:rPr lang="en-US" i="1" dirty="0"/>
            </a:br>
            <a:br>
              <a:rPr lang="en-US" i="1" dirty="0"/>
            </a:br>
            <a:endParaRPr lang="en-US" i="1" dirty="0"/>
          </a:p>
        </p:txBody>
      </p:sp>
      <p:sp>
        <p:nvSpPr>
          <p:cNvPr id="3" name="Subtitle 2">
            <a:extLst>
              <a:ext uri="{FF2B5EF4-FFF2-40B4-BE49-F238E27FC236}">
                <a16:creationId xmlns:a16="http://schemas.microsoft.com/office/drawing/2014/main" id="{2E7211E4-F4BA-99E2-E606-9D3A68BB856C}"/>
              </a:ext>
            </a:extLst>
          </p:cNvPr>
          <p:cNvSpPr>
            <a:spLocks noGrp="1"/>
          </p:cNvSpPr>
          <p:nvPr>
            <p:ph type="subTitle" idx="1"/>
          </p:nvPr>
        </p:nvSpPr>
        <p:spPr>
          <a:xfrm>
            <a:off x="2947086" y="4743045"/>
            <a:ext cx="5357600" cy="1160213"/>
          </a:xfrm>
        </p:spPr>
        <p:txBody>
          <a:bodyPr/>
          <a:lstStyle/>
          <a:p>
            <a:r>
              <a:rPr lang="en-US" dirty="0"/>
              <a:t>Presented by Nicole Whitmarsh</a:t>
            </a:r>
          </a:p>
        </p:txBody>
      </p:sp>
    </p:spTree>
    <p:extLst>
      <p:ext uri="{BB962C8B-B14F-4D97-AF65-F5344CB8AC3E}">
        <p14:creationId xmlns:p14="http://schemas.microsoft.com/office/powerpoint/2010/main" val="199856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91F4-6427-A10D-B201-38ACE4EC2251}"/>
              </a:ext>
            </a:extLst>
          </p:cNvPr>
          <p:cNvSpPr>
            <a:spLocks noGrp="1"/>
          </p:cNvSpPr>
          <p:nvPr>
            <p:ph type="title"/>
          </p:nvPr>
        </p:nvSpPr>
        <p:spPr>
          <a:xfrm>
            <a:off x="2611808" y="808056"/>
            <a:ext cx="8543872" cy="1077229"/>
          </a:xfrm>
        </p:spPr>
        <p:txBody>
          <a:bodyPr>
            <a:normAutofit fontScale="90000"/>
          </a:bodyPr>
          <a:lstStyle/>
          <a:p>
            <a:r>
              <a:rPr lang="en-US" dirty="0"/>
              <a:t>A New Defense: Responsible Communication on Matters of Public Interest</a:t>
            </a:r>
          </a:p>
        </p:txBody>
      </p:sp>
      <p:sp>
        <p:nvSpPr>
          <p:cNvPr id="3" name="Content Placeholder 2">
            <a:extLst>
              <a:ext uri="{FF2B5EF4-FFF2-40B4-BE49-F238E27FC236}">
                <a16:creationId xmlns:a16="http://schemas.microsoft.com/office/drawing/2014/main" id="{C28B771F-5492-4CD0-89A6-CE61A83B2B51}"/>
              </a:ext>
            </a:extLst>
          </p:cNvPr>
          <p:cNvSpPr>
            <a:spLocks noGrp="1"/>
          </p:cNvSpPr>
          <p:nvPr>
            <p:ph idx="1"/>
          </p:nvPr>
        </p:nvSpPr>
        <p:spPr/>
        <p:txBody>
          <a:bodyPr/>
          <a:lstStyle/>
          <a:p>
            <a:pPr marL="0" indent="0">
              <a:buNone/>
            </a:pPr>
            <a:r>
              <a:rPr lang="en-US" sz="2800" dirty="0"/>
              <a:t>2 Elements: </a:t>
            </a:r>
          </a:p>
          <a:p>
            <a:r>
              <a:rPr lang="en-US" sz="2800" dirty="0"/>
              <a:t>The publication must be on a matter of public interest.</a:t>
            </a:r>
          </a:p>
          <a:p>
            <a:r>
              <a:rPr lang="en-US" sz="2800" dirty="0"/>
              <a:t>Defendant must show they were diligent in verifying the information, keeping in mind the relevant circumstances.</a:t>
            </a:r>
          </a:p>
          <a:p>
            <a:pPr lvl="1"/>
            <a:endParaRPr lang="en-US" dirty="0"/>
          </a:p>
        </p:txBody>
      </p:sp>
    </p:spTree>
    <p:extLst>
      <p:ext uri="{BB962C8B-B14F-4D97-AF65-F5344CB8AC3E}">
        <p14:creationId xmlns:p14="http://schemas.microsoft.com/office/powerpoint/2010/main" val="365406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DF0DC-B978-4DA3-2898-C5B776E64A0D}"/>
              </a:ext>
            </a:extLst>
          </p:cNvPr>
          <p:cNvSpPr>
            <a:spLocks noGrp="1"/>
          </p:cNvSpPr>
          <p:nvPr>
            <p:ph idx="1"/>
          </p:nvPr>
        </p:nvSpPr>
        <p:spPr>
          <a:xfrm>
            <a:off x="2773599" y="1430086"/>
            <a:ext cx="7796540" cy="3997828"/>
          </a:xfrm>
        </p:spPr>
        <p:txBody>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“[105] To be of public interest, the subject matter “must be shown to be one inviting public attention, or about which the public has some substantial concern because it affects the welfare of citizens, or one to which considerable public notoriety or controversy has attached”: Brown, vol. 2, at pp. 15-137 and 15-138.”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2813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7E6A-934A-37E7-E9DD-D6B6DFF02785}"/>
              </a:ext>
            </a:extLst>
          </p:cNvPr>
          <p:cNvSpPr>
            <a:spLocks noGrp="1"/>
          </p:cNvSpPr>
          <p:nvPr>
            <p:ph type="title"/>
          </p:nvPr>
        </p:nvSpPr>
        <p:spPr/>
        <p:txBody>
          <a:bodyPr/>
          <a:lstStyle/>
          <a:p>
            <a:r>
              <a:rPr lang="en-US" dirty="0"/>
              <a:t>Step 2: Responsible Communication</a:t>
            </a:r>
          </a:p>
        </p:txBody>
      </p:sp>
      <p:sp>
        <p:nvSpPr>
          <p:cNvPr id="3" name="Content Placeholder 2">
            <a:extLst>
              <a:ext uri="{FF2B5EF4-FFF2-40B4-BE49-F238E27FC236}">
                <a16:creationId xmlns:a16="http://schemas.microsoft.com/office/drawing/2014/main" id="{1B3C2949-D1C9-39E4-458C-BE783249C352}"/>
              </a:ext>
            </a:extLst>
          </p:cNvPr>
          <p:cNvSpPr>
            <a:spLocks noGrp="1"/>
          </p:cNvSpPr>
          <p:nvPr>
            <p:ph idx="1"/>
          </p:nvPr>
        </p:nvSpPr>
        <p:spPr>
          <a:xfrm>
            <a:off x="1554480" y="1508760"/>
            <a:ext cx="9875520" cy="5006340"/>
          </a:xfrm>
        </p:spPr>
        <p:txBody>
          <a:bodyPr>
            <a:normAutofit fontScale="92500" lnSpcReduction="20000"/>
          </a:bodyPr>
          <a:lstStyle/>
          <a:p>
            <a:pPr marL="0" indent="0">
              <a:buNone/>
            </a:pPr>
            <a:r>
              <a:rPr lang="en-US" sz="2400" dirty="0"/>
              <a:t>Whether a statement is responsibly made will depend on:</a:t>
            </a:r>
          </a:p>
          <a:p>
            <a:r>
              <a:rPr lang="en-US" dirty="0">
                <a:effectLst/>
                <a:latin typeface="Calibri" panose="020F0502020204030204" pitchFamily="34" charset="0"/>
                <a:ea typeface="Calibri" panose="020F0502020204030204" pitchFamily="34" charset="0"/>
                <a:cs typeface="Times New Roman" panose="02020603050405020304" pitchFamily="18" charset="0"/>
              </a:rPr>
              <a:t>Seriousness of the allegation</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Public importance of the communication’s subject matter</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Urgency of the matter</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Status and reliability of the source</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Plaintiff’s side was sought and accurately reported</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Whether inclusion of the defamatory statement was justifiable (jury)</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Whether the defamatory statement’s public interest lay in the fact that it was made rather than its truth</a:t>
            </a:r>
          </a:p>
          <a:p>
            <a:r>
              <a:rPr lang="en-US" dirty="0">
                <a:effectLst/>
                <a:latin typeface="Calibri" panose="020F0502020204030204" pitchFamily="34" charset="0"/>
                <a:ea typeface="Calibri" panose="020F0502020204030204" pitchFamily="34" charset="0"/>
                <a:cs typeface="Times New Roman" panose="02020603050405020304" pitchFamily="18" charset="0"/>
              </a:rPr>
              <a:t>Any other relevant circumstances</a:t>
            </a:r>
            <a:endParaRPr lang="en-US" sz="2400" dirty="0"/>
          </a:p>
          <a:p>
            <a:endParaRPr lang="en-US" sz="1400" dirty="0"/>
          </a:p>
        </p:txBody>
      </p:sp>
    </p:spTree>
    <p:extLst>
      <p:ext uri="{BB962C8B-B14F-4D97-AF65-F5344CB8AC3E}">
        <p14:creationId xmlns:p14="http://schemas.microsoft.com/office/powerpoint/2010/main" val="249820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4808-FAD9-5CC0-A1DF-23BFA4DCDF66}"/>
              </a:ext>
            </a:extLst>
          </p:cNvPr>
          <p:cNvSpPr>
            <a:spLocks noGrp="1"/>
          </p:cNvSpPr>
          <p:nvPr>
            <p:ph type="title"/>
          </p:nvPr>
        </p:nvSpPr>
        <p:spPr>
          <a:xfrm>
            <a:off x="-748612" y="891471"/>
            <a:ext cx="7958331" cy="1077229"/>
          </a:xfrm>
        </p:spPr>
        <p:txBody>
          <a:bodyPr/>
          <a:lstStyle/>
          <a:p>
            <a:r>
              <a:rPr lang="en-US" dirty="0"/>
              <a:t>So, what happens here?</a:t>
            </a:r>
          </a:p>
        </p:txBody>
      </p:sp>
      <p:sp>
        <p:nvSpPr>
          <p:cNvPr id="3" name="Content Placeholder 2">
            <a:extLst>
              <a:ext uri="{FF2B5EF4-FFF2-40B4-BE49-F238E27FC236}">
                <a16:creationId xmlns:a16="http://schemas.microsoft.com/office/drawing/2014/main" id="{C1278384-036E-29F1-A132-5460803D9CDE}"/>
              </a:ext>
            </a:extLst>
          </p:cNvPr>
          <p:cNvSpPr>
            <a:spLocks noGrp="1"/>
          </p:cNvSpPr>
          <p:nvPr>
            <p:ph idx="1"/>
          </p:nvPr>
        </p:nvSpPr>
        <p:spPr>
          <a:xfrm>
            <a:off x="2773599" y="1430086"/>
            <a:ext cx="7796540" cy="3997828"/>
          </a:xfrm>
        </p:spPr>
        <p:txBody>
          <a:bodyPr>
            <a:normAutofit/>
          </a:bodyPr>
          <a:lstStyle/>
          <a:p>
            <a:pPr marL="0" indent="0" algn="ctr">
              <a:buNone/>
            </a:pPr>
            <a:r>
              <a:rPr lang="en-US" sz="7200" dirty="0"/>
              <a:t>New trial!</a:t>
            </a:r>
          </a:p>
        </p:txBody>
      </p:sp>
    </p:spTree>
    <p:extLst>
      <p:ext uri="{BB962C8B-B14F-4D97-AF65-F5344CB8AC3E}">
        <p14:creationId xmlns:p14="http://schemas.microsoft.com/office/powerpoint/2010/main" val="14921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0246-C913-2BCC-3F03-D80D8004B994}"/>
              </a:ext>
            </a:extLst>
          </p:cNvPr>
          <p:cNvSpPr>
            <a:spLocks noGrp="1"/>
          </p:cNvSpPr>
          <p:nvPr>
            <p:ph type="title"/>
          </p:nvPr>
        </p:nvSpPr>
        <p:spPr>
          <a:xfrm>
            <a:off x="2609872" y="3147254"/>
            <a:ext cx="8477227" cy="1424746"/>
          </a:xfrm>
        </p:spPr>
        <p:txBody>
          <a:bodyPr>
            <a:normAutofit/>
          </a:bodyPr>
          <a:lstStyle/>
          <a:p>
            <a:pPr algn="l"/>
            <a:r>
              <a:rPr lang="en-US" sz="4000" dirty="0"/>
              <a:t>How does the internet change defamation law?</a:t>
            </a:r>
          </a:p>
        </p:txBody>
      </p:sp>
    </p:spTree>
    <p:extLst>
      <p:ext uri="{BB962C8B-B14F-4D97-AF65-F5344CB8AC3E}">
        <p14:creationId xmlns:p14="http://schemas.microsoft.com/office/powerpoint/2010/main" val="358122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con&#10;&#10;Description automatically generated">
            <a:extLst>
              <a:ext uri="{FF2B5EF4-FFF2-40B4-BE49-F238E27FC236}">
                <a16:creationId xmlns:a16="http://schemas.microsoft.com/office/drawing/2014/main" id="{B3DCD830-F58D-88B8-B190-C0594176BE67}"/>
              </a:ext>
            </a:extLst>
          </p:cNvPr>
          <p:cNvPicPr>
            <a:picLocks noGrp="1" noChangeAspect="1"/>
          </p:cNvPicPr>
          <p:nvPr>
            <p:ph idx="1"/>
          </p:nvPr>
        </p:nvPicPr>
        <p:blipFill>
          <a:blip r:embed="rId3"/>
          <a:stretch>
            <a:fillRect/>
          </a:stretch>
        </p:blipFill>
        <p:spPr>
          <a:xfrm>
            <a:off x="826408" y="2033107"/>
            <a:ext cx="3259666" cy="1833562"/>
          </a:xfrm>
        </p:spPr>
      </p:pic>
      <p:sp>
        <p:nvSpPr>
          <p:cNvPr id="5" name="Title 4">
            <a:extLst>
              <a:ext uri="{FF2B5EF4-FFF2-40B4-BE49-F238E27FC236}">
                <a16:creationId xmlns:a16="http://schemas.microsoft.com/office/drawing/2014/main" id="{20DBC01F-CF17-F4C7-1A2E-F3644DA26A49}"/>
              </a:ext>
            </a:extLst>
          </p:cNvPr>
          <p:cNvSpPr>
            <a:spLocks noGrp="1"/>
          </p:cNvSpPr>
          <p:nvPr>
            <p:ph type="title"/>
          </p:nvPr>
        </p:nvSpPr>
        <p:spPr/>
        <p:txBody>
          <a:bodyPr/>
          <a:lstStyle/>
          <a:p>
            <a:r>
              <a:rPr lang="en-US" dirty="0"/>
              <a:t>Anyone can be a publisher: </a:t>
            </a:r>
          </a:p>
        </p:txBody>
      </p:sp>
      <p:pic>
        <p:nvPicPr>
          <p:cNvPr id="9" name="Picture 8" descr="Icon&#10;&#10;Description automatically generated">
            <a:extLst>
              <a:ext uri="{FF2B5EF4-FFF2-40B4-BE49-F238E27FC236}">
                <a16:creationId xmlns:a16="http://schemas.microsoft.com/office/drawing/2014/main" id="{63B7C1C5-89E8-34F3-B62A-0D0817BEB15D}"/>
              </a:ext>
            </a:extLst>
          </p:cNvPr>
          <p:cNvPicPr>
            <a:picLocks noChangeAspect="1"/>
          </p:cNvPicPr>
          <p:nvPr/>
        </p:nvPicPr>
        <p:blipFill>
          <a:blip r:embed="rId4"/>
          <a:stretch>
            <a:fillRect/>
          </a:stretch>
        </p:blipFill>
        <p:spPr>
          <a:xfrm>
            <a:off x="2813315" y="1793628"/>
            <a:ext cx="3525161" cy="2203226"/>
          </a:xfrm>
          <a:prstGeom prst="rect">
            <a:avLst/>
          </a:prstGeom>
        </p:spPr>
      </p:pic>
      <p:pic>
        <p:nvPicPr>
          <p:cNvPr id="11" name="Picture 10" descr="Logo, company name&#10;&#10;Description automatically generated">
            <a:extLst>
              <a:ext uri="{FF2B5EF4-FFF2-40B4-BE49-F238E27FC236}">
                <a16:creationId xmlns:a16="http://schemas.microsoft.com/office/drawing/2014/main" id="{81142D5D-1558-374C-C7FF-E61191D340BB}"/>
              </a:ext>
            </a:extLst>
          </p:cNvPr>
          <p:cNvPicPr>
            <a:picLocks noChangeAspect="1"/>
          </p:cNvPicPr>
          <p:nvPr/>
        </p:nvPicPr>
        <p:blipFill>
          <a:blip r:embed="rId5"/>
          <a:stretch>
            <a:fillRect/>
          </a:stretch>
        </p:blipFill>
        <p:spPr>
          <a:xfrm>
            <a:off x="2456241" y="4098419"/>
            <a:ext cx="3894583" cy="2200439"/>
          </a:xfrm>
          <a:prstGeom prst="rect">
            <a:avLst/>
          </a:prstGeom>
        </p:spPr>
      </p:pic>
      <p:pic>
        <p:nvPicPr>
          <p:cNvPr id="13" name="Picture 12" descr="Logo&#10;&#10;Description automatically generated">
            <a:extLst>
              <a:ext uri="{FF2B5EF4-FFF2-40B4-BE49-F238E27FC236}">
                <a16:creationId xmlns:a16="http://schemas.microsoft.com/office/drawing/2014/main" id="{2795F565-06F4-8596-3F70-253617050B98}"/>
              </a:ext>
            </a:extLst>
          </p:cNvPr>
          <p:cNvPicPr>
            <a:picLocks noChangeAspect="1"/>
          </p:cNvPicPr>
          <p:nvPr/>
        </p:nvPicPr>
        <p:blipFill>
          <a:blip r:embed="rId6"/>
          <a:stretch>
            <a:fillRect/>
          </a:stretch>
        </p:blipFill>
        <p:spPr>
          <a:xfrm>
            <a:off x="6902741" y="3996854"/>
            <a:ext cx="3667398" cy="2200439"/>
          </a:xfrm>
          <a:prstGeom prst="rect">
            <a:avLst/>
          </a:prstGeom>
        </p:spPr>
      </p:pic>
      <p:pic>
        <p:nvPicPr>
          <p:cNvPr id="15" name="Picture 14" descr="Icon&#10;&#10;Description automatically generated">
            <a:extLst>
              <a:ext uri="{FF2B5EF4-FFF2-40B4-BE49-F238E27FC236}">
                <a16:creationId xmlns:a16="http://schemas.microsoft.com/office/drawing/2014/main" id="{CF49A6CC-4684-67DD-96ED-D083B5B3EE03}"/>
              </a:ext>
            </a:extLst>
          </p:cNvPr>
          <p:cNvPicPr>
            <a:picLocks noChangeAspect="1"/>
          </p:cNvPicPr>
          <p:nvPr/>
        </p:nvPicPr>
        <p:blipFill>
          <a:blip r:embed="rId7"/>
          <a:stretch>
            <a:fillRect/>
          </a:stretch>
        </p:blipFill>
        <p:spPr>
          <a:xfrm>
            <a:off x="8700054" y="2091050"/>
            <a:ext cx="1717677" cy="1717677"/>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52AA6CDF-F38F-4182-879F-5B86651E465A}"/>
              </a:ext>
            </a:extLst>
          </p:cNvPr>
          <p:cNvPicPr>
            <a:picLocks noChangeAspect="1"/>
          </p:cNvPicPr>
          <p:nvPr/>
        </p:nvPicPr>
        <p:blipFill>
          <a:blip r:embed="rId8"/>
          <a:stretch>
            <a:fillRect/>
          </a:stretch>
        </p:blipFill>
        <p:spPr>
          <a:xfrm>
            <a:off x="6216911" y="2201704"/>
            <a:ext cx="1883830" cy="1536809"/>
          </a:xfrm>
          <a:prstGeom prst="rect">
            <a:avLst/>
          </a:prstGeom>
        </p:spPr>
      </p:pic>
    </p:spTree>
    <p:extLst>
      <p:ext uri="{BB962C8B-B14F-4D97-AF65-F5344CB8AC3E}">
        <p14:creationId xmlns:p14="http://schemas.microsoft.com/office/powerpoint/2010/main" val="46168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F008-435E-C36F-0BDA-4FBB98C08FC3}"/>
              </a:ext>
            </a:extLst>
          </p:cNvPr>
          <p:cNvSpPr>
            <a:spLocks noGrp="1"/>
          </p:cNvSpPr>
          <p:nvPr>
            <p:ph type="title"/>
          </p:nvPr>
        </p:nvSpPr>
        <p:spPr/>
        <p:txBody>
          <a:bodyPr/>
          <a:lstStyle/>
          <a:p>
            <a:r>
              <a:rPr lang="en-US" dirty="0"/>
              <a:t>Emerging Issues</a:t>
            </a:r>
          </a:p>
        </p:txBody>
      </p:sp>
      <p:sp>
        <p:nvSpPr>
          <p:cNvPr id="3" name="Content Placeholder 2">
            <a:extLst>
              <a:ext uri="{FF2B5EF4-FFF2-40B4-BE49-F238E27FC236}">
                <a16:creationId xmlns:a16="http://schemas.microsoft.com/office/drawing/2014/main" id="{BEB9CEBA-6F00-9AE4-4525-AF5149F7DAC9}"/>
              </a:ext>
            </a:extLst>
          </p:cNvPr>
          <p:cNvSpPr>
            <a:spLocks noGrp="1"/>
          </p:cNvSpPr>
          <p:nvPr>
            <p:ph idx="1"/>
          </p:nvPr>
        </p:nvSpPr>
        <p:spPr/>
        <p:txBody>
          <a:bodyPr/>
          <a:lstStyle/>
          <a:p>
            <a:r>
              <a:rPr lang="en-US" sz="3200" dirty="0"/>
              <a:t>“Public Interest” is still vague</a:t>
            </a:r>
          </a:p>
          <a:p>
            <a:r>
              <a:rPr lang="en-US" sz="3200" dirty="0"/>
              <a:t>Application in the Misinformation Age</a:t>
            </a:r>
          </a:p>
          <a:p>
            <a:endParaRPr lang="en-US" dirty="0"/>
          </a:p>
        </p:txBody>
      </p:sp>
    </p:spTree>
    <p:extLst>
      <p:ext uri="{BB962C8B-B14F-4D97-AF65-F5344CB8AC3E}">
        <p14:creationId xmlns:p14="http://schemas.microsoft.com/office/powerpoint/2010/main" val="20965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78C6-6913-DD8C-49EE-05D77F75B29B}"/>
              </a:ext>
            </a:extLst>
          </p:cNvPr>
          <p:cNvSpPr>
            <a:spLocks noGrp="1"/>
          </p:cNvSpPr>
          <p:nvPr>
            <p:ph type="title"/>
          </p:nvPr>
        </p:nvSpPr>
        <p:spPr>
          <a:xfrm>
            <a:off x="2291768" y="5780771"/>
            <a:ext cx="7958331" cy="1077229"/>
          </a:xfrm>
        </p:spPr>
        <p:txBody>
          <a:bodyPr>
            <a:noAutofit/>
          </a:bodyPr>
          <a:lstStyle/>
          <a:p>
            <a:pPr algn="ctr"/>
            <a:r>
              <a:rPr lang="en-US" sz="2000" dirty="0"/>
              <a:t>https://</a:t>
            </a:r>
            <a:r>
              <a:rPr lang="en-US" sz="2000" dirty="0" err="1"/>
              <a:t>www.thestar.com</a:t>
            </a:r>
            <a:r>
              <a:rPr lang="en-US" sz="2000" dirty="0"/>
              <a:t>/news/</a:t>
            </a:r>
            <a:r>
              <a:rPr lang="en-US" sz="2000" dirty="0" err="1"/>
              <a:t>canada</a:t>
            </a:r>
            <a:r>
              <a:rPr lang="en-US" sz="2000" dirty="0"/>
              <a:t>/2022/10/13/could-a-canadian-alex-jones-also-suffer-a-billion-dollar-court-loss-experts-say-its-unlikely-here.html</a:t>
            </a:r>
          </a:p>
        </p:txBody>
      </p:sp>
      <p:pic>
        <p:nvPicPr>
          <p:cNvPr id="5" name="Content Placeholder 4" descr="Graphical user interface, text, application&#10;&#10;Description automatically generated">
            <a:extLst>
              <a:ext uri="{FF2B5EF4-FFF2-40B4-BE49-F238E27FC236}">
                <a16:creationId xmlns:a16="http://schemas.microsoft.com/office/drawing/2014/main" id="{B1FE843B-5207-9624-6E2E-961CB60CF7C6}"/>
              </a:ext>
            </a:extLst>
          </p:cNvPr>
          <p:cNvPicPr>
            <a:picLocks noGrp="1" noChangeAspect="1"/>
          </p:cNvPicPr>
          <p:nvPr>
            <p:ph idx="1"/>
          </p:nvPr>
        </p:nvPicPr>
        <p:blipFill>
          <a:blip r:embed="rId3"/>
          <a:stretch>
            <a:fillRect/>
          </a:stretch>
        </p:blipFill>
        <p:spPr>
          <a:xfrm>
            <a:off x="3135630" y="725057"/>
            <a:ext cx="5920739" cy="4807063"/>
          </a:xfrm>
        </p:spPr>
      </p:pic>
    </p:spTree>
    <p:extLst>
      <p:ext uri="{BB962C8B-B14F-4D97-AF65-F5344CB8AC3E}">
        <p14:creationId xmlns:p14="http://schemas.microsoft.com/office/powerpoint/2010/main" val="177558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4B70A-0C4A-78CC-D12B-115056EEB99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60587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4" name="Picture 43">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6" name="Rectangle 45">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694E884E-CFA2-4B31-8157-DA73B884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3655E855-74FA-4AD3-B859-2488383A9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xtBox 53">
            <a:extLst>
              <a:ext uri="{FF2B5EF4-FFF2-40B4-BE49-F238E27FC236}">
                <a16:creationId xmlns:a16="http://schemas.microsoft.com/office/drawing/2014/main" id="{2E91CD00-2EAB-4689-A44A-C4687605E1D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6" name="Rectangle 55">
            <a:extLst>
              <a:ext uri="{FF2B5EF4-FFF2-40B4-BE49-F238E27FC236}">
                <a16:creationId xmlns:a16="http://schemas.microsoft.com/office/drawing/2014/main" id="{CE4E23EB-7D1F-4223-8BC1-FB83F69F2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B2698634-69E1-4F09-BCF7-366A5A5C4F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0" name="Picture 59">
            <a:extLst>
              <a:ext uri="{FF2B5EF4-FFF2-40B4-BE49-F238E27FC236}">
                <a16:creationId xmlns:a16="http://schemas.microsoft.com/office/drawing/2014/main" id="{3675C6A3-66C2-4CB7-AC7E-F274B7277E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2" name="Rectangle 61">
            <a:extLst>
              <a:ext uri="{FF2B5EF4-FFF2-40B4-BE49-F238E27FC236}">
                <a16:creationId xmlns:a16="http://schemas.microsoft.com/office/drawing/2014/main" id="{62E5A367-0F56-4156-A2AE-FAD07299A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1AAEB5E-C547-4C88-B0D8-F24BE79FD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B74DCE7-E922-457A-88B0-4299A3DA6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88A0F-648A-7A3F-A0C2-CC83CF2B1E23}"/>
              </a:ext>
            </a:extLst>
          </p:cNvPr>
          <p:cNvSpPr>
            <a:spLocks noGrp="1"/>
          </p:cNvSpPr>
          <p:nvPr>
            <p:ph type="title"/>
          </p:nvPr>
        </p:nvSpPr>
        <p:spPr>
          <a:xfrm>
            <a:off x="1698102" y="713590"/>
            <a:ext cx="8445357" cy="883524"/>
          </a:xfrm>
        </p:spPr>
        <p:txBody>
          <a:bodyPr vert="horz" lIns="91440" tIns="45720" rIns="91440" bIns="45720" rtlCol="0" anchor="t">
            <a:normAutofit/>
          </a:bodyPr>
          <a:lstStyle/>
          <a:p>
            <a:r>
              <a:rPr lang="en-US" sz="4400" dirty="0"/>
              <a:t>Themes: Truth and Democracy</a:t>
            </a:r>
          </a:p>
        </p:txBody>
      </p:sp>
      <p:pic>
        <p:nvPicPr>
          <p:cNvPr id="8" name="Content Placeholder 7" descr="A picture containing text&#10;&#10;Description automatically generated">
            <a:extLst>
              <a:ext uri="{FF2B5EF4-FFF2-40B4-BE49-F238E27FC236}">
                <a16:creationId xmlns:a16="http://schemas.microsoft.com/office/drawing/2014/main" id="{364A8F4F-D3E9-5665-D183-C627482E0C70}"/>
              </a:ext>
            </a:extLst>
          </p:cNvPr>
          <p:cNvPicPr>
            <a:picLocks noGrp="1" noChangeAspect="1"/>
          </p:cNvPicPr>
          <p:nvPr>
            <p:ph sz="half" idx="2"/>
          </p:nvPr>
        </p:nvPicPr>
        <p:blipFill rotWithShape="1">
          <a:blip r:embed="rId5"/>
          <a:srcRect l="5561" r="4486" b="1"/>
          <a:stretch/>
        </p:blipFill>
        <p:spPr>
          <a:xfrm>
            <a:off x="5920781" y="2079454"/>
            <a:ext cx="4447502"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6" name="Content Placeholder 5" descr="A close-up of some dice&#10;&#10;Description automatically generated with medium confidence">
            <a:extLst>
              <a:ext uri="{FF2B5EF4-FFF2-40B4-BE49-F238E27FC236}">
                <a16:creationId xmlns:a16="http://schemas.microsoft.com/office/drawing/2014/main" id="{01CF31CE-B08B-6BA4-53FC-A50FC567CE20}"/>
              </a:ext>
            </a:extLst>
          </p:cNvPr>
          <p:cNvPicPr>
            <a:picLocks noGrp="1" noChangeAspect="1"/>
          </p:cNvPicPr>
          <p:nvPr>
            <p:ph sz="half" idx="1"/>
          </p:nvPr>
        </p:nvPicPr>
        <p:blipFill rotWithShape="1">
          <a:blip r:embed="rId6"/>
          <a:srcRect l="3591" r="6075" b="1"/>
          <a:stretch/>
        </p:blipFill>
        <p:spPr>
          <a:xfrm>
            <a:off x="1178758" y="2105202"/>
            <a:ext cx="446630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8" name="Rectangle 67">
            <a:extLst>
              <a:ext uri="{FF2B5EF4-FFF2-40B4-BE49-F238E27FC236}">
                <a16:creationId xmlns:a16="http://schemas.microsoft.com/office/drawing/2014/main" id="{047B410D-C384-4834-95F7-EFE768C43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96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26AA7C31-76FD-4B44-A1FF-D13D2515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6" name="Picture 45">
            <a:extLst>
              <a:ext uri="{FF2B5EF4-FFF2-40B4-BE49-F238E27FC236}">
                <a16:creationId xmlns:a16="http://schemas.microsoft.com/office/drawing/2014/main" id="{F5CE85F9-F4EE-4E5D-8235-528527A401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8" name="Rectangle 47">
            <a:extLst>
              <a:ext uri="{FF2B5EF4-FFF2-40B4-BE49-F238E27FC236}">
                <a16:creationId xmlns:a16="http://schemas.microsoft.com/office/drawing/2014/main" id="{17338BB4-74FF-4836-86B7-F1B0C2B6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1ABFA8A3-A231-4BC1-B8A5-C5BE7315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4D747E59-EDB0-47FA-899B-0621ED112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C2629343-044F-4737-89E9-3E1790341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xtBox 55">
            <a:extLst>
              <a:ext uri="{FF2B5EF4-FFF2-40B4-BE49-F238E27FC236}">
                <a16:creationId xmlns:a16="http://schemas.microsoft.com/office/drawing/2014/main" id="{C9B9C8E0-18D9-430D-B171-939E0EEEBAB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58" name="Rectangle 57">
            <a:extLst>
              <a:ext uri="{FF2B5EF4-FFF2-40B4-BE49-F238E27FC236}">
                <a16:creationId xmlns:a16="http://schemas.microsoft.com/office/drawing/2014/main" id="{99C51E74-AE1C-4C2D-8766-2627D7476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CD462C85-3899-41C6-8E4B-A2D08A80C9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2" name="Picture 61">
            <a:extLst>
              <a:ext uri="{FF2B5EF4-FFF2-40B4-BE49-F238E27FC236}">
                <a16:creationId xmlns:a16="http://schemas.microsoft.com/office/drawing/2014/main" id="{399E14F3-0BC2-4EE0-9EC4-040982E144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4" name="Rectangle 63">
            <a:extLst>
              <a:ext uri="{FF2B5EF4-FFF2-40B4-BE49-F238E27FC236}">
                <a16:creationId xmlns:a16="http://schemas.microsoft.com/office/drawing/2014/main" id="{95096916-E0AB-4EB0-9391-9DA40EFB2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1892518-7487-4C89-A843-11CECC178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BD87A24-348C-4C91-853D-1383DE0ED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05FBAA-0D61-9D31-6D6D-DB8F658A0897}"/>
              </a:ext>
            </a:extLst>
          </p:cNvPr>
          <p:cNvSpPr>
            <a:spLocks noGrp="1"/>
          </p:cNvSpPr>
          <p:nvPr>
            <p:ph type="title"/>
          </p:nvPr>
        </p:nvSpPr>
        <p:spPr>
          <a:xfrm>
            <a:off x="1969803" y="808056"/>
            <a:ext cx="8608037" cy="1077229"/>
          </a:xfrm>
        </p:spPr>
        <p:txBody>
          <a:bodyPr vert="horz" lIns="91440" tIns="45720" rIns="91440" bIns="45720" rtlCol="0" anchor="t">
            <a:normAutofit/>
          </a:bodyPr>
          <a:lstStyle/>
          <a:p>
            <a:pPr algn="l"/>
            <a:r>
              <a:rPr lang="en-US" dirty="0"/>
              <a:t>Who’s Who??</a:t>
            </a:r>
            <a:endParaRPr lang="en-US"/>
          </a:p>
        </p:txBody>
      </p:sp>
      <p:pic>
        <p:nvPicPr>
          <p:cNvPr id="18" name="Content Placeholder 17" descr="A person in a suit and tie&#10;&#10;Description automatically generated with medium confidence">
            <a:extLst>
              <a:ext uri="{FF2B5EF4-FFF2-40B4-BE49-F238E27FC236}">
                <a16:creationId xmlns:a16="http://schemas.microsoft.com/office/drawing/2014/main" id="{FD9BAC19-B86B-23DA-ABBC-2CC5401F07BF}"/>
              </a:ext>
            </a:extLst>
          </p:cNvPr>
          <p:cNvPicPr>
            <a:picLocks noGrp="1" noChangeAspect="1"/>
          </p:cNvPicPr>
          <p:nvPr>
            <p:ph sz="half" idx="1"/>
          </p:nvPr>
        </p:nvPicPr>
        <p:blipFill>
          <a:blip r:embed="rId5"/>
          <a:stretch>
            <a:fillRect/>
          </a:stretch>
        </p:blipFill>
        <p:spPr>
          <a:xfrm>
            <a:off x="2402761" y="1762129"/>
            <a:ext cx="2784413" cy="4176620"/>
          </a:xfrm>
        </p:spPr>
      </p:pic>
      <p:pic>
        <p:nvPicPr>
          <p:cNvPr id="14" name="Content Placeholder 13" descr="A picture containing text&#10;&#10;Description automatically generated">
            <a:extLst>
              <a:ext uri="{FF2B5EF4-FFF2-40B4-BE49-F238E27FC236}">
                <a16:creationId xmlns:a16="http://schemas.microsoft.com/office/drawing/2014/main" id="{4166F624-0DF4-BB7A-20AB-B12DF8D32D78}"/>
              </a:ext>
            </a:extLst>
          </p:cNvPr>
          <p:cNvPicPr>
            <a:picLocks noGrp="1" noChangeAspect="1"/>
          </p:cNvPicPr>
          <p:nvPr>
            <p:ph sz="half" idx="2"/>
          </p:nvPr>
        </p:nvPicPr>
        <p:blipFill>
          <a:blip r:embed="rId6"/>
          <a:stretch>
            <a:fillRect/>
          </a:stretch>
        </p:blipFill>
        <p:spPr>
          <a:xfrm>
            <a:off x="6145223" y="1743493"/>
            <a:ext cx="4176526" cy="41765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70" name="Rectangle 69">
            <a:extLst>
              <a:ext uri="{FF2B5EF4-FFF2-40B4-BE49-F238E27FC236}">
                <a16:creationId xmlns:a16="http://schemas.microsoft.com/office/drawing/2014/main" id="{D80CDB75-827B-4440-97E9-6AAC28D20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Icon&#10;&#10;Description automatically generated">
            <a:extLst>
              <a:ext uri="{FF2B5EF4-FFF2-40B4-BE49-F238E27FC236}">
                <a16:creationId xmlns:a16="http://schemas.microsoft.com/office/drawing/2014/main" id="{5D343E37-08CB-ACB3-1F01-33DDB4C21AA2}"/>
              </a:ext>
            </a:extLst>
          </p:cNvPr>
          <p:cNvPicPr>
            <a:picLocks noChangeAspect="1"/>
          </p:cNvPicPr>
          <p:nvPr/>
        </p:nvPicPr>
        <p:blipFill>
          <a:blip r:embed="rId7"/>
          <a:stretch>
            <a:fillRect/>
          </a:stretch>
        </p:blipFill>
        <p:spPr>
          <a:xfrm>
            <a:off x="7939697" y="552590"/>
            <a:ext cx="1422400" cy="1422400"/>
          </a:xfrm>
          <a:prstGeom prst="rect">
            <a:avLst/>
          </a:prstGeom>
        </p:spPr>
      </p:pic>
      <p:pic>
        <p:nvPicPr>
          <p:cNvPr id="40" name="Picture 39" descr="Logo&#10;&#10;Description automatically generated with medium confidence">
            <a:extLst>
              <a:ext uri="{FF2B5EF4-FFF2-40B4-BE49-F238E27FC236}">
                <a16:creationId xmlns:a16="http://schemas.microsoft.com/office/drawing/2014/main" id="{44365AA4-F131-CE41-FB0F-7A1C5F7B6506}"/>
              </a:ext>
            </a:extLst>
          </p:cNvPr>
          <p:cNvPicPr>
            <a:picLocks noChangeAspect="1"/>
          </p:cNvPicPr>
          <p:nvPr/>
        </p:nvPicPr>
        <p:blipFill>
          <a:blip r:embed="rId8"/>
          <a:stretch>
            <a:fillRect/>
          </a:stretch>
        </p:blipFill>
        <p:spPr>
          <a:xfrm>
            <a:off x="6276834" y="4444290"/>
            <a:ext cx="4432300" cy="2260600"/>
          </a:xfrm>
          <a:prstGeom prst="rect">
            <a:avLst/>
          </a:prstGeom>
        </p:spPr>
      </p:pic>
      <p:pic>
        <p:nvPicPr>
          <p:cNvPr id="43" name="Picture 42" descr="Logo&#10;&#10;Description automatically generated">
            <a:extLst>
              <a:ext uri="{FF2B5EF4-FFF2-40B4-BE49-F238E27FC236}">
                <a16:creationId xmlns:a16="http://schemas.microsoft.com/office/drawing/2014/main" id="{44AC29A4-25B5-739F-B886-31A36031B976}"/>
              </a:ext>
            </a:extLst>
          </p:cNvPr>
          <p:cNvPicPr>
            <a:picLocks noChangeAspect="1"/>
          </p:cNvPicPr>
          <p:nvPr/>
        </p:nvPicPr>
        <p:blipFill>
          <a:blip r:embed="rId9"/>
          <a:stretch>
            <a:fillRect/>
          </a:stretch>
        </p:blipFill>
        <p:spPr>
          <a:xfrm>
            <a:off x="805701" y="2639669"/>
            <a:ext cx="5016500" cy="1600200"/>
          </a:xfrm>
          <a:prstGeom prst="rect">
            <a:avLst/>
          </a:prstGeom>
        </p:spPr>
      </p:pic>
      <p:pic>
        <p:nvPicPr>
          <p:cNvPr id="47" name="Picture 46" descr="A picture containing text, clipart&#10;&#10;Description automatically generated">
            <a:extLst>
              <a:ext uri="{FF2B5EF4-FFF2-40B4-BE49-F238E27FC236}">
                <a16:creationId xmlns:a16="http://schemas.microsoft.com/office/drawing/2014/main" id="{6CDA18DF-66AB-8B96-1A03-DFF9858CBDC0}"/>
              </a:ext>
            </a:extLst>
          </p:cNvPr>
          <p:cNvPicPr>
            <a:picLocks noChangeAspect="1"/>
          </p:cNvPicPr>
          <p:nvPr/>
        </p:nvPicPr>
        <p:blipFill>
          <a:blip r:embed="rId10"/>
          <a:stretch>
            <a:fillRect/>
          </a:stretch>
        </p:blipFill>
        <p:spPr>
          <a:xfrm>
            <a:off x="2236175" y="1807840"/>
            <a:ext cx="2133600" cy="952500"/>
          </a:xfrm>
          <a:prstGeom prst="rect">
            <a:avLst/>
          </a:prstGeom>
        </p:spPr>
      </p:pic>
      <p:pic>
        <p:nvPicPr>
          <p:cNvPr id="51" name="Picture 50" descr="A red sign with white text&#10;&#10;Description automatically generated with medium confidence">
            <a:extLst>
              <a:ext uri="{FF2B5EF4-FFF2-40B4-BE49-F238E27FC236}">
                <a16:creationId xmlns:a16="http://schemas.microsoft.com/office/drawing/2014/main" id="{B9E9A2DC-2B6E-84F3-82FF-46D675B66C98}"/>
              </a:ext>
            </a:extLst>
          </p:cNvPr>
          <p:cNvPicPr>
            <a:picLocks noChangeAspect="1"/>
          </p:cNvPicPr>
          <p:nvPr/>
        </p:nvPicPr>
        <p:blipFill>
          <a:blip r:embed="rId11"/>
          <a:stretch>
            <a:fillRect/>
          </a:stretch>
        </p:blipFill>
        <p:spPr>
          <a:xfrm>
            <a:off x="805701" y="4568180"/>
            <a:ext cx="5346700" cy="2044700"/>
          </a:xfrm>
          <a:prstGeom prst="rect">
            <a:avLst/>
          </a:prstGeom>
        </p:spPr>
      </p:pic>
      <p:pic>
        <p:nvPicPr>
          <p:cNvPr id="55" name="Picture 54" descr="A picture containing text, clipart&#10;&#10;Description automatically generated">
            <a:extLst>
              <a:ext uri="{FF2B5EF4-FFF2-40B4-BE49-F238E27FC236}">
                <a16:creationId xmlns:a16="http://schemas.microsoft.com/office/drawing/2014/main" id="{101E45DB-8E49-0519-E5AF-0C17BA830DFF}"/>
              </a:ext>
            </a:extLst>
          </p:cNvPr>
          <p:cNvPicPr>
            <a:picLocks noChangeAspect="1"/>
          </p:cNvPicPr>
          <p:nvPr/>
        </p:nvPicPr>
        <p:blipFill>
          <a:blip r:embed="rId12"/>
          <a:stretch>
            <a:fillRect/>
          </a:stretch>
        </p:blipFill>
        <p:spPr>
          <a:xfrm>
            <a:off x="7029327" y="-802768"/>
            <a:ext cx="1031883" cy="288536"/>
          </a:xfrm>
          <a:prstGeom prst="rect">
            <a:avLst/>
          </a:prstGeom>
        </p:spPr>
      </p:pic>
      <p:pic>
        <p:nvPicPr>
          <p:cNvPr id="59" name="Picture 58" descr="Logo, company name&#10;&#10;Description automatically generated">
            <a:extLst>
              <a:ext uri="{FF2B5EF4-FFF2-40B4-BE49-F238E27FC236}">
                <a16:creationId xmlns:a16="http://schemas.microsoft.com/office/drawing/2014/main" id="{69B0A43B-490A-5D8B-BDD6-154C6CCD16C7}"/>
              </a:ext>
            </a:extLst>
          </p:cNvPr>
          <p:cNvPicPr>
            <a:picLocks noChangeAspect="1"/>
          </p:cNvPicPr>
          <p:nvPr/>
        </p:nvPicPr>
        <p:blipFill>
          <a:blip r:embed="rId13"/>
          <a:stretch>
            <a:fillRect/>
          </a:stretch>
        </p:blipFill>
        <p:spPr>
          <a:xfrm>
            <a:off x="5090177" y="49276"/>
            <a:ext cx="2640841" cy="2640841"/>
          </a:xfrm>
          <a:prstGeom prst="rect">
            <a:avLst/>
          </a:prstGeom>
        </p:spPr>
      </p:pic>
      <p:pic>
        <p:nvPicPr>
          <p:cNvPr id="34" name="Picture 33" descr="A picture containing graphical user interface&#10;&#10;Description automatically generated">
            <a:extLst>
              <a:ext uri="{FF2B5EF4-FFF2-40B4-BE49-F238E27FC236}">
                <a16:creationId xmlns:a16="http://schemas.microsoft.com/office/drawing/2014/main" id="{CAE56A96-E920-08E4-999C-31457749CFFD}"/>
              </a:ext>
            </a:extLst>
          </p:cNvPr>
          <p:cNvPicPr>
            <a:picLocks noChangeAspect="1"/>
          </p:cNvPicPr>
          <p:nvPr/>
        </p:nvPicPr>
        <p:blipFill>
          <a:blip r:embed="rId14"/>
          <a:stretch>
            <a:fillRect/>
          </a:stretch>
        </p:blipFill>
        <p:spPr>
          <a:xfrm>
            <a:off x="5485467" y="2539410"/>
            <a:ext cx="2540000" cy="2540000"/>
          </a:xfrm>
          <a:prstGeom prst="rect">
            <a:avLst/>
          </a:prstGeom>
        </p:spPr>
      </p:pic>
      <p:pic>
        <p:nvPicPr>
          <p:cNvPr id="22" name="Picture 21" descr="Bubble chart&#10;&#10;Description automatically generated with low confidence">
            <a:extLst>
              <a:ext uri="{FF2B5EF4-FFF2-40B4-BE49-F238E27FC236}">
                <a16:creationId xmlns:a16="http://schemas.microsoft.com/office/drawing/2014/main" id="{A2B3DA3C-66C5-F420-0EE0-3EA40D781C53}"/>
              </a:ext>
            </a:extLst>
          </p:cNvPr>
          <p:cNvPicPr>
            <a:picLocks noChangeAspect="1"/>
          </p:cNvPicPr>
          <p:nvPr/>
        </p:nvPicPr>
        <p:blipFill>
          <a:blip r:embed="rId15"/>
          <a:stretch>
            <a:fillRect/>
          </a:stretch>
        </p:blipFill>
        <p:spPr>
          <a:xfrm>
            <a:off x="7417992" y="2039939"/>
            <a:ext cx="4586003" cy="1087706"/>
          </a:xfrm>
          <a:prstGeom prst="rect">
            <a:avLst/>
          </a:prstGeom>
        </p:spPr>
      </p:pic>
      <p:pic>
        <p:nvPicPr>
          <p:cNvPr id="26" name="Picture 25" descr="Logo&#10;&#10;Description automatically generated">
            <a:extLst>
              <a:ext uri="{FF2B5EF4-FFF2-40B4-BE49-F238E27FC236}">
                <a16:creationId xmlns:a16="http://schemas.microsoft.com/office/drawing/2014/main" id="{FAC1F29B-57AC-5E05-FA3C-97C7ECB41AD0}"/>
              </a:ext>
            </a:extLst>
          </p:cNvPr>
          <p:cNvPicPr>
            <a:picLocks noChangeAspect="1"/>
          </p:cNvPicPr>
          <p:nvPr/>
        </p:nvPicPr>
        <p:blipFill>
          <a:blip r:embed="rId16"/>
          <a:stretch>
            <a:fillRect/>
          </a:stretch>
        </p:blipFill>
        <p:spPr>
          <a:xfrm>
            <a:off x="5424821" y="1974990"/>
            <a:ext cx="3640215" cy="3640215"/>
          </a:xfrm>
          <a:prstGeom prst="rect">
            <a:avLst/>
          </a:prstGeom>
        </p:spPr>
      </p:pic>
      <p:pic>
        <p:nvPicPr>
          <p:cNvPr id="30" name="Picture 29" descr="Logo&#10;&#10;Description automatically generated">
            <a:extLst>
              <a:ext uri="{FF2B5EF4-FFF2-40B4-BE49-F238E27FC236}">
                <a16:creationId xmlns:a16="http://schemas.microsoft.com/office/drawing/2014/main" id="{230E93CD-9F24-6D4F-DA74-611E28D67100}"/>
              </a:ext>
            </a:extLst>
          </p:cNvPr>
          <p:cNvPicPr>
            <a:picLocks noChangeAspect="1"/>
          </p:cNvPicPr>
          <p:nvPr/>
        </p:nvPicPr>
        <p:blipFill>
          <a:blip r:embed="rId17"/>
          <a:stretch>
            <a:fillRect/>
          </a:stretch>
        </p:blipFill>
        <p:spPr>
          <a:xfrm>
            <a:off x="9257812" y="3284577"/>
            <a:ext cx="1905000" cy="1066800"/>
          </a:xfrm>
          <a:prstGeom prst="rect">
            <a:avLst/>
          </a:prstGeom>
        </p:spPr>
      </p:pic>
    </p:spTree>
    <p:extLst>
      <p:ext uri="{BB962C8B-B14F-4D97-AF65-F5344CB8AC3E}">
        <p14:creationId xmlns:p14="http://schemas.microsoft.com/office/powerpoint/2010/main" val="8098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5F625-9D07-C82B-64F7-1FD962078DAF}"/>
              </a:ext>
            </a:extLst>
          </p:cNvPr>
          <p:cNvSpPr>
            <a:spLocks noGrp="1"/>
          </p:cNvSpPr>
          <p:nvPr>
            <p:ph type="title"/>
          </p:nvPr>
        </p:nvSpPr>
        <p:spPr/>
        <p:txBody>
          <a:bodyPr/>
          <a:lstStyle/>
          <a:p>
            <a:r>
              <a:rPr lang="en-US" dirty="0"/>
              <a:t>Facts</a:t>
            </a:r>
          </a:p>
        </p:txBody>
      </p:sp>
      <p:sp>
        <p:nvSpPr>
          <p:cNvPr id="3" name="Content Placeholder 2">
            <a:extLst>
              <a:ext uri="{FF2B5EF4-FFF2-40B4-BE49-F238E27FC236}">
                <a16:creationId xmlns:a16="http://schemas.microsoft.com/office/drawing/2014/main" id="{9A002DED-C8A3-A686-EBD8-8295A438291B}"/>
              </a:ext>
            </a:extLst>
          </p:cNvPr>
          <p:cNvSpPr>
            <a:spLocks noGrp="1"/>
          </p:cNvSpPr>
          <p:nvPr>
            <p:ph idx="1"/>
          </p:nvPr>
        </p:nvSpPr>
        <p:spPr>
          <a:xfrm>
            <a:off x="1814052" y="1548581"/>
            <a:ext cx="8756087" cy="4501363"/>
          </a:xfrm>
        </p:spPr>
        <p:txBody>
          <a:bodyPr>
            <a:normAutofit fontScale="92500" lnSpcReduction="10000"/>
          </a:bodyPr>
          <a:lstStyle/>
          <a:p>
            <a:r>
              <a:rPr lang="en-CA" sz="2400" dirty="0">
                <a:effectLst/>
                <a:latin typeface="+mj-lt"/>
                <a:ea typeface="Calibri" panose="020F0502020204030204" pitchFamily="34" charset="0"/>
                <a:cs typeface="Times New Roman" panose="02020603050405020304" pitchFamily="18" charset="0"/>
              </a:rPr>
              <a:t>Grant and his company sued the Toronto Star for an article published concerning the golf course Grant was building on his lakefront property</a:t>
            </a:r>
          </a:p>
          <a:p>
            <a:r>
              <a:rPr lang="en-CA" sz="2400" dirty="0">
                <a:effectLst/>
                <a:latin typeface="+mj-lt"/>
                <a:ea typeface="Calibri" panose="020F0502020204030204" pitchFamily="34" charset="0"/>
                <a:cs typeface="Times New Roman" panose="02020603050405020304" pitchFamily="18" charset="0"/>
              </a:rPr>
              <a:t>Local residents were critical of the environmental impact and were suspicions of behind the scenes political influence</a:t>
            </a:r>
            <a:r>
              <a:rPr lang="en-CA" sz="2400" dirty="0">
                <a:effectLst/>
                <a:latin typeface="+mj-lt"/>
              </a:rPr>
              <a:t> </a:t>
            </a:r>
          </a:p>
          <a:p>
            <a:r>
              <a:rPr lang="en-CA" sz="2400" dirty="0">
                <a:latin typeface="+mj-lt"/>
              </a:rPr>
              <a:t>Article outlined Grant’s support of the Ontario PC’s, including friendship with current premier</a:t>
            </a:r>
          </a:p>
          <a:p>
            <a:r>
              <a:rPr lang="en-CA" sz="2400" dirty="0">
                <a:effectLst/>
                <a:latin typeface="+mj-lt"/>
              </a:rPr>
              <a:t>MNA consultant con</a:t>
            </a:r>
            <a:r>
              <a:rPr lang="en-CA" sz="2400" dirty="0">
                <a:latin typeface="+mj-lt"/>
              </a:rPr>
              <a:t>firmed the potential environmental impact</a:t>
            </a:r>
            <a:endParaRPr lang="en-CA" sz="2400" dirty="0">
              <a:effectLst/>
              <a:latin typeface="+mj-lt"/>
            </a:endParaRPr>
          </a:p>
          <a:p>
            <a:r>
              <a:rPr lang="en-CA" sz="2400" dirty="0">
                <a:effectLst/>
                <a:latin typeface="+mj-lt"/>
                <a:ea typeface="Calibri" panose="020F0502020204030204" pitchFamily="34" charset="0"/>
                <a:cs typeface="Times New Roman" panose="02020603050405020304" pitchFamily="18" charset="0"/>
              </a:rPr>
              <a:t>Journalist asked Grant for a comment, but he declined</a:t>
            </a:r>
          </a:p>
          <a:p>
            <a:endParaRPr lang="en-US" dirty="0"/>
          </a:p>
        </p:txBody>
      </p:sp>
    </p:spTree>
    <p:extLst>
      <p:ext uri="{BB962C8B-B14F-4D97-AF65-F5344CB8AC3E}">
        <p14:creationId xmlns:p14="http://schemas.microsoft.com/office/powerpoint/2010/main" val="301876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A7CF-AF9D-C306-0D3E-6F5B75D64664}"/>
              </a:ext>
            </a:extLst>
          </p:cNvPr>
          <p:cNvSpPr>
            <a:spLocks noGrp="1"/>
          </p:cNvSpPr>
          <p:nvPr>
            <p:ph type="title"/>
          </p:nvPr>
        </p:nvSpPr>
        <p:spPr>
          <a:xfrm>
            <a:off x="1859919" y="2957052"/>
            <a:ext cx="9062098" cy="1424746"/>
          </a:xfrm>
        </p:spPr>
        <p:txBody>
          <a:bodyPr>
            <a:normAutofit fontScale="90000"/>
          </a:bodyPr>
          <a:lstStyle/>
          <a:p>
            <a:pPr algn="ctr"/>
            <a:r>
              <a:rPr lang="en-CA" dirty="0">
                <a:effectLst/>
              </a:rPr>
              <a:t>““Everyone thinks it’s a done deal because of Grant’s influence — but most of all his Mike Harris ties,” says Lorrie Clark, who owns a cottage on Twin Lakes.”</a:t>
            </a:r>
            <a:br>
              <a:rPr lang="en-CA" dirty="0">
                <a:effectLst/>
              </a:rPr>
            </a:br>
            <a:endParaRPr lang="en-US" dirty="0"/>
          </a:p>
        </p:txBody>
      </p:sp>
    </p:spTree>
    <p:extLst>
      <p:ext uri="{BB962C8B-B14F-4D97-AF65-F5344CB8AC3E}">
        <p14:creationId xmlns:p14="http://schemas.microsoft.com/office/powerpoint/2010/main" val="255756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4D9A-6BF3-4C89-7567-BCFF2AEFDB3B}"/>
              </a:ext>
            </a:extLst>
          </p:cNvPr>
          <p:cNvSpPr>
            <a:spLocks noGrp="1"/>
          </p:cNvSpPr>
          <p:nvPr>
            <p:ph type="title"/>
          </p:nvPr>
        </p:nvSpPr>
        <p:spPr/>
        <p:txBody>
          <a:bodyPr/>
          <a:lstStyle/>
          <a:p>
            <a:r>
              <a:rPr lang="en-US" dirty="0"/>
              <a:t>Prior to the SCC</a:t>
            </a:r>
          </a:p>
        </p:txBody>
      </p:sp>
      <p:sp>
        <p:nvSpPr>
          <p:cNvPr id="3" name="Content Placeholder 2">
            <a:extLst>
              <a:ext uri="{FF2B5EF4-FFF2-40B4-BE49-F238E27FC236}">
                <a16:creationId xmlns:a16="http://schemas.microsoft.com/office/drawing/2014/main" id="{8087B01B-6413-3854-C5F0-F9D55AB0645C}"/>
              </a:ext>
            </a:extLst>
          </p:cNvPr>
          <p:cNvSpPr>
            <a:spLocks noGrp="1"/>
          </p:cNvSpPr>
          <p:nvPr>
            <p:ph idx="1"/>
          </p:nvPr>
        </p:nvSpPr>
        <p:spPr>
          <a:xfrm>
            <a:off x="1976284" y="1533832"/>
            <a:ext cx="8593855" cy="4516112"/>
          </a:xfrm>
        </p:spPr>
        <p:txBody>
          <a:bodyPr>
            <a:normAutofit/>
          </a:bodyPr>
          <a:lstStyle/>
          <a:p>
            <a:r>
              <a:rPr lang="en-CA" sz="2400" dirty="0">
                <a:effectLst/>
                <a:latin typeface="Calibri" panose="020F0502020204030204" pitchFamily="34" charset="0"/>
                <a:ea typeface="Calibri" panose="020F0502020204030204" pitchFamily="34" charset="0"/>
                <a:cs typeface="Times New Roman" panose="02020603050405020304" pitchFamily="18" charset="0"/>
              </a:rPr>
              <a:t>Trial judge and jury found TS responsible and awarded almost 1.5 million in damages</a:t>
            </a:r>
          </a:p>
          <a:p>
            <a:r>
              <a:rPr lang="en-CA" sz="2400" dirty="0">
                <a:effectLst/>
                <a:latin typeface="Calibri" panose="020F0502020204030204" pitchFamily="34" charset="0"/>
                <a:ea typeface="Calibri" panose="020F0502020204030204" pitchFamily="34" charset="0"/>
                <a:cs typeface="Times New Roman" panose="02020603050405020304" pitchFamily="18" charset="0"/>
              </a:rPr>
              <a:t>Trial judge held that a defence of “expanded qualified privilege” for public interest journalism would not apply because of the local nature of the piece and the negative tone</a:t>
            </a:r>
          </a:p>
          <a:p>
            <a:r>
              <a:rPr lang="en-CA" sz="2400" dirty="0">
                <a:effectLst/>
                <a:latin typeface="Calibri" panose="020F0502020204030204" pitchFamily="34" charset="0"/>
                <a:ea typeface="Calibri" panose="020F0502020204030204" pitchFamily="34" charset="0"/>
                <a:cs typeface="Times New Roman" panose="02020603050405020304" pitchFamily="18" charset="0"/>
              </a:rPr>
              <a:t>At ONCA, Star defendants appealed verdict and damages based on </a:t>
            </a:r>
            <a:r>
              <a:rPr lang="en-CA" sz="2400" i="1" dirty="0">
                <a:effectLst/>
                <a:latin typeface="Calibri" panose="020F0502020204030204" pitchFamily="34" charset="0"/>
                <a:ea typeface="Calibri" panose="020F0502020204030204" pitchFamily="34" charset="0"/>
                <a:cs typeface="Times New Roman" panose="02020603050405020304" pitchFamily="18" charset="0"/>
              </a:rPr>
              <a:t>Quan v </a:t>
            </a:r>
            <a:r>
              <a:rPr lang="en-CA" sz="2400" i="1" dirty="0" err="1">
                <a:effectLst/>
                <a:latin typeface="Calibri" panose="020F0502020204030204" pitchFamily="34" charset="0"/>
                <a:ea typeface="Calibri" panose="020F0502020204030204" pitchFamily="34" charset="0"/>
                <a:cs typeface="Times New Roman" panose="02020603050405020304" pitchFamily="18" charset="0"/>
              </a:rPr>
              <a:t>Cusson</a:t>
            </a:r>
            <a:r>
              <a:rPr lang="en-CA" sz="2400" dirty="0">
                <a:effectLst/>
                <a:latin typeface="Calibri" panose="020F0502020204030204" pitchFamily="34" charset="0"/>
                <a:ea typeface="Calibri" panose="020F0502020204030204" pitchFamily="34" charset="0"/>
                <a:cs typeface="Times New Roman" panose="02020603050405020304" pitchFamily="18" charset="0"/>
              </a:rPr>
              <a:t>, said should have applied the defence of public interest, ONCA agreed</a:t>
            </a:r>
          </a:p>
        </p:txBody>
      </p:sp>
    </p:spTree>
    <p:extLst>
      <p:ext uri="{BB962C8B-B14F-4D97-AF65-F5344CB8AC3E}">
        <p14:creationId xmlns:p14="http://schemas.microsoft.com/office/powerpoint/2010/main" val="121152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D2FE-3C75-9CCB-59A9-534DA9B16047}"/>
              </a:ext>
            </a:extLst>
          </p:cNvPr>
          <p:cNvSpPr>
            <a:spLocks noGrp="1"/>
          </p:cNvSpPr>
          <p:nvPr>
            <p:ph type="title"/>
          </p:nvPr>
        </p:nvSpPr>
        <p:spPr>
          <a:xfrm>
            <a:off x="2609285" y="832497"/>
            <a:ext cx="7956560" cy="1078348"/>
          </a:xfrm>
        </p:spPr>
        <p:txBody>
          <a:bodyPr/>
          <a:lstStyle/>
          <a:p>
            <a:r>
              <a:rPr lang="en-US" dirty="0"/>
              <a:t>Competing Values</a:t>
            </a:r>
          </a:p>
        </p:txBody>
      </p:sp>
      <p:sp>
        <p:nvSpPr>
          <p:cNvPr id="3" name="Text Placeholder 2">
            <a:extLst>
              <a:ext uri="{FF2B5EF4-FFF2-40B4-BE49-F238E27FC236}">
                <a16:creationId xmlns:a16="http://schemas.microsoft.com/office/drawing/2014/main" id="{E151893C-0037-5B21-A52D-56EABCCB5A5C}"/>
              </a:ext>
            </a:extLst>
          </p:cNvPr>
          <p:cNvSpPr>
            <a:spLocks noGrp="1"/>
          </p:cNvSpPr>
          <p:nvPr>
            <p:ph type="body" idx="1"/>
          </p:nvPr>
        </p:nvSpPr>
        <p:spPr>
          <a:xfrm>
            <a:off x="2582246" y="1697898"/>
            <a:ext cx="3896467" cy="713818"/>
          </a:xfrm>
        </p:spPr>
        <p:txBody>
          <a:bodyPr/>
          <a:lstStyle/>
          <a:p>
            <a:r>
              <a:rPr lang="en-US" dirty="0"/>
              <a:t>Freedom of Expression</a:t>
            </a:r>
          </a:p>
        </p:txBody>
      </p:sp>
      <p:pic>
        <p:nvPicPr>
          <p:cNvPr id="8" name="Content Placeholder 7" descr="A picture containing text&#10;&#10;Description automatically generated">
            <a:extLst>
              <a:ext uri="{FF2B5EF4-FFF2-40B4-BE49-F238E27FC236}">
                <a16:creationId xmlns:a16="http://schemas.microsoft.com/office/drawing/2014/main" id="{DC7B7587-4D44-1CF7-B794-818DB7B053A7}"/>
              </a:ext>
            </a:extLst>
          </p:cNvPr>
          <p:cNvPicPr>
            <a:picLocks noGrp="1" noChangeAspect="1"/>
          </p:cNvPicPr>
          <p:nvPr>
            <p:ph sz="half" idx="2"/>
          </p:nvPr>
        </p:nvPicPr>
        <p:blipFill rotWithShape="1">
          <a:blip r:embed="rId3"/>
          <a:srcRect l="11951" r="10142"/>
          <a:stretch/>
        </p:blipFill>
        <p:spPr>
          <a:xfrm>
            <a:off x="2315497" y="2583944"/>
            <a:ext cx="3780503" cy="2426312"/>
          </a:xfrm>
        </p:spPr>
      </p:pic>
      <p:sp>
        <p:nvSpPr>
          <p:cNvPr id="5" name="Text Placeholder 4">
            <a:extLst>
              <a:ext uri="{FF2B5EF4-FFF2-40B4-BE49-F238E27FC236}">
                <a16:creationId xmlns:a16="http://schemas.microsoft.com/office/drawing/2014/main" id="{69D39171-601C-D9D1-F597-2EB7FDFC33C5}"/>
              </a:ext>
            </a:extLst>
          </p:cNvPr>
          <p:cNvSpPr>
            <a:spLocks noGrp="1"/>
          </p:cNvSpPr>
          <p:nvPr>
            <p:ph type="body" sz="quarter" idx="3"/>
          </p:nvPr>
        </p:nvSpPr>
        <p:spPr>
          <a:xfrm>
            <a:off x="6666047" y="1697898"/>
            <a:ext cx="3899798" cy="713818"/>
          </a:xfrm>
        </p:spPr>
        <p:txBody>
          <a:bodyPr/>
          <a:lstStyle/>
          <a:p>
            <a:r>
              <a:rPr lang="en-US" dirty="0"/>
              <a:t>Protection of Reputation</a:t>
            </a:r>
          </a:p>
        </p:txBody>
      </p:sp>
      <p:pic>
        <p:nvPicPr>
          <p:cNvPr id="10" name="Content Placeholder 9" descr="A person with the mouth open&#10;&#10;Description automatically generated with low confidence">
            <a:extLst>
              <a:ext uri="{FF2B5EF4-FFF2-40B4-BE49-F238E27FC236}">
                <a16:creationId xmlns:a16="http://schemas.microsoft.com/office/drawing/2014/main" id="{AAD0B1EC-2B96-1AED-80B4-4B8F1C15A7E6}"/>
              </a:ext>
            </a:extLst>
          </p:cNvPr>
          <p:cNvPicPr>
            <a:picLocks noGrp="1" noChangeAspect="1"/>
          </p:cNvPicPr>
          <p:nvPr>
            <p:ph sz="quarter" idx="4"/>
          </p:nvPr>
        </p:nvPicPr>
        <p:blipFill>
          <a:blip r:embed="rId4"/>
          <a:stretch>
            <a:fillRect/>
          </a:stretch>
        </p:blipFill>
        <p:spPr>
          <a:xfrm>
            <a:off x="6903721" y="2583944"/>
            <a:ext cx="2710656" cy="2710656"/>
          </a:xfrm>
        </p:spPr>
      </p:pic>
    </p:spTree>
    <p:extLst>
      <p:ext uri="{BB962C8B-B14F-4D97-AF65-F5344CB8AC3E}">
        <p14:creationId xmlns:p14="http://schemas.microsoft.com/office/powerpoint/2010/main" val="8433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4896D-8EAD-F4CF-F157-26B45DE6E1E3}"/>
              </a:ext>
            </a:extLst>
          </p:cNvPr>
          <p:cNvSpPr>
            <a:spLocks noGrp="1"/>
          </p:cNvSpPr>
          <p:nvPr>
            <p:ph idx="1"/>
          </p:nvPr>
        </p:nvSpPr>
        <p:spPr>
          <a:xfrm>
            <a:off x="2384978" y="1226988"/>
            <a:ext cx="8496381" cy="4404024"/>
          </a:xfrm>
        </p:spPr>
        <p:txBody>
          <a:bodyPr>
            <a:normAutofit fontScale="92500" lnSpcReduction="10000"/>
          </a:bodyPr>
          <a:lstStyle/>
          <a:p>
            <a:pPr marL="0" indent="0">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“[61] The answer to this argument lies in the fact that a balanced approach to libel law properly reflects both the interests of the plaintiff and the defendant. The law must take due account of the damage to the plaintiff’s reputation. But this does not preclude consideration of whether the defendant acted responsibly, nor of the social value to a free society of debate on matters of public interest. I agree with Sharpe J.A. that the partial shift of focus involved in considering the responsibility of the publisher’s conduct is an </a:t>
            </a:r>
            <a:r>
              <a:rPr lang="en-US" sz="2600" b="1" dirty="0">
                <a:effectLst/>
                <a:latin typeface="Calibri" panose="020F0502020204030204" pitchFamily="34" charset="0"/>
                <a:ea typeface="Calibri" panose="020F0502020204030204" pitchFamily="34" charset="0"/>
                <a:cs typeface="Times New Roman" panose="02020603050405020304" pitchFamily="18" charset="0"/>
              </a:rPr>
              <a:t>“acceptable price to pay for free and open discussion” </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r>
              <a:rPr lang="en-US" sz="2600" i="1" dirty="0">
                <a:effectLst/>
                <a:latin typeface="Calibri" panose="020F0502020204030204" pitchFamily="34" charset="0"/>
                <a:ea typeface="Calibri" panose="020F0502020204030204" pitchFamily="34" charset="0"/>
                <a:cs typeface="Times New Roman" panose="02020603050405020304" pitchFamily="18" charset="0"/>
              </a:rPr>
              <a:t>Quan, </a:t>
            </a:r>
            <a:r>
              <a:rPr lang="en-US" sz="2600" dirty="0">
                <a:effectLst/>
                <a:latin typeface="Calibri" panose="020F0502020204030204" pitchFamily="34" charset="0"/>
                <a:ea typeface="Calibri" panose="020F0502020204030204" pitchFamily="34" charset="0"/>
                <a:cs typeface="Times New Roman" panose="02020603050405020304" pitchFamily="18" charset="0"/>
              </a:rPr>
              <a:t>at</a:t>
            </a:r>
            <a:r>
              <a:rPr lang="en-CA"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para. 142).”</a:t>
            </a:r>
            <a:endParaRPr lang="en-CA"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5292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4896D-8EAD-F4CF-F157-26B45DE6E1E3}"/>
              </a:ext>
            </a:extLst>
          </p:cNvPr>
          <p:cNvSpPr>
            <a:spLocks noGrp="1"/>
          </p:cNvSpPr>
          <p:nvPr>
            <p:ph idx="1"/>
          </p:nvPr>
        </p:nvSpPr>
        <p:spPr>
          <a:xfrm>
            <a:off x="2384978" y="1226988"/>
            <a:ext cx="8496381" cy="4404024"/>
          </a:xfrm>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“People in public life are entitled to expect that the media and other reporters will act responsibly in protecting them from false accusations and innuendo. They are not, however, entitled to demand perfection and the inevitable silencing of critical comment that a standard of perfection would impose.”</a:t>
            </a:r>
            <a:r>
              <a:rPr lang="en-CA" sz="3200" dirty="0">
                <a:effectLst/>
              </a:rPr>
              <a:t>  </a:t>
            </a:r>
            <a:r>
              <a:rPr lang="en-CA" sz="2800" dirty="0">
                <a:effectLst/>
              </a:rPr>
              <a:t>(para 62)</a:t>
            </a:r>
            <a:endParaRPr lang="en-US" sz="2800" dirty="0"/>
          </a:p>
        </p:txBody>
      </p:sp>
    </p:spTree>
    <p:extLst>
      <p:ext uri="{BB962C8B-B14F-4D97-AF65-F5344CB8AC3E}">
        <p14:creationId xmlns:p14="http://schemas.microsoft.com/office/powerpoint/2010/main" val="4202707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16221</TotalTime>
  <Words>1304</Words>
  <Application>Microsoft Office PowerPoint</Application>
  <PresentationFormat>Widescreen</PresentationFormat>
  <Paragraphs>83</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MS Shell Dlg 2</vt:lpstr>
      <vt:lpstr>Wingdings</vt:lpstr>
      <vt:lpstr>Wingdings 3</vt:lpstr>
      <vt:lpstr>Madison</vt:lpstr>
      <vt:lpstr>Grant v Torstar 2009 SCC 61  </vt:lpstr>
      <vt:lpstr>Themes: Truth and Democracy</vt:lpstr>
      <vt:lpstr>Who’s Who??</vt:lpstr>
      <vt:lpstr>Facts</vt:lpstr>
      <vt:lpstr>““Everyone thinks it’s a done deal because of Grant’s influence — but most of all his Mike Harris ties,” says Lorrie Clark, who owns a cottage on Twin Lakes.” </vt:lpstr>
      <vt:lpstr>Prior to the SCC</vt:lpstr>
      <vt:lpstr>Competing Values</vt:lpstr>
      <vt:lpstr>PowerPoint Presentation</vt:lpstr>
      <vt:lpstr>PowerPoint Presentation</vt:lpstr>
      <vt:lpstr>A New Defense: Responsible Communication on Matters of Public Interest</vt:lpstr>
      <vt:lpstr>PowerPoint Presentation</vt:lpstr>
      <vt:lpstr>Step 2: Responsible Communication</vt:lpstr>
      <vt:lpstr>So, what happens here?</vt:lpstr>
      <vt:lpstr>How does the internet change defamation law?</vt:lpstr>
      <vt:lpstr>Anyone can be a publisher: </vt:lpstr>
      <vt:lpstr>Emerging Issues</vt:lpstr>
      <vt:lpstr>https://www.thestar.com/news/canada/2022/10/13/could-a-canadian-alex-jones-also-suffer-a-billion-dollar-court-loss-experts-say-its-unlikely-here.html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v Torstar  </dc:title>
  <dc:creator>Nicole Whitmarsh</dc:creator>
  <cp:lastModifiedBy>Allen Mendelsohn</cp:lastModifiedBy>
  <cp:revision>4</cp:revision>
  <dcterms:created xsi:type="dcterms:W3CDTF">2022-10-12T14:18:14Z</dcterms:created>
  <dcterms:modified xsi:type="dcterms:W3CDTF">2022-10-25T16:16:13Z</dcterms:modified>
</cp:coreProperties>
</file>