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8"/>
  </p:notesMasterIdLst>
  <p:handoutMasterIdLst>
    <p:handoutMasterId r:id="rId129"/>
  </p:handoutMasterIdLst>
  <p:sldIdLst>
    <p:sldId id="256" r:id="rId2"/>
    <p:sldId id="401" r:id="rId3"/>
    <p:sldId id="654" r:id="rId4"/>
    <p:sldId id="602" r:id="rId5"/>
    <p:sldId id="655" r:id="rId6"/>
    <p:sldId id="603" r:id="rId7"/>
    <p:sldId id="568" r:id="rId8"/>
    <p:sldId id="584" r:id="rId9"/>
    <p:sldId id="656" r:id="rId10"/>
    <p:sldId id="645" r:id="rId11"/>
    <p:sldId id="662" r:id="rId12"/>
    <p:sldId id="437" r:id="rId13"/>
    <p:sldId id="604" r:id="rId14"/>
    <p:sldId id="609" r:id="rId15"/>
    <p:sldId id="611" r:id="rId16"/>
    <p:sldId id="612" r:id="rId17"/>
    <p:sldId id="469" r:id="rId18"/>
    <p:sldId id="613" r:id="rId19"/>
    <p:sldId id="646" r:id="rId20"/>
    <p:sldId id="486" r:id="rId21"/>
    <p:sldId id="488" r:id="rId22"/>
    <p:sldId id="489" r:id="rId23"/>
    <p:sldId id="492" r:id="rId24"/>
    <p:sldId id="578" r:id="rId25"/>
    <p:sldId id="636" r:id="rId26"/>
    <p:sldId id="637" r:id="rId27"/>
    <p:sldId id="490" r:id="rId28"/>
    <p:sldId id="491" r:id="rId29"/>
    <p:sldId id="650" r:id="rId30"/>
    <p:sldId id="651" r:id="rId31"/>
    <p:sldId id="652" r:id="rId32"/>
    <p:sldId id="493" r:id="rId33"/>
    <p:sldId id="494" r:id="rId34"/>
    <p:sldId id="638" r:id="rId35"/>
    <p:sldId id="580" r:id="rId36"/>
    <p:sldId id="581" r:id="rId37"/>
    <p:sldId id="639" r:id="rId38"/>
    <p:sldId id="583" r:id="rId39"/>
    <p:sldId id="586" r:id="rId40"/>
    <p:sldId id="643" r:id="rId41"/>
    <p:sldId id="644" r:id="rId42"/>
    <p:sldId id="664" r:id="rId43"/>
    <p:sldId id="665" r:id="rId44"/>
    <p:sldId id="648" r:id="rId45"/>
    <p:sldId id="649" r:id="rId46"/>
    <p:sldId id="504" r:id="rId47"/>
    <p:sldId id="657" r:id="rId48"/>
    <p:sldId id="442" r:id="rId49"/>
    <p:sldId id="438" r:id="rId50"/>
    <p:sldId id="658" r:id="rId51"/>
    <p:sldId id="439" r:id="rId52"/>
    <p:sldId id="440" r:id="rId53"/>
    <p:sldId id="585" r:id="rId54"/>
    <p:sldId id="447" r:id="rId55"/>
    <p:sldId id="449" r:id="rId56"/>
    <p:sldId id="450" r:id="rId57"/>
    <p:sldId id="441" r:id="rId58"/>
    <p:sldId id="514" r:id="rId59"/>
    <p:sldId id="454" r:id="rId60"/>
    <p:sldId id="575" r:id="rId61"/>
    <p:sldId id="455" r:id="rId62"/>
    <p:sldId id="456" r:id="rId63"/>
    <p:sldId id="457" r:id="rId64"/>
    <p:sldId id="630" r:id="rId65"/>
    <p:sldId id="458" r:id="rId66"/>
    <p:sldId id="459" r:id="rId67"/>
    <p:sldId id="467" r:id="rId68"/>
    <p:sldId id="659" r:id="rId69"/>
    <p:sldId id="461" r:id="rId70"/>
    <p:sldId id="590" r:id="rId71"/>
    <p:sldId id="591" r:id="rId72"/>
    <p:sldId id="592" r:id="rId73"/>
    <p:sldId id="510" r:id="rId74"/>
    <p:sldId id="460" r:id="rId75"/>
    <p:sldId id="462" r:id="rId76"/>
    <p:sldId id="463" r:id="rId77"/>
    <p:sldId id="464" r:id="rId78"/>
    <p:sldId id="508" r:id="rId79"/>
    <p:sldId id="487" r:id="rId80"/>
    <p:sldId id="509" r:id="rId81"/>
    <p:sldId id="465" r:id="rId82"/>
    <p:sldId id="466" r:id="rId83"/>
    <p:sldId id="593" r:id="rId84"/>
    <p:sldId id="468" r:id="rId85"/>
    <p:sldId id="470" r:id="rId86"/>
    <p:sldId id="484" r:id="rId87"/>
    <p:sldId id="511" r:id="rId88"/>
    <p:sldId id="471" r:id="rId89"/>
    <p:sldId id="472" r:id="rId90"/>
    <p:sldId id="473" r:id="rId91"/>
    <p:sldId id="594" r:id="rId92"/>
    <p:sldId id="483" r:id="rId93"/>
    <p:sldId id="587" r:id="rId94"/>
    <p:sldId id="588" r:id="rId95"/>
    <p:sldId id="451" r:id="rId96"/>
    <p:sldId id="452" r:id="rId97"/>
    <p:sldId id="453" r:id="rId98"/>
    <p:sldId id="485" r:id="rId99"/>
    <p:sldId id="512" r:id="rId100"/>
    <p:sldId id="513" r:id="rId101"/>
    <p:sldId id="572" r:id="rId102"/>
    <p:sldId id="573" r:id="rId103"/>
    <p:sldId id="660" r:id="rId104"/>
    <p:sldId id="661" r:id="rId105"/>
    <p:sldId id="474" r:id="rId106"/>
    <p:sldId id="567" r:id="rId107"/>
    <p:sldId id="565" r:id="rId108"/>
    <p:sldId id="571" r:id="rId109"/>
    <p:sldId id="628" r:id="rId110"/>
    <p:sldId id="595" r:id="rId111"/>
    <p:sldId id="589" r:id="rId112"/>
    <p:sldId id="597" r:id="rId113"/>
    <p:sldId id="598" r:id="rId114"/>
    <p:sldId id="599" r:id="rId115"/>
    <p:sldId id="600" r:id="rId116"/>
    <p:sldId id="631" r:id="rId117"/>
    <p:sldId id="663" r:id="rId118"/>
    <p:sldId id="475" r:id="rId119"/>
    <p:sldId id="476" r:id="rId120"/>
    <p:sldId id="477" r:id="rId121"/>
    <p:sldId id="579" r:id="rId122"/>
    <p:sldId id="478" r:id="rId123"/>
    <p:sldId id="479" r:id="rId124"/>
    <p:sldId id="480" r:id="rId125"/>
    <p:sldId id="481" r:id="rId126"/>
    <p:sldId id="482" r:id="rId1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aw.cornell.edu/wex/remed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Hearings early 2023, decisions by June 2023</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65097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 8 at issue in Spencer as we saw last week</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104471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Quebec Charter – 1975 pre-dates </a:t>
            </a:r>
            <a:r>
              <a:rPr lang="en-CA" dirty="0" err="1"/>
              <a:t>Cdn</a:t>
            </a:r>
            <a:r>
              <a:rPr lang="en-CA" dirty="0"/>
              <a:t> Charter. Broadly applies to relationships between individuals, and individuals and companies. Cf. </a:t>
            </a:r>
            <a:r>
              <a:rPr lang="en-CA" dirty="0" err="1"/>
              <a:t>Cdn</a:t>
            </a:r>
            <a:r>
              <a:rPr lang="en-CA" dirty="0"/>
              <a:t> Charter which is just </a:t>
            </a:r>
            <a:r>
              <a:rPr lang="en-CA" dirty="0" err="1"/>
              <a:t>Indiv</a:t>
            </a:r>
            <a:r>
              <a:rPr lang="en-CA" dirty="0"/>
              <a:t>-Governmental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111616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oboto" panose="02000000000000000000" pitchFamily="2" charset="0"/>
              </a:rPr>
              <a:t>Philippe Dufresne (right) was appointed Privacy Commissioner of Canada on June 27, 2022</a:t>
            </a:r>
          </a:p>
          <a:p>
            <a:r>
              <a:rPr lang="en-US" b="0" i="0" dirty="0">
                <a:solidFill>
                  <a:srgbClr val="000000"/>
                </a:solidFill>
                <a:effectLst/>
                <a:latin typeface="Roboto" panose="02000000000000000000" pitchFamily="2" charset="0"/>
              </a:rPr>
              <a:t>Daniel Therrien (left) was previous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218663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only AFTER the report of an investigation received, no “private right of action” directly to courts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26066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Landry - Not an internet case, but bank screwed up some personal data, court awarded damages based on PIPEDA violations</a:t>
            </a:r>
          </a:p>
          <a:p>
            <a:r>
              <a:rPr lang="en-CA" dirty="0" err="1"/>
              <a:t>Chitraker</a:t>
            </a:r>
            <a:r>
              <a:rPr lang="en-CA" dirty="0"/>
              <a:t> - Over $20k! For Bell doing a credit check without asking</a:t>
            </a:r>
          </a:p>
          <a:p>
            <a:r>
              <a:rPr lang="en-CA" dirty="0"/>
              <a:t>AT – 5k</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334665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Took THREE YEARS to have this part come into force</a:t>
            </a:r>
          </a:p>
          <a:p>
            <a:r>
              <a:rPr lang="en-CA" dirty="0"/>
              <a:t>REAL RISK OF SIGNIFICANT HARM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133588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Report contents – date, details of PI, how many affected, steps taken to reduce harm, plans to notify individuals</a:t>
            </a:r>
          </a:p>
          <a:p>
            <a:r>
              <a:rPr lang="en-CA" dirty="0"/>
              <a:t>Notification contents – date, details, steps to reduce risk, steps individual can take, contact information of co. for more info – </a:t>
            </a:r>
            <a:r>
              <a:rPr lang="en-CA" i="1" dirty="0"/>
              <a:t>NOTICE that they can complain to OPC (</a:t>
            </a:r>
            <a:r>
              <a:rPr lang="en-CA" i="0" dirty="0"/>
              <a:t>Not anymore in final regs)</a:t>
            </a:r>
            <a:endParaRPr lang="en-CA" i="1"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103996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315223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225515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the election I guess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1371622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381791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573768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additional bolded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2055649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Are you anonymous on the internet – applies to copyright, but also defamation and lots of other stuff too</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48</a:t>
            </a:fld>
            <a:endParaRPr lang="en-US" altLang="en-US" dirty="0"/>
          </a:p>
        </p:txBody>
      </p:sp>
    </p:spTree>
    <p:extLst>
      <p:ext uri="{BB962C8B-B14F-4D97-AF65-F5344CB8AC3E}">
        <p14:creationId xmlns:p14="http://schemas.microsoft.com/office/powerpoint/2010/main" val="3354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Does anyone know what an IP address is?</a:t>
            </a:r>
          </a:p>
          <a:p>
            <a:pPr>
              <a:buFontTx/>
              <a:buChar char="•"/>
            </a:pPr>
            <a:r>
              <a:rPr lang="en-US" altLang="en-US" dirty="0"/>
              <a:t>Note IPv4 has 4.3 billion, IPv6 has 340 trillion </a:t>
            </a:r>
            <a:r>
              <a:rPr lang="en-US" altLang="en-US" dirty="0" err="1"/>
              <a:t>trillion</a:t>
            </a:r>
            <a:r>
              <a:rPr lang="en-US" altLang="en-US" dirty="0"/>
              <a:t> </a:t>
            </a:r>
            <a:r>
              <a:rPr lang="en-US" altLang="en-US" dirty="0" err="1"/>
              <a:t>trillion</a:t>
            </a:r>
            <a:endParaRPr lang="en-US" altLang="en-US" dirty="0"/>
          </a:p>
          <a:p>
            <a:pPr>
              <a:buFontTx/>
              <a:buChar char="•"/>
            </a:pPr>
            <a:r>
              <a:rPr lang="en-US" altLang="en-US" dirty="0"/>
              <a:t>Why 0 to 255? 256 possibilities – 256 is 2 to the power of 8, 256 possible types of bytes</a:t>
            </a:r>
          </a:p>
          <a:p>
            <a:pPr>
              <a:buFontTx/>
              <a:buChar char="•"/>
            </a:pPr>
            <a:r>
              <a:rPr lang="en-US" altLang="en-US" dirty="0"/>
              <a:t>Explain IP address – every computer has them, rotating IP addresses for users from ISPs, they keep track </a:t>
            </a:r>
            <a:r>
              <a:rPr lang="en-US" altLang="en-US" dirty="0">
                <a:sym typeface="Wingdings" panose="05000000000000000000" pitchFamily="2" charset="2"/>
              </a:rPr>
              <a:t> </a:t>
            </a:r>
            <a:r>
              <a:rPr lang="en-US" altLang="en-US" b="1" dirty="0">
                <a:sym typeface="Wingdings" panose="05000000000000000000" pitchFamily="2" charset="2"/>
              </a:rPr>
              <a:t>go to whatismyipaddress.com</a:t>
            </a:r>
            <a:endParaRPr lang="en-US" altLang="en-US" dirty="0"/>
          </a:p>
          <a:p>
            <a:pPr eaLnBrk="1" hangingPunct="1">
              <a:spcBef>
                <a:spcPct val="0"/>
              </a:spcBef>
            </a:pPr>
            <a:r>
              <a:rPr lang="en-US" altLang="en-US" dirty="0">
                <a:sym typeface="Wingdings" panose="05000000000000000000" pitchFamily="2" charset="2"/>
              </a:rPr>
              <a:t> Next slide summary of importance</a:t>
            </a:r>
            <a:endParaRPr lang="en-US" altLang="en-US"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3179076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Patents and customs officials – what’s the deal???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217851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FINAL FFS, CAN CHANGE!!!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2989974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really talking about it, because it gets subsumed into Voltage</a:t>
            </a:r>
          </a:p>
          <a:p>
            <a:r>
              <a:rPr lang="en-CA" dirty="0"/>
              <a:t>Facts – illegal downloading of music which is copyrighted</a:t>
            </a:r>
          </a:p>
          <a:p>
            <a:r>
              <a:rPr lang="en-CA" dirty="0"/>
              <a:t>The good parts get quoted in Voltage – like these two paragraphs here. Putting them 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1996390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only read one case in this class, make it this one! Copyright vs. Privacy</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2558262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36527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313231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339832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293" indent="-357293">
              <a:tabLst>
                <a:tab pos="357293" algn="l"/>
              </a:tabLst>
              <a:defRPr/>
            </a:pPr>
            <a:r>
              <a:rPr lang="en-US" dirty="0"/>
              <a:t>Equitable remedy</a:t>
            </a:r>
          </a:p>
          <a:p>
            <a:pPr marL="357293" indent="-357293">
              <a:tabLst>
                <a:tab pos="357293" algn="l"/>
              </a:tabLst>
              <a:defRPr/>
            </a:pPr>
            <a:r>
              <a:rPr lang="en-US" dirty="0"/>
              <a:t>“Pre-action discovery”</a:t>
            </a:r>
          </a:p>
          <a:p>
            <a:pPr marL="357293" indent="-357293">
              <a:tabLst>
                <a:tab pos="357293" algn="l"/>
              </a:tabLst>
              <a:defRPr/>
            </a:pPr>
            <a:r>
              <a:rPr lang="en-US" dirty="0"/>
              <a:t>Note 1 – bona fide vs “prima facie” which is higher standard</a:t>
            </a:r>
          </a:p>
          <a:p>
            <a:pPr marL="357293" indent="-357293">
              <a:tabLst>
                <a:tab pos="357293" algn="l"/>
              </a:tabLst>
              <a:defRPr/>
            </a:pPr>
            <a:r>
              <a:rPr lang="en-US" dirty="0"/>
              <a:t>Adopted in Canada, and even in Quebec despite it being an equitable remedy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3596995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293" indent="-357293">
              <a:tabLst>
                <a:tab pos="357293" algn="l"/>
              </a:tabLst>
              <a:defRPr/>
            </a:pPr>
            <a:r>
              <a:rPr lang="en-US" dirty="0"/>
              <a:t>Leahy leading case really because it’s general</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1472474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these are defamation cases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2403671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61</a:t>
            </a:fld>
            <a:endParaRPr lang="en-US" altLang="en-US"/>
          </a:p>
        </p:txBody>
      </p:sp>
    </p:spTree>
    <p:extLst>
      <p:ext uri="{BB962C8B-B14F-4D97-AF65-F5344CB8AC3E}">
        <p14:creationId xmlns:p14="http://schemas.microsoft.com/office/powerpoint/2010/main" val="2657677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ym typeface="Wingdings" panose="05000000000000000000" pitchFamily="2" charset="2"/>
              </a:rPr>
              <a:t>actual litigation file of mine from 2003!</a:t>
            </a:r>
            <a:endParaRPr lang="en-US" altLang="en-US" dirty="0"/>
          </a:p>
          <a:p>
            <a:pPr eaLnBrk="1" hangingPunct="1">
              <a:spcBef>
                <a:spcPct val="0"/>
              </a:spcBef>
            </a:pPr>
            <a:r>
              <a:rPr lang="en-US" altLang="en-US" dirty="0"/>
              <a:t>Computer user somewhere in Europe, Online casino with a server on some island somewhere (Malta big home for online gambling), gambler’s bank in Hong Kong, payment processor in Montreal, uses a bank in Trinidad, credit card companies in New York</a:t>
            </a:r>
          </a:p>
          <a:p>
            <a:pPr eaLnBrk="1" hangingPunct="1">
              <a:spcBef>
                <a:spcPct val="0"/>
              </a:spcBef>
            </a:pPr>
            <a:r>
              <a:rPr lang="en-US" altLang="en-US" b="1" dirty="0"/>
              <a:t>Something going on in Canada – should a case like this be heard in Canada?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dirty="0"/>
          </a:p>
        </p:txBody>
      </p:sp>
    </p:spTree>
    <p:extLst>
      <p:ext uri="{BB962C8B-B14F-4D97-AF65-F5344CB8AC3E}">
        <p14:creationId xmlns:p14="http://schemas.microsoft.com/office/powerpoint/2010/main" val="185320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Tax law example….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3388719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3411022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for completeness’ sake, and for our exchange students</a:t>
            </a:r>
          </a:p>
          <a:p>
            <a:r>
              <a:rPr lang="en-CA" dirty="0"/>
              <a:t>“Balance” – between promoting the public interest in the encouragement and dissemination of works and obtaining a just reward for their creator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976572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mentioned Issue 2 in Tariff 22</a:t>
            </a:r>
          </a:p>
          <a:p>
            <a:r>
              <a:rPr lang="en-CA" dirty="0"/>
              <a:t>(6) </a:t>
            </a:r>
            <a:r>
              <a:rPr lang="en-CA" dirty="0">
                <a:sym typeface="Wingdings" panose="05000000000000000000" pitchFamily="2" charset="2"/>
              </a:rPr>
              <a:t> we’ll return to this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67</a:t>
            </a:fld>
            <a:endParaRPr lang="en-US" altLang="en-US"/>
          </a:p>
        </p:txBody>
      </p:sp>
    </p:spTree>
    <p:extLst>
      <p:ext uri="{BB962C8B-B14F-4D97-AF65-F5344CB8AC3E}">
        <p14:creationId xmlns:p14="http://schemas.microsoft.com/office/powerpoint/2010/main" val="3386371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Digital Millennium Copyright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68</a:t>
            </a:fld>
            <a:endParaRPr lang="en-US" altLang="en-US"/>
          </a:p>
        </p:txBody>
      </p:sp>
    </p:spTree>
    <p:extLst>
      <p:ext uri="{BB962C8B-B14F-4D97-AF65-F5344CB8AC3E}">
        <p14:creationId xmlns:p14="http://schemas.microsoft.com/office/powerpoint/2010/main" val="3476037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such a nightmare? </a:t>
            </a:r>
            <a:r>
              <a:rPr lang="en-CA" dirty="0">
                <a:sym typeface="Wingdings" panose="05000000000000000000" pitchFamily="2" charset="2"/>
              </a:rPr>
              <a:t> next slide </a:t>
            </a:r>
            <a:r>
              <a:rPr lang="en-CA" dirty="0" err="1">
                <a:sym typeface="Wingdings" panose="05000000000000000000" pitchFamily="2" charset="2"/>
              </a:rPr>
              <a:t>Jxs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69</a:t>
            </a:fld>
            <a:endParaRPr lang="en-US" altLang="en-US"/>
          </a:p>
        </p:txBody>
      </p:sp>
    </p:spTree>
    <p:extLst>
      <p:ext uri="{BB962C8B-B14F-4D97-AF65-F5344CB8AC3E}">
        <p14:creationId xmlns:p14="http://schemas.microsoft.com/office/powerpoint/2010/main" val="1047786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to my former student Gabriel Obando for the graphic (last person to present this)</a:t>
            </a:r>
          </a:p>
          <a:p>
            <a:r>
              <a:rPr lang="en-CA" dirty="0"/>
              <a:t>NOW – I made the first barrier shorter.</a:t>
            </a:r>
          </a:p>
          <a:p>
            <a:r>
              <a:rPr lang="en-CA" dirty="0"/>
              <a:t>Not just for the internet – basic principle of private international law</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72</a:t>
            </a:fld>
            <a:endParaRPr lang="en-US" altLang="en-US"/>
          </a:p>
        </p:txBody>
      </p:sp>
    </p:spTree>
    <p:extLst>
      <p:ext uri="{BB962C8B-B14F-4D97-AF65-F5344CB8AC3E}">
        <p14:creationId xmlns:p14="http://schemas.microsoft.com/office/powerpoint/2010/main" val="1173764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Facebook </a:t>
            </a:r>
            <a:r>
              <a:rPr lang="en-CA" dirty="0">
                <a:sym typeface="Wingdings" panose="05000000000000000000" pitchFamily="2" charset="2"/>
              </a:rPr>
              <a:t> why have a brought this up? (… next slide)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74</a:t>
            </a:fld>
            <a:endParaRPr lang="en-US" altLang="en-US"/>
          </a:p>
        </p:txBody>
      </p:sp>
    </p:spTree>
    <p:extLst>
      <p:ext uri="{BB962C8B-B14F-4D97-AF65-F5344CB8AC3E}">
        <p14:creationId xmlns:p14="http://schemas.microsoft.com/office/powerpoint/2010/main" val="1771143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75</a:t>
            </a:fld>
            <a:endParaRPr lang="en-US" altLang="en-US"/>
          </a:p>
        </p:txBody>
      </p:sp>
    </p:spTree>
    <p:extLst>
      <p:ext uri="{BB962C8B-B14F-4D97-AF65-F5344CB8AC3E}">
        <p14:creationId xmlns:p14="http://schemas.microsoft.com/office/powerpoint/2010/main" val="947222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Pompey test – how it was decided, need “strong cause” to override a for selection clause</a:t>
            </a:r>
          </a:p>
          <a:p>
            <a:r>
              <a:rPr lang="en-CA" dirty="0"/>
              <a:t>1 is Abella who would have said all these clauses should be unconscionable b/c it’s a consumer contract of adhesion like 3149 CCQ</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76</a:t>
            </a:fld>
            <a:endParaRPr lang="en-US" altLang="en-US"/>
          </a:p>
        </p:txBody>
      </p:sp>
    </p:spTree>
    <p:extLst>
      <p:ext uri="{BB962C8B-B14F-4D97-AF65-F5344CB8AC3E}">
        <p14:creationId xmlns:p14="http://schemas.microsoft.com/office/powerpoint/2010/main" val="2311014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77</a:t>
            </a:fld>
            <a:endParaRPr lang="en-US" altLang="en-US"/>
          </a:p>
        </p:txBody>
      </p:sp>
    </p:spTree>
    <p:extLst>
      <p:ext uri="{BB962C8B-B14F-4D97-AF65-F5344CB8AC3E}">
        <p14:creationId xmlns:p14="http://schemas.microsoft.com/office/powerpoint/2010/main" val="331877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Masters Thesis (Book even!) vs. final essay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2171138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79</a:t>
            </a:fld>
            <a:endParaRPr lang="en-US" altLang="en-US"/>
          </a:p>
        </p:txBody>
      </p:sp>
    </p:spTree>
    <p:extLst>
      <p:ext uri="{BB962C8B-B14F-4D97-AF65-F5344CB8AC3E}">
        <p14:creationId xmlns:p14="http://schemas.microsoft.com/office/powerpoint/2010/main" val="2653666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Basic question – did I infringe when I downloaded the picture? Would I be liable?</a:t>
            </a:r>
          </a:p>
          <a:p>
            <a:pPr eaLnBrk="1" hangingPunct="1">
              <a:spcBef>
                <a:spcPct val="0"/>
              </a:spcBef>
              <a:buFontTx/>
              <a:buChar char="•"/>
            </a:pPr>
            <a:r>
              <a:rPr lang="en-US" altLang="en-US" dirty="0"/>
              <a:t>No - fair dealing for the purposes of education is not  infringement. </a:t>
            </a:r>
          </a:p>
          <a:p>
            <a:pPr eaLnBrk="1" hangingPunct="1">
              <a:spcBef>
                <a:spcPct val="0"/>
              </a:spcBef>
              <a:buFontTx/>
              <a:buChar char="•"/>
            </a:pPr>
            <a:r>
              <a:rPr lang="en-US" altLang="en-US" dirty="0"/>
              <a:t>POINT – laws apply on the internet as they do offline. May have some special challenges and special rules (that we’ll look at), but the basic rule applies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81</a:t>
            </a:fld>
            <a:endParaRPr lang="en-US" altLang="en-US"/>
          </a:p>
        </p:txBody>
      </p:sp>
    </p:spTree>
    <p:extLst>
      <p:ext uri="{BB962C8B-B14F-4D97-AF65-F5344CB8AC3E}">
        <p14:creationId xmlns:p14="http://schemas.microsoft.com/office/powerpoint/2010/main" val="2363810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ym typeface="Wingdings" panose="05000000000000000000" pitchFamily="2" charset="2"/>
              </a:rPr>
              <a:t>Inunction ordering stopping of selling of Android set-top boxes upheld by the Fed Court of Appeal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solidFill>
                  <a:srgbClr val="FFFF00"/>
                </a:solidFill>
                <a:sym typeface="Wingdings" panose="05000000000000000000" pitchFamily="2" charset="2"/>
              </a:rPr>
              <a:t>FOLOW UP JAN 2018 - </a:t>
            </a:r>
            <a:r>
              <a:rPr lang="en-CA" sz="1200" b="1" i="0" kern="1200" dirty="0">
                <a:solidFill>
                  <a:srgbClr val="FFFF00"/>
                </a:solidFill>
                <a:effectLst/>
                <a:latin typeface="+mn-lt"/>
                <a:ea typeface="+mn-ea"/>
                <a:cs typeface="+mn-cs"/>
              </a:rPr>
              <a:t>2018 FC 66 – freetv.com cited for contempt of court by continuing to sell set-top boxes in violation of injunction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82</a:t>
            </a:fld>
            <a:endParaRPr lang="en-US" altLang="en-US"/>
          </a:p>
        </p:txBody>
      </p:sp>
    </p:spTree>
    <p:extLst>
      <p:ext uri="{BB962C8B-B14F-4D97-AF65-F5344CB8AC3E}">
        <p14:creationId xmlns:p14="http://schemas.microsoft.com/office/powerpoint/2010/main" val="2280384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a:t>
            </a:r>
            <a:r>
              <a:rPr lang="en-CA" b="1" dirty="0"/>
              <a:t>tariff</a:t>
            </a:r>
            <a:r>
              <a:rPr lang="en-CA" dirty="0"/>
              <a:t>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a:t>
            </a:r>
            <a:r>
              <a:rPr lang="en-CA" dirty="0" err="1"/>
              <a:t>comm</a:t>
            </a:r>
            <a:r>
              <a:rPr lang="en-CA" dirty="0"/>
              <a: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83</a:t>
            </a:fld>
            <a:endParaRPr lang="en-US" altLang="en-US"/>
          </a:p>
        </p:txBody>
      </p:sp>
    </p:spTree>
    <p:extLst>
      <p:ext uri="{BB962C8B-B14F-4D97-AF65-F5344CB8AC3E}">
        <p14:creationId xmlns:p14="http://schemas.microsoft.com/office/powerpoint/2010/main" val="26329491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a:t>
            </a:r>
            <a:r>
              <a:rPr lang="en-CA" b="1" dirty="0"/>
              <a:t>tariff</a:t>
            </a:r>
            <a:r>
              <a:rPr lang="en-CA" dirty="0"/>
              <a:t>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a:t>
            </a:r>
            <a:r>
              <a:rPr lang="en-CA" dirty="0" err="1"/>
              <a:t>comm</a:t>
            </a:r>
            <a:r>
              <a:rPr lang="en-CA" dirty="0"/>
              <a: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84</a:t>
            </a:fld>
            <a:endParaRPr lang="en-US" altLang="en-US"/>
          </a:p>
        </p:txBody>
      </p:sp>
    </p:spTree>
    <p:extLst>
      <p:ext uri="{BB962C8B-B14F-4D97-AF65-F5344CB8AC3E}">
        <p14:creationId xmlns:p14="http://schemas.microsoft.com/office/powerpoint/2010/main" val="1684655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85</a:t>
            </a:fld>
            <a:endParaRPr lang="en-US" altLang="en-US"/>
          </a:p>
        </p:txBody>
      </p:sp>
    </p:spTree>
    <p:extLst>
      <p:ext uri="{BB962C8B-B14F-4D97-AF65-F5344CB8AC3E}">
        <p14:creationId xmlns:p14="http://schemas.microsoft.com/office/powerpoint/2010/main" val="37454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2.4(1.1) introduced as part of Copyright Mod. Act 2012, post-ESA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86</a:t>
            </a:fld>
            <a:endParaRPr lang="en-US" altLang="en-US"/>
          </a:p>
        </p:txBody>
      </p:sp>
    </p:spTree>
    <p:extLst>
      <p:ext uri="{BB962C8B-B14F-4D97-AF65-F5344CB8AC3E}">
        <p14:creationId xmlns:p14="http://schemas.microsoft.com/office/powerpoint/2010/main" val="2279645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2.4(1.1) introduced as part of Copyright Mod. Act 2012, post-ESA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87</a:t>
            </a:fld>
            <a:endParaRPr lang="en-US" altLang="en-US"/>
          </a:p>
        </p:txBody>
      </p:sp>
    </p:spTree>
    <p:extLst>
      <p:ext uri="{BB962C8B-B14F-4D97-AF65-F5344CB8AC3E}">
        <p14:creationId xmlns:p14="http://schemas.microsoft.com/office/powerpoint/2010/main" val="733961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Took a while to modernize our Copyright Act</a:t>
            </a:r>
          </a:p>
          <a:p>
            <a:pPr eaLnBrk="1" hangingPunct="1">
              <a:spcBef>
                <a:spcPct val="0"/>
              </a:spcBef>
            </a:pPr>
            <a:r>
              <a:rPr lang="en-US" altLang="en-US" dirty="0">
                <a:sym typeface="Wingdings" panose="05000000000000000000" pitchFamily="2" charset="2"/>
              </a:rPr>
              <a:t>The last 3 are all essentially the same</a:t>
            </a:r>
          </a:p>
          <a:p>
            <a:pPr eaLnBrk="1" hangingPunct="1">
              <a:spcBef>
                <a:spcPct val="0"/>
              </a:spcBef>
            </a:pPr>
            <a:r>
              <a:rPr lang="en-US" altLang="en-US" dirty="0">
                <a:sym typeface="Wingdings" panose="05000000000000000000" pitchFamily="2" charset="2"/>
              </a:rPr>
              <a:t>I wrote my masters thesis based on C-32, would still apply to C-11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88</a:t>
            </a:fld>
            <a:endParaRPr lang="en-US" altLang="en-US"/>
          </a:p>
        </p:txBody>
      </p:sp>
    </p:spTree>
    <p:extLst>
      <p:ext uri="{BB962C8B-B14F-4D97-AF65-F5344CB8AC3E}">
        <p14:creationId xmlns:p14="http://schemas.microsoft.com/office/powerpoint/2010/main" val="2220942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sym typeface="Wingdings" panose="05000000000000000000" pitchFamily="2" charset="2"/>
              </a:rPr>
              <a:t>(a)Through (h), most of them about technology (photographers and international treaties)</a:t>
            </a:r>
          </a:p>
          <a:p>
            <a:pPr marL="228600" indent="-228600" eaLnBrk="1" hangingPunct="1">
              <a:spcBef>
                <a:spcPct val="0"/>
              </a:spcBef>
              <a:buFontTx/>
              <a:buAutoNum type="alphaLcParenBoth"/>
              <a:defRPr/>
            </a:pPr>
            <a:endParaRPr lang="en-US" altLang="en-US" dirty="0">
              <a:sym typeface="Wingdings" panose="05000000000000000000" pitchFamily="2" charset="2"/>
            </a:endParaRPr>
          </a:p>
          <a:p>
            <a:pPr eaLnBrk="1" hangingPunct="1">
              <a:spcBef>
                <a:spcPct val="0"/>
              </a:spcBef>
              <a:defRPr/>
            </a:pPr>
            <a:r>
              <a:rPr lang="en-US" altLang="en-US" dirty="0">
                <a:sym typeface="Wingdings" panose="05000000000000000000" pitchFamily="2" charset="2"/>
              </a:rPr>
              <a:t>Also the preamble talks about the internet a lot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89</a:t>
            </a:fld>
            <a:endParaRPr lang="en-US" altLang="en-US"/>
          </a:p>
        </p:txBody>
      </p:sp>
    </p:spTree>
    <p:extLst>
      <p:ext uri="{BB962C8B-B14F-4D97-AF65-F5344CB8AC3E}">
        <p14:creationId xmlns:p14="http://schemas.microsoft.com/office/powerpoint/2010/main" val="218519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Michael Beauvais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Has gotten all the press! Put me on TV and radio at least half a dozen times</a:t>
            </a:r>
          </a:p>
          <a:p>
            <a:pPr eaLnBrk="1" hangingPunct="1">
              <a:spcBef>
                <a:spcPct val="0"/>
              </a:spcBef>
            </a:pPr>
            <a:r>
              <a:rPr lang="en-US" altLang="en-US" dirty="0">
                <a:sym typeface="Wingdings" panose="05000000000000000000" pitchFamily="2" charset="2"/>
              </a:rPr>
              <a:t>This is the first “notice”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90</a:t>
            </a:fld>
            <a:endParaRPr lang="en-US" altLang="en-US"/>
          </a:p>
        </p:txBody>
      </p:sp>
    </p:spTree>
    <p:extLst>
      <p:ext uri="{BB962C8B-B14F-4D97-AF65-F5344CB8AC3E}">
        <p14:creationId xmlns:p14="http://schemas.microsoft.com/office/powerpoint/2010/main" val="30488415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The second “notice”</a:t>
            </a:r>
          </a:p>
          <a:p>
            <a:pPr eaLnBrk="1" hangingPunct="1">
              <a:spcBef>
                <a:spcPct val="0"/>
              </a:spcBef>
            </a:pPr>
            <a:r>
              <a:rPr lang="en-US" altLang="en-US" dirty="0">
                <a:sym typeface="Wingdings" panose="05000000000000000000" pitchFamily="2" charset="2"/>
              </a:rPr>
              <a:t>Compare USA – “Notice and Takedown” and Many Euro countries “three strikes”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91</a:t>
            </a:fld>
            <a:endParaRPr lang="en-US" altLang="en-US"/>
          </a:p>
        </p:txBody>
      </p:sp>
    </p:spTree>
    <p:extLst>
      <p:ext uri="{BB962C8B-B14F-4D97-AF65-F5344CB8AC3E}">
        <p14:creationId xmlns:p14="http://schemas.microsoft.com/office/powerpoint/2010/main" val="16938145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IP address and time</a:t>
            </a:r>
          </a:p>
          <a:p>
            <a:r>
              <a:rPr lang="en-CA" dirty="0"/>
              <a:t>Goes on and on, identifies time and date of download, title of download, etc.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92</a:t>
            </a:fld>
            <a:endParaRPr lang="en-US" altLang="en-US"/>
          </a:p>
        </p:txBody>
      </p:sp>
    </p:spTree>
    <p:extLst>
      <p:ext uri="{BB962C8B-B14F-4D97-AF65-F5344CB8AC3E}">
        <p14:creationId xmlns:p14="http://schemas.microsoft.com/office/powerpoint/2010/main" val="23939700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Bill 86 was an omnibus budget bill</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94</a:t>
            </a:fld>
            <a:endParaRPr lang="en-US" altLang="en-US"/>
          </a:p>
        </p:txBody>
      </p:sp>
    </p:spTree>
    <p:extLst>
      <p:ext uri="{BB962C8B-B14F-4D97-AF65-F5344CB8AC3E}">
        <p14:creationId xmlns:p14="http://schemas.microsoft.com/office/powerpoint/2010/main" val="3701287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Intersection of Notice and Notice and Norwich orders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95</a:t>
            </a:fld>
            <a:endParaRPr lang="en-US" altLang="en-US"/>
          </a:p>
        </p:txBody>
      </p:sp>
    </p:spTree>
    <p:extLst>
      <p:ext uri="{BB962C8B-B14F-4D97-AF65-F5344CB8AC3E}">
        <p14:creationId xmlns:p14="http://schemas.microsoft.com/office/powerpoint/2010/main" val="425538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96</a:t>
            </a:fld>
            <a:endParaRPr lang="en-US" altLang="en-US"/>
          </a:p>
        </p:txBody>
      </p:sp>
    </p:spTree>
    <p:extLst>
      <p:ext uri="{BB962C8B-B14F-4D97-AF65-F5344CB8AC3E}">
        <p14:creationId xmlns:p14="http://schemas.microsoft.com/office/powerpoint/2010/main" val="32283553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97</a:t>
            </a:fld>
            <a:endParaRPr lang="en-US" altLang="en-US"/>
          </a:p>
        </p:txBody>
      </p:sp>
    </p:spTree>
    <p:extLst>
      <p:ext uri="{BB962C8B-B14F-4D97-AF65-F5344CB8AC3E}">
        <p14:creationId xmlns:p14="http://schemas.microsoft.com/office/powerpoint/2010/main" val="11653608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send it back to the motions judge” </a:t>
            </a:r>
            <a:r>
              <a:rPr lang="en-CA" dirty="0">
                <a:sym typeface="Wingdings" panose="05000000000000000000" pitchFamily="2" charset="2"/>
              </a:rPr>
              <a:t> stand by!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98</a:t>
            </a:fld>
            <a:endParaRPr lang="en-US" altLang="en-US"/>
          </a:p>
        </p:txBody>
      </p:sp>
    </p:spTree>
    <p:extLst>
      <p:ext uri="{BB962C8B-B14F-4D97-AF65-F5344CB8AC3E}">
        <p14:creationId xmlns:p14="http://schemas.microsoft.com/office/powerpoint/2010/main" val="237886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99</a:t>
            </a:fld>
            <a:endParaRPr lang="en-US" altLang="en-US"/>
          </a:p>
        </p:txBody>
      </p:sp>
    </p:spTree>
    <p:extLst>
      <p:ext uri="{BB962C8B-B14F-4D97-AF65-F5344CB8AC3E}">
        <p14:creationId xmlns:p14="http://schemas.microsoft.com/office/powerpoint/2010/main" val="2249872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100</a:t>
            </a:fld>
            <a:endParaRPr lang="en-US" altLang="en-US"/>
          </a:p>
        </p:txBody>
      </p:sp>
    </p:spTree>
    <p:extLst>
      <p:ext uri="{BB962C8B-B14F-4D97-AF65-F5344CB8AC3E}">
        <p14:creationId xmlns:p14="http://schemas.microsoft.com/office/powerpoint/2010/main" val="169378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dirty="0"/>
          </a:p>
        </p:txBody>
      </p:sp>
    </p:spTree>
    <p:extLst>
      <p:ext uri="{BB962C8B-B14F-4D97-AF65-F5344CB8AC3E}">
        <p14:creationId xmlns:p14="http://schemas.microsoft.com/office/powerpoint/2010/main" val="3742149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Hear we are – back at the Motions Judge as ordered by SCC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101</a:t>
            </a:fld>
            <a:endParaRPr lang="en-US" altLang="en-US"/>
          </a:p>
        </p:txBody>
      </p:sp>
    </p:spTree>
    <p:extLst>
      <p:ext uri="{BB962C8B-B14F-4D97-AF65-F5344CB8AC3E}">
        <p14:creationId xmlns:p14="http://schemas.microsoft.com/office/powerpoint/2010/main" val="2579543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that over $67.23!!!!!!</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102</a:t>
            </a:fld>
            <a:endParaRPr lang="en-US" altLang="en-US"/>
          </a:p>
        </p:txBody>
      </p:sp>
    </p:spTree>
    <p:extLst>
      <p:ext uri="{BB962C8B-B14F-4D97-AF65-F5344CB8AC3E}">
        <p14:creationId xmlns:p14="http://schemas.microsoft.com/office/powerpoint/2010/main" val="3555472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105</a:t>
            </a:fld>
            <a:endParaRPr lang="en-US" altLang="en-US"/>
          </a:p>
        </p:txBody>
      </p:sp>
    </p:spTree>
    <p:extLst>
      <p:ext uri="{BB962C8B-B14F-4D97-AF65-F5344CB8AC3E}">
        <p14:creationId xmlns:p14="http://schemas.microsoft.com/office/powerpoint/2010/main" val="30083913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106</a:t>
            </a:fld>
            <a:endParaRPr lang="en-US" altLang="en-US"/>
          </a:p>
        </p:txBody>
      </p:sp>
    </p:spTree>
    <p:extLst>
      <p:ext uri="{BB962C8B-B14F-4D97-AF65-F5344CB8AC3E}">
        <p14:creationId xmlns:p14="http://schemas.microsoft.com/office/powerpoint/2010/main" val="29859901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107</a:t>
            </a:fld>
            <a:endParaRPr lang="en-US" altLang="en-US" dirty="0"/>
          </a:p>
        </p:txBody>
      </p:sp>
    </p:spTree>
    <p:extLst>
      <p:ext uri="{BB962C8B-B14F-4D97-AF65-F5344CB8AC3E}">
        <p14:creationId xmlns:p14="http://schemas.microsoft.com/office/powerpoint/2010/main" val="21234663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108</a:t>
            </a:fld>
            <a:endParaRPr lang="en-US" altLang="en-US" dirty="0"/>
          </a:p>
        </p:txBody>
      </p:sp>
    </p:spTree>
    <p:extLst>
      <p:ext uri="{BB962C8B-B14F-4D97-AF65-F5344CB8AC3E}">
        <p14:creationId xmlns:p14="http://schemas.microsoft.com/office/powerpoint/2010/main" val="4080959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110</a:t>
            </a:fld>
            <a:endParaRPr lang="en-US" altLang="en-US"/>
          </a:p>
        </p:txBody>
      </p:sp>
    </p:spTree>
    <p:extLst>
      <p:ext uri="{BB962C8B-B14F-4D97-AF65-F5344CB8AC3E}">
        <p14:creationId xmlns:p14="http://schemas.microsoft.com/office/powerpoint/2010/main" val="8652013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111</a:t>
            </a:fld>
            <a:endParaRPr lang="en-US" altLang="en-US"/>
          </a:p>
        </p:txBody>
      </p:sp>
    </p:spTree>
    <p:extLst>
      <p:ext uri="{BB962C8B-B14F-4D97-AF65-F5344CB8AC3E}">
        <p14:creationId xmlns:p14="http://schemas.microsoft.com/office/powerpoint/2010/main" val="4491525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112</a:t>
            </a:fld>
            <a:endParaRPr lang="en-US" altLang="en-US"/>
          </a:p>
        </p:txBody>
      </p:sp>
    </p:spTree>
    <p:extLst>
      <p:ext uri="{BB962C8B-B14F-4D97-AF65-F5344CB8AC3E}">
        <p14:creationId xmlns:p14="http://schemas.microsoft.com/office/powerpoint/2010/main" val="20624985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113</a:t>
            </a:fld>
            <a:endParaRPr lang="en-US" altLang="en-US"/>
          </a:p>
        </p:txBody>
      </p:sp>
    </p:spTree>
    <p:extLst>
      <p:ext uri="{BB962C8B-B14F-4D97-AF65-F5344CB8AC3E}">
        <p14:creationId xmlns:p14="http://schemas.microsoft.com/office/powerpoint/2010/main" val="182600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dirty="0"/>
          </a:p>
        </p:txBody>
      </p:sp>
    </p:spTree>
    <p:extLst>
      <p:ext uri="{BB962C8B-B14F-4D97-AF65-F5344CB8AC3E}">
        <p14:creationId xmlns:p14="http://schemas.microsoft.com/office/powerpoint/2010/main" val="2493227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114</a:t>
            </a:fld>
            <a:endParaRPr lang="en-US" altLang="en-US"/>
          </a:p>
        </p:txBody>
      </p:sp>
    </p:spTree>
    <p:extLst>
      <p:ext uri="{BB962C8B-B14F-4D97-AF65-F5344CB8AC3E}">
        <p14:creationId xmlns:p14="http://schemas.microsoft.com/office/powerpoint/2010/main" val="1170412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115</a:t>
            </a:fld>
            <a:endParaRPr lang="en-US" altLang="en-US"/>
          </a:p>
        </p:txBody>
      </p:sp>
    </p:spTree>
    <p:extLst>
      <p:ext uri="{BB962C8B-B14F-4D97-AF65-F5344CB8AC3E}">
        <p14:creationId xmlns:p14="http://schemas.microsoft.com/office/powerpoint/2010/main" val="14201445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So what kind of service? </a:t>
            </a:r>
            <a:r>
              <a:rPr lang="en-US" altLang="en-US" dirty="0" err="1"/>
              <a:t>isoHunt</a:t>
            </a:r>
            <a:endParaRPr lang="en-US" altLang="en-US" dirty="0"/>
          </a:p>
          <a:p>
            <a:pPr eaLnBrk="1" hangingPunct="1">
              <a:spcBef>
                <a:spcPct val="0"/>
              </a:spcBef>
              <a:buFontTx/>
              <a:buChar char="•"/>
            </a:pPr>
            <a:r>
              <a:rPr lang="en-US" altLang="en-US" dirty="0"/>
              <a:t>Previous version of bolded phrase: “</a:t>
            </a:r>
            <a:r>
              <a:rPr lang="en-CA" altLang="en-US" dirty="0"/>
              <a:t>a service that the person knows or should have known is designed primarily to enable acts of copyright infringement”</a:t>
            </a:r>
          </a:p>
          <a:p>
            <a:pPr eaLnBrk="1" hangingPunct="1">
              <a:spcBef>
                <a:spcPct val="0"/>
              </a:spcBef>
              <a:buFontTx/>
              <a:buChar char="•"/>
            </a:pPr>
            <a:r>
              <a:rPr lang="en-CA" altLang="en-US" dirty="0" err="1"/>
              <a:t>Isohunt</a:t>
            </a:r>
            <a:r>
              <a:rPr lang="en-CA" altLang="en-US" dirty="0"/>
              <a:t> in black because it was dead already - </a:t>
            </a:r>
            <a:r>
              <a:rPr lang="en-US" altLang="en-US" i="1" dirty="0"/>
              <a:t>Columbia Pictures v. Fung</a:t>
            </a:r>
            <a:r>
              <a:rPr lang="en-US" altLang="en-US" dirty="0"/>
              <a:t>, Court of Appeals for the 9</a:t>
            </a:r>
            <a:r>
              <a:rPr lang="en-US" altLang="en-US" baseline="30000" dirty="0"/>
              <a:t>th</a:t>
            </a:r>
            <a:r>
              <a:rPr lang="en-US" altLang="en-US" dirty="0"/>
              <a:t> Circuit 2013</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118</a:t>
            </a:fld>
            <a:endParaRPr lang="en-US" altLang="en-US"/>
          </a:p>
        </p:txBody>
      </p:sp>
    </p:spTree>
    <p:extLst>
      <p:ext uri="{BB962C8B-B14F-4D97-AF65-F5344CB8AC3E}">
        <p14:creationId xmlns:p14="http://schemas.microsoft.com/office/powerpoint/2010/main" val="21885217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Factors from the legislature, but echo jurisprudence, especially CCH and the </a:t>
            </a:r>
            <a:r>
              <a:rPr lang="en-US" altLang="en-US" dirty="0" err="1"/>
              <a:t>Grokster</a:t>
            </a:r>
            <a:r>
              <a:rPr lang="en-US" altLang="en-US" dirty="0"/>
              <a:t> case in the US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119</a:t>
            </a:fld>
            <a:endParaRPr lang="en-US" altLang="en-US"/>
          </a:p>
        </p:txBody>
      </p:sp>
    </p:spTree>
    <p:extLst>
      <p:ext uri="{BB962C8B-B14F-4D97-AF65-F5344CB8AC3E}">
        <p14:creationId xmlns:p14="http://schemas.microsoft.com/office/powerpoint/2010/main" val="5100798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120</a:t>
            </a:fld>
            <a:endParaRPr lang="en-US" altLang="en-US"/>
          </a:p>
        </p:txBody>
      </p:sp>
    </p:spTree>
    <p:extLst>
      <p:ext uri="{BB962C8B-B14F-4D97-AF65-F5344CB8AC3E}">
        <p14:creationId xmlns:p14="http://schemas.microsoft.com/office/powerpoint/2010/main" val="23000791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So the legislator has allowed us to make mash-ups</a:t>
            </a:r>
          </a:p>
          <a:p>
            <a:pPr>
              <a:buFontTx/>
              <a:buChar char="•"/>
            </a:pPr>
            <a:r>
              <a:rPr lang="en-US" altLang="en-US" dirty="0"/>
              <a:t>We have a “shield” against copyright violation </a:t>
            </a:r>
          </a:p>
          <a:p>
            <a:pPr>
              <a:buFontTx/>
              <a:buChar char="•"/>
            </a:pPr>
            <a:r>
              <a:rPr lang="en-US" altLang="en-US" dirty="0"/>
              <a:t>Non commercial </a:t>
            </a:r>
            <a:r>
              <a:rPr lang="en-US" altLang="en-US" dirty="0">
                <a:sym typeface="Wingdings" panose="05000000000000000000" pitchFamily="2" charset="2"/>
              </a:rPr>
              <a:t> “solely for non-commercial purposes”  What if I make a few pennies of ads on my YouTube page?</a:t>
            </a:r>
            <a:endParaRPr lang="en-US" altLang="en-US" dirty="0"/>
          </a:p>
          <a:p>
            <a:pPr>
              <a:buFontTx/>
              <a:buChar char="•"/>
            </a:pPr>
            <a:r>
              <a:rPr lang="en-US" altLang="en-US" dirty="0"/>
              <a:t>Are we violating moral rights? (moral rights – integrity of the work, section 14.1 of the Act)</a:t>
            </a:r>
            <a:endParaRPr lang="en-CA" altLang="en-US"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121</a:t>
            </a:fld>
            <a:endParaRPr lang="en-US" altLang="en-US"/>
          </a:p>
        </p:txBody>
      </p:sp>
    </p:spTree>
    <p:extLst>
      <p:ext uri="{BB962C8B-B14F-4D97-AF65-F5344CB8AC3E}">
        <p14:creationId xmlns:p14="http://schemas.microsoft.com/office/powerpoint/2010/main" val="20530525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Anyone know what ICANN does?</a:t>
            </a:r>
          </a:p>
          <a:p>
            <a:pPr eaLnBrk="1" hangingPunct="1">
              <a:spcBef>
                <a:spcPct val="0"/>
              </a:spcBef>
              <a:buFontTx/>
              <a:buChar char="•"/>
            </a:pPr>
            <a:r>
              <a:rPr lang="en-US" altLang="en-US" dirty="0">
                <a:sym typeface="Wingdings" panose="05000000000000000000" pitchFamily="2" charset="2"/>
              </a:rPr>
              <a:t>Administers the top level domain (TLD) </a:t>
            </a:r>
            <a:r>
              <a:rPr lang="en-US" altLang="en-US" dirty="0" err="1">
                <a:sym typeface="Wingdings" panose="05000000000000000000" pitchFamily="2" charset="2"/>
              </a:rPr>
              <a:t>stystem</a:t>
            </a:r>
            <a:endParaRPr lang="en-US" altLang="en-US"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124</a:t>
            </a:fld>
            <a:endParaRPr lang="en-US" altLang="en-US"/>
          </a:p>
        </p:txBody>
      </p:sp>
    </p:spTree>
    <p:extLst>
      <p:ext uri="{BB962C8B-B14F-4D97-AF65-F5344CB8AC3E}">
        <p14:creationId xmlns:p14="http://schemas.microsoft.com/office/powerpoint/2010/main" val="35936098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UDRP settles domain names disputes</a:t>
            </a:r>
          </a:p>
          <a:p>
            <a:pPr eaLnBrk="1" hangingPunct="1">
              <a:spcBef>
                <a:spcPct val="0"/>
              </a:spcBef>
              <a:buFontTx/>
              <a:buChar char="•"/>
            </a:pPr>
            <a:r>
              <a:rPr lang="en-US" altLang="en-US" dirty="0">
                <a:sym typeface="Wingdings" panose="05000000000000000000" pitchFamily="2" charset="2"/>
              </a:rPr>
              <a:t>Trademark is the key to winning a Domain Name dispute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125</a:t>
            </a:fld>
            <a:endParaRPr lang="en-US" altLang="en-US"/>
          </a:p>
        </p:txBody>
      </p:sp>
    </p:spTree>
    <p:extLst>
      <p:ext uri="{BB962C8B-B14F-4D97-AF65-F5344CB8AC3E}">
        <p14:creationId xmlns:p14="http://schemas.microsoft.com/office/powerpoint/2010/main" val="358614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Verdana" panose="020B0604030504040204" pitchFamily="34" charset="0"/>
              </a:rPr>
              <a:t>Disgorgement is a </a:t>
            </a:r>
            <a:r>
              <a:rPr lang="en-US" b="0" i="0" u="none" strike="noStrike" dirty="0">
                <a:solidFill>
                  <a:srgbClr val="0068AC"/>
                </a:solidFill>
                <a:effectLst/>
                <a:latin typeface="Verdana" panose="020B0604030504040204" pitchFamily="34" charset="0"/>
                <a:hlinkClick r:id="rId3"/>
              </a:rPr>
              <a:t>remedy</a:t>
            </a:r>
            <a:r>
              <a:rPr lang="en-US" b="0" i="0" dirty="0">
                <a:solidFill>
                  <a:srgbClr val="333333"/>
                </a:solidFill>
                <a:effectLst/>
                <a:latin typeface="Verdana" panose="020B0604030504040204" pitchFamily="34" charset="0"/>
              </a:rPr>
              <a:t> requiring a party who profits from illegal or wrongful acts to give up any profits they made as a result of that illegal or wrongful conduct.</a:t>
            </a:r>
          </a:p>
          <a:p>
            <a:r>
              <a:rPr lang="en-US" b="0" i="0" dirty="0">
                <a:solidFill>
                  <a:srgbClr val="333333"/>
                </a:solidFill>
                <a:effectLst/>
                <a:latin typeface="Verdana" panose="020B0604030504040204" pitchFamily="34" charset="0"/>
              </a:rPr>
              <a:t>Social media ads </a:t>
            </a:r>
            <a:r>
              <a:rPr lang="en-US" b="0" i="0" dirty="0">
                <a:solidFill>
                  <a:srgbClr val="333333"/>
                </a:solidFill>
                <a:effectLst/>
                <a:latin typeface="Verdana" panose="020B0604030504040204" pitchFamily="34" charset="0"/>
                <a:sym typeface="Wingdings" panose="05000000000000000000" pitchFamily="2" charset="2"/>
              </a:rPr>
              <a:t> highly regulated by Federal Trade Commission in the USA; Competition Bureau under Competition Act in Canada</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5</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630148-7CD1-4D18-B8E5-54D295E01D13}" type="datetime1">
              <a:rPr lang="en-US" smtClean="0"/>
              <a:t>10/4/2022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4A0906-F031-4D4B-9C66-379E533C758B}" type="datetime1">
              <a:rPr lang="en-US" smtClean="0"/>
              <a:t>10/4/2022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C3CE091A-479E-4029-B515-49D941EA1FAC}" type="datetime1">
              <a:rPr lang="en-US" smtClean="0"/>
              <a:t>10/4/2022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905BBEE-8D61-45CF-8E9E-CD91B22F7802}" type="datetime1">
              <a:rPr lang="en-US" smtClean="0"/>
              <a:t>10/4/2022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A5273031-BBA9-4291-86A4-8A5744C092B1}" type="datetime1">
              <a:rPr lang="en-US" smtClean="0"/>
              <a:t>10/4/2022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74C97F9B-2119-4DB9-86EB-B53FF134F42A}" type="datetime1">
              <a:rPr lang="en-US" smtClean="0"/>
              <a:t>10/4/2022</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5</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29367445-2AAD-4A14-A1CB-89511B007AD3}" type="datetime1">
              <a:rPr lang="en-US" smtClean="0"/>
              <a:t>10/4/2022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5</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5FBED524-94F5-40B7-80DC-59BD44574864}" type="datetime1">
              <a:rPr lang="en-US" smtClean="0"/>
              <a:t>10/4/2022</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5</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549CC6B6-8EE9-4A16-8ABC-D9D3FA2D8676}" type="datetime1">
              <a:rPr lang="en-US" smtClean="0"/>
              <a:t>10/4/2022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8B23E52A-D01C-4517-8629-73BE1D5D1239}" type="datetime1">
              <a:rPr lang="en-US" smtClean="0"/>
              <a:t>10/4/2022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56851E1-F9DB-4D8D-80DD-095F6FBDC462}" type="datetime1">
              <a:rPr lang="en-US" smtClean="0"/>
              <a:t>10/4/2022</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https://www.youtube.com/watch?v=eVyxnMM3ldc"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m.wikipedia.org/wiki/Heart_(symbo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lois-laws.justice.gc.ca/eng/acts/C-42"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752008"/>
          </a:xfrm>
        </p:spPr>
        <p:txBody>
          <a:bodyPr/>
          <a:lstStyle/>
          <a:p>
            <a:pPr eaLnBrk="1" hangingPunct="1"/>
            <a:br>
              <a:rPr lang="en-US" altLang="en-US" sz="9600" dirty="0"/>
            </a:br>
            <a:r>
              <a:rPr lang="en-US" altLang="en-US" u="sng" dirty="0"/>
              <a:t>Class 5 – October 4</a:t>
            </a:r>
            <a:br>
              <a:rPr lang="en-US" altLang="en-US" dirty="0"/>
            </a:br>
            <a:br>
              <a:rPr lang="en-US" altLang="en-US" dirty="0"/>
            </a:br>
            <a:r>
              <a:rPr lang="en-CA" altLang="en-US" dirty="0"/>
              <a:t>SOOO much catching up!</a:t>
            </a:r>
            <a:br>
              <a:rPr lang="en-CA" altLang="en-US" dirty="0"/>
            </a:br>
            <a:r>
              <a:rPr lang="en-CA" altLang="en-US" dirty="0"/>
              <a:t>1. Some more privacy</a:t>
            </a:r>
            <a:br>
              <a:rPr lang="en-CA" altLang="en-US" dirty="0"/>
            </a:br>
            <a:r>
              <a:rPr lang="en-CA" altLang="en-US" dirty="0"/>
              <a:t>2. Way back to class 3 – Preliminary matters, Jurisdiction, IP, </a:t>
            </a:r>
            <a:r>
              <a:rPr lang="en-CA" altLang="en-US" dirty="0" err="1"/>
              <a:t>lotsa</a:t>
            </a:r>
            <a:r>
              <a:rPr lang="en-CA" altLang="en-US" dirty="0"/>
              <a:t> stuff!</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107504" y="274638"/>
            <a:ext cx="8579296" cy="1143000"/>
          </a:xfrm>
        </p:spPr>
        <p:txBody>
          <a:bodyPr/>
          <a:lstStyle/>
          <a:p>
            <a:r>
              <a:rPr lang="en-CA" dirty="0"/>
              <a:t>In the News</a:t>
            </a:r>
          </a:p>
        </p:txBody>
      </p:sp>
      <p:sp>
        <p:nvSpPr>
          <p:cNvPr id="5" name="Content Placeholder 4">
            <a:extLst>
              <a:ext uri="{FF2B5EF4-FFF2-40B4-BE49-F238E27FC236}">
                <a16:creationId xmlns:a16="http://schemas.microsoft.com/office/drawing/2014/main" id="{D87FF4B9-F5F8-4133-F2BF-EC4B3100994C}"/>
              </a:ext>
            </a:extLst>
          </p:cNvPr>
          <p:cNvSpPr>
            <a:spLocks noGrp="1"/>
          </p:cNvSpPr>
          <p:nvPr>
            <p:ph sz="half" idx="1"/>
          </p:nvPr>
        </p:nvSpPr>
        <p:spPr>
          <a:xfrm>
            <a:off x="457200" y="1600200"/>
            <a:ext cx="5050904" cy="4525963"/>
          </a:xfrm>
        </p:spPr>
        <p:txBody>
          <a:bodyPr/>
          <a:lstStyle/>
          <a:p>
            <a:pPr marL="0" indent="0">
              <a:buNone/>
            </a:pPr>
            <a:r>
              <a:rPr lang="en-US" dirty="0"/>
              <a:t>Yesterday SEC announced that Kim Kardashian would pay $1.26 million in penalties, disgorgement, and interest for a June 2021 Instagram post flogging the cryptocurrency </a:t>
            </a:r>
            <a:r>
              <a:rPr lang="en-US" dirty="0" err="1"/>
              <a:t>EthereumMax</a:t>
            </a:r>
            <a:r>
              <a:rPr lang="en-US" dirty="0"/>
              <a:t> without disclosing that she'd been paid $250,000 for her endorsement</a:t>
            </a: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5</a:t>
            </a:r>
            <a:endParaRPr lang="en-US" dirty="0"/>
          </a:p>
        </p:txBody>
      </p:sp>
      <p:pic>
        <p:nvPicPr>
          <p:cNvPr id="2050" name="Picture 2">
            <a:extLst>
              <a:ext uri="{FF2B5EF4-FFF2-40B4-BE49-F238E27FC236}">
                <a16:creationId xmlns:a16="http://schemas.microsoft.com/office/drawing/2014/main" id="{F545F730-A4CC-BB3F-D98A-6572848478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33926" y="576046"/>
            <a:ext cx="3210074" cy="57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771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“While these costs, even when combined, may well be small, I would not assume that they will always be ‘negligible’ as the Federal Court of Appeal anticipates.”</a:t>
            </a:r>
          </a:p>
          <a:p>
            <a:pPr marL="0" indent="0">
              <a:buNone/>
            </a:pPr>
            <a:endParaRPr lang="en-CA" sz="2000" dirty="0"/>
          </a:p>
          <a:p>
            <a:pPr>
              <a:buFont typeface="Wingdings" panose="05000000000000000000" pitchFamily="2" charset="2"/>
              <a:buChar char="à"/>
            </a:pPr>
            <a:r>
              <a:rPr lang="en-CA" sz="2400" dirty="0">
                <a:sym typeface="Wingdings" panose="05000000000000000000" pitchFamily="2" charset="2"/>
              </a:rPr>
              <a:t>Rogers had 8 steps to get the subscriber information</a:t>
            </a:r>
          </a:p>
          <a:p>
            <a:pPr>
              <a:buFont typeface="Wingdings" panose="05000000000000000000" pitchFamily="2" charset="2"/>
              <a:buChar char="à"/>
            </a:pPr>
            <a:r>
              <a:rPr lang="en-CA" sz="2400" dirty="0">
                <a:sym typeface="Wingdings" panose="05000000000000000000" pitchFamily="2" charset="2"/>
              </a:rPr>
              <a:t>Majority (8) decision said some of the steps overlapped with 41.26 obligations, can’t get compensated for those</a:t>
            </a:r>
          </a:p>
          <a:p>
            <a:pPr>
              <a:buFont typeface="Wingdings" panose="05000000000000000000" pitchFamily="2" charset="2"/>
              <a:buChar char="à"/>
            </a:pPr>
            <a:r>
              <a:rPr lang="en-CA" sz="2400" dirty="0"/>
              <a:t>Justice C</a:t>
            </a:r>
            <a:r>
              <a:rPr lang="fr-CA" sz="2400" dirty="0"/>
              <a:t>ôté </a:t>
            </a:r>
            <a:r>
              <a:rPr lang="en-CA" sz="2400" dirty="0"/>
              <a:t>(concurring) said none of the 8 steps overlap, Rogers should get compensation for all of them</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544012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 (August)</a:t>
            </a:r>
          </a:p>
          <a:p>
            <a:pPr marL="0" indent="0">
              <a:buNone/>
            </a:pPr>
            <a:endParaRPr lang="en-CA" sz="2000" dirty="0"/>
          </a:p>
          <a:p>
            <a:pPr marL="0" indent="0">
              <a:buNone/>
            </a:pPr>
            <a:r>
              <a:rPr lang="en-CA" sz="1600" dirty="0"/>
              <a:t>“Rogers recoverable costs for complying with the Norwich Order are the value of the time associated with:</a:t>
            </a:r>
          </a:p>
          <a:p>
            <a:r>
              <a:rPr lang="en-CA" sz="1600" dirty="0"/>
              <a:t>reviewing the order and identifying the relevant Rogers IP addresses; this step takes 1.65 minutes per time stamp;</a:t>
            </a:r>
          </a:p>
          <a:p>
            <a:r>
              <a:rPr lang="en-CA" sz="1600" dirty="0"/>
              <a:t>logging the request to permit it to be tracked through the workflow process, and also to ensure that the screenshots and information generated and saved during the search can be found in the future if needed; this step takes 0.7 minutes per time stamp;</a:t>
            </a:r>
          </a:p>
          <a:p>
            <a:r>
              <a:rPr lang="en-CA" sz="1600" dirty="0"/>
              <a:t>linking between the cable modem and the customer name and current address on file in Rogers’ billing system; this takes 19.4 minutes per time stamp; and</a:t>
            </a:r>
          </a:p>
          <a:p>
            <a:r>
              <a:rPr lang="en-CA" sz="1600" dirty="0"/>
              <a:t>Compiling all of the information into an Excel file; this step takes 1.3 minutes per time stamp.”</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194151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 (August)</a:t>
            </a:r>
          </a:p>
          <a:p>
            <a:pPr marL="0" indent="0">
              <a:buNone/>
            </a:pPr>
            <a:endParaRPr lang="en-CA" sz="2000" dirty="0"/>
          </a:p>
          <a:p>
            <a:pPr marL="0" indent="0">
              <a:buNone/>
            </a:pPr>
            <a:r>
              <a:rPr lang="en-CA" sz="2000" dirty="0"/>
              <a:t>“it would have taken Rogers a total of 115.25 minutes to identify the customer information associated with the five IP addresses in the </a:t>
            </a:r>
            <a:r>
              <a:rPr lang="en-CA" sz="2000" i="1" dirty="0"/>
              <a:t>Norwich</a:t>
            </a:r>
            <a:r>
              <a:rPr lang="en-CA" sz="2000" dirty="0"/>
              <a:t> Order, Rogers is entitled to compensation of $67.23, plus HST, for searching and disclosing the customer name and address information associated with the five time stamps in the </a:t>
            </a:r>
            <a:r>
              <a:rPr lang="en-CA" sz="2000" i="1" dirty="0"/>
              <a:t>Norwich</a:t>
            </a:r>
            <a:r>
              <a:rPr lang="en-CA" sz="2000" dirty="0"/>
              <a:t> Order (i.e., $35.00 x 115.25 minutes/ 60 minutes = $67.23). </a:t>
            </a:r>
            <a:r>
              <a:rPr lang="en-CA" sz="3600" b="1" dirty="0"/>
              <a:t>Voltage shall pay Rogers the amount of $67.23, plus HST, within 30 days of the date of this order.”</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76763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6FF0-68F3-442B-9322-B2D581FA17E8}"/>
              </a:ext>
            </a:extLst>
          </p:cNvPr>
          <p:cNvSpPr>
            <a:spLocks noGrp="1"/>
          </p:cNvSpPr>
          <p:nvPr>
            <p:ph type="title"/>
          </p:nvPr>
        </p:nvSpPr>
        <p:spPr>
          <a:xfrm>
            <a:off x="457200" y="274638"/>
            <a:ext cx="8229600" cy="1354162"/>
          </a:xfrm>
        </p:spPr>
        <p:txBody>
          <a:bodyPr/>
          <a:lstStyle/>
          <a:p>
            <a:r>
              <a:rPr lang="en-CA" i="1" dirty="0"/>
              <a:t>Voltage v. Doe</a:t>
            </a:r>
            <a:r>
              <a:rPr lang="en-CA" dirty="0"/>
              <a:t>: Part ∞</a:t>
            </a:r>
            <a:r>
              <a:rPr lang="en-CA" i="1" dirty="0"/>
              <a:t> </a:t>
            </a:r>
            <a:br>
              <a:rPr lang="en-CA" i="1" dirty="0"/>
            </a:br>
            <a:r>
              <a:rPr lang="en-CA" i="1" dirty="0" err="1"/>
              <a:t>Salna</a:t>
            </a:r>
            <a:r>
              <a:rPr lang="en-CA" i="1" dirty="0"/>
              <a:t> v. Voltage </a:t>
            </a:r>
            <a:r>
              <a:rPr lang="en-CA" dirty="0"/>
              <a:t>/</a:t>
            </a:r>
            <a:r>
              <a:rPr lang="en-CA" i="1" dirty="0"/>
              <a:t> Voltage v. </a:t>
            </a:r>
            <a:r>
              <a:rPr lang="en-CA" i="1" dirty="0" err="1"/>
              <a:t>Salna</a:t>
            </a:r>
            <a:br>
              <a:rPr lang="en-CA" dirty="0"/>
            </a:br>
            <a:r>
              <a:rPr lang="en-CA" dirty="0"/>
              <a:t>Reverse class action rulings</a:t>
            </a:r>
          </a:p>
        </p:txBody>
      </p:sp>
      <p:sp>
        <p:nvSpPr>
          <p:cNvPr id="3" name="Content Placeholder 2">
            <a:extLst>
              <a:ext uri="{FF2B5EF4-FFF2-40B4-BE49-F238E27FC236}">
                <a16:creationId xmlns:a16="http://schemas.microsoft.com/office/drawing/2014/main" id="{DD87F6F5-F13E-498F-90D4-85252CD121DD}"/>
              </a:ext>
            </a:extLst>
          </p:cNvPr>
          <p:cNvSpPr>
            <a:spLocks noGrp="1"/>
          </p:cNvSpPr>
          <p:nvPr>
            <p:ph idx="1"/>
          </p:nvPr>
        </p:nvSpPr>
        <p:spPr>
          <a:xfrm>
            <a:off x="457200" y="2060848"/>
            <a:ext cx="8229600" cy="4065315"/>
          </a:xfrm>
        </p:spPr>
        <p:txBody>
          <a:bodyPr/>
          <a:lstStyle/>
          <a:p>
            <a:pPr marL="0" indent="0">
              <a:buNone/>
            </a:pPr>
            <a:r>
              <a:rPr lang="en-CA" sz="2400" dirty="0"/>
              <a:t>2019 FC 1412 (Nov. 2019) </a:t>
            </a:r>
            <a:r>
              <a:rPr lang="en-CA" sz="2400" dirty="0">
                <a:sym typeface="Wingdings" panose="05000000000000000000" pitchFamily="2" charset="2"/>
              </a:rPr>
              <a:t> </a:t>
            </a:r>
            <a:r>
              <a:rPr lang="en-CA" sz="2400" dirty="0"/>
              <a:t>Reverse class action denied!</a:t>
            </a:r>
          </a:p>
          <a:p>
            <a:pPr marL="0" indent="0">
              <a:buNone/>
            </a:pPr>
            <a:r>
              <a:rPr lang="en-CA" sz="2400" dirty="0"/>
              <a:t>2021 FCA 176 (Sept. 2021):</a:t>
            </a:r>
          </a:p>
          <a:p>
            <a:pPr>
              <a:buFont typeface="Wingdings" panose="05000000000000000000" pitchFamily="2" charset="2"/>
              <a:buChar char="Ø"/>
            </a:pPr>
            <a:r>
              <a:rPr lang="en-CA" sz="2400" dirty="0">
                <a:sym typeface="Wingdings" panose="05000000000000000000" pitchFamily="2" charset="2"/>
              </a:rPr>
              <a:t> Reverse class action an “</a:t>
            </a:r>
            <a:r>
              <a:rPr lang="en-US" sz="2400" dirty="0">
                <a:sym typeface="Wingdings" panose="05000000000000000000" pitchFamily="2" charset="2"/>
              </a:rPr>
              <a:t>an innovative development in the means by which authors attempt to protect their work in a digital environment”</a:t>
            </a:r>
          </a:p>
          <a:p>
            <a:pPr>
              <a:buFont typeface="Wingdings" panose="05000000000000000000" pitchFamily="2" charset="2"/>
              <a:buChar char="Ø"/>
            </a:pPr>
            <a:r>
              <a:rPr lang="en-CA" sz="2400" dirty="0">
                <a:sym typeface="Wingdings" panose="05000000000000000000" pitchFamily="2" charset="2"/>
              </a:rPr>
              <a:t>Lower court made many errors in certification process</a:t>
            </a:r>
          </a:p>
          <a:p>
            <a:pPr>
              <a:buFont typeface="Wingdings" panose="05000000000000000000" pitchFamily="2" charset="2"/>
              <a:buChar char="Ø"/>
            </a:pPr>
            <a:r>
              <a:rPr lang="en-CA" sz="2400" dirty="0"/>
              <a:t>Maybe use Notice and Notice to send updates to Ds</a:t>
            </a:r>
          </a:p>
          <a:p>
            <a:pPr>
              <a:buFont typeface="Wingdings" panose="05000000000000000000" pitchFamily="2" charset="2"/>
              <a:buChar char="Ø"/>
            </a:pPr>
            <a:r>
              <a:rPr lang="en-CA" sz="2400" dirty="0"/>
              <a:t>BitTorrent Users may be </a:t>
            </a:r>
            <a:r>
              <a:rPr lang="en-CA" sz="2400" i="1" dirty="0"/>
              <a:t>authorizing</a:t>
            </a:r>
            <a:r>
              <a:rPr lang="en-CA" sz="2400" dirty="0"/>
              <a:t> infringement under Copyright Act</a:t>
            </a:r>
          </a:p>
          <a:p>
            <a:pPr>
              <a:buFont typeface="Wingdings" panose="05000000000000000000" pitchFamily="2" charset="2"/>
              <a:buChar char="Ø"/>
            </a:pPr>
            <a:r>
              <a:rPr lang="en-CA" sz="2400" dirty="0">
                <a:sym typeface="Wingdings" panose="05000000000000000000" pitchFamily="2" charset="2"/>
              </a:rPr>
              <a:t>“</a:t>
            </a:r>
            <a:r>
              <a:rPr lang="en-US" sz="2400" dirty="0">
                <a:sym typeface="Wingdings" panose="05000000000000000000" pitchFamily="2" charset="2"/>
              </a:rPr>
              <a:t>The certification motion is returned to the Federal Court”</a:t>
            </a:r>
          </a:p>
          <a:p>
            <a:pPr>
              <a:buFont typeface="Wingdings" panose="05000000000000000000" pitchFamily="2" charset="2"/>
              <a:buChar char="Ø"/>
            </a:pPr>
            <a:endParaRPr lang="en-CA" sz="2400" dirty="0"/>
          </a:p>
        </p:txBody>
      </p:sp>
      <p:sp>
        <p:nvSpPr>
          <p:cNvPr id="4" name="Footer Placeholder 3">
            <a:extLst>
              <a:ext uri="{FF2B5EF4-FFF2-40B4-BE49-F238E27FC236}">
                <a16:creationId xmlns:a16="http://schemas.microsoft.com/office/drawing/2014/main" id="{02774E36-D062-4439-B5A3-4485B0FEAEA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592855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6FF0-68F3-442B-9322-B2D581FA17E8}"/>
              </a:ext>
            </a:extLst>
          </p:cNvPr>
          <p:cNvSpPr>
            <a:spLocks noGrp="1"/>
          </p:cNvSpPr>
          <p:nvPr>
            <p:ph type="title"/>
          </p:nvPr>
        </p:nvSpPr>
        <p:spPr>
          <a:xfrm>
            <a:off x="0" y="0"/>
            <a:ext cx="9144000" cy="1412776"/>
          </a:xfrm>
        </p:spPr>
        <p:txBody>
          <a:bodyPr/>
          <a:lstStyle/>
          <a:p>
            <a:r>
              <a:rPr lang="en-CA" i="1" dirty="0"/>
              <a:t>Voltage v. Doe</a:t>
            </a:r>
            <a:r>
              <a:rPr lang="en-CA" dirty="0"/>
              <a:t>: Part ∞ +1</a:t>
            </a:r>
            <a:r>
              <a:rPr lang="en-CA" i="1" dirty="0"/>
              <a:t> </a:t>
            </a:r>
            <a:br>
              <a:rPr lang="en-CA" i="1" dirty="0"/>
            </a:br>
            <a:r>
              <a:rPr lang="en-CA" dirty="0"/>
              <a:t>Starting on the merits! (maybe…)</a:t>
            </a:r>
          </a:p>
        </p:txBody>
      </p:sp>
      <p:sp>
        <p:nvSpPr>
          <p:cNvPr id="3" name="Content Placeholder 2">
            <a:extLst>
              <a:ext uri="{FF2B5EF4-FFF2-40B4-BE49-F238E27FC236}">
                <a16:creationId xmlns:a16="http://schemas.microsoft.com/office/drawing/2014/main" id="{DD87F6F5-F13E-498F-90D4-85252CD121DD}"/>
              </a:ext>
            </a:extLst>
          </p:cNvPr>
          <p:cNvSpPr>
            <a:spLocks noGrp="1"/>
          </p:cNvSpPr>
          <p:nvPr>
            <p:ph idx="1"/>
          </p:nvPr>
        </p:nvSpPr>
        <p:spPr>
          <a:xfrm>
            <a:off x="457200" y="1628800"/>
            <a:ext cx="8229600" cy="4497363"/>
          </a:xfrm>
        </p:spPr>
        <p:txBody>
          <a:bodyPr/>
          <a:lstStyle/>
          <a:p>
            <a:pPr marL="0" indent="0">
              <a:buNone/>
            </a:pPr>
            <a:r>
              <a:rPr lang="en-CA" sz="2400" dirty="0"/>
              <a:t>2022 FC 827 (June 2022)</a:t>
            </a:r>
          </a:p>
          <a:p>
            <a:pPr marL="0" indent="0">
              <a:buNone/>
            </a:pPr>
            <a:r>
              <a:rPr lang="en-CA" sz="2400" dirty="0"/>
              <a:t>“</a:t>
            </a:r>
            <a:r>
              <a:rPr lang="en-US" sz="2400" dirty="0"/>
              <a:t>I find that there is insufficient evidence to grant default judgment, …and the matter should proceed forward to trial”</a:t>
            </a:r>
          </a:p>
          <a:p>
            <a:pPr>
              <a:buFont typeface="Wingdings" panose="05000000000000000000" pitchFamily="2" charset="2"/>
              <a:buChar char="à"/>
            </a:pPr>
            <a:r>
              <a:rPr lang="en-US" sz="2400" dirty="0">
                <a:sym typeface="Wingdings" panose="05000000000000000000" pitchFamily="2" charset="2"/>
              </a:rPr>
              <a:t>Ds served properly and did not file a defense so step 1 ok</a:t>
            </a:r>
          </a:p>
          <a:p>
            <a:pPr>
              <a:buFont typeface="Wingdings" panose="05000000000000000000" pitchFamily="2" charset="2"/>
              <a:buChar char="à"/>
            </a:pPr>
            <a:r>
              <a:rPr lang="en-US" sz="2400" dirty="0">
                <a:sym typeface="Wingdings" panose="05000000000000000000" pitchFamily="2" charset="2"/>
              </a:rPr>
              <a:t>BUT “something more is needed than the bare assertion that a subscriber is, by default, the user responsible for infringement. A direct link must be addressed by the evidence between the internet subscriber and the alleged infringing use or sufficient steps taken for an adverse inference to be drawn against the internet subscriber”</a:t>
            </a:r>
          </a:p>
          <a:p>
            <a:pPr>
              <a:buFont typeface="Wingdings" panose="05000000000000000000" pitchFamily="2" charset="2"/>
              <a:buChar char="à"/>
            </a:pPr>
            <a:r>
              <a:rPr lang="en-US" sz="2400" dirty="0">
                <a:sym typeface="Wingdings" panose="05000000000000000000" pitchFamily="2" charset="2"/>
              </a:rPr>
              <a:t>Also “there is insufficient evidence to ground a finding of infringement by authorization”</a:t>
            </a:r>
            <a:endParaRPr lang="en-CA" sz="2400" dirty="0"/>
          </a:p>
        </p:txBody>
      </p:sp>
      <p:sp>
        <p:nvSpPr>
          <p:cNvPr id="4" name="Footer Placeholder 3">
            <a:extLst>
              <a:ext uri="{FF2B5EF4-FFF2-40B4-BE49-F238E27FC236}">
                <a16:creationId xmlns:a16="http://schemas.microsoft.com/office/drawing/2014/main" id="{02774E36-D062-4439-B5A3-4485B0FEAEA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789367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F861-D432-4554-8560-FCB42B1F671A}"/>
              </a:ext>
            </a:extLst>
          </p:cNvPr>
          <p:cNvSpPr>
            <a:spLocks noGrp="1"/>
          </p:cNvSpPr>
          <p:nvPr>
            <p:ph type="title"/>
          </p:nvPr>
        </p:nvSpPr>
        <p:spPr>
          <a:xfrm>
            <a:off x="457200" y="274638"/>
            <a:ext cx="8229600" cy="922114"/>
          </a:xfrm>
        </p:spPr>
        <p:txBody>
          <a:bodyPr/>
          <a:lstStyle/>
          <a:p>
            <a:r>
              <a:rPr lang="en-CA" dirty="0"/>
              <a:t>USA  - “Notice and Takedown” </a:t>
            </a:r>
          </a:p>
        </p:txBody>
      </p:sp>
      <p:sp>
        <p:nvSpPr>
          <p:cNvPr id="3" name="Content Placeholder 2">
            <a:extLst>
              <a:ext uri="{FF2B5EF4-FFF2-40B4-BE49-F238E27FC236}">
                <a16:creationId xmlns:a16="http://schemas.microsoft.com/office/drawing/2014/main" id="{E1A19EFE-5941-46EE-B5AD-2DA81799D093}"/>
              </a:ext>
            </a:extLst>
          </p:cNvPr>
          <p:cNvSpPr>
            <a:spLocks noGrp="1"/>
          </p:cNvSpPr>
          <p:nvPr>
            <p:ph idx="1"/>
          </p:nvPr>
        </p:nvSpPr>
        <p:spPr>
          <a:xfrm>
            <a:off x="457200" y="1196752"/>
            <a:ext cx="8229600" cy="4929411"/>
          </a:xfrm>
        </p:spPr>
        <p:txBody>
          <a:bodyPr/>
          <a:lstStyle/>
          <a:p>
            <a:pPr marL="0" indent="0">
              <a:buNone/>
            </a:pPr>
            <a:r>
              <a:rPr lang="en-CA" sz="2800" dirty="0"/>
              <a:t>(Recall from earlier: 17 U.S. Code § 512  (DMCA) liability shield for service providers </a:t>
            </a:r>
            <a:r>
              <a:rPr lang="en-CA" sz="2800" b="1" dirty="0"/>
              <a:t>IF IF </a:t>
            </a:r>
            <a:r>
              <a:rPr lang="en-CA" sz="2800" b="1" dirty="0" err="1"/>
              <a:t>IF</a:t>
            </a:r>
            <a:r>
              <a:rPr lang="en-CA" sz="2800" b="1" dirty="0"/>
              <a:t> </a:t>
            </a:r>
            <a:r>
              <a:rPr lang="en-CA" sz="2800" dirty="0"/>
              <a:t>they comply with something we’ll talk about later)</a:t>
            </a:r>
          </a:p>
          <a:p>
            <a:pPr marL="0" indent="0">
              <a:buNone/>
            </a:pPr>
            <a:endParaRPr lang="en-CA" sz="2800" dirty="0"/>
          </a:p>
          <a:p>
            <a:pPr marL="0" indent="0">
              <a:buNone/>
            </a:pPr>
            <a:r>
              <a:rPr lang="en-CA" sz="2800" dirty="0"/>
              <a:t>“A service provider shall not be liable …for infringement of copyright... in a case which … the material is made available online by a person other than the service provider… [IF </a:t>
            </a:r>
            <a:r>
              <a:rPr lang="en-CA" sz="2800" dirty="0" err="1"/>
              <a:t>IF</a:t>
            </a:r>
            <a:r>
              <a:rPr lang="en-CA" sz="2800" dirty="0"/>
              <a:t> IF] … the service provider responds expeditiously to remove, or disable access to, the material that is claimed to be infringing upon notification of claimed infringement”</a:t>
            </a:r>
          </a:p>
          <a:p>
            <a:pPr marL="0" indent="0">
              <a:buNone/>
            </a:pPr>
            <a:endParaRPr lang="en-CA" sz="28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63CBB7FE-865D-404C-8A5A-B163B1312EC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263446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43B7-A9A1-4980-B95E-BE83709578F3}"/>
              </a:ext>
            </a:extLst>
          </p:cNvPr>
          <p:cNvSpPr>
            <a:spLocks noGrp="1"/>
          </p:cNvSpPr>
          <p:nvPr>
            <p:ph type="title"/>
          </p:nvPr>
        </p:nvSpPr>
        <p:spPr>
          <a:xfrm>
            <a:off x="457200" y="274638"/>
            <a:ext cx="8229600" cy="1786210"/>
          </a:xfrm>
        </p:spPr>
        <p:txBody>
          <a:bodyPr/>
          <a:lstStyle/>
          <a:p>
            <a:r>
              <a:rPr lang="en-CA" dirty="0"/>
              <a:t>Fighting internet piracy:</a:t>
            </a:r>
            <a:br>
              <a:rPr lang="en-CA" dirty="0"/>
            </a:br>
            <a:r>
              <a:rPr lang="en-CA" b="1" dirty="0"/>
              <a:t>Fair Play Coalition </a:t>
            </a:r>
            <a:r>
              <a:rPr lang="en-CA" dirty="0"/>
              <a:t>(Feb. 2018)</a:t>
            </a:r>
          </a:p>
        </p:txBody>
      </p:sp>
      <p:sp>
        <p:nvSpPr>
          <p:cNvPr id="3" name="Content Placeholder 2">
            <a:extLst>
              <a:ext uri="{FF2B5EF4-FFF2-40B4-BE49-F238E27FC236}">
                <a16:creationId xmlns:a16="http://schemas.microsoft.com/office/drawing/2014/main" id="{B1B55457-D690-4618-A4F9-4BAAD72380E3}"/>
              </a:ext>
            </a:extLst>
          </p:cNvPr>
          <p:cNvSpPr>
            <a:spLocks noGrp="1"/>
          </p:cNvSpPr>
          <p:nvPr>
            <p:ph idx="1"/>
          </p:nvPr>
        </p:nvSpPr>
        <p:spPr>
          <a:xfrm>
            <a:off x="457200" y="2060848"/>
            <a:ext cx="8229600" cy="4065315"/>
          </a:xfrm>
        </p:spPr>
        <p:txBody>
          <a:bodyPr/>
          <a:lstStyle/>
          <a:p>
            <a:pPr marL="0" indent="0">
              <a:buNone/>
            </a:pPr>
            <a:r>
              <a:rPr lang="en-CA" dirty="0"/>
              <a:t>Big media companies and content producers ask CRTC to establish:</a:t>
            </a:r>
          </a:p>
          <a:p>
            <a:pPr marL="400050" lvl="1" indent="0">
              <a:buNone/>
            </a:pPr>
            <a:r>
              <a:rPr lang="en-CA" dirty="0"/>
              <a:t>“an independent agency to identify websites and services that are blatantly, overwhelmingly, or structurally engaged in piracy. Following due process and subject to judicial oversight, </a:t>
            </a:r>
            <a:r>
              <a:rPr lang="en-CA" b="1" dirty="0"/>
              <a:t>ISPs would ultimately be required to disable access to the identified piracy sites and services”</a:t>
            </a:r>
            <a:endParaRPr lang="en-CA" dirty="0"/>
          </a:p>
        </p:txBody>
      </p:sp>
      <p:sp>
        <p:nvSpPr>
          <p:cNvPr id="4" name="Footer Placeholder 3">
            <a:extLst>
              <a:ext uri="{FF2B5EF4-FFF2-40B4-BE49-F238E27FC236}">
                <a16:creationId xmlns:a16="http://schemas.microsoft.com/office/drawing/2014/main" id="{5C238286-85A3-4F63-BA80-EBE53D13D4E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167129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marL="457200" lvl="1" indent="0">
              <a:buNone/>
            </a:pPr>
            <a:endParaRPr lang="en-CA" sz="2400" dirty="0"/>
          </a:p>
          <a:p>
            <a:pPr marL="457200" lvl="1" indent="0">
              <a:buNone/>
            </a:pPr>
            <a:r>
              <a:rPr lang="en-CA" dirty="0"/>
              <a:t>“sections 24 and 24.1 of the </a:t>
            </a:r>
            <a:r>
              <a:rPr lang="en-CA" i="1" dirty="0"/>
              <a:t>Telecommunications Act </a:t>
            </a:r>
            <a:r>
              <a:rPr lang="en-CA" dirty="0"/>
              <a:t>do not contain explicit language conferring copyright jurisdiction on the Commission. The creation of new copyright remedies under the </a:t>
            </a:r>
            <a:r>
              <a:rPr lang="en-CA" i="1" dirty="0"/>
              <a:t>Telecommunications Act </a:t>
            </a:r>
            <a:r>
              <a:rPr lang="en-CA" dirty="0"/>
              <a:t>in the absence of clear statutory language would conflict with Parliament’s intent in creating an exhaustive copyright code in the </a:t>
            </a:r>
            <a:r>
              <a:rPr lang="en-CA" i="1" dirty="0"/>
              <a:t>Copyright Act</a:t>
            </a:r>
            <a:r>
              <a:rPr lang="en-CA" dirty="0"/>
              <a:t>.”</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8494264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lvl="1"/>
            <a:r>
              <a:rPr lang="en-CA" sz="2400" dirty="0"/>
              <a:t>“in the case of the proposed regime, which relates at its heart to the enforcement of the </a:t>
            </a:r>
            <a:r>
              <a:rPr lang="en-CA" sz="2400" i="1" dirty="0"/>
              <a:t>Copyright Act </a:t>
            </a:r>
            <a:r>
              <a:rPr lang="en-CA" sz="2400" dirty="0"/>
              <a:t>in the absence of a specific enforcement mechanism established by Parliament, any link to the policy objectives in the Telecommunications Act is tenuous, such that the Commission cannot support a finding of jurisdiction”</a:t>
            </a:r>
          </a:p>
          <a:p>
            <a:pPr lvl="1"/>
            <a:r>
              <a:rPr lang="en-CA" sz="2400" dirty="0"/>
              <a:t>“The Commission notes that there are existing enforcement mechanisms for addressing online copyright piracy. There are also other avenues to further examine the means of minimizing or addressing the impact of copyright piracy, including the parliamentary review of the </a:t>
            </a:r>
            <a:r>
              <a:rPr lang="en-CA" sz="2400" i="1" dirty="0"/>
              <a:t>Copyright Act</a:t>
            </a:r>
            <a:r>
              <a:rPr lang="en-CA" sz="2400" dirty="0"/>
              <a:t>”</a:t>
            </a: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32580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it-IT" dirty="0"/>
              <a:t>Bell Media Inc. v. GoldTV.Biz </a:t>
            </a:r>
            <a:endParaRPr lang="en-CA" dirty="0"/>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endParaRPr lang="en-CA" sz="2400" u="sng" dirty="0"/>
          </a:p>
          <a:p>
            <a:pPr marL="0" indent="0">
              <a:buNone/>
            </a:pPr>
            <a:endParaRPr lang="fr-CA" altLang="en-US" sz="2400" b="1" dirty="0"/>
          </a:p>
          <a:p>
            <a:pPr marL="0" indent="0">
              <a:buNone/>
            </a:pPr>
            <a:endParaRPr lang="fr-CA" altLang="en-US" b="1" dirty="0"/>
          </a:p>
          <a:p>
            <a:pPr marL="0" indent="0">
              <a:buNone/>
            </a:pPr>
            <a:r>
              <a:rPr lang="fr-CA" altLang="en-US" b="1" dirty="0"/>
              <a:t>Tiffany Leung </a:t>
            </a:r>
            <a:r>
              <a:rPr lang="en-CA" altLang="en-US" dirty="0"/>
              <a:t>presentation</a:t>
            </a:r>
            <a:endParaRPr lang="en-CA" dirty="0"/>
          </a:p>
          <a:p>
            <a:pPr marL="0" indent="0">
              <a:buNone/>
            </a:pPr>
            <a:endParaRPr lang="en-CA" sz="2400"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8174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C4CD-E689-7826-27A9-07A3B05B202F}"/>
              </a:ext>
            </a:extLst>
          </p:cNvPr>
          <p:cNvSpPr>
            <a:spLocks noGrp="1"/>
          </p:cNvSpPr>
          <p:nvPr>
            <p:ph type="title"/>
          </p:nvPr>
        </p:nvSpPr>
        <p:spPr>
          <a:xfrm>
            <a:off x="457200" y="274638"/>
            <a:ext cx="8229600" cy="706090"/>
          </a:xfrm>
        </p:spPr>
        <p:txBody>
          <a:bodyPr/>
          <a:lstStyle/>
          <a:p>
            <a:r>
              <a:rPr lang="en-CA" dirty="0"/>
              <a:t>In the News 2</a:t>
            </a:r>
          </a:p>
        </p:txBody>
      </p:sp>
      <p:sp>
        <p:nvSpPr>
          <p:cNvPr id="3" name="Content Placeholder 2">
            <a:extLst>
              <a:ext uri="{FF2B5EF4-FFF2-40B4-BE49-F238E27FC236}">
                <a16:creationId xmlns:a16="http://schemas.microsoft.com/office/drawing/2014/main" id="{931E6836-5A85-AB18-4534-26F009A0D91E}"/>
              </a:ext>
            </a:extLst>
          </p:cNvPr>
          <p:cNvSpPr>
            <a:spLocks noGrp="1"/>
          </p:cNvSpPr>
          <p:nvPr>
            <p:ph idx="1"/>
          </p:nvPr>
        </p:nvSpPr>
        <p:spPr>
          <a:xfrm>
            <a:off x="457200" y="1196752"/>
            <a:ext cx="8229600" cy="4929411"/>
          </a:xfrm>
        </p:spPr>
        <p:txBody>
          <a:bodyPr/>
          <a:lstStyle/>
          <a:p>
            <a:pPr marL="0" indent="0">
              <a:buNone/>
            </a:pPr>
            <a:r>
              <a:rPr lang="en-US" sz="2400" i="1" dirty="0"/>
              <a:t>Supreme Court to hear cases that could decide future of internet speech and social media </a:t>
            </a:r>
            <a:r>
              <a:rPr lang="en-US" sz="2400" dirty="0"/>
              <a:t>(CNN.com yesterday)</a:t>
            </a:r>
            <a:endParaRPr lang="en-CA" sz="2400" dirty="0"/>
          </a:p>
          <a:p>
            <a:pPr marL="0" indent="0">
              <a:buNone/>
            </a:pPr>
            <a:endParaRPr lang="en-CA" sz="2400" dirty="0"/>
          </a:p>
          <a:p>
            <a:pPr marL="0" indent="0">
              <a:buNone/>
            </a:pPr>
            <a:r>
              <a:rPr lang="en-US" sz="2400" dirty="0"/>
              <a:t>One case, Gonzalez v. Google, is set to consider whether tech platforms’ recommendation algorithms are protected from lawsuits under a commonly invoked legal shield tech companies have used to nip other types of content-moderation suits in the bud [</a:t>
            </a:r>
            <a:r>
              <a:rPr lang="en-US" sz="2400" i="1" dirty="0"/>
              <a:t>ed. – section 230 CDA</a:t>
            </a:r>
            <a:r>
              <a:rPr lang="en-US" sz="2400" dirty="0"/>
              <a:t>].</a:t>
            </a:r>
          </a:p>
          <a:p>
            <a:pPr marL="0" indent="0">
              <a:buNone/>
            </a:pPr>
            <a:r>
              <a:rPr lang="en-US" sz="2400" dirty="0"/>
              <a:t>The second case, Twitter v. </a:t>
            </a:r>
            <a:r>
              <a:rPr lang="en-US" sz="2400" dirty="0" err="1"/>
              <a:t>Taamneh</a:t>
            </a:r>
            <a:r>
              <a:rPr lang="en-US" sz="2400" dirty="0"/>
              <a:t>, will decide whether social media companies can be sued for allegedly aiding and abetting an act of terrorism, when the platforms have hosted unrelated user content that generally expresses support for the group behind the violence.</a:t>
            </a:r>
            <a:endParaRPr lang="en-CA" sz="2400" dirty="0"/>
          </a:p>
        </p:txBody>
      </p:sp>
      <p:sp>
        <p:nvSpPr>
          <p:cNvPr id="4" name="Footer Placeholder 3">
            <a:extLst>
              <a:ext uri="{FF2B5EF4-FFF2-40B4-BE49-F238E27FC236}">
                <a16:creationId xmlns:a16="http://schemas.microsoft.com/office/drawing/2014/main" id="{8BA7CCE8-2840-C19F-EE48-71F5BDC26DF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3900933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457200" y="274638"/>
            <a:ext cx="8229600" cy="1282154"/>
          </a:xfrm>
        </p:spPr>
        <p:txBody>
          <a:bodyPr/>
          <a:lstStyle/>
          <a:p>
            <a:pPr marL="0" indent="0">
              <a:buNone/>
            </a:pPr>
            <a:r>
              <a:rPr lang="it-IT" i="1" dirty="0"/>
              <a:t>Bell Media Inc. v. GoldTV.Biz</a:t>
            </a:r>
            <a:br>
              <a:rPr lang="it-IT" dirty="0"/>
            </a:br>
            <a:r>
              <a:rPr lang="it-IT" dirty="0"/>
              <a:t>Important Quote</a:t>
            </a:r>
            <a:r>
              <a:rPr lang="it-IT" i="1" dirty="0"/>
              <a:t> </a:t>
            </a:r>
            <a:r>
              <a:rPr lang="it-IT" dirty="0"/>
              <a:t>takeaway</a:t>
            </a:r>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2132856"/>
            <a:ext cx="8229600" cy="3993307"/>
          </a:xfrm>
        </p:spPr>
        <p:txBody>
          <a:bodyPr/>
          <a:lstStyle/>
          <a:p>
            <a:pPr marL="0" indent="0">
              <a:buNone/>
            </a:pPr>
            <a:r>
              <a:rPr lang="en-US" sz="2400" dirty="0"/>
              <a:t>[97]  I am not prepared to conclude, as the Plaintiffs have suggested, that the principle of net neutrality is of no application where a site-blocking order is sought. However, I am satisfied, in the face of a strong prima facie case of ongoing infringement and a draft order that seeks to limit blocking to unlawful sites and incorporates processes to address inadvertent over-blocking that </a:t>
            </a:r>
            <a:r>
              <a:rPr lang="en-US" b="1" dirty="0"/>
              <a:t>neither net neutrality nor freedom of expression concerns tip the balance against granting the relief sought</a:t>
            </a:r>
            <a:r>
              <a:rPr lang="en-US" sz="2400" dirty="0"/>
              <a:t>. </a:t>
            </a:r>
          </a:p>
          <a:p>
            <a:pPr marL="0" indent="0">
              <a:buNone/>
            </a:pPr>
            <a:endParaRPr lang="en-US" sz="2400" dirty="0"/>
          </a:p>
          <a:p>
            <a:pPr marL="0" indent="0">
              <a:buNone/>
            </a:pPr>
            <a:endParaRPr lang="en-CA"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218211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282154"/>
          </a:xfrm>
        </p:spPr>
        <p:txBody>
          <a:bodyPr/>
          <a:lstStyle/>
          <a:p>
            <a:pPr marL="0" indent="0">
              <a:buNone/>
            </a:pPr>
            <a:r>
              <a:rPr lang="it-IT" sz="2400" i="1" dirty="0"/>
              <a:t>Bell Media Inc. v. GoldTV.Biz (cont.)</a:t>
            </a:r>
            <a:br>
              <a:rPr lang="it-IT" i="1" dirty="0"/>
            </a:br>
            <a:r>
              <a:rPr lang="it-IT" sz="4000" i="1" dirty="0"/>
              <a:t>Teksavvy Solutions Inc. v. Bell Media Inc.</a:t>
            </a:r>
            <a:br>
              <a:rPr lang="it-IT" dirty="0"/>
            </a:br>
            <a:r>
              <a:rPr lang="it-IT" dirty="0"/>
              <a:t>	</a:t>
            </a:r>
            <a:r>
              <a:rPr lang="it-IT" sz="3200" dirty="0"/>
              <a:t>2021 FCA 100 (May 26)</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988840"/>
            <a:ext cx="8229600" cy="4137323"/>
          </a:xfrm>
        </p:spPr>
        <p:txBody>
          <a:bodyPr/>
          <a:lstStyle/>
          <a:p>
            <a:pPr marL="0" indent="0">
              <a:buNone/>
            </a:pPr>
            <a:r>
              <a:rPr lang="en-CA" sz="2800" dirty="0" err="1"/>
              <a:t>Teksavvy</a:t>
            </a:r>
            <a:r>
              <a:rPr lang="en-CA" sz="2800" dirty="0"/>
              <a:t>: “We are not blocking any damn websites, we are customer-friendly dammit! Someone has to fight this crap.”</a:t>
            </a:r>
          </a:p>
          <a:p>
            <a:pPr marL="0" indent="0">
              <a:buNone/>
            </a:pPr>
            <a:r>
              <a:rPr lang="en-CA" sz="2800" u="sng" dirty="0"/>
              <a:t>3 Issues:</a:t>
            </a:r>
          </a:p>
          <a:p>
            <a:pPr marL="514350" indent="-514350">
              <a:buFont typeface="+mj-lt"/>
              <a:buAutoNum type="arabicPeriod"/>
            </a:pPr>
            <a:r>
              <a:rPr lang="en-US" sz="2800" dirty="0"/>
              <a:t>Whether the Federal Court had the power to grant a site-blocking order</a:t>
            </a:r>
          </a:p>
          <a:p>
            <a:pPr marL="514350" indent="-514350">
              <a:buFont typeface="+mj-lt"/>
              <a:buAutoNum type="arabicPeriod"/>
            </a:pPr>
            <a:r>
              <a:rPr lang="en-US" sz="2800" dirty="0"/>
              <a:t>If so, the relevance of freedom of expression</a:t>
            </a:r>
          </a:p>
          <a:p>
            <a:pPr marL="514350" indent="-514350">
              <a:buFont typeface="+mj-lt"/>
              <a:buAutoNum type="arabicPeriod"/>
            </a:pPr>
            <a:r>
              <a:rPr lang="en-US" sz="2800" dirty="0"/>
              <a:t>Whether the Order was just and equitable</a:t>
            </a:r>
          </a:p>
          <a:p>
            <a:pPr marL="0" indent="0">
              <a:buNone/>
            </a:pPr>
            <a:r>
              <a:rPr lang="en-US" sz="2800" u="sng" dirty="0"/>
              <a:t>Held</a:t>
            </a:r>
            <a:r>
              <a:rPr lang="en-US" sz="2800" dirty="0"/>
              <a:t>: Order upheld.</a:t>
            </a:r>
            <a:endParaRPr lang="en-CA" sz="28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1682254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13813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412776"/>
            <a:ext cx="8229600" cy="4713387"/>
          </a:xfrm>
        </p:spPr>
        <p:txBody>
          <a:bodyPr/>
          <a:lstStyle/>
          <a:p>
            <a:pPr marL="0" indent="0">
              <a:buNone/>
            </a:pPr>
            <a:r>
              <a:rPr lang="en-US" sz="2800" u="sng" dirty="0"/>
              <a:t>1. Whether the Federal Court had the power to grant a site-blocking order</a:t>
            </a:r>
          </a:p>
          <a:p>
            <a:pPr marL="0" indent="0">
              <a:buNone/>
            </a:pPr>
            <a:r>
              <a:rPr lang="en-US" sz="2800" dirty="0"/>
              <a:t>Just because Parliament provided for one remedy in the Copyright Act, it does not mean other remedies may not be available</a:t>
            </a:r>
          </a:p>
          <a:p>
            <a:pPr>
              <a:buFont typeface="Wingdings" panose="05000000000000000000" pitchFamily="2" charset="2"/>
              <a:buChar char="à"/>
            </a:pPr>
            <a:r>
              <a:rPr lang="en-US" sz="2800" dirty="0">
                <a:sym typeface="Wingdings" panose="05000000000000000000" pitchFamily="2" charset="2"/>
              </a:rPr>
              <a:t>See </a:t>
            </a:r>
            <a:r>
              <a:rPr lang="en-US" sz="2800" i="1" dirty="0">
                <a:sym typeface="Wingdings" panose="05000000000000000000" pitchFamily="2" charset="2"/>
              </a:rPr>
              <a:t>Voltage</a:t>
            </a:r>
            <a:r>
              <a:rPr lang="en-US" sz="2800" dirty="0">
                <a:sym typeface="Wingdings" panose="05000000000000000000" pitchFamily="2" charset="2"/>
              </a:rPr>
              <a:t>! There was a Norwich Order! That is not in the Copyright Act either</a:t>
            </a:r>
          </a:p>
          <a:p>
            <a:pPr>
              <a:buFont typeface="Wingdings" panose="05000000000000000000" pitchFamily="2" charset="2"/>
              <a:buChar char="à"/>
            </a:pPr>
            <a:r>
              <a:rPr lang="en-US" sz="2800" dirty="0">
                <a:sym typeface="Wingdings" panose="05000000000000000000" pitchFamily="2" charset="2"/>
              </a:rPr>
              <a:t>Also </a:t>
            </a:r>
            <a:r>
              <a:rPr lang="en-US" sz="2800" i="1" dirty="0" err="1">
                <a:sym typeface="Wingdings" panose="05000000000000000000" pitchFamily="2" charset="2"/>
              </a:rPr>
              <a:t>Equuestek</a:t>
            </a:r>
            <a:r>
              <a:rPr lang="en-US" sz="2800" dirty="0">
                <a:sym typeface="Wingdings" panose="05000000000000000000" pitchFamily="2" charset="2"/>
              </a:rPr>
              <a:t> (November 1), SCC ordered Google to block links to websites</a:t>
            </a:r>
            <a:endParaRPr lang="en-US" sz="28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1806716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77809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124744"/>
            <a:ext cx="8229600" cy="5001419"/>
          </a:xfrm>
        </p:spPr>
        <p:txBody>
          <a:bodyPr/>
          <a:lstStyle/>
          <a:p>
            <a:pPr marL="0" indent="0">
              <a:buNone/>
            </a:pPr>
            <a:r>
              <a:rPr lang="en-US" sz="2800" u="sng" dirty="0"/>
              <a:t>2. The relevance of freedom of expression</a:t>
            </a:r>
            <a:r>
              <a:rPr lang="en-US" sz="2800" dirty="0"/>
              <a:t> </a:t>
            </a:r>
          </a:p>
          <a:p>
            <a:pPr marL="0" indent="0">
              <a:buNone/>
            </a:pPr>
            <a:endParaRPr lang="en-US" sz="2800" dirty="0"/>
          </a:p>
          <a:p>
            <a:pPr marL="0" indent="0">
              <a:buNone/>
            </a:pPr>
            <a:r>
              <a:rPr lang="en-US" sz="2400" dirty="0"/>
              <a:t>[50] I have difficulty accepting that ISPs like </a:t>
            </a:r>
            <a:r>
              <a:rPr lang="en-US" sz="2400" dirty="0" err="1"/>
              <a:t>Teksavvy</a:t>
            </a:r>
            <a:r>
              <a:rPr lang="en-US" sz="2400" dirty="0"/>
              <a:t> engage in any expressive activity when they provide their customers with access to certain websites. As </a:t>
            </a:r>
            <a:r>
              <a:rPr lang="en-US" sz="2400" dirty="0" err="1"/>
              <a:t>Teksavvy</a:t>
            </a:r>
            <a:r>
              <a:rPr lang="en-US" sz="2400" dirty="0"/>
              <a:t> itself has argued, it acts as a common carrier subject to an obligation of net neutrality. As such, it should not, and presumably does not, show any preference for one website over another based on its content. In this sense, its everyday activities in question are not expressive and therefore do not engage freedom of expression.</a:t>
            </a:r>
          </a:p>
          <a:p>
            <a:pPr marL="0" indent="0">
              <a:buNone/>
            </a:pPr>
            <a:endParaRPr lang="en-US" sz="2400" dirty="0"/>
          </a:p>
          <a:p>
            <a:pPr marL="0" indent="0">
              <a:buNone/>
            </a:pPr>
            <a:r>
              <a:rPr lang="en-US" sz="2400" dirty="0">
                <a:sym typeface="Wingdings" panose="05000000000000000000" pitchFamily="2" charset="2"/>
              </a:rPr>
              <a:t> But what about </a:t>
            </a:r>
            <a:r>
              <a:rPr lang="en-US" sz="2400" dirty="0" err="1">
                <a:sym typeface="Wingdings" panose="05000000000000000000" pitchFamily="2" charset="2"/>
              </a:rPr>
              <a:t>TekSavvy’s</a:t>
            </a:r>
            <a:r>
              <a:rPr lang="en-US" sz="2400" dirty="0">
                <a:sym typeface="Wingdings" panose="05000000000000000000" pitchFamily="2" charset="2"/>
              </a:rPr>
              <a:t> </a:t>
            </a:r>
            <a:r>
              <a:rPr lang="en-US" sz="2400" i="1" dirty="0">
                <a:sym typeface="Wingdings" panose="05000000000000000000" pitchFamily="2" charset="2"/>
              </a:rPr>
              <a:t>customers</a:t>
            </a:r>
            <a:r>
              <a:rPr lang="en-US" sz="2400" dirty="0">
                <a:sym typeface="Wingdings" panose="05000000000000000000" pitchFamily="2" charset="2"/>
              </a:rPr>
              <a:t>?...</a:t>
            </a:r>
            <a:endParaRPr lang="en-US" sz="24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202176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13813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412776"/>
            <a:ext cx="8229600" cy="4713387"/>
          </a:xfrm>
        </p:spPr>
        <p:txBody>
          <a:bodyPr/>
          <a:lstStyle/>
          <a:p>
            <a:pPr marL="0" indent="0">
              <a:buNone/>
            </a:pPr>
            <a:r>
              <a:rPr lang="en-US" sz="2800" u="sng" dirty="0"/>
              <a:t>2. The relevance of freedom of expression</a:t>
            </a:r>
            <a:r>
              <a:rPr lang="en-US" sz="2800" dirty="0"/>
              <a:t> (cont.)</a:t>
            </a:r>
          </a:p>
          <a:p>
            <a:pPr marL="0" indent="0">
              <a:buNone/>
            </a:pPr>
            <a:endParaRPr lang="en-US" sz="2800" dirty="0"/>
          </a:p>
          <a:p>
            <a:pPr marL="0" indent="0">
              <a:buNone/>
            </a:pPr>
            <a:r>
              <a:rPr lang="en-US" sz="2400" dirty="0"/>
              <a:t>[53] In my view, it is not necessary to decide whether the </a:t>
            </a:r>
            <a:r>
              <a:rPr lang="en-US" sz="2400" i="1" dirty="0"/>
              <a:t>Charter</a:t>
            </a:r>
            <a:r>
              <a:rPr lang="en-US" sz="2400" dirty="0"/>
              <a:t> is engaged and, if so, whether freedom of expression is infringed. In considering the issue of freedom of expression in the context of a particular equitable remedy, it was not necessary for the Judge to engage in a detailed </a:t>
            </a:r>
            <a:r>
              <a:rPr lang="en-US" sz="2400" i="1" dirty="0"/>
              <a:t>Charter</a:t>
            </a:r>
            <a:r>
              <a:rPr lang="en-US" sz="2400" dirty="0"/>
              <a:t> rights analysis separate and distinct from the balance of convenience analysis that is already to be considered. This is clear from the decision in </a:t>
            </a:r>
            <a:r>
              <a:rPr lang="en-US" sz="2400" i="1" dirty="0" err="1"/>
              <a:t>Equustek</a:t>
            </a:r>
            <a:r>
              <a:rPr lang="en-US" sz="2400" dirty="0"/>
              <a:t> in which the majority engaged in no such separate Charter rights analysis.</a:t>
            </a:r>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109169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13813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268760"/>
            <a:ext cx="8229600" cy="4857403"/>
          </a:xfrm>
        </p:spPr>
        <p:txBody>
          <a:bodyPr/>
          <a:lstStyle/>
          <a:p>
            <a:pPr marL="0" indent="0">
              <a:buNone/>
            </a:pPr>
            <a:r>
              <a:rPr lang="en-US" sz="2800" u="sng" dirty="0"/>
              <a:t>3. Whether the Order was just and equitable</a:t>
            </a:r>
          </a:p>
          <a:p>
            <a:pPr marL="0" indent="0">
              <a:buNone/>
            </a:pPr>
            <a:r>
              <a:rPr lang="en-US" sz="2400" u="sng" dirty="0"/>
              <a:t>3-factor Test:</a:t>
            </a:r>
          </a:p>
          <a:p>
            <a:pPr marL="0" indent="0">
              <a:buNone/>
            </a:pPr>
            <a:r>
              <a:rPr lang="en-US" sz="2400" dirty="0"/>
              <a:t>(1) Strong prima facie case – hell yeah, agrees with lower court</a:t>
            </a:r>
          </a:p>
          <a:p>
            <a:pPr marL="0" indent="0">
              <a:buNone/>
            </a:pPr>
            <a:r>
              <a:rPr lang="en-US" sz="2400" dirty="0"/>
              <a:t>(2) Irreparable Harm – media companies losing money, infringement ongoing, agrees with lower court</a:t>
            </a:r>
          </a:p>
          <a:p>
            <a:pPr marL="0" indent="0">
              <a:buNone/>
            </a:pPr>
            <a:r>
              <a:rPr lang="en-US" sz="2400" dirty="0"/>
              <a:t>(3) Balance of convenience:</a:t>
            </a:r>
          </a:p>
          <a:p>
            <a:pPr marL="0" indent="0">
              <a:buNone/>
            </a:pPr>
            <a:r>
              <a:rPr lang="en-US" sz="2400" dirty="0"/>
              <a:t>“I am not convinced that the Judge made a </a:t>
            </a:r>
            <a:r>
              <a:rPr lang="en-US" sz="2400" b="1" dirty="0"/>
              <a:t>palpable and overriding </a:t>
            </a:r>
            <a:r>
              <a:rPr lang="en-US" sz="2400" dirty="0"/>
              <a:t>error in his analysis” (re </a:t>
            </a:r>
            <a:r>
              <a:rPr lang="en-US" sz="2400" i="1" dirty="0"/>
              <a:t>Cartier</a:t>
            </a:r>
            <a:r>
              <a:rPr lang="en-US" sz="2400" dirty="0"/>
              <a:t>)</a:t>
            </a:r>
          </a:p>
          <a:p>
            <a:pPr>
              <a:buFont typeface="Wingdings" panose="05000000000000000000" pitchFamily="2" charset="2"/>
              <a:buChar char="à"/>
            </a:pPr>
            <a:r>
              <a:rPr lang="en-US" sz="2400" dirty="0">
                <a:sym typeface="Wingdings" panose="05000000000000000000" pitchFamily="2" charset="2"/>
              </a:rPr>
              <a:t>Order is just and equitable!</a:t>
            </a:r>
          </a:p>
          <a:p>
            <a:pPr marL="0" indent="0">
              <a:buNone/>
            </a:pPr>
            <a:endParaRPr lang="en-US" sz="2400" dirty="0">
              <a:sym typeface="Wingdings" panose="05000000000000000000" pitchFamily="2" charset="2"/>
            </a:endParaRPr>
          </a:p>
          <a:p>
            <a:pPr marL="0" indent="0">
              <a:buNone/>
            </a:pPr>
            <a:r>
              <a:rPr lang="en-US" sz="2400" b="1" dirty="0">
                <a:sym typeface="Wingdings" panose="05000000000000000000" pitchFamily="2" charset="2"/>
              </a:rPr>
              <a:t>NOTE</a:t>
            </a:r>
            <a:r>
              <a:rPr lang="en-US" sz="2400" dirty="0">
                <a:sym typeface="Wingdings" panose="05000000000000000000" pitchFamily="2" charset="2"/>
              </a:rPr>
              <a:t> – Leave to SCC denied March 2022</a:t>
            </a:r>
            <a:endParaRPr lang="en-US" sz="24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156122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173A-73B9-F87C-5021-51D3AB5767CB}"/>
              </a:ext>
            </a:extLst>
          </p:cNvPr>
          <p:cNvSpPr>
            <a:spLocks noGrp="1"/>
          </p:cNvSpPr>
          <p:nvPr>
            <p:ph type="title"/>
          </p:nvPr>
        </p:nvSpPr>
        <p:spPr/>
        <p:txBody>
          <a:bodyPr/>
          <a:lstStyle/>
          <a:p>
            <a:r>
              <a:rPr lang="nl-NL" i="1" dirty="0"/>
              <a:t>Rogers Media Inc. v. John Doe 1</a:t>
            </a:r>
            <a:br>
              <a:rPr lang="nl-NL" i="1" dirty="0"/>
            </a:br>
            <a:r>
              <a:rPr lang="en-CA" sz="2000" dirty="0"/>
              <a:t>2022 FC 775 (May 27, 2022)</a:t>
            </a:r>
            <a:endParaRPr lang="en-CA" sz="2000" i="1" dirty="0"/>
          </a:p>
        </p:txBody>
      </p:sp>
      <p:sp>
        <p:nvSpPr>
          <p:cNvPr id="3" name="Content Placeholder 2">
            <a:extLst>
              <a:ext uri="{FF2B5EF4-FFF2-40B4-BE49-F238E27FC236}">
                <a16:creationId xmlns:a16="http://schemas.microsoft.com/office/drawing/2014/main" id="{C894AB87-5248-7B12-3229-E141878BEC34}"/>
              </a:ext>
            </a:extLst>
          </p:cNvPr>
          <p:cNvSpPr>
            <a:spLocks noGrp="1"/>
          </p:cNvSpPr>
          <p:nvPr>
            <p:ph idx="1"/>
          </p:nvPr>
        </p:nvSpPr>
        <p:spPr>
          <a:xfrm>
            <a:off x="457200" y="1772816"/>
            <a:ext cx="8229600" cy="4353347"/>
          </a:xfrm>
        </p:spPr>
        <p:txBody>
          <a:bodyPr/>
          <a:lstStyle/>
          <a:p>
            <a:pPr marL="0" indent="0">
              <a:buNone/>
            </a:pPr>
            <a:r>
              <a:rPr lang="en-CA" sz="2800" u="sng" dirty="0"/>
              <a:t>F</a:t>
            </a:r>
            <a:r>
              <a:rPr lang="en-CA" sz="2800" dirty="0"/>
              <a:t>: Ps hold rights to broadcast NHL games, unidentified Ds re-broadcasting without express written consent!</a:t>
            </a:r>
          </a:p>
          <a:p>
            <a:pPr marL="0" indent="0">
              <a:buNone/>
            </a:pPr>
            <a:r>
              <a:rPr lang="en-CA" sz="2800" u="sng" dirty="0"/>
              <a:t>Issue</a:t>
            </a:r>
            <a:r>
              <a:rPr lang="en-CA" sz="2800" dirty="0"/>
              <a:t>: Can we have real-time / dynamic site blocking done by the third-party respondents (the ISPs)?</a:t>
            </a:r>
          </a:p>
          <a:p>
            <a:pPr marL="0" indent="0">
              <a:buNone/>
            </a:pPr>
            <a:r>
              <a:rPr lang="en-CA" sz="2800" u="sng" dirty="0"/>
              <a:t>Held</a:t>
            </a:r>
            <a:r>
              <a:rPr lang="en-CA" sz="2800" dirty="0"/>
              <a:t>: Heck yeah!</a:t>
            </a:r>
          </a:p>
          <a:p>
            <a:pPr marL="0" indent="0">
              <a:buNone/>
            </a:pPr>
            <a:r>
              <a:rPr lang="en-CA" sz="2800" u="sng" dirty="0"/>
              <a:t>Ratio</a:t>
            </a:r>
            <a:r>
              <a:rPr lang="en-CA" sz="2800" dirty="0"/>
              <a:t>: Basically if it was ok in </a:t>
            </a:r>
            <a:r>
              <a:rPr lang="en-CA" sz="2800" i="1" dirty="0" err="1"/>
              <a:t>GoldTV</a:t>
            </a:r>
            <a:r>
              <a:rPr lang="en-CA" sz="2800" dirty="0"/>
              <a:t>, it should be ok here! (n 335 paragraphs)</a:t>
            </a:r>
          </a:p>
          <a:p>
            <a:pPr marL="0" indent="0">
              <a:buNone/>
            </a:pPr>
            <a:endParaRPr lang="en-CA" dirty="0"/>
          </a:p>
        </p:txBody>
      </p:sp>
      <p:sp>
        <p:nvSpPr>
          <p:cNvPr id="4" name="Footer Placeholder 3">
            <a:extLst>
              <a:ext uri="{FF2B5EF4-FFF2-40B4-BE49-F238E27FC236}">
                <a16:creationId xmlns:a16="http://schemas.microsoft.com/office/drawing/2014/main" id="{A1C6E10B-6339-D047-C5EC-5475496298F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31024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173A-73B9-F87C-5021-51D3AB5767CB}"/>
              </a:ext>
            </a:extLst>
          </p:cNvPr>
          <p:cNvSpPr>
            <a:spLocks noGrp="1"/>
          </p:cNvSpPr>
          <p:nvPr>
            <p:ph type="title"/>
          </p:nvPr>
        </p:nvSpPr>
        <p:spPr/>
        <p:txBody>
          <a:bodyPr/>
          <a:lstStyle/>
          <a:p>
            <a:r>
              <a:rPr lang="nl-NL" i="1" dirty="0"/>
              <a:t>Rogers Media Inc. v. John Doe 1</a:t>
            </a:r>
            <a:br>
              <a:rPr lang="nl-NL" i="1" dirty="0"/>
            </a:br>
            <a:r>
              <a:rPr lang="en-CA" sz="2000" dirty="0"/>
              <a:t>2022 FC 775 (May 27, 2022)</a:t>
            </a:r>
            <a:endParaRPr lang="en-CA" sz="2000" i="1" dirty="0"/>
          </a:p>
        </p:txBody>
      </p:sp>
      <p:sp>
        <p:nvSpPr>
          <p:cNvPr id="3" name="Content Placeholder 2">
            <a:extLst>
              <a:ext uri="{FF2B5EF4-FFF2-40B4-BE49-F238E27FC236}">
                <a16:creationId xmlns:a16="http://schemas.microsoft.com/office/drawing/2014/main" id="{C894AB87-5248-7B12-3229-E141878BEC34}"/>
              </a:ext>
            </a:extLst>
          </p:cNvPr>
          <p:cNvSpPr>
            <a:spLocks noGrp="1"/>
          </p:cNvSpPr>
          <p:nvPr>
            <p:ph idx="1"/>
          </p:nvPr>
        </p:nvSpPr>
        <p:spPr>
          <a:xfrm>
            <a:off x="457200" y="1772816"/>
            <a:ext cx="8229600" cy="4353347"/>
          </a:xfrm>
        </p:spPr>
        <p:txBody>
          <a:bodyPr/>
          <a:lstStyle/>
          <a:p>
            <a:pPr marL="0" indent="0">
              <a:buNone/>
            </a:pPr>
            <a:r>
              <a:rPr lang="en-CA" sz="2400" dirty="0"/>
              <a:t>“</a:t>
            </a:r>
            <a:r>
              <a:rPr lang="en-US" sz="2400" dirty="0"/>
              <a:t>I am satisfied that [Plaintiffs] have established a very strong prima facie case that the unknown Defendants are engaging in ongoing breach of their copyright in the broadcasts of live NHL games. I am also satisfied that the Plaintiffs will suffer irreparable harm if this is allowed to continue. Finally, I find that appropriate conditions can be imposed to minimize the risk of over-blocking of legitimate content and to reduce the burdens imposed on the innocent Third Party Respondents.</a:t>
            </a:r>
            <a:r>
              <a:rPr lang="en-CA" sz="2400" dirty="0"/>
              <a:t>”</a:t>
            </a:r>
          </a:p>
          <a:p>
            <a:pPr marL="0" indent="0">
              <a:buNone/>
            </a:pPr>
            <a:endParaRPr lang="en-CA" dirty="0"/>
          </a:p>
        </p:txBody>
      </p:sp>
      <p:sp>
        <p:nvSpPr>
          <p:cNvPr id="4" name="Footer Placeholder 3">
            <a:extLst>
              <a:ext uri="{FF2B5EF4-FFF2-40B4-BE49-F238E27FC236}">
                <a16:creationId xmlns:a16="http://schemas.microsoft.com/office/drawing/2014/main" id="{A1C6E10B-6339-D047-C5EC-5475496298F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918489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E652-635A-41A0-A653-A31538231735}"/>
              </a:ext>
            </a:extLst>
          </p:cNvPr>
          <p:cNvSpPr>
            <a:spLocks noGrp="1"/>
          </p:cNvSpPr>
          <p:nvPr>
            <p:ph type="title"/>
          </p:nvPr>
        </p:nvSpPr>
        <p:spPr/>
        <p:txBody>
          <a:bodyPr/>
          <a:lstStyle/>
          <a:p>
            <a:r>
              <a:rPr lang="en-US" altLang="en-US" i="1" dirty="0"/>
              <a:t>CMA</a:t>
            </a:r>
            <a:r>
              <a:rPr lang="en-US" altLang="en-US" dirty="0"/>
              <a:t> - Enabling © infringement</a:t>
            </a:r>
            <a:endParaRPr lang="en-CA" dirty="0"/>
          </a:p>
        </p:txBody>
      </p:sp>
      <p:sp>
        <p:nvSpPr>
          <p:cNvPr id="3" name="Content Placeholder 2">
            <a:extLst>
              <a:ext uri="{FF2B5EF4-FFF2-40B4-BE49-F238E27FC236}">
                <a16:creationId xmlns:a16="http://schemas.microsoft.com/office/drawing/2014/main" id="{DC5EB035-43C4-43FA-91AD-C60D52D91D4D}"/>
              </a:ext>
            </a:extLst>
          </p:cNvPr>
          <p:cNvSpPr>
            <a:spLocks noGrp="1"/>
          </p:cNvSpPr>
          <p:nvPr>
            <p:ph idx="1"/>
          </p:nvPr>
        </p:nvSpPr>
        <p:spPr/>
        <p:txBody>
          <a:bodyPr/>
          <a:lstStyle/>
          <a:p>
            <a:pPr eaLnBrk="1" fontAlgn="auto" hangingPunct="1">
              <a:spcAft>
                <a:spcPts val="0"/>
              </a:spcAft>
              <a:defRPr/>
            </a:pPr>
            <a:r>
              <a:rPr lang="en-US" dirty="0"/>
              <a:t>Secondary infringement – enabling:</a:t>
            </a:r>
          </a:p>
          <a:p>
            <a:pPr lvl="1" eaLnBrk="1" fontAlgn="auto" hangingPunct="1">
              <a:spcAft>
                <a:spcPts val="0"/>
              </a:spcAft>
              <a:buNone/>
              <a:defRPr/>
            </a:pPr>
            <a:r>
              <a:rPr lang="en-CA" b="1" dirty="0"/>
              <a:t>27 (2.3) </a:t>
            </a:r>
            <a:r>
              <a:rPr lang="en-CA" dirty="0"/>
              <a:t>It is an infringement of copyright for a person, by means of the Internet or another digital network, to provide </a:t>
            </a:r>
            <a:r>
              <a:rPr lang="en-CA" b="1" dirty="0"/>
              <a:t>a service primarily for the purpose of enabling acts of copyright infringement</a:t>
            </a:r>
            <a:r>
              <a:rPr lang="en-CA" dirty="0"/>
              <a:t> if an actual infringement of copyright occurs by means of the Internet or another digital network as a result of the use of that service.</a:t>
            </a:r>
            <a:endParaRPr lang="en-US" dirty="0"/>
          </a:p>
          <a:p>
            <a:pPr eaLnBrk="1" fontAlgn="auto" hangingPunct="1">
              <a:spcAft>
                <a:spcPts val="0"/>
              </a:spcAft>
              <a:defRPr/>
            </a:pPr>
            <a:r>
              <a:rPr lang="en-US" dirty="0"/>
              <a:t>piratebay.org, </a:t>
            </a:r>
            <a:r>
              <a:rPr lang="en-US" dirty="0">
                <a:solidFill>
                  <a:schemeClr val="tx1"/>
                </a:solidFill>
              </a:rPr>
              <a:t>isohunt.com</a:t>
            </a:r>
          </a:p>
          <a:p>
            <a:pPr marL="0" indent="0">
              <a:buNone/>
            </a:pPr>
            <a:endParaRPr lang="en-CA" dirty="0"/>
          </a:p>
        </p:txBody>
      </p:sp>
      <p:sp>
        <p:nvSpPr>
          <p:cNvPr id="4" name="Footer Placeholder 3">
            <a:extLst>
              <a:ext uri="{FF2B5EF4-FFF2-40B4-BE49-F238E27FC236}">
                <a16:creationId xmlns:a16="http://schemas.microsoft.com/office/drawing/2014/main" id="{04A6AB68-3802-4649-90A9-B6CDF18782F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931657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91D1-86E0-4934-9B14-C920B38AE2DD}"/>
              </a:ext>
            </a:extLst>
          </p:cNvPr>
          <p:cNvSpPr>
            <a:spLocks noGrp="1"/>
          </p:cNvSpPr>
          <p:nvPr>
            <p:ph type="title"/>
          </p:nvPr>
        </p:nvSpPr>
        <p:spPr/>
        <p:txBody>
          <a:bodyPr/>
          <a:lstStyle/>
          <a:p>
            <a:r>
              <a:rPr lang="en-US" altLang="en-US" dirty="0"/>
              <a:t>Enabling © infringement - factors</a:t>
            </a:r>
            <a:endParaRPr lang="en-CA" dirty="0"/>
          </a:p>
        </p:txBody>
      </p:sp>
      <p:sp>
        <p:nvSpPr>
          <p:cNvPr id="3" name="Content Placeholder 2">
            <a:extLst>
              <a:ext uri="{FF2B5EF4-FFF2-40B4-BE49-F238E27FC236}">
                <a16:creationId xmlns:a16="http://schemas.microsoft.com/office/drawing/2014/main" id="{C8905245-688F-4335-B628-C5B63799E645}"/>
              </a:ext>
            </a:extLst>
          </p:cNvPr>
          <p:cNvSpPr>
            <a:spLocks noGrp="1"/>
          </p:cNvSpPr>
          <p:nvPr>
            <p:ph idx="1"/>
          </p:nvPr>
        </p:nvSpPr>
        <p:spPr/>
        <p:txBody>
          <a:bodyPr/>
          <a:lstStyle/>
          <a:p>
            <a:pPr>
              <a:buNone/>
              <a:defRPr/>
            </a:pPr>
            <a:r>
              <a:rPr lang="en-CA" sz="2000" dirty="0"/>
              <a:t>27 (2.4) In determining whether a person has infringed copyright under subsection (2.3), </a:t>
            </a:r>
            <a:r>
              <a:rPr lang="en-CA" sz="2000" b="1" dirty="0"/>
              <a:t>the court may consider</a:t>
            </a:r>
          </a:p>
          <a:p>
            <a:pPr>
              <a:buNone/>
              <a:defRPr/>
            </a:pPr>
            <a:r>
              <a:rPr lang="en-CA" sz="2000" dirty="0"/>
              <a:t>(</a:t>
            </a:r>
            <a:r>
              <a:rPr lang="en-CA" sz="2000" i="1" dirty="0"/>
              <a:t>a</a:t>
            </a:r>
            <a:r>
              <a:rPr lang="en-CA" sz="2000" dirty="0"/>
              <a:t>) whether the person expressly or implicitly </a:t>
            </a:r>
            <a:r>
              <a:rPr lang="en-CA" sz="2000" b="1" dirty="0"/>
              <a:t>marketed</a:t>
            </a:r>
            <a:r>
              <a:rPr lang="en-CA" sz="2000" dirty="0"/>
              <a:t> or promoted the service as one that could be used to enable acts of copyright infringement;</a:t>
            </a:r>
          </a:p>
          <a:p>
            <a:pPr>
              <a:buNone/>
              <a:defRPr/>
            </a:pPr>
            <a:r>
              <a:rPr lang="en-CA" sz="2000" dirty="0"/>
              <a:t>(</a:t>
            </a:r>
            <a:r>
              <a:rPr lang="en-CA" sz="2000" i="1" dirty="0"/>
              <a:t>b</a:t>
            </a:r>
            <a:r>
              <a:rPr lang="en-CA" sz="2000" dirty="0"/>
              <a:t>) whether the person had </a:t>
            </a:r>
            <a:r>
              <a:rPr lang="en-CA" sz="2000" b="1" dirty="0"/>
              <a:t>knowledge</a:t>
            </a:r>
            <a:r>
              <a:rPr lang="en-CA" sz="2000" dirty="0"/>
              <a:t> that the service was used to enable a significant number of acts of copyright infringement;</a:t>
            </a:r>
          </a:p>
          <a:p>
            <a:pPr>
              <a:buNone/>
              <a:defRPr/>
            </a:pPr>
            <a:r>
              <a:rPr lang="en-CA" sz="2000" dirty="0"/>
              <a:t>(</a:t>
            </a:r>
            <a:r>
              <a:rPr lang="en-CA" sz="2000" i="1" dirty="0"/>
              <a:t>c</a:t>
            </a:r>
            <a:r>
              <a:rPr lang="en-CA" sz="2000" dirty="0"/>
              <a:t>) whether the service has </a:t>
            </a:r>
            <a:r>
              <a:rPr lang="en-CA" sz="2000" b="1" dirty="0"/>
              <a:t>significant uses other than </a:t>
            </a:r>
            <a:r>
              <a:rPr lang="en-CA" sz="2000" dirty="0"/>
              <a:t>to enable acts of copyright infringement;</a:t>
            </a:r>
          </a:p>
          <a:p>
            <a:pPr>
              <a:buNone/>
              <a:defRPr/>
            </a:pPr>
            <a:r>
              <a:rPr lang="en-CA" sz="2000" dirty="0"/>
              <a:t>(</a:t>
            </a:r>
            <a:r>
              <a:rPr lang="en-CA" sz="2000" i="1" dirty="0"/>
              <a:t>d</a:t>
            </a:r>
            <a:r>
              <a:rPr lang="en-CA" sz="2000" dirty="0"/>
              <a:t>) the person’s ability, as part of providing the service, </a:t>
            </a:r>
            <a:r>
              <a:rPr lang="en-CA" sz="2000" b="1" dirty="0"/>
              <a:t>to limit acts of copyright infringement</a:t>
            </a:r>
            <a:r>
              <a:rPr lang="en-CA" sz="2000" dirty="0"/>
              <a:t>, and any action taken by the person to do so;</a:t>
            </a:r>
          </a:p>
          <a:p>
            <a:pPr>
              <a:buNone/>
              <a:defRPr/>
            </a:pPr>
            <a:r>
              <a:rPr lang="en-CA" sz="2000" dirty="0"/>
              <a:t>(</a:t>
            </a:r>
            <a:r>
              <a:rPr lang="en-CA" sz="2000" i="1" dirty="0"/>
              <a:t>e</a:t>
            </a:r>
            <a:r>
              <a:rPr lang="en-CA" sz="2000" dirty="0"/>
              <a:t>) any </a:t>
            </a:r>
            <a:r>
              <a:rPr lang="en-CA" sz="2000" b="1" dirty="0"/>
              <a:t>benefits</a:t>
            </a:r>
            <a:r>
              <a:rPr lang="en-CA" sz="2000" dirty="0"/>
              <a:t> the person received as a result of enabling the acts of copyright infringement; and</a:t>
            </a:r>
          </a:p>
          <a:p>
            <a:pPr>
              <a:buNone/>
              <a:defRPr/>
            </a:pPr>
            <a:r>
              <a:rPr lang="en-CA" sz="2000" dirty="0"/>
              <a:t>(</a:t>
            </a:r>
            <a:r>
              <a:rPr lang="en-CA" sz="2000" i="1" dirty="0"/>
              <a:t>f</a:t>
            </a:r>
            <a:r>
              <a:rPr lang="en-CA" sz="2000" dirty="0"/>
              <a:t>) the economic viability of the provision of the service if it were not used to enable acts of copyright infringement.</a:t>
            </a:r>
          </a:p>
          <a:p>
            <a:pPr marL="0" indent="0">
              <a:buNone/>
            </a:pPr>
            <a:endParaRPr lang="en-CA" sz="2000" dirty="0"/>
          </a:p>
        </p:txBody>
      </p:sp>
      <p:sp>
        <p:nvSpPr>
          <p:cNvPr id="4" name="Footer Placeholder 3">
            <a:extLst>
              <a:ext uri="{FF2B5EF4-FFF2-40B4-BE49-F238E27FC236}">
                <a16:creationId xmlns:a16="http://schemas.microsoft.com/office/drawing/2014/main" id="{00AAAED6-5157-40B3-A50C-957A097D1A0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23174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hlinkClick r:id="rId3"/>
              </a:rPr>
              <a:t>https://www.youtube.com/watch?v=eVyxnMM3ldc</a:t>
            </a:r>
            <a:r>
              <a:rPr lang="en-CA" dirty="0"/>
              <a:t> </a:t>
            </a:r>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5</a:t>
            </a:r>
            <a:endParaRPr lang="en-US" dirty="0"/>
          </a:p>
        </p:txBody>
      </p:sp>
      <p:pic>
        <p:nvPicPr>
          <p:cNvPr id="1028" name="Picture 4" descr="Game of Thrones' director on why Tyrion is worried about Jon and Dany -  Insider">
            <a:extLst>
              <a:ext uri="{FF2B5EF4-FFF2-40B4-BE49-F238E27FC236}">
                <a16:creationId xmlns:a16="http://schemas.microsoft.com/office/drawing/2014/main" id="{7A051147-AE2C-49C2-8BFB-506174994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34417"/>
            <a:ext cx="3779912" cy="2834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 mother was a hamster, and your father smelt of elderberries! Pffffft!  Pffft! Prrrfft! *initiate taunting dance* : rareinsults">
            <a:extLst>
              <a:ext uri="{FF2B5EF4-FFF2-40B4-BE49-F238E27FC236}">
                <a16:creationId xmlns:a16="http://schemas.microsoft.com/office/drawing/2014/main" id="{2F971402-D7C3-48ED-A1C6-3D5431724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614134"/>
            <a:ext cx="3025527" cy="287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799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a:buFont typeface="Arial" charset="0"/>
              <a:buChar char="•"/>
              <a:defRPr/>
            </a:pPr>
            <a:r>
              <a:rPr lang="en-US" sz="2800" dirty="0"/>
              <a:t>Non-commercial user-generated content</a:t>
            </a:r>
          </a:p>
          <a:p>
            <a:pPr lvl="1">
              <a:buFont typeface="Arial" charset="0"/>
              <a:buNone/>
              <a:defRPr/>
            </a:pPr>
            <a:r>
              <a:rPr lang="en-CA" b="1" dirty="0"/>
              <a:t>29.21</a:t>
            </a:r>
            <a:r>
              <a:rPr lang="en-CA" dirty="0"/>
              <a:t> </a:t>
            </a:r>
            <a:r>
              <a:rPr lang="en-CA" b="1" dirty="0"/>
              <a:t>(1) </a:t>
            </a:r>
            <a:r>
              <a:rPr lang="en-CA" dirty="0"/>
              <a:t>It is not an infringement of copyright for an individual to use an existing work or other subject-matter or copy of one, which has been published or otherwise made available to the public, in the creation of a new work or other subject-matter in which copyright subsists…</a:t>
            </a:r>
          </a:p>
          <a:p>
            <a:pPr>
              <a:buFont typeface="Arial" charset="0"/>
              <a:buNone/>
              <a:defRPr/>
            </a:pPr>
            <a:r>
              <a:rPr lang="en-US" sz="2800" dirty="0">
                <a:sym typeface="Wingdings" pitchFamily="2" charset="2"/>
              </a:rPr>
              <a:t> Conditions: 1. attribution; 2. non-commercial; 3. original work did not violate ©; 4. no adverse effect (financial or otherwise) on original work </a:t>
            </a:r>
            <a:endParaRPr lang="en-US" sz="2800" dirty="0"/>
          </a:p>
          <a:p>
            <a:endParaRPr lang="en-CA" dirty="0"/>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682588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27E-25EB-4F1D-BA9F-8CEF9D18A905}"/>
              </a:ext>
            </a:extLst>
          </p:cNvPr>
          <p:cNvSpPr>
            <a:spLocks noGrp="1"/>
          </p:cNvSpPr>
          <p:nvPr>
            <p:ph type="title"/>
          </p:nvPr>
        </p:nvSpPr>
        <p:spPr/>
        <p:txBody>
          <a:bodyPr/>
          <a:lstStyle/>
          <a:p>
            <a:r>
              <a:rPr lang="en-CA" altLang="en-US" dirty="0"/>
              <a:t>Parting © thought (from C2MTL)</a:t>
            </a:r>
            <a:endParaRPr lang="en-CA" dirty="0"/>
          </a:p>
        </p:txBody>
      </p:sp>
      <p:sp>
        <p:nvSpPr>
          <p:cNvPr id="3" name="Content Placeholder 2">
            <a:extLst>
              <a:ext uri="{FF2B5EF4-FFF2-40B4-BE49-F238E27FC236}">
                <a16:creationId xmlns:a16="http://schemas.microsoft.com/office/drawing/2014/main" id="{937729F0-3095-4160-BD13-96E01384FBAA}"/>
              </a:ext>
            </a:extLst>
          </p:cNvPr>
          <p:cNvSpPr>
            <a:spLocks noGrp="1"/>
          </p:cNvSpPr>
          <p:nvPr>
            <p:ph idx="1"/>
          </p:nvPr>
        </p:nvSpPr>
        <p:spPr/>
        <p:txBody>
          <a:bodyPr/>
          <a:lstStyle/>
          <a:p>
            <a:pPr marL="514350" indent="-514350">
              <a:buFont typeface="+mj-lt"/>
              <a:buAutoNum type="arabicPeriod"/>
              <a:defRPr/>
            </a:pPr>
            <a:r>
              <a:rPr lang="en-CA" dirty="0"/>
              <a:t>Global regulation and enforcement</a:t>
            </a:r>
          </a:p>
          <a:p>
            <a:pPr marL="514350" indent="-514350">
              <a:buFont typeface="+mj-lt"/>
              <a:buAutoNum type="arabicPeriod"/>
              <a:defRPr/>
            </a:pPr>
            <a:r>
              <a:rPr lang="en-CA" dirty="0"/>
              <a:t>Education and notice</a:t>
            </a:r>
          </a:p>
          <a:p>
            <a:pPr marL="514350" indent="-514350">
              <a:buFont typeface="+mj-lt"/>
              <a:buAutoNum type="arabicPeriod"/>
              <a:defRPr/>
            </a:pPr>
            <a:r>
              <a:rPr lang="en-CA" dirty="0"/>
              <a:t>Open-sourced embedded code</a:t>
            </a:r>
          </a:p>
          <a:p>
            <a:pPr marL="514350" indent="-514350">
              <a:buFont typeface="+mj-lt"/>
              <a:buAutoNum type="arabicPeriod"/>
              <a:defRPr/>
            </a:pPr>
            <a:r>
              <a:rPr lang="en-CA" dirty="0"/>
              <a:t>Community standards</a:t>
            </a:r>
          </a:p>
          <a:p>
            <a:pPr marL="514350" indent="-514350">
              <a:buFont typeface="+mj-lt"/>
              <a:buAutoNum type="arabicPeriod"/>
              <a:defRPr/>
            </a:pPr>
            <a:r>
              <a:rPr lang="en-CA" dirty="0"/>
              <a:t>Give up, make it all free</a:t>
            </a:r>
          </a:p>
          <a:p>
            <a:endParaRPr lang="en-CA" dirty="0"/>
          </a:p>
        </p:txBody>
      </p:sp>
      <p:sp>
        <p:nvSpPr>
          <p:cNvPr id="4" name="Footer Placeholder 3">
            <a:extLst>
              <a:ext uri="{FF2B5EF4-FFF2-40B4-BE49-F238E27FC236}">
                <a16:creationId xmlns:a16="http://schemas.microsoft.com/office/drawing/2014/main" id="{307EF38B-61B6-4F57-B15E-FBE6EBDB698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572379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C8E-5156-486D-B623-6078DCA0BEB3}"/>
              </a:ext>
            </a:extLst>
          </p:cNvPr>
          <p:cNvSpPr>
            <a:spLocks noGrp="1"/>
          </p:cNvSpPr>
          <p:nvPr>
            <p:ph type="title"/>
          </p:nvPr>
        </p:nvSpPr>
        <p:spPr/>
        <p:txBody>
          <a:bodyPr/>
          <a:lstStyle/>
          <a:p>
            <a:r>
              <a:rPr lang="en-US" altLang="en-US" dirty="0"/>
              <a:t>Online Trademarks</a:t>
            </a:r>
            <a:endParaRPr lang="en-CA" dirty="0"/>
          </a:p>
        </p:txBody>
      </p:sp>
      <p:sp>
        <p:nvSpPr>
          <p:cNvPr id="4" name="Footer Placeholder 3">
            <a:extLst>
              <a:ext uri="{FF2B5EF4-FFF2-40B4-BE49-F238E27FC236}">
                <a16:creationId xmlns:a16="http://schemas.microsoft.com/office/drawing/2014/main" id="{39567637-3A64-444E-BEA9-9ADDCB369D76}"/>
              </a:ext>
            </a:extLst>
          </p:cNvPr>
          <p:cNvSpPr>
            <a:spLocks noGrp="1"/>
          </p:cNvSpPr>
          <p:nvPr>
            <p:ph type="ftr" sz="quarter" idx="11"/>
          </p:nvPr>
        </p:nvSpPr>
        <p:spPr/>
        <p:txBody>
          <a:bodyPr/>
          <a:lstStyle/>
          <a:p>
            <a:pPr>
              <a:defRPr/>
            </a:pPr>
            <a:r>
              <a:rPr lang="en-US"/>
              <a:t>Class 5</a:t>
            </a:r>
            <a:endParaRPr lang="en-US" dirty="0"/>
          </a:p>
        </p:txBody>
      </p:sp>
      <p:pic>
        <p:nvPicPr>
          <p:cNvPr id="5" name="Picture 2">
            <a:extLst>
              <a:ext uri="{FF2B5EF4-FFF2-40B4-BE49-F238E27FC236}">
                <a16:creationId xmlns:a16="http://schemas.microsoft.com/office/drawing/2014/main" id="{7CEB84EA-72A1-42FE-A6E2-7DF3C724F6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60157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944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BFC0-0760-4B86-9359-2CB39A2BC8FD}"/>
              </a:ext>
            </a:extLst>
          </p:cNvPr>
          <p:cNvSpPr>
            <a:spLocks noGrp="1"/>
          </p:cNvSpPr>
          <p:nvPr>
            <p:ph type="title"/>
          </p:nvPr>
        </p:nvSpPr>
        <p:spPr/>
        <p:txBody>
          <a:bodyPr/>
          <a:lstStyle/>
          <a:p>
            <a:r>
              <a:rPr lang="en-US" altLang="en-US" dirty="0"/>
              <a:t>ICANN</a:t>
            </a:r>
            <a:endParaRPr lang="en-CA" dirty="0"/>
          </a:p>
        </p:txBody>
      </p:sp>
      <p:sp>
        <p:nvSpPr>
          <p:cNvPr id="3" name="Content Placeholder 2">
            <a:extLst>
              <a:ext uri="{FF2B5EF4-FFF2-40B4-BE49-F238E27FC236}">
                <a16:creationId xmlns:a16="http://schemas.microsoft.com/office/drawing/2014/main" id="{2956CD74-235D-4C35-AA95-241725531863}"/>
              </a:ext>
            </a:extLst>
          </p:cNvPr>
          <p:cNvSpPr>
            <a:spLocks noGrp="1"/>
          </p:cNvSpPr>
          <p:nvPr>
            <p:ph idx="1"/>
          </p:nvPr>
        </p:nvSpPr>
        <p:spPr/>
        <p:txBody>
          <a:bodyPr/>
          <a:lstStyle/>
          <a:p>
            <a:pPr marL="0" indent="0" eaLnBrk="1" hangingPunct="1">
              <a:buNone/>
            </a:pPr>
            <a:r>
              <a:rPr lang="en-CA" altLang="en-US" b="1" dirty="0"/>
              <a:t>I</a:t>
            </a:r>
            <a:r>
              <a:rPr lang="en-CA" altLang="en-US" dirty="0"/>
              <a:t>nternet </a:t>
            </a:r>
          </a:p>
          <a:p>
            <a:pPr marL="0" indent="0" eaLnBrk="1" hangingPunct="1">
              <a:buNone/>
            </a:pPr>
            <a:r>
              <a:rPr lang="en-CA" altLang="en-US" b="1" dirty="0"/>
              <a:t>C</a:t>
            </a:r>
            <a:r>
              <a:rPr lang="en-CA" altLang="en-US" dirty="0"/>
              <a:t>orporation for </a:t>
            </a:r>
          </a:p>
          <a:p>
            <a:pPr marL="0" indent="0" eaLnBrk="1" hangingPunct="1">
              <a:buNone/>
            </a:pPr>
            <a:r>
              <a:rPr lang="en-CA" altLang="en-US" b="1" dirty="0"/>
              <a:t>A</a:t>
            </a:r>
            <a:r>
              <a:rPr lang="en-CA" altLang="en-US" dirty="0"/>
              <a:t>ssigned </a:t>
            </a:r>
          </a:p>
          <a:p>
            <a:pPr marL="0" indent="0" eaLnBrk="1" hangingPunct="1">
              <a:buNone/>
            </a:pPr>
            <a:r>
              <a:rPr lang="en-CA" altLang="en-US" b="1" dirty="0"/>
              <a:t>N</a:t>
            </a:r>
            <a:r>
              <a:rPr lang="en-CA" altLang="en-US" dirty="0"/>
              <a:t>ames and </a:t>
            </a:r>
          </a:p>
          <a:p>
            <a:pPr marL="0" indent="0" eaLnBrk="1" hangingPunct="1">
              <a:buNone/>
            </a:pPr>
            <a:r>
              <a:rPr lang="en-CA" altLang="en-US" b="1" dirty="0"/>
              <a:t>N</a:t>
            </a:r>
            <a:r>
              <a:rPr lang="en-CA" altLang="en-US" dirty="0"/>
              <a:t>umbers</a:t>
            </a:r>
            <a:endParaRPr lang="en-US" altLang="en-US" dirty="0"/>
          </a:p>
          <a:p>
            <a:endParaRPr lang="en-CA" dirty="0"/>
          </a:p>
        </p:txBody>
      </p:sp>
      <p:sp>
        <p:nvSpPr>
          <p:cNvPr id="4" name="Footer Placeholder 3">
            <a:extLst>
              <a:ext uri="{FF2B5EF4-FFF2-40B4-BE49-F238E27FC236}">
                <a16:creationId xmlns:a16="http://schemas.microsoft.com/office/drawing/2014/main" id="{9815F9B8-D2A4-4410-87E6-4CB74535C7DD}"/>
              </a:ext>
            </a:extLst>
          </p:cNvPr>
          <p:cNvSpPr>
            <a:spLocks noGrp="1"/>
          </p:cNvSpPr>
          <p:nvPr>
            <p:ph type="ftr" sz="quarter" idx="11"/>
          </p:nvPr>
        </p:nvSpPr>
        <p:spPr/>
        <p:txBody>
          <a:bodyPr/>
          <a:lstStyle/>
          <a:p>
            <a:pPr>
              <a:defRPr/>
            </a:pPr>
            <a:r>
              <a:rPr lang="en-US"/>
              <a:t>Class 5</a:t>
            </a:r>
            <a:endParaRPr lang="en-US" dirty="0"/>
          </a:p>
        </p:txBody>
      </p:sp>
      <p:pic>
        <p:nvPicPr>
          <p:cNvPr id="5" name="Picture 7">
            <a:extLst>
              <a:ext uri="{FF2B5EF4-FFF2-40B4-BE49-F238E27FC236}">
                <a16:creationId xmlns:a16="http://schemas.microsoft.com/office/drawing/2014/main" id="{CF81BFAB-002B-4873-BC93-C7C266E93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916113"/>
            <a:ext cx="3671887"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7103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EF5-B79B-4CA1-9B9B-E0B1E8824A44}"/>
              </a:ext>
            </a:extLst>
          </p:cNvPr>
          <p:cNvSpPr>
            <a:spLocks noGrp="1"/>
          </p:cNvSpPr>
          <p:nvPr>
            <p:ph type="title"/>
          </p:nvPr>
        </p:nvSpPr>
        <p:spPr>
          <a:xfrm>
            <a:off x="457200" y="274638"/>
            <a:ext cx="8229600" cy="706090"/>
          </a:xfrm>
        </p:spPr>
        <p:txBody>
          <a:bodyPr/>
          <a:lstStyle/>
          <a:p>
            <a:r>
              <a:rPr lang="en-US" altLang="en-US" dirty="0"/>
              <a:t>ICANN - UDRP</a:t>
            </a:r>
            <a:endParaRPr lang="en-CA" dirty="0"/>
          </a:p>
        </p:txBody>
      </p:sp>
      <p:sp>
        <p:nvSpPr>
          <p:cNvPr id="3" name="Content Placeholder 2">
            <a:extLst>
              <a:ext uri="{FF2B5EF4-FFF2-40B4-BE49-F238E27FC236}">
                <a16:creationId xmlns:a16="http://schemas.microsoft.com/office/drawing/2014/main" id="{C3269A37-07FE-49AA-830B-DD10EEC27D6B}"/>
              </a:ext>
            </a:extLst>
          </p:cNvPr>
          <p:cNvSpPr>
            <a:spLocks noGrp="1"/>
          </p:cNvSpPr>
          <p:nvPr>
            <p:ph idx="1"/>
          </p:nvPr>
        </p:nvSpPr>
        <p:spPr>
          <a:xfrm>
            <a:off x="457200" y="980728"/>
            <a:ext cx="8229600" cy="5145435"/>
          </a:xfrm>
        </p:spPr>
        <p:txBody>
          <a:bodyPr/>
          <a:lstStyle/>
          <a:p>
            <a:pPr marL="0" indent="0" eaLnBrk="1" hangingPunct="1">
              <a:buNone/>
            </a:pPr>
            <a:r>
              <a:rPr lang="en-US" altLang="en-US" sz="2800" dirty="0"/>
              <a:t>Uniform Domain Name Dispute Resolution Procedure</a:t>
            </a:r>
          </a:p>
          <a:p>
            <a:pPr marL="0" indent="0" eaLnBrk="1" hangingPunct="1">
              <a:buNone/>
            </a:pPr>
            <a:r>
              <a:rPr lang="en-CA" altLang="en-US" sz="1400" dirty="0"/>
              <a:t>4. a. Applicable Disputes. You are required to submit to a mandatory administrative proceeding in the event that a third party (a "complainant") asserts to the applicable Provider, in compliance with the Rules of Procedure, that</a:t>
            </a:r>
          </a:p>
          <a:p>
            <a:pPr marL="0" indent="0" eaLnBrk="1" hangingPunct="1">
              <a:buNone/>
            </a:pPr>
            <a:endParaRPr lang="en-CA" altLang="en-US" sz="1400" dirty="0"/>
          </a:p>
          <a:p>
            <a:pPr marL="0" indent="0" eaLnBrk="1" hangingPunct="1">
              <a:buNone/>
            </a:pPr>
            <a:r>
              <a:rPr lang="en-CA" altLang="en-US" sz="1400" dirty="0"/>
              <a:t>(</a:t>
            </a:r>
            <a:r>
              <a:rPr lang="en-CA" altLang="en-US" sz="1400" dirty="0" err="1"/>
              <a:t>i</a:t>
            </a:r>
            <a:r>
              <a:rPr lang="en-CA" altLang="en-US" sz="1400" dirty="0"/>
              <a:t>) </a:t>
            </a:r>
            <a:r>
              <a:rPr lang="en-CA" altLang="en-US" sz="1800" b="1" dirty="0"/>
              <a:t>your domain name is identical or confusingly similar to a trademark or service mark in which the complainant has rights</a:t>
            </a:r>
            <a:r>
              <a:rPr lang="en-CA" altLang="en-US" sz="1400" dirty="0"/>
              <a:t>; and</a:t>
            </a:r>
          </a:p>
          <a:p>
            <a:pPr marL="0" indent="0" eaLnBrk="1" hangingPunct="1">
              <a:buNone/>
            </a:pPr>
            <a:r>
              <a:rPr lang="en-CA" altLang="en-US" sz="1400" dirty="0"/>
              <a:t>(ii) you have no rights or legitimate interests in respect of the domain name; and</a:t>
            </a:r>
          </a:p>
          <a:p>
            <a:pPr marL="0" indent="0" eaLnBrk="1" hangingPunct="1">
              <a:buNone/>
            </a:pPr>
            <a:r>
              <a:rPr lang="en-CA" altLang="en-US" sz="1400" dirty="0"/>
              <a:t>(iii) your domain name has been registered and is being used in bad faith.</a:t>
            </a:r>
          </a:p>
          <a:p>
            <a:pPr marL="0" indent="0" eaLnBrk="1" hangingPunct="1">
              <a:buNone/>
            </a:pPr>
            <a:r>
              <a:rPr lang="en-CA" altLang="en-US" sz="1400" dirty="0"/>
              <a:t>In the administrative proceeding, the complainant must prove that each of these three elements are present.</a:t>
            </a:r>
          </a:p>
          <a:p>
            <a:pPr marL="0" indent="0" eaLnBrk="1" hangingPunct="1">
              <a:buNone/>
            </a:pPr>
            <a:endParaRPr lang="en-CA" altLang="en-US" sz="1400" dirty="0"/>
          </a:p>
          <a:p>
            <a:pPr marL="0" indent="0" eaLnBrk="1" hangingPunct="1">
              <a:buNone/>
            </a:pPr>
            <a:r>
              <a:rPr lang="en-CA" altLang="en-US" sz="1400" dirty="0"/>
              <a:t>b. Evidence of Registration and Use in Bad Faith. For the purposes of Paragraph 4(a)(iii), the following circumstances, in particular but without limitation, if found by the Panel to be present, shall be evidence of the registration and use of a domain name in bad faith:</a:t>
            </a:r>
          </a:p>
          <a:p>
            <a:pPr marL="0" indent="0" eaLnBrk="1" hangingPunct="1">
              <a:buNone/>
            </a:pPr>
            <a:r>
              <a:rPr lang="en-CA" altLang="en-US" sz="1400" dirty="0"/>
              <a:t>(</a:t>
            </a:r>
            <a:r>
              <a:rPr lang="en-CA" altLang="en-US" sz="1400" dirty="0" err="1"/>
              <a:t>i</a:t>
            </a:r>
            <a:r>
              <a:rPr lang="en-CA" altLang="en-US" sz="1400" dirty="0"/>
              <a:t>) circumstances indicating that you have registered or you have acquired the domain name primarily for the purpose of selling, renting, or otherwise transferring the domain name registration to the complainant who is the owner of the trademark or service mark or to a competitor of that complainant, for valuable consideration in excess of your documented out-of-pocket costs directly related to the domain name; or</a:t>
            </a:r>
          </a:p>
          <a:p>
            <a:pPr marL="0" indent="0" eaLnBrk="1" hangingPunct="1">
              <a:buNone/>
            </a:pPr>
            <a:r>
              <a:rPr lang="en-CA" altLang="en-US" sz="1400" dirty="0"/>
              <a:t>(ii) you have registered the domain name in order to prevent the owner of the trademark or service mark from reflecting the mark in a corresponding domain name, provided that you have engaged in a pattern of such conduct; (…)</a:t>
            </a:r>
            <a:endParaRPr lang="en-US" altLang="en-US" sz="1400" dirty="0"/>
          </a:p>
          <a:p>
            <a:endParaRPr lang="en-CA" sz="1400" dirty="0"/>
          </a:p>
        </p:txBody>
      </p:sp>
      <p:sp>
        <p:nvSpPr>
          <p:cNvPr id="4" name="Footer Placeholder 3">
            <a:extLst>
              <a:ext uri="{FF2B5EF4-FFF2-40B4-BE49-F238E27FC236}">
                <a16:creationId xmlns:a16="http://schemas.microsoft.com/office/drawing/2014/main" id="{41E9F422-902E-49D9-BE5B-DF20EE937CE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41899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ECCF-CF1F-4412-A274-AD8046F66FCA}"/>
              </a:ext>
            </a:extLst>
          </p:cNvPr>
          <p:cNvSpPr>
            <a:spLocks noGrp="1"/>
          </p:cNvSpPr>
          <p:nvPr>
            <p:ph type="title"/>
          </p:nvPr>
        </p:nvSpPr>
        <p:spPr/>
        <p:txBody>
          <a:bodyPr/>
          <a:lstStyle/>
          <a:p>
            <a:r>
              <a:rPr lang="en-US" altLang="en-US" dirty="0"/>
              <a:t>Domain names and TM’s</a:t>
            </a:r>
            <a:endParaRPr lang="en-CA" dirty="0"/>
          </a:p>
        </p:txBody>
      </p:sp>
      <p:sp>
        <p:nvSpPr>
          <p:cNvPr id="3" name="Content Placeholder 2">
            <a:extLst>
              <a:ext uri="{FF2B5EF4-FFF2-40B4-BE49-F238E27FC236}">
                <a16:creationId xmlns:a16="http://schemas.microsoft.com/office/drawing/2014/main" id="{E6D48391-72A1-4872-A2EB-38A046376F8A}"/>
              </a:ext>
            </a:extLst>
          </p:cNvPr>
          <p:cNvSpPr>
            <a:spLocks noGrp="1"/>
          </p:cNvSpPr>
          <p:nvPr>
            <p:ph idx="1"/>
          </p:nvPr>
        </p:nvSpPr>
        <p:spPr>
          <a:xfrm>
            <a:off x="457200" y="1340768"/>
            <a:ext cx="8229600" cy="4785395"/>
          </a:xfrm>
        </p:spPr>
        <p:txBody>
          <a:bodyPr/>
          <a:lstStyle/>
          <a:p>
            <a:pPr marL="0" indent="0" eaLnBrk="1" hangingPunct="1">
              <a:buNone/>
              <a:defRPr/>
            </a:pPr>
            <a:r>
              <a:rPr lang="en-CA" sz="2000" dirty="0"/>
              <a:t>1. </a:t>
            </a:r>
            <a:r>
              <a:rPr lang="en-CA" b="1" i="1" dirty="0" err="1"/>
              <a:t>Boaden</a:t>
            </a:r>
            <a:r>
              <a:rPr lang="en-CA" b="1" i="1" dirty="0"/>
              <a:t> Catering v. Real Food </a:t>
            </a:r>
            <a:r>
              <a:rPr lang="en-CA" sz="1400" dirty="0"/>
              <a:t>2016 ONSC 4098</a:t>
            </a:r>
          </a:p>
          <a:p>
            <a:pPr marL="0" indent="0" eaLnBrk="1" hangingPunct="1">
              <a:buNone/>
              <a:defRPr/>
            </a:pPr>
            <a:r>
              <a:rPr lang="en-US" altLang="en-US" sz="2000" dirty="0"/>
              <a:t>“</a:t>
            </a:r>
            <a:r>
              <a:rPr lang="en-CA" altLang="en-US" sz="2000" dirty="0"/>
              <a:t>I find that </a:t>
            </a:r>
            <a:r>
              <a:rPr lang="en-CA" altLang="en-US" sz="2000" dirty="0" err="1"/>
              <a:t>Boaden</a:t>
            </a:r>
            <a:r>
              <a:rPr lang="en-CA" altLang="en-US" sz="2000" dirty="0"/>
              <a:t> registered the domain name rfrk.ca in bad faith with a view to denying RFRK the ability to use the name and in order to direct or point persons interested in RFRK to the </a:t>
            </a:r>
            <a:r>
              <a:rPr lang="en-CA" altLang="en-US" sz="2000" dirty="0" err="1"/>
              <a:t>Boaden</a:t>
            </a:r>
            <a:r>
              <a:rPr lang="en-CA" altLang="en-US" sz="2000" dirty="0"/>
              <a:t> website by the use of meta-tags.”</a:t>
            </a:r>
          </a:p>
          <a:p>
            <a:pPr marL="0" indent="0" eaLnBrk="1" hangingPunct="1">
              <a:buNone/>
              <a:defRPr/>
            </a:pPr>
            <a:r>
              <a:rPr lang="en-CA" altLang="en-US" sz="2000" dirty="0">
                <a:sym typeface="Wingdings" panose="05000000000000000000" pitchFamily="2" charset="2"/>
              </a:rPr>
              <a:t> “</a:t>
            </a:r>
            <a:r>
              <a:rPr lang="en-CA" altLang="en-US" sz="2000" b="1" dirty="0">
                <a:sym typeface="Wingdings" panose="05000000000000000000" pitchFamily="2" charset="2"/>
              </a:rPr>
              <a:t>confusingly similar</a:t>
            </a:r>
            <a:r>
              <a:rPr lang="en-CA" altLang="en-US" sz="2000" dirty="0">
                <a:sym typeface="Wingdings" panose="05000000000000000000" pitchFamily="2" charset="2"/>
              </a:rPr>
              <a:t>” to registered TM was enough, didn’t have to be identical</a:t>
            </a:r>
            <a:endParaRPr lang="en-CA" dirty="0"/>
          </a:p>
          <a:p>
            <a:pPr marL="0" indent="0">
              <a:buNone/>
            </a:pPr>
            <a:r>
              <a:rPr lang="en-CA" sz="2400" dirty="0"/>
              <a:t>2. Google Ad complaints – TM client success story!</a:t>
            </a:r>
          </a:p>
          <a:p>
            <a:pPr marL="0" indent="0">
              <a:buNone/>
            </a:pPr>
            <a:r>
              <a:rPr lang="en-CA" sz="2400" dirty="0"/>
              <a:t>3. </a:t>
            </a:r>
            <a:r>
              <a:rPr lang="en-CA" sz="2400" i="1" dirty="0"/>
              <a:t>Google v. </a:t>
            </a:r>
            <a:r>
              <a:rPr lang="en-CA" sz="2400" i="1" dirty="0" err="1"/>
              <a:t>Equustek</a:t>
            </a:r>
            <a:r>
              <a:rPr lang="en-CA" sz="2400" i="1" dirty="0"/>
              <a:t> </a:t>
            </a:r>
            <a:r>
              <a:rPr lang="en-CA" sz="2400" dirty="0"/>
              <a:t>(October 24)</a:t>
            </a:r>
          </a:p>
          <a:p>
            <a:pPr marL="0" indent="0">
              <a:buNone/>
            </a:pPr>
            <a:r>
              <a:rPr lang="en-CA" sz="2400" dirty="0"/>
              <a:t>4. Ad keywords - </a:t>
            </a:r>
            <a:r>
              <a:rPr lang="en-CA" sz="2400" i="1" dirty="0"/>
              <a:t>Vancouver Community College c. Vancouver Career College (Burnaby) Inc</a:t>
            </a:r>
            <a:r>
              <a:rPr lang="en-CA" sz="2400" dirty="0"/>
              <a:t>., 2017 BCCA 41 – passing off in keyword bidding (passing off when search results displayed)</a:t>
            </a:r>
          </a:p>
        </p:txBody>
      </p:sp>
      <p:sp>
        <p:nvSpPr>
          <p:cNvPr id="4" name="Footer Placeholder 3">
            <a:extLst>
              <a:ext uri="{FF2B5EF4-FFF2-40B4-BE49-F238E27FC236}">
                <a16:creationId xmlns:a16="http://schemas.microsoft.com/office/drawing/2014/main" id="{EDD54660-7F04-4A18-AA86-1B74928C026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2499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a:xfrm>
            <a:off x="179512" y="1988840"/>
            <a:ext cx="8784976" cy="2736304"/>
          </a:xfrm>
        </p:spPr>
        <p:txBody>
          <a:bodyPr/>
          <a:lstStyle/>
          <a:p>
            <a:r>
              <a:rPr lang="en-CA" dirty="0"/>
              <a:t>PRIVACY / DATA PROTECTION LAW IN CANADA… </a:t>
            </a:r>
            <a:br>
              <a:rPr lang="en-CA" dirty="0"/>
            </a:br>
            <a:r>
              <a:rPr lang="en-CA" dirty="0"/>
              <a:t>SOME Stuff I want to fill in</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8507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612D-0B2E-462E-A53D-7DA22205D7CC}"/>
              </a:ext>
            </a:extLst>
          </p:cNvPr>
          <p:cNvSpPr>
            <a:spLocks noGrp="1"/>
          </p:cNvSpPr>
          <p:nvPr>
            <p:ph type="title"/>
          </p:nvPr>
        </p:nvSpPr>
        <p:spPr/>
        <p:txBody>
          <a:bodyPr/>
          <a:lstStyle/>
          <a:p>
            <a:r>
              <a:rPr lang="en-CA" dirty="0"/>
              <a:t>PIPEDA – Fed. v. Prov.</a:t>
            </a:r>
          </a:p>
        </p:txBody>
      </p:sp>
      <p:sp>
        <p:nvSpPr>
          <p:cNvPr id="3" name="Content Placeholder 2">
            <a:extLst>
              <a:ext uri="{FF2B5EF4-FFF2-40B4-BE49-F238E27FC236}">
                <a16:creationId xmlns:a16="http://schemas.microsoft.com/office/drawing/2014/main" id="{2C8CD1A0-6A8B-4705-ACA8-B8D54E2AB1F9}"/>
              </a:ext>
            </a:extLst>
          </p:cNvPr>
          <p:cNvSpPr>
            <a:spLocks noGrp="1"/>
          </p:cNvSpPr>
          <p:nvPr>
            <p:ph idx="1"/>
          </p:nvPr>
        </p:nvSpPr>
        <p:spPr/>
        <p:txBody>
          <a:bodyPr/>
          <a:lstStyle/>
          <a:p>
            <a:pPr marL="0" indent="0">
              <a:buNone/>
            </a:pPr>
            <a:r>
              <a:rPr lang="en-CA" u="sng" dirty="0"/>
              <a:t>General Rule:</a:t>
            </a:r>
          </a:p>
          <a:p>
            <a:pPr marL="0" indent="0">
              <a:buNone/>
            </a:pPr>
            <a:r>
              <a:rPr lang="en-CA" dirty="0"/>
              <a:t>PIPEDA will not apply to an organization that operates wholly within a province that has </a:t>
            </a:r>
            <a:r>
              <a:rPr lang="en-CA" b="1" dirty="0"/>
              <a:t>legislation that has been deemed substantially similar to PIPEDA</a:t>
            </a:r>
            <a:r>
              <a:rPr lang="en-CA" dirty="0"/>
              <a:t>, unless the personal information crosses provincial or national borders</a:t>
            </a:r>
          </a:p>
          <a:p>
            <a:pPr marL="0" indent="0">
              <a:buNone/>
            </a:pPr>
            <a:r>
              <a:rPr lang="en-CA" dirty="0">
                <a:sym typeface="Wingdings" panose="05000000000000000000" pitchFamily="2" charset="2"/>
              </a:rPr>
              <a:t> Que, BC, AB</a:t>
            </a:r>
            <a:endParaRPr lang="en-CA" dirty="0"/>
          </a:p>
        </p:txBody>
      </p:sp>
      <p:sp>
        <p:nvSpPr>
          <p:cNvPr id="4" name="Footer Placeholder 3">
            <a:extLst>
              <a:ext uri="{FF2B5EF4-FFF2-40B4-BE49-F238E27FC236}">
                <a16:creationId xmlns:a16="http://schemas.microsoft.com/office/drawing/2014/main" id="{65D6887C-6B52-494D-A152-18369E23ADB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22262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00D0-6E41-41B7-986B-D6DEECB58493}"/>
              </a:ext>
            </a:extLst>
          </p:cNvPr>
          <p:cNvSpPr>
            <a:spLocks noGrp="1"/>
          </p:cNvSpPr>
          <p:nvPr>
            <p:ph type="title"/>
          </p:nvPr>
        </p:nvSpPr>
        <p:spPr/>
        <p:txBody>
          <a:bodyPr/>
          <a:lstStyle/>
          <a:p>
            <a:r>
              <a:rPr lang="en-CA" dirty="0"/>
              <a:t>Other PI Legislation</a:t>
            </a:r>
          </a:p>
        </p:txBody>
      </p:sp>
      <p:sp>
        <p:nvSpPr>
          <p:cNvPr id="3" name="Content Placeholder 2">
            <a:extLst>
              <a:ext uri="{FF2B5EF4-FFF2-40B4-BE49-F238E27FC236}">
                <a16:creationId xmlns:a16="http://schemas.microsoft.com/office/drawing/2014/main" id="{7EBEE90D-D561-4BA8-B60E-601954DC95BD}"/>
              </a:ext>
            </a:extLst>
          </p:cNvPr>
          <p:cNvSpPr>
            <a:spLocks noGrp="1"/>
          </p:cNvSpPr>
          <p:nvPr>
            <p:ph idx="1"/>
          </p:nvPr>
        </p:nvSpPr>
        <p:spPr/>
        <p:txBody>
          <a:bodyPr/>
          <a:lstStyle/>
          <a:p>
            <a:r>
              <a:rPr lang="en-CA" b="1" dirty="0"/>
              <a:t>Not</a:t>
            </a:r>
            <a:r>
              <a:rPr lang="en-CA" dirty="0"/>
              <a:t> substantially-similar provincial legislation</a:t>
            </a:r>
          </a:p>
          <a:p>
            <a:r>
              <a:rPr lang="en-CA" dirty="0"/>
              <a:t>AB and BC </a:t>
            </a:r>
            <a:r>
              <a:rPr lang="en-CA" b="1" dirty="0"/>
              <a:t>employee</a:t>
            </a:r>
            <a:r>
              <a:rPr lang="en-CA" dirty="0"/>
              <a:t> PI legislation</a:t>
            </a:r>
          </a:p>
          <a:p>
            <a:r>
              <a:rPr lang="en-CA" dirty="0"/>
              <a:t>Fed laws e.g. the </a:t>
            </a:r>
            <a:r>
              <a:rPr lang="en-CA" i="1" dirty="0"/>
              <a:t>Bank Act</a:t>
            </a:r>
          </a:p>
          <a:p>
            <a:r>
              <a:rPr lang="en-CA" dirty="0"/>
              <a:t>Provincial laws e.g. the credit unions, consumer protection</a:t>
            </a:r>
          </a:p>
          <a:p>
            <a:r>
              <a:rPr lang="en-CA" dirty="0"/>
              <a:t>Professional organizations regulation </a:t>
            </a:r>
            <a:r>
              <a:rPr lang="en-CA" dirty="0">
                <a:sym typeface="Wingdings" panose="05000000000000000000" pitchFamily="2" charset="2"/>
              </a:rPr>
              <a:t> lawyers!</a:t>
            </a:r>
          </a:p>
          <a:p>
            <a:endParaRPr lang="en-CA" dirty="0"/>
          </a:p>
        </p:txBody>
      </p:sp>
      <p:sp>
        <p:nvSpPr>
          <p:cNvPr id="4" name="Footer Placeholder 3">
            <a:extLst>
              <a:ext uri="{FF2B5EF4-FFF2-40B4-BE49-F238E27FC236}">
                <a16:creationId xmlns:a16="http://schemas.microsoft.com/office/drawing/2014/main" id="{C995FEBF-4220-42C7-AEB2-B22758D4934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2199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7B02-5844-424C-9415-2A08472662F6}"/>
              </a:ext>
            </a:extLst>
          </p:cNvPr>
          <p:cNvSpPr>
            <a:spLocks noGrp="1"/>
          </p:cNvSpPr>
          <p:nvPr>
            <p:ph type="title"/>
          </p:nvPr>
        </p:nvSpPr>
        <p:spPr/>
        <p:txBody>
          <a:bodyPr/>
          <a:lstStyle/>
          <a:p>
            <a:r>
              <a:rPr lang="en-CA" dirty="0"/>
              <a:t>Privacy! Rights? Laws?</a:t>
            </a:r>
          </a:p>
        </p:txBody>
      </p:sp>
      <p:sp>
        <p:nvSpPr>
          <p:cNvPr id="3" name="Content Placeholder 2">
            <a:extLst>
              <a:ext uri="{FF2B5EF4-FFF2-40B4-BE49-F238E27FC236}">
                <a16:creationId xmlns:a16="http://schemas.microsoft.com/office/drawing/2014/main" id="{F247A4AB-1CED-4778-9EF3-15E9BECED2E4}"/>
              </a:ext>
            </a:extLst>
          </p:cNvPr>
          <p:cNvSpPr>
            <a:spLocks noGrp="1"/>
          </p:cNvSpPr>
          <p:nvPr>
            <p:ph idx="1"/>
          </p:nvPr>
        </p:nvSpPr>
        <p:spPr/>
        <p:txBody>
          <a:bodyPr/>
          <a:lstStyle/>
          <a:p>
            <a:pPr marL="0" indent="0">
              <a:buNone/>
            </a:pPr>
            <a:r>
              <a:rPr lang="en-CA" i="1" dirty="0"/>
              <a:t>Canadian Charter of Rights and Freedoms</a:t>
            </a:r>
          </a:p>
          <a:p>
            <a:pPr marL="0" indent="0">
              <a:buNone/>
            </a:pPr>
            <a:endParaRPr lang="en-CA" sz="2800" dirty="0"/>
          </a:p>
          <a:p>
            <a:pPr marL="0" indent="0">
              <a:buNone/>
            </a:pPr>
            <a:r>
              <a:rPr lang="en-CA" sz="2800" dirty="0"/>
              <a:t>7. Everyone has the right to life, liberty and security of the person and the right not to be deprived thereof except in accordance with the principles of fundamental justice.</a:t>
            </a:r>
          </a:p>
          <a:p>
            <a:pPr marL="0" indent="0">
              <a:buNone/>
            </a:pPr>
            <a:endParaRPr lang="en-CA" sz="2800" dirty="0"/>
          </a:p>
          <a:p>
            <a:pPr marL="0" indent="0">
              <a:buNone/>
            </a:pPr>
            <a:r>
              <a:rPr lang="en-CA" sz="2800" dirty="0"/>
              <a:t>8. Everyone has the right to be secure against unreasonable search or seizure.</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5E222FB1-2F14-486E-A847-15BCD735A7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5965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7B02-5844-424C-9415-2A08472662F6}"/>
              </a:ext>
            </a:extLst>
          </p:cNvPr>
          <p:cNvSpPr>
            <a:spLocks noGrp="1"/>
          </p:cNvSpPr>
          <p:nvPr>
            <p:ph type="title"/>
          </p:nvPr>
        </p:nvSpPr>
        <p:spPr/>
        <p:txBody>
          <a:bodyPr/>
          <a:lstStyle/>
          <a:p>
            <a:r>
              <a:rPr lang="en-CA" dirty="0"/>
              <a:t>Privacy! Rights! Laws! - Quebec</a:t>
            </a:r>
          </a:p>
        </p:txBody>
      </p:sp>
      <p:sp>
        <p:nvSpPr>
          <p:cNvPr id="3" name="Content Placeholder 2">
            <a:extLst>
              <a:ext uri="{FF2B5EF4-FFF2-40B4-BE49-F238E27FC236}">
                <a16:creationId xmlns:a16="http://schemas.microsoft.com/office/drawing/2014/main" id="{F247A4AB-1CED-4778-9EF3-15E9BECED2E4}"/>
              </a:ext>
            </a:extLst>
          </p:cNvPr>
          <p:cNvSpPr>
            <a:spLocks noGrp="1"/>
          </p:cNvSpPr>
          <p:nvPr>
            <p:ph idx="1"/>
          </p:nvPr>
        </p:nvSpPr>
        <p:spPr/>
        <p:txBody>
          <a:bodyPr/>
          <a:lstStyle/>
          <a:p>
            <a:pPr marL="0" indent="0">
              <a:buNone/>
            </a:pPr>
            <a:r>
              <a:rPr lang="en-CA" i="1" dirty="0"/>
              <a:t>Quebec Charter of Human Rights and Freedoms</a:t>
            </a:r>
            <a:endParaRPr lang="en-CA" dirty="0"/>
          </a:p>
          <a:p>
            <a:pPr marL="0" indent="0">
              <a:buNone/>
            </a:pPr>
            <a:endParaRPr lang="en-CA" i="1" dirty="0"/>
          </a:p>
          <a:p>
            <a:pPr marL="0" indent="0">
              <a:buNone/>
            </a:pPr>
            <a:r>
              <a:rPr lang="en-CA" b="1" dirty="0"/>
              <a:t>5.</a:t>
            </a:r>
            <a:r>
              <a:rPr lang="en-CA" dirty="0"/>
              <a:t> Every person has a right to respect for his private life.</a:t>
            </a:r>
          </a:p>
          <a:p>
            <a:pPr marL="0" indent="0">
              <a:buNone/>
            </a:pPr>
            <a:endParaRPr lang="en-CA" dirty="0"/>
          </a:p>
          <a:p>
            <a:pPr marL="0" indent="0">
              <a:buNone/>
            </a:pPr>
            <a:r>
              <a:rPr lang="en-CA" b="1" dirty="0"/>
              <a:t>9.</a:t>
            </a:r>
            <a:r>
              <a:rPr lang="en-CA" dirty="0"/>
              <a:t> Every person has a right to non-disclosure of confidential information.</a:t>
            </a:r>
          </a:p>
          <a:p>
            <a:pPr marL="0" indent="0">
              <a:buNone/>
            </a:pPr>
            <a:endParaRPr lang="en-CA" dirty="0"/>
          </a:p>
        </p:txBody>
      </p:sp>
      <p:sp>
        <p:nvSpPr>
          <p:cNvPr id="4" name="Footer Placeholder 3">
            <a:extLst>
              <a:ext uri="{FF2B5EF4-FFF2-40B4-BE49-F238E27FC236}">
                <a16:creationId xmlns:a16="http://schemas.microsoft.com/office/drawing/2014/main" id="{5E222FB1-2F14-486E-A847-15BCD735A7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55853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7B02-5844-424C-9415-2A08472662F6}"/>
              </a:ext>
            </a:extLst>
          </p:cNvPr>
          <p:cNvSpPr>
            <a:spLocks noGrp="1"/>
          </p:cNvSpPr>
          <p:nvPr>
            <p:ph type="title"/>
          </p:nvPr>
        </p:nvSpPr>
        <p:spPr/>
        <p:txBody>
          <a:bodyPr/>
          <a:lstStyle/>
          <a:p>
            <a:r>
              <a:rPr lang="en-CA" dirty="0"/>
              <a:t>Privacy! Rights! Laws! - Quebec</a:t>
            </a:r>
          </a:p>
        </p:txBody>
      </p:sp>
      <p:sp>
        <p:nvSpPr>
          <p:cNvPr id="3" name="Content Placeholder 2">
            <a:extLst>
              <a:ext uri="{FF2B5EF4-FFF2-40B4-BE49-F238E27FC236}">
                <a16:creationId xmlns:a16="http://schemas.microsoft.com/office/drawing/2014/main" id="{F247A4AB-1CED-4778-9EF3-15E9BECED2E4}"/>
              </a:ext>
            </a:extLst>
          </p:cNvPr>
          <p:cNvSpPr>
            <a:spLocks noGrp="1"/>
          </p:cNvSpPr>
          <p:nvPr>
            <p:ph idx="1"/>
          </p:nvPr>
        </p:nvSpPr>
        <p:spPr>
          <a:xfrm>
            <a:off x="457200" y="1417638"/>
            <a:ext cx="8229600" cy="4708525"/>
          </a:xfrm>
        </p:spPr>
        <p:txBody>
          <a:bodyPr/>
          <a:lstStyle/>
          <a:p>
            <a:pPr marL="0" indent="0">
              <a:buNone/>
            </a:pPr>
            <a:r>
              <a:rPr lang="en-CA" i="1" u="sng" dirty="0"/>
              <a:t>Civil Code of Quebec</a:t>
            </a:r>
            <a:endParaRPr lang="en-CA" u="sng" dirty="0"/>
          </a:p>
          <a:p>
            <a:pPr marL="0" indent="0">
              <a:buNone/>
            </a:pPr>
            <a:r>
              <a:rPr lang="en-CA" sz="2400" b="1" dirty="0"/>
              <a:t>35.</a:t>
            </a:r>
            <a:r>
              <a:rPr lang="en-CA" sz="2400" dirty="0"/>
              <a:t> Every person has a right to the respect of his reputation and privacy.</a:t>
            </a:r>
          </a:p>
          <a:p>
            <a:pPr marL="0" indent="0">
              <a:buNone/>
            </a:pPr>
            <a:r>
              <a:rPr lang="en-CA" sz="2400" dirty="0"/>
              <a:t>The privacy of a person may not be invaded without the consent of the person or without the invasion being authorized by law.</a:t>
            </a:r>
          </a:p>
          <a:p>
            <a:pPr marL="0" indent="0">
              <a:buNone/>
            </a:pPr>
            <a:endParaRPr lang="en-CA" i="1" dirty="0"/>
          </a:p>
          <a:p>
            <a:pPr marL="0" indent="0">
              <a:buNone/>
            </a:pPr>
            <a:r>
              <a:rPr lang="en-CA" sz="2800" dirty="0">
                <a:sym typeface="Wingdings" panose="05000000000000000000" pitchFamily="2" charset="2"/>
              </a:rPr>
              <a:t> </a:t>
            </a:r>
            <a:r>
              <a:rPr lang="en-CA" sz="2800" dirty="0"/>
              <a:t>ss. 35-40 CCQ given effect in Quebec’s </a:t>
            </a:r>
            <a:r>
              <a:rPr lang="en-CA" sz="2800" i="1" dirty="0"/>
              <a:t>An Act respecting the protection of personal information in the private sector </a:t>
            </a:r>
            <a:r>
              <a:rPr lang="en-CA" sz="2800" dirty="0"/>
              <a:t>(see its s.1)</a:t>
            </a:r>
            <a:endParaRPr lang="en-CA" sz="2800" i="1" dirty="0"/>
          </a:p>
          <a:p>
            <a:pPr marL="0" indent="0">
              <a:buNone/>
            </a:pPr>
            <a:endParaRPr lang="en-CA" dirty="0"/>
          </a:p>
        </p:txBody>
      </p:sp>
      <p:sp>
        <p:nvSpPr>
          <p:cNvPr id="4" name="Footer Placeholder 3">
            <a:extLst>
              <a:ext uri="{FF2B5EF4-FFF2-40B4-BE49-F238E27FC236}">
                <a16:creationId xmlns:a16="http://schemas.microsoft.com/office/drawing/2014/main" id="{5E222FB1-2F14-486E-A847-15BCD735A7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5769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ADBD-E3AA-41AB-81DD-6ABF8E9578C5}"/>
              </a:ext>
            </a:extLst>
          </p:cNvPr>
          <p:cNvSpPr>
            <a:spLocks noGrp="1"/>
          </p:cNvSpPr>
          <p:nvPr>
            <p:ph type="title"/>
          </p:nvPr>
        </p:nvSpPr>
        <p:spPr/>
        <p:txBody>
          <a:bodyPr/>
          <a:lstStyle/>
          <a:p>
            <a:r>
              <a:rPr lang="en-CA" dirty="0"/>
              <a:t>Worldwide</a:t>
            </a:r>
            <a:r>
              <a:rPr lang="fr-CA" dirty="0"/>
              <a:t> Privacy Laws</a:t>
            </a:r>
            <a:endParaRPr lang="en-CA" dirty="0"/>
          </a:p>
        </p:txBody>
      </p:sp>
      <p:sp>
        <p:nvSpPr>
          <p:cNvPr id="3" name="Text Placeholder 2">
            <a:extLst>
              <a:ext uri="{FF2B5EF4-FFF2-40B4-BE49-F238E27FC236}">
                <a16:creationId xmlns:a16="http://schemas.microsoft.com/office/drawing/2014/main" id="{E04F4EF0-5A70-4647-BF47-B085BB2BD52F}"/>
              </a:ext>
            </a:extLst>
          </p:cNvPr>
          <p:cNvSpPr>
            <a:spLocks noGrp="1"/>
          </p:cNvSpPr>
          <p:nvPr>
            <p:ph type="body" idx="1"/>
          </p:nvPr>
        </p:nvSpPr>
        <p:spPr/>
        <p:txBody>
          <a:bodyPr/>
          <a:lstStyle/>
          <a:p>
            <a:r>
              <a:rPr lang="fr-CA" dirty="0"/>
              <a:t>USA</a:t>
            </a:r>
            <a:endParaRPr lang="en-CA" dirty="0"/>
          </a:p>
        </p:txBody>
      </p:sp>
      <p:sp>
        <p:nvSpPr>
          <p:cNvPr id="4" name="Content Placeholder 3">
            <a:extLst>
              <a:ext uri="{FF2B5EF4-FFF2-40B4-BE49-F238E27FC236}">
                <a16:creationId xmlns:a16="http://schemas.microsoft.com/office/drawing/2014/main" id="{F54573E7-3AC2-4580-90A0-4A2E011F1AAA}"/>
              </a:ext>
            </a:extLst>
          </p:cNvPr>
          <p:cNvSpPr>
            <a:spLocks noGrp="1"/>
          </p:cNvSpPr>
          <p:nvPr>
            <p:ph sz="half" idx="2"/>
          </p:nvPr>
        </p:nvSpPr>
        <p:spPr/>
        <p:txBody>
          <a:bodyPr/>
          <a:lstStyle/>
          <a:p>
            <a:pPr marL="0" indent="0">
              <a:buNone/>
            </a:pPr>
            <a:r>
              <a:rPr lang="fr-CA" u="sng" dirty="0"/>
              <a:t>National </a:t>
            </a:r>
            <a:r>
              <a:rPr lang="fr-CA" u="sng" dirty="0" err="1"/>
              <a:t>laws</a:t>
            </a:r>
            <a:endParaRPr lang="fr-CA" u="sng" dirty="0"/>
          </a:p>
          <a:p>
            <a:r>
              <a:rPr lang="fr-CA" dirty="0"/>
              <a:t>None!</a:t>
            </a:r>
          </a:p>
          <a:p>
            <a:r>
              <a:rPr lang="fr-CA" dirty="0"/>
              <a:t>Gramm-Leach-</a:t>
            </a:r>
            <a:r>
              <a:rPr lang="fr-CA" dirty="0" err="1"/>
              <a:t>Bliley</a:t>
            </a:r>
            <a:r>
              <a:rPr lang="fr-CA" dirty="0"/>
              <a:t> </a:t>
            </a:r>
            <a:r>
              <a:rPr lang="fr-CA" dirty="0" err="1"/>
              <a:t>Act</a:t>
            </a:r>
            <a:r>
              <a:rPr lang="fr-CA" dirty="0"/>
              <a:t> for </a:t>
            </a:r>
            <a:r>
              <a:rPr lang="en-CA" dirty="0"/>
              <a:t>financial</a:t>
            </a:r>
            <a:r>
              <a:rPr lang="fr-CA" dirty="0"/>
              <a:t> info</a:t>
            </a:r>
          </a:p>
          <a:p>
            <a:r>
              <a:rPr lang="en-US" dirty="0"/>
              <a:t>Health Insurance Portability and Accountability Act</a:t>
            </a:r>
            <a:r>
              <a:rPr lang="fr-CA" dirty="0"/>
              <a:t> (HIPAA) for </a:t>
            </a:r>
            <a:r>
              <a:rPr lang="en-CA" dirty="0"/>
              <a:t>health</a:t>
            </a:r>
            <a:r>
              <a:rPr lang="fr-CA" dirty="0"/>
              <a:t> data</a:t>
            </a:r>
          </a:p>
          <a:p>
            <a:pPr marL="0" indent="0">
              <a:buNone/>
            </a:pPr>
            <a:r>
              <a:rPr lang="fr-CA" u="sng" dirty="0"/>
              <a:t>State </a:t>
            </a:r>
            <a:r>
              <a:rPr lang="en-CA" u="sng" dirty="0"/>
              <a:t>laws</a:t>
            </a:r>
          </a:p>
          <a:p>
            <a:pPr marL="0" indent="0">
              <a:buNone/>
            </a:pPr>
            <a:r>
              <a:rPr lang="fr-CA" dirty="0"/>
              <a:t>California, Colorado, Virginia</a:t>
            </a:r>
            <a:endParaRPr lang="en-CA" dirty="0"/>
          </a:p>
        </p:txBody>
      </p:sp>
      <p:sp>
        <p:nvSpPr>
          <p:cNvPr id="5" name="Text Placeholder 4">
            <a:extLst>
              <a:ext uri="{FF2B5EF4-FFF2-40B4-BE49-F238E27FC236}">
                <a16:creationId xmlns:a16="http://schemas.microsoft.com/office/drawing/2014/main" id="{B1561DDC-7391-4F24-9281-C2C5A5B10561}"/>
              </a:ext>
            </a:extLst>
          </p:cNvPr>
          <p:cNvSpPr>
            <a:spLocks noGrp="1"/>
          </p:cNvSpPr>
          <p:nvPr>
            <p:ph type="body" sz="quarter" idx="3"/>
          </p:nvPr>
        </p:nvSpPr>
        <p:spPr/>
        <p:txBody>
          <a:bodyPr/>
          <a:lstStyle/>
          <a:p>
            <a:r>
              <a:rPr lang="fr-CA" dirty="0"/>
              <a:t>Europe</a:t>
            </a:r>
            <a:endParaRPr lang="en-CA" dirty="0"/>
          </a:p>
        </p:txBody>
      </p:sp>
      <p:sp>
        <p:nvSpPr>
          <p:cNvPr id="6" name="Content Placeholder 5">
            <a:extLst>
              <a:ext uri="{FF2B5EF4-FFF2-40B4-BE49-F238E27FC236}">
                <a16:creationId xmlns:a16="http://schemas.microsoft.com/office/drawing/2014/main" id="{1C13178F-D839-4836-B78F-75B1D8D1BE9B}"/>
              </a:ext>
            </a:extLst>
          </p:cNvPr>
          <p:cNvSpPr>
            <a:spLocks noGrp="1"/>
          </p:cNvSpPr>
          <p:nvPr>
            <p:ph sz="quarter" idx="4"/>
          </p:nvPr>
        </p:nvSpPr>
        <p:spPr/>
        <p:txBody>
          <a:bodyPr/>
          <a:lstStyle/>
          <a:p>
            <a:pPr marL="0" indent="0">
              <a:buNone/>
            </a:pPr>
            <a:r>
              <a:rPr lang="en-CA" dirty="0"/>
              <a:t>GDPR, see class November 1</a:t>
            </a:r>
          </a:p>
          <a:p>
            <a:pPr marL="0" indent="0">
              <a:buNone/>
            </a:pPr>
            <a:endParaRPr lang="en-CA" dirty="0"/>
          </a:p>
          <a:p>
            <a:pPr marL="0" indent="0">
              <a:buNone/>
            </a:pPr>
            <a:endParaRPr lang="en-CA" dirty="0"/>
          </a:p>
          <a:p>
            <a:pPr marL="0" indent="0">
              <a:buNone/>
            </a:pPr>
            <a:r>
              <a:rPr lang="en-CA" u="sng" dirty="0"/>
              <a:t>Modeled After Europe </a:t>
            </a:r>
            <a:r>
              <a:rPr lang="en-CA" u="sng" dirty="0" err="1"/>
              <a:t>kinda</a:t>
            </a:r>
            <a:r>
              <a:rPr lang="en-CA" u="sng" dirty="0"/>
              <a:t> </a:t>
            </a:r>
            <a:r>
              <a:rPr lang="en-CA" u="sng" dirty="0" err="1"/>
              <a:t>sorta</a:t>
            </a:r>
            <a:r>
              <a:rPr lang="en-CA" u="sng" dirty="0"/>
              <a:t> mostly</a:t>
            </a:r>
          </a:p>
          <a:p>
            <a:pPr marL="0" indent="0">
              <a:buNone/>
            </a:pPr>
            <a:endParaRPr lang="en-CA" dirty="0"/>
          </a:p>
          <a:p>
            <a:pPr marL="0" indent="0">
              <a:buNone/>
            </a:pPr>
            <a:r>
              <a:rPr lang="en-CA" dirty="0"/>
              <a:t>South Africa (POPIA)</a:t>
            </a:r>
          </a:p>
          <a:p>
            <a:pPr marL="0" indent="0">
              <a:buNone/>
            </a:pPr>
            <a:r>
              <a:rPr lang="en-CA" dirty="0"/>
              <a:t>Brazil (LGPD)</a:t>
            </a:r>
          </a:p>
        </p:txBody>
      </p:sp>
      <p:sp>
        <p:nvSpPr>
          <p:cNvPr id="7" name="Footer Placeholder 6">
            <a:extLst>
              <a:ext uri="{FF2B5EF4-FFF2-40B4-BE49-F238E27FC236}">
                <a16:creationId xmlns:a16="http://schemas.microsoft.com/office/drawing/2014/main" id="{1258DD77-3C2E-404D-B353-88DD85C81A6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8548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5</a:t>
            </a:r>
            <a:endParaRPr lang="en-US" dirty="0"/>
          </a:p>
        </p:txBody>
      </p:sp>
      <p:sp>
        <p:nvSpPr>
          <p:cNvPr id="37892" name="Content Placeholder 2"/>
          <p:cNvSpPr>
            <a:spLocks noGrp="1"/>
          </p:cNvSpPr>
          <p:nvPr>
            <p:ph idx="1"/>
          </p:nvPr>
        </p:nvSpPr>
        <p:spPr>
          <a:xfrm>
            <a:off x="457200" y="1412776"/>
            <a:ext cx="8229600" cy="5040412"/>
          </a:xfrm>
        </p:spPr>
        <p:txBody>
          <a:bodyPr/>
          <a:lstStyle/>
          <a:p>
            <a:pPr eaLnBrk="1" hangingPunct="1">
              <a:defRPr/>
            </a:pPr>
            <a:r>
              <a:rPr lang="en-CA" sz="2800" dirty="0"/>
              <a:t>Next week class 6 </a:t>
            </a:r>
            <a:r>
              <a:rPr lang="en-CA" sz="2800" b="1" dirty="0"/>
              <a:t>Friday October 14 </a:t>
            </a:r>
            <a:r>
              <a:rPr lang="en-CA" sz="2800" dirty="0"/>
              <a:t>FUCK YEAH FUN-TIME!</a:t>
            </a:r>
          </a:p>
          <a:p>
            <a:pPr lvl="1" eaLnBrk="1" hangingPunct="1">
              <a:buBlip>
                <a:blip r:embed="rId3">
                  <a:extLst>
                    <a:ext uri="{837473B0-CC2E-450A-ABE3-18F120FF3D39}">
                      <a1611:picAttrSrcUrl xmlns:a1611="http://schemas.microsoft.com/office/drawing/2016/11/main" r:id="rId4"/>
                    </a:ext>
                  </a:extLst>
                </a:blip>
              </a:buBlip>
              <a:defRPr/>
            </a:pPr>
            <a:r>
              <a:rPr lang="en-CA" dirty="0"/>
              <a:t>Half class!</a:t>
            </a:r>
          </a:p>
          <a:p>
            <a:pPr lvl="1" eaLnBrk="1" hangingPunct="1">
              <a:buBlip>
                <a:blip r:embed="rId3">
                  <a:extLst>
                    <a:ext uri="{837473B0-CC2E-450A-ABE3-18F120FF3D39}">
                      <a1611:picAttrSrcUrl xmlns:a1611="http://schemas.microsoft.com/office/drawing/2016/11/main" r:id="rId4"/>
                    </a:ext>
                  </a:extLst>
                </a:blip>
              </a:buBlip>
              <a:defRPr/>
            </a:pPr>
            <a:r>
              <a:rPr lang="en-CA" dirty="0"/>
              <a:t>Via Zoom! (will send link by email next week)</a:t>
            </a:r>
          </a:p>
          <a:p>
            <a:pPr lvl="1" eaLnBrk="1" hangingPunct="1">
              <a:buBlip>
                <a:blip r:embed="rId3">
                  <a:extLst>
                    <a:ext uri="{837473B0-CC2E-450A-ABE3-18F120FF3D39}">
                      <a1611:picAttrSrcUrl xmlns:a1611="http://schemas.microsoft.com/office/drawing/2016/11/main" r:id="rId4"/>
                    </a:ext>
                  </a:extLst>
                </a:blip>
              </a:buBlip>
              <a:defRPr/>
            </a:pPr>
            <a:r>
              <a:rPr lang="en-CA" dirty="0"/>
              <a:t>Cocktails at ~5:30 featuring Honest Prof and the story of my career</a:t>
            </a:r>
          </a:p>
          <a:p>
            <a:pPr eaLnBrk="1" hangingPunct="1">
              <a:defRPr/>
            </a:pPr>
            <a:r>
              <a:rPr lang="en-CA" sz="2800" dirty="0"/>
              <a:t>“bleeding class syndrome” even today ugh I suck</a:t>
            </a:r>
          </a:p>
          <a:p>
            <a:pPr eaLnBrk="1" hangingPunct="1">
              <a:defRPr/>
            </a:pPr>
            <a:r>
              <a:rPr lang="en-CA" sz="2800" dirty="0"/>
              <a:t>Paper topics coming up on next slides</a:t>
            </a:r>
          </a:p>
          <a:p>
            <a:pPr eaLnBrk="1" hangingPunct="1">
              <a:defRPr/>
            </a:pPr>
            <a:r>
              <a:rPr lang="en-CA" sz="2800" dirty="0"/>
              <a:t>???</a:t>
            </a:r>
          </a:p>
          <a:p>
            <a:pPr marL="0" indent="0" eaLnBrk="1" hangingPunct="1">
              <a:buFont typeface="Arial" panose="020B0604020202020204" pitchFamily="34" charset="0"/>
              <a:buNone/>
              <a:defRPr/>
            </a:pPr>
            <a:endParaRPr lang="en-CA" altLang="en-US" sz="28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DCC98-869D-43F5-A400-B19EC5E11A24}"/>
              </a:ext>
            </a:extLst>
          </p:cNvPr>
          <p:cNvSpPr>
            <a:spLocks noGrp="1"/>
          </p:cNvSpPr>
          <p:nvPr>
            <p:ph type="title"/>
          </p:nvPr>
        </p:nvSpPr>
        <p:spPr>
          <a:xfrm>
            <a:off x="758031" y="0"/>
            <a:ext cx="7772400" cy="4725144"/>
          </a:xfrm>
        </p:spPr>
        <p:txBody>
          <a:bodyPr/>
          <a:lstStyle/>
          <a:p>
            <a:r>
              <a:rPr lang="en-CA" dirty="0"/>
              <a:t>(The office of) the privacy commissioner</a:t>
            </a:r>
          </a:p>
        </p:txBody>
      </p:sp>
      <p:sp>
        <p:nvSpPr>
          <p:cNvPr id="4" name="Footer Placeholder 3">
            <a:extLst>
              <a:ext uri="{FF2B5EF4-FFF2-40B4-BE49-F238E27FC236}">
                <a16:creationId xmlns:a16="http://schemas.microsoft.com/office/drawing/2014/main" id="{1DD77905-9601-4B84-A6DD-15E60C2D4463}"/>
              </a:ext>
            </a:extLst>
          </p:cNvPr>
          <p:cNvSpPr>
            <a:spLocks noGrp="1"/>
          </p:cNvSpPr>
          <p:nvPr>
            <p:ph type="ftr" sz="quarter" idx="11"/>
          </p:nvPr>
        </p:nvSpPr>
        <p:spPr/>
        <p:txBody>
          <a:bodyPr/>
          <a:lstStyle/>
          <a:p>
            <a:pPr>
              <a:defRPr/>
            </a:pPr>
            <a:r>
              <a:rPr lang="en-US"/>
              <a:t>Class 5</a:t>
            </a:r>
            <a:endParaRPr lang="en-US" dirty="0"/>
          </a:p>
        </p:txBody>
      </p:sp>
      <p:pic>
        <p:nvPicPr>
          <p:cNvPr id="1026" name="Picture 2" descr="Philippe Dufresne">
            <a:extLst>
              <a:ext uri="{FF2B5EF4-FFF2-40B4-BE49-F238E27FC236}">
                <a16:creationId xmlns:a16="http://schemas.microsoft.com/office/drawing/2014/main" id="{BD5FE937-9901-263D-EFC9-82EE6954F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00808"/>
            <a:ext cx="28575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priv.gc.ca/media/4150/dt_photo_landing.png">
            <a:extLst>
              <a:ext uri="{FF2B5EF4-FFF2-40B4-BE49-F238E27FC236}">
                <a16:creationId xmlns:a16="http://schemas.microsoft.com/office/drawing/2014/main" id="{25B5038E-E47D-5448-C0DF-6BCAA0E11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84" y="2585542"/>
            <a:ext cx="3476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3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D6B9-8189-4C88-940E-2742A91A7710}"/>
              </a:ext>
            </a:extLst>
          </p:cNvPr>
          <p:cNvSpPr>
            <a:spLocks noGrp="1"/>
          </p:cNvSpPr>
          <p:nvPr>
            <p:ph type="title"/>
          </p:nvPr>
        </p:nvSpPr>
        <p:spPr/>
        <p:txBody>
          <a:bodyPr/>
          <a:lstStyle/>
          <a:p>
            <a:r>
              <a:rPr lang="en-CA" dirty="0"/>
              <a:t>What does the PC do?</a:t>
            </a:r>
          </a:p>
        </p:txBody>
      </p:sp>
      <p:sp>
        <p:nvSpPr>
          <p:cNvPr id="3" name="Content Placeholder 2">
            <a:extLst>
              <a:ext uri="{FF2B5EF4-FFF2-40B4-BE49-F238E27FC236}">
                <a16:creationId xmlns:a16="http://schemas.microsoft.com/office/drawing/2014/main" id="{2224FE1C-C6A2-4825-9E9F-AD69A614CFD1}"/>
              </a:ext>
            </a:extLst>
          </p:cNvPr>
          <p:cNvSpPr>
            <a:spLocks noGrp="1"/>
          </p:cNvSpPr>
          <p:nvPr>
            <p:ph idx="1"/>
          </p:nvPr>
        </p:nvSpPr>
        <p:spPr>
          <a:xfrm>
            <a:off x="457200" y="1268760"/>
            <a:ext cx="8229600" cy="4857403"/>
          </a:xfrm>
        </p:spPr>
        <p:txBody>
          <a:bodyPr/>
          <a:lstStyle/>
          <a:p>
            <a:pPr marL="0" indent="0">
              <a:buNone/>
            </a:pPr>
            <a:r>
              <a:rPr lang="en-CA" dirty="0"/>
              <a:t>Not much!</a:t>
            </a:r>
          </a:p>
          <a:p>
            <a:pPr marL="0" indent="0">
              <a:buNone/>
            </a:pPr>
            <a:r>
              <a:rPr lang="en-CA" sz="1800" b="1" dirty="0"/>
              <a:t>11</a:t>
            </a:r>
            <a:r>
              <a:rPr lang="en-CA" sz="1800" dirty="0"/>
              <a:t> </a:t>
            </a:r>
            <a:r>
              <a:rPr lang="en-CA" sz="1800" b="1" dirty="0"/>
              <a:t>(1)</a:t>
            </a:r>
            <a:r>
              <a:rPr lang="en-CA" sz="1800" dirty="0"/>
              <a:t> </a:t>
            </a:r>
            <a:r>
              <a:rPr lang="en-CA" sz="1800" b="1" dirty="0"/>
              <a:t>An individual may file with the Commissioner a written complaint </a:t>
            </a:r>
            <a:r>
              <a:rPr lang="en-CA" sz="1800" dirty="0"/>
              <a:t>against an organization for contravening a provision of Division 1 or for not following a recommendation set out in Schedule 1.</a:t>
            </a:r>
          </a:p>
          <a:p>
            <a:pPr marL="0" indent="0">
              <a:buNone/>
            </a:pPr>
            <a:r>
              <a:rPr lang="en-CA" sz="1800" b="1" dirty="0"/>
              <a:t>(2)</a:t>
            </a:r>
            <a:r>
              <a:rPr lang="en-CA" sz="1800" dirty="0"/>
              <a:t> If the Commissioner is satisfied that there are reasonable grounds to investigate a matter under this Part, </a:t>
            </a:r>
            <a:r>
              <a:rPr lang="en-CA" sz="1800" b="1" dirty="0"/>
              <a:t>the Commissioner may initiate a complaint </a:t>
            </a:r>
            <a:r>
              <a:rPr lang="en-CA" sz="1800" dirty="0"/>
              <a:t>in respect of the matter.</a:t>
            </a:r>
          </a:p>
          <a:p>
            <a:pPr marL="0" indent="0">
              <a:buNone/>
            </a:pPr>
            <a:r>
              <a:rPr lang="en-CA" sz="1600" b="1" dirty="0"/>
              <a:t>12</a:t>
            </a:r>
            <a:r>
              <a:rPr lang="en-CA" sz="1600" dirty="0"/>
              <a:t> </a:t>
            </a:r>
            <a:r>
              <a:rPr lang="en-CA" sz="1600" b="1" dirty="0"/>
              <a:t>(1)</a:t>
            </a:r>
            <a:r>
              <a:rPr lang="en-CA" sz="1600" dirty="0"/>
              <a:t> </a:t>
            </a:r>
            <a:r>
              <a:rPr lang="en-CA" sz="1600" b="1" dirty="0"/>
              <a:t>The Commissioner shall conduct an investigation</a:t>
            </a:r>
            <a:r>
              <a:rPr lang="en-CA" sz="1600" dirty="0"/>
              <a:t> in respect of a complaint, unless the Commissioner is of the opinion that</a:t>
            </a:r>
          </a:p>
          <a:p>
            <a:pPr marL="0" indent="0">
              <a:buNone/>
            </a:pPr>
            <a:r>
              <a:rPr lang="en-CA" sz="1600" b="1" dirty="0"/>
              <a:t>(a)</a:t>
            </a:r>
            <a:r>
              <a:rPr lang="en-CA" sz="1600" dirty="0"/>
              <a:t> the complainant ought first to exhaust grievance or review procedures otherwise reasonably available;</a:t>
            </a:r>
          </a:p>
          <a:p>
            <a:pPr marL="0" indent="0">
              <a:buNone/>
            </a:pPr>
            <a:r>
              <a:rPr lang="en-CA" sz="1600" b="1" dirty="0"/>
              <a:t>(b)</a:t>
            </a:r>
            <a:r>
              <a:rPr lang="en-CA" sz="1600" dirty="0"/>
              <a:t> the complaint could more appropriately be dealt with, initially or completely, by means of a procedure provided for under the laws of Canada, other than this Part, or the laws of a province; or</a:t>
            </a:r>
          </a:p>
          <a:p>
            <a:pPr marL="0" indent="0">
              <a:buNone/>
            </a:pPr>
            <a:r>
              <a:rPr lang="en-CA" sz="1600" b="1" dirty="0"/>
              <a:t>(c)</a:t>
            </a:r>
            <a:r>
              <a:rPr lang="en-CA" sz="1600" dirty="0"/>
              <a:t> the complaint was not filed within a reasonable period after the day on which the subject matter of the complaint arose.</a:t>
            </a:r>
          </a:p>
          <a:p>
            <a:pPr marL="0" indent="0">
              <a:buNone/>
            </a:pP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C1A74836-E9F2-4868-808F-793061B651F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7269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BD99-AF02-4846-B8F3-5522497249BA}"/>
              </a:ext>
            </a:extLst>
          </p:cNvPr>
          <p:cNvSpPr>
            <a:spLocks noGrp="1"/>
          </p:cNvSpPr>
          <p:nvPr>
            <p:ph type="title"/>
          </p:nvPr>
        </p:nvSpPr>
        <p:spPr/>
        <p:txBody>
          <a:bodyPr/>
          <a:lstStyle/>
          <a:p>
            <a:r>
              <a:rPr lang="en-CA" dirty="0"/>
              <a:t>What is the result of these investigations?</a:t>
            </a:r>
          </a:p>
        </p:txBody>
      </p:sp>
      <p:sp>
        <p:nvSpPr>
          <p:cNvPr id="3" name="Content Placeholder 2">
            <a:extLst>
              <a:ext uri="{FF2B5EF4-FFF2-40B4-BE49-F238E27FC236}">
                <a16:creationId xmlns:a16="http://schemas.microsoft.com/office/drawing/2014/main" id="{45CEBF4C-92C2-42AF-979A-4CE4E4E9ADC7}"/>
              </a:ext>
            </a:extLst>
          </p:cNvPr>
          <p:cNvSpPr>
            <a:spLocks noGrp="1"/>
          </p:cNvSpPr>
          <p:nvPr>
            <p:ph idx="1"/>
          </p:nvPr>
        </p:nvSpPr>
        <p:spPr/>
        <p:txBody>
          <a:bodyPr/>
          <a:lstStyle/>
          <a:p>
            <a:pPr marL="0" indent="0">
              <a:buNone/>
            </a:pPr>
            <a:r>
              <a:rPr lang="en-CA" dirty="0"/>
              <a:t>Not much!</a:t>
            </a:r>
          </a:p>
          <a:p>
            <a:pPr marL="0" indent="0">
              <a:buNone/>
            </a:pPr>
            <a:r>
              <a:rPr lang="en-CA" sz="2000" b="1" dirty="0"/>
              <a:t>13</a:t>
            </a:r>
            <a:r>
              <a:rPr lang="en-CA" sz="2000" dirty="0"/>
              <a:t> </a:t>
            </a:r>
            <a:r>
              <a:rPr lang="en-CA" sz="2000" b="1" dirty="0"/>
              <a:t>(1)</a:t>
            </a:r>
            <a:r>
              <a:rPr lang="en-CA" sz="2000" dirty="0"/>
              <a:t> The Commissioner shall, within one year after the day on which a complaint is filed or is initiated by the Commissioner, </a:t>
            </a:r>
            <a:r>
              <a:rPr lang="en-CA" sz="2000" b="1" dirty="0"/>
              <a:t>prepare a report </a:t>
            </a:r>
            <a:r>
              <a:rPr lang="en-CA" sz="2000" dirty="0"/>
              <a:t>that contains</a:t>
            </a:r>
          </a:p>
          <a:p>
            <a:pPr marL="0" indent="0">
              <a:buNone/>
            </a:pPr>
            <a:r>
              <a:rPr lang="en-CA" sz="2000" b="1" dirty="0"/>
              <a:t>(a)</a:t>
            </a:r>
            <a:r>
              <a:rPr lang="en-CA" sz="2000" dirty="0"/>
              <a:t> the Commissioner’s findings and </a:t>
            </a:r>
            <a:r>
              <a:rPr lang="en-CA" sz="2000" b="1" dirty="0"/>
              <a:t>recommendations</a:t>
            </a:r>
            <a:r>
              <a:rPr lang="en-CA" sz="2000" dirty="0"/>
              <a:t>;</a:t>
            </a:r>
          </a:p>
          <a:p>
            <a:pPr marL="0" indent="0">
              <a:buNone/>
            </a:pPr>
            <a:r>
              <a:rPr lang="en-CA" sz="2000" b="1" dirty="0"/>
              <a:t>(b)</a:t>
            </a:r>
            <a:r>
              <a:rPr lang="en-CA" sz="2000" dirty="0"/>
              <a:t> any settlement that was reached by the parties;</a:t>
            </a:r>
          </a:p>
          <a:p>
            <a:pPr marL="0" indent="0">
              <a:buNone/>
            </a:pPr>
            <a:r>
              <a:rPr lang="en-CA" sz="2000" b="1" dirty="0"/>
              <a:t>(c)</a:t>
            </a:r>
            <a:r>
              <a:rPr lang="en-CA" sz="2000" dirty="0"/>
              <a:t> if appropriate, a </a:t>
            </a:r>
            <a:r>
              <a:rPr lang="en-CA" sz="2000" b="1" dirty="0"/>
              <a:t>request</a:t>
            </a:r>
            <a:r>
              <a:rPr lang="en-CA" sz="2000" dirty="0"/>
              <a:t> that the organization give the Commissioner, within a specified time, notice of any action taken or proposed to be taken to implement the recommendations contained in the report or reasons why no such action has been or is proposed to be taken; and</a:t>
            </a:r>
          </a:p>
          <a:p>
            <a:pPr marL="0" indent="0">
              <a:buNone/>
            </a:pPr>
            <a:r>
              <a:rPr lang="en-CA" sz="2000" b="1" dirty="0"/>
              <a:t>(d)</a:t>
            </a:r>
            <a:r>
              <a:rPr lang="en-CA" sz="2000" dirty="0"/>
              <a:t> the recourse, if any, that is available under section 14.</a:t>
            </a:r>
          </a:p>
          <a:p>
            <a:pPr marL="0" indent="0">
              <a:buNone/>
            </a:pPr>
            <a:endParaRPr lang="en-CA" sz="2000" dirty="0"/>
          </a:p>
        </p:txBody>
      </p:sp>
      <p:sp>
        <p:nvSpPr>
          <p:cNvPr id="4" name="Footer Placeholder 3">
            <a:extLst>
              <a:ext uri="{FF2B5EF4-FFF2-40B4-BE49-F238E27FC236}">
                <a16:creationId xmlns:a16="http://schemas.microsoft.com/office/drawing/2014/main" id="{FCDA5E79-C081-411F-88B5-F079D0D55BD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3268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FEAB-7FF4-4D25-A80E-CFCD316282B1}"/>
              </a:ext>
            </a:extLst>
          </p:cNvPr>
          <p:cNvSpPr>
            <a:spLocks noGrp="1"/>
          </p:cNvSpPr>
          <p:nvPr>
            <p:ph type="title"/>
          </p:nvPr>
        </p:nvSpPr>
        <p:spPr/>
        <p:txBody>
          <a:bodyPr/>
          <a:lstStyle/>
          <a:p>
            <a:r>
              <a:rPr lang="en-CA" dirty="0"/>
              <a:t>But wait, there’s more!</a:t>
            </a:r>
          </a:p>
        </p:txBody>
      </p:sp>
      <p:sp>
        <p:nvSpPr>
          <p:cNvPr id="3" name="Content Placeholder 2">
            <a:extLst>
              <a:ext uri="{FF2B5EF4-FFF2-40B4-BE49-F238E27FC236}">
                <a16:creationId xmlns:a16="http://schemas.microsoft.com/office/drawing/2014/main" id="{0328AC6F-29C4-464D-AD3F-990B0999E5A0}"/>
              </a:ext>
            </a:extLst>
          </p:cNvPr>
          <p:cNvSpPr>
            <a:spLocks noGrp="1"/>
          </p:cNvSpPr>
          <p:nvPr>
            <p:ph idx="1"/>
          </p:nvPr>
        </p:nvSpPr>
        <p:spPr/>
        <p:txBody>
          <a:bodyPr/>
          <a:lstStyle/>
          <a:p>
            <a:pPr marL="0" indent="0">
              <a:buNone/>
            </a:pPr>
            <a:r>
              <a:rPr lang="en-CA" dirty="0"/>
              <a:t>Still not much:</a:t>
            </a:r>
          </a:p>
          <a:p>
            <a:pPr marL="0" indent="0">
              <a:buNone/>
            </a:pPr>
            <a:endParaRPr lang="en-CA" dirty="0"/>
          </a:p>
          <a:p>
            <a:pPr marL="0" indent="0">
              <a:buNone/>
            </a:pPr>
            <a:r>
              <a:rPr lang="en-CA" sz="2400" b="1" dirty="0"/>
              <a:t>17.1</a:t>
            </a:r>
            <a:r>
              <a:rPr lang="en-CA" sz="2400" dirty="0"/>
              <a:t> </a:t>
            </a:r>
            <a:r>
              <a:rPr lang="en-CA" sz="2400" b="1" dirty="0"/>
              <a:t>(1)</a:t>
            </a:r>
            <a:r>
              <a:rPr lang="en-CA" sz="2400" dirty="0"/>
              <a:t> If the Commissioner believes on reasonable grounds that an organization has committed, is about to commit or is likely to commit an act or omission that could constitute a contravention of a provision of Division 1 or 1.1 or a failure to follow a recommendation set out in Schedule 1, the </a:t>
            </a:r>
            <a:r>
              <a:rPr lang="en-CA" sz="2400" b="1" dirty="0"/>
              <a:t>Commissioner </a:t>
            </a:r>
            <a:r>
              <a:rPr lang="en-CA" sz="4000" b="1" dirty="0"/>
              <a:t>may</a:t>
            </a:r>
            <a:r>
              <a:rPr lang="en-CA" sz="2400" b="1" dirty="0"/>
              <a:t> enter into a compliance agreement</a:t>
            </a:r>
            <a:r>
              <a:rPr lang="en-CA" sz="2400" dirty="0"/>
              <a:t>, aimed at ensuring compliance with this Part, with that organization.</a:t>
            </a:r>
          </a:p>
        </p:txBody>
      </p:sp>
      <p:sp>
        <p:nvSpPr>
          <p:cNvPr id="4" name="Footer Placeholder 3">
            <a:extLst>
              <a:ext uri="{FF2B5EF4-FFF2-40B4-BE49-F238E27FC236}">
                <a16:creationId xmlns:a16="http://schemas.microsoft.com/office/drawing/2014/main" id="{A68BF896-2E35-4D3E-A2E2-62F65B2A4CC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4218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FEAB-7FF4-4D25-A80E-CFCD316282B1}"/>
              </a:ext>
            </a:extLst>
          </p:cNvPr>
          <p:cNvSpPr>
            <a:spLocks noGrp="1"/>
          </p:cNvSpPr>
          <p:nvPr>
            <p:ph type="title"/>
          </p:nvPr>
        </p:nvSpPr>
        <p:spPr/>
        <p:txBody>
          <a:bodyPr/>
          <a:lstStyle/>
          <a:p>
            <a:r>
              <a:rPr lang="en-CA" dirty="0"/>
              <a:t>But wait, there’s more!</a:t>
            </a:r>
          </a:p>
        </p:txBody>
      </p:sp>
      <p:sp>
        <p:nvSpPr>
          <p:cNvPr id="3" name="Content Placeholder 2">
            <a:extLst>
              <a:ext uri="{FF2B5EF4-FFF2-40B4-BE49-F238E27FC236}">
                <a16:creationId xmlns:a16="http://schemas.microsoft.com/office/drawing/2014/main" id="{0328AC6F-29C4-464D-AD3F-990B0999E5A0}"/>
              </a:ext>
            </a:extLst>
          </p:cNvPr>
          <p:cNvSpPr>
            <a:spLocks noGrp="1"/>
          </p:cNvSpPr>
          <p:nvPr>
            <p:ph idx="1"/>
          </p:nvPr>
        </p:nvSpPr>
        <p:spPr/>
        <p:txBody>
          <a:bodyPr/>
          <a:lstStyle/>
          <a:p>
            <a:pPr marL="0" indent="0">
              <a:buNone/>
            </a:pPr>
            <a:r>
              <a:rPr lang="en-CA" i="1" dirty="0"/>
              <a:t>Still</a:t>
            </a:r>
            <a:r>
              <a:rPr lang="en-CA" dirty="0"/>
              <a:t> not much:</a:t>
            </a:r>
          </a:p>
          <a:p>
            <a:pPr marL="0" indent="0">
              <a:buNone/>
            </a:pPr>
            <a:r>
              <a:rPr lang="en-CA" sz="2400" dirty="0"/>
              <a:t>18 (1) The Commissioner may, on reasonable notice and at any reasonable time, </a:t>
            </a:r>
            <a:r>
              <a:rPr lang="en-CA" sz="2400" b="1" dirty="0"/>
              <a:t>audit</a:t>
            </a:r>
            <a:r>
              <a:rPr lang="en-CA" sz="2400" dirty="0"/>
              <a:t> the personal information management practices of an organization if the Commissioner has reasonable grounds to believe that the organization has contravened a provision of Division 1 or 1.1 or is not following a recommendation set out in Schedule 1</a:t>
            </a:r>
          </a:p>
          <a:p>
            <a:pPr marL="0" indent="0">
              <a:buNone/>
            </a:pPr>
            <a:r>
              <a:rPr lang="en-CA" sz="2400" b="1" dirty="0"/>
              <a:t>19</a:t>
            </a:r>
            <a:r>
              <a:rPr lang="en-CA" sz="2400" dirty="0"/>
              <a:t> </a:t>
            </a:r>
            <a:r>
              <a:rPr lang="en-CA" sz="2400" b="1" dirty="0"/>
              <a:t>(1)</a:t>
            </a:r>
            <a:r>
              <a:rPr lang="en-CA" sz="2400" dirty="0"/>
              <a:t> After an audit, the Commissioner shall provide the audited organization with a </a:t>
            </a:r>
            <a:r>
              <a:rPr lang="en-CA" sz="2400" b="1" dirty="0"/>
              <a:t>report</a:t>
            </a:r>
            <a:r>
              <a:rPr lang="en-CA" sz="2400" dirty="0"/>
              <a:t> that contains the findings of the audit and any </a:t>
            </a:r>
            <a:r>
              <a:rPr lang="en-CA" sz="2800" b="1" dirty="0"/>
              <a:t>recommendations</a:t>
            </a:r>
            <a:r>
              <a:rPr lang="en-CA" sz="2400" dirty="0"/>
              <a:t> that the Commissioner considers appropriate</a:t>
            </a:r>
          </a:p>
        </p:txBody>
      </p:sp>
      <p:sp>
        <p:nvSpPr>
          <p:cNvPr id="4" name="Footer Placeholder 3">
            <a:extLst>
              <a:ext uri="{FF2B5EF4-FFF2-40B4-BE49-F238E27FC236}">
                <a16:creationId xmlns:a16="http://schemas.microsoft.com/office/drawing/2014/main" id="{A68BF896-2E35-4D3E-A2E2-62F65B2A4CC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98395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p:txBody>
          <a:bodyPr/>
          <a:lstStyle/>
          <a:p>
            <a:r>
              <a:rPr lang="fr-CA" sz="2400" dirty="0"/>
              <a:t>e.g. </a:t>
            </a:r>
            <a:r>
              <a:rPr lang="en-CA" sz="2400" i="1" dirty="0"/>
              <a:t>Investigation into Equifax Inc. and Equifax Canada Co.’s compliance with PIPEDA in light of the 2017 breach of personal information </a:t>
            </a:r>
            <a:r>
              <a:rPr lang="en-CA" sz="2400" dirty="0"/>
              <a:t>PIPEDA Report of Findings #2019-001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1988840"/>
            <a:ext cx="8229600" cy="4137323"/>
          </a:xfrm>
        </p:spPr>
        <p:txBody>
          <a:bodyPr/>
          <a:lstStyle/>
          <a:p>
            <a:r>
              <a:rPr lang="en-CA" dirty="0"/>
              <a:t>Very detailed 150+ paragraphs</a:t>
            </a:r>
          </a:p>
          <a:p>
            <a:r>
              <a:rPr lang="en-CA" dirty="0"/>
              <a:t>Many PIPEDA violations!</a:t>
            </a:r>
          </a:p>
          <a:p>
            <a:r>
              <a:rPr lang="en-CA" dirty="0"/>
              <a:t>“recommend” “recommend” “recommend”…</a:t>
            </a:r>
          </a:p>
          <a:p>
            <a:r>
              <a:rPr lang="en-CA" dirty="0"/>
              <a:t>“Equifax Canada has signed a compliance agreement committing to undertake a range of corrective measures … matters… resolved”</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61602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a:xfrm>
            <a:off x="457200" y="274638"/>
            <a:ext cx="8229600" cy="1714202"/>
          </a:xfrm>
        </p:spPr>
        <p:txBody>
          <a:bodyPr/>
          <a:lstStyle/>
          <a:p>
            <a:r>
              <a:rPr lang="fr-CA" sz="2400" dirty="0"/>
              <a:t>e.g.2  </a:t>
            </a:r>
            <a:r>
              <a:rPr lang="en-CA" sz="2400" i="1" dirty="0"/>
              <a:t>Joint investigation of Facebook, Inc. by the Privacy Commissioner of Canada and the Information and Privacy Commissioner for British Columbia</a:t>
            </a:r>
            <a:br>
              <a:rPr lang="en-CA" sz="2400" i="1" dirty="0"/>
            </a:br>
            <a:r>
              <a:rPr lang="en-CA" sz="2400" i="1" dirty="0"/>
              <a:t> </a:t>
            </a:r>
            <a:r>
              <a:rPr lang="en-CA" sz="2400" dirty="0"/>
              <a:t>PIPEDA Report of Findings #2019-002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2492896"/>
            <a:ext cx="8229600" cy="3633267"/>
          </a:xfrm>
        </p:spPr>
        <p:txBody>
          <a:bodyPr/>
          <a:lstStyle/>
          <a:p>
            <a:r>
              <a:rPr lang="fr-CA" dirty="0"/>
              <a:t>Just as </a:t>
            </a:r>
            <a:r>
              <a:rPr lang="en-CA" dirty="0"/>
              <a:t>detailed</a:t>
            </a:r>
          </a:p>
          <a:p>
            <a:r>
              <a:rPr lang="fr-CA" dirty="0"/>
              <a:t>Just as </a:t>
            </a:r>
            <a:r>
              <a:rPr lang="en-CA" dirty="0"/>
              <a:t>many</a:t>
            </a:r>
            <a:r>
              <a:rPr lang="fr-CA" dirty="0"/>
              <a:t> violations</a:t>
            </a:r>
          </a:p>
          <a:p>
            <a:r>
              <a:rPr lang="fr-CA" dirty="0"/>
              <a:t>FB chose not to follow </a:t>
            </a:r>
            <a:r>
              <a:rPr lang="en-CA" dirty="0"/>
              <a:t>recommendations</a:t>
            </a:r>
          </a:p>
          <a:p>
            <a:r>
              <a:rPr lang="en-CA" dirty="0"/>
              <a:t>“The complaint against Facebook on each of the aspects of accountability, consent, and safeguards, is well-founded, and remains unresolved”</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435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84F-2F30-41C7-89D1-A20DEF18D69D}"/>
              </a:ext>
            </a:extLst>
          </p:cNvPr>
          <p:cNvSpPr>
            <a:spLocks noGrp="1"/>
          </p:cNvSpPr>
          <p:nvPr>
            <p:ph type="title"/>
          </p:nvPr>
        </p:nvSpPr>
        <p:spPr/>
        <p:txBody>
          <a:bodyPr/>
          <a:lstStyle/>
          <a:p>
            <a:r>
              <a:rPr lang="en-CA" dirty="0"/>
              <a:t>To the courts!</a:t>
            </a:r>
          </a:p>
        </p:txBody>
      </p:sp>
      <p:sp>
        <p:nvSpPr>
          <p:cNvPr id="3" name="Content Placeholder 2">
            <a:extLst>
              <a:ext uri="{FF2B5EF4-FFF2-40B4-BE49-F238E27FC236}">
                <a16:creationId xmlns:a16="http://schemas.microsoft.com/office/drawing/2014/main" id="{427EA1C1-F453-4B0B-9B88-3F0BA61E7131}"/>
              </a:ext>
            </a:extLst>
          </p:cNvPr>
          <p:cNvSpPr>
            <a:spLocks noGrp="1"/>
          </p:cNvSpPr>
          <p:nvPr>
            <p:ph idx="1"/>
          </p:nvPr>
        </p:nvSpPr>
        <p:spPr>
          <a:xfrm>
            <a:off x="457200" y="1124744"/>
            <a:ext cx="8229600" cy="5001419"/>
          </a:xfrm>
        </p:spPr>
        <p:txBody>
          <a:bodyPr/>
          <a:lstStyle/>
          <a:p>
            <a:pPr marL="0" indent="0">
              <a:buNone/>
            </a:pPr>
            <a:r>
              <a:rPr lang="en-CA" sz="2000" b="1" dirty="0"/>
              <a:t>14</a:t>
            </a:r>
            <a:r>
              <a:rPr lang="en-CA" sz="2000" dirty="0"/>
              <a:t> </a:t>
            </a:r>
            <a:r>
              <a:rPr lang="en-CA" sz="2000" b="1" dirty="0"/>
              <a:t>(1)</a:t>
            </a:r>
            <a:r>
              <a:rPr lang="en-CA" sz="2000" dirty="0"/>
              <a:t> A </a:t>
            </a:r>
            <a:r>
              <a:rPr lang="en-CA" sz="2000" b="1" dirty="0"/>
              <a:t>complainant</a:t>
            </a:r>
            <a:r>
              <a:rPr lang="en-CA" sz="2000" dirty="0"/>
              <a:t> may, </a:t>
            </a:r>
            <a:r>
              <a:rPr lang="en-CA" sz="2000" b="1" dirty="0"/>
              <a:t>after</a:t>
            </a:r>
            <a:r>
              <a:rPr lang="en-CA" sz="2000" dirty="0"/>
              <a:t> receiving the Commissioner’s report or being notified under subsection 12.2(3) that the investigation of the complaint has been discontinued, </a:t>
            </a:r>
            <a:r>
              <a:rPr lang="en-CA" sz="2000" b="1" dirty="0"/>
              <a:t>apply to the Court </a:t>
            </a:r>
            <a:r>
              <a:rPr lang="en-CA" sz="2000" dirty="0"/>
              <a:t> in respect of any matter in respect of which the complaint was made, or that is referred to in the Commissioner’s report, and that is referred to in clause 4.1.3, 4.2, 4.3.3, 4.4, 4.6, 4.7 or 4.8 of Schedule 1</a:t>
            </a:r>
          </a:p>
          <a:p>
            <a:pPr marL="0" indent="0">
              <a:buNone/>
            </a:pPr>
            <a:endParaRPr lang="en-CA" sz="2000" dirty="0"/>
          </a:p>
          <a:p>
            <a:pPr marL="0" indent="0">
              <a:buNone/>
            </a:pPr>
            <a:r>
              <a:rPr lang="en-CA" sz="2000" dirty="0"/>
              <a:t>16 The Court may, in addition to any other remedies it may give,</a:t>
            </a:r>
          </a:p>
          <a:p>
            <a:pPr marL="0" indent="0">
              <a:buNone/>
            </a:pPr>
            <a:r>
              <a:rPr lang="en-CA" sz="2000" dirty="0"/>
              <a:t>(a) order an organization to correct its practices in order to comply with sections 5 to 10;</a:t>
            </a:r>
          </a:p>
          <a:p>
            <a:pPr marL="0" indent="0">
              <a:buNone/>
            </a:pPr>
            <a:r>
              <a:rPr lang="en-CA" sz="2000" dirty="0"/>
              <a:t>(b) order an organization to publish a notice of any action taken or proposed to be taken to correct its practices, whether or not ordered to correct them under paragraph (a); and</a:t>
            </a:r>
          </a:p>
          <a:p>
            <a:pPr marL="0" indent="0">
              <a:buNone/>
            </a:pPr>
            <a:r>
              <a:rPr lang="en-CA" sz="2000" dirty="0"/>
              <a:t>(c) </a:t>
            </a:r>
            <a:r>
              <a:rPr lang="en-CA" sz="2000" b="1" dirty="0"/>
              <a:t>award damages to the complainant</a:t>
            </a:r>
            <a:r>
              <a:rPr lang="en-CA" sz="2000" dirty="0"/>
              <a:t>, including damages for any humiliation that the complainant has suffered.</a:t>
            </a:r>
            <a:endParaRPr lang="en-US" sz="2000" dirty="0"/>
          </a:p>
          <a:p>
            <a:pPr marL="0" indent="0">
              <a:buNone/>
            </a:pPr>
            <a:endParaRPr lang="en-US" dirty="0"/>
          </a:p>
          <a:p>
            <a:pPr marL="0" indent="0">
              <a:buNone/>
            </a:pPr>
            <a:endParaRPr lang="en-US" dirty="0"/>
          </a:p>
          <a:p>
            <a:pPr lvl="1">
              <a:buNone/>
            </a:pPr>
            <a:endParaRPr lang="en-US" dirty="0"/>
          </a:p>
          <a:p>
            <a:pPr marL="0" indent="0">
              <a:buNone/>
            </a:pPr>
            <a:endParaRPr lang="en-CA" dirty="0"/>
          </a:p>
        </p:txBody>
      </p:sp>
      <p:sp>
        <p:nvSpPr>
          <p:cNvPr id="4" name="Footer Placeholder 3">
            <a:extLst>
              <a:ext uri="{FF2B5EF4-FFF2-40B4-BE49-F238E27FC236}">
                <a16:creationId xmlns:a16="http://schemas.microsoft.com/office/drawing/2014/main" id="{13624356-3DA3-43A0-A5BB-1EC3CA50EFA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6535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84F-2F30-41C7-89D1-A20DEF18D69D}"/>
              </a:ext>
            </a:extLst>
          </p:cNvPr>
          <p:cNvSpPr>
            <a:spLocks noGrp="1"/>
          </p:cNvSpPr>
          <p:nvPr>
            <p:ph type="title"/>
          </p:nvPr>
        </p:nvSpPr>
        <p:spPr/>
        <p:txBody>
          <a:bodyPr/>
          <a:lstStyle/>
          <a:p>
            <a:r>
              <a:rPr lang="en-CA" dirty="0"/>
              <a:t>Ch-</a:t>
            </a:r>
            <a:r>
              <a:rPr lang="en-CA" dirty="0" err="1"/>
              <a:t>ching</a:t>
            </a:r>
            <a:r>
              <a:rPr lang="en-CA" dirty="0"/>
              <a:t>!</a:t>
            </a:r>
          </a:p>
        </p:txBody>
      </p:sp>
      <p:sp>
        <p:nvSpPr>
          <p:cNvPr id="3" name="Content Placeholder 2">
            <a:extLst>
              <a:ext uri="{FF2B5EF4-FFF2-40B4-BE49-F238E27FC236}">
                <a16:creationId xmlns:a16="http://schemas.microsoft.com/office/drawing/2014/main" id="{427EA1C1-F453-4B0B-9B88-3F0BA61E7131}"/>
              </a:ext>
            </a:extLst>
          </p:cNvPr>
          <p:cNvSpPr>
            <a:spLocks noGrp="1"/>
          </p:cNvSpPr>
          <p:nvPr>
            <p:ph idx="1"/>
          </p:nvPr>
        </p:nvSpPr>
        <p:spPr>
          <a:xfrm>
            <a:off x="457200" y="1268760"/>
            <a:ext cx="8229600" cy="4857403"/>
          </a:xfrm>
        </p:spPr>
        <p:txBody>
          <a:bodyPr/>
          <a:lstStyle/>
          <a:p>
            <a:pPr marL="0" indent="0">
              <a:buNone/>
            </a:pPr>
            <a:r>
              <a:rPr lang="en-US" sz="2800" u="sng" dirty="0"/>
              <a:t>Damages under PIPEDA</a:t>
            </a:r>
            <a:r>
              <a:rPr lang="en-US" sz="2800" i="1" u="sng" dirty="0"/>
              <a:t> </a:t>
            </a:r>
            <a:r>
              <a:rPr lang="en-US" sz="2800" u="sng" dirty="0"/>
              <a:t>16(c)</a:t>
            </a:r>
          </a:p>
          <a:p>
            <a:r>
              <a:rPr lang="en-CA" sz="2800" i="1" dirty="0"/>
              <a:t>Landry v. Royal Bank of Canada</a:t>
            </a:r>
            <a:r>
              <a:rPr lang="en-CA" sz="2800" dirty="0"/>
              <a:t>, 2011 FC 687</a:t>
            </a:r>
          </a:p>
          <a:p>
            <a:r>
              <a:rPr lang="sv-SE" sz="2800" i="1" dirty="0"/>
              <a:t>Chitrakar v. Bell TV</a:t>
            </a:r>
            <a:r>
              <a:rPr lang="sv-SE" sz="2800" dirty="0"/>
              <a:t>, 2013 FC 1103 (even exemplary damages):</a:t>
            </a:r>
          </a:p>
          <a:p>
            <a:pPr marL="400050" lvl="1" indent="0">
              <a:buNone/>
            </a:pPr>
            <a:r>
              <a:rPr lang="sv-SE" sz="2400" dirty="0"/>
              <a:t>”</a:t>
            </a:r>
            <a:r>
              <a:rPr lang="en-CA" sz="2400" dirty="0"/>
              <a:t>Privacy rights are being more broadly recognized as important rights in an era where information on an individual is so readily available even without consent. It is important that violations of those rights be recognized as properly compensable.”</a:t>
            </a:r>
          </a:p>
          <a:p>
            <a:r>
              <a:rPr lang="sv-SE" sz="2400" i="1" dirty="0"/>
              <a:t>A.T. V. Globe24h.com</a:t>
            </a:r>
            <a:r>
              <a:rPr lang="sv-SE" sz="2400" dirty="0"/>
              <a:t>, 2017 FC 114 </a:t>
            </a:r>
            <a:r>
              <a:rPr lang="sv-SE" sz="2400" dirty="0">
                <a:sym typeface="Wingdings" panose="05000000000000000000" pitchFamily="2" charset="2"/>
              </a:rPr>
              <a:t> foreign application of PIPEDA, we’ll get back to this in our discussion of the RTBF</a:t>
            </a:r>
            <a:endParaRPr lang="sv-SE" sz="2400" dirty="0"/>
          </a:p>
          <a:p>
            <a:endParaRPr lang="en-US" dirty="0"/>
          </a:p>
          <a:p>
            <a:endParaRPr lang="en-US" dirty="0"/>
          </a:p>
          <a:p>
            <a:pPr lvl="1"/>
            <a:endParaRPr lang="en-US" dirty="0"/>
          </a:p>
          <a:p>
            <a:endParaRPr lang="en-CA" dirty="0"/>
          </a:p>
        </p:txBody>
      </p:sp>
      <p:sp>
        <p:nvSpPr>
          <p:cNvPr id="4" name="Footer Placeholder 3">
            <a:extLst>
              <a:ext uri="{FF2B5EF4-FFF2-40B4-BE49-F238E27FC236}">
                <a16:creationId xmlns:a16="http://schemas.microsoft.com/office/drawing/2014/main" id="{13624356-3DA3-43A0-A5BB-1EC3CA50EFA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37021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770-DB79-4163-8F6E-C869035523F2}"/>
              </a:ext>
            </a:extLst>
          </p:cNvPr>
          <p:cNvSpPr>
            <a:spLocks noGrp="1"/>
          </p:cNvSpPr>
          <p:nvPr>
            <p:ph type="title"/>
          </p:nvPr>
        </p:nvSpPr>
        <p:spPr/>
        <p:txBody>
          <a:bodyPr/>
          <a:lstStyle/>
          <a:p>
            <a:r>
              <a:rPr lang="en-CA" dirty="0"/>
              <a:t>Suing under Quebec law</a:t>
            </a:r>
          </a:p>
        </p:txBody>
      </p:sp>
      <p:sp>
        <p:nvSpPr>
          <p:cNvPr id="3" name="Content Placeholder 2">
            <a:extLst>
              <a:ext uri="{FF2B5EF4-FFF2-40B4-BE49-F238E27FC236}">
                <a16:creationId xmlns:a16="http://schemas.microsoft.com/office/drawing/2014/main" id="{E7A91444-4692-45E1-9922-ED1399D7730D}"/>
              </a:ext>
            </a:extLst>
          </p:cNvPr>
          <p:cNvSpPr>
            <a:spLocks noGrp="1"/>
          </p:cNvSpPr>
          <p:nvPr>
            <p:ph idx="1"/>
          </p:nvPr>
        </p:nvSpPr>
        <p:spPr/>
        <p:txBody>
          <a:bodyPr/>
          <a:lstStyle/>
          <a:p>
            <a:pPr marL="0" indent="0">
              <a:buNone/>
            </a:pPr>
            <a:r>
              <a:rPr lang="en-US" u="sng" dirty="0"/>
              <a:t>Quebec Charter of Human Rights and Freedoms</a:t>
            </a:r>
          </a:p>
          <a:p>
            <a:pPr marL="0" indent="0">
              <a:buNone/>
            </a:pPr>
            <a:r>
              <a:rPr lang="en-US" dirty="0"/>
              <a:t>Recall ss. 5 and 9</a:t>
            </a:r>
          </a:p>
          <a:p>
            <a:pPr marL="0" indent="0">
              <a:buNone/>
            </a:pPr>
            <a:r>
              <a:rPr lang="en-US" sz="2800" dirty="0"/>
              <a:t>49. Any unlawful interference with any right or freedom recognized by this Charter entitles the victim to obtain the cessation of such interference and compensation for the moral or material prejudice resulting therefrom.</a:t>
            </a:r>
          </a:p>
          <a:p>
            <a:pPr marL="0" indent="0">
              <a:buNone/>
            </a:pPr>
            <a:r>
              <a:rPr lang="en-US" sz="2800" dirty="0"/>
              <a:t>In case of unlawful and intentional interference, the tribunal may, in addition, condemn the person guilty of it to punitive damages.</a:t>
            </a:r>
          </a:p>
          <a:p>
            <a:pPr marL="0" indent="0">
              <a:buNone/>
            </a:pPr>
            <a:endParaRPr lang="en-CA" dirty="0"/>
          </a:p>
        </p:txBody>
      </p:sp>
      <p:sp>
        <p:nvSpPr>
          <p:cNvPr id="4" name="Footer Placeholder 3">
            <a:extLst>
              <a:ext uri="{FF2B5EF4-FFF2-40B4-BE49-F238E27FC236}">
                <a16:creationId xmlns:a16="http://schemas.microsoft.com/office/drawing/2014/main" id="{9F0DA74E-FF11-4BC8-857F-2B592C36B0C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6961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6A90-1D83-F3AF-B241-63B2D945DFAD}"/>
              </a:ext>
            </a:extLst>
          </p:cNvPr>
          <p:cNvSpPr>
            <a:spLocks noGrp="1"/>
          </p:cNvSpPr>
          <p:nvPr>
            <p:ph type="title"/>
          </p:nvPr>
        </p:nvSpPr>
        <p:spPr/>
        <p:txBody>
          <a:bodyPr/>
          <a:lstStyle/>
          <a:p>
            <a:r>
              <a:rPr lang="en-CA" dirty="0"/>
              <a:t>Paper topics!</a:t>
            </a:r>
          </a:p>
        </p:txBody>
      </p:sp>
      <p:sp>
        <p:nvSpPr>
          <p:cNvPr id="3" name="Content Placeholder 2">
            <a:extLst>
              <a:ext uri="{FF2B5EF4-FFF2-40B4-BE49-F238E27FC236}">
                <a16:creationId xmlns:a16="http://schemas.microsoft.com/office/drawing/2014/main" id="{EB43B529-B364-1F77-1145-F72CC9DA7D1E}"/>
              </a:ext>
            </a:extLst>
          </p:cNvPr>
          <p:cNvSpPr>
            <a:spLocks noGrp="1"/>
          </p:cNvSpPr>
          <p:nvPr>
            <p:ph idx="1"/>
          </p:nvPr>
        </p:nvSpPr>
        <p:spPr/>
        <p:txBody>
          <a:bodyPr/>
          <a:lstStyle/>
          <a:p>
            <a:pPr marL="0" indent="0">
              <a:buNone/>
            </a:pPr>
            <a:r>
              <a:rPr lang="en-CA" u="sng" dirty="0"/>
              <a:t>Recall from course outline:</a:t>
            </a:r>
          </a:p>
          <a:p>
            <a:pPr marL="0" indent="0">
              <a:buNone/>
            </a:pPr>
            <a:r>
              <a:rPr lang="en-CA" dirty="0"/>
              <a:t>“</a:t>
            </a:r>
            <a:r>
              <a:rPr lang="en-US" dirty="0"/>
              <a:t>All essay topics must be approved in advance by the instructor. The </a:t>
            </a:r>
            <a:r>
              <a:rPr lang="en-US" dirty="0">
                <a:solidFill>
                  <a:schemeClr val="tx1">
                    <a:lumMod val="95000"/>
                    <a:lumOff val="5000"/>
                  </a:schemeClr>
                </a:solidFill>
                <a:highlight>
                  <a:srgbClr val="FFFF00"/>
                </a:highlight>
              </a:rPr>
              <a:t>suggested guideline for submitting your topic </a:t>
            </a:r>
            <a:r>
              <a:rPr lang="en-US" dirty="0"/>
              <a:t>(along with a one paragraph description of the topic and / or table of contents, along with 3 bibliographic references) is indicated in the week by week outline below (spoiler alert, October 25)”</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36E79CD2-92AA-2998-4C5E-D57954BE7F6F}"/>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83730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125A-DE95-4352-BA97-5B161A45980B}"/>
              </a:ext>
            </a:extLst>
          </p:cNvPr>
          <p:cNvSpPr>
            <a:spLocks noGrp="1"/>
          </p:cNvSpPr>
          <p:nvPr>
            <p:ph type="title"/>
          </p:nvPr>
        </p:nvSpPr>
        <p:spPr/>
        <p:txBody>
          <a:bodyPr/>
          <a:lstStyle/>
          <a:p>
            <a:r>
              <a:rPr lang="en-CA" dirty="0"/>
              <a:t>ALSO TOO Class Actions!</a:t>
            </a:r>
          </a:p>
        </p:txBody>
      </p:sp>
      <p:sp>
        <p:nvSpPr>
          <p:cNvPr id="3" name="Content Placeholder 2">
            <a:extLst>
              <a:ext uri="{FF2B5EF4-FFF2-40B4-BE49-F238E27FC236}">
                <a16:creationId xmlns:a16="http://schemas.microsoft.com/office/drawing/2014/main" id="{29F8682D-0740-4FB2-B095-14C8129E1BA8}"/>
              </a:ext>
            </a:extLst>
          </p:cNvPr>
          <p:cNvSpPr>
            <a:spLocks noGrp="1"/>
          </p:cNvSpPr>
          <p:nvPr>
            <p:ph idx="1"/>
          </p:nvPr>
        </p:nvSpPr>
        <p:spPr/>
        <p:txBody>
          <a:bodyPr/>
          <a:lstStyle/>
          <a:p>
            <a:pPr marL="0" indent="0">
              <a:buNone/>
            </a:pPr>
            <a:r>
              <a:rPr lang="it-IT" sz="2000" b="1" i="1" dirty="0"/>
              <a:t>Li c. Equifax inc., </a:t>
            </a:r>
            <a:r>
              <a:rPr lang="it-IT" sz="2000" dirty="0"/>
              <a:t>2019 QCCS 4340</a:t>
            </a:r>
            <a:endParaRPr lang="en-CA" sz="2000" dirty="0"/>
          </a:p>
          <a:p>
            <a:pPr marL="0" indent="0">
              <a:buNone/>
            </a:pPr>
            <a:r>
              <a:rPr lang="en-CA" sz="2000" u="sng" dirty="0">
                <a:sym typeface="Wingdings" panose="05000000000000000000" pitchFamily="2" charset="2"/>
              </a:rPr>
              <a:t>Facts</a:t>
            </a:r>
            <a:r>
              <a:rPr lang="en-CA" sz="2000" dirty="0">
                <a:sym typeface="Wingdings" panose="05000000000000000000" pitchFamily="2" charset="2"/>
              </a:rPr>
              <a:t>: Personal Information of </a:t>
            </a:r>
            <a:r>
              <a:rPr lang="en-US" sz="2000" dirty="0">
                <a:sym typeface="Wingdings" panose="05000000000000000000" pitchFamily="2" charset="2"/>
              </a:rPr>
              <a:t>estimated 8,000 to 19,000 Canadians was compromised as a result of global data breach at Equifax; claimed violations of laws in Quebec we just saw</a:t>
            </a:r>
            <a:endParaRPr lang="en-CA" sz="2000" dirty="0">
              <a:sym typeface="Wingdings" panose="05000000000000000000" pitchFamily="2" charset="2"/>
            </a:endParaRPr>
          </a:p>
          <a:p>
            <a:pPr>
              <a:buFont typeface="Wingdings" panose="05000000000000000000" pitchFamily="2" charset="2"/>
              <a:buChar char="à"/>
            </a:pPr>
            <a:r>
              <a:rPr lang="en-CA" sz="2000" dirty="0">
                <a:sym typeface="Wingdings" panose="05000000000000000000" pitchFamily="2" charset="2"/>
              </a:rPr>
              <a:t>Class action denied as Li had yet to show any damages, and breach was not intentional so no punitive damages possible</a:t>
            </a:r>
          </a:p>
          <a:p>
            <a:pPr>
              <a:buFont typeface="Wingdings" panose="05000000000000000000" pitchFamily="2" charset="2"/>
              <a:buChar char="à"/>
            </a:pPr>
            <a:r>
              <a:rPr lang="en-CA" sz="2000" dirty="0">
                <a:sym typeface="Wingdings" panose="05000000000000000000" pitchFamily="2" charset="2"/>
              </a:rPr>
              <a:t>Similar result in </a:t>
            </a:r>
            <a:r>
              <a:rPr lang="fr-FR" sz="2000" i="1" dirty="0" err="1">
                <a:sym typeface="Wingdings" panose="05000000000000000000" pitchFamily="2" charset="2"/>
              </a:rPr>
              <a:t>Bourbonnière</a:t>
            </a:r>
            <a:r>
              <a:rPr lang="fr-FR" sz="2000" i="1" dirty="0">
                <a:sym typeface="Wingdings" panose="05000000000000000000" pitchFamily="2" charset="2"/>
              </a:rPr>
              <a:t> c. Yahoo! Inc</a:t>
            </a:r>
            <a:r>
              <a:rPr lang="fr-FR" sz="2000" dirty="0">
                <a:sym typeface="Wingdings" panose="05000000000000000000" pitchFamily="2" charset="2"/>
              </a:rPr>
              <a:t>., 2019 QCCS 2624</a:t>
            </a:r>
          </a:p>
          <a:p>
            <a:pPr marL="0" indent="0">
              <a:buNone/>
            </a:pPr>
            <a:endParaRPr lang="en-CA" sz="2000" dirty="0">
              <a:sym typeface="Wingdings" panose="05000000000000000000" pitchFamily="2" charset="2"/>
            </a:endParaRPr>
          </a:p>
          <a:p>
            <a:pPr marL="0" indent="0">
              <a:buNone/>
            </a:pPr>
            <a:r>
              <a:rPr lang="pt-BR" sz="2000" b="1" i="1" dirty="0"/>
              <a:t>Grossman v. Nissan Canada</a:t>
            </a:r>
            <a:r>
              <a:rPr lang="pt-BR" sz="2000" dirty="0"/>
              <a:t>, 2019 ONSC 6180</a:t>
            </a:r>
            <a:endParaRPr lang="en-CA" sz="2000" dirty="0">
              <a:sym typeface="Wingdings" panose="05000000000000000000" pitchFamily="2" charset="2"/>
            </a:endParaRPr>
          </a:p>
          <a:p>
            <a:pPr marL="0" indent="0">
              <a:buNone/>
            </a:pPr>
            <a:r>
              <a:rPr lang="en-CA" sz="2000" u="sng" dirty="0">
                <a:sym typeface="Wingdings" panose="05000000000000000000" pitchFamily="2" charset="2"/>
              </a:rPr>
              <a:t>Facts</a:t>
            </a:r>
            <a:r>
              <a:rPr lang="en-CA" sz="2000" dirty="0">
                <a:sym typeface="Wingdings" panose="05000000000000000000" pitchFamily="2" charset="2"/>
              </a:rPr>
              <a:t>: Nissan employee stole thousands of customers’ information</a:t>
            </a:r>
          </a:p>
          <a:p>
            <a:pPr>
              <a:buFont typeface="Wingdings" panose="05000000000000000000" pitchFamily="2" charset="2"/>
              <a:buChar char="à"/>
            </a:pPr>
            <a:r>
              <a:rPr lang="en-CA" sz="2000" dirty="0">
                <a:sym typeface="Wingdings" panose="05000000000000000000" pitchFamily="2" charset="2"/>
              </a:rPr>
              <a:t>Class action authorized, can even claim moral damages under Ontario law</a:t>
            </a:r>
          </a:p>
          <a:p>
            <a:pPr marL="0" indent="0">
              <a:buNone/>
            </a:pPr>
            <a:endParaRPr lang="en-CA" dirty="0"/>
          </a:p>
        </p:txBody>
      </p:sp>
      <p:sp>
        <p:nvSpPr>
          <p:cNvPr id="4" name="Footer Placeholder 3">
            <a:extLst>
              <a:ext uri="{FF2B5EF4-FFF2-40B4-BE49-F238E27FC236}">
                <a16:creationId xmlns:a16="http://schemas.microsoft.com/office/drawing/2014/main" id="{6D2DB8B6-8306-41B6-AAEF-75606FA01CE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131495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125A-DE95-4352-BA97-5B161A45980B}"/>
              </a:ext>
            </a:extLst>
          </p:cNvPr>
          <p:cNvSpPr>
            <a:spLocks noGrp="1"/>
          </p:cNvSpPr>
          <p:nvPr>
            <p:ph type="title"/>
          </p:nvPr>
        </p:nvSpPr>
        <p:spPr/>
        <p:txBody>
          <a:bodyPr/>
          <a:lstStyle/>
          <a:p>
            <a:r>
              <a:rPr lang="en-CA" dirty="0"/>
              <a:t>ALSO TOO Class Actions 2!</a:t>
            </a:r>
          </a:p>
        </p:txBody>
      </p:sp>
      <p:sp>
        <p:nvSpPr>
          <p:cNvPr id="3" name="Content Placeholder 2">
            <a:extLst>
              <a:ext uri="{FF2B5EF4-FFF2-40B4-BE49-F238E27FC236}">
                <a16:creationId xmlns:a16="http://schemas.microsoft.com/office/drawing/2014/main" id="{29F8682D-0740-4FB2-B095-14C8129E1BA8}"/>
              </a:ext>
            </a:extLst>
          </p:cNvPr>
          <p:cNvSpPr>
            <a:spLocks noGrp="1"/>
          </p:cNvSpPr>
          <p:nvPr>
            <p:ph idx="1"/>
          </p:nvPr>
        </p:nvSpPr>
        <p:spPr>
          <a:xfrm>
            <a:off x="457200" y="1268760"/>
            <a:ext cx="8229600" cy="4857403"/>
          </a:xfrm>
        </p:spPr>
        <p:txBody>
          <a:bodyPr/>
          <a:lstStyle/>
          <a:p>
            <a:pPr marL="0" indent="0">
              <a:buNone/>
            </a:pPr>
            <a:r>
              <a:rPr lang="it-IT" sz="2000" b="1" i="1" dirty="0"/>
              <a:t>Levy v. Nissan Canada inc., </a:t>
            </a:r>
            <a:r>
              <a:rPr lang="it-IT" sz="2000" dirty="0"/>
              <a:t>2021 QCCA 682 (class authorized)</a:t>
            </a:r>
          </a:p>
          <a:p>
            <a:pPr>
              <a:buFont typeface="Wingdings" panose="05000000000000000000" pitchFamily="2" charset="2"/>
              <a:buChar char="à"/>
            </a:pPr>
            <a:r>
              <a:rPr lang="en-US" sz="2000" dirty="0">
                <a:sym typeface="Wingdings" panose="05000000000000000000" pitchFamily="2" charset="2"/>
              </a:rPr>
              <a:t>the allegations of inadequate security measures and the one-month delay between the cybersecurity incident and notification to the affected individuals justified the claim for </a:t>
            </a:r>
            <a:r>
              <a:rPr lang="en-US" sz="2000" b="1" dirty="0">
                <a:sym typeface="Wingdings" panose="05000000000000000000" pitchFamily="2" charset="2"/>
              </a:rPr>
              <a:t>punitive</a:t>
            </a:r>
            <a:r>
              <a:rPr lang="en-US" sz="2000" dirty="0">
                <a:sym typeface="Wingdings" panose="05000000000000000000" pitchFamily="2" charset="2"/>
              </a:rPr>
              <a:t> damages </a:t>
            </a:r>
          </a:p>
          <a:p>
            <a:pPr>
              <a:buFont typeface="Wingdings" panose="05000000000000000000" pitchFamily="2" charset="2"/>
              <a:buChar char="à"/>
            </a:pPr>
            <a:endParaRPr lang="en-US" sz="2000" dirty="0">
              <a:sym typeface="Wingdings" panose="05000000000000000000" pitchFamily="2" charset="2"/>
            </a:endParaRPr>
          </a:p>
          <a:p>
            <a:pPr marL="0" indent="0">
              <a:buNone/>
            </a:pPr>
            <a:r>
              <a:rPr lang="fr-FR" sz="2000" b="1" i="1" dirty="0"/>
              <a:t>Lamoureux v. OCRCVM</a:t>
            </a:r>
            <a:r>
              <a:rPr lang="fr-FR" sz="2000" dirty="0"/>
              <a:t>, </a:t>
            </a:r>
            <a:r>
              <a:rPr lang="fr-FR" sz="1800" dirty="0"/>
              <a:t>2021 QCCS 1093</a:t>
            </a:r>
            <a:endParaRPr lang="en-US" sz="1800" dirty="0">
              <a:sym typeface="Wingdings" panose="05000000000000000000" pitchFamily="2" charset="2"/>
            </a:endParaRPr>
          </a:p>
          <a:p>
            <a:pPr marL="0" indent="0">
              <a:buNone/>
            </a:pPr>
            <a:r>
              <a:rPr lang="en-CA" sz="2000" u="sng" dirty="0">
                <a:sym typeface="Wingdings" panose="05000000000000000000" pitchFamily="2" charset="2"/>
              </a:rPr>
              <a:t>Facts</a:t>
            </a:r>
            <a:r>
              <a:rPr lang="en-CA" sz="2000" dirty="0">
                <a:sym typeface="Wingdings" panose="05000000000000000000" pitchFamily="2" charset="2"/>
              </a:rPr>
              <a:t>: lost employee laptop had personal info of </a:t>
            </a:r>
            <a:r>
              <a:rPr lang="en-US" sz="2000" dirty="0">
                <a:sym typeface="Wingdings" panose="05000000000000000000" pitchFamily="2" charset="2"/>
              </a:rPr>
              <a:t>50,000 investment firm customers</a:t>
            </a:r>
            <a:endParaRPr lang="en-CA" sz="2000" dirty="0">
              <a:sym typeface="Wingdings" panose="05000000000000000000" pitchFamily="2" charset="2"/>
            </a:endParaRPr>
          </a:p>
          <a:p>
            <a:pPr>
              <a:buFont typeface="Wingdings" panose="05000000000000000000" pitchFamily="2" charset="2"/>
              <a:buChar char="à"/>
            </a:pPr>
            <a:r>
              <a:rPr lang="en-CA" sz="2000" dirty="0">
                <a:sym typeface="Wingdings" panose="05000000000000000000" pitchFamily="2" charset="2"/>
              </a:rPr>
              <a:t>First Canadian decision in these types of cases on the merits, case dismissed</a:t>
            </a:r>
          </a:p>
          <a:p>
            <a:pPr>
              <a:buFont typeface="Wingdings" panose="05000000000000000000" pitchFamily="2" charset="2"/>
              <a:buChar char="à"/>
            </a:pPr>
            <a:r>
              <a:rPr lang="en-CA" sz="2000" dirty="0"/>
              <a:t>n</a:t>
            </a:r>
            <a:r>
              <a:rPr lang="en-US" sz="2000" dirty="0" err="1"/>
              <a:t>ot</a:t>
            </a:r>
            <a:r>
              <a:rPr lang="en-US" sz="2000" dirty="0"/>
              <a:t> necessary for the class members to have been victims of any unlawful use of their information, just some injury; but there was none here, and no punitive damages because not intentional</a:t>
            </a:r>
          </a:p>
          <a:p>
            <a:pPr>
              <a:buFont typeface="Wingdings" panose="05000000000000000000" pitchFamily="2" charset="2"/>
              <a:buChar char="à"/>
            </a:pPr>
            <a:r>
              <a:rPr lang="en-US" sz="2000" dirty="0"/>
              <a:t>“normal inconveniences of life” (stress, inconvenience) are not compensable</a:t>
            </a:r>
            <a:endParaRPr lang="en-CA" sz="2000" dirty="0"/>
          </a:p>
          <a:p>
            <a:pPr marL="0" indent="0">
              <a:buNone/>
            </a:pPr>
            <a:endParaRPr lang="en-CA" dirty="0"/>
          </a:p>
        </p:txBody>
      </p:sp>
      <p:sp>
        <p:nvSpPr>
          <p:cNvPr id="4" name="Footer Placeholder 3">
            <a:extLst>
              <a:ext uri="{FF2B5EF4-FFF2-40B4-BE49-F238E27FC236}">
                <a16:creationId xmlns:a16="http://schemas.microsoft.com/office/drawing/2014/main" id="{6D2DB8B6-8306-41B6-AAEF-75606FA01CE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1982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E574-AC02-49EC-B645-A071A2BEFDF8}"/>
              </a:ext>
            </a:extLst>
          </p:cNvPr>
          <p:cNvSpPr>
            <a:spLocks noGrp="1"/>
          </p:cNvSpPr>
          <p:nvPr>
            <p:ph type="title"/>
          </p:nvPr>
        </p:nvSpPr>
        <p:spPr/>
        <p:txBody>
          <a:bodyPr/>
          <a:lstStyle/>
          <a:p>
            <a:r>
              <a:rPr lang="en-CA" dirty="0"/>
              <a:t>Fixing PIPEDA</a:t>
            </a:r>
          </a:p>
        </p:txBody>
      </p:sp>
      <p:sp>
        <p:nvSpPr>
          <p:cNvPr id="3" name="Content Placeholder 2">
            <a:extLst>
              <a:ext uri="{FF2B5EF4-FFF2-40B4-BE49-F238E27FC236}">
                <a16:creationId xmlns:a16="http://schemas.microsoft.com/office/drawing/2014/main" id="{E36358BA-F826-4206-AE6B-F295800E462C}"/>
              </a:ext>
            </a:extLst>
          </p:cNvPr>
          <p:cNvSpPr>
            <a:spLocks noGrp="1"/>
          </p:cNvSpPr>
          <p:nvPr>
            <p:ph idx="1"/>
          </p:nvPr>
        </p:nvSpPr>
        <p:spPr/>
        <p:txBody>
          <a:bodyPr/>
          <a:lstStyle/>
          <a:p>
            <a:pPr marL="0" indent="0">
              <a:buNone/>
            </a:pPr>
            <a:r>
              <a:rPr lang="en-CA" i="1" u="sng" dirty="0"/>
              <a:t>Digital Privacy Act</a:t>
            </a:r>
            <a:r>
              <a:rPr lang="en-CA" u="sng" dirty="0"/>
              <a:t>, Bill S-4</a:t>
            </a:r>
          </a:p>
          <a:p>
            <a:r>
              <a:rPr lang="en-CA" dirty="0"/>
              <a:t>Assented to June 18, 2015</a:t>
            </a:r>
          </a:p>
          <a:p>
            <a:r>
              <a:rPr lang="en-CA" dirty="0"/>
              <a:t>Lots of little tweaks to definitions</a:t>
            </a:r>
          </a:p>
          <a:p>
            <a:r>
              <a:rPr lang="en-CA" dirty="0"/>
              <a:t>Some stupid details about consent and exceptions when you don’t need it</a:t>
            </a:r>
          </a:p>
          <a:p>
            <a:r>
              <a:rPr lang="en-CA" dirty="0"/>
              <a:t>More stupid details about some exceptions when you can disclose PI to 3</a:t>
            </a:r>
            <a:r>
              <a:rPr lang="en-CA" baseline="30000" dirty="0"/>
              <a:t>rd</a:t>
            </a:r>
            <a:r>
              <a:rPr lang="en-CA" dirty="0"/>
              <a:t> parties</a:t>
            </a:r>
          </a:p>
          <a:p>
            <a:r>
              <a:rPr lang="en-CA" dirty="0"/>
              <a:t>BUT one very important thing…</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F32C1929-0941-4C95-88F3-EE7FC6E1BAF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26606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BC20-DB54-4484-967E-8335A0F25B84}"/>
              </a:ext>
            </a:extLst>
          </p:cNvPr>
          <p:cNvSpPr>
            <a:spLocks noGrp="1"/>
          </p:cNvSpPr>
          <p:nvPr>
            <p:ph type="title"/>
          </p:nvPr>
        </p:nvSpPr>
        <p:spPr>
          <a:xfrm>
            <a:off x="457200" y="548680"/>
            <a:ext cx="8229600" cy="868958"/>
          </a:xfrm>
        </p:spPr>
        <p:txBody>
          <a:bodyPr/>
          <a:lstStyle/>
          <a:p>
            <a:r>
              <a:rPr lang="en-CA" dirty="0"/>
              <a:t>S-4: Mandatory Data Breach Notifications</a:t>
            </a:r>
            <a:br>
              <a:rPr lang="en-CA" dirty="0"/>
            </a:br>
            <a:r>
              <a:rPr lang="en-CA" dirty="0"/>
              <a:t>A whole new Division 1.1</a:t>
            </a:r>
          </a:p>
        </p:txBody>
      </p:sp>
      <p:sp>
        <p:nvSpPr>
          <p:cNvPr id="3" name="Content Placeholder 2">
            <a:extLst>
              <a:ext uri="{FF2B5EF4-FFF2-40B4-BE49-F238E27FC236}">
                <a16:creationId xmlns:a16="http://schemas.microsoft.com/office/drawing/2014/main" id="{30B9556F-90E2-4E4B-9609-CF45C0D5492A}"/>
              </a:ext>
            </a:extLst>
          </p:cNvPr>
          <p:cNvSpPr>
            <a:spLocks noGrp="1"/>
          </p:cNvSpPr>
          <p:nvPr>
            <p:ph idx="1"/>
          </p:nvPr>
        </p:nvSpPr>
        <p:spPr>
          <a:xfrm>
            <a:off x="457200" y="2204864"/>
            <a:ext cx="8229600" cy="3921299"/>
          </a:xfrm>
        </p:spPr>
        <p:txBody>
          <a:bodyPr/>
          <a:lstStyle/>
          <a:p>
            <a:pPr marL="0" indent="0">
              <a:buNone/>
            </a:pPr>
            <a:r>
              <a:rPr lang="en-CA" sz="2400" b="1" dirty="0"/>
              <a:t>10.1</a:t>
            </a:r>
            <a:r>
              <a:rPr lang="en-CA" sz="2400" dirty="0"/>
              <a:t> (1) </a:t>
            </a:r>
            <a:r>
              <a:rPr lang="en-CA" sz="2400" b="1" dirty="0"/>
              <a:t>An organization SHALL report to the Commissioner any breach of security safeguards involving personal information </a:t>
            </a:r>
            <a:r>
              <a:rPr lang="en-CA" sz="2400" dirty="0"/>
              <a:t>under its control if it is reasonable in the circumstances to believe that the breach creates a </a:t>
            </a:r>
            <a:r>
              <a:rPr lang="en-CA" sz="2400" b="1" dirty="0"/>
              <a:t>real risk of significant harm </a:t>
            </a:r>
            <a:r>
              <a:rPr lang="en-CA" sz="2400" dirty="0"/>
              <a:t>to an individual.</a:t>
            </a:r>
          </a:p>
          <a:p>
            <a:pPr marL="0" indent="0">
              <a:buNone/>
            </a:pPr>
            <a:r>
              <a:rPr lang="en-CA" sz="2400" dirty="0"/>
              <a:t>(3) Unless otherwise prohibited by law, </a:t>
            </a:r>
            <a:r>
              <a:rPr lang="en-CA" sz="2400" b="1" dirty="0"/>
              <a:t>an organization SHALL notify an individual of any breach of security safeguards involving the individual’s personal information</a:t>
            </a:r>
            <a:r>
              <a:rPr lang="en-CA" sz="2400" dirty="0"/>
              <a:t> under the organization’s control if it is reasonable in the circumstances to believe that the breach creates a </a:t>
            </a:r>
            <a:r>
              <a:rPr lang="en-CA" sz="2400" b="1" dirty="0"/>
              <a:t>real risk of significant harm </a:t>
            </a:r>
            <a:r>
              <a:rPr lang="en-CA" sz="2400" dirty="0"/>
              <a:t>to the individual.</a:t>
            </a:r>
          </a:p>
        </p:txBody>
      </p:sp>
      <p:sp>
        <p:nvSpPr>
          <p:cNvPr id="4" name="Footer Placeholder 3">
            <a:extLst>
              <a:ext uri="{FF2B5EF4-FFF2-40B4-BE49-F238E27FC236}">
                <a16:creationId xmlns:a16="http://schemas.microsoft.com/office/drawing/2014/main" id="{9C69E295-90D5-4EE5-8002-0DC3CD13F926}"/>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9289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52EB-C9C1-414F-8B70-8B0FEE8C53F8}"/>
              </a:ext>
            </a:extLst>
          </p:cNvPr>
          <p:cNvSpPr>
            <a:spLocks noGrp="1"/>
          </p:cNvSpPr>
          <p:nvPr>
            <p:ph type="title"/>
          </p:nvPr>
        </p:nvSpPr>
        <p:spPr/>
        <p:txBody>
          <a:bodyPr/>
          <a:lstStyle/>
          <a:p>
            <a:r>
              <a:rPr lang="en-CA" dirty="0"/>
              <a:t>Significant harm</a:t>
            </a:r>
          </a:p>
        </p:txBody>
      </p:sp>
      <p:sp>
        <p:nvSpPr>
          <p:cNvPr id="3" name="Content Placeholder 2">
            <a:extLst>
              <a:ext uri="{FF2B5EF4-FFF2-40B4-BE49-F238E27FC236}">
                <a16:creationId xmlns:a16="http://schemas.microsoft.com/office/drawing/2014/main" id="{1D55E34F-30F0-421C-BFB6-1E0FCECA8F5E}"/>
              </a:ext>
            </a:extLst>
          </p:cNvPr>
          <p:cNvSpPr>
            <a:spLocks noGrp="1"/>
          </p:cNvSpPr>
          <p:nvPr>
            <p:ph idx="1"/>
          </p:nvPr>
        </p:nvSpPr>
        <p:spPr/>
        <p:txBody>
          <a:bodyPr/>
          <a:lstStyle/>
          <a:p>
            <a:pPr marL="0" indent="0">
              <a:buNone/>
            </a:pPr>
            <a:r>
              <a:rPr lang="en-CA" dirty="0"/>
              <a:t>(7) “significant harm” includes bodily harm, humiliation, damage to reputation or relationships, loss of employment, business or professional opportunities, financial loss, identity theft, negative effects on the credit record and damage to or loss of property</a:t>
            </a:r>
          </a:p>
          <a:p>
            <a:pPr marL="0" indent="0">
              <a:buNone/>
            </a:pPr>
            <a:endParaRPr lang="en-CA" dirty="0"/>
          </a:p>
        </p:txBody>
      </p:sp>
      <p:sp>
        <p:nvSpPr>
          <p:cNvPr id="4" name="Footer Placeholder 3">
            <a:extLst>
              <a:ext uri="{FF2B5EF4-FFF2-40B4-BE49-F238E27FC236}">
                <a16:creationId xmlns:a16="http://schemas.microsoft.com/office/drawing/2014/main" id="{4C7C40A4-F105-4E5D-8B0E-FD5D0EE7999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6284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0B8-458B-4B94-B65C-BCDC2878F36E}"/>
              </a:ext>
            </a:extLst>
          </p:cNvPr>
          <p:cNvSpPr>
            <a:spLocks noGrp="1"/>
          </p:cNvSpPr>
          <p:nvPr>
            <p:ph type="title"/>
          </p:nvPr>
        </p:nvSpPr>
        <p:spPr/>
        <p:txBody>
          <a:bodyPr/>
          <a:lstStyle/>
          <a:p>
            <a:r>
              <a:rPr lang="en-CA" b="1" dirty="0"/>
              <a:t>Breach of Security Safeguards Regulations SOR/2018-64</a:t>
            </a:r>
            <a:endParaRPr lang="en-CA" dirty="0"/>
          </a:p>
        </p:txBody>
      </p:sp>
      <p:sp>
        <p:nvSpPr>
          <p:cNvPr id="3" name="Content Placeholder 2">
            <a:extLst>
              <a:ext uri="{FF2B5EF4-FFF2-40B4-BE49-F238E27FC236}">
                <a16:creationId xmlns:a16="http://schemas.microsoft.com/office/drawing/2014/main" id="{C0167BBA-32F1-4A60-AA12-E36B52E3DAF7}"/>
              </a:ext>
            </a:extLst>
          </p:cNvPr>
          <p:cNvSpPr>
            <a:spLocks noGrp="1"/>
          </p:cNvSpPr>
          <p:nvPr>
            <p:ph idx="1"/>
          </p:nvPr>
        </p:nvSpPr>
        <p:spPr>
          <a:xfrm>
            <a:off x="457200" y="1628800"/>
            <a:ext cx="8229600" cy="4497363"/>
          </a:xfrm>
        </p:spPr>
        <p:txBody>
          <a:bodyPr/>
          <a:lstStyle/>
          <a:p>
            <a:r>
              <a:rPr lang="en-CA" sz="2800" dirty="0"/>
              <a:t>Contents of report to commissioner</a:t>
            </a:r>
          </a:p>
          <a:p>
            <a:r>
              <a:rPr lang="en-CA" sz="2800" dirty="0"/>
              <a:t>Contents of notification to affected individual</a:t>
            </a:r>
          </a:p>
          <a:p>
            <a:r>
              <a:rPr lang="en-CA" sz="2800" dirty="0"/>
              <a:t>Manner of individual notification – email, mail, phone, in person (?!), “other form of communication that a reasonable person would consider appropriate in the circumstances”</a:t>
            </a:r>
          </a:p>
          <a:p>
            <a:r>
              <a:rPr lang="en-CA" sz="2800" dirty="0"/>
              <a:t>Keep records for 24 months</a:t>
            </a:r>
          </a:p>
          <a:p>
            <a:pPr marL="0" indent="0">
              <a:buNone/>
            </a:pPr>
            <a:r>
              <a:rPr lang="en-CA" sz="2800" dirty="0">
                <a:sym typeface="Wingdings" panose="05000000000000000000" pitchFamily="2" charset="2"/>
              </a:rPr>
              <a:t> models: Alberta PIPA, EU </a:t>
            </a:r>
            <a:r>
              <a:rPr lang="en-CA" sz="2800" i="1" dirty="0">
                <a:sym typeface="Wingdings" panose="05000000000000000000" pitchFamily="2" charset="2"/>
              </a:rPr>
              <a:t>General Data Protection Regulation</a:t>
            </a:r>
            <a:endParaRPr lang="en-CA" sz="2800" i="1" dirty="0"/>
          </a:p>
        </p:txBody>
      </p:sp>
      <p:sp>
        <p:nvSpPr>
          <p:cNvPr id="4" name="Footer Placeholder 3">
            <a:extLst>
              <a:ext uri="{FF2B5EF4-FFF2-40B4-BE49-F238E27FC236}">
                <a16:creationId xmlns:a16="http://schemas.microsoft.com/office/drawing/2014/main" id="{DBC59591-0A5A-460B-B9CC-6D53F5A0665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420870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70D9-347A-4F84-9F22-D15101F290ED}"/>
              </a:ext>
            </a:extLst>
          </p:cNvPr>
          <p:cNvSpPr>
            <a:spLocks noGrp="1"/>
          </p:cNvSpPr>
          <p:nvPr>
            <p:ph type="title"/>
          </p:nvPr>
        </p:nvSpPr>
        <p:spPr/>
        <p:txBody>
          <a:bodyPr/>
          <a:lstStyle/>
          <a:p>
            <a:r>
              <a:rPr lang="en-CA" dirty="0"/>
              <a:t>OPC’s Guidance for Data Breach Notification</a:t>
            </a:r>
          </a:p>
        </p:txBody>
      </p:sp>
      <p:sp>
        <p:nvSpPr>
          <p:cNvPr id="3" name="Content Placeholder 2">
            <a:extLst>
              <a:ext uri="{FF2B5EF4-FFF2-40B4-BE49-F238E27FC236}">
                <a16:creationId xmlns:a16="http://schemas.microsoft.com/office/drawing/2014/main" id="{89145A4D-6D7E-481A-AF1A-39959BDB8D49}"/>
              </a:ext>
            </a:extLst>
          </p:cNvPr>
          <p:cNvSpPr>
            <a:spLocks noGrp="1"/>
          </p:cNvSpPr>
          <p:nvPr>
            <p:ph idx="1"/>
          </p:nvPr>
        </p:nvSpPr>
        <p:spPr>
          <a:xfrm>
            <a:off x="457200" y="1556792"/>
            <a:ext cx="8229600" cy="4569371"/>
          </a:xfrm>
        </p:spPr>
        <p:txBody>
          <a:bodyPr/>
          <a:lstStyle/>
          <a:p>
            <a:pPr marL="0" indent="0">
              <a:buNone/>
            </a:pPr>
            <a:r>
              <a:rPr lang="en-CA" i="1" dirty="0"/>
              <a:t>What you need to know about mandatory reporting of breaches of security safeguards</a:t>
            </a:r>
          </a:p>
          <a:p>
            <a:pPr marL="0" indent="0">
              <a:buNone/>
            </a:pPr>
            <a:endParaRPr lang="en-CA" sz="1400" dirty="0"/>
          </a:p>
          <a:p>
            <a:r>
              <a:rPr lang="en-CA" sz="2800" dirty="0"/>
              <a:t>Basically a set of FAQs</a:t>
            </a:r>
          </a:p>
          <a:p>
            <a:r>
              <a:rPr lang="en-CA" sz="2800" dirty="0"/>
              <a:t>Real Risk of Significant Harm (RROSH) guidance:</a:t>
            </a:r>
          </a:p>
          <a:p>
            <a:pPr lvl="1"/>
            <a:r>
              <a:rPr lang="en-CA" sz="2400" dirty="0"/>
              <a:t>the sensitivity of the personal information involved in the breach;</a:t>
            </a:r>
          </a:p>
          <a:p>
            <a:pPr lvl="1"/>
            <a:r>
              <a:rPr lang="en-CA" sz="2400" dirty="0"/>
              <a:t>the probability that the personal information has been, is being, or will be, misused.</a:t>
            </a:r>
          </a:p>
          <a:p>
            <a:r>
              <a:rPr lang="en-CA" sz="2800" dirty="0"/>
              <a:t>Form to use in reporting to OPC</a:t>
            </a:r>
          </a:p>
          <a:p>
            <a:pPr marL="0" indent="0">
              <a:buNone/>
            </a:pPr>
            <a:endParaRPr lang="en-CA" sz="2800" dirty="0"/>
          </a:p>
          <a:p>
            <a:pPr marL="0" indent="0">
              <a:buNone/>
            </a:pPr>
            <a:r>
              <a:rPr lang="en-CA" sz="2800" dirty="0"/>
              <a:t> </a:t>
            </a:r>
          </a:p>
        </p:txBody>
      </p:sp>
      <p:sp>
        <p:nvSpPr>
          <p:cNvPr id="4" name="Footer Placeholder 3">
            <a:extLst>
              <a:ext uri="{FF2B5EF4-FFF2-40B4-BE49-F238E27FC236}">
                <a16:creationId xmlns:a16="http://schemas.microsoft.com/office/drawing/2014/main" id="{618FD6B1-F3B2-46DE-BCC8-08A633001B4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75054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400" dirty="0"/>
              <a:t>Hear it from the (old) Commissioner himself!</a:t>
            </a:r>
          </a:p>
          <a:p>
            <a:pPr>
              <a:buFont typeface="Wingdings" panose="05000000000000000000" pitchFamily="2" charset="2"/>
              <a:buChar char="à"/>
            </a:pPr>
            <a:r>
              <a:rPr lang="en-CA" sz="2400" dirty="0">
                <a:sym typeface="Wingdings" panose="05000000000000000000" pitchFamily="2" charset="2"/>
              </a:rPr>
              <a:t>Annual Report September 21, 2017 (</a:t>
            </a:r>
            <a:r>
              <a:rPr lang="en-CA" sz="2400" i="1" dirty="0">
                <a:sym typeface="Wingdings" panose="05000000000000000000" pitchFamily="2" charset="2"/>
              </a:rPr>
              <a:t>Real fears, real solutions - A plan for restoring confidence in Canada’s privacy regime</a:t>
            </a:r>
            <a:r>
              <a:rPr lang="en-CA" sz="2400" dirty="0">
                <a:sym typeface="Wingdings" panose="05000000000000000000" pitchFamily="2" charset="2"/>
              </a:rPr>
              <a:t>)</a:t>
            </a:r>
          </a:p>
          <a:p>
            <a:pPr marL="0" indent="0">
              <a:buNone/>
            </a:pPr>
            <a:endParaRPr lang="en-CA" dirty="0">
              <a:sym typeface="Wingdings" panose="05000000000000000000" pitchFamily="2" charset="2"/>
            </a:endParaRPr>
          </a:p>
          <a:p>
            <a:pPr marL="0" indent="0">
              <a:buNone/>
            </a:pPr>
            <a:r>
              <a:rPr lang="en-CA" sz="2800" dirty="0">
                <a:sym typeface="Wingdings" panose="05000000000000000000" pitchFamily="2" charset="2"/>
              </a:rPr>
              <a:t>“The time has come for Canada to change its privacy protection model to ensure that, as in the U.S., EU and elsewhere, regulatory bodies can effectively protect the privacy rights of citizens by having powers that are commensurate with the increasing risks that new disruptive technologies pose for privacy.”</a:t>
            </a:r>
            <a:endParaRPr lang="en-CA" sz="28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62578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2017</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sz="2400" u="sng" dirty="0"/>
              <a:t>Issue</a:t>
            </a:r>
            <a:r>
              <a:rPr lang="en-CA" sz="2400" dirty="0"/>
              <a:t>: “my Office </a:t>
            </a:r>
            <a:r>
              <a:rPr lang="en-CA" sz="2400" b="1" dirty="0"/>
              <a:t>cannot issue binding orders or impose administrative monetary penalties </a:t>
            </a:r>
            <a:r>
              <a:rPr lang="en-CA" sz="2400" dirty="0"/>
              <a:t>under the current law. We can merely make non-binding recommendations organizations can take or leave as they wish.”</a:t>
            </a:r>
          </a:p>
          <a:p>
            <a:pPr marL="0" indent="0">
              <a:buNone/>
            </a:pPr>
            <a:endParaRPr lang="en-CA" sz="2400" dirty="0"/>
          </a:p>
          <a:p>
            <a:pPr marL="0" indent="0">
              <a:buNone/>
            </a:pPr>
            <a:r>
              <a:rPr lang="en-CA" sz="2400" dirty="0"/>
              <a:t>“Consequently, we are proposing a model that emphasizes proactive enforcement and is backed by order-making authorities and administrative monetary penalties. ”</a:t>
            </a:r>
          </a:p>
          <a:p>
            <a:pPr marL="0" indent="0">
              <a:buNone/>
            </a:pPr>
            <a:r>
              <a:rPr lang="en-CA" sz="2400" dirty="0">
                <a:sym typeface="Wingdings" panose="05000000000000000000" pitchFamily="2" charset="2"/>
              </a:rPr>
              <a:t> Like the US and especially the EU (</a:t>
            </a:r>
            <a:r>
              <a:rPr lang="en-CA" sz="2400" i="1" dirty="0">
                <a:sym typeface="Wingdings" panose="05000000000000000000" pitchFamily="2" charset="2"/>
              </a:rPr>
              <a:t>GDPR</a:t>
            </a:r>
            <a:r>
              <a:rPr lang="en-CA" sz="2400" dirty="0">
                <a:sym typeface="Wingdings" panose="05000000000000000000" pitchFamily="2" charset="2"/>
              </a:rPr>
              <a:t>)</a:t>
            </a:r>
            <a:endParaRPr lang="en-CA" sz="24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0764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2018</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u="sng" dirty="0"/>
              <a:t>Commissioner’s Message:</a:t>
            </a:r>
          </a:p>
          <a:p>
            <a:pPr marL="0" indent="0">
              <a:buNone/>
            </a:pPr>
            <a:endParaRPr lang="en-CA" dirty="0"/>
          </a:p>
          <a:p>
            <a:pPr marL="0" indent="0">
              <a:buNone/>
            </a:pPr>
            <a:r>
              <a:rPr lang="en-CA" dirty="0"/>
              <a:t>(re Facebook Cambridge Analytica) “These issues also underscore deficiencies in Canada’s privacy laws that I and my predecessors have tried to draw attention to for years”</a:t>
            </a:r>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1300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90B0-9DCD-4384-BC98-236B2EF3FC0E}"/>
              </a:ext>
            </a:extLst>
          </p:cNvPr>
          <p:cNvSpPr>
            <a:spLocks noGrp="1"/>
          </p:cNvSpPr>
          <p:nvPr>
            <p:ph type="title"/>
          </p:nvPr>
        </p:nvSpPr>
        <p:spPr>
          <a:xfrm>
            <a:off x="0" y="274638"/>
            <a:ext cx="9144000" cy="1143000"/>
          </a:xfrm>
        </p:spPr>
        <p:txBody>
          <a:bodyPr/>
          <a:lstStyle/>
          <a:p>
            <a:r>
              <a:rPr lang="en-CA" dirty="0"/>
              <a:t>Paper topics submissions mechanics</a:t>
            </a:r>
          </a:p>
        </p:txBody>
      </p:sp>
      <p:sp>
        <p:nvSpPr>
          <p:cNvPr id="3" name="Content Placeholder 2">
            <a:extLst>
              <a:ext uri="{FF2B5EF4-FFF2-40B4-BE49-F238E27FC236}">
                <a16:creationId xmlns:a16="http://schemas.microsoft.com/office/drawing/2014/main" id="{345AA75A-5CF3-4120-93EB-1F6E241F12C7}"/>
              </a:ext>
            </a:extLst>
          </p:cNvPr>
          <p:cNvSpPr>
            <a:spLocks noGrp="1"/>
          </p:cNvSpPr>
          <p:nvPr>
            <p:ph idx="1"/>
          </p:nvPr>
        </p:nvSpPr>
        <p:spPr/>
        <p:txBody>
          <a:bodyPr/>
          <a:lstStyle/>
          <a:p>
            <a:r>
              <a:rPr lang="en-US" dirty="0"/>
              <a:t>topic / title</a:t>
            </a:r>
          </a:p>
          <a:p>
            <a:r>
              <a:rPr lang="en-US" dirty="0"/>
              <a:t>one paragraph description and / or table of contents</a:t>
            </a:r>
          </a:p>
          <a:p>
            <a:r>
              <a:rPr lang="en-US" dirty="0"/>
              <a:t>3 bibliographic references</a:t>
            </a:r>
          </a:p>
          <a:p>
            <a:pPr marL="0" indent="0">
              <a:buNone/>
            </a:pPr>
            <a:endParaRPr lang="en-US" dirty="0">
              <a:sym typeface="Wingdings" panose="05000000000000000000" pitchFamily="2" charset="2"/>
            </a:endParaRPr>
          </a:p>
          <a:p>
            <a:pPr>
              <a:buFont typeface="Wingdings" panose="05000000000000000000" pitchFamily="2" charset="2"/>
              <a:buChar char="à"/>
            </a:pPr>
            <a:r>
              <a:rPr lang="en-US" dirty="0">
                <a:sym typeface="Wingdings" panose="05000000000000000000" pitchFamily="2" charset="2"/>
              </a:rPr>
              <a:t>Just to me, not the SAO</a:t>
            </a:r>
          </a:p>
          <a:p>
            <a:pPr>
              <a:buFont typeface="Wingdings" panose="05000000000000000000" pitchFamily="2" charset="2"/>
              <a:buChar char="à"/>
            </a:pPr>
            <a:r>
              <a:rPr lang="en-US" dirty="0">
                <a:sym typeface="Wingdings" panose="05000000000000000000" pitchFamily="2" charset="2"/>
              </a:rPr>
              <a:t>Don</a:t>
            </a:r>
            <a:r>
              <a:rPr lang="en-CA" dirty="0">
                <a:sym typeface="Wingdings" panose="05000000000000000000" pitchFamily="2" charset="2"/>
              </a:rPr>
              <a:t>’</a:t>
            </a:r>
            <a:r>
              <a:rPr lang="en-US" dirty="0">
                <a:sym typeface="Wingdings" panose="05000000000000000000" pitchFamily="2" charset="2"/>
              </a:rPr>
              <a:t>t need the fancy SAO cover page either, you can even just stick it in an email body</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5794F3A3-285A-4467-B0E7-B3C66BFFAC38}"/>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2058509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PIPEDA Report 2019</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i="1" dirty="0"/>
              <a:t>A</a:t>
            </a:r>
            <a:r>
              <a:rPr lang="en-US" i="1" dirty="0"/>
              <a:t> Pathway to Respecting Rights and Restoring Trust in Government and the Digital Economy</a:t>
            </a:r>
          </a:p>
          <a:p>
            <a:pPr marL="0" indent="0">
              <a:buNone/>
            </a:pPr>
            <a:r>
              <a:rPr lang="en-US" sz="2400" dirty="0"/>
              <a:t>(December 10, 2019)</a:t>
            </a:r>
          </a:p>
          <a:p>
            <a:pPr marL="0" indent="0">
              <a:buNone/>
            </a:pPr>
            <a:r>
              <a:rPr lang="en-US" sz="2400" dirty="0"/>
              <a:t>“For several years, my predecessors and I have been calling for fundamental reform of Canada’s federal private and public sector privacy laws. </a:t>
            </a:r>
          </a:p>
          <a:p>
            <a:pPr marL="0" indent="0">
              <a:buNone/>
            </a:pPr>
            <a:endParaRPr lang="en-US" sz="2400" dirty="0"/>
          </a:p>
          <a:p>
            <a:pPr marL="0" indent="0">
              <a:buNone/>
            </a:pPr>
            <a:r>
              <a:rPr lang="en-US" sz="2400" dirty="0"/>
              <a:t>In the last year, the government has finally agreed the time for reform had come. Members of the Standing Committee on Access to Information, Privacy and Ethics (ETHI), from all parties, also agree….</a:t>
            </a:r>
          </a:p>
          <a:p>
            <a:pPr marL="0" indent="0">
              <a:buNone/>
            </a:pPr>
            <a:endParaRPr lang="en-CA" i="1"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1914387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800" i="1" dirty="0"/>
              <a:t>Towards Privacy by Design: Review of the Personal Information Protection and Electronic Documents Act</a:t>
            </a:r>
            <a:r>
              <a:rPr lang="en-CA" sz="2800" dirty="0"/>
              <a:t> Report of the Standing Committee on Access to Information, Privacy and Ethics, February 2018</a:t>
            </a:r>
          </a:p>
          <a:p>
            <a:pPr marL="0" indent="0">
              <a:buNone/>
            </a:pPr>
            <a:endParaRPr lang="en-CA" sz="2800" dirty="0"/>
          </a:p>
          <a:p>
            <a:pPr marL="0" indent="0">
              <a:buNone/>
            </a:pPr>
            <a:r>
              <a:rPr lang="en-CA" sz="2800" dirty="0">
                <a:sym typeface="Wingdings" panose="05000000000000000000" pitchFamily="2" charset="2"/>
              </a:rPr>
              <a:t>Was an important document</a:t>
            </a:r>
          </a:p>
          <a:p>
            <a:pPr>
              <a:buFont typeface="Wingdings" panose="05000000000000000000" pitchFamily="2" charset="2"/>
              <a:buChar char="à"/>
            </a:pPr>
            <a:r>
              <a:rPr lang="en-CA" sz="2800" dirty="0">
                <a:sym typeface="Wingdings" panose="05000000000000000000" pitchFamily="2" charset="2"/>
              </a:rPr>
              <a:t>Proposed everything the Commissioner asked for, and more! (like a Right to be Forgotten)</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54470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2020</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i="1" dirty="0"/>
              <a:t>Privacy in a pandemic</a:t>
            </a:r>
          </a:p>
          <a:p>
            <a:pPr marL="0" indent="0">
              <a:buNone/>
            </a:pPr>
            <a:r>
              <a:rPr lang="en-US" sz="2400" dirty="0"/>
              <a:t>(October 8, 2020)</a:t>
            </a:r>
          </a:p>
          <a:p>
            <a:pPr marL="0" indent="0">
              <a:buNone/>
            </a:pPr>
            <a:r>
              <a:rPr lang="en-US" sz="2800" dirty="0"/>
              <a:t>“The need for federal privacy laws better suited to protecting Canadians in the digital age has been a common thread in our annual reports to Parliament for many years…</a:t>
            </a:r>
          </a:p>
          <a:p>
            <a:pPr marL="0" indent="0">
              <a:buNone/>
            </a:pPr>
            <a:endParaRPr lang="en-US" sz="2800" dirty="0"/>
          </a:p>
          <a:p>
            <a:pPr marL="0" indent="0">
              <a:buNone/>
            </a:pPr>
            <a:r>
              <a:rPr lang="en-US" sz="2800" dirty="0"/>
              <a:t>This year, the COVID-19 pandemic makes the significant gaps in our legislative framework all the more striking.”</a:t>
            </a:r>
            <a:endParaRPr lang="en-CA" sz="2800" i="1"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1675652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2021</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a:xfrm>
            <a:off x="457200" y="1196752"/>
            <a:ext cx="8229600" cy="4929411"/>
          </a:xfrm>
        </p:spPr>
        <p:txBody>
          <a:bodyPr/>
          <a:lstStyle/>
          <a:p>
            <a:pPr marL="0" indent="0">
              <a:buNone/>
            </a:pPr>
            <a:r>
              <a:rPr lang="en-US" i="1" dirty="0"/>
              <a:t>Projecting our values into laws</a:t>
            </a:r>
          </a:p>
          <a:p>
            <a:pPr marL="0" indent="0">
              <a:buNone/>
            </a:pPr>
            <a:r>
              <a:rPr lang="en-US" sz="2400" dirty="0"/>
              <a:t>(December 9, 2021)</a:t>
            </a:r>
          </a:p>
          <a:p>
            <a:pPr marL="0" indent="0">
              <a:buNone/>
            </a:pPr>
            <a:r>
              <a:rPr lang="en-US" sz="2800" dirty="0"/>
              <a:t>“Over the course of my mandate, it has become increasingly clear that we need a stronger privacy framework to protect the rights of Canadians in an increasingly digital world…</a:t>
            </a:r>
          </a:p>
          <a:p>
            <a:pPr marL="0" indent="0">
              <a:buNone/>
            </a:pPr>
            <a:r>
              <a:rPr lang="en-US" sz="2800" dirty="0"/>
              <a:t>I wish I could begin this Annual Report to Parliament by stating that this has been achieved, with contemporary privacy laws fit for the digital age firmly in place to adequately protect Canadians. Unfortunately, we are not there yet...”</a:t>
            </a:r>
            <a:endParaRPr lang="en-CA" sz="2800" i="1"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589378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US" sz="2400" dirty="0"/>
              <a:t>Bill C-11 - </a:t>
            </a:r>
            <a:r>
              <a:rPr lang="en-US" sz="2400" i="1" dirty="0"/>
              <a:t>An Act to enact the Consumer Privacy Protection Act and the Personal Information and Data Protection Tribunal Act and to make consequential and related amendments to other Acts - </a:t>
            </a:r>
            <a:r>
              <a:rPr lang="en-US" sz="2400" dirty="0"/>
              <a:t>November 2020 (died on order paper)</a:t>
            </a:r>
          </a:p>
          <a:p>
            <a:pPr marL="0" indent="0">
              <a:buNone/>
            </a:pPr>
            <a:endParaRPr lang="en-US" sz="2400" dirty="0"/>
          </a:p>
          <a:p>
            <a:pPr marL="0" indent="0">
              <a:buNone/>
            </a:pPr>
            <a:r>
              <a:rPr lang="en-US" sz="2400" dirty="0"/>
              <a:t>Bill C-27 - </a:t>
            </a:r>
            <a:r>
              <a:rPr lang="en-US" sz="2400" i="1" dirty="0"/>
              <a:t>An Act to enact the Consumer Privacy Protection Act, the Personal Information and Data Protection Tribunal Act and </a:t>
            </a:r>
            <a:r>
              <a:rPr lang="en-US" sz="2400" b="1" i="1" dirty="0"/>
              <a:t>the Artificial Intelligence and Data Act </a:t>
            </a:r>
            <a:r>
              <a:rPr lang="en-US" sz="2400" i="1" dirty="0"/>
              <a:t>and to make consequential and related amendments to other Acts.</a:t>
            </a:r>
            <a:endParaRPr lang="en-US" sz="2400" dirty="0"/>
          </a:p>
          <a:p>
            <a:pPr marL="0" indent="0">
              <a:buNone/>
            </a:pPr>
            <a:r>
              <a:rPr lang="en-US" sz="2400" dirty="0">
                <a:sym typeface="Wingdings" panose="05000000000000000000" pitchFamily="2" charset="2"/>
              </a:rPr>
              <a:t>	 June 2022, working its way through the process now</a:t>
            </a:r>
            <a:endParaRPr lang="en-US" sz="24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27125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ECA7-CE24-457A-B178-9B18AC0DFF15}"/>
              </a:ext>
            </a:extLst>
          </p:cNvPr>
          <p:cNvSpPr>
            <a:spLocks noGrp="1"/>
          </p:cNvSpPr>
          <p:nvPr>
            <p:ph type="title"/>
          </p:nvPr>
        </p:nvSpPr>
        <p:spPr/>
        <p:txBody>
          <a:bodyPr/>
          <a:lstStyle/>
          <a:p>
            <a:r>
              <a:rPr lang="en-CA" dirty="0"/>
              <a:t>Quebec is WAY ahead!</a:t>
            </a:r>
          </a:p>
        </p:txBody>
      </p:sp>
      <p:sp>
        <p:nvSpPr>
          <p:cNvPr id="3" name="Content Placeholder 2">
            <a:extLst>
              <a:ext uri="{FF2B5EF4-FFF2-40B4-BE49-F238E27FC236}">
                <a16:creationId xmlns:a16="http://schemas.microsoft.com/office/drawing/2014/main" id="{25EBC9CF-6BEB-42F1-A87B-BD4DB577A19B}"/>
              </a:ext>
            </a:extLst>
          </p:cNvPr>
          <p:cNvSpPr>
            <a:spLocks noGrp="1"/>
          </p:cNvSpPr>
          <p:nvPr>
            <p:ph idx="1"/>
          </p:nvPr>
        </p:nvSpPr>
        <p:spPr/>
        <p:txBody>
          <a:bodyPr/>
          <a:lstStyle/>
          <a:p>
            <a:pPr marL="0" indent="0">
              <a:buNone/>
            </a:pPr>
            <a:r>
              <a:rPr lang="en-CA" sz="2400" dirty="0"/>
              <a:t>Bill 64 – </a:t>
            </a:r>
            <a:r>
              <a:rPr lang="en-CA" sz="2400" i="1" dirty="0"/>
              <a:t>An Act to modernize legislative provisions as regards the protection of personal information</a:t>
            </a:r>
          </a:p>
          <a:p>
            <a:pPr marL="0" indent="0">
              <a:buNone/>
            </a:pPr>
            <a:endParaRPr lang="en-CA" sz="2400" dirty="0"/>
          </a:p>
          <a:p>
            <a:pPr marL="0" indent="0">
              <a:buNone/>
            </a:pPr>
            <a:r>
              <a:rPr lang="en-CA" sz="2400" dirty="0"/>
              <a:t>Updates the existing </a:t>
            </a:r>
            <a:r>
              <a:rPr lang="en-CA" sz="2400" i="1" dirty="0" err="1"/>
              <a:t>Loi</a:t>
            </a:r>
            <a:r>
              <a:rPr lang="en-CA" sz="2400" i="1" dirty="0"/>
              <a:t> sur la protection des </a:t>
            </a:r>
            <a:r>
              <a:rPr lang="en-CA" sz="2400" i="1" dirty="0" err="1"/>
              <a:t>renseignements</a:t>
            </a:r>
            <a:r>
              <a:rPr lang="en-CA" sz="2400" i="1" dirty="0"/>
              <a:t> </a:t>
            </a:r>
            <a:r>
              <a:rPr lang="en-CA" sz="2400" i="1" dirty="0" err="1"/>
              <a:t>personnels</a:t>
            </a:r>
            <a:r>
              <a:rPr lang="en-CA" sz="2400" i="1" dirty="0"/>
              <a:t> dans le </a:t>
            </a:r>
            <a:r>
              <a:rPr lang="en-CA" sz="2400" i="1" dirty="0" err="1"/>
              <a:t>secteur</a:t>
            </a:r>
            <a:r>
              <a:rPr lang="en-CA" sz="2400" i="1" dirty="0"/>
              <a:t> </a:t>
            </a:r>
            <a:r>
              <a:rPr lang="en-CA" sz="2400" i="1" dirty="0" err="1"/>
              <a:t>privé</a:t>
            </a:r>
            <a:r>
              <a:rPr lang="en-CA" sz="2400" i="1" dirty="0"/>
              <a:t> </a:t>
            </a:r>
          </a:p>
          <a:p>
            <a:pPr marL="0" indent="0">
              <a:buNone/>
            </a:pPr>
            <a:endParaRPr lang="en-CA" sz="2400" dirty="0"/>
          </a:p>
          <a:p>
            <a:pPr>
              <a:buFont typeface="Wingdings" panose="05000000000000000000" pitchFamily="2" charset="2"/>
              <a:buChar char="à"/>
            </a:pPr>
            <a:r>
              <a:rPr lang="en-CA" sz="2400" dirty="0">
                <a:sym typeface="Wingdings" panose="05000000000000000000" pitchFamily="2" charset="2"/>
              </a:rPr>
              <a:t>Assented to September 21, 2021</a:t>
            </a:r>
          </a:p>
          <a:p>
            <a:pPr>
              <a:buFont typeface="Wingdings" panose="05000000000000000000" pitchFamily="2" charset="2"/>
              <a:buChar char="à"/>
            </a:pPr>
            <a:r>
              <a:rPr lang="en-CA" sz="2400" dirty="0">
                <a:sym typeface="Wingdings" panose="05000000000000000000" pitchFamily="2" charset="2"/>
              </a:rPr>
              <a:t>First provisions in force September 22, 2022</a:t>
            </a:r>
          </a:p>
          <a:p>
            <a:pPr>
              <a:buFont typeface="Wingdings" panose="05000000000000000000" pitchFamily="2" charset="2"/>
              <a:buChar char="à"/>
            </a:pPr>
            <a:r>
              <a:rPr lang="en-CA" sz="2400" dirty="0">
                <a:sym typeface="Wingdings" panose="05000000000000000000" pitchFamily="2" charset="2"/>
              </a:rPr>
              <a:t>Big stuff in force September 22, 2023</a:t>
            </a:r>
          </a:p>
          <a:p>
            <a:pPr>
              <a:buFont typeface="Wingdings" panose="05000000000000000000" pitchFamily="2" charset="2"/>
              <a:buChar char="à"/>
            </a:pPr>
            <a:r>
              <a:rPr lang="en-CA" sz="2400" dirty="0">
                <a:sym typeface="Wingdings" panose="05000000000000000000" pitchFamily="2" charset="2"/>
              </a:rPr>
              <a:t>Powers to CAI, fines, lots of obligations on organizations</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5C32A86D-18BA-4FC3-9772-92799953D58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5745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9D82-C6E4-47BE-A03F-D96BAB5F1852}"/>
              </a:ext>
            </a:extLst>
          </p:cNvPr>
          <p:cNvSpPr>
            <a:spLocks noGrp="1"/>
          </p:cNvSpPr>
          <p:nvPr>
            <p:ph type="title"/>
          </p:nvPr>
        </p:nvSpPr>
        <p:spPr/>
        <p:txBody>
          <a:bodyPr/>
          <a:lstStyle/>
          <a:p>
            <a:r>
              <a:rPr lang="en-CA" dirty="0"/>
              <a:t>FIN privacy</a:t>
            </a:r>
          </a:p>
        </p:txBody>
      </p:sp>
      <p:sp>
        <p:nvSpPr>
          <p:cNvPr id="3" name="Footer Placeholder 2">
            <a:extLst>
              <a:ext uri="{FF2B5EF4-FFF2-40B4-BE49-F238E27FC236}">
                <a16:creationId xmlns:a16="http://schemas.microsoft.com/office/drawing/2014/main" id="{90BA80FB-372F-4358-9354-C16C27AA340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03959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a:xfrm>
            <a:off x="758031" y="836712"/>
            <a:ext cx="7772400" cy="3888432"/>
          </a:xfrm>
        </p:spPr>
        <p:txBody>
          <a:bodyPr/>
          <a:lstStyle/>
          <a:p>
            <a:r>
              <a:rPr lang="en-CA" dirty="0"/>
              <a:t>(back to class 3!) Preliminary matters, Copyright &amp; OTHER </a:t>
            </a:r>
            <a:r>
              <a:rPr lang="en-CA" dirty="0" err="1"/>
              <a:t>ip</a:t>
            </a:r>
            <a:r>
              <a:rPr lang="en-CA" dirty="0"/>
              <a:t> on the internet, territorial jurisdiction and frankly just so much law your heads will explode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49611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FINDING infringers / VIOLATORS</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49921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16C8-74DE-4345-AFAC-BC880431A7B4}"/>
              </a:ext>
            </a:extLst>
          </p:cNvPr>
          <p:cNvSpPr>
            <a:spLocks noGrp="1"/>
          </p:cNvSpPr>
          <p:nvPr>
            <p:ph type="title"/>
          </p:nvPr>
        </p:nvSpPr>
        <p:spPr/>
        <p:txBody>
          <a:bodyPr/>
          <a:lstStyle/>
          <a:p>
            <a:r>
              <a:rPr lang="en-US" dirty="0"/>
              <a:t>Internet anonymity?</a:t>
            </a:r>
            <a:endParaRPr lang="en-CA" dirty="0"/>
          </a:p>
        </p:txBody>
      </p:sp>
      <p:sp>
        <p:nvSpPr>
          <p:cNvPr id="3" name="Content Placeholder 2">
            <a:extLst>
              <a:ext uri="{FF2B5EF4-FFF2-40B4-BE49-F238E27FC236}">
                <a16:creationId xmlns:a16="http://schemas.microsoft.com/office/drawing/2014/main" id="{3595C08D-F370-4F24-8C28-97D0986597FB}"/>
              </a:ext>
            </a:extLst>
          </p:cNvPr>
          <p:cNvSpPr>
            <a:spLocks noGrp="1"/>
          </p:cNvSpPr>
          <p:nvPr>
            <p:ph idx="1"/>
          </p:nvPr>
        </p:nvSpPr>
        <p:spPr/>
        <p:txBody>
          <a:bodyPr/>
          <a:lstStyle/>
          <a:p>
            <a:pPr marL="0" indent="0" eaLnBrk="1" hangingPunct="1">
              <a:buNone/>
            </a:pPr>
            <a:r>
              <a:rPr lang="en-US" altLang="en-US" u="sng" dirty="0"/>
              <a:t>Internet Protocol (IP) Address:</a:t>
            </a:r>
          </a:p>
          <a:p>
            <a:pPr marL="0" indent="0" eaLnBrk="1" hangingPunct="1">
              <a:buNone/>
            </a:pPr>
            <a:r>
              <a:rPr lang="en-US" altLang="en-US" dirty="0" err="1"/>
              <a:t>xxx.xxx.xxx.xxx</a:t>
            </a:r>
            <a:r>
              <a:rPr lang="en-US" altLang="en-US" dirty="0"/>
              <a:t> (IPv4)</a:t>
            </a:r>
          </a:p>
          <a:p>
            <a:pPr marL="0" indent="0" eaLnBrk="1" hangingPunct="1">
              <a:buNone/>
            </a:pPr>
            <a:r>
              <a:rPr lang="en-US" altLang="en-US" dirty="0"/>
              <a:t>Where xxx = #(0,255)</a:t>
            </a:r>
          </a:p>
          <a:p>
            <a:pPr marL="0" indent="0" eaLnBrk="1" hangingPunct="1">
              <a:buNone/>
            </a:pPr>
            <a:endParaRPr lang="en-US" altLang="en-US" dirty="0"/>
          </a:p>
          <a:p>
            <a:pPr marL="0" indent="0" eaLnBrk="1" hangingPunct="1">
              <a:buNone/>
            </a:pPr>
            <a:r>
              <a:rPr lang="en-US" altLang="en-US" dirty="0"/>
              <a:t>STATIC IP</a:t>
            </a:r>
          </a:p>
          <a:p>
            <a:pPr marL="0" indent="0" eaLnBrk="1" hangingPunct="1">
              <a:buNone/>
            </a:pPr>
            <a:r>
              <a:rPr lang="en-US" altLang="en-US" dirty="0"/>
              <a:t>v.</a:t>
            </a:r>
          </a:p>
          <a:p>
            <a:pPr marL="0" indent="0" eaLnBrk="1" hangingPunct="1">
              <a:buNone/>
            </a:pPr>
            <a:r>
              <a:rPr lang="en-US" altLang="en-US" dirty="0"/>
              <a:t>DYNAMIC IP</a:t>
            </a:r>
          </a:p>
          <a:p>
            <a:pPr marL="0" indent="0" eaLnBrk="1" hangingPunct="1">
              <a:buNone/>
            </a:pPr>
            <a:endParaRPr lang="en-US" altLang="en-US" dirty="0"/>
          </a:p>
          <a:p>
            <a:endParaRPr lang="en-CA" dirty="0"/>
          </a:p>
        </p:txBody>
      </p:sp>
      <p:sp>
        <p:nvSpPr>
          <p:cNvPr id="4" name="Footer Placeholder 3">
            <a:extLst>
              <a:ext uri="{FF2B5EF4-FFF2-40B4-BE49-F238E27FC236}">
                <a16:creationId xmlns:a16="http://schemas.microsoft.com/office/drawing/2014/main" id="{D3633FB4-5B26-4292-8D8E-C5C9E2A7F820}"/>
              </a:ext>
            </a:extLst>
          </p:cNvPr>
          <p:cNvSpPr>
            <a:spLocks noGrp="1"/>
          </p:cNvSpPr>
          <p:nvPr>
            <p:ph type="ftr" sz="quarter" idx="11"/>
          </p:nvPr>
        </p:nvSpPr>
        <p:spPr/>
        <p:txBody>
          <a:bodyPr/>
          <a:lstStyle/>
          <a:p>
            <a:pPr>
              <a:defRPr/>
            </a:pPr>
            <a:r>
              <a:rPr lang="en-US"/>
              <a:t>Class 5</a:t>
            </a:r>
            <a:endParaRPr lang="en-US" dirty="0"/>
          </a:p>
        </p:txBody>
      </p:sp>
      <p:pic>
        <p:nvPicPr>
          <p:cNvPr id="5" name="Picture 3">
            <a:extLst>
              <a:ext uri="{FF2B5EF4-FFF2-40B4-BE49-F238E27FC236}">
                <a16:creationId xmlns:a16="http://schemas.microsoft.com/office/drawing/2014/main" id="{293600BE-3551-4184-B442-6908F6C0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846513"/>
            <a:ext cx="45910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57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6503-C4E8-FCDB-0010-EED16522B6DD}"/>
              </a:ext>
            </a:extLst>
          </p:cNvPr>
          <p:cNvSpPr>
            <a:spLocks noGrp="1"/>
          </p:cNvSpPr>
          <p:nvPr>
            <p:ph type="title"/>
          </p:nvPr>
        </p:nvSpPr>
        <p:spPr/>
        <p:txBody>
          <a:bodyPr/>
          <a:lstStyle/>
          <a:p>
            <a:r>
              <a:rPr lang="en-CA" dirty="0"/>
              <a:t>Paper topics?</a:t>
            </a:r>
          </a:p>
        </p:txBody>
      </p:sp>
      <p:sp>
        <p:nvSpPr>
          <p:cNvPr id="3" name="Content Placeholder 2">
            <a:extLst>
              <a:ext uri="{FF2B5EF4-FFF2-40B4-BE49-F238E27FC236}">
                <a16:creationId xmlns:a16="http://schemas.microsoft.com/office/drawing/2014/main" id="{6BE593E7-5F80-04EA-422E-42EDDB631AB3}"/>
              </a:ext>
            </a:extLst>
          </p:cNvPr>
          <p:cNvSpPr>
            <a:spLocks noGrp="1"/>
          </p:cNvSpPr>
          <p:nvPr>
            <p:ph idx="1"/>
          </p:nvPr>
        </p:nvSpPr>
        <p:spPr/>
        <p:txBody>
          <a:bodyPr/>
          <a:lstStyle/>
          <a:p>
            <a:pPr marL="0" indent="0" algn="ctr">
              <a:buNone/>
            </a:pPr>
            <a:r>
              <a:rPr lang="en-CA" sz="3200" dirty="0"/>
              <a:t>“INTERNET”</a:t>
            </a:r>
          </a:p>
          <a:p>
            <a:pPr marL="0" indent="0" algn="ctr">
              <a:buNone/>
            </a:pPr>
            <a:r>
              <a:rPr lang="en-CA" sz="3200" dirty="0"/>
              <a:t>+ </a:t>
            </a:r>
          </a:p>
          <a:p>
            <a:pPr marL="0" indent="0" algn="ctr">
              <a:buNone/>
            </a:pPr>
            <a:r>
              <a:rPr lang="en-CA" sz="3200" dirty="0"/>
              <a:t>“LAW”</a:t>
            </a:r>
          </a:p>
          <a:p>
            <a:pPr marL="0" indent="0" algn="ctr">
              <a:buNone/>
            </a:pPr>
            <a:endParaRPr lang="en-CA" sz="3200" dirty="0"/>
          </a:p>
          <a:p>
            <a:pPr marL="0" indent="0" algn="ctr">
              <a:buNone/>
            </a:pPr>
            <a:r>
              <a:rPr lang="en-CA" sz="3200" b="1" i="1" dirty="0"/>
              <a:t>not</a:t>
            </a:r>
            <a:r>
              <a:rPr lang="en-CA" sz="3200" i="1" dirty="0"/>
              <a:t> </a:t>
            </a:r>
            <a:r>
              <a:rPr lang="en-CA" sz="3200" dirty="0"/>
              <a:t>(necessarily)</a:t>
            </a:r>
          </a:p>
          <a:p>
            <a:pPr marL="0" indent="0" algn="ctr">
              <a:buNone/>
            </a:pPr>
            <a:endParaRPr lang="en-CA" sz="3200" dirty="0"/>
          </a:p>
          <a:p>
            <a:pPr marL="0" indent="0" algn="ctr">
              <a:buNone/>
            </a:pPr>
            <a:r>
              <a:rPr lang="en-CA" sz="3200" dirty="0"/>
              <a:t>“Internet law”</a:t>
            </a:r>
          </a:p>
          <a:p>
            <a:pPr marL="0" indent="0">
              <a:buNone/>
            </a:pPr>
            <a:endParaRPr lang="en-CA" dirty="0"/>
          </a:p>
        </p:txBody>
      </p:sp>
      <p:sp>
        <p:nvSpPr>
          <p:cNvPr id="4" name="Footer Placeholder 3">
            <a:extLst>
              <a:ext uri="{FF2B5EF4-FFF2-40B4-BE49-F238E27FC236}">
                <a16:creationId xmlns:a16="http://schemas.microsoft.com/office/drawing/2014/main" id="{976070D6-B15D-969A-9FCF-63FFA7AC8DD6}"/>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74912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7714-24AB-4A62-B47A-3F1C14621512}"/>
              </a:ext>
            </a:extLst>
          </p:cNvPr>
          <p:cNvSpPr>
            <a:spLocks noGrp="1"/>
          </p:cNvSpPr>
          <p:nvPr>
            <p:ph type="title"/>
          </p:nvPr>
        </p:nvSpPr>
        <p:spPr/>
        <p:txBody>
          <a:bodyPr/>
          <a:lstStyle/>
          <a:p>
            <a:r>
              <a:rPr lang="en-CA" dirty="0"/>
              <a:t>IP Addresses</a:t>
            </a:r>
          </a:p>
        </p:txBody>
      </p:sp>
      <p:sp>
        <p:nvSpPr>
          <p:cNvPr id="3" name="Content Placeholder 2">
            <a:extLst>
              <a:ext uri="{FF2B5EF4-FFF2-40B4-BE49-F238E27FC236}">
                <a16:creationId xmlns:a16="http://schemas.microsoft.com/office/drawing/2014/main" id="{16C713CB-173F-4F50-A44D-22EF282E477A}"/>
              </a:ext>
            </a:extLst>
          </p:cNvPr>
          <p:cNvSpPr>
            <a:spLocks noGrp="1"/>
          </p:cNvSpPr>
          <p:nvPr>
            <p:ph idx="1"/>
          </p:nvPr>
        </p:nvSpPr>
        <p:spPr/>
        <p:txBody>
          <a:bodyPr/>
          <a:lstStyle/>
          <a:p>
            <a:r>
              <a:rPr lang="en-US" dirty="0"/>
              <a:t>What is my IP Address?</a:t>
            </a:r>
          </a:p>
          <a:p>
            <a:r>
              <a:rPr lang="en-US" dirty="0"/>
              <a:t>In the real world, an ISP would have this information</a:t>
            </a:r>
          </a:p>
          <a:p>
            <a:r>
              <a:rPr lang="en-US" dirty="0"/>
              <a:t>You want to get an order to have the ISP turn an IP address into a name and address for the purpose of finding your IP violation target</a:t>
            </a:r>
          </a:p>
          <a:p>
            <a:r>
              <a:rPr lang="en-US" dirty="0"/>
              <a:t>Also important for “site-bocking orders” we’ll see later</a:t>
            </a:r>
          </a:p>
          <a:p>
            <a:pPr marL="0" indent="0">
              <a:buNone/>
            </a:pPr>
            <a:endParaRPr lang="en-CA" dirty="0"/>
          </a:p>
        </p:txBody>
      </p:sp>
      <p:sp>
        <p:nvSpPr>
          <p:cNvPr id="4" name="Footer Placeholder 3">
            <a:extLst>
              <a:ext uri="{FF2B5EF4-FFF2-40B4-BE49-F238E27FC236}">
                <a16:creationId xmlns:a16="http://schemas.microsoft.com/office/drawing/2014/main" id="{2027E6BD-3977-4847-9D8B-02543E5F0A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98877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2029-F3D4-4488-BA8D-B5A136B96F3C}"/>
              </a:ext>
            </a:extLst>
          </p:cNvPr>
          <p:cNvSpPr>
            <a:spLocks noGrp="1"/>
          </p:cNvSpPr>
          <p:nvPr>
            <p:ph type="title"/>
          </p:nvPr>
        </p:nvSpPr>
        <p:spPr/>
        <p:txBody>
          <a:bodyPr/>
          <a:lstStyle/>
          <a:p>
            <a:r>
              <a:rPr lang="en-CA" i="1" dirty="0"/>
              <a:t>Norwich</a:t>
            </a:r>
          </a:p>
        </p:txBody>
      </p:sp>
      <p:sp>
        <p:nvSpPr>
          <p:cNvPr id="3" name="Content Placeholder 2">
            <a:extLst>
              <a:ext uri="{FF2B5EF4-FFF2-40B4-BE49-F238E27FC236}">
                <a16:creationId xmlns:a16="http://schemas.microsoft.com/office/drawing/2014/main" id="{E50D5B69-FC25-46B1-9259-D5F6CA21D90C}"/>
              </a:ext>
            </a:extLst>
          </p:cNvPr>
          <p:cNvSpPr>
            <a:spLocks noGrp="1"/>
          </p:cNvSpPr>
          <p:nvPr>
            <p:ph idx="1"/>
          </p:nvPr>
        </p:nvSpPr>
        <p:spPr>
          <a:xfrm>
            <a:off x="457200" y="1124744"/>
            <a:ext cx="8229600" cy="5001419"/>
          </a:xfrm>
        </p:spPr>
        <p:txBody>
          <a:bodyPr/>
          <a:lstStyle/>
          <a:p>
            <a:pPr marL="0" indent="0">
              <a:buNone/>
            </a:pPr>
            <a:r>
              <a:rPr lang="en-US" sz="1800" i="1" dirty="0"/>
              <a:t>Norwich </a:t>
            </a:r>
            <a:r>
              <a:rPr lang="en-US" sz="1800" i="1" dirty="0" err="1"/>
              <a:t>Pharmacal</a:t>
            </a:r>
            <a:r>
              <a:rPr lang="en-US" sz="1800" i="1" dirty="0"/>
              <a:t> Company &amp; </a:t>
            </a:r>
            <a:r>
              <a:rPr lang="en-US" sz="1800" i="1" dirty="0" err="1"/>
              <a:t>Ors</a:t>
            </a:r>
            <a:r>
              <a:rPr lang="en-US" sz="1800" i="1" dirty="0"/>
              <a:t> v. Commissioners of Customs and Excise</a:t>
            </a:r>
            <a:r>
              <a:rPr lang="en-US" sz="1800" dirty="0"/>
              <a:t>, [1974] AC 133 (HL) </a:t>
            </a:r>
          </a:p>
          <a:p>
            <a:pPr marL="0" indent="0">
              <a:buNone/>
            </a:pPr>
            <a:endParaRPr lang="en-US" sz="1800" dirty="0"/>
          </a:p>
          <a:p>
            <a:pPr marL="0" indent="0">
              <a:buNone/>
            </a:pPr>
            <a:r>
              <a:rPr lang="en-US" sz="1800" dirty="0"/>
              <a:t>“</a:t>
            </a:r>
            <a:r>
              <a:rPr lang="en-CA" sz="1800" dirty="0"/>
              <a:t>appellants wrote a long letter to the respondents setting out their contentions and seeking information in respect of the persons responsible for the importation of this substance” (Ed. – violated their patent)</a:t>
            </a:r>
          </a:p>
          <a:p>
            <a:pPr marL="0" indent="0">
              <a:buNone/>
            </a:pPr>
            <a:r>
              <a:rPr lang="en-US" sz="1800" dirty="0"/>
              <a:t>“respondents… conduct was entirely innocent”</a:t>
            </a:r>
          </a:p>
          <a:p>
            <a:pPr marL="0" indent="0">
              <a:buNone/>
            </a:pPr>
            <a:r>
              <a:rPr lang="en-US" sz="1800" b="1" dirty="0"/>
              <a:t>ISSUE</a:t>
            </a:r>
            <a:r>
              <a:rPr lang="en-US" sz="1800" dirty="0"/>
              <a:t>: “</a:t>
            </a:r>
            <a:r>
              <a:rPr lang="en-CA" sz="1800" dirty="0"/>
              <a:t>whether the respondents are in law liable to make discovery of the names of the wrongdoers who imported the patented substance”</a:t>
            </a:r>
          </a:p>
          <a:p>
            <a:pPr marL="0" indent="0">
              <a:buNone/>
            </a:pPr>
            <a:endParaRPr lang="en-US" sz="1800" dirty="0"/>
          </a:p>
          <a:p>
            <a:pPr marL="0" indent="0">
              <a:buNone/>
            </a:pPr>
            <a:r>
              <a:rPr lang="en-CA" sz="1800" dirty="0"/>
              <a:t>“The court will then only order discovery if satisfied that there is no substantial chance of injustice being done.”</a:t>
            </a:r>
          </a:p>
          <a:p>
            <a:pPr marL="0" indent="0">
              <a:buNone/>
            </a:pPr>
            <a:r>
              <a:rPr lang="en-CA" sz="1800" dirty="0"/>
              <a:t>“we have to weigh the requirements of justice to the appellants against the considerations put forward by the respondents as justifying non-disclosure”</a:t>
            </a:r>
          </a:p>
          <a:p>
            <a:pPr marL="0" indent="0">
              <a:buNone/>
            </a:pPr>
            <a:endParaRPr lang="en-CA" sz="1800" dirty="0"/>
          </a:p>
          <a:p>
            <a:pPr marL="0" indent="0">
              <a:buNone/>
            </a:pPr>
            <a:r>
              <a:rPr lang="en-CA" sz="2000" dirty="0">
                <a:sym typeface="Wingdings" panose="05000000000000000000" pitchFamily="2" charset="2"/>
              </a:rPr>
              <a:t> Information ordered produced</a:t>
            </a:r>
            <a:endParaRPr lang="en-CA" sz="2000" dirty="0"/>
          </a:p>
        </p:txBody>
      </p:sp>
      <p:sp>
        <p:nvSpPr>
          <p:cNvPr id="4" name="Footer Placeholder 3">
            <a:extLst>
              <a:ext uri="{FF2B5EF4-FFF2-40B4-BE49-F238E27FC236}">
                <a16:creationId xmlns:a16="http://schemas.microsoft.com/office/drawing/2014/main" id="{8C8E1220-E41F-4CA3-8121-8B9DFF77DDE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8004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pt-BR" i="1" dirty="0"/>
              <a:t>BMG Canada Inc. v. Doe</a:t>
            </a:r>
            <a:endParaRPr lang="en-CA" i="1" dirty="0"/>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268760"/>
            <a:ext cx="8229600" cy="4857403"/>
          </a:xfrm>
        </p:spPr>
        <p:txBody>
          <a:bodyPr/>
          <a:lstStyle/>
          <a:p>
            <a:pPr marL="0" indent="0" algn="ctr">
              <a:buNone/>
            </a:pPr>
            <a:r>
              <a:rPr lang="en-CA" altLang="en-US" sz="2000" b="1" dirty="0"/>
              <a:t>2005 FCA 193</a:t>
            </a:r>
          </a:p>
          <a:p>
            <a:pPr marL="0" indent="0">
              <a:buNone/>
            </a:pPr>
            <a:r>
              <a:rPr lang="en-CA" sz="2000" dirty="0"/>
              <a:t>[41]            Modern technology such as the Internet has provided extraordinary benefits for society, which include faster and more efficient means of communication to wider audiences. This technology must not be allowed to obliterate those personal property rights which society has deemed important. Although privacy concerns must also be considered, it seems to me that they must yield to public concerns for the protection of intellectual property rights in situations where infringement threatens to erode those rights.</a:t>
            </a:r>
          </a:p>
          <a:p>
            <a:pPr marL="0" indent="0">
              <a:buNone/>
            </a:pPr>
            <a:r>
              <a:rPr lang="en-CA" sz="2000" dirty="0"/>
              <a:t>[42]            Thus, in my view, in cases where plaintiffs show that they have a </a:t>
            </a:r>
            <a:r>
              <a:rPr lang="en-CA" sz="2400" b="1" dirty="0"/>
              <a:t>bona fide claim that unknown persons are infringing their copyright, they have a right to have the identity revealed for the purpose of bringing action. </a:t>
            </a:r>
            <a:r>
              <a:rPr lang="en-CA" sz="2000" dirty="0"/>
              <a:t>However, caution must be exercised by the courts in ordering such disclosure, to make sure that privacy rights are invaded in the most minimal way.</a:t>
            </a:r>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927733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Pictures LLC v. John Doe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dirty="0"/>
              <a:t>2014 FC 161</a:t>
            </a:r>
          </a:p>
          <a:p>
            <a:pPr marL="0" indent="0">
              <a:buNone/>
            </a:pPr>
            <a:endParaRPr lang="en-CA" dirty="0"/>
          </a:p>
          <a:p>
            <a:pPr marL="0" indent="0">
              <a:buNone/>
            </a:pPr>
            <a:r>
              <a:rPr lang="en-CA" u="sng" dirty="0"/>
              <a:t>Recall</a:t>
            </a:r>
            <a:r>
              <a:rPr lang="en-CA" dirty="0"/>
              <a:t>:</a:t>
            </a:r>
          </a:p>
          <a:p>
            <a:pPr marL="0" indent="0">
              <a:buNone/>
            </a:pPr>
            <a:r>
              <a:rPr lang="en-CA" b="1" dirty="0"/>
              <a:t>Chris Holman-Bissegger </a:t>
            </a:r>
            <a:r>
              <a:rPr lang="en-CA" dirty="0"/>
              <a:t>presentation </a:t>
            </a:r>
          </a:p>
          <a:p>
            <a:pPr marL="0" indent="0">
              <a:buNone/>
            </a:pPr>
            <a:r>
              <a:rPr lang="en-CA" dirty="0"/>
              <a:t>“</a:t>
            </a:r>
            <a:r>
              <a:rPr lang="en-US" dirty="0"/>
              <a:t>Should the court grant Voltage a Norwich order to get the identity of individuals from TekSavvy?</a:t>
            </a:r>
            <a:r>
              <a:rPr lang="en-CA" dirty="0"/>
              <a:t>”</a:t>
            </a:r>
            <a:endParaRPr lang="en-US"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6699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Pictures LLC v. John Doe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u="sng" dirty="0"/>
              <a:t>Takeaway</a:t>
            </a:r>
            <a:r>
              <a:rPr lang="en-CA" dirty="0"/>
              <a:t>:</a:t>
            </a:r>
          </a:p>
          <a:p>
            <a:pPr marL="0" indent="0">
              <a:buNone/>
            </a:pPr>
            <a:endParaRPr lang="en-CA" dirty="0"/>
          </a:p>
          <a:p>
            <a:pPr marL="0" indent="0">
              <a:buNone/>
            </a:pPr>
            <a:r>
              <a:rPr lang="en-CA" dirty="0"/>
              <a:t>Yes, courts can order production of subscriber info from ISPs, but should be careful about it and there are lots of considerations</a:t>
            </a:r>
          </a:p>
          <a:p>
            <a:pPr marL="0" indent="0">
              <a:buNone/>
            </a:pPr>
            <a:r>
              <a:rPr lang="en-CA" dirty="0">
                <a:sym typeface="Wingdings" panose="05000000000000000000" pitchFamily="2" charset="2"/>
              </a:rPr>
              <a:t> 5 criteria (coming in a few slides)</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211083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 </a:t>
            </a:r>
            <a:r>
              <a:rPr lang="en-CA" dirty="0"/>
              <a:t>wait there’s more!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sz="2400" b="1" dirty="0"/>
              <a:t>2015 FC 339 (Prothonotary) </a:t>
            </a:r>
          </a:p>
          <a:p>
            <a:pPr marL="0" indent="0">
              <a:buNone/>
            </a:pPr>
            <a:r>
              <a:rPr lang="en-CA" sz="2800" dirty="0"/>
              <a:t>“I am satisfied that </a:t>
            </a:r>
            <a:r>
              <a:rPr lang="en-CA" sz="2800" dirty="0" err="1"/>
              <a:t>TekSavvy</a:t>
            </a:r>
            <a:r>
              <a:rPr lang="en-CA" sz="2800" dirty="0"/>
              <a:t> has proven a total of $21,557.50 as its legal costs, administrative costs, and disbursements of abiding with the Order.”</a:t>
            </a:r>
          </a:p>
          <a:p>
            <a:pPr marL="0" indent="0">
              <a:buNone/>
            </a:pPr>
            <a:endParaRPr lang="en-CA" sz="2400" b="1" dirty="0"/>
          </a:p>
          <a:p>
            <a:pPr marL="0" indent="0">
              <a:buNone/>
            </a:pPr>
            <a:r>
              <a:rPr lang="en-CA" sz="2400" b="1" dirty="0"/>
              <a:t>2015 FC 1364 (Appeal to single judge)</a:t>
            </a:r>
          </a:p>
          <a:p>
            <a:pPr marL="0" indent="0">
              <a:buNone/>
            </a:pPr>
            <a:r>
              <a:rPr lang="en-CA" sz="2800" dirty="0"/>
              <a:t>“</a:t>
            </a:r>
            <a:r>
              <a:rPr lang="en-CA" sz="2800" dirty="0" err="1"/>
              <a:t>TekSavvy’s</a:t>
            </a:r>
            <a:r>
              <a:rPr lang="en-CA" sz="2800" dirty="0"/>
              <a:t> appeal is allowed …an additional amount of $7,500 in legal costs on the motion before Prothonotary Aalto, and an additional amount of $4,322.50 in costs”</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5661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endParaRPr lang="en-CA" dirty="0"/>
          </a:p>
          <a:p>
            <a:pPr marL="0" indent="0">
              <a:buNone/>
            </a:pPr>
            <a:r>
              <a:rPr lang="en-CA" dirty="0"/>
              <a:t>(to be continued later…)</a:t>
            </a:r>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65718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2753-A2F7-4FAE-84AF-8A622FBE3D97}"/>
              </a:ext>
            </a:extLst>
          </p:cNvPr>
          <p:cNvSpPr>
            <a:spLocks noGrp="1"/>
          </p:cNvSpPr>
          <p:nvPr>
            <p:ph type="title"/>
          </p:nvPr>
        </p:nvSpPr>
        <p:spPr/>
        <p:txBody>
          <a:bodyPr/>
          <a:lstStyle/>
          <a:p>
            <a:r>
              <a:rPr lang="en-US" dirty="0"/>
              <a:t>Norwich Orders summary</a:t>
            </a:r>
            <a:endParaRPr lang="en-CA" dirty="0"/>
          </a:p>
        </p:txBody>
      </p:sp>
      <p:sp>
        <p:nvSpPr>
          <p:cNvPr id="3" name="Content Placeholder 2">
            <a:extLst>
              <a:ext uri="{FF2B5EF4-FFF2-40B4-BE49-F238E27FC236}">
                <a16:creationId xmlns:a16="http://schemas.microsoft.com/office/drawing/2014/main" id="{EB6A5472-A742-4DA7-90E9-D63E81967788}"/>
              </a:ext>
            </a:extLst>
          </p:cNvPr>
          <p:cNvSpPr>
            <a:spLocks noGrp="1"/>
          </p:cNvSpPr>
          <p:nvPr>
            <p:ph idx="1"/>
          </p:nvPr>
        </p:nvSpPr>
        <p:spPr/>
        <p:txBody>
          <a:bodyPr/>
          <a:lstStyle/>
          <a:p>
            <a:pPr marL="0" indent="0" eaLnBrk="1" hangingPunct="1">
              <a:buNone/>
              <a:defRPr/>
            </a:pPr>
            <a:r>
              <a:rPr lang="en-CA" altLang="en-US" sz="2400" b="1" dirty="0"/>
              <a:t>Plaintiff seeks information from an innocent 3rd party (like an ISP)</a:t>
            </a:r>
          </a:p>
          <a:p>
            <a:pPr marL="457200" indent="-457200" eaLnBrk="1" hangingPunct="1">
              <a:buFont typeface="+mj-lt"/>
              <a:buAutoNum type="arabicPeriod"/>
              <a:defRPr/>
            </a:pPr>
            <a:r>
              <a:rPr lang="en-CA" altLang="en-US" sz="2400" dirty="0"/>
              <a:t>Plaintiff must show a </a:t>
            </a:r>
            <a:r>
              <a:rPr lang="en-CA" altLang="en-US" sz="2400" i="1" dirty="0"/>
              <a:t>bona fide </a:t>
            </a:r>
            <a:r>
              <a:rPr lang="en-CA" altLang="en-US" sz="2400" dirty="0"/>
              <a:t>claim </a:t>
            </a:r>
          </a:p>
          <a:p>
            <a:pPr marL="457200" indent="-457200" eaLnBrk="1" hangingPunct="1">
              <a:buFont typeface="+mj-lt"/>
              <a:buAutoNum type="arabicPeriod"/>
              <a:defRPr/>
            </a:pPr>
            <a:r>
              <a:rPr lang="en-CA" altLang="en-US" sz="2400" dirty="0"/>
              <a:t>3rd party somehow involved in the acts complained of (even if not bearing any fault)</a:t>
            </a:r>
          </a:p>
          <a:p>
            <a:pPr marL="457200" indent="-457200" eaLnBrk="1" hangingPunct="1">
              <a:buFont typeface="+mj-lt"/>
              <a:buAutoNum type="arabicPeriod"/>
              <a:defRPr/>
            </a:pPr>
            <a:r>
              <a:rPr lang="en-CA" altLang="en-US" sz="2400" dirty="0"/>
              <a:t>3rd party is only practical source of information</a:t>
            </a:r>
          </a:p>
          <a:p>
            <a:pPr marL="457200" indent="-457200" eaLnBrk="1" hangingPunct="1">
              <a:buFont typeface="+mj-lt"/>
              <a:buAutoNum type="arabicPeriod"/>
              <a:defRPr/>
            </a:pPr>
            <a:r>
              <a:rPr lang="en-CA" altLang="en-US" sz="2400" dirty="0"/>
              <a:t>3rd party can be indemnified for costs </a:t>
            </a:r>
          </a:p>
          <a:p>
            <a:pPr marL="457200" indent="-457200" eaLnBrk="1" hangingPunct="1">
              <a:buFont typeface="+mj-lt"/>
              <a:buAutoNum type="arabicPeriod"/>
              <a:defRPr/>
            </a:pPr>
            <a:r>
              <a:rPr lang="en-CA" altLang="en-US" sz="2400" dirty="0"/>
              <a:t>Whether the interests of justice favour ordering disclosure</a:t>
            </a:r>
          </a:p>
          <a:p>
            <a:pPr marL="0" indent="0" eaLnBrk="1" hangingPunct="1">
              <a:buNone/>
              <a:defRPr/>
            </a:pPr>
            <a:endParaRPr lang="fr-FR" altLang="en-US" sz="2400" i="1" dirty="0"/>
          </a:p>
          <a:p>
            <a:pPr marL="0" indent="0" eaLnBrk="1" hangingPunct="1">
              <a:buNone/>
              <a:defRPr/>
            </a:pPr>
            <a:r>
              <a:rPr lang="fr-FR" altLang="en-US" sz="2400" i="1" dirty="0"/>
              <a:t>Fers et métaux américains, </a:t>
            </a:r>
            <a:r>
              <a:rPr lang="fr-FR" altLang="en-US" sz="2400" i="1" dirty="0" err="1"/>
              <a:t>s.e.c</a:t>
            </a:r>
            <a:r>
              <a:rPr lang="fr-FR" altLang="en-US" sz="2400" i="1" dirty="0"/>
              <a:t>. c. Picard </a:t>
            </a:r>
            <a:r>
              <a:rPr lang="fr-FR" altLang="en-US" sz="2400" dirty="0"/>
              <a:t>2013 QCCA 2255  </a:t>
            </a:r>
            <a:r>
              <a:rPr lang="fr-FR" altLang="en-US" sz="2400" dirty="0">
                <a:sym typeface="Wingdings" panose="05000000000000000000" pitchFamily="2" charset="2"/>
              </a:rPr>
              <a:t> Norwich </a:t>
            </a:r>
            <a:r>
              <a:rPr lang="fr-FR" altLang="en-US" sz="2400" dirty="0" err="1">
                <a:sym typeface="Wingdings" panose="05000000000000000000" pitchFamily="2" charset="2"/>
              </a:rPr>
              <a:t>order</a:t>
            </a:r>
            <a:r>
              <a:rPr lang="fr-FR" altLang="en-US" sz="2400" dirty="0">
                <a:sym typeface="Wingdings" panose="05000000000000000000" pitchFamily="2" charset="2"/>
              </a:rPr>
              <a:t> in civil </a:t>
            </a:r>
            <a:r>
              <a:rPr lang="fr-FR" altLang="en-US" sz="2400" dirty="0" err="1">
                <a:sym typeface="Wingdings" panose="05000000000000000000" pitchFamily="2" charset="2"/>
              </a:rPr>
              <a:t>law</a:t>
            </a:r>
            <a:r>
              <a:rPr lang="fr-FR" altLang="en-US" sz="2400" dirty="0">
                <a:sym typeface="Wingdings" panose="05000000000000000000" pitchFamily="2" charset="2"/>
              </a:rPr>
              <a:t> </a:t>
            </a:r>
            <a:r>
              <a:rPr lang="fr-FR" altLang="en-US" sz="2400" dirty="0" err="1">
                <a:sym typeface="Wingdings" panose="05000000000000000000" pitchFamily="2" charset="2"/>
              </a:rPr>
              <a:t>is</a:t>
            </a:r>
            <a:r>
              <a:rPr lang="fr-FR" altLang="en-US" sz="2400" dirty="0">
                <a:sym typeface="Wingdings" panose="05000000000000000000" pitchFamily="2" charset="2"/>
              </a:rPr>
              <a:t> AOK!!!</a:t>
            </a:r>
            <a:endParaRPr lang="fr-FR" altLang="en-US" sz="2400" dirty="0"/>
          </a:p>
          <a:p>
            <a:endParaRPr lang="en-CA" sz="2400" dirty="0"/>
          </a:p>
        </p:txBody>
      </p:sp>
      <p:sp>
        <p:nvSpPr>
          <p:cNvPr id="4" name="Footer Placeholder 3">
            <a:extLst>
              <a:ext uri="{FF2B5EF4-FFF2-40B4-BE49-F238E27FC236}">
                <a16:creationId xmlns:a16="http://schemas.microsoft.com/office/drawing/2014/main" id="{DED77FB9-8F06-4015-8A17-F8C440C4BFB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903662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2753-A2F7-4FAE-84AF-8A622FBE3D97}"/>
              </a:ext>
            </a:extLst>
          </p:cNvPr>
          <p:cNvSpPr>
            <a:spLocks noGrp="1"/>
          </p:cNvSpPr>
          <p:nvPr>
            <p:ph type="title"/>
          </p:nvPr>
        </p:nvSpPr>
        <p:spPr>
          <a:xfrm>
            <a:off x="457200" y="274637"/>
            <a:ext cx="8229600" cy="1700039"/>
          </a:xfrm>
        </p:spPr>
        <p:txBody>
          <a:bodyPr/>
          <a:lstStyle/>
          <a:p>
            <a:r>
              <a:rPr lang="en-US" dirty="0"/>
              <a:t>Norwich as described in </a:t>
            </a:r>
            <a:r>
              <a:rPr lang="en-US" i="1" dirty="0"/>
              <a:t>Leahy</a:t>
            </a:r>
            <a:br>
              <a:rPr lang="en-US" i="1" dirty="0"/>
            </a:br>
            <a:r>
              <a:rPr lang="en-CA" sz="2400" dirty="0"/>
              <a:t>2002 ABCA 101</a:t>
            </a:r>
            <a:endParaRPr lang="en-CA" sz="2400" i="1" dirty="0"/>
          </a:p>
        </p:txBody>
      </p:sp>
      <p:sp>
        <p:nvSpPr>
          <p:cNvPr id="3" name="Content Placeholder 2">
            <a:extLst>
              <a:ext uri="{FF2B5EF4-FFF2-40B4-BE49-F238E27FC236}">
                <a16:creationId xmlns:a16="http://schemas.microsoft.com/office/drawing/2014/main" id="{EB6A5472-A742-4DA7-90E9-D63E81967788}"/>
              </a:ext>
            </a:extLst>
          </p:cNvPr>
          <p:cNvSpPr>
            <a:spLocks noGrp="1"/>
          </p:cNvSpPr>
          <p:nvPr>
            <p:ph idx="1"/>
          </p:nvPr>
        </p:nvSpPr>
        <p:spPr>
          <a:xfrm>
            <a:off x="457200" y="1772816"/>
            <a:ext cx="8229600" cy="4353347"/>
          </a:xfrm>
        </p:spPr>
        <p:txBody>
          <a:bodyPr/>
          <a:lstStyle/>
          <a:p>
            <a:pPr marL="0" indent="0">
              <a:buNone/>
            </a:pPr>
            <a:r>
              <a:rPr lang="en-CA" sz="2000" dirty="0"/>
              <a:t>“(a) [a bona fide claim] against the unknown alleged wrongdoer;</a:t>
            </a:r>
          </a:p>
          <a:p>
            <a:pPr marL="0" indent="0">
              <a:buNone/>
            </a:pPr>
            <a:r>
              <a:rPr lang="en-CA" sz="2000" dirty="0"/>
              <a:t>(b) the person from whom discovery is sought must be in some way involved in the matter under dispute, he must be more than an innocent bystander;</a:t>
            </a:r>
          </a:p>
          <a:p>
            <a:pPr marL="0" indent="0">
              <a:buNone/>
            </a:pPr>
            <a:r>
              <a:rPr lang="en-CA" sz="2000" dirty="0"/>
              <a:t>(c) the person from whom discovery is sought must be the only practical source of information available to the applicants;</a:t>
            </a:r>
          </a:p>
          <a:p>
            <a:pPr marL="0" indent="0">
              <a:buNone/>
            </a:pPr>
            <a:r>
              <a:rPr lang="en-CA" sz="2000" dirty="0"/>
              <a:t>(d) the person from whom discovery is sought must be reasonably compensated for his expenses arising out of compliance with the discovery order in addition to his legal costs;</a:t>
            </a:r>
          </a:p>
          <a:p>
            <a:pPr marL="0" indent="0">
              <a:buNone/>
            </a:pPr>
            <a:r>
              <a:rPr lang="en-CA" sz="2000" dirty="0"/>
              <a:t>(e) the public interests in favour of disclosure must outweigh the legitimate privacy concerns.”</a:t>
            </a:r>
          </a:p>
          <a:p>
            <a:pPr marL="0" indent="0">
              <a:buNone/>
            </a:pPr>
            <a:endParaRPr lang="en-CA" sz="2000" dirty="0"/>
          </a:p>
          <a:p>
            <a:pPr marL="0" indent="0">
              <a:buNone/>
            </a:pPr>
            <a:r>
              <a:rPr lang="en-CA" sz="2800" dirty="0">
                <a:sym typeface="Wingdings" panose="05000000000000000000" pitchFamily="2" charset="2"/>
              </a:rPr>
              <a:t> SCC adopted this in </a:t>
            </a:r>
            <a:r>
              <a:rPr lang="en-CA" sz="2800" i="1" dirty="0">
                <a:sym typeface="Wingdings" panose="05000000000000000000" pitchFamily="2" charset="2"/>
              </a:rPr>
              <a:t>Rogers v. Voltage</a:t>
            </a:r>
            <a:r>
              <a:rPr lang="en-CA" sz="2800" dirty="0">
                <a:sym typeface="Wingdings" panose="05000000000000000000" pitchFamily="2" charset="2"/>
              </a:rPr>
              <a:t> part V we’ll get to!</a:t>
            </a:r>
            <a:endParaRPr lang="en-CA" sz="2800" dirty="0"/>
          </a:p>
          <a:p>
            <a:pPr marL="0" indent="0">
              <a:buNone/>
            </a:pPr>
            <a:endParaRPr lang="en-CA" sz="2000" dirty="0"/>
          </a:p>
        </p:txBody>
      </p:sp>
      <p:sp>
        <p:nvSpPr>
          <p:cNvPr id="4" name="Footer Placeholder 3">
            <a:extLst>
              <a:ext uri="{FF2B5EF4-FFF2-40B4-BE49-F238E27FC236}">
                <a16:creationId xmlns:a16="http://schemas.microsoft.com/office/drawing/2014/main" id="{DED77FB9-8F06-4015-8A17-F8C440C4BFB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47850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50DA-F701-4781-B1C4-22C9347B22E8}"/>
              </a:ext>
            </a:extLst>
          </p:cNvPr>
          <p:cNvSpPr>
            <a:spLocks noGrp="1"/>
          </p:cNvSpPr>
          <p:nvPr>
            <p:ph type="title"/>
          </p:nvPr>
        </p:nvSpPr>
        <p:spPr/>
        <p:txBody>
          <a:bodyPr/>
          <a:lstStyle/>
          <a:p>
            <a:r>
              <a:rPr lang="en-CA" dirty="0"/>
              <a:t>Norwich orders on the internet</a:t>
            </a:r>
          </a:p>
        </p:txBody>
      </p:sp>
      <p:sp>
        <p:nvSpPr>
          <p:cNvPr id="3" name="Content Placeholder 2">
            <a:extLst>
              <a:ext uri="{FF2B5EF4-FFF2-40B4-BE49-F238E27FC236}">
                <a16:creationId xmlns:a16="http://schemas.microsoft.com/office/drawing/2014/main" id="{7996D3B3-D03B-4EDA-BCF1-B422A162E9D0}"/>
              </a:ext>
            </a:extLst>
          </p:cNvPr>
          <p:cNvSpPr>
            <a:spLocks noGrp="1"/>
          </p:cNvSpPr>
          <p:nvPr>
            <p:ph idx="1"/>
          </p:nvPr>
        </p:nvSpPr>
        <p:spPr/>
        <p:txBody>
          <a:bodyPr/>
          <a:lstStyle/>
          <a:p>
            <a:pPr marL="0" indent="0">
              <a:buNone/>
            </a:pPr>
            <a:r>
              <a:rPr lang="en-CA" dirty="0"/>
              <a:t>Copyright as we’ve seen, but…</a:t>
            </a:r>
          </a:p>
          <a:p>
            <a:pPr eaLnBrk="1" hangingPunct="1">
              <a:defRPr/>
            </a:pPr>
            <a:r>
              <a:rPr lang="en-CA" altLang="en-US" i="1" dirty="0"/>
              <a:t>York University v. Bell Canada Enterprises</a:t>
            </a:r>
            <a:r>
              <a:rPr lang="en-CA" altLang="en-US" dirty="0"/>
              <a:t>, [2009] O.J. No. 3698</a:t>
            </a:r>
          </a:p>
          <a:p>
            <a:pPr eaLnBrk="1" hangingPunct="1">
              <a:defRPr/>
            </a:pPr>
            <a:r>
              <a:rPr lang="en-CA" altLang="en-US" i="1" dirty="0"/>
              <a:t>Warman v. </a:t>
            </a:r>
            <a:r>
              <a:rPr lang="en-CA" altLang="en-US" i="1" dirty="0" err="1"/>
              <a:t>Wilkins</a:t>
            </a:r>
            <a:r>
              <a:rPr lang="en-CA" altLang="en-US" i="1" dirty="0"/>
              <a:t> Fournier</a:t>
            </a:r>
            <a:r>
              <a:rPr lang="en-CA" altLang="en-US" dirty="0"/>
              <a:t>, 2011 ONSC 3023</a:t>
            </a:r>
          </a:p>
          <a:p>
            <a:pPr eaLnBrk="1" hangingPunct="1">
              <a:defRPr/>
            </a:pPr>
            <a:r>
              <a:rPr lang="en-CA" altLang="en-US" i="1" dirty="0"/>
              <a:t>Olsen v. Facebook Inc.</a:t>
            </a:r>
            <a:r>
              <a:rPr lang="en-CA" altLang="en-US" dirty="0"/>
              <a:t>, 2016 NSSC 155 </a:t>
            </a:r>
          </a:p>
          <a:p>
            <a:pPr eaLnBrk="1" hangingPunct="1">
              <a:defRPr/>
            </a:pPr>
            <a:r>
              <a:rPr lang="en-CA" altLang="en-US" i="1" dirty="0"/>
              <a:t>Morris v. Johnson</a:t>
            </a:r>
            <a:r>
              <a:rPr lang="en-CA" altLang="en-US" dirty="0"/>
              <a:t>, 2011 ONSC 3996</a:t>
            </a:r>
          </a:p>
          <a:p>
            <a:pPr marL="0" indent="0">
              <a:buNone/>
            </a:pPr>
            <a:r>
              <a:rPr lang="en-CA" dirty="0">
                <a:sym typeface="Wingdings" panose="05000000000000000000" pitchFamily="2" charset="2"/>
              </a:rPr>
              <a:t> </a:t>
            </a:r>
            <a:r>
              <a:rPr lang="en-CA" b="1" dirty="0">
                <a:sym typeface="Wingdings" panose="05000000000000000000" pitchFamily="2" charset="2"/>
              </a:rPr>
              <a:t>Defamation</a:t>
            </a:r>
            <a:r>
              <a:rPr lang="en-CA" dirty="0">
                <a:sym typeface="Wingdings" panose="05000000000000000000" pitchFamily="2" charset="2"/>
              </a:rPr>
              <a:t> cases, see next week October 14 (-</a:t>
            </a:r>
            <a:r>
              <a:rPr lang="en-CA" dirty="0" err="1">
                <a:sym typeface="Wingdings" panose="05000000000000000000" pitchFamily="2" charset="2"/>
              </a:rPr>
              <a:t>ish</a:t>
            </a:r>
            <a:r>
              <a:rPr lang="en-CA" dirty="0">
                <a:sym typeface="Wingdings" panose="05000000000000000000" pitchFamily="2" charset="2"/>
              </a:rPr>
              <a:t>, maybe)</a:t>
            </a:r>
            <a:endParaRPr lang="en-CA" dirty="0"/>
          </a:p>
        </p:txBody>
      </p:sp>
      <p:sp>
        <p:nvSpPr>
          <p:cNvPr id="4" name="Footer Placeholder 3">
            <a:extLst>
              <a:ext uri="{FF2B5EF4-FFF2-40B4-BE49-F238E27FC236}">
                <a16:creationId xmlns:a16="http://schemas.microsoft.com/office/drawing/2014/main" id="{2C135A68-A39D-4BE8-8871-DCF1A1B81E2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1780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90B0-9DCD-4384-BC98-236B2EF3FC0E}"/>
              </a:ext>
            </a:extLst>
          </p:cNvPr>
          <p:cNvSpPr>
            <a:spLocks noGrp="1"/>
          </p:cNvSpPr>
          <p:nvPr>
            <p:ph type="title"/>
          </p:nvPr>
        </p:nvSpPr>
        <p:spPr/>
        <p:txBody>
          <a:bodyPr/>
          <a:lstStyle/>
          <a:p>
            <a:r>
              <a:rPr lang="en-CA" dirty="0"/>
              <a:t>Paper topics!</a:t>
            </a:r>
          </a:p>
        </p:txBody>
      </p:sp>
      <p:sp>
        <p:nvSpPr>
          <p:cNvPr id="3" name="Content Placeholder 2">
            <a:extLst>
              <a:ext uri="{FF2B5EF4-FFF2-40B4-BE49-F238E27FC236}">
                <a16:creationId xmlns:a16="http://schemas.microsoft.com/office/drawing/2014/main" id="{345AA75A-5CF3-4120-93EB-1F6E241F12C7}"/>
              </a:ext>
            </a:extLst>
          </p:cNvPr>
          <p:cNvSpPr>
            <a:spLocks noGrp="1"/>
          </p:cNvSpPr>
          <p:nvPr>
            <p:ph idx="1"/>
          </p:nvPr>
        </p:nvSpPr>
        <p:spPr>
          <a:xfrm>
            <a:off x="457200" y="1988840"/>
            <a:ext cx="8229600" cy="4137323"/>
          </a:xfrm>
        </p:spPr>
        <p:txBody>
          <a:bodyPr/>
          <a:lstStyle/>
          <a:p>
            <a:pPr marL="0" indent="0">
              <a:buNone/>
            </a:pPr>
            <a:r>
              <a:rPr lang="en-CA" sz="2800" b="1" dirty="0"/>
              <a:t>FOCUS </a:t>
            </a:r>
            <a:r>
              <a:rPr lang="en-CA" sz="2800" b="1" dirty="0" err="1"/>
              <a:t>FOCUS</a:t>
            </a:r>
            <a:r>
              <a:rPr lang="en-CA" sz="2800" b="1" dirty="0"/>
              <a:t> </a:t>
            </a:r>
            <a:r>
              <a:rPr lang="en-CA" sz="2800" b="1" dirty="0" err="1"/>
              <a:t>FOCUS</a:t>
            </a:r>
            <a:r>
              <a:rPr lang="en-CA" sz="2800" dirty="0"/>
              <a:t> </a:t>
            </a:r>
            <a:r>
              <a:rPr lang="en-CA" sz="2800" dirty="0">
                <a:sym typeface="Wingdings" panose="05000000000000000000" pitchFamily="2" charset="2"/>
              </a:rPr>
              <a:t> limit to a service / product, jurisdiction, a type of law, etc. BE SPECIFIC, it’s 4000-5000 words only! (I will comment on that when you submit your topic if I think it’s too much)</a:t>
            </a:r>
          </a:p>
          <a:p>
            <a:pPr marL="0" indent="0">
              <a:buNone/>
            </a:pPr>
            <a:endParaRPr lang="en-CA" sz="2800" dirty="0">
              <a:sym typeface="Wingdings" panose="05000000000000000000" pitchFamily="2" charset="2"/>
            </a:endParaRPr>
          </a:p>
          <a:p>
            <a:pPr marL="0" indent="0">
              <a:buNone/>
            </a:pPr>
            <a:r>
              <a:rPr lang="en-CA" sz="2800" dirty="0">
                <a:sym typeface="Wingdings" panose="05000000000000000000" pitchFamily="2" charset="2"/>
              </a:rPr>
              <a:t>e.g. “Intellectual Property of the Internet of Things” vs.</a:t>
            </a:r>
          </a:p>
          <a:p>
            <a:pPr marL="0" indent="0">
              <a:buNone/>
            </a:pPr>
            <a:r>
              <a:rPr lang="en-CA" sz="2800" dirty="0">
                <a:sym typeface="Wingdings" panose="05000000000000000000" pitchFamily="2" charset="2"/>
              </a:rPr>
              <a:t>“Applicability of Canadian Copyright Law on Internet-connected automobiles”</a:t>
            </a:r>
            <a:endParaRPr lang="en-CA" sz="2800" dirty="0"/>
          </a:p>
        </p:txBody>
      </p:sp>
      <p:sp>
        <p:nvSpPr>
          <p:cNvPr id="4" name="Footer Placeholder 3">
            <a:extLst>
              <a:ext uri="{FF2B5EF4-FFF2-40B4-BE49-F238E27FC236}">
                <a16:creationId xmlns:a16="http://schemas.microsoft.com/office/drawing/2014/main" id="{5794F3A3-285A-4467-B0E7-B3C66BFFAC3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94601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499-C2E4-4AF9-ABBE-34A36589834E}"/>
              </a:ext>
            </a:extLst>
          </p:cNvPr>
          <p:cNvSpPr>
            <a:spLocks noGrp="1"/>
          </p:cNvSpPr>
          <p:nvPr>
            <p:ph type="title"/>
          </p:nvPr>
        </p:nvSpPr>
        <p:spPr/>
        <p:txBody>
          <a:bodyPr/>
          <a:lstStyle/>
          <a:p>
            <a:r>
              <a:rPr lang="en-CA" dirty="0"/>
              <a:t>Norwich orders for:</a:t>
            </a:r>
          </a:p>
        </p:txBody>
      </p:sp>
      <p:sp>
        <p:nvSpPr>
          <p:cNvPr id="3" name="Text Placeholder 2">
            <a:extLst>
              <a:ext uri="{FF2B5EF4-FFF2-40B4-BE49-F238E27FC236}">
                <a16:creationId xmlns:a16="http://schemas.microsoft.com/office/drawing/2014/main" id="{C93178F6-6E77-4606-A7D6-BD8EB45A74B8}"/>
              </a:ext>
            </a:extLst>
          </p:cNvPr>
          <p:cNvSpPr>
            <a:spLocks noGrp="1"/>
          </p:cNvSpPr>
          <p:nvPr>
            <p:ph type="body" idx="1"/>
          </p:nvPr>
        </p:nvSpPr>
        <p:spPr/>
        <p:txBody>
          <a:bodyPr/>
          <a:lstStyle/>
          <a:p>
            <a:r>
              <a:rPr lang="en-CA" dirty="0"/>
              <a:t>Copyright</a:t>
            </a:r>
          </a:p>
        </p:txBody>
      </p:sp>
      <p:sp>
        <p:nvSpPr>
          <p:cNvPr id="4" name="Content Placeholder 3">
            <a:extLst>
              <a:ext uri="{FF2B5EF4-FFF2-40B4-BE49-F238E27FC236}">
                <a16:creationId xmlns:a16="http://schemas.microsoft.com/office/drawing/2014/main" id="{21EC638D-A885-4E54-BE28-F4EB476A2EB1}"/>
              </a:ext>
            </a:extLst>
          </p:cNvPr>
          <p:cNvSpPr>
            <a:spLocks noGrp="1"/>
          </p:cNvSpPr>
          <p:nvPr>
            <p:ph sz="half" idx="2"/>
          </p:nvPr>
        </p:nvSpPr>
        <p:spPr/>
        <p:txBody>
          <a:bodyPr/>
          <a:lstStyle/>
          <a:p>
            <a:r>
              <a:rPr lang="en-CA" dirty="0"/>
              <a:t>Generally anonymous downloaders</a:t>
            </a:r>
          </a:p>
          <a:p>
            <a:r>
              <a:rPr lang="en-CA" dirty="0"/>
              <a:t>Use Norwich Order to get subscriber info from ISP from an IP address and a time</a:t>
            </a:r>
          </a:p>
        </p:txBody>
      </p:sp>
      <p:sp>
        <p:nvSpPr>
          <p:cNvPr id="5" name="Text Placeholder 4">
            <a:extLst>
              <a:ext uri="{FF2B5EF4-FFF2-40B4-BE49-F238E27FC236}">
                <a16:creationId xmlns:a16="http://schemas.microsoft.com/office/drawing/2014/main" id="{08B50880-FB3D-4570-B772-112B9BA8E299}"/>
              </a:ext>
            </a:extLst>
          </p:cNvPr>
          <p:cNvSpPr>
            <a:spLocks noGrp="1"/>
          </p:cNvSpPr>
          <p:nvPr>
            <p:ph type="body" sz="quarter" idx="3"/>
          </p:nvPr>
        </p:nvSpPr>
        <p:spPr/>
        <p:txBody>
          <a:bodyPr/>
          <a:lstStyle/>
          <a:p>
            <a:r>
              <a:rPr lang="en-CA" dirty="0"/>
              <a:t>Defamation</a:t>
            </a:r>
          </a:p>
        </p:txBody>
      </p:sp>
      <p:sp>
        <p:nvSpPr>
          <p:cNvPr id="6" name="Content Placeholder 5">
            <a:extLst>
              <a:ext uri="{FF2B5EF4-FFF2-40B4-BE49-F238E27FC236}">
                <a16:creationId xmlns:a16="http://schemas.microsoft.com/office/drawing/2014/main" id="{FDDB626A-973C-4BD1-B213-ED60E4A9E691}"/>
              </a:ext>
            </a:extLst>
          </p:cNvPr>
          <p:cNvSpPr>
            <a:spLocks noGrp="1"/>
          </p:cNvSpPr>
          <p:nvPr>
            <p:ph sz="quarter" idx="4"/>
          </p:nvPr>
        </p:nvSpPr>
        <p:spPr/>
        <p:txBody>
          <a:bodyPr/>
          <a:lstStyle/>
          <a:p>
            <a:r>
              <a:rPr lang="en-CA" dirty="0"/>
              <a:t>Often know some sort of identity of poster, name or pseudonym e.g. HabsFan29</a:t>
            </a:r>
          </a:p>
          <a:p>
            <a:r>
              <a:rPr lang="en-CA" dirty="0"/>
              <a:t>Use Norwich Order to get all available info about “poster” from the third party platform where the account is held </a:t>
            </a:r>
          </a:p>
        </p:txBody>
      </p:sp>
      <p:sp>
        <p:nvSpPr>
          <p:cNvPr id="7" name="Footer Placeholder 6">
            <a:extLst>
              <a:ext uri="{FF2B5EF4-FFF2-40B4-BE49-F238E27FC236}">
                <a16:creationId xmlns:a16="http://schemas.microsoft.com/office/drawing/2014/main" id="{E994A894-916F-4910-9A60-8BBFFA37999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74826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TERRITORIAL JURISDICTION</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34144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4EB6-37E8-4D00-9FE4-B2228A5BA51A}"/>
              </a:ext>
            </a:extLst>
          </p:cNvPr>
          <p:cNvSpPr>
            <a:spLocks noGrp="1"/>
          </p:cNvSpPr>
          <p:nvPr>
            <p:ph type="title"/>
          </p:nvPr>
        </p:nvSpPr>
        <p:spPr/>
        <p:txBody>
          <a:bodyPr/>
          <a:lstStyle/>
          <a:p>
            <a:r>
              <a:rPr lang="en-US" altLang="en-US" dirty="0"/>
              <a:t>Territorial jurisdiction</a:t>
            </a:r>
            <a:endParaRPr lang="en-CA" dirty="0"/>
          </a:p>
        </p:txBody>
      </p:sp>
      <p:sp>
        <p:nvSpPr>
          <p:cNvPr id="4" name="Footer Placeholder 3">
            <a:extLst>
              <a:ext uri="{FF2B5EF4-FFF2-40B4-BE49-F238E27FC236}">
                <a16:creationId xmlns:a16="http://schemas.microsoft.com/office/drawing/2014/main" id="{E0938B80-218A-4F07-95AA-885B0EA9738C}"/>
              </a:ext>
            </a:extLst>
          </p:cNvPr>
          <p:cNvSpPr>
            <a:spLocks noGrp="1"/>
          </p:cNvSpPr>
          <p:nvPr>
            <p:ph type="ftr" sz="quarter" idx="11"/>
          </p:nvPr>
        </p:nvSpPr>
        <p:spPr/>
        <p:txBody>
          <a:bodyPr/>
          <a:lstStyle/>
          <a:p>
            <a:pPr>
              <a:defRPr/>
            </a:pPr>
            <a:r>
              <a:rPr lang="en-US"/>
              <a:t>Class 5</a:t>
            </a:r>
            <a:endParaRPr lang="en-US" dirty="0"/>
          </a:p>
        </p:txBody>
      </p:sp>
      <p:pic>
        <p:nvPicPr>
          <p:cNvPr id="5" name="Picture 2" descr="C:\Users\Pc\AppData\Local\Microsoft\Windows\Temporary Internet Files\Content.IE5\G3P5U8SB\MC910216337[1].png">
            <a:extLst>
              <a:ext uri="{FF2B5EF4-FFF2-40B4-BE49-F238E27FC236}">
                <a16:creationId xmlns:a16="http://schemas.microsoft.com/office/drawing/2014/main" id="{8FE47D56-F0F9-4F2B-BAC2-E3C4CE9C5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357417"/>
            <a:ext cx="8906550" cy="4998933"/>
          </a:xfrm>
        </p:spPr>
      </p:pic>
      <p:sp>
        <p:nvSpPr>
          <p:cNvPr id="6" name="laptop">
            <a:extLst>
              <a:ext uri="{FF2B5EF4-FFF2-40B4-BE49-F238E27FC236}">
                <a16:creationId xmlns:a16="http://schemas.microsoft.com/office/drawing/2014/main" id="{A75A9F4E-B654-4307-8B63-6D31EC85F183}"/>
              </a:ext>
            </a:extLst>
          </p:cNvPr>
          <p:cNvSpPr>
            <a:spLocks noEditPoints="1" noChangeArrowheads="1"/>
          </p:cNvSpPr>
          <p:nvPr/>
        </p:nvSpPr>
        <p:spPr bwMode="auto">
          <a:xfrm>
            <a:off x="3779838" y="2492375"/>
            <a:ext cx="504825" cy="504825"/>
          </a:xfrm>
          <a:custGeom>
            <a:avLst/>
            <a:gdLst>
              <a:gd name="T0" fmla="*/ 78455 w 21600"/>
              <a:gd name="T1" fmla="*/ 0 h 21600"/>
              <a:gd name="T2" fmla="*/ 78455 w 21600"/>
              <a:gd name="T3" fmla="*/ 167389 h 21600"/>
              <a:gd name="T4" fmla="*/ 427678 w 21600"/>
              <a:gd name="T5" fmla="*/ 0 h 21600"/>
              <a:gd name="T6" fmla="*/ 427678 w 21600"/>
              <a:gd name="T7" fmla="*/ 167389 h 21600"/>
              <a:gd name="T8" fmla="*/ 252028 w 21600"/>
              <a:gd name="T9" fmla="*/ 0 h 21600"/>
              <a:gd name="T10" fmla="*/ 252028 w 21600"/>
              <a:gd name="T11" fmla="*/ 504056 h 21600"/>
              <a:gd name="T12" fmla="*/ 0 w 21600"/>
              <a:gd name="T13" fmla="*/ 504056 h 21600"/>
              <a:gd name="T14" fmla="*/ 504056 w 21600"/>
              <a:gd name="T15" fmla="*/ 50405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pic>
        <p:nvPicPr>
          <p:cNvPr id="7" name="Picture 5" descr="C:\Users\Pc\AppData\Local\Microsoft\Windows\Temporary Internet Files\Content.IE5\DMXDSCXF\MC900440380[1].png">
            <a:extLst>
              <a:ext uri="{FF2B5EF4-FFF2-40B4-BE49-F238E27FC236}">
                <a16:creationId xmlns:a16="http://schemas.microsoft.com/office/drawing/2014/main" id="{99BB2929-2E5D-42CB-B1E3-C49A89716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284538"/>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Pc\AppData\Local\Microsoft\Windows\Temporary Internet Files\Content.IE5\DMXDSCXF\MC900440380[1].png">
            <a:extLst>
              <a:ext uri="{FF2B5EF4-FFF2-40B4-BE49-F238E27FC236}">
                <a16:creationId xmlns:a16="http://schemas.microsoft.com/office/drawing/2014/main" id="{C840A3A0-C2C1-4BCA-8D86-E98648FF2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5004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Pc\AppData\Local\Microsoft\Windows\Temporary Internet Files\Content.IE5\RDC8P696\MC900442130[1].png">
            <a:extLst>
              <a:ext uri="{FF2B5EF4-FFF2-40B4-BE49-F238E27FC236}">
                <a16:creationId xmlns:a16="http://schemas.microsoft.com/office/drawing/2014/main" id="{5CB94981-3586-4193-9A29-58136DA0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349500"/>
            <a:ext cx="584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Visa-logo-big.jpg">
            <a:extLst>
              <a:ext uri="{FF2B5EF4-FFF2-40B4-BE49-F238E27FC236}">
                <a16:creationId xmlns:a16="http://schemas.microsoft.com/office/drawing/2014/main" id="{58059772-BF38-47F0-B099-2916EA0F1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81300"/>
            <a:ext cx="8905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nline_casinos_rooms.jpg">
            <a:extLst>
              <a:ext uri="{FF2B5EF4-FFF2-40B4-BE49-F238E27FC236}">
                <a16:creationId xmlns:a16="http://schemas.microsoft.com/office/drawing/2014/main" id="{D78A8FCC-0900-495E-A945-57D7514E98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149725"/>
            <a:ext cx="1152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F61C37E-F7C4-47E7-8110-4538E09E1BCA}"/>
              </a:ext>
            </a:extLst>
          </p:cNvPr>
          <p:cNvCxnSpPr/>
          <p:nvPr/>
        </p:nvCxnSpPr>
        <p:spPr>
          <a:xfrm>
            <a:off x="4284663" y="2997200"/>
            <a:ext cx="2590800" cy="792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C5027E-052F-47F3-8E6F-FAC8FC70C2F1}"/>
              </a:ext>
            </a:extLst>
          </p:cNvPr>
          <p:cNvCxnSpPr/>
          <p:nvPr/>
        </p:nvCxnSpPr>
        <p:spPr>
          <a:xfrm>
            <a:off x="2416175" y="2924175"/>
            <a:ext cx="2516188" cy="1657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A08A13-979A-4320-BF10-42C47E487979}"/>
              </a:ext>
            </a:extLst>
          </p:cNvPr>
          <p:cNvCxnSpPr/>
          <p:nvPr/>
        </p:nvCxnSpPr>
        <p:spPr>
          <a:xfrm>
            <a:off x="2627313" y="2636838"/>
            <a:ext cx="1216025" cy="144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5D59F3-C1CE-454F-BE26-4A335ACBDAA7}"/>
              </a:ext>
            </a:extLst>
          </p:cNvPr>
          <p:cNvCxnSpPr/>
          <p:nvPr/>
        </p:nvCxnSpPr>
        <p:spPr>
          <a:xfrm>
            <a:off x="2416175" y="2924175"/>
            <a:ext cx="31750" cy="360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A77B83-85EA-4B6F-B7D8-4434EBA8E70B}"/>
              </a:ext>
            </a:extLst>
          </p:cNvPr>
          <p:cNvCxnSpPr>
            <a:cxnSpLocks/>
          </p:cNvCxnSpPr>
          <p:nvPr/>
        </p:nvCxnSpPr>
        <p:spPr>
          <a:xfrm>
            <a:off x="4284663" y="2997200"/>
            <a:ext cx="1150937" cy="12239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E8EB1-1352-4F56-B934-10C85A8FFE19}"/>
              </a:ext>
            </a:extLst>
          </p:cNvPr>
          <p:cNvCxnSpPr>
            <a:cxnSpLocks/>
          </p:cNvCxnSpPr>
          <p:nvPr/>
        </p:nvCxnSpPr>
        <p:spPr>
          <a:xfrm>
            <a:off x="2771775" y="3608388"/>
            <a:ext cx="403225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073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r>
              <a:rPr lang="en-CA" altLang="en-US" sz="2400" i="1" dirty="0"/>
              <a:t>Society of Composers, Authors and Music Publishers of Canada v. Canadian Assn. of Internet Providers</a:t>
            </a:r>
            <a:r>
              <a:rPr lang="en-CA" altLang="en-US" sz="2400" dirty="0"/>
              <a:t>, [2004] 2 S.C.R. 427 </a:t>
            </a:r>
          </a:p>
          <a:p>
            <a:pPr marL="0" indent="0">
              <a:buNone/>
            </a:pPr>
            <a:endParaRPr lang="en-CA" sz="2400" u="sng" dirty="0"/>
          </a:p>
          <a:p>
            <a:pPr marL="0" indent="0">
              <a:buNone/>
            </a:pPr>
            <a:r>
              <a:rPr lang="en-CA" sz="2400" u="sng" dirty="0"/>
              <a:t>F</a:t>
            </a:r>
            <a:r>
              <a:rPr lang="en-CA" sz="2400" dirty="0"/>
              <a:t>: SOCAN (a “collective society”) wants money (“Tariff 22”) for internet music downloads. Copyright Board said no.</a:t>
            </a:r>
            <a:endParaRPr lang="en-CA" sz="2400" i="1" dirty="0"/>
          </a:p>
          <a:p>
            <a:pPr marL="0" indent="0">
              <a:buNone/>
            </a:pPr>
            <a:r>
              <a:rPr lang="en-CA" sz="2400" u="sng" dirty="0"/>
              <a:t>Issue</a:t>
            </a:r>
            <a:r>
              <a:rPr lang="en-CA" sz="2400" dirty="0"/>
              <a:t>: If a Canadian downloads music from a foreign source, should the tariff apply?</a:t>
            </a:r>
          </a:p>
          <a:p>
            <a:pPr marL="0" indent="0">
              <a:buNone/>
            </a:pPr>
            <a:r>
              <a:rPr lang="en-CA" sz="2400" dirty="0"/>
              <a:t>Issue #2 – irrelevant (now)</a:t>
            </a:r>
          </a:p>
          <a:p>
            <a:pPr marL="0" indent="0">
              <a:buNone/>
            </a:pPr>
            <a:r>
              <a:rPr lang="en-CA" sz="2400" u="sng" dirty="0"/>
              <a:t>Held</a:t>
            </a:r>
            <a:r>
              <a:rPr lang="en-CA" sz="2400" dirty="0"/>
              <a:t>: Yes!</a:t>
            </a:r>
          </a:p>
          <a:p>
            <a:pPr marL="0" indent="0">
              <a:buNone/>
            </a:pPr>
            <a:r>
              <a:rPr lang="en-CA" sz="2400" u="sng" dirty="0"/>
              <a:t>Ratio</a:t>
            </a:r>
            <a:r>
              <a:rPr lang="en-CA" sz="2400" dirty="0"/>
              <a:t>:</a:t>
            </a:r>
          </a:p>
          <a:p>
            <a:pPr marL="0" indent="0">
              <a:buNone/>
            </a:pPr>
            <a:r>
              <a:rPr lang="en-CA" sz="2400" dirty="0"/>
              <a:t>…/2</a:t>
            </a:r>
          </a:p>
          <a:p>
            <a:pPr marL="0" indent="0">
              <a:buNone/>
            </a:pPr>
            <a:endParaRPr lang="fr-CA" altLang="en-US" sz="2400" b="1"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20799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r>
              <a:rPr lang="en-CA" sz="2400" u="sng" dirty="0"/>
              <a:t>Ratio</a:t>
            </a:r>
            <a:r>
              <a:rPr lang="en-CA" sz="2400" dirty="0"/>
              <a:t>:</a:t>
            </a:r>
          </a:p>
          <a:p>
            <a:pPr marL="0" indent="0">
              <a:buNone/>
            </a:pPr>
            <a:r>
              <a:rPr lang="en-CA" altLang="en-US" sz="2400" dirty="0"/>
              <a:t>“the conclusion that Canada </a:t>
            </a:r>
            <a:r>
              <a:rPr lang="en-CA" altLang="en-US" sz="2400" i="1" dirty="0"/>
              <a:t>could</a:t>
            </a:r>
            <a:r>
              <a:rPr lang="en-CA" altLang="en-US" sz="2400" dirty="0"/>
              <a:t> exercise copyright jurisdiction in respect both of transmissions originating here and transmissions originating abroad but received here is not only consistent with our general law (</a:t>
            </a:r>
            <a:r>
              <a:rPr lang="en-CA" altLang="en-US" sz="2400" i="1" dirty="0" err="1"/>
              <a:t>Libman</a:t>
            </a:r>
            <a:r>
              <a:rPr lang="en-CA" altLang="en-US" sz="2400" dirty="0"/>
              <a:t>, supra, and </a:t>
            </a:r>
            <a:r>
              <a:rPr lang="en-CA" altLang="en-US" sz="2400" i="1" dirty="0"/>
              <a:t>Liberty Net</a:t>
            </a:r>
            <a:r>
              <a:rPr lang="en-CA" altLang="en-US" sz="2400" dirty="0"/>
              <a:t>, supra), but with both national and international copyright practice.”</a:t>
            </a:r>
          </a:p>
          <a:p>
            <a:pPr marL="0" indent="0">
              <a:buNone/>
            </a:pPr>
            <a:r>
              <a:rPr lang="en-CA" altLang="en-US" sz="2400" u="sng" dirty="0"/>
              <a:t>Juicy quote about the internet:</a:t>
            </a:r>
          </a:p>
          <a:p>
            <a:pPr marL="0" indent="0">
              <a:buNone/>
            </a:pPr>
            <a:r>
              <a:rPr lang="en-CA" altLang="en-US" sz="2400" dirty="0"/>
              <a:t>“The issue of the proper balance in matters of copyright plays out against the much larger conundrum of trying to apply national laws to a fast-evolving technology that in essence respects no national boundaries” (para. 41)</a:t>
            </a:r>
          </a:p>
          <a:p>
            <a:pPr marL="0" indent="0">
              <a:buNone/>
            </a:pPr>
            <a:endParaRPr lang="fr-CA" altLang="en-US" sz="2400" b="1"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89674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 takeaways</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a:xfrm>
            <a:off x="457200" y="1340768"/>
            <a:ext cx="8229600" cy="4785395"/>
          </a:xfrm>
        </p:spPr>
        <p:txBody>
          <a:bodyPr/>
          <a:lstStyle/>
          <a:p>
            <a:pPr marL="0" indent="0">
              <a:buNone/>
            </a:pPr>
            <a:r>
              <a:rPr lang="en-CA" altLang="en-US" sz="2400" dirty="0"/>
              <a:t>Issue 1. </a:t>
            </a:r>
            <a:r>
              <a:rPr lang="en-CA" altLang="en-US" sz="2400" b="1" dirty="0"/>
              <a:t>Real and Substantial Connection test</a:t>
            </a:r>
          </a:p>
          <a:p>
            <a:pPr marL="0" indent="0">
              <a:buNone/>
            </a:pPr>
            <a:r>
              <a:rPr lang="en-US" altLang="en-US" sz="2400" dirty="0"/>
              <a:t>“this Court has recognized, as a sufficient ‘connection’ for taking jurisdiction, situations where Canada is the country of … reception”</a:t>
            </a:r>
          </a:p>
          <a:p>
            <a:pPr marL="0" indent="0">
              <a:buNone/>
            </a:pPr>
            <a:r>
              <a:rPr lang="en-US" altLang="en-US" sz="2400" dirty="0"/>
              <a:t>“A real and substantial connection to Canada is sufficient to support the application of our Copyright Act to international Internet transmissions in a way that will accord with international comity and be consistent with the objectives of order and fairness.”</a:t>
            </a:r>
          </a:p>
          <a:p>
            <a:pPr marL="0" indent="0">
              <a:buNone/>
            </a:pPr>
            <a:endParaRPr lang="en-CA" altLang="en-US" sz="2400" dirty="0"/>
          </a:p>
          <a:p>
            <a:pPr marL="0" indent="0">
              <a:buNone/>
            </a:pPr>
            <a:r>
              <a:rPr lang="en-CA" altLang="en-US" sz="2400" dirty="0"/>
              <a:t>Issue 2. No liability of ISPs for © infringement </a:t>
            </a:r>
            <a:r>
              <a:rPr lang="en-CA" altLang="en-US" sz="2400" dirty="0">
                <a:sym typeface="Wingdings" panose="05000000000000000000" pitchFamily="2" charset="2"/>
              </a:rPr>
              <a:t></a:t>
            </a:r>
            <a:r>
              <a:rPr lang="en-CA" altLang="en-US" sz="2400" dirty="0"/>
              <a:t> But now codified in s. 31.1 (coming up in 2 slides)</a:t>
            </a:r>
          </a:p>
          <a:p>
            <a:pPr marL="0" indent="0">
              <a:buNone/>
            </a:pPr>
            <a:endParaRPr lang="en-CA" sz="2400" dirty="0"/>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53742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2DE-F3DA-4854-B834-CED1B8D36C63}"/>
              </a:ext>
            </a:extLst>
          </p:cNvPr>
          <p:cNvSpPr>
            <a:spLocks noGrp="1"/>
          </p:cNvSpPr>
          <p:nvPr>
            <p:ph type="title"/>
          </p:nvPr>
        </p:nvSpPr>
        <p:spPr/>
        <p:txBody>
          <a:bodyPr/>
          <a:lstStyle/>
          <a:p>
            <a:r>
              <a:rPr lang="en-CA" dirty="0"/>
              <a:t>Copyright Trilogy 2004</a:t>
            </a:r>
          </a:p>
        </p:txBody>
      </p:sp>
      <p:sp>
        <p:nvSpPr>
          <p:cNvPr id="3" name="Content Placeholder 2">
            <a:extLst>
              <a:ext uri="{FF2B5EF4-FFF2-40B4-BE49-F238E27FC236}">
                <a16:creationId xmlns:a16="http://schemas.microsoft.com/office/drawing/2014/main" id="{6820A18A-EE49-47FC-B9A8-E946DCB92865}"/>
              </a:ext>
            </a:extLst>
          </p:cNvPr>
          <p:cNvSpPr>
            <a:spLocks noGrp="1"/>
          </p:cNvSpPr>
          <p:nvPr>
            <p:ph idx="1"/>
          </p:nvPr>
        </p:nvSpPr>
        <p:spPr/>
        <p:txBody>
          <a:bodyPr/>
          <a:lstStyle/>
          <a:p>
            <a:pPr marL="514350" indent="-514350">
              <a:buFont typeface="+mj-lt"/>
              <a:buAutoNum type="arabicPeriod"/>
            </a:pPr>
            <a:r>
              <a:rPr lang="en-CA" i="1" dirty="0" err="1"/>
              <a:t>Théberge</a:t>
            </a:r>
            <a:r>
              <a:rPr lang="en-CA" i="1" dirty="0"/>
              <a:t> v. Galerie </a:t>
            </a:r>
            <a:r>
              <a:rPr lang="en-CA" i="1" dirty="0" err="1"/>
              <a:t>d’Art</a:t>
            </a:r>
            <a:r>
              <a:rPr lang="en-CA" i="1" dirty="0"/>
              <a:t> du Petit Champlain </a:t>
            </a:r>
            <a:r>
              <a:rPr lang="en-CA" i="1" dirty="0" err="1"/>
              <a:t>inc.</a:t>
            </a:r>
            <a:r>
              <a:rPr lang="en-CA" i="1" dirty="0"/>
              <a:t> </a:t>
            </a:r>
            <a:r>
              <a:rPr lang="en-CA" dirty="0"/>
              <a:t>(fixation, reproduction, moral rights, “balance”)</a:t>
            </a:r>
          </a:p>
          <a:p>
            <a:pPr marL="514350" indent="-514350">
              <a:buFont typeface="+mj-lt"/>
              <a:buAutoNum type="arabicPeriod"/>
            </a:pPr>
            <a:r>
              <a:rPr lang="en-CA" i="1" dirty="0"/>
              <a:t>CCH Canadian Ltd. v. Law Society of Upper Canada </a:t>
            </a:r>
            <a:r>
              <a:rPr lang="en-CA" dirty="0"/>
              <a:t>(fair dealing and user rights)</a:t>
            </a:r>
          </a:p>
          <a:p>
            <a:pPr marL="514350" indent="-514350">
              <a:buFont typeface="+mj-lt"/>
              <a:buAutoNum type="arabicPeriod"/>
            </a:pPr>
            <a:r>
              <a:rPr lang="en-CA" i="1" dirty="0"/>
              <a:t>Tariff-22</a:t>
            </a:r>
          </a:p>
        </p:txBody>
      </p:sp>
      <p:sp>
        <p:nvSpPr>
          <p:cNvPr id="4" name="Footer Placeholder 3">
            <a:extLst>
              <a:ext uri="{FF2B5EF4-FFF2-40B4-BE49-F238E27FC236}">
                <a16:creationId xmlns:a16="http://schemas.microsoft.com/office/drawing/2014/main" id="{321B97D7-5C62-4468-92A0-22BD8FEDC75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53439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2481-8512-4A77-AB96-D65B8AE69267}"/>
              </a:ext>
            </a:extLst>
          </p:cNvPr>
          <p:cNvSpPr>
            <a:spLocks noGrp="1"/>
          </p:cNvSpPr>
          <p:nvPr>
            <p:ph type="title"/>
          </p:nvPr>
        </p:nvSpPr>
        <p:spPr/>
        <p:txBody>
          <a:bodyPr/>
          <a:lstStyle/>
          <a:p>
            <a:r>
              <a:rPr lang="en-CA" dirty="0"/>
              <a:t>S. 31.1 </a:t>
            </a:r>
            <a:r>
              <a:rPr lang="en-CA" i="1" dirty="0"/>
              <a:t>Copyright Act</a:t>
            </a:r>
          </a:p>
        </p:txBody>
      </p:sp>
      <p:sp>
        <p:nvSpPr>
          <p:cNvPr id="3" name="Content Placeholder 2">
            <a:extLst>
              <a:ext uri="{FF2B5EF4-FFF2-40B4-BE49-F238E27FC236}">
                <a16:creationId xmlns:a16="http://schemas.microsoft.com/office/drawing/2014/main" id="{9DE9C7C2-0FD6-4633-B1B4-69ADA8197FAC}"/>
              </a:ext>
            </a:extLst>
          </p:cNvPr>
          <p:cNvSpPr>
            <a:spLocks noGrp="1"/>
          </p:cNvSpPr>
          <p:nvPr>
            <p:ph idx="1"/>
          </p:nvPr>
        </p:nvSpPr>
        <p:spPr/>
        <p:txBody>
          <a:bodyPr/>
          <a:lstStyle/>
          <a:p>
            <a:pPr marL="0" indent="0">
              <a:buNone/>
            </a:pPr>
            <a:r>
              <a:rPr lang="en-CA" sz="2400" dirty="0"/>
              <a:t>31.1 (1) A person who, in providing services related to the operation of the Internet or another digital network, provides any means for the telecommunication or the reproduction of a work or other subject-matter through the Internet or that other network does not, solely by reason of providing those means, infringe copyright in that work or other subject-matter.</a:t>
            </a:r>
          </a:p>
          <a:p>
            <a:pPr marL="0" indent="0">
              <a:buNone/>
            </a:pPr>
            <a:r>
              <a:rPr lang="en-CA" sz="2400" dirty="0"/>
              <a:t>(2) </a:t>
            </a:r>
            <a:r>
              <a:rPr lang="en-CA" sz="2400" b="1" dirty="0"/>
              <a:t>Caching</a:t>
            </a:r>
            <a:r>
              <a:rPr lang="en-CA" sz="2400" dirty="0"/>
              <a:t> – still not infringing</a:t>
            </a:r>
          </a:p>
          <a:p>
            <a:pPr marL="0" indent="0">
              <a:buNone/>
            </a:pPr>
            <a:r>
              <a:rPr lang="en-CA" sz="2400" dirty="0"/>
              <a:t>(3) conditions for (2)</a:t>
            </a:r>
          </a:p>
          <a:p>
            <a:pPr marL="0" indent="0">
              <a:buNone/>
            </a:pPr>
            <a:r>
              <a:rPr lang="en-CA" sz="2400" dirty="0"/>
              <a:t>(4) </a:t>
            </a:r>
            <a:r>
              <a:rPr lang="en-CA" sz="2400" b="1" dirty="0"/>
              <a:t>Hosting</a:t>
            </a:r>
            <a:r>
              <a:rPr lang="en-CA" sz="2400" dirty="0"/>
              <a:t> – not infringing </a:t>
            </a:r>
          </a:p>
          <a:p>
            <a:pPr marL="0" indent="0">
              <a:buNone/>
            </a:pPr>
            <a:r>
              <a:rPr lang="en-CA" sz="2400" dirty="0"/>
              <a:t>(5) conditions for (4)</a:t>
            </a:r>
          </a:p>
          <a:p>
            <a:pPr marL="0" indent="0">
              <a:buNone/>
            </a:pPr>
            <a:r>
              <a:rPr lang="en-CA" sz="2400" dirty="0"/>
              <a:t>(6) doesn’t apply to s. 27(2.3) cases (facilitating infringement)</a:t>
            </a:r>
          </a:p>
        </p:txBody>
      </p:sp>
      <p:sp>
        <p:nvSpPr>
          <p:cNvPr id="4" name="Footer Placeholder 3">
            <a:extLst>
              <a:ext uri="{FF2B5EF4-FFF2-40B4-BE49-F238E27FC236}">
                <a16:creationId xmlns:a16="http://schemas.microsoft.com/office/drawing/2014/main" id="{F14EF3CD-ADAC-4A2C-9DB7-605B39E2FFE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76924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8BB-47CD-42D4-8089-E935A8395C15}"/>
              </a:ext>
            </a:extLst>
          </p:cNvPr>
          <p:cNvSpPr>
            <a:spLocks noGrp="1"/>
          </p:cNvSpPr>
          <p:nvPr>
            <p:ph type="title"/>
          </p:nvPr>
        </p:nvSpPr>
        <p:spPr/>
        <p:txBody>
          <a:bodyPr/>
          <a:lstStyle/>
          <a:p>
            <a:r>
              <a:rPr lang="en-CA" dirty="0"/>
              <a:t>USA equivalent to 31.1</a:t>
            </a:r>
          </a:p>
        </p:txBody>
      </p:sp>
      <p:sp>
        <p:nvSpPr>
          <p:cNvPr id="3" name="Content Placeholder 2">
            <a:extLst>
              <a:ext uri="{FF2B5EF4-FFF2-40B4-BE49-F238E27FC236}">
                <a16:creationId xmlns:a16="http://schemas.microsoft.com/office/drawing/2014/main" id="{9CFF565D-C863-46C5-B8A1-55DA9B946309}"/>
              </a:ext>
            </a:extLst>
          </p:cNvPr>
          <p:cNvSpPr>
            <a:spLocks noGrp="1"/>
          </p:cNvSpPr>
          <p:nvPr>
            <p:ph idx="1"/>
          </p:nvPr>
        </p:nvSpPr>
        <p:spPr/>
        <p:txBody>
          <a:bodyPr/>
          <a:lstStyle/>
          <a:p>
            <a:pPr marL="0" indent="0">
              <a:buNone/>
            </a:pPr>
            <a:r>
              <a:rPr lang="en-CA" dirty="0"/>
              <a:t>17 U.S. Code § 512  (DMCA)</a:t>
            </a:r>
          </a:p>
          <a:p>
            <a:pPr marL="0" indent="0">
              <a:buNone/>
            </a:pPr>
            <a:endParaRPr lang="en-CA" dirty="0"/>
          </a:p>
          <a:p>
            <a:pPr marL="0" indent="0">
              <a:buNone/>
            </a:pPr>
            <a:r>
              <a:rPr lang="en-CA" dirty="0"/>
              <a:t>“service provider” (incl. ISP, hosting </a:t>
            </a:r>
            <a:r>
              <a:rPr lang="en-CA" dirty="0" err="1"/>
              <a:t>co’s</a:t>
            </a:r>
            <a:r>
              <a:rPr lang="en-CA" dirty="0"/>
              <a:t>, search engines) not liable for copyright infringement on their networks …</a:t>
            </a:r>
          </a:p>
          <a:p>
            <a:pPr marL="0" indent="0">
              <a:buNone/>
            </a:pPr>
            <a:endParaRPr lang="en-CA" dirty="0"/>
          </a:p>
          <a:p>
            <a:pPr marL="0" indent="0">
              <a:buNone/>
            </a:pPr>
            <a:r>
              <a:rPr lang="en-CA" b="1" dirty="0"/>
              <a:t>IF </a:t>
            </a:r>
            <a:r>
              <a:rPr lang="en-CA" b="1" dirty="0" err="1"/>
              <a:t>IF</a:t>
            </a:r>
            <a:r>
              <a:rPr lang="en-CA" b="1" dirty="0"/>
              <a:t> </a:t>
            </a:r>
            <a:r>
              <a:rPr lang="en-CA" b="1" dirty="0" err="1"/>
              <a:t>IF</a:t>
            </a:r>
            <a:r>
              <a:rPr lang="en-CA" b="1" dirty="0"/>
              <a:t> </a:t>
            </a:r>
            <a:r>
              <a:rPr lang="en-CA" dirty="0"/>
              <a:t>they comply with something we’ll talk about later… (spoiler alert: “notice and takedown”)</a:t>
            </a:r>
          </a:p>
          <a:p>
            <a:pPr marL="0" indent="0">
              <a:buNone/>
            </a:pPr>
            <a:endParaRPr lang="en-CA" dirty="0"/>
          </a:p>
        </p:txBody>
      </p:sp>
      <p:sp>
        <p:nvSpPr>
          <p:cNvPr id="4" name="Footer Placeholder 3">
            <a:extLst>
              <a:ext uri="{FF2B5EF4-FFF2-40B4-BE49-F238E27FC236}">
                <a16:creationId xmlns:a16="http://schemas.microsoft.com/office/drawing/2014/main" id="{F1B8D164-55F7-490B-8CE4-6E37D40A2E1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10475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a:t>
            </a:r>
            <a:r>
              <a:rPr lang="en-CA" dirty="0" err="1"/>
              <a:t>yousuck</a:t>
            </a:r>
            <a:r>
              <a:rPr lang="en-CA" dirty="0"/>
              <a:t>! – Internet Defamation</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1700808"/>
            <a:ext cx="8229600" cy="4425355"/>
          </a:xfrm>
        </p:spPr>
        <p:txBody>
          <a:bodyPr/>
          <a:lstStyle/>
          <a:p>
            <a:pPr marL="0" indent="0" algn="ctr" eaLnBrk="1" hangingPunct="1">
              <a:buNone/>
              <a:defRPr/>
            </a:pPr>
            <a:r>
              <a:rPr lang="en-CA" b="1" i="1" dirty="0"/>
              <a:t>Haaretz.com v. </a:t>
            </a:r>
            <a:r>
              <a:rPr lang="en-CA" b="1" i="1" dirty="0" err="1"/>
              <a:t>Goldhar</a:t>
            </a:r>
            <a:r>
              <a:rPr lang="en-CA" b="1" dirty="0"/>
              <a:t>, 2018 SCC 28</a:t>
            </a:r>
          </a:p>
          <a:p>
            <a:pPr marL="0" indent="0" eaLnBrk="1" hangingPunct="1">
              <a:buNone/>
              <a:defRPr/>
            </a:pPr>
            <a:r>
              <a:rPr lang="en-CA" altLang="en-US" sz="2800" dirty="0"/>
              <a:t>“This case is a f*</a:t>
            </a:r>
            <a:r>
              <a:rPr lang="en-CA" altLang="en-US" sz="2800" dirty="0" err="1"/>
              <a:t>ing</a:t>
            </a:r>
            <a:r>
              <a:rPr lang="en-CA" altLang="en-US" sz="2800" dirty="0"/>
              <a:t> nightmare to teach so I am not bothering to do so in detail and have taken it out of the rotation for presentations”</a:t>
            </a:r>
          </a:p>
          <a:p>
            <a:pPr eaLnBrk="1" hangingPunct="1">
              <a:buFontTx/>
              <a:buChar char="-"/>
              <a:defRPr/>
            </a:pPr>
            <a:r>
              <a:rPr lang="en-CA" altLang="en-US" sz="2800" dirty="0"/>
              <a:t>Prof-</a:t>
            </a:r>
            <a:r>
              <a:rPr lang="en-CA" altLang="en-US" sz="2800" dirty="0" err="1"/>
              <a:t>ish</a:t>
            </a:r>
            <a:r>
              <a:rPr lang="en-CA" altLang="en-US" sz="2800" dirty="0"/>
              <a:t> Mendelsohn</a:t>
            </a:r>
          </a:p>
          <a:p>
            <a:pPr marL="0" indent="0" eaLnBrk="1" hangingPunct="1">
              <a:buNone/>
              <a:defRPr/>
            </a:pPr>
            <a:endParaRPr lang="en-US" altLang="en-US" sz="2800" i="1" dirty="0"/>
          </a:p>
          <a:p>
            <a:pPr marL="0" indent="0" eaLnBrk="1" hangingPunct="1">
              <a:buNone/>
              <a:defRPr/>
            </a:pPr>
            <a:r>
              <a:rPr lang="en-US" altLang="en-US" sz="2800" i="1" dirty="0"/>
              <a:t>Supreme Court makes a statement (or five) about defamation on the internet and where to sue</a:t>
            </a:r>
          </a:p>
          <a:p>
            <a:pPr marL="0" indent="0" eaLnBrk="1" hangingPunct="1">
              <a:buNone/>
              <a:defRPr/>
            </a:pPr>
            <a:r>
              <a:rPr lang="en-US" altLang="en-US" sz="2800" i="1" dirty="0">
                <a:sym typeface="Wingdings" panose="05000000000000000000" pitchFamily="2" charset="2"/>
              </a:rPr>
              <a:t></a:t>
            </a:r>
            <a:r>
              <a:rPr lang="en-US" altLang="en-US" sz="2800" i="1" dirty="0"/>
              <a:t> </a:t>
            </a:r>
            <a:r>
              <a:rPr lang="en-US" altLang="en-US" sz="2800" dirty="0"/>
              <a:t>allenmendelsohn.com</a:t>
            </a:r>
            <a:endParaRPr lang="en-CA" altLang="en-US" sz="2800" dirty="0"/>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9368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a:xfrm>
            <a:off x="0" y="136525"/>
            <a:ext cx="9144000" cy="916211"/>
          </a:xfrm>
        </p:spPr>
        <p:txBody>
          <a:bodyPr/>
          <a:lstStyle/>
          <a:p>
            <a:r>
              <a:rPr lang="en-CA" i="1" dirty="0"/>
              <a:t>Haaretz.com v. </a:t>
            </a:r>
            <a:r>
              <a:rPr lang="en-CA" i="1" dirty="0" err="1"/>
              <a:t>Goldhar</a:t>
            </a:r>
            <a:r>
              <a:rPr lang="en-CA" i="1" dirty="0"/>
              <a:t> </a:t>
            </a:r>
            <a:r>
              <a:rPr lang="en-CA" dirty="0"/>
              <a:t>Judgments</a:t>
            </a:r>
          </a:p>
        </p:txBody>
      </p:sp>
      <p:sp>
        <p:nvSpPr>
          <p:cNvPr id="3" name="Content Placeholder 2">
            <a:extLst>
              <a:ext uri="{FF2B5EF4-FFF2-40B4-BE49-F238E27FC236}">
                <a16:creationId xmlns:a16="http://schemas.microsoft.com/office/drawing/2014/main" id="{D480BF6C-FB03-4CB9-9790-654A138C39F1}"/>
              </a:ext>
            </a:extLst>
          </p:cNvPr>
          <p:cNvSpPr>
            <a:spLocks noGrp="1"/>
          </p:cNvSpPr>
          <p:nvPr>
            <p:ph idx="1"/>
          </p:nvPr>
        </p:nvSpPr>
        <p:spPr>
          <a:xfrm>
            <a:off x="457200" y="1196752"/>
            <a:ext cx="8229600" cy="5159598"/>
          </a:xfrm>
        </p:spPr>
        <p:txBody>
          <a:bodyPr/>
          <a:lstStyle/>
          <a:p>
            <a:r>
              <a:rPr lang="en-US" dirty="0"/>
              <a:t>Côté - Brown and Rowe concurred</a:t>
            </a:r>
          </a:p>
          <a:p>
            <a:pPr lvl="1"/>
            <a:r>
              <a:rPr lang="en-US" dirty="0"/>
              <a:t>Karakatsanis agreed with </a:t>
            </a:r>
            <a:r>
              <a:rPr lang="en-US" dirty="0" err="1"/>
              <a:t>Côté’s</a:t>
            </a:r>
            <a:r>
              <a:rPr lang="en-US" dirty="0"/>
              <a:t> conclusion and most of the reasoning, but disagreed on a big point.</a:t>
            </a:r>
          </a:p>
          <a:p>
            <a:pPr lvl="1"/>
            <a:r>
              <a:rPr lang="en-US" dirty="0"/>
              <a:t>Abella agreed that the appeal should be allowed, but disagreed on part of the reasoning used for </a:t>
            </a:r>
            <a:r>
              <a:rPr lang="en-US" i="1" dirty="0"/>
              <a:t>forum non </a:t>
            </a:r>
            <a:r>
              <a:rPr lang="en-US" i="1" dirty="0" err="1"/>
              <a:t>conveniens</a:t>
            </a:r>
            <a:r>
              <a:rPr lang="en-US" i="1" dirty="0"/>
              <a:t> </a:t>
            </a:r>
            <a:r>
              <a:rPr lang="en-US" dirty="0"/>
              <a:t>analysis.</a:t>
            </a:r>
          </a:p>
          <a:p>
            <a:pPr lvl="1"/>
            <a:r>
              <a:rPr lang="en-US" dirty="0"/>
              <a:t>Wagner agreed that the appeal should be allowed. Similar to Abella. No idea why he wrote himself.</a:t>
            </a:r>
          </a:p>
          <a:p>
            <a:r>
              <a:rPr lang="en-US" dirty="0"/>
              <a:t>McLachlin, </a:t>
            </a:r>
            <a:r>
              <a:rPr lang="en-US" dirty="0" err="1"/>
              <a:t>Moldaver</a:t>
            </a:r>
            <a:r>
              <a:rPr lang="en-US" dirty="0"/>
              <a:t> and Gascon dissented, for various differing reasons.</a:t>
            </a:r>
          </a:p>
          <a:p>
            <a:pPr marL="0" indent="0">
              <a:buNone/>
            </a:pPr>
            <a:endParaRPr lang="en-CA" dirty="0"/>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16761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p:txBody>
          <a:bodyPr/>
          <a:lstStyle/>
          <a:p>
            <a:r>
              <a:rPr lang="en-CA" i="1" dirty="0"/>
              <a:t>Haaretz.com v. </a:t>
            </a:r>
            <a:r>
              <a:rPr lang="en-CA" i="1" dirty="0" err="1"/>
              <a:t>Goldhar</a:t>
            </a:r>
            <a:endParaRPr lang="en-CA" dirty="0"/>
          </a:p>
        </p:txBody>
      </p:sp>
      <p:sp>
        <p:nvSpPr>
          <p:cNvPr id="3" name="Content Placeholder 2">
            <a:extLst>
              <a:ext uri="{FF2B5EF4-FFF2-40B4-BE49-F238E27FC236}">
                <a16:creationId xmlns:a16="http://schemas.microsoft.com/office/drawing/2014/main" id="{D480BF6C-FB03-4CB9-9790-654A138C39F1}"/>
              </a:ext>
            </a:extLst>
          </p:cNvPr>
          <p:cNvSpPr>
            <a:spLocks noGrp="1"/>
          </p:cNvSpPr>
          <p:nvPr>
            <p:ph idx="1"/>
          </p:nvPr>
        </p:nvSpPr>
        <p:spPr>
          <a:xfrm>
            <a:off x="457200" y="1417638"/>
            <a:ext cx="8229600" cy="4938712"/>
          </a:xfrm>
        </p:spPr>
        <p:txBody>
          <a:bodyPr/>
          <a:lstStyle/>
          <a:p>
            <a:pPr marL="0" indent="0">
              <a:buNone/>
            </a:pPr>
            <a:r>
              <a:rPr lang="en-CA" u="sng" dirty="0"/>
              <a:t>Facts</a:t>
            </a:r>
            <a:r>
              <a:rPr lang="en-CA" dirty="0"/>
              <a:t> – </a:t>
            </a:r>
            <a:r>
              <a:rPr lang="en-CA" dirty="0" err="1"/>
              <a:t>Goldhar</a:t>
            </a:r>
            <a:r>
              <a:rPr lang="en-CA" dirty="0"/>
              <a:t> (Canadian) owned Maccabi Tel Aviv soccer team, Haaretz (in Israel) published article (paper and online) about how much he sucked as an owner, article read in Canada too</a:t>
            </a:r>
          </a:p>
          <a:p>
            <a:pPr marL="0" indent="0">
              <a:buNone/>
            </a:pPr>
            <a:r>
              <a:rPr lang="en-CA" u="sng" dirty="0"/>
              <a:t>Issue</a:t>
            </a:r>
            <a:r>
              <a:rPr lang="en-CA" dirty="0"/>
              <a:t> – where to sue for defamation?</a:t>
            </a:r>
          </a:p>
          <a:p>
            <a:pPr marL="0" indent="0">
              <a:buNone/>
            </a:pPr>
            <a:r>
              <a:rPr lang="en-CA" u="sng" dirty="0"/>
              <a:t>Held</a:t>
            </a:r>
            <a:r>
              <a:rPr lang="en-CA" dirty="0"/>
              <a:t> – Israel, not Ontario</a:t>
            </a:r>
          </a:p>
          <a:p>
            <a:pPr marL="0" indent="0">
              <a:buNone/>
            </a:pPr>
            <a:r>
              <a:rPr lang="en-CA" u="sng" dirty="0"/>
              <a:t>Ratio</a:t>
            </a:r>
            <a:r>
              <a:rPr lang="en-CA" dirty="0"/>
              <a:t> (</a:t>
            </a:r>
            <a:r>
              <a:rPr lang="en-US" dirty="0"/>
              <a:t>Côté)</a:t>
            </a:r>
            <a:r>
              <a:rPr lang="en-CA" dirty="0"/>
              <a:t> – Motions judge was right when said Ontario had jurisdiction, but screwed up </a:t>
            </a:r>
            <a:r>
              <a:rPr lang="en-CA" i="1" dirty="0"/>
              <a:t>forum non </a:t>
            </a:r>
            <a:r>
              <a:rPr lang="en-CA" i="1" dirty="0" err="1"/>
              <a:t>conveniens</a:t>
            </a:r>
            <a:r>
              <a:rPr lang="en-CA" i="1" dirty="0"/>
              <a:t> </a:t>
            </a:r>
            <a:r>
              <a:rPr lang="en-CA" dirty="0"/>
              <a:t>analysis</a:t>
            </a:r>
          </a:p>
          <a:p>
            <a:pPr marL="0" indent="0">
              <a:buNone/>
            </a:pPr>
            <a:endParaRPr lang="en-CA" dirty="0"/>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1620147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p:txBody>
          <a:bodyPr/>
          <a:lstStyle/>
          <a:p>
            <a:r>
              <a:rPr lang="en-CA" i="1" dirty="0"/>
              <a:t>Haaretz.com v. </a:t>
            </a:r>
            <a:r>
              <a:rPr lang="en-CA" i="1" dirty="0" err="1"/>
              <a:t>Goldhar</a:t>
            </a:r>
            <a:br>
              <a:rPr lang="en-CA" i="1" dirty="0"/>
            </a:br>
            <a:r>
              <a:rPr lang="en-CA" dirty="0"/>
              <a:t>2 steps to suing</a:t>
            </a:r>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a:t>Class 5</a:t>
            </a:r>
            <a:endParaRPr lang="en-US" dirty="0"/>
          </a:p>
        </p:txBody>
      </p:sp>
      <p:pic>
        <p:nvPicPr>
          <p:cNvPr id="5" name="Content Placeholder 4">
            <a:extLst>
              <a:ext uri="{FF2B5EF4-FFF2-40B4-BE49-F238E27FC236}">
                <a16:creationId xmlns:a16="http://schemas.microsoft.com/office/drawing/2014/main" id="{CD2782ED-FC93-49F6-903A-B3AF8F3FFB23}"/>
              </a:ext>
            </a:extLst>
          </p:cNvPr>
          <p:cNvPicPr>
            <a:picLocks noGrp="1" noChangeAspect="1"/>
          </p:cNvPicPr>
          <p:nvPr>
            <p:ph idx="1"/>
          </p:nvPr>
        </p:nvPicPr>
        <p:blipFill>
          <a:blip r:embed="rId3"/>
          <a:stretch>
            <a:fillRect/>
          </a:stretch>
        </p:blipFill>
        <p:spPr>
          <a:xfrm>
            <a:off x="25016" y="2276872"/>
            <a:ext cx="9118983" cy="3007832"/>
          </a:xfrm>
          <a:prstGeom prst="rect">
            <a:avLst/>
          </a:prstGeom>
        </p:spPr>
      </p:pic>
      <p:sp>
        <p:nvSpPr>
          <p:cNvPr id="6" name="TextBox 5">
            <a:extLst>
              <a:ext uri="{FF2B5EF4-FFF2-40B4-BE49-F238E27FC236}">
                <a16:creationId xmlns:a16="http://schemas.microsoft.com/office/drawing/2014/main" id="{B1FC51D9-0701-43CC-8BFF-97A2351EC480}"/>
              </a:ext>
            </a:extLst>
          </p:cNvPr>
          <p:cNvSpPr txBox="1"/>
          <p:nvPr/>
        </p:nvSpPr>
        <p:spPr>
          <a:xfrm>
            <a:off x="2711329" y="3861048"/>
            <a:ext cx="2744524" cy="646331"/>
          </a:xfrm>
          <a:prstGeom prst="rect">
            <a:avLst/>
          </a:prstGeom>
          <a:noFill/>
        </p:spPr>
        <p:txBody>
          <a:bodyPr wrap="square" rtlCol="0">
            <a:spAutoFit/>
          </a:bodyPr>
          <a:lstStyle/>
          <a:p>
            <a:r>
              <a:rPr lang="en-CA" dirty="0"/>
              <a:t>SIMPLICITER TEST – BASIC JURISDICTION</a:t>
            </a:r>
          </a:p>
        </p:txBody>
      </p:sp>
      <p:sp>
        <p:nvSpPr>
          <p:cNvPr id="8" name="TextBox 7">
            <a:extLst>
              <a:ext uri="{FF2B5EF4-FFF2-40B4-BE49-F238E27FC236}">
                <a16:creationId xmlns:a16="http://schemas.microsoft.com/office/drawing/2014/main" id="{3B924443-A005-4B72-8DDE-2287BF080992}"/>
              </a:ext>
            </a:extLst>
          </p:cNvPr>
          <p:cNvSpPr txBox="1"/>
          <p:nvPr/>
        </p:nvSpPr>
        <p:spPr>
          <a:xfrm>
            <a:off x="6732240" y="2708920"/>
            <a:ext cx="1755656" cy="923330"/>
          </a:xfrm>
          <a:prstGeom prst="rect">
            <a:avLst/>
          </a:prstGeom>
          <a:noFill/>
        </p:spPr>
        <p:txBody>
          <a:bodyPr wrap="square">
            <a:spAutoFit/>
          </a:bodyPr>
          <a:lstStyle/>
          <a:p>
            <a:pPr algn="ctr"/>
            <a:r>
              <a:rPr lang="en-CA" i="1" dirty="0"/>
              <a:t>FORUM NON CONVENIENS </a:t>
            </a:r>
            <a:r>
              <a:rPr lang="en-CA" dirty="0"/>
              <a:t>ANALYSIS</a:t>
            </a:r>
          </a:p>
        </p:txBody>
      </p:sp>
      <p:sp>
        <p:nvSpPr>
          <p:cNvPr id="10" name="TextBox 9">
            <a:extLst>
              <a:ext uri="{FF2B5EF4-FFF2-40B4-BE49-F238E27FC236}">
                <a16:creationId xmlns:a16="http://schemas.microsoft.com/office/drawing/2014/main" id="{6D368581-7215-4258-9A0C-C7468C8A7165}"/>
              </a:ext>
            </a:extLst>
          </p:cNvPr>
          <p:cNvSpPr txBox="1"/>
          <p:nvPr/>
        </p:nvSpPr>
        <p:spPr>
          <a:xfrm>
            <a:off x="6432673" y="4230380"/>
            <a:ext cx="2603824" cy="646331"/>
          </a:xfrm>
          <a:prstGeom prst="rect">
            <a:avLst/>
          </a:prstGeom>
          <a:noFill/>
        </p:spPr>
        <p:txBody>
          <a:bodyPr wrap="square">
            <a:spAutoFit/>
          </a:bodyPr>
          <a:lstStyle/>
          <a:p>
            <a:r>
              <a:rPr lang="en-CA" sz="1800" i="1" dirty="0"/>
              <a:t>LEX LOCI </a:t>
            </a:r>
            <a:r>
              <a:rPr lang="en-CA" sz="1800" dirty="0"/>
              <a:t>VS. MOST SUBSTANTIAL HARM</a:t>
            </a:r>
          </a:p>
        </p:txBody>
      </p:sp>
      <p:sp>
        <p:nvSpPr>
          <p:cNvPr id="11" name="Rectangle 10">
            <a:extLst>
              <a:ext uri="{FF2B5EF4-FFF2-40B4-BE49-F238E27FC236}">
                <a16:creationId xmlns:a16="http://schemas.microsoft.com/office/drawing/2014/main" id="{35E439B4-6C1E-45C5-B1AF-9B795D764E73}"/>
              </a:ext>
            </a:extLst>
          </p:cNvPr>
          <p:cNvSpPr/>
          <p:nvPr/>
        </p:nvSpPr>
        <p:spPr>
          <a:xfrm>
            <a:off x="1979712" y="3429000"/>
            <a:ext cx="432049" cy="923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1608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p:txBody>
          <a:bodyPr/>
          <a:lstStyle/>
          <a:p>
            <a:r>
              <a:rPr lang="en-CA" i="1" dirty="0"/>
              <a:t>Haaretz.com v. </a:t>
            </a:r>
            <a:r>
              <a:rPr lang="en-CA" i="1" dirty="0" err="1"/>
              <a:t>Goldhar</a:t>
            </a:r>
            <a:r>
              <a:rPr lang="en-CA" i="1" dirty="0"/>
              <a:t> </a:t>
            </a:r>
            <a:r>
              <a:rPr lang="en-CA" dirty="0"/>
              <a:t>summary</a:t>
            </a:r>
          </a:p>
        </p:txBody>
      </p:sp>
      <p:sp>
        <p:nvSpPr>
          <p:cNvPr id="3" name="Content Placeholder 2">
            <a:extLst>
              <a:ext uri="{FF2B5EF4-FFF2-40B4-BE49-F238E27FC236}">
                <a16:creationId xmlns:a16="http://schemas.microsoft.com/office/drawing/2014/main" id="{D480BF6C-FB03-4CB9-9790-654A138C39F1}"/>
              </a:ext>
            </a:extLst>
          </p:cNvPr>
          <p:cNvSpPr>
            <a:spLocks noGrp="1"/>
          </p:cNvSpPr>
          <p:nvPr>
            <p:ph idx="1"/>
          </p:nvPr>
        </p:nvSpPr>
        <p:spPr>
          <a:xfrm>
            <a:off x="457200" y="1196752"/>
            <a:ext cx="8229600" cy="5159598"/>
          </a:xfrm>
        </p:spPr>
        <p:txBody>
          <a:bodyPr/>
          <a:lstStyle/>
          <a:p>
            <a:pPr marL="0" indent="0">
              <a:buNone/>
            </a:pPr>
            <a:r>
              <a:rPr lang="en-CA" sz="2400" dirty="0"/>
              <a:t>“In the case of Internet communications, the publication of defamatory statements occurs when they are read or downloaded by the recipient” (step 1 </a:t>
            </a:r>
            <a:r>
              <a:rPr lang="en-CA" sz="2400" dirty="0">
                <a:sym typeface="Wingdings" panose="05000000000000000000" pitchFamily="2" charset="2"/>
              </a:rPr>
              <a:t> jurisdiction </a:t>
            </a:r>
            <a:r>
              <a:rPr lang="en-CA" sz="2400" i="1" dirty="0">
                <a:sym typeface="Wingdings" panose="05000000000000000000" pitchFamily="2" charset="2"/>
              </a:rPr>
              <a:t>simpliciter</a:t>
            </a:r>
            <a:r>
              <a:rPr lang="en-CA" sz="2400" dirty="0">
                <a:sym typeface="Wingdings" panose="05000000000000000000" pitchFamily="2" charset="2"/>
              </a:rPr>
              <a:t>)</a:t>
            </a:r>
            <a:endParaRPr lang="en-CA" sz="2400" dirty="0"/>
          </a:p>
          <a:p>
            <a:pPr marL="0" indent="0">
              <a:buNone/>
            </a:pPr>
            <a:endParaRPr lang="en-CA" sz="2400" dirty="0"/>
          </a:p>
          <a:p>
            <a:pPr marL="0" indent="0">
              <a:buNone/>
            </a:pPr>
            <a:r>
              <a:rPr lang="en-CA" sz="2400" dirty="0"/>
              <a:t>“</a:t>
            </a:r>
            <a:r>
              <a:rPr lang="en-CA" sz="2400" i="1" dirty="0"/>
              <a:t>forum non </a:t>
            </a:r>
            <a:r>
              <a:rPr lang="en-CA" sz="2400" i="1" dirty="0" err="1"/>
              <a:t>conveniens</a:t>
            </a:r>
            <a:r>
              <a:rPr lang="en-CA" sz="2400" i="1" dirty="0"/>
              <a:t> [</a:t>
            </a:r>
            <a:r>
              <a:rPr lang="en-CA" sz="2400" dirty="0"/>
              <a:t>ed. – step 2]</a:t>
            </a:r>
            <a:r>
              <a:rPr lang="en-CA" sz="2400" i="1" dirty="0"/>
              <a:t> </a:t>
            </a:r>
            <a:r>
              <a:rPr lang="en-CA" sz="2400" dirty="0"/>
              <a:t>analysis is inherently factual in nature” [but] “Where the motion judge has ‘erred in principle, misapprehended or failed to take account of material evidence, or reached an unreasonable decision’, courts of appeal may intervene” </a:t>
            </a:r>
            <a:r>
              <a:rPr lang="en-CA" sz="2400" dirty="0">
                <a:sym typeface="Wingdings" panose="05000000000000000000" pitchFamily="2" charset="2"/>
              </a:rPr>
              <a:t> met here, Israel more appropriate</a:t>
            </a:r>
            <a:r>
              <a:rPr lang="en-CA" sz="2400" dirty="0"/>
              <a:t> (dissent said that should not have intervened with lower court)</a:t>
            </a:r>
          </a:p>
          <a:p>
            <a:pPr marL="0" indent="0">
              <a:buNone/>
            </a:pPr>
            <a:endParaRPr lang="en-CA" sz="2400" dirty="0"/>
          </a:p>
          <a:p>
            <a:pPr marL="0" indent="0">
              <a:buNone/>
            </a:pPr>
            <a:r>
              <a:rPr lang="en-CA" sz="2400" dirty="0"/>
              <a:t>Did not change </a:t>
            </a:r>
            <a:r>
              <a:rPr lang="en-CA" sz="2400" i="1" dirty="0" err="1"/>
              <a:t>lex</a:t>
            </a:r>
            <a:r>
              <a:rPr lang="en-CA" sz="2400" i="1" dirty="0"/>
              <a:t> loci delicti </a:t>
            </a:r>
            <a:r>
              <a:rPr lang="en-CA" sz="2400" dirty="0"/>
              <a:t>rule (</a:t>
            </a:r>
            <a:r>
              <a:rPr lang="en-CA" sz="2400" dirty="0" err="1"/>
              <a:t>Abella</a:t>
            </a:r>
            <a:r>
              <a:rPr lang="en-CA" sz="2400" dirty="0"/>
              <a:t> and Wagner JJ. would have, and substituted “most substantial harm”)</a:t>
            </a:r>
          </a:p>
          <a:p>
            <a:pPr marL="0" indent="0">
              <a:buNone/>
            </a:pPr>
            <a:endParaRPr lang="en-CA" dirty="0"/>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881399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1700808"/>
            <a:ext cx="8229600" cy="4425355"/>
          </a:xfrm>
        </p:spPr>
        <p:txBody>
          <a:bodyPr/>
          <a:lstStyle/>
          <a:p>
            <a:pPr marL="0" indent="0" eaLnBrk="1" hangingPunct="1">
              <a:buNone/>
              <a:defRPr/>
            </a:pPr>
            <a:r>
              <a:rPr lang="en-CA" altLang="en-US" sz="2800" dirty="0"/>
              <a:t>“</a:t>
            </a:r>
            <a:r>
              <a:rPr lang="en-CA" sz="2800" dirty="0"/>
              <a:t>You agree that any legal action or proceeding between you and [my client] shall be brought exclusively in the courts located in the Judicial District of Montreal, Quebec, Canada.” (AM-drafted Terms)</a:t>
            </a:r>
          </a:p>
          <a:p>
            <a:pPr marL="0" indent="0" eaLnBrk="1" hangingPunct="1">
              <a:buNone/>
              <a:defRPr/>
            </a:pPr>
            <a:endParaRPr lang="en-CA" sz="2800" dirty="0"/>
          </a:p>
          <a:p>
            <a:pPr marL="0" indent="0" eaLnBrk="1" hangingPunct="1">
              <a:buNone/>
              <a:defRPr/>
            </a:pPr>
            <a:r>
              <a:rPr lang="en-CA" sz="2800" dirty="0"/>
              <a:t>“You will resolve any claim, cause of action or dispute (claim) you have with us arising out of or relating to this Statement or </a:t>
            </a:r>
            <a:r>
              <a:rPr lang="en-CA" sz="2800" b="1" dirty="0"/>
              <a:t>Facebook</a:t>
            </a:r>
            <a:r>
              <a:rPr lang="en-CA" sz="2800" dirty="0"/>
              <a:t> exclusively in a state or federal court located in Santa Clara County.”</a:t>
            </a:r>
          </a:p>
          <a:p>
            <a:pPr marL="0" indent="0" eaLnBrk="1" hangingPunct="1">
              <a:buNone/>
              <a:defRPr/>
            </a:pPr>
            <a:endParaRPr lang="en-CA" altLang="en-US" dirty="0"/>
          </a:p>
          <a:p>
            <a:pPr marL="0" indent="0" eaLnBrk="1" hangingPunct="1">
              <a:buNone/>
              <a:defRPr/>
            </a:pPr>
            <a:endParaRPr lang="en-CA" altLang="en-US" dirty="0"/>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53493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err="1"/>
              <a:t>Douez</a:t>
            </a:r>
            <a:r>
              <a:rPr lang="en-CA" i="1" dirty="0"/>
              <a:t> v. Facebook, Inc.</a:t>
            </a:r>
            <a:r>
              <a:rPr lang="en-CA" dirty="0"/>
              <a:t>, </a:t>
            </a:r>
            <a:r>
              <a:rPr lang="en-CA" sz="2000" dirty="0"/>
              <a:t>2017 SCC 33</a:t>
            </a:r>
          </a:p>
          <a:p>
            <a:pPr marL="0" indent="0">
              <a:buNone/>
            </a:pPr>
            <a:endParaRPr lang="en-CA" sz="2000" u="sng" dirty="0"/>
          </a:p>
          <a:p>
            <a:pPr marL="0" indent="0">
              <a:buNone/>
            </a:pPr>
            <a:r>
              <a:rPr lang="en-CA" sz="2400" u="sng" dirty="0"/>
              <a:t>F</a:t>
            </a:r>
            <a:r>
              <a:rPr lang="en-CA" sz="2400" dirty="0"/>
              <a:t>: </a:t>
            </a:r>
            <a:r>
              <a:rPr lang="en-CA" sz="2400" dirty="0" err="1"/>
              <a:t>Douez</a:t>
            </a:r>
            <a:r>
              <a:rPr lang="en-CA" sz="2400" dirty="0"/>
              <a:t> +1.8 million BC residents’ privacy violated because of sponsored stories with their name and likeness</a:t>
            </a:r>
          </a:p>
          <a:p>
            <a:pPr marL="0" indent="0">
              <a:buNone/>
            </a:pPr>
            <a:r>
              <a:rPr lang="en-CA" sz="2400" u="sng" dirty="0"/>
              <a:t>Issue</a:t>
            </a:r>
            <a:r>
              <a:rPr lang="en-CA" sz="2400" dirty="0"/>
              <a:t>: Is the forum selection clause valid and enforceable, barring action in a B.C. court?</a:t>
            </a:r>
          </a:p>
          <a:p>
            <a:pPr marL="0" indent="0">
              <a:buNone/>
            </a:pPr>
            <a:r>
              <a:rPr lang="en-CA" sz="2400" u="sng" dirty="0"/>
              <a:t>Held (4-3)</a:t>
            </a:r>
            <a:r>
              <a:rPr lang="en-CA" sz="2400" dirty="0"/>
              <a:t>: Not enforceable! Ack! Let the lawsuit begin!</a:t>
            </a:r>
          </a:p>
          <a:p>
            <a:pPr marL="0" indent="0">
              <a:buNone/>
            </a:pPr>
            <a:r>
              <a:rPr lang="en-CA" sz="2400" u="sng" dirty="0"/>
              <a:t>Ratio</a:t>
            </a:r>
            <a:r>
              <a:rPr lang="en-CA" sz="2400" dirty="0"/>
              <a:t>:</a:t>
            </a:r>
          </a:p>
          <a:p>
            <a:pPr marL="0" indent="0">
              <a:buNone/>
            </a:pPr>
            <a:r>
              <a:rPr lang="en-CA" sz="2400" dirty="0"/>
              <a:t>…/2</a:t>
            </a:r>
          </a:p>
          <a:p>
            <a:pPr marL="0" indent="0">
              <a:buNone/>
            </a:pPr>
            <a:endParaRPr lang="en-CA" sz="2000" dirty="0"/>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819915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i="1" dirty="0" err="1"/>
              <a:t>Douez</a:t>
            </a:r>
            <a:endParaRPr lang="en-CA" i="1" dirty="0"/>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sz="2000" dirty="0"/>
              <a:t>“commercial and consumer relationships are very different. Irrespective of the formal validity of the contract, the consumer context may provide strong reasons not to enforce forum selection clauses.”</a:t>
            </a:r>
          </a:p>
          <a:p>
            <a:pPr marL="0" indent="0">
              <a:buNone/>
            </a:pPr>
            <a:r>
              <a:rPr lang="en-CA" sz="2000" dirty="0"/>
              <a:t>“the unequal bargaining power of the parties and the rights that a consumer relinquishes under the contract, without any opportunity to negotiate, may provide compelling reasons for a court to exercise its discretion to deny a stay of proceedings”</a:t>
            </a:r>
          </a:p>
          <a:p>
            <a:pPr marL="0" indent="0">
              <a:buNone/>
            </a:pPr>
            <a:r>
              <a:rPr lang="en-CA" sz="2000" dirty="0"/>
              <a:t>“Canadian courts have a greater interest in adjudicating cases impinging on </a:t>
            </a:r>
            <a:r>
              <a:rPr lang="en-CA" sz="2000" b="1" dirty="0"/>
              <a:t>constitutional and quasi-constitutional rights [ed. </a:t>
            </a:r>
            <a:r>
              <a:rPr lang="en-CA" sz="2000" b="1" dirty="0">
                <a:sym typeface="Wingdings" panose="05000000000000000000" pitchFamily="2" charset="2"/>
              </a:rPr>
              <a:t> privacy] </a:t>
            </a:r>
            <a:r>
              <a:rPr lang="en-CA" sz="2000" dirty="0"/>
              <a:t>because these rights play an essential role in a free and democratic society and embody key Canadian values”</a:t>
            </a:r>
          </a:p>
          <a:p>
            <a:pPr marL="0" indent="0">
              <a:buNone/>
            </a:pPr>
            <a:endParaRPr lang="en-CA" sz="2000" dirty="0"/>
          </a:p>
          <a:p>
            <a:pPr marL="0" indent="0">
              <a:buNone/>
            </a:pPr>
            <a:r>
              <a:rPr lang="en-CA" sz="2000" dirty="0"/>
              <a:t>NOTES: (1) 3-1 (Abella)-3 decision; (2) “</a:t>
            </a:r>
            <a:r>
              <a:rPr lang="en-CA" sz="2000" i="1" dirty="0"/>
              <a:t>Pompey</a:t>
            </a:r>
            <a:r>
              <a:rPr lang="en-CA" sz="2000" dirty="0"/>
              <a:t> test” of common law used (need “strong cause” to override a forum selection clause)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627688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i="1" dirty="0" err="1"/>
              <a:t>Douez</a:t>
            </a:r>
            <a:endParaRPr lang="en-CA" i="1" dirty="0"/>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sz="2400" u="sng" dirty="0"/>
              <a:t>Dissent</a:t>
            </a:r>
            <a:r>
              <a:rPr lang="en-CA" sz="2000" dirty="0"/>
              <a:t>:</a:t>
            </a:r>
          </a:p>
          <a:p>
            <a:pPr marL="0" indent="0">
              <a:buNone/>
            </a:pPr>
            <a:r>
              <a:rPr lang="en-CA" sz="2000" dirty="0"/>
              <a:t>“The issue assumes great importance in a world where millions of people routinely enter into online contracts with corporations, large and small, located in other countries. Often these contracts contain a forum selection clause, specifying that any disputes must be resolved by the corporation’s choice of court. In this way, global corporations, be they American, Canadian or from some other country, seek to ensure that they are not dragged into litigation in foreign countries.”</a:t>
            </a:r>
          </a:p>
          <a:p>
            <a:pPr marL="0" indent="0">
              <a:buNone/>
            </a:pPr>
            <a:endParaRPr lang="en-CA" sz="2000" dirty="0"/>
          </a:p>
          <a:p>
            <a:pPr marL="0" indent="0">
              <a:buNone/>
            </a:pPr>
            <a:r>
              <a:rPr lang="en-CA" sz="2000" dirty="0"/>
              <a:t>“The overwhelming weight of international jurisprudence shows that, far from being a subterfuge to deny access to justice, forum selection clauses are vital to international order, fairness and comity.”</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1506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7829-69E2-4500-A3A3-6D908C5550E8}"/>
              </a:ext>
            </a:extLst>
          </p:cNvPr>
          <p:cNvSpPr>
            <a:spLocks noGrp="1"/>
          </p:cNvSpPr>
          <p:nvPr>
            <p:ph type="title"/>
          </p:nvPr>
        </p:nvSpPr>
        <p:spPr/>
        <p:txBody>
          <a:bodyPr/>
          <a:lstStyle/>
          <a:p>
            <a:r>
              <a:rPr lang="en-CA" dirty="0"/>
              <a:t>Facebook current Terms</a:t>
            </a:r>
          </a:p>
        </p:txBody>
      </p:sp>
      <p:sp>
        <p:nvSpPr>
          <p:cNvPr id="3" name="Content Placeholder 2">
            <a:extLst>
              <a:ext uri="{FF2B5EF4-FFF2-40B4-BE49-F238E27FC236}">
                <a16:creationId xmlns:a16="http://schemas.microsoft.com/office/drawing/2014/main" id="{C3B97C27-CECB-46B8-AC46-6301BECEB94B}"/>
              </a:ext>
            </a:extLst>
          </p:cNvPr>
          <p:cNvSpPr>
            <a:spLocks noGrp="1"/>
          </p:cNvSpPr>
          <p:nvPr>
            <p:ph idx="1"/>
          </p:nvPr>
        </p:nvSpPr>
        <p:spPr>
          <a:xfrm>
            <a:off x="457200" y="1417638"/>
            <a:ext cx="8229600" cy="4708525"/>
          </a:xfrm>
        </p:spPr>
        <p:txBody>
          <a:bodyPr/>
          <a:lstStyle/>
          <a:p>
            <a:pPr marL="0" indent="0">
              <a:buNone/>
            </a:pPr>
            <a:r>
              <a:rPr lang="en-CA" sz="2800" dirty="0"/>
              <a:t>“</a:t>
            </a:r>
            <a:r>
              <a:rPr lang="en-CA" sz="2800" b="1" dirty="0"/>
              <a:t>If you are a consumer</a:t>
            </a:r>
            <a:r>
              <a:rPr lang="en-CA" sz="2800" dirty="0"/>
              <a:t>, the laws of the country in which you reside will apply to any claim, cause of action, or dispute you have against us that arises out of or relates to these Terms or the Facebook Products ("claim"), and </a:t>
            </a:r>
            <a:r>
              <a:rPr lang="en-CA" sz="2800" b="1" dirty="0"/>
              <a:t>you may resolve your claim in any competent court in that country that has jurisdiction over the claim</a:t>
            </a:r>
            <a:r>
              <a:rPr lang="en-CA" sz="2800" dirty="0"/>
              <a:t>. In all other cases, you agree that the claim must be resolved exclusively in the U.S. District Court for the Northern District of California or a state court located in San Mateo County, that you submit to the personal jurisdiction of either of these courts…”</a:t>
            </a:r>
          </a:p>
        </p:txBody>
      </p:sp>
      <p:sp>
        <p:nvSpPr>
          <p:cNvPr id="4" name="Footer Placeholder 3">
            <a:extLst>
              <a:ext uri="{FF2B5EF4-FFF2-40B4-BE49-F238E27FC236}">
                <a16:creationId xmlns:a16="http://schemas.microsoft.com/office/drawing/2014/main" id="{D4095438-6813-42EA-BB9D-767F83D96BC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912844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a:t>Demers c. Yahoo! Inc., </a:t>
            </a:r>
            <a:r>
              <a:rPr lang="en-CA" sz="1800" dirty="0"/>
              <a:t>2017 QCCS 4154</a:t>
            </a:r>
          </a:p>
          <a:p>
            <a:pPr marL="0" indent="0">
              <a:buNone/>
            </a:pPr>
            <a:endParaRPr lang="en-CA" sz="2000" u="sng" dirty="0"/>
          </a:p>
          <a:p>
            <a:pPr marL="0" indent="0">
              <a:buNone/>
            </a:pPr>
            <a:r>
              <a:rPr lang="en-CA" sz="2400" u="sng" dirty="0"/>
              <a:t>F</a:t>
            </a:r>
            <a:r>
              <a:rPr lang="en-CA" sz="2400" dirty="0"/>
              <a:t>: Seeking class action in Quebec against Yahoo!</a:t>
            </a:r>
          </a:p>
          <a:p>
            <a:pPr marL="0" indent="0">
              <a:buNone/>
            </a:pPr>
            <a:r>
              <a:rPr lang="en-CA" sz="2400" u="sng" dirty="0"/>
              <a:t>Issue</a:t>
            </a:r>
            <a:r>
              <a:rPr lang="en-CA" sz="2400" dirty="0"/>
              <a:t>: Is the forum selection clause (Ontario) valid and enforceable, barring action in a Quebec court?</a:t>
            </a:r>
          </a:p>
          <a:p>
            <a:pPr marL="0" indent="0">
              <a:buNone/>
            </a:pPr>
            <a:r>
              <a:rPr lang="en-CA" sz="2400" u="sng" dirty="0"/>
              <a:t>Held</a:t>
            </a:r>
            <a:r>
              <a:rPr lang="en-CA" sz="2400" dirty="0"/>
              <a:t>: Not enforceable! Ack! Let the lawsuit begin!</a:t>
            </a:r>
          </a:p>
          <a:p>
            <a:pPr marL="0" indent="0">
              <a:buNone/>
            </a:pPr>
            <a:r>
              <a:rPr lang="en-CA" sz="2400" u="sng" dirty="0"/>
              <a:t>Ratio</a:t>
            </a:r>
            <a:r>
              <a:rPr lang="en-CA" sz="2400" dirty="0"/>
              <a:t>:</a:t>
            </a:r>
          </a:p>
          <a:p>
            <a:pPr marL="0" indent="0">
              <a:buNone/>
            </a:pPr>
            <a:r>
              <a:rPr lang="en-CA" sz="2000" dirty="0"/>
              <a:t>Terms are a consumer contract, despite being free service, Quebec courts have jurisdiction under 3149 CCQ (</a:t>
            </a:r>
            <a:r>
              <a:rPr lang="en-CA" sz="2000" dirty="0" err="1"/>
              <a:t>Abella</a:t>
            </a:r>
            <a:r>
              <a:rPr lang="en-CA" sz="2000" dirty="0"/>
              <a:t> J. brought this up in </a:t>
            </a:r>
            <a:r>
              <a:rPr lang="en-CA" sz="2000" i="1" dirty="0" err="1"/>
              <a:t>Douez</a:t>
            </a:r>
            <a:r>
              <a:rPr lang="en-CA" sz="2000" dirty="0"/>
              <a:t>)</a:t>
            </a:r>
          </a:p>
          <a:p>
            <a:pPr marL="0" indent="0">
              <a:buNone/>
            </a:pPr>
            <a:r>
              <a:rPr lang="en-CA" sz="2000" i="1" dirty="0" err="1"/>
              <a:t>Douez</a:t>
            </a:r>
            <a:r>
              <a:rPr lang="en-CA" sz="2000" dirty="0"/>
              <a:t> cited, even though that was common law case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3592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Presentation 1</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268760"/>
            <a:ext cx="8435280" cy="4857403"/>
          </a:xfrm>
        </p:spPr>
        <p:txBody>
          <a:bodyPr/>
          <a:lstStyle/>
          <a:p>
            <a:pPr marL="0" indent="0">
              <a:buNone/>
            </a:pPr>
            <a:endParaRPr lang="en-CA" sz="2800" dirty="0"/>
          </a:p>
          <a:p>
            <a:pPr marL="0" indent="0">
              <a:buNone/>
            </a:pPr>
            <a:endParaRPr lang="en-CA" sz="2800" dirty="0"/>
          </a:p>
          <a:p>
            <a:pPr marL="0" indent="0">
              <a:buNone/>
            </a:pPr>
            <a:endParaRPr lang="en-CA" sz="2800" dirty="0"/>
          </a:p>
          <a:p>
            <a:pPr marL="0" indent="0">
              <a:buNone/>
            </a:pPr>
            <a:endParaRPr lang="en-CA" sz="2800" dirty="0"/>
          </a:p>
          <a:p>
            <a:pPr marL="0" indent="0">
              <a:buNone/>
            </a:pPr>
            <a:r>
              <a:rPr lang="en-CA" b="1" dirty="0"/>
              <a:t>Keira Chadwick</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35264532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Parting thoughts</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2204864"/>
            <a:ext cx="8229600" cy="3921299"/>
          </a:xfrm>
        </p:spPr>
        <p:txBody>
          <a:bodyPr/>
          <a:lstStyle/>
          <a:p>
            <a:pPr eaLnBrk="1" hangingPunct="1">
              <a:defRPr/>
            </a:pPr>
            <a:r>
              <a:rPr lang="fr-CA" altLang="en-US" dirty="0"/>
              <a:t>IP </a:t>
            </a:r>
            <a:r>
              <a:rPr lang="fr-CA" altLang="en-US" dirty="0" err="1"/>
              <a:t>legal</a:t>
            </a:r>
            <a:r>
              <a:rPr lang="fr-CA" altLang="en-US" dirty="0"/>
              <a:t> and admin </a:t>
            </a:r>
            <a:r>
              <a:rPr lang="fr-CA" altLang="en-US" dirty="0" err="1"/>
              <a:t>systems</a:t>
            </a:r>
            <a:r>
              <a:rPr lang="fr-CA" altLang="en-US" dirty="0"/>
              <a:t> are </a:t>
            </a:r>
            <a:r>
              <a:rPr lang="fr-CA" altLang="en-US" dirty="0" err="1"/>
              <a:t>generally</a:t>
            </a:r>
            <a:r>
              <a:rPr lang="fr-CA" altLang="en-US" dirty="0"/>
              <a:t> </a:t>
            </a:r>
            <a:r>
              <a:rPr lang="fr-CA" altLang="en-US" b="1" dirty="0"/>
              <a:t>national</a:t>
            </a:r>
          </a:p>
          <a:p>
            <a:pPr eaLnBrk="1" hangingPunct="1">
              <a:defRPr/>
            </a:pPr>
            <a:r>
              <a:rPr lang="fr-CA" altLang="en-US" dirty="0"/>
              <a:t>Copyright </a:t>
            </a:r>
            <a:r>
              <a:rPr lang="fr-CA" altLang="en-US" dirty="0" err="1"/>
              <a:t>treaties</a:t>
            </a:r>
            <a:r>
              <a:rPr lang="fr-CA" altLang="en-US" dirty="0"/>
              <a:t> – Berne, WIPO, Rome convention, etc…</a:t>
            </a:r>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32665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5B3-0E3F-4394-82FE-E66EF5533ADC}"/>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CDD54CCE-1DE8-4B1D-BEA8-F58B4A41B4F8}"/>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A3223CE8-416D-4B45-9CBD-BC0B5937750F}"/>
              </a:ext>
            </a:extLst>
          </p:cNvPr>
          <p:cNvSpPr>
            <a:spLocks noGrp="1"/>
          </p:cNvSpPr>
          <p:nvPr>
            <p:ph type="ftr" sz="quarter" idx="11"/>
          </p:nvPr>
        </p:nvSpPr>
        <p:spPr/>
        <p:txBody>
          <a:bodyPr/>
          <a:lstStyle/>
          <a:p>
            <a:pPr>
              <a:defRPr/>
            </a:pPr>
            <a:r>
              <a:rPr lang="en-US"/>
              <a:t>Class 5</a:t>
            </a:r>
            <a:endParaRPr lang="en-US" dirty="0"/>
          </a:p>
        </p:txBody>
      </p:sp>
      <p:sp>
        <p:nvSpPr>
          <p:cNvPr id="9" name="Title 5">
            <a:extLst>
              <a:ext uri="{FF2B5EF4-FFF2-40B4-BE49-F238E27FC236}">
                <a16:creationId xmlns:a16="http://schemas.microsoft.com/office/drawing/2014/main" id="{5BF48CD2-2689-477F-93EE-9C464C7DBB77}"/>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en-US" altLang="en-US"/>
              <a:t>Online Copyright</a:t>
            </a:r>
          </a:p>
        </p:txBody>
      </p:sp>
      <p:sp>
        <p:nvSpPr>
          <p:cNvPr id="10" name="Footer Placeholder 3">
            <a:extLst>
              <a:ext uri="{FF2B5EF4-FFF2-40B4-BE49-F238E27FC236}">
                <a16:creationId xmlns:a16="http://schemas.microsoft.com/office/drawing/2014/main" id="{88DAC138-AB75-4176-AB92-20843E7BAC62}"/>
              </a:ext>
            </a:extLst>
          </p:cNvPr>
          <p:cNvSpPr txBox="1">
            <a:spLocks/>
          </p:cNvSpPr>
          <p:nvPr/>
        </p:nvSpPr>
        <p:spPr bwMode="auto">
          <a:xfrm>
            <a:off x="2987675" y="6356350"/>
            <a:ext cx="3313113"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CA" dirty="0"/>
              <a:t>I</a:t>
            </a:r>
            <a:endParaRPr lang="en-US" dirty="0"/>
          </a:p>
        </p:txBody>
      </p:sp>
      <p:sp>
        <p:nvSpPr>
          <p:cNvPr id="11" name="Content Placeholder 7">
            <a:extLst>
              <a:ext uri="{FF2B5EF4-FFF2-40B4-BE49-F238E27FC236}">
                <a16:creationId xmlns:a16="http://schemas.microsoft.com/office/drawing/2014/main" id="{1047E62B-CDF5-4825-943C-18A8BFA6A63B}"/>
              </a:ext>
            </a:extLst>
          </p:cNvPr>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lgn="ctr" eaLnBrk="1" hangingPunct="1">
              <a:buFont typeface="Arial" panose="020B0604020202020204" pitchFamily="34" charset="0"/>
              <a:buNone/>
            </a:pPr>
            <a:r>
              <a:rPr lang="en-US" altLang="en-US"/>
              <a:t>“Oh, they have the internet on computers now”</a:t>
            </a:r>
          </a:p>
        </p:txBody>
      </p:sp>
      <p:pic>
        <p:nvPicPr>
          <p:cNvPr id="12" name="Content Placeholder 6" descr="homer.jpg">
            <a:extLst>
              <a:ext uri="{FF2B5EF4-FFF2-40B4-BE49-F238E27FC236}">
                <a16:creationId xmlns:a16="http://schemas.microsoft.com/office/drawing/2014/main" id="{888A88E0-4108-4FFE-B0C5-DE8E5CC327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414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21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BB76-46FB-4A01-9991-FFFB90CC3403}"/>
              </a:ext>
            </a:extLst>
          </p:cNvPr>
          <p:cNvSpPr>
            <a:spLocks noGrp="1"/>
          </p:cNvSpPr>
          <p:nvPr>
            <p:ph type="title"/>
          </p:nvPr>
        </p:nvSpPr>
        <p:spPr/>
        <p:txBody>
          <a:bodyPr/>
          <a:lstStyle/>
          <a:p>
            <a:r>
              <a:rPr lang="en-US" dirty="0"/>
              <a:t>© law doesn’t vanish on the internet</a:t>
            </a:r>
            <a:endParaRPr lang="en-CA" dirty="0"/>
          </a:p>
        </p:txBody>
      </p:sp>
      <p:sp>
        <p:nvSpPr>
          <p:cNvPr id="3" name="Content Placeholder 2">
            <a:extLst>
              <a:ext uri="{FF2B5EF4-FFF2-40B4-BE49-F238E27FC236}">
                <a16:creationId xmlns:a16="http://schemas.microsoft.com/office/drawing/2014/main" id="{ED43D574-3CEA-4D29-B0D2-AC01D004FEF6}"/>
              </a:ext>
            </a:extLst>
          </p:cNvPr>
          <p:cNvSpPr>
            <a:spLocks noGrp="1"/>
          </p:cNvSpPr>
          <p:nvPr>
            <p:ph idx="1"/>
          </p:nvPr>
        </p:nvSpPr>
        <p:spPr/>
        <p:txBody>
          <a:bodyPr/>
          <a:lstStyle/>
          <a:p>
            <a:pPr marL="0" indent="0" eaLnBrk="1" hangingPunct="1">
              <a:buNone/>
            </a:pPr>
            <a:r>
              <a:rPr lang="en-US" altLang="en-US" sz="2800" i="1" dirty="0"/>
              <a:t>Wesley dba MTLFREETV.com v. Bell Canada et al </a:t>
            </a:r>
          </a:p>
          <a:p>
            <a:pPr marL="0" indent="0" eaLnBrk="1" hangingPunct="1">
              <a:buNone/>
            </a:pPr>
            <a:r>
              <a:rPr lang="en-US" altLang="en-US" sz="2800" dirty="0"/>
              <a:t>2017 FCA 55</a:t>
            </a:r>
          </a:p>
          <a:p>
            <a:pPr marL="0" indent="0" eaLnBrk="1" hangingPunct="1">
              <a:buNone/>
            </a:pPr>
            <a:endParaRPr lang="en-US" altLang="en-US" dirty="0"/>
          </a:p>
          <a:p>
            <a:pPr marL="0" indent="0" eaLnBrk="1" hangingPunct="1">
              <a:buNone/>
            </a:pPr>
            <a:r>
              <a:rPr lang="en-US" altLang="en-US" sz="2400" dirty="0"/>
              <a:t>“</a:t>
            </a:r>
            <a:r>
              <a:rPr lang="en-CA" altLang="en-US" sz="2400" dirty="0"/>
              <a:t>This is a motion for injunctive relief [</a:t>
            </a:r>
            <a:r>
              <a:rPr lang="en-CA" altLang="en-US" sz="2400" i="1" dirty="0"/>
              <a:t>ed. – granted and upheld</a:t>
            </a:r>
            <a:r>
              <a:rPr lang="en-CA" altLang="en-US" sz="2400" dirty="0"/>
              <a:t>] with respect to an emerging phenomenon in the Canadian market, that of pre-loaded "plug-and-play" set-top boxes. These boxes have several uses for consumers, some of which are perfectly legal and some which skirt around the fringes of copyright law. </a:t>
            </a:r>
            <a:r>
              <a:rPr lang="en-CA" altLang="en-US" sz="2400" b="1" dirty="0"/>
              <a:t>This is not the first time a new technology has been alleged to violate copyright law, nor will it be the last.</a:t>
            </a:r>
            <a:r>
              <a:rPr lang="en-CA" altLang="en-US" sz="2400" dirty="0"/>
              <a:t> “</a:t>
            </a:r>
            <a:endParaRPr lang="en-US" altLang="en-US" sz="2400" dirty="0"/>
          </a:p>
          <a:p>
            <a:endParaRPr lang="en-CA" dirty="0"/>
          </a:p>
        </p:txBody>
      </p:sp>
      <p:sp>
        <p:nvSpPr>
          <p:cNvPr id="4" name="Footer Placeholder 3">
            <a:extLst>
              <a:ext uri="{FF2B5EF4-FFF2-40B4-BE49-F238E27FC236}">
                <a16:creationId xmlns:a16="http://schemas.microsoft.com/office/drawing/2014/main" id="{19975596-8736-4C27-BDA5-454D1CA0647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833239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i="1" dirty="0"/>
              <a:t>ESA v. SOCAN</a:t>
            </a:r>
            <a:r>
              <a:rPr lang="en-US" altLang="en-US" dirty="0"/>
              <a:t>, </a:t>
            </a:r>
            <a:r>
              <a:rPr lang="en-CA" sz="2000" dirty="0"/>
              <a:t>2012 SCC 34</a:t>
            </a:r>
            <a:endParaRPr lang="en-US" altLang="en-US" sz="2000" dirty="0"/>
          </a:p>
          <a:p>
            <a:pPr marL="0" indent="0">
              <a:buNone/>
            </a:pPr>
            <a:r>
              <a:rPr lang="en-CA" u="sng" dirty="0"/>
              <a:t>Facts</a:t>
            </a:r>
            <a:r>
              <a:rPr lang="en-CA" dirty="0"/>
              <a:t> – Music in video games tariff: same on CD-ROM as internet download?</a:t>
            </a:r>
          </a:p>
          <a:p>
            <a:pPr marL="0" indent="0">
              <a:buNone/>
            </a:pPr>
            <a:r>
              <a:rPr lang="en-CA" u="sng" dirty="0"/>
              <a:t>Important</a:t>
            </a:r>
            <a:r>
              <a:rPr lang="en-CA" dirty="0"/>
              <a:t>:</a:t>
            </a:r>
          </a:p>
          <a:p>
            <a:pPr marL="0" indent="0">
              <a:buNone/>
            </a:pPr>
            <a:r>
              <a:rPr lang="en-CA" sz="3200" dirty="0"/>
              <a:t>3(1)(f) </a:t>
            </a:r>
            <a:r>
              <a:rPr lang="en-CA" sz="3200" i="1" dirty="0"/>
              <a:t>Copyright Act</a:t>
            </a:r>
            <a:r>
              <a:rPr lang="en-CA" sz="3200" dirty="0"/>
              <a:t> </a:t>
            </a:r>
            <a:r>
              <a:rPr lang="en-CA" sz="3200" dirty="0">
                <a:sym typeface="Wingdings" panose="05000000000000000000" pitchFamily="2" charset="2"/>
              </a:rPr>
              <a:t> copyright… includes the sole right… in the case of any literary, dramatic, musical or artistic work, to communicate the work to the public by telecommunication</a:t>
            </a:r>
            <a:endParaRPr lang="en-CA" sz="3200"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189878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dirty="0"/>
              <a:t>Not here! </a:t>
            </a:r>
          </a:p>
          <a:p>
            <a:pPr marL="0" indent="0" eaLnBrk="1" hangingPunct="1">
              <a:buNone/>
              <a:defRPr/>
            </a:pPr>
            <a:r>
              <a:rPr lang="en-US" altLang="en-US" sz="2400" u="sng" dirty="0"/>
              <a:t>Held</a:t>
            </a:r>
            <a:r>
              <a:rPr lang="en-US" altLang="en-US" sz="2400" dirty="0"/>
              <a:t> – The same dammit, over the internet </a:t>
            </a:r>
            <a:r>
              <a:rPr lang="en-US" altLang="en-US" sz="2400" b="1" dirty="0"/>
              <a:t>not</a:t>
            </a:r>
            <a:r>
              <a:rPr lang="en-US" altLang="en-US" sz="2400" dirty="0"/>
              <a:t> 3(1)(f)</a:t>
            </a:r>
          </a:p>
          <a:p>
            <a:pPr marL="0" indent="0" eaLnBrk="1" hangingPunct="1">
              <a:buNone/>
              <a:defRPr/>
            </a:pPr>
            <a:endParaRPr lang="en-US" altLang="en-US" sz="2800" u="sng" dirty="0"/>
          </a:p>
          <a:p>
            <a:pPr marL="0" indent="0" eaLnBrk="1" hangingPunct="1">
              <a:buNone/>
              <a:defRPr/>
            </a:pPr>
            <a:r>
              <a:rPr lang="en-US" altLang="en-US" sz="2800" u="sng" dirty="0"/>
              <a:t>Copyright should be technology-neutral:</a:t>
            </a:r>
          </a:p>
          <a:p>
            <a:pPr marL="0" indent="0" eaLnBrk="1" hangingPunct="1">
              <a:buNone/>
              <a:defRPr/>
            </a:pPr>
            <a:r>
              <a:rPr lang="en-US" altLang="en-US" sz="2800" dirty="0"/>
              <a:t>“</a:t>
            </a:r>
            <a:r>
              <a:rPr lang="en-CA" sz="2800" dirty="0"/>
              <a:t>The Internet is simply a technological taxi that delivers a durable copy of the same work to the end user. ”</a:t>
            </a:r>
            <a:endParaRPr lang="en-US" altLang="en-US" sz="2800" dirty="0"/>
          </a:p>
          <a:p>
            <a:pPr marL="0" indent="0" eaLnBrk="1" hangingPunct="1">
              <a:buNone/>
              <a:defRPr/>
            </a:pPr>
            <a:r>
              <a:rPr lang="en-US" altLang="en-US" sz="2800" dirty="0"/>
              <a:t>“</a:t>
            </a:r>
            <a:r>
              <a:rPr lang="en-CA" sz="2800" dirty="0"/>
              <a:t>In many respects, the Internet may well be described as a technological taxi; but taxis need not give free rides.” [</a:t>
            </a:r>
            <a:r>
              <a:rPr lang="en-CA" sz="2800" cap="small" dirty="0"/>
              <a:t>Rothstein J.</a:t>
            </a:r>
            <a:r>
              <a:rPr lang="en-CA" sz="2800" dirty="0"/>
              <a:t> (dissenting)]</a:t>
            </a:r>
            <a:endParaRPr lang="en-US" altLang="en-US" sz="2800"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277835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9EC1-8E40-485B-8C0B-1F1BA1D4B8EA}"/>
              </a:ext>
            </a:extLst>
          </p:cNvPr>
          <p:cNvSpPr>
            <a:spLocks noGrp="1"/>
          </p:cNvSpPr>
          <p:nvPr>
            <p:ph type="title"/>
          </p:nvPr>
        </p:nvSpPr>
        <p:spPr/>
        <p:txBody>
          <a:bodyPr/>
          <a:lstStyle/>
          <a:p>
            <a:r>
              <a:rPr lang="en-CA" dirty="0"/>
              <a:t>2012 Copyright Pentalogy</a:t>
            </a:r>
          </a:p>
        </p:txBody>
      </p:sp>
      <p:sp>
        <p:nvSpPr>
          <p:cNvPr id="3" name="Content Placeholder 2">
            <a:extLst>
              <a:ext uri="{FF2B5EF4-FFF2-40B4-BE49-F238E27FC236}">
                <a16:creationId xmlns:a16="http://schemas.microsoft.com/office/drawing/2014/main" id="{F5B62BCE-C514-483D-8257-82DE110B0624}"/>
              </a:ext>
            </a:extLst>
          </p:cNvPr>
          <p:cNvSpPr>
            <a:spLocks noGrp="1"/>
          </p:cNvSpPr>
          <p:nvPr>
            <p:ph idx="1"/>
          </p:nvPr>
        </p:nvSpPr>
        <p:spPr/>
        <p:txBody>
          <a:bodyPr/>
          <a:lstStyle/>
          <a:p>
            <a:pPr marL="457200" indent="-457200">
              <a:buFont typeface="+mj-lt"/>
              <a:buAutoNum type="arabicPeriod"/>
            </a:pPr>
            <a:r>
              <a:rPr lang="en-CA" sz="2000" i="1" dirty="0"/>
              <a:t>Entertainment Software Association (ESA) v. Society of Composers, Authors and Music Publishers Canada (SOCAN)</a:t>
            </a:r>
            <a:r>
              <a:rPr lang="en-CA" sz="2000" dirty="0"/>
              <a:t>, 2012 SCC 34</a:t>
            </a:r>
          </a:p>
          <a:p>
            <a:pPr marL="457200" indent="-457200">
              <a:buFont typeface="+mj-lt"/>
              <a:buAutoNum type="arabicPeriod"/>
            </a:pPr>
            <a:r>
              <a:rPr lang="en-CA" sz="2000" i="1" dirty="0"/>
              <a:t>Rogers Communications Inc. v. Society of Composers, Authors and Music Publishers of Canada (SOCAN)</a:t>
            </a:r>
            <a:r>
              <a:rPr lang="en-CA" sz="2000" dirty="0"/>
              <a:t>, 2012 SCC 35</a:t>
            </a:r>
          </a:p>
          <a:p>
            <a:pPr marL="457200" indent="-457200">
              <a:buFont typeface="+mj-lt"/>
              <a:buAutoNum type="arabicPeriod"/>
            </a:pPr>
            <a:r>
              <a:rPr lang="en-CA" sz="2000" i="1" dirty="0"/>
              <a:t>Society of Composers, Authors and Music Publishers of Canada (SOCAN) v. Bell Canada</a:t>
            </a:r>
            <a:r>
              <a:rPr lang="en-CA" sz="2000" dirty="0"/>
              <a:t>, 2012 SCC 36</a:t>
            </a:r>
          </a:p>
          <a:p>
            <a:pPr marL="457200" indent="-457200">
              <a:buFont typeface="+mj-lt"/>
              <a:buAutoNum type="arabicPeriod"/>
            </a:pPr>
            <a:r>
              <a:rPr lang="en-CA" sz="2000" i="1" dirty="0"/>
              <a:t>Alberta (Education) v. Canadian Copyright Licensing Agency (Access Copyright)</a:t>
            </a:r>
            <a:r>
              <a:rPr lang="en-CA" sz="2000" dirty="0"/>
              <a:t>, 2012 SCC 37</a:t>
            </a:r>
          </a:p>
          <a:p>
            <a:pPr marL="457200" indent="-457200">
              <a:buFont typeface="+mj-lt"/>
              <a:buAutoNum type="arabicPeriod"/>
            </a:pPr>
            <a:r>
              <a:rPr lang="en-CA" sz="2000" i="1" dirty="0" err="1"/>
              <a:t>Re:Sound</a:t>
            </a:r>
            <a:r>
              <a:rPr lang="en-CA" sz="2000" i="1" dirty="0"/>
              <a:t> v. Motion Picture Theatre Associations of Canada</a:t>
            </a:r>
            <a:r>
              <a:rPr lang="en-CA" sz="2000" dirty="0"/>
              <a:t>, 2012 SCC 38</a:t>
            </a:r>
          </a:p>
        </p:txBody>
      </p:sp>
      <p:sp>
        <p:nvSpPr>
          <p:cNvPr id="4" name="Footer Placeholder 3">
            <a:extLst>
              <a:ext uri="{FF2B5EF4-FFF2-40B4-BE49-F238E27FC236}">
                <a16:creationId xmlns:a16="http://schemas.microsoft.com/office/drawing/2014/main" id="{1AEC86B9-F410-44B2-B242-E53406ED31E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914522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8F6B-C3D7-436E-818F-325A4CFE2EA1}"/>
              </a:ext>
            </a:extLst>
          </p:cNvPr>
          <p:cNvSpPr>
            <a:spLocks noGrp="1"/>
          </p:cNvSpPr>
          <p:nvPr>
            <p:ph type="title"/>
          </p:nvPr>
        </p:nvSpPr>
        <p:spPr/>
        <p:txBody>
          <a:bodyPr/>
          <a:lstStyle/>
          <a:p>
            <a:r>
              <a:rPr lang="en-CA" dirty="0"/>
              <a:t>Follow up to ESA</a:t>
            </a:r>
          </a:p>
        </p:txBody>
      </p:sp>
      <p:sp>
        <p:nvSpPr>
          <p:cNvPr id="3" name="Content Placeholder 2">
            <a:extLst>
              <a:ext uri="{FF2B5EF4-FFF2-40B4-BE49-F238E27FC236}">
                <a16:creationId xmlns:a16="http://schemas.microsoft.com/office/drawing/2014/main" id="{7351A79D-2724-401C-8F6F-2ED0BF62C82E}"/>
              </a:ext>
            </a:extLst>
          </p:cNvPr>
          <p:cNvSpPr>
            <a:spLocks noGrp="1"/>
          </p:cNvSpPr>
          <p:nvPr>
            <p:ph idx="1"/>
          </p:nvPr>
        </p:nvSpPr>
        <p:spPr/>
        <p:txBody>
          <a:bodyPr/>
          <a:lstStyle/>
          <a:p>
            <a:pPr marL="0" indent="0">
              <a:buNone/>
            </a:pPr>
            <a:r>
              <a:rPr lang="en-CA" sz="2800" i="1" dirty="0"/>
              <a:t>Collective Administration of Performing and of Communication Rights</a:t>
            </a:r>
            <a:r>
              <a:rPr lang="en-CA" sz="2800" dirty="0"/>
              <a:t>, </a:t>
            </a:r>
            <a:r>
              <a:rPr lang="en-CA" sz="1800" dirty="0"/>
              <a:t>Copyright Board of Canada, CB-CDA 2017-085</a:t>
            </a:r>
          </a:p>
          <a:p>
            <a:pPr marL="0" indent="0">
              <a:buNone/>
            </a:pPr>
            <a:endParaRPr lang="en-CA" sz="1800" dirty="0"/>
          </a:p>
          <a:p>
            <a:pPr marL="0" indent="0">
              <a:buNone/>
            </a:pPr>
            <a:r>
              <a:rPr lang="en-CA" sz="2400" u="sng" dirty="0"/>
              <a:t>Note the “Making Available” right added in 2012:</a:t>
            </a:r>
          </a:p>
          <a:p>
            <a:pPr marL="0" indent="0">
              <a:buNone/>
            </a:pPr>
            <a:r>
              <a:rPr lang="en-CA" sz="2400" dirty="0"/>
              <a:t>2.4 (1.1) For the purposes of this Act, communication of a work or other subject-matter to the public by telecommunication includes </a:t>
            </a:r>
            <a:r>
              <a:rPr lang="en-CA" sz="2400" b="1" dirty="0"/>
              <a:t>making it available to the public by telecommunication </a:t>
            </a:r>
            <a:r>
              <a:rPr lang="en-CA" sz="2400" dirty="0"/>
              <a:t>in a way that allows a member of the public to have access to it from a place and at a time individually chosen by that member of the public.</a:t>
            </a:r>
          </a:p>
          <a:p>
            <a:pPr marL="0" indent="0">
              <a:buNone/>
            </a:pPr>
            <a:endParaRPr lang="en-CA" sz="2800" dirty="0"/>
          </a:p>
        </p:txBody>
      </p:sp>
      <p:sp>
        <p:nvSpPr>
          <p:cNvPr id="4" name="Footer Placeholder 3">
            <a:extLst>
              <a:ext uri="{FF2B5EF4-FFF2-40B4-BE49-F238E27FC236}">
                <a16:creationId xmlns:a16="http://schemas.microsoft.com/office/drawing/2014/main" id="{89C88337-F5E6-47CB-A402-7C4B25A70BD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82174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8F6B-C3D7-436E-818F-325A4CFE2EA1}"/>
              </a:ext>
            </a:extLst>
          </p:cNvPr>
          <p:cNvSpPr>
            <a:spLocks noGrp="1"/>
          </p:cNvSpPr>
          <p:nvPr>
            <p:ph type="title"/>
          </p:nvPr>
        </p:nvSpPr>
        <p:spPr/>
        <p:txBody>
          <a:bodyPr/>
          <a:lstStyle/>
          <a:p>
            <a:r>
              <a:rPr lang="en-CA" dirty="0"/>
              <a:t>Follow up to ESA</a:t>
            </a:r>
          </a:p>
        </p:txBody>
      </p:sp>
      <p:sp>
        <p:nvSpPr>
          <p:cNvPr id="3" name="Content Placeholder 2">
            <a:extLst>
              <a:ext uri="{FF2B5EF4-FFF2-40B4-BE49-F238E27FC236}">
                <a16:creationId xmlns:a16="http://schemas.microsoft.com/office/drawing/2014/main" id="{7351A79D-2724-401C-8F6F-2ED0BF62C82E}"/>
              </a:ext>
            </a:extLst>
          </p:cNvPr>
          <p:cNvSpPr>
            <a:spLocks noGrp="1"/>
          </p:cNvSpPr>
          <p:nvPr>
            <p:ph idx="1"/>
          </p:nvPr>
        </p:nvSpPr>
        <p:spPr>
          <a:xfrm>
            <a:off x="457200" y="1196752"/>
            <a:ext cx="8229600" cy="4929411"/>
          </a:xfrm>
        </p:spPr>
        <p:txBody>
          <a:bodyPr/>
          <a:lstStyle/>
          <a:p>
            <a:pPr marL="0" indent="0">
              <a:buNone/>
            </a:pPr>
            <a:r>
              <a:rPr lang="en-CA" sz="2800" dirty="0"/>
              <a:t>“The introduction of subsection 2.4(1.1) of the Act did not have the effect of overturning ESA. The interpretation we adopt here is not in conflict with the meaning of paragraph 3(1)(f) of the Act as described in that decision.”</a:t>
            </a:r>
          </a:p>
          <a:p>
            <a:pPr marL="0" indent="0">
              <a:buNone/>
            </a:pPr>
            <a:endParaRPr lang="en-CA" sz="2800" dirty="0"/>
          </a:p>
          <a:p>
            <a:pPr marL="0" indent="0">
              <a:buNone/>
            </a:pPr>
            <a:r>
              <a:rPr lang="en-CA" sz="2800" dirty="0"/>
              <a:t>“The act of making a work available to the public remains a communication to the public by telecommunication regardless of whether the subsequent transmission is a download or a stream.”</a:t>
            </a:r>
          </a:p>
        </p:txBody>
      </p:sp>
      <p:sp>
        <p:nvSpPr>
          <p:cNvPr id="4" name="Footer Placeholder 3">
            <a:extLst>
              <a:ext uri="{FF2B5EF4-FFF2-40B4-BE49-F238E27FC236}">
                <a16:creationId xmlns:a16="http://schemas.microsoft.com/office/drawing/2014/main" id="{89C88337-F5E6-47CB-A402-7C4B25A70BD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413886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1EB-C4C0-45AD-9F11-04AF61E647A3}"/>
              </a:ext>
            </a:extLst>
          </p:cNvPr>
          <p:cNvSpPr>
            <a:spLocks noGrp="1"/>
          </p:cNvSpPr>
          <p:nvPr>
            <p:ph type="title"/>
          </p:nvPr>
        </p:nvSpPr>
        <p:spPr/>
        <p:txBody>
          <a:bodyPr/>
          <a:lstStyle/>
          <a:p>
            <a:r>
              <a:rPr lang="en-US" altLang="en-US" dirty="0"/>
              <a:t>C-11: </a:t>
            </a:r>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B1442CF3-A7F3-4CF7-A7EC-138CFB6734A7}"/>
              </a:ext>
            </a:extLst>
          </p:cNvPr>
          <p:cNvSpPr>
            <a:spLocks noGrp="1"/>
          </p:cNvSpPr>
          <p:nvPr>
            <p:ph idx="1"/>
          </p:nvPr>
        </p:nvSpPr>
        <p:spPr/>
        <p:txBody>
          <a:bodyPr/>
          <a:lstStyle/>
          <a:p>
            <a:pPr>
              <a:buNone/>
              <a:defRPr/>
            </a:pPr>
            <a:r>
              <a:rPr lang="en-US" dirty="0"/>
              <a:t>Fourth time’s a charm!</a:t>
            </a:r>
          </a:p>
          <a:p>
            <a:pPr>
              <a:buNone/>
              <a:defRPr/>
            </a:pPr>
            <a:endParaRPr lang="en-US" dirty="0"/>
          </a:p>
          <a:p>
            <a:pPr marL="514350" indent="-514350">
              <a:buFont typeface="+mj-lt"/>
              <a:buAutoNum type="arabicPeriod"/>
              <a:defRPr/>
            </a:pPr>
            <a:r>
              <a:rPr lang="en-US" dirty="0"/>
              <a:t>C-60 (2005)</a:t>
            </a:r>
          </a:p>
          <a:p>
            <a:pPr marL="514350" indent="-514350">
              <a:buFont typeface="+mj-lt"/>
              <a:buAutoNum type="arabicPeriod"/>
              <a:defRPr/>
            </a:pPr>
            <a:r>
              <a:rPr lang="en-US" dirty="0"/>
              <a:t>C-61 (2008)</a:t>
            </a:r>
          </a:p>
          <a:p>
            <a:pPr marL="514350" indent="-514350">
              <a:buFont typeface="+mj-lt"/>
              <a:buAutoNum type="arabicPeriod"/>
              <a:defRPr/>
            </a:pPr>
            <a:r>
              <a:rPr lang="en-US" dirty="0"/>
              <a:t>C-32 (2010)</a:t>
            </a:r>
          </a:p>
          <a:p>
            <a:pPr marL="514350" indent="-514350">
              <a:buFont typeface="+mj-lt"/>
              <a:buAutoNum type="arabicPeriod"/>
              <a:defRPr/>
            </a:pPr>
            <a:r>
              <a:rPr lang="en-US" dirty="0"/>
              <a:t>C-11 </a:t>
            </a:r>
            <a:r>
              <a:rPr lang="pl-PL" sz="2000" dirty="0"/>
              <a:t>S.C. 2012, c. 20</a:t>
            </a:r>
            <a:r>
              <a:rPr lang="en-CA" dirty="0"/>
              <a:t>, </a:t>
            </a:r>
            <a:r>
              <a:rPr lang="en-US" dirty="0"/>
              <a:t>assented to June 2012; in force (for the most part) November 7, 2012</a:t>
            </a:r>
          </a:p>
          <a:p>
            <a:endParaRPr lang="en-CA" dirty="0"/>
          </a:p>
        </p:txBody>
      </p:sp>
      <p:sp>
        <p:nvSpPr>
          <p:cNvPr id="4" name="Footer Placeholder 3">
            <a:extLst>
              <a:ext uri="{FF2B5EF4-FFF2-40B4-BE49-F238E27FC236}">
                <a16:creationId xmlns:a16="http://schemas.microsoft.com/office/drawing/2014/main" id="{BF4EAE52-A077-4E57-880C-83EDEEE1A4B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6795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0209-9F74-442A-BFAB-D09B3E8F94F6}"/>
              </a:ext>
            </a:extLst>
          </p:cNvPr>
          <p:cNvSpPr>
            <a:spLocks noGrp="1"/>
          </p:cNvSpPr>
          <p:nvPr>
            <p:ph type="title"/>
          </p:nvPr>
        </p:nvSpPr>
        <p:spPr/>
        <p:txBody>
          <a:bodyPr/>
          <a:lstStyle/>
          <a:p>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DB714FC2-FF57-467C-81DC-7D7853DAA49A}"/>
              </a:ext>
            </a:extLst>
          </p:cNvPr>
          <p:cNvSpPr>
            <a:spLocks noGrp="1"/>
          </p:cNvSpPr>
          <p:nvPr>
            <p:ph idx="1"/>
          </p:nvPr>
        </p:nvSpPr>
        <p:spPr/>
        <p:txBody>
          <a:bodyPr/>
          <a:lstStyle/>
          <a:p>
            <a:pPr marL="0" indent="0">
              <a:buNone/>
            </a:pPr>
            <a:r>
              <a:rPr lang="en-CA" altLang="en-US" sz="2400" b="1" dirty="0"/>
              <a:t>Summary</a:t>
            </a:r>
          </a:p>
          <a:p>
            <a:pPr marL="0" indent="0">
              <a:buNone/>
            </a:pPr>
            <a:r>
              <a:rPr lang="en-CA" altLang="en-US" sz="2400" dirty="0"/>
              <a:t>This enactment amends the </a:t>
            </a:r>
            <a:r>
              <a:rPr lang="en-CA" altLang="en-US" sz="2400" i="1" u="sng" dirty="0">
                <a:hlinkClick r:id="rId3"/>
              </a:rPr>
              <a:t>Copyright Act</a:t>
            </a:r>
            <a:r>
              <a:rPr lang="en-CA" altLang="en-US" sz="2400" dirty="0"/>
              <a:t> to</a:t>
            </a:r>
          </a:p>
          <a:p>
            <a:pPr marL="0" indent="0">
              <a:buNone/>
            </a:pPr>
            <a:endParaRPr lang="en-CA" altLang="en-US" sz="2400" dirty="0"/>
          </a:p>
          <a:p>
            <a:pPr marL="0" indent="0">
              <a:buNone/>
            </a:pPr>
            <a:r>
              <a:rPr lang="en-CA" altLang="en-US" sz="2400" dirty="0"/>
              <a:t>(</a:t>
            </a:r>
            <a:r>
              <a:rPr lang="en-CA" altLang="en-US" sz="2400" i="1" dirty="0"/>
              <a:t>a</a:t>
            </a:r>
            <a:r>
              <a:rPr lang="en-CA" altLang="en-US" sz="2400" dirty="0"/>
              <a:t>) update the rights and protections of copyright owners to better address the challenges and opportunities of the Internet, so as to be in line with international standards;</a:t>
            </a:r>
          </a:p>
          <a:p>
            <a:pPr marL="0" indent="0">
              <a:buNone/>
            </a:pPr>
            <a:r>
              <a:rPr lang="en-CA" altLang="en-US" sz="2400" dirty="0"/>
              <a:t>(</a:t>
            </a:r>
            <a:r>
              <a:rPr lang="en-CA" altLang="en-US" sz="2400" i="1" dirty="0"/>
              <a:t>b</a:t>
            </a:r>
            <a:r>
              <a:rPr lang="en-CA" altLang="en-US" sz="2400" dirty="0"/>
              <a:t>) clarify Internet service providers’ liability and make the enabling of online copyright infringement itself an infringement of copyright; (…)</a:t>
            </a:r>
          </a:p>
          <a:p>
            <a:pPr marL="0" indent="0">
              <a:buNone/>
            </a:pPr>
            <a:r>
              <a:rPr lang="en-CA" altLang="en-US" sz="2400" dirty="0"/>
              <a:t>(</a:t>
            </a:r>
            <a:r>
              <a:rPr lang="en-CA" altLang="en-US" sz="2400" i="1" dirty="0"/>
              <a:t>e</a:t>
            </a:r>
            <a:r>
              <a:rPr lang="en-CA" altLang="en-US" sz="2400" dirty="0"/>
              <a:t>) permit certain uses of copyright material by consumers; (…)</a:t>
            </a:r>
          </a:p>
          <a:p>
            <a:pPr marL="0" indent="0">
              <a:buNone/>
            </a:pPr>
            <a:r>
              <a:rPr lang="en-CA" altLang="en-US" sz="2400" dirty="0"/>
              <a:t>(</a:t>
            </a:r>
            <a:r>
              <a:rPr lang="en-CA" altLang="en-US" sz="2400" i="1" dirty="0"/>
              <a:t>g</a:t>
            </a:r>
            <a:r>
              <a:rPr lang="en-CA" altLang="en-US" sz="2400" dirty="0"/>
              <a:t>) ensure that it remains technologically neutral</a:t>
            </a:r>
            <a:endParaRPr lang="en-US" altLang="en-US" sz="2400" dirty="0"/>
          </a:p>
          <a:p>
            <a:endParaRPr lang="en-CA" dirty="0"/>
          </a:p>
        </p:txBody>
      </p:sp>
      <p:sp>
        <p:nvSpPr>
          <p:cNvPr id="4" name="Footer Placeholder 3">
            <a:extLst>
              <a:ext uri="{FF2B5EF4-FFF2-40B4-BE49-F238E27FC236}">
                <a16:creationId xmlns:a16="http://schemas.microsoft.com/office/drawing/2014/main" id="{A2E9832E-2686-4401-BE3D-C7C6EBBA4E4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1970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Presentation 2</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268760"/>
            <a:ext cx="8435280" cy="4857403"/>
          </a:xfrm>
        </p:spPr>
        <p:txBody>
          <a:bodyPr/>
          <a:lstStyle/>
          <a:p>
            <a:pPr marL="0" indent="0">
              <a:buNone/>
            </a:pPr>
            <a:endParaRPr lang="en-CA" sz="2800" dirty="0"/>
          </a:p>
          <a:p>
            <a:pPr marL="0" indent="0">
              <a:buNone/>
            </a:pPr>
            <a:endParaRPr lang="en-CA" sz="2800" dirty="0"/>
          </a:p>
          <a:p>
            <a:pPr marL="0" indent="0">
              <a:buNone/>
            </a:pPr>
            <a:endParaRPr lang="en-CA" sz="2800" dirty="0"/>
          </a:p>
          <a:p>
            <a:pPr marL="0" indent="0">
              <a:buNone/>
            </a:pPr>
            <a:endParaRPr lang="en-CA" sz="2800" dirty="0"/>
          </a:p>
          <a:p>
            <a:pPr marL="0" indent="0">
              <a:buNone/>
            </a:pPr>
            <a:r>
              <a:rPr lang="en-CA" b="1" dirty="0"/>
              <a:t>Dina Zu'bi</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1848275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A72-CED6-46E9-B6E4-8AC313886D3F}"/>
              </a:ext>
            </a:extLst>
          </p:cNvPr>
          <p:cNvSpPr>
            <a:spLocks noGrp="1"/>
          </p:cNvSpPr>
          <p:nvPr>
            <p:ph type="title"/>
          </p:nvPr>
        </p:nvSpPr>
        <p:spPr/>
        <p:txBody>
          <a:bodyPr/>
          <a:lstStyle/>
          <a:p>
            <a:r>
              <a:rPr lang="en-US" altLang="en-US" i="1" dirty="0"/>
              <a:t>CMA – </a:t>
            </a:r>
            <a:r>
              <a:rPr lang="en-US" altLang="en-US" dirty="0"/>
              <a:t>Notice and Notice</a:t>
            </a:r>
            <a:endParaRPr lang="en-CA" dirty="0"/>
          </a:p>
        </p:txBody>
      </p:sp>
      <p:sp>
        <p:nvSpPr>
          <p:cNvPr id="3" name="Content Placeholder 2">
            <a:extLst>
              <a:ext uri="{FF2B5EF4-FFF2-40B4-BE49-F238E27FC236}">
                <a16:creationId xmlns:a16="http://schemas.microsoft.com/office/drawing/2014/main" id="{279A8501-1397-44E6-861B-3CE8F15D13C6}"/>
              </a:ext>
            </a:extLst>
          </p:cNvPr>
          <p:cNvSpPr>
            <a:spLocks noGrp="1"/>
          </p:cNvSpPr>
          <p:nvPr>
            <p:ph idx="1"/>
          </p:nvPr>
        </p:nvSpPr>
        <p:spPr>
          <a:xfrm>
            <a:off x="457200" y="1124744"/>
            <a:ext cx="8229600" cy="5001419"/>
          </a:xfrm>
        </p:spPr>
        <p:txBody>
          <a:bodyPr/>
          <a:lstStyle/>
          <a:p>
            <a:pPr marL="0" indent="0">
              <a:buNone/>
            </a:pPr>
            <a:r>
              <a:rPr lang="en-CA" altLang="en-US" sz="2400" b="1" dirty="0"/>
              <a:t>41.25</a:t>
            </a:r>
            <a:r>
              <a:rPr lang="en-CA" altLang="en-US" sz="2400" dirty="0"/>
              <a:t> (1) An owner of the copyright in a work or other subject-matter </a:t>
            </a:r>
            <a:r>
              <a:rPr lang="en-CA" altLang="en-US" sz="2400" b="1" dirty="0"/>
              <a:t>may send a notice of claimed infringement </a:t>
            </a:r>
            <a:r>
              <a:rPr lang="en-CA" altLang="en-US" sz="2400" dirty="0"/>
              <a:t>to a person who provides</a:t>
            </a:r>
          </a:p>
          <a:p>
            <a:pPr marL="0" indent="0">
              <a:buNone/>
            </a:pPr>
            <a:r>
              <a:rPr lang="en-CA" altLang="en-US" sz="2400" dirty="0"/>
              <a:t>(a) the means, in the course of providing services related to the operation of the Internet or another digital network, of telecommunication through which the electronic location that is the subject of the claim of infringement is connected to the Internet or another digital network; [ed. – ISPs]</a:t>
            </a:r>
          </a:p>
          <a:p>
            <a:pPr marL="0" indent="0">
              <a:buNone/>
            </a:pPr>
            <a:r>
              <a:rPr lang="en-CA" altLang="en-US" sz="2400" dirty="0"/>
              <a:t>(b) for the purpose set out in subsection 31.1(4), the digital memory that is used for the electronic location to which the claim of infringement relates; [ed. – hosting] </a:t>
            </a:r>
          </a:p>
          <a:p>
            <a:pPr marL="0" indent="0">
              <a:buNone/>
            </a:pPr>
            <a:r>
              <a:rPr lang="en-US" altLang="en-US" sz="2400" dirty="0"/>
              <a:t>(c) an information location tool as defined in subsection 41.27</a:t>
            </a:r>
            <a:r>
              <a:rPr lang="en-CA" altLang="en-US" sz="2400" dirty="0"/>
              <a:t> [ed. – Google]</a:t>
            </a:r>
          </a:p>
          <a:p>
            <a:pPr marL="0" indent="0">
              <a:buNone/>
            </a:pPr>
            <a:endParaRPr lang="en-CA" altLang="en-US" sz="2400" dirty="0"/>
          </a:p>
        </p:txBody>
      </p:sp>
      <p:sp>
        <p:nvSpPr>
          <p:cNvPr id="4" name="Footer Placeholder 3">
            <a:extLst>
              <a:ext uri="{FF2B5EF4-FFF2-40B4-BE49-F238E27FC236}">
                <a16:creationId xmlns:a16="http://schemas.microsoft.com/office/drawing/2014/main" id="{49644834-6A80-480B-9A6B-1D6A8E9460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9777349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A72-CED6-46E9-B6E4-8AC313886D3F}"/>
              </a:ext>
            </a:extLst>
          </p:cNvPr>
          <p:cNvSpPr>
            <a:spLocks noGrp="1"/>
          </p:cNvSpPr>
          <p:nvPr>
            <p:ph type="title"/>
          </p:nvPr>
        </p:nvSpPr>
        <p:spPr/>
        <p:txBody>
          <a:bodyPr/>
          <a:lstStyle/>
          <a:p>
            <a:r>
              <a:rPr lang="en-US" altLang="en-US" i="1" dirty="0"/>
              <a:t>CMA – </a:t>
            </a:r>
            <a:r>
              <a:rPr lang="en-US" altLang="en-US" dirty="0"/>
              <a:t>Notice and Notice</a:t>
            </a:r>
            <a:endParaRPr lang="en-CA" dirty="0"/>
          </a:p>
        </p:txBody>
      </p:sp>
      <p:sp>
        <p:nvSpPr>
          <p:cNvPr id="3" name="Content Placeholder 2">
            <a:extLst>
              <a:ext uri="{FF2B5EF4-FFF2-40B4-BE49-F238E27FC236}">
                <a16:creationId xmlns:a16="http://schemas.microsoft.com/office/drawing/2014/main" id="{279A8501-1397-44E6-861B-3CE8F15D13C6}"/>
              </a:ext>
            </a:extLst>
          </p:cNvPr>
          <p:cNvSpPr>
            <a:spLocks noGrp="1"/>
          </p:cNvSpPr>
          <p:nvPr>
            <p:ph idx="1"/>
          </p:nvPr>
        </p:nvSpPr>
        <p:spPr>
          <a:xfrm>
            <a:off x="457200" y="1124744"/>
            <a:ext cx="8229600" cy="5001419"/>
          </a:xfrm>
        </p:spPr>
        <p:txBody>
          <a:bodyPr/>
          <a:lstStyle/>
          <a:p>
            <a:pPr marL="0" indent="0">
              <a:buNone/>
            </a:pPr>
            <a:endParaRPr lang="en-CA" altLang="en-US" sz="2000" dirty="0"/>
          </a:p>
          <a:p>
            <a:pPr marL="0" indent="0">
              <a:buNone/>
            </a:pPr>
            <a:r>
              <a:rPr lang="en-CA" altLang="en-US" sz="2800" b="1" dirty="0"/>
              <a:t>41.26</a:t>
            </a:r>
            <a:r>
              <a:rPr lang="en-CA" altLang="en-US" sz="2800" dirty="0"/>
              <a:t> (1) A person described in paragraph 41.25(1)(a) or (b) who receives a notice of claimed infringement that complies with subsections 41.25(2) and (3) shall, on being paid any fee that the person has lawfully charged for doing so,</a:t>
            </a:r>
          </a:p>
          <a:p>
            <a:pPr marL="0" indent="0">
              <a:buNone/>
            </a:pPr>
            <a:r>
              <a:rPr lang="en-CA" altLang="en-US" sz="2800" dirty="0"/>
              <a:t>(a) as soon as feasible </a:t>
            </a:r>
            <a:r>
              <a:rPr lang="en-CA" altLang="en-US" sz="2800" b="1" dirty="0"/>
              <a:t>forward the notice electronically </a:t>
            </a:r>
            <a:r>
              <a:rPr lang="en-CA" altLang="en-US" sz="2800" dirty="0"/>
              <a:t>to the person to whom the electronic location identified by the location data specified in the notice belongs (…)</a:t>
            </a:r>
            <a:endParaRPr lang="en-US" altLang="en-US" sz="2800" dirty="0"/>
          </a:p>
          <a:p>
            <a:endParaRPr lang="en-CA" sz="2000" dirty="0"/>
          </a:p>
        </p:txBody>
      </p:sp>
      <p:sp>
        <p:nvSpPr>
          <p:cNvPr id="4" name="Footer Placeholder 3">
            <a:extLst>
              <a:ext uri="{FF2B5EF4-FFF2-40B4-BE49-F238E27FC236}">
                <a16:creationId xmlns:a16="http://schemas.microsoft.com/office/drawing/2014/main" id="{49644834-6A80-480B-9A6B-1D6A8E9460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32868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974D-3460-4B45-B982-C91797716C6B}"/>
              </a:ext>
            </a:extLst>
          </p:cNvPr>
          <p:cNvSpPr>
            <a:spLocks noGrp="1"/>
          </p:cNvSpPr>
          <p:nvPr>
            <p:ph type="title"/>
          </p:nvPr>
        </p:nvSpPr>
        <p:spPr>
          <a:xfrm>
            <a:off x="457200" y="274638"/>
            <a:ext cx="8229600" cy="706090"/>
          </a:xfrm>
        </p:spPr>
        <p:txBody>
          <a:bodyPr/>
          <a:lstStyle/>
          <a:p>
            <a:r>
              <a:rPr lang="en-CA" dirty="0"/>
              <a:t>A notice!</a:t>
            </a:r>
          </a:p>
        </p:txBody>
      </p:sp>
      <p:sp>
        <p:nvSpPr>
          <p:cNvPr id="3" name="Content Placeholder 2">
            <a:extLst>
              <a:ext uri="{FF2B5EF4-FFF2-40B4-BE49-F238E27FC236}">
                <a16:creationId xmlns:a16="http://schemas.microsoft.com/office/drawing/2014/main" id="{34EF9139-5530-4CE0-96D5-50083BCE0A52}"/>
              </a:ext>
            </a:extLst>
          </p:cNvPr>
          <p:cNvSpPr>
            <a:spLocks noGrp="1"/>
          </p:cNvSpPr>
          <p:nvPr>
            <p:ph idx="1"/>
          </p:nvPr>
        </p:nvSpPr>
        <p:spPr>
          <a:xfrm>
            <a:off x="457200" y="980728"/>
            <a:ext cx="8229600" cy="5145435"/>
          </a:xfrm>
        </p:spPr>
        <p:txBody>
          <a:bodyPr/>
          <a:lstStyle/>
          <a:p>
            <a:pPr marL="0" indent="0">
              <a:buNone/>
            </a:pPr>
            <a:r>
              <a:rPr lang="en-CA" sz="1600" dirty="0"/>
              <a:t>The Government of Canada requires by law that all Internet Service Providers (ISPs) let their clients know when content owners contact them about possible unauthorized use of the content owner's material such as illegal downloading of music, videos and games. As a result, we must let you know that we have received the below notification related to your account. </a:t>
            </a:r>
            <a:br>
              <a:rPr lang="en-CA" sz="1600" dirty="0"/>
            </a:br>
            <a:br>
              <a:rPr lang="en-CA" sz="1600" dirty="0"/>
            </a:br>
            <a:r>
              <a:rPr lang="en-CA" sz="1600" dirty="0"/>
              <a:t>We want to assure you that Bell Aliant as your Internet Service Provider played no part in the identification of possible unauthorized use of content but are only passing on the owner's message as required by law. </a:t>
            </a:r>
            <a:br>
              <a:rPr lang="en-CA" sz="1600" dirty="0"/>
            </a:br>
            <a:r>
              <a:rPr lang="en-CA" sz="1600" dirty="0"/>
              <a:t>(…)</a:t>
            </a:r>
            <a:br>
              <a:rPr lang="en-CA" sz="1600" dirty="0"/>
            </a:br>
            <a:r>
              <a:rPr lang="en-CA" sz="1600" dirty="0"/>
              <a:t>-----BEGIN PGP SIGNED MESSAGE-----</a:t>
            </a:r>
            <a:br>
              <a:rPr lang="en-CA" sz="1600" dirty="0"/>
            </a:br>
            <a:r>
              <a:rPr lang="en-CA" sz="1600" dirty="0"/>
              <a:t>Hash: SHA1</a:t>
            </a:r>
            <a:br>
              <a:rPr lang="en-CA" sz="1600" dirty="0"/>
            </a:br>
            <a:br>
              <a:rPr lang="en-CA" sz="1600" dirty="0"/>
            </a:br>
            <a:r>
              <a:rPr lang="en-CA" sz="1600" dirty="0"/>
              <a:t>***NOTE TO BELL ALIANT: Pursuant to the provisions of Sections 41.25 and 41.26 of the Canada Copyright Act, please electronically forward as soon as feasible the entire copyright infringement notice set forth below to the </a:t>
            </a:r>
            <a:r>
              <a:rPr lang="en-CA" sz="1600" b="1" dirty="0"/>
              <a:t>ACCOUNT HOLDER OF IP ADDRESS 142.162.191.180 at 2015-01-21 16:58:15 North American Eastern Time </a:t>
            </a:r>
            <a:r>
              <a:rPr lang="en-CA" sz="1600" dirty="0"/>
              <a:t>and inform us on behalf of Rights Owner once it has been forwarded or (if applicable) the reason it was not possible for you to do so.***</a:t>
            </a:r>
            <a:br>
              <a:rPr lang="en-CA" sz="1600" dirty="0"/>
            </a:br>
            <a:br>
              <a:rPr lang="en-CA" sz="1600" dirty="0"/>
            </a:br>
            <a:r>
              <a:rPr lang="en-CA" sz="1600" dirty="0"/>
              <a:t>February 26, 2015</a:t>
            </a:r>
            <a:br>
              <a:rPr lang="en-CA" sz="1600" dirty="0"/>
            </a:br>
            <a:br>
              <a:rPr lang="en-CA" sz="1600" dirty="0"/>
            </a:br>
            <a:r>
              <a:rPr lang="en-CA" sz="1600" dirty="0"/>
              <a:t>NOTICE TO BELL ALIANT ACCOUNT HOLDER</a:t>
            </a:r>
            <a:br>
              <a:rPr lang="en-CA" sz="1600" dirty="0"/>
            </a:br>
            <a:r>
              <a:rPr lang="en-CA" sz="1600" dirty="0"/>
              <a:t>IP ADDRESS 142.162.191.180 at 2015-01-21 16:58:15 North American Eastern Time</a:t>
            </a:r>
            <a:br>
              <a:rPr lang="en-CA" sz="1600" dirty="0"/>
            </a:br>
            <a:br>
              <a:rPr lang="en-CA" sz="1600" dirty="0"/>
            </a:br>
            <a:r>
              <a:rPr lang="en-CA" sz="1600" dirty="0"/>
              <a:t>Re: Notice of Unauthorized Use of Copyright Owned by EA Distribution Inc DBA Elegant Angel, Case #: C973579</a:t>
            </a:r>
            <a:br>
              <a:rPr lang="en-CA" sz="1600" dirty="0"/>
            </a:br>
            <a:br>
              <a:rPr lang="en-CA" sz="1600" dirty="0"/>
            </a:br>
            <a:r>
              <a:rPr lang="en-CA" sz="1600" dirty="0"/>
              <a:t>This notice is intended solely for the primary Bell Aliant service account holder. </a:t>
            </a:r>
            <a:br>
              <a:rPr lang="en-CA" sz="1600" dirty="0"/>
            </a:br>
            <a:br>
              <a:rPr lang="en-CA" sz="1600" dirty="0"/>
            </a:br>
            <a:r>
              <a:rPr lang="en-CA" sz="1600" dirty="0"/>
              <a:t>CEG TEK International ("CEG") is the agent for </a:t>
            </a:r>
          </a:p>
        </p:txBody>
      </p:sp>
      <p:sp>
        <p:nvSpPr>
          <p:cNvPr id="4" name="Footer Placeholder 3">
            <a:extLst>
              <a:ext uri="{FF2B5EF4-FFF2-40B4-BE49-F238E27FC236}">
                <a16:creationId xmlns:a16="http://schemas.microsoft.com/office/drawing/2014/main" id="{5511B648-7478-48C1-A2F7-DB9127625A3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987330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493E-CC77-4397-A773-ED18A7B2E9D7}"/>
              </a:ext>
            </a:extLst>
          </p:cNvPr>
          <p:cNvSpPr>
            <a:spLocks noGrp="1"/>
          </p:cNvSpPr>
          <p:nvPr>
            <p:ph type="title"/>
          </p:nvPr>
        </p:nvSpPr>
        <p:spPr>
          <a:xfrm>
            <a:off x="457200" y="136525"/>
            <a:ext cx="8229600" cy="916211"/>
          </a:xfrm>
        </p:spPr>
        <p:txBody>
          <a:bodyPr/>
          <a:lstStyle/>
          <a:p>
            <a:r>
              <a:rPr lang="en-CA" dirty="0"/>
              <a:t>(notice cont.) </a:t>
            </a:r>
            <a:r>
              <a:rPr lang="en-CA" dirty="0">
                <a:sym typeface="Wingdings" panose="05000000000000000000" pitchFamily="2" charset="2"/>
              </a:rPr>
              <a:t></a:t>
            </a:r>
            <a:r>
              <a:rPr lang="en-CA" dirty="0"/>
              <a:t> the threats</a:t>
            </a:r>
          </a:p>
        </p:txBody>
      </p:sp>
      <p:sp>
        <p:nvSpPr>
          <p:cNvPr id="3" name="Content Placeholder 2">
            <a:extLst>
              <a:ext uri="{FF2B5EF4-FFF2-40B4-BE49-F238E27FC236}">
                <a16:creationId xmlns:a16="http://schemas.microsoft.com/office/drawing/2014/main" id="{E5EE9424-7B45-412C-977F-6B1DE9BA3ACC}"/>
              </a:ext>
            </a:extLst>
          </p:cNvPr>
          <p:cNvSpPr>
            <a:spLocks noGrp="1"/>
          </p:cNvSpPr>
          <p:nvPr>
            <p:ph idx="1"/>
          </p:nvPr>
        </p:nvSpPr>
        <p:spPr>
          <a:xfrm>
            <a:off x="457200" y="1052736"/>
            <a:ext cx="8229600" cy="5073427"/>
          </a:xfrm>
        </p:spPr>
        <p:txBody>
          <a:bodyPr/>
          <a:lstStyle/>
          <a:p>
            <a:pPr marL="0" indent="0">
              <a:buNone/>
            </a:pPr>
            <a:r>
              <a:rPr lang="en-US" sz="2400" dirty="0"/>
              <a:t>CEG HAS BEEN AUTHORIZED BY RIGHTS OWNER TO OFFER A SETTLEMENT SOLUTION TO RESOLVE THIS MATTER AND PREVENT LEGAL ACTION. </a:t>
            </a:r>
          </a:p>
          <a:p>
            <a:pPr marL="0" indent="0">
              <a:buNone/>
            </a:pPr>
            <a:endParaRPr lang="en-US" sz="2400" dirty="0"/>
          </a:p>
          <a:p>
            <a:pPr marL="0" indent="0">
              <a:buNone/>
            </a:pPr>
            <a:r>
              <a:rPr lang="en-US" sz="2400" dirty="0"/>
              <a:t>You have until Saturday, March 28, 2015 to access the settlement offer and settle online. To access the settlement offer, please visit https://www.copyrightsettlements.com/ and enter Case #: XXX and Password: 6dm3a. To access the settlement offer directly, please visit [URL]</a:t>
            </a:r>
          </a:p>
          <a:p>
            <a:pPr marL="0" indent="0">
              <a:buNone/>
            </a:pPr>
            <a:endParaRPr lang="en-US" sz="2400" dirty="0"/>
          </a:p>
          <a:p>
            <a:pPr marL="0" indent="0">
              <a:buNone/>
            </a:pPr>
            <a:r>
              <a:rPr lang="en-US" sz="2400" dirty="0"/>
              <a:t>If this matter is not resolved by the date shown above, the original settlement offer will no longer be an option and any future resolution may require an increased payment from you. </a:t>
            </a:r>
          </a:p>
          <a:p>
            <a:pPr marL="0" indent="0">
              <a:buNone/>
            </a:pPr>
            <a:endParaRPr lang="en-CA" sz="1800" dirty="0"/>
          </a:p>
        </p:txBody>
      </p:sp>
      <p:sp>
        <p:nvSpPr>
          <p:cNvPr id="4" name="Footer Placeholder 3">
            <a:extLst>
              <a:ext uri="{FF2B5EF4-FFF2-40B4-BE49-F238E27FC236}">
                <a16:creationId xmlns:a16="http://schemas.microsoft.com/office/drawing/2014/main" id="{F372DE8B-A95D-4D3D-B145-92670535B30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265303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493E-CC77-4397-A773-ED18A7B2E9D7}"/>
              </a:ext>
            </a:extLst>
          </p:cNvPr>
          <p:cNvSpPr>
            <a:spLocks noGrp="1"/>
          </p:cNvSpPr>
          <p:nvPr>
            <p:ph type="title"/>
          </p:nvPr>
        </p:nvSpPr>
        <p:spPr>
          <a:xfrm>
            <a:off x="457200" y="136525"/>
            <a:ext cx="8229600" cy="916211"/>
          </a:xfrm>
        </p:spPr>
        <p:txBody>
          <a:bodyPr/>
          <a:lstStyle/>
          <a:p>
            <a:r>
              <a:rPr lang="en-CA" dirty="0"/>
              <a:t>Notice threats - reaction</a:t>
            </a:r>
          </a:p>
        </p:txBody>
      </p:sp>
      <p:sp>
        <p:nvSpPr>
          <p:cNvPr id="3" name="Content Placeholder 2">
            <a:extLst>
              <a:ext uri="{FF2B5EF4-FFF2-40B4-BE49-F238E27FC236}">
                <a16:creationId xmlns:a16="http://schemas.microsoft.com/office/drawing/2014/main" id="{E5EE9424-7B45-412C-977F-6B1DE9BA3ACC}"/>
              </a:ext>
            </a:extLst>
          </p:cNvPr>
          <p:cNvSpPr>
            <a:spLocks noGrp="1"/>
          </p:cNvSpPr>
          <p:nvPr>
            <p:ph idx="1"/>
          </p:nvPr>
        </p:nvSpPr>
        <p:spPr>
          <a:xfrm>
            <a:off x="457200" y="1052736"/>
            <a:ext cx="8229600" cy="5073427"/>
          </a:xfrm>
        </p:spPr>
        <p:txBody>
          <a:bodyPr/>
          <a:lstStyle/>
          <a:p>
            <a:pPr marL="0" indent="0">
              <a:buNone/>
            </a:pPr>
            <a:r>
              <a:rPr lang="en-CA" sz="2400" i="1" u="sng" dirty="0"/>
              <a:t>Bill C-86 </a:t>
            </a:r>
            <a:r>
              <a:rPr lang="en-CA" sz="2400" u="sng" dirty="0"/>
              <a:t>assented to December 13, 2018</a:t>
            </a:r>
          </a:p>
          <a:p>
            <a:pPr marL="0" indent="0">
              <a:buNone/>
            </a:pPr>
            <a:endParaRPr lang="en-CA" sz="2400" dirty="0"/>
          </a:p>
          <a:p>
            <a:pPr marL="0" indent="0">
              <a:buNone/>
            </a:pPr>
            <a:r>
              <a:rPr lang="en-US" sz="2400" dirty="0"/>
              <a:t>Section 41.‍25 of the Copyright Act is amended by adding the following after subsection (2):</a:t>
            </a:r>
          </a:p>
          <a:p>
            <a:pPr marL="0" indent="0">
              <a:buNone/>
            </a:pPr>
            <a:endParaRPr lang="en-US" sz="2400" dirty="0"/>
          </a:p>
          <a:p>
            <a:pPr marL="0" indent="0">
              <a:buNone/>
            </a:pPr>
            <a:r>
              <a:rPr lang="en-US" sz="2400" b="1" dirty="0"/>
              <a:t>Prohibited content</a:t>
            </a:r>
          </a:p>
          <a:p>
            <a:pPr marL="0" indent="0">
              <a:buNone/>
            </a:pPr>
            <a:r>
              <a:rPr lang="en-US" sz="2400" dirty="0"/>
              <a:t>(3) A notice of claimed infringement shall not contain</a:t>
            </a:r>
          </a:p>
          <a:p>
            <a:pPr marL="400050" lvl="1" indent="0">
              <a:buNone/>
            </a:pPr>
            <a:r>
              <a:rPr lang="en-US" sz="2000" dirty="0"/>
              <a:t>(a) an offer to settle the claimed infringement;</a:t>
            </a:r>
          </a:p>
          <a:p>
            <a:pPr marL="400050" lvl="1" indent="0">
              <a:buNone/>
            </a:pPr>
            <a:r>
              <a:rPr lang="en-US" sz="2000" dirty="0"/>
              <a:t>(b) a request or demand, made in relation to the claimed infringement, for payment or for personal information;</a:t>
            </a:r>
          </a:p>
          <a:p>
            <a:pPr marL="400050" lvl="1" indent="0">
              <a:buNone/>
            </a:pPr>
            <a:r>
              <a:rPr lang="en-US" sz="2000" dirty="0"/>
              <a:t>(c) a reference, including by way of hyperlink, to such an offer, request or demand; and</a:t>
            </a:r>
          </a:p>
          <a:p>
            <a:pPr marL="400050" lvl="1" indent="0">
              <a:buNone/>
            </a:pPr>
            <a:r>
              <a:rPr lang="en-US" sz="2000" dirty="0"/>
              <a:t>(d) any other information that may be prescribed by regulation.</a:t>
            </a:r>
            <a:endParaRPr lang="en-CA" sz="2000" dirty="0"/>
          </a:p>
        </p:txBody>
      </p:sp>
      <p:sp>
        <p:nvSpPr>
          <p:cNvPr id="4" name="Footer Placeholder 3">
            <a:extLst>
              <a:ext uri="{FF2B5EF4-FFF2-40B4-BE49-F238E27FC236}">
                <a16:creationId xmlns:a16="http://schemas.microsoft.com/office/drawing/2014/main" id="{F372DE8B-A95D-4D3D-B145-92670535B30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754964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600200"/>
            <a:ext cx="8229600" cy="4756150"/>
          </a:xfrm>
        </p:spPr>
        <p:txBody>
          <a:bodyPr/>
          <a:lstStyle/>
          <a:p>
            <a:pPr marL="0" indent="0">
              <a:buNone/>
            </a:pPr>
            <a:r>
              <a:rPr lang="en-CA" sz="2400" dirty="0"/>
              <a:t>2016 FC 881</a:t>
            </a:r>
          </a:p>
          <a:p>
            <a:r>
              <a:rPr lang="en-CA" sz="2400" dirty="0"/>
              <a:t>Only one John Doe – reverse class action representative </a:t>
            </a:r>
          </a:p>
          <a:p>
            <a:r>
              <a:rPr lang="en-CA" sz="2400" dirty="0"/>
              <a:t>Voltage wants Rogers to cough up Doe’s personal info</a:t>
            </a:r>
          </a:p>
          <a:p>
            <a:pPr marL="0" indent="0">
              <a:buNone/>
            </a:pPr>
            <a:r>
              <a:rPr lang="en-CA" sz="2400" dirty="0"/>
              <a:t>‘The Applicants request a disclosure order “in accordance with” sections 41.25 and 41.26 of the Copyright Act.’</a:t>
            </a:r>
          </a:p>
          <a:p>
            <a:pPr marL="0" indent="0">
              <a:buNone/>
            </a:pPr>
            <a:endParaRPr lang="en-CA" sz="2400" dirty="0"/>
          </a:p>
          <a:p>
            <a:pPr marL="0" indent="0">
              <a:buNone/>
            </a:pPr>
            <a:r>
              <a:rPr lang="en-CA" sz="2800" u="sng" dirty="0"/>
              <a:t>Held</a:t>
            </a:r>
            <a:r>
              <a:rPr lang="en-CA" sz="2800" dirty="0"/>
              <a:t> </a:t>
            </a:r>
            <a:r>
              <a:rPr lang="en-CA" sz="2800" dirty="0">
                <a:sym typeface="Wingdings" panose="05000000000000000000" pitchFamily="2" charset="2"/>
              </a:rPr>
              <a:t> That’s a load of crap, but we’ll grant a </a:t>
            </a:r>
            <a:r>
              <a:rPr lang="en-CA" sz="2800" i="1" dirty="0">
                <a:sym typeface="Wingdings" panose="05000000000000000000" pitchFamily="2" charset="2"/>
              </a:rPr>
              <a:t>Norwich</a:t>
            </a:r>
            <a:r>
              <a:rPr lang="en-CA" sz="2800" dirty="0">
                <a:sym typeface="Wingdings" panose="05000000000000000000" pitchFamily="2" charset="2"/>
              </a:rPr>
              <a:t> order under BMG principles* anyway, and Voltage must pay $100 / hour fee to Rogers to do the work of getting the subscriber info</a:t>
            </a:r>
            <a:endParaRPr lang="en-CA" sz="2000" dirty="0">
              <a:sym typeface="Wingdings" panose="05000000000000000000" pitchFamily="2" charset="2"/>
            </a:endParaRPr>
          </a:p>
          <a:p>
            <a:pPr marL="0" indent="0">
              <a:buNone/>
            </a:pPr>
            <a:r>
              <a:rPr lang="en-CA" sz="2000" dirty="0">
                <a:sym typeface="Wingdings" panose="05000000000000000000" pitchFamily="2" charset="2"/>
              </a:rPr>
              <a:t>* Cited paras. 41 and 42!</a:t>
            </a:r>
            <a:endParaRPr lang="en-CA" sz="20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822536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IV in 3-D</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r>
              <a:rPr lang="en-CA" sz="2400" dirty="0"/>
              <a:t>2017 FCA 97</a:t>
            </a:r>
          </a:p>
          <a:p>
            <a:pPr marL="0" indent="0">
              <a:buNone/>
            </a:pPr>
            <a:endParaRPr lang="en-CA" sz="2400" u="sng" dirty="0"/>
          </a:p>
          <a:p>
            <a:pPr marL="0" indent="0">
              <a:buNone/>
            </a:pPr>
            <a:r>
              <a:rPr lang="en-CA" sz="2800" u="sng" dirty="0"/>
              <a:t>Voltage</a:t>
            </a:r>
            <a:r>
              <a:rPr lang="en-CA" sz="2800" dirty="0"/>
              <a:t>: That $100 / hour fee will kill us when we ask for thousands of names / addresses for the rest of the class (up to 55,000!)</a:t>
            </a:r>
          </a:p>
          <a:p>
            <a:pPr marL="0" indent="0">
              <a:buNone/>
            </a:pPr>
            <a:r>
              <a:rPr lang="en-CA" sz="2800" u="sng" dirty="0"/>
              <a:t>CA</a:t>
            </a:r>
            <a:r>
              <a:rPr lang="en-CA" sz="2800" dirty="0"/>
              <a:t>: We agree!</a:t>
            </a:r>
          </a:p>
          <a:p>
            <a:pPr marL="0" indent="0">
              <a:buNone/>
            </a:pPr>
            <a:endParaRPr lang="en-CA" sz="2800" u="sng" dirty="0"/>
          </a:p>
          <a:p>
            <a:pPr marL="0" indent="0">
              <a:buNone/>
            </a:pPr>
            <a:r>
              <a:rPr lang="en-CA" sz="2800" u="sng" dirty="0"/>
              <a:t>Ratio</a:t>
            </a:r>
            <a:r>
              <a:rPr lang="en-CA" sz="2800" dirty="0"/>
              <a:t>: Notice and Notice regime requires by law the ISPs </a:t>
            </a:r>
            <a:r>
              <a:rPr lang="en-CA" sz="2800" i="1" dirty="0"/>
              <a:t>keep</a:t>
            </a:r>
            <a:r>
              <a:rPr lang="en-CA" sz="2800" dirty="0"/>
              <a:t> the subscriber info, they can’t get money for that. But they can get $ for </a:t>
            </a:r>
            <a:r>
              <a:rPr lang="en-CA" sz="2800" b="1" dirty="0"/>
              <a:t>delivering</a:t>
            </a:r>
            <a:r>
              <a:rPr lang="en-CA" sz="2800" dirty="0"/>
              <a:t> the info to Voltage. However…</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163753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sz="4200" i="1" dirty="0"/>
              <a:t>Voltage v. Doe: </a:t>
            </a:r>
            <a:r>
              <a:rPr lang="en-CA" sz="4200" dirty="0"/>
              <a:t>Part IV in 3-D (cont.)</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endParaRPr lang="en-CA" sz="2400" dirty="0"/>
          </a:p>
          <a:p>
            <a:pPr marL="0" indent="0">
              <a:buNone/>
            </a:pPr>
            <a:r>
              <a:rPr lang="en-CA" sz="2400" dirty="0"/>
              <a:t>“The actual, reasonable and necessary costs of delivery or electronic transmission of the records by the internet service provider are likely to be negligible. ”</a:t>
            </a:r>
          </a:p>
          <a:p>
            <a:pPr marL="0" indent="0">
              <a:buNone/>
            </a:pPr>
            <a:r>
              <a:rPr lang="en-CA" sz="2400" dirty="0"/>
              <a:t>Also costs related to proceedings but those will be negligible too</a:t>
            </a:r>
          </a:p>
          <a:p>
            <a:pPr marL="0" indent="0">
              <a:buNone/>
            </a:pPr>
            <a:endParaRPr lang="en-CA" sz="2400" dirty="0"/>
          </a:p>
          <a:p>
            <a:pPr marL="0" indent="0">
              <a:buNone/>
            </a:pPr>
            <a:r>
              <a:rPr lang="en-CA" sz="2400" dirty="0"/>
              <a:t>“Minister of Industry, may, by regulation, fix the maximum fee that an internet service provider like Rogers can charge for performing the subsection 41.26(1) obligations. But if no maximum fee is fixed by regulation, the internet service provider may not charge anything for performing the subsection 41.26(1) obligations”</a:t>
            </a:r>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4646423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i="1" dirty="0"/>
              <a:t>Rogers Communications Inc. v. Voltage Pictures, LLC</a:t>
            </a:r>
            <a:r>
              <a:rPr lang="en-CA" dirty="0"/>
              <a:t>, </a:t>
            </a:r>
            <a:r>
              <a:rPr lang="en-CA" sz="2400" dirty="0"/>
              <a:t>2018 SCC 38 </a:t>
            </a:r>
          </a:p>
          <a:p>
            <a:pPr marL="0" indent="0">
              <a:buNone/>
            </a:pPr>
            <a:r>
              <a:rPr lang="en-CA" sz="2800" u="sng" dirty="0"/>
              <a:t>F</a:t>
            </a:r>
            <a:r>
              <a:rPr lang="en-CA" sz="2800" dirty="0"/>
              <a:t>: illegal downloading, </a:t>
            </a:r>
            <a:r>
              <a:rPr lang="en-CA" sz="2800" dirty="0" err="1"/>
              <a:t>bla</a:t>
            </a:r>
            <a:r>
              <a:rPr lang="en-CA" sz="2800" dirty="0"/>
              <a:t> </a:t>
            </a:r>
            <a:r>
              <a:rPr lang="en-CA" sz="2800" dirty="0" err="1"/>
              <a:t>bla</a:t>
            </a:r>
            <a:r>
              <a:rPr lang="en-CA" sz="2800" dirty="0"/>
              <a:t> </a:t>
            </a:r>
            <a:r>
              <a:rPr lang="en-CA" sz="2800" dirty="0" err="1"/>
              <a:t>bla</a:t>
            </a:r>
            <a:r>
              <a:rPr lang="en-CA" sz="2800" dirty="0"/>
              <a:t>, you should know them by now</a:t>
            </a:r>
          </a:p>
          <a:p>
            <a:pPr marL="0" indent="0">
              <a:buNone/>
            </a:pPr>
            <a:r>
              <a:rPr lang="en-CA" sz="2800" u="sng" dirty="0"/>
              <a:t>Issue</a:t>
            </a:r>
            <a:r>
              <a:rPr lang="en-CA" sz="2800" dirty="0"/>
              <a:t>: Can Rogers get that $100 /hr for finding the subscriber info and delivering it to Voltage?</a:t>
            </a:r>
          </a:p>
          <a:p>
            <a:pPr marL="0" indent="0">
              <a:buNone/>
            </a:pPr>
            <a:r>
              <a:rPr lang="en-CA" sz="2800" u="sng" dirty="0"/>
              <a:t>Held (9-0)</a:t>
            </a:r>
            <a:r>
              <a:rPr lang="en-CA" sz="2800" dirty="0"/>
              <a:t>: Well they can get </a:t>
            </a:r>
            <a:r>
              <a:rPr lang="en-CA" sz="2800" i="1" dirty="0"/>
              <a:t>some</a:t>
            </a:r>
            <a:r>
              <a:rPr lang="en-CA" sz="2800" dirty="0"/>
              <a:t> costs, </a:t>
            </a:r>
            <a:r>
              <a:rPr lang="en-CA" sz="2800" b="1" dirty="0"/>
              <a:t>but we’ll send it back to the Motions judge </a:t>
            </a:r>
            <a:r>
              <a:rPr lang="en-CA" sz="2800" dirty="0"/>
              <a:t>to hear evidence as to what costs are reasonable</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54406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“a copyright owner who wishes to sue a person alleged to have infringed copyright online must obtain a Norwich order to compel the ISP to disclose that person’s identity. The statutory notice and notice regime has not displaced this requirement, but operates in tandem with it”</a:t>
            </a:r>
          </a:p>
          <a:p>
            <a:pPr marL="0" indent="0">
              <a:buNone/>
            </a:pPr>
            <a:endParaRPr lang="en-CA" sz="2000" dirty="0"/>
          </a:p>
          <a:p>
            <a:pPr marL="0" indent="0">
              <a:buNone/>
            </a:pPr>
            <a:r>
              <a:rPr lang="en-CA" sz="2000" dirty="0"/>
              <a:t>“the statutory notice and notice regime, as I read it, does not require an ISP to maintain records in a manner or form that would allow copyright owners or a court to discern the identity and physical address of the person to whom notice was sent. In response to a Norwich order requiring it to furnish such information (or other supporting information), an ISP is therefore entitled to </a:t>
            </a:r>
            <a:r>
              <a:rPr lang="en-CA" sz="2000" b="1" dirty="0"/>
              <a:t>the reasonable costs of steps that are necessary to discern a person’s identity </a:t>
            </a:r>
            <a:r>
              <a:rPr lang="en-CA" sz="2000" dirty="0"/>
              <a:t>from the accurate records retained under s. 41.26(1)(b)” (…)</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1327301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34610</TotalTime>
  <Words>12055</Words>
  <Application>Microsoft Office PowerPoint</Application>
  <PresentationFormat>On-screen Show (4:3)</PresentationFormat>
  <Paragraphs>1014</Paragraphs>
  <Slides>126</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126</vt:i4>
      </vt:variant>
    </vt:vector>
  </HeadingPairs>
  <TitlesOfParts>
    <vt:vector size="132" baseType="lpstr">
      <vt:lpstr>Arial</vt:lpstr>
      <vt:lpstr>Calibri</vt:lpstr>
      <vt:lpstr>Roboto</vt:lpstr>
      <vt:lpstr>Verdana</vt:lpstr>
      <vt:lpstr>Wingdings</vt:lpstr>
      <vt:lpstr>Office Theme</vt:lpstr>
      <vt:lpstr> Class 5 – October 4  SOOO much catching up! 1. Some more privacy 2. Way back to class 3 – Preliminary matters, Jurisdiction, IP, lotsa stuff!                  </vt:lpstr>
      <vt:lpstr>Admin Crap</vt:lpstr>
      <vt:lpstr>Paper topics!</vt:lpstr>
      <vt:lpstr>Paper topics submissions mechanics</vt:lpstr>
      <vt:lpstr>Paper topics?</vt:lpstr>
      <vt:lpstr>Paper topics!</vt:lpstr>
      <vt:lpstr>Other announcements</vt:lpstr>
      <vt:lpstr>In the News Presentation 1</vt:lpstr>
      <vt:lpstr>In the News Presentation 2</vt:lpstr>
      <vt:lpstr>In the News</vt:lpstr>
      <vt:lpstr>In the News 2</vt:lpstr>
      <vt:lpstr>Now where were we…</vt:lpstr>
      <vt:lpstr>PRIVACY / DATA PROTECTION LAW IN CANADA…  SOME Stuff I want to fill in</vt:lpstr>
      <vt:lpstr>PIPEDA – Fed. v. Prov.</vt:lpstr>
      <vt:lpstr>Other PI Legislation</vt:lpstr>
      <vt:lpstr>Privacy! Rights? Laws?</vt:lpstr>
      <vt:lpstr>Privacy! Rights! Laws! - Quebec</vt:lpstr>
      <vt:lpstr>Privacy! Rights! Laws! - Quebec</vt:lpstr>
      <vt:lpstr>Worldwide Privacy Laws</vt:lpstr>
      <vt:lpstr>(The office of) the privacy commissioner</vt:lpstr>
      <vt:lpstr>What does the PC do?</vt:lpstr>
      <vt:lpstr>What is the result of these investigations?</vt:lpstr>
      <vt:lpstr>But wait, there’s more!</vt:lpstr>
      <vt:lpstr>But wait, there’s more!</vt:lpstr>
      <vt:lpstr>e.g. Investigation into Equifax Inc. and Equifax Canada Co.’s compliance with PIPEDA in light of the 2017 breach of personal information PIPEDA Report of Findings #2019-001 (April 2019)</vt:lpstr>
      <vt:lpstr>e.g.2  Joint investigation of Facebook, Inc. by the Privacy Commissioner of Canada and the Information and Privacy Commissioner for British Columbia  PIPEDA Report of Findings #2019-002 (April 2019)</vt:lpstr>
      <vt:lpstr>To the courts!</vt:lpstr>
      <vt:lpstr>Ch-ching!</vt:lpstr>
      <vt:lpstr>Suing under Quebec law</vt:lpstr>
      <vt:lpstr>ALSO TOO Class Actions!</vt:lpstr>
      <vt:lpstr>ALSO TOO Class Actions 2!</vt:lpstr>
      <vt:lpstr>Fixing PIPEDA</vt:lpstr>
      <vt:lpstr>S-4: Mandatory Data Breach Notifications A whole new Division 1.1</vt:lpstr>
      <vt:lpstr>Significant harm</vt:lpstr>
      <vt:lpstr>Breach of Security Safeguards Regulations SOR/2018-64</vt:lpstr>
      <vt:lpstr>OPC’s Guidance for Data Breach Notification</vt:lpstr>
      <vt:lpstr>Fixing PIPEDA – the Future</vt:lpstr>
      <vt:lpstr>PC’s Report 2017</vt:lpstr>
      <vt:lpstr>PC’s Report 2018</vt:lpstr>
      <vt:lpstr>PC’s PIPEDA Report 2019</vt:lpstr>
      <vt:lpstr>Fixing PIPEDA – the Future</vt:lpstr>
      <vt:lpstr>PC’s Report 2020</vt:lpstr>
      <vt:lpstr>PC’s Report 2021</vt:lpstr>
      <vt:lpstr>Fixing PIPEDA</vt:lpstr>
      <vt:lpstr>Quebec is WAY ahead!</vt:lpstr>
      <vt:lpstr>FIN privacy</vt:lpstr>
      <vt:lpstr>(back to class 3!) Preliminary matters, Copyright &amp; OTHER ip on the internet, territorial jurisdiction and frankly just so much law your heads will explode</vt:lpstr>
      <vt:lpstr>Preliminary matters –  FINDING infringers / VIOLATORS</vt:lpstr>
      <vt:lpstr>Internet anonymity?</vt:lpstr>
      <vt:lpstr>IP Addresses</vt:lpstr>
      <vt:lpstr>Norwich</vt:lpstr>
      <vt:lpstr>BMG Canada Inc. v. Doe</vt:lpstr>
      <vt:lpstr>Voltage Pictures LLC v. John Doe</vt:lpstr>
      <vt:lpstr>Voltage Pictures LLC v. John Doe</vt:lpstr>
      <vt:lpstr>Voltage v. Doe – wait there’s more!</vt:lpstr>
      <vt:lpstr>Voltage v. Doe: Part III the Revenge</vt:lpstr>
      <vt:lpstr>Norwich Orders summary</vt:lpstr>
      <vt:lpstr>Norwich as described in Leahy 2002 ABCA 101</vt:lpstr>
      <vt:lpstr>Norwich orders on the internet</vt:lpstr>
      <vt:lpstr>Norwich orders for:</vt:lpstr>
      <vt:lpstr>Preliminary matters –  TERRITORIAL JURISDICTION</vt:lpstr>
      <vt:lpstr>Territorial jurisdiction</vt:lpstr>
      <vt:lpstr>Tariff-22 Case</vt:lpstr>
      <vt:lpstr>Tariff-22 Case</vt:lpstr>
      <vt:lpstr>Tariff-22 Case takeaways</vt:lpstr>
      <vt:lpstr>Copyright Trilogy 2004</vt:lpstr>
      <vt:lpstr>S. 31.1 Copyright Act</vt:lpstr>
      <vt:lpstr>USA equivalent to 31.1</vt:lpstr>
      <vt:lpstr>Territorial Jurisdiction: @yousuck! – Internet Defamation</vt:lpstr>
      <vt:lpstr>Haaretz.com v. Goldhar Judgments</vt:lpstr>
      <vt:lpstr>Haaretz.com v. Goldhar</vt:lpstr>
      <vt:lpstr>Haaretz.com v. Goldhar 2 steps to suing</vt:lpstr>
      <vt:lpstr>Haaretz.com v. Goldhar summary</vt:lpstr>
      <vt:lpstr>Territorial Jurisdiction Choice of forum clause?</vt:lpstr>
      <vt:lpstr>Territorial Jurisdiction Choice of forum clause?</vt:lpstr>
      <vt:lpstr>Territorial Jurisdiction Douez</vt:lpstr>
      <vt:lpstr>Territorial Jurisdiction Douez</vt:lpstr>
      <vt:lpstr>Facebook current Terms</vt:lpstr>
      <vt:lpstr>Territorial Jurisdiction Choice of forum clause???</vt:lpstr>
      <vt:lpstr>Territorial Jurisdiction Parting thoughts</vt:lpstr>
      <vt:lpstr> </vt:lpstr>
      <vt:lpstr>© law doesn’t vanish on the internet</vt:lpstr>
      <vt:lpstr>© law doesn’t vanish on the internet, but maybe it changes?</vt:lpstr>
      <vt:lpstr>© law doesn’t vanish on the internet, but maybe it changes?</vt:lpstr>
      <vt:lpstr>2012 Copyright Pentalogy</vt:lpstr>
      <vt:lpstr>Follow up to ESA</vt:lpstr>
      <vt:lpstr>Follow up to ESA</vt:lpstr>
      <vt:lpstr>C-11: Copyright Modernization Act</vt:lpstr>
      <vt:lpstr>Copyright Modernization Act</vt:lpstr>
      <vt:lpstr>CMA – Notice and Notice</vt:lpstr>
      <vt:lpstr>CMA – Notice and Notice</vt:lpstr>
      <vt:lpstr>A notice!</vt:lpstr>
      <vt:lpstr>(notice cont.)  the threats</vt:lpstr>
      <vt:lpstr>Notice threats - reaction</vt:lpstr>
      <vt:lpstr>Voltage v. Doe: Part III the Revenge</vt:lpstr>
      <vt:lpstr>Voltage v. Doe: Part IV in 3-D</vt:lpstr>
      <vt:lpstr>Voltage v. Doe: Part IV in 3-D (cont.)</vt:lpstr>
      <vt:lpstr>Voltage v. Doe: Part V - The Reckoning</vt:lpstr>
      <vt:lpstr>Voltage v. Doe: Part V - The Reckoning</vt:lpstr>
      <vt:lpstr>Voltage v. Doe: Part V - The Reckoning</vt:lpstr>
      <vt:lpstr>Voltage v. Doe: Part VI –  The Force Awakens</vt:lpstr>
      <vt:lpstr>Voltage v. Doe: Part VI –  The Force Awakens</vt:lpstr>
      <vt:lpstr>Voltage v. Doe: Part ∞  Salna v. Voltage / Voltage v. Salna Reverse class action rulings</vt:lpstr>
      <vt:lpstr>Voltage v. Doe: Part ∞ +1  Starting on the merits! (maybe…)</vt:lpstr>
      <vt:lpstr>USA  - “Notice and Takedown” </vt:lpstr>
      <vt:lpstr>Fighting internet piracy: Fair Play Coalition (Feb. 2018)</vt:lpstr>
      <vt:lpstr>Nice try!</vt:lpstr>
      <vt:lpstr>Nice try!</vt:lpstr>
      <vt:lpstr>Bell Media Inc. v. GoldTV.Biz </vt:lpstr>
      <vt:lpstr>Bell Media Inc. v. GoldTV.Biz Important Quote takeaway</vt:lpstr>
      <vt:lpstr>Bell Media Inc. v. GoldTV.Biz (cont.) Teksavvy Solutions Inc. v. Bell Media Inc.  2021 FCA 100 (May 26)</vt:lpstr>
      <vt:lpstr>Teksavvy Solutions Inc. v. Bell Media Inc.</vt:lpstr>
      <vt:lpstr>Teksavvy Solutions Inc. v. Bell Media Inc.</vt:lpstr>
      <vt:lpstr>Teksavvy Solutions Inc. v. Bell Media Inc.</vt:lpstr>
      <vt:lpstr>Teksavvy Solutions Inc. v. Bell Media Inc.</vt:lpstr>
      <vt:lpstr>Rogers Media Inc. v. John Doe 1 2022 FC 775 (May 27, 2022)</vt:lpstr>
      <vt:lpstr>Rogers Media Inc. v. John Doe 1 2022 FC 775 (May 27, 2022)</vt:lpstr>
      <vt:lpstr>CMA - Enabling © infringement</vt:lpstr>
      <vt:lpstr>Enabling © infringement - factors</vt:lpstr>
      <vt:lpstr>Mashups!</vt:lpstr>
      <vt:lpstr>Mashups!</vt:lpstr>
      <vt:lpstr>Parting © thought (from C2MTL)</vt:lpstr>
      <vt:lpstr>Online Trademarks</vt:lpstr>
      <vt:lpstr>ICANN</vt:lpstr>
      <vt:lpstr>ICANN - UDRP</vt:lpstr>
      <vt:lpstr>Domain names and TM’s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1336</cp:revision>
  <dcterms:created xsi:type="dcterms:W3CDTF">2011-09-16T14:20:42Z</dcterms:created>
  <dcterms:modified xsi:type="dcterms:W3CDTF">2022-10-04T14:20:07Z</dcterms:modified>
</cp:coreProperties>
</file>