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65" r:id="rId3"/>
    <p:sldId id="276" r:id="rId4"/>
    <p:sldId id="277" r:id="rId5"/>
    <p:sldId id="278" r:id="rId6"/>
    <p:sldId id="280" r:id="rId7"/>
    <p:sldId id="279"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9" r:id="rId24"/>
    <p:sldId id="296" r:id="rId25"/>
    <p:sldId id="297" r:id="rId26"/>
    <p:sldId id="2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p:cViewPr varScale="1">
        <p:scale>
          <a:sx n="87" d="100"/>
          <a:sy n="87" d="100"/>
        </p:scale>
        <p:origin x="528" y="8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9/27/2022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9/27/2022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9/27/2022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9/27/2022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9/27/2022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9/27/2022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9/27/2022</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9/27/2022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9/27/2022</a:t>
            </a:fld>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9/27/2022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a:t>Click to edit Master title style</a:t>
            </a:r>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descr="An empty placeholder to add an image. Click on the placeholder and select the image that you wish to add."/>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9/27/2022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1100">
                <a:solidFill>
                  <a:schemeClr val="tx1">
                    <a:lumMod val="85000"/>
                  </a:schemeClr>
                </a:solidFill>
              </a:defRPr>
            </a:lvl1pPr>
          </a:lstStyle>
          <a:p>
            <a:endParaRPr lang="en-US" dirty="0"/>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37CC0096-1860-4642-9CD2-0079EA5E7CD1}" type="datetimeFigureOut">
              <a:rPr lang="en-US" smtClean="0"/>
              <a:pPr/>
              <a:t>9/27/2022</a:t>
            </a:fld>
            <a:endParaRPr lang="en-US"/>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96952"/>
            <a:ext cx="10058400" cy="1711037"/>
          </a:xfrm>
        </p:spPr>
        <p:txBody>
          <a:bodyPr/>
          <a:lstStyle/>
          <a:p>
            <a:r>
              <a:rPr lang="en-GB" dirty="0"/>
              <a:t>R v Spencer </a:t>
            </a:r>
            <a:endParaRPr dirty="0"/>
          </a:p>
        </p:txBody>
      </p:sp>
      <p:sp>
        <p:nvSpPr>
          <p:cNvPr id="3" name="Subtitle 2"/>
          <p:cNvSpPr>
            <a:spLocks noGrp="1"/>
          </p:cNvSpPr>
          <p:nvPr>
            <p:ph type="subTitle" idx="1"/>
          </p:nvPr>
        </p:nvSpPr>
        <p:spPr>
          <a:xfrm>
            <a:off x="1066800" y="4797152"/>
            <a:ext cx="10058400" cy="685800"/>
          </a:xfrm>
        </p:spPr>
        <p:txBody>
          <a:bodyPr/>
          <a:lstStyle/>
          <a:p>
            <a:r>
              <a:rPr lang="en-GB" dirty="0"/>
              <a:t>By Stefan Davies</a:t>
            </a:r>
            <a:endParaRPr dirty="0"/>
          </a:p>
        </p:txBody>
      </p:sp>
    </p:spTree>
    <p:extLst>
      <p:ext uri="{BB962C8B-B14F-4D97-AF65-F5344CB8AC3E}">
        <p14:creationId xmlns:p14="http://schemas.microsoft.com/office/powerpoint/2010/main" val="24245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3472" y="404664"/>
            <a:ext cx="8928992" cy="998984"/>
          </a:xfrm>
        </p:spPr>
        <p:txBody>
          <a:bodyPr>
            <a:noAutofit/>
          </a:bodyPr>
          <a:lstStyle/>
          <a:p>
            <a:r>
              <a:rPr lang="en-GB" sz="5400" dirty="0"/>
              <a:t>1) Was there a search? </a:t>
            </a:r>
            <a:endParaRPr sz="5400" dirty="0"/>
          </a:p>
        </p:txBody>
      </p:sp>
      <p:sp>
        <p:nvSpPr>
          <p:cNvPr id="14" name="Content Placeholder 13"/>
          <p:cNvSpPr>
            <a:spLocks noGrp="1"/>
          </p:cNvSpPr>
          <p:nvPr>
            <p:ph idx="1"/>
          </p:nvPr>
        </p:nvSpPr>
        <p:spPr>
          <a:xfrm>
            <a:off x="929680" y="1556792"/>
            <a:ext cx="10332640" cy="5031432"/>
          </a:xfrm>
        </p:spPr>
        <p:txBody>
          <a:bodyPr>
            <a:normAutofit fontScale="92500" lnSpcReduction="20000"/>
          </a:bodyPr>
          <a:lstStyle/>
          <a:p>
            <a:pPr marL="514350" indent="-514350">
              <a:buFont typeface="+mj-lt"/>
              <a:buAutoNum type="arabicPeriod"/>
            </a:pPr>
            <a:r>
              <a:rPr lang="en-GB" sz="3000" dirty="0"/>
              <a:t>the subject matter of the alleged search: </a:t>
            </a:r>
            <a:r>
              <a:rPr lang="en-GB" sz="3000" dirty="0">
                <a:solidFill>
                  <a:srgbClr val="00B050"/>
                </a:solidFill>
              </a:rPr>
              <a:t>TBD</a:t>
            </a:r>
          </a:p>
          <a:p>
            <a:pPr marL="514350" indent="-514350">
              <a:buFont typeface="+mj-lt"/>
              <a:buAutoNum type="arabicPeriod"/>
            </a:pPr>
            <a:r>
              <a:rPr lang="en-GB" sz="3000" dirty="0"/>
              <a:t>the claimant’s interest in the subject matter; “Though he was not personally a party to the contract with the ISP, he had access to the Internet with the permission of the subscriber and his use of the Internet was by means of his own computer in his own place of residence.” (19)</a:t>
            </a:r>
          </a:p>
          <a:p>
            <a:pPr marL="514350" indent="-514350">
              <a:buFont typeface="+mj-lt"/>
              <a:buAutoNum type="arabicPeriod"/>
            </a:pPr>
            <a:r>
              <a:rPr lang="en-GB" sz="3000" dirty="0"/>
              <a:t>the claimant’s subjective expectation of privacy in the subject matter: “Mr. Spencer’s subjective expectation of privacy in his online activities can readily be inferred from his use of the network connection to transmit sensitive information.” (19) </a:t>
            </a:r>
          </a:p>
          <a:p>
            <a:pPr marL="514350" indent="-514350">
              <a:buFont typeface="+mj-lt"/>
              <a:buAutoNum type="arabicPeriod"/>
            </a:pPr>
            <a:r>
              <a:rPr lang="en-GB" sz="3000" dirty="0"/>
              <a:t>whether this subjective expectation of privacy was objectively reasonable, having regard to the totality of the circumstances: </a:t>
            </a:r>
            <a:r>
              <a:rPr lang="en-GB" sz="3000" dirty="0">
                <a:solidFill>
                  <a:srgbClr val="00B050"/>
                </a:solidFill>
              </a:rPr>
              <a:t>TBD</a:t>
            </a:r>
          </a:p>
          <a:p>
            <a:endParaRPr lang="en-GB" sz="3000" dirty="0"/>
          </a:p>
          <a:p>
            <a:endParaRPr lang="en-GB" sz="3000" dirty="0"/>
          </a:p>
        </p:txBody>
      </p:sp>
    </p:spTree>
    <p:extLst>
      <p:ext uri="{BB962C8B-B14F-4D97-AF65-F5344CB8AC3E}">
        <p14:creationId xmlns:p14="http://schemas.microsoft.com/office/powerpoint/2010/main" val="129415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3472" y="404664"/>
            <a:ext cx="8928992" cy="998984"/>
          </a:xfrm>
        </p:spPr>
        <p:txBody>
          <a:bodyPr>
            <a:noAutofit/>
          </a:bodyPr>
          <a:lstStyle/>
          <a:p>
            <a:r>
              <a:rPr lang="en-GB" sz="5400" dirty="0"/>
              <a:t>1) Was there a search? </a:t>
            </a:r>
            <a:endParaRPr sz="5400" dirty="0"/>
          </a:p>
        </p:txBody>
      </p:sp>
      <p:sp>
        <p:nvSpPr>
          <p:cNvPr id="14" name="Content Placeholder 13"/>
          <p:cNvSpPr>
            <a:spLocks noGrp="1"/>
          </p:cNvSpPr>
          <p:nvPr>
            <p:ph idx="1"/>
          </p:nvPr>
        </p:nvSpPr>
        <p:spPr>
          <a:xfrm>
            <a:off x="929680" y="1556792"/>
            <a:ext cx="10332640" cy="5031432"/>
          </a:xfrm>
        </p:spPr>
        <p:txBody>
          <a:bodyPr>
            <a:normAutofit/>
          </a:bodyPr>
          <a:lstStyle/>
          <a:p>
            <a:r>
              <a:rPr lang="en-GB" sz="3000" dirty="0"/>
              <a:t>“…The main dispute in this case thus turns on the A) subject matter of the search and whether Mr. Spencer’s B) subjective expectation of privacy was reasonable.” (20) </a:t>
            </a:r>
          </a:p>
          <a:p>
            <a:endParaRPr lang="en-GB" sz="3000" dirty="0"/>
          </a:p>
          <a:p>
            <a:r>
              <a:rPr lang="en-GB" sz="3000" dirty="0"/>
              <a:t>B) analysed in terms of these factors (not really organized this way): </a:t>
            </a:r>
          </a:p>
          <a:p>
            <a:pPr marL="0" indent="0">
              <a:buNone/>
            </a:pPr>
            <a:r>
              <a:rPr lang="en-GB" sz="3000" dirty="0"/>
              <a:t>	</a:t>
            </a:r>
            <a:r>
              <a:rPr lang="en-GB" sz="3000" dirty="0" err="1"/>
              <a:t>i</a:t>
            </a:r>
            <a:r>
              <a:rPr lang="en-GB" sz="3000" dirty="0"/>
              <a:t>) Nature of the privacy interests</a:t>
            </a:r>
          </a:p>
          <a:p>
            <a:pPr marL="0" indent="0">
              <a:buNone/>
            </a:pPr>
            <a:r>
              <a:rPr lang="en-GB" sz="3000" dirty="0"/>
              <a:t>	ii) Statutory and contractual frameworks (less clear)</a:t>
            </a:r>
          </a:p>
          <a:p>
            <a:endParaRPr lang="en-GB" sz="3000" dirty="0"/>
          </a:p>
          <a:p>
            <a:endParaRPr lang="en-GB" sz="3000" dirty="0"/>
          </a:p>
          <a:p>
            <a:endParaRPr lang="en-GB" sz="3000" dirty="0"/>
          </a:p>
        </p:txBody>
      </p:sp>
    </p:spTree>
    <p:extLst>
      <p:ext uri="{BB962C8B-B14F-4D97-AF65-F5344CB8AC3E}">
        <p14:creationId xmlns:p14="http://schemas.microsoft.com/office/powerpoint/2010/main" val="293723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1444" y="548680"/>
            <a:ext cx="10009112" cy="1647056"/>
          </a:xfrm>
        </p:spPr>
        <p:txBody>
          <a:bodyPr>
            <a:noAutofit/>
          </a:bodyPr>
          <a:lstStyle/>
          <a:p>
            <a:r>
              <a:rPr lang="en-GB" sz="5400" dirty="0"/>
              <a:t>A) Subject Matter of the Search </a:t>
            </a:r>
            <a:endParaRPr sz="5400" dirty="0"/>
          </a:p>
        </p:txBody>
      </p:sp>
      <p:sp>
        <p:nvSpPr>
          <p:cNvPr id="14" name="Content Placeholder 13"/>
          <p:cNvSpPr>
            <a:spLocks noGrp="1"/>
          </p:cNvSpPr>
          <p:nvPr>
            <p:ph idx="1"/>
          </p:nvPr>
        </p:nvSpPr>
        <p:spPr>
          <a:xfrm>
            <a:off x="947428" y="2291120"/>
            <a:ext cx="10297144" cy="4306232"/>
          </a:xfrm>
        </p:spPr>
        <p:txBody>
          <a:bodyPr>
            <a:normAutofit/>
          </a:bodyPr>
          <a:lstStyle/>
          <a:p>
            <a:r>
              <a:rPr lang="en-GB" sz="3000" dirty="0"/>
              <a:t>“The Court has looked at not only the nature of the precise information sought, but </a:t>
            </a:r>
            <a:r>
              <a:rPr lang="en-GB" sz="3000" b="1" dirty="0">
                <a:solidFill>
                  <a:srgbClr val="00B050"/>
                </a:solidFill>
              </a:rPr>
              <a:t>also at the nature of the information that it reveals</a:t>
            </a:r>
            <a:r>
              <a:rPr lang="en-GB" sz="3000" dirty="0"/>
              <a:t>” (26)</a:t>
            </a:r>
          </a:p>
          <a:p>
            <a:endParaRPr lang="en-GB" sz="3000" dirty="0"/>
          </a:p>
          <a:p>
            <a:r>
              <a:rPr lang="en-GB" sz="3000" dirty="0"/>
              <a:t>“The subject matter of the search was not simply a name and address of someone in a contractual relationship with Shaw. Rather, it was the </a:t>
            </a:r>
            <a:r>
              <a:rPr lang="en-GB" sz="3000" b="1" dirty="0">
                <a:solidFill>
                  <a:srgbClr val="00B050"/>
                </a:solidFill>
              </a:rPr>
              <a:t>identity of an Internet subscriber which corresponded to particular Internet usage</a:t>
            </a:r>
            <a:r>
              <a:rPr lang="en-GB" sz="3000" dirty="0"/>
              <a:t>” (32)</a:t>
            </a:r>
          </a:p>
          <a:p>
            <a:endParaRPr lang="en-GB" sz="3000" dirty="0"/>
          </a:p>
          <a:p>
            <a:endParaRPr lang="en-GB" sz="3000" dirty="0"/>
          </a:p>
          <a:p>
            <a:endParaRPr lang="en-GB" sz="3000" dirty="0"/>
          </a:p>
          <a:p>
            <a:endParaRPr lang="en-GB" sz="3000" dirty="0"/>
          </a:p>
        </p:txBody>
      </p:sp>
    </p:spTree>
    <p:extLst>
      <p:ext uri="{BB962C8B-B14F-4D97-AF65-F5344CB8AC3E}">
        <p14:creationId xmlns:p14="http://schemas.microsoft.com/office/powerpoint/2010/main" val="1049205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1444" y="548680"/>
            <a:ext cx="10009112" cy="1647056"/>
          </a:xfrm>
        </p:spPr>
        <p:txBody>
          <a:bodyPr>
            <a:noAutofit/>
          </a:bodyPr>
          <a:lstStyle/>
          <a:p>
            <a:r>
              <a:rPr lang="en-GB" sz="5400" dirty="0"/>
              <a:t>B) Reasonable Expectation of privacy? </a:t>
            </a:r>
            <a:endParaRPr sz="5400" dirty="0"/>
          </a:p>
        </p:txBody>
      </p:sp>
      <p:sp>
        <p:nvSpPr>
          <p:cNvPr id="14" name="Content Placeholder 13"/>
          <p:cNvSpPr>
            <a:spLocks noGrp="1"/>
          </p:cNvSpPr>
          <p:nvPr>
            <p:ph idx="1"/>
          </p:nvPr>
        </p:nvSpPr>
        <p:spPr>
          <a:xfrm>
            <a:off x="947428" y="2483806"/>
            <a:ext cx="10297144" cy="4306232"/>
          </a:xfrm>
        </p:spPr>
        <p:txBody>
          <a:bodyPr>
            <a:normAutofit/>
          </a:bodyPr>
          <a:lstStyle/>
          <a:p>
            <a:pPr marL="1257300" lvl="2" indent="-571500">
              <a:buFont typeface="+mj-lt"/>
              <a:buAutoNum type="romanLcPeriod"/>
            </a:pPr>
            <a:r>
              <a:rPr lang="en-GB" sz="3000" dirty="0"/>
              <a:t>Nature of the privacy interests</a:t>
            </a:r>
          </a:p>
          <a:p>
            <a:pPr marL="0" indent="0">
              <a:buNone/>
            </a:pPr>
            <a:r>
              <a:rPr lang="en-GB" sz="3000" dirty="0"/>
              <a:t>“The nature of the privacy interest does not depend on whether, in the particular case, privacy shelters legal or illegal activity. The analysis turns on the </a:t>
            </a:r>
            <a:r>
              <a:rPr lang="en-GB" sz="3000" b="1" dirty="0">
                <a:solidFill>
                  <a:srgbClr val="00B050"/>
                </a:solidFill>
              </a:rPr>
              <a:t>privacy of the area or the thing being searched and the impact of the search on its target</a:t>
            </a:r>
            <a:r>
              <a:rPr lang="en-GB" sz="3000" dirty="0"/>
              <a:t>, not the legal or illegal nature of the items sought.” (36)</a:t>
            </a:r>
          </a:p>
          <a:p>
            <a:endParaRPr lang="en-GB" sz="3000" dirty="0"/>
          </a:p>
        </p:txBody>
      </p:sp>
    </p:spTree>
    <p:extLst>
      <p:ext uri="{BB962C8B-B14F-4D97-AF65-F5344CB8AC3E}">
        <p14:creationId xmlns:p14="http://schemas.microsoft.com/office/powerpoint/2010/main" val="75542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1444" y="548680"/>
            <a:ext cx="10009112" cy="1647056"/>
          </a:xfrm>
        </p:spPr>
        <p:txBody>
          <a:bodyPr>
            <a:noAutofit/>
          </a:bodyPr>
          <a:lstStyle/>
          <a:p>
            <a:r>
              <a:rPr lang="en-GB" sz="5400" dirty="0"/>
              <a:t>B) Reasonable Expectation of privacy? </a:t>
            </a:r>
            <a:endParaRPr sz="5400" dirty="0"/>
          </a:p>
        </p:txBody>
      </p:sp>
      <p:sp>
        <p:nvSpPr>
          <p:cNvPr id="14" name="Content Placeholder 13"/>
          <p:cNvSpPr>
            <a:spLocks noGrp="1"/>
          </p:cNvSpPr>
          <p:nvPr>
            <p:ph idx="1"/>
          </p:nvPr>
        </p:nvSpPr>
        <p:spPr>
          <a:xfrm>
            <a:off x="947428" y="2348880"/>
            <a:ext cx="10297144" cy="1647056"/>
          </a:xfrm>
        </p:spPr>
        <p:txBody>
          <a:bodyPr>
            <a:normAutofit/>
          </a:bodyPr>
          <a:lstStyle/>
          <a:p>
            <a:pPr marL="1257300" lvl="2" indent="-571500">
              <a:buFont typeface="+mj-lt"/>
              <a:buAutoNum type="romanLcPeriod"/>
            </a:pPr>
            <a:r>
              <a:rPr lang="en-GB" sz="3000" dirty="0"/>
              <a:t>Nature of the privacy interests</a:t>
            </a:r>
          </a:p>
          <a:p>
            <a:pPr marL="685800" lvl="2" indent="0">
              <a:buNone/>
            </a:pPr>
            <a:endParaRPr lang="en-GB" sz="3000" dirty="0"/>
          </a:p>
          <a:p>
            <a:pPr marL="685800" lvl="2" indent="0">
              <a:buNone/>
            </a:pPr>
            <a:r>
              <a:rPr lang="en-GB" sz="3000" dirty="0"/>
              <a:t>Territorial, Personal, and </a:t>
            </a:r>
            <a:r>
              <a:rPr lang="en-GB" sz="3000" b="1" dirty="0">
                <a:solidFill>
                  <a:srgbClr val="00B050"/>
                </a:solidFill>
              </a:rPr>
              <a:t>Informational</a:t>
            </a:r>
          </a:p>
          <a:p>
            <a:endParaRPr lang="en-GB" sz="3000" dirty="0"/>
          </a:p>
        </p:txBody>
      </p:sp>
      <p:sp>
        <p:nvSpPr>
          <p:cNvPr id="4" name="Down Arrow 3">
            <a:extLst>
              <a:ext uri="{FF2B5EF4-FFF2-40B4-BE49-F238E27FC236}">
                <a16:creationId xmlns:a16="http://schemas.microsoft.com/office/drawing/2014/main" id="{E44C209C-9DB4-774C-BBB4-511652B3969B}"/>
              </a:ext>
            </a:extLst>
          </p:cNvPr>
          <p:cNvSpPr/>
          <p:nvPr/>
        </p:nvSpPr>
        <p:spPr>
          <a:xfrm rot="2409255" flipH="1">
            <a:off x="5361262" y="3835301"/>
            <a:ext cx="396000" cy="12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 name="Down Arrow 5">
            <a:extLst>
              <a:ext uri="{FF2B5EF4-FFF2-40B4-BE49-F238E27FC236}">
                <a16:creationId xmlns:a16="http://schemas.microsoft.com/office/drawing/2014/main" id="{3DA6AD49-69C9-537E-C37F-BCA1EA473774}"/>
              </a:ext>
            </a:extLst>
          </p:cNvPr>
          <p:cNvSpPr/>
          <p:nvPr/>
        </p:nvSpPr>
        <p:spPr>
          <a:xfrm flipH="1">
            <a:off x="6632738" y="3991998"/>
            <a:ext cx="396000" cy="12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a:extLst>
              <a:ext uri="{FF2B5EF4-FFF2-40B4-BE49-F238E27FC236}">
                <a16:creationId xmlns:a16="http://schemas.microsoft.com/office/drawing/2014/main" id="{F4A3A0BC-6B18-B9E9-3C1E-415E5CBD93DC}"/>
              </a:ext>
            </a:extLst>
          </p:cNvPr>
          <p:cNvSpPr/>
          <p:nvPr/>
        </p:nvSpPr>
        <p:spPr>
          <a:xfrm rot="19487549" flipH="1">
            <a:off x="7877094" y="3865079"/>
            <a:ext cx="396000" cy="12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8AEF0C6-EA95-64A4-7CF5-CA985DDEA288}"/>
              </a:ext>
            </a:extLst>
          </p:cNvPr>
          <p:cNvSpPr txBox="1"/>
          <p:nvPr/>
        </p:nvSpPr>
        <p:spPr>
          <a:xfrm>
            <a:off x="3863752" y="5178126"/>
            <a:ext cx="1512168" cy="553998"/>
          </a:xfrm>
          <a:prstGeom prst="rect">
            <a:avLst/>
          </a:prstGeom>
          <a:noFill/>
        </p:spPr>
        <p:txBody>
          <a:bodyPr wrap="square" rtlCol="0">
            <a:spAutoFit/>
          </a:bodyPr>
          <a:lstStyle/>
          <a:p>
            <a:r>
              <a:rPr lang="en-US" sz="3000" dirty="0"/>
              <a:t>Secrecy</a:t>
            </a:r>
          </a:p>
        </p:txBody>
      </p:sp>
      <p:sp>
        <p:nvSpPr>
          <p:cNvPr id="9" name="TextBox 8">
            <a:extLst>
              <a:ext uri="{FF2B5EF4-FFF2-40B4-BE49-F238E27FC236}">
                <a16:creationId xmlns:a16="http://schemas.microsoft.com/office/drawing/2014/main" id="{F8456176-3789-40E1-9913-C6181104BE26}"/>
              </a:ext>
            </a:extLst>
          </p:cNvPr>
          <p:cNvSpPr txBox="1"/>
          <p:nvPr/>
        </p:nvSpPr>
        <p:spPr>
          <a:xfrm>
            <a:off x="6105244" y="5362055"/>
            <a:ext cx="1512168" cy="553998"/>
          </a:xfrm>
          <a:prstGeom prst="rect">
            <a:avLst/>
          </a:prstGeom>
          <a:noFill/>
        </p:spPr>
        <p:txBody>
          <a:bodyPr wrap="square" rtlCol="0">
            <a:spAutoFit/>
          </a:bodyPr>
          <a:lstStyle/>
          <a:p>
            <a:r>
              <a:rPr lang="en-US" sz="3000" dirty="0"/>
              <a:t>Control</a:t>
            </a:r>
          </a:p>
        </p:txBody>
      </p:sp>
      <p:sp>
        <p:nvSpPr>
          <p:cNvPr id="10" name="TextBox 9">
            <a:extLst>
              <a:ext uri="{FF2B5EF4-FFF2-40B4-BE49-F238E27FC236}">
                <a16:creationId xmlns:a16="http://schemas.microsoft.com/office/drawing/2014/main" id="{E7E4C2F8-928E-E918-48C9-19E3F63F60DF}"/>
              </a:ext>
            </a:extLst>
          </p:cNvPr>
          <p:cNvSpPr txBox="1"/>
          <p:nvPr/>
        </p:nvSpPr>
        <p:spPr>
          <a:xfrm>
            <a:off x="7875874" y="5113980"/>
            <a:ext cx="1996711" cy="553998"/>
          </a:xfrm>
          <a:prstGeom prst="rect">
            <a:avLst/>
          </a:prstGeom>
          <a:noFill/>
        </p:spPr>
        <p:txBody>
          <a:bodyPr wrap="square" rtlCol="0">
            <a:spAutoFit/>
          </a:bodyPr>
          <a:lstStyle/>
          <a:p>
            <a:r>
              <a:rPr lang="en-US" sz="3000" b="1" dirty="0">
                <a:solidFill>
                  <a:srgbClr val="00B050"/>
                </a:solidFill>
              </a:rPr>
              <a:t>Anonymity</a:t>
            </a:r>
          </a:p>
        </p:txBody>
      </p:sp>
    </p:spTree>
    <p:extLst>
      <p:ext uri="{BB962C8B-B14F-4D97-AF65-F5344CB8AC3E}">
        <p14:creationId xmlns:p14="http://schemas.microsoft.com/office/powerpoint/2010/main" val="138991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1444" y="548680"/>
            <a:ext cx="10009112" cy="1647056"/>
          </a:xfrm>
        </p:spPr>
        <p:txBody>
          <a:bodyPr>
            <a:noAutofit/>
          </a:bodyPr>
          <a:lstStyle/>
          <a:p>
            <a:r>
              <a:rPr lang="en-GB" sz="5400" dirty="0"/>
              <a:t>B) Reasonable Expectation of privacy? </a:t>
            </a:r>
            <a:endParaRPr sz="5400" dirty="0"/>
          </a:p>
        </p:txBody>
      </p:sp>
      <p:sp>
        <p:nvSpPr>
          <p:cNvPr id="14" name="Content Placeholder 13"/>
          <p:cNvSpPr>
            <a:spLocks noGrp="1"/>
          </p:cNvSpPr>
          <p:nvPr>
            <p:ph idx="1"/>
          </p:nvPr>
        </p:nvSpPr>
        <p:spPr>
          <a:xfrm>
            <a:off x="947428" y="2348880"/>
            <a:ext cx="10909212" cy="3888432"/>
          </a:xfrm>
        </p:spPr>
        <p:txBody>
          <a:bodyPr>
            <a:normAutofit/>
          </a:bodyPr>
          <a:lstStyle/>
          <a:p>
            <a:pPr marL="1257300" lvl="2" indent="-571500">
              <a:buFont typeface="+mj-lt"/>
              <a:buAutoNum type="romanLcPeriod"/>
            </a:pPr>
            <a:r>
              <a:rPr lang="en-GB" sz="3000" dirty="0"/>
              <a:t>Nature of the privacy interests</a:t>
            </a:r>
          </a:p>
          <a:p>
            <a:pPr marL="685800" lvl="2" indent="0">
              <a:buNone/>
            </a:pPr>
            <a:endParaRPr lang="en-GB" sz="3000" dirty="0"/>
          </a:p>
          <a:p>
            <a:pPr marL="685800" lvl="2" indent="0">
              <a:buNone/>
            </a:pPr>
            <a:r>
              <a:rPr lang="en-GB" sz="3000" dirty="0">
                <a:solidFill>
                  <a:srgbClr val="00B050"/>
                </a:solidFill>
              </a:rPr>
              <a:t>Anonymity</a:t>
            </a:r>
          </a:p>
          <a:p>
            <a:pPr marL="685800" lvl="2" indent="0">
              <a:buNone/>
            </a:pPr>
            <a:endParaRPr lang="en-GB" sz="3000" dirty="0"/>
          </a:p>
          <a:p>
            <a:pPr lvl="2"/>
            <a:r>
              <a:rPr lang="en-GB" sz="3000" dirty="0"/>
              <a:t>Anonymous Surveys (42)</a:t>
            </a:r>
          </a:p>
          <a:p>
            <a:pPr lvl="2"/>
            <a:r>
              <a:rPr lang="en-GB" sz="3000" dirty="0"/>
              <a:t>Police informants (42)</a:t>
            </a:r>
          </a:p>
          <a:p>
            <a:pPr lvl="2"/>
            <a:endParaRPr lang="en-GB" sz="3000" dirty="0"/>
          </a:p>
          <a:p>
            <a:endParaRPr lang="en-GB" sz="3000" dirty="0"/>
          </a:p>
        </p:txBody>
      </p:sp>
    </p:spTree>
    <p:extLst>
      <p:ext uri="{BB962C8B-B14F-4D97-AF65-F5344CB8AC3E}">
        <p14:creationId xmlns:p14="http://schemas.microsoft.com/office/powerpoint/2010/main" val="219646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988" y="2348880"/>
            <a:ext cx="9144000" cy="5328592"/>
          </a:xfrm>
        </p:spPr>
        <p:txBody>
          <a:bodyPr>
            <a:noAutofit/>
          </a:bodyPr>
          <a:lstStyle/>
          <a:p>
            <a:pPr marL="514350" indent="-514350">
              <a:buFont typeface="+mj-lt"/>
              <a:buAutoNum type="romanLcPeriod" startAt="2"/>
            </a:pPr>
            <a:r>
              <a:rPr lang="en-GB" sz="3000" dirty="0"/>
              <a:t>Statutory and Contractual Frameworks</a:t>
            </a:r>
          </a:p>
          <a:p>
            <a:pPr marL="0" indent="0">
              <a:buNone/>
            </a:pPr>
            <a:r>
              <a:rPr lang="en-GB" dirty="0"/>
              <a:t>S7(3) For the purpose of clause 4.3 of Schedule 1, and despite the note that accompanies that clause, </a:t>
            </a:r>
            <a:r>
              <a:rPr lang="en-GB" dirty="0">
                <a:solidFill>
                  <a:srgbClr val="00B050"/>
                </a:solidFill>
              </a:rPr>
              <a:t>an organization may disclose personal information without the knowledge or consent of the individual only if the disclosure is</a:t>
            </a:r>
          </a:p>
          <a:p>
            <a:pPr marL="0" indent="0">
              <a:buNone/>
            </a:pPr>
            <a:r>
              <a:rPr lang="en-GB" dirty="0"/>
              <a:t>	(c.1) made to a government institution or part of a government institution 	that has made a request for the information, </a:t>
            </a:r>
            <a:r>
              <a:rPr lang="en-GB" dirty="0">
                <a:solidFill>
                  <a:srgbClr val="00B050"/>
                </a:solidFill>
              </a:rPr>
              <a:t>identified its lawful authority </a:t>
            </a:r>
            <a:r>
              <a:rPr lang="en-GB" dirty="0"/>
              <a:t>	to obtain the information and indicated that</a:t>
            </a:r>
          </a:p>
          <a:p>
            <a:pPr marL="0" indent="0">
              <a:buNone/>
            </a:pPr>
            <a:r>
              <a:rPr lang="en-GB" dirty="0"/>
              <a:t>		(ii) the disclosure is requested for the purpose of enforcing any 		law of Canada, a province or a foreign jurisdiction, carrying out an 		investigation relating to the enforcement of any such law or 		gathering intelligence for the purpose of enforcing any such law,</a:t>
            </a:r>
          </a:p>
          <a:p>
            <a:endParaRPr lang="en-GB" dirty="0"/>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B) Reasonable Expectation of privacy? </a:t>
            </a:r>
          </a:p>
        </p:txBody>
      </p:sp>
    </p:spTree>
    <p:extLst>
      <p:ext uri="{BB962C8B-B14F-4D97-AF65-F5344CB8AC3E}">
        <p14:creationId xmlns:p14="http://schemas.microsoft.com/office/powerpoint/2010/main" val="1870039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988" y="2348880"/>
            <a:ext cx="9144508" cy="3816424"/>
          </a:xfrm>
        </p:spPr>
        <p:txBody>
          <a:bodyPr>
            <a:noAutofit/>
          </a:bodyPr>
          <a:lstStyle/>
          <a:p>
            <a:pPr marL="514350" indent="-514350">
              <a:buFont typeface="+mj-lt"/>
              <a:buAutoNum type="romanLcPeriod" startAt="2"/>
            </a:pPr>
            <a:r>
              <a:rPr lang="en-GB" sz="3000" dirty="0"/>
              <a:t>Statutory and Contractual Frameworks</a:t>
            </a:r>
          </a:p>
          <a:p>
            <a:pPr marL="0" indent="0">
              <a:buNone/>
            </a:pPr>
            <a:r>
              <a:rPr lang="en-GB" sz="3000" dirty="0"/>
              <a:t>“…allows for disclosure without consent to a government institution where that institution has identified its </a:t>
            </a:r>
            <a:r>
              <a:rPr lang="en-GB" sz="3000" i="1" dirty="0">
                <a:solidFill>
                  <a:srgbClr val="00B050"/>
                </a:solidFill>
              </a:rPr>
              <a:t>lawful authority </a:t>
            </a:r>
            <a:r>
              <a:rPr lang="en-GB" sz="3000" dirty="0"/>
              <a:t>to obtain the information. But the issue is whether there was such lawful authority which in turn depends in part on whether there was a reasonable expectation of privacy with respect to the subscriber information.” (62)</a:t>
            </a:r>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B) Reasonable Expectation of privacy? </a:t>
            </a:r>
          </a:p>
        </p:txBody>
      </p:sp>
    </p:spTree>
    <p:extLst>
      <p:ext uri="{BB962C8B-B14F-4D97-AF65-F5344CB8AC3E}">
        <p14:creationId xmlns:p14="http://schemas.microsoft.com/office/powerpoint/2010/main" val="961732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988" y="2348880"/>
            <a:ext cx="9144508" cy="576064"/>
          </a:xfrm>
        </p:spPr>
        <p:txBody>
          <a:bodyPr>
            <a:noAutofit/>
          </a:bodyPr>
          <a:lstStyle/>
          <a:p>
            <a:pPr marL="514350" indent="-514350">
              <a:buFont typeface="+mj-lt"/>
              <a:buAutoNum type="romanLcPeriod" startAt="2"/>
            </a:pPr>
            <a:r>
              <a:rPr lang="en-GB" sz="3000" dirty="0"/>
              <a:t>Statutory and Contractual Frameworks</a:t>
            </a:r>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B) Reasonable Expectation of privacy? </a:t>
            </a:r>
          </a:p>
        </p:txBody>
      </p:sp>
      <p:sp>
        <p:nvSpPr>
          <p:cNvPr id="3" name="TextBox 2">
            <a:extLst>
              <a:ext uri="{FF2B5EF4-FFF2-40B4-BE49-F238E27FC236}">
                <a16:creationId xmlns:a16="http://schemas.microsoft.com/office/drawing/2014/main" id="{D9C04B17-314D-4FED-1943-D8511562CBBB}"/>
              </a:ext>
            </a:extLst>
          </p:cNvPr>
          <p:cNvSpPr txBox="1"/>
          <p:nvPr/>
        </p:nvSpPr>
        <p:spPr>
          <a:xfrm>
            <a:off x="4079776" y="3429000"/>
            <a:ext cx="3240360" cy="553998"/>
          </a:xfrm>
          <a:prstGeom prst="rect">
            <a:avLst/>
          </a:prstGeom>
          <a:noFill/>
        </p:spPr>
        <p:txBody>
          <a:bodyPr wrap="square" rtlCol="0">
            <a:spAutoFit/>
          </a:bodyPr>
          <a:lstStyle/>
          <a:p>
            <a:r>
              <a:rPr lang="en-US" sz="3000" dirty="0"/>
              <a:t>Lawful Authority</a:t>
            </a:r>
          </a:p>
        </p:txBody>
      </p:sp>
      <p:sp>
        <p:nvSpPr>
          <p:cNvPr id="4" name="Curved Left Arrow 3">
            <a:extLst>
              <a:ext uri="{FF2B5EF4-FFF2-40B4-BE49-F238E27FC236}">
                <a16:creationId xmlns:a16="http://schemas.microsoft.com/office/drawing/2014/main" id="{EE2D4F82-3C89-2B34-A02C-43C150A5FC48}"/>
              </a:ext>
            </a:extLst>
          </p:cNvPr>
          <p:cNvSpPr/>
          <p:nvPr/>
        </p:nvSpPr>
        <p:spPr>
          <a:xfrm>
            <a:off x="7320136" y="4077072"/>
            <a:ext cx="648072"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62DE4C3A-8AC9-9C1F-4144-EAFB6D5516F4}"/>
              </a:ext>
            </a:extLst>
          </p:cNvPr>
          <p:cNvSpPr txBox="1"/>
          <p:nvPr/>
        </p:nvSpPr>
        <p:spPr>
          <a:xfrm>
            <a:off x="4223792" y="4831992"/>
            <a:ext cx="2725116" cy="1477328"/>
          </a:xfrm>
          <a:prstGeom prst="rect">
            <a:avLst/>
          </a:prstGeom>
          <a:noFill/>
        </p:spPr>
        <p:txBody>
          <a:bodyPr wrap="square" rtlCol="0">
            <a:spAutoFit/>
          </a:bodyPr>
          <a:lstStyle/>
          <a:p>
            <a:r>
              <a:rPr lang="en-US" sz="3000" dirty="0"/>
              <a:t>Reasonable Expectation of privacy</a:t>
            </a:r>
          </a:p>
        </p:txBody>
      </p:sp>
      <p:sp>
        <p:nvSpPr>
          <p:cNvPr id="8" name="Curved Left Arrow 7">
            <a:extLst>
              <a:ext uri="{FF2B5EF4-FFF2-40B4-BE49-F238E27FC236}">
                <a16:creationId xmlns:a16="http://schemas.microsoft.com/office/drawing/2014/main" id="{3A5FD524-2209-5061-51AA-741BCE40D2BB}"/>
              </a:ext>
            </a:extLst>
          </p:cNvPr>
          <p:cNvSpPr/>
          <p:nvPr/>
        </p:nvSpPr>
        <p:spPr>
          <a:xfrm rot="10800000">
            <a:off x="3066070" y="4077072"/>
            <a:ext cx="648072"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0209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988" y="2348880"/>
            <a:ext cx="9144508" cy="3816424"/>
          </a:xfrm>
        </p:spPr>
        <p:txBody>
          <a:bodyPr>
            <a:noAutofit/>
          </a:bodyPr>
          <a:lstStyle/>
          <a:p>
            <a:pPr marL="514350" indent="-514350">
              <a:buFont typeface="+mj-lt"/>
              <a:buAutoNum type="romanLcPeriod" startAt="2"/>
            </a:pPr>
            <a:r>
              <a:rPr lang="en-GB" sz="3000" dirty="0"/>
              <a:t>Statutory and Contractual Frameworks</a:t>
            </a:r>
          </a:p>
          <a:p>
            <a:pPr marL="0" indent="0">
              <a:buNone/>
            </a:pPr>
            <a:r>
              <a:rPr lang="en-GB" sz="3000" dirty="0"/>
              <a:t>Conclusion: “…there is a reasonable expectation of privacy in the subscriber information. The disclosure of this information will often amount to the identification of a user with intimate or sensitive activities being carried out online, usually on the understanding that these activities would be anonymous.” (66) </a:t>
            </a:r>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B) Reasonable Expectation of privacy? </a:t>
            </a:r>
          </a:p>
        </p:txBody>
      </p:sp>
    </p:spTree>
    <p:extLst>
      <p:ext uri="{BB962C8B-B14F-4D97-AF65-F5344CB8AC3E}">
        <p14:creationId xmlns:p14="http://schemas.microsoft.com/office/powerpoint/2010/main" val="209599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332656"/>
            <a:ext cx="9144000" cy="1143000"/>
          </a:xfrm>
        </p:spPr>
        <p:txBody>
          <a:bodyPr>
            <a:normAutofit/>
          </a:bodyPr>
          <a:lstStyle/>
          <a:p>
            <a:r>
              <a:rPr lang="en-GB" sz="5400" dirty="0"/>
              <a:t>Key Themes</a:t>
            </a:r>
            <a:endParaRPr sz="5400" dirty="0"/>
          </a:p>
        </p:txBody>
      </p:sp>
      <p:sp>
        <p:nvSpPr>
          <p:cNvPr id="14" name="Content Placeholder 13"/>
          <p:cNvSpPr>
            <a:spLocks noGrp="1"/>
          </p:cNvSpPr>
          <p:nvPr>
            <p:ph idx="1"/>
          </p:nvPr>
        </p:nvSpPr>
        <p:spPr>
          <a:xfrm>
            <a:off x="1524000" y="2099918"/>
            <a:ext cx="9144000" cy="2337194"/>
          </a:xfrm>
        </p:spPr>
        <p:txBody>
          <a:bodyPr>
            <a:normAutofit/>
          </a:bodyPr>
          <a:lstStyle/>
          <a:p>
            <a:r>
              <a:rPr lang="en-GB" sz="3200" dirty="0"/>
              <a:t>Application of section 8 to internet</a:t>
            </a:r>
          </a:p>
          <a:p>
            <a:r>
              <a:rPr lang="en-GB" sz="3200" dirty="0"/>
              <a:t>Privacy as anonymity</a:t>
            </a:r>
            <a:endParaRPr sz="3200" dirty="0"/>
          </a:p>
        </p:txBody>
      </p:sp>
    </p:spTree>
    <p:extLst>
      <p:ext uri="{BB962C8B-B14F-4D97-AF65-F5344CB8AC3E}">
        <p14:creationId xmlns:p14="http://schemas.microsoft.com/office/powerpoint/2010/main" val="304282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480" y="2564904"/>
            <a:ext cx="9144508" cy="2520280"/>
          </a:xfrm>
        </p:spPr>
        <p:txBody>
          <a:bodyPr>
            <a:noAutofit/>
          </a:bodyPr>
          <a:lstStyle/>
          <a:p>
            <a:pPr marL="514350" indent="-514350">
              <a:buFont typeface="+mj-lt"/>
              <a:buAutoNum type="arabicPeriod"/>
            </a:pPr>
            <a:r>
              <a:rPr lang="en-GB" sz="3000" dirty="0"/>
              <a:t>authorized by law; </a:t>
            </a:r>
          </a:p>
          <a:p>
            <a:pPr marL="514350" indent="-514350">
              <a:buFont typeface="+mj-lt"/>
              <a:buAutoNum type="arabicPeriod"/>
            </a:pPr>
            <a:r>
              <a:rPr lang="en-GB" sz="3000" strike="sngStrike" dirty="0"/>
              <a:t>the law itself is reasonable</a:t>
            </a:r>
            <a:r>
              <a:rPr lang="en-GB" sz="3000" dirty="0"/>
              <a:t>; and </a:t>
            </a:r>
          </a:p>
          <a:p>
            <a:pPr marL="514350" indent="-514350">
              <a:buFont typeface="+mj-lt"/>
              <a:buAutoNum type="arabicPeriod"/>
            </a:pPr>
            <a:r>
              <a:rPr lang="en-GB" sz="3000" strike="sngStrike" dirty="0"/>
              <a:t>the manner in which the search is carried out is reasonable</a:t>
            </a:r>
          </a:p>
          <a:p>
            <a:pPr marL="0" indent="0">
              <a:buNone/>
            </a:pPr>
            <a:endParaRPr lang="en-GB" sz="3000" dirty="0"/>
          </a:p>
          <a:p>
            <a:pPr marL="0" indent="0">
              <a:buNone/>
            </a:pPr>
            <a:endParaRPr lang="en-GB" sz="3000" dirty="0"/>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2) Was the Search reasonable? </a:t>
            </a:r>
          </a:p>
        </p:txBody>
      </p:sp>
    </p:spTree>
    <p:extLst>
      <p:ext uri="{BB962C8B-B14F-4D97-AF65-F5344CB8AC3E}">
        <p14:creationId xmlns:p14="http://schemas.microsoft.com/office/powerpoint/2010/main" val="3095698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480" y="2564904"/>
            <a:ext cx="9144508" cy="3024336"/>
          </a:xfrm>
        </p:spPr>
        <p:txBody>
          <a:bodyPr>
            <a:noAutofit/>
          </a:bodyPr>
          <a:lstStyle/>
          <a:p>
            <a:pPr marL="0" indent="0">
              <a:buNone/>
            </a:pPr>
            <a:r>
              <a:rPr lang="en-GB" sz="3000" dirty="0"/>
              <a:t>Criminal Code: 487.014 (1) [Power of peace officer] For greater certainty, no production order is necessary for a peace officer or public officer enforcing or administering this or any other Act of Parliament to ask a person to voluntarily provide to the officer documents, data or information that the person is not prohibited by law from disclosing.</a:t>
            </a:r>
          </a:p>
          <a:p>
            <a:pPr marL="0" indent="0">
              <a:buNone/>
            </a:pPr>
            <a:endParaRPr lang="en-GB" sz="3000" dirty="0"/>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2) Was the Search reasonable? </a:t>
            </a:r>
          </a:p>
        </p:txBody>
      </p:sp>
    </p:spTree>
    <p:extLst>
      <p:ext uri="{BB962C8B-B14F-4D97-AF65-F5344CB8AC3E}">
        <p14:creationId xmlns:p14="http://schemas.microsoft.com/office/powerpoint/2010/main" val="239909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480" y="2196912"/>
            <a:ext cx="9144508" cy="4536504"/>
          </a:xfrm>
        </p:spPr>
        <p:txBody>
          <a:bodyPr>
            <a:noAutofit/>
          </a:bodyPr>
          <a:lstStyle/>
          <a:p>
            <a:pPr marL="0" indent="0">
              <a:buNone/>
            </a:pPr>
            <a:r>
              <a:rPr lang="en-GB" sz="3000" dirty="0"/>
              <a:t>S7(3)(c.1) “…made to a government institution or part of a government institution that has made a request for the information, </a:t>
            </a:r>
            <a:r>
              <a:rPr lang="en-GB" sz="3000" dirty="0">
                <a:solidFill>
                  <a:srgbClr val="00B050"/>
                </a:solidFill>
              </a:rPr>
              <a:t>identified its lawful authority to obtain </a:t>
            </a:r>
            <a:r>
              <a:rPr lang="en-GB" sz="3000" dirty="0"/>
              <a:t>the information and indicated that.”</a:t>
            </a:r>
          </a:p>
          <a:p>
            <a:pPr marL="0" indent="0">
              <a:buNone/>
            </a:pPr>
            <a:r>
              <a:rPr lang="en-GB" sz="3000" dirty="0"/>
              <a:t>“…PIPEDA’s protections become virtually meaningless in the face of a police request for personal information: the “lawful authority” is a simple request without power to compel and, because there was a simple request, the institution is no longer prohibited by law from disclosing the information.” (70)</a:t>
            </a:r>
          </a:p>
          <a:p>
            <a:pPr marL="0" indent="0">
              <a:buNone/>
            </a:pPr>
            <a:endParaRPr lang="en-GB" sz="3000" dirty="0"/>
          </a:p>
          <a:p>
            <a:pPr marL="0" indent="0">
              <a:buNone/>
            </a:pPr>
            <a:endParaRPr lang="en-GB" sz="3000" dirty="0"/>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1100556"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2) Was the Search reasonable? </a:t>
            </a:r>
          </a:p>
        </p:txBody>
      </p:sp>
    </p:spTree>
    <p:extLst>
      <p:ext uri="{BB962C8B-B14F-4D97-AF65-F5344CB8AC3E}">
        <p14:creationId xmlns:p14="http://schemas.microsoft.com/office/powerpoint/2010/main" val="2996345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15480" y="2196912"/>
            <a:ext cx="9144508" cy="3680360"/>
          </a:xfrm>
        </p:spPr>
        <p:txBody>
          <a:bodyPr>
            <a:noAutofit/>
          </a:bodyPr>
          <a:lstStyle/>
          <a:p>
            <a:pPr marL="0" indent="0">
              <a:buNone/>
            </a:pPr>
            <a:r>
              <a:rPr lang="en-GB" sz="3000" dirty="0"/>
              <a:t>“…</a:t>
            </a:r>
            <a:r>
              <a:rPr lang="en-GB" sz="3000" dirty="0">
                <a:solidFill>
                  <a:srgbClr val="00B050"/>
                </a:solidFill>
              </a:rPr>
              <a:t>there is a reasonable expectation of privacy in the subscriber information</a:t>
            </a:r>
            <a:r>
              <a:rPr lang="en-GB" sz="3000" dirty="0"/>
              <a:t>. The disclosure of this information will often amount to the identification of a user with intimate or sensitive activities being carried out online, usually on the </a:t>
            </a:r>
            <a:r>
              <a:rPr lang="en-GB" sz="3000" dirty="0">
                <a:solidFill>
                  <a:srgbClr val="00B050"/>
                </a:solidFill>
              </a:rPr>
              <a:t>understanding that these activities would be anonymous</a:t>
            </a:r>
            <a:r>
              <a:rPr lang="en-GB" sz="3000" dirty="0"/>
              <a:t>. A request by a police officer that an ISP voluntarily disclose such information amounts to a search.” (66)</a:t>
            </a:r>
          </a:p>
          <a:p>
            <a:pPr marL="0" indent="0">
              <a:buNone/>
            </a:pPr>
            <a:endParaRPr lang="en-GB" sz="3000" dirty="0"/>
          </a:p>
        </p:txBody>
      </p:sp>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548680"/>
            <a:ext cx="11100556"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2) Was the Search reasonable? </a:t>
            </a:r>
          </a:p>
        </p:txBody>
      </p:sp>
    </p:spTree>
    <p:extLst>
      <p:ext uri="{BB962C8B-B14F-4D97-AF65-F5344CB8AC3E}">
        <p14:creationId xmlns:p14="http://schemas.microsoft.com/office/powerpoint/2010/main" val="2325660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In Sum </a:t>
            </a:r>
          </a:p>
        </p:txBody>
      </p:sp>
      <p:sp>
        <p:nvSpPr>
          <p:cNvPr id="6" name="Content Placeholder 13">
            <a:extLst>
              <a:ext uri="{FF2B5EF4-FFF2-40B4-BE49-F238E27FC236}">
                <a16:creationId xmlns:a16="http://schemas.microsoft.com/office/drawing/2014/main" id="{D48B78A2-3B30-0340-97D3-0F086C87E760}"/>
              </a:ext>
            </a:extLst>
          </p:cNvPr>
          <p:cNvSpPr>
            <a:spLocks noGrp="1"/>
          </p:cNvSpPr>
          <p:nvPr>
            <p:ph idx="1"/>
          </p:nvPr>
        </p:nvSpPr>
        <p:spPr>
          <a:xfrm>
            <a:off x="929680" y="1644824"/>
            <a:ext cx="10332640" cy="5213176"/>
          </a:xfrm>
        </p:spPr>
        <p:txBody>
          <a:bodyPr>
            <a:normAutofit/>
          </a:bodyPr>
          <a:lstStyle/>
          <a:p>
            <a:pPr marL="514350" indent="-514350">
              <a:buAutoNum type="arabicPeriod"/>
            </a:pPr>
            <a:r>
              <a:rPr lang="en-GB" sz="3200" dirty="0"/>
              <a:t>Did the police obtaining the subscriber information matching the IP address from the ISP constitute a search? </a:t>
            </a:r>
            <a:r>
              <a:rPr lang="en-GB" sz="3200" dirty="0">
                <a:solidFill>
                  <a:srgbClr val="00B050"/>
                </a:solidFill>
              </a:rPr>
              <a:t>YES</a:t>
            </a:r>
          </a:p>
          <a:p>
            <a:pPr marL="514350" indent="-514350">
              <a:buAutoNum type="arabicPeriod"/>
            </a:pPr>
            <a:r>
              <a:rPr lang="en-GB" sz="3200" dirty="0"/>
              <a:t>If so, was the search authorized by law? </a:t>
            </a:r>
            <a:r>
              <a:rPr lang="en-GB" sz="3200" dirty="0">
                <a:solidFill>
                  <a:srgbClr val="00B050"/>
                </a:solidFill>
              </a:rPr>
              <a:t>NO</a:t>
            </a:r>
          </a:p>
          <a:p>
            <a:pPr marL="514350" indent="-514350">
              <a:buAutoNum type="arabicPeriod"/>
            </a:pPr>
            <a:r>
              <a:rPr lang="en-GB" sz="3200" dirty="0"/>
              <a:t>If not, should the evidence obtained as a result be excluded? </a:t>
            </a:r>
            <a:r>
              <a:rPr lang="en-GB" sz="3200" dirty="0">
                <a:solidFill>
                  <a:srgbClr val="00B050"/>
                </a:solidFill>
              </a:rPr>
              <a:t>NO</a:t>
            </a:r>
          </a:p>
          <a:p>
            <a:pPr marL="514350" indent="-514350">
              <a:buAutoNum type="arabicPeriod"/>
            </a:pPr>
            <a:r>
              <a:rPr lang="en-GB" sz="3200" dirty="0"/>
              <a:t>Did the trial judge err with respect to the fault element of the “making available” offence? </a:t>
            </a:r>
            <a:r>
              <a:rPr lang="en-GB" sz="3200" dirty="0">
                <a:solidFill>
                  <a:srgbClr val="00B050"/>
                </a:solidFill>
              </a:rPr>
              <a:t>YES</a:t>
            </a:r>
            <a:r>
              <a:rPr lang="en-GB" sz="3200" dirty="0"/>
              <a:t>, new trial ordered. </a:t>
            </a:r>
          </a:p>
          <a:p>
            <a:endParaRPr lang="en-GB" sz="3200" dirty="0"/>
          </a:p>
        </p:txBody>
      </p:sp>
    </p:spTree>
    <p:extLst>
      <p:ext uri="{BB962C8B-B14F-4D97-AF65-F5344CB8AC3E}">
        <p14:creationId xmlns:p14="http://schemas.microsoft.com/office/powerpoint/2010/main" val="2682382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Key takeaways </a:t>
            </a:r>
          </a:p>
        </p:txBody>
      </p:sp>
      <p:sp>
        <p:nvSpPr>
          <p:cNvPr id="6" name="Content Placeholder 13">
            <a:extLst>
              <a:ext uri="{FF2B5EF4-FFF2-40B4-BE49-F238E27FC236}">
                <a16:creationId xmlns:a16="http://schemas.microsoft.com/office/drawing/2014/main" id="{D48B78A2-3B30-0340-97D3-0F086C87E760}"/>
              </a:ext>
            </a:extLst>
          </p:cNvPr>
          <p:cNvSpPr>
            <a:spLocks noGrp="1"/>
          </p:cNvSpPr>
          <p:nvPr>
            <p:ph idx="1"/>
          </p:nvPr>
        </p:nvSpPr>
        <p:spPr>
          <a:xfrm>
            <a:off x="929680" y="1844824"/>
            <a:ext cx="10332640" cy="4248472"/>
          </a:xfrm>
        </p:spPr>
        <p:txBody>
          <a:bodyPr>
            <a:normAutofit/>
          </a:bodyPr>
          <a:lstStyle/>
          <a:p>
            <a:pPr marL="0" indent="0">
              <a:buNone/>
            </a:pPr>
            <a:r>
              <a:rPr lang="en-GB" sz="3200" dirty="0"/>
              <a:t>“Thus, anonymity may, depending on the totality of the circumstances, be the foundation of a privacy interest that engages constitutional protection against unreasonable search and seizure.” (48)</a:t>
            </a:r>
          </a:p>
          <a:p>
            <a:pPr marL="0" indent="0">
              <a:buNone/>
            </a:pPr>
            <a:endParaRPr lang="en-GB" sz="3200" dirty="0"/>
          </a:p>
          <a:p>
            <a:pPr marL="0" indent="0">
              <a:buNone/>
            </a:pPr>
            <a:r>
              <a:rPr lang="en-GB" sz="3200" dirty="0"/>
              <a:t>“…there is a reasonable expectation of privacy in the subscriber information” (66)</a:t>
            </a:r>
          </a:p>
        </p:txBody>
      </p:sp>
    </p:spTree>
    <p:extLst>
      <p:ext uri="{BB962C8B-B14F-4D97-AF65-F5344CB8AC3E}">
        <p14:creationId xmlns:p14="http://schemas.microsoft.com/office/powerpoint/2010/main" val="401946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88B06249-00EA-C377-39A9-69BB380F3D96}"/>
              </a:ext>
            </a:extLst>
          </p:cNvPr>
          <p:cNvSpPr txBox="1">
            <a:spLocks/>
          </p:cNvSpPr>
          <p:nvPr/>
        </p:nvSpPr>
        <p:spPr>
          <a:xfrm>
            <a:off x="1091444" y="0"/>
            <a:ext cx="10009112" cy="16470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a:lstStyle>
          <a:p>
            <a:r>
              <a:rPr lang="en-GB" sz="5400" dirty="0"/>
              <a:t>Questions</a:t>
            </a:r>
          </a:p>
        </p:txBody>
      </p:sp>
      <p:sp>
        <p:nvSpPr>
          <p:cNvPr id="6" name="Content Placeholder 13">
            <a:extLst>
              <a:ext uri="{FF2B5EF4-FFF2-40B4-BE49-F238E27FC236}">
                <a16:creationId xmlns:a16="http://schemas.microsoft.com/office/drawing/2014/main" id="{D48B78A2-3B30-0340-97D3-0F086C87E760}"/>
              </a:ext>
            </a:extLst>
          </p:cNvPr>
          <p:cNvSpPr>
            <a:spLocks noGrp="1"/>
          </p:cNvSpPr>
          <p:nvPr>
            <p:ph idx="1"/>
          </p:nvPr>
        </p:nvSpPr>
        <p:spPr>
          <a:xfrm>
            <a:off x="929680" y="1844824"/>
            <a:ext cx="10332640" cy="4032448"/>
          </a:xfrm>
        </p:spPr>
        <p:txBody>
          <a:bodyPr>
            <a:normAutofit lnSpcReduction="10000"/>
          </a:bodyPr>
          <a:lstStyle/>
          <a:p>
            <a:pPr marL="514350" indent="-514350">
              <a:buFont typeface="+mj-lt"/>
              <a:buAutoNum type="arabicPeriod"/>
            </a:pPr>
            <a:r>
              <a:rPr lang="en-GB" sz="3200" dirty="0"/>
              <a:t>As the Intervener of Public Prosecutions suggested, does recognizing a right to online anonymity create issues for enforcing online crime?  (49)</a:t>
            </a:r>
          </a:p>
          <a:p>
            <a:pPr marL="514350" indent="-514350">
              <a:buFont typeface="+mj-lt"/>
              <a:buAutoNum type="arabicPeriod"/>
            </a:pPr>
            <a:r>
              <a:rPr lang="en-GB" sz="3200" dirty="0"/>
              <a:t>Justice Cromwell argues that recognizing that there “may” be a right falls short of introducing a right. For this reason, the Intervener’s concern is unfounded. Do you agree? (49)</a:t>
            </a:r>
          </a:p>
          <a:p>
            <a:pPr marL="514350" indent="-514350">
              <a:buFont typeface="+mj-lt"/>
              <a:buAutoNum type="arabicPeriod"/>
            </a:pPr>
            <a:r>
              <a:rPr lang="en-GB" sz="3200" dirty="0"/>
              <a:t>Should there be a “right to anonymity”? </a:t>
            </a:r>
          </a:p>
        </p:txBody>
      </p:sp>
    </p:spTree>
    <p:extLst>
      <p:ext uri="{BB962C8B-B14F-4D97-AF65-F5344CB8AC3E}">
        <p14:creationId xmlns:p14="http://schemas.microsoft.com/office/powerpoint/2010/main" val="55172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GB" sz="5400" dirty="0"/>
              <a:t>Legislation</a:t>
            </a:r>
            <a:endParaRPr sz="5400" dirty="0"/>
          </a:p>
        </p:txBody>
      </p:sp>
      <p:sp>
        <p:nvSpPr>
          <p:cNvPr id="14" name="Content Placeholder 13"/>
          <p:cNvSpPr>
            <a:spLocks noGrp="1"/>
          </p:cNvSpPr>
          <p:nvPr>
            <p:ph idx="1"/>
          </p:nvPr>
        </p:nvSpPr>
        <p:spPr>
          <a:xfrm>
            <a:off x="1524000" y="2099918"/>
            <a:ext cx="9144000" cy="1143000"/>
          </a:xfrm>
        </p:spPr>
        <p:txBody>
          <a:bodyPr>
            <a:normAutofit/>
          </a:bodyPr>
          <a:lstStyle/>
          <a:p>
            <a:r>
              <a:rPr lang="en-GB" sz="3200" dirty="0"/>
              <a:t>S. 8 of the Charter, “everyone has the right to be secure against unreasonable search or seizure.”</a:t>
            </a:r>
            <a:endParaRPr sz="3200" dirty="0"/>
          </a:p>
        </p:txBody>
      </p:sp>
    </p:spTree>
    <p:extLst>
      <p:ext uri="{BB962C8B-B14F-4D97-AF65-F5344CB8AC3E}">
        <p14:creationId xmlns:p14="http://schemas.microsoft.com/office/powerpoint/2010/main" val="130082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332656"/>
            <a:ext cx="9144000" cy="1143000"/>
          </a:xfrm>
        </p:spPr>
        <p:txBody>
          <a:bodyPr>
            <a:normAutofit/>
          </a:bodyPr>
          <a:lstStyle/>
          <a:p>
            <a:r>
              <a:rPr lang="en-GB" sz="5400" dirty="0"/>
              <a:t>Legislation</a:t>
            </a:r>
            <a:endParaRPr sz="5400" dirty="0"/>
          </a:p>
        </p:txBody>
      </p:sp>
      <p:sp>
        <p:nvSpPr>
          <p:cNvPr id="14" name="Content Placeholder 13"/>
          <p:cNvSpPr>
            <a:spLocks noGrp="1"/>
          </p:cNvSpPr>
          <p:nvPr>
            <p:ph idx="1"/>
          </p:nvPr>
        </p:nvSpPr>
        <p:spPr>
          <a:xfrm>
            <a:off x="1510927" y="1600200"/>
            <a:ext cx="9144000" cy="5328592"/>
          </a:xfrm>
        </p:spPr>
        <p:txBody>
          <a:bodyPr>
            <a:noAutofit/>
          </a:bodyPr>
          <a:lstStyle/>
          <a:p>
            <a:pPr marL="0" indent="0">
              <a:buNone/>
            </a:pPr>
            <a:r>
              <a:rPr lang="en-GB" dirty="0"/>
              <a:t>PIPEDA</a:t>
            </a:r>
          </a:p>
          <a:p>
            <a:pPr marL="0" indent="0">
              <a:buNone/>
            </a:pPr>
            <a:r>
              <a:rPr lang="en-GB" dirty="0"/>
              <a:t>S7(3) For the purpose of clause 4.3 of Schedule 1, and despite the note that accompanies that clause, an organization may disclose personal information </a:t>
            </a:r>
            <a:r>
              <a:rPr lang="en-GB" dirty="0">
                <a:solidFill>
                  <a:srgbClr val="00B050"/>
                </a:solidFill>
              </a:rPr>
              <a:t>without the knowledge or consent of the individual </a:t>
            </a:r>
            <a:r>
              <a:rPr lang="en-GB" dirty="0"/>
              <a:t>only if the disclosure is</a:t>
            </a:r>
          </a:p>
          <a:p>
            <a:pPr marL="0" indent="0">
              <a:buNone/>
            </a:pPr>
            <a:r>
              <a:rPr lang="en-GB" dirty="0"/>
              <a:t>	(c.1) made to a government institution or part of a 	government institution 	that has made a request for the information</a:t>
            </a:r>
            <a:r>
              <a:rPr lang="en-GB" dirty="0">
                <a:solidFill>
                  <a:srgbClr val="00B050"/>
                </a:solidFill>
              </a:rPr>
              <a:t>, identified its lawful authority </a:t>
            </a:r>
            <a:r>
              <a:rPr lang="en-GB" dirty="0"/>
              <a:t>	to obtain the information and indicated that</a:t>
            </a:r>
          </a:p>
          <a:p>
            <a:pPr marL="0" indent="0">
              <a:buNone/>
            </a:pPr>
            <a:r>
              <a:rPr lang="en-GB" dirty="0"/>
              <a:t>		(ii) the disclosure is requested for the purpose of enforcing any 		law of Canada, a province or a foreign jurisdiction, carrying out an 		investigation relating to the enforcement of any such law or 		gathering intelligence for the purpose of enforcing any such law,</a:t>
            </a:r>
          </a:p>
          <a:p>
            <a:endParaRPr lang="en-GB" dirty="0"/>
          </a:p>
        </p:txBody>
      </p:sp>
    </p:spTree>
    <p:extLst>
      <p:ext uri="{BB962C8B-B14F-4D97-AF65-F5344CB8AC3E}">
        <p14:creationId xmlns:p14="http://schemas.microsoft.com/office/powerpoint/2010/main" val="295689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260648"/>
            <a:ext cx="9144000" cy="1143000"/>
          </a:xfrm>
        </p:spPr>
        <p:txBody>
          <a:bodyPr>
            <a:normAutofit/>
          </a:bodyPr>
          <a:lstStyle/>
          <a:p>
            <a:r>
              <a:rPr lang="en-GB" sz="5400" dirty="0"/>
              <a:t>Facts</a:t>
            </a:r>
            <a:endParaRPr sz="5400" dirty="0"/>
          </a:p>
        </p:txBody>
      </p:sp>
      <p:sp>
        <p:nvSpPr>
          <p:cNvPr id="14" name="Content Placeholder 13"/>
          <p:cNvSpPr>
            <a:spLocks noGrp="1"/>
          </p:cNvSpPr>
          <p:nvPr>
            <p:ph idx="1"/>
          </p:nvPr>
        </p:nvSpPr>
        <p:spPr>
          <a:xfrm>
            <a:off x="929680" y="1484784"/>
            <a:ext cx="10332640" cy="5112568"/>
          </a:xfrm>
        </p:spPr>
        <p:txBody>
          <a:bodyPr>
            <a:normAutofit fontScale="92500" lnSpcReduction="10000"/>
          </a:bodyPr>
          <a:lstStyle/>
          <a:p>
            <a:r>
              <a:rPr lang="en-GB" sz="3200" dirty="0"/>
              <a:t>Mr Spencer was living with his sister, connected to the internet through an account in her name. </a:t>
            </a:r>
          </a:p>
          <a:p>
            <a:r>
              <a:rPr lang="en-GB" sz="3200" dirty="0"/>
              <a:t>He used a file sharing program, LimeWire, to download child porn. LimeWire is a peer to peer file sharing program which allows users to share file directly with each other.</a:t>
            </a:r>
          </a:p>
          <a:p>
            <a:r>
              <a:rPr lang="en-GB" sz="3200" dirty="0"/>
              <a:t>Det. </a:t>
            </a:r>
            <a:r>
              <a:rPr lang="en-GB" sz="3200" dirty="0" err="1"/>
              <a:t>Parisien</a:t>
            </a:r>
            <a:r>
              <a:rPr lang="en-GB" sz="3200" dirty="0"/>
              <a:t> searched for anyone sharing child porn using software which allowed them to see what other users of the file-sharing program could see. </a:t>
            </a:r>
          </a:p>
          <a:p>
            <a:r>
              <a:rPr lang="en-GB" sz="3200" dirty="0"/>
              <a:t>Obtained IP addresses of people sharing child porn, matched them with approximate locations. </a:t>
            </a:r>
          </a:p>
          <a:p>
            <a:r>
              <a:rPr lang="en-GB" sz="3200" dirty="0"/>
              <a:t>One of them was Saskatoon, with Shaw as the ISP.</a:t>
            </a:r>
          </a:p>
        </p:txBody>
      </p:sp>
    </p:spTree>
    <p:extLst>
      <p:ext uri="{BB962C8B-B14F-4D97-AF65-F5344CB8AC3E}">
        <p14:creationId xmlns:p14="http://schemas.microsoft.com/office/powerpoint/2010/main" val="10560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260648"/>
            <a:ext cx="9144000" cy="1143000"/>
          </a:xfrm>
        </p:spPr>
        <p:txBody>
          <a:bodyPr>
            <a:normAutofit/>
          </a:bodyPr>
          <a:lstStyle/>
          <a:p>
            <a:r>
              <a:rPr lang="en-GB" sz="5400" dirty="0"/>
              <a:t>Facts(2)</a:t>
            </a:r>
            <a:endParaRPr sz="5400" dirty="0"/>
          </a:p>
        </p:txBody>
      </p:sp>
      <p:sp>
        <p:nvSpPr>
          <p:cNvPr id="14" name="Content Placeholder 13"/>
          <p:cNvSpPr>
            <a:spLocks noGrp="1"/>
          </p:cNvSpPr>
          <p:nvPr>
            <p:ph idx="1"/>
          </p:nvPr>
        </p:nvSpPr>
        <p:spPr>
          <a:xfrm>
            <a:off x="929680" y="1484784"/>
            <a:ext cx="10332640" cy="4997152"/>
          </a:xfrm>
        </p:spPr>
        <p:txBody>
          <a:bodyPr>
            <a:normAutofit fontScale="92500"/>
          </a:bodyPr>
          <a:lstStyle/>
          <a:p>
            <a:r>
              <a:rPr lang="en-GB" sz="3200" dirty="0"/>
              <a:t>Made “law enforcement request” to Shaw for the subscriber info, including name, address and telephone number pursuant to s.7(3)(c.1)(ii) of PIPEDA. </a:t>
            </a:r>
          </a:p>
          <a:p>
            <a:r>
              <a:rPr lang="en-GB" sz="3200" dirty="0"/>
              <a:t>It indicated the police were investigating an offence under CC C-46 pertaining to child porn. </a:t>
            </a:r>
          </a:p>
          <a:p>
            <a:r>
              <a:rPr lang="en-GB" sz="3200" dirty="0"/>
              <a:t>Shaw complied and provided info associated with IP address, Spencer’s sister. </a:t>
            </a:r>
          </a:p>
          <a:p>
            <a:r>
              <a:rPr lang="en-GB" sz="3200" dirty="0"/>
              <a:t>Police searched home and found 50 child porn images and 2 child porn videos, charging him with possession of child porn along with making it available over the internet. </a:t>
            </a:r>
          </a:p>
          <a:p>
            <a:endParaRPr lang="en-GB" sz="3200" dirty="0"/>
          </a:p>
        </p:txBody>
      </p:sp>
    </p:spTree>
    <p:extLst>
      <p:ext uri="{BB962C8B-B14F-4D97-AF65-F5344CB8AC3E}">
        <p14:creationId xmlns:p14="http://schemas.microsoft.com/office/powerpoint/2010/main" val="23020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260648"/>
            <a:ext cx="9144000" cy="1143000"/>
          </a:xfrm>
        </p:spPr>
        <p:txBody>
          <a:bodyPr>
            <a:normAutofit/>
          </a:bodyPr>
          <a:lstStyle/>
          <a:p>
            <a:r>
              <a:rPr lang="en-GB" sz="5400" dirty="0"/>
              <a:t>Issues</a:t>
            </a:r>
            <a:endParaRPr sz="5400" dirty="0"/>
          </a:p>
        </p:txBody>
      </p:sp>
      <p:sp>
        <p:nvSpPr>
          <p:cNvPr id="14" name="Content Placeholder 13"/>
          <p:cNvSpPr>
            <a:spLocks noGrp="1"/>
          </p:cNvSpPr>
          <p:nvPr>
            <p:ph idx="1"/>
          </p:nvPr>
        </p:nvSpPr>
        <p:spPr>
          <a:xfrm>
            <a:off x="929680" y="1384176"/>
            <a:ext cx="10332640" cy="5213176"/>
          </a:xfrm>
        </p:spPr>
        <p:txBody>
          <a:bodyPr>
            <a:normAutofit/>
          </a:bodyPr>
          <a:lstStyle/>
          <a:p>
            <a:pPr marL="514350" indent="-514350">
              <a:buAutoNum type="arabicPeriod"/>
            </a:pPr>
            <a:r>
              <a:rPr lang="en-GB" sz="3200" dirty="0"/>
              <a:t>Did the police obtaining the subscriber information matching the IP address from the ISP constitute a search? </a:t>
            </a:r>
            <a:r>
              <a:rPr lang="en-GB" sz="3200" dirty="0">
                <a:solidFill>
                  <a:srgbClr val="00B050"/>
                </a:solidFill>
              </a:rPr>
              <a:t>YES</a:t>
            </a:r>
          </a:p>
          <a:p>
            <a:pPr marL="514350" indent="-514350">
              <a:buAutoNum type="arabicPeriod"/>
            </a:pPr>
            <a:r>
              <a:rPr lang="en-GB" sz="3200" dirty="0"/>
              <a:t>If so, was the search authorized by law? </a:t>
            </a:r>
            <a:r>
              <a:rPr lang="en-GB" sz="3200" dirty="0">
                <a:solidFill>
                  <a:srgbClr val="00B050"/>
                </a:solidFill>
              </a:rPr>
              <a:t>NO</a:t>
            </a:r>
          </a:p>
          <a:p>
            <a:pPr marL="514350" indent="-514350">
              <a:buAutoNum type="arabicPeriod"/>
            </a:pPr>
            <a:r>
              <a:rPr lang="en-GB" sz="3200" dirty="0"/>
              <a:t>If not, should the evidence obtained as a result be excluded? </a:t>
            </a:r>
            <a:r>
              <a:rPr lang="en-GB" sz="3200" dirty="0">
                <a:solidFill>
                  <a:srgbClr val="00B050"/>
                </a:solidFill>
              </a:rPr>
              <a:t>NO</a:t>
            </a:r>
          </a:p>
          <a:p>
            <a:pPr marL="514350" indent="-514350">
              <a:buAutoNum type="arabicPeriod"/>
            </a:pPr>
            <a:r>
              <a:rPr lang="en-GB" sz="3200" dirty="0"/>
              <a:t>Did the trial judge err with respect to the fault element of the “making available” offence? </a:t>
            </a:r>
            <a:r>
              <a:rPr lang="en-GB" sz="3200" dirty="0">
                <a:solidFill>
                  <a:srgbClr val="00B050"/>
                </a:solidFill>
              </a:rPr>
              <a:t>YES</a:t>
            </a:r>
            <a:r>
              <a:rPr lang="en-GB" sz="3200" dirty="0"/>
              <a:t>, new trial ordered. </a:t>
            </a:r>
          </a:p>
          <a:p>
            <a:endParaRPr lang="en-GB" sz="3200" dirty="0"/>
          </a:p>
        </p:txBody>
      </p:sp>
    </p:spTree>
    <p:extLst>
      <p:ext uri="{BB962C8B-B14F-4D97-AF65-F5344CB8AC3E}">
        <p14:creationId xmlns:p14="http://schemas.microsoft.com/office/powerpoint/2010/main" val="1031414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260648"/>
            <a:ext cx="9144000" cy="1143000"/>
          </a:xfrm>
        </p:spPr>
        <p:txBody>
          <a:bodyPr>
            <a:normAutofit/>
          </a:bodyPr>
          <a:lstStyle/>
          <a:p>
            <a:r>
              <a:rPr lang="en-GB" sz="5400" dirty="0"/>
              <a:t>Was section 8 breached?</a:t>
            </a:r>
            <a:endParaRPr sz="5400" dirty="0"/>
          </a:p>
        </p:txBody>
      </p:sp>
      <p:sp>
        <p:nvSpPr>
          <p:cNvPr id="14" name="Content Placeholder 13"/>
          <p:cNvSpPr>
            <a:spLocks noGrp="1"/>
          </p:cNvSpPr>
          <p:nvPr>
            <p:ph idx="1"/>
          </p:nvPr>
        </p:nvSpPr>
        <p:spPr>
          <a:xfrm>
            <a:off x="929680" y="1556792"/>
            <a:ext cx="10332640" cy="4133056"/>
          </a:xfrm>
        </p:spPr>
        <p:txBody>
          <a:bodyPr>
            <a:normAutofit/>
          </a:bodyPr>
          <a:lstStyle/>
          <a:p>
            <a:pPr marL="0" indent="0">
              <a:buNone/>
            </a:pPr>
            <a:r>
              <a:rPr lang="en-CA" sz="3000" b="1" dirty="0">
                <a:effectLst/>
                <a:latin typeface="Calibri" panose="020F0502020204030204" pitchFamily="34" charset="0"/>
                <a:ea typeface="Calibri" panose="020F0502020204030204" pitchFamily="34" charset="0"/>
                <a:cs typeface="Times New Roman" panose="02020603050405020304" pitchFamily="18" charset="0"/>
              </a:rPr>
              <a:t>S. 8 of the </a:t>
            </a:r>
            <a:r>
              <a:rPr lang="en-CA" sz="3000" b="1" i="1" dirty="0">
                <a:effectLst/>
                <a:latin typeface="Calibri" panose="020F0502020204030204" pitchFamily="34" charset="0"/>
                <a:ea typeface="Calibri" panose="020F0502020204030204" pitchFamily="34" charset="0"/>
                <a:cs typeface="Times New Roman" panose="02020603050405020304" pitchFamily="18" charset="0"/>
              </a:rPr>
              <a:t>Charter</a:t>
            </a:r>
            <a:r>
              <a:rPr lang="en-CA" sz="3000" b="1" dirty="0">
                <a:effectLst/>
                <a:latin typeface="Calibri" panose="020F0502020204030204" pitchFamily="34" charset="0"/>
                <a:ea typeface="Calibri" panose="020F0502020204030204" pitchFamily="34" charset="0"/>
                <a:cs typeface="Times New Roman" panose="02020603050405020304" pitchFamily="18" charset="0"/>
              </a:rPr>
              <a:t>, </a:t>
            </a:r>
            <a:r>
              <a:rPr lang="en-CA" sz="3000" dirty="0">
                <a:effectLst/>
                <a:latin typeface="Calibri" panose="020F0502020204030204" pitchFamily="34" charset="0"/>
                <a:ea typeface="Calibri" panose="020F0502020204030204" pitchFamily="34" charset="0"/>
                <a:cs typeface="Times New Roman" panose="02020603050405020304" pitchFamily="18" charset="0"/>
              </a:rPr>
              <a:t>“everyone has the right to be secure against unreasonable search or seizure.”</a:t>
            </a:r>
          </a:p>
          <a:p>
            <a:pPr marL="342900" lvl="0" indent="-342900">
              <a:buFont typeface="+mj-lt"/>
              <a:buAutoNum type="arabicPeriod"/>
            </a:pPr>
            <a:r>
              <a:rPr lang="en-CA" sz="30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Was there a search or seizure? </a:t>
            </a:r>
            <a:endParaRPr lang="en-CA" sz="3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3000" dirty="0">
                <a:effectLst/>
                <a:latin typeface="Calibri" panose="020F0502020204030204" pitchFamily="34" charset="0"/>
                <a:ea typeface="Calibri" panose="020F0502020204030204" pitchFamily="34" charset="0"/>
                <a:cs typeface="Times New Roman" panose="02020603050405020304" pitchFamily="18" charset="0"/>
              </a:rPr>
              <a:t>If so, was the search or seizure reasonable? 3 elements: (1) authorized by law; (2) the law itself is reasonable; and (3) the manner in which the search is carried out is reasonable (</a:t>
            </a:r>
            <a:r>
              <a:rPr lang="en-CA" sz="3000" i="1" dirty="0">
                <a:effectLst/>
                <a:latin typeface="Calibri" panose="020F0502020204030204" pitchFamily="34" charset="0"/>
                <a:ea typeface="Calibri" panose="020F0502020204030204" pitchFamily="34" charset="0"/>
                <a:cs typeface="Times New Roman" panose="02020603050405020304" pitchFamily="18" charset="0"/>
              </a:rPr>
              <a:t>R v Collins</a:t>
            </a:r>
            <a:r>
              <a:rPr lang="en-CA" sz="3000" dirty="0">
                <a:effectLst/>
                <a:latin typeface="Calibri" panose="020F0502020204030204" pitchFamily="34" charset="0"/>
                <a:ea typeface="Calibri" panose="020F0502020204030204" pitchFamily="34" charset="0"/>
                <a:cs typeface="Times New Roman" panose="02020603050405020304" pitchFamily="18" charset="0"/>
              </a:rPr>
              <a:t>).</a:t>
            </a:r>
          </a:p>
          <a:p>
            <a:endParaRPr lang="en-GB" sz="3000" dirty="0"/>
          </a:p>
        </p:txBody>
      </p:sp>
    </p:spTree>
    <p:extLst>
      <p:ext uri="{BB962C8B-B14F-4D97-AF65-F5344CB8AC3E}">
        <p14:creationId xmlns:p14="http://schemas.microsoft.com/office/powerpoint/2010/main" val="285533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3472" y="260648"/>
            <a:ext cx="9144000" cy="1143000"/>
          </a:xfrm>
        </p:spPr>
        <p:txBody>
          <a:bodyPr>
            <a:normAutofit/>
          </a:bodyPr>
          <a:lstStyle/>
          <a:p>
            <a:r>
              <a:rPr lang="en-GB" sz="5400" dirty="0"/>
              <a:t>1) Was there a search?</a:t>
            </a:r>
            <a:endParaRPr sz="5400" dirty="0"/>
          </a:p>
        </p:txBody>
      </p:sp>
      <p:sp>
        <p:nvSpPr>
          <p:cNvPr id="14" name="Content Placeholder 13"/>
          <p:cNvSpPr>
            <a:spLocks noGrp="1"/>
          </p:cNvSpPr>
          <p:nvPr>
            <p:ph idx="1"/>
          </p:nvPr>
        </p:nvSpPr>
        <p:spPr>
          <a:xfrm>
            <a:off x="929680" y="1556792"/>
            <a:ext cx="10332640" cy="4680520"/>
          </a:xfrm>
        </p:spPr>
        <p:txBody>
          <a:bodyPr>
            <a:normAutofit lnSpcReduction="10000"/>
          </a:bodyPr>
          <a:lstStyle/>
          <a:p>
            <a:pPr marL="0" indent="0">
              <a:buNone/>
            </a:pPr>
            <a:r>
              <a:rPr lang="en-CA" sz="3000" dirty="0">
                <a:effectLst/>
                <a:latin typeface="Calibri" panose="020F0502020204030204" pitchFamily="34" charset="0"/>
                <a:ea typeface="Calibri" panose="020F0502020204030204" pitchFamily="34" charset="0"/>
                <a:cs typeface="Times New Roman" panose="02020603050405020304" pitchFamily="18" charset="0"/>
              </a:rPr>
              <a:t>“… whether, in the totality of the circumstances, Mr. Spencer had </a:t>
            </a:r>
            <a:r>
              <a:rPr lang="en-CA" sz="30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reasonable expectation of privacy</a:t>
            </a:r>
            <a:r>
              <a:rPr lang="en-CA" sz="3000" dirty="0">
                <a:effectLst/>
                <a:latin typeface="Calibri" panose="020F0502020204030204" pitchFamily="34" charset="0"/>
                <a:ea typeface="Calibri" panose="020F0502020204030204" pitchFamily="34" charset="0"/>
                <a:cs typeface="Times New Roman" panose="02020603050405020304" pitchFamily="18" charset="0"/>
              </a:rPr>
              <a:t> in the information provided to the police by Shaw. If he did, then obtaining that information was a search.” (16) </a:t>
            </a:r>
          </a:p>
          <a:p>
            <a:pPr marL="0" indent="0">
              <a:buNone/>
            </a:pPr>
            <a:r>
              <a:rPr lang="en-CA" sz="3000" dirty="0">
                <a:effectLst/>
                <a:latin typeface="Calibri" panose="020F0502020204030204" pitchFamily="34" charset="0"/>
                <a:ea typeface="Calibri" panose="020F0502020204030204" pitchFamily="34" charset="0"/>
                <a:cs typeface="Times New Roman" panose="02020603050405020304" pitchFamily="18" charset="0"/>
              </a:rPr>
              <a:t>“We assess whether there is a reasonable expectation of privacy in the totality of the circumstances by considering and weighing a large number of interrelated factors. These include both factors related to the </a:t>
            </a:r>
            <a:r>
              <a:rPr lang="en-CA" sz="3000" b="1" dirty="0">
                <a:effectLst/>
                <a:latin typeface="Calibri" panose="020F0502020204030204" pitchFamily="34" charset="0"/>
                <a:ea typeface="Calibri" panose="020F0502020204030204" pitchFamily="34" charset="0"/>
                <a:cs typeface="Times New Roman" panose="02020603050405020304" pitchFamily="18" charset="0"/>
              </a:rPr>
              <a:t>nature of the </a:t>
            </a:r>
            <a:r>
              <a:rPr lang="en-CA" sz="30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privacy interests implicated by the state action and factors more directly concerned with the expectation of privacy, both subjectively and objectively viewed</a:t>
            </a:r>
            <a:r>
              <a:rPr lang="en-CA" sz="3000" dirty="0">
                <a:effectLst/>
                <a:latin typeface="Calibri" panose="020F0502020204030204" pitchFamily="34" charset="0"/>
                <a:ea typeface="Calibri" panose="020F0502020204030204" pitchFamily="34" charset="0"/>
                <a:cs typeface="Times New Roman" panose="02020603050405020304" pitchFamily="18" charset="0"/>
              </a:rPr>
              <a:t>, in relation to those interests.” (17)</a:t>
            </a:r>
          </a:p>
          <a:p>
            <a:pPr marL="0" indent="0">
              <a:buNone/>
            </a:pPr>
            <a:endParaRPr lang="en-CA"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3000" dirty="0"/>
          </a:p>
        </p:txBody>
      </p:sp>
    </p:spTree>
    <p:extLst>
      <p:ext uri="{BB962C8B-B14F-4D97-AF65-F5344CB8AC3E}">
        <p14:creationId xmlns:p14="http://schemas.microsoft.com/office/powerpoint/2010/main" val="3791233782"/>
      </p:ext>
    </p:extLst>
  </p:cSld>
  <p:clrMapOvr>
    <a:masterClrMapping/>
  </p:clrMapOvr>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901026.potx" id="{FD85E87A-7813-4F67-9E59-69B5487A1910}" vid="{BDF94C36-3ACF-4CF1-939F-F4211E6D666F}"/>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 Computer 16x9</Template>
  <TotalTime>1436</TotalTime>
  <Words>1838</Words>
  <Application>Microsoft Office PowerPoint</Application>
  <PresentationFormat>Widescreen</PresentationFormat>
  <Paragraphs>109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Candara</vt:lpstr>
      <vt:lpstr>Consolas</vt:lpstr>
      <vt:lpstr>Tech Computer 16x9</vt:lpstr>
      <vt:lpstr>R v Spencer </vt:lpstr>
      <vt:lpstr>Key Themes</vt:lpstr>
      <vt:lpstr>Legislation</vt:lpstr>
      <vt:lpstr>Legislation</vt:lpstr>
      <vt:lpstr>Facts</vt:lpstr>
      <vt:lpstr>Facts(2)</vt:lpstr>
      <vt:lpstr>Issues</vt:lpstr>
      <vt:lpstr>Was section 8 breached?</vt:lpstr>
      <vt:lpstr>1) Was there a search?</vt:lpstr>
      <vt:lpstr>1) Was there a search? </vt:lpstr>
      <vt:lpstr>1) Was there a search? </vt:lpstr>
      <vt:lpstr>A) Subject Matter of the Search </vt:lpstr>
      <vt:lpstr>B) Reasonable Expectation of privacy? </vt:lpstr>
      <vt:lpstr>B) Reasonable Expectation of privacy? </vt:lpstr>
      <vt:lpstr>B) Reasonable Expectation of privacy?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 v Spencer</dc:title>
  <dc:creator>Stefan Davies</dc:creator>
  <cp:lastModifiedBy>Allen Mendelsohn</cp:lastModifiedBy>
  <cp:revision>7</cp:revision>
  <dcterms:created xsi:type="dcterms:W3CDTF">2022-09-26T19:48:26Z</dcterms:created>
  <dcterms:modified xsi:type="dcterms:W3CDTF">2022-09-27T19:51:38Z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