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embeddedFontLst>
    <p:embeddedFont>
      <p:font typeface="Raleway" pitchFamily="2" charset="77"/>
      <p:regular r:id="rId22"/>
      <p:bold r:id="rId23"/>
      <p:italic r:id="rId24"/>
      <p:boldItalic r:id="rId25"/>
    </p:embeddedFont>
    <p:embeddedFont>
      <p:font typeface="Raleway Medium" panose="020F0502020204030204" pitchFamily="34" charset="0"/>
      <p:regular r:id="rId26"/>
      <p:bold r:id="rId27"/>
      <p:italic r:id="rId28"/>
      <p:boldItalic r:id="rId29"/>
    </p:embeddedFont>
    <p:embeddedFont>
      <p:font typeface="Source Sans Pro" panose="020B0503030403020204" pitchFamily="34" charset="0"/>
      <p:regular r:id="rId30"/>
      <p:bold r:id="rId31"/>
      <p:italic r:id="rId32"/>
      <p:bold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56" d="100"/>
          <a:sy n="156" d="100"/>
        </p:scale>
        <p:origin x="360" y="16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21" Type="http://schemas.openxmlformats.org/officeDocument/2006/relationships/notesMaster" Target="notesMasters/notesMaster1.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font" Target="fonts/font11.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cb9a0b074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cb9a0b074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fedc2fa347_0_1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fedc2fa347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fedc2fa347_0_1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fedc2fa347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600">
                <a:solidFill>
                  <a:schemeClr val="dk1"/>
                </a:solidFill>
              </a:rPr>
              <a:t>In Summer 2021 the Government published a discussion guide that summarized the proposed approach to tackling this issue and a technical paper which would serve as a basis for the legislation (drafting instructions). </a:t>
            </a:r>
            <a:endParaRPr sz="1600">
              <a:solidFill>
                <a:schemeClr val="dk1"/>
              </a:solidFill>
            </a:endParaRPr>
          </a:p>
          <a:p>
            <a:pPr marL="0" lvl="0" indent="0" algn="just" rtl="0">
              <a:lnSpc>
                <a:spcPct val="115000"/>
              </a:lnSpc>
              <a:spcBef>
                <a:spcPts val="1200"/>
              </a:spcBef>
              <a:spcAft>
                <a:spcPts val="0"/>
              </a:spcAft>
              <a:buClr>
                <a:schemeClr val="dk1"/>
              </a:buClr>
              <a:buSzPts val="1100"/>
              <a:buFont typeface="Arial"/>
              <a:buNone/>
            </a:pPr>
            <a:endParaRPr sz="1000">
              <a:solidFill>
                <a:schemeClr val="dk1"/>
              </a:solidFill>
            </a:endParaRPr>
          </a:p>
          <a:p>
            <a:pPr marL="0" lvl="0" indent="0" algn="just" rtl="0">
              <a:lnSpc>
                <a:spcPct val="115000"/>
              </a:lnSpc>
              <a:spcBef>
                <a:spcPts val="800"/>
              </a:spcBef>
              <a:spcAft>
                <a:spcPts val="0"/>
              </a:spcAft>
              <a:buClr>
                <a:schemeClr val="dk1"/>
              </a:buClr>
              <a:buSzPts val="1100"/>
              <a:buFont typeface="Arial"/>
              <a:buNone/>
            </a:pPr>
            <a:r>
              <a:rPr lang="en" sz="1600">
                <a:solidFill>
                  <a:schemeClr val="dk1"/>
                </a:solidFill>
              </a:rPr>
              <a:t>Legislation would create new rules with regard to how social media platforms deal with illegal content, including hate speech. It would also involve assigning a regulator with the power to oversee the new legislation, and providing that regulator with a suite of compliance and enforcement tools.</a:t>
            </a:r>
            <a:endParaRPr sz="1600">
              <a:solidFill>
                <a:schemeClr val="dk1"/>
              </a:solidFill>
            </a:endParaRPr>
          </a:p>
          <a:p>
            <a:pPr marL="0" lvl="0" indent="0" algn="l" rtl="0">
              <a:spcBef>
                <a:spcPts val="80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fedc2fa347_0_1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fedc2fa347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But so far no one has clearly defined what a social media company is and what are online harms are.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155eb4e8cf5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155eb4e8cf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7000"/>
              </a:lnSpc>
              <a:spcBef>
                <a:spcPts val="0"/>
              </a:spcBef>
              <a:spcAft>
                <a:spcPts val="0"/>
              </a:spcAft>
              <a:buClr>
                <a:schemeClr val="dk1"/>
              </a:buClr>
              <a:buSzPts val="1100"/>
              <a:buFont typeface="Arial"/>
              <a:buNone/>
            </a:pPr>
            <a:r>
              <a:rPr lang="en" sz="1000">
                <a:solidFill>
                  <a:schemeClr val="dk1"/>
                </a:solidFill>
              </a:rPr>
              <a:t>The regulatory framework will provide a definition of online platforms (subjects of regulation). This would be broad in nature and capture services operating online whose primary purpose is to host, share, or curate content for users to discover or comment on. It would exclude private and encrypted communications (e.g. WhatsApp and Facebook Messenger) and secure communications (e.g., Telegram, Signal). It would further exclude services like video games, fitness apps or comment sections of online newspapers that might fall under elements of the broad legislated definition, but which are not part of the policy intent of the regulatory framework.</a:t>
            </a:r>
            <a:r>
              <a:rPr lang="en">
                <a:solidFill>
                  <a:schemeClr val="dk1"/>
                </a:solidFill>
              </a:rPr>
              <a:t>  </a:t>
            </a:r>
            <a:endParaRPr>
              <a:solidFill>
                <a:schemeClr val="dk1"/>
              </a:solidFill>
            </a:endParaRPr>
          </a:p>
          <a:p>
            <a:pPr marL="0" lvl="0" indent="0" algn="just" rtl="0">
              <a:lnSpc>
                <a:spcPct val="115000"/>
              </a:lnSpc>
              <a:spcBef>
                <a:spcPts val="800"/>
              </a:spcBef>
              <a:spcAft>
                <a:spcPts val="800"/>
              </a:spcAft>
              <a:buNone/>
            </a:pPr>
            <a:r>
              <a:rPr lang="en" sz="1000">
                <a:solidFill>
                  <a:schemeClr val="dk1"/>
                </a:solidFill>
              </a:rPr>
              <a:t>The framework would also grant the regulator discretion to determine how this definition is applied. The legislation would provide criteria to guide the regulator in determining which platforms to regulate. The regulator would then use the criteria to categorize platforms into classes. This process would also allow for future technological evolution regarding what constitutes an online platform. The precise criteria would be determined through consultation and guidance issued to the regulator through a GIC policy direction.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55eb4e8cf5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55eb4e8cf5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28600" algn="just" rtl="0">
              <a:lnSpc>
                <a:spcPct val="115000"/>
              </a:lnSpc>
              <a:spcBef>
                <a:spcPts val="0"/>
              </a:spcBef>
              <a:spcAft>
                <a:spcPts val="0"/>
              </a:spcAft>
              <a:buClr>
                <a:schemeClr val="dk1"/>
              </a:buClr>
              <a:buSzPts val="1100"/>
              <a:buFont typeface="Arial"/>
              <a:buNone/>
            </a:pPr>
            <a:r>
              <a:rPr lang="en" sz="1000" b="1">
                <a:solidFill>
                  <a:schemeClr val="dk1"/>
                </a:solidFill>
              </a:rPr>
              <a:t>1.</a:t>
            </a:r>
            <a:r>
              <a:rPr lang="en" sz="700">
                <a:solidFill>
                  <a:schemeClr val="dk1"/>
                </a:solidFill>
                <a:latin typeface="Times New Roman"/>
                <a:ea typeface="Times New Roman"/>
                <a:cs typeface="Times New Roman"/>
                <a:sym typeface="Times New Roman"/>
              </a:rPr>
              <a:t>     </a:t>
            </a:r>
            <a:r>
              <a:rPr lang="en" sz="1000" b="1">
                <a:solidFill>
                  <a:schemeClr val="dk1"/>
                </a:solidFill>
              </a:rPr>
              <a:t>Child sexual exploitative content </a:t>
            </a:r>
            <a:r>
              <a:rPr lang="en" sz="1000">
                <a:solidFill>
                  <a:schemeClr val="dk1"/>
                </a:solidFill>
              </a:rPr>
              <a:t>would be defined in relation to a range of offences under the </a:t>
            </a:r>
            <a:r>
              <a:rPr lang="en" sz="1000" i="1">
                <a:solidFill>
                  <a:schemeClr val="dk1"/>
                </a:solidFill>
              </a:rPr>
              <a:t>Criminal Code</a:t>
            </a:r>
            <a:r>
              <a:rPr lang="en" sz="1000">
                <a:solidFill>
                  <a:schemeClr val="dk1"/>
                </a:solidFill>
              </a:rPr>
              <a:t> including, child pornography, luring a child, and organizing around sexual offence against children</a:t>
            </a:r>
            <a:endParaRPr sz="1000">
              <a:solidFill>
                <a:schemeClr val="dk1"/>
              </a:solidFill>
            </a:endParaRPr>
          </a:p>
          <a:p>
            <a:pPr marL="457200" lvl="0" indent="-228600" algn="just" rtl="0">
              <a:lnSpc>
                <a:spcPct val="115000"/>
              </a:lnSpc>
              <a:spcBef>
                <a:spcPts val="0"/>
              </a:spcBef>
              <a:spcAft>
                <a:spcPts val="0"/>
              </a:spcAft>
              <a:buClr>
                <a:schemeClr val="dk1"/>
              </a:buClr>
              <a:buSzPts val="1100"/>
              <a:buFont typeface="Arial"/>
              <a:buNone/>
            </a:pPr>
            <a:r>
              <a:rPr lang="en" sz="1000" b="1">
                <a:solidFill>
                  <a:schemeClr val="dk1"/>
                </a:solidFill>
              </a:rPr>
              <a:t>2.</a:t>
            </a:r>
            <a:r>
              <a:rPr lang="en" sz="700">
                <a:solidFill>
                  <a:schemeClr val="dk1"/>
                </a:solidFill>
                <a:latin typeface="Times New Roman"/>
                <a:ea typeface="Times New Roman"/>
                <a:cs typeface="Times New Roman"/>
                <a:sym typeface="Times New Roman"/>
              </a:rPr>
              <a:t>     </a:t>
            </a:r>
            <a:r>
              <a:rPr lang="en" sz="1000" b="1">
                <a:solidFill>
                  <a:schemeClr val="dk1"/>
                </a:solidFill>
              </a:rPr>
              <a:t>Terrorist propaganda </a:t>
            </a:r>
            <a:r>
              <a:rPr lang="en" sz="1000">
                <a:solidFill>
                  <a:schemeClr val="dk1"/>
                </a:solidFill>
              </a:rPr>
              <a:t>would refer to the </a:t>
            </a:r>
            <a:r>
              <a:rPr lang="en" sz="1000" i="1">
                <a:solidFill>
                  <a:schemeClr val="dk1"/>
                </a:solidFill>
              </a:rPr>
              <a:t>Criminal Code </a:t>
            </a:r>
            <a:r>
              <a:rPr lang="en" sz="1000">
                <a:solidFill>
                  <a:schemeClr val="dk1"/>
                </a:solidFill>
              </a:rPr>
              <a:t>on terrorist propaganda as “any writing, sign, visible representation or audio recording that counsels the commission of a terrorism offence” </a:t>
            </a:r>
            <a:endParaRPr sz="1000">
              <a:solidFill>
                <a:schemeClr val="dk1"/>
              </a:solidFill>
            </a:endParaRPr>
          </a:p>
          <a:p>
            <a:pPr marL="457200" lvl="0" indent="-228600" algn="just" rtl="0">
              <a:lnSpc>
                <a:spcPct val="115000"/>
              </a:lnSpc>
              <a:spcBef>
                <a:spcPts val="0"/>
              </a:spcBef>
              <a:spcAft>
                <a:spcPts val="0"/>
              </a:spcAft>
              <a:buClr>
                <a:schemeClr val="dk1"/>
              </a:buClr>
              <a:buSzPts val="1100"/>
              <a:buFont typeface="Arial"/>
              <a:buNone/>
            </a:pPr>
            <a:r>
              <a:rPr lang="en" sz="1000" b="1">
                <a:solidFill>
                  <a:schemeClr val="dk1"/>
                </a:solidFill>
              </a:rPr>
              <a:t>3.</a:t>
            </a:r>
            <a:r>
              <a:rPr lang="en" sz="700">
                <a:solidFill>
                  <a:schemeClr val="dk1"/>
                </a:solidFill>
                <a:latin typeface="Times New Roman"/>
                <a:ea typeface="Times New Roman"/>
                <a:cs typeface="Times New Roman"/>
                <a:sym typeface="Times New Roman"/>
              </a:rPr>
              <a:t>     </a:t>
            </a:r>
            <a:r>
              <a:rPr lang="en" sz="1000" b="1">
                <a:solidFill>
                  <a:schemeClr val="dk1"/>
                </a:solidFill>
              </a:rPr>
              <a:t>Content that incites violence or aims to radicalize violence </a:t>
            </a:r>
            <a:r>
              <a:rPr lang="en" sz="1000">
                <a:solidFill>
                  <a:schemeClr val="dk1"/>
                </a:solidFill>
              </a:rPr>
              <a:t>would refer to the </a:t>
            </a:r>
            <a:r>
              <a:rPr lang="en" sz="1000" i="1">
                <a:solidFill>
                  <a:schemeClr val="dk1"/>
                </a:solidFill>
              </a:rPr>
              <a:t>Criminal Code </a:t>
            </a:r>
            <a:r>
              <a:rPr lang="en" sz="1000">
                <a:solidFill>
                  <a:schemeClr val="dk1"/>
                </a:solidFill>
              </a:rPr>
              <a:t>provision that create criminal liability for any person who counsels the commission of any crime in the </a:t>
            </a:r>
            <a:r>
              <a:rPr lang="en" sz="1000" i="1">
                <a:solidFill>
                  <a:schemeClr val="dk1"/>
                </a:solidFill>
              </a:rPr>
              <a:t>Code</a:t>
            </a:r>
            <a:endParaRPr sz="1000" i="1">
              <a:solidFill>
                <a:schemeClr val="dk1"/>
              </a:solidFill>
            </a:endParaRPr>
          </a:p>
          <a:p>
            <a:pPr marL="457200" lvl="0" indent="-228600" algn="just" rtl="0">
              <a:lnSpc>
                <a:spcPct val="115000"/>
              </a:lnSpc>
              <a:spcBef>
                <a:spcPts val="0"/>
              </a:spcBef>
              <a:spcAft>
                <a:spcPts val="0"/>
              </a:spcAft>
              <a:buClr>
                <a:schemeClr val="dk1"/>
              </a:buClr>
              <a:buSzPts val="1100"/>
              <a:buFont typeface="Arial"/>
              <a:buNone/>
            </a:pPr>
            <a:r>
              <a:rPr lang="en" sz="1000" b="1">
                <a:solidFill>
                  <a:schemeClr val="dk1"/>
                </a:solidFill>
              </a:rPr>
              <a:t>4.</a:t>
            </a:r>
            <a:r>
              <a:rPr lang="en" sz="700">
                <a:solidFill>
                  <a:schemeClr val="dk1"/>
                </a:solidFill>
                <a:latin typeface="Times New Roman"/>
                <a:ea typeface="Times New Roman"/>
                <a:cs typeface="Times New Roman"/>
                <a:sym typeface="Times New Roman"/>
              </a:rPr>
              <a:t>     </a:t>
            </a:r>
            <a:r>
              <a:rPr lang="en" sz="1000" b="1">
                <a:solidFill>
                  <a:schemeClr val="dk1"/>
                </a:solidFill>
              </a:rPr>
              <a:t>Non-consensual sharing of intimate images </a:t>
            </a:r>
            <a:r>
              <a:rPr lang="en" sz="1000">
                <a:solidFill>
                  <a:schemeClr val="dk1"/>
                </a:solidFill>
              </a:rPr>
              <a:t>would be defined to capture the criminal law offence set out in the </a:t>
            </a:r>
            <a:r>
              <a:rPr lang="en" sz="1000" i="1">
                <a:solidFill>
                  <a:schemeClr val="dk1"/>
                </a:solidFill>
              </a:rPr>
              <a:t>Criminal Code </a:t>
            </a:r>
            <a:r>
              <a:rPr lang="en" sz="1000">
                <a:solidFill>
                  <a:schemeClr val="dk1"/>
                </a:solidFill>
              </a:rPr>
              <a:t>pertaining to knowingly publishing, distributing, transmitting, selling, making available or advertising an intimate image of a person knowing that the person depicted in the image did not give their consent to that conduct, or being reckless as to whether or not that person gave their consent to that conduct. </a:t>
            </a:r>
            <a:endParaRPr sz="1000">
              <a:solidFill>
                <a:schemeClr val="dk1"/>
              </a:solidFill>
            </a:endParaRPr>
          </a:p>
          <a:p>
            <a:pPr marL="457200" lvl="0" indent="-228600" algn="just" rtl="0">
              <a:lnSpc>
                <a:spcPct val="115000"/>
              </a:lnSpc>
              <a:spcBef>
                <a:spcPts val="0"/>
              </a:spcBef>
              <a:spcAft>
                <a:spcPts val="1000"/>
              </a:spcAft>
              <a:buNone/>
            </a:pPr>
            <a:r>
              <a:rPr lang="en" sz="1000" b="1">
                <a:solidFill>
                  <a:schemeClr val="dk1"/>
                </a:solidFill>
              </a:rPr>
              <a:t>5.</a:t>
            </a:r>
            <a:r>
              <a:rPr lang="en" sz="700">
                <a:solidFill>
                  <a:schemeClr val="dk1"/>
                </a:solidFill>
                <a:latin typeface="Times New Roman"/>
                <a:ea typeface="Times New Roman"/>
                <a:cs typeface="Times New Roman"/>
                <a:sym typeface="Times New Roman"/>
              </a:rPr>
              <a:t>     </a:t>
            </a:r>
            <a:r>
              <a:rPr lang="en" sz="1000" b="1">
                <a:solidFill>
                  <a:schemeClr val="dk1"/>
                </a:solidFill>
              </a:rPr>
              <a:t>Hate speech </a:t>
            </a:r>
            <a:r>
              <a:rPr lang="en" sz="1000">
                <a:solidFill>
                  <a:schemeClr val="dk1"/>
                </a:solidFill>
              </a:rPr>
              <a:t>would be defined as speech that expresses extreme detestation or vilification of persons on a prohibited ground of discrimination. The definition will follow the Supreme Court of Canada’s hate speech jurisprudence and would be aligned with what is proposed under the re-institution of s.13 of the Canadian Human Rights Act (CHRA).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fedc2fa347_0_1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fedc2fa347_0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2100" algn="l" rtl="0">
              <a:spcBef>
                <a:spcPts val="0"/>
              </a:spcBef>
              <a:spcAft>
                <a:spcPts val="0"/>
              </a:spcAft>
              <a:buClr>
                <a:schemeClr val="dk1"/>
              </a:buClr>
              <a:buSzPts val="1000"/>
              <a:buAutoNum type="arabicPeriod"/>
            </a:pPr>
            <a:r>
              <a:rPr lang="en" sz="1000" b="1">
                <a:solidFill>
                  <a:schemeClr val="dk1"/>
                </a:solidFill>
              </a:rPr>
              <a:t>Establish</a:t>
            </a:r>
            <a:r>
              <a:rPr lang="en" sz="1000">
                <a:solidFill>
                  <a:schemeClr val="dk1"/>
                </a:solidFill>
              </a:rPr>
              <a:t> an independent council, tentatively named the Canadian Digital Recourse Commission, at arms-length from both the regulator and platforms. This council would intake appeals from users, flaggers, and civil society organizations who disagree with a content moderation decision of a social media platform, but only once they have exhausted platform-administered processes. It would provide independent, non-judicial recourse in the form of binding content takedown decisions for flaggers harmed by a given piece of content, as well as for users who perceive their expressive rights to be limited by a platform’s content moderation decision.</a:t>
            </a:r>
            <a:endParaRPr sz="1000">
              <a:solidFill>
                <a:schemeClr val="dk1"/>
              </a:solidFill>
            </a:endParaRPr>
          </a:p>
          <a:p>
            <a:pPr marL="457200" lvl="0" indent="-292100" algn="l" rtl="0">
              <a:spcBef>
                <a:spcPts val="0"/>
              </a:spcBef>
              <a:spcAft>
                <a:spcPts val="0"/>
              </a:spcAft>
              <a:buClr>
                <a:schemeClr val="dk1"/>
              </a:buClr>
              <a:buSzPts val="1000"/>
              <a:buAutoNum type="arabicPeriod"/>
            </a:pPr>
            <a:r>
              <a:rPr lang="en" sz="1000" b="1">
                <a:solidFill>
                  <a:schemeClr val="dk1"/>
                </a:solidFill>
              </a:rPr>
              <a:t>An Advisory Council</a:t>
            </a:r>
            <a:r>
              <a:rPr lang="en" sz="1000">
                <a:solidFill>
                  <a:schemeClr val="dk1"/>
                </a:solidFill>
              </a:rPr>
              <a:t> would be created to support and advise the Digital Safety Commissioner and the CDRC. The Advisory Council would advise the Digital Safety Commissioner on emerging industry trends and technologies, content-moderation standards, and the CDRC on specific content moderation decisions. </a:t>
            </a:r>
            <a:endParaRPr sz="1000">
              <a:solidFill>
                <a:schemeClr val="dk1"/>
              </a:solidFill>
            </a:endParaRPr>
          </a:p>
          <a:p>
            <a:pPr marL="457200" lvl="0" indent="-292100" algn="l" rtl="0">
              <a:spcBef>
                <a:spcPts val="0"/>
              </a:spcBef>
              <a:spcAft>
                <a:spcPts val="0"/>
              </a:spcAft>
              <a:buClr>
                <a:schemeClr val="dk1"/>
              </a:buClr>
              <a:buSzPts val="1000"/>
              <a:buAutoNum type="arabicPeriod"/>
            </a:pPr>
            <a:r>
              <a:rPr lang="en" sz="1000" b="1">
                <a:solidFill>
                  <a:schemeClr val="dk1"/>
                </a:solidFill>
              </a:rPr>
              <a:t>The regulator</a:t>
            </a:r>
            <a:r>
              <a:rPr lang="en" sz="1000">
                <a:solidFill>
                  <a:schemeClr val="dk1"/>
                </a:solidFill>
              </a:rPr>
              <a:t> would be empowered to recommend that companies adopt best practices in the field of online harm reduction through changes or updates to older design features or implementation of new features. </a:t>
            </a:r>
            <a:endParaRPr sz="1000">
              <a:solidFill>
                <a:schemeClr val="dk1"/>
              </a:solidFill>
            </a:endParaRPr>
          </a:p>
          <a:p>
            <a:pPr marL="457200" lvl="0" indent="-292100" algn="l" rtl="0">
              <a:spcBef>
                <a:spcPts val="0"/>
              </a:spcBef>
              <a:spcAft>
                <a:spcPts val="0"/>
              </a:spcAft>
              <a:buClr>
                <a:schemeClr val="dk1"/>
              </a:buClr>
              <a:buSzPts val="1000"/>
              <a:buAutoNum type="arabicPeriod"/>
            </a:pPr>
            <a:r>
              <a:rPr lang="en" sz="1000" b="1">
                <a:solidFill>
                  <a:schemeClr val="dk1"/>
                </a:solidFill>
              </a:rPr>
              <a:t>Baseline</a:t>
            </a:r>
            <a:r>
              <a:rPr lang="en" sz="1000">
                <a:solidFill>
                  <a:schemeClr val="dk1"/>
                </a:solidFill>
              </a:rPr>
              <a:t> twenty-four hour requirement for social media platforms to remove harmful content on their services, while empowering the Digital Safety Commissioner to amend this timeframe as needed.</a:t>
            </a:r>
            <a:endParaRPr sz="1000">
              <a:solidFill>
                <a:schemeClr val="dk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fedc2fa347_0_1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fedc2fa347_0_1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Stakeholders were unhappy with the minimal amount of consultation. </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 sz="1400"/>
              <a:t>Also a lot of concern about the chilling effects this proposal could have on freedom of expression (possibility of over-censorship by platforms who, fearing sanctions by the regulator, would take down significant amount of content that is borderline or grey area) </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 sz="1400"/>
              <a:t>Further risk of non-compliance by foreign based platforms. </a:t>
            </a:r>
            <a:r>
              <a:rPr lang="en" sz="1400">
                <a:solidFill>
                  <a:schemeClr val="dk1"/>
                </a:solidFill>
              </a:rPr>
              <a:t>Other sovereign nations generally refuse to enforce foreign public law on behalf of a foreign state, including AMPs</a:t>
            </a:r>
            <a:r>
              <a:rPr lang="en" sz="1400"/>
              <a:t>.  </a:t>
            </a:r>
            <a:endParaRPr sz="1400"/>
          </a:p>
          <a:p>
            <a:pPr marL="0" lvl="0" indent="0" algn="l" rtl="0">
              <a:spcBef>
                <a:spcPts val="0"/>
              </a:spcBef>
              <a:spcAft>
                <a:spcPts val="0"/>
              </a:spcAft>
              <a:buNone/>
            </a:pPr>
            <a:endParaRPr sz="1400"/>
          </a:p>
          <a:p>
            <a:pPr marL="0" lvl="0" indent="0" algn="l" rtl="0">
              <a:lnSpc>
                <a:spcPct val="107000"/>
              </a:lnSpc>
              <a:spcBef>
                <a:spcPts val="0"/>
              </a:spcBef>
              <a:spcAft>
                <a:spcPts val="0"/>
              </a:spcAft>
              <a:buNone/>
            </a:pPr>
            <a:r>
              <a:rPr lang="en" sz="1400">
                <a:solidFill>
                  <a:schemeClr val="dk1"/>
                </a:solidFill>
              </a:rPr>
              <a:t>While social media platforms, the majority of which are owned and operated by companies outside of Canada, will likely seek to avoid violations of Canadian law to prevent any reputational damage, there will be limitations to the regulator’s ability to enforce regulatory conditions on smaller companies that have more limited business activity in Canada. To mitigate this risk, the regulator would pursue a proactive and good-faith partnership and collaboration in addition to investigation, order-making and AMPs to bring social media platforms to the table.</a:t>
            </a:r>
            <a:endParaRPr sz="1400">
              <a:solidFill>
                <a:schemeClr val="dk1"/>
              </a:solidFill>
            </a:endParaRPr>
          </a:p>
          <a:p>
            <a:pPr marL="0" lvl="0" indent="0" algn="l" rtl="0">
              <a:lnSpc>
                <a:spcPct val="107000"/>
              </a:lnSpc>
              <a:spcBef>
                <a:spcPts val="800"/>
              </a:spcBef>
              <a:spcAft>
                <a:spcPts val="0"/>
              </a:spcAft>
              <a:buNone/>
            </a:pPr>
            <a:endParaRPr sz="1400">
              <a:solidFill>
                <a:schemeClr val="dk1"/>
              </a:solidFill>
            </a:endParaRPr>
          </a:p>
          <a:p>
            <a:pPr marL="0" lvl="0" indent="0" algn="l" rtl="0">
              <a:lnSpc>
                <a:spcPct val="107000"/>
              </a:lnSpc>
              <a:spcBef>
                <a:spcPts val="800"/>
              </a:spcBef>
              <a:spcAft>
                <a:spcPts val="0"/>
              </a:spcAft>
              <a:buNone/>
            </a:pPr>
            <a:r>
              <a:rPr lang="en" sz="1400">
                <a:solidFill>
                  <a:schemeClr val="dk1"/>
                </a:solidFill>
              </a:rPr>
              <a:t>Risk of a huge volume of content or complaints. </a:t>
            </a:r>
            <a:endParaRPr sz="1400">
              <a:solidFill>
                <a:schemeClr val="dk1"/>
              </a:solidFill>
            </a:endParaRPr>
          </a:p>
          <a:p>
            <a:pPr marL="0" lvl="0" indent="0" algn="l" rtl="0">
              <a:lnSpc>
                <a:spcPct val="107000"/>
              </a:lnSpc>
              <a:spcBef>
                <a:spcPts val="800"/>
              </a:spcBef>
              <a:spcAft>
                <a:spcPts val="0"/>
              </a:spcAft>
              <a:buNone/>
            </a:pPr>
            <a:endParaRPr sz="1400">
              <a:solidFill>
                <a:schemeClr val="dk1"/>
              </a:solidFill>
            </a:endParaRPr>
          </a:p>
          <a:p>
            <a:pPr marL="0" lvl="0" indent="0" algn="l" rtl="0">
              <a:lnSpc>
                <a:spcPct val="107000"/>
              </a:lnSpc>
              <a:spcBef>
                <a:spcPts val="800"/>
              </a:spcBef>
              <a:spcAft>
                <a:spcPts val="0"/>
              </a:spcAft>
              <a:buNone/>
            </a:pPr>
            <a:r>
              <a:rPr lang="en" sz="1400">
                <a:solidFill>
                  <a:schemeClr val="dk1"/>
                </a:solidFill>
              </a:rPr>
              <a:t>Why were these 5 harms being treated as equivalent? </a:t>
            </a:r>
            <a:endParaRPr sz="1400">
              <a:solidFill>
                <a:schemeClr val="dk1"/>
              </a:solidFill>
            </a:endParaRPr>
          </a:p>
          <a:p>
            <a:pPr marL="0" lvl="0" indent="0" algn="l" rtl="0">
              <a:lnSpc>
                <a:spcPct val="107000"/>
              </a:lnSpc>
              <a:spcBef>
                <a:spcPts val="800"/>
              </a:spcBef>
              <a:spcAft>
                <a:spcPts val="0"/>
              </a:spcAft>
              <a:buNone/>
            </a:pPr>
            <a:endParaRPr sz="1400">
              <a:solidFill>
                <a:schemeClr val="dk1"/>
              </a:solidFill>
            </a:endParaRPr>
          </a:p>
          <a:p>
            <a:pPr marL="0" lvl="0" indent="0" algn="l" rtl="0">
              <a:lnSpc>
                <a:spcPct val="107000"/>
              </a:lnSpc>
              <a:spcBef>
                <a:spcPts val="800"/>
              </a:spcBef>
              <a:spcAft>
                <a:spcPts val="0"/>
              </a:spcAft>
              <a:buNone/>
            </a:pPr>
            <a:r>
              <a:rPr lang="en" sz="1400">
                <a:solidFill>
                  <a:schemeClr val="dk1"/>
                </a:solidFill>
              </a:rPr>
              <a:t>Stakeholders were not onside. </a:t>
            </a:r>
            <a:endParaRPr sz="1400">
              <a:solidFill>
                <a:schemeClr val="dk1"/>
              </a:solidFill>
            </a:endParaRPr>
          </a:p>
          <a:p>
            <a:pPr marL="0" lvl="0" indent="0" algn="l" rtl="0">
              <a:lnSpc>
                <a:spcPct val="107000"/>
              </a:lnSpc>
              <a:spcBef>
                <a:spcPts val="800"/>
              </a:spcBef>
              <a:spcAft>
                <a:spcPts val="0"/>
              </a:spcAft>
              <a:buNone/>
            </a:pPr>
            <a:endParaRPr sz="1400">
              <a:solidFill>
                <a:schemeClr val="dk1"/>
              </a:solidFill>
            </a:endParaRPr>
          </a:p>
          <a:p>
            <a:pPr marL="0" lvl="0" indent="0" algn="l" rtl="0">
              <a:lnSpc>
                <a:spcPct val="107000"/>
              </a:lnSpc>
              <a:spcBef>
                <a:spcPts val="800"/>
              </a:spcBef>
              <a:spcAft>
                <a:spcPts val="800"/>
              </a:spcAft>
              <a:buNone/>
            </a:pPr>
            <a:r>
              <a:rPr lang="en" sz="1400">
                <a:solidFill>
                  <a:schemeClr val="dk1"/>
                </a:solidFill>
              </a:rPr>
              <a:t>Why was disinformation not included? Government doesn’t want to be in the business of telling people what information is accurate and what isn’t accurate. </a:t>
            </a:r>
            <a:endParaRPr sz="14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fedc2fa347_0_2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fedc2fa347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Clr>
                <a:schemeClr val="dk1"/>
              </a:buClr>
              <a:buSzPts val="1400"/>
              <a:buChar char="-"/>
            </a:pPr>
            <a:r>
              <a:rPr lang="en" sz="1400">
                <a:solidFill>
                  <a:schemeClr val="dk1"/>
                </a:solidFill>
              </a:rPr>
              <a:t>Establishment of an expert advisory committee on online safety mandated to provide the Minister of Canadian Heritage with advice on how to design the legislative and regulatory framework to address harmful content online and incorporate the feedback (mostly negative) that the government received during the summer. </a:t>
            </a:r>
            <a:endParaRPr sz="1400"/>
          </a:p>
          <a:p>
            <a:pPr marL="457200" lvl="0" indent="-317500" algn="l" rtl="0">
              <a:spcBef>
                <a:spcPts val="0"/>
              </a:spcBef>
              <a:spcAft>
                <a:spcPts val="0"/>
              </a:spcAft>
              <a:buSzPts val="1400"/>
              <a:buChar char="-"/>
            </a:pPr>
            <a:r>
              <a:rPr lang="en" sz="1400"/>
              <a:t>Minister travelled around the country holding consultation sessions and panel discussions seeking feedback. </a:t>
            </a:r>
            <a:endParaRPr sz="1400"/>
          </a:p>
          <a:p>
            <a:pPr marL="457200" lvl="0" indent="-317500" algn="l" rtl="0">
              <a:spcBef>
                <a:spcPts val="0"/>
              </a:spcBef>
              <a:spcAft>
                <a:spcPts val="0"/>
              </a:spcAft>
              <a:buSzPts val="1400"/>
              <a:buChar char="-"/>
            </a:pPr>
            <a:r>
              <a:rPr lang="en" sz="1400"/>
              <a:t>These public hearings resulted in worksheets/summaries which are posted on the Canadian Heritage website. </a:t>
            </a:r>
            <a:endParaRPr sz="1400"/>
          </a:p>
          <a:p>
            <a:pPr marL="457200" lvl="0" indent="-317500" algn="l" rtl="0">
              <a:spcBef>
                <a:spcPts val="0"/>
              </a:spcBef>
              <a:spcAft>
                <a:spcPts val="0"/>
              </a:spcAft>
              <a:buSzPts val="1400"/>
              <a:buChar char="-"/>
            </a:pPr>
            <a:r>
              <a:rPr lang="en" sz="1400"/>
              <a:t>No timeframe on when a bill will be introduced or we will be told the focus/elements of the government’s new proposed approach. </a:t>
            </a:r>
            <a:endParaRPr sz="1400"/>
          </a:p>
          <a:p>
            <a:pPr marL="457200" lvl="0" indent="-317500" algn="l" rtl="0">
              <a:spcBef>
                <a:spcPts val="0"/>
              </a:spcBef>
              <a:spcAft>
                <a:spcPts val="0"/>
              </a:spcAft>
              <a:buSzPts val="1400"/>
              <a:buChar char="-"/>
            </a:pPr>
            <a:r>
              <a:rPr lang="en" sz="1400"/>
              <a:t>Government is wary of pushing too many bills which could be viewed as internet censorship legislation especially with the speed at which they are pushing C-11. </a:t>
            </a:r>
            <a:endParaRPr sz="1400"/>
          </a:p>
          <a:p>
            <a:pPr marL="457200" lvl="0" indent="0" algn="l" rtl="0">
              <a:spcBef>
                <a:spcPts val="0"/>
              </a:spcBef>
              <a:spcAft>
                <a:spcPts val="0"/>
              </a:spcAft>
              <a:buNone/>
            </a:pPr>
            <a:endParaRPr>
              <a:solidFill>
                <a:schemeClr val="dk1"/>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fedc2fa347_0_2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fedc2fa347_0_2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marR="228600" lvl="0" indent="-314325" algn="l" rtl="0">
              <a:lnSpc>
                <a:spcPct val="115000"/>
              </a:lnSpc>
              <a:spcBef>
                <a:spcPts val="1800"/>
              </a:spcBef>
              <a:spcAft>
                <a:spcPts val="0"/>
              </a:spcAft>
              <a:buClr>
                <a:srgbClr val="404040"/>
              </a:buClr>
              <a:buSzPts val="1350"/>
              <a:buChar char="●"/>
            </a:pPr>
            <a:r>
              <a:rPr lang="en" sz="1350">
                <a:solidFill>
                  <a:srgbClr val="404040"/>
                </a:solidFill>
              </a:rPr>
              <a:t> Any regulatory regime should put an equal emphasis on managing risk and protecting human rights, with any legislative obligations needing to be flexible and adaptable as to not become quickly outdated;</a:t>
            </a:r>
            <a:endParaRPr sz="1350">
              <a:solidFill>
                <a:srgbClr val="404040"/>
              </a:solidFill>
            </a:endParaRPr>
          </a:p>
          <a:p>
            <a:pPr marL="457200" marR="228600" lvl="0" indent="-314325" algn="l" rtl="0">
              <a:lnSpc>
                <a:spcPct val="115000"/>
              </a:lnSpc>
              <a:spcBef>
                <a:spcPts val="0"/>
              </a:spcBef>
              <a:spcAft>
                <a:spcPts val="0"/>
              </a:spcAft>
              <a:buClr>
                <a:srgbClr val="404040"/>
              </a:buClr>
              <a:buSzPts val="1350"/>
              <a:buChar char="●"/>
            </a:pPr>
            <a:r>
              <a:rPr lang="en" sz="1350">
                <a:solidFill>
                  <a:srgbClr val="404040"/>
                </a:solidFill>
              </a:rPr>
              <a:t> That public education needs to be a "fundamental component" of any framework, suggesting the plan come alongside programs to improve media literacy;</a:t>
            </a:r>
            <a:endParaRPr sz="1350">
              <a:solidFill>
                <a:srgbClr val="404040"/>
              </a:solidFill>
            </a:endParaRPr>
          </a:p>
          <a:p>
            <a:pPr marL="457200" marR="228600" lvl="0" indent="-314325" algn="l" rtl="0">
              <a:lnSpc>
                <a:spcPct val="115000"/>
              </a:lnSpc>
              <a:spcBef>
                <a:spcPts val="0"/>
              </a:spcBef>
              <a:spcAft>
                <a:spcPts val="0"/>
              </a:spcAft>
              <a:buClr>
                <a:srgbClr val="404040"/>
              </a:buClr>
              <a:buSzPts val="1350"/>
              <a:buChar char="●"/>
            </a:pPr>
            <a:r>
              <a:rPr lang="en" sz="1350">
                <a:solidFill>
                  <a:srgbClr val="404040"/>
                </a:solidFill>
              </a:rPr>
              <a:t> That "particularly egregious" content like child sexual exploitation material may require its own solution unique from what other forms of harm may require, with some questioning whether not each of the five forms of harm set out in 2021 require tailored approaches;</a:t>
            </a:r>
            <a:endParaRPr sz="1350">
              <a:solidFill>
                <a:srgbClr val="404040"/>
              </a:solidFill>
            </a:endParaRPr>
          </a:p>
          <a:p>
            <a:pPr marL="457200" marR="228600" lvl="0" indent="-314325" algn="l" rtl="0">
              <a:lnSpc>
                <a:spcPct val="115000"/>
              </a:lnSpc>
              <a:spcBef>
                <a:spcPts val="0"/>
              </a:spcBef>
              <a:spcAft>
                <a:spcPts val="0"/>
              </a:spcAft>
              <a:buClr>
                <a:srgbClr val="404040"/>
              </a:buClr>
              <a:buSzPts val="1350"/>
              <a:buChar char="●"/>
            </a:pPr>
            <a:r>
              <a:rPr lang="en" sz="1350">
                <a:solidFill>
                  <a:srgbClr val="404040"/>
                </a:solidFill>
              </a:rPr>
              <a:t> That the proposed regulator should be well-resourced and equipped with audit and enforcement powers because it shouldn't be left up to the platforms who need to take responsibility for their role;</a:t>
            </a:r>
            <a:endParaRPr sz="1350">
              <a:solidFill>
                <a:srgbClr val="404040"/>
              </a:solidFill>
            </a:endParaRPr>
          </a:p>
          <a:p>
            <a:pPr marL="457200" marR="228600" lvl="0" indent="-314325" algn="l" rtl="0">
              <a:lnSpc>
                <a:spcPct val="115000"/>
              </a:lnSpc>
              <a:spcBef>
                <a:spcPts val="0"/>
              </a:spcBef>
              <a:spcAft>
                <a:spcPts val="0"/>
              </a:spcAft>
              <a:buClr>
                <a:srgbClr val="404040"/>
              </a:buClr>
              <a:buSzPts val="1350"/>
              <a:buChar char="●"/>
            </a:pPr>
            <a:r>
              <a:rPr lang="en" sz="1350">
                <a:solidFill>
                  <a:srgbClr val="404040"/>
                </a:solidFill>
              </a:rPr>
              <a:t> That clear consequences should be set for regulated services that do not fulfill their obligations under the regime, alongside a "content review and appeal process" at the platform level; and</a:t>
            </a:r>
            <a:endParaRPr sz="1350">
              <a:solidFill>
                <a:srgbClr val="404040"/>
              </a:solidFill>
            </a:endParaRPr>
          </a:p>
          <a:p>
            <a:pPr marL="457200" marR="228600" lvl="0" indent="-314325" algn="l" rtl="0">
              <a:lnSpc>
                <a:spcPct val="115000"/>
              </a:lnSpc>
              <a:spcBef>
                <a:spcPts val="0"/>
              </a:spcBef>
              <a:spcAft>
                <a:spcPts val="0"/>
              </a:spcAft>
              <a:buClr>
                <a:srgbClr val="404040"/>
              </a:buClr>
              <a:buSzPts val="1350"/>
              <a:buChar char="●"/>
            </a:pPr>
            <a:r>
              <a:rPr lang="en" sz="1350">
                <a:solidFill>
                  <a:srgbClr val="404040"/>
                </a:solidFill>
              </a:rPr>
              <a:t> Separate from the Digital Safety Commissioner there should be an independent ombudsperson for victim support who could play a "useful intermediary role between users and the regulator."</a:t>
            </a:r>
            <a:endParaRPr sz="1350">
              <a:solidFill>
                <a:srgbClr val="404040"/>
              </a:solidFill>
            </a:endParaRPr>
          </a:p>
          <a:p>
            <a:pPr marL="0" lvl="0" indent="0" algn="l" rtl="0">
              <a:lnSpc>
                <a:spcPct val="115000"/>
              </a:lnSpc>
              <a:spcBef>
                <a:spcPts val="900"/>
              </a:spcBef>
              <a:spcAft>
                <a:spcPts val="0"/>
              </a:spcAft>
              <a:buNone/>
            </a:pPr>
            <a:r>
              <a:rPr lang="en" sz="1350">
                <a:solidFill>
                  <a:srgbClr val="404040"/>
                </a:solidFill>
              </a:rPr>
              <a:t>It was clear from the summaries of each session that there were some sticky areas of disagreement among panellists as well, including whether the legislation should compel services to remove content.</a:t>
            </a:r>
            <a:endParaRPr sz="1350">
              <a:solidFill>
                <a:srgbClr val="404040"/>
              </a:solidFill>
            </a:endParaRPr>
          </a:p>
          <a:p>
            <a:pPr marL="0" lvl="0" indent="0" algn="l" rtl="0">
              <a:lnSpc>
                <a:spcPct val="115000"/>
              </a:lnSpc>
              <a:spcBef>
                <a:spcPts val="900"/>
              </a:spcBef>
              <a:spcAft>
                <a:spcPts val="0"/>
              </a:spcAft>
              <a:buNone/>
            </a:pPr>
            <a:r>
              <a:rPr lang="en" sz="1350">
                <a:solidFill>
                  <a:srgbClr val="404040"/>
                </a:solidFill>
              </a:rPr>
              <a:t>While some experts said a 24-hour takedown requirement should be avoided, except for instances of content that explicitly calls for violence and child sexual exploitation content, others suggested it would be preferable to "err on the side of caution."</a:t>
            </a:r>
            <a:endParaRPr sz="1350">
              <a:solidFill>
                <a:srgbClr val="404040"/>
              </a:solidFill>
            </a:endParaRPr>
          </a:p>
          <a:p>
            <a:pPr marL="457200" marR="228600" lvl="0" indent="0" algn="l" rtl="0">
              <a:lnSpc>
                <a:spcPct val="115000"/>
              </a:lnSpc>
              <a:spcBef>
                <a:spcPts val="2400"/>
              </a:spcBef>
              <a:spcAft>
                <a:spcPts val="0"/>
              </a:spcAft>
              <a:buNone/>
            </a:pPr>
            <a:endParaRPr sz="1350">
              <a:solidFill>
                <a:srgbClr val="404040"/>
              </a:solidFill>
            </a:endParaRPr>
          </a:p>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fedc2fa347_0_2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fedc2fa347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SzPts val="1400"/>
              <a:buChar char="-"/>
            </a:pPr>
            <a:r>
              <a:rPr lang="en"/>
              <a:t>UK, (white paper and legislation) Germany (NetzDG, 24 hour takedown, same debates), France (large portions of the online safety laws struck down by the French equivalent of the Supreme Court in 2020, disproportionate effect of freedom of speech, 24 hour takedown removed), AUS (eSafety Commissioner)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723630543_3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723630543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chemeClr val="dk1"/>
              </a:buClr>
              <a:buSzPts val="1800"/>
              <a:buFont typeface="Arial"/>
              <a:buChar char="-"/>
            </a:pPr>
            <a:r>
              <a:rPr lang="en" sz="1800">
                <a:solidFill>
                  <a:schemeClr val="dk1"/>
                </a:solidFill>
              </a:rPr>
              <a:t>Social media platforms constitute a pervasive aspect of modern Canadian life</a:t>
            </a:r>
            <a:endParaRPr sz="1600">
              <a:solidFill>
                <a:schemeClr val="dk1"/>
              </a:solidFill>
            </a:endParaRPr>
          </a:p>
          <a:p>
            <a:pPr marL="0" lvl="0" indent="0" algn="just" rtl="0">
              <a:lnSpc>
                <a:spcPct val="107000"/>
              </a:lnSpc>
              <a:spcBef>
                <a:spcPts val="1200"/>
              </a:spcBef>
              <a:spcAft>
                <a:spcPts val="0"/>
              </a:spcAft>
              <a:buClr>
                <a:schemeClr val="dk1"/>
              </a:buClr>
              <a:buSzPts val="1100"/>
              <a:buFont typeface="Arial"/>
              <a:buNone/>
            </a:pPr>
            <a:endParaRPr sz="1600">
              <a:solidFill>
                <a:schemeClr val="dk1"/>
              </a:solidFill>
            </a:endParaRPr>
          </a:p>
          <a:p>
            <a:pPr marL="457200" lvl="0" indent="-330200" algn="just" rtl="0">
              <a:lnSpc>
                <a:spcPct val="107000"/>
              </a:lnSpc>
              <a:spcBef>
                <a:spcPts val="800"/>
              </a:spcBef>
              <a:spcAft>
                <a:spcPts val="0"/>
              </a:spcAft>
              <a:buClr>
                <a:schemeClr val="dk1"/>
              </a:buClr>
              <a:buSzPts val="1600"/>
              <a:buChar char="-"/>
            </a:pPr>
            <a:r>
              <a:rPr lang="en" sz="1600">
                <a:solidFill>
                  <a:schemeClr val="dk1"/>
                </a:solidFill>
              </a:rPr>
              <a:t>They ensure Canadians can connect with others in the country and around the world, and they offer the opportunity for movements, such as Black Lives Matter and Idle No More, to organize and push forward their cause in a uniquely modern and effective manner. </a:t>
            </a:r>
            <a:endParaRPr sz="1600">
              <a:solidFill>
                <a:schemeClr val="dk1"/>
              </a:solidFill>
            </a:endParaRPr>
          </a:p>
          <a:p>
            <a:pPr marL="0" lvl="0" indent="0" algn="l" rtl="0">
              <a:spcBef>
                <a:spcPts val="800"/>
              </a:spcBef>
              <a:spcAft>
                <a:spcPts val="0"/>
              </a:spcAft>
              <a:buNone/>
            </a:pPr>
            <a:endParaRPr sz="16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fedc2fa347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fedc2fa347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chemeClr val="dk1"/>
              </a:buClr>
              <a:buSzPts val="1800"/>
              <a:buFont typeface="Arial"/>
              <a:buChar char="-"/>
            </a:pPr>
            <a:r>
              <a:rPr lang="en" sz="1800">
                <a:solidFill>
                  <a:schemeClr val="dk1"/>
                </a:solidFill>
              </a:rPr>
              <a:t>An overwhelming amount of independent research and official reporting finds that social media platforms are used to great effect to spread hateful messaging towards identifiable, equity-seeking groups across the spectrum of Canadian society such as: women; Indigenous peoples; members of LGBTQ2 communities; visible minority groups; and religious and ethnic minority groups.</a:t>
            </a:r>
            <a:endParaRPr sz="1800">
              <a:solidFill>
                <a:schemeClr val="dk1"/>
              </a:solidFill>
            </a:endParaRPr>
          </a:p>
          <a:p>
            <a:pPr marL="457200" lvl="0" indent="-342900" algn="l" rtl="0">
              <a:spcBef>
                <a:spcPts val="0"/>
              </a:spcBef>
              <a:spcAft>
                <a:spcPts val="0"/>
              </a:spcAft>
              <a:buClr>
                <a:schemeClr val="dk1"/>
              </a:buClr>
              <a:buSzPts val="1800"/>
              <a:buFont typeface="Source Sans Pro"/>
              <a:buChar char="-"/>
            </a:pPr>
            <a:r>
              <a:rPr lang="en" sz="2000">
                <a:solidFill>
                  <a:schemeClr val="dk1"/>
                </a:solidFill>
              </a:rPr>
              <a:t>Platforms allow the amplification and spread of hateful perspectives and content in a manner that the physical world does not. </a:t>
            </a:r>
            <a:endParaRPr sz="2000">
              <a:solidFill>
                <a:schemeClr val="dk1"/>
              </a:solidFill>
            </a:endParaRPr>
          </a:p>
          <a:p>
            <a:pPr marL="457200" lvl="0" indent="0" algn="l" rtl="0">
              <a:spcBef>
                <a:spcPts val="0"/>
              </a:spcBef>
              <a:spcAft>
                <a:spcPts val="0"/>
              </a:spcAft>
              <a:buNone/>
            </a:pPr>
            <a:endParaRPr sz="2000">
              <a:solidFill>
                <a:schemeClr val="dk1"/>
              </a:solidFill>
            </a:endParaRPr>
          </a:p>
          <a:p>
            <a:pPr marL="0" lvl="0" indent="0" algn="l" rtl="0">
              <a:lnSpc>
                <a:spcPct val="115000"/>
              </a:lnSpc>
              <a:spcBef>
                <a:spcPts val="0"/>
              </a:spcBef>
              <a:spcAft>
                <a:spcPts val="1200"/>
              </a:spcAft>
              <a:buNone/>
            </a:pPr>
            <a:endParaRPr sz="1800">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fedc2fa347_0_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fedc2fa347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chemeClr val="dk1"/>
                </a:solidFill>
              </a:rPr>
              <a:t>Research shows</a:t>
            </a:r>
            <a:r>
              <a:rPr lang="en" sz="1800">
                <a:solidFill>
                  <a:schemeClr val="dk1"/>
                </a:solidFill>
              </a:rPr>
              <a:t> that violent extremists and terrorists are both active consumers of online hate as well as perpetrators of hateful ideologies, and use social media platforms to spread propaganda, recruit new members, organize, and incite violence.</a:t>
            </a:r>
            <a:endParaRPr sz="1800">
              <a:solidFill>
                <a:schemeClr val="dk1"/>
              </a:solidFill>
            </a:endParaRPr>
          </a:p>
          <a:p>
            <a:pPr marL="0" lvl="0" indent="0" algn="l" rtl="0">
              <a:spcBef>
                <a:spcPts val="0"/>
              </a:spcBef>
              <a:spcAft>
                <a:spcPts val="0"/>
              </a:spcAft>
              <a:buNone/>
            </a:pPr>
            <a:endParaRPr sz="1800">
              <a:solidFill>
                <a:schemeClr val="dk1"/>
              </a:solidFill>
            </a:endParaRPr>
          </a:p>
          <a:p>
            <a:pPr marL="0" lvl="0" indent="0" algn="l" rtl="0">
              <a:spcBef>
                <a:spcPts val="0"/>
              </a:spcBef>
              <a:spcAft>
                <a:spcPts val="0"/>
              </a:spcAft>
              <a:buNone/>
            </a:pPr>
            <a:r>
              <a:rPr lang="en">
                <a:solidFill>
                  <a:schemeClr val="dk1"/>
                </a:solidFill>
              </a:rPr>
              <a:t>All research quotes come directly from government sources including position papers and exploratory documents from ISED and Canadian Heritage. </a:t>
            </a:r>
            <a:endParaRPr sz="1800">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fedc2fa347_0_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fedc2fa347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100"/>
              <a:buFont typeface="Arial"/>
              <a:buNone/>
            </a:pPr>
            <a:r>
              <a:rPr lang="en" sz="1000">
                <a:solidFill>
                  <a:schemeClr val="dk1"/>
                </a:solidFill>
              </a:rPr>
              <a:t>Yet more evidence shows that social media platforms are used by predators and offenders to sexually exploit children, </a:t>
            </a:r>
            <a:r>
              <a:rPr lang="en" sz="1000" b="1">
                <a:solidFill>
                  <a:schemeClr val="dk1"/>
                </a:solidFill>
              </a:rPr>
              <a:t>as well as by others to share both sexual images without consent.</a:t>
            </a:r>
            <a:r>
              <a:rPr lang="en" sz="1000">
                <a:solidFill>
                  <a:schemeClr val="dk1"/>
                </a:solidFill>
              </a:rPr>
              <a:t> </a:t>
            </a:r>
            <a:endParaRPr sz="1000">
              <a:solidFill>
                <a:schemeClr val="dk1"/>
              </a:solidFill>
            </a:endParaRPr>
          </a:p>
          <a:p>
            <a:pPr marL="0" lvl="0" indent="0" algn="just" rtl="0">
              <a:lnSpc>
                <a:spcPct val="115000"/>
              </a:lnSpc>
              <a:spcBef>
                <a:spcPts val="0"/>
              </a:spcBef>
              <a:spcAft>
                <a:spcPts val="0"/>
              </a:spcAft>
              <a:buClr>
                <a:schemeClr val="dk1"/>
              </a:buClr>
              <a:buSzPts val="1100"/>
              <a:buFont typeface="Arial"/>
              <a:buNone/>
            </a:pPr>
            <a:endParaRPr sz="1000">
              <a:solidFill>
                <a:schemeClr val="dk1"/>
              </a:solidFill>
            </a:endParaRPr>
          </a:p>
          <a:p>
            <a:pPr marL="0" lvl="0" indent="0" algn="just" rtl="0">
              <a:lnSpc>
                <a:spcPct val="115000"/>
              </a:lnSpc>
              <a:spcBef>
                <a:spcPts val="0"/>
              </a:spcBef>
              <a:spcAft>
                <a:spcPts val="0"/>
              </a:spcAft>
              <a:buClr>
                <a:schemeClr val="dk1"/>
              </a:buClr>
              <a:buSzPts val="1100"/>
              <a:buFont typeface="Arial"/>
              <a:buNone/>
            </a:pPr>
            <a:r>
              <a:rPr lang="en" sz="1000">
                <a:solidFill>
                  <a:schemeClr val="dk1"/>
                </a:solidFill>
              </a:rPr>
              <a:t>Online platforms allow the amplification and spread of hateful perspectives and content in a manner that they physical world does not </a:t>
            </a:r>
            <a:r>
              <a:rPr lang="en" sz="1000" b="1">
                <a:solidFill>
                  <a:schemeClr val="dk1"/>
                </a:solidFill>
              </a:rPr>
              <a:t>and the harm is increasingly spilling into the physical world.</a:t>
            </a:r>
            <a:r>
              <a:rPr lang="en" sz="1000">
                <a:solidFill>
                  <a:schemeClr val="dk1"/>
                </a:solidFill>
              </a:rPr>
              <a:t> </a:t>
            </a:r>
            <a:endParaRPr sz="1000">
              <a:solidFill>
                <a:schemeClr val="dk1"/>
              </a:solidFill>
            </a:endParaRPr>
          </a:p>
          <a:p>
            <a:pPr marL="0" lvl="0" indent="0" algn="just" rtl="0">
              <a:lnSpc>
                <a:spcPct val="115000"/>
              </a:lnSpc>
              <a:spcBef>
                <a:spcPts val="0"/>
              </a:spcBef>
              <a:spcAft>
                <a:spcPts val="0"/>
              </a:spcAft>
              <a:buClr>
                <a:schemeClr val="dk1"/>
              </a:buClr>
              <a:buSzPts val="1100"/>
              <a:buFont typeface="Arial"/>
              <a:buNone/>
            </a:pPr>
            <a:endParaRPr sz="1000">
              <a:solidFill>
                <a:schemeClr val="dk1"/>
              </a:solidFill>
            </a:endParaRPr>
          </a:p>
          <a:p>
            <a:pPr marL="0" lvl="0" indent="0" algn="just" rtl="0">
              <a:lnSpc>
                <a:spcPct val="115000"/>
              </a:lnSpc>
              <a:spcBef>
                <a:spcPts val="0"/>
              </a:spcBef>
              <a:spcAft>
                <a:spcPts val="0"/>
              </a:spcAft>
              <a:buClr>
                <a:schemeClr val="dk1"/>
              </a:buClr>
              <a:buSzPts val="1100"/>
              <a:buFont typeface="Arial"/>
              <a:buNone/>
            </a:pPr>
            <a:r>
              <a:rPr lang="en" sz="1000">
                <a:solidFill>
                  <a:schemeClr val="dk1"/>
                </a:solidFill>
              </a:rPr>
              <a:t>There are clear and direct consequences for Canadians.  </a:t>
            </a:r>
            <a:endParaRPr sz="1000">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d5b15f0a3_5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d5b15f0a3_5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chemeClr val="dk1"/>
              </a:buClr>
              <a:buSzPts val="2000"/>
              <a:buFont typeface="Arial"/>
              <a:buChar char="-"/>
            </a:pPr>
            <a:r>
              <a:rPr lang="en" sz="2000">
                <a:solidFill>
                  <a:schemeClr val="dk1"/>
                </a:solidFill>
              </a:rPr>
              <a:t>The 2019 Liberal Party Platform committed that a re-elected Liberal government would move forward with new regulations for social media platforms to better target radicalization, incitement to violence, exploitation and harassment, and do more to protect victims of hate speech.</a:t>
            </a:r>
            <a:endParaRPr sz="2000">
              <a:solidFill>
                <a:schemeClr val="dk1"/>
              </a:solidFill>
            </a:endParaRPr>
          </a:p>
          <a:p>
            <a:pPr marL="457200" lvl="0" indent="-355600" algn="just" rtl="0">
              <a:lnSpc>
                <a:spcPct val="107000"/>
              </a:lnSpc>
              <a:spcBef>
                <a:spcPts val="0"/>
              </a:spcBef>
              <a:spcAft>
                <a:spcPts val="0"/>
              </a:spcAft>
              <a:buClr>
                <a:schemeClr val="dk1"/>
              </a:buClr>
              <a:buSzPts val="2000"/>
              <a:buFont typeface="Arial"/>
              <a:buChar char="-"/>
            </a:pPr>
            <a:r>
              <a:rPr lang="en" sz="2000">
                <a:solidFill>
                  <a:schemeClr val="dk1"/>
                </a:solidFill>
              </a:rPr>
              <a:t>This commitment included the pledge that the government would require platforms to remove illegal content within 24 hours or face significant financial penalties.</a:t>
            </a:r>
            <a:endParaRPr sz="2000">
              <a:solidFill>
                <a:schemeClr val="dk1"/>
              </a:solidFill>
            </a:endParaRPr>
          </a:p>
          <a:p>
            <a:pPr marL="457200" lvl="0" indent="-342900" algn="just" rtl="0">
              <a:lnSpc>
                <a:spcPct val="107000"/>
              </a:lnSpc>
              <a:spcBef>
                <a:spcPts val="0"/>
              </a:spcBef>
              <a:spcAft>
                <a:spcPts val="0"/>
              </a:spcAft>
              <a:buClr>
                <a:schemeClr val="dk1"/>
              </a:buClr>
              <a:buSzPts val="1800"/>
              <a:buFont typeface="Arial"/>
              <a:buChar char="-"/>
            </a:pPr>
            <a:r>
              <a:rPr lang="en" sz="1800">
                <a:solidFill>
                  <a:schemeClr val="dk1"/>
                </a:solidFill>
              </a:rPr>
              <a:t>The government took an interest in this issue. </a:t>
            </a:r>
            <a:endParaRPr sz="1800">
              <a:solidFill>
                <a:schemeClr val="dk1"/>
              </a:solidFill>
            </a:endParaRPr>
          </a:p>
          <a:p>
            <a:pPr marL="457200" lvl="0" indent="-342900" algn="l" rtl="0">
              <a:spcBef>
                <a:spcPts val="0"/>
              </a:spcBef>
              <a:spcAft>
                <a:spcPts val="0"/>
              </a:spcAft>
              <a:buClr>
                <a:schemeClr val="dk1"/>
              </a:buClr>
              <a:buSzPts val="1800"/>
              <a:buFont typeface="Arial"/>
              <a:buChar char="-"/>
            </a:pPr>
            <a:r>
              <a:rPr lang="en" sz="1800">
                <a:solidFill>
                  <a:schemeClr val="dk1"/>
                </a:solidFill>
              </a:rPr>
              <a:t>Removal of s. 13 of the CHRA by the Conservative government in 2014. PMB that the government allowed to go forward and ultimately passed. </a:t>
            </a:r>
            <a:endParaRPr sz="1800">
              <a:solidFill>
                <a:schemeClr val="dk1"/>
              </a:solidFill>
            </a:endParaRPr>
          </a:p>
          <a:p>
            <a:pPr marL="457200" lvl="0" indent="-342900" algn="l" rtl="0">
              <a:spcBef>
                <a:spcPts val="0"/>
              </a:spcBef>
              <a:spcAft>
                <a:spcPts val="0"/>
              </a:spcAft>
              <a:buClr>
                <a:schemeClr val="dk1"/>
              </a:buClr>
              <a:buSzPts val="1800"/>
              <a:buFont typeface="Raleway"/>
              <a:buChar char="-"/>
            </a:pPr>
            <a:r>
              <a:rPr lang="en" sz="1800">
                <a:solidFill>
                  <a:schemeClr val="dk1"/>
                </a:solidFill>
              </a:rPr>
              <a:t>S. 13 was cited as a key tool to combating hate speech. </a:t>
            </a:r>
            <a:endParaRPr sz="1800">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fedc2fa347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fedc2fa347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fedc2fa347_0_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fedc2fa347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fedc2fa347_0_1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fedc2fa347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t>Q: Is </a:t>
            </a:r>
            <a:r>
              <a:rPr lang="en" sz="1200">
                <a:solidFill>
                  <a:schemeClr val="dk1"/>
                </a:solidFill>
              </a:rPr>
              <a:t>a public body required to adequately drive and enforce the public interest in social media platform governance? Can the market correct for these issues on its own? </a:t>
            </a:r>
            <a:endParaRPr sz="1200">
              <a:solidFill>
                <a:schemeClr val="dk1"/>
              </a:solidFill>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UofT professors that stated publicly they would want to see private companies solve this issue. </a:t>
            </a:r>
            <a:endParaRPr sz="1200">
              <a:solidFill>
                <a:schemeClr val="dk1"/>
              </a:solidFill>
            </a:endParaRPr>
          </a:p>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485875" y="264475"/>
            <a:ext cx="8183700" cy="1473600"/>
          </a:xfrm>
          <a:prstGeom prst="rect">
            <a:avLst/>
          </a:prstGeom>
        </p:spPr>
        <p:txBody>
          <a:bodyPr spcFirstLastPara="1" wrap="square" lIns="91425" tIns="91425" rIns="91425" bIns="91425" anchor="b" anchorCtr="0">
            <a:normAutofit/>
          </a:bodyPr>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a:endParaRPr/>
          </a:p>
        </p:txBody>
      </p:sp>
      <p:sp>
        <p:nvSpPr>
          <p:cNvPr id="12" name="Google Shape;12;p2"/>
          <p:cNvSpPr txBox="1">
            <a:spLocks noGrp="1"/>
          </p:cNvSpPr>
          <p:nvPr>
            <p:ph type="subTitle" idx="1"/>
          </p:nvPr>
        </p:nvSpPr>
        <p:spPr>
          <a:xfrm>
            <a:off x="485875" y="1738075"/>
            <a:ext cx="8183700" cy="8610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400"/>
              <a:buNone/>
              <a:defRPr sz="2400"/>
            </a:lvl1pPr>
            <a:lvl2pPr lvl="1" rtl="0">
              <a:lnSpc>
                <a:spcPct val="100000"/>
              </a:lnSpc>
              <a:spcBef>
                <a:spcPts val="0"/>
              </a:spcBef>
              <a:spcAft>
                <a:spcPts val="0"/>
              </a:spcAft>
              <a:buSzPts val="2400"/>
              <a:buNone/>
              <a:defRPr sz="2400"/>
            </a:lvl2pPr>
            <a:lvl3pPr lvl="2" rtl="0">
              <a:lnSpc>
                <a:spcPct val="100000"/>
              </a:lnSpc>
              <a:spcBef>
                <a:spcPts val="0"/>
              </a:spcBef>
              <a:spcAft>
                <a:spcPts val="0"/>
              </a:spcAft>
              <a:buSzPts val="2400"/>
              <a:buNone/>
              <a:defRPr sz="2400"/>
            </a:lvl3pPr>
            <a:lvl4pPr lvl="3" rtl="0">
              <a:lnSpc>
                <a:spcPct val="100000"/>
              </a:lnSpc>
              <a:spcBef>
                <a:spcPts val="0"/>
              </a:spcBef>
              <a:spcAft>
                <a:spcPts val="0"/>
              </a:spcAft>
              <a:buSzPts val="2400"/>
              <a:buNone/>
              <a:defRPr sz="2400"/>
            </a:lvl4pPr>
            <a:lvl5pPr lvl="4" rtl="0">
              <a:lnSpc>
                <a:spcPct val="100000"/>
              </a:lnSpc>
              <a:spcBef>
                <a:spcPts val="0"/>
              </a:spcBef>
              <a:spcAft>
                <a:spcPts val="0"/>
              </a:spcAft>
              <a:buSzPts val="2400"/>
              <a:buNone/>
              <a:defRPr sz="2400"/>
            </a:lvl5pPr>
            <a:lvl6pPr lvl="5" rtl="0">
              <a:lnSpc>
                <a:spcPct val="100000"/>
              </a:lnSpc>
              <a:spcBef>
                <a:spcPts val="0"/>
              </a:spcBef>
              <a:spcAft>
                <a:spcPts val="0"/>
              </a:spcAft>
              <a:buSzPts val="2400"/>
              <a:buNone/>
              <a:defRPr sz="2400"/>
            </a:lvl6pPr>
            <a:lvl7pPr lvl="6" rtl="0">
              <a:lnSpc>
                <a:spcPct val="100000"/>
              </a:lnSpc>
              <a:spcBef>
                <a:spcPts val="0"/>
              </a:spcBef>
              <a:spcAft>
                <a:spcPts val="0"/>
              </a:spcAft>
              <a:buSzPts val="2400"/>
              <a:buNone/>
              <a:defRPr sz="2400"/>
            </a:lvl7pPr>
            <a:lvl8pPr lvl="7" rtl="0">
              <a:lnSpc>
                <a:spcPct val="100000"/>
              </a:lnSpc>
              <a:spcBef>
                <a:spcPts val="0"/>
              </a:spcBef>
              <a:spcAft>
                <a:spcPts val="0"/>
              </a:spcAft>
              <a:buSzPts val="2400"/>
              <a:buNone/>
              <a:defRPr sz="2400"/>
            </a:lvl8pPr>
            <a:lvl9pPr lvl="8" rtl="0">
              <a:lnSpc>
                <a:spcPct val="100000"/>
              </a:lnSpc>
              <a:spcBef>
                <a:spcPts val="0"/>
              </a:spcBef>
              <a:spcAft>
                <a:spcPts val="0"/>
              </a:spcAft>
              <a:buSzPts val="2400"/>
              <a:buNone/>
              <a:defRPr sz="2400"/>
            </a:lvl9pPr>
          </a:lstStyle>
          <a:p>
            <a:endParaRPr/>
          </a:p>
        </p:txBody>
      </p:sp>
      <p:sp>
        <p:nvSpPr>
          <p:cNvPr id="13" name="Google Shape;13;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1"/>
          <p:cNvSpPr txBox="1">
            <a:spLocks noGrp="1"/>
          </p:cNvSpPr>
          <p:nvPr>
            <p:ph type="title" hasCustomPrompt="1"/>
          </p:nvPr>
        </p:nvSpPr>
        <p:spPr>
          <a:xfrm>
            <a:off x="311700" y="743001"/>
            <a:ext cx="8520600" cy="20064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rtl="0">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rtl="0">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rtl="0">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rtl="0">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rtl="0">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rtl="0">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rtl="0">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rtl="0">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0" name="Google Shape;50;p11"/>
          <p:cNvSpPr txBox="1">
            <a:spLocks noGrp="1"/>
          </p:cNvSpPr>
          <p:nvPr>
            <p:ph type="body" idx="1"/>
          </p:nvPr>
        </p:nvSpPr>
        <p:spPr>
          <a:xfrm>
            <a:off x="311700" y="2845182"/>
            <a:ext cx="85206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Clr>
                <a:schemeClr val="lt1"/>
              </a:buClr>
              <a:buSzPts val="1800"/>
              <a:buChar char="●"/>
              <a:defRPr>
                <a:solidFill>
                  <a:schemeClr val="lt1"/>
                </a:solidFill>
              </a:defRPr>
            </a:lvl1pPr>
            <a:lvl2pPr marL="914400" lvl="1" indent="-317500" algn="ctr" rtl="0">
              <a:spcBef>
                <a:spcPts val="0"/>
              </a:spcBef>
              <a:spcAft>
                <a:spcPts val="0"/>
              </a:spcAft>
              <a:buClr>
                <a:schemeClr val="lt1"/>
              </a:buClr>
              <a:buSzPts val="1400"/>
              <a:buChar char="○"/>
              <a:defRPr>
                <a:solidFill>
                  <a:schemeClr val="lt1"/>
                </a:solidFill>
              </a:defRPr>
            </a:lvl2pPr>
            <a:lvl3pPr marL="1371600" lvl="2" indent="-317500" algn="ctr" rtl="0">
              <a:spcBef>
                <a:spcPts val="0"/>
              </a:spcBef>
              <a:spcAft>
                <a:spcPts val="0"/>
              </a:spcAft>
              <a:buClr>
                <a:schemeClr val="lt1"/>
              </a:buClr>
              <a:buSzPts val="1400"/>
              <a:buChar char="■"/>
              <a:defRPr>
                <a:solidFill>
                  <a:schemeClr val="lt1"/>
                </a:solidFill>
              </a:defRPr>
            </a:lvl3pPr>
            <a:lvl4pPr marL="1828800" lvl="3" indent="-317500" algn="ctr" rtl="0">
              <a:spcBef>
                <a:spcPts val="0"/>
              </a:spcBef>
              <a:spcAft>
                <a:spcPts val="0"/>
              </a:spcAft>
              <a:buClr>
                <a:schemeClr val="lt1"/>
              </a:buClr>
              <a:buSzPts val="1400"/>
              <a:buChar char="●"/>
              <a:defRPr>
                <a:solidFill>
                  <a:schemeClr val="lt1"/>
                </a:solidFill>
              </a:defRPr>
            </a:lvl4pPr>
            <a:lvl5pPr marL="2286000" lvl="4" indent="-317500" algn="ctr" rtl="0">
              <a:spcBef>
                <a:spcPts val="0"/>
              </a:spcBef>
              <a:spcAft>
                <a:spcPts val="0"/>
              </a:spcAft>
              <a:buClr>
                <a:schemeClr val="lt1"/>
              </a:buClr>
              <a:buSzPts val="1400"/>
              <a:buChar char="○"/>
              <a:defRPr>
                <a:solidFill>
                  <a:schemeClr val="lt1"/>
                </a:solidFill>
              </a:defRPr>
            </a:lvl5pPr>
            <a:lvl6pPr marL="2743200" lvl="5" indent="-317500" algn="ctr" rtl="0">
              <a:spcBef>
                <a:spcPts val="0"/>
              </a:spcBef>
              <a:spcAft>
                <a:spcPts val="0"/>
              </a:spcAft>
              <a:buClr>
                <a:schemeClr val="lt1"/>
              </a:buClr>
              <a:buSzPts val="1400"/>
              <a:buChar char="■"/>
              <a:defRPr>
                <a:solidFill>
                  <a:schemeClr val="lt1"/>
                </a:solidFill>
              </a:defRPr>
            </a:lvl6pPr>
            <a:lvl7pPr marL="3200400" lvl="6" indent="-317500" algn="ctr" rtl="0">
              <a:spcBef>
                <a:spcPts val="0"/>
              </a:spcBef>
              <a:spcAft>
                <a:spcPts val="0"/>
              </a:spcAft>
              <a:buClr>
                <a:schemeClr val="lt1"/>
              </a:buClr>
              <a:buSzPts val="1400"/>
              <a:buChar char="●"/>
              <a:defRPr>
                <a:solidFill>
                  <a:schemeClr val="lt1"/>
                </a:solidFill>
              </a:defRPr>
            </a:lvl7pPr>
            <a:lvl8pPr marL="3657600" lvl="7" indent="-317500" algn="ctr" rtl="0">
              <a:spcBef>
                <a:spcPts val="0"/>
              </a:spcBef>
              <a:spcAft>
                <a:spcPts val="0"/>
              </a:spcAft>
              <a:buClr>
                <a:schemeClr val="lt1"/>
              </a:buClr>
              <a:buSzPts val="1400"/>
              <a:buChar char="○"/>
              <a:defRPr>
                <a:solidFill>
                  <a:schemeClr val="lt1"/>
                </a:solidFill>
              </a:defRPr>
            </a:lvl8pPr>
            <a:lvl9pPr marL="4114800" lvl="8" indent="-317500" algn="ctr" rtl="0">
              <a:spcBef>
                <a:spcPts val="0"/>
              </a:spcBef>
              <a:spcAft>
                <a:spcPts val="0"/>
              </a:spcAft>
              <a:buClr>
                <a:schemeClr val="lt1"/>
              </a:buClr>
              <a:buSzPts val="1400"/>
              <a:buChar char="■"/>
              <a:defRPr>
                <a:solidFill>
                  <a:schemeClr val="lt1"/>
                </a:solidFill>
              </a:defRPr>
            </a:lvl9pPr>
          </a:lstStyle>
          <a:p>
            <a:endParaRPr/>
          </a:p>
        </p:txBody>
      </p:sp>
      <p:sp>
        <p:nvSpPr>
          <p:cNvPr id="51" name="Google Shape;51;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
          <p:cNvSpPr txBox="1">
            <a:spLocks noGrp="1"/>
          </p:cNvSpPr>
          <p:nvPr>
            <p:ph type="title"/>
          </p:nvPr>
        </p:nvSpPr>
        <p:spPr>
          <a:xfrm>
            <a:off x="485875" y="1714500"/>
            <a:ext cx="8183700" cy="785700"/>
          </a:xfrm>
          <a:prstGeom prst="rect">
            <a:avLst/>
          </a:prstGeom>
        </p:spPr>
        <p:txBody>
          <a:bodyPr spcFirstLastPara="1" wrap="square" lIns="91425" tIns="91425" rIns="91425" bIns="91425" anchor="b" anchorCtr="0">
            <a:norm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17" name="Google Shape;17;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0" name="Google Shape;20;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21" name="Google Shape;21;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4" name="Google Shape;24;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5" name="Google Shape;25;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6" name="Google Shape;26;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9" name="Google Shape;29;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2" name="Google Shape;32;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SzPts val="1200"/>
              <a:buChar char="●"/>
              <a:defRPr sz="12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33" name="Google Shape;3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2"/>
        </a:solidFill>
        <a:effectLst/>
      </p:bgPr>
    </p:bg>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a:endParaRPr/>
          </a:p>
        </p:txBody>
      </p:sp>
      <p:sp>
        <p:nvSpPr>
          <p:cNvPr id="36" name="Google Shape;36;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7"/>
        <p:cNvGrpSpPr/>
        <p:nvPr/>
      </p:nvGrpSpPr>
      <p:grpSpPr>
        <a:xfrm>
          <a:off x="0" y="0"/>
          <a:ext cx="0" cy="0"/>
          <a:chOff x="0" y="0"/>
          <a:chExt cx="0" cy="0"/>
        </a:xfrm>
      </p:grpSpPr>
      <p:sp>
        <p:nvSpPr>
          <p:cNvPr id="38" name="Google Shape;38;p9"/>
          <p:cNvSpPr/>
          <p:nvPr/>
        </p:nvSpPr>
        <p:spPr>
          <a:xfrm>
            <a:off x="4636800" y="80700"/>
            <a:ext cx="4426500" cy="4982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9" name="Google Shape;39;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0" name="Google Shape;40;p9"/>
          <p:cNvSpPr txBox="1">
            <a:spLocks noGrp="1"/>
          </p:cNvSpPr>
          <p:nvPr>
            <p:ph type="title"/>
          </p:nvPr>
        </p:nvSpPr>
        <p:spPr>
          <a:xfrm>
            <a:off x="265500" y="1181700"/>
            <a:ext cx="4045200" cy="1533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3800"/>
              <a:buNone/>
              <a:defRPr sz="3800"/>
            </a:lvl1pPr>
            <a:lvl2pPr lvl="1" algn="ctr" rtl="0">
              <a:spcBef>
                <a:spcPts val="0"/>
              </a:spcBef>
              <a:spcAft>
                <a:spcPts val="0"/>
              </a:spcAft>
              <a:buSzPts val="3800"/>
              <a:buNone/>
              <a:defRPr sz="3800"/>
            </a:lvl2pPr>
            <a:lvl3pPr lvl="2" algn="ctr" rtl="0">
              <a:spcBef>
                <a:spcPts val="0"/>
              </a:spcBef>
              <a:spcAft>
                <a:spcPts val="0"/>
              </a:spcAft>
              <a:buSzPts val="3800"/>
              <a:buNone/>
              <a:defRPr sz="3800"/>
            </a:lvl3pPr>
            <a:lvl4pPr lvl="3" algn="ctr" rtl="0">
              <a:spcBef>
                <a:spcPts val="0"/>
              </a:spcBef>
              <a:spcAft>
                <a:spcPts val="0"/>
              </a:spcAft>
              <a:buSzPts val="3800"/>
              <a:buNone/>
              <a:defRPr sz="3800"/>
            </a:lvl4pPr>
            <a:lvl5pPr lvl="4" algn="ctr" rtl="0">
              <a:spcBef>
                <a:spcPts val="0"/>
              </a:spcBef>
              <a:spcAft>
                <a:spcPts val="0"/>
              </a:spcAft>
              <a:buSzPts val="3800"/>
              <a:buNone/>
              <a:defRPr sz="3800"/>
            </a:lvl5pPr>
            <a:lvl6pPr lvl="5" algn="ctr" rtl="0">
              <a:spcBef>
                <a:spcPts val="0"/>
              </a:spcBef>
              <a:spcAft>
                <a:spcPts val="0"/>
              </a:spcAft>
              <a:buSzPts val="3800"/>
              <a:buNone/>
              <a:defRPr sz="3800"/>
            </a:lvl6pPr>
            <a:lvl7pPr lvl="6" algn="ctr" rtl="0">
              <a:spcBef>
                <a:spcPts val="0"/>
              </a:spcBef>
              <a:spcAft>
                <a:spcPts val="0"/>
              </a:spcAft>
              <a:buSzPts val="3800"/>
              <a:buNone/>
              <a:defRPr sz="3800"/>
            </a:lvl7pPr>
            <a:lvl8pPr lvl="7" algn="ctr" rtl="0">
              <a:spcBef>
                <a:spcPts val="0"/>
              </a:spcBef>
              <a:spcAft>
                <a:spcPts val="0"/>
              </a:spcAft>
              <a:buSzPts val="3800"/>
              <a:buNone/>
              <a:defRPr sz="3800"/>
            </a:lvl8pPr>
            <a:lvl9pPr lvl="8" algn="ctr" rtl="0">
              <a:spcBef>
                <a:spcPts val="0"/>
              </a:spcBef>
              <a:spcAft>
                <a:spcPts val="0"/>
              </a:spcAft>
              <a:buSzPts val="3800"/>
              <a:buNone/>
              <a:defRPr sz="3800"/>
            </a:lvl9pPr>
          </a:lstStyle>
          <a:p>
            <a:endParaRPr/>
          </a:p>
        </p:txBody>
      </p:sp>
      <p:sp>
        <p:nvSpPr>
          <p:cNvPr id="41" name="Google Shape;41;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2" name="Google Shape;42;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Clr>
                <a:schemeClr val="lt1"/>
              </a:buClr>
              <a:buSzPts val="1800"/>
              <a:buChar char="●"/>
              <a:defRPr>
                <a:solidFill>
                  <a:schemeClr val="lt1"/>
                </a:solidFill>
              </a:defRPr>
            </a:lvl1pPr>
            <a:lvl2pPr marL="914400" lvl="1" indent="-317500" rtl="0">
              <a:spcBef>
                <a:spcPts val="0"/>
              </a:spcBef>
              <a:spcAft>
                <a:spcPts val="0"/>
              </a:spcAft>
              <a:buClr>
                <a:schemeClr val="lt1"/>
              </a:buClr>
              <a:buSzPts val="1400"/>
              <a:buChar char="○"/>
              <a:defRPr>
                <a:solidFill>
                  <a:schemeClr val="lt1"/>
                </a:solidFill>
              </a:defRPr>
            </a:lvl2pPr>
            <a:lvl3pPr marL="1371600" lvl="2" indent="-317500" rtl="0">
              <a:spcBef>
                <a:spcPts val="0"/>
              </a:spcBef>
              <a:spcAft>
                <a:spcPts val="0"/>
              </a:spcAft>
              <a:buClr>
                <a:schemeClr val="lt1"/>
              </a:buClr>
              <a:buSzPts val="1400"/>
              <a:buChar char="■"/>
              <a:defRPr>
                <a:solidFill>
                  <a:schemeClr val="lt1"/>
                </a:solidFill>
              </a:defRPr>
            </a:lvl3pPr>
            <a:lvl4pPr marL="1828800" lvl="3" indent="-317500" rtl="0">
              <a:spcBef>
                <a:spcPts val="0"/>
              </a:spcBef>
              <a:spcAft>
                <a:spcPts val="0"/>
              </a:spcAft>
              <a:buClr>
                <a:schemeClr val="lt1"/>
              </a:buClr>
              <a:buSzPts val="1400"/>
              <a:buChar char="●"/>
              <a:defRPr>
                <a:solidFill>
                  <a:schemeClr val="lt1"/>
                </a:solidFill>
              </a:defRPr>
            </a:lvl4pPr>
            <a:lvl5pPr marL="2286000" lvl="4" indent="-317500" rtl="0">
              <a:spcBef>
                <a:spcPts val="0"/>
              </a:spcBef>
              <a:spcAft>
                <a:spcPts val="0"/>
              </a:spcAft>
              <a:buClr>
                <a:schemeClr val="lt1"/>
              </a:buClr>
              <a:buSzPts val="1400"/>
              <a:buChar char="○"/>
              <a:defRPr>
                <a:solidFill>
                  <a:schemeClr val="lt1"/>
                </a:solidFill>
              </a:defRPr>
            </a:lvl5pPr>
            <a:lvl6pPr marL="2743200" lvl="5" indent="-317500" rtl="0">
              <a:spcBef>
                <a:spcPts val="0"/>
              </a:spcBef>
              <a:spcAft>
                <a:spcPts val="0"/>
              </a:spcAft>
              <a:buClr>
                <a:schemeClr val="lt1"/>
              </a:buClr>
              <a:buSzPts val="1400"/>
              <a:buChar char="■"/>
              <a:defRPr>
                <a:solidFill>
                  <a:schemeClr val="lt1"/>
                </a:solidFill>
              </a:defRPr>
            </a:lvl6pPr>
            <a:lvl7pPr marL="3200400" lvl="6" indent="-317500" rtl="0">
              <a:spcBef>
                <a:spcPts val="0"/>
              </a:spcBef>
              <a:spcAft>
                <a:spcPts val="0"/>
              </a:spcAft>
              <a:buClr>
                <a:schemeClr val="lt1"/>
              </a:buClr>
              <a:buSzPts val="1400"/>
              <a:buChar char="●"/>
              <a:defRPr>
                <a:solidFill>
                  <a:schemeClr val="lt1"/>
                </a:solidFill>
              </a:defRPr>
            </a:lvl7pPr>
            <a:lvl8pPr marL="3657600" lvl="7" indent="-317500" rtl="0">
              <a:spcBef>
                <a:spcPts val="0"/>
              </a:spcBef>
              <a:spcAft>
                <a:spcPts val="0"/>
              </a:spcAft>
              <a:buClr>
                <a:schemeClr val="lt1"/>
              </a:buClr>
              <a:buSzPts val="1400"/>
              <a:buChar char="○"/>
              <a:defRPr>
                <a:solidFill>
                  <a:schemeClr val="lt1"/>
                </a:solidFill>
              </a:defRPr>
            </a:lvl8pPr>
            <a:lvl9pPr marL="4114800" lvl="8" indent="-317500" rtl="0">
              <a:spcBef>
                <a:spcPts val="0"/>
              </a:spcBef>
              <a:spcAft>
                <a:spcPts val="0"/>
              </a:spcAft>
              <a:buClr>
                <a:schemeClr val="lt1"/>
              </a:buClr>
              <a:buSzPts val="1400"/>
              <a:buChar char="■"/>
              <a:defRPr>
                <a:solidFill>
                  <a:schemeClr val="lt1"/>
                </a:solidFill>
              </a:defRPr>
            </a:lvl9pPr>
          </a:lstStyle>
          <a:p>
            <a:endParaRPr/>
          </a:p>
        </p:txBody>
      </p:sp>
      <p:sp>
        <p:nvSpPr>
          <p:cNvPr id="43" name="Google Shape;43;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4"/>
        <p:cNvGrpSpPr/>
        <p:nvPr/>
      </p:nvGrpSpPr>
      <p:grpSpPr>
        <a:xfrm>
          <a:off x="0" y="0"/>
          <a:ext cx="0" cy="0"/>
          <a:chOff x="0" y="0"/>
          <a:chExt cx="0" cy="0"/>
        </a:xfrm>
      </p:grpSpPr>
      <p:sp>
        <p:nvSpPr>
          <p:cNvPr id="45" name="Google Shape;45;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2100"/>
              <a:buNone/>
              <a:defRPr sz="2100"/>
            </a:lvl1pPr>
          </a:lstStyle>
          <a:p>
            <a:endParaRPr/>
          </a:p>
        </p:txBody>
      </p:sp>
      <p:sp>
        <p:nvSpPr>
          <p:cNvPr id="46" name="Google Shape;46;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l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234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rt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marL="914400" lvl="1" indent="-317500" rtl="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marL="1371600" lvl="2" indent="-317500" rtl="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marL="1828800" lvl="3" indent="-317500" rtl="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marL="2286000" lvl="4" indent="-317500" rtl="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marL="2743200" lvl="5" indent="-317500" rtl="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marL="3200400" lvl="6" indent="-317500" rtl="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marL="3657600" lvl="7" indent="-317500" rtl="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marL="4114800" lvl="8" indent="-317500" rtl="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lt2"/>
                </a:solidFill>
                <a:latin typeface="Source Sans Pro"/>
                <a:ea typeface="Source Sans Pro"/>
                <a:cs typeface="Source Sans Pro"/>
                <a:sym typeface="Source Sans Pro"/>
              </a:defRPr>
            </a:lvl1pPr>
            <a:lvl2pPr lvl="1" algn="r" rtl="0">
              <a:buNone/>
              <a:defRPr sz="1000">
                <a:solidFill>
                  <a:schemeClr val="lt2"/>
                </a:solidFill>
                <a:latin typeface="Source Sans Pro"/>
                <a:ea typeface="Source Sans Pro"/>
                <a:cs typeface="Source Sans Pro"/>
                <a:sym typeface="Source Sans Pro"/>
              </a:defRPr>
            </a:lvl2pPr>
            <a:lvl3pPr lvl="2" algn="r" rtl="0">
              <a:buNone/>
              <a:defRPr sz="1000">
                <a:solidFill>
                  <a:schemeClr val="lt2"/>
                </a:solidFill>
                <a:latin typeface="Source Sans Pro"/>
                <a:ea typeface="Source Sans Pro"/>
                <a:cs typeface="Source Sans Pro"/>
                <a:sym typeface="Source Sans Pro"/>
              </a:defRPr>
            </a:lvl3pPr>
            <a:lvl4pPr lvl="3" algn="r" rtl="0">
              <a:buNone/>
              <a:defRPr sz="1000">
                <a:solidFill>
                  <a:schemeClr val="lt2"/>
                </a:solidFill>
                <a:latin typeface="Source Sans Pro"/>
                <a:ea typeface="Source Sans Pro"/>
                <a:cs typeface="Source Sans Pro"/>
                <a:sym typeface="Source Sans Pro"/>
              </a:defRPr>
            </a:lvl4pPr>
            <a:lvl5pPr lvl="4" algn="r" rtl="0">
              <a:buNone/>
              <a:defRPr sz="1000">
                <a:solidFill>
                  <a:schemeClr val="lt2"/>
                </a:solidFill>
                <a:latin typeface="Source Sans Pro"/>
                <a:ea typeface="Source Sans Pro"/>
                <a:cs typeface="Source Sans Pro"/>
                <a:sym typeface="Source Sans Pro"/>
              </a:defRPr>
            </a:lvl5pPr>
            <a:lvl6pPr lvl="5" algn="r" rtl="0">
              <a:buNone/>
              <a:defRPr sz="1000">
                <a:solidFill>
                  <a:schemeClr val="lt2"/>
                </a:solidFill>
                <a:latin typeface="Source Sans Pro"/>
                <a:ea typeface="Source Sans Pro"/>
                <a:cs typeface="Source Sans Pro"/>
                <a:sym typeface="Source Sans Pro"/>
              </a:defRPr>
            </a:lvl6pPr>
            <a:lvl7pPr lvl="6" algn="r" rtl="0">
              <a:buNone/>
              <a:defRPr sz="1000">
                <a:solidFill>
                  <a:schemeClr val="lt2"/>
                </a:solidFill>
                <a:latin typeface="Source Sans Pro"/>
                <a:ea typeface="Source Sans Pro"/>
                <a:cs typeface="Source Sans Pro"/>
                <a:sym typeface="Source Sans Pro"/>
              </a:defRPr>
            </a:lvl7pPr>
            <a:lvl8pPr lvl="7" algn="r" rtl="0">
              <a:buNone/>
              <a:defRPr sz="1000">
                <a:solidFill>
                  <a:schemeClr val="lt2"/>
                </a:solidFill>
                <a:latin typeface="Source Sans Pro"/>
                <a:ea typeface="Source Sans Pro"/>
                <a:cs typeface="Source Sans Pro"/>
                <a:sym typeface="Source Sans Pro"/>
              </a:defRPr>
            </a:lvl8pPr>
            <a:lvl9pPr lvl="8" algn="r" rtl="0">
              <a:buNone/>
              <a:defRPr sz="1000">
                <a:solidFill>
                  <a:schemeClr val="lt2"/>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7"/>
        <p:cNvGrpSpPr/>
        <p:nvPr/>
      </p:nvGrpSpPr>
      <p:grpSpPr>
        <a:xfrm>
          <a:off x="0" y="0"/>
          <a:ext cx="0" cy="0"/>
          <a:chOff x="0" y="0"/>
          <a:chExt cx="0" cy="0"/>
        </a:xfrm>
      </p:grpSpPr>
      <p:sp>
        <p:nvSpPr>
          <p:cNvPr id="58" name="Google Shape;58;p13"/>
          <p:cNvSpPr txBox="1">
            <a:spLocks noGrp="1"/>
          </p:cNvSpPr>
          <p:nvPr>
            <p:ph type="title"/>
          </p:nvPr>
        </p:nvSpPr>
        <p:spPr>
          <a:xfrm>
            <a:off x="648750" y="696825"/>
            <a:ext cx="7846500" cy="1202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000">
                <a:solidFill>
                  <a:schemeClr val="lt1"/>
                </a:solidFill>
              </a:rPr>
              <a:t>Regulation of Online Harms on Social Media Platforms</a:t>
            </a:r>
            <a:endParaRPr sz="4000">
              <a:solidFill>
                <a:schemeClr val="lt1"/>
              </a:solidFill>
            </a:endParaRPr>
          </a:p>
        </p:txBody>
      </p:sp>
      <p:sp>
        <p:nvSpPr>
          <p:cNvPr id="59" name="Google Shape;59;p13"/>
          <p:cNvSpPr txBox="1">
            <a:spLocks noGrp="1"/>
          </p:cNvSpPr>
          <p:nvPr>
            <p:ph type="body" idx="1"/>
          </p:nvPr>
        </p:nvSpPr>
        <p:spPr>
          <a:xfrm>
            <a:off x="0" y="2386800"/>
            <a:ext cx="9144000" cy="2756700"/>
          </a:xfrm>
          <a:prstGeom prst="rect">
            <a:avLst/>
          </a:prstGeom>
          <a:solidFill>
            <a:schemeClr val="lt1"/>
          </a:solidFill>
        </p:spPr>
        <p:txBody>
          <a:bodyPr spcFirstLastPara="1" wrap="square" lIns="91425" tIns="91425" rIns="91425" bIns="91425" anchor="t" anchorCtr="0">
            <a:normAutofit/>
          </a:bodyPr>
          <a:lstStyle/>
          <a:p>
            <a:pPr marL="0" lvl="0" indent="0" algn="l" rtl="0">
              <a:spcBef>
                <a:spcPts val="0"/>
              </a:spcBef>
              <a:spcAft>
                <a:spcPts val="0"/>
              </a:spcAft>
              <a:buNone/>
            </a:pPr>
            <a:endParaRPr sz="2400" b="1">
              <a:solidFill>
                <a:schemeClr val="dk1"/>
              </a:solidFill>
              <a:latin typeface="Arial"/>
              <a:ea typeface="Arial"/>
              <a:cs typeface="Arial"/>
              <a:sym typeface="Arial"/>
            </a:endParaRPr>
          </a:p>
          <a:p>
            <a:pPr marL="0" lvl="0" indent="0" algn="l" rtl="0">
              <a:spcBef>
                <a:spcPts val="1200"/>
              </a:spcBef>
              <a:spcAft>
                <a:spcPts val="0"/>
              </a:spcAft>
              <a:buNone/>
            </a:pPr>
            <a:endParaRPr sz="2400" b="1">
              <a:solidFill>
                <a:schemeClr val="dk1"/>
              </a:solidFill>
              <a:latin typeface="Arial"/>
              <a:ea typeface="Arial"/>
              <a:cs typeface="Arial"/>
              <a:sym typeface="Arial"/>
            </a:endParaRPr>
          </a:p>
          <a:p>
            <a:pPr marL="0" lvl="0" indent="0" algn="ctr" rtl="0">
              <a:spcBef>
                <a:spcPts val="1200"/>
              </a:spcBef>
              <a:spcAft>
                <a:spcPts val="0"/>
              </a:spcAft>
              <a:buNone/>
            </a:pPr>
            <a:endParaRPr sz="2400" b="1">
              <a:solidFill>
                <a:schemeClr val="dk1"/>
              </a:solidFill>
              <a:latin typeface="Arial"/>
              <a:ea typeface="Arial"/>
              <a:cs typeface="Arial"/>
              <a:sym typeface="Arial"/>
            </a:endParaRPr>
          </a:p>
          <a:p>
            <a:pPr marL="0" lvl="0" indent="0" algn="ctr" rtl="0">
              <a:spcBef>
                <a:spcPts val="1200"/>
              </a:spcBef>
              <a:spcAft>
                <a:spcPts val="1200"/>
              </a:spcAft>
              <a:buNone/>
            </a:pPr>
            <a:r>
              <a:rPr lang="en" sz="2400" b="1">
                <a:solidFill>
                  <a:schemeClr val="dk1"/>
                </a:solidFill>
                <a:latin typeface="Raleway"/>
                <a:ea typeface="Raleway"/>
                <a:cs typeface="Raleway"/>
                <a:sym typeface="Raleway"/>
              </a:rPr>
              <a:t>Raphael Yacobi-Harris </a:t>
            </a:r>
            <a:endParaRPr sz="2400" b="1">
              <a:solidFill>
                <a:schemeClr val="dk1"/>
              </a:solidFill>
              <a:latin typeface="Raleway"/>
              <a:ea typeface="Raleway"/>
              <a:cs typeface="Raleway"/>
              <a:sym typeface="Raleway"/>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10"/>
        <p:cNvGrpSpPr/>
        <p:nvPr/>
      </p:nvGrpSpPr>
      <p:grpSpPr>
        <a:xfrm>
          <a:off x="0" y="0"/>
          <a:ext cx="0" cy="0"/>
          <a:chOff x="0" y="0"/>
          <a:chExt cx="0" cy="0"/>
        </a:xfrm>
      </p:grpSpPr>
      <p:sp>
        <p:nvSpPr>
          <p:cNvPr id="111" name="Google Shape;111;p22"/>
          <p:cNvSpPr txBox="1">
            <a:spLocks noGrp="1"/>
          </p:cNvSpPr>
          <p:nvPr>
            <p:ph type="title"/>
          </p:nvPr>
        </p:nvSpPr>
        <p:spPr>
          <a:xfrm>
            <a:off x="1048900" y="894000"/>
            <a:ext cx="7176900" cy="3355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2300" b="0"/>
              <a:t>There are </a:t>
            </a:r>
            <a:r>
              <a:rPr lang="en" sz="2300"/>
              <a:t>no regulatory requirements</a:t>
            </a:r>
            <a:r>
              <a:rPr lang="en" sz="2300" b="0"/>
              <a:t> in Canada for social media platforms </a:t>
            </a:r>
            <a:r>
              <a:rPr lang="en" sz="2300"/>
              <a:t>to identify, manage and reduce harmful content</a:t>
            </a:r>
            <a:r>
              <a:rPr lang="en" sz="2300" b="0"/>
              <a:t> on their services, with the exception of court-ordered take-downs enabled by the narrow provisions in the </a:t>
            </a:r>
            <a:r>
              <a:rPr lang="en" sz="2300" b="0" i="1"/>
              <a:t>Criminal Code</a:t>
            </a:r>
            <a:r>
              <a:rPr lang="en" sz="2300" b="0"/>
              <a:t> (e.g., sections 83.223, 164.1, and 320.1), which results in limited incentive to be proactive. </a:t>
            </a: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15"/>
        <p:cNvGrpSpPr/>
        <p:nvPr/>
      </p:nvGrpSpPr>
      <p:grpSpPr>
        <a:xfrm>
          <a:off x="0" y="0"/>
          <a:ext cx="0" cy="0"/>
          <a:chOff x="0" y="0"/>
          <a:chExt cx="0" cy="0"/>
        </a:xfrm>
      </p:grpSpPr>
      <p:sp>
        <p:nvSpPr>
          <p:cNvPr id="116" name="Google Shape;116;p23"/>
          <p:cNvSpPr txBox="1">
            <a:spLocks noGrp="1"/>
          </p:cNvSpPr>
          <p:nvPr>
            <p:ph type="title"/>
          </p:nvPr>
        </p:nvSpPr>
        <p:spPr>
          <a:xfrm>
            <a:off x="879975" y="1727250"/>
            <a:ext cx="2847600" cy="168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3200">
                <a:solidFill>
                  <a:schemeClr val="lt1"/>
                </a:solidFill>
              </a:rPr>
              <a:t>What is the government proposing? </a:t>
            </a:r>
            <a:endParaRPr sz="3200">
              <a:solidFill>
                <a:schemeClr val="lt1"/>
              </a:solidFill>
            </a:endParaRPr>
          </a:p>
        </p:txBody>
      </p:sp>
      <p:sp>
        <p:nvSpPr>
          <p:cNvPr id="117" name="Google Shape;117;p23"/>
          <p:cNvSpPr txBox="1">
            <a:spLocks noGrp="1"/>
          </p:cNvSpPr>
          <p:nvPr>
            <p:ph type="body" idx="1"/>
          </p:nvPr>
        </p:nvSpPr>
        <p:spPr>
          <a:xfrm>
            <a:off x="3939500" y="889200"/>
            <a:ext cx="4584900" cy="33651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chemeClr val="lt1"/>
              </a:buClr>
              <a:buSzPts val="2200"/>
              <a:buFont typeface="Raleway Medium"/>
              <a:buChar char="-"/>
            </a:pPr>
            <a:r>
              <a:rPr lang="en" sz="2200">
                <a:solidFill>
                  <a:schemeClr val="lt1"/>
                </a:solidFill>
                <a:latin typeface="Raleway Medium"/>
                <a:ea typeface="Raleway Medium"/>
                <a:cs typeface="Raleway Medium"/>
                <a:sym typeface="Raleway Medium"/>
              </a:rPr>
              <a:t>In Summer 2021 the Government published a discussion guide and a technical paper. </a:t>
            </a:r>
            <a:endParaRPr sz="2200">
              <a:solidFill>
                <a:schemeClr val="lt1"/>
              </a:solidFill>
              <a:latin typeface="Raleway Medium"/>
              <a:ea typeface="Raleway Medium"/>
              <a:cs typeface="Raleway Medium"/>
              <a:sym typeface="Raleway Medium"/>
            </a:endParaRPr>
          </a:p>
          <a:p>
            <a:pPr marL="457200" lvl="0" indent="-368300" algn="l" rtl="0">
              <a:spcBef>
                <a:spcPts val="0"/>
              </a:spcBef>
              <a:spcAft>
                <a:spcPts val="0"/>
              </a:spcAft>
              <a:buClr>
                <a:schemeClr val="lt1"/>
              </a:buClr>
              <a:buSzPts val="2200"/>
              <a:buFont typeface="Raleway Medium"/>
              <a:buChar char="-"/>
            </a:pPr>
            <a:r>
              <a:rPr lang="en" sz="2200">
                <a:solidFill>
                  <a:schemeClr val="lt1"/>
                </a:solidFill>
                <a:latin typeface="Raleway Medium"/>
                <a:ea typeface="Raleway Medium"/>
                <a:cs typeface="Raleway Medium"/>
                <a:sym typeface="Raleway Medium"/>
              </a:rPr>
              <a:t>Proposal focused on “major social media companies “and “online harms”. </a:t>
            </a:r>
            <a:endParaRPr sz="2200">
              <a:solidFill>
                <a:schemeClr val="lt1"/>
              </a:solidFill>
              <a:latin typeface="Raleway Medium"/>
              <a:ea typeface="Raleway Medium"/>
              <a:cs typeface="Raleway Medium"/>
              <a:sym typeface="Raleway Medium"/>
            </a:endParaRPr>
          </a:p>
          <a:p>
            <a:pPr marL="457200" lvl="0" indent="-368300" algn="l" rtl="0">
              <a:spcBef>
                <a:spcPts val="0"/>
              </a:spcBef>
              <a:spcAft>
                <a:spcPts val="0"/>
              </a:spcAft>
              <a:buClr>
                <a:schemeClr val="lt1"/>
              </a:buClr>
              <a:buSzPts val="2200"/>
              <a:buFont typeface="Raleway Medium"/>
              <a:buChar char="-"/>
            </a:pPr>
            <a:r>
              <a:rPr lang="en" sz="2200">
                <a:solidFill>
                  <a:schemeClr val="lt1"/>
                </a:solidFill>
                <a:latin typeface="Raleway Medium"/>
                <a:ea typeface="Raleway Medium"/>
                <a:cs typeface="Raleway Medium"/>
                <a:sym typeface="Raleway Medium"/>
              </a:rPr>
              <a:t>New regulator and new rules.</a:t>
            </a:r>
            <a:endParaRPr sz="2000" i="1">
              <a:solidFill>
                <a:schemeClr val="lt1"/>
              </a:solidFill>
              <a:latin typeface="Raleway Medium"/>
              <a:ea typeface="Raleway Medium"/>
              <a:cs typeface="Raleway Medium"/>
              <a:sym typeface="Raleway Medium"/>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21"/>
        <p:cNvGrpSpPr/>
        <p:nvPr/>
      </p:nvGrpSpPr>
      <p:grpSpPr>
        <a:xfrm>
          <a:off x="0" y="0"/>
          <a:ext cx="0" cy="0"/>
          <a:chOff x="0" y="0"/>
          <a:chExt cx="0" cy="0"/>
        </a:xfrm>
      </p:grpSpPr>
      <p:sp>
        <p:nvSpPr>
          <p:cNvPr id="122" name="Google Shape;122;p24"/>
          <p:cNvSpPr txBox="1">
            <a:spLocks noGrp="1"/>
          </p:cNvSpPr>
          <p:nvPr>
            <p:ph type="body" idx="1"/>
          </p:nvPr>
        </p:nvSpPr>
        <p:spPr>
          <a:xfrm>
            <a:off x="1055550" y="863550"/>
            <a:ext cx="7032900" cy="341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300" b="1">
              <a:solidFill>
                <a:schemeClr val="lt1"/>
              </a:solidFill>
              <a:latin typeface="Arial"/>
              <a:ea typeface="Arial"/>
              <a:cs typeface="Arial"/>
              <a:sym typeface="Arial"/>
            </a:endParaRPr>
          </a:p>
          <a:p>
            <a:pPr marL="0" lvl="0" indent="0" algn="ctr" rtl="0">
              <a:spcBef>
                <a:spcPts val="1200"/>
              </a:spcBef>
              <a:spcAft>
                <a:spcPts val="0"/>
              </a:spcAft>
              <a:buNone/>
            </a:pPr>
            <a:r>
              <a:rPr lang="en" sz="3300" b="1">
                <a:solidFill>
                  <a:schemeClr val="lt1"/>
                </a:solidFill>
                <a:latin typeface="Raleway"/>
                <a:ea typeface="Raleway"/>
                <a:cs typeface="Raleway"/>
                <a:sym typeface="Raleway"/>
              </a:rPr>
              <a:t>What is a social media company? </a:t>
            </a:r>
            <a:endParaRPr sz="3300" b="1">
              <a:solidFill>
                <a:schemeClr val="lt1"/>
              </a:solidFill>
              <a:latin typeface="Raleway"/>
              <a:ea typeface="Raleway"/>
              <a:cs typeface="Raleway"/>
              <a:sym typeface="Raleway"/>
            </a:endParaRPr>
          </a:p>
          <a:p>
            <a:pPr marL="0" lvl="0" indent="0" algn="ctr" rtl="0">
              <a:spcBef>
                <a:spcPts val="1200"/>
              </a:spcBef>
              <a:spcAft>
                <a:spcPts val="0"/>
              </a:spcAft>
              <a:buNone/>
            </a:pPr>
            <a:endParaRPr sz="3300" b="1">
              <a:solidFill>
                <a:schemeClr val="lt1"/>
              </a:solidFill>
              <a:latin typeface="Raleway"/>
              <a:ea typeface="Raleway"/>
              <a:cs typeface="Raleway"/>
              <a:sym typeface="Raleway"/>
            </a:endParaRPr>
          </a:p>
          <a:p>
            <a:pPr marL="0" lvl="0" indent="0" algn="ctr" rtl="0">
              <a:spcBef>
                <a:spcPts val="1200"/>
              </a:spcBef>
              <a:spcAft>
                <a:spcPts val="1200"/>
              </a:spcAft>
              <a:buNone/>
            </a:pPr>
            <a:r>
              <a:rPr lang="en" sz="3300" b="1">
                <a:solidFill>
                  <a:schemeClr val="lt1"/>
                </a:solidFill>
                <a:latin typeface="Raleway"/>
                <a:ea typeface="Raleway"/>
                <a:cs typeface="Raleway"/>
                <a:sym typeface="Raleway"/>
              </a:rPr>
              <a:t>What are online harms? </a:t>
            </a:r>
            <a:endParaRPr sz="3300" b="1">
              <a:solidFill>
                <a:schemeClr val="lt1"/>
              </a:solidFill>
              <a:latin typeface="Raleway"/>
              <a:ea typeface="Raleway"/>
              <a:cs typeface="Raleway"/>
              <a:sym typeface="Raleway"/>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26"/>
        <p:cNvGrpSpPr/>
        <p:nvPr/>
      </p:nvGrpSpPr>
      <p:grpSpPr>
        <a:xfrm>
          <a:off x="0" y="0"/>
          <a:ext cx="0" cy="0"/>
          <a:chOff x="0" y="0"/>
          <a:chExt cx="0" cy="0"/>
        </a:xfrm>
      </p:grpSpPr>
      <p:sp>
        <p:nvSpPr>
          <p:cNvPr id="127" name="Google Shape;127;p25"/>
          <p:cNvSpPr txBox="1">
            <a:spLocks noGrp="1"/>
          </p:cNvSpPr>
          <p:nvPr>
            <p:ph type="title"/>
          </p:nvPr>
        </p:nvSpPr>
        <p:spPr>
          <a:xfrm>
            <a:off x="1120775" y="1170750"/>
            <a:ext cx="2816700" cy="1842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3300">
                <a:solidFill>
                  <a:schemeClr val="lt1"/>
                </a:solidFill>
              </a:rPr>
              <a:t>Who are the subjects of regulation?</a:t>
            </a:r>
            <a:endParaRPr sz="3300">
              <a:solidFill>
                <a:schemeClr val="lt1"/>
              </a:solidFill>
            </a:endParaRPr>
          </a:p>
        </p:txBody>
      </p:sp>
      <p:sp>
        <p:nvSpPr>
          <p:cNvPr id="128" name="Google Shape;128;p25"/>
          <p:cNvSpPr txBox="1">
            <a:spLocks noGrp="1"/>
          </p:cNvSpPr>
          <p:nvPr>
            <p:ph type="body" idx="1"/>
          </p:nvPr>
        </p:nvSpPr>
        <p:spPr>
          <a:xfrm>
            <a:off x="4785400" y="1493850"/>
            <a:ext cx="3555900" cy="2155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35"/>
              <a:buNone/>
            </a:pPr>
            <a:r>
              <a:rPr lang="en" sz="2000">
                <a:solidFill>
                  <a:schemeClr val="lt1"/>
                </a:solidFill>
                <a:latin typeface="Raleway Medium"/>
                <a:ea typeface="Raleway Medium"/>
                <a:cs typeface="Raleway Medium"/>
                <a:sym typeface="Raleway Medium"/>
              </a:rPr>
              <a:t>Online platforms - social media and video sharing. </a:t>
            </a:r>
            <a:endParaRPr sz="2000">
              <a:solidFill>
                <a:schemeClr val="lt1"/>
              </a:solidFill>
              <a:latin typeface="Raleway Medium"/>
              <a:ea typeface="Raleway Medium"/>
              <a:cs typeface="Raleway Medium"/>
              <a:sym typeface="Raleway Medium"/>
            </a:endParaRPr>
          </a:p>
          <a:p>
            <a:pPr marL="0" lvl="0" indent="0" algn="l" rtl="0">
              <a:spcBef>
                <a:spcPts val="1200"/>
              </a:spcBef>
              <a:spcAft>
                <a:spcPts val="0"/>
              </a:spcAft>
              <a:buSzPts val="935"/>
              <a:buNone/>
            </a:pPr>
            <a:endParaRPr sz="2000">
              <a:solidFill>
                <a:schemeClr val="lt1"/>
              </a:solidFill>
              <a:latin typeface="Raleway Medium"/>
              <a:ea typeface="Raleway Medium"/>
              <a:cs typeface="Raleway Medium"/>
              <a:sym typeface="Raleway Medium"/>
            </a:endParaRPr>
          </a:p>
          <a:p>
            <a:pPr marL="0" lvl="0" indent="0" algn="l" rtl="0">
              <a:spcBef>
                <a:spcPts val="1200"/>
              </a:spcBef>
              <a:spcAft>
                <a:spcPts val="1200"/>
              </a:spcAft>
              <a:buSzPts val="935"/>
              <a:buNone/>
            </a:pPr>
            <a:r>
              <a:rPr lang="en" sz="2000">
                <a:solidFill>
                  <a:schemeClr val="lt1"/>
                </a:solidFill>
                <a:latin typeface="Raleway Medium"/>
                <a:ea typeface="Raleway Medium"/>
                <a:cs typeface="Raleway Medium"/>
                <a:sym typeface="Raleway Medium"/>
              </a:rPr>
              <a:t>Excludes private/encrypted messaging platforms.</a:t>
            </a:r>
            <a:endParaRPr sz="2000">
              <a:latin typeface="Raleway Medium"/>
              <a:ea typeface="Raleway Medium"/>
              <a:cs typeface="Raleway Medium"/>
              <a:sym typeface="Raleway Medium"/>
            </a:endParaRPr>
          </a:p>
        </p:txBody>
      </p:sp>
      <p:pic>
        <p:nvPicPr>
          <p:cNvPr id="129" name="Google Shape;129;p25"/>
          <p:cNvPicPr preferRelativeResize="0"/>
          <p:nvPr/>
        </p:nvPicPr>
        <p:blipFill>
          <a:blip r:embed="rId3">
            <a:alphaModFix/>
          </a:blip>
          <a:stretch>
            <a:fillRect/>
          </a:stretch>
        </p:blipFill>
        <p:spPr>
          <a:xfrm>
            <a:off x="1289450" y="3264325"/>
            <a:ext cx="1133476" cy="708426"/>
          </a:xfrm>
          <a:prstGeom prst="rect">
            <a:avLst/>
          </a:prstGeom>
          <a:noFill/>
          <a:ln>
            <a:noFill/>
          </a:ln>
        </p:spPr>
      </p:pic>
      <p:pic>
        <p:nvPicPr>
          <p:cNvPr id="130" name="Google Shape;130;p25"/>
          <p:cNvPicPr preferRelativeResize="0"/>
          <p:nvPr/>
        </p:nvPicPr>
        <p:blipFill>
          <a:blip r:embed="rId4">
            <a:alphaModFix/>
          </a:blip>
          <a:stretch>
            <a:fillRect/>
          </a:stretch>
        </p:blipFill>
        <p:spPr>
          <a:xfrm>
            <a:off x="2912200" y="3334050"/>
            <a:ext cx="568950" cy="568950"/>
          </a:xfrm>
          <a:prstGeom prst="rect">
            <a:avLst/>
          </a:prstGeom>
          <a:noFill/>
          <a:ln>
            <a:noFill/>
          </a:ln>
        </p:spPr>
      </p:pic>
      <p:pic>
        <p:nvPicPr>
          <p:cNvPr id="131" name="Google Shape;131;p25"/>
          <p:cNvPicPr preferRelativeResize="0"/>
          <p:nvPr/>
        </p:nvPicPr>
        <p:blipFill>
          <a:blip r:embed="rId5">
            <a:alphaModFix/>
          </a:blip>
          <a:stretch>
            <a:fillRect/>
          </a:stretch>
        </p:blipFill>
        <p:spPr>
          <a:xfrm>
            <a:off x="770078" y="3264327"/>
            <a:ext cx="708425" cy="708425"/>
          </a:xfrm>
          <a:prstGeom prst="rect">
            <a:avLst/>
          </a:prstGeom>
          <a:noFill/>
          <a:ln>
            <a:noFill/>
          </a:ln>
        </p:spPr>
      </p:pic>
      <p:pic>
        <p:nvPicPr>
          <p:cNvPr id="132" name="Google Shape;132;p25"/>
          <p:cNvPicPr preferRelativeResize="0"/>
          <p:nvPr/>
        </p:nvPicPr>
        <p:blipFill>
          <a:blip r:embed="rId6">
            <a:alphaModFix/>
          </a:blip>
          <a:stretch>
            <a:fillRect/>
          </a:stretch>
        </p:blipFill>
        <p:spPr>
          <a:xfrm>
            <a:off x="3579750" y="3334050"/>
            <a:ext cx="568950" cy="568950"/>
          </a:xfrm>
          <a:prstGeom prst="rect">
            <a:avLst/>
          </a:prstGeom>
          <a:noFill/>
          <a:ln>
            <a:noFill/>
          </a:ln>
        </p:spPr>
      </p:pic>
      <p:pic>
        <p:nvPicPr>
          <p:cNvPr id="133" name="Google Shape;133;p25"/>
          <p:cNvPicPr preferRelativeResize="0"/>
          <p:nvPr/>
        </p:nvPicPr>
        <p:blipFill>
          <a:blip r:embed="rId7">
            <a:alphaModFix/>
          </a:blip>
          <a:stretch>
            <a:fillRect/>
          </a:stretch>
        </p:blipFill>
        <p:spPr>
          <a:xfrm>
            <a:off x="2244650" y="3334050"/>
            <a:ext cx="568950" cy="5689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37"/>
        <p:cNvGrpSpPr/>
        <p:nvPr/>
      </p:nvGrpSpPr>
      <p:grpSpPr>
        <a:xfrm>
          <a:off x="0" y="0"/>
          <a:ext cx="0" cy="0"/>
          <a:chOff x="0" y="0"/>
          <a:chExt cx="0" cy="0"/>
        </a:xfrm>
      </p:grpSpPr>
      <p:sp>
        <p:nvSpPr>
          <p:cNvPr id="138" name="Google Shape;138;p26"/>
          <p:cNvSpPr txBox="1">
            <a:spLocks noGrp="1"/>
          </p:cNvSpPr>
          <p:nvPr>
            <p:ph type="title"/>
          </p:nvPr>
        </p:nvSpPr>
        <p:spPr>
          <a:xfrm>
            <a:off x="862675" y="2011650"/>
            <a:ext cx="3221400" cy="112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100">
                <a:solidFill>
                  <a:schemeClr val="lt1"/>
                </a:solidFill>
              </a:rPr>
              <a:t>What is harmful content?</a:t>
            </a:r>
            <a:endParaRPr sz="3100">
              <a:solidFill>
                <a:schemeClr val="lt1"/>
              </a:solidFill>
            </a:endParaRPr>
          </a:p>
        </p:txBody>
      </p:sp>
      <p:sp>
        <p:nvSpPr>
          <p:cNvPr id="139" name="Google Shape;139;p26"/>
          <p:cNvSpPr txBox="1"/>
          <p:nvPr/>
        </p:nvSpPr>
        <p:spPr>
          <a:xfrm>
            <a:off x="4469275" y="524550"/>
            <a:ext cx="4257300" cy="4094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2000">
                <a:solidFill>
                  <a:schemeClr val="lt1"/>
                </a:solidFill>
                <a:latin typeface="Raleway Medium"/>
                <a:ea typeface="Raleway Medium"/>
                <a:cs typeface="Raleway Medium"/>
                <a:sym typeface="Raleway Medium"/>
              </a:rPr>
              <a:t>Five types: </a:t>
            </a:r>
            <a:endParaRPr sz="2000">
              <a:solidFill>
                <a:schemeClr val="lt1"/>
              </a:solidFill>
              <a:latin typeface="Raleway Medium"/>
              <a:ea typeface="Raleway Medium"/>
              <a:cs typeface="Raleway Medium"/>
              <a:sym typeface="Raleway Medium"/>
            </a:endParaRPr>
          </a:p>
          <a:p>
            <a:pPr marL="0" lvl="0" indent="0" algn="l" rtl="0">
              <a:lnSpc>
                <a:spcPct val="115000"/>
              </a:lnSpc>
              <a:spcBef>
                <a:spcPts val="1200"/>
              </a:spcBef>
              <a:spcAft>
                <a:spcPts val="0"/>
              </a:spcAft>
              <a:buNone/>
            </a:pPr>
            <a:r>
              <a:rPr lang="en" sz="2000">
                <a:solidFill>
                  <a:schemeClr val="lt1"/>
                </a:solidFill>
                <a:latin typeface="Raleway Medium"/>
                <a:ea typeface="Raleway Medium"/>
                <a:cs typeface="Raleway Medium"/>
                <a:sym typeface="Raleway Medium"/>
              </a:rPr>
              <a:t>1. Child sexual exploitative content, </a:t>
            </a:r>
            <a:endParaRPr sz="2000">
              <a:solidFill>
                <a:schemeClr val="lt1"/>
              </a:solidFill>
              <a:latin typeface="Raleway Medium"/>
              <a:ea typeface="Raleway Medium"/>
              <a:cs typeface="Raleway Medium"/>
              <a:sym typeface="Raleway Medium"/>
            </a:endParaRPr>
          </a:p>
          <a:p>
            <a:pPr marL="0" lvl="0" indent="0" algn="l" rtl="0">
              <a:lnSpc>
                <a:spcPct val="115000"/>
              </a:lnSpc>
              <a:spcBef>
                <a:spcPts val="1200"/>
              </a:spcBef>
              <a:spcAft>
                <a:spcPts val="0"/>
              </a:spcAft>
              <a:buNone/>
            </a:pPr>
            <a:r>
              <a:rPr lang="en" sz="2000">
                <a:solidFill>
                  <a:schemeClr val="lt1"/>
                </a:solidFill>
                <a:latin typeface="Raleway Medium"/>
                <a:ea typeface="Raleway Medium"/>
                <a:cs typeface="Raleway Medium"/>
                <a:sym typeface="Raleway Medium"/>
              </a:rPr>
              <a:t>2. terrorist propaganda, </a:t>
            </a:r>
            <a:endParaRPr sz="2000">
              <a:solidFill>
                <a:schemeClr val="lt1"/>
              </a:solidFill>
              <a:latin typeface="Raleway Medium"/>
              <a:ea typeface="Raleway Medium"/>
              <a:cs typeface="Raleway Medium"/>
              <a:sym typeface="Raleway Medium"/>
            </a:endParaRPr>
          </a:p>
          <a:p>
            <a:pPr marL="0" lvl="0" indent="0" algn="l" rtl="0">
              <a:lnSpc>
                <a:spcPct val="115000"/>
              </a:lnSpc>
              <a:spcBef>
                <a:spcPts val="1200"/>
              </a:spcBef>
              <a:spcAft>
                <a:spcPts val="0"/>
              </a:spcAft>
              <a:buNone/>
            </a:pPr>
            <a:r>
              <a:rPr lang="en" sz="2000">
                <a:solidFill>
                  <a:schemeClr val="lt1"/>
                </a:solidFill>
                <a:latin typeface="Raleway Medium"/>
                <a:ea typeface="Raleway Medium"/>
                <a:cs typeface="Raleway Medium"/>
                <a:sym typeface="Raleway Medium"/>
              </a:rPr>
              <a:t>3. content that incites violence or aims to radicalize violence, </a:t>
            </a:r>
            <a:endParaRPr sz="2000">
              <a:solidFill>
                <a:schemeClr val="lt1"/>
              </a:solidFill>
              <a:latin typeface="Raleway Medium"/>
              <a:ea typeface="Raleway Medium"/>
              <a:cs typeface="Raleway Medium"/>
              <a:sym typeface="Raleway Medium"/>
            </a:endParaRPr>
          </a:p>
          <a:p>
            <a:pPr marL="0" lvl="0" indent="0" algn="l" rtl="0">
              <a:lnSpc>
                <a:spcPct val="115000"/>
              </a:lnSpc>
              <a:spcBef>
                <a:spcPts val="1200"/>
              </a:spcBef>
              <a:spcAft>
                <a:spcPts val="0"/>
              </a:spcAft>
              <a:buNone/>
            </a:pPr>
            <a:r>
              <a:rPr lang="en" sz="2000">
                <a:solidFill>
                  <a:schemeClr val="lt1"/>
                </a:solidFill>
                <a:latin typeface="Raleway Medium"/>
                <a:ea typeface="Raleway Medium"/>
                <a:cs typeface="Raleway Medium"/>
                <a:sym typeface="Raleway Medium"/>
              </a:rPr>
              <a:t>4. non-consensual sharing of intimate images, </a:t>
            </a:r>
            <a:endParaRPr sz="2000">
              <a:solidFill>
                <a:schemeClr val="lt1"/>
              </a:solidFill>
              <a:latin typeface="Raleway Medium"/>
              <a:ea typeface="Raleway Medium"/>
              <a:cs typeface="Raleway Medium"/>
              <a:sym typeface="Raleway Medium"/>
            </a:endParaRPr>
          </a:p>
          <a:p>
            <a:pPr marL="0" lvl="0" indent="0" algn="l" rtl="0">
              <a:lnSpc>
                <a:spcPct val="115000"/>
              </a:lnSpc>
              <a:spcBef>
                <a:spcPts val="1200"/>
              </a:spcBef>
              <a:spcAft>
                <a:spcPts val="1200"/>
              </a:spcAft>
              <a:buNone/>
            </a:pPr>
            <a:r>
              <a:rPr lang="en" sz="2000">
                <a:solidFill>
                  <a:schemeClr val="lt1"/>
                </a:solidFill>
                <a:latin typeface="Raleway Medium"/>
                <a:ea typeface="Raleway Medium"/>
                <a:cs typeface="Raleway Medium"/>
                <a:sym typeface="Raleway Medium"/>
              </a:rPr>
              <a:t>5. hate speech</a:t>
            </a:r>
            <a:endParaRPr sz="2000">
              <a:solidFill>
                <a:schemeClr val="lt1"/>
              </a:solidFill>
              <a:latin typeface="Raleway Medium"/>
              <a:ea typeface="Raleway Medium"/>
              <a:cs typeface="Raleway Medium"/>
              <a:sym typeface="Raleway Medium"/>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43"/>
        <p:cNvGrpSpPr/>
        <p:nvPr/>
      </p:nvGrpSpPr>
      <p:grpSpPr>
        <a:xfrm>
          <a:off x="0" y="0"/>
          <a:ext cx="0" cy="0"/>
          <a:chOff x="0" y="0"/>
          <a:chExt cx="0" cy="0"/>
        </a:xfrm>
      </p:grpSpPr>
      <p:sp>
        <p:nvSpPr>
          <p:cNvPr id="144" name="Google Shape;144;p27"/>
          <p:cNvSpPr txBox="1">
            <a:spLocks noGrp="1"/>
          </p:cNvSpPr>
          <p:nvPr>
            <p:ph type="title"/>
          </p:nvPr>
        </p:nvSpPr>
        <p:spPr>
          <a:xfrm>
            <a:off x="456275" y="1965900"/>
            <a:ext cx="3598800" cy="1211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lt1"/>
                </a:solidFill>
              </a:rPr>
              <a:t>Other elements of the proposal:</a:t>
            </a:r>
            <a:endParaRPr>
              <a:solidFill>
                <a:schemeClr val="lt1"/>
              </a:solidFill>
            </a:endParaRPr>
          </a:p>
        </p:txBody>
      </p:sp>
      <p:sp>
        <p:nvSpPr>
          <p:cNvPr id="145" name="Google Shape;145;p27"/>
          <p:cNvSpPr txBox="1">
            <a:spLocks noGrp="1"/>
          </p:cNvSpPr>
          <p:nvPr>
            <p:ph type="body" idx="1"/>
          </p:nvPr>
        </p:nvSpPr>
        <p:spPr>
          <a:xfrm>
            <a:off x="4055075" y="508800"/>
            <a:ext cx="4690800" cy="4125900"/>
          </a:xfrm>
          <a:prstGeom prst="rect">
            <a:avLst/>
          </a:prstGeom>
        </p:spPr>
        <p:txBody>
          <a:bodyPr spcFirstLastPara="1" wrap="square" lIns="91425" tIns="91425" rIns="91425" bIns="91425" anchor="t" anchorCtr="0">
            <a:noAutofit/>
          </a:bodyPr>
          <a:lstStyle/>
          <a:p>
            <a:pPr marL="457200" lvl="0" indent="-336550" algn="l" rtl="0">
              <a:spcBef>
                <a:spcPts val="0"/>
              </a:spcBef>
              <a:spcAft>
                <a:spcPts val="0"/>
              </a:spcAft>
              <a:buClr>
                <a:schemeClr val="lt1"/>
              </a:buClr>
              <a:buSzPts val="1700"/>
              <a:buFont typeface="Raleway Medium"/>
              <a:buChar char="-"/>
            </a:pPr>
            <a:r>
              <a:rPr lang="en" sz="1700">
                <a:solidFill>
                  <a:schemeClr val="lt1"/>
                </a:solidFill>
                <a:latin typeface="Raleway Medium"/>
                <a:ea typeface="Raleway Medium"/>
                <a:cs typeface="Raleway Medium"/>
                <a:sym typeface="Raleway Medium"/>
              </a:rPr>
              <a:t>Independent recourse for platform users </a:t>
            </a:r>
            <a:endParaRPr sz="1700">
              <a:solidFill>
                <a:schemeClr val="lt1"/>
              </a:solidFill>
              <a:latin typeface="Raleway Medium"/>
              <a:ea typeface="Raleway Medium"/>
              <a:cs typeface="Raleway Medium"/>
              <a:sym typeface="Raleway Medium"/>
            </a:endParaRPr>
          </a:p>
          <a:p>
            <a:pPr marL="457200" lvl="0" indent="-336550" algn="l" rtl="0">
              <a:spcBef>
                <a:spcPts val="0"/>
              </a:spcBef>
              <a:spcAft>
                <a:spcPts val="0"/>
              </a:spcAft>
              <a:buClr>
                <a:schemeClr val="lt1"/>
              </a:buClr>
              <a:buSzPts val="1700"/>
              <a:buFont typeface="Raleway Medium"/>
              <a:buChar char="-"/>
            </a:pPr>
            <a:r>
              <a:rPr lang="en" sz="1700">
                <a:solidFill>
                  <a:schemeClr val="lt1"/>
                </a:solidFill>
                <a:latin typeface="Raleway Medium"/>
                <a:ea typeface="Raleway Medium"/>
                <a:cs typeface="Raleway Medium"/>
                <a:sym typeface="Raleway Medium"/>
              </a:rPr>
              <a:t>Advisory Council </a:t>
            </a:r>
            <a:endParaRPr sz="1700">
              <a:solidFill>
                <a:schemeClr val="lt1"/>
              </a:solidFill>
              <a:latin typeface="Raleway Medium"/>
              <a:ea typeface="Raleway Medium"/>
              <a:cs typeface="Raleway Medium"/>
              <a:sym typeface="Raleway Medium"/>
            </a:endParaRPr>
          </a:p>
          <a:p>
            <a:pPr marL="457200" lvl="0" indent="-336550" algn="l" rtl="0">
              <a:spcBef>
                <a:spcPts val="0"/>
              </a:spcBef>
              <a:spcAft>
                <a:spcPts val="0"/>
              </a:spcAft>
              <a:buClr>
                <a:schemeClr val="lt1"/>
              </a:buClr>
              <a:buSzPts val="1700"/>
              <a:buFont typeface="Raleway Medium"/>
              <a:buChar char="-"/>
            </a:pPr>
            <a:r>
              <a:rPr lang="en" sz="1700">
                <a:solidFill>
                  <a:schemeClr val="lt1"/>
                </a:solidFill>
                <a:latin typeface="Raleway Medium"/>
                <a:ea typeface="Raleway Medium"/>
                <a:cs typeface="Raleway Medium"/>
                <a:sym typeface="Raleway Medium"/>
              </a:rPr>
              <a:t>Safety by Design </a:t>
            </a:r>
            <a:endParaRPr sz="1700">
              <a:solidFill>
                <a:schemeClr val="lt1"/>
              </a:solidFill>
              <a:latin typeface="Raleway Medium"/>
              <a:ea typeface="Raleway Medium"/>
              <a:cs typeface="Raleway Medium"/>
              <a:sym typeface="Raleway Medium"/>
            </a:endParaRPr>
          </a:p>
          <a:p>
            <a:pPr marL="457200" lvl="0" indent="-336550" algn="l" rtl="0">
              <a:spcBef>
                <a:spcPts val="0"/>
              </a:spcBef>
              <a:spcAft>
                <a:spcPts val="0"/>
              </a:spcAft>
              <a:buClr>
                <a:schemeClr val="lt1"/>
              </a:buClr>
              <a:buSzPts val="1700"/>
              <a:buFont typeface="Raleway Medium"/>
              <a:buChar char="-"/>
            </a:pPr>
            <a:r>
              <a:rPr lang="en" sz="1700">
                <a:solidFill>
                  <a:schemeClr val="lt1"/>
                </a:solidFill>
                <a:latin typeface="Raleway Medium"/>
                <a:ea typeface="Raleway Medium"/>
                <a:cs typeface="Raleway Medium"/>
                <a:sym typeface="Raleway Medium"/>
              </a:rPr>
              <a:t>24-hour takedown provision </a:t>
            </a:r>
            <a:endParaRPr sz="1700">
              <a:solidFill>
                <a:schemeClr val="lt1"/>
              </a:solidFill>
              <a:latin typeface="Raleway Medium"/>
              <a:ea typeface="Raleway Medium"/>
              <a:cs typeface="Raleway Medium"/>
              <a:sym typeface="Raleway Medium"/>
            </a:endParaRPr>
          </a:p>
          <a:p>
            <a:pPr marL="457200" lvl="0" indent="-336550" algn="l" rtl="0">
              <a:spcBef>
                <a:spcPts val="0"/>
              </a:spcBef>
              <a:spcAft>
                <a:spcPts val="0"/>
              </a:spcAft>
              <a:buClr>
                <a:schemeClr val="lt1"/>
              </a:buClr>
              <a:buSzPts val="1700"/>
              <a:buFont typeface="Raleway Medium"/>
              <a:buChar char="-"/>
            </a:pPr>
            <a:r>
              <a:rPr lang="en" sz="1700">
                <a:solidFill>
                  <a:schemeClr val="lt1"/>
                </a:solidFill>
                <a:latin typeface="Raleway Medium"/>
                <a:ea typeface="Raleway Medium"/>
                <a:cs typeface="Raleway Medium"/>
                <a:sym typeface="Raleway Medium"/>
              </a:rPr>
              <a:t>Re-introduction of s. 13 of the CHRA (this did happen prior to the 2021 election but died on the order paper)</a:t>
            </a:r>
            <a:endParaRPr sz="1700">
              <a:solidFill>
                <a:schemeClr val="lt1"/>
              </a:solidFill>
              <a:latin typeface="Raleway Medium"/>
              <a:ea typeface="Raleway Medium"/>
              <a:cs typeface="Raleway Medium"/>
              <a:sym typeface="Raleway Medium"/>
            </a:endParaRPr>
          </a:p>
          <a:p>
            <a:pPr marL="457200" lvl="0" indent="-336550" algn="l" rtl="0">
              <a:spcBef>
                <a:spcPts val="0"/>
              </a:spcBef>
              <a:spcAft>
                <a:spcPts val="0"/>
              </a:spcAft>
              <a:buClr>
                <a:schemeClr val="lt1"/>
              </a:buClr>
              <a:buSzPts val="1700"/>
              <a:buFont typeface="Raleway Medium"/>
              <a:buChar char="-"/>
            </a:pPr>
            <a:r>
              <a:rPr lang="en" sz="1700">
                <a:solidFill>
                  <a:schemeClr val="lt1"/>
                </a:solidFill>
                <a:latin typeface="Raleway Medium"/>
                <a:ea typeface="Raleway Medium"/>
                <a:cs typeface="Raleway Medium"/>
                <a:sym typeface="Raleway Medium"/>
              </a:rPr>
              <a:t>Role of law enforcement (CSIS and RCMP, alerting law enforcement, preserving content)</a:t>
            </a:r>
            <a:endParaRPr sz="1700">
              <a:solidFill>
                <a:schemeClr val="lt1"/>
              </a:solidFill>
              <a:latin typeface="Raleway Medium"/>
              <a:ea typeface="Raleway Medium"/>
              <a:cs typeface="Raleway Medium"/>
              <a:sym typeface="Raleway Medium"/>
            </a:endParaRPr>
          </a:p>
          <a:p>
            <a:pPr marL="457200" lvl="0" indent="-336550" algn="l" rtl="0">
              <a:spcBef>
                <a:spcPts val="0"/>
              </a:spcBef>
              <a:spcAft>
                <a:spcPts val="0"/>
              </a:spcAft>
              <a:buClr>
                <a:schemeClr val="lt1"/>
              </a:buClr>
              <a:buSzPts val="1700"/>
              <a:buFont typeface="Raleway Medium"/>
              <a:buChar char="-"/>
            </a:pPr>
            <a:r>
              <a:rPr lang="en" sz="1700">
                <a:solidFill>
                  <a:schemeClr val="lt1"/>
                </a:solidFill>
                <a:latin typeface="Raleway Medium"/>
                <a:ea typeface="Raleway Medium"/>
                <a:cs typeface="Raleway Medium"/>
                <a:sym typeface="Raleway Medium"/>
              </a:rPr>
              <a:t>Platforms providing proprietary information on their algorithms </a:t>
            </a:r>
            <a:endParaRPr sz="1700">
              <a:solidFill>
                <a:schemeClr val="lt1"/>
              </a:solidFill>
              <a:latin typeface="Raleway Medium"/>
              <a:ea typeface="Raleway Medium"/>
              <a:cs typeface="Raleway Medium"/>
              <a:sym typeface="Raleway Medium"/>
            </a:endParaRPr>
          </a:p>
          <a:p>
            <a:pPr marL="457200" lvl="0" indent="-336550" algn="l" rtl="0">
              <a:spcBef>
                <a:spcPts val="0"/>
              </a:spcBef>
              <a:spcAft>
                <a:spcPts val="0"/>
              </a:spcAft>
              <a:buClr>
                <a:schemeClr val="lt1"/>
              </a:buClr>
              <a:buSzPts val="1700"/>
              <a:buFont typeface="Raleway Medium"/>
              <a:buChar char="-"/>
            </a:pPr>
            <a:r>
              <a:rPr lang="en" sz="1700">
                <a:solidFill>
                  <a:schemeClr val="lt1"/>
                </a:solidFill>
                <a:latin typeface="Raleway Medium"/>
                <a:ea typeface="Raleway Medium"/>
                <a:cs typeface="Raleway Medium"/>
                <a:sym typeface="Raleway Medium"/>
              </a:rPr>
              <a:t>Massive AMPs (fines)</a:t>
            </a:r>
            <a:endParaRPr sz="1700">
              <a:solidFill>
                <a:schemeClr val="lt1"/>
              </a:solidFill>
              <a:latin typeface="Raleway Medium"/>
              <a:ea typeface="Raleway Medium"/>
              <a:cs typeface="Raleway Medium"/>
              <a:sym typeface="Raleway Medium"/>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49"/>
        <p:cNvGrpSpPr/>
        <p:nvPr/>
      </p:nvGrpSpPr>
      <p:grpSpPr>
        <a:xfrm>
          <a:off x="0" y="0"/>
          <a:ext cx="0" cy="0"/>
          <a:chOff x="0" y="0"/>
          <a:chExt cx="0" cy="0"/>
        </a:xfrm>
      </p:grpSpPr>
      <p:sp>
        <p:nvSpPr>
          <p:cNvPr id="150" name="Google Shape;150;p28"/>
          <p:cNvSpPr txBox="1">
            <a:spLocks noGrp="1"/>
          </p:cNvSpPr>
          <p:nvPr>
            <p:ph type="title"/>
          </p:nvPr>
        </p:nvSpPr>
        <p:spPr>
          <a:xfrm>
            <a:off x="599275" y="2028900"/>
            <a:ext cx="2876400" cy="1085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solidFill>
                  <a:schemeClr val="lt1"/>
                </a:solidFill>
              </a:rPr>
              <a:t>Proposal widely panned</a:t>
            </a:r>
            <a:endParaRPr>
              <a:solidFill>
                <a:schemeClr val="lt1"/>
              </a:solidFill>
              <a:latin typeface="Arial"/>
              <a:ea typeface="Arial"/>
              <a:cs typeface="Arial"/>
              <a:sym typeface="Arial"/>
            </a:endParaRPr>
          </a:p>
        </p:txBody>
      </p:sp>
      <p:sp>
        <p:nvSpPr>
          <p:cNvPr id="151" name="Google Shape;151;p28"/>
          <p:cNvSpPr txBox="1"/>
          <p:nvPr/>
        </p:nvSpPr>
        <p:spPr>
          <a:xfrm>
            <a:off x="3933300" y="616950"/>
            <a:ext cx="4437000" cy="3909600"/>
          </a:xfrm>
          <a:prstGeom prst="rect">
            <a:avLst/>
          </a:prstGeom>
          <a:noFill/>
          <a:ln>
            <a:noFill/>
          </a:ln>
        </p:spPr>
        <p:txBody>
          <a:bodyPr spcFirstLastPara="1" wrap="square" lIns="91425" tIns="91425" rIns="91425" bIns="91425" anchor="t" anchorCtr="0">
            <a:spAutoFit/>
          </a:bodyPr>
          <a:lstStyle/>
          <a:p>
            <a:pPr marL="457200" lvl="0" indent="-368300" algn="l" rtl="0">
              <a:spcBef>
                <a:spcPts val="0"/>
              </a:spcBef>
              <a:spcAft>
                <a:spcPts val="0"/>
              </a:spcAft>
              <a:buClr>
                <a:schemeClr val="lt1"/>
              </a:buClr>
              <a:buSzPts val="2200"/>
              <a:buFont typeface="Raleway Medium"/>
              <a:buChar char="-"/>
            </a:pPr>
            <a:r>
              <a:rPr lang="en" sz="2200">
                <a:solidFill>
                  <a:schemeClr val="lt1"/>
                </a:solidFill>
                <a:latin typeface="Raleway Medium"/>
                <a:ea typeface="Raleway Medium"/>
                <a:cs typeface="Raleway Medium"/>
                <a:sym typeface="Raleway Medium"/>
              </a:rPr>
              <a:t>Stakeholders were unhappy with the minimal amount of consultation </a:t>
            </a:r>
            <a:endParaRPr sz="2200">
              <a:solidFill>
                <a:schemeClr val="lt1"/>
              </a:solidFill>
              <a:latin typeface="Raleway Medium"/>
              <a:ea typeface="Raleway Medium"/>
              <a:cs typeface="Raleway Medium"/>
              <a:sym typeface="Raleway Medium"/>
            </a:endParaRPr>
          </a:p>
          <a:p>
            <a:pPr marL="0" lvl="0" indent="0" algn="l" rtl="0">
              <a:spcBef>
                <a:spcPts val="0"/>
              </a:spcBef>
              <a:spcAft>
                <a:spcPts val="0"/>
              </a:spcAft>
              <a:buNone/>
            </a:pPr>
            <a:endParaRPr sz="2200">
              <a:solidFill>
                <a:schemeClr val="lt1"/>
              </a:solidFill>
              <a:latin typeface="Raleway Medium"/>
              <a:ea typeface="Raleway Medium"/>
              <a:cs typeface="Raleway Medium"/>
              <a:sym typeface="Raleway Medium"/>
            </a:endParaRPr>
          </a:p>
          <a:p>
            <a:pPr marL="457200" lvl="0" indent="-368300" algn="l" rtl="0">
              <a:spcBef>
                <a:spcPts val="0"/>
              </a:spcBef>
              <a:spcAft>
                <a:spcPts val="0"/>
              </a:spcAft>
              <a:buClr>
                <a:schemeClr val="lt1"/>
              </a:buClr>
              <a:buSzPts val="2200"/>
              <a:buFont typeface="Raleway Medium"/>
              <a:buChar char="-"/>
            </a:pPr>
            <a:r>
              <a:rPr lang="en" sz="2200">
                <a:solidFill>
                  <a:schemeClr val="lt1"/>
                </a:solidFill>
                <a:latin typeface="Raleway Medium"/>
                <a:ea typeface="Raleway Medium"/>
                <a:cs typeface="Raleway Medium"/>
                <a:sym typeface="Raleway Medium"/>
              </a:rPr>
              <a:t>Freedom of expression concerns </a:t>
            </a:r>
            <a:endParaRPr sz="2200">
              <a:solidFill>
                <a:schemeClr val="lt1"/>
              </a:solidFill>
              <a:latin typeface="Raleway Medium"/>
              <a:ea typeface="Raleway Medium"/>
              <a:cs typeface="Raleway Medium"/>
              <a:sym typeface="Raleway Medium"/>
            </a:endParaRPr>
          </a:p>
          <a:p>
            <a:pPr marL="0" lvl="0" indent="0" algn="l" rtl="0">
              <a:spcBef>
                <a:spcPts val="0"/>
              </a:spcBef>
              <a:spcAft>
                <a:spcPts val="0"/>
              </a:spcAft>
              <a:buNone/>
            </a:pPr>
            <a:endParaRPr sz="2200">
              <a:solidFill>
                <a:schemeClr val="lt1"/>
              </a:solidFill>
              <a:latin typeface="Raleway Medium"/>
              <a:ea typeface="Raleway Medium"/>
              <a:cs typeface="Raleway Medium"/>
              <a:sym typeface="Raleway Medium"/>
            </a:endParaRPr>
          </a:p>
          <a:p>
            <a:pPr marL="457200" lvl="0" indent="-368300" algn="l" rtl="0">
              <a:spcBef>
                <a:spcPts val="0"/>
              </a:spcBef>
              <a:spcAft>
                <a:spcPts val="0"/>
              </a:spcAft>
              <a:buClr>
                <a:schemeClr val="lt1"/>
              </a:buClr>
              <a:buSzPts val="2200"/>
              <a:buFont typeface="Raleway Medium"/>
              <a:buChar char="-"/>
            </a:pPr>
            <a:r>
              <a:rPr lang="en" sz="2200">
                <a:solidFill>
                  <a:schemeClr val="lt1"/>
                </a:solidFill>
                <a:latin typeface="Raleway Medium"/>
                <a:ea typeface="Raleway Medium"/>
                <a:cs typeface="Raleway Medium"/>
                <a:sym typeface="Raleway Medium"/>
              </a:rPr>
              <a:t>Non-compliance by foreign based platforms </a:t>
            </a:r>
            <a:endParaRPr sz="2200">
              <a:solidFill>
                <a:schemeClr val="lt1"/>
              </a:solidFill>
              <a:latin typeface="Raleway Medium"/>
              <a:ea typeface="Raleway Medium"/>
              <a:cs typeface="Raleway Medium"/>
              <a:sym typeface="Raleway Medium"/>
            </a:endParaRPr>
          </a:p>
          <a:p>
            <a:pPr marL="0" lvl="0" indent="0" algn="l" rtl="0">
              <a:spcBef>
                <a:spcPts val="0"/>
              </a:spcBef>
              <a:spcAft>
                <a:spcPts val="0"/>
              </a:spcAft>
              <a:buNone/>
            </a:pPr>
            <a:endParaRPr sz="2200">
              <a:solidFill>
                <a:schemeClr val="lt1"/>
              </a:solidFill>
              <a:latin typeface="Raleway Medium"/>
              <a:ea typeface="Raleway Medium"/>
              <a:cs typeface="Raleway Medium"/>
              <a:sym typeface="Raleway Medium"/>
            </a:endParaRPr>
          </a:p>
          <a:p>
            <a:pPr marL="457200" lvl="0" indent="-368300" algn="l" rtl="0">
              <a:spcBef>
                <a:spcPts val="0"/>
              </a:spcBef>
              <a:spcAft>
                <a:spcPts val="0"/>
              </a:spcAft>
              <a:buClr>
                <a:schemeClr val="lt1"/>
              </a:buClr>
              <a:buSzPts val="2200"/>
              <a:buFont typeface="Raleway Medium"/>
              <a:buChar char="-"/>
            </a:pPr>
            <a:r>
              <a:rPr lang="en" sz="2200">
                <a:solidFill>
                  <a:schemeClr val="lt1"/>
                </a:solidFill>
                <a:latin typeface="Raleway Medium"/>
                <a:ea typeface="Raleway Medium"/>
                <a:cs typeface="Raleway Medium"/>
                <a:sym typeface="Raleway Medium"/>
              </a:rPr>
              <a:t>Disinformation?</a:t>
            </a:r>
            <a:endParaRPr sz="2200">
              <a:solidFill>
                <a:schemeClr val="lt1"/>
              </a:solidFill>
              <a:latin typeface="Raleway Medium"/>
              <a:ea typeface="Raleway Medium"/>
              <a:cs typeface="Raleway Medium"/>
              <a:sym typeface="Raleway Medium"/>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55"/>
        <p:cNvGrpSpPr/>
        <p:nvPr/>
      </p:nvGrpSpPr>
      <p:grpSpPr>
        <a:xfrm>
          <a:off x="0" y="0"/>
          <a:ext cx="0" cy="0"/>
          <a:chOff x="0" y="0"/>
          <a:chExt cx="0" cy="0"/>
        </a:xfrm>
      </p:grpSpPr>
      <p:sp>
        <p:nvSpPr>
          <p:cNvPr id="156" name="Google Shape;156;p29"/>
          <p:cNvSpPr txBox="1">
            <a:spLocks noGrp="1"/>
          </p:cNvSpPr>
          <p:nvPr>
            <p:ph type="title"/>
          </p:nvPr>
        </p:nvSpPr>
        <p:spPr>
          <a:xfrm>
            <a:off x="668075" y="2033400"/>
            <a:ext cx="2655000" cy="1076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200">
                <a:solidFill>
                  <a:schemeClr val="lt1"/>
                </a:solidFill>
              </a:rPr>
              <a:t>Election and aftermath</a:t>
            </a:r>
            <a:endParaRPr sz="3200">
              <a:solidFill>
                <a:schemeClr val="lt1"/>
              </a:solidFill>
            </a:endParaRPr>
          </a:p>
        </p:txBody>
      </p:sp>
      <p:sp>
        <p:nvSpPr>
          <p:cNvPr id="157" name="Google Shape;157;p29"/>
          <p:cNvSpPr txBox="1">
            <a:spLocks noGrp="1"/>
          </p:cNvSpPr>
          <p:nvPr>
            <p:ph type="body" idx="1"/>
          </p:nvPr>
        </p:nvSpPr>
        <p:spPr>
          <a:xfrm>
            <a:off x="4083975" y="685500"/>
            <a:ext cx="4575300" cy="377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solidFill>
                  <a:schemeClr val="lt1"/>
                </a:solidFill>
                <a:latin typeface="Raleway Medium"/>
                <a:ea typeface="Raleway Medium"/>
                <a:cs typeface="Raleway Medium"/>
                <a:sym typeface="Raleway Medium"/>
              </a:rPr>
              <a:t>Following the 2021 election, new Liberal government decides to move things in a different direction. </a:t>
            </a:r>
            <a:endParaRPr sz="2000">
              <a:solidFill>
                <a:schemeClr val="lt1"/>
              </a:solidFill>
              <a:latin typeface="Raleway Medium"/>
              <a:ea typeface="Raleway Medium"/>
              <a:cs typeface="Raleway Medium"/>
              <a:sym typeface="Raleway Medium"/>
            </a:endParaRPr>
          </a:p>
          <a:p>
            <a:pPr marL="0" lvl="0" indent="0" algn="l" rtl="0">
              <a:spcBef>
                <a:spcPts val="1200"/>
              </a:spcBef>
              <a:spcAft>
                <a:spcPts val="0"/>
              </a:spcAft>
              <a:buNone/>
            </a:pPr>
            <a:endParaRPr sz="2000">
              <a:solidFill>
                <a:schemeClr val="lt1"/>
              </a:solidFill>
              <a:latin typeface="Raleway Medium"/>
              <a:ea typeface="Raleway Medium"/>
              <a:cs typeface="Raleway Medium"/>
              <a:sym typeface="Raleway Medium"/>
            </a:endParaRPr>
          </a:p>
          <a:p>
            <a:pPr marL="0" lvl="0" indent="0" algn="l" rtl="0">
              <a:spcBef>
                <a:spcPts val="1200"/>
              </a:spcBef>
              <a:spcAft>
                <a:spcPts val="1200"/>
              </a:spcAft>
              <a:buNone/>
            </a:pPr>
            <a:r>
              <a:rPr lang="en" sz="2000">
                <a:solidFill>
                  <a:schemeClr val="lt1"/>
                </a:solidFill>
                <a:latin typeface="Raleway Medium"/>
                <a:ea typeface="Raleway Medium"/>
                <a:cs typeface="Raleway Medium"/>
                <a:sym typeface="Raleway Medium"/>
              </a:rPr>
              <a:t>Establishment of an expert advisory committee on online safety mandated to provide the Minister of Canadian Heritage with advice on how to design the legislative and regulatory framework. </a:t>
            </a:r>
            <a:endParaRPr sz="2000">
              <a:solidFill>
                <a:schemeClr val="lt1"/>
              </a:solidFill>
              <a:latin typeface="Raleway Medium"/>
              <a:ea typeface="Raleway Medium"/>
              <a:cs typeface="Raleway Medium"/>
              <a:sym typeface="Raleway Medium"/>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61"/>
        <p:cNvGrpSpPr/>
        <p:nvPr/>
      </p:nvGrpSpPr>
      <p:grpSpPr>
        <a:xfrm>
          <a:off x="0" y="0"/>
          <a:ext cx="0" cy="0"/>
          <a:chOff x="0" y="0"/>
          <a:chExt cx="0" cy="0"/>
        </a:xfrm>
      </p:grpSpPr>
      <p:sp>
        <p:nvSpPr>
          <p:cNvPr id="162" name="Google Shape;162;p30"/>
          <p:cNvSpPr txBox="1">
            <a:spLocks noGrp="1"/>
          </p:cNvSpPr>
          <p:nvPr>
            <p:ph type="title"/>
          </p:nvPr>
        </p:nvSpPr>
        <p:spPr>
          <a:xfrm>
            <a:off x="3045300" y="2128650"/>
            <a:ext cx="3053400" cy="886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sz="3700">
                <a:solidFill>
                  <a:schemeClr val="lt1"/>
                </a:solidFill>
              </a:rPr>
              <a:t>What’s next? </a:t>
            </a:r>
            <a:endParaRPr sz="3700">
              <a:solidFill>
                <a:schemeClr val="l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66"/>
        <p:cNvGrpSpPr/>
        <p:nvPr/>
      </p:nvGrpSpPr>
      <p:grpSpPr>
        <a:xfrm>
          <a:off x="0" y="0"/>
          <a:ext cx="0" cy="0"/>
          <a:chOff x="0" y="0"/>
          <a:chExt cx="0" cy="0"/>
        </a:xfrm>
      </p:grpSpPr>
      <p:sp>
        <p:nvSpPr>
          <p:cNvPr id="167" name="Google Shape;167;p31"/>
          <p:cNvSpPr txBox="1">
            <a:spLocks noGrp="1"/>
          </p:cNvSpPr>
          <p:nvPr>
            <p:ph type="title"/>
          </p:nvPr>
        </p:nvSpPr>
        <p:spPr>
          <a:xfrm>
            <a:off x="884850" y="468550"/>
            <a:ext cx="7374300" cy="40908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sz="2400" b="0">
                <a:latin typeface="Raleway Medium"/>
                <a:ea typeface="Raleway Medium"/>
                <a:cs typeface="Raleway Medium"/>
                <a:sym typeface="Raleway Medium"/>
              </a:rPr>
              <a:t>Should the government be regulating in this space? </a:t>
            </a:r>
            <a:endParaRPr sz="2400" b="0">
              <a:latin typeface="Raleway Medium"/>
              <a:ea typeface="Raleway Medium"/>
              <a:cs typeface="Raleway Medium"/>
              <a:sym typeface="Raleway Medium"/>
            </a:endParaRPr>
          </a:p>
          <a:p>
            <a:pPr marL="457200" lvl="0" indent="0" algn="ctr" rtl="0">
              <a:spcBef>
                <a:spcPts val="0"/>
              </a:spcBef>
              <a:spcAft>
                <a:spcPts val="0"/>
              </a:spcAft>
              <a:buNone/>
            </a:pPr>
            <a:endParaRPr sz="2400" b="0">
              <a:latin typeface="Raleway Medium"/>
              <a:ea typeface="Raleway Medium"/>
              <a:cs typeface="Raleway Medium"/>
              <a:sym typeface="Raleway Medium"/>
            </a:endParaRPr>
          </a:p>
          <a:p>
            <a:pPr marL="0" lvl="0" indent="0" algn="ctr" rtl="0">
              <a:spcBef>
                <a:spcPts val="0"/>
              </a:spcBef>
              <a:spcAft>
                <a:spcPts val="0"/>
              </a:spcAft>
              <a:buNone/>
            </a:pPr>
            <a:r>
              <a:rPr lang="en" sz="2400" b="0">
                <a:latin typeface="Raleway Medium"/>
                <a:ea typeface="Raleway Medium"/>
                <a:cs typeface="Raleway Medium"/>
                <a:sym typeface="Raleway Medium"/>
              </a:rPr>
              <a:t>Did the government’s proposal constitute government overreach? </a:t>
            </a:r>
            <a:endParaRPr sz="2400" b="0">
              <a:latin typeface="Raleway Medium"/>
              <a:ea typeface="Raleway Medium"/>
              <a:cs typeface="Raleway Medium"/>
              <a:sym typeface="Raleway Medium"/>
            </a:endParaRPr>
          </a:p>
          <a:p>
            <a:pPr marL="457200" lvl="0" indent="0" algn="ctr" rtl="0">
              <a:spcBef>
                <a:spcPts val="0"/>
              </a:spcBef>
              <a:spcAft>
                <a:spcPts val="0"/>
              </a:spcAft>
              <a:buNone/>
            </a:pPr>
            <a:endParaRPr sz="2400" b="0">
              <a:latin typeface="Raleway Medium"/>
              <a:ea typeface="Raleway Medium"/>
              <a:cs typeface="Raleway Medium"/>
              <a:sym typeface="Raleway Medium"/>
            </a:endParaRPr>
          </a:p>
          <a:p>
            <a:pPr marL="0" lvl="0" indent="0" algn="ctr" rtl="0">
              <a:spcBef>
                <a:spcPts val="0"/>
              </a:spcBef>
              <a:spcAft>
                <a:spcPts val="0"/>
              </a:spcAft>
              <a:buNone/>
            </a:pPr>
            <a:r>
              <a:rPr lang="en" sz="2400" b="0">
                <a:latin typeface="Raleway Medium"/>
                <a:ea typeface="Raleway Medium"/>
                <a:cs typeface="Raleway Medium"/>
                <a:sym typeface="Raleway Medium"/>
              </a:rPr>
              <a:t>What, if anything, was missing from the government’s initial proposal? </a:t>
            </a:r>
            <a:endParaRPr sz="2400" b="0">
              <a:latin typeface="Raleway Medium"/>
              <a:ea typeface="Raleway Medium"/>
              <a:cs typeface="Raleway Medium"/>
              <a:sym typeface="Raleway Medium"/>
            </a:endParaRPr>
          </a:p>
          <a:p>
            <a:pPr marL="457200" lvl="0" indent="0" algn="ctr" rtl="0">
              <a:spcBef>
                <a:spcPts val="0"/>
              </a:spcBef>
              <a:spcAft>
                <a:spcPts val="0"/>
              </a:spcAft>
              <a:buNone/>
            </a:pPr>
            <a:endParaRPr sz="2400" b="0">
              <a:latin typeface="Raleway Medium"/>
              <a:ea typeface="Raleway Medium"/>
              <a:cs typeface="Raleway Medium"/>
              <a:sym typeface="Raleway Medium"/>
            </a:endParaRPr>
          </a:p>
          <a:p>
            <a:pPr marL="0" lvl="0" indent="0" algn="ctr" rtl="0">
              <a:spcBef>
                <a:spcPts val="0"/>
              </a:spcBef>
              <a:spcAft>
                <a:spcPts val="0"/>
              </a:spcAft>
              <a:buNone/>
            </a:pPr>
            <a:r>
              <a:rPr lang="en" sz="2400" b="0">
                <a:latin typeface="Raleway Medium"/>
                <a:ea typeface="Raleway Medium"/>
                <a:cs typeface="Raleway Medium"/>
                <a:sym typeface="Raleway Medium"/>
              </a:rPr>
              <a:t>Are other countries regulating this space? Can Canada follow their example? </a:t>
            </a:r>
            <a:endParaRPr sz="2400" b="0">
              <a:latin typeface="Raleway Medium"/>
              <a:ea typeface="Raleway Medium"/>
              <a:cs typeface="Raleway Medium"/>
              <a:sym typeface="Raleway Medium"/>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xfrm>
            <a:off x="860025" y="526350"/>
            <a:ext cx="3263700" cy="40908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3500">
                <a:solidFill>
                  <a:schemeClr val="lt1"/>
                </a:solidFill>
              </a:rPr>
              <a:t>Why should we care?</a:t>
            </a:r>
            <a:endParaRPr sz="3500">
              <a:solidFill>
                <a:schemeClr val="lt1"/>
              </a:solidFill>
            </a:endParaRPr>
          </a:p>
        </p:txBody>
      </p:sp>
      <p:sp>
        <p:nvSpPr>
          <p:cNvPr id="65" name="Google Shape;65;p14"/>
          <p:cNvSpPr txBox="1">
            <a:spLocks noGrp="1"/>
          </p:cNvSpPr>
          <p:nvPr>
            <p:ph type="body" idx="4294967295"/>
          </p:nvPr>
        </p:nvSpPr>
        <p:spPr>
          <a:xfrm>
            <a:off x="4850725" y="1202700"/>
            <a:ext cx="3837000" cy="2738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lt1"/>
                </a:solidFill>
                <a:latin typeface="Raleway Medium"/>
                <a:ea typeface="Raleway Medium"/>
                <a:cs typeface="Raleway Medium"/>
                <a:sym typeface="Raleway Medium"/>
              </a:rPr>
              <a:t>94% of Canadian adults have an account on at least one social media platform. </a:t>
            </a:r>
            <a:endParaRPr>
              <a:solidFill>
                <a:schemeClr val="lt1"/>
              </a:solidFill>
              <a:latin typeface="Raleway Medium"/>
              <a:ea typeface="Raleway Medium"/>
              <a:cs typeface="Raleway Medium"/>
              <a:sym typeface="Raleway Medium"/>
            </a:endParaRPr>
          </a:p>
          <a:p>
            <a:pPr marL="0" lvl="0" indent="0" algn="l" rtl="0">
              <a:spcBef>
                <a:spcPts val="1200"/>
              </a:spcBef>
              <a:spcAft>
                <a:spcPts val="0"/>
              </a:spcAft>
              <a:buNone/>
            </a:pPr>
            <a:endParaRPr>
              <a:solidFill>
                <a:schemeClr val="lt1"/>
              </a:solidFill>
              <a:latin typeface="Raleway Medium"/>
              <a:ea typeface="Raleway Medium"/>
              <a:cs typeface="Raleway Medium"/>
              <a:sym typeface="Raleway Medium"/>
            </a:endParaRPr>
          </a:p>
          <a:p>
            <a:pPr marL="0" lvl="0" indent="0" algn="l" rtl="0">
              <a:spcBef>
                <a:spcPts val="1200"/>
              </a:spcBef>
              <a:spcAft>
                <a:spcPts val="1200"/>
              </a:spcAft>
              <a:buNone/>
            </a:pPr>
            <a:r>
              <a:rPr lang="en">
                <a:solidFill>
                  <a:schemeClr val="lt1"/>
                </a:solidFill>
                <a:latin typeface="Raleway Medium"/>
                <a:ea typeface="Raleway Medium"/>
                <a:cs typeface="Raleway Medium"/>
                <a:sym typeface="Raleway Medium"/>
              </a:rPr>
              <a:t>These platforms are a key piece of our economic infrastructure.</a:t>
            </a:r>
            <a:endParaRPr>
              <a:solidFill>
                <a:schemeClr val="lt1"/>
              </a:solidFill>
              <a:latin typeface="Raleway Medium"/>
              <a:ea typeface="Raleway Medium"/>
              <a:cs typeface="Raleway Medium"/>
              <a:sym typeface="Raleway Medium"/>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503125" y="1044450"/>
            <a:ext cx="3796500" cy="3054600"/>
          </a:xfrm>
          <a:prstGeom prst="rect">
            <a:avLst/>
          </a:prstGeom>
        </p:spPr>
        <p:txBody>
          <a:bodyPr spcFirstLastPara="1" wrap="square" lIns="91425" tIns="91425" rIns="91425" bIns="91425" anchor="ctr" anchorCtr="0">
            <a:normAutofit/>
          </a:bodyPr>
          <a:lstStyle/>
          <a:p>
            <a:pPr marL="0" lvl="0" indent="0" algn="l" rtl="0">
              <a:lnSpc>
                <a:spcPct val="115000"/>
              </a:lnSpc>
              <a:spcBef>
                <a:spcPts val="0"/>
              </a:spcBef>
              <a:spcAft>
                <a:spcPts val="1200"/>
              </a:spcAft>
              <a:buNone/>
            </a:pPr>
            <a:r>
              <a:rPr lang="en" sz="3500"/>
              <a:t>These benefits come with noteworthy harms…</a:t>
            </a:r>
            <a:endParaRPr sz="3500">
              <a:solidFill>
                <a:schemeClr val="lt1"/>
              </a:solidFill>
            </a:endParaRPr>
          </a:p>
        </p:txBody>
      </p:sp>
      <p:sp>
        <p:nvSpPr>
          <p:cNvPr id="71" name="Google Shape;71;p15"/>
          <p:cNvSpPr txBox="1">
            <a:spLocks noGrp="1"/>
          </p:cNvSpPr>
          <p:nvPr>
            <p:ph type="body" idx="4294967295"/>
          </p:nvPr>
        </p:nvSpPr>
        <p:spPr>
          <a:xfrm>
            <a:off x="4719700" y="1044450"/>
            <a:ext cx="3881700" cy="305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lt1"/>
              </a:solidFill>
              <a:latin typeface="Arial"/>
              <a:ea typeface="Arial"/>
              <a:cs typeface="Arial"/>
              <a:sym typeface="Arial"/>
            </a:endParaRPr>
          </a:p>
          <a:p>
            <a:pPr marL="0" lvl="0" indent="0" algn="l" rtl="0">
              <a:spcBef>
                <a:spcPts val="1200"/>
              </a:spcBef>
              <a:spcAft>
                <a:spcPts val="1200"/>
              </a:spcAft>
              <a:buNone/>
            </a:pPr>
            <a:r>
              <a:rPr lang="en" sz="2000">
                <a:solidFill>
                  <a:schemeClr val="lt1"/>
                </a:solidFill>
                <a:latin typeface="Raleway Medium"/>
                <a:ea typeface="Raleway Medium"/>
                <a:cs typeface="Raleway Medium"/>
                <a:sym typeface="Raleway Medium"/>
              </a:rPr>
              <a:t>Hateful messages directed at groups: women; Indigenous peoples; members of LGBTQIA+ communities; visible minority groups; and religious and ethnic minority groups. </a:t>
            </a:r>
            <a:endParaRPr sz="2000">
              <a:solidFill>
                <a:schemeClr val="lt1"/>
              </a:solidFill>
              <a:latin typeface="Raleway Medium"/>
              <a:ea typeface="Raleway Medium"/>
              <a:cs typeface="Raleway Medium"/>
              <a:sym typeface="Raleway Medium"/>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4572000" y="1059750"/>
            <a:ext cx="3642600" cy="3024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000" b="0">
                <a:solidFill>
                  <a:schemeClr val="lt1"/>
                </a:solidFill>
                <a:latin typeface="Raleway Medium"/>
                <a:ea typeface="Raleway Medium"/>
                <a:cs typeface="Raleway Medium"/>
                <a:sym typeface="Raleway Medium"/>
              </a:rPr>
              <a:t>Violent extremists and terrorists are both active consumers of online hate. </a:t>
            </a:r>
            <a:endParaRPr sz="2000" b="0">
              <a:solidFill>
                <a:schemeClr val="lt1"/>
              </a:solidFill>
              <a:latin typeface="Raleway Medium"/>
              <a:ea typeface="Raleway Medium"/>
              <a:cs typeface="Raleway Medium"/>
              <a:sym typeface="Raleway Medium"/>
            </a:endParaRPr>
          </a:p>
          <a:p>
            <a:pPr marL="457200" lvl="0" indent="0" algn="l" rtl="0">
              <a:spcBef>
                <a:spcPts val="0"/>
              </a:spcBef>
              <a:spcAft>
                <a:spcPts val="0"/>
              </a:spcAft>
              <a:buNone/>
            </a:pPr>
            <a:endParaRPr sz="2000" b="0">
              <a:solidFill>
                <a:schemeClr val="lt1"/>
              </a:solidFill>
              <a:latin typeface="Raleway Medium"/>
              <a:ea typeface="Raleway Medium"/>
              <a:cs typeface="Raleway Medium"/>
              <a:sym typeface="Raleway Medium"/>
            </a:endParaRPr>
          </a:p>
          <a:p>
            <a:pPr marL="0" lvl="0" indent="0" algn="l" rtl="0">
              <a:spcBef>
                <a:spcPts val="0"/>
              </a:spcBef>
              <a:spcAft>
                <a:spcPts val="0"/>
              </a:spcAft>
              <a:buNone/>
            </a:pPr>
            <a:endParaRPr sz="2000" b="0">
              <a:solidFill>
                <a:schemeClr val="lt1"/>
              </a:solidFill>
              <a:latin typeface="Raleway Medium"/>
              <a:ea typeface="Raleway Medium"/>
              <a:cs typeface="Raleway Medium"/>
              <a:sym typeface="Raleway Medium"/>
            </a:endParaRPr>
          </a:p>
          <a:p>
            <a:pPr marL="0" lvl="0" indent="0" algn="l" rtl="0">
              <a:spcBef>
                <a:spcPts val="0"/>
              </a:spcBef>
              <a:spcAft>
                <a:spcPts val="0"/>
              </a:spcAft>
              <a:buNone/>
            </a:pPr>
            <a:r>
              <a:rPr lang="en" sz="2000" b="0">
                <a:solidFill>
                  <a:schemeClr val="lt1"/>
                </a:solidFill>
                <a:latin typeface="Raleway Medium"/>
                <a:ea typeface="Raleway Medium"/>
                <a:cs typeface="Raleway Medium"/>
                <a:sym typeface="Raleway Medium"/>
              </a:rPr>
              <a:t>They use online platforms to spread propaganda, recruit new members, organize, and incite violence.</a:t>
            </a:r>
            <a:endParaRPr sz="2000" b="0">
              <a:solidFill>
                <a:schemeClr val="lt1"/>
              </a:solidFill>
              <a:latin typeface="Raleway Medium"/>
              <a:ea typeface="Raleway Medium"/>
              <a:cs typeface="Raleway Medium"/>
              <a:sym typeface="Raleway Medium"/>
            </a:endParaRPr>
          </a:p>
        </p:txBody>
      </p:sp>
      <p:sp>
        <p:nvSpPr>
          <p:cNvPr id="77" name="Google Shape;77;p16"/>
          <p:cNvSpPr txBox="1">
            <a:spLocks noGrp="1"/>
          </p:cNvSpPr>
          <p:nvPr>
            <p:ph type="body" idx="1"/>
          </p:nvPr>
        </p:nvSpPr>
        <p:spPr>
          <a:xfrm>
            <a:off x="672150" y="1782450"/>
            <a:ext cx="2882100" cy="16368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3600" b="1">
                <a:solidFill>
                  <a:schemeClr val="lt1"/>
                </a:solidFill>
                <a:latin typeface="Raleway"/>
                <a:ea typeface="Raleway"/>
                <a:cs typeface="Raleway"/>
                <a:sym typeface="Raleway"/>
              </a:rPr>
              <a:t>Hate leads to violence</a:t>
            </a:r>
            <a:endParaRPr sz="3600" b="1">
              <a:solidFill>
                <a:schemeClr val="lt1"/>
              </a:solidFill>
              <a:latin typeface="Raleway"/>
              <a:ea typeface="Raleway"/>
              <a:cs typeface="Raleway"/>
              <a:sym typeface="Raleway"/>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4690800" y="995250"/>
            <a:ext cx="3766200" cy="3153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200" b="0">
                <a:latin typeface="Raleway Medium"/>
                <a:ea typeface="Raleway Medium"/>
                <a:cs typeface="Raleway Medium"/>
                <a:sym typeface="Raleway Medium"/>
              </a:rPr>
              <a:t>Social media platforms are also used by predators and offenders to sexually exploit children. </a:t>
            </a:r>
            <a:endParaRPr sz="2200" b="0">
              <a:latin typeface="Raleway Medium"/>
              <a:ea typeface="Raleway Medium"/>
              <a:cs typeface="Raleway Medium"/>
              <a:sym typeface="Raleway Medium"/>
            </a:endParaRPr>
          </a:p>
        </p:txBody>
      </p:sp>
      <p:sp>
        <p:nvSpPr>
          <p:cNvPr id="83" name="Google Shape;83;p17"/>
          <p:cNvSpPr txBox="1">
            <a:spLocks noGrp="1"/>
          </p:cNvSpPr>
          <p:nvPr>
            <p:ph type="body" idx="4294967295"/>
          </p:nvPr>
        </p:nvSpPr>
        <p:spPr>
          <a:xfrm>
            <a:off x="555700" y="1743600"/>
            <a:ext cx="3277800" cy="1656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2"/>
              </a:buClr>
              <a:buSzPts val="1100"/>
              <a:buFont typeface="Arial"/>
              <a:buNone/>
            </a:pPr>
            <a:r>
              <a:rPr lang="en" sz="3200" b="1">
                <a:solidFill>
                  <a:schemeClr val="lt1"/>
                </a:solidFill>
                <a:latin typeface="Raleway"/>
                <a:ea typeface="Raleway"/>
                <a:cs typeface="Raleway"/>
                <a:sym typeface="Raleway"/>
              </a:rPr>
              <a:t>Clear and direct consequences for Canadians</a:t>
            </a:r>
            <a:endParaRPr sz="4500" b="1">
              <a:solidFill>
                <a:schemeClr val="lt1"/>
              </a:solidFill>
              <a:latin typeface="Raleway"/>
              <a:ea typeface="Raleway"/>
              <a:cs typeface="Raleway"/>
              <a:sym typeface="Raleway"/>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539700" y="2155500"/>
            <a:ext cx="3135900" cy="832500"/>
          </a:xfrm>
          <a:prstGeom prst="rect">
            <a:avLst/>
          </a:prstGeom>
        </p:spPr>
        <p:txBody>
          <a:bodyPr spcFirstLastPara="1" wrap="square" lIns="91425" tIns="91425" rIns="91425" bIns="91425" anchor="t" anchorCtr="0">
            <a:normAutofit/>
          </a:bodyPr>
          <a:lstStyle/>
          <a:p>
            <a:pPr marL="0" lvl="0" indent="0" algn="l" rtl="0">
              <a:spcBef>
                <a:spcPts val="0"/>
              </a:spcBef>
              <a:spcAft>
                <a:spcPts val="1600"/>
              </a:spcAft>
              <a:buNone/>
            </a:pPr>
            <a:r>
              <a:rPr lang="en" sz="3600"/>
              <a:t>Background</a:t>
            </a:r>
            <a:endParaRPr sz="2400"/>
          </a:p>
        </p:txBody>
      </p:sp>
      <p:sp>
        <p:nvSpPr>
          <p:cNvPr id="89" name="Google Shape;89;p18"/>
          <p:cNvSpPr txBox="1">
            <a:spLocks noGrp="1"/>
          </p:cNvSpPr>
          <p:nvPr>
            <p:ph type="title"/>
          </p:nvPr>
        </p:nvSpPr>
        <p:spPr>
          <a:xfrm>
            <a:off x="4004875" y="1252950"/>
            <a:ext cx="4484400" cy="2637600"/>
          </a:xfrm>
          <a:prstGeom prst="rect">
            <a:avLst/>
          </a:prstGeom>
        </p:spPr>
        <p:txBody>
          <a:bodyPr spcFirstLastPara="1" wrap="square" lIns="91425" tIns="91425" rIns="91425" bIns="91425" anchor="t" anchorCtr="0">
            <a:noAutofit/>
          </a:bodyPr>
          <a:lstStyle/>
          <a:p>
            <a:pPr marL="457200" lvl="0" indent="-368300" algn="l" rtl="0">
              <a:lnSpc>
                <a:spcPct val="107000"/>
              </a:lnSpc>
              <a:spcBef>
                <a:spcPts val="0"/>
              </a:spcBef>
              <a:spcAft>
                <a:spcPts val="0"/>
              </a:spcAft>
              <a:buSzPts val="2200"/>
              <a:buFont typeface="Raleway Medium"/>
              <a:buChar char="-"/>
            </a:pPr>
            <a:r>
              <a:rPr lang="en" sz="2200" b="0">
                <a:latin typeface="Raleway Medium"/>
                <a:ea typeface="Raleway Medium"/>
                <a:cs typeface="Raleway Medium"/>
                <a:sym typeface="Raleway Medium"/>
              </a:rPr>
              <a:t>2019 Liberal Party Election Platform </a:t>
            </a:r>
            <a:endParaRPr sz="2200" b="0">
              <a:latin typeface="Raleway Medium"/>
              <a:ea typeface="Raleway Medium"/>
              <a:cs typeface="Raleway Medium"/>
              <a:sym typeface="Raleway Medium"/>
            </a:endParaRPr>
          </a:p>
          <a:p>
            <a:pPr marL="0" lvl="0" indent="0" algn="l" rtl="0">
              <a:lnSpc>
                <a:spcPct val="107000"/>
              </a:lnSpc>
              <a:spcBef>
                <a:spcPts val="800"/>
              </a:spcBef>
              <a:spcAft>
                <a:spcPts val="0"/>
              </a:spcAft>
              <a:buNone/>
            </a:pPr>
            <a:endParaRPr sz="2200" b="0">
              <a:latin typeface="Raleway Medium"/>
              <a:ea typeface="Raleway Medium"/>
              <a:cs typeface="Raleway Medium"/>
              <a:sym typeface="Raleway Medium"/>
            </a:endParaRPr>
          </a:p>
          <a:p>
            <a:pPr marL="457200" lvl="0" indent="-368300" algn="l" rtl="0">
              <a:lnSpc>
                <a:spcPct val="107000"/>
              </a:lnSpc>
              <a:spcBef>
                <a:spcPts val="800"/>
              </a:spcBef>
              <a:spcAft>
                <a:spcPts val="0"/>
              </a:spcAft>
              <a:buSzPts val="2200"/>
              <a:buFont typeface="Raleway Medium"/>
              <a:buChar char="-"/>
            </a:pPr>
            <a:r>
              <a:rPr lang="en" sz="2200" b="0">
                <a:latin typeface="Raleway Medium"/>
                <a:ea typeface="Raleway Medium"/>
                <a:cs typeface="Raleway Medium"/>
                <a:sym typeface="Raleway Medium"/>
              </a:rPr>
              <a:t>24-hour takedown pledge </a:t>
            </a:r>
            <a:endParaRPr sz="2200" b="0">
              <a:latin typeface="Raleway Medium"/>
              <a:ea typeface="Raleway Medium"/>
              <a:cs typeface="Raleway Medium"/>
              <a:sym typeface="Raleway Medium"/>
            </a:endParaRPr>
          </a:p>
          <a:p>
            <a:pPr marL="457200" lvl="0" indent="0" algn="l" rtl="0">
              <a:lnSpc>
                <a:spcPct val="107000"/>
              </a:lnSpc>
              <a:spcBef>
                <a:spcPts val="800"/>
              </a:spcBef>
              <a:spcAft>
                <a:spcPts val="0"/>
              </a:spcAft>
              <a:buNone/>
            </a:pPr>
            <a:endParaRPr sz="2200" b="0">
              <a:latin typeface="Raleway Medium"/>
              <a:ea typeface="Raleway Medium"/>
              <a:cs typeface="Raleway Medium"/>
              <a:sym typeface="Raleway Medium"/>
            </a:endParaRPr>
          </a:p>
          <a:p>
            <a:pPr marL="457200" lvl="0" indent="-368300" algn="l" rtl="0">
              <a:spcBef>
                <a:spcPts val="800"/>
              </a:spcBef>
              <a:spcAft>
                <a:spcPts val="0"/>
              </a:spcAft>
              <a:buSzPts val="2200"/>
              <a:buFont typeface="Raleway Medium"/>
              <a:buChar char="-"/>
            </a:pPr>
            <a:r>
              <a:rPr lang="en" sz="2200" b="0">
                <a:latin typeface="Raleway Medium"/>
                <a:ea typeface="Raleway Medium"/>
                <a:cs typeface="Raleway Medium"/>
                <a:sym typeface="Raleway Medium"/>
              </a:rPr>
              <a:t>Removal of s. 13 of the CHRA</a:t>
            </a:r>
            <a:endParaRPr sz="2200" b="0">
              <a:latin typeface="Raleway Medium"/>
              <a:ea typeface="Raleway Medium"/>
              <a:cs typeface="Raleway Medium"/>
              <a:sym typeface="Raleway Medium"/>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a:off x="253900" y="2180075"/>
            <a:ext cx="3789600" cy="623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solidFill>
                  <a:schemeClr val="lt1"/>
                </a:solidFill>
              </a:rPr>
              <a:t>This is in addition to: </a:t>
            </a:r>
            <a:endParaRPr>
              <a:solidFill>
                <a:schemeClr val="lt1"/>
              </a:solidFill>
            </a:endParaRPr>
          </a:p>
        </p:txBody>
      </p:sp>
      <p:sp>
        <p:nvSpPr>
          <p:cNvPr id="95" name="Google Shape;95;p19"/>
          <p:cNvSpPr txBox="1">
            <a:spLocks noGrp="1"/>
          </p:cNvSpPr>
          <p:nvPr>
            <p:ph type="body" idx="1"/>
          </p:nvPr>
        </p:nvSpPr>
        <p:spPr>
          <a:xfrm>
            <a:off x="4120625" y="710400"/>
            <a:ext cx="4616700" cy="3722700"/>
          </a:xfrm>
          <a:prstGeom prst="rect">
            <a:avLst/>
          </a:prstGeom>
        </p:spPr>
        <p:txBody>
          <a:bodyPr spcFirstLastPara="1" wrap="square" lIns="91425" tIns="91425" rIns="91425" bIns="91425" anchor="t" anchorCtr="0">
            <a:normAutofit/>
          </a:bodyPr>
          <a:lstStyle/>
          <a:p>
            <a:pPr marL="457200" lvl="0" indent="-355600" algn="l" rtl="0">
              <a:lnSpc>
                <a:spcPct val="105000"/>
              </a:lnSpc>
              <a:spcBef>
                <a:spcPts val="0"/>
              </a:spcBef>
              <a:spcAft>
                <a:spcPts val="0"/>
              </a:spcAft>
              <a:buClr>
                <a:schemeClr val="lt1"/>
              </a:buClr>
              <a:buSzPts val="2000"/>
              <a:buFont typeface="Raleway Medium"/>
              <a:buAutoNum type="arabicPeriod"/>
            </a:pPr>
            <a:r>
              <a:rPr lang="en" sz="2000" dirty="0">
                <a:solidFill>
                  <a:schemeClr val="lt1"/>
                </a:solidFill>
                <a:latin typeface="Raleway Medium"/>
                <a:ea typeface="Raleway Medium"/>
                <a:cs typeface="Raleway Medium"/>
                <a:sym typeface="Raleway Medium"/>
              </a:rPr>
              <a:t>Recommendations made by the Standing Committee on Justice and Human Rights in its 2019 report, </a:t>
            </a:r>
            <a:r>
              <a:rPr lang="en" sz="2000" i="1" dirty="0">
                <a:solidFill>
                  <a:schemeClr val="lt1"/>
                </a:solidFill>
                <a:latin typeface="Raleway Medium"/>
                <a:ea typeface="Raleway Medium"/>
                <a:cs typeface="Raleway Medium"/>
                <a:sym typeface="Raleway Medium"/>
              </a:rPr>
              <a:t>Taking Action to End Online Hate</a:t>
            </a:r>
            <a:r>
              <a:rPr lang="en" sz="2000" dirty="0">
                <a:solidFill>
                  <a:schemeClr val="lt1"/>
                </a:solidFill>
                <a:latin typeface="Raleway Medium"/>
                <a:ea typeface="Raleway Medium"/>
                <a:cs typeface="Raleway Medium"/>
                <a:sym typeface="Raleway Medium"/>
              </a:rPr>
              <a:t>. </a:t>
            </a:r>
          </a:p>
          <a:p>
            <a:pPr marL="457200" lvl="0" indent="-355600" algn="l" rtl="0">
              <a:lnSpc>
                <a:spcPct val="105000"/>
              </a:lnSpc>
              <a:spcBef>
                <a:spcPts val="0"/>
              </a:spcBef>
              <a:spcAft>
                <a:spcPts val="0"/>
              </a:spcAft>
              <a:buClr>
                <a:schemeClr val="lt1"/>
              </a:buClr>
              <a:buSzPts val="2000"/>
              <a:buFont typeface="Raleway Medium"/>
              <a:buAutoNum type="arabicPeriod"/>
            </a:pPr>
            <a:endParaRPr lang="en" sz="2000" dirty="0">
              <a:solidFill>
                <a:schemeClr val="lt1"/>
              </a:solidFill>
              <a:latin typeface="Raleway Medium"/>
              <a:ea typeface="Raleway Medium"/>
              <a:cs typeface="Raleway Medium"/>
              <a:sym typeface="Raleway Medium"/>
            </a:endParaRPr>
          </a:p>
          <a:p>
            <a:pPr marL="457200" lvl="0" indent="-355600" algn="l" rtl="0">
              <a:lnSpc>
                <a:spcPct val="105000"/>
              </a:lnSpc>
              <a:spcBef>
                <a:spcPts val="0"/>
              </a:spcBef>
              <a:spcAft>
                <a:spcPts val="0"/>
              </a:spcAft>
              <a:buClr>
                <a:schemeClr val="lt1"/>
              </a:buClr>
              <a:buSzPts val="2000"/>
              <a:buFont typeface="Raleway Medium"/>
              <a:buAutoNum type="arabicPeriod"/>
            </a:pPr>
            <a:r>
              <a:rPr lang="en" sz="2000" dirty="0">
                <a:solidFill>
                  <a:schemeClr val="lt1"/>
                </a:solidFill>
                <a:latin typeface="Raleway Medium"/>
                <a:ea typeface="Raleway Medium"/>
                <a:cs typeface="Raleway Medium"/>
                <a:sym typeface="Raleway Medium"/>
              </a:rPr>
              <a:t>And would fulfill commitments of the Christchurch Call to Eliminate Terrorist and Violence Extremist Content Online. </a:t>
            </a:r>
            <a:endParaRPr sz="2000" dirty="0">
              <a:solidFill>
                <a:schemeClr val="lt1"/>
              </a:solidFill>
              <a:latin typeface="Raleway Medium"/>
              <a:ea typeface="Raleway Medium"/>
              <a:cs typeface="Raleway Medium"/>
              <a:sym typeface="Raleway Medium"/>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1328225" y="584150"/>
            <a:ext cx="6695400" cy="40908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3900"/>
              <a:t>Government censorship or necessary reform? </a:t>
            </a:r>
            <a:endParaRPr sz="39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562150" y="1729200"/>
            <a:ext cx="3348600" cy="168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lt1"/>
                </a:solidFill>
              </a:rPr>
              <a:t>Currently, the space is largely unregulated  </a:t>
            </a:r>
            <a:endParaRPr>
              <a:solidFill>
                <a:schemeClr val="lt1"/>
              </a:solidFill>
            </a:endParaRPr>
          </a:p>
        </p:txBody>
      </p:sp>
      <p:sp>
        <p:nvSpPr>
          <p:cNvPr id="106" name="Google Shape;106;p21"/>
          <p:cNvSpPr txBox="1">
            <a:spLocks noGrp="1"/>
          </p:cNvSpPr>
          <p:nvPr>
            <p:ph type="body" idx="1"/>
          </p:nvPr>
        </p:nvSpPr>
        <p:spPr>
          <a:xfrm>
            <a:off x="4180525" y="788250"/>
            <a:ext cx="4425600" cy="35670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1018"/>
              <a:buNone/>
            </a:pPr>
            <a:r>
              <a:rPr lang="en" sz="2100">
                <a:solidFill>
                  <a:schemeClr val="lt1"/>
                </a:solidFill>
                <a:latin typeface="Raleway Medium"/>
                <a:ea typeface="Raleway Medium"/>
                <a:cs typeface="Raleway Medium"/>
                <a:sym typeface="Raleway Medium"/>
              </a:rPr>
              <a:t>Social media platforms frequently miss content that would be prohibited under their guidelines and just as frequently remove content that should not be taken down.</a:t>
            </a:r>
            <a:endParaRPr sz="2100">
              <a:solidFill>
                <a:schemeClr val="lt1"/>
              </a:solidFill>
              <a:latin typeface="Raleway Medium"/>
              <a:ea typeface="Raleway Medium"/>
              <a:cs typeface="Raleway Medium"/>
              <a:sym typeface="Raleway Medium"/>
            </a:endParaRPr>
          </a:p>
          <a:p>
            <a:pPr marL="0" lvl="0" indent="0" algn="l" rtl="0">
              <a:lnSpc>
                <a:spcPct val="95000"/>
              </a:lnSpc>
              <a:spcBef>
                <a:spcPts val="1200"/>
              </a:spcBef>
              <a:spcAft>
                <a:spcPts val="0"/>
              </a:spcAft>
              <a:buSzPts val="1018"/>
              <a:buNone/>
            </a:pPr>
            <a:endParaRPr sz="2100">
              <a:solidFill>
                <a:schemeClr val="lt1"/>
              </a:solidFill>
              <a:latin typeface="Raleway Medium"/>
              <a:ea typeface="Raleway Medium"/>
              <a:cs typeface="Raleway Medium"/>
              <a:sym typeface="Raleway Medium"/>
            </a:endParaRPr>
          </a:p>
          <a:p>
            <a:pPr marL="0" lvl="0" indent="0" algn="l" rtl="0">
              <a:lnSpc>
                <a:spcPct val="95000"/>
              </a:lnSpc>
              <a:spcBef>
                <a:spcPts val="1200"/>
              </a:spcBef>
              <a:spcAft>
                <a:spcPts val="1200"/>
              </a:spcAft>
              <a:buSzPts val="1018"/>
              <a:buNone/>
            </a:pPr>
            <a:r>
              <a:rPr lang="en" sz="2100">
                <a:solidFill>
                  <a:schemeClr val="lt1"/>
                </a:solidFill>
                <a:latin typeface="Raleway Medium"/>
                <a:ea typeface="Raleway Medium"/>
                <a:cs typeface="Raleway Medium"/>
                <a:sym typeface="Raleway Medium"/>
              </a:rPr>
              <a:t>There is insufficient accountability and recourse to reduce the spread of online harms.</a:t>
            </a:r>
            <a:endParaRPr sz="2100">
              <a:solidFill>
                <a:schemeClr val="dk2"/>
              </a:solidFill>
              <a:latin typeface="Raleway Medium"/>
              <a:ea typeface="Raleway Medium"/>
              <a:cs typeface="Raleway Medium"/>
              <a:sym typeface="Raleway Medium"/>
            </a:endParaRPr>
          </a:p>
        </p:txBody>
      </p:sp>
    </p:spTree>
  </p:cSld>
  <p:clrMapOvr>
    <a:masterClrMapping/>
  </p:clrMapOvr>
</p:sld>
</file>

<file path=ppt/theme/theme1.xml><?xml version="1.0" encoding="utf-8"?>
<a:theme xmlns:a="http://schemas.openxmlformats.org/drawingml/2006/main"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2509</Words>
  <Application>Microsoft Macintosh PowerPoint</Application>
  <PresentationFormat>On-screen Show (16:9)</PresentationFormat>
  <Paragraphs>148</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Source Sans Pro</vt:lpstr>
      <vt:lpstr>Times New Roman</vt:lpstr>
      <vt:lpstr>Raleway Medium</vt:lpstr>
      <vt:lpstr>Arial</vt:lpstr>
      <vt:lpstr>Raleway</vt:lpstr>
      <vt:lpstr>Plum</vt:lpstr>
      <vt:lpstr>Regulation of Online Harms on Social Media Platforms</vt:lpstr>
      <vt:lpstr>Why should we care?</vt:lpstr>
      <vt:lpstr>These benefits come with noteworthy harms…</vt:lpstr>
      <vt:lpstr>Violent extremists and terrorists are both active consumers of online hate.    They use online platforms to spread propaganda, recruit new members, organize, and incite violence.</vt:lpstr>
      <vt:lpstr>Social media platforms are also used by predators and offenders to sexually exploit children. </vt:lpstr>
      <vt:lpstr>Background</vt:lpstr>
      <vt:lpstr>This is in addition to: </vt:lpstr>
      <vt:lpstr>Government censorship or necessary reform? </vt:lpstr>
      <vt:lpstr>Currently, the space is largely unregulated  </vt:lpstr>
      <vt:lpstr>There are no regulatory requirements in Canada for social media platforms to identify, manage and reduce harmful content on their services, with the exception of court-ordered take-downs enabled by the narrow provisions in the Criminal Code (e.g., sections 83.223, 164.1, and 320.1), which results in limited incentive to be proactive. </vt:lpstr>
      <vt:lpstr>What is the government proposing? </vt:lpstr>
      <vt:lpstr>PowerPoint Presentation</vt:lpstr>
      <vt:lpstr>Who are the subjects of regulation?</vt:lpstr>
      <vt:lpstr>What is harmful content?</vt:lpstr>
      <vt:lpstr>Other elements of the proposal:</vt:lpstr>
      <vt:lpstr>Proposal widely panned</vt:lpstr>
      <vt:lpstr>Election and aftermath</vt:lpstr>
      <vt:lpstr>What’s next? </vt:lpstr>
      <vt:lpstr>Should the government be regulating in this space?   Did the government’s proposal constitute government overreach?   What, if anything, was missing from the government’s initial proposal?   Are other countries regulating this space? Can Canada follow their example?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Regulation of Online Harms on Social Media Platforms</dc:title>
  <cp:lastModifiedBy>Raphael Yacobi-Harris</cp:lastModifiedBy>
  <cp:revision>1</cp:revision>
  <dcterms:modified xsi:type="dcterms:W3CDTF">2022-09-19T20:37:33Z</dcterms:modified>
</cp:coreProperties>
</file>