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handoutMasterIdLst>
    <p:handoutMasterId r:id="rId56"/>
  </p:handoutMasterIdLst>
  <p:sldIdLst>
    <p:sldId id="256" r:id="rId2"/>
    <p:sldId id="401" r:id="rId3"/>
    <p:sldId id="712" r:id="rId4"/>
    <p:sldId id="568" r:id="rId5"/>
    <p:sldId id="664" r:id="rId6"/>
    <p:sldId id="645" r:id="rId7"/>
    <p:sldId id="724" r:id="rId8"/>
    <p:sldId id="437" r:id="rId9"/>
    <p:sldId id="591" r:id="rId10"/>
    <p:sldId id="593" r:id="rId11"/>
    <p:sldId id="616" r:id="rId12"/>
    <p:sldId id="619" r:id="rId13"/>
    <p:sldId id="620" r:id="rId14"/>
    <p:sldId id="622" r:id="rId15"/>
    <p:sldId id="711" r:id="rId16"/>
    <p:sldId id="710" r:id="rId17"/>
    <p:sldId id="713" r:id="rId18"/>
    <p:sldId id="720" r:id="rId19"/>
    <p:sldId id="721" r:id="rId20"/>
    <p:sldId id="722" r:id="rId21"/>
    <p:sldId id="708" r:id="rId22"/>
    <p:sldId id="623" r:id="rId23"/>
    <p:sldId id="723" r:id="rId24"/>
    <p:sldId id="603" r:id="rId25"/>
    <p:sldId id="604" r:id="rId26"/>
    <p:sldId id="605" r:id="rId27"/>
    <p:sldId id="606" r:id="rId28"/>
    <p:sldId id="607" r:id="rId29"/>
    <p:sldId id="608" r:id="rId30"/>
    <p:sldId id="609" r:id="rId31"/>
    <p:sldId id="610" r:id="rId32"/>
    <p:sldId id="611" r:id="rId33"/>
    <p:sldId id="612" r:id="rId34"/>
    <p:sldId id="613" r:id="rId35"/>
    <p:sldId id="614" r:id="rId36"/>
    <p:sldId id="615" r:id="rId37"/>
    <p:sldId id="714" r:id="rId38"/>
    <p:sldId id="715" r:id="rId39"/>
    <p:sldId id="617" r:id="rId40"/>
    <p:sldId id="665" r:id="rId41"/>
    <p:sldId id="716" r:id="rId42"/>
    <p:sldId id="717" r:id="rId43"/>
    <p:sldId id="621" r:id="rId44"/>
    <p:sldId id="618" r:id="rId45"/>
    <p:sldId id="718" r:id="rId46"/>
    <p:sldId id="719" r:id="rId47"/>
    <p:sldId id="624" r:id="rId48"/>
    <p:sldId id="625" r:id="rId49"/>
    <p:sldId id="626" r:id="rId50"/>
    <p:sldId id="627" r:id="rId51"/>
    <p:sldId id="628" r:id="rId52"/>
    <p:sldId id="629" r:id="rId53"/>
    <p:sldId id="685"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24" autoAdjust="0"/>
  </p:normalViewPr>
  <p:slideViewPr>
    <p:cSldViewPr>
      <p:cViewPr varScale="1">
        <p:scale>
          <a:sx n="75" d="100"/>
          <a:sy n="75" d="100"/>
        </p:scale>
        <p:origin x="16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9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11/28/2021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11/28/2021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 </a:t>
            </a:r>
            <a:r>
              <a:rPr lang="en-CA" dirty="0">
                <a:sym typeface="Wingdings" panose="05000000000000000000" pitchFamily="2" charset="2"/>
              </a:rPr>
              <a:t> lots of options presented, like USA, Australia which have easier standards</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20</a:t>
            </a:fld>
            <a:endParaRPr lang="en-US" altLang="en-US"/>
          </a:p>
        </p:txBody>
      </p:sp>
    </p:spTree>
    <p:extLst>
      <p:ext uri="{BB962C8B-B14F-4D97-AF65-F5344CB8AC3E}">
        <p14:creationId xmlns:p14="http://schemas.microsoft.com/office/powerpoint/2010/main" val="82563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23</a:t>
            </a:fld>
            <a:endParaRPr lang="en-US" altLang="en-US"/>
          </a:p>
        </p:txBody>
      </p:sp>
    </p:spTree>
    <p:extLst>
      <p:ext uri="{BB962C8B-B14F-4D97-AF65-F5344CB8AC3E}">
        <p14:creationId xmlns:p14="http://schemas.microsoft.com/office/powerpoint/2010/main" val="3028902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24</a:t>
            </a:fld>
            <a:endParaRPr lang="en-US" altLang="en-US"/>
          </a:p>
        </p:txBody>
      </p:sp>
    </p:spTree>
    <p:extLst>
      <p:ext uri="{BB962C8B-B14F-4D97-AF65-F5344CB8AC3E}">
        <p14:creationId xmlns:p14="http://schemas.microsoft.com/office/powerpoint/2010/main" val="3725459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t>Office says “</a:t>
            </a:r>
            <a:r>
              <a:rPr lang="en-US" dirty="0" err="1"/>
              <a:t>toute</a:t>
            </a:r>
            <a:r>
              <a:rPr lang="en-US" dirty="0"/>
              <a:t> </a:t>
            </a:r>
            <a:r>
              <a:rPr lang="en-US" dirty="0" err="1"/>
              <a:t>autre</a:t>
            </a:r>
            <a:r>
              <a:rPr lang="en-US" dirty="0"/>
              <a:t> publication” includes websites</a:t>
            </a:r>
          </a:p>
          <a:p>
            <a:pPr>
              <a:buFont typeface="Arial" pitchFamily="34" charset="0"/>
              <a:buChar char="•"/>
            </a:pPr>
            <a:r>
              <a:rPr lang="en-US" dirty="0"/>
              <a:t>Head office of company, establishment in Quebec, </a:t>
            </a:r>
            <a:r>
              <a:rPr lang="en-US" b="1" dirty="0"/>
              <a:t>not the server</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25</a:t>
            </a:fld>
            <a:endParaRPr lang="en-US" altLang="en-US"/>
          </a:p>
        </p:txBody>
      </p:sp>
    </p:spTree>
    <p:extLst>
      <p:ext uri="{BB962C8B-B14F-4D97-AF65-F5344CB8AC3E}">
        <p14:creationId xmlns:p14="http://schemas.microsoft.com/office/powerpoint/2010/main" val="4013848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Unilingual English site, Quebec presence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26</a:t>
            </a:fld>
            <a:endParaRPr lang="en-US" altLang="en-US"/>
          </a:p>
        </p:txBody>
      </p:sp>
    </p:spTree>
    <p:extLst>
      <p:ext uri="{BB962C8B-B14F-4D97-AF65-F5344CB8AC3E}">
        <p14:creationId xmlns:p14="http://schemas.microsoft.com/office/powerpoint/2010/main" val="1135955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27</a:t>
            </a:fld>
            <a:endParaRPr lang="en-US" altLang="en-US"/>
          </a:p>
        </p:txBody>
      </p:sp>
    </p:spTree>
    <p:extLst>
      <p:ext uri="{BB962C8B-B14F-4D97-AF65-F5344CB8AC3E}">
        <p14:creationId xmlns:p14="http://schemas.microsoft.com/office/powerpoint/2010/main" val="3484114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Continued on </a:t>
            </a:r>
            <a:r>
              <a:rPr lang="en-CA" dirty="0" err="1"/>
              <a:t>pg</a:t>
            </a:r>
            <a:r>
              <a:rPr lang="en-CA" dirty="0"/>
              <a:t> 2</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30</a:t>
            </a:fld>
            <a:endParaRPr lang="en-US" altLang="en-US"/>
          </a:p>
        </p:txBody>
      </p:sp>
    </p:spTree>
    <p:extLst>
      <p:ext uri="{BB962C8B-B14F-4D97-AF65-F5344CB8AC3E}">
        <p14:creationId xmlns:p14="http://schemas.microsoft.com/office/powerpoint/2010/main" val="2248336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31</a:t>
            </a:fld>
            <a:endParaRPr lang="en-US" altLang="en-US"/>
          </a:p>
        </p:txBody>
      </p:sp>
    </p:spTree>
    <p:extLst>
      <p:ext uri="{BB962C8B-B14F-4D97-AF65-F5344CB8AC3E}">
        <p14:creationId xmlns:p14="http://schemas.microsoft.com/office/powerpoint/2010/main" val="3950565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15</a:t>
            </a:r>
          </a:p>
          <a:p>
            <a:r>
              <a:rPr lang="en-CA" dirty="0"/>
              <a:t>12</a:t>
            </a:r>
          </a:p>
          <a:p>
            <a:r>
              <a:rPr lang="en-CA" dirty="0"/>
              <a:t>8</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32</a:t>
            </a:fld>
            <a:endParaRPr lang="en-US" altLang="en-US"/>
          </a:p>
        </p:txBody>
      </p:sp>
    </p:spTree>
    <p:extLst>
      <p:ext uri="{BB962C8B-B14F-4D97-AF65-F5344CB8AC3E}">
        <p14:creationId xmlns:p14="http://schemas.microsoft.com/office/powerpoint/2010/main" val="1892490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36</a:t>
            </a:fld>
            <a:endParaRPr lang="en-US" altLang="en-US"/>
          </a:p>
        </p:txBody>
      </p:sp>
    </p:spTree>
    <p:extLst>
      <p:ext uri="{BB962C8B-B14F-4D97-AF65-F5344CB8AC3E}">
        <p14:creationId xmlns:p14="http://schemas.microsoft.com/office/powerpoint/2010/main" val="264140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sym typeface="Wingdings" panose="05000000000000000000" pitchFamily="2" charset="2"/>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1827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44</a:t>
            </a:fld>
            <a:endParaRPr lang="en-US" altLang="en-US"/>
          </a:p>
        </p:txBody>
      </p:sp>
    </p:spTree>
    <p:extLst>
      <p:ext uri="{BB962C8B-B14F-4D97-AF65-F5344CB8AC3E}">
        <p14:creationId xmlns:p14="http://schemas.microsoft.com/office/powerpoint/2010/main" val="1604301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46</a:t>
            </a:fld>
            <a:endParaRPr lang="en-US" altLang="en-US"/>
          </a:p>
        </p:txBody>
      </p:sp>
    </p:spTree>
    <p:extLst>
      <p:ext uri="{BB962C8B-B14F-4D97-AF65-F5344CB8AC3E}">
        <p14:creationId xmlns:p14="http://schemas.microsoft.com/office/powerpoint/2010/main" val="296464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a:t>
            </a:fld>
            <a:endParaRPr lang="en-US" altLang="en-US"/>
          </a:p>
        </p:txBody>
      </p:sp>
    </p:spTree>
    <p:extLst>
      <p:ext uri="{BB962C8B-B14F-4D97-AF65-F5344CB8AC3E}">
        <p14:creationId xmlns:p14="http://schemas.microsoft.com/office/powerpoint/2010/main" val="3681015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a:t>
            </a:fld>
            <a:endParaRPr lang="en-US" altLang="en-US" dirty="0"/>
          </a:p>
        </p:txBody>
      </p:sp>
    </p:spTree>
    <p:extLst>
      <p:ext uri="{BB962C8B-B14F-4D97-AF65-F5344CB8AC3E}">
        <p14:creationId xmlns:p14="http://schemas.microsoft.com/office/powerpoint/2010/main" val="2611102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Numbered company operates as </a:t>
            </a:r>
            <a:r>
              <a:rPr lang="en-CA" dirty="0" err="1"/>
              <a:t>CompuFinder</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14</a:t>
            </a:fld>
            <a:endParaRPr lang="en-US" altLang="en-US"/>
          </a:p>
        </p:txBody>
      </p:sp>
    </p:spTree>
    <p:extLst>
      <p:ext uri="{BB962C8B-B14F-4D97-AF65-F5344CB8AC3E}">
        <p14:creationId xmlns:p14="http://schemas.microsoft.com/office/powerpoint/2010/main" val="249072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15</a:t>
            </a:fld>
            <a:endParaRPr lang="en-US" altLang="en-US"/>
          </a:p>
        </p:txBody>
      </p:sp>
    </p:spTree>
    <p:extLst>
      <p:ext uri="{BB962C8B-B14F-4D97-AF65-F5344CB8AC3E}">
        <p14:creationId xmlns:p14="http://schemas.microsoft.com/office/powerpoint/2010/main" val="1148886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16</a:t>
            </a:fld>
            <a:endParaRPr lang="en-US" altLang="en-US"/>
          </a:p>
        </p:txBody>
      </p:sp>
    </p:spTree>
    <p:extLst>
      <p:ext uri="{BB962C8B-B14F-4D97-AF65-F5344CB8AC3E}">
        <p14:creationId xmlns:p14="http://schemas.microsoft.com/office/powerpoint/2010/main" val="2390996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260 paragraph judgment I am not going over all of it on the last day of class!</a:t>
            </a:r>
          </a:p>
          <a:p>
            <a:r>
              <a:rPr lang="en-CA" dirty="0"/>
              <a:t>Note Appeal from 2017-368 is only about 30 paragraphs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18</a:t>
            </a:fld>
            <a:endParaRPr lang="en-US" altLang="en-US"/>
          </a:p>
        </p:txBody>
      </p:sp>
    </p:spTree>
    <p:extLst>
      <p:ext uri="{BB962C8B-B14F-4D97-AF65-F5344CB8AC3E}">
        <p14:creationId xmlns:p14="http://schemas.microsoft.com/office/powerpoint/2010/main" val="2116732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11</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324C1B-CD7F-45B7-9050-A00B4F00F321}" type="datetime1">
              <a:rPr lang="en-US" smtClean="0"/>
              <a:t>11/28/2021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11</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9F5CF7-5BB8-4561-9DD4-D7ED5FB911AF}" type="datetime1">
              <a:rPr lang="en-US" smtClean="0"/>
              <a:t>11/28/2021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11</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E2EE8E52-FD81-40A6-88C4-B580791E3852}" type="datetime1">
              <a:rPr lang="en-US" smtClean="0"/>
              <a:t>11/28/2021</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11</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E96C50F9-2487-4C9D-81B8-411652F13C14}" type="datetime1">
              <a:rPr lang="en-US" smtClean="0"/>
              <a:t>11/28/2021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11</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5BA578FF-A5AD-4AA5-BFBC-152F961CCCB4}" type="datetime1">
              <a:rPr lang="en-US" smtClean="0"/>
              <a:t>11/28/2021</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11</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504CE9FE-87FA-4343-8786-8B1AB3480830}" type="datetime1">
              <a:rPr lang="en-US" smtClean="0"/>
              <a:t>11/28/2021</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11</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A745EFC5-FC45-43FC-94CC-56F9F5A7F0EA}" type="datetime1">
              <a:rPr lang="en-US" smtClean="0"/>
              <a:t>11/28/2021</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11</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7BD3D123-7342-4AD5-8E04-6609C805C100}" type="datetime1">
              <a:rPr lang="en-US" smtClean="0"/>
              <a:t>11/28/2021</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11</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F8598FC1-2355-47DF-9A5A-5D00B63817DB}" type="datetime1">
              <a:rPr lang="en-US" smtClean="0"/>
              <a:t>11/28/2021</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11</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92FC4E-6D75-400D-B7BD-A46CC2242765}" type="datetime1">
              <a:rPr lang="en-US" smtClean="0"/>
              <a:t>11/28/2021</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11</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CF1793F-D1AA-4953-98EE-F7CC7B2D6877}" type="datetime1">
              <a:rPr lang="en-US" smtClean="0"/>
              <a:t>11/28/2021</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llen@allenmendelsohn.com" TargetMode="External"/><Relationship Id="rId2" Type="http://schemas.openxmlformats.org/officeDocument/2006/relationships/hyperlink" Target="mailto:SAOAssignments.law@mcgill.ca" TargetMode="External"/><Relationship Id="rId1" Type="http://schemas.openxmlformats.org/officeDocument/2006/relationships/slideLayout" Target="../slideLayouts/slideLayout2.xml"/><Relationship Id="rId4" Type="http://schemas.openxmlformats.org/officeDocument/2006/relationships/hyperlink" Target="mailto:allen.mendelsohn@mcgill.ca"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apple.com/legal/internet-services/itunes/ca/terms.html"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ww.barreau.qc.ca/media/2331/guide-ti.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908720"/>
            <a:ext cx="7772400" cy="3456384"/>
          </a:xfrm>
        </p:spPr>
        <p:txBody>
          <a:bodyPr/>
          <a:lstStyle/>
          <a:p>
            <a:pPr eaLnBrk="1" hangingPunct="1">
              <a:spcAft>
                <a:spcPts val="0"/>
              </a:spcAft>
            </a:pPr>
            <a:r>
              <a:rPr lang="en-US" altLang="en-US" u="sng" dirty="0"/>
              <a:t>Class 11 – November 29</a:t>
            </a:r>
            <a:br>
              <a:rPr lang="en-US" altLang="en-US" u="sng" dirty="0"/>
            </a:br>
            <a:br>
              <a:rPr lang="en-US" altLang="en-US" sz="3200" dirty="0"/>
            </a:br>
            <a:r>
              <a:rPr lang="en-US" altLang="en-US" sz="3200" dirty="0"/>
              <a:t>(0) Weirdness</a:t>
            </a:r>
            <a:br>
              <a:rPr lang="en-US" altLang="en-US" sz="3200" dirty="0"/>
            </a:br>
            <a:r>
              <a:rPr lang="en-US" altLang="en-US" sz="3200" dirty="0"/>
              <a:t>(1) Finishing Delicious SPAM</a:t>
            </a:r>
            <a:br>
              <a:rPr lang="en-US" altLang="en-US" sz="3200" dirty="0"/>
            </a:br>
            <a:r>
              <a:rPr lang="en-US" altLang="en-US" sz="3200" dirty="0"/>
              <a:t>(2-3) Guest speaker Prof. Karen Eltis</a:t>
            </a:r>
            <a:br>
              <a:rPr lang="en-US" altLang="en-US" sz="3200" dirty="0"/>
            </a:br>
            <a:r>
              <a:rPr lang="en-US" altLang="en-US" sz="3200" dirty="0"/>
              <a:t>(2-3) Some internet law stuff maybe</a:t>
            </a:r>
            <a:br>
              <a:rPr lang="en-US" altLang="en-US" sz="3200" dirty="0"/>
            </a:br>
            <a:r>
              <a:rPr lang="en-US" altLang="en-US" sz="3200" dirty="0"/>
              <a:t>(4) Tearful farewells and thank </a:t>
            </a:r>
            <a:r>
              <a:rPr lang="en-US" altLang="en-US" sz="3200" dirty="0" err="1"/>
              <a:t>yous</a:t>
            </a:r>
            <a:endParaRPr lang="en-US" altLang="en-US" dirty="0"/>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F4B4-321A-45E0-80D7-284DDEC07B4A}"/>
              </a:ext>
            </a:extLst>
          </p:cNvPr>
          <p:cNvSpPr>
            <a:spLocks noGrp="1"/>
          </p:cNvSpPr>
          <p:nvPr>
            <p:ph type="title"/>
          </p:nvPr>
        </p:nvSpPr>
        <p:spPr/>
        <p:txBody>
          <a:bodyPr/>
          <a:lstStyle/>
          <a:p>
            <a:r>
              <a:rPr lang="en-CA" b="1" dirty="0"/>
              <a:t>CASL</a:t>
            </a:r>
            <a:r>
              <a:rPr lang="en-CA" dirty="0"/>
              <a:t> – Canada’s Anti-Spam Law</a:t>
            </a:r>
          </a:p>
        </p:txBody>
      </p:sp>
      <p:sp>
        <p:nvSpPr>
          <p:cNvPr id="3" name="Content Placeholder 2">
            <a:extLst>
              <a:ext uri="{FF2B5EF4-FFF2-40B4-BE49-F238E27FC236}">
                <a16:creationId xmlns:a16="http://schemas.microsoft.com/office/drawing/2014/main" id="{6F757A7B-6619-4123-9D9D-1074EE907A87}"/>
              </a:ext>
            </a:extLst>
          </p:cNvPr>
          <p:cNvSpPr>
            <a:spLocks noGrp="1"/>
          </p:cNvSpPr>
          <p:nvPr>
            <p:ph sz="half" idx="1"/>
          </p:nvPr>
        </p:nvSpPr>
        <p:spPr/>
        <p:txBody>
          <a:bodyPr/>
          <a:lstStyle/>
          <a:p>
            <a:pPr marL="0" indent="0">
              <a:buNone/>
            </a:pPr>
            <a:r>
              <a:rPr lang="en-CA" sz="2000" i="1" dirty="0"/>
              <a:t>An Act to promote the efficiency and adaptability of the Canadian economy by regulating certain activities that discourage reliance on electronic means of carrying out commercial activities, and to amend the Canadian Radio-television and Telecommunications Commission Act, the Competition Act, the Personal Information Protection and Electronic Documents Act and the Telecommunications Act</a:t>
            </a:r>
          </a:p>
          <a:p>
            <a:pPr marL="0" indent="0">
              <a:buNone/>
            </a:pPr>
            <a:endParaRPr lang="en-CA" sz="1400" dirty="0"/>
          </a:p>
        </p:txBody>
      </p:sp>
      <p:sp>
        <p:nvSpPr>
          <p:cNvPr id="5" name="Footer Placeholder 4">
            <a:extLst>
              <a:ext uri="{FF2B5EF4-FFF2-40B4-BE49-F238E27FC236}">
                <a16:creationId xmlns:a16="http://schemas.microsoft.com/office/drawing/2014/main" id="{D8C9F3A6-3CD2-4223-B440-C634A398EF89}"/>
              </a:ext>
            </a:extLst>
          </p:cNvPr>
          <p:cNvSpPr>
            <a:spLocks noGrp="1"/>
          </p:cNvSpPr>
          <p:nvPr>
            <p:ph type="ftr" sz="quarter" idx="11"/>
          </p:nvPr>
        </p:nvSpPr>
        <p:spPr/>
        <p:txBody>
          <a:bodyPr/>
          <a:lstStyle/>
          <a:p>
            <a:pPr>
              <a:defRPr/>
            </a:pPr>
            <a:r>
              <a:rPr lang="en-US"/>
              <a:t>Class 11</a:t>
            </a:r>
            <a:endParaRPr lang="en-US" dirty="0"/>
          </a:p>
        </p:txBody>
      </p:sp>
      <p:pic>
        <p:nvPicPr>
          <p:cNvPr id="6" name="Content Placeholder 6" descr="trackback-spam.jpg">
            <a:extLst>
              <a:ext uri="{FF2B5EF4-FFF2-40B4-BE49-F238E27FC236}">
                <a16:creationId xmlns:a16="http://schemas.microsoft.com/office/drawing/2014/main" id="{0FD33825-80E1-4CBE-AA0A-048408166C8B}"/>
              </a:ext>
            </a:extLst>
          </p:cNvPr>
          <p:cNvPicPr>
            <a:picLocks noGrp="1" noChangeAspect="1"/>
          </p:cNvPicPr>
          <p:nvPr>
            <p:ph sz="half" idx="2"/>
          </p:nvPr>
        </p:nvPicPr>
        <p:blipFill>
          <a:blip r:embed="rId2" cstate="print"/>
          <a:stretch>
            <a:fillRect/>
          </a:stretch>
        </p:blipFill>
        <p:spPr>
          <a:xfrm>
            <a:off x="4648200" y="2353691"/>
            <a:ext cx="4038600" cy="3018981"/>
          </a:xfrm>
          <a:prstGeom prst="rect">
            <a:avLst/>
          </a:prstGeom>
        </p:spPr>
      </p:pic>
      <p:sp>
        <p:nvSpPr>
          <p:cNvPr id="8" name="Oval 7">
            <a:extLst>
              <a:ext uri="{FF2B5EF4-FFF2-40B4-BE49-F238E27FC236}">
                <a16:creationId xmlns:a16="http://schemas.microsoft.com/office/drawing/2014/main" id="{5DF6AC31-5369-46F1-84A7-47BFEDA3D3E3}"/>
              </a:ext>
            </a:extLst>
          </p:cNvPr>
          <p:cNvSpPr/>
          <p:nvPr/>
        </p:nvSpPr>
        <p:spPr>
          <a:xfrm>
            <a:off x="5580112" y="2635681"/>
            <a:ext cx="2592288" cy="2592288"/>
          </a:xfrm>
          <a:prstGeom prst="ellipse">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a:extLst>
              <a:ext uri="{FF2B5EF4-FFF2-40B4-BE49-F238E27FC236}">
                <a16:creationId xmlns:a16="http://schemas.microsoft.com/office/drawing/2014/main" id="{B12F2D6A-12D3-4099-9E2D-5BB3BA67EC8A}"/>
              </a:ext>
            </a:extLst>
          </p:cNvPr>
          <p:cNvCxnSpPr/>
          <p:nvPr/>
        </p:nvCxnSpPr>
        <p:spPr>
          <a:xfrm>
            <a:off x="5868144" y="3003416"/>
            <a:ext cx="1833024" cy="1833024"/>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30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2A8-1165-48EB-9511-E7F286840632}"/>
              </a:ext>
            </a:extLst>
          </p:cNvPr>
          <p:cNvSpPr>
            <a:spLocks noGrp="1"/>
          </p:cNvSpPr>
          <p:nvPr>
            <p:ph type="title"/>
          </p:nvPr>
        </p:nvSpPr>
        <p:spPr/>
        <p:txBody>
          <a:bodyPr/>
          <a:lstStyle/>
          <a:p>
            <a:r>
              <a:rPr lang="en-CA" dirty="0"/>
              <a:t>Final CASL text note – WTF???</a:t>
            </a:r>
          </a:p>
        </p:txBody>
      </p:sp>
      <p:sp>
        <p:nvSpPr>
          <p:cNvPr id="3" name="Content Placeholder 2">
            <a:extLst>
              <a:ext uri="{FF2B5EF4-FFF2-40B4-BE49-F238E27FC236}">
                <a16:creationId xmlns:a16="http://schemas.microsoft.com/office/drawing/2014/main" id="{EC9615D5-6A3A-435C-ADA2-260920130CD7}"/>
              </a:ext>
            </a:extLst>
          </p:cNvPr>
          <p:cNvSpPr>
            <a:spLocks noGrp="1"/>
          </p:cNvSpPr>
          <p:nvPr>
            <p:ph idx="1"/>
          </p:nvPr>
        </p:nvSpPr>
        <p:spPr/>
        <p:txBody>
          <a:bodyPr/>
          <a:lstStyle/>
          <a:p>
            <a:pPr marL="0" indent="0">
              <a:buNone/>
            </a:pPr>
            <a:endParaRPr lang="en-CA" dirty="0"/>
          </a:p>
          <a:p>
            <a:pPr marL="0" indent="0">
              <a:buNone/>
            </a:pPr>
            <a:r>
              <a:rPr lang="en-CA" u="sng" dirty="0"/>
              <a:t>s. 1(3):</a:t>
            </a:r>
          </a:p>
          <a:p>
            <a:pPr marL="0" indent="0">
              <a:buNone/>
            </a:pPr>
            <a:endParaRPr lang="en-CA" dirty="0"/>
          </a:p>
          <a:p>
            <a:pPr marL="0" indent="0">
              <a:buNone/>
            </a:pPr>
            <a:r>
              <a:rPr lang="en-US" dirty="0"/>
              <a:t>An electronic message that contains a request for consent to send a message described in subsection (2) is also considered to be a commercial electronic message.</a:t>
            </a:r>
            <a:endParaRPr lang="en-CA" dirty="0"/>
          </a:p>
        </p:txBody>
      </p:sp>
      <p:sp>
        <p:nvSpPr>
          <p:cNvPr id="4" name="Footer Placeholder 3">
            <a:extLst>
              <a:ext uri="{FF2B5EF4-FFF2-40B4-BE49-F238E27FC236}">
                <a16:creationId xmlns:a16="http://schemas.microsoft.com/office/drawing/2014/main" id="{D50887F3-8A78-4833-855B-F4E7D41E9C81}"/>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42106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4961-61AD-4EFE-BF5A-F080C55AE9B1}"/>
              </a:ext>
            </a:extLst>
          </p:cNvPr>
          <p:cNvSpPr>
            <a:spLocks noGrp="1"/>
          </p:cNvSpPr>
          <p:nvPr>
            <p:ph type="title"/>
          </p:nvPr>
        </p:nvSpPr>
        <p:spPr/>
        <p:txBody>
          <a:bodyPr/>
          <a:lstStyle/>
          <a:p>
            <a:r>
              <a:rPr lang="en-CA" dirty="0"/>
              <a:t>Other Anti-Spam Laws</a:t>
            </a:r>
          </a:p>
        </p:txBody>
      </p:sp>
      <p:sp>
        <p:nvSpPr>
          <p:cNvPr id="3" name="Text Placeholder 2">
            <a:extLst>
              <a:ext uri="{FF2B5EF4-FFF2-40B4-BE49-F238E27FC236}">
                <a16:creationId xmlns:a16="http://schemas.microsoft.com/office/drawing/2014/main" id="{E9E81091-2F9D-4E4D-A563-10357072ACA4}"/>
              </a:ext>
            </a:extLst>
          </p:cNvPr>
          <p:cNvSpPr>
            <a:spLocks noGrp="1"/>
          </p:cNvSpPr>
          <p:nvPr>
            <p:ph type="body" idx="1"/>
          </p:nvPr>
        </p:nvSpPr>
        <p:spPr/>
        <p:txBody>
          <a:bodyPr/>
          <a:lstStyle/>
          <a:p>
            <a:r>
              <a:rPr lang="en-CA" dirty="0"/>
              <a:t> </a:t>
            </a:r>
          </a:p>
        </p:txBody>
      </p:sp>
      <p:sp>
        <p:nvSpPr>
          <p:cNvPr id="4" name="Content Placeholder 3">
            <a:extLst>
              <a:ext uri="{FF2B5EF4-FFF2-40B4-BE49-F238E27FC236}">
                <a16:creationId xmlns:a16="http://schemas.microsoft.com/office/drawing/2014/main" id="{4FBA961A-4632-49EA-9DC7-CA8E3D92AEC6}"/>
              </a:ext>
            </a:extLst>
          </p:cNvPr>
          <p:cNvSpPr>
            <a:spLocks noGrp="1"/>
          </p:cNvSpPr>
          <p:nvPr>
            <p:ph sz="half" idx="2"/>
          </p:nvPr>
        </p:nvSpPr>
        <p:spPr>
          <a:xfrm>
            <a:off x="457200" y="2996951"/>
            <a:ext cx="4040188" cy="3129211"/>
          </a:xfrm>
        </p:spPr>
        <p:txBody>
          <a:bodyPr/>
          <a:lstStyle/>
          <a:p>
            <a:pPr marL="0" indent="0">
              <a:buNone/>
            </a:pPr>
            <a:r>
              <a:rPr lang="en-CA" i="1" dirty="0"/>
              <a:t>CAN-SPAM Act</a:t>
            </a:r>
            <a:r>
              <a:rPr lang="en-CA" dirty="0"/>
              <a:t> 2003</a:t>
            </a:r>
          </a:p>
          <a:p>
            <a:pPr marL="0" indent="0">
              <a:buNone/>
            </a:pPr>
            <a:r>
              <a:rPr lang="en-CA" dirty="0"/>
              <a:t>(</a:t>
            </a:r>
            <a:r>
              <a:rPr lang="en-US" dirty="0"/>
              <a:t>Controlling the Assault of Non-Solicited Pornography And Marketing)</a:t>
            </a:r>
          </a:p>
          <a:p>
            <a:pPr marL="0" indent="0">
              <a:buNone/>
            </a:pPr>
            <a:endParaRPr lang="en-CA" dirty="0"/>
          </a:p>
          <a:p>
            <a:pPr marL="0" indent="0">
              <a:buNone/>
            </a:pPr>
            <a:r>
              <a:rPr lang="en-CA" dirty="0">
                <a:sym typeface="Wingdings" panose="05000000000000000000" pitchFamily="2" charset="2"/>
              </a:rPr>
              <a:t> Just have an unsubscribe mechanism and tell people who you are, and you’re fine!</a:t>
            </a:r>
            <a:endParaRPr lang="en-CA" dirty="0"/>
          </a:p>
        </p:txBody>
      </p:sp>
      <p:sp>
        <p:nvSpPr>
          <p:cNvPr id="5" name="Text Placeholder 4">
            <a:extLst>
              <a:ext uri="{FF2B5EF4-FFF2-40B4-BE49-F238E27FC236}">
                <a16:creationId xmlns:a16="http://schemas.microsoft.com/office/drawing/2014/main" id="{AFB12025-9B44-4C3A-AF67-F2E9CD9365EF}"/>
              </a:ext>
            </a:extLst>
          </p:cNvPr>
          <p:cNvSpPr>
            <a:spLocks noGrp="1"/>
          </p:cNvSpPr>
          <p:nvPr>
            <p:ph type="body" sz="quarter" idx="3"/>
          </p:nvPr>
        </p:nvSpPr>
        <p:spPr/>
        <p:txBody>
          <a:bodyPr/>
          <a:lstStyle/>
          <a:p>
            <a:r>
              <a:rPr lang="en-CA" dirty="0"/>
              <a:t> </a:t>
            </a:r>
          </a:p>
        </p:txBody>
      </p:sp>
      <p:sp>
        <p:nvSpPr>
          <p:cNvPr id="6" name="Content Placeholder 5">
            <a:extLst>
              <a:ext uri="{FF2B5EF4-FFF2-40B4-BE49-F238E27FC236}">
                <a16:creationId xmlns:a16="http://schemas.microsoft.com/office/drawing/2014/main" id="{A5E21BF5-3CFC-4F6A-800E-F192FFE65B29}"/>
              </a:ext>
            </a:extLst>
          </p:cNvPr>
          <p:cNvSpPr>
            <a:spLocks noGrp="1"/>
          </p:cNvSpPr>
          <p:nvPr>
            <p:ph sz="quarter" idx="4"/>
          </p:nvPr>
        </p:nvSpPr>
        <p:spPr>
          <a:xfrm>
            <a:off x="4645025" y="2996951"/>
            <a:ext cx="4041775" cy="3129212"/>
          </a:xfrm>
        </p:spPr>
        <p:txBody>
          <a:bodyPr/>
          <a:lstStyle/>
          <a:p>
            <a:pPr marL="0" indent="0">
              <a:buNone/>
            </a:pPr>
            <a:r>
              <a:rPr lang="en-CA" i="1" dirty="0" err="1"/>
              <a:t>ePrivacy</a:t>
            </a:r>
            <a:r>
              <a:rPr lang="en-CA" i="1" dirty="0"/>
              <a:t> Directive</a:t>
            </a:r>
            <a:r>
              <a:rPr lang="en-CA" dirty="0"/>
              <a:t>, art. 13</a:t>
            </a:r>
          </a:p>
          <a:p>
            <a:pPr>
              <a:buFont typeface="Wingdings" panose="05000000000000000000" pitchFamily="2" charset="2"/>
              <a:buChar char="à"/>
            </a:pPr>
            <a:r>
              <a:rPr lang="en-CA" dirty="0">
                <a:sym typeface="Wingdings" panose="05000000000000000000" pitchFamily="2" charset="2"/>
              </a:rPr>
              <a:t>Prior consent required</a:t>
            </a:r>
          </a:p>
          <a:p>
            <a:pPr>
              <a:buFont typeface="Wingdings" panose="05000000000000000000" pitchFamily="2" charset="2"/>
              <a:buChar char="à"/>
            </a:pPr>
            <a:r>
              <a:rPr lang="en-CA" dirty="0">
                <a:sym typeface="Wingdings" panose="05000000000000000000" pitchFamily="2" charset="2"/>
              </a:rPr>
              <a:t>GDPR did not change much</a:t>
            </a:r>
          </a:p>
          <a:p>
            <a:pPr>
              <a:buFont typeface="Wingdings" panose="05000000000000000000" pitchFamily="2" charset="2"/>
              <a:buChar char="à"/>
            </a:pPr>
            <a:r>
              <a:rPr lang="en-CA" dirty="0">
                <a:sym typeface="Wingdings" panose="05000000000000000000" pitchFamily="2" charset="2"/>
              </a:rPr>
              <a:t>Up to Member States to pass their own laws and enforce</a:t>
            </a:r>
            <a:endParaRPr lang="en-CA" dirty="0"/>
          </a:p>
        </p:txBody>
      </p:sp>
      <p:sp>
        <p:nvSpPr>
          <p:cNvPr id="7" name="Footer Placeholder 6">
            <a:extLst>
              <a:ext uri="{FF2B5EF4-FFF2-40B4-BE49-F238E27FC236}">
                <a16:creationId xmlns:a16="http://schemas.microsoft.com/office/drawing/2014/main" id="{E4DC1961-9FFA-4B53-B557-15969377CB82}"/>
              </a:ext>
            </a:extLst>
          </p:cNvPr>
          <p:cNvSpPr>
            <a:spLocks noGrp="1"/>
          </p:cNvSpPr>
          <p:nvPr>
            <p:ph type="ftr" sz="quarter" idx="11"/>
          </p:nvPr>
        </p:nvSpPr>
        <p:spPr/>
        <p:txBody>
          <a:bodyPr/>
          <a:lstStyle/>
          <a:p>
            <a:pPr>
              <a:defRPr/>
            </a:pPr>
            <a:r>
              <a:rPr lang="en-US"/>
              <a:t>Class 11</a:t>
            </a:r>
            <a:endParaRPr lang="en-US" dirty="0"/>
          </a:p>
        </p:txBody>
      </p:sp>
      <p:pic>
        <p:nvPicPr>
          <p:cNvPr id="9" name="Picture 3" descr="C:\Users\egratt\Desktop\800px-Flag_of_the_United_States_svg.png">
            <a:extLst>
              <a:ext uri="{FF2B5EF4-FFF2-40B4-BE49-F238E27FC236}">
                <a16:creationId xmlns:a16="http://schemas.microsoft.com/office/drawing/2014/main" id="{84FB1386-ABD7-4084-BD29-891FC74AC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07398"/>
            <a:ext cx="1498993" cy="998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4BB3E0C-F207-478D-812D-8518AD297C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587614"/>
            <a:ext cx="1508265" cy="998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572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C3242-C399-4BD5-AA11-CDCD61F69B41}"/>
              </a:ext>
            </a:extLst>
          </p:cNvPr>
          <p:cNvSpPr>
            <a:spLocks noGrp="1"/>
          </p:cNvSpPr>
          <p:nvPr>
            <p:ph type="title"/>
          </p:nvPr>
        </p:nvSpPr>
        <p:spPr>
          <a:xfrm>
            <a:off x="457200" y="274637"/>
            <a:ext cx="8229600" cy="1556023"/>
          </a:xfrm>
        </p:spPr>
        <p:txBody>
          <a:bodyPr/>
          <a:lstStyle/>
          <a:p>
            <a:r>
              <a:rPr lang="en-CA" dirty="0"/>
              <a:t>Compliance and Enforcement Decision CRTC 2017-65 </a:t>
            </a:r>
            <a:br>
              <a:rPr lang="en-CA" dirty="0"/>
            </a:br>
            <a:r>
              <a:rPr lang="en-CA" dirty="0"/>
              <a:t>(the “</a:t>
            </a:r>
            <a:r>
              <a:rPr lang="en-CA" dirty="0" err="1"/>
              <a:t>Rapanos</a:t>
            </a:r>
            <a:r>
              <a:rPr lang="en-CA" dirty="0"/>
              <a:t> Decision”)</a:t>
            </a:r>
          </a:p>
        </p:txBody>
      </p:sp>
      <p:sp>
        <p:nvSpPr>
          <p:cNvPr id="3" name="Content Placeholder 2">
            <a:extLst>
              <a:ext uri="{FF2B5EF4-FFF2-40B4-BE49-F238E27FC236}">
                <a16:creationId xmlns:a16="http://schemas.microsoft.com/office/drawing/2014/main" id="{BAEFB2FC-A5F6-4FE9-91E9-3BF6DA986D4F}"/>
              </a:ext>
            </a:extLst>
          </p:cNvPr>
          <p:cNvSpPr>
            <a:spLocks noGrp="1"/>
          </p:cNvSpPr>
          <p:nvPr>
            <p:ph idx="1"/>
          </p:nvPr>
        </p:nvSpPr>
        <p:spPr>
          <a:xfrm>
            <a:off x="457200" y="2204864"/>
            <a:ext cx="8229600" cy="3921299"/>
          </a:xfrm>
        </p:spPr>
        <p:txBody>
          <a:bodyPr/>
          <a:lstStyle/>
          <a:p>
            <a:pPr marL="0" indent="0">
              <a:buNone/>
            </a:pPr>
            <a:r>
              <a:rPr lang="en-CA" sz="2800" u="sng" dirty="0"/>
              <a:t>F</a:t>
            </a:r>
            <a:r>
              <a:rPr lang="en-CA" sz="2800" dirty="0"/>
              <a:t>: William </a:t>
            </a:r>
            <a:r>
              <a:rPr lang="en-CA" sz="2800" dirty="0" err="1"/>
              <a:t>Rapanos</a:t>
            </a:r>
            <a:r>
              <a:rPr lang="en-CA" sz="2800" dirty="0"/>
              <a:t> sent a lot of spam, people complained</a:t>
            </a:r>
          </a:p>
          <a:p>
            <a:pPr marL="0" indent="0">
              <a:buNone/>
            </a:pPr>
            <a:r>
              <a:rPr lang="en-CA" sz="2800" u="sng" dirty="0"/>
              <a:t>Issue</a:t>
            </a:r>
            <a:r>
              <a:rPr lang="en-CA" sz="2800" dirty="0"/>
              <a:t>: Violated CASL s. 6 [</a:t>
            </a:r>
            <a:r>
              <a:rPr lang="en-CA" sz="2800" i="1" dirty="0"/>
              <a:t>ed. – the important one</a:t>
            </a:r>
            <a:r>
              <a:rPr lang="en-CA" sz="2800" dirty="0"/>
              <a:t>]?</a:t>
            </a:r>
          </a:p>
          <a:p>
            <a:pPr marL="0" indent="0">
              <a:buNone/>
            </a:pPr>
            <a:r>
              <a:rPr lang="en-CA" sz="2800" u="sng" dirty="0"/>
              <a:t>Held</a:t>
            </a:r>
            <a:r>
              <a:rPr lang="en-CA" sz="2800" dirty="0"/>
              <a:t>: Hell yes, all the parts of it, $15,000 AMP from Notice of Violation upheld</a:t>
            </a:r>
          </a:p>
          <a:p>
            <a:pPr marL="0" indent="0">
              <a:buNone/>
            </a:pPr>
            <a:r>
              <a:rPr lang="en-CA" sz="2800" u="sng" dirty="0"/>
              <a:t>Importance</a:t>
            </a:r>
            <a:r>
              <a:rPr lang="en-CA" sz="2800" dirty="0"/>
              <a:t> </a:t>
            </a:r>
            <a:r>
              <a:rPr lang="en-CA" sz="2800" dirty="0">
                <a:sym typeface="Wingdings" panose="05000000000000000000" pitchFamily="2" charset="2"/>
              </a:rPr>
              <a:t> 1</a:t>
            </a:r>
            <a:r>
              <a:rPr lang="en-CA" sz="2800" baseline="30000" dirty="0">
                <a:sym typeface="Wingdings" panose="05000000000000000000" pitchFamily="2" charset="2"/>
              </a:rPr>
              <a:t>st</a:t>
            </a:r>
            <a:r>
              <a:rPr lang="en-CA" sz="2800" dirty="0">
                <a:sym typeface="Wingdings" panose="05000000000000000000" pitchFamily="2" charset="2"/>
              </a:rPr>
              <a:t> individual penalized, only 2</a:t>
            </a:r>
            <a:r>
              <a:rPr lang="en-CA" sz="2800" baseline="30000" dirty="0">
                <a:sym typeface="Wingdings" panose="05000000000000000000" pitchFamily="2" charset="2"/>
              </a:rPr>
              <a:t>nd</a:t>
            </a:r>
            <a:r>
              <a:rPr lang="en-CA" sz="2800" dirty="0">
                <a:sym typeface="Wingdings" panose="05000000000000000000" pitchFamily="2" charset="2"/>
              </a:rPr>
              <a:t>  reported decision so detailed explanations and analysis, CRTC really pissed at </a:t>
            </a:r>
            <a:r>
              <a:rPr lang="en-CA" sz="2800" dirty="0" err="1">
                <a:sym typeface="Wingdings" panose="05000000000000000000" pitchFamily="2" charset="2"/>
              </a:rPr>
              <a:t>Rapanos</a:t>
            </a:r>
            <a:endParaRPr lang="en-CA" sz="2800" dirty="0"/>
          </a:p>
        </p:txBody>
      </p:sp>
      <p:sp>
        <p:nvSpPr>
          <p:cNvPr id="4" name="Footer Placeholder 3">
            <a:extLst>
              <a:ext uri="{FF2B5EF4-FFF2-40B4-BE49-F238E27FC236}">
                <a16:creationId xmlns:a16="http://schemas.microsoft.com/office/drawing/2014/main" id="{71B65D0E-FDC7-4819-B6F6-D2AF1F977911}"/>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51944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D564-D95F-4E19-A5BD-C6C6328370F5}"/>
              </a:ext>
            </a:extLst>
          </p:cNvPr>
          <p:cNvSpPr>
            <a:spLocks noGrp="1"/>
          </p:cNvSpPr>
          <p:nvPr>
            <p:ph type="title"/>
          </p:nvPr>
        </p:nvSpPr>
        <p:spPr>
          <a:xfrm>
            <a:off x="457200" y="274637"/>
            <a:ext cx="8229600" cy="994123"/>
          </a:xfrm>
        </p:spPr>
        <p:txBody>
          <a:bodyPr/>
          <a:lstStyle/>
          <a:p>
            <a:r>
              <a:rPr lang="en-CA" sz="3200" dirty="0"/>
              <a:t>Hey this CASL thingy sounds like it might have issues, constitutional and otherwise!</a:t>
            </a:r>
          </a:p>
        </p:txBody>
      </p:sp>
      <p:sp>
        <p:nvSpPr>
          <p:cNvPr id="3" name="Content Placeholder 2">
            <a:extLst>
              <a:ext uri="{FF2B5EF4-FFF2-40B4-BE49-F238E27FC236}">
                <a16:creationId xmlns:a16="http://schemas.microsoft.com/office/drawing/2014/main" id="{E72EEC68-1BB7-4C0D-9518-89CF2D3E20CF}"/>
              </a:ext>
            </a:extLst>
          </p:cNvPr>
          <p:cNvSpPr>
            <a:spLocks noGrp="1"/>
          </p:cNvSpPr>
          <p:nvPr>
            <p:ph idx="1"/>
          </p:nvPr>
        </p:nvSpPr>
        <p:spPr>
          <a:xfrm>
            <a:off x="457200" y="1484784"/>
            <a:ext cx="8229600" cy="4641379"/>
          </a:xfrm>
        </p:spPr>
        <p:txBody>
          <a:bodyPr/>
          <a:lstStyle/>
          <a:p>
            <a:pPr marL="0" indent="0">
              <a:buNone/>
            </a:pPr>
            <a:r>
              <a:rPr lang="en-CA" sz="2400" u="sng" dirty="0"/>
              <a:t>“</a:t>
            </a:r>
            <a:r>
              <a:rPr lang="en-CA" sz="2400" u="sng" dirty="0" err="1"/>
              <a:t>CompuFinder</a:t>
            </a:r>
            <a:r>
              <a:rPr lang="en-CA" sz="2400" u="sng" dirty="0"/>
              <a:t>”:</a:t>
            </a:r>
            <a:endParaRPr lang="en-CA" sz="2400" dirty="0"/>
          </a:p>
          <a:p>
            <a:pPr>
              <a:buFont typeface="Wingdings" panose="05000000000000000000" pitchFamily="2" charset="2"/>
              <a:buChar char="Ø"/>
            </a:pPr>
            <a:r>
              <a:rPr lang="en-CA" sz="2400" dirty="0"/>
              <a:t>Compliance and Enforcement Decision CRTC 2017-367</a:t>
            </a:r>
          </a:p>
          <a:p>
            <a:pPr>
              <a:buFont typeface="Wingdings" panose="05000000000000000000" pitchFamily="2" charset="2"/>
              <a:buChar char="Ø"/>
            </a:pPr>
            <a:r>
              <a:rPr lang="en-CA" sz="2400" dirty="0"/>
              <a:t>Compliance and Enforcement Decision CRTC 2017-368</a:t>
            </a:r>
          </a:p>
          <a:p>
            <a:pPr>
              <a:buFont typeface="Wingdings" panose="05000000000000000000" pitchFamily="2" charset="2"/>
              <a:buChar char="Ø"/>
            </a:pPr>
            <a:r>
              <a:rPr lang="en-CA" sz="2400" dirty="0"/>
              <a:t>2020 FCA 103 </a:t>
            </a:r>
            <a:r>
              <a:rPr lang="en-CA" sz="2400" i="1" dirty="0"/>
              <a:t>3510395 Canada Inc. v. Attorney General (Canada)</a:t>
            </a:r>
          </a:p>
          <a:p>
            <a:pPr marL="0" indent="0">
              <a:buNone/>
            </a:pPr>
            <a:endParaRPr lang="en-CA" sz="2400" u="sng" dirty="0"/>
          </a:p>
          <a:p>
            <a:pPr marL="0" indent="0">
              <a:buNone/>
            </a:pPr>
            <a:r>
              <a:rPr lang="en-CA" sz="2400" u="sng" dirty="0"/>
              <a:t>Facts</a:t>
            </a:r>
            <a:r>
              <a:rPr lang="en-CA" sz="2400" dirty="0"/>
              <a:t>: CF sending emails re </a:t>
            </a:r>
            <a:r>
              <a:rPr lang="en-US" sz="2400" dirty="0"/>
              <a:t>employee-training courses in areas such as team management, administrative skills, budget planning and increasing productivity. Emails have issues…</a:t>
            </a:r>
            <a:endParaRPr lang="en-CA" sz="2400" dirty="0"/>
          </a:p>
        </p:txBody>
      </p:sp>
      <p:sp>
        <p:nvSpPr>
          <p:cNvPr id="4" name="Footer Placeholder 3">
            <a:extLst>
              <a:ext uri="{FF2B5EF4-FFF2-40B4-BE49-F238E27FC236}">
                <a16:creationId xmlns:a16="http://schemas.microsoft.com/office/drawing/2014/main" id="{1938C3DF-0636-4E74-BEB1-F2A9BD5DE604}"/>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63145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1937-3F09-458A-88AA-91EB94C67D7B}"/>
              </a:ext>
            </a:extLst>
          </p:cNvPr>
          <p:cNvSpPr>
            <a:spLocks noGrp="1"/>
          </p:cNvSpPr>
          <p:nvPr>
            <p:ph type="title"/>
          </p:nvPr>
        </p:nvSpPr>
        <p:spPr>
          <a:xfrm>
            <a:off x="457200" y="731837"/>
            <a:ext cx="8229600" cy="536924"/>
          </a:xfrm>
        </p:spPr>
        <p:txBody>
          <a:bodyPr/>
          <a:lstStyle/>
          <a:p>
            <a:r>
              <a:rPr lang="en-CA" sz="4000" i="1" dirty="0"/>
              <a:t>Compliance and Enforcement Decision CRTC 2017-368</a:t>
            </a:r>
            <a:br>
              <a:rPr lang="en-CA" b="1" dirty="0"/>
            </a:br>
            <a:endParaRPr lang="en-CA" dirty="0"/>
          </a:p>
        </p:txBody>
      </p:sp>
      <p:sp>
        <p:nvSpPr>
          <p:cNvPr id="3" name="Content Placeholder 2">
            <a:extLst>
              <a:ext uri="{FF2B5EF4-FFF2-40B4-BE49-F238E27FC236}">
                <a16:creationId xmlns:a16="http://schemas.microsoft.com/office/drawing/2014/main" id="{E675BD78-18E2-4891-A426-97645C06DE6F}"/>
              </a:ext>
            </a:extLst>
          </p:cNvPr>
          <p:cNvSpPr>
            <a:spLocks noGrp="1"/>
          </p:cNvSpPr>
          <p:nvPr>
            <p:ph idx="1"/>
          </p:nvPr>
        </p:nvSpPr>
        <p:spPr>
          <a:xfrm>
            <a:off x="457200" y="1412776"/>
            <a:ext cx="8229600" cy="4713387"/>
          </a:xfrm>
        </p:spPr>
        <p:txBody>
          <a:bodyPr/>
          <a:lstStyle/>
          <a:p>
            <a:pPr marL="0" indent="0">
              <a:buNone/>
            </a:pPr>
            <a:r>
              <a:rPr lang="en-US" sz="2400" dirty="0"/>
              <a:t>“The Commission has determined that </a:t>
            </a:r>
            <a:r>
              <a:rPr lang="en-US" sz="2400" dirty="0" err="1"/>
              <a:t>CompuFinder</a:t>
            </a:r>
            <a:r>
              <a:rPr lang="en-US" sz="2400" dirty="0"/>
              <a:t> sent 317 CEMs to recipients who did not consent to receiving such messages. </a:t>
            </a:r>
            <a:r>
              <a:rPr lang="en-US" sz="2400" dirty="0" err="1"/>
              <a:t>CompuFinder</a:t>
            </a:r>
            <a:r>
              <a:rPr lang="en-US" sz="2400" dirty="0"/>
              <a:t> did not demonstrate that the “business-to-business” exemption applied or that it had implied consent to send the messages in question.</a:t>
            </a:r>
          </a:p>
          <a:p>
            <a:pPr marL="0" indent="0">
              <a:buNone/>
            </a:pPr>
            <a:r>
              <a:rPr lang="en-US" sz="2400" dirty="0"/>
              <a:t>Of the 317 messages at issue, 87 contained a non-functioning unsubscribe mechanism.</a:t>
            </a:r>
          </a:p>
          <a:p>
            <a:pPr marL="0" indent="0">
              <a:buNone/>
            </a:pPr>
            <a:r>
              <a:rPr lang="en-US" sz="2400" dirty="0"/>
              <a:t>Finally, </a:t>
            </a:r>
            <a:r>
              <a:rPr lang="en-US" sz="2400" dirty="0" err="1"/>
              <a:t>CompuFinder</a:t>
            </a:r>
            <a:r>
              <a:rPr lang="en-US" sz="2400" dirty="0"/>
              <a:t> did not demonstrate that it had exercised due diligence to prevent the commission of the four violations in question.”</a:t>
            </a:r>
          </a:p>
          <a:p>
            <a:pPr marL="0" indent="0">
              <a:buNone/>
            </a:pPr>
            <a:r>
              <a:rPr lang="en-CA" sz="2400" dirty="0">
                <a:sym typeface="Wingdings" panose="05000000000000000000" pitchFamily="2" charset="2"/>
              </a:rPr>
              <a:t> BUT $1.1M fine from CRTC’s “notice of violation” reduced to $200,000 after analysis </a:t>
            </a:r>
            <a:endParaRPr lang="en-CA" sz="2400" dirty="0"/>
          </a:p>
        </p:txBody>
      </p:sp>
      <p:sp>
        <p:nvSpPr>
          <p:cNvPr id="4" name="Footer Placeholder 3">
            <a:extLst>
              <a:ext uri="{FF2B5EF4-FFF2-40B4-BE49-F238E27FC236}">
                <a16:creationId xmlns:a16="http://schemas.microsoft.com/office/drawing/2014/main" id="{8C75BDDB-8FA7-487B-BA86-0AF021A9B4DD}"/>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635652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1937-3F09-458A-88AA-91EB94C67D7B}"/>
              </a:ext>
            </a:extLst>
          </p:cNvPr>
          <p:cNvSpPr>
            <a:spLocks noGrp="1"/>
          </p:cNvSpPr>
          <p:nvPr>
            <p:ph type="title"/>
          </p:nvPr>
        </p:nvSpPr>
        <p:spPr>
          <a:xfrm>
            <a:off x="457200" y="731836"/>
            <a:ext cx="8229600" cy="968971"/>
          </a:xfrm>
        </p:spPr>
        <p:txBody>
          <a:bodyPr/>
          <a:lstStyle/>
          <a:p>
            <a:r>
              <a:rPr lang="en-CA" sz="4000" i="1" dirty="0"/>
              <a:t>Compliance and Enforcement Decision CRTC 2017-367</a:t>
            </a:r>
            <a:br>
              <a:rPr lang="en-CA" b="1" dirty="0"/>
            </a:br>
            <a:endParaRPr lang="en-CA" dirty="0"/>
          </a:p>
        </p:txBody>
      </p:sp>
      <p:sp>
        <p:nvSpPr>
          <p:cNvPr id="3" name="Content Placeholder 2">
            <a:extLst>
              <a:ext uri="{FF2B5EF4-FFF2-40B4-BE49-F238E27FC236}">
                <a16:creationId xmlns:a16="http://schemas.microsoft.com/office/drawing/2014/main" id="{E675BD78-18E2-4891-A426-97645C06DE6F}"/>
              </a:ext>
            </a:extLst>
          </p:cNvPr>
          <p:cNvSpPr>
            <a:spLocks noGrp="1"/>
          </p:cNvSpPr>
          <p:nvPr>
            <p:ph idx="1"/>
          </p:nvPr>
        </p:nvSpPr>
        <p:spPr>
          <a:xfrm>
            <a:off x="457200" y="1844824"/>
            <a:ext cx="8229600" cy="4281339"/>
          </a:xfrm>
        </p:spPr>
        <p:txBody>
          <a:bodyPr/>
          <a:lstStyle/>
          <a:p>
            <a:pPr marL="0" indent="0">
              <a:buNone/>
            </a:pPr>
            <a:r>
              <a:rPr lang="en-CA" sz="2400" dirty="0"/>
              <a:t>“CASL is </a:t>
            </a:r>
            <a:r>
              <a:rPr lang="en-CA" sz="2400" i="1" dirty="0"/>
              <a:t>intra vires </a:t>
            </a:r>
            <a:r>
              <a:rPr lang="en-CA" sz="2400" dirty="0"/>
              <a:t>the legislative powers of Parliament, under the general trade and commerce head of power of subsection 91(2)”</a:t>
            </a:r>
          </a:p>
          <a:p>
            <a:pPr marL="0" indent="0">
              <a:buNone/>
            </a:pPr>
            <a:r>
              <a:rPr lang="en-CA" sz="2400" dirty="0"/>
              <a:t>“the impugned provisions of CASL [</a:t>
            </a:r>
            <a:r>
              <a:rPr lang="en-CA" sz="2400" i="1" u="sng" dirty="0"/>
              <a:t>ed</a:t>
            </a:r>
            <a:r>
              <a:rPr lang="en-CA" sz="2400" i="1" dirty="0"/>
              <a:t>.: s. 6, the important one</a:t>
            </a:r>
            <a:r>
              <a:rPr lang="en-CA" sz="2400" dirty="0"/>
              <a:t>] violate the freedom of expression guaranteed to </a:t>
            </a:r>
            <a:r>
              <a:rPr lang="en-CA" sz="2400" dirty="0" err="1"/>
              <a:t>CompuFinder</a:t>
            </a:r>
            <a:r>
              <a:rPr lang="en-CA" sz="2400" dirty="0"/>
              <a:t> by section 2(b) of the </a:t>
            </a:r>
            <a:r>
              <a:rPr lang="en-CA" sz="2400" i="1" dirty="0"/>
              <a:t>Charter</a:t>
            </a:r>
            <a:r>
              <a:rPr lang="en-CA" sz="2400" dirty="0"/>
              <a:t>, but this violation is justified under section 1”</a:t>
            </a:r>
          </a:p>
          <a:p>
            <a:pPr marL="0" indent="0">
              <a:buNone/>
            </a:pPr>
            <a:r>
              <a:rPr lang="en-CA" sz="2400" dirty="0">
                <a:sym typeface="Wingdings" panose="05000000000000000000" pitchFamily="2" charset="2"/>
              </a:rPr>
              <a:t> </a:t>
            </a:r>
            <a:r>
              <a:rPr lang="en-US" sz="2400" dirty="0">
                <a:sym typeface="Wingdings" panose="05000000000000000000" pitchFamily="2" charset="2"/>
              </a:rPr>
              <a:t>A-G admitted it infringed section 2(b), even businesses have freedom of expression</a:t>
            </a:r>
          </a:p>
        </p:txBody>
      </p:sp>
      <p:sp>
        <p:nvSpPr>
          <p:cNvPr id="4" name="Footer Placeholder 3">
            <a:extLst>
              <a:ext uri="{FF2B5EF4-FFF2-40B4-BE49-F238E27FC236}">
                <a16:creationId xmlns:a16="http://schemas.microsoft.com/office/drawing/2014/main" id="{8C75BDDB-8FA7-487B-BA86-0AF021A9B4DD}"/>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976042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A0891-0785-4EAB-BA4E-5166034B9223}"/>
              </a:ext>
            </a:extLst>
          </p:cNvPr>
          <p:cNvSpPr>
            <a:spLocks noGrp="1"/>
          </p:cNvSpPr>
          <p:nvPr>
            <p:ph type="title"/>
          </p:nvPr>
        </p:nvSpPr>
        <p:spPr/>
        <p:txBody>
          <a:bodyPr/>
          <a:lstStyle/>
          <a:p>
            <a:r>
              <a:rPr lang="en-CA" dirty="0" err="1"/>
              <a:t>CompuFinder</a:t>
            </a:r>
            <a:r>
              <a:rPr lang="en-CA" dirty="0"/>
              <a:t> 2020 FCA 103 </a:t>
            </a:r>
          </a:p>
        </p:txBody>
      </p:sp>
      <p:sp>
        <p:nvSpPr>
          <p:cNvPr id="3" name="Content Placeholder 2">
            <a:extLst>
              <a:ext uri="{FF2B5EF4-FFF2-40B4-BE49-F238E27FC236}">
                <a16:creationId xmlns:a16="http://schemas.microsoft.com/office/drawing/2014/main" id="{CAF22692-F740-46F5-8B91-96E1EB89AA46}"/>
              </a:ext>
            </a:extLst>
          </p:cNvPr>
          <p:cNvSpPr>
            <a:spLocks noGrp="1"/>
          </p:cNvSpPr>
          <p:nvPr>
            <p:ph idx="1"/>
          </p:nvPr>
        </p:nvSpPr>
        <p:spPr>
          <a:xfrm>
            <a:off x="457200" y="1268760"/>
            <a:ext cx="8229600" cy="4857403"/>
          </a:xfrm>
        </p:spPr>
        <p:txBody>
          <a:bodyPr/>
          <a:lstStyle/>
          <a:p>
            <a:pPr marL="0" indent="0">
              <a:buNone/>
            </a:pPr>
            <a:r>
              <a:rPr lang="en-CA" u="sng" dirty="0"/>
              <a:t>How we got here</a:t>
            </a:r>
            <a:r>
              <a:rPr lang="en-CA" dirty="0"/>
              <a:t>:</a:t>
            </a:r>
          </a:p>
          <a:p>
            <a:pPr marL="0" indent="0">
              <a:buNone/>
            </a:pPr>
            <a:r>
              <a:rPr lang="en-US" sz="2400" b="1" dirty="0"/>
              <a:t>25</a:t>
            </a:r>
            <a:r>
              <a:rPr lang="en-US" sz="2400" dirty="0"/>
              <a:t> (1) If a person makes representations in accordance with the notice, the Commission must decide, on a balance of probabilities, whether the person committed the violation and, if so, ... may reduce or waive the penalty</a:t>
            </a:r>
          </a:p>
          <a:p>
            <a:pPr marL="0" indent="0">
              <a:buNone/>
            </a:pPr>
            <a:r>
              <a:rPr lang="en-US" sz="2400" b="1" dirty="0"/>
              <a:t>27</a:t>
            </a:r>
            <a:r>
              <a:rPr lang="en-US" sz="2400" dirty="0"/>
              <a:t> (1) Subject to subsection (2), an appeal may be brought in the Federal Court of Appeal from a decision made under section 16, 18 or 25 or an order made under section 26 within 30 days after the day on which the decision or order, as the case may be, is made.</a:t>
            </a:r>
          </a:p>
          <a:p>
            <a:pPr marL="0" indent="0">
              <a:buNone/>
            </a:pPr>
            <a:r>
              <a:rPr lang="en-US" sz="2400" dirty="0"/>
              <a:t>Subsection 2 </a:t>
            </a:r>
            <a:r>
              <a:rPr lang="en-US" sz="2400" dirty="0">
                <a:sym typeface="Wingdings" panose="05000000000000000000" pitchFamily="2" charset="2"/>
              </a:rPr>
              <a:t> Qs of fact only appealable with leave</a:t>
            </a:r>
            <a:endParaRPr lang="en-CA" sz="2400" dirty="0"/>
          </a:p>
        </p:txBody>
      </p:sp>
      <p:sp>
        <p:nvSpPr>
          <p:cNvPr id="4" name="Footer Placeholder 3">
            <a:extLst>
              <a:ext uri="{FF2B5EF4-FFF2-40B4-BE49-F238E27FC236}">
                <a16:creationId xmlns:a16="http://schemas.microsoft.com/office/drawing/2014/main" id="{561E174C-BB94-4C59-8F3F-CDA1E755C2B9}"/>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782380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A0891-0785-4EAB-BA4E-5166034B9223}"/>
              </a:ext>
            </a:extLst>
          </p:cNvPr>
          <p:cNvSpPr>
            <a:spLocks noGrp="1"/>
          </p:cNvSpPr>
          <p:nvPr>
            <p:ph type="title"/>
          </p:nvPr>
        </p:nvSpPr>
        <p:spPr/>
        <p:txBody>
          <a:bodyPr/>
          <a:lstStyle/>
          <a:p>
            <a:r>
              <a:rPr lang="en-CA" dirty="0" err="1"/>
              <a:t>CompuFinder</a:t>
            </a:r>
            <a:r>
              <a:rPr lang="en-CA" dirty="0"/>
              <a:t> 2020 FCA 103 </a:t>
            </a:r>
          </a:p>
        </p:txBody>
      </p:sp>
      <p:sp>
        <p:nvSpPr>
          <p:cNvPr id="3" name="Content Placeholder 2">
            <a:extLst>
              <a:ext uri="{FF2B5EF4-FFF2-40B4-BE49-F238E27FC236}">
                <a16:creationId xmlns:a16="http://schemas.microsoft.com/office/drawing/2014/main" id="{CAF22692-F740-46F5-8B91-96E1EB89AA46}"/>
              </a:ext>
            </a:extLst>
          </p:cNvPr>
          <p:cNvSpPr>
            <a:spLocks noGrp="1"/>
          </p:cNvSpPr>
          <p:nvPr>
            <p:ph idx="1"/>
          </p:nvPr>
        </p:nvSpPr>
        <p:spPr>
          <a:xfrm>
            <a:off x="457200" y="1268760"/>
            <a:ext cx="8229600" cy="4857403"/>
          </a:xfrm>
        </p:spPr>
        <p:txBody>
          <a:bodyPr/>
          <a:lstStyle/>
          <a:p>
            <a:pPr marL="0" indent="0">
              <a:buNone/>
            </a:pPr>
            <a:r>
              <a:rPr lang="en-CA" sz="1800" u="sng" dirty="0"/>
              <a:t>Issues / Holdings</a:t>
            </a:r>
            <a:r>
              <a:rPr lang="en-CA" sz="1800" dirty="0"/>
              <a:t>:</a:t>
            </a:r>
          </a:p>
          <a:p>
            <a:pPr marL="0" indent="0">
              <a:buNone/>
            </a:pPr>
            <a:r>
              <a:rPr lang="en-US" sz="1800" b="1" dirty="0"/>
              <a:t>A.  Constitutional Challenge (Decision 2017-367)</a:t>
            </a:r>
          </a:p>
          <a:p>
            <a:pPr marL="0" indent="0">
              <a:buNone/>
            </a:pPr>
            <a:r>
              <a:rPr lang="en-US" sz="1800" dirty="0"/>
              <a:t>1) Is CASL ultra vires Parliament? No, section 91(2) trade and commerce all cool</a:t>
            </a:r>
          </a:p>
          <a:p>
            <a:pPr marL="0" indent="0">
              <a:buNone/>
            </a:pPr>
            <a:r>
              <a:rPr lang="en-US" sz="1800" dirty="0"/>
              <a:t>2) Is CASL’s violation of section 2(b) of the Charter justified under section 1? Yes!</a:t>
            </a:r>
          </a:p>
          <a:p>
            <a:pPr marL="0" indent="0">
              <a:buNone/>
            </a:pPr>
            <a:r>
              <a:rPr lang="en-US" sz="1800" dirty="0"/>
              <a:t>3) Does CASL violate section 11 of the Charter? No, AMPs not “criminal” and no penal consequence</a:t>
            </a:r>
          </a:p>
          <a:p>
            <a:pPr marL="0" indent="0">
              <a:buNone/>
            </a:pPr>
            <a:r>
              <a:rPr lang="en-US" sz="1800" dirty="0"/>
              <a:t>4) Does CASL violate sections 7 or 8 of the Charter? No, corporation not “person” for s. 7, “notice to produce” was reasonable S+S under s. 8</a:t>
            </a:r>
          </a:p>
          <a:p>
            <a:pPr marL="0" indent="0">
              <a:buNone/>
            </a:pPr>
            <a:endParaRPr lang="en-US" sz="1800" dirty="0"/>
          </a:p>
          <a:p>
            <a:pPr marL="0" indent="0">
              <a:buNone/>
            </a:pPr>
            <a:r>
              <a:rPr lang="en-US" sz="1800" b="1" dirty="0"/>
              <a:t>B.  Notice of Violation (Decision 2017-368)</a:t>
            </a:r>
          </a:p>
          <a:p>
            <a:pPr marL="0" indent="0">
              <a:buNone/>
            </a:pPr>
            <a:r>
              <a:rPr lang="en-US" sz="1800" dirty="0"/>
              <a:t>1) Did the CRTC err in its interpretation and application of the business-to-business exemption? No</a:t>
            </a:r>
          </a:p>
          <a:p>
            <a:pPr marL="0" indent="0">
              <a:buNone/>
            </a:pPr>
            <a:r>
              <a:rPr lang="en-US" sz="1800" dirty="0"/>
              <a:t>2) Did the CRTC err in its interpretation and application of CASL’s implied consent requirements regarding conspicuous publication? No</a:t>
            </a:r>
          </a:p>
          <a:p>
            <a:pPr marL="0" indent="0">
              <a:buNone/>
            </a:pPr>
            <a:r>
              <a:rPr lang="en-US" sz="1800" dirty="0"/>
              <a:t>3) Did the CRTC err in its interpretation and application of CASL’s requirements regarding unsubscribe mechanisms? No</a:t>
            </a:r>
            <a:endParaRPr lang="en-CA" sz="1800" dirty="0"/>
          </a:p>
        </p:txBody>
      </p:sp>
      <p:sp>
        <p:nvSpPr>
          <p:cNvPr id="4" name="Footer Placeholder 3">
            <a:extLst>
              <a:ext uri="{FF2B5EF4-FFF2-40B4-BE49-F238E27FC236}">
                <a16:creationId xmlns:a16="http://schemas.microsoft.com/office/drawing/2014/main" id="{561E174C-BB94-4C59-8F3F-CDA1E755C2B9}"/>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547579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A0891-0785-4EAB-BA4E-5166034B9223}"/>
              </a:ext>
            </a:extLst>
          </p:cNvPr>
          <p:cNvSpPr>
            <a:spLocks noGrp="1"/>
          </p:cNvSpPr>
          <p:nvPr>
            <p:ph type="title"/>
          </p:nvPr>
        </p:nvSpPr>
        <p:spPr>
          <a:xfrm>
            <a:off x="457200" y="274638"/>
            <a:ext cx="8229600" cy="562074"/>
          </a:xfrm>
        </p:spPr>
        <p:txBody>
          <a:bodyPr/>
          <a:lstStyle/>
          <a:p>
            <a:r>
              <a:rPr lang="en-CA" dirty="0" err="1"/>
              <a:t>CompuFinder</a:t>
            </a:r>
            <a:r>
              <a:rPr lang="en-CA" dirty="0"/>
              <a:t> 2020 FCA 103 </a:t>
            </a:r>
          </a:p>
        </p:txBody>
      </p:sp>
      <p:sp>
        <p:nvSpPr>
          <p:cNvPr id="3" name="Content Placeholder 2">
            <a:extLst>
              <a:ext uri="{FF2B5EF4-FFF2-40B4-BE49-F238E27FC236}">
                <a16:creationId xmlns:a16="http://schemas.microsoft.com/office/drawing/2014/main" id="{CAF22692-F740-46F5-8B91-96E1EB89AA46}"/>
              </a:ext>
            </a:extLst>
          </p:cNvPr>
          <p:cNvSpPr>
            <a:spLocks noGrp="1"/>
          </p:cNvSpPr>
          <p:nvPr>
            <p:ph idx="1"/>
          </p:nvPr>
        </p:nvSpPr>
        <p:spPr>
          <a:xfrm>
            <a:off x="457200" y="1196752"/>
            <a:ext cx="8229600" cy="4929411"/>
          </a:xfrm>
        </p:spPr>
        <p:txBody>
          <a:bodyPr/>
          <a:lstStyle/>
          <a:p>
            <a:pPr marL="0" indent="0">
              <a:buNone/>
            </a:pPr>
            <a:r>
              <a:rPr lang="en-US" sz="2000" u="sng" dirty="0"/>
              <a:t>2) Is CASL’s violation of section 2(b) of the Charter justified under section 1? Yes!</a:t>
            </a:r>
            <a:endParaRPr lang="en-US" sz="2000" dirty="0"/>
          </a:p>
          <a:p>
            <a:pPr marL="0" indent="0">
              <a:buNone/>
            </a:pPr>
            <a:r>
              <a:rPr lang="en-US" sz="2000" b="1" dirty="0"/>
              <a:t>Oakes Test Analysis:</a:t>
            </a:r>
          </a:p>
          <a:p>
            <a:pPr marL="457200" indent="-457200">
              <a:buAutoNum type="arabicPeriod"/>
            </a:pPr>
            <a:r>
              <a:rPr lang="en-US" sz="2000" dirty="0"/>
              <a:t>Limit Prescribed by Law? Yes “sufficiently precise … intelligible ... do not bear the characteristics of vague legislation”</a:t>
            </a:r>
          </a:p>
          <a:p>
            <a:pPr marL="457200" indent="-457200">
              <a:buAutoNum type="arabicPeriod"/>
            </a:pPr>
            <a:r>
              <a:rPr lang="en-US" sz="2000" dirty="0"/>
              <a:t>Object of the Infringing Measures Pressing and Substantial? Yes “CASL’s objective is not as restrictive as the appellant seeks to portray in its narrow formulation” “promoting the efficiency and adaptability of the Canadian economy by regulating CEMs” is sure pressing and substantial!</a:t>
            </a:r>
          </a:p>
          <a:p>
            <a:pPr marL="457200" indent="-457200">
              <a:buAutoNum type="arabicPeriod"/>
            </a:pPr>
            <a:r>
              <a:rPr lang="en-US" sz="2000" dirty="0"/>
              <a:t>Rationally Connected to the Objective? Yes “CASL does not create an </a:t>
            </a:r>
            <a:r>
              <a:rPr lang="en-US" sz="2000" b="1" dirty="0"/>
              <a:t>absolute</a:t>
            </a:r>
            <a:r>
              <a:rPr lang="en-US" sz="2000" dirty="0"/>
              <a:t> prohibition on electronic messages” (just need consent, and there are even exceptions to consent) “CASL’s complex legislative scheme sufficiently tailors means to objectives to pass the rational connection stage”</a:t>
            </a:r>
          </a:p>
          <a:p>
            <a:pPr marL="0" indent="0">
              <a:buNone/>
            </a:pPr>
            <a:endParaRPr lang="en-US" sz="2000" dirty="0"/>
          </a:p>
        </p:txBody>
      </p:sp>
      <p:sp>
        <p:nvSpPr>
          <p:cNvPr id="4" name="Footer Placeholder 3">
            <a:extLst>
              <a:ext uri="{FF2B5EF4-FFF2-40B4-BE49-F238E27FC236}">
                <a16:creationId xmlns:a16="http://schemas.microsoft.com/office/drawing/2014/main" id="{561E174C-BB94-4C59-8F3F-CDA1E755C2B9}"/>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55004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9"/>
            <a:ext cx="8229600" cy="1013866"/>
          </a:xfrm>
        </p:spPr>
        <p:txBody>
          <a:bodyPr/>
          <a:lstStyle/>
          <a:p>
            <a:pPr eaLnBrk="1" hangingPunct="1"/>
            <a:r>
              <a:rPr lang="en-US" altLang="en-US" dirty="0"/>
              <a:t>Admin Crap</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a:t>Class 11</a:t>
            </a:r>
            <a:endParaRPr lang="en-US" dirty="0"/>
          </a:p>
        </p:txBody>
      </p:sp>
      <p:sp>
        <p:nvSpPr>
          <p:cNvPr id="37892" name="Content Placeholder 2"/>
          <p:cNvSpPr>
            <a:spLocks noGrp="1"/>
          </p:cNvSpPr>
          <p:nvPr>
            <p:ph idx="1"/>
          </p:nvPr>
        </p:nvSpPr>
        <p:spPr>
          <a:xfrm>
            <a:off x="457200" y="1844824"/>
            <a:ext cx="8229600" cy="4608364"/>
          </a:xfrm>
        </p:spPr>
        <p:txBody>
          <a:bodyPr/>
          <a:lstStyle/>
          <a:p>
            <a:pPr eaLnBrk="1" hangingPunct="1">
              <a:defRPr/>
            </a:pPr>
            <a:r>
              <a:rPr lang="en-CA" dirty="0"/>
              <a:t>Course evaluations on Mercury until December 8 </a:t>
            </a:r>
            <a:r>
              <a:rPr lang="en-CA" dirty="0">
                <a:sym typeface="Wingdings" panose="05000000000000000000" pitchFamily="2" charset="2"/>
              </a:rPr>
              <a:t> Just do it</a:t>
            </a:r>
            <a:endParaRPr lang="en-CA" dirty="0"/>
          </a:p>
          <a:p>
            <a:pPr eaLnBrk="1" hangingPunct="1">
              <a:defRPr/>
            </a:pPr>
            <a:r>
              <a:rPr lang="en-CA" dirty="0"/>
              <a:t>Next week essay class…</a:t>
            </a:r>
          </a:p>
          <a:p>
            <a:pPr marL="0" indent="0" eaLnBrk="1" hangingPunct="1">
              <a:buNone/>
              <a:defRPr/>
            </a:pPr>
            <a:endParaRPr lang="en-CA" dirty="0"/>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94607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A0891-0785-4EAB-BA4E-5166034B9223}"/>
              </a:ext>
            </a:extLst>
          </p:cNvPr>
          <p:cNvSpPr>
            <a:spLocks noGrp="1"/>
          </p:cNvSpPr>
          <p:nvPr>
            <p:ph type="title"/>
          </p:nvPr>
        </p:nvSpPr>
        <p:spPr>
          <a:xfrm>
            <a:off x="457200" y="274638"/>
            <a:ext cx="8229600" cy="562074"/>
          </a:xfrm>
        </p:spPr>
        <p:txBody>
          <a:bodyPr/>
          <a:lstStyle/>
          <a:p>
            <a:r>
              <a:rPr lang="en-CA" dirty="0" err="1"/>
              <a:t>CompuFinder</a:t>
            </a:r>
            <a:r>
              <a:rPr lang="en-CA" dirty="0"/>
              <a:t> 2020 FCA 103 </a:t>
            </a:r>
          </a:p>
        </p:txBody>
      </p:sp>
      <p:sp>
        <p:nvSpPr>
          <p:cNvPr id="3" name="Content Placeholder 2">
            <a:extLst>
              <a:ext uri="{FF2B5EF4-FFF2-40B4-BE49-F238E27FC236}">
                <a16:creationId xmlns:a16="http://schemas.microsoft.com/office/drawing/2014/main" id="{CAF22692-F740-46F5-8B91-96E1EB89AA46}"/>
              </a:ext>
            </a:extLst>
          </p:cNvPr>
          <p:cNvSpPr>
            <a:spLocks noGrp="1"/>
          </p:cNvSpPr>
          <p:nvPr>
            <p:ph idx="1"/>
          </p:nvPr>
        </p:nvSpPr>
        <p:spPr>
          <a:xfrm>
            <a:off x="457200" y="1124744"/>
            <a:ext cx="8229600" cy="5001419"/>
          </a:xfrm>
        </p:spPr>
        <p:txBody>
          <a:bodyPr/>
          <a:lstStyle/>
          <a:p>
            <a:pPr marL="0" indent="0">
              <a:buNone/>
            </a:pPr>
            <a:r>
              <a:rPr lang="en-US" sz="2000" u="sng" dirty="0"/>
              <a:t>2) Is CASL’s violation of section 2(b) of the Charter justified under section 1? Yes!</a:t>
            </a:r>
            <a:endParaRPr lang="en-US" sz="2000" dirty="0"/>
          </a:p>
          <a:p>
            <a:pPr marL="0" indent="0">
              <a:buNone/>
            </a:pPr>
            <a:r>
              <a:rPr lang="en-US" sz="2000" b="1" dirty="0"/>
              <a:t>Oakes Test Analysis:</a:t>
            </a:r>
          </a:p>
          <a:p>
            <a:pPr marL="0" indent="0">
              <a:buNone/>
            </a:pPr>
            <a:r>
              <a:rPr lang="en-US" sz="2000" dirty="0"/>
              <a:t>4. Impugned Measures Minimally Impairing? Yes (I guess?)</a:t>
            </a:r>
          </a:p>
          <a:p>
            <a:pPr>
              <a:buFont typeface="Wingdings" panose="05000000000000000000" pitchFamily="2" charset="2"/>
              <a:buChar char="à"/>
            </a:pPr>
            <a:r>
              <a:rPr lang="en-US" sz="2000" dirty="0">
                <a:sym typeface="Wingdings" panose="05000000000000000000" pitchFamily="2" charset="2"/>
              </a:rPr>
              <a:t>Couldn’t we just have opt-out like CAN-SPAM? We could, but it would not fully meet the objectives, it would “permit entrance of potentially harmful emails to inboxes where they might be mistakenly or innocently opened and their </a:t>
            </a:r>
            <a:r>
              <a:rPr lang="en-US" sz="2000" b="1" dirty="0">
                <a:sym typeface="Wingdings" panose="05000000000000000000" pitchFamily="2" charset="2"/>
              </a:rPr>
              <a:t>pernicious contents </a:t>
            </a:r>
            <a:r>
              <a:rPr lang="en-US" sz="2000" dirty="0">
                <a:sym typeface="Wingdings" panose="05000000000000000000" pitchFamily="2" charset="2"/>
              </a:rPr>
              <a:t>released”</a:t>
            </a:r>
          </a:p>
          <a:p>
            <a:pPr marL="0" indent="0">
              <a:buNone/>
            </a:pPr>
            <a:endParaRPr lang="en-US" sz="2000" dirty="0">
              <a:sym typeface="Wingdings" panose="05000000000000000000" pitchFamily="2" charset="2"/>
            </a:endParaRPr>
          </a:p>
          <a:p>
            <a:pPr marL="0" indent="0">
              <a:buNone/>
            </a:pPr>
            <a:r>
              <a:rPr lang="en-US" sz="2000" dirty="0">
                <a:sym typeface="Wingdings" panose="05000000000000000000" pitchFamily="2" charset="2"/>
              </a:rPr>
              <a:t>5. Proportionality Between the Benefits and Deleterious Effects of the Impugned Measures? Yes! “The constitutionally protected expression implicated by CASL is therefore </a:t>
            </a:r>
            <a:r>
              <a:rPr lang="en-US" sz="2000" i="1" dirty="0">
                <a:sym typeface="Wingdings" panose="05000000000000000000" pitchFamily="2" charset="2"/>
              </a:rPr>
              <a:t>not banned, but regulated</a:t>
            </a:r>
            <a:r>
              <a:rPr lang="en-US" sz="2000" dirty="0">
                <a:sym typeface="Wingdings" panose="05000000000000000000" pitchFamily="2" charset="2"/>
              </a:rPr>
              <a:t>.” (b/c can still send with consent, and we’re only talking “C” of CEM)</a:t>
            </a:r>
          </a:p>
          <a:p>
            <a:pPr marL="0" indent="0">
              <a:buNone/>
            </a:pPr>
            <a:r>
              <a:rPr lang="en-US" sz="2000" dirty="0">
                <a:sym typeface="Wingdings" panose="05000000000000000000" pitchFamily="2" charset="2"/>
              </a:rPr>
              <a:t>Also: “commercial expression is not as jealously guarded as some other forms of expression”</a:t>
            </a:r>
            <a:endParaRPr lang="en-US" sz="2000" dirty="0"/>
          </a:p>
        </p:txBody>
      </p:sp>
      <p:sp>
        <p:nvSpPr>
          <p:cNvPr id="4" name="Footer Placeholder 3">
            <a:extLst>
              <a:ext uri="{FF2B5EF4-FFF2-40B4-BE49-F238E27FC236}">
                <a16:creationId xmlns:a16="http://schemas.microsoft.com/office/drawing/2014/main" id="{561E174C-BB94-4C59-8F3F-CDA1E755C2B9}"/>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064801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A0891-0785-4EAB-BA4E-5166034B9223}"/>
              </a:ext>
            </a:extLst>
          </p:cNvPr>
          <p:cNvSpPr>
            <a:spLocks noGrp="1"/>
          </p:cNvSpPr>
          <p:nvPr>
            <p:ph type="title"/>
          </p:nvPr>
        </p:nvSpPr>
        <p:spPr/>
        <p:txBody>
          <a:bodyPr/>
          <a:lstStyle/>
          <a:p>
            <a:r>
              <a:rPr lang="en-CA" dirty="0" err="1"/>
              <a:t>CompuFinder</a:t>
            </a:r>
            <a:r>
              <a:rPr lang="en-CA" dirty="0"/>
              <a:t> 2020 FCA 103 </a:t>
            </a:r>
          </a:p>
        </p:txBody>
      </p:sp>
      <p:sp>
        <p:nvSpPr>
          <p:cNvPr id="3" name="Content Placeholder 2">
            <a:extLst>
              <a:ext uri="{FF2B5EF4-FFF2-40B4-BE49-F238E27FC236}">
                <a16:creationId xmlns:a16="http://schemas.microsoft.com/office/drawing/2014/main" id="{CAF22692-F740-46F5-8B91-96E1EB89AA46}"/>
              </a:ext>
            </a:extLst>
          </p:cNvPr>
          <p:cNvSpPr>
            <a:spLocks noGrp="1"/>
          </p:cNvSpPr>
          <p:nvPr>
            <p:ph idx="1"/>
          </p:nvPr>
        </p:nvSpPr>
        <p:spPr/>
        <p:txBody>
          <a:bodyPr/>
          <a:lstStyle/>
          <a:p>
            <a:pPr marL="0" indent="0">
              <a:buNone/>
            </a:pPr>
            <a:r>
              <a:rPr lang="en-US" u="sng" dirty="0"/>
              <a:t>Decision 2017-368 Appeal</a:t>
            </a:r>
            <a:endParaRPr lang="en-CA" u="sng" dirty="0"/>
          </a:p>
          <a:p>
            <a:pPr marL="0" indent="0">
              <a:buNone/>
            </a:pPr>
            <a:r>
              <a:rPr lang="en-CA" dirty="0">
                <a:sym typeface="Wingdings" panose="05000000000000000000" pitchFamily="2" charset="2"/>
              </a:rPr>
              <a:t> Lots of “good stuff” about B2B and conspicuous publication exceptions; effect is to read those exceptions pretty narrowly</a:t>
            </a:r>
            <a:endParaRPr lang="en-CA" dirty="0"/>
          </a:p>
          <a:p>
            <a:pPr marL="0" indent="0">
              <a:buNone/>
            </a:pPr>
            <a:endParaRPr lang="en-CA" u="sng" dirty="0"/>
          </a:p>
          <a:p>
            <a:pPr marL="0" indent="0">
              <a:buNone/>
            </a:pPr>
            <a:r>
              <a:rPr lang="en-CA" u="sng" dirty="0"/>
              <a:t>Final note</a:t>
            </a:r>
            <a:r>
              <a:rPr lang="en-CA" dirty="0"/>
              <a:t>:</a:t>
            </a:r>
          </a:p>
          <a:p>
            <a:pPr marL="0" indent="0">
              <a:buNone/>
            </a:pPr>
            <a:r>
              <a:rPr lang="en-CA" dirty="0">
                <a:sym typeface="Wingdings" panose="05000000000000000000" pitchFamily="2" charset="2"/>
              </a:rPr>
              <a:t> Leave to appeal to SCC denied, March 4, 2021</a:t>
            </a:r>
            <a:endParaRPr lang="en-CA" dirty="0"/>
          </a:p>
        </p:txBody>
      </p:sp>
      <p:sp>
        <p:nvSpPr>
          <p:cNvPr id="4" name="Footer Placeholder 3">
            <a:extLst>
              <a:ext uri="{FF2B5EF4-FFF2-40B4-BE49-F238E27FC236}">
                <a16:creationId xmlns:a16="http://schemas.microsoft.com/office/drawing/2014/main" id="{561E174C-BB94-4C59-8F3F-CDA1E755C2B9}"/>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412874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312D-31A9-450E-8051-2C92197A12FB}"/>
              </a:ext>
            </a:extLst>
          </p:cNvPr>
          <p:cNvSpPr>
            <a:spLocks noGrp="1"/>
          </p:cNvSpPr>
          <p:nvPr>
            <p:ph type="title"/>
          </p:nvPr>
        </p:nvSpPr>
        <p:spPr/>
        <p:txBody>
          <a:bodyPr/>
          <a:lstStyle/>
          <a:p>
            <a:r>
              <a:rPr lang="en-CA" dirty="0" err="1"/>
              <a:t>CompuFinder</a:t>
            </a:r>
            <a:r>
              <a:rPr lang="en-CA" dirty="0"/>
              <a:t> 5 page comment</a:t>
            </a:r>
          </a:p>
        </p:txBody>
      </p:sp>
      <p:sp>
        <p:nvSpPr>
          <p:cNvPr id="3" name="Content Placeholder 2">
            <a:extLst>
              <a:ext uri="{FF2B5EF4-FFF2-40B4-BE49-F238E27FC236}">
                <a16:creationId xmlns:a16="http://schemas.microsoft.com/office/drawing/2014/main" id="{B2285C83-DA7D-4ED9-9F33-621C8F06990D}"/>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en-CA" b="1" dirty="0"/>
              <a:t>Sam Bendayan </a:t>
            </a:r>
            <a:r>
              <a:rPr lang="en-CA" dirty="0"/>
              <a:t>comment?</a:t>
            </a:r>
          </a:p>
        </p:txBody>
      </p:sp>
      <p:sp>
        <p:nvSpPr>
          <p:cNvPr id="4" name="Footer Placeholder 3">
            <a:extLst>
              <a:ext uri="{FF2B5EF4-FFF2-40B4-BE49-F238E27FC236}">
                <a16:creationId xmlns:a16="http://schemas.microsoft.com/office/drawing/2014/main" id="{BEDB7DD5-4CB8-4175-9C08-BBBF2F31F43B}"/>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467774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856C-0FF3-4E00-9CCA-986EEBC61076}"/>
              </a:ext>
            </a:extLst>
          </p:cNvPr>
          <p:cNvSpPr>
            <a:spLocks noGrp="1"/>
          </p:cNvSpPr>
          <p:nvPr>
            <p:ph type="title"/>
          </p:nvPr>
        </p:nvSpPr>
        <p:spPr>
          <a:xfrm>
            <a:off x="758031" y="2636912"/>
            <a:ext cx="7772400" cy="3024336"/>
          </a:xfrm>
        </p:spPr>
        <p:txBody>
          <a:bodyPr/>
          <a:lstStyle/>
          <a:p>
            <a:r>
              <a:rPr lang="en-CA" dirty="0"/>
              <a:t>Guest: Prof. Karen Eltis</a:t>
            </a:r>
          </a:p>
        </p:txBody>
      </p:sp>
      <p:sp>
        <p:nvSpPr>
          <p:cNvPr id="3" name="Footer Placeholder 2">
            <a:extLst>
              <a:ext uri="{FF2B5EF4-FFF2-40B4-BE49-F238E27FC236}">
                <a16:creationId xmlns:a16="http://schemas.microsoft.com/office/drawing/2014/main" id="{02A051BE-ED12-4AAB-ACDA-F70772ED9985}"/>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687285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856C-0FF3-4E00-9CCA-986EEBC61076}"/>
              </a:ext>
            </a:extLst>
          </p:cNvPr>
          <p:cNvSpPr>
            <a:spLocks noGrp="1"/>
          </p:cNvSpPr>
          <p:nvPr>
            <p:ph type="title"/>
          </p:nvPr>
        </p:nvSpPr>
        <p:spPr>
          <a:xfrm>
            <a:off x="758031" y="836712"/>
            <a:ext cx="7772400" cy="4824536"/>
          </a:xfrm>
        </p:spPr>
        <p:txBody>
          <a:bodyPr/>
          <a:lstStyle/>
          <a:p>
            <a:r>
              <a:rPr lang="en-CA" sz="3600" dirty="0"/>
              <a:t>Totally RANDOM practical INTERNET, PRIVACY, AND TECHNOLOGY LAW TOPICS that </a:t>
            </a:r>
            <a:r>
              <a:rPr lang="en-CA" sz="3600" dirty="0" err="1"/>
              <a:t>i</a:t>
            </a:r>
            <a:r>
              <a:rPr lang="en-CA" sz="3600" dirty="0"/>
              <a:t> have dealt with over the years that we haven’t covered in class so far, BUT figured you should know the basics of or at least know of their existence</a:t>
            </a:r>
          </a:p>
        </p:txBody>
      </p:sp>
      <p:sp>
        <p:nvSpPr>
          <p:cNvPr id="3" name="Footer Placeholder 2">
            <a:extLst>
              <a:ext uri="{FF2B5EF4-FFF2-40B4-BE49-F238E27FC236}">
                <a16:creationId xmlns:a16="http://schemas.microsoft.com/office/drawing/2014/main" id="{02A051BE-ED12-4AAB-ACDA-F70772ED9985}"/>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747494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F019-1765-427E-8824-773C7576B061}"/>
              </a:ext>
            </a:extLst>
          </p:cNvPr>
          <p:cNvSpPr>
            <a:spLocks noGrp="1"/>
          </p:cNvSpPr>
          <p:nvPr>
            <p:ph type="title"/>
          </p:nvPr>
        </p:nvSpPr>
        <p:spPr>
          <a:xfrm>
            <a:off x="457200" y="274638"/>
            <a:ext cx="8229600" cy="763935"/>
          </a:xfrm>
        </p:spPr>
        <p:txBody>
          <a:bodyPr/>
          <a:lstStyle/>
          <a:p>
            <a:r>
              <a:rPr lang="fr-CA" dirty="0" err="1"/>
              <a:t>Bilingual</a:t>
            </a:r>
            <a:r>
              <a:rPr lang="fr-CA" dirty="0"/>
              <a:t> </a:t>
            </a:r>
            <a:r>
              <a:rPr lang="fr-CA" dirty="0" err="1"/>
              <a:t>websites</a:t>
            </a:r>
            <a:r>
              <a:rPr lang="fr-CA" dirty="0"/>
              <a:t> in Québec</a:t>
            </a:r>
            <a:endParaRPr lang="en-CA" dirty="0"/>
          </a:p>
        </p:txBody>
      </p:sp>
      <p:sp>
        <p:nvSpPr>
          <p:cNvPr id="3" name="Content Placeholder 2">
            <a:extLst>
              <a:ext uri="{FF2B5EF4-FFF2-40B4-BE49-F238E27FC236}">
                <a16:creationId xmlns:a16="http://schemas.microsoft.com/office/drawing/2014/main" id="{A63C2FDB-A92E-4828-8460-9BBACCD1A5F2}"/>
              </a:ext>
            </a:extLst>
          </p:cNvPr>
          <p:cNvSpPr>
            <a:spLocks noGrp="1"/>
          </p:cNvSpPr>
          <p:nvPr>
            <p:ph idx="1"/>
          </p:nvPr>
        </p:nvSpPr>
        <p:spPr>
          <a:xfrm>
            <a:off x="457200" y="1268760"/>
            <a:ext cx="8229600" cy="4857403"/>
          </a:xfrm>
        </p:spPr>
        <p:txBody>
          <a:bodyPr/>
          <a:lstStyle/>
          <a:p>
            <a:pPr>
              <a:buNone/>
            </a:pPr>
            <a:r>
              <a:rPr lang="en-US" dirty="0"/>
              <a:t>Article 52 </a:t>
            </a:r>
            <a:r>
              <a:rPr lang="en-US" i="1" dirty="0" err="1"/>
              <a:t>Charte</a:t>
            </a:r>
            <a:r>
              <a:rPr lang="en-US" i="1" dirty="0"/>
              <a:t> de la langue </a:t>
            </a:r>
            <a:r>
              <a:rPr lang="en-US" i="1" dirty="0" err="1"/>
              <a:t>française</a:t>
            </a:r>
            <a:r>
              <a:rPr lang="en-US" i="1" dirty="0"/>
              <a:t> </a:t>
            </a:r>
            <a:r>
              <a:rPr lang="en-US" dirty="0"/>
              <a:t>:</a:t>
            </a:r>
          </a:p>
          <a:p>
            <a:pPr lvl="1">
              <a:buNone/>
            </a:pPr>
            <a:r>
              <a:rPr lang="en-US" dirty="0"/>
              <a:t>	</a:t>
            </a:r>
            <a:r>
              <a:rPr lang="fr-FR" dirty="0"/>
              <a:t>Les catalogues, les brochures, les dépliants, les annuaires commerciaux et </a:t>
            </a:r>
            <a:r>
              <a:rPr lang="fr-FR" b="1" i="1" dirty="0"/>
              <a:t>toute autre publication de même nature</a:t>
            </a:r>
            <a:r>
              <a:rPr lang="fr-FR" dirty="0"/>
              <a:t> doivent être rédigés en français.</a:t>
            </a:r>
          </a:p>
          <a:p>
            <a:pPr>
              <a:buNone/>
            </a:pPr>
            <a:endParaRPr lang="fr-FR" sz="1800" dirty="0"/>
          </a:p>
          <a:p>
            <a:pPr>
              <a:buFont typeface="Wingdings" panose="05000000000000000000" pitchFamily="2" charset="2"/>
              <a:buChar char="Ø"/>
            </a:pPr>
            <a:r>
              <a:rPr lang="fr-FR" sz="2800" dirty="0"/>
              <a:t>Exceptions </a:t>
            </a:r>
            <a:r>
              <a:rPr lang="fr-FR" sz="2800" dirty="0">
                <a:sym typeface="Wingdings" panose="05000000000000000000" pitchFamily="2" charset="2"/>
              </a:rPr>
              <a:t> cultural, non-profit, English media, </a:t>
            </a:r>
            <a:r>
              <a:rPr lang="fr-FR" sz="2800" dirty="0" err="1">
                <a:sym typeface="Wingdings" panose="05000000000000000000" pitchFamily="2" charset="2"/>
              </a:rPr>
              <a:t>personal</a:t>
            </a:r>
            <a:endParaRPr lang="fr-FR" sz="2800" dirty="0">
              <a:sym typeface="Wingdings" panose="05000000000000000000" pitchFamily="2" charset="2"/>
            </a:endParaRPr>
          </a:p>
          <a:p>
            <a:pPr>
              <a:buFont typeface="Wingdings" panose="05000000000000000000" pitchFamily="2" charset="2"/>
              <a:buChar char="Ø"/>
            </a:pPr>
            <a:r>
              <a:rPr lang="fr-FR" sz="2800" dirty="0">
                <a:sym typeface="Wingdings" panose="05000000000000000000" pitchFamily="2" charset="2"/>
              </a:rPr>
              <a:t>$20k in fines</a:t>
            </a:r>
          </a:p>
          <a:p>
            <a:pPr>
              <a:buFont typeface="Wingdings" panose="05000000000000000000" pitchFamily="2" charset="2"/>
              <a:buChar char="Ø"/>
            </a:pPr>
            <a:r>
              <a:rPr lang="en-US" sz="2800" dirty="0"/>
              <a:t>Application </a:t>
            </a:r>
            <a:r>
              <a:rPr lang="en-US" sz="2800" dirty="0">
                <a:sym typeface="Wingdings" panose="05000000000000000000" pitchFamily="2" charset="2"/>
              </a:rPr>
              <a:t> </a:t>
            </a:r>
            <a:r>
              <a:rPr lang="en-US" sz="2800" dirty="0"/>
              <a:t>“Establishment” in Quebec, which is practically anything; server location irrelevant </a:t>
            </a:r>
          </a:p>
          <a:p>
            <a:pPr>
              <a:buNone/>
            </a:pPr>
            <a:endParaRPr lang="fr-FR" dirty="0"/>
          </a:p>
          <a:p>
            <a:pPr marL="0" indent="0">
              <a:buNone/>
            </a:pPr>
            <a:endParaRPr lang="en-CA" dirty="0"/>
          </a:p>
        </p:txBody>
      </p:sp>
      <p:sp>
        <p:nvSpPr>
          <p:cNvPr id="4" name="Footer Placeholder 3">
            <a:extLst>
              <a:ext uri="{FF2B5EF4-FFF2-40B4-BE49-F238E27FC236}">
                <a16:creationId xmlns:a16="http://schemas.microsoft.com/office/drawing/2014/main" id="{43244DB7-1956-4D8C-83B7-AA8691BE774E}"/>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527421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CF019-1765-427E-8824-773C7576B061}"/>
              </a:ext>
            </a:extLst>
          </p:cNvPr>
          <p:cNvSpPr>
            <a:spLocks noGrp="1"/>
          </p:cNvSpPr>
          <p:nvPr>
            <p:ph type="title"/>
          </p:nvPr>
        </p:nvSpPr>
        <p:spPr/>
        <p:txBody>
          <a:bodyPr/>
          <a:lstStyle/>
          <a:p>
            <a:r>
              <a:rPr lang="fr-CA" dirty="0" err="1"/>
              <a:t>Bilingual</a:t>
            </a:r>
            <a:r>
              <a:rPr lang="fr-CA" dirty="0"/>
              <a:t> </a:t>
            </a:r>
            <a:r>
              <a:rPr lang="fr-CA" dirty="0" err="1"/>
              <a:t>websites</a:t>
            </a:r>
            <a:r>
              <a:rPr lang="fr-CA" dirty="0"/>
              <a:t> in Québec</a:t>
            </a:r>
            <a:endParaRPr lang="en-CA" dirty="0"/>
          </a:p>
        </p:txBody>
      </p:sp>
      <p:sp>
        <p:nvSpPr>
          <p:cNvPr id="3" name="Content Placeholder 2">
            <a:extLst>
              <a:ext uri="{FF2B5EF4-FFF2-40B4-BE49-F238E27FC236}">
                <a16:creationId xmlns:a16="http://schemas.microsoft.com/office/drawing/2014/main" id="{A63C2FDB-A92E-4828-8460-9BBACCD1A5F2}"/>
              </a:ext>
            </a:extLst>
          </p:cNvPr>
          <p:cNvSpPr>
            <a:spLocks noGrp="1"/>
          </p:cNvSpPr>
          <p:nvPr>
            <p:ph idx="1"/>
          </p:nvPr>
        </p:nvSpPr>
        <p:spPr>
          <a:xfrm>
            <a:off x="457200" y="1600200"/>
            <a:ext cx="8229600" cy="4756150"/>
          </a:xfrm>
        </p:spPr>
        <p:txBody>
          <a:bodyPr/>
          <a:lstStyle/>
          <a:p>
            <a:pPr>
              <a:buNone/>
            </a:pPr>
            <a:r>
              <a:rPr lang="en-US" sz="2800" i="1" dirty="0" err="1"/>
              <a:t>Procureur</a:t>
            </a:r>
            <a:r>
              <a:rPr lang="en-US" sz="2800" i="1" dirty="0"/>
              <a:t> g</a:t>
            </a:r>
            <a:r>
              <a:rPr lang="fr-CA" sz="2800" i="1" dirty="0"/>
              <a:t>é</a:t>
            </a:r>
            <a:r>
              <a:rPr lang="en-US" sz="2800" i="1" dirty="0"/>
              <a:t>n</a:t>
            </a:r>
            <a:r>
              <a:rPr lang="fr-CA" sz="2800" i="1" dirty="0"/>
              <a:t>é</a:t>
            </a:r>
            <a:r>
              <a:rPr lang="en-US" sz="2800" i="1" dirty="0" err="1"/>
              <a:t>ral</a:t>
            </a:r>
            <a:r>
              <a:rPr lang="en-US" sz="2800" i="1" dirty="0"/>
              <a:t> du Qu</a:t>
            </a:r>
            <a:r>
              <a:rPr lang="fr-CA" sz="2800" i="1" dirty="0" err="1"/>
              <a:t>ébec</a:t>
            </a:r>
            <a:r>
              <a:rPr lang="fr-CA" sz="2800" i="1" dirty="0"/>
              <a:t> v. </a:t>
            </a:r>
            <a:r>
              <a:rPr lang="fr-CA" sz="2800" i="1" dirty="0" err="1"/>
              <a:t>Hyperinfo</a:t>
            </a:r>
            <a:r>
              <a:rPr lang="fr-CA" sz="2800" i="1" dirty="0"/>
              <a:t> Canada Inc., </a:t>
            </a:r>
            <a:r>
              <a:rPr lang="en-US" sz="2800" i="1" dirty="0" err="1"/>
              <a:t>Cour</a:t>
            </a:r>
            <a:r>
              <a:rPr lang="en-US" sz="2800" i="1" dirty="0"/>
              <a:t> du Qu</a:t>
            </a:r>
            <a:r>
              <a:rPr lang="fr-CA" sz="2800" i="1" dirty="0" err="1"/>
              <a:t>ébec</a:t>
            </a:r>
            <a:r>
              <a:rPr lang="en-CA" sz="2800" i="1" dirty="0"/>
              <a:t> </a:t>
            </a:r>
            <a:r>
              <a:rPr lang="en-CA" sz="2800" dirty="0"/>
              <a:t>2001</a:t>
            </a:r>
            <a:endParaRPr lang="en-US" sz="2800" dirty="0"/>
          </a:p>
          <a:p>
            <a:pPr>
              <a:buNone/>
            </a:pPr>
            <a:r>
              <a:rPr lang="en-US" sz="2800" u="sng" dirty="0"/>
              <a:t>F</a:t>
            </a:r>
            <a:r>
              <a:rPr lang="en-US" sz="2800" dirty="0"/>
              <a:t>: English only website from Que company with disclaimer </a:t>
            </a:r>
            <a:r>
              <a:rPr lang="fr-FR" sz="2800" dirty="0"/>
              <a:t>«  Les produits et les services sur ce site web ne sont pas disponible aux résidants du Québec dus à la </a:t>
            </a:r>
            <a:r>
              <a:rPr lang="fr-FR" sz="2800" i="1" dirty="0"/>
              <a:t>Charte de la langue française </a:t>
            </a:r>
            <a:r>
              <a:rPr lang="fr-FR" sz="2800" dirty="0"/>
              <a:t>»</a:t>
            </a:r>
          </a:p>
          <a:p>
            <a:pPr>
              <a:buNone/>
            </a:pPr>
            <a:r>
              <a:rPr lang="fr-FR" sz="2800" dirty="0"/>
              <a:t>	</a:t>
            </a:r>
            <a:r>
              <a:rPr lang="fr-FR" sz="2800" dirty="0">
                <a:sym typeface="Wingdings" panose="05000000000000000000" pitchFamily="2" charset="2"/>
              </a:rPr>
              <a:t> </a:t>
            </a:r>
            <a:r>
              <a:rPr lang="fr-FR" sz="2800" dirty="0" err="1"/>
              <a:t>geo-blocked</a:t>
            </a:r>
            <a:r>
              <a:rPr lang="fr-FR" sz="2800" dirty="0"/>
              <a:t> </a:t>
            </a:r>
            <a:r>
              <a:rPr lang="fr-FR" sz="2800" dirty="0" err="1"/>
              <a:t>Quebecers</a:t>
            </a:r>
            <a:endParaRPr lang="en-US" sz="2800" dirty="0"/>
          </a:p>
          <a:p>
            <a:pPr>
              <a:buNone/>
            </a:pPr>
            <a:endParaRPr lang="fr-FR" sz="2800" u="sng" dirty="0"/>
          </a:p>
          <a:p>
            <a:pPr>
              <a:buNone/>
            </a:pPr>
            <a:r>
              <a:rPr lang="fr-FR" sz="2800" u="sng" dirty="0" err="1"/>
              <a:t>Held</a:t>
            </a:r>
            <a:r>
              <a:rPr lang="fr-FR" sz="2800" dirty="0"/>
              <a:t>: Article 52 </a:t>
            </a:r>
            <a:r>
              <a:rPr lang="fr-FR" sz="2800" i="1" dirty="0"/>
              <a:t>Charte</a:t>
            </a:r>
            <a:r>
              <a:rPr lang="fr-FR" sz="2800" dirty="0"/>
              <a:t> </a:t>
            </a:r>
            <a:r>
              <a:rPr lang="fr-FR" sz="2800" dirty="0" err="1"/>
              <a:t>is</a:t>
            </a:r>
            <a:r>
              <a:rPr lang="fr-FR" sz="2800" dirty="0"/>
              <a:t> public </a:t>
            </a:r>
            <a:r>
              <a:rPr lang="fr-FR" sz="2800" dirty="0" err="1"/>
              <a:t>order</a:t>
            </a:r>
            <a:r>
              <a:rPr lang="fr-FR" sz="2800" dirty="0"/>
              <a:t>, </a:t>
            </a:r>
            <a:r>
              <a:rPr lang="fr-FR" sz="2800" dirty="0" err="1"/>
              <a:t>can’t</a:t>
            </a:r>
            <a:r>
              <a:rPr lang="fr-FR" sz="2800" dirty="0"/>
              <a:t> </a:t>
            </a:r>
            <a:r>
              <a:rPr lang="fr-FR" sz="2800" dirty="0" err="1"/>
              <a:t>contract</a:t>
            </a:r>
            <a:r>
              <a:rPr lang="fr-FR" sz="2800" dirty="0"/>
              <a:t> out of </a:t>
            </a:r>
            <a:r>
              <a:rPr lang="fr-FR" sz="2800" dirty="0" err="1"/>
              <a:t>it</a:t>
            </a:r>
            <a:r>
              <a:rPr lang="fr-FR" sz="2800" dirty="0"/>
              <a:t>; </a:t>
            </a:r>
            <a:r>
              <a:rPr lang="fr-FR" sz="2800" dirty="0" err="1"/>
              <a:t>still</a:t>
            </a:r>
            <a:r>
              <a:rPr lang="fr-FR" sz="2800" dirty="0"/>
              <a:t> liable for fines.</a:t>
            </a:r>
          </a:p>
          <a:p>
            <a:pPr>
              <a:buNone/>
            </a:pPr>
            <a:endParaRPr lang="fr-FR" dirty="0"/>
          </a:p>
          <a:p>
            <a:pPr marL="0" indent="0">
              <a:buNone/>
            </a:pPr>
            <a:endParaRPr lang="en-CA" dirty="0"/>
          </a:p>
        </p:txBody>
      </p:sp>
      <p:sp>
        <p:nvSpPr>
          <p:cNvPr id="4" name="Footer Placeholder 3">
            <a:extLst>
              <a:ext uri="{FF2B5EF4-FFF2-40B4-BE49-F238E27FC236}">
                <a16:creationId xmlns:a16="http://schemas.microsoft.com/office/drawing/2014/main" id="{43244DB7-1956-4D8C-83B7-AA8691BE774E}"/>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286422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DF56-82F2-4CA2-979E-7CA93161E598}"/>
              </a:ext>
            </a:extLst>
          </p:cNvPr>
          <p:cNvSpPr>
            <a:spLocks noGrp="1"/>
          </p:cNvSpPr>
          <p:nvPr>
            <p:ph type="title"/>
          </p:nvPr>
        </p:nvSpPr>
        <p:spPr/>
        <p:txBody>
          <a:bodyPr/>
          <a:lstStyle/>
          <a:p>
            <a:r>
              <a:rPr lang="en-CA" dirty="0"/>
              <a:t>“This Contest is not Open to Residents of Quebec”???</a:t>
            </a:r>
          </a:p>
        </p:txBody>
      </p:sp>
      <p:sp>
        <p:nvSpPr>
          <p:cNvPr id="3" name="Content Placeholder 2">
            <a:extLst>
              <a:ext uri="{FF2B5EF4-FFF2-40B4-BE49-F238E27FC236}">
                <a16:creationId xmlns:a16="http://schemas.microsoft.com/office/drawing/2014/main" id="{A077C073-B143-4E60-97C8-9983E9EAD565}"/>
              </a:ext>
            </a:extLst>
          </p:cNvPr>
          <p:cNvSpPr>
            <a:spLocks noGrp="1"/>
          </p:cNvSpPr>
          <p:nvPr>
            <p:ph idx="1"/>
          </p:nvPr>
        </p:nvSpPr>
        <p:spPr>
          <a:xfrm>
            <a:off x="457200" y="1988840"/>
            <a:ext cx="8229600" cy="4137323"/>
          </a:xfrm>
        </p:spPr>
        <p:txBody>
          <a:bodyPr/>
          <a:lstStyle/>
          <a:p>
            <a:pPr marL="0" indent="0">
              <a:buNone/>
            </a:pPr>
            <a:r>
              <a:rPr lang="en-CA" i="1" dirty="0" err="1"/>
              <a:t>Regie</a:t>
            </a:r>
            <a:r>
              <a:rPr lang="en-CA" i="1" dirty="0"/>
              <a:t> des </a:t>
            </a:r>
            <a:r>
              <a:rPr lang="en-CA" i="1" dirty="0" err="1"/>
              <a:t>alcools</a:t>
            </a:r>
            <a:r>
              <a:rPr lang="en-CA" i="1" dirty="0"/>
              <a:t>, des course et des </a:t>
            </a:r>
            <a:r>
              <a:rPr lang="en-CA" i="1" dirty="0" err="1"/>
              <a:t>jeux</a:t>
            </a:r>
            <a:endParaRPr lang="en-CA" i="1" dirty="0"/>
          </a:p>
          <a:p>
            <a:pPr marL="0" indent="0">
              <a:buNone/>
            </a:pPr>
            <a:endParaRPr lang="en-CA" dirty="0"/>
          </a:p>
          <a:p>
            <a:pPr marL="0" indent="0">
              <a:buNone/>
            </a:pPr>
            <a:r>
              <a:rPr lang="en-CA" i="1" dirty="0"/>
              <a:t>Rules respecting publicity contests</a:t>
            </a:r>
            <a:r>
              <a:rPr lang="en-CA" dirty="0"/>
              <a:t>, Ch. L-6, r-6</a:t>
            </a:r>
          </a:p>
          <a:p>
            <a:pPr>
              <a:buFont typeface="Wingdings" panose="05000000000000000000" pitchFamily="2" charset="2"/>
              <a:buChar char="à"/>
            </a:pPr>
            <a:r>
              <a:rPr lang="en-CA" dirty="0"/>
              <a:t>Applies to any contest where the prize is $100 or more</a:t>
            </a:r>
          </a:p>
          <a:p>
            <a:pPr>
              <a:buFont typeface="Wingdings" panose="05000000000000000000" pitchFamily="2" charset="2"/>
              <a:buChar char="à"/>
            </a:pPr>
            <a:r>
              <a:rPr lang="en-CA" dirty="0"/>
              <a:t>Applies to anyone running a contest in QC, not just Que companies</a:t>
            </a:r>
          </a:p>
        </p:txBody>
      </p:sp>
      <p:sp>
        <p:nvSpPr>
          <p:cNvPr id="4" name="Footer Placeholder 3">
            <a:extLst>
              <a:ext uri="{FF2B5EF4-FFF2-40B4-BE49-F238E27FC236}">
                <a16:creationId xmlns:a16="http://schemas.microsoft.com/office/drawing/2014/main" id="{48A3D03F-0E54-40EE-A022-C2A81A15A9AD}"/>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709436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D7E4-FF2C-49E6-96CE-44D3F0F46C6A}"/>
              </a:ext>
            </a:extLst>
          </p:cNvPr>
          <p:cNvSpPr>
            <a:spLocks noGrp="1"/>
          </p:cNvSpPr>
          <p:nvPr>
            <p:ph type="title"/>
          </p:nvPr>
        </p:nvSpPr>
        <p:spPr/>
        <p:txBody>
          <a:bodyPr/>
          <a:lstStyle/>
          <a:p>
            <a:r>
              <a:rPr lang="en-CA" dirty="0"/>
              <a:t>Contests in Quebec</a:t>
            </a:r>
          </a:p>
        </p:txBody>
      </p:sp>
      <p:sp>
        <p:nvSpPr>
          <p:cNvPr id="3" name="Content Placeholder 2">
            <a:extLst>
              <a:ext uri="{FF2B5EF4-FFF2-40B4-BE49-F238E27FC236}">
                <a16:creationId xmlns:a16="http://schemas.microsoft.com/office/drawing/2014/main" id="{134D0AAC-8CCB-4357-9C71-3C86998E4301}"/>
              </a:ext>
            </a:extLst>
          </p:cNvPr>
          <p:cNvSpPr>
            <a:spLocks noGrp="1"/>
          </p:cNvSpPr>
          <p:nvPr>
            <p:ph idx="1"/>
          </p:nvPr>
        </p:nvSpPr>
        <p:spPr/>
        <p:txBody>
          <a:bodyPr/>
          <a:lstStyle/>
          <a:p>
            <a:pPr marL="0" indent="0">
              <a:buNone/>
            </a:pPr>
            <a:r>
              <a:rPr lang="en-CA" u="sng" dirty="0"/>
              <a:t>Prize Value $100-999.99 or $1000-1999.99</a:t>
            </a:r>
          </a:p>
          <a:p>
            <a:r>
              <a:rPr lang="en-CA" dirty="0"/>
              <a:t>Submit the </a:t>
            </a:r>
            <a:r>
              <a:rPr lang="en-CA" i="1" dirty="0"/>
              <a:t>R</a:t>
            </a:r>
            <a:r>
              <a:rPr lang="fr-CA" i="1" dirty="0" err="1"/>
              <a:t>égie</a:t>
            </a:r>
            <a:r>
              <a:rPr lang="fr-CA" i="1" dirty="0"/>
              <a:t> </a:t>
            </a:r>
            <a:r>
              <a:rPr lang="fr-CA" dirty="0" err="1"/>
              <a:t>form</a:t>
            </a:r>
            <a:r>
              <a:rPr lang="fr-CA" dirty="0"/>
              <a:t> 5 </a:t>
            </a:r>
            <a:r>
              <a:rPr lang="fr-CA" dirty="0" err="1"/>
              <a:t>days</a:t>
            </a:r>
            <a:r>
              <a:rPr lang="fr-CA" dirty="0"/>
              <a:t>  / 30 </a:t>
            </a:r>
            <a:r>
              <a:rPr lang="fr-CA" dirty="0" err="1"/>
              <a:t>days</a:t>
            </a:r>
            <a:r>
              <a:rPr lang="fr-CA" dirty="0"/>
              <a:t> </a:t>
            </a:r>
            <a:r>
              <a:rPr lang="fr-CA" dirty="0" err="1"/>
              <a:t>prior</a:t>
            </a:r>
            <a:r>
              <a:rPr lang="fr-CA" dirty="0"/>
              <a:t> to </a:t>
            </a:r>
            <a:r>
              <a:rPr lang="fr-CA" dirty="0" err="1"/>
              <a:t>contest</a:t>
            </a:r>
            <a:r>
              <a:rPr lang="fr-CA" dirty="0"/>
              <a:t> </a:t>
            </a:r>
            <a:r>
              <a:rPr lang="fr-CA" dirty="0" err="1"/>
              <a:t>opening</a:t>
            </a:r>
            <a:endParaRPr lang="fr-CA" dirty="0"/>
          </a:p>
          <a:p>
            <a:r>
              <a:rPr lang="fr-CA" dirty="0"/>
              <a:t>PAY THE FEES! </a:t>
            </a:r>
            <a:r>
              <a:rPr lang="fr-CA" dirty="0">
                <a:sym typeface="Wingdings" panose="05000000000000000000" pitchFamily="2" charset="2"/>
              </a:rPr>
              <a:t> % of total </a:t>
            </a:r>
            <a:r>
              <a:rPr lang="fr-CA" dirty="0" err="1">
                <a:sym typeface="Wingdings" panose="05000000000000000000" pitchFamily="2" charset="2"/>
              </a:rPr>
              <a:t>prize</a:t>
            </a:r>
            <a:r>
              <a:rPr lang="fr-CA" dirty="0">
                <a:sym typeface="Wingdings" panose="05000000000000000000" pitchFamily="2" charset="2"/>
              </a:rPr>
              <a:t> value:</a:t>
            </a:r>
            <a:endParaRPr lang="fr-CA" dirty="0"/>
          </a:p>
          <a:p>
            <a:pPr lvl="1">
              <a:buFont typeface="Wingdings" panose="05000000000000000000" pitchFamily="2" charset="2"/>
              <a:buChar char="Ø"/>
            </a:pPr>
            <a:r>
              <a:rPr lang="fr-CA" dirty="0"/>
              <a:t>10% if </a:t>
            </a:r>
            <a:r>
              <a:rPr lang="fr-CA" dirty="0" err="1"/>
              <a:t>Quebec</a:t>
            </a:r>
            <a:r>
              <a:rPr lang="fr-CA" dirty="0"/>
              <a:t> </a:t>
            </a:r>
            <a:r>
              <a:rPr lang="fr-CA" dirty="0" err="1"/>
              <a:t>residents</a:t>
            </a:r>
            <a:r>
              <a:rPr lang="fr-CA" dirty="0"/>
              <a:t> </a:t>
            </a:r>
            <a:r>
              <a:rPr lang="fr-CA" dirty="0" err="1"/>
              <a:t>only</a:t>
            </a:r>
            <a:endParaRPr lang="fr-CA" dirty="0"/>
          </a:p>
          <a:p>
            <a:pPr lvl="1">
              <a:buFont typeface="Wingdings" panose="05000000000000000000" pitchFamily="2" charset="2"/>
              <a:buChar char="Ø"/>
            </a:pPr>
            <a:r>
              <a:rPr lang="fr-CA" dirty="0"/>
              <a:t>3% all of Canada</a:t>
            </a:r>
          </a:p>
          <a:p>
            <a:pPr lvl="1">
              <a:buFont typeface="Wingdings" panose="05000000000000000000" pitchFamily="2" charset="2"/>
              <a:buChar char="Ø"/>
            </a:pPr>
            <a:r>
              <a:rPr lang="fr-CA" dirty="0"/>
              <a:t>0.5% </a:t>
            </a:r>
            <a:r>
              <a:rPr lang="fr-CA" dirty="0" err="1"/>
              <a:t>anything</a:t>
            </a:r>
            <a:r>
              <a:rPr lang="fr-CA" dirty="0"/>
              <a:t> </a:t>
            </a:r>
            <a:r>
              <a:rPr lang="fr-CA" dirty="0" err="1"/>
              <a:t>else</a:t>
            </a:r>
            <a:r>
              <a:rPr lang="fr-CA" dirty="0"/>
              <a:t> (e.g. North America)</a:t>
            </a:r>
            <a:endParaRPr lang="en-CA" dirty="0"/>
          </a:p>
        </p:txBody>
      </p:sp>
      <p:sp>
        <p:nvSpPr>
          <p:cNvPr id="4" name="Footer Placeholder 3">
            <a:extLst>
              <a:ext uri="{FF2B5EF4-FFF2-40B4-BE49-F238E27FC236}">
                <a16:creationId xmlns:a16="http://schemas.microsoft.com/office/drawing/2014/main" id="{100DDD98-07A8-4151-8F71-2AFC496AF098}"/>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78138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D7E4-FF2C-49E6-96CE-44D3F0F46C6A}"/>
              </a:ext>
            </a:extLst>
          </p:cNvPr>
          <p:cNvSpPr>
            <a:spLocks noGrp="1"/>
          </p:cNvSpPr>
          <p:nvPr>
            <p:ph type="title"/>
          </p:nvPr>
        </p:nvSpPr>
        <p:spPr/>
        <p:txBody>
          <a:bodyPr/>
          <a:lstStyle/>
          <a:p>
            <a:r>
              <a:rPr lang="en-CA" dirty="0"/>
              <a:t>Contests in Quebec</a:t>
            </a:r>
          </a:p>
        </p:txBody>
      </p:sp>
      <p:sp>
        <p:nvSpPr>
          <p:cNvPr id="3" name="Content Placeholder 2">
            <a:extLst>
              <a:ext uri="{FF2B5EF4-FFF2-40B4-BE49-F238E27FC236}">
                <a16:creationId xmlns:a16="http://schemas.microsoft.com/office/drawing/2014/main" id="{134D0AAC-8CCB-4357-9C71-3C86998E4301}"/>
              </a:ext>
            </a:extLst>
          </p:cNvPr>
          <p:cNvSpPr>
            <a:spLocks noGrp="1"/>
          </p:cNvSpPr>
          <p:nvPr>
            <p:ph idx="1"/>
          </p:nvPr>
        </p:nvSpPr>
        <p:spPr/>
        <p:txBody>
          <a:bodyPr/>
          <a:lstStyle/>
          <a:p>
            <a:pPr marL="0" indent="0">
              <a:buNone/>
            </a:pPr>
            <a:r>
              <a:rPr lang="en-CA" u="sng" dirty="0"/>
              <a:t>Prize Value $2000+</a:t>
            </a:r>
          </a:p>
          <a:p>
            <a:r>
              <a:rPr lang="en-CA" i="1" dirty="0"/>
              <a:t>R</a:t>
            </a:r>
            <a:r>
              <a:rPr lang="fr-CA" i="1" dirty="0" err="1"/>
              <a:t>égie</a:t>
            </a:r>
            <a:r>
              <a:rPr lang="fr-CA" i="1" dirty="0"/>
              <a:t> </a:t>
            </a:r>
            <a:r>
              <a:rPr lang="fr-CA" dirty="0" err="1"/>
              <a:t>form</a:t>
            </a:r>
            <a:r>
              <a:rPr lang="fr-CA" dirty="0"/>
              <a:t> 30 </a:t>
            </a:r>
            <a:r>
              <a:rPr lang="fr-CA" dirty="0" err="1"/>
              <a:t>days</a:t>
            </a:r>
            <a:r>
              <a:rPr lang="fr-CA" dirty="0"/>
              <a:t> </a:t>
            </a:r>
            <a:r>
              <a:rPr lang="fr-CA" dirty="0" err="1"/>
              <a:t>prior</a:t>
            </a:r>
            <a:endParaRPr lang="fr-CA" dirty="0"/>
          </a:p>
          <a:p>
            <a:r>
              <a:rPr lang="fr-CA" dirty="0" err="1"/>
              <a:t>Fees</a:t>
            </a:r>
            <a:endParaRPr lang="fr-CA" dirty="0"/>
          </a:p>
          <a:p>
            <a:r>
              <a:rPr lang="fr-CA" dirty="0" err="1"/>
              <a:t>Text</a:t>
            </a:r>
            <a:r>
              <a:rPr lang="fr-CA" dirty="0"/>
              <a:t> of </a:t>
            </a:r>
            <a:r>
              <a:rPr lang="fr-CA" dirty="0" err="1"/>
              <a:t>contest</a:t>
            </a:r>
            <a:r>
              <a:rPr lang="fr-CA" dirty="0"/>
              <a:t> </a:t>
            </a:r>
            <a:r>
              <a:rPr lang="fr-CA" dirty="0" err="1"/>
              <a:t>rules</a:t>
            </a:r>
            <a:r>
              <a:rPr lang="fr-CA" dirty="0"/>
              <a:t> 10 </a:t>
            </a:r>
            <a:r>
              <a:rPr lang="fr-CA" dirty="0" err="1"/>
              <a:t>days</a:t>
            </a:r>
            <a:r>
              <a:rPr lang="fr-CA" dirty="0"/>
              <a:t> </a:t>
            </a:r>
            <a:r>
              <a:rPr lang="fr-CA" dirty="0" err="1"/>
              <a:t>prior</a:t>
            </a:r>
            <a:endParaRPr lang="fr-CA" dirty="0"/>
          </a:p>
          <a:p>
            <a:r>
              <a:rPr lang="fr-CA" dirty="0" err="1"/>
              <a:t>Text</a:t>
            </a:r>
            <a:r>
              <a:rPr lang="fr-CA" dirty="0"/>
              <a:t> of all </a:t>
            </a:r>
            <a:r>
              <a:rPr lang="fr-CA" dirty="0" err="1"/>
              <a:t>advertising</a:t>
            </a:r>
            <a:r>
              <a:rPr lang="fr-CA" dirty="0"/>
              <a:t> 10 </a:t>
            </a:r>
            <a:r>
              <a:rPr lang="fr-CA" dirty="0" err="1"/>
              <a:t>days</a:t>
            </a:r>
            <a:r>
              <a:rPr lang="fr-CA" dirty="0"/>
              <a:t> </a:t>
            </a:r>
            <a:r>
              <a:rPr lang="fr-CA" dirty="0" err="1"/>
              <a:t>prior</a:t>
            </a:r>
            <a:endParaRPr lang="fr-CA" dirty="0"/>
          </a:p>
          <a:p>
            <a:r>
              <a:rPr lang="en-CA" dirty="0"/>
              <a:t>Written report within 60 days of contest close</a:t>
            </a:r>
          </a:p>
        </p:txBody>
      </p:sp>
      <p:sp>
        <p:nvSpPr>
          <p:cNvPr id="4" name="Footer Placeholder 3">
            <a:extLst>
              <a:ext uri="{FF2B5EF4-FFF2-40B4-BE49-F238E27FC236}">
                <a16:creationId xmlns:a16="http://schemas.microsoft.com/office/drawing/2014/main" id="{100DDD98-07A8-4151-8F71-2AFC496AF098}"/>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41974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794C-22A7-4063-85B7-99CCFC274FF9}"/>
              </a:ext>
            </a:extLst>
          </p:cNvPr>
          <p:cNvSpPr>
            <a:spLocks noGrp="1"/>
          </p:cNvSpPr>
          <p:nvPr>
            <p:ph type="title"/>
          </p:nvPr>
        </p:nvSpPr>
        <p:spPr/>
        <p:txBody>
          <a:bodyPr/>
          <a:lstStyle/>
          <a:p>
            <a:r>
              <a:rPr lang="en-CA" dirty="0"/>
              <a:t>Essay Formalities</a:t>
            </a:r>
          </a:p>
        </p:txBody>
      </p:sp>
      <p:sp>
        <p:nvSpPr>
          <p:cNvPr id="3" name="Content Placeholder 2">
            <a:extLst>
              <a:ext uri="{FF2B5EF4-FFF2-40B4-BE49-F238E27FC236}">
                <a16:creationId xmlns:a16="http://schemas.microsoft.com/office/drawing/2014/main" id="{BD1FCE31-36B6-4E74-AF7C-FAB8842C24AA}"/>
              </a:ext>
            </a:extLst>
          </p:cNvPr>
          <p:cNvSpPr>
            <a:spLocks noGrp="1"/>
          </p:cNvSpPr>
          <p:nvPr>
            <p:ph idx="1"/>
          </p:nvPr>
        </p:nvSpPr>
        <p:spPr>
          <a:xfrm>
            <a:off x="457200" y="1340768"/>
            <a:ext cx="8229600" cy="4785395"/>
          </a:xfrm>
        </p:spPr>
        <p:txBody>
          <a:bodyPr/>
          <a:lstStyle/>
          <a:p>
            <a:r>
              <a:rPr lang="en-CA" sz="2400" dirty="0"/>
              <a:t>McGill Citation Guide</a:t>
            </a:r>
          </a:p>
          <a:p>
            <a:r>
              <a:rPr lang="en-CA" sz="2400" dirty="0"/>
              <a:t>My availabilities during December </a:t>
            </a:r>
          </a:p>
          <a:p>
            <a:pPr lvl="1"/>
            <a:r>
              <a:rPr lang="en-CA" sz="2000" dirty="0"/>
              <a:t>all the time by appointment</a:t>
            </a:r>
          </a:p>
          <a:p>
            <a:pPr lvl="1"/>
            <a:r>
              <a:rPr lang="en-CA" sz="2000" dirty="0"/>
              <a:t>December 6 4-7 via Zoom</a:t>
            </a:r>
          </a:p>
          <a:p>
            <a:pPr lvl="1"/>
            <a:r>
              <a:rPr lang="en-CA" dirty="0"/>
              <a:t>December 9 </a:t>
            </a:r>
            <a:r>
              <a:rPr lang="en-CA" dirty="0">
                <a:sym typeface="Wingdings" panose="05000000000000000000" pitchFamily="2" charset="2"/>
              </a:rPr>
              <a:t> </a:t>
            </a:r>
            <a:r>
              <a:rPr lang="en-CA" dirty="0"/>
              <a:t>11 AM – 2 PM Thomson House</a:t>
            </a:r>
          </a:p>
          <a:p>
            <a:pPr lvl="1">
              <a:buFont typeface="Wingdings" panose="05000000000000000000" pitchFamily="2" charset="2"/>
              <a:buChar char="à"/>
            </a:pPr>
            <a:r>
              <a:rPr lang="en-CA" sz="2400" dirty="0">
                <a:sym typeface="Wingdings" panose="05000000000000000000" pitchFamily="2" charset="2"/>
              </a:rPr>
              <a:t>What questions will I answer?</a:t>
            </a:r>
          </a:p>
          <a:p>
            <a:pPr lvl="1">
              <a:buFont typeface="Wingdings" panose="05000000000000000000" pitchFamily="2" charset="2"/>
              <a:buChar char="à"/>
            </a:pPr>
            <a:r>
              <a:rPr lang="en-CA" sz="2400" dirty="0">
                <a:sym typeface="Wingdings" panose="05000000000000000000" pitchFamily="2" charset="2"/>
              </a:rPr>
              <a:t>What will I not? </a:t>
            </a:r>
            <a:r>
              <a:rPr lang="en-US" sz="2400" dirty="0">
                <a:sym typeface="Wingdings" panose="05000000000000000000" pitchFamily="2" charset="2"/>
              </a:rPr>
              <a:t>(1) research (2) analysis (3) reasoning and (4) interpretation of the law </a:t>
            </a:r>
            <a:endParaRPr lang="en-CA" sz="2400" dirty="0">
              <a:sym typeface="Wingdings" panose="05000000000000000000" pitchFamily="2" charset="2"/>
            </a:endParaRPr>
          </a:p>
          <a:p>
            <a:r>
              <a:rPr lang="en-CA" sz="2400" dirty="0">
                <a:sym typeface="Wingdings" panose="05000000000000000000" pitchFamily="2" charset="2"/>
              </a:rPr>
              <a:t>Submissions December 15</a:t>
            </a:r>
            <a:r>
              <a:rPr lang="en-CA" sz="2400" baseline="30000" dirty="0">
                <a:sym typeface="Wingdings" panose="05000000000000000000" pitchFamily="2" charset="2"/>
              </a:rPr>
              <a:t>th</a:t>
            </a:r>
            <a:r>
              <a:rPr lang="en-CA" sz="2400" dirty="0">
                <a:sym typeface="Wingdings" panose="05000000000000000000" pitchFamily="2" charset="2"/>
              </a:rPr>
              <a:t> 3 PM to </a:t>
            </a:r>
            <a:r>
              <a:rPr lang="en-US" sz="2400" dirty="0">
                <a:sym typeface="Wingdings" panose="05000000000000000000" pitchFamily="2" charset="2"/>
                <a:hlinkClick r:id="rId2"/>
              </a:rPr>
              <a:t>SAOAssignments.law@mcgill.ca</a:t>
            </a:r>
            <a:r>
              <a:rPr lang="en-US" sz="2400" dirty="0">
                <a:sym typeface="Wingdings" panose="05000000000000000000" pitchFamily="2" charset="2"/>
              </a:rPr>
              <a:t> with cc to </a:t>
            </a:r>
            <a:r>
              <a:rPr lang="en-US" sz="2400" dirty="0">
                <a:sym typeface="Wingdings" panose="05000000000000000000" pitchFamily="2" charset="2"/>
                <a:hlinkClick r:id="rId3"/>
              </a:rPr>
              <a:t>allen@allenmendelsohn.com</a:t>
            </a:r>
            <a:r>
              <a:rPr lang="en-US" sz="2400" dirty="0">
                <a:sym typeface="Wingdings" panose="05000000000000000000" pitchFamily="2" charset="2"/>
              </a:rPr>
              <a:t> or </a:t>
            </a:r>
            <a:r>
              <a:rPr lang="en-US" sz="2400" dirty="0">
                <a:sym typeface="Wingdings" panose="05000000000000000000" pitchFamily="2" charset="2"/>
                <a:hlinkClick r:id="rId4"/>
              </a:rPr>
              <a:t>allen.mendelsohn@mcgill.ca</a:t>
            </a:r>
            <a:r>
              <a:rPr lang="en-US" sz="2400" dirty="0">
                <a:sym typeface="Wingdings" panose="05000000000000000000" pitchFamily="2" charset="2"/>
              </a:rPr>
              <a:t> </a:t>
            </a:r>
            <a:endParaRPr lang="en-CA" sz="2400" dirty="0"/>
          </a:p>
          <a:p>
            <a:pPr marL="0" indent="0">
              <a:buNone/>
            </a:pPr>
            <a:endParaRPr lang="en-CA" sz="2800" dirty="0"/>
          </a:p>
        </p:txBody>
      </p:sp>
      <p:sp>
        <p:nvSpPr>
          <p:cNvPr id="4" name="Footer Placeholder 3">
            <a:extLst>
              <a:ext uri="{FF2B5EF4-FFF2-40B4-BE49-F238E27FC236}">
                <a16:creationId xmlns:a16="http://schemas.microsoft.com/office/drawing/2014/main" id="{9EE0CF2F-984F-456C-94E9-CE9E89962A16}"/>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923106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97AB3-2ADF-4C21-98EF-ACAE6F4BF938}"/>
              </a:ext>
            </a:extLst>
          </p:cNvPr>
          <p:cNvSpPr>
            <a:spLocks noGrp="1"/>
          </p:cNvSpPr>
          <p:nvPr>
            <p:ph type="title"/>
          </p:nvPr>
        </p:nvSpPr>
        <p:spPr/>
        <p:txBody>
          <a:bodyPr/>
          <a:lstStyle/>
          <a:p>
            <a:pPr marL="0" indent="0">
              <a:buNone/>
            </a:pPr>
            <a:r>
              <a:rPr lang="en-CA" dirty="0"/>
              <a:t>Contest Rules must include:</a:t>
            </a:r>
          </a:p>
        </p:txBody>
      </p:sp>
      <p:sp>
        <p:nvSpPr>
          <p:cNvPr id="3" name="Content Placeholder 2">
            <a:extLst>
              <a:ext uri="{FF2B5EF4-FFF2-40B4-BE49-F238E27FC236}">
                <a16:creationId xmlns:a16="http://schemas.microsoft.com/office/drawing/2014/main" id="{EC67BEB7-BD4D-433A-8A0D-15A1EC181C6D}"/>
              </a:ext>
            </a:extLst>
          </p:cNvPr>
          <p:cNvSpPr>
            <a:spLocks noGrp="1"/>
          </p:cNvSpPr>
          <p:nvPr>
            <p:ph idx="1"/>
          </p:nvPr>
        </p:nvSpPr>
        <p:spPr/>
        <p:txBody>
          <a:bodyPr/>
          <a:lstStyle/>
          <a:p>
            <a:pPr marL="457200" indent="-457200">
              <a:buFont typeface="+mj-lt"/>
              <a:buAutoNum type="arabicPeriod"/>
            </a:pPr>
            <a:r>
              <a:rPr lang="en-CA" sz="2400" dirty="0"/>
              <a:t>the conditions for entering the contest;</a:t>
            </a:r>
          </a:p>
          <a:p>
            <a:pPr marL="457200" indent="-457200">
              <a:buFont typeface="+mj-lt"/>
              <a:buAutoNum type="arabicPeriod"/>
            </a:pPr>
            <a:r>
              <a:rPr lang="en-CA" sz="2400" dirty="0"/>
              <a:t>the places where the public must deposit or send the contest entry forms;</a:t>
            </a:r>
          </a:p>
          <a:p>
            <a:pPr marL="457200" indent="-457200">
              <a:buFont typeface="+mj-lt"/>
              <a:buAutoNum type="arabicPeriod"/>
            </a:pPr>
            <a:r>
              <a:rPr lang="en-CA" sz="2400" dirty="0"/>
              <a:t>the deadline for entering the contest;</a:t>
            </a:r>
          </a:p>
          <a:p>
            <a:pPr marL="457200" indent="-457200">
              <a:buFont typeface="+mj-lt"/>
              <a:buAutoNum type="arabicPeriod"/>
            </a:pPr>
            <a:r>
              <a:rPr lang="en-CA" sz="2400" dirty="0"/>
              <a:t>a description of the method of awarding the prizes;</a:t>
            </a:r>
          </a:p>
          <a:p>
            <a:pPr marL="457200" indent="-457200">
              <a:buFont typeface="+mj-lt"/>
              <a:buAutoNum type="arabicPeriod"/>
            </a:pPr>
            <a:r>
              <a:rPr lang="en-CA" sz="2400" dirty="0"/>
              <a:t>the number and a detailed description of the prizes offered and the value of each prize;</a:t>
            </a:r>
          </a:p>
          <a:p>
            <a:pPr marL="457200" indent="-457200">
              <a:buFont typeface="+mj-lt"/>
              <a:buAutoNum type="arabicPeriod"/>
            </a:pPr>
            <a:r>
              <a:rPr lang="en-CA" sz="2400" dirty="0"/>
              <a:t>the place, date and precise time the prizewinner will be named;</a:t>
            </a:r>
          </a:p>
          <a:p>
            <a:pPr marL="457200" indent="-457200">
              <a:buFont typeface="+mj-lt"/>
              <a:buAutoNum type="arabicPeriod"/>
            </a:pPr>
            <a:r>
              <a:rPr lang="en-CA" sz="2400" dirty="0"/>
              <a:t>the media used to inform the winners of the prizes won;</a:t>
            </a:r>
          </a:p>
          <a:p>
            <a:pPr marL="0" indent="0">
              <a:buNone/>
            </a:pPr>
            <a:r>
              <a:rPr lang="en-CA" sz="2400" dirty="0"/>
              <a:t>(…)</a:t>
            </a:r>
          </a:p>
          <a:p>
            <a:pPr marL="0" indent="0">
              <a:buNone/>
            </a:pPr>
            <a:endParaRPr lang="en-CA" sz="2400" dirty="0"/>
          </a:p>
        </p:txBody>
      </p:sp>
      <p:sp>
        <p:nvSpPr>
          <p:cNvPr id="4" name="Footer Placeholder 3">
            <a:extLst>
              <a:ext uri="{FF2B5EF4-FFF2-40B4-BE49-F238E27FC236}">
                <a16:creationId xmlns:a16="http://schemas.microsoft.com/office/drawing/2014/main" id="{31A8F3B4-7473-4F80-B36E-EF9B13E8F3BC}"/>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976791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97AB3-2ADF-4C21-98EF-ACAE6F4BF938}"/>
              </a:ext>
            </a:extLst>
          </p:cNvPr>
          <p:cNvSpPr>
            <a:spLocks noGrp="1"/>
          </p:cNvSpPr>
          <p:nvPr>
            <p:ph type="title"/>
          </p:nvPr>
        </p:nvSpPr>
        <p:spPr>
          <a:xfrm>
            <a:off x="457200" y="274638"/>
            <a:ext cx="8229600" cy="691927"/>
          </a:xfrm>
        </p:spPr>
        <p:txBody>
          <a:bodyPr/>
          <a:lstStyle/>
          <a:p>
            <a:pPr marL="0" indent="0">
              <a:buNone/>
            </a:pPr>
            <a:r>
              <a:rPr lang="en-CA" dirty="0"/>
              <a:t>Contest Rules must include:</a:t>
            </a:r>
          </a:p>
        </p:txBody>
      </p:sp>
      <p:sp>
        <p:nvSpPr>
          <p:cNvPr id="3" name="Content Placeholder 2">
            <a:extLst>
              <a:ext uri="{FF2B5EF4-FFF2-40B4-BE49-F238E27FC236}">
                <a16:creationId xmlns:a16="http://schemas.microsoft.com/office/drawing/2014/main" id="{EC67BEB7-BD4D-433A-8A0D-15A1EC181C6D}"/>
              </a:ext>
            </a:extLst>
          </p:cNvPr>
          <p:cNvSpPr>
            <a:spLocks noGrp="1"/>
          </p:cNvSpPr>
          <p:nvPr>
            <p:ph idx="1"/>
          </p:nvPr>
        </p:nvSpPr>
        <p:spPr>
          <a:xfrm>
            <a:off x="457200" y="1196752"/>
            <a:ext cx="8229600" cy="4929411"/>
          </a:xfrm>
        </p:spPr>
        <p:txBody>
          <a:bodyPr/>
          <a:lstStyle/>
          <a:p>
            <a:pPr marL="457200" indent="-457200">
              <a:buFont typeface="+mj-lt"/>
              <a:buAutoNum type="arabicPeriod" startAt="8"/>
            </a:pPr>
            <a:r>
              <a:rPr lang="en-CA" sz="2000" dirty="0"/>
              <a:t>the place, date and deadline for claiming prizes, or where applicable, whether the prizes will be delivered to the winner;</a:t>
            </a:r>
          </a:p>
          <a:p>
            <a:pPr marL="457200" indent="-457200">
              <a:buFont typeface="+mj-lt"/>
              <a:buAutoNum type="arabicPeriod" startAt="8"/>
            </a:pPr>
            <a:r>
              <a:rPr lang="en-CA" sz="2000" dirty="0"/>
              <a:t>the information that the winners will be selected by a jury, where applicable;</a:t>
            </a:r>
          </a:p>
          <a:p>
            <a:pPr marL="457200" indent="-457200">
              <a:buFont typeface="+mj-lt"/>
              <a:buAutoNum type="arabicPeriod" startAt="8"/>
            </a:pPr>
            <a:r>
              <a:rPr lang="en-CA" sz="2000" dirty="0"/>
              <a:t>the information that as a minimum the persons specified in section 12* must be excluded in all cases;</a:t>
            </a:r>
          </a:p>
          <a:p>
            <a:pPr marL="457200" indent="-457200">
              <a:buFont typeface="+mj-lt"/>
              <a:buAutoNum type="arabicPeriod" startAt="8"/>
            </a:pPr>
            <a:r>
              <a:rPr lang="en-CA" sz="2000" dirty="0"/>
              <a:t>the following text: “</a:t>
            </a:r>
            <a:r>
              <a:rPr lang="en-US" sz="2000" dirty="0"/>
              <a:t>Any litigation respecting the conduct or organization of a publicity contest may be submitted to the </a:t>
            </a:r>
            <a:r>
              <a:rPr lang="en-US" sz="2000" i="1" dirty="0" err="1"/>
              <a:t>Régie</a:t>
            </a:r>
            <a:r>
              <a:rPr lang="en-US" sz="2000" i="1" dirty="0"/>
              <a:t> des </a:t>
            </a:r>
            <a:r>
              <a:rPr lang="en-US" sz="2000" i="1" dirty="0" err="1"/>
              <a:t>alcools</a:t>
            </a:r>
            <a:r>
              <a:rPr lang="en-US" sz="2000" i="1" dirty="0"/>
              <a:t>, des courses et des </a:t>
            </a:r>
            <a:r>
              <a:rPr lang="en-US" sz="2000" i="1" dirty="0" err="1"/>
              <a:t>jeux</a:t>
            </a:r>
            <a:r>
              <a:rPr lang="en-US" sz="2000" dirty="0"/>
              <a:t> (the </a:t>
            </a:r>
            <a:r>
              <a:rPr lang="en-CA" sz="2000" dirty="0"/>
              <a:t>“</a:t>
            </a:r>
            <a:r>
              <a:rPr lang="en-US" sz="2000" i="1" dirty="0" err="1"/>
              <a:t>Régie</a:t>
            </a:r>
            <a:r>
              <a:rPr lang="en-US" sz="2000" dirty="0"/>
              <a:t>”) for a ruling.  Any litigation respecting the awarding of a prize may be submitted to the </a:t>
            </a:r>
            <a:r>
              <a:rPr lang="en-US" sz="2000" i="1" dirty="0" err="1"/>
              <a:t>Régie</a:t>
            </a:r>
            <a:r>
              <a:rPr lang="en-US" sz="2000" dirty="0"/>
              <a:t> only for the purpose of helping the parties reach a settlement.</a:t>
            </a:r>
            <a:r>
              <a:rPr lang="en-CA" sz="2000" dirty="0"/>
              <a:t>”</a:t>
            </a:r>
          </a:p>
          <a:p>
            <a:pPr marL="457200" indent="-457200">
              <a:buFont typeface="+mj-lt"/>
              <a:buAutoNum type="arabicPeriod" startAt="8"/>
            </a:pPr>
            <a:r>
              <a:rPr lang="en-CA" sz="2000" dirty="0"/>
              <a:t>the nature of the skill-testing requirement that a winner has to satisfy in order to claim his prize.</a:t>
            </a:r>
          </a:p>
          <a:p>
            <a:pPr marL="0" indent="0">
              <a:buNone/>
            </a:pPr>
            <a:r>
              <a:rPr lang="en-CA" sz="2000" dirty="0"/>
              <a:t>*A person for whom a publicity contest is carried on, his employee, representative or mandatary, a member of the jury and the persons with whom they are domiciled may not enter the contest.</a:t>
            </a:r>
          </a:p>
          <a:p>
            <a:pPr marL="0" indent="0">
              <a:buNone/>
            </a:pPr>
            <a:endParaRPr lang="en-CA" sz="2000" dirty="0"/>
          </a:p>
        </p:txBody>
      </p:sp>
      <p:sp>
        <p:nvSpPr>
          <p:cNvPr id="4" name="Footer Placeholder 3">
            <a:extLst>
              <a:ext uri="{FF2B5EF4-FFF2-40B4-BE49-F238E27FC236}">
                <a16:creationId xmlns:a16="http://schemas.microsoft.com/office/drawing/2014/main" id="{31A8F3B4-7473-4F80-B36E-EF9B13E8F3BC}"/>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4116369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9EFB2-A7C9-4F06-BCE1-BC8F14E24EDD}"/>
              </a:ext>
            </a:extLst>
          </p:cNvPr>
          <p:cNvSpPr>
            <a:spLocks noGrp="1"/>
          </p:cNvSpPr>
          <p:nvPr>
            <p:ph type="title"/>
          </p:nvPr>
        </p:nvSpPr>
        <p:spPr>
          <a:xfrm>
            <a:off x="457200" y="274638"/>
            <a:ext cx="8229600" cy="850106"/>
          </a:xfrm>
        </p:spPr>
        <p:txBody>
          <a:bodyPr/>
          <a:lstStyle/>
          <a:p>
            <a:r>
              <a:rPr lang="en-CA" dirty="0"/>
              <a:t>I was told there would be no math</a:t>
            </a:r>
          </a:p>
        </p:txBody>
      </p:sp>
      <p:sp>
        <p:nvSpPr>
          <p:cNvPr id="3" name="Content Placeholder 2">
            <a:extLst>
              <a:ext uri="{FF2B5EF4-FFF2-40B4-BE49-F238E27FC236}">
                <a16:creationId xmlns:a16="http://schemas.microsoft.com/office/drawing/2014/main" id="{B463F985-A9A6-4BBA-A28E-F542DB0693F0}"/>
              </a:ext>
            </a:extLst>
          </p:cNvPr>
          <p:cNvSpPr>
            <a:spLocks noGrp="1"/>
          </p:cNvSpPr>
          <p:nvPr>
            <p:ph idx="1"/>
          </p:nvPr>
        </p:nvSpPr>
        <p:spPr>
          <a:xfrm>
            <a:off x="457200" y="1412776"/>
            <a:ext cx="8229600" cy="4713387"/>
          </a:xfrm>
        </p:spPr>
        <p:txBody>
          <a:bodyPr/>
          <a:lstStyle/>
          <a:p>
            <a:pPr marL="0" indent="0">
              <a:buNone/>
            </a:pPr>
            <a:r>
              <a:rPr lang="en-CA" u="sng" dirty="0"/>
              <a:t>The “skill-testing question”</a:t>
            </a:r>
          </a:p>
          <a:p>
            <a:pPr marL="0" indent="0">
              <a:buNone/>
            </a:pPr>
            <a:r>
              <a:rPr lang="en-CA" sz="2800" dirty="0"/>
              <a:t>(3 +5) x 2 - 1</a:t>
            </a:r>
          </a:p>
          <a:p>
            <a:pPr marL="0" indent="0">
              <a:buNone/>
            </a:pPr>
            <a:r>
              <a:rPr lang="en-CA" sz="2800" dirty="0"/>
              <a:t>3 + 5 x 2 - 1 </a:t>
            </a:r>
          </a:p>
          <a:p>
            <a:pPr marL="0" indent="0">
              <a:buNone/>
            </a:pPr>
            <a:r>
              <a:rPr lang="en-CA" sz="2800" dirty="0"/>
              <a:t>3 + 5 x (2 – 1)</a:t>
            </a:r>
          </a:p>
          <a:p>
            <a:pPr marL="0" indent="0">
              <a:buNone/>
            </a:pPr>
            <a:endParaRPr lang="en-CA" dirty="0"/>
          </a:p>
          <a:p>
            <a:pPr marL="0" indent="0">
              <a:buNone/>
            </a:pPr>
            <a:r>
              <a:rPr lang="en-CA" sz="2800" dirty="0"/>
              <a:t>Why?</a:t>
            </a:r>
          </a:p>
          <a:p>
            <a:pPr marL="0" indent="0">
              <a:buNone/>
            </a:pPr>
            <a:r>
              <a:rPr lang="en-CA" sz="2800" i="1" dirty="0"/>
              <a:t>Competition Act </a:t>
            </a:r>
            <a:r>
              <a:rPr lang="en-CA" sz="2800" dirty="0">
                <a:sym typeface="Wingdings" panose="05000000000000000000" pitchFamily="2" charset="2"/>
              </a:rPr>
              <a:t> Does not allow games of chance, allows games of skill</a:t>
            </a:r>
          </a:p>
          <a:p>
            <a:pPr marL="0" indent="0">
              <a:buNone/>
            </a:pPr>
            <a:r>
              <a:rPr lang="en-CA" sz="2800" dirty="0">
                <a:sym typeface="Wingdings" panose="05000000000000000000" pitchFamily="2" charset="2"/>
              </a:rPr>
              <a:t>cf. USA  “Sweepstakes” good, skill bad</a:t>
            </a:r>
            <a:endParaRPr lang="en-CA" sz="2800" dirty="0"/>
          </a:p>
          <a:p>
            <a:pPr marL="0" indent="0">
              <a:buNone/>
            </a:pPr>
            <a:endParaRPr lang="en-CA" dirty="0"/>
          </a:p>
        </p:txBody>
      </p:sp>
      <p:sp>
        <p:nvSpPr>
          <p:cNvPr id="4" name="Footer Placeholder 3">
            <a:extLst>
              <a:ext uri="{FF2B5EF4-FFF2-40B4-BE49-F238E27FC236}">
                <a16:creationId xmlns:a16="http://schemas.microsoft.com/office/drawing/2014/main" id="{9F0B1198-D32B-476B-BBD2-4C5C7A2BB5AF}"/>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715066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4C584-9376-44F4-89B2-8FF8070B0BAE}"/>
              </a:ext>
            </a:extLst>
          </p:cNvPr>
          <p:cNvSpPr>
            <a:spLocks noGrp="1"/>
          </p:cNvSpPr>
          <p:nvPr>
            <p:ph type="title"/>
          </p:nvPr>
        </p:nvSpPr>
        <p:spPr/>
        <p:txBody>
          <a:bodyPr/>
          <a:lstStyle/>
          <a:p>
            <a:r>
              <a:rPr lang="en-CA" b="1" dirty="0"/>
              <a:t>Online</a:t>
            </a:r>
            <a:r>
              <a:rPr lang="en-CA" dirty="0"/>
              <a:t> Contests – e.g. Facebook</a:t>
            </a:r>
          </a:p>
        </p:txBody>
      </p:sp>
      <p:sp>
        <p:nvSpPr>
          <p:cNvPr id="3" name="Content Placeholder 2">
            <a:extLst>
              <a:ext uri="{FF2B5EF4-FFF2-40B4-BE49-F238E27FC236}">
                <a16:creationId xmlns:a16="http://schemas.microsoft.com/office/drawing/2014/main" id="{6E3B94DC-F39A-4318-B856-946E38252035}"/>
              </a:ext>
            </a:extLst>
          </p:cNvPr>
          <p:cNvSpPr>
            <a:spLocks noGrp="1"/>
          </p:cNvSpPr>
          <p:nvPr>
            <p:ph idx="1"/>
          </p:nvPr>
        </p:nvSpPr>
        <p:spPr/>
        <p:txBody>
          <a:bodyPr/>
          <a:lstStyle/>
          <a:p>
            <a:pPr marL="0" indent="0">
              <a:buNone/>
            </a:pPr>
            <a:r>
              <a:rPr lang="en-CA" sz="1600" dirty="0"/>
              <a:t>1. If you use Facebook to communicate or administer a promotion (ex: a contest or sweepstakes), you are responsible for the lawful operation of that promotion, including:</a:t>
            </a:r>
          </a:p>
          <a:p>
            <a:pPr marL="0" indent="0">
              <a:buNone/>
            </a:pPr>
            <a:r>
              <a:rPr lang="en-CA" sz="1600" dirty="0"/>
              <a:t>a.   The official rules;</a:t>
            </a:r>
          </a:p>
          <a:p>
            <a:pPr marL="0" indent="0">
              <a:buNone/>
            </a:pPr>
            <a:r>
              <a:rPr lang="en-CA" sz="1600" dirty="0"/>
              <a:t>b.   Offer terms and eligibility requirements (ex: age and residency restrictions); and</a:t>
            </a:r>
          </a:p>
          <a:p>
            <a:pPr marL="0" indent="0">
              <a:buNone/>
            </a:pPr>
            <a:r>
              <a:rPr lang="en-CA" sz="1600" dirty="0"/>
              <a:t>c.   Compliance with applicable rules and regulations governing the promotion and all prizes offered (ex: registration and obtaining necessary regulatory approvals)</a:t>
            </a:r>
          </a:p>
          <a:p>
            <a:pPr marL="0" indent="0">
              <a:buNone/>
            </a:pPr>
            <a:r>
              <a:rPr lang="en-CA" sz="1600" dirty="0"/>
              <a:t>2. Promotions on Facebook must include the following:</a:t>
            </a:r>
          </a:p>
          <a:p>
            <a:pPr marL="0" indent="0">
              <a:buNone/>
            </a:pPr>
            <a:r>
              <a:rPr lang="en-CA" sz="1600" dirty="0"/>
              <a:t>a.   A complete release of Facebook by each entrant or participant.</a:t>
            </a:r>
          </a:p>
          <a:p>
            <a:pPr marL="0" indent="0">
              <a:buNone/>
            </a:pPr>
            <a:r>
              <a:rPr lang="en-CA" sz="1600" dirty="0"/>
              <a:t>b.   Acknowledgement that the promotion is in no way sponsored, endorsed or administered by, or associated with, Facebook.</a:t>
            </a:r>
          </a:p>
          <a:p>
            <a:pPr marL="0" indent="0">
              <a:buNone/>
            </a:pPr>
            <a:r>
              <a:rPr lang="en-CA" sz="1600" dirty="0"/>
              <a:t>3. Promotions may be administered on Pages or within apps on Facebook. Personal Timelines and friend connections must not be used to administer promotions (ex: “share on your Timeline to enter” or “share on your friend's Timeline to get additional entries”, and "tag your friends in this post to enter" are not permitted).</a:t>
            </a:r>
          </a:p>
          <a:p>
            <a:pPr marL="0" indent="0">
              <a:buNone/>
            </a:pPr>
            <a:r>
              <a:rPr lang="en-CA" sz="1600" dirty="0"/>
              <a:t>4. We will not assist you in the administration of your promotion, and you agree that if you use our service to administer your promotion, you do so at your own risk.</a:t>
            </a:r>
          </a:p>
        </p:txBody>
      </p:sp>
      <p:sp>
        <p:nvSpPr>
          <p:cNvPr id="4" name="Footer Placeholder 3">
            <a:extLst>
              <a:ext uri="{FF2B5EF4-FFF2-40B4-BE49-F238E27FC236}">
                <a16:creationId xmlns:a16="http://schemas.microsoft.com/office/drawing/2014/main" id="{C138E7B1-0847-4D9F-A408-698534939EF6}"/>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508110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7933-3FA2-4375-8167-0237059CBEF8}"/>
              </a:ext>
            </a:extLst>
          </p:cNvPr>
          <p:cNvSpPr>
            <a:spLocks noGrp="1"/>
          </p:cNvSpPr>
          <p:nvPr>
            <p:ph type="title"/>
          </p:nvPr>
        </p:nvSpPr>
        <p:spPr/>
        <p:txBody>
          <a:bodyPr/>
          <a:lstStyle/>
          <a:p>
            <a:r>
              <a:rPr lang="en-CA" i="1" dirty="0"/>
              <a:t>COPPA</a:t>
            </a:r>
            <a:r>
              <a:rPr lang="en-CA" dirty="0"/>
              <a:t>!</a:t>
            </a:r>
          </a:p>
        </p:txBody>
      </p:sp>
      <p:sp>
        <p:nvSpPr>
          <p:cNvPr id="3" name="Content Placeholder 2">
            <a:extLst>
              <a:ext uri="{FF2B5EF4-FFF2-40B4-BE49-F238E27FC236}">
                <a16:creationId xmlns:a16="http://schemas.microsoft.com/office/drawing/2014/main" id="{DB34E7F2-C890-439A-B603-8069A8570F8E}"/>
              </a:ext>
            </a:extLst>
          </p:cNvPr>
          <p:cNvSpPr>
            <a:spLocks noGrp="1"/>
          </p:cNvSpPr>
          <p:nvPr>
            <p:ph idx="1"/>
          </p:nvPr>
        </p:nvSpPr>
        <p:spPr/>
        <p:txBody>
          <a:bodyPr/>
          <a:lstStyle/>
          <a:p>
            <a:pPr marL="0" indent="0">
              <a:buNone/>
            </a:pPr>
            <a:r>
              <a:rPr lang="en-CA" dirty="0"/>
              <a:t>“You must be at least 13 years of age to use this online service”</a:t>
            </a:r>
          </a:p>
          <a:p>
            <a:pPr marL="0" indent="0">
              <a:buNone/>
            </a:pPr>
            <a:endParaRPr lang="en-CA" dirty="0"/>
          </a:p>
          <a:p>
            <a:pPr marL="0" indent="0">
              <a:buNone/>
            </a:pPr>
            <a:r>
              <a:rPr lang="en-CA" i="1" dirty="0"/>
              <a:t>Children's Online Privacy Protection Act, </a:t>
            </a:r>
            <a:r>
              <a:rPr lang="en-CA" dirty="0"/>
              <a:t>2000</a:t>
            </a:r>
          </a:p>
          <a:p>
            <a:pPr marL="0" indent="0">
              <a:buNone/>
            </a:pPr>
            <a:r>
              <a:rPr lang="en-CA" sz="1600" dirty="0"/>
              <a:t>15 U.S.C. §§ 6501–6506 </a:t>
            </a:r>
          </a:p>
          <a:p>
            <a:pPr marL="0" indent="0">
              <a:buNone/>
            </a:pPr>
            <a:endParaRPr lang="en-CA" sz="1600" dirty="0"/>
          </a:p>
          <a:p>
            <a:pPr marL="0" indent="0">
              <a:buNone/>
            </a:pPr>
            <a:r>
              <a:rPr lang="en-CA" sz="2400" dirty="0">
                <a:sym typeface="Wingdings" panose="05000000000000000000" pitchFamily="2" charset="2"/>
              </a:rPr>
              <a:t> Applies to anyone who collects personal info from American children</a:t>
            </a:r>
            <a:endParaRPr lang="en-CA" sz="2400" dirty="0"/>
          </a:p>
        </p:txBody>
      </p:sp>
      <p:sp>
        <p:nvSpPr>
          <p:cNvPr id="4" name="Footer Placeholder 3">
            <a:extLst>
              <a:ext uri="{FF2B5EF4-FFF2-40B4-BE49-F238E27FC236}">
                <a16:creationId xmlns:a16="http://schemas.microsoft.com/office/drawing/2014/main" id="{4FCF5BDA-6BD9-4F56-B7CA-C31678D94D4A}"/>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273798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7933-3FA2-4375-8167-0237059CBEF8}"/>
              </a:ext>
            </a:extLst>
          </p:cNvPr>
          <p:cNvSpPr>
            <a:spLocks noGrp="1"/>
          </p:cNvSpPr>
          <p:nvPr>
            <p:ph type="title"/>
          </p:nvPr>
        </p:nvSpPr>
        <p:spPr/>
        <p:txBody>
          <a:bodyPr/>
          <a:lstStyle/>
          <a:p>
            <a:r>
              <a:rPr lang="en-CA" i="1" dirty="0"/>
              <a:t>COPPA</a:t>
            </a:r>
            <a:r>
              <a:rPr lang="en-CA" dirty="0"/>
              <a:t> Requirements</a:t>
            </a:r>
          </a:p>
        </p:txBody>
      </p:sp>
      <p:sp>
        <p:nvSpPr>
          <p:cNvPr id="3" name="Content Placeholder 2">
            <a:extLst>
              <a:ext uri="{FF2B5EF4-FFF2-40B4-BE49-F238E27FC236}">
                <a16:creationId xmlns:a16="http://schemas.microsoft.com/office/drawing/2014/main" id="{DB34E7F2-C890-439A-B603-8069A8570F8E}"/>
              </a:ext>
            </a:extLst>
          </p:cNvPr>
          <p:cNvSpPr>
            <a:spLocks noGrp="1"/>
          </p:cNvSpPr>
          <p:nvPr>
            <p:ph idx="1"/>
          </p:nvPr>
        </p:nvSpPr>
        <p:spPr/>
        <p:txBody>
          <a:bodyPr/>
          <a:lstStyle/>
          <a:p>
            <a:r>
              <a:rPr lang="en-CA" sz="2400" dirty="0"/>
              <a:t>clear and comprehensive online privacy policy describing their information practices for PI collected online from </a:t>
            </a:r>
            <a:r>
              <a:rPr lang="en-CA" sz="2400" dirty="0" err="1"/>
              <a:t>kidz</a:t>
            </a:r>
            <a:endParaRPr lang="en-CA" sz="2400" dirty="0"/>
          </a:p>
          <a:p>
            <a:r>
              <a:rPr lang="en-CA" sz="2400" dirty="0"/>
              <a:t>reasonable efforts to provide direct notice to parents of the operator’s practices with regard to the collection, use, or disclosure of PI from </a:t>
            </a:r>
            <a:r>
              <a:rPr lang="en-CA" sz="2400" dirty="0" err="1"/>
              <a:t>kidz</a:t>
            </a:r>
            <a:endParaRPr lang="en-CA" sz="2400" dirty="0"/>
          </a:p>
          <a:p>
            <a:r>
              <a:rPr lang="en-CA" sz="2400" dirty="0"/>
              <a:t>obtain verifiable parental consent, prior to any collection, use, and/or disclosure of PI from </a:t>
            </a:r>
            <a:r>
              <a:rPr lang="en-CA" sz="2400" dirty="0" err="1"/>
              <a:t>kidz</a:t>
            </a:r>
            <a:endParaRPr lang="en-CA" sz="2400" dirty="0"/>
          </a:p>
          <a:p>
            <a:r>
              <a:rPr lang="en-CA" sz="2400" dirty="0"/>
              <a:t>PIPEDA-like requirements of access to and deletion of PI of </a:t>
            </a:r>
            <a:r>
              <a:rPr lang="en-CA" sz="2400" dirty="0" err="1"/>
              <a:t>kidz</a:t>
            </a:r>
            <a:r>
              <a:rPr lang="en-CA" sz="2400" dirty="0"/>
              <a:t>, </a:t>
            </a:r>
            <a:r>
              <a:rPr lang="en-CA" sz="2400" b="1" dirty="0"/>
              <a:t>but</a:t>
            </a:r>
            <a:r>
              <a:rPr lang="en-CA" sz="2400" dirty="0"/>
              <a:t> belonging to parents</a:t>
            </a:r>
          </a:p>
        </p:txBody>
      </p:sp>
      <p:sp>
        <p:nvSpPr>
          <p:cNvPr id="4" name="Footer Placeholder 3">
            <a:extLst>
              <a:ext uri="{FF2B5EF4-FFF2-40B4-BE49-F238E27FC236}">
                <a16:creationId xmlns:a16="http://schemas.microsoft.com/office/drawing/2014/main" id="{4FCF5BDA-6BD9-4F56-B7CA-C31678D94D4A}"/>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4116459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455E-B932-404D-8AF2-613DBD77968D}"/>
              </a:ext>
            </a:extLst>
          </p:cNvPr>
          <p:cNvSpPr>
            <a:spLocks noGrp="1"/>
          </p:cNvSpPr>
          <p:nvPr>
            <p:ph type="title"/>
          </p:nvPr>
        </p:nvSpPr>
        <p:spPr>
          <a:xfrm>
            <a:off x="457200" y="274638"/>
            <a:ext cx="8229600" cy="757237"/>
          </a:xfrm>
        </p:spPr>
        <p:txBody>
          <a:bodyPr/>
          <a:lstStyle/>
          <a:p>
            <a:r>
              <a:rPr lang="en-CA" dirty="0"/>
              <a:t>Terms of Use Enforceability</a:t>
            </a:r>
          </a:p>
        </p:txBody>
      </p:sp>
      <p:sp>
        <p:nvSpPr>
          <p:cNvPr id="3" name="Text Placeholder 2">
            <a:extLst>
              <a:ext uri="{FF2B5EF4-FFF2-40B4-BE49-F238E27FC236}">
                <a16:creationId xmlns:a16="http://schemas.microsoft.com/office/drawing/2014/main" id="{B12D401C-5E56-4E35-A94D-58A7198537B1}"/>
              </a:ext>
            </a:extLst>
          </p:cNvPr>
          <p:cNvSpPr>
            <a:spLocks noGrp="1"/>
          </p:cNvSpPr>
          <p:nvPr>
            <p:ph type="body" idx="1"/>
          </p:nvPr>
        </p:nvSpPr>
        <p:spPr>
          <a:xfrm>
            <a:off x="457200" y="1031875"/>
            <a:ext cx="4040188" cy="639762"/>
          </a:xfrm>
        </p:spPr>
        <p:txBody>
          <a:bodyPr/>
          <a:lstStyle/>
          <a:p>
            <a:r>
              <a:rPr lang="en-CA" dirty="0"/>
              <a:t>“Clickwrap”</a:t>
            </a:r>
          </a:p>
        </p:txBody>
      </p:sp>
      <p:sp>
        <p:nvSpPr>
          <p:cNvPr id="5" name="Text Placeholder 4">
            <a:extLst>
              <a:ext uri="{FF2B5EF4-FFF2-40B4-BE49-F238E27FC236}">
                <a16:creationId xmlns:a16="http://schemas.microsoft.com/office/drawing/2014/main" id="{31F4F2C7-8865-41FC-8925-33488FA986A5}"/>
              </a:ext>
            </a:extLst>
          </p:cNvPr>
          <p:cNvSpPr>
            <a:spLocks noGrp="1"/>
          </p:cNvSpPr>
          <p:nvPr>
            <p:ph type="body" sz="quarter" idx="3"/>
          </p:nvPr>
        </p:nvSpPr>
        <p:spPr>
          <a:xfrm>
            <a:off x="4645025" y="1031875"/>
            <a:ext cx="4041775" cy="639762"/>
          </a:xfrm>
        </p:spPr>
        <p:txBody>
          <a:bodyPr/>
          <a:lstStyle/>
          <a:p>
            <a:r>
              <a:rPr lang="en-CA" dirty="0"/>
              <a:t>“Browse(r)wrap”</a:t>
            </a:r>
          </a:p>
        </p:txBody>
      </p:sp>
      <p:sp>
        <p:nvSpPr>
          <p:cNvPr id="6" name="Content Placeholder 5">
            <a:extLst>
              <a:ext uri="{FF2B5EF4-FFF2-40B4-BE49-F238E27FC236}">
                <a16:creationId xmlns:a16="http://schemas.microsoft.com/office/drawing/2014/main" id="{96EF4A0F-844A-47B4-AD9A-775384C929DB}"/>
              </a:ext>
            </a:extLst>
          </p:cNvPr>
          <p:cNvSpPr>
            <a:spLocks noGrp="1"/>
          </p:cNvSpPr>
          <p:nvPr>
            <p:ph sz="quarter" idx="4"/>
          </p:nvPr>
        </p:nvSpPr>
        <p:spPr>
          <a:xfrm>
            <a:off x="4645025" y="1671637"/>
            <a:ext cx="4041775" cy="4454526"/>
          </a:xfrm>
        </p:spPr>
        <p:txBody>
          <a:bodyPr/>
          <a:lstStyle/>
          <a:p>
            <a:pPr marL="0" indent="0">
              <a:buNone/>
            </a:pPr>
            <a:endParaRPr lang="en-CA" dirty="0"/>
          </a:p>
          <a:p>
            <a:pPr marL="0" indent="0">
              <a:buNone/>
            </a:pPr>
            <a:r>
              <a:rPr lang="en-CA" dirty="0"/>
              <a:t>By visiting the Website or using the Services on the Website, you hereby accept to be bound by these Terms of Use without any reservations, modifications, additions or deletions</a:t>
            </a:r>
          </a:p>
        </p:txBody>
      </p:sp>
      <p:sp>
        <p:nvSpPr>
          <p:cNvPr id="7" name="Footer Placeholder 6">
            <a:extLst>
              <a:ext uri="{FF2B5EF4-FFF2-40B4-BE49-F238E27FC236}">
                <a16:creationId xmlns:a16="http://schemas.microsoft.com/office/drawing/2014/main" id="{80425368-3FB4-4F82-BD60-429EFFAD936B}"/>
              </a:ext>
            </a:extLst>
          </p:cNvPr>
          <p:cNvSpPr>
            <a:spLocks noGrp="1"/>
          </p:cNvSpPr>
          <p:nvPr>
            <p:ph type="ftr" sz="quarter" idx="11"/>
          </p:nvPr>
        </p:nvSpPr>
        <p:spPr/>
        <p:txBody>
          <a:bodyPr/>
          <a:lstStyle/>
          <a:p>
            <a:pPr>
              <a:defRPr/>
            </a:pPr>
            <a:r>
              <a:rPr lang="en-US"/>
              <a:t>Class 11</a:t>
            </a:r>
            <a:endParaRPr lang="en-US" dirty="0"/>
          </a:p>
        </p:txBody>
      </p:sp>
      <p:pic>
        <p:nvPicPr>
          <p:cNvPr id="4098" name="Picture 2" descr="Image result for i agree with the terms of service">
            <a:extLst>
              <a:ext uri="{FF2B5EF4-FFF2-40B4-BE49-F238E27FC236}">
                <a16:creationId xmlns:a16="http://schemas.microsoft.com/office/drawing/2014/main" id="{D227DA1F-5578-460A-9E13-F747E85791C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9943" y="1684872"/>
            <a:ext cx="3106688" cy="240839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i agree with the terms of service">
            <a:extLst>
              <a:ext uri="{FF2B5EF4-FFF2-40B4-BE49-F238E27FC236}">
                <a16:creationId xmlns:a16="http://schemas.microsoft.com/office/drawing/2014/main" id="{EDCC4F59-0714-4FA2-BFD9-7391AB340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93" y="4118504"/>
            <a:ext cx="2973388" cy="210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749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7CFE-B2B3-4EC7-8DE7-B394EF1D2072}"/>
              </a:ext>
            </a:extLst>
          </p:cNvPr>
          <p:cNvSpPr>
            <a:spLocks noGrp="1"/>
          </p:cNvSpPr>
          <p:nvPr>
            <p:ph type="title"/>
          </p:nvPr>
        </p:nvSpPr>
        <p:spPr/>
        <p:txBody>
          <a:bodyPr/>
          <a:lstStyle/>
          <a:p>
            <a:r>
              <a:rPr lang="en-CA" dirty="0"/>
              <a:t>Terms of Use Enforceabilty – Mixed</a:t>
            </a:r>
          </a:p>
        </p:txBody>
      </p:sp>
      <p:sp>
        <p:nvSpPr>
          <p:cNvPr id="4" name="Footer Placeholder 3">
            <a:extLst>
              <a:ext uri="{FF2B5EF4-FFF2-40B4-BE49-F238E27FC236}">
                <a16:creationId xmlns:a16="http://schemas.microsoft.com/office/drawing/2014/main" id="{6D6055E6-D9F0-4DCE-A55A-6B14E2256740}"/>
              </a:ext>
            </a:extLst>
          </p:cNvPr>
          <p:cNvSpPr>
            <a:spLocks noGrp="1"/>
          </p:cNvSpPr>
          <p:nvPr>
            <p:ph type="ftr" sz="quarter" idx="11"/>
          </p:nvPr>
        </p:nvSpPr>
        <p:spPr/>
        <p:txBody>
          <a:bodyPr/>
          <a:lstStyle/>
          <a:p>
            <a:pPr>
              <a:defRPr/>
            </a:pPr>
            <a:r>
              <a:rPr lang="en-US"/>
              <a:t>Class 11</a:t>
            </a:r>
            <a:endParaRPr lang="en-US" dirty="0"/>
          </a:p>
        </p:txBody>
      </p:sp>
      <p:pic>
        <p:nvPicPr>
          <p:cNvPr id="3074" name="Picture 2" descr="https://termsfeed.com/blog/wp-content/uploads/2015/04/facebook-highlight-by-clicking-Sign-up-you-agree.jpg">
            <a:extLst>
              <a:ext uri="{FF2B5EF4-FFF2-40B4-BE49-F238E27FC236}">
                <a16:creationId xmlns:a16="http://schemas.microsoft.com/office/drawing/2014/main" id="{58A3EAC6-6768-4F16-82D4-DB6A72D321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5377" y="1680692"/>
            <a:ext cx="7273246" cy="4675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469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076E-2F1E-43FD-8183-E51615549F27}"/>
              </a:ext>
            </a:extLst>
          </p:cNvPr>
          <p:cNvSpPr>
            <a:spLocks noGrp="1"/>
          </p:cNvSpPr>
          <p:nvPr>
            <p:ph type="title"/>
          </p:nvPr>
        </p:nvSpPr>
        <p:spPr/>
        <p:txBody>
          <a:bodyPr/>
          <a:lstStyle/>
          <a:p>
            <a:r>
              <a:rPr lang="en-CA" dirty="0"/>
              <a:t>Terms of Use Enforceability</a:t>
            </a:r>
          </a:p>
        </p:txBody>
      </p:sp>
      <p:sp>
        <p:nvSpPr>
          <p:cNvPr id="3" name="Content Placeholder 2">
            <a:extLst>
              <a:ext uri="{FF2B5EF4-FFF2-40B4-BE49-F238E27FC236}">
                <a16:creationId xmlns:a16="http://schemas.microsoft.com/office/drawing/2014/main" id="{B4E075A3-332E-49BB-9766-8DDBDF6282FA}"/>
              </a:ext>
            </a:extLst>
          </p:cNvPr>
          <p:cNvSpPr>
            <a:spLocks noGrp="1"/>
          </p:cNvSpPr>
          <p:nvPr>
            <p:ph idx="1"/>
          </p:nvPr>
        </p:nvSpPr>
        <p:spPr/>
        <p:txBody>
          <a:bodyPr/>
          <a:lstStyle/>
          <a:p>
            <a:pPr marL="0" indent="0">
              <a:buNone/>
            </a:pPr>
            <a:r>
              <a:rPr lang="en-CA" sz="2000" dirty="0"/>
              <a:t>External Clauses - generally valid under </a:t>
            </a:r>
            <a:r>
              <a:rPr lang="en-CA" sz="2000" i="1" dirty="0"/>
              <a:t>Civil Code of Quebec</a:t>
            </a:r>
            <a:r>
              <a:rPr lang="en-CA" sz="2000" dirty="0"/>
              <a:t> </a:t>
            </a:r>
          </a:p>
          <a:p>
            <a:pPr marL="57150" indent="0">
              <a:buNone/>
            </a:pPr>
            <a:endParaRPr lang="en-CA" sz="2000" dirty="0"/>
          </a:p>
          <a:p>
            <a:r>
              <a:rPr lang="en-CA" sz="2000" b="1" u="sng" dirty="0"/>
              <a:t>Must</a:t>
            </a:r>
            <a:r>
              <a:rPr lang="en-CA" sz="2000" dirty="0"/>
              <a:t> be brought specifically to the attention of the contracting party at the time the contract is formed  / order is placed</a:t>
            </a:r>
          </a:p>
          <a:p>
            <a:pPr marL="0" indent="0">
              <a:buNone/>
            </a:pPr>
            <a:endParaRPr lang="en-CA" sz="2000" dirty="0"/>
          </a:p>
          <a:p>
            <a:r>
              <a:rPr lang="en-CA" sz="2000" dirty="0"/>
              <a:t>Art. 1435(2) CCQ: </a:t>
            </a:r>
            <a:r>
              <a:rPr lang="en-CA" sz="2000" i="1" dirty="0"/>
              <a:t>In a consumer contract or a contract of adhesion, however</a:t>
            </a:r>
            <a:r>
              <a:rPr lang="en-CA" sz="2000" b="1" i="1" u="sng" dirty="0"/>
              <a:t>, an external clause is null if, at the time of formation of the contract, it was not expressly brought to the attention of the consumer or adhering party</a:t>
            </a:r>
            <a:r>
              <a:rPr lang="en-CA" sz="2000" i="1" dirty="0"/>
              <a:t>, unless the other party proves that the consumer or adhering party otherwise knew of it.</a:t>
            </a:r>
            <a:endParaRPr lang="en-CA" sz="2000" dirty="0"/>
          </a:p>
          <a:p>
            <a:endParaRPr lang="en-CA" sz="2000" dirty="0"/>
          </a:p>
          <a:p>
            <a:r>
              <a:rPr lang="en-CA" sz="2000" dirty="0"/>
              <a:t>Include a direct one-click link with a toggle box or pop-up with ‘Accept’ click or ‘Scroll &amp; Accept’ function </a:t>
            </a:r>
          </a:p>
          <a:p>
            <a:pPr marL="0" indent="0">
              <a:buNone/>
            </a:pPr>
            <a:endParaRPr lang="en-CA" sz="2000" dirty="0"/>
          </a:p>
        </p:txBody>
      </p:sp>
      <p:sp>
        <p:nvSpPr>
          <p:cNvPr id="4" name="Footer Placeholder 3">
            <a:extLst>
              <a:ext uri="{FF2B5EF4-FFF2-40B4-BE49-F238E27FC236}">
                <a16:creationId xmlns:a16="http://schemas.microsoft.com/office/drawing/2014/main" id="{4FDDCB36-A652-4539-85BD-489F2E2D4913}"/>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382782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7CFE-B2B3-4EC7-8DE7-B394EF1D2072}"/>
              </a:ext>
            </a:extLst>
          </p:cNvPr>
          <p:cNvSpPr>
            <a:spLocks noGrp="1"/>
          </p:cNvSpPr>
          <p:nvPr>
            <p:ph type="title"/>
          </p:nvPr>
        </p:nvSpPr>
        <p:spPr/>
        <p:txBody>
          <a:bodyPr/>
          <a:lstStyle/>
          <a:p>
            <a:r>
              <a:rPr lang="en-CA" dirty="0"/>
              <a:t>Terms of Use Enforceabilty</a:t>
            </a:r>
            <a:br>
              <a:rPr lang="en-CA" dirty="0"/>
            </a:br>
            <a:r>
              <a:rPr lang="en-CA" dirty="0"/>
              <a:t>Jurisprudence Factors</a:t>
            </a:r>
          </a:p>
        </p:txBody>
      </p:sp>
      <p:sp>
        <p:nvSpPr>
          <p:cNvPr id="4" name="Footer Placeholder 3">
            <a:extLst>
              <a:ext uri="{FF2B5EF4-FFF2-40B4-BE49-F238E27FC236}">
                <a16:creationId xmlns:a16="http://schemas.microsoft.com/office/drawing/2014/main" id="{6D6055E6-D9F0-4DCE-A55A-6B14E2256740}"/>
              </a:ext>
            </a:extLst>
          </p:cNvPr>
          <p:cNvSpPr>
            <a:spLocks noGrp="1"/>
          </p:cNvSpPr>
          <p:nvPr>
            <p:ph type="ftr" sz="quarter" idx="11"/>
          </p:nvPr>
        </p:nvSpPr>
        <p:spPr/>
        <p:txBody>
          <a:bodyPr/>
          <a:lstStyle/>
          <a:p>
            <a:pPr>
              <a:defRPr/>
            </a:pPr>
            <a:r>
              <a:rPr lang="en-US"/>
              <a:t>Class 11</a:t>
            </a:r>
            <a:endParaRPr lang="en-US" dirty="0"/>
          </a:p>
        </p:txBody>
      </p:sp>
      <p:sp>
        <p:nvSpPr>
          <p:cNvPr id="5" name="Content Placeholder 4">
            <a:extLst>
              <a:ext uri="{FF2B5EF4-FFF2-40B4-BE49-F238E27FC236}">
                <a16:creationId xmlns:a16="http://schemas.microsoft.com/office/drawing/2014/main" id="{BA01BA79-C2C9-43DE-AFDC-7E097BC6D47F}"/>
              </a:ext>
            </a:extLst>
          </p:cNvPr>
          <p:cNvSpPr>
            <a:spLocks noGrp="1"/>
          </p:cNvSpPr>
          <p:nvPr>
            <p:ph idx="1"/>
          </p:nvPr>
        </p:nvSpPr>
        <p:spPr/>
        <p:txBody>
          <a:bodyPr/>
          <a:lstStyle/>
          <a:p>
            <a:r>
              <a:rPr lang="en-CA" dirty="0"/>
              <a:t>Visibility </a:t>
            </a:r>
            <a:r>
              <a:rPr lang="en-CA" dirty="0">
                <a:sym typeface="Wingdings" panose="05000000000000000000" pitchFamily="2" charset="2"/>
              </a:rPr>
              <a:t> </a:t>
            </a:r>
            <a:r>
              <a:rPr lang="en-CA" dirty="0"/>
              <a:t>IN YOUR FACE</a:t>
            </a:r>
          </a:p>
          <a:p>
            <a:r>
              <a:rPr lang="en-CA" dirty="0"/>
              <a:t>$$$</a:t>
            </a:r>
          </a:p>
          <a:p>
            <a:r>
              <a:rPr lang="en-CA" dirty="0"/>
              <a:t>Pre-checked box</a:t>
            </a:r>
          </a:p>
          <a:p>
            <a:r>
              <a:rPr lang="en-CA" dirty="0"/>
              <a:t>Contract law </a:t>
            </a:r>
            <a:r>
              <a:rPr lang="en-CA" dirty="0">
                <a:sym typeface="Wingdings" panose="05000000000000000000" pitchFamily="2" charset="2"/>
              </a:rPr>
              <a:t> meeting of the minds</a:t>
            </a:r>
          </a:p>
          <a:p>
            <a:r>
              <a:rPr lang="en-CA" dirty="0">
                <a:sym typeface="Wingdings" panose="05000000000000000000" pitchFamily="2" charset="2"/>
              </a:rPr>
              <a:t>Contract law  contracts of adhesion</a:t>
            </a:r>
          </a:p>
          <a:p>
            <a:pPr marL="0" indent="0">
              <a:buNone/>
            </a:pPr>
            <a:r>
              <a:rPr lang="en-CA" u="sng" dirty="0">
                <a:sym typeface="Wingdings" panose="05000000000000000000" pitchFamily="2" charset="2"/>
              </a:rPr>
              <a:t>Summary points</a:t>
            </a:r>
            <a:r>
              <a:rPr lang="en-CA" dirty="0">
                <a:sym typeface="Wingdings" panose="05000000000000000000" pitchFamily="2" charset="2"/>
              </a:rPr>
              <a:t>: </a:t>
            </a:r>
          </a:p>
          <a:p>
            <a:pPr marL="857250" lvl="1" indent="-457200">
              <a:buFont typeface="Wingdings" panose="05000000000000000000" pitchFamily="2" charset="2"/>
              <a:buChar char="§"/>
            </a:pPr>
            <a:r>
              <a:rPr lang="en-CA" dirty="0">
                <a:sym typeface="Wingdings" panose="05000000000000000000" pitchFamily="2" charset="2"/>
              </a:rPr>
              <a:t>very fact-specific</a:t>
            </a:r>
          </a:p>
          <a:p>
            <a:pPr marL="857250" lvl="1" indent="-457200">
              <a:buFont typeface="Wingdings" panose="05000000000000000000" pitchFamily="2" charset="2"/>
              <a:buChar char="§"/>
            </a:pPr>
            <a:r>
              <a:rPr lang="en-CA" dirty="0">
                <a:sym typeface="Wingdings" panose="05000000000000000000" pitchFamily="2" charset="2"/>
              </a:rPr>
              <a:t>positive act is good</a:t>
            </a:r>
            <a:endParaRPr lang="en-CA" dirty="0"/>
          </a:p>
          <a:p>
            <a:endParaRPr lang="en-CA" dirty="0"/>
          </a:p>
        </p:txBody>
      </p:sp>
    </p:spTree>
    <p:extLst>
      <p:ext uri="{BB962C8B-B14F-4D97-AF65-F5344CB8AC3E}">
        <p14:creationId xmlns:p14="http://schemas.microsoft.com/office/powerpoint/2010/main" val="203594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9C4C-36A8-4A48-860C-C5511A342516}"/>
              </a:ext>
            </a:extLst>
          </p:cNvPr>
          <p:cNvSpPr>
            <a:spLocks noGrp="1"/>
          </p:cNvSpPr>
          <p:nvPr>
            <p:ph type="title"/>
          </p:nvPr>
        </p:nvSpPr>
        <p:spPr/>
        <p:txBody>
          <a:bodyPr/>
          <a:lstStyle/>
          <a:p>
            <a:r>
              <a:rPr lang="en-CA" dirty="0"/>
              <a:t>Other announcements</a:t>
            </a:r>
          </a:p>
        </p:txBody>
      </p:sp>
      <p:sp>
        <p:nvSpPr>
          <p:cNvPr id="3" name="Content Placeholder 2">
            <a:extLst>
              <a:ext uri="{FF2B5EF4-FFF2-40B4-BE49-F238E27FC236}">
                <a16:creationId xmlns:a16="http://schemas.microsoft.com/office/drawing/2014/main" id="{C891D798-4CB7-4F36-B024-E478CB097783}"/>
              </a:ext>
            </a:extLst>
          </p:cNvPr>
          <p:cNvSpPr>
            <a:spLocks noGrp="1"/>
          </p:cNvSpPr>
          <p:nvPr>
            <p:ph idx="1"/>
          </p:nvPr>
        </p:nvSpPr>
        <p:spPr/>
        <p:txBody>
          <a:bodyPr/>
          <a:lstStyle/>
          <a:p>
            <a:pPr marL="0" indent="0">
              <a:buNone/>
            </a:pPr>
            <a:r>
              <a:rPr lang="en-CA" dirty="0"/>
              <a:t> </a:t>
            </a:r>
          </a:p>
        </p:txBody>
      </p:sp>
      <p:sp>
        <p:nvSpPr>
          <p:cNvPr id="4" name="Footer Placeholder 3">
            <a:extLst>
              <a:ext uri="{FF2B5EF4-FFF2-40B4-BE49-F238E27FC236}">
                <a16:creationId xmlns:a16="http://schemas.microsoft.com/office/drawing/2014/main" id="{5C3F18DE-1BF3-4382-9752-54BE84666AF8}"/>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367116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7CFE-B2B3-4EC7-8DE7-B394EF1D2072}"/>
              </a:ext>
            </a:extLst>
          </p:cNvPr>
          <p:cNvSpPr>
            <a:spLocks noGrp="1"/>
          </p:cNvSpPr>
          <p:nvPr>
            <p:ph type="title"/>
          </p:nvPr>
        </p:nvSpPr>
        <p:spPr/>
        <p:txBody>
          <a:bodyPr/>
          <a:lstStyle/>
          <a:p>
            <a:r>
              <a:rPr lang="en-CA" dirty="0"/>
              <a:t>Terms of Use Enforceabilty</a:t>
            </a:r>
            <a:br>
              <a:rPr lang="en-CA" dirty="0"/>
            </a:br>
            <a:r>
              <a:rPr lang="en-CA" dirty="0"/>
              <a:t>Jurisprudence Recall Class 3:</a:t>
            </a:r>
          </a:p>
        </p:txBody>
      </p:sp>
      <p:sp>
        <p:nvSpPr>
          <p:cNvPr id="4" name="Footer Placeholder 3">
            <a:extLst>
              <a:ext uri="{FF2B5EF4-FFF2-40B4-BE49-F238E27FC236}">
                <a16:creationId xmlns:a16="http://schemas.microsoft.com/office/drawing/2014/main" id="{6D6055E6-D9F0-4DCE-A55A-6B14E2256740}"/>
              </a:ext>
            </a:extLst>
          </p:cNvPr>
          <p:cNvSpPr>
            <a:spLocks noGrp="1"/>
          </p:cNvSpPr>
          <p:nvPr>
            <p:ph type="ftr" sz="quarter" idx="11"/>
          </p:nvPr>
        </p:nvSpPr>
        <p:spPr/>
        <p:txBody>
          <a:bodyPr/>
          <a:lstStyle/>
          <a:p>
            <a:pPr>
              <a:defRPr/>
            </a:pPr>
            <a:r>
              <a:rPr lang="en-US"/>
              <a:t>Class 11</a:t>
            </a:r>
            <a:endParaRPr lang="en-US" dirty="0"/>
          </a:p>
        </p:txBody>
      </p:sp>
      <p:sp>
        <p:nvSpPr>
          <p:cNvPr id="5" name="Content Placeholder 4">
            <a:extLst>
              <a:ext uri="{FF2B5EF4-FFF2-40B4-BE49-F238E27FC236}">
                <a16:creationId xmlns:a16="http://schemas.microsoft.com/office/drawing/2014/main" id="{BA01BA79-C2C9-43DE-AFDC-7E097BC6D47F}"/>
              </a:ext>
            </a:extLst>
          </p:cNvPr>
          <p:cNvSpPr>
            <a:spLocks noGrp="1"/>
          </p:cNvSpPr>
          <p:nvPr>
            <p:ph idx="1"/>
          </p:nvPr>
        </p:nvSpPr>
        <p:spPr/>
        <p:txBody>
          <a:bodyPr/>
          <a:lstStyle/>
          <a:p>
            <a:pPr marL="0" indent="0" algn="ctr">
              <a:buNone/>
            </a:pPr>
            <a:r>
              <a:rPr lang="en-US" sz="2000" b="1" i="1" dirty="0"/>
              <a:t>Demers c. Yahoo! Inc., </a:t>
            </a:r>
            <a:r>
              <a:rPr lang="en-US" sz="2000" b="1" dirty="0"/>
              <a:t>2017 QCCS 4154</a:t>
            </a:r>
          </a:p>
          <a:p>
            <a:pPr marL="0" indent="0" algn="ctr">
              <a:buNone/>
            </a:pPr>
            <a:r>
              <a:rPr lang="es-ES" sz="2000" b="1" i="1" dirty="0">
                <a:sym typeface="Wingdings" panose="05000000000000000000" pitchFamily="2" charset="2"/>
              </a:rPr>
              <a:t>eBay Canada c. Mofo </a:t>
            </a:r>
            <a:r>
              <a:rPr lang="es-ES" sz="2000" b="1" i="1" dirty="0" err="1">
                <a:sym typeface="Wingdings" panose="05000000000000000000" pitchFamily="2" charset="2"/>
              </a:rPr>
              <a:t>Moko</a:t>
            </a:r>
            <a:r>
              <a:rPr lang="es-ES" sz="2000" b="1" dirty="0">
                <a:sym typeface="Wingdings" panose="05000000000000000000" pitchFamily="2" charset="2"/>
              </a:rPr>
              <a:t>,</a:t>
            </a:r>
            <a:r>
              <a:rPr lang="es-ES" sz="2000" dirty="0">
                <a:sym typeface="Wingdings" panose="05000000000000000000" pitchFamily="2" charset="2"/>
              </a:rPr>
              <a:t> </a:t>
            </a:r>
            <a:r>
              <a:rPr lang="es-ES" sz="2000" b="1" dirty="0">
                <a:sym typeface="Wingdings" panose="05000000000000000000" pitchFamily="2" charset="2"/>
              </a:rPr>
              <a:t>2013 QCCA 1912</a:t>
            </a:r>
          </a:p>
          <a:p>
            <a:pPr marL="0" indent="0" algn="ctr">
              <a:buNone/>
            </a:pPr>
            <a:r>
              <a:rPr lang="en-CA" sz="2000" dirty="0">
                <a:sym typeface="Wingdings" panose="05000000000000000000" pitchFamily="2" charset="2"/>
              </a:rPr>
              <a:t>(territorial jurisdiction cases)</a:t>
            </a:r>
          </a:p>
          <a:p>
            <a:pPr marL="0" indent="0">
              <a:buNone/>
            </a:pPr>
            <a:r>
              <a:rPr lang="en-CA" sz="2000" dirty="0">
                <a:sym typeface="Wingdings" panose="05000000000000000000" pitchFamily="2" charset="2"/>
              </a:rPr>
              <a:t> Enforceability of choice of forum clauses for Quebec users</a:t>
            </a:r>
            <a:endParaRPr lang="en-CA" sz="2000" dirty="0"/>
          </a:p>
          <a:p>
            <a:pPr marL="0" indent="0">
              <a:buNone/>
            </a:pPr>
            <a:endParaRPr lang="en-US" sz="2000" dirty="0"/>
          </a:p>
          <a:p>
            <a:pPr marL="0" indent="0">
              <a:buNone/>
            </a:pPr>
            <a:r>
              <a:rPr lang="en-US" sz="2000" dirty="0"/>
              <a:t>“</a:t>
            </a:r>
            <a:r>
              <a:rPr lang="fr-FR" sz="2000" dirty="0"/>
              <a:t>L’article 3149 C.c.Q. donne compétence aux tribunaux du Québec pour décider d’une action fondée sur un </a:t>
            </a:r>
            <a:r>
              <a:rPr lang="fr-FR" sz="2000" b="1" dirty="0"/>
              <a:t>contrat de consommation</a:t>
            </a:r>
            <a:r>
              <a:rPr lang="en-US" sz="2000" dirty="0"/>
              <a:t>”</a:t>
            </a:r>
          </a:p>
          <a:p>
            <a:pPr marL="0" indent="0">
              <a:buNone/>
            </a:pPr>
            <a:endParaRPr lang="en-US" sz="2000" dirty="0"/>
          </a:p>
          <a:p>
            <a:pPr>
              <a:buFont typeface="Wingdings" panose="05000000000000000000" pitchFamily="2" charset="2"/>
              <a:buChar char="à"/>
            </a:pPr>
            <a:r>
              <a:rPr lang="en-US" sz="2000" dirty="0">
                <a:sym typeface="Wingdings" panose="05000000000000000000" pitchFamily="2" charset="2"/>
              </a:rPr>
              <a:t>Can be a </a:t>
            </a:r>
            <a:r>
              <a:rPr lang="en-US" sz="2000" dirty="0"/>
              <a:t>consumer contract even if it’s a </a:t>
            </a:r>
            <a:r>
              <a:rPr lang="en-US" sz="2000" b="1" dirty="0"/>
              <a:t>free</a:t>
            </a:r>
            <a:r>
              <a:rPr lang="en-US" sz="2000" dirty="0"/>
              <a:t> service</a:t>
            </a:r>
          </a:p>
          <a:p>
            <a:pPr>
              <a:buFont typeface="Wingdings" panose="05000000000000000000" pitchFamily="2" charset="2"/>
              <a:buChar char="à"/>
            </a:pPr>
            <a:r>
              <a:rPr lang="en-US" sz="2000" dirty="0"/>
              <a:t>As Terms are a consumer contract, many other provisions could be unenforceable, e.g. Disclaimer of Warranties, Limitation of Liability (see Quebec </a:t>
            </a:r>
            <a:r>
              <a:rPr lang="en-US" sz="2000" i="1" dirty="0"/>
              <a:t>Consumer Protection Act</a:t>
            </a:r>
            <a:r>
              <a:rPr lang="en-US" sz="2000" dirty="0"/>
              <a:t>)</a:t>
            </a:r>
          </a:p>
          <a:p>
            <a:pPr marL="0" indent="0">
              <a:buNone/>
            </a:pPr>
            <a:endParaRPr lang="en-CA" sz="2000" dirty="0"/>
          </a:p>
        </p:txBody>
      </p:sp>
    </p:spTree>
    <p:extLst>
      <p:ext uri="{BB962C8B-B14F-4D97-AF65-F5344CB8AC3E}">
        <p14:creationId xmlns:p14="http://schemas.microsoft.com/office/powerpoint/2010/main" val="3812034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E1A6-8F35-400D-893F-C7750B799143}"/>
              </a:ext>
            </a:extLst>
          </p:cNvPr>
          <p:cNvSpPr>
            <a:spLocks noGrp="1"/>
          </p:cNvSpPr>
          <p:nvPr>
            <p:ph type="title"/>
          </p:nvPr>
        </p:nvSpPr>
        <p:spPr/>
        <p:txBody>
          <a:bodyPr/>
          <a:lstStyle/>
          <a:p>
            <a:r>
              <a:rPr lang="en-CA" dirty="0"/>
              <a:t>UNCITRAL</a:t>
            </a:r>
          </a:p>
        </p:txBody>
      </p:sp>
      <p:sp>
        <p:nvSpPr>
          <p:cNvPr id="3" name="Content Placeholder 2">
            <a:extLst>
              <a:ext uri="{FF2B5EF4-FFF2-40B4-BE49-F238E27FC236}">
                <a16:creationId xmlns:a16="http://schemas.microsoft.com/office/drawing/2014/main" id="{CA9AA970-36CC-4D4E-82D9-069E79730730}"/>
              </a:ext>
            </a:extLst>
          </p:cNvPr>
          <p:cNvSpPr>
            <a:spLocks noGrp="1"/>
          </p:cNvSpPr>
          <p:nvPr>
            <p:ph idx="1"/>
          </p:nvPr>
        </p:nvSpPr>
        <p:spPr/>
        <p:txBody>
          <a:bodyPr/>
          <a:lstStyle/>
          <a:p>
            <a:pPr marL="0" indent="0">
              <a:buNone/>
            </a:pPr>
            <a:r>
              <a:rPr lang="en-CA" i="1" dirty="0"/>
              <a:t>United Nations Commission on International Trade Law</a:t>
            </a:r>
          </a:p>
          <a:p>
            <a:pPr marL="0" indent="0">
              <a:buNone/>
            </a:pPr>
            <a:endParaRPr lang="en-CA" dirty="0"/>
          </a:p>
          <a:p>
            <a:r>
              <a:rPr lang="en-CA" dirty="0"/>
              <a:t>Conventions!</a:t>
            </a:r>
          </a:p>
          <a:p>
            <a:r>
              <a:rPr lang="en-CA" dirty="0"/>
              <a:t>Model laws!</a:t>
            </a:r>
          </a:p>
          <a:p>
            <a:pPr marL="0" indent="0">
              <a:buNone/>
            </a:pPr>
            <a:endParaRPr lang="en-CA" i="1" dirty="0"/>
          </a:p>
          <a:p>
            <a:pPr marL="0" indent="0">
              <a:buNone/>
            </a:pPr>
            <a:endParaRPr lang="en-CA" dirty="0"/>
          </a:p>
        </p:txBody>
      </p:sp>
      <p:sp>
        <p:nvSpPr>
          <p:cNvPr id="4" name="Footer Placeholder 3">
            <a:extLst>
              <a:ext uri="{FF2B5EF4-FFF2-40B4-BE49-F238E27FC236}">
                <a16:creationId xmlns:a16="http://schemas.microsoft.com/office/drawing/2014/main" id="{0164C1B6-BBB4-4B38-A29C-EF54CA04B5D0}"/>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512084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2E1A6-8F35-400D-893F-C7750B799143}"/>
              </a:ext>
            </a:extLst>
          </p:cNvPr>
          <p:cNvSpPr>
            <a:spLocks noGrp="1"/>
          </p:cNvSpPr>
          <p:nvPr>
            <p:ph type="title"/>
          </p:nvPr>
        </p:nvSpPr>
        <p:spPr/>
        <p:txBody>
          <a:bodyPr/>
          <a:lstStyle/>
          <a:p>
            <a:r>
              <a:rPr lang="en-CA" dirty="0"/>
              <a:t>UNCITRAL</a:t>
            </a:r>
          </a:p>
        </p:txBody>
      </p:sp>
      <p:sp>
        <p:nvSpPr>
          <p:cNvPr id="3" name="Content Placeholder 2">
            <a:extLst>
              <a:ext uri="{FF2B5EF4-FFF2-40B4-BE49-F238E27FC236}">
                <a16:creationId xmlns:a16="http://schemas.microsoft.com/office/drawing/2014/main" id="{CA9AA970-36CC-4D4E-82D9-069E79730730}"/>
              </a:ext>
            </a:extLst>
          </p:cNvPr>
          <p:cNvSpPr>
            <a:spLocks noGrp="1"/>
          </p:cNvSpPr>
          <p:nvPr>
            <p:ph idx="1"/>
          </p:nvPr>
        </p:nvSpPr>
        <p:spPr/>
        <p:txBody>
          <a:bodyPr/>
          <a:lstStyle/>
          <a:p>
            <a:r>
              <a:rPr lang="en-CA" sz="2800" dirty="0"/>
              <a:t>Arbitration rules and Model Law on International Commercial Arbitration</a:t>
            </a:r>
          </a:p>
          <a:p>
            <a:r>
              <a:rPr lang="en-CA" sz="2800" dirty="0"/>
              <a:t>United Nations Convention on Contracts for the International Sale of Goods</a:t>
            </a:r>
          </a:p>
          <a:p>
            <a:r>
              <a:rPr lang="en-CA" sz="2800" dirty="0"/>
              <a:t>United Nations Convention on the Use of Electronic Communications in International Contracts</a:t>
            </a:r>
          </a:p>
          <a:p>
            <a:r>
              <a:rPr lang="en-CA" sz="2800" dirty="0"/>
              <a:t>UNCITRAL Model Law on Electronic Signatures</a:t>
            </a:r>
          </a:p>
          <a:p>
            <a:r>
              <a:rPr lang="en-CA" sz="2800" b="1" dirty="0"/>
              <a:t>UNCITRAL Model Law on Electronic Commerce</a:t>
            </a:r>
          </a:p>
          <a:p>
            <a:pPr marL="0" indent="0">
              <a:buNone/>
            </a:pPr>
            <a:endParaRPr lang="en-CA" sz="2800" dirty="0"/>
          </a:p>
        </p:txBody>
      </p:sp>
      <p:sp>
        <p:nvSpPr>
          <p:cNvPr id="4" name="Footer Placeholder 3">
            <a:extLst>
              <a:ext uri="{FF2B5EF4-FFF2-40B4-BE49-F238E27FC236}">
                <a16:creationId xmlns:a16="http://schemas.microsoft.com/office/drawing/2014/main" id="{0164C1B6-BBB4-4B38-A29C-EF54CA04B5D0}"/>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6808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ABBA2-E054-41AD-B487-A21ADD78529B}"/>
              </a:ext>
            </a:extLst>
          </p:cNvPr>
          <p:cNvSpPr>
            <a:spLocks noGrp="1"/>
          </p:cNvSpPr>
          <p:nvPr>
            <p:ph type="title"/>
          </p:nvPr>
        </p:nvSpPr>
        <p:spPr/>
        <p:txBody>
          <a:bodyPr/>
          <a:lstStyle/>
          <a:p>
            <a:r>
              <a:rPr lang="en-CA" dirty="0"/>
              <a:t>E-Comm Laws in Canada</a:t>
            </a:r>
          </a:p>
        </p:txBody>
      </p:sp>
      <p:sp>
        <p:nvSpPr>
          <p:cNvPr id="3" name="Content Placeholder 2">
            <a:extLst>
              <a:ext uri="{FF2B5EF4-FFF2-40B4-BE49-F238E27FC236}">
                <a16:creationId xmlns:a16="http://schemas.microsoft.com/office/drawing/2014/main" id="{91929792-D438-4E51-AEB7-8E1C397B87FB}"/>
              </a:ext>
            </a:extLst>
          </p:cNvPr>
          <p:cNvSpPr>
            <a:spLocks noGrp="1"/>
          </p:cNvSpPr>
          <p:nvPr>
            <p:ph idx="1"/>
          </p:nvPr>
        </p:nvSpPr>
        <p:spPr/>
        <p:txBody>
          <a:bodyPr/>
          <a:lstStyle/>
          <a:p>
            <a:r>
              <a:rPr lang="en-CA" dirty="0"/>
              <a:t>All common law provinces based on UNCITRAL model law</a:t>
            </a:r>
          </a:p>
          <a:p>
            <a:pPr lvl="1"/>
            <a:r>
              <a:rPr lang="en-CA" dirty="0"/>
              <a:t>e.g. </a:t>
            </a:r>
            <a:r>
              <a:rPr lang="en-CA" i="1" dirty="0"/>
              <a:t>Electronic Commerce Act</a:t>
            </a:r>
            <a:r>
              <a:rPr lang="en-CA" dirty="0"/>
              <a:t>, S.O. 2000, c. 17</a:t>
            </a:r>
          </a:p>
          <a:p>
            <a:r>
              <a:rPr lang="en-CA" dirty="0"/>
              <a:t>Quebec – </a:t>
            </a:r>
            <a:r>
              <a:rPr lang="en-CA" i="1" dirty="0"/>
              <a:t>An Act  to  Establish  a  Legal  Framework  for  Information  Technology</a:t>
            </a:r>
            <a:r>
              <a:rPr lang="en-CA" dirty="0"/>
              <a:t>, </a:t>
            </a:r>
            <a:r>
              <a:rPr lang="en-CA" sz="2400" dirty="0"/>
              <a:t>R.S.Q., </a:t>
            </a:r>
            <a:r>
              <a:rPr lang="en-CA" sz="2400" dirty="0" err="1"/>
              <a:t>ch.</a:t>
            </a:r>
            <a:r>
              <a:rPr lang="en-CA" sz="2400" dirty="0"/>
              <a:t> C-1.1</a:t>
            </a:r>
            <a:r>
              <a:rPr lang="en-CA" sz="2800" dirty="0"/>
              <a:t> </a:t>
            </a:r>
            <a:r>
              <a:rPr lang="en-CA" sz="2800" dirty="0">
                <a:sym typeface="Wingdings" panose="05000000000000000000" pitchFamily="2" charset="2"/>
              </a:rPr>
              <a:t> </a:t>
            </a:r>
            <a:r>
              <a:rPr lang="en-CA" sz="2800" b="1" dirty="0">
                <a:sym typeface="Wingdings" panose="05000000000000000000" pitchFamily="2" charset="2"/>
              </a:rPr>
              <a:t>DOCUMENTS</a:t>
            </a:r>
            <a:endParaRPr lang="en-CA" sz="2400" b="1" dirty="0"/>
          </a:p>
          <a:p>
            <a:r>
              <a:rPr lang="en-CA" dirty="0"/>
              <a:t>Quebec – Distance Contracts (ss. 54.1 ff.) in the  </a:t>
            </a:r>
            <a:r>
              <a:rPr lang="en-CA" i="1" dirty="0"/>
              <a:t>Consumer Protection Act</a:t>
            </a:r>
            <a:r>
              <a:rPr lang="en-CA" dirty="0"/>
              <a:t>, </a:t>
            </a:r>
            <a:r>
              <a:rPr lang="en-CA" sz="2400" dirty="0"/>
              <a:t>R.S.Q. Ch. P-40.1</a:t>
            </a:r>
          </a:p>
        </p:txBody>
      </p:sp>
      <p:sp>
        <p:nvSpPr>
          <p:cNvPr id="4" name="Footer Placeholder 3">
            <a:extLst>
              <a:ext uri="{FF2B5EF4-FFF2-40B4-BE49-F238E27FC236}">
                <a16:creationId xmlns:a16="http://schemas.microsoft.com/office/drawing/2014/main" id="{6178F430-DD79-408D-9287-3CE4FC66613B}"/>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4263111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A86B-0D56-4F9A-8F52-55D967CA59C9}"/>
              </a:ext>
            </a:extLst>
          </p:cNvPr>
          <p:cNvSpPr>
            <a:spLocks noGrp="1"/>
          </p:cNvSpPr>
          <p:nvPr>
            <p:ph type="title"/>
          </p:nvPr>
        </p:nvSpPr>
        <p:spPr/>
        <p:txBody>
          <a:bodyPr/>
          <a:lstStyle/>
          <a:p>
            <a:r>
              <a:rPr lang="en-CA" dirty="0"/>
              <a:t>App EULA Requirements</a:t>
            </a:r>
          </a:p>
        </p:txBody>
      </p:sp>
      <p:sp>
        <p:nvSpPr>
          <p:cNvPr id="3" name="Text Placeholder 2">
            <a:extLst>
              <a:ext uri="{FF2B5EF4-FFF2-40B4-BE49-F238E27FC236}">
                <a16:creationId xmlns:a16="http://schemas.microsoft.com/office/drawing/2014/main" id="{2B7CC8D9-2A2F-46FD-9C73-4B37F0DEB418}"/>
              </a:ext>
            </a:extLst>
          </p:cNvPr>
          <p:cNvSpPr>
            <a:spLocks noGrp="1"/>
          </p:cNvSpPr>
          <p:nvPr>
            <p:ph type="body" idx="1"/>
          </p:nvPr>
        </p:nvSpPr>
        <p:spPr/>
        <p:txBody>
          <a:bodyPr/>
          <a:lstStyle/>
          <a:p>
            <a:r>
              <a:rPr lang="en-CA" dirty="0"/>
              <a:t>iOS</a:t>
            </a:r>
          </a:p>
        </p:txBody>
      </p:sp>
      <p:sp>
        <p:nvSpPr>
          <p:cNvPr id="4" name="Content Placeholder 3">
            <a:extLst>
              <a:ext uri="{FF2B5EF4-FFF2-40B4-BE49-F238E27FC236}">
                <a16:creationId xmlns:a16="http://schemas.microsoft.com/office/drawing/2014/main" id="{24803A4C-DB01-4907-99CD-74FD33383C7E}"/>
              </a:ext>
            </a:extLst>
          </p:cNvPr>
          <p:cNvSpPr>
            <a:spLocks noGrp="1"/>
          </p:cNvSpPr>
          <p:nvPr>
            <p:ph sz="half" idx="2"/>
          </p:nvPr>
        </p:nvSpPr>
        <p:spPr/>
        <p:txBody>
          <a:bodyPr/>
          <a:lstStyle/>
          <a:p>
            <a:pPr lvl="0"/>
            <a:r>
              <a:rPr lang="en-GB" sz="600" dirty="0"/>
              <a:t>You acknowledge and agree that (</a:t>
            </a:r>
            <a:r>
              <a:rPr lang="en-GB" sz="600" dirty="0" err="1"/>
              <a:t>i</a:t>
            </a:r>
            <a:r>
              <a:rPr lang="en-GB" sz="600" dirty="0"/>
              <a:t>) these TOU are concluded between you and Student Republic only, and not Apple, and (ii) Student Republic, not Apple, is solely responsible for the Application and content thereof. Your use of the Application must comply with the </a:t>
            </a:r>
            <a:r>
              <a:rPr lang="en-GB" sz="600" u="sng" dirty="0">
                <a:hlinkClick r:id="rId3"/>
              </a:rPr>
              <a:t>Apple App Store Terms and Conditions</a:t>
            </a:r>
            <a:r>
              <a:rPr lang="en-GB" sz="600" dirty="0"/>
              <a:t>, which you are responsible to review from time to time.</a:t>
            </a:r>
            <a:endParaRPr lang="en-CA" sz="600" dirty="0"/>
          </a:p>
          <a:p>
            <a:pPr marL="0" indent="0">
              <a:buNone/>
            </a:pPr>
            <a:endParaRPr lang="en-CA" sz="600" dirty="0"/>
          </a:p>
          <a:p>
            <a:pPr lvl="0"/>
            <a:r>
              <a:rPr lang="en-GB" sz="600" dirty="0"/>
              <a:t>You acknowledge that Apple has no obligation whatsoever to furnish any maintenance and support Services with respect to the Application.</a:t>
            </a:r>
            <a:endParaRPr lang="en-CA" sz="600" dirty="0"/>
          </a:p>
          <a:p>
            <a:pPr marL="0" indent="0">
              <a:buNone/>
            </a:pPr>
            <a:endParaRPr lang="en-CA" sz="600" dirty="0"/>
          </a:p>
          <a:p>
            <a:pPr lvl="0"/>
            <a:r>
              <a:rPr lang="en-GB" sz="600" dirty="0"/>
              <a:t>Apple will have no warranty obligation whatsoever with respect to the Application. As between Student Republic and Apple, any other claims, losses, liabilities, damages, costs or expenses attributable to any failure to conform to any warranty will be the sole responsibility of Student Republic, or as further specified and limited hereinafter.</a:t>
            </a:r>
            <a:endParaRPr lang="en-CA" sz="600" dirty="0"/>
          </a:p>
          <a:p>
            <a:pPr marL="0" indent="0">
              <a:buNone/>
            </a:pPr>
            <a:endParaRPr lang="en-CA" sz="600" dirty="0"/>
          </a:p>
          <a:p>
            <a:pPr lvl="0"/>
            <a:r>
              <a:rPr lang="en-GB" sz="600" dirty="0"/>
              <a:t>You and Student Republic acknowledge that, as between Student Republic and Apple, Apple is not responsible for addressing any claims you have or any claims of any third party relating to the Application or your possession and use of the Application, including, but not limited to: (</a:t>
            </a:r>
            <a:r>
              <a:rPr lang="en-GB" sz="600" dirty="0" err="1"/>
              <a:t>i</a:t>
            </a:r>
            <a:r>
              <a:rPr lang="en-GB" sz="600" dirty="0"/>
              <a:t>) product liability claims; (ii) any claim that the Application fails to conform to any applicable legal or regulatory requirement; and (iii) claims arising under consumer protection or similar legislation.</a:t>
            </a:r>
            <a:endParaRPr lang="en-CA" sz="600" dirty="0"/>
          </a:p>
          <a:p>
            <a:pPr marL="0" indent="0">
              <a:buNone/>
            </a:pPr>
            <a:endParaRPr lang="en-CA" sz="600" dirty="0"/>
          </a:p>
          <a:p>
            <a:pPr lvl="0"/>
            <a:r>
              <a:rPr lang="en-GB" sz="600" dirty="0"/>
              <a:t>You and Student Republic acknowledge that, in the event of any third party claim that the Application or your possession and use of the Application infringes that third party’s intellectual property rights, Student Republic, not Apple, shall be solely responsible for the investigation, </a:t>
            </a:r>
            <a:r>
              <a:rPr lang="en-GB" sz="600" dirty="0" err="1"/>
              <a:t>defense</a:t>
            </a:r>
            <a:r>
              <a:rPr lang="en-GB" sz="600" dirty="0"/>
              <a:t>, settlement and discharge of any such intellectual property infringement claim, as specified in section 3 above and elsewhere in this TOU.</a:t>
            </a:r>
            <a:endParaRPr lang="en-CA" sz="600" dirty="0"/>
          </a:p>
          <a:p>
            <a:pPr marL="0" indent="0">
              <a:buNone/>
            </a:pPr>
            <a:endParaRPr lang="en-CA" sz="600" dirty="0"/>
          </a:p>
          <a:p>
            <a:pPr lvl="0"/>
            <a:r>
              <a:rPr lang="en-GB" sz="600" dirty="0"/>
              <a:t>You and Student Republic acknowledge and agree that Apple, and Apple’s subsidiaries, are third party beneficiaries of these TOU as related to your license of the Application, and that, upon your acceptance of these TOU, Apple will have the right (and will be deemed to have accepted the right) to enforce these TOU as related to your license of the Application against you as a third-party beneficiary thereof.</a:t>
            </a:r>
            <a:endParaRPr lang="en-CA" sz="600" dirty="0"/>
          </a:p>
          <a:p>
            <a:pPr marL="0" indent="0">
              <a:buNone/>
            </a:pPr>
            <a:endParaRPr lang="en-CA" sz="600" dirty="0"/>
          </a:p>
          <a:p>
            <a:pPr lvl="0"/>
            <a:r>
              <a:rPr lang="en-GB" sz="600" dirty="0"/>
              <a:t>You acknowledge that (</a:t>
            </a:r>
            <a:r>
              <a:rPr lang="en-GB" sz="600" dirty="0" err="1"/>
              <a:t>i</a:t>
            </a:r>
            <a:r>
              <a:rPr lang="en-GB" sz="600" dirty="0"/>
              <a:t>) you are not located in a country that is subject to a U.S. Government embargo, or that has been designated by the U.S. Government as a “terrorist supporting” country; and (ii) you are not listed on any U.S. Government list of prohibited or restricted parties.</a:t>
            </a:r>
            <a:endParaRPr lang="en-CA" sz="600" dirty="0"/>
          </a:p>
          <a:p>
            <a:pPr marL="0" indent="0">
              <a:buNone/>
            </a:pPr>
            <a:endParaRPr lang="en-CA" sz="600" dirty="0"/>
          </a:p>
          <a:p>
            <a:pPr lvl="0"/>
            <a:r>
              <a:rPr lang="en-GB" sz="600" dirty="0"/>
              <a:t>Without limiting any other of these TOU, you must comply with all applicable third party terms of agreement when using the Application.</a:t>
            </a:r>
            <a:endParaRPr lang="en-CA" sz="600" dirty="0"/>
          </a:p>
          <a:p>
            <a:pPr marL="0" indent="0">
              <a:buNone/>
            </a:pPr>
            <a:endParaRPr lang="en-CA" sz="600" dirty="0"/>
          </a:p>
          <a:p>
            <a:pPr lvl="0"/>
            <a:r>
              <a:rPr lang="en-GB" sz="600" dirty="0"/>
              <a:t>You acknowledge that updates to the iOS Application are subject to the approval of Apple, and Student Republic and its affiliates, and their respective shareholders, officers, directors, employees, agents, partners, principals, representatives, successors and assigns (collectively “</a:t>
            </a:r>
            <a:r>
              <a:rPr lang="en-GB" sz="600" b="1" dirty="0"/>
              <a:t>Representatives</a:t>
            </a:r>
            <a:r>
              <a:rPr lang="en-GB" sz="600" dirty="0"/>
              <a:t>”) shall not be held responsible for any losses or damages, direct or indirect, pecuniary or non-pecuniary, resulting from any delay in the approval of updates by Apple.</a:t>
            </a:r>
            <a:endParaRPr lang="en-CA" sz="600" dirty="0"/>
          </a:p>
          <a:p>
            <a:endParaRPr lang="en-CA" sz="600" dirty="0"/>
          </a:p>
        </p:txBody>
      </p:sp>
      <p:sp>
        <p:nvSpPr>
          <p:cNvPr id="5" name="Text Placeholder 4">
            <a:extLst>
              <a:ext uri="{FF2B5EF4-FFF2-40B4-BE49-F238E27FC236}">
                <a16:creationId xmlns:a16="http://schemas.microsoft.com/office/drawing/2014/main" id="{81F11EDC-A19B-46D4-9E30-57EDA6FD3E75}"/>
              </a:ext>
            </a:extLst>
          </p:cNvPr>
          <p:cNvSpPr>
            <a:spLocks noGrp="1"/>
          </p:cNvSpPr>
          <p:nvPr>
            <p:ph type="body" sz="quarter" idx="3"/>
          </p:nvPr>
        </p:nvSpPr>
        <p:spPr/>
        <p:txBody>
          <a:bodyPr/>
          <a:lstStyle/>
          <a:p>
            <a:r>
              <a:rPr lang="en-CA" dirty="0"/>
              <a:t>Android</a:t>
            </a:r>
          </a:p>
        </p:txBody>
      </p:sp>
      <p:sp>
        <p:nvSpPr>
          <p:cNvPr id="6" name="Content Placeholder 5">
            <a:extLst>
              <a:ext uri="{FF2B5EF4-FFF2-40B4-BE49-F238E27FC236}">
                <a16:creationId xmlns:a16="http://schemas.microsoft.com/office/drawing/2014/main" id="{759521FC-093B-43C6-8DA7-4E3DC0099569}"/>
              </a:ext>
            </a:extLst>
          </p:cNvPr>
          <p:cNvSpPr>
            <a:spLocks noGrp="1"/>
          </p:cNvSpPr>
          <p:nvPr>
            <p:ph sz="quarter" idx="4"/>
          </p:nvPr>
        </p:nvSpPr>
        <p:spPr/>
        <p:txBody>
          <a:bodyPr/>
          <a:lstStyle/>
          <a:p>
            <a:r>
              <a:rPr lang="en-CA" dirty="0"/>
              <a:t> </a:t>
            </a:r>
          </a:p>
        </p:txBody>
      </p:sp>
      <p:sp>
        <p:nvSpPr>
          <p:cNvPr id="7" name="Footer Placeholder 6">
            <a:extLst>
              <a:ext uri="{FF2B5EF4-FFF2-40B4-BE49-F238E27FC236}">
                <a16:creationId xmlns:a16="http://schemas.microsoft.com/office/drawing/2014/main" id="{F75F649D-C72E-4B02-92E2-07EB418AAF59}"/>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593385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1F1B-4552-4238-BF24-C0CBC7820016}"/>
              </a:ext>
            </a:extLst>
          </p:cNvPr>
          <p:cNvSpPr>
            <a:spLocks noGrp="1"/>
          </p:cNvSpPr>
          <p:nvPr>
            <p:ph type="title"/>
          </p:nvPr>
        </p:nvSpPr>
        <p:spPr/>
        <p:txBody>
          <a:bodyPr/>
          <a:lstStyle/>
          <a:p>
            <a:r>
              <a:rPr lang="en-CA" dirty="0"/>
              <a:t>So you </a:t>
            </a:r>
            <a:r>
              <a:rPr lang="en-CA" dirty="0" err="1"/>
              <a:t>wanna</a:t>
            </a:r>
            <a:r>
              <a:rPr lang="en-CA" dirty="0"/>
              <a:t> be a lawyer?</a:t>
            </a:r>
          </a:p>
        </p:txBody>
      </p:sp>
      <p:sp>
        <p:nvSpPr>
          <p:cNvPr id="3" name="Footer Placeholder 2">
            <a:extLst>
              <a:ext uri="{FF2B5EF4-FFF2-40B4-BE49-F238E27FC236}">
                <a16:creationId xmlns:a16="http://schemas.microsoft.com/office/drawing/2014/main" id="{C32D65E2-0B62-4452-8F87-2CFE843DF31D}"/>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102578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F2C8D2D-66A6-479A-9C13-23927A63BAE6}"/>
              </a:ext>
            </a:extLst>
          </p:cNvPr>
          <p:cNvSpPr>
            <a:spLocks noGrp="1"/>
          </p:cNvSpPr>
          <p:nvPr>
            <p:ph type="ftr" sz="quarter" idx="11"/>
          </p:nvPr>
        </p:nvSpPr>
        <p:spPr/>
        <p:txBody>
          <a:bodyPr/>
          <a:lstStyle/>
          <a:p>
            <a:pPr>
              <a:defRPr/>
            </a:pPr>
            <a:r>
              <a:rPr lang="en-US"/>
              <a:t>Class 11</a:t>
            </a:r>
            <a:endParaRPr lang="en-US" dirty="0"/>
          </a:p>
        </p:txBody>
      </p:sp>
      <p:sp>
        <p:nvSpPr>
          <p:cNvPr id="2" name="Title 1">
            <a:extLst>
              <a:ext uri="{FF2B5EF4-FFF2-40B4-BE49-F238E27FC236}">
                <a16:creationId xmlns:a16="http://schemas.microsoft.com/office/drawing/2014/main" id="{DE1EEFCE-E78F-4325-B433-217F6DF5CCEE}"/>
              </a:ext>
            </a:extLst>
          </p:cNvPr>
          <p:cNvSpPr>
            <a:spLocks noGrp="1"/>
          </p:cNvSpPr>
          <p:nvPr>
            <p:ph type="title" idx="4294967295"/>
          </p:nvPr>
        </p:nvSpPr>
        <p:spPr>
          <a:xfrm>
            <a:off x="0" y="274638"/>
            <a:ext cx="8229600" cy="1143000"/>
          </a:xfrm>
        </p:spPr>
        <p:txBody>
          <a:bodyPr/>
          <a:lstStyle/>
          <a:p>
            <a:r>
              <a:rPr lang="en-CA" dirty="0"/>
              <a:t>Cybersecurity for lawyers</a:t>
            </a:r>
          </a:p>
        </p:txBody>
      </p:sp>
      <p:sp>
        <p:nvSpPr>
          <p:cNvPr id="5" name="Title 1">
            <a:extLst>
              <a:ext uri="{FF2B5EF4-FFF2-40B4-BE49-F238E27FC236}">
                <a16:creationId xmlns:a16="http://schemas.microsoft.com/office/drawing/2014/main" id="{05AF1C2D-C709-46C5-9A0C-E2E0664DF8EB}"/>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endParaRPr lang="en-CA" dirty="0"/>
          </a:p>
        </p:txBody>
      </p:sp>
      <p:sp>
        <p:nvSpPr>
          <p:cNvPr id="6" name="Content Placeholder 2">
            <a:extLst>
              <a:ext uri="{FF2B5EF4-FFF2-40B4-BE49-F238E27FC236}">
                <a16:creationId xmlns:a16="http://schemas.microsoft.com/office/drawing/2014/main" id="{4901AFB9-F8FE-454F-BFB8-CA271A036E0F}"/>
              </a:ext>
            </a:extLst>
          </p:cNvPr>
          <p:cNvSpPr txBox="1">
            <a:spLocks/>
          </p:cNvSpPr>
          <p:nvPr/>
        </p:nvSpPr>
        <p:spPr bwMode="auto">
          <a:xfrm>
            <a:off x="462910" y="14540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CA"/>
              <a:t> </a:t>
            </a:r>
            <a:endParaRPr lang="en-CA" dirty="0"/>
          </a:p>
        </p:txBody>
      </p:sp>
      <p:sp>
        <p:nvSpPr>
          <p:cNvPr id="7" name="Footer Placeholder 3">
            <a:extLst>
              <a:ext uri="{FF2B5EF4-FFF2-40B4-BE49-F238E27FC236}">
                <a16:creationId xmlns:a16="http://schemas.microsoft.com/office/drawing/2014/main" id="{2C554C9A-3F10-4A50-BD1F-AEA96A79BC47}"/>
              </a:ext>
            </a:extLst>
          </p:cNvPr>
          <p:cNvSpPr txBox="1">
            <a:spLocks/>
          </p:cNvSpPr>
          <p:nvPr/>
        </p:nvSpPr>
        <p:spPr>
          <a:xfrm>
            <a:off x="2987675" y="5831759"/>
            <a:ext cx="3313113" cy="889717"/>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600" i="1"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sz="2400" b="1" i="0" dirty="0"/>
              <a:t>Regulated industry</a:t>
            </a:r>
          </a:p>
        </p:txBody>
      </p:sp>
      <p:cxnSp>
        <p:nvCxnSpPr>
          <p:cNvPr id="8" name="Straight Arrow Connector 7">
            <a:extLst>
              <a:ext uri="{FF2B5EF4-FFF2-40B4-BE49-F238E27FC236}">
                <a16:creationId xmlns:a16="http://schemas.microsoft.com/office/drawing/2014/main" id="{A92681A0-2ED7-4CCC-B140-8BCCB8241F24}"/>
              </a:ext>
            </a:extLst>
          </p:cNvPr>
          <p:cNvCxnSpPr/>
          <p:nvPr/>
        </p:nvCxnSpPr>
        <p:spPr>
          <a:xfrm>
            <a:off x="1079612" y="3717032"/>
            <a:ext cx="698477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618020E-5626-4192-9BA1-8A3E3922D4B8}"/>
              </a:ext>
            </a:extLst>
          </p:cNvPr>
          <p:cNvCxnSpPr>
            <a:cxnSpLocks/>
            <a:endCxn id="6" idx="0"/>
          </p:cNvCxnSpPr>
          <p:nvPr/>
        </p:nvCxnSpPr>
        <p:spPr>
          <a:xfrm flipV="1">
            <a:off x="4572000" y="1454050"/>
            <a:ext cx="5710" cy="47832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E18CFE-FDC6-469B-A641-EA6EE52CAC34}"/>
              </a:ext>
            </a:extLst>
          </p:cNvPr>
          <p:cNvSpPr txBox="1"/>
          <p:nvPr/>
        </p:nvSpPr>
        <p:spPr>
          <a:xfrm>
            <a:off x="755575" y="3861048"/>
            <a:ext cx="2087623" cy="830997"/>
          </a:xfrm>
          <a:prstGeom prst="rect">
            <a:avLst/>
          </a:prstGeom>
          <a:noFill/>
        </p:spPr>
        <p:txBody>
          <a:bodyPr wrap="square" rtlCol="0">
            <a:spAutoFit/>
          </a:bodyPr>
          <a:lstStyle/>
          <a:p>
            <a:r>
              <a:rPr lang="en-CA" sz="2400" b="1" dirty="0">
                <a:solidFill>
                  <a:schemeClr val="bg1"/>
                </a:solidFill>
                <a:latin typeface="+mn-lt"/>
              </a:rPr>
              <a:t>Confidential information</a:t>
            </a:r>
          </a:p>
        </p:txBody>
      </p:sp>
      <p:sp>
        <p:nvSpPr>
          <p:cNvPr id="11" name="TextBox 10">
            <a:extLst>
              <a:ext uri="{FF2B5EF4-FFF2-40B4-BE49-F238E27FC236}">
                <a16:creationId xmlns:a16="http://schemas.microsoft.com/office/drawing/2014/main" id="{CFA9B3FB-D62B-4F9F-8C15-52EF50FC2EBE}"/>
              </a:ext>
            </a:extLst>
          </p:cNvPr>
          <p:cNvSpPr txBox="1"/>
          <p:nvPr/>
        </p:nvSpPr>
        <p:spPr>
          <a:xfrm>
            <a:off x="5650705" y="4972526"/>
            <a:ext cx="1660207" cy="369332"/>
          </a:xfrm>
          <a:prstGeom prst="rect">
            <a:avLst/>
          </a:prstGeom>
          <a:noFill/>
          <a:ln>
            <a:solidFill>
              <a:srgbClr val="FFFF00"/>
            </a:solidFill>
          </a:ln>
        </p:spPr>
        <p:txBody>
          <a:bodyPr wrap="square" rtlCol="0">
            <a:spAutoFit/>
          </a:bodyPr>
          <a:lstStyle/>
          <a:p>
            <a:r>
              <a:rPr lang="en-CA" dirty="0">
                <a:solidFill>
                  <a:srgbClr val="FFFF00"/>
                </a:solidFill>
              </a:rPr>
              <a:t>T-shirt sales</a:t>
            </a:r>
          </a:p>
        </p:txBody>
      </p:sp>
      <p:sp>
        <p:nvSpPr>
          <p:cNvPr id="12" name="TextBox 11">
            <a:extLst>
              <a:ext uri="{FF2B5EF4-FFF2-40B4-BE49-F238E27FC236}">
                <a16:creationId xmlns:a16="http://schemas.microsoft.com/office/drawing/2014/main" id="{21AE3A4C-7D8A-4A03-BDC0-8FE0D802EEAA}"/>
              </a:ext>
            </a:extLst>
          </p:cNvPr>
          <p:cNvSpPr txBox="1"/>
          <p:nvPr/>
        </p:nvSpPr>
        <p:spPr>
          <a:xfrm>
            <a:off x="6300788" y="1700808"/>
            <a:ext cx="1660207" cy="646331"/>
          </a:xfrm>
          <a:prstGeom prst="rect">
            <a:avLst/>
          </a:prstGeom>
          <a:noFill/>
          <a:ln>
            <a:solidFill>
              <a:srgbClr val="FFFF00"/>
            </a:solidFill>
          </a:ln>
        </p:spPr>
        <p:txBody>
          <a:bodyPr wrap="square" rtlCol="0">
            <a:spAutoFit/>
          </a:bodyPr>
          <a:lstStyle/>
          <a:p>
            <a:r>
              <a:rPr lang="en-CA" dirty="0">
                <a:solidFill>
                  <a:srgbClr val="FFFF00"/>
                </a:solidFill>
              </a:rPr>
              <a:t>Online insurance</a:t>
            </a:r>
          </a:p>
        </p:txBody>
      </p:sp>
      <p:sp>
        <p:nvSpPr>
          <p:cNvPr id="13" name="TextBox 12">
            <a:extLst>
              <a:ext uri="{FF2B5EF4-FFF2-40B4-BE49-F238E27FC236}">
                <a16:creationId xmlns:a16="http://schemas.microsoft.com/office/drawing/2014/main" id="{3A58F1ED-5B7F-45B2-B503-B607083340E6}"/>
              </a:ext>
            </a:extLst>
          </p:cNvPr>
          <p:cNvSpPr txBox="1"/>
          <p:nvPr/>
        </p:nvSpPr>
        <p:spPr>
          <a:xfrm>
            <a:off x="1008693" y="5645607"/>
            <a:ext cx="1660207" cy="646331"/>
          </a:xfrm>
          <a:prstGeom prst="rect">
            <a:avLst/>
          </a:prstGeom>
          <a:noFill/>
          <a:ln>
            <a:solidFill>
              <a:srgbClr val="FFFF00"/>
            </a:solidFill>
          </a:ln>
        </p:spPr>
        <p:txBody>
          <a:bodyPr wrap="square" rtlCol="0">
            <a:spAutoFit/>
          </a:bodyPr>
          <a:lstStyle/>
          <a:p>
            <a:r>
              <a:rPr lang="en-CA" dirty="0">
                <a:solidFill>
                  <a:srgbClr val="FFFF00"/>
                </a:solidFill>
              </a:rPr>
              <a:t>Free sounds for iPad</a:t>
            </a:r>
          </a:p>
        </p:txBody>
      </p:sp>
      <p:sp>
        <p:nvSpPr>
          <p:cNvPr id="14" name="TextBox 13">
            <a:extLst>
              <a:ext uri="{FF2B5EF4-FFF2-40B4-BE49-F238E27FC236}">
                <a16:creationId xmlns:a16="http://schemas.microsoft.com/office/drawing/2014/main" id="{2257F821-A910-4E87-A622-F4214AFCFEE5}"/>
              </a:ext>
            </a:extLst>
          </p:cNvPr>
          <p:cNvSpPr txBox="1"/>
          <p:nvPr/>
        </p:nvSpPr>
        <p:spPr>
          <a:xfrm>
            <a:off x="5650706" y="5831759"/>
            <a:ext cx="1939920" cy="369332"/>
          </a:xfrm>
          <a:prstGeom prst="rect">
            <a:avLst/>
          </a:prstGeom>
          <a:noFill/>
          <a:ln>
            <a:solidFill>
              <a:srgbClr val="FFFF00"/>
            </a:solidFill>
          </a:ln>
        </p:spPr>
        <p:txBody>
          <a:bodyPr wrap="square" rtlCol="0">
            <a:spAutoFit/>
          </a:bodyPr>
          <a:lstStyle/>
          <a:p>
            <a:r>
              <a:rPr lang="en-CA" dirty="0">
                <a:solidFill>
                  <a:srgbClr val="FFFF00"/>
                </a:solidFill>
              </a:rPr>
              <a:t>Hockey goalies</a:t>
            </a:r>
          </a:p>
        </p:txBody>
      </p:sp>
    </p:spTree>
    <p:extLst>
      <p:ext uri="{BB962C8B-B14F-4D97-AF65-F5344CB8AC3E}">
        <p14:creationId xmlns:p14="http://schemas.microsoft.com/office/powerpoint/2010/main" val="1971532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102D-77C3-4FF4-9BD5-DBDCD51B5F10}"/>
              </a:ext>
            </a:extLst>
          </p:cNvPr>
          <p:cNvSpPr>
            <a:spLocks noGrp="1"/>
          </p:cNvSpPr>
          <p:nvPr>
            <p:ph type="title"/>
          </p:nvPr>
        </p:nvSpPr>
        <p:spPr/>
        <p:txBody>
          <a:bodyPr/>
          <a:lstStyle/>
          <a:p>
            <a:r>
              <a:rPr lang="en-CA" dirty="0"/>
              <a:t>Cybersecurity for Lawyers</a:t>
            </a:r>
          </a:p>
        </p:txBody>
      </p:sp>
      <p:sp>
        <p:nvSpPr>
          <p:cNvPr id="3" name="Content Placeholder 2">
            <a:extLst>
              <a:ext uri="{FF2B5EF4-FFF2-40B4-BE49-F238E27FC236}">
                <a16:creationId xmlns:a16="http://schemas.microsoft.com/office/drawing/2014/main" id="{17858B84-0B30-4268-AB49-355EB2D6EB60}"/>
              </a:ext>
            </a:extLst>
          </p:cNvPr>
          <p:cNvSpPr>
            <a:spLocks noGrp="1"/>
          </p:cNvSpPr>
          <p:nvPr>
            <p:ph idx="1"/>
          </p:nvPr>
        </p:nvSpPr>
        <p:spPr/>
        <p:txBody>
          <a:bodyPr/>
          <a:lstStyle/>
          <a:p>
            <a:pPr marL="0" indent="0">
              <a:buNone/>
            </a:pPr>
            <a:r>
              <a:rPr lang="en-CA" dirty="0">
                <a:sym typeface="Wingdings" panose="05000000000000000000" pitchFamily="2" charset="2"/>
                <a:hlinkClick r:id="rId2"/>
              </a:rPr>
              <a:t>https://www.barreau.qc.ca/media/2331/guide-ti.pdf</a:t>
            </a:r>
            <a:endParaRPr lang="en-CA" dirty="0">
              <a:sym typeface="Wingdings" panose="05000000000000000000" pitchFamily="2" charset="2"/>
            </a:endParaRPr>
          </a:p>
          <a:p>
            <a:pPr marL="0" indent="0">
              <a:buNone/>
            </a:pPr>
            <a:r>
              <a:rPr lang="en-CA" dirty="0"/>
              <a:t>“The advice and recommendations in this guide </a:t>
            </a:r>
            <a:r>
              <a:rPr lang="en-CA" b="1" dirty="0"/>
              <a:t>have not been specifically encoded in legislation or regulations </a:t>
            </a:r>
            <a:r>
              <a:rPr lang="en-CA" dirty="0"/>
              <a:t>for the practice of the legal profession (including the </a:t>
            </a:r>
            <a:r>
              <a:rPr lang="en-CA" i="1" dirty="0"/>
              <a:t>Code of Professional Conduct of Lawyers</a:t>
            </a:r>
            <a:r>
              <a:rPr lang="en-CA" dirty="0"/>
              <a:t>). This guide can therefore be considered a description of best practices…”</a:t>
            </a:r>
          </a:p>
          <a:p>
            <a:pPr marL="0" indent="0">
              <a:buNone/>
            </a:pPr>
            <a:endParaRPr lang="en-CA" dirty="0"/>
          </a:p>
        </p:txBody>
      </p:sp>
      <p:sp>
        <p:nvSpPr>
          <p:cNvPr id="4" name="Footer Placeholder 3">
            <a:extLst>
              <a:ext uri="{FF2B5EF4-FFF2-40B4-BE49-F238E27FC236}">
                <a16:creationId xmlns:a16="http://schemas.microsoft.com/office/drawing/2014/main" id="{42CCEF44-FB70-4E7E-A34B-2346E272EF9A}"/>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487533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CBE63-1A8D-4F66-BB32-1853F5450DAB}"/>
              </a:ext>
            </a:extLst>
          </p:cNvPr>
          <p:cNvSpPr>
            <a:spLocks noGrp="1"/>
          </p:cNvSpPr>
          <p:nvPr>
            <p:ph type="title"/>
          </p:nvPr>
        </p:nvSpPr>
        <p:spPr/>
        <p:txBody>
          <a:bodyPr/>
          <a:lstStyle/>
          <a:p>
            <a:r>
              <a:rPr lang="en-CA" dirty="0"/>
              <a:t>The Codes</a:t>
            </a:r>
          </a:p>
        </p:txBody>
      </p:sp>
      <p:sp>
        <p:nvSpPr>
          <p:cNvPr id="3" name="Content Placeholder 2">
            <a:extLst>
              <a:ext uri="{FF2B5EF4-FFF2-40B4-BE49-F238E27FC236}">
                <a16:creationId xmlns:a16="http://schemas.microsoft.com/office/drawing/2014/main" id="{D35806EC-0B31-4254-B441-176CC1A80754}"/>
              </a:ext>
            </a:extLst>
          </p:cNvPr>
          <p:cNvSpPr>
            <a:spLocks noGrp="1"/>
          </p:cNvSpPr>
          <p:nvPr>
            <p:ph idx="1"/>
          </p:nvPr>
        </p:nvSpPr>
        <p:spPr/>
        <p:txBody>
          <a:bodyPr/>
          <a:lstStyle/>
          <a:p>
            <a:pPr marL="0" indent="0">
              <a:buNone/>
            </a:pPr>
            <a:r>
              <a:rPr lang="en-CA" sz="2400" i="1" u="sng" dirty="0"/>
              <a:t>Code de d</a:t>
            </a:r>
            <a:r>
              <a:rPr lang="fr-CA" sz="2400" i="1" u="sng" dirty="0" err="1"/>
              <a:t>éontologie</a:t>
            </a:r>
            <a:r>
              <a:rPr lang="fr-CA" sz="2400" i="1" u="sng" dirty="0"/>
              <a:t> </a:t>
            </a:r>
            <a:r>
              <a:rPr lang="fr-CA" sz="2400" u="sng" dirty="0"/>
              <a:t>(Code of Professional </a:t>
            </a:r>
            <a:r>
              <a:rPr lang="fr-CA" sz="2400" u="sng" dirty="0" err="1"/>
              <a:t>Conduct</a:t>
            </a:r>
            <a:r>
              <a:rPr lang="fr-CA" sz="2400" u="sng" dirty="0"/>
              <a:t> for </a:t>
            </a:r>
            <a:r>
              <a:rPr lang="fr-CA" sz="2400" u="sng" dirty="0" err="1"/>
              <a:t>Lawyers</a:t>
            </a:r>
            <a:r>
              <a:rPr lang="fr-CA" sz="2400" u="sng" dirty="0"/>
              <a:t>)</a:t>
            </a:r>
          </a:p>
          <a:p>
            <a:pPr marL="0" indent="0">
              <a:buNone/>
            </a:pPr>
            <a:r>
              <a:rPr lang="en-CA" sz="2400" dirty="0"/>
              <a:t>4. …honour, dignity, integrity…</a:t>
            </a:r>
          </a:p>
          <a:p>
            <a:pPr marL="0" indent="0">
              <a:buNone/>
            </a:pPr>
            <a:r>
              <a:rPr lang="en-CA" sz="2400" dirty="0"/>
              <a:t>13. …protect his integrity…</a:t>
            </a:r>
          </a:p>
          <a:p>
            <a:pPr marL="0" indent="0">
              <a:buNone/>
            </a:pPr>
            <a:r>
              <a:rPr lang="en-CA" sz="2400" dirty="0"/>
              <a:t>20. A lawyer owes his client duties of integrity, competence, loyalty, confidentiality, independence, impartiality, diligence and prudence.</a:t>
            </a:r>
          </a:p>
          <a:p>
            <a:pPr marL="0" indent="0">
              <a:buNone/>
            </a:pPr>
            <a:endParaRPr lang="fr-CA" sz="2400" dirty="0"/>
          </a:p>
          <a:p>
            <a:pPr marL="0" indent="0">
              <a:buNone/>
            </a:pPr>
            <a:r>
              <a:rPr lang="fr-CA" sz="2400" i="1" u="sng" dirty="0"/>
              <a:t>C</a:t>
            </a:r>
            <a:r>
              <a:rPr lang="en-CA" sz="2400" i="1" u="sng" dirty="0"/>
              <a:t>ode des professions</a:t>
            </a:r>
          </a:p>
          <a:p>
            <a:pPr marL="0" indent="0">
              <a:buNone/>
            </a:pPr>
            <a:r>
              <a:rPr lang="en-CA" sz="2400" dirty="0"/>
              <a:t>59.2: No professional may engage in an act derogatory to the honour or dignity of his profession or to the discipline of the members of the order</a:t>
            </a:r>
          </a:p>
          <a:p>
            <a:pPr marL="0" indent="0">
              <a:buNone/>
            </a:pPr>
            <a:endParaRPr lang="en-CA" sz="2400" dirty="0"/>
          </a:p>
        </p:txBody>
      </p:sp>
      <p:sp>
        <p:nvSpPr>
          <p:cNvPr id="4" name="Footer Placeholder 3">
            <a:extLst>
              <a:ext uri="{FF2B5EF4-FFF2-40B4-BE49-F238E27FC236}">
                <a16:creationId xmlns:a16="http://schemas.microsoft.com/office/drawing/2014/main" id="{A18A0061-F081-4900-BE40-27CACE452A2E}"/>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40165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52CE-88AF-414C-BC47-03472BBA4DC1}"/>
              </a:ext>
            </a:extLst>
          </p:cNvPr>
          <p:cNvSpPr>
            <a:spLocks noGrp="1"/>
          </p:cNvSpPr>
          <p:nvPr>
            <p:ph type="title"/>
          </p:nvPr>
        </p:nvSpPr>
        <p:spPr/>
        <p:txBody>
          <a:bodyPr/>
          <a:lstStyle/>
          <a:p>
            <a:r>
              <a:rPr lang="en-CA" dirty="0"/>
              <a:t>Confidential Information</a:t>
            </a:r>
          </a:p>
        </p:txBody>
      </p:sp>
      <p:sp>
        <p:nvSpPr>
          <p:cNvPr id="3" name="Content Placeholder 2">
            <a:extLst>
              <a:ext uri="{FF2B5EF4-FFF2-40B4-BE49-F238E27FC236}">
                <a16:creationId xmlns:a16="http://schemas.microsoft.com/office/drawing/2014/main" id="{42E257A6-C4F9-4A75-ABF6-EFF670431EDD}"/>
              </a:ext>
            </a:extLst>
          </p:cNvPr>
          <p:cNvSpPr>
            <a:spLocks noGrp="1"/>
          </p:cNvSpPr>
          <p:nvPr>
            <p:ph idx="1"/>
          </p:nvPr>
        </p:nvSpPr>
        <p:spPr/>
        <p:txBody>
          <a:bodyPr/>
          <a:lstStyle/>
          <a:p>
            <a:pPr marL="0" indent="0">
              <a:buNone/>
            </a:pPr>
            <a:r>
              <a:rPr lang="en-CA" i="1" dirty="0"/>
              <a:t>Act to establish a legal framework for information technology</a:t>
            </a:r>
            <a:r>
              <a:rPr lang="en-CA" dirty="0"/>
              <a:t>, R.S.Q. </a:t>
            </a:r>
            <a:r>
              <a:rPr lang="en-CA" dirty="0" err="1"/>
              <a:t>ch.</a:t>
            </a:r>
            <a:r>
              <a:rPr lang="en-CA" dirty="0"/>
              <a:t> C-1.1</a:t>
            </a:r>
          </a:p>
          <a:p>
            <a:pPr marL="0" indent="0">
              <a:buNone/>
            </a:pPr>
            <a:endParaRPr lang="en-CA" dirty="0"/>
          </a:p>
          <a:p>
            <a:pPr marL="0" indent="0">
              <a:buNone/>
            </a:pPr>
            <a:r>
              <a:rPr lang="en-CA" dirty="0"/>
              <a:t>34. Where the information contained in a document is declared by law to be confidential, confidentiality must be protected by means appropriate to the mode of transmission, including on a communication network.</a:t>
            </a:r>
          </a:p>
          <a:p>
            <a:endParaRPr lang="en-CA" dirty="0"/>
          </a:p>
        </p:txBody>
      </p:sp>
      <p:sp>
        <p:nvSpPr>
          <p:cNvPr id="4" name="Footer Placeholder 3">
            <a:extLst>
              <a:ext uri="{FF2B5EF4-FFF2-40B4-BE49-F238E27FC236}">
                <a16:creationId xmlns:a16="http://schemas.microsoft.com/office/drawing/2014/main" id="{4CDC064C-BA52-41CB-8A3C-06226E1037C7}"/>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63923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574-F710-4D7E-B770-2008DF863373}"/>
              </a:ext>
            </a:extLst>
          </p:cNvPr>
          <p:cNvSpPr>
            <a:spLocks noGrp="1"/>
          </p:cNvSpPr>
          <p:nvPr>
            <p:ph type="title"/>
          </p:nvPr>
        </p:nvSpPr>
        <p:spPr/>
        <p:txBody>
          <a:bodyPr/>
          <a:lstStyle/>
          <a:p>
            <a:r>
              <a:rPr lang="en-CA" dirty="0"/>
              <a:t>News Item 1</a:t>
            </a:r>
          </a:p>
        </p:txBody>
      </p:sp>
      <p:sp>
        <p:nvSpPr>
          <p:cNvPr id="3" name="Content Placeholder 2">
            <a:extLst>
              <a:ext uri="{FF2B5EF4-FFF2-40B4-BE49-F238E27FC236}">
                <a16:creationId xmlns:a16="http://schemas.microsoft.com/office/drawing/2014/main" id="{251A969F-A397-46C9-8F0E-1359FA2EAD10}"/>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endParaRPr lang="en-CA" dirty="0"/>
          </a:p>
          <a:p>
            <a:pPr marL="0" indent="0">
              <a:buNone/>
            </a:pPr>
            <a:r>
              <a:rPr lang="en-CA" b="1" dirty="0"/>
              <a:t>Shayan Zahrai </a:t>
            </a:r>
            <a:r>
              <a:rPr lang="en-CA" dirty="0"/>
              <a:t>presentation</a:t>
            </a:r>
          </a:p>
        </p:txBody>
      </p:sp>
      <p:sp>
        <p:nvSpPr>
          <p:cNvPr id="4" name="Footer Placeholder 3">
            <a:extLst>
              <a:ext uri="{FF2B5EF4-FFF2-40B4-BE49-F238E27FC236}">
                <a16:creationId xmlns:a16="http://schemas.microsoft.com/office/drawing/2014/main" id="{B99B346C-7A50-454F-BCE4-6DE338707B05}"/>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873152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AE2C-225F-4552-AE10-D148BB9BC29C}"/>
              </a:ext>
            </a:extLst>
          </p:cNvPr>
          <p:cNvSpPr>
            <a:spLocks noGrp="1"/>
          </p:cNvSpPr>
          <p:nvPr>
            <p:ph type="title"/>
          </p:nvPr>
        </p:nvSpPr>
        <p:spPr/>
        <p:txBody>
          <a:bodyPr/>
          <a:lstStyle/>
          <a:p>
            <a:r>
              <a:rPr lang="en-CA" dirty="0"/>
              <a:t>Lawyers on Social Media</a:t>
            </a:r>
          </a:p>
        </p:txBody>
      </p:sp>
      <p:sp>
        <p:nvSpPr>
          <p:cNvPr id="3" name="Content Placeholder 2">
            <a:extLst>
              <a:ext uri="{FF2B5EF4-FFF2-40B4-BE49-F238E27FC236}">
                <a16:creationId xmlns:a16="http://schemas.microsoft.com/office/drawing/2014/main" id="{56DA2B83-9BDA-4A5B-A040-099936039AA1}"/>
              </a:ext>
            </a:extLst>
          </p:cNvPr>
          <p:cNvSpPr>
            <a:spLocks noGrp="1"/>
          </p:cNvSpPr>
          <p:nvPr>
            <p:ph idx="1"/>
          </p:nvPr>
        </p:nvSpPr>
        <p:spPr/>
        <p:txBody>
          <a:bodyPr/>
          <a:lstStyle/>
          <a:p>
            <a:pPr marL="0" indent="0">
              <a:buNone/>
            </a:pPr>
            <a:r>
              <a:rPr lang="en-CA" dirty="0"/>
              <a:t> </a:t>
            </a:r>
          </a:p>
        </p:txBody>
      </p:sp>
      <p:sp>
        <p:nvSpPr>
          <p:cNvPr id="4" name="Footer Placeholder 3">
            <a:extLst>
              <a:ext uri="{FF2B5EF4-FFF2-40B4-BE49-F238E27FC236}">
                <a16:creationId xmlns:a16="http://schemas.microsoft.com/office/drawing/2014/main" id="{C9CDACEB-5A2A-40B2-965E-0B4C6BF50A19}"/>
              </a:ext>
            </a:extLst>
          </p:cNvPr>
          <p:cNvSpPr>
            <a:spLocks noGrp="1"/>
          </p:cNvSpPr>
          <p:nvPr>
            <p:ph type="ftr" sz="quarter" idx="11"/>
          </p:nvPr>
        </p:nvSpPr>
        <p:spPr/>
        <p:txBody>
          <a:bodyPr/>
          <a:lstStyle/>
          <a:p>
            <a:pPr>
              <a:defRPr/>
            </a:pPr>
            <a:r>
              <a:rPr lang="en-US"/>
              <a:t>Class 11</a:t>
            </a:r>
            <a:endParaRPr lang="en-US" dirty="0"/>
          </a:p>
        </p:txBody>
      </p:sp>
      <p:pic>
        <p:nvPicPr>
          <p:cNvPr id="5" name="Picture 2" descr="Image result for facebook">
            <a:extLst>
              <a:ext uri="{FF2B5EF4-FFF2-40B4-BE49-F238E27FC236}">
                <a16:creationId xmlns:a16="http://schemas.microsoft.com/office/drawing/2014/main" id="{EF4850EC-A81F-4979-AD87-E507F5E71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16702"/>
            <a:ext cx="2962672" cy="111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Image result for linkedin">
            <a:extLst>
              <a:ext uri="{FF2B5EF4-FFF2-40B4-BE49-F238E27FC236}">
                <a16:creationId xmlns:a16="http://schemas.microsoft.com/office/drawing/2014/main" id="{6168F8E9-CEC2-4B8A-BFDA-2CC34205F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31597"/>
            <a:ext cx="3278057" cy="21870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17F317F-1970-4CC7-AD25-BA70EA7C9B41}"/>
              </a:ext>
            </a:extLst>
          </p:cNvPr>
          <p:cNvPicPr>
            <a:picLocks noChangeAspect="1"/>
          </p:cNvPicPr>
          <p:nvPr/>
        </p:nvPicPr>
        <p:blipFill>
          <a:blip r:embed="rId4"/>
          <a:stretch>
            <a:fillRect/>
          </a:stretch>
        </p:blipFill>
        <p:spPr>
          <a:xfrm>
            <a:off x="3891292" y="4155003"/>
            <a:ext cx="5213879" cy="1645663"/>
          </a:xfrm>
          <a:prstGeom prst="rect">
            <a:avLst/>
          </a:prstGeom>
        </p:spPr>
      </p:pic>
      <p:pic>
        <p:nvPicPr>
          <p:cNvPr id="1026" name="Picture 2" descr="Twitter Logo | The most famous brands and company logos in the world">
            <a:extLst>
              <a:ext uri="{FF2B5EF4-FFF2-40B4-BE49-F238E27FC236}">
                <a16:creationId xmlns:a16="http://schemas.microsoft.com/office/drawing/2014/main" id="{9D058A9B-E2BF-46D2-8A6C-56EF32AD9B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828" y="1265562"/>
            <a:ext cx="4932172" cy="277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193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CEF3-9F36-4AF5-85A5-064838A1A62B}"/>
              </a:ext>
            </a:extLst>
          </p:cNvPr>
          <p:cNvSpPr>
            <a:spLocks noGrp="1"/>
          </p:cNvSpPr>
          <p:nvPr>
            <p:ph type="title"/>
          </p:nvPr>
        </p:nvSpPr>
        <p:spPr/>
        <p:txBody>
          <a:bodyPr/>
          <a:lstStyle/>
          <a:p>
            <a:r>
              <a:rPr lang="fr-CA" dirty="0"/>
              <a:t>Can </a:t>
            </a:r>
            <a:r>
              <a:rPr lang="fr-CA" dirty="0" err="1"/>
              <a:t>lawyers</a:t>
            </a:r>
            <a:r>
              <a:rPr lang="fr-CA" dirty="0"/>
              <a:t> use social media</a:t>
            </a:r>
            <a:r>
              <a:rPr lang="en-CA" dirty="0"/>
              <a:t>?</a:t>
            </a:r>
          </a:p>
        </p:txBody>
      </p:sp>
      <p:sp>
        <p:nvSpPr>
          <p:cNvPr id="3" name="Content Placeholder 2">
            <a:extLst>
              <a:ext uri="{FF2B5EF4-FFF2-40B4-BE49-F238E27FC236}">
                <a16:creationId xmlns:a16="http://schemas.microsoft.com/office/drawing/2014/main" id="{77DD1DAD-8974-4CE8-B473-AF7D8F86AA5F}"/>
              </a:ext>
            </a:extLst>
          </p:cNvPr>
          <p:cNvSpPr>
            <a:spLocks noGrp="1"/>
          </p:cNvSpPr>
          <p:nvPr>
            <p:ph idx="1"/>
          </p:nvPr>
        </p:nvSpPr>
        <p:spPr>
          <a:xfrm>
            <a:off x="457200" y="1417638"/>
            <a:ext cx="8229600" cy="4938712"/>
          </a:xfrm>
        </p:spPr>
        <p:txBody>
          <a:bodyPr/>
          <a:lstStyle/>
          <a:p>
            <a:pPr marL="0" indent="0">
              <a:buNone/>
            </a:pPr>
            <a:r>
              <a:rPr lang="en-CA" sz="2800" i="1" u="sng" dirty="0"/>
              <a:t>Code de d</a:t>
            </a:r>
            <a:r>
              <a:rPr lang="fr-CA" sz="2800" i="1" u="sng" dirty="0" err="1"/>
              <a:t>éontologie</a:t>
            </a:r>
            <a:endParaRPr lang="en-CA" sz="2800" i="1" u="sng" dirty="0"/>
          </a:p>
          <a:p>
            <a:pPr marL="0" indent="0">
              <a:buNone/>
            </a:pPr>
            <a:r>
              <a:rPr lang="en-CA" sz="2800" dirty="0"/>
              <a:t>17. Provided he complies with this code, a lawyer may communicate information to the media, make public appearances or make public communications, including on a website, blog or online social network, by means of statements, photographs, images or videos.</a:t>
            </a:r>
          </a:p>
          <a:p>
            <a:pPr marL="0" indent="0">
              <a:buNone/>
            </a:pPr>
            <a:r>
              <a:rPr lang="en-CA" sz="2800" dirty="0"/>
              <a:t>18. </a:t>
            </a:r>
            <a:r>
              <a:rPr lang="en-CA" sz="2800" dirty="0">
                <a:sym typeface="Wingdings" panose="05000000000000000000" pitchFamily="2" charset="2"/>
              </a:rPr>
              <a:t> if pending before a tribunal don’t influence (next slide)</a:t>
            </a:r>
          </a:p>
          <a:p>
            <a:pPr marL="0" indent="0">
              <a:buNone/>
            </a:pPr>
            <a:r>
              <a:rPr lang="en-CA" sz="2800" dirty="0">
                <a:sym typeface="Wingdings" panose="05000000000000000000" pitchFamily="2" charset="2"/>
              </a:rPr>
              <a:t>19. …</a:t>
            </a:r>
            <a:r>
              <a:rPr lang="en-CA" sz="2800" dirty="0"/>
              <a:t>must not, directly or indirectly, publish, broadcast, communicate or send writings or comments </a:t>
            </a:r>
            <a:r>
              <a:rPr lang="en-CA" sz="2800" b="1" dirty="0"/>
              <a:t>which are false</a:t>
            </a:r>
          </a:p>
        </p:txBody>
      </p:sp>
      <p:sp>
        <p:nvSpPr>
          <p:cNvPr id="4" name="Footer Placeholder 3">
            <a:extLst>
              <a:ext uri="{FF2B5EF4-FFF2-40B4-BE49-F238E27FC236}">
                <a16:creationId xmlns:a16="http://schemas.microsoft.com/office/drawing/2014/main" id="{EFD82E74-8EA3-4101-B716-3D2CE6AB9412}"/>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6229604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DBDE-64C1-4193-BB16-D3AB765A340C}"/>
              </a:ext>
            </a:extLst>
          </p:cNvPr>
          <p:cNvSpPr>
            <a:spLocks noGrp="1"/>
          </p:cNvSpPr>
          <p:nvPr>
            <p:ph type="title"/>
          </p:nvPr>
        </p:nvSpPr>
        <p:spPr/>
        <p:txBody>
          <a:bodyPr/>
          <a:lstStyle/>
          <a:p>
            <a:r>
              <a:rPr lang="en-CA" dirty="0"/>
              <a:t>Social Media and </a:t>
            </a:r>
            <a:r>
              <a:rPr lang="en-CA"/>
              <a:t>the Courts</a:t>
            </a:r>
            <a:endParaRPr lang="en-CA" dirty="0"/>
          </a:p>
        </p:txBody>
      </p:sp>
      <p:sp>
        <p:nvSpPr>
          <p:cNvPr id="3" name="Content Placeholder 2">
            <a:extLst>
              <a:ext uri="{FF2B5EF4-FFF2-40B4-BE49-F238E27FC236}">
                <a16:creationId xmlns:a16="http://schemas.microsoft.com/office/drawing/2014/main" id="{B100A1CE-9D8A-4848-B527-4C5CE6366399}"/>
              </a:ext>
            </a:extLst>
          </p:cNvPr>
          <p:cNvSpPr>
            <a:spLocks noGrp="1"/>
          </p:cNvSpPr>
          <p:nvPr>
            <p:ph idx="1"/>
          </p:nvPr>
        </p:nvSpPr>
        <p:spPr/>
        <p:txBody>
          <a:bodyPr/>
          <a:lstStyle/>
          <a:p>
            <a:pPr marL="0" indent="0">
              <a:buNone/>
            </a:pPr>
            <a:r>
              <a:rPr lang="en-US" dirty="0"/>
              <a:t>18. A lawyer must </a:t>
            </a:r>
            <a:r>
              <a:rPr lang="en-US" b="1" dirty="0"/>
              <a:t>not</a:t>
            </a:r>
            <a:r>
              <a:rPr lang="en-US" dirty="0"/>
              <a:t> make public statements or communicate information to the media about a matter pending before a tribunal if the lawyer knows or should know that the information or statements could adversely affect a tribunal’s authority or prejudice a party’s right to a fair trial or hearing.</a:t>
            </a:r>
            <a:endParaRPr lang="en-CA" dirty="0"/>
          </a:p>
        </p:txBody>
      </p:sp>
      <p:sp>
        <p:nvSpPr>
          <p:cNvPr id="4" name="Footer Placeholder 3">
            <a:extLst>
              <a:ext uri="{FF2B5EF4-FFF2-40B4-BE49-F238E27FC236}">
                <a16:creationId xmlns:a16="http://schemas.microsoft.com/office/drawing/2014/main" id="{D2B6F46D-CCA4-4949-B890-78D652B1F65C}"/>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2291088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E0E7-C7E2-4A24-AFD3-84001E22DD08}"/>
              </a:ext>
            </a:extLst>
          </p:cNvPr>
          <p:cNvSpPr>
            <a:spLocks noGrp="1"/>
          </p:cNvSpPr>
          <p:nvPr>
            <p:ph type="title"/>
          </p:nvPr>
        </p:nvSpPr>
        <p:spPr>
          <a:xfrm>
            <a:off x="457200" y="274638"/>
            <a:ext cx="8229600" cy="562074"/>
          </a:xfrm>
        </p:spPr>
        <p:txBody>
          <a:bodyPr/>
          <a:lstStyle/>
          <a:p>
            <a:r>
              <a:rPr lang="en-CA" dirty="0"/>
              <a:t>Au revoir, and thank you!!</a:t>
            </a:r>
          </a:p>
        </p:txBody>
      </p:sp>
      <p:sp>
        <p:nvSpPr>
          <p:cNvPr id="4" name="Content Placeholder 3">
            <a:extLst>
              <a:ext uri="{FF2B5EF4-FFF2-40B4-BE49-F238E27FC236}">
                <a16:creationId xmlns:a16="http://schemas.microsoft.com/office/drawing/2014/main" id="{36A0A79D-E4ED-4219-BED9-1E6C92343C2E}"/>
              </a:ext>
            </a:extLst>
          </p:cNvPr>
          <p:cNvSpPr>
            <a:spLocks noGrp="1"/>
          </p:cNvSpPr>
          <p:nvPr>
            <p:ph idx="1"/>
          </p:nvPr>
        </p:nvSpPr>
        <p:spPr>
          <a:xfrm>
            <a:off x="457200" y="1124744"/>
            <a:ext cx="8229600" cy="5001419"/>
          </a:xfrm>
        </p:spPr>
        <p:txBody>
          <a:bodyPr/>
          <a:lstStyle/>
          <a:p>
            <a:pPr marL="514350" indent="-514350">
              <a:buFont typeface="+mj-lt"/>
              <a:buAutoNum type="arabicPeriod" startAt="2017"/>
            </a:pPr>
            <a:r>
              <a:rPr lang="en-CA" sz="2400" dirty="0"/>
              <a:t> The First class</a:t>
            </a:r>
          </a:p>
          <a:p>
            <a:pPr marL="514350" indent="-514350">
              <a:buFont typeface="+mj-lt"/>
              <a:buAutoNum type="arabicPeriod" startAt="2017"/>
            </a:pPr>
            <a:r>
              <a:rPr lang="en-CA" sz="2400" dirty="0"/>
              <a:t> The class that never participated</a:t>
            </a:r>
          </a:p>
          <a:p>
            <a:pPr marL="514350" indent="-514350">
              <a:buFont typeface="+mj-lt"/>
              <a:buAutoNum type="arabicPeriod" startAt="2017"/>
            </a:pPr>
            <a:r>
              <a:rPr lang="en-CA" sz="2400" dirty="0"/>
              <a:t> The class that really participated and thus redeemed my faith I could actually do this teaching thing</a:t>
            </a:r>
          </a:p>
          <a:p>
            <a:pPr marL="514350" indent="-514350">
              <a:buFont typeface="+mj-lt"/>
              <a:buAutoNum type="arabicPeriod" startAt="2017"/>
            </a:pPr>
            <a:r>
              <a:rPr lang="en-CA" sz="2400" dirty="0"/>
              <a:t> The Zoom class </a:t>
            </a:r>
          </a:p>
          <a:p>
            <a:pPr marL="514350" indent="-514350">
              <a:buFont typeface="+mj-lt"/>
              <a:buAutoNum type="arabicPeriod" startAt="2017"/>
            </a:pPr>
            <a:r>
              <a:rPr lang="en-CA" sz="2400" dirty="0"/>
              <a:t> The class that had to wear masks and attend school in questionable circumstances but who never complained one bit and participated right through their masks like they weren’t even wearing them and was great and frankly made me embarrassed that I made a big deal about teaching live during the pandemic in the first place; you guys are better than me and I won’t soon forget you</a:t>
            </a:r>
          </a:p>
        </p:txBody>
      </p:sp>
      <p:sp>
        <p:nvSpPr>
          <p:cNvPr id="3" name="Footer Placeholder 2">
            <a:extLst>
              <a:ext uri="{FF2B5EF4-FFF2-40B4-BE49-F238E27FC236}">
                <a16:creationId xmlns:a16="http://schemas.microsoft.com/office/drawing/2014/main" id="{B0D5A3BB-CA18-4016-9160-34D8064FC9DD}"/>
              </a:ext>
            </a:extLst>
          </p:cNvPr>
          <p:cNvSpPr>
            <a:spLocks noGrp="1"/>
          </p:cNvSpPr>
          <p:nvPr>
            <p:ph type="ftr" sz="quarter" idx="11"/>
          </p:nvPr>
        </p:nvSpPr>
        <p:spPr/>
        <p:txBody>
          <a:bodyPr/>
          <a:lstStyle/>
          <a:p>
            <a:pPr>
              <a:defRPr/>
            </a:pPr>
            <a:r>
              <a:rPr lang="en-US" dirty="0"/>
              <a:t>Class 11</a:t>
            </a:r>
          </a:p>
        </p:txBody>
      </p:sp>
    </p:spTree>
    <p:extLst>
      <p:ext uri="{BB962C8B-B14F-4D97-AF65-F5344CB8AC3E}">
        <p14:creationId xmlns:p14="http://schemas.microsoft.com/office/powerpoint/2010/main" val="1867584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8"/>
            <a:ext cx="8229600" cy="691927"/>
          </a:xfrm>
        </p:spPr>
        <p:txBody>
          <a:bodyPr/>
          <a:lstStyle/>
          <a:p>
            <a:r>
              <a:rPr lang="en-CA" dirty="0"/>
              <a:t>In the News</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196752"/>
            <a:ext cx="8229600" cy="4929411"/>
          </a:xfrm>
        </p:spPr>
        <p:txBody>
          <a:bodyPr/>
          <a:lstStyle/>
          <a:p>
            <a:pPr marL="0" indent="0">
              <a:buNone/>
            </a:pPr>
            <a:r>
              <a:rPr lang="en-US" sz="2400" b="1" i="1" dirty="0">
                <a:sym typeface="Wingdings" panose="05000000000000000000" pitchFamily="2" charset="2"/>
              </a:rPr>
              <a:t>Only public hearing into Rogers-Shaw deal concludes with little change to original proposal</a:t>
            </a:r>
          </a:p>
          <a:p>
            <a:pPr>
              <a:buFont typeface="Wingdings" panose="05000000000000000000" pitchFamily="2" charset="2"/>
              <a:buChar char="à"/>
            </a:pPr>
            <a:r>
              <a:rPr lang="en-US" sz="2400" dirty="0">
                <a:sym typeface="Wingdings" panose="05000000000000000000" pitchFamily="2" charset="2"/>
              </a:rPr>
              <a:t>Bell and </a:t>
            </a:r>
            <a:r>
              <a:rPr lang="en-US" sz="2400" dirty="0" err="1">
                <a:sym typeface="Wingdings" panose="05000000000000000000" pitchFamily="2" charset="2"/>
              </a:rPr>
              <a:t>Telus</a:t>
            </a:r>
            <a:r>
              <a:rPr lang="en-US" sz="2400" dirty="0">
                <a:sym typeface="Wingdings" panose="05000000000000000000" pitchFamily="2" charset="2"/>
              </a:rPr>
              <a:t> opposed, can you believe it?</a:t>
            </a:r>
          </a:p>
          <a:p>
            <a:pPr marL="0" indent="0">
              <a:buNone/>
            </a:pPr>
            <a:endParaRPr lang="en-US" sz="2400" dirty="0">
              <a:sym typeface="Wingdings" panose="05000000000000000000" pitchFamily="2" charset="2"/>
            </a:endParaRPr>
          </a:p>
          <a:p>
            <a:pPr marL="0" indent="0">
              <a:buNone/>
            </a:pPr>
            <a:r>
              <a:rPr lang="en-US" sz="2400" dirty="0">
                <a:sym typeface="Wingdings" panose="05000000000000000000" pitchFamily="2" charset="2"/>
              </a:rPr>
              <a:t>“The five-day hearing was the only opportunity for the public to gain insight into the inner workings of the deal. This hearing specifically dealt with the aspect of broadcast. Telephone, wireless, and internet services are also large parts of the deal but will be dealt with separately through hearings with the Competition Bureau and Innovation, Science, and Economic Development Canada. </a:t>
            </a:r>
            <a:r>
              <a:rPr lang="en-US" sz="2400" b="1" dirty="0">
                <a:sym typeface="Wingdings" panose="05000000000000000000" pitchFamily="2" charset="2"/>
              </a:rPr>
              <a:t>Those hearings will not be open to the public</a:t>
            </a:r>
            <a:r>
              <a:rPr lang="en-US" sz="2400" dirty="0">
                <a:sym typeface="Wingdings" panose="05000000000000000000" pitchFamily="2" charset="2"/>
              </a:rPr>
              <a:t>.”</a:t>
            </a: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1516177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56CA-E305-47E9-A2DE-57B01A1E75AC}"/>
              </a:ext>
            </a:extLst>
          </p:cNvPr>
          <p:cNvSpPr>
            <a:spLocks noGrp="1"/>
          </p:cNvSpPr>
          <p:nvPr>
            <p:ph type="title"/>
          </p:nvPr>
        </p:nvSpPr>
        <p:spPr/>
        <p:txBody>
          <a:bodyPr/>
          <a:lstStyle/>
          <a:p>
            <a:r>
              <a:rPr lang="en-CA" dirty="0"/>
              <a:t>Breaking News!</a:t>
            </a:r>
          </a:p>
        </p:txBody>
      </p:sp>
      <p:sp>
        <p:nvSpPr>
          <p:cNvPr id="3" name="Content Placeholder 2">
            <a:extLst>
              <a:ext uri="{FF2B5EF4-FFF2-40B4-BE49-F238E27FC236}">
                <a16:creationId xmlns:a16="http://schemas.microsoft.com/office/drawing/2014/main" id="{02714AA3-40C4-436E-8A76-2A384BB312EA}"/>
              </a:ext>
            </a:extLst>
          </p:cNvPr>
          <p:cNvSpPr>
            <a:spLocks noGrp="1"/>
          </p:cNvSpPr>
          <p:nvPr>
            <p:ph idx="1"/>
          </p:nvPr>
        </p:nvSpPr>
        <p:spPr>
          <a:xfrm>
            <a:off x="457200" y="1417638"/>
            <a:ext cx="8229600" cy="4708525"/>
          </a:xfrm>
        </p:spPr>
        <p:txBody>
          <a:bodyPr/>
          <a:lstStyle/>
          <a:p>
            <a:pPr marL="0" indent="0">
              <a:buNone/>
            </a:pPr>
            <a:r>
              <a:rPr lang="en-US" i="1" dirty="0"/>
              <a:t>Jack Dorsey steps down as Twitter CEO, Parag Agrawal named as successor, sends stock surging</a:t>
            </a:r>
          </a:p>
          <a:p>
            <a:pPr marL="0" indent="0">
              <a:buNone/>
            </a:pPr>
            <a:endParaRPr lang="en-CA" dirty="0"/>
          </a:p>
        </p:txBody>
      </p:sp>
      <p:sp>
        <p:nvSpPr>
          <p:cNvPr id="4" name="Footer Placeholder 3">
            <a:extLst>
              <a:ext uri="{FF2B5EF4-FFF2-40B4-BE49-F238E27FC236}">
                <a16:creationId xmlns:a16="http://schemas.microsoft.com/office/drawing/2014/main" id="{A816FEE9-9925-498B-8F10-F47E6125A094}"/>
              </a:ext>
            </a:extLst>
          </p:cNvPr>
          <p:cNvSpPr>
            <a:spLocks noGrp="1"/>
          </p:cNvSpPr>
          <p:nvPr>
            <p:ph type="ftr" sz="quarter" idx="11"/>
          </p:nvPr>
        </p:nvSpPr>
        <p:spPr/>
        <p:txBody>
          <a:bodyPr/>
          <a:lstStyle/>
          <a:p>
            <a:pPr>
              <a:defRPr/>
            </a:pPr>
            <a:r>
              <a:rPr lang="en-US"/>
              <a:t>Class 11</a:t>
            </a:r>
            <a:endParaRPr lang="en-US" dirty="0"/>
          </a:p>
        </p:txBody>
      </p:sp>
      <p:pic>
        <p:nvPicPr>
          <p:cNvPr id="6" name="Picture 5">
            <a:extLst>
              <a:ext uri="{FF2B5EF4-FFF2-40B4-BE49-F238E27FC236}">
                <a16:creationId xmlns:a16="http://schemas.microsoft.com/office/drawing/2014/main" id="{09255392-2A0E-4361-98FB-73AD7A8EEC1F}"/>
              </a:ext>
            </a:extLst>
          </p:cNvPr>
          <p:cNvPicPr>
            <a:picLocks noChangeAspect="1"/>
          </p:cNvPicPr>
          <p:nvPr/>
        </p:nvPicPr>
        <p:blipFill>
          <a:blip r:embed="rId2"/>
          <a:stretch>
            <a:fillRect/>
          </a:stretch>
        </p:blipFill>
        <p:spPr>
          <a:xfrm>
            <a:off x="2157412" y="3140968"/>
            <a:ext cx="4829175" cy="2762250"/>
          </a:xfrm>
          <a:prstGeom prst="rect">
            <a:avLst/>
          </a:prstGeom>
        </p:spPr>
      </p:pic>
    </p:spTree>
    <p:extLst>
      <p:ext uri="{BB962C8B-B14F-4D97-AF65-F5344CB8AC3E}">
        <p14:creationId xmlns:p14="http://schemas.microsoft.com/office/powerpoint/2010/main" val="4171467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Now where were we…</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50903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EB44-5D65-4B2E-8C21-E9952D391A86}"/>
              </a:ext>
            </a:extLst>
          </p:cNvPr>
          <p:cNvSpPr>
            <a:spLocks noGrp="1"/>
          </p:cNvSpPr>
          <p:nvPr>
            <p:ph type="title"/>
          </p:nvPr>
        </p:nvSpPr>
        <p:spPr>
          <a:xfrm>
            <a:off x="758031" y="1124744"/>
            <a:ext cx="7772400" cy="4032448"/>
          </a:xfrm>
        </p:spPr>
        <p:txBody>
          <a:bodyPr/>
          <a:lstStyle/>
          <a:p>
            <a:r>
              <a:rPr lang="en-US" dirty="0"/>
              <a:t>SPAM </a:t>
            </a:r>
            <a:r>
              <a:rPr lang="en-US" dirty="0" err="1"/>
              <a:t>SPAM</a:t>
            </a:r>
            <a:r>
              <a:rPr lang="en-US" dirty="0"/>
              <a:t> </a:t>
            </a:r>
            <a:r>
              <a:rPr lang="en-US" dirty="0" err="1"/>
              <a:t>SPAM</a:t>
            </a:r>
            <a:r>
              <a:rPr lang="en-US" dirty="0"/>
              <a:t> EGGS SAUSAGE AND SPAM – When selling you stuff online clashes with your privacy rights</a:t>
            </a:r>
            <a:endParaRPr lang="en-CA" dirty="0"/>
          </a:p>
        </p:txBody>
      </p:sp>
      <p:sp>
        <p:nvSpPr>
          <p:cNvPr id="3" name="Footer Placeholder 2">
            <a:extLst>
              <a:ext uri="{FF2B5EF4-FFF2-40B4-BE49-F238E27FC236}">
                <a16:creationId xmlns:a16="http://schemas.microsoft.com/office/drawing/2014/main" id="{74AA74A4-5705-4436-9193-E1416670228D}"/>
              </a:ext>
            </a:extLst>
          </p:cNvPr>
          <p:cNvSpPr>
            <a:spLocks noGrp="1"/>
          </p:cNvSpPr>
          <p:nvPr>
            <p:ph type="ftr" sz="quarter" idx="11"/>
          </p:nvPr>
        </p:nvSpPr>
        <p:spPr/>
        <p:txBody>
          <a:bodyPr/>
          <a:lstStyle/>
          <a:p>
            <a:pPr>
              <a:defRPr/>
            </a:pPr>
            <a:r>
              <a:rPr lang="en-US"/>
              <a:t>Class 11</a:t>
            </a:r>
            <a:endParaRPr lang="en-US" dirty="0"/>
          </a:p>
        </p:txBody>
      </p:sp>
    </p:spTree>
    <p:extLst>
      <p:ext uri="{BB962C8B-B14F-4D97-AF65-F5344CB8AC3E}">
        <p14:creationId xmlns:p14="http://schemas.microsoft.com/office/powerpoint/2010/main" val="3826697440"/>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47177</TotalTime>
  <Words>4265</Words>
  <Application>Microsoft Office PowerPoint</Application>
  <PresentationFormat>On-screen Show (4:3)</PresentationFormat>
  <Paragraphs>385</Paragraphs>
  <Slides>53</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Wingdings</vt:lpstr>
      <vt:lpstr>Office Theme</vt:lpstr>
      <vt:lpstr>Class 11 – November 29  (0) Weirdness (1) Finishing Delicious SPAM (2-3) Guest speaker Prof. Karen Eltis (2-3) Some internet law stuff maybe (4) Tearful farewells and thank yous</vt:lpstr>
      <vt:lpstr>Admin Crap</vt:lpstr>
      <vt:lpstr>Essay Formalities</vt:lpstr>
      <vt:lpstr>Other announcements</vt:lpstr>
      <vt:lpstr>News Item 1</vt:lpstr>
      <vt:lpstr>In the News</vt:lpstr>
      <vt:lpstr>Breaking News!</vt:lpstr>
      <vt:lpstr>Now where were we…</vt:lpstr>
      <vt:lpstr>SPAM SPAM SPAM EGGS SAUSAGE AND SPAM – When selling you stuff online clashes with your privacy rights</vt:lpstr>
      <vt:lpstr>CASL – Canada’s Anti-Spam Law</vt:lpstr>
      <vt:lpstr>Final CASL text note – WTF???</vt:lpstr>
      <vt:lpstr>Other Anti-Spam Laws</vt:lpstr>
      <vt:lpstr>Compliance and Enforcement Decision CRTC 2017-65  (the “Rapanos Decision”)</vt:lpstr>
      <vt:lpstr>Hey this CASL thingy sounds like it might have issues, constitutional and otherwise!</vt:lpstr>
      <vt:lpstr>Compliance and Enforcement Decision CRTC 2017-368 </vt:lpstr>
      <vt:lpstr>Compliance and Enforcement Decision CRTC 2017-367 </vt:lpstr>
      <vt:lpstr>CompuFinder 2020 FCA 103 </vt:lpstr>
      <vt:lpstr>CompuFinder 2020 FCA 103 </vt:lpstr>
      <vt:lpstr>CompuFinder 2020 FCA 103 </vt:lpstr>
      <vt:lpstr>CompuFinder 2020 FCA 103 </vt:lpstr>
      <vt:lpstr>CompuFinder 2020 FCA 103 </vt:lpstr>
      <vt:lpstr>CompuFinder 5 page comment</vt:lpstr>
      <vt:lpstr>Guest: Prof. Karen Eltis</vt:lpstr>
      <vt:lpstr>Totally RANDOM practical INTERNET, PRIVACY, AND TECHNOLOGY LAW TOPICS that i have dealt with over the years that we haven’t covered in class so far, BUT figured you should know the basics of or at least know of their existence</vt:lpstr>
      <vt:lpstr>Bilingual websites in Québec</vt:lpstr>
      <vt:lpstr>Bilingual websites in Québec</vt:lpstr>
      <vt:lpstr>“This Contest is not Open to Residents of Quebec”???</vt:lpstr>
      <vt:lpstr>Contests in Quebec</vt:lpstr>
      <vt:lpstr>Contests in Quebec</vt:lpstr>
      <vt:lpstr>Contest Rules must include:</vt:lpstr>
      <vt:lpstr>Contest Rules must include:</vt:lpstr>
      <vt:lpstr>I was told there would be no math</vt:lpstr>
      <vt:lpstr>Online Contests – e.g. Facebook</vt:lpstr>
      <vt:lpstr>COPPA!</vt:lpstr>
      <vt:lpstr>COPPA Requirements</vt:lpstr>
      <vt:lpstr>Terms of Use Enforceability</vt:lpstr>
      <vt:lpstr>Terms of Use Enforceabilty – Mixed</vt:lpstr>
      <vt:lpstr>Terms of Use Enforceability</vt:lpstr>
      <vt:lpstr>Terms of Use Enforceabilty Jurisprudence Factors</vt:lpstr>
      <vt:lpstr>Terms of Use Enforceabilty Jurisprudence Recall Class 3:</vt:lpstr>
      <vt:lpstr>UNCITRAL</vt:lpstr>
      <vt:lpstr>UNCITRAL</vt:lpstr>
      <vt:lpstr>E-Comm Laws in Canada</vt:lpstr>
      <vt:lpstr>App EULA Requirements</vt:lpstr>
      <vt:lpstr>So you wanna be a lawyer?</vt:lpstr>
      <vt:lpstr>Cybersecurity for lawyers</vt:lpstr>
      <vt:lpstr>Cybersecurity for Lawyers</vt:lpstr>
      <vt:lpstr>The Codes</vt:lpstr>
      <vt:lpstr>Confidential Information</vt:lpstr>
      <vt:lpstr>Lawyers on Social Media</vt:lpstr>
      <vt:lpstr>Can lawyers use social media?</vt:lpstr>
      <vt:lpstr>Social Media and the Courts</vt:lpstr>
      <vt:lpstr>Au revoir, and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1540</cp:revision>
  <dcterms:created xsi:type="dcterms:W3CDTF">2011-09-16T14:20:42Z</dcterms:created>
  <dcterms:modified xsi:type="dcterms:W3CDTF">2021-11-29T20:56:54Z</dcterms:modified>
</cp:coreProperties>
</file>