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56" r:id="rId2"/>
    <p:sldId id="401" r:id="rId3"/>
    <p:sldId id="707" r:id="rId4"/>
    <p:sldId id="712" r:id="rId5"/>
    <p:sldId id="568" r:id="rId6"/>
    <p:sldId id="664" r:id="rId7"/>
    <p:sldId id="645" r:id="rId8"/>
    <p:sldId id="437" r:id="rId9"/>
    <p:sldId id="699" r:id="rId10"/>
    <p:sldId id="701" r:id="rId11"/>
    <p:sldId id="700" r:id="rId12"/>
    <p:sldId id="553" r:id="rId13"/>
    <p:sldId id="558" r:id="rId14"/>
    <p:sldId id="565" r:id="rId15"/>
    <p:sldId id="695" r:id="rId16"/>
    <p:sldId id="554" r:id="rId17"/>
    <p:sldId id="556" r:id="rId18"/>
    <p:sldId id="573" r:id="rId19"/>
    <p:sldId id="581" r:id="rId20"/>
    <p:sldId id="696" r:id="rId21"/>
    <p:sldId id="579" r:id="rId22"/>
    <p:sldId id="580" r:id="rId23"/>
    <p:sldId id="582" r:id="rId24"/>
    <p:sldId id="583" r:id="rId25"/>
    <p:sldId id="559" r:id="rId26"/>
    <p:sldId id="575" r:id="rId27"/>
    <p:sldId id="709" r:id="rId28"/>
    <p:sldId id="572" r:id="rId29"/>
    <p:sldId id="557" r:id="rId30"/>
    <p:sldId id="563" r:id="rId31"/>
    <p:sldId id="564" r:id="rId32"/>
    <p:sldId id="697" r:id="rId33"/>
    <p:sldId id="560" r:id="rId34"/>
    <p:sldId id="574" r:id="rId35"/>
    <p:sldId id="566" r:id="rId36"/>
    <p:sldId id="698" r:id="rId37"/>
    <p:sldId id="567" r:id="rId38"/>
    <p:sldId id="571" r:id="rId39"/>
    <p:sldId id="591" r:id="rId40"/>
    <p:sldId id="593" r:id="rId41"/>
    <p:sldId id="595" r:id="rId42"/>
    <p:sldId id="596" r:id="rId43"/>
    <p:sldId id="597" r:id="rId44"/>
    <p:sldId id="598" r:id="rId45"/>
    <p:sldId id="599" r:id="rId46"/>
    <p:sldId id="600" r:id="rId47"/>
    <p:sldId id="601" r:id="rId48"/>
    <p:sldId id="602" r:id="rId49"/>
    <p:sldId id="604" r:id="rId50"/>
    <p:sldId id="605" r:id="rId51"/>
    <p:sldId id="606" r:id="rId52"/>
    <p:sldId id="603" r:id="rId53"/>
    <p:sldId id="607" r:id="rId54"/>
    <p:sldId id="617" r:id="rId55"/>
    <p:sldId id="608" r:id="rId56"/>
    <p:sldId id="610" r:id="rId57"/>
    <p:sldId id="609" r:id="rId58"/>
    <p:sldId id="611" r:id="rId59"/>
    <p:sldId id="612" r:id="rId60"/>
    <p:sldId id="621" r:id="rId61"/>
    <p:sldId id="613" r:id="rId62"/>
    <p:sldId id="614" r:id="rId63"/>
    <p:sldId id="615" r:id="rId64"/>
    <p:sldId id="618" r:id="rId65"/>
    <p:sldId id="616"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Computer as Object vs. Computer as material component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19833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EUROPE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45727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Russia – felt it was an attack on Russian sovereignty</a:t>
            </a:r>
          </a:p>
          <a:p>
            <a:r>
              <a:rPr lang="en-CA" dirty="0"/>
              <a:t>India and Brazil pissed they weren’t invited to draft it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57671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Foreign nationals attacking Canadian targets </a:t>
            </a:r>
            <a:r>
              <a:rPr lang="en-CA" dirty="0">
                <a:sym typeface="Wingdings" panose="05000000000000000000" pitchFamily="2" charset="2"/>
              </a:rPr>
              <a:t> prosecuted under </a:t>
            </a:r>
            <a:r>
              <a:rPr lang="en-CA" dirty="0" err="1">
                <a:sym typeface="Wingdings" panose="05000000000000000000" pitchFamily="2" charset="2"/>
              </a:rPr>
              <a:t>Cdn</a:t>
            </a:r>
            <a:r>
              <a:rPr lang="en-CA" dirty="0">
                <a:sym typeface="Wingdings" panose="05000000000000000000" pitchFamily="2" charset="2"/>
              </a:rPr>
              <a:t> law</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283178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183509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57476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These are all Section 1 Title 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Nb “Each party shall adopt” part </a:t>
            </a:r>
            <a:r>
              <a:rPr lang="en-CA" dirty="0">
                <a:sym typeface="Wingdings" panose="05000000000000000000" pitchFamily="2" charset="2"/>
              </a:rPr>
              <a:t> same for each of these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40959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All of Budapest Articles 2 through 5 embodied in here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2613260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Nb “device”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124564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Article 6 of the Convention  note DEVICE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16494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69726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254974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430(1.1)(c) and (d) </a:t>
            </a:r>
            <a:r>
              <a:rPr lang="en-CA" dirty="0">
                <a:sym typeface="Wingdings" panose="05000000000000000000" pitchFamily="2" charset="2"/>
              </a:rPr>
              <a:t> DDoS attack?</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9798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link to 324.1 on am.com/</a:t>
            </a:r>
            <a:r>
              <a:rPr lang="en-CA" dirty="0" err="1"/>
              <a:t>mcgill</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315009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391371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3434030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155620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Same as last week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192177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Hearings focused on broadcast</a:t>
            </a:r>
          </a:p>
          <a:p>
            <a:r>
              <a:rPr lang="en-CA" dirty="0"/>
              <a:t>Also </a:t>
            </a:r>
            <a:r>
              <a:rPr lang="en-US" b="0" i="0" dirty="0">
                <a:solidFill>
                  <a:srgbClr val="222222"/>
                </a:solidFill>
                <a:effectLst/>
                <a:latin typeface="Open Sans" panose="020B0606030504020204" pitchFamily="34" charset="0"/>
              </a:rPr>
              <a:t>Competition Bureau, department of Innovation, Science and Economic Development </a:t>
            </a:r>
            <a:r>
              <a:rPr lang="en-US" b="0" i="0" dirty="0">
                <a:solidFill>
                  <a:srgbClr val="222222"/>
                </a:solidFill>
                <a:effectLst/>
                <a:latin typeface="Open Sans" panose="020B0606030504020204" pitchFamily="34" charset="0"/>
                <a:sym typeface="Wingdings" panose="05000000000000000000" pitchFamily="2" charset="2"/>
              </a:rPr>
              <a:t> they will look at wireless</a:t>
            </a:r>
          </a:p>
          <a:p>
            <a:r>
              <a:rPr lang="en-US" b="0" i="0" dirty="0">
                <a:solidFill>
                  <a:srgbClr val="222222"/>
                </a:solidFill>
                <a:effectLst/>
                <a:latin typeface="Open Sans" panose="020B0606030504020204" pitchFamily="34" charset="0"/>
                <a:sym typeface="Wingdings" panose="05000000000000000000" pitchFamily="2" charset="2"/>
              </a:rPr>
              <a:t>ITEM 2  Sara Pesko submissions</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https://www.canlii.org/en/on/onsc/doc/2021/2021onsc5379/2021onsc5379.html</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125400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dirty="0"/>
          </a:p>
        </p:txBody>
      </p:sp>
    </p:spTree>
    <p:extLst>
      <p:ext uri="{BB962C8B-B14F-4D97-AF65-F5344CB8AC3E}">
        <p14:creationId xmlns:p14="http://schemas.microsoft.com/office/powerpoint/2010/main" val="112139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r>
              <a:rPr lang="en-CA" dirty="0" err="1"/>
              <a:t>ish</a:t>
            </a:r>
            <a:r>
              <a:rPr lang="en-CA" dirty="0"/>
              <a:t> </a:t>
            </a:r>
            <a:r>
              <a:rPr lang="en-CA" dirty="0">
                <a:sym typeface="Wingdings" panose="05000000000000000000" pitchFamily="2" charset="2"/>
              </a:rPr>
              <a:t> because it finds its roots in the Cybercrime Convention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13806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10</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550253-ACCE-4EB4-9993-BC8E0F75DE37}" type="datetime1">
              <a:rPr lang="en-US" smtClean="0"/>
              <a:t>11/23/2021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E64897-2CCC-44D1-9FED-FB6578CDBF14}" type="datetime1">
              <a:rPr lang="en-US" smtClean="0"/>
              <a:t>11/23/2021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0DC1506C-F390-406F-BAC8-5F6C2A351BFE}" type="datetime1">
              <a:rPr lang="en-US" smtClean="0"/>
              <a:t>11/23/2021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89364824-FA11-4811-BD1B-1A0AD8541864}" type="datetime1">
              <a:rPr lang="en-US" smtClean="0"/>
              <a:t>11/23/2021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10</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8830215-9B4D-4270-B600-1543547E6517}" type="datetime1">
              <a:rPr lang="en-US" smtClean="0"/>
              <a:t>11/23/2021</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10</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CC1F545D-CD86-467F-99F7-85CB43965062}" type="datetime1">
              <a:rPr lang="en-US" smtClean="0"/>
              <a:t>11/23/2021</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10</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7B00B995-7A5E-40F5-BAB2-7829DEAD57EB}" type="datetime1">
              <a:rPr lang="en-US" smtClean="0"/>
              <a:t>11/23/2021</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10</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8DBB68F9-61F1-4E5E-8A9F-B213964E28D5}" type="datetime1">
              <a:rPr lang="en-US" smtClean="0"/>
              <a:t>11/23/2021</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10</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90B1775F-3620-4479-B514-AA7B70EE7E02}" type="datetime1">
              <a:rPr lang="en-US" smtClean="0"/>
              <a:t>11/23/2021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10</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C293F9E1-F5BB-401D-9D80-996BC16A345C}" type="datetime1">
              <a:rPr lang="en-US" smtClean="0"/>
              <a:t>11/23/2021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10</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43E756A-5E5F-4433-AA04-D111EC24FBE3}" type="datetime1">
              <a:rPr lang="en-US" smtClean="0"/>
              <a:t>11/23/2021</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NLb6h_7NAW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allen@allenmendelsohn.com" TargetMode="External"/><Relationship Id="rId2" Type="http://schemas.openxmlformats.org/officeDocument/2006/relationships/hyperlink" Target="mailto:SAOAssignments.law@mcgill.ca" TargetMode="External"/><Relationship Id="rId1" Type="http://schemas.openxmlformats.org/officeDocument/2006/relationships/slideLayout" Target="../slideLayouts/slideLayout2.xml"/><Relationship Id="rId4" Type="http://schemas.openxmlformats.org/officeDocument/2006/relationships/hyperlink" Target="mailto:allen.mendelsohn@mcgill.c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747464"/>
            <a:ext cx="7772400" cy="4824536"/>
          </a:xfrm>
        </p:spPr>
        <p:txBody>
          <a:bodyPr/>
          <a:lstStyle/>
          <a:p>
            <a:pPr eaLnBrk="1" hangingPunct="1">
              <a:spcAft>
                <a:spcPts val="0"/>
              </a:spcAft>
            </a:pPr>
            <a:r>
              <a:rPr lang="en-US" altLang="en-US" u="sng" dirty="0"/>
              <a:t>Class 10 – November 22</a:t>
            </a:r>
            <a:br>
              <a:rPr lang="en-US" altLang="en-US" u="sng" dirty="0"/>
            </a:br>
            <a:br>
              <a:rPr lang="en-US" altLang="en-US" u="sng" dirty="0"/>
            </a:br>
            <a:r>
              <a:rPr lang="en-CA" altLang="en-US" sz="3200" dirty="0"/>
              <a:t>(1) </a:t>
            </a:r>
            <a:r>
              <a:rPr lang="en-US" altLang="en-US" sz="3200" dirty="0"/>
              <a:t>Introduction to the Substantive Law of Cybercrime in Canada</a:t>
            </a:r>
            <a:br>
              <a:rPr lang="en-US" altLang="en-US" sz="3200" dirty="0"/>
            </a:br>
            <a:r>
              <a:rPr lang="en-US" altLang="en-US" sz="3200" dirty="0"/>
              <a:t>(2) Delicious </a:t>
            </a:r>
            <a:endParaRPr lang="en-US" altLang="en-US" dirty="0"/>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ow Spam became one of the most iconic American brands of all time">
            <a:extLst>
              <a:ext uri="{FF2B5EF4-FFF2-40B4-BE49-F238E27FC236}">
                <a16:creationId xmlns:a16="http://schemas.microsoft.com/office/drawing/2014/main" id="{4268C801-3132-41C8-A75C-C193D8A9C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153034"/>
            <a:ext cx="1741644" cy="1320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EEEF-51A1-42A8-BBF1-C05FC9209F60}"/>
              </a:ext>
            </a:extLst>
          </p:cNvPr>
          <p:cNvSpPr>
            <a:spLocks noGrp="1"/>
          </p:cNvSpPr>
          <p:nvPr>
            <p:ph type="title"/>
          </p:nvPr>
        </p:nvSpPr>
        <p:spPr>
          <a:xfrm>
            <a:off x="457200" y="274638"/>
            <a:ext cx="8229600" cy="634082"/>
          </a:xfrm>
        </p:spPr>
        <p:txBody>
          <a:bodyPr/>
          <a:lstStyle/>
          <a:p>
            <a:r>
              <a:rPr lang="en-CA" dirty="0"/>
              <a:t>More cases!</a:t>
            </a:r>
            <a:endParaRPr lang="en-CA" sz="2400" dirty="0"/>
          </a:p>
        </p:txBody>
      </p:sp>
      <p:sp>
        <p:nvSpPr>
          <p:cNvPr id="3" name="Content Placeholder 2">
            <a:extLst>
              <a:ext uri="{FF2B5EF4-FFF2-40B4-BE49-F238E27FC236}">
                <a16:creationId xmlns:a16="http://schemas.microsoft.com/office/drawing/2014/main" id="{7A2F96E0-4BAB-45B8-A645-2D5CA94D628F}"/>
              </a:ext>
            </a:extLst>
          </p:cNvPr>
          <p:cNvSpPr>
            <a:spLocks noGrp="1"/>
          </p:cNvSpPr>
          <p:nvPr>
            <p:ph idx="1"/>
          </p:nvPr>
        </p:nvSpPr>
        <p:spPr>
          <a:xfrm>
            <a:off x="457200" y="836712"/>
            <a:ext cx="8229600" cy="5289451"/>
          </a:xfrm>
        </p:spPr>
        <p:txBody>
          <a:bodyPr/>
          <a:lstStyle/>
          <a:p>
            <a:pPr marL="0" indent="0">
              <a:buNone/>
            </a:pPr>
            <a:r>
              <a:rPr lang="en-CA" sz="2800" u="sng" dirty="0"/>
              <a:t>Recall last week</a:t>
            </a:r>
            <a:r>
              <a:rPr lang="en-CA" sz="2800" dirty="0"/>
              <a:t>:</a:t>
            </a:r>
          </a:p>
          <a:p>
            <a:pPr marL="0" indent="0">
              <a:buNone/>
            </a:pPr>
            <a:r>
              <a:rPr lang="en-CA" sz="2400" i="1" dirty="0" err="1"/>
              <a:t>Owsianik</a:t>
            </a:r>
            <a:r>
              <a:rPr lang="en-CA" sz="2400" i="1" dirty="0"/>
              <a:t> v. Equifax Canada Co </a:t>
            </a:r>
            <a:r>
              <a:rPr lang="nl-NL" sz="2400" dirty="0"/>
              <a:t>2021 ONSC 4112 (June 9, 2021)</a:t>
            </a:r>
            <a:br>
              <a:rPr lang="nl-NL" sz="2400" dirty="0"/>
            </a:br>
            <a:r>
              <a:rPr lang="nl-NL" sz="2400" dirty="0">
                <a:sym typeface="Wingdings" panose="05000000000000000000" pitchFamily="2" charset="2"/>
              </a:rPr>
              <a:t> Intrusion upon seclusion did not fly in class action for data brech because no “intrusion”</a:t>
            </a:r>
          </a:p>
          <a:p>
            <a:pPr marL="0" indent="0">
              <a:buNone/>
            </a:pPr>
            <a:r>
              <a:rPr lang="nl-NL" sz="2400" u="sng" dirty="0">
                <a:sym typeface="Wingdings" panose="05000000000000000000" pitchFamily="2" charset="2"/>
              </a:rPr>
              <a:t>Now</a:t>
            </a:r>
            <a:r>
              <a:rPr lang="nl-NL" sz="2400" dirty="0">
                <a:sym typeface="Wingdings" panose="05000000000000000000" pitchFamily="2" charset="2"/>
              </a:rPr>
              <a:t>:</a:t>
            </a:r>
          </a:p>
          <a:p>
            <a:pPr marL="0" indent="0">
              <a:buNone/>
            </a:pPr>
            <a:r>
              <a:rPr lang="it-IT" sz="2400" i="1" dirty="0"/>
              <a:t>Del Giudice v. Thompson</a:t>
            </a:r>
            <a:r>
              <a:rPr lang="it-IT" sz="2400" dirty="0"/>
              <a:t>, 2021 ONSC 5379 (August 2021)</a:t>
            </a:r>
          </a:p>
          <a:p>
            <a:pPr marL="0" indent="0">
              <a:buNone/>
            </a:pPr>
            <a:r>
              <a:rPr lang="en-CA" sz="2400" dirty="0"/>
              <a:t>“</a:t>
            </a:r>
            <a:r>
              <a:rPr lang="en-US" sz="2400" dirty="0"/>
              <a:t>a certification motion in a $10.9 billion data breach case that Class Counsel has redesigned into a $240 billion data misappropriation and misuse case</a:t>
            </a:r>
            <a:r>
              <a:rPr lang="en-CA" sz="2400" dirty="0"/>
              <a:t>”</a:t>
            </a:r>
          </a:p>
          <a:p>
            <a:pPr marL="0" indent="0">
              <a:buNone/>
            </a:pPr>
            <a:r>
              <a:rPr lang="en-CA" sz="2400" dirty="0"/>
              <a:t>“</a:t>
            </a:r>
            <a:r>
              <a:rPr lang="en-US" sz="2400" dirty="0"/>
              <a:t>Plaintiffs’ cause of action for </a:t>
            </a:r>
            <a:r>
              <a:rPr lang="en-US" sz="2400" b="1" dirty="0"/>
              <a:t>intrusion on seclusion </a:t>
            </a:r>
            <a:r>
              <a:rPr lang="en-US" sz="2400" dirty="0"/>
              <a:t>does not satisfy the cause of action criterion as against Capital One and Amazon Web Services”</a:t>
            </a:r>
            <a:endParaRPr lang="it-IT" sz="2400" dirty="0"/>
          </a:p>
          <a:p>
            <a:pPr marL="0" indent="0">
              <a:buNone/>
            </a:pPr>
            <a:r>
              <a:rPr lang="en-CA" sz="2400" dirty="0">
                <a:sym typeface="Wingdings" panose="05000000000000000000" pitchFamily="2" charset="2"/>
              </a:rPr>
              <a:t> All other claims crap as well, class not certified</a:t>
            </a:r>
            <a:endParaRPr lang="en-CA" sz="2400" dirty="0"/>
          </a:p>
        </p:txBody>
      </p:sp>
      <p:sp>
        <p:nvSpPr>
          <p:cNvPr id="4" name="Footer Placeholder 3">
            <a:extLst>
              <a:ext uri="{FF2B5EF4-FFF2-40B4-BE49-F238E27FC236}">
                <a16:creationId xmlns:a16="http://schemas.microsoft.com/office/drawing/2014/main" id="{5C2A8B6F-E298-4731-83A4-619A84C67886}"/>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00674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Ok now srsly,</a:t>
            </a:r>
            <a:br>
              <a:rPr lang="en-CA" dirty="0"/>
            </a:br>
            <a:r>
              <a:rPr lang="en-CA" dirty="0"/>
              <a:t>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47300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11A8-7039-42A2-94FA-06734DFACDD5}"/>
              </a:ext>
            </a:extLst>
          </p:cNvPr>
          <p:cNvSpPr>
            <a:spLocks noGrp="1"/>
          </p:cNvSpPr>
          <p:nvPr>
            <p:ph type="title"/>
          </p:nvPr>
        </p:nvSpPr>
        <p:spPr/>
        <p:txBody>
          <a:bodyPr/>
          <a:lstStyle/>
          <a:p>
            <a:r>
              <a:rPr lang="fr-CA" dirty="0"/>
              <a:t>Intro to cybercrime in canada (-</a:t>
            </a:r>
            <a:r>
              <a:rPr lang="fr-CA" dirty="0" err="1"/>
              <a:t>ish</a:t>
            </a:r>
            <a:r>
              <a:rPr lang="fr-CA" dirty="0"/>
              <a:t>)</a:t>
            </a:r>
            <a:endParaRPr lang="en-CA" dirty="0"/>
          </a:p>
        </p:txBody>
      </p:sp>
      <p:sp>
        <p:nvSpPr>
          <p:cNvPr id="3" name="Footer Placeholder 2">
            <a:extLst>
              <a:ext uri="{FF2B5EF4-FFF2-40B4-BE49-F238E27FC236}">
                <a16:creationId xmlns:a16="http://schemas.microsoft.com/office/drawing/2014/main" id="{120E0918-4638-457F-90C8-7B158460A62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03506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0B1A-6702-435B-898F-B9A65CB7936D}"/>
              </a:ext>
            </a:extLst>
          </p:cNvPr>
          <p:cNvSpPr>
            <a:spLocks noGrp="1"/>
          </p:cNvSpPr>
          <p:nvPr>
            <p:ph type="title"/>
          </p:nvPr>
        </p:nvSpPr>
        <p:spPr/>
        <p:txBody>
          <a:bodyPr/>
          <a:lstStyle/>
          <a:p>
            <a:r>
              <a:rPr lang="en-CA" dirty="0"/>
              <a:t>Cybercrime as per the RCMP</a:t>
            </a:r>
          </a:p>
        </p:txBody>
      </p:sp>
      <p:sp>
        <p:nvSpPr>
          <p:cNvPr id="4" name="Footer Placeholder 3">
            <a:extLst>
              <a:ext uri="{FF2B5EF4-FFF2-40B4-BE49-F238E27FC236}">
                <a16:creationId xmlns:a16="http://schemas.microsoft.com/office/drawing/2014/main" id="{03A43181-3F68-487E-AF4D-928F8A4F2159}"/>
              </a:ext>
            </a:extLst>
          </p:cNvPr>
          <p:cNvSpPr>
            <a:spLocks noGrp="1"/>
          </p:cNvSpPr>
          <p:nvPr>
            <p:ph type="ftr" sz="quarter" idx="11"/>
          </p:nvPr>
        </p:nvSpPr>
        <p:spPr/>
        <p:txBody>
          <a:bodyPr/>
          <a:lstStyle/>
          <a:p>
            <a:pPr>
              <a:defRPr/>
            </a:pPr>
            <a:r>
              <a:rPr lang="en-US"/>
              <a:t>Class 10</a:t>
            </a:r>
            <a:endParaRPr lang="en-US" dirty="0"/>
          </a:p>
        </p:txBody>
      </p:sp>
      <p:pic>
        <p:nvPicPr>
          <p:cNvPr id="1026" name="Picture 2" descr="http://www.rcmp-grc.gc.ca/wam/media/1043/large/3e750efb4100de63f04bb16d334369fd.jpg">
            <a:extLst>
              <a:ext uri="{FF2B5EF4-FFF2-40B4-BE49-F238E27FC236}">
                <a16:creationId xmlns:a16="http://schemas.microsoft.com/office/drawing/2014/main" id="{646CD459-96E6-4CFC-A9A5-5C9958CE59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3157" y="1700808"/>
            <a:ext cx="728214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2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15D1-E35B-4140-8422-C8BA2D6EEE44}"/>
              </a:ext>
            </a:extLst>
          </p:cNvPr>
          <p:cNvSpPr>
            <a:spLocks noGrp="1"/>
          </p:cNvSpPr>
          <p:nvPr>
            <p:ph type="title"/>
          </p:nvPr>
        </p:nvSpPr>
        <p:spPr>
          <a:xfrm>
            <a:off x="457200" y="274637"/>
            <a:ext cx="8229600" cy="2564135"/>
          </a:xfrm>
        </p:spPr>
        <p:txBody>
          <a:bodyPr/>
          <a:lstStyle/>
          <a:p>
            <a:r>
              <a:rPr lang="en-CA" b="1" dirty="0"/>
              <a:t>T.V. TIME!</a:t>
            </a:r>
          </a:p>
        </p:txBody>
      </p:sp>
      <p:sp>
        <p:nvSpPr>
          <p:cNvPr id="4" name="Content Placeholder 3">
            <a:extLst>
              <a:ext uri="{FF2B5EF4-FFF2-40B4-BE49-F238E27FC236}">
                <a16:creationId xmlns:a16="http://schemas.microsoft.com/office/drawing/2014/main" id="{877363B5-15D1-42D0-BCC6-EE52A481AA5A}"/>
              </a:ext>
            </a:extLst>
          </p:cNvPr>
          <p:cNvSpPr>
            <a:spLocks noGrp="1"/>
          </p:cNvSpPr>
          <p:nvPr>
            <p:ph idx="1"/>
          </p:nvPr>
        </p:nvSpPr>
        <p:spPr>
          <a:xfrm>
            <a:off x="457200" y="3068960"/>
            <a:ext cx="8229600" cy="3057203"/>
          </a:xfrm>
        </p:spPr>
        <p:txBody>
          <a:bodyPr/>
          <a:lstStyle/>
          <a:p>
            <a:pPr marL="0" indent="0" algn="ctr">
              <a:buNone/>
            </a:pPr>
            <a:r>
              <a:rPr lang="en-CA" dirty="0">
                <a:hlinkClick r:id="rId2"/>
              </a:rPr>
              <a:t>https://youtu.be/NLb6h_7NAW0</a:t>
            </a:r>
            <a:r>
              <a:rPr lang="en-CA" dirty="0"/>
              <a:t> </a:t>
            </a:r>
          </a:p>
        </p:txBody>
      </p:sp>
      <p:sp>
        <p:nvSpPr>
          <p:cNvPr id="3" name="Footer Placeholder 2">
            <a:extLst>
              <a:ext uri="{FF2B5EF4-FFF2-40B4-BE49-F238E27FC236}">
                <a16:creationId xmlns:a16="http://schemas.microsoft.com/office/drawing/2014/main" id="{A2431EF4-613C-4839-A30A-2ED6C422AD8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49269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9070-F645-428B-BD22-D39B45652594}"/>
              </a:ext>
            </a:extLst>
          </p:cNvPr>
          <p:cNvSpPr>
            <a:spLocks noGrp="1"/>
          </p:cNvSpPr>
          <p:nvPr>
            <p:ph type="title"/>
          </p:nvPr>
        </p:nvSpPr>
        <p:spPr/>
        <p:txBody>
          <a:bodyPr/>
          <a:lstStyle/>
          <a:p>
            <a:r>
              <a:rPr lang="en-CA" dirty="0"/>
              <a:t>Elliot’s Crime</a:t>
            </a:r>
          </a:p>
        </p:txBody>
      </p:sp>
      <p:sp>
        <p:nvSpPr>
          <p:cNvPr id="3" name="Content Placeholder 2">
            <a:extLst>
              <a:ext uri="{FF2B5EF4-FFF2-40B4-BE49-F238E27FC236}">
                <a16:creationId xmlns:a16="http://schemas.microsoft.com/office/drawing/2014/main" id="{387C1F87-67E5-42DA-88F8-AFB53EA1717E}"/>
              </a:ext>
            </a:extLst>
          </p:cNvPr>
          <p:cNvSpPr>
            <a:spLocks noGrp="1"/>
          </p:cNvSpPr>
          <p:nvPr>
            <p:ph idx="1"/>
          </p:nvPr>
        </p:nvSpPr>
        <p:spPr>
          <a:xfrm>
            <a:off x="457200" y="1916832"/>
            <a:ext cx="8229600" cy="4209331"/>
          </a:xfrm>
        </p:spPr>
        <p:txBody>
          <a:bodyPr/>
          <a:lstStyle/>
          <a:p>
            <a:pPr marL="0" indent="0">
              <a:buNone/>
            </a:pPr>
            <a:r>
              <a:rPr lang="en-CA" dirty="0"/>
              <a:t>“I started intercepting all the traffic on your network”</a:t>
            </a:r>
          </a:p>
          <a:p>
            <a:pPr marL="0" indent="0">
              <a:buNone/>
            </a:pPr>
            <a:r>
              <a:rPr lang="en-CA" dirty="0"/>
              <a:t>“When I decided to hack you”</a:t>
            </a:r>
          </a:p>
          <a:p>
            <a:pPr marL="0" indent="0">
              <a:buNone/>
            </a:pPr>
            <a:r>
              <a:rPr lang="en-CA" dirty="0"/>
              <a:t>“I own everything – all your emails, all your files, all your pics” (from Platosboys.com)</a:t>
            </a:r>
          </a:p>
        </p:txBody>
      </p:sp>
      <p:sp>
        <p:nvSpPr>
          <p:cNvPr id="4" name="Footer Placeholder 3">
            <a:extLst>
              <a:ext uri="{FF2B5EF4-FFF2-40B4-BE49-F238E27FC236}">
                <a16:creationId xmlns:a16="http://schemas.microsoft.com/office/drawing/2014/main" id="{E8EEC877-ADA2-4166-8C41-247ECB3F6D4F}"/>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52898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9864-F5DE-4221-ABEE-4E80E5231CAA}"/>
              </a:ext>
            </a:extLst>
          </p:cNvPr>
          <p:cNvSpPr>
            <a:spLocks noGrp="1"/>
          </p:cNvSpPr>
          <p:nvPr>
            <p:ph type="title"/>
          </p:nvPr>
        </p:nvSpPr>
        <p:spPr>
          <a:xfrm>
            <a:off x="457200" y="274638"/>
            <a:ext cx="8229600" cy="1642194"/>
          </a:xfrm>
        </p:spPr>
        <p:txBody>
          <a:bodyPr/>
          <a:lstStyle/>
          <a:p>
            <a:r>
              <a:rPr lang="en-CA" dirty="0"/>
              <a:t>Treaty Number 185 </a:t>
            </a:r>
            <a:br>
              <a:rPr lang="en-CA" dirty="0"/>
            </a:br>
            <a:r>
              <a:rPr lang="en-CA" dirty="0"/>
              <a:t>of the Council of Europe</a:t>
            </a:r>
          </a:p>
        </p:txBody>
      </p:sp>
      <p:sp>
        <p:nvSpPr>
          <p:cNvPr id="3" name="Content Placeholder 2">
            <a:extLst>
              <a:ext uri="{FF2B5EF4-FFF2-40B4-BE49-F238E27FC236}">
                <a16:creationId xmlns:a16="http://schemas.microsoft.com/office/drawing/2014/main" id="{5C1A76D1-D8B8-47F7-9252-718C8A4644F1}"/>
              </a:ext>
            </a:extLst>
          </p:cNvPr>
          <p:cNvSpPr>
            <a:spLocks noGrp="1"/>
          </p:cNvSpPr>
          <p:nvPr>
            <p:ph idx="1"/>
          </p:nvPr>
        </p:nvSpPr>
        <p:spPr>
          <a:xfrm>
            <a:off x="457200" y="2060848"/>
            <a:ext cx="8229600" cy="4065315"/>
          </a:xfrm>
        </p:spPr>
        <p:txBody>
          <a:bodyPr/>
          <a:lstStyle/>
          <a:p>
            <a:pPr marL="0" indent="0">
              <a:buNone/>
            </a:pPr>
            <a:r>
              <a:rPr lang="en-CA" dirty="0"/>
              <a:t>Signed 2001, effective 2004</a:t>
            </a:r>
          </a:p>
          <a:p>
            <a:pPr marL="0" indent="0">
              <a:buNone/>
            </a:pPr>
            <a:endParaRPr lang="en-CA" dirty="0"/>
          </a:p>
          <a:p>
            <a:pPr marL="0" indent="0">
              <a:buNone/>
            </a:pPr>
            <a:r>
              <a:rPr lang="en-CA" dirty="0"/>
              <a:t>“Convention on Cybercrime” (official title)</a:t>
            </a:r>
          </a:p>
          <a:p>
            <a:pPr marL="0" indent="0">
              <a:buNone/>
            </a:pPr>
            <a:r>
              <a:rPr lang="en-CA" dirty="0"/>
              <a:t>“Budapest Convention” </a:t>
            </a:r>
          </a:p>
          <a:p>
            <a:pPr marL="0" indent="0">
              <a:buNone/>
            </a:pPr>
            <a:r>
              <a:rPr lang="en-CA" dirty="0"/>
              <a:t>“Budapest Convention on Cybercrime”</a:t>
            </a:r>
          </a:p>
        </p:txBody>
      </p:sp>
      <p:sp>
        <p:nvSpPr>
          <p:cNvPr id="4" name="Footer Placeholder 3">
            <a:extLst>
              <a:ext uri="{FF2B5EF4-FFF2-40B4-BE49-F238E27FC236}">
                <a16:creationId xmlns:a16="http://schemas.microsoft.com/office/drawing/2014/main" id="{DCB11018-3EB9-440C-9A2F-52173F8EE3C3}"/>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9464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p:txBody>
          <a:bodyPr/>
          <a:lstStyle/>
          <a:p>
            <a:r>
              <a:rPr lang="en-CA" dirty="0"/>
              <a:t>Budapest Convention</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r>
              <a:rPr lang="en-CA" dirty="0"/>
              <a:t>Signed November 2001, effective as of July 1, 2004</a:t>
            </a:r>
          </a:p>
          <a:p>
            <a:r>
              <a:rPr lang="en-CA" dirty="0"/>
              <a:t>Currently 66 nations have ratified</a:t>
            </a:r>
          </a:p>
          <a:p>
            <a:r>
              <a:rPr lang="en-CA" dirty="0"/>
              <a:t>Important non-Euro nations – USA, Canada, Japan, Israel, Australia (22 total)</a:t>
            </a:r>
          </a:p>
          <a:p>
            <a:r>
              <a:rPr lang="en-CA" dirty="0"/>
              <a:t>Important non-signatories – Russia, China, India, Brazil</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09310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1143000"/>
          </a:xfrm>
        </p:spPr>
        <p:txBody>
          <a:bodyPr/>
          <a:lstStyle/>
          <a:p>
            <a:r>
              <a:rPr lang="en-CA" dirty="0"/>
              <a:t>Budapest Convention – Jurisdiction?</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pPr marL="0" indent="0">
              <a:buNone/>
            </a:pPr>
            <a:r>
              <a:rPr lang="en-CA" sz="2800" dirty="0"/>
              <a:t>“The Convention on Cybercrime (the Convention), to which Canada is a signatory, requires that each State party prosecute cybercrimes committed within its territory. This means that a country could claim territorial jurisdiction in a case where the computer system attacked is on its territory, even if the perpetrator of the attack is not.”</a:t>
            </a:r>
          </a:p>
          <a:p>
            <a:pPr marL="0" indent="0">
              <a:buNone/>
            </a:pPr>
            <a:endParaRPr lang="en-CA" sz="2800" dirty="0"/>
          </a:p>
          <a:p>
            <a:pPr marL="0" indent="0">
              <a:buNone/>
            </a:pPr>
            <a:r>
              <a:rPr lang="en-CA" sz="2800" dirty="0"/>
              <a:t>- </a:t>
            </a:r>
            <a:r>
              <a:rPr lang="en-CA" sz="2800" i="1" dirty="0"/>
              <a:t>Parliamentary report on cybercrime 2011</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59526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1143000"/>
          </a:xfrm>
        </p:spPr>
        <p:txBody>
          <a:bodyPr/>
          <a:lstStyle/>
          <a:p>
            <a:r>
              <a:rPr lang="en-CA" dirty="0"/>
              <a:t>Budapest Convention – Jurisdiction</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pPr marL="0" indent="0">
              <a:buNone/>
            </a:pPr>
            <a:r>
              <a:rPr lang="en-CA" sz="2800" dirty="0"/>
              <a:t>Art. 22:</a:t>
            </a:r>
          </a:p>
          <a:p>
            <a:pPr marL="0" indent="0">
              <a:buNone/>
            </a:pPr>
            <a:r>
              <a:rPr lang="en-CA" sz="2400" dirty="0"/>
              <a:t>Each Party shall adopt such legislative and other measures as may be necessary to establish jurisdiction over any offence established in accordance with Articles 2 through 11 of this Convention, when the offence is committed:</a:t>
            </a:r>
          </a:p>
          <a:p>
            <a:pPr marL="0" indent="0">
              <a:buNone/>
            </a:pPr>
            <a:r>
              <a:rPr lang="en-CA" sz="2400" dirty="0"/>
              <a:t>a. in its territory; or</a:t>
            </a:r>
          </a:p>
          <a:p>
            <a:pPr marL="0" indent="0">
              <a:buNone/>
            </a:pPr>
            <a:r>
              <a:rPr lang="en-CA" sz="2400" dirty="0"/>
              <a:t>…</a:t>
            </a:r>
          </a:p>
          <a:p>
            <a:pPr marL="0" indent="0">
              <a:buNone/>
            </a:pPr>
            <a:r>
              <a:rPr lang="en-CA" sz="2400" dirty="0"/>
              <a:t>d. by one of its nationals, if the offence is punishable under criminal law where it was committed or if the offence is committed outside the territorial jurisdiction of any State.</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39595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1013866"/>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10</a:t>
            </a:r>
            <a:endParaRPr lang="en-US" dirty="0"/>
          </a:p>
        </p:txBody>
      </p:sp>
      <p:sp>
        <p:nvSpPr>
          <p:cNvPr id="37892" name="Content Placeholder 2"/>
          <p:cNvSpPr>
            <a:spLocks noGrp="1"/>
          </p:cNvSpPr>
          <p:nvPr>
            <p:ph idx="1"/>
          </p:nvPr>
        </p:nvSpPr>
        <p:spPr>
          <a:xfrm>
            <a:off x="457200" y="1844824"/>
            <a:ext cx="8229600" cy="4608364"/>
          </a:xfrm>
        </p:spPr>
        <p:txBody>
          <a:bodyPr/>
          <a:lstStyle/>
          <a:p>
            <a:pPr eaLnBrk="1" hangingPunct="1">
              <a:defRPr/>
            </a:pPr>
            <a:r>
              <a:rPr lang="en-CA" dirty="0"/>
              <a:t>Course evaluations on Mercury </a:t>
            </a:r>
            <a:r>
              <a:rPr lang="en-CA" dirty="0">
                <a:sym typeface="Wingdings" panose="05000000000000000000" pitchFamily="2" charset="2"/>
              </a:rPr>
              <a:t> Just do it</a:t>
            </a:r>
            <a:endParaRPr lang="en-CA" dirty="0"/>
          </a:p>
          <a:p>
            <a:pPr eaLnBrk="1" hangingPunct="1">
              <a:defRPr/>
            </a:pPr>
            <a:r>
              <a:rPr lang="en-CA" dirty="0"/>
              <a:t>That’s it next week holy f**k!!!11!1!!</a:t>
            </a:r>
          </a:p>
          <a:p>
            <a:pPr eaLnBrk="1" hangingPunct="1">
              <a:defRPr/>
            </a:pPr>
            <a:endParaRPr lang="en-CA"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1143000"/>
          </a:xfrm>
        </p:spPr>
        <p:txBody>
          <a:bodyPr/>
          <a:lstStyle/>
          <a:p>
            <a:r>
              <a:rPr lang="en-CA" dirty="0"/>
              <a:t>Budapest Convention – Preamble</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p:txBody>
          <a:bodyPr/>
          <a:lstStyle/>
          <a:p>
            <a:pPr marL="0" indent="0">
              <a:buNone/>
            </a:pPr>
            <a:r>
              <a:rPr lang="en-CA" sz="2400" dirty="0"/>
              <a:t>The member States of the Council of Europe and the other States signatory hereto…</a:t>
            </a:r>
          </a:p>
          <a:p>
            <a:pPr marL="0" indent="0">
              <a:buNone/>
            </a:pPr>
            <a:r>
              <a:rPr lang="en-CA" sz="2400" dirty="0"/>
              <a:t>Convinced of the need to pursue, as a matter of priority, a common criminal policy aimed at the protection of society against cybercrime, </a:t>
            </a:r>
            <a:r>
              <a:rPr lang="en-CA" sz="2400" i="1" dirty="0"/>
              <a:t>inter alia</a:t>
            </a:r>
            <a:r>
              <a:rPr lang="en-CA" sz="2400" dirty="0"/>
              <a:t>, </a:t>
            </a:r>
            <a:r>
              <a:rPr lang="en-CA" sz="2800" b="1" dirty="0"/>
              <a:t>by adopting appropriate legislation and fostering international co-operation</a:t>
            </a:r>
            <a:r>
              <a:rPr lang="en-CA" sz="2400" dirty="0"/>
              <a:t>…</a:t>
            </a:r>
          </a:p>
          <a:p>
            <a:pPr marL="0" indent="0">
              <a:buNone/>
            </a:pPr>
            <a:r>
              <a:rPr lang="en-CA" sz="2400" dirty="0"/>
              <a:t>Believing that an effective fight against cybercrime requires increased, rapid and well-functioning international co-operation in criminal matters…</a:t>
            </a:r>
          </a:p>
          <a:p>
            <a:pPr marL="0" indent="0">
              <a:buNone/>
            </a:pPr>
            <a:endParaRPr lang="en-CA" sz="2400" dirty="0"/>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75185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F549-4D36-4856-99E0-46B75BD43D44}"/>
              </a:ext>
            </a:extLst>
          </p:cNvPr>
          <p:cNvSpPr>
            <a:spLocks noGrp="1"/>
          </p:cNvSpPr>
          <p:nvPr>
            <p:ph type="title"/>
          </p:nvPr>
        </p:nvSpPr>
        <p:spPr>
          <a:xfrm>
            <a:off x="0" y="274638"/>
            <a:ext cx="9144000" cy="922114"/>
          </a:xfrm>
        </p:spPr>
        <p:txBody>
          <a:bodyPr/>
          <a:lstStyle/>
          <a:p>
            <a:r>
              <a:rPr lang="en-CA" dirty="0"/>
              <a:t>Budapest Convention – Ch. II</a:t>
            </a:r>
          </a:p>
        </p:txBody>
      </p:sp>
      <p:sp>
        <p:nvSpPr>
          <p:cNvPr id="3" name="Content Placeholder 2">
            <a:extLst>
              <a:ext uri="{FF2B5EF4-FFF2-40B4-BE49-F238E27FC236}">
                <a16:creationId xmlns:a16="http://schemas.microsoft.com/office/drawing/2014/main" id="{D110200C-101A-46C6-B4F0-A834D1FD52DA}"/>
              </a:ext>
            </a:extLst>
          </p:cNvPr>
          <p:cNvSpPr>
            <a:spLocks noGrp="1"/>
          </p:cNvSpPr>
          <p:nvPr>
            <p:ph idx="1"/>
          </p:nvPr>
        </p:nvSpPr>
        <p:spPr>
          <a:xfrm>
            <a:off x="457200" y="1196752"/>
            <a:ext cx="8229600" cy="4929411"/>
          </a:xfrm>
        </p:spPr>
        <p:txBody>
          <a:bodyPr/>
          <a:lstStyle/>
          <a:p>
            <a:pPr marL="0" indent="0">
              <a:buNone/>
            </a:pPr>
            <a:r>
              <a:rPr lang="en-CA" sz="2400" b="1" i="1" dirty="0"/>
              <a:t>Measures to be taken at the national level</a:t>
            </a:r>
          </a:p>
          <a:p>
            <a:pPr marL="0" indent="0">
              <a:buNone/>
            </a:pPr>
            <a:r>
              <a:rPr lang="en-CA" sz="2400" dirty="0"/>
              <a:t>Art. 2 - Each Party shall adopt such legislative and other measures as may be necessary to establish as criminal offences under its domestic law, when committed intentionally, </a:t>
            </a:r>
            <a:r>
              <a:rPr lang="en-CA" sz="2400" b="1" dirty="0"/>
              <a:t>the access to the whole or any part of a computer system</a:t>
            </a:r>
            <a:r>
              <a:rPr lang="en-CA" sz="2400" dirty="0"/>
              <a:t> </a:t>
            </a:r>
            <a:r>
              <a:rPr lang="en-CA" sz="2400" b="1" dirty="0"/>
              <a:t>without right</a:t>
            </a:r>
            <a:r>
              <a:rPr lang="en-CA" sz="2400" dirty="0"/>
              <a:t>…</a:t>
            </a:r>
          </a:p>
          <a:p>
            <a:pPr marL="0" indent="0">
              <a:buNone/>
            </a:pPr>
            <a:r>
              <a:rPr lang="en-CA" sz="2400" dirty="0"/>
              <a:t>Art. 3 - 	...the </a:t>
            </a:r>
            <a:r>
              <a:rPr lang="en-CA" sz="2400" b="1" dirty="0"/>
              <a:t>interception without right, made by technical means, of non-public transmissions of computer data</a:t>
            </a:r>
            <a:endParaRPr lang="en-CA" sz="2400" dirty="0"/>
          </a:p>
          <a:p>
            <a:pPr marL="0" indent="0">
              <a:buNone/>
            </a:pPr>
            <a:r>
              <a:rPr lang="en-CA" sz="2400" dirty="0"/>
              <a:t>Art. 4. - …</a:t>
            </a:r>
            <a:r>
              <a:rPr lang="en-CA" sz="2400" b="1" dirty="0"/>
              <a:t>damaging, deletion, deterioration, alteration or suppression of computer data without right.</a:t>
            </a:r>
            <a:endParaRPr lang="en-CA" sz="2400" dirty="0"/>
          </a:p>
          <a:p>
            <a:pPr marL="0" indent="0">
              <a:buNone/>
            </a:pPr>
            <a:r>
              <a:rPr lang="en-CA" sz="2400" dirty="0"/>
              <a:t>Art. 5 - …</a:t>
            </a:r>
            <a:r>
              <a:rPr lang="en-CA" sz="2400" b="1" dirty="0"/>
              <a:t>hindering without right of the functioning of a computer system </a:t>
            </a:r>
          </a:p>
        </p:txBody>
      </p:sp>
      <p:sp>
        <p:nvSpPr>
          <p:cNvPr id="4" name="Footer Placeholder 3">
            <a:extLst>
              <a:ext uri="{FF2B5EF4-FFF2-40B4-BE49-F238E27FC236}">
                <a16:creationId xmlns:a16="http://schemas.microsoft.com/office/drawing/2014/main" id="{B7A21265-608D-416C-B6F2-379AFD6D3D13}"/>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50786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A138-D60B-4247-A7FC-D6C3D4038479}"/>
              </a:ext>
            </a:extLst>
          </p:cNvPr>
          <p:cNvSpPr>
            <a:spLocks noGrp="1"/>
          </p:cNvSpPr>
          <p:nvPr>
            <p:ph type="title"/>
          </p:nvPr>
        </p:nvSpPr>
        <p:spPr/>
        <p:txBody>
          <a:bodyPr/>
          <a:lstStyle/>
          <a:p>
            <a:r>
              <a:rPr lang="en-CA" dirty="0"/>
              <a:t>Budapest Convention – Ch. II</a:t>
            </a:r>
          </a:p>
        </p:txBody>
      </p:sp>
      <p:sp>
        <p:nvSpPr>
          <p:cNvPr id="3" name="Content Placeholder 2">
            <a:extLst>
              <a:ext uri="{FF2B5EF4-FFF2-40B4-BE49-F238E27FC236}">
                <a16:creationId xmlns:a16="http://schemas.microsoft.com/office/drawing/2014/main" id="{3235D155-AA68-41E4-B430-1F570D8DAD1D}"/>
              </a:ext>
            </a:extLst>
          </p:cNvPr>
          <p:cNvSpPr>
            <a:spLocks noGrp="1"/>
          </p:cNvSpPr>
          <p:nvPr>
            <p:ph idx="1"/>
          </p:nvPr>
        </p:nvSpPr>
        <p:spPr/>
        <p:txBody>
          <a:bodyPr/>
          <a:lstStyle/>
          <a:p>
            <a:pPr marL="0" indent="0">
              <a:buNone/>
            </a:pPr>
            <a:r>
              <a:rPr lang="en-CA" dirty="0"/>
              <a:t>(Section 1)</a:t>
            </a:r>
          </a:p>
          <a:p>
            <a:pPr marL="0" indent="0">
              <a:buNone/>
            </a:pPr>
            <a:r>
              <a:rPr lang="en-CA" dirty="0"/>
              <a:t>Each party shall adopt…</a:t>
            </a:r>
          </a:p>
          <a:p>
            <a:pPr marL="0" indent="0">
              <a:buNone/>
            </a:pPr>
            <a:r>
              <a:rPr lang="en-CA" dirty="0"/>
              <a:t>Title 2 – Computer forgery &amp; fraud</a:t>
            </a:r>
          </a:p>
          <a:p>
            <a:pPr marL="0" indent="0">
              <a:buNone/>
            </a:pPr>
            <a:r>
              <a:rPr lang="en-CA" dirty="0"/>
              <a:t>Title 3 – Child pornography</a:t>
            </a:r>
          </a:p>
          <a:p>
            <a:pPr marL="0" indent="0">
              <a:buNone/>
            </a:pPr>
            <a:r>
              <a:rPr lang="en-CA" dirty="0"/>
              <a:t>Title 4 – Copyright (references WIPO Treaty)</a:t>
            </a:r>
          </a:p>
        </p:txBody>
      </p:sp>
      <p:sp>
        <p:nvSpPr>
          <p:cNvPr id="4" name="Footer Placeholder 3">
            <a:extLst>
              <a:ext uri="{FF2B5EF4-FFF2-40B4-BE49-F238E27FC236}">
                <a16:creationId xmlns:a16="http://schemas.microsoft.com/office/drawing/2014/main" id="{53422623-DC9D-416F-8E11-5000675A53A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976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A138-D60B-4247-A7FC-D6C3D4038479}"/>
              </a:ext>
            </a:extLst>
          </p:cNvPr>
          <p:cNvSpPr>
            <a:spLocks noGrp="1"/>
          </p:cNvSpPr>
          <p:nvPr>
            <p:ph type="title"/>
          </p:nvPr>
        </p:nvSpPr>
        <p:spPr/>
        <p:txBody>
          <a:bodyPr/>
          <a:lstStyle/>
          <a:p>
            <a:r>
              <a:rPr lang="en-CA" dirty="0"/>
              <a:t>Budapest Convention – Ch. II</a:t>
            </a:r>
          </a:p>
        </p:txBody>
      </p:sp>
      <p:sp>
        <p:nvSpPr>
          <p:cNvPr id="3" name="Content Placeholder 2">
            <a:extLst>
              <a:ext uri="{FF2B5EF4-FFF2-40B4-BE49-F238E27FC236}">
                <a16:creationId xmlns:a16="http://schemas.microsoft.com/office/drawing/2014/main" id="{3235D155-AA68-41E4-B430-1F570D8DAD1D}"/>
              </a:ext>
            </a:extLst>
          </p:cNvPr>
          <p:cNvSpPr>
            <a:spLocks noGrp="1"/>
          </p:cNvSpPr>
          <p:nvPr>
            <p:ph idx="1"/>
          </p:nvPr>
        </p:nvSpPr>
        <p:spPr/>
        <p:txBody>
          <a:bodyPr/>
          <a:lstStyle/>
          <a:p>
            <a:pPr marL="0" indent="0">
              <a:buNone/>
            </a:pPr>
            <a:r>
              <a:rPr lang="en-CA" dirty="0"/>
              <a:t>Section 2 – Procedural Law</a:t>
            </a:r>
          </a:p>
          <a:p>
            <a:pPr marL="0" indent="0">
              <a:buNone/>
            </a:pPr>
            <a:r>
              <a:rPr lang="en-CA" dirty="0"/>
              <a:t>Preservation of data, search and seizure, real-time collection of data (!?!?)</a:t>
            </a:r>
          </a:p>
          <a:p>
            <a:pPr marL="0" indent="0">
              <a:buNone/>
            </a:pPr>
            <a:r>
              <a:rPr lang="en-CA" dirty="0">
                <a:sym typeface="Wingdings" panose="05000000000000000000" pitchFamily="2" charset="2"/>
              </a:rPr>
              <a:t> Real-time collection has exceptions however</a:t>
            </a:r>
            <a:endParaRPr lang="en-CA" dirty="0"/>
          </a:p>
        </p:txBody>
      </p:sp>
      <p:sp>
        <p:nvSpPr>
          <p:cNvPr id="4" name="Footer Placeholder 3">
            <a:extLst>
              <a:ext uri="{FF2B5EF4-FFF2-40B4-BE49-F238E27FC236}">
                <a16:creationId xmlns:a16="http://schemas.microsoft.com/office/drawing/2014/main" id="{53422623-DC9D-416F-8E11-5000675A53A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07601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A138-D60B-4247-A7FC-D6C3D4038479}"/>
              </a:ext>
            </a:extLst>
          </p:cNvPr>
          <p:cNvSpPr>
            <a:spLocks noGrp="1"/>
          </p:cNvSpPr>
          <p:nvPr>
            <p:ph type="title"/>
          </p:nvPr>
        </p:nvSpPr>
        <p:spPr/>
        <p:txBody>
          <a:bodyPr/>
          <a:lstStyle/>
          <a:p>
            <a:r>
              <a:rPr lang="en-CA" dirty="0"/>
              <a:t>Budapest Convention – Ch. III</a:t>
            </a:r>
          </a:p>
        </p:txBody>
      </p:sp>
      <p:sp>
        <p:nvSpPr>
          <p:cNvPr id="3" name="Content Placeholder 2">
            <a:extLst>
              <a:ext uri="{FF2B5EF4-FFF2-40B4-BE49-F238E27FC236}">
                <a16:creationId xmlns:a16="http://schemas.microsoft.com/office/drawing/2014/main" id="{3235D155-AA68-41E4-B430-1F570D8DAD1D}"/>
              </a:ext>
            </a:extLst>
          </p:cNvPr>
          <p:cNvSpPr>
            <a:spLocks noGrp="1"/>
          </p:cNvSpPr>
          <p:nvPr>
            <p:ph idx="1"/>
          </p:nvPr>
        </p:nvSpPr>
        <p:spPr/>
        <p:txBody>
          <a:bodyPr/>
          <a:lstStyle/>
          <a:p>
            <a:pPr marL="0" indent="0">
              <a:buNone/>
            </a:pPr>
            <a:r>
              <a:rPr lang="en-CA" u="sng" dirty="0"/>
              <a:t>International Cooperation:</a:t>
            </a:r>
          </a:p>
          <a:p>
            <a:r>
              <a:rPr lang="en-CA" dirty="0"/>
              <a:t>General Principle of cooperation</a:t>
            </a:r>
          </a:p>
          <a:p>
            <a:r>
              <a:rPr lang="en-CA" dirty="0"/>
              <a:t>Extradition</a:t>
            </a:r>
          </a:p>
          <a:p>
            <a:r>
              <a:rPr lang="en-CA" dirty="0"/>
              <a:t>Mutual Assistance</a:t>
            </a:r>
          </a:p>
          <a:p>
            <a:r>
              <a:rPr lang="en-CA" dirty="0"/>
              <a:t>Sharing Info</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53422623-DC9D-416F-8E11-5000675A53A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7246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7B93-C6E7-426B-B50A-9F487AEB85A9}"/>
              </a:ext>
            </a:extLst>
          </p:cNvPr>
          <p:cNvSpPr>
            <a:spLocks noGrp="1"/>
          </p:cNvSpPr>
          <p:nvPr>
            <p:ph type="title"/>
          </p:nvPr>
        </p:nvSpPr>
        <p:spPr/>
        <p:txBody>
          <a:bodyPr/>
          <a:lstStyle/>
          <a:p>
            <a:r>
              <a:rPr lang="en-CA" dirty="0"/>
              <a:t>Canada - 342.1 Criminal Code</a:t>
            </a:r>
          </a:p>
        </p:txBody>
      </p:sp>
      <p:sp>
        <p:nvSpPr>
          <p:cNvPr id="3" name="Content Placeholder 2">
            <a:extLst>
              <a:ext uri="{FF2B5EF4-FFF2-40B4-BE49-F238E27FC236}">
                <a16:creationId xmlns:a16="http://schemas.microsoft.com/office/drawing/2014/main" id="{62673050-A56E-48AE-A2A8-0F2CB6EB9943}"/>
              </a:ext>
            </a:extLst>
          </p:cNvPr>
          <p:cNvSpPr>
            <a:spLocks noGrp="1"/>
          </p:cNvSpPr>
          <p:nvPr>
            <p:ph idx="1"/>
          </p:nvPr>
        </p:nvSpPr>
        <p:spPr>
          <a:xfrm>
            <a:off x="457200" y="1417638"/>
            <a:ext cx="8229600" cy="4708525"/>
          </a:xfrm>
        </p:spPr>
        <p:txBody>
          <a:bodyPr/>
          <a:lstStyle/>
          <a:p>
            <a:pPr marL="0" indent="0">
              <a:buNone/>
            </a:pPr>
            <a:r>
              <a:rPr lang="en-CA" sz="2000" dirty="0"/>
              <a:t>Everyone is guilty of an indictable offence and liable to imprisonment for a term of not more than 10 years, or is guilty of an offence punishable on summary conviction who, </a:t>
            </a:r>
            <a:r>
              <a:rPr lang="en-CA" sz="2000" b="1" dirty="0"/>
              <a:t>fraudulently and without colour of right</a:t>
            </a:r>
            <a:r>
              <a:rPr lang="en-CA" sz="2000" dirty="0"/>
              <a:t>,</a:t>
            </a:r>
          </a:p>
          <a:p>
            <a:pPr marL="0" indent="0">
              <a:buNone/>
            </a:pPr>
            <a:endParaRPr lang="en-CA" sz="2000" dirty="0"/>
          </a:p>
          <a:p>
            <a:pPr marL="0" indent="0">
              <a:buNone/>
            </a:pPr>
            <a:r>
              <a:rPr lang="en-CA" sz="2000" dirty="0"/>
              <a:t>(a) obtains, directly or indirectly, any computer service;</a:t>
            </a:r>
          </a:p>
          <a:p>
            <a:pPr marL="0" indent="0">
              <a:buNone/>
            </a:pPr>
            <a:r>
              <a:rPr lang="en-CA" sz="2000" dirty="0"/>
              <a:t>(b) by means of an electro-magnetic, acoustic, mechanical or other device, intercepts or causes to be intercepted, directly or indirectly, any function of a computer system;</a:t>
            </a:r>
          </a:p>
          <a:p>
            <a:pPr marL="0" indent="0">
              <a:buNone/>
            </a:pPr>
            <a:r>
              <a:rPr lang="en-CA" sz="2000" dirty="0"/>
              <a:t>(c) uses or causes to be used, directly or indirectly, a computer system with intent to commit an offence under paragraph (a) or (b) or under section 430 in relation to computer data or a computer system; or</a:t>
            </a:r>
          </a:p>
          <a:p>
            <a:pPr marL="0" indent="0">
              <a:buNone/>
            </a:pPr>
            <a:r>
              <a:rPr lang="en-CA" sz="2000" dirty="0"/>
              <a:t>(d) uses, possesses, traffics in or permits another person to have access to a computer password that would enable a person to commit an offence under paragraph (a), (b) or (c).</a:t>
            </a:r>
          </a:p>
        </p:txBody>
      </p:sp>
      <p:sp>
        <p:nvSpPr>
          <p:cNvPr id="4" name="Footer Placeholder 3">
            <a:extLst>
              <a:ext uri="{FF2B5EF4-FFF2-40B4-BE49-F238E27FC236}">
                <a16:creationId xmlns:a16="http://schemas.microsoft.com/office/drawing/2014/main" id="{4065A082-442B-43B0-911E-B0317C5E14B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670530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7B93-C6E7-426B-B50A-9F487AEB85A9}"/>
              </a:ext>
            </a:extLst>
          </p:cNvPr>
          <p:cNvSpPr>
            <a:spLocks noGrp="1"/>
          </p:cNvSpPr>
          <p:nvPr>
            <p:ph type="title"/>
          </p:nvPr>
        </p:nvSpPr>
        <p:spPr>
          <a:xfrm>
            <a:off x="457200" y="274638"/>
            <a:ext cx="8229600" cy="850106"/>
          </a:xfrm>
        </p:spPr>
        <p:txBody>
          <a:bodyPr/>
          <a:lstStyle/>
          <a:p>
            <a:r>
              <a:rPr lang="en-CA" dirty="0"/>
              <a:t>342.1 Criminal Code - Definitions</a:t>
            </a:r>
          </a:p>
        </p:txBody>
      </p:sp>
      <p:sp>
        <p:nvSpPr>
          <p:cNvPr id="3" name="Content Placeholder 2">
            <a:extLst>
              <a:ext uri="{FF2B5EF4-FFF2-40B4-BE49-F238E27FC236}">
                <a16:creationId xmlns:a16="http://schemas.microsoft.com/office/drawing/2014/main" id="{62673050-A56E-48AE-A2A8-0F2CB6EB9943}"/>
              </a:ext>
            </a:extLst>
          </p:cNvPr>
          <p:cNvSpPr>
            <a:spLocks noGrp="1"/>
          </p:cNvSpPr>
          <p:nvPr>
            <p:ph idx="1"/>
          </p:nvPr>
        </p:nvSpPr>
        <p:spPr>
          <a:xfrm>
            <a:off x="457200" y="1196752"/>
            <a:ext cx="8229600" cy="4929411"/>
          </a:xfrm>
        </p:spPr>
        <p:txBody>
          <a:bodyPr/>
          <a:lstStyle/>
          <a:p>
            <a:pPr marL="0" indent="0">
              <a:buNone/>
            </a:pPr>
            <a:r>
              <a:rPr lang="en-CA" sz="2400" b="1" i="1" dirty="0"/>
              <a:t>computer service </a:t>
            </a:r>
            <a:r>
              <a:rPr lang="en-CA" sz="2400" dirty="0"/>
              <a:t>includes data processing and the storage or retrieval of computer data; </a:t>
            </a:r>
          </a:p>
          <a:p>
            <a:pPr marL="0" indent="0">
              <a:buNone/>
            </a:pPr>
            <a:endParaRPr lang="en-CA" sz="2400" dirty="0"/>
          </a:p>
          <a:p>
            <a:pPr marL="0" indent="0">
              <a:buNone/>
            </a:pPr>
            <a:r>
              <a:rPr lang="en-CA" sz="2400" b="1" i="1" dirty="0"/>
              <a:t>computer system </a:t>
            </a:r>
            <a:r>
              <a:rPr lang="en-CA" sz="2400" dirty="0"/>
              <a:t>means a device that, or a group of interconnected or related devices one or more of which,</a:t>
            </a:r>
          </a:p>
          <a:p>
            <a:pPr marL="0" indent="0">
              <a:buNone/>
            </a:pPr>
            <a:r>
              <a:rPr lang="en-CA" sz="2400" dirty="0"/>
              <a:t>(a) contains computer programs or other computer data, and</a:t>
            </a:r>
          </a:p>
          <a:p>
            <a:pPr marL="0" indent="0">
              <a:buNone/>
            </a:pPr>
            <a:r>
              <a:rPr lang="en-CA" sz="2400" dirty="0"/>
              <a:t>(b) by means of computer programs,</a:t>
            </a:r>
          </a:p>
          <a:p>
            <a:pPr marL="400050" lvl="1" indent="0">
              <a:buNone/>
            </a:pPr>
            <a:r>
              <a:rPr lang="en-CA" sz="2000" dirty="0"/>
              <a:t>(</a:t>
            </a:r>
            <a:r>
              <a:rPr lang="en-CA" sz="2000" dirty="0" err="1"/>
              <a:t>i</a:t>
            </a:r>
            <a:r>
              <a:rPr lang="en-CA" sz="2000" dirty="0"/>
              <a:t>) performs logic and control, and</a:t>
            </a:r>
          </a:p>
          <a:p>
            <a:pPr marL="400050" lvl="1" indent="0">
              <a:buNone/>
            </a:pPr>
            <a:r>
              <a:rPr lang="en-CA" sz="2000" dirty="0"/>
              <a:t>(ii) may perform any other function;</a:t>
            </a:r>
          </a:p>
          <a:p>
            <a:pPr marL="0" indent="0">
              <a:buNone/>
            </a:pPr>
            <a:endParaRPr lang="en-CA" sz="2400" b="1" i="1" dirty="0"/>
          </a:p>
          <a:p>
            <a:pPr marL="0" indent="0">
              <a:buNone/>
            </a:pPr>
            <a:r>
              <a:rPr lang="en-CA" sz="2400" b="1" i="1" dirty="0"/>
              <a:t>function</a:t>
            </a:r>
            <a:r>
              <a:rPr lang="en-CA" sz="2400" dirty="0"/>
              <a:t> includes logic, control, arithmetic, deletion, storage and retrieval and communication or telecommunication to, from or within a computer system</a:t>
            </a:r>
          </a:p>
        </p:txBody>
      </p:sp>
      <p:sp>
        <p:nvSpPr>
          <p:cNvPr id="4" name="Footer Placeholder 3">
            <a:extLst>
              <a:ext uri="{FF2B5EF4-FFF2-40B4-BE49-F238E27FC236}">
                <a16:creationId xmlns:a16="http://schemas.microsoft.com/office/drawing/2014/main" id="{4065A082-442B-43B0-911E-B0317C5E14B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776287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6BA6-AD29-4D06-BEAB-E13997CC821A}"/>
              </a:ext>
            </a:extLst>
          </p:cNvPr>
          <p:cNvSpPr>
            <a:spLocks noGrp="1"/>
          </p:cNvSpPr>
          <p:nvPr>
            <p:ph type="title"/>
          </p:nvPr>
        </p:nvSpPr>
        <p:spPr/>
        <p:txBody>
          <a:bodyPr/>
          <a:lstStyle/>
          <a:p>
            <a:r>
              <a:rPr lang="en-CA" dirty="0"/>
              <a:t>Article 6 Budapest Convention </a:t>
            </a:r>
          </a:p>
        </p:txBody>
      </p:sp>
      <p:sp>
        <p:nvSpPr>
          <p:cNvPr id="3" name="Content Placeholder 2">
            <a:extLst>
              <a:ext uri="{FF2B5EF4-FFF2-40B4-BE49-F238E27FC236}">
                <a16:creationId xmlns:a16="http://schemas.microsoft.com/office/drawing/2014/main" id="{2E90F7C5-011F-4D00-B81E-1E1A37BB97B9}"/>
              </a:ext>
            </a:extLst>
          </p:cNvPr>
          <p:cNvSpPr>
            <a:spLocks noGrp="1"/>
          </p:cNvSpPr>
          <p:nvPr>
            <p:ph idx="1"/>
          </p:nvPr>
        </p:nvSpPr>
        <p:spPr/>
        <p:txBody>
          <a:bodyPr/>
          <a:lstStyle/>
          <a:p>
            <a:pPr marL="0" indent="0">
              <a:buNone/>
            </a:pPr>
            <a:r>
              <a:rPr lang="en-US" sz="2800" dirty="0"/>
              <a:t>Each Party shall adopt yada </a:t>
            </a:r>
            <a:r>
              <a:rPr lang="en-US" sz="2800" dirty="0" err="1"/>
              <a:t>yada</a:t>
            </a:r>
            <a:r>
              <a:rPr lang="en-US" sz="2800" dirty="0"/>
              <a:t>...</a:t>
            </a:r>
          </a:p>
          <a:p>
            <a:pPr marL="0" indent="0">
              <a:buNone/>
            </a:pPr>
            <a:endParaRPr lang="en-US" sz="2800" dirty="0"/>
          </a:p>
          <a:p>
            <a:pPr marL="0" indent="0">
              <a:buNone/>
            </a:pPr>
            <a:r>
              <a:rPr lang="en-US" sz="2800" dirty="0"/>
              <a:t>a. the production, sale, procurement for use, import, distribution or otherwise making available of:</a:t>
            </a:r>
          </a:p>
          <a:p>
            <a:pPr marL="571500" indent="-571500">
              <a:buFont typeface="+mj-lt"/>
              <a:buAutoNum type="romanLcPeriod"/>
            </a:pPr>
            <a:r>
              <a:rPr lang="en-US" sz="2800" dirty="0"/>
              <a:t>a device, including a computer program, designed or adapted primarily for the purpose of committing any of the offences established in accordance with Articles 2 through 5;…</a:t>
            </a:r>
          </a:p>
          <a:p>
            <a:pPr marL="0" indent="0">
              <a:buNone/>
            </a:pPr>
            <a:r>
              <a:rPr lang="en-US" sz="2800" dirty="0"/>
              <a:t>b. Possession of same</a:t>
            </a:r>
            <a:endParaRPr lang="en-CA" sz="2800" dirty="0"/>
          </a:p>
        </p:txBody>
      </p:sp>
      <p:sp>
        <p:nvSpPr>
          <p:cNvPr id="4" name="Footer Placeholder 3">
            <a:extLst>
              <a:ext uri="{FF2B5EF4-FFF2-40B4-BE49-F238E27FC236}">
                <a16:creationId xmlns:a16="http://schemas.microsoft.com/office/drawing/2014/main" id="{A0033227-6225-46CB-9D81-A09D340042B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989587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2C75-4502-452B-8835-C64F17AAD1DE}"/>
              </a:ext>
            </a:extLst>
          </p:cNvPr>
          <p:cNvSpPr>
            <a:spLocks noGrp="1"/>
          </p:cNvSpPr>
          <p:nvPr>
            <p:ph type="title"/>
          </p:nvPr>
        </p:nvSpPr>
        <p:spPr/>
        <p:txBody>
          <a:bodyPr/>
          <a:lstStyle/>
          <a:p>
            <a:r>
              <a:rPr lang="en-CA" dirty="0"/>
              <a:t>342.2 Criminal Code</a:t>
            </a:r>
          </a:p>
        </p:txBody>
      </p:sp>
      <p:sp>
        <p:nvSpPr>
          <p:cNvPr id="3" name="Content Placeholder 2">
            <a:extLst>
              <a:ext uri="{FF2B5EF4-FFF2-40B4-BE49-F238E27FC236}">
                <a16:creationId xmlns:a16="http://schemas.microsoft.com/office/drawing/2014/main" id="{F474E753-B1DD-40B9-AFB1-C0A89E3D1EC4}"/>
              </a:ext>
            </a:extLst>
          </p:cNvPr>
          <p:cNvSpPr>
            <a:spLocks noGrp="1"/>
          </p:cNvSpPr>
          <p:nvPr>
            <p:ph idx="1"/>
          </p:nvPr>
        </p:nvSpPr>
        <p:spPr/>
        <p:txBody>
          <a:bodyPr/>
          <a:lstStyle/>
          <a:p>
            <a:pPr marL="0" indent="0">
              <a:buNone/>
            </a:pPr>
            <a:r>
              <a:rPr lang="en-CA" sz="2400" dirty="0"/>
              <a:t>342.2 (1) Everyone who, without lawful excuse, makes, possesses, sells, offers for sale, imports, obtains for use, distributes or makes available </a:t>
            </a:r>
            <a:r>
              <a:rPr lang="en-CA" sz="2400" b="1" dirty="0"/>
              <a:t>a device that is designed or adapted primarily to commit an offence under section 342.1 </a:t>
            </a:r>
            <a:r>
              <a:rPr lang="en-CA" sz="2400" dirty="0"/>
              <a:t>or 430, under circumstances that give rise to a reasonable inference that the device has been used or is or was intended to be used to commit such an offence, is</a:t>
            </a:r>
          </a:p>
          <a:p>
            <a:pPr marL="0" indent="0">
              <a:buNone/>
            </a:pPr>
            <a:r>
              <a:rPr lang="en-CA" sz="2400" dirty="0"/>
              <a:t>(a) guilty of an indictable offence and liable to imprisonment for a term of not more than two years; or</a:t>
            </a:r>
          </a:p>
          <a:p>
            <a:pPr marL="0" indent="0">
              <a:buNone/>
            </a:pPr>
            <a:r>
              <a:rPr lang="en-CA" sz="2400" dirty="0"/>
              <a:t>(b) guilty of an offence punishable on summary conviction.</a:t>
            </a:r>
          </a:p>
        </p:txBody>
      </p:sp>
      <p:sp>
        <p:nvSpPr>
          <p:cNvPr id="4" name="Footer Placeholder 3">
            <a:extLst>
              <a:ext uri="{FF2B5EF4-FFF2-40B4-BE49-F238E27FC236}">
                <a16:creationId xmlns:a16="http://schemas.microsoft.com/office/drawing/2014/main" id="{DAE7B701-4903-41C6-9D90-C24E949041A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00506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0E77-2B0F-46A2-BB23-381C5A46B59F}"/>
              </a:ext>
            </a:extLst>
          </p:cNvPr>
          <p:cNvSpPr>
            <a:spLocks noGrp="1"/>
          </p:cNvSpPr>
          <p:nvPr>
            <p:ph type="title"/>
          </p:nvPr>
        </p:nvSpPr>
        <p:spPr>
          <a:xfrm>
            <a:off x="457200" y="274638"/>
            <a:ext cx="8229600" cy="1570186"/>
          </a:xfrm>
        </p:spPr>
        <p:txBody>
          <a:bodyPr/>
          <a:lstStyle/>
          <a:p>
            <a:r>
              <a:rPr lang="en-CA" dirty="0"/>
              <a:t>342.1 – </a:t>
            </a:r>
            <a:r>
              <a:rPr lang="en-CA" b="1" i="1" dirty="0"/>
              <a:t>R. c. Parent </a:t>
            </a:r>
          </a:p>
        </p:txBody>
      </p:sp>
      <p:sp>
        <p:nvSpPr>
          <p:cNvPr id="3" name="Content Placeholder 2">
            <a:extLst>
              <a:ext uri="{FF2B5EF4-FFF2-40B4-BE49-F238E27FC236}">
                <a16:creationId xmlns:a16="http://schemas.microsoft.com/office/drawing/2014/main" id="{963044DB-AA1B-4759-9725-EF931A7979CD}"/>
              </a:ext>
            </a:extLst>
          </p:cNvPr>
          <p:cNvSpPr>
            <a:spLocks noGrp="1"/>
          </p:cNvSpPr>
          <p:nvPr>
            <p:ph idx="1"/>
          </p:nvPr>
        </p:nvSpPr>
        <p:spPr>
          <a:xfrm>
            <a:off x="457200" y="1988840"/>
            <a:ext cx="8229600" cy="4137323"/>
          </a:xfrm>
        </p:spPr>
        <p:txBody>
          <a:bodyPr/>
          <a:lstStyle/>
          <a:p>
            <a:pPr marL="0" indent="0">
              <a:buNone/>
            </a:pPr>
            <a:endParaRPr lang="en-CA" sz="2000" dirty="0"/>
          </a:p>
          <a:p>
            <a:pPr marL="0" indent="0">
              <a:buNone/>
            </a:pPr>
            <a:endParaRPr lang="en-CA" sz="2000" dirty="0"/>
          </a:p>
          <a:p>
            <a:pPr marL="0" indent="0">
              <a:buNone/>
            </a:pPr>
            <a:endParaRPr lang="en-CA" sz="2000" dirty="0"/>
          </a:p>
          <a:p>
            <a:pPr marL="0" indent="0">
              <a:buNone/>
            </a:pPr>
            <a:r>
              <a:rPr lang="en-CA" b="1" dirty="0"/>
              <a:t>Peter Baccin-Smith </a:t>
            </a:r>
            <a:r>
              <a:rPr lang="en-CA" dirty="0"/>
              <a:t>presentation</a:t>
            </a:r>
            <a:endParaRPr lang="en-CA" sz="2400" dirty="0"/>
          </a:p>
        </p:txBody>
      </p:sp>
      <p:sp>
        <p:nvSpPr>
          <p:cNvPr id="4" name="Footer Placeholder 3">
            <a:extLst>
              <a:ext uri="{FF2B5EF4-FFF2-40B4-BE49-F238E27FC236}">
                <a16:creationId xmlns:a16="http://schemas.microsoft.com/office/drawing/2014/main" id="{952AC0E3-7593-4E8F-B906-B0F0D45032C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10797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D5AF-6691-47A9-A918-AF62A73BF14D}"/>
              </a:ext>
            </a:extLst>
          </p:cNvPr>
          <p:cNvSpPr>
            <a:spLocks noGrp="1"/>
          </p:cNvSpPr>
          <p:nvPr>
            <p:ph type="title"/>
          </p:nvPr>
        </p:nvSpPr>
        <p:spPr/>
        <p:txBody>
          <a:bodyPr/>
          <a:lstStyle/>
          <a:p>
            <a:r>
              <a:rPr lang="en-CA" dirty="0"/>
              <a:t>Essay Notes and Tips</a:t>
            </a:r>
          </a:p>
        </p:txBody>
      </p:sp>
      <p:sp>
        <p:nvSpPr>
          <p:cNvPr id="3" name="Content Placeholder 2">
            <a:extLst>
              <a:ext uri="{FF2B5EF4-FFF2-40B4-BE49-F238E27FC236}">
                <a16:creationId xmlns:a16="http://schemas.microsoft.com/office/drawing/2014/main" id="{740A9625-AF63-4AF4-A45A-06802436B829}"/>
              </a:ext>
            </a:extLst>
          </p:cNvPr>
          <p:cNvSpPr>
            <a:spLocks noGrp="1"/>
          </p:cNvSpPr>
          <p:nvPr>
            <p:ph idx="1"/>
          </p:nvPr>
        </p:nvSpPr>
        <p:spPr>
          <a:xfrm>
            <a:off x="457200" y="1700808"/>
            <a:ext cx="8229600" cy="4425355"/>
          </a:xfrm>
        </p:spPr>
        <p:txBody>
          <a:bodyPr/>
          <a:lstStyle/>
          <a:p>
            <a:r>
              <a:rPr lang="en-CA" sz="2400" dirty="0"/>
              <a:t>Organize </a:t>
            </a:r>
            <a:r>
              <a:rPr lang="en-CA" sz="2400" dirty="0">
                <a:sym typeface="Wingdings" panose="05000000000000000000" pitchFamily="2" charset="2"/>
              </a:rPr>
              <a:t> structure and flow</a:t>
            </a:r>
            <a:endParaRPr lang="en-CA" sz="2400" dirty="0"/>
          </a:p>
          <a:p>
            <a:r>
              <a:rPr lang="en-CA" sz="2400" dirty="0">
                <a:sym typeface="Wingdings" panose="05000000000000000000" pitchFamily="2" charset="2"/>
              </a:rPr>
              <a:t>Make good arguments even if you think I won’t agree with them</a:t>
            </a:r>
          </a:p>
          <a:p>
            <a:pPr marL="457200" lvl="1" indent="0">
              <a:buNone/>
            </a:pPr>
            <a:r>
              <a:rPr lang="en-CA" sz="2400" dirty="0">
                <a:sym typeface="Wingdings" panose="05000000000000000000" pitchFamily="2" charset="2"/>
              </a:rPr>
              <a:t> Support those arguments, make assumptions and suppositions when that is not possible</a:t>
            </a:r>
          </a:p>
          <a:p>
            <a:r>
              <a:rPr lang="en-CA" sz="2400" dirty="0"/>
              <a:t>Don’t get bogged down in background info </a:t>
            </a:r>
            <a:r>
              <a:rPr lang="en-CA" sz="2400" dirty="0">
                <a:sym typeface="Wingdings" panose="05000000000000000000" pitchFamily="2" charset="2"/>
              </a:rPr>
              <a:t> it’s the analysis I am looking for</a:t>
            </a:r>
          </a:p>
          <a:p>
            <a:r>
              <a:rPr lang="en-CA" sz="2400" dirty="0"/>
              <a:t>Don’t assume I know anything, but assume I know everything</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5D5AB77E-0285-4029-B580-7A64614C7C6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1381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81A-E684-42DE-B92A-481DA4310356}"/>
              </a:ext>
            </a:extLst>
          </p:cNvPr>
          <p:cNvSpPr>
            <a:spLocks noGrp="1"/>
          </p:cNvSpPr>
          <p:nvPr>
            <p:ph type="title"/>
          </p:nvPr>
        </p:nvSpPr>
        <p:spPr/>
        <p:txBody>
          <a:bodyPr/>
          <a:lstStyle/>
          <a:p>
            <a:r>
              <a:rPr lang="en-CA" i="1" dirty="0"/>
              <a:t>R c. Parent –</a:t>
            </a:r>
            <a:r>
              <a:rPr lang="en-CA" dirty="0"/>
              <a:t> </a:t>
            </a:r>
            <a:r>
              <a:rPr lang="en-CA" i="1" dirty="0"/>
              <a:t>Actus Reus </a:t>
            </a:r>
            <a:r>
              <a:rPr lang="en-CA" dirty="0"/>
              <a:t>for 342.1</a:t>
            </a:r>
            <a:endParaRPr lang="en-CA" i="1" dirty="0"/>
          </a:p>
        </p:txBody>
      </p:sp>
      <p:sp>
        <p:nvSpPr>
          <p:cNvPr id="3" name="Content Placeholder 2">
            <a:extLst>
              <a:ext uri="{FF2B5EF4-FFF2-40B4-BE49-F238E27FC236}">
                <a16:creationId xmlns:a16="http://schemas.microsoft.com/office/drawing/2014/main" id="{BD4C39A9-20C9-4456-A111-12046BE7E275}"/>
              </a:ext>
            </a:extLst>
          </p:cNvPr>
          <p:cNvSpPr>
            <a:spLocks noGrp="1"/>
          </p:cNvSpPr>
          <p:nvPr>
            <p:ph idx="1"/>
          </p:nvPr>
        </p:nvSpPr>
        <p:spPr/>
        <p:txBody>
          <a:bodyPr/>
          <a:lstStyle/>
          <a:p>
            <a:pPr marL="0" indent="0">
              <a:buNone/>
            </a:pPr>
            <a:r>
              <a:rPr lang="fr-FR" sz="2400" dirty="0"/>
              <a:t>« </a:t>
            </a:r>
            <a:r>
              <a:rPr lang="fr-FR" dirty="0"/>
              <a:t>l'appelante devait établir que l'intimé avait obtenu des services d'ordinateur, que cette utilisation était interdite et qu'une personne raisonnable placée dans les mêmes circonstances aurait convenu qu'il s'agissait là d'une activité malhonnête » (para. 37)</a:t>
            </a:r>
            <a:endParaRPr lang="fr-FR" sz="2400" dirty="0"/>
          </a:p>
          <a:p>
            <a:pPr marL="0" indent="0">
              <a:buNone/>
            </a:pPr>
            <a:endParaRPr lang="en-CA" sz="2400" dirty="0"/>
          </a:p>
        </p:txBody>
      </p:sp>
      <p:sp>
        <p:nvSpPr>
          <p:cNvPr id="4" name="Footer Placeholder 3">
            <a:extLst>
              <a:ext uri="{FF2B5EF4-FFF2-40B4-BE49-F238E27FC236}">
                <a16:creationId xmlns:a16="http://schemas.microsoft.com/office/drawing/2014/main" id="{407ACACE-4708-40B2-B80D-8F33076874D4}"/>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22172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81A-E684-42DE-B92A-481DA4310356}"/>
              </a:ext>
            </a:extLst>
          </p:cNvPr>
          <p:cNvSpPr>
            <a:spLocks noGrp="1"/>
          </p:cNvSpPr>
          <p:nvPr>
            <p:ph type="title"/>
          </p:nvPr>
        </p:nvSpPr>
        <p:spPr/>
        <p:txBody>
          <a:bodyPr/>
          <a:lstStyle/>
          <a:p>
            <a:r>
              <a:rPr lang="en-CA" i="1" dirty="0"/>
              <a:t>R c. Parent – </a:t>
            </a:r>
            <a:r>
              <a:rPr lang="en-CA" i="1" dirty="0" err="1"/>
              <a:t>Mens</a:t>
            </a:r>
            <a:r>
              <a:rPr lang="en-CA" i="1" dirty="0"/>
              <a:t> rea</a:t>
            </a:r>
            <a:r>
              <a:rPr lang="en-CA" dirty="0"/>
              <a:t> for 342.1</a:t>
            </a:r>
            <a:endParaRPr lang="en-CA" i="1" dirty="0"/>
          </a:p>
        </p:txBody>
      </p:sp>
      <p:sp>
        <p:nvSpPr>
          <p:cNvPr id="3" name="Content Placeholder 2">
            <a:extLst>
              <a:ext uri="{FF2B5EF4-FFF2-40B4-BE49-F238E27FC236}">
                <a16:creationId xmlns:a16="http://schemas.microsoft.com/office/drawing/2014/main" id="{BD4C39A9-20C9-4456-A111-12046BE7E275}"/>
              </a:ext>
            </a:extLst>
          </p:cNvPr>
          <p:cNvSpPr>
            <a:spLocks noGrp="1"/>
          </p:cNvSpPr>
          <p:nvPr>
            <p:ph idx="1"/>
          </p:nvPr>
        </p:nvSpPr>
        <p:spPr/>
        <p:txBody>
          <a:bodyPr/>
          <a:lstStyle/>
          <a:p>
            <a:pPr marL="0" indent="0">
              <a:buNone/>
            </a:pPr>
            <a:r>
              <a:rPr lang="fr-FR" sz="2400" dirty="0"/>
              <a:t>«  il est inutile de considérer l'opinion que l'accusé entretient quant au caractère moral de son acte…. S'engager dans cette voie serait une invitation à juger de la </a:t>
            </a:r>
            <a:r>
              <a:rPr lang="fr-FR" sz="2400" i="1" dirty="0"/>
              <a:t>mens </a:t>
            </a:r>
            <a:r>
              <a:rPr lang="fr-FR" sz="2400" i="1" dirty="0" err="1"/>
              <a:t>rea</a:t>
            </a:r>
            <a:r>
              <a:rPr lang="fr-FR" sz="2400" i="1" dirty="0"/>
              <a:t> </a:t>
            </a:r>
            <a:r>
              <a:rPr lang="fr-FR" sz="2400" dirty="0"/>
              <a:t>de l'accusé selon son propre schème de valeurs et le cas échéant de l'acquitter au motif qu'il estime n'avoir rien fait de mal. » (paras. 38-39)</a:t>
            </a:r>
          </a:p>
          <a:p>
            <a:pPr marL="0" indent="0">
              <a:buNone/>
            </a:pPr>
            <a:endParaRPr lang="fr-FR" sz="2400" dirty="0"/>
          </a:p>
          <a:p>
            <a:pPr marL="0" indent="0">
              <a:buNone/>
            </a:pPr>
            <a:r>
              <a:rPr lang="fr-FR" sz="2400" dirty="0"/>
              <a:t>« La poursuite devrait… démontrer une obtention par l'intimé de manière consciente et volontaire des services d'ordinateur. Cela nécessitait la </a:t>
            </a:r>
            <a:r>
              <a:rPr lang="fr-FR" sz="2400" b="1" dirty="0"/>
              <a:t>preuve de son intention de poser l'acte prohibé, sachant que son geste était interdit au regard des fins projetées par cet usage</a:t>
            </a:r>
            <a:r>
              <a:rPr lang="fr-FR" sz="2400" dirty="0"/>
              <a:t>. Il s'agit à mon avis de la </a:t>
            </a:r>
            <a:r>
              <a:rPr lang="fr-FR" sz="2400" i="1" dirty="0"/>
              <a:t>mens </a:t>
            </a:r>
            <a:r>
              <a:rPr lang="fr-FR" sz="2400" i="1" dirty="0" err="1"/>
              <a:t>rea</a:t>
            </a:r>
            <a:r>
              <a:rPr lang="fr-FR" sz="2400" i="1" dirty="0"/>
              <a:t> </a:t>
            </a:r>
            <a:r>
              <a:rPr lang="fr-FR" sz="2400" dirty="0"/>
              <a:t>requise » (para. 50)</a:t>
            </a:r>
          </a:p>
          <a:p>
            <a:pPr marL="0" indent="0">
              <a:buNone/>
            </a:pPr>
            <a:endParaRPr lang="en-CA" sz="2400" dirty="0"/>
          </a:p>
        </p:txBody>
      </p:sp>
      <p:sp>
        <p:nvSpPr>
          <p:cNvPr id="4" name="Footer Placeholder 3">
            <a:extLst>
              <a:ext uri="{FF2B5EF4-FFF2-40B4-BE49-F238E27FC236}">
                <a16:creationId xmlns:a16="http://schemas.microsoft.com/office/drawing/2014/main" id="{407ACACE-4708-40B2-B80D-8F33076874D4}"/>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664413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0E77-2B0F-46A2-BB23-381C5A46B59F}"/>
              </a:ext>
            </a:extLst>
          </p:cNvPr>
          <p:cNvSpPr>
            <a:spLocks noGrp="1"/>
          </p:cNvSpPr>
          <p:nvPr>
            <p:ph type="title"/>
          </p:nvPr>
        </p:nvSpPr>
        <p:spPr>
          <a:xfrm>
            <a:off x="457200" y="274638"/>
            <a:ext cx="8229600" cy="1570186"/>
          </a:xfrm>
        </p:spPr>
        <p:txBody>
          <a:bodyPr/>
          <a:lstStyle/>
          <a:p>
            <a:r>
              <a:rPr lang="en-CA" i="1" dirty="0"/>
              <a:t>“</a:t>
            </a:r>
            <a:r>
              <a:rPr lang="en-CA" dirty="0"/>
              <a:t>fraudulently and without colour of right” of 342.1</a:t>
            </a:r>
            <a:endParaRPr lang="en-CA" i="1" dirty="0"/>
          </a:p>
        </p:txBody>
      </p:sp>
      <p:sp>
        <p:nvSpPr>
          <p:cNvPr id="3" name="Content Placeholder 2">
            <a:extLst>
              <a:ext uri="{FF2B5EF4-FFF2-40B4-BE49-F238E27FC236}">
                <a16:creationId xmlns:a16="http://schemas.microsoft.com/office/drawing/2014/main" id="{963044DB-AA1B-4759-9725-EF931A7979CD}"/>
              </a:ext>
            </a:extLst>
          </p:cNvPr>
          <p:cNvSpPr>
            <a:spLocks noGrp="1"/>
          </p:cNvSpPr>
          <p:nvPr>
            <p:ph idx="1"/>
          </p:nvPr>
        </p:nvSpPr>
        <p:spPr>
          <a:xfrm>
            <a:off x="457200" y="1988840"/>
            <a:ext cx="8229600" cy="4137323"/>
          </a:xfrm>
        </p:spPr>
        <p:txBody>
          <a:bodyPr/>
          <a:lstStyle/>
          <a:p>
            <a:pPr marL="0" indent="0">
              <a:buNone/>
            </a:pPr>
            <a:r>
              <a:rPr lang="en-CA" sz="2400" dirty="0"/>
              <a:t>“Fraudulently” means dishonestly and unscrupulously, and with the intent to cause deprivation to another person</a:t>
            </a:r>
          </a:p>
          <a:p>
            <a:pPr marL="0" indent="0">
              <a:buNone/>
            </a:pPr>
            <a:endParaRPr lang="en-CA" sz="2400" dirty="0"/>
          </a:p>
          <a:p>
            <a:pPr marL="0" indent="0">
              <a:buNone/>
            </a:pPr>
            <a:r>
              <a:rPr lang="en-CA" sz="2400" dirty="0"/>
              <a:t>“Without colour of right” means without an honest belief that one had the right to carry out the particular action. To establish “colour of right,” one would need to have an honest belief in a state of facts that, if they existed, would be a legal justification or excuse</a:t>
            </a:r>
          </a:p>
          <a:p>
            <a:pPr marL="0" indent="0">
              <a:buNone/>
            </a:pPr>
            <a:endParaRPr lang="en-CA" sz="2400" dirty="0"/>
          </a:p>
          <a:p>
            <a:pPr marL="0" indent="0">
              <a:buNone/>
            </a:pPr>
            <a:r>
              <a:rPr lang="en-CA" sz="2400" dirty="0">
                <a:sym typeface="Wingdings" panose="05000000000000000000" pitchFamily="2" charset="2"/>
              </a:rPr>
              <a:t> </a:t>
            </a:r>
            <a:r>
              <a:rPr lang="en-CA" sz="2400" dirty="0"/>
              <a:t>Essentials of Canadian Law: Computer Law, 2 ed.</a:t>
            </a:r>
          </a:p>
        </p:txBody>
      </p:sp>
      <p:sp>
        <p:nvSpPr>
          <p:cNvPr id="4" name="Footer Placeholder 3">
            <a:extLst>
              <a:ext uri="{FF2B5EF4-FFF2-40B4-BE49-F238E27FC236}">
                <a16:creationId xmlns:a16="http://schemas.microsoft.com/office/drawing/2014/main" id="{952AC0E3-7593-4E8F-B906-B0F0D45032C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77061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50CA-C04F-452E-9D25-C66540D5B7B8}"/>
              </a:ext>
            </a:extLst>
          </p:cNvPr>
          <p:cNvSpPr>
            <a:spLocks noGrp="1"/>
          </p:cNvSpPr>
          <p:nvPr>
            <p:ph type="title"/>
          </p:nvPr>
        </p:nvSpPr>
        <p:spPr/>
        <p:txBody>
          <a:bodyPr/>
          <a:lstStyle/>
          <a:p>
            <a:r>
              <a:rPr lang="en-CA" dirty="0"/>
              <a:t>s. 430 (1.1) Criminal Code</a:t>
            </a:r>
          </a:p>
        </p:txBody>
      </p:sp>
      <p:sp>
        <p:nvSpPr>
          <p:cNvPr id="3" name="Content Placeholder 2">
            <a:extLst>
              <a:ext uri="{FF2B5EF4-FFF2-40B4-BE49-F238E27FC236}">
                <a16:creationId xmlns:a16="http://schemas.microsoft.com/office/drawing/2014/main" id="{9ADE1C31-F262-4979-8CBF-E9E7BDB6BFBB}"/>
              </a:ext>
            </a:extLst>
          </p:cNvPr>
          <p:cNvSpPr>
            <a:spLocks noGrp="1"/>
          </p:cNvSpPr>
          <p:nvPr>
            <p:ph idx="1"/>
          </p:nvPr>
        </p:nvSpPr>
        <p:spPr/>
        <p:txBody>
          <a:bodyPr/>
          <a:lstStyle/>
          <a:p>
            <a:pPr marL="0" indent="0">
              <a:buNone/>
            </a:pPr>
            <a:r>
              <a:rPr lang="en-CA" sz="2400" dirty="0"/>
              <a:t>(1.1) Everyone commits </a:t>
            </a:r>
            <a:r>
              <a:rPr lang="en-CA" sz="2400" b="1" dirty="0"/>
              <a:t>mischief</a:t>
            </a:r>
            <a:r>
              <a:rPr lang="en-CA" sz="2400" dirty="0"/>
              <a:t> who wilfully</a:t>
            </a:r>
          </a:p>
          <a:p>
            <a:pPr marL="0" indent="0">
              <a:buNone/>
            </a:pPr>
            <a:r>
              <a:rPr lang="en-CA" sz="2400" dirty="0"/>
              <a:t>(a) destroys or alters computer data;</a:t>
            </a:r>
          </a:p>
          <a:p>
            <a:pPr marL="0" indent="0">
              <a:buNone/>
            </a:pPr>
            <a:r>
              <a:rPr lang="en-CA" sz="2400" dirty="0"/>
              <a:t>(b) renders computer data meaningless, useless or ineffective;</a:t>
            </a:r>
          </a:p>
          <a:p>
            <a:pPr marL="0" indent="0">
              <a:buNone/>
            </a:pPr>
            <a:r>
              <a:rPr lang="en-CA" sz="2400" dirty="0"/>
              <a:t>(c) obstructs, interrupts or interferes with the lawful use of computer data; or</a:t>
            </a:r>
          </a:p>
          <a:p>
            <a:pPr marL="0" indent="0">
              <a:buNone/>
            </a:pPr>
            <a:r>
              <a:rPr lang="en-CA" sz="2400" dirty="0"/>
              <a:t>(d) obstructs, interrupts or interferes with a person in the lawful use of computer data or denies access to computer data to a person who is entitled to access to it.</a:t>
            </a:r>
          </a:p>
          <a:p>
            <a:pPr marL="0" indent="0">
              <a:buNone/>
            </a:pPr>
            <a:endParaRPr lang="en-CA" sz="2400" dirty="0">
              <a:sym typeface="Wingdings" panose="05000000000000000000" pitchFamily="2" charset="2"/>
            </a:endParaRPr>
          </a:p>
          <a:p>
            <a:pPr marL="0" indent="0">
              <a:buNone/>
            </a:pPr>
            <a:r>
              <a:rPr lang="en-CA" sz="2400" dirty="0" err="1">
                <a:sym typeface="Wingdings" panose="05000000000000000000" pitchFamily="2" charset="2"/>
              </a:rPr>
              <a:t>Nb</a:t>
            </a:r>
            <a:r>
              <a:rPr lang="en-CA" sz="2400" dirty="0">
                <a:sym typeface="Wingdings" panose="05000000000000000000" pitchFamily="2" charset="2"/>
              </a:rPr>
              <a:t> sentences  cause “danger to life”? </a:t>
            </a:r>
            <a:r>
              <a:rPr lang="en-CA" sz="2400" b="1" dirty="0">
                <a:sym typeface="Wingdings" panose="05000000000000000000" pitchFamily="2" charset="2"/>
              </a:rPr>
              <a:t>Life</a:t>
            </a:r>
            <a:r>
              <a:rPr lang="en-CA" sz="2400" dirty="0">
                <a:sym typeface="Wingdings" panose="05000000000000000000" pitchFamily="2" charset="2"/>
              </a:rPr>
              <a:t> imprisonment.</a:t>
            </a:r>
            <a:endParaRPr lang="en-CA" sz="2400" dirty="0"/>
          </a:p>
        </p:txBody>
      </p:sp>
      <p:sp>
        <p:nvSpPr>
          <p:cNvPr id="4" name="Footer Placeholder 3">
            <a:extLst>
              <a:ext uri="{FF2B5EF4-FFF2-40B4-BE49-F238E27FC236}">
                <a16:creationId xmlns:a16="http://schemas.microsoft.com/office/drawing/2014/main" id="{897DAC22-A212-43E1-86E5-1EF4E4A50680}"/>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037495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F31B-E498-4556-91BC-053632E8419E}"/>
              </a:ext>
            </a:extLst>
          </p:cNvPr>
          <p:cNvSpPr>
            <a:spLocks noGrp="1"/>
          </p:cNvSpPr>
          <p:nvPr>
            <p:ph type="title"/>
          </p:nvPr>
        </p:nvSpPr>
        <p:spPr/>
        <p:txBody>
          <a:bodyPr/>
          <a:lstStyle/>
          <a:p>
            <a:r>
              <a:rPr lang="en-CA" dirty="0"/>
              <a:t>Other “Cybercrimes”…</a:t>
            </a:r>
          </a:p>
        </p:txBody>
      </p:sp>
      <p:sp>
        <p:nvSpPr>
          <p:cNvPr id="3" name="Content Placeholder 2">
            <a:extLst>
              <a:ext uri="{FF2B5EF4-FFF2-40B4-BE49-F238E27FC236}">
                <a16:creationId xmlns:a16="http://schemas.microsoft.com/office/drawing/2014/main" id="{EF7C7935-7203-45ED-B911-1FD60339C335}"/>
              </a:ext>
            </a:extLst>
          </p:cNvPr>
          <p:cNvSpPr>
            <a:spLocks noGrp="1"/>
          </p:cNvSpPr>
          <p:nvPr>
            <p:ph idx="1"/>
          </p:nvPr>
        </p:nvSpPr>
        <p:spPr>
          <a:xfrm>
            <a:off x="457200" y="1196752"/>
            <a:ext cx="8229600" cy="4929411"/>
          </a:xfrm>
        </p:spPr>
        <p:txBody>
          <a:bodyPr/>
          <a:lstStyle/>
          <a:p>
            <a:r>
              <a:rPr lang="en-CA" sz="2800" dirty="0"/>
              <a:t>163.1 Child pornography distribution</a:t>
            </a:r>
          </a:p>
          <a:p>
            <a:r>
              <a:rPr lang="en-CA" sz="2800" dirty="0"/>
              <a:t>327 obtaining telecommunications services free of charge</a:t>
            </a:r>
          </a:p>
          <a:p>
            <a:r>
              <a:rPr lang="en-CA" sz="2800" dirty="0"/>
              <a:t>172.1 luring a minor via telecommunication to commit any number of crimes</a:t>
            </a:r>
          </a:p>
          <a:p>
            <a:r>
              <a:rPr lang="en-CA" sz="2800" dirty="0"/>
              <a:t>402.2 identity theft </a:t>
            </a:r>
          </a:p>
          <a:p>
            <a:r>
              <a:rPr lang="en-CA" sz="2800" dirty="0"/>
              <a:t>(…)</a:t>
            </a:r>
          </a:p>
          <a:p>
            <a:pPr marL="0" indent="0">
              <a:buNone/>
            </a:pPr>
            <a:r>
              <a:rPr lang="en-CA" sz="2800" dirty="0">
                <a:sym typeface="Wingdings" panose="05000000000000000000" pitchFamily="2" charset="2"/>
              </a:rPr>
              <a:t>Prof. Alana Maurushat  </a:t>
            </a:r>
            <a:r>
              <a:rPr lang="en-CA" sz="2800" b="1" dirty="0">
                <a:sym typeface="Wingdings" panose="05000000000000000000" pitchFamily="2" charset="2"/>
              </a:rPr>
              <a:t>anything</a:t>
            </a:r>
            <a:r>
              <a:rPr lang="en-CA" sz="2800" dirty="0">
                <a:sym typeface="Wingdings" panose="05000000000000000000" pitchFamily="2" charset="2"/>
              </a:rPr>
              <a:t> can be a cybercrime (technology as instrument)</a:t>
            </a:r>
          </a:p>
        </p:txBody>
      </p:sp>
      <p:sp>
        <p:nvSpPr>
          <p:cNvPr id="4" name="Footer Placeholder 3">
            <a:extLst>
              <a:ext uri="{FF2B5EF4-FFF2-40B4-BE49-F238E27FC236}">
                <a16:creationId xmlns:a16="http://schemas.microsoft.com/office/drawing/2014/main" id="{CB31584F-2BDE-4761-BFFA-3C54C562EFB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170362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9070-F645-428B-BD22-D39B45652594}"/>
              </a:ext>
            </a:extLst>
          </p:cNvPr>
          <p:cNvSpPr>
            <a:spLocks noGrp="1"/>
          </p:cNvSpPr>
          <p:nvPr>
            <p:ph type="title"/>
          </p:nvPr>
        </p:nvSpPr>
        <p:spPr/>
        <p:txBody>
          <a:bodyPr/>
          <a:lstStyle/>
          <a:p>
            <a:r>
              <a:rPr lang="en-CA" dirty="0"/>
              <a:t>Back to Elliot’s Crime</a:t>
            </a:r>
          </a:p>
        </p:txBody>
      </p:sp>
      <p:sp>
        <p:nvSpPr>
          <p:cNvPr id="3" name="Content Placeholder 2">
            <a:extLst>
              <a:ext uri="{FF2B5EF4-FFF2-40B4-BE49-F238E27FC236}">
                <a16:creationId xmlns:a16="http://schemas.microsoft.com/office/drawing/2014/main" id="{387C1F87-67E5-42DA-88F8-AFB53EA1717E}"/>
              </a:ext>
            </a:extLst>
          </p:cNvPr>
          <p:cNvSpPr>
            <a:spLocks noGrp="1"/>
          </p:cNvSpPr>
          <p:nvPr>
            <p:ph idx="1"/>
          </p:nvPr>
        </p:nvSpPr>
        <p:spPr/>
        <p:txBody>
          <a:bodyPr/>
          <a:lstStyle/>
          <a:p>
            <a:pPr marL="0" indent="0">
              <a:buNone/>
            </a:pPr>
            <a:r>
              <a:rPr lang="en-CA" dirty="0"/>
              <a:t>“I started intercepting all the traffic on your network”</a:t>
            </a:r>
          </a:p>
          <a:p>
            <a:pPr marL="0" indent="0">
              <a:buNone/>
            </a:pPr>
            <a:r>
              <a:rPr lang="en-CA" dirty="0"/>
              <a:t>“When I decided to hack you”</a:t>
            </a:r>
          </a:p>
          <a:p>
            <a:pPr marL="0" indent="0">
              <a:buNone/>
            </a:pPr>
            <a:r>
              <a:rPr lang="en-CA" dirty="0"/>
              <a:t>“I own everything – all your emails, all your files, all your pics” (from Platosboys.com)</a:t>
            </a:r>
          </a:p>
        </p:txBody>
      </p:sp>
      <p:sp>
        <p:nvSpPr>
          <p:cNvPr id="4" name="Footer Placeholder 3">
            <a:extLst>
              <a:ext uri="{FF2B5EF4-FFF2-40B4-BE49-F238E27FC236}">
                <a16:creationId xmlns:a16="http://schemas.microsoft.com/office/drawing/2014/main" id="{E8EEC877-ADA2-4166-8C41-247ECB3F6D4F}"/>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557828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FDF6-A34B-4B6C-B7E2-ED17AA2E016A}"/>
              </a:ext>
            </a:extLst>
          </p:cNvPr>
          <p:cNvSpPr>
            <a:spLocks noGrp="1"/>
          </p:cNvSpPr>
          <p:nvPr>
            <p:ph type="title"/>
          </p:nvPr>
        </p:nvSpPr>
        <p:spPr/>
        <p:txBody>
          <a:bodyPr/>
          <a:lstStyle/>
          <a:p>
            <a:r>
              <a:rPr lang="en-CA" dirty="0"/>
              <a:t>Elliott’s Defense?</a:t>
            </a:r>
          </a:p>
        </p:txBody>
      </p:sp>
      <p:sp>
        <p:nvSpPr>
          <p:cNvPr id="3" name="Content Placeholder 2">
            <a:extLst>
              <a:ext uri="{FF2B5EF4-FFF2-40B4-BE49-F238E27FC236}">
                <a16:creationId xmlns:a16="http://schemas.microsoft.com/office/drawing/2014/main" id="{E08367F4-1326-48EC-A310-9B86BE6A4760}"/>
              </a:ext>
            </a:extLst>
          </p:cNvPr>
          <p:cNvSpPr>
            <a:spLocks noGrp="1"/>
          </p:cNvSpPr>
          <p:nvPr>
            <p:ph idx="1"/>
          </p:nvPr>
        </p:nvSpPr>
        <p:spPr/>
        <p:txBody>
          <a:bodyPr/>
          <a:lstStyle/>
          <a:p>
            <a:pPr marL="0" indent="0">
              <a:buNone/>
            </a:pPr>
            <a:endParaRPr lang="en-CA" dirty="0"/>
          </a:p>
          <a:p>
            <a:pPr marL="0" indent="0">
              <a:buNone/>
            </a:pPr>
            <a:r>
              <a:rPr lang="en-CA" dirty="0"/>
              <a:t>“That's the part you were wrong about, Rohit.</a:t>
            </a:r>
          </a:p>
          <a:p>
            <a:pPr marL="0" indent="0">
              <a:buNone/>
            </a:pPr>
            <a:r>
              <a:rPr lang="en-CA" dirty="0"/>
              <a:t>I don't give a shit about money.”</a:t>
            </a:r>
          </a:p>
          <a:p>
            <a:pPr marL="0" indent="0">
              <a:buNone/>
            </a:pPr>
            <a:endParaRPr lang="en-CA" dirty="0"/>
          </a:p>
          <a:p>
            <a:pPr marL="0" indent="0">
              <a:buNone/>
            </a:pPr>
            <a:r>
              <a:rPr lang="en-CA" dirty="0"/>
              <a:t>“But I'm only a vigilante hacker by night.</a:t>
            </a:r>
          </a:p>
          <a:p>
            <a:pPr marL="0" indent="0">
              <a:buNone/>
            </a:pPr>
            <a:r>
              <a:rPr lang="en-CA" dirty="0"/>
              <a:t>By day, just a regular cyber-security engineer”</a:t>
            </a:r>
          </a:p>
          <a:p>
            <a:pPr marL="0" indent="0">
              <a:buNone/>
            </a:pPr>
            <a:endParaRPr lang="en-CA" dirty="0"/>
          </a:p>
        </p:txBody>
      </p:sp>
      <p:sp>
        <p:nvSpPr>
          <p:cNvPr id="4" name="Footer Placeholder 3">
            <a:extLst>
              <a:ext uri="{FF2B5EF4-FFF2-40B4-BE49-F238E27FC236}">
                <a16:creationId xmlns:a16="http://schemas.microsoft.com/office/drawing/2014/main" id="{B5346EF6-1631-4E75-9764-BFEA36B1DED7}"/>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167594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8F1F-C804-449B-A322-5CA03058FE2C}"/>
              </a:ext>
            </a:extLst>
          </p:cNvPr>
          <p:cNvSpPr>
            <a:spLocks noGrp="1"/>
          </p:cNvSpPr>
          <p:nvPr>
            <p:ph type="title"/>
          </p:nvPr>
        </p:nvSpPr>
        <p:spPr/>
        <p:txBody>
          <a:bodyPr/>
          <a:lstStyle/>
          <a:p>
            <a:r>
              <a:rPr lang="en-CA" dirty="0"/>
              <a:t>Class exercise – groups!</a:t>
            </a:r>
          </a:p>
        </p:txBody>
      </p:sp>
      <p:sp>
        <p:nvSpPr>
          <p:cNvPr id="3" name="Content Placeholder 2">
            <a:extLst>
              <a:ext uri="{FF2B5EF4-FFF2-40B4-BE49-F238E27FC236}">
                <a16:creationId xmlns:a16="http://schemas.microsoft.com/office/drawing/2014/main" id="{D7A766B0-0F0B-4E7E-8B17-6A8134BC920A}"/>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Would Elliot be guilty under s. 342.1? </a:t>
            </a:r>
            <a:r>
              <a:rPr lang="en-CA"/>
              <a:t>430 (1.1)?</a:t>
            </a:r>
            <a:endParaRPr lang="en-CA" dirty="0"/>
          </a:p>
        </p:txBody>
      </p:sp>
      <p:sp>
        <p:nvSpPr>
          <p:cNvPr id="4" name="Footer Placeholder 3">
            <a:extLst>
              <a:ext uri="{FF2B5EF4-FFF2-40B4-BE49-F238E27FC236}">
                <a16:creationId xmlns:a16="http://schemas.microsoft.com/office/drawing/2014/main" id="{4BC0BFA7-1331-4CB3-9674-B609D3A96038}"/>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561903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026C-A14D-47C2-833A-3D562CDF085E}"/>
              </a:ext>
            </a:extLst>
          </p:cNvPr>
          <p:cNvSpPr>
            <a:spLocks noGrp="1"/>
          </p:cNvSpPr>
          <p:nvPr>
            <p:ph type="title"/>
          </p:nvPr>
        </p:nvSpPr>
        <p:spPr/>
        <p:txBody>
          <a:bodyPr/>
          <a:lstStyle/>
          <a:p>
            <a:r>
              <a:rPr lang="en-CA" dirty="0"/>
              <a:t>Elliott’s defense per </a:t>
            </a:r>
            <a:r>
              <a:rPr lang="en-CA" i="1" dirty="0"/>
              <a:t>R c. Parent</a:t>
            </a:r>
          </a:p>
        </p:txBody>
      </p:sp>
      <p:sp>
        <p:nvSpPr>
          <p:cNvPr id="3" name="Content Placeholder 2">
            <a:extLst>
              <a:ext uri="{FF2B5EF4-FFF2-40B4-BE49-F238E27FC236}">
                <a16:creationId xmlns:a16="http://schemas.microsoft.com/office/drawing/2014/main" id="{650B5B17-BEC7-46E8-9FC9-C6864F08A679}"/>
              </a:ext>
            </a:extLst>
          </p:cNvPr>
          <p:cNvSpPr>
            <a:spLocks noGrp="1"/>
          </p:cNvSpPr>
          <p:nvPr>
            <p:ph idx="1"/>
          </p:nvPr>
        </p:nvSpPr>
        <p:spPr/>
        <p:txBody>
          <a:bodyPr/>
          <a:lstStyle/>
          <a:p>
            <a:pPr marL="0" indent="0">
              <a:buNone/>
            </a:pPr>
            <a:endParaRPr lang="fr-CA" dirty="0"/>
          </a:p>
          <a:p>
            <a:pPr marL="0" indent="0">
              <a:buNone/>
            </a:pPr>
            <a:r>
              <a:rPr lang="fr-CA" dirty="0"/>
              <a:t>«  Le </a:t>
            </a:r>
            <a:r>
              <a:rPr lang="fr-FR" dirty="0"/>
              <a:t>fait que l'intimé ait cru que la fin justifiait le moyen dénoncé et qu'il n'était pas à l'époque animé par aucune forme de turpitude morale ne pouvait en l'espèce constituer un moyen de défense. » (para. 67)</a:t>
            </a:r>
            <a:endParaRPr lang="en-CA" dirty="0"/>
          </a:p>
        </p:txBody>
      </p:sp>
      <p:sp>
        <p:nvSpPr>
          <p:cNvPr id="4" name="Footer Placeholder 3">
            <a:extLst>
              <a:ext uri="{FF2B5EF4-FFF2-40B4-BE49-F238E27FC236}">
                <a16:creationId xmlns:a16="http://schemas.microsoft.com/office/drawing/2014/main" id="{F675B62C-7AD9-483E-BE7E-D01147BC7C5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90782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B44-5D65-4B2E-8C21-E9952D391A86}"/>
              </a:ext>
            </a:extLst>
          </p:cNvPr>
          <p:cNvSpPr>
            <a:spLocks noGrp="1"/>
          </p:cNvSpPr>
          <p:nvPr>
            <p:ph type="title"/>
          </p:nvPr>
        </p:nvSpPr>
        <p:spPr>
          <a:xfrm>
            <a:off x="758031" y="1124744"/>
            <a:ext cx="7772400" cy="4032448"/>
          </a:xfrm>
        </p:spPr>
        <p:txBody>
          <a:bodyPr/>
          <a:lstStyle/>
          <a:p>
            <a:r>
              <a:rPr lang="en-US" dirty="0"/>
              <a:t>SPAM </a:t>
            </a:r>
            <a:r>
              <a:rPr lang="en-US" dirty="0" err="1"/>
              <a:t>SPAM</a:t>
            </a:r>
            <a:r>
              <a:rPr lang="en-US" dirty="0"/>
              <a:t> </a:t>
            </a:r>
            <a:r>
              <a:rPr lang="en-US" dirty="0" err="1"/>
              <a:t>SPAM</a:t>
            </a:r>
            <a:r>
              <a:rPr lang="en-US" dirty="0"/>
              <a:t> EGGS SAUSAGE AND SPAM – When selling you stuff online clashes with your privacy rights</a:t>
            </a:r>
            <a:endParaRPr lang="en-CA" dirty="0"/>
          </a:p>
        </p:txBody>
      </p:sp>
      <p:sp>
        <p:nvSpPr>
          <p:cNvPr id="3" name="Footer Placeholder 2">
            <a:extLst>
              <a:ext uri="{FF2B5EF4-FFF2-40B4-BE49-F238E27FC236}">
                <a16:creationId xmlns:a16="http://schemas.microsoft.com/office/drawing/2014/main" id="{74AA74A4-5705-4436-9193-E1416670228D}"/>
              </a:ext>
            </a:extLst>
          </p:cNvPr>
          <p:cNvSpPr>
            <a:spLocks noGrp="1"/>
          </p:cNvSpPr>
          <p:nvPr>
            <p:ph type="ftr" sz="quarter" idx="11"/>
          </p:nvPr>
        </p:nvSpPr>
        <p:spPr/>
        <p:txBody>
          <a:bodyPr/>
          <a:lstStyle/>
          <a:p>
            <a:pPr>
              <a:defRPr/>
            </a:pPr>
            <a:r>
              <a:rPr lang="en-US" dirty="0"/>
              <a:t> </a:t>
            </a:r>
          </a:p>
        </p:txBody>
      </p:sp>
    </p:spTree>
    <p:extLst>
      <p:ext uri="{BB962C8B-B14F-4D97-AF65-F5344CB8AC3E}">
        <p14:creationId xmlns:p14="http://schemas.microsoft.com/office/powerpoint/2010/main" val="382669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794C-22A7-4063-85B7-99CCFC274FF9}"/>
              </a:ext>
            </a:extLst>
          </p:cNvPr>
          <p:cNvSpPr>
            <a:spLocks noGrp="1"/>
          </p:cNvSpPr>
          <p:nvPr>
            <p:ph type="title"/>
          </p:nvPr>
        </p:nvSpPr>
        <p:spPr/>
        <p:txBody>
          <a:bodyPr/>
          <a:lstStyle/>
          <a:p>
            <a:r>
              <a:rPr lang="en-CA" dirty="0"/>
              <a:t>Essay Formalities</a:t>
            </a:r>
          </a:p>
        </p:txBody>
      </p:sp>
      <p:sp>
        <p:nvSpPr>
          <p:cNvPr id="3" name="Content Placeholder 2">
            <a:extLst>
              <a:ext uri="{FF2B5EF4-FFF2-40B4-BE49-F238E27FC236}">
                <a16:creationId xmlns:a16="http://schemas.microsoft.com/office/drawing/2014/main" id="{BD1FCE31-36B6-4E74-AF7C-FAB8842C24AA}"/>
              </a:ext>
            </a:extLst>
          </p:cNvPr>
          <p:cNvSpPr>
            <a:spLocks noGrp="1"/>
          </p:cNvSpPr>
          <p:nvPr>
            <p:ph idx="1"/>
          </p:nvPr>
        </p:nvSpPr>
        <p:spPr>
          <a:xfrm>
            <a:off x="457200" y="1340768"/>
            <a:ext cx="8229600" cy="4785395"/>
          </a:xfrm>
        </p:spPr>
        <p:txBody>
          <a:bodyPr/>
          <a:lstStyle/>
          <a:p>
            <a:r>
              <a:rPr lang="en-CA" sz="2400" dirty="0"/>
              <a:t>McGill Citation Guide</a:t>
            </a:r>
          </a:p>
          <a:p>
            <a:r>
              <a:rPr lang="en-CA" sz="2400" dirty="0"/>
              <a:t>My availabilities during December </a:t>
            </a:r>
          </a:p>
          <a:p>
            <a:pPr lvl="1"/>
            <a:r>
              <a:rPr lang="en-CA" sz="2000" dirty="0"/>
              <a:t>all the time by appointment</a:t>
            </a:r>
          </a:p>
          <a:p>
            <a:pPr lvl="1"/>
            <a:r>
              <a:rPr lang="en-CA" sz="2000" dirty="0"/>
              <a:t>December 6 4-7 via Zoom</a:t>
            </a:r>
          </a:p>
          <a:p>
            <a:pPr lvl="1"/>
            <a:r>
              <a:rPr lang="en-CA" dirty="0"/>
              <a:t>December 9 </a:t>
            </a:r>
            <a:r>
              <a:rPr lang="en-CA" dirty="0">
                <a:sym typeface="Wingdings" panose="05000000000000000000" pitchFamily="2" charset="2"/>
              </a:rPr>
              <a:t> </a:t>
            </a:r>
            <a:r>
              <a:rPr lang="en-CA" dirty="0"/>
              <a:t>11 AM – 2 PM Thomson House</a:t>
            </a:r>
          </a:p>
          <a:p>
            <a:pPr lvl="1">
              <a:buFont typeface="Wingdings" panose="05000000000000000000" pitchFamily="2" charset="2"/>
              <a:buChar char="à"/>
            </a:pPr>
            <a:r>
              <a:rPr lang="en-CA" sz="2400" dirty="0">
                <a:sym typeface="Wingdings" panose="05000000000000000000" pitchFamily="2" charset="2"/>
              </a:rPr>
              <a:t>What questions will I answer?</a:t>
            </a:r>
          </a:p>
          <a:p>
            <a:pPr lvl="1">
              <a:buFont typeface="Wingdings" panose="05000000000000000000" pitchFamily="2" charset="2"/>
              <a:buChar char="à"/>
            </a:pPr>
            <a:r>
              <a:rPr lang="en-CA" sz="2400" dirty="0">
                <a:sym typeface="Wingdings" panose="05000000000000000000" pitchFamily="2" charset="2"/>
              </a:rPr>
              <a:t>What will I not? </a:t>
            </a:r>
            <a:r>
              <a:rPr lang="en-US" sz="2400" dirty="0">
                <a:sym typeface="Wingdings" panose="05000000000000000000" pitchFamily="2" charset="2"/>
              </a:rPr>
              <a:t>(1) research (2) analysis (3) reasoning and (4) interpretation of the law </a:t>
            </a:r>
            <a:endParaRPr lang="en-CA" sz="2400" dirty="0">
              <a:sym typeface="Wingdings" panose="05000000000000000000" pitchFamily="2" charset="2"/>
            </a:endParaRPr>
          </a:p>
          <a:p>
            <a:r>
              <a:rPr lang="en-CA" sz="2400" dirty="0">
                <a:sym typeface="Wingdings" panose="05000000000000000000" pitchFamily="2" charset="2"/>
              </a:rPr>
              <a:t>Submissions December 15</a:t>
            </a:r>
            <a:r>
              <a:rPr lang="en-CA" sz="2400" baseline="30000" dirty="0">
                <a:sym typeface="Wingdings" panose="05000000000000000000" pitchFamily="2" charset="2"/>
              </a:rPr>
              <a:t>th</a:t>
            </a:r>
            <a:r>
              <a:rPr lang="en-CA" sz="2400" dirty="0">
                <a:sym typeface="Wingdings" panose="05000000000000000000" pitchFamily="2" charset="2"/>
              </a:rPr>
              <a:t> 3 PM to </a:t>
            </a:r>
            <a:r>
              <a:rPr lang="en-US" sz="2400" dirty="0">
                <a:sym typeface="Wingdings" panose="05000000000000000000" pitchFamily="2" charset="2"/>
                <a:hlinkClick r:id="rId2"/>
              </a:rPr>
              <a:t>SAOAssignments.law@mcgill.ca</a:t>
            </a:r>
            <a:r>
              <a:rPr lang="en-US" sz="2400" dirty="0">
                <a:sym typeface="Wingdings" panose="05000000000000000000" pitchFamily="2" charset="2"/>
              </a:rPr>
              <a:t> with cc to </a:t>
            </a:r>
            <a:r>
              <a:rPr lang="en-US" sz="2400" dirty="0">
                <a:sym typeface="Wingdings" panose="05000000000000000000" pitchFamily="2" charset="2"/>
                <a:hlinkClick r:id="rId3"/>
              </a:rPr>
              <a:t>allen@allenmendelsohn.com</a:t>
            </a:r>
            <a:r>
              <a:rPr lang="en-US" sz="2400" dirty="0">
                <a:sym typeface="Wingdings" panose="05000000000000000000" pitchFamily="2" charset="2"/>
              </a:rPr>
              <a:t> or </a:t>
            </a:r>
            <a:r>
              <a:rPr lang="en-US" sz="2400" dirty="0">
                <a:sym typeface="Wingdings" panose="05000000000000000000" pitchFamily="2" charset="2"/>
                <a:hlinkClick r:id="rId4"/>
              </a:rPr>
              <a:t>allen.mendelsohn@mcgill.ca</a:t>
            </a:r>
            <a:r>
              <a:rPr lang="en-US" sz="2400" dirty="0">
                <a:sym typeface="Wingdings" panose="05000000000000000000" pitchFamily="2" charset="2"/>
              </a:rPr>
              <a:t> </a:t>
            </a:r>
            <a:endParaRPr lang="en-CA" sz="2400" dirty="0"/>
          </a:p>
          <a:p>
            <a:pPr marL="0" indent="0">
              <a:buNone/>
            </a:pPr>
            <a:endParaRPr lang="en-CA" sz="2800" dirty="0"/>
          </a:p>
        </p:txBody>
      </p:sp>
      <p:sp>
        <p:nvSpPr>
          <p:cNvPr id="4" name="Footer Placeholder 3">
            <a:extLst>
              <a:ext uri="{FF2B5EF4-FFF2-40B4-BE49-F238E27FC236}">
                <a16:creationId xmlns:a16="http://schemas.microsoft.com/office/drawing/2014/main" id="{9EE0CF2F-984F-456C-94E9-CE9E89962A16}"/>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392310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F4B4-321A-45E0-80D7-284DDEC07B4A}"/>
              </a:ext>
            </a:extLst>
          </p:cNvPr>
          <p:cNvSpPr>
            <a:spLocks noGrp="1"/>
          </p:cNvSpPr>
          <p:nvPr>
            <p:ph type="title"/>
          </p:nvPr>
        </p:nvSpPr>
        <p:spPr/>
        <p:txBody>
          <a:bodyPr/>
          <a:lstStyle/>
          <a:p>
            <a:r>
              <a:rPr lang="en-CA" b="1" dirty="0"/>
              <a:t>CASL</a:t>
            </a:r>
            <a:r>
              <a:rPr lang="en-CA" dirty="0"/>
              <a:t> – Canada’s Anti-Spam Law</a:t>
            </a:r>
          </a:p>
        </p:txBody>
      </p:sp>
      <p:sp>
        <p:nvSpPr>
          <p:cNvPr id="3" name="Content Placeholder 2">
            <a:extLst>
              <a:ext uri="{FF2B5EF4-FFF2-40B4-BE49-F238E27FC236}">
                <a16:creationId xmlns:a16="http://schemas.microsoft.com/office/drawing/2014/main" id="{6F757A7B-6619-4123-9D9D-1074EE907A87}"/>
              </a:ext>
            </a:extLst>
          </p:cNvPr>
          <p:cNvSpPr>
            <a:spLocks noGrp="1"/>
          </p:cNvSpPr>
          <p:nvPr>
            <p:ph sz="half" idx="1"/>
          </p:nvPr>
        </p:nvSpPr>
        <p:spPr/>
        <p:txBody>
          <a:bodyPr/>
          <a:lstStyle/>
          <a:p>
            <a:pPr marL="0" indent="0">
              <a:buNone/>
            </a:pPr>
            <a:r>
              <a:rPr lang="en-CA" sz="2000" i="1" dirty="0"/>
              <a:t>An Act to promote the efficiency and adaptability of the Canadian economy by regulating certain activities that discourage reliance on electronic means of carrying out commercial activities, and to amend the Canadian Radio-television and Telecommunications Commission Act, the Competition Act, the Personal Information Protection and Electronic Documents Act and the Telecommunications Act</a:t>
            </a:r>
          </a:p>
          <a:p>
            <a:pPr marL="0" indent="0">
              <a:buNone/>
            </a:pPr>
            <a:endParaRPr lang="en-CA" sz="1400" dirty="0"/>
          </a:p>
        </p:txBody>
      </p:sp>
      <p:sp>
        <p:nvSpPr>
          <p:cNvPr id="5" name="Footer Placeholder 4">
            <a:extLst>
              <a:ext uri="{FF2B5EF4-FFF2-40B4-BE49-F238E27FC236}">
                <a16:creationId xmlns:a16="http://schemas.microsoft.com/office/drawing/2014/main" id="{D8C9F3A6-3CD2-4223-B440-C634A398EF89}"/>
              </a:ext>
            </a:extLst>
          </p:cNvPr>
          <p:cNvSpPr>
            <a:spLocks noGrp="1"/>
          </p:cNvSpPr>
          <p:nvPr>
            <p:ph type="ftr" sz="quarter" idx="11"/>
          </p:nvPr>
        </p:nvSpPr>
        <p:spPr/>
        <p:txBody>
          <a:bodyPr/>
          <a:lstStyle/>
          <a:p>
            <a:pPr>
              <a:defRPr/>
            </a:pPr>
            <a:r>
              <a:rPr lang="en-US"/>
              <a:t>Class 10</a:t>
            </a:r>
            <a:endParaRPr lang="en-US" dirty="0"/>
          </a:p>
        </p:txBody>
      </p:sp>
      <p:pic>
        <p:nvPicPr>
          <p:cNvPr id="6" name="Content Placeholder 6" descr="trackback-spam.jpg">
            <a:extLst>
              <a:ext uri="{FF2B5EF4-FFF2-40B4-BE49-F238E27FC236}">
                <a16:creationId xmlns:a16="http://schemas.microsoft.com/office/drawing/2014/main" id="{0FD33825-80E1-4CBE-AA0A-048408166C8B}"/>
              </a:ext>
            </a:extLst>
          </p:cNvPr>
          <p:cNvPicPr>
            <a:picLocks noGrp="1" noChangeAspect="1"/>
          </p:cNvPicPr>
          <p:nvPr>
            <p:ph sz="half" idx="2"/>
          </p:nvPr>
        </p:nvPicPr>
        <p:blipFill>
          <a:blip r:embed="rId2" cstate="print"/>
          <a:stretch>
            <a:fillRect/>
          </a:stretch>
        </p:blipFill>
        <p:spPr>
          <a:xfrm>
            <a:off x="4648200" y="2353691"/>
            <a:ext cx="4038600" cy="3018981"/>
          </a:xfrm>
          <a:prstGeom prst="rect">
            <a:avLst/>
          </a:prstGeom>
        </p:spPr>
      </p:pic>
      <p:sp>
        <p:nvSpPr>
          <p:cNvPr id="8" name="Oval 7">
            <a:extLst>
              <a:ext uri="{FF2B5EF4-FFF2-40B4-BE49-F238E27FC236}">
                <a16:creationId xmlns:a16="http://schemas.microsoft.com/office/drawing/2014/main" id="{5DF6AC31-5369-46F1-84A7-47BFEDA3D3E3}"/>
              </a:ext>
            </a:extLst>
          </p:cNvPr>
          <p:cNvSpPr/>
          <p:nvPr/>
        </p:nvSpPr>
        <p:spPr>
          <a:xfrm>
            <a:off x="5580112" y="2635681"/>
            <a:ext cx="2592288" cy="2592288"/>
          </a:xfrm>
          <a:prstGeom prst="ellipse">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B12F2D6A-12D3-4099-9E2D-5BB3BA67EC8A}"/>
              </a:ext>
            </a:extLst>
          </p:cNvPr>
          <p:cNvCxnSpPr/>
          <p:nvPr/>
        </p:nvCxnSpPr>
        <p:spPr>
          <a:xfrm>
            <a:off x="5868144" y="3003416"/>
            <a:ext cx="1833024" cy="1833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07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10</a:t>
            </a:r>
            <a:endParaRPr lang="en-US" dirty="0"/>
          </a:p>
        </p:txBody>
      </p:sp>
      <p:pic>
        <p:nvPicPr>
          <p:cNvPr id="6" name="Content Placeholder 5" descr="spam spam.png">
            <a:extLst>
              <a:ext uri="{FF2B5EF4-FFF2-40B4-BE49-F238E27FC236}">
                <a16:creationId xmlns:a16="http://schemas.microsoft.com/office/drawing/2014/main" id="{15FDCFC9-E582-4322-B04C-68B0AF8E353E}"/>
              </a:ext>
            </a:extLst>
          </p:cNvPr>
          <p:cNvPicPr>
            <a:picLocks noGrp="1" noChangeAspect="1"/>
          </p:cNvPicPr>
          <p:nvPr>
            <p:ph idx="1"/>
          </p:nvPr>
        </p:nvPicPr>
        <p:blipFill>
          <a:blip r:embed="rId2" cstate="print"/>
          <a:stretch>
            <a:fillRect/>
          </a:stretch>
        </p:blipFill>
        <p:spPr>
          <a:xfrm>
            <a:off x="905216" y="1916832"/>
            <a:ext cx="7627224" cy="4048574"/>
          </a:xfrm>
          <a:prstGeom prst="rect">
            <a:avLst/>
          </a:prstGeom>
        </p:spPr>
      </p:pic>
    </p:spTree>
    <p:extLst>
      <p:ext uri="{BB962C8B-B14F-4D97-AF65-F5344CB8AC3E}">
        <p14:creationId xmlns:p14="http://schemas.microsoft.com/office/powerpoint/2010/main" val="3590194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3" name="Content Placeholder 2">
            <a:extLst>
              <a:ext uri="{FF2B5EF4-FFF2-40B4-BE49-F238E27FC236}">
                <a16:creationId xmlns:a16="http://schemas.microsoft.com/office/drawing/2014/main" id="{87DFAD70-45E1-45AB-AF1C-1134228DC235}"/>
              </a:ext>
            </a:extLst>
          </p:cNvPr>
          <p:cNvSpPr>
            <a:spLocks noGrp="1"/>
          </p:cNvSpPr>
          <p:nvPr>
            <p:ph sz="half" idx="2"/>
          </p:nvPr>
        </p:nvSpPr>
        <p:spPr/>
        <p:txBody>
          <a:bodyPr/>
          <a:lstStyle/>
          <a:p>
            <a:pPr marL="0" indent="0">
              <a:buNone/>
            </a:pPr>
            <a:r>
              <a:rPr lang="en-US" sz="2000" dirty="0"/>
              <a:t>The term spam is derived from the 1970 "Spam" sketch of the BBC television comedy series </a:t>
            </a:r>
            <a:r>
              <a:rPr lang="en-US" sz="2000" i="1" dirty="0"/>
              <a:t>Monty Python's Flying Circus</a:t>
            </a:r>
            <a:r>
              <a:rPr lang="en-US" sz="2000" dirty="0"/>
              <a:t>. The sketch, set in a cafe, has a waitress reading out a menu where every item but one includes Spam canned luncheon meat. As the waitress recites the Spam-filled menu, a chorus of Viking patrons drown out all conversations with a song, repeating "Spam, Spam, Spam, Spam… Lovely Spam! Wonderful Spam!“ (</a:t>
            </a:r>
            <a:r>
              <a:rPr lang="en-US" sz="2000" i="1" dirty="0"/>
              <a:t>Wikipedia</a:t>
            </a:r>
            <a:r>
              <a:rPr lang="en-US" sz="2000" dirty="0"/>
              <a:t>, “spamming”)</a:t>
            </a:r>
            <a:endParaRPr lang="en-CA" sz="2000" dirty="0"/>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10</a:t>
            </a:r>
            <a:endParaRPr lang="en-US" dirty="0"/>
          </a:p>
        </p:txBody>
      </p:sp>
      <p:pic>
        <p:nvPicPr>
          <p:cNvPr id="1026" name="Picture 2">
            <a:extLst>
              <a:ext uri="{FF2B5EF4-FFF2-40B4-BE49-F238E27FC236}">
                <a16:creationId xmlns:a16="http://schemas.microsoft.com/office/drawing/2014/main" id="{83A3C5F2-2E90-414F-B9D4-51FE240B7F4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63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A160-7A2A-4FB4-B56E-51BA6079A877}"/>
              </a:ext>
            </a:extLst>
          </p:cNvPr>
          <p:cNvSpPr>
            <a:spLocks noGrp="1"/>
          </p:cNvSpPr>
          <p:nvPr>
            <p:ph type="title"/>
          </p:nvPr>
        </p:nvSpPr>
        <p:spPr>
          <a:xfrm>
            <a:off x="0" y="274638"/>
            <a:ext cx="9144000" cy="1143000"/>
          </a:xfrm>
        </p:spPr>
        <p:txBody>
          <a:bodyPr/>
          <a:lstStyle/>
          <a:p>
            <a:r>
              <a:rPr lang="en-CA" dirty="0"/>
              <a:t>The Anti-SPAM Law is also a problem</a:t>
            </a:r>
          </a:p>
        </p:txBody>
      </p:sp>
      <p:sp>
        <p:nvSpPr>
          <p:cNvPr id="3" name="Content Placeholder 2">
            <a:extLst>
              <a:ext uri="{FF2B5EF4-FFF2-40B4-BE49-F238E27FC236}">
                <a16:creationId xmlns:a16="http://schemas.microsoft.com/office/drawing/2014/main" id="{A7AF4476-F06B-436E-A42B-35984A961CCF}"/>
              </a:ext>
            </a:extLst>
          </p:cNvPr>
          <p:cNvSpPr>
            <a:spLocks noGrp="1"/>
          </p:cNvSpPr>
          <p:nvPr>
            <p:ph idx="1"/>
          </p:nvPr>
        </p:nvSpPr>
        <p:spPr/>
        <p:txBody>
          <a:bodyPr/>
          <a:lstStyle/>
          <a:p>
            <a:pPr>
              <a:buNone/>
            </a:pPr>
            <a:r>
              <a:rPr lang="en-CA" dirty="0"/>
              <a:t>“Clear as mud”</a:t>
            </a:r>
          </a:p>
          <a:p>
            <a:pPr lvl="1">
              <a:buNone/>
            </a:pPr>
            <a:r>
              <a:rPr lang="en-CA" sz="2400" i="1" dirty="0"/>
              <a:t>- Canadian Lawyer Magazine</a:t>
            </a:r>
            <a:r>
              <a:rPr lang="en-CA" sz="2400" dirty="0"/>
              <a:t>, Jan. 20, 2014</a:t>
            </a:r>
          </a:p>
          <a:p>
            <a:pPr>
              <a:buNone/>
            </a:pPr>
            <a:r>
              <a:rPr lang="en-CA" dirty="0"/>
              <a:t>“Ought to be scrapped and replaced with something balanced and workable”</a:t>
            </a:r>
          </a:p>
          <a:p>
            <a:pPr lvl="1">
              <a:buNone/>
            </a:pPr>
            <a:r>
              <a:rPr lang="en-CA" dirty="0"/>
              <a:t>- </a:t>
            </a:r>
            <a:r>
              <a:rPr lang="en-CA" sz="2400" i="1" dirty="0"/>
              <a:t>BarrySookman.com</a:t>
            </a:r>
            <a:r>
              <a:rPr lang="en-CA" sz="2400" dirty="0"/>
              <a:t>, March 1, 2013</a:t>
            </a:r>
          </a:p>
          <a:p>
            <a:pPr>
              <a:buNone/>
            </a:pPr>
            <a:r>
              <a:rPr lang="en-CA" dirty="0"/>
              <a:t>“Is Canada’s Anti-Spam Law a joke? Yes. Yes it is.”</a:t>
            </a:r>
          </a:p>
          <a:p>
            <a:pPr lvl="1">
              <a:buNone/>
            </a:pPr>
            <a:r>
              <a:rPr lang="en-CA" dirty="0"/>
              <a:t>- </a:t>
            </a:r>
            <a:r>
              <a:rPr lang="en-CA" sz="2400" i="1" dirty="0"/>
              <a:t>AllenMendelsohn.com</a:t>
            </a:r>
            <a:r>
              <a:rPr lang="en-CA" sz="2400" dirty="0"/>
              <a:t>, Jan. 18, 2014</a:t>
            </a:r>
          </a:p>
          <a:p>
            <a:pPr marL="0" indent="0">
              <a:buNone/>
            </a:pPr>
            <a:endParaRPr lang="en-CA" dirty="0"/>
          </a:p>
        </p:txBody>
      </p:sp>
      <p:sp>
        <p:nvSpPr>
          <p:cNvPr id="4" name="Footer Placeholder 3">
            <a:extLst>
              <a:ext uri="{FF2B5EF4-FFF2-40B4-BE49-F238E27FC236}">
                <a16:creationId xmlns:a16="http://schemas.microsoft.com/office/drawing/2014/main" id="{D5F7421D-9D05-48F1-B5E0-73E2EA431DE5}"/>
              </a:ext>
            </a:extLst>
          </p:cNvPr>
          <p:cNvSpPr>
            <a:spLocks noGrp="1"/>
          </p:cNvSpPr>
          <p:nvPr>
            <p:ph type="ftr" sz="quarter" idx="11"/>
          </p:nvPr>
        </p:nvSpPr>
        <p:spPr/>
        <p:txBody>
          <a:bodyPr/>
          <a:lstStyle/>
          <a:p>
            <a:pPr>
              <a:defRPr/>
            </a:pPr>
            <a:r>
              <a:rPr lang="en-US" dirty="0"/>
              <a:t>Class 10</a:t>
            </a:r>
          </a:p>
        </p:txBody>
      </p:sp>
    </p:spTree>
    <p:extLst>
      <p:ext uri="{BB962C8B-B14F-4D97-AF65-F5344CB8AC3E}">
        <p14:creationId xmlns:p14="http://schemas.microsoft.com/office/powerpoint/2010/main" val="77685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95B2-7BC9-49A3-8590-CE051D1ECD60}"/>
              </a:ext>
            </a:extLst>
          </p:cNvPr>
          <p:cNvSpPr>
            <a:spLocks noGrp="1"/>
          </p:cNvSpPr>
          <p:nvPr>
            <p:ph type="title"/>
          </p:nvPr>
        </p:nvSpPr>
        <p:spPr/>
        <p:txBody>
          <a:bodyPr/>
          <a:lstStyle/>
          <a:p>
            <a:r>
              <a:rPr lang="en-CA" dirty="0"/>
              <a:t>So why should we care?</a:t>
            </a:r>
          </a:p>
        </p:txBody>
      </p:sp>
      <p:sp>
        <p:nvSpPr>
          <p:cNvPr id="3" name="Content Placeholder 2">
            <a:extLst>
              <a:ext uri="{FF2B5EF4-FFF2-40B4-BE49-F238E27FC236}">
                <a16:creationId xmlns:a16="http://schemas.microsoft.com/office/drawing/2014/main" id="{9CA078F8-DC15-49EA-BA20-E7A66BE9B4DF}"/>
              </a:ext>
            </a:extLst>
          </p:cNvPr>
          <p:cNvSpPr>
            <a:spLocks noGrp="1"/>
          </p:cNvSpPr>
          <p:nvPr>
            <p:ph idx="1"/>
          </p:nvPr>
        </p:nvSpPr>
        <p:spPr>
          <a:xfrm>
            <a:off x="457200" y="1988840"/>
            <a:ext cx="8229600" cy="3600401"/>
          </a:xfrm>
        </p:spPr>
        <p:txBody>
          <a:bodyPr/>
          <a:lstStyle/>
          <a:p>
            <a:pPr marL="0" indent="0">
              <a:buNone/>
            </a:pPr>
            <a:endParaRPr lang="en-CA" dirty="0"/>
          </a:p>
          <a:p>
            <a:pPr marL="0" indent="0" algn="ctr">
              <a:buNone/>
            </a:pPr>
            <a:r>
              <a:rPr lang="en-US" sz="5400" dirty="0"/>
              <a:t>$ 10,000,000 fines!</a:t>
            </a:r>
          </a:p>
          <a:p>
            <a:pPr marL="0" indent="0">
              <a:buNone/>
            </a:pPr>
            <a:endParaRPr lang="en-CA" dirty="0"/>
          </a:p>
          <a:p>
            <a:pPr marL="0" indent="0" algn="ctr">
              <a:buNone/>
            </a:pPr>
            <a:r>
              <a:rPr lang="en-US" sz="6000" dirty="0"/>
              <a:t>Big business for lawyers!</a:t>
            </a:r>
          </a:p>
          <a:p>
            <a:pPr marL="0" indent="0">
              <a:buNone/>
            </a:pPr>
            <a:endParaRPr lang="en-CA" dirty="0"/>
          </a:p>
        </p:txBody>
      </p:sp>
      <p:sp>
        <p:nvSpPr>
          <p:cNvPr id="4" name="Footer Placeholder 3">
            <a:extLst>
              <a:ext uri="{FF2B5EF4-FFF2-40B4-BE49-F238E27FC236}">
                <a16:creationId xmlns:a16="http://schemas.microsoft.com/office/drawing/2014/main" id="{F83D93A3-675A-4ABF-AF12-7FA29B0EBD6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421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242A-8261-4C55-A290-BDB833DF600B}"/>
              </a:ext>
            </a:extLst>
          </p:cNvPr>
          <p:cNvSpPr>
            <a:spLocks noGrp="1"/>
          </p:cNvSpPr>
          <p:nvPr>
            <p:ph type="title"/>
          </p:nvPr>
        </p:nvSpPr>
        <p:spPr/>
        <p:txBody>
          <a:bodyPr/>
          <a:lstStyle/>
          <a:p>
            <a:r>
              <a:rPr lang="en-CA" dirty="0"/>
              <a:t>The Anti-Spam Law not just Spam</a:t>
            </a:r>
          </a:p>
        </p:txBody>
      </p:sp>
      <p:sp>
        <p:nvSpPr>
          <p:cNvPr id="3" name="Content Placeholder 2">
            <a:extLst>
              <a:ext uri="{FF2B5EF4-FFF2-40B4-BE49-F238E27FC236}">
                <a16:creationId xmlns:a16="http://schemas.microsoft.com/office/drawing/2014/main" id="{79677018-7CFA-474B-A456-2D26C5FFC9DB}"/>
              </a:ext>
            </a:extLst>
          </p:cNvPr>
          <p:cNvSpPr>
            <a:spLocks noGrp="1"/>
          </p:cNvSpPr>
          <p:nvPr>
            <p:ph idx="1"/>
          </p:nvPr>
        </p:nvSpPr>
        <p:spPr>
          <a:xfrm>
            <a:off x="457200" y="2060848"/>
            <a:ext cx="8229600" cy="4065315"/>
          </a:xfrm>
        </p:spPr>
        <p:txBody>
          <a:bodyPr/>
          <a:lstStyle/>
          <a:p>
            <a:r>
              <a:rPr lang="en-CA" dirty="0"/>
              <a:t>S. 6 </a:t>
            </a:r>
            <a:r>
              <a:rPr lang="en-CA" dirty="0">
                <a:sym typeface="Wingdings" panose="05000000000000000000" pitchFamily="2" charset="2"/>
              </a:rPr>
              <a:t> Sending </a:t>
            </a:r>
            <a:r>
              <a:rPr lang="en-CA" b="1" dirty="0">
                <a:sym typeface="Wingdings" panose="05000000000000000000" pitchFamily="2" charset="2"/>
              </a:rPr>
              <a:t>Commercial Electronic Messages</a:t>
            </a:r>
            <a:r>
              <a:rPr lang="en-CA" dirty="0">
                <a:sym typeface="Wingdings" panose="05000000000000000000" pitchFamily="2" charset="2"/>
              </a:rPr>
              <a:t> (includes traditional spam)</a:t>
            </a:r>
          </a:p>
          <a:p>
            <a:r>
              <a:rPr lang="en-CA" dirty="0">
                <a:sym typeface="Wingdings" panose="05000000000000000000" pitchFamily="2" charset="2"/>
              </a:rPr>
              <a:t>S. 7  Altering transmitted data </a:t>
            </a:r>
            <a:r>
              <a:rPr lang="en-CA" dirty="0" err="1">
                <a:sym typeface="Wingdings" panose="05000000000000000000" pitchFamily="2" charset="2"/>
              </a:rPr>
              <a:t>en</a:t>
            </a:r>
            <a:r>
              <a:rPr lang="en-CA" dirty="0">
                <a:sym typeface="Wingdings" panose="05000000000000000000" pitchFamily="2" charset="2"/>
              </a:rPr>
              <a:t> route</a:t>
            </a:r>
          </a:p>
          <a:p>
            <a:r>
              <a:rPr lang="en-CA" dirty="0">
                <a:sym typeface="Wingdings" panose="05000000000000000000" pitchFamily="2" charset="2"/>
              </a:rPr>
              <a:t>S. 8  Installation of computer programs</a:t>
            </a:r>
          </a:p>
          <a:p>
            <a:endParaRPr lang="en-CA" dirty="0">
              <a:sym typeface="Wingdings" panose="05000000000000000000" pitchFamily="2" charset="2"/>
            </a:endParaRPr>
          </a:p>
          <a:p>
            <a:pPr marL="0" indent="0">
              <a:buNone/>
            </a:pPr>
            <a:r>
              <a:rPr lang="en-CA" dirty="0">
                <a:sym typeface="Wingdings" panose="05000000000000000000" pitchFamily="2" charset="2"/>
              </a:rPr>
              <a:t> Can’t do any of these without consent of recipient / computer owner</a:t>
            </a:r>
            <a:endParaRPr lang="en-CA" dirty="0"/>
          </a:p>
        </p:txBody>
      </p:sp>
      <p:sp>
        <p:nvSpPr>
          <p:cNvPr id="4" name="Footer Placeholder 3">
            <a:extLst>
              <a:ext uri="{FF2B5EF4-FFF2-40B4-BE49-F238E27FC236}">
                <a16:creationId xmlns:a16="http://schemas.microsoft.com/office/drawing/2014/main" id="{66089CA3-8BA8-40DB-9989-B516ED4E9E4B}"/>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381796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3518-F722-451E-9590-3E218C88A025}"/>
              </a:ext>
            </a:extLst>
          </p:cNvPr>
          <p:cNvSpPr>
            <a:spLocks noGrp="1"/>
          </p:cNvSpPr>
          <p:nvPr>
            <p:ph type="title"/>
          </p:nvPr>
        </p:nvSpPr>
        <p:spPr/>
        <p:txBody>
          <a:bodyPr/>
          <a:lstStyle/>
          <a:p>
            <a:r>
              <a:rPr lang="en-CA" dirty="0"/>
              <a:t>Sections 7 and 8</a:t>
            </a:r>
          </a:p>
        </p:txBody>
      </p:sp>
      <p:sp>
        <p:nvSpPr>
          <p:cNvPr id="4" name="Footer Placeholder 3">
            <a:extLst>
              <a:ext uri="{FF2B5EF4-FFF2-40B4-BE49-F238E27FC236}">
                <a16:creationId xmlns:a16="http://schemas.microsoft.com/office/drawing/2014/main" id="{78D8465A-E792-4762-B942-16F5C44F9510}"/>
              </a:ext>
            </a:extLst>
          </p:cNvPr>
          <p:cNvSpPr>
            <a:spLocks noGrp="1"/>
          </p:cNvSpPr>
          <p:nvPr>
            <p:ph type="ftr" sz="quarter" idx="11"/>
          </p:nvPr>
        </p:nvSpPr>
        <p:spPr/>
        <p:txBody>
          <a:bodyPr/>
          <a:lstStyle/>
          <a:p>
            <a:pPr>
              <a:defRPr/>
            </a:pPr>
            <a:r>
              <a:rPr lang="en-US"/>
              <a:t>Class 10</a:t>
            </a:r>
            <a:endParaRPr lang="en-US" dirty="0"/>
          </a:p>
        </p:txBody>
      </p:sp>
      <p:pic>
        <p:nvPicPr>
          <p:cNvPr id="1026" name="Picture 2" descr="80+ Don't give a shit ideas | funny quotes, make me laugh, humor">
            <a:extLst>
              <a:ext uri="{FF2B5EF4-FFF2-40B4-BE49-F238E27FC236}">
                <a16:creationId xmlns:a16="http://schemas.microsoft.com/office/drawing/2014/main" id="{D4B438D2-FF48-411E-AF81-FC2A440309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1700808"/>
            <a:ext cx="4139381" cy="413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37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E919-EBBD-448F-AB32-D6F5979FF94E}"/>
              </a:ext>
            </a:extLst>
          </p:cNvPr>
          <p:cNvSpPr>
            <a:spLocks noGrp="1"/>
          </p:cNvSpPr>
          <p:nvPr>
            <p:ph type="title"/>
          </p:nvPr>
        </p:nvSpPr>
        <p:spPr/>
        <p:txBody>
          <a:bodyPr/>
          <a:lstStyle/>
          <a:p>
            <a:r>
              <a:rPr lang="en-CA" dirty="0"/>
              <a:t>The 3 basics of CASL</a:t>
            </a:r>
          </a:p>
        </p:txBody>
      </p:sp>
      <p:sp>
        <p:nvSpPr>
          <p:cNvPr id="3" name="Content Placeholder 2">
            <a:extLst>
              <a:ext uri="{FF2B5EF4-FFF2-40B4-BE49-F238E27FC236}">
                <a16:creationId xmlns:a16="http://schemas.microsoft.com/office/drawing/2014/main" id="{DA9BCC6C-4F88-431D-B687-A07765316C82}"/>
              </a:ext>
            </a:extLst>
          </p:cNvPr>
          <p:cNvSpPr>
            <a:spLocks noGrp="1"/>
          </p:cNvSpPr>
          <p:nvPr>
            <p:ph idx="1"/>
          </p:nvPr>
        </p:nvSpPr>
        <p:spPr>
          <a:xfrm>
            <a:off x="457200" y="2018689"/>
            <a:ext cx="8229600" cy="4525963"/>
          </a:xfrm>
        </p:spPr>
        <p:txBody>
          <a:bodyPr/>
          <a:lstStyle/>
          <a:p>
            <a:pPr marL="571500" indent="-571500">
              <a:buFont typeface="+mj-lt"/>
              <a:buAutoNum type="romanLcPeriod"/>
            </a:pPr>
            <a:r>
              <a:rPr lang="en-CA" dirty="0"/>
              <a:t>“Commercial Electronic Message” (</a:t>
            </a:r>
            <a:r>
              <a:rPr lang="en-CA" b="1" dirty="0"/>
              <a:t>CEM</a:t>
            </a:r>
            <a:r>
              <a:rPr lang="en-CA" dirty="0"/>
              <a:t>) which includes e-mails (but a lot more)</a:t>
            </a:r>
          </a:p>
          <a:p>
            <a:pPr marL="571500" indent="-571500">
              <a:buFont typeface="+mj-lt"/>
              <a:buAutoNum type="romanLcPeriod"/>
            </a:pPr>
            <a:r>
              <a:rPr lang="en-CA" dirty="0"/>
              <a:t>You need </a:t>
            </a:r>
            <a:r>
              <a:rPr lang="en-CA" b="1" dirty="0"/>
              <a:t>prior consent </a:t>
            </a:r>
            <a:r>
              <a:rPr lang="en-CA" dirty="0"/>
              <a:t> to send a CEM</a:t>
            </a:r>
          </a:p>
          <a:p>
            <a:pPr marL="571500" indent="-571500">
              <a:buFont typeface="+mj-lt"/>
              <a:buAutoNum type="romanLcPeriod"/>
            </a:pPr>
            <a:r>
              <a:rPr lang="en-CA" dirty="0"/>
              <a:t>CEM </a:t>
            </a:r>
            <a:r>
              <a:rPr lang="en-CA" b="1" dirty="0"/>
              <a:t>form requirements</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5019AC4A-9CB0-4356-8B60-8A484F498EC2}"/>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842262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EE6-4891-436D-AD7B-60898E9DD8D7}"/>
              </a:ext>
            </a:extLst>
          </p:cNvPr>
          <p:cNvSpPr>
            <a:spLocks noGrp="1"/>
          </p:cNvSpPr>
          <p:nvPr>
            <p:ph type="title"/>
          </p:nvPr>
        </p:nvSpPr>
        <p:spPr/>
        <p:txBody>
          <a:bodyPr/>
          <a:lstStyle/>
          <a:p>
            <a:r>
              <a:rPr lang="en-CA" dirty="0" err="1"/>
              <a:t>i</a:t>
            </a:r>
            <a:r>
              <a:rPr lang="en-CA" dirty="0"/>
              <a:t>. CEMs – s. 1(2)</a:t>
            </a:r>
          </a:p>
        </p:txBody>
      </p:sp>
      <p:sp>
        <p:nvSpPr>
          <p:cNvPr id="3" name="Content Placeholder 2">
            <a:extLst>
              <a:ext uri="{FF2B5EF4-FFF2-40B4-BE49-F238E27FC236}">
                <a16:creationId xmlns:a16="http://schemas.microsoft.com/office/drawing/2014/main" id="{BFAC33C9-0A7B-45FC-BB64-913321EBCCF9}"/>
              </a:ext>
            </a:extLst>
          </p:cNvPr>
          <p:cNvSpPr>
            <a:spLocks noGrp="1"/>
          </p:cNvSpPr>
          <p:nvPr>
            <p:ph idx="1"/>
          </p:nvPr>
        </p:nvSpPr>
        <p:spPr/>
        <p:txBody>
          <a:bodyPr/>
          <a:lstStyle/>
          <a:p>
            <a:pPr marL="0" indent="0">
              <a:buNone/>
            </a:pPr>
            <a:r>
              <a:rPr lang="en-US" dirty="0"/>
              <a:t>“</a:t>
            </a:r>
            <a:r>
              <a:rPr lang="en-CA" dirty="0"/>
              <a:t>an </a:t>
            </a:r>
            <a:r>
              <a:rPr lang="en-CA" b="1" dirty="0"/>
              <a:t>electronic message</a:t>
            </a:r>
            <a:r>
              <a:rPr lang="en-CA" dirty="0"/>
              <a:t> that ... it would be reasonable to conclude has as its purpose, or </a:t>
            </a:r>
            <a:r>
              <a:rPr lang="en-CA" i="1" dirty="0"/>
              <a:t>one of its purposes</a:t>
            </a:r>
            <a:r>
              <a:rPr lang="en-CA" dirty="0"/>
              <a:t> [ed.’s emphasis], to encourage participation in a </a:t>
            </a:r>
            <a:r>
              <a:rPr lang="en-CA" b="1" dirty="0"/>
              <a:t>commercial activity</a:t>
            </a:r>
            <a:r>
              <a:rPr lang="en-CA" dirty="0"/>
              <a:t>, including:”</a:t>
            </a:r>
          </a:p>
          <a:p>
            <a:pPr marL="0" indent="0">
              <a:buNone/>
            </a:pPr>
            <a:r>
              <a:rPr lang="en-US" sz="1800" dirty="0"/>
              <a:t>(a) offers to purchase, sell, barter or lease a product, goods, a service, land or an interest or right in land;</a:t>
            </a:r>
          </a:p>
          <a:p>
            <a:pPr marL="0" indent="0">
              <a:buNone/>
            </a:pPr>
            <a:r>
              <a:rPr lang="en-US" sz="1800" dirty="0"/>
              <a:t>(b) offers to provide a business, investment or gaming opportunity;</a:t>
            </a:r>
          </a:p>
          <a:p>
            <a:pPr marL="0" indent="0">
              <a:buNone/>
            </a:pPr>
            <a:r>
              <a:rPr lang="en-US" sz="1800" dirty="0"/>
              <a:t>(c) advertises or promotes anything referred to in paragraph (a) or (b); or</a:t>
            </a:r>
          </a:p>
          <a:p>
            <a:pPr marL="0" indent="0">
              <a:buNone/>
            </a:pPr>
            <a:r>
              <a:rPr lang="en-US" sz="1800" dirty="0"/>
              <a:t>(d) promotes a person, including the public image of a person, as being a person who does anything referred to in any of paragraphs (a) to (c), or who intends to do so.</a:t>
            </a:r>
            <a:endParaRPr lang="en-CA" sz="1800" dirty="0"/>
          </a:p>
          <a:p>
            <a:pPr marL="0" indent="0">
              <a:buNone/>
            </a:pPr>
            <a:endParaRPr lang="en-CA" dirty="0"/>
          </a:p>
        </p:txBody>
      </p:sp>
      <p:sp>
        <p:nvSpPr>
          <p:cNvPr id="4" name="Footer Placeholder 3">
            <a:extLst>
              <a:ext uri="{FF2B5EF4-FFF2-40B4-BE49-F238E27FC236}">
                <a16:creationId xmlns:a16="http://schemas.microsoft.com/office/drawing/2014/main" id="{F2268F73-5DE5-4057-A923-49A997658BA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419749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“Electronic message”</a:t>
            </a:r>
          </a:p>
        </p:txBody>
      </p:sp>
      <p:sp>
        <p:nvSpPr>
          <p:cNvPr id="3" name="Content Placeholder 2">
            <a:extLst>
              <a:ext uri="{FF2B5EF4-FFF2-40B4-BE49-F238E27FC236}">
                <a16:creationId xmlns:a16="http://schemas.microsoft.com/office/drawing/2014/main" id="{1EEFB149-C701-47B1-B771-23BF19C200BD}"/>
              </a:ext>
            </a:extLst>
          </p:cNvPr>
          <p:cNvSpPr>
            <a:spLocks noGrp="1"/>
          </p:cNvSpPr>
          <p:nvPr>
            <p:ph idx="1"/>
          </p:nvPr>
        </p:nvSpPr>
        <p:spPr>
          <a:xfrm>
            <a:off x="457200" y="2276872"/>
            <a:ext cx="8229600" cy="3849291"/>
          </a:xfrm>
        </p:spPr>
        <p:txBody>
          <a:bodyPr/>
          <a:lstStyle/>
          <a:p>
            <a:pPr marL="0" indent="0">
              <a:buNone/>
            </a:pPr>
            <a:r>
              <a:rPr lang="en-US" dirty="0"/>
              <a:t>sent by any means of telecommunication, including a text, sound, voice or image message</a:t>
            </a:r>
            <a:endParaRPr lang="en-CA"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16145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3EFC-74A3-4AD1-AEEF-D75BA6AEB64D}"/>
              </a:ext>
            </a:extLst>
          </p:cNvPr>
          <p:cNvSpPr>
            <a:spLocks noGrp="1"/>
          </p:cNvSpPr>
          <p:nvPr>
            <p:ph type="title"/>
          </p:nvPr>
        </p:nvSpPr>
        <p:spPr/>
        <p:txBody>
          <a:bodyPr/>
          <a:lstStyle/>
          <a:p>
            <a:r>
              <a:rPr lang="en-CA" dirty="0"/>
              <a:t>“Commercial Activity” (s. 1 def.)</a:t>
            </a:r>
          </a:p>
        </p:txBody>
      </p:sp>
      <p:sp>
        <p:nvSpPr>
          <p:cNvPr id="3" name="Content Placeholder 2">
            <a:extLst>
              <a:ext uri="{FF2B5EF4-FFF2-40B4-BE49-F238E27FC236}">
                <a16:creationId xmlns:a16="http://schemas.microsoft.com/office/drawing/2014/main" id="{5DB46B20-3A04-41CD-A2A1-84EE34B61858}"/>
              </a:ext>
            </a:extLst>
          </p:cNvPr>
          <p:cNvSpPr>
            <a:spLocks noGrp="1"/>
          </p:cNvSpPr>
          <p:nvPr>
            <p:ph idx="1"/>
          </p:nvPr>
        </p:nvSpPr>
        <p:spPr/>
        <p:txBody>
          <a:bodyPr/>
          <a:lstStyle/>
          <a:p>
            <a:pPr marL="0" indent="0">
              <a:buNone/>
            </a:pPr>
            <a:endParaRPr lang="en-CA" dirty="0"/>
          </a:p>
          <a:p>
            <a:pPr marL="0" indent="0">
              <a:buNone/>
            </a:pPr>
            <a:r>
              <a:rPr lang="en-CA" dirty="0"/>
              <a:t>“</a:t>
            </a:r>
            <a:r>
              <a:rPr lang="en-US" dirty="0"/>
              <a:t>means any particular transaction, act or conduct or any regular course of conduct that is of a commercial character, whether or not the person who carries it out does so in the expectation of profit…”</a:t>
            </a:r>
            <a:endParaRPr lang="en-CA" dirty="0"/>
          </a:p>
        </p:txBody>
      </p:sp>
      <p:sp>
        <p:nvSpPr>
          <p:cNvPr id="4" name="Footer Placeholder 3">
            <a:extLst>
              <a:ext uri="{FF2B5EF4-FFF2-40B4-BE49-F238E27FC236}">
                <a16:creationId xmlns:a16="http://schemas.microsoft.com/office/drawing/2014/main" id="{75E22EB8-BB32-4AA7-AB5D-9B9BDB31874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855876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275-FDC3-4198-8ADF-F6F0DD62100A}"/>
              </a:ext>
            </a:extLst>
          </p:cNvPr>
          <p:cNvSpPr>
            <a:spLocks noGrp="1"/>
          </p:cNvSpPr>
          <p:nvPr>
            <p:ph type="title"/>
          </p:nvPr>
        </p:nvSpPr>
        <p:spPr/>
        <p:txBody>
          <a:bodyPr/>
          <a:lstStyle/>
          <a:p>
            <a:r>
              <a:rPr lang="en-CA" dirty="0"/>
              <a:t>CEM?</a:t>
            </a:r>
          </a:p>
        </p:txBody>
      </p:sp>
      <p:sp>
        <p:nvSpPr>
          <p:cNvPr id="3" name="Content Placeholder 2">
            <a:extLst>
              <a:ext uri="{FF2B5EF4-FFF2-40B4-BE49-F238E27FC236}">
                <a16:creationId xmlns:a16="http://schemas.microsoft.com/office/drawing/2014/main" id="{422AD8A8-964A-473F-BC01-C012308F654B}"/>
              </a:ext>
            </a:extLst>
          </p:cNvPr>
          <p:cNvSpPr>
            <a:spLocks noGrp="1"/>
          </p:cNvSpPr>
          <p:nvPr>
            <p:ph idx="1"/>
          </p:nvPr>
        </p:nvSpPr>
        <p:spPr/>
        <p:txBody>
          <a:bodyPr/>
          <a:lstStyle/>
          <a:p>
            <a:pPr marL="0" indent="0">
              <a:buNone/>
            </a:pPr>
            <a:r>
              <a:rPr lang="en-CA" sz="2800" dirty="0"/>
              <a:t>Dear Clients and Friends,</a:t>
            </a:r>
          </a:p>
          <a:p>
            <a:pPr marL="0" indent="0">
              <a:buNone/>
            </a:pPr>
            <a:r>
              <a:rPr lang="en-CA" sz="2800" dirty="0"/>
              <a:t>We wanted to let you know about this important new bulletin under the </a:t>
            </a:r>
            <a:r>
              <a:rPr lang="en-CA" sz="2800" i="1" dirty="0"/>
              <a:t>Income Tax Act </a:t>
            </a:r>
            <a:r>
              <a:rPr lang="en-CA" sz="2800" dirty="0"/>
              <a:t>that may affect you. Here are the details (…)</a:t>
            </a:r>
          </a:p>
          <a:p>
            <a:pPr marL="0" indent="0">
              <a:buNone/>
            </a:pPr>
            <a:endParaRPr lang="en-CA" sz="2800" dirty="0"/>
          </a:p>
          <a:p>
            <a:pPr marL="0" indent="0">
              <a:buNone/>
            </a:pPr>
            <a:r>
              <a:rPr lang="en-CA" sz="2800" dirty="0"/>
              <a:t>Contact M</a:t>
            </a:r>
            <a:r>
              <a:rPr lang="en-CA" sz="2800" baseline="30000" dirty="0"/>
              <a:t>e</a:t>
            </a:r>
            <a:r>
              <a:rPr lang="en-CA" sz="2800" dirty="0"/>
              <a:t> Joseph Green of our firm, he’s great at tax law and can help you understand the bulletin.</a:t>
            </a:r>
          </a:p>
          <a:p>
            <a:pPr marL="0" indent="0">
              <a:buNone/>
            </a:pPr>
            <a:r>
              <a:rPr lang="en-CA" sz="2800" dirty="0"/>
              <a:t>Sincerely,</a:t>
            </a:r>
          </a:p>
          <a:p>
            <a:pPr marL="0" indent="0">
              <a:buNone/>
            </a:pPr>
            <a:r>
              <a:rPr lang="en-CA" sz="2800" dirty="0"/>
              <a:t>Gratton Graham &amp; Green, </a:t>
            </a:r>
            <a:r>
              <a:rPr lang="en-CA" sz="2800" dirty="0" err="1"/>
              <a:t>s.e.n.c</a:t>
            </a:r>
            <a:r>
              <a:rPr lang="en-CA" sz="2800" dirty="0"/>
              <a:t>.</a:t>
            </a:r>
          </a:p>
          <a:p>
            <a:pPr marL="0" indent="0">
              <a:buNone/>
            </a:pPr>
            <a:endParaRPr lang="en-CA" sz="2800" dirty="0"/>
          </a:p>
        </p:txBody>
      </p:sp>
      <p:sp>
        <p:nvSpPr>
          <p:cNvPr id="4" name="Footer Placeholder 3">
            <a:extLst>
              <a:ext uri="{FF2B5EF4-FFF2-40B4-BE49-F238E27FC236}">
                <a16:creationId xmlns:a16="http://schemas.microsoft.com/office/drawing/2014/main" id="{149A3C43-B1C9-4D6A-837D-7735FC0CD2E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631730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“Sent to an electronic address”</a:t>
            </a:r>
          </a:p>
        </p:txBody>
      </p:sp>
      <p:sp>
        <p:nvSpPr>
          <p:cNvPr id="5" name="Content Placeholder 4">
            <a:extLst>
              <a:ext uri="{FF2B5EF4-FFF2-40B4-BE49-F238E27FC236}">
                <a16:creationId xmlns:a16="http://schemas.microsoft.com/office/drawing/2014/main" id="{9FB7ACA6-2D4E-41D4-8A3F-7E61E1C275C2}"/>
              </a:ext>
            </a:extLst>
          </p:cNvPr>
          <p:cNvSpPr>
            <a:spLocks noGrp="1"/>
          </p:cNvSpPr>
          <p:nvPr>
            <p:ph sz="half" idx="1"/>
          </p:nvPr>
        </p:nvSpPr>
        <p:spPr/>
        <p:txBody>
          <a:bodyPr/>
          <a:lstStyle/>
          <a:p>
            <a:pPr marL="0" indent="0">
              <a:buNone/>
            </a:pPr>
            <a:r>
              <a:rPr lang="en-US" sz="2400" b="1" dirty="0"/>
              <a:t>electronic address </a:t>
            </a:r>
            <a:r>
              <a:rPr lang="en-US" sz="2400" dirty="0"/>
              <a:t>means an address used in connection with the transmission of an electronic message to</a:t>
            </a:r>
          </a:p>
          <a:p>
            <a:pPr marL="0" indent="0">
              <a:buNone/>
            </a:pPr>
            <a:r>
              <a:rPr lang="en-US" sz="2400" dirty="0"/>
              <a:t>(a) an electronic mail account;</a:t>
            </a:r>
          </a:p>
          <a:p>
            <a:pPr marL="0" indent="0">
              <a:buNone/>
            </a:pPr>
            <a:r>
              <a:rPr lang="en-US" sz="2400" dirty="0"/>
              <a:t>(b) an instant messaging account;</a:t>
            </a:r>
          </a:p>
          <a:p>
            <a:pPr marL="0" indent="0">
              <a:buNone/>
            </a:pPr>
            <a:r>
              <a:rPr lang="en-US" sz="2400" dirty="0"/>
              <a:t>(c) a telephone account; or</a:t>
            </a:r>
          </a:p>
          <a:p>
            <a:pPr marL="0" indent="0">
              <a:buNone/>
            </a:pPr>
            <a:r>
              <a:rPr lang="en-US" sz="2400" dirty="0"/>
              <a:t>(d) </a:t>
            </a:r>
            <a:r>
              <a:rPr lang="en-US" sz="2400" i="1" dirty="0"/>
              <a:t>any similar account</a:t>
            </a:r>
            <a:r>
              <a:rPr lang="en-US" sz="2400" dirty="0"/>
              <a:t>. [ed.’s emphasis]</a:t>
            </a:r>
            <a:endParaRPr lang="en-CA" sz="2400"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10</a:t>
            </a:r>
            <a:endParaRPr lang="en-US" dirty="0"/>
          </a:p>
        </p:txBody>
      </p:sp>
      <p:pic>
        <p:nvPicPr>
          <p:cNvPr id="8" name="Content Placeholder 7">
            <a:extLst>
              <a:ext uri="{FF2B5EF4-FFF2-40B4-BE49-F238E27FC236}">
                <a16:creationId xmlns:a16="http://schemas.microsoft.com/office/drawing/2014/main" id="{E4070828-2731-40E2-A958-6943650ECF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772816"/>
            <a:ext cx="1524000" cy="1524000"/>
          </a:xfrm>
          <a:prstGeom prst="rect">
            <a:avLst/>
          </a:prstGeom>
        </p:spPr>
      </p:pic>
      <p:pic>
        <p:nvPicPr>
          <p:cNvPr id="10" name="Picture 9">
            <a:extLst>
              <a:ext uri="{FF2B5EF4-FFF2-40B4-BE49-F238E27FC236}">
                <a16:creationId xmlns:a16="http://schemas.microsoft.com/office/drawing/2014/main" id="{340DC1E3-A55D-48BD-9565-9FA4D1857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453977"/>
            <a:ext cx="1152128" cy="1152128"/>
          </a:xfrm>
          <a:prstGeom prst="rect">
            <a:avLst/>
          </a:prstGeom>
        </p:spPr>
      </p:pic>
      <p:pic>
        <p:nvPicPr>
          <p:cNvPr id="12" name="Picture 11">
            <a:extLst>
              <a:ext uri="{FF2B5EF4-FFF2-40B4-BE49-F238E27FC236}">
                <a16:creationId xmlns:a16="http://schemas.microsoft.com/office/drawing/2014/main" id="{990E841A-5A05-432E-B439-314FE68A1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332" y="4850072"/>
            <a:ext cx="1168524" cy="1168524"/>
          </a:xfrm>
          <a:prstGeom prst="rect">
            <a:avLst/>
          </a:prstGeom>
        </p:spPr>
      </p:pic>
    </p:spTree>
    <p:extLst>
      <p:ext uri="{BB962C8B-B14F-4D97-AF65-F5344CB8AC3E}">
        <p14:creationId xmlns:p14="http://schemas.microsoft.com/office/powerpoint/2010/main" val="2068037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p:txBody>
          <a:bodyPr/>
          <a:lstStyle/>
          <a:p>
            <a:pPr marL="0" indent="0">
              <a:buNone/>
            </a:pPr>
            <a:r>
              <a:rPr lang="en-US" sz="1600" dirty="0"/>
              <a:t>10 (1) A person who seeks express consent for the doing of an act described in any of sections 6 to 8 must, when requesting consent, set out clearly and simply the following information:</a:t>
            </a:r>
          </a:p>
          <a:p>
            <a:pPr marL="0" indent="0">
              <a:buNone/>
            </a:pPr>
            <a:r>
              <a:rPr lang="en-US" sz="1600" dirty="0"/>
              <a:t>(a) the purpose or purposes for which the consent is being sought;</a:t>
            </a:r>
          </a:p>
          <a:p>
            <a:pPr marL="0" indent="0">
              <a:buNone/>
            </a:pPr>
            <a:r>
              <a:rPr lang="en-US" sz="1600" dirty="0"/>
              <a:t>(b) prescribed information that identifies the person seeking consent and, if the person is seeking consent on behalf of another person, prescribed information that identifies that other person; and</a:t>
            </a:r>
          </a:p>
          <a:p>
            <a:pPr marL="0" indent="0">
              <a:buNone/>
            </a:pPr>
            <a:r>
              <a:rPr lang="en-US" sz="1600" dirty="0"/>
              <a:t>(c) any other prescribed information.</a:t>
            </a:r>
            <a:endParaRPr lang="en-CA" sz="1600"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r>
              <a:rPr lang="en-CA" b="0" dirty="0"/>
              <a:t>(s. 10(9))</a:t>
            </a:r>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p:txBody>
          <a:bodyPr/>
          <a:lstStyle/>
          <a:p>
            <a:r>
              <a:rPr lang="en-CA" dirty="0"/>
              <a:t>Existing business or non-business relationship in previous 2 years</a:t>
            </a:r>
          </a:p>
          <a:p>
            <a:r>
              <a:rPr lang="en-CA" dirty="0"/>
              <a:t>Inquiry made in last 6 months</a:t>
            </a:r>
          </a:p>
          <a:p>
            <a:r>
              <a:rPr lang="en-CA" dirty="0"/>
              <a:t>Email conspicuously published</a:t>
            </a:r>
          </a:p>
          <a:p>
            <a:r>
              <a:rPr lang="en-CA" dirty="0"/>
              <a:t>“Business card” consent</a:t>
            </a:r>
          </a:p>
          <a:p>
            <a:pPr marL="0" indent="0">
              <a:buNone/>
            </a:pPr>
            <a:r>
              <a:rPr lang="en-CA" dirty="0"/>
              <a:t>(applies to s. 6 CEMs only)</a:t>
            </a:r>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110097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a:xfrm>
            <a:off x="457200" y="2636911"/>
            <a:ext cx="4040188" cy="3489251"/>
          </a:xfrm>
        </p:spPr>
        <p:txBody>
          <a:bodyPr/>
          <a:lstStyle/>
          <a:p>
            <a:pPr>
              <a:buFont typeface="Wingdings" panose="05000000000000000000" pitchFamily="2" charset="2"/>
              <a:buChar char="à"/>
            </a:pPr>
            <a:r>
              <a:rPr lang="en-CA" sz="3200" dirty="0">
                <a:sym typeface="Wingdings" panose="05000000000000000000" pitchFamily="2" charset="2"/>
              </a:rPr>
              <a:t>Lasts forever, or until consent withdrawn</a:t>
            </a:r>
          </a:p>
          <a:p>
            <a:pPr marL="0" indent="0">
              <a:buNone/>
            </a:pPr>
            <a:endParaRPr lang="en-CA"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endParaRPr lang="en-CA" b="0" dirty="0"/>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a:xfrm>
            <a:off x="4645025" y="2636911"/>
            <a:ext cx="4041775" cy="3489252"/>
          </a:xfrm>
        </p:spPr>
        <p:txBody>
          <a:bodyPr/>
          <a:lstStyle/>
          <a:p>
            <a:pPr marL="0" indent="0">
              <a:buNone/>
            </a:pPr>
            <a:r>
              <a:rPr lang="en-CA" sz="3200" dirty="0">
                <a:sym typeface="Wingdings" panose="05000000000000000000" pitchFamily="2" charset="2"/>
              </a:rPr>
              <a:t> Only lasts 2 years</a:t>
            </a:r>
            <a:endParaRPr lang="en-CA" sz="3200" dirty="0"/>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12452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A86B-F5C2-4247-9540-7C2622CACE2B}"/>
              </a:ext>
            </a:extLst>
          </p:cNvPr>
          <p:cNvSpPr>
            <a:spLocks noGrp="1"/>
          </p:cNvSpPr>
          <p:nvPr>
            <p:ph type="title"/>
          </p:nvPr>
        </p:nvSpPr>
        <p:spPr/>
        <p:txBody>
          <a:bodyPr/>
          <a:lstStyle/>
          <a:p>
            <a:r>
              <a:rPr lang="en-CA" dirty="0"/>
              <a:t>Express consent</a:t>
            </a:r>
          </a:p>
        </p:txBody>
      </p:sp>
      <p:sp>
        <p:nvSpPr>
          <p:cNvPr id="4" name="Content Placeholder 3">
            <a:extLst>
              <a:ext uri="{FF2B5EF4-FFF2-40B4-BE49-F238E27FC236}">
                <a16:creationId xmlns:a16="http://schemas.microsoft.com/office/drawing/2014/main" id="{6BF0B96D-15D3-4C8A-9932-65FD1BC0997F}"/>
              </a:ext>
            </a:extLst>
          </p:cNvPr>
          <p:cNvSpPr>
            <a:spLocks noGrp="1"/>
          </p:cNvSpPr>
          <p:nvPr>
            <p:ph sz="half" idx="2"/>
          </p:nvPr>
        </p:nvSpPr>
        <p:spPr/>
        <p:txBody>
          <a:bodyPr/>
          <a:lstStyle/>
          <a:p>
            <a:pPr marL="514350" indent="-514350">
              <a:buFont typeface="+mj-lt"/>
              <a:buAutoNum type="arabicPeriod"/>
            </a:pPr>
            <a:r>
              <a:rPr lang="en-CA" dirty="0"/>
              <a:t>Name of the person asking for consent</a:t>
            </a:r>
          </a:p>
          <a:p>
            <a:pPr marL="514350" indent="-514350">
              <a:buFont typeface="+mj-lt"/>
              <a:buAutoNum type="arabicPeriod"/>
            </a:pPr>
            <a:r>
              <a:rPr lang="en-CA" dirty="0"/>
              <a:t>Purpose for seeking consent</a:t>
            </a:r>
          </a:p>
          <a:p>
            <a:pPr marL="514350" indent="-514350">
              <a:buFont typeface="+mj-lt"/>
              <a:buAutoNum type="arabicPeriod"/>
            </a:pPr>
            <a:r>
              <a:rPr lang="en-CA" dirty="0"/>
              <a:t>Message that you can “withdraw consent anytime”</a:t>
            </a:r>
          </a:p>
          <a:p>
            <a:pPr marL="514350" indent="-514350">
              <a:buFont typeface="+mj-lt"/>
              <a:buAutoNum type="arabicPeriod"/>
            </a:pPr>
            <a:r>
              <a:rPr lang="en-CA" dirty="0"/>
              <a:t>Contact information (</a:t>
            </a:r>
            <a:r>
              <a:rPr lang="en-CA" dirty="0" err="1"/>
              <a:t>i</a:t>
            </a:r>
            <a:r>
              <a:rPr lang="en-CA" dirty="0"/>
              <a:t>. electronic </a:t>
            </a:r>
            <a:r>
              <a:rPr lang="en-CA" b="1" dirty="0"/>
              <a:t>and</a:t>
            </a:r>
            <a:r>
              <a:rPr lang="en-CA" dirty="0"/>
              <a:t> </a:t>
            </a:r>
            <a:r>
              <a:rPr lang="en-CA" dirty="0" err="1"/>
              <a:t>ii.snail</a:t>
            </a:r>
            <a:r>
              <a:rPr lang="en-CA" dirty="0"/>
              <a:t> mail)</a:t>
            </a:r>
          </a:p>
        </p:txBody>
      </p:sp>
      <p:sp>
        <p:nvSpPr>
          <p:cNvPr id="5" name="Footer Placeholder 4">
            <a:extLst>
              <a:ext uri="{FF2B5EF4-FFF2-40B4-BE49-F238E27FC236}">
                <a16:creationId xmlns:a16="http://schemas.microsoft.com/office/drawing/2014/main" id="{5EC5D08C-684D-455F-A78B-28350FACA1E6}"/>
              </a:ext>
            </a:extLst>
          </p:cNvPr>
          <p:cNvSpPr>
            <a:spLocks noGrp="1"/>
          </p:cNvSpPr>
          <p:nvPr>
            <p:ph type="ftr" sz="quarter" idx="11"/>
          </p:nvPr>
        </p:nvSpPr>
        <p:spPr/>
        <p:txBody>
          <a:bodyPr/>
          <a:lstStyle/>
          <a:p>
            <a:pPr>
              <a:defRPr/>
            </a:pPr>
            <a:r>
              <a:rPr lang="en-US"/>
              <a:t>Class 10</a:t>
            </a:r>
            <a:endParaRPr lang="en-US" dirty="0"/>
          </a:p>
        </p:txBody>
      </p:sp>
      <p:pic>
        <p:nvPicPr>
          <p:cNvPr id="6" name="Content Placeholder 6" descr="express consent2.jpg">
            <a:extLst>
              <a:ext uri="{FF2B5EF4-FFF2-40B4-BE49-F238E27FC236}">
                <a16:creationId xmlns:a16="http://schemas.microsoft.com/office/drawing/2014/main" id="{B5A56393-EEE0-4E98-AE15-1E4CE7921202}"/>
              </a:ext>
            </a:extLst>
          </p:cNvPr>
          <p:cNvPicPr>
            <a:picLocks noGrp="1" noChangeAspect="1"/>
          </p:cNvPicPr>
          <p:nvPr>
            <p:ph sz="half" idx="1"/>
          </p:nvPr>
        </p:nvPicPr>
        <p:blipFill>
          <a:blip r:embed="rId2" cstate="print"/>
          <a:stretch>
            <a:fillRect/>
          </a:stretch>
        </p:blipFill>
        <p:spPr>
          <a:xfrm>
            <a:off x="457200" y="1875433"/>
            <a:ext cx="4038600" cy="3975496"/>
          </a:xfrm>
          <a:prstGeom prst="rect">
            <a:avLst/>
          </a:prstGeom>
        </p:spPr>
      </p:pic>
    </p:spTree>
    <p:extLst>
      <p:ext uri="{BB962C8B-B14F-4D97-AF65-F5344CB8AC3E}">
        <p14:creationId xmlns:p14="http://schemas.microsoft.com/office/powerpoint/2010/main" val="3089267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CEEC-EBD8-4D97-BF71-E738C04251E0}"/>
              </a:ext>
            </a:extLst>
          </p:cNvPr>
          <p:cNvSpPr>
            <a:spLocks noGrp="1"/>
          </p:cNvSpPr>
          <p:nvPr>
            <p:ph type="title"/>
          </p:nvPr>
        </p:nvSpPr>
        <p:spPr>
          <a:xfrm>
            <a:off x="0" y="274638"/>
            <a:ext cx="9144000" cy="1143000"/>
          </a:xfrm>
        </p:spPr>
        <p:txBody>
          <a:bodyPr/>
          <a:lstStyle/>
          <a:p>
            <a:r>
              <a:rPr lang="en-CA" dirty="0"/>
              <a:t>iii. CEM Form Requirements (s. 6(2))</a:t>
            </a:r>
          </a:p>
        </p:txBody>
      </p:sp>
      <p:sp>
        <p:nvSpPr>
          <p:cNvPr id="3" name="Content Placeholder 2">
            <a:extLst>
              <a:ext uri="{FF2B5EF4-FFF2-40B4-BE49-F238E27FC236}">
                <a16:creationId xmlns:a16="http://schemas.microsoft.com/office/drawing/2014/main" id="{2D5270FE-F85A-449D-B6F3-058760309E8A}"/>
              </a:ext>
            </a:extLst>
          </p:cNvPr>
          <p:cNvSpPr>
            <a:spLocks noGrp="1"/>
          </p:cNvSpPr>
          <p:nvPr>
            <p:ph idx="1"/>
          </p:nvPr>
        </p:nvSpPr>
        <p:spPr>
          <a:xfrm>
            <a:off x="457200" y="1417638"/>
            <a:ext cx="8229600" cy="4708525"/>
          </a:xfrm>
        </p:spPr>
        <p:txBody>
          <a:bodyPr/>
          <a:lstStyle/>
          <a:p>
            <a:pPr marL="514350" indent="-514350">
              <a:buFont typeface="+mj-lt"/>
              <a:buAutoNum type="arabicPeriod"/>
            </a:pPr>
            <a:r>
              <a:rPr lang="en-US" sz="2800" dirty="0"/>
              <a:t>Name  / organization of sender</a:t>
            </a:r>
          </a:p>
          <a:p>
            <a:pPr marL="514350" indent="-514350">
              <a:buFont typeface="+mj-lt"/>
              <a:buAutoNum type="arabicPeriod"/>
            </a:pPr>
            <a:r>
              <a:rPr lang="en-US" sz="2800" dirty="0"/>
              <a:t>If sent by 3</a:t>
            </a:r>
            <a:r>
              <a:rPr lang="en-US" sz="2800" baseline="30000" dirty="0"/>
              <a:t>rd</a:t>
            </a:r>
            <a:r>
              <a:rPr lang="en-US" sz="2800" dirty="0"/>
              <a:t> party, name / organization of person on behalf of whom CEM is sent and message that  “___ is sending this CEM on behalf of ___”</a:t>
            </a:r>
          </a:p>
          <a:p>
            <a:pPr marL="514350" indent="-514350">
              <a:buFont typeface="+mj-lt"/>
              <a:buAutoNum type="arabicPeriod"/>
            </a:pPr>
            <a:r>
              <a:rPr lang="en-US" sz="2800" dirty="0"/>
              <a:t>Information to “readily contact” sender </a:t>
            </a:r>
            <a:r>
              <a:rPr lang="en-US" sz="2800" dirty="0">
                <a:sym typeface="Wingdings" pitchFamily="2" charset="2"/>
              </a:rPr>
              <a:t> snail mail AND </a:t>
            </a:r>
            <a:r>
              <a:rPr lang="en-US" sz="2800" dirty="0"/>
              <a:t>phone or email or web address (or link thereto)</a:t>
            </a:r>
          </a:p>
          <a:p>
            <a:pPr marL="514350" indent="-514350">
              <a:buFont typeface="+mj-lt"/>
              <a:buAutoNum type="arabicPeriod"/>
            </a:pPr>
            <a:r>
              <a:rPr lang="en-US" sz="2800" dirty="0"/>
              <a:t>Unsubscribe mechanism (with its own requirements, see s. 11(1))</a:t>
            </a:r>
          </a:p>
          <a:p>
            <a:pPr marL="0" indent="0">
              <a:buNone/>
            </a:pPr>
            <a:endParaRPr lang="en-CA" dirty="0"/>
          </a:p>
        </p:txBody>
      </p:sp>
      <p:sp>
        <p:nvSpPr>
          <p:cNvPr id="4" name="Footer Placeholder 3">
            <a:extLst>
              <a:ext uri="{FF2B5EF4-FFF2-40B4-BE49-F238E27FC236}">
                <a16:creationId xmlns:a16="http://schemas.microsoft.com/office/drawing/2014/main" id="{2976E29F-B65B-4F4C-AE4E-4603057FF81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942030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Application</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r>
              <a:rPr lang="en-US" dirty="0"/>
              <a:t>CASL applies to </a:t>
            </a:r>
            <a:r>
              <a:rPr lang="en-US" b="1" dirty="0"/>
              <a:t>everyone</a:t>
            </a:r>
            <a:r>
              <a:rPr lang="en-US" dirty="0"/>
              <a:t> and not just businesses – individuals, not-for-profit </a:t>
            </a:r>
            <a:r>
              <a:rPr lang="en-US" dirty="0" err="1"/>
              <a:t>organisations</a:t>
            </a:r>
            <a:r>
              <a:rPr lang="en-US" dirty="0"/>
              <a:t>, incorporated and non-incorporated businesses are all covered (see </a:t>
            </a:r>
            <a:r>
              <a:rPr lang="en-US" i="1" dirty="0"/>
              <a:t>person</a:t>
            </a:r>
            <a:r>
              <a:rPr lang="en-US" dirty="0"/>
              <a:t> definition s. 1)</a:t>
            </a:r>
          </a:p>
          <a:p>
            <a:r>
              <a:rPr lang="en-US" dirty="0"/>
              <a:t>CASL does not apply to a telecommunications service providers who merely enable the transmission of a message (s. 7)</a:t>
            </a:r>
          </a:p>
          <a:p>
            <a:pPr marL="0" indent="0">
              <a:buNone/>
            </a:pPr>
            <a:endParaRPr lang="en-CA"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638140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Exceptions</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pPr marL="0" indent="0">
              <a:buNone/>
            </a:pPr>
            <a:r>
              <a:rPr lang="en-US" sz="2000" dirty="0"/>
              <a:t>The legislation does not apply to CEMs that are:</a:t>
            </a:r>
          </a:p>
          <a:p>
            <a:r>
              <a:rPr lang="en-US" sz="2000" dirty="0"/>
              <a:t>Sent by an individual with a personal or family relationship to the recipient </a:t>
            </a:r>
          </a:p>
          <a:p>
            <a:r>
              <a:rPr lang="en-US" sz="2000" dirty="0"/>
              <a:t>Sent within an </a:t>
            </a:r>
            <a:r>
              <a:rPr lang="en-US" sz="2000" dirty="0" err="1"/>
              <a:t>organisation</a:t>
            </a:r>
            <a:r>
              <a:rPr lang="en-US" sz="2000" dirty="0"/>
              <a:t> or between </a:t>
            </a:r>
            <a:r>
              <a:rPr lang="en-US" sz="2000" dirty="0" err="1"/>
              <a:t>organisations</a:t>
            </a:r>
            <a:r>
              <a:rPr lang="en-US" sz="2000" dirty="0"/>
              <a:t> that have a relationship </a:t>
            </a:r>
            <a:r>
              <a:rPr lang="en-US" sz="2000" b="1" dirty="0"/>
              <a:t>(the “B2B exception”)</a:t>
            </a:r>
          </a:p>
          <a:p>
            <a:r>
              <a:rPr lang="en-US" sz="2000" dirty="0"/>
              <a:t>Sent in response to a complaint or enquiry</a:t>
            </a:r>
          </a:p>
          <a:p>
            <a:r>
              <a:rPr lang="en-US" sz="2000" dirty="0"/>
              <a:t>Other exceptions are also set out in the Regulations (e.g. </a:t>
            </a:r>
            <a:r>
              <a:rPr lang="en-US" sz="2000" dirty="0" err="1"/>
              <a:t>charitibale</a:t>
            </a:r>
            <a:r>
              <a:rPr lang="en-US" sz="2000" dirty="0"/>
              <a:t> donations requests)</a:t>
            </a:r>
          </a:p>
          <a:p>
            <a:pPr marL="0" indent="0">
              <a:buNone/>
            </a:pPr>
            <a:r>
              <a:rPr lang="en-US" sz="2000" dirty="0"/>
              <a:t>Express or implied consent is not required if the message:</a:t>
            </a:r>
          </a:p>
          <a:p>
            <a:r>
              <a:rPr lang="en-US" sz="2000" dirty="0"/>
              <a:t>Is only a quote or estimate that was requested by the recipient </a:t>
            </a:r>
          </a:p>
          <a:p>
            <a:r>
              <a:rPr lang="en-US" sz="2000" dirty="0"/>
              <a:t>Relates to a commercial transaction previously agreed to by the recipient </a:t>
            </a:r>
          </a:p>
          <a:p>
            <a:r>
              <a:rPr lang="en-US" sz="2000" dirty="0"/>
              <a:t>Provides warranty or product recall information</a:t>
            </a:r>
          </a:p>
          <a:p>
            <a:r>
              <a:rPr lang="en-US" sz="2000" dirty="0"/>
              <a:t>Provides factual information relating to a product or ongoing service</a:t>
            </a:r>
          </a:p>
          <a:p>
            <a:pPr marL="0" indent="0">
              <a:buNone/>
            </a:pPr>
            <a:endParaRPr lang="en-CA" sz="2000"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899473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0B78-CD9A-448C-927A-C19B5F878D7A}"/>
              </a:ext>
            </a:extLst>
          </p:cNvPr>
          <p:cNvSpPr>
            <a:spLocks noGrp="1"/>
          </p:cNvSpPr>
          <p:nvPr>
            <p:ph type="title"/>
          </p:nvPr>
        </p:nvSpPr>
        <p:spPr/>
        <p:txBody>
          <a:bodyPr/>
          <a:lstStyle/>
          <a:p>
            <a:r>
              <a:rPr lang="en-CA" dirty="0"/>
              <a:t>iv. Other CASL notes - Extraterritoriality</a:t>
            </a:r>
          </a:p>
        </p:txBody>
      </p:sp>
      <p:sp>
        <p:nvSpPr>
          <p:cNvPr id="3" name="Content Placeholder 2">
            <a:extLst>
              <a:ext uri="{FF2B5EF4-FFF2-40B4-BE49-F238E27FC236}">
                <a16:creationId xmlns:a16="http://schemas.microsoft.com/office/drawing/2014/main" id="{52251ED5-181B-4B78-A742-1FC2018B8092}"/>
              </a:ext>
            </a:extLst>
          </p:cNvPr>
          <p:cNvSpPr>
            <a:spLocks noGrp="1"/>
          </p:cNvSpPr>
          <p:nvPr>
            <p:ph idx="1"/>
          </p:nvPr>
        </p:nvSpPr>
        <p:spPr>
          <a:xfrm>
            <a:off x="457200" y="1700808"/>
            <a:ext cx="8229600" cy="4425355"/>
          </a:xfrm>
        </p:spPr>
        <p:txBody>
          <a:bodyPr/>
          <a:lstStyle/>
          <a:p>
            <a:pPr marL="0" indent="0">
              <a:buNone/>
            </a:pPr>
            <a:r>
              <a:rPr lang="en-US" dirty="0"/>
              <a:t>12 (1) A person contravenes section 6 only if a computer system located in Canada is used to send </a:t>
            </a:r>
            <a:r>
              <a:rPr lang="en-US" b="1" dirty="0"/>
              <a:t>or access </a:t>
            </a:r>
            <a:r>
              <a:rPr lang="en-US" dirty="0"/>
              <a:t>the electronic message.</a:t>
            </a:r>
          </a:p>
          <a:p>
            <a:pPr marL="0" indent="0">
              <a:buNone/>
            </a:pPr>
            <a:endParaRPr lang="en-US" dirty="0"/>
          </a:p>
          <a:p>
            <a:pPr marL="0" indent="0">
              <a:buNone/>
            </a:pPr>
            <a:r>
              <a:rPr lang="en-US" dirty="0"/>
              <a:t>See e.g. Undertaking: ANCESTRY IRELAND UNLIMITED COMPANY</a:t>
            </a:r>
          </a:p>
          <a:p>
            <a:pPr marL="0" indent="0">
              <a:buNone/>
            </a:pPr>
            <a:r>
              <a:rPr lang="en-US" dirty="0"/>
              <a:t>CRTC File No.: 9090-2017-00480</a:t>
            </a:r>
          </a:p>
          <a:p>
            <a:pPr marL="0" indent="0">
              <a:buNone/>
            </a:pPr>
            <a:r>
              <a:rPr lang="en-CA" dirty="0"/>
              <a:t>(insufficient unsubscribe mechanism)</a:t>
            </a:r>
          </a:p>
        </p:txBody>
      </p:sp>
      <p:sp>
        <p:nvSpPr>
          <p:cNvPr id="4" name="Footer Placeholder 3">
            <a:extLst>
              <a:ext uri="{FF2B5EF4-FFF2-40B4-BE49-F238E27FC236}">
                <a16:creationId xmlns:a16="http://schemas.microsoft.com/office/drawing/2014/main" id="{86F18DBF-4E45-4BF6-9F40-0F3877B3EF6D}"/>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94171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Dylan Fenton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873152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a:xfrm>
            <a:off x="0" y="274638"/>
            <a:ext cx="9144000" cy="1143000"/>
          </a:xfrm>
        </p:spPr>
        <p:txBody>
          <a:bodyPr/>
          <a:lstStyle/>
          <a:p>
            <a:r>
              <a:rPr lang="en-CA" dirty="0"/>
              <a:t>iv. Other CASL notes – Enforcement</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From OPC Website:</a:t>
            </a:r>
            <a:endParaRPr lang="en-CA" dirty="0"/>
          </a:p>
          <a:p>
            <a:pPr marL="0" indent="0">
              <a:buNone/>
            </a:pPr>
            <a:r>
              <a:rPr lang="en-CA" dirty="0">
                <a:sym typeface="Wingdings" panose="05000000000000000000" pitchFamily="2" charset="2"/>
              </a:rPr>
              <a:t>“</a:t>
            </a:r>
            <a:r>
              <a:rPr lang="en-US" dirty="0">
                <a:sym typeface="Wingdings" panose="05000000000000000000" pitchFamily="2" charset="2"/>
              </a:rPr>
              <a:t>The Office of the Privacy Commissioner of Canada (OPC) shares responsibility for enforcing CASL with the Canadian Radio-television and Telecommunications Commission (CRTC) and the federal Competition Bureau.”</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 fightspam.gc.ca to submit complaints</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485141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dirty="0"/>
              <a:t>Do </a:t>
            </a:r>
            <a:r>
              <a:rPr lang="en-CA" b="1" dirty="0"/>
              <a:t>not</a:t>
            </a:r>
            <a:r>
              <a:rPr lang="en-CA" dirty="0"/>
              <a:t> call them fines!</a:t>
            </a:r>
          </a:p>
          <a:p>
            <a:pPr marL="0" indent="0">
              <a:buNone/>
            </a:pPr>
            <a:r>
              <a:rPr lang="en-CA" dirty="0"/>
              <a:t>Call them </a:t>
            </a:r>
            <a:r>
              <a:rPr lang="en-CA" b="1" dirty="0"/>
              <a:t>Administrative Monetary Penalties</a:t>
            </a:r>
            <a:r>
              <a:rPr lang="en-CA" dirty="0"/>
              <a:t> (AMPs)</a:t>
            </a:r>
          </a:p>
          <a:p>
            <a:pPr marL="0" indent="0">
              <a:buNone/>
            </a:pPr>
            <a:endParaRPr lang="en-CA" dirty="0"/>
          </a:p>
          <a:p>
            <a:pPr marL="0" indent="0">
              <a:buNone/>
            </a:pPr>
            <a:r>
              <a:rPr lang="en-CA" dirty="0"/>
              <a:t>20(2) </a:t>
            </a:r>
            <a:r>
              <a:rPr lang="en-US" dirty="0"/>
              <a:t>The purpose of a penalty is to promote compliance with this Act and </a:t>
            </a:r>
            <a:r>
              <a:rPr lang="en-US" b="1" dirty="0"/>
              <a:t>not to punish</a:t>
            </a:r>
            <a:r>
              <a:rPr lang="en-US" dirty="0"/>
              <a:t>. </a:t>
            </a:r>
            <a:r>
              <a:rPr lang="en-US" i="1" dirty="0"/>
              <a:t>(emphasis added)</a:t>
            </a:r>
            <a:endParaRPr lang="en-CA" i="1"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237780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AMPs:</a:t>
            </a:r>
          </a:p>
          <a:p>
            <a:pPr marL="0" indent="0">
              <a:buNone/>
            </a:pPr>
            <a:endParaRPr lang="en-CA" sz="3600" dirty="0"/>
          </a:p>
          <a:p>
            <a:pPr marL="0" indent="0">
              <a:buNone/>
            </a:pPr>
            <a:r>
              <a:rPr lang="en-CA" sz="3600" dirty="0"/>
              <a:t>20(4) </a:t>
            </a:r>
            <a:r>
              <a:rPr lang="en-US" sz="3600" dirty="0"/>
              <a:t>The maximum penalty for a violation is $1,000,000 in the case of an individual, and $10,000,000 in the case of any other person.</a:t>
            </a:r>
            <a:endParaRPr lang="en-CA" sz="3600"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050919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CB8A-CEAA-4962-81C0-FE8D03C0CA37}"/>
              </a:ext>
            </a:extLst>
          </p:cNvPr>
          <p:cNvSpPr>
            <a:spLocks noGrp="1"/>
          </p:cNvSpPr>
          <p:nvPr>
            <p:ph type="title"/>
          </p:nvPr>
        </p:nvSpPr>
        <p:spPr/>
        <p:txBody>
          <a:bodyPr/>
          <a:lstStyle/>
          <a:p>
            <a:r>
              <a:rPr lang="en-CA" dirty="0"/>
              <a:t>We’re not F*</a:t>
            </a:r>
            <a:r>
              <a:rPr lang="en-CA" dirty="0" err="1"/>
              <a:t>ing</a:t>
            </a:r>
            <a:r>
              <a:rPr lang="en-CA" dirty="0"/>
              <a:t> around here</a:t>
            </a:r>
          </a:p>
        </p:txBody>
      </p:sp>
      <p:sp>
        <p:nvSpPr>
          <p:cNvPr id="3" name="Content Placeholder 2">
            <a:extLst>
              <a:ext uri="{FF2B5EF4-FFF2-40B4-BE49-F238E27FC236}">
                <a16:creationId xmlns:a16="http://schemas.microsoft.com/office/drawing/2014/main" id="{1BAB95AF-A136-436D-B737-0318ED2E1279}"/>
              </a:ext>
            </a:extLst>
          </p:cNvPr>
          <p:cNvSpPr>
            <a:spLocks noGrp="1"/>
          </p:cNvSpPr>
          <p:nvPr>
            <p:ph idx="1"/>
          </p:nvPr>
        </p:nvSpPr>
        <p:spPr/>
        <p:txBody>
          <a:bodyPr/>
          <a:lstStyle/>
          <a:p>
            <a:pPr marL="0" indent="0">
              <a:buNone/>
            </a:pPr>
            <a:r>
              <a:rPr lang="en-CA" dirty="0"/>
              <a:t>Porter Airlines – $ 150,000 </a:t>
            </a:r>
          </a:p>
          <a:p>
            <a:pPr marL="0" indent="0">
              <a:buNone/>
            </a:pPr>
            <a:r>
              <a:rPr lang="en-CA" dirty="0"/>
              <a:t>Rogers Media – $ 200,000 </a:t>
            </a:r>
          </a:p>
          <a:p>
            <a:pPr marL="0" indent="0">
              <a:buNone/>
            </a:pPr>
            <a:r>
              <a:rPr lang="en-CA" b="1" dirty="0"/>
              <a:t>CEO</a:t>
            </a:r>
            <a:r>
              <a:rPr lang="en-CA" dirty="0"/>
              <a:t> Brian Conley - $100,000</a:t>
            </a:r>
          </a:p>
          <a:p>
            <a:pPr marL="0" indent="0">
              <a:buNone/>
            </a:pPr>
            <a:r>
              <a:rPr lang="en-CA" dirty="0"/>
              <a:t>Amazon - $ 1,150,000 (incl. </a:t>
            </a:r>
            <a:r>
              <a:rPr lang="en-CA" i="1" dirty="0"/>
              <a:t>Competition Act </a:t>
            </a:r>
            <a:r>
              <a:rPr lang="en-CA" dirty="0"/>
              <a:t>violations)</a:t>
            </a:r>
          </a:p>
          <a:p>
            <a:pPr marL="0" indent="0">
              <a:buNone/>
            </a:pPr>
            <a:endParaRPr lang="en-CA" dirty="0"/>
          </a:p>
          <a:p>
            <a:pPr marL="0" indent="0">
              <a:buNone/>
            </a:pPr>
            <a:r>
              <a:rPr lang="en-CA" dirty="0" err="1"/>
              <a:t>CompuFinder</a:t>
            </a:r>
            <a:r>
              <a:rPr lang="en-CA" dirty="0"/>
              <a:t> – $ 1,100,000 (at first, stand by…)</a:t>
            </a:r>
          </a:p>
          <a:p>
            <a:pPr marL="0" indent="0">
              <a:buNone/>
            </a:pPr>
            <a:r>
              <a:rPr lang="en-CA" dirty="0"/>
              <a:t>William </a:t>
            </a:r>
            <a:r>
              <a:rPr lang="en-CA" dirty="0" err="1"/>
              <a:t>Rapanos</a:t>
            </a:r>
            <a:r>
              <a:rPr lang="en-CA" dirty="0"/>
              <a:t> – $ 15,000 (stand by)</a:t>
            </a:r>
          </a:p>
          <a:p>
            <a:pPr marL="0" indent="0">
              <a:buNone/>
            </a:pPr>
            <a:endParaRPr lang="en-CA" dirty="0"/>
          </a:p>
        </p:txBody>
      </p:sp>
      <p:sp>
        <p:nvSpPr>
          <p:cNvPr id="4" name="Footer Placeholder 3">
            <a:extLst>
              <a:ext uri="{FF2B5EF4-FFF2-40B4-BE49-F238E27FC236}">
                <a16:creationId xmlns:a16="http://schemas.microsoft.com/office/drawing/2014/main" id="{96BCD03E-45C2-4D6B-A980-68D959C5A91C}"/>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293119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Can I Sue?</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“Private Right of Action”</a:t>
            </a:r>
            <a:r>
              <a:rPr lang="en-CA" dirty="0"/>
              <a:t> (s. 47)</a:t>
            </a:r>
          </a:p>
          <a:p>
            <a:pPr marL="0" indent="0">
              <a:buNone/>
            </a:pPr>
            <a:endParaRPr lang="en-CA" dirty="0"/>
          </a:p>
          <a:p>
            <a:pPr marL="0" indent="0">
              <a:buNone/>
            </a:pPr>
            <a:r>
              <a:rPr lang="en-CA" dirty="0">
                <a:sym typeface="Wingdings" panose="05000000000000000000" pitchFamily="2" charset="2"/>
              </a:rPr>
              <a:t> Intended to come into force July 1, 2017 (CASL July 1, 2014), but they changed their minds at the last minute (literally!), still not in force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2662650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Final CASL text note – WTF???</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endParaRPr lang="en-CA" dirty="0"/>
          </a:p>
          <a:p>
            <a:pPr marL="0" indent="0">
              <a:buNone/>
            </a:pPr>
            <a:r>
              <a:rPr lang="en-CA" u="sng" dirty="0"/>
              <a:t>s. 1(3):</a:t>
            </a:r>
          </a:p>
          <a:p>
            <a:pPr marL="0" indent="0">
              <a:buNone/>
            </a:pPr>
            <a:endParaRPr lang="en-CA" dirty="0"/>
          </a:p>
          <a:p>
            <a:pPr marL="0" indent="0">
              <a:buNone/>
            </a:pPr>
            <a:r>
              <a:rPr lang="en-US" dirty="0"/>
              <a:t>An electronic message that contains a request for consent to send a message described in subsection (2) is also considered to be a commercial electronic message.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42106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691927"/>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196752"/>
            <a:ext cx="8229600" cy="4929411"/>
          </a:xfrm>
        </p:spPr>
        <p:txBody>
          <a:bodyPr/>
          <a:lstStyle/>
          <a:p>
            <a:pPr marL="0" indent="0">
              <a:buNone/>
            </a:pPr>
            <a:r>
              <a:rPr lang="en-US" sz="2800" i="1" dirty="0">
                <a:sym typeface="Wingdings" panose="05000000000000000000" pitchFamily="2" charset="2"/>
              </a:rPr>
              <a:t>CRTC hearings begin on Rogers-Shaw deal that would make Big Three telcos even bigger - </a:t>
            </a:r>
            <a:r>
              <a:rPr lang="en-US" sz="2800" dirty="0">
                <a:sym typeface="Wingdings" panose="05000000000000000000" pitchFamily="2" charset="2"/>
              </a:rPr>
              <a:t>CBC this morning</a:t>
            </a:r>
          </a:p>
          <a:p>
            <a:pPr marL="0" indent="0">
              <a:buNone/>
            </a:pPr>
            <a:r>
              <a:rPr lang="en-CA" sz="2400" dirty="0">
                <a:sym typeface="Wingdings" panose="05000000000000000000" pitchFamily="2" charset="2"/>
              </a:rPr>
              <a:t>“</a:t>
            </a:r>
            <a:r>
              <a:rPr lang="en-US" sz="1800" dirty="0">
                <a:sym typeface="Wingdings" panose="05000000000000000000" pitchFamily="2" charset="2"/>
              </a:rPr>
              <a:t>As I have mentioned it previously, this application, and by extension, this hearing, strictly deals with the broadcasting component of the overall transaction announced by Rogers and Shaw.</a:t>
            </a:r>
          </a:p>
          <a:p>
            <a:pPr marL="0" indent="0">
              <a:buNone/>
            </a:pPr>
            <a:r>
              <a:rPr lang="en-CA" sz="1800" dirty="0">
                <a:effectLst/>
                <a:latin typeface="Calibri" panose="020F0502020204030204" pitchFamily="34" charset="0"/>
                <a:ea typeface="Calibri" panose="020F0502020204030204" pitchFamily="34" charset="0"/>
              </a:rPr>
              <a:t>We understand that the transaction also involves Shaw’s other business lines, including telephone, wireless and Internet services. However, we will not be reviewing any telecommunications-related matters during this hearing as the companies do not</a:t>
            </a:r>
            <a:r>
              <a:rPr lang="en-CA" sz="1800" b="1" dirty="0">
                <a:effectLst/>
                <a:latin typeface="Calibri" panose="020F0502020204030204" pitchFamily="34" charset="0"/>
                <a:ea typeface="Calibri" panose="020F0502020204030204" pitchFamily="34" charset="0"/>
              </a:rPr>
              <a:t> </a:t>
            </a:r>
            <a:r>
              <a:rPr lang="en-CA" sz="1800" dirty="0">
                <a:effectLst/>
                <a:latin typeface="Calibri" panose="020F0502020204030204" pitchFamily="34" charset="0"/>
                <a:ea typeface="Calibri" panose="020F0502020204030204" pitchFamily="34" charset="0"/>
              </a:rPr>
              <a:t>require prior approval from the Commission. These elements will be subject to review by the Competition Bureau and Innovation, Science and Economic Development Canada.”</a:t>
            </a:r>
            <a:r>
              <a:rPr lang="en-CA" sz="2400" dirty="0">
                <a:sym typeface="Wingdings" panose="05000000000000000000" pitchFamily="2" charset="2"/>
              </a:rPr>
              <a:t>- </a:t>
            </a:r>
            <a:r>
              <a:rPr lang="en-CA" sz="2000" dirty="0">
                <a:sym typeface="Wingdings" panose="05000000000000000000" pitchFamily="2" charset="2"/>
              </a:rPr>
              <a:t>Ian Scott opening statement</a:t>
            </a:r>
            <a:endParaRPr lang="en-US" sz="2000" i="1" dirty="0">
              <a:sym typeface="Wingdings" panose="05000000000000000000" pitchFamily="2" charset="2"/>
            </a:endParaRPr>
          </a:p>
          <a:p>
            <a:pPr marL="0" indent="0">
              <a:buNone/>
            </a:pPr>
            <a:r>
              <a:rPr lang="en-US" sz="2800" i="1" dirty="0">
                <a:sym typeface="Wingdings" panose="05000000000000000000" pitchFamily="2" charset="2"/>
              </a:rPr>
              <a:t>Hamilton teenager charged in $46-million cryptocurrency theft</a:t>
            </a:r>
          </a:p>
          <a:p>
            <a:pPr marL="0" indent="0">
              <a:buNone/>
            </a:pPr>
            <a:r>
              <a:rPr lang="en-US" sz="2800" dirty="0">
                <a:sym typeface="Wingdings" panose="05000000000000000000" pitchFamily="2" charset="2"/>
              </a:rPr>
              <a:t>Globe and Mail, Nov 17</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151617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E7BB-442A-4201-9E9D-81258D5B7146}"/>
              </a:ext>
            </a:extLst>
          </p:cNvPr>
          <p:cNvSpPr>
            <a:spLocks noGrp="1"/>
          </p:cNvSpPr>
          <p:nvPr>
            <p:ph type="title"/>
          </p:nvPr>
        </p:nvSpPr>
        <p:spPr>
          <a:xfrm>
            <a:off x="758031" y="1196752"/>
            <a:ext cx="7772400" cy="3528392"/>
          </a:xfrm>
        </p:spPr>
        <p:txBody>
          <a:bodyPr/>
          <a:lstStyle/>
          <a:p>
            <a:r>
              <a:rPr lang="en-CA" dirty="0"/>
              <a:t>WAIT BUT BEFORE WE PICK UP WHERE WE LEFT OF LAST CLASS I WOULD LIKE TO JUMP BACK IN TIME TO 1, 3 and 5 classes ago</a:t>
            </a:r>
          </a:p>
        </p:txBody>
      </p:sp>
      <p:sp>
        <p:nvSpPr>
          <p:cNvPr id="3" name="Footer Placeholder 2">
            <a:extLst>
              <a:ext uri="{FF2B5EF4-FFF2-40B4-BE49-F238E27FC236}">
                <a16:creationId xmlns:a16="http://schemas.microsoft.com/office/drawing/2014/main" id="{B2BF7A64-1991-4EC1-B0CB-24015EEB3D92}"/>
              </a:ext>
            </a:extLst>
          </p:cNvPr>
          <p:cNvSpPr>
            <a:spLocks noGrp="1"/>
          </p:cNvSpPr>
          <p:nvPr>
            <p:ph type="ftr" sz="quarter" idx="11"/>
          </p:nvPr>
        </p:nvSpPr>
        <p:spPr/>
        <p:txBody>
          <a:bodyPr/>
          <a:lstStyle/>
          <a:p>
            <a:pPr>
              <a:defRPr/>
            </a:pPr>
            <a:r>
              <a:rPr lang="en-US"/>
              <a:t>Class 10</a:t>
            </a:r>
            <a:endParaRPr lang="en-US" dirty="0"/>
          </a:p>
        </p:txBody>
      </p:sp>
    </p:spTree>
    <p:extLst>
      <p:ext uri="{BB962C8B-B14F-4D97-AF65-F5344CB8AC3E}">
        <p14:creationId xmlns:p14="http://schemas.microsoft.com/office/powerpoint/2010/main" val="396782909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45252</TotalTime>
  <Words>3966</Words>
  <Application>Microsoft Office PowerPoint</Application>
  <PresentationFormat>On-screen Show (4:3)</PresentationFormat>
  <Paragraphs>414</Paragraphs>
  <Slides>65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Open Sans</vt:lpstr>
      <vt:lpstr>Wingdings</vt:lpstr>
      <vt:lpstr>Office Theme</vt:lpstr>
      <vt:lpstr>Class 10 – November 22  (1) Introduction to the Substantive Law of Cybercrime in Canada (2) Delicious </vt:lpstr>
      <vt:lpstr>Admin Crap</vt:lpstr>
      <vt:lpstr>Essay Notes and Tips</vt:lpstr>
      <vt:lpstr>Essay Formalities</vt:lpstr>
      <vt:lpstr>Other announcements</vt:lpstr>
      <vt:lpstr>News Item 1</vt:lpstr>
      <vt:lpstr>In the News</vt:lpstr>
      <vt:lpstr>Now where were we…</vt:lpstr>
      <vt:lpstr>WAIT BUT BEFORE WE PICK UP WHERE WE LEFT OF LAST CLASS I WOULD LIKE TO JUMP BACK IN TIME TO 1, 3 and 5 classes ago</vt:lpstr>
      <vt:lpstr>More cases!</vt:lpstr>
      <vt:lpstr>Ok now srsly, where were we…</vt:lpstr>
      <vt:lpstr>Intro to cybercrime in canada (-ish)</vt:lpstr>
      <vt:lpstr>Cybercrime as per the RCMP</vt:lpstr>
      <vt:lpstr>T.V. TIME!</vt:lpstr>
      <vt:lpstr>Elliot’s Crime</vt:lpstr>
      <vt:lpstr>Treaty Number 185  of the Council of Europe</vt:lpstr>
      <vt:lpstr>Budapest Convention</vt:lpstr>
      <vt:lpstr>Budapest Convention – Jurisdiction?</vt:lpstr>
      <vt:lpstr>Budapest Convention – Jurisdiction</vt:lpstr>
      <vt:lpstr>Budapest Convention – Preamble</vt:lpstr>
      <vt:lpstr>Budapest Convention – Ch. II</vt:lpstr>
      <vt:lpstr>Budapest Convention – Ch. II</vt:lpstr>
      <vt:lpstr>Budapest Convention – Ch. II</vt:lpstr>
      <vt:lpstr>Budapest Convention – Ch. III</vt:lpstr>
      <vt:lpstr>Canada - 342.1 Criminal Code</vt:lpstr>
      <vt:lpstr>342.1 Criminal Code - Definitions</vt:lpstr>
      <vt:lpstr>Article 6 Budapest Convention </vt:lpstr>
      <vt:lpstr>342.2 Criminal Code</vt:lpstr>
      <vt:lpstr>342.1 – R. c. Parent </vt:lpstr>
      <vt:lpstr>R c. Parent – Actus Reus for 342.1</vt:lpstr>
      <vt:lpstr>R c. Parent – Mens rea for 342.1</vt:lpstr>
      <vt:lpstr>“fraudulently and without colour of right” of 342.1</vt:lpstr>
      <vt:lpstr>s. 430 (1.1) Criminal Code</vt:lpstr>
      <vt:lpstr>Other “Cybercrimes”…</vt:lpstr>
      <vt:lpstr>Back to Elliot’s Crime</vt:lpstr>
      <vt:lpstr>Elliott’s Defense?</vt:lpstr>
      <vt:lpstr>Class exercise – groups!</vt:lpstr>
      <vt:lpstr>Elliott’s defense per R c. Parent</vt:lpstr>
      <vt:lpstr>SPAM SPAM SPAM EGGS SAUSAGE AND SPAM – When selling you stuff online clashes with your privacy rights</vt:lpstr>
      <vt:lpstr>CASL – Canada’s Anti-Spam Law</vt:lpstr>
      <vt:lpstr>SPAM is a problem!</vt:lpstr>
      <vt:lpstr>SPAM is a problem</vt:lpstr>
      <vt:lpstr>The Anti-SPAM Law is also a problem</vt:lpstr>
      <vt:lpstr>So why should we care?</vt:lpstr>
      <vt:lpstr>The Anti-Spam Law not just Spam</vt:lpstr>
      <vt:lpstr>Sections 7 and 8</vt:lpstr>
      <vt:lpstr>The 3 basics of CASL</vt:lpstr>
      <vt:lpstr>i. CEMs – s. 1(2)</vt:lpstr>
      <vt:lpstr>“Electronic message”</vt:lpstr>
      <vt:lpstr>“Commercial Activity” (s. 1 def.)</vt:lpstr>
      <vt:lpstr>CEM?</vt:lpstr>
      <vt:lpstr>“Sent to an electronic address”</vt:lpstr>
      <vt:lpstr>ii. Consent </vt:lpstr>
      <vt:lpstr>ii. Consent </vt:lpstr>
      <vt:lpstr>Express consent</vt:lpstr>
      <vt:lpstr>iii. CEM Form Requirements (s. 6(2))</vt:lpstr>
      <vt:lpstr>iv. Other CASL notes - Application</vt:lpstr>
      <vt:lpstr>iv. Other CASL notes - Exceptions</vt:lpstr>
      <vt:lpstr>iv. Other CASL notes - Extraterritoriality</vt:lpstr>
      <vt:lpstr>iv. Other CASL notes – Enforcement</vt:lpstr>
      <vt:lpstr>iv. Other CASL notes - $$$$</vt:lpstr>
      <vt:lpstr>iv. Other CASL notes - $$$$</vt:lpstr>
      <vt:lpstr>We’re not F*ing around here</vt:lpstr>
      <vt:lpstr>iv. Other CASL notes – Can I Sue?</vt:lpstr>
      <vt:lpstr>Final CASL text note – WTF???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1510</cp:revision>
  <dcterms:created xsi:type="dcterms:W3CDTF">2011-09-16T14:20:42Z</dcterms:created>
  <dcterms:modified xsi:type="dcterms:W3CDTF">2021-11-23T12:31:23Z</dcterms:modified>
</cp:coreProperties>
</file>