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334"/>
    <a:srgbClr val="4285F4"/>
    <a:srgbClr val="FCBC07"/>
    <a:srgbClr val="642B2C"/>
    <a:srgbClr val="E9DE83"/>
    <a:srgbClr val="34A953"/>
    <a:srgbClr val="FDBC07"/>
    <a:srgbClr val="E9DA79"/>
    <a:srgbClr val="FFADEA"/>
    <a:srgbClr val="406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/>
    <p:restoredTop sz="67509"/>
  </p:normalViewPr>
  <p:slideViewPr>
    <p:cSldViewPr snapToGrid="0" snapToObjects="1">
      <p:cViewPr varScale="1">
        <p:scale>
          <a:sx n="59" d="100"/>
          <a:sy n="59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C9A2-0A10-524E-97F6-55971168D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3A234-4393-4042-B0B9-C82496C9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Equustek is a BC company that manufactures networking devices Datalink distributes </a:t>
            </a:r>
            <a:r>
              <a:rPr lang="en-US" dirty="0" err="1"/>
              <a:t>Equustek's</a:t>
            </a:r>
            <a:r>
              <a:rPr lang="en-US" dirty="0"/>
              <a:t> those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Datalink uses trade secrets and confidential info acquired from Equustek to design &amp; manufacture the GW1000  competing product)</a:t>
            </a:r>
          </a:p>
          <a:p>
            <a:r>
              <a:rPr lang="en-US" dirty="0"/>
              <a:t>2011 - </a:t>
            </a:r>
            <a:r>
              <a:rPr lang="en-US" dirty="0" err="1"/>
              <a:t>Equustek</a:t>
            </a:r>
            <a:r>
              <a:rPr lang="en-US" dirty="0"/>
              <a:t> learns about what Datalink is doing and terminates the distribution agreement with them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&amp; demands Datalink cut all ties with them on its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BCSC grants injunction against Datalink which are not respected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Datalink abandons proceedings and flees the jurisdiction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2012 the BCSC issues a bunch of injunctions against Datalink and a warrant is even issued when Datalink doesn't show up to court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no avail: injunctions are ignored &amp;warrant is outstanding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Meanwhile, Datalink continues selling the product on its website to customers worldwide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err="1"/>
              <a:t>Equustek</a:t>
            </a:r>
            <a:r>
              <a:rPr lang="en-US" dirty="0"/>
              <a:t> asks Google to de-index Datalink’s website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BCSC order: prohibits Datalink from carrying on their business Google agrees to de-index individual webpages from </a:t>
            </a:r>
            <a:r>
              <a:rPr lang="en-US" dirty="0" err="1"/>
              <a:t>google.ca</a:t>
            </a:r>
            <a:r>
              <a:rPr lang="en-US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Ineffective – Datalink can just move the display of the product to a different webpage, or customers can use a different 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With such an easily circumventable order, Equustek applies for a more effective order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ask the Court to enjoin Google from displaying any part of Datalink’s websites from search results worldwide</a:t>
            </a:r>
          </a:p>
          <a:p>
            <a:r>
              <a:rPr lang="en-US" dirty="0"/>
              <a:t>The BCSC granted the injunction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Ran the facts through the injunction test modified to take into account the fact that Google is non-party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worldwide injunction is necessary to provide relief</a:t>
            </a:r>
          </a:p>
          <a:p>
            <a:r>
              <a:rPr lang="en-US" dirty="0"/>
              <a:t>The BCCA upheld the BCSC’s injunction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Google argued lack of sufficient connection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But the BCCA agreed BCSC has </a:t>
            </a:r>
            <a:r>
              <a:rPr lang="en-US" i="1" dirty="0"/>
              <a:t>in personam </a:t>
            </a:r>
            <a:r>
              <a:rPr lang="en-US" i="0" dirty="0"/>
              <a:t>jurisdiction over Google, justifying an order with an extraterritorial effect </a:t>
            </a:r>
          </a:p>
          <a:p>
            <a:pPr marL="628650" lvl="1" indent="-171450">
              <a:buFontTx/>
              <a:buChar char="-"/>
            </a:pPr>
            <a:r>
              <a:rPr lang="en-US" i="0" dirty="0"/>
              <a:t>Agreed that courts of inherent jurisdiction can enjoin non-parties to provide equitable relief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essential question is: “</a:t>
            </a:r>
            <a:r>
              <a:rPr lang="en-US" sz="1200" b="1" dirty="0"/>
              <a:t>Is it just and equitable to grant an injunction?</a:t>
            </a:r>
            <a:r>
              <a:rPr lang="en-US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answer this question, we need to recall the test for interlocutory injunctions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CA" sz="1200" b="1" dirty="0">
                <a:solidFill>
                  <a:schemeClr val="bg1"/>
                </a:solidFill>
              </a:rPr>
              <a:t>Is there a </a:t>
            </a:r>
            <a:r>
              <a:rPr lang="en-CA" sz="1200" b="1" u="sng" dirty="0">
                <a:solidFill>
                  <a:schemeClr val="bg1"/>
                </a:solidFill>
              </a:rPr>
              <a:t>serious issue </a:t>
            </a:r>
            <a:r>
              <a:rPr lang="en-CA" sz="1200" b="1" dirty="0">
                <a:solidFill>
                  <a:schemeClr val="bg1"/>
                </a:solidFill>
              </a:rPr>
              <a:t>to be tried?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CA" sz="1200" b="1" dirty="0">
                <a:solidFill>
                  <a:schemeClr val="bg1"/>
                </a:solidFill>
              </a:rPr>
              <a:t>Would the person suffer </a:t>
            </a:r>
            <a:r>
              <a:rPr lang="en-CA" sz="1200" b="1" u="sng" dirty="0">
                <a:solidFill>
                  <a:schemeClr val="bg1"/>
                </a:solidFill>
              </a:rPr>
              <a:t>irreparable harm </a:t>
            </a:r>
            <a:r>
              <a:rPr lang="en-CA" sz="1200" b="1" dirty="0">
                <a:solidFill>
                  <a:schemeClr val="bg1"/>
                </a:solidFill>
              </a:rPr>
              <a:t>without the injunction?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CA" sz="1200" b="1" dirty="0">
                <a:solidFill>
                  <a:schemeClr val="bg1"/>
                </a:solidFill>
              </a:rPr>
              <a:t>Is the </a:t>
            </a:r>
            <a:r>
              <a:rPr lang="en-CA" sz="1200" b="1" u="sng" dirty="0">
                <a:solidFill>
                  <a:schemeClr val="bg1"/>
                </a:solidFill>
              </a:rPr>
              <a:t>balance of convenience </a:t>
            </a:r>
            <a:r>
              <a:rPr lang="en-CA" sz="1200" b="1" dirty="0">
                <a:solidFill>
                  <a:schemeClr val="bg1"/>
                </a:solidFill>
              </a:rPr>
              <a:t>in favour of granting the injunction?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agrees that it is a serious claim and that Equustek is suffering irreparable harm</a:t>
            </a:r>
          </a:p>
          <a:p>
            <a:r>
              <a:rPr lang="en-US" dirty="0"/>
              <a:t>But Google argues that the injunction isn’t necessary to prevent irreparable harm and that it’s not effective in doing so </a:t>
            </a:r>
          </a:p>
          <a:p>
            <a:r>
              <a:rPr lang="en-US" dirty="0"/>
              <a:t>For balance of convenience – google disagrees with the extraterritorial effect </a:t>
            </a:r>
          </a:p>
          <a:p>
            <a:endParaRPr lang="en-US" dirty="0"/>
          </a:p>
          <a:p>
            <a:r>
              <a:rPr lang="en-US" dirty="0"/>
              <a:t>Google argues that:</a:t>
            </a:r>
          </a:p>
          <a:p>
            <a:pPr marL="457200" indent="-457200">
              <a:buAutoNum type="arabicParenBoth"/>
            </a:pPr>
            <a:r>
              <a:rPr lang="en-CA" sz="1200" dirty="0"/>
              <a:t>Non-parties should be immune from such injunctions, that</a:t>
            </a:r>
            <a:endParaRPr lang="en-CA" dirty="0"/>
          </a:p>
          <a:p>
            <a:pPr marL="457200" indent="-457200">
              <a:buAutoNum type="arabicParenBoth"/>
            </a:pPr>
            <a:r>
              <a:rPr lang="en-CA" sz="1200" dirty="0"/>
              <a:t>Injunctions shouldn’t have extraterritorial effects, that</a:t>
            </a:r>
          </a:p>
          <a:p>
            <a:pPr marL="457200" indent="-457200">
              <a:buAutoNum type="arabicParenBoth"/>
            </a:pPr>
            <a:r>
              <a:rPr lang="en-CA" sz="1200" dirty="0"/>
              <a:t>Global injunctions violate international comity, that</a:t>
            </a:r>
          </a:p>
          <a:p>
            <a:pPr marL="457200" indent="-457200">
              <a:buAutoNum type="arabicParenBoth"/>
            </a:pPr>
            <a:r>
              <a:rPr lang="en-CA" sz="1200" dirty="0"/>
              <a:t>There are freedom of expression concerns and that</a:t>
            </a:r>
          </a:p>
          <a:p>
            <a:pPr marL="457200" indent="-457200">
              <a:buAutoNum type="arabicParenBoth"/>
            </a:pPr>
            <a:r>
              <a:rPr lang="en-CA" sz="1200" dirty="0"/>
              <a:t>This injunction will turn into a permanent one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address googles first argument, the SCC points out that jurisprudence supports non-parties being bound by injunctions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Enjoining non-parties is often pragmatic and necessary</a:t>
            </a:r>
          </a:p>
          <a:p>
            <a:pPr marL="0" indent="0">
              <a:buNone/>
            </a:pPr>
            <a:endParaRPr lang="en-US" i="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i="0" dirty="0">
                <a:sym typeface="Wingdings" pitchFamily="2" charset="2"/>
              </a:rPr>
              <a:t>The court points to Norwich orders and </a:t>
            </a:r>
            <a:r>
              <a:rPr lang="en-US" i="0" dirty="0" err="1">
                <a:sym typeface="Wingdings" pitchFamily="2" charset="2"/>
              </a:rPr>
              <a:t>Mareva</a:t>
            </a:r>
            <a:r>
              <a:rPr lang="en-US" i="0" dirty="0">
                <a:sym typeface="Wingdings" pitchFamily="2" charset="2"/>
              </a:rPr>
              <a:t> injunctions to illustrate the point that non-parties are often compelled to comply with orders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In the case of </a:t>
            </a:r>
            <a:r>
              <a:rPr lang="en-US" dirty="0" err="1">
                <a:sym typeface="Wingdings" pitchFamily="2" charset="2"/>
              </a:rPr>
              <a:t>Equustek</a:t>
            </a:r>
            <a:r>
              <a:rPr lang="en-US" dirty="0">
                <a:sym typeface="Wingdings" pitchFamily="2" charset="2"/>
              </a:rPr>
              <a:t>, without the interlocutory injunction, Google would continue to facilitate the ongoing harm to Equustek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argues that interlocutory injunction shouldn’t have extraterritorial effects, that the injunction should be limited to </a:t>
            </a:r>
            <a:r>
              <a:rPr lang="en-US" dirty="0" err="1"/>
              <a:t>Google.ca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contradicts existing jurisprudence </a:t>
            </a:r>
          </a:p>
          <a:p>
            <a:r>
              <a:rPr lang="en-US" dirty="0"/>
              <a:t>It has been established that BC courts have in personam and territorial jurisdiction because Google carried on business in the province via advertising and search operations </a:t>
            </a:r>
          </a:p>
          <a:p>
            <a:endParaRPr lang="en-US" dirty="0"/>
          </a:p>
          <a:p>
            <a:r>
              <a:rPr lang="en-US" dirty="0"/>
              <a:t>Where a court has </a:t>
            </a:r>
            <a:r>
              <a:rPr lang="en-US" i="1" dirty="0"/>
              <a:t>in personam </a:t>
            </a:r>
            <a:r>
              <a:rPr lang="en-US" i="0" dirty="0"/>
              <a:t>jurisdiction they can grant an injunction enjoining the party’s conduct anywhere in the world, so long as it’s necessary to ensure the injunction’s effectiveness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There are also many other jurisdictions that have pronounced injunctions with international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Here the worldwide effect of the injunction is necessary for it to be effective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majority of GW1000 sales are happening outside of Canada, so just limiting the de-indexing to </a:t>
            </a:r>
            <a:r>
              <a:rPr lang="en-US" i="0" dirty="0" err="1"/>
              <a:t>google.ca</a:t>
            </a:r>
            <a:r>
              <a:rPr lang="en-US" i="0" dirty="0"/>
              <a:t> will not prevent the harm being done to Equustek The internet has no borders – it’s natural habitat is global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Google would still facilitate Datalink’s breach of the court’s order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There’s no equity in ordering an injunction which has no realistic prospect of preventing irreparable harm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To be effective it is necessary for Google to block search results on all its websites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(3) Google argues that global injunctions violate international comity because it’s possible that the order couldn't have been obtained in a foreign jurisdiction &amp; it could result in violating foreign laws (such as freedom of expression)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most countries recognize IP and view selling pirated products as a legal wrong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potential to violate laws of another jurisdiction or core values is largely hypothetical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if this did happen, Google could apply to have BC courts modify the injunction accordingly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(4) Google argues that this will turn into a permanent injunction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order requires the injunction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“until the conclusion of the trial of this action or further order of this court”, no reason to not believe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if it remains in place for an inordinate amount of time, they can apply to have it varied or vacated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Thinks Equustek is seeking a novel form of equitable belief – effectively permanent injunction against a non-party</a:t>
            </a:r>
          </a:p>
          <a:p>
            <a:endParaRPr lang="en-US" dirty="0"/>
          </a:p>
          <a:p>
            <a:r>
              <a:rPr lang="en-US" dirty="0"/>
              <a:t>The Court calls for judicial restraint in this case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Google order would require changes to settled practice that are not warranted in this case – must consider principles of equity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 are factors suggesting such restraint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effects of the order are effectively final – this is an effectively permanent injunction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Quote from the defense “Respectfully, the pending litigation assumed by our colleague </a:t>
            </a:r>
            <a:r>
              <a:rPr lang="en-US" dirty="0" err="1"/>
              <a:t>Abella</a:t>
            </a:r>
            <a:r>
              <a:rPr lang="en-US" dirty="0"/>
              <a:t> J is a fiction”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circumstances here don’t meet the test for a permanent injunction </a:t>
            </a:r>
          </a:p>
          <a:p>
            <a:pPr marL="0" lvl="0" indent="0">
              <a:buFont typeface="+mj-lt"/>
              <a:buNone/>
            </a:pPr>
            <a:r>
              <a:rPr lang="en-US" dirty="0"/>
              <a:t>Google is a non-party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don’t think Google aids and abets the doing of the prohibited act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Reject similarity between Interlocutory and </a:t>
            </a:r>
            <a:r>
              <a:rPr lang="en-US" dirty="0" err="1"/>
              <a:t>Mareva</a:t>
            </a:r>
            <a:r>
              <a:rPr lang="en-US" dirty="0"/>
              <a:t> injunctions or </a:t>
            </a:r>
            <a:r>
              <a:rPr lang="en-US" dirty="0" err="1"/>
              <a:t>Norwick</a:t>
            </a:r>
            <a:r>
              <a:rPr lang="en-US" dirty="0"/>
              <a:t> orders</a:t>
            </a:r>
          </a:p>
          <a:p>
            <a:pPr marL="0" lvl="0" indent="0">
              <a:buFont typeface="+mj-lt"/>
              <a:buNone/>
            </a:pPr>
            <a:r>
              <a:rPr lang="en-US" dirty="0"/>
              <a:t>The order is mandatory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requires continued supervision by courts </a:t>
            </a:r>
          </a:p>
          <a:p>
            <a:pPr marL="0" lvl="0" indent="0">
              <a:buFont typeface="+mj-lt"/>
              <a:buNone/>
            </a:pPr>
            <a:r>
              <a:rPr lang="en-US" dirty="0"/>
              <a:t>The order hasn’t been shown to be effective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Datalink’s websites can still be found using other search engines, links from other websites, social media, bookmarks, etc. </a:t>
            </a:r>
          </a:p>
          <a:p>
            <a:pPr marL="0" lvl="0" indent="0">
              <a:buFont typeface="+mj-lt"/>
              <a:buNone/>
            </a:pPr>
            <a:r>
              <a:rPr lang="en-US" dirty="0"/>
              <a:t>Alternatives are available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Datalink seems to be in France, and has assets in France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Have French courts assume jurisdiction and freeze their assets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3A234-4393-4042-B0B9-C82496C9E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68AA-E2D0-CF49-9051-83AAD6F7D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77550-4BDF-2941-854D-CFE79458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5BEB-ED68-DA44-B447-01FF078C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57FD-CADE-AF45-9A34-151133D3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571F-BCD8-F44C-9266-47B93E1E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4DE5-21C1-2F4C-8CFC-5AA7FC5B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62FAB-CCF9-FE41-B52D-9C7CF6E4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79DB-174E-EF49-AD77-A9B453CF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6C0D-48C8-4343-A72A-8BDDF5DC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5C40-14FF-E745-A770-3744B64E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89A54-ADE2-F447-81CD-FC63EA153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E49DD-D909-5444-8D0C-DFD32C05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863D-93E1-EE43-A898-4DEFCE75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B51A-1F13-5949-A761-EE86BC3F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69DB4-D329-EE44-BD9A-E6268EB7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D602-7760-E04D-8EB5-C47A8469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EA83-9B29-6643-94C6-98C56339A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7D0B-5D75-D44A-9A1E-7E04357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8F4B-A030-8B48-82BD-38073763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FA08-DEA0-8C48-9E2A-2DFB918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3C72-0B6F-304A-9639-4CF361C3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68E4F-D4DE-514C-8E1D-919485122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628E-B28F-694A-8A16-90DC04B8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7DCA-9C41-4040-9AC6-2E313BF8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A53E-F58B-1B42-A5E6-8CBB42D6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271B-11B4-E647-BF42-5B523BF4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8954-BCC7-E44C-B596-E91C0A593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FC5B2-525F-C345-A9AA-1AF96AD2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5ECE-8DEB-714B-BBB5-87E4AF81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885C9-D071-874D-9A3C-8B36F27B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9AA7E-94DE-9044-9AEA-8BA4D30E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C4F3-A2ED-854D-8512-B7031F27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E062D-123D-064D-BC8D-A3FE7F68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84C7D-0C5E-1945-9764-C830C531D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4A758-A557-2445-AB47-7ED228CE1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4986-7BF7-C14A-B41A-6EE1A2997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245F4-2608-894B-914D-39FEB4D6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09AD7-9B14-044A-B481-F8836B56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C2223-83C5-E14F-8163-6EC80048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0D2B-6588-B341-A62C-5CA86E0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AB83-29AF-7245-9629-8D778B84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8C695-9AEE-AE45-9005-2DD1AAE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B9E49-96E5-3448-B768-781F7FD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615A6-1E11-9643-A0A7-C6599ABF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73798-308F-734B-A99E-445A587C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4C32-A375-244A-9767-5DC12C00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4405-BA10-A74A-A2C5-07A78075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8223-8FA2-BF47-A8AF-F38DDF01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B4DD1-9C31-0844-97BE-8470FCA68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8E05D-2996-044E-8BA9-EB2CDB60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41CB0-ECD1-9448-832E-D4340B37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35527-2032-5A45-98E3-2B2C409B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CFC0-CB45-B24D-A955-DCB56D2E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4F504-2D85-B040-845C-9B5D8ACA6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4AD96-89B3-CF44-90D5-2A90BE95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8675-3B05-EB46-9D0F-E84B9CCF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2CC5C-6903-DE46-AB32-B9D66D83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BE87-1111-2F47-B496-45ECAD5C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B4F3E-A31E-1D4A-88BC-1EBCF3EB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04404-F2FA-A544-A2FC-D5410DA0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5C26-4E21-C84A-9905-9A328647A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74B1-0D95-854D-A1DC-E941DF0C5B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08E3-853F-7A4B-9529-C5557CC99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4CFEB-DA2F-1840-905B-46F23045D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E133-5E5D-3E4F-9A22-64AA42DB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4D57F7-E865-1347-9C77-03408B4674B4}"/>
              </a:ext>
            </a:extLst>
          </p:cNvPr>
          <p:cNvSpPr/>
          <p:nvPr/>
        </p:nvSpPr>
        <p:spPr>
          <a:xfrm>
            <a:off x="2034840" y="539476"/>
            <a:ext cx="8520478" cy="2624619"/>
          </a:xfrm>
          <a:prstGeom prst="round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974BF39-F996-E94D-B68A-EF774955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885" y="4836464"/>
            <a:ext cx="1319115" cy="1655764"/>
          </a:xfrm>
          <a:prstGeom prst="rect">
            <a:avLst/>
          </a:prstGeom>
        </p:spPr>
      </p:pic>
      <p:pic>
        <p:nvPicPr>
          <p:cNvPr id="21" name="Picture 2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BC9BE8D-1526-0847-92D9-A286CEBC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8" y="3758582"/>
            <a:ext cx="3623822" cy="308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3679B-BBFF-BF4C-8AAD-9618EDD3D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446" y="3219373"/>
            <a:ext cx="8458872" cy="1655763"/>
          </a:xfrm>
        </p:spPr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48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48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48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48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4800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CA" sz="4800" b="1" dirty="0">
                <a:latin typeface="Product Sans" panose="020B0403030502040203" pitchFamily="34" charset="0"/>
              </a:rPr>
              <a:t> </a:t>
            </a:r>
            <a:r>
              <a:rPr lang="en-CA" sz="4800" b="1" dirty="0">
                <a:solidFill>
                  <a:srgbClr val="34A953"/>
                </a:solidFill>
                <a:latin typeface="Product Sans" panose="020B0403030502040203" pitchFamily="34" charset="0"/>
              </a:rPr>
              <a:t>I</a:t>
            </a:r>
            <a:r>
              <a:rPr lang="en-CA" sz="4800" b="1" dirty="0">
                <a:solidFill>
                  <a:srgbClr val="4285F4"/>
                </a:solidFill>
                <a:latin typeface="Product Sans" panose="020B0403030502040203" pitchFamily="34" charset="0"/>
              </a:rPr>
              <a:t>n</a:t>
            </a:r>
            <a:r>
              <a:rPr lang="en-CA" sz="4800" b="1" dirty="0">
                <a:solidFill>
                  <a:srgbClr val="FCBC07"/>
                </a:solidFill>
                <a:latin typeface="Product Sans" panose="020B0403030502040203" pitchFamily="34" charset="0"/>
              </a:rPr>
              <a:t>c</a:t>
            </a:r>
            <a:r>
              <a:rPr lang="en-CA" sz="4800" b="1" dirty="0">
                <a:latin typeface="Product Sans" panose="020B0403030502040203" pitchFamily="34" charset="0"/>
              </a:rPr>
              <a:t> </a:t>
            </a:r>
            <a:r>
              <a:rPr lang="en-CA" sz="3200" b="1" dirty="0">
                <a:latin typeface="+mn-lt"/>
              </a:rPr>
              <a:t>v</a:t>
            </a:r>
            <a:r>
              <a:rPr lang="en-CA" sz="4000" b="1" dirty="0">
                <a:latin typeface="Product Sans" panose="020B0403030502040203" pitchFamily="34" charset="0"/>
              </a:rPr>
              <a:t> </a:t>
            </a:r>
            <a:r>
              <a:rPr lang="en-CA" sz="5300" b="1" i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C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>
                <a:solidFill>
                  <a:srgbClr val="64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Inc</a:t>
            </a:r>
            <a:b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DA4BA-4D73-8549-AC4E-79DDAA59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885" y="803884"/>
            <a:ext cx="9144000" cy="20952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INJUNCTIONS IN THE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WORLD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7F4B8A08-5C22-B742-A38D-71304C9C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045" y="4511100"/>
            <a:ext cx="1883352" cy="2097626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93C335B-FA2D-5343-8C12-FFFC16E8D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9509">
            <a:off x="866600" y="4570860"/>
            <a:ext cx="1113243" cy="1033726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84FCB68-A927-CA41-8BD2-B3C4ABA04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53" y="4286751"/>
            <a:ext cx="2323429" cy="2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81E403-6A85-A14C-9CC0-990843B7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440716"/>
            <a:ext cx="4180840" cy="23900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5C9AE2-A52A-024A-9462-A7D0207F4084}"/>
              </a:ext>
            </a:extLst>
          </p:cNvPr>
          <p:cNvSpPr txBox="1">
            <a:spLocks/>
          </p:cNvSpPr>
          <p:nvPr/>
        </p:nvSpPr>
        <p:spPr>
          <a:xfrm>
            <a:off x="3111965" y="2435972"/>
            <a:ext cx="5707570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T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 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B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E 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latin typeface="Product Sans" panose="020B0403030502040203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BC569E-7BE5-B04E-A87C-2DB5801FF255}"/>
              </a:ext>
            </a:extLst>
          </p:cNvPr>
          <p:cNvCxnSpPr>
            <a:cxnSpLocks/>
          </p:cNvCxnSpPr>
          <p:nvPr/>
        </p:nvCxnSpPr>
        <p:spPr>
          <a:xfrm>
            <a:off x="3256936" y="3279063"/>
            <a:ext cx="5400368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C7458BC-E418-7142-A38B-2D95FB56217D}"/>
              </a:ext>
            </a:extLst>
          </p:cNvPr>
          <p:cNvSpPr/>
          <p:nvPr/>
        </p:nvSpPr>
        <p:spPr>
          <a:xfrm>
            <a:off x="4642950" y="3687316"/>
            <a:ext cx="2628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roduct Sans" panose="020B0403030502040203" pitchFamily="34" charset="0"/>
                <a:cs typeface="Arial" panose="020B0604020202020204" pitchFamily="34" charset="0"/>
              </a:rPr>
              <a:t>… in the USA</a:t>
            </a:r>
            <a:endParaRPr lang="en-US" sz="3200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2324F237-44CF-DC47-BA61-AB81F2A0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82240" cy="2445572"/>
          </a:xfrm>
          <a:prstGeom prst="rect">
            <a:avLst/>
          </a:prstGeom>
        </p:spPr>
      </p:pic>
      <p:pic>
        <p:nvPicPr>
          <p:cNvPr id="1026" name="Picture 2" descr="Illustration Lady Blindfold Holding Scales Justice Stock Vector (Royalty  Free) 104501834">
            <a:extLst>
              <a:ext uri="{FF2B5EF4-FFF2-40B4-BE49-F238E27FC236}">
                <a16:creationId xmlns:a16="http://schemas.microsoft.com/office/drawing/2014/main" id="{10D3955B-C741-7E42-96E1-2EA4D84E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 bwMode="auto">
          <a:xfrm>
            <a:off x="9249260" y="76388"/>
            <a:ext cx="2783306" cy="28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7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6F6B-BCFD-1C46-9992-BA89B270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74" y="542596"/>
            <a:ext cx="2227729" cy="993028"/>
          </a:xfrm>
        </p:spPr>
        <p:txBody>
          <a:bodyPr/>
          <a:lstStyle/>
          <a:p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987F1E-3334-2549-9972-F65896130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7914" y="1102480"/>
            <a:ext cx="1289460" cy="982206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F98A2E-B8E4-844D-BB97-22BE4BD01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826" y="2442410"/>
            <a:ext cx="1074946" cy="17742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7D9BF-EE99-4A45-B677-FC4CF2803027}"/>
              </a:ext>
            </a:extLst>
          </p:cNvPr>
          <p:cNvSpPr txBox="1">
            <a:spLocks/>
          </p:cNvSpPr>
          <p:nvPr/>
        </p:nvSpPr>
        <p:spPr>
          <a:xfrm>
            <a:off x="627662" y="1700892"/>
            <a:ext cx="8284178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distributes </a:t>
            </a:r>
            <a:r>
              <a:rPr lang="en-US" sz="24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networking products 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36B648BF-31F7-DE4B-926C-246321631C25}"/>
              </a:ext>
            </a:extLst>
          </p:cNvPr>
          <p:cNvSpPr/>
          <p:nvPr/>
        </p:nvSpPr>
        <p:spPr>
          <a:xfrm>
            <a:off x="7679505" y="1486274"/>
            <a:ext cx="900822" cy="509672"/>
          </a:xfrm>
          <a:prstGeom prst="bentArrow">
            <a:avLst>
              <a:gd name="adj1" fmla="val 9535"/>
              <a:gd name="adj2" fmla="val 22206"/>
              <a:gd name="adj3" fmla="val 26933"/>
              <a:gd name="adj4" fmla="val 483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0676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EE3660-96A4-7142-A708-073DBAD1999B}"/>
              </a:ext>
            </a:extLst>
          </p:cNvPr>
          <p:cNvSpPr txBox="1">
            <a:spLocks/>
          </p:cNvSpPr>
          <p:nvPr/>
        </p:nvSpPr>
        <p:spPr>
          <a:xfrm>
            <a:off x="627662" y="2366598"/>
            <a:ext cx="7250245" cy="1019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en-US" sz="24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confidential information and trade secrets to make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GW1000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7AF4078-18B6-264B-8F30-316D4978C0A7}"/>
              </a:ext>
            </a:extLst>
          </p:cNvPr>
          <p:cNvSpPr/>
          <p:nvPr/>
        </p:nvSpPr>
        <p:spPr>
          <a:xfrm>
            <a:off x="7343769" y="3000831"/>
            <a:ext cx="1278157" cy="339022"/>
          </a:xfrm>
          <a:prstGeom prst="rightArrow">
            <a:avLst>
              <a:gd name="adj1" fmla="val 17436"/>
              <a:gd name="adj2" fmla="val 48252"/>
            </a:avLst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ACB58D-1843-7647-9A3A-A7506A798648}"/>
              </a:ext>
            </a:extLst>
          </p:cNvPr>
          <p:cNvSpPr txBox="1">
            <a:spLocks/>
          </p:cNvSpPr>
          <p:nvPr/>
        </p:nvSpPr>
        <p:spPr>
          <a:xfrm>
            <a:off x="627662" y="3289839"/>
            <a:ext cx="7649876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400" b="1" dirty="0">
                <a:solidFill>
                  <a:srgbClr val="406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sues </a:t>
            </a:r>
            <a:r>
              <a:rPr lang="en-US" sz="24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who flees the jurisdiction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2F890E-63F9-9545-94B8-B9108F25DA39}"/>
              </a:ext>
            </a:extLst>
          </p:cNvPr>
          <p:cNvSpPr txBox="1">
            <a:spLocks/>
          </p:cNvSpPr>
          <p:nvPr/>
        </p:nvSpPr>
        <p:spPr>
          <a:xfrm>
            <a:off x="627661" y="4048332"/>
            <a:ext cx="8659773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400" b="1" dirty="0">
                <a:solidFill>
                  <a:srgbClr val="406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granted (many) injunctions that are not obeyed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01BDE9-4A26-0949-A233-34A5304D2CBD}"/>
              </a:ext>
            </a:extLst>
          </p:cNvPr>
          <p:cNvSpPr txBox="1">
            <a:spLocks/>
          </p:cNvSpPr>
          <p:nvPr/>
        </p:nvSpPr>
        <p:spPr>
          <a:xfrm>
            <a:off x="627662" y="4826267"/>
            <a:ext cx="8107077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continues selling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GW1000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their website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3854CA-0B5F-6D4B-9B8D-C66EC57CE28E}"/>
              </a:ext>
            </a:extLst>
          </p:cNvPr>
          <p:cNvSpPr txBox="1">
            <a:spLocks/>
          </p:cNvSpPr>
          <p:nvPr/>
        </p:nvSpPr>
        <p:spPr>
          <a:xfrm>
            <a:off x="627662" y="5543682"/>
            <a:ext cx="9447263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400" b="1" dirty="0">
                <a:solidFill>
                  <a:srgbClr val="406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asks 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US" sz="2400" b="1" dirty="0"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de-index </a:t>
            </a:r>
            <a:r>
              <a:rPr lang="en-US" sz="24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website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41653-A0A2-AB43-BFBE-8CDB51525A75}"/>
              </a:ext>
            </a:extLst>
          </p:cNvPr>
          <p:cNvCxnSpPr/>
          <p:nvPr/>
        </p:nvCxnSpPr>
        <p:spPr>
          <a:xfrm>
            <a:off x="843489" y="1337561"/>
            <a:ext cx="1899138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3B6E93C-3083-B447-9893-95ED1C43B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692" y="4934448"/>
            <a:ext cx="2328308" cy="1923552"/>
          </a:xfrm>
          <a:prstGeom prst="rect">
            <a:avLst/>
          </a:prstGeom>
        </p:spPr>
      </p:pic>
      <p:pic>
        <p:nvPicPr>
          <p:cNvPr id="25" name="Picture 2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0C212F5-DAEE-8C40-8C39-F48C7C2F1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374" y="2275856"/>
            <a:ext cx="2126413" cy="25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9177FBB-0AC9-DD43-A5EE-B2DDF084A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0" b="6867"/>
          <a:stretch/>
        </p:blipFill>
        <p:spPr>
          <a:xfrm>
            <a:off x="9106220" y="4680710"/>
            <a:ext cx="3085780" cy="21772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914225-576A-0045-8D94-36EC90EF756C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5791914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J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H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Y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DAAF0-2446-D34D-9074-6AD5CD4E3263}"/>
              </a:ext>
            </a:extLst>
          </p:cNvPr>
          <p:cNvCxnSpPr>
            <a:cxnSpLocks/>
          </p:cNvCxnSpPr>
          <p:nvPr/>
        </p:nvCxnSpPr>
        <p:spPr>
          <a:xfrm>
            <a:off x="843489" y="1337561"/>
            <a:ext cx="512868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C90D-EE2A-124C-933D-16DA9A2F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74" y="1703294"/>
            <a:ext cx="11247120" cy="461211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600" b="1" dirty="0">
                <a:solidFill>
                  <a:srgbClr val="406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Equustek</a:t>
            </a:r>
            <a:r>
              <a:rPr lang="en-US" sz="2600" b="1" dirty="0">
                <a:solidFill>
                  <a:srgbClr val="406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asks to have </a:t>
            </a:r>
            <a:r>
              <a:rPr lang="en-CA" sz="26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6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6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6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6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600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de-index </a:t>
            </a:r>
            <a:r>
              <a:rPr lang="en-US" sz="26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’s website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3000" b="1" dirty="0"/>
              <a:t>BCSC</a:t>
            </a:r>
            <a:r>
              <a:rPr lang="en-US" dirty="0"/>
              <a:t> – Enjoins 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endParaRPr lang="en-CA" b="1" dirty="0">
              <a:latin typeface="Product Sans" panose="020B0403030502040203" pitchFamily="34" charset="0"/>
            </a:endParaRPr>
          </a:p>
          <a:p>
            <a:pPr lvl="1"/>
            <a:r>
              <a:rPr lang="en-CA" b="1" dirty="0">
                <a:latin typeface="Product Sans" panose="020B0403030502040203" pitchFamily="34" charset="0"/>
              </a:rPr>
              <a:t> </a:t>
            </a:r>
            <a:r>
              <a:rPr lang="en-US" dirty="0"/>
              <a:t>Granted interim injunction restraining non-parties: 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US" dirty="0"/>
              <a:t> &amp; 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CA" b="1" dirty="0">
                <a:solidFill>
                  <a:srgbClr val="642B2C"/>
                </a:solidFill>
                <a:latin typeface="Product Sans" panose="020B0403030502040203" pitchFamily="34" charset="0"/>
              </a:rPr>
              <a:t>.ca</a:t>
            </a:r>
            <a:r>
              <a:rPr lang="en-US" dirty="0">
                <a:solidFill>
                  <a:srgbClr val="642B2C"/>
                </a:solidFill>
              </a:rPr>
              <a:t> </a:t>
            </a:r>
          </a:p>
          <a:p>
            <a:pPr lvl="1"/>
            <a:r>
              <a:rPr lang="en-US" dirty="0"/>
              <a:t>“There is no other practical way for [</a:t>
            </a:r>
            <a:r>
              <a:rPr lang="en-US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dirty="0"/>
              <a:t>’s] website sales to be stopped” </a:t>
            </a:r>
          </a:p>
          <a:p>
            <a:endParaRPr lang="en-US" sz="100" b="1" dirty="0"/>
          </a:p>
          <a:p>
            <a:r>
              <a:rPr lang="en-US" sz="3000" b="1" dirty="0"/>
              <a:t>BCCA</a:t>
            </a:r>
            <a:r>
              <a:rPr lang="en-US" b="1" dirty="0"/>
              <a:t> </a:t>
            </a:r>
            <a:r>
              <a:rPr lang="en-US" dirty="0"/>
              <a:t>– Upholds Injunction</a:t>
            </a:r>
          </a:p>
          <a:p>
            <a:pPr lvl="1"/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US" dirty="0"/>
              <a:t> argued it shouldn’t have been granted because the application didn’t have a sufficient connection to the </a:t>
            </a:r>
            <a:r>
              <a:rPr lang="en-US" b="1" dirty="0"/>
              <a:t>BCSC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BCSC </a:t>
            </a:r>
            <a:r>
              <a:rPr lang="en-US" dirty="0"/>
              <a:t>has </a:t>
            </a:r>
            <a:r>
              <a:rPr lang="en-US" i="1" dirty="0"/>
              <a:t>in personam </a:t>
            </a:r>
            <a:r>
              <a:rPr lang="en-US" dirty="0"/>
              <a:t>jurisdiction over 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endParaRPr lang="en-US" b="1" dirty="0">
              <a:solidFill>
                <a:srgbClr val="EB4334"/>
              </a:solidFill>
              <a:latin typeface="Product Sans" panose="020B0403030502040203" pitchFamily="34" charset="0"/>
            </a:endParaRPr>
          </a:p>
          <a:p>
            <a:pPr lvl="1"/>
            <a:r>
              <a:rPr lang="en-US" dirty="0"/>
              <a:t>Courts of inherent jurisdiction can enjoin non-parties</a:t>
            </a:r>
          </a:p>
        </p:txBody>
      </p:sp>
    </p:spTree>
    <p:extLst>
      <p:ext uri="{BB962C8B-B14F-4D97-AF65-F5344CB8AC3E}">
        <p14:creationId xmlns:p14="http://schemas.microsoft.com/office/powerpoint/2010/main" val="404856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E79F2164-F1EA-0441-8591-7E834CE3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4" y="4030129"/>
            <a:ext cx="4303059" cy="26116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149C-76BF-BF49-9C41-089E3F9A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18"/>
            <a:ext cx="11056590" cy="15201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300" b="1" dirty="0"/>
              <a:t>Is it just and equitable to grant an injunction?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AKA can </a:t>
            </a:r>
            <a:r>
              <a:rPr lang="en-CA" sz="22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2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2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2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2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200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US" sz="2200" dirty="0"/>
              <a:t>be ordered to globally de-index </a:t>
            </a:r>
            <a:r>
              <a:rPr lang="en-US" sz="22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Datalink</a:t>
            </a:r>
            <a:r>
              <a:rPr lang="en-US" sz="2200" dirty="0"/>
              <a:t>’s website?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1FB27B-D91C-7A40-B2D7-E3D8336AAD66}"/>
              </a:ext>
            </a:extLst>
          </p:cNvPr>
          <p:cNvSpPr txBox="1">
            <a:spLocks/>
          </p:cNvSpPr>
          <p:nvPr/>
        </p:nvSpPr>
        <p:spPr>
          <a:xfrm>
            <a:off x="838200" y="557050"/>
            <a:ext cx="5791914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endParaRPr lang="en-US" b="1" dirty="0">
              <a:solidFill>
                <a:srgbClr val="4285F4"/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EE4539-F939-F748-8F33-EAF0E0628817}"/>
              </a:ext>
            </a:extLst>
          </p:cNvPr>
          <p:cNvCxnSpPr>
            <a:cxnSpLocks/>
          </p:cNvCxnSpPr>
          <p:nvPr/>
        </p:nvCxnSpPr>
        <p:spPr>
          <a:xfrm>
            <a:off x="944215" y="1352015"/>
            <a:ext cx="1899711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BD77DF4-2C93-8149-A1C4-44E91341CA71}"/>
              </a:ext>
            </a:extLst>
          </p:cNvPr>
          <p:cNvSpPr/>
          <p:nvPr/>
        </p:nvSpPr>
        <p:spPr>
          <a:xfrm>
            <a:off x="5100917" y="3741449"/>
            <a:ext cx="6938059" cy="2900363"/>
          </a:xfrm>
          <a:prstGeom prst="round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DD14CE-F2D0-6445-88B4-5EBBEB4611BD}"/>
              </a:ext>
            </a:extLst>
          </p:cNvPr>
          <p:cNvSpPr txBox="1">
            <a:spLocks/>
          </p:cNvSpPr>
          <p:nvPr/>
        </p:nvSpPr>
        <p:spPr>
          <a:xfrm>
            <a:off x="5245102" y="4083628"/>
            <a:ext cx="6649688" cy="239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i="1" dirty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CA" sz="2200" b="1" dirty="0">
                <a:solidFill>
                  <a:schemeClr val="bg1"/>
                </a:solidFill>
              </a:rPr>
              <a:t>Is there a </a:t>
            </a:r>
            <a:r>
              <a:rPr lang="en-CA" sz="2200" b="1" u="sng" dirty="0">
                <a:solidFill>
                  <a:schemeClr val="bg1"/>
                </a:solidFill>
              </a:rPr>
              <a:t>serious issue </a:t>
            </a:r>
            <a:r>
              <a:rPr lang="en-CA" sz="2200" b="1" dirty="0">
                <a:solidFill>
                  <a:schemeClr val="bg1"/>
                </a:solidFill>
              </a:rPr>
              <a:t>to be tried?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CA" sz="2200" b="1" dirty="0">
                <a:solidFill>
                  <a:schemeClr val="bg1"/>
                </a:solidFill>
              </a:rPr>
              <a:t>Would the person suffer </a:t>
            </a:r>
            <a:r>
              <a:rPr lang="en-CA" sz="2200" b="1" u="sng" dirty="0">
                <a:solidFill>
                  <a:schemeClr val="bg1"/>
                </a:solidFill>
              </a:rPr>
              <a:t>irreparable harm </a:t>
            </a:r>
            <a:r>
              <a:rPr lang="en-CA" sz="2200" b="1" dirty="0">
                <a:solidFill>
                  <a:schemeClr val="bg1"/>
                </a:solidFill>
              </a:rPr>
              <a:t>without the injunction?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CA" sz="2200" b="1" dirty="0">
                <a:solidFill>
                  <a:schemeClr val="bg1"/>
                </a:solidFill>
              </a:rPr>
              <a:t>Is the </a:t>
            </a:r>
            <a:r>
              <a:rPr lang="en-CA" sz="2200" b="1" u="sng" dirty="0">
                <a:solidFill>
                  <a:schemeClr val="bg1"/>
                </a:solidFill>
              </a:rPr>
              <a:t>balance of convenience </a:t>
            </a:r>
            <a:r>
              <a:rPr lang="en-CA" sz="2200" b="1" dirty="0">
                <a:solidFill>
                  <a:schemeClr val="bg1"/>
                </a:solidFill>
              </a:rPr>
              <a:t>in favour of granting the injunction?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02F805-AF4D-484F-9BB0-276A9E8CE334}"/>
              </a:ext>
            </a:extLst>
          </p:cNvPr>
          <p:cNvSpPr/>
          <p:nvPr/>
        </p:nvSpPr>
        <p:spPr>
          <a:xfrm>
            <a:off x="4908884" y="3465901"/>
            <a:ext cx="6115664" cy="981407"/>
          </a:xfrm>
          <a:prstGeom prst="roundRect">
            <a:avLst/>
          </a:prstGeom>
          <a:solidFill>
            <a:srgbClr val="E9D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C0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BC223-4AF0-6844-88C2-82534E57E66F}"/>
              </a:ext>
            </a:extLst>
          </p:cNvPr>
          <p:cNvSpPr/>
          <p:nvPr/>
        </p:nvSpPr>
        <p:spPr>
          <a:xfrm>
            <a:off x="6143654" y="4056801"/>
            <a:ext cx="388215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9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RJR — MacDonald Inc v Canada (AG)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C4CCA2-4B2F-7D4B-AE5B-4FB8EC20DE4C}"/>
              </a:ext>
            </a:extLst>
          </p:cNvPr>
          <p:cNvSpPr/>
          <p:nvPr/>
        </p:nvSpPr>
        <p:spPr>
          <a:xfrm>
            <a:off x="5046437" y="3560408"/>
            <a:ext cx="5978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/>
              <a:t>Recall: Test for Interlocutory Injunction</a:t>
            </a:r>
          </a:p>
        </p:txBody>
      </p:sp>
    </p:spTree>
    <p:extLst>
      <p:ext uri="{BB962C8B-B14F-4D97-AF65-F5344CB8AC3E}">
        <p14:creationId xmlns:p14="http://schemas.microsoft.com/office/powerpoint/2010/main" val="412116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2581-2B1E-284A-8B45-692DD68A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379"/>
            <a:ext cx="10515600" cy="4832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b="1" dirty="0"/>
              <a:t>Interlocutory Injunction Test: </a:t>
            </a:r>
          </a:p>
          <a:p>
            <a:pPr marL="514350" indent="-514350">
              <a:buAutoNum type="arabicParenBoth"/>
            </a:pPr>
            <a:r>
              <a:rPr lang="en-CA" sz="2400" dirty="0"/>
              <a:t>Serious issue? </a:t>
            </a:r>
            <a:r>
              <a:rPr lang="en-CA" dirty="0"/>
              <a:t>– </a:t>
            </a:r>
            <a:r>
              <a:rPr lang="en-US" dirty="0"/>
              <a:t> 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agrees!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CA" sz="2400" dirty="0"/>
              <a:t>Irreparable harm? </a:t>
            </a:r>
            <a:r>
              <a:rPr lang="en-CA" dirty="0"/>
              <a:t>– </a:t>
            </a:r>
            <a:r>
              <a:rPr lang="en-US" dirty="0"/>
              <a:t> 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agrees.. </a:t>
            </a:r>
            <a:r>
              <a:rPr lang="en-CA" sz="2400" b="1" dirty="0"/>
              <a:t>but</a:t>
            </a:r>
            <a:r>
              <a:rPr lang="en-CA" sz="2400" dirty="0"/>
              <a:t> the injunction isn’t the answer</a:t>
            </a:r>
          </a:p>
          <a:p>
            <a:pPr marL="514350" indent="-514350">
              <a:buAutoNum type="arabicParenBoth"/>
            </a:pPr>
            <a:r>
              <a:rPr lang="en-CA" sz="2400" dirty="0"/>
              <a:t>Balance of convenience? 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disagrees with the </a:t>
            </a:r>
            <a:r>
              <a:rPr lang="en-CA" sz="2400" b="1" dirty="0"/>
              <a:t>extraterritorial effect</a:t>
            </a:r>
            <a:endParaRPr lang="en-CA" sz="1050" dirty="0"/>
          </a:p>
          <a:p>
            <a:pPr marL="0" indent="0">
              <a:buNone/>
            </a:pP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argues: </a:t>
            </a:r>
          </a:p>
          <a:p>
            <a:pPr marL="457200" indent="-457200">
              <a:buAutoNum type="arabicParenBoth"/>
            </a:pPr>
            <a:r>
              <a:rPr lang="en-CA" sz="2400" dirty="0"/>
              <a:t>Non-parties should be immune</a:t>
            </a:r>
            <a:endParaRPr lang="en-CA" dirty="0"/>
          </a:p>
          <a:p>
            <a:pPr marL="457200" indent="-457200">
              <a:buAutoNum type="arabicParenBoth"/>
            </a:pPr>
            <a:r>
              <a:rPr lang="en-CA" sz="2400" dirty="0"/>
              <a:t>Injunctions shouldn’t have extraterritorial effects</a:t>
            </a:r>
          </a:p>
          <a:p>
            <a:pPr marL="457200" indent="-457200">
              <a:buAutoNum type="arabicParenBoth"/>
            </a:pPr>
            <a:r>
              <a:rPr lang="en-CA" sz="2400" dirty="0"/>
              <a:t>Global injunctions violate international comity</a:t>
            </a:r>
          </a:p>
          <a:p>
            <a:pPr marL="457200" indent="-457200">
              <a:buAutoNum type="arabicParenBoth"/>
            </a:pPr>
            <a:r>
              <a:rPr lang="en-CA" sz="2400" dirty="0"/>
              <a:t>Freedom of expression concerns (content-neutral character?)</a:t>
            </a:r>
          </a:p>
          <a:p>
            <a:pPr marL="457200" indent="-457200">
              <a:buAutoNum type="arabicParenBoth"/>
            </a:pPr>
            <a:r>
              <a:rPr lang="en-CA" sz="2400" dirty="0"/>
              <a:t>This will turn into a permanent injunction </a:t>
            </a:r>
          </a:p>
          <a:p>
            <a:pPr marL="457200" indent="-457200">
              <a:buAutoNum type="arabicParenBoth"/>
            </a:pPr>
            <a:endParaRPr lang="en-CA" sz="24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A6590-B735-B145-A1EB-8B189F2228CA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6144589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e’s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A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4B2A6-B2DC-2A47-B20C-7C5B426F1EA5}"/>
              </a:ext>
            </a:extLst>
          </p:cNvPr>
          <p:cNvCxnSpPr>
            <a:cxnSpLocks/>
          </p:cNvCxnSpPr>
          <p:nvPr/>
        </p:nvCxnSpPr>
        <p:spPr>
          <a:xfrm>
            <a:off x="838200" y="1385687"/>
            <a:ext cx="5910237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0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2FFAD3-8FD6-A049-8AEA-8A7201EED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77200" y="3387480"/>
            <a:ext cx="4114800" cy="3470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FC2F-0EB6-BF48-9D38-FE0FFDAD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74" y="1814170"/>
            <a:ext cx="10515600" cy="465137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AutoNum type="arabicParenBoth"/>
            </a:pPr>
            <a:r>
              <a:rPr lang="en-CA" b="1" dirty="0"/>
              <a:t>Non-party Immunity</a:t>
            </a:r>
          </a:p>
          <a:p>
            <a:pPr lvl="1"/>
            <a:r>
              <a:rPr lang="en-CA" sz="2600" b="1" dirty="0"/>
              <a:t>Jurisprudence</a:t>
            </a:r>
            <a:r>
              <a:rPr lang="en-CA" sz="2600" dirty="0"/>
              <a:t> says otherwise (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 Bloedel v Simpson</a:t>
            </a:r>
            <a:r>
              <a:rPr lang="en-CA" sz="2600" dirty="0"/>
              <a:t>)</a:t>
            </a:r>
          </a:p>
          <a:p>
            <a:pPr lvl="2">
              <a:spcAft>
                <a:spcPts val="600"/>
              </a:spcAft>
            </a:pPr>
            <a:r>
              <a:rPr lang="en-CA" dirty="0"/>
              <a:t>“[</a:t>
            </a:r>
            <a:r>
              <a:rPr lang="en-CA" dirty="0" err="1"/>
              <a:t>i</a:t>
            </a:r>
            <a:r>
              <a:rPr lang="en-CA" dirty="0"/>
              <a:t>]t may be confidently asserted . . . that both English and Canadian authorities support the view that </a:t>
            </a:r>
            <a:r>
              <a:rPr lang="en-CA" b="1" dirty="0"/>
              <a:t>non-parties are bound by injunctions</a:t>
            </a:r>
            <a:r>
              <a:rPr lang="en-CA" dirty="0"/>
              <a:t>” – McLachlin J</a:t>
            </a:r>
          </a:p>
          <a:p>
            <a:pPr lvl="1">
              <a:spcAft>
                <a:spcPts val="600"/>
              </a:spcAft>
            </a:pPr>
            <a:r>
              <a:rPr lang="en-CA" sz="2600" dirty="0"/>
              <a:t>Enjoining non-parties is </a:t>
            </a:r>
            <a:r>
              <a:rPr lang="en-CA" sz="2600" b="1" dirty="0"/>
              <a:t>pragmatic</a:t>
            </a:r>
            <a:r>
              <a:rPr lang="en-CA" sz="2600" dirty="0"/>
              <a:t> and </a:t>
            </a:r>
            <a:r>
              <a:rPr lang="en-CA" sz="2600" b="1" dirty="0"/>
              <a:t>necessary</a:t>
            </a:r>
          </a:p>
          <a:p>
            <a:pPr lvl="1">
              <a:spcAft>
                <a:spcPts val="600"/>
              </a:spcAft>
            </a:pPr>
            <a:r>
              <a:rPr lang="en-CA" sz="2600" b="1" i="1" dirty="0"/>
              <a:t>Norwich</a:t>
            </a:r>
            <a:r>
              <a:rPr lang="en-CA" sz="2600" b="1" dirty="0"/>
              <a:t> Orders </a:t>
            </a:r>
            <a:r>
              <a:rPr lang="en-CA" sz="2600" dirty="0"/>
              <a:t>(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Norwich v Customs</a:t>
            </a:r>
            <a:r>
              <a:rPr lang="en-CA" sz="26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CA" sz="2600" b="1" i="1" dirty="0" err="1"/>
              <a:t>Mareva</a:t>
            </a:r>
            <a:r>
              <a:rPr lang="en-CA" sz="2600" b="1" dirty="0"/>
              <a:t> Injunctions </a:t>
            </a:r>
            <a:r>
              <a:rPr lang="en-CA" sz="2600" dirty="0"/>
              <a:t>(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Mareva v </a:t>
            </a:r>
            <a:r>
              <a:rPr lang="en-CA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Bulkcarriers</a:t>
            </a:r>
            <a:r>
              <a:rPr lang="en-CA" sz="2600" dirty="0"/>
              <a:t>)</a:t>
            </a:r>
            <a:endParaRPr lang="en-CA" sz="2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0C722C-72E9-E746-BBF5-BB9970BDC729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7506874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M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A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J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O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Y 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BDC32B-CDE4-8A4B-9412-D7E63C63A6AC}"/>
              </a:ext>
            </a:extLst>
          </p:cNvPr>
          <p:cNvCxnSpPr>
            <a:cxnSpLocks/>
          </p:cNvCxnSpPr>
          <p:nvPr/>
        </p:nvCxnSpPr>
        <p:spPr>
          <a:xfrm>
            <a:off x="838200" y="1385687"/>
            <a:ext cx="5518355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16B4F55-CC03-0349-98C4-85ADB86A64D8}"/>
              </a:ext>
            </a:extLst>
          </p:cNvPr>
          <p:cNvSpPr/>
          <p:nvPr/>
        </p:nvSpPr>
        <p:spPr>
          <a:xfrm>
            <a:off x="10858501" y="3757790"/>
            <a:ext cx="686868" cy="6868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404EE8C-1371-234B-880B-6FE98BC4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135" y="3835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6F75B1-8791-BF4F-9ADF-7B1750333C0E}"/>
              </a:ext>
            </a:extLst>
          </p:cNvPr>
          <p:cNvSpPr txBox="1">
            <a:spLocks/>
          </p:cNvSpPr>
          <p:nvPr/>
        </p:nvSpPr>
        <p:spPr>
          <a:xfrm>
            <a:off x="737474" y="1814170"/>
            <a:ext cx="11107196" cy="482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  <a:buAutoNum type="arabicParenBoth" startAt="2"/>
            </a:pPr>
            <a:r>
              <a:rPr lang="en-CA" b="1" dirty="0"/>
              <a:t>Extraterritorial effects </a:t>
            </a:r>
          </a:p>
          <a:p>
            <a:pPr lvl="1">
              <a:spcAft>
                <a:spcPts val="600"/>
              </a:spcAft>
            </a:pPr>
            <a:r>
              <a:rPr lang="en-CA" sz="2500" b="1" dirty="0"/>
              <a:t>Jurisprudence</a:t>
            </a:r>
            <a:r>
              <a:rPr lang="en-CA" sz="2500" dirty="0"/>
              <a:t>, once again, says otherwise (</a:t>
            </a:r>
            <a:r>
              <a:rPr lang="en-CA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Impulsora v Transat Tours</a:t>
            </a:r>
            <a:r>
              <a:rPr lang="en-CA" sz="2500" dirty="0"/>
              <a:t>)</a:t>
            </a:r>
          </a:p>
          <a:p>
            <a:pPr lvl="1"/>
            <a:r>
              <a:rPr lang="en-US" sz="2500" dirty="0"/>
              <a:t>BCSC has </a:t>
            </a:r>
            <a:r>
              <a:rPr lang="en-US" sz="2500" b="1" i="1" dirty="0"/>
              <a:t>in personam </a:t>
            </a:r>
            <a:r>
              <a:rPr lang="en-US" sz="2500" dirty="0"/>
              <a:t>and territorial jurisdiction </a:t>
            </a:r>
          </a:p>
          <a:p>
            <a:pPr lvl="2">
              <a:spcAft>
                <a:spcPts val="600"/>
              </a:spcAft>
            </a:pP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b="1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carried on business in BC through advertising &amp; search operations</a:t>
            </a:r>
          </a:p>
          <a:p>
            <a:pPr lvl="1"/>
            <a:r>
              <a:rPr lang="en-CA" sz="2500" b="1" i="1" dirty="0"/>
              <a:t>In personam </a:t>
            </a:r>
            <a:r>
              <a:rPr lang="en-CA" sz="2500" dirty="0"/>
              <a:t>jurisdiction means a court can grant an injunction enjoining that person’s (</a:t>
            </a:r>
            <a:r>
              <a:rPr lang="en-CA" sz="25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500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500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500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500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500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CA" sz="2500" dirty="0"/>
              <a:t>) conduct </a:t>
            </a:r>
            <a:r>
              <a:rPr lang="en-CA" sz="2500" b="1" dirty="0"/>
              <a:t>anywhere in the world </a:t>
            </a:r>
          </a:p>
          <a:p>
            <a:pPr lvl="2"/>
            <a:r>
              <a:rPr lang="en-CA" sz="2400" dirty="0"/>
              <a:t>As long as it’s necessary to ensure the injunction’s effectiveness (</a:t>
            </a:r>
            <a:r>
              <a:rPr lang="en-CA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Mooney v Orr</a:t>
            </a:r>
            <a:r>
              <a:rPr lang="en-CA" sz="2400" dirty="0"/>
              <a:t>)</a:t>
            </a:r>
          </a:p>
          <a:p>
            <a:pPr lvl="2">
              <a:spcAft>
                <a:spcPts val="600"/>
              </a:spcAft>
            </a:pPr>
            <a:r>
              <a:rPr lang="en-CA" sz="2400" dirty="0"/>
              <a:t>Other jurisdictions </a:t>
            </a:r>
            <a:r>
              <a:rPr lang="en-US" sz="2400" dirty="0"/>
              <a:t>have pronounced orders with international effects </a:t>
            </a:r>
          </a:p>
          <a:p>
            <a:pPr lvl="1"/>
            <a:r>
              <a:rPr lang="en-US" sz="2500" dirty="0"/>
              <a:t>Worldwide effect is necessary for the injunction to be </a:t>
            </a:r>
            <a:r>
              <a:rPr lang="en-US" sz="2500" b="1" dirty="0"/>
              <a:t>effective</a:t>
            </a:r>
            <a:r>
              <a:rPr lang="en-US" sz="2500" dirty="0"/>
              <a:t>! </a:t>
            </a:r>
          </a:p>
          <a:p>
            <a:pPr lvl="2"/>
            <a:r>
              <a:rPr lang="en-US" sz="2400" dirty="0"/>
              <a:t>“The internet has no borders—its natural habitat is global” </a:t>
            </a:r>
          </a:p>
          <a:p>
            <a:pPr lvl="2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093914-FE38-8247-86CF-F06DA3FFE98A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7506874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M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A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J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O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Y 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E3D952-CF84-4742-BF7E-C6373AD02500}"/>
              </a:ext>
            </a:extLst>
          </p:cNvPr>
          <p:cNvCxnSpPr>
            <a:cxnSpLocks/>
          </p:cNvCxnSpPr>
          <p:nvPr/>
        </p:nvCxnSpPr>
        <p:spPr>
          <a:xfrm>
            <a:off x="838200" y="1385687"/>
            <a:ext cx="5518355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6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22A035-E0C3-1246-9BE8-65B539132B51}"/>
              </a:ext>
            </a:extLst>
          </p:cNvPr>
          <p:cNvSpPr txBox="1">
            <a:spLocks/>
          </p:cNvSpPr>
          <p:nvPr/>
        </p:nvSpPr>
        <p:spPr>
          <a:xfrm>
            <a:off x="737474" y="1814171"/>
            <a:ext cx="8133672" cy="4793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CA" b="1" dirty="0"/>
              <a:t>(3) International comity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Most</a:t>
            </a:r>
            <a:r>
              <a:rPr lang="en-CA" sz="2400" b="1" dirty="0"/>
              <a:t> </a:t>
            </a:r>
            <a:r>
              <a:rPr lang="en-CA" sz="2400" dirty="0"/>
              <a:t>foreign jurisdictions recognize IP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Even if it offended a country’s laws, BC courts could modify 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b="1" dirty="0"/>
              <a:t>(4) Freedom of expression 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Order isn’t to prevent freedom of expression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Doesn’t interfere with their content neutral character</a:t>
            </a:r>
          </a:p>
          <a:p>
            <a:pPr>
              <a:spcAft>
                <a:spcPts val="600"/>
              </a:spcAft>
            </a:pPr>
            <a:r>
              <a:rPr lang="en-CA" sz="2400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sz="2400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sz="2400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sz="2400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sz="2400" dirty="0">
                <a:solidFill>
                  <a:srgbClr val="EB4334"/>
                </a:solidFill>
                <a:latin typeface="Product Sans" panose="020B0403030502040203" pitchFamily="34" charset="0"/>
              </a:rPr>
              <a:t>e </a:t>
            </a:r>
            <a:r>
              <a:rPr lang="en-CA" sz="2400" dirty="0"/>
              <a:t>would not be inconvenienced</a:t>
            </a:r>
            <a:endParaRPr lang="en-CA" sz="200" dirty="0"/>
          </a:p>
          <a:p>
            <a:pPr marL="0" indent="0">
              <a:spcAft>
                <a:spcPts val="600"/>
              </a:spcAft>
              <a:buNone/>
            </a:pPr>
            <a:r>
              <a:rPr lang="en-CA" b="1" dirty="0"/>
              <a:t>(5) Permanent injunction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/>
              <a:t>Even if it is in place for an inordinate amount of time, they can apply to have it varied or vacated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1B08E3-741B-AF4B-926F-F1634E3A3D56}"/>
              </a:ext>
            </a:extLst>
          </p:cNvPr>
          <p:cNvSpPr/>
          <p:nvPr/>
        </p:nvSpPr>
        <p:spPr>
          <a:xfrm>
            <a:off x="8497305" y="1478571"/>
            <a:ext cx="3230656" cy="1172447"/>
          </a:xfrm>
          <a:prstGeom prst="round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C2A7-EA0F-6342-9F56-3F68F79CF3F3}"/>
              </a:ext>
            </a:extLst>
          </p:cNvPr>
          <p:cNvSpPr txBox="1"/>
          <p:nvPr/>
        </p:nvSpPr>
        <p:spPr>
          <a:xfrm>
            <a:off x="8564477" y="1820021"/>
            <a:ext cx="330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Basically, a country should respect the laws and court decisions of another country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5C6962-2799-E94F-9F9A-BC43E83C8039}"/>
              </a:ext>
            </a:extLst>
          </p:cNvPr>
          <p:cNvSpPr/>
          <p:nvPr/>
        </p:nvSpPr>
        <p:spPr>
          <a:xfrm>
            <a:off x="8430134" y="1233757"/>
            <a:ext cx="2463467" cy="448444"/>
          </a:xfrm>
          <a:prstGeom prst="roundRect">
            <a:avLst/>
          </a:prstGeom>
          <a:solidFill>
            <a:srgbClr val="E9D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C0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267C9-049E-854D-8AF8-6CCC904E6B4C}"/>
              </a:ext>
            </a:extLst>
          </p:cNvPr>
          <p:cNvSpPr txBox="1"/>
          <p:nvPr/>
        </p:nvSpPr>
        <p:spPr>
          <a:xfrm>
            <a:off x="8565865" y="1273313"/>
            <a:ext cx="219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International Comity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AA51653-F5B5-B645-9DEE-891CB9AD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56" y="3936309"/>
            <a:ext cx="2580828" cy="2519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DFFF04-AD45-F34A-81C1-6E14D1CF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146" y="4905126"/>
            <a:ext cx="1782677" cy="17826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A350852-9EF2-ED41-9B7C-BC52F24C1B35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7506874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M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A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J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O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Y 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D2E644-05CD-BE47-9CE3-352FBBD30952}"/>
              </a:ext>
            </a:extLst>
          </p:cNvPr>
          <p:cNvCxnSpPr>
            <a:cxnSpLocks/>
          </p:cNvCxnSpPr>
          <p:nvPr/>
        </p:nvCxnSpPr>
        <p:spPr>
          <a:xfrm>
            <a:off x="838200" y="1385687"/>
            <a:ext cx="5518355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5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cademic costume&#10;&#10;Description automatically generated">
            <a:extLst>
              <a:ext uri="{FF2B5EF4-FFF2-40B4-BE49-F238E27FC236}">
                <a16:creationId xmlns:a16="http://schemas.microsoft.com/office/drawing/2014/main" id="{DF0A35FA-EA8F-4845-B719-69EA6B31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53" y="3318826"/>
            <a:ext cx="3062747" cy="35391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4FE4D-F985-B442-A600-B77CE553224F}"/>
              </a:ext>
            </a:extLst>
          </p:cNvPr>
          <p:cNvSpPr txBox="1">
            <a:spLocks/>
          </p:cNvSpPr>
          <p:nvPr/>
        </p:nvSpPr>
        <p:spPr>
          <a:xfrm>
            <a:off x="737474" y="542596"/>
            <a:ext cx="5400368" cy="9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D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I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S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 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34A953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EB433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CBC07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4285F4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95584-E95F-EC41-8CB4-EB541D5B8012}"/>
              </a:ext>
            </a:extLst>
          </p:cNvPr>
          <p:cNvCxnSpPr>
            <a:cxnSpLocks/>
          </p:cNvCxnSpPr>
          <p:nvPr/>
        </p:nvCxnSpPr>
        <p:spPr>
          <a:xfrm>
            <a:off x="838200" y="1385687"/>
            <a:ext cx="5031658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FBD087-0944-744E-9053-BEE6DE7600E9}"/>
              </a:ext>
            </a:extLst>
          </p:cNvPr>
          <p:cNvSpPr txBox="1">
            <a:spLocks/>
          </p:cNvSpPr>
          <p:nvPr/>
        </p:nvSpPr>
        <p:spPr>
          <a:xfrm>
            <a:off x="580130" y="1579989"/>
            <a:ext cx="9345536" cy="501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(1) Call for judicial restraint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(2) Factors</a:t>
            </a:r>
            <a:r>
              <a:rPr lang="en-US" dirty="0"/>
              <a:t> </a:t>
            </a:r>
            <a:r>
              <a:rPr lang="en-US" b="1" dirty="0"/>
              <a:t>suggesting restraint: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Effects of the order are </a:t>
            </a:r>
            <a:r>
              <a:rPr lang="en-US" b="1" dirty="0"/>
              <a:t>final</a:t>
            </a:r>
          </a:p>
          <a:p>
            <a:pPr lvl="2"/>
            <a:r>
              <a:rPr lang="en-US" dirty="0"/>
              <a:t>“Respectfully, the pending litigation assumed by our colleague…is a fiction”</a:t>
            </a:r>
          </a:p>
          <a:p>
            <a:pPr lvl="2"/>
            <a:r>
              <a:rPr lang="en-US" dirty="0"/>
              <a:t>Circumstances do not meet test for permanent injunctions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FCBC07"/>
                </a:solidFill>
                <a:latin typeface="Product Sans" panose="020B0403030502040203" pitchFamily="34" charset="0"/>
              </a:rPr>
              <a:t>o</a:t>
            </a:r>
            <a:r>
              <a:rPr lang="en-CA" b="1" dirty="0">
                <a:solidFill>
                  <a:srgbClr val="4285F4"/>
                </a:solidFill>
                <a:latin typeface="Product Sans" panose="020B0403030502040203" pitchFamily="34" charset="0"/>
              </a:rPr>
              <a:t>g</a:t>
            </a:r>
            <a:r>
              <a:rPr lang="en-CA" b="1" dirty="0">
                <a:solidFill>
                  <a:srgbClr val="34A953"/>
                </a:solidFill>
                <a:latin typeface="Product Sans" panose="020B0403030502040203" pitchFamily="34" charset="0"/>
              </a:rPr>
              <a:t>l</a:t>
            </a:r>
            <a:r>
              <a:rPr lang="en-CA" b="1" dirty="0">
                <a:solidFill>
                  <a:srgbClr val="EB4334"/>
                </a:solidFill>
                <a:latin typeface="Product Sans" panose="020B0403030502040203" pitchFamily="34" charset="0"/>
              </a:rPr>
              <a:t>e</a:t>
            </a:r>
            <a:r>
              <a:rPr lang="en-US" dirty="0"/>
              <a:t> is a </a:t>
            </a:r>
            <a:r>
              <a:rPr lang="en-US" b="1" dirty="0"/>
              <a:t>non-party</a:t>
            </a:r>
            <a:r>
              <a:rPr lang="en-US" dirty="0"/>
              <a:t> 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order is </a:t>
            </a:r>
            <a:r>
              <a:rPr lang="en-US" b="1" dirty="0"/>
              <a:t>mandatory</a:t>
            </a:r>
          </a:p>
          <a:p>
            <a:pPr lvl="2"/>
            <a:r>
              <a:rPr lang="en-US" dirty="0"/>
              <a:t>Requires supervision by the court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order hasn’t been shown to be </a:t>
            </a:r>
            <a:r>
              <a:rPr lang="en-US" b="1" dirty="0"/>
              <a:t>effective</a:t>
            </a:r>
          </a:p>
          <a:p>
            <a:pPr lvl="2"/>
            <a:r>
              <a:rPr lang="en-US" dirty="0"/>
              <a:t>Can use other search engines, social media, etc.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Alternatives</a:t>
            </a:r>
            <a:r>
              <a:rPr lang="en-US" dirty="0"/>
              <a:t> are available </a:t>
            </a:r>
          </a:p>
          <a:p>
            <a:pPr lvl="2"/>
            <a:r>
              <a:rPr lang="en-US" dirty="0"/>
              <a:t>Have French courts assume jurisdiction to freeze Datalink’s assets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F281F92-86DB-DE48-B5D0-422E471B9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754" y="2261782"/>
            <a:ext cx="1266749" cy="11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1677</Words>
  <Application>Microsoft Office PowerPoint</Application>
  <PresentationFormat>Widescreen</PresentationFormat>
  <Paragraphs>180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Product Sans</vt:lpstr>
      <vt:lpstr>Times New Roman</vt:lpstr>
      <vt:lpstr>Office Theme</vt:lpstr>
      <vt:lpstr>Google Inc v Equustek Solutions Inc </vt:lpstr>
      <vt:lpstr>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Inc. v. Equustek Solutions Inc. </dc:title>
  <dc:creator>Alexandra Champagne</dc:creator>
  <cp:lastModifiedBy>Allen Mendelsohn</cp:lastModifiedBy>
  <cp:revision>14</cp:revision>
  <dcterms:created xsi:type="dcterms:W3CDTF">2021-10-20T18:25:49Z</dcterms:created>
  <dcterms:modified xsi:type="dcterms:W3CDTF">2021-11-16T00:41:23Z</dcterms:modified>
</cp:coreProperties>
</file>