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9" r:id="rId4"/>
    <p:sldId id="260" r:id="rId5"/>
    <p:sldId id="262" r:id="rId6"/>
    <p:sldId id="263" r:id="rId7"/>
    <p:sldId id="264" r:id="rId8"/>
    <p:sldId id="266" r:id="rId9"/>
    <p:sldId id="267" r:id="rId10"/>
    <p:sldId id="268" r:id="rId11"/>
    <p:sldId id="269" r:id="rId12"/>
    <p:sldId id="270" r:id="rId13"/>
    <p:sldId id="271" r:id="rId14"/>
    <p:sldId id="272"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Proxima Nova"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25ace8154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25ace815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00954a4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00954a4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00954a44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00954a4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00954a44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00954a44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00954a44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00954a44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00954a44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00954a44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c147ef137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c147ef137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b439fab70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b439fab70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542516536_0_7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542516536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542516536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542516536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542516536_0_7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542516536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542516536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542516536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542516536_0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542516536_0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542516536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542516536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priv.gc.ca/en/privacy-topics/privacy-laws-in-canada/the-personal-information-protection-and-electronic-documents-act-pipeda/pipeda-compliance-help/pipeda-interpretation-bulletins/interpretations_03_c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subTitle" idx="4294967295"/>
          </p:nvPr>
        </p:nvSpPr>
        <p:spPr>
          <a:xfrm>
            <a:off x="205650" y="4256100"/>
            <a:ext cx="9144000" cy="7923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CE5CD"/>
                </a:solidFill>
              </a:rPr>
              <a:t>By</a:t>
            </a:r>
            <a:r>
              <a:rPr lang="en" sz="2000" b="1">
                <a:solidFill>
                  <a:srgbClr val="FCE5CD"/>
                </a:solidFill>
              </a:rPr>
              <a:t> Emily Knox</a:t>
            </a:r>
            <a:endParaRPr sz="2000" b="1">
              <a:solidFill>
                <a:srgbClr val="FCE5CD"/>
              </a:solidFill>
            </a:endParaRPr>
          </a:p>
          <a:p>
            <a:pPr marL="0" lvl="0" indent="0" algn="l" rtl="0">
              <a:spcBef>
                <a:spcPts val="0"/>
              </a:spcBef>
              <a:spcAft>
                <a:spcPts val="0"/>
              </a:spcAft>
              <a:buNone/>
            </a:pPr>
            <a:r>
              <a:rPr lang="en" sz="1400">
                <a:solidFill>
                  <a:srgbClr val="FCE5CD"/>
                </a:solidFill>
              </a:rPr>
              <a:t>October 4th, 2021</a:t>
            </a:r>
            <a:endParaRPr sz="400">
              <a:solidFill>
                <a:srgbClr val="FCE5CD"/>
              </a:solidFill>
            </a:endParaRPr>
          </a:p>
          <a:p>
            <a:pPr marL="0" lvl="0" indent="0" algn="l" rtl="0">
              <a:spcBef>
                <a:spcPts val="0"/>
              </a:spcBef>
              <a:spcAft>
                <a:spcPts val="1600"/>
              </a:spcAft>
              <a:buNone/>
            </a:pPr>
            <a:endParaRPr>
              <a:solidFill>
                <a:srgbClr val="FFFFFF"/>
              </a:solidFill>
            </a:endParaRPr>
          </a:p>
        </p:txBody>
      </p:sp>
      <p:sp>
        <p:nvSpPr>
          <p:cNvPr id="60" name="Google Shape;60;p13"/>
          <p:cNvSpPr txBox="1">
            <a:spLocks noGrp="1"/>
          </p:cNvSpPr>
          <p:nvPr>
            <p:ph type="ctrTitle" idx="4294967295"/>
          </p:nvPr>
        </p:nvSpPr>
        <p:spPr>
          <a:xfrm>
            <a:off x="205650" y="251725"/>
            <a:ext cx="8123100" cy="2391300"/>
          </a:xfrm>
          <a:prstGeom prst="rect">
            <a:avLst/>
          </a:prstGeom>
          <a:solidFill>
            <a:srgbClr val="666666">
              <a:alpha val="6480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b="1" i="1">
                <a:solidFill>
                  <a:srgbClr val="FCE5CD"/>
                </a:solidFill>
              </a:rPr>
              <a:t>R v Spencer, 2014 SCC 43</a:t>
            </a:r>
            <a:endParaRPr sz="3800" b="1" i="1">
              <a:solidFill>
                <a:srgbClr val="FCE5CD"/>
              </a:solidFill>
            </a:endParaRPr>
          </a:p>
          <a:p>
            <a:pPr marL="0" lvl="0" indent="0" algn="l" rtl="0">
              <a:spcBef>
                <a:spcPts val="0"/>
              </a:spcBef>
              <a:spcAft>
                <a:spcPts val="0"/>
              </a:spcAft>
              <a:buNone/>
            </a:pPr>
            <a:endParaRPr sz="3800" b="1" i="1">
              <a:solidFill>
                <a:srgbClr val="FCE5CD"/>
              </a:solidFill>
            </a:endParaRPr>
          </a:p>
          <a:p>
            <a:pPr marL="0" lvl="0" indent="0" algn="l" rtl="0">
              <a:spcBef>
                <a:spcPts val="0"/>
              </a:spcBef>
              <a:spcAft>
                <a:spcPts val="0"/>
              </a:spcAft>
              <a:buNone/>
            </a:pPr>
            <a:r>
              <a:rPr lang="en" sz="3200" b="1" i="1">
                <a:solidFill>
                  <a:srgbClr val="FCE5CD"/>
                </a:solidFill>
              </a:rPr>
              <a:t>Privacy on the Internet: Anonymity and the Protection of Subscriber Information</a:t>
            </a:r>
            <a:endParaRPr sz="3200" b="1" i="1">
              <a:solidFill>
                <a:srgbClr val="FCE5C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5"/>
          <p:cNvSpPr txBox="1"/>
          <p:nvPr/>
        </p:nvSpPr>
        <p:spPr>
          <a:xfrm>
            <a:off x="254250" y="175"/>
            <a:ext cx="6999300" cy="7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b="1" i="1">
                <a:solidFill>
                  <a:srgbClr val="FCE5CD"/>
                </a:solidFill>
                <a:latin typeface="Proxima Nova"/>
                <a:ea typeface="Proxima Nova"/>
                <a:cs typeface="Proxima Nova"/>
                <a:sym typeface="Proxima Nova"/>
              </a:rPr>
              <a:t>Was it a search? Application</a:t>
            </a:r>
            <a:endParaRPr sz="4200" b="1">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3100" b="1">
              <a:solidFill>
                <a:srgbClr val="FFFFFF"/>
              </a:solidFill>
              <a:latin typeface="Proxima Nova"/>
              <a:ea typeface="Proxima Nova"/>
              <a:cs typeface="Proxima Nova"/>
              <a:sym typeface="Proxima Nova"/>
            </a:endParaRPr>
          </a:p>
        </p:txBody>
      </p:sp>
      <p:sp>
        <p:nvSpPr>
          <p:cNvPr id="149" name="Google Shape;149;p25"/>
          <p:cNvSpPr/>
          <p:nvPr/>
        </p:nvSpPr>
        <p:spPr>
          <a:xfrm>
            <a:off x="385175" y="921175"/>
            <a:ext cx="8435400" cy="4095600"/>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txBox="1"/>
          <p:nvPr/>
        </p:nvSpPr>
        <p:spPr>
          <a:xfrm>
            <a:off x="438450" y="818849"/>
            <a:ext cx="8229600" cy="41979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latin typeface="Proxima Nova"/>
                <a:ea typeface="Proxima Nova"/>
                <a:cs typeface="Proxima Nova"/>
                <a:sym typeface="Proxima Nova"/>
              </a:rPr>
              <a:t>It all comes down to whether Mr. Spencer had a reasonable expectation of privacy in the information provided to the police by Shaw. Four steps:</a:t>
            </a:r>
            <a:endParaRPr dirty="0">
              <a:latin typeface="Proxima Nova"/>
              <a:ea typeface="Proxima Nova"/>
              <a:cs typeface="Proxima Nova"/>
              <a:sym typeface="Proxima Nova"/>
            </a:endParaRPr>
          </a:p>
          <a:p>
            <a:pPr marL="685800" lvl="0" indent="-317500" algn="l" rtl="0">
              <a:lnSpc>
                <a:spcPct val="115000"/>
              </a:lnSpc>
              <a:spcBef>
                <a:spcPts val="1200"/>
              </a:spcBef>
              <a:spcAft>
                <a:spcPts val="0"/>
              </a:spcAft>
              <a:buSzPts val="1400"/>
              <a:buFont typeface="Proxima Nova"/>
              <a:buAutoNum type="arabicPeriod"/>
            </a:pPr>
            <a:r>
              <a:rPr lang="en" b="1" dirty="0">
                <a:latin typeface="Proxima Nova"/>
                <a:ea typeface="Proxima Nova"/>
                <a:cs typeface="Proxima Nova"/>
                <a:sym typeface="Proxima Nova"/>
              </a:rPr>
              <a:t>The subject matter of the alleged search:</a:t>
            </a:r>
            <a:r>
              <a:rPr lang="en" dirty="0">
                <a:latin typeface="Proxima Nova"/>
                <a:ea typeface="Proxima Nova"/>
                <a:cs typeface="Proxima Nova"/>
                <a:sym typeface="Proxima Nova"/>
              </a:rPr>
              <a:t>  the identity of an Internet subscriber, </a:t>
            </a:r>
            <a:r>
              <a:rPr lang="en" u="sng" dirty="0">
                <a:latin typeface="Proxima Nova"/>
                <a:ea typeface="Proxima Nova"/>
                <a:cs typeface="Proxima Nova"/>
                <a:sym typeface="Proxima Nova"/>
              </a:rPr>
              <a:t>which corresponded to particular internet usage</a:t>
            </a:r>
            <a:r>
              <a:rPr lang="en" dirty="0">
                <a:latin typeface="Proxima Nova"/>
                <a:ea typeface="Proxima Nova"/>
                <a:cs typeface="Proxima Nova"/>
                <a:sym typeface="Proxima Nova"/>
              </a:rPr>
              <a:t>. Subscriber information can “reveal intimate details of the lifestyle and personal choices of the individual” (para.25) </a:t>
            </a:r>
            <a:endParaRPr dirty="0">
              <a:latin typeface="Proxima Nova"/>
              <a:ea typeface="Proxima Nova"/>
              <a:cs typeface="Proxima Nova"/>
              <a:sym typeface="Proxima Nova"/>
            </a:endParaRPr>
          </a:p>
          <a:p>
            <a:pPr marL="685800" lvl="0" indent="-317500" algn="l" rtl="0">
              <a:lnSpc>
                <a:spcPct val="115000"/>
              </a:lnSpc>
              <a:spcBef>
                <a:spcPts val="0"/>
              </a:spcBef>
              <a:spcAft>
                <a:spcPts val="0"/>
              </a:spcAft>
              <a:buSzPts val="1400"/>
              <a:buFont typeface="Proxima Nova"/>
              <a:buAutoNum type="arabicPeriod" startAt="2"/>
            </a:pPr>
            <a:r>
              <a:rPr lang="en" b="1" dirty="0">
                <a:latin typeface="Proxima Nova"/>
                <a:ea typeface="Proxima Nova"/>
                <a:cs typeface="Proxima Nova"/>
                <a:sym typeface="Proxima Nova"/>
              </a:rPr>
              <a:t>The claimant’s interest in the subject matter: </a:t>
            </a:r>
            <a:r>
              <a:rPr lang="en" dirty="0">
                <a:latin typeface="Proxima Nova"/>
                <a:ea typeface="Proxima Nova"/>
                <a:cs typeface="Proxima Nova"/>
                <a:sym typeface="Proxima Nova"/>
              </a:rPr>
              <a:t>“though he</a:t>
            </a:r>
            <a:r>
              <a:rPr lang="en" b="1" dirty="0">
                <a:latin typeface="Proxima Nova"/>
                <a:ea typeface="Proxima Nova"/>
                <a:cs typeface="Proxima Nova"/>
                <a:sym typeface="Proxima Nova"/>
              </a:rPr>
              <a:t> </a:t>
            </a:r>
            <a:r>
              <a:rPr lang="en" dirty="0">
                <a:latin typeface="Proxima Nova"/>
                <a:ea typeface="Proxima Nova"/>
                <a:cs typeface="Proxima Nova"/>
                <a:sym typeface="Proxima Nova"/>
              </a:rPr>
              <a:t>was not personally a party to the contract with the ISP, he had access to the internet with the permission of the subscriber and his use of the Internet was by means of his own computer in his place of residence” (para.19)  </a:t>
            </a:r>
            <a:endParaRPr dirty="0">
              <a:latin typeface="Proxima Nova"/>
              <a:ea typeface="Proxima Nova"/>
              <a:cs typeface="Proxima Nova"/>
              <a:sym typeface="Proxima Nova"/>
            </a:endParaRPr>
          </a:p>
          <a:p>
            <a:pPr marL="685800" lvl="0" indent="-317500" algn="l" rtl="0">
              <a:lnSpc>
                <a:spcPct val="115000"/>
              </a:lnSpc>
              <a:spcBef>
                <a:spcPts val="0"/>
              </a:spcBef>
              <a:spcAft>
                <a:spcPts val="0"/>
              </a:spcAft>
              <a:buSzPts val="1400"/>
              <a:buFont typeface="Proxima Nova"/>
              <a:buAutoNum type="arabicPeriod" startAt="3"/>
            </a:pPr>
            <a:r>
              <a:rPr lang="en" b="1" dirty="0">
                <a:latin typeface="Proxima Nova"/>
                <a:ea typeface="Proxima Nova"/>
                <a:cs typeface="Proxima Nova"/>
                <a:sym typeface="Proxima Nova"/>
              </a:rPr>
              <a:t>The claimant’s subjective expectation of privacy in the subject matter: </a:t>
            </a:r>
            <a:r>
              <a:rPr lang="en" dirty="0">
                <a:latin typeface="Proxima Nova"/>
                <a:ea typeface="Proxima Nova"/>
                <a:cs typeface="Proxima Nova"/>
                <a:sym typeface="Proxima Nova"/>
              </a:rPr>
              <a:t>“Mr. Spencer’s subjective expectation of privacy in his online activities can be </a:t>
            </a:r>
            <a:r>
              <a:rPr lang="en" b="1" dirty="0">
                <a:latin typeface="Proxima Nova"/>
                <a:ea typeface="Proxima Nova"/>
                <a:cs typeface="Proxima Nova"/>
                <a:sym typeface="Proxima Nova"/>
              </a:rPr>
              <a:t>inferred</a:t>
            </a:r>
            <a:r>
              <a:rPr lang="en" dirty="0">
                <a:latin typeface="Proxima Nova"/>
                <a:ea typeface="Proxima Nova"/>
                <a:cs typeface="Proxima Nova"/>
                <a:sym typeface="Proxima Nova"/>
              </a:rPr>
              <a:t> from his use of the network connection to transmit sensitive information” (para.19).  </a:t>
            </a:r>
            <a:endParaRPr dirty="0">
              <a:latin typeface="Proxima Nova"/>
              <a:ea typeface="Proxima Nova"/>
              <a:cs typeface="Proxima Nova"/>
              <a:sym typeface="Proxima Nova"/>
            </a:endParaRPr>
          </a:p>
          <a:p>
            <a:pPr marL="685800" lvl="0" indent="-317500" algn="l" rtl="0">
              <a:lnSpc>
                <a:spcPct val="115000"/>
              </a:lnSpc>
              <a:spcBef>
                <a:spcPts val="0"/>
              </a:spcBef>
              <a:spcAft>
                <a:spcPts val="0"/>
              </a:spcAft>
              <a:buSzPts val="1400"/>
              <a:buFont typeface="Proxima Nova"/>
              <a:buAutoNum type="arabicPeriod" startAt="4"/>
            </a:pPr>
            <a:r>
              <a:rPr lang="en" b="1" dirty="0">
                <a:latin typeface="Proxima Nova"/>
                <a:ea typeface="Proxima Nova"/>
                <a:cs typeface="Proxima Nova"/>
                <a:sym typeface="Proxima Nova"/>
              </a:rPr>
              <a:t>Whether this subjective expectation of privacy was objectively reasonable</a:t>
            </a:r>
            <a:r>
              <a:rPr lang="en" dirty="0">
                <a:latin typeface="Proxima Nova"/>
                <a:ea typeface="Proxima Nova"/>
                <a:cs typeface="Proxima Nova"/>
                <a:sym typeface="Proxima Nova"/>
              </a:rPr>
              <a:t>: </a:t>
            </a:r>
            <a:endParaRPr b="1" dirty="0">
              <a:latin typeface="Proxima Nova"/>
              <a:ea typeface="Proxima Nova"/>
              <a:cs typeface="Proxima Nova"/>
              <a:sym typeface="Proxima Nova"/>
            </a:endParaRPr>
          </a:p>
          <a:p>
            <a:pPr marL="914400" lvl="1" indent="-317500" algn="l" rtl="0">
              <a:lnSpc>
                <a:spcPct val="115000"/>
              </a:lnSpc>
              <a:spcBef>
                <a:spcPts val="0"/>
              </a:spcBef>
              <a:spcAft>
                <a:spcPts val="0"/>
              </a:spcAft>
              <a:buSzPts val="1400"/>
              <a:buFont typeface="Proxima Nova"/>
              <a:buAutoNum type="alphaLcPeriod"/>
            </a:pPr>
            <a:r>
              <a:rPr lang="en" dirty="0">
                <a:latin typeface="Proxima Nova"/>
                <a:ea typeface="Proxima Nova"/>
                <a:cs typeface="Proxima Nova"/>
                <a:sym typeface="Proxima Nova"/>
              </a:rPr>
              <a:t>The nature of the privacy interest at stake</a:t>
            </a:r>
            <a:endParaRPr dirty="0">
              <a:latin typeface="Proxima Nova"/>
              <a:ea typeface="Proxima Nova"/>
              <a:cs typeface="Proxima Nova"/>
              <a:sym typeface="Proxima Nova"/>
            </a:endParaRPr>
          </a:p>
          <a:p>
            <a:pPr marL="914400" lvl="1" indent="-317500" algn="l" rtl="0">
              <a:lnSpc>
                <a:spcPct val="115000"/>
              </a:lnSpc>
              <a:spcBef>
                <a:spcPts val="0"/>
              </a:spcBef>
              <a:spcAft>
                <a:spcPts val="0"/>
              </a:spcAft>
              <a:buSzPts val="1400"/>
              <a:buFont typeface="Proxima Nova"/>
              <a:buAutoNum type="alphaLcPeriod"/>
            </a:pPr>
            <a:r>
              <a:rPr lang="en" dirty="0">
                <a:latin typeface="Proxima Nova"/>
                <a:ea typeface="Proxima Nova"/>
                <a:cs typeface="Proxima Nova"/>
                <a:sym typeface="Proxima Nova"/>
              </a:rPr>
              <a:t>The statutory and contractual framework governing the ISP’s disclosure of subscriber information </a:t>
            </a:r>
            <a:endParaRPr b="1" dirty="0">
              <a:latin typeface="Proxima Nova"/>
              <a:ea typeface="Proxima Nova"/>
              <a:cs typeface="Proxima Nova"/>
              <a:sym typeface="Proxima Nova"/>
            </a:endParaRPr>
          </a:p>
          <a:p>
            <a:pPr marL="0" lvl="0" indent="0" algn="l" rtl="0">
              <a:lnSpc>
                <a:spcPct val="115000"/>
              </a:lnSpc>
              <a:spcBef>
                <a:spcPts val="1200"/>
              </a:spcBef>
              <a:spcAft>
                <a:spcPts val="0"/>
              </a:spcAft>
              <a:buNone/>
            </a:pPr>
            <a:endParaRPr sz="1200" dirty="0">
              <a:latin typeface="Proxima Nova"/>
              <a:ea typeface="Proxima Nova"/>
              <a:cs typeface="Proxima Nova"/>
              <a:sym typeface="Proxima Nova"/>
            </a:endParaRPr>
          </a:p>
          <a:p>
            <a:pPr marL="0" lvl="0" indent="0" algn="l" rtl="0">
              <a:lnSpc>
                <a:spcPct val="115000"/>
              </a:lnSpc>
              <a:spcBef>
                <a:spcPts val="1200"/>
              </a:spcBef>
              <a:spcAft>
                <a:spcPts val="0"/>
              </a:spcAft>
              <a:buNone/>
            </a:pPr>
            <a:endParaRPr sz="1200" b="1" dirty="0">
              <a:latin typeface="Proxima Nova"/>
              <a:ea typeface="Proxima Nova"/>
              <a:cs typeface="Proxima Nova"/>
              <a:sym typeface="Proxima Nova"/>
            </a:endParaRPr>
          </a:p>
          <a:p>
            <a:pPr marL="457200" lvl="0" indent="0" algn="l" rtl="0">
              <a:lnSpc>
                <a:spcPct val="115000"/>
              </a:lnSpc>
              <a:spcBef>
                <a:spcPts val="1200"/>
              </a:spcBef>
              <a:spcAft>
                <a:spcPts val="0"/>
              </a:spcAft>
              <a:buNone/>
            </a:pPr>
            <a:endParaRPr sz="1200" b="1" i="1" dirty="0">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1200"/>
              </a:spcAft>
              <a:buNone/>
            </a:pPr>
            <a:endParaRPr sz="1200" dirty="0">
              <a:solidFill>
                <a:srgbClr val="FCE5CD"/>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6"/>
          <p:cNvSpPr txBox="1"/>
          <p:nvPr/>
        </p:nvSpPr>
        <p:spPr>
          <a:xfrm>
            <a:off x="254250" y="175"/>
            <a:ext cx="6999300" cy="7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b="1" i="1">
                <a:solidFill>
                  <a:srgbClr val="FCE5CD"/>
                </a:solidFill>
                <a:latin typeface="Proxima Nova"/>
                <a:ea typeface="Proxima Nova"/>
                <a:cs typeface="Proxima Nova"/>
                <a:sym typeface="Proxima Nova"/>
              </a:rPr>
              <a:t>Was it a search? Yes.</a:t>
            </a:r>
            <a:endParaRPr sz="4200" b="1">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3100" b="1">
              <a:solidFill>
                <a:srgbClr val="FFFFFF"/>
              </a:solidFill>
              <a:latin typeface="Proxima Nova"/>
              <a:ea typeface="Proxima Nova"/>
              <a:cs typeface="Proxima Nova"/>
              <a:sym typeface="Proxima Nova"/>
            </a:endParaRPr>
          </a:p>
        </p:txBody>
      </p:sp>
      <p:sp>
        <p:nvSpPr>
          <p:cNvPr id="156" name="Google Shape;156;p26"/>
          <p:cNvSpPr/>
          <p:nvPr/>
        </p:nvSpPr>
        <p:spPr>
          <a:xfrm>
            <a:off x="385175" y="921175"/>
            <a:ext cx="8435400" cy="4095600"/>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txBox="1"/>
          <p:nvPr/>
        </p:nvSpPr>
        <p:spPr>
          <a:xfrm>
            <a:off x="438450" y="818850"/>
            <a:ext cx="8229600" cy="344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b="1" dirty="0">
                <a:latin typeface="Proxima Nova"/>
                <a:ea typeface="Proxima Nova"/>
                <a:cs typeface="Proxima Nova"/>
                <a:sym typeface="Proxima Nova"/>
              </a:rPr>
              <a:t>Step 4: Whether this subjective expectation of privacy was objectively reasonable: </a:t>
            </a:r>
            <a:endParaRPr sz="1200" b="1" dirty="0">
              <a:latin typeface="Proxima Nova"/>
              <a:ea typeface="Proxima Nova"/>
              <a:cs typeface="Proxima Nova"/>
              <a:sym typeface="Proxima Nova"/>
            </a:endParaRPr>
          </a:p>
          <a:p>
            <a:pPr marL="457200" lvl="1" indent="-304800" algn="l" rtl="0">
              <a:lnSpc>
                <a:spcPct val="115000"/>
              </a:lnSpc>
              <a:spcBef>
                <a:spcPts val="1200"/>
              </a:spcBef>
              <a:spcAft>
                <a:spcPts val="0"/>
              </a:spcAft>
              <a:buSzPts val="1200"/>
              <a:buFont typeface="Proxima Nova"/>
              <a:buAutoNum type="alphaLcPeriod"/>
            </a:pPr>
            <a:r>
              <a:rPr lang="en" sz="1200" b="1" dirty="0">
                <a:latin typeface="Proxima Nova"/>
                <a:ea typeface="Proxima Nova"/>
                <a:cs typeface="Proxima Nova"/>
                <a:sym typeface="Proxima Nova"/>
              </a:rPr>
              <a:t>The nature of the privacy interest at stake:</a:t>
            </a:r>
            <a:endParaRPr sz="1200" b="1" dirty="0">
              <a:latin typeface="Proxima Nova"/>
              <a:ea typeface="Proxima Nova"/>
              <a:cs typeface="Proxima Nova"/>
              <a:sym typeface="Proxima Nova"/>
            </a:endParaRPr>
          </a:p>
          <a:p>
            <a:pPr marL="914400" lvl="2" indent="-304800" algn="l" rtl="0">
              <a:lnSpc>
                <a:spcPct val="115000"/>
              </a:lnSpc>
              <a:spcBef>
                <a:spcPts val="0"/>
              </a:spcBef>
              <a:spcAft>
                <a:spcPts val="0"/>
              </a:spcAft>
              <a:buSzPts val="1200"/>
              <a:buFont typeface="Calibri"/>
              <a:buAutoNum type="romanLcPeriod"/>
            </a:pPr>
            <a:r>
              <a:rPr lang="en" sz="1200" dirty="0">
                <a:latin typeface="Proxima Nova"/>
                <a:ea typeface="Proxima Nova"/>
                <a:cs typeface="Proxima Nova"/>
                <a:sym typeface="Proxima Nova"/>
              </a:rPr>
              <a:t>The primary concern here is </a:t>
            </a:r>
            <a:r>
              <a:rPr lang="en" sz="1200" b="1" dirty="0">
                <a:latin typeface="Proxima Nova"/>
                <a:ea typeface="Proxima Nova"/>
                <a:cs typeface="Proxima Nova"/>
                <a:sym typeface="Proxima Nova"/>
              </a:rPr>
              <a:t>informational privacy</a:t>
            </a:r>
            <a:r>
              <a:rPr lang="en" sz="1200" dirty="0">
                <a:latin typeface="Proxima Nova"/>
                <a:ea typeface="Proxima Nova"/>
                <a:cs typeface="Proxima Nova"/>
                <a:sym typeface="Proxima Nova"/>
              </a:rPr>
              <a:t>: secrecy (confidentiality), control, </a:t>
            </a:r>
            <a:r>
              <a:rPr lang="en" sz="1200" b="1" dirty="0">
                <a:latin typeface="Proxima Nova"/>
                <a:ea typeface="Proxima Nova"/>
                <a:cs typeface="Proxima Nova"/>
                <a:sym typeface="Proxima Nova"/>
              </a:rPr>
              <a:t>anonymity </a:t>
            </a:r>
            <a:endParaRPr sz="1200" dirty="0">
              <a:latin typeface="Proxima Nova"/>
              <a:ea typeface="Proxima Nova"/>
              <a:cs typeface="Proxima Nova"/>
              <a:sym typeface="Proxima Nova"/>
            </a:endParaRPr>
          </a:p>
          <a:p>
            <a:pPr marL="914400" lvl="2" indent="-304800" algn="l" rtl="0">
              <a:lnSpc>
                <a:spcPct val="115000"/>
              </a:lnSpc>
              <a:spcBef>
                <a:spcPts val="0"/>
              </a:spcBef>
              <a:spcAft>
                <a:spcPts val="0"/>
              </a:spcAft>
              <a:buSzPts val="1200"/>
              <a:buFont typeface="Calibri"/>
              <a:buAutoNum type="romanLcPeriod"/>
            </a:pPr>
            <a:r>
              <a:rPr lang="en" sz="1200" b="1" dirty="0">
                <a:latin typeface="Proxima Nova"/>
                <a:ea typeface="Proxima Nova"/>
                <a:cs typeface="Proxima Nova"/>
                <a:sym typeface="Proxima Nova"/>
              </a:rPr>
              <a:t>Internet activities </a:t>
            </a:r>
            <a:r>
              <a:rPr lang="en" sz="1200" b="1" i="1" dirty="0">
                <a:latin typeface="Proxima Nova"/>
                <a:ea typeface="Proxima Nova"/>
                <a:cs typeface="Proxima Nova"/>
                <a:sym typeface="Proxima Nova"/>
              </a:rPr>
              <a:t>can </a:t>
            </a:r>
            <a:r>
              <a:rPr lang="en" sz="1200" b="1" dirty="0">
                <a:latin typeface="Proxima Nova"/>
                <a:ea typeface="Proxima Nova"/>
                <a:cs typeface="Proxima Nova"/>
                <a:sym typeface="Proxima Nova"/>
              </a:rPr>
              <a:t>engage significant privacy interests </a:t>
            </a:r>
            <a:r>
              <a:rPr lang="en" sz="1200" dirty="0">
                <a:latin typeface="Proxima Nova"/>
                <a:ea typeface="Proxima Nova"/>
                <a:cs typeface="Proxima Nova"/>
                <a:sym typeface="Proxima Nova"/>
              </a:rPr>
              <a:t>(does not extend to a right to anonymity; context-specific analysis) </a:t>
            </a:r>
            <a:endParaRPr sz="1200" dirty="0">
              <a:latin typeface="Proxima Nova"/>
              <a:ea typeface="Proxima Nova"/>
              <a:cs typeface="Proxima Nova"/>
              <a:sym typeface="Proxima Nova"/>
            </a:endParaRPr>
          </a:p>
          <a:p>
            <a:pPr marL="914400" lvl="2" indent="-304800" algn="l" rtl="0">
              <a:lnSpc>
                <a:spcPct val="115000"/>
              </a:lnSpc>
              <a:spcBef>
                <a:spcPts val="0"/>
              </a:spcBef>
              <a:spcAft>
                <a:spcPts val="0"/>
              </a:spcAft>
              <a:buSzPts val="1200"/>
              <a:buFont typeface="Calibri"/>
              <a:buAutoNum type="romanLcPeriod"/>
            </a:pPr>
            <a:r>
              <a:rPr lang="en" sz="1200" b="1" dirty="0">
                <a:latin typeface="Proxima Nova"/>
                <a:ea typeface="Proxima Nova"/>
                <a:cs typeface="Proxima Nova"/>
                <a:sym typeface="Proxima Nova"/>
              </a:rPr>
              <a:t>In this case, “</a:t>
            </a:r>
            <a:r>
              <a:rPr lang="en" sz="1200" dirty="0">
                <a:latin typeface="Proxima Nova"/>
                <a:ea typeface="Proxima Nova"/>
                <a:cs typeface="Proxima Nova"/>
                <a:sym typeface="Proxima Nova"/>
              </a:rPr>
              <a:t>the police request to link an IP address to subscriber information was in effect a request</a:t>
            </a:r>
            <a:r>
              <a:rPr lang="en" sz="1200" b="1" dirty="0">
                <a:latin typeface="Proxima Nova"/>
                <a:ea typeface="Proxima Nova"/>
                <a:cs typeface="Proxima Nova"/>
                <a:sym typeface="Proxima Nova"/>
              </a:rPr>
              <a:t> to link a specific person to specific online activities.</a:t>
            </a:r>
            <a:r>
              <a:rPr lang="en" sz="1200" dirty="0">
                <a:latin typeface="Proxima Nova"/>
                <a:ea typeface="Proxima Nova"/>
                <a:cs typeface="Proxima Nova"/>
                <a:sym typeface="Proxima Nova"/>
              </a:rPr>
              <a:t> This type of request engages the anonymity aspect of information privacy interests.” (para.50) </a:t>
            </a:r>
            <a:endParaRPr sz="1200" dirty="0">
              <a:latin typeface="Proxima Nova"/>
              <a:ea typeface="Proxima Nova"/>
              <a:cs typeface="Proxima Nova"/>
              <a:sym typeface="Proxima Nova"/>
            </a:endParaRPr>
          </a:p>
          <a:p>
            <a:pPr marL="457200" lvl="1" indent="-304800" algn="l" rtl="0">
              <a:lnSpc>
                <a:spcPct val="115000"/>
              </a:lnSpc>
              <a:spcBef>
                <a:spcPts val="0"/>
              </a:spcBef>
              <a:spcAft>
                <a:spcPts val="0"/>
              </a:spcAft>
              <a:buSzPts val="1200"/>
              <a:buFont typeface="Proxima Nova"/>
              <a:buAutoNum type="alphaLcPeriod"/>
            </a:pPr>
            <a:r>
              <a:rPr lang="en" sz="1200" b="1" dirty="0">
                <a:latin typeface="Proxima Nova"/>
                <a:ea typeface="Proxima Nova"/>
                <a:cs typeface="Proxima Nova"/>
                <a:sym typeface="Proxima Nova"/>
              </a:rPr>
              <a:t>The statutory and contractual framework governing the ISP’s disclosure of subscriber information</a:t>
            </a:r>
            <a:r>
              <a:rPr lang="en" sz="1200" dirty="0">
                <a:latin typeface="Proxima Nova"/>
                <a:ea typeface="Proxima Nova"/>
                <a:cs typeface="Proxima Nova"/>
                <a:sym typeface="Proxima Nova"/>
              </a:rPr>
              <a:t> </a:t>
            </a:r>
            <a:endParaRPr sz="1200" dirty="0">
              <a:latin typeface="Proxima Nova"/>
              <a:ea typeface="Proxima Nova"/>
              <a:cs typeface="Proxima Nova"/>
              <a:sym typeface="Proxima Nova"/>
            </a:endParaRPr>
          </a:p>
          <a:p>
            <a:pPr marL="914400" lvl="2" indent="-304800" algn="l" rtl="0">
              <a:lnSpc>
                <a:spcPct val="115000"/>
              </a:lnSpc>
              <a:spcBef>
                <a:spcPts val="0"/>
              </a:spcBef>
              <a:spcAft>
                <a:spcPts val="0"/>
              </a:spcAft>
              <a:buSzPts val="1200"/>
              <a:buFont typeface="Times New Roman"/>
              <a:buAutoNum type="romanLcPeriod"/>
            </a:pPr>
            <a:r>
              <a:rPr lang="en" sz="1200" dirty="0">
                <a:latin typeface="Proxima Nova"/>
                <a:ea typeface="Proxima Nova"/>
                <a:cs typeface="Proxima Nova"/>
                <a:sym typeface="Proxima Nova"/>
              </a:rPr>
              <a:t>Section 7(3)(c.1)(ii) PIPEDA allows for disclosure of information without consent with </a:t>
            </a:r>
            <a:r>
              <a:rPr lang="en" sz="1200" b="1" dirty="0">
                <a:latin typeface="Proxima Nova"/>
                <a:ea typeface="Proxima Nova"/>
                <a:cs typeface="Proxima Nova"/>
                <a:sym typeface="Proxima Nova"/>
              </a:rPr>
              <a:t>lawful authority</a:t>
            </a:r>
            <a:endParaRPr sz="1200" dirty="0">
              <a:latin typeface="Proxima Nova"/>
              <a:ea typeface="Proxima Nova"/>
              <a:cs typeface="Proxima Nova"/>
              <a:sym typeface="Proxima Nova"/>
            </a:endParaRPr>
          </a:p>
          <a:p>
            <a:pPr marL="914400" lvl="2" indent="-304800" algn="l" rtl="0">
              <a:lnSpc>
                <a:spcPct val="115000"/>
              </a:lnSpc>
              <a:spcBef>
                <a:spcPts val="0"/>
              </a:spcBef>
              <a:spcAft>
                <a:spcPts val="0"/>
              </a:spcAft>
              <a:buSzPts val="1200"/>
              <a:buFont typeface="Proxima Nova"/>
              <a:buAutoNum type="romanLcPeriod"/>
            </a:pPr>
            <a:r>
              <a:rPr lang="en" sz="1200" dirty="0">
                <a:latin typeface="Proxima Nova"/>
                <a:ea typeface="Proxima Nova"/>
                <a:cs typeface="Proxima Nova"/>
                <a:sym typeface="Proxima Nova"/>
              </a:rPr>
              <a:t>“it would be [objectively] reasonable for an Internet user to expect that a simple request by police would </a:t>
            </a:r>
            <a:r>
              <a:rPr lang="en" sz="1200" b="1" dirty="0">
                <a:latin typeface="Proxima Nova"/>
                <a:ea typeface="Proxima Nova"/>
                <a:cs typeface="Proxima Nova"/>
                <a:sym typeface="Proxima Nova"/>
              </a:rPr>
              <a:t>not</a:t>
            </a:r>
            <a:r>
              <a:rPr lang="en" sz="1200" dirty="0">
                <a:latin typeface="Proxima Nova"/>
                <a:ea typeface="Proxima Nova"/>
                <a:cs typeface="Proxima Nova"/>
                <a:sym typeface="Proxima Nova"/>
              </a:rPr>
              <a:t> trigger an obligation to disclose personal information or defeat PIPEDA’s general prohibition on the disclosure of personal information without consent” (para. 62).  </a:t>
            </a:r>
            <a:endParaRPr sz="1200" dirty="0">
              <a:latin typeface="Proxima Nova"/>
              <a:ea typeface="Proxima Nova"/>
              <a:cs typeface="Proxima Nova"/>
              <a:sym typeface="Proxima Nova"/>
            </a:endParaRPr>
          </a:p>
          <a:p>
            <a:pPr marL="914400" lvl="2" indent="-304800" algn="l" rtl="0">
              <a:lnSpc>
                <a:spcPct val="115000"/>
              </a:lnSpc>
              <a:spcBef>
                <a:spcPts val="0"/>
              </a:spcBef>
              <a:spcAft>
                <a:spcPts val="0"/>
              </a:spcAft>
              <a:buSzPts val="1200"/>
              <a:buFont typeface="Proxima Nova"/>
              <a:buAutoNum type="romanLcPeriod"/>
            </a:pPr>
            <a:r>
              <a:rPr lang="en" sz="1200" dirty="0">
                <a:latin typeface="Proxima Nova"/>
                <a:ea typeface="Proxima Nova"/>
                <a:cs typeface="Proxima Nova"/>
                <a:sym typeface="Proxima Nova"/>
              </a:rPr>
              <a:t>"The contractual provisions between Mr. Spencer and his ISP support the existence of a reasonable expectation of privacy. The request by the police had no lawful authority in the sense that while they could ask, they had no authority to compel compliance with the request” (para.65)</a:t>
            </a:r>
            <a:endParaRPr sz="1200" dirty="0">
              <a:latin typeface="Proxima Nova"/>
              <a:ea typeface="Proxima Nova"/>
              <a:cs typeface="Proxima Nova"/>
              <a:sym typeface="Proxima Nova"/>
            </a:endParaRPr>
          </a:p>
          <a:p>
            <a:pPr marL="0" lvl="0" indent="0" algn="l" rtl="0">
              <a:lnSpc>
                <a:spcPct val="115000"/>
              </a:lnSpc>
              <a:spcBef>
                <a:spcPts val="1200"/>
              </a:spcBef>
              <a:spcAft>
                <a:spcPts val="0"/>
              </a:spcAft>
              <a:buNone/>
            </a:pPr>
            <a:endParaRPr sz="1200" dirty="0">
              <a:latin typeface="Proxima Nova"/>
              <a:ea typeface="Proxima Nova"/>
              <a:cs typeface="Proxima Nova"/>
              <a:sym typeface="Proxima Nova"/>
            </a:endParaRPr>
          </a:p>
          <a:p>
            <a:pPr marL="0" lvl="0" indent="0" algn="l" rtl="0">
              <a:lnSpc>
                <a:spcPct val="115000"/>
              </a:lnSpc>
              <a:spcBef>
                <a:spcPts val="1200"/>
              </a:spcBef>
              <a:spcAft>
                <a:spcPts val="0"/>
              </a:spcAft>
              <a:buNone/>
            </a:pPr>
            <a:endParaRPr sz="1200" b="1" dirty="0">
              <a:latin typeface="Proxima Nova"/>
              <a:ea typeface="Proxima Nova"/>
              <a:cs typeface="Proxima Nova"/>
              <a:sym typeface="Proxima Nova"/>
            </a:endParaRPr>
          </a:p>
          <a:p>
            <a:pPr marL="457200" lvl="0" indent="0" algn="l" rtl="0">
              <a:lnSpc>
                <a:spcPct val="115000"/>
              </a:lnSpc>
              <a:spcBef>
                <a:spcPts val="1200"/>
              </a:spcBef>
              <a:spcAft>
                <a:spcPts val="0"/>
              </a:spcAft>
              <a:buNone/>
            </a:pPr>
            <a:endParaRPr sz="1200" b="1" i="1" dirty="0">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1200"/>
              </a:spcAft>
              <a:buNone/>
            </a:pPr>
            <a:endParaRPr sz="1200" dirty="0">
              <a:solidFill>
                <a:srgbClr val="FCE5CD"/>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27"/>
          <p:cNvSpPr txBox="1"/>
          <p:nvPr/>
        </p:nvSpPr>
        <p:spPr>
          <a:xfrm>
            <a:off x="254250" y="175"/>
            <a:ext cx="6999300" cy="7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b="1" i="1">
                <a:solidFill>
                  <a:srgbClr val="FCE5CD"/>
                </a:solidFill>
                <a:latin typeface="Proxima Nova"/>
                <a:ea typeface="Proxima Nova"/>
                <a:cs typeface="Proxima Nova"/>
                <a:sym typeface="Proxima Nova"/>
              </a:rPr>
              <a:t>Issue 2: Was the search lawful?</a:t>
            </a:r>
            <a:endParaRPr sz="4200" b="1">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3100" b="1">
              <a:solidFill>
                <a:srgbClr val="FFFFFF"/>
              </a:solidFill>
              <a:latin typeface="Proxima Nova"/>
              <a:ea typeface="Proxima Nova"/>
              <a:cs typeface="Proxima Nova"/>
              <a:sym typeface="Proxima Nova"/>
            </a:endParaRPr>
          </a:p>
        </p:txBody>
      </p:sp>
      <p:sp>
        <p:nvSpPr>
          <p:cNvPr id="163" name="Google Shape;163;p27"/>
          <p:cNvSpPr/>
          <p:nvPr/>
        </p:nvSpPr>
        <p:spPr>
          <a:xfrm>
            <a:off x="385175" y="921175"/>
            <a:ext cx="8435400" cy="4095600"/>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txBox="1"/>
          <p:nvPr/>
        </p:nvSpPr>
        <p:spPr>
          <a:xfrm>
            <a:off x="438450" y="1103158"/>
            <a:ext cx="8229600" cy="3440100"/>
          </a:xfrm>
          <a:prstGeom prst="rect">
            <a:avLst/>
          </a:prstGeom>
          <a:noFill/>
          <a:ln>
            <a:noFill/>
          </a:ln>
        </p:spPr>
        <p:txBody>
          <a:bodyPr spcFirstLastPara="1" wrap="square" lIns="91425" tIns="91425" rIns="91425" bIns="91425" anchor="t" anchorCtr="0">
            <a:noAutofit/>
          </a:bodyPr>
          <a:lstStyle/>
          <a:p>
            <a:pPr marL="641350" lvl="0" indent="-285750" algn="l" rtl="0">
              <a:spcAft>
                <a:spcPts val="0"/>
              </a:spcAft>
              <a:buSzPts val="1600"/>
              <a:buFont typeface="Arial" panose="020B0604020202020204" pitchFamily="34" charset="0"/>
              <a:buChar char="•"/>
            </a:pPr>
            <a:r>
              <a:rPr lang="en" sz="1600" dirty="0">
                <a:latin typeface="Proxima Nova"/>
                <a:ea typeface="Proxima Nova"/>
                <a:cs typeface="Proxima Nova"/>
                <a:sym typeface="Proxima Nova"/>
              </a:rPr>
              <a:t>“A warrantless search is presumptively unreasonable” (para. 68) </a:t>
            </a:r>
          </a:p>
          <a:p>
            <a:pPr marL="641350" lvl="0" indent="-285750" algn="l" rtl="0">
              <a:spcAft>
                <a:spcPts val="0"/>
              </a:spcAft>
              <a:buSzPts val="1600"/>
              <a:buFont typeface="Arial" panose="020B0604020202020204" pitchFamily="34" charset="0"/>
              <a:buChar char="•"/>
            </a:pPr>
            <a:r>
              <a:rPr lang="en" sz="1600" i="1" dirty="0">
                <a:latin typeface="Proxima Nova"/>
                <a:ea typeface="Proxima Nova"/>
                <a:cs typeface="Proxima Nova"/>
                <a:sym typeface="Proxima Nova"/>
              </a:rPr>
              <a:t>“PIPEDA</a:t>
            </a:r>
            <a:r>
              <a:rPr lang="en" sz="1600" dirty="0">
                <a:latin typeface="Proxima Nova"/>
                <a:ea typeface="Proxima Nova"/>
                <a:cs typeface="Proxima Nova"/>
                <a:sym typeface="Proxima Nova"/>
              </a:rPr>
              <a:t> prohibits disclosure of information unless the requirements of the law enforcement provision are met</a:t>
            </a:r>
            <a:r>
              <a:rPr lang="en" sz="1600" b="1" dirty="0">
                <a:latin typeface="Proxima Nova"/>
                <a:ea typeface="Proxima Nova"/>
                <a:cs typeface="Proxima Nova"/>
                <a:sym typeface="Proxima Nova"/>
              </a:rPr>
              <a:t>, the government institution must disclose a lawful authority </a:t>
            </a:r>
            <a:r>
              <a:rPr lang="en" sz="1600" b="1" i="1" dirty="0">
                <a:latin typeface="Proxima Nova"/>
                <a:ea typeface="Proxima Nova"/>
                <a:cs typeface="Proxima Nova"/>
                <a:sym typeface="Proxima Nova"/>
              </a:rPr>
              <a:t>to obtain, </a:t>
            </a:r>
            <a:r>
              <a:rPr lang="en" sz="1600" b="1" dirty="0">
                <a:latin typeface="Proxima Nova"/>
                <a:ea typeface="Proxima Nova"/>
                <a:cs typeface="Proxima Nova"/>
                <a:sym typeface="Proxima Nova"/>
              </a:rPr>
              <a:t>not simply ask for the information” </a:t>
            </a:r>
            <a:r>
              <a:rPr lang="en" sz="1600" dirty="0">
                <a:latin typeface="Proxima Nova"/>
                <a:ea typeface="Proxima Nova"/>
                <a:cs typeface="Proxima Nova"/>
                <a:sym typeface="Proxima Nova"/>
              </a:rPr>
              <a:t>(para. 70) </a:t>
            </a:r>
          </a:p>
          <a:p>
            <a:pPr marL="641350" lvl="0" indent="-285750" algn="l" rtl="0">
              <a:spcAft>
                <a:spcPts val="0"/>
              </a:spcAft>
              <a:buSzPts val="1600"/>
              <a:buFont typeface="Arial" panose="020B0604020202020204" pitchFamily="34" charset="0"/>
              <a:buChar char="•"/>
            </a:pPr>
            <a:r>
              <a:rPr lang="en" sz="1600" dirty="0">
                <a:latin typeface="Proxima Nova"/>
                <a:ea typeface="Proxima Nova"/>
                <a:cs typeface="Proxima Nova"/>
                <a:sym typeface="Proxima Nova"/>
              </a:rPr>
              <a:t>Lawful authority: can mean more than just a warrant, may include authority to conduct warrantless searches under exigent circumstances or where authorized by law.</a:t>
            </a:r>
          </a:p>
          <a:p>
            <a:pPr marL="641350" lvl="0" indent="-285750" algn="l" rtl="0">
              <a:spcAft>
                <a:spcPts val="0"/>
              </a:spcAft>
              <a:buSzPts val="1600"/>
              <a:buFont typeface="Arial" panose="020B0604020202020204" pitchFamily="34" charset="0"/>
              <a:buChar char="•"/>
            </a:pPr>
            <a:r>
              <a:rPr lang="en" sz="1600" dirty="0">
                <a:latin typeface="Proxima Nova"/>
                <a:ea typeface="Proxima Nova"/>
                <a:cs typeface="Proxima Nova"/>
                <a:sym typeface="Proxima Nova"/>
              </a:rPr>
              <a:t>Since the police don’t have the power to conduct a search for subscriber information absent “exigent circumstances or a reasonable law”, they don’t gain a new search power through a provision that was enacted to promote the protection of personal information (s.7(3)(c.1) </a:t>
            </a:r>
            <a:r>
              <a:rPr lang="en" sz="1600" i="1" dirty="0">
                <a:latin typeface="Proxima Nova"/>
                <a:ea typeface="Proxima Nova"/>
                <a:cs typeface="Proxima Nova"/>
                <a:sym typeface="Proxima Nova"/>
              </a:rPr>
              <a:t>PIPEDA</a:t>
            </a:r>
            <a:r>
              <a:rPr lang="en" sz="1600" dirty="0">
                <a:latin typeface="Proxima Nova"/>
                <a:ea typeface="Proxima Nova"/>
                <a:cs typeface="Proxima Nova"/>
                <a:sym typeface="Proxima Nova"/>
              </a:rPr>
              <a:t>) </a:t>
            </a:r>
          </a:p>
          <a:p>
            <a:pPr marL="641350" lvl="0" indent="-285750" algn="l" rtl="0">
              <a:spcAft>
                <a:spcPts val="0"/>
              </a:spcAft>
              <a:buSzPts val="1600"/>
              <a:buFont typeface="Arial" panose="020B0604020202020204" pitchFamily="34" charset="0"/>
              <a:buChar char="•"/>
            </a:pPr>
            <a:r>
              <a:rPr lang="en" sz="1600" dirty="0">
                <a:latin typeface="Proxima Nova"/>
                <a:ea typeface="Proxima Nova"/>
                <a:cs typeface="Proxima Nova"/>
                <a:sym typeface="Proxima Nova"/>
              </a:rPr>
              <a:t>The conduct of the search in Spencer’s case violated Section 8 of the </a:t>
            </a:r>
            <a:r>
              <a:rPr lang="en" sz="1600" i="1" dirty="0">
                <a:latin typeface="Proxima Nova"/>
                <a:ea typeface="Proxima Nova"/>
                <a:cs typeface="Proxima Nova"/>
                <a:sym typeface="Proxima Nova"/>
              </a:rPr>
              <a:t>Charter</a:t>
            </a:r>
            <a:r>
              <a:rPr lang="en" sz="1600" dirty="0">
                <a:latin typeface="Proxima Nova"/>
                <a:ea typeface="Proxima Nova"/>
                <a:cs typeface="Proxima Nova"/>
                <a:sym typeface="Proxima Nova"/>
              </a:rPr>
              <a:t>.  </a:t>
            </a:r>
          </a:p>
          <a:p>
            <a:pPr marL="355600" lvl="0" algn="l" rtl="0">
              <a:spcAft>
                <a:spcPts val="0"/>
              </a:spcAft>
              <a:buSzPts val="1600"/>
            </a:pPr>
            <a:endParaRPr lang="en" sz="1600" dirty="0">
              <a:latin typeface="Proxima Nova"/>
              <a:ea typeface="Proxima Nova"/>
              <a:cs typeface="Proxima Nova"/>
              <a:sym typeface="Proxima Nova"/>
            </a:endParaRPr>
          </a:p>
          <a:p>
            <a:pPr marL="355600" lvl="0" algn="l" rtl="0">
              <a:spcBef>
                <a:spcPts val="0"/>
              </a:spcBef>
              <a:spcAft>
                <a:spcPts val="0"/>
              </a:spcAft>
              <a:buSzPts val="1600"/>
            </a:pPr>
            <a:r>
              <a:rPr lang="en" sz="1200" b="1" dirty="0">
                <a:latin typeface="Proxima Nova"/>
                <a:ea typeface="Proxima Nova"/>
                <a:cs typeface="Proxima Nova"/>
                <a:sym typeface="Proxima Nova"/>
              </a:rPr>
              <a:t>*To note:</a:t>
            </a:r>
            <a:r>
              <a:rPr lang="en" sz="1200" dirty="0">
                <a:latin typeface="Proxima Nova"/>
                <a:ea typeface="Proxima Nova"/>
                <a:cs typeface="Proxima Nova"/>
                <a:sym typeface="Proxima Nova"/>
              </a:rPr>
              <a:t> “</a:t>
            </a:r>
            <a:r>
              <a:rPr lang="en" sz="1200" b="1" dirty="0">
                <a:latin typeface="Proxima Nova"/>
                <a:ea typeface="Proxima Nova"/>
                <a:cs typeface="Proxima Nova"/>
                <a:sym typeface="Proxima Nova"/>
              </a:rPr>
              <a:t>Police have powers to obtain subscriber information [without a warrant] in exigent circumstances</a:t>
            </a:r>
            <a:r>
              <a:rPr lang="en" sz="1200" dirty="0">
                <a:latin typeface="Proxima Nova"/>
                <a:ea typeface="Proxima Nova"/>
                <a:cs typeface="Proxima Nova"/>
                <a:sym typeface="Proxima Nova"/>
              </a:rPr>
              <a:t>, for example where the information is required to prevent imminent bodily harm” (para. 74) </a:t>
            </a:r>
            <a:endParaRPr sz="1200" dirty="0">
              <a:latin typeface="Proxima Nova"/>
              <a:ea typeface="Proxima Nova"/>
              <a:cs typeface="Proxima Nova"/>
              <a:sym typeface="Proxima Nova"/>
            </a:endParaRPr>
          </a:p>
          <a:p>
            <a:pPr marL="0" lvl="0" indent="0" algn="ctr" rtl="0">
              <a:lnSpc>
                <a:spcPct val="115000"/>
              </a:lnSpc>
              <a:spcBef>
                <a:spcPts val="1200"/>
              </a:spcBef>
              <a:spcAft>
                <a:spcPts val="1200"/>
              </a:spcAft>
              <a:buNone/>
            </a:pPr>
            <a:endParaRPr dirty="0">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8"/>
          <p:cNvSpPr txBox="1"/>
          <p:nvPr/>
        </p:nvSpPr>
        <p:spPr>
          <a:xfrm>
            <a:off x="254250" y="76375"/>
            <a:ext cx="8740200" cy="7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a:solidFill>
                  <a:srgbClr val="FCE5CD"/>
                </a:solidFill>
                <a:latin typeface="Proxima Nova"/>
                <a:ea typeface="Proxima Nova"/>
                <a:cs typeface="Proxima Nova"/>
                <a:sym typeface="Proxima Nova"/>
              </a:rPr>
              <a:t>Issue 3: Should the evidence be excluded?</a:t>
            </a:r>
            <a:endParaRPr sz="3700" b="1">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2600" b="1">
              <a:solidFill>
                <a:srgbClr val="FFFFFF"/>
              </a:solidFill>
              <a:latin typeface="Proxima Nova"/>
              <a:ea typeface="Proxima Nova"/>
              <a:cs typeface="Proxima Nova"/>
              <a:sym typeface="Proxima Nova"/>
            </a:endParaRPr>
          </a:p>
        </p:txBody>
      </p:sp>
      <p:sp>
        <p:nvSpPr>
          <p:cNvPr id="170" name="Google Shape;170;p28"/>
          <p:cNvSpPr/>
          <p:nvPr/>
        </p:nvSpPr>
        <p:spPr>
          <a:xfrm>
            <a:off x="385175" y="921175"/>
            <a:ext cx="8435400" cy="3403475"/>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txBox="1"/>
          <p:nvPr/>
        </p:nvSpPr>
        <p:spPr>
          <a:xfrm>
            <a:off x="438450" y="818850"/>
            <a:ext cx="8229600" cy="3235887"/>
          </a:xfrm>
          <a:prstGeom prst="rect">
            <a:avLst/>
          </a:prstGeom>
          <a:noFill/>
          <a:ln>
            <a:noFill/>
          </a:ln>
        </p:spPr>
        <p:txBody>
          <a:bodyPr spcFirstLastPara="1" wrap="square" lIns="91425" tIns="91425" rIns="91425" bIns="91425" anchor="t" anchorCtr="0">
            <a:noAutofit/>
          </a:bodyPr>
          <a:lstStyle/>
          <a:p>
            <a:pPr lvl="0" algn="l" rtl="0">
              <a:spcBef>
                <a:spcPts val="1200"/>
              </a:spcBef>
              <a:spcAft>
                <a:spcPts val="0"/>
              </a:spcAft>
            </a:pPr>
            <a:r>
              <a:rPr lang="en" sz="1500" dirty="0">
                <a:latin typeface="Proxima Nova"/>
                <a:ea typeface="Proxima Nova"/>
                <a:cs typeface="Proxima Nova"/>
                <a:sym typeface="Proxima Nova"/>
              </a:rPr>
              <a:t>SCC concluded that admitting the evidence would not bring the administration of justice into disrepute (Section 24(2) </a:t>
            </a:r>
            <a:r>
              <a:rPr lang="en" sz="1500" i="1" dirty="0">
                <a:latin typeface="Proxima Nova"/>
                <a:ea typeface="Proxima Nova"/>
                <a:cs typeface="Proxima Nova"/>
                <a:sym typeface="Proxima Nova"/>
              </a:rPr>
              <a:t>Charter</a:t>
            </a:r>
            <a:r>
              <a:rPr lang="en" sz="1500" dirty="0">
                <a:latin typeface="Proxima Nova"/>
                <a:ea typeface="Proxima Nova"/>
                <a:cs typeface="Proxima Nova"/>
                <a:sym typeface="Proxima Nova"/>
              </a:rPr>
              <a:t>; </a:t>
            </a:r>
            <a:r>
              <a:rPr lang="en" sz="1500" i="1" dirty="0">
                <a:latin typeface="Proxima Nova"/>
                <a:ea typeface="Proxima Nova"/>
                <a:cs typeface="Proxima Nova"/>
                <a:sym typeface="Proxima Nova"/>
              </a:rPr>
              <a:t>R v Grant</a:t>
            </a:r>
            <a:r>
              <a:rPr lang="en" sz="1500" dirty="0">
                <a:latin typeface="Proxima Nova"/>
                <a:ea typeface="Proxima Nova"/>
                <a:cs typeface="Proxima Nova"/>
                <a:sym typeface="Proxima Nova"/>
              </a:rPr>
              <a:t>). </a:t>
            </a:r>
          </a:p>
          <a:p>
            <a:pPr lvl="0" algn="l" rtl="0">
              <a:spcBef>
                <a:spcPts val="1200"/>
              </a:spcBef>
              <a:spcAft>
                <a:spcPts val="0"/>
              </a:spcAft>
            </a:pPr>
            <a:r>
              <a:rPr lang="en" sz="1500" dirty="0">
                <a:latin typeface="Proxima Nova"/>
                <a:ea typeface="Proxima Nova"/>
                <a:cs typeface="Proxima Nova"/>
                <a:sym typeface="Proxima Nova"/>
              </a:rPr>
              <a:t>The Court balanced Mr Spencer’s </a:t>
            </a:r>
            <a:r>
              <a:rPr lang="en" sz="1500" i="1" dirty="0">
                <a:latin typeface="Proxima Nova"/>
                <a:ea typeface="Proxima Nova"/>
                <a:cs typeface="Proxima Nova"/>
                <a:sym typeface="Proxima Nova"/>
              </a:rPr>
              <a:t>Charter </a:t>
            </a:r>
            <a:r>
              <a:rPr lang="en" sz="1500" dirty="0">
                <a:latin typeface="Proxima Nova"/>
                <a:ea typeface="Proxima Nova"/>
                <a:cs typeface="Proxima Nova"/>
                <a:sym typeface="Proxima Nova"/>
              </a:rPr>
              <a:t>rights with the public interest:</a:t>
            </a:r>
          </a:p>
          <a:p>
            <a:pPr marL="342900" lvl="8" indent="-342900">
              <a:spcBef>
                <a:spcPts val="1200"/>
              </a:spcBef>
              <a:buFont typeface="Arial"/>
              <a:buAutoNum type="arabicPeriod"/>
            </a:pPr>
            <a:r>
              <a:rPr lang="en" sz="1500" dirty="0">
                <a:latin typeface="Proxima Nova"/>
                <a:ea typeface="Proxima Nova"/>
                <a:cs typeface="Proxima Nova"/>
                <a:sym typeface="Proxima Nova"/>
              </a:rPr>
              <a:t>The Court found that the police reasonably thought they were acting by lawful means, for important law enforcement purposes under </a:t>
            </a:r>
            <a:r>
              <a:rPr lang="en" sz="1500" i="1" dirty="0">
                <a:latin typeface="Proxima Nova"/>
                <a:ea typeface="Proxima Nova"/>
                <a:cs typeface="Proxima Nova"/>
                <a:sym typeface="Proxima Nova"/>
              </a:rPr>
              <a:t>PIPEDA</a:t>
            </a:r>
            <a:r>
              <a:rPr lang="en" sz="1500" dirty="0">
                <a:latin typeface="Proxima Nova"/>
                <a:ea typeface="Proxima Nova"/>
                <a:cs typeface="Proxima Nova"/>
                <a:sym typeface="Proxima Nova"/>
              </a:rPr>
              <a:t> S.7(3)(c.1) (para. 77) </a:t>
            </a:r>
          </a:p>
          <a:p>
            <a:pPr marL="342900" lvl="8" indent="-342900">
              <a:spcBef>
                <a:spcPts val="1200"/>
              </a:spcBef>
              <a:buAutoNum type="arabicPeriod"/>
            </a:pPr>
            <a:r>
              <a:rPr lang="en" sz="1500" dirty="0">
                <a:latin typeface="Proxima Nova"/>
                <a:ea typeface="Proxima Nova"/>
                <a:cs typeface="Proxima Nova"/>
                <a:sym typeface="Proxima Nova"/>
              </a:rPr>
              <a:t>Serious offence and society’s strong interest in adjudication of the case </a:t>
            </a:r>
          </a:p>
          <a:p>
            <a:pPr marL="342900" lvl="8" indent="-342900">
              <a:spcBef>
                <a:spcPts val="1200"/>
              </a:spcBef>
              <a:buAutoNum type="arabicPeriod"/>
            </a:pPr>
            <a:r>
              <a:rPr lang="en" sz="1500" dirty="0">
                <a:latin typeface="Proxima Nova"/>
                <a:ea typeface="Proxima Nova"/>
                <a:cs typeface="Proxima Nova"/>
                <a:sym typeface="Proxima Nova"/>
              </a:rPr>
              <a:t>Court concludes that </a:t>
            </a:r>
            <a:r>
              <a:rPr lang="en" sz="1500" i="1" dirty="0">
                <a:latin typeface="Proxima Nova"/>
                <a:ea typeface="Proxima Nova"/>
                <a:cs typeface="Proxima Nova"/>
                <a:sym typeface="Proxima Nova"/>
              </a:rPr>
              <a:t>excluding</a:t>
            </a:r>
            <a:r>
              <a:rPr lang="en" sz="1500" dirty="0">
                <a:latin typeface="Proxima Nova"/>
                <a:ea typeface="Proxima Nova"/>
                <a:cs typeface="Proxima Nova"/>
                <a:sym typeface="Proxima Nova"/>
              </a:rPr>
              <a:t> the evidence in this case would bring the administration of justice into disrepute. “Society has an interest in seeing a full and fair trial based on reliable evidence, and all the more so for a crime which implicates the safety of children” (para. 80) </a:t>
            </a:r>
          </a:p>
          <a:p>
            <a:pPr lvl="8">
              <a:spcBef>
                <a:spcPts val="1200"/>
              </a:spcBef>
            </a:pPr>
            <a:r>
              <a:rPr lang="en" sz="1500" dirty="0">
                <a:latin typeface="Proxima Nova"/>
                <a:ea typeface="Proxima Nova"/>
                <a:cs typeface="Proxima Nova"/>
                <a:sym typeface="Proxima Nova"/>
              </a:rPr>
              <a:t>The admission of the evidence was upheld.  </a:t>
            </a:r>
            <a:endParaRPr sz="1500" dirty="0">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29"/>
          <p:cNvSpPr txBox="1"/>
          <p:nvPr/>
        </p:nvSpPr>
        <p:spPr>
          <a:xfrm>
            <a:off x="58650" y="0"/>
            <a:ext cx="9144000" cy="215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100" i="1">
                <a:latin typeface="Times New Roman"/>
                <a:ea typeface="Times New Roman"/>
                <a:cs typeface="Times New Roman"/>
                <a:sym typeface="Times New Roman"/>
              </a:rPr>
              <a:t>“The internet raises a host of new and challenging questions about privacy” (para.1)</a:t>
            </a:r>
            <a:r>
              <a:rPr lang="en" sz="1100">
                <a:latin typeface="Times New Roman"/>
                <a:ea typeface="Times New Roman"/>
                <a:cs typeface="Times New Roman"/>
                <a:sym typeface="Times New Roman"/>
              </a:rPr>
              <a:t> </a:t>
            </a:r>
            <a:endParaRPr sz="7000" b="1">
              <a:solidFill>
                <a:srgbClr val="9CF1C3"/>
              </a:solidFill>
            </a:endParaRPr>
          </a:p>
        </p:txBody>
      </p:sp>
      <p:sp>
        <p:nvSpPr>
          <p:cNvPr id="177" name="Google Shape;177;p29"/>
          <p:cNvSpPr txBox="1"/>
          <p:nvPr/>
        </p:nvSpPr>
        <p:spPr>
          <a:xfrm>
            <a:off x="468725" y="-86497"/>
            <a:ext cx="8444753" cy="490900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400" b="1" dirty="0">
                <a:solidFill>
                  <a:schemeClr val="accent6">
                    <a:lumMod val="20000"/>
                    <a:lumOff val="80000"/>
                  </a:schemeClr>
                </a:solidFill>
                <a:latin typeface="Proxima Nova"/>
                <a:ea typeface="Proxima Nova"/>
                <a:cs typeface="Proxima Nova"/>
                <a:sym typeface="Proxima Nova"/>
              </a:rPr>
              <a:t>Key takeaway from</a:t>
            </a:r>
            <a:r>
              <a:rPr lang="en" sz="2400" b="1" i="1" dirty="0">
                <a:solidFill>
                  <a:schemeClr val="accent6">
                    <a:lumMod val="20000"/>
                    <a:lumOff val="80000"/>
                  </a:schemeClr>
                </a:solidFill>
                <a:latin typeface="Proxima Nova"/>
                <a:ea typeface="Proxima Nova"/>
                <a:cs typeface="Proxima Nova"/>
                <a:sym typeface="Proxima Nova"/>
              </a:rPr>
              <a:t> R v Spencer</a:t>
            </a:r>
            <a:r>
              <a:rPr lang="en" sz="2400" b="1" dirty="0">
                <a:solidFill>
                  <a:schemeClr val="accent6">
                    <a:lumMod val="20000"/>
                    <a:lumOff val="80000"/>
                  </a:schemeClr>
                </a:solidFill>
                <a:latin typeface="Proxima Nova"/>
                <a:ea typeface="Proxima Nova"/>
                <a:cs typeface="Proxima Nova"/>
                <a:sym typeface="Proxima Nova"/>
              </a:rPr>
              <a:t> [2014] SCC 43:</a:t>
            </a:r>
            <a:r>
              <a:rPr lang="en" sz="2400" b="1" i="1" dirty="0">
                <a:solidFill>
                  <a:schemeClr val="accent6">
                    <a:lumMod val="20000"/>
                    <a:lumOff val="80000"/>
                  </a:schemeClr>
                </a:solidFill>
                <a:latin typeface="Proxima Nova"/>
                <a:ea typeface="Proxima Nova"/>
                <a:cs typeface="Proxima Nova"/>
                <a:sym typeface="Proxima Nova"/>
              </a:rPr>
              <a:t> </a:t>
            </a:r>
            <a:endParaRPr sz="2400" b="1" i="1" dirty="0">
              <a:solidFill>
                <a:schemeClr val="accent6">
                  <a:lumMod val="20000"/>
                  <a:lumOff val="80000"/>
                </a:schemeClr>
              </a:solidFill>
              <a:latin typeface="Proxima Nova"/>
              <a:ea typeface="Proxima Nova"/>
              <a:cs typeface="Proxima Nova"/>
              <a:sym typeface="Proxima Nova"/>
            </a:endParaRPr>
          </a:p>
          <a:p>
            <a:pPr marL="0" lvl="0" indent="0" algn="l" rtl="0">
              <a:spcAft>
                <a:spcPts val="0"/>
              </a:spcAft>
              <a:buNone/>
            </a:pPr>
            <a:r>
              <a:rPr lang="en" sz="1900" b="1" dirty="0">
                <a:solidFill>
                  <a:schemeClr val="accent6">
                    <a:lumMod val="20000"/>
                    <a:lumOff val="80000"/>
                  </a:schemeClr>
                </a:solidFill>
                <a:latin typeface="Proxima Nova"/>
                <a:ea typeface="Proxima Nova"/>
                <a:cs typeface="Proxima Nova"/>
                <a:sym typeface="Proxima Nova"/>
              </a:rPr>
              <a:t>Anonymity </a:t>
            </a:r>
            <a:r>
              <a:rPr lang="en" sz="1900" dirty="0">
                <a:solidFill>
                  <a:schemeClr val="accent6">
                    <a:lumMod val="20000"/>
                    <a:lumOff val="80000"/>
                  </a:schemeClr>
                </a:solidFill>
                <a:latin typeface="Proxima Nova"/>
                <a:ea typeface="Proxima Nova"/>
                <a:cs typeface="Proxima Nova"/>
                <a:sym typeface="Proxima Nova"/>
              </a:rPr>
              <a:t>is an aspect of </a:t>
            </a:r>
            <a:r>
              <a:rPr lang="en" sz="1900" b="1" dirty="0">
                <a:solidFill>
                  <a:schemeClr val="accent6">
                    <a:lumMod val="20000"/>
                    <a:lumOff val="80000"/>
                  </a:schemeClr>
                </a:solidFill>
                <a:latin typeface="Proxima Nova"/>
                <a:ea typeface="Proxima Nova"/>
                <a:cs typeface="Proxima Nova"/>
                <a:sym typeface="Proxima Nova"/>
              </a:rPr>
              <a:t>informational privacy </a:t>
            </a:r>
            <a:r>
              <a:rPr lang="en" sz="1900" dirty="0">
                <a:solidFill>
                  <a:schemeClr val="accent6">
                    <a:lumMod val="20000"/>
                    <a:lumOff val="80000"/>
                  </a:schemeClr>
                </a:solidFill>
                <a:latin typeface="Proxima Nova"/>
                <a:ea typeface="Proxima Nova"/>
                <a:cs typeface="Proxima Nova"/>
                <a:sym typeface="Proxima Nova"/>
              </a:rPr>
              <a:t>protected by S.8 of the </a:t>
            </a:r>
            <a:r>
              <a:rPr lang="en" sz="1900" i="1" dirty="0">
                <a:solidFill>
                  <a:schemeClr val="accent6">
                    <a:lumMod val="20000"/>
                    <a:lumOff val="80000"/>
                  </a:schemeClr>
                </a:solidFill>
                <a:latin typeface="Proxima Nova"/>
                <a:ea typeface="Proxima Nova"/>
                <a:cs typeface="Proxima Nova"/>
                <a:sym typeface="Proxima Nova"/>
              </a:rPr>
              <a:t>Charter</a:t>
            </a:r>
            <a:r>
              <a:rPr lang="en" sz="1900" dirty="0">
                <a:solidFill>
                  <a:schemeClr val="accent6">
                    <a:lumMod val="20000"/>
                    <a:lumOff val="80000"/>
                  </a:schemeClr>
                </a:solidFill>
                <a:latin typeface="Proxima Nova"/>
                <a:ea typeface="Proxima Nova"/>
                <a:cs typeface="Proxima Nova"/>
                <a:sym typeface="Proxima Nova"/>
              </a:rPr>
              <a:t>. There is a reasonable expectation of privacy in Internet subscriber </a:t>
            </a:r>
            <a:r>
              <a:rPr lang="en" sz="1900" b="1" dirty="0">
                <a:solidFill>
                  <a:schemeClr val="accent6">
                    <a:lumMod val="20000"/>
                    <a:lumOff val="80000"/>
                  </a:schemeClr>
                </a:solidFill>
                <a:latin typeface="Proxima Nova"/>
                <a:ea typeface="Proxima Nova"/>
                <a:cs typeface="Proxima Nova"/>
                <a:sym typeface="Proxima Nova"/>
              </a:rPr>
              <a:t>and usage </a:t>
            </a:r>
            <a:r>
              <a:rPr lang="en" sz="1900" dirty="0">
                <a:solidFill>
                  <a:schemeClr val="accent6">
                    <a:lumMod val="20000"/>
                    <a:lumOff val="80000"/>
                  </a:schemeClr>
                </a:solidFill>
                <a:latin typeface="Proxima Nova"/>
                <a:ea typeface="Proxima Nova"/>
                <a:cs typeface="Proxima Nova"/>
                <a:sym typeface="Proxima Nova"/>
              </a:rPr>
              <a:t>information. Police require lawful authority to obtain subscriber information, as it amounts to a search. </a:t>
            </a:r>
            <a:endParaRPr sz="1900" dirty="0">
              <a:solidFill>
                <a:schemeClr val="accent6">
                  <a:lumMod val="20000"/>
                  <a:lumOff val="80000"/>
                </a:schemeClr>
              </a:solidFill>
              <a:latin typeface="Proxima Nova"/>
              <a:ea typeface="Proxima Nova"/>
              <a:cs typeface="Proxima Nova"/>
              <a:sym typeface="Proxima Nova"/>
            </a:endParaRPr>
          </a:p>
          <a:p>
            <a:pPr marL="0" lvl="0" indent="0" algn="l" rtl="0">
              <a:spcAft>
                <a:spcPts val="0"/>
              </a:spcAft>
              <a:buNone/>
            </a:pPr>
            <a:endParaRPr lang="en-CA" sz="1900" dirty="0">
              <a:solidFill>
                <a:srgbClr val="FCE5CD"/>
              </a:solidFill>
              <a:latin typeface="Proxima Nova"/>
              <a:ea typeface="Proxima Nova"/>
              <a:cs typeface="Proxima Nova"/>
              <a:sym typeface="Proxima Nova"/>
            </a:endParaRPr>
          </a:p>
          <a:p>
            <a:pPr marL="0" lvl="0" indent="0" algn="l" rtl="0">
              <a:spcAft>
                <a:spcPts val="0"/>
              </a:spcAft>
              <a:buNone/>
            </a:pPr>
            <a:endParaRPr lang="en-CA" sz="1900" dirty="0">
              <a:solidFill>
                <a:srgbClr val="FCE5CD"/>
              </a:solidFill>
              <a:latin typeface="Proxima Nova"/>
              <a:ea typeface="Proxima Nova"/>
              <a:cs typeface="Proxima Nova"/>
              <a:sym typeface="Proxima Nova"/>
            </a:endParaRPr>
          </a:p>
          <a:p>
            <a:pPr marL="0" lvl="0" indent="0" algn="l" rtl="0">
              <a:spcAft>
                <a:spcPts val="0"/>
              </a:spcAft>
              <a:buNone/>
            </a:pPr>
            <a:endParaRPr lang="en-CA" sz="1900" dirty="0">
              <a:solidFill>
                <a:srgbClr val="FCE5CD"/>
              </a:solidFill>
              <a:latin typeface="Proxima Nova"/>
              <a:ea typeface="Proxima Nova"/>
              <a:cs typeface="Proxima Nova"/>
              <a:sym typeface="Proxima Nova"/>
            </a:endParaRPr>
          </a:p>
          <a:p>
            <a:pPr marL="0" lvl="0" indent="0" algn="l" rtl="0">
              <a:spcAft>
                <a:spcPts val="0"/>
              </a:spcAft>
              <a:buNone/>
            </a:pPr>
            <a:endParaRPr sz="1900" dirty="0">
              <a:solidFill>
                <a:srgbClr val="FCE5CD"/>
              </a:solidFill>
              <a:latin typeface="Proxima Nova"/>
              <a:ea typeface="Proxima Nova"/>
              <a:cs typeface="Proxima Nova"/>
              <a:sym typeface="Proxima Nova"/>
            </a:endParaRPr>
          </a:p>
          <a:p>
            <a:pPr marL="0" lvl="0" indent="0" algn="l" rtl="0">
              <a:lnSpc>
                <a:spcPct val="115000"/>
              </a:lnSpc>
              <a:spcBef>
                <a:spcPts val="1200"/>
              </a:spcBef>
              <a:spcAft>
                <a:spcPts val="0"/>
              </a:spcAft>
              <a:buNone/>
            </a:pPr>
            <a:endParaRPr sz="1900" dirty="0">
              <a:solidFill>
                <a:srgbClr val="FCE5CD"/>
              </a:solidFill>
              <a:latin typeface="Proxima Nova"/>
              <a:ea typeface="Proxima Nova"/>
              <a:cs typeface="Proxima Nova"/>
              <a:sym typeface="Proxima Nova"/>
            </a:endParaRPr>
          </a:p>
          <a:p>
            <a:pPr marL="0" lvl="0" indent="0" algn="l" rtl="0">
              <a:lnSpc>
                <a:spcPct val="115000"/>
              </a:lnSpc>
              <a:spcBef>
                <a:spcPts val="1200"/>
              </a:spcBef>
              <a:spcAft>
                <a:spcPts val="1200"/>
              </a:spcAft>
              <a:buNone/>
            </a:pPr>
            <a:r>
              <a:rPr lang="en" sz="1900" i="1" dirty="0">
                <a:solidFill>
                  <a:srgbClr val="FCE5CD"/>
                </a:solidFill>
                <a:latin typeface="Proxima Nova"/>
                <a:ea typeface="Proxima Nova"/>
                <a:cs typeface="Proxima Nova"/>
                <a:sym typeface="Proxima Nova"/>
              </a:rPr>
              <a:t>“A reasonable and informed person concerned about the protection of privacy would expect one’s activities on one’s own computer used in one’s own home would be private”- Justice Caldwell, para.27</a:t>
            </a:r>
            <a:r>
              <a:rPr lang="en" sz="1900" dirty="0">
                <a:solidFill>
                  <a:srgbClr val="FCE5CD"/>
                </a:solidFill>
                <a:latin typeface="Proxima Nova"/>
                <a:ea typeface="Proxima Nova"/>
                <a:cs typeface="Proxima Nova"/>
                <a:sym typeface="Proxima Nova"/>
              </a:rPr>
              <a:t> </a:t>
            </a:r>
            <a:endParaRPr sz="3300" b="1" i="1" dirty="0">
              <a:solidFill>
                <a:srgbClr val="FCE5CD"/>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p:nvPr/>
        </p:nvSpPr>
        <p:spPr>
          <a:xfrm>
            <a:off x="58650" y="0"/>
            <a:ext cx="9144000" cy="215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100" i="1">
                <a:latin typeface="Times New Roman"/>
                <a:ea typeface="Times New Roman"/>
                <a:cs typeface="Times New Roman"/>
                <a:sym typeface="Times New Roman"/>
              </a:rPr>
              <a:t>“The internet raises a host of new and challenging questions about privacy” (para.1)</a:t>
            </a:r>
            <a:r>
              <a:rPr lang="en" sz="1100">
                <a:latin typeface="Times New Roman"/>
                <a:ea typeface="Times New Roman"/>
                <a:cs typeface="Times New Roman"/>
                <a:sym typeface="Times New Roman"/>
              </a:rPr>
              <a:t> </a:t>
            </a:r>
            <a:endParaRPr sz="7000" b="1">
              <a:solidFill>
                <a:srgbClr val="9CF1C3"/>
              </a:solidFill>
            </a:endParaRPr>
          </a:p>
        </p:txBody>
      </p:sp>
      <p:sp>
        <p:nvSpPr>
          <p:cNvPr id="66" name="Google Shape;66;p14"/>
          <p:cNvSpPr txBox="1"/>
          <p:nvPr/>
        </p:nvSpPr>
        <p:spPr>
          <a:xfrm>
            <a:off x="798150" y="395675"/>
            <a:ext cx="7665000" cy="1536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2600" b="1" i="1">
                <a:solidFill>
                  <a:srgbClr val="FCE5CD"/>
                </a:solidFill>
                <a:latin typeface="Proxima Nova"/>
                <a:ea typeface="Proxima Nova"/>
                <a:cs typeface="Proxima Nova"/>
                <a:sym typeface="Proxima Nova"/>
              </a:rPr>
              <a:t>“The internet raises a host of new and challenging questions about privacy” </a:t>
            </a:r>
            <a:endParaRPr sz="2600" b="1" i="1">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1200"/>
              </a:spcAft>
              <a:buNone/>
            </a:pPr>
            <a:r>
              <a:rPr lang="en" sz="1800" i="1">
                <a:solidFill>
                  <a:srgbClr val="FCE5CD"/>
                </a:solidFill>
                <a:latin typeface="Proxima Nova"/>
                <a:ea typeface="Proxima Nova"/>
                <a:cs typeface="Proxima Nova"/>
                <a:sym typeface="Proxima Nova"/>
              </a:rPr>
              <a:t>-Justice Cromwell writing for the majority, para.1</a:t>
            </a:r>
            <a:endParaRPr sz="2100">
              <a:solidFill>
                <a:srgbClr val="FCE5CD"/>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1212"/>
        </a:solidFill>
        <a:effectLst/>
      </p:bgPr>
    </p:bg>
    <p:spTree>
      <p:nvGrpSpPr>
        <p:cNvPr id="1" name="Shape 80"/>
        <p:cNvGrpSpPr/>
        <p:nvPr/>
      </p:nvGrpSpPr>
      <p:grpSpPr>
        <a:xfrm>
          <a:off x="0" y="0"/>
          <a:ext cx="0" cy="0"/>
          <a:chOff x="0" y="0"/>
          <a:chExt cx="0" cy="0"/>
        </a:xfrm>
      </p:grpSpPr>
      <p:sp>
        <p:nvSpPr>
          <p:cNvPr id="81" name="Google Shape;81;p16"/>
          <p:cNvSpPr/>
          <p:nvPr/>
        </p:nvSpPr>
        <p:spPr>
          <a:xfrm>
            <a:off x="4847800" y="907950"/>
            <a:ext cx="4021800" cy="3644700"/>
          </a:xfrm>
          <a:prstGeom prst="roundRect">
            <a:avLst>
              <a:gd name="adj" fmla="val 16667"/>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a:solidFill>
                <a:srgbClr val="FFFFFF"/>
              </a:solidFill>
            </a:endParaRPr>
          </a:p>
        </p:txBody>
      </p:sp>
      <p:sp>
        <p:nvSpPr>
          <p:cNvPr id="82" name="Google Shape;82;p16"/>
          <p:cNvSpPr/>
          <p:nvPr/>
        </p:nvSpPr>
        <p:spPr>
          <a:xfrm>
            <a:off x="414650" y="907950"/>
            <a:ext cx="4021800" cy="3537000"/>
          </a:xfrm>
          <a:prstGeom prst="roundRect">
            <a:avLst>
              <a:gd name="adj" fmla="val 16667"/>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a:solidFill>
                <a:srgbClr val="FFFFFF"/>
              </a:solidFill>
            </a:endParaRPr>
          </a:p>
        </p:txBody>
      </p:sp>
      <p:sp>
        <p:nvSpPr>
          <p:cNvPr id="83" name="Google Shape;83;p16"/>
          <p:cNvSpPr txBox="1"/>
          <p:nvPr/>
        </p:nvSpPr>
        <p:spPr>
          <a:xfrm>
            <a:off x="590850" y="1053325"/>
            <a:ext cx="3624300" cy="331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dirty="0">
                <a:solidFill>
                  <a:srgbClr val="FCE5CD"/>
                </a:solidFill>
                <a:latin typeface="Proxima Nova"/>
                <a:ea typeface="Proxima Nova"/>
                <a:cs typeface="Proxima Nova"/>
                <a:sym typeface="Proxima Nova"/>
              </a:rPr>
              <a:t>Canadian </a:t>
            </a:r>
            <a:r>
              <a:rPr lang="en" sz="1800" b="1" i="1" dirty="0">
                <a:solidFill>
                  <a:srgbClr val="FCE5CD"/>
                </a:solidFill>
                <a:latin typeface="Proxima Nova"/>
                <a:ea typeface="Proxima Nova"/>
                <a:cs typeface="Proxima Nova"/>
                <a:sym typeface="Proxima Nova"/>
              </a:rPr>
              <a:t>Charter </a:t>
            </a:r>
            <a:r>
              <a:rPr lang="en" sz="1800" b="1" dirty="0">
                <a:solidFill>
                  <a:srgbClr val="FCE5CD"/>
                </a:solidFill>
                <a:latin typeface="Proxima Nova"/>
                <a:ea typeface="Proxima Nova"/>
                <a:cs typeface="Proxima Nova"/>
                <a:sym typeface="Proxima Nova"/>
              </a:rPr>
              <a:t>s.8 </a:t>
            </a:r>
            <a:endParaRPr sz="1800" b="1" dirty="0">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1600" dirty="0">
                <a:solidFill>
                  <a:srgbClr val="FCE5CD"/>
                </a:solidFill>
                <a:latin typeface="Proxima Nova"/>
                <a:ea typeface="Proxima Nova"/>
                <a:cs typeface="Proxima Nova"/>
                <a:sym typeface="Proxima Nova"/>
              </a:rPr>
              <a:t>Everyone has the right to be secure against unreasonable search or seizure.</a:t>
            </a:r>
            <a:endParaRPr sz="1600" dirty="0">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1600" dirty="0">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1600" dirty="0">
              <a:solidFill>
                <a:srgbClr val="FCE5CD"/>
              </a:solidFill>
              <a:latin typeface="Proxima Nova"/>
              <a:ea typeface="Proxima Nova"/>
              <a:cs typeface="Proxima Nova"/>
              <a:sym typeface="Proxima Nova"/>
            </a:endParaRPr>
          </a:p>
          <a:p>
            <a:pPr marL="0" lvl="0" indent="0" algn="ctr" rtl="0">
              <a:lnSpc>
                <a:spcPct val="100000"/>
              </a:lnSpc>
              <a:spcBef>
                <a:spcPts val="0"/>
              </a:spcBef>
              <a:spcAft>
                <a:spcPts val="0"/>
              </a:spcAft>
              <a:buNone/>
            </a:pPr>
            <a:r>
              <a:rPr lang="en" sz="1800" b="1" dirty="0">
                <a:solidFill>
                  <a:srgbClr val="FCE5CD"/>
                </a:solidFill>
                <a:latin typeface="Proxima Nova"/>
                <a:ea typeface="Proxima Nova"/>
                <a:cs typeface="Proxima Nova"/>
                <a:sym typeface="Proxima Nova"/>
              </a:rPr>
              <a:t>Canadian </a:t>
            </a:r>
            <a:r>
              <a:rPr lang="en" sz="1800" b="1" i="1" dirty="0">
                <a:solidFill>
                  <a:srgbClr val="FCE5CD"/>
                </a:solidFill>
                <a:latin typeface="Proxima Nova"/>
                <a:ea typeface="Proxima Nova"/>
                <a:cs typeface="Proxima Nova"/>
                <a:sym typeface="Proxima Nova"/>
              </a:rPr>
              <a:t>Charter</a:t>
            </a:r>
            <a:r>
              <a:rPr lang="en" sz="1800" b="1" dirty="0">
                <a:solidFill>
                  <a:srgbClr val="FCE5CD"/>
                </a:solidFill>
                <a:latin typeface="Proxima Nova"/>
                <a:ea typeface="Proxima Nova"/>
                <a:cs typeface="Proxima Nova"/>
                <a:sym typeface="Proxima Nova"/>
              </a:rPr>
              <a:t> s.24 </a:t>
            </a:r>
            <a:endParaRPr sz="1800" b="1" dirty="0">
              <a:solidFill>
                <a:srgbClr val="FCE5CD"/>
              </a:solidFill>
              <a:latin typeface="Proxima Nova"/>
              <a:ea typeface="Proxima Nova"/>
              <a:cs typeface="Proxima Nova"/>
              <a:sym typeface="Proxima Nova"/>
            </a:endParaRPr>
          </a:p>
          <a:p>
            <a:pPr marL="0" lvl="0" indent="0" algn="ctr" rtl="0">
              <a:lnSpc>
                <a:spcPct val="100000"/>
              </a:lnSpc>
              <a:spcBef>
                <a:spcPts val="1200"/>
              </a:spcBef>
              <a:spcAft>
                <a:spcPts val="0"/>
              </a:spcAft>
              <a:buNone/>
            </a:pPr>
            <a:r>
              <a:rPr lang="en" sz="1600" dirty="0">
                <a:solidFill>
                  <a:srgbClr val="FCE5CD"/>
                </a:solidFill>
                <a:latin typeface="Proxima Nova"/>
                <a:ea typeface="Proxima Nova"/>
                <a:cs typeface="Proxima Nova"/>
                <a:sym typeface="Proxima Nova"/>
              </a:rPr>
              <a:t>Exclusion of evidence bringing administration of justice into disrepute</a:t>
            </a:r>
            <a:endParaRPr sz="1600" dirty="0">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0"/>
              </a:spcAft>
              <a:buNone/>
            </a:pPr>
            <a:endParaRPr sz="1800" b="1" dirty="0">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1600" dirty="0">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1600" dirty="0">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1600" dirty="0">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dirty="0">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dirty="0">
              <a:solidFill>
                <a:srgbClr val="FCE5CD"/>
              </a:solidFill>
              <a:latin typeface="Proxima Nova"/>
              <a:ea typeface="Proxima Nova"/>
              <a:cs typeface="Proxima Nova"/>
              <a:sym typeface="Proxima Nova"/>
            </a:endParaRPr>
          </a:p>
        </p:txBody>
      </p:sp>
      <p:sp>
        <p:nvSpPr>
          <p:cNvPr id="84" name="Google Shape;84;p16"/>
          <p:cNvSpPr txBox="1"/>
          <p:nvPr/>
        </p:nvSpPr>
        <p:spPr>
          <a:xfrm>
            <a:off x="4990525" y="1129525"/>
            <a:ext cx="3766500" cy="321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i="1">
                <a:solidFill>
                  <a:srgbClr val="FCE5CD"/>
                </a:solidFill>
                <a:latin typeface="Proxima Nova"/>
                <a:ea typeface="Proxima Nova"/>
                <a:cs typeface="Proxima Nova"/>
                <a:sym typeface="Proxima Nova"/>
              </a:rPr>
              <a:t>P</a:t>
            </a:r>
            <a:r>
              <a:rPr lang="en" sz="1700" b="1" i="1">
                <a:solidFill>
                  <a:srgbClr val="FCE5CD"/>
                </a:solidFill>
                <a:latin typeface="Proxima Nova"/>
                <a:ea typeface="Proxima Nova"/>
                <a:cs typeface="Proxima Nova"/>
                <a:sym typeface="Proxima Nova"/>
              </a:rPr>
              <a:t>ersonal Information Protection and Electronic Documents Act </a:t>
            </a:r>
            <a:r>
              <a:rPr lang="en" sz="1700" b="1">
                <a:solidFill>
                  <a:srgbClr val="FCE5CD"/>
                </a:solidFill>
                <a:latin typeface="Proxima Nova"/>
                <a:ea typeface="Proxima Nova"/>
                <a:cs typeface="Proxima Nova"/>
                <a:sym typeface="Proxima Nova"/>
              </a:rPr>
              <a:t>(</a:t>
            </a:r>
            <a:r>
              <a:rPr lang="en" sz="1700" b="1" i="1">
                <a:solidFill>
                  <a:srgbClr val="FCE5CD"/>
                </a:solidFill>
                <a:latin typeface="Proxima Nova"/>
                <a:ea typeface="Proxima Nova"/>
                <a:cs typeface="Proxima Nova"/>
                <a:sym typeface="Proxima Nova"/>
              </a:rPr>
              <a:t>PIPEDA</a:t>
            </a:r>
            <a:r>
              <a:rPr lang="en" sz="1700" b="1">
                <a:solidFill>
                  <a:srgbClr val="FCE5CD"/>
                </a:solidFill>
                <a:latin typeface="Proxima Nova"/>
                <a:ea typeface="Proxima Nova"/>
                <a:cs typeface="Proxima Nova"/>
                <a:sym typeface="Proxima Nova"/>
              </a:rPr>
              <a:t>)</a:t>
            </a:r>
            <a:endParaRPr sz="1700" b="1">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0"/>
              </a:spcAft>
              <a:buNone/>
            </a:pPr>
            <a:r>
              <a:rPr lang="en">
                <a:solidFill>
                  <a:srgbClr val="FCE5CD"/>
                </a:solidFill>
                <a:latin typeface="Proxima Nova"/>
                <a:ea typeface="Proxima Nova"/>
                <a:cs typeface="Proxima Nova"/>
                <a:sym typeface="Proxima Nova"/>
              </a:rPr>
              <a:t>Applies to private-sector organizations across Canada that collect, use or disclose personal information in the course of a</a:t>
            </a:r>
            <a:r>
              <a:rPr lang="en">
                <a:solidFill>
                  <a:srgbClr val="FCE5CD"/>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 </a:t>
            </a:r>
            <a:r>
              <a:rPr lang="en" u="sng">
                <a:solidFill>
                  <a:srgbClr val="FCE5CD"/>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commercial activity</a:t>
            </a:r>
            <a:r>
              <a:rPr lang="en">
                <a:solidFill>
                  <a:srgbClr val="FCE5CD"/>
                </a:solidFill>
                <a:latin typeface="Proxima Nova"/>
                <a:ea typeface="Proxima Nova"/>
                <a:cs typeface="Proxima Nova"/>
                <a:sym typeface="Proxima Nova"/>
              </a:rPr>
              <a:t>.</a:t>
            </a:r>
            <a:endParaRPr>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0"/>
              </a:spcAft>
              <a:buNone/>
            </a:pPr>
            <a:r>
              <a:rPr lang="en">
                <a:solidFill>
                  <a:srgbClr val="FCE5CD"/>
                </a:solidFill>
                <a:latin typeface="Proxima Nova"/>
                <a:ea typeface="Proxima Nova"/>
                <a:cs typeface="Proxima Nova"/>
                <a:sym typeface="Proxima Nova"/>
              </a:rPr>
              <a:t>Personal information can only be used for the purposes for which it was collected. If an organization is going to use it for another purpose, they must obtain consent again.</a:t>
            </a:r>
            <a:endParaRPr>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1200"/>
              </a:spcAft>
              <a:buNone/>
            </a:pPr>
            <a:r>
              <a:rPr lang="en">
                <a:solidFill>
                  <a:srgbClr val="FCE5CD"/>
                </a:solidFill>
                <a:latin typeface="Proxima Nova"/>
                <a:ea typeface="Proxima Nova"/>
                <a:cs typeface="Proxima Nova"/>
                <a:sym typeface="Proxima Nova"/>
              </a:rPr>
              <a:t>-</a:t>
            </a:r>
            <a:r>
              <a:rPr lang="en" i="1">
                <a:solidFill>
                  <a:srgbClr val="FCE5CD"/>
                </a:solidFill>
                <a:latin typeface="Proxima Nova"/>
                <a:ea typeface="Proxima Nova"/>
                <a:cs typeface="Proxima Nova"/>
                <a:sym typeface="Proxima Nova"/>
              </a:rPr>
              <a:t>Office of the Privacy Commissioner</a:t>
            </a:r>
            <a:endParaRPr i="1">
              <a:solidFill>
                <a:srgbClr val="FCE5CD"/>
              </a:solidFill>
              <a:latin typeface="Proxima Nova"/>
              <a:ea typeface="Proxima Nova"/>
              <a:cs typeface="Proxima Nova"/>
              <a:sym typeface="Proxima Nova"/>
            </a:endParaRPr>
          </a:p>
        </p:txBody>
      </p:sp>
      <p:sp>
        <p:nvSpPr>
          <p:cNvPr id="85" name="Google Shape;85;p16"/>
          <p:cNvSpPr txBox="1"/>
          <p:nvPr/>
        </p:nvSpPr>
        <p:spPr>
          <a:xfrm>
            <a:off x="727100" y="28500"/>
            <a:ext cx="7531500" cy="76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i="1">
                <a:solidFill>
                  <a:srgbClr val="FCE5CD"/>
                </a:solidFill>
                <a:latin typeface="Proxima Nova"/>
                <a:ea typeface="Proxima Nova"/>
                <a:cs typeface="Proxima Nova"/>
                <a:sym typeface="Proxima Nova"/>
              </a:rPr>
              <a:t>Relevant Legislation</a:t>
            </a:r>
            <a:endParaRPr sz="2800" b="1" i="1">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2800" b="1">
              <a:solidFill>
                <a:srgbClr val="FFFFFF"/>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1212"/>
        </a:solidFill>
        <a:effectLst/>
      </p:bgPr>
    </p:bg>
    <p:spTree>
      <p:nvGrpSpPr>
        <p:cNvPr id="1" name="Shape 89"/>
        <p:cNvGrpSpPr/>
        <p:nvPr/>
      </p:nvGrpSpPr>
      <p:grpSpPr>
        <a:xfrm>
          <a:off x="0" y="0"/>
          <a:ext cx="0" cy="0"/>
          <a:chOff x="0" y="0"/>
          <a:chExt cx="0" cy="0"/>
        </a:xfrm>
      </p:grpSpPr>
      <p:sp>
        <p:nvSpPr>
          <p:cNvPr id="90" name="Google Shape;90;p17"/>
          <p:cNvSpPr/>
          <p:nvPr/>
        </p:nvSpPr>
        <p:spPr>
          <a:xfrm>
            <a:off x="321800" y="1099050"/>
            <a:ext cx="8547600" cy="3834600"/>
          </a:xfrm>
          <a:prstGeom prst="roundRect">
            <a:avLst>
              <a:gd name="adj" fmla="val 16667"/>
            </a:avLst>
          </a:prstGeom>
          <a:noFill/>
          <a:ln w="28575" cap="flat" cmpd="sng">
            <a:solidFill>
              <a:srgbClr val="36735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a:solidFill>
                <a:srgbClr val="FFFFFF"/>
              </a:solidFill>
            </a:endParaRPr>
          </a:p>
        </p:txBody>
      </p:sp>
      <p:sp>
        <p:nvSpPr>
          <p:cNvPr id="91" name="Google Shape;91;p17"/>
          <p:cNvSpPr txBox="1"/>
          <p:nvPr/>
        </p:nvSpPr>
        <p:spPr>
          <a:xfrm>
            <a:off x="495875" y="1044525"/>
            <a:ext cx="8261400" cy="345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sz="1700" b="1">
              <a:solidFill>
                <a:srgbClr val="FCE5CD"/>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600" b="1">
                <a:solidFill>
                  <a:srgbClr val="FCE5CD"/>
                </a:solidFill>
                <a:latin typeface="Proxima Nova"/>
                <a:ea typeface="Proxima Nova"/>
                <a:cs typeface="Proxima Nova"/>
                <a:sym typeface="Proxima Nova"/>
              </a:rPr>
              <a:t>Disclosure without knowledge or consent</a:t>
            </a:r>
            <a:r>
              <a:rPr lang="en" sz="1600">
                <a:solidFill>
                  <a:srgbClr val="FCE5CD"/>
                </a:solidFill>
                <a:latin typeface="Proxima Nova"/>
                <a:ea typeface="Proxima Nova"/>
                <a:cs typeface="Proxima Nova"/>
                <a:sym typeface="Proxima Nova"/>
              </a:rPr>
              <a:t>: </a:t>
            </a:r>
            <a:r>
              <a:rPr lang="en" sz="1600" b="1">
                <a:solidFill>
                  <a:srgbClr val="FCE5CD"/>
                </a:solidFill>
                <a:latin typeface="Proxima Nova"/>
                <a:ea typeface="Proxima Nova"/>
                <a:cs typeface="Proxima Nova"/>
                <a:sym typeface="Proxima Nova"/>
              </a:rPr>
              <a:t>Section 7 (3)</a:t>
            </a:r>
            <a:r>
              <a:rPr lang="en" sz="1600">
                <a:solidFill>
                  <a:srgbClr val="FCE5CD"/>
                </a:solidFill>
                <a:latin typeface="Proxima Nova"/>
                <a:ea typeface="Proxima Nova"/>
                <a:cs typeface="Proxima Nova"/>
                <a:sym typeface="Proxima Nova"/>
              </a:rPr>
              <a:t> an organization may disclose personal information </a:t>
            </a:r>
            <a:r>
              <a:rPr lang="en" sz="1600" u="sng">
                <a:solidFill>
                  <a:srgbClr val="FCE5CD"/>
                </a:solidFill>
                <a:latin typeface="Proxima Nova"/>
                <a:ea typeface="Proxima Nova"/>
                <a:cs typeface="Proxima Nova"/>
                <a:sym typeface="Proxima Nova"/>
              </a:rPr>
              <a:t>without </a:t>
            </a:r>
            <a:r>
              <a:rPr lang="en" sz="1600">
                <a:solidFill>
                  <a:srgbClr val="FCE5CD"/>
                </a:solidFill>
                <a:latin typeface="Proxima Nova"/>
                <a:ea typeface="Proxima Nova"/>
                <a:cs typeface="Proxima Nova"/>
                <a:sym typeface="Proxima Nova"/>
              </a:rPr>
              <a:t>the knowledge or consent of the individual only if the disclosure is </a:t>
            </a:r>
            <a:endParaRPr sz="1600">
              <a:solidFill>
                <a:srgbClr val="FCE5CD"/>
              </a:solidFill>
              <a:latin typeface="Proxima Nova"/>
              <a:ea typeface="Proxima Nova"/>
              <a:cs typeface="Proxima Nova"/>
              <a:sym typeface="Proxima Nova"/>
            </a:endParaRPr>
          </a:p>
          <a:p>
            <a:pPr marL="457200" lvl="0" indent="-330200" algn="l" rtl="0">
              <a:lnSpc>
                <a:spcPct val="115000"/>
              </a:lnSpc>
              <a:spcBef>
                <a:spcPts val="1200"/>
              </a:spcBef>
              <a:spcAft>
                <a:spcPts val="0"/>
              </a:spcAft>
              <a:buClr>
                <a:srgbClr val="FCE5CD"/>
              </a:buClr>
              <a:buSzPts val="1600"/>
              <a:buFont typeface="Proxima Nova"/>
              <a:buChar char="●"/>
            </a:pPr>
            <a:r>
              <a:rPr lang="en" sz="1600" b="1">
                <a:solidFill>
                  <a:srgbClr val="FCE5CD"/>
                </a:solidFill>
                <a:latin typeface="Proxima Nova"/>
                <a:ea typeface="Proxima Nova"/>
                <a:cs typeface="Proxima Nova"/>
                <a:sym typeface="Proxima Nova"/>
              </a:rPr>
              <a:t>(c.1) </a:t>
            </a:r>
            <a:r>
              <a:rPr lang="en" sz="1600">
                <a:solidFill>
                  <a:srgbClr val="FCE5CD"/>
                </a:solidFill>
                <a:latin typeface="Proxima Nova"/>
                <a:ea typeface="Proxima Nova"/>
                <a:cs typeface="Proxima Nova"/>
                <a:sym typeface="Proxima Nova"/>
              </a:rPr>
              <a:t>made to a government institution or part of a government institution that has made a request for the information, </a:t>
            </a:r>
            <a:r>
              <a:rPr lang="en" sz="1600" u="sng">
                <a:solidFill>
                  <a:srgbClr val="FCE5CD"/>
                </a:solidFill>
                <a:latin typeface="Proxima Nova"/>
                <a:ea typeface="Proxima Nova"/>
                <a:cs typeface="Proxima Nova"/>
                <a:sym typeface="Proxima Nova"/>
              </a:rPr>
              <a:t>identified its </a:t>
            </a:r>
            <a:r>
              <a:rPr lang="en" sz="1600" b="1" u="sng">
                <a:solidFill>
                  <a:srgbClr val="FCE5CD"/>
                </a:solidFill>
                <a:latin typeface="Proxima Nova"/>
                <a:ea typeface="Proxima Nova"/>
                <a:cs typeface="Proxima Nova"/>
                <a:sym typeface="Proxima Nova"/>
              </a:rPr>
              <a:t>lawful authority</a:t>
            </a:r>
            <a:r>
              <a:rPr lang="en" sz="1600" u="sng">
                <a:solidFill>
                  <a:srgbClr val="FCE5CD"/>
                </a:solidFill>
                <a:latin typeface="Proxima Nova"/>
                <a:ea typeface="Proxima Nova"/>
                <a:cs typeface="Proxima Nova"/>
                <a:sym typeface="Proxima Nova"/>
              </a:rPr>
              <a:t> to obtain the information</a:t>
            </a:r>
            <a:r>
              <a:rPr lang="en" sz="1600">
                <a:solidFill>
                  <a:srgbClr val="FCE5CD"/>
                </a:solidFill>
                <a:latin typeface="Proxima Nova"/>
                <a:ea typeface="Proxima Nova"/>
                <a:cs typeface="Proxima Nova"/>
                <a:sym typeface="Proxima Nova"/>
              </a:rPr>
              <a:t> </a:t>
            </a:r>
            <a:r>
              <a:rPr lang="en" sz="1600" b="1" i="1">
                <a:solidFill>
                  <a:srgbClr val="FCE5CD"/>
                </a:solidFill>
                <a:latin typeface="Proxima Nova"/>
                <a:ea typeface="Proxima Nova"/>
                <a:cs typeface="Proxima Nova"/>
                <a:sym typeface="Proxima Nova"/>
              </a:rPr>
              <a:t>and</a:t>
            </a:r>
            <a:r>
              <a:rPr lang="en" sz="1600">
                <a:solidFill>
                  <a:srgbClr val="FCE5CD"/>
                </a:solidFill>
                <a:latin typeface="Proxima Nova"/>
                <a:ea typeface="Proxima Nova"/>
                <a:cs typeface="Proxima Nova"/>
                <a:sym typeface="Proxima Nova"/>
              </a:rPr>
              <a:t> indicated that </a:t>
            </a:r>
            <a:endParaRPr sz="1600">
              <a:solidFill>
                <a:srgbClr val="FCE5CD"/>
              </a:solidFill>
              <a:latin typeface="Proxima Nova"/>
              <a:ea typeface="Proxima Nova"/>
              <a:cs typeface="Proxima Nova"/>
              <a:sym typeface="Proxima Nova"/>
            </a:endParaRPr>
          </a:p>
          <a:p>
            <a:pPr marL="457200" lvl="0" indent="-330200" algn="l" rtl="0">
              <a:lnSpc>
                <a:spcPct val="115000"/>
              </a:lnSpc>
              <a:spcBef>
                <a:spcPts val="0"/>
              </a:spcBef>
              <a:spcAft>
                <a:spcPts val="0"/>
              </a:spcAft>
              <a:buClr>
                <a:srgbClr val="FCE5CD"/>
              </a:buClr>
              <a:buSzPts val="1600"/>
              <a:buFont typeface="Proxima Nova"/>
              <a:buChar char="●"/>
            </a:pPr>
            <a:r>
              <a:rPr lang="en" sz="1600" b="1">
                <a:solidFill>
                  <a:srgbClr val="FCE5CD"/>
                </a:solidFill>
                <a:latin typeface="Proxima Nova"/>
                <a:ea typeface="Proxima Nova"/>
                <a:cs typeface="Proxima Nova"/>
                <a:sym typeface="Proxima Nova"/>
              </a:rPr>
              <a:t>(ii) </a:t>
            </a:r>
            <a:r>
              <a:rPr lang="en" sz="1600" u="sng">
                <a:solidFill>
                  <a:srgbClr val="FCE5CD"/>
                </a:solidFill>
                <a:latin typeface="Proxima Nova"/>
                <a:ea typeface="Proxima Nova"/>
                <a:cs typeface="Proxima Nova"/>
                <a:sym typeface="Proxima Nova"/>
              </a:rPr>
              <a:t>the disclosure is requested for the purpose of enforcing any law</a:t>
            </a:r>
            <a:r>
              <a:rPr lang="en" sz="1600">
                <a:solidFill>
                  <a:srgbClr val="FCE5CD"/>
                </a:solidFill>
                <a:latin typeface="Proxima Nova"/>
                <a:ea typeface="Proxima Nova"/>
                <a:cs typeface="Proxima Nova"/>
                <a:sym typeface="Proxima Nova"/>
              </a:rPr>
              <a:t> of Canada, a province or a foreign jurisdiction, </a:t>
            </a:r>
            <a:r>
              <a:rPr lang="en" sz="1600" u="sng">
                <a:solidFill>
                  <a:srgbClr val="FCE5CD"/>
                </a:solidFill>
                <a:latin typeface="Proxima Nova"/>
                <a:ea typeface="Proxima Nova"/>
                <a:cs typeface="Proxima Nova"/>
                <a:sym typeface="Proxima Nova"/>
              </a:rPr>
              <a:t>carrying out an investigation</a:t>
            </a:r>
            <a:r>
              <a:rPr lang="en" sz="1600">
                <a:solidFill>
                  <a:srgbClr val="FCE5CD"/>
                </a:solidFill>
                <a:latin typeface="Proxima Nova"/>
                <a:ea typeface="Proxima Nova"/>
                <a:cs typeface="Proxima Nova"/>
                <a:sym typeface="Proxima Nova"/>
              </a:rPr>
              <a:t> relating to the enforcement of any such law or </a:t>
            </a:r>
            <a:r>
              <a:rPr lang="en" sz="1600" u="sng">
                <a:solidFill>
                  <a:srgbClr val="FCE5CD"/>
                </a:solidFill>
                <a:latin typeface="Proxima Nova"/>
                <a:ea typeface="Proxima Nova"/>
                <a:cs typeface="Proxima Nova"/>
                <a:sym typeface="Proxima Nova"/>
              </a:rPr>
              <a:t>gathering intelligence</a:t>
            </a:r>
            <a:r>
              <a:rPr lang="en" sz="1600">
                <a:solidFill>
                  <a:srgbClr val="FCE5CD"/>
                </a:solidFill>
                <a:latin typeface="Proxima Nova"/>
                <a:ea typeface="Proxima Nova"/>
                <a:cs typeface="Proxima Nova"/>
                <a:sym typeface="Proxima Nova"/>
              </a:rPr>
              <a:t> for the purpose of enforcing any such law, </a:t>
            </a:r>
            <a:endParaRPr sz="1600">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1200"/>
              </a:spcAft>
              <a:buNone/>
            </a:pPr>
            <a:endParaRPr>
              <a:solidFill>
                <a:srgbClr val="FCE5CD"/>
              </a:solidFill>
              <a:latin typeface="Proxima Nova"/>
              <a:ea typeface="Proxima Nova"/>
              <a:cs typeface="Proxima Nova"/>
              <a:sym typeface="Proxima Nova"/>
            </a:endParaRPr>
          </a:p>
        </p:txBody>
      </p:sp>
      <p:sp>
        <p:nvSpPr>
          <p:cNvPr id="92" name="Google Shape;92;p17"/>
          <p:cNvSpPr txBox="1"/>
          <p:nvPr/>
        </p:nvSpPr>
        <p:spPr>
          <a:xfrm>
            <a:off x="829850" y="110950"/>
            <a:ext cx="7531500" cy="76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i="1">
                <a:solidFill>
                  <a:srgbClr val="FCE5CD"/>
                </a:solidFill>
                <a:latin typeface="Proxima Nova"/>
                <a:ea typeface="Proxima Nova"/>
                <a:cs typeface="Proxima Nova"/>
                <a:sym typeface="Proxima Nova"/>
              </a:rPr>
              <a:t>Personal Information Protection and Electronic Documents Act </a:t>
            </a:r>
            <a:r>
              <a:rPr lang="en" sz="2000" b="1">
                <a:solidFill>
                  <a:srgbClr val="FCE5CD"/>
                </a:solidFill>
                <a:latin typeface="Proxima Nova"/>
                <a:ea typeface="Proxima Nova"/>
                <a:cs typeface="Proxima Nova"/>
                <a:sym typeface="Proxima Nova"/>
              </a:rPr>
              <a:t>(</a:t>
            </a:r>
            <a:r>
              <a:rPr lang="en" sz="2000" b="1" i="1">
                <a:solidFill>
                  <a:srgbClr val="FCE5CD"/>
                </a:solidFill>
                <a:latin typeface="Proxima Nova"/>
                <a:ea typeface="Proxima Nova"/>
                <a:cs typeface="Proxima Nova"/>
                <a:sym typeface="Proxima Nova"/>
              </a:rPr>
              <a:t>PIPEDA</a:t>
            </a:r>
            <a:r>
              <a:rPr lang="en" sz="2000" b="1">
                <a:solidFill>
                  <a:srgbClr val="FCE5CD"/>
                </a:solidFill>
                <a:latin typeface="Proxima Nova"/>
                <a:ea typeface="Proxima Nova"/>
                <a:cs typeface="Proxima Nova"/>
                <a:sym typeface="Proxima Nova"/>
              </a:rPr>
              <a:t>)</a:t>
            </a:r>
            <a:endParaRPr sz="3100" b="1">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3100" b="1">
              <a:solidFill>
                <a:srgbClr val="FFFFFF"/>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3"/>
        <p:cNvGrpSpPr/>
        <p:nvPr/>
      </p:nvGrpSpPr>
      <p:grpSpPr>
        <a:xfrm>
          <a:off x="0" y="0"/>
          <a:ext cx="0" cy="0"/>
          <a:chOff x="0" y="0"/>
          <a:chExt cx="0" cy="0"/>
        </a:xfrm>
      </p:grpSpPr>
      <p:sp>
        <p:nvSpPr>
          <p:cNvPr id="104" name="Google Shape;104;p19"/>
          <p:cNvSpPr/>
          <p:nvPr/>
        </p:nvSpPr>
        <p:spPr>
          <a:xfrm>
            <a:off x="310025" y="1483275"/>
            <a:ext cx="4771500" cy="3312000"/>
          </a:xfrm>
          <a:prstGeom prst="roundRect">
            <a:avLst>
              <a:gd name="adj" fmla="val 16667"/>
            </a:avLst>
          </a:prstGeom>
          <a:noFill/>
          <a:ln w="28575" cap="flat" cmpd="sng">
            <a:solidFill>
              <a:srgbClr val="36735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a:solidFill>
                <a:srgbClr val="FFFFFF"/>
              </a:solidFill>
            </a:endParaRPr>
          </a:p>
        </p:txBody>
      </p:sp>
      <p:sp>
        <p:nvSpPr>
          <p:cNvPr id="105" name="Google Shape;105;p19"/>
          <p:cNvSpPr txBox="1"/>
          <p:nvPr/>
        </p:nvSpPr>
        <p:spPr>
          <a:xfrm>
            <a:off x="495875" y="1530675"/>
            <a:ext cx="4399800" cy="326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600" b="1" i="1" dirty="0">
                <a:solidFill>
                  <a:srgbClr val="FCE5CD"/>
                </a:solidFill>
                <a:latin typeface="Proxima Nova"/>
                <a:ea typeface="Proxima Nova"/>
                <a:cs typeface="Proxima Nova"/>
                <a:sym typeface="Proxima Nova"/>
              </a:rPr>
              <a:t>Everyone has the right to be secure against unreasonable search or seizure.</a:t>
            </a:r>
            <a:r>
              <a:rPr lang="en" sz="1600" dirty="0">
                <a:solidFill>
                  <a:srgbClr val="FCE5CD"/>
                </a:solidFill>
                <a:latin typeface="Proxima Nova"/>
                <a:ea typeface="Proxima Nova"/>
                <a:cs typeface="Proxima Nova"/>
                <a:sym typeface="Proxima Nova"/>
              </a:rPr>
              <a:t>  </a:t>
            </a:r>
            <a:endParaRPr sz="1600" dirty="0">
              <a:solidFill>
                <a:srgbClr val="FCE5CD"/>
              </a:solidFill>
              <a:latin typeface="Proxima Nova"/>
              <a:ea typeface="Proxima Nova"/>
              <a:cs typeface="Proxima Nova"/>
              <a:sym typeface="Proxima Nova"/>
            </a:endParaRPr>
          </a:p>
          <a:p>
            <a:pPr marL="457200" lvl="0" indent="-330200" algn="l" rtl="0">
              <a:lnSpc>
                <a:spcPct val="115000"/>
              </a:lnSpc>
              <a:spcBef>
                <a:spcPts val="1200"/>
              </a:spcBef>
              <a:spcAft>
                <a:spcPts val="0"/>
              </a:spcAft>
              <a:buClr>
                <a:srgbClr val="FCE5CD"/>
              </a:buClr>
              <a:buSzPts val="1600"/>
              <a:buFont typeface="Proxima Nova"/>
              <a:buChar char="●"/>
            </a:pPr>
            <a:r>
              <a:rPr lang="en" sz="1600" dirty="0">
                <a:solidFill>
                  <a:srgbClr val="FCE5CD"/>
                </a:solidFill>
                <a:latin typeface="Proxima Nova"/>
                <a:ea typeface="Proxima Nova"/>
                <a:cs typeface="Proxima Nova"/>
                <a:sym typeface="Proxima Nova"/>
              </a:rPr>
              <a:t>Protects privacy interests </a:t>
            </a:r>
            <a:endParaRPr sz="1600" dirty="0">
              <a:solidFill>
                <a:srgbClr val="FCE5CD"/>
              </a:solidFill>
              <a:latin typeface="Proxima Nova"/>
              <a:ea typeface="Proxima Nova"/>
              <a:cs typeface="Proxima Nova"/>
              <a:sym typeface="Proxima Nova"/>
            </a:endParaRPr>
          </a:p>
          <a:p>
            <a:pPr marL="457200" lvl="0" indent="-330200" algn="l" rtl="0">
              <a:lnSpc>
                <a:spcPct val="115000"/>
              </a:lnSpc>
              <a:spcBef>
                <a:spcPts val="0"/>
              </a:spcBef>
              <a:spcAft>
                <a:spcPts val="0"/>
              </a:spcAft>
              <a:buClr>
                <a:srgbClr val="FCE5CD"/>
              </a:buClr>
              <a:buSzPts val="1600"/>
              <a:buFont typeface="Proxima Nova"/>
              <a:buChar char="●"/>
            </a:pPr>
            <a:r>
              <a:rPr lang="en" sz="1600" dirty="0">
                <a:solidFill>
                  <a:srgbClr val="FCE5CD"/>
                </a:solidFill>
                <a:latin typeface="Proxima Nova"/>
                <a:ea typeface="Proxima Nova"/>
                <a:cs typeface="Proxima Nova"/>
                <a:sym typeface="Proxima Nova"/>
              </a:rPr>
              <a:t>s.8: “emphasizes the protection of privacy as a prerequisite to individual security, self-fulfillment, and autonomy and to the maintenance of a thriving democratic society” (</a:t>
            </a:r>
            <a:r>
              <a:rPr lang="en" sz="1600" i="1" dirty="0">
                <a:solidFill>
                  <a:srgbClr val="FCE5CD"/>
                </a:solidFill>
                <a:latin typeface="Proxima Nova"/>
                <a:ea typeface="Proxima Nova"/>
                <a:cs typeface="Proxima Nova"/>
                <a:sym typeface="Proxima Nova"/>
              </a:rPr>
              <a:t>Spencer</a:t>
            </a:r>
            <a:r>
              <a:rPr lang="en" sz="1600" dirty="0">
                <a:solidFill>
                  <a:srgbClr val="FCE5CD"/>
                </a:solidFill>
                <a:latin typeface="Proxima Nova"/>
                <a:ea typeface="Proxima Nova"/>
                <a:cs typeface="Proxima Nova"/>
                <a:sym typeface="Proxima Nova"/>
              </a:rPr>
              <a:t>, para.15)</a:t>
            </a:r>
            <a:endParaRPr sz="1600" b="1" dirty="0">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1200"/>
              </a:spcAft>
              <a:buNone/>
            </a:pPr>
            <a:endParaRPr sz="1600" dirty="0">
              <a:solidFill>
                <a:srgbClr val="FCE5CD"/>
              </a:solidFill>
              <a:latin typeface="Proxima Nova"/>
              <a:ea typeface="Proxima Nova"/>
              <a:cs typeface="Proxima Nova"/>
              <a:sym typeface="Proxima Nova"/>
            </a:endParaRPr>
          </a:p>
        </p:txBody>
      </p:sp>
      <p:sp>
        <p:nvSpPr>
          <p:cNvPr id="106" name="Google Shape;106;p19"/>
          <p:cNvSpPr txBox="1"/>
          <p:nvPr/>
        </p:nvSpPr>
        <p:spPr>
          <a:xfrm>
            <a:off x="829850" y="263350"/>
            <a:ext cx="7610700" cy="76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i="1">
                <a:solidFill>
                  <a:srgbClr val="FCE5CD"/>
                </a:solidFill>
                <a:latin typeface="Proxima Nova"/>
                <a:ea typeface="Proxima Nova"/>
                <a:cs typeface="Proxima Nova"/>
                <a:sym typeface="Proxima Nova"/>
              </a:rPr>
              <a:t>The Canadian Charter of Rights and Freedoms</a:t>
            </a:r>
            <a:endParaRPr sz="2200" b="1" i="1">
              <a:solidFill>
                <a:srgbClr val="FCE5CD"/>
              </a:solidFill>
              <a:latin typeface="Proxima Nova"/>
              <a:ea typeface="Proxima Nova"/>
              <a:cs typeface="Proxima Nova"/>
              <a:sym typeface="Proxima Nova"/>
            </a:endParaRPr>
          </a:p>
          <a:p>
            <a:pPr marL="0" lvl="0" indent="0" algn="ctr" rtl="0">
              <a:spcBef>
                <a:spcPts val="0"/>
              </a:spcBef>
              <a:spcAft>
                <a:spcPts val="0"/>
              </a:spcAft>
              <a:buNone/>
            </a:pPr>
            <a:r>
              <a:rPr lang="en" sz="2900" b="1">
                <a:solidFill>
                  <a:srgbClr val="FCE5CD"/>
                </a:solidFill>
                <a:latin typeface="Proxima Nova"/>
                <a:ea typeface="Proxima Nova"/>
                <a:cs typeface="Proxima Nova"/>
                <a:sym typeface="Proxima Nova"/>
              </a:rPr>
              <a:t>Section 8</a:t>
            </a:r>
            <a:endParaRPr sz="2900" b="1">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3100" b="1">
              <a:solidFill>
                <a:srgbClr val="FFFFFF"/>
              </a:solidFill>
              <a:latin typeface="Proxima Nova"/>
              <a:ea typeface="Proxima Nova"/>
              <a:cs typeface="Proxima Nova"/>
              <a:sym typeface="Proxima Nova"/>
            </a:endParaRPr>
          </a:p>
        </p:txBody>
      </p:sp>
      <p:pic>
        <p:nvPicPr>
          <p:cNvPr id="107" name="Google Shape;107;p19"/>
          <p:cNvPicPr preferRelativeResize="0"/>
          <p:nvPr/>
        </p:nvPicPr>
        <p:blipFill rotWithShape="1">
          <a:blip r:embed="rId3">
            <a:alphaModFix/>
          </a:blip>
          <a:srcRect t="20838" b="16790"/>
          <a:stretch/>
        </p:blipFill>
        <p:spPr>
          <a:xfrm>
            <a:off x="5328875" y="1461874"/>
            <a:ext cx="3539049" cy="331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1"/>
        <p:cNvGrpSpPr/>
        <p:nvPr/>
      </p:nvGrpSpPr>
      <p:grpSpPr>
        <a:xfrm>
          <a:off x="0" y="0"/>
          <a:ext cx="0" cy="0"/>
          <a:chOff x="0" y="0"/>
          <a:chExt cx="0" cy="0"/>
        </a:xfrm>
      </p:grpSpPr>
      <p:sp>
        <p:nvSpPr>
          <p:cNvPr id="112" name="Google Shape;112;p20"/>
          <p:cNvSpPr/>
          <p:nvPr/>
        </p:nvSpPr>
        <p:spPr>
          <a:xfrm>
            <a:off x="310025" y="1407075"/>
            <a:ext cx="4771500" cy="3312000"/>
          </a:xfrm>
          <a:prstGeom prst="roundRect">
            <a:avLst>
              <a:gd name="adj" fmla="val 16667"/>
            </a:avLst>
          </a:prstGeom>
          <a:noFill/>
          <a:ln w="28575" cap="flat" cmpd="sng">
            <a:solidFill>
              <a:srgbClr val="36735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a:solidFill>
                <a:srgbClr val="FFFFFF"/>
              </a:solidFill>
            </a:endParaRPr>
          </a:p>
        </p:txBody>
      </p:sp>
      <p:sp>
        <p:nvSpPr>
          <p:cNvPr id="113" name="Google Shape;113;p20"/>
          <p:cNvSpPr txBox="1"/>
          <p:nvPr/>
        </p:nvSpPr>
        <p:spPr>
          <a:xfrm>
            <a:off x="495875" y="1378275"/>
            <a:ext cx="4399800" cy="326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800" b="1">
                <a:solidFill>
                  <a:srgbClr val="FCE5CD"/>
                </a:solidFill>
                <a:latin typeface="Proxima Nova"/>
                <a:ea typeface="Proxima Nova"/>
                <a:cs typeface="Proxima Nova"/>
                <a:sym typeface="Proxima Nova"/>
              </a:rPr>
              <a:t> Exclusion of evidence bringing administration of justice into disrepute</a:t>
            </a:r>
            <a:endParaRPr sz="1800" b="1">
              <a:solidFill>
                <a:srgbClr val="FCE5CD"/>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600">
                <a:solidFill>
                  <a:srgbClr val="FCE5CD"/>
                </a:solidFill>
                <a:latin typeface="Proxima Nova"/>
                <a:ea typeface="Proxima Nova"/>
                <a:cs typeface="Proxima Nova"/>
                <a:sym typeface="Proxima Nova"/>
              </a:rPr>
              <a:t>Where a court concludes that evidence was obtained in a manner that infringed or denied any rights or freedoms guaranteed by this Charter, the evidence shall be excluded if it is established that, having regard to all the circumstances, the admission of it in the proceedings </a:t>
            </a:r>
            <a:r>
              <a:rPr lang="en" sz="1600" b="1">
                <a:solidFill>
                  <a:srgbClr val="FCE5CD"/>
                </a:solidFill>
                <a:latin typeface="Proxima Nova"/>
                <a:ea typeface="Proxima Nova"/>
                <a:cs typeface="Proxima Nova"/>
                <a:sym typeface="Proxima Nova"/>
              </a:rPr>
              <a:t>would bring the administration of justice into disrepute. </a:t>
            </a:r>
            <a:endParaRPr sz="1600" b="1">
              <a:solidFill>
                <a:srgbClr val="FCE5CD"/>
              </a:solidFill>
              <a:latin typeface="Proxima Nova"/>
              <a:ea typeface="Proxima Nova"/>
              <a:cs typeface="Proxima Nova"/>
              <a:sym typeface="Proxima Nova"/>
            </a:endParaRPr>
          </a:p>
          <a:p>
            <a:pPr marL="457200" lvl="0" indent="0" algn="l" rtl="0">
              <a:lnSpc>
                <a:spcPct val="115000"/>
              </a:lnSpc>
              <a:spcBef>
                <a:spcPts val="1200"/>
              </a:spcBef>
              <a:spcAft>
                <a:spcPts val="0"/>
              </a:spcAft>
              <a:buNone/>
            </a:pPr>
            <a:endParaRPr sz="1600" b="1" i="1">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1200"/>
              </a:spcAft>
              <a:buNone/>
            </a:pPr>
            <a:endParaRPr sz="1600">
              <a:solidFill>
                <a:srgbClr val="FCE5CD"/>
              </a:solidFill>
              <a:latin typeface="Proxima Nova"/>
              <a:ea typeface="Proxima Nova"/>
              <a:cs typeface="Proxima Nova"/>
              <a:sym typeface="Proxima Nova"/>
            </a:endParaRPr>
          </a:p>
        </p:txBody>
      </p:sp>
      <p:sp>
        <p:nvSpPr>
          <p:cNvPr id="114" name="Google Shape;114;p20"/>
          <p:cNvSpPr txBox="1"/>
          <p:nvPr/>
        </p:nvSpPr>
        <p:spPr>
          <a:xfrm>
            <a:off x="829850" y="263350"/>
            <a:ext cx="7610700" cy="76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i="1">
                <a:solidFill>
                  <a:srgbClr val="FCE5CD"/>
                </a:solidFill>
                <a:latin typeface="Proxima Nova"/>
                <a:ea typeface="Proxima Nova"/>
                <a:cs typeface="Proxima Nova"/>
                <a:sym typeface="Proxima Nova"/>
              </a:rPr>
              <a:t>The Canadian Charter of Rights and Freedoms</a:t>
            </a:r>
            <a:endParaRPr sz="2200" b="1" i="1">
              <a:solidFill>
                <a:srgbClr val="FCE5CD"/>
              </a:solidFill>
              <a:latin typeface="Proxima Nova"/>
              <a:ea typeface="Proxima Nova"/>
              <a:cs typeface="Proxima Nova"/>
              <a:sym typeface="Proxima Nova"/>
            </a:endParaRPr>
          </a:p>
          <a:p>
            <a:pPr marL="0" lvl="0" indent="0" algn="ctr" rtl="0">
              <a:spcBef>
                <a:spcPts val="0"/>
              </a:spcBef>
              <a:spcAft>
                <a:spcPts val="0"/>
              </a:spcAft>
              <a:buNone/>
            </a:pPr>
            <a:r>
              <a:rPr lang="en" sz="2900" b="1">
                <a:solidFill>
                  <a:srgbClr val="FCE5CD"/>
                </a:solidFill>
                <a:latin typeface="Proxima Nova"/>
                <a:ea typeface="Proxima Nova"/>
                <a:cs typeface="Proxima Nova"/>
                <a:sym typeface="Proxima Nova"/>
              </a:rPr>
              <a:t>Section 24</a:t>
            </a:r>
            <a:endParaRPr sz="2900" b="1">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3100" b="1">
              <a:solidFill>
                <a:srgbClr val="FFFFFF"/>
              </a:solidFill>
              <a:latin typeface="Proxima Nova"/>
              <a:ea typeface="Proxima Nova"/>
              <a:cs typeface="Proxima Nova"/>
              <a:sym typeface="Proxima Nova"/>
            </a:endParaRPr>
          </a:p>
        </p:txBody>
      </p:sp>
      <p:pic>
        <p:nvPicPr>
          <p:cNvPr id="115" name="Google Shape;115;p20"/>
          <p:cNvPicPr preferRelativeResize="0"/>
          <p:nvPr/>
        </p:nvPicPr>
        <p:blipFill rotWithShape="1">
          <a:blip r:embed="rId3">
            <a:alphaModFix/>
          </a:blip>
          <a:srcRect t="20838" b="16790"/>
          <a:stretch/>
        </p:blipFill>
        <p:spPr>
          <a:xfrm>
            <a:off x="5328875" y="1461874"/>
            <a:ext cx="3539049" cy="331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1"/>
          <p:cNvSpPr txBox="1"/>
          <p:nvPr/>
        </p:nvSpPr>
        <p:spPr>
          <a:xfrm>
            <a:off x="-126750" y="152575"/>
            <a:ext cx="2815500" cy="76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i="1">
                <a:solidFill>
                  <a:srgbClr val="FCE5CD"/>
                </a:solidFill>
                <a:latin typeface="Proxima Nova"/>
                <a:ea typeface="Proxima Nova"/>
                <a:cs typeface="Proxima Nova"/>
                <a:sym typeface="Proxima Nova"/>
              </a:rPr>
              <a:t>The Facts</a:t>
            </a:r>
            <a:endParaRPr sz="4200" b="1">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3100" b="1">
              <a:solidFill>
                <a:srgbClr val="FFFFFF"/>
              </a:solidFill>
              <a:latin typeface="Proxima Nova"/>
              <a:ea typeface="Proxima Nova"/>
              <a:cs typeface="Proxima Nova"/>
              <a:sym typeface="Proxima Nova"/>
            </a:endParaRPr>
          </a:p>
        </p:txBody>
      </p:sp>
      <p:sp>
        <p:nvSpPr>
          <p:cNvPr id="121" name="Google Shape;121;p21"/>
          <p:cNvSpPr/>
          <p:nvPr/>
        </p:nvSpPr>
        <p:spPr>
          <a:xfrm>
            <a:off x="385050" y="921174"/>
            <a:ext cx="8435400" cy="3996607"/>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txBox="1"/>
          <p:nvPr/>
        </p:nvSpPr>
        <p:spPr>
          <a:xfrm>
            <a:off x="487950" y="776086"/>
            <a:ext cx="8229600" cy="428000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300" dirty="0">
                <a:latin typeface="Proxima Nova"/>
                <a:ea typeface="Proxima Nova"/>
                <a:cs typeface="Proxima Nova"/>
                <a:sym typeface="Proxima Nova"/>
              </a:rPr>
              <a:t>Mr. Spencer, who  lived with his sister. used a computer that was hooked up to an internet account registered in her name. He used LimeWire to download child sexual exploitation material. The Saskatoon police identified an IP address associated with Shaw (ISP) that had downloaded this prohibited material. With only the IP address, the police didn’t know where the computer was or who was using it.</a:t>
            </a:r>
            <a:endParaRPr sz="1300" dirty="0">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300" dirty="0">
                <a:latin typeface="Proxima Nova"/>
                <a:ea typeface="Proxima Nova"/>
                <a:cs typeface="Proxima Nova"/>
                <a:sym typeface="Proxima Nova"/>
              </a:rPr>
              <a:t>To find out the location + dentity of the user, the police wrote a “</a:t>
            </a:r>
            <a:r>
              <a:rPr lang="en" sz="1300" b="1" dirty="0">
                <a:latin typeface="Proxima Nova"/>
                <a:ea typeface="Proxima Nova"/>
                <a:cs typeface="Proxima Nova"/>
                <a:sym typeface="Proxima Nova"/>
              </a:rPr>
              <a:t>law enforcement request</a:t>
            </a:r>
            <a:r>
              <a:rPr lang="en" sz="1300" dirty="0">
                <a:latin typeface="Proxima Nova"/>
                <a:ea typeface="Proxima Nova"/>
                <a:cs typeface="Proxima Nova"/>
                <a:sym typeface="Proxima Nova"/>
              </a:rPr>
              <a:t>” to Shaw to get the subscriber information, including the name, address, and phone number of the customer (claiming it was pursuant to s.7(3)(c.i)(ii) of </a:t>
            </a:r>
            <a:r>
              <a:rPr lang="en" sz="1300" i="1" dirty="0">
                <a:latin typeface="Proxima Nova"/>
                <a:ea typeface="Proxima Nova"/>
                <a:cs typeface="Proxima Nova"/>
                <a:sym typeface="Proxima Nova"/>
              </a:rPr>
              <a:t>PIPEDA</a:t>
            </a:r>
            <a:r>
              <a:rPr lang="en" sz="1300" dirty="0">
                <a:latin typeface="Proxima Nova"/>
                <a:ea typeface="Proxima Nova"/>
                <a:cs typeface="Proxima Nova"/>
                <a:sym typeface="Proxima Nova"/>
              </a:rPr>
              <a:t>)</a:t>
            </a:r>
            <a:r>
              <a:rPr lang="en" sz="1300" i="1" dirty="0">
                <a:latin typeface="Proxima Nova"/>
                <a:ea typeface="Proxima Nova"/>
                <a:cs typeface="Proxima Nova"/>
                <a:sym typeface="Proxima Nova"/>
              </a:rPr>
              <a:t>. </a:t>
            </a:r>
            <a:r>
              <a:rPr lang="en" sz="1300" u="sng" dirty="0">
                <a:latin typeface="Proxima Nova"/>
                <a:ea typeface="Proxima Nova"/>
                <a:cs typeface="Proxima Nova"/>
                <a:sym typeface="Proxima Nova"/>
              </a:rPr>
              <a:t>The police didn’t have nor did they try to obtain prior judicial authorization</a:t>
            </a:r>
            <a:r>
              <a:rPr lang="en" sz="1300" dirty="0">
                <a:latin typeface="Proxima Nova"/>
                <a:ea typeface="Proxima Nova"/>
                <a:cs typeface="Proxima Nova"/>
                <a:sym typeface="Proxima Nova"/>
              </a:rPr>
              <a:t>.</a:t>
            </a:r>
            <a:endParaRPr sz="1300" dirty="0">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300" dirty="0">
                <a:latin typeface="Proxima Nova"/>
                <a:ea typeface="Proxima Nova"/>
                <a:cs typeface="Proxima Nova"/>
                <a:sym typeface="Proxima Nova"/>
              </a:rPr>
              <a:t>Shaw complied, provided the subscriber info for Mr. Spencer’s sister. With this information, the police obtained a warrant to search her house; they seized Mr. Spencer’s computer. On it they found prohibited material. </a:t>
            </a:r>
          </a:p>
          <a:p>
            <a:pPr marL="0" lvl="0" indent="0" algn="l" rtl="0">
              <a:lnSpc>
                <a:spcPct val="115000"/>
              </a:lnSpc>
              <a:spcBef>
                <a:spcPts val="1200"/>
              </a:spcBef>
              <a:spcAft>
                <a:spcPts val="0"/>
              </a:spcAft>
              <a:buNone/>
            </a:pPr>
            <a:r>
              <a:rPr lang="en" sz="1300" dirty="0">
                <a:latin typeface="Proxima Nova"/>
                <a:ea typeface="Proxima Nova"/>
                <a:cs typeface="Proxima Nova"/>
                <a:sym typeface="Proxima Nova"/>
              </a:rPr>
              <a:t>Mr. Spencer was charged with possessing and making available this prohibited material. He </a:t>
            </a:r>
            <a:r>
              <a:rPr lang="en-CA" sz="1300" dirty="0">
                <a:latin typeface="Proxima Nova"/>
                <a:ea typeface="Proxima Nova"/>
                <a:cs typeface="Proxima Nova"/>
                <a:sym typeface="Proxima Nova"/>
              </a:rPr>
              <a:t>tried to have the evidence from his computer excluded, arguing that the request for the subscriber information amounted to a search and that it was unreasonable as the police had not identified a lawful authority. He claimed evidence should be excluded per </a:t>
            </a:r>
            <a:r>
              <a:rPr lang="en-CA" sz="1300" b="1" dirty="0">
                <a:latin typeface="Proxima Nova"/>
                <a:ea typeface="Proxima Nova"/>
                <a:cs typeface="Proxima Nova"/>
                <a:sym typeface="Proxima Nova"/>
              </a:rPr>
              <a:t>Section 24(2). </a:t>
            </a:r>
          </a:p>
          <a:p>
            <a:pPr marL="0" lvl="0" indent="0" algn="l" rtl="0">
              <a:lnSpc>
                <a:spcPct val="115000"/>
              </a:lnSpc>
              <a:spcBef>
                <a:spcPts val="1200"/>
              </a:spcBef>
              <a:spcAft>
                <a:spcPts val="0"/>
              </a:spcAft>
              <a:buNone/>
            </a:pPr>
            <a:r>
              <a:rPr lang="en-CA" sz="1300" dirty="0">
                <a:latin typeface="Proxima Nova"/>
                <a:ea typeface="Proxima Nova"/>
                <a:cs typeface="Proxima Nova"/>
                <a:sym typeface="Proxima Nova"/>
              </a:rPr>
              <a:t>Trial and CoA: both ruled that the request did not amount to a search.</a:t>
            </a:r>
          </a:p>
          <a:p>
            <a:pPr marL="0" lvl="0" indent="0" algn="l" rtl="0">
              <a:lnSpc>
                <a:spcPct val="115000"/>
              </a:lnSpc>
              <a:spcBef>
                <a:spcPts val="1200"/>
              </a:spcBef>
              <a:spcAft>
                <a:spcPts val="0"/>
              </a:spcAft>
              <a:buNone/>
            </a:pPr>
            <a:endParaRPr sz="1300" dirty="0">
              <a:latin typeface="Proxima Nova"/>
              <a:ea typeface="Proxima Nova"/>
              <a:cs typeface="Proxima Nova"/>
              <a:sym typeface="Proxima Nova"/>
            </a:endParaRPr>
          </a:p>
          <a:p>
            <a:pPr marL="0" lvl="0" indent="0" algn="l" rtl="0">
              <a:lnSpc>
                <a:spcPct val="115000"/>
              </a:lnSpc>
              <a:spcBef>
                <a:spcPts val="1200"/>
              </a:spcBef>
              <a:spcAft>
                <a:spcPts val="0"/>
              </a:spcAft>
              <a:buNone/>
            </a:pPr>
            <a:endParaRPr sz="1200" b="1" dirty="0">
              <a:latin typeface="Proxima Nova"/>
              <a:ea typeface="Proxima Nova"/>
              <a:cs typeface="Proxima Nova"/>
              <a:sym typeface="Proxima Nova"/>
            </a:endParaRPr>
          </a:p>
          <a:p>
            <a:pPr marL="457200" lvl="0" indent="0" algn="l" rtl="0">
              <a:lnSpc>
                <a:spcPct val="115000"/>
              </a:lnSpc>
              <a:spcBef>
                <a:spcPts val="1200"/>
              </a:spcBef>
              <a:spcAft>
                <a:spcPts val="0"/>
              </a:spcAft>
              <a:buNone/>
            </a:pPr>
            <a:endParaRPr sz="1200" b="1" i="1" dirty="0">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1200"/>
              </a:spcAft>
              <a:buNone/>
            </a:pPr>
            <a:endParaRPr sz="1200" dirty="0">
              <a:solidFill>
                <a:srgbClr val="FCE5CD"/>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3"/>
          <p:cNvSpPr txBox="1"/>
          <p:nvPr/>
        </p:nvSpPr>
        <p:spPr>
          <a:xfrm>
            <a:off x="559050" y="152575"/>
            <a:ext cx="2815500" cy="7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b="1" i="1">
                <a:solidFill>
                  <a:srgbClr val="FCE5CD"/>
                </a:solidFill>
                <a:latin typeface="Proxima Nova"/>
                <a:ea typeface="Proxima Nova"/>
                <a:cs typeface="Proxima Nova"/>
                <a:sym typeface="Proxima Nova"/>
              </a:rPr>
              <a:t>Issues</a:t>
            </a:r>
            <a:endParaRPr sz="4200" b="1">
              <a:solidFill>
                <a:srgbClr val="FCE5CD"/>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sz="3100" b="1">
              <a:solidFill>
                <a:srgbClr val="FFFFFF"/>
              </a:solidFill>
              <a:latin typeface="Proxima Nova"/>
              <a:ea typeface="Proxima Nova"/>
              <a:cs typeface="Proxima Nova"/>
              <a:sym typeface="Proxima Nova"/>
            </a:endParaRPr>
          </a:p>
        </p:txBody>
      </p:sp>
      <p:sp>
        <p:nvSpPr>
          <p:cNvPr id="135" name="Google Shape;135;p23"/>
          <p:cNvSpPr/>
          <p:nvPr/>
        </p:nvSpPr>
        <p:spPr>
          <a:xfrm>
            <a:off x="1334675" y="1107675"/>
            <a:ext cx="6219600" cy="3671700"/>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txBox="1"/>
          <p:nvPr/>
        </p:nvSpPr>
        <p:spPr>
          <a:xfrm>
            <a:off x="1477100" y="1012875"/>
            <a:ext cx="5919300" cy="353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600" b="1" dirty="0">
                <a:latin typeface="Proxima Nova"/>
                <a:ea typeface="Proxima Nova"/>
                <a:cs typeface="Proxima Nova"/>
                <a:sym typeface="Proxima Nova"/>
              </a:rPr>
              <a:t>Relevant for today’s class:</a:t>
            </a:r>
            <a:r>
              <a:rPr lang="en" sz="1600" dirty="0">
                <a:latin typeface="Proxima Nova"/>
                <a:ea typeface="Proxima Nova"/>
                <a:cs typeface="Proxima Nova"/>
                <a:sym typeface="Proxima Nova"/>
              </a:rPr>
              <a:t> </a:t>
            </a:r>
            <a:endParaRPr sz="1600" dirty="0">
              <a:latin typeface="Proxima Nova"/>
              <a:ea typeface="Proxima Nova"/>
              <a:cs typeface="Proxima Nova"/>
              <a:sym typeface="Proxima Nova"/>
            </a:endParaRPr>
          </a:p>
          <a:p>
            <a:pPr marL="685800" lvl="0" indent="-330200" algn="l" rtl="0">
              <a:lnSpc>
                <a:spcPct val="115000"/>
              </a:lnSpc>
              <a:spcBef>
                <a:spcPts val="1200"/>
              </a:spcBef>
              <a:spcAft>
                <a:spcPts val="0"/>
              </a:spcAft>
              <a:buSzPts val="1600"/>
              <a:buFont typeface="Times New Roman"/>
              <a:buAutoNum type="arabicPeriod"/>
            </a:pPr>
            <a:r>
              <a:rPr lang="en" sz="1600" b="1" dirty="0">
                <a:latin typeface="Proxima Nova"/>
                <a:ea typeface="Proxima Nova"/>
                <a:cs typeface="Proxima Nova"/>
                <a:sym typeface="Proxima Nova"/>
              </a:rPr>
              <a:t>Did the police obtaining subscriber information matching the IP address from the ISP constitute a search? Yes.</a:t>
            </a:r>
            <a:r>
              <a:rPr lang="en" sz="1600" dirty="0">
                <a:latin typeface="Proxima Nova"/>
                <a:ea typeface="Proxima Nova"/>
                <a:cs typeface="Proxima Nova"/>
                <a:sym typeface="Proxima Nova"/>
              </a:rPr>
              <a:t> </a:t>
            </a:r>
            <a:endParaRPr sz="1600" dirty="0">
              <a:latin typeface="Proxima Nova"/>
              <a:ea typeface="Proxima Nova"/>
              <a:cs typeface="Proxima Nova"/>
              <a:sym typeface="Proxima Nova"/>
            </a:endParaRPr>
          </a:p>
          <a:p>
            <a:pPr marL="685800" lvl="0" indent="-330200" algn="l" rtl="0">
              <a:lnSpc>
                <a:spcPct val="115000"/>
              </a:lnSpc>
              <a:spcBef>
                <a:spcPts val="0"/>
              </a:spcBef>
              <a:spcAft>
                <a:spcPts val="0"/>
              </a:spcAft>
              <a:buSzPts val="1600"/>
              <a:buFont typeface="Times New Roman"/>
              <a:buAutoNum type="arabicPeriod" startAt="2"/>
            </a:pPr>
            <a:r>
              <a:rPr lang="en" sz="1600" b="1" dirty="0">
                <a:latin typeface="Proxima Nova"/>
                <a:ea typeface="Proxima Nova"/>
                <a:cs typeface="Proxima Nova"/>
                <a:sym typeface="Proxima Nova"/>
              </a:rPr>
              <a:t>If so, was the search authorized by law? No.</a:t>
            </a:r>
            <a:r>
              <a:rPr lang="en" sz="1600" dirty="0">
                <a:latin typeface="Proxima Nova"/>
                <a:ea typeface="Proxima Nova"/>
                <a:cs typeface="Proxima Nova"/>
                <a:sym typeface="Proxima Nova"/>
              </a:rPr>
              <a:t> </a:t>
            </a:r>
            <a:endParaRPr sz="1600" dirty="0">
              <a:latin typeface="Proxima Nova"/>
              <a:ea typeface="Proxima Nova"/>
              <a:cs typeface="Proxima Nova"/>
              <a:sym typeface="Proxima Nova"/>
            </a:endParaRPr>
          </a:p>
          <a:p>
            <a:pPr marL="685800" lvl="0" indent="-330200" algn="l" rtl="0">
              <a:lnSpc>
                <a:spcPct val="115000"/>
              </a:lnSpc>
              <a:spcBef>
                <a:spcPts val="0"/>
              </a:spcBef>
              <a:spcAft>
                <a:spcPts val="0"/>
              </a:spcAft>
              <a:buSzPts val="1600"/>
              <a:buFont typeface="Times New Roman"/>
              <a:buAutoNum type="arabicPeriod" startAt="3"/>
            </a:pPr>
            <a:r>
              <a:rPr lang="en" sz="1600" b="1" dirty="0">
                <a:latin typeface="Proxima Nova"/>
                <a:ea typeface="Proxima Nova"/>
                <a:cs typeface="Proxima Nova"/>
                <a:sym typeface="Proxima Nova"/>
              </a:rPr>
              <a:t>If not, should the evidence obtained as a result be </a:t>
            </a:r>
            <a:r>
              <a:rPr lang="en" sz="1500" b="1" dirty="0">
                <a:latin typeface="Proxima Nova"/>
                <a:ea typeface="Proxima Nova"/>
                <a:cs typeface="Proxima Nova"/>
                <a:sym typeface="Proxima Nova"/>
              </a:rPr>
              <a:t>excluded? No</a:t>
            </a:r>
            <a:r>
              <a:rPr lang="en" sz="1500" dirty="0">
                <a:latin typeface="Proxima Nova"/>
                <a:ea typeface="Proxima Nova"/>
                <a:cs typeface="Proxima Nova"/>
                <a:sym typeface="Proxima Nova"/>
              </a:rPr>
              <a:t>.  </a:t>
            </a:r>
            <a:endParaRPr sz="1500" dirty="0">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500" dirty="0">
                <a:latin typeface="Proxima Nova"/>
                <a:ea typeface="Proxima Nova"/>
                <a:cs typeface="Proxima Nova"/>
                <a:sym typeface="Proxima Nova"/>
              </a:rPr>
              <a:t>Other:  4. Did the trial judge err with respect to the fault element of the “making available” offence? Yes. Upholds order for new trial. (Analysis of the fault element for the offence under s.163.1(3) CC)</a:t>
            </a:r>
            <a:endParaRPr sz="1500" dirty="0">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500" b="1" dirty="0">
                <a:latin typeface="Proxima Nova"/>
                <a:ea typeface="Proxima Nova"/>
                <a:cs typeface="Proxima Nova"/>
                <a:sym typeface="Proxima Nova"/>
              </a:rPr>
              <a:t>Held: </a:t>
            </a:r>
            <a:r>
              <a:rPr lang="en" sz="1500" dirty="0">
                <a:latin typeface="Proxima Nova"/>
                <a:ea typeface="Proxima Nova"/>
                <a:cs typeface="Proxima Nova"/>
                <a:sym typeface="Proxima Nova"/>
              </a:rPr>
              <a:t>Spencer’s appeal was dismissed, order for a new trial affirmed.   </a:t>
            </a:r>
            <a:endParaRPr sz="1500" dirty="0">
              <a:latin typeface="Proxima Nova"/>
              <a:ea typeface="Proxima Nova"/>
              <a:cs typeface="Proxima Nova"/>
              <a:sym typeface="Proxima Nova"/>
            </a:endParaRPr>
          </a:p>
          <a:p>
            <a:pPr marL="0" lvl="0" indent="0" algn="l" rtl="0">
              <a:lnSpc>
                <a:spcPct val="115000"/>
              </a:lnSpc>
              <a:spcBef>
                <a:spcPts val="1200"/>
              </a:spcBef>
              <a:spcAft>
                <a:spcPts val="0"/>
              </a:spcAft>
              <a:buNone/>
            </a:pPr>
            <a:endParaRPr b="1" dirty="0">
              <a:latin typeface="Proxima Nova"/>
              <a:ea typeface="Proxima Nova"/>
              <a:cs typeface="Proxima Nova"/>
              <a:sym typeface="Proxima Nova"/>
            </a:endParaRPr>
          </a:p>
          <a:p>
            <a:pPr marL="457200" lvl="0" indent="0" algn="l" rtl="0">
              <a:lnSpc>
                <a:spcPct val="115000"/>
              </a:lnSpc>
              <a:spcBef>
                <a:spcPts val="1200"/>
              </a:spcBef>
              <a:spcAft>
                <a:spcPts val="0"/>
              </a:spcAft>
              <a:buNone/>
            </a:pPr>
            <a:endParaRPr b="1" i="1" dirty="0">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1200"/>
              </a:spcAft>
              <a:buNone/>
            </a:pPr>
            <a:endParaRPr dirty="0">
              <a:solidFill>
                <a:srgbClr val="FCE5CD"/>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4"/>
          <p:cNvSpPr txBox="1"/>
          <p:nvPr/>
        </p:nvSpPr>
        <p:spPr>
          <a:xfrm>
            <a:off x="254250" y="152575"/>
            <a:ext cx="7933200" cy="7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b="1" i="1">
                <a:solidFill>
                  <a:srgbClr val="FCE5CD"/>
                </a:solidFill>
                <a:latin typeface="Proxima Nova"/>
                <a:ea typeface="Proxima Nova"/>
                <a:cs typeface="Proxima Nova"/>
                <a:sym typeface="Proxima Nova"/>
              </a:rPr>
              <a:t>Issue 1: Was it a search? </a:t>
            </a:r>
            <a:endParaRPr sz="3100" b="1">
              <a:solidFill>
                <a:srgbClr val="FFFFFF"/>
              </a:solidFill>
              <a:latin typeface="Proxima Nova"/>
              <a:ea typeface="Proxima Nova"/>
              <a:cs typeface="Proxima Nova"/>
              <a:sym typeface="Proxima Nova"/>
            </a:endParaRPr>
          </a:p>
        </p:txBody>
      </p:sp>
      <p:sp>
        <p:nvSpPr>
          <p:cNvPr id="142" name="Google Shape;142;p24"/>
          <p:cNvSpPr/>
          <p:nvPr/>
        </p:nvSpPr>
        <p:spPr>
          <a:xfrm>
            <a:off x="385175" y="921175"/>
            <a:ext cx="8435400" cy="4095600"/>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txBox="1"/>
          <p:nvPr/>
        </p:nvSpPr>
        <p:spPr>
          <a:xfrm>
            <a:off x="590850" y="1123650"/>
            <a:ext cx="8229600" cy="34401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1200"/>
              </a:spcBef>
              <a:spcAft>
                <a:spcPts val="0"/>
              </a:spcAft>
              <a:buSzPts val="1400"/>
              <a:buFont typeface="Proxima Nova"/>
              <a:buAutoNum type="arabicPeriod"/>
            </a:pPr>
            <a:r>
              <a:rPr lang="en" sz="1600" b="1" dirty="0">
                <a:latin typeface="Proxima Nova"/>
                <a:ea typeface="Proxima Nova"/>
                <a:cs typeface="Proxima Nova"/>
                <a:sym typeface="Proxima Nova"/>
              </a:rPr>
              <a:t>Was it a search? </a:t>
            </a:r>
            <a:r>
              <a:rPr lang="en" sz="1600" dirty="0">
                <a:latin typeface="Proxima Nova"/>
                <a:ea typeface="Proxima Nova"/>
                <a:cs typeface="Proxima Nova"/>
                <a:sym typeface="Proxima Nova"/>
              </a:rPr>
              <a:t>All comes down to whether Mr. Spencer had a reasonable expectation of privacy in the information provided to the police by Shaw.</a:t>
            </a:r>
            <a:endParaRPr sz="1600" b="1" dirty="0">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600" dirty="0">
                <a:latin typeface="Proxima Nova"/>
                <a:ea typeface="Proxima Nova"/>
                <a:cs typeface="Proxima Nova"/>
                <a:sym typeface="Proxima Nova"/>
              </a:rPr>
              <a:t>“The police request to Shaw for subscriber information corresponding to specifically observed, </a:t>
            </a:r>
            <a:r>
              <a:rPr lang="en" sz="1600" b="1" dirty="0">
                <a:latin typeface="Proxima Nova"/>
                <a:ea typeface="Proxima Nova"/>
                <a:cs typeface="Proxima Nova"/>
                <a:sym typeface="Proxima Nova"/>
              </a:rPr>
              <a:t>anonymous</a:t>
            </a:r>
            <a:r>
              <a:rPr lang="en" sz="1600" dirty="0">
                <a:latin typeface="Proxima Nova"/>
                <a:ea typeface="Proxima Nova"/>
                <a:cs typeface="Proxima Nova"/>
                <a:sym typeface="Proxima Nova"/>
              </a:rPr>
              <a:t> </a:t>
            </a:r>
            <a:r>
              <a:rPr lang="en" sz="1600" b="1" dirty="0">
                <a:latin typeface="Proxima Nova"/>
                <a:ea typeface="Proxima Nova"/>
                <a:cs typeface="Proxima Nova"/>
                <a:sym typeface="Proxima Nova"/>
              </a:rPr>
              <a:t>Internet activity </a:t>
            </a:r>
            <a:r>
              <a:rPr lang="en" sz="1600" dirty="0">
                <a:latin typeface="Proxima Nova"/>
                <a:ea typeface="Proxima Nova"/>
                <a:cs typeface="Proxima Nova"/>
                <a:sym typeface="Proxima Nova"/>
              </a:rPr>
              <a:t>engages a </a:t>
            </a:r>
            <a:r>
              <a:rPr lang="en" sz="1600" b="1" dirty="0">
                <a:latin typeface="Proxima Nova"/>
                <a:ea typeface="Proxima Nova"/>
                <a:cs typeface="Proxima Nova"/>
                <a:sym typeface="Proxima Nova"/>
              </a:rPr>
              <a:t>high level of informational privacy</a:t>
            </a:r>
            <a:r>
              <a:rPr lang="en" sz="1600" dirty="0">
                <a:latin typeface="Proxima Nova"/>
                <a:ea typeface="Proxima Nova"/>
                <a:cs typeface="Proxima Nova"/>
                <a:sym typeface="Proxima Nova"/>
              </a:rPr>
              <a:t>” (para. 51)</a:t>
            </a:r>
            <a:endParaRPr sz="1600" dirty="0">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600" dirty="0">
                <a:latin typeface="Proxima Nova"/>
                <a:ea typeface="Proxima Nova"/>
                <a:cs typeface="Proxima Nova"/>
                <a:sym typeface="Proxima Nova"/>
              </a:rPr>
              <a:t>This analysis is contextual: must look at the totality of the circumstances (</a:t>
            </a:r>
            <a:r>
              <a:rPr lang="en" sz="1600" i="1" dirty="0">
                <a:latin typeface="Proxima Nova"/>
                <a:ea typeface="Proxima Nova"/>
                <a:cs typeface="Proxima Nova"/>
                <a:sym typeface="Proxima Nova"/>
              </a:rPr>
              <a:t>Ward</a:t>
            </a:r>
            <a:r>
              <a:rPr lang="en" sz="1600" dirty="0">
                <a:latin typeface="Proxima Nova"/>
                <a:ea typeface="Proxima Nova"/>
                <a:cs typeface="Proxima Nova"/>
                <a:sym typeface="Proxima Nova"/>
              </a:rPr>
              <a:t>). </a:t>
            </a:r>
            <a:endParaRPr lang="en" sz="1600" b="1" dirty="0">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600" b="1" dirty="0">
                <a:latin typeface="Proxima Nova"/>
                <a:ea typeface="Proxima Nova"/>
                <a:cs typeface="Proxima Nova"/>
                <a:sym typeface="Proxima Nova"/>
              </a:rPr>
              <a:t>Standard: This is determined according to the standard of the reasonable and informed person who is concerned about the long-term consequences of government action for the protection of privacy (</a:t>
            </a:r>
            <a:r>
              <a:rPr lang="en" sz="1600" b="1" i="1" dirty="0">
                <a:latin typeface="Proxima Nova"/>
                <a:ea typeface="Proxima Nova"/>
                <a:cs typeface="Proxima Nova"/>
                <a:sym typeface="Proxima Nova"/>
              </a:rPr>
              <a:t>Patrick</a:t>
            </a:r>
            <a:r>
              <a:rPr lang="en" sz="1600" b="1" dirty="0">
                <a:latin typeface="Proxima Nova"/>
                <a:ea typeface="Proxima Nova"/>
                <a:cs typeface="Proxima Nova"/>
                <a:sym typeface="Proxima Nova"/>
              </a:rPr>
              <a:t>).  </a:t>
            </a:r>
            <a:endParaRPr sz="1600" b="1" dirty="0">
              <a:latin typeface="Proxima Nova"/>
              <a:ea typeface="Proxima Nova"/>
              <a:cs typeface="Proxima Nova"/>
              <a:sym typeface="Proxima Nova"/>
            </a:endParaRPr>
          </a:p>
          <a:p>
            <a:pPr marL="0" lvl="0" indent="0" algn="l" rtl="0">
              <a:lnSpc>
                <a:spcPct val="115000"/>
              </a:lnSpc>
              <a:spcBef>
                <a:spcPts val="1200"/>
              </a:spcBef>
              <a:spcAft>
                <a:spcPts val="0"/>
              </a:spcAft>
              <a:buNone/>
            </a:pPr>
            <a:endParaRPr sz="1600" dirty="0">
              <a:latin typeface="Proxima Nova"/>
              <a:ea typeface="Proxima Nova"/>
              <a:cs typeface="Proxima Nova"/>
              <a:sym typeface="Proxima Nova"/>
            </a:endParaRPr>
          </a:p>
          <a:p>
            <a:pPr marL="0" lvl="0" indent="0" algn="l" rtl="0">
              <a:lnSpc>
                <a:spcPct val="115000"/>
              </a:lnSpc>
              <a:spcBef>
                <a:spcPts val="1200"/>
              </a:spcBef>
              <a:spcAft>
                <a:spcPts val="0"/>
              </a:spcAft>
              <a:buNone/>
            </a:pPr>
            <a:endParaRPr sz="1200" b="1" dirty="0">
              <a:latin typeface="Proxima Nova"/>
              <a:ea typeface="Proxima Nova"/>
              <a:cs typeface="Proxima Nova"/>
              <a:sym typeface="Proxima Nova"/>
            </a:endParaRPr>
          </a:p>
          <a:p>
            <a:pPr marL="457200" lvl="0" indent="0" algn="l" rtl="0">
              <a:lnSpc>
                <a:spcPct val="115000"/>
              </a:lnSpc>
              <a:spcBef>
                <a:spcPts val="1200"/>
              </a:spcBef>
              <a:spcAft>
                <a:spcPts val="0"/>
              </a:spcAft>
              <a:buNone/>
            </a:pPr>
            <a:endParaRPr sz="1200" b="1" i="1" dirty="0">
              <a:solidFill>
                <a:srgbClr val="FCE5CD"/>
              </a:solidFill>
              <a:latin typeface="Proxima Nova"/>
              <a:ea typeface="Proxima Nova"/>
              <a:cs typeface="Proxima Nova"/>
              <a:sym typeface="Proxima Nova"/>
            </a:endParaRPr>
          </a:p>
          <a:p>
            <a:pPr marL="0" lvl="0" indent="0" algn="ctr" rtl="0">
              <a:lnSpc>
                <a:spcPct val="115000"/>
              </a:lnSpc>
              <a:spcBef>
                <a:spcPts val="1200"/>
              </a:spcBef>
              <a:spcAft>
                <a:spcPts val="1200"/>
              </a:spcAft>
              <a:buNone/>
            </a:pPr>
            <a:endParaRPr sz="1200" dirty="0">
              <a:solidFill>
                <a:srgbClr val="FCE5CD"/>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1859</Words>
  <Application>Microsoft Office PowerPoint</Application>
  <PresentationFormat>On-screen Show (16:9)</PresentationFormat>
  <Paragraphs>106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Proxima Nova</vt:lpstr>
      <vt:lpstr>Times New Roman</vt:lpstr>
      <vt:lpstr>Calibri</vt:lpstr>
      <vt:lpstr>Arial</vt:lpstr>
      <vt:lpstr>Spearmint</vt:lpstr>
      <vt:lpstr>R v Spencer, 2014 SCC 43  Privacy on the Internet: Anonymity and the Protection of Subscriber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v Spencer, 2014 SCC 43  Privacy on the Internet: Anonymity and the Protection of Subscriber Information</dc:title>
  <dc:creator>Karl Dandenault</dc:creator>
  <cp:lastModifiedBy>Allen Mendelsohn</cp:lastModifiedBy>
  <cp:revision>5</cp:revision>
  <dcterms:modified xsi:type="dcterms:W3CDTF">2021-10-04T23:13:52Z</dcterms:modified>
</cp:coreProperties>
</file>