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4"/>
  </p:notesMasterIdLst>
  <p:handoutMasterIdLst>
    <p:handoutMasterId r:id="rId65"/>
  </p:handoutMasterIdLst>
  <p:sldIdLst>
    <p:sldId id="256" r:id="rId2"/>
    <p:sldId id="401" r:id="rId3"/>
    <p:sldId id="602" r:id="rId4"/>
    <p:sldId id="603" r:id="rId5"/>
    <p:sldId id="568" r:id="rId6"/>
    <p:sldId id="584" r:id="rId7"/>
    <p:sldId id="645" r:id="rId8"/>
    <p:sldId id="437" r:id="rId9"/>
    <p:sldId id="479" r:id="rId10"/>
    <p:sldId id="480" r:id="rId11"/>
    <p:sldId id="481" r:id="rId12"/>
    <p:sldId id="482" r:id="rId13"/>
    <p:sldId id="576" r:id="rId14"/>
    <p:sldId id="604" r:id="rId15"/>
    <p:sldId id="443" r:id="rId16"/>
    <p:sldId id="467" r:id="rId17"/>
    <p:sldId id="447" r:id="rId18"/>
    <p:sldId id="605" r:id="rId19"/>
    <p:sldId id="450" r:id="rId20"/>
    <p:sldId id="606" r:id="rId21"/>
    <p:sldId id="448" r:id="rId22"/>
    <p:sldId id="607" r:id="rId23"/>
    <p:sldId id="608" r:id="rId24"/>
    <p:sldId id="456" r:id="rId25"/>
    <p:sldId id="454" r:id="rId26"/>
    <p:sldId id="459" r:id="rId27"/>
    <p:sldId id="457" r:id="rId28"/>
    <p:sldId id="609" r:id="rId29"/>
    <p:sldId id="461" r:id="rId30"/>
    <p:sldId id="610" r:id="rId31"/>
    <p:sldId id="592" r:id="rId32"/>
    <p:sldId id="630" r:id="rId33"/>
    <p:sldId id="631" r:id="rId34"/>
    <p:sldId id="611" r:id="rId35"/>
    <p:sldId id="612" r:id="rId36"/>
    <p:sldId id="469" r:id="rId37"/>
    <p:sldId id="613" r:id="rId38"/>
    <p:sldId id="646" r:id="rId39"/>
    <p:sldId id="647" r:id="rId40"/>
    <p:sldId id="458" r:id="rId41"/>
    <p:sldId id="614" r:id="rId42"/>
    <p:sldId id="615" r:id="rId43"/>
    <p:sldId id="616" r:id="rId44"/>
    <p:sldId id="552" r:id="rId45"/>
    <p:sldId id="553" r:id="rId46"/>
    <p:sldId id="561" r:id="rId47"/>
    <p:sldId id="617" r:id="rId48"/>
    <p:sldId id="618" r:id="rId49"/>
    <p:sldId id="619" r:id="rId50"/>
    <p:sldId id="620" r:id="rId51"/>
    <p:sldId id="621" r:id="rId52"/>
    <p:sldId id="622" r:id="rId53"/>
    <p:sldId id="623" r:id="rId54"/>
    <p:sldId id="624" r:id="rId55"/>
    <p:sldId id="625" r:id="rId56"/>
    <p:sldId id="626" r:id="rId57"/>
    <p:sldId id="627" r:id="rId58"/>
    <p:sldId id="628" r:id="rId59"/>
    <p:sldId id="629" r:id="rId60"/>
    <p:sldId id="560" r:id="rId61"/>
    <p:sldId id="633" r:id="rId62"/>
    <p:sldId id="634" r:id="rId6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8D"/>
    <a:srgbClr val="0048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224" autoAdjust="0"/>
  </p:normalViewPr>
  <p:slideViewPr>
    <p:cSldViewPr>
      <p:cViewPr varScale="1">
        <p:scale>
          <a:sx n="75" d="100"/>
          <a:sy n="75" d="100"/>
        </p:scale>
        <p:origin x="16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90"/>
    </p:cViewPr>
  </p:sorterViewPr>
  <p:notesViewPr>
    <p:cSldViewPr>
      <p:cViewPr varScale="1">
        <p:scale>
          <a:sx n="67" d="100"/>
          <a:sy n="67" d="100"/>
        </p:scale>
        <p:origin x="3120" y="4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DE70D28-32E9-4AF2-91CF-084CECC0F890}" type="datetimeFigureOut">
              <a:rPr lang="en-US"/>
              <a:pPr>
                <a:defRPr/>
              </a:pPr>
              <a:t>10/19/2021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4BADF13-884F-4625-B148-DF09EB0C1FE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96882DE-51FE-4370-AC55-C7AE4669DBE5}" type="datetimeFigureOut">
              <a:rPr lang="en-US"/>
              <a:pPr>
                <a:defRPr/>
              </a:pPr>
              <a:t>10/19/2021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90FC60C-B268-4C23-AB49-FBFCA2F048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C1E977-DB97-4C94-B67E-E0AE23B793ED}" type="slidenum">
              <a:rPr lang="en-US" altLang="en-US" smtClean="0"/>
              <a:pPr>
                <a:spcBef>
                  <a:spcPct val="0"/>
                </a:spcBef>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France.com – </a:t>
            </a:r>
            <a:r>
              <a:rPr lang="en-CA" b="1" dirty="0"/>
              <a:t>Alexandra Champagne</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13</a:t>
            </a:fld>
            <a:endParaRPr lang="en-US" altLang="en-US"/>
          </a:p>
        </p:txBody>
      </p:sp>
    </p:spTree>
    <p:extLst>
      <p:ext uri="{BB962C8B-B14F-4D97-AF65-F5344CB8AC3E}">
        <p14:creationId xmlns:p14="http://schemas.microsoft.com/office/powerpoint/2010/main" val="2541519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14</a:t>
            </a:fld>
            <a:endParaRPr lang="en-US" altLang="en-US" dirty="0"/>
          </a:p>
        </p:txBody>
      </p:sp>
    </p:spTree>
    <p:extLst>
      <p:ext uri="{BB962C8B-B14F-4D97-AF65-F5344CB8AC3E}">
        <p14:creationId xmlns:p14="http://schemas.microsoft.com/office/powerpoint/2010/main" val="4048709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dirty="0">
                <a:sym typeface="Wingdings" panose="05000000000000000000" pitchFamily="2" charset="2"/>
              </a:rPr>
              <a:t>This is the most important “privacy” law in Canada</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dirty="0">
                <a:sym typeface="Wingdings" panose="05000000000000000000" pitchFamily="2" charset="2"/>
              </a:rPr>
              <a:t>PIPEDA pronounced….</a:t>
            </a:r>
            <a:endParaRPr lang="en-CA" dirty="0"/>
          </a:p>
          <a:p>
            <a:endParaRPr lang="en-CA" dirty="0"/>
          </a:p>
          <a:p>
            <a:r>
              <a:rPr lang="en-CA" dirty="0"/>
              <a:t>Privacy!</a:t>
            </a:r>
          </a:p>
          <a:p>
            <a:r>
              <a:rPr lang="en-CA" dirty="0"/>
              <a:t>BUT “Informational privacy” </a:t>
            </a:r>
            <a:r>
              <a:rPr lang="en-CA" dirty="0">
                <a:sym typeface="Wingdings" panose="05000000000000000000" pitchFamily="2" charset="2"/>
              </a:rPr>
              <a:t> see R v Spencer later</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15</a:t>
            </a:fld>
            <a:endParaRPr lang="en-US" altLang="en-US" dirty="0"/>
          </a:p>
        </p:txBody>
      </p:sp>
    </p:spTree>
    <p:extLst>
      <p:ext uri="{BB962C8B-B14F-4D97-AF65-F5344CB8AC3E}">
        <p14:creationId xmlns:p14="http://schemas.microsoft.com/office/powerpoint/2010/main" val="2282361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OPC oversees PIPEDA</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16</a:t>
            </a:fld>
            <a:endParaRPr lang="en-US" altLang="en-US"/>
          </a:p>
        </p:txBody>
      </p:sp>
    </p:spTree>
    <p:extLst>
      <p:ext uri="{BB962C8B-B14F-4D97-AF65-F5344CB8AC3E}">
        <p14:creationId xmlns:p14="http://schemas.microsoft.com/office/powerpoint/2010/main" val="2297300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PIPEDA in force 2000</a:t>
            </a:r>
          </a:p>
          <a:p>
            <a:r>
              <a:rPr lang="en-CA" dirty="0"/>
              <a:t>Note – doesn’t </a:t>
            </a:r>
            <a:r>
              <a:rPr lang="en-CA" i="1" dirty="0"/>
              <a:t>just</a:t>
            </a:r>
            <a:r>
              <a:rPr lang="en-CA" dirty="0"/>
              <a:t> apply to electronic collection of PI</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17</a:t>
            </a:fld>
            <a:endParaRPr lang="en-US" altLang="en-US"/>
          </a:p>
        </p:txBody>
      </p:sp>
    </p:spTree>
    <p:extLst>
      <p:ext uri="{BB962C8B-B14F-4D97-AF65-F5344CB8AC3E}">
        <p14:creationId xmlns:p14="http://schemas.microsoft.com/office/powerpoint/2010/main" val="2843018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21</a:t>
            </a:fld>
            <a:endParaRPr lang="en-US" altLang="en-US"/>
          </a:p>
        </p:txBody>
      </p:sp>
    </p:spTree>
    <p:extLst>
      <p:ext uri="{BB962C8B-B14F-4D97-AF65-F5344CB8AC3E}">
        <p14:creationId xmlns:p14="http://schemas.microsoft.com/office/powerpoint/2010/main" val="1355721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Compared with “Personal Data” of GDPR, though they are pretty close</a:t>
            </a:r>
          </a:p>
          <a:p>
            <a:r>
              <a:rPr lang="en-CA" dirty="0"/>
              <a:t>My definition is better because it covers things like identifiers and is clearer</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22</a:t>
            </a:fld>
            <a:endParaRPr lang="en-US" altLang="en-US"/>
          </a:p>
        </p:txBody>
      </p:sp>
    </p:spTree>
    <p:extLst>
      <p:ext uri="{BB962C8B-B14F-4D97-AF65-F5344CB8AC3E}">
        <p14:creationId xmlns:p14="http://schemas.microsoft.com/office/powerpoint/2010/main" val="799401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Much broader!</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24</a:t>
            </a:fld>
            <a:endParaRPr lang="en-US" altLang="en-US"/>
          </a:p>
        </p:txBody>
      </p:sp>
    </p:spTree>
    <p:extLst>
      <p:ext uri="{BB962C8B-B14F-4D97-AF65-F5344CB8AC3E}">
        <p14:creationId xmlns:p14="http://schemas.microsoft.com/office/powerpoint/2010/main" val="11162454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à"/>
            </a:pPr>
            <a:r>
              <a:rPr lang="en-CA" dirty="0"/>
              <a:t>PIPEDA (b) </a:t>
            </a:r>
            <a:r>
              <a:rPr lang="en-CA" dirty="0">
                <a:sym typeface="Wingdings" panose="05000000000000000000" pitchFamily="2" charset="2"/>
              </a:rPr>
              <a:t> shipping, banks, fed corps, telecoms, interprovincial business i.e. just not your average company</a:t>
            </a:r>
          </a:p>
          <a:p>
            <a:pPr marL="171450" indent="-171450">
              <a:buFont typeface="Wingdings" panose="05000000000000000000" pitchFamily="2" charset="2"/>
              <a:buChar char="à"/>
            </a:pPr>
            <a:r>
              <a:rPr lang="en-CA" dirty="0">
                <a:sym typeface="Wingdings" panose="05000000000000000000" pitchFamily="2" charset="2"/>
              </a:rPr>
              <a:t>Commercial activity  excludes political parties, charities, associations</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25</a:t>
            </a:fld>
            <a:endParaRPr lang="en-US" altLang="en-US"/>
          </a:p>
        </p:txBody>
      </p:sp>
    </p:spTree>
    <p:extLst>
      <p:ext uri="{BB962C8B-B14F-4D97-AF65-F5344CB8AC3E}">
        <p14:creationId xmlns:p14="http://schemas.microsoft.com/office/powerpoint/2010/main" val="954513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1525 CCQ </a:t>
            </a:r>
            <a:r>
              <a:rPr lang="en-CA" dirty="0">
                <a:sym typeface="Wingdings" panose="05000000000000000000" pitchFamily="2" charset="2"/>
              </a:rPr>
              <a:t> doing some “organized economic activity” makes you carry on an “enterprise” </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29</a:t>
            </a:fld>
            <a:endParaRPr lang="en-US" altLang="en-US"/>
          </a:p>
        </p:txBody>
      </p:sp>
    </p:spTree>
    <p:extLst>
      <p:ext uri="{BB962C8B-B14F-4D97-AF65-F5344CB8AC3E}">
        <p14:creationId xmlns:p14="http://schemas.microsoft.com/office/powerpoint/2010/main" val="319120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dirty="0">
              <a:sym typeface="Wingdings" panose="05000000000000000000" pitchFamily="2" charset="2"/>
            </a:endParaRP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37F6BA-6B23-475E-910C-7A0F89159E0B}" type="slidenum">
              <a:rPr lang="en-US" altLang="en-US" smtClean="0"/>
              <a:pPr>
                <a:spcBef>
                  <a:spcPct val="0"/>
                </a:spcBef>
              </a:pPr>
              <a:t>2</a:t>
            </a:fld>
            <a:endParaRPr lang="en-US" altLang="en-US" dirty="0"/>
          </a:p>
        </p:txBody>
      </p:sp>
    </p:spTree>
    <p:extLst>
      <p:ext uri="{BB962C8B-B14F-4D97-AF65-F5344CB8AC3E}">
        <p14:creationId xmlns:p14="http://schemas.microsoft.com/office/powerpoint/2010/main" val="29182798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Thanks to Michael for pointing this out</a:t>
            </a:r>
          </a:p>
          <a:p>
            <a:r>
              <a:rPr lang="en-CA" dirty="0"/>
              <a:t>Governor in Council – PM and cabinet ministers</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31</a:t>
            </a:fld>
            <a:endParaRPr lang="en-US" altLang="en-US"/>
          </a:p>
        </p:txBody>
      </p:sp>
    </p:spTree>
    <p:extLst>
      <p:ext uri="{BB962C8B-B14F-4D97-AF65-F5344CB8AC3E}">
        <p14:creationId xmlns:p14="http://schemas.microsoft.com/office/powerpoint/2010/main" val="2591795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Industry Canada now Innovation, Science and Economic Development Canada</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32</a:t>
            </a:fld>
            <a:endParaRPr lang="en-US" altLang="en-US"/>
          </a:p>
        </p:txBody>
      </p:sp>
    </p:spTree>
    <p:extLst>
      <p:ext uri="{BB962C8B-B14F-4D97-AF65-F5344CB8AC3E}">
        <p14:creationId xmlns:p14="http://schemas.microsoft.com/office/powerpoint/2010/main" val="30212866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 8 at issue in Spencer, presented later</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35</a:t>
            </a:fld>
            <a:endParaRPr lang="en-US" altLang="en-US"/>
          </a:p>
        </p:txBody>
      </p:sp>
    </p:spTree>
    <p:extLst>
      <p:ext uri="{BB962C8B-B14F-4D97-AF65-F5344CB8AC3E}">
        <p14:creationId xmlns:p14="http://schemas.microsoft.com/office/powerpoint/2010/main" val="1044710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Quebec Charter – 1975 pre-dates </a:t>
            </a:r>
            <a:r>
              <a:rPr lang="en-CA" dirty="0" err="1"/>
              <a:t>Cdn</a:t>
            </a:r>
            <a:r>
              <a:rPr lang="en-CA" dirty="0"/>
              <a:t> Charter. Broadly applies to relationships between individuals, and individuals and companies. Cf. </a:t>
            </a:r>
            <a:r>
              <a:rPr lang="en-CA" dirty="0" err="1"/>
              <a:t>Cdn</a:t>
            </a:r>
            <a:r>
              <a:rPr lang="en-CA" dirty="0"/>
              <a:t> Charter which is just </a:t>
            </a:r>
            <a:r>
              <a:rPr lang="en-CA" dirty="0" err="1"/>
              <a:t>Indiv</a:t>
            </a:r>
            <a:r>
              <a:rPr lang="en-CA" dirty="0"/>
              <a:t>-Governmental </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36</a:t>
            </a:fld>
            <a:endParaRPr lang="en-US" altLang="en-US"/>
          </a:p>
        </p:txBody>
      </p:sp>
    </p:spTree>
    <p:extLst>
      <p:ext uri="{BB962C8B-B14F-4D97-AF65-F5344CB8AC3E}">
        <p14:creationId xmlns:p14="http://schemas.microsoft.com/office/powerpoint/2010/main" val="11161647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Grous</a:t>
            </a:r>
            <a:r>
              <a:rPr lang="en-CA" dirty="0"/>
              <a:t> like the</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39</a:t>
            </a:fld>
            <a:endParaRPr lang="en-US" altLang="en-US" dirty="0"/>
          </a:p>
        </p:txBody>
      </p:sp>
    </p:spTree>
    <p:extLst>
      <p:ext uri="{BB962C8B-B14F-4D97-AF65-F5344CB8AC3E}">
        <p14:creationId xmlns:p14="http://schemas.microsoft.com/office/powerpoint/2010/main" val="2157138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à"/>
            </a:pPr>
            <a:r>
              <a:rPr lang="en-CA" dirty="0">
                <a:sym typeface="Wingdings" panose="05000000000000000000" pitchFamily="2" charset="2"/>
              </a:rPr>
              <a:t>Limiting collection to what’s necessary for the functions</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40</a:t>
            </a:fld>
            <a:endParaRPr lang="en-US" altLang="en-US"/>
          </a:p>
        </p:txBody>
      </p:sp>
    </p:spTree>
    <p:extLst>
      <p:ext uri="{BB962C8B-B14F-4D97-AF65-F5344CB8AC3E}">
        <p14:creationId xmlns:p14="http://schemas.microsoft.com/office/powerpoint/2010/main" val="640133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41</a:t>
            </a:fld>
            <a:endParaRPr lang="en-US" altLang="en-US"/>
          </a:p>
        </p:txBody>
      </p:sp>
    </p:spTree>
    <p:extLst>
      <p:ext uri="{BB962C8B-B14F-4D97-AF65-F5344CB8AC3E}">
        <p14:creationId xmlns:p14="http://schemas.microsoft.com/office/powerpoint/2010/main" val="3798156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Ward – » the </a:t>
            </a:r>
            <a:r>
              <a:rPr lang="fr-CA" dirty="0" err="1"/>
              <a:t>expecation</a:t>
            </a:r>
            <a:r>
              <a:rPr lang="fr-CA" dirty="0"/>
              <a:t> of </a:t>
            </a:r>
            <a:r>
              <a:rPr lang="fr-CA" dirty="0" err="1"/>
              <a:t>privacy</a:t>
            </a:r>
            <a:r>
              <a:rPr lang="fr-CA" dirty="0"/>
              <a:t> </a:t>
            </a:r>
            <a:r>
              <a:rPr lang="fr-CA" dirty="0" err="1"/>
              <a:t>is</a:t>
            </a:r>
            <a:r>
              <a:rPr lang="fr-CA" dirty="0"/>
              <a:t> </a:t>
            </a:r>
            <a:r>
              <a:rPr lang="fr-CA" dirty="0" err="1"/>
              <a:t>there</a:t>
            </a:r>
            <a:r>
              <a:rPr lang="fr-CA" dirty="0"/>
              <a:t>, but the Court </a:t>
            </a:r>
            <a:r>
              <a:rPr lang="fr-CA" dirty="0" err="1"/>
              <a:t>held</a:t>
            </a:r>
            <a:r>
              <a:rPr lang="fr-CA" dirty="0"/>
              <a:t> </a:t>
            </a:r>
            <a:r>
              <a:rPr lang="fr-CA" dirty="0" err="1"/>
              <a:t>that</a:t>
            </a:r>
            <a:r>
              <a:rPr lang="fr-CA" dirty="0"/>
              <a:t> </a:t>
            </a:r>
            <a:r>
              <a:rPr lang="fr-CA" dirty="0" err="1"/>
              <a:t>just</a:t>
            </a:r>
            <a:r>
              <a:rPr lang="fr-CA" dirty="0"/>
              <a:t> </a:t>
            </a:r>
            <a:r>
              <a:rPr lang="fr-CA" dirty="0" err="1"/>
              <a:t>giving</a:t>
            </a:r>
            <a:r>
              <a:rPr lang="fr-CA" dirty="0"/>
              <a:t> the </a:t>
            </a:r>
            <a:r>
              <a:rPr lang="fr-CA" dirty="0" err="1"/>
              <a:t>name</a:t>
            </a:r>
            <a:r>
              <a:rPr lang="fr-CA" dirty="0"/>
              <a:t> and </a:t>
            </a:r>
            <a:r>
              <a:rPr lang="fr-CA" dirty="0" err="1"/>
              <a:t>address</a:t>
            </a:r>
            <a:r>
              <a:rPr lang="fr-CA" dirty="0"/>
              <a:t> of a </a:t>
            </a:r>
            <a:r>
              <a:rPr lang="fr-CA" dirty="0" err="1"/>
              <a:t>someone</a:t>
            </a:r>
            <a:r>
              <a:rPr lang="fr-CA" dirty="0"/>
              <a:t> </a:t>
            </a:r>
            <a:r>
              <a:rPr lang="fr-CA" dirty="0" err="1"/>
              <a:t>who</a:t>
            </a:r>
            <a:r>
              <a:rPr lang="fr-CA" dirty="0"/>
              <a:t> </a:t>
            </a:r>
            <a:r>
              <a:rPr lang="fr-CA" dirty="0" err="1"/>
              <a:t>accessed</a:t>
            </a:r>
            <a:r>
              <a:rPr lang="fr-CA" dirty="0"/>
              <a:t> </a:t>
            </a:r>
            <a:r>
              <a:rPr lang="fr-CA" dirty="0" err="1"/>
              <a:t>child</a:t>
            </a:r>
            <a:r>
              <a:rPr lang="fr-CA" dirty="0"/>
              <a:t> </a:t>
            </a:r>
            <a:r>
              <a:rPr lang="fr-CA" dirty="0" err="1"/>
              <a:t>pornography</a:t>
            </a:r>
            <a:r>
              <a:rPr lang="fr-CA" dirty="0"/>
              <a:t> </a:t>
            </a:r>
            <a:r>
              <a:rPr lang="fr-CA" dirty="0" err="1"/>
              <a:t>did</a:t>
            </a:r>
            <a:r>
              <a:rPr lang="fr-CA" dirty="0"/>
              <a:t> not </a:t>
            </a:r>
            <a:r>
              <a:rPr lang="fr-CA" dirty="0" err="1"/>
              <a:t>violate</a:t>
            </a:r>
            <a:r>
              <a:rPr lang="fr-CA" dirty="0"/>
              <a:t> a </a:t>
            </a:r>
            <a:r>
              <a:rPr lang="fr-CA" dirty="0" err="1"/>
              <a:t>privacy</a:t>
            </a:r>
            <a:r>
              <a:rPr lang="fr-CA" dirty="0"/>
              <a:t> right, and </a:t>
            </a:r>
            <a:r>
              <a:rPr lang="fr-CA" dirty="0" err="1"/>
              <a:t>ordered</a:t>
            </a:r>
            <a:r>
              <a:rPr lang="fr-CA" dirty="0"/>
              <a:t> the info </a:t>
            </a:r>
            <a:r>
              <a:rPr lang="fr-CA" dirty="0" err="1"/>
              <a:t>given</a:t>
            </a:r>
            <a:r>
              <a:rPr lang="fr-CA" dirty="0"/>
              <a:t>. Bell (ISP) </a:t>
            </a:r>
            <a:r>
              <a:rPr lang="fr-CA" dirty="0" err="1"/>
              <a:t>had</a:t>
            </a:r>
            <a:r>
              <a:rPr lang="fr-CA" dirty="0"/>
              <a:t> </a:t>
            </a:r>
            <a:r>
              <a:rPr lang="fr-CA" dirty="0" err="1"/>
              <a:t>Terms</a:t>
            </a:r>
            <a:r>
              <a:rPr lang="fr-CA" dirty="0"/>
              <a:t> and a </a:t>
            </a:r>
            <a:r>
              <a:rPr lang="fr-CA" dirty="0" err="1"/>
              <a:t>legitimate</a:t>
            </a:r>
            <a:r>
              <a:rPr lang="fr-CA" dirty="0"/>
              <a:t> </a:t>
            </a:r>
            <a:r>
              <a:rPr lang="fr-CA" dirty="0" err="1"/>
              <a:t>interest</a:t>
            </a:r>
            <a:r>
              <a:rPr lang="fr-CA" dirty="0"/>
              <a:t> in not </a:t>
            </a:r>
            <a:r>
              <a:rPr lang="fr-CA" dirty="0" err="1"/>
              <a:t>having</a:t>
            </a:r>
            <a:r>
              <a:rPr lang="fr-CA" dirty="0"/>
              <a:t> people </a:t>
            </a:r>
            <a:r>
              <a:rPr lang="fr-CA" dirty="0" err="1"/>
              <a:t>access</a:t>
            </a:r>
            <a:r>
              <a:rPr lang="fr-CA" dirty="0"/>
              <a:t> </a:t>
            </a:r>
            <a:r>
              <a:rPr lang="fr-CA" dirty="0" err="1"/>
              <a:t>this</a:t>
            </a:r>
            <a:r>
              <a:rPr lang="fr-CA" dirty="0"/>
              <a:t> </a:t>
            </a:r>
            <a:r>
              <a:rPr lang="fr-CA" dirty="0" err="1"/>
              <a:t>material</a:t>
            </a:r>
            <a:endParaRPr lang="en-CA" dirty="0"/>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42</a:t>
            </a:fld>
            <a:endParaRPr lang="en-US" altLang="en-US"/>
          </a:p>
        </p:txBody>
      </p:sp>
    </p:spTree>
    <p:extLst>
      <p:ext uri="{BB962C8B-B14F-4D97-AF65-F5344CB8AC3E}">
        <p14:creationId xmlns:p14="http://schemas.microsoft.com/office/powerpoint/2010/main" val="3541619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Pretty true for public sector as well </a:t>
            </a:r>
            <a:r>
              <a:rPr lang="en-CA" dirty="0">
                <a:sym typeface="Wingdings" panose="05000000000000000000" pitchFamily="2" charset="2"/>
              </a:rPr>
              <a:t> Quebec Act currently working on (ARTM)</a:t>
            </a:r>
            <a:endParaRPr lang="en-CA" dirty="0"/>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44</a:t>
            </a:fld>
            <a:endParaRPr lang="en-US" altLang="en-US"/>
          </a:p>
        </p:txBody>
      </p:sp>
    </p:spTree>
    <p:extLst>
      <p:ext uri="{BB962C8B-B14F-4D97-AF65-F5344CB8AC3E}">
        <p14:creationId xmlns:p14="http://schemas.microsoft.com/office/powerpoint/2010/main" val="16290103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à"/>
            </a:pPr>
            <a:r>
              <a:rPr lang="en-CA" dirty="0">
                <a:sym typeface="Wingdings" panose="05000000000000000000" pitchFamily="2" charset="2"/>
              </a:rPr>
              <a:t>Limiting collection to what’s necessary for the functions</a:t>
            </a:r>
          </a:p>
          <a:p>
            <a:pPr marL="171450" indent="-171450">
              <a:buFont typeface="Wingdings" panose="05000000000000000000" pitchFamily="2" charset="2"/>
              <a:buChar char="à"/>
            </a:pPr>
            <a:r>
              <a:rPr lang="en-CA" dirty="0">
                <a:sym typeface="Wingdings" panose="05000000000000000000" pitchFamily="2" charset="2"/>
              </a:rPr>
              <a:t>But note PIPEDA has “use and disclose”</a:t>
            </a:r>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47</a:t>
            </a:fld>
            <a:endParaRPr lang="en-US" altLang="en-US"/>
          </a:p>
        </p:txBody>
      </p:sp>
    </p:spTree>
    <p:extLst>
      <p:ext uri="{BB962C8B-B14F-4D97-AF65-F5344CB8AC3E}">
        <p14:creationId xmlns:p14="http://schemas.microsoft.com/office/powerpoint/2010/main" val="1816959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From Michael Beauvais</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5</a:t>
            </a:fld>
            <a:endParaRPr lang="en-US" altLang="en-US"/>
          </a:p>
        </p:txBody>
      </p:sp>
    </p:spTree>
    <p:extLst>
      <p:ext uri="{BB962C8B-B14F-4D97-AF65-F5344CB8AC3E}">
        <p14:creationId xmlns:p14="http://schemas.microsoft.com/office/powerpoint/2010/main" val="36810156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Sort of a trick question!</a:t>
            </a:r>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57</a:t>
            </a:fld>
            <a:endParaRPr lang="en-US" altLang="en-US"/>
          </a:p>
        </p:txBody>
      </p:sp>
    </p:spTree>
    <p:extLst>
      <p:ext uri="{BB962C8B-B14F-4D97-AF65-F5344CB8AC3E}">
        <p14:creationId xmlns:p14="http://schemas.microsoft.com/office/powerpoint/2010/main" val="20768655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Recall the consent guidelines from earlier</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61</a:t>
            </a:fld>
            <a:endParaRPr lang="en-US" altLang="en-US"/>
          </a:p>
        </p:txBody>
      </p:sp>
    </p:spTree>
    <p:extLst>
      <p:ext uri="{BB962C8B-B14F-4D97-AF65-F5344CB8AC3E}">
        <p14:creationId xmlns:p14="http://schemas.microsoft.com/office/powerpoint/2010/main" val="329451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6</a:t>
            </a:fld>
            <a:endParaRPr lang="en-US" altLang="en-US" dirty="0"/>
          </a:p>
        </p:txBody>
      </p:sp>
    </p:spTree>
    <p:extLst>
      <p:ext uri="{BB962C8B-B14F-4D97-AF65-F5344CB8AC3E}">
        <p14:creationId xmlns:p14="http://schemas.microsoft.com/office/powerpoint/2010/main" val="37421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7</a:t>
            </a:fld>
            <a:endParaRPr lang="en-US" altLang="en-US" dirty="0"/>
          </a:p>
        </p:txBody>
      </p:sp>
    </p:spTree>
    <p:extLst>
      <p:ext uri="{BB962C8B-B14F-4D97-AF65-F5344CB8AC3E}">
        <p14:creationId xmlns:p14="http://schemas.microsoft.com/office/powerpoint/2010/main" val="2611102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8</a:t>
            </a:fld>
            <a:endParaRPr lang="en-US" altLang="en-US" dirty="0"/>
          </a:p>
        </p:txBody>
      </p:sp>
    </p:spTree>
    <p:extLst>
      <p:ext uri="{BB962C8B-B14F-4D97-AF65-F5344CB8AC3E}">
        <p14:creationId xmlns:p14="http://schemas.microsoft.com/office/powerpoint/2010/main" val="4048709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Talked so much about Copyright on the internet, by TM has some important application too</a:t>
            </a:r>
          </a:p>
        </p:txBody>
      </p:sp>
      <p:sp>
        <p:nvSpPr>
          <p:cNvPr id="4" name="Slide Number Placeholder 3"/>
          <p:cNvSpPr>
            <a:spLocks noGrp="1"/>
          </p:cNvSpPr>
          <p:nvPr>
            <p:ph type="sldNum" sz="quarter" idx="5"/>
          </p:nvPr>
        </p:nvSpPr>
        <p:spPr/>
        <p:txBody>
          <a:bodyPr/>
          <a:lstStyle/>
          <a:p>
            <a:pPr>
              <a:defRPr/>
            </a:pPr>
            <a:fld id="{B90FC60C-B268-4C23-AB49-FBFCA2F04880}" type="slidenum">
              <a:rPr lang="en-US" altLang="en-US" smtClean="0"/>
              <a:pPr>
                <a:defRPr/>
              </a:pPr>
              <a:t>9</a:t>
            </a:fld>
            <a:endParaRPr lang="en-US" altLang="en-US"/>
          </a:p>
        </p:txBody>
      </p:sp>
    </p:spTree>
    <p:extLst>
      <p:ext uri="{BB962C8B-B14F-4D97-AF65-F5344CB8AC3E}">
        <p14:creationId xmlns:p14="http://schemas.microsoft.com/office/powerpoint/2010/main" val="2948779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buFontTx/>
              <a:buChar char="•"/>
            </a:pPr>
            <a:r>
              <a:rPr lang="en-US" altLang="en-US" dirty="0">
                <a:sym typeface="Wingdings" panose="05000000000000000000" pitchFamily="2" charset="2"/>
              </a:rPr>
              <a:t>Anyone know what ICANN does?</a:t>
            </a:r>
          </a:p>
          <a:p>
            <a:pPr eaLnBrk="1" hangingPunct="1">
              <a:spcBef>
                <a:spcPct val="0"/>
              </a:spcBef>
              <a:buFontTx/>
              <a:buChar char="•"/>
            </a:pPr>
            <a:r>
              <a:rPr lang="en-US" altLang="en-US" dirty="0">
                <a:sym typeface="Wingdings" panose="05000000000000000000" pitchFamily="2" charset="2"/>
              </a:rPr>
              <a:t>Administers the top level domain (TLD) system  mentioned this in that first class of ours</a:t>
            </a:r>
          </a:p>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10</a:t>
            </a:fld>
            <a:endParaRPr lang="en-US" altLang="en-US"/>
          </a:p>
        </p:txBody>
      </p:sp>
    </p:spTree>
    <p:extLst>
      <p:ext uri="{BB962C8B-B14F-4D97-AF65-F5344CB8AC3E}">
        <p14:creationId xmlns:p14="http://schemas.microsoft.com/office/powerpoint/2010/main" val="3593609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buFontTx/>
              <a:buChar char="•"/>
            </a:pPr>
            <a:r>
              <a:rPr lang="en-US" altLang="en-US" dirty="0">
                <a:sym typeface="Wingdings" panose="05000000000000000000" pitchFamily="2" charset="2"/>
              </a:rPr>
              <a:t>UDRP settles domain names disputes</a:t>
            </a:r>
          </a:p>
          <a:p>
            <a:pPr eaLnBrk="1" hangingPunct="1">
              <a:spcBef>
                <a:spcPct val="0"/>
              </a:spcBef>
              <a:buFontTx/>
              <a:buChar char="•"/>
            </a:pPr>
            <a:r>
              <a:rPr lang="en-US" altLang="en-US" dirty="0">
                <a:sym typeface="Wingdings" panose="05000000000000000000" pitchFamily="2" charset="2"/>
              </a:rPr>
              <a:t>Trademark is the key to winning a Domain Name dispute</a:t>
            </a:r>
          </a:p>
          <a:p>
            <a:endParaRPr lang="en-CA" dirty="0"/>
          </a:p>
        </p:txBody>
      </p:sp>
      <p:sp>
        <p:nvSpPr>
          <p:cNvPr id="4" name="Slide Number Placeholder 3"/>
          <p:cNvSpPr>
            <a:spLocks noGrp="1"/>
          </p:cNvSpPr>
          <p:nvPr>
            <p:ph type="sldNum" sz="quarter" idx="10"/>
          </p:nvPr>
        </p:nvSpPr>
        <p:spPr/>
        <p:txBody>
          <a:bodyPr/>
          <a:lstStyle/>
          <a:p>
            <a:pPr>
              <a:defRPr/>
            </a:pPr>
            <a:fld id="{B90FC60C-B268-4C23-AB49-FBFCA2F04880}" type="slidenum">
              <a:rPr lang="en-US" altLang="en-US" smtClean="0"/>
              <a:pPr>
                <a:defRPr/>
              </a:pPr>
              <a:t>11</a:t>
            </a:fld>
            <a:endParaRPr lang="en-US" altLang="en-US"/>
          </a:p>
        </p:txBody>
      </p:sp>
    </p:spTree>
    <p:extLst>
      <p:ext uri="{BB962C8B-B14F-4D97-AF65-F5344CB8AC3E}">
        <p14:creationId xmlns:p14="http://schemas.microsoft.com/office/powerpoint/2010/main" val="358614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p:cNvSpPr>
            <a:spLocks noGrp="1"/>
          </p:cNvSpPr>
          <p:nvPr>
            <p:ph type="ftr" sz="quarter" idx="10"/>
          </p:nvPr>
        </p:nvSpPr>
        <p:spPr/>
        <p:txBody>
          <a:bodyPr/>
          <a:lstStyle>
            <a:lvl1pPr>
              <a:defRPr/>
            </a:lvl1pPr>
          </a:lstStyle>
          <a:p>
            <a:pPr>
              <a:defRPr/>
            </a:pPr>
            <a:r>
              <a:rPr lang="en-CA"/>
              <a:t>Class 5</a:t>
            </a:r>
            <a:endParaRPr lang="en-US"/>
          </a:p>
        </p:txBody>
      </p:sp>
    </p:spTree>
    <p:extLst>
      <p:ext uri="{BB962C8B-B14F-4D97-AF65-F5344CB8AC3E}">
        <p14:creationId xmlns:p14="http://schemas.microsoft.com/office/powerpoint/2010/main" val="19483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6307138"/>
            <a:ext cx="360362"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AB9361A-B3C4-413C-89D2-FEF7093F4665}" type="datetime1">
              <a:rPr lang="en-US" smtClean="0"/>
              <a:t>10/19/2021</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Class 5</a:t>
            </a:r>
            <a:endParaRPr lang="en-US" dirty="0"/>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A223135-7931-458C-A838-76B856FEE72B}" type="slidenum">
              <a:rPr lang="en-US" altLang="en-US"/>
              <a:pPr>
                <a:defRPr/>
              </a:pPr>
              <a:t>‹#›</a:t>
            </a:fld>
            <a:endParaRPr lang="en-US" altLang="en-US"/>
          </a:p>
        </p:txBody>
      </p:sp>
      <p:pic>
        <p:nvPicPr>
          <p:cNvPr id="8" name="Picture 7">
            <a:extLst>
              <a:ext uri="{FF2B5EF4-FFF2-40B4-BE49-F238E27FC236}">
                <a16:creationId xmlns:a16="http://schemas.microsoft.com/office/drawing/2014/main" id="{206140A0-D7CC-4F95-87F6-DDC2D05354B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595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2EA820-5DFE-4EA5-A860-8E8B24ABFCF6}" type="datetime1">
              <a:rPr lang="en-US" smtClean="0"/>
              <a:t>10/19/2021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Class 5</a:t>
            </a: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29D2E5E5-4F0E-4780-8A50-DA9333DCE07A}" type="slidenum">
              <a:rPr lang="en-US" altLang="en-US"/>
              <a:pPr>
                <a:defRPr/>
              </a:pPr>
              <a:t>‹#›</a:t>
            </a:fld>
            <a:endParaRPr lang="en-US" altLang="en-US"/>
          </a:p>
        </p:txBody>
      </p:sp>
      <p:pic>
        <p:nvPicPr>
          <p:cNvPr id="7" name="Picture 6">
            <a:extLst>
              <a:ext uri="{FF2B5EF4-FFF2-40B4-BE49-F238E27FC236}">
                <a16:creationId xmlns:a16="http://schemas.microsoft.com/office/drawing/2014/main" id="{DCE14781-106A-463B-B48B-67A32C513B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199AD9F2-C4B2-4821-90F6-E9F7A449619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961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p:txBody>
          <a:bodyPr/>
          <a:lstStyle>
            <a:lvl1pPr>
              <a:defRPr/>
            </a:lvl1pPr>
          </a:lstStyle>
          <a:p>
            <a:pPr>
              <a:defRPr/>
            </a:pPr>
            <a:fld id="{5158F2E4-3FD9-4193-8905-DF2832BB6873}" type="datetime1">
              <a:rPr lang="en-US" smtClean="0"/>
              <a:t>10/19/2021</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Class 5</a:t>
            </a:r>
            <a:endParaRPr lang="en-US" dirty="0"/>
          </a:p>
        </p:txBody>
      </p:sp>
      <p:sp>
        <p:nvSpPr>
          <p:cNvPr id="8"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72131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031" y="2420888"/>
            <a:ext cx="7772400" cy="2304256"/>
          </a:xfrm>
        </p:spPr>
        <p:txBody>
          <a:bodyPr anchor="t"/>
          <a:lstStyle>
            <a:lvl1pPr algn="ctr">
              <a:defRPr sz="4800" b="1" cap="all"/>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pPr>
              <a:defRPr/>
            </a:pPr>
            <a:fld id="{678C630A-CF1D-481A-B64F-31337E9B3D26}" type="datetime1">
              <a:rPr lang="en-US" smtClean="0"/>
              <a:t>10/19/2021</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Class 5</a:t>
            </a: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D091C7B2-14AE-4FBB-A2BD-E9D08F552414}" type="slidenum">
              <a:rPr lang="en-US" altLang="en-US"/>
              <a:pPr>
                <a:defRPr/>
              </a:pPr>
              <a:t>‹#›</a:t>
            </a:fld>
            <a:r>
              <a:rPr lang="en-US" altLang="en-US"/>
              <a:t>(client logo)</a:t>
            </a:r>
          </a:p>
        </p:txBody>
      </p:sp>
      <p:pic>
        <p:nvPicPr>
          <p:cNvPr id="7" name="Picture 7">
            <a:extLst>
              <a:ext uri="{FF2B5EF4-FFF2-40B4-BE49-F238E27FC236}">
                <a16:creationId xmlns:a16="http://schemas.microsoft.com/office/drawing/2014/main" id="{E9B78BEF-E118-444E-965A-88EF3594BA8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Allen_ICON white on light blue.jpg">
            <a:extLst>
              <a:ext uri="{FF2B5EF4-FFF2-40B4-BE49-F238E27FC236}">
                <a16:creationId xmlns:a16="http://schemas.microsoft.com/office/drawing/2014/main" id="{90AAE493-2897-41ED-9841-427C2EE37A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71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9C1D23AD-2D0D-453B-B7DB-125696A6EA88}" type="datetime1">
              <a:rPr lang="en-US" smtClean="0"/>
              <a:t>10/19/2021</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a:t>Class 5</a:t>
            </a:r>
            <a:endParaRPr lang="en-US" dirty="0"/>
          </a:p>
        </p:txBody>
      </p:sp>
      <p:sp>
        <p:nvSpPr>
          <p:cNvPr id="9"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A6168743-A747-4F7A-B9D3-3A738CEB33C8}" type="slidenum">
              <a:rPr lang="en-US" altLang="en-US"/>
              <a:pPr>
                <a:defRPr/>
              </a:pPr>
              <a:t>‹#›</a:t>
            </a:fld>
            <a:endParaRPr lang="en-US" altLang="en-US"/>
          </a:p>
        </p:txBody>
      </p:sp>
      <p:pic>
        <p:nvPicPr>
          <p:cNvPr id="11" name="Picture 7">
            <a:extLst>
              <a:ext uri="{FF2B5EF4-FFF2-40B4-BE49-F238E27FC236}">
                <a16:creationId xmlns:a16="http://schemas.microsoft.com/office/drawing/2014/main" id="{E958F104-4243-4A21-B453-B5DB612A8D2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26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lstStyle>
          <a:p>
            <a:pPr>
              <a:defRPr/>
            </a:pPr>
            <a:fld id="{EB75A5EE-4BD7-4C7B-A166-B1FB5CE18F6B}" type="datetime1">
              <a:rPr lang="en-US" smtClean="0"/>
              <a:t>10/19/2021</a:t>
            </a:fld>
            <a:endParaRPr lang="en-US"/>
          </a:p>
        </p:txBody>
      </p:sp>
      <p:sp>
        <p:nvSpPr>
          <p:cNvPr id="10" name="Footer Placeholder 7"/>
          <p:cNvSpPr>
            <a:spLocks noGrp="1"/>
          </p:cNvSpPr>
          <p:nvPr>
            <p:ph type="ftr" sz="quarter" idx="11"/>
          </p:nvPr>
        </p:nvSpPr>
        <p:spPr/>
        <p:txBody>
          <a:bodyPr/>
          <a:lstStyle>
            <a:lvl1pPr>
              <a:defRPr/>
            </a:lvl1pPr>
          </a:lstStyle>
          <a:p>
            <a:pPr>
              <a:defRPr/>
            </a:pPr>
            <a:r>
              <a:rPr lang="en-US"/>
              <a:t>Class 5</a:t>
            </a:r>
            <a:endParaRPr lang="en-US" dirty="0"/>
          </a:p>
        </p:txBody>
      </p:sp>
      <p:sp>
        <p:nvSpPr>
          <p:cNvPr id="11"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8C259BA-E3DB-4675-9733-0A02C6B20309}" type="slidenum">
              <a:rPr lang="en-US" altLang="en-US"/>
              <a:pPr>
                <a:defRPr/>
              </a:pPr>
              <a:t>‹#›</a:t>
            </a:fld>
            <a:endParaRPr lang="en-US" altLang="en-US"/>
          </a:p>
        </p:txBody>
      </p:sp>
      <p:pic>
        <p:nvPicPr>
          <p:cNvPr id="13" name="Picture 7">
            <a:extLst>
              <a:ext uri="{FF2B5EF4-FFF2-40B4-BE49-F238E27FC236}">
                <a16:creationId xmlns:a16="http://schemas.microsoft.com/office/drawing/2014/main" id="{5A1E139B-096E-4513-8055-27C45DA5022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644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Date Placeholder 2"/>
          <p:cNvSpPr>
            <a:spLocks noGrp="1"/>
          </p:cNvSpPr>
          <p:nvPr>
            <p:ph type="dt" sz="half" idx="10"/>
          </p:nvPr>
        </p:nvSpPr>
        <p:spPr/>
        <p:txBody>
          <a:bodyPr/>
          <a:lstStyle>
            <a:lvl1pPr>
              <a:defRPr/>
            </a:lvl1pPr>
          </a:lstStyle>
          <a:p>
            <a:pPr>
              <a:defRPr/>
            </a:pPr>
            <a:fld id="{8C78B1CD-1464-489B-ACD6-369538421534}" type="datetime1">
              <a:rPr lang="en-US" smtClean="0"/>
              <a:t>10/19/2021</a:t>
            </a:fld>
            <a:endParaRPr lang="en-US"/>
          </a:p>
        </p:txBody>
      </p:sp>
      <p:sp>
        <p:nvSpPr>
          <p:cNvPr id="6" name="Footer Placeholder 3"/>
          <p:cNvSpPr>
            <a:spLocks noGrp="1"/>
          </p:cNvSpPr>
          <p:nvPr>
            <p:ph type="ftr" sz="quarter" idx="11"/>
          </p:nvPr>
        </p:nvSpPr>
        <p:spPr/>
        <p:txBody>
          <a:bodyPr/>
          <a:lstStyle>
            <a:lvl1pPr>
              <a:defRPr/>
            </a:lvl1pPr>
          </a:lstStyle>
          <a:p>
            <a:pPr>
              <a:defRPr/>
            </a:pPr>
            <a:r>
              <a:rPr lang="en-US"/>
              <a:t>Class 5</a:t>
            </a:r>
            <a:endParaRPr lang="en-US" dirty="0"/>
          </a:p>
        </p:txBody>
      </p:sp>
      <p:sp>
        <p:nvSpPr>
          <p:cNvPr id="7"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9D821BB1-E660-4A9B-8F1B-148BB884234C}" type="slidenum">
              <a:rPr lang="en-US" altLang="en-US"/>
              <a:pPr>
                <a:defRPr/>
              </a:pPr>
              <a:t>‹#›</a:t>
            </a:fld>
            <a:endParaRPr lang="en-US" altLang="en-US"/>
          </a:p>
        </p:txBody>
      </p:sp>
      <p:pic>
        <p:nvPicPr>
          <p:cNvPr id="8" name="Picture 7">
            <a:extLst>
              <a:ext uri="{FF2B5EF4-FFF2-40B4-BE49-F238E27FC236}">
                <a16:creationId xmlns:a16="http://schemas.microsoft.com/office/drawing/2014/main" id="{000D590D-66AC-4376-9707-569C4285D32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52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Allen_ICON white on light blu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p:cNvSpPr>
            <a:spLocks noGrp="1"/>
          </p:cNvSpPr>
          <p:nvPr>
            <p:ph type="dt" sz="half" idx="10"/>
          </p:nvPr>
        </p:nvSpPr>
        <p:spPr/>
        <p:txBody>
          <a:bodyPr/>
          <a:lstStyle>
            <a:lvl1pPr>
              <a:defRPr/>
            </a:lvl1pPr>
          </a:lstStyle>
          <a:p>
            <a:pPr>
              <a:defRPr/>
            </a:pPr>
            <a:fld id="{6FF98A85-66CE-43EC-92F9-4CD6F944C440}" type="datetime1">
              <a:rPr lang="en-US" smtClean="0"/>
              <a:t>10/19/2021</a:t>
            </a:fld>
            <a:endParaRPr lang="en-US"/>
          </a:p>
        </p:txBody>
      </p:sp>
      <p:sp>
        <p:nvSpPr>
          <p:cNvPr id="5" name="Footer Placeholder 2"/>
          <p:cNvSpPr>
            <a:spLocks noGrp="1"/>
          </p:cNvSpPr>
          <p:nvPr>
            <p:ph type="ftr" sz="quarter" idx="11"/>
          </p:nvPr>
        </p:nvSpPr>
        <p:spPr/>
        <p:txBody>
          <a:bodyPr/>
          <a:lstStyle>
            <a:lvl1pPr>
              <a:defRPr/>
            </a:lvl1pPr>
          </a:lstStyle>
          <a:p>
            <a:pPr>
              <a:defRPr/>
            </a:pPr>
            <a:r>
              <a:rPr lang="en-CA"/>
              <a:t>Class 5</a:t>
            </a:r>
            <a:endParaRPr lang="en-US" dirty="0"/>
          </a:p>
        </p:txBody>
      </p:sp>
      <p:pic>
        <p:nvPicPr>
          <p:cNvPr id="7" name="Picture 7">
            <a:extLst>
              <a:ext uri="{FF2B5EF4-FFF2-40B4-BE49-F238E27FC236}">
                <a16:creationId xmlns:a16="http://schemas.microsoft.com/office/drawing/2014/main" id="{A8874726-107F-4A14-9886-002CD10926F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89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fld id="{E35AC2B5-37EC-4124-A47A-DE8849454ED4}" type="datetime1">
              <a:rPr lang="en-US" smtClean="0"/>
              <a:t>10/19/2021</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Class 5</a:t>
            </a:r>
            <a:endParaRPr lang="en-US" dirty="0"/>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6DBC6869-B077-40DB-A211-F096FCE5397F}" type="slidenum">
              <a:rPr lang="en-US" altLang="en-US"/>
              <a:pPr>
                <a:defRPr/>
              </a:pPr>
              <a:t>‹#›</a:t>
            </a:fld>
            <a:endParaRPr lang="en-US" altLang="en-US"/>
          </a:p>
        </p:txBody>
      </p:sp>
      <p:pic>
        <p:nvPicPr>
          <p:cNvPr id="9" name="Picture 8">
            <a:extLst>
              <a:ext uri="{FF2B5EF4-FFF2-40B4-BE49-F238E27FC236}">
                <a16:creationId xmlns:a16="http://schemas.microsoft.com/office/drawing/2014/main" id="{A0D150B7-3B5E-49AB-9E0C-E12CB3B54E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8A75FF3E-4A67-4805-AB80-8FF16FC7D4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8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3EBBB375-6D17-4C58-B853-0FCCE8D74BFF}" type="datetime1">
              <a:rPr lang="en-US" smtClean="0"/>
              <a:t>10/19/2021</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Class 5</a:t>
            </a:r>
            <a:endParaRPr lang="en-US" dirty="0"/>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cs typeface="Arial" panose="020B0604020202020204" pitchFamily="34" charset="0"/>
              </a:defRPr>
            </a:lvl1pPr>
          </a:lstStyle>
          <a:p>
            <a:pPr>
              <a:defRPr/>
            </a:pPr>
            <a:fld id="{8934FA8B-4ECF-4F31-987C-17A8C6A90759}" type="slidenum">
              <a:rPr lang="en-US" altLang="en-US"/>
              <a:pPr>
                <a:defRPr/>
              </a:pPr>
              <a:t>‹#›</a:t>
            </a:fld>
            <a:endParaRPr lang="en-US" altLang="en-US"/>
          </a:p>
        </p:txBody>
      </p:sp>
      <p:pic>
        <p:nvPicPr>
          <p:cNvPr id="9" name="Picture 8">
            <a:extLst>
              <a:ext uri="{FF2B5EF4-FFF2-40B4-BE49-F238E27FC236}">
                <a16:creationId xmlns:a16="http://schemas.microsoft.com/office/drawing/2014/main" id="{B8EE0FA1-A019-4BD0-8329-7E40852C52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763" y="6496050"/>
            <a:ext cx="2916237"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Allen_ICON white on light blue.jpg">
            <a:extLst>
              <a:ext uri="{FF2B5EF4-FFF2-40B4-BE49-F238E27FC236}">
                <a16:creationId xmlns:a16="http://schemas.microsoft.com/office/drawing/2014/main" id="{70ECE8F5-0120-41DE-94BB-BF11F92B679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502400"/>
            <a:ext cx="360363"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90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678D"/>
            </a:gs>
            <a:gs pos="100000">
              <a:srgbClr val="00486D"/>
            </a:gs>
            <a:gs pos="100000">
              <a:srgbClr val="00486D"/>
            </a:gs>
            <a:gs pos="100000">
              <a:srgbClr val="00486D"/>
            </a:gs>
            <a:gs pos="100000">
              <a:srgbClr val="00678D"/>
            </a:gs>
            <a:gs pos="100000">
              <a:srgbClr val="10253F"/>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81750"/>
            <a:ext cx="2133600" cy="3397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A0AE4C-D6DC-4D0D-A91E-C82ED95C9838}" type="datetime1">
              <a:rPr lang="en-US" smtClean="0"/>
              <a:t>10/19/2021</a:t>
            </a:fld>
            <a:endParaRPr lang="en-US" dirty="0"/>
          </a:p>
        </p:txBody>
      </p:sp>
      <p:sp>
        <p:nvSpPr>
          <p:cNvPr id="5" name="Footer Placeholder 4"/>
          <p:cNvSpPr>
            <a:spLocks noGrp="1"/>
          </p:cNvSpPr>
          <p:nvPr>
            <p:ph type="ftr" sz="quarter" idx="3"/>
          </p:nvPr>
        </p:nvSpPr>
        <p:spPr>
          <a:xfrm>
            <a:off x="2987675" y="6356350"/>
            <a:ext cx="3313113" cy="365125"/>
          </a:xfrm>
          <a:prstGeom prst="rect">
            <a:avLst/>
          </a:prstGeom>
        </p:spPr>
        <p:txBody>
          <a:bodyPr vert="horz" lIns="91440" tIns="45720" rIns="91440" bIns="45720" rtlCol="0" anchor="ctr"/>
          <a:lstStyle>
            <a:lvl1pPr algn="ctr" eaLnBrk="1" fontAlgn="auto" hangingPunct="1">
              <a:spcBef>
                <a:spcPts val="0"/>
              </a:spcBef>
              <a:spcAft>
                <a:spcPts val="0"/>
              </a:spcAft>
              <a:defRPr sz="1600" i="1">
                <a:solidFill>
                  <a:schemeClr val="bg1"/>
                </a:solidFill>
                <a:latin typeface="+mn-lt"/>
                <a:cs typeface="+mn-cs"/>
              </a:defRPr>
            </a:lvl1pPr>
          </a:lstStyle>
          <a:p>
            <a:pPr>
              <a:defRPr/>
            </a:pPr>
            <a:r>
              <a:rPr lang="en-CA"/>
              <a:t>Class 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sldNum="0" hd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priv.gc.ca/en/about-the-opc/publications/guide_ind/"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www.howtostopfacebook.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242888"/>
            <a:ext cx="7772400" cy="4752008"/>
          </a:xfrm>
        </p:spPr>
        <p:txBody>
          <a:bodyPr/>
          <a:lstStyle/>
          <a:p>
            <a:pPr eaLnBrk="1" hangingPunct="1"/>
            <a:br>
              <a:rPr lang="en-US" altLang="en-US" sz="9600" dirty="0"/>
            </a:br>
            <a:r>
              <a:rPr lang="en-US" altLang="en-US" u="sng" dirty="0"/>
              <a:t>Class 5 – October 14</a:t>
            </a:r>
            <a:br>
              <a:rPr lang="en-US" altLang="en-US" dirty="0"/>
            </a:br>
            <a:br>
              <a:rPr lang="en-US" altLang="en-US" dirty="0"/>
            </a:br>
            <a:r>
              <a:rPr lang="en-CA" altLang="en-US" dirty="0"/>
              <a:t>- Finishing IP class </a:t>
            </a:r>
            <a:r>
              <a:rPr lang="en-CA" altLang="en-US"/>
              <a:t>3 </a:t>
            </a:r>
            <a:br>
              <a:rPr lang="en-CA" altLang="en-US"/>
            </a:br>
            <a:r>
              <a:rPr lang="en-CA" altLang="en-US"/>
              <a:t>(</a:t>
            </a:r>
            <a:r>
              <a:rPr lang="en-CA" altLang="en-US" dirty="0"/>
              <a:t>still a little left!)</a:t>
            </a:r>
            <a:br>
              <a:rPr lang="en-CA" altLang="en-US" dirty="0"/>
            </a:br>
            <a:r>
              <a:rPr lang="en-CA" altLang="en-US" dirty="0"/>
              <a:t>- Intro to Privacy, finally at long last</a:t>
            </a:r>
            <a:br>
              <a:rPr lang="en-US" altLang="en-US" dirty="0"/>
            </a:br>
            <a:r>
              <a:rPr lang="en-US" altLang="en-US" dirty="0"/>
              <a:t>                 </a:t>
            </a:r>
          </a:p>
        </p:txBody>
      </p:sp>
      <p:pic>
        <p:nvPicPr>
          <p:cNvPr id="15363" name="Picture 5" descr="Allen_ICON white on light blu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61618" y="5733256"/>
            <a:ext cx="10207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7961" y="4869160"/>
            <a:ext cx="61880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5BFC0-0760-4B86-9359-2CB39A2BC8FD}"/>
              </a:ext>
            </a:extLst>
          </p:cNvPr>
          <p:cNvSpPr>
            <a:spLocks noGrp="1"/>
          </p:cNvSpPr>
          <p:nvPr>
            <p:ph type="title"/>
          </p:nvPr>
        </p:nvSpPr>
        <p:spPr/>
        <p:txBody>
          <a:bodyPr/>
          <a:lstStyle/>
          <a:p>
            <a:r>
              <a:rPr lang="en-US" altLang="en-US" dirty="0"/>
              <a:t>ICANN</a:t>
            </a:r>
            <a:endParaRPr lang="en-CA" dirty="0"/>
          </a:p>
        </p:txBody>
      </p:sp>
      <p:sp>
        <p:nvSpPr>
          <p:cNvPr id="3" name="Content Placeholder 2">
            <a:extLst>
              <a:ext uri="{FF2B5EF4-FFF2-40B4-BE49-F238E27FC236}">
                <a16:creationId xmlns:a16="http://schemas.microsoft.com/office/drawing/2014/main" id="{2956CD74-235D-4C35-AA95-241725531863}"/>
              </a:ext>
            </a:extLst>
          </p:cNvPr>
          <p:cNvSpPr>
            <a:spLocks noGrp="1"/>
          </p:cNvSpPr>
          <p:nvPr>
            <p:ph idx="1"/>
          </p:nvPr>
        </p:nvSpPr>
        <p:spPr/>
        <p:txBody>
          <a:bodyPr/>
          <a:lstStyle/>
          <a:p>
            <a:pPr marL="0" indent="0" eaLnBrk="1" hangingPunct="1">
              <a:buNone/>
            </a:pPr>
            <a:r>
              <a:rPr lang="en-CA" altLang="en-US" b="1" dirty="0"/>
              <a:t>I</a:t>
            </a:r>
            <a:r>
              <a:rPr lang="en-CA" altLang="en-US" dirty="0"/>
              <a:t>nternet </a:t>
            </a:r>
          </a:p>
          <a:p>
            <a:pPr marL="0" indent="0" eaLnBrk="1" hangingPunct="1">
              <a:buNone/>
            </a:pPr>
            <a:r>
              <a:rPr lang="en-CA" altLang="en-US" b="1" dirty="0"/>
              <a:t>C</a:t>
            </a:r>
            <a:r>
              <a:rPr lang="en-CA" altLang="en-US" dirty="0"/>
              <a:t>orporation for </a:t>
            </a:r>
          </a:p>
          <a:p>
            <a:pPr marL="0" indent="0" eaLnBrk="1" hangingPunct="1">
              <a:buNone/>
            </a:pPr>
            <a:r>
              <a:rPr lang="en-CA" altLang="en-US" b="1" dirty="0"/>
              <a:t>A</a:t>
            </a:r>
            <a:r>
              <a:rPr lang="en-CA" altLang="en-US" dirty="0"/>
              <a:t>ssigned </a:t>
            </a:r>
          </a:p>
          <a:p>
            <a:pPr marL="0" indent="0" eaLnBrk="1" hangingPunct="1">
              <a:buNone/>
            </a:pPr>
            <a:r>
              <a:rPr lang="en-CA" altLang="en-US" b="1" dirty="0"/>
              <a:t>N</a:t>
            </a:r>
            <a:r>
              <a:rPr lang="en-CA" altLang="en-US" dirty="0"/>
              <a:t>ames and </a:t>
            </a:r>
          </a:p>
          <a:p>
            <a:pPr marL="0" indent="0" eaLnBrk="1" hangingPunct="1">
              <a:buNone/>
            </a:pPr>
            <a:r>
              <a:rPr lang="en-CA" altLang="en-US" b="1" dirty="0"/>
              <a:t>N</a:t>
            </a:r>
            <a:r>
              <a:rPr lang="en-CA" altLang="en-US" dirty="0"/>
              <a:t>umbers</a:t>
            </a:r>
            <a:endParaRPr lang="en-US" altLang="en-US" dirty="0"/>
          </a:p>
          <a:p>
            <a:endParaRPr lang="en-CA" dirty="0"/>
          </a:p>
        </p:txBody>
      </p:sp>
      <p:sp>
        <p:nvSpPr>
          <p:cNvPr id="4" name="Footer Placeholder 3">
            <a:extLst>
              <a:ext uri="{FF2B5EF4-FFF2-40B4-BE49-F238E27FC236}">
                <a16:creationId xmlns:a16="http://schemas.microsoft.com/office/drawing/2014/main" id="{9815F9B8-D2A4-4410-87E6-4CB74535C7DD}"/>
              </a:ext>
            </a:extLst>
          </p:cNvPr>
          <p:cNvSpPr>
            <a:spLocks noGrp="1"/>
          </p:cNvSpPr>
          <p:nvPr>
            <p:ph type="ftr" sz="quarter" idx="11"/>
          </p:nvPr>
        </p:nvSpPr>
        <p:spPr/>
        <p:txBody>
          <a:bodyPr/>
          <a:lstStyle/>
          <a:p>
            <a:pPr>
              <a:defRPr/>
            </a:pPr>
            <a:r>
              <a:rPr lang="en-US"/>
              <a:t>Class 5</a:t>
            </a:r>
            <a:endParaRPr lang="en-US" dirty="0"/>
          </a:p>
        </p:txBody>
      </p:sp>
      <p:pic>
        <p:nvPicPr>
          <p:cNvPr id="5" name="Picture 7">
            <a:extLst>
              <a:ext uri="{FF2B5EF4-FFF2-40B4-BE49-F238E27FC236}">
                <a16:creationId xmlns:a16="http://schemas.microsoft.com/office/drawing/2014/main" id="{CF81BFAB-002B-4873-BC93-C7C266E9394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1916113"/>
            <a:ext cx="3671887" cy="294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710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13EF5-B79B-4CA1-9B9B-E0B1E8824A44}"/>
              </a:ext>
            </a:extLst>
          </p:cNvPr>
          <p:cNvSpPr>
            <a:spLocks noGrp="1"/>
          </p:cNvSpPr>
          <p:nvPr>
            <p:ph type="title"/>
          </p:nvPr>
        </p:nvSpPr>
        <p:spPr>
          <a:xfrm>
            <a:off x="457200" y="274638"/>
            <a:ext cx="8229600" cy="706090"/>
          </a:xfrm>
        </p:spPr>
        <p:txBody>
          <a:bodyPr/>
          <a:lstStyle/>
          <a:p>
            <a:r>
              <a:rPr lang="en-US" altLang="en-US" dirty="0"/>
              <a:t>ICANN - UDRP</a:t>
            </a:r>
            <a:endParaRPr lang="en-CA" dirty="0"/>
          </a:p>
        </p:txBody>
      </p:sp>
      <p:sp>
        <p:nvSpPr>
          <p:cNvPr id="3" name="Content Placeholder 2">
            <a:extLst>
              <a:ext uri="{FF2B5EF4-FFF2-40B4-BE49-F238E27FC236}">
                <a16:creationId xmlns:a16="http://schemas.microsoft.com/office/drawing/2014/main" id="{C3269A37-07FE-49AA-830B-DD10EEC27D6B}"/>
              </a:ext>
            </a:extLst>
          </p:cNvPr>
          <p:cNvSpPr>
            <a:spLocks noGrp="1"/>
          </p:cNvSpPr>
          <p:nvPr>
            <p:ph idx="1"/>
          </p:nvPr>
        </p:nvSpPr>
        <p:spPr>
          <a:xfrm>
            <a:off x="457200" y="980728"/>
            <a:ext cx="8229600" cy="5145435"/>
          </a:xfrm>
        </p:spPr>
        <p:txBody>
          <a:bodyPr/>
          <a:lstStyle/>
          <a:p>
            <a:pPr marL="0" indent="0" eaLnBrk="1" hangingPunct="1">
              <a:buNone/>
            </a:pPr>
            <a:r>
              <a:rPr lang="en-US" altLang="en-US" sz="2800" dirty="0"/>
              <a:t>Uniform Domain Name Dispute Resolution Procedure</a:t>
            </a:r>
          </a:p>
          <a:p>
            <a:pPr marL="0" indent="0" eaLnBrk="1" hangingPunct="1">
              <a:buNone/>
            </a:pPr>
            <a:r>
              <a:rPr lang="en-CA" altLang="en-US" sz="1400" dirty="0"/>
              <a:t>4. a. Applicable Disputes. You are required to submit to a mandatory administrative proceeding in the event that a third party (a "complainant") asserts to the applicable Provider, in compliance with the Rules of Procedure, that</a:t>
            </a:r>
          </a:p>
          <a:p>
            <a:pPr marL="0" indent="0" eaLnBrk="1" hangingPunct="1">
              <a:buNone/>
            </a:pPr>
            <a:endParaRPr lang="en-CA" altLang="en-US" sz="1400" dirty="0"/>
          </a:p>
          <a:p>
            <a:pPr marL="0" indent="0" eaLnBrk="1" hangingPunct="1">
              <a:buNone/>
            </a:pPr>
            <a:r>
              <a:rPr lang="en-CA" altLang="en-US" sz="1400" dirty="0"/>
              <a:t>(</a:t>
            </a:r>
            <a:r>
              <a:rPr lang="en-CA" altLang="en-US" sz="1400" dirty="0" err="1"/>
              <a:t>i</a:t>
            </a:r>
            <a:r>
              <a:rPr lang="en-CA" altLang="en-US" sz="1400" dirty="0"/>
              <a:t>) </a:t>
            </a:r>
            <a:r>
              <a:rPr lang="en-CA" altLang="en-US" sz="1800" b="1" dirty="0"/>
              <a:t>your domain name is identical or confusingly similar to a trademark or service mark in which the complainant has rights</a:t>
            </a:r>
            <a:r>
              <a:rPr lang="en-CA" altLang="en-US" sz="1400" dirty="0"/>
              <a:t>; and</a:t>
            </a:r>
          </a:p>
          <a:p>
            <a:pPr marL="0" indent="0" eaLnBrk="1" hangingPunct="1">
              <a:buNone/>
            </a:pPr>
            <a:r>
              <a:rPr lang="en-CA" altLang="en-US" sz="1400" dirty="0"/>
              <a:t>(ii) you have no rights or legitimate interests in respect of the domain name; and</a:t>
            </a:r>
          </a:p>
          <a:p>
            <a:pPr marL="0" indent="0" eaLnBrk="1" hangingPunct="1">
              <a:buNone/>
            </a:pPr>
            <a:r>
              <a:rPr lang="en-CA" altLang="en-US" sz="1400" dirty="0"/>
              <a:t>(iii) your domain name has been registered and is being used in bad faith.</a:t>
            </a:r>
          </a:p>
          <a:p>
            <a:pPr marL="0" indent="0" eaLnBrk="1" hangingPunct="1">
              <a:buNone/>
            </a:pPr>
            <a:r>
              <a:rPr lang="en-CA" altLang="en-US" sz="1400" dirty="0"/>
              <a:t>In the administrative proceeding, the complainant must prove that each of these three elements are present.</a:t>
            </a:r>
          </a:p>
          <a:p>
            <a:pPr marL="0" indent="0" eaLnBrk="1" hangingPunct="1">
              <a:buNone/>
            </a:pPr>
            <a:endParaRPr lang="en-CA" altLang="en-US" sz="1400" dirty="0"/>
          </a:p>
          <a:p>
            <a:pPr marL="0" indent="0" eaLnBrk="1" hangingPunct="1">
              <a:buNone/>
            </a:pPr>
            <a:r>
              <a:rPr lang="en-CA" altLang="en-US" sz="1400" dirty="0"/>
              <a:t>b. Evidence of Registration and Use in Bad Faith. For the purposes of Paragraph 4(a)(iii), the following circumstances, in particular but without limitation, if found by the Panel to be present, shall be evidence of the registration and use of a domain name in bad faith:</a:t>
            </a:r>
          </a:p>
          <a:p>
            <a:pPr marL="0" indent="0" eaLnBrk="1" hangingPunct="1">
              <a:buNone/>
            </a:pPr>
            <a:r>
              <a:rPr lang="en-CA" altLang="en-US" sz="1400" dirty="0"/>
              <a:t>(</a:t>
            </a:r>
            <a:r>
              <a:rPr lang="en-CA" altLang="en-US" sz="1400" dirty="0" err="1"/>
              <a:t>i</a:t>
            </a:r>
            <a:r>
              <a:rPr lang="en-CA" altLang="en-US" sz="1400" dirty="0"/>
              <a:t>) circumstances indicating that you have registered or you have acquired the domain name primarily for the purpose of selling, renting, or otherwise transferring the domain name registration to the complainant who is the owner of the trademark or service mark or to a competitor of that complainant, for valuable consideration in excess of your documented out-of-pocket costs directly related to the domain name; or</a:t>
            </a:r>
          </a:p>
          <a:p>
            <a:pPr marL="0" indent="0" eaLnBrk="1" hangingPunct="1">
              <a:buNone/>
            </a:pPr>
            <a:r>
              <a:rPr lang="en-CA" altLang="en-US" sz="1400" dirty="0"/>
              <a:t>(ii) you have registered the domain name in order to prevent the owner of the trademark or service mark from reflecting the mark in a corresponding domain name, provided that you have engaged in a pattern of such conduct; (…)</a:t>
            </a:r>
            <a:endParaRPr lang="en-US" altLang="en-US" sz="1400" dirty="0"/>
          </a:p>
          <a:p>
            <a:endParaRPr lang="en-CA" sz="1400" dirty="0"/>
          </a:p>
        </p:txBody>
      </p:sp>
      <p:sp>
        <p:nvSpPr>
          <p:cNvPr id="4" name="Footer Placeholder 3">
            <a:extLst>
              <a:ext uri="{FF2B5EF4-FFF2-40B4-BE49-F238E27FC236}">
                <a16:creationId xmlns:a16="http://schemas.microsoft.com/office/drawing/2014/main" id="{41E9F422-902E-49D9-BE5B-DF20EE937CED}"/>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84189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AECCF-CF1F-4412-A274-AD8046F66FCA}"/>
              </a:ext>
            </a:extLst>
          </p:cNvPr>
          <p:cNvSpPr>
            <a:spLocks noGrp="1"/>
          </p:cNvSpPr>
          <p:nvPr>
            <p:ph type="title"/>
          </p:nvPr>
        </p:nvSpPr>
        <p:spPr/>
        <p:txBody>
          <a:bodyPr/>
          <a:lstStyle/>
          <a:p>
            <a:r>
              <a:rPr lang="en-US" altLang="en-US" dirty="0"/>
              <a:t>Domain names and TM’s</a:t>
            </a:r>
            <a:endParaRPr lang="en-CA" dirty="0"/>
          </a:p>
        </p:txBody>
      </p:sp>
      <p:sp>
        <p:nvSpPr>
          <p:cNvPr id="3" name="Content Placeholder 2">
            <a:extLst>
              <a:ext uri="{FF2B5EF4-FFF2-40B4-BE49-F238E27FC236}">
                <a16:creationId xmlns:a16="http://schemas.microsoft.com/office/drawing/2014/main" id="{E6D48391-72A1-4872-A2EB-38A046376F8A}"/>
              </a:ext>
            </a:extLst>
          </p:cNvPr>
          <p:cNvSpPr>
            <a:spLocks noGrp="1"/>
          </p:cNvSpPr>
          <p:nvPr>
            <p:ph idx="1"/>
          </p:nvPr>
        </p:nvSpPr>
        <p:spPr>
          <a:xfrm>
            <a:off x="457200" y="1340768"/>
            <a:ext cx="8229600" cy="4785395"/>
          </a:xfrm>
        </p:spPr>
        <p:txBody>
          <a:bodyPr/>
          <a:lstStyle/>
          <a:p>
            <a:pPr marL="0" indent="0" eaLnBrk="1" hangingPunct="1">
              <a:buNone/>
              <a:defRPr/>
            </a:pPr>
            <a:r>
              <a:rPr lang="en-CA" sz="2000" dirty="0"/>
              <a:t>1. </a:t>
            </a:r>
            <a:r>
              <a:rPr lang="en-CA" b="1" i="1" dirty="0" err="1"/>
              <a:t>Boaden</a:t>
            </a:r>
            <a:r>
              <a:rPr lang="en-CA" b="1" i="1" dirty="0"/>
              <a:t> Catering v. Real Food </a:t>
            </a:r>
            <a:r>
              <a:rPr lang="en-CA" sz="1400" dirty="0"/>
              <a:t>2016 ONSC 4098</a:t>
            </a:r>
          </a:p>
          <a:p>
            <a:pPr marL="0" indent="0" eaLnBrk="1" hangingPunct="1">
              <a:buNone/>
              <a:defRPr/>
            </a:pPr>
            <a:r>
              <a:rPr lang="en-US" altLang="en-US" sz="2000" dirty="0"/>
              <a:t>“</a:t>
            </a:r>
            <a:r>
              <a:rPr lang="en-CA" altLang="en-US" sz="2000" dirty="0"/>
              <a:t>I find that </a:t>
            </a:r>
            <a:r>
              <a:rPr lang="en-CA" altLang="en-US" sz="2000" dirty="0" err="1"/>
              <a:t>Boaden</a:t>
            </a:r>
            <a:r>
              <a:rPr lang="en-CA" altLang="en-US" sz="2000" dirty="0"/>
              <a:t> registered the domain name rfrk.ca in bad faith with a view to denying RFRK the ability to use the name and in order to direct or point persons interested in RFRK to the </a:t>
            </a:r>
            <a:r>
              <a:rPr lang="en-CA" altLang="en-US" sz="2000" dirty="0" err="1"/>
              <a:t>Boaden</a:t>
            </a:r>
            <a:r>
              <a:rPr lang="en-CA" altLang="en-US" sz="2000" dirty="0"/>
              <a:t> website by the use of meta-tags.”</a:t>
            </a:r>
          </a:p>
          <a:p>
            <a:pPr marL="0" indent="0" eaLnBrk="1" hangingPunct="1">
              <a:buNone/>
              <a:defRPr/>
            </a:pPr>
            <a:r>
              <a:rPr lang="en-CA" altLang="en-US" sz="2000" dirty="0">
                <a:sym typeface="Wingdings" panose="05000000000000000000" pitchFamily="2" charset="2"/>
              </a:rPr>
              <a:t> “confusingly similar” to registered TM was enough, didn’t have to be identical</a:t>
            </a:r>
            <a:endParaRPr lang="en-CA" dirty="0"/>
          </a:p>
          <a:p>
            <a:pPr marL="0" indent="0">
              <a:buNone/>
            </a:pPr>
            <a:r>
              <a:rPr lang="en-CA" sz="2400" dirty="0"/>
              <a:t>2. Google Ad complaints – TM client success story!</a:t>
            </a:r>
          </a:p>
          <a:p>
            <a:pPr marL="0" indent="0">
              <a:buNone/>
            </a:pPr>
            <a:r>
              <a:rPr lang="en-CA" sz="2400" dirty="0"/>
              <a:t>3. </a:t>
            </a:r>
            <a:r>
              <a:rPr lang="en-CA" sz="2400" i="1" dirty="0"/>
              <a:t>Google v. </a:t>
            </a:r>
            <a:r>
              <a:rPr lang="en-CA" sz="2400" i="1" dirty="0" err="1"/>
              <a:t>Equustek</a:t>
            </a:r>
            <a:r>
              <a:rPr lang="en-CA" sz="2400" i="1" dirty="0"/>
              <a:t> </a:t>
            </a:r>
            <a:r>
              <a:rPr lang="en-CA" sz="2400" dirty="0"/>
              <a:t>(November 8)</a:t>
            </a:r>
          </a:p>
          <a:p>
            <a:pPr marL="0" indent="0">
              <a:buNone/>
            </a:pPr>
            <a:r>
              <a:rPr lang="en-CA" sz="2400" dirty="0"/>
              <a:t>4. Ad keywords - </a:t>
            </a:r>
            <a:r>
              <a:rPr lang="en-CA" sz="2400" i="1" dirty="0"/>
              <a:t>Vancouver Community College c. Vancouver Career College (Burnaby) Inc</a:t>
            </a:r>
            <a:r>
              <a:rPr lang="en-CA" sz="2400" dirty="0"/>
              <a:t>., 2017 BCCA 41 – passing off in keyword bidding (passing off when search results displayed)</a:t>
            </a:r>
          </a:p>
        </p:txBody>
      </p:sp>
      <p:sp>
        <p:nvSpPr>
          <p:cNvPr id="4" name="Footer Placeholder 3">
            <a:extLst>
              <a:ext uri="{FF2B5EF4-FFF2-40B4-BE49-F238E27FC236}">
                <a16:creationId xmlns:a16="http://schemas.microsoft.com/office/drawing/2014/main" id="{EDD54660-7F04-4A18-AA86-1B74928C0267}"/>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52499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AECCF-CF1F-4412-A274-AD8046F66FCA}"/>
              </a:ext>
            </a:extLst>
          </p:cNvPr>
          <p:cNvSpPr>
            <a:spLocks noGrp="1"/>
          </p:cNvSpPr>
          <p:nvPr>
            <p:ph type="title"/>
          </p:nvPr>
        </p:nvSpPr>
        <p:spPr/>
        <p:txBody>
          <a:bodyPr/>
          <a:lstStyle/>
          <a:p>
            <a:r>
              <a:rPr lang="en-US" altLang="en-US" dirty="0"/>
              <a:t>Domain names and TM’s</a:t>
            </a:r>
            <a:endParaRPr lang="en-CA" dirty="0"/>
          </a:p>
        </p:txBody>
      </p:sp>
      <p:sp>
        <p:nvSpPr>
          <p:cNvPr id="3" name="Content Placeholder 2">
            <a:extLst>
              <a:ext uri="{FF2B5EF4-FFF2-40B4-BE49-F238E27FC236}">
                <a16:creationId xmlns:a16="http://schemas.microsoft.com/office/drawing/2014/main" id="{E6D48391-72A1-4872-A2EB-38A046376F8A}"/>
              </a:ext>
            </a:extLst>
          </p:cNvPr>
          <p:cNvSpPr>
            <a:spLocks noGrp="1"/>
          </p:cNvSpPr>
          <p:nvPr>
            <p:ph idx="1"/>
          </p:nvPr>
        </p:nvSpPr>
        <p:spPr>
          <a:xfrm>
            <a:off x="457200" y="1772816"/>
            <a:ext cx="8229600" cy="4353347"/>
          </a:xfrm>
        </p:spPr>
        <p:txBody>
          <a:bodyPr/>
          <a:lstStyle/>
          <a:p>
            <a:pPr eaLnBrk="1" hangingPunct="1">
              <a:buFont typeface="Wingdings" panose="05000000000000000000" pitchFamily="2" charset="2"/>
              <a:buChar char="à"/>
              <a:defRPr/>
            </a:pPr>
            <a:r>
              <a:rPr lang="en-CA" altLang="en-US" sz="2800" dirty="0">
                <a:sym typeface="Wingdings" panose="05000000000000000000" pitchFamily="2" charset="2"/>
              </a:rPr>
              <a:t>“confusingly similar” to registered TM was enough, didn’t have to be identical</a:t>
            </a:r>
          </a:p>
          <a:p>
            <a:pPr eaLnBrk="1" hangingPunct="1">
              <a:buFont typeface="Wingdings" panose="05000000000000000000" pitchFamily="2" charset="2"/>
              <a:buChar char="à"/>
              <a:defRPr/>
            </a:pPr>
            <a:endParaRPr lang="en-CA" sz="2800" dirty="0">
              <a:sym typeface="Wingdings" panose="05000000000000000000" pitchFamily="2" charset="2"/>
            </a:endParaRPr>
          </a:p>
          <a:p>
            <a:pPr marL="0" indent="0" eaLnBrk="1" hangingPunct="1">
              <a:buNone/>
              <a:defRPr/>
            </a:pPr>
            <a:r>
              <a:rPr lang="en-CA" sz="2800" u="sng" dirty="0">
                <a:sym typeface="Wingdings" panose="05000000000000000000" pitchFamily="2" charset="2"/>
              </a:rPr>
              <a:t>France.com case</a:t>
            </a:r>
          </a:p>
          <a:p>
            <a:pPr marL="0" indent="0" eaLnBrk="1" hangingPunct="1">
              <a:buNone/>
              <a:defRPr/>
            </a:pPr>
            <a:endParaRPr lang="en-CA" sz="2800" dirty="0"/>
          </a:p>
        </p:txBody>
      </p:sp>
      <p:sp>
        <p:nvSpPr>
          <p:cNvPr id="4" name="Footer Placeholder 3">
            <a:extLst>
              <a:ext uri="{FF2B5EF4-FFF2-40B4-BE49-F238E27FC236}">
                <a16:creationId xmlns:a16="http://schemas.microsoft.com/office/drawing/2014/main" id="{EDD54660-7F04-4A18-AA86-1B74928C0267}"/>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4356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E804E-3E66-4840-9586-3C6CA77DB0FB}"/>
              </a:ext>
            </a:extLst>
          </p:cNvPr>
          <p:cNvSpPr>
            <a:spLocks noGrp="1"/>
          </p:cNvSpPr>
          <p:nvPr>
            <p:ph type="title"/>
          </p:nvPr>
        </p:nvSpPr>
        <p:spPr>
          <a:xfrm>
            <a:off x="758031" y="1988840"/>
            <a:ext cx="7772400" cy="2736304"/>
          </a:xfrm>
        </p:spPr>
        <p:txBody>
          <a:bodyPr/>
          <a:lstStyle/>
          <a:p>
            <a:r>
              <a:rPr lang="en-CA" dirty="0"/>
              <a:t>INTRO TO PRIVACY / </a:t>
            </a:r>
            <a:br>
              <a:rPr lang="en-CA" dirty="0"/>
            </a:br>
            <a:r>
              <a:rPr lang="en-CA" dirty="0"/>
              <a:t>DATA PROTECTION LAW IN CANADA</a:t>
            </a:r>
          </a:p>
        </p:txBody>
      </p:sp>
      <p:sp>
        <p:nvSpPr>
          <p:cNvPr id="3" name="Footer Placeholder 2">
            <a:extLst>
              <a:ext uri="{FF2B5EF4-FFF2-40B4-BE49-F238E27FC236}">
                <a16:creationId xmlns:a16="http://schemas.microsoft.com/office/drawing/2014/main" id="{C8562042-0F3E-4C03-9790-A71EB4A9012A}"/>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585078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D6852-0BDC-40BD-B6EE-E8B54FDB709D}"/>
              </a:ext>
            </a:extLst>
          </p:cNvPr>
          <p:cNvSpPr>
            <a:spLocks noGrp="1"/>
          </p:cNvSpPr>
          <p:nvPr>
            <p:ph type="title"/>
          </p:nvPr>
        </p:nvSpPr>
        <p:spPr>
          <a:xfrm>
            <a:off x="457200" y="274638"/>
            <a:ext cx="8229600" cy="1930226"/>
          </a:xfrm>
        </p:spPr>
        <p:txBody>
          <a:bodyPr/>
          <a:lstStyle/>
          <a:p>
            <a:r>
              <a:rPr lang="en-CA" dirty="0"/>
              <a:t>What’s in a name?</a:t>
            </a:r>
            <a:br>
              <a:rPr lang="en-CA" dirty="0"/>
            </a:br>
            <a:r>
              <a:rPr lang="en-CA" dirty="0"/>
              <a:t>What’s missing?</a:t>
            </a:r>
          </a:p>
        </p:txBody>
      </p:sp>
      <p:sp>
        <p:nvSpPr>
          <p:cNvPr id="3" name="Content Placeholder 2">
            <a:extLst>
              <a:ext uri="{FF2B5EF4-FFF2-40B4-BE49-F238E27FC236}">
                <a16:creationId xmlns:a16="http://schemas.microsoft.com/office/drawing/2014/main" id="{391A375C-18A3-4F13-921B-9C77780ECA07}"/>
              </a:ext>
            </a:extLst>
          </p:cNvPr>
          <p:cNvSpPr>
            <a:spLocks noGrp="1"/>
          </p:cNvSpPr>
          <p:nvPr>
            <p:ph idx="1"/>
          </p:nvPr>
        </p:nvSpPr>
        <p:spPr/>
        <p:txBody>
          <a:bodyPr/>
          <a:lstStyle/>
          <a:p>
            <a:pPr marL="0" indent="0">
              <a:buNone/>
            </a:pPr>
            <a:endParaRPr lang="en-CA" b="1" dirty="0"/>
          </a:p>
          <a:p>
            <a:pPr marL="0" indent="0">
              <a:buNone/>
            </a:pPr>
            <a:endParaRPr lang="en-CA" b="1" dirty="0"/>
          </a:p>
          <a:p>
            <a:pPr marL="0" indent="0">
              <a:buNone/>
            </a:pPr>
            <a:r>
              <a:rPr lang="en-CA" b="1" i="1" dirty="0"/>
              <a:t>Personal Information Protection and Electronic Documents Act </a:t>
            </a:r>
          </a:p>
          <a:p>
            <a:pPr marL="0" indent="0">
              <a:buNone/>
            </a:pPr>
            <a:r>
              <a:rPr lang="en-CA" b="1" i="1" dirty="0"/>
              <a:t>(“PIPEDA”)</a:t>
            </a:r>
            <a:endParaRPr lang="en-CA" i="1" dirty="0"/>
          </a:p>
          <a:p>
            <a:pPr eaLnBrk="1" hangingPunct="1">
              <a:buNone/>
            </a:pPr>
            <a:endParaRPr lang="en-US" altLang="en-US" dirty="0"/>
          </a:p>
        </p:txBody>
      </p:sp>
      <p:sp>
        <p:nvSpPr>
          <p:cNvPr id="4" name="Footer Placeholder 3">
            <a:extLst>
              <a:ext uri="{FF2B5EF4-FFF2-40B4-BE49-F238E27FC236}">
                <a16:creationId xmlns:a16="http://schemas.microsoft.com/office/drawing/2014/main" id="{BC242A70-5E5E-4853-AF10-42206BD61A02}"/>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446872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E0705-226F-4A0B-B707-795E88CC4A2A}"/>
              </a:ext>
            </a:extLst>
          </p:cNvPr>
          <p:cNvSpPr>
            <a:spLocks noGrp="1"/>
          </p:cNvSpPr>
          <p:nvPr>
            <p:ph type="title"/>
          </p:nvPr>
        </p:nvSpPr>
        <p:spPr>
          <a:xfrm>
            <a:off x="457200" y="404664"/>
            <a:ext cx="8229600" cy="1012974"/>
          </a:xfrm>
        </p:spPr>
        <p:txBody>
          <a:bodyPr/>
          <a:lstStyle/>
          <a:p>
            <a:r>
              <a:rPr lang="en-CA" dirty="0"/>
              <a:t>Office of the Privacy Commissioner (OPC)  </a:t>
            </a:r>
            <a:r>
              <a:rPr lang="en-CA" dirty="0" err="1"/>
              <a:t>sez</a:t>
            </a:r>
            <a:r>
              <a:rPr lang="en-CA" dirty="0"/>
              <a:t>:</a:t>
            </a:r>
          </a:p>
        </p:txBody>
      </p:sp>
      <p:sp>
        <p:nvSpPr>
          <p:cNvPr id="3" name="Content Placeholder 2">
            <a:extLst>
              <a:ext uri="{FF2B5EF4-FFF2-40B4-BE49-F238E27FC236}">
                <a16:creationId xmlns:a16="http://schemas.microsoft.com/office/drawing/2014/main" id="{B4B77A2C-6826-4BFE-9DC6-7233EA1400B4}"/>
              </a:ext>
            </a:extLst>
          </p:cNvPr>
          <p:cNvSpPr>
            <a:spLocks noGrp="1"/>
          </p:cNvSpPr>
          <p:nvPr>
            <p:ph idx="1"/>
          </p:nvPr>
        </p:nvSpPr>
        <p:spPr>
          <a:xfrm>
            <a:off x="457200" y="2348880"/>
            <a:ext cx="8229600" cy="3777283"/>
          </a:xfrm>
        </p:spPr>
        <p:txBody>
          <a:bodyPr/>
          <a:lstStyle/>
          <a:p>
            <a:pPr marL="0" indent="0">
              <a:buNone/>
            </a:pPr>
            <a:r>
              <a:rPr lang="en-CA" dirty="0"/>
              <a:t>“Our job is to see that the Government of Canada and many of the private-sector organizations that collect your personal information do so with care and respect for your privacy.”</a:t>
            </a:r>
          </a:p>
        </p:txBody>
      </p:sp>
      <p:sp>
        <p:nvSpPr>
          <p:cNvPr id="4" name="Footer Placeholder 3">
            <a:extLst>
              <a:ext uri="{FF2B5EF4-FFF2-40B4-BE49-F238E27FC236}">
                <a16:creationId xmlns:a16="http://schemas.microsoft.com/office/drawing/2014/main" id="{B95077C8-A08C-4F95-81D1-D85C58420CB8}"/>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095679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15E1A-57C1-441E-A3D9-1AB33057C4D2}"/>
              </a:ext>
            </a:extLst>
          </p:cNvPr>
          <p:cNvSpPr>
            <a:spLocks noGrp="1"/>
          </p:cNvSpPr>
          <p:nvPr>
            <p:ph type="title"/>
          </p:nvPr>
        </p:nvSpPr>
        <p:spPr/>
        <p:txBody>
          <a:bodyPr/>
          <a:lstStyle/>
          <a:p>
            <a:r>
              <a:rPr lang="en-CA" dirty="0"/>
              <a:t>PIPEDA s. 3</a:t>
            </a:r>
          </a:p>
        </p:txBody>
      </p:sp>
      <p:sp>
        <p:nvSpPr>
          <p:cNvPr id="3" name="Content Placeholder 2">
            <a:extLst>
              <a:ext uri="{FF2B5EF4-FFF2-40B4-BE49-F238E27FC236}">
                <a16:creationId xmlns:a16="http://schemas.microsoft.com/office/drawing/2014/main" id="{FB792384-7B85-45B3-B3AF-52E1461AF533}"/>
              </a:ext>
            </a:extLst>
          </p:cNvPr>
          <p:cNvSpPr>
            <a:spLocks noGrp="1"/>
          </p:cNvSpPr>
          <p:nvPr>
            <p:ph idx="1"/>
          </p:nvPr>
        </p:nvSpPr>
        <p:spPr/>
        <p:txBody>
          <a:bodyPr/>
          <a:lstStyle/>
          <a:p>
            <a:pPr marL="0" indent="0">
              <a:buNone/>
            </a:pPr>
            <a:r>
              <a:rPr lang="en-CA" sz="2800" dirty="0"/>
              <a:t>The purpose of this Part is to establish, in an era in which technology increasingly facilitates the circulation and exchange of information, rules to govern the </a:t>
            </a:r>
            <a:r>
              <a:rPr lang="en-CA" sz="4000" dirty="0"/>
              <a:t>collection, use and disclosure </a:t>
            </a:r>
            <a:r>
              <a:rPr lang="en-CA" sz="2800" dirty="0"/>
              <a:t>of personal information </a:t>
            </a:r>
            <a:r>
              <a:rPr lang="en-CA" sz="2800" b="1" dirty="0"/>
              <a:t>in a manner that recognizes the right of privacy of individuals </a:t>
            </a:r>
            <a:r>
              <a:rPr lang="en-CA" sz="2800" b="1" u="sng" dirty="0"/>
              <a:t>with respect to their personal information </a:t>
            </a:r>
            <a:r>
              <a:rPr lang="en-CA" sz="2800" dirty="0"/>
              <a:t>and the need of organizations to collect, use or disclose personal information for purposes that a reasonable person would consider appropriate in the circumstances.</a:t>
            </a:r>
          </a:p>
        </p:txBody>
      </p:sp>
      <p:sp>
        <p:nvSpPr>
          <p:cNvPr id="4" name="Footer Placeholder 3">
            <a:extLst>
              <a:ext uri="{FF2B5EF4-FFF2-40B4-BE49-F238E27FC236}">
                <a16:creationId xmlns:a16="http://schemas.microsoft.com/office/drawing/2014/main" id="{131D2104-2FCD-4F2E-AFF0-1D071DC73E1E}"/>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883745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637F-9E45-47E9-9395-A6EE51011743}"/>
              </a:ext>
            </a:extLst>
          </p:cNvPr>
          <p:cNvSpPr>
            <a:spLocks noGrp="1"/>
          </p:cNvSpPr>
          <p:nvPr>
            <p:ph type="title"/>
          </p:nvPr>
        </p:nvSpPr>
        <p:spPr/>
        <p:txBody>
          <a:bodyPr/>
          <a:lstStyle/>
          <a:p>
            <a:r>
              <a:rPr lang="en-CA" dirty="0"/>
              <a:t>“Parts” of PIPEDA</a:t>
            </a:r>
          </a:p>
        </p:txBody>
      </p:sp>
      <p:sp>
        <p:nvSpPr>
          <p:cNvPr id="3" name="Content Placeholder 2">
            <a:extLst>
              <a:ext uri="{FF2B5EF4-FFF2-40B4-BE49-F238E27FC236}">
                <a16:creationId xmlns:a16="http://schemas.microsoft.com/office/drawing/2014/main" id="{6CD3950B-A234-4E83-8173-38EB435A1468}"/>
              </a:ext>
            </a:extLst>
          </p:cNvPr>
          <p:cNvSpPr>
            <a:spLocks noGrp="1"/>
          </p:cNvSpPr>
          <p:nvPr>
            <p:ph idx="1"/>
          </p:nvPr>
        </p:nvSpPr>
        <p:spPr/>
        <p:txBody>
          <a:bodyPr/>
          <a:lstStyle/>
          <a:p>
            <a:r>
              <a:rPr lang="en-CA" dirty="0"/>
              <a:t>Part 1 </a:t>
            </a:r>
            <a:r>
              <a:rPr lang="en-CA" dirty="0">
                <a:sym typeface="Wingdings" panose="05000000000000000000" pitchFamily="2" charset="2"/>
              </a:rPr>
              <a:t> Everything important</a:t>
            </a:r>
          </a:p>
          <a:p>
            <a:r>
              <a:rPr lang="en-CA" dirty="0">
                <a:sym typeface="Wingdings" panose="05000000000000000000" pitchFamily="2" charset="2"/>
              </a:rPr>
              <a:t>Part 2  Some stuff about how the federal government should use electronic documents (the “ED” of PIPEDA) instead of physical ones</a:t>
            </a:r>
          </a:p>
          <a:p>
            <a:r>
              <a:rPr lang="en-CA" dirty="0">
                <a:sym typeface="Wingdings" panose="05000000000000000000" pitchFamily="2" charset="2"/>
              </a:rPr>
              <a:t>Parts 3-6  Amending some other Acts</a:t>
            </a:r>
            <a:endParaRPr lang="en-CA" dirty="0"/>
          </a:p>
        </p:txBody>
      </p:sp>
      <p:sp>
        <p:nvSpPr>
          <p:cNvPr id="4" name="Footer Placeholder 3">
            <a:extLst>
              <a:ext uri="{FF2B5EF4-FFF2-40B4-BE49-F238E27FC236}">
                <a16:creationId xmlns:a16="http://schemas.microsoft.com/office/drawing/2014/main" id="{4E10AE56-7D3C-4665-8BFA-49ED5A70BF3E}"/>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373482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1596B-EF81-4902-A987-59CD1AF37117}"/>
              </a:ext>
            </a:extLst>
          </p:cNvPr>
          <p:cNvSpPr>
            <a:spLocks noGrp="1"/>
          </p:cNvSpPr>
          <p:nvPr>
            <p:ph type="title"/>
          </p:nvPr>
        </p:nvSpPr>
        <p:spPr/>
        <p:txBody>
          <a:bodyPr/>
          <a:lstStyle/>
          <a:p>
            <a:r>
              <a:rPr lang="en-CA" i="1" dirty="0"/>
              <a:t>Privacy Act </a:t>
            </a:r>
            <a:r>
              <a:rPr lang="en-CA" dirty="0"/>
              <a:t>s. 2</a:t>
            </a:r>
          </a:p>
        </p:txBody>
      </p:sp>
      <p:sp>
        <p:nvSpPr>
          <p:cNvPr id="3" name="Content Placeholder 2">
            <a:extLst>
              <a:ext uri="{FF2B5EF4-FFF2-40B4-BE49-F238E27FC236}">
                <a16:creationId xmlns:a16="http://schemas.microsoft.com/office/drawing/2014/main" id="{A1748131-AB06-467B-9EA3-BC5DC103F09F}"/>
              </a:ext>
            </a:extLst>
          </p:cNvPr>
          <p:cNvSpPr>
            <a:spLocks noGrp="1"/>
          </p:cNvSpPr>
          <p:nvPr>
            <p:ph idx="1"/>
          </p:nvPr>
        </p:nvSpPr>
        <p:spPr/>
        <p:txBody>
          <a:bodyPr/>
          <a:lstStyle/>
          <a:p>
            <a:pPr marL="0" indent="0">
              <a:buNone/>
            </a:pPr>
            <a:r>
              <a:rPr lang="en-CA" dirty="0"/>
              <a:t>The purpose of this Act is </a:t>
            </a:r>
            <a:r>
              <a:rPr lang="en-CA" b="1" dirty="0"/>
              <a:t>to extend the present laws of Canada</a:t>
            </a:r>
            <a:r>
              <a:rPr lang="en-CA" dirty="0"/>
              <a:t> </a:t>
            </a:r>
            <a:r>
              <a:rPr lang="en-CA" b="1" dirty="0"/>
              <a:t>that protect the privacy of individuals</a:t>
            </a:r>
            <a:r>
              <a:rPr lang="en-CA" dirty="0"/>
              <a:t> </a:t>
            </a:r>
            <a:r>
              <a:rPr lang="en-CA" b="1" dirty="0"/>
              <a:t>with respect to personal information </a:t>
            </a:r>
            <a:r>
              <a:rPr lang="en-CA" dirty="0"/>
              <a:t>about themselves held by a </a:t>
            </a:r>
            <a:r>
              <a:rPr lang="en-CA" b="1" dirty="0"/>
              <a:t>government institution </a:t>
            </a:r>
            <a:r>
              <a:rPr lang="en-CA" dirty="0"/>
              <a:t>and that provide individuals with a </a:t>
            </a:r>
            <a:r>
              <a:rPr lang="en-CA" b="1" dirty="0"/>
              <a:t>right of access </a:t>
            </a:r>
            <a:r>
              <a:rPr lang="en-CA" dirty="0"/>
              <a:t>to that information.</a:t>
            </a:r>
          </a:p>
        </p:txBody>
      </p:sp>
      <p:sp>
        <p:nvSpPr>
          <p:cNvPr id="4" name="Footer Placeholder 3">
            <a:extLst>
              <a:ext uri="{FF2B5EF4-FFF2-40B4-BE49-F238E27FC236}">
                <a16:creationId xmlns:a16="http://schemas.microsoft.com/office/drawing/2014/main" id="{3655EFDE-BAF9-4A4F-9B44-04D5E9ACC980}"/>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107740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274639"/>
            <a:ext cx="8229600" cy="634082"/>
          </a:xfrm>
        </p:spPr>
        <p:txBody>
          <a:bodyPr/>
          <a:lstStyle/>
          <a:p>
            <a:pPr eaLnBrk="1" hangingPunct="1"/>
            <a:r>
              <a:rPr lang="en-US" altLang="en-US" dirty="0"/>
              <a:t>Admin Crap</a:t>
            </a:r>
          </a:p>
        </p:txBody>
      </p:sp>
      <p:sp>
        <p:nvSpPr>
          <p:cNvPr id="66564" name="Footer Placeholder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a:defRPr/>
            </a:pPr>
            <a:r>
              <a:rPr lang="en-CA"/>
              <a:t>Class 5</a:t>
            </a:r>
            <a:endParaRPr lang="en-US" dirty="0"/>
          </a:p>
        </p:txBody>
      </p:sp>
      <p:sp>
        <p:nvSpPr>
          <p:cNvPr id="37892" name="Content Placeholder 2"/>
          <p:cNvSpPr>
            <a:spLocks noGrp="1"/>
          </p:cNvSpPr>
          <p:nvPr>
            <p:ph idx="1"/>
          </p:nvPr>
        </p:nvSpPr>
        <p:spPr>
          <a:xfrm>
            <a:off x="457200" y="1628800"/>
            <a:ext cx="8229600" cy="4824388"/>
          </a:xfrm>
        </p:spPr>
        <p:txBody>
          <a:bodyPr/>
          <a:lstStyle/>
          <a:p>
            <a:pPr eaLnBrk="1" hangingPunct="1">
              <a:defRPr/>
            </a:pPr>
            <a:r>
              <a:rPr lang="en-CA" dirty="0"/>
              <a:t>Bleeding class syndrome new schedule which I still won’t stick to ;-p</a:t>
            </a:r>
          </a:p>
          <a:p>
            <a:pPr eaLnBrk="1" hangingPunct="1">
              <a:defRPr/>
            </a:pPr>
            <a:r>
              <a:rPr lang="en-CA" dirty="0"/>
              <a:t>News presentations / comments </a:t>
            </a:r>
            <a:r>
              <a:rPr lang="en-CA" dirty="0">
                <a:sym typeface="Wingdings" panose="05000000000000000000" pitchFamily="2" charset="2"/>
              </a:rPr>
              <a:t> approval of topics by email please</a:t>
            </a:r>
            <a:endParaRPr lang="en-CA" dirty="0"/>
          </a:p>
          <a:p>
            <a:pPr eaLnBrk="1" hangingPunct="1">
              <a:defRPr/>
            </a:pPr>
            <a:r>
              <a:rPr lang="en-CA" dirty="0"/>
              <a:t>Paper topics (more on next slides), but note I am</a:t>
            </a:r>
            <a:r>
              <a:rPr lang="en-CA" dirty="0">
                <a:sym typeface="Wingdings" panose="05000000000000000000" pitchFamily="2" charset="2"/>
              </a:rPr>
              <a:t> very available next week for discussion if you need (email me, we can Zoom, etc.)</a:t>
            </a:r>
            <a:endParaRPr lang="en-CA" dirty="0"/>
          </a:p>
          <a:p>
            <a:pPr eaLnBrk="1" hangingPunct="1">
              <a:defRPr/>
            </a:pPr>
            <a:r>
              <a:rPr lang="en-CA" dirty="0"/>
              <a:t>???</a:t>
            </a:r>
          </a:p>
          <a:p>
            <a:pPr marL="0" indent="0" eaLnBrk="1" hangingPunct="1">
              <a:buFont typeface="Arial" panose="020B0604020202020204" pitchFamily="34" charset="0"/>
              <a:buNone/>
              <a:defRPr/>
            </a:pPr>
            <a:endParaRPr lang="en-CA" altLang="en-US" sz="2400" dirty="0"/>
          </a:p>
        </p:txBody>
      </p:sp>
      <p:sp>
        <p:nvSpPr>
          <p:cNvPr id="74757" name="AutoShape 2" descr="Image result for icann"/>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endParaRPr lang="en-CA" altLang="en-US" sz="1800" dirty="0">
              <a:solidFill>
                <a:schemeClr val="tx1"/>
              </a:solidFill>
              <a:latin typeface="Arial" panose="020B0604020202020204" pitchFamily="34" charset="0"/>
            </a:endParaRPr>
          </a:p>
        </p:txBody>
      </p:sp>
    </p:spTree>
    <p:extLst>
      <p:ext uri="{BB962C8B-B14F-4D97-AF65-F5344CB8AC3E}">
        <p14:creationId xmlns:p14="http://schemas.microsoft.com/office/powerpoint/2010/main" val="1946074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C9BC-E2F4-48ED-ABC5-BF19ECC21FD9}"/>
              </a:ext>
            </a:extLst>
          </p:cNvPr>
          <p:cNvSpPr>
            <a:spLocks noGrp="1"/>
          </p:cNvSpPr>
          <p:nvPr>
            <p:ph type="title"/>
          </p:nvPr>
        </p:nvSpPr>
        <p:spPr/>
        <p:txBody>
          <a:bodyPr/>
          <a:lstStyle/>
          <a:p>
            <a:r>
              <a:rPr lang="en-CA" dirty="0"/>
              <a:t>PIPEDA Application – to whom?</a:t>
            </a:r>
          </a:p>
        </p:txBody>
      </p:sp>
      <p:sp>
        <p:nvSpPr>
          <p:cNvPr id="3" name="Content Placeholder 2">
            <a:extLst>
              <a:ext uri="{FF2B5EF4-FFF2-40B4-BE49-F238E27FC236}">
                <a16:creationId xmlns:a16="http://schemas.microsoft.com/office/drawing/2014/main" id="{3094FD72-E38D-4159-B08B-AF8167590A46}"/>
              </a:ext>
            </a:extLst>
          </p:cNvPr>
          <p:cNvSpPr>
            <a:spLocks noGrp="1"/>
          </p:cNvSpPr>
          <p:nvPr>
            <p:ph idx="1"/>
          </p:nvPr>
        </p:nvSpPr>
        <p:spPr/>
        <p:txBody>
          <a:bodyPr/>
          <a:lstStyle/>
          <a:p>
            <a:pPr>
              <a:buFont typeface="Wingdings" panose="05000000000000000000" pitchFamily="2" charset="2"/>
              <a:buChar char="à"/>
            </a:pPr>
            <a:r>
              <a:rPr lang="en-CA" dirty="0">
                <a:sym typeface="Wingdings" panose="05000000000000000000" pitchFamily="2" charset="2"/>
              </a:rPr>
              <a:t>To “organizations”, defined as “includes an association, a partnership, a person and a trade union” (s. 2)</a:t>
            </a:r>
          </a:p>
          <a:p>
            <a:pPr>
              <a:buFont typeface="Wingdings" panose="05000000000000000000" pitchFamily="2" charset="2"/>
              <a:buChar char="à"/>
            </a:pPr>
            <a:endParaRPr lang="en-CA" dirty="0">
              <a:sym typeface="Wingdings" panose="05000000000000000000" pitchFamily="2" charset="2"/>
            </a:endParaRPr>
          </a:p>
          <a:p>
            <a:pPr marL="0" indent="0">
              <a:buNone/>
            </a:pPr>
            <a:r>
              <a:rPr lang="en-CA" dirty="0" err="1">
                <a:sym typeface="Wingdings" panose="05000000000000000000" pitchFamily="2" charset="2"/>
              </a:rPr>
              <a:t>Okaaaaayyy</a:t>
            </a:r>
            <a:r>
              <a:rPr lang="en-CA" dirty="0">
                <a:sym typeface="Wingdings" panose="05000000000000000000" pitchFamily="2" charset="2"/>
              </a:rPr>
              <a:t>….</a:t>
            </a:r>
            <a:endParaRPr lang="en-CA" dirty="0"/>
          </a:p>
        </p:txBody>
      </p:sp>
      <p:sp>
        <p:nvSpPr>
          <p:cNvPr id="4" name="Footer Placeholder 3">
            <a:extLst>
              <a:ext uri="{FF2B5EF4-FFF2-40B4-BE49-F238E27FC236}">
                <a16:creationId xmlns:a16="http://schemas.microsoft.com/office/drawing/2014/main" id="{53FB21E5-32CD-4D0F-B293-C8980983D0E0}"/>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745120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CFA622-9B2D-4B5C-A056-0FA6D8F0512F}"/>
              </a:ext>
            </a:extLst>
          </p:cNvPr>
          <p:cNvSpPr>
            <a:spLocks noGrp="1"/>
          </p:cNvSpPr>
          <p:nvPr>
            <p:ph type="title"/>
          </p:nvPr>
        </p:nvSpPr>
        <p:spPr>
          <a:xfrm>
            <a:off x="457200" y="0"/>
            <a:ext cx="8229600" cy="1628800"/>
          </a:xfrm>
        </p:spPr>
        <p:txBody>
          <a:bodyPr/>
          <a:lstStyle/>
          <a:p>
            <a:r>
              <a:rPr lang="en-CA" dirty="0"/>
              <a:t>Canadian “privacy” laws:</a:t>
            </a:r>
            <a:br>
              <a:rPr lang="en-CA" dirty="0"/>
            </a:br>
            <a:r>
              <a:rPr lang="en-CA" dirty="0"/>
              <a:t>Application to whom</a:t>
            </a:r>
          </a:p>
        </p:txBody>
      </p:sp>
      <p:sp>
        <p:nvSpPr>
          <p:cNvPr id="6" name="Text Placeholder 5">
            <a:extLst>
              <a:ext uri="{FF2B5EF4-FFF2-40B4-BE49-F238E27FC236}">
                <a16:creationId xmlns:a16="http://schemas.microsoft.com/office/drawing/2014/main" id="{AE6E3D2B-9B2C-4114-90BE-5553995C3C7D}"/>
              </a:ext>
            </a:extLst>
          </p:cNvPr>
          <p:cNvSpPr>
            <a:spLocks noGrp="1"/>
          </p:cNvSpPr>
          <p:nvPr>
            <p:ph type="body" idx="1"/>
          </p:nvPr>
        </p:nvSpPr>
        <p:spPr/>
        <p:txBody>
          <a:bodyPr/>
          <a:lstStyle/>
          <a:p>
            <a:r>
              <a:rPr lang="en-CA" i="1" dirty="0"/>
              <a:t>PIPEDA</a:t>
            </a:r>
          </a:p>
        </p:txBody>
      </p:sp>
      <p:sp>
        <p:nvSpPr>
          <p:cNvPr id="7" name="Content Placeholder 6">
            <a:extLst>
              <a:ext uri="{FF2B5EF4-FFF2-40B4-BE49-F238E27FC236}">
                <a16:creationId xmlns:a16="http://schemas.microsoft.com/office/drawing/2014/main" id="{AB729AFE-D68D-4B2F-A91B-371C327C56D1}"/>
              </a:ext>
            </a:extLst>
          </p:cNvPr>
          <p:cNvSpPr>
            <a:spLocks noGrp="1"/>
          </p:cNvSpPr>
          <p:nvPr>
            <p:ph sz="half" idx="2"/>
          </p:nvPr>
        </p:nvSpPr>
        <p:spPr/>
        <p:txBody>
          <a:bodyPr/>
          <a:lstStyle/>
          <a:p>
            <a:pPr marL="0" indent="0">
              <a:buNone/>
            </a:pPr>
            <a:r>
              <a:rPr lang="en-CA" dirty="0"/>
              <a:t>Applies to private sector organizations</a:t>
            </a:r>
          </a:p>
          <a:p>
            <a:pPr marL="0" indent="0">
              <a:buNone/>
            </a:pPr>
            <a:endParaRPr lang="en-CA" dirty="0"/>
          </a:p>
          <a:p>
            <a:pPr marL="0" indent="0">
              <a:buNone/>
            </a:pPr>
            <a:r>
              <a:rPr lang="en-CA" dirty="0"/>
              <a:t>Does not apply to whatever is covered by the </a:t>
            </a:r>
            <a:r>
              <a:rPr lang="en-CA" i="1" dirty="0"/>
              <a:t>Privacy Act </a:t>
            </a:r>
            <a:r>
              <a:rPr lang="en-CA" dirty="0"/>
              <a:t>(s. 4(2)(a))</a:t>
            </a:r>
          </a:p>
        </p:txBody>
      </p:sp>
      <p:sp>
        <p:nvSpPr>
          <p:cNvPr id="8" name="Text Placeholder 7">
            <a:extLst>
              <a:ext uri="{FF2B5EF4-FFF2-40B4-BE49-F238E27FC236}">
                <a16:creationId xmlns:a16="http://schemas.microsoft.com/office/drawing/2014/main" id="{1C2BB0FC-A348-41D3-99FA-AFD29F044C1C}"/>
              </a:ext>
            </a:extLst>
          </p:cNvPr>
          <p:cNvSpPr>
            <a:spLocks noGrp="1"/>
          </p:cNvSpPr>
          <p:nvPr>
            <p:ph type="body" sz="quarter" idx="3"/>
          </p:nvPr>
        </p:nvSpPr>
        <p:spPr/>
        <p:txBody>
          <a:bodyPr/>
          <a:lstStyle/>
          <a:p>
            <a:r>
              <a:rPr lang="en-CA" dirty="0"/>
              <a:t>The</a:t>
            </a:r>
            <a:r>
              <a:rPr lang="en-CA" i="1" dirty="0"/>
              <a:t> Privacy Act</a:t>
            </a:r>
          </a:p>
        </p:txBody>
      </p:sp>
      <p:sp>
        <p:nvSpPr>
          <p:cNvPr id="9" name="Content Placeholder 8">
            <a:extLst>
              <a:ext uri="{FF2B5EF4-FFF2-40B4-BE49-F238E27FC236}">
                <a16:creationId xmlns:a16="http://schemas.microsoft.com/office/drawing/2014/main" id="{90F17BDF-93D6-4E18-A41D-076B6E10F368}"/>
              </a:ext>
            </a:extLst>
          </p:cNvPr>
          <p:cNvSpPr>
            <a:spLocks noGrp="1"/>
          </p:cNvSpPr>
          <p:nvPr>
            <p:ph sz="quarter" idx="4"/>
          </p:nvPr>
        </p:nvSpPr>
        <p:spPr/>
        <p:txBody>
          <a:bodyPr/>
          <a:lstStyle/>
          <a:p>
            <a:pPr marL="0" indent="0">
              <a:buNone/>
            </a:pPr>
            <a:r>
              <a:rPr lang="en-CA" dirty="0"/>
              <a:t>Public sector </a:t>
            </a:r>
            <a:r>
              <a:rPr lang="en-CA" dirty="0">
                <a:sym typeface="Wingdings" panose="05000000000000000000" pitchFamily="2" charset="2"/>
              </a:rPr>
              <a:t> </a:t>
            </a:r>
            <a:r>
              <a:rPr lang="en-CA" dirty="0"/>
              <a:t>Applies to “government institutions” which means:</a:t>
            </a:r>
          </a:p>
          <a:p>
            <a:pPr marL="0" indent="0">
              <a:buNone/>
            </a:pPr>
            <a:endParaRPr lang="en-CA" dirty="0"/>
          </a:p>
          <a:p>
            <a:pPr marL="0" indent="0">
              <a:buNone/>
            </a:pPr>
            <a:r>
              <a:rPr lang="en-CA" sz="1800" dirty="0">
                <a:sym typeface="Wingdings" panose="05000000000000000000" pitchFamily="2" charset="2"/>
              </a:rPr>
              <a:t>“(a) any department or ministry of state of the Government of Canada, or any body or office, listed in the schedule, and</a:t>
            </a:r>
          </a:p>
          <a:p>
            <a:pPr marL="0" indent="0">
              <a:buNone/>
            </a:pPr>
            <a:r>
              <a:rPr lang="en-CA" sz="1800" dirty="0">
                <a:sym typeface="Wingdings" panose="05000000000000000000" pitchFamily="2" charset="2"/>
              </a:rPr>
              <a:t>(b) any parent Crown corporation, and any wholly-owned subsidiary of such a corporation, within the meaning of section 83 of the Financial Administration Act;”</a:t>
            </a:r>
            <a:endParaRPr lang="en-CA" sz="1800" dirty="0"/>
          </a:p>
        </p:txBody>
      </p:sp>
      <p:sp>
        <p:nvSpPr>
          <p:cNvPr id="4" name="Footer Placeholder 3">
            <a:extLst>
              <a:ext uri="{FF2B5EF4-FFF2-40B4-BE49-F238E27FC236}">
                <a16:creationId xmlns:a16="http://schemas.microsoft.com/office/drawing/2014/main" id="{26B17DC5-68E4-4E34-A3B3-E77A1236971B}"/>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04648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C9BC-E2F4-48ED-ABC5-BF19ECC21FD9}"/>
              </a:ext>
            </a:extLst>
          </p:cNvPr>
          <p:cNvSpPr>
            <a:spLocks noGrp="1"/>
          </p:cNvSpPr>
          <p:nvPr>
            <p:ph type="title"/>
          </p:nvPr>
        </p:nvSpPr>
        <p:spPr/>
        <p:txBody>
          <a:bodyPr/>
          <a:lstStyle/>
          <a:p>
            <a:r>
              <a:rPr lang="en-CA" dirty="0"/>
              <a:t>Application – to what?</a:t>
            </a:r>
          </a:p>
        </p:txBody>
      </p:sp>
      <p:sp>
        <p:nvSpPr>
          <p:cNvPr id="3" name="Content Placeholder 2">
            <a:extLst>
              <a:ext uri="{FF2B5EF4-FFF2-40B4-BE49-F238E27FC236}">
                <a16:creationId xmlns:a16="http://schemas.microsoft.com/office/drawing/2014/main" id="{3094FD72-E38D-4159-B08B-AF8167590A46}"/>
              </a:ext>
            </a:extLst>
          </p:cNvPr>
          <p:cNvSpPr>
            <a:spLocks noGrp="1"/>
          </p:cNvSpPr>
          <p:nvPr>
            <p:ph idx="1"/>
          </p:nvPr>
        </p:nvSpPr>
        <p:spPr>
          <a:xfrm>
            <a:off x="457200" y="1340768"/>
            <a:ext cx="8229600" cy="4785395"/>
          </a:xfrm>
        </p:spPr>
        <p:txBody>
          <a:bodyPr/>
          <a:lstStyle/>
          <a:p>
            <a:pPr marL="0" indent="0">
              <a:buNone/>
            </a:pPr>
            <a:r>
              <a:rPr lang="en-CA" sz="2800" u="sng" dirty="0"/>
              <a:t>“Personal Information”</a:t>
            </a:r>
          </a:p>
          <a:p>
            <a:pPr marL="0" indent="0">
              <a:buNone/>
            </a:pPr>
            <a:r>
              <a:rPr lang="en-CA" sz="2800" dirty="0"/>
              <a:t>S. 2 PIPEDA </a:t>
            </a:r>
            <a:r>
              <a:rPr lang="en-CA" sz="2800" dirty="0">
                <a:sym typeface="Wingdings" panose="05000000000000000000" pitchFamily="2" charset="2"/>
              </a:rPr>
              <a:t> “</a:t>
            </a:r>
            <a:r>
              <a:rPr lang="en-CA" sz="2800" dirty="0"/>
              <a:t>means information about an identifiable individual”</a:t>
            </a:r>
          </a:p>
          <a:p>
            <a:pPr marL="0" indent="0">
              <a:buNone/>
            </a:pPr>
            <a:r>
              <a:rPr lang="en-CA" sz="2800" dirty="0"/>
              <a:t>Me </a:t>
            </a:r>
            <a:r>
              <a:rPr lang="en-CA" sz="2800" dirty="0">
                <a:sym typeface="Wingdings" panose="05000000000000000000" pitchFamily="2" charset="2"/>
              </a:rPr>
              <a:t> “personally-identifiable information, i.e. any information that identifies an individual, or can be used in conjunction with other information to identify an individual”</a:t>
            </a:r>
          </a:p>
          <a:p>
            <a:pPr marL="0" indent="0">
              <a:buNone/>
            </a:pPr>
            <a:r>
              <a:rPr lang="en-CA" sz="2800" dirty="0">
                <a:sym typeface="Wingdings" panose="05000000000000000000" pitchFamily="2" charset="2"/>
              </a:rPr>
              <a:t>New Que law (Bill 64) – “</a:t>
            </a:r>
            <a:r>
              <a:rPr lang="en-US" sz="2800" dirty="0">
                <a:sym typeface="Wingdings" panose="05000000000000000000" pitchFamily="2" charset="2"/>
              </a:rPr>
              <a:t>any information which relates to a natural person and allows that person to be identified either directly or indirectly</a:t>
            </a:r>
            <a:r>
              <a:rPr lang="en-CA" sz="2800" dirty="0">
                <a:sym typeface="Wingdings" panose="05000000000000000000" pitchFamily="2" charset="2"/>
              </a:rPr>
              <a:t>”</a:t>
            </a:r>
            <a:endParaRPr lang="en-CA" sz="2800" dirty="0"/>
          </a:p>
        </p:txBody>
      </p:sp>
      <p:sp>
        <p:nvSpPr>
          <p:cNvPr id="4" name="Footer Placeholder 3">
            <a:extLst>
              <a:ext uri="{FF2B5EF4-FFF2-40B4-BE49-F238E27FC236}">
                <a16:creationId xmlns:a16="http://schemas.microsoft.com/office/drawing/2014/main" id="{53FB21E5-32CD-4D0F-B293-C8980983D0E0}"/>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111776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B94FB-E707-4015-ADC2-BFDD4F4A6F78}"/>
              </a:ext>
            </a:extLst>
          </p:cNvPr>
          <p:cNvSpPr>
            <a:spLocks noGrp="1"/>
          </p:cNvSpPr>
          <p:nvPr>
            <p:ph type="title"/>
          </p:nvPr>
        </p:nvSpPr>
        <p:spPr/>
        <p:txBody>
          <a:bodyPr/>
          <a:lstStyle/>
          <a:p>
            <a:r>
              <a:rPr lang="en-CA" dirty="0"/>
              <a:t>PI as per the OPC</a:t>
            </a:r>
          </a:p>
        </p:txBody>
      </p:sp>
      <p:sp>
        <p:nvSpPr>
          <p:cNvPr id="3" name="Content Placeholder 2">
            <a:extLst>
              <a:ext uri="{FF2B5EF4-FFF2-40B4-BE49-F238E27FC236}">
                <a16:creationId xmlns:a16="http://schemas.microsoft.com/office/drawing/2014/main" id="{99D7A680-E274-4227-8CE0-A7359B93296D}"/>
              </a:ext>
            </a:extLst>
          </p:cNvPr>
          <p:cNvSpPr>
            <a:spLocks noGrp="1"/>
          </p:cNvSpPr>
          <p:nvPr>
            <p:ph idx="1"/>
          </p:nvPr>
        </p:nvSpPr>
        <p:spPr/>
        <p:txBody>
          <a:bodyPr/>
          <a:lstStyle/>
          <a:p>
            <a:pPr marL="0" indent="0">
              <a:buNone/>
            </a:pPr>
            <a:r>
              <a:rPr lang="en-CA" sz="2400" dirty="0"/>
              <a:t>Under PIPEDA, personal information includes your:</a:t>
            </a:r>
          </a:p>
          <a:p>
            <a:r>
              <a:rPr lang="en-CA" sz="2400" dirty="0"/>
              <a:t>name, race, ethnic origin, religion, marital status, educational level</a:t>
            </a:r>
          </a:p>
          <a:p>
            <a:r>
              <a:rPr lang="en-CA" sz="2400" dirty="0"/>
              <a:t>e-mail address and messages, IP (Internet protocol) address</a:t>
            </a:r>
          </a:p>
          <a:p>
            <a:r>
              <a:rPr lang="en-CA" sz="2400" dirty="0"/>
              <a:t>age, height, weight, medical records, blood type, DNA code, fingerprints, voiceprint</a:t>
            </a:r>
          </a:p>
          <a:p>
            <a:r>
              <a:rPr lang="en-CA" sz="2400" dirty="0"/>
              <a:t>income, purchases, spending habits, banking information, credit/debit card data, loan or credit reports, tax returns</a:t>
            </a:r>
          </a:p>
          <a:p>
            <a:r>
              <a:rPr lang="en-CA" sz="2400" dirty="0"/>
              <a:t>Social Insurance Number (SIN) or other identification numbers.</a:t>
            </a:r>
          </a:p>
          <a:p>
            <a:pPr marL="0" indent="0">
              <a:buNone/>
            </a:pPr>
            <a:r>
              <a:rPr lang="en-CA" sz="2000" dirty="0">
                <a:hlinkClick r:id="rId2"/>
              </a:rPr>
              <a:t>https://www.priv.gc.ca/en/about-the-opc/publications/guide_ind/</a:t>
            </a:r>
            <a:r>
              <a:rPr lang="en-CA" sz="2000" dirty="0"/>
              <a:t> </a:t>
            </a:r>
          </a:p>
        </p:txBody>
      </p:sp>
      <p:sp>
        <p:nvSpPr>
          <p:cNvPr id="4" name="Footer Placeholder 3">
            <a:extLst>
              <a:ext uri="{FF2B5EF4-FFF2-40B4-BE49-F238E27FC236}">
                <a16:creationId xmlns:a16="http://schemas.microsoft.com/office/drawing/2014/main" id="{059FEF6E-0FCD-43B7-A4F1-2C9376C49E67}"/>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29760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372EA-CB37-46A4-BDF7-349ECDC11B2A}"/>
              </a:ext>
            </a:extLst>
          </p:cNvPr>
          <p:cNvSpPr>
            <a:spLocks noGrp="1"/>
          </p:cNvSpPr>
          <p:nvPr>
            <p:ph type="title"/>
          </p:nvPr>
        </p:nvSpPr>
        <p:spPr>
          <a:xfrm>
            <a:off x="457200" y="188640"/>
            <a:ext cx="8229600" cy="1228998"/>
          </a:xfrm>
        </p:spPr>
        <p:txBody>
          <a:bodyPr/>
          <a:lstStyle/>
          <a:p>
            <a:r>
              <a:rPr lang="en-CA" dirty="0"/>
              <a:t>PI in the Privacy Act</a:t>
            </a:r>
          </a:p>
        </p:txBody>
      </p:sp>
      <p:sp>
        <p:nvSpPr>
          <p:cNvPr id="3" name="Content Placeholder 2">
            <a:extLst>
              <a:ext uri="{FF2B5EF4-FFF2-40B4-BE49-F238E27FC236}">
                <a16:creationId xmlns:a16="http://schemas.microsoft.com/office/drawing/2014/main" id="{204994F8-99E2-4855-A0DC-0A772059C553}"/>
              </a:ext>
            </a:extLst>
          </p:cNvPr>
          <p:cNvSpPr>
            <a:spLocks noGrp="1"/>
          </p:cNvSpPr>
          <p:nvPr>
            <p:ph idx="1"/>
          </p:nvPr>
        </p:nvSpPr>
        <p:spPr>
          <a:xfrm>
            <a:off x="457200" y="1196752"/>
            <a:ext cx="8229600" cy="4929411"/>
          </a:xfrm>
        </p:spPr>
        <p:txBody>
          <a:bodyPr/>
          <a:lstStyle/>
          <a:p>
            <a:pPr marL="0" indent="0">
              <a:buNone/>
            </a:pPr>
            <a:r>
              <a:rPr lang="en-CA" sz="1400" dirty="0"/>
              <a:t>means information about an identifiable individual that is recorded in any form including, without restricting the generality of the foregoing,</a:t>
            </a:r>
          </a:p>
          <a:p>
            <a:pPr marL="0" indent="0">
              <a:buNone/>
            </a:pPr>
            <a:r>
              <a:rPr lang="en-CA" sz="1400" b="1" dirty="0"/>
              <a:t>(a)</a:t>
            </a:r>
            <a:r>
              <a:rPr lang="en-CA" sz="1400" dirty="0"/>
              <a:t> information relating to the race, national or ethnic origin, colour, religion, age or marital status of the individual,</a:t>
            </a:r>
          </a:p>
          <a:p>
            <a:pPr marL="0" indent="0">
              <a:buNone/>
            </a:pPr>
            <a:r>
              <a:rPr lang="en-CA" sz="1400" b="1" dirty="0"/>
              <a:t>(b)</a:t>
            </a:r>
            <a:r>
              <a:rPr lang="en-CA" sz="1400" dirty="0"/>
              <a:t> information relating to the education or the medical, criminal or employment history of the individual or information relating to financial transactions in which the individual has been involved,</a:t>
            </a:r>
          </a:p>
          <a:p>
            <a:pPr marL="0" indent="0">
              <a:buNone/>
            </a:pPr>
            <a:r>
              <a:rPr lang="en-CA" sz="1400" b="1" dirty="0"/>
              <a:t>(c)</a:t>
            </a:r>
            <a:r>
              <a:rPr lang="en-CA" sz="1400" dirty="0"/>
              <a:t> any identifying number, symbol or other particular assigned to the individual,</a:t>
            </a:r>
          </a:p>
          <a:p>
            <a:pPr marL="0" indent="0">
              <a:buNone/>
            </a:pPr>
            <a:r>
              <a:rPr lang="en-CA" sz="1400" b="1" dirty="0"/>
              <a:t>(d)</a:t>
            </a:r>
            <a:r>
              <a:rPr lang="en-CA" sz="1400" dirty="0"/>
              <a:t> the address, fingerprints or blood type of the individual,</a:t>
            </a:r>
          </a:p>
          <a:p>
            <a:pPr marL="0" indent="0">
              <a:buNone/>
            </a:pPr>
            <a:r>
              <a:rPr lang="en-CA" sz="1400" b="1" dirty="0"/>
              <a:t>(e)</a:t>
            </a:r>
            <a:r>
              <a:rPr lang="en-CA" sz="1400" dirty="0"/>
              <a:t> the personal opinions or views of the individual except where they are about another individual or about a proposal for a grant, an award or a prize to be made to another individual by a government institution or a part of a government institution specified in the regulations,</a:t>
            </a:r>
          </a:p>
          <a:p>
            <a:pPr marL="0" indent="0">
              <a:buNone/>
            </a:pPr>
            <a:r>
              <a:rPr lang="en-CA" sz="1400" b="1" dirty="0"/>
              <a:t>(f)</a:t>
            </a:r>
            <a:r>
              <a:rPr lang="en-CA" sz="1400" dirty="0"/>
              <a:t> correspondence sent to a government institution by the individual that is implicitly or explicitly of a private or confidential nature, and replies to such correspondence that would reveal the contents of the original correspondence,</a:t>
            </a:r>
          </a:p>
          <a:p>
            <a:pPr marL="0" indent="0">
              <a:buNone/>
            </a:pPr>
            <a:r>
              <a:rPr lang="en-CA" sz="1400" b="1" dirty="0"/>
              <a:t>(g)</a:t>
            </a:r>
            <a:r>
              <a:rPr lang="en-CA" sz="1400" dirty="0"/>
              <a:t> the views or opinions of another individual about the individual,</a:t>
            </a:r>
          </a:p>
          <a:p>
            <a:pPr marL="0" indent="0">
              <a:buNone/>
            </a:pPr>
            <a:r>
              <a:rPr lang="en-CA" sz="1400" b="1" dirty="0"/>
              <a:t>(h)</a:t>
            </a:r>
            <a:r>
              <a:rPr lang="en-CA" sz="1400" dirty="0"/>
              <a:t> the views or opinions of another individual about a proposal for a grant, an award or a prize to be made to the individual by an institution or a part of an institution referred to in paragraph (e), but excluding the name of the other individual where it appears with the views or opinions of the other individual, and</a:t>
            </a:r>
          </a:p>
          <a:p>
            <a:pPr marL="0" indent="0">
              <a:buNone/>
            </a:pPr>
            <a:r>
              <a:rPr lang="en-CA" sz="1400" b="1" dirty="0"/>
              <a:t>(</a:t>
            </a:r>
            <a:r>
              <a:rPr lang="en-CA" sz="1400" b="1" dirty="0" err="1"/>
              <a:t>i</a:t>
            </a:r>
            <a:r>
              <a:rPr lang="en-CA" sz="1400" b="1" dirty="0"/>
              <a:t>)</a:t>
            </a:r>
            <a:r>
              <a:rPr lang="en-CA" sz="1400" dirty="0"/>
              <a:t> the name of the individual where it appears with other personal information relating to the individual or where the disclosure of the name itself would reveal information about the individual,</a:t>
            </a:r>
          </a:p>
          <a:p>
            <a:pPr marL="0" indent="0">
              <a:buNone/>
            </a:pPr>
            <a:endParaRPr lang="en-CA" sz="1400" dirty="0"/>
          </a:p>
        </p:txBody>
      </p:sp>
      <p:sp>
        <p:nvSpPr>
          <p:cNvPr id="4" name="Footer Placeholder 3">
            <a:extLst>
              <a:ext uri="{FF2B5EF4-FFF2-40B4-BE49-F238E27FC236}">
                <a16:creationId xmlns:a16="http://schemas.microsoft.com/office/drawing/2014/main" id="{6CD2C5BB-5E3B-46BC-885F-77275E3F9D8B}"/>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951113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CFA622-9B2D-4B5C-A056-0FA6D8F0512F}"/>
              </a:ext>
            </a:extLst>
          </p:cNvPr>
          <p:cNvSpPr>
            <a:spLocks noGrp="1"/>
          </p:cNvSpPr>
          <p:nvPr>
            <p:ph type="title"/>
          </p:nvPr>
        </p:nvSpPr>
        <p:spPr>
          <a:xfrm>
            <a:off x="457200" y="0"/>
            <a:ext cx="8229600" cy="1628800"/>
          </a:xfrm>
        </p:spPr>
        <p:txBody>
          <a:bodyPr/>
          <a:lstStyle/>
          <a:p>
            <a:r>
              <a:rPr lang="en-CA" dirty="0"/>
              <a:t>Canadian privacy laws:</a:t>
            </a:r>
            <a:br>
              <a:rPr lang="en-CA" dirty="0"/>
            </a:br>
            <a:r>
              <a:rPr lang="en-CA" dirty="0"/>
              <a:t>Under what circumstances apply?</a:t>
            </a:r>
          </a:p>
        </p:txBody>
      </p:sp>
      <p:sp>
        <p:nvSpPr>
          <p:cNvPr id="6" name="Text Placeholder 5">
            <a:extLst>
              <a:ext uri="{FF2B5EF4-FFF2-40B4-BE49-F238E27FC236}">
                <a16:creationId xmlns:a16="http://schemas.microsoft.com/office/drawing/2014/main" id="{AE6E3D2B-9B2C-4114-90BE-5553995C3C7D}"/>
              </a:ext>
            </a:extLst>
          </p:cNvPr>
          <p:cNvSpPr>
            <a:spLocks noGrp="1"/>
          </p:cNvSpPr>
          <p:nvPr>
            <p:ph type="body" idx="1"/>
          </p:nvPr>
        </p:nvSpPr>
        <p:spPr/>
        <p:txBody>
          <a:bodyPr/>
          <a:lstStyle/>
          <a:p>
            <a:r>
              <a:rPr lang="en-CA" i="1" dirty="0"/>
              <a:t>PIPEDA</a:t>
            </a:r>
          </a:p>
        </p:txBody>
      </p:sp>
      <p:sp>
        <p:nvSpPr>
          <p:cNvPr id="7" name="Content Placeholder 6">
            <a:extLst>
              <a:ext uri="{FF2B5EF4-FFF2-40B4-BE49-F238E27FC236}">
                <a16:creationId xmlns:a16="http://schemas.microsoft.com/office/drawing/2014/main" id="{AB729AFE-D68D-4B2F-A91B-371C327C56D1}"/>
              </a:ext>
            </a:extLst>
          </p:cNvPr>
          <p:cNvSpPr>
            <a:spLocks noGrp="1"/>
          </p:cNvSpPr>
          <p:nvPr>
            <p:ph sz="half" idx="2"/>
          </p:nvPr>
        </p:nvSpPr>
        <p:spPr/>
        <p:txBody>
          <a:bodyPr/>
          <a:lstStyle/>
          <a:p>
            <a:pPr marL="0" indent="0">
              <a:buNone/>
            </a:pPr>
            <a:r>
              <a:rPr lang="en-CA" sz="1800" b="1" dirty="0"/>
              <a:t>4</a:t>
            </a:r>
            <a:r>
              <a:rPr lang="en-CA" sz="1800" dirty="0"/>
              <a:t> </a:t>
            </a:r>
            <a:r>
              <a:rPr lang="en-CA" sz="1800" b="1" dirty="0"/>
              <a:t>(1)</a:t>
            </a:r>
            <a:r>
              <a:rPr lang="en-CA" sz="1800" dirty="0"/>
              <a:t> This Part applies to every organization in respect of personal information that</a:t>
            </a:r>
          </a:p>
          <a:p>
            <a:pPr marL="0" indent="0">
              <a:buNone/>
            </a:pPr>
            <a:r>
              <a:rPr lang="en-CA" sz="1800" b="1" dirty="0"/>
              <a:t>(a)</a:t>
            </a:r>
            <a:r>
              <a:rPr lang="en-CA" sz="1800" dirty="0"/>
              <a:t> the organization </a:t>
            </a:r>
            <a:r>
              <a:rPr lang="en-CA" sz="2800" b="1" dirty="0"/>
              <a:t>collects, uses or discloses in the course of commercial activities</a:t>
            </a:r>
            <a:r>
              <a:rPr lang="en-CA" sz="1800" dirty="0"/>
              <a:t>; or</a:t>
            </a:r>
          </a:p>
          <a:p>
            <a:pPr marL="0" indent="0">
              <a:buNone/>
            </a:pPr>
            <a:r>
              <a:rPr lang="en-CA" sz="1800" b="1" dirty="0"/>
              <a:t>(b)</a:t>
            </a:r>
            <a:r>
              <a:rPr lang="en-CA" sz="1800" dirty="0"/>
              <a:t> is about an employee of, or an applicant for employment with, the organization and that the organization collects, uses or discloses in connection with the operation of a </a:t>
            </a:r>
            <a:r>
              <a:rPr lang="en-CA" sz="1800" b="1" dirty="0"/>
              <a:t>federal</a:t>
            </a:r>
            <a:r>
              <a:rPr lang="en-CA" sz="1800" dirty="0"/>
              <a:t> work, undertaking or business.</a:t>
            </a:r>
          </a:p>
          <a:p>
            <a:pPr marL="0" indent="0">
              <a:buNone/>
            </a:pPr>
            <a:endParaRPr lang="en-CA" sz="2000" dirty="0"/>
          </a:p>
        </p:txBody>
      </p:sp>
      <p:sp>
        <p:nvSpPr>
          <p:cNvPr id="8" name="Text Placeholder 7">
            <a:extLst>
              <a:ext uri="{FF2B5EF4-FFF2-40B4-BE49-F238E27FC236}">
                <a16:creationId xmlns:a16="http://schemas.microsoft.com/office/drawing/2014/main" id="{1C2BB0FC-A348-41D3-99FA-AFD29F044C1C}"/>
              </a:ext>
            </a:extLst>
          </p:cNvPr>
          <p:cNvSpPr>
            <a:spLocks noGrp="1"/>
          </p:cNvSpPr>
          <p:nvPr>
            <p:ph type="body" sz="quarter" idx="3"/>
          </p:nvPr>
        </p:nvSpPr>
        <p:spPr/>
        <p:txBody>
          <a:bodyPr/>
          <a:lstStyle/>
          <a:p>
            <a:r>
              <a:rPr lang="en-CA" i="1" dirty="0"/>
              <a:t>The Privacy Act</a:t>
            </a:r>
          </a:p>
        </p:txBody>
      </p:sp>
      <p:sp>
        <p:nvSpPr>
          <p:cNvPr id="9" name="Content Placeholder 8">
            <a:extLst>
              <a:ext uri="{FF2B5EF4-FFF2-40B4-BE49-F238E27FC236}">
                <a16:creationId xmlns:a16="http://schemas.microsoft.com/office/drawing/2014/main" id="{90F17BDF-93D6-4E18-A41D-076B6E10F368}"/>
              </a:ext>
            </a:extLst>
          </p:cNvPr>
          <p:cNvSpPr>
            <a:spLocks noGrp="1"/>
          </p:cNvSpPr>
          <p:nvPr>
            <p:ph sz="quarter" idx="4"/>
          </p:nvPr>
        </p:nvSpPr>
        <p:spPr/>
        <p:txBody>
          <a:bodyPr/>
          <a:lstStyle/>
          <a:p>
            <a:pPr marL="0" indent="0">
              <a:buNone/>
            </a:pPr>
            <a:r>
              <a:rPr lang="en-CA" sz="1800" b="1" dirty="0"/>
              <a:t>4(…)</a:t>
            </a:r>
            <a:r>
              <a:rPr lang="en-CA" sz="1800" dirty="0"/>
              <a:t> a government institution (…) </a:t>
            </a:r>
            <a:r>
              <a:rPr lang="en-CA" sz="1800" b="1" dirty="0"/>
              <a:t>relates directly to an operating program or activity of the institution</a:t>
            </a:r>
            <a:r>
              <a:rPr lang="en-CA" sz="1800" dirty="0"/>
              <a:t>.</a:t>
            </a:r>
          </a:p>
          <a:p>
            <a:pPr marL="0" indent="0">
              <a:buNone/>
            </a:pPr>
            <a:endParaRPr lang="en-CA" sz="1800" dirty="0"/>
          </a:p>
        </p:txBody>
      </p:sp>
      <p:sp>
        <p:nvSpPr>
          <p:cNvPr id="4" name="Footer Placeholder 3">
            <a:extLst>
              <a:ext uri="{FF2B5EF4-FFF2-40B4-BE49-F238E27FC236}">
                <a16:creationId xmlns:a16="http://schemas.microsoft.com/office/drawing/2014/main" id="{26B17DC5-68E4-4E34-A3B3-E77A1236971B}"/>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329504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5963659-5E10-4A97-807C-3498178FCB2F}"/>
              </a:ext>
            </a:extLst>
          </p:cNvPr>
          <p:cNvSpPr>
            <a:spLocks noGrp="1"/>
          </p:cNvSpPr>
          <p:nvPr>
            <p:ph type="title"/>
          </p:nvPr>
        </p:nvSpPr>
        <p:spPr/>
        <p:txBody>
          <a:bodyPr/>
          <a:lstStyle/>
          <a:p>
            <a:r>
              <a:rPr lang="en-CA" dirty="0"/>
              <a:t>Other PIPEDA Exceptions / Non-application</a:t>
            </a:r>
          </a:p>
        </p:txBody>
      </p:sp>
      <p:sp>
        <p:nvSpPr>
          <p:cNvPr id="9" name="Content Placeholder 8">
            <a:extLst>
              <a:ext uri="{FF2B5EF4-FFF2-40B4-BE49-F238E27FC236}">
                <a16:creationId xmlns:a16="http://schemas.microsoft.com/office/drawing/2014/main" id="{48DFCEA0-E265-4CA6-A2A4-A90EE7C9E72E}"/>
              </a:ext>
            </a:extLst>
          </p:cNvPr>
          <p:cNvSpPr>
            <a:spLocks noGrp="1"/>
          </p:cNvSpPr>
          <p:nvPr>
            <p:ph idx="1"/>
          </p:nvPr>
        </p:nvSpPr>
        <p:spPr>
          <a:xfrm>
            <a:off x="457200" y="2420888"/>
            <a:ext cx="8229600" cy="3705275"/>
          </a:xfrm>
        </p:spPr>
        <p:txBody>
          <a:bodyPr/>
          <a:lstStyle/>
          <a:p>
            <a:r>
              <a:rPr lang="en-CA" dirty="0"/>
              <a:t>Individuals just collecting, using or disclosing PI for personal or domestic purposes (4(2)(b))</a:t>
            </a:r>
          </a:p>
          <a:p>
            <a:r>
              <a:rPr lang="en-CA" dirty="0"/>
              <a:t>Orgs just collecting, using or disclosing PI for “journalistic, artistic, or literary purposes” (4(2)(c))</a:t>
            </a:r>
          </a:p>
          <a:p>
            <a:pPr marL="0" indent="0">
              <a:buNone/>
            </a:pPr>
            <a:endParaRPr lang="en-CA" dirty="0"/>
          </a:p>
        </p:txBody>
      </p:sp>
      <p:sp>
        <p:nvSpPr>
          <p:cNvPr id="7" name="Footer Placeholder 6">
            <a:extLst>
              <a:ext uri="{FF2B5EF4-FFF2-40B4-BE49-F238E27FC236}">
                <a16:creationId xmlns:a16="http://schemas.microsoft.com/office/drawing/2014/main" id="{06418BE5-4AFB-437D-97CC-985E0C443B6B}"/>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205521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DEAA6-AECB-4E20-B2DB-1AE4311BCFA4}"/>
              </a:ext>
            </a:extLst>
          </p:cNvPr>
          <p:cNvSpPr>
            <a:spLocks noGrp="1"/>
          </p:cNvSpPr>
          <p:nvPr>
            <p:ph type="title"/>
          </p:nvPr>
        </p:nvSpPr>
        <p:spPr/>
        <p:txBody>
          <a:bodyPr/>
          <a:lstStyle/>
          <a:p>
            <a:r>
              <a:rPr lang="en-CA" dirty="0"/>
              <a:t>Federal – Provincial Applications</a:t>
            </a:r>
          </a:p>
        </p:txBody>
      </p:sp>
      <p:sp>
        <p:nvSpPr>
          <p:cNvPr id="3" name="Content Placeholder 2">
            <a:extLst>
              <a:ext uri="{FF2B5EF4-FFF2-40B4-BE49-F238E27FC236}">
                <a16:creationId xmlns:a16="http://schemas.microsoft.com/office/drawing/2014/main" id="{622B42CF-08F6-4A79-8D65-0F2298D703D4}"/>
              </a:ext>
            </a:extLst>
          </p:cNvPr>
          <p:cNvSpPr>
            <a:spLocks noGrp="1"/>
          </p:cNvSpPr>
          <p:nvPr>
            <p:ph idx="1"/>
          </p:nvPr>
        </p:nvSpPr>
        <p:spPr/>
        <p:txBody>
          <a:bodyPr/>
          <a:lstStyle/>
          <a:p>
            <a:pPr marL="0" indent="0">
              <a:buNone/>
            </a:pPr>
            <a:r>
              <a:rPr lang="en-CA" u="sng" dirty="0"/>
              <a:t>Privacy Act</a:t>
            </a:r>
          </a:p>
          <a:p>
            <a:pPr>
              <a:buFont typeface="Wingdings" panose="05000000000000000000" pitchFamily="2" charset="2"/>
              <a:buChar char="à"/>
            </a:pPr>
            <a:r>
              <a:rPr lang="en-CA" dirty="0">
                <a:sym typeface="Wingdings" panose="05000000000000000000" pitchFamily="2" charset="2"/>
              </a:rPr>
              <a:t>All provinces have provincial legislation, so those apply to provincial governments; Privacy Act applies to Fed government only</a:t>
            </a:r>
          </a:p>
          <a:p>
            <a:pPr>
              <a:buFont typeface="Wingdings" panose="05000000000000000000" pitchFamily="2" charset="2"/>
              <a:buChar char="à"/>
            </a:pPr>
            <a:endParaRPr lang="en-CA" dirty="0">
              <a:sym typeface="Wingdings" panose="05000000000000000000" pitchFamily="2" charset="2"/>
            </a:endParaRPr>
          </a:p>
          <a:p>
            <a:pPr marL="0" indent="0">
              <a:buNone/>
            </a:pPr>
            <a:r>
              <a:rPr lang="en-CA" u="sng" dirty="0">
                <a:sym typeface="Wingdings" panose="05000000000000000000" pitchFamily="2" charset="2"/>
              </a:rPr>
              <a:t>PIPEDA</a:t>
            </a:r>
          </a:p>
          <a:p>
            <a:pPr marL="0" indent="0">
              <a:buNone/>
            </a:pPr>
            <a:r>
              <a:rPr lang="en-CA" dirty="0"/>
              <a:t>(take a deep breath…)</a:t>
            </a:r>
          </a:p>
        </p:txBody>
      </p:sp>
      <p:sp>
        <p:nvSpPr>
          <p:cNvPr id="4" name="Footer Placeholder 3">
            <a:extLst>
              <a:ext uri="{FF2B5EF4-FFF2-40B4-BE49-F238E27FC236}">
                <a16:creationId xmlns:a16="http://schemas.microsoft.com/office/drawing/2014/main" id="{37BC605A-D3EE-4DA0-B535-C75473C044A1}"/>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769384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7612D-0B2E-462E-A53D-7DA22205D7CC}"/>
              </a:ext>
            </a:extLst>
          </p:cNvPr>
          <p:cNvSpPr>
            <a:spLocks noGrp="1"/>
          </p:cNvSpPr>
          <p:nvPr>
            <p:ph type="title"/>
          </p:nvPr>
        </p:nvSpPr>
        <p:spPr/>
        <p:txBody>
          <a:bodyPr/>
          <a:lstStyle/>
          <a:p>
            <a:r>
              <a:rPr lang="en-CA" dirty="0"/>
              <a:t>PIPEDA – Fed. v. Prov.</a:t>
            </a:r>
          </a:p>
        </p:txBody>
      </p:sp>
      <p:sp>
        <p:nvSpPr>
          <p:cNvPr id="3" name="Content Placeholder 2">
            <a:extLst>
              <a:ext uri="{FF2B5EF4-FFF2-40B4-BE49-F238E27FC236}">
                <a16:creationId xmlns:a16="http://schemas.microsoft.com/office/drawing/2014/main" id="{2C8CD1A0-6A8B-4705-ACA8-B8D54E2AB1F9}"/>
              </a:ext>
            </a:extLst>
          </p:cNvPr>
          <p:cNvSpPr>
            <a:spLocks noGrp="1"/>
          </p:cNvSpPr>
          <p:nvPr>
            <p:ph idx="1"/>
          </p:nvPr>
        </p:nvSpPr>
        <p:spPr/>
        <p:txBody>
          <a:bodyPr/>
          <a:lstStyle/>
          <a:p>
            <a:pPr marL="0" indent="0">
              <a:buNone/>
            </a:pPr>
            <a:r>
              <a:rPr lang="en-CA" u="sng" dirty="0"/>
              <a:t>General Rule:</a:t>
            </a:r>
          </a:p>
          <a:p>
            <a:pPr marL="0" indent="0">
              <a:buNone/>
            </a:pPr>
            <a:endParaRPr lang="en-CA" dirty="0"/>
          </a:p>
          <a:p>
            <a:pPr marL="0" indent="0">
              <a:buNone/>
            </a:pPr>
            <a:r>
              <a:rPr lang="en-CA" dirty="0"/>
              <a:t>PIPEDA will not apply to an organization that operates wholly within a province that has </a:t>
            </a:r>
            <a:r>
              <a:rPr lang="en-CA" b="1" dirty="0"/>
              <a:t>legislation that has been deemed substantially similar to PIPEDA</a:t>
            </a:r>
            <a:r>
              <a:rPr lang="en-CA" dirty="0"/>
              <a:t>, unless the personal information crosses provincial or national borders</a:t>
            </a:r>
          </a:p>
        </p:txBody>
      </p:sp>
      <p:sp>
        <p:nvSpPr>
          <p:cNvPr id="4" name="Footer Placeholder 3">
            <a:extLst>
              <a:ext uri="{FF2B5EF4-FFF2-40B4-BE49-F238E27FC236}">
                <a16:creationId xmlns:a16="http://schemas.microsoft.com/office/drawing/2014/main" id="{65D6887C-6B52-494D-A152-18369E23ADB3}"/>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22262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801D-E8C5-4ED4-8CF3-EB3DDC9BAE1C}"/>
              </a:ext>
            </a:extLst>
          </p:cNvPr>
          <p:cNvSpPr>
            <a:spLocks noGrp="1"/>
          </p:cNvSpPr>
          <p:nvPr>
            <p:ph type="title"/>
          </p:nvPr>
        </p:nvSpPr>
        <p:spPr/>
        <p:txBody>
          <a:bodyPr/>
          <a:lstStyle/>
          <a:p>
            <a:r>
              <a:rPr lang="en-CA" dirty="0"/>
              <a:t>e.g. Quebec</a:t>
            </a:r>
          </a:p>
        </p:txBody>
      </p:sp>
      <p:sp>
        <p:nvSpPr>
          <p:cNvPr id="3" name="Content Placeholder 2">
            <a:extLst>
              <a:ext uri="{FF2B5EF4-FFF2-40B4-BE49-F238E27FC236}">
                <a16:creationId xmlns:a16="http://schemas.microsoft.com/office/drawing/2014/main" id="{1221BE35-C298-44B3-BBAC-852BC682781C}"/>
              </a:ext>
            </a:extLst>
          </p:cNvPr>
          <p:cNvSpPr>
            <a:spLocks noGrp="1"/>
          </p:cNvSpPr>
          <p:nvPr>
            <p:ph idx="1"/>
          </p:nvPr>
        </p:nvSpPr>
        <p:spPr/>
        <p:txBody>
          <a:bodyPr/>
          <a:lstStyle/>
          <a:p>
            <a:pPr marL="0" indent="0">
              <a:buNone/>
            </a:pPr>
            <a:r>
              <a:rPr lang="en-CA" u="sng" dirty="0"/>
              <a:t>Organizations in the Province of Quebec Exemption Order - SOR/2003-374</a:t>
            </a:r>
          </a:p>
          <a:p>
            <a:pPr marL="0" indent="0">
              <a:buNone/>
            </a:pPr>
            <a:endParaRPr lang="en-CA" sz="2400" dirty="0"/>
          </a:p>
          <a:p>
            <a:pPr marL="0" indent="0">
              <a:buNone/>
            </a:pPr>
            <a:r>
              <a:rPr lang="en-CA" sz="2400" dirty="0"/>
              <a:t>“Any organization, other than a federal work, undertaking or business, that carries on an enterprise within the meaning of section 1525 of the </a:t>
            </a:r>
            <a:r>
              <a:rPr lang="en-CA" sz="2400" i="1" dirty="0"/>
              <a:t>Civil Code of Québec </a:t>
            </a:r>
            <a:r>
              <a:rPr lang="en-CA" sz="2400" dirty="0"/>
              <a:t>and to which </a:t>
            </a:r>
            <a:r>
              <a:rPr lang="en-CA" sz="2400" i="1" dirty="0"/>
              <a:t>An Act respecting the protection of personal information in the private sector</a:t>
            </a:r>
            <a:r>
              <a:rPr lang="en-CA" sz="2400" dirty="0"/>
              <a:t>, R.S.Q., c. P-39.1, applies is </a:t>
            </a:r>
            <a:r>
              <a:rPr lang="en-CA" sz="2400" b="1" dirty="0"/>
              <a:t>exempt</a:t>
            </a:r>
            <a:r>
              <a:rPr lang="en-CA" sz="2400" dirty="0"/>
              <a:t> from the application of Part 1 of the </a:t>
            </a:r>
            <a:r>
              <a:rPr lang="en-CA" sz="2400" i="1" dirty="0"/>
              <a:t>Personal Information Protection and Electronic Documents Act</a:t>
            </a:r>
            <a:r>
              <a:rPr lang="en-CA" sz="2400" dirty="0"/>
              <a:t> in respect of the collection, use and disclosure of personal information that occurs within the Province of Quebec.”</a:t>
            </a:r>
          </a:p>
        </p:txBody>
      </p:sp>
      <p:sp>
        <p:nvSpPr>
          <p:cNvPr id="4" name="Footer Placeholder 3">
            <a:extLst>
              <a:ext uri="{FF2B5EF4-FFF2-40B4-BE49-F238E27FC236}">
                <a16:creationId xmlns:a16="http://schemas.microsoft.com/office/drawing/2014/main" id="{4F9CCB30-6DDF-4CF0-A03B-AA0A517F32A3}"/>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75731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90B0-9DCD-4384-BC98-236B2EF3FC0E}"/>
              </a:ext>
            </a:extLst>
          </p:cNvPr>
          <p:cNvSpPr>
            <a:spLocks noGrp="1"/>
          </p:cNvSpPr>
          <p:nvPr>
            <p:ph type="title"/>
          </p:nvPr>
        </p:nvSpPr>
        <p:spPr/>
        <p:txBody>
          <a:bodyPr/>
          <a:lstStyle/>
          <a:p>
            <a:r>
              <a:rPr lang="en-CA" dirty="0"/>
              <a:t>Paper topics mechanics</a:t>
            </a:r>
          </a:p>
        </p:txBody>
      </p:sp>
      <p:sp>
        <p:nvSpPr>
          <p:cNvPr id="3" name="Content Placeholder 2">
            <a:extLst>
              <a:ext uri="{FF2B5EF4-FFF2-40B4-BE49-F238E27FC236}">
                <a16:creationId xmlns:a16="http://schemas.microsoft.com/office/drawing/2014/main" id="{345AA75A-5CF3-4120-93EB-1F6E241F12C7}"/>
              </a:ext>
            </a:extLst>
          </p:cNvPr>
          <p:cNvSpPr>
            <a:spLocks noGrp="1"/>
          </p:cNvSpPr>
          <p:nvPr>
            <p:ph idx="1"/>
          </p:nvPr>
        </p:nvSpPr>
        <p:spPr/>
        <p:txBody>
          <a:bodyPr/>
          <a:lstStyle/>
          <a:p>
            <a:r>
              <a:rPr lang="en-US" dirty="0"/>
              <a:t>topic / title</a:t>
            </a:r>
          </a:p>
          <a:p>
            <a:r>
              <a:rPr lang="en-US" dirty="0"/>
              <a:t>one paragraph description and / or table of contents</a:t>
            </a:r>
          </a:p>
          <a:p>
            <a:r>
              <a:rPr lang="en-US" dirty="0"/>
              <a:t>3 bibliographic references</a:t>
            </a:r>
          </a:p>
          <a:p>
            <a:pPr marL="0" indent="0">
              <a:buNone/>
            </a:pPr>
            <a:endParaRPr lang="en-US" dirty="0">
              <a:sym typeface="Wingdings" panose="05000000000000000000" pitchFamily="2" charset="2"/>
            </a:endParaRPr>
          </a:p>
          <a:p>
            <a:pPr>
              <a:buFont typeface="Wingdings" panose="05000000000000000000" pitchFamily="2" charset="2"/>
              <a:buChar char="à"/>
            </a:pPr>
            <a:r>
              <a:rPr lang="en-US" dirty="0">
                <a:sym typeface="Wingdings" panose="05000000000000000000" pitchFamily="2" charset="2"/>
              </a:rPr>
              <a:t>Just to me, not the SAO</a:t>
            </a:r>
          </a:p>
          <a:p>
            <a:pPr>
              <a:buFont typeface="Wingdings" panose="05000000000000000000" pitchFamily="2" charset="2"/>
              <a:buChar char="à"/>
            </a:pPr>
            <a:r>
              <a:rPr lang="en-US" dirty="0">
                <a:sym typeface="Wingdings" panose="05000000000000000000" pitchFamily="2" charset="2"/>
              </a:rPr>
              <a:t>Don</a:t>
            </a:r>
            <a:r>
              <a:rPr lang="en-CA" dirty="0">
                <a:sym typeface="Wingdings" panose="05000000000000000000" pitchFamily="2" charset="2"/>
              </a:rPr>
              <a:t>’</a:t>
            </a:r>
            <a:r>
              <a:rPr lang="en-US" dirty="0">
                <a:sym typeface="Wingdings" panose="05000000000000000000" pitchFamily="2" charset="2"/>
              </a:rPr>
              <a:t>t need the fancy SAO cover page either, you can even just stick it in an email body</a:t>
            </a:r>
            <a:endParaRPr lang="en-CA" dirty="0"/>
          </a:p>
          <a:p>
            <a:pPr marL="0" indent="0">
              <a:buNone/>
            </a:pPr>
            <a:endParaRPr lang="en-CA" dirty="0"/>
          </a:p>
        </p:txBody>
      </p:sp>
      <p:sp>
        <p:nvSpPr>
          <p:cNvPr id="4" name="Footer Placeholder 3">
            <a:extLst>
              <a:ext uri="{FF2B5EF4-FFF2-40B4-BE49-F238E27FC236}">
                <a16:creationId xmlns:a16="http://schemas.microsoft.com/office/drawing/2014/main" id="{5794F3A3-285A-4467-B0E7-B3C66BFFAC38}"/>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058509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56C81-170E-4D85-AA0C-41329A08A38C}"/>
              </a:ext>
            </a:extLst>
          </p:cNvPr>
          <p:cNvSpPr>
            <a:spLocks noGrp="1"/>
          </p:cNvSpPr>
          <p:nvPr>
            <p:ph type="title"/>
          </p:nvPr>
        </p:nvSpPr>
        <p:spPr/>
        <p:txBody>
          <a:bodyPr/>
          <a:lstStyle/>
          <a:p>
            <a:r>
              <a:rPr lang="en-CA" dirty="0"/>
              <a:t>“Substantially Similar” </a:t>
            </a:r>
            <a:br>
              <a:rPr lang="en-CA" dirty="0"/>
            </a:br>
            <a:r>
              <a:rPr lang="en-CA" dirty="0"/>
              <a:t>provincial legislation</a:t>
            </a:r>
          </a:p>
        </p:txBody>
      </p:sp>
      <p:sp>
        <p:nvSpPr>
          <p:cNvPr id="3" name="Content Placeholder 2">
            <a:extLst>
              <a:ext uri="{FF2B5EF4-FFF2-40B4-BE49-F238E27FC236}">
                <a16:creationId xmlns:a16="http://schemas.microsoft.com/office/drawing/2014/main" id="{BB111112-A919-4D24-B25A-C8BC0D86255B}"/>
              </a:ext>
            </a:extLst>
          </p:cNvPr>
          <p:cNvSpPr>
            <a:spLocks noGrp="1"/>
          </p:cNvSpPr>
          <p:nvPr>
            <p:ph idx="1"/>
          </p:nvPr>
        </p:nvSpPr>
        <p:spPr>
          <a:xfrm>
            <a:off x="457200" y="2060848"/>
            <a:ext cx="8229600" cy="4065315"/>
          </a:xfrm>
        </p:spPr>
        <p:txBody>
          <a:bodyPr/>
          <a:lstStyle/>
          <a:p>
            <a:r>
              <a:rPr lang="en-CA" dirty="0"/>
              <a:t>Quebec, Alberta, British Columbia</a:t>
            </a:r>
          </a:p>
          <a:p>
            <a:pPr marL="0" indent="0">
              <a:buNone/>
            </a:pPr>
            <a:r>
              <a:rPr lang="en-CA" dirty="0"/>
              <a:t>(</a:t>
            </a:r>
            <a:r>
              <a:rPr lang="en-CA" dirty="0" err="1"/>
              <a:t>nb.</a:t>
            </a:r>
            <a:r>
              <a:rPr lang="en-CA" dirty="0"/>
              <a:t> not quite the same! esp. see employee information)</a:t>
            </a:r>
          </a:p>
          <a:p>
            <a:pPr marL="0" indent="0">
              <a:buNone/>
            </a:pPr>
            <a:endParaRPr lang="en-CA" dirty="0"/>
          </a:p>
          <a:p>
            <a:r>
              <a:rPr lang="en-CA" dirty="0"/>
              <a:t>Ontario, New Brunswick, Nova Scotia, Newfoundland and Labrador for </a:t>
            </a:r>
            <a:r>
              <a:rPr lang="en-CA" b="1" dirty="0"/>
              <a:t>health information</a:t>
            </a:r>
          </a:p>
          <a:p>
            <a:pPr marL="0" indent="0">
              <a:buNone/>
            </a:pPr>
            <a:endParaRPr lang="en-CA" dirty="0"/>
          </a:p>
        </p:txBody>
      </p:sp>
      <p:sp>
        <p:nvSpPr>
          <p:cNvPr id="4" name="Footer Placeholder 3">
            <a:extLst>
              <a:ext uri="{FF2B5EF4-FFF2-40B4-BE49-F238E27FC236}">
                <a16:creationId xmlns:a16="http://schemas.microsoft.com/office/drawing/2014/main" id="{00B527FA-1E00-4267-A4F8-CF6077745A97}"/>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900268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F8E96-CA1D-42F8-81DB-3AB388C24289}"/>
              </a:ext>
            </a:extLst>
          </p:cNvPr>
          <p:cNvSpPr>
            <a:spLocks noGrp="1"/>
          </p:cNvSpPr>
          <p:nvPr>
            <p:ph type="title"/>
          </p:nvPr>
        </p:nvSpPr>
        <p:spPr>
          <a:xfrm>
            <a:off x="0" y="731837"/>
            <a:ext cx="9144000" cy="810791"/>
          </a:xfrm>
        </p:spPr>
        <p:txBody>
          <a:bodyPr/>
          <a:lstStyle/>
          <a:p>
            <a:r>
              <a:rPr lang="en-CA" dirty="0"/>
              <a:t>Determination of </a:t>
            </a:r>
            <a:br>
              <a:rPr lang="en-CA" dirty="0"/>
            </a:br>
            <a:r>
              <a:rPr lang="en-CA" dirty="0"/>
              <a:t>“substantially similar” </a:t>
            </a:r>
            <a:br>
              <a:rPr lang="en-CA" dirty="0"/>
            </a:br>
            <a:endParaRPr lang="en-CA" dirty="0"/>
          </a:p>
        </p:txBody>
      </p:sp>
      <p:sp>
        <p:nvSpPr>
          <p:cNvPr id="3" name="Content Placeholder 2">
            <a:extLst>
              <a:ext uri="{FF2B5EF4-FFF2-40B4-BE49-F238E27FC236}">
                <a16:creationId xmlns:a16="http://schemas.microsoft.com/office/drawing/2014/main" id="{835F5F06-5DA3-4A94-BFB7-EF3D875BB39B}"/>
              </a:ext>
            </a:extLst>
          </p:cNvPr>
          <p:cNvSpPr>
            <a:spLocks noGrp="1"/>
          </p:cNvSpPr>
          <p:nvPr>
            <p:ph idx="1"/>
          </p:nvPr>
        </p:nvSpPr>
        <p:spPr>
          <a:xfrm>
            <a:off x="457200" y="1772816"/>
            <a:ext cx="8229600" cy="4353347"/>
          </a:xfrm>
        </p:spPr>
        <p:txBody>
          <a:bodyPr/>
          <a:lstStyle/>
          <a:p>
            <a:pPr marL="0" indent="0">
              <a:buNone/>
            </a:pPr>
            <a:r>
              <a:rPr lang="en-CA" sz="2000" dirty="0"/>
              <a:t>PIPEDA 26(2)(b):</a:t>
            </a:r>
          </a:p>
          <a:p>
            <a:pPr marL="0" indent="0">
              <a:buNone/>
            </a:pPr>
            <a:r>
              <a:rPr lang="en-CA" sz="2000" dirty="0"/>
              <a:t>The Governor in Council may, by order,…  if satisfied that legislation of a province that is substantially similar to this Part applies to an organization, a class of organizations, an activity or a class of activities, exempt the organization, activity or class from the application of this Part in respect of the collection, use or disclosure of personal information that occurs within that province</a:t>
            </a:r>
          </a:p>
          <a:p>
            <a:pPr marL="0" indent="0">
              <a:buNone/>
            </a:pPr>
            <a:endParaRPr lang="en-CA" sz="2000" dirty="0"/>
          </a:p>
          <a:p>
            <a:pPr marL="0" indent="0">
              <a:buNone/>
            </a:pPr>
            <a:r>
              <a:rPr lang="en-CA" sz="2000" u="sng" dirty="0"/>
              <a:t>OPC role:</a:t>
            </a:r>
          </a:p>
          <a:p>
            <a:pPr marL="0" indent="0">
              <a:buNone/>
            </a:pPr>
            <a:r>
              <a:rPr lang="en-CA" sz="2000" dirty="0"/>
              <a:t>25 (1) The Commissioner shall, within three months after the end of each financial year, submit to Parliament a report concerning the application of this Part, </a:t>
            </a:r>
            <a:r>
              <a:rPr lang="en-CA" sz="2000" b="1" dirty="0"/>
              <a:t>the extent to which the provinces have enacted legislation that is substantially similar to this Part </a:t>
            </a:r>
            <a:r>
              <a:rPr lang="en-CA" sz="2000" dirty="0"/>
              <a:t>and the application of any such legislation.</a:t>
            </a:r>
          </a:p>
        </p:txBody>
      </p:sp>
      <p:sp>
        <p:nvSpPr>
          <p:cNvPr id="4" name="Footer Placeholder 3">
            <a:extLst>
              <a:ext uri="{FF2B5EF4-FFF2-40B4-BE49-F238E27FC236}">
                <a16:creationId xmlns:a16="http://schemas.microsoft.com/office/drawing/2014/main" id="{D5B32548-A7C3-4916-A25B-2CDDCDD9B124}"/>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858159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C78BE-E038-4497-9066-08CB66AB729F}"/>
              </a:ext>
            </a:extLst>
          </p:cNvPr>
          <p:cNvSpPr>
            <a:spLocks noGrp="1"/>
          </p:cNvSpPr>
          <p:nvPr>
            <p:ph type="title"/>
          </p:nvPr>
        </p:nvSpPr>
        <p:spPr>
          <a:xfrm>
            <a:off x="457200" y="274638"/>
            <a:ext cx="8229600" cy="1498178"/>
          </a:xfrm>
        </p:spPr>
        <p:txBody>
          <a:bodyPr/>
          <a:lstStyle/>
          <a:p>
            <a:r>
              <a:rPr lang="en-CA" sz="2000" b="1" dirty="0"/>
              <a:t>Process for the Determination of "Substantially Similar" Provincial Legislation by the Governor in Council</a:t>
            </a:r>
            <a:br>
              <a:rPr lang="en-CA" sz="2000" dirty="0"/>
            </a:br>
            <a:r>
              <a:rPr lang="en-CA" sz="2000" dirty="0"/>
              <a:t>Canada Gazette August 3, 2002</a:t>
            </a:r>
            <a:br>
              <a:rPr lang="en-CA" sz="2000" dirty="0"/>
            </a:br>
            <a:r>
              <a:rPr lang="en-CA" sz="2000" dirty="0"/>
              <a:t>Industry Canada</a:t>
            </a:r>
          </a:p>
        </p:txBody>
      </p:sp>
      <p:sp>
        <p:nvSpPr>
          <p:cNvPr id="3" name="Content Placeholder 2">
            <a:extLst>
              <a:ext uri="{FF2B5EF4-FFF2-40B4-BE49-F238E27FC236}">
                <a16:creationId xmlns:a16="http://schemas.microsoft.com/office/drawing/2014/main" id="{DAF65959-74D6-4045-8BC8-9375538A27FE}"/>
              </a:ext>
            </a:extLst>
          </p:cNvPr>
          <p:cNvSpPr>
            <a:spLocks noGrp="1"/>
          </p:cNvSpPr>
          <p:nvPr>
            <p:ph idx="1"/>
          </p:nvPr>
        </p:nvSpPr>
        <p:spPr>
          <a:xfrm>
            <a:off x="457200" y="2132856"/>
            <a:ext cx="8229600" cy="3993307"/>
          </a:xfrm>
        </p:spPr>
        <p:txBody>
          <a:bodyPr/>
          <a:lstStyle/>
          <a:p>
            <a:pPr marL="0" indent="0">
              <a:buNone/>
            </a:pPr>
            <a:r>
              <a:rPr lang="en-CA" dirty="0"/>
              <a:t>“To begin the process, a province/territory or an organization, e.g., a credit reporting agency, can advise the Minister of Industry of the existence of provincial/territorial legislation (either in force or to come into force at a future date), which they believe is substantially similar to the federal law...”</a:t>
            </a:r>
          </a:p>
        </p:txBody>
      </p:sp>
      <p:sp>
        <p:nvSpPr>
          <p:cNvPr id="4" name="Footer Placeholder 3">
            <a:extLst>
              <a:ext uri="{FF2B5EF4-FFF2-40B4-BE49-F238E27FC236}">
                <a16:creationId xmlns:a16="http://schemas.microsoft.com/office/drawing/2014/main" id="{22977896-9D46-4A05-967F-532888D26262}"/>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859585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C78BE-E038-4497-9066-08CB66AB729F}"/>
              </a:ext>
            </a:extLst>
          </p:cNvPr>
          <p:cNvSpPr>
            <a:spLocks noGrp="1"/>
          </p:cNvSpPr>
          <p:nvPr>
            <p:ph type="title"/>
          </p:nvPr>
        </p:nvSpPr>
        <p:spPr>
          <a:xfrm>
            <a:off x="457200" y="274638"/>
            <a:ext cx="8229600" cy="1498178"/>
          </a:xfrm>
        </p:spPr>
        <p:txBody>
          <a:bodyPr/>
          <a:lstStyle/>
          <a:p>
            <a:r>
              <a:rPr lang="en-CA" sz="2000" b="1" dirty="0"/>
              <a:t>Process for the Determination of "Substantially Similar" Provincial Legislation by the Governor in Council</a:t>
            </a:r>
            <a:br>
              <a:rPr lang="en-CA" sz="2000" dirty="0"/>
            </a:br>
            <a:r>
              <a:rPr lang="en-CA" sz="2000" dirty="0"/>
              <a:t>Canada Gazette August 3, 2002</a:t>
            </a:r>
            <a:br>
              <a:rPr lang="en-CA" sz="2000" dirty="0"/>
            </a:br>
            <a:r>
              <a:rPr lang="en-CA" sz="2000" dirty="0"/>
              <a:t>Industry Canada</a:t>
            </a:r>
          </a:p>
        </p:txBody>
      </p:sp>
      <p:sp>
        <p:nvSpPr>
          <p:cNvPr id="3" name="Content Placeholder 2">
            <a:extLst>
              <a:ext uri="{FF2B5EF4-FFF2-40B4-BE49-F238E27FC236}">
                <a16:creationId xmlns:a16="http://schemas.microsoft.com/office/drawing/2014/main" id="{DAF65959-74D6-4045-8BC8-9375538A27FE}"/>
              </a:ext>
            </a:extLst>
          </p:cNvPr>
          <p:cNvSpPr>
            <a:spLocks noGrp="1"/>
          </p:cNvSpPr>
          <p:nvPr>
            <p:ph idx="1"/>
          </p:nvPr>
        </p:nvSpPr>
        <p:spPr>
          <a:xfrm>
            <a:off x="457200" y="2132856"/>
            <a:ext cx="8229600" cy="3993307"/>
          </a:xfrm>
        </p:spPr>
        <p:txBody>
          <a:bodyPr/>
          <a:lstStyle/>
          <a:p>
            <a:pPr marL="0" indent="0">
              <a:buNone/>
            </a:pPr>
            <a:r>
              <a:rPr lang="en-CA" dirty="0"/>
              <a:t>“In order to allow the Privacy Commissioner to carry out his mandate under subsection 25(1) of the PIPEDA, the Minister of Industry will inform the Privacy Commissioner of a request under subsection 26(2) when it is received, and will seek the Privacy Commissioner’s view as to whether the legislation is “substantially similar” to the PIPEDA”</a:t>
            </a:r>
          </a:p>
        </p:txBody>
      </p:sp>
      <p:sp>
        <p:nvSpPr>
          <p:cNvPr id="4" name="Footer Placeholder 3">
            <a:extLst>
              <a:ext uri="{FF2B5EF4-FFF2-40B4-BE49-F238E27FC236}">
                <a16:creationId xmlns:a16="http://schemas.microsoft.com/office/drawing/2014/main" id="{22977896-9D46-4A05-967F-532888D26262}"/>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986790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600D0-6E41-41B7-986B-D6DEECB58493}"/>
              </a:ext>
            </a:extLst>
          </p:cNvPr>
          <p:cNvSpPr>
            <a:spLocks noGrp="1"/>
          </p:cNvSpPr>
          <p:nvPr>
            <p:ph type="title"/>
          </p:nvPr>
        </p:nvSpPr>
        <p:spPr/>
        <p:txBody>
          <a:bodyPr/>
          <a:lstStyle/>
          <a:p>
            <a:r>
              <a:rPr lang="en-CA" dirty="0"/>
              <a:t>Other PI Legislation</a:t>
            </a:r>
          </a:p>
        </p:txBody>
      </p:sp>
      <p:sp>
        <p:nvSpPr>
          <p:cNvPr id="3" name="Content Placeholder 2">
            <a:extLst>
              <a:ext uri="{FF2B5EF4-FFF2-40B4-BE49-F238E27FC236}">
                <a16:creationId xmlns:a16="http://schemas.microsoft.com/office/drawing/2014/main" id="{7EBEE90D-D561-4BA8-B60E-601954DC95BD}"/>
              </a:ext>
            </a:extLst>
          </p:cNvPr>
          <p:cNvSpPr>
            <a:spLocks noGrp="1"/>
          </p:cNvSpPr>
          <p:nvPr>
            <p:ph idx="1"/>
          </p:nvPr>
        </p:nvSpPr>
        <p:spPr/>
        <p:txBody>
          <a:bodyPr/>
          <a:lstStyle/>
          <a:p>
            <a:r>
              <a:rPr lang="en-CA" b="1" dirty="0"/>
              <a:t>Not</a:t>
            </a:r>
            <a:r>
              <a:rPr lang="en-CA" dirty="0"/>
              <a:t> substantially-similar provincial legislation</a:t>
            </a:r>
          </a:p>
          <a:p>
            <a:r>
              <a:rPr lang="en-CA" dirty="0"/>
              <a:t>AB and BC </a:t>
            </a:r>
            <a:r>
              <a:rPr lang="en-CA" b="1" dirty="0"/>
              <a:t>employee</a:t>
            </a:r>
            <a:r>
              <a:rPr lang="en-CA" dirty="0"/>
              <a:t> PI legislation</a:t>
            </a:r>
          </a:p>
          <a:p>
            <a:r>
              <a:rPr lang="en-CA" dirty="0"/>
              <a:t>Fed laws e.g. the </a:t>
            </a:r>
            <a:r>
              <a:rPr lang="en-CA" i="1" dirty="0"/>
              <a:t>Bank Act</a:t>
            </a:r>
          </a:p>
          <a:p>
            <a:r>
              <a:rPr lang="en-CA" dirty="0"/>
              <a:t>Provincial laws e.g. the credit unions, consumer protection</a:t>
            </a:r>
          </a:p>
          <a:p>
            <a:r>
              <a:rPr lang="en-CA" dirty="0"/>
              <a:t>Professional organizations regulation </a:t>
            </a:r>
            <a:r>
              <a:rPr lang="en-CA" dirty="0">
                <a:sym typeface="Wingdings" panose="05000000000000000000" pitchFamily="2" charset="2"/>
              </a:rPr>
              <a:t> lawyers!</a:t>
            </a:r>
          </a:p>
          <a:p>
            <a:endParaRPr lang="en-CA" dirty="0"/>
          </a:p>
        </p:txBody>
      </p:sp>
      <p:sp>
        <p:nvSpPr>
          <p:cNvPr id="4" name="Footer Placeholder 3">
            <a:extLst>
              <a:ext uri="{FF2B5EF4-FFF2-40B4-BE49-F238E27FC236}">
                <a16:creationId xmlns:a16="http://schemas.microsoft.com/office/drawing/2014/main" id="{C995FEBF-4220-42C7-AEB2-B22758D49344}"/>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221995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7B02-5844-424C-9415-2A08472662F6}"/>
              </a:ext>
            </a:extLst>
          </p:cNvPr>
          <p:cNvSpPr>
            <a:spLocks noGrp="1"/>
          </p:cNvSpPr>
          <p:nvPr>
            <p:ph type="title"/>
          </p:nvPr>
        </p:nvSpPr>
        <p:spPr/>
        <p:txBody>
          <a:bodyPr/>
          <a:lstStyle/>
          <a:p>
            <a:r>
              <a:rPr lang="en-CA" dirty="0"/>
              <a:t>Privacy! Rights? Laws?</a:t>
            </a:r>
          </a:p>
        </p:txBody>
      </p:sp>
      <p:sp>
        <p:nvSpPr>
          <p:cNvPr id="3" name="Content Placeholder 2">
            <a:extLst>
              <a:ext uri="{FF2B5EF4-FFF2-40B4-BE49-F238E27FC236}">
                <a16:creationId xmlns:a16="http://schemas.microsoft.com/office/drawing/2014/main" id="{F247A4AB-1CED-4778-9EF3-15E9BECED2E4}"/>
              </a:ext>
            </a:extLst>
          </p:cNvPr>
          <p:cNvSpPr>
            <a:spLocks noGrp="1"/>
          </p:cNvSpPr>
          <p:nvPr>
            <p:ph idx="1"/>
          </p:nvPr>
        </p:nvSpPr>
        <p:spPr/>
        <p:txBody>
          <a:bodyPr/>
          <a:lstStyle/>
          <a:p>
            <a:pPr marL="0" indent="0">
              <a:buNone/>
            </a:pPr>
            <a:r>
              <a:rPr lang="en-CA" i="1" dirty="0"/>
              <a:t>Canadian Charter of Rights and Freedoms</a:t>
            </a:r>
          </a:p>
          <a:p>
            <a:pPr marL="0" indent="0">
              <a:buNone/>
            </a:pPr>
            <a:endParaRPr lang="en-CA" sz="2800" dirty="0"/>
          </a:p>
          <a:p>
            <a:pPr marL="0" indent="0">
              <a:buNone/>
            </a:pPr>
            <a:r>
              <a:rPr lang="en-CA" sz="2800" dirty="0"/>
              <a:t>7. Everyone has the right to life, liberty and security of the person and the right not to be deprived thereof except in accordance with the principles of fundamental justice.</a:t>
            </a:r>
          </a:p>
          <a:p>
            <a:pPr marL="0" indent="0">
              <a:buNone/>
            </a:pPr>
            <a:endParaRPr lang="en-CA" sz="2800" dirty="0"/>
          </a:p>
          <a:p>
            <a:pPr marL="0" indent="0">
              <a:buNone/>
            </a:pPr>
            <a:r>
              <a:rPr lang="en-CA" sz="2800" dirty="0"/>
              <a:t>8. Everyone has the right to be secure against unreasonable search or seizure.</a:t>
            </a:r>
          </a:p>
          <a:p>
            <a:pPr marL="0" indent="0">
              <a:buNone/>
            </a:pPr>
            <a:endParaRPr lang="en-CA" dirty="0"/>
          </a:p>
          <a:p>
            <a:pPr marL="0" indent="0">
              <a:buNone/>
            </a:pPr>
            <a:endParaRPr lang="en-CA" dirty="0"/>
          </a:p>
        </p:txBody>
      </p:sp>
      <p:sp>
        <p:nvSpPr>
          <p:cNvPr id="4" name="Footer Placeholder 3">
            <a:extLst>
              <a:ext uri="{FF2B5EF4-FFF2-40B4-BE49-F238E27FC236}">
                <a16:creationId xmlns:a16="http://schemas.microsoft.com/office/drawing/2014/main" id="{5E222FB1-2F14-486E-A847-15BCD735A719}"/>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59655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7B02-5844-424C-9415-2A08472662F6}"/>
              </a:ext>
            </a:extLst>
          </p:cNvPr>
          <p:cNvSpPr>
            <a:spLocks noGrp="1"/>
          </p:cNvSpPr>
          <p:nvPr>
            <p:ph type="title"/>
          </p:nvPr>
        </p:nvSpPr>
        <p:spPr/>
        <p:txBody>
          <a:bodyPr/>
          <a:lstStyle/>
          <a:p>
            <a:r>
              <a:rPr lang="en-CA" dirty="0"/>
              <a:t>Privacy! Rights! Laws! - Quebec</a:t>
            </a:r>
          </a:p>
        </p:txBody>
      </p:sp>
      <p:sp>
        <p:nvSpPr>
          <p:cNvPr id="3" name="Content Placeholder 2">
            <a:extLst>
              <a:ext uri="{FF2B5EF4-FFF2-40B4-BE49-F238E27FC236}">
                <a16:creationId xmlns:a16="http://schemas.microsoft.com/office/drawing/2014/main" id="{F247A4AB-1CED-4778-9EF3-15E9BECED2E4}"/>
              </a:ext>
            </a:extLst>
          </p:cNvPr>
          <p:cNvSpPr>
            <a:spLocks noGrp="1"/>
          </p:cNvSpPr>
          <p:nvPr>
            <p:ph idx="1"/>
          </p:nvPr>
        </p:nvSpPr>
        <p:spPr/>
        <p:txBody>
          <a:bodyPr/>
          <a:lstStyle/>
          <a:p>
            <a:pPr marL="0" indent="0">
              <a:buNone/>
            </a:pPr>
            <a:r>
              <a:rPr lang="en-CA" i="1" dirty="0"/>
              <a:t>Quebec Charter of Human Rights and Freedoms</a:t>
            </a:r>
            <a:endParaRPr lang="en-CA" dirty="0"/>
          </a:p>
          <a:p>
            <a:pPr marL="0" indent="0">
              <a:buNone/>
            </a:pPr>
            <a:endParaRPr lang="en-CA" i="1" dirty="0"/>
          </a:p>
          <a:p>
            <a:pPr marL="0" indent="0">
              <a:buNone/>
            </a:pPr>
            <a:r>
              <a:rPr lang="en-CA" b="1" dirty="0"/>
              <a:t>5.</a:t>
            </a:r>
            <a:r>
              <a:rPr lang="en-CA" dirty="0"/>
              <a:t> Every person has a right to respect for his private life.</a:t>
            </a:r>
          </a:p>
          <a:p>
            <a:pPr marL="0" indent="0">
              <a:buNone/>
            </a:pPr>
            <a:endParaRPr lang="en-CA" dirty="0"/>
          </a:p>
          <a:p>
            <a:pPr marL="0" indent="0">
              <a:buNone/>
            </a:pPr>
            <a:r>
              <a:rPr lang="en-CA" b="1" dirty="0"/>
              <a:t>9.</a:t>
            </a:r>
            <a:r>
              <a:rPr lang="en-CA" dirty="0"/>
              <a:t> Every person has a right to non-disclosure of confidential information.</a:t>
            </a:r>
          </a:p>
          <a:p>
            <a:pPr marL="0" indent="0">
              <a:buNone/>
            </a:pPr>
            <a:endParaRPr lang="en-CA" dirty="0"/>
          </a:p>
        </p:txBody>
      </p:sp>
      <p:sp>
        <p:nvSpPr>
          <p:cNvPr id="4" name="Footer Placeholder 3">
            <a:extLst>
              <a:ext uri="{FF2B5EF4-FFF2-40B4-BE49-F238E27FC236}">
                <a16:creationId xmlns:a16="http://schemas.microsoft.com/office/drawing/2014/main" id="{5E222FB1-2F14-486E-A847-15BCD735A719}"/>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558533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57B02-5844-424C-9415-2A08472662F6}"/>
              </a:ext>
            </a:extLst>
          </p:cNvPr>
          <p:cNvSpPr>
            <a:spLocks noGrp="1"/>
          </p:cNvSpPr>
          <p:nvPr>
            <p:ph type="title"/>
          </p:nvPr>
        </p:nvSpPr>
        <p:spPr/>
        <p:txBody>
          <a:bodyPr/>
          <a:lstStyle/>
          <a:p>
            <a:r>
              <a:rPr lang="en-CA" dirty="0"/>
              <a:t>Privacy! Rights! Laws! - Quebec</a:t>
            </a:r>
          </a:p>
        </p:txBody>
      </p:sp>
      <p:sp>
        <p:nvSpPr>
          <p:cNvPr id="3" name="Content Placeholder 2">
            <a:extLst>
              <a:ext uri="{FF2B5EF4-FFF2-40B4-BE49-F238E27FC236}">
                <a16:creationId xmlns:a16="http://schemas.microsoft.com/office/drawing/2014/main" id="{F247A4AB-1CED-4778-9EF3-15E9BECED2E4}"/>
              </a:ext>
            </a:extLst>
          </p:cNvPr>
          <p:cNvSpPr>
            <a:spLocks noGrp="1"/>
          </p:cNvSpPr>
          <p:nvPr>
            <p:ph idx="1"/>
          </p:nvPr>
        </p:nvSpPr>
        <p:spPr>
          <a:xfrm>
            <a:off x="457200" y="1417638"/>
            <a:ext cx="8229600" cy="4708525"/>
          </a:xfrm>
        </p:spPr>
        <p:txBody>
          <a:bodyPr/>
          <a:lstStyle/>
          <a:p>
            <a:pPr marL="0" indent="0">
              <a:buNone/>
            </a:pPr>
            <a:r>
              <a:rPr lang="en-CA" i="1" u="sng" dirty="0"/>
              <a:t>Civil Code of Quebec</a:t>
            </a:r>
            <a:endParaRPr lang="en-CA" u="sng" dirty="0"/>
          </a:p>
          <a:p>
            <a:pPr marL="0" indent="0">
              <a:buNone/>
            </a:pPr>
            <a:r>
              <a:rPr lang="en-CA" sz="2400" b="1" dirty="0"/>
              <a:t>35.</a:t>
            </a:r>
            <a:r>
              <a:rPr lang="en-CA" sz="2400" dirty="0"/>
              <a:t> Every person has a right to the respect of his reputation and privacy.</a:t>
            </a:r>
          </a:p>
          <a:p>
            <a:pPr marL="0" indent="0">
              <a:buNone/>
            </a:pPr>
            <a:r>
              <a:rPr lang="en-CA" sz="2400" dirty="0"/>
              <a:t>The privacy of a person may not be invaded without the consent of the person or without the invasion being authorized by law.</a:t>
            </a:r>
          </a:p>
          <a:p>
            <a:pPr marL="0" indent="0">
              <a:buNone/>
            </a:pPr>
            <a:endParaRPr lang="en-CA" i="1" dirty="0"/>
          </a:p>
          <a:p>
            <a:pPr marL="0" indent="0">
              <a:buNone/>
            </a:pPr>
            <a:r>
              <a:rPr lang="en-CA" sz="2800" dirty="0">
                <a:sym typeface="Wingdings" panose="05000000000000000000" pitchFamily="2" charset="2"/>
              </a:rPr>
              <a:t> </a:t>
            </a:r>
            <a:r>
              <a:rPr lang="en-CA" sz="2800" dirty="0"/>
              <a:t>ss. 35-40 CCQ given effect in Quebec’s </a:t>
            </a:r>
            <a:r>
              <a:rPr lang="en-CA" sz="2800" i="1" dirty="0"/>
              <a:t>An Act respecting the protection of personal information in the private sector </a:t>
            </a:r>
            <a:r>
              <a:rPr lang="en-CA" sz="2800" dirty="0"/>
              <a:t>(see its s.1)</a:t>
            </a:r>
            <a:endParaRPr lang="en-CA" sz="2800" i="1" dirty="0"/>
          </a:p>
          <a:p>
            <a:pPr marL="0" indent="0">
              <a:buNone/>
            </a:pPr>
            <a:endParaRPr lang="en-CA" dirty="0"/>
          </a:p>
        </p:txBody>
      </p:sp>
      <p:sp>
        <p:nvSpPr>
          <p:cNvPr id="4" name="Footer Placeholder 3">
            <a:extLst>
              <a:ext uri="{FF2B5EF4-FFF2-40B4-BE49-F238E27FC236}">
                <a16:creationId xmlns:a16="http://schemas.microsoft.com/office/drawing/2014/main" id="{5E222FB1-2F14-486E-A847-15BCD735A719}"/>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057699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ADBD-E3AA-41AB-81DD-6ABF8E9578C5}"/>
              </a:ext>
            </a:extLst>
          </p:cNvPr>
          <p:cNvSpPr>
            <a:spLocks noGrp="1"/>
          </p:cNvSpPr>
          <p:nvPr>
            <p:ph type="title"/>
          </p:nvPr>
        </p:nvSpPr>
        <p:spPr/>
        <p:txBody>
          <a:bodyPr/>
          <a:lstStyle/>
          <a:p>
            <a:r>
              <a:rPr lang="en-CA" dirty="0"/>
              <a:t>Worldwide</a:t>
            </a:r>
            <a:r>
              <a:rPr lang="fr-CA" dirty="0"/>
              <a:t> Privacy Laws</a:t>
            </a:r>
            <a:endParaRPr lang="en-CA" dirty="0"/>
          </a:p>
        </p:txBody>
      </p:sp>
      <p:sp>
        <p:nvSpPr>
          <p:cNvPr id="3" name="Text Placeholder 2">
            <a:extLst>
              <a:ext uri="{FF2B5EF4-FFF2-40B4-BE49-F238E27FC236}">
                <a16:creationId xmlns:a16="http://schemas.microsoft.com/office/drawing/2014/main" id="{E04F4EF0-5A70-4647-BF47-B085BB2BD52F}"/>
              </a:ext>
            </a:extLst>
          </p:cNvPr>
          <p:cNvSpPr>
            <a:spLocks noGrp="1"/>
          </p:cNvSpPr>
          <p:nvPr>
            <p:ph type="body" idx="1"/>
          </p:nvPr>
        </p:nvSpPr>
        <p:spPr/>
        <p:txBody>
          <a:bodyPr/>
          <a:lstStyle/>
          <a:p>
            <a:r>
              <a:rPr lang="fr-CA" dirty="0"/>
              <a:t>USA</a:t>
            </a:r>
            <a:endParaRPr lang="en-CA" dirty="0"/>
          </a:p>
        </p:txBody>
      </p:sp>
      <p:sp>
        <p:nvSpPr>
          <p:cNvPr id="4" name="Content Placeholder 3">
            <a:extLst>
              <a:ext uri="{FF2B5EF4-FFF2-40B4-BE49-F238E27FC236}">
                <a16:creationId xmlns:a16="http://schemas.microsoft.com/office/drawing/2014/main" id="{F54573E7-3AC2-4580-90A0-4A2E011F1AAA}"/>
              </a:ext>
            </a:extLst>
          </p:cNvPr>
          <p:cNvSpPr>
            <a:spLocks noGrp="1"/>
          </p:cNvSpPr>
          <p:nvPr>
            <p:ph sz="half" idx="2"/>
          </p:nvPr>
        </p:nvSpPr>
        <p:spPr/>
        <p:txBody>
          <a:bodyPr/>
          <a:lstStyle/>
          <a:p>
            <a:pPr marL="0" indent="0">
              <a:buNone/>
            </a:pPr>
            <a:r>
              <a:rPr lang="fr-CA" u="sng" dirty="0"/>
              <a:t>National </a:t>
            </a:r>
            <a:r>
              <a:rPr lang="fr-CA" u="sng" dirty="0" err="1"/>
              <a:t>laws</a:t>
            </a:r>
            <a:endParaRPr lang="fr-CA" u="sng" dirty="0"/>
          </a:p>
          <a:p>
            <a:r>
              <a:rPr lang="fr-CA" dirty="0"/>
              <a:t>None!</a:t>
            </a:r>
          </a:p>
          <a:p>
            <a:r>
              <a:rPr lang="fr-CA" dirty="0"/>
              <a:t>Gramm-Leach-</a:t>
            </a:r>
            <a:r>
              <a:rPr lang="fr-CA" dirty="0" err="1"/>
              <a:t>Bliley</a:t>
            </a:r>
            <a:r>
              <a:rPr lang="fr-CA" dirty="0"/>
              <a:t> </a:t>
            </a:r>
            <a:r>
              <a:rPr lang="fr-CA" dirty="0" err="1"/>
              <a:t>Act</a:t>
            </a:r>
            <a:r>
              <a:rPr lang="fr-CA" dirty="0"/>
              <a:t> for </a:t>
            </a:r>
            <a:r>
              <a:rPr lang="en-CA" dirty="0"/>
              <a:t>financial</a:t>
            </a:r>
            <a:r>
              <a:rPr lang="fr-CA" dirty="0"/>
              <a:t> info</a:t>
            </a:r>
          </a:p>
          <a:p>
            <a:r>
              <a:rPr lang="en-US" dirty="0"/>
              <a:t>Health Insurance Portability and Accountability Act</a:t>
            </a:r>
            <a:r>
              <a:rPr lang="fr-CA" dirty="0"/>
              <a:t> (HIPAA) for </a:t>
            </a:r>
            <a:r>
              <a:rPr lang="en-CA" dirty="0"/>
              <a:t>health</a:t>
            </a:r>
            <a:r>
              <a:rPr lang="fr-CA" dirty="0"/>
              <a:t> data</a:t>
            </a:r>
          </a:p>
          <a:p>
            <a:pPr marL="0" indent="0">
              <a:buNone/>
            </a:pPr>
            <a:r>
              <a:rPr lang="fr-CA" u="sng" dirty="0"/>
              <a:t>State </a:t>
            </a:r>
            <a:r>
              <a:rPr lang="en-CA" u="sng" dirty="0"/>
              <a:t>laws</a:t>
            </a:r>
          </a:p>
          <a:p>
            <a:pPr marL="0" indent="0">
              <a:buNone/>
            </a:pPr>
            <a:r>
              <a:rPr lang="fr-CA" dirty="0"/>
              <a:t>California, Colorado, Virginia</a:t>
            </a:r>
            <a:endParaRPr lang="en-CA" dirty="0"/>
          </a:p>
        </p:txBody>
      </p:sp>
      <p:sp>
        <p:nvSpPr>
          <p:cNvPr id="5" name="Text Placeholder 4">
            <a:extLst>
              <a:ext uri="{FF2B5EF4-FFF2-40B4-BE49-F238E27FC236}">
                <a16:creationId xmlns:a16="http://schemas.microsoft.com/office/drawing/2014/main" id="{B1561DDC-7391-4F24-9281-C2C5A5B10561}"/>
              </a:ext>
            </a:extLst>
          </p:cNvPr>
          <p:cNvSpPr>
            <a:spLocks noGrp="1"/>
          </p:cNvSpPr>
          <p:nvPr>
            <p:ph type="body" sz="quarter" idx="3"/>
          </p:nvPr>
        </p:nvSpPr>
        <p:spPr/>
        <p:txBody>
          <a:bodyPr/>
          <a:lstStyle/>
          <a:p>
            <a:r>
              <a:rPr lang="fr-CA" dirty="0"/>
              <a:t>Europe</a:t>
            </a:r>
            <a:endParaRPr lang="en-CA" dirty="0"/>
          </a:p>
        </p:txBody>
      </p:sp>
      <p:sp>
        <p:nvSpPr>
          <p:cNvPr id="6" name="Content Placeholder 5">
            <a:extLst>
              <a:ext uri="{FF2B5EF4-FFF2-40B4-BE49-F238E27FC236}">
                <a16:creationId xmlns:a16="http://schemas.microsoft.com/office/drawing/2014/main" id="{1C13178F-D839-4836-B78F-75B1D8D1BE9B}"/>
              </a:ext>
            </a:extLst>
          </p:cNvPr>
          <p:cNvSpPr>
            <a:spLocks noGrp="1"/>
          </p:cNvSpPr>
          <p:nvPr>
            <p:ph sz="quarter" idx="4"/>
          </p:nvPr>
        </p:nvSpPr>
        <p:spPr/>
        <p:txBody>
          <a:bodyPr/>
          <a:lstStyle/>
          <a:p>
            <a:pPr marL="0" indent="0">
              <a:buNone/>
            </a:pPr>
            <a:r>
              <a:rPr lang="en-CA" dirty="0"/>
              <a:t>GDPR, see class November 8</a:t>
            </a:r>
          </a:p>
          <a:p>
            <a:pPr marL="0" indent="0">
              <a:buNone/>
            </a:pPr>
            <a:endParaRPr lang="en-CA" dirty="0"/>
          </a:p>
          <a:p>
            <a:pPr marL="0" indent="0">
              <a:buNone/>
            </a:pPr>
            <a:endParaRPr lang="en-CA" dirty="0"/>
          </a:p>
          <a:p>
            <a:pPr marL="0" indent="0">
              <a:buNone/>
            </a:pPr>
            <a:r>
              <a:rPr lang="en-CA" u="sng" dirty="0"/>
              <a:t>Modeled After Europe </a:t>
            </a:r>
            <a:r>
              <a:rPr lang="en-CA" u="sng" dirty="0" err="1"/>
              <a:t>kinda</a:t>
            </a:r>
            <a:r>
              <a:rPr lang="en-CA" u="sng" dirty="0"/>
              <a:t> </a:t>
            </a:r>
            <a:r>
              <a:rPr lang="en-CA" u="sng" dirty="0" err="1"/>
              <a:t>sorta</a:t>
            </a:r>
            <a:r>
              <a:rPr lang="en-CA" u="sng" dirty="0"/>
              <a:t> mostly</a:t>
            </a:r>
          </a:p>
          <a:p>
            <a:pPr marL="0" indent="0">
              <a:buNone/>
            </a:pPr>
            <a:endParaRPr lang="en-CA" dirty="0"/>
          </a:p>
          <a:p>
            <a:pPr marL="0" indent="0">
              <a:buNone/>
            </a:pPr>
            <a:r>
              <a:rPr lang="en-CA" dirty="0"/>
              <a:t>South Africa (POPIA)</a:t>
            </a:r>
          </a:p>
          <a:p>
            <a:pPr marL="0" indent="0">
              <a:buNone/>
            </a:pPr>
            <a:r>
              <a:rPr lang="en-CA" dirty="0"/>
              <a:t>Brazil (LGPD)</a:t>
            </a:r>
          </a:p>
        </p:txBody>
      </p:sp>
      <p:sp>
        <p:nvSpPr>
          <p:cNvPr id="7" name="Footer Placeholder 6">
            <a:extLst>
              <a:ext uri="{FF2B5EF4-FFF2-40B4-BE49-F238E27FC236}">
                <a16:creationId xmlns:a16="http://schemas.microsoft.com/office/drawing/2014/main" id="{1258DD77-3C2E-404D-B353-88DD85C81A69}"/>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685481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In the News</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417638"/>
            <a:ext cx="8435280" cy="4708525"/>
          </a:xfrm>
        </p:spPr>
        <p:txBody>
          <a:bodyPr/>
          <a:lstStyle/>
          <a:p>
            <a:pPr marL="0" indent="0">
              <a:buNone/>
            </a:pPr>
            <a:r>
              <a:rPr lang="en-US" sz="2400" dirty="0">
                <a:sym typeface="Wingdings" panose="05000000000000000000" pitchFamily="2" charset="2"/>
              </a:rPr>
              <a:t>I have a perfect follow-up… later in the class!</a:t>
            </a:r>
          </a:p>
          <a:p>
            <a:pPr marL="0" indent="0">
              <a:buNone/>
            </a:pPr>
            <a:endParaRPr lang="en-US" sz="2400" dirty="0">
              <a:sym typeface="Wingdings" panose="05000000000000000000" pitchFamily="2" charset="2"/>
            </a:endParaRPr>
          </a:p>
          <a:p>
            <a:pPr marL="0" indent="0">
              <a:buNone/>
            </a:pPr>
            <a:r>
              <a:rPr lang="en-US" sz="2400" dirty="0">
                <a:sym typeface="Wingdings" panose="05000000000000000000" pitchFamily="2" charset="2"/>
              </a:rPr>
              <a:t>“Advocacy Groups Launch Initiative to 'Stop' Facebook”</a:t>
            </a:r>
          </a:p>
          <a:p>
            <a:pPr marL="0" indent="0">
              <a:buNone/>
            </a:pPr>
            <a:r>
              <a:rPr lang="en-US" sz="2400" dirty="0">
                <a:sym typeface="Wingdings" panose="05000000000000000000" pitchFamily="2" charset="2"/>
                <a:hlinkClick r:id="rId3"/>
              </a:rPr>
              <a:t>https://www.howtostopfacebook.org/</a:t>
            </a:r>
            <a:r>
              <a:rPr lang="en-US" sz="2400" dirty="0">
                <a:sym typeface="Wingdings" panose="05000000000000000000" pitchFamily="2" charset="2"/>
              </a:rPr>
              <a:t> </a:t>
            </a:r>
          </a:p>
          <a:p>
            <a:pPr marL="0" indent="0">
              <a:buNone/>
            </a:pPr>
            <a:endParaRPr lang="en-US" sz="2400" dirty="0">
              <a:sym typeface="Wingdings" panose="05000000000000000000" pitchFamily="2" charset="2"/>
            </a:endParaRPr>
          </a:p>
          <a:p>
            <a:pPr marL="0" indent="0">
              <a:buNone/>
            </a:pPr>
            <a:r>
              <a:rPr lang="en-US" sz="2400" dirty="0">
                <a:sym typeface="Wingdings" panose="05000000000000000000" pitchFamily="2" charset="2"/>
              </a:rPr>
              <a:t>“Fortunately, there’s a simple thing Congress can do right now: it can finally pass a real data privacy law for the United States, that makes it illegal for companies like Facebook and YouTube to collect the massive amount of data they need to power their algorithms. The best way to stop Facebook’s harms for the whole world is to cut off the fuel supply for its dangerous machine.”</a:t>
            </a:r>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89879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90B0-9DCD-4384-BC98-236B2EF3FC0E}"/>
              </a:ext>
            </a:extLst>
          </p:cNvPr>
          <p:cNvSpPr>
            <a:spLocks noGrp="1"/>
          </p:cNvSpPr>
          <p:nvPr>
            <p:ph type="title"/>
          </p:nvPr>
        </p:nvSpPr>
        <p:spPr/>
        <p:txBody>
          <a:bodyPr/>
          <a:lstStyle/>
          <a:p>
            <a:r>
              <a:rPr lang="en-CA" dirty="0"/>
              <a:t>Paper topics - actual topics, things to think about</a:t>
            </a:r>
          </a:p>
        </p:txBody>
      </p:sp>
      <p:sp>
        <p:nvSpPr>
          <p:cNvPr id="3" name="Content Placeholder 2">
            <a:extLst>
              <a:ext uri="{FF2B5EF4-FFF2-40B4-BE49-F238E27FC236}">
                <a16:creationId xmlns:a16="http://schemas.microsoft.com/office/drawing/2014/main" id="{345AA75A-5CF3-4120-93EB-1F6E241F12C7}"/>
              </a:ext>
            </a:extLst>
          </p:cNvPr>
          <p:cNvSpPr>
            <a:spLocks noGrp="1"/>
          </p:cNvSpPr>
          <p:nvPr>
            <p:ph idx="1"/>
          </p:nvPr>
        </p:nvSpPr>
        <p:spPr>
          <a:xfrm>
            <a:off x="457200" y="1772816"/>
            <a:ext cx="8229600" cy="4353347"/>
          </a:xfrm>
        </p:spPr>
        <p:txBody>
          <a:bodyPr/>
          <a:lstStyle/>
          <a:p>
            <a:pPr marL="0" indent="0">
              <a:buNone/>
            </a:pPr>
            <a:r>
              <a:rPr lang="en-CA" sz="2800" b="1" dirty="0"/>
              <a:t>1. </a:t>
            </a:r>
            <a:r>
              <a:rPr lang="en-CA" sz="2800" b="1" u="sng" dirty="0"/>
              <a:t>Recall</a:t>
            </a:r>
            <a:r>
              <a:rPr lang="en-CA" sz="2800" dirty="0"/>
              <a:t>: “INTERNET” + “LAW”, </a:t>
            </a:r>
            <a:r>
              <a:rPr lang="en-CA" sz="2800" b="1" i="1" dirty="0"/>
              <a:t>not</a:t>
            </a:r>
            <a:r>
              <a:rPr lang="en-CA" sz="2800" i="1" dirty="0"/>
              <a:t> </a:t>
            </a:r>
            <a:r>
              <a:rPr lang="en-CA" sz="2800" dirty="0"/>
              <a:t>(necessarily) “Internet law”</a:t>
            </a:r>
          </a:p>
          <a:p>
            <a:pPr marL="0" indent="0">
              <a:buNone/>
            </a:pPr>
            <a:r>
              <a:rPr lang="en-CA" sz="2800" b="1" dirty="0"/>
              <a:t>2. FOCUS </a:t>
            </a:r>
            <a:r>
              <a:rPr lang="en-CA" sz="2800" b="1" dirty="0" err="1"/>
              <a:t>FOCUS</a:t>
            </a:r>
            <a:r>
              <a:rPr lang="en-CA" sz="2800" b="1" dirty="0"/>
              <a:t> </a:t>
            </a:r>
            <a:r>
              <a:rPr lang="en-CA" sz="2800" b="1" dirty="0" err="1"/>
              <a:t>FOCUS</a:t>
            </a:r>
            <a:r>
              <a:rPr lang="en-CA" sz="2800" dirty="0"/>
              <a:t> </a:t>
            </a:r>
            <a:r>
              <a:rPr lang="en-CA" sz="2800" dirty="0">
                <a:sym typeface="Wingdings" panose="05000000000000000000" pitchFamily="2" charset="2"/>
              </a:rPr>
              <a:t> limit to a service / product, jurisdiction, a type of law, etc. BE SPECIFIC, it’s 4000-5000 words only! (I will comment on that when you submit your topic if I think it’s too much)</a:t>
            </a:r>
          </a:p>
          <a:p>
            <a:pPr marL="0" indent="0">
              <a:buNone/>
            </a:pPr>
            <a:r>
              <a:rPr lang="en-CA" sz="2800" dirty="0">
                <a:sym typeface="Wingdings" panose="05000000000000000000" pitchFamily="2" charset="2"/>
              </a:rPr>
              <a:t>e.g. “Intellectual Property of the Internet of Things” vs.</a:t>
            </a:r>
          </a:p>
          <a:p>
            <a:pPr marL="0" indent="0">
              <a:buNone/>
            </a:pPr>
            <a:r>
              <a:rPr lang="en-CA" sz="2800" dirty="0">
                <a:sym typeface="Wingdings" panose="05000000000000000000" pitchFamily="2" charset="2"/>
              </a:rPr>
              <a:t>“Applicability of Canadian Copyright Law on Internet-connected automobiles”</a:t>
            </a:r>
            <a:endParaRPr lang="en-CA" sz="2800" dirty="0"/>
          </a:p>
        </p:txBody>
      </p:sp>
      <p:sp>
        <p:nvSpPr>
          <p:cNvPr id="4" name="Footer Placeholder 3">
            <a:extLst>
              <a:ext uri="{FF2B5EF4-FFF2-40B4-BE49-F238E27FC236}">
                <a16:creationId xmlns:a16="http://schemas.microsoft.com/office/drawing/2014/main" id="{5794F3A3-285A-4467-B0E7-B3C66BFFAC38}"/>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694601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CFA622-9B2D-4B5C-A056-0FA6D8F0512F}"/>
              </a:ext>
            </a:extLst>
          </p:cNvPr>
          <p:cNvSpPr>
            <a:spLocks noGrp="1"/>
          </p:cNvSpPr>
          <p:nvPr>
            <p:ph type="title"/>
          </p:nvPr>
        </p:nvSpPr>
        <p:spPr>
          <a:xfrm>
            <a:off x="457200" y="0"/>
            <a:ext cx="8229600" cy="1628800"/>
          </a:xfrm>
        </p:spPr>
        <p:txBody>
          <a:bodyPr/>
          <a:lstStyle/>
          <a:p>
            <a:r>
              <a:rPr lang="en-CA" dirty="0"/>
              <a:t>Canadian privacy / PI laws:</a:t>
            </a:r>
            <a:br>
              <a:rPr lang="en-CA" dirty="0"/>
            </a:br>
            <a:r>
              <a:rPr lang="en-CA" dirty="0"/>
              <a:t>What’s the point?</a:t>
            </a:r>
          </a:p>
        </p:txBody>
      </p:sp>
      <p:sp>
        <p:nvSpPr>
          <p:cNvPr id="6" name="Text Placeholder 5">
            <a:extLst>
              <a:ext uri="{FF2B5EF4-FFF2-40B4-BE49-F238E27FC236}">
                <a16:creationId xmlns:a16="http://schemas.microsoft.com/office/drawing/2014/main" id="{AE6E3D2B-9B2C-4114-90BE-5553995C3C7D}"/>
              </a:ext>
            </a:extLst>
          </p:cNvPr>
          <p:cNvSpPr>
            <a:spLocks noGrp="1"/>
          </p:cNvSpPr>
          <p:nvPr>
            <p:ph type="body" idx="1"/>
          </p:nvPr>
        </p:nvSpPr>
        <p:spPr/>
        <p:txBody>
          <a:bodyPr/>
          <a:lstStyle/>
          <a:p>
            <a:r>
              <a:rPr lang="en-CA" i="1" dirty="0"/>
              <a:t>PIPEDA</a:t>
            </a:r>
          </a:p>
        </p:txBody>
      </p:sp>
      <p:sp>
        <p:nvSpPr>
          <p:cNvPr id="7" name="Content Placeholder 6">
            <a:extLst>
              <a:ext uri="{FF2B5EF4-FFF2-40B4-BE49-F238E27FC236}">
                <a16:creationId xmlns:a16="http://schemas.microsoft.com/office/drawing/2014/main" id="{AB729AFE-D68D-4B2F-A91B-371C327C56D1}"/>
              </a:ext>
            </a:extLst>
          </p:cNvPr>
          <p:cNvSpPr>
            <a:spLocks noGrp="1"/>
          </p:cNvSpPr>
          <p:nvPr>
            <p:ph sz="half" idx="2"/>
          </p:nvPr>
        </p:nvSpPr>
        <p:spPr/>
        <p:txBody>
          <a:bodyPr/>
          <a:lstStyle/>
          <a:p>
            <a:pPr marL="0" indent="0">
              <a:buNone/>
            </a:pPr>
            <a:r>
              <a:rPr lang="en-CA" sz="2000" b="1" dirty="0"/>
              <a:t>5</a:t>
            </a:r>
            <a:r>
              <a:rPr lang="en-CA" sz="2000" dirty="0"/>
              <a:t> </a:t>
            </a:r>
            <a:r>
              <a:rPr lang="en-CA" sz="2000" b="1" dirty="0"/>
              <a:t>(1)</a:t>
            </a:r>
            <a:r>
              <a:rPr lang="en-CA" sz="2000" dirty="0"/>
              <a:t> Subject to sections 6 to 9, every organization shall comply with the obligations set out in Schedule 1.</a:t>
            </a:r>
          </a:p>
          <a:p>
            <a:pPr marL="0" indent="0">
              <a:buNone/>
            </a:pPr>
            <a:r>
              <a:rPr lang="en-CA" sz="2000" dirty="0"/>
              <a:t>(the 10 Principles)</a:t>
            </a:r>
          </a:p>
          <a:p>
            <a:pPr marL="0" indent="0">
              <a:buNone/>
            </a:pPr>
            <a:endParaRPr lang="en-CA" sz="2000" dirty="0"/>
          </a:p>
          <a:p>
            <a:pPr marL="0" indent="0">
              <a:buNone/>
            </a:pPr>
            <a:r>
              <a:rPr lang="en-CA" sz="2000" b="1" dirty="0"/>
              <a:t>(3)</a:t>
            </a:r>
            <a:r>
              <a:rPr lang="en-CA" sz="2000" dirty="0"/>
              <a:t> An organization may </a:t>
            </a:r>
            <a:r>
              <a:rPr lang="en-CA" sz="2000" b="1" dirty="0"/>
              <a:t>collect, use or disclose </a:t>
            </a:r>
            <a:r>
              <a:rPr lang="en-CA" sz="2000" dirty="0"/>
              <a:t>personal information only for purposes that a reasonable person would consider are appropriate in the circumstances.</a:t>
            </a:r>
          </a:p>
        </p:txBody>
      </p:sp>
      <p:sp>
        <p:nvSpPr>
          <p:cNvPr id="8" name="Text Placeholder 7">
            <a:extLst>
              <a:ext uri="{FF2B5EF4-FFF2-40B4-BE49-F238E27FC236}">
                <a16:creationId xmlns:a16="http://schemas.microsoft.com/office/drawing/2014/main" id="{1C2BB0FC-A348-41D3-99FA-AFD29F044C1C}"/>
              </a:ext>
            </a:extLst>
          </p:cNvPr>
          <p:cNvSpPr>
            <a:spLocks noGrp="1"/>
          </p:cNvSpPr>
          <p:nvPr>
            <p:ph type="body" sz="quarter" idx="3"/>
          </p:nvPr>
        </p:nvSpPr>
        <p:spPr/>
        <p:txBody>
          <a:bodyPr/>
          <a:lstStyle/>
          <a:p>
            <a:r>
              <a:rPr lang="en-CA" i="1" dirty="0"/>
              <a:t>Privacy Act</a:t>
            </a:r>
          </a:p>
        </p:txBody>
      </p:sp>
      <p:sp>
        <p:nvSpPr>
          <p:cNvPr id="9" name="Content Placeholder 8">
            <a:extLst>
              <a:ext uri="{FF2B5EF4-FFF2-40B4-BE49-F238E27FC236}">
                <a16:creationId xmlns:a16="http://schemas.microsoft.com/office/drawing/2014/main" id="{90F17BDF-93D6-4E18-A41D-076B6E10F368}"/>
              </a:ext>
            </a:extLst>
          </p:cNvPr>
          <p:cNvSpPr>
            <a:spLocks noGrp="1"/>
          </p:cNvSpPr>
          <p:nvPr>
            <p:ph sz="quarter" idx="4"/>
          </p:nvPr>
        </p:nvSpPr>
        <p:spPr/>
        <p:txBody>
          <a:bodyPr/>
          <a:lstStyle/>
          <a:p>
            <a:pPr marL="0" indent="0">
              <a:buNone/>
            </a:pPr>
            <a:r>
              <a:rPr lang="en-CA" dirty="0"/>
              <a:t>4. No personal information shall be collected by a government institution unless it relates directly to an operating program or activity of the institution.</a:t>
            </a:r>
          </a:p>
          <a:p>
            <a:pPr marL="0" indent="0">
              <a:buNone/>
            </a:pPr>
            <a:endParaRPr lang="en-CA" sz="1800" dirty="0"/>
          </a:p>
          <a:p>
            <a:pPr marL="0" indent="0">
              <a:buNone/>
            </a:pPr>
            <a:r>
              <a:rPr lang="en-CA" sz="1800" dirty="0"/>
              <a:t>“used” </a:t>
            </a:r>
            <a:r>
              <a:rPr lang="en-CA" sz="1800" dirty="0">
                <a:sym typeface="Wingdings" panose="05000000000000000000" pitchFamily="2" charset="2"/>
              </a:rPr>
              <a:t> s. 7</a:t>
            </a:r>
          </a:p>
          <a:p>
            <a:pPr marL="0" indent="0">
              <a:buNone/>
            </a:pPr>
            <a:r>
              <a:rPr lang="en-CA" sz="1800" dirty="0">
                <a:sym typeface="Wingdings" panose="05000000000000000000" pitchFamily="2" charset="2"/>
              </a:rPr>
              <a:t>“disclosed”  s. 8</a:t>
            </a:r>
            <a:endParaRPr lang="en-CA" sz="1800" dirty="0"/>
          </a:p>
        </p:txBody>
      </p:sp>
      <p:sp>
        <p:nvSpPr>
          <p:cNvPr id="4" name="Footer Placeholder 3">
            <a:extLst>
              <a:ext uri="{FF2B5EF4-FFF2-40B4-BE49-F238E27FC236}">
                <a16:creationId xmlns:a16="http://schemas.microsoft.com/office/drawing/2014/main" id="{26B17DC5-68E4-4E34-A3B3-E77A1236971B}"/>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613569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5B0B6-00E0-44A0-A285-23E18E37D50B}"/>
              </a:ext>
            </a:extLst>
          </p:cNvPr>
          <p:cNvSpPr>
            <a:spLocks noGrp="1"/>
          </p:cNvSpPr>
          <p:nvPr>
            <p:ph type="title"/>
          </p:nvPr>
        </p:nvSpPr>
        <p:spPr>
          <a:xfrm>
            <a:off x="457200" y="274638"/>
            <a:ext cx="8229600" cy="2362274"/>
          </a:xfrm>
        </p:spPr>
        <p:txBody>
          <a:bodyPr/>
          <a:lstStyle/>
          <a:p>
            <a:r>
              <a:rPr lang="en-CA" dirty="0"/>
              <a:t>Privacy, the Internet and ISP Subscriber Info: </a:t>
            </a:r>
            <a:r>
              <a:rPr lang="en-CA" i="1" dirty="0"/>
              <a:t>R v. Spencer</a:t>
            </a:r>
          </a:p>
        </p:txBody>
      </p:sp>
      <p:sp>
        <p:nvSpPr>
          <p:cNvPr id="3" name="Content Placeholder 2">
            <a:extLst>
              <a:ext uri="{FF2B5EF4-FFF2-40B4-BE49-F238E27FC236}">
                <a16:creationId xmlns:a16="http://schemas.microsoft.com/office/drawing/2014/main" id="{4FA5CFC4-F3FD-4E69-8DB5-65022B8F3656}"/>
              </a:ext>
            </a:extLst>
          </p:cNvPr>
          <p:cNvSpPr>
            <a:spLocks noGrp="1"/>
          </p:cNvSpPr>
          <p:nvPr>
            <p:ph idx="1"/>
          </p:nvPr>
        </p:nvSpPr>
        <p:spPr>
          <a:xfrm>
            <a:off x="457200" y="1988840"/>
            <a:ext cx="8229600" cy="4137323"/>
          </a:xfrm>
        </p:spPr>
        <p:txBody>
          <a:bodyPr/>
          <a:lstStyle/>
          <a:p>
            <a:pPr marL="0" indent="0">
              <a:buNone/>
            </a:pPr>
            <a:endParaRPr lang="en-CA" dirty="0"/>
          </a:p>
          <a:p>
            <a:pPr marL="0" indent="0">
              <a:buNone/>
            </a:pPr>
            <a:r>
              <a:rPr lang="en-CA" b="1" dirty="0"/>
              <a:t>Emily Knox </a:t>
            </a:r>
            <a:r>
              <a:rPr lang="en-CA" dirty="0"/>
              <a:t>presentation:</a:t>
            </a:r>
          </a:p>
          <a:p>
            <a:pPr marL="0" indent="0">
              <a:buNone/>
            </a:pPr>
            <a:r>
              <a:rPr lang="en-CA" dirty="0"/>
              <a:t>“</a:t>
            </a:r>
            <a:r>
              <a:rPr lang="en-US" dirty="0"/>
              <a:t>Anonymity is an aspect of informational privacy protected by S.8 of the Charter. There is a reasonable expectation of privacy in Internet subscriber and usage information. Police require lawful authority to obtain subscriber information, as it amounts to a search.”</a:t>
            </a:r>
          </a:p>
          <a:p>
            <a:pPr marL="0" indent="0">
              <a:buNone/>
            </a:pPr>
            <a:endParaRPr lang="en-CA" dirty="0"/>
          </a:p>
          <a:p>
            <a:pPr marL="0" indent="0">
              <a:buNone/>
            </a:pPr>
            <a:endParaRPr lang="en-CA" dirty="0"/>
          </a:p>
        </p:txBody>
      </p:sp>
      <p:sp>
        <p:nvSpPr>
          <p:cNvPr id="4" name="Footer Placeholder 3">
            <a:extLst>
              <a:ext uri="{FF2B5EF4-FFF2-40B4-BE49-F238E27FC236}">
                <a16:creationId xmlns:a16="http://schemas.microsoft.com/office/drawing/2014/main" id="{A04D16CE-E98F-4E44-B34A-9CBBD6DD4227}"/>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716018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DEA4B-6E8D-4F42-B5EF-DEAE66C6EA4A}"/>
              </a:ext>
            </a:extLst>
          </p:cNvPr>
          <p:cNvSpPr>
            <a:spLocks noGrp="1"/>
          </p:cNvSpPr>
          <p:nvPr>
            <p:ph type="title"/>
          </p:nvPr>
        </p:nvSpPr>
        <p:spPr/>
        <p:txBody>
          <a:bodyPr/>
          <a:lstStyle/>
          <a:p>
            <a:r>
              <a:rPr lang="en-CA" i="1" dirty="0"/>
              <a:t>Spencer</a:t>
            </a:r>
            <a:r>
              <a:rPr lang="en-CA" dirty="0"/>
              <a:t> takeaway(s)</a:t>
            </a:r>
          </a:p>
        </p:txBody>
      </p:sp>
      <p:sp>
        <p:nvSpPr>
          <p:cNvPr id="3" name="Content Placeholder 2">
            <a:extLst>
              <a:ext uri="{FF2B5EF4-FFF2-40B4-BE49-F238E27FC236}">
                <a16:creationId xmlns:a16="http://schemas.microsoft.com/office/drawing/2014/main" id="{2FB792AA-1FAA-4E85-9F48-0BBEA4723280}"/>
              </a:ext>
            </a:extLst>
          </p:cNvPr>
          <p:cNvSpPr>
            <a:spLocks noGrp="1"/>
          </p:cNvSpPr>
          <p:nvPr>
            <p:ph idx="1"/>
          </p:nvPr>
        </p:nvSpPr>
        <p:spPr>
          <a:xfrm>
            <a:off x="457200" y="1417638"/>
            <a:ext cx="8229600" cy="4708525"/>
          </a:xfrm>
        </p:spPr>
        <p:txBody>
          <a:bodyPr/>
          <a:lstStyle/>
          <a:p>
            <a:pPr marL="0" indent="0">
              <a:buNone/>
            </a:pPr>
            <a:r>
              <a:rPr lang="en-CA" sz="2400" dirty="0"/>
              <a:t>“The subject matter of the search was not simply a name and address of someone in a contractual relationship with Shaw. Rather, it was the identity of an Internet subscriber which corresponded to particular Internet usage.”</a:t>
            </a:r>
          </a:p>
          <a:p>
            <a:pPr marL="0" indent="0">
              <a:buNone/>
            </a:pPr>
            <a:r>
              <a:rPr lang="en-CA" sz="2400" dirty="0"/>
              <a:t>“ Recognizing that anonymity is one conception of informational privacy seems to me to be particularly important in the context of Internet usage.”</a:t>
            </a:r>
          </a:p>
          <a:p>
            <a:pPr marL="0" indent="0">
              <a:buNone/>
            </a:pPr>
            <a:r>
              <a:rPr lang="en-CA" sz="2400" dirty="0">
                <a:sym typeface="Wingdings" panose="05000000000000000000" pitchFamily="2" charset="2"/>
              </a:rPr>
              <a:t>(para. 66) “intimate or sensitive activities being carried out online  Reasonable expectation of privacy in subscriber info (in this case at least…)</a:t>
            </a:r>
            <a:endParaRPr lang="en-CA" sz="2400" dirty="0"/>
          </a:p>
          <a:p>
            <a:pPr marL="0" indent="0">
              <a:buNone/>
            </a:pPr>
            <a:r>
              <a:rPr lang="en-CA" dirty="0"/>
              <a:t>cf. </a:t>
            </a:r>
            <a:r>
              <a:rPr lang="en-CA" i="1" dirty="0"/>
              <a:t>R. v. Ward </a:t>
            </a:r>
            <a:r>
              <a:rPr lang="en-CA" sz="2000" dirty="0"/>
              <a:t>2012 ONCA 660 (see paragraph 63 of </a:t>
            </a:r>
            <a:r>
              <a:rPr lang="en-CA" sz="2000" i="1" dirty="0"/>
              <a:t>Spencer</a:t>
            </a:r>
            <a:r>
              <a:rPr lang="en-CA" sz="2000" dirty="0"/>
              <a:t>)</a:t>
            </a:r>
          </a:p>
        </p:txBody>
      </p:sp>
      <p:sp>
        <p:nvSpPr>
          <p:cNvPr id="4" name="Footer Placeholder 3">
            <a:extLst>
              <a:ext uri="{FF2B5EF4-FFF2-40B4-BE49-F238E27FC236}">
                <a16:creationId xmlns:a16="http://schemas.microsoft.com/office/drawing/2014/main" id="{C8DE51B3-D5AD-4895-98D2-9E6D3C1D84A5}"/>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9664875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F0B0-0B05-4153-BD13-19DAC9CC1FC0}"/>
              </a:ext>
            </a:extLst>
          </p:cNvPr>
          <p:cNvSpPr>
            <a:spLocks noGrp="1"/>
          </p:cNvSpPr>
          <p:nvPr>
            <p:ph type="title"/>
          </p:nvPr>
        </p:nvSpPr>
        <p:spPr/>
        <p:txBody>
          <a:bodyPr/>
          <a:lstStyle/>
          <a:p>
            <a:r>
              <a:rPr lang="en-CA" i="1" dirty="0"/>
              <a:t>Spencer</a:t>
            </a:r>
            <a:r>
              <a:rPr lang="en-CA" dirty="0"/>
              <a:t> other notes from me</a:t>
            </a:r>
          </a:p>
        </p:txBody>
      </p:sp>
      <p:sp>
        <p:nvSpPr>
          <p:cNvPr id="3" name="Content Placeholder 2">
            <a:extLst>
              <a:ext uri="{FF2B5EF4-FFF2-40B4-BE49-F238E27FC236}">
                <a16:creationId xmlns:a16="http://schemas.microsoft.com/office/drawing/2014/main" id="{42003E5A-B407-472C-84D3-114CAC8FB402}"/>
              </a:ext>
            </a:extLst>
          </p:cNvPr>
          <p:cNvSpPr>
            <a:spLocks noGrp="1"/>
          </p:cNvSpPr>
          <p:nvPr>
            <p:ph idx="1"/>
          </p:nvPr>
        </p:nvSpPr>
        <p:spPr>
          <a:xfrm>
            <a:off x="457200" y="1700808"/>
            <a:ext cx="8229600" cy="4425355"/>
          </a:xfrm>
        </p:spPr>
        <p:txBody>
          <a:bodyPr/>
          <a:lstStyle/>
          <a:p>
            <a:r>
              <a:rPr lang="en-CA" dirty="0"/>
              <a:t>24(2) CCRF </a:t>
            </a:r>
            <a:r>
              <a:rPr lang="en-CA" dirty="0">
                <a:sym typeface="Wingdings" panose="05000000000000000000" pitchFamily="2" charset="2"/>
              </a:rPr>
              <a:t> exclusion of evidence if its </a:t>
            </a:r>
            <a:r>
              <a:rPr lang="en-CA" b="1" i="1" dirty="0">
                <a:sym typeface="Wingdings" panose="05000000000000000000" pitchFamily="2" charset="2"/>
              </a:rPr>
              <a:t>admission</a:t>
            </a:r>
            <a:r>
              <a:rPr lang="en-CA" dirty="0">
                <a:sym typeface="Wingdings" panose="05000000000000000000" pitchFamily="2" charset="2"/>
              </a:rPr>
              <a:t> would bring administration of judgment into disrepute (the actual f*</a:t>
            </a:r>
            <a:r>
              <a:rPr lang="en-CA" dirty="0" err="1">
                <a:sym typeface="Wingdings" panose="05000000000000000000" pitchFamily="2" charset="2"/>
              </a:rPr>
              <a:t>ing</a:t>
            </a:r>
            <a:r>
              <a:rPr lang="en-CA" dirty="0">
                <a:sym typeface="Wingdings" panose="05000000000000000000" pitchFamily="2" charset="2"/>
              </a:rPr>
              <a:t> wording) vs “if its </a:t>
            </a:r>
            <a:r>
              <a:rPr lang="en-CA" b="1" i="1" dirty="0">
                <a:sym typeface="Wingdings" panose="05000000000000000000" pitchFamily="2" charset="2"/>
              </a:rPr>
              <a:t>exclusion </a:t>
            </a:r>
            <a:r>
              <a:rPr lang="en-CA" dirty="0">
                <a:sym typeface="Wingdings" panose="05000000000000000000" pitchFamily="2" charset="2"/>
              </a:rPr>
              <a:t>would bring administration of judgment into disrepute” JJ used</a:t>
            </a:r>
          </a:p>
          <a:p>
            <a:r>
              <a:rPr lang="en-CA" dirty="0">
                <a:sym typeface="Wingdings" panose="05000000000000000000" pitchFamily="2" charset="2"/>
              </a:rPr>
              <a:t>PIPEDA not creating any </a:t>
            </a:r>
            <a:r>
              <a:rPr lang="en-CA" i="1" dirty="0">
                <a:sym typeface="Wingdings" panose="05000000000000000000" pitchFamily="2" charset="2"/>
              </a:rPr>
              <a:t>new</a:t>
            </a:r>
            <a:r>
              <a:rPr lang="en-CA" dirty="0">
                <a:sym typeface="Wingdings" panose="05000000000000000000" pitchFamily="2" charset="2"/>
              </a:rPr>
              <a:t> powers of S+S</a:t>
            </a:r>
          </a:p>
          <a:p>
            <a:pPr marL="0" indent="0">
              <a:buNone/>
            </a:pPr>
            <a:endParaRPr lang="en-CA" dirty="0">
              <a:sym typeface="Wingdings" panose="05000000000000000000" pitchFamily="2" charset="2"/>
            </a:endParaRPr>
          </a:p>
        </p:txBody>
      </p:sp>
      <p:sp>
        <p:nvSpPr>
          <p:cNvPr id="4" name="Footer Placeholder 3">
            <a:extLst>
              <a:ext uri="{FF2B5EF4-FFF2-40B4-BE49-F238E27FC236}">
                <a16:creationId xmlns:a16="http://schemas.microsoft.com/office/drawing/2014/main" id="{495D5094-7A56-4E15-AAC3-5F5F79B0FFCA}"/>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7211724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016E4-6AE4-43D8-AC56-58D6706AE525}"/>
              </a:ext>
            </a:extLst>
          </p:cNvPr>
          <p:cNvSpPr>
            <a:spLocks noGrp="1"/>
          </p:cNvSpPr>
          <p:nvPr>
            <p:ph type="title"/>
          </p:nvPr>
        </p:nvSpPr>
        <p:spPr>
          <a:xfrm>
            <a:off x="0" y="274638"/>
            <a:ext cx="9144000" cy="1858218"/>
          </a:xfrm>
        </p:spPr>
        <p:txBody>
          <a:bodyPr/>
          <a:lstStyle/>
          <a:p>
            <a:r>
              <a:rPr lang="en-CA" dirty="0"/>
              <a:t>Canadian private sector privacy laws </a:t>
            </a:r>
            <a:br>
              <a:rPr lang="en-CA" dirty="0"/>
            </a:br>
            <a:r>
              <a:rPr lang="en-CA" dirty="0"/>
              <a:t>What’s the guiding principle?</a:t>
            </a:r>
          </a:p>
        </p:txBody>
      </p:sp>
      <p:sp>
        <p:nvSpPr>
          <p:cNvPr id="3" name="Content Placeholder 2">
            <a:extLst>
              <a:ext uri="{FF2B5EF4-FFF2-40B4-BE49-F238E27FC236}">
                <a16:creationId xmlns:a16="http://schemas.microsoft.com/office/drawing/2014/main" id="{BA2EB489-2F72-40B0-B970-ED58953C46B1}"/>
              </a:ext>
            </a:extLst>
          </p:cNvPr>
          <p:cNvSpPr>
            <a:spLocks noGrp="1"/>
          </p:cNvSpPr>
          <p:nvPr>
            <p:ph idx="1"/>
          </p:nvPr>
        </p:nvSpPr>
        <p:spPr>
          <a:xfrm>
            <a:off x="457200" y="1052736"/>
            <a:ext cx="8229600" cy="4536505"/>
          </a:xfrm>
        </p:spPr>
        <p:txBody>
          <a:bodyPr/>
          <a:lstStyle/>
          <a:p>
            <a:pPr marL="0" indent="0">
              <a:buNone/>
            </a:pPr>
            <a:endParaRPr lang="en-CA" dirty="0"/>
          </a:p>
          <a:p>
            <a:pPr marL="0" indent="0">
              <a:buNone/>
            </a:pPr>
            <a:endParaRPr lang="en-CA" dirty="0"/>
          </a:p>
          <a:p>
            <a:pPr marL="0" indent="0" algn="ctr">
              <a:buNone/>
            </a:pPr>
            <a:r>
              <a:rPr lang="en-CA" sz="8800" dirty="0"/>
              <a:t>CONSENT</a:t>
            </a:r>
          </a:p>
          <a:p>
            <a:pPr marL="0" indent="0" algn="ctr">
              <a:buNone/>
            </a:pPr>
            <a:r>
              <a:rPr lang="en-CA" sz="8800" dirty="0"/>
              <a:t>CONSENTEMENT</a:t>
            </a:r>
          </a:p>
        </p:txBody>
      </p:sp>
      <p:sp>
        <p:nvSpPr>
          <p:cNvPr id="4" name="Footer Placeholder 3">
            <a:extLst>
              <a:ext uri="{FF2B5EF4-FFF2-40B4-BE49-F238E27FC236}">
                <a16:creationId xmlns:a16="http://schemas.microsoft.com/office/drawing/2014/main" id="{0235440E-AC6D-4755-AD33-D592D76B8680}"/>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451434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22D7-258D-426D-BFA9-97B608DCFB58}"/>
              </a:ext>
            </a:extLst>
          </p:cNvPr>
          <p:cNvSpPr>
            <a:spLocks noGrp="1"/>
          </p:cNvSpPr>
          <p:nvPr>
            <p:ph type="title"/>
          </p:nvPr>
        </p:nvSpPr>
        <p:spPr/>
        <p:txBody>
          <a:bodyPr/>
          <a:lstStyle/>
          <a:p>
            <a:r>
              <a:rPr lang="en-CA" dirty="0"/>
              <a:t>PIPEDA Consent</a:t>
            </a:r>
          </a:p>
        </p:txBody>
      </p:sp>
      <p:sp>
        <p:nvSpPr>
          <p:cNvPr id="3" name="Content Placeholder 2">
            <a:extLst>
              <a:ext uri="{FF2B5EF4-FFF2-40B4-BE49-F238E27FC236}">
                <a16:creationId xmlns:a16="http://schemas.microsoft.com/office/drawing/2014/main" id="{C7BEAF02-11E5-4A29-A60F-5AF31D3F364E}"/>
              </a:ext>
            </a:extLst>
          </p:cNvPr>
          <p:cNvSpPr>
            <a:spLocks noGrp="1"/>
          </p:cNvSpPr>
          <p:nvPr>
            <p:ph idx="1"/>
          </p:nvPr>
        </p:nvSpPr>
        <p:spPr>
          <a:xfrm>
            <a:off x="457200" y="1340768"/>
            <a:ext cx="8229600" cy="4785395"/>
          </a:xfrm>
        </p:spPr>
        <p:txBody>
          <a:bodyPr/>
          <a:lstStyle/>
          <a:p>
            <a:pPr marL="0" indent="0">
              <a:buNone/>
            </a:pPr>
            <a:r>
              <a:rPr lang="en-CA" i="1" dirty="0"/>
              <a:t>Guidelines for obtaining meaningful consent</a:t>
            </a:r>
            <a:endParaRPr lang="en-CA" dirty="0"/>
          </a:p>
          <a:p>
            <a:pPr marL="0" indent="0">
              <a:buNone/>
            </a:pPr>
            <a:endParaRPr lang="en-CA" dirty="0"/>
          </a:p>
          <a:p>
            <a:pPr marL="0" indent="0">
              <a:buNone/>
            </a:pPr>
            <a:r>
              <a:rPr lang="en-CA" dirty="0"/>
              <a:t>“this document sets out practical and actionable guidance regarding what organizations should do to ensure that they obtain meaningful consent.”</a:t>
            </a:r>
          </a:p>
          <a:p>
            <a:pPr marL="0" indent="0">
              <a:buNone/>
            </a:pPr>
            <a:endParaRPr lang="en-CA" dirty="0"/>
          </a:p>
          <a:p>
            <a:pPr marL="0" indent="0">
              <a:buNone/>
            </a:pPr>
            <a:r>
              <a:rPr lang="en-CA" dirty="0"/>
              <a:t>Came “into force” (guidelines!) January 1, 2019</a:t>
            </a:r>
          </a:p>
        </p:txBody>
      </p:sp>
      <p:sp>
        <p:nvSpPr>
          <p:cNvPr id="4" name="Footer Placeholder 3">
            <a:extLst>
              <a:ext uri="{FF2B5EF4-FFF2-40B4-BE49-F238E27FC236}">
                <a16:creationId xmlns:a16="http://schemas.microsoft.com/office/drawing/2014/main" id="{30D08075-DB1C-4F2C-A215-B3E9BE523A68}"/>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855016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22D7-258D-426D-BFA9-97B608DCFB58}"/>
              </a:ext>
            </a:extLst>
          </p:cNvPr>
          <p:cNvSpPr>
            <a:spLocks noGrp="1"/>
          </p:cNvSpPr>
          <p:nvPr>
            <p:ph type="title"/>
          </p:nvPr>
        </p:nvSpPr>
        <p:spPr/>
        <p:txBody>
          <a:bodyPr/>
          <a:lstStyle/>
          <a:p>
            <a:r>
              <a:rPr lang="en-CA" dirty="0"/>
              <a:t>Consent guidelines – 7 principles</a:t>
            </a:r>
          </a:p>
        </p:txBody>
      </p:sp>
      <p:sp>
        <p:nvSpPr>
          <p:cNvPr id="3" name="Content Placeholder 2">
            <a:extLst>
              <a:ext uri="{FF2B5EF4-FFF2-40B4-BE49-F238E27FC236}">
                <a16:creationId xmlns:a16="http://schemas.microsoft.com/office/drawing/2014/main" id="{C7BEAF02-11E5-4A29-A60F-5AF31D3F364E}"/>
              </a:ext>
            </a:extLst>
          </p:cNvPr>
          <p:cNvSpPr>
            <a:spLocks noGrp="1"/>
          </p:cNvSpPr>
          <p:nvPr>
            <p:ph idx="1"/>
          </p:nvPr>
        </p:nvSpPr>
        <p:spPr>
          <a:xfrm>
            <a:off x="457200" y="1340768"/>
            <a:ext cx="8229600" cy="4785395"/>
          </a:xfrm>
        </p:spPr>
        <p:txBody>
          <a:bodyPr/>
          <a:lstStyle/>
          <a:p>
            <a:pPr marL="457200" indent="-457200">
              <a:buFont typeface="+mj-lt"/>
              <a:buAutoNum type="arabicPeriod"/>
            </a:pPr>
            <a:r>
              <a:rPr lang="en-CA" sz="2800" dirty="0"/>
              <a:t>Emphasize key elements</a:t>
            </a:r>
          </a:p>
          <a:p>
            <a:pPr marL="457200" indent="-457200">
              <a:buFont typeface="+mj-lt"/>
              <a:buAutoNum type="arabicPeriod"/>
            </a:pPr>
            <a:r>
              <a:rPr lang="en-CA" sz="2800" dirty="0"/>
              <a:t>Allow individuals to control the level of detail they get and when</a:t>
            </a:r>
          </a:p>
          <a:p>
            <a:pPr marL="457200" indent="-457200">
              <a:buFont typeface="+mj-lt"/>
              <a:buAutoNum type="arabicPeriod"/>
            </a:pPr>
            <a:r>
              <a:rPr lang="en-CA" sz="2800" dirty="0"/>
              <a:t>Provide individuals with clear options to say ‘yes’ or ‘no’</a:t>
            </a:r>
          </a:p>
          <a:p>
            <a:pPr marL="457200" indent="-457200">
              <a:buFont typeface="+mj-lt"/>
              <a:buAutoNum type="arabicPeriod"/>
            </a:pPr>
            <a:r>
              <a:rPr lang="en-CA" sz="2800" dirty="0"/>
              <a:t>Be innovative and creative</a:t>
            </a:r>
          </a:p>
          <a:p>
            <a:pPr marL="457200" indent="-457200">
              <a:buFont typeface="+mj-lt"/>
              <a:buAutoNum type="arabicPeriod"/>
            </a:pPr>
            <a:r>
              <a:rPr lang="en-CA" sz="2800" dirty="0"/>
              <a:t>Consider the consumer’s perspective</a:t>
            </a:r>
          </a:p>
          <a:p>
            <a:pPr marL="457200" indent="-457200">
              <a:buFont typeface="+mj-lt"/>
              <a:buAutoNum type="arabicPeriod"/>
            </a:pPr>
            <a:r>
              <a:rPr lang="en-CA" sz="2800" dirty="0"/>
              <a:t>Make consent a dynamic and ongoing process</a:t>
            </a:r>
          </a:p>
          <a:p>
            <a:pPr marL="457200" indent="-457200">
              <a:buFont typeface="+mj-lt"/>
              <a:buAutoNum type="arabicPeriod"/>
            </a:pPr>
            <a:r>
              <a:rPr lang="en-CA" sz="2800" dirty="0"/>
              <a:t>Be accountable: Stand ready to demonstrate compliance</a:t>
            </a:r>
          </a:p>
        </p:txBody>
      </p:sp>
      <p:sp>
        <p:nvSpPr>
          <p:cNvPr id="4" name="Footer Placeholder 3">
            <a:extLst>
              <a:ext uri="{FF2B5EF4-FFF2-40B4-BE49-F238E27FC236}">
                <a16:creationId xmlns:a16="http://schemas.microsoft.com/office/drawing/2014/main" id="{30D08075-DB1C-4F2C-A215-B3E9BE523A68}"/>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0075804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CFA622-9B2D-4B5C-A056-0FA6D8F0512F}"/>
              </a:ext>
            </a:extLst>
          </p:cNvPr>
          <p:cNvSpPr>
            <a:spLocks noGrp="1"/>
          </p:cNvSpPr>
          <p:nvPr>
            <p:ph type="title"/>
          </p:nvPr>
        </p:nvSpPr>
        <p:spPr/>
        <p:txBody>
          <a:bodyPr/>
          <a:lstStyle/>
          <a:p>
            <a:r>
              <a:rPr lang="en-CA" dirty="0"/>
              <a:t>Canadian privacy / PI laws:</a:t>
            </a:r>
            <a:br>
              <a:rPr lang="en-CA" dirty="0"/>
            </a:br>
            <a:r>
              <a:rPr lang="en-CA" dirty="0"/>
              <a:t>What’s the point?</a:t>
            </a:r>
          </a:p>
        </p:txBody>
      </p:sp>
      <p:sp>
        <p:nvSpPr>
          <p:cNvPr id="7" name="Content Placeholder 6">
            <a:extLst>
              <a:ext uri="{FF2B5EF4-FFF2-40B4-BE49-F238E27FC236}">
                <a16:creationId xmlns:a16="http://schemas.microsoft.com/office/drawing/2014/main" id="{AB729AFE-D68D-4B2F-A91B-371C327C56D1}"/>
              </a:ext>
            </a:extLst>
          </p:cNvPr>
          <p:cNvSpPr>
            <a:spLocks noGrp="1"/>
          </p:cNvSpPr>
          <p:nvPr>
            <p:ph idx="1"/>
          </p:nvPr>
        </p:nvSpPr>
        <p:spPr/>
        <p:txBody>
          <a:bodyPr/>
          <a:lstStyle/>
          <a:p>
            <a:pPr marL="0" indent="0">
              <a:buNone/>
            </a:pPr>
            <a:endParaRPr lang="en-CA" sz="2000" b="1" dirty="0"/>
          </a:p>
          <a:p>
            <a:pPr marL="0" indent="0">
              <a:buNone/>
            </a:pPr>
            <a:endParaRPr lang="en-CA" sz="2000" b="1" dirty="0"/>
          </a:p>
          <a:p>
            <a:pPr marL="0" indent="0">
              <a:buNone/>
            </a:pPr>
            <a:endParaRPr lang="en-CA" sz="2000" b="1" dirty="0"/>
          </a:p>
          <a:p>
            <a:pPr marL="0" indent="0">
              <a:buNone/>
            </a:pPr>
            <a:r>
              <a:rPr lang="en-CA" sz="2800" b="1" dirty="0"/>
              <a:t>5</a:t>
            </a:r>
            <a:r>
              <a:rPr lang="en-CA" sz="2800" dirty="0"/>
              <a:t> </a:t>
            </a:r>
            <a:r>
              <a:rPr lang="en-CA" sz="2800" b="1" dirty="0"/>
              <a:t>(1)</a:t>
            </a:r>
            <a:r>
              <a:rPr lang="en-CA" sz="2800" dirty="0"/>
              <a:t> Subject to sections 6 to 9, every organization shall comply with the obligations set out in Schedule 1.</a:t>
            </a:r>
          </a:p>
          <a:p>
            <a:pPr marL="0" indent="0">
              <a:buNone/>
            </a:pPr>
            <a:r>
              <a:rPr lang="en-CA" sz="2800" dirty="0"/>
              <a:t>(the 10 Principles)</a:t>
            </a:r>
          </a:p>
          <a:p>
            <a:pPr marL="0" indent="0">
              <a:buNone/>
            </a:pPr>
            <a:endParaRPr lang="en-CA" sz="2000" dirty="0"/>
          </a:p>
        </p:txBody>
      </p:sp>
      <p:sp>
        <p:nvSpPr>
          <p:cNvPr id="4" name="Footer Placeholder 3">
            <a:extLst>
              <a:ext uri="{FF2B5EF4-FFF2-40B4-BE49-F238E27FC236}">
                <a16:creationId xmlns:a16="http://schemas.microsoft.com/office/drawing/2014/main" id="{26B17DC5-68E4-4E34-A3B3-E77A1236971B}"/>
              </a:ext>
            </a:extLst>
          </p:cNvPr>
          <p:cNvSpPr>
            <a:spLocks noGrp="1"/>
          </p:cNvSpPr>
          <p:nvPr>
            <p:ph type="ftr" sz="quarter" idx="11"/>
          </p:nvPr>
        </p:nvSpPr>
        <p:spPr/>
        <p:txBody>
          <a:bodyPr/>
          <a:lstStyle/>
          <a:p>
            <a:pPr>
              <a:defRPr/>
            </a:pPr>
            <a:r>
              <a:rPr lang="en-US"/>
              <a:t>Class 5</a:t>
            </a:r>
            <a:endParaRPr lang="en-US" dirty="0"/>
          </a:p>
        </p:txBody>
      </p:sp>
      <p:sp>
        <p:nvSpPr>
          <p:cNvPr id="6" name="Text Placeholder 5">
            <a:extLst>
              <a:ext uri="{FF2B5EF4-FFF2-40B4-BE49-F238E27FC236}">
                <a16:creationId xmlns:a16="http://schemas.microsoft.com/office/drawing/2014/main" id="{AE6E3D2B-9B2C-4114-90BE-5553995C3C7D}"/>
              </a:ext>
            </a:extLst>
          </p:cNvPr>
          <p:cNvSpPr>
            <a:spLocks noGrp="1"/>
          </p:cNvSpPr>
          <p:nvPr>
            <p:ph type="body" idx="4294967295"/>
          </p:nvPr>
        </p:nvSpPr>
        <p:spPr>
          <a:xfrm>
            <a:off x="0" y="1535113"/>
            <a:ext cx="4040188" cy="639762"/>
          </a:xfrm>
        </p:spPr>
        <p:txBody>
          <a:bodyPr/>
          <a:lstStyle/>
          <a:p>
            <a:pPr marL="0" indent="0">
              <a:buNone/>
            </a:pPr>
            <a:r>
              <a:rPr lang="en-CA" i="1" dirty="0"/>
              <a:t>	PIPEDA</a:t>
            </a:r>
          </a:p>
        </p:txBody>
      </p:sp>
    </p:spTree>
    <p:extLst>
      <p:ext uri="{BB962C8B-B14F-4D97-AF65-F5344CB8AC3E}">
        <p14:creationId xmlns:p14="http://schemas.microsoft.com/office/powerpoint/2010/main" val="27103903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24BBB-3355-472F-9E4B-149010C0F2E3}"/>
              </a:ext>
            </a:extLst>
          </p:cNvPr>
          <p:cNvSpPr>
            <a:spLocks noGrp="1"/>
          </p:cNvSpPr>
          <p:nvPr>
            <p:ph type="title"/>
          </p:nvPr>
        </p:nvSpPr>
        <p:spPr/>
        <p:txBody>
          <a:bodyPr/>
          <a:lstStyle/>
          <a:p>
            <a:r>
              <a:rPr lang="en-CA" dirty="0"/>
              <a:t>The 10 Principles</a:t>
            </a:r>
          </a:p>
        </p:txBody>
      </p:sp>
      <p:sp>
        <p:nvSpPr>
          <p:cNvPr id="3" name="Content Placeholder 2">
            <a:extLst>
              <a:ext uri="{FF2B5EF4-FFF2-40B4-BE49-F238E27FC236}">
                <a16:creationId xmlns:a16="http://schemas.microsoft.com/office/drawing/2014/main" id="{4F9431E8-4BCB-4356-900C-1CB3BCA99553}"/>
              </a:ext>
            </a:extLst>
          </p:cNvPr>
          <p:cNvSpPr>
            <a:spLocks noGrp="1"/>
          </p:cNvSpPr>
          <p:nvPr>
            <p:ph idx="1"/>
          </p:nvPr>
        </p:nvSpPr>
        <p:spPr/>
        <p:txBody>
          <a:bodyPr/>
          <a:lstStyle/>
          <a:p>
            <a:pPr marL="0" indent="0">
              <a:buNone/>
            </a:pPr>
            <a:endParaRPr lang="en-CA" dirty="0"/>
          </a:p>
          <a:p>
            <a:pPr marL="0" indent="0">
              <a:buNone/>
            </a:pPr>
            <a:r>
              <a:rPr lang="en-CA" dirty="0"/>
              <a:t>Principles Set Out in the National Standard of Canada Entitled Model Code for the Protection of Personal Information, CAN/CSA-Q830-96</a:t>
            </a:r>
          </a:p>
          <a:p>
            <a:pPr marL="0" indent="0">
              <a:buNone/>
            </a:pPr>
            <a:endParaRPr lang="en-CA" dirty="0"/>
          </a:p>
          <a:p>
            <a:pPr marL="0" indent="0">
              <a:buNone/>
            </a:pPr>
            <a:r>
              <a:rPr lang="en-CA" dirty="0"/>
              <a:t>“Fair Information Principles”</a:t>
            </a:r>
          </a:p>
        </p:txBody>
      </p:sp>
      <p:sp>
        <p:nvSpPr>
          <p:cNvPr id="4" name="Footer Placeholder 3">
            <a:extLst>
              <a:ext uri="{FF2B5EF4-FFF2-40B4-BE49-F238E27FC236}">
                <a16:creationId xmlns:a16="http://schemas.microsoft.com/office/drawing/2014/main" id="{8E412A3C-0E54-4E7E-B771-557D698B7DC8}"/>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8389198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575E0-FB68-40DC-87C5-9E3584C23829}"/>
              </a:ext>
            </a:extLst>
          </p:cNvPr>
          <p:cNvSpPr>
            <a:spLocks noGrp="1"/>
          </p:cNvSpPr>
          <p:nvPr>
            <p:ph type="title"/>
          </p:nvPr>
        </p:nvSpPr>
        <p:spPr/>
        <p:txBody>
          <a:bodyPr/>
          <a:lstStyle/>
          <a:p>
            <a:r>
              <a:rPr lang="en-CA" dirty="0"/>
              <a:t>The 10 Principles come to life!</a:t>
            </a:r>
          </a:p>
        </p:txBody>
      </p:sp>
      <p:sp>
        <p:nvSpPr>
          <p:cNvPr id="3" name="Content Placeholder 2">
            <a:extLst>
              <a:ext uri="{FF2B5EF4-FFF2-40B4-BE49-F238E27FC236}">
                <a16:creationId xmlns:a16="http://schemas.microsoft.com/office/drawing/2014/main" id="{4B76C723-4D36-4AF9-AC0C-3AD852878C28}"/>
              </a:ext>
            </a:extLst>
          </p:cNvPr>
          <p:cNvSpPr>
            <a:spLocks noGrp="1"/>
          </p:cNvSpPr>
          <p:nvPr>
            <p:ph idx="1"/>
          </p:nvPr>
        </p:nvSpPr>
        <p:spPr>
          <a:xfrm>
            <a:off x="457200" y="1772816"/>
            <a:ext cx="8229600" cy="4353347"/>
          </a:xfrm>
        </p:spPr>
        <p:txBody>
          <a:bodyPr/>
          <a:lstStyle/>
          <a:p>
            <a:pPr marL="0" indent="0" algn="ctr">
              <a:buNone/>
            </a:pPr>
            <a:r>
              <a:rPr lang="en-CA" sz="4000" dirty="0"/>
              <a:t>The Privacy Policy</a:t>
            </a:r>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Let the games begin!</a:t>
            </a:r>
          </a:p>
        </p:txBody>
      </p:sp>
      <p:sp>
        <p:nvSpPr>
          <p:cNvPr id="4" name="Footer Placeholder 3">
            <a:extLst>
              <a:ext uri="{FF2B5EF4-FFF2-40B4-BE49-F238E27FC236}">
                <a16:creationId xmlns:a16="http://schemas.microsoft.com/office/drawing/2014/main" id="{14BB1E8F-F202-4F69-8A32-F51B50DACCB7}"/>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28292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29C4C-36A8-4A48-860C-C5511A342516}"/>
              </a:ext>
            </a:extLst>
          </p:cNvPr>
          <p:cNvSpPr>
            <a:spLocks noGrp="1"/>
          </p:cNvSpPr>
          <p:nvPr>
            <p:ph type="title"/>
          </p:nvPr>
        </p:nvSpPr>
        <p:spPr/>
        <p:txBody>
          <a:bodyPr/>
          <a:lstStyle/>
          <a:p>
            <a:r>
              <a:rPr lang="en-CA" dirty="0"/>
              <a:t>Other announcements</a:t>
            </a:r>
          </a:p>
        </p:txBody>
      </p:sp>
      <p:sp>
        <p:nvSpPr>
          <p:cNvPr id="3" name="Content Placeholder 2">
            <a:extLst>
              <a:ext uri="{FF2B5EF4-FFF2-40B4-BE49-F238E27FC236}">
                <a16:creationId xmlns:a16="http://schemas.microsoft.com/office/drawing/2014/main" id="{C891D798-4CB7-4F36-B024-E478CB097783}"/>
              </a:ext>
            </a:extLst>
          </p:cNvPr>
          <p:cNvSpPr>
            <a:spLocks noGrp="1"/>
          </p:cNvSpPr>
          <p:nvPr>
            <p:ph idx="1"/>
          </p:nvPr>
        </p:nvSpPr>
        <p:spPr/>
        <p:txBody>
          <a:bodyPr/>
          <a:lstStyle/>
          <a:p>
            <a:pPr marL="0" indent="0">
              <a:buNone/>
            </a:pPr>
            <a:r>
              <a:rPr lang="en-CA" dirty="0"/>
              <a:t> </a:t>
            </a:r>
          </a:p>
        </p:txBody>
      </p:sp>
      <p:sp>
        <p:nvSpPr>
          <p:cNvPr id="4" name="Footer Placeholder 3">
            <a:extLst>
              <a:ext uri="{FF2B5EF4-FFF2-40B4-BE49-F238E27FC236}">
                <a16:creationId xmlns:a16="http://schemas.microsoft.com/office/drawing/2014/main" id="{5C3F18DE-1BF3-4382-9752-54BE84666AF8}"/>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3671168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33A4E-C565-4C62-822D-8E3BD285EA3B}"/>
              </a:ext>
            </a:extLst>
          </p:cNvPr>
          <p:cNvSpPr>
            <a:spLocks noGrp="1"/>
          </p:cNvSpPr>
          <p:nvPr>
            <p:ph type="title"/>
          </p:nvPr>
        </p:nvSpPr>
        <p:spPr/>
        <p:txBody>
          <a:bodyPr/>
          <a:lstStyle/>
          <a:p>
            <a:r>
              <a:rPr lang="en-CA" b="1" dirty="0"/>
              <a:t>Principle 1 – Accountability</a:t>
            </a:r>
            <a:endParaRPr lang="en-CA" dirty="0"/>
          </a:p>
        </p:txBody>
      </p:sp>
      <p:sp>
        <p:nvSpPr>
          <p:cNvPr id="3" name="Content Placeholder 2">
            <a:extLst>
              <a:ext uri="{FF2B5EF4-FFF2-40B4-BE49-F238E27FC236}">
                <a16:creationId xmlns:a16="http://schemas.microsoft.com/office/drawing/2014/main" id="{D16D804B-2255-4A72-930F-E4FE6ADF7BAF}"/>
              </a:ext>
            </a:extLst>
          </p:cNvPr>
          <p:cNvSpPr>
            <a:spLocks noGrp="1"/>
          </p:cNvSpPr>
          <p:nvPr>
            <p:ph idx="1"/>
          </p:nvPr>
        </p:nvSpPr>
        <p:spPr/>
        <p:txBody>
          <a:bodyPr/>
          <a:lstStyle/>
          <a:p>
            <a:pPr marL="0" indent="0">
              <a:buNone/>
            </a:pPr>
            <a:r>
              <a:rPr lang="en-CA" dirty="0"/>
              <a:t>An organization is responsible for personal information under its control and shall designate an individual or individuals who are accountable for the organization’s compliance with the following principles.</a:t>
            </a:r>
          </a:p>
        </p:txBody>
      </p:sp>
      <p:sp>
        <p:nvSpPr>
          <p:cNvPr id="4" name="Footer Placeholder 3">
            <a:extLst>
              <a:ext uri="{FF2B5EF4-FFF2-40B4-BE49-F238E27FC236}">
                <a16:creationId xmlns:a16="http://schemas.microsoft.com/office/drawing/2014/main" id="{797BBCA7-5AA5-4CCD-95DD-5FC45495F562}"/>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739012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102FA-32FD-42C0-B6CF-6EBB7797B9C7}"/>
              </a:ext>
            </a:extLst>
          </p:cNvPr>
          <p:cNvSpPr>
            <a:spLocks noGrp="1"/>
          </p:cNvSpPr>
          <p:nvPr>
            <p:ph type="title"/>
          </p:nvPr>
        </p:nvSpPr>
        <p:spPr/>
        <p:txBody>
          <a:bodyPr/>
          <a:lstStyle/>
          <a:p>
            <a:r>
              <a:rPr lang="en-CA" b="1" dirty="0"/>
              <a:t>Principle 2 – Identifying Purposes</a:t>
            </a:r>
            <a:endParaRPr lang="en-CA" dirty="0"/>
          </a:p>
        </p:txBody>
      </p:sp>
      <p:sp>
        <p:nvSpPr>
          <p:cNvPr id="3" name="Content Placeholder 2">
            <a:extLst>
              <a:ext uri="{FF2B5EF4-FFF2-40B4-BE49-F238E27FC236}">
                <a16:creationId xmlns:a16="http://schemas.microsoft.com/office/drawing/2014/main" id="{4BEC7CC7-8A26-45A3-90E4-3404A9865CFE}"/>
              </a:ext>
            </a:extLst>
          </p:cNvPr>
          <p:cNvSpPr>
            <a:spLocks noGrp="1"/>
          </p:cNvSpPr>
          <p:nvPr>
            <p:ph idx="1"/>
          </p:nvPr>
        </p:nvSpPr>
        <p:spPr/>
        <p:txBody>
          <a:bodyPr/>
          <a:lstStyle/>
          <a:p>
            <a:pPr marL="0" indent="0">
              <a:buNone/>
            </a:pPr>
            <a:r>
              <a:rPr lang="en-CA" dirty="0"/>
              <a:t>The purposes for which personal information is collected shall be identified by the organization at or before the time the information is collected.</a:t>
            </a:r>
          </a:p>
        </p:txBody>
      </p:sp>
      <p:sp>
        <p:nvSpPr>
          <p:cNvPr id="4" name="Footer Placeholder 3">
            <a:extLst>
              <a:ext uri="{FF2B5EF4-FFF2-40B4-BE49-F238E27FC236}">
                <a16:creationId xmlns:a16="http://schemas.microsoft.com/office/drawing/2014/main" id="{C0F8496A-ADA5-4050-9AAF-34A976C14BF7}"/>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672779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A6DA-2527-4428-AE97-B73C855D3593}"/>
              </a:ext>
            </a:extLst>
          </p:cNvPr>
          <p:cNvSpPr>
            <a:spLocks noGrp="1"/>
          </p:cNvSpPr>
          <p:nvPr>
            <p:ph type="title"/>
          </p:nvPr>
        </p:nvSpPr>
        <p:spPr/>
        <p:txBody>
          <a:bodyPr/>
          <a:lstStyle/>
          <a:p>
            <a:r>
              <a:rPr lang="en-CA" b="1" dirty="0"/>
              <a:t>Principle 3 – Consent</a:t>
            </a:r>
            <a:endParaRPr lang="en-CA" dirty="0"/>
          </a:p>
        </p:txBody>
      </p:sp>
      <p:sp>
        <p:nvSpPr>
          <p:cNvPr id="3" name="Content Placeholder 2">
            <a:extLst>
              <a:ext uri="{FF2B5EF4-FFF2-40B4-BE49-F238E27FC236}">
                <a16:creationId xmlns:a16="http://schemas.microsoft.com/office/drawing/2014/main" id="{B5D30600-6A59-4215-B4C4-B3F1000675B6}"/>
              </a:ext>
            </a:extLst>
          </p:cNvPr>
          <p:cNvSpPr>
            <a:spLocks noGrp="1"/>
          </p:cNvSpPr>
          <p:nvPr>
            <p:ph idx="1"/>
          </p:nvPr>
        </p:nvSpPr>
        <p:spPr/>
        <p:txBody>
          <a:bodyPr/>
          <a:lstStyle/>
          <a:p>
            <a:pPr marL="0" indent="0">
              <a:buNone/>
            </a:pPr>
            <a:r>
              <a:rPr lang="en-CA" dirty="0"/>
              <a:t>The knowledge and consent of the individual are required for the collection, use, or disclosure of personal information, except where inappropriate.</a:t>
            </a:r>
          </a:p>
        </p:txBody>
      </p:sp>
      <p:sp>
        <p:nvSpPr>
          <p:cNvPr id="4" name="Footer Placeholder 3">
            <a:extLst>
              <a:ext uri="{FF2B5EF4-FFF2-40B4-BE49-F238E27FC236}">
                <a16:creationId xmlns:a16="http://schemas.microsoft.com/office/drawing/2014/main" id="{1E2DD51C-9D2B-414D-A3B5-5751EFDA0FC2}"/>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416898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4FCC-C414-4758-8471-01E772DDCFF3}"/>
              </a:ext>
            </a:extLst>
          </p:cNvPr>
          <p:cNvSpPr>
            <a:spLocks noGrp="1"/>
          </p:cNvSpPr>
          <p:nvPr>
            <p:ph type="title"/>
          </p:nvPr>
        </p:nvSpPr>
        <p:spPr/>
        <p:txBody>
          <a:bodyPr/>
          <a:lstStyle/>
          <a:p>
            <a:r>
              <a:rPr lang="en-CA" b="1" dirty="0"/>
              <a:t>Principle 4 – Limiting Collection</a:t>
            </a:r>
            <a:endParaRPr lang="en-CA" dirty="0"/>
          </a:p>
        </p:txBody>
      </p:sp>
      <p:sp>
        <p:nvSpPr>
          <p:cNvPr id="3" name="Content Placeholder 2">
            <a:extLst>
              <a:ext uri="{FF2B5EF4-FFF2-40B4-BE49-F238E27FC236}">
                <a16:creationId xmlns:a16="http://schemas.microsoft.com/office/drawing/2014/main" id="{D50EC992-B0AC-4D08-9CC1-480D2B41E4A9}"/>
              </a:ext>
            </a:extLst>
          </p:cNvPr>
          <p:cNvSpPr>
            <a:spLocks noGrp="1"/>
          </p:cNvSpPr>
          <p:nvPr>
            <p:ph idx="1"/>
          </p:nvPr>
        </p:nvSpPr>
        <p:spPr/>
        <p:txBody>
          <a:bodyPr/>
          <a:lstStyle/>
          <a:p>
            <a:pPr marL="0" indent="0">
              <a:buNone/>
            </a:pPr>
            <a:r>
              <a:rPr lang="en-CA" dirty="0"/>
              <a:t>The collection of personal information shall be limited to that which is necessary for the purposes identified by the organization. Information shall be collected by fair and lawful means.</a:t>
            </a:r>
          </a:p>
        </p:txBody>
      </p:sp>
      <p:sp>
        <p:nvSpPr>
          <p:cNvPr id="4" name="Footer Placeholder 3">
            <a:extLst>
              <a:ext uri="{FF2B5EF4-FFF2-40B4-BE49-F238E27FC236}">
                <a16:creationId xmlns:a16="http://schemas.microsoft.com/office/drawing/2014/main" id="{B8240AF2-F3EC-438D-9AF1-8FC289D6CC14}"/>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4834461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6F4F-59AF-43A0-8D81-0C03E065D80B}"/>
              </a:ext>
            </a:extLst>
          </p:cNvPr>
          <p:cNvSpPr>
            <a:spLocks noGrp="1"/>
          </p:cNvSpPr>
          <p:nvPr>
            <p:ph type="title"/>
          </p:nvPr>
        </p:nvSpPr>
        <p:spPr>
          <a:xfrm>
            <a:off x="457200" y="274638"/>
            <a:ext cx="8229600" cy="1498178"/>
          </a:xfrm>
        </p:spPr>
        <p:txBody>
          <a:bodyPr/>
          <a:lstStyle/>
          <a:p>
            <a:r>
              <a:rPr lang="en-CA" b="1" dirty="0"/>
              <a:t>Principle 5 – Limiting Use, Disclosure, and Retention</a:t>
            </a:r>
            <a:endParaRPr lang="en-CA" dirty="0"/>
          </a:p>
        </p:txBody>
      </p:sp>
      <p:sp>
        <p:nvSpPr>
          <p:cNvPr id="3" name="Content Placeholder 2">
            <a:extLst>
              <a:ext uri="{FF2B5EF4-FFF2-40B4-BE49-F238E27FC236}">
                <a16:creationId xmlns:a16="http://schemas.microsoft.com/office/drawing/2014/main" id="{325CD083-8DF0-4A95-B284-9EC7CFE4D28D}"/>
              </a:ext>
            </a:extLst>
          </p:cNvPr>
          <p:cNvSpPr>
            <a:spLocks noGrp="1"/>
          </p:cNvSpPr>
          <p:nvPr>
            <p:ph idx="1"/>
          </p:nvPr>
        </p:nvSpPr>
        <p:spPr>
          <a:xfrm>
            <a:off x="457200" y="2348880"/>
            <a:ext cx="8229600" cy="3777283"/>
          </a:xfrm>
        </p:spPr>
        <p:txBody>
          <a:bodyPr/>
          <a:lstStyle/>
          <a:p>
            <a:pPr marL="0" indent="0">
              <a:buNone/>
            </a:pPr>
            <a:r>
              <a:rPr lang="en-CA" dirty="0"/>
              <a:t>Personal information shall not be used or disclosed for purposes other than those for which it was collected, except with the consent of the individual or as required by law. Personal information shall be retained only as long as necessary for the fulfillment of those purposes.</a:t>
            </a:r>
          </a:p>
        </p:txBody>
      </p:sp>
      <p:sp>
        <p:nvSpPr>
          <p:cNvPr id="4" name="Footer Placeholder 3">
            <a:extLst>
              <a:ext uri="{FF2B5EF4-FFF2-40B4-BE49-F238E27FC236}">
                <a16:creationId xmlns:a16="http://schemas.microsoft.com/office/drawing/2014/main" id="{6458E27F-EEDA-46E7-BF2E-89D68BE4F778}"/>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2405961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37AD-0D19-4D74-9D0C-ECA88E16507E}"/>
              </a:ext>
            </a:extLst>
          </p:cNvPr>
          <p:cNvSpPr>
            <a:spLocks noGrp="1"/>
          </p:cNvSpPr>
          <p:nvPr>
            <p:ph type="title"/>
          </p:nvPr>
        </p:nvSpPr>
        <p:spPr/>
        <p:txBody>
          <a:bodyPr/>
          <a:lstStyle/>
          <a:p>
            <a:r>
              <a:rPr lang="en-CA" b="1" dirty="0"/>
              <a:t>Principle 6 – Accuracy</a:t>
            </a:r>
            <a:endParaRPr lang="en-CA" dirty="0"/>
          </a:p>
        </p:txBody>
      </p:sp>
      <p:sp>
        <p:nvSpPr>
          <p:cNvPr id="3" name="Content Placeholder 2">
            <a:extLst>
              <a:ext uri="{FF2B5EF4-FFF2-40B4-BE49-F238E27FC236}">
                <a16:creationId xmlns:a16="http://schemas.microsoft.com/office/drawing/2014/main" id="{A6AF63A6-22CD-4E2B-BD4D-BC3D346AE360}"/>
              </a:ext>
            </a:extLst>
          </p:cNvPr>
          <p:cNvSpPr>
            <a:spLocks noGrp="1"/>
          </p:cNvSpPr>
          <p:nvPr>
            <p:ph idx="1"/>
          </p:nvPr>
        </p:nvSpPr>
        <p:spPr/>
        <p:txBody>
          <a:bodyPr/>
          <a:lstStyle/>
          <a:p>
            <a:pPr marL="0" indent="0">
              <a:buNone/>
            </a:pPr>
            <a:r>
              <a:rPr lang="en-CA" dirty="0"/>
              <a:t>Personal information shall be as accurate, complete, and up-to-date as is necessary for the purposes for which it is to be used.</a:t>
            </a:r>
          </a:p>
        </p:txBody>
      </p:sp>
      <p:sp>
        <p:nvSpPr>
          <p:cNvPr id="4" name="Footer Placeholder 3">
            <a:extLst>
              <a:ext uri="{FF2B5EF4-FFF2-40B4-BE49-F238E27FC236}">
                <a16:creationId xmlns:a16="http://schemas.microsoft.com/office/drawing/2014/main" id="{3EBA8F66-3207-4E11-B3F6-F3AC55EFDB2B}"/>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2879635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1B467-9F3E-4F9B-AD42-F9A7A5255FB7}"/>
              </a:ext>
            </a:extLst>
          </p:cNvPr>
          <p:cNvSpPr>
            <a:spLocks noGrp="1"/>
          </p:cNvSpPr>
          <p:nvPr>
            <p:ph type="title"/>
          </p:nvPr>
        </p:nvSpPr>
        <p:spPr/>
        <p:txBody>
          <a:bodyPr/>
          <a:lstStyle/>
          <a:p>
            <a:r>
              <a:rPr lang="en-CA" b="1" dirty="0"/>
              <a:t>Principle 7 – Safeguards</a:t>
            </a:r>
            <a:endParaRPr lang="en-CA" dirty="0"/>
          </a:p>
        </p:txBody>
      </p:sp>
      <p:sp>
        <p:nvSpPr>
          <p:cNvPr id="3" name="Content Placeholder 2">
            <a:extLst>
              <a:ext uri="{FF2B5EF4-FFF2-40B4-BE49-F238E27FC236}">
                <a16:creationId xmlns:a16="http://schemas.microsoft.com/office/drawing/2014/main" id="{B000E6C1-CFE0-491B-80F0-AD3DFF9F1F19}"/>
              </a:ext>
            </a:extLst>
          </p:cNvPr>
          <p:cNvSpPr>
            <a:spLocks noGrp="1"/>
          </p:cNvSpPr>
          <p:nvPr>
            <p:ph idx="1"/>
          </p:nvPr>
        </p:nvSpPr>
        <p:spPr/>
        <p:txBody>
          <a:bodyPr/>
          <a:lstStyle/>
          <a:p>
            <a:pPr marL="0" indent="0">
              <a:buNone/>
            </a:pPr>
            <a:r>
              <a:rPr lang="en-CA" dirty="0"/>
              <a:t>Personal information shall be protected by security safeguards appropriate to the sensitivity of the information.</a:t>
            </a:r>
          </a:p>
        </p:txBody>
      </p:sp>
      <p:sp>
        <p:nvSpPr>
          <p:cNvPr id="4" name="Footer Placeholder 3">
            <a:extLst>
              <a:ext uri="{FF2B5EF4-FFF2-40B4-BE49-F238E27FC236}">
                <a16:creationId xmlns:a16="http://schemas.microsoft.com/office/drawing/2014/main" id="{DE11AB5F-E436-4C6F-A979-1CC6F0B0B364}"/>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4171545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FE7E7-8DC5-4775-955A-FF5C88CC4233}"/>
              </a:ext>
            </a:extLst>
          </p:cNvPr>
          <p:cNvSpPr>
            <a:spLocks noGrp="1"/>
          </p:cNvSpPr>
          <p:nvPr>
            <p:ph type="title"/>
          </p:nvPr>
        </p:nvSpPr>
        <p:spPr/>
        <p:txBody>
          <a:bodyPr/>
          <a:lstStyle/>
          <a:p>
            <a:r>
              <a:rPr lang="en-CA" b="1" dirty="0"/>
              <a:t>Principle 8 – Openness</a:t>
            </a:r>
            <a:endParaRPr lang="en-CA" dirty="0"/>
          </a:p>
        </p:txBody>
      </p:sp>
      <p:sp>
        <p:nvSpPr>
          <p:cNvPr id="3" name="Content Placeholder 2">
            <a:extLst>
              <a:ext uri="{FF2B5EF4-FFF2-40B4-BE49-F238E27FC236}">
                <a16:creationId xmlns:a16="http://schemas.microsoft.com/office/drawing/2014/main" id="{2E46E3FA-E480-4084-B2B7-B3201ED09241}"/>
              </a:ext>
            </a:extLst>
          </p:cNvPr>
          <p:cNvSpPr>
            <a:spLocks noGrp="1"/>
          </p:cNvSpPr>
          <p:nvPr>
            <p:ph idx="1"/>
          </p:nvPr>
        </p:nvSpPr>
        <p:spPr/>
        <p:txBody>
          <a:bodyPr/>
          <a:lstStyle/>
          <a:p>
            <a:pPr marL="0" indent="0">
              <a:buNone/>
            </a:pPr>
            <a:r>
              <a:rPr lang="en-CA" dirty="0"/>
              <a:t>An organization shall make readily available to individuals specific information about its policies and practices relating to the management of personal information.</a:t>
            </a:r>
          </a:p>
        </p:txBody>
      </p:sp>
      <p:sp>
        <p:nvSpPr>
          <p:cNvPr id="4" name="Footer Placeholder 3">
            <a:extLst>
              <a:ext uri="{FF2B5EF4-FFF2-40B4-BE49-F238E27FC236}">
                <a16:creationId xmlns:a16="http://schemas.microsoft.com/office/drawing/2014/main" id="{2DCEAB69-D0F7-4BC2-8D8B-854758351ACE}"/>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8068191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D295D-F491-4C6A-B895-FB1360EF7FC8}"/>
              </a:ext>
            </a:extLst>
          </p:cNvPr>
          <p:cNvSpPr>
            <a:spLocks noGrp="1"/>
          </p:cNvSpPr>
          <p:nvPr>
            <p:ph type="title"/>
          </p:nvPr>
        </p:nvSpPr>
        <p:spPr/>
        <p:txBody>
          <a:bodyPr/>
          <a:lstStyle/>
          <a:p>
            <a:r>
              <a:rPr lang="en-CA" b="1" dirty="0"/>
              <a:t>Principle 9 – Individual Access</a:t>
            </a:r>
            <a:endParaRPr lang="en-CA" dirty="0"/>
          </a:p>
        </p:txBody>
      </p:sp>
      <p:sp>
        <p:nvSpPr>
          <p:cNvPr id="3" name="Content Placeholder 2">
            <a:extLst>
              <a:ext uri="{FF2B5EF4-FFF2-40B4-BE49-F238E27FC236}">
                <a16:creationId xmlns:a16="http://schemas.microsoft.com/office/drawing/2014/main" id="{E17E1815-6AAB-439C-8447-EEE7D1FC0A38}"/>
              </a:ext>
            </a:extLst>
          </p:cNvPr>
          <p:cNvSpPr>
            <a:spLocks noGrp="1"/>
          </p:cNvSpPr>
          <p:nvPr>
            <p:ph idx="1"/>
          </p:nvPr>
        </p:nvSpPr>
        <p:spPr/>
        <p:txBody>
          <a:bodyPr/>
          <a:lstStyle/>
          <a:p>
            <a:pPr marL="0" indent="0">
              <a:buNone/>
            </a:pPr>
            <a:r>
              <a:rPr lang="en-CA" dirty="0"/>
              <a:t>Upon request, an individual shall be informed of the existence, use, and disclosure of his or her personal information and shall be given access to that information. An individual shall be able to challenge the accuracy and completeness of the information and have it amended as appropriate.</a:t>
            </a:r>
          </a:p>
        </p:txBody>
      </p:sp>
      <p:sp>
        <p:nvSpPr>
          <p:cNvPr id="4" name="Footer Placeholder 3">
            <a:extLst>
              <a:ext uri="{FF2B5EF4-FFF2-40B4-BE49-F238E27FC236}">
                <a16:creationId xmlns:a16="http://schemas.microsoft.com/office/drawing/2014/main" id="{9CF3DAD7-1ACC-483A-BB91-AC2D048E6B4C}"/>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42702131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F0202-31F1-4351-A16F-54B261FFFC2F}"/>
              </a:ext>
            </a:extLst>
          </p:cNvPr>
          <p:cNvSpPr>
            <a:spLocks noGrp="1"/>
          </p:cNvSpPr>
          <p:nvPr>
            <p:ph type="title"/>
          </p:nvPr>
        </p:nvSpPr>
        <p:spPr>
          <a:xfrm>
            <a:off x="457200" y="274638"/>
            <a:ext cx="8229600" cy="1498178"/>
          </a:xfrm>
        </p:spPr>
        <p:txBody>
          <a:bodyPr/>
          <a:lstStyle/>
          <a:p>
            <a:r>
              <a:rPr lang="en-CA" b="1" dirty="0"/>
              <a:t>Principle 10 – Challenging Compliance</a:t>
            </a:r>
            <a:endParaRPr lang="en-CA" dirty="0"/>
          </a:p>
        </p:txBody>
      </p:sp>
      <p:sp>
        <p:nvSpPr>
          <p:cNvPr id="3" name="Content Placeholder 2">
            <a:extLst>
              <a:ext uri="{FF2B5EF4-FFF2-40B4-BE49-F238E27FC236}">
                <a16:creationId xmlns:a16="http://schemas.microsoft.com/office/drawing/2014/main" id="{994547FA-8FD3-4E7D-B13C-12DD680BAC23}"/>
              </a:ext>
            </a:extLst>
          </p:cNvPr>
          <p:cNvSpPr>
            <a:spLocks noGrp="1"/>
          </p:cNvSpPr>
          <p:nvPr>
            <p:ph idx="1"/>
          </p:nvPr>
        </p:nvSpPr>
        <p:spPr>
          <a:xfrm>
            <a:off x="457200" y="2132856"/>
            <a:ext cx="8229600" cy="3993307"/>
          </a:xfrm>
        </p:spPr>
        <p:txBody>
          <a:bodyPr/>
          <a:lstStyle/>
          <a:p>
            <a:pPr marL="0" indent="0">
              <a:buNone/>
            </a:pPr>
            <a:r>
              <a:rPr lang="en-CA" dirty="0"/>
              <a:t>An individual shall be able to address a challenge concerning compliance with the above principles to the designated individual or individuals accountable for the organization’s compliance</a:t>
            </a:r>
          </a:p>
        </p:txBody>
      </p:sp>
      <p:sp>
        <p:nvSpPr>
          <p:cNvPr id="4" name="Footer Placeholder 3">
            <a:extLst>
              <a:ext uri="{FF2B5EF4-FFF2-40B4-BE49-F238E27FC236}">
                <a16:creationId xmlns:a16="http://schemas.microsoft.com/office/drawing/2014/main" id="{B843BDB7-8590-4A1E-B69C-E47916CF7D59}"/>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34767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In the News Comment</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268760"/>
            <a:ext cx="8435280" cy="4857403"/>
          </a:xfrm>
        </p:spPr>
        <p:txBody>
          <a:bodyPr/>
          <a:lstStyle/>
          <a:p>
            <a:pPr marL="0" indent="0">
              <a:buNone/>
            </a:pPr>
            <a:endParaRPr lang="en-CA" sz="2800" dirty="0"/>
          </a:p>
          <a:p>
            <a:pPr marL="0" indent="0">
              <a:buNone/>
            </a:pPr>
            <a:r>
              <a:rPr lang="en-CA" sz="2800" u="sng" dirty="0"/>
              <a:t>The Facebook Files</a:t>
            </a:r>
          </a:p>
          <a:p>
            <a:pPr marL="0" indent="0">
              <a:buNone/>
            </a:pPr>
            <a:r>
              <a:rPr lang="en-CA" sz="2800" dirty="0"/>
              <a:t>Hanna </a:t>
            </a:r>
            <a:r>
              <a:rPr lang="en-CA" sz="2800" dirty="0" err="1"/>
              <a:t>Rioseco</a:t>
            </a:r>
            <a:endParaRPr lang="en-CA" sz="2800" dirty="0"/>
          </a:p>
          <a:p>
            <a:pPr marL="0" indent="0">
              <a:buNone/>
            </a:pPr>
            <a:endParaRPr lang="en-CA" sz="2800" dirty="0"/>
          </a:p>
          <a:p>
            <a:pPr marL="0" indent="0">
              <a:buNone/>
            </a:pPr>
            <a:r>
              <a:rPr lang="en-CA" sz="2800" dirty="0"/>
              <a:t>“…</a:t>
            </a:r>
            <a:r>
              <a:rPr lang="en-US" sz="2800" dirty="0"/>
              <a:t>allowing platforms to self-regulate does not, and will not, work.”</a:t>
            </a:r>
          </a:p>
          <a:p>
            <a:pPr marL="0" indent="0">
              <a:buNone/>
            </a:pPr>
            <a:r>
              <a:rPr lang="en-US" sz="2800" dirty="0"/>
              <a:t>“Regulations are needed that target Facebook’s revenue source.”</a:t>
            </a:r>
            <a:endParaRPr lang="en-CA" sz="2800" dirty="0"/>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5264532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5A48B-1BA9-49F1-BBA8-E1A5C0350EF0}"/>
              </a:ext>
            </a:extLst>
          </p:cNvPr>
          <p:cNvSpPr>
            <a:spLocks noGrp="1"/>
          </p:cNvSpPr>
          <p:nvPr>
            <p:ph type="title"/>
          </p:nvPr>
        </p:nvSpPr>
        <p:spPr/>
        <p:txBody>
          <a:bodyPr/>
          <a:lstStyle/>
          <a:p>
            <a:r>
              <a:rPr lang="en-CA" dirty="0"/>
              <a:t>Future of privacy policies?</a:t>
            </a:r>
          </a:p>
        </p:txBody>
      </p:sp>
      <p:sp>
        <p:nvSpPr>
          <p:cNvPr id="3" name="Content Placeholder 2">
            <a:extLst>
              <a:ext uri="{FF2B5EF4-FFF2-40B4-BE49-F238E27FC236}">
                <a16:creationId xmlns:a16="http://schemas.microsoft.com/office/drawing/2014/main" id="{F2688D9E-E911-496B-BEDB-5D51D272E9A2}"/>
              </a:ext>
            </a:extLst>
          </p:cNvPr>
          <p:cNvSpPr>
            <a:spLocks noGrp="1"/>
          </p:cNvSpPr>
          <p:nvPr>
            <p:ph idx="1"/>
          </p:nvPr>
        </p:nvSpPr>
        <p:spPr/>
        <p:txBody>
          <a:bodyPr/>
          <a:lstStyle/>
          <a:p>
            <a:pPr marL="0" indent="0">
              <a:buNone/>
            </a:pPr>
            <a:r>
              <a:rPr lang="en-CA" dirty="0"/>
              <a:t>The Consent Guidelines say focus on:</a:t>
            </a:r>
          </a:p>
          <a:p>
            <a:pPr marL="0" indent="0">
              <a:buNone/>
            </a:pPr>
            <a:endParaRPr lang="en-CA" dirty="0"/>
          </a:p>
          <a:p>
            <a:r>
              <a:rPr lang="en-CA" sz="2400" dirty="0"/>
              <a:t>what personal information is being collected;</a:t>
            </a:r>
          </a:p>
          <a:p>
            <a:r>
              <a:rPr lang="en-CA" sz="2400" dirty="0"/>
              <a:t>with which parties personal information is being shared;</a:t>
            </a:r>
          </a:p>
          <a:p>
            <a:r>
              <a:rPr lang="en-CA" sz="2400" dirty="0"/>
              <a:t>for what purposes personal information is collected, used or disclosed; and</a:t>
            </a:r>
          </a:p>
          <a:p>
            <a:r>
              <a:rPr lang="en-CA" sz="2400" dirty="0"/>
              <a:t>what risks of harm or other consequences might come from any collection, use or disclosure of the information provided.</a:t>
            </a:r>
          </a:p>
          <a:p>
            <a:pPr marL="0" indent="0">
              <a:buNone/>
            </a:pPr>
            <a:endParaRPr lang="en-CA" sz="2400" dirty="0"/>
          </a:p>
          <a:p>
            <a:pPr marL="0" indent="0">
              <a:buNone/>
            </a:pPr>
            <a:r>
              <a:rPr lang="en-CA" sz="2400" dirty="0"/>
              <a:t>All in “Emphasize key elements” (guideline 1)</a:t>
            </a:r>
          </a:p>
        </p:txBody>
      </p:sp>
      <p:sp>
        <p:nvSpPr>
          <p:cNvPr id="4" name="Footer Placeholder 3">
            <a:extLst>
              <a:ext uri="{FF2B5EF4-FFF2-40B4-BE49-F238E27FC236}">
                <a16:creationId xmlns:a16="http://schemas.microsoft.com/office/drawing/2014/main" id="{EAD74902-FE7B-414D-B782-874CBDF34119}"/>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3495635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5A48B-1BA9-49F1-BBA8-E1A5C0350EF0}"/>
              </a:ext>
            </a:extLst>
          </p:cNvPr>
          <p:cNvSpPr>
            <a:spLocks noGrp="1"/>
          </p:cNvSpPr>
          <p:nvPr>
            <p:ph type="title"/>
          </p:nvPr>
        </p:nvSpPr>
        <p:spPr/>
        <p:txBody>
          <a:bodyPr/>
          <a:lstStyle/>
          <a:p>
            <a:r>
              <a:rPr lang="en-CA" dirty="0"/>
              <a:t>Update to privacy policies?</a:t>
            </a:r>
          </a:p>
        </p:txBody>
      </p:sp>
      <p:sp>
        <p:nvSpPr>
          <p:cNvPr id="3" name="Content Placeholder 2">
            <a:extLst>
              <a:ext uri="{FF2B5EF4-FFF2-40B4-BE49-F238E27FC236}">
                <a16:creationId xmlns:a16="http://schemas.microsoft.com/office/drawing/2014/main" id="{F2688D9E-E911-496B-BEDB-5D51D272E9A2}"/>
              </a:ext>
            </a:extLst>
          </p:cNvPr>
          <p:cNvSpPr>
            <a:spLocks noGrp="1"/>
          </p:cNvSpPr>
          <p:nvPr>
            <p:ph idx="1"/>
          </p:nvPr>
        </p:nvSpPr>
        <p:spPr/>
        <p:txBody>
          <a:bodyPr/>
          <a:lstStyle/>
          <a:p>
            <a:pPr marL="0" indent="0">
              <a:buNone/>
            </a:pPr>
            <a:r>
              <a:rPr lang="en-CA" dirty="0"/>
              <a:t>The Consent Guidelines say focus on:</a:t>
            </a:r>
          </a:p>
          <a:p>
            <a:pPr marL="0" indent="0">
              <a:buNone/>
            </a:pPr>
            <a:endParaRPr lang="en-CA" dirty="0"/>
          </a:p>
          <a:p>
            <a:r>
              <a:rPr lang="en-CA" sz="2400" dirty="0"/>
              <a:t>what personal information is being collected;</a:t>
            </a:r>
          </a:p>
          <a:p>
            <a:r>
              <a:rPr lang="en-CA" sz="2400" dirty="0"/>
              <a:t>with which parties personal information is being shared;</a:t>
            </a:r>
          </a:p>
          <a:p>
            <a:r>
              <a:rPr lang="en-CA" sz="2400" dirty="0"/>
              <a:t>for what purposes personal information is collected, used or disclosed; and</a:t>
            </a:r>
          </a:p>
          <a:p>
            <a:r>
              <a:rPr lang="en-CA" sz="2400" dirty="0"/>
              <a:t>what risks of harm or other consequences might come from any collection, use or disclosure of the information provided.</a:t>
            </a:r>
          </a:p>
          <a:p>
            <a:pPr marL="0" indent="0">
              <a:buNone/>
            </a:pPr>
            <a:endParaRPr lang="en-CA" sz="2400" dirty="0"/>
          </a:p>
          <a:p>
            <a:pPr marL="0" indent="0">
              <a:buNone/>
            </a:pPr>
            <a:r>
              <a:rPr lang="en-CA" sz="2400" b="1" dirty="0"/>
              <a:t>All in “Emphasize key elements” (guideline 1)</a:t>
            </a:r>
          </a:p>
        </p:txBody>
      </p:sp>
      <p:sp>
        <p:nvSpPr>
          <p:cNvPr id="4" name="Footer Placeholder 3">
            <a:extLst>
              <a:ext uri="{FF2B5EF4-FFF2-40B4-BE49-F238E27FC236}">
                <a16:creationId xmlns:a16="http://schemas.microsoft.com/office/drawing/2014/main" id="{EAD74902-FE7B-414D-B782-874CBDF34119}"/>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091511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E4F42-F604-4033-9F39-AB0BDE0E6EFB}"/>
              </a:ext>
            </a:extLst>
          </p:cNvPr>
          <p:cNvSpPr>
            <a:spLocks noGrp="1"/>
          </p:cNvSpPr>
          <p:nvPr>
            <p:ph type="title"/>
          </p:nvPr>
        </p:nvSpPr>
        <p:spPr>
          <a:xfrm>
            <a:off x="457200" y="274638"/>
            <a:ext cx="8229600" cy="786891"/>
          </a:xfrm>
        </p:spPr>
        <p:txBody>
          <a:bodyPr/>
          <a:lstStyle/>
          <a:p>
            <a:r>
              <a:rPr lang="en-CA" dirty="0"/>
              <a:t>Emphasizing Key Elements</a:t>
            </a:r>
          </a:p>
        </p:txBody>
      </p:sp>
      <p:pic>
        <p:nvPicPr>
          <p:cNvPr id="5" name="Content Placeholder 4">
            <a:extLst>
              <a:ext uri="{FF2B5EF4-FFF2-40B4-BE49-F238E27FC236}">
                <a16:creationId xmlns:a16="http://schemas.microsoft.com/office/drawing/2014/main" id="{5CD50429-34B8-489E-A0F6-6DDB6C35FC03}"/>
              </a:ext>
            </a:extLst>
          </p:cNvPr>
          <p:cNvPicPr>
            <a:picLocks noGrp="1" noChangeAspect="1"/>
          </p:cNvPicPr>
          <p:nvPr>
            <p:ph idx="1"/>
          </p:nvPr>
        </p:nvPicPr>
        <p:blipFill>
          <a:blip r:embed="rId2"/>
          <a:stretch>
            <a:fillRect/>
          </a:stretch>
        </p:blipFill>
        <p:spPr>
          <a:xfrm>
            <a:off x="1295636" y="1131847"/>
            <a:ext cx="6552728" cy="5154184"/>
          </a:xfrm>
          <a:prstGeom prst="rect">
            <a:avLst/>
          </a:prstGeom>
        </p:spPr>
      </p:pic>
      <p:sp>
        <p:nvSpPr>
          <p:cNvPr id="4" name="Footer Placeholder 3">
            <a:extLst>
              <a:ext uri="{FF2B5EF4-FFF2-40B4-BE49-F238E27FC236}">
                <a16:creationId xmlns:a16="http://schemas.microsoft.com/office/drawing/2014/main" id="{ADC1A5D2-7770-41D3-B3AA-17DD1EA29D03}"/>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2298983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EFD-DFD1-40A3-A26B-B53E86EEDDAC}"/>
              </a:ext>
            </a:extLst>
          </p:cNvPr>
          <p:cNvSpPr>
            <a:spLocks noGrp="1"/>
          </p:cNvSpPr>
          <p:nvPr>
            <p:ph type="title"/>
          </p:nvPr>
        </p:nvSpPr>
        <p:spPr/>
        <p:txBody>
          <a:bodyPr/>
          <a:lstStyle/>
          <a:p>
            <a:r>
              <a:rPr lang="en-CA" dirty="0"/>
              <a:t>In the News</a:t>
            </a:r>
          </a:p>
        </p:txBody>
      </p:sp>
      <p:sp>
        <p:nvSpPr>
          <p:cNvPr id="3" name="Content Placeholder 2">
            <a:extLst>
              <a:ext uri="{FF2B5EF4-FFF2-40B4-BE49-F238E27FC236}">
                <a16:creationId xmlns:a16="http://schemas.microsoft.com/office/drawing/2014/main" id="{20F4F685-D0C9-48C8-BBD7-69E68B3BF9ED}"/>
              </a:ext>
            </a:extLst>
          </p:cNvPr>
          <p:cNvSpPr>
            <a:spLocks noGrp="1"/>
          </p:cNvSpPr>
          <p:nvPr>
            <p:ph idx="1"/>
          </p:nvPr>
        </p:nvSpPr>
        <p:spPr>
          <a:xfrm>
            <a:off x="457200" y="1844824"/>
            <a:ext cx="8435280" cy="4281339"/>
          </a:xfrm>
        </p:spPr>
        <p:txBody>
          <a:bodyPr/>
          <a:lstStyle/>
          <a:p>
            <a:pPr marL="0" indent="0">
              <a:buNone/>
            </a:pPr>
            <a:r>
              <a:rPr lang="en-US" sz="3600" dirty="0">
                <a:sym typeface="Wingdings" panose="05000000000000000000" pitchFamily="2" charset="2"/>
              </a:rPr>
              <a:t>I have a perfect follow-up… later in the class!</a:t>
            </a:r>
          </a:p>
        </p:txBody>
      </p:sp>
      <p:sp>
        <p:nvSpPr>
          <p:cNvPr id="4" name="Footer Placeholder 3">
            <a:extLst>
              <a:ext uri="{FF2B5EF4-FFF2-40B4-BE49-F238E27FC236}">
                <a16:creationId xmlns:a16="http://schemas.microsoft.com/office/drawing/2014/main" id="{83CEC072-8329-41A5-B07F-E70209318C01}"/>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151617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E804E-3E66-4840-9586-3C6CA77DB0FB}"/>
              </a:ext>
            </a:extLst>
          </p:cNvPr>
          <p:cNvSpPr>
            <a:spLocks noGrp="1"/>
          </p:cNvSpPr>
          <p:nvPr>
            <p:ph type="title"/>
          </p:nvPr>
        </p:nvSpPr>
        <p:spPr/>
        <p:txBody>
          <a:bodyPr/>
          <a:lstStyle/>
          <a:p>
            <a:r>
              <a:rPr lang="en-CA" dirty="0"/>
              <a:t>Now where were we…</a:t>
            </a:r>
          </a:p>
        </p:txBody>
      </p:sp>
      <p:sp>
        <p:nvSpPr>
          <p:cNvPr id="3" name="Footer Placeholder 2">
            <a:extLst>
              <a:ext uri="{FF2B5EF4-FFF2-40B4-BE49-F238E27FC236}">
                <a16:creationId xmlns:a16="http://schemas.microsoft.com/office/drawing/2014/main" id="{C8562042-0F3E-4C03-9790-A71EB4A9012A}"/>
              </a:ext>
            </a:extLst>
          </p:cNvPr>
          <p:cNvSpPr>
            <a:spLocks noGrp="1"/>
          </p:cNvSpPr>
          <p:nvPr>
            <p:ph type="ftr" sz="quarter" idx="11"/>
          </p:nvPr>
        </p:nvSpPr>
        <p:spPr/>
        <p:txBody>
          <a:bodyPr/>
          <a:lstStyle/>
          <a:p>
            <a:pPr>
              <a:defRPr/>
            </a:pPr>
            <a:r>
              <a:rPr lang="en-US"/>
              <a:t>Class 5</a:t>
            </a:r>
            <a:endParaRPr lang="en-US" dirty="0"/>
          </a:p>
        </p:txBody>
      </p:sp>
    </p:spTree>
    <p:extLst>
      <p:ext uri="{BB962C8B-B14F-4D97-AF65-F5344CB8AC3E}">
        <p14:creationId xmlns:p14="http://schemas.microsoft.com/office/powerpoint/2010/main" val="350903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0C8E-5156-486D-B623-6078DCA0BEB3}"/>
              </a:ext>
            </a:extLst>
          </p:cNvPr>
          <p:cNvSpPr>
            <a:spLocks noGrp="1"/>
          </p:cNvSpPr>
          <p:nvPr>
            <p:ph type="title"/>
          </p:nvPr>
        </p:nvSpPr>
        <p:spPr/>
        <p:txBody>
          <a:bodyPr/>
          <a:lstStyle/>
          <a:p>
            <a:r>
              <a:rPr lang="en-US" altLang="en-US" dirty="0"/>
              <a:t>Online Trademarks</a:t>
            </a:r>
            <a:endParaRPr lang="en-CA" dirty="0"/>
          </a:p>
        </p:txBody>
      </p:sp>
      <p:sp>
        <p:nvSpPr>
          <p:cNvPr id="4" name="Footer Placeholder 3">
            <a:extLst>
              <a:ext uri="{FF2B5EF4-FFF2-40B4-BE49-F238E27FC236}">
                <a16:creationId xmlns:a16="http://schemas.microsoft.com/office/drawing/2014/main" id="{39567637-3A64-444E-BEA9-9ADDCB369D76}"/>
              </a:ext>
            </a:extLst>
          </p:cNvPr>
          <p:cNvSpPr>
            <a:spLocks noGrp="1"/>
          </p:cNvSpPr>
          <p:nvPr>
            <p:ph type="ftr" sz="quarter" idx="11"/>
          </p:nvPr>
        </p:nvSpPr>
        <p:spPr/>
        <p:txBody>
          <a:bodyPr/>
          <a:lstStyle/>
          <a:p>
            <a:pPr>
              <a:defRPr/>
            </a:pPr>
            <a:r>
              <a:rPr lang="en-US"/>
              <a:t>Class 5</a:t>
            </a:r>
            <a:endParaRPr lang="en-US" dirty="0"/>
          </a:p>
        </p:txBody>
      </p:sp>
      <p:pic>
        <p:nvPicPr>
          <p:cNvPr id="5" name="Picture 2">
            <a:extLst>
              <a:ext uri="{FF2B5EF4-FFF2-40B4-BE49-F238E27FC236}">
                <a16:creationId xmlns:a16="http://schemas.microsoft.com/office/drawing/2014/main" id="{7CEB84EA-72A1-42FE-A6E2-7DF3C724F60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19672" y="2060848"/>
            <a:ext cx="6015773" cy="25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794411"/>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FF65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33328</TotalTime>
  <Words>4312</Words>
  <Application>Microsoft Office PowerPoint</Application>
  <PresentationFormat>On-screen Show (4:3)</PresentationFormat>
  <Paragraphs>426</Paragraphs>
  <Slides>62</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Wingdings</vt:lpstr>
      <vt:lpstr>Office Theme</vt:lpstr>
      <vt:lpstr> Class 5 – October 14  - Finishing IP class 3  (still a little left!) - Intro to Privacy, finally at long last                  </vt:lpstr>
      <vt:lpstr>Admin Crap</vt:lpstr>
      <vt:lpstr>Paper topics mechanics</vt:lpstr>
      <vt:lpstr>Paper topics - actual topics, things to think about</vt:lpstr>
      <vt:lpstr>Other announcements</vt:lpstr>
      <vt:lpstr>In the News Comment</vt:lpstr>
      <vt:lpstr>In the News</vt:lpstr>
      <vt:lpstr>Now where were we…</vt:lpstr>
      <vt:lpstr>Online Trademarks</vt:lpstr>
      <vt:lpstr>ICANN</vt:lpstr>
      <vt:lpstr>ICANN - UDRP</vt:lpstr>
      <vt:lpstr>Domain names and TM’s</vt:lpstr>
      <vt:lpstr>Domain names and TM’s</vt:lpstr>
      <vt:lpstr>INTRO TO PRIVACY /  DATA PROTECTION LAW IN CANADA</vt:lpstr>
      <vt:lpstr>What’s in a name? What’s missing?</vt:lpstr>
      <vt:lpstr>Office of the Privacy Commissioner (OPC)  sez:</vt:lpstr>
      <vt:lpstr>PIPEDA s. 3</vt:lpstr>
      <vt:lpstr>“Parts” of PIPEDA</vt:lpstr>
      <vt:lpstr>Privacy Act s. 2</vt:lpstr>
      <vt:lpstr>PIPEDA Application – to whom?</vt:lpstr>
      <vt:lpstr>Canadian “privacy” laws: Application to whom</vt:lpstr>
      <vt:lpstr>Application – to what?</vt:lpstr>
      <vt:lpstr>PI as per the OPC</vt:lpstr>
      <vt:lpstr>PI in the Privacy Act</vt:lpstr>
      <vt:lpstr>Canadian privacy laws: Under what circumstances apply?</vt:lpstr>
      <vt:lpstr>Other PIPEDA Exceptions / Non-application</vt:lpstr>
      <vt:lpstr>Federal – Provincial Applications</vt:lpstr>
      <vt:lpstr>PIPEDA – Fed. v. Prov.</vt:lpstr>
      <vt:lpstr>e.g. Quebec</vt:lpstr>
      <vt:lpstr>“Substantially Similar”  provincial legislation</vt:lpstr>
      <vt:lpstr>Determination of  “substantially similar”  </vt:lpstr>
      <vt:lpstr>Process for the Determination of "Substantially Similar" Provincial Legislation by the Governor in Council Canada Gazette August 3, 2002 Industry Canada</vt:lpstr>
      <vt:lpstr>Process for the Determination of "Substantially Similar" Provincial Legislation by the Governor in Council Canada Gazette August 3, 2002 Industry Canada</vt:lpstr>
      <vt:lpstr>Other PI Legislation</vt:lpstr>
      <vt:lpstr>Privacy! Rights? Laws?</vt:lpstr>
      <vt:lpstr>Privacy! Rights! Laws! - Quebec</vt:lpstr>
      <vt:lpstr>Privacy! Rights! Laws! - Quebec</vt:lpstr>
      <vt:lpstr>Worldwide Privacy Laws</vt:lpstr>
      <vt:lpstr>In the News</vt:lpstr>
      <vt:lpstr>Canadian privacy / PI laws: What’s the point?</vt:lpstr>
      <vt:lpstr>Privacy, the Internet and ISP Subscriber Info: R v. Spencer</vt:lpstr>
      <vt:lpstr>Spencer takeaway(s)</vt:lpstr>
      <vt:lpstr>Spencer other notes from me</vt:lpstr>
      <vt:lpstr>Canadian private sector privacy laws  What’s the guiding principle?</vt:lpstr>
      <vt:lpstr>PIPEDA Consent</vt:lpstr>
      <vt:lpstr>Consent guidelines – 7 principles</vt:lpstr>
      <vt:lpstr>Canadian privacy / PI laws: What’s the point?</vt:lpstr>
      <vt:lpstr>The 10 Principles</vt:lpstr>
      <vt:lpstr>The 10 Principles come to life!</vt:lpstr>
      <vt:lpstr>Principle 1 – Accountability</vt:lpstr>
      <vt:lpstr>Principle 2 – Identifying Purposes</vt:lpstr>
      <vt:lpstr>Principle 3 – Consent</vt:lpstr>
      <vt:lpstr>Principle 4 – Limiting Collection</vt:lpstr>
      <vt:lpstr>Principle 5 – Limiting Use, Disclosure, and Retention</vt:lpstr>
      <vt:lpstr>Principle 6 – Accuracy</vt:lpstr>
      <vt:lpstr>Principle 7 – Safeguards</vt:lpstr>
      <vt:lpstr>Principle 8 – Openness</vt:lpstr>
      <vt:lpstr>Principle 9 – Individual Access</vt:lpstr>
      <vt:lpstr>Principle 10 – Challenging Compliance</vt:lpstr>
      <vt:lpstr>Future of privacy policies?</vt:lpstr>
      <vt:lpstr>Update to privacy policies?</vt:lpstr>
      <vt:lpstr>Emphasizing Key Elements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Allen Mendelsohn</dc:creator>
  <cp:lastModifiedBy>Allen Mendelsohn</cp:lastModifiedBy>
  <cp:revision>1315</cp:revision>
  <dcterms:created xsi:type="dcterms:W3CDTF">2011-09-16T14:20:42Z</dcterms:created>
  <dcterms:modified xsi:type="dcterms:W3CDTF">2021-10-19T11:27:05Z</dcterms:modified>
</cp:coreProperties>
</file>