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1919" autoAdjust="0"/>
  </p:normalViewPr>
  <p:slideViewPr>
    <p:cSldViewPr snapToGrid="0">
      <p:cViewPr>
        <p:scale>
          <a:sx n="59" d="100"/>
          <a:sy n="59" d="100"/>
        </p:scale>
        <p:origin x="95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2DF4-5FAA-4A4D-9353-9C713F3D5038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5AC49-484C-4ECC-A79C-1C677B11CF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53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Users who are not eligible must use those services at a significantly higher cost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only the higher paying subscribers have access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Users who use services not covered by the program must access them at significantly higher cost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Subscribers are likely to opt for free content over other options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Harms people who don’t use the service, no rebate</a:t>
            </a:r>
            <a:endParaRPr lang="en-US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Content providers not eligible (but substantially the same) can never access the program, and can expect to lose customers to those that 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Videotron says the service is open to all providers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They actively approached well-known providers to join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Negotiations times have averaged at 5.5 months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 do smaller less established services find out? How do they reach an agreement in time?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exclusion of other kinds of services is arbitrary (internet radio stations)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5AC49-484C-4ECC-A79C-1C677B11CF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31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5AC49-484C-4ECC-A79C-1C677B11CF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37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349A-2C7C-42FE-8F74-AA6158E64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00D75-1B3A-422E-8680-AD4C13A48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EB97-9AA4-4A06-9171-BE057D86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448ED-B6A5-456A-899E-B6267F87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828BF-6D6E-4949-AE6C-F8DA34E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63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BF49-F8DF-4829-9294-B1C5FBE8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E7B13-624E-4A7B-B344-92640E6E1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0527-3650-4859-82D9-A753A56C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185D2-90FE-46E6-A43D-B90CA9DA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04A26-E1E3-4205-91E8-9C27CB1F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2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93860-D7A6-4D3E-B462-7F63DC725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EF9DF-4FE3-497B-8E55-9CFCF37D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1E841-8C68-402E-8ACC-D5B0044E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ED744-2BE2-4A19-8495-0093EFC3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CA75-30AA-41EA-B679-1EBC16C2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40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E1B6-85B6-427B-BFA9-CE7175F5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B5-1C4B-4FC3-AC03-CCDA0E74B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FA09-BE44-4973-9D85-88024E04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A801-5515-4A54-A8E5-88EA1980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C86F-F398-4400-A6B7-542124AF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5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0A35-2C1B-4135-B578-379A899C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226A0-C8A6-4CBF-969A-B01B850F2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385B-906A-4AB5-B7B8-FDF4DD53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26320-824C-499E-BB95-CB590831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677E-82D8-45AE-BBDD-291253D8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39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C841-9A0D-4FD1-B5F5-1BFA120C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D2BE-E98F-4807-A855-FCDE89C0A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F9FA8-3B75-4D12-9175-76AD2671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FEA43-8C5F-4DDB-B55A-41240FC3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A1FA1-2575-4740-82EA-11D052D2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0E4F9-BBC2-4DFF-A073-958F9189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4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FCCE-83A6-4A82-9B47-953B26D9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132DD-2FB4-4CB8-B2A9-45E4C9A1A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D5CDE-9FC4-43ED-AC95-1D7932DE5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2F92F-F322-486D-A16B-0F7492A1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0CC4F-66DE-4E44-A92A-3680477B5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F93A9-ABA2-461B-9436-2F53C882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79F36-EA21-4492-9B60-72ADCEF3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00416-1660-4D02-8218-C3CEB3D9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0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685C-F8C5-41E1-8D0F-BDA67603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0C4F1-6178-45FE-B938-FDA1F50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4CD07-830F-42DD-8891-38A5DD42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9696-159B-4E2F-86D3-F5C3AFC7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33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81331-2989-474C-9E75-DDD58F1B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20D11-B803-4761-8932-45BAC25C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50B2C-2CA7-424E-802D-143AD2FD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98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D60C-4EA8-4C0C-89C5-C95157B7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E4CD-20AD-4BE4-A9DC-16B1A7F4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6F479-462E-4D20-8F98-6890C231F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A60C4-89D9-44EE-A83A-1CE75CE1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A7CDD-729E-4D6B-8F7F-7270D8D7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9545-4E4D-43C8-9E6B-72F3F663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7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AC7-B793-457F-B5CD-2ECFB741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BAD40-5EEC-4B4C-AE30-A5536E3DE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63DDF-8D00-4A7F-B391-058442917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BA66E-AB49-4213-82EB-45750F85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0B57-B836-4A67-9111-9BA7B11B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7D98A-52C0-42DA-9459-0048CB89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41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2A29A-EB99-4654-8CEA-3B7A6CD7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9F552-536A-4666-BC79-CCE634C2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A5254-74E0-483B-825C-0CF47EFA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BEAA-EC32-4381-9761-2E8CDA9BD3AE}" type="datetimeFigureOut">
              <a:rPr lang="en-CA" smtClean="0"/>
              <a:t>2021-09-20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4E36E-6164-4D28-8242-7EC4F3E98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7858-4353-4802-BD37-787075010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57B0-F8D7-4C8B-81B0-1268C230A4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1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E7038-FD9F-48AB-BD4A-9D9175B0F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765" y="1495956"/>
            <a:ext cx="6418471" cy="2692050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bg1"/>
                </a:solidFill>
              </a:rPr>
              <a:t>Telecom Decision CRTC 2017-105</a:t>
            </a:r>
            <a:endParaRPr lang="en-CA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D06E8-A8D1-454A-8BE5-D0107404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0179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Zachary Bensemana</a:t>
            </a:r>
          </a:p>
          <a:p>
            <a:r>
              <a:rPr lang="en-CA" sz="2000" dirty="0">
                <a:solidFill>
                  <a:schemeClr val="bg1"/>
                </a:solidFill>
              </a:rPr>
              <a:t>Prof. Mendelsohn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1" name="Group 366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368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11DE48-28FB-4D78-9DDB-B6A5849B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45" y="377447"/>
            <a:ext cx="5718721" cy="95384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Background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243A-60D0-48F7-A642-32E65445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551579"/>
            <a:ext cx="5665837" cy="48690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Videotron launches an “Unlimited Music Program”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Some of higher paying plans can stream music from Videotron partnered music services without incurring data charges.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data consumed by these streaming services would </a:t>
            </a:r>
            <a:r>
              <a:rPr lang="en-US" sz="2000" b="1" u="sng" dirty="0">
                <a:solidFill>
                  <a:schemeClr val="bg1"/>
                </a:solidFill>
              </a:rPr>
              <a:t>not count towards the data cap in their plan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Any eligible music streaming service that wanted to participate must be approved by Videotron</a:t>
            </a:r>
          </a:p>
        </p:txBody>
      </p:sp>
      <p:grpSp>
        <p:nvGrpSpPr>
          <p:cNvPr id="512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6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8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45396-F05D-4944-9375-A2712849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40" y="1900171"/>
            <a:ext cx="5514875" cy="2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F8B5A-6F3A-47B5-8DD1-F0B025F2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235" y="1255772"/>
            <a:ext cx="3897016" cy="10112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Proceeding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5DF6-901D-47EC-ACD9-98B8B561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432" y="401247"/>
            <a:ext cx="5086028" cy="5467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Parties raised concerns over </a:t>
            </a:r>
            <a:r>
              <a:rPr lang="en-CA" dirty="0">
                <a:solidFill>
                  <a:schemeClr val="bg1"/>
                </a:solidFill>
              </a:rPr>
              <a:t>Zero-rating practices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Saying they undermine </a:t>
            </a:r>
            <a:r>
              <a:rPr lang="en-CA" b="1" dirty="0">
                <a:solidFill>
                  <a:schemeClr val="bg1"/>
                </a:solidFill>
              </a:rPr>
              <a:t>Net Neutrality: the principle that ISP’s should treat all internet traffic equally</a:t>
            </a:r>
          </a:p>
          <a:p>
            <a:r>
              <a:rPr lang="en-US" dirty="0">
                <a:solidFill>
                  <a:schemeClr val="bg1"/>
                </a:solidFill>
              </a:rPr>
              <a:t>Commission saw that zero-rating and other differential pricing practices are likely to become common in Canada.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They decided to undertake a thorough analysis of these issues in this case and Telecom Regulatory Policy CRTC 2017-04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Doing this to ensure market certainty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37FF49-362C-48B6-ACA7-A910E072F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33"/>
          <a:stretch/>
        </p:blipFill>
        <p:spPr>
          <a:xfrm>
            <a:off x="157280" y="2608642"/>
            <a:ext cx="6427152" cy="2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8169D-EF28-4A47-B055-2B6F5A85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321" y="752475"/>
            <a:ext cx="4649076" cy="44529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s.27 (2) </a:t>
            </a:r>
            <a:b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 Canadian carrier shall, in relation to the provision of a telecommunications service or the charging of a rate for it, unjustly discriminate or give an </a:t>
            </a:r>
            <a:r>
              <a:rPr lang="en-US" sz="2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undue or unreasonable preference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toward any person, including itself, or subject any person to an </a:t>
            </a:r>
            <a:r>
              <a:rPr lang="en-US" sz="2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undue or unreasonable disadvantage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24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10D59-62BE-42DF-98F0-05AA2CF2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Verdict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EE11-36ED-49F9-AE68-BEA6408D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650" y="377893"/>
            <a:ext cx="5217173" cy="6231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(a) Determination of Preference or Disadvantage and (b) the Undue or Unreasonable nature of the preference or disadvantage </a:t>
            </a:r>
          </a:p>
          <a:p>
            <a:r>
              <a:rPr lang="en-US" dirty="0">
                <a:solidFill>
                  <a:schemeClr val="bg1"/>
                </a:solidFill>
              </a:rPr>
              <a:t>Videotron has given an undue and unreasonable preference to: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its eligible subscribers who access the Unlimited Music program; and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providers of the services included in that program.</a:t>
            </a:r>
          </a:p>
          <a:p>
            <a:r>
              <a:rPr lang="en-US" dirty="0">
                <a:solidFill>
                  <a:schemeClr val="bg1"/>
                </a:solidFill>
              </a:rPr>
              <a:t>Videotron has subjected to an undue and unreasonable disadvantage: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(a) its ineligible subscribers;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(b) its eligible subscribers who do not access the services in question;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(c) excluded content providers, either for difficulty of joining or ineligibility despite being substantially similar (internet radio stations)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55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F8B5A-6F3A-47B5-8DD1-F0B025F2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784" y="82582"/>
            <a:ext cx="5581739" cy="12886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5DF6-901D-47EC-ACD9-98B8B561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86" y="837322"/>
            <a:ext cx="6465703" cy="52490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consumers subscribe to a wireless data plan, they do so to gain access </a:t>
            </a:r>
            <a:r>
              <a:rPr lang="en-US" b="1" u="sng" dirty="0">
                <a:solidFill>
                  <a:schemeClr val="bg1"/>
                </a:solidFill>
              </a:rPr>
              <a:t>to all content available on the Internet.</a:t>
            </a:r>
          </a:p>
          <a:p>
            <a:r>
              <a:rPr lang="en-US" dirty="0">
                <a:solidFill>
                  <a:schemeClr val="bg1"/>
                </a:solidFill>
              </a:rPr>
              <a:t>the cost to the consumer of accessing the content included in Unlimited Music can be significantly different from the cost of accessing other Internet content.</a:t>
            </a:r>
          </a:p>
          <a:p>
            <a:r>
              <a:rPr lang="en-CA" dirty="0">
                <a:solidFill>
                  <a:schemeClr val="bg1"/>
                </a:solidFill>
              </a:rPr>
              <a:t>Zero rating has a variety of negative effects: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Stunting development of new applications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Gatekeeping power to ISP’s</a:t>
            </a:r>
          </a:p>
          <a:p>
            <a:r>
              <a:rPr lang="en-CA" dirty="0">
                <a:solidFill>
                  <a:schemeClr val="bg1"/>
                </a:solidFill>
              </a:rPr>
              <a:t>Mandates Videotron Compliance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6989C8-2C0E-42B5-AAEF-9519BBA0D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2" y="1462058"/>
            <a:ext cx="3316751" cy="33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8D504-0B85-470A-9C41-282DDAC0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27" y="436288"/>
            <a:ext cx="10349673" cy="10301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under Telecom Regulatory Policy 2017-04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90ED-7AFC-4980-8DC0-C6483569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625" y="1986560"/>
            <a:ext cx="521717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Agnostic Treatment of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Some data in this program is charged while the other isn’t</a:t>
            </a:r>
          </a:p>
          <a:p>
            <a:r>
              <a:rPr lang="en-US" dirty="0">
                <a:solidFill>
                  <a:schemeClr val="bg1"/>
                </a:solidFill>
              </a:rPr>
              <a:t>Exclusiveness of the Offering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Limited to certain high paying plans and music providers</a:t>
            </a:r>
          </a:p>
          <a:p>
            <a:r>
              <a:rPr lang="en-US" dirty="0">
                <a:solidFill>
                  <a:schemeClr val="bg1"/>
                </a:solidFill>
              </a:rPr>
              <a:t>Impact on Internet Openness and Innovation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Creates false incentives to use other products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Makes it difficult to launch new services, </a:t>
            </a:r>
            <a:r>
              <a:rPr lang="en-US" dirty="0" err="1">
                <a:solidFill>
                  <a:schemeClr val="bg1"/>
                </a:solidFill>
              </a:rPr>
              <a:t>favours</a:t>
            </a:r>
            <a:r>
              <a:rPr lang="en-US" dirty="0">
                <a:solidFill>
                  <a:schemeClr val="bg1"/>
                </a:solidFill>
              </a:rPr>
              <a:t> the established</a:t>
            </a:r>
          </a:p>
          <a:p>
            <a:r>
              <a:rPr lang="en-US" dirty="0">
                <a:solidFill>
                  <a:schemeClr val="bg1"/>
                </a:solidFill>
              </a:rPr>
              <a:t>Financial Compensation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None here, passed this criteria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39945A1-29F0-4ECE-B714-4BC3910B1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6" y="1103491"/>
            <a:ext cx="3760913" cy="37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1444</TotalTime>
  <Words>577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Telecom Decision CRTC 2017-105</vt:lpstr>
      <vt:lpstr>Background</vt:lpstr>
      <vt:lpstr>Proceeding</vt:lpstr>
      <vt:lpstr>s.27 (2)   No Canadian carrier shall, in relation to the provision of a telecommunications service or the charging of a rate for it, unjustly discriminate or give an undue or unreasonable preference toward any person, including itself, or subject any person to an undue or unreasonable disadvantage.</vt:lpstr>
      <vt:lpstr>Verdict</vt:lpstr>
      <vt:lpstr>Analysis</vt:lpstr>
      <vt:lpstr>Analysis under Telecom Regulatory Policy 2017-04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Telecom Decision CRTC 2017-105</dc:title>
  <dc:creator>Zachary Bensemana</dc:creator>
  <cp:lastModifiedBy>Zachary Bensemana</cp:lastModifiedBy>
  <cp:revision>20</cp:revision>
  <dcterms:created xsi:type="dcterms:W3CDTF">2021-09-18T01:15:34Z</dcterms:created>
  <dcterms:modified xsi:type="dcterms:W3CDTF">2021-09-20T19:55:39Z</dcterms:modified>
</cp:coreProperties>
</file>