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66" r:id="rId5"/>
    <p:sldId id="271" r:id="rId6"/>
    <p:sldId id="272" r:id="rId7"/>
    <p:sldId id="270" r:id="rId8"/>
    <p:sldId id="268" r:id="rId9"/>
    <p:sldId id="259" r:id="rId10"/>
    <p:sldId id="269" r:id="rId11"/>
    <p:sldId id="273" r:id="rId12"/>
    <p:sldId id="261" r:id="rId13"/>
    <p:sldId id="274" r:id="rId14"/>
    <p:sldId id="275"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97a789a981_0_4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97a789a981_0_4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97c9aea3be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97c9aea3b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7a789a981_0_7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7a789a981_0_7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97a789a981_0_4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97a789a981_0_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7a789a981_0_7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7a789a981_0_7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7658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7a789a981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7a789a981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5431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7a789a981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7a789a981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8477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7a789a981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7a789a981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7a789a981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7a789a981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3996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7a789a981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7a789a981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411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droit-inc.com/article4269-Canoe-condamne-a-verser-107-000-a-une-avocate" TargetMode="External"/><Relationship Id="rId7" Type="http://schemas.openxmlformats.org/officeDocument/2006/relationships/hyperlink" Target="https://montreal.ctvnews.ca/names-address-phone-numbers-hacked-from-canoe-website-1.358635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journaldemontreal.com/blogues/richard-martineau/page/2" TargetMode="Externa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journaldemontreal.com/blogues/richard-martineau/page/2"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www.canlii.org/fr/qc/qccs/doc/2010/2010qccs3396/2010qccs3396.html?resultIndex=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journaldequebec.com/2017/03/18/1986---toute-une-saga-judiciaire"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journaldemontreal.com/blogues/richard-martinea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301198"/>
            <a:ext cx="8520600" cy="2052600"/>
          </a:xfrm>
          <a:prstGeom prst="rect">
            <a:avLst/>
          </a:prstGeom>
        </p:spPr>
        <p:txBody>
          <a:bodyPr spcFirstLastPara="1" wrap="square" lIns="91425" tIns="91425" rIns="91425" bIns="91425" anchor="b" anchorCtr="0">
            <a:noAutofit/>
          </a:bodyPr>
          <a:lstStyle/>
          <a:p>
            <a:pPr lvl="0"/>
            <a:r>
              <a:rPr lang="fr-FR" dirty="0"/>
              <a:t>Corriveau c. Canoë </a:t>
            </a:r>
            <a:r>
              <a:rPr lang="fr-FR" dirty="0" err="1"/>
              <a:t>inc.</a:t>
            </a:r>
            <a:r>
              <a:rPr lang="fr-FR" dirty="0"/>
              <a:t>, 2010 QCCS 3396</a:t>
            </a:r>
            <a:endParaRPr dirty="0"/>
          </a:p>
        </p:txBody>
      </p:sp>
      <p:pic>
        <p:nvPicPr>
          <p:cNvPr id="2050" name="Picture 2" descr="Nouvelles">
            <a:hlinkClick r:id="rId3"/>
            <a:extLst>
              <a:ext uri="{FF2B5EF4-FFF2-40B4-BE49-F238E27FC236}">
                <a16:creationId xmlns:a16="http://schemas.microsoft.com/office/drawing/2014/main" id="{0D50FE98-8056-4BBD-88C5-44E177D291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47" y="3020467"/>
            <a:ext cx="1939259" cy="129283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 name="Picture 4">
            <a:hlinkClick r:id="rId5"/>
            <a:extLst>
              <a:ext uri="{FF2B5EF4-FFF2-40B4-BE49-F238E27FC236}">
                <a16:creationId xmlns:a16="http://schemas.microsoft.com/office/drawing/2014/main" id="{11D061BE-3093-4A67-BAB2-8483C81D5F37}"/>
              </a:ext>
            </a:extLst>
          </p:cNvPr>
          <p:cNvPicPr>
            <a:picLocks noChangeAspect="1"/>
          </p:cNvPicPr>
          <p:nvPr/>
        </p:nvPicPr>
        <p:blipFill>
          <a:blip r:embed="rId6"/>
          <a:stretch>
            <a:fillRect/>
          </a:stretch>
        </p:blipFill>
        <p:spPr>
          <a:xfrm>
            <a:off x="7402358" y="2823906"/>
            <a:ext cx="1514475" cy="1457325"/>
          </a:xfrm>
          <a:prstGeom prst="rect">
            <a:avLst/>
          </a:prstGeom>
        </p:spPr>
      </p:pic>
      <p:pic>
        <p:nvPicPr>
          <p:cNvPr id="6" name="Picture 5">
            <a:hlinkClick r:id="rId7"/>
            <a:extLst>
              <a:ext uri="{FF2B5EF4-FFF2-40B4-BE49-F238E27FC236}">
                <a16:creationId xmlns:a16="http://schemas.microsoft.com/office/drawing/2014/main" id="{66C46E26-40DB-48EC-86CC-8A01A0028285}"/>
              </a:ext>
            </a:extLst>
          </p:cNvPr>
          <p:cNvPicPr>
            <a:picLocks noChangeAspect="1"/>
          </p:cNvPicPr>
          <p:nvPr/>
        </p:nvPicPr>
        <p:blipFill>
          <a:blip r:embed="rId8"/>
          <a:stretch>
            <a:fillRect/>
          </a:stretch>
        </p:blipFill>
        <p:spPr>
          <a:xfrm>
            <a:off x="2925314" y="2936134"/>
            <a:ext cx="4076385" cy="12055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Analysis</a:t>
            </a:r>
            <a:endParaRPr dirty="0"/>
          </a:p>
        </p:txBody>
      </p:sp>
      <p:sp>
        <p:nvSpPr>
          <p:cNvPr id="79" name="Google Shape;79;p16"/>
          <p:cNvSpPr txBox="1">
            <a:spLocks noGrp="1"/>
          </p:cNvSpPr>
          <p:nvPr>
            <p:ph type="body" idx="1"/>
          </p:nvPr>
        </p:nvSpPr>
        <p:spPr>
          <a:xfrm>
            <a:off x="71450" y="631086"/>
            <a:ext cx="8760900" cy="4114134"/>
          </a:xfrm>
          <a:prstGeom prst="rect">
            <a:avLst/>
          </a:prstGeom>
        </p:spPr>
        <p:txBody>
          <a:bodyPr spcFirstLastPara="1" wrap="square" lIns="91425" tIns="91425" rIns="91425" bIns="91425" anchor="t" anchorCtr="0">
            <a:noAutofit/>
          </a:bodyPr>
          <a:lstStyle/>
          <a:p>
            <a:pPr marL="0" lvl="0" indent="0">
              <a:spcBef>
                <a:spcPts val="600"/>
              </a:spcBef>
              <a:spcAft>
                <a:spcPts val="600"/>
              </a:spcAft>
              <a:buNone/>
            </a:pPr>
            <a:r>
              <a:rPr lang="en-CA" sz="1400" b="1" dirty="0">
                <a:solidFill>
                  <a:schemeClr val="tx1"/>
                </a:solidFill>
              </a:rPr>
              <a:t>Determining whether there is defamation:</a:t>
            </a:r>
          </a:p>
          <a:p>
            <a:pPr marL="285750" indent="-285750">
              <a:spcBef>
                <a:spcPts val="600"/>
              </a:spcBef>
              <a:spcAft>
                <a:spcPts val="600"/>
              </a:spcAft>
            </a:pPr>
            <a:r>
              <a:rPr lang="en-CA" sz="1400" dirty="0">
                <a:solidFill>
                  <a:schemeClr val="tx1"/>
                </a:solidFill>
              </a:rPr>
              <a:t>Reasonable person standard: would an ordinary person think less of someone else based on the defamatory statements? </a:t>
            </a:r>
          </a:p>
          <a:p>
            <a:pPr marL="742950" lvl="1" indent="-285750">
              <a:spcBef>
                <a:spcPts val="600"/>
              </a:spcBef>
              <a:spcAft>
                <a:spcPts val="600"/>
              </a:spcAft>
            </a:pPr>
            <a:r>
              <a:rPr lang="en-CA" sz="1050" i="1" dirty="0">
                <a:solidFill>
                  <a:schemeClr val="tx1"/>
                </a:solidFill>
              </a:rPr>
              <a:t>Yes– the comments attempting to link Ms. Corriveau to corruption in the justice system and criminality are very serious for someone working in criminal law</a:t>
            </a:r>
          </a:p>
          <a:p>
            <a:pPr marL="742950" lvl="1" indent="-285750">
              <a:spcBef>
                <a:spcPts val="600"/>
              </a:spcBef>
              <a:spcAft>
                <a:spcPts val="600"/>
              </a:spcAft>
            </a:pPr>
            <a:r>
              <a:rPr lang="en-CA" sz="1050" dirty="0">
                <a:solidFill>
                  <a:schemeClr val="tx1"/>
                </a:solidFill>
              </a:rPr>
              <a:t>(Also the fact that a judge that Ms. Corriveau knew well brought the comments to her is significant)</a:t>
            </a:r>
            <a:endParaRPr lang="en-CA" sz="1600" dirty="0">
              <a:solidFill>
                <a:schemeClr val="tx1"/>
              </a:solidFill>
            </a:endParaRPr>
          </a:p>
          <a:p>
            <a:pPr marL="0" lvl="0" indent="0">
              <a:spcBef>
                <a:spcPts val="600"/>
              </a:spcBef>
              <a:spcAft>
                <a:spcPts val="600"/>
              </a:spcAft>
              <a:buNone/>
            </a:pPr>
            <a:r>
              <a:rPr lang="en-CA" sz="1400" b="1" i="1" dirty="0">
                <a:solidFill>
                  <a:schemeClr val="tx1"/>
                </a:solidFill>
              </a:rPr>
              <a:t>Was there harm?</a:t>
            </a:r>
          </a:p>
          <a:p>
            <a:pPr marL="285750" indent="-285750">
              <a:spcBef>
                <a:spcPts val="600"/>
              </a:spcBef>
              <a:spcAft>
                <a:spcPts val="600"/>
              </a:spcAft>
            </a:pPr>
            <a:r>
              <a:rPr lang="en-CA" sz="1400" dirty="0">
                <a:solidFill>
                  <a:schemeClr val="tx1"/>
                </a:solidFill>
              </a:rPr>
              <a:t>Ms. Corriveau’s daughter and partner both observed how the comments had a profound effect on her (harm was caused)</a:t>
            </a:r>
          </a:p>
          <a:p>
            <a:pPr marL="285750" indent="-285750">
              <a:spcBef>
                <a:spcPts val="600"/>
              </a:spcBef>
              <a:spcAft>
                <a:spcPts val="600"/>
              </a:spcAft>
            </a:pPr>
            <a:r>
              <a:rPr lang="en-US" sz="1400" dirty="0">
                <a:solidFill>
                  <a:schemeClr val="tx1"/>
                </a:solidFill>
              </a:rPr>
              <a:t>Once Ms. Corriveau became aware of the defamatory statements, she suffered humiliation and feared repercussions on her professional life</a:t>
            </a:r>
            <a:endParaRPr lang="en-CA" sz="1400" dirty="0">
              <a:solidFill>
                <a:schemeClr val="tx1"/>
              </a:solidFill>
            </a:endParaRPr>
          </a:p>
          <a:p>
            <a:pPr marL="285750" indent="-285750">
              <a:spcBef>
                <a:spcPts val="600"/>
              </a:spcBef>
              <a:spcAft>
                <a:spcPts val="600"/>
              </a:spcAft>
            </a:pPr>
            <a:r>
              <a:rPr lang="en-CA" sz="1400" dirty="0">
                <a:solidFill>
                  <a:schemeClr val="tx1"/>
                </a:solidFill>
              </a:rPr>
              <a:t>The importance of a lawyer’s reputation:</a:t>
            </a:r>
          </a:p>
          <a:p>
            <a:pPr marL="742950" lvl="1" indent="-285750">
              <a:spcBef>
                <a:spcPts val="600"/>
              </a:spcBef>
              <a:spcAft>
                <a:spcPts val="600"/>
              </a:spcAft>
            </a:pPr>
            <a:r>
              <a:rPr lang="en-CA" sz="1000" b="1" i="1" dirty="0">
                <a:solidFill>
                  <a:schemeClr val="tx1"/>
                </a:solidFill>
              </a:rPr>
              <a:t>A lawyer’s entire profession is based on their professional integrity (Hill). The fact that the complainant had been practicing law since 1980 is significant</a:t>
            </a:r>
          </a:p>
          <a:p>
            <a:pPr marL="285750" indent="-285750">
              <a:spcBef>
                <a:spcPts val="600"/>
              </a:spcBef>
              <a:spcAft>
                <a:spcPts val="600"/>
              </a:spcAft>
            </a:pPr>
            <a:endParaRPr lang="en-CA" sz="1400" b="1" i="1" dirty="0">
              <a:solidFill>
                <a:schemeClr val="tx1"/>
              </a:solidFill>
            </a:endParaRPr>
          </a:p>
          <a:p>
            <a:pPr marL="0" lvl="0" indent="0">
              <a:spcBef>
                <a:spcPts val="600"/>
              </a:spcBef>
              <a:spcAft>
                <a:spcPts val="600"/>
              </a:spcAft>
              <a:buNone/>
            </a:pPr>
            <a:r>
              <a:rPr lang="en-CA" sz="1400" b="1" i="1" dirty="0">
                <a:solidFill>
                  <a:schemeClr val="tx1"/>
                </a:solidFill>
              </a:rPr>
              <a:t>Damages are determined based on how much harm is caused and how many people witnessed the defamatory statements.</a:t>
            </a:r>
          </a:p>
          <a:p>
            <a:pPr marL="742950" lvl="1" indent="-285750">
              <a:spcBef>
                <a:spcPts val="600"/>
              </a:spcBef>
              <a:spcAft>
                <a:spcPts val="600"/>
              </a:spcAft>
            </a:pPr>
            <a:endParaRPr lang="en-CA" sz="1000" b="1" i="1" dirty="0">
              <a:solidFill>
                <a:schemeClr val="tx1"/>
              </a:solidFill>
            </a:endParaRPr>
          </a:p>
          <a:p>
            <a:pPr marL="742950" lvl="1" indent="-285750">
              <a:spcBef>
                <a:spcPts val="600"/>
              </a:spcBef>
              <a:spcAft>
                <a:spcPts val="600"/>
              </a:spcAft>
            </a:pPr>
            <a:endParaRPr lang="en-CA" sz="1000" b="1" i="1" dirty="0">
              <a:solidFill>
                <a:schemeClr val="tx1"/>
              </a:solidFill>
            </a:endParaRPr>
          </a:p>
          <a:p>
            <a:pPr marL="742950" lvl="1" indent="-285750">
              <a:spcBef>
                <a:spcPts val="600"/>
              </a:spcBef>
              <a:spcAft>
                <a:spcPts val="600"/>
              </a:spcAft>
            </a:pPr>
            <a:endParaRPr lang="fr-CA" sz="1000" b="1" i="1" dirty="0">
              <a:solidFill>
                <a:schemeClr val="tx1"/>
              </a:solidFill>
            </a:endParaRPr>
          </a:p>
          <a:p>
            <a:pPr marL="742950" lvl="1" indent="-285750">
              <a:spcBef>
                <a:spcPts val="600"/>
              </a:spcBef>
              <a:spcAft>
                <a:spcPts val="600"/>
              </a:spcAft>
            </a:pPr>
            <a:endParaRPr lang="fr-CA" sz="1000" b="1" i="1" dirty="0">
              <a:solidFill>
                <a:schemeClr val="tx1"/>
              </a:solidFill>
            </a:endParaRPr>
          </a:p>
          <a:p>
            <a:pPr marL="742950" lvl="1" indent="-285750">
              <a:spcBef>
                <a:spcPts val="600"/>
              </a:spcBef>
              <a:spcAft>
                <a:spcPts val="600"/>
              </a:spcAft>
            </a:pPr>
            <a:endParaRPr lang="fr-CA" sz="1000" b="1" i="1" dirty="0">
              <a:solidFill>
                <a:schemeClr val="tx1"/>
              </a:solidFill>
            </a:endParaRPr>
          </a:p>
          <a:p>
            <a:pPr marL="742950" lvl="1" indent="-285750">
              <a:spcBef>
                <a:spcPts val="600"/>
              </a:spcBef>
              <a:spcAft>
                <a:spcPts val="600"/>
              </a:spcAft>
            </a:pPr>
            <a:endParaRPr lang="fr-CA" sz="10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lang="fr-CA" sz="1400" b="1" i="1" dirty="0">
              <a:solidFill>
                <a:schemeClr val="tx1"/>
              </a:solidFill>
            </a:endParaRPr>
          </a:p>
          <a:p>
            <a:pPr marL="0" lvl="0" indent="0">
              <a:spcBef>
                <a:spcPts val="600"/>
              </a:spcBef>
              <a:spcAft>
                <a:spcPts val="600"/>
              </a:spcAft>
              <a:buNone/>
            </a:pPr>
            <a:endParaRPr sz="1400" b="1" i="1" dirty="0">
              <a:solidFill>
                <a:schemeClr val="tx1"/>
              </a:solidFill>
            </a:endParaRPr>
          </a:p>
        </p:txBody>
      </p:sp>
    </p:spTree>
    <p:extLst>
      <p:ext uri="{BB962C8B-B14F-4D97-AF65-F5344CB8AC3E}">
        <p14:creationId xmlns:p14="http://schemas.microsoft.com/office/powerpoint/2010/main" val="382954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Analysis (continued)</a:t>
            </a:r>
            <a:endParaRPr dirty="0"/>
          </a:p>
        </p:txBody>
      </p:sp>
      <p:sp>
        <p:nvSpPr>
          <p:cNvPr id="79" name="Google Shape;79;p16"/>
          <p:cNvSpPr txBox="1">
            <a:spLocks noGrp="1"/>
          </p:cNvSpPr>
          <p:nvPr>
            <p:ph type="body" idx="1"/>
          </p:nvPr>
        </p:nvSpPr>
        <p:spPr>
          <a:xfrm>
            <a:off x="71450" y="712925"/>
            <a:ext cx="8760900" cy="4073400"/>
          </a:xfrm>
          <a:prstGeom prst="rect">
            <a:avLst/>
          </a:prstGeom>
        </p:spPr>
        <p:txBody>
          <a:bodyPr spcFirstLastPara="1" wrap="square" lIns="91425" tIns="91425" rIns="91425" bIns="91425" anchor="t" anchorCtr="0">
            <a:noAutofit/>
          </a:bodyPr>
          <a:lstStyle/>
          <a:p>
            <a:pPr marL="0" indent="0">
              <a:spcBef>
                <a:spcPts val="600"/>
              </a:spcBef>
              <a:spcAft>
                <a:spcPts val="600"/>
              </a:spcAft>
              <a:buNone/>
            </a:pPr>
            <a:r>
              <a:rPr lang="en-CA" sz="1400" b="1" dirty="0">
                <a:solidFill>
                  <a:schemeClr val="tx1"/>
                </a:solidFill>
              </a:rPr>
              <a:t>Was the harm caused by the </a:t>
            </a:r>
            <a:r>
              <a:rPr lang="en-CA" sz="1400" b="1" dirty="0" err="1">
                <a:solidFill>
                  <a:schemeClr val="tx1"/>
                </a:solidFill>
              </a:rPr>
              <a:t>defendents</a:t>
            </a:r>
            <a:r>
              <a:rPr lang="en-CA" sz="1400" b="1" dirty="0">
                <a:solidFill>
                  <a:schemeClr val="tx1"/>
                </a:solidFill>
              </a:rPr>
              <a:t>?</a:t>
            </a:r>
          </a:p>
          <a:p>
            <a:pPr marL="171450" indent="-171450">
              <a:spcBef>
                <a:spcPts val="600"/>
              </a:spcBef>
              <a:spcAft>
                <a:spcPts val="600"/>
              </a:spcAft>
            </a:pPr>
            <a:r>
              <a:rPr lang="en-CA" sz="1400" dirty="0">
                <a:solidFill>
                  <a:schemeClr val="tx1"/>
                </a:solidFill>
              </a:rPr>
              <a:t>Defamation on the Internet is still defamation; the Internet is a powerful broadcasting tool, and those who write or broadcast on the internet must recognize the importance of the right to respect one’s dignity and reputation (</a:t>
            </a:r>
            <a:r>
              <a:rPr lang="en-CA" sz="1400" i="1" dirty="0">
                <a:solidFill>
                  <a:schemeClr val="tx1"/>
                </a:solidFill>
              </a:rPr>
              <a:t>Graf</a:t>
            </a:r>
            <a:r>
              <a:rPr lang="en-CA" sz="1400" dirty="0">
                <a:solidFill>
                  <a:schemeClr val="tx1"/>
                </a:solidFill>
              </a:rPr>
              <a:t> c. </a:t>
            </a:r>
            <a:r>
              <a:rPr lang="en-CA" sz="1400" i="1" dirty="0" err="1">
                <a:solidFill>
                  <a:schemeClr val="tx1"/>
                </a:solidFill>
              </a:rPr>
              <a:t>Duhaime</a:t>
            </a:r>
            <a:r>
              <a:rPr lang="en-CA" sz="1400" dirty="0">
                <a:solidFill>
                  <a:schemeClr val="tx1"/>
                </a:solidFill>
              </a:rPr>
              <a:t>)</a:t>
            </a:r>
          </a:p>
          <a:p>
            <a:pPr marL="171450" indent="-171450">
              <a:spcBef>
                <a:spcPts val="600"/>
              </a:spcBef>
              <a:spcAft>
                <a:spcPts val="600"/>
              </a:spcAft>
            </a:pPr>
            <a:r>
              <a:rPr lang="en-CA" sz="1400" dirty="0">
                <a:solidFill>
                  <a:schemeClr val="tx1"/>
                </a:solidFill>
              </a:rPr>
              <a:t>Where the individual author cannot be found, the website itself is considered the editor -- w</a:t>
            </a:r>
            <a:r>
              <a:rPr lang="en-US" sz="1400" dirty="0" err="1">
                <a:solidFill>
                  <a:schemeClr val="tx1"/>
                </a:solidFill>
              </a:rPr>
              <a:t>ebsite</a:t>
            </a:r>
            <a:r>
              <a:rPr lang="en-US" sz="1400" dirty="0">
                <a:solidFill>
                  <a:schemeClr val="tx1"/>
                </a:solidFill>
              </a:rPr>
              <a:t> has </a:t>
            </a:r>
            <a:r>
              <a:rPr lang="en-US" sz="1400" u="sng" dirty="0">
                <a:solidFill>
                  <a:schemeClr val="tx1"/>
                </a:solidFill>
              </a:rPr>
              <a:t>editorial control </a:t>
            </a:r>
            <a:r>
              <a:rPr lang="en-US" sz="1400" dirty="0">
                <a:solidFill>
                  <a:schemeClr val="tx1"/>
                </a:solidFill>
              </a:rPr>
              <a:t>over the content that is posted (</a:t>
            </a:r>
            <a:r>
              <a:rPr lang="en-US" sz="1400" i="1" dirty="0">
                <a:solidFill>
                  <a:schemeClr val="tx1"/>
                </a:solidFill>
              </a:rPr>
              <a:t>Stratton Oakmont Inc</a:t>
            </a:r>
            <a:r>
              <a:rPr lang="en-US" sz="1400" dirty="0">
                <a:solidFill>
                  <a:schemeClr val="tx1"/>
                </a:solidFill>
              </a:rPr>
              <a:t>. v. </a:t>
            </a:r>
            <a:r>
              <a:rPr lang="en-US" sz="1400" i="1" dirty="0">
                <a:solidFill>
                  <a:schemeClr val="tx1"/>
                </a:solidFill>
              </a:rPr>
              <a:t>Prodigy Services Co</a:t>
            </a:r>
            <a:r>
              <a:rPr lang="en-US" sz="1400" dirty="0">
                <a:solidFill>
                  <a:schemeClr val="tx1"/>
                </a:solidFill>
              </a:rPr>
              <a:t>.)</a:t>
            </a:r>
          </a:p>
          <a:p>
            <a:pPr marL="171450" indent="-171450">
              <a:spcBef>
                <a:spcPts val="600"/>
              </a:spcBef>
              <a:spcAft>
                <a:spcPts val="600"/>
              </a:spcAft>
            </a:pPr>
            <a:r>
              <a:rPr lang="en-CA" sz="1400" dirty="0" err="1">
                <a:solidFill>
                  <a:schemeClr val="tx1"/>
                </a:solidFill>
              </a:rPr>
              <a:t>Canoë</a:t>
            </a:r>
            <a:r>
              <a:rPr lang="en-CA" sz="1400" dirty="0">
                <a:solidFill>
                  <a:schemeClr val="tx1"/>
                </a:solidFill>
              </a:rPr>
              <a:t> provides access to news articles through various mediums, and has the ability to control what remains visible and what is removed (has editorial control)</a:t>
            </a:r>
          </a:p>
          <a:p>
            <a:pPr marL="171450" indent="-171450">
              <a:spcBef>
                <a:spcPts val="600"/>
              </a:spcBef>
              <a:spcAft>
                <a:spcPts val="600"/>
              </a:spcAft>
            </a:pPr>
            <a:r>
              <a:rPr lang="en-CA" sz="1400" dirty="0" err="1">
                <a:solidFill>
                  <a:schemeClr val="tx1"/>
                </a:solidFill>
              </a:rPr>
              <a:t>Canoë</a:t>
            </a:r>
            <a:r>
              <a:rPr lang="en-CA" sz="1400" dirty="0">
                <a:solidFill>
                  <a:schemeClr val="tx1"/>
                </a:solidFill>
              </a:rPr>
              <a:t> is considered to be a reputable, high traffic news source, and left the comments posted for 6 months</a:t>
            </a:r>
          </a:p>
          <a:p>
            <a:pPr marL="171450" indent="-171450">
              <a:spcBef>
                <a:spcPts val="600"/>
              </a:spcBef>
              <a:spcAft>
                <a:spcPts val="600"/>
              </a:spcAft>
            </a:pPr>
            <a:r>
              <a:rPr lang="en-CA" sz="1400" dirty="0" err="1">
                <a:solidFill>
                  <a:schemeClr val="tx1"/>
                </a:solidFill>
              </a:rPr>
              <a:t>Canoë</a:t>
            </a:r>
            <a:r>
              <a:rPr lang="en-CA" sz="1400" dirty="0">
                <a:solidFill>
                  <a:schemeClr val="tx1"/>
                </a:solidFill>
              </a:rPr>
              <a:t> found to have been </a:t>
            </a:r>
            <a:r>
              <a:rPr lang="en-CA" sz="1400" u="sng" dirty="0">
                <a:solidFill>
                  <a:schemeClr val="tx1"/>
                </a:solidFill>
              </a:rPr>
              <a:t>grossly negligent </a:t>
            </a:r>
            <a:r>
              <a:rPr lang="en-CA" sz="1400" dirty="0">
                <a:solidFill>
                  <a:schemeClr val="tx1"/>
                </a:solidFill>
              </a:rPr>
              <a:t>for not having checked for defamatory comments, despite having invited them, making it highly probably that the comments would be published and visible to others</a:t>
            </a:r>
          </a:p>
          <a:p>
            <a:pPr marL="171450" indent="-171450">
              <a:spcBef>
                <a:spcPts val="600"/>
              </a:spcBef>
              <a:spcAft>
                <a:spcPts val="600"/>
              </a:spcAft>
            </a:pPr>
            <a:endParaRPr lang="en-CA" sz="1400" b="1" i="1" dirty="0">
              <a:solidFill>
                <a:schemeClr val="tx1"/>
              </a:solidFill>
            </a:endParaRPr>
          </a:p>
          <a:p>
            <a:pPr marL="171450" indent="-171450">
              <a:spcBef>
                <a:spcPts val="600"/>
              </a:spcBef>
              <a:spcAft>
                <a:spcPts val="600"/>
              </a:spcAft>
            </a:pPr>
            <a:endParaRPr lang="en-CA" sz="1400" b="1" i="1" dirty="0">
              <a:solidFill>
                <a:schemeClr val="tx1"/>
              </a:solidFill>
            </a:endParaRPr>
          </a:p>
          <a:p>
            <a:pPr marL="171450" indent="-171450">
              <a:spcBef>
                <a:spcPts val="600"/>
              </a:spcBef>
              <a:spcAft>
                <a:spcPts val="600"/>
              </a:spcAft>
            </a:pPr>
            <a:endParaRPr lang="en-CA" sz="1400" b="1" i="1" dirty="0">
              <a:solidFill>
                <a:schemeClr val="tx1"/>
              </a:solidFill>
            </a:endParaRPr>
          </a:p>
          <a:p>
            <a:pPr marL="171450" indent="-171450">
              <a:spcBef>
                <a:spcPts val="600"/>
              </a:spcBef>
              <a:spcAft>
                <a:spcPts val="600"/>
              </a:spcAft>
            </a:pPr>
            <a:endParaRPr lang="en-CA" sz="1400" b="1" i="1" dirty="0">
              <a:solidFill>
                <a:schemeClr val="tx1"/>
              </a:solidFill>
            </a:endParaRPr>
          </a:p>
          <a:p>
            <a:pPr marL="171450" indent="-171450">
              <a:spcBef>
                <a:spcPts val="600"/>
              </a:spcBef>
              <a:spcAft>
                <a:spcPts val="600"/>
              </a:spcAft>
            </a:pPr>
            <a:endParaRPr lang="en-CA" sz="1400" b="1" i="1" dirty="0">
              <a:solidFill>
                <a:schemeClr val="tx1"/>
              </a:solidFill>
            </a:endParaRPr>
          </a:p>
          <a:p>
            <a:pPr marL="171450" indent="-171450">
              <a:spcBef>
                <a:spcPts val="600"/>
              </a:spcBef>
              <a:spcAft>
                <a:spcPts val="600"/>
              </a:spcAft>
            </a:pPr>
            <a:endParaRPr lang="en-CA" sz="1400" b="1" i="1" dirty="0">
              <a:solidFill>
                <a:schemeClr val="tx1"/>
              </a:solidFill>
            </a:endParaRPr>
          </a:p>
          <a:p>
            <a:pPr marL="285750" indent="-285750">
              <a:spcBef>
                <a:spcPts val="600"/>
              </a:spcBef>
              <a:spcAft>
                <a:spcPts val="600"/>
              </a:spcAft>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a:p>
            <a:pPr marL="0" lvl="0" indent="0">
              <a:spcBef>
                <a:spcPts val="600"/>
              </a:spcBef>
              <a:spcAft>
                <a:spcPts val="600"/>
              </a:spcAft>
              <a:buNone/>
            </a:pPr>
            <a:endParaRPr lang="en-CA" sz="1400" b="1" i="1" dirty="0">
              <a:solidFill>
                <a:schemeClr val="tx1"/>
              </a:solidFill>
            </a:endParaRPr>
          </a:p>
        </p:txBody>
      </p:sp>
    </p:spTree>
    <p:extLst>
      <p:ext uri="{BB962C8B-B14F-4D97-AF65-F5344CB8AC3E}">
        <p14:creationId xmlns:p14="http://schemas.microsoft.com/office/powerpoint/2010/main" val="4272221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dirty="0" err="1"/>
              <a:t>Analysis</a:t>
            </a:r>
            <a:r>
              <a:rPr lang="fr-CA" dirty="0"/>
              <a:t> (</a:t>
            </a:r>
            <a:r>
              <a:rPr lang="fr-CA" dirty="0" err="1"/>
              <a:t>continued</a:t>
            </a:r>
            <a:r>
              <a:rPr lang="fr-CA" dirty="0"/>
              <a:t>)</a:t>
            </a:r>
            <a:endParaRPr dirty="0"/>
          </a:p>
        </p:txBody>
      </p:sp>
      <p:sp>
        <p:nvSpPr>
          <p:cNvPr id="93" name="Google Shape;93;p18"/>
          <p:cNvSpPr txBox="1">
            <a:spLocks noGrp="1"/>
          </p:cNvSpPr>
          <p:nvPr>
            <p:ph type="body" idx="1"/>
          </p:nvPr>
        </p:nvSpPr>
        <p:spPr>
          <a:xfrm>
            <a:off x="311700" y="1152475"/>
            <a:ext cx="8520600" cy="2175000"/>
          </a:xfrm>
          <a:prstGeom prst="rect">
            <a:avLst/>
          </a:prstGeom>
        </p:spPr>
        <p:txBody>
          <a:bodyPr spcFirstLastPara="1" wrap="square" lIns="91425" tIns="91425" rIns="91425" bIns="91425" anchor="t" anchorCtr="0">
            <a:noAutofit/>
          </a:bodyPr>
          <a:lstStyle/>
          <a:p>
            <a:pPr marL="0" indent="0">
              <a:buNone/>
            </a:pPr>
            <a:r>
              <a:rPr lang="en-CA" dirty="0">
                <a:solidFill>
                  <a:schemeClr val="tx1"/>
                </a:solidFill>
              </a:rPr>
              <a:t>Damages should be significant enough to compensate Ms. Corriveau for the harm and suffering caused, and to ensure </a:t>
            </a:r>
            <a:r>
              <a:rPr lang="en-CA" dirty="0" err="1">
                <a:solidFill>
                  <a:schemeClr val="tx1"/>
                </a:solidFill>
              </a:rPr>
              <a:t>Canoë</a:t>
            </a:r>
            <a:r>
              <a:rPr lang="en-CA" dirty="0">
                <a:solidFill>
                  <a:schemeClr val="tx1"/>
                </a:solidFill>
              </a:rPr>
              <a:t> takes steps to avoid this situation from reoccurring</a:t>
            </a:r>
          </a:p>
          <a:p>
            <a:pPr marL="285750" indent="-285750"/>
            <a:r>
              <a:rPr lang="en-CA" dirty="0" err="1">
                <a:solidFill>
                  <a:schemeClr val="tx1"/>
                </a:solidFill>
              </a:rPr>
              <a:t>Canoë</a:t>
            </a:r>
            <a:r>
              <a:rPr lang="en-CA" dirty="0">
                <a:solidFill>
                  <a:schemeClr val="tx1"/>
                </a:solidFill>
              </a:rPr>
              <a:t> ordered to pay $50,000 in damages + $50,000 punitive damages</a:t>
            </a:r>
          </a:p>
          <a:p>
            <a:pPr marL="285750" indent="-285750"/>
            <a:r>
              <a:rPr lang="en-CA" dirty="0">
                <a:solidFill>
                  <a:schemeClr val="tx1"/>
                </a:solidFill>
              </a:rPr>
              <a:t>+ $7,000 in court costs</a:t>
            </a:r>
          </a:p>
          <a:p>
            <a:pPr marL="0" indent="0">
              <a:buNone/>
            </a:pPr>
            <a:endParaRPr lang="en-CA" b="1" i="1" dirty="0">
              <a:solidFill>
                <a:schemeClr val="tx1"/>
              </a:solidFill>
            </a:endParaRPr>
          </a:p>
          <a:p>
            <a:pPr marL="0" indent="0">
              <a:buNone/>
            </a:pPr>
            <a:endParaRPr lang="en-CA" b="1" i="1" dirty="0">
              <a:solidFill>
                <a:schemeClr val="tx1"/>
              </a:solidFill>
            </a:endParaRPr>
          </a:p>
          <a:p>
            <a:pPr marL="0" lvl="0" indent="0" algn="l" rtl="0">
              <a:spcBef>
                <a:spcPts val="0"/>
              </a:spcBef>
              <a:spcAft>
                <a:spcPts val="0"/>
              </a:spcAft>
              <a:buNone/>
            </a:pPr>
            <a:endParaRP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7100-1E09-429A-BC30-63E79CB0EAFD}"/>
              </a:ext>
            </a:extLst>
          </p:cNvPr>
          <p:cNvSpPr>
            <a:spLocks noGrp="1"/>
          </p:cNvSpPr>
          <p:nvPr>
            <p:ph type="title"/>
          </p:nvPr>
        </p:nvSpPr>
        <p:spPr/>
        <p:txBody>
          <a:bodyPr/>
          <a:lstStyle/>
          <a:p>
            <a:r>
              <a:rPr lang="fr-CA" dirty="0"/>
              <a:t>Key </a:t>
            </a:r>
            <a:r>
              <a:rPr lang="en-CA" dirty="0"/>
              <a:t>takeaway</a:t>
            </a:r>
            <a:br>
              <a:rPr lang="fr-CA" dirty="0"/>
            </a:br>
            <a:endParaRPr lang="en-CA" dirty="0"/>
          </a:p>
        </p:txBody>
      </p:sp>
      <p:sp>
        <p:nvSpPr>
          <p:cNvPr id="3" name="Text Placeholder 2">
            <a:extLst>
              <a:ext uri="{FF2B5EF4-FFF2-40B4-BE49-F238E27FC236}">
                <a16:creationId xmlns:a16="http://schemas.microsoft.com/office/drawing/2014/main" id="{2AC49A28-F49F-4F84-81C5-E6148517CE16}"/>
              </a:ext>
            </a:extLst>
          </p:cNvPr>
          <p:cNvSpPr>
            <a:spLocks noGrp="1"/>
          </p:cNvSpPr>
          <p:nvPr>
            <p:ph type="body" idx="1"/>
          </p:nvPr>
        </p:nvSpPr>
        <p:spPr/>
        <p:txBody>
          <a:bodyPr/>
          <a:lstStyle/>
          <a:p>
            <a:r>
              <a:rPr lang="en-CA" dirty="0"/>
              <a:t>News websites have editorial control over content posted and can be sued for negligence for the failure to prevent defamatory comments posted by third parties</a:t>
            </a:r>
          </a:p>
          <a:p>
            <a:endParaRPr lang="en-CA" dirty="0"/>
          </a:p>
          <a:p>
            <a:r>
              <a:rPr lang="en-CA" dirty="0"/>
              <a:t>+ Bonus takeaway for law students: </a:t>
            </a:r>
          </a:p>
          <a:p>
            <a:pPr marL="114300" indent="0">
              <a:buNone/>
            </a:pPr>
            <a:r>
              <a:rPr lang="en-CA" dirty="0"/>
              <a:t>	</a:t>
            </a:r>
          </a:p>
          <a:p>
            <a:pPr marL="114300" indent="0">
              <a:buNone/>
            </a:pPr>
            <a:r>
              <a:rPr lang="en-US" dirty="0"/>
              <a:t>[Translation] </a:t>
            </a:r>
            <a:r>
              <a:rPr lang="en-CA" dirty="0"/>
              <a:t>“a lawyer’s career is built around their reputation and professional integrity. […] no other profession requires a higher degree of </a:t>
            </a:r>
            <a:r>
              <a:rPr lang="fr-CA" dirty="0" err="1"/>
              <a:t>honesty</a:t>
            </a:r>
            <a:r>
              <a:rPr lang="fr-CA" dirty="0"/>
              <a:t> and </a:t>
            </a:r>
            <a:r>
              <a:rPr lang="fr-CA" dirty="0" err="1"/>
              <a:t>integrity</a:t>
            </a:r>
            <a:r>
              <a:rPr lang="fr-CA" dirty="0"/>
              <a:t>.</a:t>
            </a:r>
            <a:r>
              <a:rPr lang="en-CA" dirty="0"/>
              <a:t>”</a:t>
            </a:r>
          </a:p>
          <a:p>
            <a:endParaRPr lang="en-CA" dirty="0"/>
          </a:p>
        </p:txBody>
      </p:sp>
    </p:spTree>
    <p:extLst>
      <p:ext uri="{BB962C8B-B14F-4D97-AF65-F5344CB8AC3E}">
        <p14:creationId xmlns:p14="http://schemas.microsoft.com/office/powerpoint/2010/main" val="3323747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0A75-BDB7-408A-8DEC-68238B39BB8D}"/>
              </a:ext>
            </a:extLst>
          </p:cNvPr>
          <p:cNvSpPr>
            <a:spLocks noGrp="1"/>
          </p:cNvSpPr>
          <p:nvPr>
            <p:ph type="title"/>
          </p:nvPr>
        </p:nvSpPr>
        <p:spPr/>
        <p:txBody>
          <a:bodyPr/>
          <a:lstStyle/>
          <a:p>
            <a:r>
              <a:rPr lang="fr-CA" dirty="0" err="1"/>
              <a:t>Thank</a:t>
            </a:r>
            <a:r>
              <a:rPr lang="fr-CA" dirty="0"/>
              <a:t> </a:t>
            </a:r>
            <a:r>
              <a:rPr lang="fr-CA" dirty="0" err="1"/>
              <a:t>you</a:t>
            </a:r>
            <a:r>
              <a:rPr lang="fr-CA" dirty="0"/>
              <a:t>!</a:t>
            </a:r>
            <a:endParaRPr lang="en-CA" dirty="0"/>
          </a:p>
        </p:txBody>
      </p:sp>
      <p:sp>
        <p:nvSpPr>
          <p:cNvPr id="3" name="Text Placeholder 2">
            <a:extLst>
              <a:ext uri="{FF2B5EF4-FFF2-40B4-BE49-F238E27FC236}">
                <a16:creationId xmlns:a16="http://schemas.microsoft.com/office/drawing/2014/main" id="{208D9C59-2C30-4B89-96BE-4ADF314F49E3}"/>
              </a:ext>
            </a:extLst>
          </p:cNvPr>
          <p:cNvSpPr>
            <a:spLocks noGrp="1"/>
          </p:cNvSpPr>
          <p:nvPr>
            <p:ph type="body" idx="1"/>
          </p:nvPr>
        </p:nvSpPr>
        <p:spPr>
          <a:xfrm>
            <a:off x="311699" y="1513625"/>
            <a:ext cx="4875024" cy="3416400"/>
          </a:xfrm>
        </p:spPr>
        <p:txBody>
          <a:bodyPr/>
          <a:lstStyle/>
          <a:p>
            <a:endParaRPr lang="fr-CA" dirty="0"/>
          </a:p>
          <a:p>
            <a:pPr marL="114300" indent="0">
              <a:buNone/>
            </a:pPr>
            <a:endParaRPr lang="en-CA" dirty="0"/>
          </a:p>
          <a:p>
            <a:pPr marL="114300" indent="0">
              <a:buNone/>
            </a:pPr>
            <a:endParaRPr lang="en-CA" dirty="0"/>
          </a:p>
          <a:p>
            <a:pPr marL="114300" indent="0">
              <a:buNone/>
            </a:pPr>
            <a:endParaRPr lang="en-CA" dirty="0"/>
          </a:p>
          <a:p>
            <a:pPr marL="114300" indent="0">
              <a:buNone/>
            </a:pPr>
            <a:endParaRPr lang="en-CA" dirty="0"/>
          </a:p>
          <a:p>
            <a:pPr marL="114300" indent="0">
              <a:buNone/>
            </a:pPr>
            <a:endParaRPr lang="en-CA" dirty="0"/>
          </a:p>
          <a:p>
            <a:pPr marL="114300" indent="0">
              <a:buNone/>
            </a:pPr>
            <a:endParaRPr lang="en-CA" dirty="0"/>
          </a:p>
          <a:p>
            <a:pPr marL="114300" indent="0">
              <a:buNone/>
            </a:pPr>
            <a:r>
              <a:rPr lang="en-CA" i="1" dirty="0"/>
              <a:t>Also Peanut says hi and thanks for keeping her human busy while she steals socks </a:t>
            </a:r>
          </a:p>
        </p:txBody>
      </p:sp>
      <p:pic>
        <p:nvPicPr>
          <p:cNvPr id="3074" name="Picture 2">
            <a:extLst>
              <a:ext uri="{FF2B5EF4-FFF2-40B4-BE49-F238E27FC236}">
                <a16:creationId xmlns:a16="http://schemas.microsoft.com/office/drawing/2014/main" id="{5B365EE7-F588-430C-AB28-CF1B31749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0"/>
            <a:ext cx="3857625"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23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3" name="Google Shape;63;p14"/>
          <p:cNvSpPr txBox="1">
            <a:spLocks noGrp="1"/>
          </p:cNvSpPr>
          <p:nvPr>
            <p:ph type="body" idx="2"/>
          </p:nvPr>
        </p:nvSpPr>
        <p:spPr>
          <a:xfrm>
            <a:off x="380760" y="792916"/>
            <a:ext cx="4045200" cy="41508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lang="en-US" sz="1400" dirty="0"/>
          </a:p>
          <a:p>
            <a:pPr marL="0" lvl="0" indent="0" algn="l" rtl="0">
              <a:spcBef>
                <a:spcPts val="0"/>
              </a:spcBef>
              <a:spcAft>
                <a:spcPts val="1600"/>
              </a:spcAft>
              <a:buNone/>
            </a:pPr>
            <a:r>
              <a:rPr lang="en-US" sz="1400" dirty="0"/>
              <a:t>In 2007, Suzanne Corriveau represented an accused who had been charged with sexually assaulting an 8-year-old child. Ms. Corriveau was heavily criticized by a Quebec judge for her cross examination of the victim, deemed too “severe”. </a:t>
            </a:r>
          </a:p>
          <a:p>
            <a:pPr marL="0" lvl="0" indent="0" algn="l" rtl="0">
              <a:spcBef>
                <a:spcPts val="0"/>
              </a:spcBef>
              <a:spcAft>
                <a:spcPts val="1600"/>
              </a:spcAft>
              <a:buNone/>
            </a:pPr>
            <a:r>
              <a:rPr lang="en-US" sz="1400" dirty="0"/>
              <a:t>The judgement and the judge’s comments were widely reported on by the media across many news outlets in April 2007. </a:t>
            </a:r>
          </a:p>
          <a:p>
            <a:pPr marL="0" lvl="0" indent="0">
              <a:spcAft>
                <a:spcPts val="1600"/>
              </a:spcAft>
              <a:buNone/>
            </a:pPr>
            <a:r>
              <a:rPr lang="en-US" sz="1400" dirty="0"/>
              <a:t>Among these news reports, Richard Martineau published a commentary on a blog, “Franc-</a:t>
            </a:r>
            <a:r>
              <a:rPr lang="en-US" sz="1400" dirty="0" err="1"/>
              <a:t>parler</a:t>
            </a:r>
            <a:r>
              <a:rPr lang="en-US" sz="1400" dirty="0"/>
              <a:t>” with a short leading question-style format, with the goal of generating discussion. </a:t>
            </a:r>
          </a:p>
          <a:p>
            <a:pPr marL="0" lvl="0" indent="0">
              <a:spcAft>
                <a:spcPts val="1600"/>
              </a:spcAft>
              <a:buNone/>
            </a:pPr>
            <a:endParaRPr lang="en-US" sz="1200" dirty="0"/>
          </a:p>
        </p:txBody>
      </p:sp>
      <p:sp>
        <p:nvSpPr>
          <p:cNvPr id="61" name="Google Shape;61;p14"/>
          <p:cNvSpPr txBox="1">
            <a:spLocks noGrp="1"/>
          </p:cNvSpPr>
          <p:nvPr>
            <p:ph type="title"/>
          </p:nvPr>
        </p:nvSpPr>
        <p:spPr>
          <a:xfrm>
            <a:off x="254897" y="231984"/>
            <a:ext cx="4045200" cy="71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Facts</a:t>
            </a:r>
            <a:endParaRPr dirty="0"/>
          </a:p>
        </p:txBody>
      </p:sp>
      <p:sp>
        <p:nvSpPr>
          <p:cNvPr id="7" name="Google Shape;63;p14">
            <a:extLst>
              <a:ext uri="{FF2B5EF4-FFF2-40B4-BE49-F238E27FC236}">
                <a16:creationId xmlns:a16="http://schemas.microsoft.com/office/drawing/2014/main" id="{C0E1C7B1-4792-4030-AA29-D99F17D2A145}"/>
              </a:ext>
            </a:extLst>
          </p:cNvPr>
          <p:cNvSpPr txBox="1">
            <a:spLocks/>
          </p:cNvSpPr>
          <p:nvPr/>
        </p:nvSpPr>
        <p:spPr>
          <a:xfrm>
            <a:off x="4843903" y="231984"/>
            <a:ext cx="4045200" cy="4150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spcAft>
                <a:spcPts val="1600"/>
              </a:spcAft>
              <a:buNone/>
            </a:pPr>
            <a:r>
              <a:rPr lang="en-US" sz="1400" dirty="0"/>
              <a:t>In response to the blog article, readers posted negative comments about Ms. Corriveau, ranging from perceived corruption in the court system to threats. </a:t>
            </a:r>
          </a:p>
          <a:p>
            <a:pPr marL="0" indent="0">
              <a:spcAft>
                <a:spcPts val="1600"/>
              </a:spcAft>
              <a:buNone/>
            </a:pPr>
            <a:r>
              <a:rPr lang="en-US" sz="1400" dirty="0"/>
              <a:t>In September 2007, Ms. Corriveau found out about the comments through a judge she knew well.</a:t>
            </a:r>
          </a:p>
          <a:p>
            <a:pPr marL="0" indent="0">
              <a:spcAft>
                <a:spcPts val="1600"/>
              </a:spcAft>
              <a:buNone/>
            </a:pPr>
            <a:r>
              <a:rPr lang="en-US" sz="1400" dirty="0"/>
              <a:t>Ms Corriveau sued Canoë.ca for moral damages, punitive damages and court fees.</a:t>
            </a:r>
          </a:p>
        </p:txBody>
      </p:sp>
      <p:pic>
        <p:nvPicPr>
          <p:cNvPr id="3" name="Picture 2">
            <a:hlinkClick r:id="rId3"/>
            <a:extLst>
              <a:ext uri="{FF2B5EF4-FFF2-40B4-BE49-F238E27FC236}">
                <a16:creationId xmlns:a16="http://schemas.microsoft.com/office/drawing/2014/main" id="{EA212FD9-759E-43CA-89A1-4FE03FC687F5}"/>
              </a:ext>
            </a:extLst>
          </p:cNvPr>
          <p:cNvPicPr>
            <a:picLocks noChangeAspect="1"/>
          </p:cNvPicPr>
          <p:nvPr/>
        </p:nvPicPr>
        <p:blipFill>
          <a:blip r:embed="rId4"/>
          <a:stretch>
            <a:fillRect/>
          </a:stretch>
        </p:blipFill>
        <p:spPr>
          <a:xfrm>
            <a:off x="4969766" y="3693993"/>
            <a:ext cx="3811527" cy="7694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1" end="1"/>
                                            </p:txEl>
                                          </p:spTgt>
                                        </p:tgtEl>
                                        <p:attrNameLst>
                                          <p:attrName>style.visibility</p:attrName>
                                        </p:attrNameLst>
                                      </p:cBhvr>
                                      <p:to>
                                        <p:strVal val="visible"/>
                                      </p:to>
                                    </p:set>
                                    <p:animEffect transition="in" filter="fade">
                                      <p:cBhvr>
                                        <p:cTn id="7" dur="1000"/>
                                        <p:tgtEl>
                                          <p:spTgt spid="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2" end="2"/>
                                            </p:txEl>
                                          </p:spTgt>
                                        </p:tgtEl>
                                        <p:attrNameLst>
                                          <p:attrName>style.visibility</p:attrName>
                                        </p:attrNameLst>
                                      </p:cBhvr>
                                      <p:to>
                                        <p:strVal val="visible"/>
                                      </p:to>
                                    </p:set>
                                    <p:animEffect transition="in" filter="fade">
                                      <p:cBhvr>
                                        <p:cTn id="12" dur="1000"/>
                                        <p:tgtEl>
                                          <p:spTgt spid="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3" end="3"/>
                                            </p:txEl>
                                          </p:spTgt>
                                        </p:tgtEl>
                                        <p:attrNameLst>
                                          <p:attrName>style.visibility</p:attrName>
                                        </p:attrNameLst>
                                      </p:cBhvr>
                                      <p:to>
                                        <p:strVal val="visible"/>
                                      </p:to>
                                    </p:set>
                                    <p:animEffect transition="in" filter="fade">
                                      <p:cBhvr>
                                        <p:cTn id="17" dur="1000"/>
                                        <p:tgtEl>
                                          <p:spTgt spid="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06713"/>
            <a:ext cx="8520600" cy="572700"/>
          </a:xfrm>
          <a:prstGeom prst="rect">
            <a:avLst/>
          </a:prstGeom>
        </p:spPr>
        <p:txBody>
          <a:bodyPr spcFirstLastPara="1" wrap="square" lIns="91425" tIns="91425" rIns="91425" bIns="91425" anchor="t" anchorCtr="0">
            <a:noAutofit/>
          </a:bodyPr>
          <a:lstStyle/>
          <a:p>
            <a:r>
              <a:rPr lang="en-US" dirty="0"/>
              <a:t>Comments like….</a:t>
            </a:r>
            <a:br>
              <a:rPr lang="en-US" dirty="0"/>
            </a:br>
            <a:endParaRPr dirty="0"/>
          </a:p>
        </p:txBody>
      </p:sp>
      <p:sp>
        <p:nvSpPr>
          <p:cNvPr id="71" name="Google Shape;71;p15"/>
          <p:cNvSpPr txBox="1">
            <a:spLocks noGrp="1"/>
          </p:cNvSpPr>
          <p:nvPr>
            <p:ph type="body" idx="1"/>
          </p:nvPr>
        </p:nvSpPr>
        <p:spPr>
          <a:xfrm>
            <a:off x="183000" y="981478"/>
            <a:ext cx="8649300" cy="3416400"/>
          </a:xfrm>
          <a:prstGeom prst="rect">
            <a:avLst/>
          </a:prstGeom>
        </p:spPr>
        <p:txBody>
          <a:bodyPr spcFirstLastPara="1" wrap="square" lIns="91425" tIns="91425" rIns="91425" bIns="91425" anchor="t" anchorCtr="0">
            <a:noAutofit/>
          </a:bodyPr>
          <a:lstStyle/>
          <a:p>
            <a:pPr marL="0" indent="0">
              <a:spcAft>
                <a:spcPts val="1600"/>
              </a:spcAft>
              <a:buNone/>
            </a:pPr>
            <a:r>
              <a:rPr lang="en-US" dirty="0"/>
              <a:t>[Translation] </a:t>
            </a:r>
          </a:p>
          <a:p>
            <a:pPr marL="0" indent="0">
              <a:spcAft>
                <a:spcPts val="1600"/>
              </a:spcAft>
              <a:buNone/>
            </a:pPr>
            <a:r>
              <a:rPr lang="en-US" dirty="0"/>
              <a:t>“I feel like punching her in the face!!!!” She’s an idiot, that one… if this “lady” missed a step, I wouldn’t be upset.”</a:t>
            </a:r>
          </a:p>
          <a:p>
            <a:pPr marL="0" indent="0">
              <a:spcAft>
                <a:spcPts val="1600"/>
              </a:spcAft>
              <a:buNone/>
            </a:pPr>
            <a:r>
              <a:rPr lang="en-US" dirty="0"/>
              <a:t>“[…] </a:t>
            </a:r>
            <a:r>
              <a:rPr lang="fr-FR" dirty="0"/>
              <a:t>Me Suzanne Corriveau, </a:t>
            </a:r>
            <a:r>
              <a:rPr lang="fr-FR" dirty="0" err="1"/>
              <a:t>well-known</a:t>
            </a:r>
            <a:r>
              <a:rPr lang="fr-FR" dirty="0"/>
              <a:t> in Québec for </a:t>
            </a:r>
            <a:r>
              <a:rPr lang="fr-FR" dirty="0" err="1"/>
              <a:t>winning</a:t>
            </a:r>
            <a:r>
              <a:rPr lang="fr-FR" dirty="0"/>
              <a:t> </a:t>
            </a:r>
            <a:r>
              <a:rPr lang="fr-FR" dirty="0" err="1"/>
              <a:t>every</a:t>
            </a:r>
            <a:r>
              <a:rPr lang="fr-FR" dirty="0"/>
              <a:t> time </a:t>
            </a:r>
            <a:r>
              <a:rPr lang="fr-FR" dirty="0" err="1"/>
              <a:t>since</a:t>
            </a:r>
            <a:r>
              <a:rPr lang="fr-FR" dirty="0"/>
              <a:t> </a:t>
            </a:r>
            <a:r>
              <a:rPr lang="fr-FR" dirty="0" err="1"/>
              <a:t>she</a:t>
            </a:r>
            <a:r>
              <a:rPr lang="fr-FR" dirty="0"/>
              <a:t> </a:t>
            </a:r>
            <a:r>
              <a:rPr lang="fr-FR" dirty="0" err="1"/>
              <a:t>provides</a:t>
            </a:r>
            <a:r>
              <a:rPr lang="fr-FR" dirty="0"/>
              <a:t> certain Superior Court </a:t>
            </a:r>
            <a:r>
              <a:rPr lang="fr-FR" dirty="0" err="1"/>
              <a:t>judges</a:t>
            </a:r>
            <a:r>
              <a:rPr lang="fr-FR" dirty="0"/>
              <a:t> with </a:t>
            </a:r>
            <a:r>
              <a:rPr lang="fr-FR" dirty="0" err="1"/>
              <a:t>young</a:t>
            </a:r>
            <a:r>
              <a:rPr lang="fr-FR" dirty="0"/>
              <a:t> </a:t>
            </a:r>
            <a:r>
              <a:rPr lang="fr-FR" dirty="0" err="1"/>
              <a:t>prostitutes</a:t>
            </a:r>
            <a:r>
              <a:rPr lang="fr-FR" dirty="0"/>
              <a:t>.</a:t>
            </a:r>
            <a:r>
              <a:rPr lang="en-US" dirty="0"/>
              <a:t>”</a:t>
            </a:r>
          </a:p>
          <a:p>
            <a:pPr marL="0" indent="0">
              <a:spcAft>
                <a:spcPts val="1600"/>
              </a:spcAft>
              <a:buNone/>
            </a:pPr>
            <a:r>
              <a:rPr lang="en-US" dirty="0"/>
              <a:t>“</a:t>
            </a:r>
            <a:r>
              <a:rPr lang="fr-FR" dirty="0" err="1"/>
              <a:t>Suzan</a:t>
            </a:r>
            <a:r>
              <a:rPr lang="fr-FR" dirty="0"/>
              <a:t> Corriveau </a:t>
            </a:r>
            <a:r>
              <a:rPr lang="fr-FR" dirty="0" err="1"/>
              <a:t>is</a:t>
            </a:r>
            <a:r>
              <a:rPr lang="fr-FR" dirty="0"/>
              <a:t> the </a:t>
            </a:r>
            <a:r>
              <a:rPr lang="fr-FR" dirty="0" err="1"/>
              <a:t>daughter</a:t>
            </a:r>
            <a:r>
              <a:rPr lang="fr-FR" dirty="0"/>
              <a:t> of Lawrence Corriveau, the </a:t>
            </a:r>
            <a:r>
              <a:rPr lang="fr-FR" dirty="0" err="1"/>
              <a:t>lawyer</a:t>
            </a:r>
            <a:r>
              <a:rPr lang="fr-FR" dirty="0"/>
              <a:t> of a </a:t>
            </a:r>
            <a:r>
              <a:rPr lang="fr-FR" dirty="0" err="1"/>
              <a:t>notorious</a:t>
            </a:r>
            <a:r>
              <a:rPr lang="fr-FR" dirty="0"/>
              <a:t> client </a:t>
            </a:r>
            <a:r>
              <a:rPr lang="fr-FR" dirty="0" err="1"/>
              <a:t>who</a:t>
            </a:r>
            <a:r>
              <a:rPr lang="fr-FR" dirty="0"/>
              <a:t> </a:t>
            </a:r>
            <a:r>
              <a:rPr lang="fr-FR" dirty="0" err="1"/>
              <a:t>avoided</a:t>
            </a:r>
            <a:r>
              <a:rPr lang="fr-FR" dirty="0"/>
              <a:t> accusations </a:t>
            </a:r>
            <a:r>
              <a:rPr lang="fr-FR" dirty="0" err="1"/>
              <a:t>because</a:t>
            </a:r>
            <a:r>
              <a:rPr lang="fr-FR" dirty="0"/>
              <a:t> of </a:t>
            </a:r>
            <a:r>
              <a:rPr lang="fr-FR" dirty="0" err="1"/>
              <a:t>his</a:t>
            </a:r>
            <a:r>
              <a:rPr lang="fr-FR" dirty="0"/>
              <a:t> </a:t>
            </a:r>
            <a:r>
              <a:rPr lang="fr-FR" dirty="0" err="1"/>
              <a:t>death</a:t>
            </a:r>
            <a:r>
              <a:rPr lang="fr-FR" dirty="0"/>
              <a:t>. </a:t>
            </a:r>
            <a:r>
              <a:rPr lang="fr-FR" dirty="0" err="1"/>
              <a:t>Suzan’s</a:t>
            </a:r>
            <a:r>
              <a:rPr lang="fr-FR" dirty="0"/>
              <a:t> </a:t>
            </a:r>
            <a:r>
              <a:rPr lang="fr-FR" dirty="0" err="1"/>
              <a:t>brother</a:t>
            </a:r>
            <a:r>
              <a:rPr lang="fr-FR" dirty="0"/>
              <a:t> Richard, </a:t>
            </a:r>
            <a:r>
              <a:rPr lang="fr-FR" dirty="0" err="1"/>
              <a:t>also</a:t>
            </a:r>
            <a:r>
              <a:rPr lang="fr-FR" dirty="0"/>
              <a:t> a </a:t>
            </a:r>
            <a:r>
              <a:rPr lang="fr-FR" dirty="0" err="1"/>
              <a:t>lawyer</a:t>
            </a:r>
            <a:r>
              <a:rPr lang="fr-FR" dirty="0"/>
              <a:t>, </a:t>
            </a:r>
            <a:r>
              <a:rPr lang="fr-FR" dirty="0" err="1"/>
              <a:t>spent</a:t>
            </a:r>
            <a:r>
              <a:rPr lang="fr-FR" dirty="0"/>
              <a:t> </a:t>
            </a:r>
            <a:r>
              <a:rPr lang="fr-FR" dirty="0" err="1"/>
              <a:t>some</a:t>
            </a:r>
            <a:r>
              <a:rPr lang="fr-FR" dirty="0"/>
              <a:t> time in prison for </a:t>
            </a:r>
            <a:r>
              <a:rPr lang="fr-FR" dirty="0" err="1"/>
              <a:t>various</a:t>
            </a:r>
            <a:r>
              <a:rPr lang="fr-FR" dirty="0"/>
              <a:t> </a:t>
            </a:r>
            <a:r>
              <a:rPr lang="fr-FR" dirty="0" err="1"/>
              <a:t>offences</a:t>
            </a:r>
            <a:r>
              <a:rPr lang="fr-FR" dirty="0"/>
              <a:t> </a:t>
            </a:r>
            <a:r>
              <a:rPr lang="fr-FR" dirty="0" err="1"/>
              <a:t>involving</a:t>
            </a:r>
            <a:r>
              <a:rPr lang="fr-FR" dirty="0"/>
              <a:t> </a:t>
            </a:r>
            <a:r>
              <a:rPr lang="fr-FR" dirty="0" err="1"/>
              <a:t>fraud</a:t>
            </a:r>
            <a:r>
              <a:rPr lang="fr-FR" dirty="0"/>
              <a:t>.</a:t>
            </a:r>
            <a:r>
              <a:rPr lang="en-US" dirty="0"/>
              <a:t>”</a:t>
            </a:r>
          </a:p>
          <a:p>
            <a:pPr marL="0" indent="0">
              <a:spcAft>
                <a:spcPts val="1600"/>
              </a:spcAft>
              <a:buNone/>
            </a:pPr>
            <a:r>
              <a:rPr lang="en-US" dirty="0"/>
              <a:t>+ more derogatory comments, generally treating her like an “idiot” (“belle tarte”).</a:t>
            </a:r>
          </a:p>
          <a:p>
            <a:pPr marL="0" lvl="0" indent="0" algn="l" rtl="0">
              <a:spcBef>
                <a:spcPts val="0"/>
              </a:spcBef>
              <a:spcAft>
                <a:spcPts val="0"/>
              </a:spcAft>
              <a:buNone/>
            </a:pPr>
            <a:endParaRPr b="1" dirty="0"/>
          </a:p>
        </p:txBody>
      </p:sp>
      <p:sp>
        <p:nvSpPr>
          <p:cNvPr id="6" name="TextBox 5">
            <a:extLst>
              <a:ext uri="{FF2B5EF4-FFF2-40B4-BE49-F238E27FC236}">
                <a16:creationId xmlns:a16="http://schemas.microsoft.com/office/drawing/2014/main" id="{107ED170-1CD5-43CC-8360-694F6E5C7B62}"/>
              </a:ext>
            </a:extLst>
          </p:cNvPr>
          <p:cNvSpPr txBox="1"/>
          <p:nvPr/>
        </p:nvSpPr>
        <p:spPr>
          <a:xfrm>
            <a:off x="380760" y="4757523"/>
            <a:ext cx="6949808" cy="276999"/>
          </a:xfrm>
          <a:prstGeom prst="rect">
            <a:avLst/>
          </a:prstGeom>
          <a:noFill/>
        </p:spPr>
        <p:txBody>
          <a:bodyPr wrap="square" rtlCol="0">
            <a:spAutoFit/>
          </a:bodyPr>
          <a:lstStyle/>
          <a:p>
            <a:r>
              <a:rPr lang="fr-FR" sz="1200" dirty="0">
                <a:solidFill>
                  <a:schemeClr val="tx1"/>
                </a:solidFill>
                <a:hlinkClick r:id="rId3"/>
              </a:rPr>
              <a:t>Corriveau c. </a:t>
            </a:r>
            <a:r>
              <a:rPr lang="fr-FR" sz="1200" dirty="0" err="1">
                <a:solidFill>
                  <a:schemeClr val="tx1"/>
                </a:solidFill>
                <a:hlinkClick r:id="rId3"/>
              </a:rPr>
              <a:t>Canoe</a:t>
            </a:r>
            <a:r>
              <a:rPr lang="fr-FR" sz="1200" dirty="0">
                <a:solidFill>
                  <a:schemeClr val="tx1"/>
                </a:solidFill>
                <a:hlinkClick r:id="rId3"/>
              </a:rPr>
              <a:t> </a:t>
            </a:r>
            <a:r>
              <a:rPr lang="fr-FR" sz="1200" dirty="0" err="1">
                <a:solidFill>
                  <a:schemeClr val="tx1"/>
                </a:solidFill>
                <a:hlinkClick r:id="rId3"/>
              </a:rPr>
              <a:t>inc.</a:t>
            </a:r>
            <a:r>
              <a:rPr lang="fr-FR" sz="1200" dirty="0">
                <a:solidFill>
                  <a:schemeClr val="tx1"/>
                </a:solidFill>
                <a:hlinkClick r:id="rId3"/>
              </a:rPr>
              <a:t>, 2010 QCCS 3396 (CanLII), pp 9-17, 19</a:t>
            </a:r>
            <a:endParaRPr lang="fr-FR" sz="1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fade">
                                      <p:cBhvr>
                                        <p:cTn id="7" dur="1000"/>
                                        <p:tgtEl>
                                          <p:spTgt spid="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
                                            <p:txEl>
                                              <p:pRg st="1" end="1"/>
                                            </p:txEl>
                                          </p:spTgt>
                                        </p:tgtEl>
                                        <p:attrNameLst>
                                          <p:attrName>style.visibility</p:attrName>
                                        </p:attrNameLst>
                                      </p:cBhvr>
                                      <p:to>
                                        <p:strVal val="visible"/>
                                      </p:to>
                                    </p:set>
                                    <p:animEffect transition="in" filter="fade">
                                      <p:cBhvr>
                                        <p:cTn id="12" dur="1000"/>
                                        <p:tgtEl>
                                          <p:spTgt spid="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xEl>
                                              <p:pRg st="2" end="2"/>
                                            </p:txEl>
                                          </p:spTgt>
                                        </p:tgtEl>
                                        <p:attrNameLst>
                                          <p:attrName>style.visibility</p:attrName>
                                        </p:attrNameLst>
                                      </p:cBhvr>
                                      <p:to>
                                        <p:strVal val="visible"/>
                                      </p:to>
                                    </p:set>
                                    <p:animEffect transition="in" filter="fade">
                                      <p:cBhvr>
                                        <p:cTn id="17" dur="1000"/>
                                        <p:tgtEl>
                                          <p:spTgt spid="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
                                            <p:txEl>
                                              <p:pRg st="3" end="3"/>
                                            </p:txEl>
                                          </p:spTgt>
                                        </p:tgtEl>
                                        <p:attrNameLst>
                                          <p:attrName>style.visibility</p:attrName>
                                        </p:attrNameLst>
                                      </p:cBhvr>
                                      <p:to>
                                        <p:strVal val="visible"/>
                                      </p:to>
                                    </p:set>
                                    <p:animEffect transition="in" filter="fade">
                                      <p:cBhvr>
                                        <p:cTn id="22" dur="1000"/>
                                        <p:tgtEl>
                                          <p:spTgt spid="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
                                            <p:txEl>
                                              <p:pRg st="4" end="4"/>
                                            </p:txEl>
                                          </p:spTgt>
                                        </p:tgtEl>
                                        <p:attrNameLst>
                                          <p:attrName>style.visibility</p:attrName>
                                        </p:attrNameLst>
                                      </p:cBhvr>
                                      <p:to>
                                        <p:strVal val="visible"/>
                                      </p:to>
                                    </p:set>
                                    <p:animEffect transition="in" filter="fade">
                                      <p:cBhvr>
                                        <p:cTn id="27" dur="1000"/>
                                        <p:tgtEl>
                                          <p:spTgt spid="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3" name="Google Shape;63;p14"/>
          <p:cNvSpPr txBox="1">
            <a:spLocks noGrp="1"/>
          </p:cNvSpPr>
          <p:nvPr>
            <p:ph type="body" idx="2"/>
          </p:nvPr>
        </p:nvSpPr>
        <p:spPr>
          <a:xfrm>
            <a:off x="380760" y="792916"/>
            <a:ext cx="4045200" cy="4150800"/>
          </a:xfrm>
          <a:prstGeom prst="rect">
            <a:avLst/>
          </a:prstGeom>
        </p:spPr>
        <p:txBody>
          <a:bodyPr spcFirstLastPara="1" wrap="square" lIns="91425" tIns="91425" rIns="91425" bIns="91425" anchor="ctr" anchorCtr="0">
            <a:noAutofit/>
          </a:bodyPr>
          <a:lstStyle/>
          <a:p>
            <a:pPr marL="285750" indent="-285750">
              <a:spcAft>
                <a:spcPts val="1600"/>
              </a:spcAft>
            </a:pPr>
            <a:r>
              <a:rPr lang="fr-CA" sz="1400" dirty="0" err="1"/>
              <a:t>Suzan</a:t>
            </a:r>
            <a:r>
              <a:rPr lang="fr-CA" sz="1400" dirty="0"/>
              <a:t> Corriveau </a:t>
            </a:r>
            <a:r>
              <a:rPr lang="fr-CA" sz="1400" dirty="0" err="1"/>
              <a:t>became</a:t>
            </a:r>
            <a:r>
              <a:rPr lang="fr-CA" sz="1400" dirty="0"/>
              <a:t> </a:t>
            </a:r>
            <a:r>
              <a:rPr lang="fr-CA" sz="1400" dirty="0" err="1"/>
              <a:t>well</a:t>
            </a:r>
            <a:r>
              <a:rPr lang="fr-CA" sz="1400" dirty="0"/>
              <a:t> </a:t>
            </a:r>
            <a:r>
              <a:rPr lang="fr-CA" sz="1400" dirty="0" err="1"/>
              <a:t>known</a:t>
            </a:r>
            <a:r>
              <a:rPr lang="fr-CA" sz="1400" dirty="0"/>
              <a:t> </a:t>
            </a:r>
            <a:r>
              <a:rPr lang="fr-CA" sz="1400" dirty="0" err="1"/>
              <a:t>owing</a:t>
            </a:r>
            <a:r>
              <a:rPr lang="fr-CA" sz="1400" dirty="0"/>
              <a:t> to </a:t>
            </a:r>
            <a:r>
              <a:rPr lang="fr-CA" sz="1400" dirty="0">
                <a:hlinkClick r:id="rId3"/>
              </a:rPr>
              <a:t>a </a:t>
            </a:r>
            <a:r>
              <a:rPr lang="fr-CA" sz="1400" dirty="0" err="1">
                <a:hlinkClick r:id="rId3"/>
              </a:rPr>
              <a:t>highly</a:t>
            </a:r>
            <a:r>
              <a:rPr lang="fr-CA" sz="1400" dirty="0">
                <a:hlinkClick r:id="rId3"/>
              </a:rPr>
              <a:t> </a:t>
            </a:r>
            <a:r>
              <a:rPr lang="fr-CA" sz="1400" dirty="0" err="1">
                <a:hlinkClick r:id="rId3"/>
              </a:rPr>
              <a:t>publicized</a:t>
            </a:r>
            <a:r>
              <a:rPr lang="fr-CA" sz="1400" dirty="0">
                <a:hlinkClick r:id="rId3"/>
              </a:rPr>
              <a:t> </a:t>
            </a:r>
            <a:r>
              <a:rPr lang="fr-CA" sz="1400" dirty="0" err="1">
                <a:hlinkClick r:id="rId3"/>
              </a:rPr>
              <a:t>murder</a:t>
            </a:r>
            <a:r>
              <a:rPr lang="fr-CA" sz="1400" dirty="0">
                <a:hlinkClick r:id="rId3"/>
              </a:rPr>
              <a:t> trial in the 1980s</a:t>
            </a:r>
            <a:r>
              <a:rPr lang="fr-CA" sz="1400" dirty="0"/>
              <a:t> </a:t>
            </a:r>
            <a:r>
              <a:rPr lang="fr-CA" sz="1400" dirty="0" err="1"/>
              <a:t>involving</a:t>
            </a:r>
            <a:r>
              <a:rPr lang="fr-CA" sz="1400" dirty="0"/>
              <a:t> Benoît Proulx, a </a:t>
            </a:r>
            <a:r>
              <a:rPr lang="fr-CA" sz="1400" dirty="0" err="1"/>
              <a:t>journalist</a:t>
            </a:r>
            <a:endParaRPr lang="fr-CA" sz="1400" dirty="0"/>
          </a:p>
          <a:p>
            <a:pPr marL="285750" indent="-285750">
              <a:spcAft>
                <a:spcPts val="1600"/>
              </a:spcAft>
            </a:pPr>
            <a:r>
              <a:rPr lang="fr-CA" sz="1400" dirty="0" err="1"/>
              <a:t>Illustrious</a:t>
            </a:r>
            <a:r>
              <a:rPr lang="fr-CA" sz="1400" dirty="0"/>
              <a:t> </a:t>
            </a:r>
            <a:r>
              <a:rPr lang="fr-CA" sz="1400" dirty="0" err="1"/>
              <a:t>career</a:t>
            </a:r>
            <a:r>
              <a:rPr lang="fr-CA" sz="1400" dirty="0"/>
              <a:t>, </a:t>
            </a:r>
            <a:r>
              <a:rPr lang="fr-CA" sz="1400" dirty="0" err="1"/>
              <a:t>enjoyed</a:t>
            </a:r>
            <a:r>
              <a:rPr lang="fr-CA" sz="1400" dirty="0"/>
              <a:t> a good </a:t>
            </a:r>
            <a:r>
              <a:rPr lang="fr-CA" sz="1400" dirty="0" err="1"/>
              <a:t>reputation</a:t>
            </a:r>
            <a:r>
              <a:rPr lang="fr-CA" sz="1400" dirty="0"/>
              <a:t>, </a:t>
            </a:r>
            <a:r>
              <a:rPr lang="fr-CA" sz="1400" dirty="0" err="1"/>
              <a:t>was</a:t>
            </a:r>
            <a:r>
              <a:rPr lang="fr-CA" sz="1400" dirty="0"/>
              <a:t> </a:t>
            </a:r>
            <a:r>
              <a:rPr lang="fr-CA" sz="1400" dirty="0" err="1"/>
              <a:t>well-respected</a:t>
            </a:r>
            <a:r>
              <a:rPr lang="fr-CA" sz="1400" dirty="0"/>
              <a:t> by </a:t>
            </a:r>
            <a:r>
              <a:rPr lang="fr-CA" sz="1400" dirty="0" err="1"/>
              <a:t>peers</a:t>
            </a:r>
            <a:endParaRPr lang="fr-CA" sz="1400" dirty="0"/>
          </a:p>
          <a:p>
            <a:pPr marL="285750" indent="-285750">
              <a:spcAft>
                <a:spcPts val="1600"/>
              </a:spcAft>
            </a:pPr>
            <a:endParaRPr lang="en-US" sz="1400" dirty="0"/>
          </a:p>
          <a:p>
            <a:pPr marL="0" lvl="0" indent="0" algn="l" rtl="0">
              <a:spcBef>
                <a:spcPts val="0"/>
              </a:spcBef>
              <a:spcAft>
                <a:spcPts val="1600"/>
              </a:spcAft>
              <a:buNone/>
            </a:pPr>
            <a:endParaRPr lang="en-US" sz="1400" dirty="0"/>
          </a:p>
          <a:p>
            <a:pPr marL="0" lvl="0" indent="0" algn="l" rtl="0">
              <a:spcBef>
                <a:spcPts val="0"/>
              </a:spcBef>
              <a:spcAft>
                <a:spcPts val="1600"/>
              </a:spcAft>
              <a:buNone/>
            </a:pPr>
            <a:endParaRPr lang="en-US" sz="1400" dirty="0"/>
          </a:p>
          <a:p>
            <a:pPr marL="0" lvl="0" indent="0" algn="l" rtl="0">
              <a:spcBef>
                <a:spcPts val="0"/>
              </a:spcBef>
              <a:spcAft>
                <a:spcPts val="1600"/>
              </a:spcAft>
              <a:buNone/>
            </a:pPr>
            <a:endParaRPr lang="en-US" sz="1200" dirty="0"/>
          </a:p>
        </p:txBody>
      </p:sp>
      <p:sp>
        <p:nvSpPr>
          <p:cNvPr id="61" name="Google Shape;61;p14"/>
          <p:cNvSpPr txBox="1">
            <a:spLocks noGrp="1"/>
          </p:cNvSpPr>
          <p:nvPr>
            <p:ph type="title"/>
          </p:nvPr>
        </p:nvSpPr>
        <p:spPr>
          <a:xfrm>
            <a:off x="254897" y="231984"/>
            <a:ext cx="4045200" cy="71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CA" dirty="0"/>
              <a:t>Background</a:t>
            </a:r>
            <a:endParaRPr dirty="0"/>
          </a:p>
        </p:txBody>
      </p:sp>
      <p:sp>
        <p:nvSpPr>
          <p:cNvPr id="7" name="Google Shape;63;p14">
            <a:extLst>
              <a:ext uri="{FF2B5EF4-FFF2-40B4-BE49-F238E27FC236}">
                <a16:creationId xmlns:a16="http://schemas.microsoft.com/office/drawing/2014/main" id="{C0E1C7B1-4792-4030-AA29-D99F17D2A145}"/>
              </a:ext>
            </a:extLst>
          </p:cNvPr>
          <p:cNvSpPr txBox="1">
            <a:spLocks/>
          </p:cNvSpPr>
          <p:nvPr/>
        </p:nvSpPr>
        <p:spPr>
          <a:xfrm>
            <a:off x="4834876" y="231984"/>
            <a:ext cx="4045200" cy="4150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285750" indent="-285750">
              <a:spcAft>
                <a:spcPts val="1600"/>
              </a:spcAft>
            </a:pPr>
            <a:endParaRPr lang="en-US" sz="1400" dirty="0"/>
          </a:p>
          <a:p>
            <a:pPr marL="285750" indent="-285750">
              <a:spcAft>
                <a:spcPts val="1600"/>
              </a:spcAft>
            </a:pPr>
            <a:endParaRPr lang="en-US" sz="1400" dirty="0"/>
          </a:p>
          <a:p>
            <a:pPr marL="285750" indent="-285750">
              <a:spcAft>
                <a:spcPts val="1600"/>
              </a:spcAft>
            </a:pPr>
            <a:endParaRPr lang="en-US" sz="1400" dirty="0"/>
          </a:p>
          <a:p>
            <a:pPr marL="285750" indent="-285750">
              <a:spcAft>
                <a:spcPts val="1600"/>
              </a:spcAft>
            </a:pPr>
            <a:r>
              <a:rPr lang="en-US" sz="1400" dirty="0"/>
              <a:t>Richard Martineau is a journalist who wrote a blog titled “Franc-</a:t>
            </a:r>
            <a:r>
              <a:rPr lang="en-US" sz="1400" dirty="0" err="1"/>
              <a:t>parler</a:t>
            </a:r>
            <a:r>
              <a:rPr lang="en-US" sz="1400" dirty="0"/>
              <a:t>”.</a:t>
            </a:r>
          </a:p>
          <a:p>
            <a:pPr marL="285750" indent="-285750">
              <a:spcAft>
                <a:spcPts val="1600"/>
              </a:spcAft>
            </a:pPr>
            <a:r>
              <a:rPr lang="en-US" sz="1400" dirty="0"/>
              <a:t>(Still </a:t>
            </a:r>
            <a:r>
              <a:rPr lang="en-US" sz="1400" dirty="0">
                <a:hlinkClick r:id="rId4"/>
              </a:rPr>
              <a:t>blogs for </a:t>
            </a:r>
            <a:r>
              <a:rPr lang="en-US" sz="1400" dirty="0" err="1">
                <a:hlinkClick r:id="rId4"/>
              </a:rPr>
              <a:t>Canoë</a:t>
            </a:r>
            <a:r>
              <a:rPr lang="en-US" sz="1400" dirty="0">
                <a:hlinkClick r:id="rId4"/>
              </a:rPr>
              <a:t> via the Journal de Montréal</a:t>
            </a:r>
            <a:r>
              <a:rPr lang="en-US" sz="1400" dirty="0"/>
              <a:t>)</a:t>
            </a:r>
          </a:p>
        </p:txBody>
      </p:sp>
      <p:pic>
        <p:nvPicPr>
          <p:cNvPr id="3" name="Picture 2">
            <a:extLst>
              <a:ext uri="{FF2B5EF4-FFF2-40B4-BE49-F238E27FC236}">
                <a16:creationId xmlns:a16="http://schemas.microsoft.com/office/drawing/2014/main" id="{EA212FD9-759E-43CA-89A1-4FE03FC687F5}"/>
              </a:ext>
            </a:extLst>
          </p:cNvPr>
          <p:cNvPicPr>
            <a:picLocks noChangeAspect="1"/>
          </p:cNvPicPr>
          <p:nvPr/>
        </p:nvPicPr>
        <p:blipFill>
          <a:blip r:embed="rId5"/>
          <a:stretch>
            <a:fillRect/>
          </a:stretch>
        </p:blipFill>
        <p:spPr>
          <a:xfrm>
            <a:off x="4960739" y="937448"/>
            <a:ext cx="3811527" cy="769439"/>
          </a:xfrm>
          <a:prstGeom prst="rect">
            <a:avLst/>
          </a:prstGeom>
        </p:spPr>
      </p:pic>
      <p:pic>
        <p:nvPicPr>
          <p:cNvPr id="6" name="Picture 5">
            <a:hlinkClick r:id="rId3"/>
            <a:extLst>
              <a:ext uri="{FF2B5EF4-FFF2-40B4-BE49-F238E27FC236}">
                <a16:creationId xmlns:a16="http://schemas.microsoft.com/office/drawing/2014/main" id="{86DE77CD-764E-46A5-A131-79B3A13F5F7D}"/>
              </a:ext>
            </a:extLst>
          </p:cNvPr>
          <p:cNvPicPr>
            <a:picLocks noChangeAspect="1"/>
          </p:cNvPicPr>
          <p:nvPr/>
        </p:nvPicPr>
        <p:blipFill>
          <a:blip r:embed="rId6"/>
          <a:stretch>
            <a:fillRect/>
          </a:stretch>
        </p:blipFill>
        <p:spPr>
          <a:xfrm>
            <a:off x="1226265" y="3128015"/>
            <a:ext cx="2102463" cy="1500072"/>
          </a:xfrm>
          <a:prstGeom prst="rect">
            <a:avLst/>
          </a:prstGeom>
        </p:spPr>
      </p:pic>
    </p:spTree>
    <p:extLst>
      <p:ext uri="{BB962C8B-B14F-4D97-AF65-F5344CB8AC3E}">
        <p14:creationId xmlns:p14="http://schemas.microsoft.com/office/powerpoint/2010/main" val="213023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1000"/>
                                        <p:tgtEl>
                                          <p:spTgt spid="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4F77C-6A26-4439-8D51-333DCC762A03}"/>
              </a:ext>
            </a:extLst>
          </p:cNvPr>
          <p:cNvSpPr>
            <a:spLocks noGrp="1"/>
          </p:cNvSpPr>
          <p:nvPr>
            <p:ph type="title"/>
          </p:nvPr>
        </p:nvSpPr>
        <p:spPr/>
        <p:txBody>
          <a:bodyPr/>
          <a:lstStyle/>
          <a:p>
            <a:r>
              <a:rPr lang="fr-CA" dirty="0"/>
              <a:t>Issues</a:t>
            </a:r>
            <a:endParaRPr lang="en-CA" dirty="0"/>
          </a:p>
        </p:txBody>
      </p:sp>
      <p:sp>
        <p:nvSpPr>
          <p:cNvPr id="3" name="Text Placeholder 2">
            <a:extLst>
              <a:ext uri="{FF2B5EF4-FFF2-40B4-BE49-F238E27FC236}">
                <a16:creationId xmlns:a16="http://schemas.microsoft.com/office/drawing/2014/main" id="{D3302BD7-9B82-4180-BEF6-23FE5E11CFC7}"/>
              </a:ext>
            </a:extLst>
          </p:cNvPr>
          <p:cNvSpPr>
            <a:spLocks noGrp="1"/>
          </p:cNvSpPr>
          <p:nvPr>
            <p:ph type="body" idx="1"/>
          </p:nvPr>
        </p:nvSpPr>
        <p:spPr/>
        <p:txBody>
          <a:bodyPr/>
          <a:lstStyle/>
          <a:p>
            <a:r>
              <a:rPr lang="en-US" dirty="0"/>
              <a:t>Should the defendant be held liable for damages suffered by the complainant? </a:t>
            </a:r>
          </a:p>
          <a:p>
            <a:pPr lvl="1"/>
            <a:r>
              <a:rPr lang="en-US" dirty="0"/>
              <a:t>Did Ms. Corriveau suffer damages?</a:t>
            </a:r>
          </a:p>
          <a:p>
            <a:pPr lvl="1"/>
            <a:r>
              <a:rPr lang="en-US" dirty="0"/>
              <a:t>If yes, was it caused by the fault of the defendants?</a:t>
            </a:r>
          </a:p>
          <a:p>
            <a:pPr lvl="1"/>
            <a:r>
              <a:rPr lang="en-US" dirty="0"/>
              <a:t>If yes, how much in damages?</a:t>
            </a:r>
          </a:p>
        </p:txBody>
      </p:sp>
    </p:spTree>
    <p:extLst>
      <p:ext uri="{BB962C8B-B14F-4D97-AF65-F5344CB8AC3E}">
        <p14:creationId xmlns:p14="http://schemas.microsoft.com/office/powerpoint/2010/main" val="9888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4F77C-6A26-4439-8D51-333DCC762A03}"/>
              </a:ext>
            </a:extLst>
          </p:cNvPr>
          <p:cNvSpPr>
            <a:spLocks noGrp="1"/>
          </p:cNvSpPr>
          <p:nvPr>
            <p:ph type="title"/>
          </p:nvPr>
        </p:nvSpPr>
        <p:spPr/>
        <p:txBody>
          <a:bodyPr/>
          <a:lstStyle/>
          <a:p>
            <a:r>
              <a:rPr lang="fr-CA" dirty="0"/>
              <a:t>Issues</a:t>
            </a:r>
            <a:endParaRPr lang="en-CA" dirty="0"/>
          </a:p>
        </p:txBody>
      </p:sp>
      <p:sp>
        <p:nvSpPr>
          <p:cNvPr id="3" name="Text Placeholder 2">
            <a:extLst>
              <a:ext uri="{FF2B5EF4-FFF2-40B4-BE49-F238E27FC236}">
                <a16:creationId xmlns:a16="http://schemas.microsoft.com/office/drawing/2014/main" id="{D3302BD7-9B82-4180-BEF6-23FE5E11CFC7}"/>
              </a:ext>
            </a:extLst>
          </p:cNvPr>
          <p:cNvSpPr>
            <a:spLocks noGrp="1"/>
          </p:cNvSpPr>
          <p:nvPr>
            <p:ph type="body" idx="1"/>
          </p:nvPr>
        </p:nvSpPr>
        <p:spPr/>
        <p:txBody>
          <a:bodyPr/>
          <a:lstStyle/>
          <a:p>
            <a:r>
              <a:rPr lang="en-US" dirty="0"/>
              <a:t>Should the defendant be held liable for damages suffered by the complainant? (Yes)</a:t>
            </a:r>
          </a:p>
          <a:p>
            <a:pPr lvl="1"/>
            <a:r>
              <a:rPr lang="en-US" dirty="0"/>
              <a:t>Did Ms. Corriveau </a:t>
            </a:r>
            <a:r>
              <a:rPr lang="en-US"/>
              <a:t>suffer damages? </a:t>
            </a:r>
            <a:r>
              <a:rPr lang="en-US" dirty="0"/>
              <a:t>(yes)</a:t>
            </a:r>
          </a:p>
          <a:p>
            <a:pPr lvl="1"/>
            <a:r>
              <a:rPr lang="en-US" dirty="0"/>
              <a:t>If yes, was it caused by the fault of the defendants? (yes)</a:t>
            </a:r>
          </a:p>
          <a:p>
            <a:pPr lvl="1"/>
            <a:r>
              <a:rPr lang="en-US" dirty="0"/>
              <a:t>If yes, how much in damages? (Enough to incite </a:t>
            </a:r>
            <a:r>
              <a:rPr lang="en-US" dirty="0" err="1"/>
              <a:t>Canoë</a:t>
            </a:r>
            <a:r>
              <a:rPr lang="en-US" dirty="0"/>
              <a:t> to take action to avoid similar comments being published in future blog posts)</a:t>
            </a:r>
          </a:p>
        </p:txBody>
      </p:sp>
    </p:spTree>
    <p:extLst>
      <p:ext uri="{BB962C8B-B14F-4D97-AF65-F5344CB8AC3E}">
        <p14:creationId xmlns:p14="http://schemas.microsoft.com/office/powerpoint/2010/main" val="1218682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dirty="0"/>
              <a:t>Applicable law</a:t>
            </a:r>
            <a:endParaRPr dirty="0"/>
          </a:p>
        </p:txBody>
      </p:sp>
      <p:sp>
        <p:nvSpPr>
          <p:cNvPr id="79" name="Google Shape;79;p16"/>
          <p:cNvSpPr txBox="1">
            <a:spLocks noGrp="1"/>
          </p:cNvSpPr>
          <p:nvPr>
            <p:ph type="body" idx="1"/>
          </p:nvPr>
        </p:nvSpPr>
        <p:spPr>
          <a:xfrm>
            <a:off x="71450" y="712925"/>
            <a:ext cx="8760900" cy="4073400"/>
          </a:xfrm>
          <a:prstGeom prst="rect">
            <a:avLst/>
          </a:prstGeom>
        </p:spPr>
        <p:txBody>
          <a:bodyPr spcFirstLastPara="1" wrap="square" lIns="91425" tIns="91425" rIns="91425" bIns="91425" anchor="t" anchorCtr="0">
            <a:noAutofit/>
          </a:bodyPr>
          <a:lstStyle/>
          <a:p>
            <a:pPr marL="0" indent="0" eaLnBrk="1" hangingPunct="1">
              <a:buNone/>
            </a:pPr>
            <a:endParaRPr lang="en-CA" altLang="en-US" b="1" i="1" dirty="0">
              <a:solidFill>
                <a:schemeClr val="tx1"/>
              </a:solidFill>
            </a:endParaRPr>
          </a:p>
          <a:p>
            <a:pPr marL="0" indent="0" eaLnBrk="1" hangingPunct="1">
              <a:buNone/>
            </a:pPr>
            <a:r>
              <a:rPr lang="en-CA" altLang="en-US" b="1" i="1" dirty="0">
                <a:solidFill>
                  <a:schemeClr val="tx1"/>
                </a:solidFill>
              </a:rPr>
              <a:t>Quebec Charter of Human Rights and Freedoms</a:t>
            </a:r>
          </a:p>
          <a:p>
            <a:pPr marL="0" indent="0" eaLnBrk="1" hangingPunct="1">
              <a:buNone/>
            </a:pPr>
            <a:endParaRPr lang="en-CA" altLang="en-US" sz="1400" b="1" i="1" dirty="0">
              <a:solidFill>
                <a:schemeClr val="tx1"/>
              </a:solidFill>
            </a:endParaRPr>
          </a:p>
          <a:p>
            <a:pPr marL="0" lvl="0" indent="0">
              <a:spcBef>
                <a:spcPts val="600"/>
              </a:spcBef>
              <a:spcAft>
                <a:spcPts val="600"/>
              </a:spcAft>
              <a:buNone/>
            </a:pPr>
            <a:r>
              <a:rPr lang="en-US" sz="1400" b="1" dirty="0">
                <a:solidFill>
                  <a:schemeClr val="tx1"/>
                </a:solidFill>
              </a:rPr>
              <a:t>3.</a:t>
            </a:r>
            <a:r>
              <a:rPr lang="en-US" sz="1400" b="1" dirty="0"/>
              <a:t> </a:t>
            </a:r>
            <a:r>
              <a:rPr lang="en-US" sz="1600" dirty="0"/>
              <a:t>Every person is the possessor of the fundamental freedoms, including […] freedom of opinion, freedom of expression […].</a:t>
            </a:r>
          </a:p>
          <a:p>
            <a:pPr marL="0" lvl="0" indent="0">
              <a:spcBef>
                <a:spcPts val="600"/>
              </a:spcBef>
              <a:spcAft>
                <a:spcPts val="600"/>
              </a:spcAft>
              <a:buNone/>
            </a:pPr>
            <a:r>
              <a:rPr lang="en-US" sz="1600" b="1" dirty="0">
                <a:solidFill>
                  <a:schemeClr val="tx1"/>
                </a:solidFill>
              </a:rPr>
              <a:t>4.</a:t>
            </a:r>
            <a:r>
              <a:rPr lang="en-US" sz="1600" dirty="0"/>
              <a:t> Every person has a right to the safeguard of his dignity, </a:t>
            </a:r>
            <a:r>
              <a:rPr lang="en-US" sz="1600" dirty="0" err="1"/>
              <a:t>honour</a:t>
            </a:r>
            <a:r>
              <a:rPr lang="en-US" sz="1600" dirty="0"/>
              <a:t> and reputation.</a:t>
            </a:r>
          </a:p>
          <a:p>
            <a:pPr marL="0" lvl="0" indent="0">
              <a:spcBef>
                <a:spcPts val="600"/>
              </a:spcBef>
              <a:spcAft>
                <a:spcPts val="600"/>
              </a:spcAft>
              <a:buNone/>
            </a:pPr>
            <a:endParaRPr sz="1400" b="1" i="1" dirty="0">
              <a:solidFill>
                <a:schemeClr val="tx1"/>
              </a:solidFill>
            </a:endParaRPr>
          </a:p>
        </p:txBody>
      </p:sp>
    </p:spTree>
    <p:extLst>
      <p:ext uri="{BB962C8B-B14F-4D97-AF65-F5344CB8AC3E}">
        <p14:creationId xmlns:p14="http://schemas.microsoft.com/office/powerpoint/2010/main" val="281403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CA" dirty="0"/>
              <a:t>Applicable law</a:t>
            </a:r>
            <a:endParaRPr dirty="0"/>
          </a:p>
        </p:txBody>
      </p:sp>
      <p:sp>
        <p:nvSpPr>
          <p:cNvPr id="79" name="Google Shape;79;p16"/>
          <p:cNvSpPr txBox="1">
            <a:spLocks noGrp="1"/>
          </p:cNvSpPr>
          <p:nvPr>
            <p:ph type="body" idx="1"/>
          </p:nvPr>
        </p:nvSpPr>
        <p:spPr>
          <a:xfrm>
            <a:off x="71450" y="712925"/>
            <a:ext cx="8760900" cy="4073400"/>
          </a:xfrm>
          <a:prstGeom prst="rect">
            <a:avLst/>
          </a:prstGeom>
        </p:spPr>
        <p:txBody>
          <a:bodyPr spcFirstLastPara="1" wrap="square" lIns="91425" tIns="91425" rIns="91425" bIns="91425" anchor="t" anchorCtr="0">
            <a:noAutofit/>
          </a:bodyPr>
          <a:lstStyle/>
          <a:p>
            <a:pPr marL="0" lvl="0" indent="0">
              <a:spcBef>
                <a:spcPts val="600"/>
              </a:spcBef>
              <a:spcAft>
                <a:spcPts val="600"/>
              </a:spcAft>
              <a:buNone/>
            </a:pPr>
            <a:r>
              <a:rPr lang="en-US" b="1" i="1" dirty="0">
                <a:solidFill>
                  <a:schemeClr val="tx1"/>
                </a:solidFill>
              </a:rPr>
              <a:t>Civil Code of Quebec</a:t>
            </a:r>
          </a:p>
          <a:p>
            <a:pPr marL="0" lvl="0" indent="0">
              <a:spcBef>
                <a:spcPts val="600"/>
              </a:spcBef>
              <a:spcAft>
                <a:spcPts val="600"/>
              </a:spcAft>
              <a:buNone/>
            </a:pPr>
            <a:r>
              <a:rPr lang="en-US" sz="1200" b="1" i="1" dirty="0">
                <a:solidFill>
                  <a:schemeClr val="tx1"/>
                </a:solidFill>
              </a:rPr>
              <a:t>3.</a:t>
            </a:r>
            <a:r>
              <a:rPr lang="en-US" sz="1600" b="1" i="1" dirty="0">
                <a:solidFill>
                  <a:schemeClr val="tx1"/>
                </a:solidFill>
              </a:rPr>
              <a:t> </a:t>
            </a:r>
            <a:r>
              <a:rPr lang="en-US" sz="1200" dirty="0"/>
              <a:t>Every person is the holder of personality rights, such as the right to […] the respect of his name, reputation and privacy […].</a:t>
            </a:r>
          </a:p>
          <a:p>
            <a:pPr marL="0" lvl="0" indent="0">
              <a:spcBef>
                <a:spcPts val="600"/>
              </a:spcBef>
              <a:spcAft>
                <a:spcPts val="600"/>
              </a:spcAft>
              <a:buNone/>
            </a:pPr>
            <a:r>
              <a:rPr lang="en-US" sz="1200" b="1" dirty="0">
                <a:solidFill>
                  <a:schemeClr val="tx1"/>
                </a:solidFill>
              </a:rPr>
              <a:t>7</a:t>
            </a:r>
            <a:r>
              <a:rPr lang="en-US" sz="1200" b="1" dirty="0"/>
              <a:t>.</a:t>
            </a:r>
            <a:r>
              <a:rPr lang="en-US" sz="1200" dirty="0"/>
              <a:t> No right may be exercised with the intent of injuring another or in an excessive and unreasonable manner, and therefore contrary to the requirements of good faith. </a:t>
            </a:r>
          </a:p>
          <a:p>
            <a:pPr marL="0" lvl="0" indent="0">
              <a:spcBef>
                <a:spcPts val="600"/>
              </a:spcBef>
              <a:spcAft>
                <a:spcPts val="600"/>
              </a:spcAft>
              <a:buNone/>
            </a:pPr>
            <a:r>
              <a:rPr lang="en-US" sz="1200" b="1" dirty="0">
                <a:solidFill>
                  <a:schemeClr val="tx1"/>
                </a:solidFill>
              </a:rPr>
              <a:t>35. </a:t>
            </a:r>
            <a:r>
              <a:rPr lang="en-US" sz="1200" dirty="0"/>
              <a:t>Every person has a right to the respect of his reputation and privacy.</a:t>
            </a:r>
          </a:p>
          <a:p>
            <a:pPr marL="0" lvl="0" indent="0">
              <a:spcBef>
                <a:spcPts val="600"/>
              </a:spcBef>
              <a:spcAft>
                <a:spcPts val="600"/>
              </a:spcAft>
              <a:buNone/>
            </a:pPr>
            <a:r>
              <a:rPr lang="en-US" sz="1200" dirty="0"/>
              <a:t>The privacy of a person may not be invaded without the consent of the person or without the invasion being authorized by law.</a:t>
            </a:r>
          </a:p>
          <a:p>
            <a:pPr marL="0" lvl="0" indent="0">
              <a:spcBef>
                <a:spcPts val="600"/>
              </a:spcBef>
              <a:spcAft>
                <a:spcPts val="600"/>
              </a:spcAft>
              <a:buNone/>
            </a:pPr>
            <a:r>
              <a:rPr lang="en-US" sz="1200" b="1" dirty="0">
                <a:solidFill>
                  <a:schemeClr val="tx1"/>
                </a:solidFill>
              </a:rPr>
              <a:t>1457. </a:t>
            </a:r>
            <a:r>
              <a:rPr lang="en-US" sz="1200" dirty="0"/>
              <a:t>Every person has a duty to abide by the rules of conduct incumbent on him, according to the circumstances, usage or law, so as not to cause injury to another.</a:t>
            </a:r>
          </a:p>
          <a:p>
            <a:pPr marL="0" lvl="0" indent="0">
              <a:spcBef>
                <a:spcPts val="600"/>
              </a:spcBef>
              <a:spcAft>
                <a:spcPts val="600"/>
              </a:spcAft>
              <a:buNone/>
            </a:pPr>
            <a:r>
              <a:rPr lang="en-US" sz="1200" dirty="0"/>
              <a:t>Where he is endowed with reason and fails in this duty, he is liable for any injury he causes to another by such fault and is bound to make reparation for the injury, whether it be bodily, moral or material in nature.</a:t>
            </a:r>
          </a:p>
          <a:p>
            <a:pPr marL="0" lvl="0" indent="0">
              <a:spcBef>
                <a:spcPts val="600"/>
              </a:spcBef>
              <a:spcAft>
                <a:spcPts val="600"/>
              </a:spcAft>
              <a:buNone/>
            </a:pPr>
            <a:r>
              <a:rPr lang="en-US" sz="1200" dirty="0"/>
              <a:t>He is also bound, in certain cases, to make reparation for injury caused to another by the act, omission or fault of another person or by the act of things in his custody.</a:t>
            </a:r>
          </a:p>
          <a:p>
            <a:pPr marL="0" lvl="0" indent="0">
              <a:spcBef>
                <a:spcPts val="600"/>
              </a:spcBef>
              <a:spcAft>
                <a:spcPts val="600"/>
              </a:spcAft>
              <a:buNone/>
            </a:pPr>
            <a:endParaRPr sz="1400" b="1" i="1" dirty="0">
              <a:solidFill>
                <a:schemeClr val="tx1"/>
              </a:solidFill>
            </a:endParaRPr>
          </a:p>
        </p:txBody>
      </p:sp>
    </p:spTree>
    <p:extLst>
      <p:ext uri="{BB962C8B-B14F-4D97-AF65-F5344CB8AC3E}">
        <p14:creationId xmlns:p14="http://schemas.microsoft.com/office/powerpoint/2010/main" val="1240177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dirty="0" err="1"/>
              <a:t>Analysis</a:t>
            </a:r>
            <a:endParaRPr dirty="0"/>
          </a:p>
        </p:txBody>
      </p:sp>
      <p:sp>
        <p:nvSpPr>
          <p:cNvPr id="79" name="Google Shape;79;p16"/>
          <p:cNvSpPr txBox="1">
            <a:spLocks noGrp="1"/>
          </p:cNvSpPr>
          <p:nvPr>
            <p:ph type="body" idx="1"/>
          </p:nvPr>
        </p:nvSpPr>
        <p:spPr>
          <a:xfrm>
            <a:off x="225130" y="889657"/>
            <a:ext cx="8760900" cy="4073400"/>
          </a:xfrm>
          <a:prstGeom prst="rect">
            <a:avLst/>
          </a:prstGeom>
        </p:spPr>
        <p:txBody>
          <a:bodyPr spcFirstLastPara="1" wrap="square" lIns="91425" tIns="91425" rIns="91425" bIns="91425" anchor="t" anchorCtr="0">
            <a:noAutofit/>
          </a:bodyPr>
          <a:lstStyle/>
          <a:p>
            <a:pPr marL="0" lvl="0" indent="0">
              <a:spcBef>
                <a:spcPts val="600"/>
              </a:spcBef>
              <a:spcAft>
                <a:spcPts val="600"/>
              </a:spcAft>
              <a:buNone/>
            </a:pPr>
            <a:r>
              <a:rPr lang="fr-CA" sz="1400" b="1" dirty="0">
                <a:solidFill>
                  <a:schemeClr val="tx1"/>
                </a:solidFill>
              </a:rPr>
              <a:t>Must balance </a:t>
            </a:r>
            <a:r>
              <a:rPr lang="fr-CA" sz="1400" b="1" dirty="0" err="1">
                <a:solidFill>
                  <a:schemeClr val="tx1"/>
                </a:solidFill>
              </a:rPr>
              <a:t>two</a:t>
            </a:r>
            <a:r>
              <a:rPr lang="fr-CA" sz="1400" b="1" dirty="0">
                <a:solidFill>
                  <a:schemeClr val="tx1"/>
                </a:solidFill>
              </a:rPr>
              <a:t> </a:t>
            </a:r>
            <a:r>
              <a:rPr lang="fr-CA" sz="1400" b="1" dirty="0" err="1">
                <a:solidFill>
                  <a:schemeClr val="tx1"/>
                </a:solidFill>
              </a:rPr>
              <a:t>competing</a:t>
            </a:r>
            <a:r>
              <a:rPr lang="fr-CA" sz="1400" b="1" dirty="0">
                <a:solidFill>
                  <a:schemeClr val="tx1"/>
                </a:solidFill>
              </a:rPr>
              <a:t> </a:t>
            </a:r>
            <a:r>
              <a:rPr lang="fr-CA" sz="1400" b="1" dirty="0" err="1">
                <a:solidFill>
                  <a:schemeClr val="tx1"/>
                </a:solidFill>
              </a:rPr>
              <a:t>interests</a:t>
            </a:r>
            <a:r>
              <a:rPr lang="fr-CA" sz="1400" b="1" i="1" dirty="0">
                <a:solidFill>
                  <a:schemeClr val="tx1"/>
                </a:solidFill>
              </a:rPr>
              <a:t>:</a:t>
            </a:r>
          </a:p>
          <a:p>
            <a:pPr marL="285750" indent="-285750">
              <a:spcBef>
                <a:spcPts val="600"/>
              </a:spcBef>
              <a:spcAft>
                <a:spcPts val="600"/>
              </a:spcAft>
            </a:pPr>
            <a:r>
              <a:rPr lang="fr-CA" sz="1400" dirty="0">
                <a:solidFill>
                  <a:schemeClr val="tx1"/>
                </a:solidFill>
              </a:rPr>
              <a:t>Right to </a:t>
            </a:r>
            <a:r>
              <a:rPr lang="fr-CA" sz="1400" dirty="0" err="1">
                <a:solidFill>
                  <a:schemeClr val="tx1"/>
                </a:solidFill>
              </a:rPr>
              <a:t>freedom</a:t>
            </a:r>
            <a:r>
              <a:rPr lang="fr-CA" sz="1400" dirty="0">
                <a:solidFill>
                  <a:schemeClr val="tx1"/>
                </a:solidFill>
              </a:rPr>
              <a:t> of opinion and expression</a:t>
            </a:r>
          </a:p>
          <a:p>
            <a:pPr marL="285750" indent="-285750">
              <a:spcBef>
                <a:spcPts val="600"/>
              </a:spcBef>
              <a:spcAft>
                <a:spcPts val="600"/>
              </a:spcAft>
            </a:pPr>
            <a:r>
              <a:rPr lang="fr-CA" sz="1400" dirty="0">
                <a:solidFill>
                  <a:schemeClr val="tx1"/>
                </a:solidFill>
              </a:rPr>
              <a:t>Right to </a:t>
            </a:r>
            <a:r>
              <a:rPr lang="en-US" sz="1400" dirty="0">
                <a:solidFill>
                  <a:schemeClr val="tx1"/>
                </a:solidFill>
              </a:rPr>
              <a:t>safeguard of his dignity, </a:t>
            </a:r>
            <a:r>
              <a:rPr lang="en-US" sz="1400" dirty="0" err="1">
                <a:solidFill>
                  <a:schemeClr val="tx1"/>
                </a:solidFill>
              </a:rPr>
              <a:t>honour</a:t>
            </a:r>
            <a:r>
              <a:rPr lang="en-US" sz="1400" dirty="0">
                <a:solidFill>
                  <a:schemeClr val="tx1"/>
                </a:solidFill>
              </a:rPr>
              <a:t> and reputation</a:t>
            </a:r>
          </a:p>
          <a:p>
            <a:pPr marL="0" indent="0">
              <a:spcBef>
                <a:spcPts val="600"/>
              </a:spcBef>
              <a:spcAft>
                <a:spcPts val="600"/>
              </a:spcAft>
              <a:buNone/>
            </a:pPr>
            <a:r>
              <a:rPr lang="en-US" sz="1400" b="1" dirty="0">
                <a:solidFill>
                  <a:schemeClr val="tx1"/>
                </a:solidFill>
              </a:rPr>
              <a:t>Nothing particular in the laws of Quebec about defamation, so the court proceeded with a causality link between fault and prejudice.</a:t>
            </a:r>
          </a:p>
          <a:p>
            <a:pPr marL="0" indent="0">
              <a:spcBef>
                <a:spcPts val="600"/>
              </a:spcBef>
              <a:spcAft>
                <a:spcPts val="600"/>
              </a:spcAft>
              <a:buNone/>
            </a:pPr>
            <a:r>
              <a:rPr lang="en-US" sz="1400" b="1" dirty="0">
                <a:solidFill>
                  <a:schemeClr val="tx1"/>
                </a:solidFill>
              </a:rPr>
              <a:t>Definition of defamation:</a:t>
            </a:r>
          </a:p>
          <a:p>
            <a:pPr marL="285750" indent="-285750">
              <a:spcBef>
                <a:spcPts val="600"/>
              </a:spcBef>
              <a:spcAft>
                <a:spcPts val="600"/>
              </a:spcAft>
            </a:pPr>
            <a:r>
              <a:rPr lang="en-US" sz="1400" i="1" dirty="0">
                <a:solidFill>
                  <a:schemeClr val="tx1"/>
                </a:solidFill>
              </a:rPr>
              <a:t>communication that results in negative feelings of oneself, lowered self-esteem, an attack on someone’s reputation through harmful things said, hate, or exposure to ridicule (Radio-Canada </a:t>
            </a:r>
            <a:r>
              <a:rPr lang="en-US" sz="1400" dirty="0">
                <a:solidFill>
                  <a:schemeClr val="tx1"/>
                </a:solidFill>
              </a:rPr>
              <a:t>c</a:t>
            </a:r>
            <a:r>
              <a:rPr lang="en-US" sz="1400" i="1" dirty="0">
                <a:solidFill>
                  <a:schemeClr val="tx1"/>
                </a:solidFill>
              </a:rPr>
              <a:t>. Radio Sept-</a:t>
            </a:r>
            <a:r>
              <a:rPr lang="en-US" sz="1400" i="1" dirty="0" err="1">
                <a:solidFill>
                  <a:schemeClr val="tx1"/>
                </a:solidFill>
              </a:rPr>
              <a:t>Îles</a:t>
            </a:r>
            <a:r>
              <a:rPr lang="en-US" sz="1400" i="1" dirty="0">
                <a:solidFill>
                  <a:schemeClr val="tx1"/>
                </a:solidFill>
              </a:rPr>
              <a:t>)</a:t>
            </a:r>
          </a:p>
          <a:p>
            <a:pPr marL="285750" indent="-285750">
              <a:spcBef>
                <a:spcPts val="600"/>
              </a:spcBef>
              <a:spcAft>
                <a:spcPts val="600"/>
              </a:spcAft>
            </a:pPr>
            <a:r>
              <a:rPr lang="en-US" sz="1400" i="1" dirty="0">
                <a:solidFill>
                  <a:schemeClr val="tx1"/>
                </a:solidFill>
              </a:rPr>
              <a:t>Defamation the result of two </a:t>
            </a:r>
            <a:r>
              <a:rPr lang="en-US" sz="1400" i="1" dirty="0" err="1">
                <a:solidFill>
                  <a:schemeClr val="tx1"/>
                </a:solidFill>
              </a:rPr>
              <a:t>behaviours</a:t>
            </a:r>
            <a:r>
              <a:rPr lang="en-US" sz="1400" i="1" dirty="0">
                <a:solidFill>
                  <a:schemeClr val="tx1"/>
                </a:solidFill>
              </a:rPr>
              <a:t> (</a:t>
            </a:r>
            <a:r>
              <a:rPr lang="en-US" sz="1400" i="1" dirty="0" err="1">
                <a:solidFill>
                  <a:schemeClr val="tx1"/>
                </a:solidFill>
              </a:rPr>
              <a:t>Baudoin</a:t>
            </a:r>
            <a:r>
              <a:rPr lang="en-US" sz="1400" i="1" dirty="0">
                <a:solidFill>
                  <a:schemeClr val="tx1"/>
                </a:solidFill>
              </a:rPr>
              <a:t> et </a:t>
            </a:r>
            <a:r>
              <a:rPr lang="en-US" sz="1400" i="1" dirty="0" err="1">
                <a:solidFill>
                  <a:schemeClr val="tx1"/>
                </a:solidFill>
              </a:rPr>
              <a:t>Deslauriers</a:t>
            </a:r>
            <a:r>
              <a:rPr lang="en-US" sz="1400" i="1" dirty="0">
                <a:solidFill>
                  <a:schemeClr val="tx1"/>
                </a:solidFill>
              </a:rPr>
              <a:t>):</a:t>
            </a:r>
          </a:p>
          <a:p>
            <a:pPr marL="742950" lvl="1" indent="-285750">
              <a:spcBef>
                <a:spcPts val="600"/>
              </a:spcBef>
              <a:spcAft>
                <a:spcPts val="600"/>
              </a:spcAft>
            </a:pPr>
            <a:r>
              <a:rPr lang="en-US" sz="1000" b="1" i="1" dirty="0">
                <a:solidFill>
                  <a:schemeClr val="tx1"/>
                </a:solidFill>
              </a:rPr>
              <a:t>The defendant seeks to do harm through ridicule, humiliation, exposure to hate</a:t>
            </a:r>
          </a:p>
          <a:p>
            <a:pPr marL="742950" lvl="1" indent="-285750">
              <a:spcBef>
                <a:spcPts val="600"/>
              </a:spcBef>
              <a:spcAft>
                <a:spcPts val="600"/>
              </a:spcAft>
            </a:pPr>
            <a:r>
              <a:rPr lang="en-US" sz="1000" b="1" i="1" dirty="0">
                <a:solidFill>
                  <a:schemeClr val="tx1"/>
                </a:solidFill>
              </a:rPr>
              <a:t>The defendant, through negligence, exposes the victim to ridicule or humiliation</a:t>
            </a:r>
          </a:p>
          <a:p>
            <a:pPr marL="742950" lvl="1" indent="-285750">
              <a:spcBef>
                <a:spcPts val="600"/>
              </a:spcBef>
              <a:spcAft>
                <a:spcPts val="600"/>
              </a:spcAft>
            </a:pPr>
            <a:endParaRPr lang="en-US" sz="1000" b="1" i="1" dirty="0">
              <a:solidFill>
                <a:schemeClr val="tx1"/>
              </a:solidFill>
            </a:endParaRPr>
          </a:p>
          <a:p>
            <a:pPr marL="285750" indent="-285750">
              <a:spcBef>
                <a:spcPts val="600"/>
              </a:spcBef>
              <a:spcAft>
                <a:spcPts val="600"/>
              </a:spcAft>
            </a:pPr>
            <a:endParaRPr lang="en-US" sz="1400" b="1" i="1" dirty="0">
              <a:solidFill>
                <a:schemeClr val="tx1"/>
              </a:solidFill>
            </a:endParaRPr>
          </a:p>
          <a:p>
            <a:pPr marL="0" indent="0">
              <a:spcBef>
                <a:spcPts val="600"/>
              </a:spcBef>
              <a:spcAft>
                <a:spcPts val="600"/>
              </a:spcAft>
              <a:buNone/>
            </a:pPr>
            <a:endParaRPr lang="fr-CA" sz="1400" b="1" dirty="0">
              <a:solidFill>
                <a:schemeClr val="tx1"/>
              </a:solidFill>
            </a:endParaRPr>
          </a:p>
          <a:p>
            <a:pPr marL="285750" indent="-285750">
              <a:spcBef>
                <a:spcPts val="600"/>
              </a:spcBef>
              <a:spcAft>
                <a:spcPts val="600"/>
              </a:spcAft>
            </a:pPr>
            <a:endParaRPr lang="fr-CA" sz="1400" b="1" dirty="0">
              <a:solidFill>
                <a:schemeClr val="tx1"/>
              </a:solidFill>
            </a:endParaRPr>
          </a:p>
          <a:p>
            <a:pPr marL="285750" indent="-285750">
              <a:spcBef>
                <a:spcPts val="600"/>
              </a:spcBef>
              <a:spcAft>
                <a:spcPts val="600"/>
              </a:spcAft>
            </a:pPr>
            <a:endParaRPr lang="fr-CA" sz="1400" b="1" i="1" dirty="0">
              <a:solidFill>
                <a:schemeClr val="tx1"/>
              </a:solidFill>
            </a:endParaRPr>
          </a:p>
          <a:p>
            <a:pPr marL="0" lvl="0" indent="0">
              <a:spcBef>
                <a:spcPts val="600"/>
              </a:spcBef>
              <a:spcAft>
                <a:spcPts val="600"/>
              </a:spcAft>
              <a:buNone/>
            </a:pPr>
            <a:endParaRPr sz="1400" b="1" i="1" dirty="0">
              <a:solidFill>
                <a:schemeClr val="tx1"/>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1357</Words>
  <Application>Microsoft Office PowerPoint</Application>
  <PresentationFormat>On-screen Show (16:9)</PresentationFormat>
  <Paragraphs>129</Paragraphs>
  <Slides>14</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Corriveau c. Canoë inc., 2010 QCCS 3396</vt:lpstr>
      <vt:lpstr>Facts</vt:lpstr>
      <vt:lpstr>Comments like…. </vt:lpstr>
      <vt:lpstr>Background</vt:lpstr>
      <vt:lpstr>Issues</vt:lpstr>
      <vt:lpstr>Issues</vt:lpstr>
      <vt:lpstr>Applicable law</vt:lpstr>
      <vt:lpstr>Applicable law</vt:lpstr>
      <vt:lpstr>Analysis</vt:lpstr>
      <vt:lpstr>Analysis</vt:lpstr>
      <vt:lpstr>Analysis (continued)</vt:lpstr>
      <vt:lpstr>Analysis (continued)</vt:lpstr>
      <vt:lpstr>Key takeaway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Corriveau c. Canoë inc., 2010 QCCS 3396</dc:title>
  <dc:creator>Sony</dc:creator>
  <cp:lastModifiedBy>Jocelyne Couture</cp:lastModifiedBy>
  <cp:revision>54</cp:revision>
  <dcterms:modified xsi:type="dcterms:W3CDTF">2020-10-06T18:13:42Z</dcterms:modified>
</cp:coreProperties>
</file>