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handoutMasterIdLst>
    <p:handoutMasterId r:id="rId77"/>
  </p:handoutMasterIdLst>
  <p:sldIdLst>
    <p:sldId id="256" r:id="rId2"/>
    <p:sldId id="444" r:id="rId3"/>
    <p:sldId id="568" r:id="rId4"/>
    <p:sldId id="605" r:id="rId5"/>
    <p:sldId id="603" r:id="rId6"/>
    <p:sldId id="608" r:id="rId7"/>
    <p:sldId id="607" r:id="rId8"/>
    <p:sldId id="596" r:id="rId9"/>
    <p:sldId id="606" r:id="rId10"/>
    <p:sldId id="591" r:id="rId11"/>
    <p:sldId id="595" r:id="rId12"/>
    <p:sldId id="604" r:id="rId13"/>
    <p:sldId id="577" r:id="rId14"/>
    <p:sldId id="561" r:id="rId15"/>
    <p:sldId id="560" r:id="rId16"/>
    <p:sldId id="597" r:id="rId17"/>
    <p:sldId id="582" r:id="rId18"/>
    <p:sldId id="588" r:id="rId19"/>
    <p:sldId id="589" r:id="rId20"/>
    <p:sldId id="601" r:id="rId21"/>
    <p:sldId id="590" r:id="rId22"/>
    <p:sldId id="609" r:id="rId23"/>
    <p:sldId id="610" r:id="rId24"/>
    <p:sldId id="611" r:id="rId25"/>
    <p:sldId id="612" r:id="rId26"/>
    <p:sldId id="613" r:id="rId27"/>
    <p:sldId id="437" r:id="rId28"/>
    <p:sldId id="497" r:id="rId29"/>
    <p:sldId id="495" r:id="rId30"/>
    <p:sldId id="511" r:id="rId31"/>
    <p:sldId id="529" r:id="rId32"/>
    <p:sldId id="498" r:id="rId33"/>
    <p:sldId id="499" r:id="rId34"/>
    <p:sldId id="500" r:id="rId35"/>
    <p:sldId id="503" r:id="rId36"/>
    <p:sldId id="522" r:id="rId37"/>
    <p:sldId id="501" r:id="rId38"/>
    <p:sldId id="514" r:id="rId39"/>
    <p:sldId id="515" r:id="rId40"/>
    <p:sldId id="518" r:id="rId41"/>
    <p:sldId id="519" r:id="rId42"/>
    <p:sldId id="516" r:id="rId43"/>
    <p:sldId id="520" r:id="rId44"/>
    <p:sldId id="521" r:id="rId45"/>
    <p:sldId id="524" r:id="rId46"/>
    <p:sldId id="523" r:id="rId47"/>
    <p:sldId id="526" r:id="rId48"/>
    <p:sldId id="528" r:id="rId49"/>
    <p:sldId id="527" r:id="rId50"/>
    <p:sldId id="564" r:id="rId51"/>
    <p:sldId id="562" r:id="rId52"/>
    <p:sldId id="563" r:id="rId53"/>
    <p:sldId id="614" r:id="rId54"/>
    <p:sldId id="530" r:id="rId55"/>
    <p:sldId id="531" r:id="rId56"/>
    <p:sldId id="533" r:id="rId57"/>
    <p:sldId id="532" r:id="rId58"/>
    <p:sldId id="525" r:id="rId59"/>
    <p:sldId id="502" r:id="rId60"/>
    <p:sldId id="576" r:id="rId61"/>
    <p:sldId id="616" r:id="rId62"/>
    <p:sldId id="507" r:id="rId63"/>
    <p:sldId id="512" r:id="rId64"/>
    <p:sldId id="513" r:id="rId65"/>
    <p:sldId id="534" r:id="rId66"/>
    <p:sldId id="535" r:id="rId67"/>
    <p:sldId id="537" r:id="rId68"/>
    <p:sldId id="541" r:id="rId69"/>
    <p:sldId id="538" r:id="rId70"/>
    <p:sldId id="536" r:id="rId71"/>
    <p:sldId id="539" r:id="rId72"/>
    <p:sldId id="543" r:id="rId73"/>
    <p:sldId id="540" r:id="rId74"/>
    <p:sldId id="508" r:id="rId7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6" autoAdjust="0"/>
    <p:restoredTop sz="84502" autoAdjust="0"/>
  </p:normalViewPr>
  <p:slideViewPr>
    <p:cSldViewPr>
      <p:cViewPr varScale="1">
        <p:scale>
          <a:sx n="74" d="100"/>
          <a:sy n="74" d="100"/>
        </p:scale>
        <p:origin x="1738" y="67"/>
      </p:cViewPr>
      <p:guideLst>
        <p:guide orient="horz" pos="2160"/>
        <p:guide pos="2880"/>
      </p:guideLst>
    </p:cSldViewPr>
  </p:slideViewPr>
  <p:outlineViewPr>
    <p:cViewPr>
      <p:scale>
        <a:sx n="33" d="100"/>
        <a:sy n="33" d="100"/>
      </p:scale>
      <p:origin x="0" y="-58"/>
    </p:cViewPr>
  </p:outlineViewPr>
  <p:notesTextViewPr>
    <p:cViewPr>
      <p:scale>
        <a:sx n="100" d="100"/>
        <a:sy n="100" d="100"/>
      </p:scale>
      <p:origin x="0" y="0"/>
    </p:cViewPr>
  </p:notesTextViewPr>
  <p:sorterViewPr>
    <p:cViewPr>
      <p:scale>
        <a:sx n="66" d="100"/>
        <a:sy n="66" d="100"/>
      </p:scale>
      <p:origin x="0" y="-3202"/>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10/7/2020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10/7/2020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Recall the consent guidelines from earlier</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15</a:t>
            </a:fld>
            <a:endParaRPr lang="en-US" altLang="en-US"/>
          </a:p>
        </p:txBody>
      </p:sp>
    </p:spTree>
    <p:extLst>
      <p:ext uri="{BB962C8B-B14F-4D97-AF65-F5344CB8AC3E}">
        <p14:creationId xmlns:p14="http://schemas.microsoft.com/office/powerpoint/2010/main" val="329451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Topic in and of itself, but worth mentioning</a:t>
            </a:r>
          </a:p>
          <a:p>
            <a:r>
              <a:rPr lang="en-CA" dirty="0"/>
              <a:t>C-51 – Anti-terrorism act, government has lots of access to PI without oversight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305521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27</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Highlighted the important words – harming reputation, false statement, 3</a:t>
            </a:r>
            <a:r>
              <a:rPr lang="en-US" altLang="en-US" baseline="30000" dirty="0"/>
              <a:t>rd</a:t>
            </a:r>
            <a:r>
              <a:rPr lang="en-US" altLang="en-US" dirty="0"/>
              <a:t> person. HOWEVER “false statement” part spoiler re Quebec</a:t>
            </a:r>
          </a:p>
          <a:p>
            <a:pPr eaLnBrk="1" hangingPunct="1">
              <a:spcBef>
                <a:spcPct val="0"/>
              </a:spcBef>
            </a:pPr>
            <a:r>
              <a:rPr lang="en-US" altLang="en-US" dirty="0"/>
              <a:t>Libel written, slander spoken. On the internet it will always be libel</a:t>
            </a:r>
          </a:p>
          <a:p>
            <a:r>
              <a:rPr lang="en-CA" dirty="0"/>
              <a:t>PUBLISHED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305521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Point – many cases we’ll see are not internet based, but still apply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246996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Same criteria I put up in Class 3</a:t>
            </a:r>
          </a:p>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4187957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34</a:t>
            </a:fld>
            <a:endParaRPr lang="en-US" altLang="en-US"/>
          </a:p>
        </p:txBody>
      </p:sp>
    </p:spTree>
    <p:extLst>
      <p:ext uri="{BB962C8B-B14F-4D97-AF65-F5344CB8AC3E}">
        <p14:creationId xmlns:p14="http://schemas.microsoft.com/office/powerpoint/2010/main" val="1051331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was the list I put up in Class 3, ow let’s look at them</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35</a:t>
            </a:fld>
            <a:endParaRPr lang="en-US" altLang="en-US"/>
          </a:p>
        </p:txBody>
      </p:sp>
    </p:spTree>
    <p:extLst>
      <p:ext uri="{BB962C8B-B14F-4D97-AF65-F5344CB8AC3E}">
        <p14:creationId xmlns:p14="http://schemas.microsoft.com/office/powerpoint/2010/main" val="4267047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Practical matter – use a company’s Terms against them!</a:t>
            </a:r>
          </a:p>
          <a:p>
            <a:r>
              <a:rPr lang="en-CA" dirty="0"/>
              <a:t>5 Norwich factors in this case, but they sort of get re-arranged a bit as the cases progress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60331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will last for several slides and cases so try to keep track!</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37</a:t>
            </a:fld>
            <a:endParaRPr lang="en-US" altLang="en-US"/>
          </a:p>
        </p:txBody>
      </p:sp>
    </p:spTree>
    <p:extLst>
      <p:ext uri="{BB962C8B-B14F-4D97-AF65-F5344CB8AC3E}">
        <p14:creationId xmlns:p14="http://schemas.microsoft.com/office/powerpoint/2010/main" val="226209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a:t>
            </a:fld>
            <a:endParaRPr lang="en-US" altLang="en-US"/>
          </a:p>
        </p:txBody>
      </p:sp>
    </p:spTree>
    <p:extLst>
      <p:ext uri="{BB962C8B-B14F-4D97-AF65-F5344CB8AC3E}">
        <p14:creationId xmlns:p14="http://schemas.microsoft.com/office/powerpoint/2010/main" val="3559653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Remember R v Spenser from last week? There was an inherent right to privacy in subscriber info</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40</a:t>
            </a:fld>
            <a:endParaRPr lang="en-US" altLang="en-US"/>
          </a:p>
        </p:txBody>
      </p:sp>
    </p:spTree>
    <p:extLst>
      <p:ext uri="{BB962C8B-B14F-4D97-AF65-F5344CB8AC3E}">
        <p14:creationId xmlns:p14="http://schemas.microsoft.com/office/powerpoint/2010/main" val="904465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Warman knows his law – he’s a lawyer</a:t>
            </a:r>
          </a:p>
          <a:p>
            <a:r>
              <a:rPr lang="en-CA" dirty="0"/>
              <a:t>Just filling in the story, this is useless for our purposes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41</a:t>
            </a:fld>
            <a:endParaRPr lang="en-US" altLang="en-US"/>
          </a:p>
        </p:txBody>
      </p:sp>
    </p:spTree>
    <p:extLst>
      <p:ext uri="{BB962C8B-B14F-4D97-AF65-F5344CB8AC3E}">
        <p14:creationId xmlns:p14="http://schemas.microsoft.com/office/powerpoint/2010/main" val="3112695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1917975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r>
              <a:rPr lang="en-CA" dirty="0">
                <a:sym typeface="Wingdings" panose="05000000000000000000" pitchFamily="2" charset="2"/>
              </a:rPr>
              <a:t>All of this should look familiar, looks like Norwich and BMG v Doe</a:t>
            </a:r>
          </a:p>
          <a:p>
            <a:pPr marL="171450" indent="-171450">
              <a:buFont typeface="Wingdings" panose="05000000000000000000" pitchFamily="2" charset="2"/>
              <a:buChar char="à"/>
            </a:pPr>
            <a:r>
              <a:rPr lang="en-CA" dirty="0">
                <a:sym typeface="Wingdings" panose="05000000000000000000" pitchFamily="2" charset="2"/>
              </a:rPr>
              <a:t>BUT  </a:t>
            </a:r>
            <a:r>
              <a:rPr lang="en-CA" dirty="0" err="1">
                <a:sym typeface="Wingdings" panose="05000000000000000000" pitchFamily="2" charset="2"/>
              </a:rPr>
              <a:t>nb</a:t>
            </a:r>
            <a:r>
              <a:rPr lang="en-CA" dirty="0">
                <a:sym typeface="Wingdings" panose="05000000000000000000" pitchFamily="2" charset="2"/>
              </a:rPr>
              <a:t> prima facie v bona fide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3648898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sym typeface="Wingdings" panose="05000000000000000000" pitchFamily="2" charset="2"/>
              </a:rPr>
              <a:t>(note by this time 6/8 Ds identified)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sym typeface="Wingdings" panose="05000000000000000000" pitchFamily="2" charset="2"/>
              </a:rPr>
              <a:t>In </a:t>
            </a:r>
            <a:r>
              <a:rPr lang="en-CA" sz="1200" i="1" dirty="0">
                <a:sym typeface="Wingdings" panose="05000000000000000000" pitchFamily="2" charset="2"/>
              </a:rPr>
              <a:t>III: The Revenge</a:t>
            </a:r>
            <a:r>
              <a:rPr lang="en-CA" sz="1200" dirty="0">
                <a:sym typeface="Wingdings" panose="05000000000000000000" pitchFamily="2" charset="2"/>
              </a:rPr>
              <a:t>, matter sent back to a different motions judge to rule based on factors they outlined</a:t>
            </a:r>
          </a:p>
          <a:p>
            <a:pPr marL="0" indent="0">
              <a:buNone/>
            </a:pPr>
            <a:endParaRPr lang="en-CA" sz="12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3142429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sym typeface="Wingdings" panose="05000000000000000000" pitchFamily="2" charset="2"/>
              </a:rPr>
              <a:t>Not the best reasoning…</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45</a:t>
            </a:fld>
            <a:endParaRPr lang="en-US" altLang="en-US"/>
          </a:p>
        </p:txBody>
      </p:sp>
    </p:spTree>
    <p:extLst>
      <p:ext uri="{BB962C8B-B14F-4D97-AF65-F5344CB8AC3E}">
        <p14:creationId xmlns:p14="http://schemas.microsoft.com/office/powerpoint/2010/main" val="3167658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Taking a little SLAPP detour here STRATEGIC LAWSUIT AGAINST PUBLIC PARTICIPATION</a:t>
            </a:r>
          </a:p>
          <a:p>
            <a:r>
              <a:rPr lang="en-CA" dirty="0"/>
              <a:t>Important in Defamation cases</a:t>
            </a:r>
          </a:p>
          <a:p>
            <a:r>
              <a:rPr lang="en-CA" dirty="0"/>
              <a:t>Lawsuits or even threat of to stop free speech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47</a:t>
            </a:fld>
            <a:endParaRPr lang="en-US" altLang="en-US"/>
          </a:p>
        </p:txBody>
      </p:sp>
    </p:spTree>
    <p:extLst>
      <p:ext uri="{BB962C8B-B14F-4D97-AF65-F5344CB8AC3E}">
        <p14:creationId xmlns:p14="http://schemas.microsoft.com/office/powerpoint/2010/main" val="1898079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Tweets warned public about investing in real estate deals, as Fortress was under investigation by Ontario Securities Commission</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608698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an internet law case, about some testimony given following a settlement between 2 companies, which had an anti-disparagement clause</a:t>
            </a:r>
          </a:p>
          <a:p>
            <a:r>
              <a:rPr lang="en-CA" b="1" dirty="0"/>
              <a:t>Remember “public interest” </a:t>
            </a:r>
            <a:r>
              <a:rPr lang="en-CA" b="1" dirty="0">
                <a:sym typeface="Wingdings" panose="05000000000000000000" pitchFamily="2" charset="2"/>
              </a:rPr>
              <a:t> this concept comes up again in Grant v Torstar</a:t>
            </a:r>
            <a:endParaRPr lang="en-CA" b="1"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671769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53</a:t>
            </a:fld>
            <a:endParaRPr lang="en-US" altLang="en-US"/>
          </a:p>
        </p:txBody>
      </p:sp>
    </p:spTree>
    <p:extLst>
      <p:ext uri="{BB962C8B-B14F-4D97-AF65-F5344CB8AC3E}">
        <p14:creationId xmlns:p14="http://schemas.microsoft.com/office/powerpoint/2010/main" val="282474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Focus – do you think it would make a good book? It’s too broad!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3177031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Quebec was the leading province for Anti-SLAPP in 2009</a:t>
            </a:r>
          </a:p>
          <a:p>
            <a:r>
              <a:rPr lang="en-CA" dirty="0"/>
              <a:t>This is from 2016 new CCP</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892204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in WIC – “roadkill”</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58</a:t>
            </a:fld>
            <a:endParaRPr lang="en-US" altLang="en-US"/>
          </a:p>
        </p:txBody>
      </p:sp>
    </p:spTree>
    <p:extLst>
      <p:ext uri="{BB962C8B-B14F-4D97-AF65-F5344CB8AC3E}">
        <p14:creationId xmlns:p14="http://schemas.microsoft.com/office/powerpoint/2010/main" val="4280954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Brian Burke sued anonymous online posters who said he was the father of the baby of Hazel Mae, a national sports reporter</a:t>
            </a:r>
          </a:p>
          <a:p>
            <a:r>
              <a:rPr lang="en-CA" altLang="en-US" dirty="0"/>
              <a:t>Manson – defamatory blog posts. Court ordered service by email. Default judgment against Doe for $200k</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59</a:t>
            </a:fld>
            <a:endParaRPr lang="en-US" altLang="en-US"/>
          </a:p>
        </p:txBody>
      </p:sp>
    </p:spTree>
    <p:extLst>
      <p:ext uri="{BB962C8B-B14F-4D97-AF65-F5344CB8AC3E}">
        <p14:creationId xmlns:p14="http://schemas.microsoft.com/office/powerpoint/2010/main" val="930043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said there were two cases I apologise for (Haaretz was the first), this is the other</a:t>
            </a:r>
          </a:p>
          <a:p>
            <a:r>
              <a:rPr lang="en-CA" dirty="0"/>
              <a:t>That is all you need! Sorry Zara, played a bit of a trick on you…</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64</a:t>
            </a:fld>
            <a:endParaRPr lang="en-US" altLang="en-US"/>
          </a:p>
        </p:txBody>
      </p:sp>
    </p:spTree>
    <p:extLst>
      <p:ext uri="{BB962C8B-B14F-4D97-AF65-F5344CB8AC3E}">
        <p14:creationId xmlns:p14="http://schemas.microsoft.com/office/powerpoint/2010/main" val="3575186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are in the public eye, no chance to sue for defamation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65</a:t>
            </a:fld>
            <a:endParaRPr lang="en-US" altLang="en-US"/>
          </a:p>
        </p:txBody>
      </p:sp>
    </p:spTree>
    <p:extLst>
      <p:ext uri="{BB962C8B-B14F-4D97-AF65-F5344CB8AC3E}">
        <p14:creationId xmlns:p14="http://schemas.microsoft.com/office/powerpoint/2010/main" val="1246846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Right to reputation! </a:t>
            </a:r>
            <a:r>
              <a:rPr lang="en-CA" dirty="0">
                <a:sym typeface="Wingdings" panose="05000000000000000000" pitchFamily="2" charset="2"/>
              </a:rPr>
              <a:t> This is what defamation is attacking</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67</a:t>
            </a:fld>
            <a:endParaRPr lang="en-US" altLang="en-US"/>
          </a:p>
        </p:txBody>
      </p:sp>
    </p:spTree>
    <p:extLst>
      <p:ext uri="{BB962C8B-B14F-4D97-AF65-F5344CB8AC3E}">
        <p14:creationId xmlns:p14="http://schemas.microsoft.com/office/powerpoint/2010/main" val="310990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49 para 2 comes up in a case we’ll see later</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68</a:t>
            </a:fld>
            <a:endParaRPr lang="en-US" altLang="en-US"/>
          </a:p>
        </p:txBody>
      </p:sp>
    </p:spTree>
    <p:extLst>
      <p:ext uri="{BB962C8B-B14F-4D97-AF65-F5344CB8AC3E}">
        <p14:creationId xmlns:p14="http://schemas.microsoft.com/office/powerpoint/2010/main" val="11544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Facts </a:t>
            </a:r>
            <a:r>
              <a:rPr lang="en-CA" dirty="0">
                <a:sym typeface="Wingdings" panose="05000000000000000000" pitchFamily="2" charset="2"/>
              </a:rPr>
              <a:t> Defamation at  municipal council meeting</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69</a:t>
            </a:fld>
            <a:endParaRPr lang="en-US" altLang="en-US"/>
          </a:p>
        </p:txBody>
      </p:sp>
    </p:spTree>
    <p:extLst>
      <p:ext uri="{BB962C8B-B14F-4D97-AF65-F5344CB8AC3E}">
        <p14:creationId xmlns:p14="http://schemas.microsoft.com/office/powerpoint/2010/main" val="2264360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71</a:t>
            </a:fld>
            <a:endParaRPr lang="en-US" altLang="en-US"/>
          </a:p>
        </p:txBody>
      </p:sp>
    </p:spTree>
    <p:extLst>
      <p:ext uri="{BB962C8B-B14F-4D97-AF65-F5344CB8AC3E}">
        <p14:creationId xmlns:p14="http://schemas.microsoft.com/office/powerpoint/2010/main" val="1338882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err="1"/>
              <a:t>Neron</a:t>
            </a:r>
            <a:r>
              <a:rPr lang="en-US" altLang="en-US" dirty="0"/>
              <a:t> – true statements can be libel. CBC Radio-Can broadcast parts of a letter which were true, but damaged </a:t>
            </a:r>
            <a:r>
              <a:rPr lang="en-US" altLang="en-US" dirty="0" err="1"/>
              <a:t>Neron’s</a:t>
            </a:r>
            <a:r>
              <a:rPr lang="en-US" altLang="en-US" dirty="0"/>
              <a:t> reputation. Contents of letter presented in an “incomplete and misleading manner”, so fault.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72</a:t>
            </a:fld>
            <a:endParaRPr lang="en-US" altLang="en-US"/>
          </a:p>
        </p:txBody>
      </p:sp>
    </p:spTree>
    <p:extLst>
      <p:ext uri="{BB962C8B-B14F-4D97-AF65-F5344CB8AC3E}">
        <p14:creationId xmlns:p14="http://schemas.microsoft.com/office/powerpoint/2010/main" val="302590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a:t>
            </a:fld>
            <a:endParaRPr lang="en-US" altLang="en-US"/>
          </a:p>
        </p:txBody>
      </p:sp>
    </p:spTree>
    <p:extLst>
      <p:ext uri="{BB962C8B-B14F-4D97-AF65-F5344CB8AC3E}">
        <p14:creationId xmlns:p14="http://schemas.microsoft.com/office/powerpoint/2010/main" val="2327040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73</a:t>
            </a:fld>
            <a:endParaRPr lang="en-US" altLang="en-US"/>
          </a:p>
        </p:txBody>
      </p:sp>
    </p:spTree>
    <p:extLst>
      <p:ext uri="{BB962C8B-B14F-4D97-AF65-F5344CB8AC3E}">
        <p14:creationId xmlns:p14="http://schemas.microsoft.com/office/powerpoint/2010/main" val="2341122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Thanks Michael for pointing this out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dirty="0"/>
          </a:p>
        </p:txBody>
      </p:sp>
    </p:spTree>
    <p:extLst>
      <p:ext uri="{BB962C8B-B14F-4D97-AF65-F5344CB8AC3E}">
        <p14:creationId xmlns:p14="http://schemas.microsoft.com/office/powerpoint/2010/main" val="212645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Thanks Alice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dirty="0"/>
          </a:p>
        </p:txBody>
      </p:sp>
    </p:spTree>
    <p:extLst>
      <p:ext uri="{BB962C8B-B14F-4D97-AF65-F5344CB8AC3E}">
        <p14:creationId xmlns:p14="http://schemas.microsoft.com/office/powerpoint/2010/main" val="373472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dirty="0"/>
          </a:p>
        </p:txBody>
      </p:sp>
    </p:spTree>
    <p:extLst>
      <p:ext uri="{BB962C8B-B14F-4D97-AF65-F5344CB8AC3E}">
        <p14:creationId xmlns:p14="http://schemas.microsoft.com/office/powerpoint/2010/main" val="221605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273181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293196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5</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00FB3DB-8DF7-48F3-A73A-8BE4226B7FAC}" type="datetime1">
              <a:rPr lang="en-US" smtClean="0"/>
              <a:t>10/7/2020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F20C13-E98E-413D-B358-E2A3C473005D}" type="datetime1">
              <a:rPr lang="en-US" smtClean="0"/>
              <a:t>10/7/2020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7F0EF254-8611-4C76-89D2-495DA9FD987C}" type="datetime1">
              <a:rPr lang="en-US" smtClean="0"/>
              <a:t>10/7/2020</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B02B45D8-23A4-4829-B302-1AACD7618B1D}" type="datetime1">
              <a:rPr lang="en-US" smtClean="0"/>
              <a:t>10/7/2020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4261E60B-2E47-4BC8-AA0F-D5CC7FE61476}" type="datetime1">
              <a:rPr lang="en-US" smtClean="0"/>
              <a:t>10/7/2020</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5</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357B9A23-3DF9-4486-8409-5478C9F28BE7}" type="datetime1">
              <a:rPr lang="en-US" smtClean="0"/>
              <a:t>10/7/2020</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5</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F6C5224E-29B3-4153-914A-3F06F764409D}" type="datetime1">
              <a:rPr lang="en-US" smtClean="0"/>
              <a:t>10/7/2020</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5</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41BAFA07-EA36-4903-8041-68AF27378182}" type="datetime1">
              <a:rPr lang="en-US" smtClean="0"/>
              <a:t>10/7/2020</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5</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45848260-D357-4F1F-B6FF-19F5B85453E9}" type="datetime1">
              <a:rPr lang="en-US" smtClean="0"/>
              <a:t>10/7/2020</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5</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4A99E519-860F-4971-8026-D31E74EFCD91}" type="datetime1">
              <a:rPr lang="en-US" smtClean="0"/>
              <a:t>10/7/2020</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5</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A6931AF-C82C-4AB4-85B8-E3A5182CC152}" type="datetime1">
              <a:rPr lang="en-US" smtClean="0"/>
              <a:t>10/7/2020</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emonde.fr/pixels/article/2020/09/29/une-chaine-d-hopitaux-americaine-victime-d-une-cyberattaque_6054056_4408996.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319588"/>
          </a:xfrm>
        </p:spPr>
        <p:txBody>
          <a:bodyPr/>
          <a:lstStyle/>
          <a:p>
            <a:pPr eaLnBrk="1" hangingPunct="1"/>
            <a:br>
              <a:rPr lang="en-US" altLang="en-US" sz="9600" dirty="0"/>
            </a:br>
            <a:br>
              <a:rPr lang="en-US" altLang="en-US" sz="9600" dirty="0"/>
            </a:br>
            <a:r>
              <a:rPr lang="en-US" altLang="en-US" u="sng" dirty="0"/>
              <a:t>Class 5 – October 6</a:t>
            </a:r>
            <a:br>
              <a:rPr lang="en-US" altLang="en-US" dirty="0"/>
            </a:br>
            <a:br>
              <a:rPr lang="en-US" altLang="en-US" dirty="0"/>
            </a:br>
            <a:r>
              <a:rPr lang="en-US" altLang="en-US" dirty="0"/>
              <a:t>(Finishing up privacy and)</a:t>
            </a:r>
            <a:br>
              <a:rPr lang="en-US" altLang="en-US" dirty="0"/>
            </a:br>
            <a:r>
              <a:rPr lang="en-CA" dirty="0"/>
              <a:t>Surviving the Mean Tweets of Montreal – Defamation in the internet Age</a:t>
            </a:r>
            <a:br>
              <a:rPr lang="en-CA" dirty="0"/>
            </a:b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1. prof. APOLOGY FOR TODAY’S CLASS</a:t>
            </a:r>
            <a:br>
              <a:rPr lang="en-CA" dirty="0"/>
            </a:br>
            <a:r>
              <a:rPr lang="en-CA" dirty="0"/>
              <a:t>2. PRIVACY (Cont.)</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59896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a:xfrm>
            <a:off x="457200" y="274638"/>
            <a:ext cx="8229600" cy="922114"/>
          </a:xfrm>
        </p:spPr>
        <p:txBody>
          <a:bodyPr/>
          <a:lstStyle/>
          <a:p>
            <a:r>
              <a:rPr lang="en-CA" dirty="0"/>
              <a:t>PP game lessons</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556792"/>
            <a:ext cx="8229600" cy="4680520"/>
          </a:xfrm>
        </p:spPr>
        <p:txBody>
          <a:bodyPr/>
          <a:lstStyle/>
          <a:p>
            <a:pPr marL="0" indent="0" eaLnBrk="1" hangingPunct="1">
              <a:buNone/>
              <a:defRPr/>
            </a:pPr>
            <a:r>
              <a:rPr lang="en-CA" sz="2400" dirty="0"/>
              <a:t>Trick question is P8 (Openness) which is </a:t>
            </a:r>
            <a:r>
              <a:rPr lang="en-CA" sz="2400" b="1" dirty="0"/>
              <a:t>the whole PP</a:t>
            </a:r>
            <a:r>
              <a:rPr lang="en-CA" sz="2400" dirty="0"/>
              <a:t> (“</a:t>
            </a:r>
            <a:r>
              <a:rPr lang="en-US" sz="2400" dirty="0"/>
              <a:t>An organization must make detailed information about its policies and practices relating to the management of personal information publicly and readily available”)</a:t>
            </a:r>
            <a:endParaRPr lang="en-CA" sz="2400" b="1" dirty="0"/>
          </a:p>
          <a:p>
            <a:pPr marL="0" indent="0" eaLnBrk="1" hangingPunct="1">
              <a:buNone/>
              <a:defRPr/>
            </a:pPr>
            <a:endParaRPr lang="en-CA" sz="2400" dirty="0"/>
          </a:p>
          <a:p>
            <a:pPr marL="0" indent="0" eaLnBrk="1" hangingPunct="1">
              <a:buNone/>
              <a:defRPr/>
            </a:pPr>
            <a:r>
              <a:rPr lang="en-CA" sz="2400" dirty="0"/>
              <a:t>“</a:t>
            </a:r>
            <a:r>
              <a:rPr lang="en-US" sz="2400" dirty="0"/>
              <a:t>PI you submit is accurate to the best of your knowledge” </a:t>
            </a:r>
          </a:p>
          <a:p>
            <a:pPr marL="0" indent="0" eaLnBrk="1" hangingPunct="1">
              <a:buNone/>
              <a:defRPr/>
            </a:pPr>
            <a:r>
              <a:rPr lang="en-US" sz="2400" dirty="0">
                <a:sym typeface="Wingdings" panose="05000000000000000000" pitchFamily="2" charset="2"/>
              </a:rPr>
              <a:t> not Accuracy (6) b/c 10 Principles are </a:t>
            </a:r>
            <a:r>
              <a:rPr lang="en-US" sz="2400" b="1" dirty="0">
                <a:sym typeface="Wingdings" panose="05000000000000000000" pitchFamily="2" charset="2"/>
              </a:rPr>
              <a:t>obligations on the organization </a:t>
            </a:r>
            <a:r>
              <a:rPr lang="en-US" sz="2400" dirty="0">
                <a:sym typeface="Wingdings" panose="05000000000000000000" pitchFamily="2" charset="2"/>
              </a:rPr>
              <a:t>(i.e. “</a:t>
            </a:r>
            <a:r>
              <a:rPr lang="en-US" sz="2400" dirty="0" err="1">
                <a:sym typeface="Wingdings" panose="05000000000000000000" pitchFamily="2" charset="2"/>
              </a:rPr>
              <a:t>CultEv</a:t>
            </a:r>
            <a:r>
              <a:rPr lang="en-US" sz="2400" dirty="0">
                <a:sym typeface="Wingdings" panose="05000000000000000000" pitchFamily="2" charset="2"/>
              </a:rPr>
              <a:t> shall use all reasonable efforts to ensure your submitted Personal Information remains accurate…”)</a:t>
            </a:r>
            <a:endParaRPr lang="en-US" sz="2400" b="1" dirty="0">
              <a:sym typeface="Wingdings" panose="05000000000000000000" pitchFamily="2" charset="2"/>
            </a:endParaRPr>
          </a:p>
          <a:p>
            <a:pPr marL="0" indent="0" eaLnBrk="1" hangingPunct="1">
              <a:buNone/>
              <a:defRPr/>
            </a:pPr>
            <a:endParaRPr lang="en-US" sz="2400" dirty="0">
              <a:sym typeface="Wingdings" panose="05000000000000000000" pitchFamily="2" charset="2"/>
            </a:endParaRPr>
          </a:p>
          <a:p>
            <a:pPr marL="0" indent="0" eaLnBrk="1" hangingPunct="1">
              <a:buNone/>
              <a:defRPr/>
            </a:pPr>
            <a:endParaRPr lang="en-CA" sz="2400" dirty="0"/>
          </a:p>
          <a:p>
            <a:pPr marL="0" indent="0" eaLnBrk="1" hangingPunct="1">
              <a:buNone/>
              <a:defRPr/>
            </a:pPr>
            <a:endParaRPr lang="en-CA" sz="2400" dirty="0"/>
          </a:p>
          <a:p>
            <a:endParaRPr lang="en-CA" sz="2400" dirty="0"/>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98286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a:xfrm>
            <a:off x="457200" y="274638"/>
            <a:ext cx="8229600" cy="1138138"/>
          </a:xfrm>
        </p:spPr>
        <p:txBody>
          <a:bodyPr/>
          <a:lstStyle/>
          <a:p>
            <a:r>
              <a:rPr lang="en-CA" dirty="0"/>
              <a:t>PP game lessons 2</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268760"/>
            <a:ext cx="8229600" cy="4968552"/>
          </a:xfrm>
        </p:spPr>
        <p:txBody>
          <a:bodyPr/>
          <a:lstStyle/>
          <a:p>
            <a:pPr marL="0" indent="0" eaLnBrk="1" hangingPunct="1">
              <a:buNone/>
              <a:defRPr/>
            </a:pPr>
            <a:endParaRPr lang="en-US" sz="2400" dirty="0">
              <a:sym typeface="Wingdings" panose="05000000000000000000" pitchFamily="2" charset="2"/>
            </a:endParaRPr>
          </a:p>
          <a:p>
            <a:pPr marL="0" indent="0" eaLnBrk="1" hangingPunct="1">
              <a:buNone/>
              <a:defRPr/>
            </a:pPr>
            <a:r>
              <a:rPr lang="en-US" sz="2800" dirty="0">
                <a:sym typeface="Wingdings" panose="05000000000000000000" pitchFamily="2" charset="2"/>
              </a:rPr>
              <a:t>“The Cultural Events </a:t>
            </a:r>
            <a:r>
              <a:rPr lang="en-US" sz="2800" dirty="0" err="1">
                <a:sym typeface="Wingdings" panose="05000000000000000000" pitchFamily="2" charset="2"/>
              </a:rPr>
              <a:t>MegaCorp</a:t>
            </a:r>
            <a:r>
              <a:rPr lang="en-US" sz="2800" dirty="0">
                <a:sym typeface="Wingdings" panose="05000000000000000000" pitchFamily="2" charset="2"/>
              </a:rPr>
              <a:t> Inc.”  P1 (Accountability) at the most basic level!</a:t>
            </a:r>
            <a:endParaRPr lang="en-CA" sz="2800" dirty="0"/>
          </a:p>
          <a:p>
            <a:pPr marL="0" indent="0" eaLnBrk="1" hangingPunct="1">
              <a:buNone/>
              <a:defRPr/>
            </a:pPr>
            <a:endParaRPr lang="en-CA" sz="2800" dirty="0"/>
          </a:p>
          <a:p>
            <a:pPr marL="0" indent="0">
              <a:buNone/>
            </a:pPr>
            <a:r>
              <a:rPr lang="en-CA" sz="2800" dirty="0"/>
              <a:t>Section 10 Aggregated Information </a:t>
            </a:r>
            <a:r>
              <a:rPr lang="en-CA" sz="2800" dirty="0">
                <a:sym typeface="Wingdings" panose="05000000000000000000" pitchFamily="2" charset="2"/>
              </a:rPr>
              <a:t> </a:t>
            </a:r>
            <a:r>
              <a:rPr lang="en-CA" sz="2800" b="1" dirty="0">
                <a:sym typeface="Wingdings" panose="05000000000000000000" pitchFamily="2" charset="2"/>
              </a:rPr>
              <a:t>not</a:t>
            </a:r>
            <a:r>
              <a:rPr lang="en-CA" sz="2800" dirty="0">
                <a:sym typeface="Wingdings" panose="05000000000000000000" pitchFamily="2" charset="2"/>
              </a:rPr>
              <a:t> limiting use, disclosure and retention (P5) b/c 10 Principles apply to </a:t>
            </a:r>
            <a:r>
              <a:rPr lang="en-CA" sz="2800" b="1" dirty="0">
                <a:sym typeface="Wingdings" panose="05000000000000000000" pitchFamily="2" charset="2"/>
              </a:rPr>
              <a:t>Personal Information </a:t>
            </a:r>
            <a:r>
              <a:rPr lang="en-CA" sz="2800" dirty="0">
                <a:sym typeface="Wingdings" panose="05000000000000000000" pitchFamily="2" charset="2"/>
              </a:rPr>
              <a:t>only</a:t>
            </a:r>
            <a:endParaRPr lang="en-CA" sz="2800" dirty="0"/>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77607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2D7-258D-426D-BFA9-97B608DCFB58}"/>
              </a:ext>
            </a:extLst>
          </p:cNvPr>
          <p:cNvSpPr>
            <a:spLocks noGrp="1"/>
          </p:cNvSpPr>
          <p:nvPr>
            <p:ph type="title"/>
          </p:nvPr>
        </p:nvSpPr>
        <p:spPr/>
        <p:txBody>
          <a:bodyPr/>
          <a:lstStyle/>
          <a:p>
            <a:r>
              <a:rPr lang="en-CA" dirty="0"/>
              <a:t>PIPEDA Consent</a:t>
            </a:r>
          </a:p>
        </p:txBody>
      </p:sp>
      <p:sp>
        <p:nvSpPr>
          <p:cNvPr id="3" name="Content Placeholder 2">
            <a:extLst>
              <a:ext uri="{FF2B5EF4-FFF2-40B4-BE49-F238E27FC236}">
                <a16:creationId xmlns:a16="http://schemas.microsoft.com/office/drawing/2014/main" id="{C7BEAF02-11E5-4A29-A60F-5AF31D3F364E}"/>
              </a:ext>
            </a:extLst>
          </p:cNvPr>
          <p:cNvSpPr>
            <a:spLocks noGrp="1"/>
          </p:cNvSpPr>
          <p:nvPr>
            <p:ph idx="1"/>
          </p:nvPr>
        </p:nvSpPr>
        <p:spPr>
          <a:xfrm>
            <a:off x="457200" y="1340768"/>
            <a:ext cx="8229600" cy="4785395"/>
          </a:xfrm>
        </p:spPr>
        <p:txBody>
          <a:bodyPr/>
          <a:lstStyle/>
          <a:p>
            <a:pPr marL="0" indent="0">
              <a:buNone/>
            </a:pPr>
            <a:r>
              <a:rPr lang="en-CA" i="1" dirty="0"/>
              <a:t>Guidelines for obtaining meaningful consent</a:t>
            </a:r>
            <a:endParaRPr lang="en-CA" dirty="0"/>
          </a:p>
          <a:p>
            <a:pPr marL="0" indent="0">
              <a:buNone/>
            </a:pPr>
            <a:endParaRPr lang="en-CA" dirty="0"/>
          </a:p>
          <a:p>
            <a:pPr marL="0" indent="0">
              <a:buNone/>
            </a:pPr>
            <a:r>
              <a:rPr lang="en-CA" dirty="0"/>
              <a:t>“this document sets out practical and actionable guidance regarding what organizations should do to ensure that they obtain meaningful consent.”</a:t>
            </a:r>
          </a:p>
          <a:p>
            <a:pPr marL="0" indent="0">
              <a:buNone/>
            </a:pPr>
            <a:endParaRPr lang="en-CA" dirty="0"/>
          </a:p>
          <a:p>
            <a:pPr marL="0" indent="0">
              <a:buNone/>
            </a:pPr>
            <a:r>
              <a:rPr lang="en-CA" dirty="0"/>
              <a:t>Came “into force” (guidelines!) January 1, 2019</a:t>
            </a:r>
          </a:p>
        </p:txBody>
      </p:sp>
      <p:sp>
        <p:nvSpPr>
          <p:cNvPr id="4" name="Footer Placeholder 3">
            <a:extLst>
              <a:ext uri="{FF2B5EF4-FFF2-40B4-BE49-F238E27FC236}">
                <a16:creationId xmlns:a16="http://schemas.microsoft.com/office/drawing/2014/main" id="{30D08075-DB1C-4F2C-A215-B3E9BE523A6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85501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2D7-258D-426D-BFA9-97B608DCFB58}"/>
              </a:ext>
            </a:extLst>
          </p:cNvPr>
          <p:cNvSpPr>
            <a:spLocks noGrp="1"/>
          </p:cNvSpPr>
          <p:nvPr>
            <p:ph type="title"/>
          </p:nvPr>
        </p:nvSpPr>
        <p:spPr/>
        <p:txBody>
          <a:bodyPr/>
          <a:lstStyle/>
          <a:p>
            <a:r>
              <a:rPr lang="en-CA" dirty="0"/>
              <a:t>Consent guidelines – 7 principles</a:t>
            </a:r>
          </a:p>
        </p:txBody>
      </p:sp>
      <p:sp>
        <p:nvSpPr>
          <p:cNvPr id="3" name="Content Placeholder 2">
            <a:extLst>
              <a:ext uri="{FF2B5EF4-FFF2-40B4-BE49-F238E27FC236}">
                <a16:creationId xmlns:a16="http://schemas.microsoft.com/office/drawing/2014/main" id="{C7BEAF02-11E5-4A29-A60F-5AF31D3F364E}"/>
              </a:ext>
            </a:extLst>
          </p:cNvPr>
          <p:cNvSpPr>
            <a:spLocks noGrp="1"/>
          </p:cNvSpPr>
          <p:nvPr>
            <p:ph idx="1"/>
          </p:nvPr>
        </p:nvSpPr>
        <p:spPr>
          <a:xfrm>
            <a:off x="457200" y="1340768"/>
            <a:ext cx="8229600" cy="4785395"/>
          </a:xfrm>
        </p:spPr>
        <p:txBody>
          <a:bodyPr/>
          <a:lstStyle/>
          <a:p>
            <a:pPr marL="457200" indent="-457200">
              <a:buFont typeface="+mj-lt"/>
              <a:buAutoNum type="arabicPeriod"/>
            </a:pPr>
            <a:r>
              <a:rPr lang="en-CA" sz="2800" dirty="0"/>
              <a:t>Emphasize key elements</a:t>
            </a:r>
          </a:p>
          <a:p>
            <a:pPr marL="457200" indent="-457200">
              <a:buFont typeface="+mj-lt"/>
              <a:buAutoNum type="arabicPeriod"/>
            </a:pPr>
            <a:r>
              <a:rPr lang="en-CA" sz="2800" dirty="0"/>
              <a:t>Allow individuals to control the level of detail they get and when</a:t>
            </a:r>
          </a:p>
          <a:p>
            <a:pPr marL="457200" indent="-457200">
              <a:buFont typeface="+mj-lt"/>
              <a:buAutoNum type="arabicPeriod"/>
            </a:pPr>
            <a:r>
              <a:rPr lang="en-CA" sz="2800" dirty="0"/>
              <a:t>Provide individuals with clear options to say ‘yes’ or ‘no’</a:t>
            </a:r>
          </a:p>
          <a:p>
            <a:pPr marL="457200" indent="-457200">
              <a:buFont typeface="+mj-lt"/>
              <a:buAutoNum type="arabicPeriod"/>
            </a:pPr>
            <a:r>
              <a:rPr lang="en-CA" sz="2800" dirty="0"/>
              <a:t>Be innovative and creative</a:t>
            </a:r>
          </a:p>
          <a:p>
            <a:pPr marL="457200" indent="-457200">
              <a:buFont typeface="+mj-lt"/>
              <a:buAutoNum type="arabicPeriod"/>
            </a:pPr>
            <a:r>
              <a:rPr lang="en-CA" sz="2800" dirty="0"/>
              <a:t>Consider the consumer’s perspective</a:t>
            </a:r>
          </a:p>
          <a:p>
            <a:pPr marL="457200" indent="-457200">
              <a:buFont typeface="+mj-lt"/>
              <a:buAutoNum type="arabicPeriod"/>
            </a:pPr>
            <a:r>
              <a:rPr lang="en-CA" sz="2800" dirty="0"/>
              <a:t>Make consent a dynamic and ongoing process</a:t>
            </a:r>
          </a:p>
          <a:p>
            <a:pPr marL="457200" indent="-457200">
              <a:buFont typeface="+mj-lt"/>
              <a:buAutoNum type="arabicPeriod"/>
            </a:pPr>
            <a:r>
              <a:rPr lang="en-CA" sz="2800" dirty="0"/>
              <a:t>Be accountable: Stand ready to demonstrate compliance</a:t>
            </a:r>
          </a:p>
        </p:txBody>
      </p:sp>
      <p:sp>
        <p:nvSpPr>
          <p:cNvPr id="4" name="Footer Placeholder 3">
            <a:extLst>
              <a:ext uri="{FF2B5EF4-FFF2-40B4-BE49-F238E27FC236}">
                <a16:creationId xmlns:a16="http://schemas.microsoft.com/office/drawing/2014/main" id="{30D08075-DB1C-4F2C-A215-B3E9BE523A6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0758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A48B-1BA9-49F1-BBA8-E1A5C0350EF0}"/>
              </a:ext>
            </a:extLst>
          </p:cNvPr>
          <p:cNvSpPr>
            <a:spLocks noGrp="1"/>
          </p:cNvSpPr>
          <p:nvPr>
            <p:ph type="title"/>
          </p:nvPr>
        </p:nvSpPr>
        <p:spPr/>
        <p:txBody>
          <a:bodyPr/>
          <a:lstStyle/>
          <a:p>
            <a:r>
              <a:rPr lang="en-CA" dirty="0"/>
              <a:t>Update to privacy policies?</a:t>
            </a:r>
          </a:p>
        </p:txBody>
      </p:sp>
      <p:sp>
        <p:nvSpPr>
          <p:cNvPr id="3" name="Content Placeholder 2">
            <a:extLst>
              <a:ext uri="{FF2B5EF4-FFF2-40B4-BE49-F238E27FC236}">
                <a16:creationId xmlns:a16="http://schemas.microsoft.com/office/drawing/2014/main" id="{F2688D9E-E911-496B-BEDB-5D51D272E9A2}"/>
              </a:ext>
            </a:extLst>
          </p:cNvPr>
          <p:cNvSpPr>
            <a:spLocks noGrp="1"/>
          </p:cNvSpPr>
          <p:nvPr>
            <p:ph idx="1"/>
          </p:nvPr>
        </p:nvSpPr>
        <p:spPr/>
        <p:txBody>
          <a:bodyPr/>
          <a:lstStyle/>
          <a:p>
            <a:pPr marL="0" indent="0">
              <a:buNone/>
            </a:pPr>
            <a:r>
              <a:rPr lang="en-CA" dirty="0"/>
              <a:t>The Consent Guidelines say focus on:</a:t>
            </a:r>
          </a:p>
          <a:p>
            <a:pPr marL="0" indent="0">
              <a:buNone/>
            </a:pPr>
            <a:endParaRPr lang="en-CA" dirty="0"/>
          </a:p>
          <a:p>
            <a:r>
              <a:rPr lang="en-CA" sz="2400" dirty="0"/>
              <a:t>what personal information is being collected;</a:t>
            </a:r>
          </a:p>
          <a:p>
            <a:r>
              <a:rPr lang="en-CA" sz="2400" dirty="0"/>
              <a:t>with which parties personal information is being shared;</a:t>
            </a:r>
          </a:p>
          <a:p>
            <a:r>
              <a:rPr lang="en-CA" sz="2400" dirty="0"/>
              <a:t>for what purposes personal information is collected, used or disclosed; and</a:t>
            </a:r>
          </a:p>
          <a:p>
            <a:r>
              <a:rPr lang="en-CA" sz="2400" dirty="0"/>
              <a:t>what risks of harm or other consequences might come from any collection, use or disclosure of the information provided.</a:t>
            </a:r>
          </a:p>
          <a:p>
            <a:pPr marL="0" indent="0">
              <a:buNone/>
            </a:pPr>
            <a:endParaRPr lang="en-CA" sz="2400" dirty="0"/>
          </a:p>
          <a:p>
            <a:pPr marL="0" indent="0">
              <a:buNone/>
            </a:pPr>
            <a:r>
              <a:rPr lang="en-CA" sz="2400" b="1" dirty="0"/>
              <a:t>All in “Emphasize key elements” (guideline 1)</a:t>
            </a:r>
          </a:p>
        </p:txBody>
      </p:sp>
      <p:sp>
        <p:nvSpPr>
          <p:cNvPr id="4" name="Footer Placeholder 3">
            <a:extLst>
              <a:ext uri="{FF2B5EF4-FFF2-40B4-BE49-F238E27FC236}">
                <a16:creationId xmlns:a16="http://schemas.microsoft.com/office/drawing/2014/main" id="{EAD74902-FE7B-414D-B782-874CBDF3411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34956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4F42-F604-4033-9F39-AB0BDE0E6EFB}"/>
              </a:ext>
            </a:extLst>
          </p:cNvPr>
          <p:cNvSpPr>
            <a:spLocks noGrp="1"/>
          </p:cNvSpPr>
          <p:nvPr>
            <p:ph type="title"/>
          </p:nvPr>
        </p:nvSpPr>
        <p:spPr>
          <a:xfrm>
            <a:off x="457200" y="274638"/>
            <a:ext cx="8229600" cy="786891"/>
          </a:xfrm>
        </p:spPr>
        <p:txBody>
          <a:bodyPr/>
          <a:lstStyle/>
          <a:p>
            <a:r>
              <a:rPr lang="en-CA" dirty="0"/>
              <a:t>Emphasizing Key Elements</a:t>
            </a:r>
          </a:p>
        </p:txBody>
      </p:sp>
      <p:pic>
        <p:nvPicPr>
          <p:cNvPr id="5" name="Content Placeholder 4">
            <a:extLst>
              <a:ext uri="{FF2B5EF4-FFF2-40B4-BE49-F238E27FC236}">
                <a16:creationId xmlns:a16="http://schemas.microsoft.com/office/drawing/2014/main" id="{5CD50429-34B8-489E-A0F6-6DDB6C35FC03}"/>
              </a:ext>
            </a:extLst>
          </p:cNvPr>
          <p:cNvPicPr>
            <a:picLocks noGrp="1" noChangeAspect="1"/>
          </p:cNvPicPr>
          <p:nvPr>
            <p:ph idx="1"/>
          </p:nvPr>
        </p:nvPicPr>
        <p:blipFill>
          <a:blip r:embed="rId2"/>
          <a:stretch>
            <a:fillRect/>
          </a:stretch>
        </p:blipFill>
        <p:spPr>
          <a:xfrm>
            <a:off x="1295636" y="1131847"/>
            <a:ext cx="6552728" cy="5154184"/>
          </a:xfrm>
          <a:prstGeom prst="rect">
            <a:avLst/>
          </a:prstGeom>
        </p:spPr>
      </p:pic>
      <p:sp>
        <p:nvSpPr>
          <p:cNvPr id="4" name="Footer Placeholder 3">
            <a:extLst>
              <a:ext uri="{FF2B5EF4-FFF2-40B4-BE49-F238E27FC236}">
                <a16:creationId xmlns:a16="http://schemas.microsoft.com/office/drawing/2014/main" id="{ADC1A5D2-7770-41D3-B3AA-17DD1EA29D0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29898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the Future</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CA" sz="2400" dirty="0"/>
              <a:t>Hear it from the Commissioner himself!</a:t>
            </a:r>
          </a:p>
          <a:p>
            <a:pPr>
              <a:buFont typeface="Wingdings" panose="05000000000000000000" pitchFamily="2" charset="2"/>
              <a:buChar char="à"/>
            </a:pPr>
            <a:r>
              <a:rPr lang="en-CA" sz="2400" dirty="0">
                <a:sym typeface="Wingdings" panose="05000000000000000000" pitchFamily="2" charset="2"/>
              </a:rPr>
              <a:t>Annual Report September 21, 2017 (</a:t>
            </a:r>
            <a:r>
              <a:rPr lang="en-CA" sz="2400" i="1" dirty="0">
                <a:sym typeface="Wingdings" panose="05000000000000000000" pitchFamily="2" charset="2"/>
              </a:rPr>
              <a:t>Real fears, real solutions - A plan for restoring confidence in Canada’s privacy regime</a:t>
            </a:r>
            <a:r>
              <a:rPr lang="en-CA" sz="2400" dirty="0">
                <a:sym typeface="Wingdings" panose="05000000000000000000" pitchFamily="2" charset="2"/>
              </a:rPr>
              <a:t>)</a:t>
            </a:r>
          </a:p>
          <a:p>
            <a:pPr marL="0" indent="0">
              <a:buNone/>
            </a:pPr>
            <a:endParaRPr lang="en-CA" dirty="0">
              <a:sym typeface="Wingdings" panose="05000000000000000000" pitchFamily="2" charset="2"/>
            </a:endParaRPr>
          </a:p>
          <a:p>
            <a:pPr marL="0" indent="0">
              <a:buNone/>
            </a:pPr>
            <a:r>
              <a:rPr lang="en-CA" sz="2800" dirty="0">
                <a:sym typeface="Wingdings" panose="05000000000000000000" pitchFamily="2" charset="2"/>
              </a:rPr>
              <a:t>“The time has come for Canada to change its privacy protection model to ensure that, as in the U.S., EU and elsewhere, regulatory bodies can effectively protect the privacy rights of citizens by having powers that are commensurate with the increasing risks that new disruptive technologies pose for privacy.”</a:t>
            </a:r>
            <a:endParaRPr lang="en-CA" sz="2800" dirty="0"/>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62578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72466-E07D-4093-B3BD-B09FE28B6358}"/>
              </a:ext>
            </a:extLst>
          </p:cNvPr>
          <p:cNvSpPr>
            <a:spLocks noGrp="1"/>
          </p:cNvSpPr>
          <p:nvPr>
            <p:ph type="title"/>
          </p:nvPr>
        </p:nvSpPr>
        <p:spPr/>
        <p:txBody>
          <a:bodyPr/>
          <a:lstStyle/>
          <a:p>
            <a:r>
              <a:rPr lang="en-CA" dirty="0"/>
              <a:t>PC’s PIPEDA Report 2018</a:t>
            </a:r>
          </a:p>
        </p:txBody>
      </p:sp>
      <p:sp>
        <p:nvSpPr>
          <p:cNvPr id="3" name="Content Placeholder 2">
            <a:extLst>
              <a:ext uri="{FF2B5EF4-FFF2-40B4-BE49-F238E27FC236}">
                <a16:creationId xmlns:a16="http://schemas.microsoft.com/office/drawing/2014/main" id="{82A8C310-F6DB-4652-8187-6CCE334B7EF1}"/>
              </a:ext>
            </a:extLst>
          </p:cNvPr>
          <p:cNvSpPr>
            <a:spLocks noGrp="1"/>
          </p:cNvSpPr>
          <p:nvPr>
            <p:ph idx="1"/>
          </p:nvPr>
        </p:nvSpPr>
        <p:spPr/>
        <p:txBody>
          <a:bodyPr/>
          <a:lstStyle/>
          <a:p>
            <a:pPr marL="0" indent="0">
              <a:buNone/>
            </a:pPr>
            <a:r>
              <a:rPr lang="en-CA" dirty="0"/>
              <a:t>“To sum up, recent events underscore the significant risks facing privacy protection in the digital age. Modern laws consistent with evolving international norms are urgently required if we are to provide Canadians with the protection they expect and deserve.”</a:t>
            </a:r>
          </a:p>
        </p:txBody>
      </p:sp>
      <p:sp>
        <p:nvSpPr>
          <p:cNvPr id="4" name="Footer Placeholder 3">
            <a:extLst>
              <a:ext uri="{FF2B5EF4-FFF2-40B4-BE49-F238E27FC236}">
                <a16:creationId xmlns:a16="http://schemas.microsoft.com/office/drawing/2014/main" id="{B76C4828-1BE3-4ED9-A4E3-66A45B4619A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514089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the Future</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a:xfrm>
            <a:off x="457200" y="1556792"/>
            <a:ext cx="8229600" cy="4569371"/>
          </a:xfrm>
        </p:spPr>
        <p:txBody>
          <a:bodyPr/>
          <a:lstStyle/>
          <a:p>
            <a:pPr marL="0" indent="0">
              <a:buNone/>
            </a:pPr>
            <a:r>
              <a:rPr lang="en-CA" sz="2800" i="1" dirty="0"/>
              <a:t>Towards Privacy by Design: Review of the Personal Information Protection and Electronic Documents Act</a:t>
            </a:r>
            <a:r>
              <a:rPr lang="en-CA" sz="2800" dirty="0"/>
              <a:t> Report of the Standing Committee on Access to Information, Privacy and Ethics, February 2018 (the “ETHI Report”)</a:t>
            </a:r>
          </a:p>
          <a:p>
            <a:pPr marL="0" indent="0">
              <a:buNone/>
            </a:pPr>
            <a:endParaRPr lang="en-CA" sz="2800" dirty="0"/>
          </a:p>
          <a:p>
            <a:pPr marL="0" indent="0">
              <a:buNone/>
            </a:pPr>
            <a:r>
              <a:rPr lang="en-CA" sz="2800" dirty="0">
                <a:sym typeface="Wingdings" panose="05000000000000000000" pitchFamily="2" charset="2"/>
              </a:rPr>
              <a:t>Was an important document</a:t>
            </a:r>
          </a:p>
          <a:p>
            <a:pPr>
              <a:buFont typeface="Wingdings" panose="05000000000000000000" pitchFamily="2" charset="2"/>
              <a:buChar char="à"/>
            </a:pPr>
            <a:r>
              <a:rPr lang="en-CA" sz="2800" dirty="0">
                <a:sym typeface="Wingdings" panose="05000000000000000000" pitchFamily="2" charset="2"/>
              </a:rPr>
              <a:t>Proposed everything the Commissioner asked for, and more! (like a Right to be Forgotten)</a:t>
            </a:r>
          </a:p>
          <a:p>
            <a:pPr>
              <a:buFont typeface="Wingdings" panose="05000000000000000000" pitchFamily="2" charset="2"/>
              <a:buChar char="à"/>
            </a:pPr>
            <a:r>
              <a:rPr lang="en-CA" sz="2800" dirty="0">
                <a:sym typeface="Wingdings" panose="05000000000000000000" pitchFamily="2" charset="2"/>
              </a:rPr>
              <a:t>Basically dead…</a:t>
            </a:r>
            <a:endParaRPr lang="en-CA" sz="2800" dirty="0"/>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95447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p:txBody>
          <a:bodyPr/>
          <a:lstStyle/>
          <a:p>
            <a:r>
              <a:rPr lang="en-CA" dirty="0"/>
              <a:t>Admin Crap</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916832"/>
            <a:ext cx="8229600" cy="4209331"/>
          </a:xfrm>
        </p:spPr>
        <p:txBody>
          <a:bodyPr/>
          <a:lstStyle/>
          <a:p>
            <a:pPr eaLnBrk="1" hangingPunct="1">
              <a:defRPr/>
            </a:pPr>
            <a:r>
              <a:rPr lang="en-CA" dirty="0">
                <a:sym typeface="Wingdings" panose="05000000000000000000" pitchFamily="2" charset="2"/>
              </a:rPr>
              <a:t>Presentations (22/24)??? I give up… :-p</a:t>
            </a:r>
          </a:p>
          <a:p>
            <a:pPr eaLnBrk="1" hangingPunct="1">
              <a:defRPr/>
            </a:pPr>
            <a:r>
              <a:rPr lang="en-CA" dirty="0">
                <a:sym typeface="Wingdings" panose="05000000000000000000" pitchFamily="2" charset="2"/>
              </a:rPr>
              <a:t>News items – </a:t>
            </a:r>
            <a:r>
              <a:rPr lang="en-CA" b="1" dirty="0">
                <a:sym typeface="Wingdings" panose="05000000000000000000" pitchFamily="2" charset="2"/>
              </a:rPr>
              <a:t>do not have to be related to class topic</a:t>
            </a:r>
            <a:endParaRPr lang="en-CA" dirty="0">
              <a:sym typeface="Wingdings" panose="05000000000000000000" pitchFamily="2" charset="2"/>
            </a:endParaRPr>
          </a:p>
          <a:p>
            <a:pPr eaLnBrk="1" hangingPunct="1">
              <a:defRPr/>
            </a:pPr>
            <a:r>
              <a:rPr lang="en-CA" dirty="0">
                <a:sym typeface="Wingdings" panose="05000000000000000000" pitchFamily="2" charset="2"/>
              </a:rPr>
              <a:t>Zombie MyCourses Discussions !!!!</a:t>
            </a:r>
          </a:p>
          <a:p>
            <a:pPr marL="457200" lvl="1" indent="0" eaLnBrk="1" hangingPunct="1">
              <a:buNone/>
              <a:defRPr/>
            </a:pPr>
            <a:r>
              <a:rPr lang="en-CA" dirty="0">
                <a:sym typeface="Wingdings" panose="05000000000000000000" pitchFamily="2" charset="2"/>
              </a:rPr>
              <a:t> </a:t>
            </a:r>
            <a:r>
              <a:rPr lang="en-CA" b="1" dirty="0">
                <a:sym typeface="Wingdings" panose="05000000000000000000" pitchFamily="2" charset="2"/>
              </a:rPr>
              <a:t>Participation</a:t>
            </a:r>
          </a:p>
          <a:p>
            <a:pPr eaLnBrk="1" hangingPunct="1">
              <a:defRPr/>
            </a:pPr>
            <a:endParaRPr lang="en-CA" dirty="0">
              <a:sym typeface="Wingdings" panose="05000000000000000000" pitchFamily="2" charset="2"/>
            </a:endParaRPr>
          </a:p>
          <a:p>
            <a:pPr eaLnBrk="1" hangingPunct="1">
              <a:defRPr/>
            </a:pPr>
            <a:r>
              <a:rPr lang="en-CA" dirty="0">
                <a:sym typeface="Wingdings" panose="05000000000000000000" pitchFamily="2" charset="2"/>
              </a:rPr>
              <a:t>Paper topics…</a:t>
            </a:r>
            <a:endParaRPr lang="en-CA" dirty="0"/>
          </a:p>
          <a:p>
            <a:pPr marL="0" indent="0">
              <a:buNone/>
            </a:pPr>
            <a:endParaRPr lang="en-CA" sz="2800" dirty="0"/>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831473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the future part II</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CA" i="1" dirty="0"/>
              <a:t>Canada's Digital Charter: Trust in a digital world</a:t>
            </a:r>
          </a:p>
          <a:p>
            <a:pPr marL="0" indent="0">
              <a:buNone/>
            </a:pPr>
            <a:r>
              <a:rPr lang="en-CA" sz="2800" dirty="0"/>
              <a:t>Innovation, Science and Economic Development Canada May 2019</a:t>
            </a:r>
          </a:p>
          <a:p>
            <a:pPr marL="0" indent="0">
              <a:buNone/>
            </a:pPr>
            <a:endParaRPr lang="en-CA" sz="2800" dirty="0"/>
          </a:p>
          <a:p>
            <a:pPr marL="0" indent="0">
              <a:buNone/>
            </a:pPr>
            <a:r>
              <a:rPr lang="en-CA" sz="2800" dirty="0"/>
              <a:t>“Strengthening Privacy for the Digital Age”</a:t>
            </a:r>
          </a:p>
          <a:p>
            <a:pPr marL="0" indent="0">
              <a:buNone/>
            </a:pPr>
            <a:r>
              <a:rPr lang="en-CA" sz="2800" i="1" dirty="0"/>
              <a:t>Proposals to modernize the Personal Information Protection and Electronic Documents Act</a:t>
            </a:r>
          </a:p>
          <a:p>
            <a:pPr marL="0" indent="0">
              <a:buNone/>
            </a:pPr>
            <a:r>
              <a:rPr lang="en-CA" sz="2800" dirty="0"/>
              <a:t>Probably dead too…</a:t>
            </a:r>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72462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1A3D-11F5-4188-B0C6-94ED5E20A85A}"/>
              </a:ext>
            </a:extLst>
          </p:cNvPr>
          <p:cNvSpPr>
            <a:spLocks noGrp="1"/>
          </p:cNvSpPr>
          <p:nvPr>
            <p:ph type="title"/>
          </p:nvPr>
        </p:nvSpPr>
        <p:spPr>
          <a:xfrm>
            <a:off x="0" y="274638"/>
            <a:ext cx="9144000" cy="1143000"/>
          </a:xfrm>
        </p:spPr>
        <p:txBody>
          <a:bodyPr/>
          <a:lstStyle/>
          <a:p>
            <a:r>
              <a:rPr lang="en-CA" dirty="0"/>
              <a:t>PC’s PIPEDA Report December 2019</a:t>
            </a:r>
          </a:p>
        </p:txBody>
      </p:sp>
      <p:sp>
        <p:nvSpPr>
          <p:cNvPr id="3" name="Content Placeholder 2">
            <a:extLst>
              <a:ext uri="{FF2B5EF4-FFF2-40B4-BE49-F238E27FC236}">
                <a16:creationId xmlns:a16="http://schemas.microsoft.com/office/drawing/2014/main" id="{2B5E166F-2D43-45A0-9C38-E9F9DA744239}"/>
              </a:ext>
            </a:extLst>
          </p:cNvPr>
          <p:cNvSpPr>
            <a:spLocks noGrp="1"/>
          </p:cNvSpPr>
          <p:nvPr>
            <p:ph idx="1"/>
          </p:nvPr>
        </p:nvSpPr>
        <p:spPr/>
        <p:txBody>
          <a:bodyPr/>
          <a:lstStyle/>
          <a:p>
            <a:pPr marL="0" indent="0">
              <a:buNone/>
            </a:pPr>
            <a:r>
              <a:rPr lang="en-US" sz="2800" dirty="0"/>
              <a:t>“For several years, my predecessors and I have been calling for fundamental reform of Canada’s federal private and public sector privacy laws. In the last year, the government has finally agreed the time for reform had come. Members of the Standing Committee on Access to Information, Privacy and Ethics (ETHI), from all parties, also agree. Even big tech companies proclaim that the age of self-regulation is over. The question is no longer whether privacy laws should be modernized, but how.”</a:t>
            </a:r>
            <a:endParaRPr lang="en-CA" sz="2800" dirty="0"/>
          </a:p>
        </p:txBody>
      </p:sp>
      <p:sp>
        <p:nvSpPr>
          <p:cNvPr id="4" name="Footer Placeholder 3">
            <a:extLst>
              <a:ext uri="{FF2B5EF4-FFF2-40B4-BE49-F238E27FC236}">
                <a16:creationId xmlns:a16="http://schemas.microsoft.com/office/drawing/2014/main" id="{9237F538-BDD7-4E11-8EFA-B357E9A8722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912341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1B32-27DD-469F-B537-B03663EB2991}"/>
              </a:ext>
            </a:extLst>
          </p:cNvPr>
          <p:cNvSpPr>
            <a:spLocks noGrp="1"/>
          </p:cNvSpPr>
          <p:nvPr>
            <p:ph type="title"/>
          </p:nvPr>
        </p:nvSpPr>
        <p:spPr/>
        <p:txBody>
          <a:bodyPr/>
          <a:lstStyle/>
          <a:p>
            <a:r>
              <a:rPr lang="en-CA" i="1" dirty="0"/>
              <a:t>R v. Spencer</a:t>
            </a:r>
            <a:r>
              <a:rPr lang="en-CA" dirty="0"/>
              <a:t> takeaway(s)</a:t>
            </a:r>
          </a:p>
        </p:txBody>
      </p:sp>
      <p:sp>
        <p:nvSpPr>
          <p:cNvPr id="3" name="Content Placeholder 2">
            <a:extLst>
              <a:ext uri="{FF2B5EF4-FFF2-40B4-BE49-F238E27FC236}">
                <a16:creationId xmlns:a16="http://schemas.microsoft.com/office/drawing/2014/main" id="{4D386EEF-29D3-41B2-9F2A-D9C233AC4A56}"/>
              </a:ext>
            </a:extLst>
          </p:cNvPr>
          <p:cNvSpPr>
            <a:spLocks noGrp="1"/>
          </p:cNvSpPr>
          <p:nvPr>
            <p:ph idx="1"/>
          </p:nvPr>
        </p:nvSpPr>
        <p:spPr/>
        <p:txBody>
          <a:bodyPr/>
          <a:lstStyle/>
          <a:p>
            <a:pPr marL="0" indent="0">
              <a:buNone/>
            </a:pPr>
            <a:r>
              <a:rPr lang="en-CA" sz="3200" dirty="0"/>
              <a:t>“</a:t>
            </a:r>
            <a:r>
              <a:rPr lang="en-CA" sz="2400" dirty="0"/>
              <a:t>The subject matter of the search was not simply a name and address of someone in a contractual relationship with Shaw. Rather, it was the identity of an Internet subscriber which corresponded to particular Internet usage.”</a:t>
            </a:r>
          </a:p>
          <a:p>
            <a:pPr marL="0" indent="0">
              <a:buNone/>
            </a:pPr>
            <a:r>
              <a:rPr lang="en-CA" sz="2400" dirty="0"/>
              <a:t>“ Recognizing that anonymity is one conception of informational privacy seems to me to be particularly important in the context of Internet usage.”</a:t>
            </a:r>
          </a:p>
          <a:p>
            <a:pPr marL="0" indent="0">
              <a:buNone/>
            </a:pPr>
            <a:r>
              <a:rPr lang="en-CA" sz="2400" dirty="0">
                <a:sym typeface="Wingdings" panose="05000000000000000000" pitchFamily="2" charset="2"/>
              </a:rPr>
              <a:t>(para. 66) “intimate or sensitive activities being carried out online  Reasonable expectation of privacy in subscriber info (in this case at least…)</a:t>
            </a:r>
            <a:endParaRPr lang="en-CA" sz="2400" dirty="0"/>
          </a:p>
          <a:p>
            <a:pPr marL="0" indent="0">
              <a:buNone/>
            </a:pPr>
            <a:r>
              <a:rPr lang="en-CA" sz="2400" dirty="0"/>
              <a:t>cf. </a:t>
            </a:r>
            <a:r>
              <a:rPr lang="en-CA" sz="2400" i="1" dirty="0"/>
              <a:t>R. v. Ward </a:t>
            </a:r>
            <a:r>
              <a:rPr lang="en-CA" sz="2400" dirty="0"/>
              <a:t>2012 ONCA 660 (see paragraph 63 of </a:t>
            </a:r>
            <a:r>
              <a:rPr lang="en-CA" sz="2400" i="1" dirty="0"/>
              <a:t>Spencer</a:t>
            </a:r>
            <a:r>
              <a:rPr lang="en-CA" sz="2400" dirty="0"/>
              <a:t>)</a:t>
            </a:r>
          </a:p>
          <a:p>
            <a:pPr marL="0" indent="0">
              <a:buNone/>
            </a:pPr>
            <a:endParaRPr lang="en-CA" dirty="0"/>
          </a:p>
        </p:txBody>
      </p:sp>
      <p:sp>
        <p:nvSpPr>
          <p:cNvPr id="4" name="Footer Placeholder 3">
            <a:extLst>
              <a:ext uri="{FF2B5EF4-FFF2-40B4-BE49-F238E27FC236}">
                <a16:creationId xmlns:a16="http://schemas.microsoft.com/office/drawing/2014/main" id="{6BE0A6B8-8ABA-41E4-8DB7-CAD6FC96969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223128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65BB-BAE2-4390-970D-46801D379610}"/>
              </a:ext>
            </a:extLst>
          </p:cNvPr>
          <p:cNvSpPr>
            <a:spLocks noGrp="1"/>
          </p:cNvSpPr>
          <p:nvPr>
            <p:ph type="title"/>
          </p:nvPr>
        </p:nvSpPr>
        <p:spPr/>
        <p:txBody>
          <a:bodyPr/>
          <a:lstStyle/>
          <a:p>
            <a:r>
              <a:rPr lang="en-CA" i="1" dirty="0"/>
              <a:t>Spencer</a:t>
            </a:r>
            <a:r>
              <a:rPr lang="en-CA" dirty="0"/>
              <a:t> other notes</a:t>
            </a:r>
          </a:p>
        </p:txBody>
      </p:sp>
      <p:sp>
        <p:nvSpPr>
          <p:cNvPr id="3" name="Content Placeholder 2">
            <a:extLst>
              <a:ext uri="{FF2B5EF4-FFF2-40B4-BE49-F238E27FC236}">
                <a16:creationId xmlns:a16="http://schemas.microsoft.com/office/drawing/2014/main" id="{3D5A4616-3BC1-4B71-9C38-65BEF728139D}"/>
              </a:ext>
            </a:extLst>
          </p:cNvPr>
          <p:cNvSpPr>
            <a:spLocks noGrp="1"/>
          </p:cNvSpPr>
          <p:nvPr>
            <p:ph idx="1"/>
          </p:nvPr>
        </p:nvSpPr>
        <p:spPr/>
        <p:txBody>
          <a:bodyPr/>
          <a:lstStyle/>
          <a:p>
            <a:r>
              <a:rPr lang="en-CA" dirty="0"/>
              <a:t>24(2) CCRF </a:t>
            </a:r>
            <a:r>
              <a:rPr lang="en-CA" dirty="0">
                <a:sym typeface="Wingdings" panose="05000000000000000000" pitchFamily="2" charset="2"/>
              </a:rPr>
              <a:t> exclusion of evidence if its </a:t>
            </a:r>
            <a:r>
              <a:rPr lang="en-CA" b="1" i="1" dirty="0">
                <a:sym typeface="Wingdings" panose="05000000000000000000" pitchFamily="2" charset="2"/>
              </a:rPr>
              <a:t>admission</a:t>
            </a:r>
            <a:r>
              <a:rPr lang="en-CA" dirty="0">
                <a:sym typeface="Wingdings" panose="05000000000000000000" pitchFamily="2" charset="2"/>
              </a:rPr>
              <a:t> would bring administration of judgment into disrepute</a:t>
            </a:r>
          </a:p>
          <a:p>
            <a:endParaRPr lang="en-CA" dirty="0">
              <a:sym typeface="Wingdings" panose="05000000000000000000" pitchFamily="2" charset="2"/>
            </a:endParaRPr>
          </a:p>
          <a:p>
            <a:r>
              <a:rPr lang="en-CA" dirty="0">
                <a:sym typeface="Wingdings" panose="05000000000000000000" pitchFamily="2" charset="2"/>
              </a:rPr>
              <a:t>PIPEDA not creating any </a:t>
            </a:r>
            <a:r>
              <a:rPr lang="en-CA" i="1" dirty="0">
                <a:sym typeface="Wingdings" panose="05000000000000000000" pitchFamily="2" charset="2"/>
              </a:rPr>
              <a:t>new</a:t>
            </a:r>
            <a:r>
              <a:rPr lang="en-CA" dirty="0">
                <a:sym typeface="Wingdings" panose="05000000000000000000" pitchFamily="2" charset="2"/>
              </a:rPr>
              <a:t> powers of S+S</a:t>
            </a:r>
          </a:p>
          <a:p>
            <a:pPr marL="0" indent="0">
              <a:buNone/>
            </a:pPr>
            <a:endParaRPr lang="en-CA" dirty="0"/>
          </a:p>
        </p:txBody>
      </p:sp>
      <p:sp>
        <p:nvSpPr>
          <p:cNvPr id="4" name="Footer Placeholder 3">
            <a:extLst>
              <a:ext uri="{FF2B5EF4-FFF2-40B4-BE49-F238E27FC236}">
                <a16:creationId xmlns:a16="http://schemas.microsoft.com/office/drawing/2014/main" id="{6D280C76-0C0B-4F62-9C65-E829352A674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75058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3807-CF25-4599-BFB4-297E43C12712}"/>
              </a:ext>
            </a:extLst>
          </p:cNvPr>
          <p:cNvSpPr>
            <a:spLocks noGrp="1"/>
          </p:cNvSpPr>
          <p:nvPr>
            <p:ph type="title"/>
          </p:nvPr>
        </p:nvSpPr>
        <p:spPr/>
        <p:txBody>
          <a:bodyPr/>
          <a:lstStyle/>
          <a:p>
            <a:r>
              <a:rPr lang="en-CA" dirty="0"/>
              <a:t>Privacy! Rights! Laws! - Quebec</a:t>
            </a:r>
          </a:p>
        </p:txBody>
      </p:sp>
      <p:sp>
        <p:nvSpPr>
          <p:cNvPr id="3" name="Content Placeholder 2">
            <a:extLst>
              <a:ext uri="{FF2B5EF4-FFF2-40B4-BE49-F238E27FC236}">
                <a16:creationId xmlns:a16="http://schemas.microsoft.com/office/drawing/2014/main" id="{D8FCC24D-65F4-4991-B41F-A8823FC5FF6E}"/>
              </a:ext>
            </a:extLst>
          </p:cNvPr>
          <p:cNvSpPr>
            <a:spLocks noGrp="1"/>
          </p:cNvSpPr>
          <p:nvPr>
            <p:ph idx="1"/>
          </p:nvPr>
        </p:nvSpPr>
        <p:spPr/>
        <p:txBody>
          <a:bodyPr/>
          <a:lstStyle/>
          <a:p>
            <a:pPr marL="0" indent="0">
              <a:buNone/>
            </a:pPr>
            <a:r>
              <a:rPr lang="en-CA" i="1" dirty="0"/>
              <a:t>Quebec Charter of Human Rights and Freedoms</a:t>
            </a:r>
            <a:endParaRPr lang="en-CA" dirty="0"/>
          </a:p>
          <a:p>
            <a:pPr marL="0" indent="0">
              <a:buNone/>
            </a:pPr>
            <a:endParaRPr lang="en-CA" i="1" dirty="0"/>
          </a:p>
          <a:p>
            <a:pPr marL="0" indent="0">
              <a:buNone/>
            </a:pPr>
            <a:r>
              <a:rPr lang="en-CA" b="1" dirty="0"/>
              <a:t>5.</a:t>
            </a:r>
            <a:r>
              <a:rPr lang="en-CA" dirty="0"/>
              <a:t> Every person has a right to respect for his private life.</a:t>
            </a:r>
          </a:p>
          <a:p>
            <a:pPr marL="0" indent="0">
              <a:buNone/>
            </a:pPr>
            <a:endParaRPr lang="en-CA" dirty="0"/>
          </a:p>
          <a:p>
            <a:pPr marL="0" indent="0">
              <a:buNone/>
            </a:pPr>
            <a:r>
              <a:rPr lang="en-CA" b="1" dirty="0"/>
              <a:t>9.</a:t>
            </a:r>
            <a:r>
              <a:rPr lang="en-CA" dirty="0"/>
              <a:t> Every person has a right to non-disclosure of confidential information.</a:t>
            </a:r>
          </a:p>
          <a:p>
            <a:pPr marL="0" indent="0">
              <a:buNone/>
            </a:pPr>
            <a:endParaRPr lang="en-CA" dirty="0"/>
          </a:p>
        </p:txBody>
      </p:sp>
      <p:sp>
        <p:nvSpPr>
          <p:cNvPr id="4" name="Footer Placeholder 3">
            <a:extLst>
              <a:ext uri="{FF2B5EF4-FFF2-40B4-BE49-F238E27FC236}">
                <a16:creationId xmlns:a16="http://schemas.microsoft.com/office/drawing/2014/main" id="{6F1B9BF4-6E85-4EC5-BDA3-46F9CC57460F}"/>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96241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3807-CF25-4599-BFB4-297E43C12712}"/>
              </a:ext>
            </a:extLst>
          </p:cNvPr>
          <p:cNvSpPr>
            <a:spLocks noGrp="1"/>
          </p:cNvSpPr>
          <p:nvPr>
            <p:ph type="title"/>
          </p:nvPr>
        </p:nvSpPr>
        <p:spPr/>
        <p:txBody>
          <a:bodyPr/>
          <a:lstStyle/>
          <a:p>
            <a:r>
              <a:rPr lang="en-CA" dirty="0"/>
              <a:t>Privacy! Rights! Laws! - Quebec</a:t>
            </a:r>
          </a:p>
        </p:txBody>
      </p:sp>
      <p:sp>
        <p:nvSpPr>
          <p:cNvPr id="3" name="Content Placeholder 2">
            <a:extLst>
              <a:ext uri="{FF2B5EF4-FFF2-40B4-BE49-F238E27FC236}">
                <a16:creationId xmlns:a16="http://schemas.microsoft.com/office/drawing/2014/main" id="{D8FCC24D-65F4-4991-B41F-A8823FC5FF6E}"/>
              </a:ext>
            </a:extLst>
          </p:cNvPr>
          <p:cNvSpPr>
            <a:spLocks noGrp="1"/>
          </p:cNvSpPr>
          <p:nvPr>
            <p:ph idx="1"/>
          </p:nvPr>
        </p:nvSpPr>
        <p:spPr/>
        <p:txBody>
          <a:bodyPr/>
          <a:lstStyle/>
          <a:p>
            <a:pPr marL="0" indent="0">
              <a:buNone/>
            </a:pPr>
            <a:r>
              <a:rPr lang="en-CA" sz="2800" i="1" u="sng" dirty="0"/>
              <a:t>Civil Code of Quebec</a:t>
            </a:r>
            <a:endParaRPr lang="en-CA" sz="2800" u="sng" dirty="0"/>
          </a:p>
          <a:p>
            <a:pPr marL="0" indent="0">
              <a:buNone/>
            </a:pPr>
            <a:r>
              <a:rPr lang="en-CA" sz="2800" b="1" dirty="0"/>
              <a:t>35.</a:t>
            </a:r>
            <a:r>
              <a:rPr lang="en-CA" sz="2800" dirty="0"/>
              <a:t> Every person has a right to the respect of his reputation and privacy.</a:t>
            </a:r>
          </a:p>
          <a:p>
            <a:pPr marL="0" indent="0">
              <a:buNone/>
            </a:pPr>
            <a:r>
              <a:rPr lang="en-CA" sz="2800" dirty="0"/>
              <a:t>The privacy of a person may not be invaded without the consent of the person or without the invasion being authorized by law.</a:t>
            </a:r>
          </a:p>
          <a:p>
            <a:pPr marL="0" indent="0">
              <a:buNone/>
            </a:pPr>
            <a:endParaRPr lang="en-CA" sz="2800" i="1" dirty="0"/>
          </a:p>
          <a:p>
            <a:pPr marL="0" indent="0">
              <a:buNone/>
            </a:pPr>
            <a:r>
              <a:rPr lang="en-CA" sz="2800" dirty="0">
                <a:sym typeface="Wingdings" panose="05000000000000000000" pitchFamily="2" charset="2"/>
              </a:rPr>
              <a:t> </a:t>
            </a:r>
            <a:r>
              <a:rPr lang="en-CA" sz="2800" dirty="0"/>
              <a:t>ss. 35-40 CCQ given effect in Quebec’s </a:t>
            </a:r>
            <a:r>
              <a:rPr lang="en-CA" sz="2800" i="1" dirty="0"/>
              <a:t>An Act respecting the protection of personal information in the private sector </a:t>
            </a:r>
            <a:r>
              <a:rPr lang="en-CA" sz="2800" dirty="0"/>
              <a:t>(see its s.1)</a:t>
            </a:r>
            <a:endParaRPr lang="en-CA" sz="2800" i="1" dirty="0"/>
          </a:p>
          <a:p>
            <a:pPr marL="0" indent="0">
              <a:buNone/>
            </a:pPr>
            <a:endParaRPr lang="en-CA" dirty="0"/>
          </a:p>
        </p:txBody>
      </p:sp>
      <p:sp>
        <p:nvSpPr>
          <p:cNvPr id="4" name="Footer Placeholder 3">
            <a:extLst>
              <a:ext uri="{FF2B5EF4-FFF2-40B4-BE49-F238E27FC236}">
                <a16:creationId xmlns:a16="http://schemas.microsoft.com/office/drawing/2014/main" id="{6F1B9BF4-6E85-4EC5-BDA3-46F9CC57460F}"/>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224483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1D28-B39D-408C-A4B0-05661A1B6651}"/>
              </a:ext>
            </a:extLst>
          </p:cNvPr>
          <p:cNvSpPr>
            <a:spLocks noGrp="1"/>
          </p:cNvSpPr>
          <p:nvPr>
            <p:ph type="title"/>
          </p:nvPr>
        </p:nvSpPr>
        <p:spPr/>
        <p:txBody>
          <a:bodyPr/>
          <a:lstStyle/>
          <a:p>
            <a:r>
              <a:rPr lang="en-CA" dirty="0"/>
              <a:t>Future of Privacy Law in Quebec</a:t>
            </a:r>
          </a:p>
        </p:txBody>
      </p:sp>
      <p:sp>
        <p:nvSpPr>
          <p:cNvPr id="3" name="Content Placeholder 2">
            <a:extLst>
              <a:ext uri="{FF2B5EF4-FFF2-40B4-BE49-F238E27FC236}">
                <a16:creationId xmlns:a16="http://schemas.microsoft.com/office/drawing/2014/main" id="{5F6D0809-0D1E-47CA-881A-7F6F42B0B496}"/>
              </a:ext>
            </a:extLst>
          </p:cNvPr>
          <p:cNvSpPr>
            <a:spLocks noGrp="1"/>
          </p:cNvSpPr>
          <p:nvPr>
            <p:ph idx="1"/>
          </p:nvPr>
        </p:nvSpPr>
        <p:spPr/>
        <p:txBody>
          <a:bodyPr/>
          <a:lstStyle/>
          <a:p>
            <a:pPr marL="0" indent="0">
              <a:buNone/>
            </a:pPr>
            <a:r>
              <a:rPr lang="en-US" sz="2800" dirty="0"/>
              <a:t>Bill 64: </a:t>
            </a:r>
            <a:r>
              <a:rPr lang="en-US" sz="2800" i="1" dirty="0"/>
              <a:t>An Act to Modernize Legislative Provisions Respecting the Protection of Personal Information </a:t>
            </a:r>
            <a:r>
              <a:rPr lang="en-US" sz="2400" dirty="0"/>
              <a:t>(June 12, 2020)</a:t>
            </a:r>
          </a:p>
          <a:p>
            <a:pPr marL="0" indent="0">
              <a:buNone/>
            </a:pPr>
            <a:endParaRPr lang="en-US" sz="2400" dirty="0"/>
          </a:p>
          <a:p>
            <a:pPr>
              <a:buFont typeface="Wingdings" panose="05000000000000000000" pitchFamily="2" charset="2"/>
              <a:buChar char="Ø"/>
            </a:pPr>
            <a:r>
              <a:rPr lang="en-CA" sz="2800" dirty="0"/>
              <a:t>GDPR-inspired</a:t>
            </a:r>
          </a:p>
          <a:p>
            <a:pPr>
              <a:buFont typeface="Wingdings" panose="05000000000000000000" pitchFamily="2" charset="2"/>
              <a:buChar char="Ø"/>
            </a:pPr>
            <a:r>
              <a:rPr lang="en-CA" sz="2800" dirty="0"/>
              <a:t>Huge fines &amp; possibility of lawsuits</a:t>
            </a:r>
          </a:p>
          <a:p>
            <a:pPr>
              <a:buFont typeface="Wingdings" panose="05000000000000000000" pitchFamily="2" charset="2"/>
              <a:buChar char="Ø"/>
            </a:pPr>
            <a:r>
              <a:rPr lang="en-CA" sz="2800" dirty="0"/>
              <a:t>Tons of user rights, including Right to be Forgotten</a:t>
            </a:r>
          </a:p>
          <a:p>
            <a:pPr>
              <a:buFont typeface="Wingdings" panose="05000000000000000000" pitchFamily="2" charset="2"/>
              <a:buChar char="Ø"/>
            </a:pPr>
            <a:r>
              <a:rPr lang="en-CA" sz="2800" dirty="0"/>
              <a:t>Mandatory data breach notification</a:t>
            </a:r>
          </a:p>
          <a:p>
            <a:pPr>
              <a:buFont typeface="Wingdings" panose="05000000000000000000" pitchFamily="2" charset="2"/>
              <a:buChar char="Ø"/>
            </a:pPr>
            <a:endParaRPr lang="en-CA" sz="2800" dirty="0"/>
          </a:p>
        </p:txBody>
      </p:sp>
      <p:sp>
        <p:nvSpPr>
          <p:cNvPr id="4" name="Footer Placeholder 3">
            <a:extLst>
              <a:ext uri="{FF2B5EF4-FFF2-40B4-BE49-F238E27FC236}">
                <a16:creationId xmlns:a16="http://schemas.microsoft.com/office/drawing/2014/main" id="{32C7263D-72C7-49EF-817D-BC404E20031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256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Defamation on the internet</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EA8F-2B4A-4E62-8AE9-868AAE4D531D}"/>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AA8AD887-0488-4AB3-AEF9-BCA15430D040}"/>
              </a:ext>
            </a:extLst>
          </p:cNvPr>
          <p:cNvSpPr>
            <a:spLocks noGrp="1"/>
          </p:cNvSpPr>
          <p:nvPr>
            <p:ph idx="1"/>
          </p:nvPr>
        </p:nvSpPr>
        <p:spPr>
          <a:xfrm>
            <a:off x="457200" y="620688"/>
            <a:ext cx="8229600" cy="5505475"/>
          </a:xfrm>
        </p:spPr>
        <p:txBody>
          <a:bodyPr/>
          <a:lstStyle/>
          <a:p>
            <a:pPr marL="0" indent="0">
              <a:buNone/>
            </a:pPr>
            <a:endParaRPr lang="en-US" altLang="en-US" sz="4400" i="1" dirty="0"/>
          </a:p>
          <a:p>
            <a:pPr marL="0" indent="0">
              <a:buNone/>
            </a:pPr>
            <a:endParaRPr lang="en-US" altLang="en-US" sz="4400" i="1" dirty="0"/>
          </a:p>
          <a:p>
            <a:pPr marL="0" indent="0" algn="ctr">
              <a:buNone/>
            </a:pPr>
            <a:r>
              <a:rPr lang="en-US" altLang="en-US" sz="4400" i="1" dirty="0"/>
              <a:t>“That f**king b*</a:t>
            </a:r>
            <a:r>
              <a:rPr lang="en-US" altLang="en-US" sz="4400" i="1" dirty="0" err="1"/>
              <a:t>tch</a:t>
            </a:r>
            <a:r>
              <a:rPr lang="en-US" altLang="en-US" sz="4400" i="1" dirty="0"/>
              <a:t> called me a f**king b*</a:t>
            </a:r>
            <a:r>
              <a:rPr lang="en-US" altLang="en-US" sz="4400" i="1" dirty="0" err="1"/>
              <a:t>tch</a:t>
            </a:r>
            <a:r>
              <a:rPr lang="en-US" altLang="en-US" sz="4400" i="1" dirty="0"/>
              <a:t> on Twitter. I want to sue that f**king b*</a:t>
            </a:r>
            <a:r>
              <a:rPr lang="en-US" altLang="en-US" sz="4400" i="1" dirty="0" err="1"/>
              <a:t>tch</a:t>
            </a:r>
            <a:r>
              <a:rPr lang="en-US" altLang="en-US" sz="4400" i="1" dirty="0"/>
              <a:t>”</a:t>
            </a:r>
          </a:p>
          <a:p>
            <a:endParaRPr lang="en-CA" sz="4400" dirty="0"/>
          </a:p>
        </p:txBody>
      </p:sp>
      <p:sp>
        <p:nvSpPr>
          <p:cNvPr id="4" name="Footer Placeholder 3">
            <a:extLst>
              <a:ext uri="{FF2B5EF4-FFF2-40B4-BE49-F238E27FC236}">
                <a16:creationId xmlns:a16="http://schemas.microsoft.com/office/drawing/2014/main" id="{C77D9D88-79BB-4625-AF28-4856EB15A9B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723154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1A3D-11F5-4188-B0C6-94ED5E20A85A}"/>
              </a:ext>
            </a:extLst>
          </p:cNvPr>
          <p:cNvSpPr>
            <a:spLocks noGrp="1"/>
          </p:cNvSpPr>
          <p:nvPr>
            <p:ph type="title"/>
          </p:nvPr>
        </p:nvSpPr>
        <p:spPr/>
        <p:txBody>
          <a:bodyPr/>
          <a:lstStyle/>
          <a:p>
            <a:r>
              <a:rPr lang="en-CA" dirty="0"/>
              <a:t>Defining the terms - Defamation</a:t>
            </a:r>
          </a:p>
        </p:txBody>
      </p:sp>
      <p:sp>
        <p:nvSpPr>
          <p:cNvPr id="3" name="Content Placeholder 2">
            <a:extLst>
              <a:ext uri="{FF2B5EF4-FFF2-40B4-BE49-F238E27FC236}">
                <a16:creationId xmlns:a16="http://schemas.microsoft.com/office/drawing/2014/main" id="{2B5E166F-2D43-45A0-9C38-E9F9DA744239}"/>
              </a:ext>
            </a:extLst>
          </p:cNvPr>
          <p:cNvSpPr>
            <a:spLocks noGrp="1"/>
          </p:cNvSpPr>
          <p:nvPr>
            <p:ph idx="1"/>
          </p:nvPr>
        </p:nvSpPr>
        <p:spPr/>
        <p:txBody>
          <a:bodyPr/>
          <a:lstStyle/>
          <a:p>
            <a:pPr marL="0" indent="0" eaLnBrk="1" hangingPunct="1">
              <a:buNone/>
            </a:pPr>
            <a:r>
              <a:rPr lang="en-CA" altLang="en-US" sz="2800" dirty="0"/>
              <a:t>“The act of </a:t>
            </a:r>
            <a:r>
              <a:rPr lang="en-CA" altLang="en-US" sz="2800" b="1" dirty="0"/>
              <a:t>harming the reputation </a:t>
            </a:r>
            <a:r>
              <a:rPr lang="en-CA" altLang="en-US" sz="2800" dirty="0"/>
              <a:t>of another by making a </a:t>
            </a:r>
            <a:r>
              <a:rPr lang="en-CA" altLang="en-US" sz="2800" b="1" dirty="0"/>
              <a:t>false statement </a:t>
            </a:r>
            <a:r>
              <a:rPr lang="en-CA" altLang="en-US" sz="2800" dirty="0"/>
              <a:t>to a </a:t>
            </a:r>
            <a:r>
              <a:rPr lang="en-CA" altLang="en-US" sz="2800" b="1" dirty="0"/>
              <a:t>third person</a:t>
            </a:r>
            <a:r>
              <a:rPr lang="en-CA" altLang="en-US" sz="2800" dirty="0"/>
              <a:t>…A false written or oral statement that damages another‘s reputation”</a:t>
            </a:r>
          </a:p>
          <a:p>
            <a:pPr marL="0" indent="0" eaLnBrk="1" hangingPunct="1">
              <a:buNone/>
            </a:pPr>
            <a:r>
              <a:rPr lang="en-CA" altLang="en-US" sz="2800" i="1" dirty="0"/>
              <a:t>-Black’s Law Dictionary</a:t>
            </a:r>
          </a:p>
          <a:p>
            <a:pPr marL="0" indent="0" eaLnBrk="1" hangingPunct="1">
              <a:buNone/>
            </a:pPr>
            <a:endParaRPr lang="fr-CA" altLang="en-US" sz="2800" dirty="0"/>
          </a:p>
          <a:p>
            <a:pPr marL="0" indent="0" eaLnBrk="1" hangingPunct="1">
              <a:buNone/>
            </a:pPr>
            <a:r>
              <a:rPr lang="fr-CA" altLang="en-US" sz="2800" u="sng" dirty="0" err="1"/>
              <a:t>Libel</a:t>
            </a:r>
            <a:r>
              <a:rPr lang="fr-CA" altLang="en-US" sz="2800" u="sng" dirty="0"/>
              <a:t> vs. </a:t>
            </a:r>
            <a:r>
              <a:rPr lang="fr-CA" altLang="en-US" sz="2800" u="sng" dirty="0" err="1"/>
              <a:t>Slander</a:t>
            </a:r>
            <a:endParaRPr lang="fr-CA" altLang="en-US" sz="2800" u="sng" dirty="0"/>
          </a:p>
          <a:p>
            <a:pPr marL="0" indent="0" eaLnBrk="1" hangingPunct="1">
              <a:buNone/>
            </a:pPr>
            <a:r>
              <a:rPr lang="en-US" altLang="en-US" sz="2800" dirty="0"/>
              <a:t>“</a:t>
            </a:r>
            <a:r>
              <a:rPr lang="en-CA" altLang="en-US" sz="2800" dirty="0"/>
              <a:t>defamatory words in a newspaper or in a broadcast shall be deemed to be </a:t>
            </a:r>
            <a:r>
              <a:rPr lang="en-CA" altLang="en-US" sz="2800" b="1" dirty="0"/>
              <a:t>published</a:t>
            </a:r>
            <a:r>
              <a:rPr lang="en-CA" altLang="en-US" sz="2800" dirty="0"/>
              <a:t> and to constitute libel” (s. 2, </a:t>
            </a:r>
            <a:r>
              <a:rPr lang="en-CA" altLang="en-US" sz="2800" i="1" dirty="0"/>
              <a:t>Libel and Slander Act</a:t>
            </a:r>
            <a:r>
              <a:rPr lang="en-CA" altLang="en-US" sz="2800" dirty="0"/>
              <a:t>, R.S.O. 1990, c. L.12.)</a:t>
            </a:r>
            <a:endParaRPr lang="en-US" altLang="en-US" sz="2800" dirty="0"/>
          </a:p>
        </p:txBody>
      </p:sp>
      <p:sp>
        <p:nvSpPr>
          <p:cNvPr id="4" name="Footer Placeholder 3">
            <a:extLst>
              <a:ext uri="{FF2B5EF4-FFF2-40B4-BE49-F238E27FC236}">
                <a16:creationId xmlns:a16="http://schemas.microsoft.com/office/drawing/2014/main" id="{9237F538-BDD7-4E11-8EFA-B357E9A8722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07470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FAD9-3380-4270-97F1-37FB5C9D1DB1}"/>
              </a:ext>
            </a:extLst>
          </p:cNvPr>
          <p:cNvSpPr>
            <a:spLocks noGrp="1"/>
          </p:cNvSpPr>
          <p:nvPr>
            <p:ph type="title"/>
          </p:nvPr>
        </p:nvSpPr>
        <p:spPr>
          <a:xfrm>
            <a:off x="457200" y="274638"/>
            <a:ext cx="8229600" cy="634082"/>
          </a:xfrm>
        </p:spPr>
        <p:txBody>
          <a:bodyPr/>
          <a:lstStyle/>
          <a:p>
            <a:r>
              <a:rPr lang="en-CA" dirty="0"/>
              <a:t>Essay topics “guidelines”</a:t>
            </a:r>
          </a:p>
        </p:txBody>
      </p:sp>
      <p:sp>
        <p:nvSpPr>
          <p:cNvPr id="3" name="Content Placeholder 2">
            <a:extLst>
              <a:ext uri="{FF2B5EF4-FFF2-40B4-BE49-F238E27FC236}">
                <a16:creationId xmlns:a16="http://schemas.microsoft.com/office/drawing/2014/main" id="{6C26E7C4-E258-474A-AA31-7B38370963B3}"/>
              </a:ext>
            </a:extLst>
          </p:cNvPr>
          <p:cNvSpPr>
            <a:spLocks noGrp="1"/>
          </p:cNvSpPr>
          <p:nvPr>
            <p:ph idx="1"/>
          </p:nvPr>
        </p:nvSpPr>
        <p:spPr>
          <a:xfrm>
            <a:off x="457200" y="1124744"/>
            <a:ext cx="8229600" cy="5001419"/>
          </a:xfrm>
        </p:spPr>
        <p:txBody>
          <a:bodyPr/>
          <a:lstStyle/>
          <a:p>
            <a:pPr marL="0" indent="0" algn="ctr">
              <a:buNone/>
            </a:pPr>
            <a:r>
              <a:rPr lang="en-CA" sz="2800" b="1" dirty="0"/>
              <a:t>INTERNET + LAW ≠ “INTERNET LAW”</a:t>
            </a:r>
          </a:p>
          <a:p>
            <a:pPr marL="0" indent="0">
              <a:buNone/>
            </a:pPr>
            <a:r>
              <a:rPr lang="en-CA" sz="2400" b="1" dirty="0"/>
              <a:t>1. Internet</a:t>
            </a:r>
            <a:r>
              <a:rPr lang="en-CA" sz="2400" dirty="0"/>
              <a:t> = web, mobile, “things”,</a:t>
            </a:r>
            <a:r>
              <a:rPr lang="en-CA" sz="2400" dirty="0">
                <a:sym typeface="Wingdings" panose="05000000000000000000" pitchFamily="2" charset="2"/>
              </a:rPr>
              <a:t> </a:t>
            </a:r>
            <a:r>
              <a:rPr lang="en-CA" sz="2400" i="1" dirty="0">
                <a:sym typeface="Wingdings" panose="05000000000000000000" pitchFamily="2" charset="2"/>
              </a:rPr>
              <a:t>traveling data</a:t>
            </a:r>
            <a:endParaRPr lang="en-CA" sz="2400" i="1" dirty="0"/>
          </a:p>
          <a:p>
            <a:pPr marL="0" indent="0">
              <a:buNone/>
            </a:pPr>
            <a:r>
              <a:rPr lang="en-CA" sz="2400" b="1" dirty="0"/>
              <a:t>2. Law:</a:t>
            </a:r>
          </a:p>
          <a:p>
            <a:pPr marL="457200" lvl="1" indent="0">
              <a:buNone/>
            </a:pPr>
            <a:r>
              <a:rPr lang="en-CA" sz="2400" u="sng" dirty="0"/>
              <a:t>Me</a:t>
            </a:r>
            <a:r>
              <a:rPr lang="en-CA" sz="2400" dirty="0"/>
              <a:t>: You need it!</a:t>
            </a:r>
          </a:p>
          <a:p>
            <a:pPr marL="457200" lvl="1" indent="0">
              <a:buNone/>
            </a:pPr>
            <a:r>
              <a:rPr lang="en-CA" sz="2400" u="sng" dirty="0"/>
              <a:t>You</a:t>
            </a:r>
            <a:r>
              <a:rPr lang="en-CA" sz="2400" dirty="0"/>
              <a:t>: BUT there may not be any</a:t>
            </a:r>
          </a:p>
          <a:p>
            <a:pPr marL="457200" lvl="1" indent="0">
              <a:buNone/>
            </a:pPr>
            <a:r>
              <a:rPr lang="en-CA" sz="2400" u="sng" dirty="0"/>
              <a:t>Me</a:t>
            </a:r>
            <a:r>
              <a:rPr lang="en-CA" sz="2400" dirty="0"/>
              <a:t>: You’re right. Apply it from other areas &amp; offline.</a:t>
            </a:r>
          </a:p>
          <a:p>
            <a:pPr marL="0" indent="0">
              <a:buNone/>
            </a:pPr>
            <a:r>
              <a:rPr lang="en-CA" sz="2400" b="1" dirty="0"/>
              <a:t>Focus!</a:t>
            </a:r>
          </a:p>
          <a:p>
            <a:pPr lvl="1">
              <a:buFont typeface="Wingdings" panose="05000000000000000000" pitchFamily="2" charset="2"/>
              <a:buChar char="Ø"/>
            </a:pPr>
            <a:r>
              <a:rPr lang="en-CA" sz="2400" dirty="0"/>
              <a:t>4000-5000 words is really not a lot</a:t>
            </a:r>
          </a:p>
          <a:p>
            <a:pPr lvl="1">
              <a:buFont typeface="Wingdings" panose="05000000000000000000" pitchFamily="2" charset="2"/>
              <a:buChar char="Ø"/>
            </a:pPr>
            <a:r>
              <a:rPr lang="en-CA" sz="2400" dirty="0"/>
              <a:t>Have a </a:t>
            </a:r>
            <a:r>
              <a:rPr lang="en-CA" sz="2400" i="1" dirty="0"/>
              <a:t>specific</a:t>
            </a:r>
            <a:r>
              <a:rPr lang="en-CA" sz="2400" dirty="0"/>
              <a:t> topic, specific jurisdiction, specific industry or company, specific area of law…</a:t>
            </a:r>
          </a:p>
          <a:p>
            <a:pPr lvl="1">
              <a:buFont typeface="Wingdings" panose="05000000000000000000" pitchFamily="2" charset="2"/>
              <a:buChar char="Ø"/>
            </a:pPr>
            <a:r>
              <a:rPr lang="en-CA" sz="2400" dirty="0"/>
              <a:t>Good to use </a:t>
            </a:r>
            <a:r>
              <a:rPr lang="en-CA" sz="2400" i="1" dirty="0"/>
              <a:t>specific</a:t>
            </a:r>
            <a:r>
              <a:rPr lang="en-CA" sz="2400" dirty="0"/>
              <a:t> examples and analyse… /2 </a:t>
            </a:r>
          </a:p>
        </p:txBody>
      </p:sp>
      <p:sp>
        <p:nvSpPr>
          <p:cNvPr id="4" name="Footer Placeholder 3">
            <a:extLst>
              <a:ext uri="{FF2B5EF4-FFF2-40B4-BE49-F238E27FC236}">
                <a16:creationId xmlns:a16="http://schemas.microsoft.com/office/drawing/2014/main" id="{3B3AF8BB-D789-45B4-97A1-1007EDADEA2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74661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88AC-B475-49BC-A4FE-CE7E3015011C}"/>
              </a:ext>
            </a:extLst>
          </p:cNvPr>
          <p:cNvSpPr>
            <a:spLocks noGrp="1"/>
          </p:cNvSpPr>
          <p:nvPr>
            <p:ph type="title"/>
          </p:nvPr>
        </p:nvSpPr>
        <p:spPr/>
        <p:txBody>
          <a:bodyPr/>
          <a:lstStyle/>
          <a:p>
            <a:r>
              <a:rPr lang="en-CA" dirty="0"/>
              <a:t>Remember</a:t>
            </a:r>
            <a:r>
              <a:rPr lang="fr-CA" dirty="0"/>
              <a:t>…</a:t>
            </a:r>
            <a:endParaRPr lang="en-CA" dirty="0"/>
          </a:p>
        </p:txBody>
      </p:sp>
      <p:sp>
        <p:nvSpPr>
          <p:cNvPr id="3" name="Content Placeholder 2">
            <a:extLst>
              <a:ext uri="{FF2B5EF4-FFF2-40B4-BE49-F238E27FC236}">
                <a16:creationId xmlns:a16="http://schemas.microsoft.com/office/drawing/2014/main" id="{B905071D-A517-4BB8-84CA-2589DECF3F82}"/>
              </a:ext>
            </a:extLst>
          </p:cNvPr>
          <p:cNvSpPr>
            <a:spLocks noGrp="1"/>
          </p:cNvSpPr>
          <p:nvPr>
            <p:ph idx="1"/>
          </p:nvPr>
        </p:nvSpPr>
        <p:spPr/>
        <p:txBody>
          <a:bodyPr/>
          <a:lstStyle/>
          <a:p>
            <a:pPr marL="0" indent="0" eaLnBrk="1" hangingPunct="1">
              <a:buNone/>
            </a:pPr>
            <a:r>
              <a:rPr lang="en-CA" altLang="en-US" dirty="0"/>
              <a:t>“Just because it happens on the internet, it doesn’t mean the law doesn’t apply”</a:t>
            </a:r>
          </a:p>
          <a:p>
            <a:pPr marL="0" indent="0" eaLnBrk="1" hangingPunct="1">
              <a:buNone/>
            </a:pPr>
            <a:endParaRPr lang="en-CA" altLang="en-US" dirty="0"/>
          </a:p>
          <a:p>
            <a:pPr marL="0" indent="0" eaLnBrk="1" hangingPunct="1">
              <a:buNone/>
            </a:pPr>
            <a:r>
              <a:rPr lang="en-CA" altLang="en-US" dirty="0"/>
              <a:t>- Your instructor, every media interview he’s ever done</a:t>
            </a:r>
          </a:p>
          <a:p>
            <a:pPr marL="0" indent="0">
              <a:buNone/>
            </a:pPr>
            <a:endParaRPr lang="en-CA" dirty="0"/>
          </a:p>
        </p:txBody>
      </p:sp>
      <p:sp>
        <p:nvSpPr>
          <p:cNvPr id="4" name="Footer Placeholder 3">
            <a:extLst>
              <a:ext uri="{FF2B5EF4-FFF2-40B4-BE49-F238E27FC236}">
                <a16:creationId xmlns:a16="http://schemas.microsoft.com/office/drawing/2014/main" id="{CD12D948-37AD-40D5-BA22-380E264704E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125073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091B-1EFF-46D6-BDB6-D2D106FBC89F}"/>
              </a:ext>
            </a:extLst>
          </p:cNvPr>
          <p:cNvSpPr>
            <a:spLocks noGrp="1"/>
          </p:cNvSpPr>
          <p:nvPr>
            <p:ph type="title"/>
          </p:nvPr>
        </p:nvSpPr>
        <p:spPr>
          <a:xfrm>
            <a:off x="758031" y="1556792"/>
            <a:ext cx="7772400" cy="3168352"/>
          </a:xfrm>
        </p:spPr>
        <p:txBody>
          <a:bodyPr/>
          <a:lstStyle/>
          <a:p>
            <a:r>
              <a:rPr lang="en-CA" dirty="0"/>
              <a:t>PRELIMINARY MATTERS AGAIN:</a:t>
            </a:r>
            <a:br>
              <a:rPr lang="en-CA" dirty="0"/>
            </a:br>
            <a:r>
              <a:rPr lang="en-CA" dirty="0"/>
              <a:t>The Anonymous (?) Internet Poster</a:t>
            </a:r>
          </a:p>
        </p:txBody>
      </p:sp>
      <p:sp>
        <p:nvSpPr>
          <p:cNvPr id="3" name="Footer Placeholder 2">
            <a:extLst>
              <a:ext uri="{FF2B5EF4-FFF2-40B4-BE49-F238E27FC236}">
                <a16:creationId xmlns:a16="http://schemas.microsoft.com/office/drawing/2014/main" id="{28173299-7BFF-4E15-BD2B-685816A780D7}"/>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824986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D2A7-C2C5-4E01-9EEC-1C9A72C9F4D0}"/>
              </a:ext>
            </a:extLst>
          </p:cNvPr>
          <p:cNvSpPr>
            <a:spLocks noGrp="1"/>
          </p:cNvSpPr>
          <p:nvPr>
            <p:ph type="title"/>
          </p:nvPr>
        </p:nvSpPr>
        <p:spPr/>
        <p:txBody>
          <a:bodyPr/>
          <a:lstStyle/>
          <a:p>
            <a:r>
              <a:rPr lang="en-CA" dirty="0"/>
              <a:t>The Anonymous(?) Internet Poster</a:t>
            </a:r>
          </a:p>
        </p:txBody>
      </p:sp>
      <p:sp>
        <p:nvSpPr>
          <p:cNvPr id="3" name="Content Placeholder 2">
            <a:extLst>
              <a:ext uri="{FF2B5EF4-FFF2-40B4-BE49-F238E27FC236}">
                <a16:creationId xmlns:a16="http://schemas.microsoft.com/office/drawing/2014/main" id="{512251A5-361C-40B8-83A7-B9050916C185}"/>
              </a:ext>
            </a:extLst>
          </p:cNvPr>
          <p:cNvSpPr>
            <a:spLocks noGrp="1"/>
          </p:cNvSpPr>
          <p:nvPr>
            <p:ph idx="1"/>
          </p:nvPr>
        </p:nvSpPr>
        <p:spPr/>
        <p:txBody>
          <a:bodyPr/>
          <a:lstStyle/>
          <a:p>
            <a:pPr marL="0" indent="0" algn="ctr">
              <a:buNone/>
            </a:pPr>
            <a:r>
              <a:rPr lang="en-CA" u="sng" dirty="0"/>
              <a:t>Recall from Class 3:</a:t>
            </a:r>
          </a:p>
          <a:p>
            <a:pPr marL="0" indent="0" algn="ctr">
              <a:buNone/>
            </a:pPr>
            <a:endParaRPr lang="en-CA" u="sng" dirty="0"/>
          </a:p>
          <a:p>
            <a:pPr eaLnBrk="1" hangingPunct="1"/>
            <a:r>
              <a:rPr lang="en-US" altLang="en-US" u="sng" dirty="0"/>
              <a:t>Internet Protocol (IP) Address:</a:t>
            </a:r>
          </a:p>
          <a:p>
            <a:pPr marL="400050" lvl="1" indent="0" eaLnBrk="1" hangingPunct="1">
              <a:buNone/>
            </a:pPr>
            <a:r>
              <a:rPr lang="en-US" altLang="en-US" dirty="0" err="1"/>
              <a:t>xxx.xxx.xxx.xxx</a:t>
            </a:r>
            <a:r>
              <a:rPr lang="en-US" altLang="en-US" dirty="0"/>
              <a:t> (IPv4)</a:t>
            </a:r>
          </a:p>
          <a:p>
            <a:pPr marL="400050" lvl="1" indent="0" eaLnBrk="1" hangingPunct="1">
              <a:buNone/>
            </a:pPr>
            <a:r>
              <a:rPr lang="en-US" altLang="en-US" dirty="0"/>
              <a:t>Where xxx = #(0,255)</a:t>
            </a:r>
          </a:p>
          <a:p>
            <a:pPr marL="0" indent="0" eaLnBrk="1" hangingPunct="1">
              <a:buNone/>
            </a:pPr>
            <a:endParaRPr lang="en-US" altLang="en-US" dirty="0"/>
          </a:p>
          <a:p>
            <a:pPr eaLnBrk="1" hangingPunct="1"/>
            <a:r>
              <a:rPr lang="en-US" altLang="en-US" dirty="0"/>
              <a:t>Norwich Orders</a:t>
            </a:r>
          </a:p>
          <a:p>
            <a:pPr marL="0" indent="0">
              <a:buNone/>
            </a:pPr>
            <a:endParaRPr lang="en-CA" dirty="0"/>
          </a:p>
        </p:txBody>
      </p:sp>
      <p:sp>
        <p:nvSpPr>
          <p:cNvPr id="4" name="Footer Placeholder 3">
            <a:extLst>
              <a:ext uri="{FF2B5EF4-FFF2-40B4-BE49-F238E27FC236}">
                <a16:creationId xmlns:a16="http://schemas.microsoft.com/office/drawing/2014/main" id="{5A4B2249-B117-4FB7-8575-62DC812193F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69978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7323-D740-4724-A176-924B28CF0886}"/>
              </a:ext>
            </a:extLst>
          </p:cNvPr>
          <p:cNvSpPr>
            <a:spLocks noGrp="1"/>
          </p:cNvSpPr>
          <p:nvPr>
            <p:ph type="title"/>
          </p:nvPr>
        </p:nvSpPr>
        <p:spPr/>
        <p:txBody>
          <a:bodyPr/>
          <a:lstStyle/>
          <a:p>
            <a:r>
              <a:rPr lang="en-CA" dirty="0"/>
              <a:t>Norwich Orders</a:t>
            </a:r>
          </a:p>
        </p:txBody>
      </p:sp>
      <p:sp>
        <p:nvSpPr>
          <p:cNvPr id="3" name="Content Placeholder 2">
            <a:extLst>
              <a:ext uri="{FF2B5EF4-FFF2-40B4-BE49-F238E27FC236}">
                <a16:creationId xmlns:a16="http://schemas.microsoft.com/office/drawing/2014/main" id="{D14E7C05-F0AF-4229-B02C-090A517882F2}"/>
              </a:ext>
            </a:extLst>
          </p:cNvPr>
          <p:cNvSpPr>
            <a:spLocks noGrp="1"/>
          </p:cNvSpPr>
          <p:nvPr>
            <p:ph idx="1"/>
          </p:nvPr>
        </p:nvSpPr>
        <p:spPr/>
        <p:txBody>
          <a:bodyPr/>
          <a:lstStyle/>
          <a:p>
            <a:pPr marL="0" indent="0" eaLnBrk="1" hangingPunct="1">
              <a:buNone/>
              <a:defRPr/>
            </a:pPr>
            <a:r>
              <a:rPr lang="en-CA" altLang="en-US" sz="2800" b="1" dirty="0"/>
              <a:t>Plaintiff seeks information from an innocent 3rd party </a:t>
            </a:r>
          </a:p>
          <a:p>
            <a:pPr marL="0" indent="0" eaLnBrk="1" hangingPunct="1">
              <a:buNone/>
              <a:defRPr/>
            </a:pPr>
            <a:endParaRPr lang="en-CA" altLang="en-US" sz="2800" b="1" dirty="0"/>
          </a:p>
          <a:p>
            <a:pPr marL="457200" indent="-457200" eaLnBrk="1" hangingPunct="1">
              <a:buFont typeface="+mj-lt"/>
              <a:buAutoNum type="arabicPeriod"/>
              <a:defRPr/>
            </a:pPr>
            <a:r>
              <a:rPr lang="en-CA" altLang="en-US" sz="2800" dirty="0"/>
              <a:t>Plaintiff must show a </a:t>
            </a:r>
            <a:r>
              <a:rPr lang="en-CA" altLang="en-US" sz="2800" i="1" dirty="0"/>
              <a:t>bona fide </a:t>
            </a:r>
            <a:r>
              <a:rPr lang="en-CA" altLang="en-US" sz="2800" dirty="0"/>
              <a:t>claim </a:t>
            </a:r>
          </a:p>
          <a:p>
            <a:pPr marL="457200" indent="-457200" eaLnBrk="1" hangingPunct="1">
              <a:buFont typeface="+mj-lt"/>
              <a:buAutoNum type="arabicPeriod"/>
              <a:defRPr/>
            </a:pPr>
            <a:r>
              <a:rPr lang="en-CA" altLang="en-US" sz="2800" dirty="0"/>
              <a:t>3rd party somehow involved in the acts complained of (even if not bearing any fault)</a:t>
            </a:r>
          </a:p>
          <a:p>
            <a:pPr marL="457200" indent="-457200" eaLnBrk="1" hangingPunct="1">
              <a:buFont typeface="+mj-lt"/>
              <a:buAutoNum type="arabicPeriod"/>
              <a:defRPr/>
            </a:pPr>
            <a:r>
              <a:rPr lang="en-CA" altLang="en-US" sz="2800" dirty="0"/>
              <a:t>3rd party is only practical source of information</a:t>
            </a:r>
          </a:p>
          <a:p>
            <a:pPr marL="457200" indent="-457200" eaLnBrk="1" hangingPunct="1">
              <a:buFont typeface="+mj-lt"/>
              <a:buAutoNum type="arabicPeriod"/>
              <a:defRPr/>
            </a:pPr>
            <a:r>
              <a:rPr lang="en-CA" altLang="en-US" sz="2800" dirty="0"/>
              <a:t>3rd party can be indemnified for costs </a:t>
            </a:r>
          </a:p>
          <a:p>
            <a:pPr marL="457200" indent="-457200" eaLnBrk="1" hangingPunct="1">
              <a:buFont typeface="+mj-lt"/>
              <a:buAutoNum type="arabicPeriod"/>
              <a:defRPr/>
            </a:pPr>
            <a:r>
              <a:rPr lang="en-CA" altLang="en-US" sz="2800" dirty="0"/>
              <a:t>Whether the interests of justice favour ordering disclosure</a:t>
            </a:r>
          </a:p>
          <a:p>
            <a:endParaRPr lang="en-CA" dirty="0"/>
          </a:p>
        </p:txBody>
      </p:sp>
      <p:sp>
        <p:nvSpPr>
          <p:cNvPr id="4" name="Footer Placeholder 3">
            <a:extLst>
              <a:ext uri="{FF2B5EF4-FFF2-40B4-BE49-F238E27FC236}">
                <a16:creationId xmlns:a16="http://schemas.microsoft.com/office/drawing/2014/main" id="{D5481A92-3B89-4E47-8FF8-E1648F02B4F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18883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5FCE-05A8-433A-B002-4A69B326DB02}"/>
              </a:ext>
            </a:extLst>
          </p:cNvPr>
          <p:cNvSpPr>
            <a:spLocks noGrp="1"/>
          </p:cNvSpPr>
          <p:nvPr>
            <p:ph type="title"/>
          </p:nvPr>
        </p:nvSpPr>
        <p:spPr/>
        <p:txBody>
          <a:bodyPr/>
          <a:lstStyle/>
          <a:p>
            <a:r>
              <a:rPr lang="en-CA" dirty="0"/>
              <a:t>Norwich orders – finding the Ds</a:t>
            </a:r>
          </a:p>
        </p:txBody>
      </p:sp>
      <p:sp>
        <p:nvSpPr>
          <p:cNvPr id="5" name="Text Placeholder 4">
            <a:extLst>
              <a:ext uri="{FF2B5EF4-FFF2-40B4-BE49-F238E27FC236}">
                <a16:creationId xmlns:a16="http://schemas.microsoft.com/office/drawing/2014/main" id="{C8200A7E-917A-42B2-9616-E6F801655D29}"/>
              </a:ext>
            </a:extLst>
          </p:cNvPr>
          <p:cNvSpPr>
            <a:spLocks noGrp="1"/>
          </p:cNvSpPr>
          <p:nvPr>
            <p:ph type="body" idx="1"/>
          </p:nvPr>
        </p:nvSpPr>
        <p:spPr/>
        <p:txBody>
          <a:bodyPr/>
          <a:lstStyle/>
          <a:p>
            <a:r>
              <a:rPr lang="en-CA" dirty="0"/>
              <a:t>Copyright Cases</a:t>
            </a:r>
          </a:p>
        </p:txBody>
      </p:sp>
      <p:sp>
        <p:nvSpPr>
          <p:cNvPr id="3" name="Content Placeholder 2">
            <a:extLst>
              <a:ext uri="{FF2B5EF4-FFF2-40B4-BE49-F238E27FC236}">
                <a16:creationId xmlns:a16="http://schemas.microsoft.com/office/drawing/2014/main" id="{5311E0AA-1598-419B-A0CB-BFDEEF9F77B7}"/>
              </a:ext>
            </a:extLst>
          </p:cNvPr>
          <p:cNvSpPr>
            <a:spLocks noGrp="1"/>
          </p:cNvSpPr>
          <p:nvPr>
            <p:ph sz="half" idx="2"/>
          </p:nvPr>
        </p:nvSpPr>
        <p:spPr>
          <a:xfrm>
            <a:off x="457200" y="2492895"/>
            <a:ext cx="4040188" cy="3633267"/>
          </a:xfrm>
        </p:spPr>
        <p:txBody>
          <a:bodyPr/>
          <a:lstStyle/>
          <a:p>
            <a:pPr>
              <a:buFont typeface="Wingdings" panose="05000000000000000000" pitchFamily="2" charset="2"/>
              <a:buChar char="à"/>
            </a:pPr>
            <a:r>
              <a:rPr lang="en-CA" dirty="0"/>
              <a:t>Need subscriber info from an ISP</a:t>
            </a:r>
          </a:p>
          <a:p>
            <a:pPr marL="0" indent="0">
              <a:buNone/>
            </a:pPr>
            <a:endParaRPr lang="en-CA" dirty="0"/>
          </a:p>
          <a:p>
            <a:pPr marL="0" indent="0">
              <a:buNone/>
            </a:pPr>
            <a:r>
              <a:rPr lang="en-CA" dirty="0"/>
              <a:t>- Generally have the IP address already from technological means</a:t>
            </a:r>
          </a:p>
        </p:txBody>
      </p:sp>
      <p:sp>
        <p:nvSpPr>
          <p:cNvPr id="6" name="Text Placeholder 5">
            <a:extLst>
              <a:ext uri="{FF2B5EF4-FFF2-40B4-BE49-F238E27FC236}">
                <a16:creationId xmlns:a16="http://schemas.microsoft.com/office/drawing/2014/main" id="{5E15D3EA-B650-4757-B9BA-FD3F5F3FF357}"/>
              </a:ext>
            </a:extLst>
          </p:cNvPr>
          <p:cNvSpPr>
            <a:spLocks noGrp="1"/>
          </p:cNvSpPr>
          <p:nvPr>
            <p:ph type="body" sz="quarter" idx="3"/>
          </p:nvPr>
        </p:nvSpPr>
        <p:spPr/>
        <p:txBody>
          <a:bodyPr/>
          <a:lstStyle/>
          <a:p>
            <a:r>
              <a:rPr lang="en-CA" dirty="0"/>
              <a:t>Defamation Cases</a:t>
            </a:r>
          </a:p>
        </p:txBody>
      </p:sp>
      <p:sp>
        <p:nvSpPr>
          <p:cNvPr id="7" name="Content Placeholder 6">
            <a:extLst>
              <a:ext uri="{FF2B5EF4-FFF2-40B4-BE49-F238E27FC236}">
                <a16:creationId xmlns:a16="http://schemas.microsoft.com/office/drawing/2014/main" id="{2B0FEFB8-604C-48BF-9AF5-BF28A9C1D7B4}"/>
              </a:ext>
            </a:extLst>
          </p:cNvPr>
          <p:cNvSpPr>
            <a:spLocks noGrp="1"/>
          </p:cNvSpPr>
          <p:nvPr>
            <p:ph sz="quarter" idx="4"/>
          </p:nvPr>
        </p:nvSpPr>
        <p:spPr>
          <a:xfrm>
            <a:off x="4645025" y="2492895"/>
            <a:ext cx="4041775" cy="3633268"/>
          </a:xfrm>
        </p:spPr>
        <p:txBody>
          <a:bodyPr/>
          <a:lstStyle/>
          <a:p>
            <a:pPr marL="0" indent="0">
              <a:buNone/>
            </a:pPr>
            <a:r>
              <a:rPr lang="en-CA" dirty="0">
                <a:sym typeface="Wingdings" panose="05000000000000000000" pitchFamily="2" charset="2"/>
              </a:rPr>
              <a:t> </a:t>
            </a:r>
            <a:r>
              <a:rPr lang="en-CA" dirty="0"/>
              <a:t>Need lots more info than the IP address, and from different “innocent” third parties:</a:t>
            </a:r>
          </a:p>
          <a:p>
            <a:pPr lvl="1"/>
            <a:r>
              <a:rPr lang="en-CA" dirty="0"/>
              <a:t>Names and emails (and other contact info) of anonymous people who create accounts(or not) and / or comment </a:t>
            </a:r>
          </a:p>
          <a:p>
            <a:pPr lvl="1"/>
            <a:r>
              <a:rPr lang="en-CA" dirty="0"/>
              <a:t>IP address when account created, or comment made</a:t>
            </a:r>
          </a:p>
        </p:txBody>
      </p:sp>
      <p:sp>
        <p:nvSpPr>
          <p:cNvPr id="4" name="Footer Placeholder 3">
            <a:extLst>
              <a:ext uri="{FF2B5EF4-FFF2-40B4-BE49-F238E27FC236}">
                <a16:creationId xmlns:a16="http://schemas.microsoft.com/office/drawing/2014/main" id="{7FAD20DD-955C-4DE7-843B-88CE8A02119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17253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5FCE-05A8-433A-B002-4A69B326DB02}"/>
              </a:ext>
            </a:extLst>
          </p:cNvPr>
          <p:cNvSpPr>
            <a:spLocks noGrp="1"/>
          </p:cNvSpPr>
          <p:nvPr>
            <p:ph type="title"/>
          </p:nvPr>
        </p:nvSpPr>
        <p:spPr/>
        <p:txBody>
          <a:bodyPr/>
          <a:lstStyle/>
          <a:p>
            <a:r>
              <a:rPr lang="en-CA" dirty="0"/>
              <a:t>Norwich orders – defamation cases</a:t>
            </a:r>
          </a:p>
        </p:txBody>
      </p:sp>
      <p:sp>
        <p:nvSpPr>
          <p:cNvPr id="3" name="Content Placeholder 2">
            <a:extLst>
              <a:ext uri="{FF2B5EF4-FFF2-40B4-BE49-F238E27FC236}">
                <a16:creationId xmlns:a16="http://schemas.microsoft.com/office/drawing/2014/main" id="{5311E0AA-1598-419B-A0CB-BFDEEF9F77B7}"/>
              </a:ext>
            </a:extLst>
          </p:cNvPr>
          <p:cNvSpPr>
            <a:spLocks noGrp="1"/>
          </p:cNvSpPr>
          <p:nvPr>
            <p:ph idx="1"/>
          </p:nvPr>
        </p:nvSpPr>
        <p:spPr>
          <a:xfrm>
            <a:off x="457200" y="1844824"/>
            <a:ext cx="8229600" cy="4281339"/>
          </a:xfrm>
        </p:spPr>
        <p:txBody>
          <a:bodyPr/>
          <a:lstStyle/>
          <a:p>
            <a:pPr eaLnBrk="1" hangingPunct="1">
              <a:defRPr/>
            </a:pPr>
            <a:r>
              <a:rPr lang="en-CA" altLang="en-US" i="1" dirty="0"/>
              <a:t>York University v. Bell Canada Enterprises</a:t>
            </a:r>
            <a:r>
              <a:rPr lang="en-CA" altLang="en-US" dirty="0"/>
              <a:t>, [2009] 99 OR (3d) 695</a:t>
            </a:r>
          </a:p>
          <a:p>
            <a:pPr eaLnBrk="1" hangingPunct="1">
              <a:defRPr/>
            </a:pPr>
            <a:r>
              <a:rPr lang="en-CA" altLang="en-US" i="1" dirty="0"/>
              <a:t>Warman v. </a:t>
            </a:r>
            <a:r>
              <a:rPr lang="en-CA" altLang="en-US" i="1" dirty="0" err="1"/>
              <a:t>Wilkins</a:t>
            </a:r>
            <a:r>
              <a:rPr lang="en-CA" altLang="en-US" i="1" dirty="0"/>
              <a:t> Fournier </a:t>
            </a:r>
            <a:r>
              <a:rPr lang="en-CA" altLang="en-US" dirty="0"/>
              <a:t>2009-2011</a:t>
            </a:r>
          </a:p>
          <a:p>
            <a:pPr eaLnBrk="1" hangingPunct="1">
              <a:defRPr/>
            </a:pPr>
            <a:r>
              <a:rPr lang="en-CA" altLang="en-US" i="1" dirty="0"/>
              <a:t>Morris v. Johnson</a:t>
            </a:r>
            <a:r>
              <a:rPr lang="en-CA" altLang="en-US" dirty="0"/>
              <a:t>, 2011 ONSC 3996</a:t>
            </a:r>
          </a:p>
          <a:p>
            <a:pPr eaLnBrk="1" hangingPunct="1">
              <a:defRPr/>
            </a:pPr>
            <a:r>
              <a:rPr lang="en-CA" altLang="en-US" i="1" dirty="0"/>
              <a:t>Olsen v. Facebook Inc.</a:t>
            </a:r>
            <a:r>
              <a:rPr lang="en-CA" altLang="en-US" dirty="0"/>
              <a:t>, 2016 NSSC 155 </a:t>
            </a:r>
          </a:p>
          <a:p>
            <a:pPr marL="0" indent="0">
              <a:buNone/>
            </a:pPr>
            <a:endParaRPr lang="en-CA" dirty="0"/>
          </a:p>
        </p:txBody>
      </p:sp>
      <p:sp>
        <p:nvSpPr>
          <p:cNvPr id="4" name="Footer Placeholder 3">
            <a:extLst>
              <a:ext uri="{FF2B5EF4-FFF2-40B4-BE49-F238E27FC236}">
                <a16:creationId xmlns:a16="http://schemas.microsoft.com/office/drawing/2014/main" id="{7FAD20DD-955C-4DE7-843B-88CE8A02119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364701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8EC0-49A6-4CB6-8128-67B4445C98D0}"/>
              </a:ext>
            </a:extLst>
          </p:cNvPr>
          <p:cNvSpPr>
            <a:spLocks noGrp="1"/>
          </p:cNvSpPr>
          <p:nvPr>
            <p:ph type="title"/>
          </p:nvPr>
        </p:nvSpPr>
        <p:spPr/>
        <p:txBody>
          <a:bodyPr/>
          <a:lstStyle/>
          <a:p>
            <a:r>
              <a:rPr lang="en-CA" altLang="en-US" i="1" dirty="0"/>
              <a:t>York University v. Bell</a:t>
            </a:r>
            <a:endParaRPr lang="en-CA" dirty="0"/>
          </a:p>
        </p:txBody>
      </p:sp>
      <p:sp>
        <p:nvSpPr>
          <p:cNvPr id="3" name="Content Placeholder 2">
            <a:extLst>
              <a:ext uri="{FF2B5EF4-FFF2-40B4-BE49-F238E27FC236}">
                <a16:creationId xmlns:a16="http://schemas.microsoft.com/office/drawing/2014/main" id="{5F816E1C-5A5F-4694-8AF6-2961C33EB439}"/>
              </a:ext>
            </a:extLst>
          </p:cNvPr>
          <p:cNvSpPr>
            <a:spLocks noGrp="1"/>
          </p:cNvSpPr>
          <p:nvPr>
            <p:ph idx="1"/>
          </p:nvPr>
        </p:nvSpPr>
        <p:spPr>
          <a:xfrm>
            <a:off x="457200" y="1196752"/>
            <a:ext cx="8229600" cy="4929411"/>
          </a:xfrm>
        </p:spPr>
        <p:txBody>
          <a:bodyPr/>
          <a:lstStyle/>
          <a:p>
            <a:pPr marL="0" indent="0">
              <a:buNone/>
            </a:pPr>
            <a:r>
              <a:rPr lang="en-CA" sz="2400" u="sng" dirty="0"/>
              <a:t>F</a:t>
            </a:r>
            <a:r>
              <a:rPr lang="en-CA" sz="2400" dirty="0"/>
              <a:t>: Anonymous email (Gmail) sent “York </a:t>
            </a:r>
            <a:r>
              <a:rPr lang="en-CA" sz="2400" dirty="0" err="1"/>
              <a:t>prez</a:t>
            </a:r>
            <a:r>
              <a:rPr lang="en-CA" sz="2400" dirty="0"/>
              <a:t> accused of academic fraud” (which was BS)</a:t>
            </a:r>
          </a:p>
          <a:p>
            <a:pPr marL="0" indent="0">
              <a:buNone/>
            </a:pPr>
            <a:r>
              <a:rPr lang="en-CA" sz="2400" u="sng" dirty="0"/>
              <a:t>Issue</a:t>
            </a:r>
            <a:r>
              <a:rPr lang="en-CA" sz="2400" dirty="0"/>
              <a:t>: Norwich Order for Bell and Rogers?</a:t>
            </a:r>
          </a:p>
          <a:p>
            <a:pPr marL="0" indent="0">
              <a:buNone/>
            </a:pPr>
            <a:r>
              <a:rPr lang="en-CA" sz="2400" u="sng" dirty="0"/>
              <a:t>Held</a:t>
            </a:r>
            <a:r>
              <a:rPr lang="en-CA" sz="2400" dirty="0"/>
              <a:t>: Yes!</a:t>
            </a:r>
          </a:p>
          <a:p>
            <a:pPr marL="0" indent="0">
              <a:buNone/>
            </a:pPr>
            <a:r>
              <a:rPr lang="en-CA" sz="2000" dirty="0"/>
              <a:t>“The court is required to balance the benefit to the applicant of revealing the desired information against the prejudice to the alleged wrongdoer in releasing the information” (used 5 Norwich factors, sort of)</a:t>
            </a:r>
          </a:p>
          <a:p>
            <a:pPr marL="0" indent="0">
              <a:buNone/>
            </a:pPr>
            <a:r>
              <a:rPr lang="en-CA" sz="2400" u="sng" dirty="0"/>
              <a:t>Bell’s Use Policy – Prohibitions:</a:t>
            </a:r>
          </a:p>
          <a:p>
            <a:pPr marL="0" indent="0">
              <a:buNone/>
            </a:pPr>
            <a:r>
              <a:rPr lang="en-CA" sz="2400" dirty="0"/>
              <a:t>“Harassing users or groups in any way including but not limited to defaming, abusing, stalking, threatening or otherwise violating the legal rights of others”</a:t>
            </a:r>
          </a:p>
          <a:p>
            <a:pPr marL="0" indent="0">
              <a:buNone/>
            </a:pPr>
            <a:r>
              <a:rPr lang="en-CA" sz="2400" dirty="0"/>
              <a:t>Also notes PIPEDA 7(3)(c)</a:t>
            </a:r>
          </a:p>
        </p:txBody>
      </p:sp>
      <p:sp>
        <p:nvSpPr>
          <p:cNvPr id="4" name="Footer Placeholder 3">
            <a:extLst>
              <a:ext uri="{FF2B5EF4-FFF2-40B4-BE49-F238E27FC236}">
                <a16:creationId xmlns:a16="http://schemas.microsoft.com/office/drawing/2014/main" id="{89738BF2-C9E2-4DF2-9E5C-8333C7F3E1A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245265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u="sng" dirty="0"/>
              <a:t>Facts</a:t>
            </a:r>
          </a:p>
          <a:p>
            <a:r>
              <a:rPr lang="en-CA" dirty="0"/>
              <a:t>Ds </a:t>
            </a:r>
            <a:r>
              <a:rPr lang="en-CA" dirty="0" err="1"/>
              <a:t>Wilkins</a:t>
            </a:r>
            <a:r>
              <a:rPr lang="en-CA" dirty="0"/>
              <a:t>-Fournier and Fournier own and operate an internet site / bulletin board forum freedominion.ca (politics, social issues)</a:t>
            </a:r>
          </a:p>
          <a:p>
            <a:r>
              <a:rPr lang="en-CA" dirty="0"/>
              <a:t>Lots of (allegedly) defamatory comments on the site (“Richard Warman is a </a:t>
            </a:r>
            <a:r>
              <a:rPr lang="en-CA" dirty="0" err="1"/>
              <a:t>felching</a:t>
            </a:r>
            <a:r>
              <a:rPr lang="en-CA" dirty="0"/>
              <a:t> </a:t>
            </a:r>
            <a:r>
              <a:rPr lang="en-CA" dirty="0" err="1"/>
              <a:t>fecalphiliac</a:t>
            </a:r>
            <a:r>
              <a:rPr lang="en-CA" dirty="0"/>
              <a:t>”)</a:t>
            </a:r>
          </a:p>
          <a:p>
            <a:pPr marL="0" indent="0">
              <a:buNone/>
            </a:pPr>
            <a:endParaRPr lang="en-CA" dirty="0"/>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95665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u="sng" dirty="0"/>
              <a:t>Defendants:</a:t>
            </a:r>
          </a:p>
          <a:p>
            <a:pPr marL="0" indent="0">
              <a:buNone/>
            </a:pPr>
            <a:r>
              <a:rPr lang="en-CA" dirty="0"/>
              <a:t>CONSTANCE WILKINS-FOURNIER and</a:t>
            </a:r>
          </a:p>
          <a:p>
            <a:pPr marL="0" indent="0">
              <a:buNone/>
            </a:pPr>
            <a:r>
              <a:rPr lang="en-CA" dirty="0"/>
              <a:t>MARK FOURNIER and JOHN DOES 1-8</a:t>
            </a:r>
          </a:p>
          <a:p>
            <a:pPr marL="0" indent="0">
              <a:buNone/>
            </a:pPr>
            <a:r>
              <a:rPr lang="en-CA" dirty="0"/>
              <a:t>(AKA </a:t>
            </a:r>
            <a:r>
              <a:rPr lang="en-CA" dirty="0" err="1"/>
              <a:t>Klinxx</a:t>
            </a:r>
            <a:r>
              <a:rPr lang="en-CA" dirty="0"/>
              <a:t>; </a:t>
            </a:r>
            <a:r>
              <a:rPr lang="en-CA" dirty="0" err="1"/>
              <a:t>SaskBigPicture</a:t>
            </a:r>
            <a:r>
              <a:rPr lang="en-CA" dirty="0"/>
              <a:t>; Droid1963;</a:t>
            </a:r>
          </a:p>
          <a:p>
            <a:pPr marL="0" indent="0">
              <a:buNone/>
            </a:pPr>
            <a:r>
              <a:rPr lang="en-CA" dirty="0"/>
              <a:t>conscience; </a:t>
            </a:r>
            <a:r>
              <a:rPr lang="en-CA" dirty="0" err="1"/>
              <a:t>Faramir</a:t>
            </a:r>
            <a:r>
              <a:rPr lang="en-CA" dirty="0"/>
              <a:t>; Peter O’Donnell; </a:t>
            </a:r>
            <a:r>
              <a:rPr lang="en-CA" dirty="0" err="1"/>
              <a:t>Padr</a:t>
            </a:r>
            <a:endParaRPr lang="en-CA" dirty="0"/>
          </a:p>
          <a:p>
            <a:pPr marL="0" indent="0">
              <a:buNone/>
            </a:pPr>
            <a:r>
              <a:rPr lang="en-CA" dirty="0" err="1"/>
              <a:t>Aigh</a:t>
            </a:r>
            <a:r>
              <a:rPr lang="en-CA" dirty="0"/>
              <a:t>; and HR-101)</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116390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u="sng" dirty="0"/>
              <a:t>Issue:</a:t>
            </a:r>
            <a:r>
              <a:rPr lang="en-CA" dirty="0"/>
              <a:t> need info about anonymous Ds:</a:t>
            </a:r>
          </a:p>
          <a:p>
            <a:pPr marL="457200" indent="-457200">
              <a:buFont typeface="+mj-lt"/>
              <a:buAutoNum type="arabicPeriod"/>
            </a:pPr>
            <a:endParaRPr lang="en-CA" sz="2400" dirty="0"/>
          </a:p>
          <a:p>
            <a:pPr marL="457200" indent="-457200">
              <a:buFont typeface="+mj-lt"/>
              <a:buAutoNum type="arabicPeriod"/>
            </a:pPr>
            <a:r>
              <a:rPr lang="en-CA" sz="2400" dirty="0"/>
              <a:t>email addresses and all personal information the John Doe Defendants used and submitted to freedominion.ca to register their access accounts, and/or profiles in the freedominion.ca site forum;</a:t>
            </a:r>
          </a:p>
          <a:p>
            <a:pPr marL="457200" indent="-457200">
              <a:buFont typeface="+mj-lt"/>
              <a:buAutoNum type="arabicPeriod"/>
            </a:pPr>
            <a:r>
              <a:rPr lang="en-CA" sz="2400" dirty="0"/>
              <a:t>IP addresses of the computers used to establish the accounts in question</a:t>
            </a:r>
          </a:p>
          <a:p>
            <a:pPr marL="457200" indent="-457200">
              <a:buFont typeface="+mj-lt"/>
              <a:buAutoNum type="arabicPeriod"/>
            </a:pPr>
            <a:r>
              <a:rPr lang="en-CA" sz="2400" dirty="0"/>
              <a:t>IP addresses the John Doe Defendants used when making the specific postings identified in the Statement of Claim</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08204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3268-3609-4906-A664-6B56508411AC}"/>
              </a:ext>
            </a:extLst>
          </p:cNvPr>
          <p:cNvSpPr>
            <a:spLocks noGrp="1"/>
          </p:cNvSpPr>
          <p:nvPr>
            <p:ph type="title"/>
          </p:nvPr>
        </p:nvSpPr>
        <p:spPr/>
        <p:txBody>
          <a:bodyPr/>
          <a:lstStyle/>
          <a:p>
            <a:r>
              <a:rPr lang="en-CA" dirty="0"/>
              <a:t>Focus!</a:t>
            </a:r>
          </a:p>
        </p:txBody>
      </p:sp>
      <p:sp>
        <p:nvSpPr>
          <p:cNvPr id="3" name="Content Placeholder 2">
            <a:extLst>
              <a:ext uri="{FF2B5EF4-FFF2-40B4-BE49-F238E27FC236}">
                <a16:creationId xmlns:a16="http://schemas.microsoft.com/office/drawing/2014/main" id="{C729244D-FD4E-4963-869E-BAAEA819D6F6}"/>
              </a:ext>
            </a:extLst>
          </p:cNvPr>
          <p:cNvSpPr>
            <a:spLocks noGrp="1"/>
          </p:cNvSpPr>
          <p:nvPr>
            <p:ph idx="1"/>
          </p:nvPr>
        </p:nvSpPr>
        <p:spPr/>
        <p:txBody>
          <a:bodyPr/>
          <a:lstStyle/>
          <a:p>
            <a:pPr marL="0" indent="0">
              <a:buNone/>
            </a:pPr>
            <a:r>
              <a:rPr lang="en-CA" dirty="0"/>
              <a:t>e.g.</a:t>
            </a:r>
          </a:p>
          <a:p>
            <a:pPr marL="0" indent="0">
              <a:buNone/>
            </a:pPr>
            <a:r>
              <a:rPr lang="en-CA" dirty="0"/>
              <a:t>“Regulating pornography on social media”</a:t>
            </a:r>
          </a:p>
          <a:p>
            <a:pPr marL="0" indent="0">
              <a:buNone/>
            </a:pPr>
            <a:endParaRPr lang="en-CA" dirty="0"/>
          </a:p>
          <a:p>
            <a:pPr marL="0" indent="0">
              <a:buNone/>
            </a:pPr>
            <a:endParaRPr lang="en-CA" dirty="0"/>
          </a:p>
          <a:p>
            <a:pPr marL="0" indent="0">
              <a:buNone/>
            </a:pPr>
            <a:endParaRPr lang="en-CA" dirty="0"/>
          </a:p>
          <a:p>
            <a:pPr marL="0" indent="0">
              <a:buNone/>
            </a:pPr>
            <a:r>
              <a:rPr lang="en-CA" dirty="0"/>
              <a:t>“The regulation of non-consensual pornography on Instagram using Canadian criminal law ”</a:t>
            </a:r>
          </a:p>
        </p:txBody>
      </p:sp>
      <p:sp>
        <p:nvSpPr>
          <p:cNvPr id="4" name="Footer Placeholder 3">
            <a:extLst>
              <a:ext uri="{FF2B5EF4-FFF2-40B4-BE49-F238E27FC236}">
                <a16:creationId xmlns:a16="http://schemas.microsoft.com/office/drawing/2014/main" id="{BE038345-FFB1-411F-A613-86FCEA8C2326}"/>
              </a:ext>
            </a:extLst>
          </p:cNvPr>
          <p:cNvSpPr>
            <a:spLocks noGrp="1"/>
          </p:cNvSpPr>
          <p:nvPr>
            <p:ph type="ftr" sz="quarter" idx="11"/>
          </p:nvPr>
        </p:nvSpPr>
        <p:spPr/>
        <p:txBody>
          <a:bodyPr/>
          <a:lstStyle/>
          <a:p>
            <a:pPr>
              <a:defRPr/>
            </a:pPr>
            <a:r>
              <a:rPr lang="en-US"/>
              <a:t>Class 5</a:t>
            </a:r>
            <a:endParaRPr lang="en-US" dirty="0"/>
          </a:p>
        </p:txBody>
      </p:sp>
      <p:sp>
        <p:nvSpPr>
          <p:cNvPr id="5" name="Arrow: Down 4">
            <a:extLst>
              <a:ext uri="{FF2B5EF4-FFF2-40B4-BE49-F238E27FC236}">
                <a16:creationId xmlns:a16="http://schemas.microsoft.com/office/drawing/2014/main" id="{8E7800D9-4A3C-4274-84F3-E2AC194D3810}"/>
              </a:ext>
            </a:extLst>
          </p:cNvPr>
          <p:cNvSpPr/>
          <p:nvPr/>
        </p:nvSpPr>
        <p:spPr>
          <a:xfrm>
            <a:off x="3779912" y="2852936"/>
            <a:ext cx="1224136" cy="158417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17210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b="1" dirty="0"/>
              <a:t>2009</a:t>
            </a:r>
            <a:r>
              <a:rPr lang="en-CA" sz="2400" dirty="0"/>
              <a:t> 309 DLR (4th) 227</a:t>
            </a:r>
          </a:p>
          <a:p>
            <a:pPr marL="0" indent="0">
              <a:buNone/>
            </a:pPr>
            <a:endParaRPr lang="en-CA" sz="2400" dirty="0"/>
          </a:p>
          <a:p>
            <a:pPr marL="0" indent="0">
              <a:buNone/>
            </a:pPr>
            <a:r>
              <a:rPr lang="en-CA" sz="2400" dirty="0"/>
              <a:t>Based on Ontario </a:t>
            </a:r>
            <a:r>
              <a:rPr lang="en-CA" sz="2400" i="1" dirty="0"/>
              <a:t>Rules of Civil Procedure</a:t>
            </a:r>
            <a:r>
              <a:rPr lang="en-CA" sz="2400" dirty="0"/>
              <a:t> of mandatory documentary disclosure:</a:t>
            </a:r>
          </a:p>
          <a:p>
            <a:pPr marL="0" indent="0">
              <a:buNone/>
            </a:pPr>
            <a:r>
              <a:rPr lang="en-CA" sz="2400" dirty="0"/>
              <a:t>“In my view, the Defendants are under an obligation to disclose all documents in their power or control.” (documents would help identify Ds)</a:t>
            </a:r>
          </a:p>
          <a:p>
            <a:pPr marL="0" indent="0">
              <a:buNone/>
            </a:pPr>
            <a:endParaRPr lang="en-CA" sz="2400" dirty="0"/>
          </a:p>
          <a:p>
            <a:pPr marL="0" indent="0">
              <a:buNone/>
            </a:pPr>
            <a:r>
              <a:rPr lang="en-CA" sz="2400" dirty="0"/>
              <a:t>“the court’s most recent pronouncement on this is that there is no reasonable expectation of privacy.”</a:t>
            </a:r>
          </a:p>
          <a:p>
            <a:pPr marL="0" indent="0">
              <a:buNone/>
            </a:pPr>
            <a:r>
              <a:rPr lang="en-CA" sz="2800" dirty="0">
                <a:sym typeface="Wingdings" panose="05000000000000000000" pitchFamily="2" charset="2"/>
              </a:rPr>
              <a:t> cf. </a:t>
            </a:r>
            <a:r>
              <a:rPr lang="en-CA" sz="2800" i="1" dirty="0">
                <a:sym typeface="Wingdings" panose="05000000000000000000" pitchFamily="2" charset="2"/>
              </a:rPr>
              <a:t>R v. Spencer </a:t>
            </a:r>
            <a:r>
              <a:rPr lang="en-CA" sz="2800" dirty="0">
                <a:sym typeface="Wingdings" panose="05000000000000000000" pitchFamily="2" charset="2"/>
              </a:rPr>
              <a:t>2014</a:t>
            </a:r>
            <a:endParaRPr lang="en-CA" sz="2800" dirty="0"/>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058461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r>
              <a:rPr lang="en-US" dirty="0"/>
              <a:t> 2</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b="1" dirty="0"/>
              <a:t>March 2010</a:t>
            </a:r>
            <a:r>
              <a:rPr lang="en-CA" sz="2400" dirty="0"/>
              <a:t> 2010 ONSC 2826</a:t>
            </a:r>
          </a:p>
          <a:p>
            <a:pPr marL="0" indent="0">
              <a:buNone/>
            </a:pPr>
            <a:endParaRPr lang="en-CA" dirty="0">
              <a:sym typeface="Wingdings" panose="05000000000000000000" pitchFamily="2" charset="2"/>
            </a:endParaRPr>
          </a:p>
          <a:p>
            <a:pPr marL="0" indent="0">
              <a:buNone/>
            </a:pPr>
            <a:r>
              <a:rPr lang="en-CA" dirty="0">
                <a:sym typeface="Wingdings" panose="05000000000000000000" pitchFamily="2" charset="2"/>
              </a:rPr>
              <a:t> Motion to strike a D’s counterclaim for abuse of process is granted</a:t>
            </a:r>
            <a:endParaRPr lang="en-CA" dirty="0"/>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759375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 </a:t>
            </a:r>
            <a:r>
              <a:rPr lang="en-US" dirty="0"/>
              <a:t>III:</a:t>
            </a:r>
            <a:br>
              <a:rPr lang="en-US" dirty="0"/>
            </a:br>
            <a:r>
              <a:rPr lang="en-US" dirty="0"/>
              <a:t>The Revenge</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b="1" dirty="0"/>
              <a:t>May 2010 </a:t>
            </a:r>
            <a:r>
              <a:rPr lang="en-CA" sz="2400" dirty="0"/>
              <a:t>100 O.R. (3d) 648 </a:t>
            </a:r>
            <a:r>
              <a:rPr lang="en-CA" sz="2400" dirty="0">
                <a:sym typeface="Wingdings" panose="05000000000000000000" pitchFamily="2" charset="2"/>
              </a:rPr>
              <a:t> Appeal of 1 </a:t>
            </a:r>
            <a:r>
              <a:rPr lang="en-CA" sz="2400" b="1" dirty="0">
                <a:sym typeface="Wingdings" panose="05000000000000000000" pitchFamily="2" charset="2"/>
              </a:rPr>
              <a:t>allowed</a:t>
            </a:r>
          </a:p>
          <a:p>
            <a:pPr marL="0" indent="0">
              <a:buNone/>
            </a:pPr>
            <a:endParaRPr lang="en-CA" sz="2400" dirty="0">
              <a:sym typeface="Wingdings" panose="05000000000000000000" pitchFamily="2" charset="2"/>
            </a:endParaRPr>
          </a:p>
          <a:p>
            <a:pPr marL="0" indent="0">
              <a:buNone/>
            </a:pPr>
            <a:r>
              <a:rPr lang="en-CA" sz="2400" dirty="0"/>
              <a:t>“In this case, it is clear that both the right of freedom of expression, guaranteed by s. 2(b) of the </a:t>
            </a:r>
            <a:r>
              <a:rPr lang="en-CA" sz="2400" i="1" dirty="0"/>
              <a:t>Charter</a:t>
            </a:r>
            <a:r>
              <a:rPr lang="en-CA" sz="2400" dirty="0"/>
              <a:t>, as well as privacy interests that are also recognized by the </a:t>
            </a:r>
            <a:r>
              <a:rPr lang="en-CA" sz="2400" i="1" dirty="0"/>
              <a:t>Charter</a:t>
            </a:r>
            <a:r>
              <a:rPr lang="en-CA" sz="2400" dirty="0"/>
              <a:t>, are engaged.”</a:t>
            </a:r>
          </a:p>
          <a:p>
            <a:pPr marL="0" indent="0">
              <a:buNone/>
            </a:pPr>
            <a:r>
              <a:rPr lang="en-CA" sz="2400" dirty="0"/>
              <a:t>“The fundamental premise of Norwich </a:t>
            </a:r>
            <a:r>
              <a:rPr lang="en-CA" sz="2400" dirty="0" err="1"/>
              <a:t>Pharmacal</a:t>
            </a:r>
            <a:r>
              <a:rPr lang="en-CA" sz="2400" dirty="0"/>
              <a:t> is that, where privacy interests are involved, disclosure is not automatic even if the plaintiff establishes relevance and the absence of any of the traditional categories of privilege. Norwich </a:t>
            </a:r>
            <a:r>
              <a:rPr lang="en-CA" sz="2400" dirty="0" err="1"/>
              <a:t>Pharmacal</a:t>
            </a:r>
            <a:r>
              <a:rPr lang="en-CA" sz="2400" dirty="0"/>
              <a:t> requires the court to go on to consider five factors…”</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066863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a:xfrm>
            <a:off x="0" y="274638"/>
            <a:ext cx="9144000" cy="1143000"/>
          </a:xfrm>
        </p:spPr>
        <p:txBody>
          <a:bodyPr/>
          <a:lstStyle/>
          <a:p>
            <a:r>
              <a:rPr lang="en-US" i="1" dirty="0"/>
              <a:t>Warman v. Wilkins-Fournier </a:t>
            </a:r>
            <a:r>
              <a:rPr lang="en-US" dirty="0"/>
              <a:t>III (cont.)</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a:xfrm>
            <a:off x="457200" y="1417638"/>
            <a:ext cx="8229600" cy="4708525"/>
          </a:xfrm>
        </p:spPr>
        <p:txBody>
          <a:bodyPr/>
          <a:lstStyle/>
          <a:p>
            <a:pPr marL="0" indent="0">
              <a:buNone/>
            </a:pPr>
            <a:r>
              <a:rPr lang="en-CA" sz="2000" dirty="0">
                <a:sym typeface="Wingdings" panose="05000000000000000000" pitchFamily="2" charset="2"/>
              </a:rPr>
              <a:t>“Given the circumstances in this action, the motions judge was therefore required to have regard to the following considerations: </a:t>
            </a:r>
          </a:p>
          <a:p>
            <a:pPr marL="0" indent="0">
              <a:buNone/>
            </a:pPr>
            <a:endParaRPr lang="en-CA" sz="2000" dirty="0">
              <a:sym typeface="Wingdings" panose="05000000000000000000" pitchFamily="2" charset="2"/>
            </a:endParaRPr>
          </a:p>
          <a:p>
            <a:pPr marL="0" indent="0">
              <a:buNone/>
            </a:pPr>
            <a:r>
              <a:rPr lang="en-CA" sz="2200" dirty="0">
                <a:sym typeface="Wingdings" panose="05000000000000000000" pitchFamily="2" charset="2"/>
              </a:rPr>
              <a:t>(1) whether the unknown alleged wrongdoer could have a reasonable expectation of anonymity in the particular circumstances; </a:t>
            </a:r>
          </a:p>
          <a:p>
            <a:pPr marL="0" indent="0">
              <a:buNone/>
            </a:pPr>
            <a:r>
              <a:rPr lang="en-CA" sz="2200" dirty="0">
                <a:sym typeface="Wingdings" panose="05000000000000000000" pitchFamily="2" charset="2"/>
              </a:rPr>
              <a:t>(2) whether the Respondent has established a </a:t>
            </a:r>
            <a:r>
              <a:rPr lang="en-CA" sz="3600" i="1" dirty="0">
                <a:sym typeface="Wingdings" panose="05000000000000000000" pitchFamily="2" charset="2"/>
              </a:rPr>
              <a:t>prima facie </a:t>
            </a:r>
            <a:r>
              <a:rPr lang="en-CA" sz="2200" dirty="0">
                <a:sym typeface="Wingdings" panose="05000000000000000000" pitchFamily="2" charset="2"/>
              </a:rPr>
              <a:t>case against the unknown alleged wrongdoer and is acting in good faith; </a:t>
            </a:r>
          </a:p>
          <a:p>
            <a:pPr marL="0" indent="0">
              <a:buNone/>
            </a:pPr>
            <a:r>
              <a:rPr lang="en-CA" sz="2200" dirty="0">
                <a:sym typeface="Wingdings" panose="05000000000000000000" pitchFamily="2" charset="2"/>
              </a:rPr>
              <a:t>(3) whether the Respondent has taken reasonable steps to identify the anonymous party and has been unable to do so; and </a:t>
            </a:r>
          </a:p>
          <a:p>
            <a:pPr marL="0" indent="0">
              <a:buNone/>
            </a:pPr>
            <a:r>
              <a:rPr lang="en-CA" sz="2200" dirty="0">
                <a:sym typeface="Wingdings" panose="05000000000000000000" pitchFamily="2" charset="2"/>
              </a:rPr>
              <a:t>(4) whether the public interests favouring disclosure outweigh the legitimate interests of freedom of expression and right to privacy of the persons sought to be identified if the disclosure is ordered.”</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571064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a:xfrm>
            <a:off x="0" y="274638"/>
            <a:ext cx="9144000" cy="1143000"/>
          </a:xfrm>
        </p:spPr>
        <p:txBody>
          <a:bodyPr/>
          <a:lstStyle/>
          <a:p>
            <a:r>
              <a:rPr lang="en-US" i="1" dirty="0"/>
              <a:t>Warman v. Wilkins-Fournier </a:t>
            </a:r>
            <a:r>
              <a:rPr lang="en-US" dirty="0"/>
              <a:t>IV:</a:t>
            </a:r>
            <a:br>
              <a:rPr lang="en-US" dirty="0"/>
            </a:br>
            <a:r>
              <a:rPr lang="en-US" dirty="0"/>
              <a:t>The Return</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dirty="0">
                <a:sym typeface="Wingdings" panose="05000000000000000000" pitchFamily="2" charset="2"/>
              </a:rPr>
              <a:t>2011 ONSC 3023</a:t>
            </a:r>
          </a:p>
          <a:p>
            <a:pPr>
              <a:buFont typeface="Wingdings" panose="05000000000000000000" pitchFamily="2" charset="2"/>
              <a:buChar char="à"/>
            </a:pPr>
            <a:r>
              <a:rPr lang="en-CA" sz="2400" dirty="0">
                <a:sym typeface="Wingdings" panose="05000000000000000000" pitchFamily="2" charset="2"/>
              </a:rPr>
              <a:t>4 factors of III methodically gone through by motions judge:</a:t>
            </a:r>
          </a:p>
          <a:p>
            <a:pPr marL="0" indent="0">
              <a:buNone/>
            </a:pPr>
            <a:r>
              <a:rPr lang="en-CA" sz="2400" dirty="0">
                <a:sym typeface="Wingdings" panose="05000000000000000000" pitchFamily="2" charset="2"/>
              </a:rPr>
              <a:t>3 – Reasonable steps? Yes</a:t>
            </a:r>
          </a:p>
          <a:p>
            <a:pPr marL="0" indent="0">
              <a:buNone/>
            </a:pPr>
            <a:r>
              <a:rPr lang="en-CA" sz="2400" dirty="0">
                <a:sym typeface="Wingdings" panose="05000000000000000000" pitchFamily="2" charset="2"/>
              </a:rPr>
              <a:t>1 – Reasonable expectation of anonymity? No  Terms of use, citing </a:t>
            </a:r>
            <a:r>
              <a:rPr lang="en-CA" sz="2400" i="1" dirty="0">
                <a:sym typeface="Wingdings" panose="05000000000000000000" pitchFamily="2" charset="2"/>
              </a:rPr>
              <a:t>York</a:t>
            </a:r>
            <a:r>
              <a:rPr lang="en-CA" sz="2400" dirty="0">
                <a:sym typeface="Wingdings" panose="05000000000000000000" pitchFamily="2" charset="2"/>
              </a:rPr>
              <a:t> case</a:t>
            </a:r>
          </a:p>
          <a:p>
            <a:pPr marL="0" indent="0">
              <a:buNone/>
            </a:pPr>
            <a:r>
              <a:rPr lang="en-CA" sz="2400" dirty="0">
                <a:sym typeface="Wingdings" panose="05000000000000000000" pitchFamily="2" charset="2"/>
              </a:rPr>
              <a:t>2 – </a:t>
            </a:r>
            <a:r>
              <a:rPr lang="en-CA" sz="2400" i="1" dirty="0">
                <a:sym typeface="Wingdings" panose="05000000000000000000" pitchFamily="2" charset="2"/>
              </a:rPr>
              <a:t>Prima facie </a:t>
            </a:r>
            <a:r>
              <a:rPr lang="en-CA" sz="2400" dirty="0">
                <a:sym typeface="Wingdings" panose="05000000000000000000" pitchFamily="2" charset="2"/>
              </a:rPr>
              <a:t>case? Yes, using </a:t>
            </a:r>
            <a:r>
              <a:rPr lang="en-CA" sz="2400" i="1" dirty="0">
                <a:sym typeface="Wingdings" panose="05000000000000000000" pitchFamily="2" charset="2"/>
              </a:rPr>
              <a:t>Grant v. Torstar </a:t>
            </a:r>
            <a:r>
              <a:rPr lang="en-CA" sz="2400" dirty="0">
                <a:sym typeface="Wingdings" panose="05000000000000000000" pitchFamily="2" charset="2"/>
              </a:rPr>
              <a:t>(coming up…)</a:t>
            </a:r>
          </a:p>
          <a:p>
            <a:pPr marL="0" indent="0">
              <a:buNone/>
            </a:pPr>
            <a:r>
              <a:rPr lang="en-CA" sz="2400" dirty="0">
                <a:sym typeface="Wingdings" panose="05000000000000000000" pitchFamily="2" charset="2"/>
              </a:rPr>
              <a:t>‘The Defendants …the posting was an opinion and the words “</a:t>
            </a:r>
            <a:r>
              <a:rPr lang="en-CA" sz="2400" dirty="0" err="1">
                <a:sym typeface="Wingdings" panose="05000000000000000000" pitchFamily="2" charset="2"/>
              </a:rPr>
              <a:t>felching</a:t>
            </a:r>
            <a:r>
              <a:rPr lang="en-CA" sz="2400" dirty="0">
                <a:sym typeface="Wingdings" panose="05000000000000000000" pitchFamily="2" charset="2"/>
              </a:rPr>
              <a:t> </a:t>
            </a:r>
            <a:r>
              <a:rPr lang="en-CA" sz="2400" dirty="0" err="1">
                <a:sym typeface="Wingdings" panose="05000000000000000000" pitchFamily="2" charset="2"/>
              </a:rPr>
              <a:t>fecalphiliac</a:t>
            </a:r>
            <a:r>
              <a:rPr lang="en-CA" sz="2400" dirty="0">
                <a:sym typeface="Wingdings" panose="05000000000000000000" pitchFamily="2" charset="2"/>
              </a:rPr>
              <a:t>,” although rude, were analogous to words such as “asshole” and “douche bag,” which are regularly used throughout the Internet’ … ‘not persuasive … term (</a:t>
            </a:r>
            <a:r>
              <a:rPr lang="en-CA" sz="2400" dirty="0" err="1">
                <a:sym typeface="Wingdings" panose="05000000000000000000" pitchFamily="2" charset="2"/>
              </a:rPr>
              <a:t>f.f.</a:t>
            </a:r>
            <a:r>
              <a:rPr lang="en-CA" sz="2400" dirty="0">
                <a:sym typeface="Wingdings" panose="05000000000000000000" pitchFamily="2" charset="2"/>
              </a:rPr>
              <a:t>) implies Warman is a sexual deviant’</a:t>
            </a:r>
          </a:p>
          <a:p>
            <a:pPr marL="0" indent="0">
              <a:buNone/>
            </a:pPr>
            <a:endParaRPr lang="en-CA" sz="2400" dirty="0">
              <a:sym typeface="Wingdings" panose="05000000000000000000" pitchFamily="2" charset="2"/>
            </a:endParaRPr>
          </a:p>
          <a:p>
            <a:pPr marL="0" indent="0">
              <a:buNone/>
            </a:pPr>
            <a:endParaRPr lang="en-CA" sz="2400" dirty="0">
              <a:sym typeface="Wingdings" panose="05000000000000000000" pitchFamily="2" charset="2"/>
            </a:endParaRP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583396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a:xfrm>
            <a:off x="0" y="274638"/>
            <a:ext cx="9144000" cy="1143000"/>
          </a:xfrm>
        </p:spPr>
        <p:txBody>
          <a:bodyPr/>
          <a:lstStyle/>
          <a:p>
            <a:r>
              <a:rPr lang="en-US" i="1" dirty="0"/>
              <a:t>Warman v. Wilkins-Fournier </a:t>
            </a:r>
            <a:r>
              <a:rPr lang="en-US" dirty="0"/>
              <a:t>IV:</a:t>
            </a:r>
            <a:br>
              <a:rPr lang="en-US" dirty="0"/>
            </a:br>
            <a:r>
              <a:rPr lang="en-US" dirty="0"/>
              <a:t>The Return</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u="sng" dirty="0">
                <a:sym typeface="Wingdings" panose="05000000000000000000" pitchFamily="2" charset="2"/>
              </a:rPr>
              <a:t>4. Balancing of Interests</a:t>
            </a:r>
          </a:p>
          <a:p>
            <a:pPr marL="0" indent="0">
              <a:buNone/>
            </a:pPr>
            <a:r>
              <a:rPr lang="en-CA" sz="2400" dirty="0">
                <a:sym typeface="Wingdings" panose="05000000000000000000" pitchFamily="2" charset="2"/>
              </a:rPr>
              <a:t>“Do the public interests favoring disclosure, in this case, outweigh the interests of freedom of expression and right to privacy of the two Defendants sought to be identified?”</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Basically, because the other 3 steps were cool, it favours disclosure! (?!?)</a:t>
            </a:r>
          </a:p>
          <a:p>
            <a:pPr>
              <a:buFont typeface="Wingdings" panose="05000000000000000000" pitchFamily="2" charset="2"/>
              <a:buChar char="à"/>
            </a:pPr>
            <a:r>
              <a:rPr lang="en-CA" sz="2400" dirty="0">
                <a:sym typeface="Wingdings" panose="05000000000000000000" pitchFamily="2" charset="2"/>
              </a:rPr>
              <a:t>There is prima facie defamation, so freedom of X was considered</a:t>
            </a:r>
          </a:p>
          <a:p>
            <a:pPr>
              <a:buFont typeface="Wingdings" panose="05000000000000000000" pitchFamily="2" charset="2"/>
              <a:buChar char="à"/>
            </a:pPr>
            <a:r>
              <a:rPr lang="en-CA" sz="2400" dirty="0">
                <a:sym typeface="Wingdings" panose="05000000000000000000" pitchFamily="2" charset="2"/>
              </a:rPr>
              <a:t>Also, we only want their names to serve them, so that’s not really an invasion of privacy</a:t>
            </a:r>
          </a:p>
          <a:p>
            <a:pPr marL="0" indent="0">
              <a:buNone/>
            </a:pPr>
            <a:endParaRPr lang="en-CA" sz="2400" dirty="0">
              <a:sym typeface="Wingdings" panose="05000000000000000000" pitchFamily="2" charset="2"/>
            </a:endParaRP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514287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FE53-B3A6-4521-8215-39AB744E557B}"/>
              </a:ext>
            </a:extLst>
          </p:cNvPr>
          <p:cNvSpPr>
            <a:spLocks noGrp="1"/>
          </p:cNvSpPr>
          <p:nvPr>
            <p:ph type="title"/>
          </p:nvPr>
        </p:nvSpPr>
        <p:spPr/>
        <p:txBody>
          <a:bodyPr/>
          <a:lstStyle/>
          <a:p>
            <a:r>
              <a:rPr lang="en-CA" altLang="en-US" i="1" dirty="0"/>
              <a:t>Morris v. Johnson et al</a:t>
            </a:r>
            <a:br>
              <a:rPr lang="en-CA" altLang="en-US" i="1" dirty="0"/>
            </a:br>
            <a:r>
              <a:rPr lang="en-CA" altLang="en-US" sz="2000" dirty="0"/>
              <a:t>2011 ONSC 3996</a:t>
            </a:r>
            <a:endParaRPr lang="en-CA" sz="2000" dirty="0"/>
          </a:p>
        </p:txBody>
      </p:sp>
      <p:sp>
        <p:nvSpPr>
          <p:cNvPr id="3" name="Content Placeholder 2">
            <a:extLst>
              <a:ext uri="{FF2B5EF4-FFF2-40B4-BE49-F238E27FC236}">
                <a16:creationId xmlns:a16="http://schemas.microsoft.com/office/drawing/2014/main" id="{E4F7CA03-153B-4009-ADC4-E4F849FED186}"/>
              </a:ext>
            </a:extLst>
          </p:cNvPr>
          <p:cNvSpPr>
            <a:spLocks noGrp="1"/>
          </p:cNvSpPr>
          <p:nvPr>
            <p:ph idx="1"/>
          </p:nvPr>
        </p:nvSpPr>
        <p:spPr>
          <a:xfrm>
            <a:off x="457200" y="2132856"/>
            <a:ext cx="8229600" cy="3993307"/>
          </a:xfrm>
        </p:spPr>
        <p:txBody>
          <a:bodyPr/>
          <a:lstStyle/>
          <a:p>
            <a:pPr marL="0" indent="0">
              <a:buNone/>
            </a:pPr>
            <a:r>
              <a:rPr lang="en-CA" sz="2800" u="sng" dirty="0"/>
              <a:t>F</a:t>
            </a:r>
            <a:r>
              <a:rPr lang="en-CA" sz="2800" dirty="0"/>
              <a:t>: (ex-)mayor in an election campaign, alleges defamation on a political blog</a:t>
            </a:r>
          </a:p>
          <a:p>
            <a:pPr marL="0" indent="0">
              <a:buNone/>
            </a:pPr>
            <a:r>
              <a:rPr lang="en-CA" sz="2800" u="sng" dirty="0"/>
              <a:t>I</a:t>
            </a:r>
            <a:r>
              <a:rPr lang="en-CA" sz="2800" dirty="0"/>
              <a:t>: Motion to get names of anonymous posters</a:t>
            </a:r>
          </a:p>
          <a:p>
            <a:pPr marL="0" indent="0">
              <a:buNone/>
            </a:pPr>
            <a:r>
              <a:rPr lang="en-CA" sz="2800" u="sng" dirty="0"/>
              <a:t>Held</a:t>
            </a:r>
            <a:r>
              <a:rPr lang="en-CA" sz="2800" dirty="0"/>
              <a:t>: Denied!</a:t>
            </a:r>
          </a:p>
          <a:p>
            <a:pPr marL="0" indent="0">
              <a:buNone/>
            </a:pPr>
            <a:r>
              <a:rPr lang="en-CA" sz="2800" u="sng" dirty="0"/>
              <a:t>Ratio</a:t>
            </a:r>
          </a:p>
          <a:p>
            <a:pPr marL="0" indent="0">
              <a:buNone/>
            </a:pPr>
            <a:r>
              <a:rPr lang="en-CA" sz="2800" i="1" dirty="0">
                <a:sym typeface="Wingdings" panose="05000000000000000000" pitchFamily="2" charset="2"/>
              </a:rPr>
              <a:t>Warman</a:t>
            </a:r>
            <a:r>
              <a:rPr lang="en-CA" sz="2800" dirty="0">
                <a:sym typeface="Wingdings" panose="05000000000000000000" pitchFamily="2" charset="2"/>
              </a:rPr>
              <a:t> 4 factors applied  no </a:t>
            </a:r>
            <a:r>
              <a:rPr lang="en-CA" sz="2800" i="1" dirty="0">
                <a:sym typeface="Wingdings" panose="05000000000000000000" pitchFamily="2" charset="2"/>
              </a:rPr>
              <a:t>prima facie </a:t>
            </a:r>
            <a:r>
              <a:rPr lang="en-CA" sz="2800" dirty="0">
                <a:sym typeface="Wingdings" panose="05000000000000000000" pitchFamily="2" charset="2"/>
              </a:rPr>
              <a:t>case for defamation, some other factors not met either</a:t>
            </a:r>
            <a:endParaRPr lang="en-CA" sz="2800" dirty="0"/>
          </a:p>
        </p:txBody>
      </p:sp>
      <p:sp>
        <p:nvSpPr>
          <p:cNvPr id="4" name="Footer Placeholder 3">
            <a:extLst>
              <a:ext uri="{FF2B5EF4-FFF2-40B4-BE49-F238E27FC236}">
                <a16:creationId xmlns:a16="http://schemas.microsoft.com/office/drawing/2014/main" id="{964B5BAB-E28F-4833-9724-8B918449570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639609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FE53-B3A6-4521-8215-39AB744E557B}"/>
              </a:ext>
            </a:extLst>
          </p:cNvPr>
          <p:cNvSpPr>
            <a:spLocks noGrp="1"/>
          </p:cNvSpPr>
          <p:nvPr>
            <p:ph type="title"/>
          </p:nvPr>
        </p:nvSpPr>
        <p:spPr/>
        <p:txBody>
          <a:bodyPr/>
          <a:lstStyle/>
          <a:p>
            <a:r>
              <a:rPr lang="en-CA" altLang="en-US" i="1" dirty="0"/>
              <a:t>Morris v. Johnson et al </a:t>
            </a:r>
            <a:r>
              <a:rPr lang="en-CA" altLang="en-US" dirty="0"/>
              <a:t>(cont.)</a:t>
            </a:r>
            <a:endParaRPr lang="en-CA" dirty="0"/>
          </a:p>
        </p:txBody>
      </p:sp>
      <p:sp>
        <p:nvSpPr>
          <p:cNvPr id="3" name="Content Placeholder 2">
            <a:extLst>
              <a:ext uri="{FF2B5EF4-FFF2-40B4-BE49-F238E27FC236}">
                <a16:creationId xmlns:a16="http://schemas.microsoft.com/office/drawing/2014/main" id="{E4F7CA03-153B-4009-ADC4-E4F849FED186}"/>
              </a:ext>
            </a:extLst>
          </p:cNvPr>
          <p:cNvSpPr>
            <a:spLocks noGrp="1"/>
          </p:cNvSpPr>
          <p:nvPr>
            <p:ph idx="1"/>
          </p:nvPr>
        </p:nvSpPr>
        <p:spPr/>
        <p:txBody>
          <a:bodyPr/>
          <a:lstStyle/>
          <a:p>
            <a:pPr marL="0" indent="0">
              <a:buNone/>
            </a:pPr>
            <a:r>
              <a:rPr lang="en-CA" sz="2800" dirty="0"/>
              <a:t>“In balancing the respective interests of privacy and the promotion of the administration of justice by compelling the information sought, I must consider the underlying </a:t>
            </a:r>
            <a:r>
              <a:rPr lang="en-CA" sz="2800" b="1" dirty="0"/>
              <a:t>value of freedom of expression in the context of political speech</a:t>
            </a:r>
            <a:r>
              <a:rPr lang="en-CA" sz="2800" dirty="0"/>
              <a:t>”</a:t>
            </a:r>
          </a:p>
          <a:p>
            <a:pPr marL="0" indent="0">
              <a:buNone/>
            </a:pPr>
            <a:endParaRPr lang="en-CA" sz="2800" dirty="0"/>
          </a:p>
          <a:p>
            <a:pPr marL="0" indent="0">
              <a:buNone/>
            </a:pPr>
            <a:r>
              <a:rPr lang="en-CA" sz="2800" dirty="0"/>
              <a:t>Also, this may or may not be a </a:t>
            </a:r>
            <a:r>
              <a:rPr lang="en-CA" sz="2800" b="1" dirty="0"/>
              <a:t>SLAPP</a:t>
            </a:r>
            <a:r>
              <a:rPr lang="en-CA" sz="2800" dirty="0"/>
              <a:t> lawsuit</a:t>
            </a:r>
          </a:p>
          <a:p>
            <a:pPr marL="0" indent="0">
              <a:buNone/>
            </a:pPr>
            <a:r>
              <a:rPr lang="en-CA" b="1" dirty="0"/>
              <a:t>S</a:t>
            </a:r>
            <a:r>
              <a:rPr lang="en-CA" sz="2800" b="1" dirty="0"/>
              <a:t>trategic </a:t>
            </a:r>
            <a:r>
              <a:rPr lang="en-CA" b="1" dirty="0"/>
              <a:t>L</a:t>
            </a:r>
            <a:r>
              <a:rPr lang="en-CA" sz="2800" b="1" dirty="0"/>
              <a:t>itigation </a:t>
            </a:r>
            <a:r>
              <a:rPr lang="en-CA" b="1" dirty="0"/>
              <a:t>A</a:t>
            </a:r>
            <a:r>
              <a:rPr lang="en-CA" sz="2800" b="1" dirty="0"/>
              <a:t>gainst </a:t>
            </a:r>
            <a:r>
              <a:rPr lang="en-CA" b="1" dirty="0"/>
              <a:t>P</a:t>
            </a:r>
            <a:r>
              <a:rPr lang="en-CA" sz="2800" b="1" dirty="0"/>
              <a:t>ublic </a:t>
            </a:r>
            <a:r>
              <a:rPr lang="en-CA" b="1" dirty="0"/>
              <a:t>P</a:t>
            </a:r>
            <a:r>
              <a:rPr lang="en-CA" sz="2800" b="1" dirty="0"/>
              <a:t>articipation</a:t>
            </a:r>
          </a:p>
        </p:txBody>
      </p:sp>
      <p:sp>
        <p:nvSpPr>
          <p:cNvPr id="4" name="Footer Placeholder 3">
            <a:extLst>
              <a:ext uri="{FF2B5EF4-FFF2-40B4-BE49-F238E27FC236}">
                <a16:creationId xmlns:a16="http://schemas.microsoft.com/office/drawing/2014/main" id="{964B5BAB-E28F-4833-9724-8B918449570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345346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FE53-B3A6-4521-8215-39AB744E557B}"/>
              </a:ext>
            </a:extLst>
          </p:cNvPr>
          <p:cNvSpPr>
            <a:spLocks noGrp="1"/>
          </p:cNvSpPr>
          <p:nvPr>
            <p:ph type="title"/>
          </p:nvPr>
        </p:nvSpPr>
        <p:spPr/>
        <p:txBody>
          <a:bodyPr/>
          <a:lstStyle/>
          <a:p>
            <a:r>
              <a:rPr lang="en-CA" altLang="en-US" i="1" dirty="0"/>
              <a:t>Morris v. Johnson 2:</a:t>
            </a:r>
            <a:br>
              <a:rPr lang="en-CA" altLang="en-US" i="1" dirty="0"/>
            </a:br>
            <a:r>
              <a:rPr lang="en-CA" altLang="en-US" i="1" dirty="0"/>
              <a:t>Follow the money</a:t>
            </a:r>
            <a:endParaRPr lang="en-CA" dirty="0"/>
          </a:p>
        </p:txBody>
      </p:sp>
      <p:sp>
        <p:nvSpPr>
          <p:cNvPr id="3" name="Content Placeholder 2">
            <a:extLst>
              <a:ext uri="{FF2B5EF4-FFF2-40B4-BE49-F238E27FC236}">
                <a16:creationId xmlns:a16="http://schemas.microsoft.com/office/drawing/2014/main" id="{E4F7CA03-153B-4009-ADC4-E4F849FED186}"/>
              </a:ext>
            </a:extLst>
          </p:cNvPr>
          <p:cNvSpPr>
            <a:spLocks noGrp="1"/>
          </p:cNvSpPr>
          <p:nvPr>
            <p:ph idx="1"/>
          </p:nvPr>
        </p:nvSpPr>
        <p:spPr>
          <a:xfrm>
            <a:off x="457200" y="1484784"/>
            <a:ext cx="8229600" cy="4641379"/>
          </a:xfrm>
        </p:spPr>
        <p:txBody>
          <a:bodyPr/>
          <a:lstStyle/>
          <a:p>
            <a:pPr marL="0" indent="0">
              <a:buNone/>
            </a:pPr>
            <a:r>
              <a:rPr lang="en-CA" sz="2800" u="sng" dirty="0"/>
              <a:t>Issue</a:t>
            </a:r>
            <a:r>
              <a:rPr lang="en-CA" sz="2800" dirty="0"/>
              <a:t>: Pay our court costs, Madam ex-mayor! And we want lots of it!</a:t>
            </a:r>
          </a:p>
          <a:p>
            <a:pPr marL="0" indent="0">
              <a:buNone/>
            </a:pPr>
            <a:r>
              <a:rPr lang="en-CA" sz="2800" u="sng" dirty="0"/>
              <a:t>Court</a:t>
            </a:r>
            <a:r>
              <a:rPr lang="en-CA" sz="2800" dirty="0"/>
              <a:t>:</a:t>
            </a:r>
          </a:p>
          <a:p>
            <a:pPr marL="0" indent="0">
              <a:buNone/>
            </a:pPr>
            <a:r>
              <a:rPr lang="en-CA" sz="2800" dirty="0"/>
              <a:t>It is indeed a SLAPP lawsuit, and therefore Madam Ex-Mayor should pay dearly, i.e. $21,275 </a:t>
            </a:r>
            <a:r>
              <a:rPr lang="en-CA" sz="2800" dirty="0">
                <a:sym typeface="Wingdings" panose="05000000000000000000" pitchFamily="2" charset="2"/>
              </a:rPr>
              <a:t> “special enhanced costs”</a:t>
            </a:r>
          </a:p>
          <a:p>
            <a:pPr marL="0" indent="0">
              <a:buNone/>
            </a:pPr>
            <a:r>
              <a:rPr lang="en-CA" sz="2800" dirty="0">
                <a:sym typeface="Wingdings" panose="05000000000000000000" pitchFamily="2" charset="2"/>
              </a:rPr>
              <a:t>“In my view, [ex- mayor] wanted to hit [the individual defendants] quickly and hard, in order to silence them as her critics sooner rather than later in the weeks leading up to the October 25, 2010 municipal election”</a:t>
            </a:r>
            <a:endParaRPr lang="en-CA" sz="2800" dirty="0"/>
          </a:p>
          <a:p>
            <a:pPr marL="0" indent="0">
              <a:buNone/>
            </a:pPr>
            <a:endParaRPr lang="en-CA" sz="2800" dirty="0"/>
          </a:p>
          <a:p>
            <a:pPr marL="0" indent="0">
              <a:buNone/>
            </a:pPr>
            <a:endParaRPr lang="en-CA" sz="2800" dirty="0"/>
          </a:p>
          <a:p>
            <a:pPr marL="0" indent="0">
              <a:buNone/>
            </a:pPr>
            <a:endParaRPr lang="en-CA" sz="2800" dirty="0"/>
          </a:p>
        </p:txBody>
      </p:sp>
      <p:sp>
        <p:nvSpPr>
          <p:cNvPr id="4" name="Footer Placeholder 3">
            <a:extLst>
              <a:ext uri="{FF2B5EF4-FFF2-40B4-BE49-F238E27FC236}">
                <a16:creationId xmlns:a16="http://schemas.microsoft.com/office/drawing/2014/main" id="{964B5BAB-E28F-4833-9724-8B918449570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311471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88F9-6249-4D50-AF50-F4A08399262C}"/>
              </a:ext>
            </a:extLst>
          </p:cNvPr>
          <p:cNvSpPr>
            <a:spLocks noGrp="1"/>
          </p:cNvSpPr>
          <p:nvPr>
            <p:ph type="title"/>
          </p:nvPr>
        </p:nvSpPr>
        <p:spPr>
          <a:xfrm>
            <a:off x="0" y="274638"/>
            <a:ext cx="9144000" cy="850106"/>
          </a:xfrm>
        </p:spPr>
        <p:txBody>
          <a:bodyPr/>
          <a:lstStyle/>
          <a:p>
            <a:r>
              <a:rPr lang="en-CA" dirty="0"/>
              <a:t>Ontario Anti- SLAPP Legislation 2015</a:t>
            </a:r>
          </a:p>
        </p:txBody>
      </p:sp>
      <p:sp>
        <p:nvSpPr>
          <p:cNvPr id="3" name="Content Placeholder 2">
            <a:extLst>
              <a:ext uri="{FF2B5EF4-FFF2-40B4-BE49-F238E27FC236}">
                <a16:creationId xmlns:a16="http://schemas.microsoft.com/office/drawing/2014/main" id="{7503AF11-43D7-4941-A2B0-80D3C6858082}"/>
              </a:ext>
            </a:extLst>
          </p:cNvPr>
          <p:cNvSpPr>
            <a:spLocks noGrp="1"/>
          </p:cNvSpPr>
          <p:nvPr>
            <p:ph idx="1"/>
          </p:nvPr>
        </p:nvSpPr>
        <p:spPr>
          <a:xfrm>
            <a:off x="457200" y="1412776"/>
            <a:ext cx="8229600" cy="4713387"/>
          </a:xfrm>
        </p:spPr>
        <p:txBody>
          <a:bodyPr/>
          <a:lstStyle/>
          <a:p>
            <a:pPr marL="0" indent="0">
              <a:buNone/>
            </a:pPr>
            <a:r>
              <a:rPr lang="en-CA" i="1" dirty="0"/>
              <a:t>Courts of Justice Act</a:t>
            </a:r>
          </a:p>
          <a:p>
            <a:pPr marL="0" indent="0" algn="ctr">
              <a:buNone/>
            </a:pPr>
            <a:r>
              <a:rPr lang="en-CA" sz="2000" b="1" dirty="0"/>
              <a:t>Prevention of Proceedings that Limit Freedom of Expression on Matters of Public Interest (Gag Proceedings)</a:t>
            </a:r>
          </a:p>
          <a:p>
            <a:pPr marL="0" indent="0">
              <a:buNone/>
            </a:pPr>
            <a:r>
              <a:rPr lang="en-CA" sz="2000" b="1" dirty="0"/>
              <a:t>Dismissal of proceeding that limits debate</a:t>
            </a:r>
          </a:p>
          <a:p>
            <a:pPr marL="0" indent="0">
              <a:buNone/>
            </a:pPr>
            <a:r>
              <a:rPr lang="en-CA" sz="2000" b="1" dirty="0"/>
              <a:t>Purposes</a:t>
            </a:r>
          </a:p>
          <a:p>
            <a:pPr marL="0" indent="0">
              <a:buNone/>
            </a:pPr>
            <a:r>
              <a:rPr lang="en-CA" sz="2000" b="1" dirty="0"/>
              <a:t>137.1 </a:t>
            </a:r>
            <a:r>
              <a:rPr lang="en-CA" sz="2000" dirty="0"/>
              <a:t>(1) The purposes of this section and sections 137.2 to 137.5 are,</a:t>
            </a:r>
          </a:p>
          <a:p>
            <a:pPr marL="0" indent="0">
              <a:buNone/>
            </a:pPr>
            <a:r>
              <a:rPr lang="en-CA" sz="2000" dirty="0"/>
              <a:t>(a) to encourage individuals to express themselves on </a:t>
            </a:r>
            <a:r>
              <a:rPr lang="en-CA" sz="2000" b="1" dirty="0"/>
              <a:t>matters of public interest</a:t>
            </a:r>
            <a:r>
              <a:rPr lang="en-CA" sz="2000" dirty="0"/>
              <a:t>;</a:t>
            </a:r>
          </a:p>
          <a:p>
            <a:pPr marL="0" indent="0">
              <a:buNone/>
            </a:pPr>
            <a:r>
              <a:rPr lang="en-CA" sz="2000" dirty="0"/>
              <a:t>(b) to promote broad participation in debates on </a:t>
            </a:r>
            <a:r>
              <a:rPr lang="en-CA" sz="2000" b="1" dirty="0"/>
              <a:t>matters</a:t>
            </a:r>
            <a:r>
              <a:rPr lang="en-CA" sz="2000" dirty="0"/>
              <a:t> </a:t>
            </a:r>
            <a:r>
              <a:rPr lang="en-CA" sz="2000" b="1" dirty="0"/>
              <a:t>of public interest</a:t>
            </a:r>
            <a:r>
              <a:rPr lang="en-CA" sz="2000" dirty="0"/>
              <a:t>;</a:t>
            </a:r>
          </a:p>
          <a:p>
            <a:pPr marL="0" indent="0">
              <a:buNone/>
            </a:pPr>
            <a:r>
              <a:rPr lang="en-CA" sz="2000" dirty="0"/>
              <a:t>(c) to discourage the use of litigation as a means of unduly limiting expression on </a:t>
            </a:r>
            <a:r>
              <a:rPr lang="en-CA" sz="2000" b="1" dirty="0"/>
              <a:t>matters of public interest</a:t>
            </a:r>
            <a:r>
              <a:rPr lang="en-CA" sz="2000" dirty="0"/>
              <a:t>; and</a:t>
            </a:r>
          </a:p>
          <a:p>
            <a:pPr marL="0" indent="0">
              <a:buNone/>
            </a:pPr>
            <a:r>
              <a:rPr lang="en-CA" sz="2000" dirty="0"/>
              <a:t>(d) to reduce the risk that participation by the public in debates on </a:t>
            </a:r>
            <a:r>
              <a:rPr lang="en-CA" sz="2000" b="1" dirty="0"/>
              <a:t>matters of public interest </a:t>
            </a:r>
            <a:r>
              <a:rPr lang="en-CA" sz="2000" dirty="0"/>
              <a:t>will be hampered by fear of legal action. </a:t>
            </a:r>
          </a:p>
          <a:p>
            <a:pPr marL="0" indent="0">
              <a:buNone/>
            </a:pPr>
            <a:endParaRPr lang="en-CA" sz="2000" dirty="0"/>
          </a:p>
          <a:p>
            <a:pPr marL="0" indent="0">
              <a:buNone/>
            </a:pPr>
            <a:endParaRPr lang="en-CA" sz="2000" dirty="0"/>
          </a:p>
        </p:txBody>
      </p:sp>
      <p:sp>
        <p:nvSpPr>
          <p:cNvPr id="4" name="Footer Placeholder 3">
            <a:extLst>
              <a:ext uri="{FF2B5EF4-FFF2-40B4-BE49-F238E27FC236}">
                <a16:creationId xmlns:a16="http://schemas.microsoft.com/office/drawing/2014/main" id="{286D5F47-3407-44ED-AFB4-F7296DF16FE1}"/>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87478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FAD9-3380-4270-97F1-37FB5C9D1DB1}"/>
              </a:ext>
            </a:extLst>
          </p:cNvPr>
          <p:cNvSpPr>
            <a:spLocks noGrp="1"/>
          </p:cNvSpPr>
          <p:nvPr>
            <p:ph type="title"/>
          </p:nvPr>
        </p:nvSpPr>
        <p:spPr/>
        <p:txBody>
          <a:bodyPr/>
          <a:lstStyle/>
          <a:p>
            <a:r>
              <a:rPr lang="en-CA" dirty="0"/>
              <a:t>More essay notes</a:t>
            </a:r>
          </a:p>
        </p:txBody>
      </p:sp>
      <p:sp>
        <p:nvSpPr>
          <p:cNvPr id="3" name="Content Placeholder 2">
            <a:extLst>
              <a:ext uri="{FF2B5EF4-FFF2-40B4-BE49-F238E27FC236}">
                <a16:creationId xmlns:a16="http://schemas.microsoft.com/office/drawing/2014/main" id="{6C26E7C4-E258-474A-AA31-7B38370963B3}"/>
              </a:ext>
            </a:extLst>
          </p:cNvPr>
          <p:cNvSpPr>
            <a:spLocks noGrp="1"/>
          </p:cNvSpPr>
          <p:nvPr>
            <p:ph idx="1"/>
          </p:nvPr>
        </p:nvSpPr>
        <p:spPr>
          <a:xfrm>
            <a:off x="457200" y="1700808"/>
            <a:ext cx="8229600" cy="4425355"/>
          </a:xfrm>
        </p:spPr>
        <p:txBody>
          <a:bodyPr/>
          <a:lstStyle/>
          <a:p>
            <a:r>
              <a:rPr lang="en-CA" dirty="0"/>
              <a:t>OK to do same thing as your news presentation </a:t>
            </a:r>
          </a:p>
          <a:p>
            <a:r>
              <a:rPr lang="en-CA" dirty="0"/>
              <a:t>Don’t worry about changing your topic after deadline for topic submission</a:t>
            </a:r>
          </a:p>
          <a:p>
            <a:r>
              <a:rPr lang="en-CA" dirty="0"/>
              <a:t>McGill Style Guide</a:t>
            </a:r>
          </a:p>
          <a:p>
            <a:r>
              <a:rPr lang="en-CA" dirty="0"/>
              <a:t>4000-5000 words with / without footnotes?</a:t>
            </a:r>
          </a:p>
        </p:txBody>
      </p:sp>
      <p:sp>
        <p:nvSpPr>
          <p:cNvPr id="4" name="Footer Placeholder 3">
            <a:extLst>
              <a:ext uri="{FF2B5EF4-FFF2-40B4-BE49-F238E27FC236}">
                <a16:creationId xmlns:a16="http://schemas.microsoft.com/office/drawing/2014/main" id="{3B3AF8BB-D789-45B4-97A1-1007EDADEA2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141225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88F9-6249-4D50-AF50-F4A08399262C}"/>
              </a:ext>
            </a:extLst>
          </p:cNvPr>
          <p:cNvSpPr>
            <a:spLocks noGrp="1"/>
          </p:cNvSpPr>
          <p:nvPr>
            <p:ph type="title"/>
          </p:nvPr>
        </p:nvSpPr>
        <p:spPr>
          <a:xfrm>
            <a:off x="0" y="274638"/>
            <a:ext cx="9144000" cy="850106"/>
          </a:xfrm>
        </p:spPr>
        <p:txBody>
          <a:bodyPr/>
          <a:lstStyle/>
          <a:p>
            <a:r>
              <a:rPr lang="en-CA" dirty="0"/>
              <a:t>Ontario Anti- SLAPP Legislation 2015</a:t>
            </a:r>
          </a:p>
        </p:txBody>
      </p:sp>
      <p:sp>
        <p:nvSpPr>
          <p:cNvPr id="3" name="Content Placeholder 2">
            <a:extLst>
              <a:ext uri="{FF2B5EF4-FFF2-40B4-BE49-F238E27FC236}">
                <a16:creationId xmlns:a16="http://schemas.microsoft.com/office/drawing/2014/main" id="{7503AF11-43D7-4941-A2B0-80D3C6858082}"/>
              </a:ext>
            </a:extLst>
          </p:cNvPr>
          <p:cNvSpPr>
            <a:spLocks noGrp="1"/>
          </p:cNvSpPr>
          <p:nvPr>
            <p:ph idx="1"/>
          </p:nvPr>
        </p:nvSpPr>
        <p:spPr>
          <a:xfrm>
            <a:off x="457200" y="1700808"/>
            <a:ext cx="8229600" cy="4425355"/>
          </a:xfrm>
        </p:spPr>
        <p:txBody>
          <a:bodyPr/>
          <a:lstStyle/>
          <a:p>
            <a:pPr marL="0" indent="0">
              <a:buNone/>
            </a:pPr>
            <a:r>
              <a:rPr lang="en-CA" sz="2800" b="1" dirty="0"/>
              <a:t>137.1 </a:t>
            </a:r>
            <a:r>
              <a:rPr lang="en-CA" sz="2800" dirty="0"/>
              <a:t>(3) On motion by a person against whom a proceeding is brought, a judge shall, subject to subsection (4), dismiss the proceeding against the person if the person satisfies the judge that the proceeding arises from an expression made by the person that relates to a matter of public interest.</a:t>
            </a:r>
          </a:p>
          <a:p>
            <a:pPr marL="0" indent="0">
              <a:buNone/>
            </a:pPr>
            <a:endParaRPr lang="en-CA" sz="2000" dirty="0"/>
          </a:p>
        </p:txBody>
      </p:sp>
      <p:sp>
        <p:nvSpPr>
          <p:cNvPr id="4" name="Footer Placeholder 3">
            <a:extLst>
              <a:ext uri="{FF2B5EF4-FFF2-40B4-BE49-F238E27FC236}">
                <a16:creationId xmlns:a16="http://schemas.microsoft.com/office/drawing/2014/main" id="{286D5F47-3407-44ED-AFB4-F7296DF16FE1}"/>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117537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CADB-5C87-4ECE-9C14-CE9B2E279885}"/>
              </a:ext>
            </a:extLst>
          </p:cNvPr>
          <p:cNvSpPr>
            <a:spLocks noGrp="1"/>
          </p:cNvSpPr>
          <p:nvPr>
            <p:ph type="title"/>
          </p:nvPr>
        </p:nvSpPr>
        <p:spPr/>
        <p:txBody>
          <a:bodyPr/>
          <a:lstStyle/>
          <a:p>
            <a:r>
              <a:rPr lang="en-CA" dirty="0"/>
              <a:t>Ontario Anti-SLAPP in Court</a:t>
            </a:r>
          </a:p>
        </p:txBody>
      </p:sp>
      <p:sp>
        <p:nvSpPr>
          <p:cNvPr id="3" name="Content Placeholder 2">
            <a:extLst>
              <a:ext uri="{FF2B5EF4-FFF2-40B4-BE49-F238E27FC236}">
                <a16:creationId xmlns:a16="http://schemas.microsoft.com/office/drawing/2014/main" id="{FD95AC1A-CC26-4B49-87D3-7F94ADD3BC6A}"/>
              </a:ext>
            </a:extLst>
          </p:cNvPr>
          <p:cNvSpPr>
            <a:spLocks noGrp="1"/>
          </p:cNvSpPr>
          <p:nvPr>
            <p:ph idx="1"/>
          </p:nvPr>
        </p:nvSpPr>
        <p:spPr/>
        <p:txBody>
          <a:bodyPr/>
          <a:lstStyle/>
          <a:p>
            <a:pPr marL="0" indent="0">
              <a:buNone/>
            </a:pPr>
            <a:r>
              <a:rPr lang="en-CA" i="1" dirty="0"/>
              <a:t>Fortress Real Developments Inc. v. Rabidoux</a:t>
            </a:r>
            <a:r>
              <a:rPr lang="en-CA" dirty="0"/>
              <a:t>, </a:t>
            </a:r>
            <a:r>
              <a:rPr lang="en-CA" sz="2000" dirty="0"/>
              <a:t>2018 ONCA 686</a:t>
            </a:r>
          </a:p>
          <a:p>
            <a:pPr marL="0" indent="0">
              <a:buNone/>
            </a:pPr>
            <a:r>
              <a:rPr lang="en-CA" sz="2400" u="sng" dirty="0"/>
              <a:t>F</a:t>
            </a:r>
            <a:r>
              <a:rPr lang="en-CA" sz="2400" dirty="0"/>
              <a:t>: Twitter war! Fortress sues Rabidoux for libel</a:t>
            </a:r>
          </a:p>
          <a:p>
            <a:pPr marL="0" indent="0">
              <a:buNone/>
            </a:pPr>
            <a:r>
              <a:rPr lang="en-CA" sz="2400" u="sng" dirty="0"/>
              <a:t>Issue</a:t>
            </a:r>
            <a:r>
              <a:rPr lang="en-CA" sz="2400" dirty="0"/>
              <a:t>: Were Tweets about a “matter of public interest” and thus the lawsuit should dismissed?</a:t>
            </a:r>
          </a:p>
          <a:p>
            <a:pPr marL="0" indent="0">
              <a:buNone/>
            </a:pPr>
            <a:r>
              <a:rPr lang="en-CA" sz="2400" u="sng" dirty="0"/>
              <a:t>Held</a:t>
            </a:r>
            <a:r>
              <a:rPr lang="en-CA" sz="2400" dirty="0"/>
              <a:t>: Yes!</a:t>
            </a:r>
          </a:p>
          <a:p>
            <a:pPr marL="0" indent="0">
              <a:buNone/>
            </a:pPr>
            <a:r>
              <a:rPr lang="en-CA" sz="2400" u="sng" dirty="0"/>
              <a:t>Ratio</a:t>
            </a:r>
          </a:p>
          <a:p>
            <a:pPr marL="0" indent="0">
              <a:buNone/>
            </a:pPr>
            <a:r>
              <a:rPr lang="en-CA" sz="2400" dirty="0"/>
              <a:t>Companion case - </a:t>
            </a:r>
            <a:r>
              <a:rPr lang="fr-FR" sz="2400" i="1" dirty="0"/>
              <a:t>1704604 Ontario Ltd. v. Pointes Protection Association</a:t>
            </a:r>
            <a:r>
              <a:rPr lang="fr-FR" sz="2400" dirty="0"/>
              <a:t>, </a:t>
            </a:r>
            <a:r>
              <a:rPr lang="fr-FR" sz="2000" dirty="0"/>
              <a:t>2018 ONCA 685</a:t>
            </a:r>
            <a:endParaRPr lang="en-CA" sz="2000" dirty="0"/>
          </a:p>
          <a:p>
            <a:pPr marL="0" indent="0">
              <a:buNone/>
            </a:pPr>
            <a:endParaRPr lang="en-CA" sz="2400" dirty="0"/>
          </a:p>
        </p:txBody>
      </p:sp>
      <p:sp>
        <p:nvSpPr>
          <p:cNvPr id="4" name="Footer Placeholder 3">
            <a:extLst>
              <a:ext uri="{FF2B5EF4-FFF2-40B4-BE49-F238E27FC236}">
                <a16:creationId xmlns:a16="http://schemas.microsoft.com/office/drawing/2014/main" id="{ECA33419-EED7-458D-890F-4D5AC070623D}"/>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95139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CADB-5C87-4ECE-9C14-CE9B2E279885}"/>
              </a:ext>
            </a:extLst>
          </p:cNvPr>
          <p:cNvSpPr>
            <a:spLocks noGrp="1"/>
          </p:cNvSpPr>
          <p:nvPr>
            <p:ph type="title"/>
          </p:nvPr>
        </p:nvSpPr>
        <p:spPr/>
        <p:txBody>
          <a:bodyPr/>
          <a:lstStyle/>
          <a:p>
            <a:r>
              <a:rPr lang="en-CA" dirty="0"/>
              <a:t>Ontario Anti-SLAPP in Court</a:t>
            </a:r>
          </a:p>
        </p:txBody>
      </p:sp>
      <p:sp>
        <p:nvSpPr>
          <p:cNvPr id="3" name="Content Placeholder 2">
            <a:extLst>
              <a:ext uri="{FF2B5EF4-FFF2-40B4-BE49-F238E27FC236}">
                <a16:creationId xmlns:a16="http://schemas.microsoft.com/office/drawing/2014/main" id="{FD95AC1A-CC26-4B49-87D3-7F94ADD3BC6A}"/>
              </a:ext>
            </a:extLst>
          </p:cNvPr>
          <p:cNvSpPr>
            <a:spLocks noGrp="1"/>
          </p:cNvSpPr>
          <p:nvPr>
            <p:ph idx="1"/>
          </p:nvPr>
        </p:nvSpPr>
        <p:spPr/>
        <p:txBody>
          <a:bodyPr/>
          <a:lstStyle/>
          <a:p>
            <a:pPr marL="0" indent="0">
              <a:buNone/>
            </a:pPr>
            <a:r>
              <a:rPr lang="fr-FR" sz="2400" i="1" dirty="0"/>
              <a:t>1704604 Ontario Ltd. v. Pointes Protection Association</a:t>
            </a:r>
            <a:r>
              <a:rPr lang="fr-FR" sz="2400" dirty="0"/>
              <a:t>, </a:t>
            </a:r>
            <a:r>
              <a:rPr lang="fr-FR" sz="2000" dirty="0"/>
              <a:t>2018 ONCA 685</a:t>
            </a:r>
            <a:endParaRPr lang="en-CA" sz="2000" dirty="0"/>
          </a:p>
          <a:p>
            <a:pPr marL="0" indent="0">
              <a:buNone/>
            </a:pPr>
            <a:r>
              <a:rPr lang="en-CA" sz="2400" dirty="0"/>
              <a:t>“In summary, the concept of “public interest” as it is used in s. 137.1(3) is a broad one that does not take into account the merits or manner of the expression, nor the motive of the author. The determination of whether an expression relates to a matter of public interest must be made objectively, having regard to the context in which the expression was made and the entirety of the relevant communication. An expression may relate to more than one matter. If one of those matters is a “matter of public interest”, the defendant will have met its onus under s. 137.1(3).”</a:t>
            </a:r>
          </a:p>
        </p:txBody>
      </p:sp>
      <p:sp>
        <p:nvSpPr>
          <p:cNvPr id="4" name="Footer Placeholder 3">
            <a:extLst>
              <a:ext uri="{FF2B5EF4-FFF2-40B4-BE49-F238E27FC236}">
                <a16:creationId xmlns:a16="http://schemas.microsoft.com/office/drawing/2014/main" id="{ECA33419-EED7-458D-890F-4D5AC070623D}"/>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594267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CADB-5C87-4ECE-9C14-CE9B2E279885}"/>
              </a:ext>
            </a:extLst>
          </p:cNvPr>
          <p:cNvSpPr>
            <a:spLocks noGrp="1"/>
          </p:cNvSpPr>
          <p:nvPr>
            <p:ph type="title"/>
          </p:nvPr>
        </p:nvSpPr>
        <p:spPr/>
        <p:txBody>
          <a:bodyPr/>
          <a:lstStyle/>
          <a:p>
            <a:r>
              <a:rPr lang="en-CA" dirty="0"/>
              <a:t>Ontario Anti-SLAPP in SCC</a:t>
            </a:r>
          </a:p>
        </p:txBody>
      </p:sp>
      <p:sp>
        <p:nvSpPr>
          <p:cNvPr id="3" name="Content Placeholder 2">
            <a:extLst>
              <a:ext uri="{FF2B5EF4-FFF2-40B4-BE49-F238E27FC236}">
                <a16:creationId xmlns:a16="http://schemas.microsoft.com/office/drawing/2014/main" id="{FD95AC1A-CC26-4B49-87D3-7F94ADD3BC6A}"/>
              </a:ext>
            </a:extLst>
          </p:cNvPr>
          <p:cNvSpPr>
            <a:spLocks noGrp="1"/>
          </p:cNvSpPr>
          <p:nvPr>
            <p:ph idx="1"/>
          </p:nvPr>
        </p:nvSpPr>
        <p:spPr/>
        <p:txBody>
          <a:bodyPr/>
          <a:lstStyle/>
          <a:p>
            <a:pPr marL="0" indent="0">
              <a:buNone/>
            </a:pPr>
            <a:r>
              <a:rPr lang="en-CA" sz="2400" i="1" dirty="0"/>
              <a:t>1704604 Ontario Ltd. v Pointes Protection Association</a:t>
            </a:r>
            <a:r>
              <a:rPr lang="en-CA" sz="2400" dirty="0"/>
              <a:t>, </a:t>
            </a:r>
            <a:r>
              <a:rPr lang="en-CA" sz="1800" dirty="0"/>
              <a:t>2020 SCC 22</a:t>
            </a:r>
            <a:r>
              <a:rPr lang="en-CA" sz="2400" dirty="0"/>
              <a:t> </a:t>
            </a:r>
            <a:r>
              <a:rPr lang="en-CA" sz="2400" i="1" dirty="0"/>
              <a:t>Bent v </a:t>
            </a:r>
            <a:r>
              <a:rPr lang="en-CA" sz="2400" i="1" dirty="0" err="1"/>
              <a:t>Platnick</a:t>
            </a:r>
            <a:r>
              <a:rPr lang="en-CA" sz="2400" dirty="0"/>
              <a:t>, </a:t>
            </a:r>
            <a:r>
              <a:rPr lang="en-CA" sz="1800" dirty="0"/>
              <a:t>2020 SCC 23 </a:t>
            </a:r>
          </a:p>
          <a:p>
            <a:pPr>
              <a:buFont typeface="Wingdings" panose="05000000000000000000" pitchFamily="2" charset="2"/>
              <a:buChar char="à"/>
            </a:pPr>
            <a:r>
              <a:rPr lang="en-CA" sz="2400" dirty="0">
                <a:sym typeface="Wingdings" panose="05000000000000000000" pitchFamily="2" charset="2"/>
              </a:rPr>
              <a:t>Pointes appeal dismissed, grant of motion to dismiss as SLAPP lawsuit upheld</a:t>
            </a:r>
          </a:p>
          <a:p>
            <a:pPr marL="0" indent="0">
              <a:buNone/>
            </a:pPr>
            <a:endParaRPr lang="en-CA" sz="1800" dirty="0"/>
          </a:p>
          <a:p>
            <a:pPr>
              <a:buFont typeface="Wingdings" panose="05000000000000000000" pitchFamily="2" charset="2"/>
              <a:buChar char="Ø"/>
            </a:pPr>
            <a:r>
              <a:rPr lang="en-US" sz="2400" dirty="0"/>
              <a:t>The test for anti-SLAPP motions has been settled</a:t>
            </a:r>
          </a:p>
          <a:p>
            <a:pPr>
              <a:buFont typeface="Wingdings" panose="05000000000000000000" pitchFamily="2" charset="2"/>
              <a:buChar char="Ø"/>
            </a:pPr>
            <a:r>
              <a:rPr lang="en-US" sz="2400" dirty="0"/>
              <a:t>Anti-SLAPP motions are not limited to claims for defamation</a:t>
            </a:r>
          </a:p>
          <a:p>
            <a:pPr>
              <a:buFont typeface="Wingdings" panose="05000000000000000000" pitchFamily="2" charset="2"/>
              <a:buChar char="Ø"/>
            </a:pPr>
            <a:r>
              <a:rPr lang="en-US" sz="2400" dirty="0"/>
              <a:t>Parties should carefully consider when to bring an anti-SLAPP motion. The evidence on the motion is evaluated with reference to the stage of proceedings</a:t>
            </a:r>
          </a:p>
          <a:p>
            <a:pPr>
              <a:buFont typeface="Wingdings" panose="05000000000000000000" pitchFamily="2" charset="2"/>
              <a:buChar char="Ø"/>
            </a:pPr>
            <a:r>
              <a:rPr lang="en-US" sz="2400" dirty="0"/>
              <a:t>Evidence must link the harm to the expression</a:t>
            </a:r>
            <a:endParaRPr lang="en-CA" sz="2400" dirty="0"/>
          </a:p>
        </p:txBody>
      </p:sp>
      <p:sp>
        <p:nvSpPr>
          <p:cNvPr id="4" name="Footer Placeholder 3">
            <a:extLst>
              <a:ext uri="{FF2B5EF4-FFF2-40B4-BE49-F238E27FC236}">
                <a16:creationId xmlns:a16="http://schemas.microsoft.com/office/drawing/2014/main" id="{ECA33419-EED7-458D-890F-4D5AC070623D}"/>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310442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0ECB3-F166-4285-B81D-5EF8A3C6D5B9}"/>
              </a:ext>
            </a:extLst>
          </p:cNvPr>
          <p:cNvSpPr>
            <a:spLocks noGrp="1"/>
          </p:cNvSpPr>
          <p:nvPr>
            <p:ph type="title"/>
          </p:nvPr>
        </p:nvSpPr>
        <p:spPr>
          <a:xfrm>
            <a:off x="457200" y="274638"/>
            <a:ext cx="8229600" cy="763935"/>
          </a:xfrm>
        </p:spPr>
        <p:txBody>
          <a:bodyPr/>
          <a:lstStyle/>
          <a:p>
            <a:r>
              <a:rPr lang="en-CA" dirty="0"/>
              <a:t>Anti-SLAPP in Quebec</a:t>
            </a:r>
          </a:p>
        </p:txBody>
      </p:sp>
      <p:sp>
        <p:nvSpPr>
          <p:cNvPr id="3" name="Content Placeholder 2">
            <a:extLst>
              <a:ext uri="{FF2B5EF4-FFF2-40B4-BE49-F238E27FC236}">
                <a16:creationId xmlns:a16="http://schemas.microsoft.com/office/drawing/2014/main" id="{847C1F43-EC5F-446C-97B9-DC336C6095AF}"/>
              </a:ext>
            </a:extLst>
          </p:cNvPr>
          <p:cNvSpPr>
            <a:spLocks noGrp="1"/>
          </p:cNvSpPr>
          <p:nvPr>
            <p:ph idx="1"/>
          </p:nvPr>
        </p:nvSpPr>
        <p:spPr>
          <a:xfrm>
            <a:off x="457200" y="1038574"/>
            <a:ext cx="8229600" cy="5087590"/>
          </a:xfrm>
        </p:spPr>
        <p:txBody>
          <a:bodyPr/>
          <a:lstStyle/>
          <a:p>
            <a:pPr marL="0" indent="0">
              <a:buNone/>
            </a:pPr>
            <a:r>
              <a:rPr lang="en-CA" sz="2400" b="1" i="1" dirty="0"/>
              <a:t>Code of Civil Procedure</a:t>
            </a:r>
          </a:p>
          <a:p>
            <a:pPr marL="0" indent="0">
              <a:buNone/>
            </a:pPr>
            <a:r>
              <a:rPr lang="en-CA" sz="2000" b="1" dirty="0"/>
              <a:t>51.</a:t>
            </a:r>
            <a:r>
              <a:rPr lang="en-CA" sz="2000" dirty="0"/>
              <a:t> 	The courts may, at any time, on an application and even on their own initiative, declare that a judicial application or a pleading is abusive.</a:t>
            </a:r>
          </a:p>
          <a:p>
            <a:pPr marL="0" indent="0">
              <a:buNone/>
            </a:pPr>
            <a:r>
              <a:rPr lang="en-CA" sz="2000" dirty="0"/>
              <a:t>	Regardless of intent, the abuse of procedure may consist in a judicial application or pleading that is clearly unfounded, frivolous or intended to delay or in conduct that is vexatious or quarrelsome. It may also consist in a use of procedure that is excessive or unreasonable or that causes prejudice to another person, or attempts to defeat the ends of justice, </a:t>
            </a:r>
            <a:r>
              <a:rPr lang="en-CA" sz="2000" b="1" dirty="0"/>
              <a:t>particularly if it operates to restrict another person’s freedom of expression in public debate.</a:t>
            </a:r>
          </a:p>
          <a:p>
            <a:pPr marL="0" indent="0">
              <a:buNone/>
            </a:pPr>
            <a:r>
              <a:rPr lang="en-CA" sz="2000" b="1" dirty="0"/>
              <a:t>54</a:t>
            </a:r>
            <a:r>
              <a:rPr lang="en-CA" sz="2000" dirty="0"/>
              <a:t>. 	On ruling on whether a judicial application or pleading, including one presented under this division, is abusive, the court may order a provision for costs to be reimbursed, order a party to pay, in addition to legal costs, damages for any injury suffered by another party, including to cover the professional fees and disbursements incurred by that other party, or award </a:t>
            </a:r>
            <a:r>
              <a:rPr lang="en-CA" sz="2000" b="1" dirty="0"/>
              <a:t>punitive damages </a:t>
            </a:r>
            <a:r>
              <a:rPr lang="en-CA" sz="2000" dirty="0"/>
              <a:t>if warranted by the circumstances.</a:t>
            </a:r>
          </a:p>
          <a:p>
            <a:pPr marL="0" indent="0">
              <a:buNone/>
            </a:pPr>
            <a:endParaRPr lang="en-CA" dirty="0"/>
          </a:p>
        </p:txBody>
      </p:sp>
      <p:sp>
        <p:nvSpPr>
          <p:cNvPr id="4" name="Footer Placeholder 3">
            <a:extLst>
              <a:ext uri="{FF2B5EF4-FFF2-40B4-BE49-F238E27FC236}">
                <a16:creationId xmlns:a16="http://schemas.microsoft.com/office/drawing/2014/main" id="{0022F537-86E1-4620-8F4A-7AE01B0EBE0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831061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9EDA-92B0-46C4-8615-AC02F1FB0461}"/>
              </a:ext>
            </a:extLst>
          </p:cNvPr>
          <p:cNvSpPr>
            <a:spLocks noGrp="1"/>
          </p:cNvSpPr>
          <p:nvPr>
            <p:ph type="title"/>
          </p:nvPr>
        </p:nvSpPr>
        <p:spPr>
          <a:xfrm>
            <a:off x="457200" y="274638"/>
            <a:ext cx="8229600" cy="922114"/>
          </a:xfrm>
        </p:spPr>
        <p:txBody>
          <a:bodyPr/>
          <a:lstStyle/>
          <a:p>
            <a:r>
              <a:rPr lang="en-CA" altLang="en-US" i="1" dirty="0"/>
              <a:t>Olsen v. Facebook</a:t>
            </a:r>
            <a:endParaRPr lang="en-CA" dirty="0"/>
          </a:p>
        </p:txBody>
      </p:sp>
      <p:sp>
        <p:nvSpPr>
          <p:cNvPr id="3" name="Content Placeholder 2">
            <a:extLst>
              <a:ext uri="{FF2B5EF4-FFF2-40B4-BE49-F238E27FC236}">
                <a16:creationId xmlns:a16="http://schemas.microsoft.com/office/drawing/2014/main" id="{901FE726-EF13-41EE-942D-1F5709CA7217}"/>
              </a:ext>
            </a:extLst>
          </p:cNvPr>
          <p:cNvSpPr>
            <a:spLocks noGrp="1"/>
          </p:cNvSpPr>
          <p:nvPr>
            <p:ph idx="1"/>
          </p:nvPr>
        </p:nvSpPr>
        <p:spPr>
          <a:xfrm>
            <a:off x="457200" y="980728"/>
            <a:ext cx="8229600" cy="5328592"/>
          </a:xfrm>
        </p:spPr>
        <p:txBody>
          <a:bodyPr/>
          <a:lstStyle/>
          <a:p>
            <a:pPr marL="0" indent="0" algn="ctr">
              <a:buNone/>
            </a:pPr>
            <a:r>
              <a:rPr lang="en-CA" sz="2000" dirty="0"/>
              <a:t>2016 NSSC 155</a:t>
            </a:r>
          </a:p>
          <a:p>
            <a:pPr marL="0" indent="0">
              <a:buNone/>
            </a:pPr>
            <a:r>
              <a:rPr lang="en-CA" sz="2400" u="sng" dirty="0"/>
              <a:t>F</a:t>
            </a:r>
            <a:r>
              <a:rPr lang="en-CA" sz="2400" dirty="0"/>
              <a:t>: Alleged defamation in public FB group, Olsen is in municipal government</a:t>
            </a:r>
          </a:p>
          <a:p>
            <a:pPr marL="0" indent="0">
              <a:buNone/>
            </a:pPr>
            <a:r>
              <a:rPr lang="en-CA" sz="2400" u="sng" dirty="0"/>
              <a:t>Issue</a:t>
            </a:r>
            <a:r>
              <a:rPr lang="en-CA" sz="2400" dirty="0"/>
              <a:t>: Postings were actually under pseudonyms (3 different accounts), Norwich Order for real names?</a:t>
            </a:r>
          </a:p>
          <a:p>
            <a:pPr marL="0" indent="0">
              <a:buNone/>
            </a:pPr>
            <a:r>
              <a:rPr lang="en-CA" sz="2400" u="sng" dirty="0"/>
              <a:t>Held</a:t>
            </a:r>
            <a:r>
              <a:rPr lang="en-CA" sz="2400" dirty="0"/>
              <a:t>: Yes for 2, no for 1, depending on the “defamation”</a:t>
            </a:r>
          </a:p>
          <a:p>
            <a:pPr marL="0" indent="0">
              <a:buNone/>
            </a:pPr>
            <a:r>
              <a:rPr lang="en-CA" sz="2400" dirty="0"/>
              <a:t>Citing </a:t>
            </a:r>
            <a:r>
              <a:rPr lang="en-CA" sz="2400" i="1" dirty="0"/>
              <a:t>York</a:t>
            </a:r>
            <a:r>
              <a:rPr lang="en-CA" sz="2400" dirty="0"/>
              <a:t>, </a:t>
            </a:r>
            <a:r>
              <a:rPr lang="en-CA" sz="2400" i="1" dirty="0"/>
              <a:t>Warman</a:t>
            </a:r>
            <a:r>
              <a:rPr lang="en-CA" sz="2400" dirty="0"/>
              <a:t>, etc.</a:t>
            </a:r>
          </a:p>
          <a:p>
            <a:pPr marL="0" indent="0">
              <a:buNone/>
            </a:pPr>
            <a:endParaRPr lang="en-CA" sz="2400" dirty="0"/>
          </a:p>
          <a:p>
            <a:pPr marL="0" indent="0">
              <a:buNone/>
            </a:pPr>
            <a:r>
              <a:rPr lang="en-CA" sz="2000" dirty="0"/>
              <a:t>“Anonymous posters should not have a licence to defame without consequences however, those who comment on matters of public interest should not have their anonymity stripped away simply because they are critical of public figures who take offence. It is a question of finding a reasonable balance of these competing values in light of the nature of the comments and the strength of the potential claim.”</a:t>
            </a:r>
          </a:p>
        </p:txBody>
      </p:sp>
      <p:sp>
        <p:nvSpPr>
          <p:cNvPr id="4" name="Footer Placeholder 3">
            <a:extLst>
              <a:ext uri="{FF2B5EF4-FFF2-40B4-BE49-F238E27FC236}">
                <a16:creationId xmlns:a16="http://schemas.microsoft.com/office/drawing/2014/main" id="{911275E3-D785-4CF3-B1BF-4263906C113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951420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9EDA-92B0-46C4-8615-AC02F1FB0461}"/>
              </a:ext>
            </a:extLst>
          </p:cNvPr>
          <p:cNvSpPr>
            <a:spLocks noGrp="1"/>
          </p:cNvSpPr>
          <p:nvPr>
            <p:ph type="title"/>
          </p:nvPr>
        </p:nvSpPr>
        <p:spPr>
          <a:xfrm>
            <a:off x="457200" y="274638"/>
            <a:ext cx="8229600" cy="1498178"/>
          </a:xfrm>
        </p:spPr>
        <p:txBody>
          <a:bodyPr/>
          <a:lstStyle/>
          <a:p>
            <a:r>
              <a:rPr lang="en-CA" altLang="en-US" i="1" dirty="0"/>
              <a:t>Olsen v. Facebook </a:t>
            </a:r>
            <a:br>
              <a:rPr lang="en-CA" altLang="en-US" i="1" dirty="0"/>
            </a:br>
            <a:r>
              <a:rPr lang="en-CA" altLang="en-US" dirty="0"/>
              <a:t>(important note)</a:t>
            </a:r>
            <a:endParaRPr lang="en-CA" dirty="0"/>
          </a:p>
        </p:txBody>
      </p:sp>
      <p:sp>
        <p:nvSpPr>
          <p:cNvPr id="3" name="Content Placeholder 2">
            <a:extLst>
              <a:ext uri="{FF2B5EF4-FFF2-40B4-BE49-F238E27FC236}">
                <a16:creationId xmlns:a16="http://schemas.microsoft.com/office/drawing/2014/main" id="{901FE726-EF13-41EE-942D-1F5709CA7217}"/>
              </a:ext>
            </a:extLst>
          </p:cNvPr>
          <p:cNvSpPr>
            <a:spLocks noGrp="1"/>
          </p:cNvSpPr>
          <p:nvPr>
            <p:ph idx="1"/>
          </p:nvPr>
        </p:nvSpPr>
        <p:spPr>
          <a:xfrm>
            <a:off x="457200" y="1628800"/>
            <a:ext cx="8229600" cy="4497363"/>
          </a:xfrm>
        </p:spPr>
        <p:txBody>
          <a:bodyPr/>
          <a:lstStyle/>
          <a:p>
            <a:pPr marL="0" indent="0">
              <a:buNone/>
            </a:pPr>
            <a:endParaRPr lang="en-CA" sz="2800" dirty="0"/>
          </a:p>
          <a:p>
            <a:pPr marL="0" indent="0">
              <a:buNone/>
            </a:pPr>
            <a:r>
              <a:rPr lang="en-CA" sz="2800" dirty="0"/>
              <a:t>“The Ontario Court of Appeal, in </a:t>
            </a:r>
            <a:r>
              <a:rPr lang="en-CA" sz="2800" i="1" dirty="0"/>
              <a:t>1654776 Ontario Limited v. Stewart</a:t>
            </a:r>
            <a:r>
              <a:rPr lang="en-CA" sz="2800" dirty="0"/>
              <a:t> 2013 ONCA 184, criticized  the </a:t>
            </a:r>
            <a:r>
              <a:rPr lang="en-CA" sz="2800" i="1" dirty="0"/>
              <a:t>Warman</a:t>
            </a:r>
            <a:r>
              <a:rPr lang="en-CA" sz="2800" dirty="0"/>
              <a:t> decision for requiring a prima facie case of defamation as a precondition to granting a Norwich order. (…) While the Court rejected the requirement to show a prima facie case it acknowledged that the strength of the plaintiff’s potential claim is a relevant factor”</a:t>
            </a:r>
          </a:p>
        </p:txBody>
      </p:sp>
      <p:sp>
        <p:nvSpPr>
          <p:cNvPr id="4" name="Footer Placeholder 3">
            <a:extLst>
              <a:ext uri="{FF2B5EF4-FFF2-40B4-BE49-F238E27FC236}">
                <a16:creationId xmlns:a16="http://schemas.microsoft.com/office/drawing/2014/main" id="{911275E3-D785-4CF3-B1BF-4263906C113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955603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93D8-2FDB-407D-B553-EE18E686A1B0}"/>
              </a:ext>
            </a:extLst>
          </p:cNvPr>
          <p:cNvSpPr>
            <a:spLocks noGrp="1"/>
          </p:cNvSpPr>
          <p:nvPr>
            <p:ph type="title"/>
          </p:nvPr>
        </p:nvSpPr>
        <p:spPr/>
        <p:txBody>
          <a:bodyPr/>
          <a:lstStyle/>
          <a:p>
            <a:r>
              <a:rPr lang="en-CA" dirty="0"/>
              <a:t>Note also, too:</a:t>
            </a:r>
          </a:p>
        </p:txBody>
      </p:sp>
      <p:sp>
        <p:nvSpPr>
          <p:cNvPr id="3" name="Content Placeholder 2">
            <a:extLst>
              <a:ext uri="{FF2B5EF4-FFF2-40B4-BE49-F238E27FC236}">
                <a16:creationId xmlns:a16="http://schemas.microsoft.com/office/drawing/2014/main" id="{47DF5E64-506D-4966-BAC3-786703C77E40}"/>
              </a:ext>
            </a:extLst>
          </p:cNvPr>
          <p:cNvSpPr>
            <a:spLocks noGrp="1"/>
          </p:cNvSpPr>
          <p:nvPr>
            <p:ph idx="1"/>
          </p:nvPr>
        </p:nvSpPr>
        <p:spPr/>
        <p:txBody>
          <a:bodyPr/>
          <a:lstStyle/>
          <a:p>
            <a:pPr marL="0" indent="0">
              <a:buNone/>
            </a:pPr>
            <a:r>
              <a:rPr lang="en-CA" i="1" dirty="0"/>
              <a:t>A.B. v. Bragg Communications Inc.</a:t>
            </a:r>
            <a:r>
              <a:rPr lang="en-CA" dirty="0"/>
              <a:t>, 2012 SCC 46 </a:t>
            </a:r>
          </a:p>
          <a:p>
            <a:pPr marL="0" indent="0">
              <a:buNone/>
            </a:pPr>
            <a:endParaRPr lang="en-CA" dirty="0"/>
          </a:p>
          <a:p>
            <a:pPr marL="0" indent="0">
              <a:buNone/>
            </a:pPr>
            <a:r>
              <a:rPr lang="en-CA" dirty="0">
                <a:sym typeface="Wingdings" panose="05000000000000000000" pitchFamily="2" charset="2"/>
              </a:rPr>
              <a:t> Norwich order for FB and ISP in a defamation case</a:t>
            </a:r>
            <a:endParaRPr lang="en-CA" dirty="0"/>
          </a:p>
        </p:txBody>
      </p:sp>
      <p:sp>
        <p:nvSpPr>
          <p:cNvPr id="4" name="Footer Placeholder 3">
            <a:extLst>
              <a:ext uri="{FF2B5EF4-FFF2-40B4-BE49-F238E27FC236}">
                <a16:creationId xmlns:a16="http://schemas.microsoft.com/office/drawing/2014/main" id="{C35EB5C9-BCCF-49D0-B3E3-3163CE8B0846}"/>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914591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5B63-1B01-4D84-9B4D-CB35ADB1C2C8}"/>
              </a:ext>
            </a:extLst>
          </p:cNvPr>
          <p:cNvSpPr>
            <a:spLocks noGrp="1"/>
          </p:cNvSpPr>
          <p:nvPr>
            <p:ph type="title"/>
          </p:nvPr>
        </p:nvSpPr>
        <p:spPr/>
        <p:txBody>
          <a:bodyPr/>
          <a:lstStyle/>
          <a:p>
            <a:r>
              <a:rPr lang="en-CA" dirty="0"/>
              <a:t>What have we learned so far?</a:t>
            </a:r>
          </a:p>
        </p:txBody>
      </p:sp>
      <p:sp>
        <p:nvSpPr>
          <p:cNvPr id="3" name="Content Placeholder 2">
            <a:extLst>
              <a:ext uri="{FF2B5EF4-FFF2-40B4-BE49-F238E27FC236}">
                <a16:creationId xmlns:a16="http://schemas.microsoft.com/office/drawing/2014/main" id="{43E84157-DDD8-46A2-9552-E936619327A0}"/>
              </a:ext>
            </a:extLst>
          </p:cNvPr>
          <p:cNvSpPr>
            <a:spLocks noGrp="1"/>
          </p:cNvSpPr>
          <p:nvPr>
            <p:ph idx="1"/>
          </p:nvPr>
        </p:nvSpPr>
        <p:spPr/>
        <p:txBody>
          <a:bodyPr/>
          <a:lstStyle/>
          <a:p>
            <a:pPr marL="0" indent="0">
              <a:buNone/>
            </a:pPr>
            <a:r>
              <a:rPr lang="en-CA" dirty="0">
                <a:sym typeface="Wingdings" panose="05000000000000000000" pitchFamily="2" charset="2"/>
              </a:rPr>
              <a:t>In defamation cases, add freedom of expression esp. re public figures, and public participation to considerations in preliminary matters (and as we’ll see, the substantive law of defamation too)</a:t>
            </a:r>
          </a:p>
          <a:p>
            <a:pPr>
              <a:buFont typeface="Wingdings" panose="05000000000000000000" pitchFamily="2" charset="2"/>
              <a:buChar char="à"/>
            </a:pPr>
            <a:endParaRPr lang="en-CA" dirty="0">
              <a:sym typeface="Wingdings" panose="05000000000000000000" pitchFamily="2" charset="2"/>
            </a:endParaRPr>
          </a:p>
          <a:p>
            <a:pPr marL="0" indent="0">
              <a:buNone/>
            </a:pPr>
            <a:r>
              <a:rPr lang="en-CA" sz="2800" dirty="0">
                <a:sym typeface="Wingdings" panose="05000000000000000000" pitchFamily="2" charset="2"/>
              </a:rPr>
              <a:t>“We live in a free country, where people have as much right to express outrageous and ridiculous opinions as moderate ones”</a:t>
            </a:r>
          </a:p>
          <a:p>
            <a:pPr marL="0" indent="0">
              <a:buNone/>
            </a:pPr>
            <a:r>
              <a:rPr lang="en-CA" sz="2400" dirty="0">
                <a:sym typeface="Wingdings" panose="05000000000000000000" pitchFamily="2" charset="2"/>
              </a:rPr>
              <a:t>- Binnie J., </a:t>
            </a:r>
            <a:r>
              <a:rPr lang="en-CA" sz="2400" i="1" dirty="0">
                <a:sym typeface="Wingdings" panose="05000000000000000000" pitchFamily="2" charset="2"/>
              </a:rPr>
              <a:t>WIC Radio v Simpson</a:t>
            </a:r>
            <a:r>
              <a:rPr lang="en-CA" sz="2400" dirty="0">
                <a:sym typeface="Wingdings" panose="05000000000000000000" pitchFamily="2" charset="2"/>
              </a:rPr>
              <a:t> 2008 SCC 40</a:t>
            </a:r>
            <a:endParaRPr lang="en-CA" sz="2400" dirty="0"/>
          </a:p>
        </p:txBody>
      </p:sp>
      <p:sp>
        <p:nvSpPr>
          <p:cNvPr id="4" name="Footer Placeholder 3">
            <a:extLst>
              <a:ext uri="{FF2B5EF4-FFF2-40B4-BE49-F238E27FC236}">
                <a16:creationId xmlns:a16="http://schemas.microsoft.com/office/drawing/2014/main" id="{08C5894A-1096-4A1E-B86E-2EFBF034E92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847346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DA1F8-3164-4BB7-8DC3-2F65EDF680A2}"/>
              </a:ext>
            </a:extLst>
          </p:cNvPr>
          <p:cNvSpPr>
            <a:spLocks noGrp="1"/>
          </p:cNvSpPr>
          <p:nvPr>
            <p:ph type="title"/>
          </p:nvPr>
        </p:nvSpPr>
        <p:spPr>
          <a:xfrm>
            <a:off x="457200" y="274638"/>
            <a:ext cx="8229600" cy="835943"/>
          </a:xfrm>
        </p:spPr>
        <p:txBody>
          <a:bodyPr/>
          <a:lstStyle/>
          <a:p>
            <a:r>
              <a:rPr lang="en-CA" dirty="0"/>
              <a:t>Skipping a Norwich Order?</a:t>
            </a:r>
          </a:p>
        </p:txBody>
      </p:sp>
      <p:sp>
        <p:nvSpPr>
          <p:cNvPr id="3" name="Content Placeholder 2">
            <a:extLst>
              <a:ext uri="{FF2B5EF4-FFF2-40B4-BE49-F238E27FC236}">
                <a16:creationId xmlns:a16="http://schemas.microsoft.com/office/drawing/2014/main" id="{EB338236-4162-43C4-8F30-378DBEF7EDE9}"/>
              </a:ext>
            </a:extLst>
          </p:cNvPr>
          <p:cNvSpPr>
            <a:spLocks noGrp="1"/>
          </p:cNvSpPr>
          <p:nvPr>
            <p:ph idx="1"/>
          </p:nvPr>
        </p:nvSpPr>
        <p:spPr>
          <a:xfrm>
            <a:off x="457200" y="1340768"/>
            <a:ext cx="8229600" cy="4785395"/>
          </a:xfrm>
        </p:spPr>
        <p:txBody>
          <a:bodyPr/>
          <a:lstStyle/>
          <a:p>
            <a:pPr marL="0" indent="0">
              <a:buNone/>
            </a:pPr>
            <a:r>
              <a:rPr lang="en-CA" altLang="en-US" sz="2000" i="1" dirty="0"/>
              <a:t>Burke v. John Does #1 to #18, a.k.a. “</a:t>
            </a:r>
            <a:r>
              <a:rPr lang="en-CA" altLang="en-US" sz="2000" i="1" dirty="0" err="1"/>
              <a:t>Nofixedaddress</a:t>
            </a:r>
            <a:r>
              <a:rPr lang="en-CA" altLang="en-US" sz="2000" i="1" dirty="0"/>
              <a:t>”, “</a:t>
            </a:r>
            <a:r>
              <a:rPr lang="en-CA" altLang="en-US" sz="2000" i="1" dirty="0" err="1"/>
              <a:t>Cambarkerfan</a:t>
            </a:r>
            <a:r>
              <a:rPr lang="en-CA" altLang="en-US" sz="2000" i="1" dirty="0"/>
              <a:t>”, “Lavy16”, “</a:t>
            </a:r>
            <a:r>
              <a:rPr lang="en-CA" altLang="en-US" sz="2000" i="1" dirty="0" err="1"/>
              <a:t>Mbskidmore</a:t>
            </a:r>
            <a:r>
              <a:rPr lang="en-CA" altLang="en-US" sz="2000" i="1" dirty="0"/>
              <a:t>”, “</a:t>
            </a:r>
            <a:r>
              <a:rPr lang="en-CA" altLang="en-US" sz="2000" i="1" dirty="0" err="1"/>
              <a:t>Tulowd</a:t>
            </a:r>
            <a:r>
              <a:rPr lang="en-CA" altLang="en-US" sz="2000" i="1" dirty="0"/>
              <a:t>”, “</a:t>
            </a:r>
            <a:r>
              <a:rPr lang="en-CA" altLang="en-US" sz="2000" i="1" dirty="0" err="1"/>
              <a:t>Loob</a:t>
            </a:r>
            <a:r>
              <a:rPr lang="en-CA" altLang="en-US" sz="2000" i="1" dirty="0"/>
              <a:t>”, “</a:t>
            </a:r>
            <a:r>
              <a:rPr lang="en-CA" altLang="en-US" sz="2000" i="1" dirty="0" err="1"/>
              <a:t>Naggah</a:t>
            </a:r>
            <a:r>
              <a:rPr lang="en-CA" altLang="en-US" sz="2000" i="1" dirty="0"/>
              <a:t>”, “</a:t>
            </a:r>
            <a:r>
              <a:rPr lang="en-CA" altLang="en-US" sz="2000" i="1" dirty="0" err="1"/>
              <a:t>Mowerman</a:t>
            </a:r>
            <a:r>
              <a:rPr lang="en-CA" altLang="en-US" sz="2000" i="1" dirty="0"/>
              <a:t>”, “Aaronp18”, “Steve”, “Kaboomin8”, “</a:t>
            </a:r>
            <a:r>
              <a:rPr lang="en-CA" altLang="en-US" sz="2000" i="1" dirty="0" err="1"/>
              <a:t>Thezbrad</a:t>
            </a:r>
            <a:r>
              <a:rPr lang="en-CA" altLang="en-US" sz="2000" i="1" dirty="0"/>
              <a:t>”, “</a:t>
            </a:r>
            <a:r>
              <a:rPr lang="en-CA" altLang="en-US" sz="2000" i="1" dirty="0" err="1"/>
              <a:t>Slobberface</a:t>
            </a:r>
            <a:r>
              <a:rPr lang="en-CA" altLang="en-US" sz="2000" i="1" dirty="0"/>
              <a:t>”, “</a:t>
            </a:r>
            <a:r>
              <a:rPr lang="en-CA" altLang="en-US" sz="2000" i="1" dirty="0" err="1"/>
              <a:t>Poonerman</a:t>
            </a:r>
            <a:r>
              <a:rPr lang="en-CA" altLang="en-US" sz="2000" i="1" dirty="0"/>
              <a:t>”, “</a:t>
            </a:r>
            <a:r>
              <a:rPr lang="en-CA" altLang="en-US" sz="2000" i="1" dirty="0" err="1"/>
              <a:t>Isolatedcircuit</a:t>
            </a:r>
            <a:r>
              <a:rPr lang="en-CA" altLang="en-US" sz="2000" i="1" dirty="0"/>
              <a:t>”, “</a:t>
            </a:r>
            <a:r>
              <a:rPr lang="en-CA" altLang="en-US" sz="2000" i="1" dirty="0" err="1"/>
              <a:t>Kanada</a:t>
            </a:r>
            <a:r>
              <a:rPr lang="en-CA" altLang="en-US" sz="2000" i="1" dirty="0"/>
              <a:t> Kev”, “</a:t>
            </a:r>
            <a:r>
              <a:rPr lang="en-CA" altLang="en-US" sz="2000" i="1" dirty="0" err="1"/>
              <a:t>Ncognito</a:t>
            </a:r>
            <a:r>
              <a:rPr lang="en-CA" altLang="en-US" sz="2000" i="1" dirty="0"/>
              <a:t>” and “Sir Psycho Sexy” </a:t>
            </a:r>
          </a:p>
          <a:p>
            <a:pPr marL="0" indent="0">
              <a:buNone/>
            </a:pPr>
            <a:r>
              <a:rPr lang="en-CA" altLang="en-US" sz="2000" dirty="0"/>
              <a:t>2013 BCSC 964</a:t>
            </a:r>
          </a:p>
          <a:p>
            <a:pPr marL="0" indent="0">
              <a:buNone/>
            </a:pPr>
            <a:r>
              <a:rPr lang="en-CA" altLang="en-US" sz="2400" dirty="0"/>
              <a:t>“In this case, if Norwich Orders were granted and complied with, they would only yield the e-mail addresses provided by the Message Board Defendants when they opened their accounts”</a:t>
            </a:r>
          </a:p>
          <a:p>
            <a:pPr marL="0" indent="0">
              <a:buNone/>
            </a:pPr>
            <a:r>
              <a:rPr lang="en-CA" altLang="en-US" sz="2400" dirty="0"/>
              <a:t>“I order that Mr. Burke may serve the notice of civil claim on the Message Board Defendants </a:t>
            </a:r>
            <a:r>
              <a:rPr lang="en-CA" altLang="en-US" sz="2400" b="1" dirty="0"/>
              <a:t>by sending them a private message to the internet message board accounts</a:t>
            </a:r>
            <a:r>
              <a:rPr lang="en-CA" altLang="en-US" sz="2400" dirty="0"/>
              <a:t>”</a:t>
            </a:r>
          </a:p>
          <a:p>
            <a:pPr marL="0" indent="0">
              <a:buNone/>
            </a:pPr>
            <a:endParaRPr lang="en-CA" altLang="en-US" sz="2400" dirty="0"/>
          </a:p>
          <a:p>
            <a:pPr marL="0" indent="0">
              <a:buNone/>
            </a:pPr>
            <a:r>
              <a:rPr lang="en-CA" altLang="en-US" sz="2400" dirty="0"/>
              <a:t>Also: </a:t>
            </a:r>
            <a:r>
              <a:rPr lang="nl-NL" altLang="en-US" sz="2400" i="1" dirty="0"/>
              <a:t>Manson v. John Doe</a:t>
            </a:r>
            <a:r>
              <a:rPr lang="nl-NL" altLang="en-US" sz="2400" dirty="0"/>
              <a:t>, 2013 ONSC 628 </a:t>
            </a:r>
            <a:r>
              <a:rPr lang="nl-NL" altLang="en-US" sz="2400" dirty="0">
                <a:sym typeface="Wingdings" panose="05000000000000000000" pitchFamily="2" charset="2"/>
              </a:rPr>
              <a:t> service by email</a:t>
            </a:r>
            <a:endParaRPr lang="nl-NL" altLang="en-US" sz="2400" dirty="0"/>
          </a:p>
          <a:p>
            <a:pPr marL="0" indent="0">
              <a:buNone/>
            </a:pPr>
            <a:endParaRPr lang="en-CA" sz="1600" dirty="0"/>
          </a:p>
        </p:txBody>
      </p:sp>
      <p:sp>
        <p:nvSpPr>
          <p:cNvPr id="4" name="Footer Placeholder 3">
            <a:extLst>
              <a:ext uri="{FF2B5EF4-FFF2-40B4-BE49-F238E27FC236}">
                <a16:creationId xmlns:a16="http://schemas.microsoft.com/office/drawing/2014/main" id="{F2E4165B-FAD3-4708-96D2-F6D4C523D99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82654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E0BE-5EBF-4D73-8D59-B552F658E051}"/>
              </a:ext>
            </a:extLst>
          </p:cNvPr>
          <p:cNvSpPr>
            <a:spLocks noGrp="1"/>
          </p:cNvSpPr>
          <p:nvPr>
            <p:ph type="title"/>
          </p:nvPr>
        </p:nvSpPr>
        <p:spPr>
          <a:xfrm>
            <a:off x="0" y="274638"/>
            <a:ext cx="9252520" cy="1143000"/>
          </a:xfrm>
        </p:spPr>
        <p:txBody>
          <a:bodyPr/>
          <a:lstStyle/>
          <a:p>
            <a:r>
              <a:rPr lang="en-CA" dirty="0"/>
              <a:t>Fascinating and wonderful </a:t>
            </a:r>
            <a:br>
              <a:rPr lang="en-CA" dirty="0"/>
            </a:br>
            <a:r>
              <a:rPr lang="en-CA" dirty="0"/>
              <a:t>social media trend of the day</a:t>
            </a:r>
          </a:p>
        </p:txBody>
      </p:sp>
      <p:pic>
        <p:nvPicPr>
          <p:cNvPr id="6" name="Content Placeholder 5">
            <a:extLst>
              <a:ext uri="{FF2B5EF4-FFF2-40B4-BE49-F238E27FC236}">
                <a16:creationId xmlns:a16="http://schemas.microsoft.com/office/drawing/2014/main" id="{C3C771A7-303E-4790-84EA-5E5BD0A16D23}"/>
              </a:ext>
            </a:extLst>
          </p:cNvPr>
          <p:cNvPicPr>
            <a:picLocks noGrp="1" noChangeAspect="1"/>
          </p:cNvPicPr>
          <p:nvPr>
            <p:ph idx="1"/>
          </p:nvPr>
        </p:nvPicPr>
        <p:blipFill>
          <a:blip r:embed="rId2"/>
          <a:stretch>
            <a:fillRect/>
          </a:stretch>
        </p:blipFill>
        <p:spPr>
          <a:xfrm>
            <a:off x="2369545" y="1700808"/>
            <a:ext cx="4404909" cy="4353347"/>
          </a:xfrm>
        </p:spPr>
      </p:pic>
      <p:sp>
        <p:nvSpPr>
          <p:cNvPr id="4" name="Footer Placeholder 3">
            <a:extLst>
              <a:ext uri="{FF2B5EF4-FFF2-40B4-BE49-F238E27FC236}">
                <a16:creationId xmlns:a16="http://schemas.microsoft.com/office/drawing/2014/main" id="{932CAF33-7022-4931-8DC6-719F70409FA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5228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4778-56D2-436C-AEB5-9A6C89498FC3}"/>
              </a:ext>
            </a:extLst>
          </p:cNvPr>
          <p:cNvSpPr>
            <a:spLocks noGrp="1"/>
          </p:cNvSpPr>
          <p:nvPr>
            <p:ph type="title"/>
          </p:nvPr>
        </p:nvSpPr>
        <p:spPr>
          <a:xfrm>
            <a:off x="457200" y="274638"/>
            <a:ext cx="8229600" cy="1570186"/>
          </a:xfrm>
        </p:spPr>
        <p:txBody>
          <a:bodyPr/>
          <a:lstStyle/>
          <a:p>
            <a:r>
              <a:rPr lang="en-CA" dirty="0"/>
              <a:t>Final preliminary matter</a:t>
            </a:r>
            <a:br>
              <a:rPr lang="en-CA" dirty="0"/>
            </a:br>
            <a:r>
              <a:rPr lang="en-CA" dirty="0"/>
              <a:t>Territorial Jurisdiction</a:t>
            </a:r>
          </a:p>
        </p:txBody>
      </p:sp>
      <p:sp>
        <p:nvSpPr>
          <p:cNvPr id="3" name="Content Placeholder 2">
            <a:extLst>
              <a:ext uri="{FF2B5EF4-FFF2-40B4-BE49-F238E27FC236}">
                <a16:creationId xmlns:a16="http://schemas.microsoft.com/office/drawing/2014/main" id="{32DF4A3B-924E-4A30-99B9-69ED184FF950}"/>
              </a:ext>
            </a:extLst>
          </p:cNvPr>
          <p:cNvSpPr>
            <a:spLocks noGrp="1"/>
          </p:cNvSpPr>
          <p:nvPr>
            <p:ph idx="1"/>
          </p:nvPr>
        </p:nvSpPr>
        <p:spPr>
          <a:xfrm>
            <a:off x="457200" y="2348880"/>
            <a:ext cx="8229600" cy="3777283"/>
          </a:xfrm>
        </p:spPr>
        <p:txBody>
          <a:bodyPr/>
          <a:lstStyle/>
          <a:p>
            <a:pPr marL="0" indent="0">
              <a:buNone/>
            </a:pPr>
            <a:r>
              <a:rPr lang="en-CA" i="1" dirty="0"/>
              <a:t>Where</a:t>
            </a:r>
            <a:r>
              <a:rPr lang="en-CA" dirty="0"/>
              <a:t> to sue for defamation?</a:t>
            </a:r>
          </a:p>
          <a:p>
            <a:r>
              <a:rPr lang="en-CA" dirty="0"/>
              <a:t>Recall </a:t>
            </a:r>
            <a:r>
              <a:rPr lang="en-CA" i="1" dirty="0"/>
              <a:t>Haaretz v. </a:t>
            </a:r>
            <a:r>
              <a:rPr lang="en-CA" i="1" dirty="0" err="1"/>
              <a:t>Goldhar</a:t>
            </a:r>
            <a:r>
              <a:rPr lang="en-CA" i="1" dirty="0"/>
              <a:t> </a:t>
            </a:r>
            <a:r>
              <a:rPr lang="en-CA" dirty="0"/>
              <a:t>from class 3:</a:t>
            </a:r>
          </a:p>
          <a:p>
            <a:pPr lvl="1"/>
            <a:r>
              <a:rPr lang="en-CA" i="1" dirty="0"/>
              <a:t>Forum non </a:t>
            </a:r>
            <a:r>
              <a:rPr lang="en-CA" i="1" dirty="0" err="1"/>
              <a:t>conveniens</a:t>
            </a:r>
            <a:r>
              <a:rPr lang="en-CA" i="1" dirty="0"/>
              <a:t> </a:t>
            </a:r>
            <a:r>
              <a:rPr lang="en-CA" dirty="0"/>
              <a:t>favoured Israel as the more appropriate forum</a:t>
            </a:r>
          </a:p>
          <a:p>
            <a:pPr lvl="1"/>
            <a:r>
              <a:rPr lang="en-CA" dirty="0"/>
              <a:t>But remember “publication” happens where it is read</a:t>
            </a:r>
          </a:p>
        </p:txBody>
      </p:sp>
      <p:sp>
        <p:nvSpPr>
          <p:cNvPr id="4" name="Footer Placeholder 3">
            <a:extLst>
              <a:ext uri="{FF2B5EF4-FFF2-40B4-BE49-F238E27FC236}">
                <a16:creationId xmlns:a16="http://schemas.microsoft.com/office/drawing/2014/main" id="{D810222B-F5B2-48FF-BA46-15E2DAA0CE7D}"/>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039375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C877-98D5-4443-936D-96EED1EFC45E}"/>
              </a:ext>
            </a:extLst>
          </p:cNvPr>
          <p:cNvSpPr>
            <a:spLocks noGrp="1"/>
          </p:cNvSpPr>
          <p:nvPr>
            <p:ph type="title"/>
          </p:nvPr>
        </p:nvSpPr>
        <p:spPr>
          <a:xfrm>
            <a:off x="0" y="274638"/>
            <a:ext cx="9144000" cy="1143000"/>
          </a:xfrm>
        </p:spPr>
        <p:txBody>
          <a:bodyPr/>
          <a:lstStyle/>
          <a:p>
            <a:r>
              <a:rPr lang="fr-FR" i="1" dirty="0" err="1"/>
              <a:t>Theralase</a:t>
            </a:r>
            <a:r>
              <a:rPr lang="fr-FR" i="1" dirty="0"/>
              <a:t> Technologies Inc. v. </a:t>
            </a:r>
            <a:r>
              <a:rPr lang="fr-FR" i="1" dirty="0" err="1"/>
              <a:t>Lanter</a:t>
            </a:r>
            <a:r>
              <a:rPr lang="fr-FR" dirty="0"/>
              <a:t>, </a:t>
            </a:r>
            <a:r>
              <a:rPr lang="fr-FR" sz="2400" dirty="0"/>
              <a:t>2020 ONSC 205</a:t>
            </a:r>
            <a:endParaRPr lang="en-CA" sz="2400" dirty="0"/>
          </a:p>
        </p:txBody>
      </p:sp>
      <p:sp>
        <p:nvSpPr>
          <p:cNvPr id="3" name="Content Placeholder 2">
            <a:extLst>
              <a:ext uri="{FF2B5EF4-FFF2-40B4-BE49-F238E27FC236}">
                <a16:creationId xmlns:a16="http://schemas.microsoft.com/office/drawing/2014/main" id="{0300E36D-F000-4C5C-B52A-21E9B3A85907}"/>
              </a:ext>
            </a:extLst>
          </p:cNvPr>
          <p:cNvSpPr>
            <a:spLocks noGrp="1"/>
          </p:cNvSpPr>
          <p:nvPr>
            <p:ph idx="1"/>
          </p:nvPr>
        </p:nvSpPr>
        <p:spPr/>
        <p:txBody>
          <a:bodyPr/>
          <a:lstStyle/>
          <a:p>
            <a:pPr>
              <a:buFont typeface="Wingdings" panose="05000000000000000000" pitchFamily="2" charset="2"/>
              <a:buChar char="à"/>
            </a:pPr>
            <a:r>
              <a:rPr lang="en-CA" dirty="0">
                <a:sym typeface="Wingdings" panose="05000000000000000000" pitchFamily="2" charset="2"/>
              </a:rPr>
              <a:t>J. awards 10k-75k for defamation against anonymous Ds</a:t>
            </a:r>
          </a:p>
          <a:p>
            <a:pPr marL="0" indent="0">
              <a:buNone/>
            </a:pPr>
            <a:r>
              <a:rPr lang="en-CA" sz="2400" dirty="0">
                <a:sym typeface="Wingdings" panose="05000000000000000000" pitchFamily="2" charset="2"/>
              </a:rPr>
              <a:t>“</a:t>
            </a:r>
            <a:r>
              <a:rPr lang="en-US" sz="2400" dirty="0">
                <a:sym typeface="Wingdings" panose="05000000000000000000" pitchFamily="2" charset="2"/>
              </a:rPr>
              <a:t>each of the defaulting defendants was served at an email address provided by him or her to Stockhouse.com or through their website private messaging accounts on the Stockhouse.com site</a:t>
            </a:r>
            <a:r>
              <a:rPr lang="en-CA" sz="2400" dirty="0">
                <a:sym typeface="Wingdings" panose="05000000000000000000" pitchFamily="2" charset="2"/>
              </a:rPr>
              <a:t>”</a:t>
            </a:r>
            <a:endParaRPr lang="en-CA" sz="2400" dirty="0"/>
          </a:p>
          <a:p>
            <a:pPr marL="0" indent="0">
              <a:buNone/>
            </a:pPr>
            <a:r>
              <a:rPr lang="en-CA" sz="2400" dirty="0"/>
              <a:t>“</a:t>
            </a:r>
            <a:r>
              <a:rPr lang="en-US" sz="2400" dirty="0"/>
              <a:t>How the plaintiffs will go about amending the title of proceedings for enforcement purposes once they identify one or more of the defendants is not before me. I make no findings about how any judgment is to be enforced against a person who is currently identified only by a pseudonym.”</a:t>
            </a:r>
            <a:endParaRPr lang="en-CA" sz="2400" dirty="0"/>
          </a:p>
        </p:txBody>
      </p:sp>
      <p:sp>
        <p:nvSpPr>
          <p:cNvPr id="4" name="Footer Placeholder 3">
            <a:extLst>
              <a:ext uri="{FF2B5EF4-FFF2-40B4-BE49-F238E27FC236}">
                <a16:creationId xmlns:a16="http://schemas.microsoft.com/office/drawing/2014/main" id="{DAC731DD-BCA3-4C08-AA5F-6028B6E31687}"/>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97705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FA81-55DD-45D0-A3EC-2B1CFB3D4165}"/>
              </a:ext>
            </a:extLst>
          </p:cNvPr>
          <p:cNvSpPr>
            <a:spLocks noGrp="1"/>
          </p:cNvSpPr>
          <p:nvPr>
            <p:ph type="title"/>
          </p:nvPr>
        </p:nvSpPr>
        <p:spPr>
          <a:xfrm>
            <a:off x="758031" y="1268760"/>
            <a:ext cx="7772400" cy="3456384"/>
          </a:xfrm>
        </p:spPr>
        <p:txBody>
          <a:bodyPr/>
          <a:lstStyle/>
          <a:p>
            <a:r>
              <a:rPr lang="en-CA" dirty="0"/>
              <a:t>So what the heck is defamation ANYWAY?</a:t>
            </a:r>
            <a:br>
              <a:rPr lang="en-CA" dirty="0"/>
            </a:br>
            <a:br>
              <a:rPr lang="en-CA" dirty="0"/>
            </a:br>
            <a:r>
              <a:rPr lang="en-CA" dirty="0"/>
              <a:t>What are the legal principles that govern it?</a:t>
            </a:r>
          </a:p>
        </p:txBody>
      </p:sp>
      <p:sp>
        <p:nvSpPr>
          <p:cNvPr id="3" name="Footer Placeholder 2">
            <a:extLst>
              <a:ext uri="{FF2B5EF4-FFF2-40B4-BE49-F238E27FC236}">
                <a16:creationId xmlns:a16="http://schemas.microsoft.com/office/drawing/2014/main" id="{A68ADF06-FC24-4AC5-BC0E-FFADE9B313C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838999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D166-6B93-4253-8FC4-726115CE5AA1}"/>
              </a:ext>
            </a:extLst>
          </p:cNvPr>
          <p:cNvSpPr>
            <a:spLocks noGrp="1"/>
          </p:cNvSpPr>
          <p:nvPr>
            <p:ph type="title"/>
          </p:nvPr>
        </p:nvSpPr>
        <p:spPr/>
        <p:txBody>
          <a:bodyPr/>
          <a:lstStyle/>
          <a:p>
            <a:r>
              <a:rPr lang="fr-CA" i="1" dirty="0"/>
              <a:t>Grant v. </a:t>
            </a:r>
            <a:r>
              <a:rPr lang="fr-CA" i="1" dirty="0" err="1"/>
              <a:t>Torstar</a:t>
            </a:r>
            <a:endParaRPr lang="en-CA" i="1" dirty="0"/>
          </a:p>
        </p:txBody>
      </p:sp>
      <p:sp>
        <p:nvSpPr>
          <p:cNvPr id="3" name="Content Placeholder 2">
            <a:extLst>
              <a:ext uri="{FF2B5EF4-FFF2-40B4-BE49-F238E27FC236}">
                <a16:creationId xmlns:a16="http://schemas.microsoft.com/office/drawing/2014/main" id="{AAF9D627-B714-4224-98D0-12C0D432DB58}"/>
              </a:ext>
            </a:extLst>
          </p:cNvPr>
          <p:cNvSpPr>
            <a:spLocks noGrp="1"/>
          </p:cNvSpPr>
          <p:nvPr>
            <p:ph idx="1"/>
          </p:nvPr>
        </p:nvSpPr>
        <p:spPr/>
        <p:txBody>
          <a:bodyPr/>
          <a:lstStyle/>
          <a:p>
            <a:pPr marL="0" indent="0">
              <a:buNone/>
            </a:pPr>
            <a:r>
              <a:rPr lang="en-US" dirty="0"/>
              <a:t>2009 SCC 61</a:t>
            </a:r>
            <a:endParaRPr lang="fr-CA" dirty="0"/>
          </a:p>
          <a:p>
            <a:pPr marL="0" indent="0">
              <a:buNone/>
            </a:pPr>
            <a:endParaRPr lang="fr-CA" dirty="0"/>
          </a:p>
          <a:p>
            <a:pPr marL="0" indent="0">
              <a:buNone/>
            </a:pPr>
            <a:endParaRPr lang="fr-CA" dirty="0"/>
          </a:p>
          <a:p>
            <a:pPr marL="0" indent="0">
              <a:buNone/>
            </a:pPr>
            <a:r>
              <a:rPr lang="en-CA" b="1" dirty="0"/>
              <a:t>Natalia Koper </a:t>
            </a:r>
            <a:r>
              <a:rPr lang="en-CA" dirty="0"/>
              <a:t>presentation </a:t>
            </a:r>
          </a:p>
        </p:txBody>
      </p:sp>
      <p:sp>
        <p:nvSpPr>
          <p:cNvPr id="4" name="Footer Placeholder 3">
            <a:extLst>
              <a:ext uri="{FF2B5EF4-FFF2-40B4-BE49-F238E27FC236}">
                <a16:creationId xmlns:a16="http://schemas.microsoft.com/office/drawing/2014/main" id="{69AAFFFD-1FFD-4A7B-8A22-B43C239BEE2F}"/>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176430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D166-6B93-4253-8FC4-726115CE5AA1}"/>
              </a:ext>
            </a:extLst>
          </p:cNvPr>
          <p:cNvSpPr>
            <a:spLocks noGrp="1"/>
          </p:cNvSpPr>
          <p:nvPr>
            <p:ph type="title"/>
          </p:nvPr>
        </p:nvSpPr>
        <p:spPr>
          <a:xfrm>
            <a:off x="457200" y="116632"/>
            <a:ext cx="8229600" cy="1152128"/>
          </a:xfrm>
        </p:spPr>
        <p:txBody>
          <a:bodyPr/>
          <a:lstStyle/>
          <a:p>
            <a:r>
              <a:rPr lang="en-CA" i="1" dirty="0"/>
              <a:t>Grant v. Torstar – </a:t>
            </a:r>
            <a:r>
              <a:rPr lang="en-CA" dirty="0"/>
              <a:t>take away the defamation basics</a:t>
            </a:r>
          </a:p>
        </p:txBody>
      </p:sp>
      <p:sp>
        <p:nvSpPr>
          <p:cNvPr id="3" name="Content Placeholder 2">
            <a:extLst>
              <a:ext uri="{FF2B5EF4-FFF2-40B4-BE49-F238E27FC236}">
                <a16:creationId xmlns:a16="http://schemas.microsoft.com/office/drawing/2014/main" id="{AAF9D627-B714-4224-98D0-12C0D432DB58}"/>
              </a:ext>
            </a:extLst>
          </p:cNvPr>
          <p:cNvSpPr>
            <a:spLocks noGrp="1"/>
          </p:cNvSpPr>
          <p:nvPr>
            <p:ph idx="1"/>
          </p:nvPr>
        </p:nvSpPr>
        <p:spPr>
          <a:xfrm>
            <a:off x="457200" y="1484784"/>
            <a:ext cx="8229600" cy="4641379"/>
          </a:xfrm>
        </p:spPr>
        <p:txBody>
          <a:bodyPr/>
          <a:lstStyle/>
          <a:p>
            <a:pPr marL="0" indent="0" eaLnBrk="1" hangingPunct="1">
              <a:spcBef>
                <a:spcPct val="0"/>
              </a:spcBef>
              <a:buNone/>
              <a:defRPr/>
            </a:pPr>
            <a:r>
              <a:rPr lang="en-US" altLang="en-US" sz="2800" u="sng" dirty="0"/>
              <a:t>To show defamation:</a:t>
            </a:r>
            <a:r>
              <a:rPr lang="en-US" altLang="en-US" sz="2800" dirty="0"/>
              <a:t> (see para. 28)</a:t>
            </a:r>
            <a:endParaRPr lang="en-US" altLang="en-US" sz="2800" u="sng" dirty="0"/>
          </a:p>
          <a:p>
            <a:pPr marL="457200" indent="-457200" eaLnBrk="1" hangingPunct="1">
              <a:spcBef>
                <a:spcPct val="0"/>
              </a:spcBef>
              <a:buFont typeface="+mj-lt"/>
              <a:buAutoNum type="arabicPeriod"/>
              <a:defRPr/>
            </a:pPr>
            <a:r>
              <a:rPr lang="en-US" altLang="en-US" sz="2800" dirty="0"/>
              <a:t>the impugned words are defamatory, in the sense that they would tend to lower the plaintiff’s reputation in the eyes of a reasonable person; </a:t>
            </a:r>
          </a:p>
          <a:p>
            <a:pPr marL="457200" indent="-457200" eaLnBrk="1" hangingPunct="1">
              <a:spcBef>
                <a:spcPct val="0"/>
              </a:spcBef>
              <a:buFont typeface="+mj-lt"/>
              <a:buAutoNum type="arabicPeriod"/>
              <a:defRPr/>
            </a:pPr>
            <a:r>
              <a:rPr lang="en-US" altLang="en-US" sz="2800" dirty="0"/>
              <a:t>the words in fact refer to the plaintiff</a:t>
            </a:r>
          </a:p>
          <a:p>
            <a:pPr marL="457200" indent="-457200" eaLnBrk="1" hangingPunct="1">
              <a:spcBef>
                <a:spcPct val="0"/>
              </a:spcBef>
              <a:buFont typeface="+mj-lt"/>
              <a:buAutoNum type="arabicPeriod"/>
              <a:defRPr/>
            </a:pPr>
            <a:r>
              <a:rPr lang="en-US" altLang="en-US" sz="2800" dirty="0"/>
              <a:t>the words were </a:t>
            </a:r>
            <a:r>
              <a:rPr lang="en-US" altLang="en-US" sz="2800" b="1" dirty="0"/>
              <a:t>published</a:t>
            </a:r>
            <a:r>
              <a:rPr lang="en-US" altLang="en-US" sz="2800" dirty="0"/>
              <a:t>, i.e., that they were communicated to at least one person other than the plaintiff.</a:t>
            </a:r>
          </a:p>
          <a:p>
            <a:pPr marL="0" indent="0" eaLnBrk="1" hangingPunct="1">
              <a:spcBef>
                <a:spcPct val="0"/>
              </a:spcBef>
              <a:buNone/>
              <a:defRPr/>
            </a:pPr>
            <a:r>
              <a:rPr lang="en-US" altLang="en-US" sz="2800" b="1" dirty="0"/>
              <a:t>Defenses</a:t>
            </a:r>
            <a:r>
              <a:rPr lang="en-US" altLang="en-US" sz="2800" dirty="0"/>
              <a:t> - </a:t>
            </a:r>
            <a:r>
              <a:rPr lang="en-CA" altLang="en-US" sz="2800" dirty="0"/>
              <a:t>justification (the truth), fair comment, privilege, innocent dissemination, </a:t>
            </a:r>
            <a:r>
              <a:rPr lang="en-CA" altLang="en-US" sz="2800" b="1" dirty="0"/>
              <a:t>responsible communication on a matter of public interest</a:t>
            </a:r>
            <a:endParaRPr lang="en-US" altLang="en-US" sz="2800" b="1" dirty="0"/>
          </a:p>
          <a:p>
            <a:pPr marL="0" indent="0">
              <a:buNone/>
            </a:pPr>
            <a:endParaRPr lang="en-CA" dirty="0"/>
          </a:p>
        </p:txBody>
      </p:sp>
      <p:sp>
        <p:nvSpPr>
          <p:cNvPr id="4" name="Footer Placeholder 3">
            <a:extLst>
              <a:ext uri="{FF2B5EF4-FFF2-40B4-BE49-F238E27FC236}">
                <a16:creationId xmlns:a16="http://schemas.microsoft.com/office/drawing/2014/main" id="{69AAFFFD-1FFD-4A7B-8A22-B43C239BEE2F}"/>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354420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166A-5C9C-45D3-B6FF-E92F89BC15DE}"/>
              </a:ext>
            </a:extLst>
          </p:cNvPr>
          <p:cNvSpPr>
            <a:spLocks noGrp="1"/>
          </p:cNvSpPr>
          <p:nvPr>
            <p:ph type="title"/>
          </p:nvPr>
        </p:nvSpPr>
        <p:spPr/>
        <p:txBody>
          <a:bodyPr/>
          <a:lstStyle/>
          <a:p>
            <a:r>
              <a:rPr lang="en-CA" dirty="0"/>
              <a:t>Defamation law in USA</a:t>
            </a:r>
          </a:p>
        </p:txBody>
      </p:sp>
      <p:sp>
        <p:nvSpPr>
          <p:cNvPr id="3" name="Content Placeholder 2">
            <a:extLst>
              <a:ext uri="{FF2B5EF4-FFF2-40B4-BE49-F238E27FC236}">
                <a16:creationId xmlns:a16="http://schemas.microsoft.com/office/drawing/2014/main" id="{84A7E00E-9DAA-46B5-85AA-381C1999911E}"/>
              </a:ext>
            </a:extLst>
          </p:cNvPr>
          <p:cNvSpPr>
            <a:spLocks noGrp="1"/>
          </p:cNvSpPr>
          <p:nvPr>
            <p:ph idx="1"/>
          </p:nvPr>
        </p:nvSpPr>
        <p:spPr/>
        <p:txBody>
          <a:bodyPr/>
          <a:lstStyle/>
          <a:p>
            <a:pPr marL="0" indent="0">
              <a:buNone/>
            </a:pPr>
            <a:r>
              <a:rPr lang="en-CA" i="1" dirty="0"/>
              <a:t>New York Times Co. v. Sullivan</a:t>
            </a:r>
            <a:r>
              <a:rPr lang="en-CA" dirty="0"/>
              <a:t>, 376 U.S. 254 (1964)</a:t>
            </a:r>
          </a:p>
          <a:p>
            <a:pPr marL="0" indent="0">
              <a:buNone/>
            </a:pPr>
            <a:r>
              <a:rPr lang="en-CA" sz="2400" dirty="0" err="1"/>
              <a:t>McLachlin</a:t>
            </a:r>
            <a:r>
              <a:rPr lang="en-CA" sz="2400" dirty="0"/>
              <a:t> C.J. (in </a:t>
            </a:r>
            <a:r>
              <a:rPr lang="en-CA" sz="2400" i="1" dirty="0"/>
              <a:t>Grant v. Torstar)</a:t>
            </a:r>
            <a:r>
              <a:rPr lang="en-CA" sz="2400" dirty="0"/>
              <a:t>:</a:t>
            </a:r>
          </a:p>
          <a:p>
            <a:pPr marL="0" indent="0">
              <a:buNone/>
            </a:pPr>
            <a:r>
              <a:rPr lang="en-CA" sz="2400" dirty="0"/>
              <a:t>‘In Sullivan, the United States Supreme Court applied the  First Amendment’s free speech guarantee to hold that a “public official” cannot recover in defamation absent proof that the defendant was motivated by “</a:t>
            </a:r>
            <a:r>
              <a:rPr lang="en-CA" sz="2400" b="1" dirty="0"/>
              <a:t>actual malice</a:t>
            </a:r>
            <a:r>
              <a:rPr lang="en-CA" sz="2400" dirty="0"/>
              <a:t>”, meaning knowledge of falsity or reckless indifference to truth. In subsequent cases, the “actual malice” rule was extended to apply to all “public figures”, not only people formally involved in government or politics’</a:t>
            </a:r>
          </a:p>
        </p:txBody>
      </p:sp>
      <p:sp>
        <p:nvSpPr>
          <p:cNvPr id="4" name="Footer Placeholder 3">
            <a:extLst>
              <a:ext uri="{FF2B5EF4-FFF2-40B4-BE49-F238E27FC236}">
                <a16:creationId xmlns:a16="http://schemas.microsoft.com/office/drawing/2014/main" id="{A483EE14-14B0-4780-8874-52FA0FFF4BA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003422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332-6ED2-449C-A7E7-5227EFA9784C}"/>
              </a:ext>
            </a:extLst>
          </p:cNvPr>
          <p:cNvSpPr>
            <a:spLocks noGrp="1"/>
          </p:cNvSpPr>
          <p:nvPr>
            <p:ph type="title"/>
          </p:nvPr>
        </p:nvSpPr>
        <p:spPr/>
        <p:txBody>
          <a:bodyPr/>
          <a:lstStyle/>
          <a:p>
            <a:r>
              <a:rPr lang="en-CA" dirty="0"/>
              <a:t>vs. Canada</a:t>
            </a:r>
          </a:p>
        </p:txBody>
      </p:sp>
      <p:sp>
        <p:nvSpPr>
          <p:cNvPr id="3" name="Content Placeholder 2">
            <a:extLst>
              <a:ext uri="{FF2B5EF4-FFF2-40B4-BE49-F238E27FC236}">
                <a16:creationId xmlns:a16="http://schemas.microsoft.com/office/drawing/2014/main" id="{36F09452-9390-4B5E-9D6C-2B378E8E6DE2}"/>
              </a:ext>
            </a:extLst>
          </p:cNvPr>
          <p:cNvSpPr>
            <a:spLocks noGrp="1"/>
          </p:cNvSpPr>
          <p:nvPr>
            <p:ph idx="1"/>
          </p:nvPr>
        </p:nvSpPr>
        <p:spPr/>
        <p:txBody>
          <a:bodyPr/>
          <a:lstStyle/>
          <a:p>
            <a:pPr marL="0" indent="0">
              <a:buNone/>
            </a:pPr>
            <a:r>
              <a:rPr lang="en-CA" altLang="en-US" i="1" dirty="0"/>
              <a:t>Hill v. Church of Scientology of Toronto</a:t>
            </a:r>
            <a:r>
              <a:rPr lang="en-CA" altLang="en-US" dirty="0"/>
              <a:t>, </a:t>
            </a:r>
            <a:r>
              <a:rPr lang="en-CA" altLang="en-US" sz="2400" dirty="0"/>
              <a:t>[1995] 2 SCR 1130</a:t>
            </a:r>
            <a:endParaRPr lang="fr-CA" altLang="en-US" sz="2400" dirty="0"/>
          </a:p>
          <a:p>
            <a:pPr marL="0" indent="0">
              <a:buNone/>
            </a:pPr>
            <a:endParaRPr lang="en-CA" dirty="0"/>
          </a:p>
          <a:p>
            <a:pPr>
              <a:buFont typeface="Wingdings" panose="05000000000000000000" pitchFamily="2" charset="2"/>
              <a:buChar char="à"/>
            </a:pPr>
            <a:r>
              <a:rPr lang="en-CA" b="1" dirty="0">
                <a:sym typeface="Wingdings" panose="05000000000000000000" pitchFamily="2" charset="2"/>
              </a:rPr>
              <a:t>No malice required</a:t>
            </a:r>
          </a:p>
          <a:p>
            <a:pPr>
              <a:buFont typeface="Wingdings" panose="05000000000000000000" pitchFamily="2" charset="2"/>
              <a:buChar char="à"/>
            </a:pPr>
            <a:endParaRPr lang="en-CA" dirty="0">
              <a:sym typeface="Wingdings" panose="05000000000000000000" pitchFamily="2" charset="2"/>
            </a:endParaRPr>
          </a:p>
          <a:p>
            <a:pPr>
              <a:buFont typeface="Wingdings" panose="05000000000000000000" pitchFamily="2" charset="2"/>
              <a:buChar char="à"/>
            </a:pPr>
            <a:r>
              <a:rPr lang="en-CA" dirty="0">
                <a:sym typeface="Wingdings" panose="05000000000000000000" pitchFamily="2" charset="2"/>
              </a:rPr>
              <a:t>Lots of other good stuff re defamation in there for anyone interested</a:t>
            </a:r>
            <a:endParaRPr lang="en-CA" dirty="0"/>
          </a:p>
        </p:txBody>
      </p:sp>
      <p:sp>
        <p:nvSpPr>
          <p:cNvPr id="4" name="Footer Placeholder 3">
            <a:extLst>
              <a:ext uri="{FF2B5EF4-FFF2-40B4-BE49-F238E27FC236}">
                <a16:creationId xmlns:a16="http://schemas.microsoft.com/office/drawing/2014/main" id="{B527E2CC-B6C1-4F4C-A59C-8E14C045872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381919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5DA9-EB05-4909-810F-23A31C64D1AE}"/>
              </a:ext>
            </a:extLst>
          </p:cNvPr>
          <p:cNvSpPr>
            <a:spLocks noGrp="1"/>
          </p:cNvSpPr>
          <p:nvPr>
            <p:ph type="title"/>
          </p:nvPr>
        </p:nvSpPr>
        <p:spPr/>
        <p:txBody>
          <a:bodyPr/>
          <a:lstStyle/>
          <a:p>
            <a:r>
              <a:rPr lang="en-CA" dirty="0"/>
              <a:t>Defamation in Quebec – </a:t>
            </a:r>
            <a:br>
              <a:rPr lang="en-CA" dirty="0"/>
            </a:br>
            <a:r>
              <a:rPr lang="en-CA" dirty="0"/>
              <a:t>a Distinct Society</a:t>
            </a:r>
          </a:p>
        </p:txBody>
      </p:sp>
      <p:sp>
        <p:nvSpPr>
          <p:cNvPr id="3" name="Content Placeholder 2">
            <a:extLst>
              <a:ext uri="{FF2B5EF4-FFF2-40B4-BE49-F238E27FC236}">
                <a16:creationId xmlns:a16="http://schemas.microsoft.com/office/drawing/2014/main" id="{33F5D5DE-78C4-4FF2-A7C0-55C518009D91}"/>
              </a:ext>
            </a:extLst>
          </p:cNvPr>
          <p:cNvSpPr>
            <a:spLocks noGrp="1"/>
          </p:cNvSpPr>
          <p:nvPr>
            <p:ph idx="1"/>
          </p:nvPr>
        </p:nvSpPr>
        <p:spPr/>
        <p:txBody>
          <a:bodyPr/>
          <a:lstStyle/>
          <a:p>
            <a:pPr marL="0" indent="0" eaLnBrk="1" hangingPunct="1">
              <a:buNone/>
            </a:pPr>
            <a:r>
              <a:rPr lang="en-CA" altLang="en-US" sz="2800" u="sng" dirty="0"/>
              <a:t>Recall Privacy from earlier:</a:t>
            </a:r>
          </a:p>
          <a:p>
            <a:pPr marL="0" indent="0">
              <a:buNone/>
            </a:pPr>
            <a:r>
              <a:rPr lang="en-CA" sz="2800" b="1" i="1" dirty="0"/>
              <a:t>Civil Code of Quebec</a:t>
            </a:r>
          </a:p>
          <a:p>
            <a:pPr marL="0" indent="0">
              <a:buNone/>
            </a:pPr>
            <a:r>
              <a:rPr lang="en-CA" sz="2800" b="1" dirty="0"/>
              <a:t>35.</a:t>
            </a:r>
            <a:r>
              <a:rPr lang="en-CA" sz="2800" dirty="0"/>
              <a:t> Every person has a right to the respect of his </a:t>
            </a:r>
            <a:r>
              <a:rPr lang="en-CA" sz="2800" b="1" dirty="0"/>
              <a:t>reputation</a:t>
            </a:r>
            <a:r>
              <a:rPr lang="en-CA" sz="2800" dirty="0"/>
              <a:t> and privacy.</a:t>
            </a:r>
          </a:p>
          <a:p>
            <a:pPr marL="0" indent="0" eaLnBrk="1" hangingPunct="1">
              <a:buNone/>
            </a:pPr>
            <a:endParaRPr lang="en-CA" altLang="en-US" sz="2800" dirty="0"/>
          </a:p>
          <a:p>
            <a:pPr marL="0" indent="0" eaLnBrk="1" hangingPunct="1">
              <a:buNone/>
            </a:pPr>
            <a:r>
              <a:rPr lang="en-CA" altLang="en-US" sz="2800" b="1" i="1" dirty="0"/>
              <a:t>Quebec Charter of Human Rights and Freedoms</a:t>
            </a:r>
          </a:p>
          <a:p>
            <a:pPr marL="0" indent="0" eaLnBrk="1" hangingPunct="1">
              <a:buNone/>
            </a:pPr>
            <a:r>
              <a:rPr lang="en-CA" altLang="en-US" sz="2800" dirty="0"/>
              <a:t>4. Every person has a right to the safeguard of his dignity, honour and </a:t>
            </a:r>
            <a:r>
              <a:rPr lang="en-CA" altLang="en-US" sz="2800" b="1" dirty="0"/>
              <a:t>reputation</a:t>
            </a:r>
            <a:r>
              <a:rPr lang="en-CA" altLang="en-US" sz="2800" dirty="0"/>
              <a:t>.</a:t>
            </a:r>
          </a:p>
          <a:p>
            <a:pPr marL="0" indent="0" eaLnBrk="1" hangingPunct="1">
              <a:buNone/>
            </a:pPr>
            <a:endParaRPr lang="en-CA" altLang="en-US" sz="2000" dirty="0"/>
          </a:p>
        </p:txBody>
      </p:sp>
      <p:sp>
        <p:nvSpPr>
          <p:cNvPr id="4" name="Footer Placeholder 3">
            <a:extLst>
              <a:ext uri="{FF2B5EF4-FFF2-40B4-BE49-F238E27FC236}">
                <a16:creationId xmlns:a16="http://schemas.microsoft.com/office/drawing/2014/main" id="{D7CF8876-2652-4143-8A98-1E199E73BE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3857705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5DA9-EB05-4909-810F-23A31C64D1AE}"/>
              </a:ext>
            </a:extLst>
          </p:cNvPr>
          <p:cNvSpPr>
            <a:spLocks noGrp="1"/>
          </p:cNvSpPr>
          <p:nvPr>
            <p:ph type="title"/>
          </p:nvPr>
        </p:nvSpPr>
        <p:spPr/>
        <p:txBody>
          <a:bodyPr/>
          <a:lstStyle/>
          <a:p>
            <a:r>
              <a:rPr lang="en-CA" dirty="0"/>
              <a:t>Defamation in Quebec</a:t>
            </a:r>
          </a:p>
        </p:txBody>
      </p:sp>
      <p:sp>
        <p:nvSpPr>
          <p:cNvPr id="3" name="Content Placeholder 2">
            <a:extLst>
              <a:ext uri="{FF2B5EF4-FFF2-40B4-BE49-F238E27FC236}">
                <a16:creationId xmlns:a16="http://schemas.microsoft.com/office/drawing/2014/main" id="{33F5D5DE-78C4-4FF2-A7C0-55C518009D91}"/>
              </a:ext>
            </a:extLst>
          </p:cNvPr>
          <p:cNvSpPr>
            <a:spLocks noGrp="1"/>
          </p:cNvSpPr>
          <p:nvPr>
            <p:ph idx="1"/>
          </p:nvPr>
        </p:nvSpPr>
        <p:spPr>
          <a:xfrm>
            <a:off x="457200" y="1700808"/>
            <a:ext cx="8229600" cy="4425355"/>
          </a:xfrm>
        </p:spPr>
        <p:txBody>
          <a:bodyPr/>
          <a:lstStyle/>
          <a:p>
            <a:pPr marL="0" indent="0" eaLnBrk="1" hangingPunct="1">
              <a:buNone/>
            </a:pPr>
            <a:r>
              <a:rPr lang="en-CA" altLang="en-US" sz="2800" b="1" i="1" dirty="0"/>
              <a:t>Quebec Charter of Human Rights and Freedoms</a:t>
            </a:r>
          </a:p>
          <a:p>
            <a:pPr marL="0" indent="0" eaLnBrk="1" hangingPunct="1">
              <a:buNone/>
            </a:pPr>
            <a:endParaRPr lang="en-CA" altLang="en-US" sz="2800" dirty="0"/>
          </a:p>
          <a:p>
            <a:pPr marL="0" indent="0" eaLnBrk="1" hangingPunct="1">
              <a:buNone/>
            </a:pPr>
            <a:r>
              <a:rPr lang="en-CA" altLang="en-US" sz="2800" dirty="0"/>
              <a:t>49. 	Any unlawful interference with any right or freedom recognized by this Charter entitles the victim to obtain the cessation of such interference and compensation for the moral or material prejudice resulting therefrom.</a:t>
            </a:r>
          </a:p>
          <a:p>
            <a:pPr marL="0" indent="0" eaLnBrk="1" hangingPunct="1">
              <a:buNone/>
            </a:pPr>
            <a:r>
              <a:rPr lang="en-CA" altLang="en-US" sz="2800" dirty="0"/>
              <a:t>	In case of unlawful and intentional interference, the tribunal may, in addition, condemn the person guilty of it to punitive damages.</a:t>
            </a:r>
            <a:endParaRPr lang="en-CA" altLang="en-US" sz="2000" dirty="0"/>
          </a:p>
        </p:txBody>
      </p:sp>
      <p:sp>
        <p:nvSpPr>
          <p:cNvPr id="4" name="Footer Placeholder 3">
            <a:extLst>
              <a:ext uri="{FF2B5EF4-FFF2-40B4-BE49-F238E27FC236}">
                <a16:creationId xmlns:a16="http://schemas.microsoft.com/office/drawing/2014/main" id="{D7CF8876-2652-4143-8A98-1E199E73BE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91565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9029-754D-4173-B48E-EF7525C82B47}"/>
              </a:ext>
            </a:extLst>
          </p:cNvPr>
          <p:cNvSpPr>
            <a:spLocks noGrp="1"/>
          </p:cNvSpPr>
          <p:nvPr>
            <p:ph type="title"/>
          </p:nvPr>
        </p:nvSpPr>
        <p:spPr/>
        <p:txBody>
          <a:bodyPr/>
          <a:lstStyle/>
          <a:p>
            <a:r>
              <a:rPr lang="en-CA" dirty="0"/>
              <a:t>Defamation in Quebec – </a:t>
            </a:r>
            <a:br>
              <a:rPr lang="en-CA" dirty="0"/>
            </a:br>
            <a:r>
              <a:rPr lang="en-CA" dirty="0"/>
              <a:t>a Distinct Society</a:t>
            </a:r>
          </a:p>
        </p:txBody>
      </p:sp>
      <p:sp>
        <p:nvSpPr>
          <p:cNvPr id="3" name="Content Placeholder 2">
            <a:extLst>
              <a:ext uri="{FF2B5EF4-FFF2-40B4-BE49-F238E27FC236}">
                <a16:creationId xmlns:a16="http://schemas.microsoft.com/office/drawing/2014/main" id="{632AAE4A-3EF6-48E7-A420-C50F5612C674}"/>
              </a:ext>
            </a:extLst>
          </p:cNvPr>
          <p:cNvSpPr>
            <a:spLocks noGrp="1"/>
          </p:cNvSpPr>
          <p:nvPr>
            <p:ph idx="1"/>
          </p:nvPr>
        </p:nvSpPr>
        <p:spPr/>
        <p:txBody>
          <a:bodyPr/>
          <a:lstStyle/>
          <a:p>
            <a:pPr marL="0" indent="0">
              <a:buNone/>
            </a:pPr>
            <a:r>
              <a:rPr lang="en-CA" altLang="en-US" i="1" dirty="0" err="1"/>
              <a:t>Prud'homme</a:t>
            </a:r>
            <a:r>
              <a:rPr lang="en-CA" altLang="en-US" i="1" dirty="0"/>
              <a:t> v. </a:t>
            </a:r>
            <a:r>
              <a:rPr lang="en-CA" altLang="en-US" i="1" dirty="0" err="1"/>
              <a:t>Prud'homme</a:t>
            </a:r>
            <a:r>
              <a:rPr lang="en-CA" altLang="en-US" dirty="0"/>
              <a:t>, </a:t>
            </a:r>
            <a:r>
              <a:rPr lang="en-CA" altLang="en-US" sz="2000" dirty="0"/>
              <a:t>2002 SCC 85</a:t>
            </a:r>
          </a:p>
          <a:p>
            <a:pPr marL="0" indent="0">
              <a:buNone/>
            </a:pPr>
            <a:endParaRPr lang="en-CA" altLang="en-US" dirty="0"/>
          </a:p>
          <a:p>
            <a:pPr marL="0" indent="0">
              <a:buNone/>
            </a:pPr>
            <a:r>
              <a:rPr lang="en-CA" altLang="en-US" sz="2400" dirty="0"/>
              <a:t>“Quebec civil law does not provide for a specific form of action for interference with reputation.  The basis for an action in defamation in Quebec is found in art. 1457 C.C.Q., which lays down the general rules that apply to questions of civil liability.  Thus, in an action in defamation, the plaintiff must establish, on a balance of probabilities, </a:t>
            </a:r>
            <a:r>
              <a:rPr lang="en-CA" altLang="en-US" sz="2400" b="1" dirty="0"/>
              <a:t>the existence of injury, of a wrongful act, and of a causal connection</a:t>
            </a:r>
            <a:r>
              <a:rPr lang="en-CA" altLang="en-US" sz="2400" dirty="0"/>
              <a:t>, as in the case of any other action in civil, </a:t>
            </a:r>
            <a:r>
              <a:rPr lang="en-CA" altLang="en-US" sz="2400" dirty="0" err="1"/>
              <a:t>delictual</a:t>
            </a:r>
            <a:r>
              <a:rPr lang="en-CA" altLang="en-US" sz="2400" dirty="0"/>
              <a:t> or quasi‑</a:t>
            </a:r>
            <a:r>
              <a:rPr lang="en-CA" altLang="en-US" sz="2400" dirty="0" err="1"/>
              <a:t>delictual</a:t>
            </a:r>
            <a:r>
              <a:rPr lang="en-CA" altLang="en-US" sz="2400" dirty="0"/>
              <a:t> liability.”</a:t>
            </a:r>
          </a:p>
          <a:p>
            <a:pPr marL="0" indent="0">
              <a:buNone/>
            </a:pPr>
            <a:endParaRPr lang="en-CA" dirty="0"/>
          </a:p>
        </p:txBody>
      </p:sp>
      <p:sp>
        <p:nvSpPr>
          <p:cNvPr id="4" name="Footer Placeholder 3">
            <a:extLst>
              <a:ext uri="{FF2B5EF4-FFF2-40B4-BE49-F238E27FC236}">
                <a16:creationId xmlns:a16="http://schemas.microsoft.com/office/drawing/2014/main" id="{18F7445B-4622-469D-88A2-B8340D2C4C6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19803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EA33-DCEE-4851-AD93-653A031A09F2}"/>
              </a:ext>
            </a:extLst>
          </p:cNvPr>
          <p:cNvSpPr>
            <a:spLocks noGrp="1"/>
          </p:cNvSpPr>
          <p:nvPr>
            <p:ph type="title"/>
          </p:nvPr>
        </p:nvSpPr>
        <p:spPr/>
        <p:txBody>
          <a:bodyPr/>
          <a:lstStyle/>
          <a:p>
            <a:r>
              <a:rPr lang="en-CA" dirty="0"/>
              <a:t>In the News</a:t>
            </a:r>
          </a:p>
        </p:txBody>
      </p:sp>
      <p:sp>
        <p:nvSpPr>
          <p:cNvPr id="3" name="Content Placeholder 2">
            <a:extLst>
              <a:ext uri="{FF2B5EF4-FFF2-40B4-BE49-F238E27FC236}">
                <a16:creationId xmlns:a16="http://schemas.microsoft.com/office/drawing/2014/main" id="{C2E93CBC-B1D4-459F-843D-C85A2F6C3213}"/>
              </a:ext>
            </a:extLst>
          </p:cNvPr>
          <p:cNvSpPr>
            <a:spLocks noGrp="1"/>
          </p:cNvSpPr>
          <p:nvPr>
            <p:ph idx="1"/>
          </p:nvPr>
        </p:nvSpPr>
        <p:spPr/>
        <p:txBody>
          <a:bodyPr/>
          <a:lstStyle/>
          <a:p>
            <a:pPr marL="0" indent="0">
              <a:buNone/>
            </a:pPr>
            <a:r>
              <a:rPr lang="en-US" i="1" dirty="0"/>
              <a:t>Quebecers asked to download COVID Alert app to help curb 2nd wave</a:t>
            </a:r>
            <a:endParaRPr lang="en-CA" i="1" dirty="0"/>
          </a:p>
          <a:p>
            <a:pPr marL="0" indent="0">
              <a:buNone/>
            </a:pPr>
            <a:endParaRPr lang="en-CA" sz="2400" dirty="0"/>
          </a:p>
          <a:p>
            <a:pPr marL="0" indent="0">
              <a:buNone/>
            </a:pPr>
            <a:r>
              <a:rPr lang="en-CA" sz="2400" dirty="0"/>
              <a:t>“</a:t>
            </a:r>
            <a:r>
              <a:rPr lang="en-US" sz="2400" dirty="0"/>
              <a:t>Its privacy protections have been lauded by the federal privacy commissioner as well as numerous privacy experts. But the app only works on iPhones and Android phones built in the last five years.”</a:t>
            </a:r>
            <a:endParaRPr lang="en-CA" sz="2400" dirty="0"/>
          </a:p>
          <a:p>
            <a:pPr marL="0" indent="0">
              <a:buNone/>
            </a:pPr>
            <a:endParaRPr lang="en-CA" dirty="0"/>
          </a:p>
        </p:txBody>
      </p:sp>
      <p:sp>
        <p:nvSpPr>
          <p:cNvPr id="4" name="Footer Placeholder 3">
            <a:extLst>
              <a:ext uri="{FF2B5EF4-FFF2-40B4-BE49-F238E27FC236}">
                <a16:creationId xmlns:a16="http://schemas.microsoft.com/office/drawing/2014/main" id="{0995A2EF-4252-4DD2-AF07-383BE6B9626B}"/>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0781708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5DA9-EB05-4909-810F-23A31C64D1AE}"/>
              </a:ext>
            </a:extLst>
          </p:cNvPr>
          <p:cNvSpPr>
            <a:spLocks noGrp="1"/>
          </p:cNvSpPr>
          <p:nvPr>
            <p:ph type="title"/>
          </p:nvPr>
        </p:nvSpPr>
        <p:spPr/>
        <p:txBody>
          <a:bodyPr/>
          <a:lstStyle/>
          <a:p>
            <a:r>
              <a:rPr lang="en-CA" dirty="0"/>
              <a:t>Defamation in Quebec – </a:t>
            </a:r>
            <a:br>
              <a:rPr lang="en-CA" dirty="0"/>
            </a:br>
            <a:r>
              <a:rPr lang="en-CA" dirty="0"/>
              <a:t>a Distinct Society</a:t>
            </a:r>
          </a:p>
        </p:txBody>
      </p:sp>
      <p:sp>
        <p:nvSpPr>
          <p:cNvPr id="3" name="Content Placeholder 2">
            <a:extLst>
              <a:ext uri="{FF2B5EF4-FFF2-40B4-BE49-F238E27FC236}">
                <a16:creationId xmlns:a16="http://schemas.microsoft.com/office/drawing/2014/main" id="{33F5D5DE-78C4-4FF2-A7C0-55C518009D91}"/>
              </a:ext>
            </a:extLst>
          </p:cNvPr>
          <p:cNvSpPr>
            <a:spLocks noGrp="1"/>
          </p:cNvSpPr>
          <p:nvPr>
            <p:ph idx="1"/>
          </p:nvPr>
        </p:nvSpPr>
        <p:spPr/>
        <p:txBody>
          <a:bodyPr/>
          <a:lstStyle/>
          <a:p>
            <a:pPr marL="0" indent="0" eaLnBrk="1" hangingPunct="1">
              <a:buNone/>
            </a:pPr>
            <a:r>
              <a:rPr lang="fr-CA" altLang="en-US" dirty="0"/>
              <a:t>1457 C.C.Q.:  F + C + I = $</a:t>
            </a:r>
          </a:p>
          <a:p>
            <a:pPr marL="0" indent="0" eaLnBrk="1" hangingPunct="1">
              <a:buNone/>
            </a:pPr>
            <a:endParaRPr lang="fr-FR" altLang="en-US" dirty="0"/>
          </a:p>
          <a:p>
            <a:pPr marL="0" indent="0" eaLnBrk="1" hangingPunct="1">
              <a:buNone/>
            </a:pPr>
            <a:r>
              <a:rPr lang="fr-FR" altLang="en-US" sz="2000" dirty="0"/>
              <a:t>« Pour que la diffamation donne ouverture à une action en dommages-intérêts, son auteur doit avoir commis une </a:t>
            </a:r>
            <a:r>
              <a:rPr lang="fr-FR" altLang="en-US" sz="2000" b="1" dirty="0"/>
              <a:t>faute</a:t>
            </a:r>
            <a:r>
              <a:rPr lang="fr-FR" altLang="en-US" sz="2000" dirty="0"/>
              <a:t>. (...) </a:t>
            </a:r>
            <a:r>
              <a:rPr lang="fr-FR" altLang="en-US" sz="2000" b="1" dirty="0"/>
              <a:t>deux genres </a:t>
            </a:r>
            <a:r>
              <a:rPr lang="fr-FR" altLang="en-US" sz="2000" dirty="0"/>
              <a:t>de conduite. La première est celle où le défendeur, sciemment, de mauvaise foi, avec </a:t>
            </a:r>
            <a:r>
              <a:rPr lang="fr-FR" altLang="en-US" sz="2000" b="1" dirty="0"/>
              <a:t>intention</a:t>
            </a:r>
            <a:r>
              <a:rPr lang="fr-FR" altLang="en-US" sz="2000" dirty="0"/>
              <a:t> de nuire, s’attaque à la réputation de la victime et cherche à la ridiculiser, à l’humilier, à l’exposer à la haine ou au mépris du public ou d’un groupe. La seconde résulte d’un comportement </a:t>
            </a:r>
            <a:r>
              <a:rPr lang="fr-FR" altLang="en-US" sz="2000" b="1" dirty="0"/>
              <a:t>dont la volonté de nuire est absente</a:t>
            </a:r>
            <a:r>
              <a:rPr lang="fr-FR" altLang="en-US" sz="2000" dirty="0"/>
              <a:t>, mais où le défendeur a, malgré tout, porté atteinte </a:t>
            </a:r>
            <a:r>
              <a:rPr lang="fr-FR" altLang="en-US" sz="2000" b="1" dirty="0"/>
              <a:t>à la réputation de la victime </a:t>
            </a:r>
            <a:r>
              <a:rPr lang="fr-FR" altLang="en-US" sz="2000" dirty="0"/>
              <a:t>par sa témérité, sa </a:t>
            </a:r>
            <a:r>
              <a:rPr lang="fr-FR" altLang="en-US" sz="2000" b="1" dirty="0"/>
              <a:t>négligence</a:t>
            </a:r>
            <a:r>
              <a:rPr lang="fr-FR" altLang="en-US" sz="2000" dirty="0"/>
              <a:t>, son impertinence ou son incurie » (Baudouin et Deslauriers, </a:t>
            </a:r>
            <a:r>
              <a:rPr lang="fr-FR" altLang="en-US" sz="2000" i="1" dirty="0"/>
              <a:t>La responsabilité civile </a:t>
            </a:r>
            <a:r>
              <a:rPr lang="fr-FR" altLang="en-US" sz="2000" dirty="0"/>
              <a:t>7</a:t>
            </a:r>
            <a:r>
              <a:rPr lang="fr-FR" altLang="en-US" sz="2000" baseline="30000" dirty="0"/>
              <a:t>e</a:t>
            </a:r>
            <a:r>
              <a:rPr lang="fr-FR" altLang="en-US" sz="2000" i="1" baseline="30000" dirty="0"/>
              <a:t> </a:t>
            </a:r>
            <a:r>
              <a:rPr lang="fr-FR" altLang="en-US" sz="2000" dirty="0" err="1"/>
              <a:t>ed</a:t>
            </a:r>
            <a:r>
              <a:rPr lang="fr-FR" altLang="en-US" sz="2000" dirty="0"/>
              <a:t>.)</a:t>
            </a:r>
          </a:p>
        </p:txBody>
      </p:sp>
      <p:sp>
        <p:nvSpPr>
          <p:cNvPr id="4" name="Footer Placeholder 3">
            <a:extLst>
              <a:ext uri="{FF2B5EF4-FFF2-40B4-BE49-F238E27FC236}">
                <a16:creationId xmlns:a16="http://schemas.microsoft.com/office/drawing/2014/main" id="{D7CF8876-2652-4143-8A98-1E199E73BE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760893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9035-8505-47D5-8FA1-08C603A16DDA}"/>
              </a:ext>
            </a:extLst>
          </p:cNvPr>
          <p:cNvSpPr>
            <a:spLocks noGrp="1"/>
          </p:cNvSpPr>
          <p:nvPr>
            <p:ph type="title"/>
          </p:nvPr>
        </p:nvSpPr>
        <p:spPr/>
        <p:txBody>
          <a:bodyPr/>
          <a:lstStyle/>
          <a:p>
            <a:r>
              <a:rPr lang="en-CA" i="1" dirty="0" err="1"/>
              <a:t>Prud’homme</a:t>
            </a:r>
            <a:r>
              <a:rPr lang="en-CA" dirty="0"/>
              <a:t> (cont.)</a:t>
            </a:r>
          </a:p>
        </p:txBody>
      </p:sp>
      <p:sp>
        <p:nvSpPr>
          <p:cNvPr id="3" name="Content Placeholder 2">
            <a:extLst>
              <a:ext uri="{FF2B5EF4-FFF2-40B4-BE49-F238E27FC236}">
                <a16:creationId xmlns:a16="http://schemas.microsoft.com/office/drawing/2014/main" id="{50C556FC-03EE-4A70-968D-F4252FDB6552}"/>
              </a:ext>
            </a:extLst>
          </p:cNvPr>
          <p:cNvSpPr>
            <a:spLocks noGrp="1"/>
          </p:cNvSpPr>
          <p:nvPr>
            <p:ph idx="1"/>
          </p:nvPr>
        </p:nvSpPr>
        <p:spPr/>
        <p:txBody>
          <a:bodyPr/>
          <a:lstStyle/>
          <a:p>
            <a:pPr marL="0" indent="0">
              <a:buNone/>
            </a:pPr>
            <a:r>
              <a:rPr lang="en-CA" u="sng" dirty="0"/>
              <a:t>Injury</a:t>
            </a:r>
            <a:r>
              <a:rPr lang="en-CA" dirty="0"/>
              <a:t> </a:t>
            </a:r>
            <a:r>
              <a:rPr lang="en-CA" dirty="0">
                <a:sym typeface="Wingdings" panose="05000000000000000000" pitchFamily="2" charset="2"/>
              </a:rPr>
              <a:t></a:t>
            </a:r>
            <a:r>
              <a:rPr lang="en-CA" dirty="0"/>
              <a:t> the impugned remarks were defamatory, objective standard like common law</a:t>
            </a:r>
          </a:p>
          <a:p>
            <a:pPr marL="0" indent="0">
              <a:buNone/>
            </a:pPr>
            <a:r>
              <a:rPr lang="en-CA" u="sng" dirty="0"/>
              <a:t>Fault</a:t>
            </a:r>
            <a:r>
              <a:rPr lang="en-CA" dirty="0"/>
              <a:t> (“wrongful act”) </a:t>
            </a:r>
            <a:r>
              <a:rPr lang="en-CA" dirty="0">
                <a:sym typeface="Wingdings" panose="05000000000000000000" pitchFamily="2" charset="2"/>
              </a:rPr>
              <a:t> 1. knew words were false; 2. should have known words were false; or  3. “the case of a scandalmonger who makes unfavourable but true statements about another person without any valid reason for doing so”</a:t>
            </a:r>
            <a:endParaRPr lang="en-CA" dirty="0"/>
          </a:p>
          <a:p>
            <a:pPr marL="0" indent="0">
              <a:buNone/>
            </a:pPr>
            <a:endParaRPr lang="en-CA" dirty="0"/>
          </a:p>
        </p:txBody>
      </p:sp>
      <p:sp>
        <p:nvSpPr>
          <p:cNvPr id="4" name="Footer Placeholder 3">
            <a:extLst>
              <a:ext uri="{FF2B5EF4-FFF2-40B4-BE49-F238E27FC236}">
                <a16:creationId xmlns:a16="http://schemas.microsoft.com/office/drawing/2014/main" id="{B6ACDBE4-314D-42E5-8557-7644D6DA107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21797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9035-8505-47D5-8FA1-08C603A16DDA}"/>
              </a:ext>
            </a:extLst>
          </p:cNvPr>
          <p:cNvSpPr>
            <a:spLocks noGrp="1"/>
          </p:cNvSpPr>
          <p:nvPr>
            <p:ph type="title"/>
          </p:nvPr>
        </p:nvSpPr>
        <p:spPr/>
        <p:txBody>
          <a:bodyPr/>
          <a:lstStyle/>
          <a:p>
            <a:r>
              <a:rPr lang="en-CA" i="1" dirty="0" err="1"/>
              <a:t>Prud’homme</a:t>
            </a:r>
            <a:r>
              <a:rPr lang="en-CA" dirty="0"/>
              <a:t> (cont.)</a:t>
            </a:r>
          </a:p>
        </p:txBody>
      </p:sp>
      <p:sp>
        <p:nvSpPr>
          <p:cNvPr id="3" name="Content Placeholder 2">
            <a:extLst>
              <a:ext uri="{FF2B5EF4-FFF2-40B4-BE49-F238E27FC236}">
                <a16:creationId xmlns:a16="http://schemas.microsoft.com/office/drawing/2014/main" id="{50C556FC-03EE-4A70-968D-F4252FDB6552}"/>
              </a:ext>
            </a:extLst>
          </p:cNvPr>
          <p:cNvSpPr>
            <a:spLocks noGrp="1"/>
          </p:cNvSpPr>
          <p:nvPr>
            <p:ph idx="1"/>
          </p:nvPr>
        </p:nvSpPr>
        <p:spPr/>
        <p:txBody>
          <a:bodyPr/>
          <a:lstStyle/>
          <a:p>
            <a:pPr marL="0" indent="0">
              <a:buNone/>
            </a:pPr>
            <a:r>
              <a:rPr lang="en-CA" altLang="en-US" dirty="0"/>
              <a:t>“Accordingly, in Quebec civil law (…) conveying true information may sometimes be a wrongful act.  This is an important difference between the civil law and the common law, in which the falsity of the things said is an element of the tort of defamation.”</a:t>
            </a:r>
          </a:p>
          <a:p>
            <a:pPr marL="0" indent="0">
              <a:buNone/>
            </a:pPr>
            <a:endParaRPr lang="en-CA" altLang="en-US" dirty="0"/>
          </a:p>
          <a:p>
            <a:pPr marL="0" indent="0">
              <a:buNone/>
            </a:pPr>
            <a:r>
              <a:rPr lang="en-CA" altLang="en-US" sz="2400" dirty="0"/>
              <a:t>See e.g. </a:t>
            </a:r>
            <a:r>
              <a:rPr lang="fr-FR" altLang="en-US" sz="2400" i="1" dirty="0"/>
              <a:t>Gilles E. Néron Communication Marketing Inc. v. Chambre des notaires du Québec</a:t>
            </a:r>
            <a:r>
              <a:rPr lang="fr-FR" altLang="en-US" sz="2400" dirty="0"/>
              <a:t>, </a:t>
            </a:r>
            <a:r>
              <a:rPr lang="en-CA" altLang="en-US" sz="2400" dirty="0"/>
              <a:t>2004 SCC 53</a:t>
            </a:r>
          </a:p>
          <a:p>
            <a:pPr marL="0" indent="0">
              <a:buNone/>
            </a:pPr>
            <a:endParaRPr lang="en-CA" dirty="0"/>
          </a:p>
        </p:txBody>
      </p:sp>
      <p:sp>
        <p:nvSpPr>
          <p:cNvPr id="4" name="Footer Placeholder 3">
            <a:extLst>
              <a:ext uri="{FF2B5EF4-FFF2-40B4-BE49-F238E27FC236}">
                <a16:creationId xmlns:a16="http://schemas.microsoft.com/office/drawing/2014/main" id="{B6ACDBE4-314D-42E5-8557-7644D6DA107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11722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D77C44-BC14-41BE-BBDE-0402186C6B81}"/>
              </a:ext>
            </a:extLst>
          </p:cNvPr>
          <p:cNvSpPr>
            <a:spLocks noGrp="1"/>
          </p:cNvSpPr>
          <p:nvPr>
            <p:ph type="ftr" sz="quarter" idx="11"/>
          </p:nvPr>
        </p:nvSpPr>
        <p:spPr/>
        <p:txBody>
          <a:bodyPr/>
          <a:lstStyle/>
          <a:p>
            <a:pPr>
              <a:defRPr/>
            </a:pPr>
            <a:r>
              <a:rPr lang="en-US"/>
              <a:t>Class 5</a:t>
            </a:r>
            <a:endParaRPr lang="en-US" dirty="0"/>
          </a:p>
        </p:txBody>
      </p:sp>
      <p:sp>
        <p:nvSpPr>
          <p:cNvPr id="27" name="Content Placeholder 2">
            <a:extLst>
              <a:ext uri="{FF2B5EF4-FFF2-40B4-BE49-F238E27FC236}">
                <a16:creationId xmlns:a16="http://schemas.microsoft.com/office/drawing/2014/main" id="{561D2546-EED6-4D62-8DB9-806453E9020A}"/>
              </a:ext>
            </a:extLst>
          </p:cNvPr>
          <p:cNvSpPr txBox="1">
            <a:spLocks/>
          </p:cNvSpPr>
          <p:nvPr/>
        </p:nvSpPr>
        <p:spPr>
          <a:xfrm>
            <a:off x="457200" y="-387424"/>
            <a:ext cx="8229600" cy="178283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pPr>
            <a:endParaRPr lang="fr-CA" altLang="en-US" dirty="0"/>
          </a:p>
          <a:p>
            <a:pPr algn="ctr" eaLnBrk="1" hangingPunct="1">
              <a:buFont typeface="Arial" panose="020B0604020202020204" pitchFamily="34" charset="0"/>
              <a:buNone/>
            </a:pPr>
            <a:r>
              <a:rPr lang="en-US" altLang="en-US" sz="4400" dirty="0"/>
              <a:t>“Innocent” third party liability</a:t>
            </a:r>
          </a:p>
          <a:p>
            <a:pPr algn="ctr" eaLnBrk="1" hangingPunct="1">
              <a:buFont typeface="Arial" panose="020B0604020202020204" pitchFamily="34" charset="0"/>
              <a:buNone/>
            </a:pPr>
            <a:endParaRPr lang="fr-CA" altLang="en-US" dirty="0"/>
          </a:p>
        </p:txBody>
      </p:sp>
      <p:sp>
        <p:nvSpPr>
          <p:cNvPr id="28" name="Footer Placeholder 3">
            <a:extLst>
              <a:ext uri="{FF2B5EF4-FFF2-40B4-BE49-F238E27FC236}">
                <a16:creationId xmlns:a16="http://schemas.microsoft.com/office/drawing/2014/main" id="{A0B48EDB-FC64-4F91-A6AB-048AA331EA62}"/>
              </a:ext>
            </a:extLst>
          </p:cNvPr>
          <p:cNvSpPr txBox="1">
            <a:spLocks/>
          </p:cNvSpPr>
          <p:nvPr/>
        </p:nvSpPr>
        <p:spPr bwMode="auto">
          <a:xfrm>
            <a:off x="2771775" y="6356350"/>
            <a:ext cx="3705225"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endParaRPr lang="fr-CA" dirty="0"/>
          </a:p>
        </p:txBody>
      </p:sp>
      <p:pic>
        <p:nvPicPr>
          <p:cNvPr id="29" name="Picture 1">
            <a:extLst>
              <a:ext uri="{FF2B5EF4-FFF2-40B4-BE49-F238E27FC236}">
                <a16:creationId xmlns:a16="http://schemas.microsoft.com/office/drawing/2014/main" id="{6F7E0FA4-47E2-42A6-8F75-4688AA998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706563"/>
            <a:ext cx="39592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C4A3F249-5378-4497-9A38-823D6E5B8D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63" y="3895725"/>
            <a:ext cx="17907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a:extLst>
              <a:ext uri="{FF2B5EF4-FFF2-40B4-BE49-F238E27FC236}">
                <a16:creationId xmlns:a16="http://schemas.microsoft.com/office/drawing/2014/main" id="{7966808B-AFE6-4F22-B6AA-1B1EFFB34F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8738" y="29702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a:extLst>
              <a:ext uri="{FF2B5EF4-FFF2-40B4-BE49-F238E27FC236}">
                <a16:creationId xmlns:a16="http://schemas.microsoft.com/office/drawing/2014/main" id="{DB49EAF4-0501-4C91-BB6B-6077D7AA0E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2000" y="32400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a:extLst>
              <a:ext uri="{FF2B5EF4-FFF2-40B4-BE49-F238E27FC236}">
                <a16:creationId xmlns:a16="http://schemas.microsoft.com/office/drawing/2014/main" id="{6918A8C7-92BD-433B-B084-CA3930852C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4846638"/>
            <a:ext cx="3743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a:extLst>
              <a:ext uri="{FF2B5EF4-FFF2-40B4-BE49-F238E27FC236}">
                <a16:creationId xmlns:a16="http://schemas.microsoft.com/office/drawing/2014/main" id="{9190D01A-4628-47AB-A4EA-8F3ACECF85E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206500"/>
            <a:ext cx="258921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a:extLst>
              <a:ext uri="{FF2B5EF4-FFF2-40B4-BE49-F238E27FC236}">
                <a16:creationId xmlns:a16="http://schemas.microsoft.com/office/drawing/2014/main" id="{60F0D30C-BD02-4FDF-B2B5-FA7E7FCEFAB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35163" y="2933700"/>
            <a:ext cx="16732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Image result for amazon logo">
            <a:extLst>
              <a:ext uri="{FF2B5EF4-FFF2-40B4-BE49-F238E27FC236}">
                <a16:creationId xmlns:a16="http://schemas.microsoft.com/office/drawing/2014/main" id="{823E4825-8FA7-4E76-9AFA-63D4981ACE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3713" y="5065713"/>
            <a:ext cx="33480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a:extLst>
              <a:ext uri="{FF2B5EF4-FFF2-40B4-BE49-F238E27FC236}">
                <a16:creationId xmlns:a16="http://schemas.microsoft.com/office/drawing/2014/main" id="{48067033-1561-448A-B542-2BADB18D095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94600" y="2779713"/>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1511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2DCC-C9A9-427E-A08A-46646E06EF49}"/>
              </a:ext>
            </a:extLst>
          </p:cNvPr>
          <p:cNvSpPr>
            <a:spLocks noGrp="1"/>
          </p:cNvSpPr>
          <p:nvPr>
            <p:ph type="title"/>
          </p:nvPr>
        </p:nvSpPr>
        <p:spPr/>
        <p:txBody>
          <a:bodyPr/>
          <a:lstStyle/>
          <a:p>
            <a:r>
              <a:rPr lang="en-CA" i="1" dirty="0"/>
              <a:t>Cano</a:t>
            </a:r>
            <a:r>
              <a:rPr lang="fr-CA" i="1" dirty="0"/>
              <a:t>ë Inc. c. Corriveau</a:t>
            </a:r>
            <a:endParaRPr lang="en-CA" i="1" dirty="0"/>
          </a:p>
        </p:txBody>
      </p:sp>
      <p:sp>
        <p:nvSpPr>
          <p:cNvPr id="3" name="Content Placeholder 2">
            <a:extLst>
              <a:ext uri="{FF2B5EF4-FFF2-40B4-BE49-F238E27FC236}">
                <a16:creationId xmlns:a16="http://schemas.microsoft.com/office/drawing/2014/main" id="{B4F23212-ABD0-420C-B941-FA4723C48385}"/>
              </a:ext>
            </a:extLst>
          </p:cNvPr>
          <p:cNvSpPr>
            <a:spLocks noGrp="1"/>
          </p:cNvSpPr>
          <p:nvPr>
            <p:ph idx="1"/>
          </p:nvPr>
        </p:nvSpPr>
        <p:spPr/>
        <p:txBody>
          <a:bodyPr/>
          <a:lstStyle/>
          <a:p>
            <a:endParaRPr lang="fr-CA" dirty="0"/>
          </a:p>
          <a:p>
            <a:endParaRPr lang="fr-CA" dirty="0"/>
          </a:p>
          <a:p>
            <a:endParaRPr lang="fr-CA" dirty="0"/>
          </a:p>
          <a:p>
            <a:pPr marL="0" indent="0">
              <a:buNone/>
            </a:pPr>
            <a:r>
              <a:rPr lang="en-CA" b="1" dirty="0"/>
              <a:t>Jocelyne Couture </a:t>
            </a:r>
            <a:r>
              <a:rPr lang="en-CA" dirty="0"/>
              <a:t>presentation </a:t>
            </a:r>
          </a:p>
        </p:txBody>
      </p:sp>
      <p:sp>
        <p:nvSpPr>
          <p:cNvPr id="4" name="Footer Placeholder 3">
            <a:extLst>
              <a:ext uri="{FF2B5EF4-FFF2-40B4-BE49-F238E27FC236}">
                <a16:creationId xmlns:a16="http://schemas.microsoft.com/office/drawing/2014/main" id="{9D83C806-D60D-4C69-9639-A0053AEC5C0B}"/>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98114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0" y="274638"/>
            <a:ext cx="9144000" cy="1143000"/>
          </a:xfrm>
        </p:spPr>
        <p:txBody>
          <a:bodyPr/>
          <a:lstStyle/>
          <a:p>
            <a:r>
              <a:rPr lang="en-CA" dirty="0"/>
              <a:t>In the News – Cl</a:t>
            </a:r>
            <a:r>
              <a:rPr lang="fr-CA" dirty="0" err="1"/>
              <a:t>émentine</a:t>
            </a:r>
            <a:r>
              <a:rPr lang="fr-CA" dirty="0"/>
              <a:t> comment</a:t>
            </a:r>
            <a:endParaRPr lang="en-CA" dirty="0"/>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p:txBody>
          <a:bodyPr/>
          <a:lstStyle/>
          <a:p>
            <a:pPr marL="57150" indent="0">
              <a:buNone/>
            </a:pPr>
            <a:r>
              <a:rPr lang="fr-FR" i="1" dirty="0"/>
              <a:t>Une chaîne d’hôpitaux américaine victime d’une cyberattaque en pleine crise du Covid-19 </a:t>
            </a:r>
            <a:r>
              <a:rPr lang="fr-FR" dirty="0"/>
              <a:t>(Sept. 29)</a:t>
            </a:r>
            <a:endParaRPr lang="en-CA" dirty="0"/>
          </a:p>
          <a:p>
            <a:pPr marL="457200" lvl="1" indent="0">
              <a:buNone/>
            </a:pPr>
            <a:r>
              <a:rPr lang="en-CA" sz="1400" dirty="0">
                <a:hlinkClick r:id="rId3"/>
              </a:rPr>
              <a:t>https://www.lemonde.fr/pixels/article/2020/09/29/une-chaine-d-hopitaux-americaine-victime-d-une-cyberattaque_6054056_4408996.html</a:t>
            </a:r>
            <a:r>
              <a:rPr lang="en-CA" sz="1400" dirty="0"/>
              <a:t> </a:t>
            </a:r>
          </a:p>
          <a:p>
            <a:pPr marL="457200" lvl="1" indent="0">
              <a:buNone/>
            </a:pPr>
            <a:endParaRPr lang="en-CA" sz="1400" dirty="0"/>
          </a:p>
          <a:p>
            <a:pPr marL="400050">
              <a:buFont typeface="Wingdings" panose="05000000000000000000" pitchFamily="2" charset="2"/>
              <a:buChar char="Ø"/>
            </a:pPr>
            <a:r>
              <a:rPr lang="en-CA" sz="2200" dirty="0"/>
              <a:t>Ransomware from Russia</a:t>
            </a:r>
          </a:p>
          <a:p>
            <a:pPr marL="400050">
              <a:buFont typeface="Wingdings" panose="05000000000000000000" pitchFamily="2" charset="2"/>
              <a:buChar char="Ø"/>
            </a:pPr>
            <a:r>
              <a:rPr lang="en-CA" sz="2200" dirty="0"/>
              <a:t>400 facilities affected</a:t>
            </a:r>
          </a:p>
          <a:p>
            <a:pPr marL="400050">
              <a:buFont typeface="Wingdings" panose="05000000000000000000" pitchFamily="2" charset="2"/>
              <a:buChar char="Ø"/>
            </a:pPr>
            <a:r>
              <a:rPr lang="en-CA" sz="2200" dirty="0"/>
              <a:t>“</a:t>
            </a:r>
            <a:r>
              <a:rPr lang="en-US" sz="2200" dirty="0"/>
              <a:t>Could then the hackers be charged for the injuries suffered by patients or - in worst case scenario - their death?” (happened in Germany)</a:t>
            </a:r>
            <a:endParaRPr lang="en-CA" sz="2200"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76688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 – student submitted</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p:txBody>
          <a:bodyPr/>
          <a:lstStyle/>
          <a:p>
            <a:pPr marL="57150" indent="0">
              <a:buNone/>
            </a:pPr>
            <a:r>
              <a:rPr lang="en-US" i="1" dirty="0"/>
              <a:t>Ontario police used COVID-19 database illegally, civil rights groups find </a:t>
            </a:r>
            <a:r>
              <a:rPr lang="en-US" dirty="0"/>
              <a:t>(Sept 30)</a:t>
            </a:r>
            <a:endParaRPr lang="en-CA" dirty="0"/>
          </a:p>
          <a:p>
            <a:pPr marL="57150" indent="0">
              <a:buNone/>
            </a:pPr>
            <a:r>
              <a:rPr lang="en-CA" sz="2400" dirty="0"/>
              <a:t>“</a:t>
            </a:r>
            <a:r>
              <a:rPr lang="en-US" sz="2400" dirty="0"/>
              <a:t>The Canadian Civil Liberties Association (CCLA) and the Canadian Constitution Foundation (CCF) said in separate reports that many services used the database to look at COVID-19 test results for wide geographic areas and sometimes pulled up personal information unrelated to active calls.</a:t>
            </a:r>
          </a:p>
          <a:p>
            <a:pPr marL="57150" indent="0">
              <a:buNone/>
            </a:pPr>
            <a:r>
              <a:rPr lang="en-US" sz="2400" dirty="0"/>
              <a:t>"People weren't told that when they went for COVID tests that this information was being shared with police and they certainly weren't asked for their consent," said Abby </a:t>
            </a:r>
            <a:r>
              <a:rPr lang="en-US" sz="2400" dirty="0" err="1"/>
              <a:t>Deshman</a:t>
            </a:r>
            <a:r>
              <a:rPr lang="en-US" sz="2400" dirty="0"/>
              <a:t>, the criminal justice program director for the CCLA. “</a:t>
            </a:r>
            <a:endParaRPr lang="en-CA" sz="2400" dirty="0"/>
          </a:p>
          <a:p>
            <a:pPr marL="57150" indent="0">
              <a:buNone/>
            </a:pPr>
            <a:endParaRPr lang="en-CA" dirty="0"/>
          </a:p>
          <a:p>
            <a:pPr marL="457200" lvl="1" indent="0">
              <a:buNone/>
            </a:pPr>
            <a:endParaRPr lang="en-CA"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68300122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33518</TotalTime>
  <Words>5773</Words>
  <Application>Microsoft Office PowerPoint</Application>
  <PresentationFormat>On-screen Show (4:3)</PresentationFormat>
  <Paragraphs>541</Paragraphs>
  <Slides>74</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Wingdings</vt:lpstr>
      <vt:lpstr>Office Theme</vt:lpstr>
      <vt:lpstr>  Class 5 – October 6  (Finishing up privacy and) Surviving the Mean Tweets of Montreal – Defamation in the internet Age                                 </vt:lpstr>
      <vt:lpstr>Admin Crap</vt:lpstr>
      <vt:lpstr>Essay topics “guidelines”</vt:lpstr>
      <vt:lpstr>Focus!</vt:lpstr>
      <vt:lpstr>More essay notes</vt:lpstr>
      <vt:lpstr>Fascinating and wonderful  social media trend of the day</vt:lpstr>
      <vt:lpstr>In the News</vt:lpstr>
      <vt:lpstr>In the News – Clémentine comment</vt:lpstr>
      <vt:lpstr>In the News – student submitted</vt:lpstr>
      <vt:lpstr>1. prof. APOLOGY FOR TODAY’S CLASS 2. PRIVACY (Cont.)</vt:lpstr>
      <vt:lpstr>PP game lessons</vt:lpstr>
      <vt:lpstr>PP game lessons 2</vt:lpstr>
      <vt:lpstr>PIPEDA Consent</vt:lpstr>
      <vt:lpstr>Consent guidelines – 7 principles</vt:lpstr>
      <vt:lpstr>Update to privacy policies?</vt:lpstr>
      <vt:lpstr>Emphasizing Key Elements</vt:lpstr>
      <vt:lpstr>Fixing PIPEDA – the Future</vt:lpstr>
      <vt:lpstr>PC’s PIPEDA Report 2018</vt:lpstr>
      <vt:lpstr>Fixing PIPEDA – the Future</vt:lpstr>
      <vt:lpstr>Fixing PIPEDA – the future part II</vt:lpstr>
      <vt:lpstr>PC’s PIPEDA Report December 2019</vt:lpstr>
      <vt:lpstr>R v. Spencer takeaway(s)</vt:lpstr>
      <vt:lpstr>Spencer other notes</vt:lpstr>
      <vt:lpstr>Privacy! Rights! Laws! - Quebec</vt:lpstr>
      <vt:lpstr>Privacy! Rights! Laws! - Quebec</vt:lpstr>
      <vt:lpstr>Future of Privacy Law in Quebec</vt:lpstr>
      <vt:lpstr>Defamation on the internet</vt:lpstr>
      <vt:lpstr> </vt:lpstr>
      <vt:lpstr>Defining the terms - Defamation</vt:lpstr>
      <vt:lpstr>Remember…</vt:lpstr>
      <vt:lpstr>PRELIMINARY MATTERS AGAIN: The Anonymous (?) Internet Poster</vt:lpstr>
      <vt:lpstr>The Anonymous(?) Internet Poster</vt:lpstr>
      <vt:lpstr>Norwich Orders</vt:lpstr>
      <vt:lpstr>Norwich orders – finding the Ds</vt:lpstr>
      <vt:lpstr>Norwich orders – defamation cases</vt:lpstr>
      <vt:lpstr>York University v. Bell</vt:lpstr>
      <vt:lpstr>Warman v. Wilkins-Fournier</vt:lpstr>
      <vt:lpstr>Warman v. Wilkins-Fournier</vt:lpstr>
      <vt:lpstr>Warman v. Wilkins-Fournier</vt:lpstr>
      <vt:lpstr>Warman v. Wilkins-Fournier</vt:lpstr>
      <vt:lpstr>Warman v. Wilkins-Fournier 2</vt:lpstr>
      <vt:lpstr>Warman v. Wilkins-Fournier III: The Revenge</vt:lpstr>
      <vt:lpstr>Warman v. Wilkins-Fournier III (cont.)</vt:lpstr>
      <vt:lpstr>Warman v. Wilkins-Fournier IV: The Return</vt:lpstr>
      <vt:lpstr>Warman v. Wilkins-Fournier IV: The Return</vt:lpstr>
      <vt:lpstr>Morris v. Johnson et al 2011 ONSC 3996</vt:lpstr>
      <vt:lpstr>Morris v. Johnson et al (cont.)</vt:lpstr>
      <vt:lpstr>Morris v. Johnson 2: Follow the money</vt:lpstr>
      <vt:lpstr>Ontario Anti- SLAPP Legislation 2015</vt:lpstr>
      <vt:lpstr>Ontario Anti- SLAPP Legislation 2015</vt:lpstr>
      <vt:lpstr>Ontario Anti-SLAPP in Court</vt:lpstr>
      <vt:lpstr>Ontario Anti-SLAPP in Court</vt:lpstr>
      <vt:lpstr>Ontario Anti-SLAPP in SCC</vt:lpstr>
      <vt:lpstr>Anti-SLAPP in Quebec</vt:lpstr>
      <vt:lpstr>Olsen v. Facebook</vt:lpstr>
      <vt:lpstr>Olsen v. Facebook  (important note)</vt:lpstr>
      <vt:lpstr>Note also, too:</vt:lpstr>
      <vt:lpstr>What have we learned so far?</vt:lpstr>
      <vt:lpstr>Skipping a Norwich Order?</vt:lpstr>
      <vt:lpstr>Final preliminary matter Territorial Jurisdiction</vt:lpstr>
      <vt:lpstr>Theralase Technologies Inc. v. Lanter, 2020 ONSC 205</vt:lpstr>
      <vt:lpstr>So what the heck is defamation ANYWAY?  What are the legal principles that govern it?</vt:lpstr>
      <vt:lpstr>Grant v. Torstar</vt:lpstr>
      <vt:lpstr>Grant v. Torstar – take away the defamation basics</vt:lpstr>
      <vt:lpstr>Defamation law in USA</vt:lpstr>
      <vt:lpstr>vs. Canada</vt:lpstr>
      <vt:lpstr>Defamation in Quebec –  a Distinct Society</vt:lpstr>
      <vt:lpstr>Defamation in Quebec</vt:lpstr>
      <vt:lpstr>Defamation in Quebec –  a Distinct Society</vt:lpstr>
      <vt:lpstr>Defamation in Quebec –  a Distinct Society</vt:lpstr>
      <vt:lpstr>Prud’homme (cont.)</vt:lpstr>
      <vt:lpstr>Prud’homme (cont.)</vt:lpstr>
      <vt:lpstr>PowerPoint Presentation</vt:lpstr>
      <vt:lpstr>Canoë Inc. c. Corriveau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1342</cp:revision>
  <dcterms:created xsi:type="dcterms:W3CDTF">2011-09-16T14:20:42Z</dcterms:created>
  <dcterms:modified xsi:type="dcterms:W3CDTF">2020-10-07T10:54:29Z</dcterms:modified>
</cp:coreProperties>
</file>