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E601A-C59B-4B77-9D4B-DEC4095FA9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8E5724-EA5A-4B6C-B00C-B68F610C19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CB5C68-0271-46C4-9E34-B33198644FB4}"/>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5" name="Footer Placeholder 4">
            <a:extLst>
              <a:ext uri="{FF2B5EF4-FFF2-40B4-BE49-F238E27FC236}">
                <a16:creationId xmlns:a16="http://schemas.microsoft.com/office/drawing/2014/main" id="{55150363-8080-474B-9E8B-294FC825D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2CAD84-B5F4-4144-83BC-F2366CC6CE79}"/>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1276541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48036-4A81-4DB1-800C-9D8A1B03F6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4F2FFE-73ED-4E6B-8D2A-E322C86EBB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47701-313D-4813-AD50-4D4490300FF1}"/>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5" name="Footer Placeholder 4">
            <a:extLst>
              <a:ext uri="{FF2B5EF4-FFF2-40B4-BE49-F238E27FC236}">
                <a16:creationId xmlns:a16="http://schemas.microsoft.com/office/drawing/2014/main" id="{50B03BD0-CC59-4700-83AC-5A4390E5D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88EB7-C738-40D0-AEB0-BD76F82E0F66}"/>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88828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8694DC-E704-40C0-BBAF-C575959469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41E37C-2494-4BC9-8F13-DA9B6BB8C9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89364B-0B18-423A-A944-E41E54ECB46F}"/>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5" name="Footer Placeholder 4">
            <a:extLst>
              <a:ext uri="{FF2B5EF4-FFF2-40B4-BE49-F238E27FC236}">
                <a16:creationId xmlns:a16="http://schemas.microsoft.com/office/drawing/2014/main" id="{CE5C6876-3A1B-4E2B-BC4D-6353AF9DF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4C60BC-4C65-4FA3-A9BE-C9693D92BE8E}"/>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14457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4A279-A7EC-49D7-854C-74A5A509C2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0DC2BC-1804-43A0-BF42-923FCF6016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448A1F-B0EC-4F83-B620-EF4D6DEC96DC}"/>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5" name="Footer Placeholder 4">
            <a:extLst>
              <a:ext uri="{FF2B5EF4-FFF2-40B4-BE49-F238E27FC236}">
                <a16:creationId xmlns:a16="http://schemas.microsoft.com/office/drawing/2014/main" id="{00FA4E94-FD7C-4E27-B675-C0DF535C4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3E9D5-BE46-4E94-8172-3D95C2CD97B5}"/>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149722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EB8B6-9488-4376-B6C4-CC0C7E47C8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FA23BC-3716-44FA-BA80-99B2400C2F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89F822-7092-4EEB-A65D-8B7E80997441}"/>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5" name="Footer Placeholder 4">
            <a:extLst>
              <a:ext uri="{FF2B5EF4-FFF2-40B4-BE49-F238E27FC236}">
                <a16:creationId xmlns:a16="http://schemas.microsoft.com/office/drawing/2014/main" id="{25D04422-323C-495D-925E-A0634AE0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85B9-D206-410E-B02D-0715C676C094}"/>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185432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8ACE3-C715-42A0-B999-91766AC6D5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5B2A17-01D0-40DA-9074-840F3F7ABD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D1B038-0070-4298-8B9D-907F35B057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87D759-FA0C-4FAA-A67A-7AC21F745187}"/>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6" name="Footer Placeholder 5">
            <a:extLst>
              <a:ext uri="{FF2B5EF4-FFF2-40B4-BE49-F238E27FC236}">
                <a16:creationId xmlns:a16="http://schemas.microsoft.com/office/drawing/2014/main" id="{3F54F7C4-99ED-44E7-8E77-6EC88913F2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3BDEBA-06FC-4395-9F96-3E482B075D1D}"/>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64081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6D971-4A0F-4FF9-A37D-1A6CDD44DF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A54D09-78B5-4193-8A72-4DA1348964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46A9B2-D17A-4773-A03C-7AFB552AC1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0B59F7-913B-4FEC-9380-CBF836DE82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4DEFAE-F9FC-47EE-8BA7-0794E98C74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00F32F-C1C1-4321-8667-CAE94FDBF0E3}"/>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8" name="Footer Placeholder 7">
            <a:extLst>
              <a:ext uri="{FF2B5EF4-FFF2-40B4-BE49-F238E27FC236}">
                <a16:creationId xmlns:a16="http://schemas.microsoft.com/office/drawing/2014/main" id="{A4249C23-EF42-4470-934C-0421975842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7E89D7-F312-44BF-968A-A54EE1506EDF}"/>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89389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AD3CF-D89B-4FAC-ACCB-63394B6128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C9D5EB-938A-4C20-81CE-5391BDEAE854}"/>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4" name="Footer Placeholder 3">
            <a:extLst>
              <a:ext uri="{FF2B5EF4-FFF2-40B4-BE49-F238E27FC236}">
                <a16:creationId xmlns:a16="http://schemas.microsoft.com/office/drawing/2014/main" id="{1F47539A-D660-4AA5-9EC1-06D3AC0FF4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37BB17-B43A-423D-B06C-61334646AE12}"/>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322132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F564D5-3C1A-450B-97FB-E75A313FE502}"/>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3" name="Footer Placeholder 2">
            <a:extLst>
              <a:ext uri="{FF2B5EF4-FFF2-40B4-BE49-F238E27FC236}">
                <a16:creationId xmlns:a16="http://schemas.microsoft.com/office/drawing/2014/main" id="{8250DEC2-59F1-4711-AEC0-BF09DE9A5B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4F28E2-5C71-47AF-9B1D-983AAA730131}"/>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1280203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0E3BE-CCC7-4B5B-9BD8-283821918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FBF5CE-6B17-424E-8633-62EAA79E9B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A40989-8809-4101-8690-94B673A99B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E48028-D2EA-4998-979D-6B876CD45340}"/>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6" name="Footer Placeholder 5">
            <a:extLst>
              <a:ext uri="{FF2B5EF4-FFF2-40B4-BE49-F238E27FC236}">
                <a16:creationId xmlns:a16="http://schemas.microsoft.com/office/drawing/2014/main" id="{AFEB8773-9D29-40B9-8DDD-DB07C7A8E5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B7E1EF-0E87-4085-9CF6-452EA63E502F}"/>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89432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CDE1-2D90-49D3-9529-DD43152040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59204B-9A1F-4869-AA47-056BB7D1C5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3D44DA-0C06-4FD0-B5B2-190885C3B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1877D4-4635-4754-8FFA-2908C46D0144}"/>
              </a:ext>
            </a:extLst>
          </p:cNvPr>
          <p:cNvSpPr>
            <a:spLocks noGrp="1"/>
          </p:cNvSpPr>
          <p:nvPr>
            <p:ph type="dt" sz="half" idx="10"/>
          </p:nvPr>
        </p:nvSpPr>
        <p:spPr/>
        <p:txBody>
          <a:bodyPr/>
          <a:lstStyle/>
          <a:p>
            <a:fld id="{C46732C6-5567-4817-9C48-BEBAE2A8FB97}" type="datetimeFigureOut">
              <a:rPr lang="en-US" smtClean="0"/>
              <a:t>9/15/2020</a:t>
            </a:fld>
            <a:endParaRPr lang="en-US"/>
          </a:p>
        </p:txBody>
      </p:sp>
      <p:sp>
        <p:nvSpPr>
          <p:cNvPr id="6" name="Footer Placeholder 5">
            <a:extLst>
              <a:ext uri="{FF2B5EF4-FFF2-40B4-BE49-F238E27FC236}">
                <a16:creationId xmlns:a16="http://schemas.microsoft.com/office/drawing/2014/main" id="{2A47CA5C-6091-4B7E-AB54-879493F385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88EED-4A04-4A5A-B268-A99FA9F093E0}"/>
              </a:ext>
            </a:extLst>
          </p:cNvPr>
          <p:cNvSpPr>
            <a:spLocks noGrp="1"/>
          </p:cNvSpPr>
          <p:nvPr>
            <p:ph type="sldNum" sz="quarter" idx="12"/>
          </p:nvPr>
        </p:nvSpPr>
        <p:spPr/>
        <p:txBody>
          <a:bodyPr/>
          <a:lstStyle/>
          <a:p>
            <a:fld id="{3C452E12-E0C7-43FB-A73F-BC827DBB2BED}" type="slidenum">
              <a:rPr lang="en-US" smtClean="0"/>
              <a:t>‹#›</a:t>
            </a:fld>
            <a:endParaRPr lang="en-US"/>
          </a:p>
        </p:txBody>
      </p:sp>
    </p:spTree>
    <p:extLst>
      <p:ext uri="{BB962C8B-B14F-4D97-AF65-F5344CB8AC3E}">
        <p14:creationId xmlns:p14="http://schemas.microsoft.com/office/powerpoint/2010/main" val="370727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DCB27C-C1C5-49EE-B8DB-FC140DE858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FA82AD-E767-4F8B-BDA3-B293C23797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57DA9-5F82-4E88-9E58-F9F2185D94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732C6-5567-4817-9C48-BEBAE2A8FB97}" type="datetimeFigureOut">
              <a:rPr lang="en-US" smtClean="0"/>
              <a:t>9/15/2020</a:t>
            </a:fld>
            <a:endParaRPr lang="en-US"/>
          </a:p>
        </p:txBody>
      </p:sp>
      <p:sp>
        <p:nvSpPr>
          <p:cNvPr id="5" name="Footer Placeholder 4">
            <a:extLst>
              <a:ext uri="{FF2B5EF4-FFF2-40B4-BE49-F238E27FC236}">
                <a16:creationId xmlns:a16="http://schemas.microsoft.com/office/drawing/2014/main" id="{7274C47F-2F85-4FF7-9FEF-C0E6251F27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8DCBAE-70D8-42F5-B26C-FC96278912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52E12-E0C7-43FB-A73F-BC827DBB2BED}" type="slidenum">
              <a:rPr lang="en-US" smtClean="0"/>
              <a:t>‹#›</a:t>
            </a:fld>
            <a:endParaRPr lang="en-US"/>
          </a:p>
        </p:txBody>
      </p:sp>
    </p:spTree>
    <p:extLst>
      <p:ext uri="{BB962C8B-B14F-4D97-AF65-F5344CB8AC3E}">
        <p14:creationId xmlns:p14="http://schemas.microsoft.com/office/powerpoint/2010/main" val="68648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D03DB-47CC-4E33-A512-7640D9FAD564}"/>
              </a:ext>
            </a:extLst>
          </p:cNvPr>
          <p:cNvSpPr>
            <a:spLocks noGrp="1"/>
          </p:cNvSpPr>
          <p:nvPr>
            <p:ph type="ctrTitle"/>
          </p:nvPr>
        </p:nvSpPr>
        <p:spPr/>
        <p:txBody>
          <a:bodyPr/>
          <a:lstStyle/>
          <a:p>
            <a:r>
              <a:rPr lang="en-US" dirty="0"/>
              <a:t>REFERENCE </a:t>
            </a:r>
            <a:br>
              <a:rPr lang="en-US" dirty="0"/>
            </a:br>
            <a:r>
              <a:rPr lang="en-US" dirty="0"/>
              <a:t>RE BROADCASTNG ACT</a:t>
            </a:r>
          </a:p>
        </p:txBody>
      </p:sp>
      <p:sp>
        <p:nvSpPr>
          <p:cNvPr id="3" name="Subtitle 2">
            <a:extLst>
              <a:ext uri="{FF2B5EF4-FFF2-40B4-BE49-F238E27FC236}">
                <a16:creationId xmlns:a16="http://schemas.microsoft.com/office/drawing/2014/main" id="{3A147CF8-E78B-4C37-9673-0FD26D2CD865}"/>
              </a:ext>
            </a:extLst>
          </p:cNvPr>
          <p:cNvSpPr>
            <a:spLocks noGrp="1"/>
          </p:cNvSpPr>
          <p:nvPr>
            <p:ph type="subTitle" idx="1"/>
          </p:nvPr>
        </p:nvSpPr>
        <p:spPr/>
        <p:txBody>
          <a:bodyPr/>
          <a:lstStyle/>
          <a:p>
            <a:r>
              <a:rPr lang="en-US" dirty="0"/>
              <a:t>SEPTEMBER 15, 2020</a:t>
            </a:r>
          </a:p>
        </p:txBody>
      </p:sp>
    </p:spTree>
    <p:extLst>
      <p:ext uri="{BB962C8B-B14F-4D97-AF65-F5344CB8AC3E}">
        <p14:creationId xmlns:p14="http://schemas.microsoft.com/office/powerpoint/2010/main" val="344907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72375-5164-4ECD-A402-BB3EEAE755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F5299A-3D77-4FCB-9E72-C4887AC43780}"/>
              </a:ext>
            </a:extLst>
          </p:cNvPr>
          <p:cNvSpPr>
            <a:spLocks noGrp="1"/>
          </p:cNvSpPr>
          <p:nvPr>
            <p:ph idx="1"/>
          </p:nvPr>
        </p:nvSpPr>
        <p:spPr/>
        <p:txBody>
          <a:bodyPr/>
          <a:lstStyle/>
          <a:p>
            <a:r>
              <a:rPr lang="en-US" dirty="0"/>
              <a:t>The Canadian Radio-television and Telecommunications Commission referred to the Federal Court of Appeal the question of whether retail Internet service providers (ISPs) carry on, in whole or in part, “broadcasting undertakings” subject to the </a:t>
            </a:r>
            <a:r>
              <a:rPr lang="en-US" i="1" dirty="0"/>
              <a:t>Broadcasting Act </a:t>
            </a:r>
            <a:r>
              <a:rPr lang="en-US" dirty="0"/>
              <a:t>when, in their role as ISPs, they provide access through the Internet to “broadcasting” requested by end-users. </a:t>
            </a:r>
          </a:p>
        </p:txBody>
      </p:sp>
    </p:spTree>
    <p:extLst>
      <p:ext uri="{BB962C8B-B14F-4D97-AF65-F5344CB8AC3E}">
        <p14:creationId xmlns:p14="http://schemas.microsoft.com/office/powerpoint/2010/main" val="3772557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2A19-E038-4138-9F69-A4510644DE8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3E9041A-1B01-4C5B-A13A-71764630385F}"/>
              </a:ext>
            </a:extLst>
          </p:cNvPr>
          <p:cNvSpPr>
            <a:spLocks noGrp="1"/>
          </p:cNvSpPr>
          <p:nvPr>
            <p:ph idx="1"/>
          </p:nvPr>
        </p:nvSpPr>
        <p:spPr/>
        <p:txBody>
          <a:bodyPr>
            <a:normAutofit fontScale="92500" lnSpcReduction="10000"/>
          </a:bodyPr>
          <a:lstStyle/>
          <a:p>
            <a:pPr algn="just"/>
            <a:r>
              <a:rPr lang="en-US" dirty="0"/>
              <a:t>In 1999, the Canadian Radio-television and Telecommunications Commission (CRTC) concluded in its report that the term “broadcasting” in s. 2(1) of the </a:t>
            </a:r>
            <a:r>
              <a:rPr lang="en-US" i="1" dirty="0"/>
              <a:t>Broadcasting Act</a:t>
            </a:r>
            <a:r>
              <a:rPr lang="en-US" dirty="0"/>
              <a:t>, S.C. 1991, c. 11, included programs transmitted to end-users over the Internet. </a:t>
            </a:r>
          </a:p>
          <a:p>
            <a:pPr algn="just"/>
            <a:r>
              <a:rPr lang="en-US" dirty="0"/>
              <a:t>CRTC exempted these “new media broadcasting undertakings” from the requirements of the </a:t>
            </a:r>
            <a:r>
              <a:rPr lang="en-US" i="1" dirty="0"/>
              <a:t>Broadcasting Act</a:t>
            </a:r>
            <a:r>
              <a:rPr lang="en-US" dirty="0"/>
              <a:t>. </a:t>
            </a:r>
          </a:p>
          <a:p>
            <a:pPr algn="just"/>
            <a:r>
              <a:rPr lang="en-US" dirty="0"/>
              <a:t>In 2008, the CRTC revisited this exemption after an issue was raised as to whether Internet service providers — ISPs — were subject to the </a:t>
            </a:r>
            <a:r>
              <a:rPr lang="en-US" i="1" dirty="0"/>
              <a:t>Broadcasting Act </a:t>
            </a:r>
            <a:r>
              <a:rPr lang="en-US" dirty="0"/>
              <a:t>when they provided end-users with access to broadcasting through the Internet. </a:t>
            </a:r>
          </a:p>
          <a:p>
            <a:pPr algn="just"/>
            <a:r>
              <a:rPr lang="en-US" dirty="0"/>
              <a:t>The CRTC opted to send this issue to the Federal Court of Appeal for determination on a reference.</a:t>
            </a:r>
          </a:p>
        </p:txBody>
      </p:sp>
    </p:spTree>
    <p:extLst>
      <p:ext uri="{BB962C8B-B14F-4D97-AF65-F5344CB8AC3E}">
        <p14:creationId xmlns:p14="http://schemas.microsoft.com/office/powerpoint/2010/main" val="220167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4401A-15A3-412D-8BA4-769E52A410DD}"/>
              </a:ext>
            </a:extLst>
          </p:cNvPr>
          <p:cNvSpPr>
            <a:spLocks noGrp="1"/>
          </p:cNvSpPr>
          <p:nvPr>
            <p:ph type="title"/>
          </p:nvPr>
        </p:nvSpPr>
        <p:spPr/>
        <p:txBody>
          <a:bodyPr/>
          <a:lstStyle/>
          <a:p>
            <a:r>
              <a:rPr lang="en-US" dirty="0"/>
              <a:t>Relevant statute</a:t>
            </a:r>
          </a:p>
        </p:txBody>
      </p:sp>
      <p:sp>
        <p:nvSpPr>
          <p:cNvPr id="3" name="Content Placeholder 2">
            <a:extLst>
              <a:ext uri="{FF2B5EF4-FFF2-40B4-BE49-F238E27FC236}">
                <a16:creationId xmlns:a16="http://schemas.microsoft.com/office/drawing/2014/main" id="{298C72D3-15B5-48FA-B855-17BF5FD6C6E7}"/>
              </a:ext>
            </a:extLst>
          </p:cNvPr>
          <p:cNvSpPr>
            <a:spLocks noGrp="1"/>
          </p:cNvSpPr>
          <p:nvPr>
            <p:ph idx="1"/>
          </p:nvPr>
        </p:nvSpPr>
        <p:spPr/>
        <p:txBody>
          <a:bodyPr/>
          <a:lstStyle/>
          <a:p>
            <a:pPr marL="0" lvl="0" indent="0" eaLnBrk="0" fontAlgn="base" hangingPunct="0">
              <a:lnSpc>
                <a:spcPct val="100000"/>
              </a:lnSpc>
              <a:spcBef>
                <a:spcPct val="0"/>
              </a:spcBef>
              <a:spcAft>
                <a:spcPct val="0"/>
              </a:spcAft>
              <a:buNone/>
            </a:pPr>
            <a:r>
              <a:rPr kumimoji="0" lang="en-US" altLang="en-US" b="1" i="0" u="none" strike="noStrike" cap="none" normalizeH="0" baseline="0" dirty="0">
                <a:ln>
                  <a:noFill/>
                </a:ln>
                <a:solidFill>
                  <a:srgbClr val="000000"/>
                </a:solidFill>
                <a:effectLst/>
              </a:rPr>
              <a:t>2</a:t>
            </a:r>
            <a:r>
              <a:rPr kumimoji="0" lang="en-US" altLang="en-US" b="0" i="0" u="none" strike="noStrike" cap="none" normalizeH="0" baseline="0" dirty="0">
                <a:ln>
                  <a:noFill/>
                </a:ln>
                <a:solidFill>
                  <a:srgbClr val="000000"/>
                </a:solidFill>
                <a:effectLst/>
              </a:rPr>
              <a:t> </a:t>
            </a:r>
            <a:r>
              <a:rPr kumimoji="0" lang="en-US" altLang="en-US" b="1" i="0" u="none" strike="noStrike" cap="none" normalizeH="0" baseline="0" dirty="0">
                <a:ln>
                  <a:noFill/>
                </a:ln>
                <a:solidFill>
                  <a:srgbClr val="027ABB"/>
                </a:solidFill>
                <a:effectLst/>
              </a:rPr>
              <a:t>(1)</a:t>
            </a:r>
            <a:r>
              <a:rPr kumimoji="0" lang="en-US" altLang="en-US" b="0" i="0" u="none" strike="noStrike" cap="none" normalizeH="0" baseline="0" dirty="0">
                <a:ln>
                  <a:noFill/>
                </a:ln>
                <a:solidFill>
                  <a:srgbClr val="000000"/>
                </a:solidFill>
                <a:effectLst/>
              </a:rPr>
              <a:t> In this Act,</a:t>
            </a:r>
            <a:endParaRPr kumimoji="0" lang="en-US" altLang="en-US" b="0" i="0" u="none" strike="noStrike" cap="none" normalizeH="0" baseline="0" dirty="0">
              <a:ln>
                <a:noFill/>
              </a:ln>
              <a:solidFill>
                <a:schemeClr val="tx1"/>
              </a:solidFill>
              <a:effectLst/>
            </a:endParaRPr>
          </a:p>
          <a:p>
            <a:pPr marL="457200" lvl="1" indent="-457200" eaLnBrk="0" fontAlgn="base" hangingPunct="0">
              <a:lnSpc>
                <a:spcPct val="100000"/>
              </a:lnSpc>
              <a:spcBef>
                <a:spcPct val="0"/>
              </a:spcBef>
              <a:spcAft>
                <a:spcPct val="0"/>
              </a:spcAft>
              <a:buNone/>
            </a:pPr>
            <a:r>
              <a:rPr kumimoji="0" lang="en-US" altLang="en-US" sz="2800" b="1" i="0" u="none" strike="noStrike" cap="none" normalizeH="0" baseline="0" dirty="0">
                <a:ln>
                  <a:noFill/>
                </a:ln>
                <a:solidFill>
                  <a:srgbClr val="000000"/>
                </a:solidFill>
                <a:effectLst/>
              </a:rPr>
              <a:t>broadcasting</a:t>
            </a:r>
            <a:r>
              <a:rPr kumimoji="0" lang="en-US" altLang="en-US" sz="2800" b="0" i="0" u="none" strike="noStrike" cap="none" normalizeH="0" baseline="0" dirty="0">
                <a:ln>
                  <a:noFill/>
                </a:ln>
                <a:solidFill>
                  <a:srgbClr val="000000"/>
                </a:solidFill>
                <a:effectLst/>
              </a:rPr>
              <a:t> means any transmission of programs, whether or not encrypted, by radio waves or other means of telecommunication for reception by the public by means of broadcasting receiving apparatus, but does not include any such transmission of programs that is made solely for performance or display in a public place</a:t>
            </a:r>
          </a:p>
          <a:p>
            <a:endParaRPr lang="en-US" dirty="0"/>
          </a:p>
        </p:txBody>
      </p:sp>
    </p:spTree>
    <p:extLst>
      <p:ext uri="{BB962C8B-B14F-4D97-AF65-F5344CB8AC3E}">
        <p14:creationId xmlns:p14="http://schemas.microsoft.com/office/powerpoint/2010/main" val="743181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DD282-E6BC-498A-ADFC-4D6D5789B77D}"/>
              </a:ext>
            </a:extLst>
          </p:cNvPr>
          <p:cNvSpPr>
            <a:spLocks noGrp="1"/>
          </p:cNvSpPr>
          <p:nvPr>
            <p:ph type="title"/>
          </p:nvPr>
        </p:nvSpPr>
        <p:spPr/>
        <p:txBody>
          <a:bodyPr/>
          <a:lstStyle/>
          <a:p>
            <a:r>
              <a:rPr lang="en-US" dirty="0"/>
              <a:t>Holding</a:t>
            </a:r>
          </a:p>
        </p:txBody>
      </p:sp>
      <p:sp>
        <p:nvSpPr>
          <p:cNvPr id="3" name="Content Placeholder 2">
            <a:extLst>
              <a:ext uri="{FF2B5EF4-FFF2-40B4-BE49-F238E27FC236}">
                <a16:creationId xmlns:a16="http://schemas.microsoft.com/office/drawing/2014/main" id="{FCD800DB-BB89-4A98-8752-716EB173A572}"/>
              </a:ext>
            </a:extLst>
          </p:cNvPr>
          <p:cNvSpPr>
            <a:spLocks noGrp="1"/>
          </p:cNvSpPr>
          <p:nvPr>
            <p:ph idx="1"/>
          </p:nvPr>
        </p:nvSpPr>
        <p:spPr/>
        <p:txBody>
          <a:bodyPr>
            <a:normAutofit lnSpcReduction="10000"/>
          </a:bodyPr>
          <a:lstStyle/>
          <a:p>
            <a:r>
              <a:rPr lang="en-US" dirty="0"/>
              <a:t>Supreme Court, upholding decision of Federal Court of Appeal held:</a:t>
            </a:r>
          </a:p>
          <a:p>
            <a:r>
              <a:rPr lang="en-US" dirty="0"/>
              <a:t>ISPs provide Internet access to end-users. </a:t>
            </a:r>
          </a:p>
          <a:p>
            <a:r>
              <a:rPr lang="en-US" dirty="0"/>
              <a:t>When providing access to the Internet, which is the only function of ISPs placed in issue by the reference question, they take no part in the selection, origination, or packaging of content. </a:t>
            </a:r>
          </a:p>
          <a:p>
            <a:r>
              <a:rPr lang="en-US" dirty="0"/>
              <a:t>An ISP does not engage with policy objectives of the Broadcasting Act when it is merely providing the mode of transmission. </a:t>
            </a:r>
          </a:p>
          <a:p>
            <a:r>
              <a:rPr lang="en-US" dirty="0"/>
              <a:t>ISPs do not carry on “broadcasting undertakings” under the </a:t>
            </a:r>
            <a:r>
              <a:rPr lang="en-US" i="1" dirty="0"/>
              <a:t>Broadcasting Act </a:t>
            </a:r>
            <a:r>
              <a:rPr lang="en-US" dirty="0"/>
              <a:t>when, in their role as ISPs, they provide access through the Internet to “broadcasting” requested by end-users. </a:t>
            </a:r>
          </a:p>
        </p:txBody>
      </p:sp>
    </p:spTree>
    <p:extLst>
      <p:ext uri="{BB962C8B-B14F-4D97-AF65-F5344CB8AC3E}">
        <p14:creationId xmlns:p14="http://schemas.microsoft.com/office/powerpoint/2010/main" val="4091917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378</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REFERENCE  RE BROADCASTNG ACT</vt:lpstr>
      <vt:lpstr>PowerPoint Presentation</vt:lpstr>
      <vt:lpstr>Background</vt:lpstr>
      <vt:lpstr>Relevant statute</vt:lpstr>
      <vt:lpstr>Holding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  RE BROADCASTNG ACT</dc:title>
  <dc:creator>Nana Yaa Nartey</dc:creator>
  <cp:lastModifiedBy>Nana Yaa Nartey</cp:lastModifiedBy>
  <cp:revision>2</cp:revision>
  <dcterms:created xsi:type="dcterms:W3CDTF">2020-09-15T07:47:55Z</dcterms:created>
  <dcterms:modified xsi:type="dcterms:W3CDTF">2020-09-15T07:57:27Z</dcterms:modified>
</cp:coreProperties>
</file>