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552" r:id="rId3"/>
    <p:sldId id="565" r:id="rId4"/>
    <p:sldId id="636" r:id="rId5"/>
    <p:sldId id="637" r:id="rId6"/>
    <p:sldId id="638" r:id="rId7"/>
    <p:sldId id="635" r:id="rId8"/>
    <p:sldId id="540" r:id="rId9"/>
    <p:sldId id="544" r:id="rId10"/>
    <p:sldId id="504" r:id="rId11"/>
    <p:sldId id="505" r:id="rId12"/>
    <p:sldId id="551" r:id="rId13"/>
    <p:sldId id="553" r:id="rId14"/>
    <p:sldId id="557" r:id="rId15"/>
    <p:sldId id="545" r:id="rId16"/>
    <p:sldId id="554" r:id="rId17"/>
    <p:sldId id="555" r:id="rId18"/>
    <p:sldId id="558" r:id="rId19"/>
    <p:sldId id="546" r:id="rId20"/>
    <p:sldId id="547" r:id="rId21"/>
    <p:sldId id="548" r:id="rId22"/>
    <p:sldId id="549" r:id="rId23"/>
    <p:sldId id="556" r:id="rId24"/>
    <p:sldId id="617" r:id="rId25"/>
    <p:sldId id="610" r:id="rId26"/>
    <p:sldId id="626" r:id="rId27"/>
    <p:sldId id="632" r:id="rId28"/>
    <p:sldId id="572" r:id="rId29"/>
    <p:sldId id="574" r:id="rId30"/>
    <p:sldId id="614" r:id="rId31"/>
    <p:sldId id="612" r:id="rId32"/>
    <p:sldId id="613" r:id="rId33"/>
    <p:sldId id="591" r:id="rId34"/>
    <p:sldId id="604" r:id="rId35"/>
    <p:sldId id="567" r:id="rId36"/>
    <p:sldId id="641" r:id="rId37"/>
    <p:sldId id="630" r:id="rId38"/>
    <p:sldId id="608" r:id="rId39"/>
    <p:sldId id="625" r:id="rId40"/>
    <p:sldId id="600" r:id="rId41"/>
    <p:sldId id="597" r:id="rId42"/>
    <p:sldId id="598" r:id="rId43"/>
    <p:sldId id="599" r:id="rId44"/>
    <p:sldId id="602" r:id="rId45"/>
    <p:sldId id="571" r:id="rId46"/>
    <p:sldId id="605" r:id="rId47"/>
    <p:sldId id="631" r:id="rId48"/>
    <p:sldId id="603" r:id="rId49"/>
    <p:sldId id="568" r:id="rId50"/>
    <p:sldId id="569" r:id="rId51"/>
    <p:sldId id="570" r:id="rId52"/>
    <p:sldId id="606" r:id="rId53"/>
    <p:sldId id="607" r:id="rId54"/>
    <p:sldId id="629" r:id="rId55"/>
    <p:sldId id="640" r:id="rId56"/>
    <p:sldId id="573" r:id="rId57"/>
    <p:sldId id="609"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7289" autoAdjust="0"/>
  </p:normalViewPr>
  <p:slideViewPr>
    <p:cSldViewPr>
      <p:cViewPr varScale="1">
        <p:scale>
          <a:sx n="67" d="100"/>
          <a:sy n="67" d="100"/>
        </p:scale>
        <p:origin x="1930" y="62"/>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5458"/>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51247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Distributor liability </a:t>
            </a:r>
            <a:r>
              <a:rPr lang="en-CA" dirty="0">
                <a:sym typeface="Wingdings" panose="05000000000000000000" pitchFamily="2" charset="2"/>
              </a:rPr>
              <a:t> get a notice don’t remove, you are liable</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7652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Jones – lower court denied s. 230 immunity, CA overturned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236236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357781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Defamatory “S</a:t>
            </a:r>
            <a:r>
              <a:rPr lang="en-CA" altLang="en-US" dirty="0" err="1"/>
              <a:t>nippets</a:t>
            </a:r>
            <a:r>
              <a:rPr lang="en-CA" altLang="en-US" dirty="0"/>
              <a:t>” of text from site on Google results </a:t>
            </a:r>
            <a:r>
              <a:rPr lang="en-CA" altLang="en-US" dirty="0">
                <a:sym typeface="Wingdings" panose="05000000000000000000" pitchFamily="2" charset="2"/>
              </a:rPr>
              <a:t> NOTE RIPOFF REPORT</a:t>
            </a:r>
            <a:endParaRPr lang="en-CA" altLang="en-US" dirty="0"/>
          </a:p>
          <a:p>
            <a:pPr eaLnBrk="1" hangingPunct="1">
              <a:spcBef>
                <a:spcPct val="0"/>
              </a:spcBef>
              <a:buFontTx/>
              <a:buChar char="•"/>
            </a:pPr>
            <a:r>
              <a:rPr lang="en-US" altLang="en-US" dirty="0"/>
              <a:t>publishing a hyperlink to defamatory material along with search results information made Google a secondary publisher of the information </a:t>
            </a:r>
            <a:r>
              <a:rPr lang="en-US" altLang="en-US" dirty="0">
                <a:sym typeface="Wingdings" panose="05000000000000000000" pitchFamily="2" charset="2"/>
              </a:rPr>
              <a:t> importance was title of the result, which is a hyperlink  this cited Crookes which said “</a:t>
            </a:r>
            <a:r>
              <a:rPr lang="en-US" altLang="en-US" dirty="0"/>
              <a:t>The Court held that merely creating a hyperlink without more did not amount to publication of the material on the external webpage”, here there was more</a:t>
            </a:r>
          </a:p>
          <a:p>
            <a:pPr eaLnBrk="1" hangingPunct="1">
              <a:spcBef>
                <a:spcPct val="0"/>
              </a:spcBef>
              <a:buFontTx/>
              <a:buChar char="•"/>
            </a:pPr>
            <a:r>
              <a:rPr lang="en-US" altLang="en-US" dirty="0"/>
              <a:t>$115k damages awarded</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307867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28200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Very rare, rarely used</a:t>
            </a:r>
          </a:p>
          <a:p>
            <a:pPr eaLnBrk="1" hangingPunct="1">
              <a:spcBef>
                <a:spcPct val="0"/>
              </a:spcBef>
            </a:pPr>
            <a:r>
              <a:rPr lang="en-US" altLang="en-US" dirty="0"/>
              <a:t>Criminal speech is problematic</a:t>
            </a:r>
          </a:p>
          <a:p>
            <a:pPr eaLnBrk="1" hangingPunct="1">
              <a:spcBef>
                <a:spcPct val="0"/>
              </a:spcBef>
            </a:pPr>
            <a:r>
              <a:rPr lang="en-US" altLang="en-US" dirty="0"/>
              <a:t>300 held constitutional in R v Lucas SCC 1998 (saved by section 1)</a:t>
            </a:r>
          </a:p>
          <a:p>
            <a:pPr eaLnBrk="1" hangingPunct="1">
              <a:spcBef>
                <a:spcPct val="0"/>
              </a:spcBef>
            </a:pPr>
            <a:r>
              <a:rPr lang="en-US" altLang="en-US" dirty="0"/>
              <a:t>301 is generally held unconstitutional by the courts (4 different provinces, not yet at SCC), violating freedom of expression and not saved by s. 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20008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 Long conversations on Twitter with two women Guthrie et Reilly</a:t>
            </a:r>
          </a:p>
          <a:p>
            <a:pPr eaLnBrk="1" hangingPunct="1">
              <a:spcBef>
                <a:spcPct val="0"/>
              </a:spcBef>
              <a:buFontTx/>
              <a:buChar char="•"/>
            </a:pPr>
            <a:r>
              <a:rPr lang="en-US" altLang="en-US" dirty="0"/>
              <a:t>Nasty tweets, women said they feared for their safety</a:t>
            </a:r>
          </a:p>
          <a:p>
            <a:pPr eaLnBrk="1" hangingPunct="1">
              <a:spcBef>
                <a:spcPct val="0"/>
              </a:spcBef>
              <a:buFontTx/>
              <a:buChar char="•"/>
            </a:pPr>
            <a:r>
              <a:rPr lang="en-US" altLang="en-US" dirty="0"/>
              <a:t>E.g. @</a:t>
            </a:r>
            <a:r>
              <a:rPr lang="en-US" altLang="en-US" dirty="0" err="1"/>
              <a:t>LadySnarksalot</a:t>
            </a:r>
            <a:r>
              <a:rPr lang="en-US" altLang="en-US" dirty="0"/>
              <a:t> how fat is your ass</a:t>
            </a:r>
          </a:p>
          <a:p>
            <a:pPr eaLnBrk="1" hangingPunct="1">
              <a:spcBef>
                <a:spcPct val="0"/>
              </a:spcBef>
              <a:buFontTx/>
              <a:buChar char="•"/>
            </a:pPr>
            <a:r>
              <a:rPr lang="en-US" altLang="en-US" dirty="0"/>
              <a:t>Judge cites freedom of expression</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141227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4211641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Happy to have Europeans!</a:t>
            </a:r>
          </a:p>
          <a:p>
            <a:r>
              <a:rPr lang="en-CA" dirty="0"/>
              <a:t>Why important will become clear</a:t>
            </a:r>
          </a:p>
          <a:p>
            <a:r>
              <a:rPr lang="en-CA" dirty="0"/>
              <a:t>Pay attention, all presentations are related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198050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122225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Quality charter!</a:t>
            </a:r>
          </a:p>
          <a:p>
            <a:r>
              <a:rPr lang="en-CA" dirty="0"/>
              <a:t>New, made binding by the Treaty of Lisbon in force 2009</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2476380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3766543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Exceptions – public life will influence Interest of general public</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3146858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Inadequate, irrelevant, or no longer relevant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2470809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Inadequate, irrelevant, or no longer relevant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2259574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Gratton’s paper in your materials, page 23</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3752064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GDPR art. 6</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145213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whole thing may be scrapped next year so we’re not going into it… (see next slide)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2452307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Passed EU parliament in 2017, but still figuring things out. Maybe next year?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3968709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this is for commercial activities only, i.e. PIPEDA covered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139536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Sean with the Breitbart news</a:t>
            </a:r>
          </a:p>
          <a:p>
            <a:r>
              <a:rPr lang="en-CA" dirty="0"/>
              <a:t>Last week I mentioned FB not regulating false claims in political ads</a:t>
            </a:r>
          </a:p>
          <a:p>
            <a:r>
              <a:rPr lang="en-CA" dirty="0"/>
              <a:t>Michael had something else about FB which didn’t make it in…</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78769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a:solidFill>
                  <a:schemeClr val="tx1"/>
                </a:solidFill>
                <a:effectLst/>
                <a:latin typeface="+mn-lt"/>
                <a:ea typeface="+mn-ea"/>
                <a:cs typeface="+mn-cs"/>
              </a:rPr>
              <a:t>29 - advisory status and acts independently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1959326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continues what was in the old law</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3284120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422330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Article 26 -- derogations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4091558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Still self-certification</a:t>
            </a:r>
          </a:p>
          <a:p>
            <a:r>
              <a:rPr lang="en-CA" dirty="0"/>
              <a:t>4 bullets from EU website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1905909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1955206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CLASS - Why May 25?</a:t>
            </a:r>
          </a:p>
          <a:p>
            <a:r>
              <a:rPr lang="en-CA" dirty="0"/>
              <a:t>48 minutes after GDPR came into effect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3104860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129697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Michael for Li</a:t>
            </a:r>
          </a:p>
          <a:p>
            <a:r>
              <a:rPr lang="en-CA" dirty="0"/>
              <a:t>When I read the 2</a:t>
            </a:r>
            <a:r>
              <a:rPr lang="en-CA" baseline="30000" dirty="0"/>
              <a:t>nd</a:t>
            </a:r>
            <a:r>
              <a:rPr lang="en-CA" dirty="0"/>
              <a:t> one I realised it was perfect for 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380569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42190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14 </a:t>
            </a:r>
            <a:r>
              <a:rPr lang="en-CA" dirty="0">
                <a:sym typeface="Wingdings" panose="05000000000000000000" pitchFamily="2" charset="2"/>
              </a:rPr>
              <a:t> after receiving report, but also after “</a:t>
            </a:r>
            <a:r>
              <a:rPr lang="en-CA" sz="1200" b="0" i="0" kern="1200" dirty="0">
                <a:solidFill>
                  <a:schemeClr val="tx1"/>
                </a:solidFill>
                <a:effectLst/>
                <a:latin typeface="+mn-lt"/>
                <a:ea typeface="+mn-ea"/>
                <a:cs typeface="+mn-cs"/>
              </a:rPr>
              <a:t>being notified under subsection 12.2(3) that the investigation of the complaint has been discontinued”</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406271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 – links from a website to defamatory content. Newton runs website, published links to defamatory content </a:t>
            </a:r>
          </a:p>
          <a:p>
            <a:pPr eaLnBrk="1" hangingPunct="1">
              <a:spcBef>
                <a:spcPct val="0"/>
              </a:spcBef>
            </a:pPr>
            <a:r>
              <a:rPr lang="en-US" altLang="en-US" dirty="0"/>
              <a:t>Concurring opinion (Fish and McLachlan) – reaction to </a:t>
            </a:r>
            <a:r>
              <a:rPr lang="en-US" altLang="en-US" dirty="0" err="1"/>
              <a:t>Abella’s</a:t>
            </a:r>
            <a:r>
              <a:rPr lang="en-US" altLang="en-US" dirty="0"/>
              <a:t> test which was you have to REPEAT the defamatory content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353016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Brought this up in class 2</a:t>
            </a:r>
          </a:p>
          <a:p>
            <a:r>
              <a:rPr lang="en-CA" i="0" dirty="0"/>
              <a:t>230 is reaction to  </a:t>
            </a:r>
            <a:r>
              <a:rPr lang="en-CA" i="1" dirty="0"/>
              <a:t>Stratton Oakmont </a:t>
            </a:r>
            <a:r>
              <a:rPr lang="en-CA" i="0" dirty="0"/>
              <a:t>case</a:t>
            </a:r>
            <a:r>
              <a:rPr lang="en-CA" dirty="0"/>
              <a:t>, held that at common law the provider of an electronic message-board service was potentially liable for its user’s defamatory message</a:t>
            </a:r>
          </a:p>
          <a:p>
            <a:r>
              <a:rPr lang="en-CA" dirty="0"/>
              <a:t>IF THERER ARE TWO AMERCIAN LAWS YOU MUST TALE FROM THIS CLASS, IT’S THIS AND SECTION 512 DMCA RE COPYRIGHT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163833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Class 8</a:t>
            </a:r>
            <a:endParaRPr lang="en-US" dirty="0"/>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6BBEC6C-900E-4E4F-BE04-489577561D84}" type="datetime1">
              <a:rPr lang="en-US" smtClean="0"/>
              <a:t>10/30/2019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D37EC6-B199-4791-951A-CA0F51A2EA91}" type="datetime1">
              <a:rPr lang="en-US" smtClean="0"/>
              <a:t>10/30/2019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277A866D-994D-432B-A10B-411B5AD87E60}" type="datetime1">
              <a:rPr lang="en-US" smtClean="0"/>
              <a:t>10/30/2019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CC60E300-1924-4495-98D8-5A05A29FCA5F}" type="datetime1">
              <a:rPr lang="en-US" smtClean="0"/>
              <a:t>10/30/2019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495CD844-DDC3-4A71-B75E-60932489C3F1}" type="datetime1">
              <a:rPr lang="en-US" smtClean="0"/>
              <a:t>10/30/2019</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DEA6415F-5DFE-4CB6-9E3A-DD6A9EB51160}" type="datetime1">
              <a:rPr lang="en-US" smtClean="0"/>
              <a:t>10/30/2019</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8</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A2D6542E-D708-460B-90CE-EF69A6DF2114}" type="datetime1">
              <a:rPr lang="en-US" smtClean="0"/>
              <a:t>10/30/2019</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8B5A6514-8D74-42DB-924B-4576E5F7B4BC}" type="datetime1">
              <a:rPr lang="en-US" smtClean="0"/>
              <a:t>10/30/2019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8</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9F1C7BBC-D736-4EB2-8D7B-E5B0DD6CDD68}" type="datetime1">
              <a:rPr lang="en-US" smtClean="0"/>
              <a:t>10/30/2019</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932DC53-71B0-4B70-9826-274AFA44A383}" type="datetime1">
              <a:rPr lang="en-US" smtClean="0"/>
              <a:t>10/30/2019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7157BD-AF99-46BA-BB73-EC75AD61FF71}" type="datetime1">
              <a:rPr lang="en-US" smtClean="0"/>
              <a:t>10/30/2019</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US"/>
              <a:t>Class 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cgill.ca/cy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bc.ca/news/thenational/right-to-be-forgotten-should-past-wrongs-stay-public-forever-1.464260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oyb.e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5016302"/>
          </a:xfrm>
        </p:spPr>
        <p:txBody>
          <a:bodyPr/>
          <a:lstStyle/>
          <a:p>
            <a:pPr eaLnBrk="1" hangingPunct="1"/>
            <a:br>
              <a:rPr lang="en-US" altLang="en-US" sz="9600" dirty="0"/>
            </a:br>
            <a:br>
              <a:rPr lang="en-US" altLang="en-US" sz="9600" dirty="0"/>
            </a:br>
            <a:r>
              <a:rPr lang="en-US" altLang="en-US" u="sng" dirty="0"/>
              <a:t>Class 8 – October 30</a:t>
            </a:r>
            <a:br>
              <a:rPr lang="en-US" altLang="en-US" dirty="0"/>
            </a:br>
            <a:br>
              <a:rPr lang="en-US" altLang="en-US" dirty="0"/>
            </a:br>
            <a:r>
              <a:rPr lang="en-CA" altLang="en-US" sz="3200" dirty="0"/>
              <a:t>Forget Me Not? – the Right to Be Forgotten in Europe (and Canada?) and Introduction to European Data Protection (and sure, finishing up defamation because what would this class be if I wasn’t behind…)</a:t>
            </a:r>
            <a:br>
              <a:rPr lang="en-US" altLang="en-US" dirty="0"/>
            </a:b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Third-party liability- USA</a:t>
            </a:r>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p:txBody>
          <a:bodyPr/>
          <a:lstStyle/>
          <a:p>
            <a:pPr marL="0" indent="0">
              <a:buNone/>
            </a:pPr>
            <a:r>
              <a:rPr lang="en-CA" sz="2800" i="1" dirty="0"/>
              <a:t>Section 230 Communications Decency Act</a:t>
            </a:r>
          </a:p>
          <a:p>
            <a:pPr marL="0" indent="0">
              <a:buNone/>
            </a:pPr>
            <a:r>
              <a:rPr lang="en-CA" sz="2800" dirty="0"/>
              <a:t>§ 230 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r>
              <a:rPr lang="en-CA" sz="2800" dirty="0"/>
              <a:t>“Section 230 marks a departure from the common-law rule that allocates liability to publishers or distributors of tortious material written or prepared by others”</a:t>
            </a:r>
          </a:p>
          <a:p>
            <a:pPr marL="0" indent="0">
              <a:buNone/>
            </a:pPr>
            <a:r>
              <a:rPr lang="en-CA" sz="2800" dirty="0"/>
              <a:t>(</a:t>
            </a:r>
            <a:r>
              <a:rPr lang="en-CA" sz="2800" i="1" dirty="0"/>
              <a:t>Jones</a:t>
            </a:r>
            <a:r>
              <a:rPr lang="en-CA" sz="2800" dirty="0"/>
              <a:t> case, coming up in a few slides)</a:t>
            </a:r>
          </a:p>
          <a:p>
            <a:pPr marL="0" indent="0">
              <a:buNone/>
            </a:pPr>
            <a:endParaRPr lang="en-CA"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87088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The “innocent” </a:t>
            </a:r>
            <a:r>
              <a:rPr lang="en-CA"/>
              <a:t>3</a:t>
            </a:r>
            <a:r>
              <a:rPr lang="en-CA" baseline="30000"/>
              <a:t>rd</a:t>
            </a:r>
            <a:r>
              <a:rPr lang="en-CA"/>
              <a:t> parties - USA</a:t>
            </a:r>
            <a:endParaRPr lang="en-CA" dirty="0"/>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a:xfrm>
            <a:off x="457200" y="1196752"/>
            <a:ext cx="8229600" cy="4929411"/>
          </a:xfrm>
        </p:spPr>
        <p:txBody>
          <a:bodyPr/>
          <a:lstStyle/>
          <a:p>
            <a:pPr marL="0" indent="0">
              <a:buNone/>
            </a:pPr>
            <a:r>
              <a:rPr lang="en-CA" sz="2800" i="1" dirty="0" err="1"/>
              <a:t>Zeran</a:t>
            </a:r>
            <a:r>
              <a:rPr lang="en-CA" sz="2800" i="1" dirty="0"/>
              <a:t> v. AOL </a:t>
            </a:r>
            <a:r>
              <a:rPr lang="en-CA" sz="1800" dirty="0"/>
              <a:t>129 F.3d 327 (4th Cir. 1997)</a:t>
            </a:r>
          </a:p>
          <a:p>
            <a:pPr marL="0" indent="0">
              <a:buNone/>
            </a:pPr>
            <a:endParaRPr lang="en-CA" sz="1800" dirty="0"/>
          </a:p>
          <a:p>
            <a:pPr marL="0" indent="0">
              <a:buNone/>
            </a:pPr>
            <a:r>
              <a:rPr lang="en-CA" sz="2400" u="sng" dirty="0"/>
              <a:t>F</a:t>
            </a:r>
            <a:r>
              <a:rPr lang="en-CA" sz="2400" dirty="0"/>
              <a:t> – Posting of “Naughty Oklahoma T-Shirts” on AOL message board with </a:t>
            </a:r>
            <a:r>
              <a:rPr lang="en-CA" sz="2400" dirty="0" err="1"/>
              <a:t>Zeran’s</a:t>
            </a:r>
            <a:r>
              <a:rPr lang="en-CA" sz="2400" dirty="0"/>
              <a:t> phone # which repeated even after </a:t>
            </a:r>
            <a:r>
              <a:rPr lang="en-CA" sz="2400" dirty="0" err="1"/>
              <a:t>Zeran</a:t>
            </a:r>
            <a:r>
              <a:rPr lang="en-CA" sz="2400" dirty="0"/>
              <a:t> told AOL and AOL took them down</a:t>
            </a:r>
          </a:p>
          <a:p>
            <a:pPr marL="0" indent="0">
              <a:buNone/>
            </a:pPr>
            <a:r>
              <a:rPr lang="en-CA" sz="2400" u="sng" dirty="0"/>
              <a:t>Issue</a:t>
            </a:r>
            <a:r>
              <a:rPr lang="en-CA" sz="2400" dirty="0"/>
              <a:t> – AOL liable?</a:t>
            </a:r>
          </a:p>
          <a:p>
            <a:pPr marL="0" indent="0">
              <a:buNone/>
            </a:pPr>
            <a:r>
              <a:rPr lang="en-CA" sz="2400" u="sng" dirty="0"/>
              <a:t>Held</a:t>
            </a:r>
            <a:r>
              <a:rPr lang="en-CA" sz="2400" dirty="0"/>
              <a:t>: No</a:t>
            </a:r>
          </a:p>
          <a:p>
            <a:pPr marL="0" indent="0">
              <a:buNone/>
            </a:pPr>
            <a:r>
              <a:rPr lang="en-CA" sz="2400" dirty="0"/>
              <a:t>“AOL falls squarely within this traditional definition of a publisher and, therefore, is clearly protected by § 230's immunity.”</a:t>
            </a:r>
          </a:p>
          <a:p>
            <a:pPr marL="0" indent="0">
              <a:buNone/>
            </a:pPr>
            <a:r>
              <a:rPr lang="en-CA" sz="2400" dirty="0"/>
              <a:t>“Section 230 creates a federal immunity to any cause of action that would make service providers liable for information originating with a third-party user of the service”</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1546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67DC-7E79-4FBF-80AE-116A63B771B0}"/>
              </a:ext>
            </a:extLst>
          </p:cNvPr>
          <p:cNvSpPr>
            <a:spLocks noGrp="1"/>
          </p:cNvSpPr>
          <p:nvPr>
            <p:ph type="title"/>
          </p:nvPr>
        </p:nvSpPr>
        <p:spPr/>
        <p:txBody>
          <a:bodyPr/>
          <a:lstStyle/>
          <a:p>
            <a:r>
              <a:rPr lang="en-CA" i="1" dirty="0" err="1"/>
              <a:t>Zeran</a:t>
            </a:r>
            <a:r>
              <a:rPr lang="en-CA" i="1" dirty="0"/>
              <a:t> v. AOL </a:t>
            </a:r>
            <a:r>
              <a:rPr lang="en-CA" dirty="0"/>
              <a:t>(cont.)</a:t>
            </a:r>
          </a:p>
        </p:txBody>
      </p:sp>
      <p:sp>
        <p:nvSpPr>
          <p:cNvPr id="3" name="Content Placeholder 2">
            <a:extLst>
              <a:ext uri="{FF2B5EF4-FFF2-40B4-BE49-F238E27FC236}">
                <a16:creationId xmlns:a16="http://schemas.microsoft.com/office/drawing/2014/main" id="{D15B27FC-9084-4421-A514-CFD4A9D9CBB1}"/>
              </a:ext>
            </a:extLst>
          </p:cNvPr>
          <p:cNvSpPr>
            <a:spLocks noGrp="1"/>
          </p:cNvSpPr>
          <p:nvPr>
            <p:ph idx="1"/>
          </p:nvPr>
        </p:nvSpPr>
        <p:spPr>
          <a:xfrm>
            <a:off x="457200" y="1417638"/>
            <a:ext cx="8229600" cy="4708525"/>
          </a:xfrm>
        </p:spPr>
        <p:txBody>
          <a:bodyPr/>
          <a:lstStyle/>
          <a:p>
            <a:pPr marL="0" indent="0">
              <a:buNone/>
            </a:pPr>
            <a:r>
              <a:rPr lang="en-CA" sz="2800" dirty="0">
                <a:sym typeface="Wingdings" panose="05000000000000000000" pitchFamily="2" charset="2"/>
              </a:rPr>
              <a:t> Publisher vs. distributor liability in the USA</a:t>
            </a:r>
            <a:endParaRPr lang="en-CA" sz="2800" dirty="0"/>
          </a:p>
          <a:p>
            <a:pPr>
              <a:buFont typeface="Wingdings" panose="05000000000000000000" pitchFamily="2" charset="2"/>
              <a:buChar char="à"/>
            </a:pPr>
            <a:r>
              <a:rPr lang="en-CA" sz="2800" dirty="0">
                <a:sym typeface="Wingdings" panose="05000000000000000000" pitchFamily="2" charset="2"/>
              </a:rPr>
              <a:t>Distributor must remove content upon receiving notice</a:t>
            </a:r>
          </a:p>
          <a:p>
            <a:pPr marL="0" indent="0">
              <a:buNone/>
            </a:pPr>
            <a:endParaRPr lang="en-CA" sz="2800" dirty="0"/>
          </a:p>
          <a:p>
            <a:pPr marL="0" indent="0">
              <a:buNone/>
            </a:pPr>
            <a:r>
              <a:rPr lang="en-CA" sz="2800" dirty="0"/>
              <a:t>“liability upon notice has a chilling effect on the freedom of Internet speech”</a:t>
            </a:r>
          </a:p>
          <a:p>
            <a:pPr marL="0" indent="0">
              <a:buNone/>
            </a:pPr>
            <a:endParaRPr lang="en-CA" sz="2800" dirty="0"/>
          </a:p>
          <a:p>
            <a:pPr marL="0" indent="0">
              <a:buNone/>
            </a:pPr>
            <a:r>
              <a:rPr lang="en-CA" sz="2800" dirty="0"/>
              <a:t>“notice-based liability for interactive computer service providers would provide third parties with a no-cost means to create the basis for future lawsuits”</a:t>
            </a:r>
          </a:p>
        </p:txBody>
      </p:sp>
      <p:sp>
        <p:nvSpPr>
          <p:cNvPr id="4" name="Footer Placeholder 3">
            <a:extLst>
              <a:ext uri="{FF2B5EF4-FFF2-40B4-BE49-F238E27FC236}">
                <a16:creationId xmlns:a16="http://schemas.microsoft.com/office/drawing/2014/main" id="{1BCF3050-ABA9-40A8-BC52-44851493468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80398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E1D1-4019-440C-A37B-4A89DEDB8321}"/>
              </a:ext>
            </a:extLst>
          </p:cNvPr>
          <p:cNvSpPr>
            <a:spLocks noGrp="1"/>
          </p:cNvSpPr>
          <p:nvPr>
            <p:ph type="title"/>
          </p:nvPr>
        </p:nvSpPr>
        <p:spPr>
          <a:xfrm>
            <a:off x="457200" y="274638"/>
            <a:ext cx="8229600" cy="1498178"/>
          </a:xfrm>
        </p:spPr>
        <p:txBody>
          <a:bodyPr/>
          <a:lstStyle/>
          <a:p>
            <a:r>
              <a:rPr lang="en-CA" dirty="0"/>
              <a:t>Hiding behind s. 230 CDA and freedom of expression</a:t>
            </a:r>
          </a:p>
        </p:txBody>
      </p:sp>
      <p:sp>
        <p:nvSpPr>
          <p:cNvPr id="3" name="Content Placeholder 2">
            <a:extLst>
              <a:ext uri="{FF2B5EF4-FFF2-40B4-BE49-F238E27FC236}">
                <a16:creationId xmlns:a16="http://schemas.microsoft.com/office/drawing/2014/main" id="{6DC9B79D-FDE5-41A0-9E53-4D994D0DFA3E}"/>
              </a:ext>
            </a:extLst>
          </p:cNvPr>
          <p:cNvSpPr>
            <a:spLocks noGrp="1"/>
          </p:cNvSpPr>
          <p:nvPr>
            <p:ph idx="1"/>
          </p:nvPr>
        </p:nvSpPr>
        <p:spPr>
          <a:xfrm>
            <a:off x="457200" y="2132856"/>
            <a:ext cx="8229600" cy="3993307"/>
          </a:xfrm>
        </p:spPr>
        <p:txBody>
          <a:bodyPr/>
          <a:lstStyle/>
          <a:p>
            <a:r>
              <a:rPr lang="en-CA" dirty="0"/>
              <a:t>thedirty.com</a:t>
            </a:r>
          </a:p>
          <a:p>
            <a:r>
              <a:rPr lang="en-CA" dirty="0"/>
              <a:t>ripoffreport.com</a:t>
            </a:r>
          </a:p>
          <a:p>
            <a:pPr marL="0" indent="0">
              <a:buNone/>
            </a:pPr>
            <a:endParaRPr lang="en-CA" dirty="0"/>
          </a:p>
          <a:p>
            <a:pPr marL="0" indent="0">
              <a:buNone/>
            </a:pPr>
            <a:r>
              <a:rPr lang="en-CA" i="1" dirty="0"/>
              <a:t>Jones v. Dirty World Entm’t Recordings, et al</a:t>
            </a:r>
            <a:r>
              <a:rPr lang="en-CA" dirty="0"/>
              <a:t>, 755 F.3d 398 (6th Cir. 2014) , US Ct. App. </a:t>
            </a:r>
          </a:p>
          <a:p>
            <a:pPr marL="0" indent="0">
              <a:buNone/>
            </a:pPr>
            <a:r>
              <a:rPr lang="en-CA" dirty="0"/>
              <a:t>“Section 230(c)(1) therefore bars Jones’s claims”</a:t>
            </a:r>
          </a:p>
        </p:txBody>
      </p:sp>
      <p:sp>
        <p:nvSpPr>
          <p:cNvPr id="4" name="Footer Placeholder 3">
            <a:extLst>
              <a:ext uri="{FF2B5EF4-FFF2-40B4-BE49-F238E27FC236}">
                <a16:creationId xmlns:a16="http://schemas.microsoft.com/office/drawing/2014/main" id="{200E2962-E39E-4307-A2D1-36B2FDC7C937}"/>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7778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A9B8-BAEB-4DE4-936D-C726CE84ADB7}"/>
              </a:ext>
            </a:extLst>
          </p:cNvPr>
          <p:cNvSpPr>
            <a:spLocks noGrp="1"/>
          </p:cNvSpPr>
          <p:nvPr>
            <p:ph type="title"/>
          </p:nvPr>
        </p:nvSpPr>
        <p:spPr>
          <a:xfrm>
            <a:off x="457200" y="274638"/>
            <a:ext cx="8229600" cy="1498178"/>
          </a:xfrm>
        </p:spPr>
        <p:txBody>
          <a:bodyPr/>
          <a:lstStyle/>
          <a:p>
            <a:r>
              <a:rPr lang="en-CA" dirty="0"/>
              <a:t>But Freedom of Expression even in Quebec</a:t>
            </a:r>
          </a:p>
        </p:txBody>
      </p:sp>
      <p:sp>
        <p:nvSpPr>
          <p:cNvPr id="3" name="Content Placeholder 2">
            <a:extLst>
              <a:ext uri="{FF2B5EF4-FFF2-40B4-BE49-F238E27FC236}">
                <a16:creationId xmlns:a16="http://schemas.microsoft.com/office/drawing/2014/main" id="{FB0CF21E-5714-4EB6-97EC-F3DAB4835C79}"/>
              </a:ext>
            </a:extLst>
          </p:cNvPr>
          <p:cNvSpPr>
            <a:spLocks noGrp="1"/>
          </p:cNvSpPr>
          <p:nvPr>
            <p:ph idx="1"/>
          </p:nvPr>
        </p:nvSpPr>
        <p:spPr>
          <a:xfrm>
            <a:off x="457200" y="1772816"/>
            <a:ext cx="8229600" cy="4353347"/>
          </a:xfrm>
        </p:spPr>
        <p:txBody>
          <a:bodyPr/>
          <a:lstStyle/>
          <a:p>
            <a:pPr marL="0" indent="0">
              <a:buNone/>
            </a:pPr>
            <a:r>
              <a:rPr lang="fr-FR" i="1" dirty="0"/>
              <a:t>Gagné c. Fortin</a:t>
            </a:r>
            <a:r>
              <a:rPr lang="fr-FR" dirty="0"/>
              <a:t>, 2018 QCCQ 4470</a:t>
            </a:r>
          </a:p>
          <a:p>
            <a:pPr marL="0" indent="0">
              <a:buNone/>
            </a:pPr>
            <a:r>
              <a:rPr lang="fr-FR" sz="2000" u="sng" dirty="0"/>
              <a:t>F</a:t>
            </a:r>
            <a:r>
              <a:rPr lang="fr-FR" sz="2000" dirty="0"/>
              <a:t>: </a:t>
            </a:r>
            <a:r>
              <a:rPr lang="fr-FR" sz="2000" dirty="0" err="1"/>
              <a:t>Alleged</a:t>
            </a:r>
            <a:r>
              <a:rPr lang="fr-FR" sz="2000" dirty="0"/>
              <a:t> </a:t>
            </a:r>
            <a:r>
              <a:rPr lang="fr-FR" sz="2000" dirty="0" err="1"/>
              <a:t>defamotary</a:t>
            </a:r>
            <a:r>
              <a:rPr lang="fr-FR" sz="2000" dirty="0"/>
              <a:t> </a:t>
            </a:r>
            <a:r>
              <a:rPr lang="fr-FR" sz="2000" dirty="0" err="1"/>
              <a:t>comments</a:t>
            </a:r>
            <a:r>
              <a:rPr lang="fr-FR" sz="2000" dirty="0"/>
              <a:t> on </a:t>
            </a:r>
            <a:r>
              <a:rPr lang="fr-FR" sz="2000" dirty="0" err="1"/>
              <a:t>Company’s</a:t>
            </a:r>
            <a:r>
              <a:rPr lang="fr-FR" sz="2000" dirty="0"/>
              <a:t> Facebook page</a:t>
            </a:r>
          </a:p>
          <a:p>
            <a:pPr marL="0" indent="0">
              <a:buNone/>
            </a:pPr>
            <a:endParaRPr lang="fr-FR" sz="2000" dirty="0"/>
          </a:p>
          <a:p>
            <a:pPr marL="0" indent="0">
              <a:buNone/>
            </a:pPr>
            <a:r>
              <a:rPr lang="fr-FR" sz="2000" dirty="0"/>
              <a:t>« De l’avis du Tribunal, les propos tenus par messieurs Fortin et Nadeau constituent un exercice légitime de leur liberté d’expression. Ils n’ont pas franchi la limite de cette liberté d’expression de manière à entacher aux yeux </a:t>
            </a:r>
            <a:r>
              <a:rPr lang="fr-FR" sz="2000" b="1" dirty="0"/>
              <a:t>d’une personne raisonnable</a:t>
            </a:r>
            <a:r>
              <a:rPr lang="fr-FR" sz="2000" dirty="0"/>
              <a:t>, c’est-à-dire avisée, diligente et attentive aux droits d’autrui, la réputation de monsieur Gagné.</a:t>
            </a:r>
          </a:p>
          <a:p>
            <a:pPr marL="0" indent="0">
              <a:buNone/>
            </a:pPr>
            <a:r>
              <a:rPr lang="fr-FR" sz="2000" dirty="0"/>
              <a:t>La preuve démontre que la qualification des propos litigieux par monsieur Gagné ne relève que de sa perception purement subjective. Ainsi, les sentiments qu’il a vécus même justifiés ne peuvent servir de fondement à un recours en diffamation. »</a:t>
            </a:r>
            <a:endParaRPr lang="en-CA" sz="2000" dirty="0"/>
          </a:p>
        </p:txBody>
      </p:sp>
      <p:sp>
        <p:nvSpPr>
          <p:cNvPr id="4" name="Footer Placeholder 3">
            <a:extLst>
              <a:ext uri="{FF2B5EF4-FFF2-40B4-BE49-F238E27FC236}">
                <a16:creationId xmlns:a16="http://schemas.microsoft.com/office/drawing/2014/main" id="{217D9E60-6892-4AA0-B33D-F75C5069E0E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8682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a:xfrm>
            <a:off x="457200" y="274638"/>
            <a:ext cx="8229600" cy="850106"/>
          </a:xfrm>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a:xfrm>
            <a:off x="457200" y="1315244"/>
            <a:ext cx="8229600" cy="4810919"/>
          </a:xfrm>
        </p:spPr>
        <p:txBody>
          <a:bodyPr/>
          <a:lstStyle/>
          <a:p>
            <a:pPr marL="0" indent="0">
              <a:buNone/>
            </a:pPr>
            <a:r>
              <a:rPr lang="en-CA" altLang="en-US" sz="2800" i="1" dirty="0"/>
              <a:t>Duffy v Google Inc</a:t>
            </a:r>
            <a:r>
              <a:rPr lang="en-CA" altLang="en-US" sz="2800" dirty="0"/>
              <a:t>. [2015] SASC 170</a:t>
            </a:r>
          </a:p>
          <a:p>
            <a:pPr marL="0" indent="0">
              <a:buNone/>
            </a:pPr>
            <a:r>
              <a:rPr lang="en-CA" altLang="en-US" sz="2800" dirty="0">
                <a:sym typeface="Wingdings" panose="05000000000000000000" pitchFamily="2" charset="2"/>
              </a:rPr>
              <a:t> Secondary publication (notice is important)</a:t>
            </a:r>
            <a:endParaRPr lang="en-CA" altLang="en-US" sz="2800" dirty="0"/>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pic>
        <p:nvPicPr>
          <p:cNvPr id="5" name="Picture 4" descr="janice duffy autofill.png">
            <a:extLst>
              <a:ext uri="{FF2B5EF4-FFF2-40B4-BE49-F238E27FC236}">
                <a16:creationId xmlns:a16="http://schemas.microsoft.com/office/drawing/2014/main" id="{EBF9AC62-5E38-4B2E-9389-8725F5962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43110"/>
            <a:ext cx="579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1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p:txBody>
          <a:bodyPr/>
          <a:lstStyle/>
          <a:p>
            <a:pPr marL="0" indent="0">
              <a:buNone/>
            </a:pPr>
            <a:r>
              <a:rPr lang="en-CA" altLang="en-US" i="1" dirty="0"/>
              <a:t>Duffy v Google Inc</a:t>
            </a:r>
            <a:r>
              <a:rPr lang="en-CA" altLang="en-US" dirty="0"/>
              <a:t>. [2017] SASCFC 130 (October 4, 2017)</a:t>
            </a:r>
          </a:p>
          <a:p>
            <a:pPr marL="0" indent="0">
              <a:buNone/>
            </a:pPr>
            <a:r>
              <a:rPr lang="en-CA" altLang="en-US" sz="2400" dirty="0">
                <a:sym typeface="Wingdings" panose="05000000000000000000" pitchFamily="2" charset="2"/>
              </a:rPr>
              <a:t> upheld, Google is in fact a secondary publisher</a:t>
            </a:r>
            <a:endParaRPr lang="en-CA" altLang="en-US" sz="2400" dirty="0"/>
          </a:p>
          <a:p>
            <a:pPr marL="0" indent="0">
              <a:buNone/>
            </a:pPr>
            <a:r>
              <a:rPr lang="en-CA" altLang="en-US" sz="2400" dirty="0"/>
              <a:t>“There is an important distinction between a pre-programmed automated system and passivity. It is the degree to which the automated programmers facilitate the production of defamatory material in a written and therefore comprehensible form which is important”</a:t>
            </a:r>
          </a:p>
          <a:p>
            <a:pPr marL="0" indent="0">
              <a:buNone/>
            </a:pPr>
            <a:r>
              <a:rPr lang="en-CA" altLang="en-US" sz="2400" dirty="0"/>
              <a:t>“Google participated in the publication of the paragraphs about Dr Duffy produced by its search engine because it intended its search engine to do what it programmed it to do”</a:t>
            </a:r>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5490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84AA-FAEB-414D-8AFE-D6FB32086BEE}"/>
              </a:ext>
            </a:extLst>
          </p:cNvPr>
          <p:cNvSpPr>
            <a:spLocks noGrp="1"/>
          </p:cNvSpPr>
          <p:nvPr>
            <p:ph type="title"/>
          </p:nvPr>
        </p:nvSpPr>
        <p:spPr/>
        <p:txBody>
          <a:bodyPr/>
          <a:lstStyle/>
          <a:p>
            <a:r>
              <a:rPr lang="en-CA" dirty="0"/>
              <a:t>Google Auto-Complete Policy</a:t>
            </a:r>
          </a:p>
        </p:txBody>
      </p:sp>
      <p:sp>
        <p:nvSpPr>
          <p:cNvPr id="3" name="Content Placeholder 2">
            <a:extLst>
              <a:ext uri="{FF2B5EF4-FFF2-40B4-BE49-F238E27FC236}">
                <a16:creationId xmlns:a16="http://schemas.microsoft.com/office/drawing/2014/main" id="{3235EC33-724C-4EE1-8DF5-B8C873D4D64A}"/>
              </a:ext>
            </a:extLst>
          </p:cNvPr>
          <p:cNvSpPr>
            <a:spLocks noGrp="1"/>
          </p:cNvSpPr>
          <p:nvPr>
            <p:ph idx="1"/>
          </p:nvPr>
        </p:nvSpPr>
        <p:spPr>
          <a:xfrm>
            <a:off x="457200" y="1340768"/>
            <a:ext cx="8229600" cy="4785395"/>
          </a:xfrm>
        </p:spPr>
        <p:txBody>
          <a:bodyPr/>
          <a:lstStyle/>
          <a:p>
            <a:pPr marL="0" indent="0">
              <a:buNone/>
            </a:pPr>
            <a:r>
              <a:rPr lang="en-CA" sz="2000" b="1" dirty="0"/>
              <a:t>1. Sexually explicit predictions</a:t>
            </a:r>
          </a:p>
          <a:p>
            <a:pPr marL="0" indent="0">
              <a:buNone/>
            </a:pPr>
            <a:r>
              <a:rPr lang="en-CA" sz="2000" dirty="0"/>
              <a:t>We remove predictions that contain sexually explicit or vulgar language. Pornographic terms or terms that are closely associated with pornography are removed from predictions. </a:t>
            </a:r>
          </a:p>
          <a:p>
            <a:pPr marL="0" indent="0">
              <a:buNone/>
            </a:pPr>
            <a:r>
              <a:rPr lang="en-CA" sz="2000" b="1" dirty="0"/>
              <a:t>2. Hateful predictions against groups and individuals</a:t>
            </a:r>
          </a:p>
          <a:p>
            <a:pPr marL="0" indent="0">
              <a:buNone/>
            </a:pPr>
            <a:r>
              <a:rPr lang="en-CA" sz="2000" dirty="0"/>
              <a:t>We remove predictions that include language that denigrates or insults individuals or groups on the basis of race, ethnic origin, religion, disability, gender, age, nationality, veteran status, sexual orientation, or gender identity.</a:t>
            </a:r>
          </a:p>
          <a:p>
            <a:pPr marL="0" indent="0">
              <a:buNone/>
            </a:pPr>
            <a:r>
              <a:rPr lang="en-CA" sz="2000" b="1" dirty="0"/>
              <a:t>3. Violent predictions</a:t>
            </a:r>
          </a:p>
          <a:p>
            <a:pPr marL="0" indent="0">
              <a:buNone/>
            </a:pPr>
            <a:r>
              <a:rPr lang="en-CA" sz="2000" dirty="0"/>
              <a:t>We remove predictions that include graphic descriptions of violence or advocate violence generally.</a:t>
            </a:r>
          </a:p>
          <a:p>
            <a:pPr marL="0" indent="0">
              <a:buNone/>
            </a:pPr>
            <a:r>
              <a:rPr lang="en-CA" sz="2000" b="1" dirty="0"/>
              <a:t>4. Dangerous and harmful activity in predictions</a:t>
            </a:r>
          </a:p>
          <a:p>
            <a:pPr marL="0" indent="0">
              <a:buNone/>
            </a:pPr>
            <a:r>
              <a:rPr lang="en-CA" sz="2000" dirty="0"/>
              <a:t>We remove predictions promoting dangerous or criminal activities that would lead to real-world harm.</a:t>
            </a:r>
          </a:p>
        </p:txBody>
      </p:sp>
      <p:sp>
        <p:nvSpPr>
          <p:cNvPr id="4" name="Footer Placeholder 3">
            <a:extLst>
              <a:ext uri="{FF2B5EF4-FFF2-40B4-BE49-F238E27FC236}">
                <a16:creationId xmlns:a16="http://schemas.microsoft.com/office/drawing/2014/main" id="{2C72D3C1-1CBC-4F83-8C42-50F5E4C02F2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2871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C7D7-C1C5-4563-9543-A2FD679DB021}"/>
              </a:ext>
            </a:extLst>
          </p:cNvPr>
          <p:cNvSpPr>
            <a:spLocks noGrp="1"/>
          </p:cNvSpPr>
          <p:nvPr>
            <p:ph type="title"/>
          </p:nvPr>
        </p:nvSpPr>
        <p:spPr/>
        <p:txBody>
          <a:bodyPr/>
          <a:lstStyle/>
          <a:p>
            <a:r>
              <a:rPr lang="en-CA" dirty="0"/>
              <a:t>More Google</a:t>
            </a:r>
          </a:p>
        </p:txBody>
      </p:sp>
      <p:sp>
        <p:nvSpPr>
          <p:cNvPr id="3" name="Content Placeholder 2">
            <a:extLst>
              <a:ext uri="{FF2B5EF4-FFF2-40B4-BE49-F238E27FC236}">
                <a16:creationId xmlns:a16="http://schemas.microsoft.com/office/drawing/2014/main" id="{F6C9191B-8ED8-4276-91DC-C6F4044E2EC2}"/>
              </a:ext>
            </a:extLst>
          </p:cNvPr>
          <p:cNvSpPr>
            <a:spLocks noGrp="1"/>
          </p:cNvSpPr>
          <p:nvPr>
            <p:ph idx="1"/>
          </p:nvPr>
        </p:nvSpPr>
        <p:spPr/>
        <p:txBody>
          <a:bodyPr/>
          <a:lstStyle/>
          <a:p>
            <a:pPr marL="0" indent="0">
              <a:buNone/>
            </a:pPr>
            <a:r>
              <a:rPr lang="en-CA" sz="2400" i="1" dirty="0" err="1"/>
              <a:t>Trkulja</a:t>
            </a:r>
            <a:r>
              <a:rPr lang="en-CA" sz="2400" i="1" dirty="0"/>
              <a:t> v Google LLC</a:t>
            </a:r>
            <a:r>
              <a:rPr lang="en-CA" sz="2400" dirty="0"/>
              <a:t> [2018] HCA 25</a:t>
            </a:r>
          </a:p>
          <a:p>
            <a:pPr marL="0" indent="0">
              <a:buNone/>
            </a:pPr>
            <a:r>
              <a:rPr lang="en-CA" sz="2400" u="sng" dirty="0"/>
              <a:t>F</a:t>
            </a:r>
            <a:r>
              <a:rPr lang="en-CA" sz="2400" dirty="0"/>
              <a:t>: Autocomplete – Michael </a:t>
            </a:r>
            <a:r>
              <a:rPr lang="en-CA" sz="2400" dirty="0" err="1"/>
              <a:t>Trk</a:t>
            </a:r>
            <a:r>
              <a:rPr lang="en-CA" sz="2400" dirty="0"/>
              <a:t>… becomes “Michael </a:t>
            </a:r>
            <a:r>
              <a:rPr lang="en-CA" sz="2400" dirty="0" err="1"/>
              <a:t>Trkulja</a:t>
            </a:r>
            <a:r>
              <a:rPr lang="en-CA" sz="2400" dirty="0"/>
              <a:t> criminal”, also publication of images in G Images search</a:t>
            </a:r>
          </a:p>
          <a:p>
            <a:pPr marL="0" indent="0">
              <a:buNone/>
            </a:pPr>
            <a:r>
              <a:rPr lang="en-CA" sz="2400" u="sng" dirty="0"/>
              <a:t>Issue</a:t>
            </a:r>
            <a:r>
              <a:rPr lang="en-CA" sz="2400" dirty="0"/>
              <a:t>: Google a publisher?</a:t>
            </a:r>
          </a:p>
          <a:p>
            <a:pPr marL="0" indent="0">
              <a:buNone/>
            </a:pPr>
            <a:r>
              <a:rPr lang="en-CA" sz="2400" u="sng" dirty="0"/>
              <a:t>Held</a:t>
            </a:r>
            <a:r>
              <a:rPr lang="en-CA" sz="2400" dirty="0"/>
              <a:t>: Yes!</a:t>
            </a:r>
          </a:p>
          <a:p>
            <a:pPr marL="0" indent="0">
              <a:buNone/>
            </a:pPr>
            <a:r>
              <a:rPr lang="en-CA" sz="2400" dirty="0"/>
              <a:t>“Google’s intentional participation in the communication of the allegedly defamatory results to Google search engine users supports a finding that Google published the allegedly defamatory results”</a:t>
            </a:r>
          </a:p>
          <a:p>
            <a:pPr marL="0" indent="0">
              <a:buNone/>
            </a:pPr>
            <a:r>
              <a:rPr lang="en-CA" sz="2400" dirty="0">
                <a:sym typeface="Wingdings" panose="05000000000000000000" pitchFamily="2" charset="2"/>
              </a:rPr>
              <a:t> Just a preliminary stage, still needs </a:t>
            </a:r>
            <a:r>
              <a:rPr lang="en-CA" sz="2400" dirty="0" err="1">
                <a:sym typeface="Wingdings" panose="05000000000000000000" pitchFamily="2" charset="2"/>
              </a:rPr>
              <a:t>tbd</a:t>
            </a:r>
            <a:r>
              <a:rPr lang="en-CA" sz="2400" dirty="0">
                <a:sym typeface="Wingdings" panose="05000000000000000000" pitchFamily="2" charset="2"/>
              </a:rPr>
              <a:t> whether this is in fact defamation </a:t>
            </a:r>
            <a:endParaRPr lang="en-CA" sz="2400" dirty="0"/>
          </a:p>
        </p:txBody>
      </p:sp>
      <p:sp>
        <p:nvSpPr>
          <p:cNvPr id="4" name="Footer Placeholder 3">
            <a:extLst>
              <a:ext uri="{FF2B5EF4-FFF2-40B4-BE49-F238E27FC236}">
                <a16:creationId xmlns:a16="http://schemas.microsoft.com/office/drawing/2014/main" id="{471A926E-E20A-4D16-8BFC-4EDD6681703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42083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249-C649-4F85-8783-CE7B38B9030B}"/>
              </a:ext>
            </a:extLst>
          </p:cNvPr>
          <p:cNvSpPr>
            <a:spLocks noGrp="1"/>
          </p:cNvSpPr>
          <p:nvPr>
            <p:ph type="title"/>
          </p:nvPr>
        </p:nvSpPr>
        <p:spPr/>
        <p:txBody>
          <a:bodyPr/>
          <a:lstStyle/>
          <a:p>
            <a:r>
              <a:rPr lang="en-US" altLang="en-US" dirty="0"/>
              <a:t>Defamation - criminal remedies?</a:t>
            </a:r>
            <a:endParaRPr lang="en-CA" dirty="0"/>
          </a:p>
        </p:txBody>
      </p:sp>
      <p:sp>
        <p:nvSpPr>
          <p:cNvPr id="3" name="Content Placeholder 2">
            <a:extLst>
              <a:ext uri="{FF2B5EF4-FFF2-40B4-BE49-F238E27FC236}">
                <a16:creationId xmlns:a16="http://schemas.microsoft.com/office/drawing/2014/main" id="{796F5416-7947-4564-BBE2-21C5178AE98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0CB1263C-546D-4762-84BD-A574B38C5C73}"/>
              </a:ext>
            </a:extLst>
          </p:cNvPr>
          <p:cNvSpPr>
            <a:spLocks noGrp="1"/>
          </p:cNvSpPr>
          <p:nvPr>
            <p:ph type="ftr" sz="quarter" idx="11"/>
          </p:nvPr>
        </p:nvSpPr>
        <p:spPr/>
        <p:txBody>
          <a:bodyPr/>
          <a:lstStyle/>
          <a:p>
            <a:pPr>
              <a:defRPr/>
            </a:pPr>
            <a:r>
              <a:rPr lang="en-US"/>
              <a:t>Class 8</a:t>
            </a:r>
            <a:endParaRPr lang="en-US" dirty="0"/>
          </a:p>
        </p:txBody>
      </p:sp>
      <p:pic>
        <p:nvPicPr>
          <p:cNvPr id="5" name="Content Placeholder 7" descr="Springwood_minimum_security_prison.png">
            <a:extLst>
              <a:ext uri="{FF2B5EF4-FFF2-40B4-BE49-F238E27FC236}">
                <a16:creationId xmlns:a16="http://schemas.microsoft.com/office/drawing/2014/main" id="{1109832B-01AA-41D2-BACB-44E81102A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3238"/>
            <a:ext cx="54006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 / 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844824"/>
            <a:ext cx="8229600" cy="4281339"/>
          </a:xfrm>
        </p:spPr>
        <p:txBody>
          <a:bodyPr/>
          <a:lstStyle/>
          <a:p>
            <a:pPr eaLnBrk="1" hangingPunct="1">
              <a:defRPr/>
            </a:pPr>
            <a:r>
              <a:rPr lang="en-CA" dirty="0"/>
              <a:t>Essay topics </a:t>
            </a:r>
            <a:r>
              <a:rPr lang="en-CA" i="1" dirty="0"/>
              <a:t>slowly</a:t>
            </a:r>
            <a:r>
              <a:rPr lang="en-CA" dirty="0"/>
              <a:t> trickling in…</a:t>
            </a:r>
          </a:p>
          <a:p>
            <a:pPr lvl="1" eaLnBrk="1" hangingPunct="1">
              <a:defRPr/>
            </a:pPr>
            <a:r>
              <a:rPr lang="en-CA" dirty="0"/>
              <a:t>Deadline now Sunday (prof vacation!)</a:t>
            </a:r>
          </a:p>
          <a:p>
            <a:pPr eaLnBrk="1" hangingPunct="1">
              <a:defRPr/>
            </a:pPr>
            <a:r>
              <a:rPr lang="en-CA" sz="2800" i="1" dirty="0"/>
              <a:t>Leading in the era of Cybersecurity: Current threats in Canada &amp; relevant career opportunities</a:t>
            </a:r>
            <a:r>
              <a:rPr lang="en-CA" sz="2800" dirty="0"/>
              <a:t>, Federal government cybersecurity centre rep</a:t>
            </a:r>
          </a:p>
          <a:p>
            <a:pPr lvl="1" eaLnBrk="1" hangingPunct="1">
              <a:defRPr/>
            </a:pPr>
            <a:r>
              <a:rPr lang="en-CA" dirty="0"/>
              <a:t>November 5, 4:45-5:45pm / ARTS W-215 Hall</a:t>
            </a:r>
          </a:p>
          <a:p>
            <a:pPr lvl="1" eaLnBrk="1" hangingPunct="1">
              <a:defRPr/>
            </a:pPr>
            <a:r>
              <a:rPr lang="en-US" b="1" u="sng" dirty="0">
                <a:hlinkClick r:id="rId3"/>
              </a:rPr>
              <a:t>mcgill.ca/cyber</a:t>
            </a:r>
            <a:r>
              <a:rPr lang="en-US" b="1" u="sng" dirty="0"/>
              <a:t> </a:t>
            </a:r>
            <a:endParaRPr lang="en-CA" dirty="0"/>
          </a:p>
          <a:p>
            <a:pPr marL="0" indent="0" eaLnBrk="1" hangingPunct="1">
              <a:buNone/>
              <a:defRPr/>
            </a:pPr>
            <a:endParaRPr lang="en-CA"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53016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1877-16D5-4E14-9C7C-D3CD93EFED1F}"/>
              </a:ext>
            </a:extLst>
          </p:cNvPr>
          <p:cNvSpPr>
            <a:spLocks noGrp="1"/>
          </p:cNvSpPr>
          <p:nvPr>
            <p:ph type="title"/>
          </p:nvPr>
        </p:nvSpPr>
        <p:spPr/>
        <p:txBody>
          <a:bodyPr/>
          <a:lstStyle/>
          <a:p>
            <a:r>
              <a:rPr lang="en-CA" dirty="0"/>
              <a:t>Defamatory Libel</a:t>
            </a:r>
          </a:p>
        </p:txBody>
      </p:sp>
      <p:sp>
        <p:nvSpPr>
          <p:cNvPr id="3" name="Content Placeholder 2">
            <a:extLst>
              <a:ext uri="{FF2B5EF4-FFF2-40B4-BE49-F238E27FC236}">
                <a16:creationId xmlns:a16="http://schemas.microsoft.com/office/drawing/2014/main" id="{CFC6B23A-9F06-430E-8ED3-25083CA456AA}"/>
              </a:ext>
            </a:extLst>
          </p:cNvPr>
          <p:cNvSpPr>
            <a:spLocks noGrp="1"/>
          </p:cNvSpPr>
          <p:nvPr>
            <p:ph idx="1"/>
          </p:nvPr>
        </p:nvSpPr>
        <p:spPr>
          <a:xfrm>
            <a:off x="457200" y="1196752"/>
            <a:ext cx="8229600" cy="4929411"/>
          </a:xfrm>
        </p:spPr>
        <p:txBody>
          <a:bodyPr/>
          <a:lstStyle/>
          <a:p>
            <a:pPr marL="0" indent="0" eaLnBrk="1" fontAlgn="auto" hangingPunct="1">
              <a:spcBef>
                <a:spcPts val="768"/>
              </a:spcBef>
              <a:spcAft>
                <a:spcPts val="0"/>
              </a:spcAft>
              <a:buNone/>
              <a:defRPr/>
            </a:pPr>
            <a:r>
              <a:rPr lang="en-CA" sz="2500" i="1" dirty="0"/>
              <a:t>Criminal Code</a:t>
            </a:r>
            <a:r>
              <a:rPr lang="fr-FR" sz="2500" dirty="0"/>
              <a:t> </a:t>
            </a:r>
          </a:p>
          <a:p>
            <a:pPr eaLnBrk="1" fontAlgn="auto" hangingPunct="1">
              <a:spcAft>
                <a:spcPts val="0"/>
              </a:spcAft>
              <a:buNone/>
              <a:defRPr/>
            </a:pPr>
            <a:r>
              <a:rPr lang="en-CA" sz="2500" dirty="0"/>
              <a:t>298. (1) A defamatory libel is matter published, without lawful justification or excuse, that is likely to injure the reputation of any person by exposing him to hatred, contempt or ridicule, or that is designed to insult the person of or concerning whom it is published.</a:t>
            </a:r>
          </a:p>
          <a:p>
            <a:pPr eaLnBrk="1" fontAlgn="auto" hangingPunct="1">
              <a:spcAft>
                <a:spcPts val="0"/>
              </a:spcAft>
              <a:buNone/>
              <a:defRPr/>
            </a:pPr>
            <a:r>
              <a:rPr lang="en-CA" sz="2500" dirty="0"/>
              <a:t>300. Every one who publishes a defamatory libel that he knows is false is guilty of an indictable offence and liable to imprisonment for a term not exceeding five years.</a:t>
            </a:r>
          </a:p>
          <a:p>
            <a:pPr eaLnBrk="1" fontAlgn="auto" hangingPunct="1">
              <a:spcAft>
                <a:spcPts val="0"/>
              </a:spcAft>
              <a:buNone/>
              <a:defRPr/>
            </a:pPr>
            <a:r>
              <a:rPr lang="en-CA" sz="2500" dirty="0"/>
              <a:t>301. Every one who publishes a defamatory libel is guilty of an indictable offence and liable to imprisonment for a term not exceeding two years</a:t>
            </a:r>
            <a:endParaRPr lang="fr-CA" sz="2500" dirty="0"/>
          </a:p>
          <a:p>
            <a:pPr marL="0" indent="0">
              <a:buNone/>
            </a:pPr>
            <a:endParaRPr lang="en-CA" dirty="0"/>
          </a:p>
        </p:txBody>
      </p:sp>
      <p:sp>
        <p:nvSpPr>
          <p:cNvPr id="4" name="Footer Placeholder 3">
            <a:extLst>
              <a:ext uri="{FF2B5EF4-FFF2-40B4-BE49-F238E27FC236}">
                <a16:creationId xmlns:a16="http://schemas.microsoft.com/office/drawing/2014/main" id="{74F9261E-331C-4680-B297-4825C0FAEF3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44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846-0C17-4894-89F2-9513A4570677}"/>
              </a:ext>
            </a:extLst>
          </p:cNvPr>
          <p:cNvSpPr>
            <a:spLocks noGrp="1"/>
          </p:cNvSpPr>
          <p:nvPr>
            <p:ph type="title"/>
          </p:nvPr>
        </p:nvSpPr>
        <p:spPr/>
        <p:txBody>
          <a:bodyPr/>
          <a:lstStyle/>
          <a:p>
            <a:r>
              <a:rPr lang="en-CA" dirty="0"/>
              <a:t>Criminal Harassment</a:t>
            </a:r>
          </a:p>
        </p:txBody>
      </p:sp>
      <p:sp>
        <p:nvSpPr>
          <p:cNvPr id="3" name="Content Placeholder 2">
            <a:extLst>
              <a:ext uri="{FF2B5EF4-FFF2-40B4-BE49-F238E27FC236}">
                <a16:creationId xmlns:a16="http://schemas.microsoft.com/office/drawing/2014/main" id="{BF6CC815-E9A0-41A1-B100-D991EC5BD6C1}"/>
              </a:ext>
            </a:extLst>
          </p:cNvPr>
          <p:cNvSpPr>
            <a:spLocks noGrp="1"/>
          </p:cNvSpPr>
          <p:nvPr>
            <p:ph idx="1"/>
          </p:nvPr>
        </p:nvSpPr>
        <p:spPr/>
        <p:txBody>
          <a:bodyPr/>
          <a:lstStyle/>
          <a:p>
            <a:pPr marL="347472" indent="-347472" eaLnBrk="1" fontAlgn="auto" hangingPunct="1">
              <a:spcBef>
                <a:spcPts val="768"/>
              </a:spcBef>
              <a:spcAft>
                <a:spcPts val="0"/>
              </a:spcAft>
              <a:defRPr/>
            </a:pPr>
            <a:r>
              <a:rPr lang="en-CA" dirty="0"/>
              <a:t>s. 264 </a:t>
            </a:r>
            <a:r>
              <a:rPr lang="en-CA" i="1" dirty="0"/>
              <a:t>Criminal Code</a:t>
            </a:r>
            <a:r>
              <a:rPr lang="fr-FR" dirty="0"/>
              <a:t> </a:t>
            </a:r>
          </a:p>
          <a:p>
            <a:pPr marL="0" indent="0" eaLnBrk="1" fontAlgn="auto" hangingPunct="1">
              <a:spcBef>
                <a:spcPts val="768"/>
              </a:spcBef>
              <a:spcAft>
                <a:spcPts val="0"/>
              </a:spcAft>
              <a:buNone/>
              <a:defRPr/>
            </a:pPr>
            <a:r>
              <a:rPr lang="en-CA" sz="2200" dirty="0"/>
              <a:t>264 (1) No person shall, without lawful authority and knowing that another person is harassed or recklessly as to whether the other person is harassed, engage in conduct referred to in subsection (2) that causes that other person </a:t>
            </a:r>
            <a:r>
              <a:rPr lang="en-CA" sz="2200" b="1" dirty="0"/>
              <a:t>reasonably</a:t>
            </a:r>
            <a:r>
              <a:rPr lang="en-CA" sz="2200" dirty="0"/>
              <a:t>, in all the circumstances, </a:t>
            </a:r>
            <a:r>
              <a:rPr lang="en-CA" sz="2200" b="1" dirty="0"/>
              <a:t>to fear for their safety </a:t>
            </a:r>
            <a:r>
              <a:rPr lang="en-CA" sz="2200" dirty="0"/>
              <a:t>or the safety of anyone known to them.</a:t>
            </a:r>
          </a:p>
          <a:p>
            <a:pPr marL="0" indent="0" eaLnBrk="1" fontAlgn="auto" hangingPunct="1">
              <a:spcBef>
                <a:spcPts val="768"/>
              </a:spcBef>
              <a:spcAft>
                <a:spcPts val="0"/>
              </a:spcAft>
              <a:buNone/>
              <a:defRPr/>
            </a:pPr>
            <a:endParaRPr lang="en-CA" sz="2200" dirty="0"/>
          </a:p>
          <a:p>
            <a:pPr marL="0" indent="0" eaLnBrk="1" fontAlgn="auto" hangingPunct="1">
              <a:spcBef>
                <a:spcPts val="768"/>
              </a:spcBef>
              <a:spcAft>
                <a:spcPts val="0"/>
              </a:spcAft>
              <a:buNone/>
              <a:defRPr/>
            </a:pPr>
            <a:r>
              <a:rPr lang="en-CA" sz="2200" dirty="0"/>
              <a:t>(2) The conduct mentioned in subsection (1) consists of (…)</a:t>
            </a:r>
          </a:p>
          <a:p>
            <a:pPr marL="0" indent="0" eaLnBrk="1" fontAlgn="auto" hangingPunct="1">
              <a:spcBef>
                <a:spcPts val="768"/>
              </a:spcBef>
              <a:spcAft>
                <a:spcPts val="0"/>
              </a:spcAft>
              <a:buNone/>
              <a:defRPr/>
            </a:pPr>
            <a:r>
              <a:rPr lang="en-CA" sz="2200" dirty="0"/>
              <a:t>(b) repeatedly communicating with, either directly or indirectly, the other person or anyone known to them;</a:t>
            </a:r>
          </a:p>
          <a:p>
            <a:pPr marL="0" indent="0">
              <a:buNone/>
            </a:pPr>
            <a:endParaRPr lang="en-CA" dirty="0"/>
          </a:p>
        </p:txBody>
      </p:sp>
      <p:sp>
        <p:nvSpPr>
          <p:cNvPr id="4" name="Footer Placeholder 3">
            <a:extLst>
              <a:ext uri="{FF2B5EF4-FFF2-40B4-BE49-F238E27FC236}">
                <a16:creationId xmlns:a16="http://schemas.microsoft.com/office/drawing/2014/main" id="{8A6CDA16-39CF-4544-83C8-89496F8F4BE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6832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9D6E-F978-4DAE-80C9-0E238288C03E}"/>
              </a:ext>
            </a:extLst>
          </p:cNvPr>
          <p:cNvSpPr>
            <a:spLocks noGrp="1"/>
          </p:cNvSpPr>
          <p:nvPr>
            <p:ph type="title"/>
          </p:nvPr>
        </p:nvSpPr>
        <p:spPr/>
        <p:txBody>
          <a:bodyPr/>
          <a:lstStyle/>
          <a:p>
            <a:r>
              <a:rPr lang="en-CA" dirty="0"/>
              <a:t>Criminal Harassment on Twitter</a:t>
            </a:r>
            <a:r>
              <a:rPr lang="fr-CA" dirty="0"/>
              <a:t>?</a:t>
            </a:r>
            <a:endParaRPr lang="en-CA" dirty="0"/>
          </a:p>
        </p:txBody>
      </p:sp>
      <p:sp>
        <p:nvSpPr>
          <p:cNvPr id="3" name="Content Placeholder 2">
            <a:extLst>
              <a:ext uri="{FF2B5EF4-FFF2-40B4-BE49-F238E27FC236}">
                <a16:creationId xmlns:a16="http://schemas.microsoft.com/office/drawing/2014/main" id="{70E14940-EF48-4A2B-8C0B-78988B7BC0AC}"/>
              </a:ext>
            </a:extLst>
          </p:cNvPr>
          <p:cNvSpPr>
            <a:spLocks noGrp="1"/>
          </p:cNvSpPr>
          <p:nvPr>
            <p:ph idx="1"/>
          </p:nvPr>
        </p:nvSpPr>
        <p:spPr/>
        <p:txBody>
          <a:bodyPr/>
          <a:lstStyle/>
          <a:p>
            <a:pPr eaLnBrk="1" hangingPunct="1">
              <a:buNone/>
            </a:pPr>
            <a:r>
              <a:rPr lang="en-CA" altLang="en-US" b="1" i="1" dirty="0"/>
              <a:t>Elliott v. R</a:t>
            </a:r>
            <a:r>
              <a:rPr lang="sv-SE" altLang="en-US" dirty="0"/>
              <a:t>, </a:t>
            </a:r>
            <a:r>
              <a:rPr lang="sv-SE" altLang="en-US" sz="2600" dirty="0"/>
              <a:t>2016 ONCJ 35</a:t>
            </a:r>
          </a:p>
          <a:p>
            <a:pPr eaLnBrk="1" hangingPunct="1">
              <a:buNone/>
            </a:pPr>
            <a:r>
              <a:rPr lang="sv-SE" altLang="en-US" dirty="0"/>
              <a:t>”</a:t>
            </a:r>
            <a:r>
              <a:rPr lang="en-CA" altLang="en-US" dirty="0"/>
              <a:t> The element that the fear be reasonable in all of the circumstances has not been established”</a:t>
            </a:r>
          </a:p>
          <a:p>
            <a:pPr eaLnBrk="1" hangingPunct="1">
              <a:buNone/>
            </a:pPr>
            <a:r>
              <a:rPr lang="sv-SE" altLang="en-US" dirty="0"/>
              <a:t>”</a:t>
            </a:r>
            <a:r>
              <a:rPr lang="en-CA" altLang="en-US" dirty="0"/>
              <a:t>I am not satisfied beyond a reasonable doubt that Mr. Elliott’s repeated communications caused Ms. Reilly to fear for her safety”</a:t>
            </a:r>
            <a:endParaRPr lang="fr-CA" altLang="en-US" dirty="0"/>
          </a:p>
          <a:p>
            <a:pPr marL="0" indent="0">
              <a:buNone/>
            </a:pPr>
            <a:endParaRPr lang="en-CA" dirty="0"/>
          </a:p>
        </p:txBody>
      </p:sp>
      <p:sp>
        <p:nvSpPr>
          <p:cNvPr id="4" name="Footer Placeholder 3">
            <a:extLst>
              <a:ext uri="{FF2B5EF4-FFF2-40B4-BE49-F238E27FC236}">
                <a16:creationId xmlns:a16="http://schemas.microsoft.com/office/drawing/2014/main" id="{069F22EF-12B1-479E-91C4-682FC5A9848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71659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C084-BA93-46DC-9A49-D44B3B10212D}"/>
              </a:ext>
            </a:extLst>
          </p:cNvPr>
          <p:cNvSpPr>
            <a:spLocks noGrp="1"/>
          </p:cNvSpPr>
          <p:nvPr>
            <p:ph type="title"/>
          </p:nvPr>
        </p:nvSpPr>
        <p:spPr/>
        <p:txBody>
          <a:bodyPr/>
          <a:lstStyle/>
          <a:p>
            <a:r>
              <a:rPr lang="en-CA" dirty="0"/>
              <a:t>On the other hand</a:t>
            </a:r>
          </a:p>
        </p:txBody>
      </p:sp>
      <p:sp>
        <p:nvSpPr>
          <p:cNvPr id="3" name="Content Placeholder 2">
            <a:extLst>
              <a:ext uri="{FF2B5EF4-FFF2-40B4-BE49-F238E27FC236}">
                <a16:creationId xmlns:a16="http://schemas.microsoft.com/office/drawing/2014/main" id="{60C05D56-1097-4FF9-8A67-9D4A5FB3B8F1}"/>
              </a:ext>
            </a:extLst>
          </p:cNvPr>
          <p:cNvSpPr>
            <a:spLocks noGrp="1"/>
          </p:cNvSpPr>
          <p:nvPr>
            <p:ph idx="1"/>
          </p:nvPr>
        </p:nvSpPr>
        <p:spPr/>
        <p:txBody>
          <a:bodyPr/>
          <a:lstStyle/>
          <a:p>
            <a:pPr marL="0" indent="0">
              <a:buNone/>
            </a:pPr>
            <a:r>
              <a:rPr lang="en-CA" i="1" dirty="0"/>
              <a:t>R. v Gardner</a:t>
            </a:r>
            <a:r>
              <a:rPr lang="en-CA" dirty="0"/>
              <a:t>, 2018 CanLII 72609 (NL PC)</a:t>
            </a:r>
          </a:p>
          <a:p>
            <a:pPr marL="0" indent="0">
              <a:buNone/>
            </a:pPr>
            <a:r>
              <a:rPr lang="en-CA" sz="2400" dirty="0"/>
              <a:t>FB: “You better have my fucking money or I’m going to break your fucking face and then I’ll rape your bitch on top of your unconscious body.  You little weasel fuck. Test me.” (17 messages like this)</a:t>
            </a:r>
          </a:p>
          <a:p>
            <a:pPr marL="0" indent="0">
              <a:buNone/>
            </a:pPr>
            <a:endParaRPr lang="en-CA" sz="2400" dirty="0"/>
          </a:p>
          <a:p>
            <a:pPr marL="0" indent="0">
              <a:buNone/>
            </a:pPr>
            <a:r>
              <a:rPr lang="en-CA" sz="2400" dirty="0"/>
              <a:t>“engage in conduct that caused Terry Murphy reasonably in all circumstances to fear for his safety and the safety of anyone known to him contrary to s. 264”</a:t>
            </a:r>
          </a:p>
          <a:p>
            <a:pPr marL="0" indent="0">
              <a:buNone/>
            </a:pPr>
            <a:endParaRPr lang="en-CA" sz="2400" dirty="0"/>
          </a:p>
          <a:p>
            <a:pPr marL="0" indent="0">
              <a:buNone/>
            </a:pPr>
            <a:r>
              <a:rPr lang="en-CA" sz="2400" dirty="0">
                <a:sym typeface="Wingdings" panose="05000000000000000000" pitchFamily="2" charset="2"/>
              </a:rPr>
              <a:t> 90 days sentence, no contact order </a:t>
            </a:r>
            <a:endParaRPr lang="en-CA" sz="2400" dirty="0"/>
          </a:p>
        </p:txBody>
      </p:sp>
      <p:sp>
        <p:nvSpPr>
          <p:cNvPr id="4" name="Footer Placeholder 3">
            <a:extLst>
              <a:ext uri="{FF2B5EF4-FFF2-40B4-BE49-F238E27FC236}">
                <a16:creationId xmlns:a16="http://schemas.microsoft.com/office/drawing/2014/main" id="{408EFA01-C366-478A-BF8A-C07291341A5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8074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6440-36B7-408E-AF25-E7E857DB3006}"/>
              </a:ext>
            </a:extLst>
          </p:cNvPr>
          <p:cNvSpPr>
            <a:spLocks noGrp="1"/>
          </p:cNvSpPr>
          <p:nvPr>
            <p:ph type="title"/>
          </p:nvPr>
        </p:nvSpPr>
        <p:spPr>
          <a:xfrm>
            <a:off x="758031" y="0"/>
            <a:ext cx="7772400" cy="4725144"/>
          </a:xfrm>
        </p:spPr>
        <p:txBody>
          <a:bodyPr/>
          <a:lstStyle/>
          <a:p>
            <a:r>
              <a:rPr lang="en-CA" dirty="0"/>
              <a:t>EUROPE! RTBF!</a:t>
            </a:r>
          </a:p>
        </p:txBody>
      </p:sp>
      <p:sp>
        <p:nvSpPr>
          <p:cNvPr id="3" name="Footer Placeholder 2">
            <a:extLst>
              <a:ext uri="{FF2B5EF4-FFF2-40B4-BE49-F238E27FC236}">
                <a16:creationId xmlns:a16="http://schemas.microsoft.com/office/drawing/2014/main" id="{D7DBC693-5FEB-4A6F-9B51-89A9D76896A1}"/>
              </a:ext>
            </a:extLst>
          </p:cNvPr>
          <p:cNvSpPr>
            <a:spLocks noGrp="1"/>
          </p:cNvSpPr>
          <p:nvPr>
            <p:ph type="ftr" sz="quarter" idx="11"/>
          </p:nvPr>
        </p:nvSpPr>
        <p:spPr/>
        <p:txBody>
          <a:bodyPr/>
          <a:lstStyle/>
          <a:p>
            <a:pPr>
              <a:defRPr/>
            </a:pPr>
            <a:r>
              <a:rPr lang="en-US"/>
              <a:t>Class 8</a:t>
            </a:r>
            <a:endParaRPr lang="en-US" dirty="0"/>
          </a:p>
        </p:txBody>
      </p:sp>
      <p:pic>
        <p:nvPicPr>
          <p:cNvPr id="1028" name="Picture 4" descr="Image result for europe">
            <a:extLst>
              <a:ext uri="{FF2B5EF4-FFF2-40B4-BE49-F238E27FC236}">
                <a16:creationId xmlns:a16="http://schemas.microsoft.com/office/drawing/2014/main" id="{2AED00A7-9AE7-4B36-B3C4-81DE4ACD0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1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5734-68E5-4B16-A1C0-840D460C81A4}"/>
              </a:ext>
            </a:extLst>
          </p:cNvPr>
          <p:cNvSpPr>
            <a:spLocks noGrp="1"/>
          </p:cNvSpPr>
          <p:nvPr>
            <p:ph type="title"/>
          </p:nvPr>
        </p:nvSpPr>
        <p:spPr>
          <a:xfrm>
            <a:off x="457200" y="274638"/>
            <a:ext cx="8229600" cy="1354162"/>
          </a:xfrm>
        </p:spPr>
        <p:txBody>
          <a:bodyPr/>
          <a:lstStyle/>
          <a:p>
            <a:r>
              <a:rPr lang="en-CA" dirty="0"/>
              <a:t>Charter of Fundamental Rights Of the European Union</a:t>
            </a:r>
          </a:p>
        </p:txBody>
      </p:sp>
      <p:sp>
        <p:nvSpPr>
          <p:cNvPr id="3" name="Content Placeholder 2">
            <a:extLst>
              <a:ext uri="{FF2B5EF4-FFF2-40B4-BE49-F238E27FC236}">
                <a16:creationId xmlns:a16="http://schemas.microsoft.com/office/drawing/2014/main" id="{AF7D0F65-E69E-4C9E-8E53-EE6B79A675A8}"/>
              </a:ext>
            </a:extLst>
          </p:cNvPr>
          <p:cNvSpPr>
            <a:spLocks noGrp="1"/>
          </p:cNvSpPr>
          <p:nvPr>
            <p:ph idx="1"/>
          </p:nvPr>
        </p:nvSpPr>
        <p:spPr>
          <a:xfrm>
            <a:off x="457200" y="1628800"/>
            <a:ext cx="8229600" cy="4727550"/>
          </a:xfrm>
        </p:spPr>
        <p:txBody>
          <a:bodyPr/>
          <a:lstStyle/>
          <a:p>
            <a:pPr marL="0" indent="0">
              <a:buNone/>
            </a:pPr>
            <a:r>
              <a:rPr lang="en-CA" sz="2000" u="sng" dirty="0"/>
              <a:t>Article 7</a:t>
            </a:r>
          </a:p>
          <a:p>
            <a:pPr marL="0" indent="0">
              <a:buNone/>
            </a:pPr>
            <a:r>
              <a:rPr lang="en-CA" sz="2000" dirty="0"/>
              <a:t>Everyone has the right to respect for his or her private and family life, home and communications.</a:t>
            </a:r>
          </a:p>
          <a:p>
            <a:pPr marL="0" indent="0">
              <a:buNone/>
            </a:pPr>
            <a:endParaRPr lang="en-CA" sz="2000" dirty="0"/>
          </a:p>
          <a:p>
            <a:pPr marL="0" indent="0">
              <a:buNone/>
            </a:pPr>
            <a:r>
              <a:rPr lang="en-CA" sz="2000" u="sng" dirty="0"/>
              <a:t>Article 8</a:t>
            </a:r>
          </a:p>
          <a:p>
            <a:pPr marL="0" indent="0">
              <a:buNone/>
            </a:pPr>
            <a:r>
              <a:rPr lang="en-CA" sz="2000" dirty="0"/>
              <a:t>1.   Everyone has the right to the protection of personal data concerning him or her.</a:t>
            </a:r>
          </a:p>
          <a:p>
            <a:pPr marL="0" indent="0">
              <a:buNone/>
            </a:pPr>
            <a:r>
              <a:rPr lang="en-CA" sz="2000"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a:t>
            </a:r>
          </a:p>
          <a:p>
            <a:pPr marL="0" indent="0">
              <a:buNone/>
            </a:pPr>
            <a:r>
              <a:rPr lang="en-CA" sz="2000" dirty="0"/>
              <a:t>3.   Compliance with these rules shall be subject to control by an independent authority.</a:t>
            </a:r>
          </a:p>
        </p:txBody>
      </p:sp>
      <p:sp>
        <p:nvSpPr>
          <p:cNvPr id="4" name="Footer Placeholder 3">
            <a:extLst>
              <a:ext uri="{FF2B5EF4-FFF2-40B4-BE49-F238E27FC236}">
                <a16:creationId xmlns:a16="http://schemas.microsoft.com/office/drawing/2014/main" id="{3C709BE8-8DDF-4E73-90D5-3004718ABFA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14033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486D6-AC20-4F32-8BB6-44D5A336D412}"/>
              </a:ext>
            </a:extLst>
          </p:cNvPr>
          <p:cNvSpPr>
            <a:spLocks noGrp="1"/>
          </p:cNvSpPr>
          <p:nvPr>
            <p:ph type="title"/>
          </p:nvPr>
        </p:nvSpPr>
        <p:spPr/>
        <p:txBody>
          <a:bodyPr/>
          <a:lstStyle/>
          <a:p>
            <a:r>
              <a:rPr lang="en-CA" dirty="0"/>
              <a:t>T.V. Time!</a:t>
            </a:r>
          </a:p>
        </p:txBody>
      </p:sp>
      <p:sp>
        <p:nvSpPr>
          <p:cNvPr id="6" name="Content Placeholder 5">
            <a:extLst>
              <a:ext uri="{FF2B5EF4-FFF2-40B4-BE49-F238E27FC236}">
                <a16:creationId xmlns:a16="http://schemas.microsoft.com/office/drawing/2014/main" id="{E5F38DA9-E904-4FF1-9CD1-39FAD45E45CB}"/>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hlinkClick r:id="rId2"/>
              </a:rPr>
              <a:t>https://www.cbc.ca/news/thenational/right-to-be-forgotten-should-past-wrongs-stay-public-forever-1.4642607</a:t>
            </a:r>
            <a:r>
              <a:rPr lang="en-CA" dirty="0"/>
              <a:t> </a:t>
            </a:r>
          </a:p>
        </p:txBody>
      </p:sp>
      <p:sp>
        <p:nvSpPr>
          <p:cNvPr id="4" name="Footer Placeholder 3">
            <a:extLst>
              <a:ext uri="{FF2B5EF4-FFF2-40B4-BE49-F238E27FC236}">
                <a16:creationId xmlns:a16="http://schemas.microsoft.com/office/drawing/2014/main" id="{9023F501-08EB-4351-8A5E-5DC38C6617A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6468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4E6D-8414-4357-ACBD-C90B5BFAAECA}"/>
              </a:ext>
            </a:extLst>
          </p:cNvPr>
          <p:cNvSpPr>
            <a:spLocks noGrp="1"/>
          </p:cNvSpPr>
          <p:nvPr>
            <p:ph type="title"/>
          </p:nvPr>
        </p:nvSpPr>
        <p:spPr>
          <a:xfrm>
            <a:off x="758031" y="1844824"/>
            <a:ext cx="7772400" cy="2880320"/>
          </a:xfrm>
        </p:spPr>
        <p:txBody>
          <a:bodyPr/>
          <a:lstStyle/>
          <a:p>
            <a:r>
              <a:rPr lang="en-CA" dirty="0"/>
              <a:t>SO WHAT IS THIS RIGHT TO BE FORGOTTEN I KEEP HEARING ABOUT on tv?</a:t>
            </a:r>
          </a:p>
        </p:txBody>
      </p:sp>
      <p:sp>
        <p:nvSpPr>
          <p:cNvPr id="3" name="Footer Placeholder 2">
            <a:extLst>
              <a:ext uri="{FF2B5EF4-FFF2-40B4-BE49-F238E27FC236}">
                <a16:creationId xmlns:a16="http://schemas.microsoft.com/office/drawing/2014/main" id="{19BF0944-15B6-4A5D-8234-87743249E244}"/>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33750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1498178"/>
          </a:xfrm>
        </p:spPr>
        <p:txBody>
          <a:bodyPr/>
          <a:lstStyle/>
          <a:p>
            <a:r>
              <a:rPr lang="en-CA" i="1" dirty="0"/>
              <a:t>Google v. AEPD and Gonzalez</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Pouyan Zabihian presentation</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24151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1498178"/>
          </a:xfrm>
        </p:spPr>
        <p:txBody>
          <a:bodyPr/>
          <a:lstStyle/>
          <a:p>
            <a:r>
              <a:rPr lang="en-CA" i="1" dirty="0"/>
              <a:t>Google v. AEPD and Gonzalez </a:t>
            </a:r>
            <a:r>
              <a:rPr lang="en-CA" dirty="0"/>
              <a:t>takeaway</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r>
              <a:rPr lang="en-CA" sz="2400" dirty="0"/>
              <a:t>(para 81) “… a fair balance should be sought in particular between that interest and the data subject’s fundamental rights under Articles 7 and 8… that balance may however depend, in specific cases, on the nature of the information in question and its sensitivity for the data subject’s private life and on the interest of the public in having that information”</a:t>
            </a:r>
          </a:p>
          <a:p>
            <a:pPr marL="0" indent="0">
              <a:buNone/>
            </a:pPr>
            <a:endParaRPr lang="en-CA" sz="2400" dirty="0"/>
          </a:p>
          <a:p>
            <a:pPr marL="0" indent="0">
              <a:buNone/>
            </a:pPr>
            <a:r>
              <a:rPr lang="en-CA" sz="2400" dirty="0"/>
              <a:t>(para. 87) “inclusion in the list of results… appreciably easier for any internet user … it is liable to constitute a more significant interference with the data subject’s fundamental right to privacy than the publication on the web page”</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65462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B27F-0833-42DE-B26E-8DD73A390F26}"/>
              </a:ext>
            </a:extLst>
          </p:cNvPr>
          <p:cNvSpPr>
            <a:spLocks noGrp="1"/>
          </p:cNvSpPr>
          <p:nvPr>
            <p:ph type="title"/>
          </p:nvPr>
        </p:nvSpPr>
        <p:spPr>
          <a:xfrm>
            <a:off x="457200" y="274638"/>
            <a:ext cx="8229600" cy="691927"/>
          </a:xfrm>
        </p:spPr>
        <p:txBody>
          <a:bodyPr/>
          <a:lstStyle/>
          <a:p>
            <a:r>
              <a:rPr lang="en-CA" dirty="0"/>
              <a:t>In the News</a:t>
            </a:r>
          </a:p>
        </p:txBody>
      </p:sp>
      <p:sp>
        <p:nvSpPr>
          <p:cNvPr id="3" name="Content Placeholder 2">
            <a:extLst>
              <a:ext uri="{FF2B5EF4-FFF2-40B4-BE49-F238E27FC236}">
                <a16:creationId xmlns:a16="http://schemas.microsoft.com/office/drawing/2014/main" id="{92AFF3D1-BEF3-4272-B144-5FDB370E43E8}"/>
              </a:ext>
            </a:extLst>
          </p:cNvPr>
          <p:cNvSpPr>
            <a:spLocks noGrp="1"/>
          </p:cNvSpPr>
          <p:nvPr>
            <p:ph idx="1"/>
          </p:nvPr>
        </p:nvSpPr>
        <p:spPr>
          <a:xfrm>
            <a:off x="457200" y="1268760"/>
            <a:ext cx="8229600" cy="4857404"/>
          </a:xfrm>
        </p:spPr>
        <p:txBody>
          <a:bodyPr/>
          <a:lstStyle/>
          <a:p>
            <a:r>
              <a:rPr lang="en-CA" dirty="0"/>
              <a:t>Facebook! Facebook! Facebook!</a:t>
            </a:r>
          </a:p>
          <a:p>
            <a:pPr lvl="1"/>
            <a:r>
              <a:rPr lang="en-CA" dirty="0"/>
              <a:t>News tab – Breitbart news!</a:t>
            </a:r>
          </a:p>
          <a:p>
            <a:pPr lvl="1"/>
            <a:r>
              <a:rPr lang="en-CA" dirty="0"/>
              <a:t>Open letter from 250+ employees:</a:t>
            </a:r>
          </a:p>
          <a:p>
            <a:pPr marL="457200" lvl="1" indent="0">
              <a:buNone/>
            </a:pPr>
            <a:r>
              <a:rPr lang="en-CA" dirty="0"/>
              <a:t>“This is our company. We want to raise our concerns before it's too late. Free speech and paid speech are not the same thing. Misinformation affects us all. Our current policies on fact checking people in political office, or those running for office, are a threat to what FB stands for. We strongly object to this policy as it stands.”</a:t>
            </a:r>
          </a:p>
        </p:txBody>
      </p:sp>
      <p:sp>
        <p:nvSpPr>
          <p:cNvPr id="4" name="Footer Placeholder 3">
            <a:extLst>
              <a:ext uri="{FF2B5EF4-FFF2-40B4-BE49-F238E27FC236}">
                <a16:creationId xmlns:a16="http://schemas.microsoft.com/office/drawing/2014/main" id="{FFA7250E-0A7C-4433-864C-2B2EF385C42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02420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1498178"/>
          </a:xfrm>
        </p:spPr>
        <p:txBody>
          <a:bodyPr/>
          <a:lstStyle/>
          <a:p>
            <a:r>
              <a:rPr lang="en-CA" i="1" dirty="0"/>
              <a:t>Google v. AEPD and Gonzalez </a:t>
            </a:r>
            <a:r>
              <a:rPr lang="en-CA" dirty="0"/>
              <a:t>takeaway</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r>
              <a:rPr lang="en-CA" sz="2400" dirty="0"/>
              <a:t>(paras. 97 and 99)</a:t>
            </a:r>
          </a:p>
          <a:p>
            <a:pPr marL="0" indent="0">
              <a:buNone/>
            </a:pPr>
            <a:endParaRPr lang="en-CA" sz="2400" dirty="0"/>
          </a:p>
          <a:p>
            <a:pPr marL="0" indent="0" algn="r">
              <a:buNone/>
            </a:pPr>
            <a:r>
              <a:rPr lang="en-CA" sz="2400" dirty="0"/>
              <a:t>Google’s economic interest</a:t>
            </a:r>
          </a:p>
          <a:p>
            <a:pPr marL="0" indent="0" algn="r">
              <a:buNone/>
            </a:pPr>
            <a:r>
              <a:rPr lang="en-CA" sz="2400" dirty="0"/>
              <a:t>Interest of general public in finding info</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
        <p:nvSpPr>
          <p:cNvPr id="5" name="Isosceles Triangle 4">
            <a:extLst>
              <a:ext uri="{FF2B5EF4-FFF2-40B4-BE49-F238E27FC236}">
                <a16:creationId xmlns:a16="http://schemas.microsoft.com/office/drawing/2014/main" id="{CAB0BAFB-06B9-4792-9968-8BC5B867F2F6}"/>
              </a:ext>
            </a:extLst>
          </p:cNvPr>
          <p:cNvSpPr/>
          <p:nvPr/>
        </p:nvSpPr>
        <p:spPr>
          <a:xfrm>
            <a:off x="3707829" y="4336096"/>
            <a:ext cx="1728341" cy="149817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5A82D519-9423-48AD-8BCE-BEAD564A0948}"/>
              </a:ext>
            </a:extLst>
          </p:cNvPr>
          <p:cNvCxnSpPr/>
          <p:nvPr/>
        </p:nvCxnSpPr>
        <p:spPr>
          <a:xfrm flipV="1">
            <a:off x="1907704" y="3429000"/>
            <a:ext cx="5544616" cy="158417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2446AE-DD41-4DAA-9ADD-4F5B55E60E7D}"/>
              </a:ext>
            </a:extLst>
          </p:cNvPr>
          <p:cNvSpPr txBox="1"/>
          <p:nvPr/>
        </p:nvSpPr>
        <p:spPr>
          <a:xfrm>
            <a:off x="1151619" y="4249648"/>
            <a:ext cx="1080120" cy="1200329"/>
          </a:xfrm>
          <a:prstGeom prst="rect">
            <a:avLst/>
          </a:prstGeom>
          <a:noFill/>
        </p:spPr>
        <p:txBody>
          <a:bodyPr wrap="square" rtlCol="0">
            <a:spAutoFit/>
          </a:bodyPr>
          <a:lstStyle/>
          <a:p>
            <a:r>
              <a:rPr lang="en-CA" dirty="0">
                <a:solidFill>
                  <a:schemeClr val="bg1"/>
                </a:solidFill>
              </a:rPr>
              <a:t>Rt. to privacy and PD </a:t>
            </a:r>
          </a:p>
          <a:p>
            <a:r>
              <a:rPr lang="en-CA" dirty="0">
                <a:solidFill>
                  <a:schemeClr val="bg1"/>
                </a:solidFill>
              </a:rPr>
              <a:t>(7+8)</a:t>
            </a:r>
          </a:p>
        </p:txBody>
      </p:sp>
    </p:spTree>
    <p:extLst>
      <p:ext uri="{BB962C8B-B14F-4D97-AF65-F5344CB8AC3E}">
        <p14:creationId xmlns:p14="http://schemas.microsoft.com/office/powerpoint/2010/main" val="12692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1498178"/>
          </a:xfrm>
        </p:spPr>
        <p:txBody>
          <a:bodyPr/>
          <a:lstStyle/>
          <a:p>
            <a:r>
              <a:rPr lang="en-CA" i="1" dirty="0"/>
              <a:t>Google v. AEPD and Gonzalez </a:t>
            </a:r>
            <a:r>
              <a:rPr lang="en-CA" dirty="0"/>
              <a:t>takeaway</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endParaRPr lang="en-CA" sz="2400" dirty="0"/>
          </a:p>
          <a:p>
            <a:pPr marL="0" indent="0">
              <a:buNone/>
            </a:pPr>
            <a:r>
              <a:rPr lang="en-CA" sz="2400" dirty="0"/>
              <a:t>(para. 88) “the first paragraph of Article 14 of Directive 95/46 are to be interpreted as meaning that, …</a:t>
            </a:r>
            <a:r>
              <a:rPr lang="en-CA" sz="2400" b="1" dirty="0"/>
              <a:t>the operator of a search engine is obliged to remove from the list of results displayed following a search made on the basis of a person’s name links to web pages</a:t>
            </a:r>
            <a:r>
              <a:rPr lang="en-CA" sz="2400" dirty="0"/>
              <a:t>, published by third parties and containing information relating to that person, also in a case where that name or information is not erased beforehand or simultaneously from those web pages, and even, as the case may be, when its publication in itself on those pages is lawful”</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44460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1498178"/>
          </a:xfrm>
        </p:spPr>
        <p:txBody>
          <a:bodyPr/>
          <a:lstStyle/>
          <a:p>
            <a:r>
              <a:rPr lang="en-CA" i="1" dirty="0"/>
              <a:t>Google v. AEPD and Gonzalez </a:t>
            </a:r>
            <a:r>
              <a:rPr lang="en-CA" dirty="0"/>
              <a:t>takeaway</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endParaRPr lang="en-CA" sz="2400" dirty="0"/>
          </a:p>
          <a:p>
            <a:pPr marL="0" indent="0">
              <a:buNone/>
            </a:pPr>
            <a:r>
              <a:rPr lang="en-CA" sz="2400" dirty="0"/>
              <a:t>(para. 92) “such incompatibility may result not only from the fact that such data are inaccurate but, in particular, also from the fact that they are </a:t>
            </a:r>
            <a:r>
              <a:rPr lang="en-CA" sz="2400" b="1" dirty="0"/>
              <a:t>inadequate, irrelevant </a:t>
            </a:r>
            <a:r>
              <a:rPr lang="en-CA" sz="2400" dirty="0"/>
              <a:t>or excessive in relation to the purposes of the processing, that they are not kept up to date, or </a:t>
            </a:r>
            <a:r>
              <a:rPr lang="en-CA" sz="2400" b="1" dirty="0"/>
              <a:t>that they are kept for longer than is necessary </a:t>
            </a:r>
            <a:r>
              <a:rPr lang="en-CA" sz="2400" dirty="0"/>
              <a:t>unless they are required to be kept for historical, statistical or scientific purposes”</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06018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0"/>
            <a:ext cx="8229600" cy="1124744"/>
          </a:xfrm>
        </p:spPr>
        <p:txBody>
          <a:bodyPr/>
          <a:lstStyle/>
          <a:p>
            <a:r>
              <a:rPr lang="en-CA" i="1" dirty="0"/>
              <a:t>Google v. Gonzalez </a:t>
            </a:r>
            <a:r>
              <a:rPr lang="en-CA" dirty="0"/>
              <a:t>summary</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a:xfrm>
            <a:off x="0" y="980728"/>
            <a:ext cx="8686800" cy="5145435"/>
          </a:xfrm>
        </p:spPr>
        <p:txBody>
          <a:bodyPr/>
          <a:lstStyle/>
          <a:p>
            <a:r>
              <a:rPr lang="en-CA" sz="1600" dirty="0"/>
              <a:t>The RTBF is the right to obtain, from a search engine, the erasure from the list of results displayed following a search made on the basis of a person’s name, of links to web pages published by third parties, and containing certain information relating to that person (i.e. delisting or deindexing);</a:t>
            </a:r>
          </a:p>
          <a:p>
            <a:r>
              <a:rPr lang="en-CA" sz="1600" dirty="0"/>
              <a:t>The right would apply when the information appears, in light of all the circumstances, to be inadequate, irrelevant or no longer relevant, or excessive in relation to the purposes of the processing at issue carried out by the search engine operator, even when the information in question is true and its publication is lawful;</a:t>
            </a:r>
          </a:p>
          <a:p>
            <a:r>
              <a:rPr lang="en-CA" sz="1600" dirty="0"/>
              <a:t>The claimant does not have to show that the information causes prejudice;</a:t>
            </a:r>
          </a:p>
          <a:p>
            <a:r>
              <a:rPr lang="en-CA" sz="1600" dirty="0"/>
              <a:t>When personal information appears to be “inadequate, irrelevant, or no longer relevant, or excessive in relation to the purposes of the processing at issue,” there is a rebuttable presumption to the effect that the RTBF overrides the interests of the search engines and of the general public;</a:t>
            </a:r>
          </a:p>
          <a:p>
            <a:r>
              <a:rPr lang="en-CA" sz="1600" dirty="0"/>
              <a:t>The aforementioned presumption may be rebutted, in specific cases, depending on the nature of the information in question and its sensitivity to the individual’s private life and the interest of the public in having that information. As such, the role played by the claimant in public life can be taken into account;</a:t>
            </a:r>
          </a:p>
          <a:p>
            <a:r>
              <a:rPr lang="en-CA" sz="1600" dirty="0"/>
              <a:t>Search engine operators need to apply the above rules on a case-by-case basis;</a:t>
            </a:r>
          </a:p>
          <a:p>
            <a:r>
              <a:rPr lang="en-CA" sz="1600" dirty="0"/>
              <a:t>If the request is denied, the claimant can apply to privacy authorities or to the courts to reverse the decision. On the other hand, third parties cannot challenge the decision when the request is granted.</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252024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4E6D-8414-4357-ACBD-C90B5BFAAECA}"/>
              </a:ext>
            </a:extLst>
          </p:cNvPr>
          <p:cNvSpPr>
            <a:spLocks noGrp="1"/>
          </p:cNvSpPr>
          <p:nvPr>
            <p:ph type="title"/>
          </p:nvPr>
        </p:nvSpPr>
        <p:spPr>
          <a:xfrm>
            <a:off x="758031" y="1844824"/>
            <a:ext cx="7772400" cy="2880320"/>
          </a:xfrm>
        </p:spPr>
        <p:txBody>
          <a:bodyPr/>
          <a:lstStyle/>
          <a:p>
            <a:r>
              <a:rPr lang="en-CA" dirty="0"/>
              <a:t>Directive 95/46/EC </a:t>
            </a:r>
            <a:br>
              <a:rPr lang="en-CA" dirty="0"/>
            </a:br>
            <a:br>
              <a:rPr lang="en-CA" dirty="0"/>
            </a:br>
            <a:br>
              <a:rPr lang="en-CA" dirty="0"/>
            </a:br>
            <a:r>
              <a:rPr lang="en-CA" dirty="0"/>
              <a:t>GDPR</a:t>
            </a:r>
          </a:p>
        </p:txBody>
      </p:sp>
      <p:sp>
        <p:nvSpPr>
          <p:cNvPr id="3" name="Footer Placeholder 2">
            <a:extLst>
              <a:ext uri="{FF2B5EF4-FFF2-40B4-BE49-F238E27FC236}">
                <a16:creationId xmlns:a16="http://schemas.microsoft.com/office/drawing/2014/main" id="{19BF0944-15B6-4A5D-8234-87743249E244}"/>
              </a:ext>
            </a:extLst>
          </p:cNvPr>
          <p:cNvSpPr>
            <a:spLocks noGrp="1"/>
          </p:cNvSpPr>
          <p:nvPr>
            <p:ph type="ftr" sz="quarter" idx="11"/>
          </p:nvPr>
        </p:nvSpPr>
        <p:spPr/>
        <p:txBody>
          <a:bodyPr/>
          <a:lstStyle/>
          <a:p>
            <a:pPr>
              <a:defRPr/>
            </a:pPr>
            <a:r>
              <a:rPr lang="en-US"/>
              <a:t>Class 8</a:t>
            </a:r>
            <a:endParaRPr lang="en-US" dirty="0"/>
          </a:p>
        </p:txBody>
      </p:sp>
      <p:sp>
        <p:nvSpPr>
          <p:cNvPr id="4" name="Arrow: Down 3">
            <a:extLst>
              <a:ext uri="{FF2B5EF4-FFF2-40B4-BE49-F238E27FC236}">
                <a16:creationId xmlns:a16="http://schemas.microsoft.com/office/drawing/2014/main" id="{50B1BD7A-DDF3-41CE-A2C6-7C402EFFB66F}"/>
              </a:ext>
            </a:extLst>
          </p:cNvPr>
          <p:cNvSpPr/>
          <p:nvPr/>
        </p:nvSpPr>
        <p:spPr>
          <a:xfrm>
            <a:off x="4283968" y="2780928"/>
            <a:ext cx="864096" cy="12961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4831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0" y="274638"/>
            <a:ext cx="9144000" cy="1143000"/>
          </a:xfrm>
        </p:spPr>
        <p:txBody>
          <a:bodyPr/>
          <a:lstStyle/>
          <a:p>
            <a:r>
              <a:rPr lang="en-CA" dirty="0"/>
              <a:t>European Privacy Law and the GDPR</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err="1"/>
              <a:t>Moataz</a:t>
            </a:r>
            <a:r>
              <a:rPr lang="en-CA" b="1" dirty="0"/>
              <a:t> </a:t>
            </a:r>
            <a:r>
              <a:rPr lang="en-CA" b="1" dirty="0" err="1"/>
              <a:t>Istaiti</a:t>
            </a:r>
            <a:r>
              <a:rPr lang="en-CA" b="1" dirty="0"/>
              <a:t> presentation</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45286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2421-8107-46D9-84FE-9B238B43C780}"/>
              </a:ext>
            </a:extLst>
          </p:cNvPr>
          <p:cNvSpPr>
            <a:spLocks noGrp="1"/>
          </p:cNvSpPr>
          <p:nvPr>
            <p:ph type="title"/>
          </p:nvPr>
        </p:nvSpPr>
        <p:spPr/>
        <p:txBody>
          <a:bodyPr/>
          <a:lstStyle/>
          <a:p>
            <a:r>
              <a:rPr lang="en-CA" dirty="0"/>
              <a:t>GDPR in 3 bullet points</a:t>
            </a:r>
          </a:p>
        </p:txBody>
      </p:sp>
      <p:sp>
        <p:nvSpPr>
          <p:cNvPr id="3" name="Content Placeholder 2">
            <a:extLst>
              <a:ext uri="{FF2B5EF4-FFF2-40B4-BE49-F238E27FC236}">
                <a16:creationId xmlns:a16="http://schemas.microsoft.com/office/drawing/2014/main" id="{F8AE0F38-59F9-48BB-9C7D-27BAB893C71F}"/>
              </a:ext>
            </a:extLst>
          </p:cNvPr>
          <p:cNvSpPr>
            <a:spLocks noGrp="1"/>
          </p:cNvSpPr>
          <p:nvPr>
            <p:ph idx="1"/>
          </p:nvPr>
        </p:nvSpPr>
        <p:spPr/>
        <p:txBody>
          <a:bodyPr/>
          <a:lstStyle/>
          <a:p>
            <a:r>
              <a:rPr lang="en-CA" dirty="0"/>
              <a:t>Extra-territorial application (art. 3(2))</a:t>
            </a:r>
          </a:p>
          <a:p>
            <a:r>
              <a:rPr lang="en-CA" dirty="0"/>
              <a:t>Long list of user (“data subject”) rights (chapter 3), including RTBF (art. 17)</a:t>
            </a:r>
          </a:p>
          <a:p>
            <a:r>
              <a:rPr lang="en-CA" dirty="0"/>
              <a:t>“…subject to administrative fines up to 20 000 000 EUR, or in the case of an undertaking, up to 4 % of the total worldwide annual turnover of the preceding financial year, whichever is higher” (Art. 83)</a:t>
            </a:r>
          </a:p>
        </p:txBody>
      </p:sp>
      <p:sp>
        <p:nvSpPr>
          <p:cNvPr id="4" name="Footer Placeholder 3">
            <a:extLst>
              <a:ext uri="{FF2B5EF4-FFF2-40B4-BE49-F238E27FC236}">
                <a16:creationId xmlns:a16="http://schemas.microsoft.com/office/drawing/2014/main" id="{EA6C9EA8-6F6A-4249-A623-DD7DC59F3024}"/>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6380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FAA2A-926A-46D5-B3EB-9B4819A34310}"/>
              </a:ext>
            </a:extLst>
          </p:cNvPr>
          <p:cNvSpPr>
            <a:spLocks noGrp="1"/>
          </p:cNvSpPr>
          <p:nvPr>
            <p:ph type="title"/>
          </p:nvPr>
        </p:nvSpPr>
        <p:spPr/>
        <p:txBody>
          <a:bodyPr/>
          <a:lstStyle/>
          <a:p>
            <a:r>
              <a:rPr lang="en-CA" dirty="0"/>
              <a:t>PIPEDA v. GDPR – Key difference?</a:t>
            </a:r>
          </a:p>
        </p:txBody>
      </p:sp>
      <p:sp>
        <p:nvSpPr>
          <p:cNvPr id="6" name="Text Placeholder 5">
            <a:extLst>
              <a:ext uri="{FF2B5EF4-FFF2-40B4-BE49-F238E27FC236}">
                <a16:creationId xmlns:a16="http://schemas.microsoft.com/office/drawing/2014/main" id="{B81FF178-6BBB-40BB-B49C-D0B0502FC19D}"/>
              </a:ext>
            </a:extLst>
          </p:cNvPr>
          <p:cNvSpPr>
            <a:spLocks noGrp="1"/>
          </p:cNvSpPr>
          <p:nvPr>
            <p:ph type="body" idx="1"/>
          </p:nvPr>
        </p:nvSpPr>
        <p:spPr/>
        <p:txBody>
          <a:bodyPr/>
          <a:lstStyle/>
          <a:p>
            <a:r>
              <a:rPr lang="en-CA" dirty="0"/>
              <a:t>GDPR – Lawful processing</a:t>
            </a:r>
          </a:p>
        </p:txBody>
      </p:sp>
      <p:sp>
        <p:nvSpPr>
          <p:cNvPr id="7" name="Content Placeholder 6">
            <a:extLst>
              <a:ext uri="{FF2B5EF4-FFF2-40B4-BE49-F238E27FC236}">
                <a16:creationId xmlns:a16="http://schemas.microsoft.com/office/drawing/2014/main" id="{FEAB97F3-CF86-48D4-BD4F-41B76DA886B8}"/>
              </a:ext>
            </a:extLst>
          </p:cNvPr>
          <p:cNvSpPr>
            <a:spLocks noGrp="1"/>
          </p:cNvSpPr>
          <p:nvPr>
            <p:ph sz="half" idx="2"/>
          </p:nvPr>
        </p:nvSpPr>
        <p:spPr/>
        <p:txBody>
          <a:bodyPr/>
          <a:lstStyle/>
          <a:p>
            <a:pPr>
              <a:buFont typeface="+mj-lt"/>
              <a:buAutoNum type="arabicPeriod"/>
            </a:pPr>
            <a:r>
              <a:rPr lang="en-CA" sz="1800" dirty="0"/>
              <a:t>Consent</a:t>
            </a:r>
          </a:p>
          <a:p>
            <a:pPr>
              <a:buFont typeface="+mj-lt"/>
              <a:buAutoNum type="arabicPeriod"/>
            </a:pPr>
            <a:r>
              <a:rPr lang="en-CA" sz="1800" dirty="0"/>
              <a:t>Necessary for the performance of a contract</a:t>
            </a:r>
          </a:p>
          <a:p>
            <a:pPr>
              <a:buFont typeface="+mj-lt"/>
              <a:buAutoNum type="arabicPeriod"/>
            </a:pPr>
            <a:r>
              <a:rPr lang="en-CA" sz="1800" dirty="0"/>
              <a:t>Necessary for compliance with a legal obligation</a:t>
            </a:r>
          </a:p>
          <a:p>
            <a:pPr>
              <a:buFont typeface="+mj-lt"/>
              <a:buAutoNum type="arabicPeriod"/>
            </a:pPr>
            <a:r>
              <a:rPr lang="en-CA" sz="1800" dirty="0"/>
              <a:t>Necessary in order to protect the vital interests of the data subject</a:t>
            </a:r>
          </a:p>
          <a:p>
            <a:pPr>
              <a:buFont typeface="+mj-lt"/>
              <a:buAutoNum type="arabicPeriod"/>
            </a:pPr>
            <a:r>
              <a:rPr lang="en-CA" sz="1800" dirty="0"/>
              <a:t>Necessary for the performance of a task carried out in the public interest</a:t>
            </a:r>
          </a:p>
          <a:p>
            <a:pPr>
              <a:buFont typeface="+mj-lt"/>
              <a:buAutoNum type="arabicPeriod"/>
            </a:pPr>
            <a:r>
              <a:rPr lang="en-CA" sz="1800" dirty="0"/>
              <a:t>Necessary for the purposes of the legitimate interests pursued by the controller or by a third party</a:t>
            </a:r>
          </a:p>
        </p:txBody>
      </p:sp>
      <p:sp>
        <p:nvSpPr>
          <p:cNvPr id="8" name="Text Placeholder 7">
            <a:extLst>
              <a:ext uri="{FF2B5EF4-FFF2-40B4-BE49-F238E27FC236}">
                <a16:creationId xmlns:a16="http://schemas.microsoft.com/office/drawing/2014/main" id="{4FB3A4D8-52B6-44DD-BCAE-7BB127EDB651}"/>
              </a:ext>
            </a:extLst>
          </p:cNvPr>
          <p:cNvSpPr>
            <a:spLocks noGrp="1"/>
          </p:cNvSpPr>
          <p:nvPr>
            <p:ph type="body" sz="quarter" idx="3"/>
          </p:nvPr>
        </p:nvSpPr>
        <p:spPr/>
        <p:txBody>
          <a:bodyPr/>
          <a:lstStyle/>
          <a:p>
            <a:r>
              <a:rPr lang="en-CA" dirty="0"/>
              <a:t>PIPEDA – “Lawful processing”</a:t>
            </a:r>
          </a:p>
        </p:txBody>
      </p:sp>
      <p:sp>
        <p:nvSpPr>
          <p:cNvPr id="9" name="Content Placeholder 8">
            <a:extLst>
              <a:ext uri="{FF2B5EF4-FFF2-40B4-BE49-F238E27FC236}">
                <a16:creationId xmlns:a16="http://schemas.microsoft.com/office/drawing/2014/main" id="{02BAF2DF-B4B2-4355-97E9-63868917F38F}"/>
              </a:ext>
            </a:extLst>
          </p:cNvPr>
          <p:cNvSpPr>
            <a:spLocks noGrp="1"/>
          </p:cNvSpPr>
          <p:nvPr>
            <p:ph sz="quarter" idx="4"/>
          </p:nvPr>
        </p:nvSpPr>
        <p:spPr/>
        <p:txBody>
          <a:bodyPr/>
          <a:lstStyle/>
          <a:p>
            <a:pPr marL="457200" indent="-457200">
              <a:buFont typeface="+mj-lt"/>
              <a:buAutoNum type="arabicPeriod"/>
            </a:pPr>
            <a:r>
              <a:rPr lang="en-CA" dirty="0"/>
              <a:t>Consent</a:t>
            </a:r>
          </a:p>
        </p:txBody>
      </p:sp>
      <p:sp>
        <p:nvSpPr>
          <p:cNvPr id="4" name="Footer Placeholder 3">
            <a:extLst>
              <a:ext uri="{FF2B5EF4-FFF2-40B4-BE49-F238E27FC236}">
                <a16:creationId xmlns:a16="http://schemas.microsoft.com/office/drawing/2014/main" id="{58660AB8-34FB-476D-951A-DF3EFEF73C5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646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EAD0-ABFA-4F40-BCC5-D4213C0B24CF}"/>
              </a:ext>
            </a:extLst>
          </p:cNvPr>
          <p:cNvSpPr>
            <a:spLocks noGrp="1"/>
          </p:cNvSpPr>
          <p:nvPr>
            <p:ph type="title"/>
          </p:nvPr>
        </p:nvSpPr>
        <p:spPr/>
        <p:txBody>
          <a:bodyPr/>
          <a:lstStyle/>
          <a:p>
            <a:r>
              <a:rPr lang="en-CA" dirty="0"/>
              <a:t>Other EU Privacy laws</a:t>
            </a:r>
          </a:p>
        </p:txBody>
      </p:sp>
      <p:pic>
        <p:nvPicPr>
          <p:cNvPr id="1026" name="Picture 2" descr="Image result for cookie pop up">
            <a:extLst>
              <a:ext uri="{FF2B5EF4-FFF2-40B4-BE49-F238E27FC236}">
                <a16:creationId xmlns:a16="http://schemas.microsoft.com/office/drawing/2014/main" id="{CDCDAFDE-4B84-4D54-A22A-316A0A0CE39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7504" y="2245816"/>
            <a:ext cx="4477174" cy="26233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CDC2851-B32D-4BA6-88DD-8C0A4FF83D2F}"/>
              </a:ext>
            </a:extLst>
          </p:cNvPr>
          <p:cNvSpPr>
            <a:spLocks noGrp="1"/>
          </p:cNvSpPr>
          <p:nvPr>
            <p:ph sz="half" idx="2"/>
          </p:nvPr>
        </p:nvSpPr>
        <p:spPr/>
        <p:txBody>
          <a:bodyPr/>
          <a:lstStyle/>
          <a:p>
            <a:r>
              <a:rPr lang="en-CA" dirty="0"/>
              <a:t>“EU Cookie Directive” 2009</a:t>
            </a:r>
          </a:p>
          <a:p>
            <a:r>
              <a:rPr lang="en-CA" dirty="0"/>
              <a:t>Amendment to 2002 </a:t>
            </a:r>
            <a:r>
              <a:rPr lang="en-CA" b="1" i="1" dirty="0"/>
              <a:t>E-privacy Directive</a:t>
            </a:r>
          </a:p>
          <a:p>
            <a:r>
              <a:rPr lang="en-CA" dirty="0"/>
              <a:t>Need consent to have cookies installed</a:t>
            </a:r>
          </a:p>
          <a:p>
            <a:r>
              <a:rPr lang="en-CA" dirty="0"/>
              <a:t>Probably dead, new regs coming…</a:t>
            </a:r>
          </a:p>
        </p:txBody>
      </p:sp>
      <p:sp>
        <p:nvSpPr>
          <p:cNvPr id="4" name="Footer Placeholder 3">
            <a:extLst>
              <a:ext uri="{FF2B5EF4-FFF2-40B4-BE49-F238E27FC236}">
                <a16:creationId xmlns:a16="http://schemas.microsoft.com/office/drawing/2014/main" id="{A44C20DB-A238-40E5-9071-03395FB97E0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09296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3E7C-9DF7-4BF8-A337-15F0A1856DAB}"/>
              </a:ext>
            </a:extLst>
          </p:cNvPr>
          <p:cNvSpPr>
            <a:spLocks noGrp="1"/>
          </p:cNvSpPr>
          <p:nvPr>
            <p:ph type="title"/>
          </p:nvPr>
        </p:nvSpPr>
        <p:spPr/>
        <p:txBody>
          <a:bodyPr/>
          <a:lstStyle/>
          <a:p>
            <a:r>
              <a:rPr lang="en-CA" dirty="0"/>
              <a:t>New EU </a:t>
            </a:r>
            <a:r>
              <a:rPr lang="en-CA" dirty="0" err="1"/>
              <a:t>ePrivacy</a:t>
            </a:r>
            <a:r>
              <a:rPr lang="en-CA" dirty="0"/>
              <a:t> Regulation</a:t>
            </a:r>
          </a:p>
        </p:txBody>
      </p:sp>
      <p:sp>
        <p:nvSpPr>
          <p:cNvPr id="3" name="Content Placeholder 2">
            <a:extLst>
              <a:ext uri="{FF2B5EF4-FFF2-40B4-BE49-F238E27FC236}">
                <a16:creationId xmlns:a16="http://schemas.microsoft.com/office/drawing/2014/main" id="{37EE3B50-CF53-4DA2-A9A4-A0EBFA2F9B26}"/>
              </a:ext>
            </a:extLst>
          </p:cNvPr>
          <p:cNvSpPr>
            <a:spLocks noGrp="1"/>
          </p:cNvSpPr>
          <p:nvPr>
            <p:ph idx="1"/>
          </p:nvPr>
        </p:nvSpPr>
        <p:spPr/>
        <p:txBody>
          <a:bodyPr/>
          <a:lstStyle/>
          <a:p>
            <a:pPr marL="0" indent="0">
              <a:buNone/>
            </a:pPr>
            <a:r>
              <a:rPr lang="en-CA" sz="2400" i="1" dirty="0"/>
              <a:t>Proposal for a REGULATION OF THE EUROPEAN PARLIAMENT AND OF THE COUNCIL concerning the respect for private life and the protection of personal data in electronic communications and repealing Directive 2002/58/EC (Regulation on Privacy and Electronic Communications) 2017</a:t>
            </a:r>
          </a:p>
          <a:p>
            <a:pPr marL="0" indent="0">
              <a:buNone/>
            </a:pPr>
            <a:r>
              <a:rPr lang="en-CA" sz="2400" dirty="0"/>
              <a:t>1.2 This proposal is </a:t>
            </a:r>
            <a:r>
              <a:rPr lang="en-CA" sz="2400" i="1" dirty="0" err="1"/>
              <a:t>lex</a:t>
            </a:r>
            <a:r>
              <a:rPr lang="en-CA" sz="2400" i="1" dirty="0"/>
              <a:t> </a:t>
            </a:r>
            <a:r>
              <a:rPr lang="en-CA" sz="2400" i="1" dirty="0" err="1"/>
              <a:t>specialis</a:t>
            </a:r>
            <a:r>
              <a:rPr lang="en-CA" sz="2400" i="1" dirty="0"/>
              <a:t> </a:t>
            </a:r>
            <a:r>
              <a:rPr lang="en-CA" sz="2400" dirty="0"/>
              <a:t>to the GDPR and will particularise and complement it as regards electronic communications data that qualify as personal data. All matters concerning the processing of personal data not specifically addressed by the proposal are covered by the GDPR. The alignment with the GDPR resulted in the repeal of some provisions, such as the security obligations of Article 4 of the </a:t>
            </a:r>
            <a:r>
              <a:rPr lang="en-CA" sz="2400" dirty="0" err="1"/>
              <a:t>ePrivacy</a:t>
            </a:r>
            <a:r>
              <a:rPr lang="en-CA" sz="2400" dirty="0"/>
              <a:t> Directive.”</a:t>
            </a:r>
          </a:p>
        </p:txBody>
      </p:sp>
      <p:sp>
        <p:nvSpPr>
          <p:cNvPr id="4" name="Footer Placeholder 3">
            <a:extLst>
              <a:ext uri="{FF2B5EF4-FFF2-40B4-BE49-F238E27FC236}">
                <a16:creationId xmlns:a16="http://schemas.microsoft.com/office/drawing/2014/main" id="{D50A8860-503A-41CA-8604-ECA953EECD67}"/>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0200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66A2-018D-4201-B0A8-8F6258FD49B2}"/>
              </a:ext>
            </a:extLst>
          </p:cNvPr>
          <p:cNvSpPr>
            <a:spLocks noGrp="1"/>
          </p:cNvSpPr>
          <p:nvPr>
            <p:ph type="title"/>
          </p:nvPr>
        </p:nvSpPr>
        <p:spPr/>
        <p:txBody>
          <a:bodyPr/>
          <a:lstStyle/>
          <a:p>
            <a:r>
              <a:rPr lang="en-CA" dirty="0"/>
              <a:t>In the news - Juris</a:t>
            </a:r>
          </a:p>
        </p:txBody>
      </p:sp>
      <p:sp>
        <p:nvSpPr>
          <p:cNvPr id="3" name="Content Placeholder 2">
            <a:extLst>
              <a:ext uri="{FF2B5EF4-FFF2-40B4-BE49-F238E27FC236}">
                <a16:creationId xmlns:a16="http://schemas.microsoft.com/office/drawing/2014/main" id="{DC81532D-830F-4DAC-B702-34244D3A28DB}"/>
              </a:ext>
            </a:extLst>
          </p:cNvPr>
          <p:cNvSpPr>
            <a:spLocks noGrp="1"/>
          </p:cNvSpPr>
          <p:nvPr>
            <p:ph idx="1"/>
          </p:nvPr>
        </p:nvSpPr>
        <p:spPr/>
        <p:txBody>
          <a:bodyPr/>
          <a:lstStyle/>
          <a:p>
            <a:r>
              <a:rPr lang="it-IT" i="1" dirty="0"/>
              <a:t>Li c. Equifax inc</a:t>
            </a:r>
            <a:r>
              <a:rPr lang="it-IT" dirty="0"/>
              <a:t>., </a:t>
            </a:r>
            <a:r>
              <a:rPr lang="it-IT" sz="2400" dirty="0"/>
              <a:t>2019 QCCS 4340, Oct. 21</a:t>
            </a:r>
          </a:p>
          <a:p>
            <a:pPr marL="457200" lvl="1" indent="0">
              <a:buNone/>
            </a:pPr>
            <a:r>
              <a:rPr lang="it-IT" dirty="0"/>
              <a:t>«</a:t>
            </a:r>
            <a:r>
              <a:rPr lang="fr-FR" dirty="0"/>
              <a:t>Compte tenu que la Demande modifiée n’a pas d’apparence de droit et que le demandeur n’est pas un représentant adéquat, le Tribunal conclut qu’il ne peut autoriser l’exercice de l’action collective proposée »</a:t>
            </a:r>
          </a:p>
          <a:p>
            <a:pPr marL="514350" indent="-457200"/>
            <a:r>
              <a:rPr lang="en-CA" i="1" dirty="0" err="1"/>
              <a:t>Haikola</a:t>
            </a:r>
            <a:r>
              <a:rPr lang="en-CA" i="1" dirty="0"/>
              <a:t> v. The Personal Insurance Company</a:t>
            </a:r>
            <a:r>
              <a:rPr lang="en-CA" dirty="0"/>
              <a:t>, </a:t>
            </a:r>
            <a:r>
              <a:rPr lang="en-CA" sz="2800" dirty="0"/>
              <a:t>2019 ONSC 5982, Oct. 16</a:t>
            </a:r>
          </a:p>
          <a:p>
            <a:pPr marL="57150" indent="0">
              <a:buNone/>
            </a:pPr>
            <a:r>
              <a:rPr lang="en-CA" dirty="0">
                <a:sym typeface="Wingdings" panose="05000000000000000000" pitchFamily="2" charset="2"/>
              </a:rPr>
              <a:t>	(...)</a:t>
            </a:r>
            <a:endParaRPr lang="en-CA" dirty="0"/>
          </a:p>
        </p:txBody>
      </p:sp>
      <p:sp>
        <p:nvSpPr>
          <p:cNvPr id="4" name="Footer Placeholder 3">
            <a:extLst>
              <a:ext uri="{FF2B5EF4-FFF2-40B4-BE49-F238E27FC236}">
                <a16:creationId xmlns:a16="http://schemas.microsoft.com/office/drawing/2014/main" id="{A050A678-6D2C-4B9E-BF33-0CBD85B0B59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675145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A9DA-088B-44D0-BD11-8A2D4DC6CF94}"/>
              </a:ext>
            </a:extLst>
          </p:cNvPr>
          <p:cNvSpPr>
            <a:spLocks noGrp="1"/>
          </p:cNvSpPr>
          <p:nvPr>
            <p:ph type="title"/>
          </p:nvPr>
        </p:nvSpPr>
        <p:spPr>
          <a:xfrm>
            <a:off x="758031" y="1556792"/>
            <a:ext cx="7772400" cy="3168352"/>
          </a:xfrm>
        </p:spPr>
        <p:txBody>
          <a:bodyPr/>
          <a:lstStyle/>
          <a:p>
            <a:r>
              <a:rPr lang="en-CA" dirty="0"/>
              <a:t>WHY IN CANADA (OR ANYWHERE ELSE) SHOULD WE CARE ABOUT EU DATA PROTECTION LAW?</a:t>
            </a:r>
          </a:p>
        </p:txBody>
      </p:sp>
      <p:sp>
        <p:nvSpPr>
          <p:cNvPr id="3" name="Footer Placeholder 2">
            <a:extLst>
              <a:ext uri="{FF2B5EF4-FFF2-40B4-BE49-F238E27FC236}">
                <a16:creationId xmlns:a16="http://schemas.microsoft.com/office/drawing/2014/main" id="{69114C0B-48CC-444E-A22B-881E17DFB19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9612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A0DA-45AA-4E50-9990-43FDDB521555}"/>
              </a:ext>
            </a:extLst>
          </p:cNvPr>
          <p:cNvSpPr>
            <a:spLocks noGrp="1"/>
          </p:cNvSpPr>
          <p:nvPr>
            <p:ph type="title"/>
          </p:nvPr>
        </p:nvSpPr>
        <p:spPr/>
        <p:txBody>
          <a:bodyPr/>
          <a:lstStyle/>
          <a:p>
            <a:r>
              <a:rPr lang="en-CA" dirty="0"/>
              <a:t>Fact!</a:t>
            </a:r>
          </a:p>
        </p:txBody>
      </p:sp>
      <p:sp>
        <p:nvSpPr>
          <p:cNvPr id="3" name="Content Placeholder 2">
            <a:extLst>
              <a:ext uri="{FF2B5EF4-FFF2-40B4-BE49-F238E27FC236}">
                <a16:creationId xmlns:a16="http://schemas.microsoft.com/office/drawing/2014/main" id="{2CE74F4E-19C9-4B52-9C9E-A3E524EE7DF8}"/>
              </a:ext>
            </a:extLst>
          </p:cNvPr>
          <p:cNvSpPr>
            <a:spLocks noGrp="1"/>
          </p:cNvSpPr>
          <p:nvPr>
            <p:ph idx="1"/>
          </p:nvPr>
        </p:nvSpPr>
        <p:spPr/>
        <p:txBody>
          <a:bodyPr/>
          <a:lstStyle/>
          <a:p>
            <a:pPr marL="0" indent="0">
              <a:buNone/>
            </a:pPr>
            <a:r>
              <a:rPr lang="en-CA" u="sng" dirty="0"/>
              <a:t>PIPEDA was passed partially in response to Directive 95/46/EC</a:t>
            </a:r>
          </a:p>
          <a:p>
            <a:pPr marL="0" indent="0">
              <a:buNone/>
            </a:pPr>
            <a:endParaRPr lang="en-CA" dirty="0"/>
          </a:p>
          <a:p>
            <a:pPr marL="0" indent="0">
              <a:buNone/>
            </a:pPr>
            <a:r>
              <a:rPr lang="en-CA" dirty="0"/>
              <a:t>This is important b/c…</a:t>
            </a:r>
          </a:p>
        </p:txBody>
      </p:sp>
      <p:sp>
        <p:nvSpPr>
          <p:cNvPr id="4" name="Footer Placeholder 3">
            <a:extLst>
              <a:ext uri="{FF2B5EF4-FFF2-40B4-BE49-F238E27FC236}">
                <a16:creationId xmlns:a16="http://schemas.microsoft.com/office/drawing/2014/main" id="{292EE97E-F962-45DF-9F91-95051E80DE5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52584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057B-43FC-4BA0-99C4-9B9747546D8F}"/>
              </a:ext>
            </a:extLst>
          </p:cNvPr>
          <p:cNvSpPr>
            <a:spLocks noGrp="1"/>
          </p:cNvSpPr>
          <p:nvPr>
            <p:ph type="title"/>
          </p:nvPr>
        </p:nvSpPr>
        <p:spPr/>
        <p:txBody>
          <a:bodyPr/>
          <a:lstStyle/>
          <a:p>
            <a:r>
              <a:rPr lang="en-CA" dirty="0"/>
              <a:t>Transfer of PI (PD) to 3</a:t>
            </a:r>
            <a:r>
              <a:rPr lang="en-CA" baseline="30000" dirty="0"/>
              <a:t>rd</a:t>
            </a:r>
            <a:r>
              <a:rPr lang="en-CA" dirty="0"/>
              <a:t> countries</a:t>
            </a:r>
          </a:p>
        </p:txBody>
      </p:sp>
      <p:sp>
        <p:nvSpPr>
          <p:cNvPr id="3" name="Content Placeholder 2">
            <a:extLst>
              <a:ext uri="{FF2B5EF4-FFF2-40B4-BE49-F238E27FC236}">
                <a16:creationId xmlns:a16="http://schemas.microsoft.com/office/drawing/2014/main" id="{CC8C4506-FCC2-493C-AE2A-48F7CD21C2F3}"/>
              </a:ext>
            </a:extLst>
          </p:cNvPr>
          <p:cNvSpPr>
            <a:spLocks noGrp="1"/>
          </p:cNvSpPr>
          <p:nvPr>
            <p:ph idx="1"/>
          </p:nvPr>
        </p:nvSpPr>
        <p:spPr/>
        <p:txBody>
          <a:bodyPr/>
          <a:lstStyle/>
          <a:p>
            <a:pPr marL="0" indent="0">
              <a:buNone/>
            </a:pPr>
            <a:r>
              <a:rPr lang="en-CA" sz="2800" u="sng" dirty="0"/>
              <a:t>Article 25 of Directive 95/46/EC</a:t>
            </a:r>
          </a:p>
          <a:p>
            <a:pPr marL="0" indent="0">
              <a:buNone/>
            </a:pPr>
            <a:r>
              <a:rPr lang="en-CA" sz="2800" dirty="0"/>
              <a:t>(1) The Member States shall provide that the transfer to a third country of personal data which are undergoing processing or are intended for processing after transfer may take place only if, without prejudice to compliance with the national provisions adopted pursuant to the other provisions of this Directive, the third country in question ensures an </a:t>
            </a:r>
            <a:r>
              <a:rPr lang="en-CA" sz="3600" b="1" dirty="0"/>
              <a:t>adequate level of protection</a:t>
            </a:r>
            <a:r>
              <a:rPr lang="en-CA" sz="2800" dirty="0"/>
              <a:t>.</a:t>
            </a:r>
          </a:p>
        </p:txBody>
      </p:sp>
      <p:sp>
        <p:nvSpPr>
          <p:cNvPr id="4" name="Footer Placeholder 3">
            <a:extLst>
              <a:ext uri="{FF2B5EF4-FFF2-40B4-BE49-F238E27FC236}">
                <a16:creationId xmlns:a16="http://schemas.microsoft.com/office/drawing/2014/main" id="{25BCCDA6-3B81-4AEA-9DB6-986BE82BB86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969074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057B-43FC-4BA0-99C4-9B9747546D8F}"/>
              </a:ext>
            </a:extLst>
          </p:cNvPr>
          <p:cNvSpPr>
            <a:spLocks noGrp="1"/>
          </p:cNvSpPr>
          <p:nvPr>
            <p:ph type="title"/>
          </p:nvPr>
        </p:nvSpPr>
        <p:spPr/>
        <p:txBody>
          <a:bodyPr/>
          <a:lstStyle/>
          <a:p>
            <a:r>
              <a:rPr lang="en-CA" dirty="0"/>
              <a:t>Transfer of PI (PD) to 3</a:t>
            </a:r>
            <a:r>
              <a:rPr lang="en-CA" baseline="30000" dirty="0"/>
              <a:t>rd</a:t>
            </a:r>
            <a:r>
              <a:rPr lang="en-CA" dirty="0"/>
              <a:t> countries</a:t>
            </a:r>
          </a:p>
        </p:txBody>
      </p:sp>
      <p:sp>
        <p:nvSpPr>
          <p:cNvPr id="3" name="Content Placeholder 2">
            <a:extLst>
              <a:ext uri="{FF2B5EF4-FFF2-40B4-BE49-F238E27FC236}">
                <a16:creationId xmlns:a16="http://schemas.microsoft.com/office/drawing/2014/main" id="{CC8C4506-FCC2-493C-AE2A-48F7CD21C2F3}"/>
              </a:ext>
            </a:extLst>
          </p:cNvPr>
          <p:cNvSpPr>
            <a:spLocks noGrp="1"/>
          </p:cNvSpPr>
          <p:nvPr>
            <p:ph idx="1"/>
          </p:nvPr>
        </p:nvSpPr>
        <p:spPr>
          <a:xfrm>
            <a:off x="457200" y="1417638"/>
            <a:ext cx="8229600" cy="4708525"/>
          </a:xfrm>
        </p:spPr>
        <p:txBody>
          <a:bodyPr/>
          <a:lstStyle/>
          <a:p>
            <a:pPr marL="0" indent="0">
              <a:buNone/>
            </a:pPr>
            <a:r>
              <a:rPr lang="en-CA" sz="2800" u="sng" dirty="0"/>
              <a:t>Article 25 of Directive 95/46/EC</a:t>
            </a:r>
          </a:p>
          <a:p>
            <a:pPr marL="0" indent="0">
              <a:buNone/>
            </a:pPr>
            <a:r>
              <a:rPr lang="en-CA" sz="2400" dirty="0"/>
              <a:t>(2) The adequacy of the level of protection afforded by a third country shall be assessed in the light of all the circumstances surrounding a data transfer operation or set of data transfer operations; particular consideration shall be given to the </a:t>
            </a:r>
            <a:r>
              <a:rPr lang="en-CA" sz="2400" b="1" dirty="0"/>
              <a:t>nature of the data, the purpose and duration of the proposed processing operation or operations, the country of origin and country of final destination, the rules of law, both general and sectoral, in force in the third country in question and the professional rules and security measures which are complied with in that country.</a:t>
            </a:r>
          </a:p>
        </p:txBody>
      </p:sp>
      <p:sp>
        <p:nvSpPr>
          <p:cNvPr id="4" name="Footer Placeholder 3">
            <a:extLst>
              <a:ext uri="{FF2B5EF4-FFF2-40B4-BE49-F238E27FC236}">
                <a16:creationId xmlns:a16="http://schemas.microsoft.com/office/drawing/2014/main" id="{25BCCDA6-3B81-4AEA-9DB6-986BE82BB86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626782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057B-43FC-4BA0-99C4-9B9747546D8F}"/>
              </a:ext>
            </a:extLst>
          </p:cNvPr>
          <p:cNvSpPr>
            <a:spLocks noGrp="1"/>
          </p:cNvSpPr>
          <p:nvPr>
            <p:ph type="title"/>
          </p:nvPr>
        </p:nvSpPr>
        <p:spPr/>
        <p:txBody>
          <a:bodyPr/>
          <a:lstStyle/>
          <a:p>
            <a:r>
              <a:rPr lang="en-CA" dirty="0"/>
              <a:t>Transfer of PI (PD) to 3</a:t>
            </a:r>
            <a:r>
              <a:rPr lang="en-CA" baseline="30000" dirty="0"/>
              <a:t>rd</a:t>
            </a:r>
            <a:r>
              <a:rPr lang="en-CA" dirty="0"/>
              <a:t> countries</a:t>
            </a:r>
          </a:p>
        </p:txBody>
      </p:sp>
      <p:sp>
        <p:nvSpPr>
          <p:cNvPr id="3" name="Content Placeholder 2">
            <a:extLst>
              <a:ext uri="{FF2B5EF4-FFF2-40B4-BE49-F238E27FC236}">
                <a16:creationId xmlns:a16="http://schemas.microsoft.com/office/drawing/2014/main" id="{CC8C4506-FCC2-493C-AE2A-48F7CD21C2F3}"/>
              </a:ext>
            </a:extLst>
          </p:cNvPr>
          <p:cNvSpPr>
            <a:spLocks noGrp="1"/>
          </p:cNvSpPr>
          <p:nvPr>
            <p:ph idx="1"/>
          </p:nvPr>
        </p:nvSpPr>
        <p:spPr>
          <a:xfrm>
            <a:off x="457200" y="1417638"/>
            <a:ext cx="8229600" cy="4708525"/>
          </a:xfrm>
        </p:spPr>
        <p:txBody>
          <a:bodyPr/>
          <a:lstStyle/>
          <a:p>
            <a:pPr marL="0" indent="0">
              <a:buNone/>
            </a:pPr>
            <a:r>
              <a:rPr lang="en-CA" sz="2800" u="sng" dirty="0"/>
              <a:t>Article 25 95/46/EC</a:t>
            </a:r>
          </a:p>
          <a:p>
            <a:pPr marL="0" indent="0">
              <a:buNone/>
            </a:pPr>
            <a:r>
              <a:rPr lang="en-CA" sz="2800" dirty="0"/>
              <a:t>(6) The Commission may find, …that a third country ensures an adequate level of protection within the meaning of paragraph 2 of this Article, by reason of its domestic law or of the international commitments it has entered into, … for the protection of the private lives and basic freedoms and rights of individuals.</a:t>
            </a:r>
          </a:p>
        </p:txBody>
      </p:sp>
      <p:sp>
        <p:nvSpPr>
          <p:cNvPr id="4" name="Footer Placeholder 3">
            <a:extLst>
              <a:ext uri="{FF2B5EF4-FFF2-40B4-BE49-F238E27FC236}">
                <a16:creationId xmlns:a16="http://schemas.microsoft.com/office/drawing/2014/main" id="{25BCCDA6-3B81-4AEA-9DB6-986BE82BB86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46987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4F0A-0834-4DB1-809B-9F654D0AEFA5}"/>
              </a:ext>
            </a:extLst>
          </p:cNvPr>
          <p:cNvSpPr>
            <a:spLocks noGrp="1"/>
          </p:cNvSpPr>
          <p:nvPr>
            <p:ph type="title"/>
          </p:nvPr>
        </p:nvSpPr>
        <p:spPr/>
        <p:txBody>
          <a:bodyPr/>
          <a:lstStyle/>
          <a:p>
            <a:r>
              <a:rPr lang="en-CA" dirty="0"/>
              <a:t>Canada?</a:t>
            </a:r>
          </a:p>
        </p:txBody>
      </p:sp>
      <p:sp>
        <p:nvSpPr>
          <p:cNvPr id="3" name="Content Placeholder 2">
            <a:extLst>
              <a:ext uri="{FF2B5EF4-FFF2-40B4-BE49-F238E27FC236}">
                <a16:creationId xmlns:a16="http://schemas.microsoft.com/office/drawing/2014/main" id="{15406F56-8094-4782-8150-2F8818325FE3}"/>
              </a:ext>
            </a:extLst>
          </p:cNvPr>
          <p:cNvSpPr>
            <a:spLocks noGrp="1"/>
          </p:cNvSpPr>
          <p:nvPr>
            <p:ph idx="1"/>
          </p:nvPr>
        </p:nvSpPr>
        <p:spPr/>
        <p:txBody>
          <a:bodyPr/>
          <a:lstStyle/>
          <a:p>
            <a:pPr marL="0" indent="0">
              <a:buNone/>
            </a:pPr>
            <a:r>
              <a:rPr lang="en-CA" sz="1800" b="1" dirty="0"/>
              <a:t>2002/2/EC: Commission Decision of 20 December 2001 pursuant to Directive 95/46/EC of the European Parliament and of the Council on the adequate protection of personal data provided by the Canadian Personal Information Protection and Electronic Documents Act</a:t>
            </a:r>
          </a:p>
          <a:p>
            <a:pPr marL="0" indent="0">
              <a:buNone/>
            </a:pPr>
            <a:endParaRPr lang="en-CA" sz="1800" b="1" dirty="0"/>
          </a:p>
          <a:p>
            <a:pPr marL="0" indent="0">
              <a:buNone/>
            </a:pPr>
            <a:r>
              <a:rPr lang="en-CA" sz="2800" dirty="0"/>
              <a:t>“For the purposes of Article 25(2) of Directive 95/46/EC, </a:t>
            </a:r>
            <a:r>
              <a:rPr lang="en-CA" b="1" dirty="0"/>
              <a:t>Canada is considered as providing an adequate level of protection </a:t>
            </a:r>
            <a:r>
              <a:rPr lang="en-CA" sz="2800" dirty="0"/>
              <a:t>for personal data transferred from the Community to recipients subject to the Personal Information Protection and Electronic Documents Act”</a:t>
            </a:r>
          </a:p>
        </p:txBody>
      </p:sp>
      <p:sp>
        <p:nvSpPr>
          <p:cNvPr id="4" name="Footer Placeholder 3">
            <a:extLst>
              <a:ext uri="{FF2B5EF4-FFF2-40B4-BE49-F238E27FC236}">
                <a16:creationId xmlns:a16="http://schemas.microsoft.com/office/drawing/2014/main" id="{CD1DEBDE-CCEC-4724-9291-43DAF3ACAB7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251610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1847-ED5F-4CC8-96A9-DEAD6D45EB1A}"/>
              </a:ext>
            </a:extLst>
          </p:cNvPr>
          <p:cNvSpPr>
            <a:spLocks noGrp="1"/>
          </p:cNvSpPr>
          <p:nvPr>
            <p:ph type="title"/>
          </p:nvPr>
        </p:nvSpPr>
        <p:spPr/>
        <p:txBody>
          <a:bodyPr/>
          <a:lstStyle/>
          <a:p>
            <a:r>
              <a:rPr lang="en-CA" dirty="0"/>
              <a:t>Quebec?</a:t>
            </a:r>
          </a:p>
        </p:txBody>
      </p:sp>
      <p:sp>
        <p:nvSpPr>
          <p:cNvPr id="3" name="Content Placeholder 2">
            <a:extLst>
              <a:ext uri="{FF2B5EF4-FFF2-40B4-BE49-F238E27FC236}">
                <a16:creationId xmlns:a16="http://schemas.microsoft.com/office/drawing/2014/main" id="{4240E05E-548D-4C08-9104-3B7042AEAB8D}"/>
              </a:ext>
            </a:extLst>
          </p:cNvPr>
          <p:cNvSpPr>
            <a:spLocks noGrp="1"/>
          </p:cNvSpPr>
          <p:nvPr>
            <p:ph idx="1"/>
          </p:nvPr>
        </p:nvSpPr>
        <p:spPr/>
        <p:txBody>
          <a:bodyPr/>
          <a:lstStyle/>
          <a:p>
            <a:pPr marL="0" indent="0">
              <a:buNone/>
            </a:pPr>
            <a:r>
              <a:rPr lang="en-CA" b="1" i="1" dirty="0"/>
              <a:t>Opinion 7/2014 Article 29 Working Party</a:t>
            </a:r>
            <a:r>
              <a:rPr lang="en-CA" dirty="0"/>
              <a:t>, </a:t>
            </a:r>
            <a:r>
              <a:rPr lang="en-CA" sz="2000" dirty="0"/>
              <a:t>2014-6-4</a:t>
            </a:r>
          </a:p>
          <a:p>
            <a:pPr marL="0" indent="0">
              <a:buNone/>
            </a:pPr>
            <a:r>
              <a:rPr lang="en-CA" sz="2000" dirty="0"/>
              <a:t>“The  Working  Party  points out  that  its  assessment  of  the  adequacy  of  the  data  protection legislation  into  force  in  Quebec  refers  essentially  to  Articles  35  to  41  of  the  Quebec  Civil Code and to the </a:t>
            </a:r>
            <a:r>
              <a:rPr lang="en-CA" sz="2000" i="1" dirty="0"/>
              <a:t>Act respecting the protection of personal information in the private sector </a:t>
            </a:r>
            <a:r>
              <a:rPr lang="en-CA" sz="2000" dirty="0"/>
              <a:t>as amended in 2000”</a:t>
            </a:r>
          </a:p>
          <a:p>
            <a:pPr marL="0" indent="0">
              <a:buNone/>
            </a:pPr>
            <a:endParaRPr lang="en-CA" sz="2000" dirty="0"/>
          </a:p>
          <a:p>
            <a:pPr marL="0" indent="0">
              <a:buNone/>
            </a:pPr>
            <a:r>
              <a:rPr lang="en-CA" sz="2000" dirty="0"/>
              <a:t>“The Working Party therefore considers that it is necessary to clarify the territorial scope of the Quebec Act before any decision on its adequacy is taken by the European Commission.”</a:t>
            </a:r>
          </a:p>
          <a:p>
            <a:pPr marL="0" indent="0">
              <a:buNone/>
            </a:pPr>
            <a:endParaRPr lang="en-CA" sz="2000" dirty="0"/>
          </a:p>
          <a:p>
            <a:pPr marL="0" indent="0">
              <a:buNone/>
            </a:pPr>
            <a:r>
              <a:rPr lang="en-CA" sz="2000" dirty="0">
                <a:sym typeface="Wingdings" panose="05000000000000000000" pitchFamily="2" charset="2"/>
              </a:rPr>
              <a:t> 7 things they want fixed before they will say there is an adequate level of protection </a:t>
            </a:r>
            <a:endParaRPr lang="en-CA" sz="2000" dirty="0"/>
          </a:p>
        </p:txBody>
      </p:sp>
      <p:sp>
        <p:nvSpPr>
          <p:cNvPr id="4" name="Footer Placeholder 3">
            <a:extLst>
              <a:ext uri="{FF2B5EF4-FFF2-40B4-BE49-F238E27FC236}">
                <a16:creationId xmlns:a16="http://schemas.microsoft.com/office/drawing/2014/main" id="{E01B8F61-9361-4171-B321-75375BD7F870}"/>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32126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C6B3-25FB-4735-9662-1B09405A083F}"/>
              </a:ext>
            </a:extLst>
          </p:cNvPr>
          <p:cNvSpPr>
            <a:spLocks noGrp="1"/>
          </p:cNvSpPr>
          <p:nvPr>
            <p:ph type="title"/>
          </p:nvPr>
        </p:nvSpPr>
        <p:spPr/>
        <p:txBody>
          <a:bodyPr/>
          <a:lstStyle/>
          <a:p>
            <a:r>
              <a:rPr lang="en-CA" dirty="0"/>
              <a:t>GDPR Article 45(1)</a:t>
            </a:r>
          </a:p>
        </p:txBody>
      </p:sp>
      <p:sp>
        <p:nvSpPr>
          <p:cNvPr id="3" name="Content Placeholder 2">
            <a:extLst>
              <a:ext uri="{FF2B5EF4-FFF2-40B4-BE49-F238E27FC236}">
                <a16:creationId xmlns:a16="http://schemas.microsoft.com/office/drawing/2014/main" id="{F600B42E-09C9-451B-9C71-2E2C73648306}"/>
              </a:ext>
            </a:extLst>
          </p:cNvPr>
          <p:cNvSpPr>
            <a:spLocks noGrp="1"/>
          </p:cNvSpPr>
          <p:nvPr>
            <p:ph idx="1"/>
          </p:nvPr>
        </p:nvSpPr>
        <p:spPr/>
        <p:txBody>
          <a:bodyPr/>
          <a:lstStyle/>
          <a:p>
            <a:pPr marL="0" indent="0">
              <a:buNone/>
            </a:pPr>
            <a:r>
              <a:rPr lang="en-CA" sz="2800" dirty="0"/>
              <a:t>A transfer of personal data to a third country or an international organisation may take place where the Commission has decided that the third country, a territory or one or more specified sectors within that third country, or the international organisation in question ensures an</a:t>
            </a:r>
            <a:r>
              <a:rPr lang="en-CA" sz="2800" b="1" dirty="0"/>
              <a:t> </a:t>
            </a:r>
            <a:r>
              <a:rPr lang="en-CA" sz="4000" b="1" dirty="0"/>
              <a:t>adequate level of protection</a:t>
            </a:r>
            <a:r>
              <a:rPr lang="en-CA" sz="2800" dirty="0"/>
              <a:t>. Such a transfer shall not require any specific authorisation.</a:t>
            </a:r>
          </a:p>
        </p:txBody>
      </p:sp>
      <p:sp>
        <p:nvSpPr>
          <p:cNvPr id="4" name="Footer Placeholder 3">
            <a:extLst>
              <a:ext uri="{FF2B5EF4-FFF2-40B4-BE49-F238E27FC236}">
                <a16:creationId xmlns:a16="http://schemas.microsoft.com/office/drawing/2014/main" id="{A02BE27C-1FE7-4CE7-BEF4-89CB77B54C1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446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B108-6B64-400B-B0A8-34FD8DCDA6F6}"/>
              </a:ext>
            </a:extLst>
          </p:cNvPr>
          <p:cNvSpPr>
            <a:spLocks noGrp="1"/>
          </p:cNvSpPr>
          <p:nvPr>
            <p:ph type="title"/>
          </p:nvPr>
        </p:nvSpPr>
        <p:spPr/>
        <p:txBody>
          <a:bodyPr/>
          <a:lstStyle/>
          <a:p>
            <a:r>
              <a:rPr lang="en-CA" dirty="0"/>
              <a:t>Other countries?</a:t>
            </a:r>
          </a:p>
        </p:txBody>
      </p:sp>
      <p:sp>
        <p:nvSpPr>
          <p:cNvPr id="3" name="Content Placeholder 2">
            <a:extLst>
              <a:ext uri="{FF2B5EF4-FFF2-40B4-BE49-F238E27FC236}">
                <a16:creationId xmlns:a16="http://schemas.microsoft.com/office/drawing/2014/main" id="{CC812C5D-91D6-463A-AFDE-33272AC81F75}"/>
              </a:ext>
            </a:extLst>
          </p:cNvPr>
          <p:cNvSpPr>
            <a:spLocks noGrp="1"/>
          </p:cNvSpPr>
          <p:nvPr>
            <p:ph idx="1"/>
          </p:nvPr>
        </p:nvSpPr>
        <p:spPr/>
        <p:txBody>
          <a:bodyPr/>
          <a:lstStyle/>
          <a:p>
            <a:pPr marL="0" indent="0">
              <a:buNone/>
            </a:pPr>
            <a:r>
              <a:rPr lang="en-CA" dirty="0"/>
              <a:t>Andorra, Argentina, Faeroe Islands, Guernsey, Israel, Isle of Man, Jersey, New Zealand, Switzerland, Japan (2019) and Uruguay </a:t>
            </a:r>
          </a:p>
          <a:p>
            <a:pPr>
              <a:buFont typeface="Wingdings" panose="05000000000000000000" pitchFamily="2" charset="2"/>
              <a:buChar char="à"/>
            </a:pPr>
            <a:r>
              <a:rPr lang="en-CA" dirty="0">
                <a:sym typeface="Wingdings" panose="05000000000000000000" pitchFamily="2" charset="2"/>
              </a:rPr>
              <a:t>that’s it!</a:t>
            </a:r>
          </a:p>
          <a:p>
            <a:pPr marL="0" indent="0">
              <a:buNone/>
            </a:pPr>
            <a:endParaRPr lang="en-CA" dirty="0">
              <a:sym typeface="Wingdings" panose="05000000000000000000" pitchFamily="2" charset="2"/>
            </a:endParaRPr>
          </a:p>
          <a:p>
            <a:pPr marL="0" indent="0">
              <a:buNone/>
            </a:pPr>
            <a:r>
              <a:rPr lang="en-CA" b="1" dirty="0">
                <a:sym typeface="Wingdings" panose="05000000000000000000" pitchFamily="2" charset="2"/>
              </a:rPr>
              <a:t>United States??? </a:t>
            </a:r>
          </a:p>
          <a:p>
            <a:pPr marL="0" indent="0">
              <a:buNone/>
            </a:pPr>
            <a:r>
              <a:rPr lang="en-CA" dirty="0">
                <a:sym typeface="Wingdings" panose="05000000000000000000" pitchFamily="2" charset="2"/>
              </a:rPr>
              <a:t>Facebook relationship status says “its complicated”…</a:t>
            </a:r>
            <a:endParaRPr lang="en-CA" dirty="0"/>
          </a:p>
        </p:txBody>
      </p:sp>
      <p:sp>
        <p:nvSpPr>
          <p:cNvPr id="4" name="Footer Placeholder 3">
            <a:extLst>
              <a:ext uri="{FF2B5EF4-FFF2-40B4-BE49-F238E27FC236}">
                <a16:creationId xmlns:a16="http://schemas.microsoft.com/office/drawing/2014/main" id="{779AB1B3-A7FB-4561-BD6D-C0F9235B3D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24174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1498178"/>
          </a:xfrm>
        </p:spPr>
        <p:txBody>
          <a:bodyPr/>
          <a:lstStyle/>
          <a:p>
            <a:r>
              <a:rPr lang="en-CA" i="1" dirty="0" err="1"/>
              <a:t>Schrems</a:t>
            </a:r>
            <a:r>
              <a:rPr lang="en-CA" i="1" dirty="0"/>
              <a:t> v. Data Protection Commissioner</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Amy Jones presentation</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22627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AD2A-3CCC-4C8B-9703-6AAB07456A95}"/>
              </a:ext>
            </a:extLst>
          </p:cNvPr>
          <p:cNvSpPr>
            <a:spLocks noGrp="1"/>
          </p:cNvSpPr>
          <p:nvPr>
            <p:ph type="title"/>
          </p:nvPr>
        </p:nvSpPr>
        <p:spPr/>
        <p:txBody>
          <a:bodyPr/>
          <a:lstStyle/>
          <a:p>
            <a:r>
              <a:rPr lang="en-CA" dirty="0"/>
              <a:t>ONE MINUTE POP QUIZ!</a:t>
            </a:r>
          </a:p>
        </p:txBody>
      </p:sp>
      <p:sp>
        <p:nvSpPr>
          <p:cNvPr id="3" name="Content Placeholder 2">
            <a:extLst>
              <a:ext uri="{FF2B5EF4-FFF2-40B4-BE49-F238E27FC236}">
                <a16:creationId xmlns:a16="http://schemas.microsoft.com/office/drawing/2014/main" id="{782C6852-BD11-46F1-8AF9-F13D48400470}"/>
              </a:ext>
            </a:extLst>
          </p:cNvPr>
          <p:cNvSpPr>
            <a:spLocks noGrp="1"/>
          </p:cNvSpPr>
          <p:nvPr>
            <p:ph idx="1"/>
          </p:nvPr>
        </p:nvSpPr>
        <p:spPr>
          <a:xfrm>
            <a:off x="457200" y="1417638"/>
            <a:ext cx="8229600" cy="4708525"/>
          </a:xfrm>
        </p:spPr>
        <p:txBody>
          <a:bodyPr/>
          <a:lstStyle/>
          <a:p>
            <a:pPr marL="0" indent="0">
              <a:buNone/>
            </a:pPr>
            <a:r>
              <a:rPr lang="en-CA" dirty="0">
                <a:sym typeface="Wingdings" panose="05000000000000000000" pitchFamily="2" charset="2"/>
              </a:rPr>
              <a:t>allen@allenmendelsohn.com</a:t>
            </a:r>
          </a:p>
          <a:p>
            <a:pPr marL="0" indent="0">
              <a:buNone/>
            </a:pPr>
            <a:r>
              <a:rPr lang="en-CA" dirty="0">
                <a:sym typeface="Wingdings" panose="05000000000000000000" pitchFamily="2" charset="2"/>
              </a:rPr>
              <a:t>allen.mendelsohn@mcgill.ca</a:t>
            </a:r>
          </a:p>
          <a:p>
            <a:pPr marL="0" indent="0">
              <a:buNone/>
            </a:pPr>
            <a:r>
              <a:rPr lang="en-CA" dirty="0"/>
              <a:t>Paper!</a:t>
            </a:r>
          </a:p>
          <a:p>
            <a:pPr marL="0" indent="0">
              <a:buNone/>
            </a:pPr>
            <a:endParaRPr lang="en-CA" dirty="0"/>
          </a:p>
          <a:p>
            <a:pPr marL="0" indent="0">
              <a:buNone/>
            </a:pPr>
            <a:r>
              <a:rPr lang="en-CA" b="1" dirty="0">
                <a:sym typeface="Wingdings" panose="05000000000000000000" pitchFamily="2" charset="2"/>
              </a:rPr>
              <a:t>Can you sue a company for damages for a PIPEDA violation? If so, under what condition(s)?</a:t>
            </a:r>
            <a:endParaRPr lang="en-CA" dirty="0">
              <a:sym typeface="Wingdings" panose="05000000000000000000" pitchFamily="2" charset="2"/>
            </a:endParaRPr>
          </a:p>
          <a:p>
            <a:pPr marL="0" indent="0">
              <a:buNone/>
            </a:pPr>
            <a:r>
              <a:rPr lang="en-CA" dirty="0"/>
              <a:t>1 (maybe 2) minute(s)… GO!!!</a:t>
            </a:r>
          </a:p>
          <a:p>
            <a:pPr marL="0" indent="0">
              <a:buNone/>
            </a:pPr>
            <a:endParaRPr lang="en-CA" dirty="0"/>
          </a:p>
        </p:txBody>
      </p:sp>
      <p:sp>
        <p:nvSpPr>
          <p:cNvPr id="4" name="Footer Placeholder 3">
            <a:extLst>
              <a:ext uri="{FF2B5EF4-FFF2-40B4-BE49-F238E27FC236}">
                <a16:creationId xmlns:a16="http://schemas.microsoft.com/office/drawing/2014/main" id="{6DE8DAB5-B3F5-40C9-A0CD-2410A87C21D4}"/>
              </a:ext>
            </a:extLst>
          </p:cNvPr>
          <p:cNvSpPr>
            <a:spLocks noGrp="1"/>
          </p:cNvSpPr>
          <p:nvPr>
            <p:ph type="ftr" sz="quarter" idx="11"/>
          </p:nvPr>
        </p:nvSpPr>
        <p:spPr/>
        <p:txBody>
          <a:bodyPr/>
          <a:lstStyle/>
          <a:p>
            <a:pPr>
              <a:defRPr/>
            </a:pPr>
            <a:r>
              <a:rPr lang="en-US" dirty="0"/>
              <a:t>Class 8</a:t>
            </a:r>
          </a:p>
        </p:txBody>
      </p:sp>
    </p:spTree>
    <p:extLst>
      <p:ext uri="{BB962C8B-B14F-4D97-AF65-F5344CB8AC3E}">
        <p14:creationId xmlns:p14="http://schemas.microsoft.com/office/powerpoint/2010/main" val="22319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457200" y="274638"/>
            <a:ext cx="8229600" cy="706090"/>
          </a:xfrm>
        </p:spPr>
        <p:txBody>
          <a:bodyPr/>
          <a:lstStyle/>
          <a:p>
            <a:r>
              <a:rPr lang="en-CA" i="1" dirty="0" err="1"/>
              <a:t>Schrems</a:t>
            </a:r>
            <a:r>
              <a:rPr lang="en-CA" i="1" dirty="0"/>
              <a:t> </a:t>
            </a:r>
            <a:r>
              <a:rPr lang="en-CA" dirty="0"/>
              <a:t>Takeaway</a:t>
            </a:r>
            <a:endParaRPr lang="en-CA" i="1" dirty="0"/>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a:xfrm>
            <a:off x="457200" y="980728"/>
            <a:ext cx="8229600" cy="5145435"/>
          </a:xfrm>
        </p:spPr>
        <p:txBody>
          <a:bodyPr/>
          <a:lstStyle/>
          <a:p>
            <a:pPr marL="0" indent="0">
              <a:buNone/>
            </a:pPr>
            <a:r>
              <a:rPr lang="en-CA" sz="2000" dirty="0"/>
              <a:t>“…legislation permitting the public authorities to have access on a generalised basis to the content of electronic communications must be regarded as compromising the essence of the fundamental right to respect for private life, as guaranteed by Article 7 of the Charter”</a:t>
            </a:r>
          </a:p>
          <a:p>
            <a:pPr marL="0" indent="0">
              <a:buNone/>
            </a:pPr>
            <a:r>
              <a:rPr lang="en-CA" sz="2000" dirty="0"/>
              <a:t>“Likewise, legislation not providing for any possibility for an individual to pursue legal remedies in order to have access to personal data relating to him, or to obtain the rectification or erasure of such data, does not respect..”</a:t>
            </a:r>
          </a:p>
          <a:p>
            <a:pPr marL="0" indent="0">
              <a:buNone/>
            </a:pPr>
            <a:endParaRPr lang="en-CA" sz="2000" dirty="0"/>
          </a:p>
          <a:p>
            <a:pPr marL="0" indent="0">
              <a:buNone/>
            </a:pPr>
            <a:r>
              <a:rPr lang="en-CA" sz="2000" dirty="0"/>
              <a:t>“Consequently, without there being any need to examine the content of the safe harbour principles, it is to be concluded that Article 1 of Decision 2000/520 fails to comply with the requirements laid down in Article 25(6) of Directive 95/46, read in the light of the Charter, and that it is accordingly invalid.”</a:t>
            </a:r>
          </a:p>
          <a:p>
            <a:pPr marL="0" indent="0">
              <a:buNone/>
            </a:pPr>
            <a:r>
              <a:rPr lang="en-CA" sz="2000" dirty="0"/>
              <a:t>“Having regard to all the foregoing considerations, </a:t>
            </a:r>
            <a:r>
              <a:rPr lang="en-CA" b="1" dirty="0"/>
              <a:t>it is to be concluded that Decision 2000/520 is invalid</a:t>
            </a:r>
            <a:r>
              <a:rPr lang="en-CA" sz="2000" dirty="0"/>
              <a:t>”</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749159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883A-5382-4030-8485-5C70304CDBC0}"/>
              </a:ext>
            </a:extLst>
          </p:cNvPr>
          <p:cNvSpPr>
            <a:spLocks noGrp="1"/>
          </p:cNvSpPr>
          <p:nvPr>
            <p:ph type="title"/>
          </p:nvPr>
        </p:nvSpPr>
        <p:spPr>
          <a:xfrm>
            <a:off x="457200" y="274638"/>
            <a:ext cx="8229600" cy="691927"/>
          </a:xfrm>
        </p:spPr>
        <p:txBody>
          <a:bodyPr/>
          <a:lstStyle/>
          <a:p>
            <a:r>
              <a:rPr lang="en-CA" dirty="0"/>
              <a:t>In the wake of </a:t>
            </a:r>
            <a:r>
              <a:rPr lang="en-CA" i="1" dirty="0" err="1"/>
              <a:t>Schrems</a:t>
            </a:r>
            <a:r>
              <a:rPr lang="en-CA" dirty="0"/>
              <a:t>…</a:t>
            </a:r>
          </a:p>
        </p:txBody>
      </p:sp>
      <p:sp>
        <p:nvSpPr>
          <p:cNvPr id="3" name="Content Placeholder 2">
            <a:extLst>
              <a:ext uri="{FF2B5EF4-FFF2-40B4-BE49-F238E27FC236}">
                <a16:creationId xmlns:a16="http://schemas.microsoft.com/office/drawing/2014/main" id="{3A3B1056-0BAA-4FCA-9780-C502B25FFF2C}"/>
              </a:ext>
            </a:extLst>
          </p:cNvPr>
          <p:cNvSpPr>
            <a:spLocks noGrp="1"/>
          </p:cNvSpPr>
          <p:nvPr>
            <p:ph idx="1"/>
          </p:nvPr>
        </p:nvSpPr>
        <p:spPr>
          <a:xfrm>
            <a:off x="457200" y="966566"/>
            <a:ext cx="8229600" cy="5159598"/>
          </a:xfrm>
        </p:spPr>
        <p:txBody>
          <a:bodyPr/>
          <a:lstStyle/>
          <a:p>
            <a:pPr marL="0" indent="0" algn="ctr">
              <a:buNone/>
            </a:pPr>
            <a:r>
              <a:rPr lang="en-CA" b="1" dirty="0"/>
              <a:t>Panic!</a:t>
            </a:r>
          </a:p>
          <a:p>
            <a:pPr marL="0" indent="0">
              <a:buNone/>
            </a:pPr>
            <a:r>
              <a:rPr lang="en-CA" sz="2400" u="sng" dirty="0"/>
              <a:t>Contract</a:t>
            </a:r>
            <a:r>
              <a:rPr lang="en-CA" sz="2400" dirty="0"/>
              <a:t>: (note Article 26(2) of 95/46 – “appropriate contractual clauses”)</a:t>
            </a:r>
          </a:p>
          <a:p>
            <a:pPr marL="0" indent="0">
              <a:buNone/>
            </a:pPr>
            <a:r>
              <a:rPr lang="en-CA" sz="2400" dirty="0"/>
              <a:t>[client] and its third-party vendors, including service providers and hosting partners, are located in the United States and Canada. You acknowledge that [client] and our third-party vendors may be located in jurisdictions or countries where the privacy laws may not be as protective as those in your home country, state, province or other governmental jurisdiction, and consent to the transfer of your Personal Information to such countries. </a:t>
            </a:r>
            <a:r>
              <a:rPr lang="en-CA" sz="2400" b="1" dirty="0"/>
              <a:t>Without limiting the generality of the foregoing, Platform users in the European Union acknowledge and agree that their Personal Information may be transferred to the United States. </a:t>
            </a:r>
          </a:p>
        </p:txBody>
      </p:sp>
      <p:sp>
        <p:nvSpPr>
          <p:cNvPr id="4" name="Footer Placeholder 3">
            <a:extLst>
              <a:ext uri="{FF2B5EF4-FFF2-40B4-BE49-F238E27FC236}">
                <a16:creationId xmlns:a16="http://schemas.microsoft.com/office/drawing/2014/main" id="{697C709D-0B8B-4AD7-B183-497734D83C0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641628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883A-5382-4030-8485-5C70304CDBC0}"/>
              </a:ext>
            </a:extLst>
          </p:cNvPr>
          <p:cNvSpPr>
            <a:spLocks noGrp="1"/>
          </p:cNvSpPr>
          <p:nvPr>
            <p:ph type="title"/>
          </p:nvPr>
        </p:nvSpPr>
        <p:spPr>
          <a:xfrm>
            <a:off x="457200" y="0"/>
            <a:ext cx="8229600" cy="966565"/>
          </a:xfrm>
        </p:spPr>
        <p:txBody>
          <a:bodyPr/>
          <a:lstStyle/>
          <a:p>
            <a:r>
              <a:rPr lang="en-CA" dirty="0"/>
              <a:t>In the wake of </a:t>
            </a:r>
            <a:r>
              <a:rPr lang="en-CA" i="1" dirty="0" err="1"/>
              <a:t>Schrems</a:t>
            </a:r>
            <a:r>
              <a:rPr lang="en-CA" dirty="0"/>
              <a:t>…</a:t>
            </a:r>
          </a:p>
        </p:txBody>
      </p:sp>
      <p:sp>
        <p:nvSpPr>
          <p:cNvPr id="3" name="Content Placeholder 2">
            <a:extLst>
              <a:ext uri="{FF2B5EF4-FFF2-40B4-BE49-F238E27FC236}">
                <a16:creationId xmlns:a16="http://schemas.microsoft.com/office/drawing/2014/main" id="{3A3B1056-0BAA-4FCA-9780-C502B25FFF2C}"/>
              </a:ext>
            </a:extLst>
          </p:cNvPr>
          <p:cNvSpPr>
            <a:spLocks noGrp="1"/>
          </p:cNvSpPr>
          <p:nvPr>
            <p:ph idx="1"/>
          </p:nvPr>
        </p:nvSpPr>
        <p:spPr>
          <a:xfrm>
            <a:off x="457200" y="764704"/>
            <a:ext cx="8229600" cy="5361460"/>
          </a:xfrm>
        </p:spPr>
        <p:txBody>
          <a:bodyPr/>
          <a:lstStyle/>
          <a:p>
            <a:pPr marL="0" indent="0" algn="ctr">
              <a:buNone/>
            </a:pPr>
            <a:r>
              <a:rPr lang="en-CA" b="1" dirty="0"/>
              <a:t>EU-U.S. Privacy Shield</a:t>
            </a:r>
          </a:p>
          <a:p>
            <a:r>
              <a:rPr lang="en-CA" sz="2400" dirty="0"/>
              <a:t>EC and USA governments agreement / framework to replace Safe Harbor Principles</a:t>
            </a:r>
          </a:p>
          <a:p>
            <a:r>
              <a:rPr lang="en-CA" sz="2400" dirty="0"/>
              <a:t>In effect July 12, 2016</a:t>
            </a:r>
          </a:p>
          <a:p>
            <a:r>
              <a:rPr lang="en-CA" sz="2400" dirty="0"/>
              <a:t>Includes:</a:t>
            </a:r>
          </a:p>
          <a:p>
            <a:pPr lvl="1"/>
            <a:r>
              <a:rPr lang="en-CA" sz="2000" dirty="0"/>
              <a:t>strong data protection obligations on companies receiving personal data from the EU</a:t>
            </a:r>
          </a:p>
          <a:p>
            <a:pPr lvl="1"/>
            <a:r>
              <a:rPr lang="en-CA" sz="2000" dirty="0"/>
              <a:t>safeguards on U.S. government access to data;</a:t>
            </a:r>
          </a:p>
          <a:p>
            <a:pPr lvl="1"/>
            <a:r>
              <a:rPr lang="en-CA" sz="2000" dirty="0"/>
              <a:t>effective protection and redress for individuals;</a:t>
            </a:r>
          </a:p>
          <a:p>
            <a:pPr lvl="1"/>
            <a:r>
              <a:rPr lang="en-CA" sz="2000" dirty="0"/>
              <a:t>annual joint review to monitor the implementation.</a:t>
            </a:r>
          </a:p>
          <a:p>
            <a:r>
              <a:rPr lang="en-CA" sz="2000" dirty="0"/>
              <a:t>“For the purposes of Article 25(2) of Directive 95/46/EC, the United States ensures an adequate level of protection for personal data transferred from the Union to organisations in the United States under the EU-U.S. Privacy Shield.” (</a:t>
            </a:r>
            <a:r>
              <a:rPr lang="en-CA" sz="2000" i="1" dirty="0"/>
              <a:t>Commission Implementing Decision (EU) 2016/1250</a:t>
            </a:r>
            <a:r>
              <a:rPr lang="en-CA" sz="2000" dirty="0"/>
              <a:t>)</a:t>
            </a:r>
          </a:p>
        </p:txBody>
      </p:sp>
      <p:sp>
        <p:nvSpPr>
          <p:cNvPr id="4" name="Footer Placeholder 3">
            <a:extLst>
              <a:ext uri="{FF2B5EF4-FFF2-40B4-BE49-F238E27FC236}">
                <a16:creationId xmlns:a16="http://schemas.microsoft.com/office/drawing/2014/main" id="{697C709D-0B8B-4AD7-B183-497734D83C0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9732166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103E-4ED7-4A39-BE17-202EE066B156}"/>
              </a:ext>
            </a:extLst>
          </p:cNvPr>
          <p:cNvSpPr>
            <a:spLocks noGrp="1"/>
          </p:cNvSpPr>
          <p:nvPr>
            <p:ph type="title"/>
          </p:nvPr>
        </p:nvSpPr>
        <p:spPr/>
        <p:txBody>
          <a:bodyPr/>
          <a:lstStyle/>
          <a:p>
            <a:r>
              <a:rPr lang="en-CA" i="1" dirty="0" err="1"/>
              <a:t>Schrems</a:t>
            </a:r>
            <a:r>
              <a:rPr lang="en-CA" dirty="0"/>
              <a:t> 2</a:t>
            </a:r>
          </a:p>
        </p:txBody>
      </p:sp>
      <p:sp>
        <p:nvSpPr>
          <p:cNvPr id="3" name="Content Placeholder 2">
            <a:extLst>
              <a:ext uri="{FF2B5EF4-FFF2-40B4-BE49-F238E27FC236}">
                <a16:creationId xmlns:a16="http://schemas.microsoft.com/office/drawing/2014/main" id="{5FFC7B28-2DFA-475D-99C3-483B0A44CD05}"/>
              </a:ext>
            </a:extLst>
          </p:cNvPr>
          <p:cNvSpPr>
            <a:spLocks noGrp="1"/>
          </p:cNvSpPr>
          <p:nvPr>
            <p:ph idx="1"/>
          </p:nvPr>
        </p:nvSpPr>
        <p:spPr/>
        <p:txBody>
          <a:bodyPr/>
          <a:lstStyle/>
          <a:p>
            <a:pPr marL="0" indent="0">
              <a:buNone/>
            </a:pPr>
            <a:r>
              <a:rPr lang="en-CA" sz="2800" i="1" dirty="0"/>
              <a:t>The Data Protection Commissioner v. Facebook Ireland Limited &amp; </a:t>
            </a:r>
            <a:r>
              <a:rPr lang="en-CA" sz="2800" i="1" dirty="0" err="1"/>
              <a:t>anor</a:t>
            </a:r>
            <a:r>
              <a:rPr lang="en-CA" sz="2800" dirty="0"/>
              <a:t>, [2017] IEHC 545, 2017-10-3</a:t>
            </a:r>
          </a:p>
          <a:p>
            <a:pPr>
              <a:buFont typeface="Wingdings" panose="05000000000000000000" pitchFamily="2" charset="2"/>
              <a:buChar char="à"/>
            </a:pPr>
            <a:r>
              <a:rPr lang="en-CA" sz="2800" dirty="0">
                <a:sym typeface="Wingdings" panose="05000000000000000000" pitchFamily="2" charset="2"/>
              </a:rPr>
              <a:t>Adequacy of “model clauses”  </a:t>
            </a:r>
            <a:r>
              <a:rPr lang="en-CA" sz="2800" dirty="0" err="1">
                <a:sym typeface="Wingdings" panose="05000000000000000000" pitchFamily="2" charset="2"/>
              </a:rPr>
              <a:t>Schrems</a:t>
            </a:r>
            <a:r>
              <a:rPr lang="en-CA" sz="2800" dirty="0">
                <a:sym typeface="Wingdings" panose="05000000000000000000" pitchFamily="2" charset="2"/>
              </a:rPr>
              <a:t> says FB clauses not good enough for adequate protection</a:t>
            </a:r>
          </a:p>
          <a:p>
            <a:pPr>
              <a:buFont typeface="Wingdings" panose="05000000000000000000" pitchFamily="2" charset="2"/>
              <a:buChar char="à"/>
            </a:pPr>
            <a:r>
              <a:rPr lang="en-CA" sz="2800" dirty="0">
                <a:sym typeface="Wingdings" panose="05000000000000000000" pitchFamily="2" charset="2"/>
              </a:rPr>
              <a:t> 11 Questions referred to the CJEU</a:t>
            </a:r>
          </a:p>
          <a:p>
            <a:pPr>
              <a:buFont typeface="Wingdings" panose="05000000000000000000" pitchFamily="2" charset="2"/>
              <a:buChar char="à"/>
            </a:pPr>
            <a:r>
              <a:rPr lang="en-CA" sz="2800" dirty="0">
                <a:sym typeface="Wingdings" panose="05000000000000000000" pitchFamily="2" charset="2"/>
              </a:rPr>
              <a:t> Facebook wants to block reference, Irish High Court refuses (May 2018), Irish Supreme Court will hear appeal of that in January 2019</a:t>
            </a:r>
            <a:endParaRPr lang="en-CA" sz="2800" dirty="0"/>
          </a:p>
        </p:txBody>
      </p:sp>
      <p:sp>
        <p:nvSpPr>
          <p:cNvPr id="4" name="Footer Placeholder 3">
            <a:extLst>
              <a:ext uri="{FF2B5EF4-FFF2-40B4-BE49-F238E27FC236}">
                <a16:creationId xmlns:a16="http://schemas.microsoft.com/office/drawing/2014/main" id="{49826436-AB1E-4AE3-9F25-01EADCD5DCC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546123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53F4-C7E1-4F31-9C6B-9018CD00685E}"/>
              </a:ext>
            </a:extLst>
          </p:cNvPr>
          <p:cNvSpPr>
            <a:spLocks noGrp="1"/>
          </p:cNvSpPr>
          <p:nvPr>
            <p:ph type="title"/>
          </p:nvPr>
        </p:nvSpPr>
        <p:spPr/>
        <p:txBody>
          <a:bodyPr/>
          <a:lstStyle/>
          <a:p>
            <a:r>
              <a:rPr lang="en-CA" dirty="0" err="1"/>
              <a:t>Schrems</a:t>
            </a:r>
            <a:r>
              <a:rPr lang="en-CA" dirty="0"/>
              <a:t> 3</a:t>
            </a:r>
          </a:p>
        </p:txBody>
      </p:sp>
      <p:sp>
        <p:nvSpPr>
          <p:cNvPr id="3" name="Content Placeholder 2">
            <a:extLst>
              <a:ext uri="{FF2B5EF4-FFF2-40B4-BE49-F238E27FC236}">
                <a16:creationId xmlns:a16="http://schemas.microsoft.com/office/drawing/2014/main" id="{0B882E03-C335-4277-AAEA-DF327022BEAA}"/>
              </a:ext>
            </a:extLst>
          </p:cNvPr>
          <p:cNvSpPr>
            <a:spLocks noGrp="1"/>
          </p:cNvSpPr>
          <p:nvPr>
            <p:ph idx="1"/>
          </p:nvPr>
        </p:nvSpPr>
        <p:spPr/>
        <p:txBody>
          <a:bodyPr/>
          <a:lstStyle/>
          <a:p>
            <a:pPr marL="0" indent="0">
              <a:buNone/>
            </a:pPr>
            <a:endParaRPr lang="en-CA" dirty="0"/>
          </a:p>
          <a:p>
            <a:pPr marL="0" indent="0">
              <a:buNone/>
            </a:pPr>
            <a:r>
              <a:rPr lang="en-CA" dirty="0"/>
              <a:t>May 25, 2018 </a:t>
            </a:r>
            <a:r>
              <a:rPr lang="en-CA" dirty="0">
                <a:sym typeface="Wingdings" panose="05000000000000000000" pitchFamily="2" charset="2"/>
              </a:rPr>
              <a:t> complaints to Austrian, Belgian, German regulators about Google and Facebook / WhatsApp / Instagram  Complaints about “Forced consent”</a:t>
            </a:r>
          </a:p>
          <a:p>
            <a:pPr marL="0" indent="0">
              <a:buNone/>
            </a:pPr>
            <a:r>
              <a:rPr lang="en-CA" dirty="0">
                <a:hlinkClick r:id="rId3"/>
              </a:rPr>
              <a:t>https://noyb.eu/</a:t>
            </a:r>
            <a:r>
              <a:rPr lang="en-CA" dirty="0"/>
              <a:t> </a:t>
            </a:r>
          </a:p>
        </p:txBody>
      </p:sp>
      <p:sp>
        <p:nvSpPr>
          <p:cNvPr id="4" name="Footer Placeholder 3">
            <a:extLst>
              <a:ext uri="{FF2B5EF4-FFF2-40B4-BE49-F238E27FC236}">
                <a16:creationId xmlns:a16="http://schemas.microsoft.com/office/drawing/2014/main" id="{0999E06F-CDB2-48E8-B419-F5C297A1843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990524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53F4-C7E1-4F31-9C6B-9018CD00685E}"/>
              </a:ext>
            </a:extLst>
          </p:cNvPr>
          <p:cNvSpPr>
            <a:spLocks noGrp="1"/>
          </p:cNvSpPr>
          <p:nvPr>
            <p:ph type="title"/>
          </p:nvPr>
        </p:nvSpPr>
        <p:spPr/>
        <p:txBody>
          <a:bodyPr/>
          <a:lstStyle/>
          <a:p>
            <a:r>
              <a:rPr lang="en-CA" dirty="0" err="1"/>
              <a:t>Schrems</a:t>
            </a:r>
            <a:r>
              <a:rPr lang="en-CA" dirty="0"/>
              <a:t> 3 – Results!</a:t>
            </a:r>
          </a:p>
        </p:txBody>
      </p:sp>
      <p:sp>
        <p:nvSpPr>
          <p:cNvPr id="3" name="Content Placeholder 2">
            <a:extLst>
              <a:ext uri="{FF2B5EF4-FFF2-40B4-BE49-F238E27FC236}">
                <a16:creationId xmlns:a16="http://schemas.microsoft.com/office/drawing/2014/main" id="{0B882E03-C335-4277-AAEA-DF327022BEAA}"/>
              </a:ext>
            </a:extLst>
          </p:cNvPr>
          <p:cNvSpPr>
            <a:spLocks noGrp="1"/>
          </p:cNvSpPr>
          <p:nvPr>
            <p:ph idx="1"/>
          </p:nvPr>
        </p:nvSpPr>
        <p:spPr/>
        <p:txBody>
          <a:bodyPr/>
          <a:lstStyle/>
          <a:p>
            <a:pPr marL="0" indent="0">
              <a:buNone/>
            </a:pPr>
            <a:r>
              <a:rPr lang="en-CA" dirty="0">
                <a:sym typeface="Wingdings" panose="05000000000000000000" pitchFamily="2" charset="2"/>
              </a:rPr>
              <a:t> </a:t>
            </a:r>
            <a:r>
              <a:rPr lang="en-CA" dirty="0"/>
              <a:t>The French data protection authority (CNIL) announced that it has imposed a record fine of € 50 million on Google for violating the GDP (Jan. 21, 2019)</a:t>
            </a:r>
          </a:p>
        </p:txBody>
      </p:sp>
      <p:sp>
        <p:nvSpPr>
          <p:cNvPr id="4" name="Footer Placeholder 3">
            <a:extLst>
              <a:ext uri="{FF2B5EF4-FFF2-40B4-BE49-F238E27FC236}">
                <a16:creationId xmlns:a16="http://schemas.microsoft.com/office/drawing/2014/main" id="{0999E06F-CDB2-48E8-B419-F5C297A1843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559217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60F1-2F2C-42B1-A848-38B2D29CCBCF}"/>
              </a:ext>
            </a:extLst>
          </p:cNvPr>
          <p:cNvSpPr>
            <a:spLocks noGrp="1"/>
          </p:cNvSpPr>
          <p:nvPr>
            <p:ph type="title"/>
          </p:nvPr>
        </p:nvSpPr>
        <p:spPr/>
        <p:txBody>
          <a:bodyPr/>
          <a:lstStyle/>
          <a:p>
            <a:r>
              <a:rPr lang="en-CA" dirty="0"/>
              <a:t>RTBF in Canada?</a:t>
            </a:r>
          </a:p>
        </p:txBody>
      </p:sp>
      <p:sp>
        <p:nvSpPr>
          <p:cNvPr id="4" name="Footer Placeholder 3">
            <a:extLst>
              <a:ext uri="{FF2B5EF4-FFF2-40B4-BE49-F238E27FC236}">
                <a16:creationId xmlns:a16="http://schemas.microsoft.com/office/drawing/2014/main" id="{89AF05E1-DB23-47D2-98F7-A7EA7EC8C2E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56475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D91D-C673-45AD-AD5A-556A7CC1DD79}"/>
              </a:ext>
            </a:extLst>
          </p:cNvPr>
          <p:cNvSpPr>
            <a:spLocks noGrp="1"/>
          </p:cNvSpPr>
          <p:nvPr>
            <p:ph type="title"/>
          </p:nvPr>
        </p:nvSpPr>
        <p:spPr/>
        <p:txBody>
          <a:bodyPr/>
          <a:lstStyle/>
          <a:p>
            <a:r>
              <a:rPr lang="en-CA" dirty="0"/>
              <a:t>fin</a:t>
            </a:r>
          </a:p>
        </p:txBody>
      </p:sp>
      <p:sp>
        <p:nvSpPr>
          <p:cNvPr id="3" name="Footer Placeholder 2">
            <a:extLst>
              <a:ext uri="{FF2B5EF4-FFF2-40B4-BE49-F238E27FC236}">
                <a16:creationId xmlns:a16="http://schemas.microsoft.com/office/drawing/2014/main" id="{433CEC97-BD8F-4B34-81DF-AF788C5CD88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87089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D2A0-40EB-4DA1-AFE5-1B4C85C29602}"/>
              </a:ext>
            </a:extLst>
          </p:cNvPr>
          <p:cNvSpPr>
            <a:spLocks noGrp="1"/>
          </p:cNvSpPr>
          <p:nvPr>
            <p:ph type="title"/>
          </p:nvPr>
        </p:nvSpPr>
        <p:spPr>
          <a:xfrm>
            <a:off x="457200" y="274638"/>
            <a:ext cx="8229600" cy="1498178"/>
          </a:xfrm>
        </p:spPr>
        <p:txBody>
          <a:bodyPr/>
          <a:lstStyle/>
          <a:p>
            <a:r>
              <a:rPr lang="en-CA" i="1" dirty="0" err="1"/>
              <a:t>Haikola</a:t>
            </a:r>
            <a:r>
              <a:rPr lang="en-CA" i="1" dirty="0"/>
              <a:t> v. The Personal Insurance Company</a:t>
            </a:r>
            <a:endParaRPr lang="en-CA" dirty="0"/>
          </a:p>
        </p:txBody>
      </p:sp>
      <p:sp>
        <p:nvSpPr>
          <p:cNvPr id="3" name="Content Placeholder 2">
            <a:extLst>
              <a:ext uri="{FF2B5EF4-FFF2-40B4-BE49-F238E27FC236}">
                <a16:creationId xmlns:a16="http://schemas.microsoft.com/office/drawing/2014/main" id="{F6A508B6-6B21-4DB3-956B-6782D1D2FAA5}"/>
              </a:ext>
            </a:extLst>
          </p:cNvPr>
          <p:cNvSpPr>
            <a:spLocks noGrp="1"/>
          </p:cNvSpPr>
          <p:nvPr>
            <p:ph idx="1"/>
          </p:nvPr>
        </p:nvSpPr>
        <p:spPr>
          <a:xfrm>
            <a:off x="457200" y="1988840"/>
            <a:ext cx="8229600" cy="4137323"/>
          </a:xfrm>
        </p:spPr>
        <p:txBody>
          <a:bodyPr/>
          <a:lstStyle/>
          <a:p>
            <a:r>
              <a:rPr lang="en-CA" dirty="0" err="1"/>
              <a:t>Haikola</a:t>
            </a:r>
            <a:r>
              <a:rPr lang="en-CA" dirty="0"/>
              <a:t> began class action for damages against the Personal </a:t>
            </a:r>
            <a:r>
              <a:rPr lang="en-CA" b="1" dirty="0"/>
              <a:t>after</a:t>
            </a:r>
            <a:r>
              <a:rPr lang="en-CA" dirty="0"/>
              <a:t> receiving Privacy Commissioner’s report (section 14 PIPEDA)</a:t>
            </a:r>
          </a:p>
          <a:p>
            <a:r>
              <a:rPr lang="en-CA" dirty="0"/>
              <a:t>Complicated stuff about whether class action ok in Fed Ct., moved to ONSC by agreement so settlement could occur</a:t>
            </a:r>
          </a:p>
          <a:p>
            <a:r>
              <a:rPr lang="en-CA" dirty="0"/>
              <a:t>A good read!</a:t>
            </a:r>
          </a:p>
        </p:txBody>
      </p:sp>
      <p:sp>
        <p:nvSpPr>
          <p:cNvPr id="4" name="Footer Placeholder 3">
            <a:extLst>
              <a:ext uri="{FF2B5EF4-FFF2-40B4-BE49-F238E27FC236}">
                <a16:creationId xmlns:a16="http://schemas.microsoft.com/office/drawing/2014/main" id="{E8BF9B25-7D09-4F65-AEC6-B9294838757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9345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438D-6FBB-4AB1-A5FF-8B152891E899}"/>
              </a:ext>
            </a:extLst>
          </p:cNvPr>
          <p:cNvSpPr>
            <a:spLocks noGrp="1"/>
          </p:cNvSpPr>
          <p:nvPr>
            <p:ph type="title"/>
          </p:nvPr>
        </p:nvSpPr>
        <p:spPr/>
        <p:txBody>
          <a:bodyPr/>
          <a:lstStyle/>
          <a:p>
            <a:r>
              <a:rPr lang="en-CA" dirty="0"/>
              <a:t>Finishing defamation</a:t>
            </a:r>
          </a:p>
        </p:txBody>
      </p:sp>
      <p:sp>
        <p:nvSpPr>
          <p:cNvPr id="3" name="Footer Placeholder 2">
            <a:extLst>
              <a:ext uri="{FF2B5EF4-FFF2-40B4-BE49-F238E27FC236}">
                <a16:creationId xmlns:a16="http://schemas.microsoft.com/office/drawing/2014/main" id="{2B52DEFD-0A7C-4255-B34C-FF8EDC2ACA3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19022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8</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a:extLst>
              <a:ext uri="{FF2B5EF4-FFF2-40B4-BE49-F238E27FC236}">
                <a16:creationId xmlns:a16="http://schemas.microsoft.com/office/drawing/2014/main" id="{DB49EAF4-0501-4C91-BB6B-6077D7AA0E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24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5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fr-CA" altLang="en-US" dirty="0" err="1"/>
              <a:t>Third</a:t>
            </a:r>
            <a:r>
              <a:rPr lang="fr-CA" altLang="en-US" dirty="0"/>
              <a:t>-Party </a:t>
            </a:r>
            <a:r>
              <a:rPr lang="en-US" altLang="en-US" dirty="0"/>
              <a:t>liability</a:t>
            </a:r>
            <a:r>
              <a:rPr lang="fr-CA" altLang="en-US" dirty="0"/>
              <a:t> - links</a:t>
            </a:r>
            <a:endParaRPr lang="en-CA" dirty="0"/>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fr-CA" altLang="en-US" sz="2800" i="1" dirty="0"/>
              <a:t>Crookes v. Newton</a:t>
            </a:r>
            <a:r>
              <a:rPr lang="fr-CA" altLang="en-US" sz="2800" dirty="0"/>
              <a:t>, 2011 SCC 47</a:t>
            </a:r>
          </a:p>
          <a:p>
            <a:pPr marL="0" indent="0" eaLnBrk="1" hangingPunct="1">
              <a:buNone/>
            </a:pPr>
            <a:r>
              <a:rPr lang="en-CA" altLang="en-US" sz="2800" dirty="0"/>
              <a:t>“a hyperlink, by itself, should never be seen as ‘publication’ of the content to which it refers” (</a:t>
            </a:r>
            <a:r>
              <a:rPr lang="en-CA" altLang="en-US" sz="2800" dirty="0" err="1"/>
              <a:t>Abella</a:t>
            </a:r>
            <a:r>
              <a:rPr lang="en-CA" altLang="en-US" sz="2800" dirty="0"/>
              <a:t> J.)</a:t>
            </a:r>
          </a:p>
          <a:p>
            <a:pPr marL="0" indent="0" eaLnBrk="1" hangingPunct="1">
              <a:buNone/>
            </a:pPr>
            <a:endParaRPr lang="en-CA" altLang="en-US" sz="2800" dirty="0"/>
          </a:p>
          <a:p>
            <a:pPr marL="0" indent="0" eaLnBrk="1" hangingPunct="1">
              <a:buNone/>
            </a:pPr>
            <a:r>
              <a:rPr lang="en-CA" altLang="en-US" sz="2800" dirty="0"/>
              <a:t>(concurring, </a:t>
            </a:r>
            <a:r>
              <a:rPr lang="en-CA" altLang="en-US" sz="2800" dirty="0" err="1"/>
              <a:t>McLachlin</a:t>
            </a:r>
            <a:r>
              <a:rPr lang="en-CA" altLang="en-US" sz="2800" dirty="0"/>
              <a:t> and Fish JJ.) “Publication of a defamatory statement via a hyperlink should be found if the text indicates </a:t>
            </a:r>
            <a:r>
              <a:rPr lang="en-CA" altLang="en-US" sz="2800" i="1" dirty="0"/>
              <a:t>adoption or endorsement of the content of the hyperlinked text</a:t>
            </a:r>
            <a:r>
              <a:rPr lang="en-CA" altLang="en-US" sz="2800" dirty="0"/>
              <a:t>. “</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42901237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41537</TotalTime>
  <Words>4246</Words>
  <Application>Microsoft Office PowerPoint</Application>
  <PresentationFormat>On-screen Show (4:3)</PresentationFormat>
  <Paragraphs>396</Paragraphs>
  <Slides>57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Wingdings</vt:lpstr>
      <vt:lpstr>Office Theme</vt:lpstr>
      <vt:lpstr>  Class 8 – October 30  Forget Me Not? – the Right to Be Forgotten in Europe (and Canada?) and Introduction to European Data Protection (and sure, finishing up defamation because what would this class be if I wasn’t behind…)                                  </vt:lpstr>
      <vt:lpstr>Admin Crap / Announcements</vt:lpstr>
      <vt:lpstr>In the News</vt:lpstr>
      <vt:lpstr>In the news - Juris</vt:lpstr>
      <vt:lpstr>ONE MINUTE POP QUIZ!</vt:lpstr>
      <vt:lpstr>Haikola v. The Personal Insurance Company</vt:lpstr>
      <vt:lpstr>Finishing defamation</vt:lpstr>
      <vt:lpstr>PowerPoint Presentation</vt:lpstr>
      <vt:lpstr>Third-Party liability - links</vt:lpstr>
      <vt:lpstr>Third-party liability- USA</vt:lpstr>
      <vt:lpstr>The “innocent” 3rd parties - USA</vt:lpstr>
      <vt:lpstr>Zeran v. AOL (cont.)</vt:lpstr>
      <vt:lpstr>Hiding behind s. 230 CDA and freedom of expression</vt:lpstr>
      <vt:lpstr>But Freedom of Expression even in Quebec</vt:lpstr>
      <vt:lpstr>Third party liability – links+</vt:lpstr>
      <vt:lpstr>Third party liability – links+</vt:lpstr>
      <vt:lpstr>Google Auto-Complete Policy</vt:lpstr>
      <vt:lpstr>More Google</vt:lpstr>
      <vt:lpstr>Defamation - criminal remedies?</vt:lpstr>
      <vt:lpstr>Defamatory Libel</vt:lpstr>
      <vt:lpstr>Criminal Harassment</vt:lpstr>
      <vt:lpstr>Criminal Harassment on Twitter?</vt:lpstr>
      <vt:lpstr>On the other hand</vt:lpstr>
      <vt:lpstr>EUROPE! RTBF!</vt:lpstr>
      <vt:lpstr>Charter of Fundamental Rights Of the European Union</vt:lpstr>
      <vt:lpstr>T.V. Time!</vt:lpstr>
      <vt:lpstr>SO WHAT IS THIS RIGHT TO BE FORGOTTEN I KEEP HEARING ABOUT on tv?</vt:lpstr>
      <vt:lpstr>Google v. AEPD and Gonzalez</vt:lpstr>
      <vt:lpstr>Google v. AEPD and Gonzalez takeaway</vt:lpstr>
      <vt:lpstr>Google v. AEPD and Gonzalez takeaway</vt:lpstr>
      <vt:lpstr>Google v. AEPD and Gonzalez takeaway</vt:lpstr>
      <vt:lpstr>Google v. AEPD and Gonzalez takeaway</vt:lpstr>
      <vt:lpstr>Google v. Gonzalez summary</vt:lpstr>
      <vt:lpstr>Directive 95/46/EC    GDPR</vt:lpstr>
      <vt:lpstr>European Privacy Law and the GDPR</vt:lpstr>
      <vt:lpstr>GDPR in 3 bullet points</vt:lpstr>
      <vt:lpstr>PIPEDA v. GDPR – Key difference?</vt:lpstr>
      <vt:lpstr>Other EU Privacy laws</vt:lpstr>
      <vt:lpstr>New EU ePrivacy Regulation</vt:lpstr>
      <vt:lpstr>WHY IN CANADA (OR ANYWHERE ELSE) SHOULD WE CARE ABOUT EU DATA PROTECTION LAW?</vt:lpstr>
      <vt:lpstr>Fact!</vt:lpstr>
      <vt:lpstr>Transfer of PI (PD) to 3rd countries</vt:lpstr>
      <vt:lpstr>Transfer of PI (PD) to 3rd countries</vt:lpstr>
      <vt:lpstr>Transfer of PI (PD) to 3rd countries</vt:lpstr>
      <vt:lpstr>Canada?</vt:lpstr>
      <vt:lpstr>Quebec?</vt:lpstr>
      <vt:lpstr>GDPR Article 45(1)</vt:lpstr>
      <vt:lpstr>Other countries?</vt:lpstr>
      <vt:lpstr>Schrems v. Data Protection Commissioner</vt:lpstr>
      <vt:lpstr>Schrems Takeaway</vt:lpstr>
      <vt:lpstr>In the wake of Schrems…</vt:lpstr>
      <vt:lpstr>In the wake of Schrems…</vt:lpstr>
      <vt:lpstr>Schrems 2</vt:lpstr>
      <vt:lpstr>Schrems 3</vt:lpstr>
      <vt:lpstr>Schrems 3 – Results!</vt:lpstr>
      <vt:lpstr>RTBF in Canada?</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1560</cp:revision>
  <dcterms:created xsi:type="dcterms:W3CDTF">2011-09-16T14:20:42Z</dcterms:created>
  <dcterms:modified xsi:type="dcterms:W3CDTF">2019-10-30T22:47:30Z</dcterms:modified>
</cp:coreProperties>
</file>