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444" r:id="rId3"/>
    <p:sldId id="568" r:id="rId4"/>
    <p:sldId id="595" r:id="rId5"/>
    <p:sldId id="566" r:id="rId6"/>
    <p:sldId id="596" r:id="rId7"/>
    <p:sldId id="591" r:id="rId8"/>
    <p:sldId id="592" r:id="rId9"/>
    <p:sldId id="593" r:id="rId10"/>
    <p:sldId id="594" r:id="rId11"/>
    <p:sldId id="452" r:id="rId12"/>
    <p:sldId id="470" r:id="rId13"/>
    <p:sldId id="484" r:id="rId14"/>
    <p:sldId id="552" r:id="rId15"/>
    <p:sldId id="577" r:id="rId16"/>
    <p:sldId id="561"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560" r:id="rId31"/>
    <p:sldId id="597" r:id="rId32"/>
    <p:sldId id="486" r:id="rId33"/>
    <p:sldId id="487" r:id="rId34"/>
    <p:sldId id="488" r:id="rId35"/>
    <p:sldId id="489" r:id="rId36"/>
    <p:sldId id="492" r:id="rId37"/>
    <p:sldId id="578" r:id="rId38"/>
    <p:sldId id="599" r:id="rId39"/>
    <p:sldId id="600" r:id="rId40"/>
    <p:sldId id="490" r:id="rId41"/>
    <p:sldId id="491" r:id="rId42"/>
    <p:sldId id="493" r:id="rId43"/>
    <p:sldId id="494" r:id="rId44"/>
    <p:sldId id="579" r:id="rId45"/>
    <p:sldId id="580" r:id="rId46"/>
    <p:sldId id="581" r:id="rId47"/>
    <p:sldId id="582" r:id="rId48"/>
    <p:sldId id="583" r:id="rId49"/>
    <p:sldId id="584" r:id="rId50"/>
    <p:sldId id="585" r:id="rId51"/>
    <p:sldId id="586" r:id="rId52"/>
    <p:sldId id="587" r:id="rId53"/>
    <p:sldId id="588" r:id="rId54"/>
    <p:sldId id="598" r:id="rId55"/>
    <p:sldId id="589" r:id="rId56"/>
    <p:sldId id="601" r:id="rId57"/>
    <p:sldId id="590" r:id="rId58"/>
    <p:sldId id="437" r:id="rId59"/>
    <p:sldId id="497" r:id="rId60"/>
    <p:sldId id="495" r:id="rId61"/>
    <p:sldId id="511" r:id="rId62"/>
    <p:sldId id="529" r:id="rId63"/>
    <p:sldId id="498" r:id="rId64"/>
    <p:sldId id="499" r:id="rId65"/>
    <p:sldId id="500" r:id="rId66"/>
    <p:sldId id="503" r:id="rId67"/>
    <p:sldId id="602" r:id="rId68"/>
    <p:sldId id="550"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7289" autoAdjust="0"/>
  </p:normalViewPr>
  <p:slideViewPr>
    <p:cSldViewPr>
      <p:cViewPr varScale="1">
        <p:scale>
          <a:sx n="67" d="100"/>
          <a:sy n="67" d="100"/>
        </p:scale>
        <p:origin x="1930" y="62"/>
      </p:cViewPr>
      <p:guideLst>
        <p:guide orient="horz" pos="2160"/>
        <p:guide pos="2880"/>
      </p:guideLst>
    </p:cSldViewPr>
  </p:slideViewPr>
  <p:outlineViewPr>
    <p:cViewPr>
      <p:scale>
        <a:sx n="33" d="100"/>
        <a:sy n="33" d="100"/>
      </p:scale>
      <p:origin x="0" y="-1949"/>
    </p:cViewPr>
  </p:outlineViewPr>
  <p:notesTextViewPr>
    <p:cViewPr>
      <p:scale>
        <a:sx n="100" d="100"/>
        <a:sy n="100" d="100"/>
      </p:scale>
      <p:origin x="0" y="0"/>
    </p:cViewPr>
  </p:notesTextViewPr>
  <p:sorterViewPr>
    <p:cViewPr>
      <p:scale>
        <a:sx n="66" d="100"/>
        <a:sy n="66" d="100"/>
      </p:scale>
      <p:origin x="0" y="-3202"/>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10/10/2019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10/10/2019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Anything to add?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3798156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Ward – » the </a:t>
            </a:r>
            <a:r>
              <a:rPr lang="fr-CA" dirty="0" err="1"/>
              <a:t>expecation</a:t>
            </a:r>
            <a:r>
              <a:rPr lang="fr-CA" dirty="0"/>
              <a:t> of </a:t>
            </a:r>
            <a:r>
              <a:rPr lang="fr-CA" dirty="0" err="1"/>
              <a:t>privacy</a:t>
            </a:r>
            <a:r>
              <a:rPr lang="fr-CA" dirty="0"/>
              <a:t> </a:t>
            </a:r>
            <a:r>
              <a:rPr lang="fr-CA" dirty="0" err="1"/>
              <a:t>is</a:t>
            </a:r>
            <a:r>
              <a:rPr lang="fr-CA" dirty="0"/>
              <a:t> </a:t>
            </a:r>
            <a:r>
              <a:rPr lang="fr-CA" dirty="0" err="1"/>
              <a:t>there</a:t>
            </a:r>
            <a:r>
              <a:rPr lang="fr-CA" dirty="0"/>
              <a:t>, but the Court </a:t>
            </a:r>
            <a:r>
              <a:rPr lang="fr-CA" dirty="0" err="1"/>
              <a:t>held</a:t>
            </a:r>
            <a:r>
              <a:rPr lang="fr-CA" dirty="0"/>
              <a:t> </a:t>
            </a:r>
            <a:r>
              <a:rPr lang="fr-CA" dirty="0" err="1"/>
              <a:t>that</a:t>
            </a:r>
            <a:r>
              <a:rPr lang="fr-CA" dirty="0"/>
              <a:t> </a:t>
            </a:r>
            <a:r>
              <a:rPr lang="fr-CA" dirty="0" err="1"/>
              <a:t>just</a:t>
            </a:r>
            <a:r>
              <a:rPr lang="fr-CA" dirty="0"/>
              <a:t> </a:t>
            </a:r>
            <a:r>
              <a:rPr lang="fr-CA" dirty="0" err="1"/>
              <a:t>giving</a:t>
            </a:r>
            <a:r>
              <a:rPr lang="fr-CA" dirty="0"/>
              <a:t> the </a:t>
            </a:r>
            <a:r>
              <a:rPr lang="fr-CA" dirty="0" err="1"/>
              <a:t>name</a:t>
            </a:r>
            <a:r>
              <a:rPr lang="fr-CA" dirty="0"/>
              <a:t> and </a:t>
            </a:r>
            <a:r>
              <a:rPr lang="fr-CA" dirty="0" err="1"/>
              <a:t>address</a:t>
            </a:r>
            <a:r>
              <a:rPr lang="fr-CA" dirty="0"/>
              <a:t> of a </a:t>
            </a:r>
            <a:r>
              <a:rPr lang="fr-CA" dirty="0" err="1"/>
              <a:t>someone</a:t>
            </a:r>
            <a:r>
              <a:rPr lang="fr-CA" dirty="0"/>
              <a:t> </a:t>
            </a:r>
            <a:r>
              <a:rPr lang="fr-CA" dirty="0" err="1"/>
              <a:t>who</a:t>
            </a:r>
            <a:r>
              <a:rPr lang="fr-CA" dirty="0"/>
              <a:t> </a:t>
            </a:r>
            <a:r>
              <a:rPr lang="fr-CA" dirty="0" err="1"/>
              <a:t>accessed</a:t>
            </a:r>
            <a:r>
              <a:rPr lang="fr-CA" dirty="0"/>
              <a:t> </a:t>
            </a:r>
            <a:r>
              <a:rPr lang="fr-CA" dirty="0" err="1"/>
              <a:t>child</a:t>
            </a:r>
            <a:r>
              <a:rPr lang="fr-CA" dirty="0"/>
              <a:t> </a:t>
            </a:r>
            <a:r>
              <a:rPr lang="fr-CA" dirty="0" err="1"/>
              <a:t>pornography</a:t>
            </a:r>
            <a:r>
              <a:rPr lang="fr-CA" dirty="0"/>
              <a:t> </a:t>
            </a:r>
            <a:r>
              <a:rPr lang="fr-CA" dirty="0" err="1"/>
              <a:t>did</a:t>
            </a:r>
            <a:r>
              <a:rPr lang="fr-CA" dirty="0"/>
              <a:t> not </a:t>
            </a:r>
            <a:r>
              <a:rPr lang="fr-CA" dirty="0" err="1"/>
              <a:t>violate</a:t>
            </a:r>
            <a:r>
              <a:rPr lang="fr-CA" dirty="0"/>
              <a:t> a </a:t>
            </a:r>
            <a:r>
              <a:rPr lang="fr-CA" dirty="0" err="1"/>
              <a:t>privacy</a:t>
            </a:r>
            <a:r>
              <a:rPr lang="fr-CA" dirty="0"/>
              <a:t> right, and </a:t>
            </a:r>
            <a:r>
              <a:rPr lang="fr-CA" dirty="0" err="1"/>
              <a:t>ordered</a:t>
            </a:r>
            <a:r>
              <a:rPr lang="fr-CA" dirty="0"/>
              <a:t> the info </a:t>
            </a:r>
            <a:r>
              <a:rPr lang="fr-CA" dirty="0" err="1"/>
              <a:t>given</a:t>
            </a:r>
            <a:r>
              <a:rPr lang="fr-CA" dirty="0"/>
              <a:t>. Bell (ISP) </a:t>
            </a:r>
            <a:r>
              <a:rPr lang="fr-CA" dirty="0" err="1"/>
              <a:t>had</a:t>
            </a:r>
            <a:r>
              <a:rPr lang="fr-CA" dirty="0"/>
              <a:t> </a:t>
            </a:r>
            <a:r>
              <a:rPr lang="fr-CA" dirty="0" err="1"/>
              <a:t>Terms</a:t>
            </a:r>
            <a:r>
              <a:rPr lang="fr-CA" dirty="0"/>
              <a:t> and a </a:t>
            </a:r>
            <a:r>
              <a:rPr lang="fr-CA" dirty="0" err="1"/>
              <a:t>legitimate</a:t>
            </a:r>
            <a:r>
              <a:rPr lang="fr-CA" dirty="0"/>
              <a:t> </a:t>
            </a:r>
            <a:r>
              <a:rPr lang="fr-CA" dirty="0" err="1"/>
              <a:t>interest</a:t>
            </a:r>
            <a:r>
              <a:rPr lang="fr-CA" dirty="0"/>
              <a:t> in not </a:t>
            </a:r>
            <a:r>
              <a:rPr lang="fr-CA" dirty="0" err="1"/>
              <a:t>having</a:t>
            </a:r>
            <a:r>
              <a:rPr lang="fr-CA" dirty="0"/>
              <a:t> people </a:t>
            </a:r>
            <a:r>
              <a:rPr lang="fr-CA" dirty="0" err="1"/>
              <a:t>access</a:t>
            </a:r>
            <a:r>
              <a:rPr lang="fr-CA" dirty="0"/>
              <a:t> </a:t>
            </a:r>
            <a:r>
              <a:rPr lang="fr-CA" dirty="0" err="1"/>
              <a:t>this</a:t>
            </a:r>
            <a:r>
              <a:rPr lang="fr-CA" dirty="0"/>
              <a:t> </a:t>
            </a:r>
            <a:r>
              <a:rPr lang="fr-CA" dirty="0" err="1"/>
              <a:t>material</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354161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Congrats to Rohan for recognizing point 1!</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16278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Pretty true for public sector as well </a:t>
            </a:r>
            <a:r>
              <a:rPr lang="en-CA" dirty="0">
                <a:sym typeface="Wingdings" panose="05000000000000000000" pitchFamily="2" charset="2"/>
              </a:rPr>
              <a:t> Quebec Act currently working on (ARTM), though more exceptions, i.e. required for gov’t dept business</a:t>
            </a:r>
          </a:p>
          <a:p>
            <a:r>
              <a:rPr lang="en-CA" dirty="0">
                <a:sym typeface="Wingdings" panose="05000000000000000000" pitchFamily="2" charset="2"/>
              </a:rPr>
              <a:t>We’ll see it as one of the 10 principles shortly</a:t>
            </a:r>
          </a:p>
          <a:p>
            <a:r>
              <a:rPr lang="en-CA" b="1" dirty="0">
                <a:sym typeface="Wingdings" panose="05000000000000000000" pitchFamily="2" charset="2"/>
              </a:rPr>
              <a:t>Cf. GDPR</a:t>
            </a:r>
            <a:endParaRPr lang="en-CA" b="1"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162901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sym typeface="Wingdings" panose="05000000000000000000" pitchFamily="2" charset="2"/>
              </a:rPr>
              <a:t>Limiting collection to what’s necessary for the functions</a:t>
            </a:r>
          </a:p>
          <a:p>
            <a:pPr marL="171450" indent="-171450">
              <a:buFont typeface="Wingdings" panose="05000000000000000000" pitchFamily="2" charset="2"/>
              <a:buChar char="à"/>
            </a:pPr>
            <a:r>
              <a:rPr lang="en-CA" dirty="0">
                <a:sym typeface="Wingdings" panose="05000000000000000000" pitchFamily="2" charset="2"/>
              </a:rPr>
              <a:t>But note PIPEDA has “use and disclose”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181695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this one for later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296602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Sort of a trick question!</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207686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Recall the consent guidelines from earlier</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329451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Daniel Therrien, commissioner since 2014, for a seven year term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218663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 only AFTER the report of an investigation received, no “private right of action” directly to courts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a:p>
        </p:txBody>
      </p:sp>
    </p:spTree>
    <p:extLst>
      <p:ext uri="{BB962C8B-B14F-4D97-AF65-F5344CB8AC3E}">
        <p14:creationId xmlns:p14="http://schemas.microsoft.com/office/powerpoint/2010/main" val="260668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a:t>
            </a:fld>
            <a:endParaRPr lang="en-US" altLang="en-US"/>
          </a:p>
        </p:txBody>
      </p:sp>
    </p:spTree>
    <p:extLst>
      <p:ext uri="{BB962C8B-B14F-4D97-AF65-F5344CB8AC3E}">
        <p14:creationId xmlns:p14="http://schemas.microsoft.com/office/powerpoint/2010/main" val="3559653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Landry - Not an internet case, but bank screwed up some personal data, court awarded damages based on PIPEDA violations</a:t>
            </a:r>
          </a:p>
          <a:p>
            <a:r>
              <a:rPr lang="en-CA" dirty="0" err="1"/>
              <a:t>Chitraker</a:t>
            </a:r>
            <a:r>
              <a:rPr lang="en-CA" dirty="0"/>
              <a:t> - Over $20k! For Bell doing a credit check without asking</a:t>
            </a:r>
          </a:p>
          <a:p>
            <a:r>
              <a:rPr lang="en-CA" dirty="0"/>
              <a:t>AT – 5k</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3346655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Took THREE YEARS to have this part come into force</a:t>
            </a:r>
          </a:p>
          <a:p>
            <a:r>
              <a:rPr lang="en-CA" dirty="0"/>
              <a:t>REAL RISK OF SIGNIFICANT HARM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1335887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Report contents – date, details of PI, how many affected, steps taken to reduce harm, plans to notify individuals</a:t>
            </a:r>
          </a:p>
          <a:p>
            <a:r>
              <a:rPr lang="en-CA" dirty="0"/>
              <a:t>Notification contents – date, details, steps to reduce risk, steps individual can take, contact information of co. for more info – </a:t>
            </a:r>
            <a:r>
              <a:rPr lang="en-CA" i="1" dirty="0"/>
              <a:t>NOTICE that they can complain to OPC (</a:t>
            </a:r>
            <a:r>
              <a:rPr lang="en-CA" i="0" dirty="0"/>
              <a:t>Not anymore in final regs)</a:t>
            </a:r>
            <a:endParaRPr lang="en-CA" i="1"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103996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15223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457513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2718069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2255152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1414661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the election I guess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137162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Topic in and of itself, but worth mentioning</a:t>
            </a:r>
          </a:p>
          <a:p>
            <a:r>
              <a:rPr lang="en-CA" dirty="0"/>
              <a:t>C-51 – Anti-terrorism act, government has lots of access to PI without oversight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305521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Focus – do you think it would make a good book? It’s too broad!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a:p>
        </p:txBody>
      </p:sp>
    </p:spTree>
    <p:extLst>
      <p:ext uri="{BB962C8B-B14F-4D97-AF65-F5344CB8AC3E}">
        <p14:creationId xmlns:p14="http://schemas.microsoft.com/office/powerpoint/2010/main" val="3177031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Highlighted the important words – harming reputation, false statement, 3</a:t>
            </a:r>
            <a:r>
              <a:rPr lang="en-US" altLang="en-US" baseline="30000" dirty="0"/>
              <a:t>rd</a:t>
            </a:r>
            <a:r>
              <a:rPr lang="en-US" altLang="en-US" dirty="0"/>
              <a:t> person. HOWEVER “false statement” part spoiler re Quebec</a:t>
            </a:r>
          </a:p>
          <a:p>
            <a:pPr eaLnBrk="1" hangingPunct="1">
              <a:spcBef>
                <a:spcPct val="0"/>
              </a:spcBef>
            </a:pPr>
            <a:r>
              <a:rPr lang="en-US" altLang="en-US" dirty="0"/>
              <a:t>Libel written, slander spoken. On the internet it will always be libel</a:t>
            </a:r>
          </a:p>
          <a:p>
            <a:r>
              <a:rPr lang="en-CA" dirty="0"/>
              <a:t>PUBLISHED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60</a:t>
            </a:fld>
            <a:endParaRPr lang="en-US" altLang="en-US"/>
          </a:p>
        </p:txBody>
      </p:sp>
    </p:spTree>
    <p:extLst>
      <p:ext uri="{BB962C8B-B14F-4D97-AF65-F5344CB8AC3E}">
        <p14:creationId xmlns:p14="http://schemas.microsoft.com/office/powerpoint/2010/main" val="3055212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Point – many cases we’ll see are not internet based, but still apply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61</a:t>
            </a:fld>
            <a:endParaRPr lang="en-US" altLang="en-US"/>
          </a:p>
        </p:txBody>
      </p:sp>
    </p:spTree>
    <p:extLst>
      <p:ext uri="{BB962C8B-B14F-4D97-AF65-F5344CB8AC3E}">
        <p14:creationId xmlns:p14="http://schemas.microsoft.com/office/powerpoint/2010/main" val="2469960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Same criteria I put up in Class 3</a:t>
            </a: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64</a:t>
            </a:fld>
            <a:endParaRPr lang="en-US" altLang="en-US"/>
          </a:p>
        </p:txBody>
      </p:sp>
    </p:spTree>
    <p:extLst>
      <p:ext uri="{BB962C8B-B14F-4D97-AF65-F5344CB8AC3E}">
        <p14:creationId xmlns:p14="http://schemas.microsoft.com/office/powerpoint/2010/main" val="4187957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1051331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list I put up in Class 3, ow let’s look at them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426704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I’ll be there at both</a:t>
            </a:r>
          </a:p>
          <a:p>
            <a:r>
              <a:rPr lang="en-CA" dirty="0"/>
              <a:t>Arvin / </a:t>
            </a:r>
            <a:r>
              <a:rPr lang="en-CA" dirty="0" err="1"/>
              <a:t>Pouyan</a:t>
            </a:r>
            <a:r>
              <a:rPr lang="en-CA" dirty="0"/>
              <a:t> care to explain??</a:t>
            </a:r>
          </a:p>
          <a:p>
            <a:r>
              <a:rPr lang="en-CA" dirty="0"/>
              <a:t>Ethics in privacy and security</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273181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02670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Michael for pointing this out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dirty="0"/>
          </a:p>
        </p:txBody>
      </p:sp>
    </p:spTree>
    <p:extLst>
      <p:ext uri="{BB962C8B-B14F-4D97-AF65-F5344CB8AC3E}">
        <p14:creationId xmlns:p14="http://schemas.microsoft.com/office/powerpoint/2010/main" val="212645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dirty="0"/>
          </a:p>
        </p:txBody>
      </p:sp>
    </p:spTree>
    <p:extLst>
      <p:ext uri="{BB962C8B-B14F-4D97-AF65-F5344CB8AC3E}">
        <p14:creationId xmlns:p14="http://schemas.microsoft.com/office/powerpoint/2010/main" val="221605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Thanks to Michael for pointing this out</a:t>
            </a:r>
          </a:p>
          <a:p>
            <a:r>
              <a:rPr lang="en-CA" dirty="0"/>
              <a:t>Governor in Council – PM and cabinet ministers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259179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Industry Canada now Innovation, Science and Economic Development Canada</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9</a:t>
            </a:fld>
            <a:endParaRPr lang="en-US" altLang="en-US"/>
          </a:p>
        </p:txBody>
      </p:sp>
    </p:spTree>
    <p:extLst>
      <p:ext uri="{BB962C8B-B14F-4D97-AF65-F5344CB8AC3E}">
        <p14:creationId xmlns:p14="http://schemas.microsoft.com/office/powerpoint/2010/main" val="302128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6</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9FFD88D-A6CD-4398-A082-AA4524DE79A9}" type="datetime1">
              <a:rPr lang="en-US" smtClean="0"/>
              <a:t>10/10/2019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15DEC3-0BDA-4E02-BF86-84E0291A2A86}" type="datetime1">
              <a:rPr lang="en-US" smtClean="0"/>
              <a:t>10/10/2019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336FFEB0-B62A-4E2F-8ED9-B016D07C4ABE}" type="datetime1">
              <a:rPr lang="en-US" smtClean="0"/>
              <a:t>10/10/2019</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726A405D-C98C-4F45-9794-FAC325670537}" type="datetime1">
              <a:rPr lang="en-US" smtClean="0"/>
              <a:t>10/10/2019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6</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CE4B8EAC-46A8-4245-9A7E-4AA5A0296791}" type="datetime1">
              <a:rPr lang="en-US" smtClean="0"/>
              <a:t>10/10/2019</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D45F15D3-A2E0-4A09-8C62-5DC00725CA9E}" type="datetime1">
              <a:rPr lang="en-US" smtClean="0"/>
              <a:t>10/10/2019</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6</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49701999-85FB-4157-A697-9D4DCFBFBD45}" type="datetime1">
              <a:rPr lang="en-US" smtClean="0"/>
              <a:t>10/10/2019</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6</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01E21ABC-81D6-4D24-9820-2E38A64CE16D}" type="datetime1">
              <a:rPr lang="en-US" smtClean="0"/>
              <a:t>10/10/2019</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6</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4D7B2AF5-9398-4163-8FFE-A1B3D03BA6F9}" type="datetime1">
              <a:rPr lang="en-US" smtClean="0"/>
              <a:t>10/10/2019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BDC60CA3-02FD-416C-BF1D-A6343F88D876}" type="datetime1">
              <a:rPr lang="en-US" smtClean="0"/>
              <a:t>10/10/2019</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6</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FF86C70-12DD-4FFD-AFF5-51DB235D1E7C}" type="datetime1">
              <a:rPr lang="en-US" smtClean="0"/>
              <a:t>10/10/2019</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events/112835403088595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br>
              <a:rPr lang="en-US" altLang="en-US" sz="9600" dirty="0"/>
            </a:br>
            <a:r>
              <a:rPr lang="en-US" altLang="en-US" u="sng" dirty="0"/>
              <a:t>Class 6 – October 9</a:t>
            </a:r>
            <a:br>
              <a:rPr lang="en-US" altLang="en-US" dirty="0"/>
            </a:br>
            <a:br>
              <a:rPr lang="en-US" altLang="en-US" dirty="0"/>
            </a:br>
            <a:r>
              <a:rPr lang="en-US" altLang="en-US" dirty="0"/>
              <a:t>(Still plenty of privacy and)</a:t>
            </a:r>
            <a:br>
              <a:rPr lang="en-US" altLang="en-US" dirty="0"/>
            </a:br>
            <a:r>
              <a:rPr lang="en-CA" dirty="0"/>
              <a:t>Surviving the Mean Tweets of Montreal – Defamation in the internet Age</a:t>
            </a:r>
            <a:br>
              <a:rPr lang="en-CA" dirty="0"/>
            </a:b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78BE-E038-4497-9066-08CB66AB729F}"/>
              </a:ext>
            </a:extLst>
          </p:cNvPr>
          <p:cNvSpPr>
            <a:spLocks noGrp="1"/>
          </p:cNvSpPr>
          <p:nvPr>
            <p:ph type="title"/>
          </p:nvPr>
        </p:nvSpPr>
        <p:spPr>
          <a:xfrm>
            <a:off x="457200" y="274638"/>
            <a:ext cx="8229600" cy="1498178"/>
          </a:xfrm>
        </p:spPr>
        <p:txBody>
          <a:bodyPr/>
          <a:lstStyle/>
          <a:p>
            <a:r>
              <a:rPr lang="en-CA" sz="2000" b="1" dirty="0"/>
              <a:t>Process for the Determination of "Substantially Similar" Provincial Legislation by the Governor in Council</a:t>
            </a:r>
            <a:br>
              <a:rPr lang="en-CA" sz="2000" dirty="0"/>
            </a:br>
            <a:r>
              <a:rPr lang="en-CA" sz="2000" dirty="0"/>
              <a:t>Canada Gazette August 3, 2002</a:t>
            </a:r>
            <a:br>
              <a:rPr lang="en-CA" sz="2000" dirty="0"/>
            </a:br>
            <a:r>
              <a:rPr lang="en-CA" sz="2000" dirty="0"/>
              <a:t>Industry Canada</a:t>
            </a:r>
          </a:p>
        </p:txBody>
      </p:sp>
      <p:sp>
        <p:nvSpPr>
          <p:cNvPr id="3" name="Content Placeholder 2">
            <a:extLst>
              <a:ext uri="{FF2B5EF4-FFF2-40B4-BE49-F238E27FC236}">
                <a16:creationId xmlns:a16="http://schemas.microsoft.com/office/drawing/2014/main" id="{DAF65959-74D6-4045-8BC8-9375538A27FE}"/>
              </a:ext>
            </a:extLst>
          </p:cNvPr>
          <p:cNvSpPr>
            <a:spLocks noGrp="1"/>
          </p:cNvSpPr>
          <p:nvPr>
            <p:ph idx="1"/>
          </p:nvPr>
        </p:nvSpPr>
        <p:spPr>
          <a:xfrm>
            <a:off x="457200" y="2132856"/>
            <a:ext cx="8229600" cy="3993307"/>
          </a:xfrm>
        </p:spPr>
        <p:txBody>
          <a:bodyPr/>
          <a:lstStyle/>
          <a:p>
            <a:pPr marL="0" indent="0">
              <a:buNone/>
            </a:pPr>
            <a:r>
              <a:rPr lang="en-CA" dirty="0"/>
              <a:t>“In order to allow the Privacy Commissioner to carry out his mandate under subsection 25(1) of the PIPEDA, the Minister of Industry will inform the Privacy Commissioner of a request under subsection 26(2) when it is received, and will seek the Privacy Commissioner’s view as to whether the legislation is “substantially similar” to the PIPEDA”</a:t>
            </a:r>
          </a:p>
        </p:txBody>
      </p:sp>
      <p:sp>
        <p:nvSpPr>
          <p:cNvPr id="4" name="Footer Placeholder 3">
            <a:extLst>
              <a:ext uri="{FF2B5EF4-FFF2-40B4-BE49-F238E27FC236}">
                <a16:creationId xmlns:a16="http://schemas.microsoft.com/office/drawing/2014/main" id="{22977896-9D46-4A05-967F-532888D2626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98679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B0B6-00E0-44A0-A285-23E18E37D50B}"/>
              </a:ext>
            </a:extLst>
          </p:cNvPr>
          <p:cNvSpPr>
            <a:spLocks noGrp="1"/>
          </p:cNvSpPr>
          <p:nvPr>
            <p:ph type="title"/>
          </p:nvPr>
        </p:nvSpPr>
        <p:spPr>
          <a:xfrm>
            <a:off x="457200" y="274638"/>
            <a:ext cx="8229600" cy="2362274"/>
          </a:xfrm>
        </p:spPr>
        <p:txBody>
          <a:bodyPr/>
          <a:lstStyle/>
          <a:p>
            <a:r>
              <a:rPr lang="en-CA" dirty="0"/>
              <a:t>Privacy, the Internet and ISP Subscriber Info:</a:t>
            </a:r>
            <a:br>
              <a:rPr lang="en-CA" dirty="0"/>
            </a:br>
            <a:r>
              <a:rPr lang="en-CA" i="1" dirty="0"/>
              <a:t>R v. Spencer</a:t>
            </a:r>
          </a:p>
        </p:txBody>
      </p:sp>
      <p:sp>
        <p:nvSpPr>
          <p:cNvPr id="3" name="Content Placeholder 2">
            <a:extLst>
              <a:ext uri="{FF2B5EF4-FFF2-40B4-BE49-F238E27FC236}">
                <a16:creationId xmlns:a16="http://schemas.microsoft.com/office/drawing/2014/main" id="{4FA5CFC4-F3FD-4E69-8DB5-65022B8F3656}"/>
              </a:ext>
            </a:extLst>
          </p:cNvPr>
          <p:cNvSpPr>
            <a:spLocks noGrp="1"/>
          </p:cNvSpPr>
          <p:nvPr>
            <p:ph idx="1"/>
          </p:nvPr>
        </p:nvSpPr>
        <p:spPr>
          <a:xfrm>
            <a:off x="457200" y="2636912"/>
            <a:ext cx="8229600" cy="3489251"/>
          </a:xfrm>
        </p:spPr>
        <p:txBody>
          <a:bodyPr/>
          <a:lstStyle/>
          <a:p>
            <a:pPr marL="0" indent="0">
              <a:buNone/>
            </a:pPr>
            <a:endParaRPr lang="en-CA" dirty="0"/>
          </a:p>
          <a:p>
            <a:pPr marL="0" indent="0">
              <a:buNone/>
            </a:pPr>
            <a:r>
              <a:rPr lang="en-CA" b="1"/>
              <a:t>Rohan Verma </a:t>
            </a:r>
            <a:r>
              <a:rPr lang="en-CA"/>
              <a:t>presentation</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A04D16CE-E98F-4E44-B34A-9CBBD6DD4227}"/>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271601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EA4B-6E8D-4F42-B5EF-DEAE66C6EA4A}"/>
              </a:ext>
            </a:extLst>
          </p:cNvPr>
          <p:cNvSpPr>
            <a:spLocks noGrp="1"/>
          </p:cNvSpPr>
          <p:nvPr>
            <p:ph type="title"/>
          </p:nvPr>
        </p:nvSpPr>
        <p:spPr/>
        <p:txBody>
          <a:bodyPr/>
          <a:lstStyle/>
          <a:p>
            <a:r>
              <a:rPr lang="en-CA" i="1" dirty="0"/>
              <a:t>Spencer</a:t>
            </a:r>
            <a:r>
              <a:rPr lang="en-CA" dirty="0"/>
              <a:t> takeaway(s)</a:t>
            </a:r>
          </a:p>
        </p:txBody>
      </p:sp>
      <p:sp>
        <p:nvSpPr>
          <p:cNvPr id="3" name="Content Placeholder 2">
            <a:extLst>
              <a:ext uri="{FF2B5EF4-FFF2-40B4-BE49-F238E27FC236}">
                <a16:creationId xmlns:a16="http://schemas.microsoft.com/office/drawing/2014/main" id="{2FB792AA-1FAA-4E85-9F48-0BBEA4723280}"/>
              </a:ext>
            </a:extLst>
          </p:cNvPr>
          <p:cNvSpPr>
            <a:spLocks noGrp="1"/>
          </p:cNvSpPr>
          <p:nvPr>
            <p:ph idx="1"/>
          </p:nvPr>
        </p:nvSpPr>
        <p:spPr>
          <a:xfrm>
            <a:off x="457200" y="1417638"/>
            <a:ext cx="8229600" cy="4708525"/>
          </a:xfrm>
        </p:spPr>
        <p:txBody>
          <a:bodyPr/>
          <a:lstStyle/>
          <a:p>
            <a:pPr marL="0" indent="0">
              <a:buNone/>
            </a:pPr>
            <a:r>
              <a:rPr lang="en-CA" sz="2400" dirty="0"/>
              <a:t>“The subject matter of the search was not simply a name and address of someone in a contractual relationship with Shaw. Rather, it was the identity of an Internet subscriber which corresponded to particular Internet usage.”</a:t>
            </a:r>
          </a:p>
          <a:p>
            <a:pPr marL="0" indent="0">
              <a:buNone/>
            </a:pPr>
            <a:r>
              <a:rPr lang="en-CA" sz="2400" dirty="0"/>
              <a:t>“ Recognizing that anonymity is one conception of informational privacy seems to me to be particularly important in the context of Internet usage.”</a:t>
            </a:r>
          </a:p>
          <a:p>
            <a:pPr marL="0" indent="0">
              <a:buNone/>
            </a:pPr>
            <a:r>
              <a:rPr lang="en-CA" sz="2400" dirty="0">
                <a:sym typeface="Wingdings" panose="05000000000000000000" pitchFamily="2" charset="2"/>
              </a:rPr>
              <a:t>(para. 66) “intimate or sensitive activities being carried out online  Reasonable expectation of privacy in subscriber info (in this case at least…)</a:t>
            </a:r>
            <a:endParaRPr lang="en-CA" sz="2400" dirty="0"/>
          </a:p>
          <a:p>
            <a:pPr marL="0" indent="0">
              <a:buNone/>
            </a:pPr>
            <a:r>
              <a:rPr lang="en-CA" dirty="0"/>
              <a:t>cf. </a:t>
            </a:r>
            <a:r>
              <a:rPr lang="en-CA" i="1" dirty="0"/>
              <a:t>R. v. Ward </a:t>
            </a:r>
            <a:r>
              <a:rPr lang="en-CA" sz="2000" dirty="0"/>
              <a:t>2012 ONCA 660 (see paragraph 63 of </a:t>
            </a:r>
            <a:r>
              <a:rPr lang="en-CA" sz="2000" i="1" dirty="0"/>
              <a:t>Spencer</a:t>
            </a:r>
            <a:r>
              <a:rPr lang="en-CA" sz="2000" dirty="0"/>
              <a:t>)</a:t>
            </a:r>
          </a:p>
        </p:txBody>
      </p:sp>
      <p:sp>
        <p:nvSpPr>
          <p:cNvPr id="4" name="Footer Placeholder 3">
            <a:extLst>
              <a:ext uri="{FF2B5EF4-FFF2-40B4-BE49-F238E27FC236}">
                <a16:creationId xmlns:a16="http://schemas.microsoft.com/office/drawing/2014/main" id="{C8DE51B3-D5AD-4895-98D2-9E6D3C1D84A5}"/>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96648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F0B0-0B05-4153-BD13-19DAC9CC1FC0}"/>
              </a:ext>
            </a:extLst>
          </p:cNvPr>
          <p:cNvSpPr>
            <a:spLocks noGrp="1"/>
          </p:cNvSpPr>
          <p:nvPr>
            <p:ph type="title"/>
          </p:nvPr>
        </p:nvSpPr>
        <p:spPr/>
        <p:txBody>
          <a:bodyPr/>
          <a:lstStyle/>
          <a:p>
            <a:r>
              <a:rPr lang="en-CA" i="1" dirty="0"/>
              <a:t>Spencer</a:t>
            </a:r>
            <a:r>
              <a:rPr lang="en-CA" dirty="0"/>
              <a:t> other notes</a:t>
            </a:r>
          </a:p>
        </p:txBody>
      </p:sp>
      <p:sp>
        <p:nvSpPr>
          <p:cNvPr id="3" name="Content Placeholder 2">
            <a:extLst>
              <a:ext uri="{FF2B5EF4-FFF2-40B4-BE49-F238E27FC236}">
                <a16:creationId xmlns:a16="http://schemas.microsoft.com/office/drawing/2014/main" id="{42003E5A-B407-472C-84D3-114CAC8FB402}"/>
              </a:ext>
            </a:extLst>
          </p:cNvPr>
          <p:cNvSpPr>
            <a:spLocks noGrp="1"/>
          </p:cNvSpPr>
          <p:nvPr>
            <p:ph idx="1"/>
          </p:nvPr>
        </p:nvSpPr>
        <p:spPr/>
        <p:txBody>
          <a:bodyPr/>
          <a:lstStyle/>
          <a:p>
            <a:pPr marL="514350" indent="-514350">
              <a:buFont typeface="+mj-lt"/>
              <a:buAutoNum type="arabicPeriod"/>
            </a:pPr>
            <a:r>
              <a:rPr lang="en-CA" dirty="0"/>
              <a:t>24(2) CCRF </a:t>
            </a:r>
            <a:r>
              <a:rPr lang="en-CA" dirty="0">
                <a:sym typeface="Wingdings" panose="05000000000000000000" pitchFamily="2" charset="2"/>
              </a:rPr>
              <a:t> exclusion of evidence if its </a:t>
            </a:r>
            <a:r>
              <a:rPr lang="en-CA" b="1" i="1" dirty="0">
                <a:sym typeface="Wingdings" panose="05000000000000000000" pitchFamily="2" charset="2"/>
              </a:rPr>
              <a:t>admission</a:t>
            </a:r>
            <a:r>
              <a:rPr lang="en-CA" dirty="0">
                <a:sym typeface="Wingdings" panose="05000000000000000000" pitchFamily="2" charset="2"/>
              </a:rPr>
              <a:t> would bring administration of judgment into disrepute</a:t>
            </a:r>
          </a:p>
          <a:p>
            <a:pPr marL="514350" indent="-514350">
              <a:buFont typeface="+mj-lt"/>
              <a:buAutoNum type="arabicPeriod"/>
            </a:pPr>
            <a:endParaRPr lang="en-CA" dirty="0">
              <a:sym typeface="Wingdings" panose="05000000000000000000" pitchFamily="2" charset="2"/>
            </a:endParaRPr>
          </a:p>
          <a:p>
            <a:pPr marL="514350" indent="-514350">
              <a:buFont typeface="+mj-lt"/>
              <a:buAutoNum type="arabicPeriod"/>
            </a:pPr>
            <a:r>
              <a:rPr lang="en-CA" dirty="0">
                <a:sym typeface="Wingdings" panose="05000000000000000000" pitchFamily="2" charset="2"/>
              </a:rPr>
              <a:t>PIPEDA not creating any </a:t>
            </a:r>
            <a:r>
              <a:rPr lang="en-CA" i="1" dirty="0">
                <a:sym typeface="Wingdings" panose="05000000000000000000" pitchFamily="2" charset="2"/>
              </a:rPr>
              <a:t>new</a:t>
            </a:r>
            <a:r>
              <a:rPr lang="en-CA" dirty="0">
                <a:sym typeface="Wingdings" panose="05000000000000000000" pitchFamily="2" charset="2"/>
              </a:rPr>
              <a:t> powers of S+S</a:t>
            </a:r>
          </a:p>
          <a:p>
            <a:pPr marL="0" indent="0">
              <a:buNone/>
            </a:pPr>
            <a:endParaRPr lang="en-CA" dirty="0">
              <a:sym typeface="Wingdings" panose="05000000000000000000" pitchFamily="2" charset="2"/>
            </a:endParaRPr>
          </a:p>
        </p:txBody>
      </p:sp>
      <p:sp>
        <p:nvSpPr>
          <p:cNvPr id="4" name="Footer Placeholder 3">
            <a:extLst>
              <a:ext uri="{FF2B5EF4-FFF2-40B4-BE49-F238E27FC236}">
                <a16:creationId xmlns:a16="http://schemas.microsoft.com/office/drawing/2014/main" id="{495D5094-7A56-4E15-AAC3-5F5F79B0FFC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72117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16E4-6AE4-43D8-AC56-58D6706AE525}"/>
              </a:ext>
            </a:extLst>
          </p:cNvPr>
          <p:cNvSpPr>
            <a:spLocks noGrp="1"/>
          </p:cNvSpPr>
          <p:nvPr>
            <p:ph type="title"/>
          </p:nvPr>
        </p:nvSpPr>
        <p:spPr>
          <a:xfrm>
            <a:off x="0" y="274638"/>
            <a:ext cx="9144000" cy="1858218"/>
          </a:xfrm>
        </p:spPr>
        <p:txBody>
          <a:bodyPr/>
          <a:lstStyle/>
          <a:p>
            <a:r>
              <a:rPr lang="en-CA" dirty="0"/>
              <a:t>Canadian private sector privacy laws </a:t>
            </a:r>
            <a:br>
              <a:rPr lang="en-CA" dirty="0"/>
            </a:br>
            <a:r>
              <a:rPr lang="en-CA" dirty="0"/>
              <a:t>What’s the guiding principle?</a:t>
            </a:r>
          </a:p>
        </p:txBody>
      </p:sp>
      <p:sp>
        <p:nvSpPr>
          <p:cNvPr id="3" name="Content Placeholder 2">
            <a:extLst>
              <a:ext uri="{FF2B5EF4-FFF2-40B4-BE49-F238E27FC236}">
                <a16:creationId xmlns:a16="http://schemas.microsoft.com/office/drawing/2014/main" id="{BA2EB489-2F72-40B0-B970-ED58953C46B1}"/>
              </a:ext>
            </a:extLst>
          </p:cNvPr>
          <p:cNvSpPr>
            <a:spLocks noGrp="1"/>
          </p:cNvSpPr>
          <p:nvPr>
            <p:ph idx="1"/>
          </p:nvPr>
        </p:nvSpPr>
        <p:spPr>
          <a:xfrm>
            <a:off x="457200" y="1052736"/>
            <a:ext cx="8229600" cy="4536505"/>
          </a:xfrm>
        </p:spPr>
        <p:txBody>
          <a:bodyPr/>
          <a:lstStyle/>
          <a:p>
            <a:pPr marL="0" indent="0">
              <a:buNone/>
            </a:pPr>
            <a:endParaRPr lang="en-CA" dirty="0"/>
          </a:p>
          <a:p>
            <a:pPr marL="0" indent="0">
              <a:buNone/>
            </a:pPr>
            <a:endParaRPr lang="en-CA" dirty="0"/>
          </a:p>
          <a:p>
            <a:pPr marL="0" indent="0" algn="ctr">
              <a:buNone/>
            </a:pPr>
            <a:r>
              <a:rPr lang="en-CA" sz="8800" dirty="0"/>
              <a:t>CONSENT</a:t>
            </a:r>
          </a:p>
          <a:p>
            <a:pPr marL="0" indent="0" algn="ctr">
              <a:buNone/>
            </a:pPr>
            <a:r>
              <a:rPr lang="en-CA" sz="8800" dirty="0"/>
              <a:t>CONSENTEMENT</a:t>
            </a:r>
          </a:p>
        </p:txBody>
      </p:sp>
      <p:sp>
        <p:nvSpPr>
          <p:cNvPr id="4" name="Footer Placeholder 3">
            <a:extLst>
              <a:ext uri="{FF2B5EF4-FFF2-40B4-BE49-F238E27FC236}">
                <a16:creationId xmlns:a16="http://schemas.microsoft.com/office/drawing/2014/main" id="{0235440E-AC6D-4755-AD33-D592D76B868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5143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2D7-258D-426D-BFA9-97B608DCFB58}"/>
              </a:ext>
            </a:extLst>
          </p:cNvPr>
          <p:cNvSpPr>
            <a:spLocks noGrp="1"/>
          </p:cNvSpPr>
          <p:nvPr>
            <p:ph type="title"/>
          </p:nvPr>
        </p:nvSpPr>
        <p:spPr/>
        <p:txBody>
          <a:bodyPr/>
          <a:lstStyle/>
          <a:p>
            <a:r>
              <a:rPr lang="en-CA" dirty="0"/>
              <a:t>PIPEDA Consent</a:t>
            </a:r>
          </a:p>
        </p:txBody>
      </p:sp>
      <p:sp>
        <p:nvSpPr>
          <p:cNvPr id="3" name="Content Placeholder 2">
            <a:extLst>
              <a:ext uri="{FF2B5EF4-FFF2-40B4-BE49-F238E27FC236}">
                <a16:creationId xmlns:a16="http://schemas.microsoft.com/office/drawing/2014/main" id="{C7BEAF02-11E5-4A29-A60F-5AF31D3F364E}"/>
              </a:ext>
            </a:extLst>
          </p:cNvPr>
          <p:cNvSpPr>
            <a:spLocks noGrp="1"/>
          </p:cNvSpPr>
          <p:nvPr>
            <p:ph idx="1"/>
          </p:nvPr>
        </p:nvSpPr>
        <p:spPr>
          <a:xfrm>
            <a:off x="457200" y="1340768"/>
            <a:ext cx="8229600" cy="4785395"/>
          </a:xfrm>
        </p:spPr>
        <p:txBody>
          <a:bodyPr/>
          <a:lstStyle/>
          <a:p>
            <a:pPr marL="0" indent="0">
              <a:buNone/>
            </a:pPr>
            <a:r>
              <a:rPr lang="en-CA" i="1" dirty="0"/>
              <a:t>Guidelines for obtaining meaningful consent</a:t>
            </a:r>
            <a:endParaRPr lang="en-CA" dirty="0"/>
          </a:p>
          <a:p>
            <a:pPr marL="0" indent="0">
              <a:buNone/>
            </a:pPr>
            <a:endParaRPr lang="en-CA" dirty="0"/>
          </a:p>
          <a:p>
            <a:pPr marL="0" indent="0">
              <a:buNone/>
            </a:pPr>
            <a:r>
              <a:rPr lang="en-CA" dirty="0"/>
              <a:t>“this document sets out practical and actionable guidance regarding what organizations should do to ensure that they obtain meaningful consent.”</a:t>
            </a:r>
          </a:p>
          <a:p>
            <a:pPr marL="0" indent="0">
              <a:buNone/>
            </a:pPr>
            <a:endParaRPr lang="en-CA" dirty="0"/>
          </a:p>
          <a:p>
            <a:pPr marL="0" indent="0">
              <a:buNone/>
            </a:pPr>
            <a:r>
              <a:rPr lang="en-CA" dirty="0"/>
              <a:t>Came “into force” (guidelines!) January 1, 2019</a:t>
            </a:r>
          </a:p>
        </p:txBody>
      </p:sp>
      <p:sp>
        <p:nvSpPr>
          <p:cNvPr id="4" name="Footer Placeholder 3">
            <a:extLst>
              <a:ext uri="{FF2B5EF4-FFF2-40B4-BE49-F238E27FC236}">
                <a16:creationId xmlns:a16="http://schemas.microsoft.com/office/drawing/2014/main" id="{30D08075-DB1C-4F2C-A215-B3E9BE523A6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5501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22D7-258D-426D-BFA9-97B608DCFB58}"/>
              </a:ext>
            </a:extLst>
          </p:cNvPr>
          <p:cNvSpPr>
            <a:spLocks noGrp="1"/>
          </p:cNvSpPr>
          <p:nvPr>
            <p:ph type="title"/>
          </p:nvPr>
        </p:nvSpPr>
        <p:spPr/>
        <p:txBody>
          <a:bodyPr/>
          <a:lstStyle/>
          <a:p>
            <a:r>
              <a:rPr lang="en-CA" dirty="0"/>
              <a:t>Consent guidelines – 7 principles</a:t>
            </a:r>
          </a:p>
        </p:txBody>
      </p:sp>
      <p:sp>
        <p:nvSpPr>
          <p:cNvPr id="3" name="Content Placeholder 2">
            <a:extLst>
              <a:ext uri="{FF2B5EF4-FFF2-40B4-BE49-F238E27FC236}">
                <a16:creationId xmlns:a16="http://schemas.microsoft.com/office/drawing/2014/main" id="{C7BEAF02-11E5-4A29-A60F-5AF31D3F364E}"/>
              </a:ext>
            </a:extLst>
          </p:cNvPr>
          <p:cNvSpPr>
            <a:spLocks noGrp="1"/>
          </p:cNvSpPr>
          <p:nvPr>
            <p:ph idx="1"/>
          </p:nvPr>
        </p:nvSpPr>
        <p:spPr>
          <a:xfrm>
            <a:off x="457200" y="1340768"/>
            <a:ext cx="8229600" cy="4785395"/>
          </a:xfrm>
        </p:spPr>
        <p:txBody>
          <a:bodyPr/>
          <a:lstStyle/>
          <a:p>
            <a:pPr marL="457200" indent="-457200">
              <a:buFont typeface="+mj-lt"/>
              <a:buAutoNum type="arabicPeriod"/>
            </a:pPr>
            <a:r>
              <a:rPr lang="en-CA" sz="2800" dirty="0"/>
              <a:t>Emphasize key elements</a:t>
            </a:r>
          </a:p>
          <a:p>
            <a:pPr marL="457200" indent="-457200">
              <a:buFont typeface="+mj-lt"/>
              <a:buAutoNum type="arabicPeriod"/>
            </a:pPr>
            <a:r>
              <a:rPr lang="en-CA" sz="2800" dirty="0"/>
              <a:t>Allow individuals to control the level of detail they get and when</a:t>
            </a:r>
          </a:p>
          <a:p>
            <a:pPr marL="457200" indent="-457200">
              <a:buFont typeface="+mj-lt"/>
              <a:buAutoNum type="arabicPeriod"/>
            </a:pPr>
            <a:r>
              <a:rPr lang="en-CA" sz="2800" dirty="0"/>
              <a:t>Provide individuals with clear options to say ‘yes’ or ‘no’</a:t>
            </a:r>
          </a:p>
          <a:p>
            <a:pPr marL="457200" indent="-457200">
              <a:buFont typeface="+mj-lt"/>
              <a:buAutoNum type="arabicPeriod"/>
            </a:pPr>
            <a:r>
              <a:rPr lang="en-CA" sz="2800" dirty="0"/>
              <a:t>Be innovative and creative</a:t>
            </a:r>
          </a:p>
          <a:p>
            <a:pPr marL="457200" indent="-457200">
              <a:buFont typeface="+mj-lt"/>
              <a:buAutoNum type="arabicPeriod"/>
            </a:pPr>
            <a:r>
              <a:rPr lang="en-CA" sz="2800" dirty="0"/>
              <a:t>Consider the consumer’s perspective</a:t>
            </a:r>
          </a:p>
          <a:p>
            <a:pPr marL="457200" indent="-457200">
              <a:buFont typeface="+mj-lt"/>
              <a:buAutoNum type="arabicPeriod"/>
            </a:pPr>
            <a:r>
              <a:rPr lang="en-CA" sz="2800" dirty="0"/>
              <a:t>Make consent a dynamic and ongoing process</a:t>
            </a:r>
          </a:p>
          <a:p>
            <a:pPr marL="457200" indent="-457200">
              <a:buFont typeface="+mj-lt"/>
              <a:buAutoNum type="arabicPeriod"/>
            </a:pPr>
            <a:r>
              <a:rPr lang="en-CA" sz="2800" dirty="0"/>
              <a:t>Be accountable: Stand ready to demonstrate compliance</a:t>
            </a:r>
          </a:p>
        </p:txBody>
      </p:sp>
      <p:sp>
        <p:nvSpPr>
          <p:cNvPr id="4" name="Footer Placeholder 3">
            <a:extLst>
              <a:ext uri="{FF2B5EF4-FFF2-40B4-BE49-F238E27FC236}">
                <a16:creationId xmlns:a16="http://schemas.microsoft.com/office/drawing/2014/main" id="{30D08075-DB1C-4F2C-A215-B3E9BE523A6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00758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CFA622-9B2D-4B5C-A056-0FA6D8F0512F}"/>
              </a:ext>
            </a:extLst>
          </p:cNvPr>
          <p:cNvSpPr>
            <a:spLocks noGrp="1"/>
          </p:cNvSpPr>
          <p:nvPr>
            <p:ph type="title"/>
          </p:nvPr>
        </p:nvSpPr>
        <p:spPr/>
        <p:txBody>
          <a:bodyPr/>
          <a:lstStyle/>
          <a:p>
            <a:r>
              <a:rPr lang="en-CA" dirty="0"/>
              <a:t>Canadian privacy / PI laws:</a:t>
            </a:r>
            <a:br>
              <a:rPr lang="en-CA" dirty="0"/>
            </a:br>
            <a:r>
              <a:rPr lang="en-CA" dirty="0"/>
              <a:t>What’s the point?</a:t>
            </a:r>
          </a:p>
        </p:txBody>
      </p:sp>
      <p:sp>
        <p:nvSpPr>
          <p:cNvPr id="7" name="Content Placeholder 6">
            <a:extLst>
              <a:ext uri="{FF2B5EF4-FFF2-40B4-BE49-F238E27FC236}">
                <a16:creationId xmlns:a16="http://schemas.microsoft.com/office/drawing/2014/main" id="{AB729AFE-D68D-4B2F-A91B-371C327C56D1}"/>
              </a:ext>
            </a:extLst>
          </p:cNvPr>
          <p:cNvSpPr>
            <a:spLocks noGrp="1"/>
          </p:cNvSpPr>
          <p:nvPr>
            <p:ph idx="1"/>
          </p:nvPr>
        </p:nvSpPr>
        <p:spPr/>
        <p:txBody>
          <a:bodyPr/>
          <a:lstStyle/>
          <a:p>
            <a:pPr marL="0" indent="0">
              <a:buNone/>
            </a:pPr>
            <a:endParaRPr lang="en-CA" sz="2000" b="1" dirty="0"/>
          </a:p>
          <a:p>
            <a:pPr marL="0" indent="0">
              <a:buNone/>
            </a:pPr>
            <a:endParaRPr lang="en-CA" sz="2000" b="1" dirty="0"/>
          </a:p>
          <a:p>
            <a:pPr marL="0" indent="0">
              <a:buNone/>
            </a:pPr>
            <a:endParaRPr lang="en-CA" sz="2000" b="1" dirty="0"/>
          </a:p>
          <a:p>
            <a:pPr marL="0" indent="0">
              <a:buNone/>
            </a:pPr>
            <a:r>
              <a:rPr lang="en-CA" sz="2800" b="1" dirty="0"/>
              <a:t>5</a:t>
            </a:r>
            <a:r>
              <a:rPr lang="en-CA" sz="2800" dirty="0"/>
              <a:t> </a:t>
            </a:r>
            <a:r>
              <a:rPr lang="en-CA" sz="2800" b="1" dirty="0"/>
              <a:t>(1)</a:t>
            </a:r>
            <a:r>
              <a:rPr lang="en-CA" sz="2800" dirty="0"/>
              <a:t> Subject to sections 6 to 9, every organization shall comply with the obligations set out in Schedule 1.</a:t>
            </a:r>
          </a:p>
          <a:p>
            <a:pPr marL="0" indent="0">
              <a:buNone/>
            </a:pPr>
            <a:r>
              <a:rPr lang="en-CA" sz="2800" dirty="0"/>
              <a:t>(the 10 Principles)</a:t>
            </a:r>
          </a:p>
          <a:p>
            <a:pPr marL="0" indent="0">
              <a:buNone/>
            </a:pPr>
            <a:endParaRPr lang="en-CA" sz="2000" dirty="0"/>
          </a:p>
        </p:txBody>
      </p:sp>
      <p:sp>
        <p:nvSpPr>
          <p:cNvPr id="4" name="Footer Placeholder 3">
            <a:extLst>
              <a:ext uri="{FF2B5EF4-FFF2-40B4-BE49-F238E27FC236}">
                <a16:creationId xmlns:a16="http://schemas.microsoft.com/office/drawing/2014/main" id="{26B17DC5-68E4-4E34-A3B3-E77A1236971B}"/>
              </a:ext>
            </a:extLst>
          </p:cNvPr>
          <p:cNvSpPr>
            <a:spLocks noGrp="1"/>
          </p:cNvSpPr>
          <p:nvPr>
            <p:ph type="ftr" sz="quarter" idx="11"/>
          </p:nvPr>
        </p:nvSpPr>
        <p:spPr/>
        <p:txBody>
          <a:bodyPr/>
          <a:lstStyle/>
          <a:p>
            <a:pPr>
              <a:defRPr/>
            </a:pPr>
            <a:r>
              <a:rPr lang="en-US"/>
              <a:t>Class 6</a:t>
            </a:r>
            <a:endParaRPr lang="en-US" dirty="0"/>
          </a:p>
        </p:txBody>
      </p:sp>
      <p:sp>
        <p:nvSpPr>
          <p:cNvPr id="6" name="Text Placeholder 5">
            <a:extLst>
              <a:ext uri="{FF2B5EF4-FFF2-40B4-BE49-F238E27FC236}">
                <a16:creationId xmlns:a16="http://schemas.microsoft.com/office/drawing/2014/main" id="{AE6E3D2B-9B2C-4114-90BE-5553995C3C7D}"/>
              </a:ext>
            </a:extLst>
          </p:cNvPr>
          <p:cNvSpPr>
            <a:spLocks noGrp="1"/>
          </p:cNvSpPr>
          <p:nvPr>
            <p:ph type="body" idx="4294967295"/>
          </p:nvPr>
        </p:nvSpPr>
        <p:spPr>
          <a:xfrm>
            <a:off x="0" y="1772816"/>
            <a:ext cx="4040188" cy="720079"/>
          </a:xfrm>
        </p:spPr>
        <p:txBody>
          <a:bodyPr/>
          <a:lstStyle/>
          <a:p>
            <a:pPr marL="0" indent="0">
              <a:buNone/>
            </a:pPr>
            <a:r>
              <a:rPr lang="en-CA" i="1" dirty="0"/>
              <a:t>	PIPEDA</a:t>
            </a:r>
          </a:p>
        </p:txBody>
      </p:sp>
    </p:spTree>
    <p:extLst>
      <p:ext uri="{BB962C8B-B14F-4D97-AF65-F5344CB8AC3E}">
        <p14:creationId xmlns:p14="http://schemas.microsoft.com/office/powerpoint/2010/main" val="271039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4BBB-3355-472F-9E4B-149010C0F2E3}"/>
              </a:ext>
            </a:extLst>
          </p:cNvPr>
          <p:cNvSpPr>
            <a:spLocks noGrp="1"/>
          </p:cNvSpPr>
          <p:nvPr>
            <p:ph type="title"/>
          </p:nvPr>
        </p:nvSpPr>
        <p:spPr/>
        <p:txBody>
          <a:bodyPr/>
          <a:lstStyle/>
          <a:p>
            <a:r>
              <a:rPr lang="en-CA" dirty="0"/>
              <a:t>The 10 Principles</a:t>
            </a:r>
          </a:p>
        </p:txBody>
      </p:sp>
      <p:sp>
        <p:nvSpPr>
          <p:cNvPr id="3" name="Content Placeholder 2">
            <a:extLst>
              <a:ext uri="{FF2B5EF4-FFF2-40B4-BE49-F238E27FC236}">
                <a16:creationId xmlns:a16="http://schemas.microsoft.com/office/drawing/2014/main" id="{4F9431E8-4BCB-4356-900C-1CB3BCA99553}"/>
              </a:ext>
            </a:extLst>
          </p:cNvPr>
          <p:cNvSpPr>
            <a:spLocks noGrp="1"/>
          </p:cNvSpPr>
          <p:nvPr>
            <p:ph idx="1"/>
          </p:nvPr>
        </p:nvSpPr>
        <p:spPr/>
        <p:txBody>
          <a:bodyPr/>
          <a:lstStyle/>
          <a:p>
            <a:pPr marL="0" indent="0">
              <a:buNone/>
            </a:pPr>
            <a:endParaRPr lang="en-CA" dirty="0"/>
          </a:p>
          <a:p>
            <a:pPr marL="0" indent="0">
              <a:buNone/>
            </a:pPr>
            <a:r>
              <a:rPr lang="en-CA" dirty="0"/>
              <a:t>Principles Set Out in the National Standard of Canada Entitled Model Code for the Protection of Personal Information, CAN/CSA-Q830-96</a:t>
            </a:r>
          </a:p>
          <a:p>
            <a:pPr marL="0" indent="0">
              <a:buNone/>
            </a:pPr>
            <a:endParaRPr lang="en-CA" dirty="0"/>
          </a:p>
          <a:p>
            <a:pPr marL="0" indent="0">
              <a:buNone/>
            </a:pPr>
            <a:r>
              <a:rPr lang="en-CA" dirty="0"/>
              <a:t>“Fair Information Principles”</a:t>
            </a:r>
          </a:p>
        </p:txBody>
      </p:sp>
      <p:sp>
        <p:nvSpPr>
          <p:cNvPr id="4" name="Footer Placeholder 3">
            <a:extLst>
              <a:ext uri="{FF2B5EF4-FFF2-40B4-BE49-F238E27FC236}">
                <a16:creationId xmlns:a16="http://schemas.microsoft.com/office/drawing/2014/main" id="{8E412A3C-0E54-4E7E-B771-557D698B7DC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3891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75E0-FB68-40DC-87C5-9E3584C23829}"/>
              </a:ext>
            </a:extLst>
          </p:cNvPr>
          <p:cNvSpPr>
            <a:spLocks noGrp="1"/>
          </p:cNvSpPr>
          <p:nvPr>
            <p:ph type="title"/>
          </p:nvPr>
        </p:nvSpPr>
        <p:spPr/>
        <p:txBody>
          <a:bodyPr/>
          <a:lstStyle/>
          <a:p>
            <a:r>
              <a:rPr lang="en-CA" dirty="0"/>
              <a:t>The 10 Principles come to life!</a:t>
            </a:r>
          </a:p>
        </p:txBody>
      </p:sp>
      <p:sp>
        <p:nvSpPr>
          <p:cNvPr id="3" name="Content Placeholder 2">
            <a:extLst>
              <a:ext uri="{FF2B5EF4-FFF2-40B4-BE49-F238E27FC236}">
                <a16:creationId xmlns:a16="http://schemas.microsoft.com/office/drawing/2014/main" id="{4B76C723-4D36-4AF9-AC0C-3AD852878C28}"/>
              </a:ext>
            </a:extLst>
          </p:cNvPr>
          <p:cNvSpPr>
            <a:spLocks noGrp="1"/>
          </p:cNvSpPr>
          <p:nvPr>
            <p:ph idx="1"/>
          </p:nvPr>
        </p:nvSpPr>
        <p:spPr>
          <a:xfrm>
            <a:off x="457200" y="1772816"/>
            <a:ext cx="8229600" cy="4353347"/>
          </a:xfrm>
        </p:spPr>
        <p:txBody>
          <a:bodyPr/>
          <a:lstStyle/>
          <a:p>
            <a:pPr marL="0" indent="0" algn="ctr">
              <a:buNone/>
            </a:pPr>
            <a:r>
              <a:rPr lang="en-CA" sz="4000" dirty="0"/>
              <a:t>The Privacy Policy</a:t>
            </a:r>
          </a:p>
          <a:p>
            <a:pPr marL="0" indent="0">
              <a:buNone/>
            </a:pPr>
            <a:endParaRPr lang="en-CA" dirty="0"/>
          </a:p>
          <a:p>
            <a:pPr marL="0" indent="0" algn="ctr">
              <a:buNone/>
            </a:pPr>
            <a:endParaRPr lang="en-CA" dirty="0"/>
          </a:p>
          <a:p>
            <a:pPr marL="0" indent="0" algn="ctr">
              <a:buNone/>
            </a:pPr>
            <a:endParaRPr lang="en-CA" dirty="0"/>
          </a:p>
          <a:p>
            <a:pPr marL="0" indent="0" algn="ctr">
              <a:buNone/>
            </a:pPr>
            <a:endParaRPr lang="en-CA" dirty="0"/>
          </a:p>
          <a:p>
            <a:pPr marL="0" indent="0" algn="ctr">
              <a:buNone/>
            </a:pPr>
            <a:r>
              <a:rPr lang="en-CA" dirty="0"/>
              <a:t>Let the games begin!</a:t>
            </a:r>
          </a:p>
        </p:txBody>
      </p:sp>
      <p:sp>
        <p:nvSpPr>
          <p:cNvPr id="4" name="Footer Placeholder 3">
            <a:extLst>
              <a:ext uri="{FF2B5EF4-FFF2-40B4-BE49-F238E27FC236}">
                <a16:creationId xmlns:a16="http://schemas.microsoft.com/office/drawing/2014/main" id="{14BB1E8F-F202-4F69-8A32-F51B50DACCB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282929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Admin Crap</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844824"/>
            <a:ext cx="8229600" cy="4281339"/>
          </a:xfrm>
        </p:spPr>
        <p:txBody>
          <a:bodyPr/>
          <a:lstStyle/>
          <a:p>
            <a:pPr eaLnBrk="1" hangingPunct="1">
              <a:defRPr/>
            </a:pPr>
            <a:r>
              <a:rPr lang="en-CA" dirty="0"/>
              <a:t>Class ends at 5:10-5:15 today</a:t>
            </a:r>
          </a:p>
          <a:p>
            <a:pPr eaLnBrk="1" hangingPunct="1">
              <a:defRPr/>
            </a:pPr>
            <a:r>
              <a:rPr lang="en-CA" dirty="0"/>
              <a:t>News presentations – email me topic beforehand please</a:t>
            </a:r>
          </a:p>
          <a:p>
            <a:pPr eaLnBrk="1" hangingPunct="1">
              <a:defRPr/>
            </a:pPr>
            <a:r>
              <a:rPr lang="en-CA" dirty="0"/>
              <a:t>Jurisprudence presentations apologies</a:t>
            </a:r>
          </a:p>
          <a:p>
            <a:pPr eaLnBrk="1" hangingPunct="1">
              <a:defRPr/>
            </a:pPr>
            <a:r>
              <a:rPr lang="en-CA" dirty="0">
                <a:sym typeface="Wingdings" panose="05000000000000000000" pitchFamily="2" charset="2"/>
              </a:rPr>
              <a:t>Paper topics…</a:t>
            </a:r>
            <a:endParaRPr lang="en-CA" dirty="0"/>
          </a:p>
          <a:p>
            <a:endParaRPr lang="en-CA" sz="28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3147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3A4E-C565-4C62-822D-8E3BD285EA3B}"/>
              </a:ext>
            </a:extLst>
          </p:cNvPr>
          <p:cNvSpPr>
            <a:spLocks noGrp="1"/>
          </p:cNvSpPr>
          <p:nvPr>
            <p:ph type="title"/>
          </p:nvPr>
        </p:nvSpPr>
        <p:spPr/>
        <p:txBody>
          <a:bodyPr/>
          <a:lstStyle/>
          <a:p>
            <a:r>
              <a:rPr lang="en-CA" b="1" dirty="0"/>
              <a:t>Principle 1 – Accountability</a:t>
            </a:r>
            <a:endParaRPr lang="en-CA" dirty="0"/>
          </a:p>
        </p:txBody>
      </p:sp>
      <p:sp>
        <p:nvSpPr>
          <p:cNvPr id="3" name="Content Placeholder 2">
            <a:extLst>
              <a:ext uri="{FF2B5EF4-FFF2-40B4-BE49-F238E27FC236}">
                <a16:creationId xmlns:a16="http://schemas.microsoft.com/office/drawing/2014/main" id="{D16D804B-2255-4A72-930F-E4FE6ADF7BAF}"/>
              </a:ext>
            </a:extLst>
          </p:cNvPr>
          <p:cNvSpPr>
            <a:spLocks noGrp="1"/>
          </p:cNvSpPr>
          <p:nvPr>
            <p:ph idx="1"/>
          </p:nvPr>
        </p:nvSpPr>
        <p:spPr/>
        <p:txBody>
          <a:bodyPr/>
          <a:lstStyle/>
          <a:p>
            <a:pPr marL="0" indent="0">
              <a:buNone/>
            </a:pPr>
            <a:r>
              <a:rPr lang="en-CA" dirty="0"/>
              <a:t>An organization is responsible for personal information under its control and shall designate an individual or individuals who are accountable for the organization’s compliance with the following principles.</a:t>
            </a:r>
          </a:p>
        </p:txBody>
      </p:sp>
      <p:sp>
        <p:nvSpPr>
          <p:cNvPr id="4" name="Footer Placeholder 3">
            <a:extLst>
              <a:ext uri="{FF2B5EF4-FFF2-40B4-BE49-F238E27FC236}">
                <a16:creationId xmlns:a16="http://schemas.microsoft.com/office/drawing/2014/main" id="{797BBCA7-5AA5-4CCD-95DD-5FC45495F56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39012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02FA-32FD-42C0-B6CF-6EBB7797B9C7}"/>
              </a:ext>
            </a:extLst>
          </p:cNvPr>
          <p:cNvSpPr>
            <a:spLocks noGrp="1"/>
          </p:cNvSpPr>
          <p:nvPr>
            <p:ph type="title"/>
          </p:nvPr>
        </p:nvSpPr>
        <p:spPr/>
        <p:txBody>
          <a:bodyPr/>
          <a:lstStyle/>
          <a:p>
            <a:r>
              <a:rPr lang="en-CA" b="1" dirty="0"/>
              <a:t>Principle 2 – Identifying Purposes</a:t>
            </a:r>
            <a:endParaRPr lang="en-CA" dirty="0"/>
          </a:p>
        </p:txBody>
      </p:sp>
      <p:sp>
        <p:nvSpPr>
          <p:cNvPr id="3" name="Content Placeholder 2">
            <a:extLst>
              <a:ext uri="{FF2B5EF4-FFF2-40B4-BE49-F238E27FC236}">
                <a16:creationId xmlns:a16="http://schemas.microsoft.com/office/drawing/2014/main" id="{4BEC7CC7-8A26-45A3-90E4-3404A9865CFE}"/>
              </a:ext>
            </a:extLst>
          </p:cNvPr>
          <p:cNvSpPr>
            <a:spLocks noGrp="1"/>
          </p:cNvSpPr>
          <p:nvPr>
            <p:ph idx="1"/>
          </p:nvPr>
        </p:nvSpPr>
        <p:spPr/>
        <p:txBody>
          <a:bodyPr/>
          <a:lstStyle/>
          <a:p>
            <a:pPr marL="0" indent="0">
              <a:buNone/>
            </a:pPr>
            <a:r>
              <a:rPr lang="en-CA" dirty="0"/>
              <a:t>The purposes for which personal information is collected shall be identified by the organization at or before the time the information is collected.</a:t>
            </a:r>
          </a:p>
        </p:txBody>
      </p:sp>
      <p:sp>
        <p:nvSpPr>
          <p:cNvPr id="4" name="Footer Placeholder 3">
            <a:extLst>
              <a:ext uri="{FF2B5EF4-FFF2-40B4-BE49-F238E27FC236}">
                <a16:creationId xmlns:a16="http://schemas.microsoft.com/office/drawing/2014/main" id="{C0F8496A-ADA5-4050-9AAF-34A976C14BF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67277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A6DA-2527-4428-AE97-B73C855D3593}"/>
              </a:ext>
            </a:extLst>
          </p:cNvPr>
          <p:cNvSpPr>
            <a:spLocks noGrp="1"/>
          </p:cNvSpPr>
          <p:nvPr>
            <p:ph type="title"/>
          </p:nvPr>
        </p:nvSpPr>
        <p:spPr/>
        <p:txBody>
          <a:bodyPr/>
          <a:lstStyle/>
          <a:p>
            <a:r>
              <a:rPr lang="en-CA" b="1" dirty="0"/>
              <a:t>Principle 3 – Consent</a:t>
            </a:r>
            <a:endParaRPr lang="en-CA" dirty="0"/>
          </a:p>
        </p:txBody>
      </p:sp>
      <p:sp>
        <p:nvSpPr>
          <p:cNvPr id="3" name="Content Placeholder 2">
            <a:extLst>
              <a:ext uri="{FF2B5EF4-FFF2-40B4-BE49-F238E27FC236}">
                <a16:creationId xmlns:a16="http://schemas.microsoft.com/office/drawing/2014/main" id="{B5D30600-6A59-4215-B4C4-B3F1000675B6}"/>
              </a:ext>
            </a:extLst>
          </p:cNvPr>
          <p:cNvSpPr>
            <a:spLocks noGrp="1"/>
          </p:cNvSpPr>
          <p:nvPr>
            <p:ph idx="1"/>
          </p:nvPr>
        </p:nvSpPr>
        <p:spPr/>
        <p:txBody>
          <a:bodyPr/>
          <a:lstStyle/>
          <a:p>
            <a:pPr marL="0" indent="0">
              <a:buNone/>
            </a:pPr>
            <a:r>
              <a:rPr lang="en-CA" dirty="0"/>
              <a:t>The knowledge and consent of the individual are required for the collection, use, or disclosure of personal information, except where inappropriate.</a:t>
            </a:r>
          </a:p>
        </p:txBody>
      </p:sp>
      <p:sp>
        <p:nvSpPr>
          <p:cNvPr id="4" name="Footer Placeholder 3">
            <a:extLst>
              <a:ext uri="{FF2B5EF4-FFF2-40B4-BE49-F238E27FC236}">
                <a16:creationId xmlns:a16="http://schemas.microsoft.com/office/drawing/2014/main" id="{1E2DD51C-9D2B-414D-A3B5-5751EFDA0FC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41689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4FCC-C414-4758-8471-01E772DDCFF3}"/>
              </a:ext>
            </a:extLst>
          </p:cNvPr>
          <p:cNvSpPr>
            <a:spLocks noGrp="1"/>
          </p:cNvSpPr>
          <p:nvPr>
            <p:ph type="title"/>
          </p:nvPr>
        </p:nvSpPr>
        <p:spPr/>
        <p:txBody>
          <a:bodyPr/>
          <a:lstStyle/>
          <a:p>
            <a:r>
              <a:rPr lang="en-CA" b="1" dirty="0"/>
              <a:t>Principle 4 – Limiting Collection</a:t>
            </a:r>
            <a:endParaRPr lang="en-CA" dirty="0"/>
          </a:p>
        </p:txBody>
      </p:sp>
      <p:sp>
        <p:nvSpPr>
          <p:cNvPr id="3" name="Content Placeholder 2">
            <a:extLst>
              <a:ext uri="{FF2B5EF4-FFF2-40B4-BE49-F238E27FC236}">
                <a16:creationId xmlns:a16="http://schemas.microsoft.com/office/drawing/2014/main" id="{D50EC992-B0AC-4D08-9CC1-480D2B41E4A9}"/>
              </a:ext>
            </a:extLst>
          </p:cNvPr>
          <p:cNvSpPr>
            <a:spLocks noGrp="1"/>
          </p:cNvSpPr>
          <p:nvPr>
            <p:ph idx="1"/>
          </p:nvPr>
        </p:nvSpPr>
        <p:spPr/>
        <p:txBody>
          <a:bodyPr/>
          <a:lstStyle/>
          <a:p>
            <a:pPr marL="0" indent="0">
              <a:buNone/>
            </a:pPr>
            <a:r>
              <a:rPr lang="en-CA" dirty="0"/>
              <a:t>The collection of personal information shall be limited to that which is necessary for the purposes identified by the organization. Information shall be collected by fair and lawful means.</a:t>
            </a:r>
          </a:p>
        </p:txBody>
      </p:sp>
      <p:sp>
        <p:nvSpPr>
          <p:cNvPr id="4" name="Footer Placeholder 3">
            <a:extLst>
              <a:ext uri="{FF2B5EF4-FFF2-40B4-BE49-F238E27FC236}">
                <a16:creationId xmlns:a16="http://schemas.microsoft.com/office/drawing/2014/main" id="{B8240AF2-F3EC-438D-9AF1-8FC289D6CC1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483446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6F4F-59AF-43A0-8D81-0C03E065D80B}"/>
              </a:ext>
            </a:extLst>
          </p:cNvPr>
          <p:cNvSpPr>
            <a:spLocks noGrp="1"/>
          </p:cNvSpPr>
          <p:nvPr>
            <p:ph type="title"/>
          </p:nvPr>
        </p:nvSpPr>
        <p:spPr>
          <a:xfrm>
            <a:off x="457200" y="274638"/>
            <a:ext cx="8229600" cy="1498178"/>
          </a:xfrm>
        </p:spPr>
        <p:txBody>
          <a:bodyPr/>
          <a:lstStyle/>
          <a:p>
            <a:r>
              <a:rPr lang="en-CA" b="1" dirty="0"/>
              <a:t>Principle 5 – Limiting Use, Disclosure, and Retention</a:t>
            </a:r>
            <a:endParaRPr lang="en-CA" dirty="0"/>
          </a:p>
        </p:txBody>
      </p:sp>
      <p:sp>
        <p:nvSpPr>
          <p:cNvPr id="3" name="Content Placeholder 2">
            <a:extLst>
              <a:ext uri="{FF2B5EF4-FFF2-40B4-BE49-F238E27FC236}">
                <a16:creationId xmlns:a16="http://schemas.microsoft.com/office/drawing/2014/main" id="{325CD083-8DF0-4A95-B284-9EC7CFE4D28D}"/>
              </a:ext>
            </a:extLst>
          </p:cNvPr>
          <p:cNvSpPr>
            <a:spLocks noGrp="1"/>
          </p:cNvSpPr>
          <p:nvPr>
            <p:ph idx="1"/>
          </p:nvPr>
        </p:nvSpPr>
        <p:spPr>
          <a:xfrm>
            <a:off x="457200" y="2348880"/>
            <a:ext cx="8229600" cy="3777283"/>
          </a:xfrm>
        </p:spPr>
        <p:txBody>
          <a:bodyPr/>
          <a:lstStyle/>
          <a:p>
            <a:pPr marL="0" indent="0">
              <a:buNone/>
            </a:pPr>
            <a:r>
              <a:rPr lang="en-CA" dirty="0"/>
              <a:t>Personal information shall not be used or disclosed for purposes other than those for which it was collected, except with the consent of the individual or as required by law. Personal information shall be retained only as long as necessary for the fulfillment of those purposes.</a:t>
            </a:r>
          </a:p>
        </p:txBody>
      </p:sp>
      <p:sp>
        <p:nvSpPr>
          <p:cNvPr id="4" name="Footer Placeholder 3">
            <a:extLst>
              <a:ext uri="{FF2B5EF4-FFF2-40B4-BE49-F238E27FC236}">
                <a16:creationId xmlns:a16="http://schemas.microsoft.com/office/drawing/2014/main" id="{6458E27F-EEDA-46E7-BF2E-89D68BE4F77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24059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37AD-0D19-4D74-9D0C-ECA88E16507E}"/>
              </a:ext>
            </a:extLst>
          </p:cNvPr>
          <p:cNvSpPr>
            <a:spLocks noGrp="1"/>
          </p:cNvSpPr>
          <p:nvPr>
            <p:ph type="title"/>
          </p:nvPr>
        </p:nvSpPr>
        <p:spPr/>
        <p:txBody>
          <a:bodyPr/>
          <a:lstStyle/>
          <a:p>
            <a:r>
              <a:rPr lang="en-CA" b="1" dirty="0"/>
              <a:t>Principle 6 – Accuracy</a:t>
            </a:r>
            <a:endParaRPr lang="en-CA" dirty="0"/>
          </a:p>
        </p:txBody>
      </p:sp>
      <p:sp>
        <p:nvSpPr>
          <p:cNvPr id="3" name="Content Placeholder 2">
            <a:extLst>
              <a:ext uri="{FF2B5EF4-FFF2-40B4-BE49-F238E27FC236}">
                <a16:creationId xmlns:a16="http://schemas.microsoft.com/office/drawing/2014/main" id="{A6AF63A6-22CD-4E2B-BD4D-BC3D346AE360}"/>
              </a:ext>
            </a:extLst>
          </p:cNvPr>
          <p:cNvSpPr>
            <a:spLocks noGrp="1"/>
          </p:cNvSpPr>
          <p:nvPr>
            <p:ph idx="1"/>
          </p:nvPr>
        </p:nvSpPr>
        <p:spPr/>
        <p:txBody>
          <a:bodyPr/>
          <a:lstStyle/>
          <a:p>
            <a:pPr marL="0" indent="0">
              <a:buNone/>
            </a:pPr>
            <a:r>
              <a:rPr lang="en-CA" dirty="0"/>
              <a:t>Personal information shall be as accurate, complete, and up-to-date as is necessary for the purposes for which it is to be used.</a:t>
            </a:r>
          </a:p>
        </p:txBody>
      </p:sp>
      <p:sp>
        <p:nvSpPr>
          <p:cNvPr id="4" name="Footer Placeholder 3">
            <a:extLst>
              <a:ext uri="{FF2B5EF4-FFF2-40B4-BE49-F238E27FC236}">
                <a16:creationId xmlns:a16="http://schemas.microsoft.com/office/drawing/2014/main" id="{3EBA8F66-3207-4E11-B3F6-F3AC55EFDB2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28796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1B467-9F3E-4F9B-AD42-F9A7A5255FB7}"/>
              </a:ext>
            </a:extLst>
          </p:cNvPr>
          <p:cNvSpPr>
            <a:spLocks noGrp="1"/>
          </p:cNvSpPr>
          <p:nvPr>
            <p:ph type="title"/>
          </p:nvPr>
        </p:nvSpPr>
        <p:spPr/>
        <p:txBody>
          <a:bodyPr/>
          <a:lstStyle/>
          <a:p>
            <a:r>
              <a:rPr lang="en-CA" b="1" dirty="0"/>
              <a:t>Principle 7 – Safeguards</a:t>
            </a:r>
            <a:endParaRPr lang="en-CA" dirty="0"/>
          </a:p>
        </p:txBody>
      </p:sp>
      <p:sp>
        <p:nvSpPr>
          <p:cNvPr id="3" name="Content Placeholder 2">
            <a:extLst>
              <a:ext uri="{FF2B5EF4-FFF2-40B4-BE49-F238E27FC236}">
                <a16:creationId xmlns:a16="http://schemas.microsoft.com/office/drawing/2014/main" id="{B000E6C1-CFE0-491B-80F0-AD3DFF9F1F19}"/>
              </a:ext>
            </a:extLst>
          </p:cNvPr>
          <p:cNvSpPr>
            <a:spLocks noGrp="1"/>
          </p:cNvSpPr>
          <p:nvPr>
            <p:ph idx="1"/>
          </p:nvPr>
        </p:nvSpPr>
        <p:spPr/>
        <p:txBody>
          <a:bodyPr/>
          <a:lstStyle/>
          <a:p>
            <a:pPr marL="0" indent="0">
              <a:buNone/>
            </a:pPr>
            <a:r>
              <a:rPr lang="en-CA" dirty="0"/>
              <a:t>Personal information shall be protected by security safeguards appropriate to the sensitivity of the information.</a:t>
            </a:r>
          </a:p>
        </p:txBody>
      </p:sp>
      <p:sp>
        <p:nvSpPr>
          <p:cNvPr id="4" name="Footer Placeholder 3">
            <a:extLst>
              <a:ext uri="{FF2B5EF4-FFF2-40B4-BE49-F238E27FC236}">
                <a16:creationId xmlns:a16="http://schemas.microsoft.com/office/drawing/2014/main" id="{DE11AB5F-E436-4C6F-A979-1CC6F0B0B36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715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E7E7-8DC5-4775-955A-FF5C88CC4233}"/>
              </a:ext>
            </a:extLst>
          </p:cNvPr>
          <p:cNvSpPr>
            <a:spLocks noGrp="1"/>
          </p:cNvSpPr>
          <p:nvPr>
            <p:ph type="title"/>
          </p:nvPr>
        </p:nvSpPr>
        <p:spPr/>
        <p:txBody>
          <a:bodyPr/>
          <a:lstStyle/>
          <a:p>
            <a:r>
              <a:rPr lang="en-CA" b="1" dirty="0"/>
              <a:t>Principle 8 – Openness</a:t>
            </a:r>
            <a:endParaRPr lang="en-CA" dirty="0"/>
          </a:p>
        </p:txBody>
      </p:sp>
      <p:sp>
        <p:nvSpPr>
          <p:cNvPr id="3" name="Content Placeholder 2">
            <a:extLst>
              <a:ext uri="{FF2B5EF4-FFF2-40B4-BE49-F238E27FC236}">
                <a16:creationId xmlns:a16="http://schemas.microsoft.com/office/drawing/2014/main" id="{2E46E3FA-E480-4084-B2B7-B3201ED09241}"/>
              </a:ext>
            </a:extLst>
          </p:cNvPr>
          <p:cNvSpPr>
            <a:spLocks noGrp="1"/>
          </p:cNvSpPr>
          <p:nvPr>
            <p:ph idx="1"/>
          </p:nvPr>
        </p:nvSpPr>
        <p:spPr/>
        <p:txBody>
          <a:bodyPr/>
          <a:lstStyle/>
          <a:p>
            <a:pPr marL="0" indent="0">
              <a:buNone/>
            </a:pPr>
            <a:r>
              <a:rPr lang="en-CA" dirty="0"/>
              <a:t>An organization shall make readily available to individuals specific information about its policies and practices relating to the management of personal information.</a:t>
            </a:r>
          </a:p>
        </p:txBody>
      </p:sp>
      <p:sp>
        <p:nvSpPr>
          <p:cNvPr id="4" name="Footer Placeholder 3">
            <a:extLst>
              <a:ext uri="{FF2B5EF4-FFF2-40B4-BE49-F238E27FC236}">
                <a16:creationId xmlns:a16="http://schemas.microsoft.com/office/drawing/2014/main" id="{2DCEAB69-D0F7-4BC2-8D8B-854758351ACE}"/>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06819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D295D-F491-4C6A-B895-FB1360EF7FC8}"/>
              </a:ext>
            </a:extLst>
          </p:cNvPr>
          <p:cNvSpPr>
            <a:spLocks noGrp="1"/>
          </p:cNvSpPr>
          <p:nvPr>
            <p:ph type="title"/>
          </p:nvPr>
        </p:nvSpPr>
        <p:spPr/>
        <p:txBody>
          <a:bodyPr/>
          <a:lstStyle/>
          <a:p>
            <a:r>
              <a:rPr lang="en-CA" b="1" dirty="0"/>
              <a:t>Principle 9 – Individual Access</a:t>
            </a:r>
            <a:endParaRPr lang="en-CA" dirty="0"/>
          </a:p>
        </p:txBody>
      </p:sp>
      <p:sp>
        <p:nvSpPr>
          <p:cNvPr id="3" name="Content Placeholder 2">
            <a:extLst>
              <a:ext uri="{FF2B5EF4-FFF2-40B4-BE49-F238E27FC236}">
                <a16:creationId xmlns:a16="http://schemas.microsoft.com/office/drawing/2014/main" id="{E17E1815-6AAB-439C-8447-EEE7D1FC0A38}"/>
              </a:ext>
            </a:extLst>
          </p:cNvPr>
          <p:cNvSpPr>
            <a:spLocks noGrp="1"/>
          </p:cNvSpPr>
          <p:nvPr>
            <p:ph idx="1"/>
          </p:nvPr>
        </p:nvSpPr>
        <p:spPr/>
        <p:txBody>
          <a:bodyPr/>
          <a:lstStyle/>
          <a:p>
            <a:pPr marL="0" indent="0">
              <a:buNone/>
            </a:pPr>
            <a:r>
              <a:rPr lang="en-CA" dirty="0"/>
              <a:t>Upon request, an individual shall be informed of the existence, use, and disclosure of his or her personal information and shall be given access to that information. An individual shall be able to challenge the accuracy and completeness of the information and have it amended as appropriate.</a:t>
            </a:r>
          </a:p>
        </p:txBody>
      </p:sp>
      <p:sp>
        <p:nvSpPr>
          <p:cNvPr id="4" name="Footer Placeholder 3">
            <a:extLst>
              <a:ext uri="{FF2B5EF4-FFF2-40B4-BE49-F238E27FC236}">
                <a16:creationId xmlns:a16="http://schemas.microsoft.com/office/drawing/2014/main" id="{9CF3DAD7-1ACC-483A-BB91-AC2D048E6B4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270213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0202-31F1-4351-A16F-54B261FFFC2F}"/>
              </a:ext>
            </a:extLst>
          </p:cNvPr>
          <p:cNvSpPr>
            <a:spLocks noGrp="1"/>
          </p:cNvSpPr>
          <p:nvPr>
            <p:ph type="title"/>
          </p:nvPr>
        </p:nvSpPr>
        <p:spPr>
          <a:xfrm>
            <a:off x="457200" y="274638"/>
            <a:ext cx="8229600" cy="1498178"/>
          </a:xfrm>
        </p:spPr>
        <p:txBody>
          <a:bodyPr/>
          <a:lstStyle/>
          <a:p>
            <a:r>
              <a:rPr lang="en-CA" b="1" dirty="0"/>
              <a:t>Principle 10 – Challenging Compliance</a:t>
            </a:r>
            <a:endParaRPr lang="en-CA" dirty="0"/>
          </a:p>
        </p:txBody>
      </p:sp>
      <p:sp>
        <p:nvSpPr>
          <p:cNvPr id="3" name="Content Placeholder 2">
            <a:extLst>
              <a:ext uri="{FF2B5EF4-FFF2-40B4-BE49-F238E27FC236}">
                <a16:creationId xmlns:a16="http://schemas.microsoft.com/office/drawing/2014/main" id="{994547FA-8FD3-4E7D-B13C-12DD680BAC23}"/>
              </a:ext>
            </a:extLst>
          </p:cNvPr>
          <p:cNvSpPr>
            <a:spLocks noGrp="1"/>
          </p:cNvSpPr>
          <p:nvPr>
            <p:ph idx="1"/>
          </p:nvPr>
        </p:nvSpPr>
        <p:spPr>
          <a:xfrm>
            <a:off x="457200" y="2132856"/>
            <a:ext cx="8229600" cy="3993307"/>
          </a:xfrm>
        </p:spPr>
        <p:txBody>
          <a:bodyPr/>
          <a:lstStyle/>
          <a:p>
            <a:pPr marL="0" indent="0">
              <a:buNone/>
            </a:pPr>
            <a:r>
              <a:rPr lang="en-CA" dirty="0"/>
              <a:t>An individual shall be able to address a challenge concerning compliance with the above principles to the designated individual or individuals accountable for the organization’s compliance</a:t>
            </a:r>
          </a:p>
        </p:txBody>
      </p:sp>
      <p:sp>
        <p:nvSpPr>
          <p:cNvPr id="4" name="Footer Placeholder 3">
            <a:extLst>
              <a:ext uri="{FF2B5EF4-FFF2-40B4-BE49-F238E27FC236}">
                <a16:creationId xmlns:a16="http://schemas.microsoft.com/office/drawing/2014/main" id="{B843BDB7-8590-4A1E-B69C-E47916CF7D5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3476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FAD9-3380-4270-97F1-37FB5C9D1DB1}"/>
              </a:ext>
            </a:extLst>
          </p:cNvPr>
          <p:cNvSpPr>
            <a:spLocks noGrp="1"/>
          </p:cNvSpPr>
          <p:nvPr>
            <p:ph type="title"/>
          </p:nvPr>
        </p:nvSpPr>
        <p:spPr/>
        <p:txBody>
          <a:bodyPr/>
          <a:lstStyle/>
          <a:p>
            <a:r>
              <a:rPr lang="en-CA" dirty="0"/>
              <a:t>Essay topics “guidelines”</a:t>
            </a:r>
          </a:p>
        </p:txBody>
      </p:sp>
      <p:sp>
        <p:nvSpPr>
          <p:cNvPr id="3" name="Content Placeholder 2">
            <a:extLst>
              <a:ext uri="{FF2B5EF4-FFF2-40B4-BE49-F238E27FC236}">
                <a16:creationId xmlns:a16="http://schemas.microsoft.com/office/drawing/2014/main" id="{6C26E7C4-E258-474A-AA31-7B38370963B3}"/>
              </a:ext>
            </a:extLst>
          </p:cNvPr>
          <p:cNvSpPr>
            <a:spLocks noGrp="1"/>
          </p:cNvSpPr>
          <p:nvPr>
            <p:ph idx="1"/>
          </p:nvPr>
        </p:nvSpPr>
        <p:spPr>
          <a:xfrm>
            <a:off x="457200" y="1417638"/>
            <a:ext cx="8229600" cy="4708525"/>
          </a:xfrm>
        </p:spPr>
        <p:txBody>
          <a:bodyPr/>
          <a:lstStyle/>
          <a:p>
            <a:r>
              <a:rPr lang="en-CA" dirty="0"/>
              <a:t>“Internet” = web, mobile, “things”</a:t>
            </a:r>
          </a:p>
          <a:p>
            <a:r>
              <a:rPr lang="en-CA" b="1" dirty="0"/>
              <a:t>Law:</a:t>
            </a:r>
          </a:p>
          <a:p>
            <a:pPr lvl="1"/>
            <a:r>
              <a:rPr lang="en-CA" u="sng" dirty="0"/>
              <a:t>Me</a:t>
            </a:r>
            <a:r>
              <a:rPr lang="en-CA" dirty="0"/>
              <a:t>: You need it!</a:t>
            </a:r>
          </a:p>
          <a:p>
            <a:pPr lvl="1"/>
            <a:r>
              <a:rPr lang="en-CA" u="sng" dirty="0"/>
              <a:t>You</a:t>
            </a:r>
            <a:r>
              <a:rPr lang="en-CA" dirty="0"/>
              <a:t>: BUT there may not be any</a:t>
            </a:r>
          </a:p>
          <a:p>
            <a:pPr lvl="1"/>
            <a:r>
              <a:rPr lang="en-CA" u="sng" dirty="0"/>
              <a:t>Me</a:t>
            </a:r>
            <a:r>
              <a:rPr lang="en-CA" dirty="0"/>
              <a:t>: apply it from other areas, from offline</a:t>
            </a:r>
          </a:p>
          <a:p>
            <a:r>
              <a:rPr lang="en-CA" dirty="0"/>
              <a:t>Focus!</a:t>
            </a:r>
          </a:p>
          <a:p>
            <a:pPr lvl="1"/>
            <a:r>
              <a:rPr lang="en-CA" dirty="0"/>
              <a:t>4000-5000 words is really not a lot</a:t>
            </a:r>
          </a:p>
          <a:p>
            <a:pPr lvl="1"/>
            <a:r>
              <a:rPr lang="en-CA" dirty="0"/>
              <a:t>Have a </a:t>
            </a:r>
            <a:r>
              <a:rPr lang="en-CA" i="1" dirty="0"/>
              <a:t>specific</a:t>
            </a:r>
            <a:r>
              <a:rPr lang="en-CA" dirty="0"/>
              <a:t> topic</a:t>
            </a:r>
          </a:p>
          <a:p>
            <a:pPr lvl="1"/>
            <a:r>
              <a:rPr lang="en-CA" dirty="0"/>
              <a:t>Good to use </a:t>
            </a:r>
            <a:r>
              <a:rPr lang="en-CA" i="1" dirty="0"/>
              <a:t>specific</a:t>
            </a:r>
            <a:r>
              <a:rPr lang="en-CA" dirty="0"/>
              <a:t> examples and analyse </a:t>
            </a:r>
          </a:p>
        </p:txBody>
      </p:sp>
      <p:sp>
        <p:nvSpPr>
          <p:cNvPr id="4" name="Footer Placeholder 3">
            <a:extLst>
              <a:ext uri="{FF2B5EF4-FFF2-40B4-BE49-F238E27FC236}">
                <a16:creationId xmlns:a16="http://schemas.microsoft.com/office/drawing/2014/main" id="{3B3AF8BB-D789-45B4-97A1-1007EDADEA25}"/>
              </a:ext>
            </a:extLst>
          </p:cNvPr>
          <p:cNvSpPr>
            <a:spLocks noGrp="1"/>
          </p:cNvSpPr>
          <p:nvPr>
            <p:ph type="ftr" sz="quarter" idx="11"/>
          </p:nvPr>
        </p:nvSpPr>
        <p:spPr/>
        <p:txBody>
          <a:bodyPr/>
          <a:lstStyle/>
          <a:p>
            <a:pPr>
              <a:defRPr/>
            </a:pPr>
            <a:r>
              <a:rPr lang="en-US" dirty="0"/>
              <a:t>Class 6</a:t>
            </a:r>
          </a:p>
        </p:txBody>
      </p:sp>
    </p:spTree>
    <p:extLst>
      <p:ext uri="{BB962C8B-B14F-4D97-AF65-F5344CB8AC3E}">
        <p14:creationId xmlns:p14="http://schemas.microsoft.com/office/powerpoint/2010/main" val="174661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5A48B-1BA9-49F1-BBA8-E1A5C0350EF0}"/>
              </a:ext>
            </a:extLst>
          </p:cNvPr>
          <p:cNvSpPr>
            <a:spLocks noGrp="1"/>
          </p:cNvSpPr>
          <p:nvPr>
            <p:ph type="title"/>
          </p:nvPr>
        </p:nvSpPr>
        <p:spPr/>
        <p:txBody>
          <a:bodyPr/>
          <a:lstStyle/>
          <a:p>
            <a:r>
              <a:rPr lang="en-CA" dirty="0"/>
              <a:t>Update to privacy policies?</a:t>
            </a:r>
          </a:p>
        </p:txBody>
      </p:sp>
      <p:sp>
        <p:nvSpPr>
          <p:cNvPr id="3" name="Content Placeholder 2">
            <a:extLst>
              <a:ext uri="{FF2B5EF4-FFF2-40B4-BE49-F238E27FC236}">
                <a16:creationId xmlns:a16="http://schemas.microsoft.com/office/drawing/2014/main" id="{F2688D9E-E911-496B-BEDB-5D51D272E9A2}"/>
              </a:ext>
            </a:extLst>
          </p:cNvPr>
          <p:cNvSpPr>
            <a:spLocks noGrp="1"/>
          </p:cNvSpPr>
          <p:nvPr>
            <p:ph idx="1"/>
          </p:nvPr>
        </p:nvSpPr>
        <p:spPr/>
        <p:txBody>
          <a:bodyPr/>
          <a:lstStyle/>
          <a:p>
            <a:pPr marL="0" indent="0">
              <a:buNone/>
            </a:pPr>
            <a:r>
              <a:rPr lang="en-CA" dirty="0"/>
              <a:t>The Consent Guidelines say focus on:</a:t>
            </a:r>
          </a:p>
          <a:p>
            <a:pPr marL="0" indent="0">
              <a:buNone/>
            </a:pPr>
            <a:endParaRPr lang="en-CA" dirty="0"/>
          </a:p>
          <a:p>
            <a:r>
              <a:rPr lang="en-CA" sz="2400" dirty="0"/>
              <a:t>what personal information is being collected;</a:t>
            </a:r>
          </a:p>
          <a:p>
            <a:r>
              <a:rPr lang="en-CA" sz="2400" dirty="0"/>
              <a:t>with which parties personal information is being shared;</a:t>
            </a:r>
          </a:p>
          <a:p>
            <a:r>
              <a:rPr lang="en-CA" sz="2400" dirty="0"/>
              <a:t>for what purposes personal information is collected, used or disclosed; and</a:t>
            </a:r>
          </a:p>
          <a:p>
            <a:r>
              <a:rPr lang="en-CA" sz="2400" dirty="0"/>
              <a:t>what risks of harm or other consequences might come from any collection, use or disclosure of the information provided.</a:t>
            </a:r>
          </a:p>
          <a:p>
            <a:pPr marL="0" indent="0">
              <a:buNone/>
            </a:pPr>
            <a:endParaRPr lang="en-CA" sz="2400" dirty="0"/>
          </a:p>
          <a:p>
            <a:pPr marL="0" indent="0">
              <a:buNone/>
            </a:pPr>
            <a:r>
              <a:rPr lang="en-CA" sz="2400" b="1" dirty="0"/>
              <a:t>All in “Emphasize key elements” (guideline 1)</a:t>
            </a:r>
          </a:p>
        </p:txBody>
      </p:sp>
      <p:sp>
        <p:nvSpPr>
          <p:cNvPr id="4" name="Footer Placeholder 3">
            <a:extLst>
              <a:ext uri="{FF2B5EF4-FFF2-40B4-BE49-F238E27FC236}">
                <a16:creationId xmlns:a16="http://schemas.microsoft.com/office/drawing/2014/main" id="{EAD74902-FE7B-414D-B782-874CBDF34119}"/>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49563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E4F42-F604-4033-9F39-AB0BDE0E6EFB}"/>
              </a:ext>
            </a:extLst>
          </p:cNvPr>
          <p:cNvSpPr>
            <a:spLocks noGrp="1"/>
          </p:cNvSpPr>
          <p:nvPr>
            <p:ph type="title"/>
          </p:nvPr>
        </p:nvSpPr>
        <p:spPr>
          <a:xfrm>
            <a:off x="457200" y="274638"/>
            <a:ext cx="8229600" cy="786891"/>
          </a:xfrm>
        </p:spPr>
        <p:txBody>
          <a:bodyPr/>
          <a:lstStyle/>
          <a:p>
            <a:r>
              <a:rPr lang="en-CA" dirty="0"/>
              <a:t>Emphasizing Key Elements</a:t>
            </a:r>
          </a:p>
        </p:txBody>
      </p:sp>
      <p:pic>
        <p:nvPicPr>
          <p:cNvPr id="5" name="Content Placeholder 4">
            <a:extLst>
              <a:ext uri="{FF2B5EF4-FFF2-40B4-BE49-F238E27FC236}">
                <a16:creationId xmlns:a16="http://schemas.microsoft.com/office/drawing/2014/main" id="{5CD50429-34B8-489E-A0F6-6DDB6C35FC03}"/>
              </a:ext>
            </a:extLst>
          </p:cNvPr>
          <p:cNvPicPr>
            <a:picLocks noGrp="1" noChangeAspect="1"/>
          </p:cNvPicPr>
          <p:nvPr>
            <p:ph idx="1"/>
          </p:nvPr>
        </p:nvPicPr>
        <p:blipFill>
          <a:blip r:embed="rId2"/>
          <a:stretch>
            <a:fillRect/>
          </a:stretch>
        </p:blipFill>
        <p:spPr>
          <a:xfrm>
            <a:off x="1295636" y="1131847"/>
            <a:ext cx="6552728" cy="5154184"/>
          </a:xfrm>
          <a:prstGeom prst="rect">
            <a:avLst/>
          </a:prstGeom>
        </p:spPr>
      </p:pic>
      <p:sp>
        <p:nvSpPr>
          <p:cNvPr id="4" name="Footer Placeholder 3">
            <a:extLst>
              <a:ext uri="{FF2B5EF4-FFF2-40B4-BE49-F238E27FC236}">
                <a16:creationId xmlns:a16="http://schemas.microsoft.com/office/drawing/2014/main" id="{ADC1A5D2-7770-41D3-B3AA-17DD1EA29D0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29898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FDCC98-869D-43F5-A400-B19EC5E11A24}"/>
              </a:ext>
            </a:extLst>
          </p:cNvPr>
          <p:cNvSpPr>
            <a:spLocks noGrp="1"/>
          </p:cNvSpPr>
          <p:nvPr>
            <p:ph type="title"/>
          </p:nvPr>
        </p:nvSpPr>
        <p:spPr>
          <a:xfrm>
            <a:off x="758031" y="1340768"/>
            <a:ext cx="7772400" cy="3384376"/>
          </a:xfrm>
        </p:spPr>
        <p:txBody>
          <a:bodyPr/>
          <a:lstStyle/>
          <a:p>
            <a:r>
              <a:rPr lang="en-CA" dirty="0"/>
              <a:t>(The office of) the privacy commissioner</a:t>
            </a:r>
          </a:p>
        </p:txBody>
      </p:sp>
      <p:sp>
        <p:nvSpPr>
          <p:cNvPr id="4" name="Footer Placeholder 3">
            <a:extLst>
              <a:ext uri="{FF2B5EF4-FFF2-40B4-BE49-F238E27FC236}">
                <a16:creationId xmlns:a16="http://schemas.microsoft.com/office/drawing/2014/main" id="{1DD77905-9601-4B84-A6DD-15E60C2D4463}"/>
              </a:ext>
            </a:extLst>
          </p:cNvPr>
          <p:cNvSpPr>
            <a:spLocks noGrp="1"/>
          </p:cNvSpPr>
          <p:nvPr>
            <p:ph type="ftr" sz="quarter" idx="11"/>
          </p:nvPr>
        </p:nvSpPr>
        <p:spPr/>
        <p:txBody>
          <a:bodyPr/>
          <a:lstStyle/>
          <a:p>
            <a:pPr>
              <a:defRPr/>
            </a:pPr>
            <a:r>
              <a:rPr lang="en-US" dirty="0"/>
              <a:t>Class 5</a:t>
            </a:r>
          </a:p>
        </p:txBody>
      </p:sp>
      <p:pic>
        <p:nvPicPr>
          <p:cNvPr id="3074" name="Picture 2" descr="https://www.priv.gc.ca/media/4150/dt_photo_landing.png">
            <a:extLst>
              <a:ext uri="{FF2B5EF4-FFF2-40B4-BE49-F238E27FC236}">
                <a16:creationId xmlns:a16="http://schemas.microsoft.com/office/drawing/2014/main" id="{CD77B8D7-3061-4D66-9364-1F8B956C6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655" y="3356992"/>
            <a:ext cx="347662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36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112C-9DC9-406E-BBD3-3E0EA1819444}"/>
              </a:ext>
            </a:extLst>
          </p:cNvPr>
          <p:cNvSpPr>
            <a:spLocks noGrp="1"/>
          </p:cNvSpPr>
          <p:nvPr>
            <p:ph type="title"/>
          </p:nvPr>
        </p:nvSpPr>
        <p:spPr/>
        <p:txBody>
          <a:bodyPr/>
          <a:lstStyle/>
          <a:p>
            <a:r>
              <a:rPr lang="en-CA" dirty="0"/>
              <a:t>The Privacy Commissioner</a:t>
            </a:r>
          </a:p>
        </p:txBody>
      </p:sp>
      <p:sp>
        <p:nvSpPr>
          <p:cNvPr id="3" name="Content Placeholder 2">
            <a:extLst>
              <a:ext uri="{FF2B5EF4-FFF2-40B4-BE49-F238E27FC236}">
                <a16:creationId xmlns:a16="http://schemas.microsoft.com/office/drawing/2014/main" id="{ED2B5AD8-FAC8-4F6C-BB06-A4E04824A5BC}"/>
              </a:ext>
            </a:extLst>
          </p:cNvPr>
          <p:cNvSpPr>
            <a:spLocks noGrp="1"/>
          </p:cNvSpPr>
          <p:nvPr>
            <p:ph idx="1"/>
          </p:nvPr>
        </p:nvSpPr>
        <p:spPr/>
        <p:txBody>
          <a:bodyPr/>
          <a:lstStyle/>
          <a:p>
            <a:pPr marL="0" indent="0">
              <a:buNone/>
            </a:pPr>
            <a:r>
              <a:rPr lang="en-CA" dirty="0"/>
              <a:t>S2. PIPEDA</a:t>
            </a:r>
          </a:p>
          <a:p>
            <a:pPr marL="0" indent="0">
              <a:buNone/>
            </a:pPr>
            <a:r>
              <a:rPr lang="en-CA" dirty="0"/>
              <a:t>“Commissioner” means the Privacy Commissioner appointed under section 53 of the Privacy Act.</a:t>
            </a:r>
          </a:p>
          <a:p>
            <a:pPr marL="0" indent="0">
              <a:buNone/>
            </a:pPr>
            <a:r>
              <a:rPr lang="en-CA" sz="2000" b="1" dirty="0"/>
              <a:t>53</a:t>
            </a:r>
            <a:r>
              <a:rPr lang="en-CA" sz="2000" dirty="0"/>
              <a:t> </a:t>
            </a:r>
            <a:r>
              <a:rPr lang="en-CA" sz="2000" b="1" dirty="0"/>
              <a:t>(1)</a:t>
            </a:r>
            <a:r>
              <a:rPr lang="en-CA" sz="2000" dirty="0"/>
              <a:t> The Governor in Council shall, by commission under the Great Seal, appoint a Privacy Commissioner after consultation with the leader of every recognized party in the Senate and House of Commons and approval of the appointment by resolution of the Senate and House of Commons.</a:t>
            </a:r>
          </a:p>
          <a:p>
            <a:pPr marL="0" indent="0">
              <a:buNone/>
            </a:pPr>
            <a:r>
              <a:rPr lang="en-CA" sz="2000" dirty="0"/>
              <a:t>(2) [7-year term]</a:t>
            </a:r>
          </a:p>
          <a:p>
            <a:pPr marL="0" indent="0">
              <a:buNone/>
            </a:pPr>
            <a:r>
              <a:rPr lang="en-CA" sz="2000" dirty="0"/>
              <a:t>Currently </a:t>
            </a:r>
            <a:r>
              <a:rPr lang="en-CA" dirty="0"/>
              <a:t>Daniel Therrien, since June 2014</a:t>
            </a:r>
            <a:endParaRPr lang="en-CA" sz="2000" dirty="0"/>
          </a:p>
        </p:txBody>
      </p:sp>
      <p:sp>
        <p:nvSpPr>
          <p:cNvPr id="4" name="Footer Placeholder 3">
            <a:extLst>
              <a:ext uri="{FF2B5EF4-FFF2-40B4-BE49-F238E27FC236}">
                <a16:creationId xmlns:a16="http://schemas.microsoft.com/office/drawing/2014/main" id="{500EE43F-F305-4DBD-AAAA-858072980A3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27356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D6B9-8189-4C88-940E-2742A91A7710}"/>
              </a:ext>
            </a:extLst>
          </p:cNvPr>
          <p:cNvSpPr>
            <a:spLocks noGrp="1"/>
          </p:cNvSpPr>
          <p:nvPr>
            <p:ph type="title"/>
          </p:nvPr>
        </p:nvSpPr>
        <p:spPr/>
        <p:txBody>
          <a:bodyPr/>
          <a:lstStyle/>
          <a:p>
            <a:r>
              <a:rPr lang="en-CA" dirty="0"/>
              <a:t>What does the PC do?</a:t>
            </a:r>
          </a:p>
        </p:txBody>
      </p:sp>
      <p:sp>
        <p:nvSpPr>
          <p:cNvPr id="3" name="Content Placeholder 2">
            <a:extLst>
              <a:ext uri="{FF2B5EF4-FFF2-40B4-BE49-F238E27FC236}">
                <a16:creationId xmlns:a16="http://schemas.microsoft.com/office/drawing/2014/main" id="{2224FE1C-C6A2-4825-9E9F-AD69A614CFD1}"/>
              </a:ext>
            </a:extLst>
          </p:cNvPr>
          <p:cNvSpPr>
            <a:spLocks noGrp="1"/>
          </p:cNvSpPr>
          <p:nvPr>
            <p:ph idx="1"/>
          </p:nvPr>
        </p:nvSpPr>
        <p:spPr>
          <a:xfrm>
            <a:off x="457200" y="1268760"/>
            <a:ext cx="8229600" cy="4857403"/>
          </a:xfrm>
        </p:spPr>
        <p:txBody>
          <a:bodyPr/>
          <a:lstStyle/>
          <a:p>
            <a:pPr marL="0" indent="0">
              <a:buNone/>
            </a:pPr>
            <a:r>
              <a:rPr lang="en-CA" dirty="0"/>
              <a:t>Not much!</a:t>
            </a:r>
          </a:p>
          <a:p>
            <a:pPr marL="0" indent="0">
              <a:buNone/>
            </a:pPr>
            <a:r>
              <a:rPr lang="en-CA" sz="1800" b="1" dirty="0"/>
              <a:t>11</a:t>
            </a:r>
            <a:r>
              <a:rPr lang="en-CA" sz="1800" dirty="0"/>
              <a:t> </a:t>
            </a:r>
            <a:r>
              <a:rPr lang="en-CA" sz="1800" b="1" dirty="0"/>
              <a:t>(1)</a:t>
            </a:r>
            <a:r>
              <a:rPr lang="en-CA" sz="1800" dirty="0"/>
              <a:t> </a:t>
            </a:r>
            <a:r>
              <a:rPr lang="en-CA" sz="1800" b="1" dirty="0"/>
              <a:t>An individual may file with the Commissioner a written complaint </a:t>
            </a:r>
            <a:r>
              <a:rPr lang="en-CA" sz="1800" dirty="0"/>
              <a:t>against an organization for contravening a provision of Division 1 or for not following a recommendation set out in Schedule 1.</a:t>
            </a:r>
          </a:p>
          <a:p>
            <a:pPr marL="0" indent="0">
              <a:buNone/>
            </a:pPr>
            <a:r>
              <a:rPr lang="en-CA" sz="1800" b="1" dirty="0"/>
              <a:t>(2)</a:t>
            </a:r>
            <a:r>
              <a:rPr lang="en-CA" sz="1800" dirty="0"/>
              <a:t> If the Commissioner is satisfied that there are reasonable grounds to investigate a matter under this Part, </a:t>
            </a:r>
            <a:r>
              <a:rPr lang="en-CA" sz="1800" b="1" dirty="0"/>
              <a:t>the Commissioner may initiate a complaint </a:t>
            </a:r>
            <a:r>
              <a:rPr lang="en-CA" sz="1800" dirty="0"/>
              <a:t>in respect of the matter.</a:t>
            </a:r>
          </a:p>
          <a:p>
            <a:pPr marL="0" indent="0">
              <a:buNone/>
            </a:pPr>
            <a:r>
              <a:rPr lang="en-CA" sz="1600" b="1" dirty="0"/>
              <a:t>12</a:t>
            </a:r>
            <a:r>
              <a:rPr lang="en-CA" sz="1600" dirty="0"/>
              <a:t> </a:t>
            </a:r>
            <a:r>
              <a:rPr lang="en-CA" sz="1600" b="1" dirty="0"/>
              <a:t>(1)</a:t>
            </a:r>
            <a:r>
              <a:rPr lang="en-CA" sz="1600" dirty="0"/>
              <a:t> </a:t>
            </a:r>
            <a:r>
              <a:rPr lang="en-CA" sz="1600" b="1" dirty="0"/>
              <a:t>The Commissioner shall conduct an investigation</a:t>
            </a:r>
            <a:r>
              <a:rPr lang="en-CA" sz="1600" dirty="0"/>
              <a:t> in respect of a complaint, unless the Commissioner is of the opinion that</a:t>
            </a:r>
          </a:p>
          <a:p>
            <a:pPr marL="0" indent="0">
              <a:buNone/>
            </a:pPr>
            <a:r>
              <a:rPr lang="en-CA" sz="1600" b="1" dirty="0"/>
              <a:t>(a)</a:t>
            </a:r>
            <a:r>
              <a:rPr lang="en-CA" sz="1600" dirty="0"/>
              <a:t> the complainant ought first to exhaust grievance or review procedures otherwise reasonably available;</a:t>
            </a:r>
          </a:p>
          <a:p>
            <a:pPr marL="0" indent="0">
              <a:buNone/>
            </a:pPr>
            <a:r>
              <a:rPr lang="en-CA" sz="1600" b="1" dirty="0"/>
              <a:t>(b)</a:t>
            </a:r>
            <a:r>
              <a:rPr lang="en-CA" sz="1600" dirty="0"/>
              <a:t> the complaint could more appropriately be dealt with, initially or completely, by means of a procedure provided for under the laws of Canada, other than this Part, or the laws of a province; or</a:t>
            </a:r>
          </a:p>
          <a:p>
            <a:pPr marL="0" indent="0">
              <a:buNone/>
            </a:pPr>
            <a:r>
              <a:rPr lang="en-CA" sz="1600" b="1" dirty="0"/>
              <a:t>(c)</a:t>
            </a:r>
            <a:r>
              <a:rPr lang="en-CA" sz="1600" dirty="0"/>
              <a:t> the complaint was not filed within a reasonable period after the day on which the subject matter of the complaint arose.</a:t>
            </a:r>
          </a:p>
          <a:p>
            <a:pPr marL="0" indent="0">
              <a:buNone/>
            </a:pP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C1A74836-E9F2-4868-808F-793061B651FD}"/>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7269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BD99-AF02-4846-B8F3-5522497249BA}"/>
              </a:ext>
            </a:extLst>
          </p:cNvPr>
          <p:cNvSpPr>
            <a:spLocks noGrp="1"/>
          </p:cNvSpPr>
          <p:nvPr>
            <p:ph type="title"/>
          </p:nvPr>
        </p:nvSpPr>
        <p:spPr/>
        <p:txBody>
          <a:bodyPr/>
          <a:lstStyle/>
          <a:p>
            <a:r>
              <a:rPr lang="en-CA" dirty="0"/>
              <a:t>What is the result of these investigations?</a:t>
            </a:r>
          </a:p>
        </p:txBody>
      </p:sp>
      <p:sp>
        <p:nvSpPr>
          <p:cNvPr id="3" name="Content Placeholder 2">
            <a:extLst>
              <a:ext uri="{FF2B5EF4-FFF2-40B4-BE49-F238E27FC236}">
                <a16:creationId xmlns:a16="http://schemas.microsoft.com/office/drawing/2014/main" id="{45CEBF4C-92C2-42AF-979A-4CE4E4E9ADC7}"/>
              </a:ext>
            </a:extLst>
          </p:cNvPr>
          <p:cNvSpPr>
            <a:spLocks noGrp="1"/>
          </p:cNvSpPr>
          <p:nvPr>
            <p:ph idx="1"/>
          </p:nvPr>
        </p:nvSpPr>
        <p:spPr/>
        <p:txBody>
          <a:bodyPr/>
          <a:lstStyle/>
          <a:p>
            <a:pPr marL="0" indent="0">
              <a:buNone/>
            </a:pPr>
            <a:r>
              <a:rPr lang="en-CA" dirty="0"/>
              <a:t>Not much!</a:t>
            </a:r>
          </a:p>
          <a:p>
            <a:pPr marL="0" indent="0">
              <a:buNone/>
            </a:pPr>
            <a:r>
              <a:rPr lang="en-CA" sz="2000" b="1" dirty="0"/>
              <a:t>13</a:t>
            </a:r>
            <a:r>
              <a:rPr lang="en-CA" sz="2000" dirty="0"/>
              <a:t> </a:t>
            </a:r>
            <a:r>
              <a:rPr lang="en-CA" sz="2000" b="1" dirty="0"/>
              <a:t>(1)</a:t>
            </a:r>
            <a:r>
              <a:rPr lang="en-CA" sz="2000" dirty="0"/>
              <a:t> The Commissioner shall, within one year after the day on which a complaint is filed or is initiated by the Commissioner, </a:t>
            </a:r>
            <a:r>
              <a:rPr lang="en-CA" sz="2000" b="1" dirty="0"/>
              <a:t>prepare a report </a:t>
            </a:r>
            <a:r>
              <a:rPr lang="en-CA" sz="2000" dirty="0"/>
              <a:t>that contains</a:t>
            </a:r>
          </a:p>
          <a:p>
            <a:pPr marL="0" indent="0">
              <a:buNone/>
            </a:pPr>
            <a:r>
              <a:rPr lang="en-CA" sz="2000" b="1" dirty="0"/>
              <a:t>(a)</a:t>
            </a:r>
            <a:r>
              <a:rPr lang="en-CA" sz="2000" dirty="0"/>
              <a:t> the Commissioner’s findings and </a:t>
            </a:r>
            <a:r>
              <a:rPr lang="en-CA" sz="2000" b="1" dirty="0"/>
              <a:t>recommendations</a:t>
            </a:r>
            <a:r>
              <a:rPr lang="en-CA" sz="2000" dirty="0"/>
              <a:t>;</a:t>
            </a:r>
          </a:p>
          <a:p>
            <a:pPr marL="0" indent="0">
              <a:buNone/>
            </a:pPr>
            <a:r>
              <a:rPr lang="en-CA" sz="2000" b="1" dirty="0"/>
              <a:t>(b)</a:t>
            </a:r>
            <a:r>
              <a:rPr lang="en-CA" sz="2000" dirty="0"/>
              <a:t> any settlement that was reached by the parties;</a:t>
            </a:r>
          </a:p>
          <a:p>
            <a:pPr marL="0" indent="0">
              <a:buNone/>
            </a:pPr>
            <a:r>
              <a:rPr lang="en-CA" sz="2000" b="1" dirty="0"/>
              <a:t>(c)</a:t>
            </a:r>
            <a:r>
              <a:rPr lang="en-CA" sz="2000" dirty="0"/>
              <a:t> if appropriate, a </a:t>
            </a:r>
            <a:r>
              <a:rPr lang="en-CA" sz="2000" b="1" dirty="0"/>
              <a:t>request</a:t>
            </a:r>
            <a:r>
              <a:rPr lang="en-CA" sz="2000" dirty="0"/>
              <a:t> that the organization give the Commissioner, within a specified time, notice of any action taken or proposed to be taken to implement the recommendations contained in the report or reasons why no such action has been or is proposed to be taken; and</a:t>
            </a:r>
          </a:p>
          <a:p>
            <a:pPr marL="0" indent="0">
              <a:buNone/>
            </a:pPr>
            <a:r>
              <a:rPr lang="en-CA" sz="2000" b="1" dirty="0"/>
              <a:t>(d)</a:t>
            </a:r>
            <a:r>
              <a:rPr lang="en-CA" sz="2000" dirty="0"/>
              <a:t> the recourse, if any, that is available under section 14.</a:t>
            </a:r>
          </a:p>
          <a:p>
            <a:pPr marL="0" indent="0">
              <a:buNone/>
            </a:pPr>
            <a:endParaRPr lang="en-CA" sz="2000" dirty="0"/>
          </a:p>
        </p:txBody>
      </p:sp>
      <p:sp>
        <p:nvSpPr>
          <p:cNvPr id="4" name="Footer Placeholder 3">
            <a:extLst>
              <a:ext uri="{FF2B5EF4-FFF2-40B4-BE49-F238E27FC236}">
                <a16:creationId xmlns:a16="http://schemas.microsoft.com/office/drawing/2014/main" id="{FCDA5E79-C081-411F-88B5-F079D0D55BDA}"/>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032686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FEAB-7FF4-4D25-A80E-CFCD316282B1}"/>
              </a:ext>
            </a:extLst>
          </p:cNvPr>
          <p:cNvSpPr>
            <a:spLocks noGrp="1"/>
          </p:cNvSpPr>
          <p:nvPr>
            <p:ph type="title"/>
          </p:nvPr>
        </p:nvSpPr>
        <p:spPr/>
        <p:txBody>
          <a:bodyPr/>
          <a:lstStyle/>
          <a:p>
            <a:r>
              <a:rPr lang="en-CA" dirty="0"/>
              <a:t>But wait, there’s more!</a:t>
            </a:r>
          </a:p>
        </p:txBody>
      </p:sp>
      <p:sp>
        <p:nvSpPr>
          <p:cNvPr id="3" name="Content Placeholder 2">
            <a:extLst>
              <a:ext uri="{FF2B5EF4-FFF2-40B4-BE49-F238E27FC236}">
                <a16:creationId xmlns:a16="http://schemas.microsoft.com/office/drawing/2014/main" id="{0328AC6F-29C4-464D-AD3F-990B0999E5A0}"/>
              </a:ext>
            </a:extLst>
          </p:cNvPr>
          <p:cNvSpPr>
            <a:spLocks noGrp="1"/>
          </p:cNvSpPr>
          <p:nvPr>
            <p:ph idx="1"/>
          </p:nvPr>
        </p:nvSpPr>
        <p:spPr/>
        <p:txBody>
          <a:bodyPr/>
          <a:lstStyle/>
          <a:p>
            <a:pPr marL="0" indent="0">
              <a:buNone/>
            </a:pPr>
            <a:r>
              <a:rPr lang="en-CA" dirty="0"/>
              <a:t>Still not much:</a:t>
            </a:r>
          </a:p>
          <a:p>
            <a:pPr marL="0" indent="0">
              <a:buNone/>
            </a:pPr>
            <a:endParaRPr lang="en-CA" dirty="0"/>
          </a:p>
          <a:p>
            <a:pPr marL="0" indent="0">
              <a:buNone/>
            </a:pPr>
            <a:r>
              <a:rPr lang="en-CA" sz="2400" b="1" dirty="0"/>
              <a:t>17.1</a:t>
            </a:r>
            <a:r>
              <a:rPr lang="en-CA" sz="2400" dirty="0"/>
              <a:t> </a:t>
            </a:r>
            <a:r>
              <a:rPr lang="en-CA" sz="2400" b="1" dirty="0"/>
              <a:t>(1)</a:t>
            </a:r>
            <a:r>
              <a:rPr lang="en-CA" sz="2400" dirty="0"/>
              <a:t> If the Commissioner believes on reasonable grounds that an organization has committed, is about to commit or is likely to commit an act or omission that could constitute a contravention of a provision of Division 1 or 1.1 or a failure to follow a recommendation set out in Schedule 1, the </a:t>
            </a:r>
            <a:r>
              <a:rPr lang="en-CA" sz="2400" b="1" dirty="0"/>
              <a:t>Commissioner </a:t>
            </a:r>
            <a:r>
              <a:rPr lang="en-CA" sz="4000" b="1" dirty="0"/>
              <a:t>may</a:t>
            </a:r>
            <a:r>
              <a:rPr lang="en-CA" sz="2400" b="1" dirty="0"/>
              <a:t> enter into a compliance agreement</a:t>
            </a:r>
            <a:r>
              <a:rPr lang="en-CA" sz="2400" dirty="0"/>
              <a:t>, aimed at ensuring compliance with this Part, with that organization.</a:t>
            </a:r>
          </a:p>
        </p:txBody>
      </p:sp>
      <p:sp>
        <p:nvSpPr>
          <p:cNvPr id="4" name="Footer Placeholder 3">
            <a:extLst>
              <a:ext uri="{FF2B5EF4-FFF2-40B4-BE49-F238E27FC236}">
                <a16:creationId xmlns:a16="http://schemas.microsoft.com/office/drawing/2014/main" id="{A68BF896-2E35-4D3E-A2E2-62F65B2A4CC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42182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FEAB-7FF4-4D25-A80E-CFCD316282B1}"/>
              </a:ext>
            </a:extLst>
          </p:cNvPr>
          <p:cNvSpPr>
            <a:spLocks noGrp="1"/>
          </p:cNvSpPr>
          <p:nvPr>
            <p:ph type="title"/>
          </p:nvPr>
        </p:nvSpPr>
        <p:spPr/>
        <p:txBody>
          <a:bodyPr/>
          <a:lstStyle/>
          <a:p>
            <a:r>
              <a:rPr lang="en-CA" dirty="0"/>
              <a:t>But wait, there’s more!</a:t>
            </a:r>
          </a:p>
        </p:txBody>
      </p:sp>
      <p:sp>
        <p:nvSpPr>
          <p:cNvPr id="3" name="Content Placeholder 2">
            <a:extLst>
              <a:ext uri="{FF2B5EF4-FFF2-40B4-BE49-F238E27FC236}">
                <a16:creationId xmlns:a16="http://schemas.microsoft.com/office/drawing/2014/main" id="{0328AC6F-29C4-464D-AD3F-990B0999E5A0}"/>
              </a:ext>
            </a:extLst>
          </p:cNvPr>
          <p:cNvSpPr>
            <a:spLocks noGrp="1"/>
          </p:cNvSpPr>
          <p:nvPr>
            <p:ph idx="1"/>
          </p:nvPr>
        </p:nvSpPr>
        <p:spPr/>
        <p:txBody>
          <a:bodyPr/>
          <a:lstStyle/>
          <a:p>
            <a:pPr marL="0" indent="0">
              <a:buNone/>
            </a:pPr>
            <a:r>
              <a:rPr lang="en-CA" i="1" dirty="0"/>
              <a:t>Still</a:t>
            </a:r>
            <a:r>
              <a:rPr lang="en-CA" dirty="0"/>
              <a:t> not much:</a:t>
            </a:r>
          </a:p>
          <a:p>
            <a:pPr marL="0" indent="0">
              <a:buNone/>
            </a:pPr>
            <a:r>
              <a:rPr lang="en-CA" sz="2400" dirty="0"/>
              <a:t>18 (1) The Commissioner may, on reasonable notice and at any reasonable time, </a:t>
            </a:r>
            <a:r>
              <a:rPr lang="en-CA" sz="2400" b="1" dirty="0"/>
              <a:t>audit</a:t>
            </a:r>
            <a:r>
              <a:rPr lang="en-CA" sz="2400" dirty="0"/>
              <a:t> the personal information management practices of an organization if the Commissioner has reasonable grounds to believe that the organization has contravened a provision of Division 1 or 1.1 or is not following a recommendation set out in Schedule 1</a:t>
            </a:r>
          </a:p>
          <a:p>
            <a:pPr marL="0" indent="0">
              <a:buNone/>
            </a:pPr>
            <a:r>
              <a:rPr lang="en-CA" sz="2400" b="1" dirty="0"/>
              <a:t>19</a:t>
            </a:r>
            <a:r>
              <a:rPr lang="en-CA" sz="2400" dirty="0"/>
              <a:t> </a:t>
            </a:r>
            <a:r>
              <a:rPr lang="en-CA" sz="2400" b="1" dirty="0"/>
              <a:t>(1)</a:t>
            </a:r>
            <a:r>
              <a:rPr lang="en-CA" sz="2400" dirty="0"/>
              <a:t> After an audit, the Commissioner shall provide the audited organization with a </a:t>
            </a:r>
            <a:r>
              <a:rPr lang="en-CA" sz="2400" b="1" dirty="0"/>
              <a:t>report</a:t>
            </a:r>
            <a:r>
              <a:rPr lang="en-CA" sz="2400" dirty="0"/>
              <a:t> that contains the findings of the audit and any </a:t>
            </a:r>
            <a:r>
              <a:rPr lang="en-CA" sz="2800" b="1" dirty="0"/>
              <a:t>recommendations</a:t>
            </a:r>
            <a:r>
              <a:rPr lang="en-CA" sz="2400" dirty="0"/>
              <a:t> that the Commissioner considers appropriate</a:t>
            </a:r>
          </a:p>
        </p:txBody>
      </p:sp>
      <p:sp>
        <p:nvSpPr>
          <p:cNvPr id="4" name="Footer Placeholder 3">
            <a:extLst>
              <a:ext uri="{FF2B5EF4-FFF2-40B4-BE49-F238E27FC236}">
                <a16:creationId xmlns:a16="http://schemas.microsoft.com/office/drawing/2014/main" id="{A68BF896-2E35-4D3E-A2E2-62F65B2A4CC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4098395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p:txBody>
          <a:bodyPr/>
          <a:lstStyle/>
          <a:p>
            <a:r>
              <a:rPr lang="fr-CA" sz="2400" dirty="0"/>
              <a:t>e.g. </a:t>
            </a:r>
            <a:r>
              <a:rPr lang="en-CA" sz="2400" i="1" dirty="0"/>
              <a:t>Investigation into Equifax Inc. and Equifax Canada Co.’s compliance with PIPEDA in light of the 2017 breach of personal information </a:t>
            </a:r>
            <a:r>
              <a:rPr lang="en-CA" sz="2400" dirty="0"/>
              <a:t>PIPEDA Report of Findings #2019-001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1988840"/>
            <a:ext cx="8229600" cy="4137323"/>
          </a:xfrm>
        </p:spPr>
        <p:txBody>
          <a:bodyPr/>
          <a:lstStyle/>
          <a:p>
            <a:r>
              <a:rPr lang="en-CA" dirty="0"/>
              <a:t>Very detailed 150+ paragraphs</a:t>
            </a:r>
          </a:p>
          <a:p>
            <a:r>
              <a:rPr lang="en-CA" dirty="0"/>
              <a:t>Many PIPEDA violations!</a:t>
            </a:r>
          </a:p>
          <a:p>
            <a:r>
              <a:rPr lang="en-CA" dirty="0"/>
              <a:t>“recommend” “recommend” “recommend”…</a:t>
            </a:r>
          </a:p>
          <a:p>
            <a:r>
              <a:rPr lang="en-CA" dirty="0"/>
              <a:t>“Equifax Canada has signed a compliance agreement committing to undertake a range of corrective measures … matters… resolved”</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561602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8B28-1AB9-426F-A10F-6DC9F59EB0D7}"/>
              </a:ext>
            </a:extLst>
          </p:cNvPr>
          <p:cNvSpPr>
            <a:spLocks noGrp="1"/>
          </p:cNvSpPr>
          <p:nvPr>
            <p:ph type="title"/>
          </p:nvPr>
        </p:nvSpPr>
        <p:spPr>
          <a:xfrm>
            <a:off x="457200" y="274638"/>
            <a:ext cx="8229600" cy="1714202"/>
          </a:xfrm>
        </p:spPr>
        <p:txBody>
          <a:bodyPr/>
          <a:lstStyle/>
          <a:p>
            <a:r>
              <a:rPr lang="fr-CA" sz="2400" dirty="0"/>
              <a:t>e.g.2  </a:t>
            </a:r>
            <a:r>
              <a:rPr lang="en-CA" sz="2400" i="1" dirty="0"/>
              <a:t>Joint investigation of Facebook, Inc. by the Privacy Commissioner of Canada and the Information and Privacy Commissioner for British Columbia</a:t>
            </a:r>
            <a:br>
              <a:rPr lang="en-CA" sz="2400" i="1" dirty="0"/>
            </a:br>
            <a:r>
              <a:rPr lang="en-CA" sz="2400" i="1" dirty="0"/>
              <a:t> </a:t>
            </a:r>
            <a:r>
              <a:rPr lang="en-CA" sz="2400" dirty="0"/>
              <a:t>PIPEDA Report of Findings #2019-002 (April 2019)</a:t>
            </a:r>
          </a:p>
        </p:txBody>
      </p:sp>
      <p:sp>
        <p:nvSpPr>
          <p:cNvPr id="3" name="Content Placeholder 2">
            <a:extLst>
              <a:ext uri="{FF2B5EF4-FFF2-40B4-BE49-F238E27FC236}">
                <a16:creationId xmlns:a16="http://schemas.microsoft.com/office/drawing/2014/main" id="{7BBC8CBA-5C97-4F53-924B-B9B5FCEF26BD}"/>
              </a:ext>
            </a:extLst>
          </p:cNvPr>
          <p:cNvSpPr>
            <a:spLocks noGrp="1"/>
          </p:cNvSpPr>
          <p:nvPr>
            <p:ph idx="1"/>
          </p:nvPr>
        </p:nvSpPr>
        <p:spPr>
          <a:xfrm>
            <a:off x="457200" y="2492896"/>
            <a:ext cx="8229600" cy="3633267"/>
          </a:xfrm>
        </p:spPr>
        <p:txBody>
          <a:bodyPr/>
          <a:lstStyle/>
          <a:p>
            <a:r>
              <a:rPr lang="fr-CA" dirty="0"/>
              <a:t>Just as </a:t>
            </a:r>
            <a:r>
              <a:rPr lang="fr-CA" dirty="0" err="1"/>
              <a:t>detailed</a:t>
            </a:r>
            <a:endParaRPr lang="fr-CA" dirty="0"/>
          </a:p>
          <a:p>
            <a:r>
              <a:rPr lang="fr-CA" dirty="0"/>
              <a:t>Just as </a:t>
            </a:r>
            <a:r>
              <a:rPr lang="fr-CA" dirty="0" err="1"/>
              <a:t>many</a:t>
            </a:r>
            <a:r>
              <a:rPr lang="fr-CA" dirty="0"/>
              <a:t> violations</a:t>
            </a:r>
          </a:p>
          <a:p>
            <a:r>
              <a:rPr lang="fr-CA" dirty="0"/>
              <a:t>FB chose not to follow </a:t>
            </a:r>
            <a:r>
              <a:rPr lang="fr-CA" dirty="0" err="1"/>
              <a:t>recommendations</a:t>
            </a:r>
            <a:endParaRPr lang="fr-CA" dirty="0"/>
          </a:p>
          <a:p>
            <a:r>
              <a:rPr lang="en-CA" dirty="0"/>
              <a:t>“The complaint against Facebook on each of the aspects of accountability, consent, and safeguards, is well-founded, and remains unresolved”</a:t>
            </a:r>
          </a:p>
        </p:txBody>
      </p:sp>
      <p:sp>
        <p:nvSpPr>
          <p:cNvPr id="4" name="Footer Placeholder 3">
            <a:extLst>
              <a:ext uri="{FF2B5EF4-FFF2-40B4-BE49-F238E27FC236}">
                <a16:creationId xmlns:a16="http://schemas.microsoft.com/office/drawing/2014/main" id="{872B1B6F-FFB5-4C15-9C97-FD1C35A60563}"/>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0435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E2E-1CE6-45E6-A0DF-1FF86BD60479}"/>
              </a:ext>
            </a:extLst>
          </p:cNvPr>
          <p:cNvSpPr>
            <a:spLocks noGrp="1"/>
          </p:cNvSpPr>
          <p:nvPr>
            <p:ph type="title"/>
          </p:nvPr>
        </p:nvSpPr>
        <p:spPr/>
        <p:txBody>
          <a:bodyPr/>
          <a:lstStyle/>
          <a:p>
            <a:r>
              <a:rPr lang="en-CA" dirty="0"/>
              <a:t>Announcements</a:t>
            </a:r>
          </a:p>
        </p:txBody>
      </p:sp>
      <p:sp>
        <p:nvSpPr>
          <p:cNvPr id="3" name="Content Placeholder 2">
            <a:extLst>
              <a:ext uri="{FF2B5EF4-FFF2-40B4-BE49-F238E27FC236}">
                <a16:creationId xmlns:a16="http://schemas.microsoft.com/office/drawing/2014/main" id="{6F29BFB3-EB5C-4A5C-B3A5-28DD93FF696C}"/>
              </a:ext>
            </a:extLst>
          </p:cNvPr>
          <p:cNvSpPr>
            <a:spLocks noGrp="1"/>
          </p:cNvSpPr>
          <p:nvPr>
            <p:ph idx="1"/>
          </p:nvPr>
        </p:nvSpPr>
        <p:spPr>
          <a:xfrm>
            <a:off x="457200" y="1484784"/>
            <a:ext cx="8229600" cy="4641379"/>
          </a:xfrm>
        </p:spPr>
        <p:txBody>
          <a:bodyPr/>
          <a:lstStyle/>
          <a:p>
            <a:pPr eaLnBrk="1" hangingPunct="1">
              <a:defRPr/>
            </a:pPr>
            <a:r>
              <a:rPr lang="en-CA" sz="2400" dirty="0"/>
              <a:t>McGill Tech Law Meet and Greet Tuesday October 15, 2019 5:00 PM Thomson House</a:t>
            </a:r>
          </a:p>
          <a:p>
            <a:pPr eaLnBrk="1" hangingPunct="1">
              <a:defRPr/>
            </a:pPr>
            <a:r>
              <a:rPr lang="en-CA" sz="2400" dirty="0" err="1"/>
              <a:t>hackmcgill</a:t>
            </a:r>
            <a:r>
              <a:rPr lang="en-CA" sz="2400" dirty="0"/>
              <a:t> presents “</a:t>
            </a:r>
            <a:r>
              <a:rPr lang="en-CA" sz="2400" dirty="0" err="1"/>
              <a:t>TechTalks</a:t>
            </a:r>
            <a:r>
              <a:rPr lang="en-CA" sz="2400" dirty="0"/>
              <a:t>: Ethics in Tech” October 16, 2019 6:30 PM </a:t>
            </a:r>
            <a:r>
              <a:rPr lang="en-CA" sz="2400" dirty="0">
                <a:hlinkClick r:id="rId3"/>
              </a:rPr>
              <a:t>https://www.facebook.com/events/1128354030885953/</a:t>
            </a:r>
            <a:endParaRPr lang="en-CA" sz="2400" dirty="0"/>
          </a:p>
          <a:p>
            <a:pPr eaLnBrk="1" hangingPunct="1">
              <a:defRPr/>
            </a:pPr>
            <a:r>
              <a:rPr lang="en-CA" sz="2400" i="1" dirty="0"/>
              <a:t>Leading in the era of Cybersecurity: Current threats in Canada &amp; relevant career opportunities</a:t>
            </a:r>
            <a:r>
              <a:rPr lang="en-CA" sz="2400" dirty="0"/>
              <a:t>, Federal government cybersecurity centre rep</a:t>
            </a:r>
          </a:p>
          <a:p>
            <a:pPr lvl="1" eaLnBrk="1" hangingPunct="1">
              <a:defRPr/>
            </a:pPr>
            <a:r>
              <a:rPr lang="en-CA" sz="2000" dirty="0"/>
              <a:t>November 5, 4:45-5:45pm / ARTS W-215 Hall</a:t>
            </a:r>
          </a:p>
          <a:p>
            <a:pPr lvl="1" eaLnBrk="1" hangingPunct="1">
              <a:defRPr/>
            </a:pPr>
            <a:r>
              <a:rPr lang="en-CA" sz="2000" dirty="0"/>
              <a:t>Tuesday October 29, noon-1pm / 1041 @688 Sherbrooke</a:t>
            </a:r>
          </a:p>
          <a:p>
            <a:pPr eaLnBrk="1" hangingPunct="1">
              <a:defRPr/>
            </a:pPr>
            <a:endParaRPr lang="en-CA" sz="2400" dirty="0"/>
          </a:p>
          <a:p>
            <a:pPr marL="0" indent="0" eaLnBrk="1" hangingPunct="1">
              <a:buNone/>
              <a:defRPr/>
            </a:pPr>
            <a:endParaRPr lang="en-CA" sz="2400" dirty="0"/>
          </a:p>
          <a:p>
            <a:endParaRPr lang="en-CA" sz="2400" dirty="0"/>
          </a:p>
        </p:txBody>
      </p:sp>
      <p:sp>
        <p:nvSpPr>
          <p:cNvPr id="4" name="Footer Placeholder 3">
            <a:extLst>
              <a:ext uri="{FF2B5EF4-FFF2-40B4-BE49-F238E27FC236}">
                <a16:creationId xmlns:a16="http://schemas.microsoft.com/office/drawing/2014/main" id="{7B7BF4D1-98BE-4009-8817-5537F10CBC0F}"/>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982863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84F-2F30-41C7-89D1-A20DEF18D69D}"/>
              </a:ext>
            </a:extLst>
          </p:cNvPr>
          <p:cNvSpPr>
            <a:spLocks noGrp="1"/>
          </p:cNvSpPr>
          <p:nvPr>
            <p:ph type="title"/>
          </p:nvPr>
        </p:nvSpPr>
        <p:spPr/>
        <p:txBody>
          <a:bodyPr/>
          <a:lstStyle/>
          <a:p>
            <a:r>
              <a:rPr lang="en-CA" dirty="0"/>
              <a:t>To the courts!</a:t>
            </a:r>
          </a:p>
        </p:txBody>
      </p:sp>
      <p:sp>
        <p:nvSpPr>
          <p:cNvPr id="3" name="Content Placeholder 2">
            <a:extLst>
              <a:ext uri="{FF2B5EF4-FFF2-40B4-BE49-F238E27FC236}">
                <a16:creationId xmlns:a16="http://schemas.microsoft.com/office/drawing/2014/main" id="{427EA1C1-F453-4B0B-9B88-3F0BA61E7131}"/>
              </a:ext>
            </a:extLst>
          </p:cNvPr>
          <p:cNvSpPr>
            <a:spLocks noGrp="1"/>
          </p:cNvSpPr>
          <p:nvPr>
            <p:ph idx="1"/>
          </p:nvPr>
        </p:nvSpPr>
        <p:spPr>
          <a:xfrm>
            <a:off x="457200" y="1124744"/>
            <a:ext cx="8229600" cy="5001419"/>
          </a:xfrm>
        </p:spPr>
        <p:txBody>
          <a:bodyPr/>
          <a:lstStyle/>
          <a:p>
            <a:pPr marL="0" indent="0">
              <a:buNone/>
            </a:pPr>
            <a:r>
              <a:rPr lang="en-CA" sz="2000" b="1" dirty="0"/>
              <a:t>14</a:t>
            </a:r>
            <a:r>
              <a:rPr lang="en-CA" sz="2000" dirty="0"/>
              <a:t> </a:t>
            </a:r>
            <a:r>
              <a:rPr lang="en-CA" sz="2000" b="1" dirty="0"/>
              <a:t>(1)</a:t>
            </a:r>
            <a:r>
              <a:rPr lang="en-CA" sz="2000" dirty="0"/>
              <a:t> A </a:t>
            </a:r>
            <a:r>
              <a:rPr lang="en-CA" sz="2000" b="1" dirty="0"/>
              <a:t>complainant</a:t>
            </a:r>
            <a:r>
              <a:rPr lang="en-CA" sz="2000" dirty="0"/>
              <a:t> may, </a:t>
            </a:r>
            <a:r>
              <a:rPr lang="en-CA" sz="2000" b="1" dirty="0"/>
              <a:t>after</a:t>
            </a:r>
            <a:r>
              <a:rPr lang="en-CA" sz="2000" dirty="0"/>
              <a:t> receiving the Commissioner’s report or being notified under subsection 12.2(3) that the investigation of the complaint has been discontinued, </a:t>
            </a:r>
            <a:r>
              <a:rPr lang="en-CA" sz="2000" b="1" dirty="0"/>
              <a:t>apply to the Court </a:t>
            </a:r>
            <a:r>
              <a:rPr lang="en-CA" sz="2000" dirty="0"/>
              <a:t> in respect of any matter in respect of which the complaint was made, or that is referred to in the Commissioner’s report, and that is referred to in clause 4.1.3, 4.2, 4.3.3, 4.4, 4.6, 4.7 or 4.8 of Schedule 1</a:t>
            </a:r>
          </a:p>
          <a:p>
            <a:pPr marL="0" indent="0">
              <a:buNone/>
            </a:pPr>
            <a:endParaRPr lang="en-CA" sz="2000" dirty="0"/>
          </a:p>
          <a:p>
            <a:pPr marL="0" indent="0">
              <a:buNone/>
            </a:pPr>
            <a:r>
              <a:rPr lang="en-CA" sz="2000" dirty="0"/>
              <a:t>16 The Court may, in addition to any other remedies it may give,</a:t>
            </a:r>
          </a:p>
          <a:p>
            <a:pPr marL="0" indent="0">
              <a:buNone/>
            </a:pPr>
            <a:r>
              <a:rPr lang="en-CA" sz="2000" dirty="0"/>
              <a:t>(a) order an organization to correct its practices in order to comply with sections 5 to 10;</a:t>
            </a:r>
          </a:p>
          <a:p>
            <a:pPr marL="0" indent="0">
              <a:buNone/>
            </a:pPr>
            <a:r>
              <a:rPr lang="en-CA" sz="2000" dirty="0"/>
              <a:t>(b) order an organization to publish a notice of any action taken or proposed to be taken to correct its practices, whether or not ordered to correct them under paragraph (a); and</a:t>
            </a:r>
          </a:p>
          <a:p>
            <a:pPr marL="0" indent="0">
              <a:buNone/>
            </a:pPr>
            <a:r>
              <a:rPr lang="en-CA" sz="2000" dirty="0"/>
              <a:t>(c) </a:t>
            </a:r>
            <a:r>
              <a:rPr lang="en-CA" sz="2000" b="1" dirty="0"/>
              <a:t>award damages to the complainant</a:t>
            </a:r>
            <a:r>
              <a:rPr lang="en-CA" sz="2000" dirty="0"/>
              <a:t>, including damages for any humiliation that the complainant has suffered.</a:t>
            </a:r>
            <a:endParaRPr lang="en-US" sz="2000" dirty="0"/>
          </a:p>
          <a:p>
            <a:pPr marL="0" indent="0">
              <a:buNone/>
            </a:pPr>
            <a:endParaRPr lang="en-US" dirty="0"/>
          </a:p>
          <a:p>
            <a:pPr marL="0" indent="0">
              <a:buNone/>
            </a:pPr>
            <a:endParaRPr lang="en-US" dirty="0"/>
          </a:p>
          <a:p>
            <a:pPr lvl="1">
              <a:buNone/>
            </a:pPr>
            <a:endParaRPr lang="en-US" dirty="0"/>
          </a:p>
          <a:p>
            <a:pPr marL="0" indent="0">
              <a:buNone/>
            </a:pPr>
            <a:endParaRPr lang="en-CA" dirty="0"/>
          </a:p>
        </p:txBody>
      </p:sp>
      <p:sp>
        <p:nvSpPr>
          <p:cNvPr id="4" name="Footer Placeholder 3">
            <a:extLst>
              <a:ext uri="{FF2B5EF4-FFF2-40B4-BE49-F238E27FC236}">
                <a16:creationId xmlns:a16="http://schemas.microsoft.com/office/drawing/2014/main" id="{13624356-3DA3-43A0-A5BB-1EC3CA50EFA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765359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284F-2F30-41C7-89D1-A20DEF18D69D}"/>
              </a:ext>
            </a:extLst>
          </p:cNvPr>
          <p:cNvSpPr>
            <a:spLocks noGrp="1"/>
          </p:cNvSpPr>
          <p:nvPr>
            <p:ph type="title"/>
          </p:nvPr>
        </p:nvSpPr>
        <p:spPr/>
        <p:txBody>
          <a:bodyPr/>
          <a:lstStyle/>
          <a:p>
            <a:r>
              <a:rPr lang="en-CA" dirty="0"/>
              <a:t>Ch-</a:t>
            </a:r>
            <a:r>
              <a:rPr lang="en-CA" dirty="0" err="1"/>
              <a:t>ching</a:t>
            </a:r>
            <a:r>
              <a:rPr lang="en-CA" dirty="0"/>
              <a:t>!</a:t>
            </a:r>
          </a:p>
        </p:txBody>
      </p:sp>
      <p:sp>
        <p:nvSpPr>
          <p:cNvPr id="3" name="Content Placeholder 2">
            <a:extLst>
              <a:ext uri="{FF2B5EF4-FFF2-40B4-BE49-F238E27FC236}">
                <a16:creationId xmlns:a16="http://schemas.microsoft.com/office/drawing/2014/main" id="{427EA1C1-F453-4B0B-9B88-3F0BA61E7131}"/>
              </a:ext>
            </a:extLst>
          </p:cNvPr>
          <p:cNvSpPr>
            <a:spLocks noGrp="1"/>
          </p:cNvSpPr>
          <p:nvPr>
            <p:ph idx="1"/>
          </p:nvPr>
        </p:nvSpPr>
        <p:spPr>
          <a:xfrm>
            <a:off x="457200" y="1268760"/>
            <a:ext cx="8229600" cy="4857403"/>
          </a:xfrm>
        </p:spPr>
        <p:txBody>
          <a:bodyPr/>
          <a:lstStyle/>
          <a:p>
            <a:pPr marL="0" indent="0">
              <a:buNone/>
            </a:pPr>
            <a:r>
              <a:rPr lang="en-US" sz="2800" u="sng" dirty="0"/>
              <a:t>Damages under PIPEDA</a:t>
            </a:r>
            <a:r>
              <a:rPr lang="en-US" sz="2800" i="1" u="sng" dirty="0"/>
              <a:t> </a:t>
            </a:r>
            <a:r>
              <a:rPr lang="en-US" sz="2800" u="sng" dirty="0"/>
              <a:t>16(c)</a:t>
            </a:r>
          </a:p>
          <a:p>
            <a:r>
              <a:rPr lang="en-CA" sz="2800" i="1" dirty="0"/>
              <a:t>Landry v. Royal Bank of Canada</a:t>
            </a:r>
            <a:r>
              <a:rPr lang="en-CA" sz="2800" dirty="0"/>
              <a:t>, 2011 FC 687</a:t>
            </a:r>
          </a:p>
          <a:p>
            <a:r>
              <a:rPr lang="sv-SE" sz="2800" i="1" dirty="0"/>
              <a:t>Chitrakar v. Bell TV</a:t>
            </a:r>
            <a:r>
              <a:rPr lang="sv-SE" sz="2800" dirty="0"/>
              <a:t>, 2013 FC 1103 (even exemplary damages):</a:t>
            </a:r>
          </a:p>
          <a:p>
            <a:pPr marL="400050" lvl="1" indent="0">
              <a:buNone/>
            </a:pPr>
            <a:r>
              <a:rPr lang="sv-SE" sz="2400" dirty="0"/>
              <a:t>”</a:t>
            </a:r>
            <a:r>
              <a:rPr lang="en-CA" sz="2400" dirty="0"/>
              <a:t>Privacy rights are being more broadly recognized as important rights in an era where information on an individual is so readily available even without consent. It is important that violations of those rights be recognized as properly compensable.”</a:t>
            </a:r>
          </a:p>
          <a:p>
            <a:r>
              <a:rPr lang="sv-SE" sz="2400" i="1" dirty="0"/>
              <a:t>A.T. V. Globe24h.com</a:t>
            </a:r>
            <a:r>
              <a:rPr lang="sv-SE" sz="2400" dirty="0"/>
              <a:t>, 2017 FC 114 </a:t>
            </a:r>
            <a:r>
              <a:rPr lang="sv-SE" sz="2400" dirty="0">
                <a:sym typeface="Wingdings" panose="05000000000000000000" pitchFamily="2" charset="2"/>
              </a:rPr>
              <a:t> foreign application of PIPEDA, we’ll get back to this in our discussion of the RTBF</a:t>
            </a:r>
            <a:endParaRPr lang="sv-SE" sz="2400" dirty="0"/>
          </a:p>
          <a:p>
            <a:endParaRPr lang="en-US" dirty="0"/>
          </a:p>
          <a:p>
            <a:endParaRPr lang="en-US" dirty="0"/>
          </a:p>
          <a:p>
            <a:pPr lvl="1"/>
            <a:endParaRPr lang="en-US" dirty="0"/>
          </a:p>
          <a:p>
            <a:endParaRPr lang="en-CA" dirty="0"/>
          </a:p>
        </p:txBody>
      </p:sp>
      <p:sp>
        <p:nvSpPr>
          <p:cNvPr id="4" name="Footer Placeholder 3">
            <a:extLst>
              <a:ext uri="{FF2B5EF4-FFF2-40B4-BE49-F238E27FC236}">
                <a16:creationId xmlns:a16="http://schemas.microsoft.com/office/drawing/2014/main" id="{13624356-3DA3-43A0-A5BB-1EC3CA50EFA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037021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7E574-AC02-49EC-B645-A071A2BEFDF8}"/>
              </a:ext>
            </a:extLst>
          </p:cNvPr>
          <p:cNvSpPr>
            <a:spLocks noGrp="1"/>
          </p:cNvSpPr>
          <p:nvPr>
            <p:ph type="title"/>
          </p:nvPr>
        </p:nvSpPr>
        <p:spPr/>
        <p:txBody>
          <a:bodyPr/>
          <a:lstStyle/>
          <a:p>
            <a:r>
              <a:rPr lang="en-CA" dirty="0"/>
              <a:t>Fixing PIPEDA</a:t>
            </a:r>
          </a:p>
        </p:txBody>
      </p:sp>
      <p:sp>
        <p:nvSpPr>
          <p:cNvPr id="3" name="Content Placeholder 2">
            <a:extLst>
              <a:ext uri="{FF2B5EF4-FFF2-40B4-BE49-F238E27FC236}">
                <a16:creationId xmlns:a16="http://schemas.microsoft.com/office/drawing/2014/main" id="{E36358BA-F826-4206-AE6B-F295800E462C}"/>
              </a:ext>
            </a:extLst>
          </p:cNvPr>
          <p:cNvSpPr>
            <a:spLocks noGrp="1"/>
          </p:cNvSpPr>
          <p:nvPr>
            <p:ph idx="1"/>
          </p:nvPr>
        </p:nvSpPr>
        <p:spPr/>
        <p:txBody>
          <a:bodyPr/>
          <a:lstStyle/>
          <a:p>
            <a:pPr marL="0" indent="0">
              <a:buNone/>
            </a:pPr>
            <a:r>
              <a:rPr lang="en-CA" i="1" u="sng" dirty="0"/>
              <a:t>Digital Privacy Act</a:t>
            </a:r>
            <a:r>
              <a:rPr lang="en-CA" u="sng" dirty="0"/>
              <a:t>, Bill S-4</a:t>
            </a:r>
          </a:p>
          <a:p>
            <a:r>
              <a:rPr lang="en-CA" dirty="0"/>
              <a:t>Assented to June 18, 2015</a:t>
            </a:r>
          </a:p>
          <a:p>
            <a:r>
              <a:rPr lang="en-CA" dirty="0"/>
              <a:t>Lots of little tweaks to definitions</a:t>
            </a:r>
          </a:p>
          <a:p>
            <a:r>
              <a:rPr lang="en-CA" dirty="0"/>
              <a:t>Some stupid details about consent and exceptions when you don’t need it</a:t>
            </a:r>
          </a:p>
          <a:p>
            <a:r>
              <a:rPr lang="en-CA" dirty="0"/>
              <a:t>More stupid details about some exceptions when you can disclose PI to 3</a:t>
            </a:r>
            <a:r>
              <a:rPr lang="en-CA" baseline="30000" dirty="0"/>
              <a:t>rd</a:t>
            </a:r>
            <a:r>
              <a:rPr lang="en-CA" dirty="0"/>
              <a:t> parties</a:t>
            </a:r>
          </a:p>
          <a:p>
            <a:r>
              <a:rPr lang="en-CA" dirty="0"/>
              <a:t>BUT one very important thing…</a:t>
            </a:r>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F32C1929-0941-4C95-88F3-EE7FC6E1BAF4}"/>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62660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BC20-DB54-4484-967E-8335A0F25B84}"/>
              </a:ext>
            </a:extLst>
          </p:cNvPr>
          <p:cNvSpPr>
            <a:spLocks noGrp="1"/>
          </p:cNvSpPr>
          <p:nvPr>
            <p:ph type="title"/>
          </p:nvPr>
        </p:nvSpPr>
        <p:spPr>
          <a:xfrm>
            <a:off x="457200" y="548680"/>
            <a:ext cx="8229600" cy="868958"/>
          </a:xfrm>
        </p:spPr>
        <p:txBody>
          <a:bodyPr/>
          <a:lstStyle/>
          <a:p>
            <a:r>
              <a:rPr lang="en-CA" dirty="0"/>
              <a:t>S-4: Mandatory Data Breach Notifications</a:t>
            </a:r>
            <a:br>
              <a:rPr lang="en-CA" dirty="0"/>
            </a:br>
            <a:r>
              <a:rPr lang="en-CA" dirty="0"/>
              <a:t>A whole new Division 1.1</a:t>
            </a:r>
          </a:p>
        </p:txBody>
      </p:sp>
      <p:sp>
        <p:nvSpPr>
          <p:cNvPr id="3" name="Content Placeholder 2">
            <a:extLst>
              <a:ext uri="{FF2B5EF4-FFF2-40B4-BE49-F238E27FC236}">
                <a16:creationId xmlns:a16="http://schemas.microsoft.com/office/drawing/2014/main" id="{30B9556F-90E2-4E4B-9609-CF45C0D5492A}"/>
              </a:ext>
            </a:extLst>
          </p:cNvPr>
          <p:cNvSpPr>
            <a:spLocks noGrp="1"/>
          </p:cNvSpPr>
          <p:nvPr>
            <p:ph idx="1"/>
          </p:nvPr>
        </p:nvSpPr>
        <p:spPr>
          <a:xfrm>
            <a:off x="457200" y="2204864"/>
            <a:ext cx="8229600" cy="3921299"/>
          </a:xfrm>
        </p:spPr>
        <p:txBody>
          <a:bodyPr/>
          <a:lstStyle/>
          <a:p>
            <a:pPr marL="0" indent="0">
              <a:buNone/>
            </a:pPr>
            <a:r>
              <a:rPr lang="en-CA" sz="2400" b="1" dirty="0"/>
              <a:t>10.1</a:t>
            </a:r>
            <a:r>
              <a:rPr lang="en-CA" sz="2400" dirty="0"/>
              <a:t> (1) </a:t>
            </a:r>
            <a:r>
              <a:rPr lang="en-CA" sz="2400" b="1" dirty="0"/>
              <a:t>An organization SHALL report to the Commissioner any breach of security safeguards involving personal information </a:t>
            </a:r>
            <a:r>
              <a:rPr lang="en-CA" sz="2400" dirty="0"/>
              <a:t>under its control if it is reasonable in the circumstances to believe that the breach creates a </a:t>
            </a:r>
            <a:r>
              <a:rPr lang="en-CA" sz="2400" b="1" dirty="0"/>
              <a:t>real risk of significant harm </a:t>
            </a:r>
            <a:r>
              <a:rPr lang="en-CA" sz="2400" dirty="0"/>
              <a:t>to an individual.</a:t>
            </a:r>
          </a:p>
          <a:p>
            <a:pPr marL="0" indent="0">
              <a:buNone/>
            </a:pPr>
            <a:r>
              <a:rPr lang="en-CA" sz="2400" dirty="0"/>
              <a:t>(3) Unless otherwise prohibited by law, </a:t>
            </a:r>
            <a:r>
              <a:rPr lang="en-CA" sz="2400" b="1" dirty="0"/>
              <a:t>an organization SHALL notify an individual of any breach of security safeguards involving the individual’s personal information</a:t>
            </a:r>
            <a:r>
              <a:rPr lang="en-CA" sz="2400" dirty="0"/>
              <a:t> under the organization’s control if it is reasonable in the circumstances to believe that the breach creates a </a:t>
            </a:r>
            <a:r>
              <a:rPr lang="en-CA" sz="2400" b="1" dirty="0"/>
              <a:t>real risk of significant harm </a:t>
            </a:r>
            <a:r>
              <a:rPr lang="en-CA" sz="2400" dirty="0"/>
              <a:t>to the individual.</a:t>
            </a:r>
          </a:p>
        </p:txBody>
      </p:sp>
      <p:sp>
        <p:nvSpPr>
          <p:cNvPr id="4" name="Footer Placeholder 3">
            <a:extLst>
              <a:ext uri="{FF2B5EF4-FFF2-40B4-BE49-F238E27FC236}">
                <a16:creationId xmlns:a16="http://schemas.microsoft.com/office/drawing/2014/main" id="{9C69E295-90D5-4EE5-8002-0DC3CD13F926}"/>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928925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52EB-C9C1-414F-8B70-8B0FEE8C53F8}"/>
              </a:ext>
            </a:extLst>
          </p:cNvPr>
          <p:cNvSpPr>
            <a:spLocks noGrp="1"/>
          </p:cNvSpPr>
          <p:nvPr>
            <p:ph type="title"/>
          </p:nvPr>
        </p:nvSpPr>
        <p:spPr/>
        <p:txBody>
          <a:bodyPr/>
          <a:lstStyle/>
          <a:p>
            <a:r>
              <a:rPr lang="en-CA" dirty="0"/>
              <a:t>Significant harm</a:t>
            </a:r>
          </a:p>
        </p:txBody>
      </p:sp>
      <p:sp>
        <p:nvSpPr>
          <p:cNvPr id="3" name="Content Placeholder 2">
            <a:extLst>
              <a:ext uri="{FF2B5EF4-FFF2-40B4-BE49-F238E27FC236}">
                <a16:creationId xmlns:a16="http://schemas.microsoft.com/office/drawing/2014/main" id="{1D55E34F-30F0-421C-BFB6-1E0FCECA8F5E}"/>
              </a:ext>
            </a:extLst>
          </p:cNvPr>
          <p:cNvSpPr>
            <a:spLocks noGrp="1"/>
          </p:cNvSpPr>
          <p:nvPr>
            <p:ph idx="1"/>
          </p:nvPr>
        </p:nvSpPr>
        <p:spPr/>
        <p:txBody>
          <a:bodyPr/>
          <a:lstStyle/>
          <a:p>
            <a:pPr marL="0" indent="0">
              <a:buNone/>
            </a:pPr>
            <a:r>
              <a:rPr lang="en-CA" dirty="0"/>
              <a:t>(7) “significant harm” includes bodily harm, humiliation, damage to reputation or relationships, loss of employment, business or professional opportunities, financial loss, identity theft, negative effects on the credit record and damage to or loss of property</a:t>
            </a:r>
          </a:p>
          <a:p>
            <a:pPr marL="0" indent="0">
              <a:buNone/>
            </a:pPr>
            <a:endParaRPr lang="en-CA" dirty="0"/>
          </a:p>
        </p:txBody>
      </p:sp>
      <p:sp>
        <p:nvSpPr>
          <p:cNvPr id="4" name="Footer Placeholder 3">
            <a:extLst>
              <a:ext uri="{FF2B5EF4-FFF2-40B4-BE49-F238E27FC236}">
                <a16:creationId xmlns:a16="http://schemas.microsoft.com/office/drawing/2014/main" id="{4C7C40A4-F105-4E5D-8B0E-FD5D0EE79999}"/>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62846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0B8-458B-4B94-B65C-BCDC2878F36E}"/>
              </a:ext>
            </a:extLst>
          </p:cNvPr>
          <p:cNvSpPr>
            <a:spLocks noGrp="1"/>
          </p:cNvSpPr>
          <p:nvPr>
            <p:ph type="title"/>
          </p:nvPr>
        </p:nvSpPr>
        <p:spPr/>
        <p:txBody>
          <a:bodyPr/>
          <a:lstStyle/>
          <a:p>
            <a:r>
              <a:rPr lang="en-CA" b="1" dirty="0"/>
              <a:t>Breach of Security Safeguards Regulations SOR/2018-64</a:t>
            </a:r>
            <a:endParaRPr lang="en-CA" dirty="0"/>
          </a:p>
        </p:txBody>
      </p:sp>
      <p:sp>
        <p:nvSpPr>
          <p:cNvPr id="3" name="Content Placeholder 2">
            <a:extLst>
              <a:ext uri="{FF2B5EF4-FFF2-40B4-BE49-F238E27FC236}">
                <a16:creationId xmlns:a16="http://schemas.microsoft.com/office/drawing/2014/main" id="{C0167BBA-32F1-4A60-AA12-E36B52E3DAF7}"/>
              </a:ext>
            </a:extLst>
          </p:cNvPr>
          <p:cNvSpPr>
            <a:spLocks noGrp="1"/>
          </p:cNvSpPr>
          <p:nvPr>
            <p:ph idx="1"/>
          </p:nvPr>
        </p:nvSpPr>
        <p:spPr>
          <a:xfrm>
            <a:off x="457200" y="1628800"/>
            <a:ext cx="8229600" cy="4497363"/>
          </a:xfrm>
        </p:spPr>
        <p:txBody>
          <a:bodyPr/>
          <a:lstStyle/>
          <a:p>
            <a:r>
              <a:rPr lang="en-CA" sz="2800" dirty="0"/>
              <a:t>Contents of report to commissioner</a:t>
            </a:r>
          </a:p>
          <a:p>
            <a:r>
              <a:rPr lang="en-CA" sz="2800" dirty="0"/>
              <a:t>Contents of notification to affected individual</a:t>
            </a:r>
          </a:p>
          <a:p>
            <a:r>
              <a:rPr lang="en-CA" sz="2800" dirty="0"/>
              <a:t>Manner of individual notification – email, mail, phone, in person (?!), “other form of communication that a reasonable person would consider appropriate in the circumstances”</a:t>
            </a:r>
          </a:p>
          <a:p>
            <a:r>
              <a:rPr lang="en-CA" sz="2800" dirty="0"/>
              <a:t>Keep records for 24 months</a:t>
            </a:r>
          </a:p>
          <a:p>
            <a:pPr marL="0" indent="0">
              <a:buNone/>
            </a:pPr>
            <a:r>
              <a:rPr lang="en-CA" sz="2800" dirty="0">
                <a:sym typeface="Wingdings" panose="05000000000000000000" pitchFamily="2" charset="2"/>
              </a:rPr>
              <a:t> models: Alberta PIPA, EU </a:t>
            </a:r>
            <a:r>
              <a:rPr lang="en-CA" sz="2800" i="1" dirty="0">
                <a:sym typeface="Wingdings" panose="05000000000000000000" pitchFamily="2" charset="2"/>
              </a:rPr>
              <a:t>General Data Protection Regulation</a:t>
            </a:r>
            <a:endParaRPr lang="en-CA" sz="2800" i="1" dirty="0"/>
          </a:p>
        </p:txBody>
      </p:sp>
      <p:sp>
        <p:nvSpPr>
          <p:cNvPr id="4" name="Footer Placeholder 3">
            <a:extLst>
              <a:ext uri="{FF2B5EF4-FFF2-40B4-BE49-F238E27FC236}">
                <a16:creationId xmlns:a16="http://schemas.microsoft.com/office/drawing/2014/main" id="{DBC59591-0A5A-460B-B9CC-6D53F5A0665C}"/>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420870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70D9-347A-4F84-9F22-D15101F290ED}"/>
              </a:ext>
            </a:extLst>
          </p:cNvPr>
          <p:cNvSpPr>
            <a:spLocks noGrp="1"/>
          </p:cNvSpPr>
          <p:nvPr>
            <p:ph type="title"/>
          </p:nvPr>
        </p:nvSpPr>
        <p:spPr/>
        <p:txBody>
          <a:bodyPr/>
          <a:lstStyle/>
          <a:p>
            <a:r>
              <a:rPr lang="en-CA" dirty="0"/>
              <a:t>OPC’s Guidance for Data Breach Notification</a:t>
            </a:r>
          </a:p>
        </p:txBody>
      </p:sp>
      <p:sp>
        <p:nvSpPr>
          <p:cNvPr id="3" name="Content Placeholder 2">
            <a:extLst>
              <a:ext uri="{FF2B5EF4-FFF2-40B4-BE49-F238E27FC236}">
                <a16:creationId xmlns:a16="http://schemas.microsoft.com/office/drawing/2014/main" id="{89145A4D-6D7E-481A-AF1A-39959BDB8D49}"/>
              </a:ext>
            </a:extLst>
          </p:cNvPr>
          <p:cNvSpPr>
            <a:spLocks noGrp="1"/>
          </p:cNvSpPr>
          <p:nvPr>
            <p:ph idx="1"/>
          </p:nvPr>
        </p:nvSpPr>
        <p:spPr>
          <a:xfrm>
            <a:off x="457200" y="1556792"/>
            <a:ext cx="8229600" cy="4569371"/>
          </a:xfrm>
        </p:spPr>
        <p:txBody>
          <a:bodyPr/>
          <a:lstStyle/>
          <a:p>
            <a:pPr marL="0" indent="0">
              <a:buNone/>
            </a:pPr>
            <a:r>
              <a:rPr lang="en-CA" i="1" dirty="0"/>
              <a:t>What you need to know about mandatory reporting of breaches of security safeguards</a:t>
            </a:r>
          </a:p>
          <a:p>
            <a:pPr marL="0" indent="0">
              <a:buNone/>
            </a:pPr>
            <a:endParaRPr lang="en-CA" sz="1400" dirty="0"/>
          </a:p>
          <a:p>
            <a:r>
              <a:rPr lang="en-CA" sz="2800" dirty="0"/>
              <a:t>Basically a set of FAQs</a:t>
            </a:r>
          </a:p>
          <a:p>
            <a:r>
              <a:rPr lang="en-CA" sz="2800" dirty="0"/>
              <a:t>Real Risk of Significant Harm (RROSH) guidance:</a:t>
            </a:r>
          </a:p>
          <a:p>
            <a:pPr lvl="1"/>
            <a:r>
              <a:rPr lang="en-CA" sz="2400" dirty="0"/>
              <a:t>the sensitivity of the personal information involved in the breach;</a:t>
            </a:r>
          </a:p>
          <a:p>
            <a:pPr lvl="1"/>
            <a:r>
              <a:rPr lang="en-CA" sz="2400" dirty="0"/>
              <a:t>the probability that the personal information has been, is being, or will be, misused.</a:t>
            </a:r>
          </a:p>
          <a:p>
            <a:r>
              <a:rPr lang="en-CA" sz="2800" dirty="0"/>
              <a:t>Form to use in reporting to OPC</a:t>
            </a:r>
          </a:p>
          <a:p>
            <a:pPr marL="0" indent="0">
              <a:buNone/>
            </a:pPr>
            <a:endParaRPr lang="en-CA" sz="2800" dirty="0"/>
          </a:p>
          <a:p>
            <a:pPr marL="0" indent="0">
              <a:buNone/>
            </a:pPr>
            <a:r>
              <a:rPr lang="en-CA" sz="2800" dirty="0"/>
              <a:t> </a:t>
            </a:r>
          </a:p>
        </p:txBody>
      </p:sp>
      <p:sp>
        <p:nvSpPr>
          <p:cNvPr id="4" name="Footer Placeholder 3">
            <a:extLst>
              <a:ext uri="{FF2B5EF4-FFF2-40B4-BE49-F238E27FC236}">
                <a16:creationId xmlns:a16="http://schemas.microsoft.com/office/drawing/2014/main" id="{618FD6B1-F3B2-46DE-BCC8-08A633001B45}"/>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875054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400" dirty="0"/>
              <a:t>Hear it from the Commissioner himself!</a:t>
            </a:r>
          </a:p>
          <a:p>
            <a:pPr>
              <a:buFont typeface="Wingdings" panose="05000000000000000000" pitchFamily="2" charset="2"/>
              <a:buChar char="à"/>
            </a:pPr>
            <a:r>
              <a:rPr lang="en-CA" sz="2400" dirty="0">
                <a:sym typeface="Wingdings" panose="05000000000000000000" pitchFamily="2" charset="2"/>
              </a:rPr>
              <a:t>Annual Report September 21, 2017 (</a:t>
            </a:r>
            <a:r>
              <a:rPr lang="en-CA" sz="2400" i="1" dirty="0">
                <a:sym typeface="Wingdings" panose="05000000000000000000" pitchFamily="2" charset="2"/>
              </a:rPr>
              <a:t>Real fears, real solutions - A plan for restoring confidence in Canada’s privacy regime</a:t>
            </a:r>
            <a:r>
              <a:rPr lang="en-CA" sz="2400" dirty="0">
                <a:sym typeface="Wingdings" panose="05000000000000000000" pitchFamily="2" charset="2"/>
              </a:rPr>
              <a:t>)</a:t>
            </a:r>
          </a:p>
          <a:p>
            <a:pPr marL="0" indent="0">
              <a:buNone/>
            </a:pPr>
            <a:endParaRPr lang="en-CA" dirty="0">
              <a:sym typeface="Wingdings" panose="05000000000000000000" pitchFamily="2" charset="2"/>
            </a:endParaRPr>
          </a:p>
          <a:p>
            <a:pPr marL="0" indent="0">
              <a:buNone/>
            </a:pPr>
            <a:r>
              <a:rPr lang="en-CA" sz="2800" dirty="0">
                <a:sym typeface="Wingdings" panose="05000000000000000000" pitchFamily="2" charset="2"/>
              </a:rPr>
              <a:t>“The time has come for Canada to change its privacy protection model to ensure that, as in the U.S., EU and elsewhere, regulatory bodies can effectively protect the privacy rights of citizens by having powers that are commensurate with the increasing risks that new disruptive technologies pose for privacy.”</a:t>
            </a:r>
            <a:endParaRPr lang="en-CA" sz="28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662578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2017</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sz="2400" u="sng" dirty="0"/>
              <a:t>Issue</a:t>
            </a:r>
            <a:r>
              <a:rPr lang="en-CA" sz="2400" dirty="0"/>
              <a:t>: “my Office </a:t>
            </a:r>
            <a:r>
              <a:rPr lang="en-CA" sz="2400" b="1" dirty="0"/>
              <a:t>cannot issue binding orders or impose administrative monetary penalties </a:t>
            </a:r>
            <a:r>
              <a:rPr lang="en-CA" sz="2400" dirty="0"/>
              <a:t>under the current law. We can merely make non-binding recommendations organizations can take or leave as they wish.”</a:t>
            </a:r>
          </a:p>
          <a:p>
            <a:pPr marL="0" indent="0">
              <a:buNone/>
            </a:pPr>
            <a:endParaRPr lang="en-CA" sz="2400" dirty="0"/>
          </a:p>
          <a:p>
            <a:pPr marL="0" indent="0">
              <a:buNone/>
            </a:pPr>
            <a:r>
              <a:rPr lang="en-CA" sz="2400" dirty="0"/>
              <a:t>“Consequently, we are proposing a model that emphasizes proactive enforcement and is backed by order-making authorities and administrative monetary penalties. ”</a:t>
            </a:r>
          </a:p>
          <a:p>
            <a:pPr marL="0" indent="0">
              <a:buNone/>
            </a:pPr>
            <a:r>
              <a:rPr lang="en-CA" sz="2400" dirty="0">
                <a:sym typeface="Wingdings" panose="05000000000000000000" pitchFamily="2" charset="2"/>
              </a:rPr>
              <a:t> Like the US and especially the EU (</a:t>
            </a:r>
            <a:r>
              <a:rPr lang="en-CA" sz="2400" i="1" dirty="0">
                <a:sym typeface="Wingdings" panose="05000000000000000000" pitchFamily="2" charset="2"/>
              </a:rPr>
              <a:t>GDPR</a:t>
            </a:r>
            <a:r>
              <a:rPr lang="en-CA" sz="2400" dirty="0">
                <a:sym typeface="Wingdings" panose="05000000000000000000" pitchFamily="2" charset="2"/>
              </a:rPr>
              <a:t>)</a:t>
            </a:r>
            <a:endParaRPr lang="en-CA" sz="24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80764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2017</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dirty="0"/>
              <a:t>My job in jeopardy?</a:t>
            </a:r>
          </a:p>
          <a:p>
            <a:pPr marL="0" indent="0">
              <a:buNone/>
            </a:pPr>
            <a:r>
              <a:rPr lang="en-CA" sz="2000" dirty="0"/>
              <a:t>“Few of us would like to go back to the pre-digital age, but no one has agreed to give away their privacy on the basis of 50-page privacy policies written in legalese most lawyers don’t understand. Canadians have told us privacy policies are broken and they want better information to exercise their right to give or withhold consent meaningfully”</a:t>
            </a:r>
          </a:p>
          <a:p>
            <a:pPr marL="0" indent="0">
              <a:buNone/>
            </a:pPr>
            <a:r>
              <a:rPr lang="en-CA" sz="2400" dirty="0">
                <a:sym typeface="Wingdings" panose="05000000000000000000" pitchFamily="2" charset="2"/>
              </a:rPr>
              <a:t>But!</a:t>
            </a:r>
          </a:p>
          <a:p>
            <a:pPr marL="0" indent="0">
              <a:buNone/>
            </a:pPr>
            <a:r>
              <a:rPr lang="en-CA" sz="2000" dirty="0">
                <a:sym typeface="Wingdings" panose="05000000000000000000" pitchFamily="2" charset="2"/>
              </a:rPr>
              <a:t>“In order to ensure that individuals are not left without a remedy, we think Parliament should consider creating some form of judicial redress, such as a private right of action for PIPEDA violations, whereby individuals can still turn to the courts in cases where the OPC does not proceed to investigate and produce a report of findings.”</a:t>
            </a:r>
            <a:endParaRPr lang="en-CA" sz="2000" dirty="0"/>
          </a:p>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54592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417638"/>
            <a:ext cx="8229600" cy="4708525"/>
          </a:xfrm>
        </p:spPr>
        <p:txBody>
          <a:bodyPr/>
          <a:lstStyle/>
          <a:p>
            <a:pPr marL="457200" lvl="1" indent="0">
              <a:buNone/>
            </a:pPr>
            <a:endParaRPr lang="en-CA" dirty="0"/>
          </a:p>
          <a:p>
            <a:pPr marL="457200" lvl="1" indent="0">
              <a:buNone/>
            </a:pPr>
            <a:endParaRPr lang="en-CA" dirty="0"/>
          </a:p>
          <a:p>
            <a:pPr marL="457200" lvl="1" indent="0">
              <a:buNone/>
            </a:pPr>
            <a:endParaRPr lang="en-CA" dirty="0"/>
          </a:p>
          <a:p>
            <a:pPr marL="457200" lvl="1" indent="0">
              <a:buNone/>
            </a:pP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6</a:t>
            </a:r>
            <a:endParaRPr lang="en-US" dirty="0"/>
          </a:p>
        </p:txBody>
      </p:sp>
      <p:pic>
        <p:nvPicPr>
          <p:cNvPr id="5" name="Picture 4">
            <a:extLst>
              <a:ext uri="{FF2B5EF4-FFF2-40B4-BE49-F238E27FC236}">
                <a16:creationId xmlns:a16="http://schemas.microsoft.com/office/drawing/2014/main" id="{22332A5A-4DAB-4021-A225-9EB3A7368123}"/>
              </a:ext>
            </a:extLst>
          </p:cNvPr>
          <p:cNvPicPr>
            <a:picLocks noChangeAspect="1"/>
          </p:cNvPicPr>
          <p:nvPr/>
        </p:nvPicPr>
        <p:blipFill>
          <a:blip r:embed="rId3"/>
          <a:stretch>
            <a:fillRect/>
          </a:stretch>
        </p:blipFill>
        <p:spPr>
          <a:xfrm>
            <a:off x="1709737" y="2043112"/>
            <a:ext cx="5724525" cy="2771775"/>
          </a:xfrm>
          <a:prstGeom prst="rect">
            <a:avLst/>
          </a:prstGeom>
        </p:spPr>
      </p:pic>
    </p:spTree>
    <p:extLst>
      <p:ext uri="{BB962C8B-B14F-4D97-AF65-F5344CB8AC3E}">
        <p14:creationId xmlns:p14="http://schemas.microsoft.com/office/powerpoint/2010/main" val="2340899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2018</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r>
              <a:rPr lang="en-CA" u="sng" dirty="0"/>
              <a:t>September 27, 2018</a:t>
            </a:r>
          </a:p>
          <a:p>
            <a:pPr marL="0" indent="0">
              <a:buNone/>
            </a:pPr>
            <a:r>
              <a:rPr lang="en-CA" i="1" dirty="0"/>
              <a:t>2017-18 Annual Report to Parliament on the Personal Information Protection and Electronic Documents Act and the Privacy Act</a:t>
            </a:r>
          </a:p>
          <a:p>
            <a:pPr marL="0" indent="0">
              <a:buNone/>
            </a:pPr>
            <a:endParaRPr lang="en-CA" dirty="0"/>
          </a:p>
          <a:p>
            <a:pPr marL="0" indent="0">
              <a:buNone/>
            </a:pPr>
            <a:r>
              <a:rPr lang="en-CA" dirty="0"/>
              <a:t>“TRUST BUT </a:t>
            </a:r>
            <a:r>
              <a:rPr lang="en-CA" b="1" dirty="0"/>
              <a:t>VERIFY</a:t>
            </a:r>
            <a:r>
              <a:rPr lang="en-CA" dirty="0"/>
              <a:t>: Rebuilding trust in the digital economy through independent, effective oversight”</a:t>
            </a:r>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178837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2018</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u="sng" dirty="0"/>
              <a:t>Commissioner’s Message:</a:t>
            </a:r>
          </a:p>
          <a:p>
            <a:pPr marL="0" indent="0">
              <a:buNone/>
            </a:pPr>
            <a:endParaRPr lang="en-CA" dirty="0"/>
          </a:p>
          <a:p>
            <a:pPr marL="0" indent="0">
              <a:buNone/>
            </a:pPr>
            <a:r>
              <a:rPr lang="en-CA" dirty="0"/>
              <a:t>(re Facebook Cambridge Analytica) “These issues also underscore deficiencies in Canada’s privacy laws that I and my predecessors have tried to draw attention to for years”</a:t>
            </a:r>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513007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Report 2018</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u="sng" dirty="0"/>
              <a:t>Commissioner’s Message:</a:t>
            </a:r>
          </a:p>
          <a:p>
            <a:pPr marL="0" indent="0">
              <a:buNone/>
            </a:pPr>
            <a:r>
              <a:rPr lang="en-CA" sz="2400" dirty="0"/>
              <a:t>“Given the opaqueness of business models and the complexity of information flows in the age of data analytics, artificial intelligence (AI) and the Internet of Things, </a:t>
            </a:r>
            <a:r>
              <a:rPr lang="en-CA" sz="2400" b="1" dirty="0"/>
              <a:t>that regulator, my Office federally, should be authorized to inspect the practices of organizations even if a violation of law is not immediately suspected</a:t>
            </a:r>
            <a:r>
              <a:rPr lang="en-CA" sz="2400" dirty="0"/>
              <a:t>. Individuals are unlikely to file a complaint when they are unaware of a practice that may harm them.</a:t>
            </a:r>
          </a:p>
          <a:p>
            <a:pPr marL="0" indent="0">
              <a:buNone/>
            </a:pPr>
            <a:endParaRPr lang="en-CA" sz="2400" dirty="0"/>
          </a:p>
          <a:p>
            <a:pPr marL="0" indent="0">
              <a:buNone/>
            </a:pPr>
            <a:r>
              <a:rPr lang="en-CA" sz="2400" dirty="0"/>
              <a:t>In other words, trust but verify.”</a:t>
            </a:r>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7961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2466-E07D-4093-B3BD-B09FE28B6358}"/>
              </a:ext>
            </a:extLst>
          </p:cNvPr>
          <p:cNvSpPr>
            <a:spLocks noGrp="1"/>
          </p:cNvSpPr>
          <p:nvPr>
            <p:ph type="title"/>
          </p:nvPr>
        </p:nvSpPr>
        <p:spPr/>
        <p:txBody>
          <a:bodyPr/>
          <a:lstStyle/>
          <a:p>
            <a:r>
              <a:rPr lang="en-CA" dirty="0"/>
              <a:t>And he concludes…</a:t>
            </a:r>
          </a:p>
        </p:txBody>
      </p:sp>
      <p:sp>
        <p:nvSpPr>
          <p:cNvPr id="3" name="Content Placeholder 2">
            <a:extLst>
              <a:ext uri="{FF2B5EF4-FFF2-40B4-BE49-F238E27FC236}">
                <a16:creationId xmlns:a16="http://schemas.microsoft.com/office/drawing/2014/main" id="{82A8C310-F6DB-4652-8187-6CCE334B7EF1}"/>
              </a:ext>
            </a:extLst>
          </p:cNvPr>
          <p:cNvSpPr>
            <a:spLocks noGrp="1"/>
          </p:cNvSpPr>
          <p:nvPr>
            <p:ph idx="1"/>
          </p:nvPr>
        </p:nvSpPr>
        <p:spPr/>
        <p:txBody>
          <a:bodyPr/>
          <a:lstStyle/>
          <a:p>
            <a:pPr marL="0" indent="0">
              <a:buNone/>
            </a:pPr>
            <a:r>
              <a:rPr lang="en-CA" dirty="0"/>
              <a:t>“To sum up, recent events underscore the significant risks facing privacy protection in the digital age. Modern laws consistent with evolving international norms are urgently required if we are to provide Canadians with the protection they expect and deserve.”</a:t>
            </a:r>
          </a:p>
        </p:txBody>
      </p:sp>
      <p:sp>
        <p:nvSpPr>
          <p:cNvPr id="4" name="Footer Placeholder 3">
            <a:extLst>
              <a:ext uri="{FF2B5EF4-FFF2-40B4-BE49-F238E27FC236}">
                <a16:creationId xmlns:a16="http://schemas.microsoft.com/office/drawing/2014/main" id="{B76C4828-1BE3-4ED9-A4E3-66A45B4619A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514089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0E2F-0561-4364-8A1E-79731062D6A7}"/>
              </a:ext>
            </a:extLst>
          </p:cNvPr>
          <p:cNvSpPr>
            <a:spLocks noGrp="1"/>
          </p:cNvSpPr>
          <p:nvPr>
            <p:ph type="title"/>
          </p:nvPr>
        </p:nvSpPr>
        <p:spPr/>
        <p:txBody>
          <a:bodyPr/>
          <a:lstStyle/>
          <a:p>
            <a:r>
              <a:rPr lang="en-CA" dirty="0"/>
              <a:t>PC’s PIPEDA Report 2019</a:t>
            </a:r>
          </a:p>
        </p:txBody>
      </p:sp>
      <p:sp>
        <p:nvSpPr>
          <p:cNvPr id="3" name="Content Placeholder 2">
            <a:extLst>
              <a:ext uri="{FF2B5EF4-FFF2-40B4-BE49-F238E27FC236}">
                <a16:creationId xmlns:a16="http://schemas.microsoft.com/office/drawing/2014/main" id="{CDA1CE91-6F6E-4D5A-984D-5541226CB02A}"/>
              </a:ext>
            </a:extLst>
          </p:cNvPr>
          <p:cNvSpPr>
            <a:spLocks noGrp="1"/>
          </p:cNvSpPr>
          <p:nvPr>
            <p:ph idx="1"/>
          </p:nvPr>
        </p:nvSpPr>
        <p:spPr/>
        <p:txBody>
          <a:bodyPr/>
          <a:lstStyle/>
          <a:p>
            <a:pPr marL="0" indent="0">
              <a:buNone/>
            </a:pPr>
            <a:r>
              <a:rPr lang="en-CA" dirty="0"/>
              <a:t>????????????</a:t>
            </a:r>
          </a:p>
          <a:p>
            <a:r>
              <a:rPr lang="en-CA" sz="2400" dirty="0"/>
              <a:t>Previous reports were end of September, had combined Privacy Act and PIPEDA reports (last 3 years)</a:t>
            </a:r>
          </a:p>
          <a:p>
            <a:r>
              <a:rPr lang="en-CA" sz="2400" dirty="0"/>
              <a:t>Privacy Act report made June 2019</a:t>
            </a:r>
          </a:p>
          <a:p>
            <a:r>
              <a:rPr lang="en-CA" sz="2400" dirty="0"/>
              <a:t>PIPEDA report???</a:t>
            </a:r>
          </a:p>
          <a:p>
            <a:endParaRPr lang="en-CA" sz="2400" dirty="0"/>
          </a:p>
        </p:txBody>
      </p:sp>
      <p:sp>
        <p:nvSpPr>
          <p:cNvPr id="4" name="Footer Placeholder 3">
            <a:extLst>
              <a:ext uri="{FF2B5EF4-FFF2-40B4-BE49-F238E27FC236}">
                <a16:creationId xmlns:a16="http://schemas.microsoft.com/office/drawing/2014/main" id="{95B9F693-AE63-44BD-A8EC-775DA8E12403}"/>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1914387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sz="2800" i="1" dirty="0"/>
              <a:t>Towards Privacy by Design: Review of the Personal Information Protection and Electronic Documents Act</a:t>
            </a:r>
            <a:r>
              <a:rPr lang="en-CA" sz="2800" dirty="0"/>
              <a:t> Report of the Standing Committee on Access to Information, Privacy and Ethics, February 2018</a:t>
            </a:r>
          </a:p>
          <a:p>
            <a:pPr marL="0" indent="0">
              <a:buNone/>
            </a:pPr>
            <a:endParaRPr lang="en-CA" sz="2800" dirty="0"/>
          </a:p>
          <a:p>
            <a:pPr marL="0" indent="0">
              <a:buNone/>
            </a:pPr>
            <a:r>
              <a:rPr lang="en-CA" sz="2800" dirty="0">
                <a:sym typeface="Wingdings" panose="05000000000000000000" pitchFamily="2" charset="2"/>
              </a:rPr>
              <a:t>Was an important document</a:t>
            </a:r>
          </a:p>
          <a:p>
            <a:pPr>
              <a:buFont typeface="Wingdings" panose="05000000000000000000" pitchFamily="2" charset="2"/>
              <a:buChar char="à"/>
            </a:pPr>
            <a:r>
              <a:rPr lang="en-CA" sz="2800" dirty="0">
                <a:sym typeface="Wingdings" panose="05000000000000000000" pitchFamily="2" charset="2"/>
              </a:rPr>
              <a:t>Proposed everything the Commissioner asked for, and more! (like a Right to be Forgotten)</a:t>
            </a:r>
          </a:p>
          <a:p>
            <a:pPr>
              <a:buFont typeface="Wingdings" panose="05000000000000000000" pitchFamily="2" charset="2"/>
              <a:buChar char="à"/>
            </a:pPr>
            <a:r>
              <a:rPr lang="en-CA" sz="2800" dirty="0">
                <a:sym typeface="Wingdings" panose="05000000000000000000" pitchFamily="2" charset="2"/>
              </a:rPr>
              <a:t>Basically dead…</a:t>
            </a:r>
            <a:endParaRPr lang="en-CA" sz="2800" dirty="0"/>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3954470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72F9-DEA4-49D7-86DD-CF342F1879C7}"/>
              </a:ext>
            </a:extLst>
          </p:cNvPr>
          <p:cNvSpPr>
            <a:spLocks noGrp="1"/>
          </p:cNvSpPr>
          <p:nvPr>
            <p:ph type="title"/>
          </p:nvPr>
        </p:nvSpPr>
        <p:spPr/>
        <p:txBody>
          <a:bodyPr/>
          <a:lstStyle/>
          <a:p>
            <a:r>
              <a:rPr lang="en-CA" dirty="0"/>
              <a:t>Fixing PIPEDA – the future part II</a:t>
            </a:r>
          </a:p>
        </p:txBody>
      </p:sp>
      <p:sp>
        <p:nvSpPr>
          <p:cNvPr id="3" name="Content Placeholder 2">
            <a:extLst>
              <a:ext uri="{FF2B5EF4-FFF2-40B4-BE49-F238E27FC236}">
                <a16:creationId xmlns:a16="http://schemas.microsoft.com/office/drawing/2014/main" id="{5B8625B3-4EB4-47DA-82F9-79128FEBC958}"/>
              </a:ext>
            </a:extLst>
          </p:cNvPr>
          <p:cNvSpPr>
            <a:spLocks noGrp="1"/>
          </p:cNvSpPr>
          <p:nvPr>
            <p:ph idx="1"/>
          </p:nvPr>
        </p:nvSpPr>
        <p:spPr/>
        <p:txBody>
          <a:bodyPr/>
          <a:lstStyle/>
          <a:p>
            <a:pPr marL="0" indent="0">
              <a:buNone/>
            </a:pPr>
            <a:r>
              <a:rPr lang="en-CA" i="1" dirty="0"/>
              <a:t>Canada's Digital Charter: Trust in a digital world</a:t>
            </a:r>
          </a:p>
          <a:p>
            <a:pPr marL="0" indent="0">
              <a:buNone/>
            </a:pPr>
            <a:r>
              <a:rPr lang="en-CA" sz="2800" dirty="0"/>
              <a:t>Innovation, Science and Economic Development Canada May 2019</a:t>
            </a:r>
          </a:p>
          <a:p>
            <a:pPr marL="0" indent="0">
              <a:buNone/>
            </a:pPr>
            <a:endParaRPr lang="en-CA" sz="2800" dirty="0"/>
          </a:p>
          <a:p>
            <a:pPr marL="0" indent="0">
              <a:buNone/>
            </a:pPr>
            <a:r>
              <a:rPr lang="en-CA" sz="2800" dirty="0"/>
              <a:t>“Strengthening Privacy for the Digital Age”</a:t>
            </a:r>
          </a:p>
          <a:p>
            <a:pPr marL="0" indent="0">
              <a:buNone/>
            </a:pPr>
            <a:r>
              <a:rPr lang="en-CA" sz="2800" i="1" dirty="0"/>
              <a:t>Proposals to modernize the Personal Information Protection and Electronic Documents Act</a:t>
            </a:r>
          </a:p>
          <a:p>
            <a:pPr marL="0" indent="0">
              <a:buNone/>
            </a:pPr>
            <a:r>
              <a:rPr lang="en-CA" sz="2800" dirty="0"/>
              <a:t>Probably dead too…</a:t>
            </a:r>
          </a:p>
        </p:txBody>
      </p:sp>
      <p:sp>
        <p:nvSpPr>
          <p:cNvPr id="4" name="Footer Placeholder 3">
            <a:extLst>
              <a:ext uri="{FF2B5EF4-FFF2-40B4-BE49-F238E27FC236}">
                <a16:creationId xmlns:a16="http://schemas.microsoft.com/office/drawing/2014/main" id="{8DB7E755-B321-468B-AF7B-3268F5584270}"/>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724629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A3D-11F5-4188-B0C6-94ED5E20A85A}"/>
              </a:ext>
            </a:extLst>
          </p:cNvPr>
          <p:cNvSpPr>
            <a:spLocks noGrp="1"/>
          </p:cNvSpPr>
          <p:nvPr>
            <p:ph type="title"/>
          </p:nvPr>
        </p:nvSpPr>
        <p:spPr/>
        <p:txBody>
          <a:bodyPr/>
          <a:lstStyle/>
          <a:p>
            <a:r>
              <a:rPr lang="en-CA" dirty="0"/>
              <a:t>Privacy and National Security</a:t>
            </a:r>
          </a:p>
        </p:txBody>
      </p:sp>
      <p:sp>
        <p:nvSpPr>
          <p:cNvPr id="3" name="Content Placeholder 2">
            <a:extLst>
              <a:ext uri="{FF2B5EF4-FFF2-40B4-BE49-F238E27FC236}">
                <a16:creationId xmlns:a16="http://schemas.microsoft.com/office/drawing/2014/main" id="{2B5E166F-2D43-45A0-9C38-E9F9DA744239}"/>
              </a:ext>
            </a:extLst>
          </p:cNvPr>
          <p:cNvSpPr>
            <a:spLocks noGrp="1"/>
          </p:cNvSpPr>
          <p:nvPr>
            <p:ph idx="1"/>
          </p:nvPr>
        </p:nvSpPr>
        <p:spPr/>
        <p:txBody>
          <a:bodyPr/>
          <a:lstStyle/>
          <a:p>
            <a:pPr marL="0" indent="0">
              <a:buNone/>
            </a:pPr>
            <a:r>
              <a:rPr lang="en-CA" dirty="0"/>
              <a:t>1. Bill C-51 (Conservatives)</a:t>
            </a:r>
          </a:p>
          <a:p>
            <a:pPr marL="0" indent="0">
              <a:buNone/>
            </a:pPr>
            <a:r>
              <a:rPr lang="en-CA" dirty="0"/>
              <a:t>and</a:t>
            </a:r>
          </a:p>
          <a:p>
            <a:pPr marL="0" indent="0">
              <a:buNone/>
            </a:pPr>
            <a:r>
              <a:rPr lang="en-CA" dirty="0"/>
              <a:t>2. Bill C-59 (June 2017) </a:t>
            </a:r>
            <a:r>
              <a:rPr lang="en-CA" i="1" dirty="0"/>
              <a:t>An Act respecting national security matters</a:t>
            </a:r>
            <a:r>
              <a:rPr lang="en-CA" dirty="0"/>
              <a:t> royal assent June 21, 2019</a:t>
            </a:r>
          </a:p>
          <a:p>
            <a:pPr>
              <a:buFont typeface="Wingdings" panose="05000000000000000000" pitchFamily="2" charset="2"/>
              <a:buChar char="Ø"/>
            </a:pPr>
            <a:r>
              <a:rPr lang="en-CA" dirty="0"/>
              <a:t>Active cyber operations</a:t>
            </a:r>
          </a:p>
          <a:p>
            <a:pPr>
              <a:buFont typeface="Wingdings" panose="05000000000000000000" pitchFamily="2" charset="2"/>
              <a:buChar char="Ø"/>
            </a:pPr>
            <a:r>
              <a:rPr lang="en-CA" dirty="0"/>
              <a:t>Creates National Security and Intelligence Review Agency</a:t>
            </a:r>
          </a:p>
        </p:txBody>
      </p:sp>
      <p:sp>
        <p:nvSpPr>
          <p:cNvPr id="4" name="Footer Placeholder 3">
            <a:extLst>
              <a:ext uri="{FF2B5EF4-FFF2-40B4-BE49-F238E27FC236}">
                <a16:creationId xmlns:a16="http://schemas.microsoft.com/office/drawing/2014/main" id="{9237F538-BDD7-4E11-8EFA-B357E9A87222}"/>
              </a:ext>
            </a:extLst>
          </p:cNvPr>
          <p:cNvSpPr>
            <a:spLocks noGrp="1"/>
          </p:cNvSpPr>
          <p:nvPr>
            <p:ph type="ftr" sz="quarter" idx="11"/>
          </p:nvPr>
        </p:nvSpPr>
        <p:spPr/>
        <p:txBody>
          <a:bodyPr/>
          <a:lstStyle/>
          <a:p>
            <a:pPr>
              <a:defRPr/>
            </a:pPr>
            <a:r>
              <a:rPr lang="en-US"/>
              <a:t>Class 5</a:t>
            </a:r>
            <a:endParaRPr lang="en-US" dirty="0"/>
          </a:p>
        </p:txBody>
      </p:sp>
    </p:spTree>
    <p:extLst>
      <p:ext uri="{BB962C8B-B14F-4D97-AF65-F5344CB8AC3E}">
        <p14:creationId xmlns:p14="http://schemas.microsoft.com/office/powerpoint/2010/main" val="2912341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Defamation on the internet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EA8F-2B4A-4E62-8AE9-868AAE4D531D}"/>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AA8AD887-0488-4AB3-AEF9-BCA15430D040}"/>
              </a:ext>
            </a:extLst>
          </p:cNvPr>
          <p:cNvSpPr>
            <a:spLocks noGrp="1"/>
          </p:cNvSpPr>
          <p:nvPr>
            <p:ph idx="1"/>
          </p:nvPr>
        </p:nvSpPr>
        <p:spPr>
          <a:xfrm>
            <a:off x="457200" y="620688"/>
            <a:ext cx="8229600" cy="5505475"/>
          </a:xfrm>
        </p:spPr>
        <p:txBody>
          <a:bodyPr/>
          <a:lstStyle/>
          <a:p>
            <a:pPr marL="0" indent="0">
              <a:buNone/>
            </a:pPr>
            <a:endParaRPr lang="en-US" altLang="en-US" sz="4400" i="1" dirty="0"/>
          </a:p>
          <a:p>
            <a:pPr marL="0" indent="0">
              <a:buNone/>
            </a:pPr>
            <a:endParaRPr lang="en-US" altLang="en-US" sz="4400" i="1" dirty="0"/>
          </a:p>
          <a:p>
            <a:pPr marL="0" indent="0" algn="ctr">
              <a:buNone/>
            </a:pPr>
            <a:r>
              <a:rPr lang="en-US" altLang="en-US" sz="4400" i="1" dirty="0"/>
              <a:t>“That f**king b*</a:t>
            </a:r>
            <a:r>
              <a:rPr lang="en-US" altLang="en-US" sz="4400" i="1" dirty="0" err="1"/>
              <a:t>tch</a:t>
            </a:r>
            <a:r>
              <a:rPr lang="en-US" altLang="en-US" sz="4400" i="1" dirty="0"/>
              <a:t> called me a f**king b*</a:t>
            </a:r>
            <a:r>
              <a:rPr lang="en-US" altLang="en-US" sz="4400" i="1" dirty="0" err="1"/>
              <a:t>tch</a:t>
            </a:r>
            <a:r>
              <a:rPr lang="en-US" altLang="en-US" sz="4400" i="1" dirty="0"/>
              <a:t> on Twitter. I want to sue that f**king b*</a:t>
            </a:r>
            <a:r>
              <a:rPr lang="en-US" altLang="en-US" sz="4400" i="1" dirty="0" err="1"/>
              <a:t>tch</a:t>
            </a:r>
            <a:r>
              <a:rPr lang="en-US" altLang="en-US" sz="4400" i="1" dirty="0"/>
              <a:t>”</a:t>
            </a:r>
          </a:p>
          <a:p>
            <a:endParaRPr lang="en-CA" sz="4400" dirty="0"/>
          </a:p>
        </p:txBody>
      </p:sp>
      <p:sp>
        <p:nvSpPr>
          <p:cNvPr id="4" name="Footer Placeholder 3">
            <a:extLst>
              <a:ext uri="{FF2B5EF4-FFF2-40B4-BE49-F238E27FC236}">
                <a16:creationId xmlns:a16="http://schemas.microsoft.com/office/drawing/2014/main" id="{C77D9D88-79BB-4625-AF28-4856EB15A9B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72315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p:txBody>
          <a:bodyPr/>
          <a:lstStyle/>
          <a:p>
            <a:r>
              <a:rPr lang="en-CA" dirty="0"/>
              <a:t>In the News - jurisprudence</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p:txBody>
          <a:bodyPr/>
          <a:lstStyle/>
          <a:p>
            <a:pPr marL="57150" indent="0">
              <a:buNone/>
            </a:pPr>
            <a:r>
              <a:rPr lang="en-CA" i="1" dirty="0" err="1"/>
              <a:t>Glawischnig-Piesczek</a:t>
            </a:r>
            <a:r>
              <a:rPr lang="en-CA" i="1" dirty="0"/>
              <a:t> v Facebook </a:t>
            </a:r>
          </a:p>
          <a:p>
            <a:pPr marL="57150" indent="0">
              <a:buNone/>
            </a:pPr>
            <a:r>
              <a:rPr lang="en-CA" sz="1800" dirty="0"/>
              <a:t>CJEU October 3, 2019</a:t>
            </a:r>
          </a:p>
          <a:p>
            <a:pPr marL="57150" indent="0">
              <a:buNone/>
            </a:pPr>
            <a:endParaRPr lang="en-CA" dirty="0"/>
          </a:p>
          <a:p>
            <a:pPr marL="57150" indent="0">
              <a:buNone/>
            </a:pPr>
            <a:r>
              <a:rPr lang="en-CA" dirty="0"/>
              <a:t>Under EU law (the “E-commerce directive”), service providers have immunity, but a court can order the service provider to remove illegal content, even worldwide! </a:t>
            </a:r>
          </a:p>
          <a:p>
            <a:pPr marL="457200" lvl="1" indent="0">
              <a:buNone/>
            </a:pPr>
            <a:endParaRPr lang="en-CA" dirty="0"/>
          </a:p>
          <a:p>
            <a:pPr marL="457200" lvl="1" indent="0">
              <a:buNone/>
            </a:pPr>
            <a:endParaRPr lang="en-CA"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766884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A3D-11F5-4188-B0C6-94ED5E20A85A}"/>
              </a:ext>
            </a:extLst>
          </p:cNvPr>
          <p:cNvSpPr>
            <a:spLocks noGrp="1"/>
          </p:cNvSpPr>
          <p:nvPr>
            <p:ph type="title"/>
          </p:nvPr>
        </p:nvSpPr>
        <p:spPr/>
        <p:txBody>
          <a:bodyPr/>
          <a:lstStyle/>
          <a:p>
            <a:r>
              <a:rPr lang="en-CA" dirty="0"/>
              <a:t>Defining the terms - Defamation</a:t>
            </a:r>
          </a:p>
        </p:txBody>
      </p:sp>
      <p:sp>
        <p:nvSpPr>
          <p:cNvPr id="3" name="Content Placeholder 2">
            <a:extLst>
              <a:ext uri="{FF2B5EF4-FFF2-40B4-BE49-F238E27FC236}">
                <a16:creationId xmlns:a16="http://schemas.microsoft.com/office/drawing/2014/main" id="{2B5E166F-2D43-45A0-9C38-E9F9DA744239}"/>
              </a:ext>
            </a:extLst>
          </p:cNvPr>
          <p:cNvSpPr>
            <a:spLocks noGrp="1"/>
          </p:cNvSpPr>
          <p:nvPr>
            <p:ph idx="1"/>
          </p:nvPr>
        </p:nvSpPr>
        <p:spPr/>
        <p:txBody>
          <a:bodyPr/>
          <a:lstStyle/>
          <a:p>
            <a:pPr marL="0" indent="0" eaLnBrk="1" hangingPunct="1">
              <a:buNone/>
            </a:pPr>
            <a:r>
              <a:rPr lang="en-CA" altLang="en-US" sz="2800" dirty="0"/>
              <a:t>“The act of </a:t>
            </a:r>
            <a:r>
              <a:rPr lang="en-CA" altLang="en-US" sz="2800" b="1" dirty="0"/>
              <a:t>harming the reputation </a:t>
            </a:r>
            <a:r>
              <a:rPr lang="en-CA" altLang="en-US" sz="2800" dirty="0"/>
              <a:t>of another by making a </a:t>
            </a:r>
            <a:r>
              <a:rPr lang="en-CA" altLang="en-US" sz="2800" b="1" dirty="0"/>
              <a:t>false statement </a:t>
            </a:r>
            <a:r>
              <a:rPr lang="en-CA" altLang="en-US" sz="2800" dirty="0"/>
              <a:t>to a </a:t>
            </a:r>
            <a:r>
              <a:rPr lang="en-CA" altLang="en-US" sz="2800" b="1" dirty="0"/>
              <a:t>third person</a:t>
            </a:r>
            <a:r>
              <a:rPr lang="en-CA" altLang="en-US" sz="2800" dirty="0"/>
              <a:t>…A false written or oral statement that damages another‘s reputation”</a:t>
            </a:r>
          </a:p>
          <a:p>
            <a:pPr marL="0" indent="0" eaLnBrk="1" hangingPunct="1">
              <a:buNone/>
            </a:pPr>
            <a:r>
              <a:rPr lang="en-CA" altLang="en-US" sz="2800" i="1" dirty="0"/>
              <a:t>-Black’s Law Dictionary</a:t>
            </a:r>
          </a:p>
          <a:p>
            <a:pPr marL="0" indent="0" eaLnBrk="1" hangingPunct="1">
              <a:buNone/>
            </a:pPr>
            <a:endParaRPr lang="fr-CA" altLang="en-US" sz="2800" dirty="0"/>
          </a:p>
          <a:p>
            <a:pPr marL="0" indent="0" eaLnBrk="1" hangingPunct="1">
              <a:buNone/>
            </a:pPr>
            <a:r>
              <a:rPr lang="fr-CA" altLang="en-US" sz="2800" u="sng" dirty="0" err="1"/>
              <a:t>Libel</a:t>
            </a:r>
            <a:r>
              <a:rPr lang="fr-CA" altLang="en-US" sz="2800" u="sng" dirty="0"/>
              <a:t> vs. </a:t>
            </a:r>
            <a:r>
              <a:rPr lang="fr-CA" altLang="en-US" sz="2800" u="sng" dirty="0" err="1"/>
              <a:t>Slander</a:t>
            </a:r>
            <a:endParaRPr lang="fr-CA" altLang="en-US" sz="2800" u="sng" dirty="0"/>
          </a:p>
          <a:p>
            <a:pPr marL="0" indent="0" eaLnBrk="1" hangingPunct="1">
              <a:buNone/>
            </a:pPr>
            <a:r>
              <a:rPr lang="en-US" altLang="en-US" sz="2800" dirty="0"/>
              <a:t>“</a:t>
            </a:r>
            <a:r>
              <a:rPr lang="en-CA" altLang="en-US" sz="2800" dirty="0"/>
              <a:t>defamatory words in a newspaper or in a broadcast shall be deemed to be </a:t>
            </a:r>
            <a:r>
              <a:rPr lang="en-CA" altLang="en-US" sz="2800" b="1" dirty="0"/>
              <a:t>published</a:t>
            </a:r>
            <a:r>
              <a:rPr lang="en-CA" altLang="en-US" sz="2800" dirty="0"/>
              <a:t> and to constitute libel” (s. 2, </a:t>
            </a:r>
            <a:r>
              <a:rPr lang="en-CA" altLang="en-US" sz="2800" i="1" dirty="0"/>
              <a:t>Libel and Slander Act</a:t>
            </a:r>
            <a:r>
              <a:rPr lang="en-CA" altLang="en-US" sz="2800" dirty="0"/>
              <a:t>, R.S.O. 1990, c. L.12.)</a:t>
            </a:r>
            <a:endParaRPr lang="en-US" altLang="en-US" sz="2800" dirty="0"/>
          </a:p>
        </p:txBody>
      </p:sp>
      <p:sp>
        <p:nvSpPr>
          <p:cNvPr id="4" name="Footer Placeholder 3">
            <a:extLst>
              <a:ext uri="{FF2B5EF4-FFF2-40B4-BE49-F238E27FC236}">
                <a16:creationId xmlns:a16="http://schemas.microsoft.com/office/drawing/2014/main" id="{9237F538-BDD7-4E11-8EFA-B357E9A8722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074701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88AC-B475-49BC-A4FE-CE7E3015011C}"/>
              </a:ext>
            </a:extLst>
          </p:cNvPr>
          <p:cNvSpPr>
            <a:spLocks noGrp="1"/>
          </p:cNvSpPr>
          <p:nvPr>
            <p:ph type="title"/>
          </p:nvPr>
        </p:nvSpPr>
        <p:spPr/>
        <p:txBody>
          <a:bodyPr/>
          <a:lstStyle/>
          <a:p>
            <a:r>
              <a:rPr lang="en-CA" dirty="0"/>
              <a:t>Remember</a:t>
            </a:r>
            <a:r>
              <a:rPr lang="fr-CA" dirty="0"/>
              <a:t>…</a:t>
            </a:r>
            <a:endParaRPr lang="en-CA" dirty="0"/>
          </a:p>
        </p:txBody>
      </p:sp>
      <p:sp>
        <p:nvSpPr>
          <p:cNvPr id="3" name="Content Placeholder 2">
            <a:extLst>
              <a:ext uri="{FF2B5EF4-FFF2-40B4-BE49-F238E27FC236}">
                <a16:creationId xmlns:a16="http://schemas.microsoft.com/office/drawing/2014/main" id="{B905071D-A517-4BB8-84CA-2589DECF3F82}"/>
              </a:ext>
            </a:extLst>
          </p:cNvPr>
          <p:cNvSpPr>
            <a:spLocks noGrp="1"/>
          </p:cNvSpPr>
          <p:nvPr>
            <p:ph idx="1"/>
          </p:nvPr>
        </p:nvSpPr>
        <p:spPr/>
        <p:txBody>
          <a:bodyPr/>
          <a:lstStyle/>
          <a:p>
            <a:pPr marL="0" indent="0" eaLnBrk="1" hangingPunct="1">
              <a:buNone/>
            </a:pPr>
            <a:r>
              <a:rPr lang="en-CA" altLang="en-US" dirty="0"/>
              <a:t>“Just because it happens on the internet, it doesn’t mean the law doesn’t apply”</a:t>
            </a:r>
          </a:p>
          <a:p>
            <a:pPr marL="0" indent="0" eaLnBrk="1" hangingPunct="1">
              <a:buNone/>
            </a:pPr>
            <a:endParaRPr lang="en-CA" altLang="en-US" dirty="0"/>
          </a:p>
          <a:p>
            <a:pPr marL="0" indent="0" eaLnBrk="1" hangingPunct="1">
              <a:buNone/>
            </a:pPr>
            <a:r>
              <a:rPr lang="en-CA" altLang="en-US" dirty="0"/>
              <a:t>- Your instructor, every media interview he’s ever done</a:t>
            </a:r>
          </a:p>
          <a:p>
            <a:pPr marL="0" indent="0">
              <a:buNone/>
            </a:pPr>
            <a:endParaRPr lang="en-CA" dirty="0"/>
          </a:p>
        </p:txBody>
      </p:sp>
      <p:sp>
        <p:nvSpPr>
          <p:cNvPr id="4" name="Footer Placeholder 3">
            <a:extLst>
              <a:ext uri="{FF2B5EF4-FFF2-40B4-BE49-F238E27FC236}">
                <a16:creationId xmlns:a16="http://schemas.microsoft.com/office/drawing/2014/main" id="{CD12D948-37AD-40D5-BA22-380E264704E0}"/>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125073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91B-1EFF-46D6-BDB6-D2D106FBC89F}"/>
              </a:ext>
            </a:extLst>
          </p:cNvPr>
          <p:cNvSpPr>
            <a:spLocks noGrp="1"/>
          </p:cNvSpPr>
          <p:nvPr>
            <p:ph type="title"/>
          </p:nvPr>
        </p:nvSpPr>
        <p:spPr>
          <a:xfrm>
            <a:off x="758031" y="1556792"/>
            <a:ext cx="7772400" cy="3168352"/>
          </a:xfrm>
        </p:spPr>
        <p:txBody>
          <a:bodyPr/>
          <a:lstStyle/>
          <a:p>
            <a:r>
              <a:rPr lang="en-CA" dirty="0"/>
              <a:t>PRELIMINARY MATTERS AGAIN:</a:t>
            </a:r>
            <a:br>
              <a:rPr lang="en-CA" dirty="0"/>
            </a:br>
            <a:r>
              <a:rPr lang="en-CA" dirty="0"/>
              <a:t>The Anonymous (?) Internet Poster</a:t>
            </a:r>
          </a:p>
        </p:txBody>
      </p:sp>
      <p:sp>
        <p:nvSpPr>
          <p:cNvPr id="3" name="Footer Placeholder 2">
            <a:extLst>
              <a:ext uri="{FF2B5EF4-FFF2-40B4-BE49-F238E27FC236}">
                <a16:creationId xmlns:a16="http://schemas.microsoft.com/office/drawing/2014/main" id="{28173299-7BFF-4E15-BD2B-685816A780D7}"/>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1824986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D2A7-C2C5-4E01-9EEC-1C9A72C9F4D0}"/>
              </a:ext>
            </a:extLst>
          </p:cNvPr>
          <p:cNvSpPr>
            <a:spLocks noGrp="1"/>
          </p:cNvSpPr>
          <p:nvPr>
            <p:ph type="title"/>
          </p:nvPr>
        </p:nvSpPr>
        <p:spPr/>
        <p:txBody>
          <a:bodyPr/>
          <a:lstStyle/>
          <a:p>
            <a:r>
              <a:rPr lang="en-CA" dirty="0"/>
              <a:t>The Anonymous(?) Internet Poster</a:t>
            </a:r>
          </a:p>
        </p:txBody>
      </p:sp>
      <p:sp>
        <p:nvSpPr>
          <p:cNvPr id="3" name="Content Placeholder 2">
            <a:extLst>
              <a:ext uri="{FF2B5EF4-FFF2-40B4-BE49-F238E27FC236}">
                <a16:creationId xmlns:a16="http://schemas.microsoft.com/office/drawing/2014/main" id="{512251A5-361C-40B8-83A7-B9050916C185}"/>
              </a:ext>
            </a:extLst>
          </p:cNvPr>
          <p:cNvSpPr>
            <a:spLocks noGrp="1"/>
          </p:cNvSpPr>
          <p:nvPr>
            <p:ph idx="1"/>
          </p:nvPr>
        </p:nvSpPr>
        <p:spPr/>
        <p:txBody>
          <a:bodyPr/>
          <a:lstStyle/>
          <a:p>
            <a:pPr marL="0" indent="0" algn="ctr">
              <a:buNone/>
            </a:pPr>
            <a:r>
              <a:rPr lang="en-CA" u="sng" dirty="0"/>
              <a:t>Recall from Class 3:</a:t>
            </a:r>
          </a:p>
          <a:p>
            <a:pPr marL="0" indent="0" algn="ctr">
              <a:buNone/>
            </a:pPr>
            <a:endParaRPr lang="en-CA" u="sng" dirty="0"/>
          </a:p>
          <a:p>
            <a:pPr eaLnBrk="1" hangingPunct="1"/>
            <a:r>
              <a:rPr lang="en-US" altLang="en-US" u="sng" dirty="0"/>
              <a:t>Internet Protocol (IP) Address:</a:t>
            </a:r>
          </a:p>
          <a:p>
            <a:pPr marL="400050" lvl="1" indent="0" eaLnBrk="1" hangingPunct="1">
              <a:buNone/>
            </a:pPr>
            <a:r>
              <a:rPr lang="en-US" altLang="en-US" dirty="0" err="1"/>
              <a:t>xxx.xxx.xxx.xxx</a:t>
            </a:r>
            <a:r>
              <a:rPr lang="en-US" altLang="en-US" dirty="0"/>
              <a:t> (IPv4)</a:t>
            </a:r>
          </a:p>
          <a:p>
            <a:pPr marL="400050" lvl="1" indent="0" eaLnBrk="1" hangingPunct="1">
              <a:buNone/>
            </a:pPr>
            <a:r>
              <a:rPr lang="en-US" altLang="en-US" dirty="0"/>
              <a:t>Where xxx = #(0,255)</a:t>
            </a:r>
          </a:p>
          <a:p>
            <a:pPr marL="0" indent="0" eaLnBrk="1" hangingPunct="1">
              <a:buNone/>
            </a:pPr>
            <a:endParaRPr lang="en-US" altLang="en-US" dirty="0"/>
          </a:p>
          <a:p>
            <a:pPr eaLnBrk="1" hangingPunct="1"/>
            <a:r>
              <a:rPr lang="en-US" altLang="en-US" dirty="0"/>
              <a:t>Norwich Orders</a:t>
            </a:r>
          </a:p>
          <a:p>
            <a:pPr marL="0" indent="0">
              <a:buNone/>
            </a:pPr>
            <a:endParaRPr lang="en-CA" dirty="0"/>
          </a:p>
        </p:txBody>
      </p:sp>
      <p:sp>
        <p:nvSpPr>
          <p:cNvPr id="4" name="Footer Placeholder 3">
            <a:extLst>
              <a:ext uri="{FF2B5EF4-FFF2-40B4-BE49-F238E27FC236}">
                <a16:creationId xmlns:a16="http://schemas.microsoft.com/office/drawing/2014/main" id="{5A4B2249-B117-4FB7-8575-62DC812193FC}"/>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6699786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7323-D740-4724-A176-924B28CF0886}"/>
              </a:ext>
            </a:extLst>
          </p:cNvPr>
          <p:cNvSpPr>
            <a:spLocks noGrp="1"/>
          </p:cNvSpPr>
          <p:nvPr>
            <p:ph type="title"/>
          </p:nvPr>
        </p:nvSpPr>
        <p:spPr/>
        <p:txBody>
          <a:bodyPr/>
          <a:lstStyle/>
          <a:p>
            <a:r>
              <a:rPr lang="en-CA" dirty="0"/>
              <a:t>Norwich Orders</a:t>
            </a:r>
          </a:p>
        </p:txBody>
      </p:sp>
      <p:sp>
        <p:nvSpPr>
          <p:cNvPr id="3" name="Content Placeholder 2">
            <a:extLst>
              <a:ext uri="{FF2B5EF4-FFF2-40B4-BE49-F238E27FC236}">
                <a16:creationId xmlns:a16="http://schemas.microsoft.com/office/drawing/2014/main" id="{D14E7C05-F0AF-4229-B02C-090A517882F2}"/>
              </a:ext>
            </a:extLst>
          </p:cNvPr>
          <p:cNvSpPr>
            <a:spLocks noGrp="1"/>
          </p:cNvSpPr>
          <p:nvPr>
            <p:ph idx="1"/>
          </p:nvPr>
        </p:nvSpPr>
        <p:spPr/>
        <p:txBody>
          <a:bodyPr/>
          <a:lstStyle/>
          <a:p>
            <a:pPr marL="0" indent="0" eaLnBrk="1" hangingPunct="1">
              <a:buNone/>
              <a:defRPr/>
            </a:pPr>
            <a:r>
              <a:rPr lang="en-CA" altLang="en-US" sz="2800" b="1" dirty="0"/>
              <a:t>Plaintiff seeks information from an innocent 3rd party </a:t>
            </a:r>
          </a:p>
          <a:p>
            <a:pPr marL="0" indent="0" eaLnBrk="1" hangingPunct="1">
              <a:buNone/>
              <a:defRPr/>
            </a:pPr>
            <a:endParaRPr lang="en-CA" altLang="en-US" sz="2800" b="1" dirty="0"/>
          </a:p>
          <a:p>
            <a:pPr marL="457200" indent="-457200" eaLnBrk="1" hangingPunct="1">
              <a:buFont typeface="+mj-lt"/>
              <a:buAutoNum type="arabicPeriod"/>
              <a:defRPr/>
            </a:pPr>
            <a:r>
              <a:rPr lang="en-CA" altLang="en-US" sz="2800" dirty="0"/>
              <a:t>Plaintiff must show a </a:t>
            </a:r>
            <a:r>
              <a:rPr lang="en-CA" altLang="en-US" sz="2800" i="1" dirty="0"/>
              <a:t>bona fide </a:t>
            </a:r>
            <a:r>
              <a:rPr lang="en-CA" altLang="en-US" sz="2800" dirty="0"/>
              <a:t>claim </a:t>
            </a:r>
          </a:p>
          <a:p>
            <a:pPr marL="457200" indent="-457200" eaLnBrk="1" hangingPunct="1">
              <a:buFont typeface="+mj-lt"/>
              <a:buAutoNum type="arabicPeriod"/>
              <a:defRPr/>
            </a:pPr>
            <a:r>
              <a:rPr lang="en-CA" altLang="en-US" sz="2800" dirty="0"/>
              <a:t>3rd party somehow involved in the acts complained of (even if not bearing any fault)</a:t>
            </a:r>
          </a:p>
          <a:p>
            <a:pPr marL="457200" indent="-457200" eaLnBrk="1" hangingPunct="1">
              <a:buFont typeface="+mj-lt"/>
              <a:buAutoNum type="arabicPeriod"/>
              <a:defRPr/>
            </a:pPr>
            <a:r>
              <a:rPr lang="en-CA" altLang="en-US" sz="2800" dirty="0"/>
              <a:t>3rd party is only practical source of information</a:t>
            </a:r>
          </a:p>
          <a:p>
            <a:pPr marL="457200" indent="-457200" eaLnBrk="1" hangingPunct="1">
              <a:buFont typeface="+mj-lt"/>
              <a:buAutoNum type="arabicPeriod"/>
              <a:defRPr/>
            </a:pPr>
            <a:r>
              <a:rPr lang="en-CA" altLang="en-US" sz="2800" dirty="0"/>
              <a:t>3rd party can be indemnified for costs </a:t>
            </a:r>
          </a:p>
          <a:p>
            <a:pPr marL="457200" indent="-457200" eaLnBrk="1" hangingPunct="1">
              <a:buFont typeface="+mj-lt"/>
              <a:buAutoNum type="arabicPeriod"/>
              <a:defRPr/>
            </a:pPr>
            <a:r>
              <a:rPr lang="en-CA" altLang="en-US" sz="2800" dirty="0"/>
              <a:t>Whether the interests of justice favour ordering disclosure</a:t>
            </a:r>
          </a:p>
          <a:p>
            <a:endParaRPr lang="en-CA" dirty="0"/>
          </a:p>
        </p:txBody>
      </p:sp>
      <p:sp>
        <p:nvSpPr>
          <p:cNvPr id="4" name="Footer Placeholder 3">
            <a:extLst>
              <a:ext uri="{FF2B5EF4-FFF2-40B4-BE49-F238E27FC236}">
                <a16:creationId xmlns:a16="http://schemas.microsoft.com/office/drawing/2014/main" id="{D5481A92-3B89-4E47-8FF8-E1648F02B4F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8883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finding the Ds</a:t>
            </a:r>
          </a:p>
        </p:txBody>
      </p:sp>
      <p:sp>
        <p:nvSpPr>
          <p:cNvPr id="5" name="Text Placeholder 4">
            <a:extLst>
              <a:ext uri="{FF2B5EF4-FFF2-40B4-BE49-F238E27FC236}">
                <a16:creationId xmlns:a16="http://schemas.microsoft.com/office/drawing/2014/main" id="{C8200A7E-917A-42B2-9616-E6F801655D29}"/>
              </a:ext>
            </a:extLst>
          </p:cNvPr>
          <p:cNvSpPr>
            <a:spLocks noGrp="1"/>
          </p:cNvSpPr>
          <p:nvPr>
            <p:ph type="body" idx="1"/>
          </p:nvPr>
        </p:nvSpPr>
        <p:spPr/>
        <p:txBody>
          <a:bodyPr/>
          <a:lstStyle/>
          <a:p>
            <a:r>
              <a:rPr lang="en-CA" dirty="0"/>
              <a:t>Copyright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sz="half" idx="2"/>
          </p:nvPr>
        </p:nvSpPr>
        <p:spPr>
          <a:xfrm>
            <a:off x="457200" y="2492895"/>
            <a:ext cx="4040188" cy="3633267"/>
          </a:xfrm>
        </p:spPr>
        <p:txBody>
          <a:bodyPr/>
          <a:lstStyle/>
          <a:p>
            <a:pPr>
              <a:buFont typeface="Wingdings" panose="05000000000000000000" pitchFamily="2" charset="2"/>
              <a:buChar char="à"/>
            </a:pPr>
            <a:r>
              <a:rPr lang="en-CA" dirty="0"/>
              <a:t>Need subscriber info from an ISP</a:t>
            </a:r>
          </a:p>
          <a:p>
            <a:pPr marL="0" indent="0">
              <a:buNone/>
            </a:pPr>
            <a:endParaRPr lang="en-CA" dirty="0"/>
          </a:p>
          <a:p>
            <a:pPr marL="0" indent="0">
              <a:buNone/>
            </a:pPr>
            <a:r>
              <a:rPr lang="en-CA" dirty="0"/>
              <a:t>- Generally have the IP address already from technological means</a:t>
            </a:r>
          </a:p>
        </p:txBody>
      </p:sp>
      <p:sp>
        <p:nvSpPr>
          <p:cNvPr id="6" name="Text Placeholder 5">
            <a:extLst>
              <a:ext uri="{FF2B5EF4-FFF2-40B4-BE49-F238E27FC236}">
                <a16:creationId xmlns:a16="http://schemas.microsoft.com/office/drawing/2014/main" id="{5E15D3EA-B650-4757-B9BA-FD3F5F3FF357}"/>
              </a:ext>
            </a:extLst>
          </p:cNvPr>
          <p:cNvSpPr>
            <a:spLocks noGrp="1"/>
          </p:cNvSpPr>
          <p:nvPr>
            <p:ph type="body" sz="quarter" idx="3"/>
          </p:nvPr>
        </p:nvSpPr>
        <p:spPr/>
        <p:txBody>
          <a:bodyPr/>
          <a:lstStyle/>
          <a:p>
            <a:r>
              <a:rPr lang="en-CA" dirty="0"/>
              <a:t>Defamation Cases</a:t>
            </a:r>
          </a:p>
        </p:txBody>
      </p:sp>
      <p:sp>
        <p:nvSpPr>
          <p:cNvPr id="7" name="Content Placeholder 6">
            <a:extLst>
              <a:ext uri="{FF2B5EF4-FFF2-40B4-BE49-F238E27FC236}">
                <a16:creationId xmlns:a16="http://schemas.microsoft.com/office/drawing/2014/main" id="{2B0FEFB8-604C-48BF-9AF5-BF28A9C1D7B4}"/>
              </a:ext>
            </a:extLst>
          </p:cNvPr>
          <p:cNvSpPr>
            <a:spLocks noGrp="1"/>
          </p:cNvSpPr>
          <p:nvPr>
            <p:ph sz="quarter" idx="4"/>
          </p:nvPr>
        </p:nvSpPr>
        <p:spPr>
          <a:xfrm>
            <a:off x="4645025" y="2492895"/>
            <a:ext cx="4041775" cy="3633268"/>
          </a:xfrm>
        </p:spPr>
        <p:txBody>
          <a:bodyPr/>
          <a:lstStyle/>
          <a:p>
            <a:pPr marL="0" indent="0">
              <a:buNone/>
            </a:pPr>
            <a:r>
              <a:rPr lang="en-CA" dirty="0">
                <a:sym typeface="Wingdings" panose="05000000000000000000" pitchFamily="2" charset="2"/>
              </a:rPr>
              <a:t> </a:t>
            </a:r>
            <a:r>
              <a:rPr lang="en-CA" dirty="0"/>
              <a:t>Need lots more info than the IP address, and from different “innocent” third parties:</a:t>
            </a:r>
          </a:p>
          <a:p>
            <a:pPr lvl="1"/>
            <a:r>
              <a:rPr lang="en-CA" dirty="0"/>
              <a:t>Names and emails (and other contact info) of anonymous people who create accounts(or not) and / or comment </a:t>
            </a:r>
          </a:p>
          <a:p>
            <a:pPr lvl="1"/>
            <a:r>
              <a:rPr lang="en-CA" dirty="0"/>
              <a:t>IP address when account created, or comment made</a:t>
            </a:r>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417253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defamation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idx="1"/>
          </p:nvPr>
        </p:nvSpPr>
        <p:spPr>
          <a:xfrm>
            <a:off x="457200" y="1844824"/>
            <a:ext cx="8229600" cy="4281339"/>
          </a:xfrm>
        </p:spPr>
        <p:txBody>
          <a:bodyPr/>
          <a:lstStyle/>
          <a:p>
            <a:pPr eaLnBrk="1" hangingPunct="1">
              <a:defRPr/>
            </a:pPr>
            <a:r>
              <a:rPr lang="en-CA" altLang="en-US" i="1" dirty="0"/>
              <a:t>York University v. Bell Canada Enterprises</a:t>
            </a:r>
            <a:r>
              <a:rPr lang="en-CA" altLang="en-US" dirty="0"/>
              <a:t>, [2009] 99 OR (3d) 695</a:t>
            </a:r>
          </a:p>
          <a:p>
            <a:pPr eaLnBrk="1" hangingPunct="1">
              <a:defRPr/>
            </a:pPr>
            <a:r>
              <a:rPr lang="en-CA" altLang="en-US" i="1" dirty="0"/>
              <a:t>Warman v. </a:t>
            </a:r>
            <a:r>
              <a:rPr lang="en-CA" altLang="en-US" i="1" dirty="0" err="1"/>
              <a:t>Wilkins</a:t>
            </a:r>
            <a:r>
              <a:rPr lang="en-CA" altLang="en-US" i="1" dirty="0"/>
              <a:t> Fournier </a:t>
            </a:r>
            <a:r>
              <a:rPr lang="en-CA" altLang="en-US" dirty="0"/>
              <a:t>2009-2011</a:t>
            </a:r>
          </a:p>
          <a:p>
            <a:pPr eaLnBrk="1" hangingPunct="1">
              <a:defRPr/>
            </a:pPr>
            <a:r>
              <a:rPr lang="en-CA" altLang="en-US" i="1" dirty="0"/>
              <a:t>Morris v. Johnson</a:t>
            </a:r>
            <a:r>
              <a:rPr lang="en-CA" altLang="en-US" dirty="0"/>
              <a:t>, 2011 ONSC 3996</a:t>
            </a:r>
          </a:p>
          <a:p>
            <a:pPr eaLnBrk="1" hangingPunct="1">
              <a:defRPr/>
            </a:pPr>
            <a:r>
              <a:rPr lang="en-CA" altLang="en-US" i="1" dirty="0"/>
              <a:t>Olsen v. Facebook Inc.</a:t>
            </a:r>
            <a:r>
              <a:rPr lang="en-CA" altLang="en-US" dirty="0"/>
              <a:t>, 2016 NSSC 155 </a:t>
            </a:r>
          </a:p>
          <a:p>
            <a:pPr marL="0" indent="0">
              <a:buNone/>
            </a:pPr>
            <a:endParaRPr lang="en-CA" dirty="0"/>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364701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721F3C-09E8-4459-8F63-48EDD05DFDFC}"/>
              </a:ext>
            </a:extLst>
          </p:cNvPr>
          <p:cNvSpPr>
            <a:spLocks noGrp="1"/>
          </p:cNvSpPr>
          <p:nvPr>
            <p:ph type="title"/>
          </p:nvPr>
        </p:nvSpPr>
        <p:spPr/>
        <p:txBody>
          <a:bodyPr/>
          <a:lstStyle/>
          <a:p>
            <a:r>
              <a:rPr lang="fr-CA" dirty="0"/>
              <a:t>ACTUAL CLASS ENDED HERE</a:t>
            </a:r>
            <a:endParaRPr lang="en-CA" dirty="0"/>
          </a:p>
        </p:txBody>
      </p:sp>
      <p:sp>
        <p:nvSpPr>
          <p:cNvPr id="4" name="Footer Placeholder 3">
            <a:extLst>
              <a:ext uri="{FF2B5EF4-FFF2-40B4-BE49-F238E27FC236}">
                <a16:creationId xmlns:a16="http://schemas.microsoft.com/office/drawing/2014/main" id="{FFE8458A-C1A1-4B08-A086-90C0546DBFC8}"/>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940923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6A0-0FDE-4E7D-ACB1-0C5C2F1671B2}"/>
              </a:ext>
            </a:extLst>
          </p:cNvPr>
          <p:cNvSpPr>
            <a:spLocks noGrp="1"/>
          </p:cNvSpPr>
          <p:nvPr>
            <p:ph type="title"/>
          </p:nvPr>
        </p:nvSpPr>
        <p:spPr/>
        <p:txBody>
          <a:bodyPr/>
          <a:lstStyle/>
          <a:p>
            <a:r>
              <a:rPr lang="en-CA" dirty="0"/>
              <a:t>FIN</a:t>
            </a:r>
          </a:p>
        </p:txBody>
      </p:sp>
      <p:sp>
        <p:nvSpPr>
          <p:cNvPr id="3" name="Footer Placeholder 2">
            <a:extLst>
              <a:ext uri="{FF2B5EF4-FFF2-40B4-BE49-F238E27FC236}">
                <a16:creationId xmlns:a16="http://schemas.microsoft.com/office/drawing/2014/main" id="{92B8A4C7-1074-40EA-98E3-1EA09F1C12BB}"/>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31566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PRIVACY (Cont.)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59896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F8E96-CA1D-42F8-81DB-3AB388C24289}"/>
              </a:ext>
            </a:extLst>
          </p:cNvPr>
          <p:cNvSpPr>
            <a:spLocks noGrp="1"/>
          </p:cNvSpPr>
          <p:nvPr>
            <p:ph type="title"/>
          </p:nvPr>
        </p:nvSpPr>
        <p:spPr>
          <a:xfrm>
            <a:off x="0" y="274638"/>
            <a:ext cx="9144000" cy="1143000"/>
          </a:xfrm>
        </p:spPr>
        <p:txBody>
          <a:bodyPr/>
          <a:lstStyle/>
          <a:p>
            <a:r>
              <a:rPr lang="en-CA" dirty="0"/>
              <a:t>Instructor Correction / Clarification!</a:t>
            </a:r>
          </a:p>
        </p:txBody>
      </p:sp>
      <p:sp>
        <p:nvSpPr>
          <p:cNvPr id="3" name="Content Placeholder 2">
            <a:extLst>
              <a:ext uri="{FF2B5EF4-FFF2-40B4-BE49-F238E27FC236}">
                <a16:creationId xmlns:a16="http://schemas.microsoft.com/office/drawing/2014/main" id="{835F5F06-5DA3-4A94-BFB7-EF3D875BB39B}"/>
              </a:ext>
            </a:extLst>
          </p:cNvPr>
          <p:cNvSpPr>
            <a:spLocks noGrp="1"/>
          </p:cNvSpPr>
          <p:nvPr>
            <p:ph idx="1"/>
          </p:nvPr>
        </p:nvSpPr>
        <p:spPr>
          <a:xfrm>
            <a:off x="457200" y="1268760"/>
            <a:ext cx="8229600" cy="4857403"/>
          </a:xfrm>
        </p:spPr>
        <p:txBody>
          <a:bodyPr/>
          <a:lstStyle/>
          <a:p>
            <a:pPr marL="0" indent="0">
              <a:buNone/>
            </a:pPr>
            <a:r>
              <a:rPr lang="en-CA" dirty="0"/>
              <a:t>Determination of “substantially similar” </a:t>
            </a:r>
          </a:p>
          <a:p>
            <a:pPr marL="0" indent="0">
              <a:buNone/>
            </a:pPr>
            <a:r>
              <a:rPr lang="en-CA" sz="2000" dirty="0"/>
              <a:t>PIPEDA 26(2)(b):</a:t>
            </a:r>
          </a:p>
          <a:p>
            <a:pPr marL="0" indent="0">
              <a:buNone/>
            </a:pPr>
            <a:r>
              <a:rPr lang="en-CA" sz="2000" dirty="0"/>
              <a:t>The Governor in Council may, by order,…  if satisfied that legislation of a province that is substantially similar to this Part applies to an organization, a class of organizations, an activity or a class of activities, exempt the organization, activity or class from the application of this Part in respect of the collection, use or disclosure of personal information that occurs within that province</a:t>
            </a:r>
          </a:p>
          <a:p>
            <a:pPr marL="0" indent="0">
              <a:buNone/>
            </a:pPr>
            <a:endParaRPr lang="en-CA" sz="2000" dirty="0"/>
          </a:p>
          <a:p>
            <a:pPr marL="0" indent="0">
              <a:buNone/>
            </a:pPr>
            <a:r>
              <a:rPr lang="en-CA" sz="2000" u="sng" dirty="0"/>
              <a:t>OPC role:</a:t>
            </a:r>
          </a:p>
          <a:p>
            <a:pPr marL="0" indent="0">
              <a:buNone/>
            </a:pPr>
            <a:r>
              <a:rPr lang="en-CA" sz="2000" dirty="0"/>
              <a:t>25 (1) The Commissioner shall, within three months after the end of each financial year, submit to Parliament a report concerning the application of this Part, </a:t>
            </a:r>
            <a:r>
              <a:rPr lang="en-CA" sz="2000" b="1" dirty="0"/>
              <a:t>the extent to which the provinces have enacted legislation that is substantially similar to this Part </a:t>
            </a:r>
            <a:r>
              <a:rPr lang="en-CA" sz="2000" dirty="0"/>
              <a:t>and the application of any such legislation.</a:t>
            </a:r>
          </a:p>
        </p:txBody>
      </p:sp>
      <p:sp>
        <p:nvSpPr>
          <p:cNvPr id="4" name="Footer Placeholder 3">
            <a:extLst>
              <a:ext uri="{FF2B5EF4-FFF2-40B4-BE49-F238E27FC236}">
                <a16:creationId xmlns:a16="http://schemas.microsoft.com/office/drawing/2014/main" id="{D5B32548-A7C3-4916-A25B-2CDDCDD9B124}"/>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285815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78BE-E038-4497-9066-08CB66AB729F}"/>
              </a:ext>
            </a:extLst>
          </p:cNvPr>
          <p:cNvSpPr>
            <a:spLocks noGrp="1"/>
          </p:cNvSpPr>
          <p:nvPr>
            <p:ph type="title"/>
          </p:nvPr>
        </p:nvSpPr>
        <p:spPr>
          <a:xfrm>
            <a:off x="457200" y="274638"/>
            <a:ext cx="8229600" cy="1498178"/>
          </a:xfrm>
        </p:spPr>
        <p:txBody>
          <a:bodyPr/>
          <a:lstStyle/>
          <a:p>
            <a:r>
              <a:rPr lang="en-CA" sz="2000" b="1" dirty="0"/>
              <a:t>Process for the Determination of "Substantially Similar" Provincial Legislation by the Governor in Council</a:t>
            </a:r>
            <a:br>
              <a:rPr lang="en-CA" sz="2000" dirty="0"/>
            </a:br>
            <a:r>
              <a:rPr lang="en-CA" sz="2000" dirty="0"/>
              <a:t>Canada Gazette August 3, 2002</a:t>
            </a:r>
            <a:br>
              <a:rPr lang="en-CA" sz="2000" dirty="0"/>
            </a:br>
            <a:r>
              <a:rPr lang="en-CA" sz="2000" dirty="0"/>
              <a:t>Industry Canada</a:t>
            </a:r>
          </a:p>
        </p:txBody>
      </p:sp>
      <p:sp>
        <p:nvSpPr>
          <p:cNvPr id="3" name="Content Placeholder 2">
            <a:extLst>
              <a:ext uri="{FF2B5EF4-FFF2-40B4-BE49-F238E27FC236}">
                <a16:creationId xmlns:a16="http://schemas.microsoft.com/office/drawing/2014/main" id="{DAF65959-74D6-4045-8BC8-9375538A27FE}"/>
              </a:ext>
            </a:extLst>
          </p:cNvPr>
          <p:cNvSpPr>
            <a:spLocks noGrp="1"/>
          </p:cNvSpPr>
          <p:nvPr>
            <p:ph idx="1"/>
          </p:nvPr>
        </p:nvSpPr>
        <p:spPr>
          <a:xfrm>
            <a:off x="457200" y="2132856"/>
            <a:ext cx="8229600" cy="3993307"/>
          </a:xfrm>
        </p:spPr>
        <p:txBody>
          <a:bodyPr/>
          <a:lstStyle/>
          <a:p>
            <a:pPr marL="0" indent="0">
              <a:buNone/>
            </a:pPr>
            <a:r>
              <a:rPr lang="en-CA" dirty="0"/>
              <a:t>“To begin the process, a province/territory or an organization, e.g., a credit reporting agency, can advise the Minister of Industry of the existence of provincial/territorial legislation (either in force or to come into force at a future date), which they believe is substantially similar to the federal law...”</a:t>
            </a:r>
          </a:p>
        </p:txBody>
      </p:sp>
      <p:sp>
        <p:nvSpPr>
          <p:cNvPr id="4" name="Footer Placeholder 3">
            <a:extLst>
              <a:ext uri="{FF2B5EF4-FFF2-40B4-BE49-F238E27FC236}">
                <a16:creationId xmlns:a16="http://schemas.microsoft.com/office/drawing/2014/main" id="{22977896-9D46-4A05-967F-532888D26262}"/>
              </a:ext>
            </a:extLst>
          </p:cNvPr>
          <p:cNvSpPr>
            <a:spLocks noGrp="1"/>
          </p:cNvSpPr>
          <p:nvPr>
            <p:ph type="ftr" sz="quarter" idx="11"/>
          </p:nvPr>
        </p:nvSpPr>
        <p:spPr/>
        <p:txBody>
          <a:bodyPr/>
          <a:lstStyle/>
          <a:p>
            <a:pPr>
              <a:defRPr/>
            </a:pPr>
            <a:r>
              <a:rPr lang="en-US"/>
              <a:t>Class 6</a:t>
            </a:r>
            <a:endParaRPr lang="en-US" dirty="0"/>
          </a:p>
        </p:txBody>
      </p:sp>
    </p:spTree>
    <p:extLst>
      <p:ext uri="{BB962C8B-B14F-4D97-AF65-F5344CB8AC3E}">
        <p14:creationId xmlns:p14="http://schemas.microsoft.com/office/powerpoint/2010/main" val="385958551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31593</TotalTime>
  <Words>3459</Words>
  <Application>Microsoft Office PowerPoint</Application>
  <PresentationFormat>On-screen Show (4:3)</PresentationFormat>
  <Paragraphs>450</Paragraphs>
  <Slides>68</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Office Theme</vt:lpstr>
      <vt:lpstr>  Class 6 – October 9  (Still plenty of privacy and) Surviving the Mean Tweets of Montreal – Defamation in the internet Age                                 </vt:lpstr>
      <vt:lpstr>Admin Crap</vt:lpstr>
      <vt:lpstr>Essay topics “guidelines”</vt:lpstr>
      <vt:lpstr>Announcements</vt:lpstr>
      <vt:lpstr>In the News</vt:lpstr>
      <vt:lpstr>In the News - jurisprudence</vt:lpstr>
      <vt:lpstr>PRIVACY (Cont.)</vt:lpstr>
      <vt:lpstr>Instructor Correction / Clarification!</vt:lpstr>
      <vt:lpstr>Process for the Determination of "Substantially Similar" Provincial Legislation by the Governor in Council Canada Gazette August 3, 2002 Industry Canada</vt:lpstr>
      <vt:lpstr>Process for the Determination of "Substantially Similar" Provincial Legislation by the Governor in Council Canada Gazette August 3, 2002 Industry Canada</vt:lpstr>
      <vt:lpstr>Privacy, the Internet and ISP Subscriber Info: R v. Spencer</vt:lpstr>
      <vt:lpstr>Spencer takeaway(s)</vt:lpstr>
      <vt:lpstr>Spencer other notes</vt:lpstr>
      <vt:lpstr>Canadian private sector privacy laws  What’s the guiding principle?</vt:lpstr>
      <vt:lpstr>PIPEDA Consent</vt:lpstr>
      <vt:lpstr>Consent guidelines – 7 principles</vt:lpstr>
      <vt:lpstr>Canadian privacy / PI laws: What’s the point?</vt:lpstr>
      <vt:lpstr>The 10 Principles</vt:lpstr>
      <vt:lpstr>The 10 Principles come to life!</vt:lpstr>
      <vt:lpstr>Principle 1 – Accountability</vt:lpstr>
      <vt:lpstr>Principle 2 – Identifying Purposes</vt:lpstr>
      <vt:lpstr>Principle 3 – Consent</vt:lpstr>
      <vt:lpstr>Principle 4 – Limiting Collection</vt:lpstr>
      <vt:lpstr>Principle 5 – Limiting Use, Disclosure, and Retention</vt:lpstr>
      <vt:lpstr>Principle 6 – Accuracy</vt:lpstr>
      <vt:lpstr>Principle 7 – Safeguards</vt:lpstr>
      <vt:lpstr>Principle 8 – Openness</vt:lpstr>
      <vt:lpstr>Principle 9 – Individual Access</vt:lpstr>
      <vt:lpstr>Principle 10 – Challenging Compliance</vt:lpstr>
      <vt:lpstr>Update to privacy policies?</vt:lpstr>
      <vt:lpstr>Emphasizing Key Elements</vt:lpstr>
      <vt:lpstr>(The office of) the privacy commissioner</vt:lpstr>
      <vt:lpstr>The Privacy Commissioner</vt:lpstr>
      <vt:lpstr>What does the PC do?</vt:lpstr>
      <vt:lpstr>What is the result of these investigations?</vt:lpstr>
      <vt:lpstr>But wait, there’s more!</vt:lpstr>
      <vt:lpstr>But wait, there’s more!</vt:lpstr>
      <vt:lpstr>e.g. Investigation into Equifax Inc. and Equifax Canada Co.’s compliance with PIPEDA in light of the 2017 breach of personal information PIPEDA Report of Findings #2019-001 (April 2019)</vt:lpstr>
      <vt:lpstr>e.g.2  Joint investigation of Facebook, Inc. by the Privacy Commissioner of Canada and the Information and Privacy Commissioner for British Columbia  PIPEDA Report of Findings #2019-002 (April 2019)</vt:lpstr>
      <vt:lpstr>To the courts!</vt:lpstr>
      <vt:lpstr>Ch-ching!</vt:lpstr>
      <vt:lpstr>Fixing PIPEDA</vt:lpstr>
      <vt:lpstr>S-4: Mandatory Data Breach Notifications A whole new Division 1.1</vt:lpstr>
      <vt:lpstr>Significant harm</vt:lpstr>
      <vt:lpstr>Breach of Security Safeguards Regulations SOR/2018-64</vt:lpstr>
      <vt:lpstr>OPC’s Guidance for Data Breach Notification</vt:lpstr>
      <vt:lpstr>Fixing PIPEDA – the Future</vt:lpstr>
      <vt:lpstr>PC’s Report 2017</vt:lpstr>
      <vt:lpstr>PC’s Report 2017</vt:lpstr>
      <vt:lpstr>PC’s Report 2018</vt:lpstr>
      <vt:lpstr>PC’s Report 2018</vt:lpstr>
      <vt:lpstr>PC’s Report 2018</vt:lpstr>
      <vt:lpstr>And he concludes…</vt:lpstr>
      <vt:lpstr>PC’s PIPEDA Report 2019</vt:lpstr>
      <vt:lpstr>Fixing PIPEDA – the Future</vt:lpstr>
      <vt:lpstr>Fixing PIPEDA – the future part II</vt:lpstr>
      <vt:lpstr>Privacy and National Security</vt:lpstr>
      <vt:lpstr>Defamation on the internet</vt:lpstr>
      <vt:lpstr> </vt:lpstr>
      <vt:lpstr>Defining the terms - Defamation</vt:lpstr>
      <vt:lpstr>Remember…</vt:lpstr>
      <vt:lpstr>PRELIMINARY MATTERS AGAIN: The Anonymous (?) Internet Poster</vt:lpstr>
      <vt:lpstr>The Anonymous(?) Internet Poster</vt:lpstr>
      <vt:lpstr>Norwich Orders</vt:lpstr>
      <vt:lpstr>Norwich orders – finding the Ds</vt:lpstr>
      <vt:lpstr>Norwich orders – defamation cases</vt:lpstr>
      <vt:lpstr>ACTUAL CLASS ENDED HERE</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1305</cp:revision>
  <dcterms:created xsi:type="dcterms:W3CDTF">2011-09-16T14:20:42Z</dcterms:created>
  <dcterms:modified xsi:type="dcterms:W3CDTF">2019-10-10T13:49:47Z</dcterms:modified>
</cp:coreProperties>
</file>