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handoutMasterIdLst>
    <p:handoutMasterId r:id="rId48"/>
  </p:handoutMasterIdLst>
  <p:sldIdLst>
    <p:sldId id="256" r:id="rId2"/>
    <p:sldId id="444" r:id="rId3"/>
    <p:sldId id="558" r:id="rId4"/>
    <p:sldId id="552" r:id="rId5"/>
    <p:sldId id="436" r:id="rId6"/>
    <p:sldId id="553" r:id="rId7"/>
    <p:sldId id="463" r:id="rId8"/>
    <p:sldId id="554" r:id="rId9"/>
    <p:sldId id="555" r:id="rId10"/>
    <p:sldId id="557" r:id="rId11"/>
    <p:sldId id="559" r:id="rId12"/>
    <p:sldId id="560" r:id="rId13"/>
    <p:sldId id="561" r:id="rId14"/>
    <p:sldId id="562" r:id="rId15"/>
    <p:sldId id="563" r:id="rId16"/>
    <p:sldId id="564" r:id="rId17"/>
    <p:sldId id="565" r:id="rId18"/>
    <p:sldId id="566" r:id="rId19"/>
    <p:sldId id="572" r:id="rId20"/>
    <p:sldId id="577" r:id="rId21"/>
    <p:sldId id="579" r:id="rId22"/>
    <p:sldId id="580" r:id="rId23"/>
    <p:sldId id="578" r:id="rId24"/>
    <p:sldId id="551" r:id="rId25"/>
    <p:sldId id="567" r:id="rId26"/>
    <p:sldId id="571" r:id="rId27"/>
    <p:sldId id="569" r:id="rId28"/>
    <p:sldId id="584" r:id="rId29"/>
    <p:sldId id="574" r:id="rId30"/>
    <p:sldId id="575" r:id="rId31"/>
    <p:sldId id="576" r:id="rId32"/>
    <p:sldId id="585" r:id="rId33"/>
    <p:sldId id="586" r:id="rId34"/>
    <p:sldId id="587" r:id="rId35"/>
    <p:sldId id="588" r:id="rId36"/>
    <p:sldId id="589" r:id="rId37"/>
    <p:sldId id="591" r:id="rId38"/>
    <p:sldId id="592" r:id="rId39"/>
    <p:sldId id="573" r:id="rId40"/>
    <p:sldId id="582" r:id="rId41"/>
    <p:sldId id="590" r:id="rId42"/>
    <p:sldId id="583" r:id="rId43"/>
    <p:sldId id="570" r:id="rId44"/>
    <p:sldId id="581" r:id="rId45"/>
    <p:sldId id="550" r:id="rId4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8D"/>
    <a:srgbClr val="004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77289" autoAdjust="0"/>
  </p:normalViewPr>
  <p:slideViewPr>
    <p:cSldViewPr>
      <p:cViewPr varScale="1">
        <p:scale>
          <a:sx n="68" d="100"/>
          <a:sy n="68" d="100"/>
        </p:scale>
        <p:origin x="1906" y="53"/>
      </p:cViewPr>
      <p:guideLst>
        <p:guide orient="horz" pos="2160"/>
        <p:guide pos="2880"/>
      </p:guideLst>
    </p:cSldViewPr>
  </p:slideViewPr>
  <p:outlineViewPr>
    <p:cViewPr>
      <p:scale>
        <a:sx n="33" d="100"/>
        <a:sy n="33" d="100"/>
      </p:scale>
      <p:origin x="0" y="-1949"/>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120" y="4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DE70D28-32E9-4AF2-91CF-084CECC0F890}" type="datetimeFigureOut">
              <a:rPr lang="en-US"/>
              <a:pPr>
                <a:defRPr/>
              </a:pPr>
              <a:t>10/19/2017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4BADF13-884F-4625-B148-DF09EB0C1FE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96882DE-51FE-4370-AC55-C7AE4669DBE5}" type="datetimeFigureOut">
              <a:rPr lang="en-US"/>
              <a:pPr>
                <a:defRPr/>
              </a:pPr>
              <a:t>10/19/2017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90FC60C-B268-4C23-AB49-FBFCA2F048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C1E977-DB97-4C94-B67E-E0AE23B793ED}" type="slidenum">
              <a:rPr lang="en-US" altLang="en-US" smtClean="0"/>
              <a:pPr>
                <a:spcBef>
                  <a:spcPct val="0"/>
                </a:spcBef>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16</a:t>
            </a:fld>
            <a:endParaRPr lang="en-US" altLang="en-US"/>
          </a:p>
        </p:txBody>
      </p:sp>
    </p:spTree>
    <p:extLst>
      <p:ext uri="{BB962C8B-B14F-4D97-AF65-F5344CB8AC3E}">
        <p14:creationId xmlns:p14="http://schemas.microsoft.com/office/powerpoint/2010/main" val="3752882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 these vary jurisdiction to jurisdiction</a:t>
            </a:r>
          </a:p>
          <a:p>
            <a:r>
              <a:rPr lang="en-CA" dirty="0"/>
              <a:t>Sometimes they are elements of the tort itself</a:t>
            </a:r>
          </a:p>
          <a:p>
            <a:r>
              <a:rPr lang="en-CA" dirty="0">
                <a:sym typeface="Wingdings" panose="05000000000000000000" pitchFamily="2" charset="2"/>
              </a:rPr>
              <a:t> Most would probably apply in Quebec as well</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17</a:t>
            </a:fld>
            <a:endParaRPr lang="en-US" altLang="en-US"/>
          </a:p>
        </p:txBody>
      </p:sp>
    </p:spTree>
    <p:extLst>
      <p:ext uri="{BB962C8B-B14F-4D97-AF65-F5344CB8AC3E}">
        <p14:creationId xmlns:p14="http://schemas.microsoft.com/office/powerpoint/2010/main" val="3196846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20</a:t>
            </a:fld>
            <a:endParaRPr lang="en-US" altLang="en-US"/>
          </a:p>
        </p:txBody>
      </p:sp>
    </p:spTree>
    <p:extLst>
      <p:ext uri="{BB962C8B-B14F-4D97-AF65-F5344CB8AC3E}">
        <p14:creationId xmlns:p14="http://schemas.microsoft.com/office/powerpoint/2010/main" val="1517021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21</a:t>
            </a:fld>
            <a:endParaRPr lang="en-US" altLang="en-US"/>
          </a:p>
        </p:txBody>
      </p:sp>
    </p:spTree>
    <p:extLst>
      <p:ext uri="{BB962C8B-B14F-4D97-AF65-F5344CB8AC3E}">
        <p14:creationId xmlns:p14="http://schemas.microsoft.com/office/powerpoint/2010/main" val="472094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 damage to reputation, but still damages</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22</a:t>
            </a:fld>
            <a:endParaRPr lang="en-US" altLang="en-US"/>
          </a:p>
        </p:txBody>
      </p:sp>
    </p:spTree>
    <p:extLst>
      <p:ext uri="{BB962C8B-B14F-4D97-AF65-F5344CB8AC3E}">
        <p14:creationId xmlns:p14="http://schemas.microsoft.com/office/powerpoint/2010/main" val="2747266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Original </a:t>
            </a:r>
            <a:r>
              <a:rPr lang="en-CA" dirty="0" err="1"/>
              <a:t>Jx</a:t>
            </a:r>
            <a:r>
              <a:rPr lang="en-CA" dirty="0"/>
              <a:t> was January 2016</a:t>
            </a:r>
          </a:p>
          <a:p>
            <a:r>
              <a:rPr lang="en-CA" dirty="0"/>
              <a:t>Was a default </a:t>
            </a:r>
            <a:r>
              <a:rPr lang="en-CA" dirty="0" err="1"/>
              <a:t>Jx</a:t>
            </a:r>
            <a:r>
              <a:rPr lang="en-CA" dirty="0"/>
              <a:t>, court here sets it aside based on standard analysis of factors </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31</a:t>
            </a:fld>
            <a:endParaRPr lang="en-US" altLang="en-US"/>
          </a:p>
        </p:txBody>
      </p:sp>
    </p:spTree>
    <p:extLst>
      <p:ext uri="{BB962C8B-B14F-4D97-AF65-F5344CB8AC3E}">
        <p14:creationId xmlns:p14="http://schemas.microsoft.com/office/powerpoint/2010/main" val="3378147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32</a:t>
            </a:fld>
            <a:endParaRPr lang="en-US" altLang="en-US"/>
          </a:p>
        </p:txBody>
      </p:sp>
    </p:spTree>
    <p:extLst>
      <p:ext uri="{BB962C8B-B14F-4D97-AF65-F5344CB8AC3E}">
        <p14:creationId xmlns:p14="http://schemas.microsoft.com/office/powerpoint/2010/main" val="865635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33</a:t>
            </a:fld>
            <a:endParaRPr lang="en-US" altLang="en-US"/>
          </a:p>
        </p:txBody>
      </p:sp>
    </p:spTree>
    <p:extLst>
      <p:ext uri="{BB962C8B-B14F-4D97-AF65-F5344CB8AC3E}">
        <p14:creationId xmlns:p14="http://schemas.microsoft.com/office/powerpoint/2010/main" val="2120007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Also provincial agency to deal with complaints</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34</a:t>
            </a:fld>
            <a:endParaRPr lang="en-US" altLang="en-US"/>
          </a:p>
        </p:txBody>
      </p:sp>
    </p:spTree>
    <p:extLst>
      <p:ext uri="{BB962C8B-B14F-4D97-AF65-F5344CB8AC3E}">
        <p14:creationId xmlns:p14="http://schemas.microsoft.com/office/powerpoint/2010/main" val="3737332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Also provincial agency to deal with complaints</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35</a:t>
            </a:fld>
            <a:endParaRPr lang="en-US" altLang="en-US"/>
          </a:p>
        </p:txBody>
      </p:sp>
    </p:spTree>
    <p:extLst>
      <p:ext uri="{BB962C8B-B14F-4D97-AF65-F5344CB8AC3E}">
        <p14:creationId xmlns:p14="http://schemas.microsoft.com/office/powerpoint/2010/main" val="2246041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a:t>
            </a:fld>
            <a:endParaRPr lang="en-US" altLang="en-US"/>
          </a:p>
        </p:txBody>
      </p:sp>
    </p:spTree>
    <p:extLst>
      <p:ext uri="{BB962C8B-B14F-4D97-AF65-F5344CB8AC3E}">
        <p14:creationId xmlns:p14="http://schemas.microsoft.com/office/powerpoint/2010/main" val="3559653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 – cyberbullying case, P sought protection order under the Act</a:t>
            </a:r>
          </a:p>
          <a:p>
            <a:r>
              <a:rPr lang="en-CA" dirty="0"/>
              <a:t>New act requires malice or recklessness, old Act said anything “reasonably expected to </a:t>
            </a:r>
            <a:r>
              <a:rPr lang="en-CA"/>
              <a:t>cause harm”</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38</a:t>
            </a:fld>
            <a:endParaRPr lang="en-US" altLang="en-US"/>
          </a:p>
        </p:txBody>
      </p:sp>
    </p:spTree>
    <p:extLst>
      <p:ext uri="{BB962C8B-B14F-4D97-AF65-F5344CB8AC3E}">
        <p14:creationId xmlns:p14="http://schemas.microsoft.com/office/powerpoint/2010/main" val="886533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2014 </a:t>
            </a:r>
            <a:r>
              <a:rPr lang="en-CA" dirty="0">
                <a:sym typeface="Wingdings" panose="05000000000000000000" pitchFamily="2" charset="2"/>
              </a:rPr>
              <a:t> after events of Jane Doe case</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39</a:t>
            </a:fld>
            <a:endParaRPr lang="en-US" altLang="en-US"/>
          </a:p>
        </p:txBody>
      </p:sp>
    </p:spTree>
    <p:extLst>
      <p:ext uri="{BB962C8B-B14F-4D97-AF65-F5344CB8AC3E}">
        <p14:creationId xmlns:p14="http://schemas.microsoft.com/office/powerpoint/2010/main" val="4139521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Definition just about the same as under Manitoba and Albert tort acts</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40</a:t>
            </a:fld>
            <a:endParaRPr lang="en-US" altLang="en-US"/>
          </a:p>
        </p:txBody>
      </p:sp>
    </p:spTree>
    <p:extLst>
      <p:ext uri="{BB962C8B-B14F-4D97-AF65-F5344CB8AC3E}">
        <p14:creationId xmlns:p14="http://schemas.microsoft.com/office/powerpoint/2010/main" val="272388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dirty="0"/>
              <a:t>Good history of 162.1, summary of other cases</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42</a:t>
            </a:fld>
            <a:endParaRPr lang="en-US" altLang="en-US"/>
          </a:p>
        </p:txBody>
      </p:sp>
    </p:spTree>
    <p:extLst>
      <p:ext uri="{BB962C8B-B14F-4D97-AF65-F5344CB8AC3E}">
        <p14:creationId xmlns:p14="http://schemas.microsoft.com/office/powerpoint/2010/main" val="1901974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 no, s 230 Comm Decency Act</a:t>
            </a:r>
          </a:p>
          <a:p>
            <a:r>
              <a:rPr lang="en-CA" dirty="0"/>
              <a:t>UNLESS violates Terms and Conditions, or copyright law</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43</a:t>
            </a:fld>
            <a:endParaRPr lang="en-US" altLang="en-US"/>
          </a:p>
        </p:txBody>
      </p:sp>
    </p:spTree>
    <p:extLst>
      <p:ext uri="{BB962C8B-B14F-4D97-AF65-F5344CB8AC3E}">
        <p14:creationId xmlns:p14="http://schemas.microsoft.com/office/powerpoint/2010/main" val="1653292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45</a:t>
            </a:fld>
            <a:endParaRPr lang="en-US" altLang="en-US"/>
          </a:p>
        </p:txBody>
      </p:sp>
    </p:spTree>
    <p:extLst>
      <p:ext uri="{BB962C8B-B14F-4D97-AF65-F5344CB8AC3E}">
        <p14:creationId xmlns:p14="http://schemas.microsoft.com/office/powerpoint/2010/main" val="1199348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Focus – do you think it would make a good book? It’s too broad!</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a:t>
            </a:fld>
            <a:endParaRPr lang="en-US" altLang="en-US"/>
          </a:p>
        </p:txBody>
      </p:sp>
    </p:spTree>
    <p:extLst>
      <p:ext uri="{BB962C8B-B14F-4D97-AF65-F5344CB8AC3E}">
        <p14:creationId xmlns:p14="http://schemas.microsoft.com/office/powerpoint/2010/main" val="3177031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a:t>
            </a:fld>
            <a:endParaRPr lang="en-US" altLang="en-US" dirty="0"/>
          </a:p>
        </p:txBody>
      </p:sp>
    </p:spTree>
    <p:extLst>
      <p:ext uri="{BB962C8B-B14F-4D97-AF65-F5344CB8AC3E}">
        <p14:creationId xmlns:p14="http://schemas.microsoft.com/office/powerpoint/2010/main" val="4139097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a:t>
            </a:fld>
            <a:endParaRPr lang="en-US" altLang="en-US" dirty="0"/>
          </a:p>
        </p:txBody>
      </p:sp>
    </p:spTree>
    <p:extLst>
      <p:ext uri="{BB962C8B-B14F-4D97-AF65-F5344CB8AC3E}">
        <p14:creationId xmlns:p14="http://schemas.microsoft.com/office/powerpoint/2010/main" val="1257669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“Subset” of right to privacy?</a:t>
            </a:r>
          </a:p>
          <a:p>
            <a:r>
              <a:rPr lang="en-CA" dirty="0"/>
              <a:t>Mixed up with </a:t>
            </a:r>
            <a:r>
              <a:rPr lang="en-CA" b="1" dirty="0"/>
              <a:t>reputation</a:t>
            </a:r>
            <a:r>
              <a:rPr lang="en-CA" dirty="0"/>
              <a:t>? </a:t>
            </a:r>
            <a:r>
              <a:rPr lang="en-CA" dirty="0">
                <a:sym typeface="Wingdings" panose="05000000000000000000" pitchFamily="2" charset="2"/>
              </a:rPr>
              <a:t> see class title</a:t>
            </a:r>
          </a:p>
          <a:p>
            <a:r>
              <a:rPr lang="en-CA" dirty="0">
                <a:sym typeface="Wingdings" panose="05000000000000000000" pitchFamily="2" charset="2"/>
              </a:rPr>
              <a:t>If </a:t>
            </a:r>
            <a:r>
              <a:rPr lang="en-CA" b="1" dirty="0">
                <a:sym typeface="Wingdings" panose="05000000000000000000" pitchFamily="2" charset="2"/>
              </a:rPr>
              <a:t>reputation damaged</a:t>
            </a:r>
            <a:r>
              <a:rPr lang="en-CA" dirty="0">
                <a:sym typeface="Wingdings" panose="05000000000000000000" pitchFamily="2" charset="2"/>
              </a:rPr>
              <a:t>, what law do you think of? Defamation!</a:t>
            </a:r>
          </a:p>
          <a:p>
            <a:r>
              <a:rPr lang="en-CA" dirty="0">
                <a:sym typeface="Wingdings" panose="05000000000000000000" pitchFamily="2" charset="2"/>
              </a:rPr>
              <a:t>Also, OFFLINE law yada </a:t>
            </a:r>
            <a:r>
              <a:rPr lang="en-CA" dirty="0" err="1">
                <a:sym typeface="Wingdings" panose="05000000000000000000" pitchFamily="2" charset="2"/>
              </a:rPr>
              <a:t>yada</a:t>
            </a:r>
            <a:r>
              <a:rPr lang="en-CA" dirty="0">
                <a:sym typeface="Wingdings" panose="05000000000000000000" pitchFamily="2" charset="2"/>
              </a:rPr>
              <a:t>…</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8</a:t>
            </a:fld>
            <a:endParaRPr lang="en-US" altLang="en-US"/>
          </a:p>
        </p:txBody>
      </p:sp>
    </p:spTree>
    <p:extLst>
      <p:ext uri="{BB962C8B-B14F-4D97-AF65-F5344CB8AC3E}">
        <p14:creationId xmlns:p14="http://schemas.microsoft.com/office/powerpoint/2010/main" val="496638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 </a:t>
            </a:r>
            <a:r>
              <a:rPr lang="en-CA" b="1" dirty="0"/>
              <a:t>commercial</a:t>
            </a:r>
            <a:r>
              <a:rPr lang="en-CA" dirty="0"/>
              <a:t> exploitation </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10</a:t>
            </a:fld>
            <a:endParaRPr lang="en-US" altLang="en-US"/>
          </a:p>
        </p:txBody>
      </p:sp>
    </p:spTree>
    <p:extLst>
      <p:ext uri="{BB962C8B-B14F-4D97-AF65-F5344CB8AC3E}">
        <p14:creationId xmlns:p14="http://schemas.microsoft.com/office/powerpoint/2010/main" val="4186519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 </a:t>
            </a:r>
            <a:r>
              <a:rPr lang="en-CA" b="1" dirty="0"/>
              <a:t>commercial</a:t>
            </a:r>
            <a:r>
              <a:rPr lang="en-CA" dirty="0"/>
              <a:t> exploitation </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11</a:t>
            </a:fld>
            <a:endParaRPr lang="en-US" altLang="en-US"/>
          </a:p>
        </p:txBody>
      </p:sp>
    </p:spTree>
    <p:extLst>
      <p:ext uri="{BB962C8B-B14F-4D97-AF65-F5344CB8AC3E}">
        <p14:creationId xmlns:p14="http://schemas.microsoft.com/office/powerpoint/2010/main" val="411274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12</a:t>
            </a:fld>
            <a:endParaRPr lang="en-US" altLang="en-US"/>
          </a:p>
        </p:txBody>
      </p:sp>
    </p:spTree>
    <p:extLst>
      <p:ext uri="{BB962C8B-B14F-4D97-AF65-F5344CB8AC3E}">
        <p14:creationId xmlns:p14="http://schemas.microsoft.com/office/powerpoint/2010/main" val="523672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CA"/>
              <a:t>Copyright and Music</a:t>
            </a:r>
            <a:endParaRPr lang="en-US"/>
          </a:p>
        </p:txBody>
      </p:sp>
    </p:spTree>
    <p:extLst>
      <p:ext uri="{BB962C8B-B14F-4D97-AF65-F5344CB8AC3E}">
        <p14:creationId xmlns:p14="http://schemas.microsoft.com/office/powerpoint/2010/main" val="19483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07138"/>
            <a:ext cx="3603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EA975C7-5835-4934-A461-FA9F375F3885}" type="datetime1">
              <a:rPr lang="en-US"/>
              <a:pPr>
                <a:defRPr/>
              </a:pPr>
              <a:t>10/19/2017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a:t>Class 2</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A223135-7931-458C-A838-76B856FEE72B}" type="slidenum">
              <a:rPr lang="en-US" altLang="en-US"/>
              <a:pPr>
                <a:defRPr/>
              </a:pPr>
              <a:t>‹#›</a:t>
            </a:fld>
            <a:endParaRPr lang="en-US" altLang="en-US"/>
          </a:p>
        </p:txBody>
      </p:sp>
      <p:pic>
        <p:nvPicPr>
          <p:cNvPr id="8" name="Picture 7">
            <a:extLst>
              <a:ext uri="{FF2B5EF4-FFF2-40B4-BE49-F238E27FC236}">
                <a16:creationId xmlns:a16="http://schemas.microsoft.com/office/drawing/2014/main" id="{206140A0-D7CC-4F95-87F6-DDC2D05354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95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651C0AE-BFE2-45E5-A93C-93EF9B4C6D5C}" type="datetime1">
              <a:rPr lang="en-US"/>
              <a:pPr>
                <a:defRPr/>
              </a:pPr>
              <a:t>10/19/2017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Class 4</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29D2E5E5-4F0E-4780-8A50-DA9333DCE07A}" type="slidenum">
              <a:rPr lang="en-US" altLang="en-US"/>
              <a:pPr>
                <a:defRPr/>
              </a:pPr>
              <a:t>‹#›</a:t>
            </a:fld>
            <a:endParaRPr lang="en-US" altLang="en-US"/>
          </a:p>
        </p:txBody>
      </p:sp>
      <p:pic>
        <p:nvPicPr>
          <p:cNvPr id="7" name="Picture 6">
            <a:extLst>
              <a:ext uri="{FF2B5EF4-FFF2-40B4-BE49-F238E27FC236}">
                <a16:creationId xmlns:a16="http://schemas.microsoft.com/office/drawing/2014/main" id="{DCE14781-106A-463B-B48B-67A32C513B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199AD9F2-C4B2-4821-90F6-E9F7A44961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61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fld id="{1B402C3C-0448-401D-9F0E-BEB5A868E860}" type="datetime1">
              <a:rPr lang="en-US"/>
              <a:pPr>
                <a:defRPr/>
              </a:pPr>
              <a:t>10/19/2017</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dirty="0"/>
              <a:t>Class 5</a:t>
            </a:r>
          </a:p>
        </p:txBody>
      </p:sp>
      <p:sp>
        <p:nvSpPr>
          <p:cNvPr id="8" name="Slide Number Placeholder 5"/>
          <p:cNvSpPr>
            <a:spLocks noGrp="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72131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031" y="2420888"/>
            <a:ext cx="7772400" cy="2304256"/>
          </a:xfrm>
        </p:spPr>
        <p:txBody>
          <a:bodyPr anchor="t"/>
          <a:lstStyle>
            <a:lvl1pPr algn="ctr">
              <a:defRPr sz="4800" b="1" cap="all"/>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411703B9-04C9-45A4-9BE1-843A3A9D8578}" type="datetime1">
              <a:rPr lang="en-US"/>
              <a:pPr>
                <a:defRPr/>
              </a:pPr>
              <a:t>10/19/2017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Class 6</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D091C7B2-14AE-4FBB-A2BD-E9D08F552414}" type="slidenum">
              <a:rPr lang="en-US" altLang="en-US"/>
              <a:pPr>
                <a:defRPr/>
              </a:pPr>
              <a:t>‹#›</a:t>
            </a:fld>
            <a:r>
              <a:rPr lang="en-US" altLang="en-US"/>
              <a:t>(client logo)</a:t>
            </a:r>
          </a:p>
        </p:txBody>
      </p:sp>
      <p:pic>
        <p:nvPicPr>
          <p:cNvPr id="7" name="Picture 7">
            <a:extLst>
              <a:ext uri="{FF2B5EF4-FFF2-40B4-BE49-F238E27FC236}">
                <a16:creationId xmlns:a16="http://schemas.microsoft.com/office/drawing/2014/main" id="{E9B78BEF-E118-444E-965A-88EF3594B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90AAE493-2897-41ED-9841-427C2EE37A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71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13C947C9-8261-44AC-BEA0-258CBC73845E}" type="datetime1">
              <a:rPr lang="en-US"/>
              <a:pPr>
                <a:defRPr/>
              </a:pPr>
              <a:t>10/19/2017</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dirty="0"/>
              <a:t>Class 6</a:t>
            </a:r>
          </a:p>
        </p:txBody>
      </p:sp>
      <p:sp>
        <p:nvSpPr>
          <p:cNvPr id="9"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A6168743-A747-4F7A-B9D3-3A738CEB33C8}" type="slidenum">
              <a:rPr lang="en-US" altLang="en-US"/>
              <a:pPr>
                <a:defRPr/>
              </a:pPr>
              <a:t>‹#›</a:t>
            </a:fld>
            <a:endParaRPr lang="en-US" altLang="en-US"/>
          </a:p>
        </p:txBody>
      </p:sp>
      <p:pic>
        <p:nvPicPr>
          <p:cNvPr id="11" name="Picture 7">
            <a:extLst>
              <a:ext uri="{FF2B5EF4-FFF2-40B4-BE49-F238E27FC236}">
                <a16:creationId xmlns:a16="http://schemas.microsoft.com/office/drawing/2014/main" id="{E958F104-4243-4A21-B453-B5DB612A8D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26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fld id="{6BCC76FA-0A47-4B6A-BA8C-B45991369630}" type="datetime1">
              <a:rPr lang="en-US"/>
              <a:pPr>
                <a:defRPr/>
              </a:pPr>
              <a:t>10/19/2017</a:t>
            </a:fld>
            <a:endParaRPr lang="en-US"/>
          </a:p>
        </p:txBody>
      </p:sp>
      <p:sp>
        <p:nvSpPr>
          <p:cNvPr id="10" name="Footer Placeholder 7"/>
          <p:cNvSpPr>
            <a:spLocks noGrp="1"/>
          </p:cNvSpPr>
          <p:nvPr>
            <p:ph type="ftr" sz="quarter" idx="11"/>
          </p:nvPr>
        </p:nvSpPr>
        <p:spPr/>
        <p:txBody>
          <a:bodyPr/>
          <a:lstStyle>
            <a:lvl1pPr>
              <a:defRPr/>
            </a:lvl1pPr>
          </a:lstStyle>
          <a:p>
            <a:pPr>
              <a:defRPr/>
            </a:pPr>
            <a:r>
              <a:rPr lang="en-US" dirty="0"/>
              <a:t>Class 6</a:t>
            </a:r>
          </a:p>
        </p:txBody>
      </p:sp>
      <p:sp>
        <p:nvSpPr>
          <p:cNvPr id="11"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8C259BA-E3DB-4675-9733-0A02C6B20309}" type="slidenum">
              <a:rPr lang="en-US" altLang="en-US"/>
              <a:pPr>
                <a:defRPr/>
              </a:pPr>
              <a:t>‹#›</a:t>
            </a:fld>
            <a:endParaRPr lang="en-US" altLang="en-US"/>
          </a:p>
        </p:txBody>
      </p:sp>
      <p:pic>
        <p:nvPicPr>
          <p:cNvPr id="13" name="Picture 7">
            <a:extLst>
              <a:ext uri="{FF2B5EF4-FFF2-40B4-BE49-F238E27FC236}">
                <a16:creationId xmlns:a16="http://schemas.microsoft.com/office/drawing/2014/main" id="{5A1E139B-096E-4513-8055-27C45DA502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44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vl1pPr>
          </a:lstStyle>
          <a:p>
            <a:pPr>
              <a:defRPr/>
            </a:pPr>
            <a:fld id="{6159F584-05FA-4707-8938-5502A6278ECD}" type="datetime1">
              <a:rPr lang="en-US"/>
              <a:pPr>
                <a:defRPr/>
              </a:pPr>
              <a:t>10/19/2017</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dirty="0"/>
              <a:t>Class 6</a:t>
            </a:r>
          </a:p>
        </p:txBody>
      </p:sp>
      <p:sp>
        <p:nvSpPr>
          <p:cNvPr id="7"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D821BB1-E660-4A9B-8F1B-148BB884234C}" type="slidenum">
              <a:rPr lang="en-US" altLang="en-US"/>
              <a:pPr>
                <a:defRPr/>
              </a:pPr>
              <a:t>‹#›</a:t>
            </a:fld>
            <a:endParaRPr lang="en-US" altLang="en-US"/>
          </a:p>
        </p:txBody>
      </p:sp>
      <p:pic>
        <p:nvPicPr>
          <p:cNvPr id="8" name="Picture 7">
            <a:extLst>
              <a:ext uri="{FF2B5EF4-FFF2-40B4-BE49-F238E27FC236}">
                <a16:creationId xmlns:a16="http://schemas.microsoft.com/office/drawing/2014/main" id="{000D590D-66AC-4376-9707-569C4285D3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2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fld id="{1CB97D49-BCFA-46CE-8C44-066D6AB7DB93}" type="datetime1">
              <a:rPr lang="en-US"/>
              <a:pPr>
                <a:defRPr/>
              </a:pPr>
              <a:t>10/19/2017</a:t>
            </a:fld>
            <a:endParaRPr lang="en-US"/>
          </a:p>
        </p:txBody>
      </p:sp>
      <p:sp>
        <p:nvSpPr>
          <p:cNvPr id="5" name="Footer Placeholder 2"/>
          <p:cNvSpPr>
            <a:spLocks noGrp="1"/>
          </p:cNvSpPr>
          <p:nvPr>
            <p:ph type="ftr" sz="quarter" idx="11"/>
          </p:nvPr>
        </p:nvSpPr>
        <p:spPr/>
        <p:txBody>
          <a:bodyPr/>
          <a:lstStyle>
            <a:lvl1pPr>
              <a:defRPr/>
            </a:lvl1pPr>
          </a:lstStyle>
          <a:p>
            <a:pPr>
              <a:defRPr/>
            </a:pPr>
            <a:r>
              <a:rPr lang="en-CA" dirty="0"/>
              <a:t>Class 6</a:t>
            </a:r>
            <a:endParaRPr lang="en-US" dirty="0"/>
          </a:p>
        </p:txBody>
      </p:sp>
      <p:pic>
        <p:nvPicPr>
          <p:cNvPr id="7" name="Picture 7">
            <a:extLst>
              <a:ext uri="{FF2B5EF4-FFF2-40B4-BE49-F238E27FC236}">
                <a16:creationId xmlns:a16="http://schemas.microsoft.com/office/drawing/2014/main" id="{A8874726-107F-4A14-9886-002CD10926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9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r>
              <a:rPr lang="en-US" dirty="0"/>
              <a:t>Class 6</a:t>
            </a:r>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6DBC6869-B077-40DB-A211-F096FCE5397F}" type="slidenum">
              <a:rPr lang="en-US" altLang="en-US"/>
              <a:pPr>
                <a:defRPr/>
              </a:pPr>
              <a:t>‹#›</a:t>
            </a:fld>
            <a:endParaRPr lang="en-US" altLang="en-US"/>
          </a:p>
        </p:txBody>
      </p:sp>
      <p:pic>
        <p:nvPicPr>
          <p:cNvPr id="9" name="Picture 8">
            <a:extLst>
              <a:ext uri="{FF2B5EF4-FFF2-40B4-BE49-F238E27FC236}">
                <a16:creationId xmlns:a16="http://schemas.microsoft.com/office/drawing/2014/main" id="{A0D150B7-3B5E-49AB-9E0C-E12CB3B54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8A75FF3E-4A67-4805-AB80-8FF16FC7D4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82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A9928C69-4572-4848-8CB7-EDBA0E0056CC}" type="datetime1">
              <a:rPr lang="en-US"/>
              <a:pPr>
                <a:defRPr/>
              </a:pPr>
              <a:t>10/19/2017</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dirty="0"/>
              <a:t>Class 6</a:t>
            </a:r>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934FA8B-4ECF-4F31-987C-17A8C6A90759}" type="slidenum">
              <a:rPr lang="en-US" altLang="en-US"/>
              <a:pPr>
                <a:defRPr/>
              </a:pPr>
              <a:t>‹#›</a:t>
            </a:fld>
            <a:endParaRPr lang="en-US" altLang="en-US"/>
          </a:p>
        </p:txBody>
      </p:sp>
      <p:pic>
        <p:nvPicPr>
          <p:cNvPr id="9" name="Picture 8">
            <a:extLst>
              <a:ext uri="{FF2B5EF4-FFF2-40B4-BE49-F238E27FC236}">
                <a16:creationId xmlns:a16="http://schemas.microsoft.com/office/drawing/2014/main" id="{B8EE0FA1-A019-4BD0-8329-7E40852C52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70ECE8F5-0120-41DE-94BB-BF11F92B67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90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678D"/>
            </a:gs>
            <a:gs pos="100000">
              <a:srgbClr val="00486D"/>
            </a:gs>
            <a:gs pos="100000">
              <a:srgbClr val="00486D"/>
            </a:gs>
            <a:gs pos="100000">
              <a:srgbClr val="00486D"/>
            </a:gs>
            <a:gs pos="100000">
              <a:srgbClr val="00678D"/>
            </a:gs>
            <a:gs pos="100000">
              <a:srgbClr val="10253F"/>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81750"/>
            <a:ext cx="2133600" cy="3397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2A9EE9B-CB0F-41F2-A856-C0911206F56B}" type="datetime1">
              <a:rPr lang="en-US"/>
              <a:pPr>
                <a:defRPr/>
              </a:pPr>
              <a:t>10/19/2017</a:t>
            </a:fld>
            <a:endParaRPr lang="en-US" dirty="0"/>
          </a:p>
        </p:txBody>
      </p:sp>
      <p:sp>
        <p:nvSpPr>
          <p:cNvPr id="5" name="Footer Placeholder 4"/>
          <p:cNvSpPr>
            <a:spLocks noGrp="1"/>
          </p:cNvSpPr>
          <p:nvPr>
            <p:ph type="ftr" sz="quarter" idx="3"/>
          </p:nvPr>
        </p:nvSpPr>
        <p:spPr>
          <a:xfrm>
            <a:off x="2987675" y="6356350"/>
            <a:ext cx="3313113" cy="365125"/>
          </a:xfrm>
          <a:prstGeom prst="rect">
            <a:avLst/>
          </a:prstGeom>
        </p:spPr>
        <p:txBody>
          <a:bodyPr vert="horz" lIns="91440" tIns="45720" rIns="91440" bIns="45720" rtlCol="0" anchor="ctr"/>
          <a:lstStyle>
            <a:lvl1pPr algn="ctr" eaLnBrk="1" fontAlgn="auto" hangingPunct="1">
              <a:spcBef>
                <a:spcPts val="0"/>
              </a:spcBef>
              <a:spcAft>
                <a:spcPts val="0"/>
              </a:spcAft>
              <a:defRPr sz="1600" i="1">
                <a:solidFill>
                  <a:schemeClr val="bg1"/>
                </a:solidFill>
                <a:latin typeface="+mn-lt"/>
                <a:cs typeface="+mn-cs"/>
              </a:defRPr>
            </a:lvl1pPr>
          </a:lstStyle>
          <a:p>
            <a:pPr>
              <a:defRPr/>
            </a:pPr>
            <a:r>
              <a:rPr lang="en-CA"/>
              <a:t>Copyright and Music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llenmendelsohn.com/mcgil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242888"/>
            <a:ext cx="7772400" cy="4319588"/>
          </a:xfrm>
        </p:spPr>
        <p:txBody>
          <a:bodyPr/>
          <a:lstStyle/>
          <a:p>
            <a:pPr eaLnBrk="1" hangingPunct="1"/>
            <a:br>
              <a:rPr lang="en-US" altLang="en-US" sz="9600" dirty="0"/>
            </a:br>
            <a:br>
              <a:rPr lang="en-US" altLang="en-US" sz="9600" dirty="0"/>
            </a:br>
            <a:r>
              <a:rPr lang="en-US" altLang="en-US" u="sng" dirty="0"/>
              <a:t>Class 6 – October 10</a:t>
            </a:r>
            <a:br>
              <a:rPr lang="en-US" altLang="en-US" dirty="0"/>
            </a:br>
            <a:br>
              <a:rPr lang="en-US" altLang="en-US" dirty="0"/>
            </a:br>
            <a:r>
              <a:rPr lang="en-CA" dirty="0"/>
              <a:t>My Image is My Own – Rights to your image and reputation online and “revenge porn”</a:t>
            </a:r>
            <a:br>
              <a:rPr lang="en-CA" dirty="0"/>
            </a:br>
            <a:br>
              <a:rPr lang="en-US" altLang="en-US" dirty="0"/>
            </a:br>
            <a:r>
              <a:rPr lang="en-US" altLang="en-US" dirty="0"/>
              <a:t>             </a:t>
            </a:r>
            <a:br>
              <a:rPr lang="en-US" altLang="en-US" dirty="0"/>
            </a:br>
            <a:r>
              <a:rPr lang="en-US" altLang="en-US" dirty="0"/>
              <a:t>                 </a:t>
            </a:r>
          </a:p>
        </p:txBody>
      </p:sp>
      <p:pic>
        <p:nvPicPr>
          <p:cNvPr id="15363" name="Picture 5" descr="Allen_ICON white on light blu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1618" y="5733256"/>
            <a:ext cx="10207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7961" y="4869160"/>
            <a:ext cx="61880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243B-DB01-416A-B777-B13DE897F04A}"/>
              </a:ext>
            </a:extLst>
          </p:cNvPr>
          <p:cNvSpPr>
            <a:spLocks noGrp="1"/>
          </p:cNvSpPr>
          <p:nvPr>
            <p:ph type="title"/>
          </p:nvPr>
        </p:nvSpPr>
        <p:spPr/>
        <p:txBody>
          <a:bodyPr/>
          <a:lstStyle/>
          <a:p>
            <a:r>
              <a:rPr lang="en-CA" dirty="0"/>
              <a:t>Personality Rights in play when…</a:t>
            </a:r>
          </a:p>
        </p:txBody>
      </p:sp>
      <p:sp>
        <p:nvSpPr>
          <p:cNvPr id="3" name="Content Placeholder 2">
            <a:extLst>
              <a:ext uri="{FF2B5EF4-FFF2-40B4-BE49-F238E27FC236}">
                <a16:creationId xmlns:a16="http://schemas.microsoft.com/office/drawing/2014/main" id="{650292E2-2713-4F49-8128-6F6A35265688}"/>
              </a:ext>
            </a:extLst>
          </p:cNvPr>
          <p:cNvSpPr>
            <a:spLocks noGrp="1"/>
          </p:cNvSpPr>
          <p:nvPr>
            <p:ph sz="half" idx="1"/>
          </p:nvPr>
        </p:nvSpPr>
        <p:spPr>
          <a:xfrm>
            <a:off x="457200" y="1600200"/>
            <a:ext cx="4038600" cy="4525963"/>
          </a:xfrm>
        </p:spPr>
        <p:txBody>
          <a:bodyPr/>
          <a:lstStyle/>
          <a:p>
            <a:pPr marL="0" indent="0">
              <a:buNone/>
            </a:pPr>
            <a:r>
              <a:rPr lang="en-CA" dirty="0"/>
              <a:t>$$$$$$$$$$$$$</a:t>
            </a:r>
          </a:p>
          <a:p>
            <a:pPr marL="0" indent="0">
              <a:buNone/>
            </a:pPr>
            <a:endParaRPr lang="en-CA" dirty="0"/>
          </a:p>
          <a:p>
            <a:pPr marL="0" indent="0">
              <a:buNone/>
            </a:pPr>
            <a:endParaRPr lang="en-CA" dirty="0"/>
          </a:p>
          <a:p>
            <a:pPr marL="0" indent="0">
              <a:buNone/>
            </a:pPr>
            <a:endParaRPr lang="en-CA" dirty="0"/>
          </a:p>
          <a:p>
            <a:pPr marL="0" indent="0">
              <a:buNone/>
            </a:pPr>
            <a:endParaRPr lang="en-CA" dirty="0"/>
          </a:p>
        </p:txBody>
      </p:sp>
      <p:sp>
        <p:nvSpPr>
          <p:cNvPr id="4" name="Content Placeholder 3">
            <a:extLst>
              <a:ext uri="{FF2B5EF4-FFF2-40B4-BE49-F238E27FC236}">
                <a16:creationId xmlns:a16="http://schemas.microsoft.com/office/drawing/2014/main" id="{5BFE292F-BE7F-4DBE-95A2-4012D0844AB9}"/>
              </a:ext>
            </a:extLst>
          </p:cNvPr>
          <p:cNvSpPr>
            <a:spLocks noGrp="1"/>
          </p:cNvSpPr>
          <p:nvPr>
            <p:ph sz="half" idx="2"/>
          </p:nvPr>
        </p:nvSpPr>
        <p:spPr/>
        <p:txBody>
          <a:bodyPr/>
          <a:lstStyle/>
          <a:p>
            <a:pPr marL="0" indent="0">
              <a:buNone/>
            </a:pPr>
            <a:r>
              <a:rPr lang="en-CA" dirty="0"/>
              <a:t>Reputation / defamation</a:t>
            </a:r>
          </a:p>
          <a:p>
            <a:pPr marL="0" indent="0">
              <a:buNone/>
            </a:pPr>
            <a:endParaRPr lang="en-CA" dirty="0"/>
          </a:p>
        </p:txBody>
      </p:sp>
      <p:sp>
        <p:nvSpPr>
          <p:cNvPr id="5" name="Footer Placeholder 4">
            <a:extLst>
              <a:ext uri="{FF2B5EF4-FFF2-40B4-BE49-F238E27FC236}">
                <a16:creationId xmlns:a16="http://schemas.microsoft.com/office/drawing/2014/main" id="{EC89CF7B-AAD1-44B4-B121-BD3946E64433}"/>
              </a:ext>
            </a:extLst>
          </p:cNvPr>
          <p:cNvSpPr>
            <a:spLocks noGrp="1"/>
          </p:cNvSpPr>
          <p:nvPr>
            <p:ph type="ftr" sz="quarter" idx="11"/>
          </p:nvPr>
        </p:nvSpPr>
        <p:spPr/>
        <p:txBody>
          <a:bodyPr/>
          <a:lstStyle/>
          <a:p>
            <a:pPr>
              <a:defRPr/>
            </a:pPr>
            <a:r>
              <a:rPr lang="en-US"/>
              <a:t>Class 6</a:t>
            </a:r>
            <a:endParaRPr lang="en-US" dirty="0"/>
          </a:p>
        </p:txBody>
      </p:sp>
      <p:pic>
        <p:nvPicPr>
          <p:cNvPr id="7" name="Picture 2" descr="Image result for allen mendelsohn">
            <a:extLst>
              <a:ext uri="{FF2B5EF4-FFF2-40B4-BE49-F238E27FC236}">
                <a16:creationId xmlns:a16="http://schemas.microsoft.com/office/drawing/2014/main" id="{45D6B01F-5A54-4695-9B9F-E8CCC89A3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891" y="2276872"/>
            <a:ext cx="3658659" cy="3600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pbs.twimg.com/media/DK2Mep3XUAEQbJ0.jpg:large">
            <a:extLst>
              <a:ext uri="{FF2B5EF4-FFF2-40B4-BE49-F238E27FC236}">
                <a16:creationId xmlns:a16="http://schemas.microsoft.com/office/drawing/2014/main" id="{982FE246-1C3A-401F-B939-801F70390C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2074540"/>
            <a:ext cx="3003798" cy="400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147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243B-DB01-416A-B777-B13DE897F04A}"/>
              </a:ext>
            </a:extLst>
          </p:cNvPr>
          <p:cNvSpPr>
            <a:spLocks noGrp="1"/>
          </p:cNvSpPr>
          <p:nvPr>
            <p:ph type="title"/>
          </p:nvPr>
        </p:nvSpPr>
        <p:spPr/>
        <p:txBody>
          <a:bodyPr/>
          <a:lstStyle/>
          <a:p>
            <a:r>
              <a:rPr lang="en-CA" dirty="0"/>
              <a:t>Personality Rights in play when…</a:t>
            </a:r>
          </a:p>
        </p:txBody>
      </p:sp>
      <p:sp>
        <p:nvSpPr>
          <p:cNvPr id="6" name="Text Placeholder 5">
            <a:extLst>
              <a:ext uri="{FF2B5EF4-FFF2-40B4-BE49-F238E27FC236}">
                <a16:creationId xmlns:a16="http://schemas.microsoft.com/office/drawing/2014/main" id="{9F52CDC2-E821-4D81-A833-389F17598DC7}"/>
              </a:ext>
            </a:extLst>
          </p:cNvPr>
          <p:cNvSpPr>
            <a:spLocks noGrp="1"/>
          </p:cNvSpPr>
          <p:nvPr>
            <p:ph type="body" idx="1"/>
          </p:nvPr>
        </p:nvSpPr>
        <p:spPr/>
        <p:txBody>
          <a:bodyPr/>
          <a:lstStyle/>
          <a:p>
            <a:r>
              <a:rPr lang="en-CA" dirty="0"/>
              <a:t>$$$$$$$$$$$$$</a:t>
            </a:r>
          </a:p>
        </p:txBody>
      </p:sp>
      <p:sp>
        <p:nvSpPr>
          <p:cNvPr id="3" name="Content Placeholder 2">
            <a:extLst>
              <a:ext uri="{FF2B5EF4-FFF2-40B4-BE49-F238E27FC236}">
                <a16:creationId xmlns:a16="http://schemas.microsoft.com/office/drawing/2014/main" id="{650292E2-2713-4F49-8128-6F6A35265688}"/>
              </a:ext>
            </a:extLst>
          </p:cNvPr>
          <p:cNvSpPr>
            <a:spLocks noGrp="1"/>
          </p:cNvSpPr>
          <p:nvPr>
            <p:ph sz="half" idx="2"/>
          </p:nvPr>
        </p:nvSpPr>
        <p:spPr/>
        <p:txBody>
          <a:bodyPr/>
          <a:lstStyle/>
          <a:p>
            <a:pPr marL="0" indent="0">
              <a:buNone/>
            </a:pPr>
            <a:endParaRPr lang="en-CA" dirty="0"/>
          </a:p>
          <a:p>
            <a:pPr marL="0" indent="0">
              <a:buNone/>
            </a:pPr>
            <a:r>
              <a:rPr lang="en-CA" dirty="0"/>
              <a:t>Recall </a:t>
            </a:r>
            <a:r>
              <a:rPr lang="en-CA" i="1" dirty="0" err="1"/>
              <a:t>Douez</a:t>
            </a:r>
            <a:r>
              <a:rPr lang="en-CA" i="1" dirty="0"/>
              <a:t> v. Facebook</a:t>
            </a:r>
            <a:r>
              <a:rPr lang="en-CA" dirty="0"/>
              <a:t> Class 3 – territorial jurisdiction</a:t>
            </a:r>
          </a:p>
          <a:p>
            <a:pPr marL="0" indent="0">
              <a:buNone/>
            </a:pPr>
            <a:endParaRPr lang="en-CA" dirty="0"/>
          </a:p>
          <a:p>
            <a:pPr marL="0" indent="0">
              <a:buNone/>
            </a:pPr>
            <a:r>
              <a:rPr lang="en-CA" dirty="0"/>
              <a:t>BUT underlying privacy rights case </a:t>
            </a:r>
            <a:r>
              <a:rPr lang="en-CA" dirty="0">
                <a:sym typeface="Wingdings" panose="05000000000000000000" pitchFamily="2" charset="2"/>
              </a:rPr>
              <a:t> </a:t>
            </a:r>
            <a:r>
              <a:rPr lang="en-CA" dirty="0"/>
              <a:t>Mrs. </a:t>
            </a:r>
            <a:r>
              <a:rPr lang="en-CA" dirty="0" err="1"/>
              <a:t>Douez</a:t>
            </a:r>
            <a:r>
              <a:rPr lang="en-CA" dirty="0"/>
              <a:t>’ (and potential class) photo and name used in FB advertisement</a:t>
            </a:r>
          </a:p>
          <a:p>
            <a:pPr marL="0" indent="0">
              <a:buNone/>
            </a:pPr>
            <a:endParaRPr lang="en-CA" dirty="0"/>
          </a:p>
          <a:p>
            <a:pPr marL="0" indent="0">
              <a:buNone/>
            </a:pPr>
            <a:endParaRPr lang="en-CA" dirty="0"/>
          </a:p>
          <a:p>
            <a:pPr marL="0" indent="0">
              <a:buNone/>
            </a:pPr>
            <a:endParaRPr lang="en-CA" dirty="0"/>
          </a:p>
        </p:txBody>
      </p:sp>
      <p:sp>
        <p:nvSpPr>
          <p:cNvPr id="9" name="Text Placeholder 8">
            <a:extLst>
              <a:ext uri="{FF2B5EF4-FFF2-40B4-BE49-F238E27FC236}">
                <a16:creationId xmlns:a16="http://schemas.microsoft.com/office/drawing/2014/main" id="{7DD7319C-B8B2-42AB-96F3-CB4174563EA1}"/>
              </a:ext>
            </a:extLst>
          </p:cNvPr>
          <p:cNvSpPr>
            <a:spLocks noGrp="1"/>
          </p:cNvSpPr>
          <p:nvPr>
            <p:ph type="body" sz="quarter" idx="3"/>
          </p:nvPr>
        </p:nvSpPr>
        <p:spPr/>
        <p:txBody>
          <a:bodyPr/>
          <a:lstStyle/>
          <a:p>
            <a:r>
              <a:rPr lang="en-CA" dirty="0"/>
              <a:t>Reputation / defamation</a:t>
            </a:r>
          </a:p>
        </p:txBody>
      </p:sp>
      <p:sp>
        <p:nvSpPr>
          <p:cNvPr id="4" name="Content Placeholder 3">
            <a:extLst>
              <a:ext uri="{FF2B5EF4-FFF2-40B4-BE49-F238E27FC236}">
                <a16:creationId xmlns:a16="http://schemas.microsoft.com/office/drawing/2014/main" id="{5BFE292F-BE7F-4DBE-95A2-4012D0844AB9}"/>
              </a:ext>
            </a:extLst>
          </p:cNvPr>
          <p:cNvSpPr>
            <a:spLocks noGrp="1"/>
          </p:cNvSpPr>
          <p:nvPr>
            <p:ph sz="quarter" idx="4"/>
          </p:nvPr>
        </p:nvSpPr>
        <p:spPr/>
        <p:txBody>
          <a:bodyPr/>
          <a:lstStyle/>
          <a:p>
            <a:pPr marL="0" indent="0">
              <a:buNone/>
            </a:pPr>
            <a:endParaRPr lang="en-CA" dirty="0"/>
          </a:p>
          <a:p>
            <a:pPr marL="0" indent="0">
              <a:buNone/>
            </a:pPr>
            <a:r>
              <a:rPr lang="en-CA" i="1" dirty="0"/>
              <a:t>A.B. v Bragg Communications </a:t>
            </a:r>
          </a:p>
          <a:p>
            <a:pPr marL="0" indent="0">
              <a:buNone/>
            </a:pPr>
            <a:r>
              <a:rPr lang="en-US" dirty="0"/>
              <a:t>2012 SCC 46</a:t>
            </a:r>
            <a:endParaRPr lang="en-CA" i="1" dirty="0"/>
          </a:p>
          <a:p>
            <a:pPr marL="0" indent="0">
              <a:buNone/>
            </a:pPr>
            <a:r>
              <a:rPr lang="en-CA" dirty="0">
                <a:sym typeface="Wingdings" panose="05000000000000000000" pitchFamily="2" charset="2"/>
              </a:rPr>
              <a:t> </a:t>
            </a:r>
            <a:r>
              <a:rPr lang="en-CA" dirty="0"/>
              <a:t>Fake FB profile with picture of A.B.  and similar name, along with unflattering comments, sexual references</a:t>
            </a:r>
          </a:p>
          <a:p>
            <a:pPr marL="0" indent="0">
              <a:buNone/>
            </a:pPr>
            <a:endParaRPr lang="en-CA" dirty="0"/>
          </a:p>
          <a:p>
            <a:pPr marL="0" indent="0">
              <a:buNone/>
            </a:pPr>
            <a:r>
              <a:rPr lang="en-CA" dirty="0"/>
              <a:t>(see October 31 class)</a:t>
            </a:r>
          </a:p>
        </p:txBody>
      </p:sp>
      <p:sp>
        <p:nvSpPr>
          <p:cNvPr id="5" name="Footer Placeholder 4">
            <a:extLst>
              <a:ext uri="{FF2B5EF4-FFF2-40B4-BE49-F238E27FC236}">
                <a16:creationId xmlns:a16="http://schemas.microsoft.com/office/drawing/2014/main" id="{EC89CF7B-AAD1-44B4-B121-BD3946E64433}"/>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328899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B8736-3C5A-4576-B2B6-4424DC14441E}"/>
              </a:ext>
            </a:extLst>
          </p:cNvPr>
          <p:cNvSpPr>
            <a:spLocks noGrp="1"/>
          </p:cNvSpPr>
          <p:nvPr>
            <p:ph type="title"/>
          </p:nvPr>
        </p:nvSpPr>
        <p:spPr/>
        <p:txBody>
          <a:bodyPr/>
          <a:lstStyle/>
          <a:p>
            <a:r>
              <a:rPr lang="en-CA" dirty="0"/>
              <a:t>Personality Rights – Common Law</a:t>
            </a:r>
          </a:p>
        </p:txBody>
      </p:sp>
      <p:sp>
        <p:nvSpPr>
          <p:cNvPr id="3" name="Content Placeholder 2">
            <a:extLst>
              <a:ext uri="{FF2B5EF4-FFF2-40B4-BE49-F238E27FC236}">
                <a16:creationId xmlns:a16="http://schemas.microsoft.com/office/drawing/2014/main" id="{1D6CD40C-9ED7-4724-B697-AB93E552E1E8}"/>
              </a:ext>
            </a:extLst>
          </p:cNvPr>
          <p:cNvSpPr>
            <a:spLocks noGrp="1"/>
          </p:cNvSpPr>
          <p:nvPr>
            <p:ph idx="1"/>
          </p:nvPr>
        </p:nvSpPr>
        <p:spPr/>
        <p:txBody>
          <a:bodyPr/>
          <a:lstStyle/>
          <a:p>
            <a:r>
              <a:rPr lang="en-CA" dirty="0"/>
              <a:t>Specific references in </a:t>
            </a:r>
            <a:r>
              <a:rPr lang="en-CA" i="1" dirty="0"/>
              <a:t>Privacy Acts </a:t>
            </a:r>
            <a:r>
              <a:rPr lang="en-CA" dirty="0"/>
              <a:t>of British Columbia, Manitoba, Newfoundland, and Saskatchewan</a:t>
            </a:r>
          </a:p>
          <a:p>
            <a:r>
              <a:rPr lang="en-CA" dirty="0"/>
              <a:t>Other common law provinces – tort of “appropriation of personality” or “wrongful appropriation of personality” </a:t>
            </a:r>
          </a:p>
        </p:txBody>
      </p:sp>
      <p:sp>
        <p:nvSpPr>
          <p:cNvPr id="4" name="Footer Placeholder 3">
            <a:extLst>
              <a:ext uri="{FF2B5EF4-FFF2-40B4-BE49-F238E27FC236}">
                <a16:creationId xmlns:a16="http://schemas.microsoft.com/office/drawing/2014/main" id="{ECCD0403-34ED-45B5-8EED-243203AEFC5B}"/>
              </a:ext>
            </a:extLst>
          </p:cNvPr>
          <p:cNvSpPr>
            <a:spLocks noGrp="1"/>
          </p:cNvSpPr>
          <p:nvPr>
            <p:ph type="ftr" sz="quarter" idx="11"/>
          </p:nvPr>
        </p:nvSpPr>
        <p:spPr/>
        <p:txBody>
          <a:bodyPr/>
          <a:lstStyle/>
          <a:p>
            <a:pPr>
              <a:defRPr/>
            </a:pPr>
            <a:r>
              <a:rPr lang="en-US" dirty="0"/>
              <a:t>Class 6</a:t>
            </a:r>
          </a:p>
        </p:txBody>
      </p:sp>
    </p:spTree>
    <p:extLst>
      <p:ext uri="{BB962C8B-B14F-4D97-AF65-F5344CB8AC3E}">
        <p14:creationId xmlns:p14="http://schemas.microsoft.com/office/powerpoint/2010/main" val="1373732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39ECD-D2C5-46D3-A383-59DA1C13F275}"/>
              </a:ext>
            </a:extLst>
          </p:cNvPr>
          <p:cNvSpPr>
            <a:spLocks noGrp="1"/>
          </p:cNvSpPr>
          <p:nvPr>
            <p:ph type="title"/>
          </p:nvPr>
        </p:nvSpPr>
        <p:spPr/>
        <p:txBody>
          <a:bodyPr/>
          <a:lstStyle/>
          <a:p>
            <a:r>
              <a:rPr lang="en-CA" dirty="0"/>
              <a:t>Common Law Statutes</a:t>
            </a:r>
          </a:p>
        </p:txBody>
      </p:sp>
      <p:sp>
        <p:nvSpPr>
          <p:cNvPr id="3" name="Text Placeholder 2">
            <a:extLst>
              <a:ext uri="{FF2B5EF4-FFF2-40B4-BE49-F238E27FC236}">
                <a16:creationId xmlns:a16="http://schemas.microsoft.com/office/drawing/2014/main" id="{F086F33E-29C8-44A3-A174-4F2089C46B57}"/>
              </a:ext>
            </a:extLst>
          </p:cNvPr>
          <p:cNvSpPr>
            <a:spLocks noGrp="1"/>
          </p:cNvSpPr>
          <p:nvPr>
            <p:ph type="body" idx="1"/>
          </p:nvPr>
        </p:nvSpPr>
        <p:spPr/>
        <p:txBody>
          <a:bodyPr/>
          <a:lstStyle/>
          <a:p>
            <a:r>
              <a:rPr lang="en-CA" dirty="0"/>
              <a:t>MB, NL, SK</a:t>
            </a:r>
          </a:p>
        </p:txBody>
      </p:sp>
      <p:sp>
        <p:nvSpPr>
          <p:cNvPr id="4" name="Content Placeholder 3">
            <a:extLst>
              <a:ext uri="{FF2B5EF4-FFF2-40B4-BE49-F238E27FC236}">
                <a16:creationId xmlns:a16="http://schemas.microsoft.com/office/drawing/2014/main" id="{E01797F5-8EEE-4E52-9850-F39A44AC8D3A}"/>
              </a:ext>
            </a:extLst>
          </p:cNvPr>
          <p:cNvSpPr>
            <a:spLocks noGrp="1"/>
          </p:cNvSpPr>
          <p:nvPr>
            <p:ph sz="half" idx="2"/>
          </p:nvPr>
        </p:nvSpPr>
        <p:spPr/>
        <p:txBody>
          <a:bodyPr/>
          <a:lstStyle/>
          <a:p>
            <a:pPr>
              <a:buFont typeface="Wingdings" panose="05000000000000000000" pitchFamily="2" charset="2"/>
              <a:buChar char="Ø"/>
            </a:pPr>
            <a:r>
              <a:rPr lang="en-CA" dirty="0"/>
              <a:t>Personality rights are a subset of the right to privacy</a:t>
            </a:r>
          </a:p>
          <a:p>
            <a:pPr>
              <a:buFont typeface="Wingdings" panose="05000000000000000000" pitchFamily="2" charset="2"/>
              <a:buChar char="Ø"/>
            </a:pPr>
            <a:r>
              <a:rPr lang="en-CA" dirty="0"/>
              <a:t>Name, likeness, voice</a:t>
            </a:r>
          </a:p>
          <a:p>
            <a:pPr>
              <a:buFont typeface="Wingdings" panose="05000000000000000000" pitchFamily="2" charset="2"/>
              <a:buChar char="Ø"/>
            </a:pPr>
            <a:r>
              <a:rPr lang="en-CA" dirty="0"/>
              <a:t>No proof of damages required</a:t>
            </a:r>
          </a:p>
          <a:p>
            <a:pPr>
              <a:buFont typeface="Wingdings" panose="05000000000000000000" pitchFamily="2" charset="2"/>
              <a:buChar char="Ø"/>
            </a:pPr>
            <a:endParaRPr lang="en-CA" dirty="0"/>
          </a:p>
          <a:p>
            <a:pPr>
              <a:buFont typeface="Wingdings" panose="05000000000000000000" pitchFamily="2" charset="2"/>
              <a:buChar char="Ø"/>
            </a:pPr>
            <a:endParaRPr lang="en-CA" dirty="0"/>
          </a:p>
        </p:txBody>
      </p:sp>
      <p:sp>
        <p:nvSpPr>
          <p:cNvPr id="5" name="Text Placeholder 4">
            <a:extLst>
              <a:ext uri="{FF2B5EF4-FFF2-40B4-BE49-F238E27FC236}">
                <a16:creationId xmlns:a16="http://schemas.microsoft.com/office/drawing/2014/main" id="{C812FD3B-667D-4D9B-A6A3-A4EA5708E329}"/>
              </a:ext>
            </a:extLst>
          </p:cNvPr>
          <p:cNvSpPr>
            <a:spLocks noGrp="1"/>
          </p:cNvSpPr>
          <p:nvPr>
            <p:ph type="body" sz="quarter" idx="3"/>
          </p:nvPr>
        </p:nvSpPr>
        <p:spPr/>
        <p:txBody>
          <a:bodyPr/>
          <a:lstStyle/>
          <a:p>
            <a:r>
              <a:rPr lang="en-CA" dirty="0"/>
              <a:t>British Columbia</a:t>
            </a:r>
          </a:p>
        </p:txBody>
      </p:sp>
      <p:sp>
        <p:nvSpPr>
          <p:cNvPr id="6" name="Content Placeholder 5">
            <a:extLst>
              <a:ext uri="{FF2B5EF4-FFF2-40B4-BE49-F238E27FC236}">
                <a16:creationId xmlns:a16="http://schemas.microsoft.com/office/drawing/2014/main" id="{A615913F-03F6-45B5-A060-7D6012BF5371}"/>
              </a:ext>
            </a:extLst>
          </p:cNvPr>
          <p:cNvSpPr>
            <a:spLocks noGrp="1"/>
          </p:cNvSpPr>
          <p:nvPr>
            <p:ph sz="quarter" idx="4"/>
          </p:nvPr>
        </p:nvSpPr>
        <p:spPr/>
        <p:txBody>
          <a:bodyPr/>
          <a:lstStyle/>
          <a:p>
            <a:pPr>
              <a:buFont typeface="Wingdings" panose="05000000000000000000" pitchFamily="2" charset="2"/>
              <a:buChar char="Ø"/>
            </a:pPr>
            <a:r>
              <a:rPr lang="en-CA" dirty="0"/>
              <a:t>Personality rights violations are a tort in and of themselves</a:t>
            </a:r>
          </a:p>
          <a:p>
            <a:pPr>
              <a:buFont typeface="Wingdings" panose="05000000000000000000" pitchFamily="2" charset="2"/>
              <a:buChar char="Ø"/>
            </a:pPr>
            <a:r>
              <a:rPr lang="en-CA" dirty="0"/>
              <a:t>Name and likeness only</a:t>
            </a:r>
          </a:p>
          <a:p>
            <a:pPr>
              <a:buFont typeface="Wingdings" panose="05000000000000000000" pitchFamily="2" charset="2"/>
              <a:buChar char="Ø"/>
            </a:pPr>
            <a:r>
              <a:rPr lang="en-CA" dirty="0"/>
              <a:t>No proof of damages required</a:t>
            </a:r>
          </a:p>
        </p:txBody>
      </p:sp>
      <p:sp>
        <p:nvSpPr>
          <p:cNvPr id="7" name="Footer Placeholder 6">
            <a:extLst>
              <a:ext uri="{FF2B5EF4-FFF2-40B4-BE49-F238E27FC236}">
                <a16:creationId xmlns:a16="http://schemas.microsoft.com/office/drawing/2014/main" id="{FD3DF742-F9C1-4AD8-AD93-34EC9E366043}"/>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377586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9FB3C16-7C4C-48BD-85B0-E3FB3D5DD923}"/>
              </a:ext>
            </a:extLst>
          </p:cNvPr>
          <p:cNvSpPr>
            <a:spLocks noGrp="1"/>
          </p:cNvSpPr>
          <p:nvPr>
            <p:ph type="title"/>
          </p:nvPr>
        </p:nvSpPr>
        <p:spPr/>
        <p:txBody>
          <a:bodyPr/>
          <a:lstStyle/>
          <a:p>
            <a:r>
              <a:rPr lang="en-CA" dirty="0"/>
              <a:t>e.g. Manitoba </a:t>
            </a:r>
            <a:r>
              <a:rPr lang="en-CA" i="1" dirty="0"/>
              <a:t>The Privacy Act</a:t>
            </a:r>
          </a:p>
        </p:txBody>
      </p:sp>
      <p:sp>
        <p:nvSpPr>
          <p:cNvPr id="9" name="Content Placeholder 8">
            <a:extLst>
              <a:ext uri="{FF2B5EF4-FFF2-40B4-BE49-F238E27FC236}">
                <a16:creationId xmlns:a16="http://schemas.microsoft.com/office/drawing/2014/main" id="{DABCAA60-539F-4F61-8FFA-377B26E11124}"/>
              </a:ext>
            </a:extLst>
          </p:cNvPr>
          <p:cNvSpPr>
            <a:spLocks noGrp="1"/>
          </p:cNvSpPr>
          <p:nvPr>
            <p:ph idx="1"/>
          </p:nvPr>
        </p:nvSpPr>
        <p:spPr>
          <a:xfrm>
            <a:off x="457200" y="1417638"/>
            <a:ext cx="8229600" cy="4708525"/>
          </a:xfrm>
        </p:spPr>
        <p:txBody>
          <a:bodyPr/>
          <a:lstStyle/>
          <a:p>
            <a:pPr marL="0" indent="0">
              <a:buNone/>
            </a:pPr>
            <a:r>
              <a:rPr lang="en-CA" sz="2400" dirty="0"/>
              <a:t>2. A person who substantially, unreasonably, and without claim of right, violates the privacy of another person, commits a tort against that other person.</a:t>
            </a:r>
          </a:p>
          <a:p>
            <a:pPr marL="0" indent="0">
              <a:buNone/>
            </a:pPr>
            <a:r>
              <a:rPr lang="en-CA" sz="2400" dirty="0"/>
              <a:t>3. Without limiting the generality of section 2, privacy of a person may be violated</a:t>
            </a:r>
          </a:p>
          <a:p>
            <a:pPr marL="0" indent="0">
              <a:buNone/>
            </a:pPr>
            <a:r>
              <a:rPr lang="en-CA" sz="2400" dirty="0"/>
              <a:t>(…)</a:t>
            </a:r>
          </a:p>
          <a:p>
            <a:pPr marL="0" indent="0">
              <a:buNone/>
            </a:pPr>
            <a:r>
              <a:rPr lang="en-CA" sz="2400" dirty="0"/>
              <a:t>(c) by the unauthorized use of the name or likeness or voice of that person for the purposes of advertising or promoting the sale of, or any other trading in, any property or services, or for any other purposes of gain to the user if, in the course of the use, that person is identified or identifiable and the user intended to exploit the name or likeness or voice of that person</a:t>
            </a:r>
          </a:p>
          <a:p>
            <a:pPr marL="0" indent="0">
              <a:buNone/>
            </a:pPr>
            <a:endParaRPr lang="en-CA" dirty="0"/>
          </a:p>
        </p:txBody>
      </p:sp>
      <p:sp>
        <p:nvSpPr>
          <p:cNvPr id="7" name="Footer Placeholder 6">
            <a:extLst>
              <a:ext uri="{FF2B5EF4-FFF2-40B4-BE49-F238E27FC236}">
                <a16:creationId xmlns:a16="http://schemas.microsoft.com/office/drawing/2014/main" id="{F8589A20-60F0-42F9-8704-7665707BF8BA}"/>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690848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5BCB-0B07-4BF6-8802-153CFB715121}"/>
              </a:ext>
            </a:extLst>
          </p:cNvPr>
          <p:cNvSpPr>
            <a:spLocks noGrp="1"/>
          </p:cNvSpPr>
          <p:nvPr>
            <p:ph type="title"/>
          </p:nvPr>
        </p:nvSpPr>
        <p:spPr/>
        <p:txBody>
          <a:bodyPr/>
          <a:lstStyle/>
          <a:p>
            <a:r>
              <a:rPr lang="en-CA" dirty="0"/>
              <a:t>British Columbia – The </a:t>
            </a:r>
            <a:r>
              <a:rPr lang="en-CA" i="1" dirty="0"/>
              <a:t>Privacy Act</a:t>
            </a:r>
          </a:p>
        </p:txBody>
      </p:sp>
      <p:sp>
        <p:nvSpPr>
          <p:cNvPr id="3" name="Content Placeholder 2">
            <a:extLst>
              <a:ext uri="{FF2B5EF4-FFF2-40B4-BE49-F238E27FC236}">
                <a16:creationId xmlns:a16="http://schemas.microsoft.com/office/drawing/2014/main" id="{943F65BF-C054-4EB8-820D-B3FFDF74BB4C}"/>
              </a:ext>
            </a:extLst>
          </p:cNvPr>
          <p:cNvSpPr>
            <a:spLocks noGrp="1"/>
          </p:cNvSpPr>
          <p:nvPr>
            <p:ph idx="1"/>
          </p:nvPr>
        </p:nvSpPr>
        <p:spPr/>
        <p:txBody>
          <a:bodyPr/>
          <a:lstStyle/>
          <a:p>
            <a:pPr marL="0" indent="0">
              <a:buNone/>
            </a:pPr>
            <a:r>
              <a:rPr lang="en-CA" sz="2400" dirty="0"/>
              <a:t>3. (1) In this section, “portrait” means a likeness, still or moving, and includes</a:t>
            </a:r>
          </a:p>
          <a:p>
            <a:pPr marL="0" indent="0">
              <a:buNone/>
            </a:pPr>
            <a:r>
              <a:rPr lang="en-CA" sz="2400" dirty="0"/>
              <a:t>(a) a likeness of another deliberately disguised to resemble the plaintiff, and</a:t>
            </a:r>
          </a:p>
          <a:p>
            <a:pPr marL="0" indent="0">
              <a:buNone/>
            </a:pPr>
            <a:r>
              <a:rPr lang="en-CA" sz="2400" dirty="0"/>
              <a:t>(b) a caricature.</a:t>
            </a:r>
          </a:p>
          <a:p>
            <a:pPr marL="0" indent="0">
              <a:buNone/>
            </a:pPr>
            <a:endParaRPr lang="en-CA" sz="2400" dirty="0"/>
          </a:p>
          <a:p>
            <a:pPr marL="0" indent="0">
              <a:buNone/>
            </a:pPr>
            <a:r>
              <a:rPr lang="en-CA" sz="2400" dirty="0"/>
              <a:t>(2) It is a tort, actionable without proof of damage, for a person to use the name or portrait of another for the purpose of advertising or promoting the sale of, or other trading in, property or services, unless that other, or a person entitled to consent on his or her behalf, consents to the use for that purpose.</a:t>
            </a:r>
          </a:p>
        </p:txBody>
      </p:sp>
      <p:sp>
        <p:nvSpPr>
          <p:cNvPr id="4" name="Footer Placeholder 3">
            <a:extLst>
              <a:ext uri="{FF2B5EF4-FFF2-40B4-BE49-F238E27FC236}">
                <a16:creationId xmlns:a16="http://schemas.microsoft.com/office/drawing/2014/main" id="{053B87BF-0A03-452F-B271-FE83B46C83FC}"/>
              </a:ext>
            </a:extLst>
          </p:cNvPr>
          <p:cNvSpPr>
            <a:spLocks noGrp="1"/>
          </p:cNvSpPr>
          <p:nvPr>
            <p:ph type="ftr" sz="quarter" idx="11"/>
          </p:nvPr>
        </p:nvSpPr>
        <p:spPr/>
        <p:txBody>
          <a:bodyPr/>
          <a:lstStyle/>
          <a:p>
            <a:pPr>
              <a:defRPr/>
            </a:pPr>
            <a:r>
              <a:rPr lang="en-US" dirty="0"/>
              <a:t>Class 6</a:t>
            </a:r>
          </a:p>
        </p:txBody>
      </p:sp>
    </p:spTree>
    <p:extLst>
      <p:ext uri="{BB962C8B-B14F-4D97-AF65-F5344CB8AC3E}">
        <p14:creationId xmlns:p14="http://schemas.microsoft.com/office/powerpoint/2010/main" val="2279144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F296-130C-492C-B3AE-1C6B8A8EDF01}"/>
              </a:ext>
            </a:extLst>
          </p:cNvPr>
          <p:cNvSpPr>
            <a:spLocks noGrp="1"/>
          </p:cNvSpPr>
          <p:nvPr>
            <p:ph type="title"/>
          </p:nvPr>
        </p:nvSpPr>
        <p:spPr/>
        <p:txBody>
          <a:bodyPr/>
          <a:lstStyle/>
          <a:p>
            <a:r>
              <a:rPr lang="en-CA" dirty="0"/>
              <a:t>Common law tort</a:t>
            </a:r>
          </a:p>
        </p:txBody>
      </p:sp>
      <p:sp>
        <p:nvSpPr>
          <p:cNvPr id="3" name="Content Placeholder 2">
            <a:extLst>
              <a:ext uri="{FF2B5EF4-FFF2-40B4-BE49-F238E27FC236}">
                <a16:creationId xmlns:a16="http://schemas.microsoft.com/office/drawing/2014/main" id="{90732599-F096-45A5-81FC-5E54653A4A23}"/>
              </a:ext>
            </a:extLst>
          </p:cNvPr>
          <p:cNvSpPr>
            <a:spLocks noGrp="1"/>
          </p:cNvSpPr>
          <p:nvPr>
            <p:ph idx="1"/>
          </p:nvPr>
        </p:nvSpPr>
        <p:spPr/>
        <p:txBody>
          <a:bodyPr/>
          <a:lstStyle/>
          <a:p>
            <a:pPr marL="0" indent="0">
              <a:buNone/>
            </a:pPr>
            <a:r>
              <a:rPr lang="en-CA" i="1" dirty="0"/>
              <a:t>Krouse v. Chrysler Canada Ltd. et al</a:t>
            </a:r>
            <a:r>
              <a:rPr lang="en-CA" dirty="0"/>
              <a:t>. </a:t>
            </a:r>
          </a:p>
          <a:p>
            <a:pPr marL="0" indent="0">
              <a:buNone/>
            </a:pPr>
            <a:r>
              <a:rPr lang="en-CA" sz="2800" dirty="0"/>
              <a:t>(1974), 1 O.R. (2d) 225 (Ont. CA)</a:t>
            </a:r>
          </a:p>
          <a:p>
            <a:pPr marL="0" indent="0">
              <a:buNone/>
            </a:pPr>
            <a:r>
              <a:rPr lang="en-CA" sz="2800" u="sng" dirty="0"/>
              <a:t>F</a:t>
            </a:r>
            <a:r>
              <a:rPr lang="en-CA" sz="2800" dirty="0"/>
              <a:t> – pictures of a football game, players with numbers on jerseys used in car ad</a:t>
            </a:r>
          </a:p>
          <a:p>
            <a:pPr marL="0" indent="0">
              <a:buNone/>
            </a:pPr>
            <a:endParaRPr lang="en-CA" sz="2800" dirty="0"/>
          </a:p>
          <a:p>
            <a:pPr marL="0" indent="0">
              <a:buNone/>
            </a:pPr>
            <a:r>
              <a:rPr lang="en-CA" sz="2400" dirty="0"/>
              <a:t>“…there may well be circumstances in which the Courts would be justified in holding a defendant liable in damages for appropriation of a plaintiff's personality, amounting to an invasion of his right to exploit his personality by the use of his image, voice or otherwise with damage to the plaintiff, but… “</a:t>
            </a:r>
          </a:p>
        </p:txBody>
      </p:sp>
      <p:sp>
        <p:nvSpPr>
          <p:cNvPr id="4" name="Footer Placeholder 3">
            <a:extLst>
              <a:ext uri="{FF2B5EF4-FFF2-40B4-BE49-F238E27FC236}">
                <a16:creationId xmlns:a16="http://schemas.microsoft.com/office/drawing/2014/main" id="{61BCAC1A-AA58-4F30-82BF-5E7621C1920D}"/>
              </a:ext>
            </a:extLst>
          </p:cNvPr>
          <p:cNvSpPr>
            <a:spLocks noGrp="1"/>
          </p:cNvSpPr>
          <p:nvPr>
            <p:ph type="ftr" sz="quarter" idx="11"/>
          </p:nvPr>
        </p:nvSpPr>
        <p:spPr/>
        <p:txBody>
          <a:bodyPr/>
          <a:lstStyle/>
          <a:p>
            <a:pPr>
              <a:defRPr/>
            </a:pPr>
            <a:r>
              <a:rPr lang="en-US" dirty="0"/>
              <a:t>Class 6</a:t>
            </a:r>
          </a:p>
        </p:txBody>
      </p:sp>
    </p:spTree>
    <p:extLst>
      <p:ext uri="{BB962C8B-B14F-4D97-AF65-F5344CB8AC3E}">
        <p14:creationId xmlns:p14="http://schemas.microsoft.com/office/powerpoint/2010/main" val="1118922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F15E3-F955-4070-966F-B52B079562B5}"/>
              </a:ext>
            </a:extLst>
          </p:cNvPr>
          <p:cNvSpPr>
            <a:spLocks noGrp="1"/>
          </p:cNvSpPr>
          <p:nvPr>
            <p:ph type="title"/>
          </p:nvPr>
        </p:nvSpPr>
        <p:spPr/>
        <p:txBody>
          <a:bodyPr/>
          <a:lstStyle/>
          <a:p>
            <a:r>
              <a:rPr lang="en-CA" dirty="0"/>
              <a:t>Various defenses at common law</a:t>
            </a:r>
          </a:p>
        </p:txBody>
      </p:sp>
      <p:sp>
        <p:nvSpPr>
          <p:cNvPr id="3" name="Content Placeholder 2">
            <a:extLst>
              <a:ext uri="{FF2B5EF4-FFF2-40B4-BE49-F238E27FC236}">
                <a16:creationId xmlns:a16="http://schemas.microsoft.com/office/drawing/2014/main" id="{C2CA0A8F-86FD-453F-89C8-56A8F83DD488}"/>
              </a:ext>
            </a:extLst>
          </p:cNvPr>
          <p:cNvSpPr>
            <a:spLocks noGrp="1"/>
          </p:cNvSpPr>
          <p:nvPr>
            <p:ph idx="1"/>
          </p:nvPr>
        </p:nvSpPr>
        <p:spPr>
          <a:xfrm>
            <a:off x="457200" y="1417638"/>
            <a:ext cx="8229600" cy="4708525"/>
          </a:xfrm>
        </p:spPr>
        <p:txBody>
          <a:bodyPr/>
          <a:lstStyle/>
          <a:p>
            <a:r>
              <a:rPr lang="en-CA" dirty="0"/>
              <a:t>Consent</a:t>
            </a:r>
          </a:p>
          <a:p>
            <a:r>
              <a:rPr lang="en-CA" dirty="0"/>
              <a:t>Public interest</a:t>
            </a:r>
          </a:p>
          <a:p>
            <a:r>
              <a:rPr lang="en-CA" dirty="0"/>
              <a:t>Fair comment</a:t>
            </a:r>
          </a:p>
          <a:p>
            <a:r>
              <a:rPr lang="en-CA" dirty="0"/>
              <a:t>Not recognizable </a:t>
            </a:r>
          </a:p>
          <a:p>
            <a:r>
              <a:rPr lang="en-CA" dirty="0"/>
              <a:t>Group picture unless identified </a:t>
            </a:r>
          </a:p>
          <a:p>
            <a:r>
              <a:rPr lang="en-CA" dirty="0"/>
              <a:t>Non-intentional </a:t>
            </a:r>
          </a:p>
          <a:p>
            <a:r>
              <a:rPr lang="en-CA" dirty="0"/>
              <a:t>Incidental to another legal act</a:t>
            </a:r>
          </a:p>
          <a:p>
            <a:r>
              <a:rPr lang="en-CA" dirty="0"/>
              <a:t>Law enforcement images</a:t>
            </a:r>
          </a:p>
          <a:p>
            <a:endParaRPr lang="en-CA" dirty="0"/>
          </a:p>
          <a:p>
            <a:endParaRPr lang="en-CA" dirty="0"/>
          </a:p>
        </p:txBody>
      </p:sp>
      <p:sp>
        <p:nvSpPr>
          <p:cNvPr id="4" name="Footer Placeholder 3">
            <a:extLst>
              <a:ext uri="{FF2B5EF4-FFF2-40B4-BE49-F238E27FC236}">
                <a16:creationId xmlns:a16="http://schemas.microsoft.com/office/drawing/2014/main" id="{573ED06F-F1E2-41B3-88C4-62D8C0488426}"/>
              </a:ext>
            </a:extLst>
          </p:cNvPr>
          <p:cNvSpPr>
            <a:spLocks noGrp="1"/>
          </p:cNvSpPr>
          <p:nvPr>
            <p:ph type="ftr" sz="quarter" idx="11"/>
          </p:nvPr>
        </p:nvSpPr>
        <p:spPr/>
        <p:txBody>
          <a:bodyPr/>
          <a:lstStyle/>
          <a:p>
            <a:pPr>
              <a:defRPr/>
            </a:pPr>
            <a:r>
              <a:rPr lang="en-US" dirty="0"/>
              <a:t>Class 6</a:t>
            </a:r>
          </a:p>
        </p:txBody>
      </p:sp>
    </p:spTree>
    <p:extLst>
      <p:ext uri="{BB962C8B-B14F-4D97-AF65-F5344CB8AC3E}">
        <p14:creationId xmlns:p14="http://schemas.microsoft.com/office/powerpoint/2010/main" val="1520885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D18CE-5A29-4BF8-B218-0B71D5E59BF2}"/>
              </a:ext>
            </a:extLst>
          </p:cNvPr>
          <p:cNvSpPr>
            <a:spLocks noGrp="1"/>
          </p:cNvSpPr>
          <p:nvPr>
            <p:ph type="title"/>
          </p:nvPr>
        </p:nvSpPr>
        <p:spPr>
          <a:xfrm>
            <a:off x="457200" y="0"/>
            <a:ext cx="8229600" cy="1187451"/>
          </a:xfrm>
        </p:spPr>
        <p:txBody>
          <a:bodyPr/>
          <a:lstStyle/>
          <a:p>
            <a:r>
              <a:rPr lang="en-CA" dirty="0"/>
              <a:t>Personality Rights in Quebec</a:t>
            </a:r>
          </a:p>
        </p:txBody>
      </p:sp>
      <p:sp>
        <p:nvSpPr>
          <p:cNvPr id="3" name="Content Placeholder 2">
            <a:extLst>
              <a:ext uri="{FF2B5EF4-FFF2-40B4-BE49-F238E27FC236}">
                <a16:creationId xmlns:a16="http://schemas.microsoft.com/office/drawing/2014/main" id="{D3374CF5-22B5-42EC-BB48-DAF234FBE686}"/>
              </a:ext>
            </a:extLst>
          </p:cNvPr>
          <p:cNvSpPr>
            <a:spLocks noGrp="1"/>
          </p:cNvSpPr>
          <p:nvPr>
            <p:ph idx="1"/>
          </p:nvPr>
        </p:nvSpPr>
        <p:spPr>
          <a:xfrm>
            <a:off x="457200" y="1187452"/>
            <a:ext cx="8507288" cy="4938712"/>
          </a:xfrm>
        </p:spPr>
        <p:txBody>
          <a:bodyPr/>
          <a:lstStyle/>
          <a:p>
            <a:pPr marL="0" indent="0">
              <a:buNone/>
            </a:pPr>
            <a:r>
              <a:rPr lang="en-CA" sz="2400" b="1" i="1" u="sng" dirty="0"/>
              <a:t>Quebec Charter</a:t>
            </a:r>
          </a:p>
          <a:p>
            <a:pPr marL="0" indent="0">
              <a:buNone/>
            </a:pPr>
            <a:r>
              <a:rPr lang="en-CA" sz="2400" dirty="0"/>
              <a:t>4. dignity, honour and reputation; and 5.respect for private life</a:t>
            </a:r>
          </a:p>
          <a:p>
            <a:pPr marL="0" indent="0">
              <a:buNone/>
            </a:pPr>
            <a:endParaRPr lang="en-CA" sz="2400" b="1" i="1" u="sng" dirty="0"/>
          </a:p>
          <a:p>
            <a:pPr marL="0" indent="0">
              <a:buNone/>
            </a:pPr>
            <a:r>
              <a:rPr lang="en-CA" sz="2400" b="1" i="1" u="sng" dirty="0"/>
              <a:t>C.C.Q.</a:t>
            </a:r>
          </a:p>
          <a:p>
            <a:pPr marL="0" indent="0">
              <a:buNone/>
            </a:pPr>
            <a:r>
              <a:rPr lang="en-CA" sz="2400" dirty="0"/>
              <a:t>35. Every person has a right to the respect of his reputation and privacy.</a:t>
            </a:r>
          </a:p>
          <a:p>
            <a:pPr marL="0" indent="0">
              <a:buNone/>
            </a:pPr>
            <a:r>
              <a:rPr lang="en-CA" sz="2400" dirty="0"/>
              <a:t>36. The following acts, in particular, may be considered as invasions of the privacy of a person </a:t>
            </a:r>
            <a:r>
              <a:rPr lang="en-CA" sz="2400" dirty="0">
                <a:sym typeface="Wingdings" panose="05000000000000000000" pitchFamily="2" charset="2"/>
              </a:rPr>
              <a:t>(...)</a:t>
            </a:r>
            <a:endParaRPr lang="en-CA" sz="2400" dirty="0"/>
          </a:p>
          <a:p>
            <a:pPr marL="0" indent="0">
              <a:buNone/>
            </a:pPr>
            <a:r>
              <a:rPr lang="en-CA" sz="2400" dirty="0"/>
              <a:t>(3)  appropriating or using his image or voice while he is in private premises; (…)</a:t>
            </a:r>
          </a:p>
          <a:p>
            <a:pPr marL="0" indent="0">
              <a:buNone/>
            </a:pPr>
            <a:r>
              <a:rPr lang="en-CA" sz="2400" dirty="0"/>
              <a:t>(5)  using his name, image, likeness or voice for a purpose other than the legitimate information of the public;</a:t>
            </a:r>
          </a:p>
          <a:p>
            <a:pPr marL="0" indent="0">
              <a:buNone/>
            </a:pPr>
            <a:endParaRPr lang="en-CA" dirty="0"/>
          </a:p>
        </p:txBody>
      </p:sp>
      <p:sp>
        <p:nvSpPr>
          <p:cNvPr id="4" name="Footer Placeholder 3">
            <a:extLst>
              <a:ext uri="{FF2B5EF4-FFF2-40B4-BE49-F238E27FC236}">
                <a16:creationId xmlns:a16="http://schemas.microsoft.com/office/drawing/2014/main" id="{0C90A07B-EFBC-4F20-9563-E4F860F62134}"/>
              </a:ext>
            </a:extLst>
          </p:cNvPr>
          <p:cNvSpPr>
            <a:spLocks noGrp="1"/>
          </p:cNvSpPr>
          <p:nvPr>
            <p:ph type="ftr" sz="quarter" idx="11"/>
          </p:nvPr>
        </p:nvSpPr>
        <p:spPr/>
        <p:txBody>
          <a:bodyPr/>
          <a:lstStyle/>
          <a:p>
            <a:pPr>
              <a:defRPr/>
            </a:pPr>
            <a:r>
              <a:rPr lang="en-US" dirty="0"/>
              <a:t>Class 6</a:t>
            </a:r>
          </a:p>
        </p:txBody>
      </p:sp>
    </p:spTree>
    <p:extLst>
      <p:ext uri="{BB962C8B-B14F-4D97-AF65-F5344CB8AC3E}">
        <p14:creationId xmlns:p14="http://schemas.microsoft.com/office/powerpoint/2010/main" val="7542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ACA7B-024E-42B1-8649-5BF2B088D829}"/>
              </a:ext>
            </a:extLst>
          </p:cNvPr>
          <p:cNvSpPr>
            <a:spLocks noGrp="1"/>
          </p:cNvSpPr>
          <p:nvPr>
            <p:ph type="title"/>
          </p:nvPr>
        </p:nvSpPr>
        <p:spPr/>
        <p:txBody>
          <a:bodyPr/>
          <a:lstStyle/>
          <a:p>
            <a:r>
              <a:rPr lang="en-CA" dirty="0"/>
              <a:t>Personality Rights in Quebec</a:t>
            </a:r>
          </a:p>
        </p:txBody>
      </p:sp>
      <p:sp>
        <p:nvSpPr>
          <p:cNvPr id="3" name="Content Placeholder 2">
            <a:extLst>
              <a:ext uri="{FF2B5EF4-FFF2-40B4-BE49-F238E27FC236}">
                <a16:creationId xmlns:a16="http://schemas.microsoft.com/office/drawing/2014/main" id="{D7AC0BF7-217F-46E6-9BDA-D2D95FECB737}"/>
              </a:ext>
            </a:extLst>
          </p:cNvPr>
          <p:cNvSpPr>
            <a:spLocks noGrp="1"/>
          </p:cNvSpPr>
          <p:nvPr>
            <p:ph idx="1"/>
          </p:nvPr>
        </p:nvSpPr>
        <p:spPr/>
        <p:txBody>
          <a:bodyPr/>
          <a:lstStyle/>
          <a:p>
            <a:pPr marL="0" indent="0">
              <a:buNone/>
            </a:pPr>
            <a:r>
              <a:rPr lang="en-CA" i="1" dirty="0" err="1"/>
              <a:t>Aubry</a:t>
            </a:r>
            <a:r>
              <a:rPr lang="en-CA" i="1" dirty="0"/>
              <a:t> c. </a:t>
            </a:r>
            <a:r>
              <a:rPr lang="fr-CA" i="1" dirty="0"/>
              <a:t>Éditions</a:t>
            </a:r>
            <a:r>
              <a:rPr lang="en-CA" i="1" dirty="0"/>
              <a:t> Vice-Versa </a:t>
            </a:r>
            <a:r>
              <a:rPr lang="en-CA" i="1" dirty="0" err="1"/>
              <a:t>inc.</a:t>
            </a:r>
            <a:r>
              <a:rPr lang="en-CA" i="1" dirty="0"/>
              <a:t> </a:t>
            </a:r>
            <a:r>
              <a:rPr lang="en-CA" sz="2400" dirty="0"/>
              <a:t>[1998] 1 SCR 591</a:t>
            </a:r>
          </a:p>
          <a:p>
            <a:pPr marL="0" indent="0">
              <a:buNone/>
            </a:pPr>
            <a:r>
              <a:rPr lang="en-CA" u="sng" dirty="0"/>
              <a:t>F</a:t>
            </a:r>
            <a:r>
              <a:rPr lang="en-CA" dirty="0"/>
              <a:t> – </a:t>
            </a:r>
            <a:r>
              <a:rPr lang="en-CA" dirty="0" err="1"/>
              <a:t>Aubry</a:t>
            </a:r>
            <a:r>
              <a:rPr lang="en-CA" dirty="0"/>
              <a:t> (17 years old) had her photo taken in a public place, sitting on some steps, and published in an arts magazine without her consent </a:t>
            </a:r>
          </a:p>
          <a:p>
            <a:pPr marL="0" indent="0">
              <a:buNone/>
            </a:pPr>
            <a:r>
              <a:rPr lang="en-CA" u="sng" dirty="0"/>
              <a:t>Issue</a:t>
            </a:r>
            <a:r>
              <a:rPr lang="en-CA" dirty="0"/>
              <a:t> – Does publication of photograph without permission lead to liability?</a:t>
            </a:r>
          </a:p>
          <a:p>
            <a:pPr marL="0" indent="0">
              <a:buNone/>
            </a:pPr>
            <a:r>
              <a:rPr lang="en-CA" u="sng" dirty="0"/>
              <a:t>Held</a:t>
            </a:r>
            <a:r>
              <a:rPr lang="en-CA" dirty="0"/>
              <a:t>: Yes!</a:t>
            </a:r>
          </a:p>
        </p:txBody>
      </p:sp>
      <p:sp>
        <p:nvSpPr>
          <p:cNvPr id="4" name="Footer Placeholder 3">
            <a:extLst>
              <a:ext uri="{FF2B5EF4-FFF2-40B4-BE49-F238E27FC236}">
                <a16:creationId xmlns:a16="http://schemas.microsoft.com/office/drawing/2014/main" id="{4B3099E4-EA92-4A2A-9B01-4019CA0B1099}"/>
              </a:ext>
            </a:extLst>
          </p:cNvPr>
          <p:cNvSpPr>
            <a:spLocks noGrp="1"/>
          </p:cNvSpPr>
          <p:nvPr>
            <p:ph type="ftr" sz="quarter" idx="11"/>
          </p:nvPr>
        </p:nvSpPr>
        <p:spPr/>
        <p:txBody>
          <a:bodyPr/>
          <a:lstStyle/>
          <a:p>
            <a:pPr>
              <a:defRPr/>
            </a:pPr>
            <a:r>
              <a:rPr lang="en-US" dirty="0"/>
              <a:t>Class 6</a:t>
            </a:r>
          </a:p>
        </p:txBody>
      </p:sp>
    </p:spTree>
    <p:extLst>
      <p:ext uri="{BB962C8B-B14F-4D97-AF65-F5344CB8AC3E}">
        <p14:creationId xmlns:p14="http://schemas.microsoft.com/office/powerpoint/2010/main" val="1212634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F4E2E-1CE6-45E6-A0DF-1FF86BD60479}"/>
              </a:ext>
            </a:extLst>
          </p:cNvPr>
          <p:cNvSpPr>
            <a:spLocks noGrp="1"/>
          </p:cNvSpPr>
          <p:nvPr>
            <p:ph type="title"/>
          </p:nvPr>
        </p:nvSpPr>
        <p:spPr/>
        <p:txBody>
          <a:bodyPr/>
          <a:lstStyle/>
          <a:p>
            <a:r>
              <a:rPr lang="en-CA" dirty="0"/>
              <a:t>Admin Crap / Announcements</a:t>
            </a:r>
          </a:p>
        </p:txBody>
      </p:sp>
      <p:sp>
        <p:nvSpPr>
          <p:cNvPr id="3" name="Content Placeholder 2">
            <a:extLst>
              <a:ext uri="{FF2B5EF4-FFF2-40B4-BE49-F238E27FC236}">
                <a16:creationId xmlns:a16="http://schemas.microsoft.com/office/drawing/2014/main" id="{6F29BFB3-EB5C-4A5C-B3A5-28DD93FF696C}"/>
              </a:ext>
            </a:extLst>
          </p:cNvPr>
          <p:cNvSpPr>
            <a:spLocks noGrp="1"/>
          </p:cNvSpPr>
          <p:nvPr>
            <p:ph idx="1"/>
          </p:nvPr>
        </p:nvSpPr>
        <p:spPr>
          <a:xfrm>
            <a:off x="457200" y="1417638"/>
            <a:ext cx="8229600" cy="4708525"/>
          </a:xfrm>
        </p:spPr>
        <p:txBody>
          <a:bodyPr/>
          <a:lstStyle/>
          <a:p>
            <a:pPr eaLnBrk="1" hangingPunct="1">
              <a:defRPr/>
            </a:pPr>
            <a:r>
              <a:rPr lang="en-CA" sz="2800" dirty="0">
                <a:hlinkClick r:id="rId3"/>
              </a:rPr>
              <a:t>http://allenmendelsohn.com/mcgill/</a:t>
            </a:r>
            <a:endParaRPr lang="en-CA" sz="2800" dirty="0"/>
          </a:p>
          <a:p>
            <a:pPr eaLnBrk="1" hangingPunct="1">
              <a:defRPr/>
            </a:pPr>
            <a:r>
              <a:rPr lang="en-CA" sz="2800" dirty="0"/>
              <a:t>Office hours today CANCELLED</a:t>
            </a:r>
          </a:p>
          <a:p>
            <a:pPr eaLnBrk="1" hangingPunct="1">
              <a:defRPr/>
            </a:pPr>
            <a:r>
              <a:rPr lang="en-CA" sz="2800" dirty="0"/>
              <a:t>Office hours next week – TBD, will email</a:t>
            </a:r>
          </a:p>
          <a:p>
            <a:pPr eaLnBrk="1" hangingPunct="1">
              <a:defRPr/>
            </a:pPr>
            <a:r>
              <a:rPr lang="en-CA" sz="2800" dirty="0"/>
              <a:t>Essay topics </a:t>
            </a:r>
            <a:r>
              <a:rPr lang="en-CA" sz="2800" dirty="0">
                <a:sym typeface="Wingdings" panose="05000000000000000000" pitchFamily="2" charset="2"/>
              </a:rPr>
              <a:t> </a:t>
            </a:r>
            <a:r>
              <a:rPr lang="en-CA" sz="2800" b="1" dirty="0">
                <a:sym typeface="Wingdings" panose="05000000000000000000" pitchFamily="2" charset="2"/>
              </a:rPr>
              <a:t>week of </a:t>
            </a:r>
            <a:r>
              <a:rPr lang="en-CA" sz="2800" dirty="0">
                <a:sym typeface="Wingdings" panose="05000000000000000000" pitchFamily="2" charset="2"/>
              </a:rPr>
              <a:t>October 24 (see next slide)</a:t>
            </a:r>
            <a:endParaRPr lang="en-CA" sz="2800" dirty="0"/>
          </a:p>
          <a:p>
            <a:pPr eaLnBrk="1" hangingPunct="1">
              <a:defRPr/>
            </a:pPr>
            <a:r>
              <a:rPr lang="en-CA" sz="2800" dirty="0"/>
              <a:t>October 16 18h00 McConnell Engineering: </a:t>
            </a:r>
            <a:r>
              <a:rPr lang="en-CA" sz="2800" b="1" dirty="0"/>
              <a:t>Roger </a:t>
            </a:r>
            <a:r>
              <a:rPr lang="en-CA" sz="2800" b="1" dirty="0" err="1"/>
              <a:t>Dingledine</a:t>
            </a:r>
            <a:r>
              <a:rPr lang="en-CA" sz="2800" dirty="0"/>
              <a:t> - President and co-founder of The Tor Project – “Tor: Internet privacy in the age of big surveillance”</a:t>
            </a:r>
          </a:p>
          <a:p>
            <a:endParaRPr lang="en-CA" dirty="0"/>
          </a:p>
        </p:txBody>
      </p:sp>
      <p:sp>
        <p:nvSpPr>
          <p:cNvPr id="4" name="Footer Placeholder 3">
            <a:extLst>
              <a:ext uri="{FF2B5EF4-FFF2-40B4-BE49-F238E27FC236}">
                <a16:creationId xmlns:a16="http://schemas.microsoft.com/office/drawing/2014/main" id="{7B7BF4D1-98BE-4009-8817-5537F10CBC0F}"/>
              </a:ext>
            </a:extLst>
          </p:cNvPr>
          <p:cNvSpPr>
            <a:spLocks noGrp="1"/>
          </p:cNvSpPr>
          <p:nvPr>
            <p:ph type="ftr" sz="quarter" idx="11"/>
          </p:nvPr>
        </p:nvSpPr>
        <p:spPr/>
        <p:txBody>
          <a:bodyPr/>
          <a:lstStyle/>
          <a:p>
            <a:pPr>
              <a:defRPr/>
            </a:pPr>
            <a:r>
              <a:rPr lang="en-US" dirty="0"/>
              <a:t>Class 6</a:t>
            </a:r>
          </a:p>
        </p:txBody>
      </p:sp>
    </p:spTree>
    <p:extLst>
      <p:ext uri="{BB962C8B-B14F-4D97-AF65-F5344CB8AC3E}">
        <p14:creationId xmlns:p14="http://schemas.microsoft.com/office/powerpoint/2010/main" val="2831473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61E96-52AD-4F6B-8322-7B7BA95858B2}"/>
              </a:ext>
            </a:extLst>
          </p:cNvPr>
          <p:cNvSpPr>
            <a:spLocks noGrp="1"/>
          </p:cNvSpPr>
          <p:nvPr>
            <p:ph type="title"/>
          </p:nvPr>
        </p:nvSpPr>
        <p:spPr>
          <a:xfrm>
            <a:off x="0" y="274638"/>
            <a:ext cx="9144000" cy="1143000"/>
          </a:xfrm>
        </p:spPr>
        <p:txBody>
          <a:bodyPr/>
          <a:lstStyle/>
          <a:p>
            <a:r>
              <a:rPr lang="en-CA" i="1" dirty="0" err="1"/>
              <a:t>Aubry</a:t>
            </a:r>
            <a:r>
              <a:rPr lang="en-CA" i="1" dirty="0"/>
              <a:t> c. </a:t>
            </a:r>
            <a:r>
              <a:rPr lang="fr-CA" i="1" dirty="0"/>
              <a:t>Éditions</a:t>
            </a:r>
            <a:r>
              <a:rPr lang="en-CA" i="1" dirty="0"/>
              <a:t> Vice-Versa </a:t>
            </a:r>
            <a:r>
              <a:rPr lang="en-CA" i="1" dirty="0" err="1"/>
              <a:t>inc</a:t>
            </a:r>
            <a:r>
              <a:rPr lang="en-CA" i="1" dirty="0"/>
              <a:t> </a:t>
            </a:r>
            <a:r>
              <a:rPr lang="en-CA" dirty="0"/>
              <a:t>(cont.)</a:t>
            </a:r>
          </a:p>
        </p:txBody>
      </p:sp>
      <p:sp>
        <p:nvSpPr>
          <p:cNvPr id="3" name="Content Placeholder 2">
            <a:extLst>
              <a:ext uri="{FF2B5EF4-FFF2-40B4-BE49-F238E27FC236}">
                <a16:creationId xmlns:a16="http://schemas.microsoft.com/office/drawing/2014/main" id="{C87B740F-8B83-4A80-84C7-0ACFB5E8F2C2}"/>
              </a:ext>
            </a:extLst>
          </p:cNvPr>
          <p:cNvSpPr>
            <a:spLocks noGrp="1"/>
          </p:cNvSpPr>
          <p:nvPr>
            <p:ph idx="1"/>
          </p:nvPr>
        </p:nvSpPr>
        <p:spPr/>
        <p:txBody>
          <a:bodyPr/>
          <a:lstStyle/>
          <a:p>
            <a:pPr marL="0" indent="0">
              <a:buNone/>
            </a:pPr>
            <a:r>
              <a:rPr lang="en-CA" sz="2400" dirty="0"/>
              <a:t>“Since the right to one’s image is included in the right to respect for one’s private life, it is axiomatic that every person possesses a protected right to his or her image.  This right arises when the subject is recognizable.  There is, thus, an infringement of the person’s right to his or her image, and therefore fault, as soon as the image is published without consent and enables the person to be identified.”</a:t>
            </a:r>
          </a:p>
          <a:p>
            <a:pPr marL="0" indent="0">
              <a:buNone/>
            </a:pPr>
            <a:r>
              <a:rPr lang="en-CA" sz="2400" dirty="0"/>
              <a:t>“Since every person is entitled to protection of his or her privacy, and since the person’s image is protected accordingly, it is possible for the rights inherent in the protection of privacy to be infringed even though the published image is in no way reprehensible and has in no way injured the person’s reputation.”</a:t>
            </a:r>
          </a:p>
        </p:txBody>
      </p:sp>
      <p:sp>
        <p:nvSpPr>
          <p:cNvPr id="4" name="Footer Placeholder 3">
            <a:extLst>
              <a:ext uri="{FF2B5EF4-FFF2-40B4-BE49-F238E27FC236}">
                <a16:creationId xmlns:a16="http://schemas.microsoft.com/office/drawing/2014/main" id="{D149A768-8EB9-4F21-A526-C7B18DC74235}"/>
              </a:ext>
            </a:extLst>
          </p:cNvPr>
          <p:cNvSpPr>
            <a:spLocks noGrp="1"/>
          </p:cNvSpPr>
          <p:nvPr>
            <p:ph type="ftr" sz="quarter" idx="11"/>
          </p:nvPr>
        </p:nvSpPr>
        <p:spPr/>
        <p:txBody>
          <a:bodyPr/>
          <a:lstStyle/>
          <a:p>
            <a:pPr>
              <a:defRPr/>
            </a:pPr>
            <a:r>
              <a:rPr lang="en-US" dirty="0"/>
              <a:t>Class 6</a:t>
            </a:r>
          </a:p>
        </p:txBody>
      </p:sp>
    </p:spTree>
    <p:extLst>
      <p:ext uri="{BB962C8B-B14F-4D97-AF65-F5344CB8AC3E}">
        <p14:creationId xmlns:p14="http://schemas.microsoft.com/office/powerpoint/2010/main" val="1055834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61E96-52AD-4F6B-8322-7B7BA95858B2}"/>
              </a:ext>
            </a:extLst>
          </p:cNvPr>
          <p:cNvSpPr>
            <a:spLocks noGrp="1"/>
          </p:cNvSpPr>
          <p:nvPr>
            <p:ph type="title"/>
          </p:nvPr>
        </p:nvSpPr>
        <p:spPr>
          <a:xfrm>
            <a:off x="0" y="274638"/>
            <a:ext cx="9144000" cy="1143000"/>
          </a:xfrm>
        </p:spPr>
        <p:txBody>
          <a:bodyPr/>
          <a:lstStyle/>
          <a:p>
            <a:r>
              <a:rPr lang="en-CA" i="1" dirty="0" err="1"/>
              <a:t>Aubry</a:t>
            </a:r>
            <a:r>
              <a:rPr lang="en-CA" i="1" dirty="0"/>
              <a:t> c. </a:t>
            </a:r>
            <a:r>
              <a:rPr lang="fr-CA" i="1" dirty="0"/>
              <a:t>Éditions</a:t>
            </a:r>
            <a:r>
              <a:rPr lang="en-CA" i="1" dirty="0"/>
              <a:t> Vice-Versa </a:t>
            </a:r>
            <a:r>
              <a:rPr lang="en-CA" i="1" dirty="0" err="1"/>
              <a:t>inc</a:t>
            </a:r>
            <a:r>
              <a:rPr lang="en-CA" i="1" dirty="0"/>
              <a:t> </a:t>
            </a:r>
            <a:r>
              <a:rPr lang="en-CA" dirty="0"/>
              <a:t>(cont.)</a:t>
            </a:r>
          </a:p>
        </p:txBody>
      </p:sp>
      <p:sp>
        <p:nvSpPr>
          <p:cNvPr id="3" name="Content Placeholder 2">
            <a:extLst>
              <a:ext uri="{FF2B5EF4-FFF2-40B4-BE49-F238E27FC236}">
                <a16:creationId xmlns:a16="http://schemas.microsoft.com/office/drawing/2014/main" id="{C87B740F-8B83-4A80-84C7-0ACFB5E8F2C2}"/>
              </a:ext>
            </a:extLst>
          </p:cNvPr>
          <p:cNvSpPr>
            <a:spLocks noGrp="1"/>
          </p:cNvSpPr>
          <p:nvPr>
            <p:ph idx="1"/>
          </p:nvPr>
        </p:nvSpPr>
        <p:spPr>
          <a:xfrm>
            <a:off x="457200" y="1417638"/>
            <a:ext cx="8229600" cy="4708525"/>
          </a:xfrm>
        </p:spPr>
        <p:txBody>
          <a:bodyPr/>
          <a:lstStyle/>
          <a:p>
            <a:pPr marL="0" indent="0">
              <a:buNone/>
            </a:pPr>
            <a:r>
              <a:rPr lang="en-CA" sz="2400" dirty="0"/>
              <a:t>“The public’s right to information, supported by freedom of expression, places limits on the right to respect for one’s private life in certain circumstances.  This is because the expectation of privacy is reduced in certain cases.”</a:t>
            </a:r>
          </a:p>
          <a:p>
            <a:pPr marL="0" indent="0">
              <a:buNone/>
            </a:pPr>
            <a:endParaRPr lang="en-CA" sz="2400" dirty="0"/>
          </a:p>
          <a:p>
            <a:pPr>
              <a:buFont typeface="Wingdings" panose="05000000000000000000" pitchFamily="2" charset="2"/>
              <a:buChar char="à"/>
            </a:pPr>
            <a:r>
              <a:rPr lang="en-CA" sz="2400" dirty="0">
                <a:sym typeface="Wingdings" panose="05000000000000000000" pitchFamily="2" charset="2"/>
              </a:rPr>
              <a:t>Depends on context, e.g. public interest. So here…</a:t>
            </a:r>
          </a:p>
          <a:p>
            <a:pPr marL="0" indent="0">
              <a:buNone/>
            </a:pPr>
            <a:endParaRPr lang="en-CA" sz="2400" dirty="0">
              <a:sym typeface="Wingdings" panose="05000000000000000000" pitchFamily="2" charset="2"/>
            </a:endParaRPr>
          </a:p>
          <a:p>
            <a:pPr marL="0" indent="0">
              <a:buNone/>
            </a:pPr>
            <a:r>
              <a:rPr lang="en-CA" sz="2400" dirty="0">
                <a:sym typeface="Wingdings" panose="05000000000000000000" pitchFamily="2" charset="2"/>
              </a:rPr>
              <a:t>“In our view, the artistic expression of the photograph, which was alleged to have served to illustrate contemporary urban life, cannot justify the infringement of the right to privacy it entails.  It has not been shown that the public’s interest in seeing this photograph is predominant.”</a:t>
            </a:r>
            <a:endParaRPr lang="en-CA" sz="2400" dirty="0"/>
          </a:p>
        </p:txBody>
      </p:sp>
      <p:sp>
        <p:nvSpPr>
          <p:cNvPr id="4" name="Footer Placeholder 3">
            <a:extLst>
              <a:ext uri="{FF2B5EF4-FFF2-40B4-BE49-F238E27FC236}">
                <a16:creationId xmlns:a16="http://schemas.microsoft.com/office/drawing/2014/main" id="{D149A768-8EB9-4F21-A526-C7B18DC74235}"/>
              </a:ext>
            </a:extLst>
          </p:cNvPr>
          <p:cNvSpPr>
            <a:spLocks noGrp="1"/>
          </p:cNvSpPr>
          <p:nvPr>
            <p:ph type="ftr" sz="quarter" idx="11"/>
          </p:nvPr>
        </p:nvSpPr>
        <p:spPr/>
        <p:txBody>
          <a:bodyPr/>
          <a:lstStyle/>
          <a:p>
            <a:pPr>
              <a:defRPr/>
            </a:pPr>
            <a:r>
              <a:rPr lang="en-US" dirty="0"/>
              <a:t>Class 6</a:t>
            </a:r>
          </a:p>
        </p:txBody>
      </p:sp>
    </p:spTree>
    <p:extLst>
      <p:ext uri="{BB962C8B-B14F-4D97-AF65-F5344CB8AC3E}">
        <p14:creationId xmlns:p14="http://schemas.microsoft.com/office/powerpoint/2010/main" val="2153010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61E96-52AD-4F6B-8322-7B7BA95858B2}"/>
              </a:ext>
            </a:extLst>
          </p:cNvPr>
          <p:cNvSpPr>
            <a:spLocks noGrp="1"/>
          </p:cNvSpPr>
          <p:nvPr>
            <p:ph type="title"/>
          </p:nvPr>
        </p:nvSpPr>
        <p:spPr>
          <a:xfrm>
            <a:off x="0" y="274638"/>
            <a:ext cx="9144000" cy="1143000"/>
          </a:xfrm>
        </p:spPr>
        <p:txBody>
          <a:bodyPr/>
          <a:lstStyle/>
          <a:p>
            <a:r>
              <a:rPr lang="en-CA" i="1" dirty="0" err="1"/>
              <a:t>Aubry</a:t>
            </a:r>
            <a:r>
              <a:rPr lang="en-CA" i="1" dirty="0"/>
              <a:t> c. </a:t>
            </a:r>
            <a:r>
              <a:rPr lang="fr-CA" i="1" dirty="0"/>
              <a:t>Éditions</a:t>
            </a:r>
            <a:r>
              <a:rPr lang="en-CA" i="1" dirty="0"/>
              <a:t> Vice-Versa </a:t>
            </a:r>
            <a:r>
              <a:rPr lang="en-CA" i="1" dirty="0" err="1"/>
              <a:t>inc</a:t>
            </a:r>
            <a:r>
              <a:rPr lang="en-CA" i="1" dirty="0"/>
              <a:t> </a:t>
            </a:r>
            <a:r>
              <a:rPr lang="en-CA" dirty="0"/>
              <a:t>(cont.)</a:t>
            </a:r>
          </a:p>
        </p:txBody>
      </p:sp>
      <p:sp>
        <p:nvSpPr>
          <p:cNvPr id="3" name="Content Placeholder 2">
            <a:extLst>
              <a:ext uri="{FF2B5EF4-FFF2-40B4-BE49-F238E27FC236}">
                <a16:creationId xmlns:a16="http://schemas.microsoft.com/office/drawing/2014/main" id="{C87B740F-8B83-4A80-84C7-0ACFB5E8F2C2}"/>
              </a:ext>
            </a:extLst>
          </p:cNvPr>
          <p:cNvSpPr>
            <a:spLocks noGrp="1"/>
          </p:cNvSpPr>
          <p:nvPr>
            <p:ph idx="1"/>
          </p:nvPr>
        </p:nvSpPr>
        <p:spPr/>
        <p:txBody>
          <a:bodyPr/>
          <a:lstStyle/>
          <a:p>
            <a:pPr marL="0" indent="0">
              <a:buNone/>
            </a:pPr>
            <a:r>
              <a:rPr lang="en-CA" sz="2400" dirty="0"/>
              <a:t>“The appellants argued that there was no causal connection between the publication of the photograph and the damages.  In our view, no particular problem arises here since the damages are the logical, direct and immediate consequence of the fault.  A teenager’s sensitivity and the possibility of being teased by her friends are eminently foreseeable.”</a:t>
            </a:r>
          </a:p>
          <a:p>
            <a:pPr marL="0" indent="0">
              <a:buNone/>
            </a:pPr>
            <a:r>
              <a:rPr lang="en-CA" sz="2400" dirty="0"/>
              <a:t>“In this regard, the respondent is correct in stating that the magazine does not cease to be “commercial” merely because it has an artistic content.  In the case at bar, the photograph was used for commercial purposes, in particular to sell the magazine.”</a:t>
            </a:r>
          </a:p>
        </p:txBody>
      </p:sp>
      <p:sp>
        <p:nvSpPr>
          <p:cNvPr id="4" name="Footer Placeholder 3">
            <a:extLst>
              <a:ext uri="{FF2B5EF4-FFF2-40B4-BE49-F238E27FC236}">
                <a16:creationId xmlns:a16="http://schemas.microsoft.com/office/drawing/2014/main" id="{D149A768-8EB9-4F21-A526-C7B18DC74235}"/>
              </a:ext>
            </a:extLst>
          </p:cNvPr>
          <p:cNvSpPr>
            <a:spLocks noGrp="1"/>
          </p:cNvSpPr>
          <p:nvPr>
            <p:ph type="ftr" sz="quarter" idx="11"/>
          </p:nvPr>
        </p:nvSpPr>
        <p:spPr/>
        <p:txBody>
          <a:bodyPr/>
          <a:lstStyle/>
          <a:p>
            <a:pPr>
              <a:defRPr/>
            </a:pPr>
            <a:r>
              <a:rPr lang="en-US" dirty="0"/>
              <a:t>Class 6</a:t>
            </a:r>
          </a:p>
        </p:txBody>
      </p:sp>
    </p:spTree>
    <p:extLst>
      <p:ext uri="{BB962C8B-B14F-4D97-AF65-F5344CB8AC3E}">
        <p14:creationId xmlns:p14="http://schemas.microsoft.com/office/powerpoint/2010/main" val="2973450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61E96-52AD-4F6B-8322-7B7BA95858B2}"/>
              </a:ext>
            </a:extLst>
          </p:cNvPr>
          <p:cNvSpPr>
            <a:spLocks noGrp="1"/>
          </p:cNvSpPr>
          <p:nvPr>
            <p:ph type="title"/>
          </p:nvPr>
        </p:nvSpPr>
        <p:spPr>
          <a:xfrm>
            <a:off x="0" y="274638"/>
            <a:ext cx="9144000" cy="1143000"/>
          </a:xfrm>
        </p:spPr>
        <p:txBody>
          <a:bodyPr/>
          <a:lstStyle/>
          <a:p>
            <a:r>
              <a:rPr lang="en-CA" i="1" dirty="0" err="1"/>
              <a:t>Aubry</a:t>
            </a:r>
            <a:r>
              <a:rPr lang="en-CA" i="1" dirty="0"/>
              <a:t> c. </a:t>
            </a:r>
            <a:r>
              <a:rPr lang="fr-CA" i="1" dirty="0"/>
              <a:t>Éditions</a:t>
            </a:r>
            <a:r>
              <a:rPr lang="en-CA" i="1" dirty="0"/>
              <a:t> Vice-Versa </a:t>
            </a:r>
            <a:r>
              <a:rPr lang="en-CA" i="1" dirty="0" err="1"/>
              <a:t>inc</a:t>
            </a:r>
            <a:r>
              <a:rPr lang="en-CA" i="1" dirty="0"/>
              <a:t> </a:t>
            </a:r>
            <a:r>
              <a:rPr lang="en-CA" dirty="0"/>
              <a:t>(cont.)</a:t>
            </a:r>
          </a:p>
        </p:txBody>
      </p:sp>
      <p:sp>
        <p:nvSpPr>
          <p:cNvPr id="3" name="Content Placeholder 2">
            <a:extLst>
              <a:ext uri="{FF2B5EF4-FFF2-40B4-BE49-F238E27FC236}">
                <a16:creationId xmlns:a16="http://schemas.microsoft.com/office/drawing/2014/main" id="{C87B740F-8B83-4A80-84C7-0ACFB5E8F2C2}"/>
              </a:ext>
            </a:extLst>
          </p:cNvPr>
          <p:cNvSpPr>
            <a:spLocks noGrp="1"/>
          </p:cNvSpPr>
          <p:nvPr>
            <p:ph idx="1"/>
          </p:nvPr>
        </p:nvSpPr>
        <p:spPr/>
        <p:txBody>
          <a:bodyPr/>
          <a:lstStyle/>
          <a:p>
            <a:pPr marL="0" indent="0">
              <a:buNone/>
            </a:pPr>
            <a:r>
              <a:rPr lang="en-CA" u="sng" dirty="0"/>
              <a:t>Notes</a:t>
            </a:r>
            <a:r>
              <a:rPr lang="en-CA" dirty="0"/>
              <a:t>:</a:t>
            </a:r>
          </a:p>
          <a:p>
            <a:pPr>
              <a:buFont typeface="Wingdings" panose="05000000000000000000" pitchFamily="2" charset="2"/>
              <a:buChar char="Ø"/>
            </a:pPr>
            <a:r>
              <a:rPr lang="en-CA" dirty="0"/>
              <a:t>Case facts from 1989, CCLC applies, does not have specific CCQ right to image; case decided under s. 5 of </a:t>
            </a:r>
            <a:r>
              <a:rPr lang="en-CA" i="1" dirty="0"/>
              <a:t>Charter</a:t>
            </a:r>
            <a:r>
              <a:rPr lang="en-CA" dirty="0"/>
              <a:t> </a:t>
            </a:r>
            <a:r>
              <a:rPr lang="en-CA" dirty="0">
                <a:sym typeface="Wingdings" panose="05000000000000000000" pitchFamily="2" charset="2"/>
              </a:rPr>
              <a:t> right to image held to be included in right to privacy</a:t>
            </a:r>
          </a:p>
          <a:p>
            <a:pPr>
              <a:buFont typeface="Wingdings" panose="05000000000000000000" pitchFamily="2" charset="2"/>
              <a:buChar char="Ø"/>
            </a:pPr>
            <a:r>
              <a:rPr lang="en-CA" dirty="0">
                <a:sym typeface="Wingdings" panose="05000000000000000000" pitchFamily="2" charset="2"/>
              </a:rPr>
              <a:t>dissent  no damages here! Some classmates laughing at her is not enough; </a:t>
            </a:r>
            <a:r>
              <a:rPr lang="en-CA" dirty="0" err="1">
                <a:sym typeface="Wingdings" panose="05000000000000000000" pitchFamily="2" charset="2"/>
              </a:rPr>
              <a:t>Aubry</a:t>
            </a:r>
            <a:r>
              <a:rPr lang="en-CA" dirty="0">
                <a:sym typeface="Wingdings" panose="05000000000000000000" pitchFamily="2" charset="2"/>
              </a:rPr>
              <a:t> never said she felt humiliated</a:t>
            </a:r>
          </a:p>
          <a:p>
            <a:pPr marL="0" indent="0">
              <a:buNone/>
            </a:pPr>
            <a:endParaRPr lang="en-CA" i="1" dirty="0"/>
          </a:p>
          <a:p>
            <a:pPr marL="0" indent="0">
              <a:buNone/>
            </a:pPr>
            <a:endParaRPr lang="en-CA" dirty="0"/>
          </a:p>
        </p:txBody>
      </p:sp>
      <p:sp>
        <p:nvSpPr>
          <p:cNvPr id="4" name="Footer Placeholder 3">
            <a:extLst>
              <a:ext uri="{FF2B5EF4-FFF2-40B4-BE49-F238E27FC236}">
                <a16:creationId xmlns:a16="http://schemas.microsoft.com/office/drawing/2014/main" id="{D149A768-8EB9-4F21-A526-C7B18DC74235}"/>
              </a:ext>
            </a:extLst>
          </p:cNvPr>
          <p:cNvSpPr>
            <a:spLocks noGrp="1"/>
          </p:cNvSpPr>
          <p:nvPr>
            <p:ph type="ftr" sz="quarter" idx="11"/>
          </p:nvPr>
        </p:nvSpPr>
        <p:spPr/>
        <p:txBody>
          <a:bodyPr/>
          <a:lstStyle/>
          <a:p>
            <a:pPr>
              <a:defRPr/>
            </a:pPr>
            <a:r>
              <a:rPr lang="en-US" dirty="0"/>
              <a:t>Class 6</a:t>
            </a:r>
          </a:p>
        </p:txBody>
      </p:sp>
    </p:spTree>
    <p:extLst>
      <p:ext uri="{BB962C8B-B14F-4D97-AF65-F5344CB8AC3E}">
        <p14:creationId xmlns:p14="http://schemas.microsoft.com/office/powerpoint/2010/main" val="1459031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1574-F710-4D7E-B770-2008DF863373}"/>
              </a:ext>
            </a:extLst>
          </p:cNvPr>
          <p:cNvSpPr>
            <a:spLocks noGrp="1"/>
          </p:cNvSpPr>
          <p:nvPr>
            <p:ph type="title"/>
          </p:nvPr>
        </p:nvSpPr>
        <p:spPr/>
        <p:txBody>
          <a:bodyPr/>
          <a:lstStyle/>
          <a:p>
            <a:r>
              <a:rPr lang="en-CA" dirty="0"/>
              <a:t>News Item 1</a:t>
            </a:r>
          </a:p>
        </p:txBody>
      </p:sp>
      <p:sp>
        <p:nvSpPr>
          <p:cNvPr id="3" name="Content Placeholder 2">
            <a:extLst>
              <a:ext uri="{FF2B5EF4-FFF2-40B4-BE49-F238E27FC236}">
                <a16:creationId xmlns:a16="http://schemas.microsoft.com/office/drawing/2014/main" id="{251A969F-A397-46C9-8F0E-1359FA2EAD10}"/>
              </a:ext>
            </a:extLst>
          </p:cNvPr>
          <p:cNvSpPr>
            <a:spLocks noGrp="1"/>
          </p:cNvSpPr>
          <p:nvPr>
            <p:ph idx="1"/>
          </p:nvPr>
        </p:nvSpPr>
        <p:spPr/>
        <p:txBody>
          <a:bodyPr/>
          <a:lstStyle/>
          <a:p>
            <a:pPr marL="0" indent="0">
              <a:buNone/>
            </a:pPr>
            <a:endParaRPr lang="en-CA" dirty="0"/>
          </a:p>
          <a:p>
            <a:pPr marL="0" indent="0">
              <a:buNone/>
            </a:pPr>
            <a:endParaRPr lang="en-CA" dirty="0"/>
          </a:p>
          <a:p>
            <a:pPr marL="0" indent="0">
              <a:buNone/>
            </a:pPr>
            <a:endParaRPr lang="en-CA" dirty="0"/>
          </a:p>
          <a:p>
            <a:pPr marL="0" indent="0">
              <a:buNone/>
            </a:pPr>
            <a:r>
              <a:rPr lang="en-CA" b="1" dirty="0"/>
              <a:t>Oksana Werbowy </a:t>
            </a:r>
            <a:r>
              <a:rPr lang="en-CA" dirty="0"/>
              <a:t>presentation</a:t>
            </a:r>
          </a:p>
        </p:txBody>
      </p:sp>
      <p:sp>
        <p:nvSpPr>
          <p:cNvPr id="4" name="Footer Placeholder 3">
            <a:extLst>
              <a:ext uri="{FF2B5EF4-FFF2-40B4-BE49-F238E27FC236}">
                <a16:creationId xmlns:a16="http://schemas.microsoft.com/office/drawing/2014/main" id="{B99B346C-7A50-454F-BCE4-6DE338707B05}"/>
              </a:ext>
            </a:extLst>
          </p:cNvPr>
          <p:cNvSpPr>
            <a:spLocks noGrp="1"/>
          </p:cNvSpPr>
          <p:nvPr>
            <p:ph type="ftr" sz="quarter" idx="11"/>
          </p:nvPr>
        </p:nvSpPr>
        <p:spPr/>
        <p:txBody>
          <a:bodyPr/>
          <a:lstStyle/>
          <a:p>
            <a:pPr>
              <a:defRPr/>
            </a:pPr>
            <a:r>
              <a:rPr lang="en-US" dirty="0"/>
              <a:t>Class 6</a:t>
            </a:r>
          </a:p>
        </p:txBody>
      </p:sp>
    </p:spTree>
    <p:extLst>
      <p:ext uri="{BB962C8B-B14F-4D97-AF65-F5344CB8AC3E}">
        <p14:creationId xmlns:p14="http://schemas.microsoft.com/office/powerpoint/2010/main" val="1176677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E6CD3-1418-4EE1-8B03-CCBD395495A8}"/>
              </a:ext>
            </a:extLst>
          </p:cNvPr>
          <p:cNvSpPr>
            <a:spLocks noGrp="1"/>
          </p:cNvSpPr>
          <p:nvPr>
            <p:ph type="title"/>
          </p:nvPr>
        </p:nvSpPr>
        <p:spPr/>
        <p:txBody>
          <a:bodyPr/>
          <a:lstStyle/>
          <a:p>
            <a:r>
              <a:rPr lang="en-CA" dirty="0"/>
              <a:t>Non-consensual pornography </a:t>
            </a:r>
            <a:br>
              <a:rPr lang="en-CA" dirty="0"/>
            </a:br>
            <a:r>
              <a:rPr lang="en-CA" dirty="0"/>
              <a:t>(</a:t>
            </a:r>
            <a:r>
              <a:rPr lang="en-CA" dirty="0" err="1"/>
              <a:t>a.k.A.</a:t>
            </a:r>
            <a:r>
              <a:rPr lang="en-CA" dirty="0"/>
              <a:t> Revenge porn?)</a:t>
            </a:r>
          </a:p>
        </p:txBody>
      </p:sp>
      <p:sp>
        <p:nvSpPr>
          <p:cNvPr id="3" name="Footer Placeholder 2">
            <a:extLst>
              <a:ext uri="{FF2B5EF4-FFF2-40B4-BE49-F238E27FC236}">
                <a16:creationId xmlns:a16="http://schemas.microsoft.com/office/drawing/2014/main" id="{46F463AA-C16C-4BAD-A431-AA54B5F2EE9A}"/>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910226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60F1B0-6786-41AA-B72F-DCA5F1E15B1B}"/>
              </a:ext>
            </a:extLst>
          </p:cNvPr>
          <p:cNvSpPr>
            <a:spLocks noGrp="1"/>
          </p:cNvSpPr>
          <p:nvPr>
            <p:ph type="title"/>
          </p:nvPr>
        </p:nvSpPr>
        <p:spPr/>
        <p:txBody>
          <a:bodyPr/>
          <a:lstStyle/>
          <a:p>
            <a:r>
              <a:rPr lang="en-CA" dirty="0" err="1"/>
              <a:t>Nonconsensual</a:t>
            </a:r>
            <a:r>
              <a:rPr lang="en-CA" dirty="0"/>
              <a:t> pornography</a:t>
            </a:r>
          </a:p>
        </p:txBody>
      </p:sp>
      <p:sp>
        <p:nvSpPr>
          <p:cNvPr id="5" name="Content Placeholder 4">
            <a:extLst>
              <a:ext uri="{FF2B5EF4-FFF2-40B4-BE49-F238E27FC236}">
                <a16:creationId xmlns:a16="http://schemas.microsoft.com/office/drawing/2014/main" id="{BBFEA5B8-571E-459D-8B16-44C0481FB54D}"/>
              </a:ext>
            </a:extLst>
          </p:cNvPr>
          <p:cNvSpPr>
            <a:spLocks noGrp="1"/>
          </p:cNvSpPr>
          <p:nvPr>
            <p:ph idx="1"/>
          </p:nvPr>
        </p:nvSpPr>
        <p:spPr>
          <a:xfrm>
            <a:off x="457200" y="1417638"/>
            <a:ext cx="8229600" cy="4708525"/>
          </a:xfrm>
        </p:spPr>
        <p:txBody>
          <a:bodyPr/>
          <a:lstStyle/>
          <a:p>
            <a:pPr marL="0" indent="0">
              <a:buNone/>
            </a:pPr>
            <a:r>
              <a:rPr lang="en-CA" dirty="0"/>
              <a:t>The distribution of sexual or pornographic images of individuals without their consent</a:t>
            </a:r>
          </a:p>
          <a:p>
            <a:pPr>
              <a:buFont typeface="Wingdings" panose="05000000000000000000" pitchFamily="2" charset="2"/>
              <a:buChar char="à"/>
            </a:pPr>
            <a:r>
              <a:rPr lang="en-CA" dirty="0">
                <a:sym typeface="Wingdings" panose="05000000000000000000" pitchFamily="2" charset="2"/>
              </a:rPr>
              <a:t>No </a:t>
            </a:r>
            <a:r>
              <a:rPr lang="en-CA" b="1" dirty="0">
                <a:sym typeface="Wingdings" panose="05000000000000000000" pitchFamily="2" charset="2"/>
              </a:rPr>
              <a:t>revenge</a:t>
            </a:r>
            <a:r>
              <a:rPr lang="en-CA" dirty="0">
                <a:sym typeface="Wingdings" panose="05000000000000000000" pitchFamily="2" charset="2"/>
              </a:rPr>
              <a:t> motive per se</a:t>
            </a:r>
          </a:p>
          <a:p>
            <a:pPr>
              <a:buFont typeface="Wingdings" panose="05000000000000000000" pitchFamily="2" charset="2"/>
              <a:buChar char="à"/>
            </a:pPr>
            <a:endParaRPr lang="en-CA" dirty="0">
              <a:sym typeface="Wingdings" panose="05000000000000000000" pitchFamily="2" charset="2"/>
            </a:endParaRPr>
          </a:p>
          <a:p>
            <a:pPr marL="514350" indent="-514350">
              <a:buFont typeface="+mj-lt"/>
              <a:buAutoNum type="arabicPeriod"/>
            </a:pPr>
            <a:r>
              <a:rPr lang="en-CA" dirty="0"/>
              <a:t>images originally obtained without consent (e.g. using hidden cameras, hacking phones, or recording sexual assaults) </a:t>
            </a:r>
          </a:p>
          <a:p>
            <a:pPr marL="514350" indent="-514350">
              <a:buFont typeface="+mj-lt"/>
              <a:buAutoNum type="arabicPeriod"/>
            </a:pPr>
            <a:r>
              <a:rPr lang="en-CA" dirty="0"/>
              <a:t>images consensually obtained within the context of an intimate relationship</a:t>
            </a:r>
            <a:endParaRPr lang="en-CA" dirty="0">
              <a:sym typeface="Wingdings" panose="05000000000000000000" pitchFamily="2" charset="2"/>
            </a:endParaRPr>
          </a:p>
          <a:p>
            <a:pPr>
              <a:buFont typeface="Wingdings" panose="05000000000000000000" pitchFamily="2" charset="2"/>
              <a:buChar char="à"/>
            </a:pPr>
            <a:endParaRPr lang="en-CA" dirty="0">
              <a:sym typeface="Wingdings" panose="05000000000000000000" pitchFamily="2" charset="2"/>
            </a:endParaRPr>
          </a:p>
          <a:p>
            <a:pPr marL="0" indent="0">
              <a:buNone/>
            </a:pPr>
            <a:endParaRPr lang="en-CA" dirty="0"/>
          </a:p>
        </p:txBody>
      </p:sp>
      <p:sp>
        <p:nvSpPr>
          <p:cNvPr id="3" name="Footer Placeholder 2">
            <a:extLst>
              <a:ext uri="{FF2B5EF4-FFF2-40B4-BE49-F238E27FC236}">
                <a16:creationId xmlns:a16="http://schemas.microsoft.com/office/drawing/2014/main" id="{81AC62D3-2271-447A-B290-7638064DD96E}"/>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957458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FB30-B75C-4A78-BAC7-B1BE52A3A846}"/>
              </a:ext>
            </a:extLst>
          </p:cNvPr>
          <p:cNvSpPr>
            <a:spLocks noGrp="1"/>
          </p:cNvSpPr>
          <p:nvPr>
            <p:ph type="title"/>
          </p:nvPr>
        </p:nvSpPr>
        <p:spPr/>
        <p:txBody>
          <a:bodyPr/>
          <a:lstStyle/>
          <a:p>
            <a:r>
              <a:rPr lang="en-CA" dirty="0"/>
              <a:t>e.g. B.C. </a:t>
            </a:r>
            <a:r>
              <a:rPr lang="en-CA" i="1" dirty="0"/>
              <a:t>Privacy Act</a:t>
            </a:r>
          </a:p>
        </p:txBody>
      </p:sp>
      <p:sp>
        <p:nvSpPr>
          <p:cNvPr id="3" name="Content Placeholder 2">
            <a:extLst>
              <a:ext uri="{FF2B5EF4-FFF2-40B4-BE49-F238E27FC236}">
                <a16:creationId xmlns:a16="http://schemas.microsoft.com/office/drawing/2014/main" id="{21A219CA-3FD9-4D49-BF33-B47FE3DD796C}"/>
              </a:ext>
            </a:extLst>
          </p:cNvPr>
          <p:cNvSpPr>
            <a:spLocks noGrp="1"/>
          </p:cNvSpPr>
          <p:nvPr>
            <p:ph idx="1"/>
          </p:nvPr>
        </p:nvSpPr>
        <p:spPr>
          <a:xfrm>
            <a:off x="457200" y="1417638"/>
            <a:ext cx="8229600" cy="4708525"/>
          </a:xfrm>
        </p:spPr>
        <p:txBody>
          <a:bodyPr/>
          <a:lstStyle/>
          <a:p>
            <a:pPr marL="0" indent="0">
              <a:buNone/>
            </a:pPr>
            <a:r>
              <a:rPr lang="en-CA" i="1" dirty="0"/>
              <a:t>L.A.M. v. J.E.L.I.</a:t>
            </a:r>
            <a:r>
              <a:rPr lang="en-CA" dirty="0"/>
              <a:t>, </a:t>
            </a:r>
            <a:r>
              <a:rPr lang="en-CA" sz="2400" dirty="0"/>
              <a:t>2008 BCSC 1147</a:t>
            </a:r>
          </a:p>
          <a:p>
            <a:pPr marL="0" indent="0">
              <a:buNone/>
            </a:pPr>
            <a:r>
              <a:rPr lang="en-CA" u="sng" dirty="0"/>
              <a:t>F</a:t>
            </a:r>
            <a:r>
              <a:rPr lang="en-CA" dirty="0"/>
              <a:t> – D videotaped nude P and her young daughter in the bathroom</a:t>
            </a:r>
          </a:p>
          <a:p>
            <a:pPr marL="0" indent="0">
              <a:buNone/>
            </a:pPr>
            <a:r>
              <a:rPr lang="en-CA" dirty="0"/>
              <a:t>(D also convicted for child pornography)</a:t>
            </a:r>
          </a:p>
          <a:p>
            <a:pPr marL="0" indent="0">
              <a:buNone/>
            </a:pPr>
            <a:r>
              <a:rPr lang="en-CA" u="sng" dirty="0"/>
              <a:t>Held</a:t>
            </a:r>
            <a:r>
              <a:rPr lang="en-CA" dirty="0"/>
              <a:t> - $60k total damages (including $35k punitive) for violating BC Privacy Act</a:t>
            </a:r>
          </a:p>
          <a:p>
            <a:pPr marL="0" indent="0">
              <a:buNone/>
            </a:pPr>
            <a:r>
              <a:rPr lang="en-CA" u="sng" dirty="0"/>
              <a:t>Note</a:t>
            </a:r>
            <a:r>
              <a:rPr lang="en-CA" dirty="0"/>
              <a:t> – no </a:t>
            </a:r>
            <a:r>
              <a:rPr lang="en-CA" i="1" dirty="0"/>
              <a:t>distribution</a:t>
            </a:r>
            <a:r>
              <a:rPr lang="en-CA" dirty="0"/>
              <a:t> here, but privacy violation</a:t>
            </a:r>
          </a:p>
        </p:txBody>
      </p:sp>
      <p:sp>
        <p:nvSpPr>
          <p:cNvPr id="4" name="Footer Placeholder 3">
            <a:extLst>
              <a:ext uri="{FF2B5EF4-FFF2-40B4-BE49-F238E27FC236}">
                <a16:creationId xmlns:a16="http://schemas.microsoft.com/office/drawing/2014/main" id="{62924EEF-EB3D-4ABB-BEA7-FBF383A410E3}"/>
              </a:ext>
            </a:extLst>
          </p:cNvPr>
          <p:cNvSpPr>
            <a:spLocks noGrp="1"/>
          </p:cNvSpPr>
          <p:nvPr>
            <p:ph type="ftr" sz="quarter" idx="11"/>
          </p:nvPr>
        </p:nvSpPr>
        <p:spPr/>
        <p:txBody>
          <a:bodyPr/>
          <a:lstStyle/>
          <a:p>
            <a:pPr>
              <a:defRPr/>
            </a:pPr>
            <a:r>
              <a:rPr lang="en-US" dirty="0"/>
              <a:t>Class 6</a:t>
            </a:r>
          </a:p>
        </p:txBody>
      </p:sp>
    </p:spTree>
    <p:extLst>
      <p:ext uri="{BB962C8B-B14F-4D97-AF65-F5344CB8AC3E}">
        <p14:creationId xmlns:p14="http://schemas.microsoft.com/office/powerpoint/2010/main" val="2099841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39F01-4DBF-48EF-AA60-E9F81624D7EE}"/>
              </a:ext>
            </a:extLst>
          </p:cNvPr>
          <p:cNvSpPr>
            <a:spLocks noGrp="1"/>
          </p:cNvSpPr>
          <p:nvPr>
            <p:ph type="title"/>
          </p:nvPr>
        </p:nvSpPr>
        <p:spPr/>
        <p:txBody>
          <a:bodyPr/>
          <a:lstStyle/>
          <a:p>
            <a:r>
              <a:rPr lang="en-CA" dirty="0"/>
              <a:t>e.g. B.C. </a:t>
            </a:r>
            <a:r>
              <a:rPr lang="en-CA" i="1" dirty="0"/>
              <a:t>Privacy Act</a:t>
            </a:r>
            <a:endParaRPr lang="en-CA" dirty="0"/>
          </a:p>
        </p:txBody>
      </p:sp>
      <p:sp>
        <p:nvSpPr>
          <p:cNvPr id="3" name="Content Placeholder 2">
            <a:extLst>
              <a:ext uri="{FF2B5EF4-FFF2-40B4-BE49-F238E27FC236}">
                <a16:creationId xmlns:a16="http://schemas.microsoft.com/office/drawing/2014/main" id="{F35E6FD6-4BFC-4903-9B83-2427334CD241}"/>
              </a:ext>
            </a:extLst>
          </p:cNvPr>
          <p:cNvSpPr>
            <a:spLocks noGrp="1"/>
          </p:cNvSpPr>
          <p:nvPr>
            <p:ph idx="1"/>
          </p:nvPr>
        </p:nvSpPr>
        <p:spPr/>
        <p:txBody>
          <a:bodyPr/>
          <a:lstStyle/>
          <a:p>
            <a:pPr marL="0" indent="0">
              <a:buNone/>
            </a:pPr>
            <a:r>
              <a:rPr lang="en-CA" i="1" dirty="0"/>
              <a:t>T.K.L. v. T.M.P.</a:t>
            </a:r>
            <a:r>
              <a:rPr lang="en-CA" dirty="0"/>
              <a:t>, </a:t>
            </a:r>
            <a:r>
              <a:rPr lang="en-CA" sz="2800" dirty="0"/>
              <a:t>2016 BCSC 789</a:t>
            </a:r>
          </a:p>
          <a:p>
            <a:pPr marL="0" indent="0">
              <a:buNone/>
            </a:pPr>
            <a:r>
              <a:rPr lang="en-CA" u="sng" dirty="0"/>
              <a:t>F</a:t>
            </a:r>
            <a:r>
              <a:rPr lang="en-CA" dirty="0"/>
              <a:t> – D videotaped nude P (his stepdaughter) in bedroom and bathroom / shower, said he did it for humiliation and revenge</a:t>
            </a:r>
          </a:p>
          <a:p>
            <a:pPr marL="0" indent="0">
              <a:buNone/>
            </a:pPr>
            <a:r>
              <a:rPr lang="en-CA" u="sng" dirty="0"/>
              <a:t>Held</a:t>
            </a:r>
            <a:r>
              <a:rPr lang="en-CA" dirty="0"/>
              <a:t> - ~ $94k total damages for violating BC Privacy Act</a:t>
            </a:r>
          </a:p>
          <a:p>
            <a:pPr marL="0" indent="0">
              <a:buNone/>
            </a:pPr>
            <a:endParaRPr lang="en-CA" dirty="0"/>
          </a:p>
        </p:txBody>
      </p:sp>
      <p:sp>
        <p:nvSpPr>
          <p:cNvPr id="4" name="Footer Placeholder 3">
            <a:extLst>
              <a:ext uri="{FF2B5EF4-FFF2-40B4-BE49-F238E27FC236}">
                <a16:creationId xmlns:a16="http://schemas.microsoft.com/office/drawing/2014/main" id="{CEB9C690-90AD-4DC6-8D20-4FBCE4F729FC}"/>
              </a:ext>
            </a:extLst>
          </p:cNvPr>
          <p:cNvSpPr>
            <a:spLocks noGrp="1"/>
          </p:cNvSpPr>
          <p:nvPr>
            <p:ph type="ftr" sz="quarter" idx="11"/>
          </p:nvPr>
        </p:nvSpPr>
        <p:spPr/>
        <p:txBody>
          <a:bodyPr/>
          <a:lstStyle/>
          <a:p>
            <a:pPr>
              <a:defRPr/>
            </a:pPr>
            <a:r>
              <a:rPr lang="en-US" dirty="0"/>
              <a:t>Class 6</a:t>
            </a:r>
          </a:p>
        </p:txBody>
      </p:sp>
    </p:spTree>
    <p:extLst>
      <p:ext uri="{BB962C8B-B14F-4D97-AF65-F5344CB8AC3E}">
        <p14:creationId xmlns:p14="http://schemas.microsoft.com/office/powerpoint/2010/main" val="4067297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6253-9AFF-43D5-AB3D-84FA773ACEC7}"/>
              </a:ext>
            </a:extLst>
          </p:cNvPr>
          <p:cNvSpPr>
            <a:spLocks noGrp="1"/>
          </p:cNvSpPr>
          <p:nvPr>
            <p:ph type="title"/>
          </p:nvPr>
        </p:nvSpPr>
        <p:spPr/>
        <p:txBody>
          <a:bodyPr/>
          <a:lstStyle/>
          <a:p>
            <a:r>
              <a:rPr lang="en-CA" dirty="0"/>
              <a:t>What if there is no </a:t>
            </a:r>
            <a:r>
              <a:rPr lang="en-CA" i="1" dirty="0"/>
              <a:t>Privacy Act</a:t>
            </a:r>
            <a:r>
              <a:rPr lang="en-CA" dirty="0"/>
              <a:t>?</a:t>
            </a:r>
          </a:p>
        </p:txBody>
      </p:sp>
      <p:sp>
        <p:nvSpPr>
          <p:cNvPr id="3" name="Content Placeholder 2">
            <a:extLst>
              <a:ext uri="{FF2B5EF4-FFF2-40B4-BE49-F238E27FC236}">
                <a16:creationId xmlns:a16="http://schemas.microsoft.com/office/drawing/2014/main" id="{5176A07A-82FF-4174-ABB0-B725FA1E0D30}"/>
              </a:ext>
            </a:extLst>
          </p:cNvPr>
          <p:cNvSpPr>
            <a:spLocks noGrp="1"/>
          </p:cNvSpPr>
          <p:nvPr>
            <p:ph idx="1"/>
          </p:nvPr>
        </p:nvSpPr>
        <p:spPr/>
        <p:txBody>
          <a:bodyPr/>
          <a:lstStyle/>
          <a:p>
            <a:pPr marL="0" indent="0">
              <a:buNone/>
            </a:pPr>
            <a:r>
              <a:rPr lang="en-US" i="1" dirty="0"/>
              <a:t>Doe 464533 v. N.D.</a:t>
            </a:r>
            <a:r>
              <a:rPr lang="en-US" dirty="0"/>
              <a:t>, 2016 ONSC 541</a:t>
            </a:r>
          </a:p>
          <a:p>
            <a:pPr marL="0" indent="0">
              <a:buNone/>
            </a:pPr>
            <a:endParaRPr lang="en-US" dirty="0"/>
          </a:p>
          <a:p>
            <a:pPr marL="0" indent="0">
              <a:buNone/>
            </a:pPr>
            <a:endParaRPr lang="en-US" dirty="0"/>
          </a:p>
          <a:p>
            <a:pPr marL="0" indent="0">
              <a:buNone/>
            </a:pPr>
            <a:r>
              <a:rPr lang="en-CA" b="1" dirty="0"/>
              <a:t>Katrina Sole Kahler </a:t>
            </a:r>
            <a:r>
              <a:rPr lang="en-CA" dirty="0"/>
              <a:t>presentation</a:t>
            </a:r>
          </a:p>
        </p:txBody>
      </p:sp>
      <p:sp>
        <p:nvSpPr>
          <p:cNvPr id="4" name="Footer Placeholder 3">
            <a:extLst>
              <a:ext uri="{FF2B5EF4-FFF2-40B4-BE49-F238E27FC236}">
                <a16:creationId xmlns:a16="http://schemas.microsoft.com/office/drawing/2014/main" id="{6D5E34E8-2904-42A2-9868-558F15708EBF}"/>
              </a:ext>
            </a:extLst>
          </p:cNvPr>
          <p:cNvSpPr>
            <a:spLocks noGrp="1"/>
          </p:cNvSpPr>
          <p:nvPr>
            <p:ph type="ftr" sz="quarter" idx="11"/>
          </p:nvPr>
        </p:nvSpPr>
        <p:spPr/>
        <p:txBody>
          <a:bodyPr/>
          <a:lstStyle/>
          <a:p>
            <a:pPr>
              <a:defRPr/>
            </a:pPr>
            <a:r>
              <a:rPr lang="en-US" dirty="0"/>
              <a:t>Class 6</a:t>
            </a:r>
          </a:p>
        </p:txBody>
      </p:sp>
    </p:spTree>
    <p:extLst>
      <p:ext uri="{BB962C8B-B14F-4D97-AF65-F5344CB8AC3E}">
        <p14:creationId xmlns:p14="http://schemas.microsoft.com/office/powerpoint/2010/main" val="3062878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2FAD9-3380-4270-97F1-37FB5C9D1DB1}"/>
              </a:ext>
            </a:extLst>
          </p:cNvPr>
          <p:cNvSpPr>
            <a:spLocks noGrp="1"/>
          </p:cNvSpPr>
          <p:nvPr>
            <p:ph type="title"/>
          </p:nvPr>
        </p:nvSpPr>
        <p:spPr/>
        <p:txBody>
          <a:bodyPr/>
          <a:lstStyle/>
          <a:p>
            <a:r>
              <a:rPr lang="en-CA" dirty="0"/>
              <a:t>Essay topics “guidelines”</a:t>
            </a:r>
          </a:p>
        </p:txBody>
      </p:sp>
      <p:sp>
        <p:nvSpPr>
          <p:cNvPr id="3" name="Content Placeholder 2">
            <a:extLst>
              <a:ext uri="{FF2B5EF4-FFF2-40B4-BE49-F238E27FC236}">
                <a16:creationId xmlns:a16="http://schemas.microsoft.com/office/drawing/2014/main" id="{6C26E7C4-E258-474A-AA31-7B38370963B3}"/>
              </a:ext>
            </a:extLst>
          </p:cNvPr>
          <p:cNvSpPr>
            <a:spLocks noGrp="1"/>
          </p:cNvSpPr>
          <p:nvPr>
            <p:ph idx="1"/>
          </p:nvPr>
        </p:nvSpPr>
        <p:spPr/>
        <p:txBody>
          <a:bodyPr/>
          <a:lstStyle/>
          <a:p>
            <a:r>
              <a:rPr lang="en-CA" dirty="0"/>
              <a:t>Do what you want!</a:t>
            </a:r>
          </a:p>
          <a:p>
            <a:r>
              <a:rPr lang="en-CA" dirty="0"/>
              <a:t>Do not necessarily limit yourself to the class topics</a:t>
            </a:r>
          </a:p>
          <a:p>
            <a:r>
              <a:rPr lang="en-CA" dirty="0"/>
              <a:t>“Internet” = web, mobile, “things”</a:t>
            </a:r>
          </a:p>
          <a:p>
            <a:r>
              <a:rPr lang="en-CA" dirty="0"/>
              <a:t>Focus!</a:t>
            </a:r>
          </a:p>
          <a:p>
            <a:pPr lvl="1"/>
            <a:r>
              <a:rPr lang="en-CA" dirty="0"/>
              <a:t>4000-5000 words is really not a lot</a:t>
            </a:r>
          </a:p>
          <a:p>
            <a:pPr lvl="1"/>
            <a:r>
              <a:rPr lang="en-CA" dirty="0"/>
              <a:t>Have a </a:t>
            </a:r>
            <a:r>
              <a:rPr lang="en-CA" i="1" dirty="0"/>
              <a:t>specific</a:t>
            </a:r>
            <a:r>
              <a:rPr lang="en-CA" dirty="0"/>
              <a:t> topic</a:t>
            </a:r>
          </a:p>
          <a:p>
            <a:pPr lvl="1"/>
            <a:r>
              <a:rPr lang="en-CA" dirty="0"/>
              <a:t>Good to use </a:t>
            </a:r>
            <a:r>
              <a:rPr lang="en-CA" i="1" dirty="0"/>
              <a:t>specific</a:t>
            </a:r>
            <a:r>
              <a:rPr lang="en-CA" dirty="0"/>
              <a:t> examples and analyse </a:t>
            </a:r>
          </a:p>
        </p:txBody>
      </p:sp>
      <p:sp>
        <p:nvSpPr>
          <p:cNvPr id="4" name="Footer Placeholder 3">
            <a:extLst>
              <a:ext uri="{FF2B5EF4-FFF2-40B4-BE49-F238E27FC236}">
                <a16:creationId xmlns:a16="http://schemas.microsoft.com/office/drawing/2014/main" id="{3B3AF8BB-D789-45B4-97A1-1007EDADEA25}"/>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746618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BB890-77CD-46E7-ACD6-A8B4549FF656}"/>
              </a:ext>
            </a:extLst>
          </p:cNvPr>
          <p:cNvSpPr>
            <a:spLocks noGrp="1"/>
          </p:cNvSpPr>
          <p:nvPr>
            <p:ph type="title"/>
          </p:nvPr>
        </p:nvSpPr>
        <p:spPr/>
        <p:txBody>
          <a:bodyPr/>
          <a:lstStyle/>
          <a:p>
            <a:r>
              <a:rPr lang="en-US" i="1" dirty="0"/>
              <a:t>Doe 464533 v. N.D.</a:t>
            </a:r>
            <a:r>
              <a:rPr lang="en-US" dirty="0"/>
              <a:t> takeaway</a:t>
            </a:r>
            <a:endParaRPr lang="en-CA" dirty="0"/>
          </a:p>
        </p:txBody>
      </p:sp>
      <p:sp>
        <p:nvSpPr>
          <p:cNvPr id="3" name="Content Placeholder 2">
            <a:extLst>
              <a:ext uri="{FF2B5EF4-FFF2-40B4-BE49-F238E27FC236}">
                <a16:creationId xmlns:a16="http://schemas.microsoft.com/office/drawing/2014/main" id="{D978AEBB-F868-4B9E-B019-F57B82D27F1D}"/>
              </a:ext>
            </a:extLst>
          </p:cNvPr>
          <p:cNvSpPr>
            <a:spLocks noGrp="1"/>
          </p:cNvSpPr>
          <p:nvPr>
            <p:ph idx="1"/>
          </p:nvPr>
        </p:nvSpPr>
        <p:spPr/>
        <p:txBody>
          <a:bodyPr/>
          <a:lstStyle/>
          <a:p>
            <a:pPr marL="0" indent="0">
              <a:buNone/>
            </a:pPr>
            <a:r>
              <a:rPr lang="en-CA" sz="2000" dirty="0"/>
              <a:t>[45]        To permit someone who has been confidentially entrusted with such details – and in particular intimate images - to intentionally reveal them to the world via the Internet, without legal recourse, would be to leave a gap in our system of remedies. I therefore would hold that such a remedy should be available in appropriate cases.</a:t>
            </a:r>
          </a:p>
          <a:p>
            <a:pPr marL="0" indent="0">
              <a:buNone/>
            </a:pPr>
            <a:endParaRPr lang="en-CA" sz="2000" dirty="0"/>
          </a:p>
          <a:p>
            <a:pPr marL="0" indent="0">
              <a:buNone/>
            </a:pPr>
            <a:r>
              <a:rPr lang="en-CA" sz="2000" dirty="0"/>
              <a:t>[46]        I would essentially adopt as the elements of the cause of action for </a:t>
            </a:r>
            <a:r>
              <a:rPr lang="en-CA" sz="2000" b="1" dirty="0"/>
              <a:t>public disclosure of private facts </a:t>
            </a:r>
            <a:r>
              <a:rPr lang="en-CA" sz="2000" dirty="0"/>
              <a:t>the </a:t>
            </a:r>
            <a:r>
              <a:rPr lang="en-CA" sz="2000" i="1" dirty="0"/>
              <a:t>Restatement (Second) of Torts (2010) </a:t>
            </a:r>
            <a:r>
              <a:rPr lang="en-CA" sz="2000" dirty="0"/>
              <a:t>formulation, with one minor modification: One who gives publicity to a matter concerning the private life of another is subject to liability to the other for invasion of the other’s privacy, if the matter publicized </a:t>
            </a:r>
            <a:r>
              <a:rPr lang="en-CA" sz="2000" u="sng" dirty="0"/>
              <a:t>or the act of the publication</a:t>
            </a:r>
            <a:r>
              <a:rPr lang="en-CA" sz="2000" dirty="0"/>
              <a:t> (a) would be highly offensive to a reasonable person, and (b) is not of legitimate concern to the public. [modification shown by underlining] </a:t>
            </a:r>
          </a:p>
        </p:txBody>
      </p:sp>
      <p:sp>
        <p:nvSpPr>
          <p:cNvPr id="4" name="Footer Placeholder 3">
            <a:extLst>
              <a:ext uri="{FF2B5EF4-FFF2-40B4-BE49-F238E27FC236}">
                <a16:creationId xmlns:a16="http://schemas.microsoft.com/office/drawing/2014/main" id="{3B791992-515F-4646-9148-B308A07D5AF2}"/>
              </a:ext>
            </a:extLst>
          </p:cNvPr>
          <p:cNvSpPr>
            <a:spLocks noGrp="1"/>
          </p:cNvSpPr>
          <p:nvPr>
            <p:ph type="ftr" sz="quarter" idx="11"/>
          </p:nvPr>
        </p:nvSpPr>
        <p:spPr/>
        <p:txBody>
          <a:bodyPr/>
          <a:lstStyle/>
          <a:p>
            <a:pPr>
              <a:defRPr/>
            </a:pPr>
            <a:r>
              <a:rPr lang="en-US" dirty="0"/>
              <a:t>Class 6</a:t>
            </a:r>
          </a:p>
        </p:txBody>
      </p:sp>
    </p:spTree>
    <p:extLst>
      <p:ext uri="{BB962C8B-B14F-4D97-AF65-F5344CB8AC3E}">
        <p14:creationId xmlns:p14="http://schemas.microsoft.com/office/powerpoint/2010/main" val="155696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3244-760C-482B-AA1C-EBB7D1582A90}"/>
              </a:ext>
            </a:extLst>
          </p:cNvPr>
          <p:cNvSpPr>
            <a:spLocks noGrp="1"/>
          </p:cNvSpPr>
          <p:nvPr>
            <p:ph type="title"/>
          </p:nvPr>
        </p:nvSpPr>
        <p:spPr/>
        <p:txBody>
          <a:bodyPr/>
          <a:lstStyle/>
          <a:p>
            <a:r>
              <a:rPr lang="en-US" i="1" dirty="0"/>
              <a:t>Doe 464533 v. N.D., </a:t>
            </a:r>
            <a:r>
              <a:rPr lang="en-US" dirty="0"/>
              <a:t>part </a:t>
            </a:r>
            <a:r>
              <a:rPr lang="en-US" dirty="0" err="1"/>
              <a:t>deux</a:t>
            </a:r>
            <a:endParaRPr lang="en-CA" dirty="0"/>
          </a:p>
        </p:txBody>
      </p:sp>
      <p:sp>
        <p:nvSpPr>
          <p:cNvPr id="3" name="Content Placeholder 2">
            <a:extLst>
              <a:ext uri="{FF2B5EF4-FFF2-40B4-BE49-F238E27FC236}">
                <a16:creationId xmlns:a16="http://schemas.microsoft.com/office/drawing/2014/main" id="{564CA4A1-32D1-4BD8-85C1-E52D51819587}"/>
              </a:ext>
            </a:extLst>
          </p:cNvPr>
          <p:cNvSpPr>
            <a:spLocks noGrp="1"/>
          </p:cNvSpPr>
          <p:nvPr>
            <p:ph idx="1"/>
          </p:nvPr>
        </p:nvSpPr>
        <p:spPr/>
        <p:txBody>
          <a:bodyPr/>
          <a:lstStyle/>
          <a:p>
            <a:pPr marL="0" indent="0">
              <a:buNone/>
            </a:pPr>
            <a:r>
              <a:rPr lang="en-CA" sz="2400" dirty="0"/>
              <a:t>2016 ONSC 4920 (September 2016)</a:t>
            </a:r>
          </a:p>
          <a:p>
            <a:pPr marL="0" indent="0">
              <a:buNone/>
            </a:pPr>
            <a:r>
              <a:rPr lang="en-CA" sz="2800" dirty="0"/>
              <a:t>“Guided by the factors detailed above, the overall interest of justice favours the granting of the order with terms.  That is, the finding of liability on the defendant and the assessment of damages are to be set aside upon the defendant paying to the plaintiff her costs thrown away within 90 days”</a:t>
            </a:r>
          </a:p>
          <a:p>
            <a:pPr marL="0" indent="0">
              <a:buNone/>
            </a:pPr>
            <a:r>
              <a:rPr lang="en-CA" sz="2800" dirty="0">
                <a:sym typeface="Wingdings" panose="05000000000000000000" pitchFamily="2" charset="2"/>
              </a:rPr>
              <a:t> Should allow a defense to be mounted</a:t>
            </a:r>
            <a:endParaRPr lang="en-CA" sz="2800" dirty="0"/>
          </a:p>
        </p:txBody>
      </p:sp>
      <p:sp>
        <p:nvSpPr>
          <p:cNvPr id="4" name="Footer Placeholder 3">
            <a:extLst>
              <a:ext uri="{FF2B5EF4-FFF2-40B4-BE49-F238E27FC236}">
                <a16:creationId xmlns:a16="http://schemas.microsoft.com/office/drawing/2014/main" id="{E341B8E5-169D-4447-88C4-8076A8B22F46}"/>
              </a:ext>
            </a:extLst>
          </p:cNvPr>
          <p:cNvSpPr>
            <a:spLocks noGrp="1"/>
          </p:cNvSpPr>
          <p:nvPr>
            <p:ph type="ftr" sz="quarter" idx="11"/>
          </p:nvPr>
        </p:nvSpPr>
        <p:spPr/>
        <p:txBody>
          <a:bodyPr/>
          <a:lstStyle/>
          <a:p>
            <a:pPr>
              <a:defRPr/>
            </a:pPr>
            <a:r>
              <a:rPr lang="en-US" dirty="0"/>
              <a:t>Class 6</a:t>
            </a:r>
          </a:p>
        </p:txBody>
      </p:sp>
    </p:spTree>
    <p:extLst>
      <p:ext uri="{BB962C8B-B14F-4D97-AF65-F5344CB8AC3E}">
        <p14:creationId xmlns:p14="http://schemas.microsoft.com/office/powerpoint/2010/main" val="3329915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3244-760C-482B-AA1C-EBB7D1582A90}"/>
              </a:ext>
            </a:extLst>
          </p:cNvPr>
          <p:cNvSpPr>
            <a:spLocks noGrp="1"/>
          </p:cNvSpPr>
          <p:nvPr>
            <p:ph type="title"/>
          </p:nvPr>
        </p:nvSpPr>
        <p:spPr/>
        <p:txBody>
          <a:bodyPr/>
          <a:lstStyle/>
          <a:p>
            <a:r>
              <a:rPr lang="en-US" i="1" dirty="0"/>
              <a:t>Doe 464533 v. N.D., </a:t>
            </a:r>
            <a:r>
              <a:rPr lang="en-US" dirty="0"/>
              <a:t>part trois</a:t>
            </a:r>
            <a:endParaRPr lang="en-CA" dirty="0"/>
          </a:p>
        </p:txBody>
      </p:sp>
      <p:sp>
        <p:nvSpPr>
          <p:cNvPr id="3" name="Content Placeholder 2">
            <a:extLst>
              <a:ext uri="{FF2B5EF4-FFF2-40B4-BE49-F238E27FC236}">
                <a16:creationId xmlns:a16="http://schemas.microsoft.com/office/drawing/2014/main" id="{564CA4A1-32D1-4BD8-85C1-E52D51819587}"/>
              </a:ext>
            </a:extLst>
          </p:cNvPr>
          <p:cNvSpPr>
            <a:spLocks noGrp="1"/>
          </p:cNvSpPr>
          <p:nvPr>
            <p:ph idx="1"/>
          </p:nvPr>
        </p:nvSpPr>
        <p:spPr/>
        <p:txBody>
          <a:bodyPr/>
          <a:lstStyle/>
          <a:p>
            <a:pPr marL="0" indent="0">
              <a:buNone/>
            </a:pPr>
            <a:r>
              <a:rPr lang="en-CA" sz="2400" dirty="0"/>
              <a:t>2017 ONSC 127 (January 2017)</a:t>
            </a:r>
          </a:p>
          <a:p>
            <a:pPr>
              <a:buFont typeface="Wingdings" panose="05000000000000000000" pitchFamily="2" charset="2"/>
              <a:buChar char="à"/>
            </a:pPr>
            <a:r>
              <a:rPr lang="en-CA" sz="2400" dirty="0">
                <a:sym typeface="Wingdings" panose="05000000000000000000" pitchFamily="2" charset="2"/>
              </a:rPr>
              <a:t>Motion for leave to appeal of decision in part </a:t>
            </a:r>
            <a:r>
              <a:rPr lang="en-CA" sz="2400" dirty="0" err="1">
                <a:sym typeface="Wingdings" panose="05000000000000000000" pitchFamily="2" charset="2"/>
              </a:rPr>
              <a:t>deux</a:t>
            </a:r>
            <a:r>
              <a:rPr lang="en-CA" sz="2400" dirty="0">
                <a:sym typeface="Wingdings" panose="05000000000000000000" pitchFamily="2" charset="2"/>
              </a:rPr>
              <a:t> that set aside the default judgment, </a:t>
            </a:r>
            <a:r>
              <a:rPr lang="en-CA" sz="2400" b="1" dirty="0">
                <a:sym typeface="Wingdings" panose="05000000000000000000" pitchFamily="2" charset="2"/>
              </a:rPr>
              <a:t>denied</a:t>
            </a:r>
          </a:p>
          <a:p>
            <a:pPr>
              <a:buFont typeface="Wingdings" panose="05000000000000000000" pitchFamily="2" charset="2"/>
              <a:buChar char="à"/>
            </a:pPr>
            <a:endParaRPr lang="en-CA" sz="2400" dirty="0">
              <a:sym typeface="Wingdings" panose="05000000000000000000" pitchFamily="2" charset="2"/>
            </a:endParaRPr>
          </a:p>
          <a:p>
            <a:pPr marL="0" indent="0">
              <a:buNone/>
            </a:pPr>
            <a:r>
              <a:rPr lang="en-CA" sz="2800" dirty="0"/>
              <a:t>“I am not persuaded that the motion judge erred in his conclusion that both liability and damages should be the subject of a trial on the merits.”</a:t>
            </a:r>
          </a:p>
          <a:p>
            <a:pPr marL="0" indent="0">
              <a:buNone/>
            </a:pPr>
            <a:r>
              <a:rPr lang="en-CA" sz="2800" dirty="0"/>
              <a:t>“I am not persuaded that the motion judge erred in his application of the </a:t>
            </a:r>
            <a:r>
              <a:rPr lang="en-CA" sz="2800" i="1" dirty="0"/>
              <a:t>Mountain View</a:t>
            </a:r>
            <a:r>
              <a:rPr lang="en-CA" sz="2800" dirty="0"/>
              <a:t> factors. ”</a:t>
            </a:r>
          </a:p>
        </p:txBody>
      </p:sp>
      <p:sp>
        <p:nvSpPr>
          <p:cNvPr id="4" name="Footer Placeholder 3">
            <a:extLst>
              <a:ext uri="{FF2B5EF4-FFF2-40B4-BE49-F238E27FC236}">
                <a16:creationId xmlns:a16="http://schemas.microsoft.com/office/drawing/2014/main" id="{E341B8E5-169D-4447-88C4-8076A8B22F46}"/>
              </a:ext>
            </a:extLst>
          </p:cNvPr>
          <p:cNvSpPr>
            <a:spLocks noGrp="1"/>
          </p:cNvSpPr>
          <p:nvPr>
            <p:ph type="ftr" sz="quarter" idx="11"/>
          </p:nvPr>
        </p:nvSpPr>
        <p:spPr/>
        <p:txBody>
          <a:bodyPr/>
          <a:lstStyle/>
          <a:p>
            <a:pPr>
              <a:defRPr/>
            </a:pPr>
            <a:r>
              <a:rPr lang="en-US" dirty="0"/>
              <a:t>Class 6</a:t>
            </a:r>
          </a:p>
        </p:txBody>
      </p:sp>
    </p:spTree>
    <p:extLst>
      <p:ext uri="{BB962C8B-B14F-4D97-AF65-F5344CB8AC3E}">
        <p14:creationId xmlns:p14="http://schemas.microsoft.com/office/powerpoint/2010/main" val="404162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3244-760C-482B-AA1C-EBB7D1582A90}"/>
              </a:ext>
            </a:extLst>
          </p:cNvPr>
          <p:cNvSpPr>
            <a:spLocks noGrp="1"/>
          </p:cNvSpPr>
          <p:nvPr>
            <p:ph type="title"/>
          </p:nvPr>
        </p:nvSpPr>
        <p:spPr/>
        <p:txBody>
          <a:bodyPr/>
          <a:lstStyle/>
          <a:p>
            <a:r>
              <a:rPr lang="en-US" i="1" dirty="0"/>
              <a:t>Doe 464533 v. N.D., </a:t>
            </a:r>
            <a:r>
              <a:rPr lang="en-US" dirty="0"/>
              <a:t>part trois (cont.)</a:t>
            </a:r>
            <a:endParaRPr lang="en-CA" dirty="0"/>
          </a:p>
        </p:txBody>
      </p:sp>
      <p:sp>
        <p:nvSpPr>
          <p:cNvPr id="3" name="Content Placeholder 2">
            <a:extLst>
              <a:ext uri="{FF2B5EF4-FFF2-40B4-BE49-F238E27FC236}">
                <a16:creationId xmlns:a16="http://schemas.microsoft.com/office/drawing/2014/main" id="{564CA4A1-32D1-4BD8-85C1-E52D51819587}"/>
              </a:ext>
            </a:extLst>
          </p:cNvPr>
          <p:cNvSpPr>
            <a:spLocks noGrp="1"/>
          </p:cNvSpPr>
          <p:nvPr>
            <p:ph idx="1"/>
          </p:nvPr>
        </p:nvSpPr>
        <p:spPr/>
        <p:txBody>
          <a:bodyPr/>
          <a:lstStyle/>
          <a:p>
            <a:pPr marL="0" indent="0">
              <a:buNone/>
            </a:pPr>
            <a:r>
              <a:rPr lang="en-CA" sz="2400" dirty="0"/>
              <a:t>“I do not see the dismissal of this motion for leave to appeal as a discouragement of victims.  Indeed, it is a matter of general importance that the facts in this case be the subject of a hearing on its merits so that the significant legal conclusions deriving therefrom will have more weight in future cases as opposed to findings made as a result of a hearing where only one side participated, albeit through the fault of the other side.   The uniqueness of the case and the prospect for a decision on the merits making a contribution to the development of torts in an important area of the law is a compelling reason to conclude that it is a question of general importance that the defendant have the opportunity to participate in a trial.”</a:t>
            </a:r>
            <a:endParaRPr lang="en-CA" sz="2800" dirty="0"/>
          </a:p>
        </p:txBody>
      </p:sp>
      <p:sp>
        <p:nvSpPr>
          <p:cNvPr id="4" name="Footer Placeholder 3">
            <a:extLst>
              <a:ext uri="{FF2B5EF4-FFF2-40B4-BE49-F238E27FC236}">
                <a16:creationId xmlns:a16="http://schemas.microsoft.com/office/drawing/2014/main" id="{E341B8E5-169D-4447-88C4-8076A8B22F46}"/>
              </a:ext>
            </a:extLst>
          </p:cNvPr>
          <p:cNvSpPr>
            <a:spLocks noGrp="1"/>
          </p:cNvSpPr>
          <p:nvPr>
            <p:ph type="ftr" sz="quarter" idx="11"/>
          </p:nvPr>
        </p:nvSpPr>
        <p:spPr/>
        <p:txBody>
          <a:bodyPr/>
          <a:lstStyle/>
          <a:p>
            <a:pPr>
              <a:defRPr/>
            </a:pPr>
            <a:r>
              <a:rPr lang="en-US" dirty="0"/>
              <a:t>Class 6</a:t>
            </a:r>
          </a:p>
        </p:txBody>
      </p:sp>
    </p:spTree>
    <p:extLst>
      <p:ext uri="{BB962C8B-B14F-4D97-AF65-F5344CB8AC3E}">
        <p14:creationId xmlns:p14="http://schemas.microsoft.com/office/powerpoint/2010/main" val="3399406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7A835-F7EA-4806-BC69-46B3CCD1C2CD}"/>
              </a:ext>
            </a:extLst>
          </p:cNvPr>
          <p:cNvSpPr>
            <a:spLocks noGrp="1"/>
          </p:cNvSpPr>
          <p:nvPr>
            <p:ph type="title"/>
          </p:nvPr>
        </p:nvSpPr>
        <p:spPr/>
        <p:txBody>
          <a:bodyPr/>
          <a:lstStyle/>
          <a:p>
            <a:r>
              <a:rPr lang="en-CA" dirty="0"/>
              <a:t>Manitoba legislation</a:t>
            </a:r>
          </a:p>
        </p:txBody>
      </p:sp>
      <p:sp>
        <p:nvSpPr>
          <p:cNvPr id="3" name="Content Placeholder 2">
            <a:extLst>
              <a:ext uri="{FF2B5EF4-FFF2-40B4-BE49-F238E27FC236}">
                <a16:creationId xmlns:a16="http://schemas.microsoft.com/office/drawing/2014/main" id="{F905881B-5979-4DF1-B0FB-89C0494B511D}"/>
              </a:ext>
            </a:extLst>
          </p:cNvPr>
          <p:cNvSpPr>
            <a:spLocks noGrp="1"/>
          </p:cNvSpPr>
          <p:nvPr>
            <p:ph idx="1"/>
          </p:nvPr>
        </p:nvSpPr>
        <p:spPr/>
        <p:txBody>
          <a:bodyPr/>
          <a:lstStyle/>
          <a:p>
            <a:pPr marL="0" indent="0">
              <a:buNone/>
            </a:pPr>
            <a:r>
              <a:rPr lang="en-CA" i="1" dirty="0"/>
              <a:t>Intimate Image Protection Act</a:t>
            </a:r>
            <a:r>
              <a:rPr lang="en-CA" dirty="0"/>
              <a:t>, </a:t>
            </a:r>
            <a:r>
              <a:rPr lang="en-CA" sz="1800" dirty="0"/>
              <a:t>in force 2017-1-15</a:t>
            </a:r>
          </a:p>
          <a:p>
            <a:pPr marL="0" indent="0">
              <a:buNone/>
            </a:pPr>
            <a:endParaRPr lang="en-CA" sz="1800" dirty="0"/>
          </a:p>
          <a:p>
            <a:pPr marL="0" indent="0">
              <a:buNone/>
            </a:pPr>
            <a:r>
              <a:rPr lang="en-CA" sz="2000" b="1" dirty="0"/>
              <a:t>"intimate image"</a:t>
            </a:r>
            <a:r>
              <a:rPr lang="en-CA" sz="2000" dirty="0"/>
              <a:t> means a visual recording of a person made by any means, including a photograph, film or video recording,</a:t>
            </a:r>
          </a:p>
          <a:p>
            <a:pPr marL="0" indent="0">
              <a:buNone/>
            </a:pPr>
            <a:r>
              <a:rPr lang="en-CA" sz="2000" dirty="0"/>
              <a:t>(a) in which the person depicted in the image</a:t>
            </a:r>
          </a:p>
          <a:p>
            <a:pPr marL="400050" lvl="1" indent="0">
              <a:buNone/>
            </a:pPr>
            <a:r>
              <a:rPr lang="en-CA" sz="2000" dirty="0"/>
              <a:t>(</a:t>
            </a:r>
            <a:r>
              <a:rPr lang="en-CA" sz="2000" dirty="0" err="1"/>
              <a:t>i</a:t>
            </a:r>
            <a:r>
              <a:rPr lang="en-CA" sz="2000" dirty="0"/>
              <a:t>) is nude, or is exposing his or her genital organs or anal region or her breasts, or</a:t>
            </a:r>
          </a:p>
          <a:p>
            <a:pPr marL="400050" lvl="1" indent="0">
              <a:buNone/>
            </a:pPr>
            <a:r>
              <a:rPr lang="en-CA" sz="2000" dirty="0"/>
              <a:t>(ii) is engaged in explicit sexual activity;</a:t>
            </a:r>
          </a:p>
          <a:p>
            <a:pPr marL="0" indent="0">
              <a:buNone/>
            </a:pPr>
            <a:r>
              <a:rPr lang="en-CA" sz="2000" dirty="0"/>
              <a:t>(b) which was recorded in circumstances that gave rise to a reasonable expectation of privacy in respect of the image; and</a:t>
            </a:r>
          </a:p>
          <a:p>
            <a:pPr marL="0" indent="0">
              <a:buNone/>
            </a:pPr>
            <a:r>
              <a:rPr lang="en-CA" sz="2000" dirty="0"/>
              <a:t>(c) if the image has been distributed, in which the person  depicted in the image retained a reasonable expectation of privacy at the time it was distributed</a:t>
            </a:r>
          </a:p>
        </p:txBody>
      </p:sp>
      <p:sp>
        <p:nvSpPr>
          <p:cNvPr id="4" name="Footer Placeholder 3">
            <a:extLst>
              <a:ext uri="{FF2B5EF4-FFF2-40B4-BE49-F238E27FC236}">
                <a16:creationId xmlns:a16="http://schemas.microsoft.com/office/drawing/2014/main" id="{246A34F7-C49C-4C40-804B-5B896210BF63}"/>
              </a:ext>
            </a:extLst>
          </p:cNvPr>
          <p:cNvSpPr>
            <a:spLocks noGrp="1"/>
          </p:cNvSpPr>
          <p:nvPr>
            <p:ph type="ftr" sz="quarter" idx="11"/>
          </p:nvPr>
        </p:nvSpPr>
        <p:spPr/>
        <p:txBody>
          <a:bodyPr/>
          <a:lstStyle/>
          <a:p>
            <a:pPr>
              <a:defRPr/>
            </a:pPr>
            <a:r>
              <a:rPr lang="en-US" dirty="0"/>
              <a:t>Class 6</a:t>
            </a:r>
          </a:p>
        </p:txBody>
      </p:sp>
    </p:spTree>
    <p:extLst>
      <p:ext uri="{BB962C8B-B14F-4D97-AF65-F5344CB8AC3E}">
        <p14:creationId xmlns:p14="http://schemas.microsoft.com/office/powerpoint/2010/main" val="13207468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7A835-F7EA-4806-BC69-46B3CCD1C2CD}"/>
              </a:ext>
            </a:extLst>
          </p:cNvPr>
          <p:cNvSpPr>
            <a:spLocks noGrp="1"/>
          </p:cNvSpPr>
          <p:nvPr>
            <p:ph type="title"/>
          </p:nvPr>
        </p:nvSpPr>
        <p:spPr/>
        <p:txBody>
          <a:bodyPr/>
          <a:lstStyle/>
          <a:p>
            <a:r>
              <a:rPr lang="en-CA" dirty="0"/>
              <a:t>Manitoba legislation</a:t>
            </a:r>
          </a:p>
        </p:txBody>
      </p:sp>
      <p:sp>
        <p:nvSpPr>
          <p:cNvPr id="3" name="Content Placeholder 2">
            <a:extLst>
              <a:ext uri="{FF2B5EF4-FFF2-40B4-BE49-F238E27FC236}">
                <a16:creationId xmlns:a16="http://schemas.microsoft.com/office/drawing/2014/main" id="{F905881B-5979-4DF1-B0FB-89C0494B511D}"/>
              </a:ext>
            </a:extLst>
          </p:cNvPr>
          <p:cNvSpPr>
            <a:spLocks noGrp="1"/>
          </p:cNvSpPr>
          <p:nvPr>
            <p:ph idx="1"/>
          </p:nvPr>
        </p:nvSpPr>
        <p:spPr/>
        <p:txBody>
          <a:bodyPr/>
          <a:lstStyle/>
          <a:p>
            <a:pPr marL="0" indent="0">
              <a:buNone/>
            </a:pPr>
            <a:r>
              <a:rPr lang="en-CA" i="1" dirty="0"/>
              <a:t>Intimate Image Protection Act</a:t>
            </a:r>
            <a:r>
              <a:rPr lang="en-CA" dirty="0"/>
              <a:t>, </a:t>
            </a:r>
            <a:r>
              <a:rPr lang="en-CA" sz="1800" dirty="0"/>
              <a:t>in force 2017-1-15</a:t>
            </a:r>
          </a:p>
          <a:p>
            <a:pPr marL="0" indent="0">
              <a:buNone/>
            </a:pPr>
            <a:endParaRPr lang="en-CA" sz="1800" dirty="0"/>
          </a:p>
          <a:p>
            <a:pPr marL="0" indent="0">
              <a:buNone/>
            </a:pPr>
            <a:r>
              <a:rPr lang="en-CA" sz="1800" dirty="0"/>
              <a:t>11(1). A person who distributes an intimate image of another person knowing that the person depicted in the image did not consent to the distribution, or being reckless as to whether or not that person consented to the distribution, commits a tort against that other person.</a:t>
            </a:r>
          </a:p>
          <a:p>
            <a:pPr marL="0" indent="0">
              <a:buNone/>
            </a:pPr>
            <a:r>
              <a:rPr lang="en-CA" sz="1800" dirty="0"/>
              <a:t>11(2). An action for the non-consensual distribution of an intimate image may be brought without proof of damage.</a:t>
            </a:r>
          </a:p>
          <a:p>
            <a:pPr marL="0" indent="0">
              <a:buNone/>
            </a:pPr>
            <a:endParaRPr lang="en-CA" sz="1800" dirty="0"/>
          </a:p>
          <a:p>
            <a:pPr marL="0" indent="0">
              <a:buNone/>
            </a:pPr>
            <a:r>
              <a:rPr lang="en-CA" sz="1800" dirty="0"/>
              <a:t>12. In an action for the non-consensual distribution of an intimate image, the person depicted in the image does not lose his or her expectation of privacy in respect of the image if he or she</a:t>
            </a:r>
          </a:p>
          <a:p>
            <a:pPr marL="0" indent="0">
              <a:buNone/>
            </a:pPr>
            <a:r>
              <a:rPr lang="en-CA" sz="1800" dirty="0"/>
              <a:t>(a) consented to another person recording the image; or</a:t>
            </a:r>
          </a:p>
          <a:p>
            <a:pPr marL="0" indent="0">
              <a:buNone/>
            </a:pPr>
            <a:r>
              <a:rPr lang="en-CA" sz="1800" dirty="0"/>
              <a:t>(b) provided the image to another person;</a:t>
            </a:r>
          </a:p>
        </p:txBody>
      </p:sp>
      <p:sp>
        <p:nvSpPr>
          <p:cNvPr id="4" name="Footer Placeholder 3">
            <a:extLst>
              <a:ext uri="{FF2B5EF4-FFF2-40B4-BE49-F238E27FC236}">
                <a16:creationId xmlns:a16="http://schemas.microsoft.com/office/drawing/2014/main" id="{246A34F7-C49C-4C40-804B-5B896210BF63}"/>
              </a:ext>
            </a:extLst>
          </p:cNvPr>
          <p:cNvSpPr>
            <a:spLocks noGrp="1"/>
          </p:cNvSpPr>
          <p:nvPr>
            <p:ph type="ftr" sz="quarter" idx="11"/>
          </p:nvPr>
        </p:nvSpPr>
        <p:spPr/>
        <p:txBody>
          <a:bodyPr/>
          <a:lstStyle/>
          <a:p>
            <a:pPr>
              <a:defRPr/>
            </a:pPr>
            <a:r>
              <a:rPr lang="en-US" dirty="0"/>
              <a:t>Class 6</a:t>
            </a:r>
          </a:p>
        </p:txBody>
      </p:sp>
    </p:spTree>
    <p:extLst>
      <p:ext uri="{BB962C8B-B14F-4D97-AF65-F5344CB8AC3E}">
        <p14:creationId xmlns:p14="http://schemas.microsoft.com/office/powerpoint/2010/main" val="1516815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18541-0836-4174-BA54-E7930F60C747}"/>
              </a:ext>
            </a:extLst>
          </p:cNvPr>
          <p:cNvSpPr>
            <a:spLocks noGrp="1"/>
          </p:cNvSpPr>
          <p:nvPr>
            <p:ph type="title"/>
          </p:nvPr>
        </p:nvSpPr>
        <p:spPr/>
        <p:txBody>
          <a:bodyPr/>
          <a:lstStyle/>
          <a:p>
            <a:r>
              <a:rPr lang="en-CA" dirty="0"/>
              <a:t>Alberta legislation</a:t>
            </a:r>
          </a:p>
        </p:txBody>
      </p:sp>
      <p:sp>
        <p:nvSpPr>
          <p:cNvPr id="3" name="Content Placeholder 2">
            <a:extLst>
              <a:ext uri="{FF2B5EF4-FFF2-40B4-BE49-F238E27FC236}">
                <a16:creationId xmlns:a16="http://schemas.microsoft.com/office/drawing/2014/main" id="{0D055770-A880-4832-A015-36D2288EC3F8}"/>
              </a:ext>
            </a:extLst>
          </p:cNvPr>
          <p:cNvSpPr>
            <a:spLocks noGrp="1"/>
          </p:cNvSpPr>
          <p:nvPr>
            <p:ph idx="1"/>
          </p:nvPr>
        </p:nvSpPr>
        <p:spPr/>
        <p:txBody>
          <a:bodyPr/>
          <a:lstStyle/>
          <a:p>
            <a:pPr marL="0" indent="0">
              <a:buNone/>
            </a:pPr>
            <a:r>
              <a:rPr lang="en-CA" i="1" dirty="0"/>
              <a:t>Protecting Victims of Non-Consensual Distribution of Intimate Images Act</a:t>
            </a:r>
            <a:r>
              <a:rPr lang="en-CA" dirty="0"/>
              <a:t>, SA 2017, </a:t>
            </a:r>
            <a:r>
              <a:rPr lang="en-CA" sz="2400" dirty="0"/>
              <a:t>in force 2017-8-4</a:t>
            </a:r>
          </a:p>
          <a:p>
            <a:pPr marL="0" indent="0">
              <a:buNone/>
            </a:pPr>
            <a:endParaRPr lang="en-CA" dirty="0"/>
          </a:p>
          <a:p>
            <a:pPr marL="0" indent="0">
              <a:buNone/>
            </a:pPr>
            <a:r>
              <a:rPr lang="en-CA" sz="2400" dirty="0"/>
              <a:t>3. A person who distributes an intimate image of another person knowing that the person depicted in the image did not consent to the distribution, or is reckless as to whether or not that person consented to the distribution, commits a tort against that other person.</a:t>
            </a:r>
          </a:p>
        </p:txBody>
      </p:sp>
      <p:sp>
        <p:nvSpPr>
          <p:cNvPr id="4" name="Footer Placeholder 3">
            <a:extLst>
              <a:ext uri="{FF2B5EF4-FFF2-40B4-BE49-F238E27FC236}">
                <a16:creationId xmlns:a16="http://schemas.microsoft.com/office/drawing/2014/main" id="{293140A5-1599-4298-972B-5C39D04B77C5}"/>
              </a:ext>
            </a:extLst>
          </p:cNvPr>
          <p:cNvSpPr>
            <a:spLocks noGrp="1"/>
          </p:cNvSpPr>
          <p:nvPr>
            <p:ph type="ftr" sz="quarter" idx="11"/>
          </p:nvPr>
        </p:nvSpPr>
        <p:spPr/>
        <p:txBody>
          <a:bodyPr/>
          <a:lstStyle/>
          <a:p>
            <a:pPr>
              <a:defRPr/>
            </a:pPr>
            <a:r>
              <a:rPr lang="en-US" dirty="0"/>
              <a:t>Class 6</a:t>
            </a:r>
          </a:p>
        </p:txBody>
      </p:sp>
    </p:spTree>
    <p:extLst>
      <p:ext uri="{BB962C8B-B14F-4D97-AF65-F5344CB8AC3E}">
        <p14:creationId xmlns:p14="http://schemas.microsoft.com/office/powerpoint/2010/main" val="1261664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3CDE5-CFC8-44A3-9695-51BEF0BEE69A}"/>
              </a:ext>
            </a:extLst>
          </p:cNvPr>
          <p:cNvSpPr>
            <a:spLocks noGrp="1"/>
          </p:cNvSpPr>
          <p:nvPr>
            <p:ph type="title"/>
          </p:nvPr>
        </p:nvSpPr>
        <p:spPr/>
        <p:txBody>
          <a:bodyPr/>
          <a:lstStyle/>
          <a:p>
            <a:r>
              <a:rPr lang="en-CA" dirty="0"/>
              <a:t>Legislation in the works</a:t>
            </a:r>
          </a:p>
        </p:txBody>
      </p:sp>
      <p:sp>
        <p:nvSpPr>
          <p:cNvPr id="3" name="Content Placeholder 2">
            <a:extLst>
              <a:ext uri="{FF2B5EF4-FFF2-40B4-BE49-F238E27FC236}">
                <a16:creationId xmlns:a16="http://schemas.microsoft.com/office/drawing/2014/main" id="{B1A3A277-B92C-4246-A40C-0D1BBD0211CC}"/>
              </a:ext>
            </a:extLst>
          </p:cNvPr>
          <p:cNvSpPr>
            <a:spLocks noGrp="1"/>
          </p:cNvSpPr>
          <p:nvPr>
            <p:ph idx="1"/>
          </p:nvPr>
        </p:nvSpPr>
        <p:spPr/>
        <p:txBody>
          <a:bodyPr/>
          <a:lstStyle/>
          <a:p>
            <a:pPr marL="0" indent="0">
              <a:buNone/>
            </a:pPr>
            <a:r>
              <a:rPr lang="en-CA" i="1" dirty="0"/>
              <a:t>An Act Respecting the Unauthorized Distribution of Intimate Images and Protection Against Cyber-bullying</a:t>
            </a:r>
          </a:p>
          <a:p>
            <a:pPr marL="0" indent="0">
              <a:buNone/>
            </a:pPr>
            <a:r>
              <a:rPr lang="en-CA" dirty="0"/>
              <a:t>Cited as the </a:t>
            </a:r>
            <a:r>
              <a:rPr lang="en-CA" i="1" dirty="0"/>
              <a:t>Intimate Images and Cyber-protection Act</a:t>
            </a:r>
          </a:p>
          <a:p>
            <a:pPr marL="0" indent="0">
              <a:buNone/>
            </a:pPr>
            <a:endParaRPr lang="en-CA" dirty="0"/>
          </a:p>
          <a:p>
            <a:pPr marL="0" indent="0">
              <a:buNone/>
            </a:pPr>
            <a:r>
              <a:rPr lang="en-CA" dirty="0"/>
              <a:t>First reading in Nova Scotia legislature October 7, 2017</a:t>
            </a:r>
          </a:p>
        </p:txBody>
      </p:sp>
      <p:sp>
        <p:nvSpPr>
          <p:cNvPr id="4" name="Footer Placeholder 3">
            <a:extLst>
              <a:ext uri="{FF2B5EF4-FFF2-40B4-BE49-F238E27FC236}">
                <a16:creationId xmlns:a16="http://schemas.microsoft.com/office/drawing/2014/main" id="{A939B022-AEB1-4AD9-8FA2-E958473D25FA}"/>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4048372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B545B-DB28-4C85-9354-48A4A10DE363}"/>
              </a:ext>
            </a:extLst>
          </p:cNvPr>
          <p:cNvSpPr>
            <a:spLocks noGrp="1"/>
          </p:cNvSpPr>
          <p:nvPr>
            <p:ph type="title"/>
          </p:nvPr>
        </p:nvSpPr>
        <p:spPr/>
        <p:txBody>
          <a:bodyPr/>
          <a:lstStyle/>
          <a:p>
            <a:r>
              <a:rPr lang="en-CA" dirty="0"/>
              <a:t>Previously in Nova Scotia…</a:t>
            </a:r>
          </a:p>
        </p:txBody>
      </p:sp>
      <p:sp>
        <p:nvSpPr>
          <p:cNvPr id="3" name="Content Placeholder 2">
            <a:extLst>
              <a:ext uri="{FF2B5EF4-FFF2-40B4-BE49-F238E27FC236}">
                <a16:creationId xmlns:a16="http://schemas.microsoft.com/office/drawing/2014/main" id="{D80CD002-06A1-409F-96A3-BDF5A0DBAF5E}"/>
              </a:ext>
            </a:extLst>
          </p:cNvPr>
          <p:cNvSpPr>
            <a:spLocks noGrp="1"/>
          </p:cNvSpPr>
          <p:nvPr>
            <p:ph idx="1"/>
          </p:nvPr>
        </p:nvSpPr>
        <p:spPr>
          <a:xfrm>
            <a:off x="457200" y="1268760"/>
            <a:ext cx="8229600" cy="4857403"/>
          </a:xfrm>
        </p:spPr>
        <p:txBody>
          <a:bodyPr/>
          <a:lstStyle/>
          <a:p>
            <a:pPr marL="0" indent="0">
              <a:buNone/>
            </a:pPr>
            <a:r>
              <a:rPr lang="en-CA" i="1" dirty="0"/>
              <a:t>Crouch v. Snell</a:t>
            </a:r>
            <a:r>
              <a:rPr lang="en-CA" sz="2800" dirty="0"/>
              <a:t>, </a:t>
            </a:r>
            <a:r>
              <a:rPr lang="en-CA" sz="2000" dirty="0"/>
              <a:t>2015 NSSC 340</a:t>
            </a:r>
          </a:p>
          <a:p>
            <a:pPr marL="0" indent="0">
              <a:buNone/>
            </a:pPr>
            <a:r>
              <a:rPr lang="en-CA" sz="2800" dirty="0"/>
              <a:t>re the </a:t>
            </a:r>
            <a:r>
              <a:rPr lang="en-CA" sz="2800" i="1" dirty="0"/>
              <a:t>Cyber-safety Act</a:t>
            </a:r>
          </a:p>
          <a:p>
            <a:pPr marL="0" indent="0">
              <a:buNone/>
            </a:pPr>
            <a:endParaRPr lang="en-CA" sz="2800" dirty="0"/>
          </a:p>
          <a:p>
            <a:pPr marL="0" indent="0">
              <a:buNone/>
            </a:pPr>
            <a:r>
              <a:rPr lang="en-CA" sz="2800" dirty="0"/>
              <a:t>“In conclusion, I find that the </a:t>
            </a:r>
            <a:r>
              <a:rPr lang="en-CA" sz="2800" i="1" dirty="0"/>
              <a:t>Act </a:t>
            </a:r>
            <a:r>
              <a:rPr lang="en-CA" sz="2800" dirty="0"/>
              <a:t>has both the purpose and effect of controlling or restricting freedom of expression.” (s. 2b. </a:t>
            </a:r>
            <a:r>
              <a:rPr lang="en-CA" sz="2800" i="1" dirty="0"/>
              <a:t>Charter</a:t>
            </a:r>
            <a:r>
              <a:rPr lang="en-CA" sz="2800" dirty="0"/>
              <a:t>)</a:t>
            </a:r>
          </a:p>
          <a:p>
            <a:pPr marL="0" indent="0">
              <a:buNone/>
            </a:pPr>
            <a:r>
              <a:rPr lang="en-CA" sz="2800" dirty="0"/>
              <a:t>“There is no "limit prescribed by law" and the impugned provisions of the </a:t>
            </a:r>
            <a:r>
              <a:rPr lang="en-CA" sz="2800" i="1" dirty="0"/>
              <a:t>Act</a:t>
            </a:r>
            <a:r>
              <a:rPr lang="en-CA" sz="2800" dirty="0"/>
              <a:t> cannot be justified under s. 1.”</a:t>
            </a:r>
          </a:p>
          <a:p>
            <a:pPr marL="0" indent="0">
              <a:buNone/>
            </a:pPr>
            <a:r>
              <a:rPr lang="en-CA" sz="2800" dirty="0"/>
              <a:t>“The </a:t>
            </a:r>
            <a:r>
              <a:rPr lang="en-CA" sz="2800" i="1" dirty="0"/>
              <a:t>Act</a:t>
            </a:r>
            <a:r>
              <a:rPr lang="en-CA" sz="2800" dirty="0"/>
              <a:t> must be struck down in its entirety.”</a:t>
            </a:r>
          </a:p>
          <a:p>
            <a:pPr marL="0" indent="0">
              <a:buNone/>
            </a:pPr>
            <a:endParaRPr lang="en-CA" dirty="0"/>
          </a:p>
        </p:txBody>
      </p:sp>
      <p:sp>
        <p:nvSpPr>
          <p:cNvPr id="4" name="Footer Placeholder 3">
            <a:extLst>
              <a:ext uri="{FF2B5EF4-FFF2-40B4-BE49-F238E27FC236}">
                <a16:creationId xmlns:a16="http://schemas.microsoft.com/office/drawing/2014/main" id="{4EEFDA44-CA02-4A6B-814C-4244F8CB74A9}"/>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417233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4683-4AB6-4342-B35B-22E97265E207}"/>
              </a:ext>
            </a:extLst>
          </p:cNvPr>
          <p:cNvSpPr>
            <a:spLocks noGrp="1"/>
          </p:cNvSpPr>
          <p:nvPr>
            <p:ph type="title"/>
          </p:nvPr>
        </p:nvSpPr>
        <p:spPr/>
        <p:txBody>
          <a:bodyPr/>
          <a:lstStyle/>
          <a:p>
            <a:r>
              <a:rPr lang="en-CA" dirty="0"/>
              <a:t>Non-consensual Pornography – Criminal Code</a:t>
            </a:r>
          </a:p>
        </p:txBody>
      </p:sp>
      <p:sp>
        <p:nvSpPr>
          <p:cNvPr id="3" name="Content Placeholder 2">
            <a:extLst>
              <a:ext uri="{FF2B5EF4-FFF2-40B4-BE49-F238E27FC236}">
                <a16:creationId xmlns:a16="http://schemas.microsoft.com/office/drawing/2014/main" id="{4D0F817F-D613-4AAD-96B5-963D47821F60}"/>
              </a:ext>
            </a:extLst>
          </p:cNvPr>
          <p:cNvSpPr>
            <a:spLocks noGrp="1"/>
          </p:cNvSpPr>
          <p:nvPr>
            <p:ph idx="1"/>
          </p:nvPr>
        </p:nvSpPr>
        <p:spPr>
          <a:xfrm>
            <a:off x="457200" y="1844824"/>
            <a:ext cx="8229600" cy="4281339"/>
          </a:xfrm>
        </p:spPr>
        <p:txBody>
          <a:bodyPr/>
          <a:lstStyle/>
          <a:p>
            <a:pPr marL="0" indent="0">
              <a:buNone/>
            </a:pPr>
            <a:r>
              <a:rPr lang="en-CA" sz="2400" i="1" dirty="0"/>
              <a:t>Publication, etc., of an intimate image without consent</a:t>
            </a:r>
          </a:p>
          <a:p>
            <a:pPr marL="0" indent="0">
              <a:buNone/>
            </a:pPr>
            <a:r>
              <a:rPr lang="en-CA" sz="2400" dirty="0"/>
              <a:t>162.1 (1) Everyone who knowingly publishes, distributes, transmits, sells, makes available or advertises an intimate image of a person knowing that the person depicted in the image did not give their consent to that conduct, or being reckless as to whether or not that person gave their consent to that conduct, is guilty</a:t>
            </a:r>
          </a:p>
          <a:p>
            <a:pPr marL="0" indent="0">
              <a:buNone/>
            </a:pPr>
            <a:endParaRPr lang="en-CA" sz="2400" dirty="0"/>
          </a:p>
          <a:p>
            <a:pPr marL="0" indent="0">
              <a:buNone/>
            </a:pPr>
            <a:r>
              <a:rPr lang="en-CA" sz="2400" dirty="0"/>
              <a:t>(a) of an indictable offence and liable to imprisonment for a term of not more than five years; or</a:t>
            </a:r>
          </a:p>
          <a:p>
            <a:pPr marL="0" indent="0">
              <a:buNone/>
            </a:pPr>
            <a:r>
              <a:rPr lang="en-CA" sz="2400" dirty="0"/>
              <a:t>(b) of an offence punishable on summary conviction.</a:t>
            </a:r>
          </a:p>
          <a:p>
            <a:pPr marL="0" indent="0">
              <a:buNone/>
            </a:pPr>
            <a:endParaRPr lang="en-CA" sz="1800" dirty="0"/>
          </a:p>
        </p:txBody>
      </p:sp>
      <p:sp>
        <p:nvSpPr>
          <p:cNvPr id="4" name="Footer Placeholder 3">
            <a:extLst>
              <a:ext uri="{FF2B5EF4-FFF2-40B4-BE49-F238E27FC236}">
                <a16:creationId xmlns:a16="http://schemas.microsoft.com/office/drawing/2014/main" id="{5B2C80B4-24DD-475C-BE03-02DCDEEDC482}"/>
              </a:ext>
            </a:extLst>
          </p:cNvPr>
          <p:cNvSpPr>
            <a:spLocks noGrp="1"/>
          </p:cNvSpPr>
          <p:nvPr>
            <p:ph type="ftr" sz="quarter" idx="11"/>
          </p:nvPr>
        </p:nvSpPr>
        <p:spPr/>
        <p:txBody>
          <a:bodyPr/>
          <a:lstStyle/>
          <a:p>
            <a:pPr>
              <a:defRPr/>
            </a:pPr>
            <a:r>
              <a:rPr lang="en-US" dirty="0"/>
              <a:t>Class 6</a:t>
            </a:r>
          </a:p>
        </p:txBody>
      </p:sp>
    </p:spTree>
    <p:extLst>
      <p:ext uri="{BB962C8B-B14F-4D97-AF65-F5344CB8AC3E}">
        <p14:creationId xmlns:p14="http://schemas.microsoft.com/office/powerpoint/2010/main" val="2510975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1574-F710-4D7E-B770-2008DF863373}"/>
              </a:ext>
            </a:extLst>
          </p:cNvPr>
          <p:cNvSpPr>
            <a:spLocks noGrp="1"/>
          </p:cNvSpPr>
          <p:nvPr>
            <p:ph type="title"/>
          </p:nvPr>
        </p:nvSpPr>
        <p:spPr/>
        <p:txBody>
          <a:bodyPr/>
          <a:lstStyle/>
          <a:p>
            <a:r>
              <a:rPr lang="en-CA" dirty="0"/>
              <a:t>News Item 2</a:t>
            </a:r>
          </a:p>
        </p:txBody>
      </p:sp>
      <p:sp>
        <p:nvSpPr>
          <p:cNvPr id="3" name="Content Placeholder 2">
            <a:extLst>
              <a:ext uri="{FF2B5EF4-FFF2-40B4-BE49-F238E27FC236}">
                <a16:creationId xmlns:a16="http://schemas.microsoft.com/office/drawing/2014/main" id="{251A969F-A397-46C9-8F0E-1359FA2EAD10}"/>
              </a:ext>
            </a:extLst>
          </p:cNvPr>
          <p:cNvSpPr>
            <a:spLocks noGrp="1"/>
          </p:cNvSpPr>
          <p:nvPr>
            <p:ph idx="1"/>
          </p:nvPr>
        </p:nvSpPr>
        <p:spPr/>
        <p:txBody>
          <a:bodyPr/>
          <a:lstStyle/>
          <a:p>
            <a:pPr marL="0" indent="0">
              <a:buNone/>
            </a:pPr>
            <a:endParaRPr lang="en-CA" dirty="0"/>
          </a:p>
          <a:p>
            <a:pPr marL="0" indent="0">
              <a:buNone/>
            </a:pPr>
            <a:endParaRPr lang="en-CA" dirty="0"/>
          </a:p>
          <a:p>
            <a:pPr marL="0" indent="0">
              <a:buNone/>
            </a:pPr>
            <a:endParaRPr lang="en-CA" dirty="0"/>
          </a:p>
          <a:p>
            <a:pPr marL="0" indent="0">
              <a:buNone/>
            </a:pPr>
            <a:r>
              <a:rPr lang="en-CA" b="1" dirty="0"/>
              <a:t>Renee Tousignant </a:t>
            </a:r>
            <a:r>
              <a:rPr lang="en-CA" dirty="0"/>
              <a:t>presentation</a:t>
            </a:r>
          </a:p>
        </p:txBody>
      </p:sp>
      <p:sp>
        <p:nvSpPr>
          <p:cNvPr id="4" name="Footer Placeholder 3">
            <a:extLst>
              <a:ext uri="{FF2B5EF4-FFF2-40B4-BE49-F238E27FC236}">
                <a16:creationId xmlns:a16="http://schemas.microsoft.com/office/drawing/2014/main" id="{B99B346C-7A50-454F-BCE4-6DE338707B05}"/>
              </a:ext>
            </a:extLst>
          </p:cNvPr>
          <p:cNvSpPr>
            <a:spLocks noGrp="1"/>
          </p:cNvSpPr>
          <p:nvPr>
            <p:ph type="ftr" sz="quarter" idx="11"/>
          </p:nvPr>
        </p:nvSpPr>
        <p:spPr/>
        <p:txBody>
          <a:bodyPr/>
          <a:lstStyle/>
          <a:p>
            <a:pPr>
              <a:defRPr/>
            </a:pPr>
            <a:r>
              <a:rPr lang="en-US" dirty="0"/>
              <a:t>Class 6</a:t>
            </a:r>
          </a:p>
        </p:txBody>
      </p:sp>
    </p:spTree>
    <p:extLst>
      <p:ext uri="{BB962C8B-B14F-4D97-AF65-F5344CB8AC3E}">
        <p14:creationId xmlns:p14="http://schemas.microsoft.com/office/powerpoint/2010/main" val="241079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4683-4AB6-4342-B35B-22E97265E207}"/>
              </a:ext>
            </a:extLst>
          </p:cNvPr>
          <p:cNvSpPr>
            <a:spLocks noGrp="1"/>
          </p:cNvSpPr>
          <p:nvPr>
            <p:ph type="title"/>
          </p:nvPr>
        </p:nvSpPr>
        <p:spPr/>
        <p:txBody>
          <a:bodyPr/>
          <a:lstStyle/>
          <a:p>
            <a:r>
              <a:rPr lang="en-CA" dirty="0"/>
              <a:t>Non-consensual Pornography – Criminal Code (cont.)</a:t>
            </a:r>
          </a:p>
        </p:txBody>
      </p:sp>
      <p:sp>
        <p:nvSpPr>
          <p:cNvPr id="3" name="Content Placeholder 2">
            <a:extLst>
              <a:ext uri="{FF2B5EF4-FFF2-40B4-BE49-F238E27FC236}">
                <a16:creationId xmlns:a16="http://schemas.microsoft.com/office/drawing/2014/main" id="{4D0F817F-D613-4AAD-96B5-963D47821F60}"/>
              </a:ext>
            </a:extLst>
          </p:cNvPr>
          <p:cNvSpPr>
            <a:spLocks noGrp="1"/>
          </p:cNvSpPr>
          <p:nvPr>
            <p:ph idx="1"/>
          </p:nvPr>
        </p:nvSpPr>
        <p:spPr>
          <a:xfrm>
            <a:off x="457200" y="1844824"/>
            <a:ext cx="8229600" cy="4281339"/>
          </a:xfrm>
        </p:spPr>
        <p:txBody>
          <a:bodyPr/>
          <a:lstStyle/>
          <a:p>
            <a:pPr marL="0" indent="0">
              <a:buNone/>
            </a:pPr>
            <a:r>
              <a:rPr lang="en-CA" sz="2000" i="1" dirty="0"/>
              <a:t>Definition of intimate image</a:t>
            </a:r>
          </a:p>
          <a:p>
            <a:pPr marL="0" indent="0">
              <a:buNone/>
            </a:pPr>
            <a:r>
              <a:rPr lang="en-CA" sz="2000" dirty="0"/>
              <a:t>(2) In this section, intimate image means a visual recording of a person made by any means including a photographic, film or video recording,</a:t>
            </a:r>
          </a:p>
          <a:p>
            <a:pPr marL="0" indent="0">
              <a:buNone/>
            </a:pPr>
            <a:r>
              <a:rPr lang="en-CA" sz="2000" dirty="0"/>
              <a:t>(a) in which the person is nude, is exposing his or her genital organs or anal region or her breasts or is engaged in explicit sexual activity;</a:t>
            </a:r>
          </a:p>
          <a:p>
            <a:pPr marL="0" indent="0">
              <a:buNone/>
            </a:pPr>
            <a:r>
              <a:rPr lang="en-CA" sz="2000" dirty="0"/>
              <a:t>(b) in respect of which, at the time of the recording, there were circumstances that gave rise to a reasonable expectation of privacy; and</a:t>
            </a:r>
          </a:p>
          <a:p>
            <a:pPr marL="0" indent="0">
              <a:buNone/>
            </a:pPr>
            <a:r>
              <a:rPr lang="en-CA" sz="2000" dirty="0"/>
              <a:t>(c) in respect of which the person depicted retains a reasonable expectation of privacy at the time the offence is committed.</a:t>
            </a:r>
          </a:p>
          <a:p>
            <a:pPr marL="0" indent="0">
              <a:buNone/>
            </a:pPr>
            <a:endParaRPr lang="en-CA" sz="2000" dirty="0"/>
          </a:p>
          <a:p>
            <a:pPr marL="0" indent="0">
              <a:buNone/>
            </a:pPr>
            <a:r>
              <a:rPr lang="en-CA" sz="2000" dirty="0"/>
              <a:t>(3) No person shall be convicted of an offence under this section if the conduct that forms the subject-matter of the charge serves the public good and does not extend beyond what serves the public good.</a:t>
            </a:r>
          </a:p>
          <a:p>
            <a:pPr marL="0" indent="0">
              <a:buNone/>
            </a:pPr>
            <a:endParaRPr lang="en-CA" sz="1800" dirty="0"/>
          </a:p>
        </p:txBody>
      </p:sp>
      <p:sp>
        <p:nvSpPr>
          <p:cNvPr id="4" name="Footer Placeholder 3">
            <a:extLst>
              <a:ext uri="{FF2B5EF4-FFF2-40B4-BE49-F238E27FC236}">
                <a16:creationId xmlns:a16="http://schemas.microsoft.com/office/drawing/2014/main" id="{5B2C80B4-24DD-475C-BE03-02DCDEEDC482}"/>
              </a:ext>
            </a:extLst>
          </p:cNvPr>
          <p:cNvSpPr>
            <a:spLocks noGrp="1"/>
          </p:cNvSpPr>
          <p:nvPr>
            <p:ph type="ftr" sz="quarter" idx="11"/>
          </p:nvPr>
        </p:nvSpPr>
        <p:spPr/>
        <p:txBody>
          <a:bodyPr/>
          <a:lstStyle/>
          <a:p>
            <a:pPr>
              <a:defRPr/>
            </a:pPr>
            <a:r>
              <a:rPr lang="en-US" dirty="0"/>
              <a:t>Class 6</a:t>
            </a:r>
          </a:p>
        </p:txBody>
      </p:sp>
    </p:spTree>
    <p:extLst>
      <p:ext uri="{BB962C8B-B14F-4D97-AF65-F5344CB8AC3E}">
        <p14:creationId xmlns:p14="http://schemas.microsoft.com/office/powerpoint/2010/main" val="16341258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4683-4AB6-4342-B35B-22E97265E207}"/>
              </a:ext>
            </a:extLst>
          </p:cNvPr>
          <p:cNvSpPr>
            <a:spLocks noGrp="1"/>
          </p:cNvSpPr>
          <p:nvPr>
            <p:ph type="title"/>
          </p:nvPr>
        </p:nvSpPr>
        <p:spPr/>
        <p:txBody>
          <a:bodyPr/>
          <a:lstStyle/>
          <a:p>
            <a:r>
              <a:rPr lang="en-CA" dirty="0"/>
              <a:t>Non-consensual Pornography – Criminal law</a:t>
            </a:r>
          </a:p>
        </p:txBody>
      </p:sp>
      <p:sp>
        <p:nvSpPr>
          <p:cNvPr id="3" name="Content Placeholder 2">
            <a:extLst>
              <a:ext uri="{FF2B5EF4-FFF2-40B4-BE49-F238E27FC236}">
                <a16:creationId xmlns:a16="http://schemas.microsoft.com/office/drawing/2014/main" id="{4D0F817F-D613-4AAD-96B5-963D47821F60}"/>
              </a:ext>
            </a:extLst>
          </p:cNvPr>
          <p:cNvSpPr>
            <a:spLocks noGrp="1"/>
          </p:cNvSpPr>
          <p:nvPr>
            <p:ph idx="1"/>
          </p:nvPr>
        </p:nvSpPr>
        <p:spPr>
          <a:xfrm>
            <a:off x="457200" y="1844824"/>
            <a:ext cx="8229600" cy="4281339"/>
          </a:xfrm>
        </p:spPr>
        <p:txBody>
          <a:bodyPr/>
          <a:lstStyle/>
          <a:p>
            <a:pPr marL="0" indent="0">
              <a:buNone/>
            </a:pPr>
            <a:r>
              <a:rPr lang="en-CA" sz="2400" b="1" dirty="0"/>
              <a:t>162.2</a:t>
            </a:r>
            <a:r>
              <a:rPr lang="en-CA" sz="2400" dirty="0"/>
              <a:t> </a:t>
            </a:r>
            <a:r>
              <a:rPr lang="en-CA" sz="2400" b="1" dirty="0"/>
              <a:t>(1)</a:t>
            </a:r>
            <a:r>
              <a:rPr lang="en-CA" sz="2400" dirty="0"/>
              <a:t> When an offender is convicted, or is discharged on the conditions prescribed in a probation order under section 730, of an offence referred to in subsection 162.1(1), the court that sentences or discharges the offender, in addition to any other punishment that may be imposed for that offence or any other condition prescribed in the order of discharge, may make, subject to the conditions or exemptions that the court directs, </a:t>
            </a:r>
            <a:r>
              <a:rPr lang="en-CA" sz="2800" b="1" dirty="0"/>
              <a:t>an order prohibiting the offender from using the Internet</a:t>
            </a:r>
            <a:r>
              <a:rPr lang="en-CA" sz="2400" dirty="0"/>
              <a:t> or other digital network, unless the offender does so in accordance with conditions set by the court.</a:t>
            </a:r>
          </a:p>
        </p:txBody>
      </p:sp>
      <p:sp>
        <p:nvSpPr>
          <p:cNvPr id="4" name="Footer Placeholder 3">
            <a:extLst>
              <a:ext uri="{FF2B5EF4-FFF2-40B4-BE49-F238E27FC236}">
                <a16:creationId xmlns:a16="http://schemas.microsoft.com/office/drawing/2014/main" id="{5B2C80B4-24DD-475C-BE03-02DCDEEDC482}"/>
              </a:ext>
            </a:extLst>
          </p:cNvPr>
          <p:cNvSpPr>
            <a:spLocks noGrp="1"/>
          </p:cNvSpPr>
          <p:nvPr>
            <p:ph type="ftr" sz="quarter" idx="11"/>
          </p:nvPr>
        </p:nvSpPr>
        <p:spPr/>
        <p:txBody>
          <a:bodyPr/>
          <a:lstStyle/>
          <a:p>
            <a:pPr>
              <a:defRPr/>
            </a:pPr>
            <a:r>
              <a:rPr lang="en-US" dirty="0"/>
              <a:t>Class 6</a:t>
            </a:r>
          </a:p>
        </p:txBody>
      </p:sp>
    </p:spTree>
    <p:extLst>
      <p:ext uri="{BB962C8B-B14F-4D97-AF65-F5344CB8AC3E}">
        <p14:creationId xmlns:p14="http://schemas.microsoft.com/office/powerpoint/2010/main" val="1851958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4683-4AB6-4342-B35B-22E97265E207}"/>
              </a:ext>
            </a:extLst>
          </p:cNvPr>
          <p:cNvSpPr>
            <a:spLocks noGrp="1"/>
          </p:cNvSpPr>
          <p:nvPr>
            <p:ph type="title"/>
          </p:nvPr>
        </p:nvSpPr>
        <p:spPr>
          <a:xfrm>
            <a:off x="457200" y="-171400"/>
            <a:ext cx="8229600" cy="1589038"/>
          </a:xfrm>
        </p:spPr>
        <p:txBody>
          <a:bodyPr/>
          <a:lstStyle/>
          <a:p>
            <a:r>
              <a:rPr lang="en-CA" dirty="0"/>
              <a:t>Non-consensual Pornography – Criminal Code (cont.)</a:t>
            </a:r>
          </a:p>
        </p:txBody>
      </p:sp>
      <p:sp>
        <p:nvSpPr>
          <p:cNvPr id="3" name="Content Placeholder 2">
            <a:extLst>
              <a:ext uri="{FF2B5EF4-FFF2-40B4-BE49-F238E27FC236}">
                <a16:creationId xmlns:a16="http://schemas.microsoft.com/office/drawing/2014/main" id="{4D0F817F-D613-4AAD-96B5-963D47821F60}"/>
              </a:ext>
            </a:extLst>
          </p:cNvPr>
          <p:cNvSpPr>
            <a:spLocks noGrp="1"/>
          </p:cNvSpPr>
          <p:nvPr>
            <p:ph idx="1"/>
          </p:nvPr>
        </p:nvSpPr>
        <p:spPr>
          <a:xfrm>
            <a:off x="457200" y="1417638"/>
            <a:ext cx="8229600" cy="4708525"/>
          </a:xfrm>
        </p:spPr>
        <p:txBody>
          <a:bodyPr/>
          <a:lstStyle/>
          <a:p>
            <a:pPr marL="0" indent="0">
              <a:buNone/>
            </a:pPr>
            <a:r>
              <a:rPr lang="en-CA" sz="2800" i="1" dirty="0"/>
              <a:t>R. v. A.C. </a:t>
            </a:r>
            <a:r>
              <a:rPr lang="en-CA" sz="2400" dirty="0"/>
              <a:t>2017 ONCJ 317</a:t>
            </a:r>
          </a:p>
          <a:p>
            <a:pPr marL="0" indent="0">
              <a:buNone/>
            </a:pPr>
            <a:r>
              <a:rPr lang="en-CA" sz="2400" u="sng" dirty="0"/>
              <a:t>F</a:t>
            </a:r>
            <a:r>
              <a:rPr lang="en-CA" sz="2400" dirty="0"/>
              <a:t> – Victim searched her name, found videos and pictures of her having intercourse with A.C., which she had consented to as they were in a relationship; uploaded by A.C. after relationship ended </a:t>
            </a:r>
          </a:p>
          <a:p>
            <a:pPr marL="0" indent="0">
              <a:buNone/>
            </a:pPr>
            <a:r>
              <a:rPr lang="en-CA" sz="2400" u="sng" dirty="0"/>
              <a:t>Issue</a:t>
            </a:r>
            <a:r>
              <a:rPr lang="en-CA" sz="2400" dirty="0"/>
              <a:t> – guilty under s. 162.1 of the </a:t>
            </a:r>
            <a:r>
              <a:rPr lang="en-CA" sz="2400" i="1" dirty="0"/>
              <a:t>Criminal Code</a:t>
            </a:r>
            <a:r>
              <a:rPr lang="en-CA" sz="2400" dirty="0"/>
              <a:t>? Sentence? </a:t>
            </a:r>
          </a:p>
          <a:p>
            <a:pPr marL="0" indent="0">
              <a:buNone/>
            </a:pPr>
            <a:r>
              <a:rPr lang="en-CA" sz="2400" u="sng" dirty="0"/>
              <a:t>Held</a:t>
            </a:r>
            <a:r>
              <a:rPr lang="en-CA" sz="2400" dirty="0"/>
              <a:t> – Yes, he pleaded guilty. Issue was mostly about sentence, 162.2 order. LOTS of aggravating factors (e.g. attached name and other PI to pics and videos); </a:t>
            </a:r>
            <a:r>
              <a:rPr lang="en-CA" sz="2400" b="1" dirty="0"/>
              <a:t>five months imprisonment</a:t>
            </a:r>
          </a:p>
          <a:p>
            <a:pPr marL="0" indent="0">
              <a:buNone/>
            </a:pPr>
            <a:r>
              <a:rPr lang="en-CA" sz="2400" dirty="0"/>
              <a:t>“It is difficult to overstate the seriousness of this offence. The offender deliberately set out to violate C.S.’s privacy in a most obscene and far-reaching way. He did so, motivated by revenge, with the intent to degrade and humiliate her.”</a:t>
            </a:r>
          </a:p>
          <a:p>
            <a:pPr marL="0" indent="0">
              <a:buNone/>
            </a:pPr>
            <a:endParaRPr lang="en-CA" sz="2400" dirty="0"/>
          </a:p>
        </p:txBody>
      </p:sp>
      <p:sp>
        <p:nvSpPr>
          <p:cNvPr id="4" name="Footer Placeholder 3">
            <a:extLst>
              <a:ext uri="{FF2B5EF4-FFF2-40B4-BE49-F238E27FC236}">
                <a16:creationId xmlns:a16="http://schemas.microsoft.com/office/drawing/2014/main" id="{5B2C80B4-24DD-475C-BE03-02DCDEEDC482}"/>
              </a:ext>
            </a:extLst>
          </p:cNvPr>
          <p:cNvSpPr>
            <a:spLocks noGrp="1"/>
          </p:cNvSpPr>
          <p:nvPr>
            <p:ph type="ftr" sz="quarter" idx="11"/>
          </p:nvPr>
        </p:nvSpPr>
        <p:spPr/>
        <p:txBody>
          <a:bodyPr/>
          <a:lstStyle/>
          <a:p>
            <a:pPr>
              <a:defRPr/>
            </a:pPr>
            <a:r>
              <a:rPr lang="en-US" dirty="0"/>
              <a:t>Class 6</a:t>
            </a:r>
          </a:p>
        </p:txBody>
      </p:sp>
    </p:spTree>
    <p:extLst>
      <p:ext uri="{BB962C8B-B14F-4D97-AF65-F5344CB8AC3E}">
        <p14:creationId xmlns:p14="http://schemas.microsoft.com/office/powerpoint/2010/main" val="1845291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7B0B-82DA-4041-B7E7-B08EEB858FCE}"/>
              </a:ext>
            </a:extLst>
          </p:cNvPr>
          <p:cNvSpPr>
            <a:spLocks noGrp="1"/>
          </p:cNvSpPr>
          <p:nvPr>
            <p:ph type="title"/>
          </p:nvPr>
        </p:nvSpPr>
        <p:spPr/>
        <p:txBody>
          <a:bodyPr/>
          <a:lstStyle/>
          <a:p>
            <a:r>
              <a:rPr lang="en-CA" dirty="0"/>
              <a:t>Discussion Question</a:t>
            </a:r>
          </a:p>
        </p:txBody>
      </p:sp>
      <p:sp>
        <p:nvSpPr>
          <p:cNvPr id="3" name="Content Placeholder 2">
            <a:extLst>
              <a:ext uri="{FF2B5EF4-FFF2-40B4-BE49-F238E27FC236}">
                <a16:creationId xmlns:a16="http://schemas.microsoft.com/office/drawing/2014/main" id="{A529E8B9-A7F3-478E-A2F3-2BE612AD26B8}"/>
              </a:ext>
            </a:extLst>
          </p:cNvPr>
          <p:cNvSpPr>
            <a:spLocks noGrp="1"/>
          </p:cNvSpPr>
          <p:nvPr>
            <p:ph idx="1"/>
          </p:nvPr>
        </p:nvSpPr>
        <p:spPr/>
        <p:txBody>
          <a:bodyPr/>
          <a:lstStyle/>
          <a:p>
            <a:pPr marL="0" indent="0">
              <a:buNone/>
            </a:pPr>
            <a:endParaRPr lang="en-CA" dirty="0"/>
          </a:p>
          <a:p>
            <a:pPr marL="0" indent="0">
              <a:buNone/>
            </a:pPr>
            <a:r>
              <a:rPr lang="en-CA" dirty="0"/>
              <a:t>Does Facebook, or Google, Porntube.com or TheDirty.com have a legal obligation to remove non-consensual pornography uploaded by a user?</a:t>
            </a:r>
          </a:p>
        </p:txBody>
      </p:sp>
      <p:sp>
        <p:nvSpPr>
          <p:cNvPr id="4" name="Footer Placeholder 3">
            <a:extLst>
              <a:ext uri="{FF2B5EF4-FFF2-40B4-BE49-F238E27FC236}">
                <a16:creationId xmlns:a16="http://schemas.microsoft.com/office/drawing/2014/main" id="{53C3924E-8DFD-4A88-B35B-DE9796E44DC0}"/>
              </a:ext>
            </a:extLst>
          </p:cNvPr>
          <p:cNvSpPr>
            <a:spLocks noGrp="1"/>
          </p:cNvSpPr>
          <p:nvPr>
            <p:ph type="ftr" sz="quarter" idx="11"/>
          </p:nvPr>
        </p:nvSpPr>
        <p:spPr/>
        <p:txBody>
          <a:bodyPr/>
          <a:lstStyle/>
          <a:p>
            <a:pPr>
              <a:defRPr/>
            </a:pPr>
            <a:r>
              <a:rPr lang="en-US" dirty="0"/>
              <a:t>Class 6</a:t>
            </a:r>
          </a:p>
        </p:txBody>
      </p:sp>
    </p:spTree>
    <p:extLst>
      <p:ext uri="{BB962C8B-B14F-4D97-AF65-F5344CB8AC3E}">
        <p14:creationId xmlns:p14="http://schemas.microsoft.com/office/powerpoint/2010/main" val="7138775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4683-4AB6-4342-B35B-22E97265E207}"/>
              </a:ext>
            </a:extLst>
          </p:cNvPr>
          <p:cNvSpPr>
            <a:spLocks noGrp="1"/>
          </p:cNvSpPr>
          <p:nvPr>
            <p:ph type="title"/>
          </p:nvPr>
        </p:nvSpPr>
        <p:spPr/>
        <p:txBody>
          <a:bodyPr/>
          <a:lstStyle/>
          <a:p>
            <a:r>
              <a:rPr lang="en-CA" dirty="0"/>
              <a:t>Non-consensual Pornography - USA</a:t>
            </a:r>
          </a:p>
        </p:txBody>
      </p:sp>
      <p:sp>
        <p:nvSpPr>
          <p:cNvPr id="3" name="Content Placeholder 2">
            <a:extLst>
              <a:ext uri="{FF2B5EF4-FFF2-40B4-BE49-F238E27FC236}">
                <a16:creationId xmlns:a16="http://schemas.microsoft.com/office/drawing/2014/main" id="{4D0F817F-D613-4AAD-96B5-963D47821F60}"/>
              </a:ext>
            </a:extLst>
          </p:cNvPr>
          <p:cNvSpPr>
            <a:spLocks noGrp="1"/>
          </p:cNvSpPr>
          <p:nvPr>
            <p:ph idx="1"/>
          </p:nvPr>
        </p:nvSpPr>
        <p:spPr>
          <a:xfrm>
            <a:off x="457200" y="1844824"/>
            <a:ext cx="8229600" cy="4281339"/>
          </a:xfrm>
        </p:spPr>
        <p:txBody>
          <a:bodyPr/>
          <a:lstStyle/>
          <a:p>
            <a:r>
              <a:rPr lang="en-CA" dirty="0"/>
              <a:t>38 states have criminal laws</a:t>
            </a:r>
          </a:p>
          <a:p>
            <a:r>
              <a:rPr lang="en-CA" dirty="0"/>
              <a:t>Generally stronger privacy torts in USA</a:t>
            </a:r>
          </a:p>
          <a:p>
            <a:r>
              <a:rPr lang="en-CA" dirty="0"/>
              <a:t>No </a:t>
            </a:r>
            <a:r>
              <a:rPr lang="en-CA" b="1" dirty="0"/>
              <a:t>national</a:t>
            </a:r>
            <a:r>
              <a:rPr lang="en-CA" dirty="0"/>
              <a:t> criminal or civil law</a:t>
            </a:r>
          </a:p>
          <a:p>
            <a:r>
              <a:rPr lang="en-CA" dirty="0"/>
              <a:t>Problem of s. 230 CDA</a:t>
            </a:r>
          </a:p>
        </p:txBody>
      </p:sp>
      <p:sp>
        <p:nvSpPr>
          <p:cNvPr id="4" name="Footer Placeholder 3">
            <a:extLst>
              <a:ext uri="{FF2B5EF4-FFF2-40B4-BE49-F238E27FC236}">
                <a16:creationId xmlns:a16="http://schemas.microsoft.com/office/drawing/2014/main" id="{5B2C80B4-24DD-475C-BE03-02DCDEEDC482}"/>
              </a:ext>
            </a:extLst>
          </p:cNvPr>
          <p:cNvSpPr>
            <a:spLocks noGrp="1"/>
          </p:cNvSpPr>
          <p:nvPr>
            <p:ph type="ftr" sz="quarter" idx="11"/>
          </p:nvPr>
        </p:nvSpPr>
        <p:spPr/>
        <p:txBody>
          <a:bodyPr/>
          <a:lstStyle/>
          <a:p>
            <a:pPr>
              <a:defRPr/>
            </a:pPr>
            <a:r>
              <a:rPr lang="en-US" dirty="0"/>
              <a:t>Class 6</a:t>
            </a:r>
          </a:p>
        </p:txBody>
      </p:sp>
    </p:spTree>
    <p:extLst>
      <p:ext uri="{BB962C8B-B14F-4D97-AF65-F5344CB8AC3E}">
        <p14:creationId xmlns:p14="http://schemas.microsoft.com/office/powerpoint/2010/main" val="25231480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946A0-0FDE-4E7D-ACB1-0C5C2F1671B2}"/>
              </a:ext>
            </a:extLst>
          </p:cNvPr>
          <p:cNvSpPr>
            <a:spLocks noGrp="1"/>
          </p:cNvSpPr>
          <p:nvPr>
            <p:ph type="title"/>
          </p:nvPr>
        </p:nvSpPr>
        <p:spPr/>
        <p:txBody>
          <a:bodyPr/>
          <a:lstStyle/>
          <a:p>
            <a:r>
              <a:rPr lang="en-CA" dirty="0"/>
              <a:t>FIN</a:t>
            </a:r>
          </a:p>
        </p:txBody>
      </p:sp>
      <p:sp>
        <p:nvSpPr>
          <p:cNvPr id="3" name="Footer Placeholder 2">
            <a:extLst>
              <a:ext uri="{FF2B5EF4-FFF2-40B4-BE49-F238E27FC236}">
                <a16:creationId xmlns:a16="http://schemas.microsoft.com/office/drawing/2014/main" id="{92B8A4C7-1074-40EA-98E3-1EA09F1C12BB}"/>
              </a:ext>
            </a:extLst>
          </p:cNvPr>
          <p:cNvSpPr>
            <a:spLocks noGrp="1"/>
          </p:cNvSpPr>
          <p:nvPr>
            <p:ph type="ftr" sz="quarter" idx="11"/>
          </p:nvPr>
        </p:nvSpPr>
        <p:spPr/>
        <p:txBody>
          <a:bodyPr/>
          <a:lstStyle/>
          <a:p>
            <a:pPr>
              <a:defRPr/>
            </a:pPr>
            <a:r>
              <a:rPr lang="en-US" dirty="0"/>
              <a:t>Class 6</a:t>
            </a:r>
          </a:p>
        </p:txBody>
      </p:sp>
    </p:spTree>
    <p:extLst>
      <p:ext uri="{BB962C8B-B14F-4D97-AF65-F5344CB8AC3E}">
        <p14:creationId xmlns:p14="http://schemas.microsoft.com/office/powerpoint/2010/main" val="3315667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p:txBody>
          <a:bodyPr/>
          <a:lstStyle/>
          <a:p>
            <a:r>
              <a:rPr lang="en-CA" dirty="0"/>
              <a:t>In the News</a:t>
            </a:r>
          </a:p>
        </p:txBody>
      </p:sp>
      <p:sp>
        <p:nvSpPr>
          <p:cNvPr id="3" name="Content Placeholder 2">
            <a:extLst>
              <a:ext uri="{FF2B5EF4-FFF2-40B4-BE49-F238E27FC236}">
                <a16:creationId xmlns:a16="http://schemas.microsoft.com/office/drawing/2014/main" id="{20F4F685-D0C9-48C8-BBD7-69E68B3BF9ED}"/>
              </a:ext>
            </a:extLst>
          </p:cNvPr>
          <p:cNvSpPr>
            <a:spLocks noGrp="1"/>
          </p:cNvSpPr>
          <p:nvPr>
            <p:ph idx="1"/>
          </p:nvPr>
        </p:nvSpPr>
        <p:spPr>
          <a:xfrm>
            <a:off x="457200" y="1268760"/>
            <a:ext cx="8435280" cy="4857403"/>
          </a:xfrm>
        </p:spPr>
        <p:txBody>
          <a:bodyPr/>
          <a:lstStyle/>
          <a:p>
            <a:pPr marL="0" indent="0">
              <a:buNone/>
            </a:pPr>
            <a:r>
              <a:rPr lang="en-CA" b="1" dirty="0" err="1"/>
              <a:t>Disqus</a:t>
            </a:r>
            <a:r>
              <a:rPr lang="en-CA" dirty="0"/>
              <a:t> data breach from 2012 </a:t>
            </a:r>
            <a:r>
              <a:rPr lang="en-CA" dirty="0">
                <a:sym typeface="Wingdings" panose="05000000000000000000" pitchFamily="2" charset="2"/>
              </a:rPr>
              <a:t> 17.5 million email addresses, usernames, sign-up dates, and encrypted passwords</a:t>
            </a:r>
          </a:p>
          <a:p>
            <a:pPr marL="0" indent="0">
              <a:buNone/>
            </a:pPr>
            <a:endParaRPr lang="en-CA" dirty="0">
              <a:sym typeface="Wingdings" panose="05000000000000000000" pitchFamily="2" charset="2"/>
            </a:endParaRPr>
          </a:p>
          <a:p>
            <a:pPr marL="0" indent="0">
              <a:buNone/>
            </a:pPr>
            <a:r>
              <a:rPr lang="en-CA" u="sng" dirty="0">
                <a:sym typeface="Wingdings" panose="05000000000000000000" pitchFamily="2" charset="2"/>
              </a:rPr>
              <a:t>Recall from mandatory data breach notifications:</a:t>
            </a:r>
          </a:p>
          <a:p>
            <a:pPr marL="0" indent="0">
              <a:buNone/>
            </a:pPr>
            <a:r>
              <a:rPr lang="en-CA" sz="2800" dirty="0"/>
              <a:t>“significant harm” includes bodily harm, humiliation, damage to reputation or relationships, loss of employment, business or professional opportunities, financial loss, identity theft, negative effects on the credit record and damage to or loss of property</a:t>
            </a:r>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dirty="0"/>
              <a:t>Class 6</a:t>
            </a:r>
          </a:p>
        </p:txBody>
      </p:sp>
    </p:spTree>
    <p:extLst>
      <p:ext uri="{BB962C8B-B14F-4D97-AF65-F5344CB8AC3E}">
        <p14:creationId xmlns:p14="http://schemas.microsoft.com/office/powerpoint/2010/main" val="1541542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p:txBody>
          <a:bodyPr/>
          <a:lstStyle/>
          <a:p>
            <a:r>
              <a:rPr lang="en-CA" dirty="0"/>
              <a:t>In the News</a:t>
            </a:r>
          </a:p>
        </p:txBody>
      </p:sp>
      <p:sp>
        <p:nvSpPr>
          <p:cNvPr id="3" name="Content Placeholder 2">
            <a:extLst>
              <a:ext uri="{FF2B5EF4-FFF2-40B4-BE49-F238E27FC236}">
                <a16:creationId xmlns:a16="http://schemas.microsoft.com/office/drawing/2014/main" id="{20F4F685-D0C9-48C8-BBD7-69E68B3BF9ED}"/>
              </a:ext>
            </a:extLst>
          </p:cNvPr>
          <p:cNvSpPr>
            <a:spLocks noGrp="1"/>
          </p:cNvSpPr>
          <p:nvPr>
            <p:ph idx="1"/>
          </p:nvPr>
        </p:nvSpPr>
        <p:spPr>
          <a:xfrm>
            <a:off x="457200" y="1268760"/>
            <a:ext cx="8435280" cy="4857403"/>
          </a:xfrm>
        </p:spPr>
        <p:txBody>
          <a:bodyPr/>
          <a:lstStyle/>
          <a:p>
            <a:pPr marL="0" indent="0">
              <a:buNone/>
            </a:pPr>
            <a:r>
              <a:rPr lang="en-CA" sz="2800" u="sng" dirty="0"/>
              <a:t>Death of AIM (AOL Instant Messenger)</a:t>
            </a:r>
          </a:p>
          <a:p>
            <a:pPr marL="0" indent="0">
              <a:buNone/>
            </a:pPr>
            <a:endParaRPr lang="en-CA" sz="2800" u="sng" dirty="0"/>
          </a:p>
          <a:p>
            <a:pPr>
              <a:buFont typeface="Wingdings" panose="05000000000000000000" pitchFamily="2" charset="2"/>
              <a:buChar char="à"/>
            </a:pPr>
            <a:r>
              <a:rPr lang="en-CA" sz="2800" dirty="0"/>
              <a:t>2001, FCC approved AOL merger with Time Warner</a:t>
            </a:r>
          </a:p>
          <a:p>
            <a:pPr>
              <a:buFont typeface="Wingdings" panose="05000000000000000000" pitchFamily="2" charset="2"/>
              <a:buChar char="à"/>
            </a:pPr>
            <a:r>
              <a:rPr lang="en-CA" sz="2800" dirty="0"/>
              <a:t>Condition of the merger that AOL make AIM interoperable with other services, to prevent a monopoly</a:t>
            </a:r>
          </a:p>
          <a:p>
            <a:pPr>
              <a:buFont typeface="Wingdings" panose="05000000000000000000" pitchFamily="2" charset="2"/>
              <a:buChar char="à"/>
            </a:pPr>
            <a:r>
              <a:rPr lang="en-CA" sz="2800" dirty="0"/>
              <a:t>AOL had 140 million users</a:t>
            </a:r>
          </a:p>
          <a:p>
            <a:pPr>
              <a:buFont typeface="Wingdings" panose="05000000000000000000" pitchFamily="2" charset="2"/>
              <a:buChar char="à"/>
            </a:pPr>
            <a:r>
              <a:rPr lang="en-CA" sz="2800" dirty="0"/>
              <a:t>___ has 2 billion users</a:t>
            </a:r>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dirty="0"/>
              <a:t>Class 6</a:t>
            </a:r>
          </a:p>
        </p:txBody>
      </p:sp>
    </p:spTree>
    <p:extLst>
      <p:ext uri="{BB962C8B-B14F-4D97-AF65-F5344CB8AC3E}">
        <p14:creationId xmlns:p14="http://schemas.microsoft.com/office/powerpoint/2010/main" val="516991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CE23E-6139-4C1D-862C-F28D8942D7B4}"/>
              </a:ext>
            </a:extLst>
          </p:cNvPr>
          <p:cNvSpPr>
            <a:spLocks noGrp="1"/>
          </p:cNvSpPr>
          <p:nvPr>
            <p:ph type="title"/>
          </p:nvPr>
        </p:nvSpPr>
        <p:spPr/>
        <p:txBody>
          <a:bodyPr/>
          <a:lstStyle/>
          <a:p>
            <a:r>
              <a:rPr lang="en-CA" dirty="0"/>
              <a:t>Class 5 finish</a:t>
            </a:r>
          </a:p>
        </p:txBody>
      </p:sp>
      <p:sp>
        <p:nvSpPr>
          <p:cNvPr id="3" name="Footer Placeholder 2">
            <a:extLst>
              <a:ext uri="{FF2B5EF4-FFF2-40B4-BE49-F238E27FC236}">
                <a16:creationId xmlns:a16="http://schemas.microsoft.com/office/drawing/2014/main" id="{2D6189D0-A073-440B-91E3-1B983009EDEC}"/>
              </a:ext>
            </a:extLst>
          </p:cNvPr>
          <p:cNvSpPr>
            <a:spLocks noGrp="1"/>
          </p:cNvSpPr>
          <p:nvPr>
            <p:ph type="ftr" sz="quarter" idx="11"/>
          </p:nvPr>
        </p:nvSpPr>
        <p:spPr/>
        <p:txBody>
          <a:bodyPr/>
          <a:lstStyle/>
          <a:p>
            <a:pPr>
              <a:defRPr/>
            </a:pPr>
            <a:r>
              <a:rPr lang="en-US" dirty="0"/>
              <a:t>Class 6</a:t>
            </a:r>
          </a:p>
        </p:txBody>
      </p:sp>
    </p:spTree>
    <p:extLst>
      <p:ext uri="{BB962C8B-B14F-4D97-AF65-F5344CB8AC3E}">
        <p14:creationId xmlns:p14="http://schemas.microsoft.com/office/powerpoint/2010/main" val="4182278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D9AB-552B-44F1-AC21-5BE2E1BF0B98}"/>
              </a:ext>
            </a:extLst>
          </p:cNvPr>
          <p:cNvSpPr>
            <a:spLocks noGrp="1"/>
          </p:cNvSpPr>
          <p:nvPr>
            <p:ph type="title"/>
          </p:nvPr>
        </p:nvSpPr>
        <p:spPr/>
        <p:txBody>
          <a:bodyPr/>
          <a:lstStyle/>
          <a:p>
            <a:r>
              <a:rPr lang="en-CA" dirty="0"/>
              <a:t>Rights to your image</a:t>
            </a:r>
          </a:p>
        </p:txBody>
      </p:sp>
      <p:sp>
        <p:nvSpPr>
          <p:cNvPr id="3" name="Footer Placeholder 2">
            <a:extLst>
              <a:ext uri="{FF2B5EF4-FFF2-40B4-BE49-F238E27FC236}">
                <a16:creationId xmlns:a16="http://schemas.microsoft.com/office/drawing/2014/main" id="{F13CD3B6-6D6A-4C6B-BB61-2350FE28FDE9}"/>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783193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DB12D-9830-4771-9F6B-511F8B6D587E}"/>
              </a:ext>
            </a:extLst>
          </p:cNvPr>
          <p:cNvSpPr>
            <a:spLocks noGrp="1"/>
          </p:cNvSpPr>
          <p:nvPr>
            <p:ph type="title"/>
          </p:nvPr>
        </p:nvSpPr>
        <p:spPr/>
        <p:txBody>
          <a:bodyPr/>
          <a:lstStyle/>
          <a:p>
            <a:r>
              <a:rPr lang="en-CA" dirty="0"/>
              <a:t>Personality Rights </a:t>
            </a:r>
            <a:br>
              <a:rPr lang="en-CA" dirty="0"/>
            </a:br>
            <a:r>
              <a:rPr lang="en-CA" dirty="0"/>
              <a:t>Publication Rights</a:t>
            </a:r>
          </a:p>
        </p:txBody>
      </p:sp>
      <p:sp>
        <p:nvSpPr>
          <p:cNvPr id="3" name="Content Placeholder 2">
            <a:extLst>
              <a:ext uri="{FF2B5EF4-FFF2-40B4-BE49-F238E27FC236}">
                <a16:creationId xmlns:a16="http://schemas.microsoft.com/office/drawing/2014/main" id="{A2756A94-DBE4-4AE7-BD4D-F1722CD8EDA5}"/>
              </a:ext>
            </a:extLst>
          </p:cNvPr>
          <p:cNvSpPr>
            <a:spLocks noGrp="1"/>
          </p:cNvSpPr>
          <p:nvPr>
            <p:ph idx="1"/>
          </p:nvPr>
        </p:nvSpPr>
        <p:spPr>
          <a:xfrm>
            <a:off x="457200" y="1772816"/>
            <a:ext cx="8229600" cy="4353347"/>
          </a:xfrm>
        </p:spPr>
        <p:txBody>
          <a:bodyPr/>
          <a:lstStyle/>
          <a:p>
            <a:r>
              <a:rPr lang="en-CA" dirty="0"/>
              <a:t>Right to your image</a:t>
            </a:r>
          </a:p>
          <a:p>
            <a:r>
              <a:rPr lang="en-CA" dirty="0"/>
              <a:t>Right to your likeness</a:t>
            </a:r>
          </a:p>
          <a:p>
            <a:r>
              <a:rPr lang="en-CA" dirty="0"/>
              <a:t>Right to your voice</a:t>
            </a:r>
          </a:p>
          <a:p>
            <a:r>
              <a:rPr lang="en-CA" dirty="0"/>
              <a:t>Right to your name</a:t>
            </a:r>
          </a:p>
          <a:p>
            <a:r>
              <a:rPr lang="en-CA" dirty="0"/>
              <a:t>Others?</a:t>
            </a:r>
          </a:p>
          <a:p>
            <a:endParaRPr lang="en-CA" dirty="0"/>
          </a:p>
          <a:p>
            <a:pPr marL="0" indent="0">
              <a:buNone/>
            </a:pPr>
            <a:r>
              <a:rPr lang="en-CA" dirty="0">
                <a:sym typeface="Wingdings" panose="05000000000000000000" pitchFamily="2" charset="2"/>
              </a:rPr>
              <a:t> Your </a:t>
            </a:r>
            <a:r>
              <a:rPr lang="en-CA" b="1" dirty="0">
                <a:sym typeface="Wingdings" panose="05000000000000000000" pitchFamily="2" charset="2"/>
              </a:rPr>
              <a:t>persona</a:t>
            </a:r>
            <a:endParaRPr lang="en-CA" b="1" dirty="0"/>
          </a:p>
          <a:p>
            <a:endParaRPr lang="en-CA" dirty="0"/>
          </a:p>
        </p:txBody>
      </p:sp>
      <p:sp>
        <p:nvSpPr>
          <p:cNvPr id="4" name="Footer Placeholder 3">
            <a:extLst>
              <a:ext uri="{FF2B5EF4-FFF2-40B4-BE49-F238E27FC236}">
                <a16:creationId xmlns:a16="http://schemas.microsoft.com/office/drawing/2014/main" id="{79FF79FF-F4B1-48DC-BECC-BD8221DA1FA5}"/>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4154201448"/>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65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28862</TotalTime>
  <Words>3016</Words>
  <Application>Microsoft Office PowerPoint</Application>
  <PresentationFormat>On-screen Show (4:3)</PresentationFormat>
  <Paragraphs>328</Paragraphs>
  <Slides>45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Wingdings</vt:lpstr>
      <vt:lpstr>Office Theme</vt:lpstr>
      <vt:lpstr>  Class 6 – October 10  My Image is My Own – Rights to your image and reputation online and “revenge porn”                                 </vt:lpstr>
      <vt:lpstr>Admin Crap / Announcements</vt:lpstr>
      <vt:lpstr>Essay topics “guidelines”</vt:lpstr>
      <vt:lpstr>News Item 2</vt:lpstr>
      <vt:lpstr>In the News</vt:lpstr>
      <vt:lpstr>In the News</vt:lpstr>
      <vt:lpstr>Class 5 finish</vt:lpstr>
      <vt:lpstr>Rights to your image</vt:lpstr>
      <vt:lpstr>Personality Rights  Publication Rights</vt:lpstr>
      <vt:lpstr>Personality Rights in play when…</vt:lpstr>
      <vt:lpstr>Personality Rights in play when…</vt:lpstr>
      <vt:lpstr>Personality Rights – Common Law</vt:lpstr>
      <vt:lpstr>Common Law Statutes</vt:lpstr>
      <vt:lpstr>e.g. Manitoba The Privacy Act</vt:lpstr>
      <vt:lpstr>British Columbia – The Privacy Act</vt:lpstr>
      <vt:lpstr>Common law tort</vt:lpstr>
      <vt:lpstr>Various defenses at common law</vt:lpstr>
      <vt:lpstr>Personality Rights in Quebec</vt:lpstr>
      <vt:lpstr>Personality Rights in Quebec</vt:lpstr>
      <vt:lpstr>Aubry c. Éditions Vice-Versa inc (cont.)</vt:lpstr>
      <vt:lpstr>Aubry c. Éditions Vice-Versa inc (cont.)</vt:lpstr>
      <vt:lpstr>Aubry c. Éditions Vice-Versa inc (cont.)</vt:lpstr>
      <vt:lpstr>Aubry c. Éditions Vice-Versa inc (cont.)</vt:lpstr>
      <vt:lpstr>News Item 1</vt:lpstr>
      <vt:lpstr>Non-consensual pornography  (a.k.A. Revenge porn?)</vt:lpstr>
      <vt:lpstr>Nonconsensual pornography</vt:lpstr>
      <vt:lpstr>e.g. B.C. Privacy Act</vt:lpstr>
      <vt:lpstr>e.g. B.C. Privacy Act</vt:lpstr>
      <vt:lpstr>What if there is no Privacy Act?</vt:lpstr>
      <vt:lpstr>Doe 464533 v. N.D. takeaway</vt:lpstr>
      <vt:lpstr>Doe 464533 v. N.D., part deux</vt:lpstr>
      <vt:lpstr>Doe 464533 v. N.D., part trois</vt:lpstr>
      <vt:lpstr>Doe 464533 v. N.D., part trois (cont.)</vt:lpstr>
      <vt:lpstr>Manitoba legislation</vt:lpstr>
      <vt:lpstr>Manitoba legislation</vt:lpstr>
      <vt:lpstr>Alberta legislation</vt:lpstr>
      <vt:lpstr>Legislation in the works</vt:lpstr>
      <vt:lpstr>Previously in Nova Scotia…</vt:lpstr>
      <vt:lpstr>Non-consensual Pornography – Criminal Code</vt:lpstr>
      <vt:lpstr>Non-consensual Pornography – Criminal Code (cont.)</vt:lpstr>
      <vt:lpstr>Non-consensual Pornography – Criminal law</vt:lpstr>
      <vt:lpstr>Non-consensual Pornography – Criminal Code (cont.)</vt:lpstr>
      <vt:lpstr>Discussion Question</vt:lpstr>
      <vt:lpstr>Non-consensual Pornography - USA</vt:lpstr>
      <vt:lpstr>FIN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Allen Mendelsohn</dc:creator>
  <cp:lastModifiedBy>Allen Mendelsohn</cp:lastModifiedBy>
  <cp:revision>1284</cp:revision>
  <dcterms:created xsi:type="dcterms:W3CDTF">2011-09-16T14:20:42Z</dcterms:created>
  <dcterms:modified xsi:type="dcterms:W3CDTF">2017-10-19T13:38:25Z</dcterms:modified>
</cp:coreProperties>
</file>