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256" r:id="rId2"/>
    <p:sldId id="552" r:id="rId3"/>
    <p:sldId id="565" r:id="rId4"/>
    <p:sldId id="601" r:id="rId5"/>
    <p:sldId id="566" r:id="rId6"/>
    <p:sldId id="563" r:id="rId7"/>
    <p:sldId id="611" r:id="rId8"/>
    <p:sldId id="610" r:id="rId9"/>
    <p:sldId id="567" r:id="rId10"/>
    <p:sldId id="564" r:id="rId11"/>
    <p:sldId id="608" r:id="rId12"/>
    <p:sldId id="600" r:id="rId13"/>
    <p:sldId id="596" r:id="rId14"/>
    <p:sldId id="597" r:id="rId15"/>
    <p:sldId id="598" r:id="rId16"/>
    <p:sldId id="599" r:id="rId17"/>
    <p:sldId id="602" r:id="rId18"/>
    <p:sldId id="571" r:id="rId19"/>
    <p:sldId id="605" r:id="rId20"/>
    <p:sldId id="603" r:id="rId21"/>
    <p:sldId id="568" r:id="rId22"/>
    <p:sldId id="569" r:id="rId23"/>
    <p:sldId id="570" r:id="rId24"/>
    <p:sldId id="606" r:id="rId25"/>
    <p:sldId id="607" r:id="rId26"/>
    <p:sldId id="604" r:id="rId27"/>
    <p:sldId id="572" r:id="rId28"/>
    <p:sldId id="574" r:id="rId29"/>
    <p:sldId id="612" r:id="rId30"/>
    <p:sldId id="613" r:id="rId31"/>
    <p:sldId id="614" r:id="rId32"/>
    <p:sldId id="591" r:id="rId33"/>
    <p:sldId id="573" r:id="rId34"/>
    <p:sldId id="589" r:id="rId35"/>
    <p:sldId id="588" r:id="rId36"/>
    <p:sldId id="590" r:id="rId37"/>
    <p:sldId id="575" r:id="rId38"/>
    <p:sldId id="576" r:id="rId39"/>
    <p:sldId id="579" r:id="rId40"/>
    <p:sldId id="580" r:id="rId41"/>
    <p:sldId id="578" r:id="rId42"/>
    <p:sldId id="592" r:id="rId43"/>
    <p:sldId id="593" r:id="rId44"/>
    <p:sldId id="594" r:id="rId45"/>
    <p:sldId id="595" r:id="rId46"/>
    <p:sldId id="577" r:id="rId47"/>
    <p:sldId id="581" r:id="rId48"/>
    <p:sldId id="582" r:id="rId49"/>
    <p:sldId id="583" r:id="rId50"/>
    <p:sldId id="584" r:id="rId51"/>
    <p:sldId id="585" r:id="rId52"/>
    <p:sldId id="586" r:id="rId53"/>
    <p:sldId id="587" r:id="rId54"/>
    <p:sldId id="609" r:id="rId5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8D"/>
    <a:srgbClr val="004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77289" autoAdjust="0"/>
  </p:normalViewPr>
  <p:slideViewPr>
    <p:cSldViewPr>
      <p:cViewPr varScale="1">
        <p:scale>
          <a:sx n="67" d="100"/>
          <a:sy n="67" d="100"/>
        </p:scale>
        <p:origin x="1920" y="58"/>
      </p:cViewPr>
      <p:guideLst>
        <p:guide orient="horz" pos="2160"/>
        <p:guide pos="2880"/>
      </p:guideLst>
    </p:cSldViewPr>
  </p:slideViewPr>
  <p:outlineViewPr>
    <p:cViewPr>
      <p:scale>
        <a:sx n="33" d="100"/>
        <a:sy n="33" d="100"/>
      </p:scale>
      <p:origin x="0" y="-1949"/>
    </p:cViewPr>
  </p:outlineViewPr>
  <p:notesTextViewPr>
    <p:cViewPr>
      <p:scale>
        <a:sx n="100" d="100"/>
        <a:sy n="100" d="100"/>
      </p:scale>
      <p:origin x="0" y="0"/>
    </p:cViewPr>
  </p:notesTextViewPr>
  <p:sorterViewPr>
    <p:cViewPr>
      <p:scale>
        <a:sx n="66" d="100"/>
        <a:sy n="66" d="100"/>
      </p:scale>
      <p:origin x="0" y="-4435"/>
    </p:cViewPr>
  </p:sorterViewPr>
  <p:notesViewPr>
    <p:cSldViewPr>
      <p:cViewPr varScale="1">
        <p:scale>
          <a:sx n="67" d="100"/>
          <a:sy n="67" d="100"/>
        </p:scale>
        <p:origin x="3120" y="4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DE70D28-32E9-4AF2-91CF-084CECC0F890}" type="datetimeFigureOut">
              <a:rPr lang="en-US"/>
              <a:pPr>
                <a:defRPr/>
              </a:pPr>
              <a:t>11/21/2017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BADF13-884F-4625-B148-DF09EB0C1F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96882DE-51FE-4370-AC55-C7AE4669DBE5}" type="datetimeFigureOut">
              <a:rPr lang="en-US"/>
              <a:pPr>
                <a:defRPr/>
              </a:pPr>
              <a:t>11/21/2017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0FC60C-B268-4C23-AB49-FBFCA2F048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1E977-DB97-4C94-B67E-E0AE23B793ED}" type="slidenum">
              <a:rPr lang="en-US" altLang="en-US" smtClean="0"/>
              <a:pPr>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whole thing may be scrapped next year so we’re not going into it</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11</a:t>
            </a:fld>
            <a:endParaRPr lang="en-US" altLang="en-US"/>
          </a:p>
        </p:txBody>
      </p:sp>
    </p:spTree>
    <p:extLst>
      <p:ext uri="{BB962C8B-B14F-4D97-AF65-F5344CB8AC3E}">
        <p14:creationId xmlns:p14="http://schemas.microsoft.com/office/powerpoint/2010/main" val="2452307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Remember, this is for commercial activities only, i.e. PIPEDA covered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18</a:t>
            </a:fld>
            <a:endParaRPr lang="en-US" altLang="en-US"/>
          </a:p>
        </p:txBody>
      </p:sp>
    </p:spTree>
    <p:extLst>
      <p:ext uri="{BB962C8B-B14F-4D97-AF65-F5344CB8AC3E}">
        <p14:creationId xmlns:p14="http://schemas.microsoft.com/office/powerpoint/2010/main" val="1395365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1" kern="1200" dirty="0">
                <a:solidFill>
                  <a:schemeClr val="tx1"/>
                </a:solidFill>
                <a:effectLst/>
                <a:latin typeface="+mn-lt"/>
                <a:ea typeface="+mn-ea"/>
                <a:cs typeface="+mn-cs"/>
              </a:rPr>
              <a:t>29 - advisory status and acts independently</a:t>
            </a:r>
          </a:p>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19</a:t>
            </a:fld>
            <a:endParaRPr lang="en-US" altLang="en-US"/>
          </a:p>
        </p:txBody>
      </p:sp>
    </p:spTree>
    <p:extLst>
      <p:ext uri="{BB962C8B-B14F-4D97-AF65-F5344CB8AC3E}">
        <p14:creationId xmlns:p14="http://schemas.microsoft.com/office/powerpoint/2010/main" val="1959326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22</a:t>
            </a:fld>
            <a:endParaRPr lang="en-US" altLang="en-US"/>
          </a:p>
        </p:txBody>
      </p:sp>
    </p:spTree>
    <p:extLst>
      <p:ext uri="{BB962C8B-B14F-4D97-AF65-F5344CB8AC3E}">
        <p14:creationId xmlns:p14="http://schemas.microsoft.com/office/powerpoint/2010/main" val="4223308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Article 26 -- derogations</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23</a:t>
            </a:fld>
            <a:endParaRPr lang="en-US" altLang="en-US"/>
          </a:p>
        </p:txBody>
      </p:sp>
    </p:spTree>
    <p:extLst>
      <p:ext uri="{BB962C8B-B14F-4D97-AF65-F5344CB8AC3E}">
        <p14:creationId xmlns:p14="http://schemas.microsoft.com/office/powerpoint/2010/main" val="4091558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Still self-certification</a:t>
            </a:r>
          </a:p>
          <a:p>
            <a:r>
              <a:rPr lang="en-CA" dirty="0"/>
              <a:t>4 bullets from EU website</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24</a:t>
            </a:fld>
            <a:endParaRPr lang="en-US" altLang="en-US"/>
          </a:p>
        </p:txBody>
      </p:sp>
    </p:spTree>
    <p:extLst>
      <p:ext uri="{BB962C8B-B14F-4D97-AF65-F5344CB8AC3E}">
        <p14:creationId xmlns:p14="http://schemas.microsoft.com/office/powerpoint/2010/main" val="1905909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Really long decision not getting into it because it is far from final.</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25</a:t>
            </a:fld>
            <a:endParaRPr lang="en-US" altLang="en-US"/>
          </a:p>
        </p:txBody>
      </p:sp>
    </p:spTree>
    <p:extLst>
      <p:ext uri="{BB962C8B-B14F-4D97-AF65-F5344CB8AC3E}">
        <p14:creationId xmlns:p14="http://schemas.microsoft.com/office/powerpoint/2010/main" val="195520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28</a:t>
            </a:fld>
            <a:endParaRPr lang="en-US" altLang="en-US"/>
          </a:p>
        </p:txBody>
      </p:sp>
    </p:spTree>
    <p:extLst>
      <p:ext uri="{BB962C8B-B14F-4D97-AF65-F5344CB8AC3E}">
        <p14:creationId xmlns:p14="http://schemas.microsoft.com/office/powerpoint/2010/main" val="2155641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Inadequate, irrelevant, or no longer relevant </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29</a:t>
            </a:fld>
            <a:endParaRPr lang="en-US" altLang="en-US"/>
          </a:p>
        </p:txBody>
      </p:sp>
    </p:spTree>
    <p:extLst>
      <p:ext uri="{BB962C8B-B14F-4D97-AF65-F5344CB8AC3E}">
        <p14:creationId xmlns:p14="http://schemas.microsoft.com/office/powerpoint/2010/main" val="41954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Inadequate, irrelevant, or no longer relevant </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30</a:t>
            </a:fld>
            <a:endParaRPr lang="en-US" altLang="en-US"/>
          </a:p>
        </p:txBody>
      </p:sp>
    </p:spTree>
    <p:extLst>
      <p:ext uri="{BB962C8B-B14F-4D97-AF65-F5344CB8AC3E}">
        <p14:creationId xmlns:p14="http://schemas.microsoft.com/office/powerpoint/2010/main" val="428304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a:t>
            </a:fld>
            <a:endParaRPr lang="en-US" altLang="en-US"/>
          </a:p>
        </p:txBody>
      </p:sp>
    </p:spTree>
    <p:extLst>
      <p:ext uri="{BB962C8B-B14F-4D97-AF65-F5344CB8AC3E}">
        <p14:creationId xmlns:p14="http://schemas.microsoft.com/office/powerpoint/2010/main" val="1222251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Exceptions – public life will influence Interest of general public</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31</a:t>
            </a:fld>
            <a:endParaRPr lang="en-US" altLang="en-US"/>
          </a:p>
        </p:txBody>
      </p:sp>
    </p:spTree>
    <p:extLst>
      <p:ext uri="{BB962C8B-B14F-4D97-AF65-F5344CB8AC3E}">
        <p14:creationId xmlns:p14="http://schemas.microsoft.com/office/powerpoint/2010/main" val="1895778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From Gratton’s paper in your materials, page 23</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32</a:t>
            </a:fld>
            <a:endParaRPr lang="en-US" altLang="en-US"/>
          </a:p>
        </p:txBody>
      </p:sp>
    </p:spTree>
    <p:extLst>
      <p:ext uri="{BB962C8B-B14F-4D97-AF65-F5344CB8AC3E}">
        <p14:creationId xmlns:p14="http://schemas.microsoft.com/office/powerpoint/2010/main" val="1756265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Mr. </a:t>
            </a:r>
            <a:r>
              <a:rPr lang="en-CA" dirty="0" err="1"/>
              <a:t>Radulescu</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41</a:t>
            </a:fld>
            <a:endParaRPr lang="en-US" altLang="en-US"/>
          </a:p>
        </p:txBody>
      </p:sp>
    </p:spTree>
    <p:extLst>
      <p:ext uri="{BB962C8B-B14F-4D97-AF65-F5344CB8AC3E}">
        <p14:creationId xmlns:p14="http://schemas.microsoft.com/office/powerpoint/2010/main" val="356223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Excise </a:t>
            </a:r>
            <a:r>
              <a:rPr lang="fr-CA" dirty="0" err="1"/>
              <a:t>Tax</a:t>
            </a:r>
            <a:r>
              <a:rPr lang="fr-CA" dirty="0"/>
              <a:t> </a:t>
            </a:r>
            <a:r>
              <a:rPr lang="fr-CA" dirty="0" err="1"/>
              <a:t>Act</a:t>
            </a:r>
            <a:r>
              <a:rPr lang="fr-CA" dirty="0"/>
              <a:t> – GST in </a:t>
            </a:r>
            <a:r>
              <a:rPr lang="fr-CA" dirty="0" err="1"/>
              <a:t>there</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a:t>
            </a:fld>
            <a:endParaRPr lang="en-US" altLang="en-US"/>
          </a:p>
        </p:txBody>
      </p:sp>
    </p:spTree>
    <p:extLst>
      <p:ext uri="{BB962C8B-B14F-4D97-AF65-F5344CB8AC3E}">
        <p14:creationId xmlns:p14="http://schemas.microsoft.com/office/powerpoint/2010/main" val="3787694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a:t>
            </a:fld>
            <a:endParaRPr lang="en-US" altLang="en-US"/>
          </a:p>
        </p:txBody>
      </p:sp>
    </p:spTree>
    <p:extLst>
      <p:ext uri="{BB962C8B-B14F-4D97-AF65-F5344CB8AC3E}">
        <p14:creationId xmlns:p14="http://schemas.microsoft.com/office/powerpoint/2010/main" val="3914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Recklessness for m/r in this case</a:t>
            </a:r>
          </a:p>
          <a:p>
            <a:r>
              <a:rPr lang="en-CA" dirty="0"/>
              <a:t>We talked about 264 Cr Code in </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a:t>
            </a:fld>
            <a:endParaRPr lang="en-US" altLang="en-US"/>
          </a:p>
        </p:txBody>
      </p:sp>
    </p:spTree>
    <p:extLst>
      <p:ext uri="{BB962C8B-B14F-4D97-AF65-F5344CB8AC3E}">
        <p14:creationId xmlns:p14="http://schemas.microsoft.com/office/powerpoint/2010/main" val="121939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6</a:t>
            </a:fld>
            <a:endParaRPr lang="en-US" altLang="en-US" dirty="0"/>
          </a:p>
        </p:txBody>
      </p:sp>
    </p:spTree>
    <p:extLst>
      <p:ext uri="{BB962C8B-B14F-4D97-AF65-F5344CB8AC3E}">
        <p14:creationId xmlns:p14="http://schemas.microsoft.com/office/powerpoint/2010/main" val="4090968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Happy to have Europeans!</a:t>
            </a:r>
          </a:p>
          <a:p>
            <a:r>
              <a:rPr lang="en-CA" dirty="0"/>
              <a:t>Why important will become clear</a:t>
            </a:r>
          </a:p>
          <a:p>
            <a:r>
              <a:rPr lang="en-CA" dirty="0"/>
              <a:t>Pay attention, all presentations are related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7</a:t>
            </a:fld>
            <a:endParaRPr lang="en-US" altLang="en-US"/>
          </a:p>
        </p:txBody>
      </p:sp>
    </p:spTree>
    <p:extLst>
      <p:ext uri="{BB962C8B-B14F-4D97-AF65-F5344CB8AC3E}">
        <p14:creationId xmlns:p14="http://schemas.microsoft.com/office/powerpoint/2010/main" val="1080989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Quality charter!</a:t>
            </a:r>
          </a:p>
          <a:p>
            <a:r>
              <a:rPr lang="en-CA" dirty="0"/>
              <a:t>New, made binding by the Treaty of Lisbon in force 2009</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8</a:t>
            </a:fld>
            <a:endParaRPr lang="en-US" altLang="en-US"/>
          </a:p>
        </p:txBody>
      </p:sp>
    </p:spTree>
    <p:extLst>
      <p:ext uri="{BB962C8B-B14F-4D97-AF65-F5344CB8AC3E}">
        <p14:creationId xmlns:p14="http://schemas.microsoft.com/office/powerpoint/2010/main" val="2476380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10</a:t>
            </a:fld>
            <a:endParaRPr lang="en-US" altLang="en-US" dirty="0"/>
          </a:p>
        </p:txBody>
      </p:sp>
    </p:spTree>
    <p:extLst>
      <p:ext uri="{BB962C8B-B14F-4D97-AF65-F5344CB8AC3E}">
        <p14:creationId xmlns:p14="http://schemas.microsoft.com/office/powerpoint/2010/main" val="2326676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val="1948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307138"/>
            <a:ext cx="36036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EA975C7-5835-4934-A461-FA9F375F3885}"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Class 2</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A223135-7931-458C-A838-76B856FEE72B}" type="slidenum">
              <a:rPr lang="en-US" altLang="en-US"/>
              <a:pPr>
                <a:defRPr/>
              </a:pPr>
              <a:t>‹#›</a:t>
            </a:fld>
            <a:endParaRPr lang="en-US" altLang="en-US"/>
          </a:p>
        </p:txBody>
      </p:sp>
      <p:pic>
        <p:nvPicPr>
          <p:cNvPr id="8" name="Picture 7">
            <a:extLst>
              <a:ext uri="{FF2B5EF4-FFF2-40B4-BE49-F238E27FC236}">
                <a16:creationId xmlns:a16="http://schemas.microsoft.com/office/drawing/2014/main" id="{206140A0-D7CC-4F95-87F6-DDC2D05354B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95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651C0AE-BFE2-45E5-A93C-93EF9B4C6D5C}"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Class 4</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29D2E5E5-4F0E-4780-8A50-DA9333DCE07A}" type="slidenum">
              <a:rPr lang="en-US" altLang="en-US"/>
              <a:pPr>
                <a:defRPr/>
              </a:pPr>
              <a:t>‹#›</a:t>
            </a:fld>
            <a:endParaRPr lang="en-US" altLang="en-US"/>
          </a:p>
        </p:txBody>
      </p:sp>
      <p:pic>
        <p:nvPicPr>
          <p:cNvPr id="7" name="Picture 6">
            <a:extLst>
              <a:ext uri="{FF2B5EF4-FFF2-40B4-BE49-F238E27FC236}">
                <a16:creationId xmlns:a16="http://schemas.microsoft.com/office/drawing/2014/main" id="{DCE14781-106A-463B-B48B-67A32C513B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199AD9F2-C4B2-4821-90F6-E9F7A449619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96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1B402C3C-0448-401D-9F0E-BEB5A868E860}" type="datetime1">
              <a:rPr lang="en-US"/>
              <a:pPr>
                <a:defRPr/>
              </a:pPr>
              <a:t>11/21/2017</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dirty="0"/>
              <a:t>Class 11</a:t>
            </a:r>
          </a:p>
        </p:txBody>
      </p:sp>
      <p:sp>
        <p:nvSpPr>
          <p:cNvPr id="8"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213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031" y="2420888"/>
            <a:ext cx="7772400" cy="2304256"/>
          </a:xfrm>
        </p:spPr>
        <p:txBody>
          <a:bodyPr anchor="t"/>
          <a:lstStyle>
            <a:lvl1pPr algn="ctr">
              <a:defRPr sz="4800" b="1" cap="all"/>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411703B9-04C9-45A4-9BE1-843A3A9D857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Class 11</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D091C7B2-14AE-4FBB-A2BD-E9D08F552414}" type="slidenum">
              <a:rPr lang="en-US" altLang="en-US"/>
              <a:pPr>
                <a:defRPr/>
              </a:pPr>
              <a:t>‹#›</a:t>
            </a:fld>
            <a:r>
              <a:rPr lang="en-US" altLang="en-US"/>
              <a:t>(client logo)</a:t>
            </a:r>
          </a:p>
        </p:txBody>
      </p:sp>
      <p:pic>
        <p:nvPicPr>
          <p:cNvPr id="7" name="Picture 7">
            <a:extLst>
              <a:ext uri="{FF2B5EF4-FFF2-40B4-BE49-F238E27FC236}">
                <a16:creationId xmlns:a16="http://schemas.microsoft.com/office/drawing/2014/main" id="{E9B78BEF-E118-444E-965A-88EF3594BA8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90AAE493-2897-41ED-9841-427C2EE37A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71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13C947C9-8261-44AC-BEA0-258CBC73845E}" type="datetime1">
              <a:rPr lang="en-US"/>
              <a:pPr>
                <a:defRPr/>
              </a:pPr>
              <a:t>11/21/2017</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dirty="0"/>
              <a:t>Class 11</a:t>
            </a:r>
          </a:p>
        </p:txBody>
      </p:sp>
      <p:sp>
        <p:nvSpPr>
          <p:cNvPr id="9"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A6168743-A747-4F7A-B9D3-3A738CEB33C8}" type="slidenum">
              <a:rPr lang="en-US" altLang="en-US"/>
              <a:pPr>
                <a:defRPr/>
              </a:pPr>
              <a:t>‹#›</a:t>
            </a:fld>
            <a:endParaRPr lang="en-US" altLang="en-US"/>
          </a:p>
        </p:txBody>
      </p:sp>
      <p:pic>
        <p:nvPicPr>
          <p:cNvPr id="11" name="Picture 7">
            <a:extLst>
              <a:ext uri="{FF2B5EF4-FFF2-40B4-BE49-F238E27FC236}">
                <a16:creationId xmlns:a16="http://schemas.microsoft.com/office/drawing/2014/main" id="{E958F104-4243-4A21-B453-B5DB612A8D2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2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pPr>
              <a:defRPr/>
            </a:pPr>
            <a:fld id="{6BCC76FA-0A47-4B6A-BA8C-B45991369630}" type="datetime1">
              <a:rPr lang="en-US"/>
              <a:pPr>
                <a:defRPr/>
              </a:pPr>
              <a:t>11/21/2017</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dirty="0"/>
              <a:t>Class 11</a:t>
            </a:r>
          </a:p>
        </p:txBody>
      </p:sp>
      <p:sp>
        <p:nvSpPr>
          <p:cNvPr id="11"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8C259BA-E3DB-4675-9733-0A02C6B20309}" type="slidenum">
              <a:rPr lang="en-US" altLang="en-US"/>
              <a:pPr>
                <a:defRPr/>
              </a:pPr>
              <a:t>‹#›</a:t>
            </a:fld>
            <a:endParaRPr lang="en-US" altLang="en-US"/>
          </a:p>
        </p:txBody>
      </p:sp>
      <p:pic>
        <p:nvPicPr>
          <p:cNvPr id="13" name="Picture 7">
            <a:extLst>
              <a:ext uri="{FF2B5EF4-FFF2-40B4-BE49-F238E27FC236}">
                <a16:creationId xmlns:a16="http://schemas.microsoft.com/office/drawing/2014/main" id="{5A1E139B-096E-4513-8055-27C45DA502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4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Date Placeholder 2"/>
          <p:cNvSpPr>
            <a:spLocks noGrp="1"/>
          </p:cNvSpPr>
          <p:nvPr>
            <p:ph type="dt" sz="half" idx="10"/>
          </p:nvPr>
        </p:nvSpPr>
        <p:spPr/>
        <p:txBody>
          <a:bodyPr/>
          <a:lstStyle>
            <a:lvl1pPr>
              <a:defRPr/>
            </a:lvl1pPr>
          </a:lstStyle>
          <a:p>
            <a:pPr>
              <a:defRPr/>
            </a:pPr>
            <a:fld id="{6159F584-05FA-4707-8938-5502A6278ECD}" type="datetime1">
              <a:rPr lang="en-US"/>
              <a:pPr>
                <a:defRPr/>
              </a:pPr>
              <a:t>11/21/2017</a:t>
            </a:fld>
            <a:endParaRPr lang="en-US"/>
          </a:p>
        </p:txBody>
      </p:sp>
      <p:sp>
        <p:nvSpPr>
          <p:cNvPr id="6" name="Footer Placeholder 3"/>
          <p:cNvSpPr>
            <a:spLocks noGrp="1"/>
          </p:cNvSpPr>
          <p:nvPr>
            <p:ph type="ftr" sz="quarter" idx="11"/>
          </p:nvPr>
        </p:nvSpPr>
        <p:spPr/>
        <p:txBody>
          <a:bodyPr/>
          <a:lstStyle>
            <a:lvl1pPr>
              <a:defRPr/>
            </a:lvl1pPr>
          </a:lstStyle>
          <a:p>
            <a:pPr>
              <a:defRPr/>
            </a:pPr>
            <a:r>
              <a:rPr lang="en-US" dirty="0"/>
              <a:t>Class 11</a:t>
            </a:r>
          </a:p>
        </p:txBody>
      </p:sp>
      <p:sp>
        <p:nvSpPr>
          <p:cNvPr id="7"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D821BB1-E660-4A9B-8F1B-148BB884234C}" type="slidenum">
              <a:rPr lang="en-US" altLang="en-US"/>
              <a:pPr>
                <a:defRPr/>
              </a:pPr>
              <a:t>‹#›</a:t>
            </a:fld>
            <a:endParaRPr lang="en-US" altLang="en-US"/>
          </a:p>
        </p:txBody>
      </p:sp>
      <p:pic>
        <p:nvPicPr>
          <p:cNvPr id="8" name="Picture 7">
            <a:extLst>
              <a:ext uri="{FF2B5EF4-FFF2-40B4-BE49-F238E27FC236}">
                <a16:creationId xmlns:a16="http://schemas.microsoft.com/office/drawing/2014/main" id="{000D590D-66AC-4376-9707-569C4285D32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2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1CB97D49-BCFA-46CE-8C44-066D6AB7DB93}" type="datetime1">
              <a:rPr lang="en-US"/>
              <a:pPr>
                <a:defRPr/>
              </a:pPr>
              <a:t>11/21/2017</a:t>
            </a:fld>
            <a:endParaRPr lang="en-US"/>
          </a:p>
        </p:txBody>
      </p:sp>
      <p:sp>
        <p:nvSpPr>
          <p:cNvPr id="5" name="Footer Placeholder 2"/>
          <p:cNvSpPr>
            <a:spLocks noGrp="1"/>
          </p:cNvSpPr>
          <p:nvPr>
            <p:ph type="ftr" sz="quarter" idx="11"/>
          </p:nvPr>
        </p:nvSpPr>
        <p:spPr/>
        <p:txBody>
          <a:bodyPr/>
          <a:lstStyle>
            <a:lvl1pPr>
              <a:defRPr/>
            </a:lvl1pPr>
          </a:lstStyle>
          <a:p>
            <a:pPr>
              <a:defRPr/>
            </a:pPr>
            <a:r>
              <a:rPr lang="en-CA" dirty="0"/>
              <a:t>Class </a:t>
            </a:r>
            <a:r>
              <a:rPr lang="en-US" dirty="0"/>
              <a:t>11</a:t>
            </a:r>
          </a:p>
        </p:txBody>
      </p:sp>
      <p:pic>
        <p:nvPicPr>
          <p:cNvPr id="7" name="Picture 7">
            <a:extLst>
              <a:ext uri="{FF2B5EF4-FFF2-40B4-BE49-F238E27FC236}">
                <a16:creationId xmlns:a16="http://schemas.microsoft.com/office/drawing/2014/main" id="{A8874726-107F-4A14-9886-002CD10926F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9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dirty="0"/>
          </a:p>
        </p:txBody>
      </p:sp>
      <p:sp>
        <p:nvSpPr>
          <p:cNvPr id="7" name="Footer Placeholder 5"/>
          <p:cNvSpPr>
            <a:spLocks noGrp="1"/>
          </p:cNvSpPr>
          <p:nvPr>
            <p:ph type="ftr" sz="quarter" idx="11"/>
          </p:nvPr>
        </p:nvSpPr>
        <p:spPr/>
        <p:txBody>
          <a:bodyPr/>
          <a:lstStyle>
            <a:lvl1pPr>
              <a:defRPr/>
            </a:lvl1pPr>
          </a:lstStyle>
          <a:p>
            <a:pPr>
              <a:defRPr/>
            </a:pPr>
            <a:r>
              <a:rPr lang="en-US" dirty="0"/>
              <a:t>Class 11</a:t>
            </a:r>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6DBC6869-B077-40DB-A211-F096FCE5397F}" type="slidenum">
              <a:rPr lang="en-US" altLang="en-US"/>
              <a:pPr>
                <a:defRPr/>
              </a:pPr>
              <a:t>‹#›</a:t>
            </a:fld>
            <a:endParaRPr lang="en-US" altLang="en-US"/>
          </a:p>
        </p:txBody>
      </p:sp>
      <p:pic>
        <p:nvPicPr>
          <p:cNvPr id="9" name="Picture 8">
            <a:extLst>
              <a:ext uri="{FF2B5EF4-FFF2-40B4-BE49-F238E27FC236}">
                <a16:creationId xmlns:a16="http://schemas.microsoft.com/office/drawing/2014/main" id="{A0D150B7-3B5E-49AB-9E0C-E12CB3B54E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8A75FF3E-4A67-4805-AB80-8FF16FC7D4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8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A9928C69-4572-4848-8CB7-EDBA0E0056CC}" type="datetime1">
              <a:rPr lang="en-US"/>
              <a:pPr>
                <a:defRPr/>
              </a:pPr>
              <a:t>11/21/2017</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dirty="0"/>
              <a:t>Class 11</a:t>
            </a:r>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934FA8B-4ECF-4F31-987C-17A8C6A90759}" type="slidenum">
              <a:rPr lang="en-US" altLang="en-US"/>
              <a:pPr>
                <a:defRPr/>
              </a:pPr>
              <a:t>‹#›</a:t>
            </a:fld>
            <a:endParaRPr lang="en-US" altLang="en-US"/>
          </a:p>
        </p:txBody>
      </p:sp>
      <p:pic>
        <p:nvPicPr>
          <p:cNvPr id="9" name="Picture 8">
            <a:extLst>
              <a:ext uri="{FF2B5EF4-FFF2-40B4-BE49-F238E27FC236}">
                <a16:creationId xmlns:a16="http://schemas.microsoft.com/office/drawing/2014/main" id="{B8EE0FA1-A019-4BD0-8329-7E40852C52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70ECE8F5-0120-41DE-94BB-BF11F92B67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90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678D"/>
            </a:gs>
            <a:gs pos="100000">
              <a:srgbClr val="00486D"/>
            </a:gs>
            <a:gs pos="100000">
              <a:srgbClr val="00486D"/>
            </a:gs>
            <a:gs pos="100000">
              <a:srgbClr val="00486D"/>
            </a:gs>
            <a:gs pos="100000">
              <a:srgbClr val="00678D"/>
            </a:gs>
            <a:gs pos="100000">
              <a:srgbClr val="10253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81750"/>
            <a:ext cx="2133600" cy="3397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2A9EE9B-CB0F-41F2-A856-C0911206F56B}" type="datetime1">
              <a:rPr lang="en-US"/>
              <a:pPr>
                <a:defRPr/>
              </a:pPr>
              <a:t>11/21/2017</a:t>
            </a:fld>
            <a:endParaRPr lang="en-US" dirty="0"/>
          </a:p>
        </p:txBody>
      </p:sp>
      <p:sp>
        <p:nvSpPr>
          <p:cNvPr id="5" name="Footer Placeholder 4"/>
          <p:cNvSpPr>
            <a:spLocks noGrp="1"/>
          </p:cNvSpPr>
          <p:nvPr>
            <p:ph type="ftr" sz="quarter" idx="3"/>
          </p:nvPr>
        </p:nvSpPr>
        <p:spPr>
          <a:xfrm>
            <a:off x="2987675" y="6356350"/>
            <a:ext cx="3313113" cy="365125"/>
          </a:xfrm>
          <a:prstGeom prst="rect">
            <a:avLst/>
          </a:prstGeom>
        </p:spPr>
        <p:txBody>
          <a:bodyPr vert="horz" lIns="91440" tIns="45720" rIns="91440" bIns="45720" rtlCol="0" anchor="ctr"/>
          <a:lstStyle>
            <a:lvl1pPr algn="ctr" eaLnBrk="1" fontAlgn="auto" hangingPunct="1">
              <a:spcBef>
                <a:spcPts val="0"/>
              </a:spcBef>
              <a:spcAft>
                <a:spcPts val="0"/>
              </a:spcAft>
              <a:defRPr sz="1600" i="1">
                <a:solidFill>
                  <a:schemeClr val="bg1"/>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42888"/>
            <a:ext cx="7772400" cy="5016302"/>
          </a:xfrm>
        </p:spPr>
        <p:txBody>
          <a:bodyPr/>
          <a:lstStyle/>
          <a:p>
            <a:pPr eaLnBrk="1" hangingPunct="1"/>
            <a:br>
              <a:rPr lang="en-US" altLang="en-US" sz="9600" dirty="0"/>
            </a:br>
            <a:br>
              <a:rPr lang="en-US" altLang="en-US" sz="9600" dirty="0"/>
            </a:br>
            <a:r>
              <a:rPr lang="en-US" altLang="en-US" u="sng" dirty="0"/>
              <a:t>Class 11 – November 21</a:t>
            </a:r>
            <a:br>
              <a:rPr lang="en-US" altLang="en-US" dirty="0"/>
            </a:br>
            <a:br>
              <a:rPr lang="en-US" altLang="en-US" dirty="0"/>
            </a:br>
            <a:r>
              <a:rPr lang="en-CA" altLang="en-US" dirty="0"/>
              <a:t>Forget Me Not? – the Right to Be Forgotten in Europe (and Canada?) and Introduction to European Data Protection</a:t>
            </a:r>
            <a:br>
              <a:rPr lang="en-US" altLang="en-US" dirty="0"/>
            </a:br>
            <a:br>
              <a:rPr lang="en-CA" dirty="0"/>
            </a:br>
            <a:br>
              <a:rPr lang="en-US" altLang="en-US" dirty="0"/>
            </a:br>
            <a:r>
              <a:rPr lang="en-US" altLang="en-US" dirty="0"/>
              <a:t>             </a:t>
            </a:r>
            <a:br>
              <a:rPr lang="en-US" altLang="en-US" dirty="0"/>
            </a:br>
            <a:r>
              <a:rPr lang="en-US" altLang="en-US" dirty="0"/>
              <a:t>                 </a:t>
            </a:r>
          </a:p>
        </p:txBody>
      </p:sp>
      <p:pic>
        <p:nvPicPr>
          <p:cNvPr id="15363" name="Picture 5" descr="Allen_ICON white on light bl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1618" y="5733256"/>
            <a:ext cx="10207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7961" y="4869160"/>
            <a:ext cx="6188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 Presentation 2</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268760"/>
            <a:ext cx="8435280" cy="4857403"/>
          </a:xfrm>
        </p:spPr>
        <p:txBody>
          <a:bodyPr/>
          <a:lstStyle/>
          <a:p>
            <a:pPr marL="0" indent="0">
              <a:buNone/>
            </a:pPr>
            <a:endParaRPr lang="en-CA" sz="2800" dirty="0"/>
          </a:p>
          <a:p>
            <a:pPr marL="0" indent="0">
              <a:buNone/>
            </a:pPr>
            <a:endParaRPr lang="en-CA" sz="2800" dirty="0"/>
          </a:p>
          <a:p>
            <a:pPr marL="0" indent="0">
              <a:buNone/>
            </a:pPr>
            <a:endParaRPr lang="en-CA" sz="2800" dirty="0"/>
          </a:p>
          <a:p>
            <a:pPr marL="0" indent="0">
              <a:buNone/>
            </a:pPr>
            <a:endParaRPr lang="en-CA" sz="2800" dirty="0"/>
          </a:p>
          <a:p>
            <a:pPr marL="0" indent="0">
              <a:buNone/>
            </a:pPr>
            <a:r>
              <a:rPr lang="en-CA" b="1" dirty="0"/>
              <a:t>Teresa Giaccardi</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dirty="0"/>
              <a:t>Class 11</a:t>
            </a:r>
          </a:p>
        </p:txBody>
      </p:sp>
    </p:spTree>
    <p:extLst>
      <p:ext uri="{BB962C8B-B14F-4D97-AF65-F5344CB8AC3E}">
        <p14:creationId xmlns:p14="http://schemas.microsoft.com/office/powerpoint/2010/main" val="80675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7EAD0-ABFA-4F40-BCC5-D4213C0B24CF}"/>
              </a:ext>
            </a:extLst>
          </p:cNvPr>
          <p:cNvSpPr>
            <a:spLocks noGrp="1"/>
          </p:cNvSpPr>
          <p:nvPr>
            <p:ph type="title"/>
          </p:nvPr>
        </p:nvSpPr>
        <p:spPr/>
        <p:txBody>
          <a:bodyPr/>
          <a:lstStyle/>
          <a:p>
            <a:r>
              <a:rPr lang="en-CA" dirty="0"/>
              <a:t>Other EU Privacy laws</a:t>
            </a:r>
          </a:p>
        </p:txBody>
      </p:sp>
      <p:pic>
        <p:nvPicPr>
          <p:cNvPr id="1026" name="Picture 2" descr="Image result for cookie pop up">
            <a:extLst>
              <a:ext uri="{FF2B5EF4-FFF2-40B4-BE49-F238E27FC236}">
                <a16:creationId xmlns:a16="http://schemas.microsoft.com/office/drawing/2014/main" id="{CDCDAFDE-4B84-4D54-A22A-316A0A0CE39A}"/>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07504" y="2245816"/>
            <a:ext cx="4477174" cy="262334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FCDC2851-B32D-4BA6-88DD-8C0A4FF83D2F}"/>
              </a:ext>
            </a:extLst>
          </p:cNvPr>
          <p:cNvSpPr>
            <a:spLocks noGrp="1"/>
          </p:cNvSpPr>
          <p:nvPr>
            <p:ph sz="half" idx="2"/>
          </p:nvPr>
        </p:nvSpPr>
        <p:spPr/>
        <p:txBody>
          <a:bodyPr/>
          <a:lstStyle/>
          <a:p>
            <a:r>
              <a:rPr lang="en-CA" dirty="0"/>
              <a:t>“EU Cookie Directive” 2009</a:t>
            </a:r>
          </a:p>
          <a:p>
            <a:r>
              <a:rPr lang="en-CA" dirty="0"/>
              <a:t>Amendment to 2002 E-privacy Directive</a:t>
            </a:r>
          </a:p>
          <a:p>
            <a:r>
              <a:rPr lang="en-CA" dirty="0"/>
              <a:t>Need consent to have cookies installed</a:t>
            </a:r>
          </a:p>
          <a:p>
            <a:r>
              <a:rPr lang="en-CA" dirty="0"/>
              <a:t>Probably dead, new </a:t>
            </a:r>
            <a:r>
              <a:rPr lang="en-CA" dirty="0" err="1"/>
              <a:t>regs</a:t>
            </a:r>
            <a:r>
              <a:rPr lang="en-CA" dirty="0"/>
              <a:t> maybe in effect same day as GDPR, based on web browsers</a:t>
            </a:r>
          </a:p>
        </p:txBody>
      </p:sp>
      <p:sp>
        <p:nvSpPr>
          <p:cNvPr id="4" name="Footer Placeholder 3">
            <a:extLst>
              <a:ext uri="{FF2B5EF4-FFF2-40B4-BE49-F238E27FC236}">
                <a16:creationId xmlns:a16="http://schemas.microsoft.com/office/drawing/2014/main" id="{A44C20DB-A238-40E5-9071-03395FB97E08}"/>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309296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A9DA-088B-44D0-BD11-8A2D4DC6CF94}"/>
              </a:ext>
            </a:extLst>
          </p:cNvPr>
          <p:cNvSpPr>
            <a:spLocks noGrp="1"/>
          </p:cNvSpPr>
          <p:nvPr>
            <p:ph type="title"/>
          </p:nvPr>
        </p:nvSpPr>
        <p:spPr>
          <a:xfrm>
            <a:off x="758031" y="1556792"/>
            <a:ext cx="7772400" cy="3168352"/>
          </a:xfrm>
        </p:spPr>
        <p:txBody>
          <a:bodyPr/>
          <a:lstStyle/>
          <a:p>
            <a:r>
              <a:rPr lang="en-CA" dirty="0"/>
              <a:t>WHY IN CANADA (OR ANYWHERE ELSE) SHOULD WE CARE ABOUT EU DATA PROTECTION LAW?</a:t>
            </a:r>
          </a:p>
        </p:txBody>
      </p:sp>
      <p:sp>
        <p:nvSpPr>
          <p:cNvPr id="3" name="Footer Placeholder 2">
            <a:extLst>
              <a:ext uri="{FF2B5EF4-FFF2-40B4-BE49-F238E27FC236}">
                <a16:creationId xmlns:a16="http://schemas.microsoft.com/office/drawing/2014/main" id="{69114C0B-48CC-444E-A22B-881E17DFB19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79612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8F1C-867D-4E34-B7FA-0B498145DAB9}"/>
              </a:ext>
            </a:extLst>
          </p:cNvPr>
          <p:cNvSpPr>
            <a:spLocks noGrp="1"/>
          </p:cNvSpPr>
          <p:nvPr>
            <p:ph type="title"/>
          </p:nvPr>
        </p:nvSpPr>
        <p:spPr/>
        <p:txBody>
          <a:bodyPr/>
          <a:lstStyle/>
          <a:p>
            <a:r>
              <a:rPr lang="en-CA" dirty="0" err="1"/>
              <a:t>e.g.’s</a:t>
            </a:r>
            <a:r>
              <a:rPr lang="en-CA" dirty="0"/>
              <a:t> of Canada vs. EU concepts</a:t>
            </a:r>
          </a:p>
        </p:txBody>
      </p:sp>
      <p:sp>
        <p:nvSpPr>
          <p:cNvPr id="3" name="Text Placeholder 2">
            <a:extLst>
              <a:ext uri="{FF2B5EF4-FFF2-40B4-BE49-F238E27FC236}">
                <a16:creationId xmlns:a16="http://schemas.microsoft.com/office/drawing/2014/main" id="{74F4E46F-0CC7-4F66-8F77-C91139435272}"/>
              </a:ext>
            </a:extLst>
          </p:cNvPr>
          <p:cNvSpPr>
            <a:spLocks noGrp="1"/>
          </p:cNvSpPr>
          <p:nvPr>
            <p:ph type="body" idx="1"/>
          </p:nvPr>
        </p:nvSpPr>
        <p:spPr/>
        <p:txBody>
          <a:bodyPr/>
          <a:lstStyle/>
          <a:p>
            <a:r>
              <a:rPr lang="en-CA" dirty="0"/>
              <a:t>PIPEDA</a:t>
            </a:r>
          </a:p>
        </p:txBody>
      </p:sp>
      <p:sp>
        <p:nvSpPr>
          <p:cNvPr id="4" name="Content Placeholder 3">
            <a:extLst>
              <a:ext uri="{FF2B5EF4-FFF2-40B4-BE49-F238E27FC236}">
                <a16:creationId xmlns:a16="http://schemas.microsoft.com/office/drawing/2014/main" id="{06537B38-D0CB-4C4A-A1F2-F83978590894}"/>
              </a:ext>
            </a:extLst>
          </p:cNvPr>
          <p:cNvSpPr>
            <a:spLocks noGrp="1"/>
          </p:cNvSpPr>
          <p:nvPr>
            <p:ph sz="half" idx="2"/>
          </p:nvPr>
        </p:nvSpPr>
        <p:spPr/>
        <p:txBody>
          <a:bodyPr/>
          <a:lstStyle/>
          <a:p>
            <a:r>
              <a:rPr lang="en-CA" dirty="0"/>
              <a:t>PI – “information about an identifiable individual”</a:t>
            </a:r>
          </a:p>
          <a:p>
            <a:r>
              <a:rPr lang="en-CA" dirty="0"/>
              <a:t>Consent (principle 3)</a:t>
            </a:r>
          </a:p>
          <a:p>
            <a:r>
              <a:rPr lang="en-CA" dirty="0"/>
              <a:t>Identifying purposes (principle 2)</a:t>
            </a:r>
          </a:p>
          <a:p>
            <a:r>
              <a:rPr lang="en-CA" dirty="0"/>
              <a:t>Access and amendment (principle 9) </a:t>
            </a:r>
          </a:p>
          <a:p>
            <a:endParaRPr lang="en-CA" dirty="0"/>
          </a:p>
        </p:txBody>
      </p:sp>
      <p:sp>
        <p:nvSpPr>
          <p:cNvPr id="5" name="Text Placeholder 4">
            <a:extLst>
              <a:ext uri="{FF2B5EF4-FFF2-40B4-BE49-F238E27FC236}">
                <a16:creationId xmlns:a16="http://schemas.microsoft.com/office/drawing/2014/main" id="{34BD618D-6BA7-453F-A81A-20DBFDCC0327}"/>
              </a:ext>
            </a:extLst>
          </p:cNvPr>
          <p:cNvSpPr>
            <a:spLocks noGrp="1"/>
          </p:cNvSpPr>
          <p:nvPr>
            <p:ph type="body" sz="quarter" idx="3"/>
          </p:nvPr>
        </p:nvSpPr>
        <p:spPr/>
        <p:txBody>
          <a:bodyPr/>
          <a:lstStyle/>
          <a:p>
            <a:r>
              <a:rPr lang="en-CA" dirty="0"/>
              <a:t>95/46/EU</a:t>
            </a:r>
          </a:p>
        </p:txBody>
      </p:sp>
      <p:sp>
        <p:nvSpPr>
          <p:cNvPr id="6" name="Content Placeholder 5">
            <a:extLst>
              <a:ext uri="{FF2B5EF4-FFF2-40B4-BE49-F238E27FC236}">
                <a16:creationId xmlns:a16="http://schemas.microsoft.com/office/drawing/2014/main" id="{D034C8A2-4EBE-4A9A-91F7-52518A4F8F40}"/>
              </a:ext>
            </a:extLst>
          </p:cNvPr>
          <p:cNvSpPr>
            <a:spLocks noGrp="1"/>
          </p:cNvSpPr>
          <p:nvPr>
            <p:ph sz="quarter" idx="4"/>
          </p:nvPr>
        </p:nvSpPr>
        <p:spPr/>
        <p:txBody>
          <a:bodyPr/>
          <a:lstStyle/>
          <a:p>
            <a:r>
              <a:rPr lang="en-CA" dirty="0"/>
              <a:t>Personal Data  - “information relating to an identified or identifiable natural person</a:t>
            </a:r>
          </a:p>
          <a:p>
            <a:r>
              <a:rPr lang="en-CA" dirty="0"/>
              <a:t>Consent (art. 7(a))</a:t>
            </a:r>
          </a:p>
          <a:p>
            <a:r>
              <a:rPr lang="en-CA" dirty="0"/>
              <a:t>specified , explicit and legitimate purposes (6)</a:t>
            </a:r>
          </a:p>
          <a:p>
            <a:r>
              <a:rPr lang="en-CA" dirty="0"/>
              <a:t>Right of access and rectification (12)</a:t>
            </a:r>
          </a:p>
        </p:txBody>
      </p:sp>
      <p:sp>
        <p:nvSpPr>
          <p:cNvPr id="7" name="Footer Placeholder 6">
            <a:extLst>
              <a:ext uri="{FF2B5EF4-FFF2-40B4-BE49-F238E27FC236}">
                <a16:creationId xmlns:a16="http://schemas.microsoft.com/office/drawing/2014/main" id="{F8DB567B-9FD2-4D51-B65B-6F5FEB52E187}"/>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414873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A0DA-45AA-4E50-9990-43FDDB521555}"/>
              </a:ext>
            </a:extLst>
          </p:cNvPr>
          <p:cNvSpPr>
            <a:spLocks noGrp="1"/>
          </p:cNvSpPr>
          <p:nvPr>
            <p:ph type="title"/>
          </p:nvPr>
        </p:nvSpPr>
        <p:spPr/>
        <p:txBody>
          <a:bodyPr/>
          <a:lstStyle/>
          <a:p>
            <a:r>
              <a:rPr lang="en-CA" dirty="0"/>
              <a:t>Fact!</a:t>
            </a:r>
          </a:p>
        </p:txBody>
      </p:sp>
      <p:sp>
        <p:nvSpPr>
          <p:cNvPr id="3" name="Content Placeholder 2">
            <a:extLst>
              <a:ext uri="{FF2B5EF4-FFF2-40B4-BE49-F238E27FC236}">
                <a16:creationId xmlns:a16="http://schemas.microsoft.com/office/drawing/2014/main" id="{2CE74F4E-19C9-4B52-9C9E-A3E524EE7DF8}"/>
              </a:ext>
            </a:extLst>
          </p:cNvPr>
          <p:cNvSpPr>
            <a:spLocks noGrp="1"/>
          </p:cNvSpPr>
          <p:nvPr>
            <p:ph idx="1"/>
          </p:nvPr>
        </p:nvSpPr>
        <p:spPr/>
        <p:txBody>
          <a:bodyPr/>
          <a:lstStyle/>
          <a:p>
            <a:pPr marL="0" indent="0">
              <a:buNone/>
            </a:pPr>
            <a:r>
              <a:rPr lang="en-CA" u="sng" dirty="0"/>
              <a:t>PIPEDA was passed partially in response to 95/46/EC</a:t>
            </a:r>
          </a:p>
          <a:p>
            <a:pPr marL="0" indent="0">
              <a:buNone/>
            </a:pPr>
            <a:endParaRPr lang="en-CA" dirty="0"/>
          </a:p>
          <a:p>
            <a:pPr marL="0" indent="0">
              <a:buNone/>
            </a:pPr>
            <a:r>
              <a:rPr lang="en-CA" dirty="0"/>
              <a:t>This is important b/c…</a:t>
            </a:r>
          </a:p>
        </p:txBody>
      </p:sp>
      <p:sp>
        <p:nvSpPr>
          <p:cNvPr id="4" name="Footer Placeholder 3">
            <a:extLst>
              <a:ext uri="{FF2B5EF4-FFF2-40B4-BE49-F238E27FC236}">
                <a16:creationId xmlns:a16="http://schemas.microsoft.com/office/drawing/2014/main" id="{292EE97E-F962-45DF-9F91-95051E80DE5B}"/>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52584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p:txBody>
          <a:bodyPr/>
          <a:lstStyle/>
          <a:p>
            <a:pPr marL="0" indent="0">
              <a:buNone/>
            </a:pPr>
            <a:r>
              <a:rPr lang="en-CA" sz="2800" u="sng" dirty="0"/>
              <a:t>Article 25</a:t>
            </a:r>
          </a:p>
          <a:p>
            <a:pPr marL="0" indent="0">
              <a:buNone/>
            </a:pPr>
            <a:r>
              <a:rPr lang="en-CA" sz="2800" u="sng" dirty="0"/>
              <a:t>Principle 1</a:t>
            </a:r>
          </a:p>
          <a:p>
            <a:pPr marL="0" indent="0">
              <a:buNone/>
            </a:pPr>
            <a:r>
              <a:rPr lang="en-CA" sz="2800" dirty="0"/>
              <a:t>The Member States shall provide that the transfer to a third country of personal data which are undergoing processing or are intended for processing after transfer may take place only if, without prejudice to compliance with the national provisions adopted pursuant to the other provisions of this Directive, the third country in question ensures an </a:t>
            </a:r>
            <a:r>
              <a:rPr lang="en-CA" sz="2800" b="1" dirty="0"/>
              <a:t>adequate level of protection</a:t>
            </a:r>
            <a:r>
              <a:rPr lang="en-CA" sz="2800" dirty="0"/>
              <a:t>.</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969074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a:xfrm>
            <a:off x="457200" y="1417638"/>
            <a:ext cx="8229600" cy="4708525"/>
          </a:xfrm>
        </p:spPr>
        <p:txBody>
          <a:bodyPr/>
          <a:lstStyle/>
          <a:p>
            <a:pPr marL="0" indent="0">
              <a:buNone/>
            </a:pPr>
            <a:r>
              <a:rPr lang="en-CA" sz="2800" u="sng" dirty="0"/>
              <a:t>Article 25</a:t>
            </a:r>
          </a:p>
          <a:p>
            <a:pPr marL="0" indent="0">
              <a:buNone/>
            </a:pPr>
            <a:r>
              <a:rPr lang="en-CA" sz="2800" u="sng" dirty="0"/>
              <a:t>Principle 2</a:t>
            </a:r>
          </a:p>
          <a:p>
            <a:pPr marL="0" indent="0">
              <a:buNone/>
            </a:pPr>
            <a:r>
              <a:rPr lang="en-CA" sz="2400" dirty="0"/>
              <a:t>The adequacy of the level of protection afforded by a third country shall be assessed in the light of all the circumstances surrounding a data transfer operation or set of data transfer operations; particular consideration shall be given to the </a:t>
            </a:r>
            <a:r>
              <a:rPr lang="en-CA" sz="2400" b="1" dirty="0"/>
              <a:t>nature of the data, the purpose and duration of the proposed processing operation or operations, the country of origin and country of final destination, the rules of law, both general and sectoral, in force in the third country in question and the professional rules and security measures which are complied with in that country.</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626782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a:xfrm>
            <a:off x="457200" y="1417638"/>
            <a:ext cx="8229600" cy="4708525"/>
          </a:xfrm>
        </p:spPr>
        <p:txBody>
          <a:bodyPr/>
          <a:lstStyle/>
          <a:p>
            <a:pPr marL="0" indent="0">
              <a:buNone/>
            </a:pPr>
            <a:r>
              <a:rPr lang="en-CA" sz="2800" u="sng" dirty="0"/>
              <a:t>Article 25</a:t>
            </a:r>
          </a:p>
          <a:p>
            <a:pPr marL="0" indent="0">
              <a:buNone/>
            </a:pPr>
            <a:r>
              <a:rPr lang="en-CA" sz="2800" u="sng" dirty="0"/>
              <a:t>Principle 6</a:t>
            </a:r>
          </a:p>
          <a:p>
            <a:pPr marL="0" indent="0">
              <a:buNone/>
            </a:pPr>
            <a:r>
              <a:rPr lang="en-CA" sz="2800" dirty="0"/>
              <a:t>The Commission may find, …that a third country ensures an adequate level of protection within the meaning of paragraph 2 of this Article, by reason of its domestic law or of the international commitments it has entered into, … for the protection of the private lives and basic freedoms and rights of individuals.</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946987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4F0A-0834-4DB1-809B-9F654D0AEFA5}"/>
              </a:ext>
            </a:extLst>
          </p:cNvPr>
          <p:cNvSpPr>
            <a:spLocks noGrp="1"/>
          </p:cNvSpPr>
          <p:nvPr>
            <p:ph type="title"/>
          </p:nvPr>
        </p:nvSpPr>
        <p:spPr/>
        <p:txBody>
          <a:bodyPr/>
          <a:lstStyle/>
          <a:p>
            <a:r>
              <a:rPr lang="en-CA" dirty="0"/>
              <a:t>Canada?</a:t>
            </a:r>
          </a:p>
        </p:txBody>
      </p:sp>
      <p:sp>
        <p:nvSpPr>
          <p:cNvPr id="3" name="Content Placeholder 2">
            <a:extLst>
              <a:ext uri="{FF2B5EF4-FFF2-40B4-BE49-F238E27FC236}">
                <a16:creationId xmlns:a16="http://schemas.microsoft.com/office/drawing/2014/main" id="{15406F56-8094-4782-8150-2F8818325FE3}"/>
              </a:ext>
            </a:extLst>
          </p:cNvPr>
          <p:cNvSpPr>
            <a:spLocks noGrp="1"/>
          </p:cNvSpPr>
          <p:nvPr>
            <p:ph idx="1"/>
          </p:nvPr>
        </p:nvSpPr>
        <p:spPr/>
        <p:txBody>
          <a:bodyPr/>
          <a:lstStyle/>
          <a:p>
            <a:pPr marL="0" indent="0">
              <a:buNone/>
            </a:pPr>
            <a:r>
              <a:rPr lang="en-CA" sz="1800" b="1" dirty="0"/>
              <a:t>2002/2/EC: Commission Decision of 20 December 2001 pursuant to Directive 95/46/EC of the European Parliament and of the Council on the adequate protection of personal data provided by the Canadian Personal Information Protection and Electronic Documents Act</a:t>
            </a:r>
          </a:p>
          <a:p>
            <a:pPr marL="0" indent="0">
              <a:buNone/>
            </a:pPr>
            <a:endParaRPr lang="en-CA" sz="1800" b="1" dirty="0"/>
          </a:p>
          <a:p>
            <a:pPr marL="0" indent="0">
              <a:buNone/>
            </a:pPr>
            <a:r>
              <a:rPr lang="en-CA" sz="2800" dirty="0"/>
              <a:t>“For the purposes of Article 25(2) of Directive 95/46/EC, Canada is considered as providing an adequate level of protection for personal data transferred from the Community to recipients subject to the Personal Information Protection and Electronic Documents Act”</a:t>
            </a:r>
          </a:p>
        </p:txBody>
      </p:sp>
      <p:sp>
        <p:nvSpPr>
          <p:cNvPr id="4" name="Footer Placeholder 3">
            <a:extLst>
              <a:ext uri="{FF2B5EF4-FFF2-40B4-BE49-F238E27FC236}">
                <a16:creationId xmlns:a16="http://schemas.microsoft.com/office/drawing/2014/main" id="{CD1DEBDE-CCEC-4724-9291-43DAF3ACAB78}"/>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4251610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F1847-ED5F-4CC8-96A9-DEAD6D45EB1A}"/>
              </a:ext>
            </a:extLst>
          </p:cNvPr>
          <p:cNvSpPr>
            <a:spLocks noGrp="1"/>
          </p:cNvSpPr>
          <p:nvPr>
            <p:ph type="title"/>
          </p:nvPr>
        </p:nvSpPr>
        <p:spPr/>
        <p:txBody>
          <a:bodyPr/>
          <a:lstStyle/>
          <a:p>
            <a:r>
              <a:rPr lang="en-CA" dirty="0"/>
              <a:t>Quebec?</a:t>
            </a:r>
          </a:p>
        </p:txBody>
      </p:sp>
      <p:sp>
        <p:nvSpPr>
          <p:cNvPr id="3" name="Content Placeholder 2">
            <a:extLst>
              <a:ext uri="{FF2B5EF4-FFF2-40B4-BE49-F238E27FC236}">
                <a16:creationId xmlns:a16="http://schemas.microsoft.com/office/drawing/2014/main" id="{4240E05E-548D-4C08-9104-3B7042AEAB8D}"/>
              </a:ext>
            </a:extLst>
          </p:cNvPr>
          <p:cNvSpPr>
            <a:spLocks noGrp="1"/>
          </p:cNvSpPr>
          <p:nvPr>
            <p:ph idx="1"/>
          </p:nvPr>
        </p:nvSpPr>
        <p:spPr/>
        <p:txBody>
          <a:bodyPr/>
          <a:lstStyle/>
          <a:p>
            <a:pPr marL="0" indent="0">
              <a:buNone/>
            </a:pPr>
            <a:r>
              <a:rPr lang="en-CA" b="1" i="1" dirty="0"/>
              <a:t>Opinion 7/2014 Article 29 Working Party</a:t>
            </a:r>
            <a:r>
              <a:rPr lang="en-CA" dirty="0"/>
              <a:t>, </a:t>
            </a:r>
            <a:r>
              <a:rPr lang="en-CA" sz="2000" dirty="0"/>
              <a:t>2014-6-4</a:t>
            </a:r>
          </a:p>
          <a:p>
            <a:pPr marL="0" indent="0">
              <a:buNone/>
            </a:pPr>
            <a:r>
              <a:rPr lang="en-CA" sz="2000" dirty="0"/>
              <a:t>“The  Working  Party  points out  that  its  assessment  of  the  adequacy  of  the  data  protection legislation  into  force  in  Quebec  refers  essentially  to  Articles  35  to  41  of  the  Quebec  Civil Code and to the </a:t>
            </a:r>
            <a:r>
              <a:rPr lang="en-CA" sz="2000" i="1" dirty="0"/>
              <a:t>Act respecting the protection of personal information in the private sector </a:t>
            </a:r>
            <a:r>
              <a:rPr lang="en-CA" sz="2000" dirty="0"/>
              <a:t>as amended in 2000”</a:t>
            </a:r>
          </a:p>
          <a:p>
            <a:pPr marL="0" indent="0">
              <a:buNone/>
            </a:pPr>
            <a:endParaRPr lang="en-CA" sz="2000" dirty="0"/>
          </a:p>
          <a:p>
            <a:pPr marL="0" indent="0">
              <a:buNone/>
            </a:pPr>
            <a:r>
              <a:rPr lang="en-CA" sz="2000" dirty="0"/>
              <a:t>“The Working Party therefore considers that it is necessary to clarify the territorial scope of the Quebec Act before any decision on its adequacy is taken by the European Commission.”</a:t>
            </a:r>
          </a:p>
          <a:p>
            <a:pPr marL="0" indent="0">
              <a:buNone/>
            </a:pPr>
            <a:endParaRPr lang="en-CA" sz="2000" dirty="0"/>
          </a:p>
          <a:p>
            <a:pPr marL="0" indent="0">
              <a:buNone/>
            </a:pPr>
            <a:r>
              <a:rPr lang="en-CA" sz="2000" dirty="0">
                <a:sym typeface="Wingdings" panose="05000000000000000000" pitchFamily="2" charset="2"/>
              </a:rPr>
              <a:t> 7 things they want fixed before they will say there is an adequate level of protection </a:t>
            </a:r>
            <a:endParaRPr lang="en-CA" sz="2000" dirty="0"/>
          </a:p>
        </p:txBody>
      </p:sp>
      <p:sp>
        <p:nvSpPr>
          <p:cNvPr id="4" name="Footer Placeholder 3">
            <a:extLst>
              <a:ext uri="{FF2B5EF4-FFF2-40B4-BE49-F238E27FC236}">
                <a16:creationId xmlns:a16="http://schemas.microsoft.com/office/drawing/2014/main" id="{E01B8F61-9361-4171-B321-75375BD7F870}"/>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83212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4E2E-1CE6-45E6-A0DF-1FF86BD60479}"/>
              </a:ext>
            </a:extLst>
          </p:cNvPr>
          <p:cNvSpPr>
            <a:spLocks noGrp="1"/>
          </p:cNvSpPr>
          <p:nvPr>
            <p:ph type="title"/>
          </p:nvPr>
        </p:nvSpPr>
        <p:spPr/>
        <p:txBody>
          <a:bodyPr/>
          <a:lstStyle/>
          <a:p>
            <a:r>
              <a:rPr lang="en-CA" dirty="0"/>
              <a:t>Admin Crap / Announcements</a:t>
            </a:r>
          </a:p>
        </p:txBody>
      </p:sp>
      <p:sp>
        <p:nvSpPr>
          <p:cNvPr id="3" name="Content Placeholder 2">
            <a:extLst>
              <a:ext uri="{FF2B5EF4-FFF2-40B4-BE49-F238E27FC236}">
                <a16:creationId xmlns:a16="http://schemas.microsoft.com/office/drawing/2014/main" id="{6F29BFB3-EB5C-4A5C-B3A5-28DD93FF696C}"/>
              </a:ext>
            </a:extLst>
          </p:cNvPr>
          <p:cNvSpPr>
            <a:spLocks noGrp="1"/>
          </p:cNvSpPr>
          <p:nvPr>
            <p:ph idx="1"/>
          </p:nvPr>
        </p:nvSpPr>
        <p:spPr>
          <a:xfrm>
            <a:off x="457200" y="1700808"/>
            <a:ext cx="8229600" cy="4425355"/>
          </a:xfrm>
        </p:spPr>
        <p:txBody>
          <a:bodyPr/>
          <a:lstStyle/>
          <a:p>
            <a:pPr eaLnBrk="1" hangingPunct="1">
              <a:defRPr/>
            </a:pPr>
            <a:r>
              <a:rPr lang="en-CA" dirty="0"/>
              <a:t>Office hours cancelled today</a:t>
            </a:r>
          </a:p>
          <a:p>
            <a:pPr eaLnBrk="1" hangingPunct="1">
              <a:defRPr/>
            </a:pPr>
            <a:r>
              <a:rPr lang="en-CA" dirty="0"/>
              <a:t>Missing essay topic paragraphs</a:t>
            </a:r>
          </a:p>
          <a:p>
            <a:pPr eaLnBrk="1" hangingPunct="1">
              <a:defRPr/>
            </a:pPr>
            <a:r>
              <a:rPr lang="en-CA" dirty="0"/>
              <a:t>PowerPoint Slides</a:t>
            </a:r>
          </a:p>
          <a:p>
            <a:pPr eaLnBrk="1" hangingPunct="1">
              <a:defRPr/>
            </a:pPr>
            <a:r>
              <a:rPr lang="en-CA" dirty="0"/>
              <a:t>Course evaluations on Minerva. Just do it! THE FUTURE OF TECH LAW AT THIS FACULTY DEPENDS ON IT FFS  AUUUGHHHHHHHHHHHH!!!!111!!!11!!!!</a:t>
            </a:r>
          </a:p>
        </p:txBody>
      </p:sp>
      <p:sp>
        <p:nvSpPr>
          <p:cNvPr id="4" name="Footer Placeholder 3">
            <a:extLst>
              <a:ext uri="{FF2B5EF4-FFF2-40B4-BE49-F238E27FC236}">
                <a16:creationId xmlns:a16="http://schemas.microsoft.com/office/drawing/2014/main" id="{7B7BF4D1-98BE-4009-8817-5537F10CBC0F}"/>
              </a:ext>
            </a:extLst>
          </p:cNvPr>
          <p:cNvSpPr>
            <a:spLocks noGrp="1"/>
          </p:cNvSpPr>
          <p:nvPr>
            <p:ph type="ftr" sz="quarter" idx="11"/>
          </p:nvPr>
        </p:nvSpPr>
        <p:spPr/>
        <p:txBody>
          <a:bodyPr/>
          <a:lstStyle/>
          <a:p>
            <a:pPr>
              <a:defRPr/>
            </a:pPr>
            <a:r>
              <a:rPr lang="en-US" dirty="0"/>
              <a:t>Class 11</a:t>
            </a:r>
          </a:p>
        </p:txBody>
      </p:sp>
    </p:spTree>
    <p:extLst>
      <p:ext uri="{BB962C8B-B14F-4D97-AF65-F5344CB8AC3E}">
        <p14:creationId xmlns:p14="http://schemas.microsoft.com/office/powerpoint/2010/main" val="3353016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B108-6B64-400B-B0A8-34FD8DCDA6F6}"/>
              </a:ext>
            </a:extLst>
          </p:cNvPr>
          <p:cNvSpPr>
            <a:spLocks noGrp="1"/>
          </p:cNvSpPr>
          <p:nvPr>
            <p:ph type="title"/>
          </p:nvPr>
        </p:nvSpPr>
        <p:spPr/>
        <p:txBody>
          <a:bodyPr/>
          <a:lstStyle/>
          <a:p>
            <a:r>
              <a:rPr lang="en-CA" dirty="0"/>
              <a:t>Other countries?</a:t>
            </a:r>
          </a:p>
        </p:txBody>
      </p:sp>
      <p:sp>
        <p:nvSpPr>
          <p:cNvPr id="3" name="Content Placeholder 2">
            <a:extLst>
              <a:ext uri="{FF2B5EF4-FFF2-40B4-BE49-F238E27FC236}">
                <a16:creationId xmlns:a16="http://schemas.microsoft.com/office/drawing/2014/main" id="{CC812C5D-91D6-463A-AFDE-33272AC81F75}"/>
              </a:ext>
            </a:extLst>
          </p:cNvPr>
          <p:cNvSpPr>
            <a:spLocks noGrp="1"/>
          </p:cNvSpPr>
          <p:nvPr>
            <p:ph idx="1"/>
          </p:nvPr>
        </p:nvSpPr>
        <p:spPr/>
        <p:txBody>
          <a:bodyPr/>
          <a:lstStyle/>
          <a:p>
            <a:pPr marL="0" indent="0">
              <a:buNone/>
            </a:pPr>
            <a:r>
              <a:rPr lang="en-CA" dirty="0"/>
              <a:t>Andorra, Argentina, Faeroe Islands, Guernsey, Israel, Isle of Man, Jersey, New Zealand, Switzerland and Uruguay </a:t>
            </a:r>
          </a:p>
          <a:p>
            <a:pPr>
              <a:buFont typeface="Wingdings" panose="05000000000000000000" pitchFamily="2" charset="2"/>
              <a:buChar char="à"/>
            </a:pPr>
            <a:r>
              <a:rPr lang="en-CA" dirty="0">
                <a:sym typeface="Wingdings" panose="05000000000000000000" pitchFamily="2" charset="2"/>
              </a:rPr>
              <a:t>that’s it!</a:t>
            </a:r>
          </a:p>
          <a:p>
            <a:pPr marL="0" indent="0">
              <a:buNone/>
            </a:pPr>
            <a:endParaRPr lang="en-CA" dirty="0">
              <a:sym typeface="Wingdings" panose="05000000000000000000" pitchFamily="2" charset="2"/>
            </a:endParaRPr>
          </a:p>
          <a:p>
            <a:pPr marL="0" indent="0">
              <a:buNone/>
            </a:pPr>
            <a:r>
              <a:rPr lang="en-CA" b="1" dirty="0">
                <a:sym typeface="Wingdings" panose="05000000000000000000" pitchFamily="2" charset="2"/>
              </a:rPr>
              <a:t>United States??? </a:t>
            </a:r>
          </a:p>
          <a:p>
            <a:pPr marL="0" indent="0">
              <a:buNone/>
            </a:pPr>
            <a:r>
              <a:rPr lang="en-CA" dirty="0">
                <a:sym typeface="Wingdings" panose="05000000000000000000" pitchFamily="2" charset="2"/>
              </a:rPr>
              <a:t>Facebook relationship status says “its complicated”…</a:t>
            </a:r>
            <a:endParaRPr lang="en-CA" dirty="0"/>
          </a:p>
        </p:txBody>
      </p:sp>
      <p:sp>
        <p:nvSpPr>
          <p:cNvPr id="4" name="Footer Placeholder 3">
            <a:extLst>
              <a:ext uri="{FF2B5EF4-FFF2-40B4-BE49-F238E27FC236}">
                <a16:creationId xmlns:a16="http://schemas.microsoft.com/office/drawing/2014/main" id="{779AB1B3-A7FB-4561-BD6D-C0F9235B3D35}"/>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324174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err="1"/>
              <a:t>Schrems</a:t>
            </a:r>
            <a:r>
              <a:rPr lang="en-CA" i="1" dirty="0"/>
              <a:t> v. Data Protection Commissioner</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endParaRPr lang="en-CA" dirty="0"/>
          </a:p>
          <a:p>
            <a:pPr marL="0" indent="0">
              <a:buNone/>
            </a:pPr>
            <a:r>
              <a:rPr lang="en-CA" b="1" dirty="0"/>
              <a:t>Massimo Orsini presentation</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422627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706090"/>
          </a:xfrm>
        </p:spPr>
        <p:txBody>
          <a:bodyPr/>
          <a:lstStyle/>
          <a:p>
            <a:r>
              <a:rPr lang="en-CA" i="1" dirty="0" err="1"/>
              <a:t>Schrems</a:t>
            </a:r>
            <a:r>
              <a:rPr lang="en-CA" i="1" dirty="0"/>
              <a:t> </a:t>
            </a:r>
            <a:r>
              <a:rPr lang="en-CA" dirty="0"/>
              <a:t>Takeaway</a:t>
            </a:r>
            <a:endParaRPr lang="en-CA" i="1" dirty="0"/>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457200" y="980728"/>
            <a:ext cx="8229600" cy="5145435"/>
          </a:xfrm>
        </p:spPr>
        <p:txBody>
          <a:bodyPr/>
          <a:lstStyle/>
          <a:p>
            <a:pPr marL="0" indent="0">
              <a:buNone/>
            </a:pPr>
            <a:r>
              <a:rPr lang="en-CA" sz="2000" dirty="0"/>
              <a:t>“…legislation permitting the public authorities to have access on a generalised basis to the content of electronic communications must be regarded as compromising the essence of the fundamental right to respect for private life, as guaranteed by Article 7 of the Charter”</a:t>
            </a:r>
          </a:p>
          <a:p>
            <a:pPr marL="0" indent="0">
              <a:buNone/>
            </a:pPr>
            <a:r>
              <a:rPr lang="en-CA" sz="2000" dirty="0"/>
              <a:t>“Likewise, legislation not providing for any possibility for an individual to pursue legal remedies in order to have access to personal data relating to him, or to obtain the rectification or erasure of such data, does not respect..”</a:t>
            </a:r>
          </a:p>
          <a:p>
            <a:pPr marL="0" indent="0">
              <a:buNone/>
            </a:pPr>
            <a:endParaRPr lang="en-CA" sz="2000" dirty="0"/>
          </a:p>
          <a:p>
            <a:pPr marL="0" indent="0">
              <a:buNone/>
            </a:pPr>
            <a:r>
              <a:rPr lang="en-CA" sz="2000" dirty="0"/>
              <a:t>“Consequently, without there being any need to examine the content of the safe harbour principles, it is to be concluded that Article 1 of Decision 2000/520 fails to comply with the requirements laid down in Article 25(6) of Directive 95/46, read in the light of the Charter, and that it is accordingly invalid.”</a:t>
            </a:r>
          </a:p>
          <a:p>
            <a:pPr marL="0" indent="0">
              <a:buNone/>
            </a:pPr>
            <a:r>
              <a:rPr lang="en-CA" sz="2000" dirty="0"/>
              <a:t>“Having regard to all the foregoing considerations, </a:t>
            </a:r>
            <a:r>
              <a:rPr lang="en-CA" b="1" dirty="0"/>
              <a:t>it is to be concluded that Decision 2000/520 is invalid</a:t>
            </a:r>
            <a:r>
              <a:rPr lang="en-CA" sz="2000" dirty="0"/>
              <a:t>”</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749159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274638"/>
            <a:ext cx="8229600" cy="691927"/>
          </a:xfrm>
        </p:spPr>
        <p:txBody>
          <a:bodyPr/>
          <a:lstStyle/>
          <a:p>
            <a:r>
              <a:rPr lang="en-CA" dirty="0"/>
              <a:t>In the wake of </a:t>
            </a:r>
            <a:r>
              <a:rPr lang="en-CA" i="1" dirty="0" err="1"/>
              <a:t>Schrems</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457200" y="966566"/>
            <a:ext cx="8229600" cy="5159598"/>
          </a:xfrm>
        </p:spPr>
        <p:txBody>
          <a:bodyPr/>
          <a:lstStyle/>
          <a:p>
            <a:pPr marL="0" indent="0" algn="ctr">
              <a:buNone/>
            </a:pPr>
            <a:r>
              <a:rPr lang="en-CA" b="1" dirty="0"/>
              <a:t>Panic!</a:t>
            </a:r>
          </a:p>
          <a:p>
            <a:pPr marL="0" indent="0">
              <a:buNone/>
            </a:pPr>
            <a:r>
              <a:rPr lang="en-CA" sz="2400" u="sng" dirty="0"/>
              <a:t>Contract</a:t>
            </a:r>
            <a:r>
              <a:rPr lang="en-CA" sz="2400" dirty="0"/>
              <a:t>: (note Article 26(2) of 95/46 – “appropriate contractual clauses”)</a:t>
            </a:r>
          </a:p>
          <a:p>
            <a:pPr marL="0" indent="0">
              <a:buNone/>
            </a:pPr>
            <a:r>
              <a:rPr lang="en-CA" sz="2400" dirty="0"/>
              <a:t>[client] and its third-party vendors, including service providers and hosting partners, are located in the United States and Canada. You acknowledge that [client] and our third-party vendors may be located in jurisdictions or countries where the privacy laws may not be as protective as those in your home country, state, province or other governmental jurisdiction, and consent to the transfer of your Personal Information to such countries. </a:t>
            </a:r>
            <a:r>
              <a:rPr lang="en-CA" sz="2400" b="1" dirty="0"/>
              <a:t>Without limiting the generality of the foregoing, Platform users in the European Union acknowledge and agree that their Personal Information may be transferred to the United States. </a:t>
            </a:r>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641628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0"/>
            <a:ext cx="8229600" cy="966565"/>
          </a:xfrm>
        </p:spPr>
        <p:txBody>
          <a:bodyPr/>
          <a:lstStyle/>
          <a:p>
            <a:r>
              <a:rPr lang="en-CA" dirty="0"/>
              <a:t>In the wake of </a:t>
            </a:r>
            <a:r>
              <a:rPr lang="en-CA" i="1" dirty="0" err="1"/>
              <a:t>Schrems</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457200" y="764704"/>
            <a:ext cx="8229600" cy="5361460"/>
          </a:xfrm>
        </p:spPr>
        <p:txBody>
          <a:bodyPr/>
          <a:lstStyle/>
          <a:p>
            <a:pPr marL="0" indent="0" algn="ctr">
              <a:buNone/>
            </a:pPr>
            <a:r>
              <a:rPr lang="en-CA" b="1" dirty="0"/>
              <a:t>EU-U.S. Privacy Shield</a:t>
            </a:r>
          </a:p>
          <a:p>
            <a:r>
              <a:rPr lang="en-CA" sz="2400" dirty="0"/>
              <a:t>EC and USA governments agreement / framework to replace Safe Harbor Principles</a:t>
            </a:r>
          </a:p>
          <a:p>
            <a:r>
              <a:rPr lang="en-CA" sz="2400" dirty="0"/>
              <a:t>In effect July 12, 2016</a:t>
            </a:r>
          </a:p>
          <a:p>
            <a:r>
              <a:rPr lang="en-CA" sz="2400" dirty="0"/>
              <a:t>Includes:</a:t>
            </a:r>
          </a:p>
          <a:p>
            <a:pPr lvl="1"/>
            <a:r>
              <a:rPr lang="en-CA" sz="2000" dirty="0"/>
              <a:t>strong data protection obligations on companies receiving personal data from the EU</a:t>
            </a:r>
          </a:p>
          <a:p>
            <a:pPr lvl="1"/>
            <a:r>
              <a:rPr lang="en-CA" sz="2000" dirty="0"/>
              <a:t>safeguards on U.S. government access to data;</a:t>
            </a:r>
          </a:p>
          <a:p>
            <a:pPr lvl="1"/>
            <a:r>
              <a:rPr lang="en-CA" sz="2000" dirty="0"/>
              <a:t>effective protection and redress for individuals;</a:t>
            </a:r>
          </a:p>
          <a:p>
            <a:pPr lvl="1"/>
            <a:r>
              <a:rPr lang="en-CA" sz="2000" dirty="0"/>
              <a:t>annual joint review to monitor the implementation.</a:t>
            </a:r>
          </a:p>
          <a:p>
            <a:r>
              <a:rPr lang="en-CA" sz="2000" dirty="0"/>
              <a:t>“For the purposes of Article 25(2) of Directive 95/46/EC, the United States ensures an adequate level of protection for personal data transferred from the Union to organisations in the United States under the EU-U.S. Privacy Shield.” (</a:t>
            </a:r>
            <a:r>
              <a:rPr lang="en-CA" sz="2000" i="1" dirty="0"/>
              <a:t>Commission Implementing Decision (EU) 2016/1250</a:t>
            </a:r>
            <a:r>
              <a:rPr lang="en-CA" sz="2000" dirty="0"/>
              <a:t>)</a:t>
            </a:r>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973216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err="1"/>
              <a:t>Schrems</a:t>
            </a:r>
            <a:r>
              <a:rPr lang="en-CA" dirty="0"/>
              <a:t> 2</a:t>
            </a:r>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p:txBody>
          <a:bodyPr/>
          <a:lstStyle/>
          <a:p>
            <a:pPr marL="0" indent="0">
              <a:buNone/>
            </a:pPr>
            <a:r>
              <a:rPr lang="en-CA" i="1" dirty="0"/>
              <a:t>The Data Protection Commissioner v. Facebook Ireland Limited &amp; </a:t>
            </a:r>
            <a:r>
              <a:rPr lang="en-CA" i="1" dirty="0" err="1"/>
              <a:t>anor</a:t>
            </a:r>
            <a:r>
              <a:rPr lang="en-CA" dirty="0"/>
              <a:t>, [2017] IEHC 545, </a:t>
            </a:r>
            <a:r>
              <a:rPr lang="en-CA" sz="1800" dirty="0"/>
              <a:t>2017-10-3</a:t>
            </a:r>
          </a:p>
          <a:p>
            <a:pPr marL="0" indent="0">
              <a:buNone/>
            </a:pPr>
            <a:endParaRPr lang="en-CA" dirty="0"/>
          </a:p>
          <a:p>
            <a:pPr>
              <a:buFont typeface="Wingdings" panose="05000000000000000000" pitchFamily="2" charset="2"/>
              <a:buChar char="à"/>
            </a:pPr>
            <a:r>
              <a:rPr lang="en-CA" dirty="0">
                <a:sym typeface="Wingdings" panose="05000000000000000000" pitchFamily="2" charset="2"/>
              </a:rPr>
              <a:t>Adequacy of “model clauses”  </a:t>
            </a:r>
            <a:r>
              <a:rPr lang="en-CA" dirty="0" err="1">
                <a:sym typeface="Wingdings" panose="05000000000000000000" pitchFamily="2" charset="2"/>
              </a:rPr>
              <a:t>Schrems</a:t>
            </a:r>
            <a:r>
              <a:rPr lang="en-CA" dirty="0">
                <a:sym typeface="Wingdings" panose="05000000000000000000" pitchFamily="2" charset="2"/>
              </a:rPr>
              <a:t> says FB clauses not good enough for adequate protection</a:t>
            </a:r>
          </a:p>
          <a:p>
            <a:pPr>
              <a:buFont typeface="Wingdings" panose="05000000000000000000" pitchFamily="2" charset="2"/>
              <a:buChar char="à"/>
            </a:pPr>
            <a:r>
              <a:rPr lang="en-CA" dirty="0">
                <a:sym typeface="Wingdings" panose="05000000000000000000" pitchFamily="2" charset="2"/>
              </a:rPr>
              <a:t>Still to be referred to the CJEU</a:t>
            </a:r>
            <a:endParaRPr lang="en-CA" dirty="0"/>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546123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4E6D-8414-4357-ACBD-C90B5BFAAECA}"/>
              </a:ext>
            </a:extLst>
          </p:cNvPr>
          <p:cNvSpPr>
            <a:spLocks noGrp="1"/>
          </p:cNvSpPr>
          <p:nvPr>
            <p:ph type="title"/>
          </p:nvPr>
        </p:nvSpPr>
        <p:spPr/>
        <p:txBody>
          <a:bodyPr/>
          <a:lstStyle/>
          <a:p>
            <a:r>
              <a:rPr lang="en-CA" dirty="0"/>
              <a:t>SO WHAT IS THIS RIGHT TO BE FORGOTTEN I KEEP HEARING ABOUT?</a:t>
            </a:r>
          </a:p>
        </p:txBody>
      </p:sp>
      <p:sp>
        <p:nvSpPr>
          <p:cNvPr id="3" name="Footer Placeholder 2">
            <a:extLst>
              <a:ext uri="{FF2B5EF4-FFF2-40B4-BE49-F238E27FC236}">
                <a16:creationId xmlns:a16="http://schemas.microsoft.com/office/drawing/2014/main" id="{19BF0944-15B6-4A5D-8234-87743249E244}"/>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624831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endParaRPr lang="en-CA" dirty="0"/>
          </a:p>
          <a:p>
            <a:pPr marL="0" indent="0">
              <a:buNone/>
            </a:pPr>
            <a:r>
              <a:rPr lang="en-CA" b="1" dirty="0"/>
              <a:t>Sarah Sabina Montaldo presentation</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241511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(para 81) “… a fair balance should be sought in particular between that interest and the data subject’s fundamental rights under Articles 7 and 8… that balance may however depend, in specific cases, on the nature of the information in question and its sensitivity for the data subject’s private life and on the interest of the public in having that information”</a:t>
            </a:r>
          </a:p>
          <a:p>
            <a:pPr marL="0" indent="0">
              <a:buNone/>
            </a:pPr>
            <a:endParaRPr lang="en-CA" sz="2400" dirty="0"/>
          </a:p>
          <a:p>
            <a:pPr marL="0" indent="0">
              <a:buNone/>
            </a:pPr>
            <a:r>
              <a:rPr lang="en-CA" sz="2400" dirty="0"/>
              <a:t>(para. 87) “inclusion in the list of results… appreciably easier for any internet user … it is liable to constitute a more significant interference with the data subject’s fundamental right to privacy than the publication on the web page”</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418901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(para. 88) “the first paragraph of Article 14 of Directive 95/46 are to be interpreted as meaning that, …</a:t>
            </a:r>
            <a:r>
              <a:rPr lang="en-CA" sz="2400" b="1" dirty="0"/>
              <a:t>the operator of a search engine is obliged to remove from the list of results displayed following a search made on the basis of a person’s name links to web pages</a:t>
            </a:r>
            <a:r>
              <a:rPr lang="en-CA" sz="2400" dirty="0"/>
              <a:t>, published by third parties and containing information relating to that person, also in a case where that name or information is not erased beforehand or simultaneously from those web pages, and even, as the case may be, when its publication in itself on those pages is lawful”</a:t>
            </a:r>
          </a:p>
          <a:p>
            <a:pPr marL="0" indent="0">
              <a:buNone/>
            </a:pP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39903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B27F-0833-42DE-B26E-8DD73A390F26}"/>
              </a:ext>
            </a:extLst>
          </p:cNvPr>
          <p:cNvSpPr>
            <a:spLocks noGrp="1"/>
          </p:cNvSpPr>
          <p:nvPr>
            <p:ph type="title"/>
          </p:nvPr>
        </p:nvSpPr>
        <p:spPr/>
        <p:txBody>
          <a:bodyPr/>
          <a:lstStyle/>
          <a:p>
            <a:r>
              <a:rPr lang="en-CA" dirty="0"/>
              <a:t>In the News</a:t>
            </a:r>
          </a:p>
        </p:txBody>
      </p:sp>
      <p:sp>
        <p:nvSpPr>
          <p:cNvPr id="3" name="Content Placeholder 2">
            <a:extLst>
              <a:ext uri="{FF2B5EF4-FFF2-40B4-BE49-F238E27FC236}">
                <a16:creationId xmlns:a16="http://schemas.microsoft.com/office/drawing/2014/main" id="{92AFF3D1-BEF3-4272-B144-5FDB370E43E8}"/>
              </a:ext>
            </a:extLst>
          </p:cNvPr>
          <p:cNvSpPr>
            <a:spLocks noGrp="1"/>
          </p:cNvSpPr>
          <p:nvPr>
            <p:ph idx="1"/>
          </p:nvPr>
        </p:nvSpPr>
        <p:spPr/>
        <p:txBody>
          <a:bodyPr/>
          <a:lstStyle/>
          <a:p>
            <a:pPr marL="0" indent="0">
              <a:buNone/>
            </a:pPr>
            <a:r>
              <a:rPr lang="en-CA" sz="2400" u="sng" dirty="0"/>
              <a:t>PayPal court order update:</a:t>
            </a:r>
          </a:p>
          <a:p>
            <a:pPr marL="0" indent="0">
              <a:buNone/>
            </a:pPr>
            <a:r>
              <a:rPr lang="en-CA" sz="2000" dirty="0"/>
              <a:t>UPON being satisfied that the conditions of paragraphs 231.2(3)(a) and (b) of the ITA and paragraphs 289(3)(a) and (b) of the ETA for the issuance of the Unnamed Persons Requirement have been satisfied in that the Information on Oath establishes that:</a:t>
            </a:r>
          </a:p>
          <a:p>
            <a:pPr marL="0" indent="0">
              <a:buNone/>
            </a:pPr>
            <a:r>
              <a:rPr lang="en-CA" sz="2000" dirty="0"/>
              <a:t>a)	The persons or group of persons are ascertainable, as the unnamed persons are corporations and individuals holding a business account with PayPal [Business Account] that have used PayPal’s online payment platform in the course of their commercial activities during the period covering the calendar years 2014 to the date of service of the Unnamed Persons Requirement [Unnamed Persons]; and</a:t>
            </a:r>
          </a:p>
          <a:p>
            <a:pPr marL="0" indent="0">
              <a:buNone/>
            </a:pPr>
            <a:r>
              <a:rPr lang="en-CA" sz="2000" dirty="0"/>
              <a:t>b)	The Unnamed Persons Requirement is made to verify compliance by these Unnamed Persons with their duties and obligations under the ITA and the ETA;</a:t>
            </a:r>
          </a:p>
          <a:p>
            <a:pPr marL="0" indent="0">
              <a:buNone/>
            </a:pPr>
            <a:endParaRPr lang="en-CA" sz="2000" dirty="0"/>
          </a:p>
        </p:txBody>
      </p:sp>
      <p:sp>
        <p:nvSpPr>
          <p:cNvPr id="4" name="Footer Placeholder 3">
            <a:extLst>
              <a:ext uri="{FF2B5EF4-FFF2-40B4-BE49-F238E27FC236}">
                <a16:creationId xmlns:a16="http://schemas.microsoft.com/office/drawing/2014/main" id="{FFA7250E-0A7C-4433-864C-2B2EF385C42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302420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sz="2400" dirty="0"/>
          </a:p>
          <a:p>
            <a:pPr marL="0" indent="0">
              <a:buNone/>
            </a:pPr>
            <a:r>
              <a:rPr lang="en-CA" sz="2400" dirty="0"/>
              <a:t>(para. 92) “such incompatibility may result not only from the fact that such data are inaccurate but, in particular, also from the fact that they are </a:t>
            </a:r>
            <a:r>
              <a:rPr lang="en-CA" sz="2400" b="1" dirty="0"/>
              <a:t>inadequate, irrelevant </a:t>
            </a:r>
            <a:r>
              <a:rPr lang="en-CA" sz="2400" dirty="0"/>
              <a:t>or excessive in relation to the purposes of the processing, that they are not kept up to date, or </a:t>
            </a:r>
            <a:r>
              <a:rPr lang="en-CA" sz="2400" b="1" dirty="0"/>
              <a:t>that they are kept for longer than is necessary </a:t>
            </a:r>
            <a:r>
              <a:rPr lang="en-CA" sz="2400" dirty="0"/>
              <a:t>unless they are required to be kept for historical, statistical or scientific purposes”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000612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(paras. 97 and 99)</a:t>
            </a:r>
          </a:p>
          <a:p>
            <a:pPr marL="0" indent="0">
              <a:buNone/>
            </a:pPr>
            <a:endParaRPr lang="en-CA" sz="2400" dirty="0"/>
          </a:p>
          <a:p>
            <a:pPr marL="0" indent="0" algn="r">
              <a:buNone/>
            </a:pPr>
            <a:r>
              <a:rPr lang="en-CA" sz="2400" dirty="0"/>
              <a:t>Google’s economic interest</a:t>
            </a:r>
          </a:p>
          <a:p>
            <a:pPr marL="0" indent="0" algn="r">
              <a:buNone/>
            </a:pPr>
            <a:r>
              <a:rPr lang="en-CA" sz="2400" dirty="0"/>
              <a:t>Interest of general public in finding info</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dirty="0"/>
              <a:t>Class 11</a:t>
            </a:r>
          </a:p>
        </p:txBody>
      </p:sp>
      <p:sp>
        <p:nvSpPr>
          <p:cNvPr id="5" name="Isosceles Triangle 4">
            <a:extLst>
              <a:ext uri="{FF2B5EF4-FFF2-40B4-BE49-F238E27FC236}">
                <a16:creationId xmlns:a16="http://schemas.microsoft.com/office/drawing/2014/main" id="{CAB0BAFB-06B9-4792-9968-8BC5B867F2F6}"/>
              </a:ext>
            </a:extLst>
          </p:cNvPr>
          <p:cNvSpPr/>
          <p:nvPr/>
        </p:nvSpPr>
        <p:spPr>
          <a:xfrm>
            <a:off x="3707829" y="4336096"/>
            <a:ext cx="1728341" cy="14981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Arrow Connector 6">
            <a:extLst>
              <a:ext uri="{FF2B5EF4-FFF2-40B4-BE49-F238E27FC236}">
                <a16:creationId xmlns:a16="http://schemas.microsoft.com/office/drawing/2014/main" id="{5A82D519-9423-48AD-8BCE-BEAD564A0948}"/>
              </a:ext>
            </a:extLst>
          </p:cNvPr>
          <p:cNvCxnSpPr/>
          <p:nvPr/>
        </p:nvCxnSpPr>
        <p:spPr>
          <a:xfrm flipV="1">
            <a:off x="1907704" y="3429000"/>
            <a:ext cx="5544616" cy="158417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2446AE-DD41-4DAA-9ADD-4F5B55E60E7D}"/>
              </a:ext>
            </a:extLst>
          </p:cNvPr>
          <p:cNvSpPr txBox="1"/>
          <p:nvPr/>
        </p:nvSpPr>
        <p:spPr>
          <a:xfrm>
            <a:off x="1151619" y="4249648"/>
            <a:ext cx="1080120" cy="1200329"/>
          </a:xfrm>
          <a:prstGeom prst="rect">
            <a:avLst/>
          </a:prstGeom>
          <a:noFill/>
        </p:spPr>
        <p:txBody>
          <a:bodyPr wrap="square" rtlCol="0">
            <a:spAutoFit/>
          </a:bodyPr>
          <a:lstStyle/>
          <a:p>
            <a:r>
              <a:rPr lang="en-CA" dirty="0">
                <a:solidFill>
                  <a:schemeClr val="bg1"/>
                </a:solidFill>
              </a:rPr>
              <a:t>Rt. to privacy and PD </a:t>
            </a:r>
          </a:p>
          <a:p>
            <a:r>
              <a:rPr lang="en-CA" dirty="0">
                <a:solidFill>
                  <a:schemeClr val="bg1"/>
                </a:solidFill>
              </a:rPr>
              <a:t>(7+8)</a:t>
            </a:r>
          </a:p>
        </p:txBody>
      </p:sp>
    </p:spTree>
    <p:extLst>
      <p:ext uri="{BB962C8B-B14F-4D97-AF65-F5344CB8AC3E}">
        <p14:creationId xmlns:p14="http://schemas.microsoft.com/office/powerpoint/2010/main" val="1391756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0"/>
            <a:ext cx="8229600" cy="1124744"/>
          </a:xfrm>
        </p:spPr>
        <p:txBody>
          <a:bodyPr/>
          <a:lstStyle/>
          <a:p>
            <a:r>
              <a:rPr lang="en-CA" i="1" dirty="0"/>
              <a:t>Google v. Gonzalez </a:t>
            </a:r>
            <a:r>
              <a:rPr lang="en-CA" dirty="0"/>
              <a:t>summary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0" y="980728"/>
            <a:ext cx="8686800" cy="5145435"/>
          </a:xfrm>
        </p:spPr>
        <p:txBody>
          <a:bodyPr/>
          <a:lstStyle/>
          <a:p>
            <a:r>
              <a:rPr lang="en-CA" sz="1600" dirty="0"/>
              <a:t>The RTBF is the right to obtain, from a search engine, the erasure from the list of results displayed following a search made on the basis of a person’s name, of links to web pages published by third parties, and containing certain information relating to that person (i.e. delisting or deindexing);</a:t>
            </a:r>
          </a:p>
          <a:p>
            <a:r>
              <a:rPr lang="en-CA" sz="1600" dirty="0"/>
              <a:t>The right would apply when the information appears, in light of all the circumstances, to be inadequate, irrelevant or no longer relevant, or excessive in relation to the purposes of the processing at issue carried out by the search engine operator, even when the information in question is true and its publication is lawful;</a:t>
            </a:r>
          </a:p>
          <a:p>
            <a:r>
              <a:rPr lang="en-CA" sz="1600" dirty="0"/>
              <a:t>The claimant does not have to show that the information causes prejudice;</a:t>
            </a:r>
          </a:p>
          <a:p>
            <a:r>
              <a:rPr lang="en-CA" sz="1600" dirty="0"/>
              <a:t>When personal information appears to be “inadequate, irrelevant, or no longer relevant, or excessive in relation to the purposes of the processing at issue,” there is a rebuttable presumption to the effect that the RTBF overrides the interests of the search engines and of the general public;</a:t>
            </a:r>
          </a:p>
          <a:p>
            <a:r>
              <a:rPr lang="en-CA" sz="1600" dirty="0"/>
              <a:t>The aforementioned presumption may be rebutted, in specific cases, depending on the nature of the information in question and its sensitivity to the individual’s private life and the interest of the public in having that information. As such, the role played by the claimant in public life can be taken into account;</a:t>
            </a:r>
          </a:p>
          <a:p>
            <a:r>
              <a:rPr lang="en-CA" sz="1600" dirty="0"/>
              <a:t>Search engine operators need to apply the above rules on a case-by-case basis;</a:t>
            </a:r>
          </a:p>
          <a:p>
            <a:r>
              <a:rPr lang="en-CA" sz="1600" dirty="0"/>
              <a:t>If the request is denied, the claimant can apply to privacy authorities or to the courts to reverse the decision. On the other hand, third parties cannot challenge the decision when the request is granted.</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170411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60F1-2F2C-42B1-A848-38B2D29CCBCF}"/>
              </a:ext>
            </a:extLst>
          </p:cNvPr>
          <p:cNvSpPr>
            <a:spLocks noGrp="1"/>
          </p:cNvSpPr>
          <p:nvPr>
            <p:ph type="title"/>
          </p:nvPr>
        </p:nvSpPr>
        <p:spPr/>
        <p:txBody>
          <a:bodyPr/>
          <a:lstStyle/>
          <a:p>
            <a:r>
              <a:rPr lang="en-CA" dirty="0"/>
              <a:t>RTBF in Canada?</a:t>
            </a:r>
          </a:p>
        </p:txBody>
      </p:sp>
      <p:sp>
        <p:nvSpPr>
          <p:cNvPr id="4" name="Footer Placeholder 3">
            <a:extLst>
              <a:ext uri="{FF2B5EF4-FFF2-40B4-BE49-F238E27FC236}">
                <a16:creationId xmlns:a16="http://schemas.microsoft.com/office/drawing/2014/main" id="{89AF05E1-DB23-47D2-98F7-A7EA7EC8C2EC}"/>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356475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10027-3DCF-4404-9989-7034A943C860}"/>
              </a:ext>
            </a:extLst>
          </p:cNvPr>
          <p:cNvSpPr>
            <a:spLocks noGrp="1"/>
          </p:cNvSpPr>
          <p:nvPr>
            <p:ph type="title"/>
          </p:nvPr>
        </p:nvSpPr>
        <p:spPr/>
        <p:txBody>
          <a:bodyPr/>
          <a:lstStyle/>
          <a:p>
            <a:r>
              <a:rPr lang="fr-CA" dirty="0" err="1"/>
              <a:t>Recall</a:t>
            </a:r>
            <a:r>
              <a:rPr lang="fr-CA" dirty="0"/>
              <a:t>:</a:t>
            </a:r>
            <a:br>
              <a:rPr lang="fr-CA" dirty="0"/>
            </a:br>
            <a:r>
              <a:rPr lang="fr-CA" dirty="0" err="1"/>
              <a:t>Pipeda</a:t>
            </a:r>
            <a:r>
              <a:rPr lang="fr-CA" dirty="0"/>
              <a:t> </a:t>
            </a:r>
            <a:r>
              <a:rPr lang="en-CA" dirty="0"/>
              <a:t>~ Directive 95/46</a:t>
            </a:r>
          </a:p>
        </p:txBody>
      </p:sp>
      <p:sp>
        <p:nvSpPr>
          <p:cNvPr id="3" name="Footer Placeholder 2">
            <a:extLst>
              <a:ext uri="{FF2B5EF4-FFF2-40B4-BE49-F238E27FC236}">
                <a16:creationId xmlns:a16="http://schemas.microsoft.com/office/drawing/2014/main" id="{7DEDE1C0-8673-460A-819C-510F4B95BFAD}"/>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3460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EF19-3F2A-4B14-BD50-DE9A10A4DF97}"/>
              </a:ext>
            </a:extLst>
          </p:cNvPr>
          <p:cNvSpPr>
            <a:spLocks noGrp="1"/>
          </p:cNvSpPr>
          <p:nvPr>
            <p:ph type="title"/>
          </p:nvPr>
        </p:nvSpPr>
        <p:spPr/>
        <p:txBody>
          <a:bodyPr/>
          <a:lstStyle/>
          <a:p>
            <a:r>
              <a:rPr lang="en-CA" dirty="0"/>
              <a:t>Principle 9 PIPEDA</a:t>
            </a:r>
          </a:p>
        </p:txBody>
      </p:sp>
      <p:sp>
        <p:nvSpPr>
          <p:cNvPr id="3" name="Content Placeholder 2">
            <a:extLst>
              <a:ext uri="{FF2B5EF4-FFF2-40B4-BE49-F238E27FC236}">
                <a16:creationId xmlns:a16="http://schemas.microsoft.com/office/drawing/2014/main" id="{9AE1523C-8715-44E8-B7B7-0EDB7F34C524}"/>
              </a:ext>
            </a:extLst>
          </p:cNvPr>
          <p:cNvSpPr>
            <a:spLocks noGrp="1"/>
          </p:cNvSpPr>
          <p:nvPr>
            <p:ph idx="1"/>
          </p:nvPr>
        </p:nvSpPr>
        <p:spPr/>
        <p:txBody>
          <a:bodyPr/>
          <a:lstStyle/>
          <a:p>
            <a:pPr marL="0" indent="0">
              <a:buNone/>
            </a:pPr>
            <a:r>
              <a:rPr lang="en-CA" dirty="0"/>
              <a:t>Individual Access:</a:t>
            </a:r>
          </a:p>
          <a:p>
            <a:pPr marL="0" indent="0">
              <a:buNone/>
            </a:pPr>
            <a:endParaRPr lang="en-CA" dirty="0"/>
          </a:p>
          <a:p>
            <a:pPr marL="0" indent="0">
              <a:buNone/>
            </a:pPr>
            <a:r>
              <a:rPr lang="fr-CA" sz="2400" dirty="0"/>
              <a:t>…</a:t>
            </a:r>
            <a:r>
              <a:rPr lang="en-CA" sz="2400" dirty="0"/>
              <a:t>When an individual successfully demonstrates the inaccuracy or incompleteness of personal information, the organization shall amend the information as required. Depending upon the nature of the information challenged, amendment involves the correction, </a:t>
            </a:r>
            <a:r>
              <a:rPr lang="en-CA" sz="2400" b="1" dirty="0"/>
              <a:t>deletion</a:t>
            </a:r>
            <a:r>
              <a:rPr lang="en-CA" sz="2400" dirty="0"/>
              <a:t>, or addition of information. Where appropriate, the amended information shall be transmitted to third parties having access to the information in question.</a:t>
            </a:r>
          </a:p>
        </p:txBody>
      </p:sp>
      <p:sp>
        <p:nvSpPr>
          <p:cNvPr id="4" name="Footer Placeholder 3">
            <a:extLst>
              <a:ext uri="{FF2B5EF4-FFF2-40B4-BE49-F238E27FC236}">
                <a16:creationId xmlns:a16="http://schemas.microsoft.com/office/drawing/2014/main" id="{A8CB57E9-57FF-4EDA-AF22-C05E1695786A}"/>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421025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547E-2E74-461C-A197-048649C33415}"/>
              </a:ext>
            </a:extLst>
          </p:cNvPr>
          <p:cNvSpPr>
            <a:spLocks noGrp="1"/>
          </p:cNvSpPr>
          <p:nvPr>
            <p:ph type="title"/>
          </p:nvPr>
        </p:nvSpPr>
        <p:spPr/>
        <p:txBody>
          <a:bodyPr/>
          <a:lstStyle/>
          <a:p>
            <a:r>
              <a:rPr lang="en-CA" i="1" dirty="0"/>
              <a:t>C.L. v. BCF Avocats</a:t>
            </a:r>
          </a:p>
        </p:txBody>
      </p:sp>
      <p:sp>
        <p:nvSpPr>
          <p:cNvPr id="3" name="Content Placeholder 2">
            <a:extLst>
              <a:ext uri="{FF2B5EF4-FFF2-40B4-BE49-F238E27FC236}">
                <a16:creationId xmlns:a16="http://schemas.microsoft.com/office/drawing/2014/main" id="{5B1D1CAB-18B8-4BFF-AC0D-A02700ED11BD}"/>
              </a:ext>
            </a:extLst>
          </p:cNvPr>
          <p:cNvSpPr>
            <a:spLocks noGrp="1"/>
          </p:cNvSpPr>
          <p:nvPr>
            <p:ph idx="1"/>
          </p:nvPr>
        </p:nvSpPr>
        <p:spPr/>
        <p:txBody>
          <a:bodyPr/>
          <a:lstStyle/>
          <a:p>
            <a:pPr marL="0" indent="0">
              <a:buNone/>
            </a:pPr>
            <a:r>
              <a:rPr lang="en-CA" sz="2400" dirty="0"/>
              <a:t>2016 QCCAI 114</a:t>
            </a:r>
          </a:p>
          <a:p>
            <a:pPr marL="0" indent="0">
              <a:buNone/>
            </a:pPr>
            <a:endParaRPr lang="en-CA" sz="2400" u="sng" dirty="0"/>
          </a:p>
          <a:p>
            <a:pPr marL="0" indent="0">
              <a:buNone/>
            </a:pPr>
            <a:r>
              <a:rPr lang="en-CA" sz="2400" u="sng" dirty="0"/>
              <a:t>F</a:t>
            </a:r>
            <a:r>
              <a:rPr lang="en-CA" sz="2400" dirty="0"/>
              <a:t> – ex-employee of BCF wants info removed from website, Google links and </a:t>
            </a:r>
            <a:r>
              <a:rPr lang="en-CA" sz="2400" dirty="0" err="1"/>
              <a:t>Wayback</a:t>
            </a:r>
            <a:r>
              <a:rPr lang="en-CA" sz="2400" dirty="0"/>
              <a:t> Machine; and have </a:t>
            </a:r>
            <a:r>
              <a:rPr lang="en-CA" sz="2400" i="1" dirty="0"/>
              <a:t>Commission </a:t>
            </a:r>
            <a:r>
              <a:rPr lang="en-CA" sz="2400" i="1" dirty="0" err="1"/>
              <a:t>d’accès</a:t>
            </a:r>
            <a:r>
              <a:rPr lang="en-CA" sz="2400" i="1" dirty="0"/>
              <a:t> à </a:t>
            </a:r>
            <a:r>
              <a:rPr lang="en-CA" sz="2400" i="1" dirty="0" err="1"/>
              <a:t>l’information</a:t>
            </a:r>
            <a:r>
              <a:rPr lang="en-CA" sz="2400" i="1" dirty="0"/>
              <a:t> </a:t>
            </a:r>
            <a:r>
              <a:rPr lang="en-CA" sz="2400" dirty="0"/>
              <a:t>look into BCF’s actions</a:t>
            </a:r>
          </a:p>
          <a:p>
            <a:pPr marL="0" indent="0">
              <a:buNone/>
            </a:pPr>
            <a:r>
              <a:rPr lang="en-CA" sz="2400" u="sng" dirty="0"/>
              <a:t>Held</a:t>
            </a:r>
            <a:r>
              <a:rPr lang="en-CA" sz="2400" dirty="0"/>
              <a:t> – firm removed from website, that’s enough</a:t>
            </a:r>
          </a:p>
          <a:p>
            <a:pPr marL="0" indent="0">
              <a:buNone/>
            </a:pPr>
            <a:r>
              <a:rPr lang="en-CA" sz="2400" dirty="0"/>
              <a:t>“</a:t>
            </a:r>
            <a:r>
              <a:rPr lang="fr-FR" sz="2400" dirty="0"/>
              <a:t>Le droit d’une personne de faire rectifier dans un dossier qui la concerne des renseignements inexacts, incomplets ou équivoques n’est pas de l’ordre du « droit à l’oubli » qui vise à effacer des informations des espaces publics. D’ailleurs, il n’est pas certain que ce droit, reconnu en Europe, trouve application au Québec. »</a:t>
            </a:r>
            <a:endParaRPr lang="en-CA" sz="2400" dirty="0"/>
          </a:p>
          <a:p>
            <a:pPr marL="0" indent="0">
              <a:buNone/>
            </a:pPr>
            <a:endParaRPr lang="en-CA" dirty="0"/>
          </a:p>
        </p:txBody>
      </p:sp>
      <p:sp>
        <p:nvSpPr>
          <p:cNvPr id="4" name="Footer Placeholder 3">
            <a:extLst>
              <a:ext uri="{FF2B5EF4-FFF2-40B4-BE49-F238E27FC236}">
                <a16:creationId xmlns:a16="http://schemas.microsoft.com/office/drawing/2014/main" id="{C7BA5D23-4A05-4FFE-8BB8-1EB5B52BD155}"/>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466228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0" y="274638"/>
            <a:ext cx="9144000" cy="1498178"/>
          </a:xfrm>
        </p:spPr>
        <p:txBody>
          <a:bodyPr/>
          <a:lstStyle/>
          <a:p>
            <a:r>
              <a:rPr lang="en-CA" i="1" dirty="0"/>
              <a:t>Google Inc. v. </a:t>
            </a:r>
            <a:r>
              <a:rPr lang="en-CA" i="1" dirty="0" err="1"/>
              <a:t>Equustek</a:t>
            </a:r>
            <a:r>
              <a:rPr lang="en-CA" i="1" dirty="0"/>
              <a:t> Solutions Inc.</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dirty="0"/>
              <a:t>2017 SCC 34</a:t>
            </a:r>
          </a:p>
          <a:p>
            <a:pPr marL="0" indent="0">
              <a:buNone/>
            </a:pPr>
            <a:endParaRPr lang="en-CA" dirty="0"/>
          </a:p>
          <a:p>
            <a:pPr marL="0" indent="0">
              <a:buNone/>
            </a:pPr>
            <a:endParaRPr lang="en-CA" dirty="0"/>
          </a:p>
          <a:p>
            <a:pPr marL="0" indent="0">
              <a:buNone/>
            </a:pPr>
            <a:r>
              <a:rPr lang="en-CA" b="1" dirty="0"/>
              <a:t>Eric Wiebe presentation</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513771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“When a court has </a:t>
            </a:r>
            <a:r>
              <a:rPr lang="en-CA" sz="2400" i="1" dirty="0"/>
              <a:t>in </a:t>
            </a:r>
            <a:r>
              <a:rPr lang="en-CA" sz="2400" i="1" dirty="0" err="1"/>
              <a:t>personam</a:t>
            </a:r>
            <a:r>
              <a:rPr lang="en-CA" sz="2400" i="1" dirty="0"/>
              <a:t> </a:t>
            </a:r>
            <a:r>
              <a:rPr lang="en-CA" sz="2400" dirty="0"/>
              <a:t>jurisdiction, and where it is necessary to ensure the injunction’s effectiveness, it can grant an injunction enjoining that person’s conduct anywhere in the world.”</a:t>
            </a:r>
          </a:p>
          <a:p>
            <a:pPr marL="0" indent="0">
              <a:buNone/>
            </a:pPr>
            <a:endParaRPr lang="en-CA" sz="2400" dirty="0"/>
          </a:p>
          <a:p>
            <a:pPr marL="0" indent="0">
              <a:buNone/>
            </a:pPr>
            <a:r>
              <a:rPr lang="en-CA" sz="2400" dirty="0"/>
              <a:t>“The problem in this case is occurring online and globally. The Internet has no borders — its natural habitat is global. The only way to ensure that the interlocutory injunction attained its objective was to have it apply where Google operates — globally.”</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70857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“Google’s argument that a global injunction violates international comity because it is possible that the order could not have been obtained in a foreign jurisdiction, or that to comply with it would result in Google violating the laws of that jurisdiction is, with respect, theoretical. As Fenlon J. noted, ‘Google acknowledges that most countries will likely recognize intellectual property rights and view the selling of pirated products as a legal wrong’”</a:t>
            </a:r>
          </a:p>
          <a:p>
            <a:pPr marL="0" indent="0">
              <a:buNone/>
            </a:pPr>
            <a:endParaRPr lang="en-CA" sz="2400" dirty="0"/>
          </a:p>
          <a:p>
            <a:pPr marL="0" indent="0">
              <a:buNone/>
            </a:pPr>
            <a:r>
              <a:rPr lang="en-CA" sz="2400" dirty="0"/>
              <a:t>“We have not, to date, accepted that freedom of expression requires the facilitation of the unlawful sale of goods.”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02082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B27F-0833-42DE-B26E-8DD73A390F26}"/>
              </a:ext>
            </a:extLst>
          </p:cNvPr>
          <p:cNvSpPr>
            <a:spLocks noGrp="1"/>
          </p:cNvSpPr>
          <p:nvPr>
            <p:ph type="title"/>
          </p:nvPr>
        </p:nvSpPr>
        <p:spPr/>
        <p:txBody>
          <a:bodyPr/>
          <a:lstStyle/>
          <a:p>
            <a:r>
              <a:rPr lang="en-CA" dirty="0"/>
              <a:t>In the News – to watch this week</a:t>
            </a:r>
          </a:p>
        </p:txBody>
      </p:sp>
      <p:sp>
        <p:nvSpPr>
          <p:cNvPr id="3" name="Content Placeholder 2">
            <a:extLst>
              <a:ext uri="{FF2B5EF4-FFF2-40B4-BE49-F238E27FC236}">
                <a16:creationId xmlns:a16="http://schemas.microsoft.com/office/drawing/2014/main" id="{92AFF3D1-BEF3-4272-B144-5FDB370E43E8}"/>
              </a:ext>
            </a:extLst>
          </p:cNvPr>
          <p:cNvSpPr>
            <a:spLocks noGrp="1"/>
          </p:cNvSpPr>
          <p:nvPr>
            <p:ph idx="1"/>
          </p:nvPr>
        </p:nvSpPr>
        <p:spPr/>
        <p:txBody>
          <a:bodyPr/>
          <a:lstStyle/>
          <a:p>
            <a:pPr marL="0" indent="0">
              <a:buNone/>
            </a:pPr>
            <a:r>
              <a:rPr lang="en-CA" dirty="0"/>
              <a:t>Washington Post</a:t>
            </a:r>
          </a:p>
          <a:p>
            <a:pPr marL="0" indent="0">
              <a:buNone/>
            </a:pPr>
            <a:r>
              <a:rPr lang="en-CA" dirty="0"/>
              <a:t>FCC and net neutrality plans…</a:t>
            </a:r>
          </a:p>
          <a:p>
            <a:pPr marL="0" indent="0">
              <a:buNone/>
            </a:pPr>
            <a:r>
              <a:rPr lang="en-CA" dirty="0"/>
              <a:t>“a central part of the effort will involve undoing the FCC's decision to declare Internet providers as telecommunications service providers”</a:t>
            </a:r>
          </a:p>
        </p:txBody>
      </p:sp>
      <p:sp>
        <p:nvSpPr>
          <p:cNvPr id="4" name="Footer Placeholder 3">
            <a:extLst>
              <a:ext uri="{FF2B5EF4-FFF2-40B4-BE49-F238E27FC236}">
                <a16:creationId xmlns:a16="http://schemas.microsoft.com/office/drawing/2014/main" id="{FFA7250E-0A7C-4433-864C-2B2EF385C422}"/>
              </a:ext>
            </a:extLst>
          </p:cNvPr>
          <p:cNvSpPr>
            <a:spLocks noGrp="1"/>
          </p:cNvSpPr>
          <p:nvPr>
            <p:ph type="ftr" sz="quarter" idx="11"/>
          </p:nvPr>
        </p:nvSpPr>
        <p:spPr/>
        <p:txBody>
          <a:bodyPr/>
          <a:lstStyle/>
          <a:p>
            <a:pPr>
              <a:defRPr/>
            </a:pPr>
            <a:r>
              <a:rPr lang="en-US" dirty="0"/>
              <a:t>Class 11</a:t>
            </a:r>
          </a:p>
        </p:txBody>
      </p:sp>
    </p:spTree>
    <p:extLst>
      <p:ext uri="{BB962C8B-B14F-4D97-AF65-F5344CB8AC3E}">
        <p14:creationId xmlns:p14="http://schemas.microsoft.com/office/powerpoint/2010/main" val="27125338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“And I have trouble seeing how this interferes with what Google refers to as its content neutral character. The injunction does not require Google to monitor content on the Internet, nor is it a finding of any sort of liability against Google for facilitating access to the impugned websites.”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639383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p:txBody>
          <a:bodyPr/>
          <a:lstStyle/>
          <a:p>
            <a:pPr marL="0" indent="0">
              <a:buNone/>
            </a:pPr>
            <a:r>
              <a:rPr lang="en-CA" u="sng" dirty="0"/>
              <a:t>Facts</a:t>
            </a:r>
          </a:p>
          <a:p>
            <a:pPr marL="0" indent="0">
              <a:buNone/>
            </a:pPr>
            <a:endParaRPr lang="en-CA" u="sng" dirty="0"/>
          </a:p>
          <a:p>
            <a:pPr marL="0" indent="0">
              <a:buNone/>
            </a:pPr>
            <a:endParaRPr lang="en-CA" u="sng" dirty="0"/>
          </a:p>
          <a:p>
            <a:pPr marL="0" indent="0">
              <a:buNone/>
            </a:pPr>
            <a:r>
              <a:rPr lang="en-CA" dirty="0">
                <a:sym typeface="Wingdings" panose="05000000000000000000" pitchFamily="2" charset="2"/>
              </a:rPr>
              <a:t> </a:t>
            </a:r>
            <a:r>
              <a:rPr lang="en-CA" b="1" dirty="0">
                <a:sym typeface="Wingdings" panose="05000000000000000000" pitchFamily="2" charset="2"/>
              </a:rPr>
              <a:t>robots.txt </a:t>
            </a:r>
            <a:r>
              <a:rPr lang="en-CA" dirty="0">
                <a:sym typeface="Wingdings" panose="05000000000000000000" pitchFamily="2" charset="2"/>
              </a:rPr>
              <a:t>in a web page</a:t>
            </a:r>
            <a:endParaRPr lang="en-CA" dirty="0"/>
          </a:p>
          <a:p>
            <a:pPr>
              <a:buFontTx/>
              <a:buChar char="-"/>
            </a:pPr>
            <a:r>
              <a:rPr lang="en-CA" dirty="0"/>
              <a:t>Globe24h.com, a Romanian website, did not have this, cases indexed </a:t>
            </a:r>
            <a:r>
              <a:rPr lang="en-CA" dirty="0">
                <a:sym typeface="Wingdings" panose="05000000000000000000" pitchFamily="2" charset="2"/>
              </a:rPr>
              <a:t> y</a:t>
            </a:r>
            <a:r>
              <a:rPr lang="en-CA" dirty="0"/>
              <a:t>ou could Google search a person’s name and find the court case</a:t>
            </a:r>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 11</a:t>
            </a:r>
            <a:endParaRPr lang="en-US" dirty="0"/>
          </a:p>
        </p:txBody>
      </p:sp>
      <p:pic>
        <p:nvPicPr>
          <p:cNvPr id="5" name="Picture 4">
            <a:extLst>
              <a:ext uri="{FF2B5EF4-FFF2-40B4-BE49-F238E27FC236}">
                <a16:creationId xmlns:a16="http://schemas.microsoft.com/office/drawing/2014/main" id="{C9D34BBD-2062-4284-9C38-33C6DC04CA70}"/>
              </a:ext>
            </a:extLst>
          </p:cNvPr>
          <p:cNvPicPr>
            <a:picLocks noChangeAspect="1"/>
          </p:cNvPicPr>
          <p:nvPr/>
        </p:nvPicPr>
        <p:blipFill>
          <a:blip r:embed="rId3"/>
          <a:stretch>
            <a:fillRect/>
          </a:stretch>
        </p:blipFill>
        <p:spPr>
          <a:xfrm>
            <a:off x="486926" y="2276872"/>
            <a:ext cx="4724400" cy="981075"/>
          </a:xfrm>
          <a:prstGeom prst="rect">
            <a:avLst/>
          </a:prstGeom>
        </p:spPr>
      </p:pic>
    </p:spTree>
    <p:extLst>
      <p:ext uri="{BB962C8B-B14F-4D97-AF65-F5344CB8AC3E}">
        <p14:creationId xmlns:p14="http://schemas.microsoft.com/office/powerpoint/2010/main" val="2758569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p:txBody>
          <a:bodyPr/>
          <a:lstStyle/>
          <a:p>
            <a:pPr marL="0" indent="0">
              <a:buNone/>
            </a:pPr>
            <a:r>
              <a:rPr lang="en-CA" u="sng" dirty="0"/>
              <a:t>Facts (cont.)</a:t>
            </a:r>
            <a:endParaRPr lang="en-CA" dirty="0"/>
          </a:p>
          <a:p>
            <a:pPr>
              <a:buFontTx/>
              <a:buChar char="-"/>
            </a:pPr>
            <a:r>
              <a:rPr lang="en-CA" sz="2400" dirty="0"/>
              <a:t>OPCC received 38 complaints about Globe24h</a:t>
            </a:r>
          </a:p>
          <a:p>
            <a:pPr>
              <a:buFontTx/>
              <a:buChar char="-"/>
            </a:pPr>
            <a:r>
              <a:rPr lang="en-CA" sz="2400" dirty="0"/>
              <a:t>PI easily revealed </a:t>
            </a:r>
            <a:r>
              <a:rPr lang="en-CA" sz="2400" dirty="0">
                <a:sym typeface="Wingdings" panose="05000000000000000000" pitchFamily="2" charset="2"/>
              </a:rPr>
              <a:t> divorce, health (e.g. HIV+), bankruptcy</a:t>
            </a:r>
          </a:p>
          <a:p>
            <a:pPr>
              <a:buFontTx/>
              <a:buChar char="-"/>
            </a:pPr>
            <a:r>
              <a:rPr lang="en-CA" sz="2400" dirty="0">
                <a:sym typeface="Wingdings" panose="05000000000000000000" pitchFamily="2" charset="2"/>
              </a:rPr>
              <a:t>Globe24h offered to remove… for a fee</a:t>
            </a:r>
          </a:p>
          <a:p>
            <a:pPr>
              <a:buFontTx/>
              <a:buChar char="-"/>
            </a:pPr>
            <a:r>
              <a:rPr lang="en-CA" sz="2400" dirty="0">
                <a:sym typeface="Wingdings" panose="05000000000000000000" pitchFamily="2" charset="2"/>
              </a:rPr>
              <a:t>OPCC report  site violates PIPEDA</a:t>
            </a:r>
          </a:p>
          <a:p>
            <a:pPr marL="0" indent="0">
              <a:buNone/>
            </a:pPr>
            <a:r>
              <a:rPr lang="en-CA" sz="2400" u="sng" dirty="0">
                <a:sym typeface="Wingdings" panose="05000000000000000000" pitchFamily="2" charset="2"/>
              </a:rPr>
              <a:t>Issues</a:t>
            </a:r>
          </a:p>
          <a:p>
            <a:pPr marL="457200" indent="-457200">
              <a:buFont typeface="+mj-lt"/>
              <a:buAutoNum type="arabicPeriod"/>
            </a:pPr>
            <a:r>
              <a:rPr lang="en-CA" sz="2400" dirty="0"/>
              <a:t>PPIEDA extraterritoriality? </a:t>
            </a:r>
          </a:p>
          <a:p>
            <a:pPr marL="457200" indent="-457200">
              <a:buFont typeface="+mj-lt"/>
              <a:buAutoNum type="arabicPeriod"/>
            </a:pPr>
            <a:r>
              <a:rPr lang="en-CA" sz="2400" dirty="0"/>
              <a:t>Website collection of PI “appropriate”?</a:t>
            </a:r>
          </a:p>
          <a:p>
            <a:pPr marL="457200" indent="-457200">
              <a:buFont typeface="+mj-lt"/>
              <a:buAutoNum type="arabicPeriod"/>
            </a:pPr>
            <a:r>
              <a:rPr lang="en-CA" sz="2400" dirty="0"/>
              <a:t>“Publicly available” or journalistic exception of PIPEDA?</a:t>
            </a:r>
          </a:p>
          <a:p>
            <a:pPr marL="457200" indent="-457200">
              <a:buFont typeface="+mj-lt"/>
              <a:buAutoNum type="arabicPeriod"/>
            </a:pPr>
            <a:r>
              <a:rPr lang="en-CA" sz="2400" dirty="0"/>
              <a:t>Remedies?</a:t>
            </a:r>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6418356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a:xfrm>
            <a:off x="457200" y="1600200"/>
            <a:ext cx="8229600" cy="4525963"/>
          </a:xfrm>
        </p:spPr>
        <p:txBody>
          <a:bodyPr/>
          <a:lstStyle/>
          <a:p>
            <a:pPr marL="0" indent="0">
              <a:buNone/>
            </a:pPr>
            <a:r>
              <a:rPr lang="en-CA" sz="2400" u="sng" dirty="0"/>
              <a:t>Held / Ratio</a:t>
            </a:r>
          </a:p>
          <a:p>
            <a:pPr marL="0" indent="0">
              <a:buNone/>
            </a:pPr>
            <a:r>
              <a:rPr lang="en-CA" sz="2400" i="1" dirty="0"/>
              <a:t>1. Extraterritoriality</a:t>
            </a:r>
          </a:p>
          <a:p>
            <a:pPr>
              <a:buFont typeface="Wingdings" panose="05000000000000000000" pitchFamily="2" charset="2"/>
              <a:buChar char="à"/>
            </a:pPr>
            <a:r>
              <a:rPr lang="en-CA" sz="2400" dirty="0"/>
              <a:t>Yes, applies in Romania, Real and Substantial Connection (see </a:t>
            </a:r>
            <a:r>
              <a:rPr lang="en-CA" sz="2400" i="1" dirty="0"/>
              <a:t>Tarriff-22</a:t>
            </a:r>
            <a:r>
              <a:rPr lang="en-CA" sz="2400" dirty="0"/>
              <a:t> SCC case); cases stolen from </a:t>
            </a:r>
            <a:r>
              <a:rPr lang="en-CA" sz="2400" dirty="0" err="1"/>
              <a:t>Cdn</a:t>
            </a:r>
            <a:r>
              <a:rPr lang="en-CA" sz="2400" dirty="0"/>
              <a:t> site, </a:t>
            </a:r>
            <a:r>
              <a:rPr lang="en-CA" sz="2400" dirty="0" err="1"/>
              <a:t>Cdns</a:t>
            </a:r>
            <a:r>
              <a:rPr lang="en-CA" sz="2400" dirty="0"/>
              <a:t> visiting site, </a:t>
            </a:r>
            <a:r>
              <a:rPr lang="en-CA" sz="2400" dirty="0" err="1"/>
              <a:t>Cdns</a:t>
            </a:r>
            <a:r>
              <a:rPr lang="en-CA" sz="2400" dirty="0"/>
              <a:t> impacted by site</a:t>
            </a:r>
          </a:p>
          <a:p>
            <a:pPr>
              <a:buFont typeface="Wingdings" panose="05000000000000000000" pitchFamily="2" charset="2"/>
              <a:buChar char="à"/>
            </a:pPr>
            <a:r>
              <a:rPr lang="en-CA" sz="2400" dirty="0"/>
              <a:t>Comity? It’s all cool, OPCC and Romanian equivalent cooperating</a:t>
            </a:r>
          </a:p>
          <a:p>
            <a:pPr marL="0" indent="0">
              <a:buNone/>
            </a:pPr>
            <a:endParaRPr lang="en-CA" sz="2400" dirty="0"/>
          </a:p>
          <a:p>
            <a:pPr marL="0" indent="0">
              <a:buNone/>
            </a:pPr>
            <a:r>
              <a:rPr lang="en-CA" sz="2400" i="1" dirty="0"/>
              <a:t>2. Collection of PI “appropriate”?</a:t>
            </a:r>
          </a:p>
          <a:p>
            <a:pPr>
              <a:buFont typeface="Wingdings" panose="05000000000000000000" pitchFamily="2" charset="2"/>
              <a:buChar char="à"/>
            </a:pPr>
            <a:r>
              <a:rPr lang="en-CA" sz="2400" dirty="0">
                <a:sym typeface="Wingdings" panose="05000000000000000000" pitchFamily="2" charset="2"/>
              </a:rPr>
              <a:t>It is a commercial activity, but no legitimate business interest in that PI</a:t>
            </a: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408835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a:xfrm>
            <a:off x="457200" y="1417638"/>
            <a:ext cx="8229600" cy="4708525"/>
          </a:xfrm>
        </p:spPr>
        <p:txBody>
          <a:bodyPr/>
          <a:lstStyle/>
          <a:p>
            <a:pPr marL="0" indent="0">
              <a:buNone/>
            </a:pPr>
            <a:r>
              <a:rPr lang="en-CA" sz="2400" u="sng" dirty="0"/>
              <a:t>Held / Ratio (cont.)</a:t>
            </a:r>
          </a:p>
          <a:p>
            <a:pPr marL="457200" indent="-457200">
              <a:buFont typeface="+mj-lt"/>
              <a:buAutoNum type="arabicPeriod" startAt="3"/>
            </a:pPr>
            <a:r>
              <a:rPr lang="en-CA" sz="2400" i="1" dirty="0"/>
              <a:t>“Publicly Available” / Journalistic Exception?</a:t>
            </a:r>
          </a:p>
          <a:p>
            <a:pPr marL="0" indent="0">
              <a:buNone/>
            </a:pPr>
            <a:r>
              <a:rPr lang="en-CA" sz="2400" dirty="0"/>
              <a:t>“In my view, the respondent’s claimed purpose “to make law accessible for free on the Internet” on Globe24h.com cannot be considered “journalistic”. In this instance, there is no need to republish the decisions to make them accessible as they are already available on Canadian websites for free. The respondent adds no value to the publication by way of commentary, additional information or analysis. He exploits the content by demanding payment for its removal.”</a:t>
            </a:r>
          </a:p>
          <a:p>
            <a:pPr marL="0" indent="0">
              <a:buNone/>
            </a:pPr>
            <a:r>
              <a:rPr lang="en-CA" sz="2400" b="1" dirty="0">
                <a:sym typeface="Wingdings" panose="05000000000000000000" pitchFamily="2" charset="2"/>
              </a:rPr>
              <a:t>Publicly available? </a:t>
            </a:r>
            <a:r>
              <a:rPr lang="en-CA" sz="2400" dirty="0">
                <a:sym typeface="Wingdings" panose="05000000000000000000" pitchFamily="2" charset="2"/>
              </a:rPr>
              <a:t>(s.7.)  No, website “serves to undermine the administration of justice by potentially causing harm to participants in the justice system”</a:t>
            </a:r>
            <a:endParaRPr lang="en-CA" sz="2400" b="1" dirty="0"/>
          </a:p>
          <a:p>
            <a:pPr marL="0" indent="0">
              <a:buNone/>
            </a:pPr>
            <a:endParaRPr lang="en-CA" sz="2400"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488938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a:xfrm>
            <a:off x="457200" y="274638"/>
            <a:ext cx="8229600" cy="850106"/>
          </a:xfrm>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a:xfrm>
            <a:off x="457200" y="1124744"/>
            <a:ext cx="8229600" cy="5001419"/>
          </a:xfrm>
        </p:spPr>
        <p:txBody>
          <a:bodyPr/>
          <a:lstStyle/>
          <a:p>
            <a:pPr marL="0" indent="0">
              <a:buNone/>
            </a:pPr>
            <a:r>
              <a:rPr lang="en-CA" sz="2400" u="sng" dirty="0"/>
              <a:t>Held / Ratio (cont.)</a:t>
            </a:r>
          </a:p>
          <a:p>
            <a:pPr marL="457200" indent="-457200">
              <a:buFont typeface="+mj-lt"/>
              <a:buAutoNum type="arabicPeriod" startAt="4"/>
            </a:pPr>
            <a:r>
              <a:rPr lang="en-CA" sz="2400" i="1" dirty="0"/>
              <a:t>Remedies</a:t>
            </a:r>
          </a:p>
          <a:p>
            <a:r>
              <a:rPr lang="en-CA" sz="2400" dirty="0"/>
              <a:t>Corrective order (remove decisions, don’t do it again) / Declaration that website violated PIPEDA. Why?</a:t>
            </a:r>
          </a:p>
          <a:p>
            <a:pPr marL="457200" lvl="1" indent="0">
              <a:buNone/>
            </a:pPr>
            <a:r>
              <a:rPr lang="en-CA" sz="2000" dirty="0">
                <a:sym typeface="Wingdings" panose="05000000000000000000" pitchFamily="2" charset="2"/>
              </a:rPr>
              <a:t>“A declaration that the respondent has contravened PIPEDA, combined with a corrective order, would allow the applicant and other complainants to submit a request to Google or other search engines to remove links to decisions on Globe24h.com from their search results”</a:t>
            </a:r>
          </a:p>
          <a:p>
            <a:r>
              <a:rPr lang="en-CA" sz="2400" dirty="0"/>
              <a:t>Damages</a:t>
            </a:r>
          </a:p>
          <a:p>
            <a:pPr marL="457200" lvl="1" indent="0">
              <a:buNone/>
            </a:pPr>
            <a:r>
              <a:rPr lang="en-CA" sz="2000" dirty="0">
                <a:sym typeface="Wingdings" panose="05000000000000000000" pitchFamily="2" charset="2"/>
              </a:rPr>
              <a:t> “It is clear from the record that the respondent has commercially benefited from the breach through targeted advertising and by requiring a fee for removing the personal information of individuals contained in the decisions. The respondent has also acted in bad faith in failing to take responsibility and rectify the problem. In the circumstances, I consider that an award of $5000 would be appropriate.”</a:t>
            </a:r>
            <a:endParaRPr lang="en-CA" sz="2000"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4247047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United States District Court, Northern District of California Case # 5:17-cv-04207-EJD, 2017-11-2</a:t>
            </a:r>
          </a:p>
          <a:p>
            <a:pPr marL="0" indent="0">
              <a:buNone/>
            </a:pPr>
            <a:endParaRPr lang="en-CA" sz="2400" dirty="0"/>
          </a:p>
          <a:p>
            <a:pPr marL="0" indent="0">
              <a:buNone/>
            </a:pPr>
            <a:r>
              <a:rPr lang="en-CA" sz="2400" u="sng" dirty="0"/>
              <a:t>F</a:t>
            </a:r>
            <a:r>
              <a:rPr lang="en-CA" sz="2400" dirty="0"/>
              <a:t>: Google seeks “a declaratory judgment that the Canadian court’s order cannot be enforced in the United States and an order enjoining that enforcement”. They first ask for a preliminary injunction seeking same.</a:t>
            </a:r>
          </a:p>
          <a:p>
            <a:pPr marL="0" indent="0">
              <a:buNone/>
            </a:pPr>
            <a:r>
              <a:rPr lang="en-CA" sz="2400" u="sng" dirty="0"/>
              <a:t>Issue</a:t>
            </a:r>
            <a:r>
              <a:rPr lang="en-CA" sz="2400" dirty="0"/>
              <a:t>: Grant preliminary injunction?</a:t>
            </a:r>
          </a:p>
          <a:p>
            <a:pPr marL="0" indent="0">
              <a:buNone/>
            </a:pPr>
            <a:r>
              <a:rPr lang="en-CA" sz="2400" u="sng" dirty="0"/>
              <a:t>Held</a:t>
            </a:r>
            <a:r>
              <a:rPr lang="en-CA" sz="2400" dirty="0"/>
              <a:t>: Yes!</a:t>
            </a:r>
          </a:p>
          <a:p>
            <a:pPr marL="0" indent="0">
              <a:buNone/>
            </a:pPr>
            <a:r>
              <a:rPr lang="en-CA" sz="2400" u="sng" dirty="0"/>
              <a:t>Ratio</a:t>
            </a:r>
            <a:r>
              <a:rPr lang="en-CA" sz="2400" dirty="0"/>
              <a:t>: s. 230 </a:t>
            </a:r>
            <a:r>
              <a:rPr lang="en-CA" sz="2400" i="1" dirty="0"/>
              <a:t>Communications Decency Act</a:t>
            </a:r>
            <a:r>
              <a:rPr lang="en-CA" sz="2400" dirty="0"/>
              <a:t> is all over this…</a:t>
            </a:r>
            <a:endParaRPr lang="en-CA" sz="2400" i="1"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7053336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i="1" dirty="0"/>
              <a:t>“</a:t>
            </a:r>
            <a:r>
              <a:rPr lang="en-CA" sz="2400" dirty="0"/>
              <a:t>Google must show that (1) it is a “provider or user of an interactive computer service,” (2) the information in question was “provided by another information content provider,” and (3) the Canadian order would hold it liable as the “publisher or speaker” of that information” (to get s. 230 immunity)</a:t>
            </a:r>
          </a:p>
          <a:p>
            <a:pPr marL="0" indent="0">
              <a:buNone/>
            </a:pPr>
            <a:endParaRPr lang="en-CA" sz="2400" dirty="0"/>
          </a:p>
          <a:p>
            <a:pPr marL="0" indent="0">
              <a:buNone/>
            </a:pPr>
            <a:r>
              <a:rPr lang="en-CA" sz="2400" dirty="0"/>
              <a:t>Here, Google satisfies all three elements”</a:t>
            </a:r>
          </a:p>
          <a:p>
            <a:pPr marL="0" indent="0">
              <a:buNone/>
            </a:pPr>
            <a:endParaRPr lang="en-CA" sz="2400" dirty="0">
              <a:sym typeface="Wingdings" panose="05000000000000000000" pitchFamily="2" charset="2"/>
            </a:endParaRPr>
          </a:p>
          <a:p>
            <a:pPr marL="0" indent="0">
              <a:buNone/>
            </a:pPr>
            <a:r>
              <a:rPr lang="en-CA" sz="2400" dirty="0">
                <a:sym typeface="Wingdings" panose="05000000000000000000" pitchFamily="2" charset="2"/>
              </a:rPr>
              <a:t> Likelihood of success on the merits, step 1 for preliminary injunction under U.S. law</a:t>
            </a: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900334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Steps 2, 3, and 4 of the test for preliminary injunction – Irreparable Harm, Balance of the Equities, and the Public Interest</a:t>
            </a:r>
          </a:p>
          <a:p>
            <a:pPr marL="0" indent="0">
              <a:buNone/>
            </a:pPr>
            <a:endParaRPr lang="en-CA" sz="2400" dirty="0"/>
          </a:p>
          <a:p>
            <a:pPr marL="0" indent="0">
              <a:buNone/>
            </a:pPr>
            <a:r>
              <a:rPr lang="en-CA" sz="2400" dirty="0"/>
              <a:t>“Google is harmed because the Canadian order restricts activity that Section 230 protects”</a:t>
            </a:r>
          </a:p>
          <a:p>
            <a:pPr marL="0" indent="0">
              <a:buNone/>
            </a:pPr>
            <a:r>
              <a:rPr lang="en-CA" sz="2400" dirty="0"/>
              <a:t>“the balance of equities favors Google because the injunction would deprive it of the benefits of U.S. federal law”</a:t>
            </a:r>
          </a:p>
          <a:p>
            <a:pPr marL="0" indent="0">
              <a:buNone/>
            </a:pPr>
            <a:r>
              <a:rPr lang="en-CA" sz="2400" dirty="0"/>
              <a:t>“An injunction would also serve the public interest. Congress recognized that free speech on the internet would be severely restricted if websites were to face tort liability for hosting user-generated content”</a:t>
            </a:r>
          </a:p>
          <a:p>
            <a:pPr marL="0" indent="0">
              <a:buNone/>
            </a:pP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407347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The big finish:</a:t>
            </a:r>
          </a:p>
          <a:p>
            <a:pPr marL="0" indent="0">
              <a:buNone/>
            </a:pPr>
            <a:endParaRPr lang="en-CA" sz="2400" dirty="0"/>
          </a:p>
          <a:p>
            <a:pPr marL="0" indent="0">
              <a:buNone/>
            </a:pPr>
            <a:r>
              <a:rPr lang="en-CA" sz="2400" dirty="0"/>
              <a:t>“The Canadian order would eliminate Section 230 immunity for service providers that link to third-party websites. By forcing intermediaries to remove links to third-party material, the Canadian order undermines the policy goals of Section 230 and threatens free speech on the global internet.”</a:t>
            </a:r>
          </a:p>
          <a:p>
            <a:pPr marL="0" indent="0">
              <a:buNone/>
            </a:pPr>
            <a:endParaRPr lang="en-CA" sz="2400" dirty="0"/>
          </a:p>
          <a:p>
            <a:pPr marL="0" indent="0">
              <a:buNone/>
            </a:pPr>
            <a:r>
              <a:rPr lang="en-CA" dirty="0"/>
              <a:t>Problems? Issues?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96342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B27F-0833-42DE-B26E-8DD73A390F26}"/>
              </a:ext>
            </a:extLst>
          </p:cNvPr>
          <p:cNvSpPr>
            <a:spLocks noGrp="1"/>
          </p:cNvSpPr>
          <p:nvPr>
            <p:ph type="title"/>
          </p:nvPr>
        </p:nvSpPr>
        <p:spPr/>
        <p:txBody>
          <a:bodyPr/>
          <a:lstStyle/>
          <a:p>
            <a:r>
              <a:rPr lang="en-CA" dirty="0"/>
              <a:t>In the News Jurisprudence</a:t>
            </a:r>
          </a:p>
        </p:txBody>
      </p:sp>
      <p:sp>
        <p:nvSpPr>
          <p:cNvPr id="3" name="Content Placeholder 2">
            <a:extLst>
              <a:ext uri="{FF2B5EF4-FFF2-40B4-BE49-F238E27FC236}">
                <a16:creationId xmlns:a16="http://schemas.microsoft.com/office/drawing/2014/main" id="{92AFF3D1-BEF3-4272-B144-5FDB370E43E8}"/>
              </a:ext>
            </a:extLst>
          </p:cNvPr>
          <p:cNvSpPr>
            <a:spLocks noGrp="1"/>
          </p:cNvSpPr>
          <p:nvPr>
            <p:ph idx="1"/>
          </p:nvPr>
        </p:nvSpPr>
        <p:spPr>
          <a:xfrm>
            <a:off x="457200" y="1268760"/>
            <a:ext cx="8229600" cy="4857403"/>
          </a:xfrm>
        </p:spPr>
        <p:txBody>
          <a:bodyPr/>
          <a:lstStyle/>
          <a:p>
            <a:pPr marL="0" indent="0">
              <a:buNone/>
            </a:pPr>
            <a:r>
              <a:rPr lang="pt-BR" i="1" dirty="0"/>
              <a:t>R. v. Sim</a:t>
            </a:r>
            <a:r>
              <a:rPr lang="pt-BR" dirty="0"/>
              <a:t>, 2017 ONCA 856, </a:t>
            </a:r>
            <a:r>
              <a:rPr lang="pt-BR" sz="1800" dirty="0"/>
              <a:t>2017-11-8</a:t>
            </a:r>
          </a:p>
          <a:p>
            <a:pPr marL="0" indent="0">
              <a:buNone/>
            </a:pPr>
            <a:r>
              <a:rPr lang="en-CA" sz="2400" u="sng" dirty="0"/>
              <a:t>F</a:t>
            </a:r>
            <a:r>
              <a:rPr lang="en-CA" sz="2400" dirty="0"/>
              <a:t> – Sim set up a Yahoo! Group to talk about complainant</a:t>
            </a:r>
          </a:p>
          <a:p>
            <a:pPr marL="0" indent="0">
              <a:buNone/>
            </a:pPr>
            <a:r>
              <a:rPr lang="en-CA" sz="2400" dirty="0"/>
              <a:t>Guilty of Criminal Harassment under s. 264</a:t>
            </a:r>
          </a:p>
          <a:p>
            <a:pPr marL="0" indent="0">
              <a:buNone/>
            </a:pPr>
            <a:endParaRPr lang="en-CA" sz="2400" dirty="0"/>
          </a:p>
          <a:p>
            <a:pPr marL="0" indent="0">
              <a:buNone/>
            </a:pPr>
            <a:r>
              <a:rPr lang="en-CA" sz="2400" dirty="0"/>
              <a:t>Good discussion of </a:t>
            </a:r>
            <a:r>
              <a:rPr lang="en-CA" sz="2400" i="1" dirty="0"/>
              <a:t>actus </a:t>
            </a:r>
            <a:r>
              <a:rPr lang="en-CA" sz="2400" i="1" dirty="0" err="1"/>
              <a:t>reus</a:t>
            </a:r>
            <a:r>
              <a:rPr lang="en-CA" sz="2400" i="1" dirty="0"/>
              <a:t> </a:t>
            </a:r>
            <a:r>
              <a:rPr lang="en-CA" sz="2400" dirty="0"/>
              <a:t>and </a:t>
            </a:r>
            <a:r>
              <a:rPr lang="en-CA" sz="2400" i="1" dirty="0" err="1"/>
              <a:t>mens</a:t>
            </a:r>
            <a:r>
              <a:rPr lang="en-CA" sz="2400" i="1" dirty="0"/>
              <a:t> rea </a:t>
            </a:r>
            <a:r>
              <a:rPr lang="en-CA" sz="2400" dirty="0"/>
              <a:t>– </a:t>
            </a:r>
            <a:r>
              <a:rPr lang="en-CA" sz="2400" b="1" dirty="0"/>
              <a:t>objective</a:t>
            </a:r>
            <a:r>
              <a:rPr lang="en-CA" sz="2400" dirty="0"/>
              <a:t> standard for </a:t>
            </a:r>
            <a:r>
              <a:rPr lang="en-CA" sz="2400" dirty="0" err="1"/>
              <a:t>a/r</a:t>
            </a:r>
            <a:r>
              <a:rPr lang="en-CA" sz="2400" dirty="0"/>
              <a:t> (“engaging in threatening conduct directed at the other person”):</a:t>
            </a:r>
          </a:p>
          <a:p>
            <a:pPr marL="0" indent="0">
              <a:buNone/>
            </a:pPr>
            <a:r>
              <a:rPr lang="en-CA" sz="2400" dirty="0"/>
              <a:t>“Although an accused's threatening conduct may not affect every target of that conduct, in every conceivable situation, it could well instill fear in a reasonable person in the complainant’s specific situation”</a:t>
            </a:r>
          </a:p>
        </p:txBody>
      </p:sp>
      <p:sp>
        <p:nvSpPr>
          <p:cNvPr id="4" name="Footer Placeholder 3">
            <a:extLst>
              <a:ext uri="{FF2B5EF4-FFF2-40B4-BE49-F238E27FC236}">
                <a16:creationId xmlns:a16="http://schemas.microsoft.com/office/drawing/2014/main" id="{FFA7250E-0A7C-4433-864C-2B2EF385C422}"/>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24155805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9840-5EFA-43A9-B727-5E623789138A}"/>
              </a:ext>
            </a:extLst>
          </p:cNvPr>
          <p:cNvSpPr>
            <a:spLocks noGrp="1"/>
          </p:cNvSpPr>
          <p:nvPr>
            <p:ph type="title"/>
          </p:nvPr>
        </p:nvSpPr>
        <p:spPr/>
        <p:txBody>
          <a:bodyPr/>
          <a:lstStyle/>
          <a:p>
            <a:r>
              <a:rPr lang="en-CA" dirty="0"/>
              <a:t>Issues</a:t>
            </a:r>
          </a:p>
        </p:txBody>
      </p:sp>
      <p:sp>
        <p:nvSpPr>
          <p:cNvPr id="3" name="Content Placeholder 2">
            <a:extLst>
              <a:ext uri="{FF2B5EF4-FFF2-40B4-BE49-F238E27FC236}">
                <a16:creationId xmlns:a16="http://schemas.microsoft.com/office/drawing/2014/main" id="{DF271C35-6F73-4979-9D42-EC12A0840697}"/>
              </a:ext>
            </a:extLst>
          </p:cNvPr>
          <p:cNvSpPr>
            <a:spLocks noGrp="1"/>
          </p:cNvSpPr>
          <p:nvPr>
            <p:ph idx="1"/>
          </p:nvPr>
        </p:nvSpPr>
        <p:spPr/>
        <p:txBody>
          <a:bodyPr/>
          <a:lstStyle/>
          <a:p>
            <a:pPr marL="514350" indent="-514350">
              <a:buFont typeface="+mj-lt"/>
              <a:buAutoNum type="arabicPeriod"/>
            </a:pPr>
            <a:r>
              <a:rPr lang="en-CA" dirty="0"/>
              <a:t>230 </a:t>
            </a:r>
            <a:r>
              <a:rPr lang="en-CA" i="1" dirty="0"/>
              <a:t>CDA - (2) No effect on intellectual property law</a:t>
            </a:r>
          </a:p>
          <a:p>
            <a:pPr marL="400050" lvl="1" indent="0">
              <a:buNone/>
            </a:pPr>
            <a:r>
              <a:rPr lang="en-CA" dirty="0"/>
              <a:t>Nothing in this section shall be construed to limit or expand any law pertaining to intellectual property.</a:t>
            </a:r>
          </a:p>
          <a:p>
            <a:pPr marL="514350" indent="-514350">
              <a:buFont typeface="+mj-lt"/>
              <a:buAutoNum type="arabicPeriod"/>
            </a:pPr>
            <a:r>
              <a:rPr lang="en-CA" dirty="0"/>
              <a:t>There is no liability! SCC said so! S. 230 is a </a:t>
            </a:r>
            <a:r>
              <a:rPr lang="en-CA" i="1" dirty="0"/>
              <a:t>defense</a:t>
            </a:r>
          </a:p>
          <a:p>
            <a:pPr marL="514350" indent="-514350">
              <a:buFont typeface="+mj-lt"/>
              <a:buAutoNum type="arabicPeriod"/>
            </a:pPr>
            <a:r>
              <a:rPr lang="en-CA" dirty="0"/>
              <a:t>Comity?????</a:t>
            </a:r>
          </a:p>
        </p:txBody>
      </p:sp>
      <p:sp>
        <p:nvSpPr>
          <p:cNvPr id="4" name="Footer Placeholder 3">
            <a:extLst>
              <a:ext uri="{FF2B5EF4-FFF2-40B4-BE49-F238E27FC236}">
                <a16:creationId xmlns:a16="http://schemas.microsoft.com/office/drawing/2014/main" id="{D854263A-0504-4F69-BF16-C8D6AE50FF6C}"/>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7503876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2FDF-6277-408D-B0E5-D166935D6E89}"/>
              </a:ext>
            </a:extLst>
          </p:cNvPr>
          <p:cNvSpPr>
            <a:spLocks noGrp="1"/>
          </p:cNvSpPr>
          <p:nvPr>
            <p:ph type="title"/>
          </p:nvPr>
        </p:nvSpPr>
        <p:spPr/>
        <p:txBody>
          <a:bodyPr/>
          <a:lstStyle/>
          <a:p>
            <a:r>
              <a:rPr lang="en-CA" dirty="0"/>
              <a:t>Discussion Q</a:t>
            </a:r>
          </a:p>
        </p:txBody>
      </p:sp>
      <p:sp>
        <p:nvSpPr>
          <p:cNvPr id="3" name="Content Placeholder 2">
            <a:extLst>
              <a:ext uri="{FF2B5EF4-FFF2-40B4-BE49-F238E27FC236}">
                <a16:creationId xmlns:a16="http://schemas.microsoft.com/office/drawing/2014/main" id="{0FAF11EB-CBB1-4C40-9A18-6975F163901A}"/>
              </a:ext>
            </a:extLst>
          </p:cNvPr>
          <p:cNvSpPr>
            <a:spLocks noGrp="1"/>
          </p:cNvSpPr>
          <p:nvPr>
            <p:ph idx="1"/>
          </p:nvPr>
        </p:nvSpPr>
        <p:spPr/>
        <p:txBody>
          <a:bodyPr/>
          <a:lstStyle/>
          <a:p>
            <a:pPr marL="0" indent="0">
              <a:buNone/>
            </a:pPr>
            <a:endParaRPr lang="en-CA" dirty="0"/>
          </a:p>
          <a:p>
            <a:pPr marL="0" indent="0">
              <a:buNone/>
            </a:pPr>
            <a:r>
              <a:rPr lang="en-CA" dirty="0"/>
              <a:t>Between </a:t>
            </a:r>
            <a:r>
              <a:rPr lang="en-CA" i="1" dirty="0"/>
              <a:t>A.T. v. Globe24h.com </a:t>
            </a:r>
            <a:r>
              <a:rPr lang="en-CA" dirty="0"/>
              <a:t>and </a:t>
            </a:r>
            <a:r>
              <a:rPr lang="en-CA" i="1" dirty="0"/>
              <a:t>Google v. </a:t>
            </a:r>
            <a:r>
              <a:rPr lang="en-CA" i="1" dirty="0" err="1"/>
              <a:t>Equustek</a:t>
            </a:r>
            <a:r>
              <a:rPr lang="en-CA" dirty="0"/>
              <a:t> (SCC), is there a RTBF in Canada???</a:t>
            </a:r>
          </a:p>
          <a:p>
            <a:pPr marL="0" indent="0">
              <a:buNone/>
            </a:pPr>
            <a:endParaRPr lang="en-CA" dirty="0"/>
          </a:p>
          <a:p>
            <a:pPr marL="0" indent="0">
              <a:buNone/>
            </a:pPr>
            <a:r>
              <a:rPr lang="en-CA" dirty="0"/>
              <a:t>SHOULD THERE BE?????</a:t>
            </a:r>
          </a:p>
        </p:txBody>
      </p:sp>
      <p:sp>
        <p:nvSpPr>
          <p:cNvPr id="4" name="Footer Placeholder 3">
            <a:extLst>
              <a:ext uri="{FF2B5EF4-FFF2-40B4-BE49-F238E27FC236}">
                <a16:creationId xmlns:a16="http://schemas.microsoft.com/office/drawing/2014/main" id="{24C0E0A2-8009-4736-81AF-FD9651DDB25E}"/>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7947450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17AD-DE49-4B05-8B49-33E41BEB5BF7}"/>
              </a:ext>
            </a:extLst>
          </p:cNvPr>
          <p:cNvSpPr>
            <a:spLocks noGrp="1"/>
          </p:cNvSpPr>
          <p:nvPr>
            <p:ph type="title"/>
          </p:nvPr>
        </p:nvSpPr>
        <p:spPr/>
        <p:txBody>
          <a:bodyPr/>
          <a:lstStyle/>
          <a:p>
            <a:r>
              <a:rPr lang="en-CA" dirty="0"/>
              <a:t>The Ottawa Citizen, 2017-8-6</a:t>
            </a:r>
          </a:p>
        </p:txBody>
      </p:sp>
      <p:sp>
        <p:nvSpPr>
          <p:cNvPr id="3" name="Content Placeholder 2">
            <a:extLst>
              <a:ext uri="{FF2B5EF4-FFF2-40B4-BE49-F238E27FC236}">
                <a16:creationId xmlns:a16="http://schemas.microsoft.com/office/drawing/2014/main" id="{F4AA4239-378E-4A71-B7F2-6A7FF5A1450D}"/>
              </a:ext>
            </a:extLst>
          </p:cNvPr>
          <p:cNvSpPr>
            <a:spLocks noGrp="1"/>
          </p:cNvSpPr>
          <p:nvPr>
            <p:ph idx="1"/>
          </p:nvPr>
        </p:nvSpPr>
        <p:spPr>
          <a:xfrm>
            <a:off x="457200" y="1268760"/>
            <a:ext cx="8229600" cy="4857403"/>
          </a:xfrm>
        </p:spPr>
        <p:txBody>
          <a:bodyPr/>
          <a:lstStyle/>
          <a:p>
            <a:pPr marL="0" indent="0">
              <a:buNone/>
            </a:pPr>
            <a:r>
              <a:rPr lang="en-CA" b="1" i="1" dirty="0"/>
              <a:t>The internet never forgets. But should it? That legal battle is raging in Canada and worldwide</a:t>
            </a:r>
          </a:p>
          <a:p>
            <a:pPr marL="0" indent="0">
              <a:buNone/>
            </a:pPr>
            <a:endParaRPr lang="en-CA" dirty="0"/>
          </a:p>
          <a:p>
            <a:pPr marL="0" indent="0">
              <a:buNone/>
            </a:pPr>
            <a:r>
              <a:rPr lang="en-CA" dirty="0"/>
              <a:t>“There are two competing interests at the heart of almost everything that goes on online,” says Montreal lawyer Allen Mendelsohn, an internet law specialist. “In the simplest terms: It’s your right to your reputation versus the other person’s right to freedom of expression.”</a:t>
            </a:r>
          </a:p>
        </p:txBody>
      </p:sp>
      <p:sp>
        <p:nvSpPr>
          <p:cNvPr id="4" name="Footer Placeholder 3">
            <a:extLst>
              <a:ext uri="{FF2B5EF4-FFF2-40B4-BE49-F238E27FC236}">
                <a16:creationId xmlns:a16="http://schemas.microsoft.com/office/drawing/2014/main" id="{F3B4A7D4-599C-466E-A3C1-10CF0CE5B72B}"/>
              </a:ext>
            </a:extLst>
          </p:cNvPr>
          <p:cNvSpPr>
            <a:spLocks noGrp="1"/>
          </p:cNvSpPr>
          <p:nvPr>
            <p:ph type="ftr" sz="quarter" idx="11"/>
          </p:nvPr>
        </p:nvSpPr>
        <p:spPr/>
        <p:txBody>
          <a:bodyPr/>
          <a:lstStyle/>
          <a:p>
            <a:pPr>
              <a:defRPr/>
            </a:pPr>
            <a:r>
              <a:rPr lang="en-US" dirty="0"/>
              <a:t>Class 11</a:t>
            </a:r>
          </a:p>
        </p:txBody>
      </p:sp>
    </p:spTree>
    <p:extLst>
      <p:ext uri="{BB962C8B-B14F-4D97-AF65-F5344CB8AC3E}">
        <p14:creationId xmlns:p14="http://schemas.microsoft.com/office/powerpoint/2010/main" val="21227256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17AD-DE49-4B05-8B49-33E41BEB5BF7}"/>
              </a:ext>
            </a:extLst>
          </p:cNvPr>
          <p:cNvSpPr>
            <a:spLocks noGrp="1"/>
          </p:cNvSpPr>
          <p:nvPr>
            <p:ph type="title"/>
          </p:nvPr>
        </p:nvSpPr>
        <p:spPr/>
        <p:txBody>
          <a:bodyPr/>
          <a:lstStyle/>
          <a:p>
            <a:r>
              <a:rPr lang="en-CA" dirty="0"/>
              <a:t>The Ottawa Citizen, 2017-8-6</a:t>
            </a:r>
          </a:p>
        </p:txBody>
      </p:sp>
      <p:sp>
        <p:nvSpPr>
          <p:cNvPr id="3" name="Content Placeholder 2">
            <a:extLst>
              <a:ext uri="{FF2B5EF4-FFF2-40B4-BE49-F238E27FC236}">
                <a16:creationId xmlns:a16="http://schemas.microsoft.com/office/drawing/2014/main" id="{F4AA4239-378E-4A71-B7F2-6A7FF5A1450D}"/>
              </a:ext>
            </a:extLst>
          </p:cNvPr>
          <p:cNvSpPr>
            <a:spLocks noGrp="1"/>
          </p:cNvSpPr>
          <p:nvPr>
            <p:ph idx="1"/>
          </p:nvPr>
        </p:nvSpPr>
        <p:spPr/>
        <p:txBody>
          <a:bodyPr/>
          <a:lstStyle/>
          <a:p>
            <a:pPr marL="0" indent="0">
              <a:buNone/>
            </a:pPr>
            <a:r>
              <a:rPr lang="en-CA" sz="2400" dirty="0"/>
              <a:t>“I used to think, ‘If it’s truthful information, why should it be removed or delisted?’” he says. “But having seen so many circumstances where individuals have real problems because of things on the internet, I’ve softened that stance a bit: I don’t think there should be some unlimited right to be forgotten where anything can be removed, but I do think something needs to be put in place. … There are a lot of competing interests that make it a very complicated situation. But there are significant problems with some of the stuff that’s easily discoverable through Google.”</a:t>
            </a:r>
          </a:p>
        </p:txBody>
      </p:sp>
      <p:sp>
        <p:nvSpPr>
          <p:cNvPr id="4" name="Footer Placeholder 3">
            <a:extLst>
              <a:ext uri="{FF2B5EF4-FFF2-40B4-BE49-F238E27FC236}">
                <a16:creationId xmlns:a16="http://schemas.microsoft.com/office/drawing/2014/main" id="{F3B4A7D4-599C-466E-A3C1-10CF0CE5B72B}"/>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4665012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D91D-C673-45AD-AD5A-556A7CC1DD79}"/>
              </a:ext>
            </a:extLst>
          </p:cNvPr>
          <p:cNvSpPr>
            <a:spLocks noGrp="1"/>
          </p:cNvSpPr>
          <p:nvPr>
            <p:ph type="title"/>
          </p:nvPr>
        </p:nvSpPr>
        <p:spPr/>
        <p:txBody>
          <a:bodyPr/>
          <a:lstStyle/>
          <a:p>
            <a:r>
              <a:rPr lang="en-CA" dirty="0"/>
              <a:t>fin</a:t>
            </a:r>
          </a:p>
        </p:txBody>
      </p:sp>
      <p:sp>
        <p:nvSpPr>
          <p:cNvPr id="3" name="Footer Placeholder 2">
            <a:extLst>
              <a:ext uri="{FF2B5EF4-FFF2-40B4-BE49-F238E27FC236}">
                <a16:creationId xmlns:a16="http://schemas.microsoft.com/office/drawing/2014/main" id="{433CEC97-BD8F-4B34-81DF-AF788C5CD88E}"/>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87089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 Presentation 1</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268760"/>
            <a:ext cx="8435280" cy="4857403"/>
          </a:xfrm>
        </p:spPr>
        <p:txBody>
          <a:bodyPr/>
          <a:lstStyle/>
          <a:p>
            <a:pPr marL="0" indent="0">
              <a:buNone/>
            </a:pPr>
            <a:endParaRPr lang="en-CA" sz="2800" dirty="0"/>
          </a:p>
          <a:p>
            <a:pPr marL="0" indent="0">
              <a:buNone/>
            </a:pPr>
            <a:endParaRPr lang="en-CA" sz="2800" dirty="0"/>
          </a:p>
          <a:p>
            <a:pPr marL="0" indent="0">
              <a:buNone/>
            </a:pPr>
            <a:endParaRPr lang="en-CA" sz="2800" dirty="0"/>
          </a:p>
          <a:p>
            <a:pPr marL="0" indent="0">
              <a:buNone/>
            </a:pPr>
            <a:endParaRPr lang="en-CA" sz="2800" dirty="0"/>
          </a:p>
          <a:p>
            <a:pPr marL="0" indent="0">
              <a:buNone/>
            </a:pPr>
            <a:r>
              <a:rPr lang="en-CA" b="1" dirty="0"/>
              <a:t>Alexander </a:t>
            </a:r>
            <a:r>
              <a:rPr lang="en-CA" b="1" dirty="0" err="1"/>
              <a:t>Agnello</a:t>
            </a:r>
            <a:endParaRPr lang="en-CA" b="1" dirty="0"/>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dirty="0"/>
              <a:t>Class 11</a:t>
            </a:r>
          </a:p>
        </p:txBody>
      </p:sp>
    </p:spTree>
    <p:extLst>
      <p:ext uri="{BB962C8B-B14F-4D97-AF65-F5344CB8AC3E}">
        <p14:creationId xmlns:p14="http://schemas.microsoft.com/office/powerpoint/2010/main" val="222563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6440-36B7-408E-AF25-E7E857DB3006}"/>
              </a:ext>
            </a:extLst>
          </p:cNvPr>
          <p:cNvSpPr>
            <a:spLocks noGrp="1"/>
          </p:cNvSpPr>
          <p:nvPr>
            <p:ph type="title"/>
          </p:nvPr>
        </p:nvSpPr>
        <p:spPr/>
        <p:txBody>
          <a:bodyPr/>
          <a:lstStyle/>
          <a:p>
            <a:r>
              <a:rPr lang="en-CA" dirty="0"/>
              <a:t>EUROPE!</a:t>
            </a:r>
          </a:p>
        </p:txBody>
      </p:sp>
      <p:sp>
        <p:nvSpPr>
          <p:cNvPr id="3" name="Footer Placeholder 2">
            <a:extLst>
              <a:ext uri="{FF2B5EF4-FFF2-40B4-BE49-F238E27FC236}">
                <a16:creationId xmlns:a16="http://schemas.microsoft.com/office/drawing/2014/main" id="{D7DBC693-5FEB-4A6F-9B51-89A9D76896A1}"/>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37793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5734-68E5-4B16-A1C0-840D460C81A4}"/>
              </a:ext>
            </a:extLst>
          </p:cNvPr>
          <p:cNvSpPr>
            <a:spLocks noGrp="1"/>
          </p:cNvSpPr>
          <p:nvPr>
            <p:ph type="title"/>
          </p:nvPr>
        </p:nvSpPr>
        <p:spPr>
          <a:xfrm>
            <a:off x="457200" y="274638"/>
            <a:ext cx="8229600" cy="1354162"/>
          </a:xfrm>
        </p:spPr>
        <p:txBody>
          <a:bodyPr/>
          <a:lstStyle/>
          <a:p>
            <a:r>
              <a:rPr lang="en-CA" dirty="0"/>
              <a:t>Charter of Fundamental Rights Of the European Union</a:t>
            </a:r>
          </a:p>
        </p:txBody>
      </p:sp>
      <p:sp>
        <p:nvSpPr>
          <p:cNvPr id="3" name="Content Placeholder 2">
            <a:extLst>
              <a:ext uri="{FF2B5EF4-FFF2-40B4-BE49-F238E27FC236}">
                <a16:creationId xmlns:a16="http://schemas.microsoft.com/office/drawing/2014/main" id="{AF7D0F65-E69E-4C9E-8E53-EE6B79A675A8}"/>
              </a:ext>
            </a:extLst>
          </p:cNvPr>
          <p:cNvSpPr>
            <a:spLocks noGrp="1"/>
          </p:cNvSpPr>
          <p:nvPr>
            <p:ph idx="1"/>
          </p:nvPr>
        </p:nvSpPr>
        <p:spPr>
          <a:xfrm>
            <a:off x="457200" y="1628800"/>
            <a:ext cx="8229600" cy="4727550"/>
          </a:xfrm>
        </p:spPr>
        <p:txBody>
          <a:bodyPr/>
          <a:lstStyle/>
          <a:p>
            <a:pPr marL="0" indent="0">
              <a:buNone/>
            </a:pPr>
            <a:r>
              <a:rPr lang="en-CA" sz="2000" u="sng" dirty="0"/>
              <a:t>Article 7</a:t>
            </a:r>
          </a:p>
          <a:p>
            <a:pPr marL="0" indent="0">
              <a:buNone/>
            </a:pPr>
            <a:r>
              <a:rPr lang="en-CA" sz="2000" dirty="0"/>
              <a:t>Everyone has the right to respect for his or her private and family life, home and communications.</a:t>
            </a:r>
          </a:p>
          <a:p>
            <a:pPr marL="0" indent="0">
              <a:buNone/>
            </a:pPr>
            <a:endParaRPr lang="en-CA" sz="2000" dirty="0"/>
          </a:p>
          <a:p>
            <a:pPr marL="0" indent="0">
              <a:buNone/>
            </a:pPr>
            <a:r>
              <a:rPr lang="en-CA" sz="2000" u="sng" dirty="0"/>
              <a:t>Article 8</a:t>
            </a:r>
          </a:p>
          <a:p>
            <a:pPr marL="0" indent="0">
              <a:buNone/>
            </a:pPr>
            <a:r>
              <a:rPr lang="en-CA" sz="2000" dirty="0"/>
              <a:t>1.   Everyone has the right to the protection of personal data concerning him or her.</a:t>
            </a:r>
          </a:p>
          <a:p>
            <a:pPr marL="0" indent="0">
              <a:buNone/>
            </a:pPr>
            <a:r>
              <a:rPr lang="en-CA" sz="2000"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CA" sz="2000" dirty="0"/>
              <a:t>3.   Compliance with these rules shall be subject to control by an independent authority.</a:t>
            </a:r>
          </a:p>
        </p:txBody>
      </p:sp>
      <p:sp>
        <p:nvSpPr>
          <p:cNvPr id="4" name="Footer Placeholder 3">
            <a:extLst>
              <a:ext uri="{FF2B5EF4-FFF2-40B4-BE49-F238E27FC236}">
                <a16:creationId xmlns:a16="http://schemas.microsoft.com/office/drawing/2014/main" id="{3C709BE8-8DDF-4E73-90D5-3004718ABFAF}"/>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3140330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p:txBody>
          <a:bodyPr/>
          <a:lstStyle/>
          <a:p>
            <a:r>
              <a:rPr lang="en-CA" dirty="0"/>
              <a:t>Directive 95/46/EC and the GDPR</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endParaRPr lang="en-CA" dirty="0"/>
          </a:p>
          <a:p>
            <a:pPr marL="0" indent="0">
              <a:buNone/>
            </a:pPr>
            <a:r>
              <a:rPr lang="en-CA" b="1" dirty="0"/>
              <a:t>Ingo Borgdorf presentation</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11</a:t>
            </a:r>
            <a:endParaRPr lang="en-US" dirty="0"/>
          </a:p>
        </p:txBody>
      </p:sp>
    </p:spTree>
    <p:extLst>
      <p:ext uri="{BB962C8B-B14F-4D97-AF65-F5344CB8AC3E}">
        <p14:creationId xmlns:p14="http://schemas.microsoft.com/office/powerpoint/2010/main" val="134528677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65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35370</TotalTime>
  <Words>4025</Words>
  <Application>Microsoft Office PowerPoint</Application>
  <PresentationFormat>On-screen Show (4:3)</PresentationFormat>
  <Paragraphs>359</Paragraphs>
  <Slides>54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Wingdings</vt:lpstr>
      <vt:lpstr>Office Theme</vt:lpstr>
      <vt:lpstr>  Class 11 – November 21  Forget Me Not? – the Right to Be Forgotten in Europe (and Canada?) and Introduction to European Data Protection                                  </vt:lpstr>
      <vt:lpstr>Admin Crap / Announcements</vt:lpstr>
      <vt:lpstr>In the News</vt:lpstr>
      <vt:lpstr>In the News – to watch this week</vt:lpstr>
      <vt:lpstr>In the News Jurisprudence</vt:lpstr>
      <vt:lpstr>In the News Presentation 1</vt:lpstr>
      <vt:lpstr>EUROPE!</vt:lpstr>
      <vt:lpstr>Charter of Fundamental Rights Of the European Union</vt:lpstr>
      <vt:lpstr>Directive 95/46/EC and the GDPR</vt:lpstr>
      <vt:lpstr>In the News Presentation 2</vt:lpstr>
      <vt:lpstr>Other EU Privacy laws</vt:lpstr>
      <vt:lpstr>WHY IN CANADA (OR ANYWHERE ELSE) SHOULD WE CARE ABOUT EU DATA PROTECTION LAW?</vt:lpstr>
      <vt:lpstr>e.g.’s of Canada vs. EU concepts</vt:lpstr>
      <vt:lpstr>Fact!</vt:lpstr>
      <vt:lpstr>Transfer of PI (PD) to 3rd countries</vt:lpstr>
      <vt:lpstr>Transfer of PI (PD) to 3rd countries</vt:lpstr>
      <vt:lpstr>Transfer of PI (PD) to 3rd countries</vt:lpstr>
      <vt:lpstr>Canada?</vt:lpstr>
      <vt:lpstr>Quebec?</vt:lpstr>
      <vt:lpstr>Other countries?</vt:lpstr>
      <vt:lpstr>Schrems v. Data Protection Commissioner</vt:lpstr>
      <vt:lpstr>Schrems Takeaway</vt:lpstr>
      <vt:lpstr>In the wake of Schrems…</vt:lpstr>
      <vt:lpstr>In the wake of Schrems…</vt:lpstr>
      <vt:lpstr>Schrems 2</vt:lpstr>
      <vt:lpstr>SO WHAT IS THIS RIGHT TO BE FORGOTTEN I KEEP HEARING ABOUT?</vt:lpstr>
      <vt:lpstr>Google v. AEPD and Gonzalez</vt:lpstr>
      <vt:lpstr>Google v. AEPD and Gonzalez takeaway</vt:lpstr>
      <vt:lpstr>Google v. AEPD and Gonzalez takeaway</vt:lpstr>
      <vt:lpstr>Google v. AEPD and Gonzalez takeaway</vt:lpstr>
      <vt:lpstr>Google v. AEPD and Gonzalez takeaway</vt:lpstr>
      <vt:lpstr>Google v. Gonzalez summary</vt:lpstr>
      <vt:lpstr>RTBF in Canada?</vt:lpstr>
      <vt:lpstr>Recall: Pipeda ~ Directive 95/46</vt:lpstr>
      <vt:lpstr>Principle 9 PIPEDA</vt:lpstr>
      <vt:lpstr>C.L. v. BCF Avocats</vt:lpstr>
      <vt:lpstr>Google Inc. v. Equustek Solutions Inc.</vt:lpstr>
      <vt:lpstr>Google v. Equustek takeaway</vt:lpstr>
      <vt:lpstr>Google v. Equustek takeaway</vt:lpstr>
      <vt:lpstr>Google v. Equustek takeaway</vt:lpstr>
      <vt:lpstr>A.T. v. Globe24h.com</vt:lpstr>
      <vt:lpstr>A.T. v. Globe24h.com</vt:lpstr>
      <vt:lpstr>A.T. v. Globe24h.com</vt:lpstr>
      <vt:lpstr>A.T. v. Globe24h.com</vt:lpstr>
      <vt:lpstr>A.T. v. Globe24h.com</vt:lpstr>
      <vt:lpstr>Google v. Equustek USA</vt:lpstr>
      <vt:lpstr>Google v. Equustek USA</vt:lpstr>
      <vt:lpstr>Google v. Equustek USA</vt:lpstr>
      <vt:lpstr>Google v. Equustek USA</vt:lpstr>
      <vt:lpstr>Issues</vt:lpstr>
      <vt:lpstr>Discussion Q</vt:lpstr>
      <vt:lpstr>The Ottawa Citizen, 2017-8-6</vt:lpstr>
      <vt:lpstr>The Ottawa Citizen, 2017-8-6</vt:lpstr>
      <vt:lpstr>fin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Allen Mendelsohn</dc:creator>
  <cp:lastModifiedBy>Allen Mendelsohn</cp:lastModifiedBy>
  <cp:revision>1492</cp:revision>
  <dcterms:created xsi:type="dcterms:W3CDTF">2011-09-16T14:20:42Z</dcterms:created>
  <dcterms:modified xsi:type="dcterms:W3CDTF">2017-11-21T16:25:10Z</dcterms:modified>
</cp:coreProperties>
</file>