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handoutMasterIdLst>
    <p:handoutMasterId r:id="rId38"/>
  </p:handoutMasterIdLst>
  <p:sldIdLst>
    <p:sldId id="256" r:id="rId2"/>
    <p:sldId id="552" r:id="rId3"/>
    <p:sldId id="436" r:id="rId4"/>
    <p:sldId id="591" r:id="rId5"/>
    <p:sldId id="564" r:id="rId6"/>
    <p:sldId id="565" r:id="rId7"/>
    <p:sldId id="563" r:id="rId8"/>
    <p:sldId id="566" r:id="rId9"/>
    <p:sldId id="567" r:id="rId10"/>
    <p:sldId id="583" r:id="rId11"/>
    <p:sldId id="568" r:id="rId12"/>
    <p:sldId id="569" r:id="rId13"/>
    <p:sldId id="570" r:id="rId14"/>
    <p:sldId id="571" r:id="rId15"/>
    <p:sldId id="572" r:id="rId16"/>
    <p:sldId id="574" r:id="rId17"/>
    <p:sldId id="575" r:id="rId18"/>
    <p:sldId id="573" r:id="rId19"/>
    <p:sldId id="576" r:id="rId20"/>
    <p:sldId id="579" r:id="rId21"/>
    <p:sldId id="584" r:id="rId22"/>
    <p:sldId id="587" r:id="rId23"/>
    <p:sldId id="578" r:id="rId24"/>
    <p:sldId id="580" r:id="rId25"/>
    <p:sldId id="581" r:id="rId26"/>
    <p:sldId id="582" r:id="rId27"/>
    <p:sldId id="590" r:id="rId28"/>
    <p:sldId id="585" r:id="rId29"/>
    <p:sldId id="586" r:id="rId30"/>
    <p:sldId id="588" r:id="rId31"/>
    <p:sldId id="589" r:id="rId32"/>
    <p:sldId id="592" r:id="rId33"/>
    <p:sldId id="593" r:id="rId34"/>
    <p:sldId id="594" r:id="rId35"/>
    <p:sldId id="562" r:id="rId3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78D"/>
    <a:srgbClr val="0048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77289" autoAdjust="0"/>
  </p:normalViewPr>
  <p:slideViewPr>
    <p:cSldViewPr>
      <p:cViewPr varScale="1">
        <p:scale>
          <a:sx n="67" d="100"/>
          <a:sy n="67" d="100"/>
        </p:scale>
        <p:origin x="1920" y="77"/>
      </p:cViewPr>
      <p:guideLst>
        <p:guide orient="horz" pos="2160"/>
        <p:guide pos="2880"/>
      </p:guideLst>
    </p:cSldViewPr>
  </p:slideViewPr>
  <p:outlineViewPr>
    <p:cViewPr>
      <p:scale>
        <a:sx n="33" d="100"/>
        <a:sy n="33" d="100"/>
      </p:scale>
      <p:origin x="0" y="-1949"/>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120" y="4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DE70D28-32E9-4AF2-91CF-084CECC0F890}" type="datetimeFigureOut">
              <a:rPr lang="en-US"/>
              <a:pPr>
                <a:defRPr/>
              </a:pPr>
              <a:t>11/13/2017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4BADF13-884F-4625-B148-DF09EB0C1FE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96882DE-51FE-4370-AC55-C7AE4669DBE5}" type="datetimeFigureOut">
              <a:rPr lang="en-US"/>
              <a:pPr>
                <a:defRPr/>
              </a:pPr>
              <a:t>11/13/2017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90FC60C-B268-4C23-AB49-FBFCA2F048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C1E977-DB97-4C94-B67E-E0AE23B793ED}" type="slidenum">
              <a:rPr lang="en-US" altLang="en-US" smtClean="0"/>
              <a:pPr>
                <a:spcBef>
                  <a:spcPct val="0"/>
                </a:spcBef>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Rule 5 (and 12)</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14</a:t>
            </a:fld>
            <a:endParaRPr lang="en-US" altLang="en-US"/>
          </a:p>
        </p:txBody>
      </p:sp>
    </p:spTree>
    <p:extLst>
      <p:ext uri="{BB962C8B-B14F-4D97-AF65-F5344CB8AC3E}">
        <p14:creationId xmlns:p14="http://schemas.microsoft.com/office/powerpoint/2010/main" val="2248336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15</a:t>
            </a:fld>
            <a:endParaRPr lang="en-US" altLang="en-US"/>
          </a:p>
        </p:txBody>
      </p:sp>
    </p:spTree>
    <p:extLst>
      <p:ext uri="{BB962C8B-B14F-4D97-AF65-F5344CB8AC3E}">
        <p14:creationId xmlns:p14="http://schemas.microsoft.com/office/powerpoint/2010/main" val="3950565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15</a:t>
            </a:r>
          </a:p>
          <a:p>
            <a:r>
              <a:rPr lang="en-CA" dirty="0"/>
              <a:t>12</a:t>
            </a:r>
          </a:p>
          <a:p>
            <a:r>
              <a:rPr lang="en-CA" dirty="0"/>
              <a:t>8</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16</a:t>
            </a:fld>
            <a:endParaRPr lang="en-US" altLang="en-US"/>
          </a:p>
        </p:txBody>
      </p:sp>
    </p:spTree>
    <p:extLst>
      <p:ext uri="{BB962C8B-B14F-4D97-AF65-F5344CB8AC3E}">
        <p14:creationId xmlns:p14="http://schemas.microsoft.com/office/powerpoint/2010/main" val="1892490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20</a:t>
            </a:fld>
            <a:endParaRPr lang="en-US" altLang="en-US"/>
          </a:p>
        </p:txBody>
      </p:sp>
    </p:spTree>
    <p:extLst>
      <p:ext uri="{BB962C8B-B14F-4D97-AF65-F5344CB8AC3E}">
        <p14:creationId xmlns:p14="http://schemas.microsoft.com/office/powerpoint/2010/main" val="2641409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23</a:t>
            </a:fld>
            <a:endParaRPr lang="en-US" altLang="en-US"/>
          </a:p>
        </p:txBody>
      </p:sp>
    </p:spTree>
    <p:extLst>
      <p:ext uri="{BB962C8B-B14F-4D97-AF65-F5344CB8AC3E}">
        <p14:creationId xmlns:p14="http://schemas.microsoft.com/office/powerpoint/2010/main" val="1604301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28</a:t>
            </a:fld>
            <a:endParaRPr lang="en-US" altLang="en-US"/>
          </a:p>
        </p:txBody>
      </p:sp>
    </p:spTree>
    <p:extLst>
      <p:ext uri="{BB962C8B-B14F-4D97-AF65-F5344CB8AC3E}">
        <p14:creationId xmlns:p14="http://schemas.microsoft.com/office/powerpoint/2010/main" val="2964648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a:t>
            </a:fld>
            <a:endParaRPr lang="en-US" altLang="en-US"/>
          </a:p>
        </p:txBody>
      </p:sp>
    </p:spTree>
    <p:extLst>
      <p:ext uri="{BB962C8B-B14F-4D97-AF65-F5344CB8AC3E}">
        <p14:creationId xmlns:p14="http://schemas.microsoft.com/office/powerpoint/2010/main" val="1222251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a:t>
            </a:fld>
            <a:endParaRPr lang="en-US" altLang="en-US" dirty="0"/>
          </a:p>
        </p:txBody>
      </p:sp>
    </p:spTree>
    <p:extLst>
      <p:ext uri="{BB962C8B-B14F-4D97-AF65-F5344CB8AC3E}">
        <p14:creationId xmlns:p14="http://schemas.microsoft.com/office/powerpoint/2010/main" val="4139097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a:t>
            </a:fld>
            <a:endParaRPr lang="en-US" altLang="en-US" dirty="0"/>
          </a:p>
        </p:txBody>
      </p:sp>
    </p:spTree>
    <p:extLst>
      <p:ext uri="{BB962C8B-B14F-4D97-AF65-F5344CB8AC3E}">
        <p14:creationId xmlns:p14="http://schemas.microsoft.com/office/powerpoint/2010/main" val="2981248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7</a:t>
            </a:fld>
            <a:endParaRPr lang="en-US" altLang="en-US" dirty="0"/>
          </a:p>
        </p:txBody>
      </p:sp>
    </p:spTree>
    <p:extLst>
      <p:ext uri="{BB962C8B-B14F-4D97-AF65-F5344CB8AC3E}">
        <p14:creationId xmlns:p14="http://schemas.microsoft.com/office/powerpoint/2010/main" val="4090968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Kind of practical from a Quebec lawyer’s perspective – apologies to the graduate students and exchange students.</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8</a:t>
            </a:fld>
            <a:endParaRPr lang="en-US" altLang="en-US"/>
          </a:p>
        </p:txBody>
      </p:sp>
    </p:spTree>
    <p:extLst>
      <p:ext uri="{BB962C8B-B14F-4D97-AF65-F5344CB8AC3E}">
        <p14:creationId xmlns:p14="http://schemas.microsoft.com/office/powerpoint/2010/main" val="3725459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a:t>Office says “</a:t>
            </a:r>
            <a:r>
              <a:rPr lang="en-US" dirty="0" err="1"/>
              <a:t>toute</a:t>
            </a:r>
            <a:r>
              <a:rPr lang="en-US" dirty="0"/>
              <a:t> </a:t>
            </a:r>
            <a:r>
              <a:rPr lang="en-US" dirty="0" err="1"/>
              <a:t>autre</a:t>
            </a:r>
            <a:r>
              <a:rPr lang="en-US" dirty="0"/>
              <a:t> publication” includes websites</a:t>
            </a:r>
          </a:p>
          <a:p>
            <a:pPr>
              <a:buFont typeface="Arial" pitchFamily="34" charset="0"/>
              <a:buChar char="•"/>
            </a:pPr>
            <a:r>
              <a:rPr lang="en-US" dirty="0"/>
              <a:t>Head office of company, establishment in Quebec, </a:t>
            </a:r>
            <a:r>
              <a:rPr lang="en-US" b="1" dirty="0"/>
              <a:t>not the server</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9</a:t>
            </a:fld>
            <a:endParaRPr lang="en-US" altLang="en-US"/>
          </a:p>
        </p:txBody>
      </p:sp>
    </p:spTree>
    <p:extLst>
      <p:ext uri="{BB962C8B-B14F-4D97-AF65-F5344CB8AC3E}">
        <p14:creationId xmlns:p14="http://schemas.microsoft.com/office/powerpoint/2010/main" val="4013848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Unilingual English site, Quebec presence</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10</a:t>
            </a:fld>
            <a:endParaRPr lang="en-US" altLang="en-US"/>
          </a:p>
        </p:txBody>
      </p:sp>
    </p:spTree>
    <p:extLst>
      <p:ext uri="{BB962C8B-B14F-4D97-AF65-F5344CB8AC3E}">
        <p14:creationId xmlns:p14="http://schemas.microsoft.com/office/powerpoint/2010/main" val="1135955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11</a:t>
            </a:fld>
            <a:endParaRPr lang="en-US" altLang="en-US"/>
          </a:p>
        </p:txBody>
      </p:sp>
    </p:spTree>
    <p:extLst>
      <p:ext uri="{BB962C8B-B14F-4D97-AF65-F5344CB8AC3E}">
        <p14:creationId xmlns:p14="http://schemas.microsoft.com/office/powerpoint/2010/main" val="3484114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19483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307138"/>
            <a:ext cx="36036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EA975C7-5835-4934-A461-FA9F375F3885}" type="datetime1">
              <a:rPr lang="en-US"/>
              <a:pPr>
                <a:defRPr/>
              </a:pPr>
              <a:t>11/13/2017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dirty="0"/>
              <a:t>Class 2</a:t>
            </a: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A223135-7931-458C-A838-76B856FEE72B}" type="slidenum">
              <a:rPr lang="en-US" altLang="en-US"/>
              <a:pPr>
                <a:defRPr/>
              </a:pPr>
              <a:t>‹#›</a:t>
            </a:fld>
            <a:endParaRPr lang="en-US" altLang="en-US"/>
          </a:p>
        </p:txBody>
      </p:sp>
      <p:pic>
        <p:nvPicPr>
          <p:cNvPr id="8" name="Picture 7">
            <a:extLst>
              <a:ext uri="{FF2B5EF4-FFF2-40B4-BE49-F238E27FC236}">
                <a16:creationId xmlns:a16="http://schemas.microsoft.com/office/drawing/2014/main" id="{206140A0-D7CC-4F95-87F6-DDC2D05354B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95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651C0AE-BFE2-45E5-A93C-93EF9B4C6D5C}" type="datetime1">
              <a:rPr lang="en-US"/>
              <a:pPr>
                <a:defRPr/>
              </a:pPr>
              <a:t>11/13/2017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t>Class 4</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29D2E5E5-4F0E-4780-8A50-DA9333DCE07A}" type="slidenum">
              <a:rPr lang="en-US" altLang="en-US"/>
              <a:pPr>
                <a:defRPr/>
              </a:pPr>
              <a:t>‹#›</a:t>
            </a:fld>
            <a:endParaRPr lang="en-US" altLang="en-US"/>
          </a:p>
        </p:txBody>
      </p:sp>
      <p:pic>
        <p:nvPicPr>
          <p:cNvPr id="7" name="Picture 6">
            <a:extLst>
              <a:ext uri="{FF2B5EF4-FFF2-40B4-BE49-F238E27FC236}">
                <a16:creationId xmlns:a16="http://schemas.microsoft.com/office/drawing/2014/main" id="{DCE14781-106A-463B-B48B-67A32C513B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199AD9F2-C4B2-4821-90F6-E9F7A449619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619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p:txBody>
          <a:bodyPr/>
          <a:lstStyle>
            <a:lvl1pPr>
              <a:defRPr/>
            </a:lvl1pPr>
          </a:lstStyle>
          <a:p>
            <a:pPr>
              <a:defRPr/>
            </a:pPr>
            <a:fld id="{1B402C3C-0448-401D-9F0E-BEB5A868E860}" type="datetime1">
              <a:rPr lang="en-US"/>
              <a:pPr>
                <a:defRPr/>
              </a:pPr>
              <a:t>11/13/2017</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dirty="0"/>
              <a:t>Class 10</a:t>
            </a:r>
          </a:p>
        </p:txBody>
      </p:sp>
      <p:sp>
        <p:nvSpPr>
          <p:cNvPr id="8" name="Slide Number Placeholder 5"/>
          <p:cNvSpPr>
            <a:spLocks noGrp="1"/>
          </p:cNvSpPr>
          <p:nvPr>
            <p:ph type="sldNum"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72131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031" y="2420888"/>
            <a:ext cx="7772400" cy="2304256"/>
          </a:xfrm>
        </p:spPr>
        <p:txBody>
          <a:bodyPr anchor="t"/>
          <a:lstStyle>
            <a:lvl1pPr algn="ctr">
              <a:defRPr sz="4800" b="1" cap="all"/>
            </a:lvl1pPr>
          </a:lstStyle>
          <a:p>
            <a:r>
              <a:rPr lang="en-US" dirty="0"/>
              <a:t>Click to edit Master title style</a:t>
            </a:r>
          </a:p>
        </p:txBody>
      </p:sp>
      <p:sp>
        <p:nvSpPr>
          <p:cNvPr id="4" name="Date Placeholder 3"/>
          <p:cNvSpPr>
            <a:spLocks noGrp="1"/>
          </p:cNvSpPr>
          <p:nvPr>
            <p:ph type="dt" sz="half" idx="10"/>
          </p:nvPr>
        </p:nvSpPr>
        <p:spPr/>
        <p:txBody>
          <a:bodyPr/>
          <a:lstStyle>
            <a:lvl1pPr>
              <a:defRPr/>
            </a:lvl1pPr>
          </a:lstStyle>
          <a:p>
            <a:pPr>
              <a:defRPr/>
            </a:pPr>
            <a:fld id="{411703B9-04C9-45A4-9BE1-843A3A9D8578}" type="datetime1">
              <a:rPr lang="en-US"/>
              <a:pPr>
                <a:defRPr/>
              </a:pPr>
              <a:t>11/13/2017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t>Class 10</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D091C7B2-14AE-4FBB-A2BD-E9D08F552414}" type="slidenum">
              <a:rPr lang="en-US" altLang="en-US"/>
              <a:pPr>
                <a:defRPr/>
              </a:pPr>
              <a:t>‹#›</a:t>
            </a:fld>
            <a:r>
              <a:rPr lang="en-US" altLang="en-US"/>
              <a:t>(client logo)</a:t>
            </a:r>
          </a:p>
        </p:txBody>
      </p:sp>
      <p:pic>
        <p:nvPicPr>
          <p:cNvPr id="7" name="Picture 7">
            <a:extLst>
              <a:ext uri="{FF2B5EF4-FFF2-40B4-BE49-F238E27FC236}">
                <a16:creationId xmlns:a16="http://schemas.microsoft.com/office/drawing/2014/main" id="{E9B78BEF-E118-444E-965A-88EF3594BA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90AAE493-2897-41ED-9841-427C2EE37A7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711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fld id="{13C947C9-8261-44AC-BEA0-258CBC73845E}" type="datetime1">
              <a:rPr lang="en-US"/>
              <a:pPr>
                <a:defRPr/>
              </a:pPr>
              <a:t>11/13/2017</a:t>
            </a:fld>
            <a:endParaRPr lang="en-US"/>
          </a:p>
        </p:txBody>
      </p:sp>
      <p:sp>
        <p:nvSpPr>
          <p:cNvPr id="8" name="Footer Placeholder 5"/>
          <p:cNvSpPr>
            <a:spLocks noGrp="1"/>
          </p:cNvSpPr>
          <p:nvPr>
            <p:ph type="ftr" sz="quarter" idx="11"/>
          </p:nvPr>
        </p:nvSpPr>
        <p:spPr/>
        <p:txBody>
          <a:bodyPr/>
          <a:lstStyle>
            <a:lvl1pPr>
              <a:defRPr/>
            </a:lvl1pPr>
          </a:lstStyle>
          <a:p>
            <a:pPr>
              <a:defRPr/>
            </a:pPr>
            <a:r>
              <a:rPr lang="en-US" dirty="0"/>
              <a:t>Class 10</a:t>
            </a:r>
          </a:p>
        </p:txBody>
      </p:sp>
      <p:sp>
        <p:nvSpPr>
          <p:cNvPr id="9"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A6168743-A747-4F7A-B9D3-3A738CEB33C8}" type="slidenum">
              <a:rPr lang="en-US" altLang="en-US"/>
              <a:pPr>
                <a:defRPr/>
              </a:pPr>
              <a:t>‹#›</a:t>
            </a:fld>
            <a:endParaRPr lang="en-US" altLang="en-US"/>
          </a:p>
        </p:txBody>
      </p:sp>
      <p:pic>
        <p:nvPicPr>
          <p:cNvPr id="11" name="Picture 7">
            <a:extLst>
              <a:ext uri="{FF2B5EF4-FFF2-40B4-BE49-F238E27FC236}">
                <a16:creationId xmlns:a16="http://schemas.microsoft.com/office/drawing/2014/main" id="{E958F104-4243-4A21-B453-B5DB612A8D2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260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lstStyle>
          <a:p>
            <a:pPr>
              <a:defRPr/>
            </a:pPr>
            <a:fld id="{6BCC76FA-0A47-4B6A-BA8C-B45991369630}" type="datetime1">
              <a:rPr lang="en-US"/>
              <a:pPr>
                <a:defRPr/>
              </a:pPr>
              <a:t>11/13/2017</a:t>
            </a:fld>
            <a:endParaRPr lang="en-US"/>
          </a:p>
        </p:txBody>
      </p:sp>
      <p:sp>
        <p:nvSpPr>
          <p:cNvPr id="10" name="Footer Placeholder 7"/>
          <p:cNvSpPr>
            <a:spLocks noGrp="1"/>
          </p:cNvSpPr>
          <p:nvPr>
            <p:ph type="ftr" sz="quarter" idx="11"/>
          </p:nvPr>
        </p:nvSpPr>
        <p:spPr/>
        <p:txBody>
          <a:bodyPr/>
          <a:lstStyle>
            <a:lvl1pPr>
              <a:defRPr/>
            </a:lvl1pPr>
          </a:lstStyle>
          <a:p>
            <a:pPr>
              <a:defRPr/>
            </a:pPr>
            <a:r>
              <a:rPr lang="en-US" dirty="0"/>
              <a:t>Class 10</a:t>
            </a:r>
          </a:p>
        </p:txBody>
      </p:sp>
      <p:sp>
        <p:nvSpPr>
          <p:cNvPr id="11"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8C259BA-E3DB-4675-9733-0A02C6B20309}" type="slidenum">
              <a:rPr lang="en-US" altLang="en-US"/>
              <a:pPr>
                <a:defRPr/>
              </a:pPr>
              <a:t>‹#›</a:t>
            </a:fld>
            <a:endParaRPr lang="en-US" altLang="en-US"/>
          </a:p>
        </p:txBody>
      </p:sp>
      <p:pic>
        <p:nvPicPr>
          <p:cNvPr id="13" name="Picture 7">
            <a:extLst>
              <a:ext uri="{FF2B5EF4-FFF2-40B4-BE49-F238E27FC236}">
                <a16:creationId xmlns:a16="http://schemas.microsoft.com/office/drawing/2014/main" id="{5A1E139B-096E-4513-8055-27C45DA502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44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5" name="Date Placeholder 2"/>
          <p:cNvSpPr>
            <a:spLocks noGrp="1"/>
          </p:cNvSpPr>
          <p:nvPr>
            <p:ph type="dt" sz="half" idx="10"/>
          </p:nvPr>
        </p:nvSpPr>
        <p:spPr/>
        <p:txBody>
          <a:bodyPr/>
          <a:lstStyle>
            <a:lvl1pPr>
              <a:defRPr/>
            </a:lvl1pPr>
          </a:lstStyle>
          <a:p>
            <a:pPr>
              <a:defRPr/>
            </a:pPr>
            <a:fld id="{6159F584-05FA-4707-8938-5502A6278ECD}" type="datetime1">
              <a:rPr lang="en-US"/>
              <a:pPr>
                <a:defRPr/>
              </a:pPr>
              <a:t>11/13/2017</a:t>
            </a:fld>
            <a:endParaRPr lang="en-US"/>
          </a:p>
        </p:txBody>
      </p:sp>
      <p:sp>
        <p:nvSpPr>
          <p:cNvPr id="6" name="Footer Placeholder 3"/>
          <p:cNvSpPr>
            <a:spLocks noGrp="1"/>
          </p:cNvSpPr>
          <p:nvPr>
            <p:ph type="ftr" sz="quarter" idx="11"/>
          </p:nvPr>
        </p:nvSpPr>
        <p:spPr/>
        <p:txBody>
          <a:bodyPr/>
          <a:lstStyle>
            <a:lvl1pPr>
              <a:defRPr/>
            </a:lvl1pPr>
          </a:lstStyle>
          <a:p>
            <a:pPr>
              <a:defRPr/>
            </a:pPr>
            <a:r>
              <a:rPr lang="en-US" dirty="0"/>
              <a:t>Class 10</a:t>
            </a:r>
          </a:p>
        </p:txBody>
      </p:sp>
      <p:sp>
        <p:nvSpPr>
          <p:cNvPr id="7"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D821BB1-E660-4A9B-8F1B-148BB884234C}" type="slidenum">
              <a:rPr lang="en-US" altLang="en-US"/>
              <a:pPr>
                <a:defRPr/>
              </a:pPr>
              <a:t>‹#›</a:t>
            </a:fld>
            <a:endParaRPr lang="en-US" altLang="en-US"/>
          </a:p>
        </p:txBody>
      </p:sp>
      <p:pic>
        <p:nvPicPr>
          <p:cNvPr id="8" name="Picture 7">
            <a:extLst>
              <a:ext uri="{FF2B5EF4-FFF2-40B4-BE49-F238E27FC236}">
                <a16:creationId xmlns:a16="http://schemas.microsoft.com/office/drawing/2014/main" id="{000D590D-66AC-4376-9707-569C4285D32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20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pPr>
              <a:defRPr/>
            </a:pPr>
            <a:fld id="{1CB97D49-BCFA-46CE-8C44-066D6AB7DB93}" type="datetime1">
              <a:rPr lang="en-US"/>
              <a:pPr>
                <a:defRPr/>
              </a:pPr>
              <a:t>11/13/2017</a:t>
            </a:fld>
            <a:endParaRPr lang="en-US"/>
          </a:p>
        </p:txBody>
      </p:sp>
      <p:sp>
        <p:nvSpPr>
          <p:cNvPr id="5" name="Footer Placeholder 2"/>
          <p:cNvSpPr>
            <a:spLocks noGrp="1"/>
          </p:cNvSpPr>
          <p:nvPr>
            <p:ph type="ftr" sz="quarter" idx="11"/>
          </p:nvPr>
        </p:nvSpPr>
        <p:spPr/>
        <p:txBody>
          <a:bodyPr/>
          <a:lstStyle>
            <a:lvl1pPr>
              <a:defRPr/>
            </a:lvl1pPr>
          </a:lstStyle>
          <a:p>
            <a:pPr>
              <a:defRPr/>
            </a:pPr>
            <a:r>
              <a:rPr lang="en-CA" dirty="0"/>
              <a:t>Class </a:t>
            </a:r>
            <a:r>
              <a:rPr lang="en-US" dirty="0"/>
              <a:t>10</a:t>
            </a:r>
          </a:p>
        </p:txBody>
      </p:sp>
      <p:pic>
        <p:nvPicPr>
          <p:cNvPr id="7" name="Picture 7">
            <a:extLst>
              <a:ext uri="{FF2B5EF4-FFF2-40B4-BE49-F238E27FC236}">
                <a16:creationId xmlns:a16="http://schemas.microsoft.com/office/drawing/2014/main" id="{A8874726-107F-4A14-9886-002CD10926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90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dirty="0"/>
          </a:p>
        </p:txBody>
      </p:sp>
      <p:sp>
        <p:nvSpPr>
          <p:cNvPr id="7" name="Footer Placeholder 5"/>
          <p:cNvSpPr>
            <a:spLocks noGrp="1"/>
          </p:cNvSpPr>
          <p:nvPr>
            <p:ph type="ftr" sz="quarter" idx="11"/>
          </p:nvPr>
        </p:nvSpPr>
        <p:spPr/>
        <p:txBody>
          <a:bodyPr/>
          <a:lstStyle>
            <a:lvl1pPr>
              <a:defRPr/>
            </a:lvl1pPr>
          </a:lstStyle>
          <a:p>
            <a:pPr>
              <a:defRPr/>
            </a:pPr>
            <a:r>
              <a:rPr lang="en-US" dirty="0"/>
              <a:t>Class 10</a:t>
            </a:r>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6DBC6869-B077-40DB-A211-F096FCE5397F}" type="slidenum">
              <a:rPr lang="en-US" altLang="en-US"/>
              <a:pPr>
                <a:defRPr/>
              </a:pPr>
              <a:t>‹#›</a:t>
            </a:fld>
            <a:endParaRPr lang="en-US" altLang="en-US"/>
          </a:p>
        </p:txBody>
      </p:sp>
      <p:pic>
        <p:nvPicPr>
          <p:cNvPr id="9" name="Picture 8">
            <a:extLst>
              <a:ext uri="{FF2B5EF4-FFF2-40B4-BE49-F238E27FC236}">
                <a16:creationId xmlns:a16="http://schemas.microsoft.com/office/drawing/2014/main" id="{A0D150B7-3B5E-49AB-9E0C-E12CB3B54E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8A75FF3E-4A67-4805-AB80-8FF16FC7D4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182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A9928C69-4572-4848-8CB7-EDBA0E0056CC}" type="datetime1">
              <a:rPr lang="en-US"/>
              <a:pPr>
                <a:defRPr/>
              </a:pPr>
              <a:t>11/13/2017</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dirty="0"/>
              <a:t>Class 10</a:t>
            </a:r>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934FA8B-4ECF-4F31-987C-17A8C6A90759}" type="slidenum">
              <a:rPr lang="en-US" altLang="en-US"/>
              <a:pPr>
                <a:defRPr/>
              </a:pPr>
              <a:t>‹#›</a:t>
            </a:fld>
            <a:endParaRPr lang="en-US" altLang="en-US"/>
          </a:p>
        </p:txBody>
      </p:sp>
      <p:pic>
        <p:nvPicPr>
          <p:cNvPr id="9" name="Picture 8">
            <a:extLst>
              <a:ext uri="{FF2B5EF4-FFF2-40B4-BE49-F238E27FC236}">
                <a16:creationId xmlns:a16="http://schemas.microsoft.com/office/drawing/2014/main" id="{B8EE0FA1-A019-4BD0-8329-7E40852C52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70ECE8F5-0120-41DE-94BB-BF11F92B679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90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678D"/>
            </a:gs>
            <a:gs pos="100000">
              <a:srgbClr val="00486D"/>
            </a:gs>
            <a:gs pos="100000">
              <a:srgbClr val="00486D"/>
            </a:gs>
            <a:gs pos="100000">
              <a:srgbClr val="00486D"/>
            </a:gs>
            <a:gs pos="100000">
              <a:srgbClr val="00678D"/>
            </a:gs>
            <a:gs pos="100000">
              <a:srgbClr val="10253F"/>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81750"/>
            <a:ext cx="2133600" cy="3397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2A9EE9B-CB0F-41F2-A856-C0911206F56B}" type="datetime1">
              <a:rPr lang="en-US"/>
              <a:pPr>
                <a:defRPr/>
              </a:pPr>
              <a:t>11/13/2017</a:t>
            </a:fld>
            <a:endParaRPr lang="en-US" dirty="0"/>
          </a:p>
        </p:txBody>
      </p:sp>
      <p:sp>
        <p:nvSpPr>
          <p:cNvPr id="5" name="Footer Placeholder 4"/>
          <p:cNvSpPr>
            <a:spLocks noGrp="1"/>
          </p:cNvSpPr>
          <p:nvPr>
            <p:ph type="ftr" sz="quarter" idx="3"/>
          </p:nvPr>
        </p:nvSpPr>
        <p:spPr>
          <a:xfrm>
            <a:off x="2987675" y="6356350"/>
            <a:ext cx="3313113" cy="365125"/>
          </a:xfrm>
          <a:prstGeom prst="rect">
            <a:avLst/>
          </a:prstGeom>
        </p:spPr>
        <p:txBody>
          <a:bodyPr vert="horz" lIns="91440" tIns="45720" rIns="91440" bIns="45720" rtlCol="0" anchor="ctr"/>
          <a:lstStyle>
            <a:lvl1pPr algn="ctr" eaLnBrk="1" fontAlgn="auto" hangingPunct="1">
              <a:spcBef>
                <a:spcPts val="0"/>
              </a:spcBef>
              <a:spcAft>
                <a:spcPts val="0"/>
              </a:spcAft>
              <a:defRPr sz="1600" i="1">
                <a:solidFill>
                  <a:schemeClr val="bg1"/>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sldNum="0" hd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apple.com/legal/internet-services/itunes/ca/terms.html"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guideti.barreau.qc.c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242888"/>
            <a:ext cx="7772400" cy="4319588"/>
          </a:xfrm>
        </p:spPr>
        <p:txBody>
          <a:bodyPr/>
          <a:lstStyle/>
          <a:p>
            <a:pPr eaLnBrk="1" hangingPunct="1"/>
            <a:br>
              <a:rPr lang="en-US" altLang="en-US" sz="9600" dirty="0"/>
            </a:br>
            <a:br>
              <a:rPr lang="en-US" altLang="en-US" sz="9600" dirty="0"/>
            </a:br>
            <a:r>
              <a:rPr lang="en-US" altLang="en-US" u="sng" dirty="0"/>
              <a:t>Class 10 – November 14</a:t>
            </a:r>
            <a:br>
              <a:rPr lang="en-US" altLang="en-US" dirty="0"/>
            </a:br>
            <a:br>
              <a:rPr lang="en-US" altLang="en-US" dirty="0"/>
            </a:br>
            <a:r>
              <a:rPr lang="en-US" altLang="en-US" dirty="0"/>
              <a:t>“A whole bunch of important and fun tech and internet stuff”</a:t>
            </a:r>
            <a:br>
              <a:rPr lang="en-US" altLang="en-US" dirty="0"/>
            </a:br>
            <a:br>
              <a:rPr lang="en-CA" dirty="0"/>
            </a:br>
            <a:br>
              <a:rPr lang="en-US" altLang="en-US" dirty="0"/>
            </a:br>
            <a:r>
              <a:rPr lang="en-US" altLang="en-US" dirty="0"/>
              <a:t>             </a:t>
            </a:r>
            <a:br>
              <a:rPr lang="en-US" altLang="en-US" dirty="0"/>
            </a:br>
            <a:r>
              <a:rPr lang="en-US" altLang="en-US" dirty="0"/>
              <a:t>                 </a:t>
            </a:r>
          </a:p>
        </p:txBody>
      </p:sp>
      <p:pic>
        <p:nvPicPr>
          <p:cNvPr id="15363" name="Picture 5" descr="Allen_ICON white on light blu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1618" y="5733256"/>
            <a:ext cx="10207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7961" y="4869160"/>
            <a:ext cx="61880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CF019-1765-427E-8824-773C7576B061}"/>
              </a:ext>
            </a:extLst>
          </p:cNvPr>
          <p:cNvSpPr>
            <a:spLocks noGrp="1"/>
          </p:cNvSpPr>
          <p:nvPr>
            <p:ph type="title"/>
          </p:nvPr>
        </p:nvSpPr>
        <p:spPr/>
        <p:txBody>
          <a:bodyPr/>
          <a:lstStyle/>
          <a:p>
            <a:r>
              <a:rPr lang="fr-CA" dirty="0" err="1"/>
              <a:t>Bilingual</a:t>
            </a:r>
            <a:r>
              <a:rPr lang="fr-CA" dirty="0"/>
              <a:t> </a:t>
            </a:r>
            <a:r>
              <a:rPr lang="fr-CA" dirty="0" err="1"/>
              <a:t>websites</a:t>
            </a:r>
            <a:r>
              <a:rPr lang="fr-CA" dirty="0"/>
              <a:t> in Québec</a:t>
            </a:r>
            <a:endParaRPr lang="en-CA" dirty="0"/>
          </a:p>
        </p:txBody>
      </p:sp>
      <p:sp>
        <p:nvSpPr>
          <p:cNvPr id="3" name="Content Placeholder 2">
            <a:extLst>
              <a:ext uri="{FF2B5EF4-FFF2-40B4-BE49-F238E27FC236}">
                <a16:creationId xmlns:a16="http://schemas.microsoft.com/office/drawing/2014/main" id="{A63C2FDB-A92E-4828-8460-9BBACCD1A5F2}"/>
              </a:ext>
            </a:extLst>
          </p:cNvPr>
          <p:cNvSpPr>
            <a:spLocks noGrp="1"/>
          </p:cNvSpPr>
          <p:nvPr>
            <p:ph idx="1"/>
          </p:nvPr>
        </p:nvSpPr>
        <p:spPr/>
        <p:txBody>
          <a:bodyPr/>
          <a:lstStyle/>
          <a:p>
            <a:pPr>
              <a:buNone/>
            </a:pPr>
            <a:r>
              <a:rPr lang="en-US" i="1" dirty="0" err="1"/>
              <a:t>Procureur</a:t>
            </a:r>
            <a:r>
              <a:rPr lang="en-US" i="1" dirty="0"/>
              <a:t> g</a:t>
            </a:r>
            <a:r>
              <a:rPr lang="fr-CA" i="1" dirty="0"/>
              <a:t>é</a:t>
            </a:r>
            <a:r>
              <a:rPr lang="en-US" i="1" dirty="0"/>
              <a:t>n</a:t>
            </a:r>
            <a:r>
              <a:rPr lang="fr-CA" i="1" dirty="0"/>
              <a:t>é</a:t>
            </a:r>
            <a:r>
              <a:rPr lang="en-US" i="1" dirty="0" err="1"/>
              <a:t>ral</a:t>
            </a:r>
            <a:r>
              <a:rPr lang="en-US" i="1" dirty="0"/>
              <a:t> du Qu</a:t>
            </a:r>
            <a:r>
              <a:rPr lang="fr-CA" i="1" dirty="0" err="1"/>
              <a:t>ébec</a:t>
            </a:r>
            <a:r>
              <a:rPr lang="fr-CA" i="1" dirty="0"/>
              <a:t> v. </a:t>
            </a:r>
            <a:r>
              <a:rPr lang="fr-CA" i="1" dirty="0" err="1"/>
              <a:t>Hyperinfo</a:t>
            </a:r>
            <a:r>
              <a:rPr lang="fr-CA" i="1" dirty="0"/>
              <a:t> Canada Inc., </a:t>
            </a:r>
            <a:r>
              <a:rPr lang="en-US" dirty="0"/>
              <a:t>550-61-000887-014</a:t>
            </a:r>
          </a:p>
          <a:p>
            <a:pPr>
              <a:buNone/>
            </a:pPr>
            <a:r>
              <a:rPr lang="en-US" u="sng" dirty="0"/>
              <a:t>F</a:t>
            </a:r>
            <a:r>
              <a:rPr lang="en-US" dirty="0"/>
              <a:t>: English only website with disclaimer – </a:t>
            </a:r>
            <a:r>
              <a:rPr lang="fr-FR" dirty="0"/>
              <a:t>«  Les produits et les services sur ce site web ne sont pas disponible aux résidants du Québec dus à la Charte de la langue française »</a:t>
            </a:r>
            <a:endParaRPr lang="en-US" dirty="0"/>
          </a:p>
          <a:p>
            <a:pPr>
              <a:buNone/>
            </a:pPr>
            <a:r>
              <a:rPr lang="fr-FR" u="sng" dirty="0" err="1"/>
              <a:t>Held</a:t>
            </a:r>
            <a:r>
              <a:rPr lang="fr-FR" dirty="0"/>
              <a:t>: Article 52 </a:t>
            </a:r>
            <a:r>
              <a:rPr lang="fr-FR" i="1" dirty="0"/>
              <a:t>Charte</a:t>
            </a:r>
            <a:r>
              <a:rPr lang="fr-FR" dirty="0"/>
              <a:t> </a:t>
            </a:r>
            <a:r>
              <a:rPr lang="fr-FR" dirty="0" err="1"/>
              <a:t>is</a:t>
            </a:r>
            <a:r>
              <a:rPr lang="fr-FR" dirty="0"/>
              <a:t> public </a:t>
            </a:r>
            <a:r>
              <a:rPr lang="fr-FR" dirty="0" err="1"/>
              <a:t>order</a:t>
            </a:r>
            <a:r>
              <a:rPr lang="fr-FR" dirty="0"/>
              <a:t>, </a:t>
            </a:r>
            <a:r>
              <a:rPr lang="fr-FR" dirty="0" err="1"/>
              <a:t>can’t</a:t>
            </a:r>
            <a:r>
              <a:rPr lang="fr-FR" dirty="0"/>
              <a:t> </a:t>
            </a:r>
            <a:r>
              <a:rPr lang="fr-FR" dirty="0" err="1"/>
              <a:t>contract</a:t>
            </a:r>
            <a:r>
              <a:rPr lang="fr-FR" dirty="0"/>
              <a:t> out of </a:t>
            </a:r>
            <a:r>
              <a:rPr lang="fr-FR" dirty="0" err="1"/>
              <a:t>it</a:t>
            </a:r>
            <a:r>
              <a:rPr lang="fr-FR" dirty="0"/>
              <a:t>.</a:t>
            </a:r>
          </a:p>
          <a:p>
            <a:pPr>
              <a:buNone/>
            </a:pPr>
            <a:endParaRPr lang="fr-FR" dirty="0"/>
          </a:p>
          <a:p>
            <a:pPr marL="0" indent="0">
              <a:buNone/>
            </a:pPr>
            <a:endParaRPr lang="en-CA" dirty="0"/>
          </a:p>
        </p:txBody>
      </p:sp>
      <p:sp>
        <p:nvSpPr>
          <p:cNvPr id="4" name="Footer Placeholder 3">
            <a:extLst>
              <a:ext uri="{FF2B5EF4-FFF2-40B4-BE49-F238E27FC236}">
                <a16:creationId xmlns:a16="http://schemas.microsoft.com/office/drawing/2014/main" id="{43244DB7-1956-4D8C-83B7-AA8691BE774E}"/>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199680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9DF56-82F2-4CA2-979E-7CA93161E598}"/>
              </a:ext>
            </a:extLst>
          </p:cNvPr>
          <p:cNvSpPr>
            <a:spLocks noGrp="1"/>
          </p:cNvSpPr>
          <p:nvPr>
            <p:ph type="title"/>
          </p:nvPr>
        </p:nvSpPr>
        <p:spPr/>
        <p:txBody>
          <a:bodyPr/>
          <a:lstStyle/>
          <a:p>
            <a:r>
              <a:rPr lang="en-CA" dirty="0"/>
              <a:t>“This Contest is not Open to Residents of Quebec”???</a:t>
            </a:r>
          </a:p>
        </p:txBody>
      </p:sp>
      <p:sp>
        <p:nvSpPr>
          <p:cNvPr id="3" name="Content Placeholder 2">
            <a:extLst>
              <a:ext uri="{FF2B5EF4-FFF2-40B4-BE49-F238E27FC236}">
                <a16:creationId xmlns:a16="http://schemas.microsoft.com/office/drawing/2014/main" id="{A077C073-B143-4E60-97C8-9983E9EAD565}"/>
              </a:ext>
            </a:extLst>
          </p:cNvPr>
          <p:cNvSpPr>
            <a:spLocks noGrp="1"/>
          </p:cNvSpPr>
          <p:nvPr>
            <p:ph idx="1"/>
          </p:nvPr>
        </p:nvSpPr>
        <p:spPr>
          <a:xfrm>
            <a:off x="457200" y="1988840"/>
            <a:ext cx="8229600" cy="4137323"/>
          </a:xfrm>
        </p:spPr>
        <p:txBody>
          <a:bodyPr/>
          <a:lstStyle/>
          <a:p>
            <a:pPr marL="0" indent="0">
              <a:buNone/>
            </a:pPr>
            <a:r>
              <a:rPr lang="en-CA" i="1" dirty="0" err="1"/>
              <a:t>Regie</a:t>
            </a:r>
            <a:r>
              <a:rPr lang="en-CA" i="1" dirty="0"/>
              <a:t> des </a:t>
            </a:r>
            <a:r>
              <a:rPr lang="en-CA" i="1" dirty="0" err="1"/>
              <a:t>alcools</a:t>
            </a:r>
            <a:r>
              <a:rPr lang="en-CA" i="1" dirty="0"/>
              <a:t>, des course et des </a:t>
            </a:r>
            <a:r>
              <a:rPr lang="en-CA" i="1" dirty="0" err="1"/>
              <a:t>jeux</a:t>
            </a:r>
            <a:endParaRPr lang="en-CA" i="1" dirty="0"/>
          </a:p>
          <a:p>
            <a:pPr marL="0" indent="0">
              <a:buNone/>
            </a:pPr>
            <a:endParaRPr lang="en-CA" dirty="0"/>
          </a:p>
          <a:p>
            <a:pPr marL="0" indent="0">
              <a:buNone/>
            </a:pPr>
            <a:r>
              <a:rPr lang="en-CA" i="1" dirty="0"/>
              <a:t>Rules respecting publicity contests</a:t>
            </a:r>
            <a:r>
              <a:rPr lang="en-CA" dirty="0"/>
              <a:t>, Ch. L-6, r-6</a:t>
            </a:r>
          </a:p>
          <a:p>
            <a:pPr>
              <a:buFont typeface="Wingdings" panose="05000000000000000000" pitchFamily="2" charset="2"/>
              <a:buChar char="à"/>
            </a:pPr>
            <a:r>
              <a:rPr lang="en-CA" dirty="0"/>
              <a:t>Applies to any contest where the prize is $100 or more</a:t>
            </a:r>
          </a:p>
          <a:p>
            <a:pPr>
              <a:buFont typeface="Wingdings" panose="05000000000000000000" pitchFamily="2" charset="2"/>
              <a:buChar char="à"/>
            </a:pPr>
            <a:r>
              <a:rPr lang="en-CA" dirty="0"/>
              <a:t>Applies to anyone running a contest in QC, not just Que companies</a:t>
            </a:r>
          </a:p>
        </p:txBody>
      </p:sp>
      <p:sp>
        <p:nvSpPr>
          <p:cNvPr id="4" name="Footer Placeholder 3">
            <a:extLst>
              <a:ext uri="{FF2B5EF4-FFF2-40B4-BE49-F238E27FC236}">
                <a16:creationId xmlns:a16="http://schemas.microsoft.com/office/drawing/2014/main" id="{48A3D03F-0E54-40EE-A022-C2A81A15A9AD}"/>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1718824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7D7E4-FF2C-49E6-96CE-44D3F0F46C6A}"/>
              </a:ext>
            </a:extLst>
          </p:cNvPr>
          <p:cNvSpPr>
            <a:spLocks noGrp="1"/>
          </p:cNvSpPr>
          <p:nvPr>
            <p:ph type="title"/>
          </p:nvPr>
        </p:nvSpPr>
        <p:spPr/>
        <p:txBody>
          <a:bodyPr/>
          <a:lstStyle/>
          <a:p>
            <a:r>
              <a:rPr lang="en-CA" dirty="0"/>
              <a:t>Contests in Quebec</a:t>
            </a:r>
          </a:p>
        </p:txBody>
      </p:sp>
      <p:sp>
        <p:nvSpPr>
          <p:cNvPr id="3" name="Content Placeholder 2">
            <a:extLst>
              <a:ext uri="{FF2B5EF4-FFF2-40B4-BE49-F238E27FC236}">
                <a16:creationId xmlns:a16="http://schemas.microsoft.com/office/drawing/2014/main" id="{134D0AAC-8CCB-4357-9C71-3C86998E4301}"/>
              </a:ext>
            </a:extLst>
          </p:cNvPr>
          <p:cNvSpPr>
            <a:spLocks noGrp="1"/>
          </p:cNvSpPr>
          <p:nvPr>
            <p:ph idx="1"/>
          </p:nvPr>
        </p:nvSpPr>
        <p:spPr/>
        <p:txBody>
          <a:bodyPr/>
          <a:lstStyle/>
          <a:p>
            <a:pPr marL="0" indent="0">
              <a:buNone/>
            </a:pPr>
            <a:r>
              <a:rPr lang="en-CA" u="sng" dirty="0"/>
              <a:t>Prize Value $100-999.99 or $1000-1999.99</a:t>
            </a:r>
          </a:p>
          <a:p>
            <a:r>
              <a:rPr lang="en-CA" dirty="0"/>
              <a:t>Submit the </a:t>
            </a:r>
            <a:r>
              <a:rPr lang="en-CA" i="1" dirty="0"/>
              <a:t>R</a:t>
            </a:r>
            <a:r>
              <a:rPr lang="fr-CA" i="1" dirty="0" err="1"/>
              <a:t>égie</a:t>
            </a:r>
            <a:r>
              <a:rPr lang="fr-CA" i="1" dirty="0"/>
              <a:t> </a:t>
            </a:r>
            <a:r>
              <a:rPr lang="fr-CA" dirty="0" err="1"/>
              <a:t>form</a:t>
            </a:r>
            <a:r>
              <a:rPr lang="fr-CA" dirty="0"/>
              <a:t> 5 </a:t>
            </a:r>
            <a:r>
              <a:rPr lang="fr-CA" dirty="0" err="1"/>
              <a:t>days</a:t>
            </a:r>
            <a:r>
              <a:rPr lang="fr-CA" dirty="0"/>
              <a:t>  / 30 </a:t>
            </a:r>
            <a:r>
              <a:rPr lang="fr-CA" dirty="0" err="1"/>
              <a:t>days</a:t>
            </a:r>
            <a:r>
              <a:rPr lang="fr-CA" dirty="0"/>
              <a:t> </a:t>
            </a:r>
            <a:r>
              <a:rPr lang="fr-CA" dirty="0" err="1"/>
              <a:t>prior</a:t>
            </a:r>
            <a:r>
              <a:rPr lang="fr-CA" dirty="0"/>
              <a:t> to </a:t>
            </a:r>
            <a:r>
              <a:rPr lang="fr-CA" dirty="0" err="1"/>
              <a:t>contest</a:t>
            </a:r>
            <a:r>
              <a:rPr lang="fr-CA" dirty="0"/>
              <a:t> </a:t>
            </a:r>
            <a:r>
              <a:rPr lang="fr-CA" dirty="0" err="1"/>
              <a:t>opening</a:t>
            </a:r>
            <a:endParaRPr lang="fr-CA" dirty="0"/>
          </a:p>
          <a:p>
            <a:r>
              <a:rPr lang="fr-CA" dirty="0"/>
              <a:t>PAY THE FEES! </a:t>
            </a:r>
            <a:r>
              <a:rPr lang="fr-CA" dirty="0">
                <a:sym typeface="Wingdings" panose="05000000000000000000" pitchFamily="2" charset="2"/>
              </a:rPr>
              <a:t> % of total </a:t>
            </a:r>
            <a:r>
              <a:rPr lang="fr-CA" dirty="0" err="1">
                <a:sym typeface="Wingdings" panose="05000000000000000000" pitchFamily="2" charset="2"/>
              </a:rPr>
              <a:t>prize</a:t>
            </a:r>
            <a:r>
              <a:rPr lang="fr-CA" dirty="0">
                <a:sym typeface="Wingdings" panose="05000000000000000000" pitchFamily="2" charset="2"/>
              </a:rPr>
              <a:t> value:</a:t>
            </a:r>
            <a:endParaRPr lang="fr-CA" dirty="0"/>
          </a:p>
          <a:p>
            <a:pPr lvl="1">
              <a:buFont typeface="Wingdings" panose="05000000000000000000" pitchFamily="2" charset="2"/>
              <a:buChar char="Ø"/>
            </a:pPr>
            <a:r>
              <a:rPr lang="fr-CA" dirty="0"/>
              <a:t>10% if </a:t>
            </a:r>
            <a:r>
              <a:rPr lang="fr-CA" dirty="0" err="1"/>
              <a:t>Quebec</a:t>
            </a:r>
            <a:r>
              <a:rPr lang="fr-CA" dirty="0"/>
              <a:t> </a:t>
            </a:r>
            <a:r>
              <a:rPr lang="fr-CA" dirty="0" err="1"/>
              <a:t>residents</a:t>
            </a:r>
            <a:r>
              <a:rPr lang="fr-CA" dirty="0"/>
              <a:t> </a:t>
            </a:r>
            <a:r>
              <a:rPr lang="fr-CA" dirty="0" err="1"/>
              <a:t>only</a:t>
            </a:r>
            <a:endParaRPr lang="fr-CA" dirty="0"/>
          </a:p>
          <a:p>
            <a:pPr lvl="1">
              <a:buFont typeface="Wingdings" panose="05000000000000000000" pitchFamily="2" charset="2"/>
              <a:buChar char="Ø"/>
            </a:pPr>
            <a:r>
              <a:rPr lang="fr-CA" dirty="0"/>
              <a:t>3% all of Canada</a:t>
            </a:r>
          </a:p>
          <a:p>
            <a:pPr lvl="1">
              <a:buFont typeface="Wingdings" panose="05000000000000000000" pitchFamily="2" charset="2"/>
              <a:buChar char="Ø"/>
            </a:pPr>
            <a:r>
              <a:rPr lang="fr-CA" dirty="0"/>
              <a:t>0.5% </a:t>
            </a:r>
            <a:r>
              <a:rPr lang="fr-CA" dirty="0" err="1"/>
              <a:t>anything</a:t>
            </a:r>
            <a:r>
              <a:rPr lang="fr-CA" dirty="0"/>
              <a:t> </a:t>
            </a:r>
            <a:r>
              <a:rPr lang="fr-CA" dirty="0" err="1"/>
              <a:t>else</a:t>
            </a:r>
            <a:r>
              <a:rPr lang="fr-CA" dirty="0"/>
              <a:t> (e.g. North America)</a:t>
            </a:r>
            <a:endParaRPr lang="en-CA" dirty="0"/>
          </a:p>
        </p:txBody>
      </p:sp>
      <p:sp>
        <p:nvSpPr>
          <p:cNvPr id="4" name="Footer Placeholder 3">
            <a:extLst>
              <a:ext uri="{FF2B5EF4-FFF2-40B4-BE49-F238E27FC236}">
                <a16:creationId xmlns:a16="http://schemas.microsoft.com/office/drawing/2014/main" id="{100DDD98-07A8-4151-8F71-2AFC496AF098}"/>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1718407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7D7E4-FF2C-49E6-96CE-44D3F0F46C6A}"/>
              </a:ext>
            </a:extLst>
          </p:cNvPr>
          <p:cNvSpPr>
            <a:spLocks noGrp="1"/>
          </p:cNvSpPr>
          <p:nvPr>
            <p:ph type="title"/>
          </p:nvPr>
        </p:nvSpPr>
        <p:spPr/>
        <p:txBody>
          <a:bodyPr/>
          <a:lstStyle/>
          <a:p>
            <a:r>
              <a:rPr lang="en-CA" dirty="0"/>
              <a:t>Contests in Quebec</a:t>
            </a:r>
          </a:p>
        </p:txBody>
      </p:sp>
      <p:sp>
        <p:nvSpPr>
          <p:cNvPr id="3" name="Content Placeholder 2">
            <a:extLst>
              <a:ext uri="{FF2B5EF4-FFF2-40B4-BE49-F238E27FC236}">
                <a16:creationId xmlns:a16="http://schemas.microsoft.com/office/drawing/2014/main" id="{134D0AAC-8CCB-4357-9C71-3C86998E4301}"/>
              </a:ext>
            </a:extLst>
          </p:cNvPr>
          <p:cNvSpPr>
            <a:spLocks noGrp="1"/>
          </p:cNvSpPr>
          <p:nvPr>
            <p:ph idx="1"/>
          </p:nvPr>
        </p:nvSpPr>
        <p:spPr/>
        <p:txBody>
          <a:bodyPr/>
          <a:lstStyle/>
          <a:p>
            <a:pPr marL="0" indent="0">
              <a:buNone/>
            </a:pPr>
            <a:r>
              <a:rPr lang="en-CA" u="sng" dirty="0"/>
              <a:t>Prize Value $2000+</a:t>
            </a:r>
          </a:p>
          <a:p>
            <a:r>
              <a:rPr lang="en-CA" i="1" dirty="0"/>
              <a:t>R</a:t>
            </a:r>
            <a:r>
              <a:rPr lang="fr-CA" i="1" dirty="0" err="1"/>
              <a:t>égie</a:t>
            </a:r>
            <a:r>
              <a:rPr lang="fr-CA" i="1" dirty="0"/>
              <a:t> </a:t>
            </a:r>
            <a:r>
              <a:rPr lang="fr-CA" dirty="0" err="1"/>
              <a:t>form</a:t>
            </a:r>
            <a:r>
              <a:rPr lang="fr-CA" dirty="0"/>
              <a:t> 30 </a:t>
            </a:r>
            <a:r>
              <a:rPr lang="fr-CA" dirty="0" err="1"/>
              <a:t>days</a:t>
            </a:r>
            <a:r>
              <a:rPr lang="fr-CA" dirty="0"/>
              <a:t> </a:t>
            </a:r>
            <a:r>
              <a:rPr lang="fr-CA" dirty="0" err="1"/>
              <a:t>prior</a:t>
            </a:r>
            <a:endParaRPr lang="fr-CA" dirty="0"/>
          </a:p>
          <a:p>
            <a:r>
              <a:rPr lang="fr-CA" dirty="0" err="1"/>
              <a:t>Fees</a:t>
            </a:r>
            <a:endParaRPr lang="fr-CA" dirty="0"/>
          </a:p>
          <a:p>
            <a:r>
              <a:rPr lang="fr-CA" dirty="0" err="1"/>
              <a:t>Text</a:t>
            </a:r>
            <a:r>
              <a:rPr lang="fr-CA" dirty="0"/>
              <a:t> of </a:t>
            </a:r>
            <a:r>
              <a:rPr lang="fr-CA" dirty="0" err="1"/>
              <a:t>contest</a:t>
            </a:r>
            <a:r>
              <a:rPr lang="fr-CA" dirty="0"/>
              <a:t> </a:t>
            </a:r>
            <a:r>
              <a:rPr lang="fr-CA" dirty="0" err="1"/>
              <a:t>rules</a:t>
            </a:r>
            <a:r>
              <a:rPr lang="fr-CA" dirty="0"/>
              <a:t> 10 </a:t>
            </a:r>
            <a:r>
              <a:rPr lang="fr-CA" dirty="0" err="1"/>
              <a:t>days</a:t>
            </a:r>
            <a:r>
              <a:rPr lang="fr-CA" dirty="0"/>
              <a:t> </a:t>
            </a:r>
            <a:r>
              <a:rPr lang="fr-CA" dirty="0" err="1"/>
              <a:t>prior</a:t>
            </a:r>
            <a:endParaRPr lang="fr-CA" dirty="0"/>
          </a:p>
          <a:p>
            <a:r>
              <a:rPr lang="fr-CA" dirty="0" err="1"/>
              <a:t>Text</a:t>
            </a:r>
            <a:r>
              <a:rPr lang="fr-CA" dirty="0"/>
              <a:t> of all </a:t>
            </a:r>
            <a:r>
              <a:rPr lang="fr-CA" dirty="0" err="1"/>
              <a:t>advertising</a:t>
            </a:r>
            <a:r>
              <a:rPr lang="fr-CA" dirty="0"/>
              <a:t> 10 </a:t>
            </a:r>
            <a:r>
              <a:rPr lang="fr-CA" dirty="0" err="1"/>
              <a:t>days</a:t>
            </a:r>
            <a:r>
              <a:rPr lang="fr-CA" dirty="0"/>
              <a:t> </a:t>
            </a:r>
            <a:r>
              <a:rPr lang="fr-CA" dirty="0" err="1"/>
              <a:t>prior</a:t>
            </a:r>
            <a:endParaRPr lang="fr-CA" dirty="0"/>
          </a:p>
          <a:p>
            <a:r>
              <a:rPr lang="en-CA" dirty="0"/>
              <a:t>Written report within 60 days of contest close</a:t>
            </a:r>
          </a:p>
        </p:txBody>
      </p:sp>
      <p:sp>
        <p:nvSpPr>
          <p:cNvPr id="4" name="Footer Placeholder 3">
            <a:extLst>
              <a:ext uri="{FF2B5EF4-FFF2-40B4-BE49-F238E27FC236}">
                <a16:creationId xmlns:a16="http://schemas.microsoft.com/office/drawing/2014/main" id="{100DDD98-07A8-4151-8F71-2AFC496AF098}"/>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2029025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97AB3-2ADF-4C21-98EF-ACAE6F4BF938}"/>
              </a:ext>
            </a:extLst>
          </p:cNvPr>
          <p:cNvSpPr>
            <a:spLocks noGrp="1"/>
          </p:cNvSpPr>
          <p:nvPr>
            <p:ph type="title"/>
          </p:nvPr>
        </p:nvSpPr>
        <p:spPr/>
        <p:txBody>
          <a:bodyPr/>
          <a:lstStyle/>
          <a:p>
            <a:pPr marL="0" indent="0">
              <a:buNone/>
            </a:pPr>
            <a:r>
              <a:rPr lang="en-CA" dirty="0"/>
              <a:t>Rules must include:</a:t>
            </a:r>
          </a:p>
        </p:txBody>
      </p:sp>
      <p:sp>
        <p:nvSpPr>
          <p:cNvPr id="3" name="Content Placeholder 2">
            <a:extLst>
              <a:ext uri="{FF2B5EF4-FFF2-40B4-BE49-F238E27FC236}">
                <a16:creationId xmlns:a16="http://schemas.microsoft.com/office/drawing/2014/main" id="{EC67BEB7-BD4D-433A-8A0D-15A1EC181C6D}"/>
              </a:ext>
            </a:extLst>
          </p:cNvPr>
          <p:cNvSpPr>
            <a:spLocks noGrp="1"/>
          </p:cNvSpPr>
          <p:nvPr>
            <p:ph idx="1"/>
          </p:nvPr>
        </p:nvSpPr>
        <p:spPr/>
        <p:txBody>
          <a:bodyPr/>
          <a:lstStyle/>
          <a:p>
            <a:pPr marL="457200" indent="-457200">
              <a:buFont typeface="+mj-lt"/>
              <a:buAutoNum type="arabicPeriod"/>
            </a:pPr>
            <a:r>
              <a:rPr lang="en-CA" sz="2400" dirty="0"/>
              <a:t>the conditions for entering the contest;</a:t>
            </a:r>
          </a:p>
          <a:p>
            <a:pPr marL="457200" indent="-457200">
              <a:buFont typeface="+mj-lt"/>
              <a:buAutoNum type="arabicPeriod"/>
            </a:pPr>
            <a:r>
              <a:rPr lang="en-CA" sz="2400" dirty="0"/>
              <a:t>the places where the public must deposit or send the contest entry forms;</a:t>
            </a:r>
          </a:p>
          <a:p>
            <a:pPr marL="457200" indent="-457200">
              <a:buFont typeface="+mj-lt"/>
              <a:buAutoNum type="arabicPeriod"/>
            </a:pPr>
            <a:r>
              <a:rPr lang="en-CA" sz="2400" dirty="0"/>
              <a:t>the deadline for entering the contest;</a:t>
            </a:r>
          </a:p>
          <a:p>
            <a:pPr marL="457200" indent="-457200">
              <a:buFont typeface="+mj-lt"/>
              <a:buAutoNum type="arabicPeriod"/>
            </a:pPr>
            <a:r>
              <a:rPr lang="en-CA" sz="2400" dirty="0"/>
              <a:t>a description of the method of awarding the prizes;</a:t>
            </a:r>
          </a:p>
          <a:p>
            <a:pPr marL="457200" indent="-457200">
              <a:buFont typeface="+mj-lt"/>
              <a:buAutoNum type="arabicPeriod"/>
            </a:pPr>
            <a:r>
              <a:rPr lang="en-CA" sz="2400" dirty="0"/>
              <a:t>the number and a detailed description of the prizes offered and the value of each prize;</a:t>
            </a:r>
          </a:p>
          <a:p>
            <a:pPr marL="457200" indent="-457200">
              <a:buFont typeface="+mj-lt"/>
              <a:buAutoNum type="arabicPeriod"/>
            </a:pPr>
            <a:r>
              <a:rPr lang="en-CA" sz="2400" dirty="0"/>
              <a:t>the place, date and precise time the prizewinner will be named;</a:t>
            </a:r>
          </a:p>
          <a:p>
            <a:pPr marL="457200" indent="-457200">
              <a:buFont typeface="+mj-lt"/>
              <a:buAutoNum type="arabicPeriod"/>
            </a:pPr>
            <a:r>
              <a:rPr lang="en-CA" sz="2400" dirty="0"/>
              <a:t>the media used to inform the winners of the prizes won;</a:t>
            </a:r>
          </a:p>
          <a:p>
            <a:pPr marL="0" indent="0">
              <a:buNone/>
            </a:pPr>
            <a:endParaRPr lang="en-CA" sz="2400" dirty="0"/>
          </a:p>
        </p:txBody>
      </p:sp>
      <p:sp>
        <p:nvSpPr>
          <p:cNvPr id="4" name="Footer Placeholder 3">
            <a:extLst>
              <a:ext uri="{FF2B5EF4-FFF2-40B4-BE49-F238E27FC236}">
                <a16:creationId xmlns:a16="http://schemas.microsoft.com/office/drawing/2014/main" id="{31A8F3B4-7473-4F80-B36E-EF9B13E8F3BC}"/>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3005975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97AB3-2ADF-4C21-98EF-ACAE6F4BF938}"/>
              </a:ext>
            </a:extLst>
          </p:cNvPr>
          <p:cNvSpPr>
            <a:spLocks noGrp="1"/>
          </p:cNvSpPr>
          <p:nvPr>
            <p:ph type="title"/>
          </p:nvPr>
        </p:nvSpPr>
        <p:spPr>
          <a:xfrm>
            <a:off x="457200" y="274638"/>
            <a:ext cx="8229600" cy="691927"/>
          </a:xfrm>
        </p:spPr>
        <p:txBody>
          <a:bodyPr/>
          <a:lstStyle/>
          <a:p>
            <a:pPr marL="0" indent="0">
              <a:buNone/>
            </a:pPr>
            <a:r>
              <a:rPr lang="en-CA" dirty="0"/>
              <a:t>Rules must include:</a:t>
            </a:r>
          </a:p>
        </p:txBody>
      </p:sp>
      <p:sp>
        <p:nvSpPr>
          <p:cNvPr id="3" name="Content Placeholder 2">
            <a:extLst>
              <a:ext uri="{FF2B5EF4-FFF2-40B4-BE49-F238E27FC236}">
                <a16:creationId xmlns:a16="http://schemas.microsoft.com/office/drawing/2014/main" id="{EC67BEB7-BD4D-433A-8A0D-15A1EC181C6D}"/>
              </a:ext>
            </a:extLst>
          </p:cNvPr>
          <p:cNvSpPr>
            <a:spLocks noGrp="1"/>
          </p:cNvSpPr>
          <p:nvPr>
            <p:ph idx="1"/>
          </p:nvPr>
        </p:nvSpPr>
        <p:spPr>
          <a:xfrm>
            <a:off x="457200" y="1196752"/>
            <a:ext cx="8229600" cy="4929411"/>
          </a:xfrm>
        </p:spPr>
        <p:txBody>
          <a:bodyPr/>
          <a:lstStyle/>
          <a:p>
            <a:pPr marL="457200" indent="-457200">
              <a:buFont typeface="+mj-lt"/>
              <a:buAutoNum type="arabicPeriod" startAt="8"/>
            </a:pPr>
            <a:r>
              <a:rPr lang="en-CA" sz="2000" dirty="0"/>
              <a:t>the place, date and deadline for claiming prizes, or where applicable, whether the prizes will be delivered to the winner;</a:t>
            </a:r>
          </a:p>
          <a:p>
            <a:pPr marL="457200" indent="-457200">
              <a:buFont typeface="+mj-lt"/>
              <a:buAutoNum type="arabicPeriod" startAt="8"/>
            </a:pPr>
            <a:r>
              <a:rPr lang="en-CA" sz="2000" dirty="0"/>
              <a:t>the information that the winners will be selected by a jury, where applicable;</a:t>
            </a:r>
          </a:p>
          <a:p>
            <a:pPr marL="457200" indent="-457200">
              <a:buFont typeface="+mj-lt"/>
              <a:buAutoNum type="arabicPeriod" startAt="8"/>
            </a:pPr>
            <a:r>
              <a:rPr lang="en-CA" sz="2000" dirty="0"/>
              <a:t>the information that as a minimum the persons specified in section 12* must be excluded in all cases;</a:t>
            </a:r>
          </a:p>
          <a:p>
            <a:pPr marL="457200" indent="-457200">
              <a:buFont typeface="+mj-lt"/>
              <a:buAutoNum type="arabicPeriod" startAt="8"/>
            </a:pPr>
            <a:r>
              <a:rPr lang="en-CA" sz="2000" dirty="0"/>
              <a:t>the following text: “</a:t>
            </a:r>
            <a:r>
              <a:rPr lang="en-US" sz="2000" dirty="0"/>
              <a:t>Any litigation respecting the conduct or organization of a publicity contest may be submitted to the </a:t>
            </a:r>
            <a:r>
              <a:rPr lang="en-US" sz="2000" i="1" dirty="0" err="1"/>
              <a:t>Régie</a:t>
            </a:r>
            <a:r>
              <a:rPr lang="en-US" sz="2000" i="1" dirty="0"/>
              <a:t> des </a:t>
            </a:r>
            <a:r>
              <a:rPr lang="en-US" sz="2000" i="1" dirty="0" err="1"/>
              <a:t>alcools</a:t>
            </a:r>
            <a:r>
              <a:rPr lang="en-US" sz="2000" i="1" dirty="0"/>
              <a:t>, des courses et des </a:t>
            </a:r>
            <a:r>
              <a:rPr lang="en-US" sz="2000" i="1" dirty="0" err="1"/>
              <a:t>jeux</a:t>
            </a:r>
            <a:r>
              <a:rPr lang="en-US" sz="2000" dirty="0"/>
              <a:t> (the </a:t>
            </a:r>
            <a:r>
              <a:rPr lang="en-CA" sz="2000" dirty="0"/>
              <a:t>“</a:t>
            </a:r>
            <a:r>
              <a:rPr lang="en-US" sz="2000" i="1" dirty="0" err="1"/>
              <a:t>Régie</a:t>
            </a:r>
            <a:r>
              <a:rPr lang="en-US" sz="2000" dirty="0"/>
              <a:t>”) for a ruling.  Any litigation respecting the awarding of a prize may be submitted to the </a:t>
            </a:r>
            <a:r>
              <a:rPr lang="en-US" sz="2000" i="1" dirty="0" err="1"/>
              <a:t>Régie</a:t>
            </a:r>
            <a:r>
              <a:rPr lang="en-US" sz="2000" dirty="0"/>
              <a:t> only for the purpose of helping the parties reach a settlement.</a:t>
            </a:r>
            <a:r>
              <a:rPr lang="en-CA" sz="2000" dirty="0"/>
              <a:t>”</a:t>
            </a:r>
          </a:p>
          <a:p>
            <a:pPr marL="457200" indent="-457200">
              <a:buFont typeface="+mj-lt"/>
              <a:buAutoNum type="arabicPeriod" startAt="8"/>
            </a:pPr>
            <a:r>
              <a:rPr lang="en-CA" sz="2000" dirty="0"/>
              <a:t>the nature of the skill-testing requirement that a winner has to satisfy in order to claim his prize.</a:t>
            </a:r>
          </a:p>
          <a:p>
            <a:pPr marL="0" indent="0">
              <a:buNone/>
            </a:pPr>
            <a:r>
              <a:rPr lang="en-CA" sz="2000" dirty="0"/>
              <a:t>*A person for whom a publicity contest is carried on, his employee, representative or mandatary, a member of the jury and the persons with whom they are domiciled may not enter the contest.</a:t>
            </a:r>
          </a:p>
          <a:p>
            <a:pPr marL="0" indent="0">
              <a:buNone/>
            </a:pPr>
            <a:endParaRPr lang="en-CA" sz="2000" dirty="0"/>
          </a:p>
        </p:txBody>
      </p:sp>
      <p:sp>
        <p:nvSpPr>
          <p:cNvPr id="4" name="Footer Placeholder 3">
            <a:extLst>
              <a:ext uri="{FF2B5EF4-FFF2-40B4-BE49-F238E27FC236}">
                <a16:creationId xmlns:a16="http://schemas.microsoft.com/office/drawing/2014/main" id="{31A8F3B4-7473-4F80-B36E-EF9B13E8F3BC}"/>
              </a:ext>
            </a:extLst>
          </p:cNvPr>
          <p:cNvSpPr>
            <a:spLocks noGrp="1"/>
          </p:cNvSpPr>
          <p:nvPr>
            <p:ph type="ftr" sz="quarter" idx="11"/>
          </p:nvPr>
        </p:nvSpPr>
        <p:spPr/>
        <p:txBody>
          <a:bodyPr/>
          <a:lstStyle/>
          <a:p>
            <a:pPr>
              <a:defRPr/>
            </a:pPr>
            <a:r>
              <a:rPr lang="en-US" dirty="0"/>
              <a:t> </a:t>
            </a:r>
          </a:p>
        </p:txBody>
      </p:sp>
    </p:spTree>
    <p:extLst>
      <p:ext uri="{BB962C8B-B14F-4D97-AF65-F5344CB8AC3E}">
        <p14:creationId xmlns:p14="http://schemas.microsoft.com/office/powerpoint/2010/main" val="4199870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9EFB2-A7C9-4F06-BCE1-BC8F14E24EDD}"/>
              </a:ext>
            </a:extLst>
          </p:cNvPr>
          <p:cNvSpPr>
            <a:spLocks noGrp="1"/>
          </p:cNvSpPr>
          <p:nvPr>
            <p:ph type="title"/>
          </p:nvPr>
        </p:nvSpPr>
        <p:spPr>
          <a:xfrm>
            <a:off x="457200" y="274638"/>
            <a:ext cx="8229600" cy="850106"/>
          </a:xfrm>
        </p:spPr>
        <p:txBody>
          <a:bodyPr/>
          <a:lstStyle/>
          <a:p>
            <a:r>
              <a:rPr lang="en-CA" dirty="0"/>
              <a:t>I was told there would be no math</a:t>
            </a:r>
          </a:p>
        </p:txBody>
      </p:sp>
      <p:sp>
        <p:nvSpPr>
          <p:cNvPr id="3" name="Content Placeholder 2">
            <a:extLst>
              <a:ext uri="{FF2B5EF4-FFF2-40B4-BE49-F238E27FC236}">
                <a16:creationId xmlns:a16="http://schemas.microsoft.com/office/drawing/2014/main" id="{B463F985-A9A6-4BBA-A28E-F542DB0693F0}"/>
              </a:ext>
            </a:extLst>
          </p:cNvPr>
          <p:cNvSpPr>
            <a:spLocks noGrp="1"/>
          </p:cNvSpPr>
          <p:nvPr>
            <p:ph idx="1"/>
          </p:nvPr>
        </p:nvSpPr>
        <p:spPr>
          <a:xfrm>
            <a:off x="457200" y="1412776"/>
            <a:ext cx="8229600" cy="4713387"/>
          </a:xfrm>
        </p:spPr>
        <p:txBody>
          <a:bodyPr/>
          <a:lstStyle/>
          <a:p>
            <a:pPr marL="0" indent="0">
              <a:buNone/>
            </a:pPr>
            <a:r>
              <a:rPr lang="en-CA" u="sng" dirty="0"/>
              <a:t>The “skill-testing question”</a:t>
            </a:r>
          </a:p>
          <a:p>
            <a:pPr marL="0" indent="0">
              <a:buNone/>
            </a:pPr>
            <a:r>
              <a:rPr lang="en-CA" sz="2800" dirty="0"/>
              <a:t>(3 +5) x 2 - 1</a:t>
            </a:r>
          </a:p>
          <a:p>
            <a:pPr marL="0" indent="0">
              <a:buNone/>
            </a:pPr>
            <a:r>
              <a:rPr lang="en-CA" sz="2800" dirty="0"/>
              <a:t>3 + 5 x 2 - 1 </a:t>
            </a:r>
          </a:p>
          <a:p>
            <a:pPr marL="0" indent="0">
              <a:buNone/>
            </a:pPr>
            <a:r>
              <a:rPr lang="en-CA" sz="2800" dirty="0"/>
              <a:t>3 + 5 x (2 – 1)</a:t>
            </a:r>
          </a:p>
          <a:p>
            <a:pPr marL="0" indent="0">
              <a:buNone/>
            </a:pPr>
            <a:endParaRPr lang="en-CA" dirty="0"/>
          </a:p>
          <a:p>
            <a:pPr marL="0" indent="0">
              <a:buNone/>
            </a:pPr>
            <a:r>
              <a:rPr lang="en-CA" sz="2800" dirty="0"/>
              <a:t>Why?</a:t>
            </a:r>
          </a:p>
          <a:p>
            <a:pPr marL="0" indent="0">
              <a:buNone/>
            </a:pPr>
            <a:r>
              <a:rPr lang="en-CA" sz="2800" i="1" dirty="0"/>
              <a:t>Competition Act </a:t>
            </a:r>
            <a:r>
              <a:rPr lang="en-CA" sz="2800" dirty="0">
                <a:sym typeface="Wingdings" panose="05000000000000000000" pitchFamily="2" charset="2"/>
              </a:rPr>
              <a:t> Does not allow games of chance, allows games of skill</a:t>
            </a:r>
          </a:p>
          <a:p>
            <a:pPr marL="0" indent="0">
              <a:buNone/>
            </a:pPr>
            <a:r>
              <a:rPr lang="en-CA" sz="2800" dirty="0">
                <a:sym typeface="Wingdings" panose="05000000000000000000" pitchFamily="2" charset="2"/>
              </a:rPr>
              <a:t>cf. USA  “Sweepstakes” good, skill bad</a:t>
            </a:r>
            <a:endParaRPr lang="en-CA" sz="2800" dirty="0"/>
          </a:p>
          <a:p>
            <a:pPr marL="0" indent="0">
              <a:buNone/>
            </a:pPr>
            <a:endParaRPr lang="en-CA" dirty="0"/>
          </a:p>
        </p:txBody>
      </p:sp>
      <p:sp>
        <p:nvSpPr>
          <p:cNvPr id="4" name="Footer Placeholder 3">
            <a:extLst>
              <a:ext uri="{FF2B5EF4-FFF2-40B4-BE49-F238E27FC236}">
                <a16:creationId xmlns:a16="http://schemas.microsoft.com/office/drawing/2014/main" id="{9F0B1198-D32B-476B-BBD2-4C5C7A2BB5AF}"/>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1855918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4C584-9376-44F4-89B2-8FF8070B0BAE}"/>
              </a:ext>
            </a:extLst>
          </p:cNvPr>
          <p:cNvSpPr>
            <a:spLocks noGrp="1"/>
          </p:cNvSpPr>
          <p:nvPr>
            <p:ph type="title"/>
          </p:nvPr>
        </p:nvSpPr>
        <p:spPr/>
        <p:txBody>
          <a:bodyPr/>
          <a:lstStyle/>
          <a:p>
            <a:r>
              <a:rPr lang="en-CA" dirty="0"/>
              <a:t>Online Contests – e.g. Facebook</a:t>
            </a:r>
          </a:p>
        </p:txBody>
      </p:sp>
      <p:sp>
        <p:nvSpPr>
          <p:cNvPr id="3" name="Content Placeholder 2">
            <a:extLst>
              <a:ext uri="{FF2B5EF4-FFF2-40B4-BE49-F238E27FC236}">
                <a16:creationId xmlns:a16="http://schemas.microsoft.com/office/drawing/2014/main" id="{6E3B94DC-F39A-4318-B856-946E38252035}"/>
              </a:ext>
            </a:extLst>
          </p:cNvPr>
          <p:cNvSpPr>
            <a:spLocks noGrp="1"/>
          </p:cNvSpPr>
          <p:nvPr>
            <p:ph idx="1"/>
          </p:nvPr>
        </p:nvSpPr>
        <p:spPr/>
        <p:txBody>
          <a:bodyPr/>
          <a:lstStyle/>
          <a:p>
            <a:pPr marL="0" indent="0">
              <a:buNone/>
            </a:pPr>
            <a:r>
              <a:rPr lang="en-CA" sz="1600" dirty="0"/>
              <a:t>1. If you use Facebook to communicate or administer a promotion (ex: a contest or sweepstakes), you are responsible for the lawful operation of that promotion, including:</a:t>
            </a:r>
          </a:p>
          <a:p>
            <a:pPr marL="0" indent="0">
              <a:buNone/>
            </a:pPr>
            <a:r>
              <a:rPr lang="en-CA" sz="1600" dirty="0"/>
              <a:t>a.   The official rules;</a:t>
            </a:r>
          </a:p>
          <a:p>
            <a:pPr marL="0" indent="0">
              <a:buNone/>
            </a:pPr>
            <a:r>
              <a:rPr lang="en-CA" sz="1600" dirty="0"/>
              <a:t>b.   Offer terms and eligibility requirements (ex: age and residency restrictions); and</a:t>
            </a:r>
          </a:p>
          <a:p>
            <a:pPr marL="0" indent="0">
              <a:buNone/>
            </a:pPr>
            <a:r>
              <a:rPr lang="en-CA" sz="1600" dirty="0"/>
              <a:t>c.   Compliance with applicable rules and regulations governing the promotion and all prizes offered (ex: registration and obtaining necessary regulatory approvals)</a:t>
            </a:r>
          </a:p>
          <a:p>
            <a:pPr marL="0" indent="0">
              <a:buNone/>
            </a:pPr>
            <a:r>
              <a:rPr lang="en-CA" sz="1600" dirty="0"/>
              <a:t>2. Promotions on Facebook must include the following:</a:t>
            </a:r>
          </a:p>
          <a:p>
            <a:pPr marL="0" indent="0">
              <a:buNone/>
            </a:pPr>
            <a:r>
              <a:rPr lang="en-CA" sz="1600" dirty="0"/>
              <a:t>a.   A complete release of Facebook by each entrant or participant.</a:t>
            </a:r>
          </a:p>
          <a:p>
            <a:pPr marL="0" indent="0">
              <a:buNone/>
            </a:pPr>
            <a:r>
              <a:rPr lang="en-CA" sz="1600" dirty="0"/>
              <a:t>b.   Acknowledgement that the promotion is in no way sponsored, endorsed or administered by, or associated with, Facebook.</a:t>
            </a:r>
          </a:p>
          <a:p>
            <a:pPr marL="0" indent="0">
              <a:buNone/>
            </a:pPr>
            <a:r>
              <a:rPr lang="en-CA" sz="1600" dirty="0"/>
              <a:t>3. Promotions may be administered on Pages or within apps on Facebook. Personal Timelines and friend connections must not be used to administer promotions (ex: “share on your Timeline to enter” or “share on your friend's Timeline to get additional entries”, and "tag your friends in this post to enter" are not permitted).</a:t>
            </a:r>
          </a:p>
          <a:p>
            <a:pPr marL="0" indent="0">
              <a:buNone/>
            </a:pPr>
            <a:r>
              <a:rPr lang="en-CA" sz="1600" dirty="0"/>
              <a:t>4. We will not assist you in the administration of your promotion, and you agree that if you use our service to administer your promotion, you do so at your own risk.</a:t>
            </a:r>
          </a:p>
        </p:txBody>
      </p:sp>
      <p:sp>
        <p:nvSpPr>
          <p:cNvPr id="4" name="Footer Placeholder 3">
            <a:extLst>
              <a:ext uri="{FF2B5EF4-FFF2-40B4-BE49-F238E27FC236}">
                <a16:creationId xmlns:a16="http://schemas.microsoft.com/office/drawing/2014/main" id="{C138E7B1-0847-4D9F-A408-698534939EF6}"/>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3650093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37933-3FA2-4375-8167-0237059CBEF8}"/>
              </a:ext>
            </a:extLst>
          </p:cNvPr>
          <p:cNvSpPr>
            <a:spLocks noGrp="1"/>
          </p:cNvSpPr>
          <p:nvPr>
            <p:ph type="title"/>
          </p:nvPr>
        </p:nvSpPr>
        <p:spPr/>
        <p:txBody>
          <a:bodyPr/>
          <a:lstStyle/>
          <a:p>
            <a:r>
              <a:rPr lang="en-CA" i="1" dirty="0"/>
              <a:t>COPPA</a:t>
            </a:r>
            <a:r>
              <a:rPr lang="en-CA" dirty="0"/>
              <a:t>!</a:t>
            </a:r>
          </a:p>
        </p:txBody>
      </p:sp>
      <p:sp>
        <p:nvSpPr>
          <p:cNvPr id="3" name="Content Placeholder 2">
            <a:extLst>
              <a:ext uri="{FF2B5EF4-FFF2-40B4-BE49-F238E27FC236}">
                <a16:creationId xmlns:a16="http://schemas.microsoft.com/office/drawing/2014/main" id="{DB34E7F2-C890-439A-B603-8069A8570F8E}"/>
              </a:ext>
            </a:extLst>
          </p:cNvPr>
          <p:cNvSpPr>
            <a:spLocks noGrp="1"/>
          </p:cNvSpPr>
          <p:nvPr>
            <p:ph idx="1"/>
          </p:nvPr>
        </p:nvSpPr>
        <p:spPr/>
        <p:txBody>
          <a:bodyPr/>
          <a:lstStyle/>
          <a:p>
            <a:pPr marL="0" indent="0">
              <a:buNone/>
            </a:pPr>
            <a:r>
              <a:rPr lang="en-CA" dirty="0"/>
              <a:t>“You must be at least 13 years of age to use this online service”</a:t>
            </a:r>
          </a:p>
          <a:p>
            <a:pPr marL="0" indent="0">
              <a:buNone/>
            </a:pPr>
            <a:endParaRPr lang="en-CA" dirty="0"/>
          </a:p>
          <a:p>
            <a:pPr marL="0" indent="0">
              <a:buNone/>
            </a:pPr>
            <a:r>
              <a:rPr lang="en-CA" i="1" dirty="0"/>
              <a:t>Children's Online Privacy Protection Act, </a:t>
            </a:r>
            <a:r>
              <a:rPr lang="en-CA" dirty="0"/>
              <a:t>2000</a:t>
            </a:r>
          </a:p>
          <a:p>
            <a:pPr marL="0" indent="0">
              <a:buNone/>
            </a:pPr>
            <a:r>
              <a:rPr lang="en-CA" sz="1600" dirty="0"/>
              <a:t>15 U.S.C. §§ 6501–6506 </a:t>
            </a:r>
          </a:p>
          <a:p>
            <a:pPr marL="0" indent="0">
              <a:buNone/>
            </a:pPr>
            <a:endParaRPr lang="en-CA" sz="1600" dirty="0"/>
          </a:p>
          <a:p>
            <a:pPr marL="0" indent="0">
              <a:buNone/>
            </a:pPr>
            <a:r>
              <a:rPr lang="en-CA" sz="2400" dirty="0">
                <a:sym typeface="Wingdings" panose="05000000000000000000" pitchFamily="2" charset="2"/>
              </a:rPr>
              <a:t> Applies to anyone who collects personal info from American children</a:t>
            </a:r>
            <a:endParaRPr lang="en-CA" sz="2400" dirty="0"/>
          </a:p>
        </p:txBody>
      </p:sp>
      <p:sp>
        <p:nvSpPr>
          <p:cNvPr id="4" name="Footer Placeholder 3">
            <a:extLst>
              <a:ext uri="{FF2B5EF4-FFF2-40B4-BE49-F238E27FC236}">
                <a16:creationId xmlns:a16="http://schemas.microsoft.com/office/drawing/2014/main" id="{4FCF5BDA-6BD9-4F56-B7CA-C31678D94D4A}"/>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4001316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37933-3FA2-4375-8167-0237059CBEF8}"/>
              </a:ext>
            </a:extLst>
          </p:cNvPr>
          <p:cNvSpPr>
            <a:spLocks noGrp="1"/>
          </p:cNvSpPr>
          <p:nvPr>
            <p:ph type="title"/>
          </p:nvPr>
        </p:nvSpPr>
        <p:spPr/>
        <p:txBody>
          <a:bodyPr/>
          <a:lstStyle/>
          <a:p>
            <a:r>
              <a:rPr lang="en-CA" i="1" dirty="0"/>
              <a:t>COPPA</a:t>
            </a:r>
            <a:r>
              <a:rPr lang="en-CA" dirty="0"/>
              <a:t>! Requirements</a:t>
            </a:r>
          </a:p>
        </p:txBody>
      </p:sp>
      <p:sp>
        <p:nvSpPr>
          <p:cNvPr id="3" name="Content Placeholder 2">
            <a:extLst>
              <a:ext uri="{FF2B5EF4-FFF2-40B4-BE49-F238E27FC236}">
                <a16:creationId xmlns:a16="http://schemas.microsoft.com/office/drawing/2014/main" id="{DB34E7F2-C890-439A-B603-8069A8570F8E}"/>
              </a:ext>
            </a:extLst>
          </p:cNvPr>
          <p:cNvSpPr>
            <a:spLocks noGrp="1"/>
          </p:cNvSpPr>
          <p:nvPr>
            <p:ph idx="1"/>
          </p:nvPr>
        </p:nvSpPr>
        <p:spPr/>
        <p:txBody>
          <a:bodyPr/>
          <a:lstStyle/>
          <a:p>
            <a:r>
              <a:rPr lang="en-CA" sz="2400" dirty="0"/>
              <a:t>clear and comprehensive online privacy policy describing their information practices for PI collected online from </a:t>
            </a:r>
            <a:r>
              <a:rPr lang="en-CA" sz="2400" dirty="0" err="1"/>
              <a:t>kidz</a:t>
            </a:r>
            <a:endParaRPr lang="en-CA" sz="2400" dirty="0"/>
          </a:p>
          <a:p>
            <a:r>
              <a:rPr lang="en-CA" sz="2400" dirty="0"/>
              <a:t>reasonable efforts to provide direct notice to parents of the operator’s practices with regard to the collection, use, or disclosure of PI from </a:t>
            </a:r>
            <a:r>
              <a:rPr lang="en-CA" sz="2400" dirty="0" err="1"/>
              <a:t>kidz</a:t>
            </a:r>
            <a:endParaRPr lang="en-CA" sz="2400" dirty="0"/>
          </a:p>
          <a:p>
            <a:r>
              <a:rPr lang="en-CA" sz="2400" dirty="0"/>
              <a:t>obtain verifiable parental consent, prior to any collection, use, and/or disclosure of </a:t>
            </a:r>
            <a:r>
              <a:rPr lang="en-CA" sz="2400" dirty="0" err="1"/>
              <a:t>PIfrom</a:t>
            </a:r>
            <a:r>
              <a:rPr lang="en-CA" sz="2400" dirty="0"/>
              <a:t> </a:t>
            </a:r>
            <a:r>
              <a:rPr lang="en-CA" sz="2400" dirty="0" err="1"/>
              <a:t>kidz</a:t>
            </a:r>
            <a:endParaRPr lang="en-CA" sz="2400" dirty="0"/>
          </a:p>
          <a:p>
            <a:r>
              <a:rPr lang="en-CA" sz="2400" dirty="0"/>
              <a:t>PIPEDA-like requirements of access to and deletion of PI of </a:t>
            </a:r>
            <a:r>
              <a:rPr lang="en-CA" sz="2400" dirty="0" err="1"/>
              <a:t>kidz</a:t>
            </a:r>
            <a:r>
              <a:rPr lang="en-CA" sz="2400" dirty="0"/>
              <a:t>, </a:t>
            </a:r>
            <a:r>
              <a:rPr lang="en-CA" sz="2400" b="1" dirty="0"/>
              <a:t>but</a:t>
            </a:r>
            <a:r>
              <a:rPr lang="en-CA" sz="2400" dirty="0"/>
              <a:t> belonging to parents</a:t>
            </a:r>
          </a:p>
        </p:txBody>
      </p:sp>
      <p:sp>
        <p:nvSpPr>
          <p:cNvPr id="4" name="Footer Placeholder 3">
            <a:extLst>
              <a:ext uri="{FF2B5EF4-FFF2-40B4-BE49-F238E27FC236}">
                <a16:creationId xmlns:a16="http://schemas.microsoft.com/office/drawing/2014/main" id="{4FCF5BDA-6BD9-4F56-B7CA-C31678D94D4A}"/>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4189055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F4E2E-1CE6-45E6-A0DF-1FF86BD60479}"/>
              </a:ext>
            </a:extLst>
          </p:cNvPr>
          <p:cNvSpPr>
            <a:spLocks noGrp="1"/>
          </p:cNvSpPr>
          <p:nvPr>
            <p:ph type="title"/>
          </p:nvPr>
        </p:nvSpPr>
        <p:spPr/>
        <p:txBody>
          <a:bodyPr/>
          <a:lstStyle/>
          <a:p>
            <a:r>
              <a:rPr lang="en-CA" dirty="0"/>
              <a:t>Admin Crap / Announcements</a:t>
            </a:r>
          </a:p>
        </p:txBody>
      </p:sp>
      <p:sp>
        <p:nvSpPr>
          <p:cNvPr id="3" name="Content Placeholder 2">
            <a:extLst>
              <a:ext uri="{FF2B5EF4-FFF2-40B4-BE49-F238E27FC236}">
                <a16:creationId xmlns:a16="http://schemas.microsoft.com/office/drawing/2014/main" id="{6F29BFB3-EB5C-4A5C-B3A5-28DD93FF696C}"/>
              </a:ext>
            </a:extLst>
          </p:cNvPr>
          <p:cNvSpPr>
            <a:spLocks noGrp="1"/>
          </p:cNvSpPr>
          <p:nvPr>
            <p:ph idx="1"/>
          </p:nvPr>
        </p:nvSpPr>
        <p:spPr>
          <a:xfrm>
            <a:off x="457200" y="1700808"/>
            <a:ext cx="8229600" cy="4425355"/>
          </a:xfrm>
        </p:spPr>
        <p:txBody>
          <a:bodyPr/>
          <a:lstStyle/>
          <a:p>
            <a:pPr eaLnBrk="1" hangingPunct="1">
              <a:defRPr/>
            </a:pPr>
            <a:r>
              <a:rPr lang="en-CA" dirty="0"/>
              <a:t>Office hours today - room 420</a:t>
            </a:r>
          </a:p>
          <a:p>
            <a:pPr eaLnBrk="1" hangingPunct="1">
              <a:defRPr/>
            </a:pPr>
            <a:r>
              <a:rPr lang="en-CA" dirty="0"/>
              <a:t>Missing essay topic paragraphs</a:t>
            </a:r>
          </a:p>
          <a:p>
            <a:pPr eaLnBrk="1" hangingPunct="1">
              <a:defRPr/>
            </a:pPr>
            <a:r>
              <a:rPr lang="en-CA" dirty="0"/>
              <a:t>Course evaluations on Minerva. Just do it! THE FUTURE OF TECH LAW AT THIS FACULTY DEPENDS ON IT FFS  AUUUGHHHHHHHHHHHH!!!!111!!!11!!!!</a:t>
            </a:r>
          </a:p>
          <a:p>
            <a:pPr eaLnBrk="1" hangingPunct="1">
              <a:defRPr/>
            </a:pPr>
            <a:r>
              <a:rPr lang="en-CA" i="1" dirty="0"/>
              <a:t>Innovation in Context 2: Scaling Up</a:t>
            </a:r>
            <a:r>
              <a:rPr lang="en-CA" dirty="0"/>
              <a:t>, Saturday November 18, 9-5</a:t>
            </a:r>
          </a:p>
        </p:txBody>
      </p:sp>
      <p:sp>
        <p:nvSpPr>
          <p:cNvPr id="4" name="Footer Placeholder 3">
            <a:extLst>
              <a:ext uri="{FF2B5EF4-FFF2-40B4-BE49-F238E27FC236}">
                <a16:creationId xmlns:a16="http://schemas.microsoft.com/office/drawing/2014/main" id="{7B7BF4D1-98BE-4009-8817-5537F10CBC0F}"/>
              </a:ext>
            </a:extLst>
          </p:cNvPr>
          <p:cNvSpPr>
            <a:spLocks noGrp="1"/>
          </p:cNvSpPr>
          <p:nvPr>
            <p:ph type="ftr" sz="quarter" idx="11"/>
          </p:nvPr>
        </p:nvSpPr>
        <p:spPr/>
        <p:txBody>
          <a:bodyPr/>
          <a:lstStyle/>
          <a:p>
            <a:pPr>
              <a:defRPr/>
            </a:pPr>
            <a:r>
              <a:rPr lang="en-US" dirty="0"/>
              <a:t>Class 10</a:t>
            </a:r>
          </a:p>
        </p:txBody>
      </p:sp>
    </p:spTree>
    <p:extLst>
      <p:ext uri="{BB962C8B-B14F-4D97-AF65-F5344CB8AC3E}">
        <p14:creationId xmlns:p14="http://schemas.microsoft.com/office/powerpoint/2010/main" val="3353016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2455E-B932-404D-8AF2-613DBD77968D}"/>
              </a:ext>
            </a:extLst>
          </p:cNvPr>
          <p:cNvSpPr>
            <a:spLocks noGrp="1"/>
          </p:cNvSpPr>
          <p:nvPr>
            <p:ph type="title"/>
          </p:nvPr>
        </p:nvSpPr>
        <p:spPr>
          <a:xfrm>
            <a:off x="457200" y="274638"/>
            <a:ext cx="8229600" cy="757237"/>
          </a:xfrm>
        </p:spPr>
        <p:txBody>
          <a:bodyPr/>
          <a:lstStyle/>
          <a:p>
            <a:r>
              <a:rPr lang="en-CA" dirty="0"/>
              <a:t>Terms of Use Enforceability</a:t>
            </a:r>
          </a:p>
        </p:txBody>
      </p:sp>
      <p:sp>
        <p:nvSpPr>
          <p:cNvPr id="3" name="Text Placeholder 2">
            <a:extLst>
              <a:ext uri="{FF2B5EF4-FFF2-40B4-BE49-F238E27FC236}">
                <a16:creationId xmlns:a16="http://schemas.microsoft.com/office/drawing/2014/main" id="{B12D401C-5E56-4E35-A94D-58A7198537B1}"/>
              </a:ext>
            </a:extLst>
          </p:cNvPr>
          <p:cNvSpPr>
            <a:spLocks noGrp="1"/>
          </p:cNvSpPr>
          <p:nvPr>
            <p:ph type="body" idx="1"/>
          </p:nvPr>
        </p:nvSpPr>
        <p:spPr>
          <a:xfrm>
            <a:off x="457200" y="1031875"/>
            <a:ext cx="4040188" cy="639762"/>
          </a:xfrm>
        </p:spPr>
        <p:txBody>
          <a:bodyPr/>
          <a:lstStyle/>
          <a:p>
            <a:r>
              <a:rPr lang="en-CA" dirty="0"/>
              <a:t>“Clickwrap”</a:t>
            </a:r>
          </a:p>
        </p:txBody>
      </p:sp>
      <p:sp>
        <p:nvSpPr>
          <p:cNvPr id="5" name="Text Placeholder 4">
            <a:extLst>
              <a:ext uri="{FF2B5EF4-FFF2-40B4-BE49-F238E27FC236}">
                <a16:creationId xmlns:a16="http://schemas.microsoft.com/office/drawing/2014/main" id="{31F4F2C7-8865-41FC-8925-33488FA986A5}"/>
              </a:ext>
            </a:extLst>
          </p:cNvPr>
          <p:cNvSpPr>
            <a:spLocks noGrp="1"/>
          </p:cNvSpPr>
          <p:nvPr>
            <p:ph type="body" sz="quarter" idx="3"/>
          </p:nvPr>
        </p:nvSpPr>
        <p:spPr>
          <a:xfrm>
            <a:off x="4645025" y="1031875"/>
            <a:ext cx="4041775" cy="639762"/>
          </a:xfrm>
        </p:spPr>
        <p:txBody>
          <a:bodyPr/>
          <a:lstStyle/>
          <a:p>
            <a:r>
              <a:rPr lang="en-CA" dirty="0"/>
              <a:t>“Browse(r)wrap”</a:t>
            </a:r>
          </a:p>
        </p:txBody>
      </p:sp>
      <p:sp>
        <p:nvSpPr>
          <p:cNvPr id="6" name="Content Placeholder 5">
            <a:extLst>
              <a:ext uri="{FF2B5EF4-FFF2-40B4-BE49-F238E27FC236}">
                <a16:creationId xmlns:a16="http://schemas.microsoft.com/office/drawing/2014/main" id="{96EF4A0F-844A-47B4-AD9A-775384C929DB}"/>
              </a:ext>
            </a:extLst>
          </p:cNvPr>
          <p:cNvSpPr>
            <a:spLocks noGrp="1"/>
          </p:cNvSpPr>
          <p:nvPr>
            <p:ph sz="quarter" idx="4"/>
          </p:nvPr>
        </p:nvSpPr>
        <p:spPr>
          <a:xfrm>
            <a:off x="4645025" y="1671637"/>
            <a:ext cx="4041775" cy="4454526"/>
          </a:xfrm>
        </p:spPr>
        <p:txBody>
          <a:bodyPr/>
          <a:lstStyle/>
          <a:p>
            <a:pPr marL="0" indent="0">
              <a:buNone/>
            </a:pPr>
            <a:endParaRPr lang="en-CA" dirty="0"/>
          </a:p>
          <a:p>
            <a:pPr marL="0" indent="0">
              <a:buNone/>
            </a:pPr>
            <a:r>
              <a:rPr lang="en-CA" dirty="0"/>
              <a:t>By visiting the Website or using the Services on the Website, you hereby accept to be bound by these Terms of Use without any reservations, modifications, additions or deletions</a:t>
            </a:r>
          </a:p>
        </p:txBody>
      </p:sp>
      <p:sp>
        <p:nvSpPr>
          <p:cNvPr id="7" name="Footer Placeholder 6">
            <a:extLst>
              <a:ext uri="{FF2B5EF4-FFF2-40B4-BE49-F238E27FC236}">
                <a16:creationId xmlns:a16="http://schemas.microsoft.com/office/drawing/2014/main" id="{80425368-3FB4-4F82-BD60-429EFFAD936B}"/>
              </a:ext>
            </a:extLst>
          </p:cNvPr>
          <p:cNvSpPr>
            <a:spLocks noGrp="1"/>
          </p:cNvSpPr>
          <p:nvPr>
            <p:ph type="ftr" sz="quarter" idx="11"/>
          </p:nvPr>
        </p:nvSpPr>
        <p:spPr/>
        <p:txBody>
          <a:bodyPr/>
          <a:lstStyle/>
          <a:p>
            <a:pPr>
              <a:defRPr/>
            </a:pPr>
            <a:r>
              <a:rPr lang="en-US" dirty="0"/>
              <a:t>Class 10</a:t>
            </a:r>
          </a:p>
        </p:txBody>
      </p:sp>
      <p:pic>
        <p:nvPicPr>
          <p:cNvPr id="4098" name="Picture 2" descr="Image result for i agree with the terms of service">
            <a:extLst>
              <a:ext uri="{FF2B5EF4-FFF2-40B4-BE49-F238E27FC236}">
                <a16:creationId xmlns:a16="http://schemas.microsoft.com/office/drawing/2014/main" id="{D227DA1F-5578-460A-9E13-F747E85791C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49943" y="1684872"/>
            <a:ext cx="3106688" cy="240839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i agree with the terms of service">
            <a:extLst>
              <a:ext uri="{FF2B5EF4-FFF2-40B4-BE49-F238E27FC236}">
                <a16:creationId xmlns:a16="http://schemas.microsoft.com/office/drawing/2014/main" id="{EDCC4F59-0714-4FA2-BFD9-7391AB340E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593" y="4118504"/>
            <a:ext cx="2973388" cy="2109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605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17CFE-B2B3-4EC7-8DE7-B394EF1D2072}"/>
              </a:ext>
            </a:extLst>
          </p:cNvPr>
          <p:cNvSpPr>
            <a:spLocks noGrp="1"/>
          </p:cNvSpPr>
          <p:nvPr>
            <p:ph type="title"/>
          </p:nvPr>
        </p:nvSpPr>
        <p:spPr/>
        <p:txBody>
          <a:bodyPr/>
          <a:lstStyle/>
          <a:p>
            <a:r>
              <a:rPr lang="en-CA" dirty="0"/>
              <a:t>Terms of Use Enforceabilty – Mixed</a:t>
            </a:r>
          </a:p>
        </p:txBody>
      </p:sp>
      <p:sp>
        <p:nvSpPr>
          <p:cNvPr id="4" name="Footer Placeholder 3">
            <a:extLst>
              <a:ext uri="{FF2B5EF4-FFF2-40B4-BE49-F238E27FC236}">
                <a16:creationId xmlns:a16="http://schemas.microsoft.com/office/drawing/2014/main" id="{6D6055E6-D9F0-4DCE-A55A-6B14E2256740}"/>
              </a:ext>
            </a:extLst>
          </p:cNvPr>
          <p:cNvSpPr>
            <a:spLocks noGrp="1"/>
          </p:cNvSpPr>
          <p:nvPr>
            <p:ph type="ftr" sz="quarter" idx="11"/>
          </p:nvPr>
        </p:nvSpPr>
        <p:spPr/>
        <p:txBody>
          <a:bodyPr/>
          <a:lstStyle/>
          <a:p>
            <a:pPr>
              <a:defRPr/>
            </a:pPr>
            <a:r>
              <a:rPr lang="en-US"/>
              <a:t>Class 10</a:t>
            </a:r>
            <a:endParaRPr lang="en-US" dirty="0"/>
          </a:p>
        </p:txBody>
      </p:sp>
      <p:pic>
        <p:nvPicPr>
          <p:cNvPr id="3074" name="Picture 2" descr="https://termsfeed.com/blog/wp-content/uploads/2015/04/facebook-highlight-by-clicking-Sign-up-you-agree.jpg">
            <a:extLst>
              <a:ext uri="{FF2B5EF4-FFF2-40B4-BE49-F238E27FC236}">
                <a16:creationId xmlns:a16="http://schemas.microsoft.com/office/drawing/2014/main" id="{58A3EAC6-6768-4F16-82D4-DB6A72D321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5377" y="1680692"/>
            <a:ext cx="7273246" cy="4675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485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17CFE-B2B3-4EC7-8DE7-B394EF1D2072}"/>
              </a:ext>
            </a:extLst>
          </p:cNvPr>
          <p:cNvSpPr>
            <a:spLocks noGrp="1"/>
          </p:cNvSpPr>
          <p:nvPr>
            <p:ph type="title"/>
          </p:nvPr>
        </p:nvSpPr>
        <p:spPr/>
        <p:txBody>
          <a:bodyPr/>
          <a:lstStyle/>
          <a:p>
            <a:r>
              <a:rPr lang="en-CA" dirty="0"/>
              <a:t>Terms of Use Enforceabilty</a:t>
            </a:r>
            <a:br>
              <a:rPr lang="en-CA" dirty="0"/>
            </a:br>
            <a:r>
              <a:rPr lang="en-CA" dirty="0"/>
              <a:t>Jurisprudence Factors</a:t>
            </a:r>
          </a:p>
        </p:txBody>
      </p:sp>
      <p:sp>
        <p:nvSpPr>
          <p:cNvPr id="4" name="Footer Placeholder 3">
            <a:extLst>
              <a:ext uri="{FF2B5EF4-FFF2-40B4-BE49-F238E27FC236}">
                <a16:creationId xmlns:a16="http://schemas.microsoft.com/office/drawing/2014/main" id="{6D6055E6-D9F0-4DCE-A55A-6B14E2256740}"/>
              </a:ext>
            </a:extLst>
          </p:cNvPr>
          <p:cNvSpPr>
            <a:spLocks noGrp="1"/>
          </p:cNvSpPr>
          <p:nvPr>
            <p:ph type="ftr" sz="quarter" idx="11"/>
          </p:nvPr>
        </p:nvSpPr>
        <p:spPr/>
        <p:txBody>
          <a:bodyPr/>
          <a:lstStyle/>
          <a:p>
            <a:pPr>
              <a:defRPr/>
            </a:pPr>
            <a:r>
              <a:rPr lang="en-US"/>
              <a:t>Class 10</a:t>
            </a:r>
            <a:endParaRPr lang="en-US" dirty="0"/>
          </a:p>
        </p:txBody>
      </p:sp>
      <p:sp>
        <p:nvSpPr>
          <p:cNvPr id="5" name="Content Placeholder 4">
            <a:extLst>
              <a:ext uri="{FF2B5EF4-FFF2-40B4-BE49-F238E27FC236}">
                <a16:creationId xmlns:a16="http://schemas.microsoft.com/office/drawing/2014/main" id="{BA01BA79-C2C9-43DE-AFDC-7E097BC6D47F}"/>
              </a:ext>
            </a:extLst>
          </p:cNvPr>
          <p:cNvSpPr>
            <a:spLocks noGrp="1"/>
          </p:cNvSpPr>
          <p:nvPr>
            <p:ph idx="1"/>
          </p:nvPr>
        </p:nvSpPr>
        <p:spPr/>
        <p:txBody>
          <a:bodyPr/>
          <a:lstStyle/>
          <a:p>
            <a:r>
              <a:rPr lang="en-CA" dirty="0"/>
              <a:t>Visibility </a:t>
            </a:r>
            <a:r>
              <a:rPr lang="en-CA" dirty="0">
                <a:sym typeface="Wingdings" panose="05000000000000000000" pitchFamily="2" charset="2"/>
              </a:rPr>
              <a:t> </a:t>
            </a:r>
            <a:r>
              <a:rPr lang="en-CA" dirty="0"/>
              <a:t>IN YOUR FACE</a:t>
            </a:r>
          </a:p>
          <a:p>
            <a:r>
              <a:rPr lang="en-CA" dirty="0"/>
              <a:t>$$$</a:t>
            </a:r>
          </a:p>
          <a:p>
            <a:r>
              <a:rPr lang="en-CA" dirty="0"/>
              <a:t>Pre-checked box</a:t>
            </a:r>
          </a:p>
          <a:p>
            <a:r>
              <a:rPr lang="en-CA" dirty="0"/>
              <a:t>Contract law </a:t>
            </a:r>
            <a:r>
              <a:rPr lang="en-CA" dirty="0">
                <a:sym typeface="Wingdings" panose="05000000000000000000" pitchFamily="2" charset="2"/>
              </a:rPr>
              <a:t> meeting of the minds</a:t>
            </a:r>
          </a:p>
          <a:p>
            <a:r>
              <a:rPr lang="en-CA" dirty="0">
                <a:sym typeface="Wingdings" panose="05000000000000000000" pitchFamily="2" charset="2"/>
              </a:rPr>
              <a:t>Contract law  contracts of adhesion</a:t>
            </a:r>
          </a:p>
          <a:p>
            <a:pPr marL="0" indent="0">
              <a:buNone/>
            </a:pPr>
            <a:r>
              <a:rPr lang="en-CA" u="sng" dirty="0">
                <a:sym typeface="Wingdings" panose="05000000000000000000" pitchFamily="2" charset="2"/>
              </a:rPr>
              <a:t>Summary points</a:t>
            </a:r>
            <a:r>
              <a:rPr lang="en-CA" dirty="0">
                <a:sym typeface="Wingdings" panose="05000000000000000000" pitchFamily="2" charset="2"/>
              </a:rPr>
              <a:t>: </a:t>
            </a:r>
          </a:p>
          <a:p>
            <a:pPr marL="857250" lvl="1" indent="-457200">
              <a:buFont typeface="Wingdings" panose="05000000000000000000" pitchFamily="2" charset="2"/>
              <a:buChar char="§"/>
            </a:pPr>
            <a:r>
              <a:rPr lang="en-CA" dirty="0">
                <a:sym typeface="Wingdings" panose="05000000000000000000" pitchFamily="2" charset="2"/>
              </a:rPr>
              <a:t>very fact-specific</a:t>
            </a:r>
          </a:p>
          <a:p>
            <a:pPr marL="857250" lvl="1" indent="-457200">
              <a:buFont typeface="Wingdings" panose="05000000000000000000" pitchFamily="2" charset="2"/>
              <a:buChar char="§"/>
            </a:pPr>
            <a:r>
              <a:rPr lang="en-CA" dirty="0">
                <a:sym typeface="Wingdings" panose="05000000000000000000" pitchFamily="2" charset="2"/>
              </a:rPr>
              <a:t>positive act is good</a:t>
            </a:r>
            <a:endParaRPr lang="en-CA" dirty="0"/>
          </a:p>
          <a:p>
            <a:endParaRPr lang="en-CA" dirty="0"/>
          </a:p>
        </p:txBody>
      </p:sp>
    </p:spTree>
    <p:extLst>
      <p:ext uri="{BB962C8B-B14F-4D97-AF65-F5344CB8AC3E}">
        <p14:creationId xmlns:p14="http://schemas.microsoft.com/office/powerpoint/2010/main" val="1343488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BA86B-0D56-4F9A-8F52-55D967CA59C9}"/>
              </a:ext>
            </a:extLst>
          </p:cNvPr>
          <p:cNvSpPr>
            <a:spLocks noGrp="1"/>
          </p:cNvSpPr>
          <p:nvPr>
            <p:ph type="title"/>
          </p:nvPr>
        </p:nvSpPr>
        <p:spPr/>
        <p:txBody>
          <a:bodyPr/>
          <a:lstStyle/>
          <a:p>
            <a:r>
              <a:rPr lang="en-CA" dirty="0"/>
              <a:t>App EULA Requirements</a:t>
            </a:r>
          </a:p>
        </p:txBody>
      </p:sp>
      <p:sp>
        <p:nvSpPr>
          <p:cNvPr id="3" name="Text Placeholder 2">
            <a:extLst>
              <a:ext uri="{FF2B5EF4-FFF2-40B4-BE49-F238E27FC236}">
                <a16:creationId xmlns:a16="http://schemas.microsoft.com/office/drawing/2014/main" id="{2B7CC8D9-2A2F-46FD-9C73-4B37F0DEB418}"/>
              </a:ext>
            </a:extLst>
          </p:cNvPr>
          <p:cNvSpPr>
            <a:spLocks noGrp="1"/>
          </p:cNvSpPr>
          <p:nvPr>
            <p:ph type="body" idx="1"/>
          </p:nvPr>
        </p:nvSpPr>
        <p:spPr/>
        <p:txBody>
          <a:bodyPr/>
          <a:lstStyle/>
          <a:p>
            <a:r>
              <a:rPr lang="en-CA" dirty="0"/>
              <a:t>iOS</a:t>
            </a:r>
          </a:p>
        </p:txBody>
      </p:sp>
      <p:sp>
        <p:nvSpPr>
          <p:cNvPr id="4" name="Content Placeholder 3">
            <a:extLst>
              <a:ext uri="{FF2B5EF4-FFF2-40B4-BE49-F238E27FC236}">
                <a16:creationId xmlns:a16="http://schemas.microsoft.com/office/drawing/2014/main" id="{24803A4C-DB01-4907-99CD-74FD33383C7E}"/>
              </a:ext>
            </a:extLst>
          </p:cNvPr>
          <p:cNvSpPr>
            <a:spLocks noGrp="1"/>
          </p:cNvSpPr>
          <p:nvPr>
            <p:ph sz="half" idx="2"/>
          </p:nvPr>
        </p:nvSpPr>
        <p:spPr/>
        <p:txBody>
          <a:bodyPr/>
          <a:lstStyle/>
          <a:p>
            <a:pPr lvl="0"/>
            <a:r>
              <a:rPr lang="en-GB" sz="600" dirty="0"/>
              <a:t>You acknowledge and agree that (</a:t>
            </a:r>
            <a:r>
              <a:rPr lang="en-GB" sz="600" dirty="0" err="1"/>
              <a:t>i</a:t>
            </a:r>
            <a:r>
              <a:rPr lang="en-GB" sz="600" dirty="0"/>
              <a:t>) these TOU are concluded between you and Student Republic only, and not Apple, and (ii) Student Republic, not Apple, is solely responsible for the Application and content thereof. Your use of the Application must comply with the </a:t>
            </a:r>
            <a:r>
              <a:rPr lang="en-GB" sz="600" u="sng" dirty="0">
                <a:hlinkClick r:id="rId3"/>
              </a:rPr>
              <a:t>Apple App Store Terms and Conditions</a:t>
            </a:r>
            <a:r>
              <a:rPr lang="en-GB" sz="600" dirty="0"/>
              <a:t>, which you are responsible to review from time to time.</a:t>
            </a:r>
            <a:endParaRPr lang="en-CA" sz="600" dirty="0"/>
          </a:p>
          <a:p>
            <a:pPr marL="0" indent="0">
              <a:buNone/>
            </a:pPr>
            <a:endParaRPr lang="en-CA" sz="600" dirty="0"/>
          </a:p>
          <a:p>
            <a:pPr lvl="0"/>
            <a:r>
              <a:rPr lang="en-GB" sz="600" dirty="0"/>
              <a:t>You acknowledge that Apple has no obligation whatsoever to furnish any maintenance and support Services with respect to the Application.</a:t>
            </a:r>
            <a:endParaRPr lang="en-CA" sz="600" dirty="0"/>
          </a:p>
          <a:p>
            <a:pPr marL="0" indent="0">
              <a:buNone/>
            </a:pPr>
            <a:endParaRPr lang="en-CA" sz="600" dirty="0"/>
          </a:p>
          <a:p>
            <a:pPr lvl="0"/>
            <a:r>
              <a:rPr lang="en-GB" sz="600" dirty="0"/>
              <a:t>Apple will have no warranty obligation whatsoever with respect to the Application. As between Student Republic and Apple, any other claims, losses, liabilities, damages, costs or expenses attributable to any failure to conform to any warranty will be the sole responsibility of Student Republic, or as further specified and limited hereinafter.</a:t>
            </a:r>
            <a:endParaRPr lang="en-CA" sz="600" dirty="0"/>
          </a:p>
          <a:p>
            <a:pPr marL="0" indent="0">
              <a:buNone/>
            </a:pPr>
            <a:endParaRPr lang="en-CA" sz="600" dirty="0"/>
          </a:p>
          <a:p>
            <a:pPr lvl="0"/>
            <a:r>
              <a:rPr lang="en-GB" sz="600" dirty="0"/>
              <a:t>You and Student Republic acknowledge that, as between Student Republic and Apple, Apple is not responsible for addressing any claims you have or any claims of any third party relating to the Application or your possession and use of the Application, including, but not limited to: (</a:t>
            </a:r>
            <a:r>
              <a:rPr lang="en-GB" sz="600" dirty="0" err="1"/>
              <a:t>i</a:t>
            </a:r>
            <a:r>
              <a:rPr lang="en-GB" sz="600" dirty="0"/>
              <a:t>) product liability claims; (ii) any claim that the Application fails to conform to any applicable legal or regulatory requirement; and (iii) claims arising under consumer protection or similar legislation.</a:t>
            </a:r>
            <a:endParaRPr lang="en-CA" sz="600" dirty="0"/>
          </a:p>
          <a:p>
            <a:pPr marL="0" indent="0">
              <a:buNone/>
            </a:pPr>
            <a:endParaRPr lang="en-CA" sz="600" dirty="0"/>
          </a:p>
          <a:p>
            <a:pPr lvl="0"/>
            <a:r>
              <a:rPr lang="en-GB" sz="600" dirty="0"/>
              <a:t>You and Student Republic acknowledge that, in the event of any third party claim that the Application or your possession and use of the Application infringes that third party’s intellectual property rights, Student Republic, not Apple, shall be solely responsible for the investigation, </a:t>
            </a:r>
            <a:r>
              <a:rPr lang="en-GB" sz="600" dirty="0" err="1"/>
              <a:t>defense</a:t>
            </a:r>
            <a:r>
              <a:rPr lang="en-GB" sz="600" dirty="0"/>
              <a:t>, settlement and discharge of any such intellectual property infringement claim, as specified in section 3 above and elsewhere in this TOU.</a:t>
            </a:r>
            <a:endParaRPr lang="en-CA" sz="600" dirty="0"/>
          </a:p>
          <a:p>
            <a:pPr marL="0" indent="0">
              <a:buNone/>
            </a:pPr>
            <a:endParaRPr lang="en-CA" sz="600" dirty="0"/>
          </a:p>
          <a:p>
            <a:pPr lvl="0"/>
            <a:r>
              <a:rPr lang="en-GB" sz="600" dirty="0"/>
              <a:t>You and Student Republic acknowledge and agree that Apple, and Apple’s subsidiaries, are third party beneficiaries of these TOU as related to your license of the Application, and that, upon your acceptance of these TOU, Apple will have the right (and will be deemed to have accepted the right) to enforce these TOU as related to your license of the Application against you as a third-party beneficiary thereof.</a:t>
            </a:r>
            <a:endParaRPr lang="en-CA" sz="600" dirty="0"/>
          </a:p>
          <a:p>
            <a:pPr marL="0" indent="0">
              <a:buNone/>
            </a:pPr>
            <a:endParaRPr lang="en-CA" sz="600" dirty="0"/>
          </a:p>
          <a:p>
            <a:pPr lvl="0"/>
            <a:r>
              <a:rPr lang="en-GB" sz="600" dirty="0"/>
              <a:t>You acknowledge that (</a:t>
            </a:r>
            <a:r>
              <a:rPr lang="en-GB" sz="600" dirty="0" err="1"/>
              <a:t>i</a:t>
            </a:r>
            <a:r>
              <a:rPr lang="en-GB" sz="600" dirty="0"/>
              <a:t>) you are not located in a country that is subject to a U.S. Government embargo, or that has been designated by the U.S. Government as a “terrorist supporting” country; and (ii) you are not listed on any U.S. Government list of prohibited or restricted parties.</a:t>
            </a:r>
            <a:endParaRPr lang="en-CA" sz="600" dirty="0"/>
          </a:p>
          <a:p>
            <a:pPr marL="0" indent="0">
              <a:buNone/>
            </a:pPr>
            <a:endParaRPr lang="en-CA" sz="600" dirty="0"/>
          </a:p>
          <a:p>
            <a:pPr lvl="0"/>
            <a:r>
              <a:rPr lang="en-GB" sz="600" dirty="0"/>
              <a:t>Without limiting any other of these TOU, you must comply with all applicable third party terms of agreement when using the Application.</a:t>
            </a:r>
            <a:endParaRPr lang="en-CA" sz="600" dirty="0"/>
          </a:p>
          <a:p>
            <a:pPr marL="0" indent="0">
              <a:buNone/>
            </a:pPr>
            <a:endParaRPr lang="en-CA" sz="600" dirty="0"/>
          </a:p>
          <a:p>
            <a:pPr lvl="0"/>
            <a:r>
              <a:rPr lang="en-GB" sz="600" dirty="0"/>
              <a:t>You acknowledge that updates to the iOS Application are subject to the approval of Apple, and Student Republic and its affiliates, and their respective shareholders, officers, directors, employees, agents, partners, principals, representatives, successors and assigns (collectively “</a:t>
            </a:r>
            <a:r>
              <a:rPr lang="en-GB" sz="600" b="1" dirty="0"/>
              <a:t>Representatives</a:t>
            </a:r>
            <a:r>
              <a:rPr lang="en-GB" sz="600" dirty="0"/>
              <a:t>”) shall not be held responsible for any losses or damages, direct or indirect, pecuniary or non-pecuniary, resulting from any delay in the approval of updates by Apple.</a:t>
            </a:r>
            <a:endParaRPr lang="en-CA" sz="600" dirty="0"/>
          </a:p>
          <a:p>
            <a:endParaRPr lang="en-CA" sz="600" dirty="0"/>
          </a:p>
        </p:txBody>
      </p:sp>
      <p:sp>
        <p:nvSpPr>
          <p:cNvPr id="5" name="Text Placeholder 4">
            <a:extLst>
              <a:ext uri="{FF2B5EF4-FFF2-40B4-BE49-F238E27FC236}">
                <a16:creationId xmlns:a16="http://schemas.microsoft.com/office/drawing/2014/main" id="{81F11EDC-A19B-46D4-9E30-57EDA6FD3E75}"/>
              </a:ext>
            </a:extLst>
          </p:cNvPr>
          <p:cNvSpPr>
            <a:spLocks noGrp="1"/>
          </p:cNvSpPr>
          <p:nvPr>
            <p:ph type="body" sz="quarter" idx="3"/>
          </p:nvPr>
        </p:nvSpPr>
        <p:spPr/>
        <p:txBody>
          <a:bodyPr/>
          <a:lstStyle/>
          <a:p>
            <a:r>
              <a:rPr lang="en-CA" dirty="0"/>
              <a:t>Android</a:t>
            </a:r>
          </a:p>
        </p:txBody>
      </p:sp>
      <p:sp>
        <p:nvSpPr>
          <p:cNvPr id="6" name="Content Placeholder 5">
            <a:extLst>
              <a:ext uri="{FF2B5EF4-FFF2-40B4-BE49-F238E27FC236}">
                <a16:creationId xmlns:a16="http://schemas.microsoft.com/office/drawing/2014/main" id="{759521FC-093B-43C6-8DA7-4E3DC0099569}"/>
              </a:ext>
            </a:extLst>
          </p:cNvPr>
          <p:cNvSpPr>
            <a:spLocks noGrp="1"/>
          </p:cNvSpPr>
          <p:nvPr>
            <p:ph sz="quarter" idx="4"/>
          </p:nvPr>
        </p:nvSpPr>
        <p:spPr/>
        <p:txBody>
          <a:bodyPr/>
          <a:lstStyle/>
          <a:p>
            <a:r>
              <a:rPr lang="en-CA" dirty="0"/>
              <a:t> </a:t>
            </a:r>
          </a:p>
        </p:txBody>
      </p:sp>
      <p:sp>
        <p:nvSpPr>
          <p:cNvPr id="7" name="Footer Placeholder 6">
            <a:extLst>
              <a:ext uri="{FF2B5EF4-FFF2-40B4-BE49-F238E27FC236}">
                <a16:creationId xmlns:a16="http://schemas.microsoft.com/office/drawing/2014/main" id="{F75F649D-C72E-4B02-92E2-07EB418AAF59}"/>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2069019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2E1A6-8F35-400D-893F-C7750B799143}"/>
              </a:ext>
            </a:extLst>
          </p:cNvPr>
          <p:cNvSpPr>
            <a:spLocks noGrp="1"/>
          </p:cNvSpPr>
          <p:nvPr>
            <p:ph type="title"/>
          </p:nvPr>
        </p:nvSpPr>
        <p:spPr/>
        <p:txBody>
          <a:bodyPr/>
          <a:lstStyle/>
          <a:p>
            <a:r>
              <a:rPr lang="en-CA" dirty="0"/>
              <a:t>UNCITRAL</a:t>
            </a:r>
          </a:p>
        </p:txBody>
      </p:sp>
      <p:sp>
        <p:nvSpPr>
          <p:cNvPr id="3" name="Content Placeholder 2">
            <a:extLst>
              <a:ext uri="{FF2B5EF4-FFF2-40B4-BE49-F238E27FC236}">
                <a16:creationId xmlns:a16="http://schemas.microsoft.com/office/drawing/2014/main" id="{CA9AA970-36CC-4D4E-82D9-069E79730730}"/>
              </a:ext>
            </a:extLst>
          </p:cNvPr>
          <p:cNvSpPr>
            <a:spLocks noGrp="1"/>
          </p:cNvSpPr>
          <p:nvPr>
            <p:ph idx="1"/>
          </p:nvPr>
        </p:nvSpPr>
        <p:spPr/>
        <p:txBody>
          <a:bodyPr/>
          <a:lstStyle/>
          <a:p>
            <a:pPr marL="0" indent="0">
              <a:buNone/>
            </a:pPr>
            <a:r>
              <a:rPr lang="en-CA" i="1" dirty="0"/>
              <a:t>United Nations Commission on International Trade Law</a:t>
            </a:r>
          </a:p>
          <a:p>
            <a:pPr marL="0" indent="0">
              <a:buNone/>
            </a:pPr>
            <a:endParaRPr lang="en-CA" dirty="0"/>
          </a:p>
          <a:p>
            <a:r>
              <a:rPr lang="en-CA" dirty="0"/>
              <a:t>Conventions!</a:t>
            </a:r>
          </a:p>
          <a:p>
            <a:r>
              <a:rPr lang="en-CA" dirty="0"/>
              <a:t>Model laws!</a:t>
            </a:r>
          </a:p>
          <a:p>
            <a:pPr marL="0" indent="0">
              <a:buNone/>
            </a:pPr>
            <a:endParaRPr lang="en-CA" i="1" dirty="0"/>
          </a:p>
          <a:p>
            <a:pPr marL="0" indent="0">
              <a:buNone/>
            </a:pPr>
            <a:endParaRPr lang="en-CA" dirty="0"/>
          </a:p>
        </p:txBody>
      </p:sp>
      <p:sp>
        <p:nvSpPr>
          <p:cNvPr id="4" name="Footer Placeholder 3">
            <a:extLst>
              <a:ext uri="{FF2B5EF4-FFF2-40B4-BE49-F238E27FC236}">
                <a16:creationId xmlns:a16="http://schemas.microsoft.com/office/drawing/2014/main" id="{0164C1B6-BBB4-4B38-A29C-EF54CA04B5D0}"/>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2677187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2E1A6-8F35-400D-893F-C7750B799143}"/>
              </a:ext>
            </a:extLst>
          </p:cNvPr>
          <p:cNvSpPr>
            <a:spLocks noGrp="1"/>
          </p:cNvSpPr>
          <p:nvPr>
            <p:ph type="title"/>
          </p:nvPr>
        </p:nvSpPr>
        <p:spPr/>
        <p:txBody>
          <a:bodyPr/>
          <a:lstStyle/>
          <a:p>
            <a:r>
              <a:rPr lang="en-CA" dirty="0"/>
              <a:t>UNCITRAL</a:t>
            </a:r>
          </a:p>
        </p:txBody>
      </p:sp>
      <p:sp>
        <p:nvSpPr>
          <p:cNvPr id="3" name="Content Placeholder 2">
            <a:extLst>
              <a:ext uri="{FF2B5EF4-FFF2-40B4-BE49-F238E27FC236}">
                <a16:creationId xmlns:a16="http://schemas.microsoft.com/office/drawing/2014/main" id="{CA9AA970-36CC-4D4E-82D9-069E79730730}"/>
              </a:ext>
            </a:extLst>
          </p:cNvPr>
          <p:cNvSpPr>
            <a:spLocks noGrp="1"/>
          </p:cNvSpPr>
          <p:nvPr>
            <p:ph idx="1"/>
          </p:nvPr>
        </p:nvSpPr>
        <p:spPr/>
        <p:txBody>
          <a:bodyPr/>
          <a:lstStyle/>
          <a:p>
            <a:r>
              <a:rPr lang="en-CA" sz="2800" dirty="0"/>
              <a:t>Arbitration rules and Model Law on International Commercial Arbitration</a:t>
            </a:r>
          </a:p>
          <a:p>
            <a:r>
              <a:rPr lang="en-CA" sz="2800" dirty="0"/>
              <a:t>United Nations Convention on Contracts for the International Sale of Goods</a:t>
            </a:r>
          </a:p>
          <a:p>
            <a:r>
              <a:rPr lang="en-CA" sz="2800" dirty="0"/>
              <a:t>United Nations Convention on the Use of Electronic Communications in International Contracts</a:t>
            </a:r>
          </a:p>
          <a:p>
            <a:r>
              <a:rPr lang="en-CA" sz="2800" dirty="0"/>
              <a:t>UNCITRAL Model Law on Electronic Signatures</a:t>
            </a:r>
          </a:p>
          <a:p>
            <a:r>
              <a:rPr lang="en-CA" sz="2800" b="1" dirty="0"/>
              <a:t>UNCITRAL Model Law on Electronic Commerce</a:t>
            </a:r>
          </a:p>
          <a:p>
            <a:pPr marL="0" indent="0">
              <a:buNone/>
            </a:pPr>
            <a:endParaRPr lang="en-CA" sz="2800" dirty="0"/>
          </a:p>
        </p:txBody>
      </p:sp>
      <p:sp>
        <p:nvSpPr>
          <p:cNvPr id="4" name="Footer Placeholder 3">
            <a:extLst>
              <a:ext uri="{FF2B5EF4-FFF2-40B4-BE49-F238E27FC236}">
                <a16:creationId xmlns:a16="http://schemas.microsoft.com/office/drawing/2014/main" id="{0164C1B6-BBB4-4B38-A29C-EF54CA04B5D0}"/>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2630115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ABBA2-E054-41AD-B487-A21ADD78529B}"/>
              </a:ext>
            </a:extLst>
          </p:cNvPr>
          <p:cNvSpPr>
            <a:spLocks noGrp="1"/>
          </p:cNvSpPr>
          <p:nvPr>
            <p:ph type="title"/>
          </p:nvPr>
        </p:nvSpPr>
        <p:spPr/>
        <p:txBody>
          <a:bodyPr/>
          <a:lstStyle/>
          <a:p>
            <a:r>
              <a:rPr lang="en-CA" dirty="0"/>
              <a:t>E-Comm Laws in Canada</a:t>
            </a:r>
          </a:p>
        </p:txBody>
      </p:sp>
      <p:sp>
        <p:nvSpPr>
          <p:cNvPr id="3" name="Content Placeholder 2">
            <a:extLst>
              <a:ext uri="{FF2B5EF4-FFF2-40B4-BE49-F238E27FC236}">
                <a16:creationId xmlns:a16="http://schemas.microsoft.com/office/drawing/2014/main" id="{91929792-D438-4E51-AEB7-8E1C397B87FB}"/>
              </a:ext>
            </a:extLst>
          </p:cNvPr>
          <p:cNvSpPr>
            <a:spLocks noGrp="1"/>
          </p:cNvSpPr>
          <p:nvPr>
            <p:ph idx="1"/>
          </p:nvPr>
        </p:nvSpPr>
        <p:spPr/>
        <p:txBody>
          <a:bodyPr/>
          <a:lstStyle/>
          <a:p>
            <a:r>
              <a:rPr lang="en-CA" dirty="0"/>
              <a:t>All common law provinces based on UNCITRAL model law</a:t>
            </a:r>
          </a:p>
          <a:p>
            <a:pPr lvl="1"/>
            <a:r>
              <a:rPr lang="en-CA" dirty="0"/>
              <a:t>e.g. </a:t>
            </a:r>
            <a:r>
              <a:rPr lang="en-CA" i="1" dirty="0"/>
              <a:t>Electronic Commerce Act</a:t>
            </a:r>
            <a:r>
              <a:rPr lang="en-CA" dirty="0"/>
              <a:t>, S.O. 2000, c. 17</a:t>
            </a:r>
          </a:p>
          <a:p>
            <a:r>
              <a:rPr lang="en-CA" dirty="0"/>
              <a:t>Quebec – </a:t>
            </a:r>
            <a:r>
              <a:rPr lang="en-CA" i="1" dirty="0"/>
              <a:t>An Act  to  Establish  a  Legal  Framework  for  Information  Technology</a:t>
            </a:r>
            <a:r>
              <a:rPr lang="en-CA" dirty="0"/>
              <a:t>, </a:t>
            </a:r>
            <a:r>
              <a:rPr lang="en-CA" sz="2400" dirty="0"/>
              <a:t>R.S.Q., </a:t>
            </a:r>
            <a:r>
              <a:rPr lang="en-CA" sz="2400" dirty="0" err="1"/>
              <a:t>ch.</a:t>
            </a:r>
            <a:r>
              <a:rPr lang="en-CA" sz="2400" dirty="0"/>
              <a:t> C-1.1</a:t>
            </a:r>
            <a:r>
              <a:rPr lang="en-CA" sz="2800" dirty="0"/>
              <a:t> </a:t>
            </a:r>
            <a:r>
              <a:rPr lang="en-CA" sz="2800" dirty="0">
                <a:sym typeface="Wingdings" panose="05000000000000000000" pitchFamily="2" charset="2"/>
              </a:rPr>
              <a:t> </a:t>
            </a:r>
            <a:r>
              <a:rPr lang="en-CA" sz="2800" b="1" dirty="0">
                <a:sym typeface="Wingdings" panose="05000000000000000000" pitchFamily="2" charset="2"/>
              </a:rPr>
              <a:t>DOCUMENTS</a:t>
            </a:r>
            <a:endParaRPr lang="en-CA" sz="2400" b="1" dirty="0"/>
          </a:p>
          <a:p>
            <a:r>
              <a:rPr lang="en-CA" dirty="0"/>
              <a:t>Quebec – Distance Contracts (ss. 54.1 ff.) in the  </a:t>
            </a:r>
            <a:r>
              <a:rPr lang="en-CA" i="1" dirty="0"/>
              <a:t>Consumer Protection Act</a:t>
            </a:r>
            <a:r>
              <a:rPr lang="en-CA" dirty="0"/>
              <a:t>, </a:t>
            </a:r>
            <a:r>
              <a:rPr lang="en-CA" sz="2400" dirty="0"/>
              <a:t>R.S.Q. Ch. P-40.1</a:t>
            </a:r>
          </a:p>
        </p:txBody>
      </p:sp>
      <p:sp>
        <p:nvSpPr>
          <p:cNvPr id="4" name="Footer Placeholder 3">
            <a:extLst>
              <a:ext uri="{FF2B5EF4-FFF2-40B4-BE49-F238E27FC236}">
                <a16:creationId xmlns:a16="http://schemas.microsoft.com/office/drawing/2014/main" id="{6178F430-DD79-408D-9287-3CE4FC66613B}"/>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1469874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31F1B-4552-4238-BF24-C0CBC7820016}"/>
              </a:ext>
            </a:extLst>
          </p:cNvPr>
          <p:cNvSpPr>
            <a:spLocks noGrp="1"/>
          </p:cNvSpPr>
          <p:nvPr>
            <p:ph type="title"/>
          </p:nvPr>
        </p:nvSpPr>
        <p:spPr/>
        <p:txBody>
          <a:bodyPr/>
          <a:lstStyle/>
          <a:p>
            <a:r>
              <a:rPr lang="en-CA" dirty="0"/>
              <a:t>So you </a:t>
            </a:r>
            <a:r>
              <a:rPr lang="en-CA" dirty="0" err="1"/>
              <a:t>wanna</a:t>
            </a:r>
            <a:r>
              <a:rPr lang="en-CA" dirty="0"/>
              <a:t> be a lawyer?</a:t>
            </a:r>
          </a:p>
        </p:txBody>
      </p:sp>
      <p:sp>
        <p:nvSpPr>
          <p:cNvPr id="3" name="Footer Placeholder 2">
            <a:extLst>
              <a:ext uri="{FF2B5EF4-FFF2-40B4-BE49-F238E27FC236}">
                <a16:creationId xmlns:a16="http://schemas.microsoft.com/office/drawing/2014/main" id="{C32D65E2-0B62-4452-8F87-2CFE843DF31D}"/>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2124492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F2C8D2D-66A6-479A-9C13-23927A63BAE6}"/>
              </a:ext>
            </a:extLst>
          </p:cNvPr>
          <p:cNvSpPr>
            <a:spLocks noGrp="1"/>
          </p:cNvSpPr>
          <p:nvPr>
            <p:ph type="ftr" sz="quarter" idx="11"/>
          </p:nvPr>
        </p:nvSpPr>
        <p:spPr/>
        <p:txBody>
          <a:bodyPr/>
          <a:lstStyle/>
          <a:p>
            <a:pPr>
              <a:defRPr/>
            </a:pPr>
            <a:r>
              <a:rPr lang="en-US" dirty="0"/>
              <a:t> </a:t>
            </a:r>
          </a:p>
        </p:txBody>
      </p:sp>
      <p:sp>
        <p:nvSpPr>
          <p:cNvPr id="2" name="Title 1">
            <a:extLst>
              <a:ext uri="{FF2B5EF4-FFF2-40B4-BE49-F238E27FC236}">
                <a16:creationId xmlns:a16="http://schemas.microsoft.com/office/drawing/2014/main" id="{DE1EEFCE-E78F-4325-B433-217F6DF5CCEE}"/>
              </a:ext>
            </a:extLst>
          </p:cNvPr>
          <p:cNvSpPr>
            <a:spLocks noGrp="1"/>
          </p:cNvSpPr>
          <p:nvPr>
            <p:ph type="title" idx="4294967295"/>
          </p:nvPr>
        </p:nvSpPr>
        <p:spPr>
          <a:xfrm>
            <a:off x="0" y="274638"/>
            <a:ext cx="8229600" cy="1143000"/>
          </a:xfrm>
        </p:spPr>
        <p:txBody>
          <a:bodyPr/>
          <a:lstStyle/>
          <a:p>
            <a:r>
              <a:rPr lang="en-CA" dirty="0"/>
              <a:t>Cybersecurity for lawyers</a:t>
            </a:r>
          </a:p>
        </p:txBody>
      </p:sp>
      <p:sp>
        <p:nvSpPr>
          <p:cNvPr id="5" name="Title 1">
            <a:extLst>
              <a:ext uri="{FF2B5EF4-FFF2-40B4-BE49-F238E27FC236}">
                <a16:creationId xmlns:a16="http://schemas.microsoft.com/office/drawing/2014/main" id="{05AF1C2D-C709-46C5-9A0C-E2E0664DF8EB}"/>
              </a:ext>
            </a:extLst>
          </p:cNvPr>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a:lstStyle>
          <a:p>
            <a:endParaRPr lang="en-CA" dirty="0"/>
          </a:p>
        </p:txBody>
      </p:sp>
      <p:sp>
        <p:nvSpPr>
          <p:cNvPr id="6" name="Content Placeholder 2">
            <a:extLst>
              <a:ext uri="{FF2B5EF4-FFF2-40B4-BE49-F238E27FC236}">
                <a16:creationId xmlns:a16="http://schemas.microsoft.com/office/drawing/2014/main" id="{4901AFB9-F8FE-454F-BFB8-CA271A036E0F}"/>
              </a:ext>
            </a:extLst>
          </p:cNvPr>
          <p:cNvSpPr txBox="1">
            <a:spLocks/>
          </p:cNvSpPr>
          <p:nvPr/>
        </p:nvSpPr>
        <p:spPr bwMode="auto">
          <a:xfrm>
            <a:off x="462910" y="145405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CA"/>
              <a:t> </a:t>
            </a:r>
            <a:endParaRPr lang="en-CA" dirty="0"/>
          </a:p>
        </p:txBody>
      </p:sp>
      <p:sp>
        <p:nvSpPr>
          <p:cNvPr id="7" name="Footer Placeholder 3">
            <a:extLst>
              <a:ext uri="{FF2B5EF4-FFF2-40B4-BE49-F238E27FC236}">
                <a16:creationId xmlns:a16="http://schemas.microsoft.com/office/drawing/2014/main" id="{2C554C9A-3F10-4A50-BD1F-AEA96A79BC47}"/>
              </a:ext>
            </a:extLst>
          </p:cNvPr>
          <p:cNvSpPr txBox="1">
            <a:spLocks/>
          </p:cNvSpPr>
          <p:nvPr/>
        </p:nvSpPr>
        <p:spPr>
          <a:xfrm>
            <a:off x="2987675" y="6126164"/>
            <a:ext cx="3313113" cy="595312"/>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600" i="1" kern="120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sz="2400" b="1" i="0"/>
              <a:t>Regulated industry</a:t>
            </a:r>
            <a:endParaRPr lang="en-US" sz="2400" b="1" i="0" dirty="0"/>
          </a:p>
        </p:txBody>
      </p:sp>
      <p:cxnSp>
        <p:nvCxnSpPr>
          <p:cNvPr id="8" name="Straight Arrow Connector 7">
            <a:extLst>
              <a:ext uri="{FF2B5EF4-FFF2-40B4-BE49-F238E27FC236}">
                <a16:creationId xmlns:a16="http://schemas.microsoft.com/office/drawing/2014/main" id="{A92681A0-2ED7-4CCC-B140-8BCCB8241F24}"/>
              </a:ext>
            </a:extLst>
          </p:cNvPr>
          <p:cNvCxnSpPr/>
          <p:nvPr/>
        </p:nvCxnSpPr>
        <p:spPr>
          <a:xfrm>
            <a:off x="1079612" y="3717032"/>
            <a:ext cx="6984776"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618020E-5626-4192-9BA1-8A3E3922D4B8}"/>
              </a:ext>
            </a:extLst>
          </p:cNvPr>
          <p:cNvCxnSpPr>
            <a:cxnSpLocks/>
            <a:endCxn id="6" idx="0"/>
          </p:cNvCxnSpPr>
          <p:nvPr/>
        </p:nvCxnSpPr>
        <p:spPr>
          <a:xfrm flipV="1">
            <a:off x="4572000" y="1454050"/>
            <a:ext cx="5710" cy="478326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7E18CFE-FDC6-469B-A641-EA6EE52CAC34}"/>
              </a:ext>
            </a:extLst>
          </p:cNvPr>
          <p:cNvSpPr txBox="1"/>
          <p:nvPr/>
        </p:nvSpPr>
        <p:spPr>
          <a:xfrm>
            <a:off x="755575" y="3861048"/>
            <a:ext cx="2087623" cy="830997"/>
          </a:xfrm>
          <a:prstGeom prst="rect">
            <a:avLst/>
          </a:prstGeom>
          <a:noFill/>
        </p:spPr>
        <p:txBody>
          <a:bodyPr wrap="square" rtlCol="0">
            <a:spAutoFit/>
          </a:bodyPr>
          <a:lstStyle/>
          <a:p>
            <a:r>
              <a:rPr lang="en-CA" sz="2400" b="1" dirty="0">
                <a:solidFill>
                  <a:schemeClr val="bg1"/>
                </a:solidFill>
                <a:latin typeface="+mn-lt"/>
              </a:rPr>
              <a:t>Confidential information</a:t>
            </a:r>
          </a:p>
        </p:txBody>
      </p:sp>
      <p:sp>
        <p:nvSpPr>
          <p:cNvPr id="11" name="TextBox 10">
            <a:extLst>
              <a:ext uri="{FF2B5EF4-FFF2-40B4-BE49-F238E27FC236}">
                <a16:creationId xmlns:a16="http://schemas.microsoft.com/office/drawing/2014/main" id="{CFA9B3FB-D62B-4F9F-8C15-52EF50FC2EBE}"/>
              </a:ext>
            </a:extLst>
          </p:cNvPr>
          <p:cNvSpPr txBox="1"/>
          <p:nvPr/>
        </p:nvSpPr>
        <p:spPr>
          <a:xfrm>
            <a:off x="5650705" y="4972526"/>
            <a:ext cx="1660207" cy="369332"/>
          </a:xfrm>
          <a:prstGeom prst="rect">
            <a:avLst/>
          </a:prstGeom>
          <a:noFill/>
          <a:ln>
            <a:solidFill>
              <a:srgbClr val="FFFF00"/>
            </a:solidFill>
          </a:ln>
        </p:spPr>
        <p:txBody>
          <a:bodyPr wrap="square" rtlCol="0">
            <a:spAutoFit/>
          </a:bodyPr>
          <a:lstStyle/>
          <a:p>
            <a:r>
              <a:rPr lang="en-CA" dirty="0">
                <a:solidFill>
                  <a:srgbClr val="FFFF00"/>
                </a:solidFill>
              </a:rPr>
              <a:t>T-shirt sales</a:t>
            </a:r>
          </a:p>
        </p:txBody>
      </p:sp>
      <p:sp>
        <p:nvSpPr>
          <p:cNvPr id="12" name="TextBox 11">
            <a:extLst>
              <a:ext uri="{FF2B5EF4-FFF2-40B4-BE49-F238E27FC236}">
                <a16:creationId xmlns:a16="http://schemas.microsoft.com/office/drawing/2014/main" id="{21AE3A4C-7D8A-4A03-BDC0-8FE0D802EEAA}"/>
              </a:ext>
            </a:extLst>
          </p:cNvPr>
          <p:cNvSpPr txBox="1"/>
          <p:nvPr/>
        </p:nvSpPr>
        <p:spPr>
          <a:xfrm>
            <a:off x="6300788" y="1700808"/>
            <a:ext cx="1660207" cy="646331"/>
          </a:xfrm>
          <a:prstGeom prst="rect">
            <a:avLst/>
          </a:prstGeom>
          <a:noFill/>
          <a:ln>
            <a:solidFill>
              <a:srgbClr val="FFFF00"/>
            </a:solidFill>
          </a:ln>
        </p:spPr>
        <p:txBody>
          <a:bodyPr wrap="square" rtlCol="0">
            <a:spAutoFit/>
          </a:bodyPr>
          <a:lstStyle/>
          <a:p>
            <a:r>
              <a:rPr lang="en-CA" dirty="0">
                <a:solidFill>
                  <a:srgbClr val="FFFF00"/>
                </a:solidFill>
              </a:rPr>
              <a:t>Online insurance</a:t>
            </a:r>
          </a:p>
        </p:txBody>
      </p:sp>
      <p:sp>
        <p:nvSpPr>
          <p:cNvPr id="13" name="TextBox 12">
            <a:extLst>
              <a:ext uri="{FF2B5EF4-FFF2-40B4-BE49-F238E27FC236}">
                <a16:creationId xmlns:a16="http://schemas.microsoft.com/office/drawing/2014/main" id="{3A58F1ED-5B7F-45B2-B503-B607083340E6}"/>
              </a:ext>
            </a:extLst>
          </p:cNvPr>
          <p:cNvSpPr txBox="1"/>
          <p:nvPr/>
        </p:nvSpPr>
        <p:spPr>
          <a:xfrm>
            <a:off x="1008693" y="5645607"/>
            <a:ext cx="1660207" cy="646331"/>
          </a:xfrm>
          <a:prstGeom prst="rect">
            <a:avLst/>
          </a:prstGeom>
          <a:noFill/>
          <a:ln>
            <a:solidFill>
              <a:srgbClr val="FFFF00"/>
            </a:solidFill>
          </a:ln>
        </p:spPr>
        <p:txBody>
          <a:bodyPr wrap="square" rtlCol="0">
            <a:spAutoFit/>
          </a:bodyPr>
          <a:lstStyle/>
          <a:p>
            <a:r>
              <a:rPr lang="en-CA" dirty="0">
                <a:solidFill>
                  <a:srgbClr val="FFFF00"/>
                </a:solidFill>
              </a:rPr>
              <a:t>Free sounds for iPad</a:t>
            </a:r>
          </a:p>
        </p:txBody>
      </p:sp>
      <p:sp>
        <p:nvSpPr>
          <p:cNvPr id="14" name="TextBox 13">
            <a:extLst>
              <a:ext uri="{FF2B5EF4-FFF2-40B4-BE49-F238E27FC236}">
                <a16:creationId xmlns:a16="http://schemas.microsoft.com/office/drawing/2014/main" id="{2257F821-A910-4E87-A622-F4214AFCFEE5}"/>
              </a:ext>
            </a:extLst>
          </p:cNvPr>
          <p:cNvSpPr txBox="1"/>
          <p:nvPr/>
        </p:nvSpPr>
        <p:spPr>
          <a:xfrm>
            <a:off x="5650706" y="5831759"/>
            <a:ext cx="1939920" cy="369332"/>
          </a:xfrm>
          <a:prstGeom prst="rect">
            <a:avLst/>
          </a:prstGeom>
          <a:noFill/>
          <a:ln>
            <a:solidFill>
              <a:srgbClr val="FFFF00"/>
            </a:solidFill>
          </a:ln>
        </p:spPr>
        <p:txBody>
          <a:bodyPr wrap="square" rtlCol="0">
            <a:spAutoFit/>
          </a:bodyPr>
          <a:lstStyle/>
          <a:p>
            <a:r>
              <a:rPr lang="en-CA" dirty="0">
                <a:solidFill>
                  <a:srgbClr val="FFFF00"/>
                </a:solidFill>
              </a:rPr>
              <a:t>Hockey goalies</a:t>
            </a:r>
          </a:p>
        </p:txBody>
      </p:sp>
    </p:spTree>
    <p:extLst>
      <p:ext uri="{BB962C8B-B14F-4D97-AF65-F5344CB8AC3E}">
        <p14:creationId xmlns:p14="http://schemas.microsoft.com/office/powerpoint/2010/main" val="1308266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6102D-77C3-4FF4-9BD5-DBDCD51B5F10}"/>
              </a:ext>
            </a:extLst>
          </p:cNvPr>
          <p:cNvSpPr>
            <a:spLocks noGrp="1"/>
          </p:cNvSpPr>
          <p:nvPr>
            <p:ph type="title"/>
          </p:nvPr>
        </p:nvSpPr>
        <p:spPr/>
        <p:txBody>
          <a:bodyPr/>
          <a:lstStyle/>
          <a:p>
            <a:r>
              <a:rPr lang="en-CA" dirty="0"/>
              <a:t>Cybersecurity for Lawyers</a:t>
            </a:r>
          </a:p>
        </p:txBody>
      </p:sp>
      <p:sp>
        <p:nvSpPr>
          <p:cNvPr id="3" name="Content Placeholder 2">
            <a:extLst>
              <a:ext uri="{FF2B5EF4-FFF2-40B4-BE49-F238E27FC236}">
                <a16:creationId xmlns:a16="http://schemas.microsoft.com/office/drawing/2014/main" id="{17858B84-0B30-4268-AB49-355EB2D6EB60}"/>
              </a:ext>
            </a:extLst>
          </p:cNvPr>
          <p:cNvSpPr>
            <a:spLocks noGrp="1"/>
          </p:cNvSpPr>
          <p:nvPr>
            <p:ph idx="1"/>
          </p:nvPr>
        </p:nvSpPr>
        <p:spPr/>
        <p:txBody>
          <a:bodyPr/>
          <a:lstStyle/>
          <a:p>
            <a:pPr marL="0" indent="0">
              <a:buNone/>
            </a:pPr>
            <a:r>
              <a:rPr lang="en-CA" dirty="0">
                <a:sym typeface="Wingdings" panose="05000000000000000000" pitchFamily="2" charset="2"/>
                <a:hlinkClick r:id="rId2"/>
              </a:rPr>
              <a:t>http://guideti.barreau.qc.ca/</a:t>
            </a:r>
            <a:endParaRPr lang="en-CA" dirty="0">
              <a:sym typeface="Wingdings" panose="05000000000000000000" pitchFamily="2" charset="2"/>
            </a:endParaRPr>
          </a:p>
          <a:p>
            <a:pPr marL="0" indent="0">
              <a:buNone/>
            </a:pPr>
            <a:r>
              <a:rPr lang="en-CA" dirty="0"/>
              <a:t>“The advice and recommendations in this guide </a:t>
            </a:r>
            <a:r>
              <a:rPr lang="en-CA" b="1" dirty="0"/>
              <a:t>have not been specifically encoded in legislation or regulations </a:t>
            </a:r>
            <a:r>
              <a:rPr lang="en-CA" dirty="0"/>
              <a:t>for the practice of the legal profession (including the </a:t>
            </a:r>
            <a:r>
              <a:rPr lang="en-CA" i="1" dirty="0"/>
              <a:t>Code of Professional Conduct of Lawyers</a:t>
            </a:r>
            <a:r>
              <a:rPr lang="en-CA" dirty="0"/>
              <a:t>). This guide can therefore be considered a description of best practices…”</a:t>
            </a:r>
          </a:p>
          <a:p>
            <a:pPr marL="0" indent="0">
              <a:buNone/>
            </a:pPr>
            <a:endParaRPr lang="en-CA" dirty="0"/>
          </a:p>
        </p:txBody>
      </p:sp>
      <p:sp>
        <p:nvSpPr>
          <p:cNvPr id="4" name="Footer Placeholder 3">
            <a:extLst>
              <a:ext uri="{FF2B5EF4-FFF2-40B4-BE49-F238E27FC236}">
                <a16:creationId xmlns:a16="http://schemas.microsoft.com/office/drawing/2014/main" id="{42CCEF44-FB70-4E7E-A34B-2346E272EF9A}"/>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2674776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AEFD-DFD1-40A3-A26B-B53E86EEDDAC}"/>
              </a:ext>
            </a:extLst>
          </p:cNvPr>
          <p:cNvSpPr>
            <a:spLocks noGrp="1"/>
          </p:cNvSpPr>
          <p:nvPr>
            <p:ph type="title"/>
          </p:nvPr>
        </p:nvSpPr>
        <p:spPr/>
        <p:txBody>
          <a:bodyPr/>
          <a:lstStyle/>
          <a:p>
            <a:r>
              <a:rPr lang="en-CA" dirty="0"/>
              <a:t>In the News</a:t>
            </a:r>
          </a:p>
        </p:txBody>
      </p:sp>
      <p:sp>
        <p:nvSpPr>
          <p:cNvPr id="3" name="Content Placeholder 2">
            <a:extLst>
              <a:ext uri="{FF2B5EF4-FFF2-40B4-BE49-F238E27FC236}">
                <a16:creationId xmlns:a16="http://schemas.microsoft.com/office/drawing/2014/main" id="{20F4F685-D0C9-48C8-BBD7-69E68B3BF9ED}"/>
              </a:ext>
            </a:extLst>
          </p:cNvPr>
          <p:cNvSpPr>
            <a:spLocks noGrp="1"/>
          </p:cNvSpPr>
          <p:nvPr>
            <p:ph idx="1"/>
          </p:nvPr>
        </p:nvSpPr>
        <p:spPr>
          <a:xfrm>
            <a:off x="457200" y="1417638"/>
            <a:ext cx="8435280" cy="4708525"/>
          </a:xfrm>
        </p:spPr>
        <p:txBody>
          <a:bodyPr/>
          <a:lstStyle/>
          <a:p>
            <a:r>
              <a:rPr lang="en-CA" dirty="0"/>
              <a:t>NY Times report - NSA hack  by the “Shadow Brokers”</a:t>
            </a:r>
          </a:p>
          <a:p>
            <a:r>
              <a:rPr lang="en-CA" dirty="0"/>
              <a:t>Wikileaks and Donald Trump Jr.’s Twitter DMs</a:t>
            </a:r>
          </a:p>
          <a:p>
            <a:r>
              <a:rPr lang="en-CA" dirty="0"/>
              <a:t>CRTC Communications Monitoring Report 2017:</a:t>
            </a:r>
          </a:p>
          <a:p>
            <a:pPr lvl="1"/>
            <a:r>
              <a:rPr lang="en-CA" dirty="0"/>
              <a:t>Communications $66.6B in 2016</a:t>
            </a:r>
          </a:p>
          <a:p>
            <a:pPr lvl="2"/>
            <a:r>
              <a:rPr lang="en-CA" dirty="0"/>
              <a:t>Telecommunications and Broadcasting</a:t>
            </a:r>
          </a:p>
        </p:txBody>
      </p:sp>
      <p:sp>
        <p:nvSpPr>
          <p:cNvPr id="4" name="Footer Placeholder 3">
            <a:extLst>
              <a:ext uri="{FF2B5EF4-FFF2-40B4-BE49-F238E27FC236}">
                <a16:creationId xmlns:a16="http://schemas.microsoft.com/office/drawing/2014/main" id="{83CEC072-8329-41A5-B07F-E70209318C01}"/>
              </a:ext>
            </a:extLst>
          </p:cNvPr>
          <p:cNvSpPr>
            <a:spLocks noGrp="1"/>
          </p:cNvSpPr>
          <p:nvPr>
            <p:ph type="ftr" sz="quarter" idx="11"/>
          </p:nvPr>
        </p:nvSpPr>
        <p:spPr/>
        <p:txBody>
          <a:bodyPr/>
          <a:lstStyle/>
          <a:p>
            <a:pPr>
              <a:defRPr/>
            </a:pPr>
            <a:r>
              <a:rPr lang="en-US" dirty="0"/>
              <a:t>Class 10</a:t>
            </a:r>
          </a:p>
        </p:txBody>
      </p:sp>
    </p:spTree>
    <p:extLst>
      <p:ext uri="{BB962C8B-B14F-4D97-AF65-F5344CB8AC3E}">
        <p14:creationId xmlns:p14="http://schemas.microsoft.com/office/powerpoint/2010/main" val="1541542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CBE63-1A8D-4F66-BB32-1853F5450DAB}"/>
              </a:ext>
            </a:extLst>
          </p:cNvPr>
          <p:cNvSpPr>
            <a:spLocks noGrp="1"/>
          </p:cNvSpPr>
          <p:nvPr>
            <p:ph type="title"/>
          </p:nvPr>
        </p:nvSpPr>
        <p:spPr/>
        <p:txBody>
          <a:bodyPr/>
          <a:lstStyle/>
          <a:p>
            <a:r>
              <a:rPr lang="en-CA" dirty="0"/>
              <a:t>The Codes</a:t>
            </a:r>
          </a:p>
        </p:txBody>
      </p:sp>
      <p:sp>
        <p:nvSpPr>
          <p:cNvPr id="3" name="Content Placeholder 2">
            <a:extLst>
              <a:ext uri="{FF2B5EF4-FFF2-40B4-BE49-F238E27FC236}">
                <a16:creationId xmlns:a16="http://schemas.microsoft.com/office/drawing/2014/main" id="{D35806EC-0B31-4254-B441-176CC1A80754}"/>
              </a:ext>
            </a:extLst>
          </p:cNvPr>
          <p:cNvSpPr>
            <a:spLocks noGrp="1"/>
          </p:cNvSpPr>
          <p:nvPr>
            <p:ph idx="1"/>
          </p:nvPr>
        </p:nvSpPr>
        <p:spPr/>
        <p:txBody>
          <a:bodyPr/>
          <a:lstStyle/>
          <a:p>
            <a:pPr marL="0" indent="0">
              <a:buNone/>
            </a:pPr>
            <a:r>
              <a:rPr lang="en-CA" sz="2400" i="1" u="sng" dirty="0"/>
              <a:t>Code de d</a:t>
            </a:r>
            <a:r>
              <a:rPr lang="fr-CA" sz="2400" i="1" u="sng" dirty="0" err="1"/>
              <a:t>éontologie</a:t>
            </a:r>
            <a:r>
              <a:rPr lang="fr-CA" sz="2400" i="1" u="sng" dirty="0"/>
              <a:t> </a:t>
            </a:r>
            <a:r>
              <a:rPr lang="fr-CA" sz="2400" u="sng" dirty="0"/>
              <a:t>(Code of Professional </a:t>
            </a:r>
            <a:r>
              <a:rPr lang="fr-CA" sz="2400" u="sng" dirty="0" err="1"/>
              <a:t>Conduct</a:t>
            </a:r>
            <a:r>
              <a:rPr lang="fr-CA" sz="2400" u="sng" dirty="0"/>
              <a:t> for </a:t>
            </a:r>
            <a:r>
              <a:rPr lang="fr-CA" sz="2400" u="sng" dirty="0" err="1"/>
              <a:t>Lawyers</a:t>
            </a:r>
            <a:r>
              <a:rPr lang="fr-CA" sz="2400" u="sng" dirty="0"/>
              <a:t>)</a:t>
            </a:r>
          </a:p>
          <a:p>
            <a:pPr marL="0" indent="0">
              <a:buNone/>
            </a:pPr>
            <a:r>
              <a:rPr lang="en-CA" sz="2400" dirty="0"/>
              <a:t>4. …honour, dignity, integrity…</a:t>
            </a:r>
          </a:p>
          <a:p>
            <a:pPr marL="0" indent="0">
              <a:buNone/>
            </a:pPr>
            <a:r>
              <a:rPr lang="en-CA" sz="2400" dirty="0"/>
              <a:t>13. …protect his integrity…</a:t>
            </a:r>
          </a:p>
          <a:p>
            <a:pPr marL="0" indent="0">
              <a:buNone/>
            </a:pPr>
            <a:r>
              <a:rPr lang="en-CA" sz="2400" dirty="0"/>
              <a:t>20. A lawyer owes his client duties of integrity, competence, loyalty, confidentiality, independence, impartiality, diligence and prudence.</a:t>
            </a:r>
          </a:p>
          <a:p>
            <a:pPr marL="0" indent="0">
              <a:buNone/>
            </a:pPr>
            <a:endParaRPr lang="fr-CA" sz="2400" dirty="0"/>
          </a:p>
          <a:p>
            <a:pPr marL="0" indent="0">
              <a:buNone/>
            </a:pPr>
            <a:r>
              <a:rPr lang="fr-CA" sz="2400" i="1" u="sng" dirty="0"/>
              <a:t>C</a:t>
            </a:r>
            <a:r>
              <a:rPr lang="en-CA" sz="2400" i="1" u="sng" dirty="0"/>
              <a:t>ode des professions</a:t>
            </a:r>
          </a:p>
          <a:p>
            <a:pPr marL="0" indent="0">
              <a:buNone/>
            </a:pPr>
            <a:r>
              <a:rPr lang="en-CA" sz="2400" dirty="0"/>
              <a:t>59.2: No professional may engage in an act derogatory to the honour or dignity of his profession or to the discipline of the members of the order</a:t>
            </a:r>
          </a:p>
          <a:p>
            <a:pPr marL="0" indent="0">
              <a:buNone/>
            </a:pPr>
            <a:endParaRPr lang="en-CA" sz="2400" dirty="0"/>
          </a:p>
        </p:txBody>
      </p:sp>
      <p:sp>
        <p:nvSpPr>
          <p:cNvPr id="4" name="Footer Placeholder 3">
            <a:extLst>
              <a:ext uri="{FF2B5EF4-FFF2-40B4-BE49-F238E27FC236}">
                <a16:creationId xmlns:a16="http://schemas.microsoft.com/office/drawing/2014/main" id="{A18A0061-F081-4900-BE40-27CACE452A2E}"/>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1894394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52CE-88AF-414C-BC47-03472BBA4DC1}"/>
              </a:ext>
            </a:extLst>
          </p:cNvPr>
          <p:cNvSpPr>
            <a:spLocks noGrp="1"/>
          </p:cNvSpPr>
          <p:nvPr>
            <p:ph type="title"/>
          </p:nvPr>
        </p:nvSpPr>
        <p:spPr/>
        <p:txBody>
          <a:bodyPr/>
          <a:lstStyle/>
          <a:p>
            <a:r>
              <a:rPr lang="en-CA" dirty="0"/>
              <a:t>Confidential Information</a:t>
            </a:r>
          </a:p>
        </p:txBody>
      </p:sp>
      <p:sp>
        <p:nvSpPr>
          <p:cNvPr id="3" name="Content Placeholder 2">
            <a:extLst>
              <a:ext uri="{FF2B5EF4-FFF2-40B4-BE49-F238E27FC236}">
                <a16:creationId xmlns:a16="http://schemas.microsoft.com/office/drawing/2014/main" id="{42E257A6-C4F9-4A75-ABF6-EFF670431EDD}"/>
              </a:ext>
            </a:extLst>
          </p:cNvPr>
          <p:cNvSpPr>
            <a:spLocks noGrp="1"/>
          </p:cNvSpPr>
          <p:nvPr>
            <p:ph idx="1"/>
          </p:nvPr>
        </p:nvSpPr>
        <p:spPr/>
        <p:txBody>
          <a:bodyPr/>
          <a:lstStyle/>
          <a:p>
            <a:pPr marL="0" indent="0">
              <a:buNone/>
            </a:pPr>
            <a:r>
              <a:rPr lang="en-CA" i="1" dirty="0"/>
              <a:t>Act to establish a legal framework for information technology</a:t>
            </a:r>
            <a:r>
              <a:rPr lang="en-CA" dirty="0"/>
              <a:t>, R.S.Q. </a:t>
            </a:r>
            <a:r>
              <a:rPr lang="en-CA" dirty="0" err="1"/>
              <a:t>ch.</a:t>
            </a:r>
            <a:r>
              <a:rPr lang="en-CA" dirty="0"/>
              <a:t> C-1.1</a:t>
            </a:r>
          </a:p>
          <a:p>
            <a:pPr marL="0" indent="0">
              <a:buNone/>
            </a:pPr>
            <a:endParaRPr lang="en-CA" dirty="0"/>
          </a:p>
          <a:p>
            <a:pPr marL="0" indent="0">
              <a:buNone/>
            </a:pPr>
            <a:r>
              <a:rPr lang="en-CA" dirty="0"/>
              <a:t>34. Where the information contained in a document is declared by law to be confidential, confidentiality must be protected by means appropriate to the mode of transmission, including on a communication network.</a:t>
            </a:r>
          </a:p>
          <a:p>
            <a:endParaRPr lang="en-CA" dirty="0"/>
          </a:p>
        </p:txBody>
      </p:sp>
      <p:sp>
        <p:nvSpPr>
          <p:cNvPr id="4" name="Footer Placeholder 3">
            <a:extLst>
              <a:ext uri="{FF2B5EF4-FFF2-40B4-BE49-F238E27FC236}">
                <a16:creationId xmlns:a16="http://schemas.microsoft.com/office/drawing/2014/main" id="{4CDC064C-BA52-41CB-8A3C-06226E1037C7}"/>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493200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5AE2C-225F-4552-AE10-D148BB9BC29C}"/>
              </a:ext>
            </a:extLst>
          </p:cNvPr>
          <p:cNvSpPr>
            <a:spLocks noGrp="1"/>
          </p:cNvSpPr>
          <p:nvPr>
            <p:ph type="title"/>
          </p:nvPr>
        </p:nvSpPr>
        <p:spPr/>
        <p:txBody>
          <a:bodyPr/>
          <a:lstStyle/>
          <a:p>
            <a:r>
              <a:rPr lang="en-CA" dirty="0"/>
              <a:t>Lawyers on Social Media</a:t>
            </a:r>
          </a:p>
        </p:txBody>
      </p:sp>
      <p:sp>
        <p:nvSpPr>
          <p:cNvPr id="3" name="Content Placeholder 2">
            <a:extLst>
              <a:ext uri="{FF2B5EF4-FFF2-40B4-BE49-F238E27FC236}">
                <a16:creationId xmlns:a16="http://schemas.microsoft.com/office/drawing/2014/main" id="{56DA2B83-9BDA-4A5B-A040-099936039AA1}"/>
              </a:ext>
            </a:extLst>
          </p:cNvPr>
          <p:cNvSpPr>
            <a:spLocks noGrp="1"/>
          </p:cNvSpPr>
          <p:nvPr>
            <p:ph idx="1"/>
          </p:nvPr>
        </p:nvSpPr>
        <p:spPr/>
        <p:txBody>
          <a:bodyPr/>
          <a:lstStyle/>
          <a:p>
            <a:pPr marL="0" indent="0">
              <a:buNone/>
            </a:pPr>
            <a:r>
              <a:rPr lang="en-CA" dirty="0"/>
              <a:t> </a:t>
            </a:r>
          </a:p>
        </p:txBody>
      </p:sp>
      <p:sp>
        <p:nvSpPr>
          <p:cNvPr id="4" name="Footer Placeholder 3">
            <a:extLst>
              <a:ext uri="{FF2B5EF4-FFF2-40B4-BE49-F238E27FC236}">
                <a16:creationId xmlns:a16="http://schemas.microsoft.com/office/drawing/2014/main" id="{C9CDACEB-5A2A-40B2-965E-0B4C6BF50A19}"/>
              </a:ext>
            </a:extLst>
          </p:cNvPr>
          <p:cNvSpPr>
            <a:spLocks noGrp="1"/>
          </p:cNvSpPr>
          <p:nvPr>
            <p:ph type="ftr" sz="quarter" idx="11"/>
          </p:nvPr>
        </p:nvSpPr>
        <p:spPr/>
        <p:txBody>
          <a:bodyPr/>
          <a:lstStyle/>
          <a:p>
            <a:pPr>
              <a:defRPr/>
            </a:pPr>
            <a:r>
              <a:rPr lang="en-US"/>
              <a:t>Class 10</a:t>
            </a:r>
            <a:endParaRPr lang="en-US" dirty="0"/>
          </a:p>
        </p:txBody>
      </p:sp>
      <p:pic>
        <p:nvPicPr>
          <p:cNvPr id="5" name="Picture 2" descr="Image result for facebook">
            <a:extLst>
              <a:ext uri="{FF2B5EF4-FFF2-40B4-BE49-F238E27FC236}">
                <a16:creationId xmlns:a16="http://schemas.microsoft.com/office/drawing/2014/main" id="{EF4850EC-A81F-4979-AD87-E507F5E71E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316702"/>
            <a:ext cx="2962672" cy="111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1CBA569-AC9C-4816-B933-5FB2F66119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288425"/>
            <a:ext cx="2684016" cy="2684016"/>
          </a:xfrm>
          <a:prstGeom prst="rect">
            <a:avLst/>
          </a:prstGeom>
        </p:spPr>
      </p:pic>
      <p:pic>
        <p:nvPicPr>
          <p:cNvPr id="7" name="Picture 8" descr="Image result for linkedin">
            <a:extLst>
              <a:ext uri="{FF2B5EF4-FFF2-40B4-BE49-F238E27FC236}">
                <a16:creationId xmlns:a16="http://schemas.microsoft.com/office/drawing/2014/main" id="{6168F8E9-CEC2-4B8A-BFDA-2CC34205F2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631597"/>
            <a:ext cx="3278057" cy="21870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C7B2208-B2AF-43E4-B584-CE138A81E13A}"/>
              </a:ext>
            </a:extLst>
          </p:cNvPr>
          <p:cNvPicPr>
            <a:picLocks noChangeAspect="1"/>
          </p:cNvPicPr>
          <p:nvPr/>
        </p:nvPicPr>
        <p:blipFill>
          <a:blip r:embed="rId5"/>
          <a:stretch>
            <a:fillRect/>
          </a:stretch>
        </p:blipFill>
        <p:spPr>
          <a:xfrm>
            <a:off x="4594272" y="4180459"/>
            <a:ext cx="4060560" cy="1608511"/>
          </a:xfrm>
          <a:prstGeom prst="rect">
            <a:avLst/>
          </a:prstGeom>
        </p:spPr>
      </p:pic>
    </p:spTree>
    <p:extLst>
      <p:ext uri="{BB962C8B-B14F-4D97-AF65-F5344CB8AC3E}">
        <p14:creationId xmlns:p14="http://schemas.microsoft.com/office/powerpoint/2010/main" val="1040279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8CEF3-9F36-4AF5-85A5-064838A1A62B}"/>
              </a:ext>
            </a:extLst>
          </p:cNvPr>
          <p:cNvSpPr>
            <a:spLocks noGrp="1"/>
          </p:cNvSpPr>
          <p:nvPr>
            <p:ph type="title"/>
          </p:nvPr>
        </p:nvSpPr>
        <p:spPr/>
        <p:txBody>
          <a:bodyPr/>
          <a:lstStyle/>
          <a:p>
            <a:r>
              <a:rPr lang="fr-CA" dirty="0"/>
              <a:t>Can </a:t>
            </a:r>
            <a:r>
              <a:rPr lang="fr-CA" dirty="0" err="1"/>
              <a:t>lawyers</a:t>
            </a:r>
            <a:r>
              <a:rPr lang="fr-CA" dirty="0"/>
              <a:t> use social media</a:t>
            </a:r>
            <a:r>
              <a:rPr lang="en-CA" dirty="0"/>
              <a:t>?</a:t>
            </a:r>
          </a:p>
        </p:txBody>
      </p:sp>
      <p:sp>
        <p:nvSpPr>
          <p:cNvPr id="3" name="Content Placeholder 2">
            <a:extLst>
              <a:ext uri="{FF2B5EF4-FFF2-40B4-BE49-F238E27FC236}">
                <a16:creationId xmlns:a16="http://schemas.microsoft.com/office/drawing/2014/main" id="{77DD1DAD-8974-4CE8-B473-AF7D8F86AA5F}"/>
              </a:ext>
            </a:extLst>
          </p:cNvPr>
          <p:cNvSpPr>
            <a:spLocks noGrp="1"/>
          </p:cNvSpPr>
          <p:nvPr>
            <p:ph idx="1"/>
          </p:nvPr>
        </p:nvSpPr>
        <p:spPr>
          <a:xfrm>
            <a:off x="457200" y="1417638"/>
            <a:ext cx="8229600" cy="4938712"/>
          </a:xfrm>
        </p:spPr>
        <p:txBody>
          <a:bodyPr/>
          <a:lstStyle/>
          <a:p>
            <a:pPr marL="0" indent="0">
              <a:buNone/>
            </a:pPr>
            <a:r>
              <a:rPr lang="en-CA" sz="2800" i="1" u="sng" dirty="0"/>
              <a:t>Code de d</a:t>
            </a:r>
            <a:r>
              <a:rPr lang="fr-CA" sz="2800" i="1" u="sng" dirty="0" err="1"/>
              <a:t>éontologie</a:t>
            </a:r>
            <a:endParaRPr lang="en-CA" sz="2800" i="1" u="sng" dirty="0"/>
          </a:p>
          <a:p>
            <a:pPr marL="0" indent="0">
              <a:buNone/>
            </a:pPr>
            <a:r>
              <a:rPr lang="en-CA" sz="2800" dirty="0"/>
              <a:t>17. Provided he complies with this code, a lawyer may communicate information to the media, make public appearances or make public communications, including on a website, blog or online social network, by means of statements, photographs, images or videos.</a:t>
            </a:r>
          </a:p>
          <a:p>
            <a:pPr marL="0" indent="0">
              <a:buNone/>
            </a:pPr>
            <a:r>
              <a:rPr lang="en-CA" sz="2800" dirty="0"/>
              <a:t>18. </a:t>
            </a:r>
            <a:r>
              <a:rPr lang="en-CA" sz="2800" dirty="0">
                <a:sym typeface="Wingdings" panose="05000000000000000000" pitchFamily="2" charset="2"/>
              </a:rPr>
              <a:t> if pending before a tribunal don’t influence</a:t>
            </a:r>
          </a:p>
          <a:p>
            <a:pPr marL="0" indent="0">
              <a:buNone/>
            </a:pPr>
            <a:r>
              <a:rPr lang="en-CA" sz="2800" dirty="0">
                <a:sym typeface="Wingdings" panose="05000000000000000000" pitchFamily="2" charset="2"/>
              </a:rPr>
              <a:t>19. …</a:t>
            </a:r>
            <a:r>
              <a:rPr lang="en-CA" sz="2800" dirty="0"/>
              <a:t>must not, directly or indirectly, publish, broadcast, communicate or send writings or comments </a:t>
            </a:r>
            <a:r>
              <a:rPr lang="en-CA" sz="2800" b="1" dirty="0"/>
              <a:t>which are false</a:t>
            </a:r>
          </a:p>
        </p:txBody>
      </p:sp>
      <p:sp>
        <p:nvSpPr>
          <p:cNvPr id="4" name="Footer Placeholder 3">
            <a:extLst>
              <a:ext uri="{FF2B5EF4-FFF2-40B4-BE49-F238E27FC236}">
                <a16:creationId xmlns:a16="http://schemas.microsoft.com/office/drawing/2014/main" id="{EFD82E74-8EA3-4101-B716-3D2CE6AB9412}"/>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42429543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DDBDE-64C1-4193-BB16-D3AB765A340C}"/>
              </a:ext>
            </a:extLst>
          </p:cNvPr>
          <p:cNvSpPr>
            <a:spLocks noGrp="1"/>
          </p:cNvSpPr>
          <p:nvPr>
            <p:ph type="title"/>
          </p:nvPr>
        </p:nvSpPr>
        <p:spPr/>
        <p:txBody>
          <a:bodyPr/>
          <a:lstStyle/>
          <a:p>
            <a:r>
              <a:rPr lang="en-CA" dirty="0"/>
              <a:t>Social Media and </a:t>
            </a:r>
            <a:r>
              <a:rPr lang="en-CA"/>
              <a:t>the Courts</a:t>
            </a:r>
            <a:endParaRPr lang="en-CA" dirty="0"/>
          </a:p>
        </p:txBody>
      </p:sp>
      <p:sp>
        <p:nvSpPr>
          <p:cNvPr id="3" name="Content Placeholder 2">
            <a:extLst>
              <a:ext uri="{FF2B5EF4-FFF2-40B4-BE49-F238E27FC236}">
                <a16:creationId xmlns:a16="http://schemas.microsoft.com/office/drawing/2014/main" id="{B100A1CE-9D8A-4848-B527-4C5CE6366399}"/>
              </a:ext>
            </a:extLst>
          </p:cNvPr>
          <p:cNvSpPr>
            <a:spLocks noGrp="1"/>
          </p:cNvSpPr>
          <p:nvPr>
            <p:ph idx="1"/>
          </p:nvPr>
        </p:nvSpPr>
        <p:spPr/>
        <p:txBody>
          <a:bodyPr/>
          <a:lstStyle/>
          <a:p>
            <a:pPr marL="0" indent="0">
              <a:buNone/>
            </a:pPr>
            <a:r>
              <a:rPr lang="fr-FR" dirty="0"/>
              <a:t>18. L’avocat ne doit pas faire de déclarations publiques ni communiquer des renseignements aux médias au sujet d’une affaire pendante devant un tribunal s’il sait ou devrait savoir que ces renseignements ou ces déclarations risquent de porter atteinte à l’autorité d’un tribunal ou au droit d’une partie à un procès ou à une audition équitables.</a:t>
            </a:r>
            <a:endParaRPr lang="en-CA" dirty="0"/>
          </a:p>
        </p:txBody>
      </p:sp>
      <p:sp>
        <p:nvSpPr>
          <p:cNvPr id="4" name="Footer Placeholder 3">
            <a:extLst>
              <a:ext uri="{FF2B5EF4-FFF2-40B4-BE49-F238E27FC236}">
                <a16:creationId xmlns:a16="http://schemas.microsoft.com/office/drawing/2014/main" id="{D2B6F46D-CCA4-4949-B890-78D652B1F65C}"/>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4064505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AA4B9-5ACC-4F32-B232-BDE92F51291A}"/>
              </a:ext>
            </a:extLst>
          </p:cNvPr>
          <p:cNvSpPr>
            <a:spLocks noGrp="1"/>
          </p:cNvSpPr>
          <p:nvPr>
            <p:ph type="title"/>
          </p:nvPr>
        </p:nvSpPr>
        <p:spPr/>
        <p:txBody>
          <a:bodyPr/>
          <a:lstStyle/>
          <a:p>
            <a:r>
              <a:rPr lang="en-CA" dirty="0"/>
              <a:t>Kristian </a:t>
            </a:r>
            <a:r>
              <a:rPr lang="en-CA" dirty="0" err="1"/>
              <a:t>brabandeR</a:t>
            </a:r>
            <a:endParaRPr lang="en-CA" dirty="0"/>
          </a:p>
        </p:txBody>
      </p:sp>
      <p:sp>
        <p:nvSpPr>
          <p:cNvPr id="3" name="Footer Placeholder 2">
            <a:extLst>
              <a:ext uri="{FF2B5EF4-FFF2-40B4-BE49-F238E27FC236}">
                <a16:creationId xmlns:a16="http://schemas.microsoft.com/office/drawing/2014/main" id="{B6572EC1-560F-4CE5-8BC7-F60FA327C873}"/>
              </a:ext>
            </a:extLst>
          </p:cNvPr>
          <p:cNvSpPr>
            <a:spLocks noGrp="1"/>
          </p:cNvSpPr>
          <p:nvPr>
            <p:ph type="ftr" sz="quarter" idx="11"/>
          </p:nvPr>
        </p:nvSpPr>
        <p:spPr/>
        <p:txBody>
          <a:bodyPr/>
          <a:lstStyle/>
          <a:p>
            <a:pPr>
              <a:defRPr/>
            </a:pPr>
            <a:r>
              <a:rPr lang="en-US" dirty="0"/>
              <a:t>Class 10</a:t>
            </a:r>
          </a:p>
        </p:txBody>
      </p:sp>
    </p:spTree>
    <p:extLst>
      <p:ext uri="{BB962C8B-B14F-4D97-AF65-F5344CB8AC3E}">
        <p14:creationId xmlns:p14="http://schemas.microsoft.com/office/powerpoint/2010/main" val="3442351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AEFD-DFD1-40A3-A26B-B53E86EEDDAC}"/>
              </a:ext>
            </a:extLst>
          </p:cNvPr>
          <p:cNvSpPr>
            <a:spLocks noGrp="1"/>
          </p:cNvSpPr>
          <p:nvPr>
            <p:ph type="title"/>
          </p:nvPr>
        </p:nvSpPr>
        <p:spPr/>
        <p:txBody>
          <a:bodyPr/>
          <a:lstStyle/>
          <a:p>
            <a:r>
              <a:rPr lang="en-CA" dirty="0"/>
              <a:t>In the News – breaking!</a:t>
            </a:r>
          </a:p>
        </p:txBody>
      </p:sp>
      <p:sp>
        <p:nvSpPr>
          <p:cNvPr id="3" name="Content Placeholder 2">
            <a:extLst>
              <a:ext uri="{FF2B5EF4-FFF2-40B4-BE49-F238E27FC236}">
                <a16:creationId xmlns:a16="http://schemas.microsoft.com/office/drawing/2014/main" id="{20F4F685-D0C9-48C8-BBD7-69E68B3BF9ED}"/>
              </a:ext>
            </a:extLst>
          </p:cNvPr>
          <p:cNvSpPr>
            <a:spLocks noGrp="1"/>
          </p:cNvSpPr>
          <p:nvPr>
            <p:ph idx="1"/>
          </p:nvPr>
        </p:nvSpPr>
        <p:spPr>
          <a:xfrm>
            <a:off x="457200" y="1417638"/>
            <a:ext cx="8435280" cy="4708525"/>
          </a:xfrm>
        </p:spPr>
        <p:txBody>
          <a:bodyPr/>
          <a:lstStyle/>
          <a:p>
            <a:pPr marL="0" indent="0">
              <a:buNone/>
            </a:pPr>
            <a:r>
              <a:rPr lang="en-CA" dirty="0"/>
              <a:t>About last night…</a:t>
            </a:r>
          </a:p>
          <a:p>
            <a:pPr marL="0" indent="0">
              <a:buNone/>
            </a:pPr>
            <a:endParaRPr lang="en-CA" dirty="0"/>
          </a:p>
        </p:txBody>
      </p:sp>
      <p:sp>
        <p:nvSpPr>
          <p:cNvPr id="4" name="Footer Placeholder 3">
            <a:extLst>
              <a:ext uri="{FF2B5EF4-FFF2-40B4-BE49-F238E27FC236}">
                <a16:creationId xmlns:a16="http://schemas.microsoft.com/office/drawing/2014/main" id="{83CEC072-8329-41A5-B07F-E70209318C01}"/>
              </a:ext>
            </a:extLst>
          </p:cNvPr>
          <p:cNvSpPr>
            <a:spLocks noGrp="1"/>
          </p:cNvSpPr>
          <p:nvPr>
            <p:ph type="ftr" sz="quarter" idx="11"/>
          </p:nvPr>
        </p:nvSpPr>
        <p:spPr/>
        <p:txBody>
          <a:bodyPr/>
          <a:lstStyle/>
          <a:p>
            <a:pPr>
              <a:defRPr/>
            </a:pPr>
            <a:r>
              <a:rPr lang="en-US" dirty="0"/>
              <a:t>Class 10</a:t>
            </a:r>
          </a:p>
        </p:txBody>
      </p:sp>
      <p:pic>
        <p:nvPicPr>
          <p:cNvPr id="7" name="Picture 6">
            <a:extLst>
              <a:ext uri="{FF2B5EF4-FFF2-40B4-BE49-F238E27FC236}">
                <a16:creationId xmlns:a16="http://schemas.microsoft.com/office/drawing/2014/main" id="{B901D2A5-C549-4D6F-AFB6-F9DDC1B52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7058" y="2204864"/>
            <a:ext cx="6035563" cy="3688400"/>
          </a:xfrm>
          <a:prstGeom prst="rect">
            <a:avLst/>
          </a:prstGeom>
        </p:spPr>
      </p:pic>
    </p:spTree>
    <p:extLst>
      <p:ext uri="{BB962C8B-B14F-4D97-AF65-F5344CB8AC3E}">
        <p14:creationId xmlns:p14="http://schemas.microsoft.com/office/powerpoint/2010/main" val="3285681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79E83-E834-43BB-9E58-905304E4B43B}"/>
              </a:ext>
            </a:extLst>
          </p:cNvPr>
          <p:cNvSpPr>
            <a:spLocks noGrp="1"/>
          </p:cNvSpPr>
          <p:nvPr>
            <p:ph type="title"/>
          </p:nvPr>
        </p:nvSpPr>
        <p:spPr/>
        <p:txBody>
          <a:bodyPr/>
          <a:lstStyle/>
          <a:p>
            <a:r>
              <a:rPr lang="en-CA" dirty="0"/>
              <a:t>In the news jurisprudence</a:t>
            </a:r>
          </a:p>
        </p:txBody>
      </p:sp>
      <p:sp>
        <p:nvSpPr>
          <p:cNvPr id="3" name="Content Placeholder 2">
            <a:extLst>
              <a:ext uri="{FF2B5EF4-FFF2-40B4-BE49-F238E27FC236}">
                <a16:creationId xmlns:a16="http://schemas.microsoft.com/office/drawing/2014/main" id="{674766C5-8A48-4497-819C-7D3267E5E455}"/>
              </a:ext>
            </a:extLst>
          </p:cNvPr>
          <p:cNvSpPr>
            <a:spLocks noGrp="1"/>
          </p:cNvSpPr>
          <p:nvPr>
            <p:ph idx="1"/>
          </p:nvPr>
        </p:nvSpPr>
        <p:spPr/>
        <p:txBody>
          <a:bodyPr/>
          <a:lstStyle/>
          <a:p>
            <a:r>
              <a:rPr lang="en-CA" i="1" dirty="0"/>
              <a:t>R. v. Livingston</a:t>
            </a:r>
            <a:r>
              <a:rPr lang="en-CA" dirty="0"/>
              <a:t>, 2017 ONCJ 747, </a:t>
            </a:r>
            <a:r>
              <a:rPr lang="en-CA" sz="2400" dirty="0"/>
              <a:t>2017-11-9</a:t>
            </a:r>
          </a:p>
          <a:p>
            <a:pPr lvl="1"/>
            <a:r>
              <a:rPr lang="en-CA" dirty="0"/>
              <a:t>342.1 Cr. Code, Unauthorized use of a computer</a:t>
            </a:r>
          </a:p>
          <a:p>
            <a:pPr lvl="1"/>
            <a:r>
              <a:rPr lang="en-CA" dirty="0"/>
              <a:t>deleting file from Ontario Premier’s Office</a:t>
            </a:r>
          </a:p>
          <a:p>
            <a:pPr lvl="1"/>
            <a:r>
              <a:rPr lang="en-CA" dirty="0"/>
              <a:t>cites </a:t>
            </a:r>
            <a:r>
              <a:rPr lang="en-CA" i="1" dirty="0"/>
              <a:t>R v. Parent </a:t>
            </a:r>
            <a:r>
              <a:rPr lang="en-CA" dirty="0"/>
              <a:t>QCCA</a:t>
            </a:r>
          </a:p>
          <a:p>
            <a:pPr marL="0" indent="0">
              <a:buNone/>
            </a:pPr>
            <a:endParaRPr lang="en-CA" dirty="0"/>
          </a:p>
        </p:txBody>
      </p:sp>
      <p:sp>
        <p:nvSpPr>
          <p:cNvPr id="4" name="Footer Placeholder 3">
            <a:extLst>
              <a:ext uri="{FF2B5EF4-FFF2-40B4-BE49-F238E27FC236}">
                <a16:creationId xmlns:a16="http://schemas.microsoft.com/office/drawing/2014/main" id="{608463AF-1741-4D34-B2D9-129FCDE42FC6}"/>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537792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79E83-E834-43BB-9E58-905304E4B43B}"/>
              </a:ext>
            </a:extLst>
          </p:cNvPr>
          <p:cNvSpPr>
            <a:spLocks noGrp="1"/>
          </p:cNvSpPr>
          <p:nvPr>
            <p:ph type="title"/>
          </p:nvPr>
        </p:nvSpPr>
        <p:spPr/>
        <p:txBody>
          <a:bodyPr/>
          <a:lstStyle/>
          <a:p>
            <a:r>
              <a:rPr lang="en-CA" dirty="0"/>
              <a:t>In the news jurisprudence</a:t>
            </a:r>
          </a:p>
        </p:txBody>
      </p:sp>
      <p:sp>
        <p:nvSpPr>
          <p:cNvPr id="3" name="Content Placeholder 2">
            <a:extLst>
              <a:ext uri="{FF2B5EF4-FFF2-40B4-BE49-F238E27FC236}">
                <a16:creationId xmlns:a16="http://schemas.microsoft.com/office/drawing/2014/main" id="{674766C5-8A48-4497-819C-7D3267E5E455}"/>
              </a:ext>
            </a:extLst>
          </p:cNvPr>
          <p:cNvSpPr>
            <a:spLocks noGrp="1"/>
          </p:cNvSpPr>
          <p:nvPr>
            <p:ph idx="1"/>
          </p:nvPr>
        </p:nvSpPr>
        <p:spPr>
          <a:xfrm>
            <a:off x="457200" y="1268760"/>
            <a:ext cx="8686800" cy="4857403"/>
          </a:xfrm>
        </p:spPr>
        <p:txBody>
          <a:bodyPr/>
          <a:lstStyle/>
          <a:p>
            <a:pPr marL="0" indent="0">
              <a:buNone/>
            </a:pPr>
            <a:r>
              <a:rPr lang="nl-NL" i="1" dirty="0"/>
              <a:t>R. v. Owen</a:t>
            </a:r>
            <a:r>
              <a:rPr lang="nl-NL" dirty="0"/>
              <a:t>, 2017 ONCJ 729, </a:t>
            </a:r>
            <a:r>
              <a:rPr lang="nl-NL" sz="2400" dirty="0"/>
              <a:t>2017-11-3</a:t>
            </a:r>
          </a:p>
          <a:p>
            <a:pPr lvl="1"/>
            <a:r>
              <a:rPr lang="nl-NL" dirty="0"/>
              <a:t>Searches of computers for child pornography violated s. 8 Charter, evidence excluded b/c warrant issues regarding IP adresses:</a:t>
            </a:r>
          </a:p>
          <a:p>
            <a:pPr marL="57150" indent="0">
              <a:buNone/>
            </a:pPr>
            <a:endParaRPr lang="en-CA" sz="2000" dirty="0"/>
          </a:p>
          <a:p>
            <a:pPr marL="57150" indent="0">
              <a:buNone/>
            </a:pPr>
            <a:r>
              <a:rPr lang="nl-NL" sz="2000" dirty="0"/>
              <a:t>“</a:t>
            </a:r>
            <a:r>
              <a:rPr lang="en-CA" sz="2000" dirty="0"/>
              <a:t>The only way to tie internet activity to a physical address is with evidence that the IP address at which the activity took place was being used at a particular place, at a particular moment in time. (…) Given the dynamic nature of IP address assignment, there was a very real probability that the subscribers were different”</a:t>
            </a:r>
          </a:p>
          <a:p>
            <a:pPr marL="57150" indent="0">
              <a:buNone/>
            </a:pPr>
            <a:endParaRPr lang="en-CA" sz="2000" dirty="0"/>
          </a:p>
          <a:p>
            <a:pPr marL="0" indent="0">
              <a:buNone/>
            </a:pPr>
            <a:r>
              <a:rPr lang="nl-NL" sz="2000" dirty="0"/>
              <a:t>“</a:t>
            </a:r>
            <a:r>
              <a:rPr lang="en-CA" sz="2000" dirty="0"/>
              <a:t>without the subscriber information obtained as a result of the production order, there would have been no basis in the search warrant to search the applicant’s home. The result is that the search warrant must also be set aside”</a:t>
            </a:r>
          </a:p>
          <a:p>
            <a:pPr marL="0" indent="0">
              <a:buNone/>
            </a:pPr>
            <a:endParaRPr lang="en-CA" dirty="0"/>
          </a:p>
        </p:txBody>
      </p:sp>
      <p:sp>
        <p:nvSpPr>
          <p:cNvPr id="4" name="Footer Placeholder 3">
            <a:extLst>
              <a:ext uri="{FF2B5EF4-FFF2-40B4-BE49-F238E27FC236}">
                <a16:creationId xmlns:a16="http://schemas.microsoft.com/office/drawing/2014/main" id="{608463AF-1741-4D34-B2D9-129FCDE42FC6}"/>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326950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AEFD-DFD1-40A3-A26B-B53E86EEDDAC}"/>
              </a:ext>
            </a:extLst>
          </p:cNvPr>
          <p:cNvSpPr>
            <a:spLocks noGrp="1"/>
          </p:cNvSpPr>
          <p:nvPr>
            <p:ph type="title"/>
          </p:nvPr>
        </p:nvSpPr>
        <p:spPr/>
        <p:txBody>
          <a:bodyPr/>
          <a:lstStyle/>
          <a:p>
            <a:r>
              <a:rPr lang="en-CA" dirty="0"/>
              <a:t>In the News Presentation</a:t>
            </a:r>
          </a:p>
        </p:txBody>
      </p:sp>
      <p:sp>
        <p:nvSpPr>
          <p:cNvPr id="3" name="Content Placeholder 2">
            <a:extLst>
              <a:ext uri="{FF2B5EF4-FFF2-40B4-BE49-F238E27FC236}">
                <a16:creationId xmlns:a16="http://schemas.microsoft.com/office/drawing/2014/main" id="{20F4F685-D0C9-48C8-BBD7-69E68B3BF9ED}"/>
              </a:ext>
            </a:extLst>
          </p:cNvPr>
          <p:cNvSpPr>
            <a:spLocks noGrp="1"/>
          </p:cNvSpPr>
          <p:nvPr>
            <p:ph idx="1"/>
          </p:nvPr>
        </p:nvSpPr>
        <p:spPr>
          <a:xfrm>
            <a:off x="457200" y="1268760"/>
            <a:ext cx="8435280" cy="4857403"/>
          </a:xfrm>
        </p:spPr>
        <p:txBody>
          <a:bodyPr/>
          <a:lstStyle/>
          <a:p>
            <a:pPr marL="0" indent="0">
              <a:buNone/>
            </a:pPr>
            <a:endParaRPr lang="en-CA" sz="2800" dirty="0"/>
          </a:p>
          <a:p>
            <a:pPr marL="0" indent="0">
              <a:buNone/>
            </a:pPr>
            <a:endParaRPr lang="en-CA" sz="2800" dirty="0"/>
          </a:p>
          <a:p>
            <a:pPr marL="0" indent="0">
              <a:buNone/>
            </a:pPr>
            <a:endParaRPr lang="en-CA" sz="2800" dirty="0"/>
          </a:p>
          <a:p>
            <a:pPr marL="0" indent="0">
              <a:buNone/>
            </a:pPr>
            <a:endParaRPr lang="en-CA" sz="2800" dirty="0"/>
          </a:p>
          <a:p>
            <a:pPr marL="0" indent="0">
              <a:buNone/>
            </a:pPr>
            <a:r>
              <a:rPr lang="en-CA" b="1" dirty="0"/>
              <a:t>Gregory Corosky</a:t>
            </a:r>
          </a:p>
        </p:txBody>
      </p:sp>
      <p:sp>
        <p:nvSpPr>
          <p:cNvPr id="4" name="Footer Placeholder 3">
            <a:extLst>
              <a:ext uri="{FF2B5EF4-FFF2-40B4-BE49-F238E27FC236}">
                <a16:creationId xmlns:a16="http://schemas.microsoft.com/office/drawing/2014/main" id="{83CEC072-8329-41A5-B07F-E70209318C01}"/>
              </a:ext>
            </a:extLst>
          </p:cNvPr>
          <p:cNvSpPr>
            <a:spLocks noGrp="1"/>
          </p:cNvSpPr>
          <p:nvPr>
            <p:ph type="ftr" sz="quarter" idx="11"/>
          </p:nvPr>
        </p:nvSpPr>
        <p:spPr/>
        <p:txBody>
          <a:bodyPr/>
          <a:lstStyle/>
          <a:p>
            <a:pPr>
              <a:defRPr/>
            </a:pPr>
            <a:r>
              <a:rPr lang="en-US" dirty="0"/>
              <a:t>Class 10</a:t>
            </a:r>
          </a:p>
        </p:txBody>
      </p:sp>
    </p:spTree>
    <p:extLst>
      <p:ext uri="{BB962C8B-B14F-4D97-AF65-F5344CB8AC3E}">
        <p14:creationId xmlns:p14="http://schemas.microsoft.com/office/powerpoint/2010/main" val="222563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6856C-0FF3-4E00-9CCA-986EEBC61076}"/>
              </a:ext>
            </a:extLst>
          </p:cNvPr>
          <p:cNvSpPr>
            <a:spLocks noGrp="1"/>
          </p:cNvSpPr>
          <p:nvPr>
            <p:ph type="title"/>
          </p:nvPr>
        </p:nvSpPr>
        <p:spPr>
          <a:xfrm>
            <a:off x="758031" y="836712"/>
            <a:ext cx="7772400" cy="4824536"/>
          </a:xfrm>
        </p:spPr>
        <p:txBody>
          <a:bodyPr/>
          <a:lstStyle/>
          <a:p>
            <a:r>
              <a:rPr lang="fr-CA" sz="3600" dirty="0" err="1"/>
              <a:t>Totally</a:t>
            </a:r>
            <a:r>
              <a:rPr lang="fr-CA" sz="3600" dirty="0"/>
              <a:t> RANDOM </a:t>
            </a:r>
            <a:r>
              <a:rPr lang="fr-CA" sz="3600" dirty="0" err="1"/>
              <a:t>practical</a:t>
            </a:r>
            <a:r>
              <a:rPr lang="fr-CA" sz="3600" dirty="0"/>
              <a:t> INTERNET, PRIVACY, TECHNOLOGY AND CYBERSECURITY LAW TOPICS </a:t>
            </a:r>
            <a:r>
              <a:rPr lang="fr-CA" sz="3600" dirty="0" err="1"/>
              <a:t>that</a:t>
            </a:r>
            <a:r>
              <a:rPr lang="fr-CA" sz="3600" dirty="0"/>
              <a:t> i have </a:t>
            </a:r>
            <a:r>
              <a:rPr lang="fr-CA" sz="3600" dirty="0" err="1"/>
              <a:t>dealt</a:t>
            </a:r>
            <a:r>
              <a:rPr lang="fr-CA" sz="3600" dirty="0"/>
              <a:t> </a:t>
            </a:r>
            <a:r>
              <a:rPr lang="fr-CA" sz="3600" dirty="0" err="1"/>
              <a:t>with</a:t>
            </a:r>
            <a:r>
              <a:rPr lang="fr-CA" sz="3600" dirty="0"/>
              <a:t> over the </a:t>
            </a:r>
            <a:r>
              <a:rPr lang="fr-CA" sz="3600" dirty="0" err="1"/>
              <a:t>years</a:t>
            </a:r>
            <a:r>
              <a:rPr lang="fr-CA" sz="3600" dirty="0"/>
              <a:t> </a:t>
            </a:r>
            <a:r>
              <a:rPr lang="fr-CA" sz="3600" dirty="0" err="1"/>
              <a:t>that</a:t>
            </a:r>
            <a:r>
              <a:rPr lang="fr-CA" sz="3600" dirty="0"/>
              <a:t> </a:t>
            </a:r>
            <a:r>
              <a:rPr lang="fr-CA" sz="3600" dirty="0" err="1"/>
              <a:t>we</a:t>
            </a:r>
            <a:r>
              <a:rPr lang="fr-CA" sz="3600" dirty="0"/>
              <a:t> </a:t>
            </a:r>
            <a:r>
              <a:rPr lang="fr-CA" sz="3600" dirty="0" err="1"/>
              <a:t>haven’t</a:t>
            </a:r>
            <a:r>
              <a:rPr lang="fr-CA" sz="3600" dirty="0"/>
              <a:t> </a:t>
            </a:r>
            <a:r>
              <a:rPr lang="fr-CA" sz="3600" dirty="0" err="1"/>
              <a:t>covered</a:t>
            </a:r>
            <a:r>
              <a:rPr lang="fr-CA" sz="3600" dirty="0"/>
              <a:t> in class </a:t>
            </a:r>
            <a:r>
              <a:rPr lang="fr-CA" sz="3600" dirty="0" err="1"/>
              <a:t>so</a:t>
            </a:r>
            <a:r>
              <a:rPr lang="fr-CA" sz="3600" dirty="0"/>
              <a:t> far, AND WON’T in the last </a:t>
            </a:r>
            <a:r>
              <a:rPr lang="fr-CA" sz="3600" dirty="0" err="1"/>
              <a:t>two</a:t>
            </a:r>
            <a:r>
              <a:rPr lang="fr-CA" sz="3600" dirty="0"/>
              <a:t> </a:t>
            </a:r>
            <a:r>
              <a:rPr lang="fr-CA" sz="3600" dirty="0" err="1"/>
              <a:t>weeks</a:t>
            </a:r>
            <a:r>
              <a:rPr lang="fr-CA" sz="3600" dirty="0"/>
              <a:t>, BUT </a:t>
            </a:r>
            <a:r>
              <a:rPr lang="fr-CA" sz="3600" dirty="0" err="1"/>
              <a:t>figured</a:t>
            </a:r>
            <a:r>
              <a:rPr lang="fr-CA" sz="3600" dirty="0"/>
              <a:t> </a:t>
            </a:r>
            <a:r>
              <a:rPr lang="fr-CA" sz="3600" dirty="0" err="1"/>
              <a:t>you</a:t>
            </a:r>
            <a:r>
              <a:rPr lang="fr-CA" sz="3600" dirty="0"/>
              <a:t> </a:t>
            </a:r>
            <a:r>
              <a:rPr lang="fr-CA" sz="3600" dirty="0" err="1"/>
              <a:t>should</a:t>
            </a:r>
            <a:r>
              <a:rPr lang="fr-CA" sz="3600" dirty="0"/>
              <a:t> know the basics of or at least know of </a:t>
            </a:r>
            <a:r>
              <a:rPr lang="fr-CA" sz="3600" dirty="0" err="1"/>
              <a:t>their</a:t>
            </a:r>
            <a:r>
              <a:rPr lang="fr-CA" sz="3600" dirty="0"/>
              <a:t> existence</a:t>
            </a:r>
            <a:endParaRPr lang="en-CA" sz="3600" dirty="0"/>
          </a:p>
        </p:txBody>
      </p:sp>
      <p:sp>
        <p:nvSpPr>
          <p:cNvPr id="3" name="Footer Placeholder 2">
            <a:extLst>
              <a:ext uri="{FF2B5EF4-FFF2-40B4-BE49-F238E27FC236}">
                <a16:creationId xmlns:a16="http://schemas.microsoft.com/office/drawing/2014/main" id="{02A051BE-ED12-4AAB-ACDA-F70772ED9985}"/>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1274500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CF019-1765-427E-8824-773C7576B061}"/>
              </a:ext>
            </a:extLst>
          </p:cNvPr>
          <p:cNvSpPr>
            <a:spLocks noGrp="1"/>
          </p:cNvSpPr>
          <p:nvPr>
            <p:ph type="title"/>
          </p:nvPr>
        </p:nvSpPr>
        <p:spPr/>
        <p:txBody>
          <a:bodyPr/>
          <a:lstStyle/>
          <a:p>
            <a:r>
              <a:rPr lang="fr-CA" dirty="0" err="1"/>
              <a:t>Bilingual</a:t>
            </a:r>
            <a:r>
              <a:rPr lang="fr-CA" dirty="0"/>
              <a:t> </a:t>
            </a:r>
            <a:r>
              <a:rPr lang="fr-CA" dirty="0" err="1"/>
              <a:t>websites</a:t>
            </a:r>
            <a:r>
              <a:rPr lang="fr-CA" dirty="0"/>
              <a:t> in Québec</a:t>
            </a:r>
            <a:endParaRPr lang="en-CA" dirty="0"/>
          </a:p>
        </p:txBody>
      </p:sp>
      <p:sp>
        <p:nvSpPr>
          <p:cNvPr id="3" name="Content Placeholder 2">
            <a:extLst>
              <a:ext uri="{FF2B5EF4-FFF2-40B4-BE49-F238E27FC236}">
                <a16:creationId xmlns:a16="http://schemas.microsoft.com/office/drawing/2014/main" id="{A63C2FDB-A92E-4828-8460-9BBACCD1A5F2}"/>
              </a:ext>
            </a:extLst>
          </p:cNvPr>
          <p:cNvSpPr>
            <a:spLocks noGrp="1"/>
          </p:cNvSpPr>
          <p:nvPr>
            <p:ph idx="1"/>
          </p:nvPr>
        </p:nvSpPr>
        <p:spPr/>
        <p:txBody>
          <a:bodyPr/>
          <a:lstStyle/>
          <a:p>
            <a:pPr>
              <a:buNone/>
            </a:pPr>
            <a:r>
              <a:rPr lang="en-US" dirty="0"/>
              <a:t>Article 52 </a:t>
            </a:r>
            <a:r>
              <a:rPr lang="en-US" i="1" dirty="0" err="1"/>
              <a:t>Charte</a:t>
            </a:r>
            <a:r>
              <a:rPr lang="en-US" i="1" dirty="0"/>
              <a:t> de la langue </a:t>
            </a:r>
            <a:r>
              <a:rPr lang="en-US" i="1" dirty="0" err="1"/>
              <a:t>française</a:t>
            </a:r>
            <a:r>
              <a:rPr lang="en-US" i="1" dirty="0"/>
              <a:t> </a:t>
            </a:r>
            <a:r>
              <a:rPr lang="en-US" dirty="0"/>
              <a:t>:</a:t>
            </a:r>
          </a:p>
          <a:p>
            <a:pPr lvl="1">
              <a:buNone/>
            </a:pPr>
            <a:endParaRPr lang="en-US" dirty="0"/>
          </a:p>
          <a:p>
            <a:pPr lvl="1">
              <a:buNone/>
            </a:pPr>
            <a:r>
              <a:rPr lang="en-US" dirty="0"/>
              <a:t>	</a:t>
            </a:r>
            <a:r>
              <a:rPr lang="fr-FR" dirty="0"/>
              <a:t>Les catalogues, les brochures, les dépliants, les annuaires commerciaux et </a:t>
            </a:r>
            <a:r>
              <a:rPr lang="fr-FR" b="1" i="1" dirty="0"/>
              <a:t>toute autre publication de même nature</a:t>
            </a:r>
            <a:r>
              <a:rPr lang="fr-FR" dirty="0"/>
              <a:t> doivent être rédigés en français.</a:t>
            </a:r>
          </a:p>
          <a:p>
            <a:pPr lvl="1">
              <a:buNone/>
            </a:pPr>
            <a:endParaRPr lang="fr-FR" dirty="0"/>
          </a:p>
          <a:p>
            <a:pPr>
              <a:buNone/>
            </a:pPr>
            <a:r>
              <a:rPr lang="fr-FR" dirty="0"/>
              <a:t>Exceptions </a:t>
            </a:r>
            <a:r>
              <a:rPr lang="fr-FR" dirty="0">
                <a:sym typeface="Wingdings" panose="05000000000000000000" pitchFamily="2" charset="2"/>
              </a:rPr>
              <a:t> cultural, non-profit, English media, </a:t>
            </a:r>
            <a:r>
              <a:rPr lang="fr-FR" dirty="0" err="1">
                <a:sym typeface="Wingdings" panose="05000000000000000000" pitchFamily="2" charset="2"/>
              </a:rPr>
              <a:t>personal</a:t>
            </a:r>
            <a:endParaRPr lang="fr-FR" dirty="0">
              <a:sym typeface="Wingdings" panose="05000000000000000000" pitchFamily="2" charset="2"/>
            </a:endParaRPr>
          </a:p>
          <a:p>
            <a:pPr>
              <a:buNone/>
            </a:pPr>
            <a:r>
              <a:rPr lang="fr-FR" dirty="0">
                <a:sym typeface="Wingdings" panose="05000000000000000000" pitchFamily="2" charset="2"/>
              </a:rPr>
              <a:t>$20k in fines</a:t>
            </a:r>
            <a:endParaRPr lang="fr-FR" dirty="0"/>
          </a:p>
          <a:p>
            <a:pPr marL="0" indent="0">
              <a:buNone/>
            </a:pPr>
            <a:endParaRPr lang="en-CA" dirty="0"/>
          </a:p>
        </p:txBody>
      </p:sp>
      <p:sp>
        <p:nvSpPr>
          <p:cNvPr id="4" name="Footer Placeholder 3">
            <a:extLst>
              <a:ext uri="{FF2B5EF4-FFF2-40B4-BE49-F238E27FC236}">
                <a16:creationId xmlns:a16="http://schemas.microsoft.com/office/drawing/2014/main" id="{43244DB7-1956-4D8C-83B7-AA8691BE774E}"/>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3223544375"/>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65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33262</TotalTime>
  <Words>2538</Words>
  <Application>Microsoft Office PowerPoint</Application>
  <PresentationFormat>On-screen Show (4:3)</PresentationFormat>
  <Paragraphs>253</Paragraphs>
  <Slides>35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Wingdings</vt:lpstr>
      <vt:lpstr>Office Theme</vt:lpstr>
      <vt:lpstr>  Class 10 – November 14  “A whole bunch of important and fun tech and internet stuff”                                  </vt:lpstr>
      <vt:lpstr>Admin Crap / Announcements</vt:lpstr>
      <vt:lpstr>In the News</vt:lpstr>
      <vt:lpstr>In the News – breaking!</vt:lpstr>
      <vt:lpstr>In the news jurisprudence</vt:lpstr>
      <vt:lpstr>In the news jurisprudence</vt:lpstr>
      <vt:lpstr>In the News Presentation</vt:lpstr>
      <vt:lpstr>Totally RANDOM practical INTERNET, PRIVACY, TECHNOLOGY AND CYBERSECURITY LAW TOPICS that i have dealt with over the years that we haven’t covered in class so far, AND WON’T in the last two weeks, BUT figured you should know the basics of or at least know of their existence</vt:lpstr>
      <vt:lpstr>Bilingual websites in Québec</vt:lpstr>
      <vt:lpstr>Bilingual websites in Québec</vt:lpstr>
      <vt:lpstr>“This Contest is not Open to Residents of Quebec”???</vt:lpstr>
      <vt:lpstr>Contests in Quebec</vt:lpstr>
      <vt:lpstr>Contests in Quebec</vt:lpstr>
      <vt:lpstr>Rules must include:</vt:lpstr>
      <vt:lpstr>Rules must include:</vt:lpstr>
      <vt:lpstr>I was told there would be no math</vt:lpstr>
      <vt:lpstr>Online Contests – e.g. Facebook</vt:lpstr>
      <vt:lpstr>COPPA!</vt:lpstr>
      <vt:lpstr>COPPA! Requirements</vt:lpstr>
      <vt:lpstr>Terms of Use Enforceability</vt:lpstr>
      <vt:lpstr>Terms of Use Enforceabilty – Mixed</vt:lpstr>
      <vt:lpstr>Terms of Use Enforceabilty Jurisprudence Factors</vt:lpstr>
      <vt:lpstr>App EULA Requirements</vt:lpstr>
      <vt:lpstr>UNCITRAL</vt:lpstr>
      <vt:lpstr>UNCITRAL</vt:lpstr>
      <vt:lpstr>E-Comm Laws in Canada</vt:lpstr>
      <vt:lpstr>So you wanna be a lawyer?</vt:lpstr>
      <vt:lpstr>Cybersecurity for lawyers</vt:lpstr>
      <vt:lpstr>Cybersecurity for Lawyers</vt:lpstr>
      <vt:lpstr>The Codes</vt:lpstr>
      <vt:lpstr>Confidential Information</vt:lpstr>
      <vt:lpstr>Lawyers on Social Media</vt:lpstr>
      <vt:lpstr>Can lawyers use social media?</vt:lpstr>
      <vt:lpstr>Social Media and the Courts</vt:lpstr>
      <vt:lpstr>Kristian brabandeR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Allen Mendelsohn</dc:creator>
  <cp:lastModifiedBy>Allen Mendelsohn</cp:lastModifiedBy>
  <cp:revision>1406</cp:revision>
  <dcterms:created xsi:type="dcterms:W3CDTF">2011-09-16T14:20:42Z</dcterms:created>
  <dcterms:modified xsi:type="dcterms:W3CDTF">2017-11-14T15:18:13Z</dcterms:modified>
</cp:coreProperties>
</file>