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1"/>
  </p:notesMasterIdLst>
  <p:handoutMasterIdLst>
    <p:handoutMasterId r:id="rId42"/>
  </p:handoutMasterIdLst>
  <p:sldIdLst>
    <p:sldId id="256" r:id="rId2"/>
    <p:sldId id="401" r:id="rId3"/>
    <p:sldId id="403" r:id="rId4"/>
    <p:sldId id="402" r:id="rId5"/>
    <p:sldId id="404" r:id="rId6"/>
    <p:sldId id="405" r:id="rId7"/>
    <p:sldId id="406" r:id="rId8"/>
    <p:sldId id="407" r:id="rId9"/>
    <p:sldId id="408" r:id="rId10"/>
    <p:sldId id="409" r:id="rId11"/>
    <p:sldId id="410" r:id="rId12"/>
    <p:sldId id="416" r:id="rId13"/>
    <p:sldId id="414" r:id="rId14"/>
    <p:sldId id="415" r:id="rId15"/>
    <p:sldId id="411" r:id="rId16"/>
    <p:sldId id="412" r:id="rId17"/>
    <p:sldId id="413" r:id="rId18"/>
    <p:sldId id="417" r:id="rId19"/>
    <p:sldId id="418" r:id="rId20"/>
    <p:sldId id="438" r:id="rId21"/>
    <p:sldId id="420" r:id="rId22"/>
    <p:sldId id="419" r:id="rId23"/>
    <p:sldId id="421" r:id="rId24"/>
    <p:sldId id="422" r:id="rId25"/>
    <p:sldId id="423" r:id="rId26"/>
    <p:sldId id="426" r:id="rId27"/>
    <p:sldId id="427" r:id="rId28"/>
    <p:sldId id="425" r:id="rId29"/>
    <p:sldId id="424" r:id="rId30"/>
    <p:sldId id="428" r:id="rId31"/>
    <p:sldId id="436" r:id="rId32"/>
    <p:sldId id="437" r:id="rId33"/>
    <p:sldId id="429" r:id="rId34"/>
    <p:sldId id="432" r:id="rId35"/>
    <p:sldId id="433" r:id="rId36"/>
    <p:sldId id="434" r:id="rId37"/>
    <p:sldId id="431" r:id="rId38"/>
    <p:sldId id="430" r:id="rId39"/>
    <p:sldId id="435" r:id="rId4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78D"/>
    <a:srgbClr val="0048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77289" autoAdjust="0"/>
  </p:normalViewPr>
  <p:slideViewPr>
    <p:cSldViewPr>
      <p:cViewPr varScale="1">
        <p:scale>
          <a:sx n="68" d="100"/>
          <a:sy n="68" d="100"/>
        </p:scale>
        <p:origin x="1886"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692"/>
    </p:cViewPr>
  </p:sorterViewPr>
  <p:notesViewPr>
    <p:cSldViewPr>
      <p:cViewPr varScale="1">
        <p:scale>
          <a:sx n="56" d="100"/>
          <a:sy n="56" d="100"/>
        </p:scale>
        <p:origin x="-261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8DE70D28-32E9-4AF2-91CF-084CECC0F890}" type="datetimeFigureOut">
              <a:rPr lang="en-US"/>
              <a:pPr>
                <a:defRPr/>
              </a:pPr>
              <a:t>9/12/2017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04BADF13-884F-4625-B148-DF09EB0C1FE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396882DE-51FE-4370-AC55-C7AE4669DBE5}" type="datetimeFigureOut">
              <a:rPr lang="en-US"/>
              <a:pPr>
                <a:defRPr/>
              </a:pPr>
              <a:t>9/12/2017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90FC60C-B268-4C23-AB49-FBFCA2F0488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endParaRPr lang="en-US" altLang="en-US" dirty="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C1E977-DB97-4C94-B67E-E0AE23B793ED}" type="slidenum">
              <a:rPr lang="en-US" altLang="en-US" smtClean="0"/>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36</a:t>
            </a:fld>
            <a:endParaRPr lang="en-US" altLang="en-US"/>
          </a:p>
        </p:txBody>
      </p:sp>
    </p:spTree>
    <p:extLst>
      <p:ext uri="{BB962C8B-B14F-4D97-AF65-F5344CB8AC3E}">
        <p14:creationId xmlns:p14="http://schemas.microsoft.com/office/powerpoint/2010/main" val="2987070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endParaRPr lang="en-US" altLang="en-US" dirty="0">
              <a:sym typeface="Wingdings" panose="05000000000000000000" pitchFamily="2" charset="2"/>
            </a:endParaRPr>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37F6BA-6B23-475E-910C-7A0F89159E0B}" type="slidenum">
              <a:rPr lang="en-US" altLang="en-US" smtClean="0"/>
              <a:pPr>
                <a:spcBef>
                  <a:spcPct val="0"/>
                </a:spcBef>
              </a:pPr>
              <a:t>2</a:t>
            </a:fld>
            <a:endParaRPr lang="en-US" altLang="en-US"/>
          </a:p>
        </p:txBody>
      </p:sp>
    </p:spTree>
    <p:extLst>
      <p:ext uri="{BB962C8B-B14F-4D97-AF65-F5344CB8AC3E}">
        <p14:creationId xmlns:p14="http://schemas.microsoft.com/office/powerpoint/2010/main" val="2918279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4</a:t>
            </a:fld>
            <a:endParaRPr lang="en-US" altLang="en-US"/>
          </a:p>
        </p:txBody>
      </p:sp>
    </p:spTree>
    <p:extLst>
      <p:ext uri="{BB962C8B-B14F-4D97-AF65-F5344CB8AC3E}">
        <p14:creationId xmlns:p14="http://schemas.microsoft.com/office/powerpoint/2010/main" val="3051776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7</a:t>
            </a:fld>
            <a:endParaRPr lang="en-US" altLang="en-US"/>
          </a:p>
        </p:txBody>
      </p:sp>
    </p:spTree>
    <p:extLst>
      <p:ext uri="{BB962C8B-B14F-4D97-AF65-F5344CB8AC3E}">
        <p14:creationId xmlns:p14="http://schemas.microsoft.com/office/powerpoint/2010/main" val="4219097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10</a:t>
            </a:fld>
            <a:endParaRPr lang="en-US" altLang="en-US"/>
          </a:p>
        </p:txBody>
      </p:sp>
    </p:spTree>
    <p:extLst>
      <p:ext uri="{BB962C8B-B14F-4D97-AF65-F5344CB8AC3E}">
        <p14:creationId xmlns:p14="http://schemas.microsoft.com/office/powerpoint/2010/main" val="2702529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18</a:t>
            </a:fld>
            <a:endParaRPr lang="en-US" altLang="en-US"/>
          </a:p>
        </p:txBody>
      </p:sp>
    </p:spTree>
    <p:extLst>
      <p:ext uri="{BB962C8B-B14F-4D97-AF65-F5344CB8AC3E}">
        <p14:creationId xmlns:p14="http://schemas.microsoft.com/office/powerpoint/2010/main" val="203184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kern="1200" dirty="0">
                <a:solidFill>
                  <a:schemeClr val="tx1"/>
                </a:solidFill>
                <a:effectLst/>
                <a:latin typeface="+mn-lt"/>
                <a:ea typeface="+mn-ea"/>
                <a:cs typeface="+mn-cs"/>
              </a:rPr>
              <a:t>Not</a:t>
            </a:r>
            <a:r>
              <a:rPr lang="en-CA" sz="1200" kern="1200" dirty="0">
                <a:solidFill>
                  <a:schemeClr val="tx1"/>
                </a:solidFill>
                <a:effectLst/>
                <a:latin typeface="+mn-lt"/>
                <a:ea typeface="+mn-ea"/>
                <a:cs typeface="+mn-cs"/>
              </a:rPr>
              <a:t> child pornography</a:t>
            </a:r>
          </a:p>
          <a:p>
            <a:r>
              <a:rPr lang="en-CA" sz="1200" kern="1200" dirty="0">
                <a:solidFill>
                  <a:schemeClr val="tx1"/>
                </a:solidFill>
                <a:effectLst/>
                <a:latin typeface="+mn-lt"/>
                <a:ea typeface="+mn-ea"/>
                <a:cs typeface="+mn-cs"/>
              </a:rPr>
              <a:t>Adults would be blocked from seeing legitimate expression</a:t>
            </a:r>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21</a:t>
            </a:fld>
            <a:endParaRPr lang="en-US" altLang="en-US"/>
          </a:p>
        </p:txBody>
      </p:sp>
    </p:spTree>
    <p:extLst>
      <p:ext uri="{BB962C8B-B14F-4D97-AF65-F5344CB8AC3E}">
        <p14:creationId xmlns:p14="http://schemas.microsoft.com/office/powerpoint/2010/main" val="3997874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Note there was some debate as to whether they could have also used s. 706 of </a:t>
            </a:r>
            <a:r>
              <a:rPr lang="en-CA" i="1" dirty="0"/>
              <a:t>Telecommunications Act </a:t>
            </a:r>
            <a:r>
              <a:rPr lang="en-CA" dirty="0"/>
              <a:t>1996</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33</a:t>
            </a:fld>
            <a:endParaRPr lang="en-US" altLang="en-US"/>
          </a:p>
        </p:txBody>
      </p:sp>
    </p:spTree>
    <p:extLst>
      <p:ext uri="{BB962C8B-B14F-4D97-AF65-F5344CB8AC3E}">
        <p14:creationId xmlns:p14="http://schemas.microsoft.com/office/powerpoint/2010/main" val="3186749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35</a:t>
            </a:fld>
            <a:endParaRPr lang="en-US" altLang="en-US"/>
          </a:p>
        </p:txBody>
      </p:sp>
    </p:spTree>
    <p:extLst>
      <p:ext uri="{BB962C8B-B14F-4D97-AF65-F5344CB8AC3E}">
        <p14:creationId xmlns:p14="http://schemas.microsoft.com/office/powerpoint/2010/main" val="3531346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Footer Placeholder 4"/>
          <p:cNvSpPr>
            <a:spLocks noGrp="1"/>
          </p:cNvSpPr>
          <p:nvPr>
            <p:ph type="ftr" sz="quarter" idx="10"/>
          </p:nvPr>
        </p:nvSpPr>
        <p:spPr/>
        <p:txBody>
          <a:bodyPr/>
          <a:lstStyle>
            <a:lvl1pPr>
              <a:defRPr/>
            </a:lvl1pPr>
          </a:lstStyle>
          <a:p>
            <a:pPr>
              <a:defRPr/>
            </a:pPr>
            <a:r>
              <a:rPr lang="en-CA"/>
              <a:t>Copyright and Music</a:t>
            </a:r>
            <a:endParaRPr lang="en-US"/>
          </a:p>
        </p:txBody>
      </p:sp>
    </p:spTree>
    <p:extLst>
      <p:ext uri="{BB962C8B-B14F-4D97-AF65-F5344CB8AC3E}">
        <p14:creationId xmlns:p14="http://schemas.microsoft.com/office/powerpoint/2010/main" val="194830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9388" y="6307138"/>
            <a:ext cx="360362"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EA975C7-5835-4934-A461-FA9F375F3885}" type="datetime1">
              <a:rPr lang="en-US"/>
              <a:pPr>
                <a:defRPr/>
              </a:pPr>
              <a:t>9/12/2017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dirty="0"/>
              <a:t>Class 2</a:t>
            </a:r>
          </a:p>
        </p:txBody>
      </p:sp>
      <p:sp>
        <p:nvSpPr>
          <p:cNvPr id="7"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8A223135-7931-458C-A838-76B856FEE72B}" type="slidenum">
              <a:rPr lang="en-US" altLang="en-US"/>
              <a:pPr>
                <a:defRPr/>
              </a:pPr>
              <a:t>‹#›</a:t>
            </a:fld>
            <a:endParaRPr lang="en-US" altLang="en-US"/>
          </a:p>
        </p:txBody>
      </p:sp>
      <p:pic>
        <p:nvPicPr>
          <p:cNvPr id="8" name="Picture 7">
            <a:extLst>
              <a:ext uri="{FF2B5EF4-FFF2-40B4-BE49-F238E27FC236}">
                <a16:creationId xmlns:a16="http://schemas.microsoft.com/office/drawing/2014/main" id="{206140A0-D7CC-4F95-87F6-DDC2D05354B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5953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651C0AE-BFE2-45E5-A93C-93EF9B4C6D5C}" type="datetime1">
              <a:rPr lang="en-US"/>
              <a:pPr>
                <a:defRPr/>
              </a:pPr>
              <a:t>9/12/2017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t>Class 2</a:t>
            </a:r>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29D2E5E5-4F0E-4780-8A50-DA9333DCE07A}" type="slidenum">
              <a:rPr lang="en-US" altLang="en-US"/>
              <a:pPr>
                <a:defRPr/>
              </a:pPr>
              <a:t>‹#›</a:t>
            </a:fld>
            <a:endParaRPr lang="en-US" altLang="en-US"/>
          </a:p>
        </p:txBody>
      </p:sp>
      <p:pic>
        <p:nvPicPr>
          <p:cNvPr id="7" name="Picture 6">
            <a:extLst>
              <a:ext uri="{FF2B5EF4-FFF2-40B4-BE49-F238E27FC236}">
                <a16:creationId xmlns:a16="http://schemas.microsoft.com/office/drawing/2014/main" id="{DCE14781-106A-463B-B48B-67A32C513B6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Allen_ICON white on light blue.jpg">
            <a:extLst>
              <a:ext uri="{FF2B5EF4-FFF2-40B4-BE49-F238E27FC236}">
                <a16:creationId xmlns:a16="http://schemas.microsoft.com/office/drawing/2014/main" id="{199AD9F2-C4B2-4821-90F6-E9F7A449619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9619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3"/>
          <p:cNvSpPr>
            <a:spLocks noGrp="1"/>
          </p:cNvSpPr>
          <p:nvPr>
            <p:ph type="dt" sz="half" idx="10"/>
          </p:nvPr>
        </p:nvSpPr>
        <p:spPr/>
        <p:txBody>
          <a:bodyPr/>
          <a:lstStyle>
            <a:lvl1pPr>
              <a:defRPr/>
            </a:lvl1pPr>
          </a:lstStyle>
          <a:p>
            <a:pPr>
              <a:defRPr/>
            </a:pPr>
            <a:fld id="{1B402C3C-0448-401D-9F0E-BEB5A868E860}" type="datetime1">
              <a:rPr lang="en-US"/>
              <a:pPr>
                <a:defRPr/>
              </a:pPr>
              <a:t>9/12/2017</a:t>
            </a:fld>
            <a:endParaRPr lang="en-US"/>
          </a:p>
        </p:txBody>
      </p:sp>
      <p:sp>
        <p:nvSpPr>
          <p:cNvPr id="7" name="Footer Placeholder 4"/>
          <p:cNvSpPr>
            <a:spLocks noGrp="1"/>
          </p:cNvSpPr>
          <p:nvPr>
            <p:ph type="ftr" sz="quarter" idx="11"/>
          </p:nvPr>
        </p:nvSpPr>
        <p:spPr/>
        <p:txBody>
          <a:bodyPr/>
          <a:lstStyle>
            <a:lvl1pPr>
              <a:defRPr/>
            </a:lvl1pPr>
          </a:lstStyle>
          <a:p>
            <a:pPr>
              <a:defRPr/>
            </a:pPr>
            <a:r>
              <a:rPr lang="en-US" dirty="0"/>
              <a:t>Class 2</a:t>
            </a:r>
          </a:p>
        </p:txBody>
      </p:sp>
      <p:sp>
        <p:nvSpPr>
          <p:cNvPr id="8" name="Slide Number Placeholder 5"/>
          <p:cNvSpPr>
            <a:spLocks noGrp="1"/>
          </p:cNvSpPr>
          <p:nvPr>
            <p:ph type="sldNum" sz="quarter"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721317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031" y="2420888"/>
            <a:ext cx="7772400" cy="2304256"/>
          </a:xfrm>
        </p:spPr>
        <p:txBody>
          <a:bodyPr anchor="t"/>
          <a:lstStyle>
            <a:lvl1pPr algn="ctr">
              <a:defRPr sz="4800" b="1" cap="all"/>
            </a:lvl1pPr>
          </a:lstStyle>
          <a:p>
            <a:r>
              <a:rPr lang="en-US" dirty="0"/>
              <a:t>Click to edit Master title style</a:t>
            </a:r>
          </a:p>
        </p:txBody>
      </p:sp>
      <p:sp>
        <p:nvSpPr>
          <p:cNvPr id="4" name="Date Placeholder 3"/>
          <p:cNvSpPr>
            <a:spLocks noGrp="1"/>
          </p:cNvSpPr>
          <p:nvPr>
            <p:ph type="dt" sz="half" idx="10"/>
          </p:nvPr>
        </p:nvSpPr>
        <p:spPr/>
        <p:txBody>
          <a:bodyPr/>
          <a:lstStyle>
            <a:lvl1pPr>
              <a:defRPr/>
            </a:lvl1pPr>
          </a:lstStyle>
          <a:p>
            <a:pPr>
              <a:defRPr/>
            </a:pPr>
            <a:fld id="{411703B9-04C9-45A4-9BE1-843A3A9D8578}" type="datetime1">
              <a:rPr lang="en-US"/>
              <a:pPr>
                <a:defRPr/>
              </a:pPr>
              <a:t>9/12/2017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t>Class 2</a:t>
            </a:r>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D091C7B2-14AE-4FBB-A2BD-E9D08F552414}" type="slidenum">
              <a:rPr lang="en-US" altLang="en-US"/>
              <a:pPr>
                <a:defRPr/>
              </a:pPr>
              <a:t>‹#›</a:t>
            </a:fld>
            <a:r>
              <a:rPr lang="en-US" altLang="en-US"/>
              <a:t>(client logo)</a:t>
            </a:r>
          </a:p>
        </p:txBody>
      </p:sp>
      <p:pic>
        <p:nvPicPr>
          <p:cNvPr id="7" name="Picture 7">
            <a:extLst>
              <a:ext uri="{FF2B5EF4-FFF2-40B4-BE49-F238E27FC236}">
                <a16:creationId xmlns:a16="http://schemas.microsoft.com/office/drawing/2014/main" id="{E9B78BEF-E118-444E-965A-88EF3594BA8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Allen_ICON white on light blue.jpg">
            <a:extLst>
              <a:ext uri="{FF2B5EF4-FFF2-40B4-BE49-F238E27FC236}">
                <a16:creationId xmlns:a16="http://schemas.microsoft.com/office/drawing/2014/main" id="{90AAE493-2897-41ED-9841-427C2EE37A7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5711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13C947C9-8261-44AC-BEA0-258CBC73845E}" type="datetime1">
              <a:rPr lang="en-US"/>
              <a:pPr>
                <a:defRPr/>
              </a:pPr>
              <a:t>9/12/2017</a:t>
            </a:fld>
            <a:endParaRPr lang="en-US"/>
          </a:p>
        </p:txBody>
      </p:sp>
      <p:sp>
        <p:nvSpPr>
          <p:cNvPr id="8" name="Footer Placeholder 5"/>
          <p:cNvSpPr>
            <a:spLocks noGrp="1"/>
          </p:cNvSpPr>
          <p:nvPr>
            <p:ph type="ftr" sz="quarter" idx="11"/>
          </p:nvPr>
        </p:nvSpPr>
        <p:spPr/>
        <p:txBody>
          <a:bodyPr/>
          <a:lstStyle>
            <a:lvl1pPr>
              <a:defRPr/>
            </a:lvl1pPr>
          </a:lstStyle>
          <a:p>
            <a:pPr>
              <a:defRPr/>
            </a:pPr>
            <a:r>
              <a:rPr lang="en-US" dirty="0"/>
              <a:t>Class 2</a:t>
            </a:r>
          </a:p>
        </p:txBody>
      </p:sp>
      <p:sp>
        <p:nvSpPr>
          <p:cNvPr id="9"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A6168743-A747-4F7A-B9D3-3A738CEB33C8}" type="slidenum">
              <a:rPr lang="en-US" altLang="en-US"/>
              <a:pPr>
                <a:defRPr/>
              </a:pPr>
              <a:t>‹#›</a:t>
            </a:fld>
            <a:endParaRPr lang="en-US" altLang="en-US"/>
          </a:p>
        </p:txBody>
      </p:sp>
      <p:pic>
        <p:nvPicPr>
          <p:cNvPr id="11" name="Picture 7">
            <a:extLst>
              <a:ext uri="{FF2B5EF4-FFF2-40B4-BE49-F238E27FC236}">
                <a16:creationId xmlns:a16="http://schemas.microsoft.com/office/drawing/2014/main" id="{E958F104-4243-4A21-B453-B5DB612A8D2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4260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6"/>
          <p:cNvSpPr>
            <a:spLocks noGrp="1"/>
          </p:cNvSpPr>
          <p:nvPr>
            <p:ph type="dt" sz="half" idx="10"/>
          </p:nvPr>
        </p:nvSpPr>
        <p:spPr/>
        <p:txBody>
          <a:bodyPr/>
          <a:lstStyle>
            <a:lvl1pPr>
              <a:defRPr/>
            </a:lvl1pPr>
          </a:lstStyle>
          <a:p>
            <a:pPr>
              <a:defRPr/>
            </a:pPr>
            <a:fld id="{6BCC76FA-0A47-4B6A-BA8C-B45991369630}" type="datetime1">
              <a:rPr lang="en-US"/>
              <a:pPr>
                <a:defRPr/>
              </a:pPr>
              <a:t>9/12/2017</a:t>
            </a:fld>
            <a:endParaRPr lang="en-US"/>
          </a:p>
        </p:txBody>
      </p:sp>
      <p:sp>
        <p:nvSpPr>
          <p:cNvPr id="10" name="Footer Placeholder 7"/>
          <p:cNvSpPr>
            <a:spLocks noGrp="1"/>
          </p:cNvSpPr>
          <p:nvPr>
            <p:ph type="ftr" sz="quarter" idx="11"/>
          </p:nvPr>
        </p:nvSpPr>
        <p:spPr/>
        <p:txBody>
          <a:bodyPr/>
          <a:lstStyle>
            <a:lvl1pPr>
              <a:defRPr/>
            </a:lvl1pPr>
          </a:lstStyle>
          <a:p>
            <a:pPr>
              <a:defRPr/>
            </a:pPr>
            <a:r>
              <a:rPr lang="en-US" dirty="0"/>
              <a:t>Class 2</a:t>
            </a:r>
          </a:p>
        </p:txBody>
      </p:sp>
      <p:sp>
        <p:nvSpPr>
          <p:cNvPr id="11"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98C259BA-E3DB-4675-9733-0A02C6B20309}" type="slidenum">
              <a:rPr lang="en-US" altLang="en-US"/>
              <a:pPr>
                <a:defRPr/>
              </a:pPr>
              <a:t>‹#›</a:t>
            </a:fld>
            <a:endParaRPr lang="en-US" altLang="en-US"/>
          </a:p>
        </p:txBody>
      </p:sp>
      <p:pic>
        <p:nvPicPr>
          <p:cNvPr id="13" name="Picture 7">
            <a:extLst>
              <a:ext uri="{FF2B5EF4-FFF2-40B4-BE49-F238E27FC236}">
                <a16:creationId xmlns:a16="http://schemas.microsoft.com/office/drawing/2014/main" id="{5A1E139B-096E-4513-8055-27C45DA5022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6440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Date Placeholder 2"/>
          <p:cNvSpPr>
            <a:spLocks noGrp="1"/>
          </p:cNvSpPr>
          <p:nvPr>
            <p:ph type="dt" sz="half" idx="10"/>
          </p:nvPr>
        </p:nvSpPr>
        <p:spPr/>
        <p:txBody>
          <a:bodyPr/>
          <a:lstStyle>
            <a:lvl1pPr>
              <a:defRPr/>
            </a:lvl1pPr>
          </a:lstStyle>
          <a:p>
            <a:pPr>
              <a:defRPr/>
            </a:pPr>
            <a:fld id="{6159F584-05FA-4707-8938-5502A6278ECD}" type="datetime1">
              <a:rPr lang="en-US"/>
              <a:pPr>
                <a:defRPr/>
              </a:pPr>
              <a:t>9/12/2017</a:t>
            </a:fld>
            <a:endParaRPr lang="en-US"/>
          </a:p>
        </p:txBody>
      </p:sp>
      <p:sp>
        <p:nvSpPr>
          <p:cNvPr id="6" name="Footer Placeholder 3"/>
          <p:cNvSpPr>
            <a:spLocks noGrp="1"/>
          </p:cNvSpPr>
          <p:nvPr>
            <p:ph type="ftr" sz="quarter" idx="11"/>
          </p:nvPr>
        </p:nvSpPr>
        <p:spPr/>
        <p:txBody>
          <a:bodyPr/>
          <a:lstStyle>
            <a:lvl1pPr>
              <a:defRPr/>
            </a:lvl1pPr>
          </a:lstStyle>
          <a:p>
            <a:pPr>
              <a:defRPr/>
            </a:pPr>
            <a:r>
              <a:rPr lang="en-US" dirty="0"/>
              <a:t>Class 2</a:t>
            </a:r>
          </a:p>
        </p:txBody>
      </p:sp>
      <p:sp>
        <p:nvSpPr>
          <p:cNvPr id="7"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9D821BB1-E660-4A9B-8F1B-148BB884234C}" type="slidenum">
              <a:rPr lang="en-US" altLang="en-US"/>
              <a:pPr>
                <a:defRPr/>
              </a:pPr>
              <a:t>‹#›</a:t>
            </a:fld>
            <a:endParaRPr lang="en-US" altLang="en-US"/>
          </a:p>
        </p:txBody>
      </p:sp>
      <p:pic>
        <p:nvPicPr>
          <p:cNvPr id="8" name="Picture 7">
            <a:extLst>
              <a:ext uri="{FF2B5EF4-FFF2-40B4-BE49-F238E27FC236}">
                <a16:creationId xmlns:a16="http://schemas.microsoft.com/office/drawing/2014/main" id="{000D590D-66AC-4376-9707-569C4285D32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520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1"/>
          <p:cNvSpPr>
            <a:spLocks noGrp="1"/>
          </p:cNvSpPr>
          <p:nvPr>
            <p:ph type="dt" sz="half" idx="10"/>
          </p:nvPr>
        </p:nvSpPr>
        <p:spPr/>
        <p:txBody>
          <a:bodyPr/>
          <a:lstStyle>
            <a:lvl1pPr>
              <a:defRPr/>
            </a:lvl1pPr>
          </a:lstStyle>
          <a:p>
            <a:pPr>
              <a:defRPr/>
            </a:pPr>
            <a:fld id="{1CB97D49-BCFA-46CE-8C44-066D6AB7DB93}" type="datetime1">
              <a:rPr lang="en-US"/>
              <a:pPr>
                <a:defRPr/>
              </a:pPr>
              <a:t>9/12/2017</a:t>
            </a:fld>
            <a:endParaRPr lang="en-US"/>
          </a:p>
        </p:txBody>
      </p:sp>
      <p:sp>
        <p:nvSpPr>
          <p:cNvPr id="5" name="Footer Placeholder 2"/>
          <p:cNvSpPr>
            <a:spLocks noGrp="1"/>
          </p:cNvSpPr>
          <p:nvPr>
            <p:ph type="ftr" sz="quarter" idx="11"/>
          </p:nvPr>
        </p:nvSpPr>
        <p:spPr/>
        <p:txBody>
          <a:bodyPr/>
          <a:lstStyle>
            <a:lvl1pPr>
              <a:defRPr/>
            </a:lvl1pPr>
          </a:lstStyle>
          <a:p>
            <a:pPr>
              <a:defRPr/>
            </a:pPr>
            <a:r>
              <a:rPr lang="en-CA" dirty="0"/>
              <a:t>Class 2</a:t>
            </a:r>
            <a:endParaRPr lang="en-US" dirty="0"/>
          </a:p>
        </p:txBody>
      </p:sp>
      <p:pic>
        <p:nvPicPr>
          <p:cNvPr id="7" name="Picture 7">
            <a:extLst>
              <a:ext uri="{FF2B5EF4-FFF2-40B4-BE49-F238E27FC236}">
                <a16:creationId xmlns:a16="http://schemas.microsoft.com/office/drawing/2014/main" id="{A8874726-107F-4A14-9886-002CD10926F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890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p:cNvSpPr>
            <a:spLocks noGrp="1"/>
          </p:cNvSpPr>
          <p:nvPr>
            <p:ph type="dt" sz="half" idx="10"/>
          </p:nvPr>
        </p:nvSpPr>
        <p:spPr/>
        <p:txBody>
          <a:bodyPr/>
          <a:lstStyle>
            <a:lvl1pPr>
              <a:defRPr/>
            </a:lvl1pPr>
          </a:lstStyle>
          <a:p>
            <a:pPr>
              <a:defRPr/>
            </a:pPr>
            <a:fld id="{53AD6209-AB7C-4BEB-964C-21436A7F7ADA}" type="datetime1">
              <a:rPr lang="en-US"/>
              <a:pPr>
                <a:defRPr/>
              </a:pPr>
              <a:t>9/12/2017</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dirty="0"/>
              <a:t>Class 2</a:t>
            </a:r>
          </a:p>
        </p:txBody>
      </p:sp>
      <p:sp>
        <p:nvSpPr>
          <p:cNvPr id="8"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6DBC6869-B077-40DB-A211-F096FCE5397F}" type="slidenum">
              <a:rPr lang="en-US" altLang="en-US"/>
              <a:pPr>
                <a:defRPr/>
              </a:pPr>
              <a:t>‹#›</a:t>
            </a:fld>
            <a:endParaRPr lang="en-US" altLang="en-US"/>
          </a:p>
        </p:txBody>
      </p:sp>
      <p:pic>
        <p:nvPicPr>
          <p:cNvPr id="9" name="Picture 8">
            <a:extLst>
              <a:ext uri="{FF2B5EF4-FFF2-40B4-BE49-F238E27FC236}">
                <a16:creationId xmlns:a16="http://schemas.microsoft.com/office/drawing/2014/main" id="{A0D150B7-3B5E-49AB-9E0C-E12CB3B54E7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Allen_ICON white on light blue.jpg">
            <a:extLst>
              <a:ext uri="{FF2B5EF4-FFF2-40B4-BE49-F238E27FC236}">
                <a16:creationId xmlns:a16="http://schemas.microsoft.com/office/drawing/2014/main" id="{8A75FF3E-4A67-4805-AB80-8FF16FC7D45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1829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A9928C69-4572-4848-8CB7-EDBA0E0056CC}" type="datetime1">
              <a:rPr lang="en-US"/>
              <a:pPr>
                <a:defRPr/>
              </a:pPr>
              <a:t>9/12/2017</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dirty="0"/>
              <a:t>Class 2</a:t>
            </a:r>
          </a:p>
        </p:txBody>
      </p:sp>
      <p:sp>
        <p:nvSpPr>
          <p:cNvPr id="8"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8934FA8B-4ECF-4F31-987C-17A8C6A90759}" type="slidenum">
              <a:rPr lang="en-US" altLang="en-US"/>
              <a:pPr>
                <a:defRPr/>
              </a:pPr>
              <a:t>‹#›</a:t>
            </a:fld>
            <a:endParaRPr lang="en-US" altLang="en-US"/>
          </a:p>
        </p:txBody>
      </p:sp>
      <p:pic>
        <p:nvPicPr>
          <p:cNvPr id="9" name="Picture 8">
            <a:extLst>
              <a:ext uri="{FF2B5EF4-FFF2-40B4-BE49-F238E27FC236}">
                <a16:creationId xmlns:a16="http://schemas.microsoft.com/office/drawing/2014/main" id="{B8EE0FA1-A019-4BD0-8329-7E40852C522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Allen_ICON white on light blue.jpg">
            <a:extLst>
              <a:ext uri="{FF2B5EF4-FFF2-40B4-BE49-F238E27FC236}">
                <a16:creationId xmlns:a16="http://schemas.microsoft.com/office/drawing/2014/main" id="{70ECE8F5-0120-41DE-94BB-BF11F92B679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1908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678D"/>
            </a:gs>
            <a:gs pos="100000">
              <a:srgbClr val="00486D"/>
            </a:gs>
            <a:gs pos="100000">
              <a:srgbClr val="00486D"/>
            </a:gs>
            <a:gs pos="100000">
              <a:srgbClr val="00486D"/>
            </a:gs>
            <a:gs pos="100000">
              <a:srgbClr val="00678D"/>
            </a:gs>
            <a:gs pos="100000">
              <a:srgbClr val="10253F"/>
            </a:gs>
          </a:gsLst>
          <a:lin ang="540000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81750"/>
            <a:ext cx="2133600" cy="3397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C2A9EE9B-CB0F-41F2-A856-C0911206F56B}" type="datetime1">
              <a:rPr lang="en-US"/>
              <a:pPr>
                <a:defRPr/>
              </a:pPr>
              <a:t>9/12/2017</a:t>
            </a:fld>
            <a:endParaRPr lang="en-US" dirty="0"/>
          </a:p>
        </p:txBody>
      </p:sp>
      <p:sp>
        <p:nvSpPr>
          <p:cNvPr id="5" name="Footer Placeholder 4"/>
          <p:cNvSpPr>
            <a:spLocks noGrp="1"/>
          </p:cNvSpPr>
          <p:nvPr>
            <p:ph type="ftr" sz="quarter" idx="3"/>
          </p:nvPr>
        </p:nvSpPr>
        <p:spPr>
          <a:xfrm>
            <a:off x="2987675" y="6356350"/>
            <a:ext cx="3313113" cy="365125"/>
          </a:xfrm>
          <a:prstGeom prst="rect">
            <a:avLst/>
          </a:prstGeom>
        </p:spPr>
        <p:txBody>
          <a:bodyPr vert="horz" lIns="91440" tIns="45720" rIns="91440" bIns="45720" rtlCol="0" anchor="ctr"/>
          <a:lstStyle>
            <a:lvl1pPr algn="ctr" eaLnBrk="1" fontAlgn="auto" hangingPunct="1">
              <a:spcBef>
                <a:spcPts val="0"/>
              </a:spcBef>
              <a:spcAft>
                <a:spcPts val="0"/>
              </a:spcAft>
              <a:defRPr sz="1600" i="1">
                <a:solidFill>
                  <a:schemeClr val="bg1"/>
                </a:solidFill>
                <a:latin typeface="+mn-lt"/>
                <a:cs typeface="+mn-cs"/>
              </a:defRPr>
            </a:lvl1pPr>
          </a:lstStyle>
          <a:p>
            <a:pPr>
              <a:defRPr/>
            </a:pPr>
            <a:r>
              <a:rPr lang="en-CA"/>
              <a:t>Copyright and Music</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hf sldNum="0" hd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allenmendelsohn.com/mcgil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equifaxsecurity2017.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685800" y="-242888"/>
            <a:ext cx="7772400" cy="4319588"/>
          </a:xfrm>
        </p:spPr>
        <p:txBody>
          <a:bodyPr/>
          <a:lstStyle/>
          <a:p>
            <a:pPr eaLnBrk="1" hangingPunct="1"/>
            <a:br>
              <a:rPr lang="en-US" altLang="en-US" sz="9600" dirty="0"/>
            </a:br>
            <a:r>
              <a:rPr lang="en-US" altLang="en-US" u="sng" dirty="0"/>
              <a:t>Class 2 – September 12</a:t>
            </a:r>
            <a:br>
              <a:rPr lang="en-US" altLang="en-US" dirty="0"/>
            </a:br>
            <a:br>
              <a:rPr lang="en-US" altLang="en-US" dirty="0"/>
            </a:br>
            <a:r>
              <a:rPr lang="en-CA" altLang="en-US" dirty="0"/>
              <a:t>Does Anyone Govern the Internet? </a:t>
            </a:r>
            <a:br>
              <a:rPr lang="en-CA" altLang="en-US" dirty="0"/>
            </a:br>
            <a:r>
              <a:rPr lang="en-CA" altLang="en-US" dirty="0"/>
              <a:t>A look at internet subject matter jurisdiction and net neutrality</a:t>
            </a:r>
            <a:br>
              <a:rPr lang="en-US" altLang="en-US" dirty="0"/>
            </a:br>
            <a:r>
              <a:rPr lang="en-US" altLang="en-US" dirty="0"/>
              <a:t>             </a:t>
            </a:r>
            <a:br>
              <a:rPr lang="en-US" altLang="en-US" dirty="0"/>
            </a:br>
            <a:r>
              <a:rPr lang="en-US" altLang="en-US" dirty="0"/>
              <a:t>                 </a:t>
            </a:r>
          </a:p>
        </p:txBody>
      </p:sp>
      <p:pic>
        <p:nvPicPr>
          <p:cNvPr id="15363" name="Picture 5" descr="Allen_ICON white on light blu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61618" y="5733256"/>
            <a:ext cx="1020763"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77961" y="4869160"/>
            <a:ext cx="61880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EC156-13E7-4152-9A3B-06D5F1D16CF9}"/>
              </a:ext>
            </a:extLst>
          </p:cNvPr>
          <p:cNvSpPr>
            <a:spLocks noGrp="1"/>
          </p:cNvSpPr>
          <p:nvPr>
            <p:ph type="title"/>
          </p:nvPr>
        </p:nvSpPr>
        <p:spPr/>
        <p:txBody>
          <a:bodyPr/>
          <a:lstStyle/>
          <a:p>
            <a:r>
              <a:rPr lang="en-CA" dirty="0"/>
              <a:t>What does the CRTC do?</a:t>
            </a:r>
          </a:p>
        </p:txBody>
      </p:sp>
      <p:sp>
        <p:nvSpPr>
          <p:cNvPr id="3" name="Content Placeholder 2">
            <a:extLst>
              <a:ext uri="{FF2B5EF4-FFF2-40B4-BE49-F238E27FC236}">
                <a16:creationId xmlns:a16="http://schemas.microsoft.com/office/drawing/2014/main" id="{3793B7F7-2E50-4CD2-96AC-86043430A35A}"/>
              </a:ext>
            </a:extLst>
          </p:cNvPr>
          <p:cNvSpPr>
            <a:spLocks noGrp="1"/>
          </p:cNvSpPr>
          <p:nvPr>
            <p:ph idx="1"/>
          </p:nvPr>
        </p:nvSpPr>
        <p:spPr/>
        <p:txBody>
          <a:bodyPr/>
          <a:lstStyle/>
          <a:p>
            <a:pPr marL="0" indent="0">
              <a:buNone/>
            </a:pPr>
            <a:endParaRPr lang="en-CA" dirty="0"/>
          </a:p>
          <a:p>
            <a:pPr marL="0" indent="0">
              <a:buNone/>
            </a:pPr>
            <a:r>
              <a:rPr lang="en-CA" dirty="0"/>
              <a:t>Broadcasting Act</a:t>
            </a:r>
          </a:p>
          <a:p>
            <a:pPr marL="0" indent="0">
              <a:buNone/>
            </a:pPr>
            <a:endParaRPr lang="en-CA" dirty="0"/>
          </a:p>
          <a:p>
            <a:pPr marL="0" indent="0">
              <a:buNone/>
            </a:pPr>
            <a:r>
              <a:rPr lang="en-CA" dirty="0"/>
              <a:t>Telecommunications  Act</a:t>
            </a:r>
          </a:p>
          <a:p>
            <a:pPr marL="0" indent="0">
              <a:buNone/>
            </a:pPr>
            <a:endParaRPr lang="fr-CA" dirty="0"/>
          </a:p>
          <a:p>
            <a:pPr marL="0" indent="0">
              <a:buNone/>
            </a:pPr>
            <a:r>
              <a:rPr lang="fr-CA" dirty="0"/>
              <a:t>(+ </a:t>
            </a:r>
            <a:r>
              <a:rPr lang="en-CA" dirty="0"/>
              <a:t>others - </a:t>
            </a:r>
            <a:r>
              <a:rPr lang="en-CA" i="1" dirty="0"/>
              <a:t>Radiocommunications Act</a:t>
            </a:r>
            <a:r>
              <a:rPr lang="en-CA" dirty="0"/>
              <a:t>, CASL)</a:t>
            </a:r>
          </a:p>
        </p:txBody>
      </p:sp>
      <p:sp>
        <p:nvSpPr>
          <p:cNvPr id="4" name="Footer Placeholder 3">
            <a:extLst>
              <a:ext uri="{FF2B5EF4-FFF2-40B4-BE49-F238E27FC236}">
                <a16:creationId xmlns:a16="http://schemas.microsoft.com/office/drawing/2014/main" id="{0B53E0B0-D808-48C0-BAF7-FF5D875AE56A}"/>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1344853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EC156-13E7-4152-9A3B-06D5F1D16CF9}"/>
              </a:ext>
            </a:extLst>
          </p:cNvPr>
          <p:cNvSpPr>
            <a:spLocks noGrp="1"/>
          </p:cNvSpPr>
          <p:nvPr>
            <p:ph type="title"/>
          </p:nvPr>
        </p:nvSpPr>
        <p:spPr/>
        <p:txBody>
          <a:bodyPr/>
          <a:lstStyle/>
          <a:p>
            <a:r>
              <a:rPr lang="en-CA" i="1" dirty="0"/>
              <a:t>Public Notice CRTC 1999-197</a:t>
            </a:r>
          </a:p>
        </p:txBody>
      </p:sp>
      <p:sp>
        <p:nvSpPr>
          <p:cNvPr id="3" name="Content Placeholder 2">
            <a:extLst>
              <a:ext uri="{FF2B5EF4-FFF2-40B4-BE49-F238E27FC236}">
                <a16:creationId xmlns:a16="http://schemas.microsoft.com/office/drawing/2014/main" id="{3793B7F7-2E50-4CD2-96AC-86043430A35A}"/>
              </a:ext>
            </a:extLst>
          </p:cNvPr>
          <p:cNvSpPr>
            <a:spLocks noGrp="1"/>
          </p:cNvSpPr>
          <p:nvPr>
            <p:ph idx="1"/>
          </p:nvPr>
        </p:nvSpPr>
        <p:spPr/>
        <p:txBody>
          <a:bodyPr/>
          <a:lstStyle/>
          <a:p>
            <a:pPr marL="0" indent="0">
              <a:buNone/>
            </a:pPr>
            <a:r>
              <a:rPr lang="en-CA" sz="2400" dirty="0"/>
              <a:t>“Therefore, pursuant to subsection 9(4) of the Act, the Commission exempts persons who carry on, in whole or in part in Canada, broadcasting undertakings of the class consisting of new media broadcasting undertakings, from any or all of the requirements of Part II of the Act or of a regulation thereunder. New media broadcasting undertakings provide broadcasting services delivered and accessed over the Internet, in accordance with the interpretation of "broadcasting" set out in…”</a:t>
            </a:r>
          </a:p>
          <a:p>
            <a:pPr marL="0" indent="0">
              <a:buNone/>
            </a:pPr>
            <a:endParaRPr lang="en-CA" sz="2400" dirty="0"/>
          </a:p>
          <a:p>
            <a:pPr marL="0" indent="0">
              <a:buNone/>
            </a:pPr>
            <a:r>
              <a:rPr lang="en-CA" sz="2400" dirty="0">
                <a:sym typeface="Wingdings" panose="05000000000000000000" pitchFamily="2" charset="2"/>
              </a:rPr>
              <a:t> The </a:t>
            </a:r>
            <a:r>
              <a:rPr lang="en-CA" sz="3600" dirty="0">
                <a:sym typeface="Wingdings" panose="05000000000000000000" pitchFamily="2" charset="2"/>
              </a:rPr>
              <a:t>“New Media Exemption”</a:t>
            </a:r>
            <a:endParaRPr lang="en-CA" sz="3600" dirty="0"/>
          </a:p>
        </p:txBody>
      </p:sp>
      <p:sp>
        <p:nvSpPr>
          <p:cNvPr id="4" name="Footer Placeholder 3">
            <a:extLst>
              <a:ext uri="{FF2B5EF4-FFF2-40B4-BE49-F238E27FC236}">
                <a16:creationId xmlns:a16="http://schemas.microsoft.com/office/drawing/2014/main" id="{0B53E0B0-D808-48C0-BAF7-FF5D875AE56A}"/>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2694666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EC156-13E7-4152-9A3B-06D5F1D16CF9}"/>
              </a:ext>
            </a:extLst>
          </p:cNvPr>
          <p:cNvSpPr>
            <a:spLocks noGrp="1"/>
          </p:cNvSpPr>
          <p:nvPr>
            <p:ph type="title"/>
          </p:nvPr>
        </p:nvSpPr>
        <p:spPr/>
        <p:txBody>
          <a:bodyPr/>
          <a:lstStyle/>
          <a:p>
            <a:r>
              <a:rPr lang="en-CA" i="1" dirty="0"/>
              <a:t>CRTC 1999-197 </a:t>
            </a:r>
            <a:r>
              <a:rPr lang="en-CA" dirty="0"/>
              <a:t>(cont.)</a:t>
            </a:r>
          </a:p>
        </p:txBody>
      </p:sp>
      <p:sp>
        <p:nvSpPr>
          <p:cNvPr id="3" name="Content Placeholder 2">
            <a:extLst>
              <a:ext uri="{FF2B5EF4-FFF2-40B4-BE49-F238E27FC236}">
                <a16:creationId xmlns:a16="http://schemas.microsoft.com/office/drawing/2014/main" id="{3793B7F7-2E50-4CD2-96AC-86043430A35A}"/>
              </a:ext>
            </a:extLst>
          </p:cNvPr>
          <p:cNvSpPr>
            <a:spLocks noGrp="1"/>
          </p:cNvSpPr>
          <p:nvPr>
            <p:ph idx="1"/>
          </p:nvPr>
        </p:nvSpPr>
        <p:spPr/>
        <p:txBody>
          <a:bodyPr/>
          <a:lstStyle/>
          <a:p>
            <a:pPr marL="0" indent="0">
              <a:buNone/>
            </a:pPr>
            <a:r>
              <a:rPr lang="en-CA" sz="2800" dirty="0"/>
              <a:t>“The Commission wishes to clarify that, for the purpose of the Act, a single corporate entity (or other person) may carry on more than one distinct broadcasting undertaking. It considers that the new media activities of a company (or any person) involve a separate undertaking from any other type of broadcasting undertaking that the company or person is licensed to operate”</a:t>
            </a:r>
          </a:p>
        </p:txBody>
      </p:sp>
      <p:sp>
        <p:nvSpPr>
          <p:cNvPr id="4" name="Footer Placeholder 3">
            <a:extLst>
              <a:ext uri="{FF2B5EF4-FFF2-40B4-BE49-F238E27FC236}">
                <a16:creationId xmlns:a16="http://schemas.microsoft.com/office/drawing/2014/main" id="{0B53E0B0-D808-48C0-BAF7-FF5D875AE56A}"/>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79642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91314-D55E-495B-A225-F40268F436A0}"/>
              </a:ext>
            </a:extLst>
          </p:cNvPr>
          <p:cNvSpPr>
            <a:spLocks noGrp="1"/>
          </p:cNvSpPr>
          <p:nvPr>
            <p:ph type="title"/>
          </p:nvPr>
        </p:nvSpPr>
        <p:spPr/>
        <p:txBody>
          <a:bodyPr/>
          <a:lstStyle/>
          <a:p>
            <a:r>
              <a:rPr lang="en-CA" i="1" dirty="0"/>
              <a:t>Reference re Broadcasting Act</a:t>
            </a:r>
          </a:p>
        </p:txBody>
      </p:sp>
      <p:sp>
        <p:nvSpPr>
          <p:cNvPr id="3" name="Content Placeholder 2">
            <a:extLst>
              <a:ext uri="{FF2B5EF4-FFF2-40B4-BE49-F238E27FC236}">
                <a16:creationId xmlns:a16="http://schemas.microsoft.com/office/drawing/2014/main" id="{B916E4F5-B664-4E71-8ADE-F20E9DAB0E48}"/>
              </a:ext>
            </a:extLst>
          </p:cNvPr>
          <p:cNvSpPr>
            <a:spLocks noGrp="1"/>
          </p:cNvSpPr>
          <p:nvPr>
            <p:ph idx="1"/>
          </p:nvPr>
        </p:nvSpPr>
        <p:spPr/>
        <p:txBody>
          <a:bodyPr/>
          <a:lstStyle/>
          <a:p>
            <a:pPr marL="0" indent="0">
              <a:buNone/>
            </a:pPr>
            <a:endParaRPr lang="en-CA" dirty="0"/>
          </a:p>
          <a:p>
            <a:pPr marL="0" indent="0">
              <a:buNone/>
            </a:pPr>
            <a:endParaRPr lang="en-CA" dirty="0"/>
          </a:p>
          <a:p>
            <a:pPr marL="0" indent="0">
              <a:buNone/>
            </a:pPr>
            <a:r>
              <a:rPr lang="en-CA" dirty="0" err="1"/>
              <a:t>Aliah</a:t>
            </a:r>
            <a:r>
              <a:rPr lang="en-CA" dirty="0"/>
              <a:t> El-</a:t>
            </a:r>
            <a:r>
              <a:rPr lang="en-CA" dirty="0" err="1"/>
              <a:t>houni</a:t>
            </a:r>
            <a:r>
              <a:rPr lang="en-CA" dirty="0"/>
              <a:t> presentation</a:t>
            </a:r>
          </a:p>
        </p:txBody>
      </p:sp>
      <p:sp>
        <p:nvSpPr>
          <p:cNvPr id="4" name="Footer Placeholder 3">
            <a:extLst>
              <a:ext uri="{FF2B5EF4-FFF2-40B4-BE49-F238E27FC236}">
                <a16:creationId xmlns:a16="http://schemas.microsoft.com/office/drawing/2014/main" id="{D4FC47E1-EFB0-47CB-BF3D-63CC3570DCD1}"/>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1672051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91314-D55E-495B-A225-F40268F436A0}"/>
              </a:ext>
            </a:extLst>
          </p:cNvPr>
          <p:cNvSpPr>
            <a:spLocks noGrp="1"/>
          </p:cNvSpPr>
          <p:nvPr>
            <p:ph type="title"/>
          </p:nvPr>
        </p:nvSpPr>
        <p:spPr/>
        <p:txBody>
          <a:bodyPr/>
          <a:lstStyle/>
          <a:p>
            <a:r>
              <a:rPr lang="en-CA" i="1" dirty="0"/>
              <a:t>Reference re Broadcasting Act</a:t>
            </a:r>
          </a:p>
        </p:txBody>
      </p:sp>
      <p:sp>
        <p:nvSpPr>
          <p:cNvPr id="3" name="Content Placeholder 2">
            <a:extLst>
              <a:ext uri="{FF2B5EF4-FFF2-40B4-BE49-F238E27FC236}">
                <a16:creationId xmlns:a16="http://schemas.microsoft.com/office/drawing/2014/main" id="{B916E4F5-B664-4E71-8ADE-F20E9DAB0E48}"/>
              </a:ext>
            </a:extLst>
          </p:cNvPr>
          <p:cNvSpPr>
            <a:spLocks noGrp="1"/>
          </p:cNvSpPr>
          <p:nvPr>
            <p:ph idx="1"/>
          </p:nvPr>
        </p:nvSpPr>
        <p:spPr/>
        <p:txBody>
          <a:bodyPr/>
          <a:lstStyle/>
          <a:p>
            <a:pPr marL="0" indent="0">
              <a:buNone/>
            </a:pPr>
            <a:r>
              <a:rPr lang="en-CA" u="sng" dirty="0"/>
              <a:t>Takeaway:</a:t>
            </a:r>
          </a:p>
          <a:p>
            <a:pPr marL="0" indent="0">
              <a:buNone/>
            </a:pPr>
            <a:endParaRPr lang="en-CA" dirty="0"/>
          </a:p>
          <a:p>
            <a:pPr marL="0" indent="0">
              <a:buNone/>
            </a:pPr>
            <a:r>
              <a:rPr lang="en-CA" dirty="0"/>
              <a:t>ISPs (when acting as such, i.e. just access) </a:t>
            </a:r>
            <a:r>
              <a:rPr lang="en-CA" dirty="0">
                <a:sym typeface="Wingdings" panose="05000000000000000000" pitchFamily="2" charset="2"/>
              </a:rPr>
              <a:t>are not “Broadcasting Undertakings” </a:t>
            </a:r>
          </a:p>
          <a:p>
            <a:pPr marL="0" indent="0">
              <a:buNone/>
            </a:pPr>
            <a:r>
              <a:rPr lang="en-CA" dirty="0">
                <a:sym typeface="Wingdings" panose="05000000000000000000" pitchFamily="2" charset="2"/>
              </a:rPr>
              <a:t>Not subject to </a:t>
            </a:r>
            <a:r>
              <a:rPr lang="en-CA" i="1" dirty="0">
                <a:sym typeface="Wingdings" panose="05000000000000000000" pitchFamily="2" charset="2"/>
              </a:rPr>
              <a:t>Broadcasting Act </a:t>
            </a:r>
            <a:r>
              <a:rPr lang="en-CA" dirty="0">
                <a:sym typeface="Wingdings" panose="05000000000000000000" pitchFamily="2" charset="2"/>
              </a:rPr>
              <a:t></a:t>
            </a:r>
          </a:p>
          <a:p>
            <a:pPr marL="0" indent="0">
              <a:buNone/>
            </a:pPr>
            <a:r>
              <a:rPr lang="en-CA" dirty="0">
                <a:sym typeface="Wingdings" panose="05000000000000000000" pitchFamily="2" charset="2"/>
              </a:rPr>
              <a:t>CRTC won’t regulate them in that context</a:t>
            </a:r>
            <a:endParaRPr lang="en-CA" dirty="0"/>
          </a:p>
        </p:txBody>
      </p:sp>
      <p:sp>
        <p:nvSpPr>
          <p:cNvPr id="4" name="Footer Placeholder 3">
            <a:extLst>
              <a:ext uri="{FF2B5EF4-FFF2-40B4-BE49-F238E27FC236}">
                <a16:creationId xmlns:a16="http://schemas.microsoft.com/office/drawing/2014/main" id="{D4FC47E1-EFB0-47CB-BF3D-63CC3570DCD1}"/>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329057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541CF-DA9C-4F1D-9A3D-4BA31FCC8A5E}"/>
              </a:ext>
            </a:extLst>
          </p:cNvPr>
          <p:cNvSpPr>
            <a:spLocks noGrp="1"/>
          </p:cNvSpPr>
          <p:nvPr>
            <p:ph type="title"/>
          </p:nvPr>
        </p:nvSpPr>
        <p:spPr/>
        <p:txBody>
          <a:bodyPr/>
          <a:lstStyle/>
          <a:p>
            <a:r>
              <a:rPr lang="en-CA" dirty="0"/>
              <a:t>CRTC FAQs</a:t>
            </a:r>
          </a:p>
        </p:txBody>
      </p:sp>
      <p:sp>
        <p:nvSpPr>
          <p:cNvPr id="3" name="Content Placeholder 2">
            <a:extLst>
              <a:ext uri="{FF2B5EF4-FFF2-40B4-BE49-F238E27FC236}">
                <a16:creationId xmlns:a16="http://schemas.microsoft.com/office/drawing/2014/main" id="{DBD93DD0-9C84-4229-A9DE-62EEAE75F3E4}"/>
              </a:ext>
            </a:extLst>
          </p:cNvPr>
          <p:cNvSpPr>
            <a:spLocks noGrp="1"/>
          </p:cNvSpPr>
          <p:nvPr>
            <p:ph idx="1"/>
          </p:nvPr>
        </p:nvSpPr>
        <p:spPr/>
        <p:txBody>
          <a:bodyPr/>
          <a:lstStyle/>
          <a:p>
            <a:pPr marL="0" indent="0">
              <a:buNone/>
            </a:pPr>
            <a:r>
              <a:rPr lang="en-CA" dirty="0"/>
              <a:t>Why doesn't the CRTC regulate Internet services?</a:t>
            </a:r>
          </a:p>
          <a:p>
            <a:pPr marL="0" indent="0">
              <a:buNone/>
            </a:pPr>
            <a:endParaRPr lang="en-CA" dirty="0"/>
          </a:p>
          <a:p>
            <a:pPr marL="0" indent="0">
              <a:buNone/>
            </a:pPr>
            <a:r>
              <a:rPr lang="en-CA" sz="2000" dirty="0"/>
              <a:t>Although the CRTC plays a role in ensuring competition among Internet service providers, and prohibits internet service providers from requiring customer to give 30-days’ notice before cancelling Internet services, it has determined that the market for Internet services in Canada is competitive enough to ensure ongoing creativity and innovation without regulation. As a result, it does not regulate Internet retail rates, quality of service, billing, marketing practices, equipment offered, and customer relations of Internet service providers </a:t>
            </a:r>
            <a:r>
              <a:rPr lang="en-CA" sz="2400" b="1" dirty="0"/>
              <a:t>except in rare cases where competition is not sufficient</a:t>
            </a:r>
            <a:r>
              <a:rPr lang="en-CA" sz="2000" dirty="0"/>
              <a:t>.</a:t>
            </a:r>
          </a:p>
        </p:txBody>
      </p:sp>
      <p:sp>
        <p:nvSpPr>
          <p:cNvPr id="4" name="Footer Placeholder 3">
            <a:extLst>
              <a:ext uri="{FF2B5EF4-FFF2-40B4-BE49-F238E27FC236}">
                <a16:creationId xmlns:a16="http://schemas.microsoft.com/office/drawing/2014/main" id="{D6F00B68-7F58-4CBA-95B5-D0C3E1430F50}"/>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4230430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541CF-DA9C-4F1D-9A3D-4BA31FCC8A5E}"/>
              </a:ext>
            </a:extLst>
          </p:cNvPr>
          <p:cNvSpPr>
            <a:spLocks noGrp="1"/>
          </p:cNvSpPr>
          <p:nvPr>
            <p:ph type="title"/>
          </p:nvPr>
        </p:nvSpPr>
        <p:spPr/>
        <p:txBody>
          <a:bodyPr/>
          <a:lstStyle/>
          <a:p>
            <a:r>
              <a:rPr lang="en-CA" dirty="0"/>
              <a:t>CRTC FAQs (cont.)</a:t>
            </a:r>
          </a:p>
        </p:txBody>
      </p:sp>
      <p:sp>
        <p:nvSpPr>
          <p:cNvPr id="3" name="Content Placeholder 2">
            <a:extLst>
              <a:ext uri="{FF2B5EF4-FFF2-40B4-BE49-F238E27FC236}">
                <a16:creationId xmlns:a16="http://schemas.microsoft.com/office/drawing/2014/main" id="{DBD93DD0-9C84-4229-A9DE-62EEAE75F3E4}"/>
              </a:ext>
            </a:extLst>
          </p:cNvPr>
          <p:cNvSpPr>
            <a:spLocks noGrp="1"/>
          </p:cNvSpPr>
          <p:nvPr>
            <p:ph idx="1"/>
          </p:nvPr>
        </p:nvSpPr>
        <p:spPr/>
        <p:txBody>
          <a:bodyPr/>
          <a:lstStyle/>
          <a:p>
            <a:pPr marL="0" indent="0">
              <a:buNone/>
            </a:pPr>
            <a:r>
              <a:rPr lang="en-CA" dirty="0"/>
              <a:t>Why doesn't the CRTC regulate Internet content?</a:t>
            </a:r>
          </a:p>
          <a:p>
            <a:pPr marL="0" indent="0">
              <a:buNone/>
            </a:pPr>
            <a:endParaRPr lang="en-CA" dirty="0"/>
          </a:p>
          <a:p>
            <a:pPr marL="0" indent="0">
              <a:buNone/>
            </a:pPr>
            <a:r>
              <a:rPr lang="en-CA" sz="2800" dirty="0"/>
              <a:t>The CRTC does not regulate internet content because consumers can already control access to unsuitable material on the internet using filtering software. Any potentially illegal content on the internet can be addressed with civil action, existing hate crime legislation, and the courts.</a:t>
            </a:r>
          </a:p>
        </p:txBody>
      </p:sp>
      <p:sp>
        <p:nvSpPr>
          <p:cNvPr id="4" name="Footer Placeholder 3">
            <a:extLst>
              <a:ext uri="{FF2B5EF4-FFF2-40B4-BE49-F238E27FC236}">
                <a16:creationId xmlns:a16="http://schemas.microsoft.com/office/drawing/2014/main" id="{D6F00B68-7F58-4CBA-95B5-D0C3E1430F50}"/>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2498814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4FE8E-4266-49FF-9F81-4BAB3ADE7508}"/>
              </a:ext>
            </a:extLst>
          </p:cNvPr>
          <p:cNvSpPr>
            <a:spLocks noGrp="1"/>
          </p:cNvSpPr>
          <p:nvPr>
            <p:ph type="title"/>
          </p:nvPr>
        </p:nvSpPr>
        <p:spPr/>
        <p:txBody>
          <a:bodyPr/>
          <a:lstStyle/>
          <a:p>
            <a:r>
              <a:rPr lang="en-CA" dirty="0"/>
              <a:t>CRTC Conclusion</a:t>
            </a:r>
          </a:p>
        </p:txBody>
      </p:sp>
      <p:sp>
        <p:nvSpPr>
          <p:cNvPr id="3" name="Content Placeholder 2">
            <a:extLst>
              <a:ext uri="{FF2B5EF4-FFF2-40B4-BE49-F238E27FC236}">
                <a16:creationId xmlns:a16="http://schemas.microsoft.com/office/drawing/2014/main" id="{EF4267CE-2302-4926-A6AF-4EEBD730ABB7}"/>
              </a:ext>
            </a:extLst>
          </p:cNvPr>
          <p:cNvSpPr>
            <a:spLocks noGrp="1"/>
          </p:cNvSpPr>
          <p:nvPr>
            <p:ph idx="1"/>
          </p:nvPr>
        </p:nvSpPr>
        <p:spPr/>
        <p:txBody>
          <a:bodyPr/>
          <a:lstStyle/>
          <a:p>
            <a:pPr marL="0" indent="0">
              <a:buNone/>
            </a:pPr>
            <a:endParaRPr lang="en-CA" dirty="0"/>
          </a:p>
          <a:p>
            <a:pPr marL="0" indent="0">
              <a:buNone/>
            </a:pPr>
            <a:endParaRPr lang="en-CA" dirty="0"/>
          </a:p>
          <a:p>
            <a:pPr marL="0" indent="0">
              <a:buNone/>
            </a:pPr>
            <a:r>
              <a:rPr lang="en-CA" dirty="0"/>
              <a:t>The CRTC may regulate </a:t>
            </a:r>
            <a:r>
              <a:rPr lang="en-CA" b="1" dirty="0"/>
              <a:t>access</a:t>
            </a:r>
            <a:r>
              <a:rPr lang="en-CA" dirty="0"/>
              <a:t> to the internet, but </a:t>
            </a:r>
            <a:r>
              <a:rPr lang="en-CA" b="1" dirty="0"/>
              <a:t>not the content</a:t>
            </a:r>
            <a:r>
              <a:rPr lang="en-CA" dirty="0"/>
              <a:t> of the internet.</a:t>
            </a:r>
          </a:p>
          <a:p>
            <a:pPr marL="0" indent="0">
              <a:buNone/>
            </a:pPr>
            <a:endParaRPr lang="en-CA" dirty="0"/>
          </a:p>
          <a:p>
            <a:pPr marL="0" indent="0">
              <a:buNone/>
            </a:pPr>
            <a:r>
              <a:rPr lang="en-CA" dirty="0">
                <a:sym typeface="Wingdings" panose="05000000000000000000" pitchFamily="2" charset="2"/>
              </a:rPr>
              <a:t> See e.g. 2</a:t>
            </a:r>
            <a:r>
              <a:rPr lang="en-CA" baseline="30000" dirty="0">
                <a:sym typeface="Wingdings" panose="05000000000000000000" pitchFamily="2" charset="2"/>
              </a:rPr>
              <a:t>nd</a:t>
            </a:r>
            <a:r>
              <a:rPr lang="en-CA" dirty="0">
                <a:sym typeface="Wingdings" panose="05000000000000000000" pitchFamily="2" charset="2"/>
              </a:rPr>
              <a:t> part of this class…</a:t>
            </a:r>
            <a:endParaRPr lang="en-CA" dirty="0"/>
          </a:p>
        </p:txBody>
      </p:sp>
      <p:sp>
        <p:nvSpPr>
          <p:cNvPr id="4" name="Footer Placeholder 3">
            <a:extLst>
              <a:ext uri="{FF2B5EF4-FFF2-40B4-BE49-F238E27FC236}">
                <a16:creationId xmlns:a16="http://schemas.microsoft.com/office/drawing/2014/main" id="{584FA49A-0BAC-4BAB-9B61-DA3A7A850921}"/>
              </a:ext>
            </a:extLst>
          </p:cNvPr>
          <p:cNvSpPr>
            <a:spLocks noGrp="1"/>
          </p:cNvSpPr>
          <p:nvPr>
            <p:ph type="ftr" sz="quarter" idx="11"/>
          </p:nvPr>
        </p:nvSpPr>
        <p:spPr/>
        <p:txBody>
          <a:bodyPr/>
          <a:lstStyle/>
          <a:p>
            <a:pPr>
              <a:defRPr/>
            </a:pPr>
            <a:r>
              <a:rPr lang="en-US" dirty="0"/>
              <a:t>Class 2</a:t>
            </a:r>
          </a:p>
        </p:txBody>
      </p:sp>
    </p:spTree>
    <p:extLst>
      <p:ext uri="{BB962C8B-B14F-4D97-AF65-F5344CB8AC3E}">
        <p14:creationId xmlns:p14="http://schemas.microsoft.com/office/powerpoint/2010/main" val="3196325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74C44-1C0C-4F3F-9C19-4610C32F8228}"/>
              </a:ext>
            </a:extLst>
          </p:cNvPr>
          <p:cNvSpPr>
            <a:spLocks noGrp="1"/>
          </p:cNvSpPr>
          <p:nvPr>
            <p:ph type="title"/>
          </p:nvPr>
        </p:nvSpPr>
        <p:spPr/>
        <p:txBody>
          <a:bodyPr/>
          <a:lstStyle/>
          <a:p>
            <a:r>
              <a:rPr lang="en-CA" dirty="0"/>
              <a:t>U.S. Approach (intro)</a:t>
            </a:r>
          </a:p>
        </p:txBody>
      </p:sp>
      <p:sp>
        <p:nvSpPr>
          <p:cNvPr id="3" name="Content Placeholder 2">
            <a:extLst>
              <a:ext uri="{FF2B5EF4-FFF2-40B4-BE49-F238E27FC236}">
                <a16:creationId xmlns:a16="http://schemas.microsoft.com/office/drawing/2014/main" id="{A8879D88-4FC7-48C4-8A31-2B726C5B70FA}"/>
              </a:ext>
            </a:extLst>
          </p:cNvPr>
          <p:cNvSpPr>
            <a:spLocks noGrp="1"/>
          </p:cNvSpPr>
          <p:nvPr>
            <p:ph idx="1"/>
          </p:nvPr>
        </p:nvSpPr>
        <p:spPr/>
        <p:txBody>
          <a:bodyPr/>
          <a:lstStyle/>
          <a:p>
            <a:pPr marL="0" indent="0">
              <a:buNone/>
            </a:pPr>
            <a:r>
              <a:rPr lang="en-CA" dirty="0"/>
              <a:t>Federal Communications Commission (FCC)</a:t>
            </a:r>
          </a:p>
          <a:p>
            <a:pPr marL="0" indent="0">
              <a:buNone/>
            </a:pPr>
            <a:endParaRPr lang="en-CA" i="1" dirty="0"/>
          </a:p>
          <a:p>
            <a:pPr marL="0" indent="0">
              <a:buNone/>
            </a:pPr>
            <a:r>
              <a:rPr lang="en-CA" i="1" dirty="0"/>
              <a:t>Communications Act </a:t>
            </a:r>
            <a:r>
              <a:rPr lang="en-CA" dirty="0"/>
              <a:t>1934 </a:t>
            </a:r>
            <a:r>
              <a:rPr lang="en-CA" dirty="0">
                <a:sym typeface="Wingdings" panose="05000000000000000000" pitchFamily="2" charset="2"/>
              </a:rPr>
              <a:t> “information services” exempted from regulation (foreshadowing!) </a:t>
            </a:r>
            <a:endParaRPr lang="en-CA" dirty="0"/>
          </a:p>
          <a:p>
            <a:pPr marL="0" indent="0">
              <a:buNone/>
            </a:pPr>
            <a:endParaRPr lang="en-CA" dirty="0"/>
          </a:p>
          <a:p>
            <a:pPr marL="0" indent="0">
              <a:buNone/>
            </a:pPr>
            <a:r>
              <a:rPr lang="en-CA" i="1" dirty="0"/>
              <a:t>Telecommunications Act </a:t>
            </a:r>
            <a:r>
              <a:rPr lang="en-CA" dirty="0"/>
              <a:t>1996 </a:t>
            </a:r>
            <a:r>
              <a:rPr lang="en-CA" dirty="0">
                <a:sym typeface="Wingdings" panose="05000000000000000000" pitchFamily="2" charset="2"/>
              </a:rPr>
              <a:t> updated 1934 </a:t>
            </a:r>
            <a:r>
              <a:rPr lang="en-CA" i="1" dirty="0">
                <a:sym typeface="Wingdings" panose="05000000000000000000" pitchFamily="2" charset="2"/>
              </a:rPr>
              <a:t>Act</a:t>
            </a:r>
            <a:r>
              <a:rPr lang="en-CA" dirty="0">
                <a:sym typeface="Wingdings" panose="05000000000000000000" pitchFamily="2" charset="2"/>
              </a:rPr>
              <a:t> to address internet issues (+more…)</a:t>
            </a:r>
            <a:endParaRPr lang="en-CA" dirty="0"/>
          </a:p>
        </p:txBody>
      </p:sp>
      <p:sp>
        <p:nvSpPr>
          <p:cNvPr id="4" name="Footer Placeholder 3">
            <a:extLst>
              <a:ext uri="{FF2B5EF4-FFF2-40B4-BE49-F238E27FC236}">
                <a16:creationId xmlns:a16="http://schemas.microsoft.com/office/drawing/2014/main" id="{95C6B918-34B8-42D4-82FC-C51A9F8589C7}"/>
              </a:ext>
            </a:extLst>
          </p:cNvPr>
          <p:cNvSpPr>
            <a:spLocks noGrp="1"/>
          </p:cNvSpPr>
          <p:nvPr>
            <p:ph type="ftr" sz="quarter" idx="11"/>
          </p:nvPr>
        </p:nvSpPr>
        <p:spPr/>
        <p:txBody>
          <a:bodyPr/>
          <a:lstStyle/>
          <a:p>
            <a:pPr>
              <a:defRPr/>
            </a:pPr>
            <a:r>
              <a:rPr lang="en-US" dirty="0"/>
              <a:t>Class 2</a:t>
            </a:r>
          </a:p>
        </p:txBody>
      </p:sp>
    </p:spTree>
    <p:extLst>
      <p:ext uri="{BB962C8B-B14F-4D97-AF65-F5344CB8AC3E}">
        <p14:creationId xmlns:p14="http://schemas.microsoft.com/office/powerpoint/2010/main" val="404549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EAD6E-4B60-4AD8-AC2B-EB316A688A5D}"/>
              </a:ext>
            </a:extLst>
          </p:cNvPr>
          <p:cNvSpPr>
            <a:spLocks noGrp="1"/>
          </p:cNvSpPr>
          <p:nvPr>
            <p:ph type="title"/>
          </p:nvPr>
        </p:nvSpPr>
        <p:spPr/>
        <p:txBody>
          <a:bodyPr/>
          <a:lstStyle/>
          <a:p>
            <a:r>
              <a:rPr lang="en-CA" i="1" dirty="0"/>
              <a:t>Telecommunications Act </a:t>
            </a:r>
            <a:r>
              <a:rPr lang="en-CA" dirty="0"/>
              <a:t>1996</a:t>
            </a:r>
          </a:p>
        </p:txBody>
      </p:sp>
      <p:sp>
        <p:nvSpPr>
          <p:cNvPr id="3" name="Content Placeholder 2">
            <a:extLst>
              <a:ext uri="{FF2B5EF4-FFF2-40B4-BE49-F238E27FC236}">
                <a16:creationId xmlns:a16="http://schemas.microsoft.com/office/drawing/2014/main" id="{7F1A1A11-CE87-496A-9532-E5C751D591A0}"/>
              </a:ext>
            </a:extLst>
          </p:cNvPr>
          <p:cNvSpPr>
            <a:spLocks noGrp="1"/>
          </p:cNvSpPr>
          <p:nvPr>
            <p:ph idx="1"/>
          </p:nvPr>
        </p:nvSpPr>
        <p:spPr/>
        <p:txBody>
          <a:bodyPr/>
          <a:lstStyle/>
          <a:p>
            <a:pPr marL="0" indent="0">
              <a:buNone/>
            </a:pPr>
            <a:r>
              <a:rPr lang="en-CA" dirty="0"/>
              <a:t>Policy objectives (s. 706) </a:t>
            </a:r>
            <a:r>
              <a:rPr lang="en-CA" dirty="0">
                <a:sym typeface="Wingdings" panose="05000000000000000000" pitchFamily="2" charset="2"/>
              </a:rPr>
              <a:t> </a:t>
            </a:r>
            <a:r>
              <a:rPr lang="en-CA" dirty="0"/>
              <a:t>required the FCC to help accelerate deployment of "advanced telecommunications capability” (i.e. high-speed internet)</a:t>
            </a:r>
          </a:p>
          <a:p>
            <a:pPr marL="0" indent="0">
              <a:buNone/>
            </a:pPr>
            <a:endParaRPr lang="en-CA" dirty="0"/>
          </a:p>
          <a:p>
            <a:pPr marL="0" indent="0">
              <a:buNone/>
            </a:pPr>
            <a:r>
              <a:rPr lang="en-CA" dirty="0"/>
              <a:t>Title V, "Obscenity and Violence“ aka the </a:t>
            </a:r>
            <a:r>
              <a:rPr lang="en-CA" i="1" dirty="0"/>
              <a:t>Communications Decency Act</a:t>
            </a:r>
          </a:p>
        </p:txBody>
      </p:sp>
      <p:sp>
        <p:nvSpPr>
          <p:cNvPr id="4" name="Footer Placeholder 3">
            <a:extLst>
              <a:ext uri="{FF2B5EF4-FFF2-40B4-BE49-F238E27FC236}">
                <a16:creationId xmlns:a16="http://schemas.microsoft.com/office/drawing/2014/main" id="{6E2B7CD4-C6D3-40CE-9F97-ADE350A68AE3}"/>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2697704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457200" y="274638"/>
            <a:ext cx="8229600" cy="993775"/>
          </a:xfrm>
        </p:spPr>
        <p:txBody>
          <a:bodyPr/>
          <a:lstStyle/>
          <a:p>
            <a:pPr eaLnBrk="1" hangingPunct="1"/>
            <a:r>
              <a:rPr lang="en-US" altLang="en-US" dirty="0"/>
              <a:t>Admin Crap</a:t>
            </a:r>
          </a:p>
        </p:txBody>
      </p:sp>
      <p:sp>
        <p:nvSpPr>
          <p:cNvPr id="66564" name="Footer Placeholder 3"/>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a:defRPr/>
            </a:pPr>
            <a:r>
              <a:rPr lang="en-CA" dirty="0"/>
              <a:t>Class 2</a:t>
            </a:r>
            <a:endParaRPr lang="en-US" dirty="0"/>
          </a:p>
        </p:txBody>
      </p:sp>
      <p:sp>
        <p:nvSpPr>
          <p:cNvPr id="37892" name="Content Placeholder 2"/>
          <p:cNvSpPr>
            <a:spLocks noGrp="1"/>
          </p:cNvSpPr>
          <p:nvPr>
            <p:ph idx="1"/>
          </p:nvPr>
        </p:nvSpPr>
        <p:spPr>
          <a:xfrm>
            <a:off x="457200" y="1125538"/>
            <a:ext cx="8229600" cy="5327650"/>
          </a:xfrm>
        </p:spPr>
        <p:txBody>
          <a:bodyPr/>
          <a:lstStyle/>
          <a:p>
            <a:pPr eaLnBrk="1" hangingPunct="1">
              <a:defRPr/>
            </a:pPr>
            <a:r>
              <a:rPr lang="fr-CA" dirty="0"/>
              <a:t>Slides and </a:t>
            </a:r>
            <a:r>
              <a:rPr lang="fr-CA" dirty="0" err="1"/>
              <a:t>recordings</a:t>
            </a:r>
            <a:endParaRPr lang="fr-CA" dirty="0"/>
          </a:p>
          <a:p>
            <a:pPr eaLnBrk="1" hangingPunct="1">
              <a:defRPr/>
            </a:pPr>
            <a:r>
              <a:rPr lang="fr-CA" dirty="0"/>
              <a:t>Emails</a:t>
            </a:r>
          </a:p>
          <a:p>
            <a:pPr eaLnBrk="1" hangingPunct="1">
              <a:defRPr/>
            </a:pPr>
            <a:r>
              <a:rPr lang="fr-CA" dirty="0" err="1"/>
              <a:t>MyCourses</a:t>
            </a:r>
            <a:endParaRPr lang="fr-CA" dirty="0"/>
          </a:p>
          <a:p>
            <a:pPr eaLnBrk="1" hangingPunct="1">
              <a:defRPr/>
            </a:pPr>
            <a:r>
              <a:rPr lang="fr-CA" dirty="0">
                <a:hlinkClick r:id="rId3"/>
              </a:rPr>
              <a:t>http://allenmendelsohn.com/mcgill/</a:t>
            </a:r>
            <a:endParaRPr lang="fr-CA" dirty="0"/>
          </a:p>
          <a:p>
            <a:pPr eaLnBrk="1" hangingPunct="1">
              <a:defRPr/>
            </a:pPr>
            <a:r>
              <a:rPr lang="fr-CA" dirty="0" err="1"/>
              <a:t>Presentation</a:t>
            </a:r>
            <a:r>
              <a:rPr lang="fr-CA" dirty="0"/>
              <a:t> </a:t>
            </a:r>
            <a:r>
              <a:rPr lang="fr-CA" dirty="0" err="1"/>
              <a:t>sign</a:t>
            </a:r>
            <a:r>
              <a:rPr lang="fr-CA" dirty="0"/>
              <a:t>-up</a:t>
            </a:r>
          </a:p>
          <a:p>
            <a:pPr eaLnBrk="1" hangingPunct="1">
              <a:defRPr/>
            </a:pPr>
            <a:r>
              <a:rPr lang="fr-CA" dirty="0"/>
              <a:t>Course </a:t>
            </a:r>
            <a:r>
              <a:rPr lang="fr-CA" dirty="0" err="1"/>
              <a:t>outline</a:t>
            </a:r>
            <a:endParaRPr lang="fr-CA" dirty="0"/>
          </a:p>
          <a:p>
            <a:pPr eaLnBrk="1" hangingPunct="1">
              <a:defRPr/>
            </a:pPr>
            <a:r>
              <a:rPr lang="fr-CA" dirty="0"/>
              <a:t>Office </a:t>
            </a:r>
            <a:r>
              <a:rPr lang="fr-CA" dirty="0" err="1"/>
              <a:t>hours</a:t>
            </a:r>
            <a:r>
              <a:rPr lang="fr-CA" dirty="0"/>
              <a:t> 11:30ish – 1:30 Room 420</a:t>
            </a:r>
          </a:p>
          <a:p>
            <a:pPr eaLnBrk="1" hangingPunct="1">
              <a:defRPr/>
            </a:pPr>
            <a:r>
              <a:rPr lang="fr-CA" dirty="0"/>
              <a:t>?????</a:t>
            </a:r>
          </a:p>
          <a:p>
            <a:pPr eaLnBrk="1" hangingPunct="1">
              <a:defRPr/>
            </a:pPr>
            <a:endParaRPr lang="en-CA" dirty="0"/>
          </a:p>
          <a:p>
            <a:pPr marL="0" indent="0" eaLnBrk="1" hangingPunct="1">
              <a:buFont typeface="Arial" panose="020B0604020202020204" pitchFamily="34" charset="0"/>
              <a:buNone/>
              <a:defRPr/>
            </a:pPr>
            <a:endParaRPr lang="en-US" altLang="en-US" sz="1400" dirty="0"/>
          </a:p>
        </p:txBody>
      </p:sp>
      <p:sp>
        <p:nvSpPr>
          <p:cNvPr id="74757" name="AutoShape 2" descr="Image result for icann"/>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9pPr>
          </a:lstStyle>
          <a:p>
            <a:pPr>
              <a:spcBef>
                <a:spcPct val="0"/>
              </a:spcBef>
              <a:buFontTx/>
              <a:buNone/>
            </a:pPr>
            <a:endParaRPr lang="en-CA" altLang="en-US" sz="1800">
              <a:solidFill>
                <a:schemeClr val="tx1"/>
              </a:solidFill>
              <a:latin typeface="Arial" panose="020B0604020202020204" pitchFamily="34" charset="0"/>
            </a:endParaRPr>
          </a:p>
        </p:txBody>
      </p:sp>
    </p:spTree>
    <p:extLst>
      <p:ext uri="{BB962C8B-B14F-4D97-AF65-F5344CB8AC3E}">
        <p14:creationId xmlns:p14="http://schemas.microsoft.com/office/powerpoint/2010/main" val="1946074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EAD6E-4B60-4AD8-AC2B-EB316A688A5D}"/>
              </a:ext>
            </a:extLst>
          </p:cNvPr>
          <p:cNvSpPr>
            <a:spLocks noGrp="1"/>
          </p:cNvSpPr>
          <p:nvPr>
            <p:ph type="title"/>
          </p:nvPr>
        </p:nvSpPr>
        <p:spPr/>
        <p:txBody>
          <a:bodyPr/>
          <a:lstStyle/>
          <a:p>
            <a:r>
              <a:rPr lang="en-CA" sz="4000" i="1" dirty="0"/>
              <a:t>Telecommunications Act </a:t>
            </a:r>
            <a:r>
              <a:rPr lang="en-CA" sz="4000" dirty="0"/>
              <a:t>1996 s. 706</a:t>
            </a:r>
          </a:p>
        </p:txBody>
      </p:sp>
      <p:sp>
        <p:nvSpPr>
          <p:cNvPr id="3" name="Content Placeholder 2">
            <a:extLst>
              <a:ext uri="{FF2B5EF4-FFF2-40B4-BE49-F238E27FC236}">
                <a16:creationId xmlns:a16="http://schemas.microsoft.com/office/drawing/2014/main" id="{7F1A1A11-CE87-496A-9532-E5C751D591A0}"/>
              </a:ext>
            </a:extLst>
          </p:cNvPr>
          <p:cNvSpPr>
            <a:spLocks noGrp="1"/>
          </p:cNvSpPr>
          <p:nvPr>
            <p:ph idx="1"/>
          </p:nvPr>
        </p:nvSpPr>
        <p:spPr>
          <a:xfrm>
            <a:off x="457200" y="1268760"/>
            <a:ext cx="8229600" cy="4857403"/>
          </a:xfrm>
        </p:spPr>
        <p:txBody>
          <a:bodyPr/>
          <a:lstStyle/>
          <a:p>
            <a:pPr marL="0" indent="0">
              <a:buNone/>
            </a:pPr>
            <a:r>
              <a:rPr lang="en-CA" sz="2400" i="1" dirty="0"/>
              <a:t>47 U.S. Code § 1302 - Advanced telecommunications incentives</a:t>
            </a:r>
          </a:p>
          <a:p>
            <a:pPr marL="0" indent="0">
              <a:buNone/>
            </a:pPr>
            <a:r>
              <a:rPr lang="en-CA" sz="1800" dirty="0"/>
              <a:t>(a) In general</a:t>
            </a:r>
          </a:p>
          <a:p>
            <a:pPr marL="0" indent="0">
              <a:buNone/>
            </a:pPr>
            <a:r>
              <a:rPr lang="en-CA" sz="1800" dirty="0"/>
              <a:t>The Commission and each State commission with regulatory jurisdiction over telecommunications services shall encourage the deployment on a reasonable and timely basis of advanced telecommunications capability to all Americans (including, in particular, elementary and secondary schools and classrooms) by utilizing, in a manner consistent with the public interest, convenience, and necessity, price cap regulation, regulatory forbearance, measures that promote competition in the local telecommunications market, or other regulating methods that remove barriers to infrastructure investment.</a:t>
            </a:r>
          </a:p>
          <a:p>
            <a:pPr marL="0" indent="0">
              <a:buNone/>
            </a:pPr>
            <a:r>
              <a:rPr lang="fr-CA" sz="1800" dirty="0"/>
              <a:t>(</a:t>
            </a:r>
            <a:r>
              <a:rPr lang="en-CA" sz="1800" dirty="0"/>
              <a:t>b) Inquiry (c) Demographic Information for Unserved Areas (d) Definitions:</a:t>
            </a:r>
          </a:p>
          <a:p>
            <a:pPr marL="0" indent="0">
              <a:buNone/>
            </a:pPr>
            <a:r>
              <a:rPr lang="en-CA" sz="1800" b="1" dirty="0"/>
              <a:t>(1) Advanced telecommunications capability</a:t>
            </a:r>
          </a:p>
          <a:p>
            <a:pPr marL="0" indent="0">
              <a:buNone/>
            </a:pPr>
            <a:r>
              <a:rPr lang="en-CA" sz="1800" dirty="0"/>
              <a:t>The term “advanced telecommunications capability” is defined, without regard to any transmission media or technology, as high-speed, switched, broadband telecommunications capability that enables users to originate and receive high-quality voice, data, graphics, and video telecommunications using any technology.</a:t>
            </a:r>
          </a:p>
        </p:txBody>
      </p:sp>
      <p:sp>
        <p:nvSpPr>
          <p:cNvPr id="4" name="Footer Placeholder 3">
            <a:extLst>
              <a:ext uri="{FF2B5EF4-FFF2-40B4-BE49-F238E27FC236}">
                <a16:creationId xmlns:a16="http://schemas.microsoft.com/office/drawing/2014/main" id="{6E2B7CD4-C6D3-40CE-9F97-ADE350A68AE3}"/>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1963475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D408C-CCCB-4925-B864-9207E1D21BDA}"/>
              </a:ext>
            </a:extLst>
          </p:cNvPr>
          <p:cNvSpPr>
            <a:spLocks noGrp="1"/>
          </p:cNvSpPr>
          <p:nvPr>
            <p:ph type="title"/>
          </p:nvPr>
        </p:nvSpPr>
        <p:spPr>
          <a:xfrm>
            <a:off x="179512" y="274638"/>
            <a:ext cx="8784976" cy="1143000"/>
          </a:xfrm>
        </p:spPr>
        <p:txBody>
          <a:bodyPr/>
          <a:lstStyle/>
          <a:p>
            <a:r>
              <a:rPr lang="en-CA" i="1" dirty="0"/>
              <a:t>Communications Decency Act</a:t>
            </a:r>
            <a:endParaRPr lang="en-CA" dirty="0"/>
          </a:p>
        </p:txBody>
      </p:sp>
      <p:sp>
        <p:nvSpPr>
          <p:cNvPr id="3" name="Content Placeholder 2">
            <a:extLst>
              <a:ext uri="{FF2B5EF4-FFF2-40B4-BE49-F238E27FC236}">
                <a16:creationId xmlns:a16="http://schemas.microsoft.com/office/drawing/2014/main" id="{A3C73AEB-9461-40DF-9EE1-B552E20DAFE7}"/>
              </a:ext>
            </a:extLst>
          </p:cNvPr>
          <p:cNvSpPr>
            <a:spLocks noGrp="1"/>
          </p:cNvSpPr>
          <p:nvPr>
            <p:ph idx="1"/>
          </p:nvPr>
        </p:nvSpPr>
        <p:spPr/>
        <p:txBody>
          <a:bodyPr/>
          <a:lstStyle/>
          <a:p>
            <a:pPr marL="0" indent="0">
              <a:buNone/>
            </a:pPr>
            <a:r>
              <a:rPr lang="en-CA" dirty="0"/>
              <a:t>Regulate Content? (s. 223)</a:t>
            </a:r>
          </a:p>
          <a:p>
            <a:pPr marL="0" indent="0">
              <a:buNone/>
            </a:pPr>
            <a:r>
              <a:rPr lang="en-CA" sz="2800" dirty="0"/>
              <a:t>Can’t use the internet to send or display to minors any message “that, in context, depicts or describes, in terms patently offensive as measured by contemporary community standards, sexual or excretory activities or organs”</a:t>
            </a:r>
          </a:p>
          <a:p>
            <a:pPr marL="0" indent="0">
              <a:buNone/>
            </a:pPr>
            <a:endParaRPr lang="en-CA" sz="2800" i="1" dirty="0"/>
          </a:p>
          <a:p>
            <a:pPr marL="0" indent="0">
              <a:buNone/>
            </a:pPr>
            <a:r>
              <a:rPr lang="en-CA" sz="2800" i="1" dirty="0"/>
              <a:t>Reno v. American Civil Liberties Union </a:t>
            </a:r>
            <a:r>
              <a:rPr lang="en-CA" sz="1800" dirty="0"/>
              <a:t>521 U.S. 844 (1997)</a:t>
            </a:r>
          </a:p>
          <a:p>
            <a:pPr marL="0" indent="0">
              <a:buNone/>
            </a:pPr>
            <a:r>
              <a:rPr lang="en-CA" sz="2400" dirty="0">
                <a:sym typeface="Wingdings" panose="05000000000000000000" pitchFamily="2" charset="2"/>
              </a:rPr>
              <a:t> Congress shall make no law ... abridging the freedom of speech</a:t>
            </a:r>
            <a:endParaRPr lang="en-CA" sz="2400" dirty="0"/>
          </a:p>
        </p:txBody>
      </p:sp>
      <p:sp>
        <p:nvSpPr>
          <p:cNvPr id="4" name="Footer Placeholder 3">
            <a:extLst>
              <a:ext uri="{FF2B5EF4-FFF2-40B4-BE49-F238E27FC236}">
                <a16:creationId xmlns:a16="http://schemas.microsoft.com/office/drawing/2014/main" id="{A312A3CF-E629-4EE8-B79C-5F112625A3EC}"/>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149923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D408C-CCCB-4925-B864-9207E1D21BDA}"/>
              </a:ext>
            </a:extLst>
          </p:cNvPr>
          <p:cNvSpPr>
            <a:spLocks noGrp="1"/>
          </p:cNvSpPr>
          <p:nvPr>
            <p:ph type="title"/>
          </p:nvPr>
        </p:nvSpPr>
        <p:spPr/>
        <p:txBody>
          <a:bodyPr/>
          <a:lstStyle/>
          <a:p>
            <a:r>
              <a:rPr lang="en-CA" i="1" dirty="0"/>
              <a:t>Communications Decency Act</a:t>
            </a:r>
          </a:p>
        </p:txBody>
      </p:sp>
      <p:sp>
        <p:nvSpPr>
          <p:cNvPr id="3" name="Content Placeholder 2">
            <a:extLst>
              <a:ext uri="{FF2B5EF4-FFF2-40B4-BE49-F238E27FC236}">
                <a16:creationId xmlns:a16="http://schemas.microsoft.com/office/drawing/2014/main" id="{A3C73AEB-9461-40DF-9EE1-B552E20DAFE7}"/>
              </a:ext>
            </a:extLst>
          </p:cNvPr>
          <p:cNvSpPr>
            <a:spLocks noGrp="1"/>
          </p:cNvSpPr>
          <p:nvPr>
            <p:ph idx="1"/>
          </p:nvPr>
        </p:nvSpPr>
        <p:spPr>
          <a:xfrm>
            <a:off x="457200" y="1268760"/>
            <a:ext cx="8229600" cy="4857403"/>
          </a:xfrm>
        </p:spPr>
        <p:txBody>
          <a:bodyPr/>
          <a:lstStyle/>
          <a:p>
            <a:pPr marL="0" indent="0">
              <a:buNone/>
            </a:pPr>
            <a:r>
              <a:rPr lang="en-CA" sz="3600" dirty="0"/>
              <a:t>s. 230 – ISP (-</a:t>
            </a:r>
            <a:r>
              <a:rPr lang="en-CA" sz="3600" dirty="0" err="1"/>
              <a:t>ish</a:t>
            </a:r>
            <a:r>
              <a:rPr lang="en-CA" sz="3600" dirty="0"/>
              <a:t>) Immunity (-</a:t>
            </a:r>
            <a:r>
              <a:rPr lang="en-CA" sz="3600" dirty="0" err="1"/>
              <a:t>ish</a:t>
            </a:r>
            <a:r>
              <a:rPr lang="en-CA" sz="3600" dirty="0"/>
              <a:t>)</a:t>
            </a:r>
          </a:p>
          <a:p>
            <a:pPr marL="0" indent="0">
              <a:buNone/>
            </a:pPr>
            <a:endParaRPr lang="en-CA" sz="2400" dirty="0"/>
          </a:p>
          <a:p>
            <a:pPr marL="0" indent="0">
              <a:buNone/>
            </a:pPr>
            <a:r>
              <a:rPr lang="en-CA" sz="2800" dirty="0"/>
              <a:t>No provider or user of an </a:t>
            </a:r>
            <a:r>
              <a:rPr lang="en-CA" sz="2800" b="1" dirty="0"/>
              <a:t>interactive computer service </a:t>
            </a:r>
            <a:r>
              <a:rPr lang="en-CA" sz="2800" dirty="0"/>
              <a:t>shall be treated as the publisher or speaker of any information provided by another information content provider.</a:t>
            </a:r>
          </a:p>
          <a:p>
            <a:pPr marL="0" indent="0">
              <a:buNone/>
            </a:pPr>
            <a:endParaRPr lang="en-CA" sz="2400" dirty="0"/>
          </a:p>
          <a:p>
            <a:pPr marL="0" indent="0">
              <a:buNone/>
            </a:pPr>
            <a:r>
              <a:rPr lang="en-CA" sz="2400" dirty="0"/>
              <a:t> 2</a:t>
            </a:r>
            <a:r>
              <a:rPr lang="en-CA" sz="2400" baseline="30000" dirty="0"/>
              <a:t>nd</a:t>
            </a:r>
            <a:r>
              <a:rPr lang="en-CA" sz="2400" dirty="0"/>
              <a:t> (-</a:t>
            </a:r>
            <a:r>
              <a:rPr lang="en-CA" sz="2400" dirty="0" err="1"/>
              <a:t>ish</a:t>
            </a:r>
            <a:r>
              <a:rPr lang="en-CA" sz="2400" dirty="0"/>
              <a:t>) </a:t>
            </a:r>
            <a:r>
              <a:rPr lang="en-CA" sz="2400" dirty="0">
                <a:sym typeface="Wingdings" panose="05000000000000000000" pitchFamily="2" charset="2"/>
              </a:rPr>
              <a:t> Exceptions: criminal law, IP law, communications Privacy laws</a:t>
            </a:r>
          </a:p>
          <a:p>
            <a:pPr marL="0" indent="0">
              <a:buNone/>
            </a:pPr>
            <a:endParaRPr lang="en-CA" sz="2400" dirty="0">
              <a:sym typeface="Wingdings" panose="05000000000000000000" pitchFamily="2" charset="2"/>
            </a:endParaRPr>
          </a:p>
          <a:p>
            <a:pPr marL="0" indent="0">
              <a:buNone/>
            </a:pPr>
            <a:r>
              <a:rPr lang="en-CA" sz="2400" dirty="0">
                <a:sym typeface="Wingdings" panose="05000000000000000000" pitchFamily="2" charset="2"/>
              </a:rPr>
              <a:t> See you October 3</a:t>
            </a:r>
            <a:r>
              <a:rPr lang="en-CA" sz="2400" baseline="30000" dirty="0">
                <a:sym typeface="Wingdings" panose="05000000000000000000" pitchFamily="2" charset="2"/>
              </a:rPr>
              <a:t>rd</a:t>
            </a:r>
            <a:r>
              <a:rPr lang="en-CA" sz="2400" dirty="0">
                <a:sym typeface="Wingdings" panose="05000000000000000000" pitchFamily="2" charset="2"/>
              </a:rPr>
              <a:t> (defamation)</a:t>
            </a:r>
            <a:endParaRPr lang="en-CA" sz="2400" dirty="0"/>
          </a:p>
        </p:txBody>
      </p:sp>
      <p:sp>
        <p:nvSpPr>
          <p:cNvPr id="4" name="Footer Placeholder 3">
            <a:extLst>
              <a:ext uri="{FF2B5EF4-FFF2-40B4-BE49-F238E27FC236}">
                <a16:creationId xmlns:a16="http://schemas.microsoft.com/office/drawing/2014/main" id="{A312A3CF-E629-4EE8-B79C-5F112625A3EC}"/>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20470725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C6BD0CA-F628-49D2-AAC5-A56503F26D67}"/>
              </a:ext>
            </a:extLst>
          </p:cNvPr>
          <p:cNvSpPr>
            <a:spLocks noGrp="1"/>
          </p:cNvSpPr>
          <p:nvPr>
            <p:ph type="title"/>
          </p:nvPr>
        </p:nvSpPr>
        <p:spPr/>
        <p:txBody>
          <a:bodyPr/>
          <a:lstStyle/>
          <a:p>
            <a:r>
              <a:rPr lang="en-CA" dirty="0"/>
              <a:t>Content regulation anyway?</a:t>
            </a:r>
          </a:p>
        </p:txBody>
      </p:sp>
      <p:sp>
        <p:nvSpPr>
          <p:cNvPr id="6" name="Text Placeholder 5">
            <a:extLst>
              <a:ext uri="{FF2B5EF4-FFF2-40B4-BE49-F238E27FC236}">
                <a16:creationId xmlns:a16="http://schemas.microsoft.com/office/drawing/2014/main" id="{F8E81E0F-754E-48A3-BC12-F6AF95FE47F1}"/>
              </a:ext>
            </a:extLst>
          </p:cNvPr>
          <p:cNvSpPr>
            <a:spLocks noGrp="1"/>
          </p:cNvSpPr>
          <p:nvPr>
            <p:ph type="body" idx="1"/>
          </p:nvPr>
        </p:nvSpPr>
        <p:spPr/>
        <p:txBody>
          <a:bodyPr/>
          <a:lstStyle/>
          <a:p>
            <a:r>
              <a:rPr lang="en-CA" dirty="0"/>
              <a:t>Canada</a:t>
            </a:r>
          </a:p>
        </p:txBody>
      </p:sp>
      <p:sp>
        <p:nvSpPr>
          <p:cNvPr id="7" name="Content Placeholder 6">
            <a:extLst>
              <a:ext uri="{FF2B5EF4-FFF2-40B4-BE49-F238E27FC236}">
                <a16:creationId xmlns:a16="http://schemas.microsoft.com/office/drawing/2014/main" id="{59375035-4AC5-4FA0-A1FF-EF8E573C078D}"/>
              </a:ext>
            </a:extLst>
          </p:cNvPr>
          <p:cNvSpPr>
            <a:spLocks noGrp="1"/>
          </p:cNvSpPr>
          <p:nvPr>
            <p:ph sz="half" idx="2"/>
          </p:nvPr>
        </p:nvSpPr>
        <p:spPr/>
        <p:txBody>
          <a:bodyPr/>
          <a:lstStyle/>
          <a:p>
            <a:endParaRPr lang="en-CA" dirty="0"/>
          </a:p>
          <a:p>
            <a:r>
              <a:rPr lang="en-CA" dirty="0"/>
              <a:t>CASL (Canada’s Anti-Spam Law)</a:t>
            </a:r>
          </a:p>
          <a:p>
            <a:r>
              <a:rPr lang="en-CA" i="1" dirty="0"/>
              <a:t>Copyright Modernization Act</a:t>
            </a:r>
          </a:p>
          <a:p>
            <a:r>
              <a:rPr lang="en-CA" dirty="0"/>
              <a:t>Canadian Content (</a:t>
            </a:r>
            <a:r>
              <a:rPr lang="en-CA" dirty="0" err="1"/>
              <a:t>CanCon</a:t>
            </a:r>
            <a:r>
              <a:rPr lang="en-CA" dirty="0"/>
              <a:t>) ?????</a:t>
            </a:r>
          </a:p>
          <a:p>
            <a:endParaRPr lang="en-CA" i="1" dirty="0"/>
          </a:p>
        </p:txBody>
      </p:sp>
      <p:sp>
        <p:nvSpPr>
          <p:cNvPr id="8" name="Text Placeholder 7">
            <a:extLst>
              <a:ext uri="{FF2B5EF4-FFF2-40B4-BE49-F238E27FC236}">
                <a16:creationId xmlns:a16="http://schemas.microsoft.com/office/drawing/2014/main" id="{A76084E5-96B8-42BC-AEDC-E770BBB78A36}"/>
              </a:ext>
            </a:extLst>
          </p:cNvPr>
          <p:cNvSpPr>
            <a:spLocks noGrp="1"/>
          </p:cNvSpPr>
          <p:nvPr>
            <p:ph type="body" sz="quarter" idx="3"/>
          </p:nvPr>
        </p:nvSpPr>
        <p:spPr/>
        <p:txBody>
          <a:bodyPr/>
          <a:lstStyle/>
          <a:p>
            <a:r>
              <a:rPr lang="en-CA" dirty="0"/>
              <a:t>United States</a:t>
            </a:r>
          </a:p>
        </p:txBody>
      </p:sp>
      <p:sp>
        <p:nvSpPr>
          <p:cNvPr id="9" name="Content Placeholder 8">
            <a:extLst>
              <a:ext uri="{FF2B5EF4-FFF2-40B4-BE49-F238E27FC236}">
                <a16:creationId xmlns:a16="http://schemas.microsoft.com/office/drawing/2014/main" id="{7A1A09A8-192B-4FDB-83B1-E77420BB07BA}"/>
              </a:ext>
            </a:extLst>
          </p:cNvPr>
          <p:cNvSpPr>
            <a:spLocks noGrp="1"/>
          </p:cNvSpPr>
          <p:nvPr>
            <p:ph sz="quarter" idx="4"/>
          </p:nvPr>
        </p:nvSpPr>
        <p:spPr/>
        <p:txBody>
          <a:bodyPr/>
          <a:lstStyle/>
          <a:p>
            <a:endParaRPr lang="en-CA" i="1" dirty="0"/>
          </a:p>
          <a:p>
            <a:r>
              <a:rPr lang="en-CA" i="1" dirty="0"/>
              <a:t>CAN-SPAM Act </a:t>
            </a:r>
            <a:r>
              <a:rPr lang="en-CA" dirty="0"/>
              <a:t>(U.S. anti-spam law)</a:t>
            </a:r>
          </a:p>
          <a:p>
            <a:r>
              <a:rPr lang="en-CA" i="1" dirty="0"/>
              <a:t>Digital Millennium Copyright Act</a:t>
            </a:r>
          </a:p>
        </p:txBody>
      </p:sp>
      <p:sp>
        <p:nvSpPr>
          <p:cNvPr id="4" name="Footer Placeholder 3">
            <a:extLst>
              <a:ext uri="{FF2B5EF4-FFF2-40B4-BE49-F238E27FC236}">
                <a16:creationId xmlns:a16="http://schemas.microsoft.com/office/drawing/2014/main" id="{FE41006D-024C-4203-A1BC-22B2DFA156A4}"/>
              </a:ext>
            </a:extLst>
          </p:cNvPr>
          <p:cNvSpPr>
            <a:spLocks noGrp="1"/>
          </p:cNvSpPr>
          <p:nvPr>
            <p:ph type="ftr" sz="quarter" idx="11"/>
          </p:nvPr>
        </p:nvSpPr>
        <p:spPr/>
        <p:txBody>
          <a:bodyPr/>
          <a:lstStyle/>
          <a:p>
            <a:pPr>
              <a:defRPr/>
            </a:pPr>
            <a:r>
              <a:rPr lang="en-US" dirty="0"/>
              <a:t>Class 2</a:t>
            </a:r>
          </a:p>
        </p:txBody>
      </p:sp>
    </p:spTree>
    <p:extLst>
      <p:ext uri="{BB962C8B-B14F-4D97-AF65-F5344CB8AC3E}">
        <p14:creationId xmlns:p14="http://schemas.microsoft.com/office/powerpoint/2010/main" val="2215065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81125-C107-4D8F-B682-3A175179EEBE}"/>
              </a:ext>
            </a:extLst>
          </p:cNvPr>
          <p:cNvSpPr>
            <a:spLocks noGrp="1"/>
          </p:cNvSpPr>
          <p:nvPr>
            <p:ph type="title"/>
          </p:nvPr>
        </p:nvSpPr>
        <p:spPr/>
        <p:txBody>
          <a:bodyPr/>
          <a:lstStyle/>
          <a:p>
            <a:r>
              <a:rPr lang="en-CA" dirty="0"/>
              <a:t>THROTTLE </a:t>
            </a:r>
            <a:r>
              <a:rPr lang="en-CA" i="1" dirty="0"/>
              <a:t>THIS</a:t>
            </a:r>
            <a:r>
              <a:rPr lang="en-CA" dirty="0"/>
              <a:t>!</a:t>
            </a:r>
            <a:br>
              <a:rPr lang="en-CA" dirty="0"/>
            </a:br>
            <a:r>
              <a:rPr lang="en-CA" dirty="0"/>
              <a:t>Net neutrality</a:t>
            </a:r>
          </a:p>
        </p:txBody>
      </p:sp>
      <p:sp>
        <p:nvSpPr>
          <p:cNvPr id="3" name="Footer Placeholder 2">
            <a:extLst>
              <a:ext uri="{FF2B5EF4-FFF2-40B4-BE49-F238E27FC236}">
                <a16:creationId xmlns:a16="http://schemas.microsoft.com/office/drawing/2014/main" id="{CCAC06F4-A8E2-441F-AFC4-580CF89ECF7E}"/>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40920092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45D87-698E-4025-80C9-EDE9BB9B817E}"/>
              </a:ext>
            </a:extLst>
          </p:cNvPr>
          <p:cNvSpPr>
            <a:spLocks noGrp="1"/>
          </p:cNvSpPr>
          <p:nvPr>
            <p:ph type="title"/>
          </p:nvPr>
        </p:nvSpPr>
        <p:spPr/>
        <p:txBody>
          <a:bodyPr/>
          <a:lstStyle/>
          <a:p>
            <a:r>
              <a:rPr lang="en-CA" dirty="0"/>
              <a:t>Net Neutrality Defined</a:t>
            </a:r>
          </a:p>
        </p:txBody>
      </p:sp>
      <p:sp>
        <p:nvSpPr>
          <p:cNvPr id="3" name="Content Placeholder 2">
            <a:extLst>
              <a:ext uri="{FF2B5EF4-FFF2-40B4-BE49-F238E27FC236}">
                <a16:creationId xmlns:a16="http://schemas.microsoft.com/office/drawing/2014/main" id="{4CE606FB-A521-4330-A31F-8014C151061E}"/>
              </a:ext>
            </a:extLst>
          </p:cNvPr>
          <p:cNvSpPr>
            <a:spLocks noGrp="1"/>
          </p:cNvSpPr>
          <p:nvPr>
            <p:ph idx="1"/>
          </p:nvPr>
        </p:nvSpPr>
        <p:spPr/>
        <p:txBody>
          <a:bodyPr/>
          <a:lstStyle/>
          <a:p>
            <a:pPr marL="0" indent="0">
              <a:buNone/>
            </a:pPr>
            <a:r>
              <a:rPr lang="en-CA" dirty="0"/>
              <a:t>“the idea that Internet service providers (ISPs) should treat all data that travels over their networks fairly, without improper discrimination in favor of particular apps, sites or services”</a:t>
            </a:r>
          </a:p>
          <a:p>
            <a:pPr marL="0" indent="0">
              <a:buNone/>
            </a:pPr>
            <a:r>
              <a:rPr lang="en-CA" sz="2000" dirty="0"/>
              <a:t>-- Electronic Frontier Foundation (EFF)</a:t>
            </a:r>
          </a:p>
          <a:p>
            <a:pPr marL="0" indent="0">
              <a:buNone/>
            </a:pPr>
            <a:endParaRPr lang="en-CA" dirty="0"/>
          </a:p>
          <a:p>
            <a:pPr marL="0" indent="0">
              <a:buNone/>
            </a:pPr>
            <a:r>
              <a:rPr lang="en-CA" dirty="0"/>
              <a:t>“broadband providers must treat all internet traffic the same regardless of source”</a:t>
            </a:r>
          </a:p>
          <a:p>
            <a:pPr marL="0" indent="0">
              <a:buNone/>
            </a:pPr>
            <a:r>
              <a:rPr lang="en-CA" sz="2000" dirty="0"/>
              <a:t>-- U.S. Court of Appeals</a:t>
            </a:r>
          </a:p>
        </p:txBody>
      </p:sp>
      <p:sp>
        <p:nvSpPr>
          <p:cNvPr id="4" name="Footer Placeholder 3">
            <a:extLst>
              <a:ext uri="{FF2B5EF4-FFF2-40B4-BE49-F238E27FC236}">
                <a16:creationId xmlns:a16="http://schemas.microsoft.com/office/drawing/2014/main" id="{FE56888E-7781-46A4-9179-8552987EADA6}"/>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3102185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FA031-C87F-496C-B9E2-E99EA0C470C8}"/>
              </a:ext>
            </a:extLst>
          </p:cNvPr>
          <p:cNvSpPr>
            <a:spLocks noGrp="1"/>
          </p:cNvSpPr>
          <p:nvPr>
            <p:ph type="title"/>
          </p:nvPr>
        </p:nvSpPr>
        <p:spPr/>
        <p:txBody>
          <a:bodyPr/>
          <a:lstStyle/>
          <a:p>
            <a:r>
              <a:rPr lang="en-CA" i="1" dirty="0"/>
              <a:t>CRTC 2017-104 </a:t>
            </a:r>
            <a:r>
              <a:rPr lang="en-CA" dirty="0"/>
              <a:t>and </a:t>
            </a:r>
            <a:r>
              <a:rPr lang="en-CA" i="1" dirty="0"/>
              <a:t>105</a:t>
            </a:r>
          </a:p>
        </p:txBody>
      </p:sp>
      <p:sp>
        <p:nvSpPr>
          <p:cNvPr id="3" name="Content Placeholder 2">
            <a:extLst>
              <a:ext uri="{FF2B5EF4-FFF2-40B4-BE49-F238E27FC236}">
                <a16:creationId xmlns:a16="http://schemas.microsoft.com/office/drawing/2014/main" id="{77CD207B-3A31-45FD-961B-A25BEB820274}"/>
              </a:ext>
            </a:extLst>
          </p:cNvPr>
          <p:cNvSpPr>
            <a:spLocks noGrp="1"/>
          </p:cNvSpPr>
          <p:nvPr>
            <p:ph idx="1"/>
          </p:nvPr>
        </p:nvSpPr>
        <p:spPr/>
        <p:txBody>
          <a:bodyPr/>
          <a:lstStyle/>
          <a:p>
            <a:r>
              <a:rPr lang="en-CA" dirty="0"/>
              <a:t>April 20, 2017</a:t>
            </a:r>
          </a:p>
          <a:p>
            <a:r>
              <a:rPr lang="en-CA" dirty="0"/>
              <a:t>105 refers to 104, 104 refers to 105, 105 uses 104 criteria</a:t>
            </a:r>
          </a:p>
          <a:p>
            <a:endParaRPr lang="en-CA" dirty="0"/>
          </a:p>
          <a:p>
            <a:pPr>
              <a:buFont typeface="Wingdings" panose="05000000000000000000" pitchFamily="2" charset="2"/>
              <a:buChar char="à"/>
            </a:pPr>
            <a:r>
              <a:rPr lang="en-CA" dirty="0">
                <a:sym typeface="Wingdings" panose="05000000000000000000" pitchFamily="2" charset="2"/>
              </a:rPr>
              <a:t>CRTC standard practice (see also SCC)</a:t>
            </a:r>
          </a:p>
          <a:p>
            <a:pPr>
              <a:buFont typeface="Wingdings" panose="05000000000000000000" pitchFamily="2" charset="2"/>
              <a:buChar char="à"/>
            </a:pPr>
            <a:endParaRPr lang="en-CA" dirty="0">
              <a:sym typeface="Wingdings" panose="05000000000000000000" pitchFamily="2" charset="2"/>
            </a:endParaRPr>
          </a:p>
          <a:p>
            <a:pPr>
              <a:buFont typeface="Wingdings" panose="05000000000000000000" pitchFamily="2" charset="2"/>
              <a:buChar char="à"/>
            </a:pPr>
            <a:r>
              <a:rPr lang="en-CA" dirty="0">
                <a:sym typeface="Wingdings" panose="05000000000000000000" pitchFamily="2" charset="2"/>
              </a:rPr>
              <a:t>Teaching confusion for your instructor!</a:t>
            </a:r>
            <a:endParaRPr lang="en-CA" dirty="0"/>
          </a:p>
        </p:txBody>
      </p:sp>
      <p:sp>
        <p:nvSpPr>
          <p:cNvPr id="4" name="Footer Placeholder 3">
            <a:extLst>
              <a:ext uri="{FF2B5EF4-FFF2-40B4-BE49-F238E27FC236}">
                <a16:creationId xmlns:a16="http://schemas.microsoft.com/office/drawing/2014/main" id="{8372ECB7-F3BF-4E03-8E99-82AD193BF9EC}"/>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13240100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FF8B8-A4E9-427A-9119-A838FB094790}"/>
              </a:ext>
            </a:extLst>
          </p:cNvPr>
          <p:cNvSpPr>
            <a:spLocks noGrp="1"/>
          </p:cNvSpPr>
          <p:nvPr>
            <p:ph type="title"/>
          </p:nvPr>
        </p:nvSpPr>
        <p:spPr/>
        <p:txBody>
          <a:bodyPr/>
          <a:lstStyle/>
          <a:p>
            <a:r>
              <a:rPr lang="en-CA" i="1" dirty="0"/>
              <a:t>Telecom Decision CRTC 2017-105</a:t>
            </a:r>
          </a:p>
        </p:txBody>
      </p:sp>
      <p:sp>
        <p:nvSpPr>
          <p:cNvPr id="3" name="Content Placeholder 2">
            <a:extLst>
              <a:ext uri="{FF2B5EF4-FFF2-40B4-BE49-F238E27FC236}">
                <a16:creationId xmlns:a16="http://schemas.microsoft.com/office/drawing/2014/main" id="{30F881BA-2905-471E-A1AA-43622DE2CA0A}"/>
              </a:ext>
            </a:extLst>
          </p:cNvPr>
          <p:cNvSpPr>
            <a:spLocks noGrp="1"/>
          </p:cNvSpPr>
          <p:nvPr>
            <p:ph idx="1"/>
          </p:nvPr>
        </p:nvSpPr>
        <p:spPr/>
        <p:txBody>
          <a:bodyPr/>
          <a:lstStyle/>
          <a:p>
            <a:pPr marL="0" indent="0">
              <a:buNone/>
            </a:pPr>
            <a:endParaRPr lang="en-CA" dirty="0"/>
          </a:p>
          <a:p>
            <a:pPr marL="0" indent="0">
              <a:buNone/>
            </a:pPr>
            <a:endParaRPr lang="en-CA" dirty="0"/>
          </a:p>
          <a:p>
            <a:pPr marL="0" indent="0">
              <a:buNone/>
            </a:pPr>
            <a:endParaRPr lang="en-CA" dirty="0"/>
          </a:p>
          <a:p>
            <a:pPr marL="0" indent="0">
              <a:buNone/>
            </a:pPr>
            <a:r>
              <a:rPr lang="en-CA" dirty="0"/>
              <a:t>Thomas van den </a:t>
            </a:r>
            <a:r>
              <a:rPr lang="en-CA" dirty="0" err="1"/>
              <a:t>Hoogen</a:t>
            </a:r>
            <a:r>
              <a:rPr lang="en-CA" dirty="0"/>
              <a:t> presentation</a:t>
            </a:r>
          </a:p>
          <a:p>
            <a:endParaRPr lang="en-CA" dirty="0"/>
          </a:p>
        </p:txBody>
      </p:sp>
      <p:sp>
        <p:nvSpPr>
          <p:cNvPr id="4" name="Footer Placeholder 3">
            <a:extLst>
              <a:ext uri="{FF2B5EF4-FFF2-40B4-BE49-F238E27FC236}">
                <a16:creationId xmlns:a16="http://schemas.microsoft.com/office/drawing/2014/main" id="{6FD87F9D-8A18-4DFD-8081-8E8CECB41412}"/>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25007011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FB9B5-CD4B-4DF5-B1D4-78216ADEDE29}"/>
              </a:ext>
            </a:extLst>
          </p:cNvPr>
          <p:cNvSpPr>
            <a:spLocks noGrp="1"/>
          </p:cNvSpPr>
          <p:nvPr>
            <p:ph type="title"/>
          </p:nvPr>
        </p:nvSpPr>
        <p:spPr/>
        <p:txBody>
          <a:bodyPr/>
          <a:lstStyle/>
          <a:p>
            <a:r>
              <a:rPr lang="en-CA" dirty="0"/>
              <a:t>s. 27(2) </a:t>
            </a:r>
            <a:r>
              <a:rPr lang="en-CA" i="1" dirty="0"/>
              <a:t>Telecommunications Act</a:t>
            </a:r>
          </a:p>
        </p:txBody>
      </p:sp>
      <p:sp>
        <p:nvSpPr>
          <p:cNvPr id="3" name="Content Placeholder 2">
            <a:extLst>
              <a:ext uri="{FF2B5EF4-FFF2-40B4-BE49-F238E27FC236}">
                <a16:creationId xmlns:a16="http://schemas.microsoft.com/office/drawing/2014/main" id="{57BC6141-5B7E-4A73-B3B1-6ACC28F40BB9}"/>
              </a:ext>
            </a:extLst>
          </p:cNvPr>
          <p:cNvSpPr>
            <a:spLocks noGrp="1"/>
          </p:cNvSpPr>
          <p:nvPr>
            <p:ph idx="1"/>
          </p:nvPr>
        </p:nvSpPr>
        <p:spPr/>
        <p:txBody>
          <a:bodyPr/>
          <a:lstStyle/>
          <a:p>
            <a:pPr marL="0" indent="0">
              <a:buNone/>
            </a:pPr>
            <a:r>
              <a:rPr lang="en-CA" dirty="0"/>
              <a:t>No Canadian carrier shall, in relation to the provision of a telecommunications service or the charging of a rate for it, unjustly discriminate or give an </a:t>
            </a:r>
            <a:r>
              <a:rPr lang="en-CA" b="1" dirty="0"/>
              <a:t>undue or unreasonable preference </a:t>
            </a:r>
            <a:r>
              <a:rPr lang="en-CA" dirty="0"/>
              <a:t>toward any person, including itself, or subject any person to an </a:t>
            </a:r>
            <a:r>
              <a:rPr lang="en-CA" b="1" dirty="0"/>
              <a:t>undue or unreasonable disadvantage</a:t>
            </a:r>
            <a:r>
              <a:rPr lang="en-CA" dirty="0"/>
              <a:t>.</a:t>
            </a:r>
          </a:p>
        </p:txBody>
      </p:sp>
      <p:sp>
        <p:nvSpPr>
          <p:cNvPr id="4" name="Footer Placeholder 3">
            <a:extLst>
              <a:ext uri="{FF2B5EF4-FFF2-40B4-BE49-F238E27FC236}">
                <a16:creationId xmlns:a16="http://schemas.microsoft.com/office/drawing/2014/main" id="{03AC573A-6D32-41D5-8F2B-66DB1EF24812}"/>
              </a:ext>
            </a:extLst>
          </p:cNvPr>
          <p:cNvSpPr>
            <a:spLocks noGrp="1"/>
          </p:cNvSpPr>
          <p:nvPr>
            <p:ph type="ftr" sz="quarter" idx="11"/>
          </p:nvPr>
        </p:nvSpPr>
        <p:spPr/>
        <p:txBody>
          <a:bodyPr/>
          <a:lstStyle/>
          <a:p>
            <a:pPr>
              <a:defRPr/>
            </a:pPr>
            <a:r>
              <a:rPr lang="en-US" dirty="0"/>
              <a:t>Class 2</a:t>
            </a:r>
          </a:p>
        </p:txBody>
      </p:sp>
    </p:spTree>
    <p:extLst>
      <p:ext uri="{BB962C8B-B14F-4D97-AF65-F5344CB8AC3E}">
        <p14:creationId xmlns:p14="http://schemas.microsoft.com/office/powerpoint/2010/main" val="32337157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FF8B8-A4E9-427A-9119-A838FB094790}"/>
              </a:ext>
            </a:extLst>
          </p:cNvPr>
          <p:cNvSpPr>
            <a:spLocks noGrp="1"/>
          </p:cNvSpPr>
          <p:nvPr>
            <p:ph type="title"/>
          </p:nvPr>
        </p:nvSpPr>
        <p:spPr/>
        <p:txBody>
          <a:bodyPr/>
          <a:lstStyle/>
          <a:p>
            <a:r>
              <a:rPr lang="en-CA" i="1" dirty="0"/>
              <a:t>Telecom Regulatory Policy CRTC 2017-104</a:t>
            </a:r>
          </a:p>
        </p:txBody>
      </p:sp>
      <p:sp>
        <p:nvSpPr>
          <p:cNvPr id="3" name="Content Placeholder 2">
            <a:extLst>
              <a:ext uri="{FF2B5EF4-FFF2-40B4-BE49-F238E27FC236}">
                <a16:creationId xmlns:a16="http://schemas.microsoft.com/office/drawing/2014/main" id="{30F881BA-2905-471E-A1AA-43622DE2CA0A}"/>
              </a:ext>
            </a:extLst>
          </p:cNvPr>
          <p:cNvSpPr>
            <a:spLocks noGrp="1"/>
          </p:cNvSpPr>
          <p:nvPr>
            <p:ph idx="1"/>
          </p:nvPr>
        </p:nvSpPr>
        <p:spPr/>
        <p:txBody>
          <a:bodyPr/>
          <a:lstStyle/>
          <a:p>
            <a:pPr marL="0" indent="0">
              <a:buNone/>
            </a:pPr>
            <a:r>
              <a:rPr lang="en-CA" sz="2800" b="1" dirty="0"/>
              <a:t>Framework for assessing the differential pricing practices of Internet service providers</a:t>
            </a:r>
          </a:p>
          <a:p>
            <a:pPr marL="0" indent="0">
              <a:buNone/>
            </a:pPr>
            <a:endParaRPr lang="en-CA" sz="2800" dirty="0"/>
          </a:p>
          <a:p>
            <a:pPr marL="0" indent="0">
              <a:buNone/>
            </a:pPr>
            <a:r>
              <a:rPr lang="en-CA" sz="2800" u="sng" dirty="0"/>
              <a:t>4 criteria</a:t>
            </a:r>
          </a:p>
          <a:p>
            <a:pPr marL="457200" indent="-457200">
              <a:buFont typeface="+mj-lt"/>
              <a:buAutoNum type="arabicPeriod"/>
            </a:pPr>
            <a:r>
              <a:rPr lang="en-CA" sz="2800" dirty="0"/>
              <a:t>Agnostic treatment of data</a:t>
            </a:r>
          </a:p>
          <a:p>
            <a:pPr marL="457200" indent="-457200">
              <a:buFont typeface="+mj-lt"/>
              <a:buAutoNum type="arabicPeriod"/>
            </a:pPr>
            <a:r>
              <a:rPr lang="en-CA" sz="2800" dirty="0"/>
              <a:t>Exclusiveness of the offering</a:t>
            </a:r>
          </a:p>
          <a:p>
            <a:pPr marL="457200" indent="-457200">
              <a:buFont typeface="+mj-lt"/>
              <a:buAutoNum type="arabicPeriod"/>
            </a:pPr>
            <a:r>
              <a:rPr lang="en-CA" sz="2800" dirty="0"/>
              <a:t>Impact on internet openness and innovation</a:t>
            </a:r>
          </a:p>
          <a:p>
            <a:pPr marL="457200" indent="-457200">
              <a:buFont typeface="+mj-lt"/>
              <a:buAutoNum type="arabicPeriod"/>
            </a:pPr>
            <a:r>
              <a:rPr lang="en-CA" sz="2800" dirty="0"/>
              <a:t>Whether there is financial compensation involved</a:t>
            </a:r>
          </a:p>
        </p:txBody>
      </p:sp>
      <p:sp>
        <p:nvSpPr>
          <p:cNvPr id="4" name="Footer Placeholder 3">
            <a:extLst>
              <a:ext uri="{FF2B5EF4-FFF2-40B4-BE49-F238E27FC236}">
                <a16:creationId xmlns:a16="http://schemas.microsoft.com/office/drawing/2014/main" id="{6FD87F9D-8A18-4DFD-8081-8E8CECB41412}"/>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309199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2EAC9-CD0F-414A-B85F-58EC9608EE4A}"/>
              </a:ext>
            </a:extLst>
          </p:cNvPr>
          <p:cNvSpPr>
            <a:spLocks noGrp="1"/>
          </p:cNvSpPr>
          <p:nvPr>
            <p:ph type="title"/>
          </p:nvPr>
        </p:nvSpPr>
        <p:spPr/>
        <p:txBody>
          <a:bodyPr/>
          <a:lstStyle/>
          <a:p>
            <a:r>
              <a:rPr lang="en-CA" sz="4800" dirty="0"/>
              <a:t>In the news?</a:t>
            </a:r>
          </a:p>
        </p:txBody>
      </p:sp>
      <p:sp>
        <p:nvSpPr>
          <p:cNvPr id="3" name="Footer Placeholder 2">
            <a:extLst>
              <a:ext uri="{FF2B5EF4-FFF2-40B4-BE49-F238E27FC236}">
                <a16:creationId xmlns:a16="http://schemas.microsoft.com/office/drawing/2014/main" id="{CC949C28-49E4-4700-A462-7165C7D1DBDA}"/>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19331208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FF8B8-A4E9-427A-9119-A838FB094790}"/>
              </a:ext>
            </a:extLst>
          </p:cNvPr>
          <p:cNvSpPr>
            <a:spLocks noGrp="1"/>
          </p:cNvSpPr>
          <p:nvPr>
            <p:ph type="title"/>
          </p:nvPr>
        </p:nvSpPr>
        <p:spPr/>
        <p:txBody>
          <a:bodyPr/>
          <a:lstStyle/>
          <a:p>
            <a:r>
              <a:rPr lang="en-CA" i="1" dirty="0"/>
              <a:t>CRTC 2017-104</a:t>
            </a:r>
          </a:p>
        </p:txBody>
      </p:sp>
      <p:sp>
        <p:nvSpPr>
          <p:cNvPr id="3" name="Content Placeholder 2">
            <a:extLst>
              <a:ext uri="{FF2B5EF4-FFF2-40B4-BE49-F238E27FC236}">
                <a16:creationId xmlns:a16="http://schemas.microsoft.com/office/drawing/2014/main" id="{30F881BA-2905-471E-A1AA-43622DE2CA0A}"/>
              </a:ext>
            </a:extLst>
          </p:cNvPr>
          <p:cNvSpPr>
            <a:spLocks noGrp="1"/>
          </p:cNvSpPr>
          <p:nvPr>
            <p:ph idx="1"/>
          </p:nvPr>
        </p:nvSpPr>
        <p:spPr/>
        <p:txBody>
          <a:bodyPr/>
          <a:lstStyle/>
          <a:p>
            <a:pPr marL="0" indent="0">
              <a:buNone/>
            </a:pPr>
            <a:r>
              <a:rPr lang="en-CA" sz="2000" dirty="0"/>
              <a:t>(para. 15) So, while there is no all-encompassing Commission decision or regulatory framework on the broad issue of net neutrality, when the various legislative and regulatory elements are put together – including subsection 27(2), the ITMP framework, and the Mobile TV decision – the meaning of net neutrality in the Canadian context is clear. The current proceeding is about adding another perspective to Canada’s net neutrality framework.</a:t>
            </a:r>
          </a:p>
          <a:p>
            <a:pPr marL="0" indent="0">
              <a:buNone/>
            </a:pPr>
            <a:endParaRPr lang="en-CA" sz="2000" dirty="0"/>
          </a:p>
          <a:p>
            <a:pPr marL="0" indent="0">
              <a:buNone/>
            </a:pPr>
            <a:r>
              <a:rPr lang="en-CA" sz="2000" dirty="0"/>
              <a:t>(156) the Commission considers that there is no need to create a new, separate code for net neutrality in Canada. Parliament’s intentions as expressed through the Act (in particular subsection 27(2)), together with this decision, the ITMP framework, the Mobile TV decision, and the Commission’s decision regarding Videotron’s Unlimited Music program, effectively constitute Canada’s net neutrality code. This code will continue to evolve in response to changing technology and business practices, among other things.</a:t>
            </a:r>
          </a:p>
        </p:txBody>
      </p:sp>
      <p:sp>
        <p:nvSpPr>
          <p:cNvPr id="4" name="Footer Placeholder 3">
            <a:extLst>
              <a:ext uri="{FF2B5EF4-FFF2-40B4-BE49-F238E27FC236}">
                <a16:creationId xmlns:a16="http://schemas.microsoft.com/office/drawing/2014/main" id="{6FD87F9D-8A18-4DFD-8081-8E8CECB41412}"/>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2476400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2FD96-5655-415D-8A47-7013AC6BFD21}"/>
              </a:ext>
            </a:extLst>
          </p:cNvPr>
          <p:cNvSpPr>
            <a:spLocks noGrp="1"/>
          </p:cNvSpPr>
          <p:nvPr>
            <p:ph type="title"/>
          </p:nvPr>
        </p:nvSpPr>
        <p:spPr/>
        <p:txBody>
          <a:bodyPr/>
          <a:lstStyle/>
          <a:p>
            <a:r>
              <a:rPr lang="en-CA" sz="2800" dirty="0"/>
              <a:t>“ITMP framework” - Telecom Regulatory Policy CRTC 2009-657</a:t>
            </a:r>
            <a:endParaRPr lang="en-CA" dirty="0"/>
          </a:p>
        </p:txBody>
      </p:sp>
      <p:sp>
        <p:nvSpPr>
          <p:cNvPr id="3" name="Content Placeholder 2">
            <a:extLst>
              <a:ext uri="{FF2B5EF4-FFF2-40B4-BE49-F238E27FC236}">
                <a16:creationId xmlns:a16="http://schemas.microsoft.com/office/drawing/2014/main" id="{6D31E05A-AD89-4349-BB9E-246E147ED1C0}"/>
              </a:ext>
            </a:extLst>
          </p:cNvPr>
          <p:cNvSpPr>
            <a:spLocks noGrp="1"/>
          </p:cNvSpPr>
          <p:nvPr>
            <p:ph idx="1"/>
          </p:nvPr>
        </p:nvSpPr>
        <p:spPr/>
        <p:txBody>
          <a:bodyPr/>
          <a:lstStyle/>
          <a:p>
            <a:pPr marL="0" indent="0">
              <a:buNone/>
            </a:pPr>
            <a:r>
              <a:rPr lang="en-CA" sz="2800" i="1" dirty="0"/>
              <a:t>Review of the Internet traffic management practices of Internet service providers</a:t>
            </a:r>
          </a:p>
          <a:p>
            <a:pPr marL="0" indent="0">
              <a:buNone/>
            </a:pPr>
            <a:endParaRPr lang="en-CA" sz="2400" dirty="0"/>
          </a:p>
          <a:p>
            <a:pPr marL="0" indent="0">
              <a:buNone/>
            </a:pPr>
            <a:r>
              <a:rPr lang="en-CA" sz="2400" dirty="0"/>
              <a:t>(para. 122) “The Commission finds that where an ITMP would lead to blocking the delivery of content to an end-user, it cannot be implemented without prior Commission approval.”</a:t>
            </a:r>
          </a:p>
          <a:p>
            <a:pPr marL="0" indent="0">
              <a:buNone/>
            </a:pPr>
            <a:endParaRPr lang="en-CA" sz="2400" dirty="0"/>
          </a:p>
          <a:p>
            <a:pPr marL="0" indent="0">
              <a:buNone/>
            </a:pPr>
            <a:r>
              <a:rPr lang="en-CA" sz="2400" dirty="0"/>
              <a:t>(126) “the Commission finds that use of an ITMP resulting in the noticeable degradation of time-sensitive Internet traffic will require prior Commission approval”</a:t>
            </a:r>
          </a:p>
          <a:p>
            <a:pPr marL="0" indent="0">
              <a:buNone/>
            </a:pPr>
            <a:endParaRPr lang="en-CA" dirty="0"/>
          </a:p>
        </p:txBody>
      </p:sp>
      <p:sp>
        <p:nvSpPr>
          <p:cNvPr id="4" name="Footer Placeholder 3">
            <a:extLst>
              <a:ext uri="{FF2B5EF4-FFF2-40B4-BE49-F238E27FC236}">
                <a16:creationId xmlns:a16="http://schemas.microsoft.com/office/drawing/2014/main" id="{83310380-3FD9-4890-8ECD-74602C43FD07}"/>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34515981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AAA15-A9E7-44EB-8504-900022C53FA2}"/>
              </a:ext>
            </a:extLst>
          </p:cNvPr>
          <p:cNvSpPr>
            <a:spLocks noGrp="1"/>
          </p:cNvSpPr>
          <p:nvPr>
            <p:ph type="title"/>
          </p:nvPr>
        </p:nvSpPr>
        <p:spPr/>
        <p:txBody>
          <a:bodyPr/>
          <a:lstStyle/>
          <a:p>
            <a:r>
              <a:rPr lang="en-CA" sz="3200" dirty="0"/>
              <a:t>“Mobile TV decision” - Broadcasting and Telecom Decision CRTC 2015-26</a:t>
            </a:r>
          </a:p>
        </p:txBody>
      </p:sp>
      <p:sp>
        <p:nvSpPr>
          <p:cNvPr id="3" name="Content Placeholder 2">
            <a:extLst>
              <a:ext uri="{FF2B5EF4-FFF2-40B4-BE49-F238E27FC236}">
                <a16:creationId xmlns:a16="http://schemas.microsoft.com/office/drawing/2014/main" id="{07EDFA08-8E40-4604-966B-F258489A2270}"/>
              </a:ext>
            </a:extLst>
          </p:cNvPr>
          <p:cNvSpPr>
            <a:spLocks noGrp="1"/>
          </p:cNvSpPr>
          <p:nvPr>
            <p:ph idx="1"/>
          </p:nvPr>
        </p:nvSpPr>
        <p:spPr/>
        <p:txBody>
          <a:bodyPr/>
          <a:lstStyle/>
          <a:p>
            <a:pPr marL="0" indent="0">
              <a:buNone/>
            </a:pPr>
            <a:r>
              <a:rPr lang="en-CA" sz="2000" i="1" dirty="0"/>
              <a:t>Complaint against Bell Mobility Inc. and Quebecor Media Inc., Videotron Ltd. and Videotron G.P. alleging undue and unreasonable preference and disadvantage in regard to the billing practices for their mobile TV services Bell Mobile TV and illico.tv</a:t>
            </a:r>
          </a:p>
          <a:p>
            <a:pPr marL="0" indent="0">
              <a:buNone/>
            </a:pPr>
            <a:endParaRPr lang="en-CA" sz="2000" i="1" dirty="0"/>
          </a:p>
          <a:p>
            <a:pPr marL="0" indent="0">
              <a:buNone/>
            </a:pPr>
            <a:r>
              <a:rPr lang="en-CA" sz="2000" dirty="0"/>
              <a:t>(headnote summary) The Commission finds that Bell Mobility Inc. (…) and Videotron, violated subsection 27(2) of the Telecommunications Act by exempting their mobile TV services Bell Mobile TV and illico.tv from data charges. Subsection 27(2) prohibits Canadian carriers from conferring an undue disadvantage to others, or an undue preference to itself or others. Bell Mobility and Videotron have given an undue preference in favour of subscribers of their respective mobile TV services, as well as in favour of their own services, and have subjected consumers of other audiovisual content services, and other services, to a corresponding undue disadvantage.</a:t>
            </a:r>
          </a:p>
        </p:txBody>
      </p:sp>
      <p:sp>
        <p:nvSpPr>
          <p:cNvPr id="4" name="Footer Placeholder 3">
            <a:extLst>
              <a:ext uri="{FF2B5EF4-FFF2-40B4-BE49-F238E27FC236}">
                <a16:creationId xmlns:a16="http://schemas.microsoft.com/office/drawing/2014/main" id="{39C92586-0F6C-495D-AC2D-4418D3E4512D}"/>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1189755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5360-E0E2-4697-B3F2-85A1379F1EBF}"/>
              </a:ext>
            </a:extLst>
          </p:cNvPr>
          <p:cNvSpPr>
            <a:spLocks noGrp="1"/>
          </p:cNvSpPr>
          <p:nvPr>
            <p:ph type="title"/>
          </p:nvPr>
        </p:nvSpPr>
        <p:spPr/>
        <p:txBody>
          <a:bodyPr/>
          <a:lstStyle/>
          <a:p>
            <a:r>
              <a:rPr lang="en-CA" dirty="0"/>
              <a:t>Net Neutrality U.S.A.</a:t>
            </a:r>
          </a:p>
        </p:txBody>
      </p:sp>
      <p:sp>
        <p:nvSpPr>
          <p:cNvPr id="3" name="Content Placeholder 2">
            <a:extLst>
              <a:ext uri="{FF2B5EF4-FFF2-40B4-BE49-F238E27FC236}">
                <a16:creationId xmlns:a16="http://schemas.microsoft.com/office/drawing/2014/main" id="{710AE76F-6DFC-4230-B534-4B5544FB25BA}"/>
              </a:ext>
            </a:extLst>
          </p:cNvPr>
          <p:cNvSpPr>
            <a:spLocks noGrp="1"/>
          </p:cNvSpPr>
          <p:nvPr>
            <p:ph idx="1"/>
          </p:nvPr>
        </p:nvSpPr>
        <p:spPr/>
        <p:txBody>
          <a:bodyPr/>
          <a:lstStyle/>
          <a:p>
            <a:pPr marL="0" indent="0">
              <a:buNone/>
            </a:pPr>
            <a:r>
              <a:rPr lang="en-CA" u="sng" dirty="0"/>
              <a:t>2014-2015</a:t>
            </a:r>
          </a:p>
          <a:p>
            <a:pPr marL="0" indent="0">
              <a:buNone/>
            </a:pPr>
            <a:endParaRPr lang="en-CA" u="sng" dirty="0"/>
          </a:p>
          <a:p>
            <a:r>
              <a:rPr lang="en-CA" dirty="0"/>
              <a:t>FCC classifies broadband internet as a “public utility” and “telecommunications”</a:t>
            </a:r>
            <a:r>
              <a:rPr lang="en-CA" dirty="0">
                <a:sym typeface="Wingdings" panose="05000000000000000000" pitchFamily="2" charset="2"/>
              </a:rPr>
              <a:t> Title II of </a:t>
            </a:r>
            <a:r>
              <a:rPr lang="en-CA" i="1" dirty="0">
                <a:sym typeface="Wingdings" panose="05000000000000000000" pitchFamily="2" charset="2"/>
              </a:rPr>
              <a:t>Communications Act </a:t>
            </a:r>
            <a:r>
              <a:rPr lang="en-CA" dirty="0">
                <a:sym typeface="Wingdings" panose="05000000000000000000" pitchFamily="2" charset="2"/>
              </a:rPr>
              <a:t>applies, and FCC can regulate ISPs in certain ways as a “common carrier” including (…)</a:t>
            </a:r>
          </a:p>
          <a:p>
            <a:endParaRPr lang="en-CA" dirty="0"/>
          </a:p>
        </p:txBody>
      </p:sp>
      <p:sp>
        <p:nvSpPr>
          <p:cNvPr id="4" name="Footer Placeholder 3">
            <a:extLst>
              <a:ext uri="{FF2B5EF4-FFF2-40B4-BE49-F238E27FC236}">
                <a16:creationId xmlns:a16="http://schemas.microsoft.com/office/drawing/2014/main" id="{984FB66F-8843-4B67-AB6B-08FC274012A9}"/>
              </a:ext>
            </a:extLst>
          </p:cNvPr>
          <p:cNvSpPr>
            <a:spLocks noGrp="1"/>
          </p:cNvSpPr>
          <p:nvPr>
            <p:ph type="ftr" sz="quarter" idx="11"/>
          </p:nvPr>
        </p:nvSpPr>
        <p:spPr/>
        <p:txBody>
          <a:bodyPr/>
          <a:lstStyle/>
          <a:p>
            <a:pPr>
              <a:defRPr/>
            </a:pPr>
            <a:r>
              <a:rPr lang="en-US" dirty="0"/>
              <a:t>Class 2</a:t>
            </a:r>
          </a:p>
        </p:txBody>
      </p:sp>
    </p:spTree>
    <p:extLst>
      <p:ext uri="{BB962C8B-B14F-4D97-AF65-F5344CB8AC3E}">
        <p14:creationId xmlns:p14="http://schemas.microsoft.com/office/powerpoint/2010/main" val="1524317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5360-E0E2-4697-B3F2-85A1379F1EBF}"/>
              </a:ext>
            </a:extLst>
          </p:cNvPr>
          <p:cNvSpPr>
            <a:spLocks noGrp="1"/>
          </p:cNvSpPr>
          <p:nvPr>
            <p:ph type="title"/>
          </p:nvPr>
        </p:nvSpPr>
        <p:spPr/>
        <p:txBody>
          <a:bodyPr/>
          <a:lstStyle/>
          <a:p>
            <a:r>
              <a:rPr lang="en-CA" dirty="0"/>
              <a:t>Net Neutrality U.S.A.</a:t>
            </a:r>
          </a:p>
        </p:txBody>
      </p:sp>
      <p:sp>
        <p:nvSpPr>
          <p:cNvPr id="3" name="Content Placeholder 2">
            <a:extLst>
              <a:ext uri="{FF2B5EF4-FFF2-40B4-BE49-F238E27FC236}">
                <a16:creationId xmlns:a16="http://schemas.microsoft.com/office/drawing/2014/main" id="{710AE76F-6DFC-4230-B534-4B5544FB25BA}"/>
              </a:ext>
            </a:extLst>
          </p:cNvPr>
          <p:cNvSpPr>
            <a:spLocks noGrp="1"/>
          </p:cNvSpPr>
          <p:nvPr>
            <p:ph idx="1"/>
          </p:nvPr>
        </p:nvSpPr>
        <p:spPr/>
        <p:txBody>
          <a:bodyPr/>
          <a:lstStyle/>
          <a:p>
            <a:pPr marL="0" indent="0">
              <a:buNone/>
            </a:pPr>
            <a:r>
              <a:rPr lang="en-CA" dirty="0"/>
              <a:t>§ 202(1) </a:t>
            </a:r>
            <a:r>
              <a:rPr lang="en-CA" i="1" dirty="0"/>
              <a:t>Communications Act </a:t>
            </a:r>
          </a:p>
          <a:p>
            <a:pPr marL="0" indent="0">
              <a:buNone/>
            </a:pPr>
            <a:endParaRPr lang="en-CA" dirty="0"/>
          </a:p>
          <a:p>
            <a:pPr marL="0" indent="0">
              <a:buNone/>
            </a:pPr>
            <a:r>
              <a:rPr lang="en-CA" sz="2400" dirty="0"/>
              <a:t>“It shall be unlawful for any common carrier to make any unjust or unreasonable discrimination in charges, practices, classifications, regulations, facilities, or services for or in connection with like communication service, directly or indirectly, by any means or device, or to make or give any undue or unreasonable preference or advantage to any particular person, class of persons, or locality, or to subject any particular person, class of persons, or locality to any undue or unreasonable prejudice or disadvantage”</a:t>
            </a:r>
          </a:p>
        </p:txBody>
      </p:sp>
      <p:sp>
        <p:nvSpPr>
          <p:cNvPr id="4" name="Footer Placeholder 3">
            <a:extLst>
              <a:ext uri="{FF2B5EF4-FFF2-40B4-BE49-F238E27FC236}">
                <a16:creationId xmlns:a16="http://schemas.microsoft.com/office/drawing/2014/main" id="{984FB66F-8843-4B67-AB6B-08FC274012A9}"/>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35118279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11D1A-E13A-4C9A-8F28-9A07C592C21B}"/>
              </a:ext>
            </a:extLst>
          </p:cNvPr>
          <p:cNvSpPr>
            <a:spLocks noGrp="1"/>
          </p:cNvSpPr>
          <p:nvPr>
            <p:ph type="title"/>
          </p:nvPr>
        </p:nvSpPr>
        <p:spPr/>
        <p:txBody>
          <a:bodyPr/>
          <a:lstStyle/>
          <a:p>
            <a:r>
              <a:rPr lang="en-CA" dirty="0"/>
              <a:t>Sound familiar?</a:t>
            </a:r>
          </a:p>
        </p:txBody>
      </p:sp>
      <p:sp>
        <p:nvSpPr>
          <p:cNvPr id="3" name="Text Placeholder 2">
            <a:extLst>
              <a:ext uri="{FF2B5EF4-FFF2-40B4-BE49-F238E27FC236}">
                <a16:creationId xmlns:a16="http://schemas.microsoft.com/office/drawing/2014/main" id="{CEFE2E01-6F56-477B-BC2C-29B6DB90C4B8}"/>
              </a:ext>
            </a:extLst>
          </p:cNvPr>
          <p:cNvSpPr>
            <a:spLocks noGrp="1"/>
          </p:cNvSpPr>
          <p:nvPr>
            <p:ph type="body" idx="1"/>
          </p:nvPr>
        </p:nvSpPr>
        <p:spPr/>
        <p:txBody>
          <a:bodyPr/>
          <a:lstStyle/>
          <a:p>
            <a:r>
              <a:rPr lang="en-CA" dirty="0"/>
              <a:t>Canada s. 27(2)</a:t>
            </a:r>
          </a:p>
        </p:txBody>
      </p:sp>
      <p:sp>
        <p:nvSpPr>
          <p:cNvPr id="4" name="Content Placeholder 3">
            <a:extLst>
              <a:ext uri="{FF2B5EF4-FFF2-40B4-BE49-F238E27FC236}">
                <a16:creationId xmlns:a16="http://schemas.microsoft.com/office/drawing/2014/main" id="{92F0775C-E4A7-4C1B-8044-8CADFB5191AF}"/>
              </a:ext>
            </a:extLst>
          </p:cNvPr>
          <p:cNvSpPr>
            <a:spLocks noGrp="1"/>
          </p:cNvSpPr>
          <p:nvPr>
            <p:ph sz="half" idx="2"/>
          </p:nvPr>
        </p:nvSpPr>
        <p:spPr/>
        <p:txBody>
          <a:bodyPr/>
          <a:lstStyle/>
          <a:p>
            <a:r>
              <a:rPr lang="en-CA" dirty="0"/>
              <a:t>unjustly discriminate </a:t>
            </a:r>
          </a:p>
          <a:p>
            <a:endParaRPr lang="en-CA" dirty="0"/>
          </a:p>
          <a:p>
            <a:r>
              <a:rPr lang="en-CA" dirty="0"/>
              <a:t>undue or unreasonable preference toward any person, including itself…</a:t>
            </a:r>
          </a:p>
          <a:p>
            <a:endParaRPr lang="en-CA" dirty="0"/>
          </a:p>
          <a:p>
            <a:r>
              <a:rPr lang="en-CA" dirty="0"/>
              <a:t>or subject any person to an undue or unreasonable disadvantage</a:t>
            </a:r>
          </a:p>
        </p:txBody>
      </p:sp>
      <p:sp>
        <p:nvSpPr>
          <p:cNvPr id="5" name="Text Placeholder 4">
            <a:extLst>
              <a:ext uri="{FF2B5EF4-FFF2-40B4-BE49-F238E27FC236}">
                <a16:creationId xmlns:a16="http://schemas.microsoft.com/office/drawing/2014/main" id="{F2864BDF-77CB-4901-BB44-67289777D6AC}"/>
              </a:ext>
            </a:extLst>
          </p:cNvPr>
          <p:cNvSpPr>
            <a:spLocks noGrp="1"/>
          </p:cNvSpPr>
          <p:nvPr>
            <p:ph type="body" sz="quarter" idx="3"/>
          </p:nvPr>
        </p:nvSpPr>
        <p:spPr/>
        <p:txBody>
          <a:bodyPr/>
          <a:lstStyle/>
          <a:p>
            <a:r>
              <a:rPr lang="en-CA" dirty="0"/>
              <a:t>USA s. 202(1) </a:t>
            </a:r>
          </a:p>
        </p:txBody>
      </p:sp>
      <p:sp>
        <p:nvSpPr>
          <p:cNvPr id="6" name="Content Placeholder 5">
            <a:extLst>
              <a:ext uri="{FF2B5EF4-FFF2-40B4-BE49-F238E27FC236}">
                <a16:creationId xmlns:a16="http://schemas.microsoft.com/office/drawing/2014/main" id="{52CAFD8D-1409-47BC-A900-8E9D0901AA7F}"/>
              </a:ext>
            </a:extLst>
          </p:cNvPr>
          <p:cNvSpPr>
            <a:spLocks noGrp="1"/>
          </p:cNvSpPr>
          <p:nvPr>
            <p:ph sz="quarter" idx="4"/>
          </p:nvPr>
        </p:nvSpPr>
        <p:spPr/>
        <p:txBody>
          <a:bodyPr/>
          <a:lstStyle/>
          <a:p>
            <a:r>
              <a:rPr lang="en-CA" dirty="0"/>
              <a:t>unjust or unreasonable discrimination</a:t>
            </a:r>
          </a:p>
          <a:p>
            <a:r>
              <a:rPr lang="en-CA" dirty="0"/>
              <a:t>make or give any undue or unreasonable preference or advantage</a:t>
            </a:r>
          </a:p>
          <a:p>
            <a:r>
              <a:rPr lang="en-CA" dirty="0"/>
              <a:t>to subject any particular person, class of persons, or locality to any undue or unreasonable prejudice or disadvantage</a:t>
            </a:r>
          </a:p>
          <a:p>
            <a:pPr marL="0" indent="0">
              <a:buNone/>
            </a:pPr>
            <a:endParaRPr lang="en-CA" dirty="0"/>
          </a:p>
          <a:p>
            <a:pPr marL="0" indent="0">
              <a:buNone/>
            </a:pPr>
            <a:endParaRPr lang="en-CA" dirty="0"/>
          </a:p>
        </p:txBody>
      </p:sp>
      <p:sp>
        <p:nvSpPr>
          <p:cNvPr id="7" name="Footer Placeholder 6">
            <a:extLst>
              <a:ext uri="{FF2B5EF4-FFF2-40B4-BE49-F238E27FC236}">
                <a16:creationId xmlns:a16="http://schemas.microsoft.com/office/drawing/2014/main" id="{38131E56-F3D9-44E2-A43B-A658590D3264}"/>
              </a:ext>
            </a:extLst>
          </p:cNvPr>
          <p:cNvSpPr>
            <a:spLocks noGrp="1"/>
          </p:cNvSpPr>
          <p:nvPr>
            <p:ph type="ftr" sz="quarter" idx="11"/>
          </p:nvPr>
        </p:nvSpPr>
        <p:spPr/>
        <p:txBody>
          <a:bodyPr/>
          <a:lstStyle/>
          <a:p>
            <a:pPr>
              <a:defRPr/>
            </a:pPr>
            <a:r>
              <a:rPr lang="en-US" dirty="0"/>
              <a:t>Class 2</a:t>
            </a:r>
          </a:p>
        </p:txBody>
      </p:sp>
    </p:spTree>
    <p:extLst>
      <p:ext uri="{BB962C8B-B14F-4D97-AF65-F5344CB8AC3E}">
        <p14:creationId xmlns:p14="http://schemas.microsoft.com/office/powerpoint/2010/main" val="13399685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11D1A-E13A-4C9A-8F28-9A07C592C21B}"/>
              </a:ext>
            </a:extLst>
          </p:cNvPr>
          <p:cNvSpPr>
            <a:spLocks noGrp="1"/>
          </p:cNvSpPr>
          <p:nvPr>
            <p:ph type="title"/>
          </p:nvPr>
        </p:nvSpPr>
        <p:spPr/>
        <p:txBody>
          <a:bodyPr/>
          <a:lstStyle/>
          <a:p>
            <a:r>
              <a:rPr lang="en-CA" dirty="0"/>
              <a:t>But a difference</a:t>
            </a:r>
          </a:p>
        </p:txBody>
      </p:sp>
      <p:sp>
        <p:nvSpPr>
          <p:cNvPr id="3" name="Text Placeholder 2">
            <a:extLst>
              <a:ext uri="{FF2B5EF4-FFF2-40B4-BE49-F238E27FC236}">
                <a16:creationId xmlns:a16="http://schemas.microsoft.com/office/drawing/2014/main" id="{CEFE2E01-6F56-477B-BC2C-29B6DB90C4B8}"/>
              </a:ext>
            </a:extLst>
          </p:cNvPr>
          <p:cNvSpPr>
            <a:spLocks noGrp="1"/>
          </p:cNvSpPr>
          <p:nvPr>
            <p:ph type="body" idx="1"/>
          </p:nvPr>
        </p:nvSpPr>
        <p:spPr>
          <a:xfrm>
            <a:off x="457200" y="1417639"/>
            <a:ext cx="4040188" cy="527050"/>
          </a:xfrm>
        </p:spPr>
        <p:txBody>
          <a:bodyPr/>
          <a:lstStyle/>
          <a:p>
            <a:r>
              <a:rPr lang="en-CA" dirty="0"/>
              <a:t>Canada s. 27(2) application</a:t>
            </a:r>
          </a:p>
        </p:txBody>
      </p:sp>
      <p:sp>
        <p:nvSpPr>
          <p:cNvPr id="4" name="Content Placeholder 3">
            <a:extLst>
              <a:ext uri="{FF2B5EF4-FFF2-40B4-BE49-F238E27FC236}">
                <a16:creationId xmlns:a16="http://schemas.microsoft.com/office/drawing/2014/main" id="{92F0775C-E4A7-4C1B-8044-8CADFB5191AF}"/>
              </a:ext>
            </a:extLst>
          </p:cNvPr>
          <p:cNvSpPr>
            <a:spLocks noGrp="1"/>
          </p:cNvSpPr>
          <p:nvPr>
            <p:ph sz="half" idx="2"/>
          </p:nvPr>
        </p:nvSpPr>
        <p:spPr>
          <a:xfrm>
            <a:off x="457200" y="2174875"/>
            <a:ext cx="3466728" cy="3951288"/>
          </a:xfrm>
        </p:spPr>
        <p:txBody>
          <a:bodyPr/>
          <a:lstStyle/>
          <a:p>
            <a:pPr marL="0" indent="0">
              <a:buNone/>
            </a:pPr>
            <a:r>
              <a:rPr lang="en-CA" dirty="0"/>
              <a:t>ISPs are telecommunications carriers, point finale, pretty much by definition in the </a:t>
            </a:r>
            <a:r>
              <a:rPr lang="en-CA" i="1" dirty="0"/>
              <a:t>Telecommunications Act</a:t>
            </a:r>
          </a:p>
        </p:txBody>
      </p:sp>
      <p:sp>
        <p:nvSpPr>
          <p:cNvPr id="5" name="Text Placeholder 4">
            <a:extLst>
              <a:ext uri="{FF2B5EF4-FFF2-40B4-BE49-F238E27FC236}">
                <a16:creationId xmlns:a16="http://schemas.microsoft.com/office/drawing/2014/main" id="{F2864BDF-77CB-4901-BB44-67289777D6AC}"/>
              </a:ext>
            </a:extLst>
          </p:cNvPr>
          <p:cNvSpPr>
            <a:spLocks noGrp="1"/>
          </p:cNvSpPr>
          <p:nvPr>
            <p:ph type="body" sz="quarter" idx="3"/>
          </p:nvPr>
        </p:nvSpPr>
        <p:spPr>
          <a:xfrm>
            <a:off x="4211961" y="1268761"/>
            <a:ext cx="4474839" cy="675928"/>
          </a:xfrm>
        </p:spPr>
        <p:txBody>
          <a:bodyPr/>
          <a:lstStyle/>
          <a:p>
            <a:r>
              <a:rPr lang="en-CA" dirty="0"/>
              <a:t>USA s. 202(1) application </a:t>
            </a:r>
          </a:p>
        </p:txBody>
      </p:sp>
      <p:sp>
        <p:nvSpPr>
          <p:cNvPr id="6" name="Content Placeholder 5">
            <a:extLst>
              <a:ext uri="{FF2B5EF4-FFF2-40B4-BE49-F238E27FC236}">
                <a16:creationId xmlns:a16="http://schemas.microsoft.com/office/drawing/2014/main" id="{52CAFD8D-1409-47BC-A900-8E9D0901AA7F}"/>
              </a:ext>
            </a:extLst>
          </p:cNvPr>
          <p:cNvSpPr>
            <a:spLocks noGrp="1"/>
          </p:cNvSpPr>
          <p:nvPr>
            <p:ph sz="quarter" idx="4"/>
          </p:nvPr>
        </p:nvSpPr>
        <p:spPr>
          <a:xfrm>
            <a:off x="4211961" y="2174875"/>
            <a:ext cx="4474840" cy="3951288"/>
          </a:xfrm>
        </p:spPr>
        <p:txBody>
          <a:bodyPr/>
          <a:lstStyle/>
          <a:p>
            <a:r>
              <a:rPr lang="en-CA" dirty="0"/>
              <a:t>Courts pretty much let FCC define broadband internet(and thus ISPs) however they want</a:t>
            </a:r>
          </a:p>
          <a:p>
            <a:r>
              <a:rPr lang="en-CA" dirty="0"/>
              <a:t>2015 – Democrats (3-2) say common carriers</a:t>
            </a:r>
          </a:p>
          <a:p>
            <a:r>
              <a:rPr lang="en-CA" dirty="0"/>
              <a:t>2017 – Republicans </a:t>
            </a:r>
          </a:p>
          <a:p>
            <a:r>
              <a:rPr lang="en-CA" b="1" dirty="0" err="1"/>
              <a:t>Ajit</a:t>
            </a:r>
            <a:r>
              <a:rPr lang="en-CA" b="1" dirty="0"/>
              <a:t> </a:t>
            </a:r>
            <a:r>
              <a:rPr lang="en-CA" b="1" dirty="0" err="1"/>
              <a:t>Pai</a:t>
            </a:r>
            <a:r>
              <a:rPr lang="en-CA" b="1" dirty="0"/>
              <a:t> </a:t>
            </a:r>
            <a:r>
              <a:rPr lang="en-CA" dirty="0"/>
              <a:t>– May 18 2017 said broadband should be information service, began process to repeal</a:t>
            </a:r>
          </a:p>
        </p:txBody>
      </p:sp>
      <p:sp>
        <p:nvSpPr>
          <p:cNvPr id="7" name="Footer Placeholder 6">
            <a:extLst>
              <a:ext uri="{FF2B5EF4-FFF2-40B4-BE49-F238E27FC236}">
                <a16:creationId xmlns:a16="http://schemas.microsoft.com/office/drawing/2014/main" id="{38131E56-F3D9-44E2-A43B-A658590D3264}"/>
              </a:ext>
            </a:extLst>
          </p:cNvPr>
          <p:cNvSpPr>
            <a:spLocks noGrp="1"/>
          </p:cNvSpPr>
          <p:nvPr>
            <p:ph type="ftr" sz="quarter" idx="11"/>
          </p:nvPr>
        </p:nvSpPr>
        <p:spPr/>
        <p:txBody>
          <a:bodyPr/>
          <a:lstStyle/>
          <a:p>
            <a:pPr>
              <a:defRPr/>
            </a:pPr>
            <a:r>
              <a:rPr lang="en-US" dirty="0"/>
              <a:t>Class 2</a:t>
            </a:r>
          </a:p>
        </p:txBody>
      </p:sp>
    </p:spTree>
    <p:extLst>
      <p:ext uri="{BB962C8B-B14F-4D97-AF65-F5344CB8AC3E}">
        <p14:creationId xmlns:p14="http://schemas.microsoft.com/office/powerpoint/2010/main" val="9230466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5360-E0E2-4697-B3F2-85A1379F1EBF}"/>
              </a:ext>
            </a:extLst>
          </p:cNvPr>
          <p:cNvSpPr>
            <a:spLocks noGrp="1"/>
          </p:cNvSpPr>
          <p:nvPr>
            <p:ph type="title"/>
          </p:nvPr>
        </p:nvSpPr>
        <p:spPr/>
        <p:txBody>
          <a:bodyPr/>
          <a:lstStyle/>
          <a:p>
            <a:r>
              <a:rPr lang="en-CA" dirty="0"/>
              <a:t>Net Neutrality U.S.A.</a:t>
            </a:r>
          </a:p>
        </p:txBody>
      </p:sp>
      <p:sp>
        <p:nvSpPr>
          <p:cNvPr id="3" name="Content Placeholder 2">
            <a:extLst>
              <a:ext uri="{FF2B5EF4-FFF2-40B4-BE49-F238E27FC236}">
                <a16:creationId xmlns:a16="http://schemas.microsoft.com/office/drawing/2014/main" id="{710AE76F-6DFC-4230-B534-4B5544FB25BA}"/>
              </a:ext>
            </a:extLst>
          </p:cNvPr>
          <p:cNvSpPr>
            <a:spLocks noGrp="1"/>
          </p:cNvSpPr>
          <p:nvPr>
            <p:ph idx="1"/>
          </p:nvPr>
        </p:nvSpPr>
        <p:spPr/>
        <p:txBody>
          <a:bodyPr/>
          <a:lstStyle/>
          <a:p>
            <a:pPr marL="0" indent="0">
              <a:buNone/>
            </a:pPr>
            <a:r>
              <a:rPr lang="en-CA" u="sng" dirty="0"/>
              <a:t>2015</a:t>
            </a:r>
          </a:p>
          <a:p>
            <a:r>
              <a:rPr lang="en-CA" dirty="0">
                <a:sym typeface="Wingdings" panose="05000000000000000000" pitchFamily="2" charset="2"/>
              </a:rPr>
              <a:t>Reclassification as a common carrier allowed for the Net Neutrality Rules</a:t>
            </a:r>
          </a:p>
          <a:p>
            <a:r>
              <a:rPr lang="en-CA" dirty="0">
                <a:sym typeface="Wingdings" panose="05000000000000000000" pitchFamily="2" charset="2"/>
              </a:rPr>
              <a:t>Upheld (2-1) June 14, 2016 in </a:t>
            </a:r>
            <a:r>
              <a:rPr lang="en-CA" i="1" dirty="0">
                <a:sym typeface="Wingdings" panose="05000000000000000000" pitchFamily="2" charset="2"/>
              </a:rPr>
              <a:t>United States Telecom Association v FCC</a:t>
            </a:r>
            <a:r>
              <a:rPr lang="en-CA" dirty="0">
                <a:sym typeface="Wingdings" panose="05000000000000000000" pitchFamily="2" charset="2"/>
              </a:rPr>
              <a:t>, U.S. Ct. App. (Dist. C.)</a:t>
            </a:r>
            <a:endParaRPr lang="en-CA" dirty="0"/>
          </a:p>
          <a:p>
            <a:endParaRPr lang="en-CA" dirty="0"/>
          </a:p>
        </p:txBody>
      </p:sp>
      <p:sp>
        <p:nvSpPr>
          <p:cNvPr id="4" name="Footer Placeholder 3">
            <a:extLst>
              <a:ext uri="{FF2B5EF4-FFF2-40B4-BE49-F238E27FC236}">
                <a16:creationId xmlns:a16="http://schemas.microsoft.com/office/drawing/2014/main" id="{984FB66F-8843-4B67-AB6B-08FC274012A9}"/>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10674719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B3346-5BF3-43D0-94C1-D4D04E482CCF}"/>
              </a:ext>
            </a:extLst>
          </p:cNvPr>
          <p:cNvSpPr>
            <a:spLocks noGrp="1"/>
          </p:cNvSpPr>
          <p:nvPr>
            <p:ph type="title"/>
          </p:nvPr>
        </p:nvSpPr>
        <p:spPr/>
        <p:txBody>
          <a:bodyPr/>
          <a:lstStyle/>
          <a:p>
            <a:r>
              <a:rPr lang="en-CA" sz="4000" dirty="0"/>
              <a:t>American Net Neutrality Rules 2015</a:t>
            </a:r>
          </a:p>
        </p:txBody>
      </p:sp>
      <p:sp>
        <p:nvSpPr>
          <p:cNvPr id="3" name="Content Placeholder 2">
            <a:extLst>
              <a:ext uri="{FF2B5EF4-FFF2-40B4-BE49-F238E27FC236}">
                <a16:creationId xmlns:a16="http://schemas.microsoft.com/office/drawing/2014/main" id="{7DF7A965-A241-43F2-A912-3D413BC89515}"/>
              </a:ext>
            </a:extLst>
          </p:cNvPr>
          <p:cNvSpPr>
            <a:spLocks noGrp="1"/>
          </p:cNvSpPr>
          <p:nvPr>
            <p:ph idx="1"/>
          </p:nvPr>
        </p:nvSpPr>
        <p:spPr/>
        <p:txBody>
          <a:bodyPr/>
          <a:lstStyle/>
          <a:p>
            <a:pPr marL="0" indent="0">
              <a:buNone/>
            </a:pPr>
            <a:r>
              <a:rPr lang="en-CA" sz="2800" i="1" dirty="0"/>
              <a:t>Protecting and Promoting the Open Internet</a:t>
            </a:r>
          </a:p>
          <a:p>
            <a:pPr marL="0" indent="0">
              <a:buNone/>
            </a:pPr>
            <a:r>
              <a:rPr lang="en-CA" sz="2800" dirty="0"/>
              <a:t>FCC 15-24</a:t>
            </a:r>
          </a:p>
          <a:p>
            <a:pPr marL="0" indent="0">
              <a:buNone/>
            </a:pPr>
            <a:r>
              <a:rPr lang="en-CA" dirty="0"/>
              <a:t>ISPs are common carriers and there should be:</a:t>
            </a:r>
          </a:p>
          <a:p>
            <a:pPr marL="514350" indent="-514350">
              <a:buFont typeface="+mj-lt"/>
              <a:buAutoNum type="arabicPeriod"/>
            </a:pPr>
            <a:r>
              <a:rPr lang="en-CA" dirty="0"/>
              <a:t>No Blocking</a:t>
            </a:r>
          </a:p>
          <a:p>
            <a:pPr marL="514350" indent="-514350">
              <a:buFont typeface="+mj-lt"/>
              <a:buAutoNum type="arabicPeriod"/>
            </a:pPr>
            <a:r>
              <a:rPr lang="en-CA" dirty="0"/>
              <a:t>No Throttling</a:t>
            </a:r>
          </a:p>
          <a:p>
            <a:pPr marL="514350" indent="-514350">
              <a:buFont typeface="+mj-lt"/>
              <a:buAutoNum type="arabicPeriod"/>
            </a:pPr>
            <a:r>
              <a:rPr lang="en-CA" dirty="0"/>
              <a:t>No Paid Prioritization</a:t>
            </a:r>
          </a:p>
          <a:p>
            <a:pPr marL="514350" indent="-514350">
              <a:buFont typeface="+mj-lt"/>
              <a:buAutoNum type="arabicPeriod"/>
            </a:pPr>
            <a:endParaRPr lang="en-CA" dirty="0"/>
          </a:p>
          <a:p>
            <a:pPr marL="0" indent="0">
              <a:buNone/>
            </a:pPr>
            <a:r>
              <a:rPr lang="en-CA" sz="2400" dirty="0"/>
              <a:t>(in 400 pages…)</a:t>
            </a:r>
          </a:p>
        </p:txBody>
      </p:sp>
      <p:sp>
        <p:nvSpPr>
          <p:cNvPr id="4" name="Footer Placeholder 3">
            <a:extLst>
              <a:ext uri="{FF2B5EF4-FFF2-40B4-BE49-F238E27FC236}">
                <a16:creationId xmlns:a16="http://schemas.microsoft.com/office/drawing/2014/main" id="{900568E9-7722-4314-A68F-89F1C9E41E9E}"/>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39522804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1E0B7-B989-446C-809D-223C8FD56881}"/>
              </a:ext>
            </a:extLst>
          </p:cNvPr>
          <p:cNvSpPr>
            <a:spLocks noGrp="1"/>
          </p:cNvSpPr>
          <p:nvPr>
            <p:ph type="title"/>
          </p:nvPr>
        </p:nvSpPr>
        <p:spPr/>
        <p:txBody>
          <a:bodyPr/>
          <a:lstStyle/>
          <a:p>
            <a:r>
              <a:rPr lang="en-CA" dirty="0"/>
              <a:t>Questions? Parting thoughts?</a:t>
            </a:r>
          </a:p>
        </p:txBody>
      </p:sp>
      <p:sp>
        <p:nvSpPr>
          <p:cNvPr id="3" name="Content Placeholder 2">
            <a:extLst>
              <a:ext uri="{FF2B5EF4-FFF2-40B4-BE49-F238E27FC236}">
                <a16:creationId xmlns:a16="http://schemas.microsoft.com/office/drawing/2014/main" id="{630C42E6-9E79-4F62-9447-9184649CCEC0}"/>
              </a:ext>
            </a:extLst>
          </p:cNvPr>
          <p:cNvSpPr>
            <a:spLocks noGrp="1"/>
          </p:cNvSpPr>
          <p:nvPr>
            <p:ph idx="1"/>
          </p:nvPr>
        </p:nvSpPr>
        <p:spPr/>
        <p:txBody>
          <a:bodyPr/>
          <a:lstStyle/>
          <a:p>
            <a:pPr marL="0" indent="0">
              <a:buNone/>
            </a:pPr>
            <a:endParaRPr lang="en-CA" dirty="0"/>
          </a:p>
          <a:p>
            <a:pPr marL="0" indent="0">
              <a:buNone/>
            </a:pPr>
            <a:endParaRPr lang="en-CA" dirty="0"/>
          </a:p>
          <a:p>
            <a:pPr marL="0" indent="0">
              <a:buNone/>
            </a:pPr>
            <a:endParaRPr lang="en-CA" dirty="0"/>
          </a:p>
          <a:p>
            <a:pPr marL="0" indent="0">
              <a:buNone/>
            </a:pPr>
            <a:r>
              <a:rPr lang="en-CA" dirty="0"/>
              <a:t>(Office hours… Room 420 NCDH)</a:t>
            </a:r>
          </a:p>
        </p:txBody>
      </p:sp>
      <p:sp>
        <p:nvSpPr>
          <p:cNvPr id="4" name="Footer Placeholder 3">
            <a:extLst>
              <a:ext uri="{FF2B5EF4-FFF2-40B4-BE49-F238E27FC236}">
                <a16:creationId xmlns:a16="http://schemas.microsoft.com/office/drawing/2014/main" id="{F7DF1825-2F47-4212-9D00-66DDE15266BD}"/>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3501253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CAEFD-DFD1-40A3-A26B-B53E86EEDDAC}"/>
              </a:ext>
            </a:extLst>
          </p:cNvPr>
          <p:cNvSpPr>
            <a:spLocks noGrp="1"/>
          </p:cNvSpPr>
          <p:nvPr>
            <p:ph type="title"/>
          </p:nvPr>
        </p:nvSpPr>
        <p:spPr/>
        <p:txBody>
          <a:bodyPr/>
          <a:lstStyle/>
          <a:p>
            <a:r>
              <a:rPr lang="en-CA" dirty="0"/>
              <a:t>Equifax data breach</a:t>
            </a:r>
          </a:p>
        </p:txBody>
      </p:sp>
      <p:sp>
        <p:nvSpPr>
          <p:cNvPr id="3" name="Content Placeholder 2">
            <a:extLst>
              <a:ext uri="{FF2B5EF4-FFF2-40B4-BE49-F238E27FC236}">
                <a16:creationId xmlns:a16="http://schemas.microsoft.com/office/drawing/2014/main" id="{20F4F685-D0C9-48C8-BBD7-69E68B3BF9ED}"/>
              </a:ext>
            </a:extLst>
          </p:cNvPr>
          <p:cNvSpPr>
            <a:spLocks noGrp="1"/>
          </p:cNvSpPr>
          <p:nvPr>
            <p:ph idx="1"/>
          </p:nvPr>
        </p:nvSpPr>
        <p:spPr/>
        <p:txBody>
          <a:bodyPr/>
          <a:lstStyle/>
          <a:p>
            <a:r>
              <a:rPr lang="en-CA" dirty="0"/>
              <a:t>143 MILLION Americans’ Personal Information (“PI”) compromised</a:t>
            </a:r>
          </a:p>
          <a:p>
            <a:r>
              <a:rPr lang="en-CA" dirty="0"/>
              <a:t># 4 all-time (Yahoo!, Adult Friend Finder, eBay)</a:t>
            </a:r>
          </a:p>
          <a:p>
            <a:r>
              <a:rPr lang="en-CA" dirty="0"/>
              <a:t>Canadians and UK too</a:t>
            </a:r>
          </a:p>
          <a:p>
            <a:r>
              <a:rPr lang="en-CA" dirty="0"/>
              <a:t>Executives selling stock 3 days post-breach</a:t>
            </a:r>
          </a:p>
          <a:p>
            <a:r>
              <a:rPr lang="en-CA" dirty="0"/>
              <a:t>Recall Equifax’ business – credit scores, identity theft (!!) </a:t>
            </a:r>
            <a:r>
              <a:rPr lang="en-CA" dirty="0">
                <a:sym typeface="Wingdings" panose="05000000000000000000" pitchFamily="2" charset="2"/>
              </a:rPr>
              <a:t> financial info, SSNs, driver’s licenses, etc.</a:t>
            </a:r>
            <a:endParaRPr lang="en-CA" dirty="0"/>
          </a:p>
          <a:p>
            <a:endParaRPr lang="en-CA" dirty="0"/>
          </a:p>
        </p:txBody>
      </p:sp>
      <p:sp>
        <p:nvSpPr>
          <p:cNvPr id="4" name="Footer Placeholder 3">
            <a:extLst>
              <a:ext uri="{FF2B5EF4-FFF2-40B4-BE49-F238E27FC236}">
                <a16:creationId xmlns:a16="http://schemas.microsoft.com/office/drawing/2014/main" id="{83CEC072-8329-41A5-B07F-E70209318C01}"/>
              </a:ext>
            </a:extLst>
          </p:cNvPr>
          <p:cNvSpPr>
            <a:spLocks noGrp="1"/>
          </p:cNvSpPr>
          <p:nvPr>
            <p:ph type="ftr" sz="quarter" idx="11"/>
          </p:nvPr>
        </p:nvSpPr>
        <p:spPr/>
        <p:txBody>
          <a:bodyPr/>
          <a:lstStyle/>
          <a:p>
            <a:pPr>
              <a:defRPr/>
            </a:pPr>
            <a:r>
              <a:rPr lang="en-US" dirty="0"/>
              <a:t>Class 2</a:t>
            </a:r>
          </a:p>
        </p:txBody>
      </p:sp>
    </p:spTree>
    <p:extLst>
      <p:ext uri="{BB962C8B-B14F-4D97-AF65-F5344CB8AC3E}">
        <p14:creationId xmlns:p14="http://schemas.microsoft.com/office/powerpoint/2010/main" val="2528396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4ACBB-50ED-477E-A3B9-BB2A0E506596}"/>
              </a:ext>
            </a:extLst>
          </p:cNvPr>
          <p:cNvSpPr>
            <a:spLocks noGrp="1"/>
          </p:cNvSpPr>
          <p:nvPr>
            <p:ph type="title"/>
          </p:nvPr>
        </p:nvSpPr>
        <p:spPr/>
        <p:txBody>
          <a:bodyPr/>
          <a:lstStyle/>
          <a:p>
            <a:r>
              <a:rPr lang="en-CA" sz="4000" dirty="0">
                <a:hlinkClick r:id="rId2"/>
              </a:rPr>
              <a:t>https://www.equifaxsecurity2017.com</a:t>
            </a:r>
            <a:r>
              <a:rPr lang="en-CA" sz="4000" dirty="0"/>
              <a:t> </a:t>
            </a:r>
          </a:p>
        </p:txBody>
      </p:sp>
      <p:sp>
        <p:nvSpPr>
          <p:cNvPr id="3" name="Content Placeholder 2">
            <a:extLst>
              <a:ext uri="{FF2B5EF4-FFF2-40B4-BE49-F238E27FC236}">
                <a16:creationId xmlns:a16="http://schemas.microsoft.com/office/drawing/2014/main" id="{6303BA62-714A-4586-B0A8-EEAE9C7823A2}"/>
              </a:ext>
            </a:extLst>
          </p:cNvPr>
          <p:cNvSpPr>
            <a:spLocks noGrp="1"/>
          </p:cNvSpPr>
          <p:nvPr>
            <p:ph idx="1"/>
          </p:nvPr>
        </p:nvSpPr>
        <p:spPr>
          <a:xfrm>
            <a:off x="457200" y="1772816"/>
            <a:ext cx="8229600" cy="4353347"/>
          </a:xfrm>
        </p:spPr>
        <p:txBody>
          <a:bodyPr/>
          <a:lstStyle/>
          <a:p>
            <a:r>
              <a:rPr lang="en-CA" dirty="0"/>
              <a:t>“Criminals exploited a U.S. website application vulnerability to gain access to certain files. We discovered the unauthorized access and acted immediately to stop the intrusion”</a:t>
            </a:r>
          </a:p>
          <a:p>
            <a:r>
              <a:rPr lang="en-CA" dirty="0"/>
              <a:t>“In response to consumer inquiries, we have made it clear that the arbitration clause and class action waiver included in the Equifax and </a:t>
            </a:r>
            <a:r>
              <a:rPr lang="en-CA" dirty="0" err="1"/>
              <a:t>TrustedID</a:t>
            </a:r>
            <a:r>
              <a:rPr lang="en-CA" dirty="0"/>
              <a:t> Premier terms of use does not apply to this cybersecurity incident.”</a:t>
            </a:r>
          </a:p>
        </p:txBody>
      </p:sp>
      <p:sp>
        <p:nvSpPr>
          <p:cNvPr id="4" name="Footer Placeholder 3">
            <a:extLst>
              <a:ext uri="{FF2B5EF4-FFF2-40B4-BE49-F238E27FC236}">
                <a16:creationId xmlns:a16="http://schemas.microsoft.com/office/drawing/2014/main" id="{1A9B8A70-6B91-4DAF-BF8A-B9A786A21ACE}"/>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3786548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D401C-4895-4167-AC93-44E5B2186A98}"/>
              </a:ext>
            </a:extLst>
          </p:cNvPr>
          <p:cNvSpPr>
            <a:spLocks noGrp="1"/>
          </p:cNvSpPr>
          <p:nvPr>
            <p:ph type="title"/>
          </p:nvPr>
        </p:nvSpPr>
        <p:spPr/>
        <p:txBody>
          <a:bodyPr/>
          <a:lstStyle/>
          <a:p>
            <a:r>
              <a:rPr lang="en-CA" dirty="0"/>
              <a:t>Equifax Aftermath</a:t>
            </a:r>
          </a:p>
        </p:txBody>
      </p:sp>
      <p:sp>
        <p:nvSpPr>
          <p:cNvPr id="3" name="Content Placeholder 2">
            <a:extLst>
              <a:ext uri="{FF2B5EF4-FFF2-40B4-BE49-F238E27FC236}">
                <a16:creationId xmlns:a16="http://schemas.microsoft.com/office/drawing/2014/main" id="{C53E87BF-1D6D-49FB-A5FC-B69B1F4761D1}"/>
              </a:ext>
            </a:extLst>
          </p:cNvPr>
          <p:cNvSpPr>
            <a:spLocks noGrp="1"/>
          </p:cNvSpPr>
          <p:nvPr>
            <p:ph idx="1"/>
          </p:nvPr>
        </p:nvSpPr>
        <p:spPr/>
        <p:txBody>
          <a:bodyPr/>
          <a:lstStyle/>
          <a:p>
            <a:r>
              <a:rPr lang="en-CA" dirty="0"/>
              <a:t>U.S. class actions announced</a:t>
            </a:r>
          </a:p>
          <a:p>
            <a:r>
              <a:rPr lang="en-CA" dirty="0"/>
              <a:t>Canadian class actions in the works</a:t>
            </a:r>
          </a:p>
          <a:p>
            <a:r>
              <a:rPr lang="en-CA" dirty="0"/>
              <a:t>“The Office of the Privacy Commissioner of Canada wants Equifax to provide a full report on the breach, including details on how Canadians were affected.” (CBC.ca)</a:t>
            </a:r>
          </a:p>
          <a:p>
            <a:r>
              <a:rPr lang="fr-CA" dirty="0"/>
              <a:t>D</a:t>
            </a:r>
            <a:r>
              <a:rPr lang="en-CA" dirty="0"/>
              <a:t>ate breach notification regulations under PIPEDA??</a:t>
            </a:r>
          </a:p>
        </p:txBody>
      </p:sp>
      <p:sp>
        <p:nvSpPr>
          <p:cNvPr id="4" name="Footer Placeholder 3">
            <a:extLst>
              <a:ext uri="{FF2B5EF4-FFF2-40B4-BE49-F238E27FC236}">
                <a16:creationId xmlns:a16="http://schemas.microsoft.com/office/drawing/2014/main" id="{8D5A248B-1BCE-4A10-85C8-722E8211906E}"/>
              </a:ext>
            </a:extLst>
          </p:cNvPr>
          <p:cNvSpPr>
            <a:spLocks noGrp="1"/>
          </p:cNvSpPr>
          <p:nvPr>
            <p:ph type="ftr" sz="quarter" idx="11"/>
          </p:nvPr>
        </p:nvSpPr>
        <p:spPr/>
        <p:txBody>
          <a:bodyPr/>
          <a:lstStyle/>
          <a:p>
            <a:pPr>
              <a:defRPr/>
            </a:pPr>
            <a:r>
              <a:rPr lang="en-US" dirty="0"/>
              <a:t>Class 2</a:t>
            </a:r>
          </a:p>
        </p:txBody>
      </p:sp>
    </p:spTree>
    <p:extLst>
      <p:ext uri="{BB962C8B-B14F-4D97-AF65-F5344CB8AC3E}">
        <p14:creationId xmlns:p14="http://schemas.microsoft.com/office/powerpoint/2010/main" val="4078100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79F35-E935-4B6A-B99A-D140764400D8}"/>
              </a:ext>
            </a:extLst>
          </p:cNvPr>
          <p:cNvSpPr>
            <a:spLocks noGrp="1"/>
          </p:cNvSpPr>
          <p:nvPr>
            <p:ph type="title"/>
          </p:nvPr>
        </p:nvSpPr>
        <p:spPr>
          <a:xfrm>
            <a:off x="457200" y="274638"/>
            <a:ext cx="8229600" cy="1498178"/>
          </a:xfrm>
        </p:spPr>
        <p:txBody>
          <a:bodyPr/>
          <a:lstStyle/>
          <a:p>
            <a:r>
              <a:rPr lang="en-CA" dirty="0"/>
              <a:t>Class exercise / student intros</a:t>
            </a:r>
          </a:p>
        </p:txBody>
      </p:sp>
      <p:sp>
        <p:nvSpPr>
          <p:cNvPr id="3" name="Content Placeholder 2">
            <a:extLst>
              <a:ext uri="{FF2B5EF4-FFF2-40B4-BE49-F238E27FC236}">
                <a16:creationId xmlns:a16="http://schemas.microsoft.com/office/drawing/2014/main" id="{4177A198-2D3E-4D2F-8F16-C3EA19E3FBC5}"/>
              </a:ext>
            </a:extLst>
          </p:cNvPr>
          <p:cNvSpPr>
            <a:spLocks noGrp="1"/>
          </p:cNvSpPr>
          <p:nvPr>
            <p:ph idx="1"/>
          </p:nvPr>
        </p:nvSpPr>
        <p:spPr/>
        <p:txBody>
          <a:bodyPr/>
          <a:lstStyle/>
          <a:p>
            <a:endParaRPr lang="en-CA" dirty="0"/>
          </a:p>
          <a:p>
            <a:pPr marL="0" indent="0" algn="ctr">
              <a:buNone/>
            </a:pPr>
            <a:r>
              <a:rPr lang="en-CA" sz="4000" dirty="0"/>
              <a:t>Is your privacy violated?</a:t>
            </a:r>
          </a:p>
          <a:p>
            <a:pPr marL="0" indent="0" algn="ctr">
              <a:buNone/>
            </a:pPr>
            <a:r>
              <a:rPr lang="en-CA" sz="4000" dirty="0"/>
              <a:t>PI (name, address, phone, email)</a:t>
            </a:r>
          </a:p>
          <a:p>
            <a:pPr marL="0" indent="0" algn="ctr">
              <a:buNone/>
            </a:pPr>
            <a:r>
              <a:rPr lang="en-CA" sz="4000" dirty="0"/>
              <a:t>Financial</a:t>
            </a:r>
          </a:p>
          <a:p>
            <a:pPr marL="0" indent="0" algn="ctr">
              <a:buNone/>
            </a:pPr>
            <a:r>
              <a:rPr lang="en-CA" sz="4000" dirty="0"/>
              <a:t>Image</a:t>
            </a:r>
          </a:p>
          <a:p>
            <a:pPr marL="0" indent="0" algn="ctr">
              <a:buNone/>
            </a:pPr>
            <a:r>
              <a:rPr lang="en-CA" sz="4000" dirty="0"/>
              <a:t>Other? (history, preferences…)</a:t>
            </a:r>
          </a:p>
        </p:txBody>
      </p:sp>
      <p:sp>
        <p:nvSpPr>
          <p:cNvPr id="4" name="Footer Placeholder 3">
            <a:extLst>
              <a:ext uri="{FF2B5EF4-FFF2-40B4-BE49-F238E27FC236}">
                <a16:creationId xmlns:a16="http://schemas.microsoft.com/office/drawing/2014/main" id="{3072F02C-5EA7-4871-8FB4-225A71ADCB6D}"/>
              </a:ext>
            </a:extLst>
          </p:cNvPr>
          <p:cNvSpPr>
            <a:spLocks noGrp="1"/>
          </p:cNvSpPr>
          <p:nvPr>
            <p:ph type="ftr" sz="quarter" idx="11"/>
          </p:nvPr>
        </p:nvSpPr>
        <p:spPr/>
        <p:txBody>
          <a:bodyPr/>
          <a:lstStyle/>
          <a:p>
            <a:pPr>
              <a:defRPr/>
            </a:pPr>
            <a:r>
              <a:rPr lang="en-US" dirty="0"/>
              <a:t>Class 2</a:t>
            </a:r>
          </a:p>
        </p:txBody>
      </p:sp>
    </p:spTree>
    <p:extLst>
      <p:ext uri="{BB962C8B-B14F-4D97-AF65-F5344CB8AC3E}">
        <p14:creationId xmlns:p14="http://schemas.microsoft.com/office/powerpoint/2010/main" val="1342448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EA2B7-A83F-41EF-86E7-A948EC0A3F08}"/>
              </a:ext>
            </a:extLst>
          </p:cNvPr>
          <p:cNvSpPr>
            <a:spLocks noGrp="1"/>
          </p:cNvSpPr>
          <p:nvPr>
            <p:ph type="title"/>
          </p:nvPr>
        </p:nvSpPr>
        <p:spPr>
          <a:xfrm>
            <a:off x="758031" y="1844824"/>
            <a:ext cx="7772400" cy="2880320"/>
          </a:xfrm>
        </p:spPr>
        <p:txBody>
          <a:bodyPr/>
          <a:lstStyle/>
          <a:p>
            <a:r>
              <a:rPr lang="en-CA" dirty="0"/>
              <a:t>WHO OR WHAT HAS JURISDICTION OVER THE INTERNET?</a:t>
            </a:r>
          </a:p>
        </p:txBody>
      </p:sp>
      <p:sp>
        <p:nvSpPr>
          <p:cNvPr id="3" name="Footer Placeholder 2">
            <a:extLst>
              <a:ext uri="{FF2B5EF4-FFF2-40B4-BE49-F238E27FC236}">
                <a16:creationId xmlns:a16="http://schemas.microsoft.com/office/drawing/2014/main" id="{2F65F228-294D-494A-8753-8D16947BD508}"/>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2691398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B3FB6-B651-47B9-AD38-752CFD4B9780}"/>
              </a:ext>
            </a:extLst>
          </p:cNvPr>
          <p:cNvSpPr>
            <a:spLocks noGrp="1"/>
          </p:cNvSpPr>
          <p:nvPr>
            <p:ph type="title"/>
          </p:nvPr>
        </p:nvSpPr>
        <p:spPr/>
        <p:txBody>
          <a:bodyPr/>
          <a:lstStyle/>
          <a:p>
            <a:r>
              <a:rPr lang="en-CA" dirty="0"/>
              <a:t>Canada - CRTC</a:t>
            </a:r>
          </a:p>
        </p:txBody>
      </p:sp>
      <p:pic>
        <p:nvPicPr>
          <p:cNvPr id="5" name="Content Placeholder 4">
            <a:extLst>
              <a:ext uri="{FF2B5EF4-FFF2-40B4-BE49-F238E27FC236}">
                <a16:creationId xmlns:a16="http://schemas.microsoft.com/office/drawing/2014/main" id="{AAB1E059-8E41-4510-88D6-7A5FF1A7A79A}"/>
              </a:ext>
            </a:extLst>
          </p:cNvPr>
          <p:cNvPicPr>
            <a:picLocks noGrp="1" noChangeAspect="1"/>
          </p:cNvPicPr>
          <p:nvPr>
            <p:ph idx="1"/>
          </p:nvPr>
        </p:nvPicPr>
        <p:blipFill>
          <a:blip r:embed="rId2"/>
          <a:stretch>
            <a:fillRect/>
          </a:stretch>
        </p:blipFill>
        <p:spPr>
          <a:xfrm>
            <a:off x="395536" y="2276872"/>
            <a:ext cx="8229600" cy="2241054"/>
          </a:xfrm>
          <a:prstGeom prst="rect">
            <a:avLst/>
          </a:prstGeom>
        </p:spPr>
      </p:pic>
      <p:sp>
        <p:nvSpPr>
          <p:cNvPr id="4" name="Footer Placeholder 3">
            <a:extLst>
              <a:ext uri="{FF2B5EF4-FFF2-40B4-BE49-F238E27FC236}">
                <a16:creationId xmlns:a16="http://schemas.microsoft.com/office/drawing/2014/main" id="{F8C6108C-33DB-4FE5-90E8-3457AF5F7909}"/>
              </a:ext>
            </a:extLst>
          </p:cNvPr>
          <p:cNvSpPr>
            <a:spLocks noGrp="1"/>
          </p:cNvSpPr>
          <p:nvPr>
            <p:ph type="ftr" sz="quarter" idx="11"/>
          </p:nvPr>
        </p:nvSpPr>
        <p:spPr/>
        <p:txBody>
          <a:bodyPr/>
          <a:lstStyle/>
          <a:p>
            <a:pPr>
              <a:defRPr/>
            </a:pPr>
            <a:r>
              <a:rPr lang="en-US"/>
              <a:t>Class 2</a:t>
            </a:r>
            <a:endParaRPr lang="en-US" dirty="0"/>
          </a:p>
        </p:txBody>
      </p:sp>
    </p:spTree>
    <p:extLst>
      <p:ext uri="{BB962C8B-B14F-4D97-AF65-F5344CB8AC3E}">
        <p14:creationId xmlns:p14="http://schemas.microsoft.com/office/powerpoint/2010/main" val="2815905751"/>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0000"/>
      </a:hlink>
      <a:folHlink>
        <a:srgbClr val="FF65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17388</TotalTime>
  <Words>2251</Words>
  <Application>Microsoft Office PowerPoint</Application>
  <PresentationFormat>On-screen Show (4:3)</PresentationFormat>
  <Paragraphs>251</Paragraphs>
  <Slides>39</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Wingdings</vt:lpstr>
      <vt:lpstr>Office Theme</vt:lpstr>
      <vt:lpstr> Class 2 – September 12  Does Anyone Govern the Internet?  A look at internet subject matter jurisdiction and net neutrality                                </vt:lpstr>
      <vt:lpstr>Admin Crap</vt:lpstr>
      <vt:lpstr>In the news?</vt:lpstr>
      <vt:lpstr>Equifax data breach</vt:lpstr>
      <vt:lpstr>https://www.equifaxsecurity2017.com </vt:lpstr>
      <vt:lpstr>Equifax Aftermath</vt:lpstr>
      <vt:lpstr>Class exercise / student intros</vt:lpstr>
      <vt:lpstr>WHO OR WHAT HAS JURISDICTION OVER THE INTERNET?</vt:lpstr>
      <vt:lpstr>Canada - CRTC</vt:lpstr>
      <vt:lpstr>What does the CRTC do?</vt:lpstr>
      <vt:lpstr>Public Notice CRTC 1999-197</vt:lpstr>
      <vt:lpstr>CRTC 1999-197 (cont.)</vt:lpstr>
      <vt:lpstr>Reference re Broadcasting Act</vt:lpstr>
      <vt:lpstr>Reference re Broadcasting Act</vt:lpstr>
      <vt:lpstr>CRTC FAQs</vt:lpstr>
      <vt:lpstr>CRTC FAQs (cont.)</vt:lpstr>
      <vt:lpstr>CRTC Conclusion</vt:lpstr>
      <vt:lpstr>U.S. Approach (intro)</vt:lpstr>
      <vt:lpstr>Telecommunications Act 1996</vt:lpstr>
      <vt:lpstr>Telecommunications Act 1996 s. 706</vt:lpstr>
      <vt:lpstr>Communications Decency Act</vt:lpstr>
      <vt:lpstr>Communications Decency Act</vt:lpstr>
      <vt:lpstr>Content regulation anyway?</vt:lpstr>
      <vt:lpstr>THROTTLE THIS! Net neutrality</vt:lpstr>
      <vt:lpstr>Net Neutrality Defined</vt:lpstr>
      <vt:lpstr>CRTC 2017-104 and 105</vt:lpstr>
      <vt:lpstr>Telecom Decision CRTC 2017-105</vt:lpstr>
      <vt:lpstr>s. 27(2) Telecommunications Act</vt:lpstr>
      <vt:lpstr>Telecom Regulatory Policy CRTC 2017-104</vt:lpstr>
      <vt:lpstr>CRTC 2017-104</vt:lpstr>
      <vt:lpstr>“ITMP framework” - Telecom Regulatory Policy CRTC 2009-657</vt:lpstr>
      <vt:lpstr>“Mobile TV decision” - Broadcasting and Telecom Decision CRTC 2015-26</vt:lpstr>
      <vt:lpstr>Net Neutrality U.S.A.</vt:lpstr>
      <vt:lpstr>Net Neutrality U.S.A.</vt:lpstr>
      <vt:lpstr>Sound familiar?</vt:lpstr>
      <vt:lpstr>But a difference</vt:lpstr>
      <vt:lpstr>Net Neutrality U.S.A.</vt:lpstr>
      <vt:lpstr>American Net Neutrality Rules 2015</vt:lpstr>
      <vt:lpstr>Questions? Parting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Allen Mendelsohn</dc:creator>
  <cp:lastModifiedBy>Allen Mendelsohn</cp:lastModifiedBy>
  <cp:revision>997</cp:revision>
  <dcterms:created xsi:type="dcterms:W3CDTF">2011-09-16T14:20:42Z</dcterms:created>
  <dcterms:modified xsi:type="dcterms:W3CDTF">2017-09-12T15:45:17Z</dcterms:modified>
</cp:coreProperties>
</file>