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8"/>
  </p:notesMasterIdLst>
  <p:handoutMasterIdLst>
    <p:handoutMasterId r:id="rId89"/>
  </p:handoutMasterIdLst>
  <p:sldIdLst>
    <p:sldId id="256" r:id="rId2"/>
    <p:sldId id="552" r:id="rId3"/>
    <p:sldId id="616" r:id="rId4"/>
    <p:sldId id="565" r:id="rId5"/>
    <p:sldId id="664" r:id="rId6"/>
    <p:sldId id="648" r:id="rId7"/>
    <p:sldId id="647" r:id="rId8"/>
    <p:sldId id="621" r:id="rId9"/>
    <p:sldId id="635" r:id="rId10"/>
    <p:sldId id="636" r:id="rId11"/>
    <p:sldId id="637" r:id="rId12"/>
    <p:sldId id="638" r:id="rId13"/>
    <p:sldId id="639" r:id="rId14"/>
    <p:sldId id="640" r:id="rId15"/>
    <p:sldId id="641" r:id="rId16"/>
    <p:sldId id="642" r:id="rId17"/>
    <p:sldId id="643" r:id="rId18"/>
    <p:sldId id="644" r:id="rId19"/>
    <p:sldId id="645" r:id="rId20"/>
    <p:sldId id="646" r:id="rId21"/>
    <p:sldId id="617" r:id="rId22"/>
    <p:sldId id="610" r:id="rId23"/>
    <p:sldId id="626" r:id="rId24"/>
    <p:sldId id="632" r:id="rId25"/>
    <p:sldId id="572" r:id="rId26"/>
    <p:sldId id="574" r:id="rId27"/>
    <p:sldId id="614" r:id="rId28"/>
    <p:sldId id="612" r:id="rId29"/>
    <p:sldId id="613" r:id="rId30"/>
    <p:sldId id="668" r:id="rId31"/>
    <p:sldId id="665" r:id="rId32"/>
    <p:sldId id="666" r:id="rId33"/>
    <p:sldId id="669" r:id="rId34"/>
    <p:sldId id="667" r:id="rId35"/>
    <p:sldId id="604" r:id="rId36"/>
    <p:sldId id="567" r:id="rId37"/>
    <p:sldId id="600" r:id="rId38"/>
    <p:sldId id="649" r:id="rId39"/>
    <p:sldId id="654" r:id="rId40"/>
    <p:sldId id="650" r:id="rId41"/>
    <p:sldId id="651" r:id="rId42"/>
    <p:sldId id="653" r:id="rId43"/>
    <p:sldId id="657" r:id="rId44"/>
    <p:sldId id="658" r:id="rId45"/>
    <p:sldId id="652" r:id="rId46"/>
    <p:sldId id="630" r:id="rId47"/>
    <p:sldId id="663" r:id="rId48"/>
    <p:sldId id="598" r:id="rId49"/>
    <p:sldId id="599" r:id="rId50"/>
    <p:sldId id="602" r:id="rId51"/>
    <p:sldId id="571" r:id="rId52"/>
    <p:sldId id="631" r:id="rId53"/>
    <p:sldId id="603" r:id="rId54"/>
    <p:sldId id="568" r:id="rId55"/>
    <p:sldId id="569" r:id="rId56"/>
    <p:sldId id="570" r:id="rId57"/>
    <p:sldId id="606" r:id="rId58"/>
    <p:sldId id="607" r:id="rId59"/>
    <p:sldId id="670" r:id="rId60"/>
    <p:sldId id="671" r:id="rId61"/>
    <p:sldId id="655" r:id="rId62"/>
    <p:sldId id="672" r:id="rId63"/>
    <p:sldId id="575" r:id="rId64"/>
    <p:sldId id="634" r:id="rId65"/>
    <p:sldId id="577" r:id="rId66"/>
    <p:sldId id="581" r:id="rId67"/>
    <p:sldId id="582" r:id="rId68"/>
    <p:sldId id="633" r:id="rId69"/>
    <p:sldId id="583" r:id="rId70"/>
    <p:sldId id="584" r:id="rId71"/>
    <p:sldId id="589" r:id="rId72"/>
    <p:sldId id="597" r:id="rId73"/>
    <p:sldId id="588" r:id="rId74"/>
    <p:sldId id="590" r:id="rId75"/>
    <p:sldId id="578" r:id="rId76"/>
    <p:sldId id="592" r:id="rId77"/>
    <p:sldId id="593" r:id="rId78"/>
    <p:sldId id="594" r:id="rId79"/>
    <p:sldId id="595" r:id="rId80"/>
    <p:sldId id="585" r:id="rId81"/>
    <p:sldId id="615" r:id="rId82"/>
    <p:sldId id="627" r:id="rId83"/>
    <p:sldId id="628" r:id="rId84"/>
    <p:sldId id="673" r:id="rId85"/>
    <p:sldId id="674" r:id="rId86"/>
    <p:sldId id="675" r:id="rId8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8D"/>
    <a:srgbClr val="0048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77289" autoAdjust="0"/>
  </p:normalViewPr>
  <p:slideViewPr>
    <p:cSldViewPr>
      <p:cViewPr varScale="1">
        <p:scale>
          <a:sx n="67" d="100"/>
          <a:sy n="67" d="100"/>
        </p:scale>
        <p:origin x="1930" y="67"/>
      </p:cViewPr>
      <p:guideLst>
        <p:guide orient="horz" pos="2160"/>
        <p:guide pos="2880"/>
      </p:guideLst>
    </p:cSldViewPr>
  </p:slideViewPr>
  <p:outlineViewPr>
    <p:cViewPr>
      <p:scale>
        <a:sx n="33" d="100"/>
        <a:sy n="33" d="100"/>
      </p:scale>
      <p:origin x="0" y="-1949"/>
    </p:cViewPr>
  </p:outlineViewPr>
  <p:notesTextViewPr>
    <p:cViewPr>
      <p:scale>
        <a:sx n="100" d="100"/>
        <a:sy n="100" d="100"/>
      </p:scale>
      <p:origin x="0" y="0"/>
    </p:cViewPr>
  </p:notesTextViewPr>
  <p:sorterViewPr>
    <p:cViewPr>
      <p:scale>
        <a:sx n="66" d="100"/>
        <a:sy n="66" d="100"/>
      </p:scale>
      <p:origin x="0" y="-4411"/>
    </p:cViewPr>
  </p:sorterViewPr>
  <p:notesViewPr>
    <p:cSldViewPr>
      <p:cViewPr varScale="1">
        <p:scale>
          <a:sx n="67" d="100"/>
          <a:sy n="67" d="100"/>
        </p:scale>
        <p:origin x="3120" y="4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DE70D28-32E9-4AF2-91CF-084CECC0F890}" type="datetimeFigureOut">
              <a:rPr lang="en-US"/>
              <a:pPr>
                <a:defRPr/>
              </a:pPr>
              <a:t>11/3/2020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4BADF13-884F-4625-B148-DF09EB0C1FE8}"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96882DE-51FE-4370-AC55-C7AE4669DBE5}" type="datetimeFigureOut">
              <a:rPr lang="en-US"/>
              <a:pPr>
                <a:defRPr/>
              </a:pPr>
              <a:t>11/3/2020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90FC60C-B268-4C23-AB49-FBFCA2F0488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C1E977-DB97-4C94-B67E-E0AE23B793ED}" type="slidenum">
              <a:rPr lang="en-US" altLang="en-US" smtClean="0"/>
              <a:pPr>
                <a:spcBef>
                  <a:spcPct val="0"/>
                </a:spcBef>
              </a:pPr>
              <a:t>1</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Happy to have Europeans!</a:t>
            </a:r>
          </a:p>
          <a:p>
            <a:r>
              <a:rPr lang="en-CA" dirty="0"/>
              <a:t>Why important will become clear</a:t>
            </a:r>
          </a:p>
          <a:p>
            <a:r>
              <a:rPr lang="en-CA" dirty="0"/>
              <a:t>Pay attention, all presentations are related</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21</a:t>
            </a:fld>
            <a:endParaRPr lang="en-US" altLang="en-US"/>
          </a:p>
        </p:txBody>
      </p:sp>
    </p:spTree>
    <p:extLst>
      <p:ext uri="{BB962C8B-B14F-4D97-AF65-F5344CB8AC3E}">
        <p14:creationId xmlns:p14="http://schemas.microsoft.com/office/powerpoint/2010/main" val="1980507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Quality charter!</a:t>
            </a:r>
          </a:p>
          <a:p>
            <a:r>
              <a:rPr lang="en-CA" dirty="0"/>
              <a:t>New, made binding by the Treaty of Lisbon in force 2009</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22</a:t>
            </a:fld>
            <a:endParaRPr lang="en-US" altLang="en-US"/>
          </a:p>
        </p:txBody>
      </p:sp>
    </p:spTree>
    <p:extLst>
      <p:ext uri="{BB962C8B-B14F-4D97-AF65-F5344CB8AC3E}">
        <p14:creationId xmlns:p14="http://schemas.microsoft.com/office/powerpoint/2010/main" val="2476380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26</a:t>
            </a:fld>
            <a:endParaRPr lang="en-US" altLang="en-US"/>
          </a:p>
        </p:txBody>
      </p:sp>
    </p:spTree>
    <p:extLst>
      <p:ext uri="{BB962C8B-B14F-4D97-AF65-F5344CB8AC3E}">
        <p14:creationId xmlns:p14="http://schemas.microsoft.com/office/powerpoint/2010/main" val="3766543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Exceptions – public life will influence Interest of general public</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27</a:t>
            </a:fld>
            <a:endParaRPr lang="en-US" altLang="en-US"/>
          </a:p>
        </p:txBody>
      </p:sp>
    </p:spTree>
    <p:extLst>
      <p:ext uri="{BB962C8B-B14F-4D97-AF65-F5344CB8AC3E}">
        <p14:creationId xmlns:p14="http://schemas.microsoft.com/office/powerpoint/2010/main" val="3146858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Inadequate, irrelevant, or no longer relevant </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28</a:t>
            </a:fld>
            <a:endParaRPr lang="en-US" altLang="en-US"/>
          </a:p>
        </p:txBody>
      </p:sp>
    </p:spTree>
    <p:extLst>
      <p:ext uri="{BB962C8B-B14F-4D97-AF65-F5344CB8AC3E}">
        <p14:creationId xmlns:p14="http://schemas.microsoft.com/office/powerpoint/2010/main" val="2470809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Inadequate, irrelevant, or no longer relevant </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29</a:t>
            </a:fld>
            <a:endParaRPr lang="en-US" altLang="en-US"/>
          </a:p>
        </p:txBody>
      </p:sp>
    </p:spTree>
    <p:extLst>
      <p:ext uri="{BB962C8B-B14F-4D97-AF65-F5344CB8AC3E}">
        <p14:creationId xmlns:p14="http://schemas.microsoft.com/office/powerpoint/2010/main" val="2259574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31</a:t>
            </a:fld>
            <a:endParaRPr lang="en-US" altLang="en-US"/>
          </a:p>
        </p:txBody>
      </p:sp>
    </p:spTree>
    <p:extLst>
      <p:ext uri="{BB962C8B-B14F-4D97-AF65-F5344CB8AC3E}">
        <p14:creationId xmlns:p14="http://schemas.microsoft.com/office/powerpoint/2010/main" val="3629269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a:t>
            </a:fld>
            <a:endParaRPr lang="en-US" altLang="en-US"/>
          </a:p>
        </p:txBody>
      </p:sp>
    </p:spTree>
    <p:extLst>
      <p:ext uri="{BB962C8B-B14F-4D97-AF65-F5344CB8AC3E}">
        <p14:creationId xmlns:p14="http://schemas.microsoft.com/office/powerpoint/2010/main" val="1222251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32</a:t>
            </a:fld>
            <a:endParaRPr lang="en-US" altLang="en-US" dirty="0"/>
          </a:p>
        </p:txBody>
      </p:sp>
    </p:spTree>
    <p:extLst>
      <p:ext uri="{BB962C8B-B14F-4D97-AF65-F5344CB8AC3E}">
        <p14:creationId xmlns:p14="http://schemas.microsoft.com/office/powerpoint/2010/main" val="3343431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33</a:t>
            </a:fld>
            <a:endParaRPr lang="en-US" altLang="en-US" dirty="0"/>
          </a:p>
        </p:txBody>
      </p:sp>
    </p:spTree>
    <p:extLst>
      <p:ext uri="{BB962C8B-B14F-4D97-AF65-F5344CB8AC3E}">
        <p14:creationId xmlns:p14="http://schemas.microsoft.com/office/powerpoint/2010/main" val="3864903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34</a:t>
            </a:fld>
            <a:endParaRPr lang="en-US" altLang="en-US"/>
          </a:p>
        </p:txBody>
      </p:sp>
    </p:spTree>
    <p:extLst>
      <p:ext uri="{BB962C8B-B14F-4D97-AF65-F5344CB8AC3E}">
        <p14:creationId xmlns:p14="http://schemas.microsoft.com/office/powerpoint/2010/main" val="37985969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GDPR art. 6</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46</a:t>
            </a:fld>
            <a:endParaRPr lang="en-US" altLang="en-US"/>
          </a:p>
        </p:txBody>
      </p:sp>
    </p:spTree>
    <p:extLst>
      <p:ext uri="{BB962C8B-B14F-4D97-AF65-F5344CB8AC3E}">
        <p14:creationId xmlns:p14="http://schemas.microsoft.com/office/powerpoint/2010/main" val="14521344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Remember, this is for commercial activities only, i.e. PIPEDA covered</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51</a:t>
            </a:fld>
            <a:endParaRPr lang="en-US" altLang="en-US"/>
          </a:p>
        </p:txBody>
      </p:sp>
    </p:spTree>
    <p:extLst>
      <p:ext uri="{BB962C8B-B14F-4D97-AF65-F5344CB8AC3E}">
        <p14:creationId xmlns:p14="http://schemas.microsoft.com/office/powerpoint/2010/main" val="13953651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55</a:t>
            </a:fld>
            <a:endParaRPr lang="en-US" altLang="en-US"/>
          </a:p>
        </p:txBody>
      </p:sp>
    </p:spTree>
    <p:extLst>
      <p:ext uri="{BB962C8B-B14F-4D97-AF65-F5344CB8AC3E}">
        <p14:creationId xmlns:p14="http://schemas.microsoft.com/office/powerpoint/2010/main" val="42233083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Article 26 -- derogations</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56</a:t>
            </a:fld>
            <a:endParaRPr lang="en-US" altLang="en-US"/>
          </a:p>
        </p:txBody>
      </p:sp>
    </p:spTree>
    <p:extLst>
      <p:ext uri="{BB962C8B-B14F-4D97-AF65-F5344CB8AC3E}">
        <p14:creationId xmlns:p14="http://schemas.microsoft.com/office/powerpoint/2010/main" val="40915584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Still self-certification</a:t>
            </a:r>
          </a:p>
          <a:p>
            <a:r>
              <a:rPr lang="en-CA" dirty="0"/>
              <a:t>4 bullets from EU website</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57</a:t>
            </a:fld>
            <a:endParaRPr lang="en-US" altLang="en-US"/>
          </a:p>
        </p:txBody>
      </p:sp>
    </p:spTree>
    <p:extLst>
      <p:ext uri="{BB962C8B-B14F-4D97-AF65-F5344CB8AC3E}">
        <p14:creationId xmlns:p14="http://schemas.microsoft.com/office/powerpoint/2010/main" val="19059093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58</a:t>
            </a:fld>
            <a:endParaRPr lang="en-US" altLang="en-US"/>
          </a:p>
        </p:txBody>
      </p:sp>
    </p:spTree>
    <p:extLst>
      <p:ext uri="{BB962C8B-B14F-4D97-AF65-F5344CB8AC3E}">
        <p14:creationId xmlns:p14="http://schemas.microsoft.com/office/powerpoint/2010/main" val="19552060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59</a:t>
            </a:fld>
            <a:endParaRPr lang="en-US" altLang="en-US"/>
          </a:p>
        </p:txBody>
      </p:sp>
    </p:spTree>
    <p:extLst>
      <p:ext uri="{BB962C8B-B14F-4D97-AF65-F5344CB8AC3E}">
        <p14:creationId xmlns:p14="http://schemas.microsoft.com/office/powerpoint/2010/main" val="3592672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a:t>
            </a:fld>
            <a:endParaRPr lang="en-US" altLang="en-US" dirty="0"/>
          </a:p>
        </p:txBody>
      </p:sp>
    </p:spTree>
    <p:extLst>
      <p:ext uri="{BB962C8B-B14F-4D97-AF65-F5344CB8AC3E}">
        <p14:creationId xmlns:p14="http://schemas.microsoft.com/office/powerpoint/2010/main" val="8236279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60</a:t>
            </a:fld>
            <a:endParaRPr lang="en-US" altLang="en-US"/>
          </a:p>
        </p:txBody>
      </p:sp>
    </p:spTree>
    <p:extLst>
      <p:ext uri="{BB962C8B-B14F-4D97-AF65-F5344CB8AC3E}">
        <p14:creationId xmlns:p14="http://schemas.microsoft.com/office/powerpoint/2010/main" val="2969811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Mr. </a:t>
            </a:r>
            <a:r>
              <a:rPr lang="en-CA" dirty="0" err="1"/>
              <a:t>Radulescu</a:t>
            </a:r>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75</a:t>
            </a:fld>
            <a:endParaRPr lang="en-US" altLang="en-US"/>
          </a:p>
        </p:txBody>
      </p:sp>
    </p:spTree>
    <p:extLst>
      <p:ext uri="{BB962C8B-B14F-4D97-AF65-F5344CB8AC3E}">
        <p14:creationId xmlns:p14="http://schemas.microsoft.com/office/powerpoint/2010/main" val="3562231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4</a:t>
            </a:fld>
            <a:endParaRPr lang="en-US" altLang="en-US"/>
          </a:p>
        </p:txBody>
      </p:sp>
    </p:spTree>
    <p:extLst>
      <p:ext uri="{BB962C8B-B14F-4D97-AF65-F5344CB8AC3E}">
        <p14:creationId xmlns:p14="http://schemas.microsoft.com/office/powerpoint/2010/main" val="3787694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934C9A6F-66C8-44B7-BEE6-5ACED4DAF7DC}"/>
              </a:ext>
            </a:extLst>
          </p:cNvPr>
          <p:cNvSpPr>
            <a:spLocks noGrp="1"/>
          </p:cNvSpPr>
          <p:nvPr>
            <p:ph type="body" idx="1"/>
          </p:nvPr>
        </p:nvSpPr>
        <p:spPr/>
        <p:txBody>
          <a:bodyPr/>
          <a:lstStyle/>
          <a:p>
            <a:endParaRPr lang="en-C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Footer Placeholder 4"/>
          <p:cNvSpPr>
            <a:spLocks noGrp="1"/>
          </p:cNvSpPr>
          <p:nvPr>
            <p:ph type="ftr" sz="quarter" idx="10"/>
          </p:nvPr>
        </p:nvSpPr>
        <p:spPr/>
        <p:txBody>
          <a:bodyPr/>
          <a:lstStyle>
            <a:lvl1pPr>
              <a:defRPr/>
            </a:lvl1pPr>
          </a:lstStyle>
          <a:p>
            <a:pPr>
              <a:defRPr/>
            </a:pPr>
            <a:r>
              <a:rPr lang="en-US"/>
              <a:t>Classes 7 &amp; 8</a:t>
            </a:r>
            <a:endParaRPr lang="en-US" dirty="0"/>
          </a:p>
        </p:txBody>
      </p:sp>
    </p:spTree>
    <p:extLst>
      <p:ext uri="{BB962C8B-B14F-4D97-AF65-F5344CB8AC3E}">
        <p14:creationId xmlns:p14="http://schemas.microsoft.com/office/powerpoint/2010/main" val="194830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88" y="6307138"/>
            <a:ext cx="360362"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60E277F-F023-4D5E-9242-295DC8875801}" type="datetime1">
              <a:rPr lang="en-US" smtClean="0"/>
              <a:t>11/3/2020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Classes 7 &amp; 8</a:t>
            </a:r>
            <a:endParaRPr lang="en-US" dirty="0"/>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8A223135-7931-458C-A838-76B856FEE72B}" type="slidenum">
              <a:rPr lang="en-US" altLang="en-US"/>
              <a:pPr>
                <a:defRPr/>
              </a:pPr>
              <a:t>‹#›</a:t>
            </a:fld>
            <a:endParaRPr lang="en-US" altLang="en-US"/>
          </a:p>
        </p:txBody>
      </p:sp>
      <p:pic>
        <p:nvPicPr>
          <p:cNvPr id="8" name="Picture 7">
            <a:extLst>
              <a:ext uri="{FF2B5EF4-FFF2-40B4-BE49-F238E27FC236}">
                <a16:creationId xmlns:a16="http://schemas.microsoft.com/office/drawing/2014/main" id="{206140A0-D7CC-4F95-87F6-DDC2D05354B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5953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A0C4353-0757-4F51-95CB-E42ED7E34571}" type="datetime1">
              <a:rPr lang="en-US" smtClean="0"/>
              <a:t>11/3/2020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Classes 7 &amp; 8</a:t>
            </a: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29D2E5E5-4F0E-4780-8A50-DA9333DCE07A}" type="slidenum">
              <a:rPr lang="en-US" altLang="en-US"/>
              <a:pPr>
                <a:defRPr/>
              </a:pPr>
              <a:t>‹#›</a:t>
            </a:fld>
            <a:endParaRPr lang="en-US" altLang="en-US"/>
          </a:p>
        </p:txBody>
      </p:sp>
      <p:pic>
        <p:nvPicPr>
          <p:cNvPr id="7" name="Picture 6">
            <a:extLst>
              <a:ext uri="{FF2B5EF4-FFF2-40B4-BE49-F238E27FC236}">
                <a16:creationId xmlns:a16="http://schemas.microsoft.com/office/drawing/2014/main" id="{DCE14781-106A-463B-B48B-67A32C513B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Allen_ICON white on light blue.jpg">
            <a:extLst>
              <a:ext uri="{FF2B5EF4-FFF2-40B4-BE49-F238E27FC236}">
                <a16:creationId xmlns:a16="http://schemas.microsoft.com/office/drawing/2014/main" id="{199AD9F2-C4B2-4821-90F6-E9F7A449619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961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p:cNvSpPr>
            <a:spLocks noGrp="1"/>
          </p:cNvSpPr>
          <p:nvPr>
            <p:ph type="dt" sz="half" idx="10"/>
          </p:nvPr>
        </p:nvSpPr>
        <p:spPr/>
        <p:txBody>
          <a:bodyPr/>
          <a:lstStyle>
            <a:lvl1pPr>
              <a:defRPr/>
            </a:lvl1pPr>
          </a:lstStyle>
          <a:p>
            <a:pPr>
              <a:defRPr/>
            </a:pPr>
            <a:fld id="{995AFE96-F51C-4F6B-A81D-5D4A4842D33A}" type="datetime1">
              <a:rPr lang="en-US" smtClean="0"/>
              <a:t>11/3/2020</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Classes 7 &amp; 8</a:t>
            </a:r>
            <a:endParaRPr lang="en-US" dirty="0"/>
          </a:p>
        </p:txBody>
      </p:sp>
      <p:sp>
        <p:nvSpPr>
          <p:cNvPr id="8" name="Slide Number Placeholder 5"/>
          <p:cNvSpPr>
            <a:spLocks noGrp="1"/>
          </p:cNvSpPr>
          <p:nvPr>
            <p:ph type="sldNum"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72131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031" y="2420888"/>
            <a:ext cx="7772400" cy="2304256"/>
          </a:xfrm>
        </p:spPr>
        <p:txBody>
          <a:bodyPr anchor="t"/>
          <a:lstStyle>
            <a:lvl1pPr algn="ctr">
              <a:defRPr sz="4800" b="1" cap="all"/>
            </a:lvl1pPr>
          </a:lstStyle>
          <a:p>
            <a:r>
              <a:rPr lang="en-US" dirty="0"/>
              <a:t>Click to edit Master title style</a:t>
            </a:r>
          </a:p>
        </p:txBody>
      </p:sp>
      <p:sp>
        <p:nvSpPr>
          <p:cNvPr id="4" name="Date Placeholder 3"/>
          <p:cNvSpPr>
            <a:spLocks noGrp="1"/>
          </p:cNvSpPr>
          <p:nvPr>
            <p:ph type="dt" sz="half" idx="10"/>
          </p:nvPr>
        </p:nvSpPr>
        <p:spPr/>
        <p:txBody>
          <a:bodyPr/>
          <a:lstStyle>
            <a:lvl1pPr>
              <a:defRPr/>
            </a:lvl1pPr>
          </a:lstStyle>
          <a:p>
            <a:pPr>
              <a:defRPr/>
            </a:pPr>
            <a:fld id="{B177C91A-0AF6-4D01-ACF7-87BDE1F19480}" type="datetime1">
              <a:rPr lang="en-US" smtClean="0"/>
              <a:t>11/3/2020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Classes 7 &amp; 8</a:t>
            </a: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D091C7B2-14AE-4FBB-A2BD-E9D08F552414}" type="slidenum">
              <a:rPr lang="en-US" altLang="en-US"/>
              <a:pPr>
                <a:defRPr/>
              </a:pPr>
              <a:t>‹#›</a:t>
            </a:fld>
            <a:r>
              <a:rPr lang="en-US" altLang="en-US"/>
              <a:t>(client logo)</a:t>
            </a:r>
          </a:p>
        </p:txBody>
      </p:sp>
      <p:pic>
        <p:nvPicPr>
          <p:cNvPr id="7" name="Picture 7">
            <a:extLst>
              <a:ext uri="{FF2B5EF4-FFF2-40B4-BE49-F238E27FC236}">
                <a16:creationId xmlns:a16="http://schemas.microsoft.com/office/drawing/2014/main" id="{E9B78BEF-E118-444E-965A-88EF3594BA8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Allen_ICON white on light blue.jpg">
            <a:extLst>
              <a:ext uri="{FF2B5EF4-FFF2-40B4-BE49-F238E27FC236}">
                <a16:creationId xmlns:a16="http://schemas.microsoft.com/office/drawing/2014/main" id="{90AAE493-2897-41ED-9841-427C2EE37A7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571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B15852E9-0387-4885-B3D5-CA27546D1054}" type="datetime1">
              <a:rPr lang="en-US" smtClean="0"/>
              <a:t>11/3/2020</a:t>
            </a:fld>
            <a:endParaRPr lang="en-US"/>
          </a:p>
        </p:txBody>
      </p:sp>
      <p:sp>
        <p:nvSpPr>
          <p:cNvPr id="8" name="Footer Placeholder 5"/>
          <p:cNvSpPr>
            <a:spLocks noGrp="1"/>
          </p:cNvSpPr>
          <p:nvPr>
            <p:ph type="ftr" sz="quarter" idx="11"/>
          </p:nvPr>
        </p:nvSpPr>
        <p:spPr/>
        <p:txBody>
          <a:bodyPr/>
          <a:lstStyle>
            <a:lvl1pPr>
              <a:defRPr/>
            </a:lvl1pPr>
          </a:lstStyle>
          <a:p>
            <a:pPr>
              <a:defRPr/>
            </a:pPr>
            <a:r>
              <a:rPr lang="en-US"/>
              <a:t>Classes 7 &amp; 8</a:t>
            </a:r>
            <a:endParaRPr lang="en-US" dirty="0"/>
          </a:p>
        </p:txBody>
      </p:sp>
      <p:sp>
        <p:nvSpPr>
          <p:cNvPr id="9"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A6168743-A747-4F7A-B9D3-3A738CEB33C8}" type="slidenum">
              <a:rPr lang="en-US" altLang="en-US"/>
              <a:pPr>
                <a:defRPr/>
              </a:pPr>
              <a:t>‹#›</a:t>
            </a:fld>
            <a:endParaRPr lang="en-US" altLang="en-US"/>
          </a:p>
        </p:txBody>
      </p:sp>
      <p:pic>
        <p:nvPicPr>
          <p:cNvPr id="11" name="Picture 7">
            <a:extLst>
              <a:ext uri="{FF2B5EF4-FFF2-40B4-BE49-F238E27FC236}">
                <a16:creationId xmlns:a16="http://schemas.microsoft.com/office/drawing/2014/main" id="{E958F104-4243-4A21-B453-B5DB612A8D2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426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p:cNvSpPr>
            <a:spLocks noGrp="1"/>
          </p:cNvSpPr>
          <p:nvPr>
            <p:ph type="dt" sz="half" idx="10"/>
          </p:nvPr>
        </p:nvSpPr>
        <p:spPr/>
        <p:txBody>
          <a:bodyPr/>
          <a:lstStyle>
            <a:lvl1pPr>
              <a:defRPr/>
            </a:lvl1pPr>
          </a:lstStyle>
          <a:p>
            <a:pPr>
              <a:defRPr/>
            </a:pPr>
            <a:fld id="{7B931091-BF39-4126-80BF-F179916A44F9}" type="datetime1">
              <a:rPr lang="en-US" smtClean="0"/>
              <a:t>11/3/2020</a:t>
            </a:fld>
            <a:endParaRPr lang="en-US"/>
          </a:p>
        </p:txBody>
      </p:sp>
      <p:sp>
        <p:nvSpPr>
          <p:cNvPr id="10" name="Footer Placeholder 7"/>
          <p:cNvSpPr>
            <a:spLocks noGrp="1"/>
          </p:cNvSpPr>
          <p:nvPr>
            <p:ph type="ftr" sz="quarter" idx="11"/>
          </p:nvPr>
        </p:nvSpPr>
        <p:spPr/>
        <p:txBody>
          <a:bodyPr/>
          <a:lstStyle>
            <a:lvl1pPr>
              <a:defRPr/>
            </a:lvl1pPr>
          </a:lstStyle>
          <a:p>
            <a:pPr>
              <a:defRPr/>
            </a:pPr>
            <a:r>
              <a:rPr lang="en-US"/>
              <a:t>Classes 7 &amp; 8</a:t>
            </a:r>
            <a:endParaRPr lang="en-US" dirty="0"/>
          </a:p>
        </p:txBody>
      </p:sp>
      <p:sp>
        <p:nvSpPr>
          <p:cNvPr id="11"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98C259BA-E3DB-4675-9733-0A02C6B20309}" type="slidenum">
              <a:rPr lang="en-US" altLang="en-US"/>
              <a:pPr>
                <a:defRPr/>
              </a:pPr>
              <a:t>‹#›</a:t>
            </a:fld>
            <a:endParaRPr lang="en-US" altLang="en-US"/>
          </a:p>
        </p:txBody>
      </p:sp>
      <p:pic>
        <p:nvPicPr>
          <p:cNvPr id="13" name="Picture 7">
            <a:extLst>
              <a:ext uri="{FF2B5EF4-FFF2-40B4-BE49-F238E27FC236}">
                <a16:creationId xmlns:a16="http://schemas.microsoft.com/office/drawing/2014/main" id="{5A1E139B-096E-4513-8055-27C45DA5022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644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Date Placeholder 2"/>
          <p:cNvSpPr>
            <a:spLocks noGrp="1"/>
          </p:cNvSpPr>
          <p:nvPr>
            <p:ph type="dt" sz="half" idx="10"/>
          </p:nvPr>
        </p:nvSpPr>
        <p:spPr/>
        <p:txBody>
          <a:bodyPr/>
          <a:lstStyle>
            <a:lvl1pPr>
              <a:defRPr/>
            </a:lvl1pPr>
          </a:lstStyle>
          <a:p>
            <a:pPr>
              <a:defRPr/>
            </a:pPr>
            <a:fld id="{0CD2DEEC-57B6-402D-9614-B1E73981203B}" type="datetime1">
              <a:rPr lang="en-US" smtClean="0"/>
              <a:t>11/3/2020</a:t>
            </a:fld>
            <a:endParaRPr lang="en-US"/>
          </a:p>
        </p:txBody>
      </p:sp>
      <p:sp>
        <p:nvSpPr>
          <p:cNvPr id="6" name="Footer Placeholder 3"/>
          <p:cNvSpPr>
            <a:spLocks noGrp="1"/>
          </p:cNvSpPr>
          <p:nvPr>
            <p:ph type="ftr" sz="quarter" idx="11"/>
          </p:nvPr>
        </p:nvSpPr>
        <p:spPr/>
        <p:txBody>
          <a:bodyPr/>
          <a:lstStyle>
            <a:lvl1pPr>
              <a:defRPr/>
            </a:lvl1pPr>
          </a:lstStyle>
          <a:p>
            <a:pPr>
              <a:defRPr/>
            </a:pPr>
            <a:r>
              <a:rPr lang="en-US"/>
              <a:t>Classes 7 &amp; 8</a:t>
            </a:r>
            <a:endParaRPr lang="en-US" dirty="0"/>
          </a:p>
        </p:txBody>
      </p:sp>
      <p:sp>
        <p:nvSpPr>
          <p:cNvPr id="7"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9D821BB1-E660-4A9B-8F1B-148BB884234C}" type="slidenum">
              <a:rPr lang="en-US" altLang="en-US"/>
              <a:pPr>
                <a:defRPr/>
              </a:pPr>
              <a:t>‹#›</a:t>
            </a:fld>
            <a:endParaRPr lang="en-US" altLang="en-US"/>
          </a:p>
        </p:txBody>
      </p:sp>
      <p:pic>
        <p:nvPicPr>
          <p:cNvPr id="8" name="Picture 7">
            <a:extLst>
              <a:ext uri="{FF2B5EF4-FFF2-40B4-BE49-F238E27FC236}">
                <a16:creationId xmlns:a16="http://schemas.microsoft.com/office/drawing/2014/main" id="{000D590D-66AC-4376-9707-569C4285D32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520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1"/>
          <p:cNvSpPr>
            <a:spLocks noGrp="1"/>
          </p:cNvSpPr>
          <p:nvPr>
            <p:ph type="dt" sz="half" idx="10"/>
          </p:nvPr>
        </p:nvSpPr>
        <p:spPr/>
        <p:txBody>
          <a:bodyPr/>
          <a:lstStyle>
            <a:lvl1pPr>
              <a:defRPr/>
            </a:lvl1pPr>
          </a:lstStyle>
          <a:p>
            <a:pPr>
              <a:defRPr/>
            </a:pPr>
            <a:fld id="{8487A1D3-9CA9-40E3-9D19-F477E657017E}" type="datetime1">
              <a:rPr lang="en-US" smtClean="0"/>
              <a:t>11/3/2020</a:t>
            </a:fld>
            <a:endParaRPr lang="en-US"/>
          </a:p>
        </p:txBody>
      </p:sp>
      <p:sp>
        <p:nvSpPr>
          <p:cNvPr id="5" name="Footer Placeholder 2"/>
          <p:cNvSpPr>
            <a:spLocks noGrp="1"/>
          </p:cNvSpPr>
          <p:nvPr>
            <p:ph type="ftr" sz="quarter" idx="11"/>
          </p:nvPr>
        </p:nvSpPr>
        <p:spPr/>
        <p:txBody>
          <a:bodyPr/>
          <a:lstStyle>
            <a:lvl1pPr>
              <a:defRPr/>
            </a:lvl1pPr>
          </a:lstStyle>
          <a:p>
            <a:pPr>
              <a:defRPr/>
            </a:pPr>
            <a:r>
              <a:rPr lang="en-CA"/>
              <a:t>Classes 7 &amp; 8</a:t>
            </a:r>
            <a:endParaRPr lang="en-US" dirty="0"/>
          </a:p>
        </p:txBody>
      </p:sp>
      <p:pic>
        <p:nvPicPr>
          <p:cNvPr id="7" name="Picture 7">
            <a:extLst>
              <a:ext uri="{FF2B5EF4-FFF2-40B4-BE49-F238E27FC236}">
                <a16:creationId xmlns:a16="http://schemas.microsoft.com/office/drawing/2014/main" id="{A8874726-107F-4A14-9886-002CD10926F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89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fld id="{D73B064B-634A-4420-80F1-A5CDB9220C59}" type="datetime1">
              <a:rPr lang="en-US" smtClean="0"/>
              <a:t>11/3/2020</a:t>
            </a:fld>
            <a:endParaRPr lang="en-US" dirty="0"/>
          </a:p>
        </p:txBody>
      </p:sp>
      <p:sp>
        <p:nvSpPr>
          <p:cNvPr id="7" name="Footer Placeholder 5"/>
          <p:cNvSpPr>
            <a:spLocks noGrp="1"/>
          </p:cNvSpPr>
          <p:nvPr>
            <p:ph type="ftr" sz="quarter" idx="11"/>
          </p:nvPr>
        </p:nvSpPr>
        <p:spPr/>
        <p:txBody>
          <a:bodyPr/>
          <a:lstStyle>
            <a:lvl1pPr>
              <a:defRPr/>
            </a:lvl1pPr>
          </a:lstStyle>
          <a:p>
            <a:pPr>
              <a:defRPr/>
            </a:pPr>
            <a:r>
              <a:rPr lang="en-US"/>
              <a:t>Classes 7 &amp; 8</a:t>
            </a:r>
            <a:endParaRPr lang="en-US" dirty="0"/>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6DBC6869-B077-40DB-A211-F096FCE5397F}" type="slidenum">
              <a:rPr lang="en-US" altLang="en-US"/>
              <a:pPr>
                <a:defRPr/>
              </a:pPr>
              <a:t>‹#›</a:t>
            </a:fld>
            <a:endParaRPr lang="en-US" altLang="en-US"/>
          </a:p>
        </p:txBody>
      </p:sp>
      <p:pic>
        <p:nvPicPr>
          <p:cNvPr id="9" name="Picture 8">
            <a:extLst>
              <a:ext uri="{FF2B5EF4-FFF2-40B4-BE49-F238E27FC236}">
                <a16:creationId xmlns:a16="http://schemas.microsoft.com/office/drawing/2014/main" id="{A0D150B7-3B5E-49AB-9E0C-E12CB3B54E7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Allen_ICON white on light blue.jpg">
            <a:extLst>
              <a:ext uri="{FF2B5EF4-FFF2-40B4-BE49-F238E27FC236}">
                <a16:creationId xmlns:a16="http://schemas.microsoft.com/office/drawing/2014/main" id="{8A75FF3E-4A67-4805-AB80-8FF16FC7D45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182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158F6234-04E5-4F34-8805-E2D1A3DEA23B}" type="datetime1">
              <a:rPr lang="en-US" smtClean="0"/>
              <a:t>11/3/2020</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Classes 7 &amp; 8</a:t>
            </a:r>
            <a:endParaRPr lang="en-US" dirty="0"/>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8934FA8B-4ECF-4F31-987C-17A8C6A90759}" type="slidenum">
              <a:rPr lang="en-US" altLang="en-US"/>
              <a:pPr>
                <a:defRPr/>
              </a:pPr>
              <a:t>‹#›</a:t>
            </a:fld>
            <a:endParaRPr lang="en-US" altLang="en-US"/>
          </a:p>
        </p:txBody>
      </p:sp>
      <p:pic>
        <p:nvPicPr>
          <p:cNvPr id="9" name="Picture 8">
            <a:extLst>
              <a:ext uri="{FF2B5EF4-FFF2-40B4-BE49-F238E27FC236}">
                <a16:creationId xmlns:a16="http://schemas.microsoft.com/office/drawing/2014/main" id="{B8EE0FA1-A019-4BD0-8329-7E40852C52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Allen_ICON white on light blue.jpg">
            <a:extLst>
              <a:ext uri="{FF2B5EF4-FFF2-40B4-BE49-F238E27FC236}">
                <a16:creationId xmlns:a16="http://schemas.microsoft.com/office/drawing/2014/main" id="{70ECE8F5-0120-41DE-94BB-BF11F92B679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90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678D"/>
            </a:gs>
            <a:gs pos="100000">
              <a:srgbClr val="00486D"/>
            </a:gs>
            <a:gs pos="100000">
              <a:srgbClr val="00486D"/>
            </a:gs>
            <a:gs pos="100000">
              <a:srgbClr val="00486D"/>
            </a:gs>
            <a:gs pos="100000">
              <a:srgbClr val="00678D"/>
            </a:gs>
            <a:gs pos="100000">
              <a:srgbClr val="10253F"/>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81750"/>
            <a:ext cx="2133600" cy="3397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6C958A6-38F6-45B5-BE74-89EBE0DABB8C}" type="datetime1">
              <a:rPr lang="en-US" smtClean="0"/>
              <a:t>11/3/2020</a:t>
            </a:fld>
            <a:endParaRPr lang="en-US" dirty="0"/>
          </a:p>
        </p:txBody>
      </p:sp>
      <p:sp>
        <p:nvSpPr>
          <p:cNvPr id="5" name="Footer Placeholder 4"/>
          <p:cNvSpPr>
            <a:spLocks noGrp="1"/>
          </p:cNvSpPr>
          <p:nvPr>
            <p:ph type="ftr" sz="quarter" idx="3"/>
          </p:nvPr>
        </p:nvSpPr>
        <p:spPr>
          <a:xfrm>
            <a:off x="2987675" y="6356350"/>
            <a:ext cx="3313113" cy="365125"/>
          </a:xfrm>
          <a:prstGeom prst="rect">
            <a:avLst/>
          </a:prstGeom>
        </p:spPr>
        <p:txBody>
          <a:bodyPr vert="horz" lIns="91440" tIns="45720" rIns="91440" bIns="45720" rtlCol="0" anchor="ctr"/>
          <a:lstStyle>
            <a:lvl1pPr algn="ctr" eaLnBrk="1" fontAlgn="auto" hangingPunct="1">
              <a:spcBef>
                <a:spcPts val="0"/>
              </a:spcBef>
              <a:spcAft>
                <a:spcPts val="0"/>
              </a:spcAft>
              <a:defRPr sz="1600" i="1">
                <a:solidFill>
                  <a:schemeClr val="bg1"/>
                </a:solidFill>
                <a:latin typeface="+mn-lt"/>
                <a:cs typeface="+mn-cs"/>
              </a:defRPr>
            </a:lvl1pPr>
          </a:lstStyle>
          <a:p>
            <a:pPr>
              <a:defRPr/>
            </a:pPr>
            <a:r>
              <a:rPr lang="en-US"/>
              <a:t>Classes 7 &amp; 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sldNum="0" hd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bc.ca/news/thenational/right-to-be-forgotten-should-past-wrongs-stay-public-forever-1.4642607"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twitter.com/IgnacioCofone/status/132327901352006861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parl.ca/Content/Bills/432/Government/C-10/C-10_1/C-10_1.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justice.gov/opa/press-release/file/1328941/download"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242888"/>
            <a:ext cx="7772400" cy="5016302"/>
          </a:xfrm>
        </p:spPr>
        <p:txBody>
          <a:bodyPr/>
          <a:lstStyle/>
          <a:p>
            <a:pPr eaLnBrk="1" hangingPunct="1"/>
            <a:br>
              <a:rPr lang="en-US" altLang="en-US" sz="4000" dirty="0"/>
            </a:br>
            <a:br>
              <a:rPr lang="en-US" altLang="en-US" sz="4000" dirty="0"/>
            </a:br>
            <a:br>
              <a:rPr lang="en-US" altLang="en-US" sz="4000" dirty="0"/>
            </a:br>
            <a:br>
              <a:rPr lang="en-US" altLang="en-US" sz="4000" dirty="0"/>
            </a:br>
            <a:r>
              <a:rPr lang="en-US" altLang="en-US" sz="4000" u="sng" dirty="0"/>
              <a:t>Classes 7 &amp; 8</a:t>
            </a:r>
            <a:br>
              <a:rPr lang="en-US" altLang="en-US" sz="4000" dirty="0"/>
            </a:br>
            <a:r>
              <a:rPr lang="en-US" altLang="en-US" sz="4000" dirty="0"/>
              <a:t>(1) Finishing Non-consensual Distribution of Intimate Images; and (2) </a:t>
            </a:r>
            <a:r>
              <a:rPr lang="en-CA" altLang="en-US" sz="4000" dirty="0"/>
              <a:t>Forget Me Not? – the Right to Be Forgotten in Europe (and Canada?) and Introduction to European Data Protection</a:t>
            </a:r>
            <a:br>
              <a:rPr lang="en-US" altLang="en-US" sz="4000" dirty="0"/>
            </a:br>
            <a:br>
              <a:rPr lang="en-CA" sz="4000" dirty="0"/>
            </a:br>
            <a:br>
              <a:rPr lang="en-US" altLang="en-US" sz="4000" dirty="0"/>
            </a:br>
            <a:r>
              <a:rPr lang="en-US" altLang="en-US" sz="4000" dirty="0"/>
              <a:t>             </a:t>
            </a:r>
            <a:br>
              <a:rPr lang="en-US" altLang="en-US" sz="4000" dirty="0"/>
            </a:br>
            <a:r>
              <a:rPr lang="en-US" altLang="en-US" sz="4000" dirty="0"/>
              <a:t>                 </a:t>
            </a:r>
          </a:p>
        </p:txBody>
      </p:sp>
      <p:pic>
        <p:nvPicPr>
          <p:cNvPr id="15363" name="Picture 5" descr="Allen_ICON white on light blu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61618" y="5733256"/>
            <a:ext cx="10207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77961" y="4869160"/>
            <a:ext cx="61880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A835-F7EA-4806-BC69-46B3CCD1C2CD}"/>
              </a:ext>
            </a:extLst>
          </p:cNvPr>
          <p:cNvSpPr>
            <a:spLocks noGrp="1"/>
          </p:cNvSpPr>
          <p:nvPr>
            <p:ph type="title"/>
          </p:nvPr>
        </p:nvSpPr>
        <p:spPr/>
        <p:txBody>
          <a:bodyPr/>
          <a:lstStyle/>
          <a:p>
            <a:r>
              <a:rPr lang="en-CA" dirty="0"/>
              <a:t>Manitoba legislation</a:t>
            </a:r>
          </a:p>
        </p:txBody>
      </p:sp>
      <p:sp>
        <p:nvSpPr>
          <p:cNvPr id="3" name="Content Placeholder 2">
            <a:extLst>
              <a:ext uri="{FF2B5EF4-FFF2-40B4-BE49-F238E27FC236}">
                <a16:creationId xmlns:a16="http://schemas.microsoft.com/office/drawing/2014/main" id="{F905881B-5979-4DF1-B0FB-89C0494B511D}"/>
              </a:ext>
            </a:extLst>
          </p:cNvPr>
          <p:cNvSpPr>
            <a:spLocks noGrp="1"/>
          </p:cNvSpPr>
          <p:nvPr>
            <p:ph idx="1"/>
          </p:nvPr>
        </p:nvSpPr>
        <p:spPr/>
        <p:txBody>
          <a:bodyPr/>
          <a:lstStyle/>
          <a:p>
            <a:pPr marL="0" indent="0">
              <a:buNone/>
            </a:pPr>
            <a:r>
              <a:rPr lang="en-CA" i="1" dirty="0"/>
              <a:t>Intimate Image Protection Act</a:t>
            </a:r>
            <a:r>
              <a:rPr lang="en-CA" dirty="0"/>
              <a:t>, </a:t>
            </a:r>
            <a:r>
              <a:rPr lang="en-CA" sz="1800" dirty="0"/>
              <a:t>in force 2017-1-15</a:t>
            </a:r>
          </a:p>
          <a:p>
            <a:pPr marL="0" indent="0">
              <a:buNone/>
            </a:pPr>
            <a:endParaRPr lang="en-CA" sz="1800" dirty="0"/>
          </a:p>
          <a:p>
            <a:pPr marL="0" indent="0">
              <a:buNone/>
            </a:pPr>
            <a:r>
              <a:rPr lang="en-CA" sz="1800" dirty="0"/>
              <a:t>11(1). A person who distributes an intimate image of another person knowing that the person depicted in the image did not consent to the distribution, or being reckless as to whether or not that person consented to the distribution, commits a tort against that other person.</a:t>
            </a:r>
          </a:p>
          <a:p>
            <a:pPr marL="0" indent="0">
              <a:buNone/>
            </a:pPr>
            <a:r>
              <a:rPr lang="en-CA" sz="1800" dirty="0"/>
              <a:t>11(2). An action for the non-consensual distribution of an intimate image may be brought without proof of damage.</a:t>
            </a:r>
          </a:p>
          <a:p>
            <a:pPr marL="0" indent="0">
              <a:buNone/>
            </a:pPr>
            <a:endParaRPr lang="en-CA" sz="1800" dirty="0"/>
          </a:p>
          <a:p>
            <a:pPr marL="0" indent="0">
              <a:buNone/>
            </a:pPr>
            <a:r>
              <a:rPr lang="en-CA" sz="1800" dirty="0"/>
              <a:t>12. In an action for the non-consensual distribution of an intimate image, the person depicted in the image does not lose his or her expectation of privacy in respect of the image if he or she</a:t>
            </a:r>
          </a:p>
          <a:p>
            <a:pPr marL="0" indent="0">
              <a:buNone/>
            </a:pPr>
            <a:r>
              <a:rPr lang="en-CA" sz="1800" dirty="0"/>
              <a:t>(a) consented to another person recording the image; or</a:t>
            </a:r>
          </a:p>
          <a:p>
            <a:pPr marL="0" indent="0">
              <a:buNone/>
            </a:pPr>
            <a:r>
              <a:rPr lang="en-CA" sz="1800" dirty="0"/>
              <a:t>(b) provided the image to another person;</a:t>
            </a:r>
          </a:p>
        </p:txBody>
      </p:sp>
      <p:sp>
        <p:nvSpPr>
          <p:cNvPr id="4" name="Footer Placeholder 3">
            <a:extLst>
              <a:ext uri="{FF2B5EF4-FFF2-40B4-BE49-F238E27FC236}">
                <a16:creationId xmlns:a16="http://schemas.microsoft.com/office/drawing/2014/main" id="{246A34F7-C49C-4C40-804B-5B896210BF6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516815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18541-0836-4174-BA54-E7930F60C747}"/>
              </a:ext>
            </a:extLst>
          </p:cNvPr>
          <p:cNvSpPr>
            <a:spLocks noGrp="1"/>
          </p:cNvSpPr>
          <p:nvPr>
            <p:ph type="title"/>
          </p:nvPr>
        </p:nvSpPr>
        <p:spPr/>
        <p:txBody>
          <a:bodyPr/>
          <a:lstStyle/>
          <a:p>
            <a:r>
              <a:rPr lang="en-CA" dirty="0"/>
              <a:t>Alberta legislation</a:t>
            </a:r>
          </a:p>
        </p:txBody>
      </p:sp>
      <p:sp>
        <p:nvSpPr>
          <p:cNvPr id="3" name="Content Placeholder 2">
            <a:extLst>
              <a:ext uri="{FF2B5EF4-FFF2-40B4-BE49-F238E27FC236}">
                <a16:creationId xmlns:a16="http://schemas.microsoft.com/office/drawing/2014/main" id="{0D055770-A880-4832-A015-36D2288EC3F8}"/>
              </a:ext>
            </a:extLst>
          </p:cNvPr>
          <p:cNvSpPr>
            <a:spLocks noGrp="1"/>
          </p:cNvSpPr>
          <p:nvPr>
            <p:ph idx="1"/>
          </p:nvPr>
        </p:nvSpPr>
        <p:spPr/>
        <p:txBody>
          <a:bodyPr/>
          <a:lstStyle/>
          <a:p>
            <a:pPr marL="0" indent="0">
              <a:buNone/>
            </a:pPr>
            <a:r>
              <a:rPr lang="en-CA" i="1" dirty="0"/>
              <a:t>Protecting Victims of Non-Consensual Distribution of Intimate Images Act</a:t>
            </a:r>
            <a:r>
              <a:rPr lang="en-CA" dirty="0"/>
              <a:t>, SA 2017, </a:t>
            </a:r>
            <a:r>
              <a:rPr lang="en-CA" sz="2400" dirty="0"/>
              <a:t>in force 2017-8-4</a:t>
            </a:r>
          </a:p>
          <a:p>
            <a:pPr marL="0" indent="0">
              <a:buNone/>
            </a:pPr>
            <a:endParaRPr lang="en-CA" dirty="0"/>
          </a:p>
          <a:p>
            <a:pPr marL="0" indent="0">
              <a:buNone/>
            </a:pPr>
            <a:r>
              <a:rPr lang="en-CA" sz="2400" dirty="0"/>
              <a:t>3. A person who distributes an intimate image of another person knowing that the person depicted in the image did not consent to the distribution, or is reckless as to whether or not that person consented to the distribution, commits a tort against that other person.</a:t>
            </a:r>
          </a:p>
        </p:txBody>
      </p:sp>
      <p:sp>
        <p:nvSpPr>
          <p:cNvPr id="4" name="Footer Placeholder 3">
            <a:extLst>
              <a:ext uri="{FF2B5EF4-FFF2-40B4-BE49-F238E27FC236}">
                <a16:creationId xmlns:a16="http://schemas.microsoft.com/office/drawing/2014/main" id="{293140A5-1599-4298-972B-5C39D04B77C5}"/>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261664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CDE5-CFC8-44A3-9695-51BEF0BEE69A}"/>
              </a:ext>
            </a:extLst>
          </p:cNvPr>
          <p:cNvSpPr>
            <a:spLocks noGrp="1"/>
          </p:cNvSpPr>
          <p:nvPr>
            <p:ph type="title"/>
          </p:nvPr>
        </p:nvSpPr>
        <p:spPr/>
        <p:txBody>
          <a:bodyPr/>
          <a:lstStyle/>
          <a:p>
            <a:r>
              <a:rPr lang="en-CA" dirty="0"/>
              <a:t>Nova Scotia Legislation</a:t>
            </a:r>
          </a:p>
        </p:txBody>
      </p:sp>
      <p:sp>
        <p:nvSpPr>
          <p:cNvPr id="3" name="Content Placeholder 2">
            <a:extLst>
              <a:ext uri="{FF2B5EF4-FFF2-40B4-BE49-F238E27FC236}">
                <a16:creationId xmlns:a16="http://schemas.microsoft.com/office/drawing/2014/main" id="{B1A3A277-B92C-4246-A40C-0D1BBD0211CC}"/>
              </a:ext>
            </a:extLst>
          </p:cNvPr>
          <p:cNvSpPr>
            <a:spLocks noGrp="1"/>
          </p:cNvSpPr>
          <p:nvPr>
            <p:ph idx="1"/>
          </p:nvPr>
        </p:nvSpPr>
        <p:spPr/>
        <p:txBody>
          <a:bodyPr/>
          <a:lstStyle/>
          <a:p>
            <a:pPr marL="0" indent="0">
              <a:buNone/>
            </a:pPr>
            <a:r>
              <a:rPr lang="en-CA" i="1" dirty="0"/>
              <a:t>An Act Respecting the Unauthorized Distribution of Intimate Images and Protection Against Cyber-bullying</a:t>
            </a:r>
          </a:p>
          <a:p>
            <a:pPr marL="0" indent="0">
              <a:buNone/>
            </a:pPr>
            <a:r>
              <a:rPr lang="en-CA" dirty="0"/>
              <a:t>Cited as the </a:t>
            </a:r>
            <a:r>
              <a:rPr lang="en-CA" i="1" dirty="0"/>
              <a:t>Intimate Images and Cyber-protection Act</a:t>
            </a:r>
          </a:p>
          <a:p>
            <a:pPr marL="0" indent="0">
              <a:buNone/>
            </a:pPr>
            <a:endParaRPr lang="en-CA" dirty="0"/>
          </a:p>
          <a:p>
            <a:pPr marL="0" indent="0">
              <a:buNone/>
            </a:pPr>
            <a:r>
              <a:rPr lang="en-CA" dirty="0"/>
              <a:t>In force July 2018</a:t>
            </a:r>
          </a:p>
        </p:txBody>
      </p:sp>
      <p:sp>
        <p:nvSpPr>
          <p:cNvPr id="4" name="Footer Placeholder 3">
            <a:extLst>
              <a:ext uri="{FF2B5EF4-FFF2-40B4-BE49-F238E27FC236}">
                <a16:creationId xmlns:a16="http://schemas.microsoft.com/office/drawing/2014/main" id="{A939B022-AEB1-4AD9-8FA2-E958473D25FA}"/>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4048372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B545B-DB28-4C85-9354-48A4A10DE363}"/>
              </a:ext>
            </a:extLst>
          </p:cNvPr>
          <p:cNvSpPr>
            <a:spLocks noGrp="1"/>
          </p:cNvSpPr>
          <p:nvPr>
            <p:ph type="title"/>
          </p:nvPr>
        </p:nvSpPr>
        <p:spPr/>
        <p:txBody>
          <a:bodyPr/>
          <a:lstStyle/>
          <a:p>
            <a:r>
              <a:rPr lang="en-CA" dirty="0"/>
              <a:t>Previously on L&amp;O: Nova Scotia…</a:t>
            </a:r>
          </a:p>
        </p:txBody>
      </p:sp>
      <p:sp>
        <p:nvSpPr>
          <p:cNvPr id="3" name="Content Placeholder 2">
            <a:extLst>
              <a:ext uri="{FF2B5EF4-FFF2-40B4-BE49-F238E27FC236}">
                <a16:creationId xmlns:a16="http://schemas.microsoft.com/office/drawing/2014/main" id="{D80CD002-06A1-409F-96A3-BDF5A0DBAF5E}"/>
              </a:ext>
            </a:extLst>
          </p:cNvPr>
          <p:cNvSpPr>
            <a:spLocks noGrp="1"/>
          </p:cNvSpPr>
          <p:nvPr>
            <p:ph idx="1"/>
          </p:nvPr>
        </p:nvSpPr>
        <p:spPr>
          <a:xfrm>
            <a:off x="457200" y="1268760"/>
            <a:ext cx="8229600" cy="4857403"/>
          </a:xfrm>
        </p:spPr>
        <p:txBody>
          <a:bodyPr/>
          <a:lstStyle/>
          <a:p>
            <a:pPr marL="0" indent="0">
              <a:buNone/>
            </a:pPr>
            <a:r>
              <a:rPr lang="en-CA" i="1" dirty="0"/>
              <a:t>Crouch v. Snell</a:t>
            </a:r>
            <a:r>
              <a:rPr lang="en-CA" sz="2800" dirty="0"/>
              <a:t>, </a:t>
            </a:r>
            <a:r>
              <a:rPr lang="en-CA" sz="2000" dirty="0"/>
              <a:t>2015 NSSC 340</a:t>
            </a:r>
          </a:p>
          <a:p>
            <a:pPr marL="0" indent="0">
              <a:buNone/>
            </a:pPr>
            <a:r>
              <a:rPr lang="en-CA" sz="2800" dirty="0"/>
              <a:t>re the </a:t>
            </a:r>
            <a:r>
              <a:rPr lang="en-CA" sz="2800" i="1" dirty="0"/>
              <a:t>Cyber-safety Act</a:t>
            </a:r>
          </a:p>
          <a:p>
            <a:pPr marL="0" indent="0">
              <a:buNone/>
            </a:pPr>
            <a:endParaRPr lang="en-CA" sz="2800" dirty="0"/>
          </a:p>
          <a:p>
            <a:pPr marL="0" indent="0">
              <a:buNone/>
            </a:pPr>
            <a:r>
              <a:rPr lang="en-CA" sz="2800" dirty="0"/>
              <a:t>“In conclusion, I find that the </a:t>
            </a:r>
            <a:r>
              <a:rPr lang="en-CA" sz="2800" i="1" dirty="0"/>
              <a:t>Act </a:t>
            </a:r>
            <a:r>
              <a:rPr lang="en-CA" sz="2800" dirty="0"/>
              <a:t>has both the purpose and effect of controlling or restricting freedom of expression.” (s. 2b. </a:t>
            </a:r>
            <a:r>
              <a:rPr lang="en-CA" sz="2800" i="1" dirty="0"/>
              <a:t>Charter</a:t>
            </a:r>
            <a:r>
              <a:rPr lang="en-CA" sz="2800" dirty="0"/>
              <a:t>)</a:t>
            </a:r>
          </a:p>
          <a:p>
            <a:pPr marL="0" indent="0">
              <a:buNone/>
            </a:pPr>
            <a:r>
              <a:rPr lang="en-CA" sz="2800" dirty="0"/>
              <a:t>“There is no "limit prescribed by law" and the impugned provisions of the </a:t>
            </a:r>
            <a:r>
              <a:rPr lang="en-CA" sz="2800" i="1" dirty="0"/>
              <a:t>Act</a:t>
            </a:r>
            <a:r>
              <a:rPr lang="en-CA" sz="2800" dirty="0"/>
              <a:t> cannot be justified under s. 1.”</a:t>
            </a:r>
          </a:p>
          <a:p>
            <a:pPr marL="0" indent="0">
              <a:buNone/>
            </a:pPr>
            <a:r>
              <a:rPr lang="en-CA" sz="2800" dirty="0"/>
              <a:t>“The </a:t>
            </a:r>
            <a:r>
              <a:rPr lang="en-CA" sz="2800" i="1" dirty="0"/>
              <a:t>Act</a:t>
            </a:r>
            <a:r>
              <a:rPr lang="en-CA" sz="2800" dirty="0"/>
              <a:t> must be struck down in its entirety.”</a:t>
            </a:r>
          </a:p>
          <a:p>
            <a:pPr marL="0" indent="0">
              <a:buNone/>
            </a:pPr>
            <a:endParaRPr lang="en-CA" dirty="0"/>
          </a:p>
        </p:txBody>
      </p:sp>
      <p:sp>
        <p:nvSpPr>
          <p:cNvPr id="4" name="Footer Placeholder 3">
            <a:extLst>
              <a:ext uri="{FF2B5EF4-FFF2-40B4-BE49-F238E27FC236}">
                <a16:creationId xmlns:a16="http://schemas.microsoft.com/office/drawing/2014/main" id="{4EEFDA44-CA02-4A6B-814C-4244F8CB74A9}"/>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417233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B4683-4AB6-4342-B35B-22E97265E207}"/>
              </a:ext>
            </a:extLst>
          </p:cNvPr>
          <p:cNvSpPr>
            <a:spLocks noGrp="1"/>
          </p:cNvSpPr>
          <p:nvPr>
            <p:ph type="title"/>
          </p:nvPr>
        </p:nvSpPr>
        <p:spPr/>
        <p:txBody>
          <a:bodyPr/>
          <a:lstStyle/>
          <a:p>
            <a:r>
              <a:rPr lang="en-CA" dirty="0"/>
              <a:t>Non-consensual Pornography – Criminal Code</a:t>
            </a:r>
          </a:p>
        </p:txBody>
      </p:sp>
      <p:sp>
        <p:nvSpPr>
          <p:cNvPr id="3" name="Content Placeholder 2">
            <a:extLst>
              <a:ext uri="{FF2B5EF4-FFF2-40B4-BE49-F238E27FC236}">
                <a16:creationId xmlns:a16="http://schemas.microsoft.com/office/drawing/2014/main" id="{4D0F817F-D613-4AAD-96B5-963D47821F60}"/>
              </a:ext>
            </a:extLst>
          </p:cNvPr>
          <p:cNvSpPr>
            <a:spLocks noGrp="1"/>
          </p:cNvSpPr>
          <p:nvPr>
            <p:ph idx="1"/>
          </p:nvPr>
        </p:nvSpPr>
        <p:spPr>
          <a:xfrm>
            <a:off x="457200" y="1844824"/>
            <a:ext cx="8229600" cy="4281339"/>
          </a:xfrm>
        </p:spPr>
        <p:txBody>
          <a:bodyPr/>
          <a:lstStyle/>
          <a:p>
            <a:pPr marL="0" indent="0">
              <a:buNone/>
            </a:pPr>
            <a:r>
              <a:rPr lang="en-CA" sz="2400" i="1" dirty="0"/>
              <a:t>Publication, etc., of an intimate image without consent</a:t>
            </a:r>
          </a:p>
          <a:p>
            <a:pPr marL="0" indent="0">
              <a:buNone/>
            </a:pPr>
            <a:r>
              <a:rPr lang="en-CA" sz="2400" dirty="0"/>
              <a:t>162.1 (1) Everyone who knowingly publishes, distributes, transmits, sells, makes available or advertises an intimate image of a person knowing that the person depicted in the image did not give their consent to that conduct, or being reckless as to whether or not that person gave their consent to that conduct, is guilty</a:t>
            </a:r>
          </a:p>
          <a:p>
            <a:pPr marL="0" indent="0">
              <a:buNone/>
            </a:pPr>
            <a:endParaRPr lang="en-CA" sz="2400" dirty="0"/>
          </a:p>
          <a:p>
            <a:pPr marL="0" indent="0">
              <a:buNone/>
            </a:pPr>
            <a:r>
              <a:rPr lang="en-CA" sz="2400" dirty="0"/>
              <a:t>(a) of an indictable offence and liable to imprisonment for a term of not more than five years; or</a:t>
            </a:r>
          </a:p>
          <a:p>
            <a:pPr marL="0" indent="0">
              <a:buNone/>
            </a:pPr>
            <a:r>
              <a:rPr lang="en-CA" sz="2400" dirty="0"/>
              <a:t>(b) of an offence punishable on summary conviction.</a:t>
            </a:r>
          </a:p>
          <a:p>
            <a:pPr marL="0" indent="0">
              <a:buNone/>
            </a:pPr>
            <a:endParaRPr lang="en-CA" sz="1800" dirty="0"/>
          </a:p>
        </p:txBody>
      </p:sp>
      <p:sp>
        <p:nvSpPr>
          <p:cNvPr id="4" name="Footer Placeholder 3">
            <a:extLst>
              <a:ext uri="{FF2B5EF4-FFF2-40B4-BE49-F238E27FC236}">
                <a16:creationId xmlns:a16="http://schemas.microsoft.com/office/drawing/2014/main" id="{5B2C80B4-24DD-475C-BE03-02DCDEEDC48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510975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B4683-4AB6-4342-B35B-22E97265E207}"/>
              </a:ext>
            </a:extLst>
          </p:cNvPr>
          <p:cNvSpPr>
            <a:spLocks noGrp="1"/>
          </p:cNvSpPr>
          <p:nvPr>
            <p:ph type="title"/>
          </p:nvPr>
        </p:nvSpPr>
        <p:spPr/>
        <p:txBody>
          <a:bodyPr/>
          <a:lstStyle/>
          <a:p>
            <a:r>
              <a:rPr lang="en-CA" dirty="0"/>
              <a:t>Non-consensual Pornography – Criminal Code (cont.)</a:t>
            </a:r>
          </a:p>
        </p:txBody>
      </p:sp>
      <p:sp>
        <p:nvSpPr>
          <p:cNvPr id="3" name="Content Placeholder 2">
            <a:extLst>
              <a:ext uri="{FF2B5EF4-FFF2-40B4-BE49-F238E27FC236}">
                <a16:creationId xmlns:a16="http://schemas.microsoft.com/office/drawing/2014/main" id="{4D0F817F-D613-4AAD-96B5-963D47821F60}"/>
              </a:ext>
            </a:extLst>
          </p:cNvPr>
          <p:cNvSpPr>
            <a:spLocks noGrp="1"/>
          </p:cNvSpPr>
          <p:nvPr>
            <p:ph idx="1"/>
          </p:nvPr>
        </p:nvSpPr>
        <p:spPr>
          <a:xfrm>
            <a:off x="457200" y="1844824"/>
            <a:ext cx="8229600" cy="4281339"/>
          </a:xfrm>
        </p:spPr>
        <p:txBody>
          <a:bodyPr/>
          <a:lstStyle/>
          <a:p>
            <a:pPr marL="0" indent="0">
              <a:buNone/>
            </a:pPr>
            <a:r>
              <a:rPr lang="en-CA" sz="2000" i="1" dirty="0"/>
              <a:t>Definition of intimate image</a:t>
            </a:r>
          </a:p>
          <a:p>
            <a:pPr marL="0" indent="0">
              <a:buNone/>
            </a:pPr>
            <a:r>
              <a:rPr lang="en-CA" sz="2000" dirty="0"/>
              <a:t>(2) In this section, intimate image means a visual recording of a person made by any means including a photographic, film or video recording,</a:t>
            </a:r>
          </a:p>
          <a:p>
            <a:pPr marL="0" indent="0">
              <a:buNone/>
            </a:pPr>
            <a:r>
              <a:rPr lang="en-CA" sz="2000" dirty="0"/>
              <a:t>(a) in which the person is nude, is exposing his or her genital organs or anal region or her breasts or is engaged in explicit sexual activity;</a:t>
            </a:r>
          </a:p>
          <a:p>
            <a:pPr marL="0" indent="0">
              <a:buNone/>
            </a:pPr>
            <a:r>
              <a:rPr lang="en-CA" sz="2000" dirty="0"/>
              <a:t>(b) in respect of which, at the time of the recording, there were circumstances that gave rise to a reasonable expectation of privacy; and</a:t>
            </a:r>
          </a:p>
          <a:p>
            <a:pPr marL="0" indent="0">
              <a:buNone/>
            </a:pPr>
            <a:r>
              <a:rPr lang="en-CA" sz="2000" dirty="0"/>
              <a:t>(c) in respect of which the person depicted retains a reasonable expectation of privacy at the time the offence is committed.</a:t>
            </a:r>
          </a:p>
          <a:p>
            <a:pPr marL="0" indent="0">
              <a:buNone/>
            </a:pPr>
            <a:endParaRPr lang="en-CA" sz="2000" dirty="0"/>
          </a:p>
          <a:p>
            <a:pPr marL="0" indent="0">
              <a:buNone/>
            </a:pPr>
            <a:r>
              <a:rPr lang="en-CA" sz="2000" dirty="0"/>
              <a:t>(3) No person shall be convicted of an offence under this section if the conduct that forms the subject-matter of the charge serves the public good and does not extend beyond what serves the public good.</a:t>
            </a:r>
          </a:p>
          <a:p>
            <a:pPr marL="0" indent="0">
              <a:buNone/>
            </a:pPr>
            <a:endParaRPr lang="en-CA" sz="1800" dirty="0"/>
          </a:p>
        </p:txBody>
      </p:sp>
      <p:sp>
        <p:nvSpPr>
          <p:cNvPr id="4" name="Footer Placeholder 3">
            <a:extLst>
              <a:ext uri="{FF2B5EF4-FFF2-40B4-BE49-F238E27FC236}">
                <a16:creationId xmlns:a16="http://schemas.microsoft.com/office/drawing/2014/main" id="{5B2C80B4-24DD-475C-BE03-02DCDEEDC48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634125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B4683-4AB6-4342-B35B-22E97265E207}"/>
              </a:ext>
            </a:extLst>
          </p:cNvPr>
          <p:cNvSpPr>
            <a:spLocks noGrp="1"/>
          </p:cNvSpPr>
          <p:nvPr>
            <p:ph type="title"/>
          </p:nvPr>
        </p:nvSpPr>
        <p:spPr/>
        <p:txBody>
          <a:bodyPr/>
          <a:lstStyle/>
          <a:p>
            <a:r>
              <a:rPr lang="en-CA" dirty="0"/>
              <a:t>Non-consensual Pornography – Criminal law</a:t>
            </a:r>
          </a:p>
        </p:txBody>
      </p:sp>
      <p:sp>
        <p:nvSpPr>
          <p:cNvPr id="3" name="Content Placeholder 2">
            <a:extLst>
              <a:ext uri="{FF2B5EF4-FFF2-40B4-BE49-F238E27FC236}">
                <a16:creationId xmlns:a16="http://schemas.microsoft.com/office/drawing/2014/main" id="{4D0F817F-D613-4AAD-96B5-963D47821F60}"/>
              </a:ext>
            </a:extLst>
          </p:cNvPr>
          <p:cNvSpPr>
            <a:spLocks noGrp="1"/>
          </p:cNvSpPr>
          <p:nvPr>
            <p:ph idx="1"/>
          </p:nvPr>
        </p:nvSpPr>
        <p:spPr>
          <a:xfrm>
            <a:off x="457200" y="1844824"/>
            <a:ext cx="8229600" cy="4281339"/>
          </a:xfrm>
        </p:spPr>
        <p:txBody>
          <a:bodyPr/>
          <a:lstStyle/>
          <a:p>
            <a:pPr marL="0" indent="0">
              <a:buNone/>
            </a:pPr>
            <a:r>
              <a:rPr lang="en-CA" sz="2400" b="1" dirty="0"/>
              <a:t>162.2</a:t>
            </a:r>
            <a:r>
              <a:rPr lang="en-CA" sz="2400" dirty="0"/>
              <a:t> </a:t>
            </a:r>
            <a:r>
              <a:rPr lang="en-CA" sz="2400" b="1" dirty="0"/>
              <a:t>(1)</a:t>
            </a:r>
            <a:r>
              <a:rPr lang="en-CA" sz="2400" dirty="0"/>
              <a:t> When an offender is convicted, or is discharged on the conditions prescribed in a probation order under section 730, of an offence referred to in subsection 162.1(1), the court that sentences or discharges the offender, in addition to any other punishment that may be imposed for that offence or any other condition prescribed in the order of discharge, may make, subject to the conditions or exemptions that the court directs, </a:t>
            </a:r>
            <a:r>
              <a:rPr lang="en-CA" sz="2800" b="1" dirty="0"/>
              <a:t>an order prohibiting the offender from using the Internet</a:t>
            </a:r>
            <a:r>
              <a:rPr lang="en-CA" sz="2400" dirty="0"/>
              <a:t> or other digital network, unless the offender does so in accordance with conditions set by the court.</a:t>
            </a:r>
          </a:p>
        </p:txBody>
      </p:sp>
      <p:sp>
        <p:nvSpPr>
          <p:cNvPr id="4" name="Footer Placeholder 3">
            <a:extLst>
              <a:ext uri="{FF2B5EF4-FFF2-40B4-BE49-F238E27FC236}">
                <a16:creationId xmlns:a16="http://schemas.microsoft.com/office/drawing/2014/main" id="{5B2C80B4-24DD-475C-BE03-02DCDEEDC48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851958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B4683-4AB6-4342-B35B-22E97265E207}"/>
              </a:ext>
            </a:extLst>
          </p:cNvPr>
          <p:cNvSpPr>
            <a:spLocks noGrp="1"/>
          </p:cNvSpPr>
          <p:nvPr>
            <p:ph type="title"/>
          </p:nvPr>
        </p:nvSpPr>
        <p:spPr>
          <a:xfrm>
            <a:off x="457200" y="-171400"/>
            <a:ext cx="8229600" cy="1589038"/>
          </a:xfrm>
        </p:spPr>
        <p:txBody>
          <a:bodyPr/>
          <a:lstStyle/>
          <a:p>
            <a:r>
              <a:rPr lang="en-CA" dirty="0"/>
              <a:t>Non-consensual Pornography – Criminal Code (cont.)</a:t>
            </a:r>
          </a:p>
        </p:txBody>
      </p:sp>
      <p:sp>
        <p:nvSpPr>
          <p:cNvPr id="3" name="Content Placeholder 2">
            <a:extLst>
              <a:ext uri="{FF2B5EF4-FFF2-40B4-BE49-F238E27FC236}">
                <a16:creationId xmlns:a16="http://schemas.microsoft.com/office/drawing/2014/main" id="{4D0F817F-D613-4AAD-96B5-963D47821F60}"/>
              </a:ext>
            </a:extLst>
          </p:cNvPr>
          <p:cNvSpPr>
            <a:spLocks noGrp="1"/>
          </p:cNvSpPr>
          <p:nvPr>
            <p:ph idx="1"/>
          </p:nvPr>
        </p:nvSpPr>
        <p:spPr>
          <a:xfrm>
            <a:off x="457200" y="1417638"/>
            <a:ext cx="8229600" cy="4708525"/>
          </a:xfrm>
        </p:spPr>
        <p:txBody>
          <a:bodyPr/>
          <a:lstStyle/>
          <a:p>
            <a:pPr marL="0" indent="0">
              <a:buNone/>
            </a:pPr>
            <a:r>
              <a:rPr lang="en-CA" sz="2800" i="1" dirty="0"/>
              <a:t>R. v. A.C. </a:t>
            </a:r>
            <a:r>
              <a:rPr lang="en-CA" sz="2400" dirty="0"/>
              <a:t>2017 ONCJ 317</a:t>
            </a:r>
          </a:p>
          <a:p>
            <a:pPr marL="0" indent="0">
              <a:buNone/>
            </a:pPr>
            <a:r>
              <a:rPr lang="en-CA" sz="2400" u="sng" dirty="0"/>
              <a:t>F</a:t>
            </a:r>
            <a:r>
              <a:rPr lang="en-CA" sz="2400" dirty="0"/>
              <a:t> – Victim searched her name, found videos and pictures of her having intercourse with A.C., which she had consented to as they were in a relationship; uploaded by A.C. after relationship ended </a:t>
            </a:r>
          </a:p>
          <a:p>
            <a:pPr marL="0" indent="0">
              <a:buNone/>
            </a:pPr>
            <a:r>
              <a:rPr lang="en-CA" sz="2400" u="sng" dirty="0"/>
              <a:t>Issue</a:t>
            </a:r>
            <a:r>
              <a:rPr lang="en-CA" sz="2400" dirty="0"/>
              <a:t> – guilty under s. 162.1 of the </a:t>
            </a:r>
            <a:r>
              <a:rPr lang="en-CA" sz="2400" i="1" dirty="0"/>
              <a:t>Criminal Code</a:t>
            </a:r>
            <a:r>
              <a:rPr lang="en-CA" sz="2400" dirty="0"/>
              <a:t>? Sentence? </a:t>
            </a:r>
          </a:p>
          <a:p>
            <a:pPr marL="0" indent="0">
              <a:buNone/>
            </a:pPr>
            <a:r>
              <a:rPr lang="en-CA" sz="2400" u="sng" dirty="0"/>
              <a:t>Held</a:t>
            </a:r>
            <a:r>
              <a:rPr lang="en-CA" sz="2400" dirty="0"/>
              <a:t> – Yes, he pleaded guilty. Issue was mostly about sentence, 162.2 order. LOTS of aggravating factors (e.g. attached name and other PI to pics and videos); </a:t>
            </a:r>
            <a:r>
              <a:rPr lang="en-CA" sz="2400" b="1" dirty="0"/>
              <a:t>five months imprisonment</a:t>
            </a:r>
          </a:p>
          <a:p>
            <a:pPr marL="0" indent="0">
              <a:buNone/>
            </a:pPr>
            <a:r>
              <a:rPr lang="en-CA" sz="2400" dirty="0"/>
              <a:t>“It is difficult to overstate the seriousness of this offence. The offender deliberately set out to violate C.S.’s privacy in a most obscene and far-reaching way. He did so, motivated by revenge, with the intent to degrade and humiliate her.”</a:t>
            </a:r>
          </a:p>
          <a:p>
            <a:pPr marL="0" indent="0">
              <a:buNone/>
            </a:pPr>
            <a:endParaRPr lang="en-CA" sz="2400" dirty="0"/>
          </a:p>
        </p:txBody>
      </p:sp>
      <p:sp>
        <p:nvSpPr>
          <p:cNvPr id="4" name="Footer Placeholder 3">
            <a:extLst>
              <a:ext uri="{FF2B5EF4-FFF2-40B4-BE49-F238E27FC236}">
                <a16:creationId xmlns:a16="http://schemas.microsoft.com/office/drawing/2014/main" id="{5B2C80B4-24DD-475C-BE03-02DCDEEDC48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845291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EA38B-C8B4-4DCC-BB84-F519F9ECD22C}"/>
              </a:ext>
            </a:extLst>
          </p:cNvPr>
          <p:cNvSpPr>
            <a:spLocks noGrp="1"/>
          </p:cNvSpPr>
          <p:nvPr>
            <p:ph type="title"/>
          </p:nvPr>
        </p:nvSpPr>
        <p:spPr/>
        <p:txBody>
          <a:bodyPr/>
          <a:lstStyle/>
          <a:p>
            <a:r>
              <a:rPr lang="en-CA" dirty="0"/>
              <a:t>Jurisprudence under 162.1</a:t>
            </a:r>
          </a:p>
        </p:txBody>
      </p:sp>
      <p:sp>
        <p:nvSpPr>
          <p:cNvPr id="3" name="Content Placeholder 2">
            <a:extLst>
              <a:ext uri="{FF2B5EF4-FFF2-40B4-BE49-F238E27FC236}">
                <a16:creationId xmlns:a16="http://schemas.microsoft.com/office/drawing/2014/main" id="{6E6C1FCE-8C37-4277-85C7-826E3F3CAACD}"/>
              </a:ext>
            </a:extLst>
          </p:cNvPr>
          <p:cNvSpPr>
            <a:spLocks noGrp="1"/>
          </p:cNvSpPr>
          <p:nvPr>
            <p:ph idx="1"/>
          </p:nvPr>
        </p:nvSpPr>
        <p:spPr>
          <a:xfrm>
            <a:off x="457200" y="1700808"/>
            <a:ext cx="8229600" cy="4425355"/>
          </a:xfrm>
        </p:spPr>
        <p:txBody>
          <a:bodyPr/>
          <a:lstStyle/>
          <a:p>
            <a:r>
              <a:rPr lang="en-CA" sz="2400" i="1" dirty="0"/>
              <a:t>R v. P.S.D.</a:t>
            </a:r>
            <a:r>
              <a:rPr lang="en-CA" sz="2400" dirty="0"/>
              <a:t>, 2016 BCPC 400 (CanLII)</a:t>
            </a:r>
          </a:p>
          <a:p>
            <a:pPr>
              <a:buFont typeface="Wingdings" panose="05000000000000000000" pitchFamily="2" charset="2"/>
              <a:buChar char="à"/>
            </a:pPr>
            <a:r>
              <a:rPr lang="en-CA" sz="2400" dirty="0">
                <a:sym typeface="Wingdings" panose="05000000000000000000" pitchFamily="2" charset="2"/>
              </a:rPr>
              <a:t>Time served</a:t>
            </a:r>
          </a:p>
          <a:p>
            <a:pPr marL="0" indent="0">
              <a:buNone/>
            </a:pPr>
            <a:endParaRPr lang="en-CA" sz="2400" dirty="0"/>
          </a:p>
          <a:p>
            <a:r>
              <a:rPr lang="en-CA" sz="2400" i="1" dirty="0"/>
              <a:t>R v. </a:t>
            </a:r>
            <a:r>
              <a:rPr lang="en-CA" sz="2400" i="1" dirty="0" err="1"/>
              <a:t>Calpito</a:t>
            </a:r>
            <a:r>
              <a:rPr lang="en-CA" sz="2400" dirty="0"/>
              <a:t>, 2017 ONCJ 129</a:t>
            </a:r>
          </a:p>
          <a:p>
            <a:pPr marL="0" indent="0">
              <a:buNone/>
            </a:pPr>
            <a:r>
              <a:rPr lang="en-CA" sz="2400" dirty="0">
                <a:sym typeface="Wingdings" panose="05000000000000000000" pitchFamily="2" charset="2"/>
              </a:rPr>
              <a:t> Conditional discharge, probation</a:t>
            </a:r>
            <a:endParaRPr lang="en-CA" sz="2400" dirty="0"/>
          </a:p>
          <a:p>
            <a:endParaRPr lang="en-CA" sz="2400" dirty="0"/>
          </a:p>
          <a:p>
            <a:r>
              <a:rPr lang="en-CA" sz="2400" i="1" dirty="0"/>
              <a:t>R. v Hunt</a:t>
            </a:r>
            <a:r>
              <a:rPr lang="en-CA" sz="2400" dirty="0"/>
              <a:t>, 2017 CanLII 86655 (NL PC) </a:t>
            </a:r>
          </a:p>
          <a:p>
            <a:pPr marL="0" indent="0">
              <a:buNone/>
            </a:pPr>
            <a:r>
              <a:rPr lang="en-CA" sz="2400" dirty="0">
                <a:sym typeface="Wingdings" panose="05000000000000000000" pitchFamily="2" charset="2"/>
              </a:rPr>
              <a:t> </a:t>
            </a:r>
            <a:r>
              <a:rPr lang="en-CA" sz="2400" b="1" dirty="0">
                <a:sym typeface="Wingdings" panose="05000000000000000000" pitchFamily="2" charset="2"/>
              </a:rPr>
              <a:t>Threatened</a:t>
            </a:r>
            <a:r>
              <a:rPr lang="en-CA" sz="2400" dirty="0">
                <a:sym typeface="Wingdings" panose="05000000000000000000" pitchFamily="2" charset="2"/>
              </a:rPr>
              <a:t> to release intimate pictures, charged with extortion, 9 months jail</a:t>
            </a:r>
            <a:endParaRPr lang="en-CA" sz="2400" dirty="0"/>
          </a:p>
        </p:txBody>
      </p:sp>
      <p:sp>
        <p:nvSpPr>
          <p:cNvPr id="4" name="Footer Placeholder 3">
            <a:extLst>
              <a:ext uri="{FF2B5EF4-FFF2-40B4-BE49-F238E27FC236}">
                <a16:creationId xmlns:a16="http://schemas.microsoft.com/office/drawing/2014/main" id="{3A6774A7-EEFA-4C46-9616-9E3528759D38}"/>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40125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C7B0B-82DA-4041-B7E7-B08EEB858FCE}"/>
              </a:ext>
            </a:extLst>
          </p:cNvPr>
          <p:cNvSpPr>
            <a:spLocks noGrp="1"/>
          </p:cNvSpPr>
          <p:nvPr>
            <p:ph type="title"/>
          </p:nvPr>
        </p:nvSpPr>
        <p:spPr/>
        <p:txBody>
          <a:bodyPr/>
          <a:lstStyle/>
          <a:p>
            <a:r>
              <a:rPr lang="en-CA" dirty="0"/>
              <a:t>Discussion Time!</a:t>
            </a:r>
          </a:p>
        </p:txBody>
      </p:sp>
      <p:sp>
        <p:nvSpPr>
          <p:cNvPr id="3" name="Content Placeholder 2">
            <a:extLst>
              <a:ext uri="{FF2B5EF4-FFF2-40B4-BE49-F238E27FC236}">
                <a16:creationId xmlns:a16="http://schemas.microsoft.com/office/drawing/2014/main" id="{A529E8B9-A7F3-478E-A2F3-2BE612AD26B8}"/>
              </a:ext>
            </a:extLst>
          </p:cNvPr>
          <p:cNvSpPr>
            <a:spLocks noGrp="1"/>
          </p:cNvSpPr>
          <p:nvPr>
            <p:ph idx="1"/>
          </p:nvPr>
        </p:nvSpPr>
        <p:spPr/>
        <p:txBody>
          <a:bodyPr/>
          <a:lstStyle/>
          <a:p>
            <a:pPr marL="0" indent="0">
              <a:buNone/>
            </a:pPr>
            <a:endParaRPr lang="en-CA" dirty="0"/>
          </a:p>
          <a:p>
            <a:pPr marL="0" indent="0">
              <a:buNone/>
            </a:pPr>
            <a:r>
              <a:rPr lang="en-CA" dirty="0"/>
              <a:t>Do you think Facebook, or Google, Porntube.com or TheDirty.com have a legal obligation to remove non-consensual intimate images and videos uploaded by a user? Should they?</a:t>
            </a:r>
          </a:p>
        </p:txBody>
      </p:sp>
      <p:sp>
        <p:nvSpPr>
          <p:cNvPr id="4" name="Footer Placeholder 3">
            <a:extLst>
              <a:ext uri="{FF2B5EF4-FFF2-40B4-BE49-F238E27FC236}">
                <a16:creationId xmlns:a16="http://schemas.microsoft.com/office/drawing/2014/main" id="{53C3924E-8DFD-4A88-B35B-DE9796E44DC0}"/>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71387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F4E2E-1CE6-45E6-A0DF-1FF86BD60479}"/>
              </a:ext>
            </a:extLst>
          </p:cNvPr>
          <p:cNvSpPr>
            <a:spLocks noGrp="1"/>
          </p:cNvSpPr>
          <p:nvPr>
            <p:ph type="title"/>
          </p:nvPr>
        </p:nvSpPr>
        <p:spPr/>
        <p:txBody>
          <a:bodyPr/>
          <a:lstStyle/>
          <a:p>
            <a:r>
              <a:rPr lang="en-CA" dirty="0"/>
              <a:t>Admin Crap / Announcements</a:t>
            </a:r>
          </a:p>
        </p:txBody>
      </p:sp>
      <p:sp>
        <p:nvSpPr>
          <p:cNvPr id="3" name="Content Placeholder 2">
            <a:extLst>
              <a:ext uri="{FF2B5EF4-FFF2-40B4-BE49-F238E27FC236}">
                <a16:creationId xmlns:a16="http://schemas.microsoft.com/office/drawing/2014/main" id="{6F29BFB3-EB5C-4A5C-B3A5-28DD93FF696C}"/>
              </a:ext>
            </a:extLst>
          </p:cNvPr>
          <p:cNvSpPr>
            <a:spLocks noGrp="1"/>
          </p:cNvSpPr>
          <p:nvPr>
            <p:ph idx="1"/>
          </p:nvPr>
        </p:nvSpPr>
        <p:spPr>
          <a:xfrm>
            <a:off x="457200" y="1844824"/>
            <a:ext cx="8229600" cy="4281339"/>
          </a:xfrm>
        </p:spPr>
        <p:txBody>
          <a:bodyPr/>
          <a:lstStyle/>
          <a:p>
            <a:pPr eaLnBrk="1" hangingPunct="1">
              <a:defRPr/>
            </a:pPr>
            <a:r>
              <a:rPr lang="en-CA" dirty="0"/>
              <a:t>Essay topics </a:t>
            </a:r>
          </a:p>
          <a:p>
            <a:pPr eaLnBrk="1" hangingPunct="1">
              <a:defRPr/>
            </a:pPr>
            <a:r>
              <a:rPr lang="en-CA" dirty="0"/>
              <a:t>Sources for essay</a:t>
            </a:r>
          </a:p>
          <a:p>
            <a:pPr eaLnBrk="1" hangingPunct="1">
              <a:defRPr/>
            </a:pPr>
            <a:r>
              <a:rPr lang="en-CA" dirty="0"/>
              <a:t>Updated Course Outline v3 – more guest speakers (Nov 17)! New topics (Nov 10)!</a:t>
            </a:r>
          </a:p>
          <a:p>
            <a:pPr eaLnBrk="1" hangingPunct="1">
              <a:defRPr/>
            </a:pPr>
            <a:r>
              <a:rPr lang="en-CA" dirty="0"/>
              <a:t>Speakers </a:t>
            </a:r>
            <a:r>
              <a:rPr lang="en-CA" dirty="0" err="1"/>
              <a:t>speakers</a:t>
            </a:r>
            <a:r>
              <a:rPr lang="en-CA" dirty="0"/>
              <a:t> </a:t>
            </a:r>
            <a:r>
              <a:rPr lang="en-CA" dirty="0" err="1"/>
              <a:t>speakers</a:t>
            </a:r>
            <a:r>
              <a:rPr lang="en-CA" dirty="0"/>
              <a:t>!!</a:t>
            </a:r>
          </a:p>
          <a:p>
            <a:pPr eaLnBrk="1" hangingPunct="1">
              <a:defRPr/>
            </a:pPr>
            <a:r>
              <a:rPr lang="en-CA" dirty="0"/>
              <a:t>Zombie MyCourses sorry </a:t>
            </a:r>
            <a:r>
              <a:rPr lang="en-CA" dirty="0" err="1"/>
              <a:t>sorry</a:t>
            </a:r>
            <a:r>
              <a:rPr lang="en-CA" dirty="0"/>
              <a:t> </a:t>
            </a:r>
            <a:r>
              <a:rPr lang="en-CA" dirty="0" err="1"/>
              <a:t>sorry</a:t>
            </a:r>
            <a:r>
              <a:rPr lang="en-CA" dirty="0"/>
              <a:t>!!</a:t>
            </a:r>
          </a:p>
          <a:p>
            <a:pPr eaLnBrk="1" hangingPunct="1">
              <a:defRPr/>
            </a:pPr>
            <a:r>
              <a:rPr lang="en-CA" dirty="0"/>
              <a:t>???</a:t>
            </a:r>
          </a:p>
        </p:txBody>
      </p:sp>
      <p:sp>
        <p:nvSpPr>
          <p:cNvPr id="4" name="Footer Placeholder 3">
            <a:extLst>
              <a:ext uri="{FF2B5EF4-FFF2-40B4-BE49-F238E27FC236}">
                <a16:creationId xmlns:a16="http://schemas.microsoft.com/office/drawing/2014/main" id="{7B7BF4D1-98BE-4009-8817-5537F10CBC0F}"/>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353016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B4683-4AB6-4342-B35B-22E97265E207}"/>
              </a:ext>
            </a:extLst>
          </p:cNvPr>
          <p:cNvSpPr>
            <a:spLocks noGrp="1"/>
          </p:cNvSpPr>
          <p:nvPr>
            <p:ph type="title"/>
          </p:nvPr>
        </p:nvSpPr>
        <p:spPr/>
        <p:txBody>
          <a:bodyPr/>
          <a:lstStyle/>
          <a:p>
            <a:r>
              <a:rPr lang="en-CA" dirty="0"/>
              <a:t>Non-consensual Pornography - USA</a:t>
            </a:r>
          </a:p>
        </p:txBody>
      </p:sp>
      <p:sp>
        <p:nvSpPr>
          <p:cNvPr id="3" name="Content Placeholder 2">
            <a:extLst>
              <a:ext uri="{FF2B5EF4-FFF2-40B4-BE49-F238E27FC236}">
                <a16:creationId xmlns:a16="http://schemas.microsoft.com/office/drawing/2014/main" id="{4D0F817F-D613-4AAD-96B5-963D47821F60}"/>
              </a:ext>
            </a:extLst>
          </p:cNvPr>
          <p:cNvSpPr>
            <a:spLocks noGrp="1"/>
          </p:cNvSpPr>
          <p:nvPr>
            <p:ph idx="1"/>
          </p:nvPr>
        </p:nvSpPr>
        <p:spPr>
          <a:xfrm>
            <a:off x="457200" y="1988840"/>
            <a:ext cx="8229600" cy="4137323"/>
          </a:xfrm>
        </p:spPr>
        <p:txBody>
          <a:bodyPr/>
          <a:lstStyle/>
          <a:p>
            <a:r>
              <a:rPr lang="en-CA" dirty="0"/>
              <a:t>40 states (+DC) have criminal laws</a:t>
            </a:r>
          </a:p>
          <a:p>
            <a:r>
              <a:rPr lang="en-CA" dirty="0"/>
              <a:t>Generally stronger privacy torts in USA</a:t>
            </a:r>
          </a:p>
          <a:p>
            <a:r>
              <a:rPr lang="en-CA" dirty="0"/>
              <a:t>No </a:t>
            </a:r>
            <a:r>
              <a:rPr lang="en-CA" b="1" dirty="0"/>
              <a:t>national</a:t>
            </a:r>
            <a:r>
              <a:rPr lang="en-CA" dirty="0"/>
              <a:t> criminal or civil law</a:t>
            </a:r>
          </a:p>
          <a:p>
            <a:r>
              <a:rPr lang="en-CA" dirty="0"/>
              <a:t>Problem of s. 230 CDA</a:t>
            </a:r>
          </a:p>
        </p:txBody>
      </p:sp>
      <p:sp>
        <p:nvSpPr>
          <p:cNvPr id="4" name="Footer Placeholder 3">
            <a:extLst>
              <a:ext uri="{FF2B5EF4-FFF2-40B4-BE49-F238E27FC236}">
                <a16:creationId xmlns:a16="http://schemas.microsoft.com/office/drawing/2014/main" id="{5B2C80B4-24DD-475C-BE03-02DCDEEDC48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523148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76440-36B7-408E-AF25-E7E857DB3006}"/>
              </a:ext>
            </a:extLst>
          </p:cNvPr>
          <p:cNvSpPr>
            <a:spLocks noGrp="1"/>
          </p:cNvSpPr>
          <p:nvPr>
            <p:ph type="title"/>
          </p:nvPr>
        </p:nvSpPr>
        <p:spPr>
          <a:xfrm>
            <a:off x="758031" y="0"/>
            <a:ext cx="7772400" cy="4725144"/>
          </a:xfrm>
        </p:spPr>
        <p:txBody>
          <a:bodyPr/>
          <a:lstStyle/>
          <a:p>
            <a:r>
              <a:rPr lang="en-CA" dirty="0"/>
              <a:t>EUROPE!</a:t>
            </a:r>
          </a:p>
        </p:txBody>
      </p:sp>
      <p:sp>
        <p:nvSpPr>
          <p:cNvPr id="3" name="Footer Placeholder 2">
            <a:extLst>
              <a:ext uri="{FF2B5EF4-FFF2-40B4-BE49-F238E27FC236}">
                <a16:creationId xmlns:a16="http://schemas.microsoft.com/office/drawing/2014/main" id="{D7DBC693-5FEB-4A6F-9B51-89A9D76896A1}"/>
              </a:ext>
            </a:extLst>
          </p:cNvPr>
          <p:cNvSpPr>
            <a:spLocks noGrp="1"/>
          </p:cNvSpPr>
          <p:nvPr>
            <p:ph type="ftr" sz="quarter" idx="11"/>
          </p:nvPr>
        </p:nvSpPr>
        <p:spPr/>
        <p:txBody>
          <a:bodyPr/>
          <a:lstStyle/>
          <a:p>
            <a:pPr>
              <a:defRPr/>
            </a:pPr>
            <a:r>
              <a:rPr lang="en-US"/>
              <a:t>Classes 7 &amp; 8</a:t>
            </a:r>
            <a:endParaRPr lang="en-US" dirty="0"/>
          </a:p>
        </p:txBody>
      </p:sp>
      <p:pic>
        <p:nvPicPr>
          <p:cNvPr id="1028" name="Picture 4" descr="Image result for europe">
            <a:extLst>
              <a:ext uri="{FF2B5EF4-FFF2-40B4-BE49-F238E27FC236}">
                <a16:creationId xmlns:a16="http://schemas.microsoft.com/office/drawing/2014/main" id="{2AED00A7-9AE7-4B36-B3C4-81DE4ACD08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0" y="1047750"/>
            <a:ext cx="47625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5612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A5734-68E5-4B16-A1C0-840D460C81A4}"/>
              </a:ext>
            </a:extLst>
          </p:cNvPr>
          <p:cNvSpPr>
            <a:spLocks noGrp="1"/>
          </p:cNvSpPr>
          <p:nvPr>
            <p:ph type="title"/>
          </p:nvPr>
        </p:nvSpPr>
        <p:spPr>
          <a:xfrm>
            <a:off x="457200" y="274638"/>
            <a:ext cx="8229600" cy="1354162"/>
          </a:xfrm>
        </p:spPr>
        <p:txBody>
          <a:bodyPr/>
          <a:lstStyle/>
          <a:p>
            <a:r>
              <a:rPr lang="en-CA" dirty="0"/>
              <a:t>Charter of Fundamental Rights Of the European Union</a:t>
            </a:r>
          </a:p>
        </p:txBody>
      </p:sp>
      <p:sp>
        <p:nvSpPr>
          <p:cNvPr id="3" name="Content Placeholder 2">
            <a:extLst>
              <a:ext uri="{FF2B5EF4-FFF2-40B4-BE49-F238E27FC236}">
                <a16:creationId xmlns:a16="http://schemas.microsoft.com/office/drawing/2014/main" id="{AF7D0F65-E69E-4C9E-8E53-EE6B79A675A8}"/>
              </a:ext>
            </a:extLst>
          </p:cNvPr>
          <p:cNvSpPr>
            <a:spLocks noGrp="1"/>
          </p:cNvSpPr>
          <p:nvPr>
            <p:ph idx="1"/>
          </p:nvPr>
        </p:nvSpPr>
        <p:spPr>
          <a:xfrm>
            <a:off x="457200" y="1628800"/>
            <a:ext cx="8229600" cy="4727550"/>
          </a:xfrm>
        </p:spPr>
        <p:txBody>
          <a:bodyPr/>
          <a:lstStyle/>
          <a:p>
            <a:pPr marL="0" indent="0">
              <a:buNone/>
            </a:pPr>
            <a:r>
              <a:rPr lang="en-CA" sz="2000" u="sng" dirty="0"/>
              <a:t>Article 7</a:t>
            </a:r>
          </a:p>
          <a:p>
            <a:pPr marL="0" indent="0">
              <a:buNone/>
            </a:pPr>
            <a:r>
              <a:rPr lang="en-CA" sz="2000" dirty="0"/>
              <a:t>Everyone has the right to respect for his or her private and family life, home and communications.</a:t>
            </a:r>
          </a:p>
          <a:p>
            <a:pPr marL="0" indent="0">
              <a:buNone/>
            </a:pPr>
            <a:endParaRPr lang="en-CA" sz="2000" dirty="0"/>
          </a:p>
          <a:p>
            <a:pPr marL="0" indent="0">
              <a:buNone/>
            </a:pPr>
            <a:r>
              <a:rPr lang="en-CA" sz="2000" u="sng" dirty="0"/>
              <a:t>Article 8</a:t>
            </a:r>
          </a:p>
          <a:p>
            <a:pPr marL="0" indent="0">
              <a:buNone/>
            </a:pPr>
            <a:r>
              <a:rPr lang="en-CA" sz="2000" dirty="0"/>
              <a:t>1.   Everyone has the right to the protection of personal data concerning him or her.</a:t>
            </a:r>
          </a:p>
          <a:p>
            <a:pPr marL="0" indent="0">
              <a:buNone/>
            </a:pPr>
            <a:r>
              <a:rPr lang="en-CA" sz="2000"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pPr marL="0" indent="0">
              <a:buNone/>
            </a:pPr>
            <a:r>
              <a:rPr lang="en-CA" sz="2000" dirty="0"/>
              <a:t>3.   Compliance with these rules shall be subject to control by an independent authority.</a:t>
            </a:r>
          </a:p>
        </p:txBody>
      </p:sp>
      <p:sp>
        <p:nvSpPr>
          <p:cNvPr id="4" name="Footer Placeholder 3">
            <a:extLst>
              <a:ext uri="{FF2B5EF4-FFF2-40B4-BE49-F238E27FC236}">
                <a16:creationId xmlns:a16="http://schemas.microsoft.com/office/drawing/2014/main" id="{3C709BE8-8DDF-4E73-90D5-3004718ABFAF}"/>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140330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2C486D6-AC20-4F32-8BB6-44D5A336D412}"/>
              </a:ext>
            </a:extLst>
          </p:cNvPr>
          <p:cNvSpPr>
            <a:spLocks noGrp="1"/>
          </p:cNvSpPr>
          <p:nvPr>
            <p:ph type="title"/>
          </p:nvPr>
        </p:nvSpPr>
        <p:spPr/>
        <p:txBody>
          <a:bodyPr/>
          <a:lstStyle/>
          <a:p>
            <a:r>
              <a:rPr lang="en-CA" dirty="0"/>
              <a:t>T.V. Time!</a:t>
            </a:r>
          </a:p>
        </p:txBody>
      </p:sp>
      <p:sp>
        <p:nvSpPr>
          <p:cNvPr id="6" name="Content Placeholder 5">
            <a:extLst>
              <a:ext uri="{FF2B5EF4-FFF2-40B4-BE49-F238E27FC236}">
                <a16:creationId xmlns:a16="http://schemas.microsoft.com/office/drawing/2014/main" id="{E5F38DA9-E904-4FF1-9CD1-39FAD45E45CB}"/>
              </a:ext>
            </a:extLst>
          </p:cNvPr>
          <p:cNvSpPr>
            <a:spLocks noGrp="1"/>
          </p:cNvSpPr>
          <p:nvPr>
            <p:ph idx="1"/>
          </p:nvPr>
        </p:nvSpPr>
        <p:spPr/>
        <p:txBody>
          <a:bodyPr/>
          <a:lstStyle/>
          <a:p>
            <a:pPr marL="0" indent="0">
              <a:buNone/>
            </a:pPr>
            <a:endParaRPr lang="en-CA" dirty="0"/>
          </a:p>
          <a:p>
            <a:pPr marL="0" indent="0">
              <a:buNone/>
            </a:pPr>
            <a:endParaRPr lang="en-CA" dirty="0"/>
          </a:p>
          <a:p>
            <a:pPr marL="0" indent="0">
              <a:buNone/>
            </a:pPr>
            <a:r>
              <a:rPr lang="en-CA" dirty="0">
                <a:hlinkClick r:id="rId2"/>
              </a:rPr>
              <a:t>https://www.cbc.ca/news/thenational/right-to-be-forgotten-should-past-wrongs-stay-public-forever-1.4642607</a:t>
            </a:r>
            <a:r>
              <a:rPr lang="en-CA" dirty="0"/>
              <a:t> </a:t>
            </a:r>
          </a:p>
        </p:txBody>
      </p:sp>
      <p:sp>
        <p:nvSpPr>
          <p:cNvPr id="4" name="Footer Placeholder 3">
            <a:extLst>
              <a:ext uri="{FF2B5EF4-FFF2-40B4-BE49-F238E27FC236}">
                <a16:creationId xmlns:a16="http://schemas.microsoft.com/office/drawing/2014/main" id="{9023F501-08EB-4351-8A5E-5DC38C6617A5}"/>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064682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4E6D-8414-4357-ACBD-C90B5BFAAECA}"/>
              </a:ext>
            </a:extLst>
          </p:cNvPr>
          <p:cNvSpPr>
            <a:spLocks noGrp="1"/>
          </p:cNvSpPr>
          <p:nvPr>
            <p:ph type="title"/>
          </p:nvPr>
        </p:nvSpPr>
        <p:spPr>
          <a:xfrm>
            <a:off x="758031" y="1844824"/>
            <a:ext cx="7772400" cy="2880320"/>
          </a:xfrm>
        </p:spPr>
        <p:txBody>
          <a:bodyPr/>
          <a:lstStyle/>
          <a:p>
            <a:r>
              <a:rPr lang="en-CA" dirty="0"/>
              <a:t>SO WHAT IS THIS RIGHT TO BE FORGOTTEN I KEEP HEARING ABOUT on tv?</a:t>
            </a:r>
          </a:p>
        </p:txBody>
      </p:sp>
      <p:sp>
        <p:nvSpPr>
          <p:cNvPr id="3" name="Footer Placeholder 2">
            <a:extLst>
              <a:ext uri="{FF2B5EF4-FFF2-40B4-BE49-F238E27FC236}">
                <a16:creationId xmlns:a16="http://schemas.microsoft.com/office/drawing/2014/main" id="{19BF0944-15B6-4A5D-8234-87743249E244}"/>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337507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AEPD and Gonzalez</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endParaRPr lang="en-CA" dirty="0"/>
          </a:p>
          <a:p>
            <a:pPr marL="0" indent="0">
              <a:buNone/>
            </a:pPr>
            <a:endParaRPr lang="en-CA" dirty="0"/>
          </a:p>
          <a:p>
            <a:pPr marL="0" indent="0">
              <a:buNone/>
            </a:pPr>
            <a:endParaRPr lang="en-CA" dirty="0"/>
          </a:p>
          <a:p>
            <a:pPr marL="0" indent="0">
              <a:buNone/>
            </a:pPr>
            <a:r>
              <a:rPr lang="en-CA" b="1" dirty="0"/>
              <a:t>Lexi Michaud </a:t>
            </a:r>
            <a:r>
              <a:rPr lang="en-CA" dirty="0"/>
              <a:t>presentation</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241511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AEPD and Gonzalez </a:t>
            </a:r>
            <a:r>
              <a:rPr lang="en-CA" dirty="0"/>
              <a:t>takeaway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(para 81) “… a fair balance should be sought in particular between that interest and the data subject’s fundamental rights under Articles 7 and 8… that balance may however depend, in specific cases, on the nature of the information in question and its sensitivity for the data subject’s private life and on the interest of the public in having that information”</a:t>
            </a:r>
          </a:p>
          <a:p>
            <a:pPr marL="0" indent="0">
              <a:buNone/>
            </a:pPr>
            <a:endParaRPr lang="en-CA" sz="2400" dirty="0"/>
          </a:p>
          <a:p>
            <a:pPr marL="0" indent="0">
              <a:buNone/>
            </a:pPr>
            <a:r>
              <a:rPr lang="en-CA" sz="2400" dirty="0"/>
              <a:t>(para. 87) “inclusion in the list of results… appreciably easier for any internet user … it is liable to constitute a more significant interference with the data subject’s fundamental right to privacy than the publication on the web page”</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654629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AEPD and Gonzalez </a:t>
            </a:r>
            <a:r>
              <a:rPr lang="en-CA" dirty="0"/>
              <a:t>takeaway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(paras. 97 and 99)</a:t>
            </a:r>
          </a:p>
          <a:p>
            <a:pPr marL="0" indent="0">
              <a:buNone/>
            </a:pPr>
            <a:endParaRPr lang="en-CA" sz="2400" dirty="0"/>
          </a:p>
          <a:p>
            <a:pPr marL="0" indent="0" algn="r">
              <a:buNone/>
            </a:pPr>
            <a:r>
              <a:rPr lang="en-CA" sz="2400" dirty="0"/>
              <a:t>Google’s economic interest</a:t>
            </a:r>
          </a:p>
          <a:p>
            <a:pPr marL="0" indent="0" algn="r">
              <a:buNone/>
            </a:pPr>
            <a:r>
              <a:rPr lang="en-CA" sz="2400" dirty="0"/>
              <a:t>Interest of general public in finding info</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
        <p:nvSpPr>
          <p:cNvPr id="5" name="Isosceles Triangle 4">
            <a:extLst>
              <a:ext uri="{FF2B5EF4-FFF2-40B4-BE49-F238E27FC236}">
                <a16:creationId xmlns:a16="http://schemas.microsoft.com/office/drawing/2014/main" id="{CAB0BAFB-06B9-4792-9968-8BC5B867F2F6}"/>
              </a:ext>
            </a:extLst>
          </p:cNvPr>
          <p:cNvSpPr/>
          <p:nvPr/>
        </p:nvSpPr>
        <p:spPr>
          <a:xfrm>
            <a:off x="3707829" y="4336096"/>
            <a:ext cx="1728341" cy="14981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 name="Straight Arrow Connector 6">
            <a:extLst>
              <a:ext uri="{FF2B5EF4-FFF2-40B4-BE49-F238E27FC236}">
                <a16:creationId xmlns:a16="http://schemas.microsoft.com/office/drawing/2014/main" id="{5A82D519-9423-48AD-8BCE-BEAD564A0948}"/>
              </a:ext>
            </a:extLst>
          </p:cNvPr>
          <p:cNvCxnSpPr/>
          <p:nvPr/>
        </p:nvCxnSpPr>
        <p:spPr>
          <a:xfrm flipV="1">
            <a:off x="1907704" y="3429000"/>
            <a:ext cx="5544616" cy="1584176"/>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62446AE-DD41-4DAA-9ADD-4F5B55E60E7D}"/>
              </a:ext>
            </a:extLst>
          </p:cNvPr>
          <p:cNvSpPr txBox="1"/>
          <p:nvPr/>
        </p:nvSpPr>
        <p:spPr>
          <a:xfrm>
            <a:off x="1151619" y="4249648"/>
            <a:ext cx="1080120" cy="1200329"/>
          </a:xfrm>
          <a:prstGeom prst="rect">
            <a:avLst/>
          </a:prstGeom>
          <a:noFill/>
        </p:spPr>
        <p:txBody>
          <a:bodyPr wrap="square" rtlCol="0">
            <a:spAutoFit/>
          </a:bodyPr>
          <a:lstStyle/>
          <a:p>
            <a:r>
              <a:rPr lang="en-CA" dirty="0">
                <a:solidFill>
                  <a:schemeClr val="bg1"/>
                </a:solidFill>
              </a:rPr>
              <a:t>Rt. to privacy and PD </a:t>
            </a:r>
          </a:p>
          <a:p>
            <a:r>
              <a:rPr lang="en-CA" dirty="0">
                <a:solidFill>
                  <a:schemeClr val="bg1"/>
                </a:solidFill>
              </a:rPr>
              <a:t>(7+8)</a:t>
            </a:r>
          </a:p>
        </p:txBody>
      </p:sp>
    </p:spTree>
    <p:extLst>
      <p:ext uri="{BB962C8B-B14F-4D97-AF65-F5344CB8AC3E}">
        <p14:creationId xmlns:p14="http://schemas.microsoft.com/office/powerpoint/2010/main" val="126926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AEPD and Gonzalez </a:t>
            </a:r>
            <a:r>
              <a:rPr lang="en-CA" dirty="0"/>
              <a:t>takeaway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a:xfrm>
            <a:off x="457200" y="2132856"/>
            <a:ext cx="8229600" cy="3993307"/>
          </a:xfrm>
        </p:spPr>
        <p:txBody>
          <a:bodyPr/>
          <a:lstStyle/>
          <a:p>
            <a:pPr marL="0" indent="0">
              <a:buNone/>
            </a:pPr>
            <a:r>
              <a:rPr lang="en-CA" sz="2400" dirty="0"/>
              <a:t>(para. 88) “the first paragraph of Article 14 of Directive 95/46 are to be interpreted as meaning that, …</a:t>
            </a:r>
            <a:r>
              <a:rPr lang="en-CA" sz="2400" b="1" dirty="0"/>
              <a:t>the operator of a search engine is obliged to remove from the list of results displayed following a search made on the basis of a person’s name links to web pages</a:t>
            </a:r>
            <a:r>
              <a:rPr lang="en-CA" sz="2400" dirty="0"/>
              <a:t>, published by third parties and containing information relating to that person, also in a case where that name or information is not erased beforehand or simultaneously from those web pages, and even, as the case may be, when its publication in itself on those pages is lawful”</a:t>
            </a:r>
          </a:p>
          <a:p>
            <a:pPr marL="0" indent="0">
              <a:buNone/>
            </a:pPr>
            <a:endParaRPr lang="en-CA" sz="2400" dirty="0"/>
          </a:p>
          <a:p>
            <a:pPr marL="0" indent="0">
              <a:buNone/>
            </a:pPr>
            <a:endParaRPr lang="en-CA" sz="2400"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044460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AEPD and Gonzalez </a:t>
            </a:r>
            <a:r>
              <a:rPr lang="en-CA" dirty="0"/>
              <a:t>takeaway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a:xfrm>
            <a:off x="457200" y="1772816"/>
            <a:ext cx="8229600" cy="4353347"/>
          </a:xfrm>
        </p:spPr>
        <p:txBody>
          <a:bodyPr/>
          <a:lstStyle/>
          <a:p>
            <a:pPr marL="0" indent="0">
              <a:buNone/>
            </a:pPr>
            <a:endParaRPr lang="en-CA" sz="2400" dirty="0"/>
          </a:p>
          <a:p>
            <a:pPr marL="0" indent="0">
              <a:buNone/>
            </a:pPr>
            <a:r>
              <a:rPr lang="en-CA" sz="2400" dirty="0"/>
              <a:t>(para. 92) “such incompatibility may result not only from the fact that such data are inaccurate but, in particular, also from the fact that they are </a:t>
            </a:r>
            <a:r>
              <a:rPr lang="en-CA" sz="2400" b="1" dirty="0"/>
              <a:t>inadequate, irrelevant </a:t>
            </a:r>
            <a:r>
              <a:rPr lang="en-CA" sz="2400" dirty="0"/>
              <a:t>or excessive in relation to the purposes of the processing, that they are not kept up to date, or </a:t>
            </a:r>
            <a:r>
              <a:rPr lang="en-CA" sz="2400" b="1" dirty="0"/>
              <a:t>that they are kept for longer than is necessary </a:t>
            </a:r>
            <a:r>
              <a:rPr lang="en-CA" sz="2400" dirty="0"/>
              <a:t>unless they are required to be kept for historical, statistical or scientific purposes”</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906018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AEFD-DFD1-40A3-A26B-B53E86EEDDAC}"/>
              </a:ext>
            </a:extLst>
          </p:cNvPr>
          <p:cNvSpPr>
            <a:spLocks noGrp="1"/>
          </p:cNvSpPr>
          <p:nvPr>
            <p:ph type="title"/>
          </p:nvPr>
        </p:nvSpPr>
        <p:spPr/>
        <p:txBody>
          <a:bodyPr/>
          <a:lstStyle/>
          <a:p>
            <a:r>
              <a:rPr lang="en-CA" dirty="0"/>
              <a:t>In the News Presentation</a:t>
            </a:r>
          </a:p>
        </p:txBody>
      </p:sp>
      <p:sp>
        <p:nvSpPr>
          <p:cNvPr id="3" name="Content Placeholder 2">
            <a:extLst>
              <a:ext uri="{FF2B5EF4-FFF2-40B4-BE49-F238E27FC236}">
                <a16:creationId xmlns:a16="http://schemas.microsoft.com/office/drawing/2014/main" id="{20F4F685-D0C9-48C8-BBD7-69E68B3BF9ED}"/>
              </a:ext>
            </a:extLst>
          </p:cNvPr>
          <p:cNvSpPr>
            <a:spLocks noGrp="1"/>
          </p:cNvSpPr>
          <p:nvPr>
            <p:ph idx="1"/>
          </p:nvPr>
        </p:nvSpPr>
        <p:spPr>
          <a:xfrm>
            <a:off x="457200" y="1268760"/>
            <a:ext cx="8435280" cy="4857403"/>
          </a:xfrm>
        </p:spPr>
        <p:txBody>
          <a:bodyPr/>
          <a:lstStyle/>
          <a:p>
            <a:pPr marL="0" indent="0">
              <a:buNone/>
            </a:pPr>
            <a:endParaRPr lang="en-CA" sz="2800" dirty="0"/>
          </a:p>
          <a:p>
            <a:pPr marL="0" indent="0">
              <a:buNone/>
            </a:pPr>
            <a:endParaRPr lang="en-CA" sz="2800" dirty="0"/>
          </a:p>
          <a:p>
            <a:pPr marL="0" indent="0">
              <a:buNone/>
            </a:pPr>
            <a:endParaRPr lang="en-CA" sz="2800" dirty="0"/>
          </a:p>
          <a:p>
            <a:pPr marL="0" indent="0">
              <a:buNone/>
            </a:pPr>
            <a:endParaRPr lang="en-CA" sz="2800" dirty="0"/>
          </a:p>
          <a:p>
            <a:pPr marL="0" indent="0">
              <a:buNone/>
            </a:pPr>
            <a:r>
              <a:rPr lang="en-CA" b="1" dirty="0"/>
              <a:t>Adelise Lalande</a:t>
            </a:r>
          </a:p>
        </p:txBody>
      </p:sp>
      <p:sp>
        <p:nvSpPr>
          <p:cNvPr id="4" name="Footer Placeholder 3">
            <a:extLst>
              <a:ext uri="{FF2B5EF4-FFF2-40B4-BE49-F238E27FC236}">
                <a16:creationId xmlns:a16="http://schemas.microsoft.com/office/drawing/2014/main" id="{83CEC072-8329-41A5-B07F-E70209318C01}"/>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647908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143DC9-CA47-4177-AA1C-400D03719475}"/>
              </a:ext>
            </a:extLst>
          </p:cNvPr>
          <p:cNvSpPr>
            <a:spLocks noGrp="1"/>
          </p:cNvSpPr>
          <p:nvPr>
            <p:ph type="title"/>
          </p:nvPr>
        </p:nvSpPr>
        <p:spPr/>
        <p:txBody>
          <a:bodyPr/>
          <a:lstStyle/>
          <a:p>
            <a:r>
              <a:rPr lang="en-CA" dirty="0"/>
              <a:t>Class 8</a:t>
            </a:r>
          </a:p>
        </p:txBody>
      </p:sp>
      <p:sp>
        <p:nvSpPr>
          <p:cNvPr id="4" name="Footer Placeholder 3">
            <a:extLst>
              <a:ext uri="{FF2B5EF4-FFF2-40B4-BE49-F238E27FC236}">
                <a16:creationId xmlns:a16="http://schemas.microsoft.com/office/drawing/2014/main" id="{C17B2CD0-42A6-4D4C-AEA1-00BF9C3BC9B7}"/>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667412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F4E2E-1CE6-45E6-A0DF-1FF86BD60479}"/>
              </a:ext>
            </a:extLst>
          </p:cNvPr>
          <p:cNvSpPr>
            <a:spLocks noGrp="1"/>
          </p:cNvSpPr>
          <p:nvPr>
            <p:ph type="title"/>
          </p:nvPr>
        </p:nvSpPr>
        <p:spPr/>
        <p:txBody>
          <a:bodyPr/>
          <a:lstStyle/>
          <a:p>
            <a:r>
              <a:rPr lang="en-CA" dirty="0"/>
              <a:t>Admin Crap / Announcements</a:t>
            </a:r>
          </a:p>
        </p:txBody>
      </p:sp>
      <p:sp>
        <p:nvSpPr>
          <p:cNvPr id="3" name="Content Placeholder 2">
            <a:extLst>
              <a:ext uri="{FF2B5EF4-FFF2-40B4-BE49-F238E27FC236}">
                <a16:creationId xmlns:a16="http://schemas.microsoft.com/office/drawing/2014/main" id="{6F29BFB3-EB5C-4A5C-B3A5-28DD93FF696C}"/>
              </a:ext>
            </a:extLst>
          </p:cNvPr>
          <p:cNvSpPr>
            <a:spLocks noGrp="1"/>
          </p:cNvSpPr>
          <p:nvPr>
            <p:ph idx="1"/>
          </p:nvPr>
        </p:nvSpPr>
        <p:spPr>
          <a:xfrm>
            <a:off x="457200" y="1556792"/>
            <a:ext cx="8229600" cy="4569371"/>
          </a:xfrm>
        </p:spPr>
        <p:txBody>
          <a:bodyPr/>
          <a:lstStyle/>
          <a:p>
            <a:pPr eaLnBrk="1" hangingPunct="1">
              <a:defRPr/>
            </a:pPr>
            <a:r>
              <a:rPr lang="en-CA" dirty="0"/>
              <a:t>Essay topics</a:t>
            </a:r>
          </a:p>
          <a:p>
            <a:pPr eaLnBrk="1" hangingPunct="1">
              <a:defRPr/>
            </a:pPr>
            <a:r>
              <a:rPr lang="en-CA" dirty="0"/>
              <a:t>MyCourses discussions </a:t>
            </a:r>
            <a:r>
              <a:rPr lang="en-CA" dirty="0">
                <a:sym typeface="Wingdings" panose="05000000000000000000" pitchFamily="2" charset="2"/>
              </a:rPr>
              <a:t>   </a:t>
            </a:r>
            <a:endParaRPr lang="en-CA" dirty="0"/>
          </a:p>
          <a:p>
            <a:pPr eaLnBrk="1" hangingPunct="1">
              <a:defRPr/>
            </a:pPr>
            <a:r>
              <a:rPr lang="en-CA" dirty="0"/>
              <a:t>Dalamcgill.com </a:t>
            </a:r>
            <a:r>
              <a:rPr lang="en-CA" dirty="0">
                <a:sym typeface="Wingdings" panose="05000000000000000000" pitchFamily="2" charset="2"/>
              </a:rPr>
              <a:t> me!</a:t>
            </a:r>
            <a:r>
              <a:rPr lang="en-CA" dirty="0"/>
              <a:t> </a:t>
            </a:r>
          </a:p>
          <a:p>
            <a:pPr eaLnBrk="1" hangingPunct="1">
              <a:defRPr/>
            </a:pPr>
            <a:r>
              <a:rPr lang="en-CA" dirty="0">
                <a:hlinkClick r:id="rId3"/>
              </a:rPr>
              <a:t>https://twitter.com/IgnacioCofone/status/1323279013520068613</a:t>
            </a:r>
            <a:r>
              <a:rPr lang="en-CA" dirty="0"/>
              <a:t> </a:t>
            </a:r>
            <a:r>
              <a:rPr lang="en-CA" dirty="0">
                <a:sym typeface="Wingdings" panose="05000000000000000000" pitchFamily="2" charset="2"/>
              </a:rPr>
              <a:t> </a:t>
            </a:r>
            <a:r>
              <a:rPr lang="en-US" i="1" dirty="0">
                <a:sym typeface="Wingdings" panose="05000000000000000000" pitchFamily="2" charset="2"/>
              </a:rPr>
              <a:t>The Right to Be Forgotten: A Canadian and Comparative Perspective </a:t>
            </a:r>
            <a:r>
              <a:rPr lang="en-US" dirty="0">
                <a:sym typeface="Wingdings" panose="05000000000000000000" pitchFamily="2" charset="2"/>
              </a:rPr>
              <a:t>online book launch</a:t>
            </a:r>
            <a:endParaRPr lang="en-CA" i="1" dirty="0"/>
          </a:p>
          <a:p>
            <a:pPr eaLnBrk="1" hangingPunct="1">
              <a:defRPr/>
            </a:pPr>
            <a:r>
              <a:rPr lang="en-CA" dirty="0"/>
              <a:t>???</a:t>
            </a:r>
          </a:p>
        </p:txBody>
      </p:sp>
      <p:sp>
        <p:nvSpPr>
          <p:cNvPr id="4" name="Footer Placeholder 3">
            <a:extLst>
              <a:ext uri="{FF2B5EF4-FFF2-40B4-BE49-F238E27FC236}">
                <a16:creationId xmlns:a16="http://schemas.microsoft.com/office/drawing/2014/main" id="{7B7BF4D1-98BE-4009-8817-5537F10CBC0F}"/>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8644107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AEFD-DFD1-40A3-A26B-B53E86EEDDAC}"/>
              </a:ext>
            </a:extLst>
          </p:cNvPr>
          <p:cNvSpPr>
            <a:spLocks noGrp="1"/>
          </p:cNvSpPr>
          <p:nvPr>
            <p:ph type="title"/>
          </p:nvPr>
        </p:nvSpPr>
        <p:spPr/>
        <p:txBody>
          <a:bodyPr/>
          <a:lstStyle/>
          <a:p>
            <a:r>
              <a:rPr lang="en-CA" dirty="0"/>
              <a:t>In the News Presentation #1</a:t>
            </a:r>
          </a:p>
        </p:txBody>
      </p:sp>
      <p:sp>
        <p:nvSpPr>
          <p:cNvPr id="3" name="Content Placeholder 2">
            <a:extLst>
              <a:ext uri="{FF2B5EF4-FFF2-40B4-BE49-F238E27FC236}">
                <a16:creationId xmlns:a16="http://schemas.microsoft.com/office/drawing/2014/main" id="{20F4F685-D0C9-48C8-BBD7-69E68B3BF9ED}"/>
              </a:ext>
            </a:extLst>
          </p:cNvPr>
          <p:cNvSpPr>
            <a:spLocks noGrp="1"/>
          </p:cNvSpPr>
          <p:nvPr>
            <p:ph idx="1"/>
          </p:nvPr>
        </p:nvSpPr>
        <p:spPr>
          <a:xfrm>
            <a:off x="457200" y="1268760"/>
            <a:ext cx="8435280" cy="4857403"/>
          </a:xfrm>
        </p:spPr>
        <p:txBody>
          <a:bodyPr/>
          <a:lstStyle/>
          <a:p>
            <a:pPr marL="0" indent="0">
              <a:buNone/>
            </a:pPr>
            <a:endParaRPr lang="en-CA" sz="2800" dirty="0"/>
          </a:p>
          <a:p>
            <a:pPr marL="0" indent="0">
              <a:buNone/>
            </a:pPr>
            <a:endParaRPr lang="en-CA" sz="2800" dirty="0"/>
          </a:p>
          <a:p>
            <a:pPr marL="0" indent="0">
              <a:buNone/>
            </a:pPr>
            <a:endParaRPr lang="en-CA" sz="2800" dirty="0"/>
          </a:p>
          <a:p>
            <a:pPr marL="0" indent="0">
              <a:buNone/>
            </a:pPr>
            <a:endParaRPr lang="en-CA" sz="2800" dirty="0"/>
          </a:p>
          <a:p>
            <a:pPr marL="0" indent="0">
              <a:buNone/>
            </a:pPr>
            <a:r>
              <a:rPr lang="en-CA" b="1" dirty="0"/>
              <a:t>Emil Levkovsky</a:t>
            </a:r>
          </a:p>
        </p:txBody>
      </p:sp>
      <p:sp>
        <p:nvSpPr>
          <p:cNvPr id="4" name="Footer Placeholder 3">
            <a:extLst>
              <a:ext uri="{FF2B5EF4-FFF2-40B4-BE49-F238E27FC236}">
                <a16:creationId xmlns:a16="http://schemas.microsoft.com/office/drawing/2014/main" id="{83CEC072-8329-41A5-B07F-E70209318C01}"/>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4084648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AEFD-DFD1-40A3-A26B-B53E86EEDDAC}"/>
              </a:ext>
            </a:extLst>
          </p:cNvPr>
          <p:cNvSpPr>
            <a:spLocks noGrp="1"/>
          </p:cNvSpPr>
          <p:nvPr>
            <p:ph type="title"/>
          </p:nvPr>
        </p:nvSpPr>
        <p:spPr/>
        <p:txBody>
          <a:bodyPr/>
          <a:lstStyle/>
          <a:p>
            <a:r>
              <a:rPr lang="en-CA" dirty="0"/>
              <a:t>In the News Presentation #2</a:t>
            </a:r>
          </a:p>
        </p:txBody>
      </p:sp>
      <p:sp>
        <p:nvSpPr>
          <p:cNvPr id="3" name="Content Placeholder 2">
            <a:extLst>
              <a:ext uri="{FF2B5EF4-FFF2-40B4-BE49-F238E27FC236}">
                <a16:creationId xmlns:a16="http://schemas.microsoft.com/office/drawing/2014/main" id="{20F4F685-D0C9-48C8-BBD7-69E68B3BF9ED}"/>
              </a:ext>
            </a:extLst>
          </p:cNvPr>
          <p:cNvSpPr>
            <a:spLocks noGrp="1"/>
          </p:cNvSpPr>
          <p:nvPr>
            <p:ph idx="1"/>
          </p:nvPr>
        </p:nvSpPr>
        <p:spPr>
          <a:xfrm>
            <a:off x="457200" y="1268760"/>
            <a:ext cx="8435280" cy="4857403"/>
          </a:xfrm>
        </p:spPr>
        <p:txBody>
          <a:bodyPr/>
          <a:lstStyle/>
          <a:p>
            <a:pPr marL="0" indent="0">
              <a:buNone/>
            </a:pPr>
            <a:endParaRPr lang="en-CA" sz="2800" dirty="0"/>
          </a:p>
          <a:p>
            <a:pPr marL="0" indent="0">
              <a:buNone/>
            </a:pPr>
            <a:endParaRPr lang="en-CA" sz="2800" dirty="0"/>
          </a:p>
          <a:p>
            <a:pPr marL="0" indent="0">
              <a:buNone/>
            </a:pPr>
            <a:endParaRPr lang="en-CA" sz="2800" dirty="0"/>
          </a:p>
          <a:p>
            <a:pPr marL="0" indent="0">
              <a:buNone/>
            </a:pPr>
            <a:endParaRPr lang="en-CA" sz="2800" dirty="0"/>
          </a:p>
          <a:p>
            <a:pPr marL="0" indent="0">
              <a:buNone/>
            </a:pPr>
            <a:r>
              <a:rPr lang="en-CA" b="1" dirty="0"/>
              <a:t>Alex Moser</a:t>
            </a:r>
          </a:p>
        </p:txBody>
      </p:sp>
      <p:sp>
        <p:nvSpPr>
          <p:cNvPr id="4" name="Footer Placeholder 3">
            <a:extLst>
              <a:ext uri="{FF2B5EF4-FFF2-40B4-BE49-F238E27FC236}">
                <a16:creationId xmlns:a16="http://schemas.microsoft.com/office/drawing/2014/main" id="{83CEC072-8329-41A5-B07F-E70209318C01}"/>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6816530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FB27F-0833-42DE-B26E-8DD73A390F26}"/>
              </a:ext>
            </a:extLst>
          </p:cNvPr>
          <p:cNvSpPr>
            <a:spLocks noGrp="1"/>
          </p:cNvSpPr>
          <p:nvPr>
            <p:ph type="title"/>
          </p:nvPr>
        </p:nvSpPr>
        <p:spPr>
          <a:xfrm>
            <a:off x="457200" y="274638"/>
            <a:ext cx="8229600" cy="1210146"/>
          </a:xfrm>
        </p:spPr>
        <p:txBody>
          <a:bodyPr/>
          <a:lstStyle/>
          <a:p>
            <a:r>
              <a:rPr lang="en-CA" dirty="0"/>
              <a:t>In the News</a:t>
            </a:r>
          </a:p>
        </p:txBody>
      </p:sp>
      <p:sp>
        <p:nvSpPr>
          <p:cNvPr id="3" name="Content Placeholder 2">
            <a:extLst>
              <a:ext uri="{FF2B5EF4-FFF2-40B4-BE49-F238E27FC236}">
                <a16:creationId xmlns:a16="http://schemas.microsoft.com/office/drawing/2014/main" id="{92AFF3D1-BEF3-4272-B144-5FDB370E43E8}"/>
              </a:ext>
            </a:extLst>
          </p:cNvPr>
          <p:cNvSpPr>
            <a:spLocks noGrp="1"/>
          </p:cNvSpPr>
          <p:nvPr>
            <p:ph idx="1"/>
          </p:nvPr>
        </p:nvSpPr>
        <p:spPr>
          <a:xfrm>
            <a:off x="457200" y="1700808"/>
            <a:ext cx="8229600" cy="4425356"/>
          </a:xfrm>
        </p:spPr>
        <p:txBody>
          <a:bodyPr/>
          <a:lstStyle/>
          <a:p>
            <a:pPr marL="0" indent="0">
              <a:buNone/>
            </a:pPr>
            <a:r>
              <a:rPr lang="en-US" sz="2800" dirty="0"/>
              <a:t>Bill C-10: </a:t>
            </a:r>
            <a:r>
              <a:rPr lang="en-US" sz="2800" i="1" dirty="0"/>
              <a:t>An Act to amend the Broadcasting Act and to make related and consequential amendments to other Acts</a:t>
            </a:r>
          </a:p>
          <a:p>
            <a:pPr marL="0" indent="0">
              <a:buNone/>
            </a:pPr>
            <a:r>
              <a:rPr lang="en-CA" sz="2800" dirty="0"/>
              <a:t>Steven </a:t>
            </a:r>
            <a:r>
              <a:rPr lang="en-CA" sz="2800" dirty="0" err="1"/>
              <a:t>Guilbeault</a:t>
            </a:r>
            <a:r>
              <a:rPr lang="en-CA" sz="2800" dirty="0"/>
              <a:t>, Minister of Canadian Heritage</a:t>
            </a:r>
          </a:p>
          <a:p>
            <a:pPr marL="0" indent="0">
              <a:buNone/>
            </a:pPr>
            <a:endParaRPr lang="en-CA" sz="2800" dirty="0"/>
          </a:p>
          <a:p>
            <a:pPr marL="0" indent="0">
              <a:buNone/>
            </a:pPr>
            <a:r>
              <a:rPr lang="en-CA" sz="2800" dirty="0"/>
              <a:t>New regulation of streaming services to promote </a:t>
            </a:r>
            <a:r>
              <a:rPr lang="en-CA" sz="2800" dirty="0" err="1"/>
              <a:t>CanCon</a:t>
            </a:r>
            <a:r>
              <a:rPr lang="en-CA" sz="2800" dirty="0"/>
              <a:t>???</a:t>
            </a:r>
          </a:p>
          <a:p>
            <a:pPr marL="0" indent="0">
              <a:buNone/>
            </a:pPr>
            <a:r>
              <a:rPr lang="en-CA" sz="2800" dirty="0">
                <a:hlinkClick r:id="rId3"/>
              </a:rPr>
              <a:t>https://parl.ca/Content/Bills/432/Government/C-10/C-10_1/C-10_1.PDF</a:t>
            </a:r>
            <a:r>
              <a:rPr lang="en-CA" sz="2800" dirty="0"/>
              <a:t> </a:t>
            </a:r>
          </a:p>
        </p:txBody>
      </p:sp>
      <p:sp>
        <p:nvSpPr>
          <p:cNvPr id="4" name="Footer Placeholder 3">
            <a:extLst>
              <a:ext uri="{FF2B5EF4-FFF2-40B4-BE49-F238E27FC236}">
                <a16:creationId xmlns:a16="http://schemas.microsoft.com/office/drawing/2014/main" id="{FFA7250E-0A7C-4433-864C-2B2EF385C42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5185887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4E6D-8414-4357-ACBD-C90B5BFAAECA}"/>
              </a:ext>
            </a:extLst>
          </p:cNvPr>
          <p:cNvSpPr>
            <a:spLocks noGrp="1"/>
          </p:cNvSpPr>
          <p:nvPr>
            <p:ph type="title"/>
          </p:nvPr>
        </p:nvSpPr>
        <p:spPr>
          <a:xfrm>
            <a:off x="758031" y="1556792"/>
            <a:ext cx="7772400" cy="3168352"/>
          </a:xfrm>
        </p:spPr>
        <p:txBody>
          <a:bodyPr/>
          <a:lstStyle/>
          <a:p>
            <a:r>
              <a:rPr lang="en-CA" dirty="0"/>
              <a:t>Directive 95/46/EC </a:t>
            </a:r>
            <a:br>
              <a:rPr lang="en-CA" dirty="0"/>
            </a:br>
            <a:br>
              <a:rPr lang="en-CA" dirty="0"/>
            </a:br>
            <a:br>
              <a:rPr lang="en-CA" dirty="0"/>
            </a:br>
            <a:r>
              <a:rPr lang="en-CA" dirty="0"/>
              <a:t>GDPR</a:t>
            </a:r>
            <a:br>
              <a:rPr lang="en-CA" dirty="0"/>
            </a:br>
            <a:r>
              <a:rPr lang="en-CA" sz="3200" dirty="0"/>
              <a:t>(May 25, 2018)</a:t>
            </a:r>
          </a:p>
        </p:txBody>
      </p:sp>
      <p:sp>
        <p:nvSpPr>
          <p:cNvPr id="3" name="Footer Placeholder 2">
            <a:extLst>
              <a:ext uri="{FF2B5EF4-FFF2-40B4-BE49-F238E27FC236}">
                <a16:creationId xmlns:a16="http://schemas.microsoft.com/office/drawing/2014/main" id="{19BF0944-15B6-4A5D-8234-87743249E244}"/>
              </a:ext>
            </a:extLst>
          </p:cNvPr>
          <p:cNvSpPr>
            <a:spLocks noGrp="1"/>
          </p:cNvSpPr>
          <p:nvPr>
            <p:ph type="ftr" sz="quarter" idx="11"/>
          </p:nvPr>
        </p:nvSpPr>
        <p:spPr/>
        <p:txBody>
          <a:bodyPr/>
          <a:lstStyle/>
          <a:p>
            <a:pPr>
              <a:defRPr/>
            </a:pPr>
            <a:r>
              <a:rPr lang="en-US"/>
              <a:t>Classes 7 &amp; 8</a:t>
            </a:r>
            <a:endParaRPr lang="en-US" dirty="0"/>
          </a:p>
        </p:txBody>
      </p:sp>
      <p:sp>
        <p:nvSpPr>
          <p:cNvPr id="4" name="Arrow: Down 3">
            <a:extLst>
              <a:ext uri="{FF2B5EF4-FFF2-40B4-BE49-F238E27FC236}">
                <a16:creationId xmlns:a16="http://schemas.microsoft.com/office/drawing/2014/main" id="{50B1BD7A-DDF3-41CE-A2C6-7C402EFFB66F}"/>
              </a:ext>
            </a:extLst>
          </p:cNvPr>
          <p:cNvSpPr/>
          <p:nvPr/>
        </p:nvSpPr>
        <p:spPr>
          <a:xfrm>
            <a:off x="4212183" y="2492896"/>
            <a:ext cx="864096" cy="129614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24831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0" y="274638"/>
            <a:ext cx="9144000" cy="1143000"/>
          </a:xfrm>
        </p:spPr>
        <p:txBody>
          <a:bodyPr/>
          <a:lstStyle/>
          <a:p>
            <a:r>
              <a:rPr lang="en-CA" dirty="0"/>
              <a:t>European Privacy Law - the GDPR</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r>
              <a:rPr lang="en-CA" dirty="0"/>
              <a:t>Extraterritoriality</a:t>
            </a:r>
          </a:p>
          <a:p>
            <a:r>
              <a:rPr lang="en-US" dirty="0"/>
              <a:t>Data protection by design and by default</a:t>
            </a:r>
            <a:endParaRPr lang="en-CA" dirty="0"/>
          </a:p>
          <a:p>
            <a:r>
              <a:rPr lang="en-CA" dirty="0"/>
              <a:t>“Processing”</a:t>
            </a:r>
          </a:p>
          <a:p>
            <a:r>
              <a:rPr lang="en-CA" dirty="0"/>
              <a:t>Controller and Processor</a:t>
            </a:r>
          </a:p>
          <a:p>
            <a:r>
              <a:rPr lang="en-CA" dirty="0"/>
              <a:t>$$$</a:t>
            </a:r>
          </a:p>
          <a:p>
            <a:r>
              <a:rPr lang="en-CA" dirty="0"/>
              <a:t>User Rights</a:t>
            </a:r>
          </a:p>
          <a:p>
            <a:endParaRPr lang="en-CA"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3452867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A9DA-088B-44D0-BD11-8A2D4DC6CF94}"/>
              </a:ext>
            </a:extLst>
          </p:cNvPr>
          <p:cNvSpPr>
            <a:spLocks noGrp="1"/>
          </p:cNvSpPr>
          <p:nvPr>
            <p:ph type="title"/>
          </p:nvPr>
        </p:nvSpPr>
        <p:spPr>
          <a:xfrm>
            <a:off x="758031" y="1556792"/>
            <a:ext cx="7772400" cy="3168352"/>
          </a:xfrm>
        </p:spPr>
        <p:txBody>
          <a:bodyPr/>
          <a:lstStyle/>
          <a:p>
            <a:r>
              <a:rPr lang="en-CA" dirty="0"/>
              <a:t>WHY IN CANADA (OR ANYWHERE ELSE) SHOULD WE CARE ABOUT EU DATA PROTECTION LAW? (#1)</a:t>
            </a:r>
          </a:p>
        </p:txBody>
      </p:sp>
      <p:sp>
        <p:nvSpPr>
          <p:cNvPr id="3" name="Footer Placeholder 2">
            <a:extLst>
              <a:ext uri="{FF2B5EF4-FFF2-40B4-BE49-F238E27FC236}">
                <a16:creationId xmlns:a16="http://schemas.microsoft.com/office/drawing/2014/main" id="{69114C0B-48CC-444E-A22B-881E17DFB19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796120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3F782-6853-4521-AB91-2DFD0EF1BB5A}"/>
              </a:ext>
            </a:extLst>
          </p:cNvPr>
          <p:cNvSpPr>
            <a:spLocks noGrp="1"/>
          </p:cNvSpPr>
          <p:nvPr>
            <p:ph type="title"/>
          </p:nvPr>
        </p:nvSpPr>
        <p:spPr/>
        <p:txBody>
          <a:bodyPr/>
          <a:lstStyle/>
          <a:p>
            <a:r>
              <a:rPr lang="en-CA" dirty="0"/>
              <a:t>GDPR Art. 3 – Extraterritoriality</a:t>
            </a:r>
          </a:p>
        </p:txBody>
      </p:sp>
      <p:sp>
        <p:nvSpPr>
          <p:cNvPr id="3" name="Content Placeholder 2">
            <a:extLst>
              <a:ext uri="{FF2B5EF4-FFF2-40B4-BE49-F238E27FC236}">
                <a16:creationId xmlns:a16="http://schemas.microsoft.com/office/drawing/2014/main" id="{12BE1870-C15C-45B5-9CD4-AF1D76D7B9EB}"/>
              </a:ext>
            </a:extLst>
          </p:cNvPr>
          <p:cNvSpPr>
            <a:spLocks noGrp="1"/>
          </p:cNvSpPr>
          <p:nvPr>
            <p:ph idx="1"/>
          </p:nvPr>
        </p:nvSpPr>
        <p:spPr/>
        <p:txBody>
          <a:bodyPr/>
          <a:lstStyle/>
          <a:p>
            <a:pPr marL="0" indent="0">
              <a:buNone/>
            </a:pPr>
            <a:r>
              <a:rPr lang="en-US" sz="2400" dirty="0"/>
              <a:t>(2) This Regulation applies to the processing of personal data of data subjects who are in the Union </a:t>
            </a:r>
            <a:r>
              <a:rPr lang="en-US" b="1" dirty="0"/>
              <a:t>by a controller or processor not established in the Union</a:t>
            </a:r>
            <a:r>
              <a:rPr lang="en-US" sz="2400" dirty="0"/>
              <a:t>, where the processing activities are related to:</a:t>
            </a:r>
          </a:p>
          <a:p>
            <a:pPr marL="457200" indent="-457200">
              <a:buFont typeface="+mj-lt"/>
              <a:buAutoNum type="alphaLcPeriod"/>
            </a:pPr>
            <a:r>
              <a:rPr lang="en-US" sz="2400" dirty="0"/>
              <a:t>the offering of goods or services, irrespective of whether a payment of the data subject is required, to such data subjects in the Union; or</a:t>
            </a:r>
          </a:p>
          <a:p>
            <a:pPr marL="457200" indent="-457200">
              <a:buFont typeface="+mj-lt"/>
              <a:buAutoNum type="alphaLcPeriod"/>
            </a:pPr>
            <a:r>
              <a:rPr lang="en-US" sz="2400" dirty="0"/>
              <a:t>the monitoring of their </a:t>
            </a:r>
            <a:r>
              <a:rPr lang="en-US" sz="2400" dirty="0" err="1"/>
              <a:t>behaviour</a:t>
            </a:r>
            <a:r>
              <a:rPr lang="en-US" sz="2400" dirty="0"/>
              <a:t> as far as their </a:t>
            </a:r>
            <a:r>
              <a:rPr lang="en-US" sz="2400" dirty="0" err="1"/>
              <a:t>behaviour</a:t>
            </a:r>
            <a:r>
              <a:rPr lang="en-US" sz="2400" dirty="0"/>
              <a:t> takes place within the Union.</a:t>
            </a:r>
            <a:endParaRPr lang="en-CA" sz="2400" dirty="0"/>
          </a:p>
        </p:txBody>
      </p:sp>
      <p:sp>
        <p:nvSpPr>
          <p:cNvPr id="4" name="Footer Placeholder 3">
            <a:extLst>
              <a:ext uri="{FF2B5EF4-FFF2-40B4-BE49-F238E27FC236}">
                <a16:creationId xmlns:a16="http://schemas.microsoft.com/office/drawing/2014/main" id="{22C066B2-0C9D-485A-958C-2129AF55614F}"/>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9412342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F6209-7AB5-4809-8C49-9C701ECD39EF}"/>
              </a:ext>
            </a:extLst>
          </p:cNvPr>
          <p:cNvSpPr>
            <a:spLocks noGrp="1"/>
          </p:cNvSpPr>
          <p:nvPr>
            <p:ph type="title"/>
          </p:nvPr>
        </p:nvSpPr>
        <p:spPr/>
        <p:txBody>
          <a:bodyPr/>
          <a:lstStyle/>
          <a:p>
            <a:r>
              <a:rPr lang="en-CA" dirty="0"/>
              <a:t>Art. 25 GDPR</a:t>
            </a:r>
          </a:p>
        </p:txBody>
      </p:sp>
      <p:sp>
        <p:nvSpPr>
          <p:cNvPr id="3" name="Content Placeholder 2">
            <a:extLst>
              <a:ext uri="{FF2B5EF4-FFF2-40B4-BE49-F238E27FC236}">
                <a16:creationId xmlns:a16="http://schemas.microsoft.com/office/drawing/2014/main" id="{84048DA9-E492-4F84-BBDD-692FB99D2526}"/>
              </a:ext>
            </a:extLst>
          </p:cNvPr>
          <p:cNvSpPr>
            <a:spLocks noGrp="1"/>
          </p:cNvSpPr>
          <p:nvPr>
            <p:ph idx="1"/>
          </p:nvPr>
        </p:nvSpPr>
        <p:spPr/>
        <p:txBody>
          <a:bodyPr/>
          <a:lstStyle/>
          <a:p>
            <a:pPr marL="0" indent="0">
              <a:buNone/>
            </a:pPr>
            <a:r>
              <a:rPr lang="en-CA" dirty="0"/>
              <a:t>“</a:t>
            </a:r>
            <a:r>
              <a:rPr lang="en-US" dirty="0"/>
              <a:t>Data protection by design and by default”</a:t>
            </a:r>
          </a:p>
          <a:p>
            <a:pPr marL="0" indent="0">
              <a:buNone/>
            </a:pPr>
            <a:endParaRPr lang="en-CA" sz="1800" dirty="0"/>
          </a:p>
          <a:p>
            <a:pPr marL="0" indent="0">
              <a:buNone/>
            </a:pPr>
            <a:r>
              <a:rPr lang="en-CA" sz="2400" dirty="0"/>
              <a:t>1. …</a:t>
            </a:r>
            <a:r>
              <a:rPr lang="en-US" sz="2400" dirty="0"/>
              <a:t>the controller shall, both at the time of the determination of the means for processing and at the time of the processing itself, implement appropriate technical and </a:t>
            </a:r>
            <a:r>
              <a:rPr lang="en-US" sz="2400" dirty="0" err="1"/>
              <a:t>organisational</a:t>
            </a:r>
            <a:r>
              <a:rPr lang="en-US" sz="2400" dirty="0"/>
              <a:t> measures… </a:t>
            </a:r>
            <a:r>
              <a:rPr lang="en-US" sz="2400" b="1" dirty="0"/>
              <a:t>which are designed to implement data-protection principles</a:t>
            </a:r>
            <a:r>
              <a:rPr lang="en-US" sz="2400" dirty="0"/>
              <a:t>…</a:t>
            </a:r>
          </a:p>
          <a:p>
            <a:pPr marL="0" indent="0">
              <a:buNone/>
            </a:pPr>
            <a:endParaRPr lang="en-CA" sz="2400" dirty="0"/>
          </a:p>
          <a:p>
            <a:pPr marL="0" indent="0">
              <a:buNone/>
            </a:pPr>
            <a:r>
              <a:rPr lang="en-CA" sz="2400" dirty="0"/>
              <a:t>2. </a:t>
            </a:r>
            <a:r>
              <a:rPr lang="en-US" sz="2400" dirty="0"/>
              <a:t>The controller shall implement appropriate technical and </a:t>
            </a:r>
            <a:r>
              <a:rPr lang="en-US" sz="2400" dirty="0" err="1"/>
              <a:t>organisational</a:t>
            </a:r>
            <a:r>
              <a:rPr lang="en-US" sz="2400" dirty="0"/>
              <a:t> measures for ensuring that, </a:t>
            </a:r>
            <a:r>
              <a:rPr lang="en-US" sz="2400" b="1" dirty="0"/>
              <a:t>by default</a:t>
            </a:r>
            <a:r>
              <a:rPr lang="en-US" sz="2400" dirty="0"/>
              <a:t>, only personal data which are necessary for each specific purpose of the processing are processed…</a:t>
            </a:r>
          </a:p>
        </p:txBody>
      </p:sp>
      <p:sp>
        <p:nvSpPr>
          <p:cNvPr id="4" name="Footer Placeholder 3">
            <a:extLst>
              <a:ext uri="{FF2B5EF4-FFF2-40B4-BE49-F238E27FC236}">
                <a16:creationId xmlns:a16="http://schemas.microsoft.com/office/drawing/2014/main" id="{F66B9E39-8195-4924-82C6-2CAE2FC72D0C}"/>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04035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FB27F-0833-42DE-B26E-8DD73A390F26}"/>
              </a:ext>
            </a:extLst>
          </p:cNvPr>
          <p:cNvSpPr>
            <a:spLocks noGrp="1"/>
          </p:cNvSpPr>
          <p:nvPr>
            <p:ph type="title"/>
          </p:nvPr>
        </p:nvSpPr>
        <p:spPr>
          <a:xfrm>
            <a:off x="457200" y="274638"/>
            <a:ext cx="8229600" cy="1210146"/>
          </a:xfrm>
        </p:spPr>
        <p:txBody>
          <a:bodyPr/>
          <a:lstStyle/>
          <a:p>
            <a:r>
              <a:rPr lang="en-CA" dirty="0"/>
              <a:t>In the News</a:t>
            </a:r>
          </a:p>
        </p:txBody>
      </p:sp>
      <p:sp>
        <p:nvSpPr>
          <p:cNvPr id="3" name="Content Placeholder 2">
            <a:extLst>
              <a:ext uri="{FF2B5EF4-FFF2-40B4-BE49-F238E27FC236}">
                <a16:creationId xmlns:a16="http://schemas.microsoft.com/office/drawing/2014/main" id="{92AFF3D1-BEF3-4272-B144-5FDB370E43E8}"/>
              </a:ext>
            </a:extLst>
          </p:cNvPr>
          <p:cNvSpPr>
            <a:spLocks noGrp="1"/>
          </p:cNvSpPr>
          <p:nvPr>
            <p:ph idx="1"/>
          </p:nvPr>
        </p:nvSpPr>
        <p:spPr>
          <a:xfrm>
            <a:off x="457200" y="1700808"/>
            <a:ext cx="8229600" cy="4425356"/>
          </a:xfrm>
        </p:spPr>
        <p:txBody>
          <a:bodyPr/>
          <a:lstStyle/>
          <a:p>
            <a:r>
              <a:rPr lang="en-CA" dirty="0"/>
              <a:t>GOOGLE ANTI-TRUST LAWSUIT WOW THIS IS BIG</a:t>
            </a:r>
          </a:p>
          <a:p>
            <a:pPr marL="0" indent="0">
              <a:buNone/>
            </a:pPr>
            <a:r>
              <a:rPr lang="en-CA" sz="2400" dirty="0"/>
              <a:t>“</a:t>
            </a:r>
            <a:r>
              <a:rPr lang="en-US" sz="2400" dirty="0"/>
              <a:t>The Google of today is a monopoly gatekeeper for the internet, and one of the wealthiest companies on the planet, with a market value of $1 trillion and annual revenue exceeding $160 billion… For many years, Google has used anticompetitive tactics to maintain and extend its monopolies in the markets for general search services, search advertising, and general search text advertising — the cornerstones of its empire” (paragraph 1)</a:t>
            </a:r>
            <a:endParaRPr lang="en-CA" sz="2400" dirty="0"/>
          </a:p>
        </p:txBody>
      </p:sp>
      <p:sp>
        <p:nvSpPr>
          <p:cNvPr id="4" name="Footer Placeholder 3">
            <a:extLst>
              <a:ext uri="{FF2B5EF4-FFF2-40B4-BE49-F238E27FC236}">
                <a16:creationId xmlns:a16="http://schemas.microsoft.com/office/drawing/2014/main" id="{FFA7250E-0A7C-4433-864C-2B2EF385C42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3024209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3F782-6853-4521-AB91-2DFD0EF1BB5A}"/>
              </a:ext>
            </a:extLst>
          </p:cNvPr>
          <p:cNvSpPr>
            <a:spLocks noGrp="1"/>
          </p:cNvSpPr>
          <p:nvPr>
            <p:ph type="title"/>
          </p:nvPr>
        </p:nvSpPr>
        <p:spPr/>
        <p:txBody>
          <a:bodyPr/>
          <a:lstStyle/>
          <a:p>
            <a:r>
              <a:rPr lang="en-CA" dirty="0"/>
              <a:t>GDPR Art. 4 – Definitions</a:t>
            </a:r>
          </a:p>
        </p:txBody>
      </p:sp>
      <p:sp>
        <p:nvSpPr>
          <p:cNvPr id="3" name="Content Placeholder 2">
            <a:extLst>
              <a:ext uri="{FF2B5EF4-FFF2-40B4-BE49-F238E27FC236}">
                <a16:creationId xmlns:a16="http://schemas.microsoft.com/office/drawing/2014/main" id="{12BE1870-C15C-45B5-9CD4-AF1D76D7B9EB}"/>
              </a:ext>
            </a:extLst>
          </p:cNvPr>
          <p:cNvSpPr>
            <a:spLocks noGrp="1"/>
          </p:cNvSpPr>
          <p:nvPr>
            <p:ph idx="1"/>
          </p:nvPr>
        </p:nvSpPr>
        <p:spPr/>
        <p:txBody>
          <a:bodyPr/>
          <a:lstStyle/>
          <a:p>
            <a:pPr marL="0" indent="0">
              <a:buNone/>
            </a:pPr>
            <a:r>
              <a:rPr lang="en-US" sz="2800" dirty="0"/>
              <a:t>(2) ‘</a:t>
            </a:r>
            <a:r>
              <a:rPr lang="en-US" sz="2800" b="1" dirty="0"/>
              <a:t>processing</a:t>
            </a:r>
            <a:r>
              <a:rPr lang="en-US" sz="2800" dirty="0"/>
              <a:t>’ means any operation or set of operations which is performed on personal data or on sets of personal data, whether or not by automated means, such as collection, recording, </a:t>
            </a:r>
            <a:r>
              <a:rPr lang="en-US" sz="2800" dirty="0" err="1"/>
              <a:t>organisation</a:t>
            </a:r>
            <a:r>
              <a:rPr lang="en-US" sz="2800" dirty="0"/>
              <a:t>, structuring, storage, adaptation or alteration, retrieval, consultation, use, disclosure by transmission, dissemination or otherwise making available, alignment or combination, restriction, erasure or destruction;</a:t>
            </a:r>
            <a:endParaRPr lang="en-CA" sz="2800" dirty="0"/>
          </a:p>
        </p:txBody>
      </p:sp>
      <p:sp>
        <p:nvSpPr>
          <p:cNvPr id="4" name="Footer Placeholder 3">
            <a:extLst>
              <a:ext uri="{FF2B5EF4-FFF2-40B4-BE49-F238E27FC236}">
                <a16:creationId xmlns:a16="http://schemas.microsoft.com/office/drawing/2014/main" id="{22C066B2-0C9D-485A-958C-2129AF55614F}"/>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7954241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3F782-6853-4521-AB91-2DFD0EF1BB5A}"/>
              </a:ext>
            </a:extLst>
          </p:cNvPr>
          <p:cNvSpPr>
            <a:spLocks noGrp="1"/>
          </p:cNvSpPr>
          <p:nvPr>
            <p:ph type="title"/>
          </p:nvPr>
        </p:nvSpPr>
        <p:spPr/>
        <p:txBody>
          <a:bodyPr/>
          <a:lstStyle/>
          <a:p>
            <a:r>
              <a:rPr lang="en-CA" dirty="0"/>
              <a:t>GDPR Art. 4</a:t>
            </a:r>
            <a:br>
              <a:rPr lang="en-CA" dirty="0"/>
            </a:br>
            <a:r>
              <a:rPr lang="en-CA" dirty="0"/>
              <a:t>Controller and Processor</a:t>
            </a:r>
          </a:p>
        </p:txBody>
      </p:sp>
      <p:sp>
        <p:nvSpPr>
          <p:cNvPr id="3" name="Content Placeholder 2">
            <a:extLst>
              <a:ext uri="{FF2B5EF4-FFF2-40B4-BE49-F238E27FC236}">
                <a16:creationId xmlns:a16="http://schemas.microsoft.com/office/drawing/2014/main" id="{12BE1870-C15C-45B5-9CD4-AF1D76D7B9EB}"/>
              </a:ext>
            </a:extLst>
          </p:cNvPr>
          <p:cNvSpPr>
            <a:spLocks noGrp="1"/>
          </p:cNvSpPr>
          <p:nvPr>
            <p:ph idx="1"/>
          </p:nvPr>
        </p:nvSpPr>
        <p:spPr>
          <a:xfrm>
            <a:off x="457200" y="1772816"/>
            <a:ext cx="8229600" cy="4353347"/>
          </a:xfrm>
        </p:spPr>
        <p:txBody>
          <a:bodyPr/>
          <a:lstStyle/>
          <a:p>
            <a:pPr marL="0" indent="0">
              <a:buNone/>
            </a:pPr>
            <a:r>
              <a:rPr lang="en-US" sz="2400" dirty="0"/>
              <a:t>(7) ‘</a:t>
            </a:r>
            <a:r>
              <a:rPr lang="en-US" sz="2400" b="1" dirty="0"/>
              <a:t>controller</a:t>
            </a:r>
            <a:r>
              <a:rPr lang="en-US" sz="2400" dirty="0"/>
              <a:t>’ means the </a:t>
            </a:r>
            <a:r>
              <a:rPr lang="en-US" sz="2400" dirty="0">
                <a:solidFill>
                  <a:srgbClr val="FF0000"/>
                </a:solidFill>
              </a:rPr>
              <a:t>natural or legal person, public authority, agency or other body </a:t>
            </a:r>
            <a:r>
              <a:rPr lang="en-US" sz="2400" dirty="0"/>
              <a:t>which, alone or jointly with others, </a:t>
            </a:r>
            <a:r>
              <a:rPr lang="en-US" sz="2400" b="1" i="1" dirty="0"/>
              <a:t>determines the purposes and means of the processing of personal data</a:t>
            </a:r>
            <a:r>
              <a:rPr lang="en-US" sz="2400" dirty="0"/>
              <a:t>; where the purposes and means of such processing are determined by Union or Member State law, the controller or the specific criteria for its nomination may be provided for by Union or Member State law;</a:t>
            </a:r>
          </a:p>
          <a:p>
            <a:pPr marL="0" indent="0">
              <a:buNone/>
            </a:pPr>
            <a:r>
              <a:rPr lang="en-US" sz="2400" dirty="0"/>
              <a:t>(8) ‘</a:t>
            </a:r>
            <a:r>
              <a:rPr lang="en-US" sz="2400" b="1" dirty="0"/>
              <a:t>processor</a:t>
            </a:r>
            <a:r>
              <a:rPr lang="en-US" sz="2400" dirty="0"/>
              <a:t>’ means a natural or legal person, public authority, agency or other body </a:t>
            </a:r>
            <a:r>
              <a:rPr lang="en-US" sz="2400" b="1" i="1" dirty="0"/>
              <a:t>which processes personal data on behalf of the controller</a:t>
            </a:r>
            <a:r>
              <a:rPr lang="en-US" sz="2400" dirty="0"/>
              <a:t>;</a:t>
            </a:r>
          </a:p>
          <a:p>
            <a:pPr marL="0" indent="0">
              <a:buNone/>
            </a:pPr>
            <a:endParaRPr lang="en-CA" sz="2400" dirty="0"/>
          </a:p>
        </p:txBody>
      </p:sp>
      <p:sp>
        <p:nvSpPr>
          <p:cNvPr id="4" name="Footer Placeholder 3">
            <a:extLst>
              <a:ext uri="{FF2B5EF4-FFF2-40B4-BE49-F238E27FC236}">
                <a16:creationId xmlns:a16="http://schemas.microsoft.com/office/drawing/2014/main" id="{22C066B2-0C9D-485A-958C-2129AF55614F}"/>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2041951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3F782-6853-4521-AB91-2DFD0EF1BB5A}"/>
              </a:ext>
            </a:extLst>
          </p:cNvPr>
          <p:cNvSpPr>
            <a:spLocks noGrp="1"/>
          </p:cNvSpPr>
          <p:nvPr>
            <p:ph type="title"/>
          </p:nvPr>
        </p:nvSpPr>
        <p:spPr/>
        <p:txBody>
          <a:bodyPr/>
          <a:lstStyle/>
          <a:p>
            <a:r>
              <a:rPr lang="en-CA" dirty="0"/>
              <a:t>GDPR Controller &amp; Processor</a:t>
            </a:r>
          </a:p>
        </p:txBody>
      </p:sp>
      <p:sp>
        <p:nvSpPr>
          <p:cNvPr id="3" name="Content Placeholder 2">
            <a:extLst>
              <a:ext uri="{FF2B5EF4-FFF2-40B4-BE49-F238E27FC236}">
                <a16:creationId xmlns:a16="http://schemas.microsoft.com/office/drawing/2014/main" id="{12BE1870-C15C-45B5-9CD4-AF1D76D7B9EB}"/>
              </a:ext>
            </a:extLst>
          </p:cNvPr>
          <p:cNvSpPr>
            <a:spLocks noGrp="1"/>
          </p:cNvSpPr>
          <p:nvPr>
            <p:ph idx="1"/>
          </p:nvPr>
        </p:nvSpPr>
        <p:spPr>
          <a:xfrm>
            <a:off x="457200" y="1772816"/>
            <a:ext cx="8229600" cy="4353347"/>
          </a:xfrm>
        </p:spPr>
        <p:txBody>
          <a:bodyPr/>
          <a:lstStyle/>
          <a:p>
            <a:pPr marL="0" indent="0">
              <a:buNone/>
            </a:pPr>
            <a:r>
              <a:rPr lang="en-CA" dirty="0"/>
              <a:t>Directive 95/46/EC  </a:t>
            </a:r>
            <a:r>
              <a:rPr lang="en-CA" dirty="0">
                <a:sym typeface="Wingdings" panose="05000000000000000000" pitchFamily="2" charset="2"/>
              </a:rPr>
              <a:t> Only Controller liable for violations</a:t>
            </a:r>
          </a:p>
          <a:p>
            <a:pPr marL="0" indent="0">
              <a:buNone/>
            </a:pPr>
            <a:endParaRPr lang="en-CA" dirty="0">
              <a:sym typeface="Wingdings" panose="05000000000000000000" pitchFamily="2" charset="2"/>
            </a:endParaRPr>
          </a:p>
          <a:p>
            <a:pPr marL="0" indent="0">
              <a:buNone/>
            </a:pPr>
            <a:r>
              <a:rPr lang="en-CA" dirty="0">
                <a:sym typeface="Wingdings" panose="05000000000000000000" pitchFamily="2" charset="2"/>
              </a:rPr>
              <a:t>GDPR  Processor liable too</a:t>
            </a:r>
          </a:p>
          <a:p>
            <a:pPr marL="0" indent="0">
              <a:buNone/>
            </a:pPr>
            <a:endParaRPr lang="en-CA" dirty="0">
              <a:sym typeface="Wingdings" panose="05000000000000000000" pitchFamily="2" charset="2"/>
            </a:endParaRPr>
          </a:p>
          <a:p>
            <a:pPr marL="0" indent="0">
              <a:buNone/>
            </a:pPr>
            <a:r>
              <a:rPr lang="en-CA" dirty="0">
                <a:sym typeface="Wingdings" panose="05000000000000000000" pitchFamily="2" charset="2"/>
              </a:rPr>
              <a:t>Controller and Processor must sign a </a:t>
            </a:r>
            <a:r>
              <a:rPr lang="en-CA" b="1" dirty="0">
                <a:sym typeface="Wingdings" panose="05000000000000000000" pitchFamily="2" charset="2"/>
              </a:rPr>
              <a:t>Data Processing Agreement</a:t>
            </a:r>
            <a:r>
              <a:rPr lang="en-CA" dirty="0">
                <a:sym typeface="Wingdings" panose="05000000000000000000" pitchFamily="2" charset="2"/>
              </a:rPr>
              <a:t> (Art. 28(3))</a:t>
            </a:r>
          </a:p>
          <a:p>
            <a:pPr marL="0" indent="0">
              <a:buNone/>
            </a:pPr>
            <a:endParaRPr lang="en-CA" dirty="0">
              <a:sym typeface="Wingdings" panose="05000000000000000000" pitchFamily="2" charset="2"/>
            </a:endParaRPr>
          </a:p>
          <a:p>
            <a:pPr marL="0" indent="0">
              <a:buNone/>
            </a:pPr>
            <a:endParaRPr lang="en-CA" dirty="0"/>
          </a:p>
        </p:txBody>
      </p:sp>
      <p:sp>
        <p:nvSpPr>
          <p:cNvPr id="4" name="Footer Placeholder 3">
            <a:extLst>
              <a:ext uri="{FF2B5EF4-FFF2-40B4-BE49-F238E27FC236}">
                <a16:creationId xmlns:a16="http://schemas.microsoft.com/office/drawing/2014/main" id="{22C066B2-0C9D-485A-958C-2129AF55614F}"/>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5414560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071D8-C004-4889-ACF3-89868A3DE2F3}"/>
              </a:ext>
            </a:extLst>
          </p:cNvPr>
          <p:cNvSpPr>
            <a:spLocks noGrp="1"/>
          </p:cNvSpPr>
          <p:nvPr>
            <p:ph type="title"/>
          </p:nvPr>
        </p:nvSpPr>
        <p:spPr/>
        <p:txBody>
          <a:bodyPr/>
          <a:lstStyle/>
          <a:p>
            <a:r>
              <a:rPr lang="en-CA" dirty="0"/>
              <a:t>GDPR - $$$$$$$$$$$</a:t>
            </a:r>
          </a:p>
        </p:txBody>
      </p:sp>
      <p:sp>
        <p:nvSpPr>
          <p:cNvPr id="3" name="Content Placeholder 2">
            <a:extLst>
              <a:ext uri="{FF2B5EF4-FFF2-40B4-BE49-F238E27FC236}">
                <a16:creationId xmlns:a16="http://schemas.microsoft.com/office/drawing/2014/main" id="{98F368E1-40AB-48B2-9EEF-615ECFD8ECBA}"/>
              </a:ext>
            </a:extLst>
          </p:cNvPr>
          <p:cNvSpPr>
            <a:spLocks noGrp="1"/>
          </p:cNvSpPr>
          <p:nvPr>
            <p:ph idx="1"/>
          </p:nvPr>
        </p:nvSpPr>
        <p:spPr/>
        <p:txBody>
          <a:bodyPr/>
          <a:lstStyle/>
          <a:p>
            <a:pPr marL="0" indent="0">
              <a:buNone/>
            </a:pPr>
            <a:r>
              <a:rPr lang="en-CA" sz="2800" b="1" dirty="0"/>
              <a:t>Art. 83(5) </a:t>
            </a:r>
            <a:r>
              <a:rPr lang="en-US" sz="2800" dirty="0"/>
              <a:t>Infringements of the following provisions shall, in accordance with paragraph 2, be subject to administrative fines up to 20 000 000 EUR, or in the case of an undertaking, up to 4 % of the total worldwide annual turnover of the preceding financial year, whichever is higher:</a:t>
            </a:r>
          </a:p>
          <a:p>
            <a:r>
              <a:rPr lang="en-US" sz="2800" dirty="0"/>
              <a:t>Basic principles</a:t>
            </a:r>
          </a:p>
          <a:p>
            <a:r>
              <a:rPr lang="en-US" sz="2800" dirty="0"/>
              <a:t>Data subject rights</a:t>
            </a:r>
          </a:p>
          <a:p>
            <a:pPr marL="0" indent="0">
              <a:buNone/>
            </a:pPr>
            <a:r>
              <a:rPr lang="en-CA" sz="2800" dirty="0"/>
              <a:t>(…)</a:t>
            </a:r>
          </a:p>
        </p:txBody>
      </p:sp>
      <p:sp>
        <p:nvSpPr>
          <p:cNvPr id="4" name="Footer Placeholder 3">
            <a:extLst>
              <a:ext uri="{FF2B5EF4-FFF2-40B4-BE49-F238E27FC236}">
                <a16:creationId xmlns:a16="http://schemas.microsoft.com/office/drawing/2014/main" id="{9BB249A2-789F-4B66-ADFD-0240053D2E05}"/>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6334078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A94B-123E-4934-957C-9A67E5F146BE}"/>
              </a:ext>
            </a:extLst>
          </p:cNvPr>
          <p:cNvSpPr>
            <a:spLocks noGrp="1"/>
          </p:cNvSpPr>
          <p:nvPr>
            <p:ph type="title"/>
          </p:nvPr>
        </p:nvSpPr>
        <p:spPr/>
        <p:txBody>
          <a:bodyPr/>
          <a:lstStyle/>
          <a:p>
            <a:r>
              <a:rPr lang="en-CA" dirty="0"/>
              <a:t>Also note more remedies</a:t>
            </a:r>
          </a:p>
        </p:txBody>
      </p:sp>
      <p:sp>
        <p:nvSpPr>
          <p:cNvPr id="3" name="Content Placeholder 2">
            <a:extLst>
              <a:ext uri="{FF2B5EF4-FFF2-40B4-BE49-F238E27FC236}">
                <a16:creationId xmlns:a16="http://schemas.microsoft.com/office/drawing/2014/main" id="{9990502E-C39A-41C5-A168-C153B846DBE0}"/>
              </a:ext>
            </a:extLst>
          </p:cNvPr>
          <p:cNvSpPr>
            <a:spLocks noGrp="1"/>
          </p:cNvSpPr>
          <p:nvPr>
            <p:ph idx="1"/>
          </p:nvPr>
        </p:nvSpPr>
        <p:spPr/>
        <p:txBody>
          <a:bodyPr/>
          <a:lstStyle/>
          <a:p>
            <a:pPr marL="0" indent="0">
              <a:buNone/>
            </a:pPr>
            <a:r>
              <a:rPr lang="en-CA" sz="2800" u="sng" dirty="0"/>
              <a:t>Art. 79</a:t>
            </a:r>
          </a:p>
          <a:p>
            <a:pPr marL="0" indent="0">
              <a:buNone/>
            </a:pPr>
            <a:r>
              <a:rPr lang="en-US" sz="2800" dirty="0"/>
              <a:t>Without prejudice to any available administrative or non-judicial remedy, including the right to lodge a complaint with a supervisory authority pursuant to Article 77, each data subject shall have the </a:t>
            </a:r>
            <a:r>
              <a:rPr lang="en-US" sz="2800" b="1" dirty="0"/>
              <a:t>right to an effective judicial remedy where he or she considers that his or her rights under this Regulation have been infringed</a:t>
            </a:r>
            <a:r>
              <a:rPr lang="en-US" sz="2800" dirty="0"/>
              <a:t> as a result of the processing of his or her personal data in non-compliance with this Regulation.</a:t>
            </a:r>
            <a:endParaRPr lang="en-CA" sz="2800" dirty="0"/>
          </a:p>
        </p:txBody>
      </p:sp>
      <p:sp>
        <p:nvSpPr>
          <p:cNvPr id="4" name="Footer Placeholder 3">
            <a:extLst>
              <a:ext uri="{FF2B5EF4-FFF2-40B4-BE49-F238E27FC236}">
                <a16:creationId xmlns:a16="http://schemas.microsoft.com/office/drawing/2014/main" id="{545055A5-5A80-43BD-8875-1B8BE8A3E0A8}"/>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9525511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681DE-A709-4B83-B4E9-A3E7360D60DB}"/>
              </a:ext>
            </a:extLst>
          </p:cNvPr>
          <p:cNvSpPr>
            <a:spLocks noGrp="1"/>
          </p:cNvSpPr>
          <p:nvPr>
            <p:ph type="title"/>
          </p:nvPr>
        </p:nvSpPr>
        <p:spPr/>
        <p:txBody>
          <a:bodyPr/>
          <a:lstStyle/>
          <a:p>
            <a:r>
              <a:rPr lang="en-CA" dirty="0"/>
              <a:t>GDPR User Rights (Prof. version)</a:t>
            </a:r>
          </a:p>
        </p:txBody>
      </p:sp>
      <p:sp>
        <p:nvSpPr>
          <p:cNvPr id="3" name="Content Placeholder 2">
            <a:extLst>
              <a:ext uri="{FF2B5EF4-FFF2-40B4-BE49-F238E27FC236}">
                <a16:creationId xmlns:a16="http://schemas.microsoft.com/office/drawing/2014/main" id="{37C28FAE-FBE5-41BC-828C-F878D7FB3FFA}"/>
              </a:ext>
            </a:extLst>
          </p:cNvPr>
          <p:cNvSpPr>
            <a:spLocks noGrp="1"/>
          </p:cNvSpPr>
          <p:nvPr>
            <p:ph idx="1"/>
          </p:nvPr>
        </p:nvSpPr>
        <p:spPr/>
        <p:txBody>
          <a:bodyPr/>
          <a:lstStyle/>
          <a:p>
            <a:pPr marL="0" indent="0">
              <a:buNone/>
            </a:pPr>
            <a:r>
              <a:rPr lang="en-US" sz="2000" dirty="0"/>
              <a:t>• The right to withdraw at any time your consent for Client to process your personal data;</a:t>
            </a:r>
          </a:p>
          <a:p>
            <a:pPr marL="0" indent="0">
              <a:buNone/>
            </a:pPr>
            <a:r>
              <a:rPr lang="en-US" sz="2000" dirty="0"/>
              <a:t>• The right to have your personal data </a:t>
            </a:r>
            <a:r>
              <a:rPr lang="en-US" sz="2000" b="1" dirty="0"/>
              <a:t>erased</a:t>
            </a:r>
            <a:r>
              <a:rPr lang="en-US" sz="2000" dirty="0"/>
              <a:t> from Client’s records; (RTBF, Art. 17)</a:t>
            </a:r>
          </a:p>
          <a:p>
            <a:pPr marL="0" indent="0">
              <a:buNone/>
            </a:pPr>
            <a:r>
              <a:rPr lang="en-US" sz="2000" dirty="0"/>
              <a:t>• The right to have a copy of your personal data given to you in an easy to read format so that you can transfer it to another data processor;</a:t>
            </a:r>
          </a:p>
          <a:p>
            <a:pPr marL="0" indent="0">
              <a:buNone/>
            </a:pPr>
            <a:r>
              <a:rPr lang="en-US" sz="2000" dirty="0"/>
              <a:t>• The right to have your personal data corrected if you believe it is inaccurate;</a:t>
            </a:r>
          </a:p>
          <a:p>
            <a:pPr marL="0" indent="0">
              <a:buNone/>
            </a:pPr>
            <a:r>
              <a:rPr lang="en-US" sz="2000" dirty="0"/>
              <a:t>• The right to restrict the processing of your personal data if it is inaccurate or if our processing of it is against the law;</a:t>
            </a:r>
          </a:p>
          <a:p>
            <a:pPr marL="0" indent="0">
              <a:buNone/>
            </a:pPr>
            <a:r>
              <a:rPr lang="en-US" sz="2000" dirty="0"/>
              <a:t>• The right to access your personal data and any relevant information around its processing; and </a:t>
            </a:r>
          </a:p>
          <a:p>
            <a:pPr marL="0" indent="0">
              <a:buNone/>
            </a:pPr>
            <a:r>
              <a:rPr lang="en-US" sz="2000" dirty="0"/>
              <a:t>• The right to refuse any marketing targeted at you by Client.</a:t>
            </a:r>
          </a:p>
          <a:p>
            <a:pPr marL="0" indent="0">
              <a:buNone/>
            </a:pPr>
            <a:r>
              <a:rPr lang="en-CA" sz="2000" dirty="0"/>
              <a:t>(See GDPR articles 12-23)</a:t>
            </a:r>
          </a:p>
        </p:txBody>
      </p:sp>
      <p:sp>
        <p:nvSpPr>
          <p:cNvPr id="4" name="Footer Placeholder 3">
            <a:extLst>
              <a:ext uri="{FF2B5EF4-FFF2-40B4-BE49-F238E27FC236}">
                <a16:creationId xmlns:a16="http://schemas.microsoft.com/office/drawing/2014/main" id="{E63BF16A-7E19-460F-A9D1-A2CE3891B54D}"/>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7128876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8CFAA2A-926A-46D5-B3EB-9B4819A34310}"/>
              </a:ext>
            </a:extLst>
          </p:cNvPr>
          <p:cNvSpPr>
            <a:spLocks noGrp="1"/>
          </p:cNvSpPr>
          <p:nvPr>
            <p:ph type="title"/>
          </p:nvPr>
        </p:nvSpPr>
        <p:spPr/>
        <p:txBody>
          <a:bodyPr/>
          <a:lstStyle/>
          <a:p>
            <a:r>
              <a:rPr lang="en-CA" dirty="0"/>
              <a:t>PIPEDA v. GDPR – Key difference?</a:t>
            </a:r>
          </a:p>
        </p:txBody>
      </p:sp>
      <p:sp>
        <p:nvSpPr>
          <p:cNvPr id="6" name="Text Placeholder 5">
            <a:extLst>
              <a:ext uri="{FF2B5EF4-FFF2-40B4-BE49-F238E27FC236}">
                <a16:creationId xmlns:a16="http://schemas.microsoft.com/office/drawing/2014/main" id="{B81FF178-6BBB-40BB-B49C-D0B0502FC19D}"/>
              </a:ext>
            </a:extLst>
          </p:cNvPr>
          <p:cNvSpPr>
            <a:spLocks noGrp="1"/>
          </p:cNvSpPr>
          <p:nvPr>
            <p:ph type="body" idx="1"/>
          </p:nvPr>
        </p:nvSpPr>
        <p:spPr/>
        <p:txBody>
          <a:bodyPr/>
          <a:lstStyle/>
          <a:p>
            <a:r>
              <a:rPr lang="en-CA" dirty="0"/>
              <a:t>GDPR – Lawful processing</a:t>
            </a:r>
          </a:p>
        </p:txBody>
      </p:sp>
      <p:sp>
        <p:nvSpPr>
          <p:cNvPr id="7" name="Content Placeholder 6">
            <a:extLst>
              <a:ext uri="{FF2B5EF4-FFF2-40B4-BE49-F238E27FC236}">
                <a16:creationId xmlns:a16="http://schemas.microsoft.com/office/drawing/2014/main" id="{FEAB97F3-CF86-48D4-BD4F-41B76DA886B8}"/>
              </a:ext>
            </a:extLst>
          </p:cNvPr>
          <p:cNvSpPr>
            <a:spLocks noGrp="1"/>
          </p:cNvSpPr>
          <p:nvPr>
            <p:ph sz="half" idx="2"/>
          </p:nvPr>
        </p:nvSpPr>
        <p:spPr/>
        <p:txBody>
          <a:bodyPr/>
          <a:lstStyle/>
          <a:p>
            <a:pPr>
              <a:buFont typeface="+mj-lt"/>
              <a:buAutoNum type="arabicPeriod"/>
            </a:pPr>
            <a:r>
              <a:rPr lang="en-CA" sz="1800" dirty="0"/>
              <a:t>Consent</a:t>
            </a:r>
          </a:p>
          <a:p>
            <a:pPr>
              <a:buFont typeface="+mj-lt"/>
              <a:buAutoNum type="arabicPeriod"/>
            </a:pPr>
            <a:r>
              <a:rPr lang="en-CA" sz="1800" dirty="0"/>
              <a:t>Necessary for the performance of a contract</a:t>
            </a:r>
          </a:p>
          <a:p>
            <a:pPr>
              <a:buFont typeface="+mj-lt"/>
              <a:buAutoNum type="arabicPeriod"/>
            </a:pPr>
            <a:r>
              <a:rPr lang="en-CA" sz="1800" dirty="0"/>
              <a:t>Necessary for compliance with a legal obligation</a:t>
            </a:r>
          </a:p>
          <a:p>
            <a:pPr>
              <a:buFont typeface="+mj-lt"/>
              <a:buAutoNum type="arabicPeriod"/>
            </a:pPr>
            <a:r>
              <a:rPr lang="en-CA" sz="1800" dirty="0"/>
              <a:t>Necessary in order to protect the vital interests of the data subject</a:t>
            </a:r>
          </a:p>
          <a:p>
            <a:pPr>
              <a:buFont typeface="+mj-lt"/>
              <a:buAutoNum type="arabicPeriod"/>
            </a:pPr>
            <a:r>
              <a:rPr lang="en-CA" sz="1800" dirty="0"/>
              <a:t>Necessary for the performance of a task carried out in the public interest</a:t>
            </a:r>
          </a:p>
          <a:p>
            <a:pPr>
              <a:buFont typeface="+mj-lt"/>
              <a:buAutoNum type="arabicPeriod"/>
            </a:pPr>
            <a:r>
              <a:rPr lang="en-CA" sz="1800" dirty="0"/>
              <a:t>Necessary for the purposes of the legitimate interests pursued by the controller or by a third party</a:t>
            </a:r>
          </a:p>
        </p:txBody>
      </p:sp>
      <p:sp>
        <p:nvSpPr>
          <p:cNvPr id="8" name="Text Placeholder 7">
            <a:extLst>
              <a:ext uri="{FF2B5EF4-FFF2-40B4-BE49-F238E27FC236}">
                <a16:creationId xmlns:a16="http://schemas.microsoft.com/office/drawing/2014/main" id="{4FB3A4D8-52B6-44DD-BCAE-7BB127EDB651}"/>
              </a:ext>
            </a:extLst>
          </p:cNvPr>
          <p:cNvSpPr>
            <a:spLocks noGrp="1"/>
          </p:cNvSpPr>
          <p:nvPr>
            <p:ph type="body" sz="quarter" idx="3"/>
          </p:nvPr>
        </p:nvSpPr>
        <p:spPr/>
        <p:txBody>
          <a:bodyPr/>
          <a:lstStyle/>
          <a:p>
            <a:r>
              <a:rPr lang="en-CA" dirty="0"/>
              <a:t>PIPEDA – “Lawful processing”</a:t>
            </a:r>
          </a:p>
        </p:txBody>
      </p:sp>
      <p:sp>
        <p:nvSpPr>
          <p:cNvPr id="9" name="Content Placeholder 8">
            <a:extLst>
              <a:ext uri="{FF2B5EF4-FFF2-40B4-BE49-F238E27FC236}">
                <a16:creationId xmlns:a16="http://schemas.microsoft.com/office/drawing/2014/main" id="{02BAF2DF-B4B2-4355-97E9-63868917F38F}"/>
              </a:ext>
            </a:extLst>
          </p:cNvPr>
          <p:cNvSpPr>
            <a:spLocks noGrp="1"/>
          </p:cNvSpPr>
          <p:nvPr>
            <p:ph sz="quarter" idx="4"/>
          </p:nvPr>
        </p:nvSpPr>
        <p:spPr/>
        <p:txBody>
          <a:bodyPr/>
          <a:lstStyle/>
          <a:p>
            <a:pPr marL="457200" indent="-457200">
              <a:buFont typeface="+mj-lt"/>
              <a:buAutoNum type="arabicPeriod"/>
            </a:pPr>
            <a:r>
              <a:rPr lang="en-CA" dirty="0"/>
              <a:t>Consent</a:t>
            </a:r>
          </a:p>
        </p:txBody>
      </p:sp>
      <p:sp>
        <p:nvSpPr>
          <p:cNvPr id="4" name="Footer Placeholder 3">
            <a:extLst>
              <a:ext uri="{FF2B5EF4-FFF2-40B4-BE49-F238E27FC236}">
                <a16:creationId xmlns:a16="http://schemas.microsoft.com/office/drawing/2014/main" id="{58660AB8-34FB-476D-951A-DF3EFEF73C51}"/>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06460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A9DA-088B-44D0-BD11-8A2D4DC6CF94}"/>
              </a:ext>
            </a:extLst>
          </p:cNvPr>
          <p:cNvSpPr>
            <a:spLocks noGrp="1"/>
          </p:cNvSpPr>
          <p:nvPr>
            <p:ph type="title"/>
          </p:nvPr>
        </p:nvSpPr>
        <p:spPr>
          <a:xfrm>
            <a:off x="758031" y="1556792"/>
            <a:ext cx="7772400" cy="3168352"/>
          </a:xfrm>
        </p:spPr>
        <p:txBody>
          <a:bodyPr/>
          <a:lstStyle/>
          <a:p>
            <a:r>
              <a:rPr lang="en-CA" dirty="0"/>
              <a:t>WHY IN CANADA (OR ANYWHERE ELSE) SHOULD WE CARE ABOUT EU DATA PROTECTION LAW? (#2)</a:t>
            </a:r>
          </a:p>
        </p:txBody>
      </p:sp>
      <p:sp>
        <p:nvSpPr>
          <p:cNvPr id="3" name="Footer Placeholder 2">
            <a:extLst>
              <a:ext uri="{FF2B5EF4-FFF2-40B4-BE49-F238E27FC236}">
                <a16:creationId xmlns:a16="http://schemas.microsoft.com/office/drawing/2014/main" id="{69114C0B-48CC-444E-A22B-881E17DFB19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0720089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057B-43FC-4BA0-99C4-9B9747546D8F}"/>
              </a:ext>
            </a:extLst>
          </p:cNvPr>
          <p:cNvSpPr>
            <a:spLocks noGrp="1"/>
          </p:cNvSpPr>
          <p:nvPr>
            <p:ph type="title"/>
          </p:nvPr>
        </p:nvSpPr>
        <p:spPr/>
        <p:txBody>
          <a:bodyPr/>
          <a:lstStyle/>
          <a:p>
            <a:r>
              <a:rPr lang="en-CA" dirty="0"/>
              <a:t>Transfer of PI (PD) to 3</a:t>
            </a:r>
            <a:r>
              <a:rPr lang="en-CA" baseline="30000" dirty="0"/>
              <a:t>rd</a:t>
            </a:r>
            <a:r>
              <a:rPr lang="en-CA" dirty="0"/>
              <a:t> countries</a:t>
            </a:r>
          </a:p>
        </p:txBody>
      </p:sp>
      <p:sp>
        <p:nvSpPr>
          <p:cNvPr id="3" name="Content Placeholder 2">
            <a:extLst>
              <a:ext uri="{FF2B5EF4-FFF2-40B4-BE49-F238E27FC236}">
                <a16:creationId xmlns:a16="http://schemas.microsoft.com/office/drawing/2014/main" id="{CC8C4506-FCC2-493C-AE2A-48F7CD21C2F3}"/>
              </a:ext>
            </a:extLst>
          </p:cNvPr>
          <p:cNvSpPr>
            <a:spLocks noGrp="1"/>
          </p:cNvSpPr>
          <p:nvPr>
            <p:ph idx="1"/>
          </p:nvPr>
        </p:nvSpPr>
        <p:spPr/>
        <p:txBody>
          <a:bodyPr/>
          <a:lstStyle/>
          <a:p>
            <a:pPr marL="0" indent="0">
              <a:buNone/>
            </a:pPr>
            <a:r>
              <a:rPr lang="en-CA" sz="2800" u="sng" dirty="0"/>
              <a:t>Article 25 of Directive 95/46/EC</a:t>
            </a:r>
          </a:p>
          <a:p>
            <a:pPr marL="0" indent="0">
              <a:buNone/>
            </a:pPr>
            <a:r>
              <a:rPr lang="en-CA" sz="2800" dirty="0"/>
              <a:t>(1) The Member States shall provide that the transfer to a third country of personal data which are undergoing processing or are intended for processing after transfer may take place only if, without prejudice to compliance with the national provisions adopted pursuant to the other provisions of this Directive, the third country in question ensures an </a:t>
            </a:r>
            <a:r>
              <a:rPr lang="en-CA" sz="3600" b="1" dirty="0"/>
              <a:t>adequate level of protection</a:t>
            </a:r>
            <a:r>
              <a:rPr lang="en-CA" sz="2800" dirty="0"/>
              <a:t>.</a:t>
            </a:r>
          </a:p>
        </p:txBody>
      </p:sp>
      <p:sp>
        <p:nvSpPr>
          <p:cNvPr id="4" name="Footer Placeholder 3">
            <a:extLst>
              <a:ext uri="{FF2B5EF4-FFF2-40B4-BE49-F238E27FC236}">
                <a16:creationId xmlns:a16="http://schemas.microsoft.com/office/drawing/2014/main" id="{25BCCDA6-3B81-4AEA-9DB6-986BE82BB866}"/>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9690742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057B-43FC-4BA0-99C4-9B9747546D8F}"/>
              </a:ext>
            </a:extLst>
          </p:cNvPr>
          <p:cNvSpPr>
            <a:spLocks noGrp="1"/>
          </p:cNvSpPr>
          <p:nvPr>
            <p:ph type="title"/>
          </p:nvPr>
        </p:nvSpPr>
        <p:spPr/>
        <p:txBody>
          <a:bodyPr/>
          <a:lstStyle/>
          <a:p>
            <a:r>
              <a:rPr lang="en-CA" dirty="0"/>
              <a:t>Transfer of PI (PD) to 3</a:t>
            </a:r>
            <a:r>
              <a:rPr lang="en-CA" baseline="30000" dirty="0"/>
              <a:t>rd</a:t>
            </a:r>
            <a:r>
              <a:rPr lang="en-CA" dirty="0"/>
              <a:t> countries</a:t>
            </a:r>
          </a:p>
        </p:txBody>
      </p:sp>
      <p:sp>
        <p:nvSpPr>
          <p:cNvPr id="3" name="Content Placeholder 2">
            <a:extLst>
              <a:ext uri="{FF2B5EF4-FFF2-40B4-BE49-F238E27FC236}">
                <a16:creationId xmlns:a16="http://schemas.microsoft.com/office/drawing/2014/main" id="{CC8C4506-FCC2-493C-AE2A-48F7CD21C2F3}"/>
              </a:ext>
            </a:extLst>
          </p:cNvPr>
          <p:cNvSpPr>
            <a:spLocks noGrp="1"/>
          </p:cNvSpPr>
          <p:nvPr>
            <p:ph idx="1"/>
          </p:nvPr>
        </p:nvSpPr>
        <p:spPr>
          <a:xfrm>
            <a:off x="457200" y="1417638"/>
            <a:ext cx="8229600" cy="4708525"/>
          </a:xfrm>
        </p:spPr>
        <p:txBody>
          <a:bodyPr/>
          <a:lstStyle/>
          <a:p>
            <a:pPr marL="0" indent="0">
              <a:buNone/>
            </a:pPr>
            <a:r>
              <a:rPr lang="en-CA" sz="2800" u="sng" dirty="0"/>
              <a:t>Article 25 of Directive 95/46/EC</a:t>
            </a:r>
          </a:p>
          <a:p>
            <a:pPr marL="0" indent="0">
              <a:buNone/>
            </a:pPr>
            <a:r>
              <a:rPr lang="en-CA" sz="2400" dirty="0"/>
              <a:t>(2) The adequacy of the level of protection afforded by a third country shall be assessed in the light of all the circumstances surrounding a data transfer operation or set of data transfer operations; particular consideration shall be given to the </a:t>
            </a:r>
            <a:r>
              <a:rPr lang="en-CA" sz="2400" b="1" dirty="0"/>
              <a:t>nature of the data, the purpose and duration of the proposed processing operation or operations, the country of origin and country of final destination, the rules of law, both general and sectoral, in force in the third country in question and the professional rules and security measures which are complied with in that country.</a:t>
            </a:r>
          </a:p>
        </p:txBody>
      </p:sp>
      <p:sp>
        <p:nvSpPr>
          <p:cNvPr id="4" name="Footer Placeholder 3">
            <a:extLst>
              <a:ext uri="{FF2B5EF4-FFF2-40B4-BE49-F238E27FC236}">
                <a16:creationId xmlns:a16="http://schemas.microsoft.com/office/drawing/2014/main" id="{25BCCDA6-3B81-4AEA-9DB6-986BE82BB866}"/>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62678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A8928-595E-42B9-AF65-6F4805930A1E}"/>
              </a:ext>
            </a:extLst>
          </p:cNvPr>
          <p:cNvSpPr>
            <a:spLocks noGrp="1"/>
          </p:cNvSpPr>
          <p:nvPr>
            <p:ph type="title"/>
          </p:nvPr>
        </p:nvSpPr>
        <p:spPr/>
        <p:txBody>
          <a:bodyPr/>
          <a:lstStyle/>
          <a:p>
            <a:r>
              <a:rPr lang="en-CA" dirty="0"/>
              <a:t>Google Anti-Trust</a:t>
            </a:r>
          </a:p>
        </p:txBody>
      </p:sp>
      <p:sp>
        <p:nvSpPr>
          <p:cNvPr id="3" name="Content Placeholder 2">
            <a:extLst>
              <a:ext uri="{FF2B5EF4-FFF2-40B4-BE49-F238E27FC236}">
                <a16:creationId xmlns:a16="http://schemas.microsoft.com/office/drawing/2014/main" id="{C21EB5B1-1A55-4A49-BD97-85E43C2DCD86}"/>
              </a:ext>
            </a:extLst>
          </p:cNvPr>
          <p:cNvSpPr>
            <a:spLocks noGrp="1"/>
          </p:cNvSpPr>
          <p:nvPr>
            <p:ph idx="1"/>
          </p:nvPr>
        </p:nvSpPr>
        <p:spPr>
          <a:xfrm>
            <a:off x="457200" y="1268760"/>
            <a:ext cx="8229600" cy="4857403"/>
          </a:xfrm>
        </p:spPr>
        <p:txBody>
          <a:bodyPr/>
          <a:lstStyle/>
          <a:p>
            <a:pPr marL="0" indent="0">
              <a:buNone/>
            </a:pPr>
            <a:r>
              <a:rPr lang="en-CA" sz="1800" dirty="0">
                <a:hlinkClick r:id="rId2"/>
              </a:rPr>
              <a:t>https://www.justice.gov/opa/press-release/file/1328941/download</a:t>
            </a:r>
            <a:r>
              <a:rPr lang="en-CA" sz="1800" dirty="0"/>
              <a:t> </a:t>
            </a:r>
          </a:p>
          <a:p>
            <a:pPr marL="0" indent="0">
              <a:buNone/>
            </a:pPr>
            <a:endParaRPr lang="en-CA" sz="1800" dirty="0"/>
          </a:p>
          <a:p>
            <a:pPr marL="0" indent="0">
              <a:buNone/>
            </a:pPr>
            <a:r>
              <a:rPr lang="en-US" sz="2400" dirty="0"/>
              <a:t>Plaintiffs request that the Court:</a:t>
            </a:r>
          </a:p>
          <a:p>
            <a:pPr marL="0" indent="0">
              <a:buNone/>
            </a:pPr>
            <a:r>
              <a:rPr lang="en-US" sz="2400" dirty="0"/>
              <a:t>a. Adjudge and decree that Google acted unlawfully to maintain general search services, search advertising, and general search text advertising monopolies in violation of Section 2 of the Sherman Act</a:t>
            </a:r>
          </a:p>
          <a:p>
            <a:pPr marL="0" indent="0">
              <a:buNone/>
            </a:pPr>
            <a:endParaRPr lang="en-US" sz="2400" dirty="0"/>
          </a:p>
          <a:p>
            <a:pPr marL="0" indent="0">
              <a:buNone/>
            </a:pPr>
            <a:r>
              <a:rPr lang="en-US" sz="2400" dirty="0"/>
              <a:t>c. Enjoin Google from continuing to engage in the anticompetitive practices described herein and from engaging in any other practices with the same purpose and effect as the challenged practices;</a:t>
            </a:r>
            <a:endParaRPr lang="en-CA" sz="2400" dirty="0"/>
          </a:p>
        </p:txBody>
      </p:sp>
      <p:sp>
        <p:nvSpPr>
          <p:cNvPr id="4" name="Footer Placeholder 3">
            <a:extLst>
              <a:ext uri="{FF2B5EF4-FFF2-40B4-BE49-F238E27FC236}">
                <a16:creationId xmlns:a16="http://schemas.microsoft.com/office/drawing/2014/main" id="{6CC500B4-282E-4F9B-8942-2E197BE8E4C7}"/>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3835765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057B-43FC-4BA0-99C4-9B9747546D8F}"/>
              </a:ext>
            </a:extLst>
          </p:cNvPr>
          <p:cNvSpPr>
            <a:spLocks noGrp="1"/>
          </p:cNvSpPr>
          <p:nvPr>
            <p:ph type="title"/>
          </p:nvPr>
        </p:nvSpPr>
        <p:spPr/>
        <p:txBody>
          <a:bodyPr/>
          <a:lstStyle/>
          <a:p>
            <a:r>
              <a:rPr lang="en-CA" dirty="0"/>
              <a:t>Transfer of PI (PD) to 3</a:t>
            </a:r>
            <a:r>
              <a:rPr lang="en-CA" baseline="30000" dirty="0"/>
              <a:t>rd</a:t>
            </a:r>
            <a:r>
              <a:rPr lang="en-CA" dirty="0"/>
              <a:t> countries</a:t>
            </a:r>
          </a:p>
        </p:txBody>
      </p:sp>
      <p:sp>
        <p:nvSpPr>
          <p:cNvPr id="3" name="Content Placeholder 2">
            <a:extLst>
              <a:ext uri="{FF2B5EF4-FFF2-40B4-BE49-F238E27FC236}">
                <a16:creationId xmlns:a16="http://schemas.microsoft.com/office/drawing/2014/main" id="{CC8C4506-FCC2-493C-AE2A-48F7CD21C2F3}"/>
              </a:ext>
            </a:extLst>
          </p:cNvPr>
          <p:cNvSpPr>
            <a:spLocks noGrp="1"/>
          </p:cNvSpPr>
          <p:nvPr>
            <p:ph idx="1"/>
          </p:nvPr>
        </p:nvSpPr>
        <p:spPr>
          <a:xfrm>
            <a:off x="457200" y="1417638"/>
            <a:ext cx="8229600" cy="4708525"/>
          </a:xfrm>
        </p:spPr>
        <p:txBody>
          <a:bodyPr/>
          <a:lstStyle/>
          <a:p>
            <a:pPr marL="0" indent="0">
              <a:buNone/>
            </a:pPr>
            <a:r>
              <a:rPr lang="en-CA" sz="2800" u="sng" dirty="0"/>
              <a:t>Article 25 95/46/EC</a:t>
            </a:r>
          </a:p>
          <a:p>
            <a:pPr marL="0" indent="0">
              <a:buNone/>
            </a:pPr>
            <a:r>
              <a:rPr lang="en-CA" sz="2800" dirty="0"/>
              <a:t>(6) The Commission may find, …that a third country ensures an adequate level of protection within the meaning of paragraph 2 of this Article, by reason of its domestic law or of the international commitments it has entered into, … for the protection of the private lives and basic freedoms and rights of individuals.</a:t>
            </a:r>
          </a:p>
        </p:txBody>
      </p:sp>
      <p:sp>
        <p:nvSpPr>
          <p:cNvPr id="4" name="Footer Placeholder 3">
            <a:extLst>
              <a:ext uri="{FF2B5EF4-FFF2-40B4-BE49-F238E27FC236}">
                <a16:creationId xmlns:a16="http://schemas.microsoft.com/office/drawing/2014/main" id="{25BCCDA6-3B81-4AEA-9DB6-986BE82BB866}"/>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94698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E4F0A-0834-4DB1-809B-9F654D0AEFA5}"/>
              </a:ext>
            </a:extLst>
          </p:cNvPr>
          <p:cNvSpPr>
            <a:spLocks noGrp="1"/>
          </p:cNvSpPr>
          <p:nvPr>
            <p:ph type="title"/>
          </p:nvPr>
        </p:nvSpPr>
        <p:spPr/>
        <p:txBody>
          <a:bodyPr/>
          <a:lstStyle/>
          <a:p>
            <a:r>
              <a:rPr lang="en-CA" dirty="0"/>
              <a:t>Canada?</a:t>
            </a:r>
          </a:p>
        </p:txBody>
      </p:sp>
      <p:sp>
        <p:nvSpPr>
          <p:cNvPr id="3" name="Content Placeholder 2">
            <a:extLst>
              <a:ext uri="{FF2B5EF4-FFF2-40B4-BE49-F238E27FC236}">
                <a16:creationId xmlns:a16="http://schemas.microsoft.com/office/drawing/2014/main" id="{15406F56-8094-4782-8150-2F8818325FE3}"/>
              </a:ext>
            </a:extLst>
          </p:cNvPr>
          <p:cNvSpPr>
            <a:spLocks noGrp="1"/>
          </p:cNvSpPr>
          <p:nvPr>
            <p:ph idx="1"/>
          </p:nvPr>
        </p:nvSpPr>
        <p:spPr/>
        <p:txBody>
          <a:bodyPr/>
          <a:lstStyle/>
          <a:p>
            <a:pPr marL="0" indent="0">
              <a:buNone/>
            </a:pPr>
            <a:r>
              <a:rPr lang="en-CA" sz="1800" b="1" dirty="0"/>
              <a:t>2002/2/EC: Commission Decision of 20 December 2001 pursuant to Directive 95/46/EC of the European Parliament and of the Council on the adequate protection of personal data provided by the Canadian Personal Information Protection and Electronic Documents Act</a:t>
            </a:r>
          </a:p>
          <a:p>
            <a:pPr marL="0" indent="0">
              <a:buNone/>
            </a:pPr>
            <a:endParaRPr lang="en-CA" sz="1800" b="1" dirty="0"/>
          </a:p>
          <a:p>
            <a:pPr marL="0" indent="0">
              <a:buNone/>
            </a:pPr>
            <a:r>
              <a:rPr lang="en-CA" sz="2800" dirty="0"/>
              <a:t>“For the purposes of Article 25(2) of Directive 95/46/EC, </a:t>
            </a:r>
            <a:r>
              <a:rPr lang="en-CA" b="1" dirty="0"/>
              <a:t>Canada is considered as providing an adequate level of protection </a:t>
            </a:r>
            <a:r>
              <a:rPr lang="en-CA" sz="2800" dirty="0"/>
              <a:t>for personal data transferred from the Community to recipients subject to the </a:t>
            </a:r>
            <a:r>
              <a:rPr lang="en-CA" sz="2800" i="1" dirty="0"/>
              <a:t>Personal Information Protection and Electronic Documents Act</a:t>
            </a:r>
            <a:r>
              <a:rPr lang="en-CA" sz="2800" dirty="0"/>
              <a:t>”</a:t>
            </a:r>
          </a:p>
        </p:txBody>
      </p:sp>
      <p:sp>
        <p:nvSpPr>
          <p:cNvPr id="4" name="Footer Placeholder 3">
            <a:extLst>
              <a:ext uri="{FF2B5EF4-FFF2-40B4-BE49-F238E27FC236}">
                <a16:creationId xmlns:a16="http://schemas.microsoft.com/office/drawing/2014/main" id="{CD1DEBDE-CCEC-4724-9291-43DAF3ACAB78}"/>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42516108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AC6B3-25FB-4735-9662-1B09405A083F}"/>
              </a:ext>
            </a:extLst>
          </p:cNvPr>
          <p:cNvSpPr>
            <a:spLocks noGrp="1"/>
          </p:cNvSpPr>
          <p:nvPr>
            <p:ph type="title"/>
          </p:nvPr>
        </p:nvSpPr>
        <p:spPr/>
        <p:txBody>
          <a:bodyPr/>
          <a:lstStyle/>
          <a:p>
            <a:r>
              <a:rPr lang="en-CA" dirty="0"/>
              <a:t>GDPR Article 45(1)</a:t>
            </a:r>
          </a:p>
        </p:txBody>
      </p:sp>
      <p:sp>
        <p:nvSpPr>
          <p:cNvPr id="3" name="Content Placeholder 2">
            <a:extLst>
              <a:ext uri="{FF2B5EF4-FFF2-40B4-BE49-F238E27FC236}">
                <a16:creationId xmlns:a16="http://schemas.microsoft.com/office/drawing/2014/main" id="{F600B42E-09C9-451B-9C71-2E2C73648306}"/>
              </a:ext>
            </a:extLst>
          </p:cNvPr>
          <p:cNvSpPr>
            <a:spLocks noGrp="1"/>
          </p:cNvSpPr>
          <p:nvPr>
            <p:ph idx="1"/>
          </p:nvPr>
        </p:nvSpPr>
        <p:spPr/>
        <p:txBody>
          <a:bodyPr/>
          <a:lstStyle/>
          <a:p>
            <a:pPr marL="0" indent="0">
              <a:buNone/>
            </a:pPr>
            <a:r>
              <a:rPr lang="en-CA" sz="2800" dirty="0"/>
              <a:t>A transfer of personal data to a third country or an international organisation may take place where the Commission has decided that the third country, a territory or one or more specified sectors within that third country, or the international organisation in question ensures an</a:t>
            </a:r>
            <a:r>
              <a:rPr lang="en-CA" sz="2800" b="1" dirty="0"/>
              <a:t> </a:t>
            </a:r>
            <a:r>
              <a:rPr lang="en-CA" sz="4000" b="1" dirty="0"/>
              <a:t>adequate level of protection</a:t>
            </a:r>
            <a:r>
              <a:rPr lang="en-CA" sz="2800" dirty="0"/>
              <a:t>. Such a transfer shall not require any specific authorisation.</a:t>
            </a:r>
          </a:p>
        </p:txBody>
      </p:sp>
      <p:sp>
        <p:nvSpPr>
          <p:cNvPr id="4" name="Footer Placeholder 3">
            <a:extLst>
              <a:ext uri="{FF2B5EF4-FFF2-40B4-BE49-F238E27FC236}">
                <a16:creationId xmlns:a16="http://schemas.microsoft.com/office/drawing/2014/main" id="{A02BE27C-1FE7-4CE7-BEF4-89CB77B54C19}"/>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8446168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8B108-6B64-400B-B0A8-34FD8DCDA6F6}"/>
              </a:ext>
            </a:extLst>
          </p:cNvPr>
          <p:cNvSpPr>
            <a:spLocks noGrp="1"/>
          </p:cNvSpPr>
          <p:nvPr>
            <p:ph type="title"/>
          </p:nvPr>
        </p:nvSpPr>
        <p:spPr/>
        <p:txBody>
          <a:bodyPr/>
          <a:lstStyle/>
          <a:p>
            <a:r>
              <a:rPr lang="en-CA" dirty="0"/>
              <a:t>Other countries adequate?</a:t>
            </a:r>
          </a:p>
        </p:txBody>
      </p:sp>
      <p:sp>
        <p:nvSpPr>
          <p:cNvPr id="3" name="Content Placeholder 2">
            <a:extLst>
              <a:ext uri="{FF2B5EF4-FFF2-40B4-BE49-F238E27FC236}">
                <a16:creationId xmlns:a16="http://schemas.microsoft.com/office/drawing/2014/main" id="{CC812C5D-91D6-463A-AFDE-33272AC81F75}"/>
              </a:ext>
            </a:extLst>
          </p:cNvPr>
          <p:cNvSpPr>
            <a:spLocks noGrp="1"/>
          </p:cNvSpPr>
          <p:nvPr>
            <p:ph idx="1"/>
          </p:nvPr>
        </p:nvSpPr>
        <p:spPr/>
        <p:txBody>
          <a:bodyPr/>
          <a:lstStyle/>
          <a:p>
            <a:pPr marL="0" indent="0">
              <a:buNone/>
            </a:pPr>
            <a:r>
              <a:rPr lang="en-CA" dirty="0"/>
              <a:t>Andorra, Argentina, Faroe Islands, Guernsey, Israel, Isle of Man, Jersey, Japan, New Zealand, Switzerland and Uruguay </a:t>
            </a:r>
          </a:p>
          <a:p>
            <a:pPr>
              <a:buFont typeface="Wingdings" panose="05000000000000000000" pitchFamily="2" charset="2"/>
              <a:buChar char="à"/>
            </a:pPr>
            <a:r>
              <a:rPr lang="en-CA" dirty="0">
                <a:sym typeface="Wingdings" panose="05000000000000000000" pitchFamily="2" charset="2"/>
              </a:rPr>
              <a:t>that’s it!</a:t>
            </a:r>
          </a:p>
          <a:p>
            <a:pPr marL="0" indent="0">
              <a:buNone/>
            </a:pPr>
            <a:endParaRPr lang="en-CA" dirty="0">
              <a:sym typeface="Wingdings" panose="05000000000000000000" pitchFamily="2" charset="2"/>
            </a:endParaRPr>
          </a:p>
          <a:p>
            <a:pPr marL="0" indent="0">
              <a:buNone/>
            </a:pPr>
            <a:r>
              <a:rPr lang="en-CA" b="1" dirty="0">
                <a:sym typeface="Wingdings" panose="05000000000000000000" pitchFamily="2" charset="2"/>
              </a:rPr>
              <a:t>United States??? </a:t>
            </a:r>
          </a:p>
          <a:p>
            <a:pPr marL="0" indent="0">
              <a:buNone/>
            </a:pPr>
            <a:r>
              <a:rPr lang="en-CA" dirty="0">
                <a:sym typeface="Wingdings" panose="05000000000000000000" pitchFamily="2" charset="2"/>
              </a:rPr>
              <a:t>Facebook relationship status says “it’s complicated”…</a:t>
            </a:r>
            <a:endParaRPr lang="en-CA" dirty="0"/>
          </a:p>
        </p:txBody>
      </p:sp>
      <p:sp>
        <p:nvSpPr>
          <p:cNvPr id="4" name="Footer Placeholder 3">
            <a:extLst>
              <a:ext uri="{FF2B5EF4-FFF2-40B4-BE49-F238E27FC236}">
                <a16:creationId xmlns:a16="http://schemas.microsoft.com/office/drawing/2014/main" id="{779AB1B3-A7FB-4561-BD6D-C0F9235B3D35}"/>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3241747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err="1"/>
              <a:t>Schrems</a:t>
            </a:r>
            <a:r>
              <a:rPr lang="en-CA" i="1" dirty="0"/>
              <a:t> v. Data Protection Commissioner </a:t>
            </a:r>
            <a:r>
              <a:rPr lang="en-CA" dirty="0"/>
              <a:t>(“</a:t>
            </a:r>
            <a:r>
              <a:rPr lang="en-CA" dirty="0" err="1"/>
              <a:t>Schrems</a:t>
            </a:r>
            <a:r>
              <a:rPr lang="en-CA" dirty="0"/>
              <a:t> 1”, 2015)</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a:xfrm>
            <a:off x="611560" y="2420888"/>
            <a:ext cx="7992888" cy="3705275"/>
          </a:xfrm>
        </p:spPr>
        <p:txBody>
          <a:bodyPr/>
          <a:lstStyle/>
          <a:p>
            <a:pPr marL="0" indent="0">
              <a:buNone/>
            </a:pPr>
            <a:r>
              <a:rPr lang="en-CA" sz="2800" u="sng" dirty="0"/>
              <a:t>Facts</a:t>
            </a:r>
            <a:r>
              <a:rPr lang="en-CA" sz="2800" dirty="0"/>
              <a:t>: Max </a:t>
            </a:r>
            <a:r>
              <a:rPr lang="en-CA" sz="2800" dirty="0" err="1"/>
              <a:t>Schrems</a:t>
            </a:r>
            <a:r>
              <a:rPr lang="en-CA" sz="2800" dirty="0"/>
              <a:t> challenges “Safe Harbour”, a program where companies in the United States voluntarily adhered to certain data privacy principles</a:t>
            </a:r>
          </a:p>
          <a:p>
            <a:pPr marL="0" indent="0">
              <a:buNone/>
            </a:pPr>
            <a:endParaRPr lang="en-CA" sz="2800" dirty="0"/>
          </a:p>
          <a:p>
            <a:pPr marL="0" indent="0">
              <a:buNone/>
            </a:pPr>
            <a:r>
              <a:rPr lang="en-CA" sz="2800" dirty="0">
                <a:sym typeface="Wingdings" panose="05000000000000000000" pitchFamily="2" charset="2"/>
              </a:rPr>
              <a:t> Safe harbour was granted an “adequacy decision” (2000/520) under 25(2), ok to transfer personal data to those U.S. companies participating</a:t>
            </a:r>
            <a:endParaRPr lang="en-CA" sz="2800" dirty="0"/>
          </a:p>
          <a:p>
            <a:pPr marL="0" indent="0">
              <a:buNone/>
            </a:pPr>
            <a:endParaRPr lang="en-CA" sz="2800" dirty="0"/>
          </a:p>
          <a:p>
            <a:pPr marL="0" indent="0">
              <a:buNone/>
            </a:pPr>
            <a:endParaRPr lang="en-CA" sz="2800" dirty="0"/>
          </a:p>
          <a:p>
            <a:pPr marL="0" indent="0">
              <a:buNone/>
            </a:pPr>
            <a:endParaRPr lang="en-CA" sz="2800"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42262755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706090"/>
          </a:xfrm>
        </p:spPr>
        <p:txBody>
          <a:bodyPr/>
          <a:lstStyle/>
          <a:p>
            <a:r>
              <a:rPr lang="en-CA" i="1" dirty="0" err="1"/>
              <a:t>Schrems</a:t>
            </a:r>
            <a:r>
              <a:rPr lang="en-CA" i="1" dirty="0"/>
              <a:t> </a:t>
            </a:r>
            <a:r>
              <a:rPr lang="en-CA" dirty="0"/>
              <a:t>1</a:t>
            </a:r>
            <a:endParaRPr lang="en-CA" i="1" dirty="0"/>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a:xfrm>
            <a:off x="457200" y="980728"/>
            <a:ext cx="8229600" cy="5145435"/>
          </a:xfrm>
        </p:spPr>
        <p:txBody>
          <a:bodyPr/>
          <a:lstStyle/>
          <a:p>
            <a:pPr marL="0" indent="0">
              <a:buNone/>
            </a:pPr>
            <a:r>
              <a:rPr lang="en-CA" sz="2400" dirty="0"/>
              <a:t>“…legislation permitting the public authorities to have access on a generalised basis to the content of electronic communications must be regarded as compromising the essence of the fundamental right to respect for private life, as guaranteed by Article 7 of the Charter”</a:t>
            </a:r>
          </a:p>
          <a:p>
            <a:pPr marL="0" indent="0">
              <a:buNone/>
            </a:pPr>
            <a:r>
              <a:rPr lang="en-CA" sz="2400" dirty="0"/>
              <a:t>“Likewise, legislation not providing for any possibility for an individual to pursue legal remedies in order to have access to personal data relating to him, or to obtain the rectification or erasure of such data, does not respect..”</a:t>
            </a:r>
          </a:p>
          <a:p>
            <a:pPr marL="0" indent="0">
              <a:buNone/>
            </a:pPr>
            <a:endParaRPr lang="en-CA" sz="2000" dirty="0"/>
          </a:p>
          <a:p>
            <a:pPr marL="0" indent="0">
              <a:buNone/>
            </a:pPr>
            <a:r>
              <a:rPr lang="en-CA" sz="2000" dirty="0"/>
              <a:t>“Having regard to all the foregoing considerations, </a:t>
            </a:r>
            <a:r>
              <a:rPr lang="en-CA" b="1" dirty="0"/>
              <a:t>it is to be concluded that Decision 2000/520 is invalid</a:t>
            </a:r>
            <a:r>
              <a:rPr lang="en-CA" sz="2000" dirty="0"/>
              <a:t>”</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7491599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883A-5382-4030-8485-5C70304CDBC0}"/>
              </a:ext>
            </a:extLst>
          </p:cNvPr>
          <p:cNvSpPr>
            <a:spLocks noGrp="1"/>
          </p:cNvSpPr>
          <p:nvPr>
            <p:ph type="title"/>
          </p:nvPr>
        </p:nvSpPr>
        <p:spPr>
          <a:xfrm>
            <a:off x="457200" y="274638"/>
            <a:ext cx="8229600" cy="691927"/>
          </a:xfrm>
        </p:spPr>
        <p:txBody>
          <a:bodyPr/>
          <a:lstStyle/>
          <a:p>
            <a:r>
              <a:rPr lang="en-CA" dirty="0"/>
              <a:t>In the wake of </a:t>
            </a:r>
            <a:r>
              <a:rPr lang="en-CA" i="1" dirty="0" err="1"/>
              <a:t>Schrems</a:t>
            </a:r>
            <a:r>
              <a:rPr lang="en-CA" i="1" dirty="0"/>
              <a:t> 1</a:t>
            </a:r>
            <a:r>
              <a:rPr lang="en-CA" dirty="0"/>
              <a:t>…</a:t>
            </a:r>
          </a:p>
        </p:txBody>
      </p:sp>
      <p:sp>
        <p:nvSpPr>
          <p:cNvPr id="3" name="Content Placeholder 2">
            <a:extLst>
              <a:ext uri="{FF2B5EF4-FFF2-40B4-BE49-F238E27FC236}">
                <a16:creationId xmlns:a16="http://schemas.microsoft.com/office/drawing/2014/main" id="{3A3B1056-0BAA-4FCA-9780-C502B25FFF2C}"/>
              </a:ext>
            </a:extLst>
          </p:cNvPr>
          <p:cNvSpPr>
            <a:spLocks noGrp="1"/>
          </p:cNvSpPr>
          <p:nvPr>
            <p:ph idx="1"/>
          </p:nvPr>
        </p:nvSpPr>
        <p:spPr>
          <a:xfrm>
            <a:off x="457200" y="966566"/>
            <a:ext cx="8229600" cy="5159598"/>
          </a:xfrm>
        </p:spPr>
        <p:txBody>
          <a:bodyPr/>
          <a:lstStyle/>
          <a:p>
            <a:pPr marL="0" indent="0" algn="ctr">
              <a:buNone/>
            </a:pPr>
            <a:r>
              <a:rPr lang="en-CA" b="1" dirty="0"/>
              <a:t>Panic!</a:t>
            </a:r>
          </a:p>
          <a:p>
            <a:pPr marL="0" indent="0">
              <a:buNone/>
            </a:pPr>
            <a:endParaRPr lang="en-CA" sz="2400" u="sng" dirty="0"/>
          </a:p>
          <a:p>
            <a:pPr marL="0" indent="0">
              <a:buNone/>
            </a:pPr>
            <a:r>
              <a:rPr lang="en-CA" u="sng" dirty="0"/>
              <a:t>Contract</a:t>
            </a:r>
            <a:r>
              <a:rPr lang="en-CA" sz="2400" dirty="0"/>
              <a:t>:</a:t>
            </a:r>
          </a:p>
          <a:p>
            <a:pPr marL="0" indent="0">
              <a:buNone/>
            </a:pPr>
            <a:endParaRPr lang="en-CA" sz="2400" dirty="0"/>
          </a:p>
          <a:p>
            <a:pPr marL="0" indent="0">
              <a:buNone/>
            </a:pPr>
            <a:r>
              <a:rPr lang="en-CA" sz="2800" dirty="0"/>
              <a:t>Article 26(2) of 95/46 – “appropriate contractual clauses”, aka “model contractual clauses” aka “standard contractual clauses” aka “SCCs”</a:t>
            </a:r>
          </a:p>
          <a:p>
            <a:pPr marL="0" indent="0">
              <a:buNone/>
            </a:pPr>
            <a:endParaRPr lang="en-CA" sz="2800" dirty="0">
              <a:sym typeface="Wingdings" panose="05000000000000000000" pitchFamily="2" charset="2"/>
            </a:endParaRPr>
          </a:p>
          <a:p>
            <a:pPr marL="0" indent="0">
              <a:buNone/>
            </a:pPr>
            <a:r>
              <a:rPr lang="en-CA" sz="2800" dirty="0">
                <a:sym typeface="Wingdings" panose="05000000000000000000" pitchFamily="2" charset="2"/>
              </a:rPr>
              <a:t> Valid method of data transfer from EU to anywhere</a:t>
            </a:r>
            <a:endParaRPr lang="en-CA" sz="2800" dirty="0"/>
          </a:p>
          <a:p>
            <a:pPr marL="0" indent="0">
              <a:buNone/>
            </a:pPr>
            <a:endParaRPr lang="en-CA" sz="2400" dirty="0"/>
          </a:p>
          <a:p>
            <a:pPr marL="0" indent="0">
              <a:buNone/>
            </a:pPr>
            <a:endParaRPr lang="en-CA" sz="2400" dirty="0"/>
          </a:p>
          <a:p>
            <a:pPr marL="0" indent="0">
              <a:buNone/>
            </a:pPr>
            <a:endParaRPr lang="en-CA" sz="2400" dirty="0"/>
          </a:p>
        </p:txBody>
      </p:sp>
      <p:sp>
        <p:nvSpPr>
          <p:cNvPr id="4" name="Footer Placeholder 3">
            <a:extLst>
              <a:ext uri="{FF2B5EF4-FFF2-40B4-BE49-F238E27FC236}">
                <a16:creationId xmlns:a16="http://schemas.microsoft.com/office/drawing/2014/main" id="{697C709D-0B8B-4AD7-B183-497734D83C0E}"/>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6416281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883A-5382-4030-8485-5C70304CDBC0}"/>
              </a:ext>
            </a:extLst>
          </p:cNvPr>
          <p:cNvSpPr>
            <a:spLocks noGrp="1"/>
          </p:cNvSpPr>
          <p:nvPr>
            <p:ph type="title"/>
          </p:nvPr>
        </p:nvSpPr>
        <p:spPr>
          <a:xfrm>
            <a:off x="457200" y="0"/>
            <a:ext cx="8229600" cy="966565"/>
          </a:xfrm>
        </p:spPr>
        <p:txBody>
          <a:bodyPr/>
          <a:lstStyle/>
          <a:p>
            <a:r>
              <a:rPr lang="en-CA" dirty="0"/>
              <a:t>In the wake of </a:t>
            </a:r>
            <a:r>
              <a:rPr lang="en-CA" i="1" dirty="0" err="1"/>
              <a:t>Schrems</a:t>
            </a:r>
            <a:r>
              <a:rPr lang="en-CA" i="1" dirty="0"/>
              <a:t> 1</a:t>
            </a:r>
            <a:r>
              <a:rPr lang="en-CA" dirty="0"/>
              <a:t>…</a:t>
            </a:r>
          </a:p>
        </p:txBody>
      </p:sp>
      <p:sp>
        <p:nvSpPr>
          <p:cNvPr id="3" name="Content Placeholder 2">
            <a:extLst>
              <a:ext uri="{FF2B5EF4-FFF2-40B4-BE49-F238E27FC236}">
                <a16:creationId xmlns:a16="http://schemas.microsoft.com/office/drawing/2014/main" id="{3A3B1056-0BAA-4FCA-9780-C502B25FFF2C}"/>
              </a:ext>
            </a:extLst>
          </p:cNvPr>
          <p:cNvSpPr>
            <a:spLocks noGrp="1"/>
          </p:cNvSpPr>
          <p:nvPr>
            <p:ph idx="1"/>
          </p:nvPr>
        </p:nvSpPr>
        <p:spPr>
          <a:xfrm>
            <a:off x="457200" y="764704"/>
            <a:ext cx="8229600" cy="5361460"/>
          </a:xfrm>
        </p:spPr>
        <p:txBody>
          <a:bodyPr/>
          <a:lstStyle/>
          <a:p>
            <a:pPr marL="0" indent="0" algn="ctr">
              <a:buNone/>
            </a:pPr>
            <a:r>
              <a:rPr lang="en-CA" b="1" dirty="0"/>
              <a:t>EU-U.S. Privacy Shield</a:t>
            </a:r>
          </a:p>
          <a:p>
            <a:r>
              <a:rPr lang="en-CA" sz="2400" dirty="0"/>
              <a:t>EC and USA governments agreement / framework to replace Safe Harbor Principles</a:t>
            </a:r>
          </a:p>
          <a:p>
            <a:r>
              <a:rPr lang="en-CA" sz="2400" dirty="0"/>
              <a:t>In effect July 12, 2016</a:t>
            </a:r>
          </a:p>
          <a:p>
            <a:r>
              <a:rPr lang="en-CA" sz="2400" dirty="0"/>
              <a:t>Includes:</a:t>
            </a:r>
          </a:p>
          <a:p>
            <a:pPr lvl="1"/>
            <a:r>
              <a:rPr lang="en-CA" sz="2000" dirty="0"/>
              <a:t>strong data protection obligations on companies receiving personal data from the EU</a:t>
            </a:r>
          </a:p>
          <a:p>
            <a:pPr lvl="1"/>
            <a:r>
              <a:rPr lang="en-CA" sz="2000" dirty="0"/>
              <a:t>safeguards on U.S. government access to data;</a:t>
            </a:r>
          </a:p>
          <a:p>
            <a:pPr lvl="1"/>
            <a:r>
              <a:rPr lang="en-CA" sz="2000" dirty="0"/>
              <a:t>effective protection and redress for individuals;</a:t>
            </a:r>
          </a:p>
          <a:p>
            <a:pPr lvl="1"/>
            <a:r>
              <a:rPr lang="en-CA" sz="2000" dirty="0"/>
              <a:t>annual joint review to monitor the implementation.</a:t>
            </a:r>
          </a:p>
          <a:p>
            <a:r>
              <a:rPr lang="en-CA" sz="2000" dirty="0"/>
              <a:t>“For the purposes of Article 25(2) of Directive 95/46/EC, the United States ensures an </a:t>
            </a:r>
            <a:r>
              <a:rPr lang="en-CA" sz="2000" b="1" dirty="0"/>
              <a:t>adequate level of protection </a:t>
            </a:r>
            <a:r>
              <a:rPr lang="en-CA" sz="2000" dirty="0"/>
              <a:t>for personal data transferred from the Union to organisations in the United States under the EU-U.S. Privacy Shield.” (</a:t>
            </a:r>
            <a:r>
              <a:rPr lang="en-CA" sz="2000" i="1" dirty="0"/>
              <a:t>Commission Implementing Decision (EU) 2016/1250</a:t>
            </a:r>
            <a:r>
              <a:rPr lang="en-CA" sz="2000" dirty="0"/>
              <a:t>)</a:t>
            </a:r>
          </a:p>
        </p:txBody>
      </p:sp>
      <p:sp>
        <p:nvSpPr>
          <p:cNvPr id="4" name="Footer Placeholder 3">
            <a:extLst>
              <a:ext uri="{FF2B5EF4-FFF2-40B4-BE49-F238E27FC236}">
                <a16:creationId xmlns:a16="http://schemas.microsoft.com/office/drawing/2014/main" id="{697C709D-0B8B-4AD7-B183-497734D83C0E}"/>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9732166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103E-4ED7-4A39-BE17-202EE066B156}"/>
              </a:ext>
            </a:extLst>
          </p:cNvPr>
          <p:cNvSpPr>
            <a:spLocks noGrp="1"/>
          </p:cNvSpPr>
          <p:nvPr>
            <p:ph type="title"/>
          </p:nvPr>
        </p:nvSpPr>
        <p:spPr/>
        <p:txBody>
          <a:bodyPr/>
          <a:lstStyle/>
          <a:p>
            <a:r>
              <a:rPr lang="en-CA" i="1" dirty="0" err="1"/>
              <a:t>Schrems</a:t>
            </a:r>
            <a:r>
              <a:rPr lang="en-CA" dirty="0"/>
              <a:t> 2</a:t>
            </a:r>
          </a:p>
        </p:txBody>
      </p:sp>
      <p:sp>
        <p:nvSpPr>
          <p:cNvPr id="3" name="Content Placeholder 2">
            <a:extLst>
              <a:ext uri="{FF2B5EF4-FFF2-40B4-BE49-F238E27FC236}">
                <a16:creationId xmlns:a16="http://schemas.microsoft.com/office/drawing/2014/main" id="{5FFC7B28-2DFA-475D-99C3-483B0A44CD05}"/>
              </a:ext>
            </a:extLst>
          </p:cNvPr>
          <p:cNvSpPr>
            <a:spLocks noGrp="1"/>
          </p:cNvSpPr>
          <p:nvPr>
            <p:ph idx="1"/>
          </p:nvPr>
        </p:nvSpPr>
        <p:spPr>
          <a:xfrm>
            <a:off x="457200" y="1417638"/>
            <a:ext cx="8229600" cy="4708525"/>
          </a:xfrm>
        </p:spPr>
        <p:txBody>
          <a:bodyPr/>
          <a:lstStyle/>
          <a:p>
            <a:pPr marL="0" indent="0">
              <a:buNone/>
            </a:pPr>
            <a:r>
              <a:rPr lang="en-US" sz="2800" i="1" dirty="0"/>
              <a:t>Data Protection Commissioner v Facebook Ireland Ltd, Maximilian </a:t>
            </a:r>
            <a:r>
              <a:rPr lang="en-US" sz="2800" i="1" dirty="0" err="1"/>
              <a:t>Schrems</a:t>
            </a:r>
            <a:r>
              <a:rPr lang="en-CA" sz="2800" dirty="0"/>
              <a:t>, CJEU, July 16, 2020</a:t>
            </a:r>
          </a:p>
          <a:p>
            <a:pPr marL="0" indent="0">
              <a:buNone/>
            </a:pPr>
            <a:endParaRPr lang="en-CA" sz="2800" dirty="0"/>
          </a:p>
          <a:p>
            <a:pPr marL="0" indent="0">
              <a:buNone/>
            </a:pPr>
            <a:r>
              <a:rPr lang="en-CA" sz="2800" u="sng" dirty="0"/>
              <a:t>Facts</a:t>
            </a:r>
            <a:r>
              <a:rPr lang="en-CA" sz="2800" dirty="0"/>
              <a:t>: Max </a:t>
            </a:r>
            <a:r>
              <a:rPr lang="en-CA" sz="2800" dirty="0" err="1"/>
              <a:t>Schrems</a:t>
            </a:r>
            <a:r>
              <a:rPr lang="en-CA" sz="2800" dirty="0"/>
              <a:t> continues to be bane of North American tech and privacy lawyers’ existence, challenges validity of Privacy Shield</a:t>
            </a:r>
          </a:p>
          <a:p>
            <a:pPr marL="0" indent="0">
              <a:buNone/>
            </a:pPr>
            <a:r>
              <a:rPr lang="en-CA" sz="2800" u="sng" dirty="0"/>
              <a:t>Held</a:t>
            </a:r>
            <a:r>
              <a:rPr lang="en-CA" sz="2800" dirty="0"/>
              <a:t>: Care to guess?</a:t>
            </a:r>
          </a:p>
          <a:p>
            <a:pPr marL="0" indent="0">
              <a:buNone/>
            </a:pPr>
            <a:r>
              <a:rPr lang="en-CA" sz="2800" dirty="0"/>
              <a:t>“</a:t>
            </a:r>
            <a:r>
              <a:rPr lang="en-US" sz="2800" dirty="0"/>
              <a:t>In the light of all of the foregoing considerations, it is to be concluded that the Privacy Shield Decision is invalid</a:t>
            </a:r>
            <a:r>
              <a:rPr lang="en-CA" sz="2800" dirty="0"/>
              <a:t>”</a:t>
            </a:r>
          </a:p>
        </p:txBody>
      </p:sp>
      <p:sp>
        <p:nvSpPr>
          <p:cNvPr id="4" name="Footer Placeholder 3">
            <a:extLst>
              <a:ext uri="{FF2B5EF4-FFF2-40B4-BE49-F238E27FC236}">
                <a16:creationId xmlns:a16="http://schemas.microsoft.com/office/drawing/2014/main" id="{49826436-AB1E-4AE3-9F25-01EADCD5DCC1}"/>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5461231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103E-4ED7-4A39-BE17-202EE066B156}"/>
              </a:ext>
            </a:extLst>
          </p:cNvPr>
          <p:cNvSpPr>
            <a:spLocks noGrp="1"/>
          </p:cNvSpPr>
          <p:nvPr>
            <p:ph type="title"/>
          </p:nvPr>
        </p:nvSpPr>
        <p:spPr/>
        <p:txBody>
          <a:bodyPr/>
          <a:lstStyle/>
          <a:p>
            <a:r>
              <a:rPr lang="en-CA" i="1" dirty="0" err="1"/>
              <a:t>Schrems</a:t>
            </a:r>
            <a:r>
              <a:rPr lang="en-CA" dirty="0"/>
              <a:t> 2</a:t>
            </a:r>
          </a:p>
        </p:txBody>
      </p:sp>
      <p:sp>
        <p:nvSpPr>
          <p:cNvPr id="3" name="Content Placeholder 2">
            <a:extLst>
              <a:ext uri="{FF2B5EF4-FFF2-40B4-BE49-F238E27FC236}">
                <a16:creationId xmlns:a16="http://schemas.microsoft.com/office/drawing/2014/main" id="{5FFC7B28-2DFA-475D-99C3-483B0A44CD05}"/>
              </a:ext>
            </a:extLst>
          </p:cNvPr>
          <p:cNvSpPr>
            <a:spLocks noGrp="1"/>
          </p:cNvSpPr>
          <p:nvPr>
            <p:ph idx="1"/>
          </p:nvPr>
        </p:nvSpPr>
        <p:spPr>
          <a:xfrm>
            <a:off x="457200" y="1268760"/>
            <a:ext cx="8229600" cy="4857403"/>
          </a:xfrm>
        </p:spPr>
        <p:txBody>
          <a:bodyPr/>
          <a:lstStyle/>
          <a:p>
            <a:pPr marL="0" indent="0">
              <a:buNone/>
            </a:pPr>
            <a:r>
              <a:rPr lang="en-CA" sz="2400" dirty="0"/>
              <a:t>“</a:t>
            </a:r>
            <a:r>
              <a:rPr lang="en-US" sz="2400" dirty="0"/>
              <a:t>neither Section 702 of the FISA, nor E.O. 12333, read in conjunction with PPD‑28, correlates to the minimum safeguards resulting, under EU law, from the principle of proportionality, with the consequence that the surveillance </a:t>
            </a:r>
            <a:r>
              <a:rPr lang="en-US" sz="2400" dirty="0" err="1"/>
              <a:t>programmes</a:t>
            </a:r>
            <a:r>
              <a:rPr lang="en-US" sz="2400" dirty="0"/>
              <a:t> based on those provisions cannot be regarded as limited to what is strictly necessary”</a:t>
            </a:r>
          </a:p>
          <a:p>
            <a:pPr marL="0" indent="0">
              <a:buNone/>
            </a:pPr>
            <a:r>
              <a:rPr lang="en-US" sz="2400" dirty="0"/>
              <a:t>“the limitations on the protection of personal data arising from the domestic law of the United States on the access and use by US public authorities of such data transferred from the European Union to the United States, which the Commission assessed in the Privacy Shield Decision, are not circumscribed in a way that satisfies requirements that are essentially equivalent to those required”</a:t>
            </a:r>
          </a:p>
          <a:p>
            <a:pPr marL="0" indent="0">
              <a:buNone/>
            </a:pPr>
            <a:endParaRPr lang="en-CA" sz="2400" dirty="0"/>
          </a:p>
        </p:txBody>
      </p:sp>
      <p:sp>
        <p:nvSpPr>
          <p:cNvPr id="4" name="Footer Placeholder 3">
            <a:extLst>
              <a:ext uri="{FF2B5EF4-FFF2-40B4-BE49-F238E27FC236}">
                <a16:creationId xmlns:a16="http://schemas.microsoft.com/office/drawing/2014/main" id="{49826436-AB1E-4AE3-9F25-01EADCD5DCC1}"/>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02009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7597F-CA12-4D4F-8091-0BC3B2A7DD92}"/>
              </a:ext>
            </a:extLst>
          </p:cNvPr>
          <p:cNvSpPr>
            <a:spLocks noGrp="1"/>
          </p:cNvSpPr>
          <p:nvPr>
            <p:ph type="title"/>
          </p:nvPr>
        </p:nvSpPr>
        <p:spPr>
          <a:xfrm>
            <a:off x="457200" y="620688"/>
            <a:ext cx="8229600" cy="2232248"/>
          </a:xfrm>
        </p:spPr>
        <p:txBody>
          <a:bodyPr/>
          <a:lstStyle/>
          <a:p>
            <a:r>
              <a:rPr lang="en-CA" dirty="0"/>
              <a:t>POP QUIZ! Are you f*</a:t>
            </a:r>
            <a:r>
              <a:rPr lang="en-CA" dirty="0" err="1"/>
              <a:t>ing</a:t>
            </a:r>
            <a:r>
              <a:rPr lang="en-CA" dirty="0"/>
              <a:t> kidding me right after Focus Week you are springing this </a:t>
            </a:r>
            <a:r>
              <a:rPr lang="en-CA" dirty="0" err="1"/>
              <a:t>sh</a:t>
            </a:r>
            <a:r>
              <a:rPr lang="en-CA" dirty="0"/>
              <a:t>*t on us???</a:t>
            </a:r>
            <a:br>
              <a:rPr lang="en-CA" dirty="0"/>
            </a:br>
            <a:r>
              <a:rPr lang="en-CA" dirty="0"/>
              <a:t>(open an email, or send in chat)</a:t>
            </a:r>
          </a:p>
        </p:txBody>
      </p:sp>
      <p:sp>
        <p:nvSpPr>
          <p:cNvPr id="3" name="Content Placeholder 2">
            <a:extLst>
              <a:ext uri="{FF2B5EF4-FFF2-40B4-BE49-F238E27FC236}">
                <a16:creationId xmlns:a16="http://schemas.microsoft.com/office/drawing/2014/main" id="{6811704D-3EA3-4AC4-A43D-9BDC74F15DA4}"/>
              </a:ext>
            </a:extLst>
          </p:cNvPr>
          <p:cNvSpPr>
            <a:spLocks noGrp="1"/>
          </p:cNvSpPr>
          <p:nvPr>
            <p:ph idx="1"/>
          </p:nvPr>
        </p:nvSpPr>
        <p:spPr>
          <a:xfrm>
            <a:off x="457200" y="3645024"/>
            <a:ext cx="8229600" cy="2481139"/>
          </a:xfrm>
        </p:spPr>
        <p:txBody>
          <a:bodyPr/>
          <a:lstStyle/>
          <a:p>
            <a:pPr marL="0" indent="0">
              <a:buNone/>
            </a:pPr>
            <a:r>
              <a:rPr lang="en-CA" dirty="0"/>
              <a:t>What is the most important American law with respect to the internet that I told you </a:t>
            </a:r>
            <a:r>
              <a:rPr lang="en-CA" dirty="0" err="1"/>
              <a:t>you</a:t>
            </a:r>
            <a:r>
              <a:rPr lang="en-CA" dirty="0"/>
              <a:t> </a:t>
            </a:r>
            <a:r>
              <a:rPr lang="en-CA" b="1" dirty="0"/>
              <a:t>must</a:t>
            </a:r>
            <a:r>
              <a:rPr lang="en-CA" dirty="0"/>
              <a:t> know from this class and in your own words, in a sentence or two, what does it say?</a:t>
            </a:r>
          </a:p>
        </p:txBody>
      </p:sp>
      <p:sp>
        <p:nvSpPr>
          <p:cNvPr id="4" name="Footer Placeholder 3">
            <a:extLst>
              <a:ext uri="{FF2B5EF4-FFF2-40B4-BE49-F238E27FC236}">
                <a16:creationId xmlns:a16="http://schemas.microsoft.com/office/drawing/2014/main" id="{E49E7B44-10B3-4BC7-A461-73C6808AAA74}"/>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02194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103E-4ED7-4A39-BE17-202EE066B156}"/>
              </a:ext>
            </a:extLst>
          </p:cNvPr>
          <p:cNvSpPr>
            <a:spLocks noGrp="1"/>
          </p:cNvSpPr>
          <p:nvPr>
            <p:ph type="title"/>
          </p:nvPr>
        </p:nvSpPr>
        <p:spPr/>
        <p:txBody>
          <a:bodyPr/>
          <a:lstStyle/>
          <a:p>
            <a:r>
              <a:rPr lang="en-CA" i="1" dirty="0" err="1"/>
              <a:t>Schrems</a:t>
            </a:r>
            <a:r>
              <a:rPr lang="en-CA" dirty="0"/>
              <a:t> 2</a:t>
            </a:r>
          </a:p>
        </p:txBody>
      </p:sp>
      <p:sp>
        <p:nvSpPr>
          <p:cNvPr id="3" name="Content Placeholder 2">
            <a:extLst>
              <a:ext uri="{FF2B5EF4-FFF2-40B4-BE49-F238E27FC236}">
                <a16:creationId xmlns:a16="http://schemas.microsoft.com/office/drawing/2014/main" id="{5FFC7B28-2DFA-475D-99C3-483B0A44CD05}"/>
              </a:ext>
            </a:extLst>
          </p:cNvPr>
          <p:cNvSpPr>
            <a:spLocks noGrp="1"/>
          </p:cNvSpPr>
          <p:nvPr>
            <p:ph idx="1"/>
          </p:nvPr>
        </p:nvSpPr>
        <p:spPr>
          <a:xfrm>
            <a:off x="457200" y="1268760"/>
            <a:ext cx="8229600" cy="4857403"/>
          </a:xfrm>
        </p:spPr>
        <p:txBody>
          <a:bodyPr/>
          <a:lstStyle/>
          <a:p>
            <a:pPr marL="0" indent="0">
              <a:buNone/>
            </a:pPr>
            <a:r>
              <a:rPr lang="en-CA" sz="2400" dirty="0"/>
              <a:t>“</a:t>
            </a:r>
            <a:r>
              <a:rPr lang="en-US" sz="2400" dirty="0"/>
              <a:t>Examination of Commission Decision 2010/87/EU of 5 February 2010 on standard contractual clauses for the transfer of personal data to processors established in third countries under Directive 95/46/EU of the European Parliament and of the Council, as amended by Commission Implementing Decision (EU) 2016/2297 of 16 December 2016 in the light of Articles 7, 8 and 47 of the Charter of Fundamental Rights has disclosed nothing to affect the validity of that decision.”</a:t>
            </a:r>
          </a:p>
          <a:p>
            <a:pPr marL="0" indent="0">
              <a:buNone/>
            </a:pPr>
            <a:endParaRPr lang="en-US" sz="2400" dirty="0">
              <a:sym typeface="Wingdings" panose="05000000000000000000" pitchFamily="2" charset="2"/>
            </a:endParaRPr>
          </a:p>
          <a:p>
            <a:pPr marL="0" indent="0">
              <a:buNone/>
            </a:pPr>
            <a:r>
              <a:rPr lang="en-US" dirty="0">
                <a:sym typeface="Wingdings" panose="05000000000000000000" pitchFamily="2" charset="2"/>
              </a:rPr>
              <a:t> i.e. SCC’s still ok</a:t>
            </a:r>
            <a:endParaRPr lang="en-CA" dirty="0"/>
          </a:p>
        </p:txBody>
      </p:sp>
      <p:sp>
        <p:nvSpPr>
          <p:cNvPr id="4" name="Footer Placeholder 3">
            <a:extLst>
              <a:ext uri="{FF2B5EF4-FFF2-40B4-BE49-F238E27FC236}">
                <a16:creationId xmlns:a16="http://schemas.microsoft.com/office/drawing/2014/main" id="{49826436-AB1E-4AE3-9F25-01EADCD5DCC1}"/>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4241051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60F1-2F2C-42B1-A848-38B2D29CCBCF}"/>
              </a:ext>
            </a:extLst>
          </p:cNvPr>
          <p:cNvSpPr>
            <a:spLocks noGrp="1"/>
          </p:cNvSpPr>
          <p:nvPr>
            <p:ph type="title"/>
          </p:nvPr>
        </p:nvSpPr>
        <p:spPr/>
        <p:txBody>
          <a:bodyPr/>
          <a:lstStyle/>
          <a:p>
            <a:r>
              <a:rPr lang="en-CA" dirty="0"/>
              <a:t>Do we have a RTBF in Canada?</a:t>
            </a:r>
          </a:p>
        </p:txBody>
      </p:sp>
      <p:sp>
        <p:nvSpPr>
          <p:cNvPr id="4" name="Footer Placeholder 3">
            <a:extLst>
              <a:ext uri="{FF2B5EF4-FFF2-40B4-BE49-F238E27FC236}">
                <a16:creationId xmlns:a16="http://schemas.microsoft.com/office/drawing/2014/main" id="{89AF05E1-DB23-47D2-98F7-A7EA7EC8C2EC}"/>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9440899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3ADFE-15F7-45F6-B350-DD8FDCB48D9D}"/>
              </a:ext>
            </a:extLst>
          </p:cNvPr>
          <p:cNvSpPr>
            <a:spLocks noGrp="1"/>
          </p:cNvSpPr>
          <p:nvPr>
            <p:ph type="title"/>
          </p:nvPr>
        </p:nvSpPr>
        <p:spPr>
          <a:xfrm>
            <a:off x="0" y="274638"/>
            <a:ext cx="9144000" cy="1143000"/>
          </a:xfrm>
        </p:spPr>
        <p:txBody>
          <a:bodyPr/>
          <a:lstStyle/>
          <a:p>
            <a:r>
              <a:rPr lang="en-CA" dirty="0"/>
              <a:t>Maybe the European RTBF </a:t>
            </a:r>
            <a:br>
              <a:rPr lang="en-CA" dirty="0"/>
            </a:br>
            <a:r>
              <a:rPr lang="en-CA" dirty="0"/>
              <a:t>Applies Globally?</a:t>
            </a:r>
          </a:p>
        </p:txBody>
      </p:sp>
      <p:sp>
        <p:nvSpPr>
          <p:cNvPr id="3" name="Content Placeholder 2">
            <a:extLst>
              <a:ext uri="{FF2B5EF4-FFF2-40B4-BE49-F238E27FC236}">
                <a16:creationId xmlns:a16="http://schemas.microsoft.com/office/drawing/2014/main" id="{6E6EF3E6-3B1A-4238-8CA4-E5C181DD6552}"/>
              </a:ext>
            </a:extLst>
          </p:cNvPr>
          <p:cNvSpPr>
            <a:spLocks noGrp="1"/>
          </p:cNvSpPr>
          <p:nvPr>
            <p:ph idx="1"/>
          </p:nvPr>
        </p:nvSpPr>
        <p:spPr/>
        <p:txBody>
          <a:bodyPr/>
          <a:lstStyle/>
          <a:p>
            <a:pPr marL="0" indent="0">
              <a:buNone/>
            </a:pPr>
            <a:r>
              <a:rPr lang="fr-FR" sz="2400" i="1" dirty="0"/>
              <a:t>Google v. Commission nationale de l’informatique et des libertés (CNIL)</a:t>
            </a:r>
            <a:r>
              <a:rPr lang="en-CA" sz="2400" dirty="0"/>
              <a:t>, CJEU, September 2019</a:t>
            </a:r>
          </a:p>
          <a:p>
            <a:pPr marL="0" indent="0">
              <a:buNone/>
            </a:pPr>
            <a:endParaRPr lang="en-CA" dirty="0"/>
          </a:p>
          <a:p>
            <a:pPr marL="0" indent="0">
              <a:buNone/>
            </a:pPr>
            <a:r>
              <a:rPr lang="en-CA" dirty="0"/>
              <a:t>“</a:t>
            </a:r>
            <a:r>
              <a:rPr lang="en-US" dirty="0"/>
              <a:t>where a search engine operator grants a request for de-referencing pursuant to those provisions, that operator is not required to carry out that de-referencing on all versions of its search engine, but on the versions of that search engine corresponding to all the Member States</a:t>
            </a:r>
            <a:r>
              <a:rPr lang="en-CA" dirty="0"/>
              <a:t>”</a:t>
            </a:r>
          </a:p>
        </p:txBody>
      </p:sp>
      <p:sp>
        <p:nvSpPr>
          <p:cNvPr id="4" name="Footer Placeholder 3">
            <a:extLst>
              <a:ext uri="{FF2B5EF4-FFF2-40B4-BE49-F238E27FC236}">
                <a16:creationId xmlns:a16="http://schemas.microsoft.com/office/drawing/2014/main" id="{321DC14F-9D9D-49FD-B51D-C6807CC498C7}"/>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0713849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0" y="274638"/>
            <a:ext cx="9144000" cy="1498178"/>
          </a:xfrm>
        </p:spPr>
        <p:txBody>
          <a:bodyPr/>
          <a:lstStyle/>
          <a:p>
            <a:r>
              <a:rPr lang="en-CA" i="1" dirty="0"/>
              <a:t>Google Inc. v. </a:t>
            </a:r>
            <a:r>
              <a:rPr lang="en-CA" i="1" dirty="0" err="1"/>
              <a:t>Equustek</a:t>
            </a:r>
            <a:r>
              <a:rPr lang="en-CA" i="1" dirty="0"/>
              <a:t> Solutions Inc.</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endParaRPr lang="en-CA" sz="2400" dirty="0"/>
          </a:p>
          <a:p>
            <a:pPr marL="0" indent="0">
              <a:buNone/>
            </a:pPr>
            <a:endParaRPr lang="en-CA" sz="2400" dirty="0"/>
          </a:p>
          <a:p>
            <a:pPr marL="0" indent="0">
              <a:buNone/>
            </a:pPr>
            <a:endParaRPr lang="en-CA" sz="2400" dirty="0"/>
          </a:p>
          <a:p>
            <a:pPr marL="0" indent="0">
              <a:buNone/>
            </a:pPr>
            <a:endParaRPr lang="en-CA" sz="2400" dirty="0"/>
          </a:p>
          <a:p>
            <a:pPr marL="0" indent="0">
              <a:buNone/>
            </a:pPr>
            <a:r>
              <a:rPr lang="en-CA" b="1" dirty="0"/>
              <a:t>Josh Lasry </a:t>
            </a:r>
            <a:r>
              <a:rPr lang="en-CA" dirty="0"/>
              <a:t>presentation </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4119254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 recall</a:t>
            </a:r>
            <a:endParaRPr lang="en-CA" dirty="0"/>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“When a court has </a:t>
            </a:r>
            <a:r>
              <a:rPr lang="en-CA" sz="2400" i="1" dirty="0"/>
              <a:t>in </a:t>
            </a:r>
            <a:r>
              <a:rPr lang="en-CA" sz="2400" i="1" dirty="0" err="1"/>
              <a:t>personam</a:t>
            </a:r>
            <a:r>
              <a:rPr lang="en-CA" sz="2400" i="1" dirty="0"/>
              <a:t> </a:t>
            </a:r>
            <a:r>
              <a:rPr lang="en-CA" sz="2400" dirty="0"/>
              <a:t>jurisdiction, and where it is necessary to ensure the injunction’s effectiveness, it can grant an injunction enjoining that person’s conduct anywhere in the world.”</a:t>
            </a:r>
          </a:p>
          <a:p>
            <a:pPr marL="0" indent="0">
              <a:buNone/>
            </a:pPr>
            <a:endParaRPr lang="en-CA" sz="2400" dirty="0"/>
          </a:p>
          <a:p>
            <a:pPr marL="0" indent="0">
              <a:buNone/>
            </a:pPr>
            <a:r>
              <a:rPr lang="en-CA" sz="2400" dirty="0"/>
              <a:t>“The problem in this case is occurring online and globally. The Internet has no borders — its natural habitat is global. The only way to ensure that the interlocutory injunction attained its objective was to have it apply where Google operates — globally.”</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2090184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USA</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United States District Court, Northern District of California Case # 5:17-cv-04207-EJD, 2017-11-2</a:t>
            </a:r>
          </a:p>
          <a:p>
            <a:pPr marL="0" indent="0">
              <a:buNone/>
            </a:pPr>
            <a:endParaRPr lang="en-CA" sz="2400" dirty="0"/>
          </a:p>
          <a:p>
            <a:pPr marL="0" indent="0">
              <a:buNone/>
            </a:pPr>
            <a:r>
              <a:rPr lang="en-CA" sz="2400" u="sng" dirty="0"/>
              <a:t>F</a:t>
            </a:r>
            <a:r>
              <a:rPr lang="en-CA" sz="2400" dirty="0"/>
              <a:t>: Google seeks “a declaratory judgment that the Canadian court’s order cannot be enforced in the United States and an order enjoining that enforcement”. They first ask for a preliminary injunction seeking same.</a:t>
            </a:r>
          </a:p>
          <a:p>
            <a:pPr marL="0" indent="0">
              <a:buNone/>
            </a:pPr>
            <a:r>
              <a:rPr lang="en-CA" sz="2400" u="sng" dirty="0"/>
              <a:t>Issue</a:t>
            </a:r>
            <a:r>
              <a:rPr lang="en-CA" sz="2400" dirty="0"/>
              <a:t>: Grant preliminary injunction?</a:t>
            </a:r>
          </a:p>
          <a:p>
            <a:pPr marL="0" indent="0">
              <a:buNone/>
            </a:pPr>
            <a:r>
              <a:rPr lang="en-CA" sz="2400" u="sng" dirty="0"/>
              <a:t>Held</a:t>
            </a:r>
            <a:r>
              <a:rPr lang="en-CA" sz="2400" dirty="0"/>
              <a:t>: Yes!</a:t>
            </a:r>
          </a:p>
          <a:p>
            <a:pPr marL="0" indent="0">
              <a:buNone/>
            </a:pPr>
            <a:r>
              <a:rPr lang="en-CA" sz="2400" u="sng" dirty="0"/>
              <a:t>Ratio</a:t>
            </a:r>
            <a:r>
              <a:rPr lang="en-CA" sz="2400" dirty="0"/>
              <a:t>: s. 230 </a:t>
            </a:r>
            <a:r>
              <a:rPr lang="en-CA" sz="2400" i="1" dirty="0"/>
              <a:t>Communications Decency Act</a:t>
            </a:r>
            <a:r>
              <a:rPr lang="en-CA" sz="2400" dirty="0"/>
              <a:t> is all over this…</a:t>
            </a:r>
            <a:endParaRPr lang="en-CA" sz="2400" i="1"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8930241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USA</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i="1" dirty="0"/>
              <a:t>“</a:t>
            </a:r>
            <a:r>
              <a:rPr lang="en-CA" sz="2400" dirty="0"/>
              <a:t>Google must show that (1) it is a “provider or user of an interactive computer service,” (2) the information in question was “provided by another information content provider,” and (3) the Canadian order would hold it liable as the “publisher or speaker” of that information” (to get s. 230 immunity)</a:t>
            </a:r>
          </a:p>
          <a:p>
            <a:pPr marL="0" indent="0">
              <a:buNone/>
            </a:pPr>
            <a:endParaRPr lang="en-CA" sz="2400" dirty="0"/>
          </a:p>
          <a:p>
            <a:pPr marL="0" indent="0">
              <a:buNone/>
            </a:pPr>
            <a:r>
              <a:rPr lang="en-CA" sz="2400" dirty="0"/>
              <a:t>Here, Google satisfies all three elements”</a:t>
            </a:r>
          </a:p>
          <a:p>
            <a:pPr marL="0" indent="0">
              <a:buNone/>
            </a:pPr>
            <a:endParaRPr lang="en-CA" sz="2400" dirty="0">
              <a:sym typeface="Wingdings" panose="05000000000000000000" pitchFamily="2" charset="2"/>
            </a:endParaRPr>
          </a:p>
          <a:p>
            <a:pPr marL="0" indent="0">
              <a:buNone/>
            </a:pPr>
            <a:r>
              <a:rPr lang="en-CA" sz="2400" dirty="0">
                <a:sym typeface="Wingdings" panose="05000000000000000000" pitchFamily="2" charset="2"/>
              </a:rPr>
              <a:t> Likelihood of success on the merits, step 1 for preliminary injunction under U.S. law</a:t>
            </a:r>
            <a:endParaRPr lang="en-CA" sz="2400"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8652904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USA</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Steps 2, 3, and 4 of the test for preliminary injunction – Irreparable Harm, Balance of the Equities, and the Public Interest</a:t>
            </a:r>
          </a:p>
          <a:p>
            <a:pPr marL="0" indent="0">
              <a:buNone/>
            </a:pPr>
            <a:endParaRPr lang="en-CA" sz="2400" dirty="0"/>
          </a:p>
          <a:p>
            <a:pPr marL="0" indent="0">
              <a:buNone/>
            </a:pPr>
            <a:r>
              <a:rPr lang="en-CA" sz="2400" dirty="0"/>
              <a:t>“Google is harmed because the Canadian order restricts activity that Section 230 protects”</a:t>
            </a:r>
          </a:p>
          <a:p>
            <a:pPr marL="0" indent="0">
              <a:buNone/>
            </a:pPr>
            <a:r>
              <a:rPr lang="en-CA" sz="2400" dirty="0"/>
              <a:t>“the balance of equities favors Google because the injunction would deprive it of the benefits of U.S. federal law”</a:t>
            </a:r>
          </a:p>
          <a:p>
            <a:pPr marL="0" indent="0">
              <a:buNone/>
            </a:pPr>
            <a:r>
              <a:rPr lang="en-CA" sz="2400" dirty="0"/>
              <a:t>“An injunction would also serve the public interest. Congress recognized that free speech on the internet would be severely restricted if websites were to face tort liability for hosting user-generated content”</a:t>
            </a:r>
          </a:p>
          <a:p>
            <a:pPr marL="0" indent="0">
              <a:buNone/>
            </a:pPr>
            <a:endParaRPr lang="en-CA" sz="2400"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2376989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916C-F5F2-4789-B646-A1969ED2CD3A}"/>
              </a:ext>
            </a:extLst>
          </p:cNvPr>
          <p:cNvSpPr>
            <a:spLocks noGrp="1"/>
          </p:cNvSpPr>
          <p:nvPr>
            <p:ph type="title"/>
          </p:nvPr>
        </p:nvSpPr>
        <p:spPr>
          <a:xfrm>
            <a:off x="457200" y="274638"/>
            <a:ext cx="8229600" cy="1325562"/>
          </a:xfrm>
        </p:spPr>
        <p:txBody>
          <a:bodyPr/>
          <a:lstStyle/>
          <a:p>
            <a:r>
              <a:rPr lang="en-CA" i="1" dirty="0"/>
              <a:t>Google v. </a:t>
            </a:r>
            <a:r>
              <a:rPr lang="en-CA" i="1" dirty="0" err="1"/>
              <a:t>Equustek</a:t>
            </a:r>
            <a:r>
              <a:rPr lang="en-CA" dirty="0"/>
              <a:t> back north of the 49</a:t>
            </a:r>
            <a:r>
              <a:rPr lang="en-CA" baseline="30000" dirty="0"/>
              <a:t>th</a:t>
            </a:r>
            <a:r>
              <a:rPr lang="en-CA" dirty="0"/>
              <a:t> parallel</a:t>
            </a:r>
          </a:p>
        </p:txBody>
      </p:sp>
      <p:sp>
        <p:nvSpPr>
          <p:cNvPr id="3" name="Content Placeholder 2">
            <a:extLst>
              <a:ext uri="{FF2B5EF4-FFF2-40B4-BE49-F238E27FC236}">
                <a16:creationId xmlns:a16="http://schemas.microsoft.com/office/drawing/2014/main" id="{7382E1FE-9172-480C-9C01-8D51983D9A14}"/>
              </a:ext>
            </a:extLst>
          </p:cNvPr>
          <p:cNvSpPr>
            <a:spLocks noGrp="1"/>
          </p:cNvSpPr>
          <p:nvPr>
            <p:ph idx="1"/>
          </p:nvPr>
        </p:nvSpPr>
        <p:spPr>
          <a:xfrm>
            <a:off x="457200" y="1844824"/>
            <a:ext cx="8229600" cy="4281339"/>
          </a:xfrm>
        </p:spPr>
        <p:txBody>
          <a:bodyPr/>
          <a:lstStyle/>
          <a:p>
            <a:pPr marL="0" indent="0">
              <a:buNone/>
            </a:pPr>
            <a:r>
              <a:rPr lang="en-CA" sz="2400" b="1" i="1" dirty="0" err="1"/>
              <a:t>Equustek</a:t>
            </a:r>
            <a:r>
              <a:rPr lang="en-CA" sz="2400" b="1" i="1" dirty="0"/>
              <a:t> Solutions Inc. v Jack</a:t>
            </a:r>
            <a:r>
              <a:rPr lang="en-CA" sz="2400" dirty="0"/>
              <a:t>, 2018 BCSC 610</a:t>
            </a:r>
          </a:p>
          <a:p>
            <a:pPr marL="0" indent="0">
              <a:buNone/>
            </a:pPr>
            <a:r>
              <a:rPr lang="en-CA" sz="2400" dirty="0">
                <a:sym typeface="Wingdings" panose="05000000000000000000" pitchFamily="2" charset="2"/>
              </a:rPr>
              <a:t> </a:t>
            </a:r>
            <a:r>
              <a:rPr lang="en-CA" sz="2400" dirty="0"/>
              <a:t>“Jack” is Datalink</a:t>
            </a:r>
          </a:p>
          <a:p>
            <a:pPr marL="0" indent="0">
              <a:buNone/>
            </a:pPr>
            <a:r>
              <a:rPr lang="en-CA" sz="2400" dirty="0"/>
              <a:t>‘Google argues that, as a result of the California judgment, the hypothetical situation that </a:t>
            </a:r>
            <a:r>
              <a:rPr lang="en-CA" sz="2400" dirty="0" err="1"/>
              <a:t>Groberman</a:t>
            </a:r>
            <a:r>
              <a:rPr lang="en-CA" sz="2400" dirty="0"/>
              <a:t> J.A. considered to be unlikely has, in fact, arisen: another jurisdiction has found this Court’s injunction to be “offensive to its core values”.’</a:t>
            </a:r>
          </a:p>
          <a:p>
            <a:pPr marL="0" indent="0">
              <a:buNone/>
            </a:pPr>
            <a:r>
              <a:rPr lang="en-CA" sz="2400" dirty="0"/>
              <a:t>“Google has not demonstrated that the injunction violates core American values”</a:t>
            </a:r>
          </a:p>
          <a:p>
            <a:pPr marL="0" indent="0">
              <a:buNone/>
            </a:pPr>
            <a:r>
              <a:rPr lang="en-CA" sz="2400" dirty="0"/>
              <a:t>“[Google’s] application to set aside or vary the injunction is dismissed.”</a:t>
            </a:r>
          </a:p>
        </p:txBody>
      </p:sp>
      <p:sp>
        <p:nvSpPr>
          <p:cNvPr id="4" name="Footer Placeholder 3">
            <a:extLst>
              <a:ext uri="{FF2B5EF4-FFF2-40B4-BE49-F238E27FC236}">
                <a16:creationId xmlns:a16="http://schemas.microsoft.com/office/drawing/2014/main" id="{14952DD3-CD1F-4A00-9619-3F35A493381E}"/>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6812198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USA</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The big finish:</a:t>
            </a:r>
          </a:p>
          <a:p>
            <a:pPr marL="0" indent="0">
              <a:buNone/>
            </a:pPr>
            <a:endParaRPr lang="en-CA" sz="2400" dirty="0"/>
          </a:p>
          <a:p>
            <a:pPr marL="0" indent="0">
              <a:buNone/>
            </a:pPr>
            <a:r>
              <a:rPr lang="en-CA" sz="2400" dirty="0"/>
              <a:t>“The Canadian order would eliminate Section 230 immunity for service providers that link to third-party websites. By forcing intermediaries to remove links to third-party material, the Canadian order undermines the policy goals of Section 230 and threatens free speech on the global internet.”</a:t>
            </a:r>
          </a:p>
          <a:p>
            <a:pPr marL="0" indent="0">
              <a:buNone/>
            </a:pPr>
            <a:endParaRPr lang="en-CA" sz="2400" dirty="0"/>
          </a:p>
          <a:p>
            <a:pPr marL="0" indent="0">
              <a:buNone/>
            </a:pPr>
            <a:r>
              <a:rPr lang="en-CA" dirty="0"/>
              <a:t>Problems? Issues?</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266140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E6CD3-1418-4EE1-8B03-CCBD395495A8}"/>
              </a:ext>
            </a:extLst>
          </p:cNvPr>
          <p:cNvSpPr>
            <a:spLocks noGrp="1"/>
          </p:cNvSpPr>
          <p:nvPr>
            <p:ph type="title"/>
          </p:nvPr>
        </p:nvSpPr>
        <p:spPr>
          <a:xfrm>
            <a:off x="758031" y="1268760"/>
            <a:ext cx="7772400" cy="4248472"/>
          </a:xfrm>
        </p:spPr>
        <p:txBody>
          <a:bodyPr/>
          <a:lstStyle/>
          <a:p>
            <a:r>
              <a:rPr lang="en-US" altLang="en-US" sz="4800" dirty="0"/>
              <a:t>Non-consensual Distribution of Intimate Images AKA </a:t>
            </a:r>
            <a:r>
              <a:rPr lang="en-CA" dirty="0"/>
              <a:t>Non-consensual pornography AKA Revenge porn (Cont.)</a:t>
            </a:r>
          </a:p>
        </p:txBody>
      </p:sp>
      <p:sp>
        <p:nvSpPr>
          <p:cNvPr id="3" name="Footer Placeholder 2">
            <a:extLst>
              <a:ext uri="{FF2B5EF4-FFF2-40B4-BE49-F238E27FC236}">
                <a16:creationId xmlns:a16="http://schemas.microsoft.com/office/drawing/2014/main" id="{46F463AA-C16C-4BAD-A431-AA54B5F2EE9A}"/>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9102263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19840-5EFA-43A9-B727-5E623789138A}"/>
              </a:ext>
            </a:extLst>
          </p:cNvPr>
          <p:cNvSpPr>
            <a:spLocks noGrp="1"/>
          </p:cNvSpPr>
          <p:nvPr>
            <p:ph type="title"/>
          </p:nvPr>
        </p:nvSpPr>
        <p:spPr/>
        <p:txBody>
          <a:bodyPr/>
          <a:lstStyle/>
          <a:p>
            <a:r>
              <a:rPr lang="en-CA" dirty="0"/>
              <a:t>Issues</a:t>
            </a:r>
          </a:p>
        </p:txBody>
      </p:sp>
      <p:sp>
        <p:nvSpPr>
          <p:cNvPr id="3" name="Content Placeholder 2">
            <a:extLst>
              <a:ext uri="{FF2B5EF4-FFF2-40B4-BE49-F238E27FC236}">
                <a16:creationId xmlns:a16="http://schemas.microsoft.com/office/drawing/2014/main" id="{DF271C35-6F73-4979-9D42-EC12A0840697}"/>
              </a:ext>
            </a:extLst>
          </p:cNvPr>
          <p:cNvSpPr>
            <a:spLocks noGrp="1"/>
          </p:cNvSpPr>
          <p:nvPr>
            <p:ph idx="1"/>
          </p:nvPr>
        </p:nvSpPr>
        <p:spPr/>
        <p:txBody>
          <a:bodyPr/>
          <a:lstStyle/>
          <a:p>
            <a:pPr marL="514350" indent="-514350">
              <a:buFont typeface="+mj-lt"/>
              <a:buAutoNum type="arabicPeriod"/>
            </a:pPr>
            <a:r>
              <a:rPr lang="en-CA" dirty="0"/>
              <a:t>230 </a:t>
            </a:r>
            <a:r>
              <a:rPr lang="en-CA" i="1" dirty="0"/>
              <a:t>CDA - (2) No effect on intellectual property law</a:t>
            </a:r>
          </a:p>
          <a:p>
            <a:pPr marL="400050" lvl="1" indent="0">
              <a:buNone/>
            </a:pPr>
            <a:r>
              <a:rPr lang="en-CA" dirty="0"/>
              <a:t>Nothing in this section shall be construed to limit or expand any law pertaining to intellectual property.</a:t>
            </a:r>
          </a:p>
          <a:p>
            <a:pPr marL="514350" indent="-514350">
              <a:buFont typeface="+mj-lt"/>
              <a:buAutoNum type="arabicPeriod"/>
            </a:pPr>
            <a:r>
              <a:rPr lang="en-CA" dirty="0"/>
              <a:t>There is no liability! SCC said so! S. 230 is a </a:t>
            </a:r>
            <a:r>
              <a:rPr lang="en-CA" i="1" dirty="0"/>
              <a:t>defense</a:t>
            </a:r>
          </a:p>
          <a:p>
            <a:pPr marL="514350" indent="-514350">
              <a:buFont typeface="+mj-lt"/>
              <a:buAutoNum type="arabicPeriod"/>
            </a:pPr>
            <a:r>
              <a:rPr lang="en-CA" dirty="0"/>
              <a:t>Comity?????</a:t>
            </a:r>
          </a:p>
        </p:txBody>
      </p:sp>
      <p:sp>
        <p:nvSpPr>
          <p:cNvPr id="4" name="Footer Placeholder 3">
            <a:extLst>
              <a:ext uri="{FF2B5EF4-FFF2-40B4-BE49-F238E27FC236}">
                <a16:creationId xmlns:a16="http://schemas.microsoft.com/office/drawing/2014/main" id="{D854263A-0504-4F69-BF16-C8D6AE50FF6C}"/>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4870963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10027-3DCF-4404-9989-7034A943C860}"/>
              </a:ext>
            </a:extLst>
          </p:cNvPr>
          <p:cNvSpPr>
            <a:spLocks noGrp="1"/>
          </p:cNvSpPr>
          <p:nvPr>
            <p:ph type="title"/>
          </p:nvPr>
        </p:nvSpPr>
        <p:spPr/>
        <p:txBody>
          <a:bodyPr/>
          <a:lstStyle/>
          <a:p>
            <a:r>
              <a:rPr lang="fr-CA" dirty="0" err="1"/>
              <a:t>Recall</a:t>
            </a:r>
            <a:r>
              <a:rPr lang="fr-CA" dirty="0"/>
              <a:t> from canada </a:t>
            </a:r>
            <a:r>
              <a:rPr lang="fr-CA" dirty="0" err="1"/>
              <a:t>adequacy</a:t>
            </a:r>
            <a:r>
              <a:rPr lang="fr-CA" dirty="0"/>
              <a:t> </a:t>
            </a:r>
            <a:r>
              <a:rPr lang="fr-CA" dirty="0" err="1"/>
              <a:t>decision</a:t>
            </a:r>
            <a:r>
              <a:rPr lang="fr-CA" dirty="0"/>
              <a:t>:</a:t>
            </a:r>
            <a:br>
              <a:rPr lang="fr-CA" dirty="0"/>
            </a:br>
            <a:r>
              <a:rPr lang="fr-CA" dirty="0" err="1"/>
              <a:t>Pipeda</a:t>
            </a:r>
            <a:r>
              <a:rPr lang="fr-CA" dirty="0"/>
              <a:t> </a:t>
            </a:r>
            <a:r>
              <a:rPr lang="en-CA" dirty="0"/>
              <a:t>~ Directive 95/46</a:t>
            </a:r>
          </a:p>
        </p:txBody>
      </p:sp>
      <p:sp>
        <p:nvSpPr>
          <p:cNvPr id="3" name="Footer Placeholder 2">
            <a:extLst>
              <a:ext uri="{FF2B5EF4-FFF2-40B4-BE49-F238E27FC236}">
                <a16:creationId xmlns:a16="http://schemas.microsoft.com/office/drawing/2014/main" id="{7DEDE1C0-8673-460A-819C-510F4B95BFAD}"/>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34604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EA0DA-45AA-4E50-9990-43FDDB521555}"/>
              </a:ext>
            </a:extLst>
          </p:cNvPr>
          <p:cNvSpPr>
            <a:spLocks noGrp="1"/>
          </p:cNvSpPr>
          <p:nvPr>
            <p:ph type="title"/>
          </p:nvPr>
        </p:nvSpPr>
        <p:spPr/>
        <p:txBody>
          <a:bodyPr/>
          <a:lstStyle/>
          <a:p>
            <a:r>
              <a:rPr lang="en-CA" dirty="0"/>
              <a:t>Fact!</a:t>
            </a:r>
          </a:p>
        </p:txBody>
      </p:sp>
      <p:sp>
        <p:nvSpPr>
          <p:cNvPr id="3" name="Content Placeholder 2">
            <a:extLst>
              <a:ext uri="{FF2B5EF4-FFF2-40B4-BE49-F238E27FC236}">
                <a16:creationId xmlns:a16="http://schemas.microsoft.com/office/drawing/2014/main" id="{2CE74F4E-19C9-4B52-9C9E-A3E524EE7DF8}"/>
              </a:ext>
            </a:extLst>
          </p:cNvPr>
          <p:cNvSpPr>
            <a:spLocks noGrp="1"/>
          </p:cNvSpPr>
          <p:nvPr>
            <p:ph idx="1"/>
          </p:nvPr>
        </p:nvSpPr>
        <p:spPr/>
        <p:txBody>
          <a:bodyPr/>
          <a:lstStyle/>
          <a:p>
            <a:pPr marL="0" indent="0">
              <a:buNone/>
            </a:pPr>
            <a:r>
              <a:rPr lang="en-CA" u="sng" dirty="0"/>
              <a:t>PIPEDA was passed partially in response to Directive 95/46/EC</a:t>
            </a:r>
          </a:p>
          <a:p>
            <a:pPr marL="0" indent="0">
              <a:buNone/>
            </a:pPr>
            <a:endParaRPr lang="en-CA" dirty="0"/>
          </a:p>
          <a:p>
            <a:pPr marL="0" indent="0">
              <a:buNone/>
            </a:pPr>
            <a:r>
              <a:rPr lang="en-CA" dirty="0"/>
              <a:t>This is important b/c…</a:t>
            </a:r>
          </a:p>
        </p:txBody>
      </p:sp>
      <p:sp>
        <p:nvSpPr>
          <p:cNvPr id="4" name="Footer Placeholder 3">
            <a:extLst>
              <a:ext uri="{FF2B5EF4-FFF2-40B4-BE49-F238E27FC236}">
                <a16:creationId xmlns:a16="http://schemas.microsoft.com/office/drawing/2014/main" id="{292EE97E-F962-45DF-9F91-95051E80DE5B}"/>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4125535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9EF19-3F2A-4B14-BD50-DE9A10A4DF97}"/>
              </a:ext>
            </a:extLst>
          </p:cNvPr>
          <p:cNvSpPr>
            <a:spLocks noGrp="1"/>
          </p:cNvSpPr>
          <p:nvPr>
            <p:ph type="title"/>
          </p:nvPr>
        </p:nvSpPr>
        <p:spPr/>
        <p:txBody>
          <a:bodyPr/>
          <a:lstStyle/>
          <a:p>
            <a:r>
              <a:rPr lang="en-CA" dirty="0"/>
              <a:t>Principle 9 PIPEDA</a:t>
            </a:r>
          </a:p>
        </p:txBody>
      </p:sp>
      <p:sp>
        <p:nvSpPr>
          <p:cNvPr id="3" name="Content Placeholder 2">
            <a:extLst>
              <a:ext uri="{FF2B5EF4-FFF2-40B4-BE49-F238E27FC236}">
                <a16:creationId xmlns:a16="http://schemas.microsoft.com/office/drawing/2014/main" id="{9AE1523C-8715-44E8-B7B7-0EDB7F34C524}"/>
              </a:ext>
            </a:extLst>
          </p:cNvPr>
          <p:cNvSpPr>
            <a:spLocks noGrp="1"/>
          </p:cNvSpPr>
          <p:nvPr>
            <p:ph idx="1"/>
          </p:nvPr>
        </p:nvSpPr>
        <p:spPr/>
        <p:txBody>
          <a:bodyPr/>
          <a:lstStyle/>
          <a:p>
            <a:pPr marL="0" indent="0">
              <a:buNone/>
            </a:pPr>
            <a:r>
              <a:rPr lang="en-CA" dirty="0"/>
              <a:t>Individual Access:</a:t>
            </a:r>
          </a:p>
          <a:p>
            <a:pPr marL="0" indent="0">
              <a:buNone/>
            </a:pPr>
            <a:endParaRPr lang="en-CA" dirty="0"/>
          </a:p>
          <a:p>
            <a:pPr marL="0" indent="0">
              <a:buNone/>
            </a:pPr>
            <a:r>
              <a:rPr lang="fr-CA" sz="2400" dirty="0"/>
              <a:t>…</a:t>
            </a:r>
            <a:r>
              <a:rPr lang="en-CA" sz="2400" dirty="0"/>
              <a:t>When an individual successfully demonstrates the inaccuracy or incompleteness of personal information, the organization shall amend the information as required. Depending upon the nature of the information challenged, amendment involves the correction, </a:t>
            </a:r>
            <a:r>
              <a:rPr lang="en-CA" sz="2400" b="1" dirty="0"/>
              <a:t>deletion</a:t>
            </a:r>
            <a:r>
              <a:rPr lang="en-CA" sz="2400" dirty="0"/>
              <a:t>, or addition of information. Where appropriate, the amended information shall be transmitted to third parties having access to the information in question.</a:t>
            </a:r>
          </a:p>
        </p:txBody>
      </p:sp>
      <p:sp>
        <p:nvSpPr>
          <p:cNvPr id="4" name="Footer Placeholder 3">
            <a:extLst>
              <a:ext uri="{FF2B5EF4-FFF2-40B4-BE49-F238E27FC236}">
                <a16:creationId xmlns:a16="http://schemas.microsoft.com/office/drawing/2014/main" id="{A8CB57E9-57FF-4EDA-AF22-C05E1695786A}"/>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4210259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9547E-2E74-461C-A197-048649C33415}"/>
              </a:ext>
            </a:extLst>
          </p:cNvPr>
          <p:cNvSpPr>
            <a:spLocks noGrp="1"/>
          </p:cNvSpPr>
          <p:nvPr>
            <p:ph type="title"/>
          </p:nvPr>
        </p:nvSpPr>
        <p:spPr/>
        <p:txBody>
          <a:bodyPr/>
          <a:lstStyle/>
          <a:p>
            <a:r>
              <a:rPr lang="en-CA" i="1" dirty="0"/>
              <a:t>C.L. v. BCF Avocats</a:t>
            </a:r>
          </a:p>
        </p:txBody>
      </p:sp>
      <p:sp>
        <p:nvSpPr>
          <p:cNvPr id="3" name="Content Placeholder 2">
            <a:extLst>
              <a:ext uri="{FF2B5EF4-FFF2-40B4-BE49-F238E27FC236}">
                <a16:creationId xmlns:a16="http://schemas.microsoft.com/office/drawing/2014/main" id="{5B1D1CAB-18B8-4BFF-AC0D-A02700ED11BD}"/>
              </a:ext>
            </a:extLst>
          </p:cNvPr>
          <p:cNvSpPr>
            <a:spLocks noGrp="1"/>
          </p:cNvSpPr>
          <p:nvPr>
            <p:ph idx="1"/>
          </p:nvPr>
        </p:nvSpPr>
        <p:spPr/>
        <p:txBody>
          <a:bodyPr/>
          <a:lstStyle/>
          <a:p>
            <a:pPr marL="0" indent="0">
              <a:buNone/>
            </a:pPr>
            <a:r>
              <a:rPr lang="en-CA" sz="2400" dirty="0"/>
              <a:t>2016 QCCAI 114</a:t>
            </a:r>
          </a:p>
          <a:p>
            <a:pPr marL="0" indent="0">
              <a:buNone/>
            </a:pPr>
            <a:endParaRPr lang="en-CA" sz="2400" u="sng" dirty="0"/>
          </a:p>
          <a:p>
            <a:pPr marL="0" indent="0">
              <a:buNone/>
            </a:pPr>
            <a:r>
              <a:rPr lang="en-CA" sz="2400" u="sng" dirty="0"/>
              <a:t>F</a:t>
            </a:r>
            <a:r>
              <a:rPr lang="en-CA" sz="2400" dirty="0"/>
              <a:t> – ex-employee of BCF wants info removed from website, Google links and </a:t>
            </a:r>
            <a:r>
              <a:rPr lang="en-CA" sz="2400" dirty="0" err="1"/>
              <a:t>Wayback</a:t>
            </a:r>
            <a:r>
              <a:rPr lang="en-CA" sz="2400" dirty="0"/>
              <a:t> Machine; and have </a:t>
            </a:r>
            <a:r>
              <a:rPr lang="en-CA" sz="2400" i="1" dirty="0"/>
              <a:t>Commission </a:t>
            </a:r>
            <a:r>
              <a:rPr lang="en-CA" sz="2400" i="1" dirty="0" err="1"/>
              <a:t>d’accès</a:t>
            </a:r>
            <a:r>
              <a:rPr lang="en-CA" sz="2400" i="1" dirty="0"/>
              <a:t> à </a:t>
            </a:r>
            <a:r>
              <a:rPr lang="en-CA" sz="2400" i="1" dirty="0" err="1"/>
              <a:t>l’information</a:t>
            </a:r>
            <a:r>
              <a:rPr lang="en-CA" sz="2400" i="1" dirty="0"/>
              <a:t> </a:t>
            </a:r>
            <a:r>
              <a:rPr lang="en-CA" sz="2400" dirty="0"/>
              <a:t>look into BCF’s actions</a:t>
            </a:r>
          </a:p>
          <a:p>
            <a:pPr marL="0" indent="0">
              <a:buNone/>
            </a:pPr>
            <a:r>
              <a:rPr lang="en-CA" sz="2400" u="sng" dirty="0"/>
              <a:t>Held</a:t>
            </a:r>
            <a:r>
              <a:rPr lang="en-CA" sz="2400" dirty="0"/>
              <a:t> – firm removed from website, that’s enough</a:t>
            </a:r>
          </a:p>
          <a:p>
            <a:pPr marL="0" indent="0">
              <a:buNone/>
            </a:pPr>
            <a:r>
              <a:rPr lang="fr-FR" sz="2400" dirty="0"/>
              <a:t>« Le droit d’une personne de faire rectifier dans un dossier qui la concerne des renseignements inexacts, incomplets ou équivoques n’est pas de l’ordre du « droit à l’oubli » qui vise à effacer des informations des espaces publics. D’ailleurs, il n’est pas certain que ce droit, reconnu en Europe, trouve application au Québec. »</a:t>
            </a:r>
            <a:endParaRPr lang="en-CA" sz="2400" dirty="0"/>
          </a:p>
          <a:p>
            <a:pPr marL="0" indent="0">
              <a:buNone/>
            </a:pPr>
            <a:endParaRPr lang="en-CA" dirty="0"/>
          </a:p>
        </p:txBody>
      </p:sp>
      <p:sp>
        <p:nvSpPr>
          <p:cNvPr id="4" name="Footer Placeholder 3">
            <a:extLst>
              <a:ext uri="{FF2B5EF4-FFF2-40B4-BE49-F238E27FC236}">
                <a16:creationId xmlns:a16="http://schemas.microsoft.com/office/drawing/2014/main" id="{C7BA5D23-4A05-4FFE-8BB8-1EB5B52BD155}"/>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4662284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4801D-35FB-4717-A8A8-57F233ED5ACB}"/>
              </a:ext>
            </a:extLst>
          </p:cNvPr>
          <p:cNvSpPr>
            <a:spLocks noGrp="1"/>
          </p:cNvSpPr>
          <p:nvPr>
            <p:ph type="title"/>
          </p:nvPr>
        </p:nvSpPr>
        <p:spPr/>
        <p:txBody>
          <a:bodyPr/>
          <a:lstStyle/>
          <a:p>
            <a:r>
              <a:rPr lang="en-CA" i="1" dirty="0"/>
              <a:t>A.T. v. Globe24h.com</a:t>
            </a:r>
          </a:p>
        </p:txBody>
      </p:sp>
      <p:sp>
        <p:nvSpPr>
          <p:cNvPr id="3" name="Content Placeholder 2">
            <a:extLst>
              <a:ext uri="{FF2B5EF4-FFF2-40B4-BE49-F238E27FC236}">
                <a16:creationId xmlns:a16="http://schemas.microsoft.com/office/drawing/2014/main" id="{A49CF5E0-2B8C-4994-BE43-F09FE69C9147}"/>
              </a:ext>
            </a:extLst>
          </p:cNvPr>
          <p:cNvSpPr>
            <a:spLocks noGrp="1"/>
          </p:cNvSpPr>
          <p:nvPr>
            <p:ph idx="1"/>
          </p:nvPr>
        </p:nvSpPr>
        <p:spPr/>
        <p:txBody>
          <a:bodyPr/>
          <a:lstStyle/>
          <a:p>
            <a:pPr marL="0" indent="0">
              <a:buNone/>
            </a:pPr>
            <a:r>
              <a:rPr lang="en-CA" u="sng" dirty="0"/>
              <a:t>Facts</a:t>
            </a:r>
          </a:p>
          <a:p>
            <a:pPr marL="0" indent="0">
              <a:buNone/>
            </a:pPr>
            <a:endParaRPr lang="en-CA" u="sng" dirty="0"/>
          </a:p>
          <a:p>
            <a:pPr marL="0" indent="0">
              <a:buNone/>
            </a:pPr>
            <a:endParaRPr lang="en-CA" u="sng" dirty="0"/>
          </a:p>
          <a:p>
            <a:pPr marL="0" indent="0">
              <a:buNone/>
            </a:pPr>
            <a:r>
              <a:rPr lang="en-CA" dirty="0">
                <a:sym typeface="Wingdings" panose="05000000000000000000" pitchFamily="2" charset="2"/>
              </a:rPr>
              <a:t> </a:t>
            </a:r>
            <a:r>
              <a:rPr lang="en-CA" b="1" dirty="0">
                <a:sym typeface="Wingdings" panose="05000000000000000000" pitchFamily="2" charset="2"/>
              </a:rPr>
              <a:t>robots.txt </a:t>
            </a:r>
            <a:r>
              <a:rPr lang="en-CA" dirty="0">
                <a:sym typeface="Wingdings" panose="05000000000000000000" pitchFamily="2" charset="2"/>
              </a:rPr>
              <a:t>in a web page</a:t>
            </a:r>
            <a:endParaRPr lang="en-CA" dirty="0"/>
          </a:p>
          <a:p>
            <a:pPr>
              <a:buFontTx/>
              <a:buChar char="-"/>
            </a:pPr>
            <a:r>
              <a:rPr lang="en-CA" dirty="0"/>
              <a:t>Globe24h.com, a Romanian website, did not have this, cases indexed </a:t>
            </a:r>
            <a:r>
              <a:rPr lang="en-CA" dirty="0">
                <a:sym typeface="Wingdings" panose="05000000000000000000" pitchFamily="2" charset="2"/>
              </a:rPr>
              <a:t> y</a:t>
            </a:r>
            <a:r>
              <a:rPr lang="en-CA" dirty="0"/>
              <a:t>ou could Google search a person’s name and find the court case</a:t>
            </a:r>
          </a:p>
        </p:txBody>
      </p:sp>
      <p:sp>
        <p:nvSpPr>
          <p:cNvPr id="4" name="Footer Placeholder 3">
            <a:extLst>
              <a:ext uri="{FF2B5EF4-FFF2-40B4-BE49-F238E27FC236}">
                <a16:creationId xmlns:a16="http://schemas.microsoft.com/office/drawing/2014/main" id="{1A4E814A-3828-4810-BBA8-361CCEE23A72}"/>
              </a:ext>
            </a:extLst>
          </p:cNvPr>
          <p:cNvSpPr>
            <a:spLocks noGrp="1"/>
          </p:cNvSpPr>
          <p:nvPr>
            <p:ph type="ftr" sz="quarter" idx="11"/>
          </p:nvPr>
        </p:nvSpPr>
        <p:spPr/>
        <p:txBody>
          <a:bodyPr/>
          <a:lstStyle/>
          <a:p>
            <a:pPr>
              <a:defRPr/>
            </a:pPr>
            <a:r>
              <a:rPr lang="en-US"/>
              <a:t>Classes 7 &amp; 8</a:t>
            </a:r>
            <a:endParaRPr lang="en-US" dirty="0"/>
          </a:p>
        </p:txBody>
      </p:sp>
      <p:pic>
        <p:nvPicPr>
          <p:cNvPr id="5" name="Picture 4">
            <a:extLst>
              <a:ext uri="{FF2B5EF4-FFF2-40B4-BE49-F238E27FC236}">
                <a16:creationId xmlns:a16="http://schemas.microsoft.com/office/drawing/2014/main" id="{C9D34BBD-2062-4284-9C38-33C6DC04CA70}"/>
              </a:ext>
            </a:extLst>
          </p:cNvPr>
          <p:cNvPicPr>
            <a:picLocks noChangeAspect="1"/>
          </p:cNvPicPr>
          <p:nvPr/>
        </p:nvPicPr>
        <p:blipFill>
          <a:blip r:embed="rId3"/>
          <a:stretch>
            <a:fillRect/>
          </a:stretch>
        </p:blipFill>
        <p:spPr>
          <a:xfrm>
            <a:off x="486926" y="2276872"/>
            <a:ext cx="4724400" cy="981075"/>
          </a:xfrm>
          <a:prstGeom prst="rect">
            <a:avLst/>
          </a:prstGeom>
        </p:spPr>
      </p:pic>
    </p:spTree>
    <p:extLst>
      <p:ext uri="{BB962C8B-B14F-4D97-AF65-F5344CB8AC3E}">
        <p14:creationId xmlns:p14="http://schemas.microsoft.com/office/powerpoint/2010/main" val="27585690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4801D-35FB-4717-A8A8-57F233ED5ACB}"/>
              </a:ext>
            </a:extLst>
          </p:cNvPr>
          <p:cNvSpPr>
            <a:spLocks noGrp="1"/>
          </p:cNvSpPr>
          <p:nvPr>
            <p:ph type="title"/>
          </p:nvPr>
        </p:nvSpPr>
        <p:spPr/>
        <p:txBody>
          <a:bodyPr/>
          <a:lstStyle/>
          <a:p>
            <a:r>
              <a:rPr lang="en-CA" i="1" dirty="0"/>
              <a:t>A.T. v. Globe24h.com</a:t>
            </a:r>
          </a:p>
        </p:txBody>
      </p:sp>
      <p:sp>
        <p:nvSpPr>
          <p:cNvPr id="3" name="Content Placeholder 2">
            <a:extLst>
              <a:ext uri="{FF2B5EF4-FFF2-40B4-BE49-F238E27FC236}">
                <a16:creationId xmlns:a16="http://schemas.microsoft.com/office/drawing/2014/main" id="{A49CF5E0-2B8C-4994-BE43-F09FE69C9147}"/>
              </a:ext>
            </a:extLst>
          </p:cNvPr>
          <p:cNvSpPr>
            <a:spLocks noGrp="1"/>
          </p:cNvSpPr>
          <p:nvPr>
            <p:ph idx="1"/>
          </p:nvPr>
        </p:nvSpPr>
        <p:spPr/>
        <p:txBody>
          <a:bodyPr/>
          <a:lstStyle/>
          <a:p>
            <a:pPr marL="0" indent="0">
              <a:buNone/>
            </a:pPr>
            <a:r>
              <a:rPr lang="en-CA" u="sng" dirty="0"/>
              <a:t>Facts (cont.)</a:t>
            </a:r>
            <a:endParaRPr lang="en-CA" dirty="0"/>
          </a:p>
          <a:p>
            <a:pPr>
              <a:buFontTx/>
              <a:buChar char="-"/>
            </a:pPr>
            <a:r>
              <a:rPr lang="en-CA" sz="2400" dirty="0"/>
              <a:t>OPCC received 38 complaints about Globe24h</a:t>
            </a:r>
          </a:p>
          <a:p>
            <a:pPr>
              <a:buFontTx/>
              <a:buChar char="-"/>
            </a:pPr>
            <a:r>
              <a:rPr lang="en-CA" sz="2400" dirty="0"/>
              <a:t>PI easily revealed </a:t>
            </a:r>
            <a:r>
              <a:rPr lang="en-CA" sz="2400" dirty="0">
                <a:sym typeface="Wingdings" panose="05000000000000000000" pitchFamily="2" charset="2"/>
              </a:rPr>
              <a:t> divorce, health (e.g. HIV+), bankruptcy</a:t>
            </a:r>
          </a:p>
          <a:p>
            <a:pPr>
              <a:buFontTx/>
              <a:buChar char="-"/>
            </a:pPr>
            <a:r>
              <a:rPr lang="en-CA" sz="2400" dirty="0">
                <a:sym typeface="Wingdings" panose="05000000000000000000" pitchFamily="2" charset="2"/>
              </a:rPr>
              <a:t>Globe24h offered to remove… for a fee</a:t>
            </a:r>
          </a:p>
          <a:p>
            <a:pPr>
              <a:buFontTx/>
              <a:buChar char="-"/>
            </a:pPr>
            <a:r>
              <a:rPr lang="en-CA" sz="2400" dirty="0">
                <a:sym typeface="Wingdings" panose="05000000000000000000" pitchFamily="2" charset="2"/>
              </a:rPr>
              <a:t>OPCC report  site violates PIPEDA</a:t>
            </a:r>
          </a:p>
          <a:p>
            <a:pPr marL="0" indent="0">
              <a:buNone/>
            </a:pPr>
            <a:r>
              <a:rPr lang="en-CA" sz="2400" u="sng" dirty="0">
                <a:sym typeface="Wingdings" panose="05000000000000000000" pitchFamily="2" charset="2"/>
              </a:rPr>
              <a:t>Issues</a:t>
            </a:r>
          </a:p>
          <a:p>
            <a:pPr marL="457200" indent="-457200">
              <a:buFont typeface="+mj-lt"/>
              <a:buAutoNum type="arabicPeriod"/>
            </a:pPr>
            <a:r>
              <a:rPr lang="en-CA" sz="2400" dirty="0"/>
              <a:t>PPIEDA extraterritoriality? </a:t>
            </a:r>
          </a:p>
          <a:p>
            <a:pPr marL="457200" indent="-457200">
              <a:buFont typeface="+mj-lt"/>
              <a:buAutoNum type="arabicPeriod"/>
            </a:pPr>
            <a:r>
              <a:rPr lang="en-CA" sz="2400" dirty="0"/>
              <a:t>Website collection of PI “appropriate”?</a:t>
            </a:r>
          </a:p>
          <a:p>
            <a:pPr marL="457200" indent="-457200">
              <a:buFont typeface="+mj-lt"/>
              <a:buAutoNum type="arabicPeriod"/>
            </a:pPr>
            <a:r>
              <a:rPr lang="en-CA" sz="2400" dirty="0"/>
              <a:t>“Publicly available” or journalistic exception of PIPEDA?</a:t>
            </a:r>
          </a:p>
          <a:p>
            <a:pPr marL="457200" indent="-457200">
              <a:buFont typeface="+mj-lt"/>
              <a:buAutoNum type="arabicPeriod"/>
            </a:pPr>
            <a:r>
              <a:rPr lang="en-CA" sz="2400" dirty="0"/>
              <a:t>Remedies?</a:t>
            </a:r>
          </a:p>
        </p:txBody>
      </p:sp>
      <p:sp>
        <p:nvSpPr>
          <p:cNvPr id="4" name="Footer Placeholder 3">
            <a:extLst>
              <a:ext uri="{FF2B5EF4-FFF2-40B4-BE49-F238E27FC236}">
                <a16:creationId xmlns:a16="http://schemas.microsoft.com/office/drawing/2014/main" id="{1A4E814A-3828-4810-BBA8-361CCEE23A7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6418356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4801D-35FB-4717-A8A8-57F233ED5ACB}"/>
              </a:ext>
            </a:extLst>
          </p:cNvPr>
          <p:cNvSpPr>
            <a:spLocks noGrp="1"/>
          </p:cNvSpPr>
          <p:nvPr>
            <p:ph type="title"/>
          </p:nvPr>
        </p:nvSpPr>
        <p:spPr/>
        <p:txBody>
          <a:bodyPr/>
          <a:lstStyle/>
          <a:p>
            <a:r>
              <a:rPr lang="en-CA" i="1" dirty="0"/>
              <a:t>A.T. v. Globe24h.com</a:t>
            </a:r>
          </a:p>
        </p:txBody>
      </p:sp>
      <p:sp>
        <p:nvSpPr>
          <p:cNvPr id="3" name="Content Placeholder 2">
            <a:extLst>
              <a:ext uri="{FF2B5EF4-FFF2-40B4-BE49-F238E27FC236}">
                <a16:creationId xmlns:a16="http://schemas.microsoft.com/office/drawing/2014/main" id="{A49CF5E0-2B8C-4994-BE43-F09FE69C9147}"/>
              </a:ext>
            </a:extLst>
          </p:cNvPr>
          <p:cNvSpPr>
            <a:spLocks noGrp="1"/>
          </p:cNvSpPr>
          <p:nvPr>
            <p:ph idx="1"/>
          </p:nvPr>
        </p:nvSpPr>
        <p:spPr>
          <a:xfrm>
            <a:off x="457200" y="1600200"/>
            <a:ext cx="8229600" cy="4525963"/>
          </a:xfrm>
        </p:spPr>
        <p:txBody>
          <a:bodyPr/>
          <a:lstStyle/>
          <a:p>
            <a:pPr marL="0" indent="0">
              <a:buNone/>
            </a:pPr>
            <a:r>
              <a:rPr lang="en-CA" sz="2400" u="sng" dirty="0"/>
              <a:t>Held / Ratio</a:t>
            </a:r>
          </a:p>
          <a:p>
            <a:pPr marL="0" indent="0">
              <a:buNone/>
            </a:pPr>
            <a:r>
              <a:rPr lang="en-CA" sz="2400" i="1" dirty="0"/>
              <a:t>1. Extraterritoriality</a:t>
            </a:r>
          </a:p>
          <a:p>
            <a:pPr>
              <a:buFont typeface="Wingdings" panose="05000000000000000000" pitchFamily="2" charset="2"/>
              <a:buChar char="à"/>
            </a:pPr>
            <a:r>
              <a:rPr lang="en-CA" sz="2400" dirty="0"/>
              <a:t>Yes, applies in Romania, Real and Substantial Connection (see </a:t>
            </a:r>
            <a:r>
              <a:rPr lang="en-CA" sz="2400" i="1" dirty="0"/>
              <a:t>Tarriff-22</a:t>
            </a:r>
            <a:r>
              <a:rPr lang="en-CA" sz="2400" dirty="0"/>
              <a:t> SCC case); cases stolen from </a:t>
            </a:r>
            <a:r>
              <a:rPr lang="en-CA" sz="2400" dirty="0" err="1"/>
              <a:t>Cdn</a:t>
            </a:r>
            <a:r>
              <a:rPr lang="en-CA" sz="2400" dirty="0"/>
              <a:t> site, </a:t>
            </a:r>
            <a:r>
              <a:rPr lang="en-CA" sz="2400" dirty="0" err="1"/>
              <a:t>Cdns</a:t>
            </a:r>
            <a:r>
              <a:rPr lang="en-CA" sz="2400" dirty="0"/>
              <a:t> visiting site, </a:t>
            </a:r>
            <a:r>
              <a:rPr lang="en-CA" sz="2400" dirty="0" err="1"/>
              <a:t>Cdns</a:t>
            </a:r>
            <a:r>
              <a:rPr lang="en-CA" sz="2400" dirty="0"/>
              <a:t> impacted by site</a:t>
            </a:r>
          </a:p>
          <a:p>
            <a:pPr>
              <a:buFont typeface="Wingdings" panose="05000000000000000000" pitchFamily="2" charset="2"/>
              <a:buChar char="à"/>
            </a:pPr>
            <a:r>
              <a:rPr lang="en-CA" sz="2400" dirty="0"/>
              <a:t>Comity? It’s all cool, OPCC and Romanian equivalent cooperating</a:t>
            </a:r>
          </a:p>
          <a:p>
            <a:pPr marL="0" indent="0">
              <a:buNone/>
            </a:pPr>
            <a:endParaRPr lang="en-CA" sz="2400" dirty="0"/>
          </a:p>
          <a:p>
            <a:pPr marL="0" indent="0">
              <a:buNone/>
            </a:pPr>
            <a:r>
              <a:rPr lang="en-CA" sz="2400" i="1" dirty="0"/>
              <a:t>2. Collection of PI “appropriate”?</a:t>
            </a:r>
          </a:p>
          <a:p>
            <a:pPr>
              <a:buFont typeface="Wingdings" panose="05000000000000000000" pitchFamily="2" charset="2"/>
              <a:buChar char="à"/>
            </a:pPr>
            <a:r>
              <a:rPr lang="en-CA" sz="2400" dirty="0">
                <a:sym typeface="Wingdings" panose="05000000000000000000" pitchFamily="2" charset="2"/>
              </a:rPr>
              <a:t>It is a commercial activity, but no legitimate business interest in that PI</a:t>
            </a:r>
            <a:endParaRPr lang="en-CA" sz="2400" dirty="0"/>
          </a:p>
          <a:p>
            <a:pPr marL="0" indent="0">
              <a:buNone/>
            </a:pPr>
            <a:endParaRPr lang="en-CA" sz="2400" dirty="0"/>
          </a:p>
        </p:txBody>
      </p:sp>
      <p:sp>
        <p:nvSpPr>
          <p:cNvPr id="4" name="Footer Placeholder 3">
            <a:extLst>
              <a:ext uri="{FF2B5EF4-FFF2-40B4-BE49-F238E27FC236}">
                <a16:creationId xmlns:a16="http://schemas.microsoft.com/office/drawing/2014/main" id="{1A4E814A-3828-4810-BBA8-361CCEE23A7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4088353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4801D-35FB-4717-A8A8-57F233ED5ACB}"/>
              </a:ext>
            </a:extLst>
          </p:cNvPr>
          <p:cNvSpPr>
            <a:spLocks noGrp="1"/>
          </p:cNvSpPr>
          <p:nvPr>
            <p:ph type="title"/>
          </p:nvPr>
        </p:nvSpPr>
        <p:spPr/>
        <p:txBody>
          <a:bodyPr/>
          <a:lstStyle/>
          <a:p>
            <a:r>
              <a:rPr lang="en-CA" i="1" dirty="0"/>
              <a:t>A.T. v. Globe24h.com</a:t>
            </a:r>
          </a:p>
        </p:txBody>
      </p:sp>
      <p:sp>
        <p:nvSpPr>
          <p:cNvPr id="3" name="Content Placeholder 2">
            <a:extLst>
              <a:ext uri="{FF2B5EF4-FFF2-40B4-BE49-F238E27FC236}">
                <a16:creationId xmlns:a16="http://schemas.microsoft.com/office/drawing/2014/main" id="{A49CF5E0-2B8C-4994-BE43-F09FE69C9147}"/>
              </a:ext>
            </a:extLst>
          </p:cNvPr>
          <p:cNvSpPr>
            <a:spLocks noGrp="1"/>
          </p:cNvSpPr>
          <p:nvPr>
            <p:ph idx="1"/>
          </p:nvPr>
        </p:nvSpPr>
        <p:spPr>
          <a:xfrm>
            <a:off x="457200" y="1417638"/>
            <a:ext cx="8229600" cy="4708525"/>
          </a:xfrm>
        </p:spPr>
        <p:txBody>
          <a:bodyPr/>
          <a:lstStyle/>
          <a:p>
            <a:pPr marL="0" indent="0">
              <a:buNone/>
            </a:pPr>
            <a:r>
              <a:rPr lang="en-CA" sz="2400" u="sng" dirty="0"/>
              <a:t>Held / Ratio (cont.)</a:t>
            </a:r>
          </a:p>
          <a:p>
            <a:pPr marL="457200" indent="-457200">
              <a:buFont typeface="+mj-lt"/>
              <a:buAutoNum type="arabicPeriod" startAt="3"/>
            </a:pPr>
            <a:r>
              <a:rPr lang="en-CA" sz="2400" i="1" dirty="0"/>
              <a:t>“Publicly Available” / Journalistic Exception?</a:t>
            </a:r>
          </a:p>
          <a:p>
            <a:pPr marL="0" indent="0">
              <a:buNone/>
            </a:pPr>
            <a:r>
              <a:rPr lang="en-CA" sz="2400" dirty="0"/>
              <a:t>“In my view, the respondent’s claimed purpose “to make law accessible for free on the Internet” on Globe24h.com cannot be considered “journalistic”. In this instance, there is no need to republish the decisions to make them accessible as they are already available on Canadian websites for free. The respondent adds no value to the publication by way of commentary, additional information or analysis. He exploits the content by demanding payment for its removal.”</a:t>
            </a:r>
          </a:p>
          <a:p>
            <a:pPr marL="0" indent="0">
              <a:buNone/>
            </a:pPr>
            <a:r>
              <a:rPr lang="en-CA" sz="2400" b="1" dirty="0">
                <a:sym typeface="Wingdings" panose="05000000000000000000" pitchFamily="2" charset="2"/>
              </a:rPr>
              <a:t>Publicly available? </a:t>
            </a:r>
            <a:r>
              <a:rPr lang="en-CA" sz="2400" dirty="0">
                <a:sym typeface="Wingdings" panose="05000000000000000000" pitchFamily="2" charset="2"/>
              </a:rPr>
              <a:t>(s.7.)  No, website “serves to undermine the administration of justice by potentially causing harm to participants in the justice system”</a:t>
            </a:r>
            <a:endParaRPr lang="en-CA" sz="2400" b="1" dirty="0"/>
          </a:p>
          <a:p>
            <a:pPr marL="0" indent="0">
              <a:buNone/>
            </a:pPr>
            <a:endParaRPr lang="en-CA" sz="2400" dirty="0"/>
          </a:p>
        </p:txBody>
      </p:sp>
      <p:sp>
        <p:nvSpPr>
          <p:cNvPr id="4" name="Footer Placeholder 3">
            <a:extLst>
              <a:ext uri="{FF2B5EF4-FFF2-40B4-BE49-F238E27FC236}">
                <a16:creationId xmlns:a16="http://schemas.microsoft.com/office/drawing/2014/main" id="{1A4E814A-3828-4810-BBA8-361CCEE23A7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2488938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4801D-35FB-4717-A8A8-57F233ED5ACB}"/>
              </a:ext>
            </a:extLst>
          </p:cNvPr>
          <p:cNvSpPr>
            <a:spLocks noGrp="1"/>
          </p:cNvSpPr>
          <p:nvPr>
            <p:ph type="title"/>
          </p:nvPr>
        </p:nvSpPr>
        <p:spPr>
          <a:xfrm>
            <a:off x="457200" y="274638"/>
            <a:ext cx="8229600" cy="850106"/>
          </a:xfrm>
        </p:spPr>
        <p:txBody>
          <a:bodyPr/>
          <a:lstStyle/>
          <a:p>
            <a:r>
              <a:rPr lang="en-CA" i="1" dirty="0"/>
              <a:t>A.T. v. Globe24h.com</a:t>
            </a:r>
          </a:p>
        </p:txBody>
      </p:sp>
      <p:sp>
        <p:nvSpPr>
          <p:cNvPr id="3" name="Content Placeholder 2">
            <a:extLst>
              <a:ext uri="{FF2B5EF4-FFF2-40B4-BE49-F238E27FC236}">
                <a16:creationId xmlns:a16="http://schemas.microsoft.com/office/drawing/2014/main" id="{A49CF5E0-2B8C-4994-BE43-F09FE69C9147}"/>
              </a:ext>
            </a:extLst>
          </p:cNvPr>
          <p:cNvSpPr>
            <a:spLocks noGrp="1"/>
          </p:cNvSpPr>
          <p:nvPr>
            <p:ph idx="1"/>
          </p:nvPr>
        </p:nvSpPr>
        <p:spPr>
          <a:xfrm>
            <a:off x="457200" y="1124744"/>
            <a:ext cx="8229600" cy="5001419"/>
          </a:xfrm>
        </p:spPr>
        <p:txBody>
          <a:bodyPr/>
          <a:lstStyle/>
          <a:p>
            <a:pPr marL="0" indent="0">
              <a:buNone/>
            </a:pPr>
            <a:r>
              <a:rPr lang="en-CA" sz="2400" u="sng" dirty="0"/>
              <a:t>Held / Ratio (cont.)</a:t>
            </a:r>
          </a:p>
          <a:p>
            <a:pPr marL="457200" indent="-457200">
              <a:buFont typeface="+mj-lt"/>
              <a:buAutoNum type="arabicPeriod" startAt="4"/>
            </a:pPr>
            <a:r>
              <a:rPr lang="en-CA" sz="2400" i="1" dirty="0"/>
              <a:t>Remedies</a:t>
            </a:r>
          </a:p>
          <a:p>
            <a:r>
              <a:rPr lang="en-CA" sz="2400" dirty="0"/>
              <a:t>Corrective order (remove decisions, don’t do it again) / Declaration that website violated PIPEDA. Why?</a:t>
            </a:r>
          </a:p>
          <a:p>
            <a:pPr marL="457200" lvl="1" indent="0">
              <a:buNone/>
            </a:pPr>
            <a:r>
              <a:rPr lang="en-CA" sz="2000" dirty="0">
                <a:sym typeface="Wingdings" panose="05000000000000000000" pitchFamily="2" charset="2"/>
              </a:rPr>
              <a:t>“A declaration that the respondent has contravened PIPEDA, combined with a corrective order, would allow the applicant and other complainants to submit a request to Google or other search engines to remove links to decisions on Globe24h.com from their search results”</a:t>
            </a:r>
          </a:p>
          <a:p>
            <a:r>
              <a:rPr lang="en-CA" sz="2400" dirty="0"/>
              <a:t>Damages</a:t>
            </a:r>
          </a:p>
          <a:p>
            <a:pPr marL="457200" lvl="1" indent="0">
              <a:buNone/>
            </a:pPr>
            <a:r>
              <a:rPr lang="en-CA" sz="2000" dirty="0">
                <a:sym typeface="Wingdings" panose="05000000000000000000" pitchFamily="2" charset="2"/>
              </a:rPr>
              <a:t> “It is clear from the record that the respondent has commercially benefited from the breach through targeted advertising and by requiring a fee for removing the personal information of individuals contained in the decisions. The respondent has also acted in bad faith in failing to take responsibility and rectify the problem. In the circumstances, I consider that an award of $5000 would be appropriate.”</a:t>
            </a:r>
            <a:endParaRPr lang="en-CA" sz="2000" dirty="0"/>
          </a:p>
        </p:txBody>
      </p:sp>
      <p:sp>
        <p:nvSpPr>
          <p:cNvPr id="4" name="Footer Placeholder 3">
            <a:extLst>
              <a:ext uri="{FF2B5EF4-FFF2-40B4-BE49-F238E27FC236}">
                <a16:creationId xmlns:a16="http://schemas.microsoft.com/office/drawing/2014/main" id="{1A4E814A-3828-4810-BBA8-361CCEE23A72}"/>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4247047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83244-760C-482B-AA1C-EBB7D1582A90}"/>
              </a:ext>
            </a:extLst>
          </p:cNvPr>
          <p:cNvSpPr>
            <a:spLocks noGrp="1"/>
          </p:cNvSpPr>
          <p:nvPr>
            <p:ph type="title"/>
          </p:nvPr>
        </p:nvSpPr>
        <p:spPr/>
        <p:txBody>
          <a:bodyPr/>
          <a:lstStyle/>
          <a:p>
            <a:r>
              <a:rPr lang="en-US" i="1" dirty="0"/>
              <a:t>Doe 464533 v. N.D. </a:t>
            </a:r>
            <a:r>
              <a:rPr lang="en-US" dirty="0"/>
              <a:t>follow-up</a:t>
            </a:r>
            <a:endParaRPr lang="en-CA" dirty="0"/>
          </a:p>
        </p:txBody>
      </p:sp>
      <p:sp>
        <p:nvSpPr>
          <p:cNvPr id="3" name="Content Placeholder 2">
            <a:extLst>
              <a:ext uri="{FF2B5EF4-FFF2-40B4-BE49-F238E27FC236}">
                <a16:creationId xmlns:a16="http://schemas.microsoft.com/office/drawing/2014/main" id="{564CA4A1-32D1-4BD8-85C1-E52D51819587}"/>
              </a:ext>
            </a:extLst>
          </p:cNvPr>
          <p:cNvSpPr>
            <a:spLocks noGrp="1"/>
          </p:cNvSpPr>
          <p:nvPr>
            <p:ph idx="1"/>
          </p:nvPr>
        </p:nvSpPr>
        <p:spPr>
          <a:xfrm>
            <a:off x="457200" y="1916832"/>
            <a:ext cx="8229600" cy="4209331"/>
          </a:xfrm>
        </p:spPr>
        <p:txBody>
          <a:bodyPr/>
          <a:lstStyle/>
          <a:p>
            <a:pPr marL="0" indent="0">
              <a:buNone/>
            </a:pPr>
            <a:r>
              <a:rPr lang="en-CA" sz="2800" dirty="0"/>
              <a:t>Does “public disclosure of private facts” still exist on tort law?</a:t>
            </a:r>
          </a:p>
          <a:p>
            <a:pPr marL="0" indent="0">
              <a:buNone/>
            </a:pPr>
            <a:endParaRPr lang="en-CA" sz="2800" i="1" dirty="0"/>
          </a:p>
          <a:p>
            <a:pPr marL="0" indent="0">
              <a:buNone/>
            </a:pPr>
            <a:r>
              <a:rPr lang="en-CA" sz="2800" i="1" dirty="0"/>
              <a:t>Doucet v. The Royal Winnipeg Ballet</a:t>
            </a:r>
            <a:r>
              <a:rPr lang="en-CA" sz="2800" dirty="0"/>
              <a:t>, </a:t>
            </a:r>
            <a:r>
              <a:rPr lang="en-CA" sz="2400" dirty="0"/>
              <a:t>2018 ONSC 4008</a:t>
            </a:r>
          </a:p>
          <a:p>
            <a:pPr marL="0" indent="0">
              <a:buNone/>
            </a:pPr>
            <a:r>
              <a:rPr lang="en-CA" sz="2800" dirty="0">
                <a:sym typeface="Wingdings" panose="05000000000000000000" pitchFamily="2" charset="2"/>
              </a:rPr>
              <a:t> Class action approved, intimate photos taken and distributed, </a:t>
            </a:r>
            <a:r>
              <a:rPr lang="en-CA" sz="2800" i="1" dirty="0">
                <a:sym typeface="Wingdings" panose="05000000000000000000" pitchFamily="2" charset="2"/>
              </a:rPr>
              <a:t>Doe</a:t>
            </a:r>
            <a:r>
              <a:rPr lang="en-CA" sz="2800" dirty="0">
                <a:sym typeface="Wingdings" panose="05000000000000000000" pitchFamily="2" charset="2"/>
              </a:rPr>
              <a:t> cited (public disclosure of private facts as basis for damages)</a:t>
            </a:r>
            <a:endParaRPr lang="en-CA" sz="2800" dirty="0"/>
          </a:p>
        </p:txBody>
      </p:sp>
      <p:sp>
        <p:nvSpPr>
          <p:cNvPr id="4" name="Footer Placeholder 3">
            <a:extLst>
              <a:ext uri="{FF2B5EF4-FFF2-40B4-BE49-F238E27FC236}">
                <a16:creationId xmlns:a16="http://schemas.microsoft.com/office/drawing/2014/main" id="{E341B8E5-169D-4447-88C4-8076A8B22F46}"/>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0742264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B2FDF-6277-408D-B0E5-D166935D6E89}"/>
              </a:ext>
            </a:extLst>
          </p:cNvPr>
          <p:cNvSpPr>
            <a:spLocks noGrp="1"/>
          </p:cNvSpPr>
          <p:nvPr>
            <p:ph type="title"/>
          </p:nvPr>
        </p:nvSpPr>
        <p:spPr/>
        <p:txBody>
          <a:bodyPr/>
          <a:lstStyle/>
          <a:p>
            <a:r>
              <a:rPr lang="en-CA" dirty="0"/>
              <a:t>Question</a:t>
            </a:r>
          </a:p>
        </p:txBody>
      </p:sp>
      <p:sp>
        <p:nvSpPr>
          <p:cNvPr id="3" name="Content Placeholder 2">
            <a:extLst>
              <a:ext uri="{FF2B5EF4-FFF2-40B4-BE49-F238E27FC236}">
                <a16:creationId xmlns:a16="http://schemas.microsoft.com/office/drawing/2014/main" id="{0FAF11EB-CBB1-4C40-9A18-6975F163901A}"/>
              </a:ext>
            </a:extLst>
          </p:cNvPr>
          <p:cNvSpPr>
            <a:spLocks noGrp="1"/>
          </p:cNvSpPr>
          <p:nvPr>
            <p:ph idx="1"/>
          </p:nvPr>
        </p:nvSpPr>
        <p:spPr/>
        <p:txBody>
          <a:bodyPr/>
          <a:lstStyle/>
          <a:p>
            <a:pPr marL="0" indent="0">
              <a:buNone/>
            </a:pPr>
            <a:endParaRPr lang="en-CA" dirty="0"/>
          </a:p>
          <a:p>
            <a:pPr marL="0" indent="0">
              <a:buNone/>
            </a:pPr>
            <a:r>
              <a:rPr lang="en-CA" dirty="0"/>
              <a:t>Between </a:t>
            </a:r>
            <a:r>
              <a:rPr lang="en-CA" i="1" dirty="0"/>
              <a:t>A.T. v. Globe24h.com, Google v. </a:t>
            </a:r>
            <a:r>
              <a:rPr lang="en-CA" i="1" dirty="0" err="1"/>
              <a:t>Equustek</a:t>
            </a:r>
            <a:r>
              <a:rPr lang="en-CA" dirty="0"/>
              <a:t> (SCC) and PIPEDA, is there a RTBF in Canada???</a:t>
            </a:r>
          </a:p>
          <a:p>
            <a:pPr marL="0" indent="0">
              <a:buNone/>
            </a:pPr>
            <a:endParaRPr lang="en-CA" dirty="0"/>
          </a:p>
          <a:p>
            <a:pPr marL="0" indent="0">
              <a:buNone/>
            </a:pPr>
            <a:r>
              <a:rPr lang="en-CA" dirty="0"/>
              <a:t>SHOULD THERE BE?????</a:t>
            </a:r>
          </a:p>
        </p:txBody>
      </p:sp>
      <p:sp>
        <p:nvSpPr>
          <p:cNvPr id="4" name="Footer Placeholder 3">
            <a:extLst>
              <a:ext uri="{FF2B5EF4-FFF2-40B4-BE49-F238E27FC236}">
                <a16:creationId xmlns:a16="http://schemas.microsoft.com/office/drawing/2014/main" id="{24C0E0A2-8009-4736-81AF-FD9651DDB25E}"/>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7947450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0C388-7D65-431B-84B2-27AD12C08B26}"/>
              </a:ext>
            </a:extLst>
          </p:cNvPr>
          <p:cNvSpPr>
            <a:spLocks noGrp="1"/>
          </p:cNvSpPr>
          <p:nvPr>
            <p:ph type="title"/>
          </p:nvPr>
        </p:nvSpPr>
        <p:spPr/>
        <p:txBody>
          <a:bodyPr/>
          <a:lstStyle/>
          <a:p>
            <a:r>
              <a:rPr lang="en-CA" dirty="0"/>
              <a:t>OPC says yes!</a:t>
            </a:r>
          </a:p>
        </p:txBody>
      </p:sp>
      <p:sp>
        <p:nvSpPr>
          <p:cNvPr id="3" name="Content Placeholder 2">
            <a:extLst>
              <a:ext uri="{FF2B5EF4-FFF2-40B4-BE49-F238E27FC236}">
                <a16:creationId xmlns:a16="http://schemas.microsoft.com/office/drawing/2014/main" id="{10D0F2B3-CE05-4C0B-B333-EE6E9F73625F}"/>
              </a:ext>
            </a:extLst>
          </p:cNvPr>
          <p:cNvSpPr>
            <a:spLocks noGrp="1"/>
          </p:cNvSpPr>
          <p:nvPr>
            <p:ph idx="1"/>
          </p:nvPr>
        </p:nvSpPr>
        <p:spPr/>
        <p:txBody>
          <a:bodyPr/>
          <a:lstStyle/>
          <a:p>
            <a:pPr marL="0" indent="0">
              <a:buNone/>
            </a:pPr>
            <a:r>
              <a:rPr lang="en-CA" i="1" dirty="0"/>
              <a:t>Draft OPC Position on Online Reputation</a:t>
            </a:r>
            <a:r>
              <a:rPr lang="en-CA" dirty="0"/>
              <a:t>, January 2018</a:t>
            </a:r>
          </a:p>
          <a:p>
            <a:pPr marL="0" indent="0">
              <a:buNone/>
            </a:pPr>
            <a:endParaRPr lang="en-CA" dirty="0"/>
          </a:p>
          <a:p>
            <a:pPr marL="0" indent="0">
              <a:buNone/>
            </a:pPr>
            <a:r>
              <a:rPr lang="en-CA" dirty="0"/>
              <a:t>“With respect to de-indexing, the OPC is of the view that PIPEDA applies to a search engine’s indexing of online content and display of search results. As such, search engines must meet their obligations under the Act.”</a:t>
            </a:r>
          </a:p>
        </p:txBody>
      </p:sp>
      <p:sp>
        <p:nvSpPr>
          <p:cNvPr id="4" name="Footer Placeholder 3">
            <a:extLst>
              <a:ext uri="{FF2B5EF4-FFF2-40B4-BE49-F238E27FC236}">
                <a16:creationId xmlns:a16="http://schemas.microsoft.com/office/drawing/2014/main" id="{E72291BB-DB61-44C8-BC51-692C787A6516}"/>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34130374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C4141-3E4F-4874-B081-F78B9318E25B}"/>
              </a:ext>
            </a:extLst>
          </p:cNvPr>
          <p:cNvSpPr>
            <a:spLocks noGrp="1"/>
          </p:cNvSpPr>
          <p:nvPr>
            <p:ph type="title"/>
          </p:nvPr>
        </p:nvSpPr>
        <p:spPr>
          <a:xfrm>
            <a:off x="0" y="274638"/>
            <a:ext cx="9144000" cy="1143000"/>
          </a:xfrm>
        </p:spPr>
        <p:txBody>
          <a:bodyPr/>
          <a:lstStyle/>
          <a:p>
            <a:r>
              <a:rPr lang="en-CA" dirty="0"/>
              <a:t>“Obligations under the Act”</a:t>
            </a:r>
          </a:p>
        </p:txBody>
      </p:sp>
      <p:sp>
        <p:nvSpPr>
          <p:cNvPr id="3" name="Content Placeholder 2">
            <a:extLst>
              <a:ext uri="{FF2B5EF4-FFF2-40B4-BE49-F238E27FC236}">
                <a16:creationId xmlns:a16="http://schemas.microsoft.com/office/drawing/2014/main" id="{A93856F3-97BA-49E5-A3FD-3A757D101D2B}"/>
              </a:ext>
            </a:extLst>
          </p:cNvPr>
          <p:cNvSpPr>
            <a:spLocks noGrp="1"/>
          </p:cNvSpPr>
          <p:nvPr>
            <p:ph idx="1"/>
          </p:nvPr>
        </p:nvSpPr>
        <p:spPr/>
        <p:txBody>
          <a:bodyPr/>
          <a:lstStyle/>
          <a:p>
            <a:pPr marL="0" indent="0">
              <a:buNone/>
            </a:pPr>
            <a:r>
              <a:rPr lang="en-CA" sz="2400" u="sng" dirty="0"/>
              <a:t>Principle 9</a:t>
            </a:r>
            <a:r>
              <a:rPr lang="en-CA" sz="2400" dirty="0"/>
              <a:t>: An individual shall be able to challenge the accuracy and completeness of [his or her personal information] and have it amended as appropriate.</a:t>
            </a:r>
          </a:p>
          <a:p>
            <a:pPr marL="0" indent="0">
              <a:buNone/>
            </a:pPr>
            <a:endParaRPr lang="en-CA" sz="2400" dirty="0"/>
          </a:p>
          <a:p>
            <a:pPr marL="0" indent="0">
              <a:buNone/>
            </a:pPr>
            <a:r>
              <a:rPr lang="en-CA" sz="2400" dirty="0"/>
              <a:t>9.5: When an individual successfully demonstrates the inaccuracy or incompleteness of personal information, the organization shall amend the information as required. Depending on the nature of the information challenged, amendment involves the correction, </a:t>
            </a:r>
            <a:r>
              <a:rPr lang="en-CA" sz="2400" b="1" dirty="0"/>
              <a:t>deletion</a:t>
            </a:r>
            <a:r>
              <a:rPr lang="en-CA" sz="2400" dirty="0"/>
              <a:t>, or addition of information.</a:t>
            </a:r>
          </a:p>
        </p:txBody>
      </p:sp>
      <p:sp>
        <p:nvSpPr>
          <p:cNvPr id="4" name="Footer Placeholder 3">
            <a:extLst>
              <a:ext uri="{FF2B5EF4-FFF2-40B4-BE49-F238E27FC236}">
                <a16:creationId xmlns:a16="http://schemas.microsoft.com/office/drawing/2014/main" id="{CA136D40-0DDB-4D33-AEC6-313637BE5F51}"/>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78252365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FC07-6A96-4382-9B74-E42980CFE1E3}"/>
              </a:ext>
            </a:extLst>
          </p:cNvPr>
          <p:cNvSpPr>
            <a:spLocks noGrp="1"/>
          </p:cNvSpPr>
          <p:nvPr>
            <p:ph type="title"/>
          </p:nvPr>
        </p:nvSpPr>
        <p:spPr/>
        <p:txBody>
          <a:bodyPr/>
          <a:lstStyle/>
          <a:p>
            <a:r>
              <a:rPr lang="en-CA" dirty="0"/>
              <a:t>But!</a:t>
            </a:r>
          </a:p>
        </p:txBody>
      </p:sp>
      <p:sp>
        <p:nvSpPr>
          <p:cNvPr id="3" name="Content Placeholder 2">
            <a:extLst>
              <a:ext uri="{FF2B5EF4-FFF2-40B4-BE49-F238E27FC236}">
                <a16:creationId xmlns:a16="http://schemas.microsoft.com/office/drawing/2014/main" id="{24160A3B-A80D-4867-909D-3B135A2A9743}"/>
              </a:ext>
            </a:extLst>
          </p:cNvPr>
          <p:cNvSpPr>
            <a:spLocks noGrp="1"/>
          </p:cNvSpPr>
          <p:nvPr>
            <p:ph idx="1"/>
          </p:nvPr>
        </p:nvSpPr>
        <p:spPr>
          <a:xfrm>
            <a:off x="457200" y="1268760"/>
            <a:ext cx="8229600" cy="4857403"/>
          </a:xfrm>
        </p:spPr>
        <p:txBody>
          <a:bodyPr/>
          <a:lstStyle/>
          <a:p>
            <a:pPr marL="0" indent="0">
              <a:buNone/>
            </a:pPr>
            <a:endParaRPr lang="en-CA" sz="2800" dirty="0"/>
          </a:p>
          <a:p>
            <a:pPr marL="0" indent="0">
              <a:buNone/>
            </a:pPr>
            <a:r>
              <a:rPr lang="en-CA" sz="2800" dirty="0"/>
              <a:t>“… the OPC is of the view that PIPEDA applies to a search engine’s indexing of online content and display of search results”</a:t>
            </a:r>
          </a:p>
          <a:p>
            <a:pPr marL="0" indent="0">
              <a:buNone/>
            </a:pPr>
            <a:endParaRPr lang="en-CA" sz="2800" dirty="0"/>
          </a:p>
          <a:p>
            <a:pPr marL="0" indent="0">
              <a:buNone/>
            </a:pPr>
            <a:r>
              <a:rPr lang="en-CA" sz="2800" dirty="0"/>
              <a:t>Is that true?</a:t>
            </a:r>
          </a:p>
          <a:p>
            <a:pPr marL="0" indent="0">
              <a:buNone/>
            </a:pPr>
            <a:endParaRPr lang="en-CA" dirty="0"/>
          </a:p>
          <a:p>
            <a:pPr marL="0" indent="0">
              <a:buNone/>
            </a:pPr>
            <a:r>
              <a:rPr lang="en-CA" dirty="0"/>
              <a:t>October 2018 </a:t>
            </a:r>
            <a:r>
              <a:rPr lang="en-CA" dirty="0">
                <a:sym typeface="Wingdings" panose="05000000000000000000" pitchFamily="2" charset="2"/>
              </a:rPr>
              <a:t> Federal Court Reference</a:t>
            </a:r>
          </a:p>
          <a:p>
            <a:pPr marL="0" indent="0">
              <a:buNone/>
            </a:pPr>
            <a:endParaRPr lang="en-CA" sz="1600" dirty="0">
              <a:sym typeface="Wingdings" panose="05000000000000000000" pitchFamily="2" charset="2"/>
            </a:endParaRPr>
          </a:p>
        </p:txBody>
      </p:sp>
      <p:sp>
        <p:nvSpPr>
          <p:cNvPr id="4" name="Footer Placeholder 3">
            <a:extLst>
              <a:ext uri="{FF2B5EF4-FFF2-40B4-BE49-F238E27FC236}">
                <a16:creationId xmlns:a16="http://schemas.microsoft.com/office/drawing/2014/main" id="{A998FA51-8FAA-4CEA-ABE0-E85AC0AA318D}"/>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2386204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CB7DC-8928-473F-82E4-F7664368696A}"/>
              </a:ext>
            </a:extLst>
          </p:cNvPr>
          <p:cNvSpPr>
            <a:spLocks noGrp="1"/>
          </p:cNvSpPr>
          <p:nvPr>
            <p:ph type="title"/>
          </p:nvPr>
        </p:nvSpPr>
        <p:spPr/>
        <p:txBody>
          <a:bodyPr/>
          <a:lstStyle/>
          <a:p>
            <a:r>
              <a:rPr lang="en-CA" dirty="0"/>
              <a:t>Federal Court Reference</a:t>
            </a:r>
          </a:p>
        </p:txBody>
      </p:sp>
      <p:sp>
        <p:nvSpPr>
          <p:cNvPr id="3" name="Content Placeholder 2">
            <a:extLst>
              <a:ext uri="{FF2B5EF4-FFF2-40B4-BE49-F238E27FC236}">
                <a16:creationId xmlns:a16="http://schemas.microsoft.com/office/drawing/2014/main" id="{D891B93A-F71A-4EEF-9C2A-25DDB00E9A2E}"/>
              </a:ext>
            </a:extLst>
          </p:cNvPr>
          <p:cNvSpPr>
            <a:spLocks noGrp="1"/>
          </p:cNvSpPr>
          <p:nvPr>
            <p:ph idx="1"/>
          </p:nvPr>
        </p:nvSpPr>
        <p:spPr/>
        <p:txBody>
          <a:bodyPr/>
          <a:lstStyle/>
          <a:p>
            <a:pPr>
              <a:buFont typeface="+mj-lt"/>
              <a:buAutoNum type="arabicPeriod"/>
            </a:pPr>
            <a:r>
              <a:rPr lang="en-CA" sz="2400" dirty="0">
                <a:sym typeface="Wingdings" panose="05000000000000000000" pitchFamily="2" charset="2"/>
              </a:rPr>
              <a:t>Does Google in the operation of its search engine, collect, use or disclose personal information in the course of commercial activities within the meaning of paragraph 4(1)(a) of PIPEDA when it indexes web pages and presents search results in response to searches of an individual’s name?</a:t>
            </a:r>
          </a:p>
          <a:p>
            <a:pPr>
              <a:buFont typeface="+mj-lt"/>
              <a:buAutoNum type="arabicPeriod"/>
            </a:pPr>
            <a:r>
              <a:rPr lang="en-CA" sz="2400" dirty="0">
                <a:sym typeface="Wingdings" panose="05000000000000000000" pitchFamily="2" charset="2"/>
              </a:rPr>
              <a:t>Is the operation of Google’s search engine excluded from the application of Part 1 of PIPEDA by virtue of paragraph 4(2)(c) of PIPEDA because it involves the collection, use or disclosure of personal information for journalistic, artistic or literary purposes and for no other purpose?</a:t>
            </a:r>
            <a:endParaRPr lang="en-CA" sz="2400" dirty="0"/>
          </a:p>
          <a:p>
            <a:pPr marL="0" indent="0">
              <a:buNone/>
            </a:pPr>
            <a:endParaRPr lang="en-CA" sz="2400" dirty="0"/>
          </a:p>
        </p:txBody>
      </p:sp>
      <p:sp>
        <p:nvSpPr>
          <p:cNvPr id="4" name="Footer Placeholder 3">
            <a:extLst>
              <a:ext uri="{FF2B5EF4-FFF2-40B4-BE49-F238E27FC236}">
                <a16:creationId xmlns:a16="http://schemas.microsoft.com/office/drawing/2014/main" id="{4AF7611C-D976-4831-A295-45ADAA9F3DFC}"/>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4675486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5D83B-D1E3-4F49-82B1-4F8F1E4DCC53}"/>
              </a:ext>
            </a:extLst>
          </p:cNvPr>
          <p:cNvSpPr>
            <a:spLocks noGrp="1"/>
          </p:cNvSpPr>
          <p:nvPr>
            <p:ph type="title"/>
          </p:nvPr>
        </p:nvSpPr>
        <p:spPr>
          <a:xfrm>
            <a:off x="457200" y="274637"/>
            <a:ext cx="8229600" cy="1282155"/>
          </a:xfrm>
        </p:spPr>
        <p:txBody>
          <a:bodyPr/>
          <a:lstStyle/>
          <a:p>
            <a:r>
              <a:rPr lang="en-US" sz="3600" i="1" dirty="0"/>
              <a:t>Reference re Subsection 18.3(1) of the Federal Courts Act</a:t>
            </a:r>
            <a:r>
              <a:rPr lang="en-US" sz="3600" dirty="0"/>
              <a:t>, 2019 FC 957 (July 2019)</a:t>
            </a:r>
            <a:endParaRPr lang="en-CA" sz="3600" dirty="0"/>
          </a:p>
        </p:txBody>
      </p:sp>
      <p:sp>
        <p:nvSpPr>
          <p:cNvPr id="3" name="Content Placeholder 2">
            <a:extLst>
              <a:ext uri="{FF2B5EF4-FFF2-40B4-BE49-F238E27FC236}">
                <a16:creationId xmlns:a16="http://schemas.microsoft.com/office/drawing/2014/main" id="{BC27F1ED-23C5-4202-93C6-2B4DF514CEBC}"/>
              </a:ext>
            </a:extLst>
          </p:cNvPr>
          <p:cNvSpPr>
            <a:spLocks noGrp="1"/>
          </p:cNvSpPr>
          <p:nvPr>
            <p:ph idx="1"/>
          </p:nvPr>
        </p:nvSpPr>
        <p:spPr>
          <a:xfrm>
            <a:off x="457200" y="1700808"/>
            <a:ext cx="8229600" cy="4425355"/>
          </a:xfrm>
        </p:spPr>
        <p:txBody>
          <a:bodyPr/>
          <a:lstStyle/>
          <a:p>
            <a:pPr marL="0" indent="0">
              <a:buNone/>
            </a:pPr>
            <a:r>
              <a:rPr lang="en-CA" sz="2800" u="sng" dirty="0"/>
              <a:t>Preliminary ruling:</a:t>
            </a:r>
          </a:p>
          <a:p>
            <a:pPr>
              <a:buFont typeface="Wingdings" panose="05000000000000000000" pitchFamily="2" charset="2"/>
              <a:buChar char="à"/>
            </a:pPr>
            <a:r>
              <a:rPr lang="en-CA" sz="2800" dirty="0">
                <a:sym typeface="Wingdings" panose="05000000000000000000" pitchFamily="2" charset="2"/>
              </a:rPr>
              <a:t>Google cannot raise constitutional questions, it’s too early, we don’t even know if PIPEDA applies</a:t>
            </a:r>
          </a:p>
          <a:p>
            <a:pPr>
              <a:buFont typeface="Wingdings" panose="05000000000000000000" pitchFamily="2" charset="2"/>
              <a:buChar char="à"/>
            </a:pPr>
            <a:r>
              <a:rPr lang="en-CA" sz="2800" dirty="0">
                <a:sym typeface="Wingdings" panose="05000000000000000000" pitchFamily="2" charset="2"/>
              </a:rPr>
              <a:t>CBC and other media companies cannot intervene, for now</a:t>
            </a:r>
          </a:p>
          <a:p>
            <a:pPr>
              <a:buFont typeface="Wingdings" panose="05000000000000000000" pitchFamily="2" charset="2"/>
              <a:buChar char="à"/>
            </a:pPr>
            <a:endParaRPr lang="en-CA" sz="2800" dirty="0">
              <a:sym typeface="Wingdings" panose="05000000000000000000" pitchFamily="2" charset="2"/>
            </a:endParaRPr>
          </a:p>
          <a:p>
            <a:pPr marL="0" indent="0">
              <a:buNone/>
            </a:pPr>
            <a:r>
              <a:rPr lang="en-CA" sz="2800" u="sng" dirty="0">
                <a:sym typeface="Wingdings" panose="05000000000000000000" pitchFamily="2" charset="2"/>
              </a:rPr>
              <a:t>Latest</a:t>
            </a:r>
            <a:r>
              <a:rPr lang="en-CA" sz="2800" dirty="0">
                <a:sym typeface="Wingdings" panose="05000000000000000000" pitchFamily="2" charset="2"/>
              </a:rPr>
              <a:t>: (1) CBC and CIPPIC granted intervenor status; (2) hearing scheduled for January 2021</a:t>
            </a:r>
            <a:endParaRPr lang="en-CA" sz="2800" dirty="0"/>
          </a:p>
        </p:txBody>
      </p:sp>
      <p:sp>
        <p:nvSpPr>
          <p:cNvPr id="4" name="Footer Placeholder 3">
            <a:extLst>
              <a:ext uri="{FF2B5EF4-FFF2-40B4-BE49-F238E27FC236}">
                <a16:creationId xmlns:a16="http://schemas.microsoft.com/office/drawing/2014/main" id="{B711F779-74F5-4081-B847-46594F8BC1BB}"/>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6976228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D1D76-08C5-4FDB-97B3-5B5DD1BC8884}"/>
              </a:ext>
            </a:extLst>
          </p:cNvPr>
          <p:cNvSpPr>
            <a:spLocks noGrp="1"/>
          </p:cNvSpPr>
          <p:nvPr>
            <p:ph type="title"/>
          </p:nvPr>
        </p:nvSpPr>
        <p:spPr/>
        <p:txBody>
          <a:bodyPr/>
          <a:lstStyle/>
          <a:p>
            <a:r>
              <a:rPr lang="en-CA" dirty="0"/>
              <a:t>Welcome!</a:t>
            </a:r>
          </a:p>
        </p:txBody>
      </p:sp>
      <p:sp>
        <p:nvSpPr>
          <p:cNvPr id="3" name="Content Placeholder 2">
            <a:extLst>
              <a:ext uri="{FF2B5EF4-FFF2-40B4-BE49-F238E27FC236}">
                <a16:creationId xmlns:a16="http://schemas.microsoft.com/office/drawing/2014/main" id="{557B5090-4A43-47CD-8BE9-1F9A745D979B}"/>
              </a:ext>
            </a:extLst>
          </p:cNvPr>
          <p:cNvSpPr>
            <a:spLocks noGrp="1"/>
          </p:cNvSpPr>
          <p:nvPr>
            <p:ph idx="1"/>
          </p:nvPr>
        </p:nvSpPr>
        <p:spPr/>
        <p:txBody>
          <a:bodyPr/>
          <a:lstStyle/>
          <a:p>
            <a:pPr marL="0" indent="0">
              <a:buNone/>
            </a:pPr>
            <a:endParaRPr lang="en-CA" dirty="0"/>
          </a:p>
          <a:p>
            <a:pPr marL="0" indent="0" algn="ctr">
              <a:buNone/>
            </a:pPr>
            <a:r>
              <a:rPr lang="en-CA" sz="4000" b="1" dirty="0"/>
              <a:t>Tamir Israel</a:t>
            </a:r>
          </a:p>
          <a:p>
            <a:pPr marL="0" indent="0" algn="ctr">
              <a:buNone/>
            </a:pPr>
            <a:r>
              <a:rPr lang="en-CA" dirty="0"/>
              <a:t>Staff Lawyer</a:t>
            </a:r>
          </a:p>
          <a:p>
            <a:pPr marL="0" indent="0" algn="ctr">
              <a:buNone/>
            </a:pPr>
            <a:r>
              <a:rPr lang="en-US" i="1" dirty="0"/>
              <a:t>Samuelson-</a:t>
            </a:r>
            <a:r>
              <a:rPr lang="en-US" i="1" dirty="0" err="1"/>
              <a:t>Glushko</a:t>
            </a:r>
            <a:r>
              <a:rPr lang="en-US" i="1" dirty="0"/>
              <a:t> Canadian Internet Policy and Public Interest Clinic (CIPPIC)</a:t>
            </a:r>
            <a:endParaRPr lang="en-CA" i="1" dirty="0"/>
          </a:p>
        </p:txBody>
      </p:sp>
      <p:sp>
        <p:nvSpPr>
          <p:cNvPr id="4" name="Footer Placeholder 3">
            <a:extLst>
              <a:ext uri="{FF2B5EF4-FFF2-40B4-BE49-F238E27FC236}">
                <a16:creationId xmlns:a16="http://schemas.microsoft.com/office/drawing/2014/main" id="{B6839AB9-DAD0-4DCE-B45D-3F6047E1B6C4}"/>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4180479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A835-F7EA-4806-BC69-46B3CCD1C2CD}"/>
              </a:ext>
            </a:extLst>
          </p:cNvPr>
          <p:cNvSpPr>
            <a:spLocks noGrp="1"/>
          </p:cNvSpPr>
          <p:nvPr>
            <p:ph type="title"/>
          </p:nvPr>
        </p:nvSpPr>
        <p:spPr/>
        <p:txBody>
          <a:bodyPr/>
          <a:lstStyle/>
          <a:p>
            <a:r>
              <a:rPr lang="en-CA" dirty="0"/>
              <a:t>Manitoba legislation</a:t>
            </a:r>
          </a:p>
        </p:txBody>
      </p:sp>
      <p:sp>
        <p:nvSpPr>
          <p:cNvPr id="3" name="Content Placeholder 2">
            <a:extLst>
              <a:ext uri="{FF2B5EF4-FFF2-40B4-BE49-F238E27FC236}">
                <a16:creationId xmlns:a16="http://schemas.microsoft.com/office/drawing/2014/main" id="{F905881B-5979-4DF1-B0FB-89C0494B511D}"/>
              </a:ext>
            </a:extLst>
          </p:cNvPr>
          <p:cNvSpPr>
            <a:spLocks noGrp="1"/>
          </p:cNvSpPr>
          <p:nvPr>
            <p:ph idx="1"/>
          </p:nvPr>
        </p:nvSpPr>
        <p:spPr/>
        <p:txBody>
          <a:bodyPr/>
          <a:lstStyle/>
          <a:p>
            <a:pPr marL="0" indent="0">
              <a:buNone/>
            </a:pPr>
            <a:r>
              <a:rPr lang="en-CA" i="1" dirty="0"/>
              <a:t>Intimate Image Protection Act</a:t>
            </a:r>
            <a:r>
              <a:rPr lang="en-CA" dirty="0"/>
              <a:t>, </a:t>
            </a:r>
            <a:r>
              <a:rPr lang="en-CA" sz="1800" dirty="0"/>
              <a:t>in force 2017-1-15</a:t>
            </a:r>
          </a:p>
          <a:p>
            <a:pPr marL="0" indent="0">
              <a:buNone/>
            </a:pPr>
            <a:endParaRPr lang="en-CA" sz="1800" dirty="0"/>
          </a:p>
          <a:p>
            <a:pPr marL="0" indent="0">
              <a:buNone/>
            </a:pPr>
            <a:r>
              <a:rPr lang="en-CA" sz="2000" b="1" dirty="0"/>
              <a:t>"intimate image"</a:t>
            </a:r>
            <a:r>
              <a:rPr lang="en-CA" sz="2000" dirty="0"/>
              <a:t> means a visual recording of a person made by any means, including a photograph, film or video recording,</a:t>
            </a:r>
          </a:p>
          <a:p>
            <a:pPr marL="0" indent="0">
              <a:buNone/>
            </a:pPr>
            <a:r>
              <a:rPr lang="en-CA" sz="2000" dirty="0"/>
              <a:t>(a) in which the person depicted in the image</a:t>
            </a:r>
          </a:p>
          <a:p>
            <a:pPr marL="400050" lvl="1" indent="0">
              <a:buNone/>
            </a:pPr>
            <a:r>
              <a:rPr lang="en-CA" sz="2000" dirty="0"/>
              <a:t>(</a:t>
            </a:r>
            <a:r>
              <a:rPr lang="en-CA" sz="2000" dirty="0" err="1"/>
              <a:t>i</a:t>
            </a:r>
            <a:r>
              <a:rPr lang="en-CA" sz="2000" dirty="0"/>
              <a:t>) is nude, or is exposing his or her genital organs or anal region or her breasts, or</a:t>
            </a:r>
          </a:p>
          <a:p>
            <a:pPr marL="400050" lvl="1" indent="0">
              <a:buNone/>
            </a:pPr>
            <a:r>
              <a:rPr lang="en-CA" sz="2000" dirty="0"/>
              <a:t>(ii) is engaged in explicit sexual activity;</a:t>
            </a:r>
          </a:p>
          <a:p>
            <a:pPr marL="0" indent="0">
              <a:buNone/>
            </a:pPr>
            <a:r>
              <a:rPr lang="en-CA" sz="2000" dirty="0"/>
              <a:t>(b) which was recorded in circumstances that gave rise to a reasonable expectation of privacy in respect of the image; and</a:t>
            </a:r>
          </a:p>
          <a:p>
            <a:pPr marL="0" indent="0">
              <a:buNone/>
            </a:pPr>
            <a:r>
              <a:rPr lang="en-CA" sz="2000" dirty="0"/>
              <a:t>(c) if the image has been distributed, in which the person  depicted in the image retained a reasonable expectation of privacy at the time it was distributed</a:t>
            </a:r>
          </a:p>
        </p:txBody>
      </p:sp>
      <p:sp>
        <p:nvSpPr>
          <p:cNvPr id="4" name="Footer Placeholder 3">
            <a:extLst>
              <a:ext uri="{FF2B5EF4-FFF2-40B4-BE49-F238E27FC236}">
                <a16:creationId xmlns:a16="http://schemas.microsoft.com/office/drawing/2014/main" id="{246A34F7-C49C-4C40-804B-5B896210BF63}"/>
              </a:ext>
            </a:extLst>
          </p:cNvPr>
          <p:cNvSpPr>
            <a:spLocks noGrp="1"/>
          </p:cNvSpPr>
          <p:nvPr>
            <p:ph type="ftr" sz="quarter" idx="11"/>
          </p:nvPr>
        </p:nvSpPr>
        <p:spPr/>
        <p:txBody>
          <a:bodyPr/>
          <a:lstStyle/>
          <a:p>
            <a:pPr>
              <a:defRPr/>
            </a:pPr>
            <a:r>
              <a:rPr lang="en-US"/>
              <a:t>Classes 7 &amp; 8</a:t>
            </a:r>
            <a:endParaRPr lang="en-US" dirty="0"/>
          </a:p>
        </p:txBody>
      </p:sp>
    </p:spTree>
    <p:extLst>
      <p:ext uri="{BB962C8B-B14F-4D97-AF65-F5344CB8AC3E}">
        <p14:creationId xmlns:p14="http://schemas.microsoft.com/office/powerpoint/2010/main" val="1320746893"/>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00"/>
      </a:hlink>
      <a:folHlink>
        <a:srgbClr val="FF65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40759</TotalTime>
  <Words>6395</Words>
  <Application>Microsoft Office PowerPoint</Application>
  <PresentationFormat>On-screen Show (4:3)</PresentationFormat>
  <Paragraphs>545</Paragraphs>
  <Slides>86</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86</vt:i4>
      </vt:variant>
    </vt:vector>
  </HeadingPairs>
  <TitlesOfParts>
    <vt:vector size="90" baseType="lpstr">
      <vt:lpstr>Arial</vt:lpstr>
      <vt:lpstr>Calibri</vt:lpstr>
      <vt:lpstr>Wingdings</vt:lpstr>
      <vt:lpstr>Office Theme</vt:lpstr>
      <vt:lpstr>    Classes 7 &amp; 8 (1) Finishing Non-consensual Distribution of Intimate Images; and (2) Forget Me Not? – the Right to Be Forgotten in Europe (and Canada?) and Introduction to European Data Protection                                  </vt:lpstr>
      <vt:lpstr>Admin Crap / Announcements</vt:lpstr>
      <vt:lpstr>In the News Presentation</vt:lpstr>
      <vt:lpstr>In the News</vt:lpstr>
      <vt:lpstr>Google Anti-Trust</vt:lpstr>
      <vt:lpstr>POP QUIZ! Are you f*ing kidding me right after Focus Week you are springing this sh*t on us??? (open an email, or send in chat)</vt:lpstr>
      <vt:lpstr>Non-consensual Distribution of Intimate Images AKA Non-consensual pornography AKA Revenge porn (Cont.)</vt:lpstr>
      <vt:lpstr>Doe 464533 v. N.D. follow-up</vt:lpstr>
      <vt:lpstr>Manitoba legislation</vt:lpstr>
      <vt:lpstr>Manitoba legislation</vt:lpstr>
      <vt:lpstr>Alberta legislation</vt:lpstr>
      <vt:lpstr>Nova Scotia Legislation</vt:lpstr>
      <vt:lpstr>Previously on L&amp;O: Nova Scotia…</vt:lpstr>
      <vt:lpstr>Non-consensual Pornography – Criminal Code</vt:lpstr>
      <vt:lpstr>Non-consensual Pornography – Criminal Code (cont.)</vt:lpstr>
      <vt:lpstr>Non-consensual Pornography – Criminal law</vt:lpstr>
      <vt:lpstr>Non-consensual Pornography – Criminal Code (cont.)</vt:lpstr>
      <vt:lpstr>Jurisprudence under 162.1</vt:lpstr>
      <vt:lpstr>Discussion Time!</vt:lpstr>
      <vt:lpstr>Non-consensual Pornography - USA</vt:lpstr>
      <vt:lpstr>EUROPE!</vt:lpstr>
      <vt:lpstr>Charter of Fundamental Rights Of the European Union</vt:lpstr>
      <vt:lpstr>T.V. Time!</vt:lpstr>
      <vt:lpstr>SO WHAT IS THIS RIGHT TO BE FORGOTTEN I KEEP HEARING ABOUT on tv?</vt:lpstr>
      <vt:lpstr>Google v. AEPD and Gonzalez</vt:lpstr>
      <vt:lpstr>Google v. AEPD and Gonzalez takeaway</vt:lpstr>
      <vt:lpstr>Google v. AEPD and Gonzalez takeaway</vt:lpstr>
      <vt:lpstr>Google v. AEPD and Gonzalez takeaway</vt:lpstr>
      <vt:lpstr>Google v. AEPD and Gonzalez takeaway</vt:lpstr>
      <vt:lpstr>Class 8</vt:lpstr>
      <vt:lpstr>Admin Crap / Announcements</vt:lpstr>
      <vt:lpstr>In the News Presentation #1</vt:lpstr>
      <vt:lpstr>In the News Presentation #2</vt:lpstr>
      <vt:lpstr>In the News</vt:lpstr>
      <vt:lpstr>Directive 95/46/EC    GDPR (May 25, 2018)</vt:lpstr>
      <vt:lpstr>European Privacy Law - the GDPR</vt:lpstr>
      <vt:lpstr>WHY IN CANADA (OR ANYWHERE ELSE) SHOULD WE CARE ABOUT EU DATA PROTECTION LAW? (#1)</vt:lpstr>
      <vt:lpstr>GDPR Art. 3 – Extraterritoriality</vt:lpstr>
      <vt:lpstr>Art. 25 GDPR</vt:lpstr>
      <vt:lpstr>GDPR Art. 4 – Definitions</vt:lpstr>
      <vt:lpstr>GDPR Art. 4 Controller and Processor</vt:lpstr>
      <vt:lpstr>GDPR Controller &amp; Processor</vt:lpstr>
      <vt:lpstr>GDPR - $$$$$$$$$$$</vt:lpstr>
      <vt:lpstr>Also note more remedies</vt:lpstr>
      <vt:lpstr>GDPR User Rights (Prof. version)</vt:lpstr>
      <vt:lpstr>PIPEDA v. GDPR – Key difference?</vt:lpstr>
      <vt:lpstr>WHY IN CANADA (OR ANYWHERE ELSE) SHOULD WE CARE ABOUT EU DATA PROTECTION LAW? (#2)</vt:lpstr>
      <vt:lpstr>Transfer of PI (PD) to 3rd countries</vt:lpstr>
      <vt:lpstr>Transfer of PI (PD) to 3rd countries</vt:lpstr>
      <vt:lpstr>Transfer of PI (PD) to 3rd countries</vt:lpstr>
      <vt:lpstr>Canada?</vt:lpstr>
      <vt:lpstr>GDPR Article 45(1)</vt:lpstr>
      <vt:lpstr>Other countries adequate?</vt:lpstr>
      <vt:lpstr>Schrems v. Data Protection Commissioner (“Schrems 1”, 2015)</vt:lpstr>
      <vt:lpstr>Schrems 1</vt:lpstr>
      <vt:lpstr>In the wake of Schrems 1…</vt:lpstr>
      <vt:lpstr>In the wake of Schrems 1…</vt:lpstr>
      <vt:lpstr>Schrems 2</vt:lpstr>
      <vt:lpstr>Schrems 2</vt:lpstr>
      <vt:lpstr>Schrems 2</vt:lpstr>
      <vt:lpstr>Do we have a RTBF in Canada?</vt:lpstr>
      <vt:lpstr>Maybe the European RTBF  Applies Globally?</vt:lpstr>
      <vt:lpstr>Google Inc. v. Equustek Solutions Inc.</vt:lpstr>
      <vt:lpstr>Google v. Equustek - recall</vt:lpstr>
      <vt:lpstr>Google v. Equustek USA</vt:lpstr>
      <vt:lpstr>Google v. Equustek USA</vt:lpstr>
      <vt:lpstr>Google v. Equustek USA</vt:lpstr>
      <vt:lpstr>Google v. Equustek back north of the 49th parallel</vt:lpstr>
      <vt:lpstr>Google v. Equustek USA</vt:lpstr>
      <vt:lpstr>Issues</vt:lpstr>
      <vt:lpstr>Recall from canada adequacy decision: Pipeda ~ Directive 95/46</vt:lpstr>
      <vt:lpstr>Fact!</vt:lpstr>
      <vt:lpstr>Principle 9 PIPEDA</vt:lpstr>
      <vt:lpstr>C.L. v. BCF Avocats</vt:lpstr>
      <vt:lpstr>A.T. v. Globe24h.com</vt:lpstr>
      <vt:lpstr>A.T. v. Globe24h.com</vt:lpstr>
      <vt:lpstr>A.T. v. Globe24h.com</vt:lpstr>
      <vt:lpstr>A.T. v. Globe24h.com</vt:lpstr>
      <vt:lpstr>A.T. v. Globe24h.com</vt:lpstr>
      <vt:lpstr>Question</vt:lpstr>
      <vt:lpstr>OPC says yes!</vt:lpstr>
      <vt:lpstr>“Obligations under the Act”</vt:lpstr>
      <vt:lpstr>But!</vt:lpstr>
      <vt:lpstr>Federal Court Reference</vt:lpstr>
      <vt:lpstr>Reference re Subsection 18.3(1) of the Federal Courts Act, 2019 FC 957 (July 2019)</vt:lpstr>
      <vt:lpstr>Welcome!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Allen Mendelsohn</dc:creator>
  <cp:lastModifiedBy>Allen Mendelsohn</cp:lastModifiedBy>
  <cp:revision>1595</cp:revision>
  <dcterms:created xsi:type="dcterms:W3CDTF">2011-09-16T14:20:42Z</dcterms:created>
  <dcterms:modified xsi:type="dcterms:W3CDTF">2020-11-03T19:04:46Z</dcterms:modified>
</cp:coreProperties>
</file>