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552" r:id="rId3"/>
    <p:sldId id="589" r:id="rId4"/>
    <p:sldId id="624" r:id="rId5"/>
    <p:sldId id="625" r:id="rId6"/>
    <p:sldId id="626" r:id="rId7"/>
    <p:sldId id="590" r:id="rId8"/>
    <p:sldId id="594" r:id="rId9"/>
    <p:sldId id="550" r:id="rId10"/>
    <p:sldId id="591" r:id="rId11"/>
    <p:sldId id="593" r:id="rId12"/>
    <p:sldId id="595" r:id="rId13"/>
    <p:sldId id="596" r:id="rId14"/>
    <p:sldId id="597" r:id="rId15"/>
    <p:sldId id="598" r:id="rId16"/>
    <p:sldId id="599" r:id="rId17"/>
    <p:sldId id="600" r:id="rId18"/>
    <p:sldId id="601" r:id="rId19"/>
    <p:sldId id="602" r:id="rId20"/>
    <p:sldId id="604" r:id="rId21"/>
    <p:sldId id="605" r:id="rId22"/>
    <p:sldId id="606" r:id="rId23"/>
    <p:sldId id="603" r:id="rId24"/>
    <p:sldId id="607" r:id="rId25"/>
    <p:sldId id="617" r:id="rId26"/>
    <p:sldId id="608" r:id="rId27"/>
    <p:sldId id="610" r:id="rId28"/>
    <p:sldId id="609" r:id="rId29"/>
    <p:sldId id="611" r:id="rId30"/>
    <p:sldId id="612" r:id="rId31"/>
    <p:sldId id="621" r:id="rId32"/>
    <p:sldId id="613" r:id="rId33"/>
    <p:sldId id="614" r:id="rId34"/>
    <p:sldId id="615" r:id="rId35"/>
    <p:sldId id="618" r:id="rId36"/>
    <p:sldId id="616" r:id="rId37"/>
    <p:sldId id="619" r:id="rId38"/>
    <p:sldId id="620" r:id="rId39"/>
    <p:sldId id="622" r:id="rId40"/>
    <p:sldId id="623" r:id="rId41"/>
    <p:sldId id="592"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7289" autoAdjust="0"/>
  </p:normalViewPr>
  <p:slideViewPr>
    <p:cSldViewPr>
      <p:cViewPr varScale="1">
        <p:scale>
          <a:sx n="67" d="100"/>
          <a:sy n="67" d="100"/>
        </p:scale>
        <p:origin x="1930" y="96"/>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122225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dirty="0"/>
          </a:p>
        </p:txBody>
      </p:sp>
    </p:spTree>
    <p:extLst>
      <p:ext uri="{BB962C8B-B14F-4D97-AF65-F5344CB8AC3E}">
        <p14:creationId xmlns:p14="http://schemas.microsoft.com/office/powerpoint/2010/main" val="399110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119934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339137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343403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155620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Class 10</a:t>
            </a:r>
            <a:endParaRPr lang="en-US" dirty="0"/>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A9BF83E-E942-4AC1-BFE1-98BF96B5EC5D}" type="datetime1">
              <a:rPr lang="en-US" smtClean="0"/>
              <a:t>11/17/2020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C122B2-2DE1-4813-B17D-DDC6C6D9BDCD}" type="datetime1">
              <a:rPr lang="en-US" smtClean="0"/>
              <a:t>11/17/2020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5FA1D17F-17F4-47FE-B0EC-D775C1515ADC}" type="datetime1">
              <a:rPr lang="en-US" smtClean="0"/>
              <a:t>11/17/2020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A9FA92E-66A9-412E-A5E3-03F3B404AB98}" type="datetime1">
              <a:rPr lang="en-US" smtClean="0"/>
              <a:t>11/17/2020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91430ED-010B-43FA-A4B2-8B169B0B567C}" type="datetime1">
              <a:rPr lang="en-US" smtClean="0"/>
              <a:t>11/17/2020</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10</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F4550C93-44BF-438C-964D-2797BBDC0F59}" type="datetime1">
              <a:rPr lang="en-US" smtClean="0"/>
              <a:t>11/17/2020</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10</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D1A9E946-99AD-45BF-B400-D5F522C364C2}" type="datetime1">
              <a:rPr lang="en-US" smtClean="0"/>
              <a:t>11/17/2020</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10</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D2C5C8C4-B49E-405E-9C6E-E817F9D7B218}" type="datetime1">
              <a:rPr lang="en-US" smtClean="0"/>
              <a:t>11/17/2020</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10</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081656AF-D0F5-487A-A0CE-BF1674841406}" type="datetime1">
              <a:rPr lang="en-US" smtClean="0"/>
              <a:t>11/17/2020</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Class 10</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C7114CC-9CA2-46ED-950D-86FB2CD181A1}" type="datetime1">
              <a:rPr lang="en-US" smtClean="0"/>
              <a:t>11/17/2020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10</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AD04FA3-348D-4104-A501-D83E16AB6668}" type="datetime1">
              <a:rPr lang="en-US" smtClean="0"/>
              <a:t>11/17/2020</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US"/>
              <a:t>Class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c.gc.ca/eic/site/062.nsf/eng/00119.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arl.ca/DocumentViewer/en/43-2/bill/C-11/first-read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0"/>
            <a:ext cx="7772400" cy="4076700"/>
          </a:xfrm>
        </p:spPr>
        <p:txBody>
          <a:bodyPr/>
          <a:lstStyle/>
          <a:p>
            <a:pPr eaLnBrk="1" hangingPunct="1"/>
            <a:br>
              <a:rPr lang="en-US" altLang="en-US" sz="9600" dirty="0"/>
            </a:br>
            <a:r>
              <a:rPr lang="en-US" altLang="en-US" u="sng" dirty="0"/>
              <a:t>Class 10 – November 17</a:t>
            </a:r>
            <a:br>
              <a:rPr lang="en-US" altLang="en-US" dirty="0"/>
            </a:br>
            <a:br>
              <a:rPr lang="en-US" altLang="en-US" dirty="0"/>
            </a:br>
            <a:r>
              <a:rPr lang="en-US" altLang="en-US" dirty="0"/>
              <a:t>Professor Karen Eltis </a:t>
            </a:r>
            <a:br>
              <a:rPr lang="en-US" altLang="en-US" dirty="0"/>
            </a:br>
            <a:r>
              <a:rPr lang="en-US" altLang="en-US" dirty="0"/>
              <a:t>and Delicious </a:t>
            </a:r>
            <a:br>
              <a:rPr lang="en-US" altLang="en-US"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4542443-09C5-4A3B-A82F-6368FA829A5A}"/>
              </a:ext>
            </a:extLst>
          </p:cNvPr>
          <p:cNvSpPr txBox="1">
            <a:spLocks/>
          </p:cNvSpPr>
          <p:nvPr/>
        </p:nvSpPr>
        <p:spPr bwMode="auto">
          <a:xfrm>
            <a:off x="685800" y="-242888"/>
            <a:ext cx="213792" cy="9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endParaRPr lang="en-US" altLang="en-US" dirty="0"/>
          </a:p>
        </p:txBody>
      </p:sp>
      <p:pic>
        <p:nvPicPr>
          <p:cNvPr id="4" name="Picture 2" descr="How Spam became one of the most iconic American brands of all time">
            <a:extLst>
              <a:ext uri="{FF2B5EF4-FFF2-40B4-BE49-F238E27FC236}">
                <a16:creationId xmlns:a16="http://schemas.microsoft.com/office/drawing/2014/main" id="{540C95C7-842B-47E5-9042-1A85197FD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153034"/>
            <a:ext cx="1741644" cy="1320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EB44-5D65-4B2E-8C21-E9952D391A86}"/>
              </a:ext>
            </a:extLst>
          </p:cNvPr>
          <p:cNvSpPr>
            <a:spLocks noGrp="1"/>
          </p:cNvSpPr>
          <p:nvPr>
            <p:ph type="title"/>
          </p:nvPr>
        </p:nvSpPr>
        <p:spPr>
          <a:xfrm>
            <a:off x="758031" y="1124744"/>
            <a:ext cx="7772400" cy="4032448"/>
          </a:xfrm>
        </p:spPr>
        <p:txBody>
          <a:bodyPr/>
          <a:lstStyle/>
          <a:p>
            <a:r>
              <a:rPr lang="en-US" dirty="0"/>
              <a:t>SPAM </a:t>
            </a:r>
            <a:r>
              <a:rPr lang="en-US" dirty="0" err="1"/>
              <a:t>SPAM</a:t>
            </a:r>
            <a:r>
              <a:rPr lang="en-US" dirty="0"/>
              <a:t> </a:t>
            </a:r>
            <a:r>
              <a:rPr lang="en-US" dirty="0" err="1"/>
              <a:t>SPAM</a:t>
            </a:r>
            <a:r>
              <a:rPr lang="en-US" dirty="0"/>
              <a:t> EGGS SAUSAGE AND SPAM – When selling you stuff online clashes with your privacy rights</a:t>
            </a:r>
            <a:endParaRPr lang="en-CA" dirty="0"/>
          </a:p>
        </p:txBody>
      </p:sp>
      <p:sp>
        <p:nvSpPr>
          <p:cNvPr id="3" name="Footer Placeholder 2">
            <a:extLst>
              <a:ext uri="{FF2B5EF4-FFF2-40B4-BE49-F238E27FC236}">
                <a16:creationId xmlns:a16="http://schemas.microsoft.com/office/drawing/2014/main" id="{74AA74A4-5705-4436-9193-E1416670228D}"/>
              </a:ext>
            </a:extLst>
          </p:cNvPr>
          <p:cNvSpPr>
            <a:spLocks noGrp="1"/>
          </p:cNvSpPr>
          <p:nvPr>
            <p:ph type="ftr" sz="quarter" idx="11"/>
          </p:nvPr>
        </p:nvSpPr>
        <p:spPr/>
        <p:txBody>
          <a:bodyPr/>
          <a:lstStyle/>
          <a:p>
            <a:pPr>
              <a:defRPr/>
            </a:pPr>
            <a:r>
              <a:rPr lang="en-US" dirty="0"/>
              <a:t> </a:t>
            </a:r>
          </a:p>
        </p:txBody>
      </p:sp>
    </p:spTree>
    <p:extLst>
      <p:ext uri="{BB962C8B-B14F-4D97-AF65-F5344CB8AC3E}">
        <p14:creationId xmlns:p14="http://schemas.microsoft.com/office/powerpoint/2010/main" val="382669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F4B4-321A-45E0-80D7-284DDEC07B4A}"/>
              </a:ext>
            </a:extLst>
          </p:cNvPr>
          <p:cNvSpPr>
            <a:spLocks noGrp="1"/>
          </p:cNvSpPr>
          <p:nvPr>
            <p:ph type="title"/>
          </p:nvPr>
        </p:nvSpPr>
        <p:spPr/>
        <p:txBody>
          <a:bodyPr/>
          <a:lstStyle/>
          <a:p>
            <a:r>
              <a:rPr lang="en-CA" b="1" dirty="0"/>
              <a:t>CASL</a:t>
            </a:r>
            <a:r>
              <a:rPr lang="en-CA" dirty="0"/>
              <a:t> – Canada’s Anti-Spam Law</a:t>
            </a:r>
          </a:p>
        </p:txBody>
      </p:sp>
      <p:sp>
        <p:nvSpPr>
          <p:cNvPr id="3" name="Content Placeholder 2">
            <a:extLst>
              <a:ext uri="{FF2B5EF4-FFF2-40B4-BE49-F238E27FC236}">
                <a16:creationId xmlns:a16="http://schemas.microsoft.com/office/drawing/2014/main" id="{6F757A7B-6619-4123-9D9D-1074EE907A87}"/>
              </a:ext>
            </a:extLst>
          </p:cNvPr>
          <p:cNvSpPr>
            <a:spLocks noGrp="1"/>
          </p:cNvSpPr>
          <p:nvPr>
            <p:ph sz="half" idx="1"/>
          </p:nvPr>
        </p:nvSpPr>
        <p:spPr/>
        <p:txBody>
          <a:bodyPr/>
          <a:lstStyle/>
          <a:p>
            <a:pPr marL="0" indent="0">
              <a:buNone/>
            </a:pPr>
            <a:r>
              <a:rPr lang="en-CA" sz="2000" i="1" dirty="0"/>
              <a:t>An Act to promote the efficiency and adaptability of the Canadian economy by regulating certain activities that discourage reliance on electronic means of carrying out commercial activities, and to amend the Canadian Radio-television and Telecommunications Commission Act, the Competition Act, the Personal Information Protection and Electronic Documents Act and the Telecommunications Act</a:t>
            </a:r>
          </a:p>
          <a:p>
            <a:pPr marL="0" indent="0">
              <a:buNone/>
            </a:pPr>
            <a:endParaRPr lang="en-CA" sz="1400" dirty="0"/>
          </a:p>
        </p:txBody>
      </p:sp>
      <p:sp>
        <p:nvSpPr>
          <p:cNvPr id="5" name="Footer Placeholder 4">
            <a:extLst>
              <a:ext uri="{FF2B5EF4-FFF2-40B4-BE49-F238E27FC236}">
                <a16:creationId xmlns:a16="http://schemas.microsoft.com/office/drawing/2014/main" id="{D8C9F3A6-3CD2-4223-B440-C634A398EF89}"/>
              </a:ext>
            </a:extLst>
          </p:cNvPr>
          <p:cNvSpPr>
            <a:spLocks noGrp="1"/>
          </p:cNvSpPr>
          <p:nvPr>
            <p:ph type="ftr" sz="quarter" idx="11"/>
          </p:nvPr>
        </p:nvSpPr>
        <p:spPr/>
        <p:txBody>
          <a:bodyPr/>
          <a:lstStyle/>
          <a:p>
            <a:pPr>
              <a:defRPr/>
            </a:pPr>
            <a:r>
              <a:rPr lang="en-US"/>
              <a:t>Class 10</a:t>
            </a:r>
            <a:endParaRPr lang="en-US" dirty="0"/>
          </a:p>
        </p:txBody>
      </p:sp>
      <p:pic>
        <p:nvPicPr>
          <p:cNvPr id="6" name="Content Placeholder 6" descr="trackback-spam.jpg">
            <a:extLst>
              <a:ext uri="{FF2B5EF4-FFF2-40B4-BE49-F238E27FC236}">
                <a16:creationId xmlns:a16="http://schemas.microsoft.com/office/drawing/2014/main" id="{0FD33825-80E1-4CBE-AA0A-048408166C8B}"/>
              </a:ext>
            </a:extLst>
          </p:cNvPr>
          <p:cNvPicPr>
            <a:picLocks noGrp="1" noChangeAspect="1"/>
          </p:cNvPicPr>
          <p:nvPr>
            <p:ph sz="half" idx="2"/>
          </p:nvPr>
        </p:nvPicPr>
        <p:blipFill>
          <a:blip r:embed="rId2" cstate="print"/>
          <a:stretch>
            <a:fillRect/>
          </a:stretch>
        </p:blipFill>
        <p:spPr>
          <a:xfrm>
            <a:off x="4648200" y="2353691"/>
            <a:ext cx="4038600" cy="3018981"/>
          </a:xfrm>
          <a:prstGeom prst="rect">
            <a:avLst/>
          </a:prstGeom>
        </p:spPr>
      </p:pic>
      <p:sp>
        <p:nvSpPr>
          <p:cNvPr id="8" name="Oval 7">
            <a:extLst>
              <a:ext uri="{FF2B5EF4-FFF2-40B4-BE49-F238E27FC236}">
                <a16:creationId xmlns:a16="http://schemas.microsoft.com/office/drawing/2014/main" id="{5DF6AC31-5369-46F1-84A7-47BFEDA3D3E3}"/>
              </a:ext>
            </a:extLst>
          </p:cNvPr>
          <p:cNvSpPr/>
          <p:nvPr/>
        </p:nvSpPr>
        <p:spPr>
          <a:xfrm>
            <a:off x="5580112" y="2635681"/>
            <a:ext cx="2592288" cy="2592288"/>
          </a:xfrm>
          <a:prstGeom prst="ellipse">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B12F2D6A-12D3-4099-9E2D-5BB3BA67EC8A}"/>
              </a:ext>
            </a:extLst>
          </p:cNvPr>
          <p:cNvCxnSpPr/>
          <p:nvPr/>
        </p:nvCxnSpPr>
        <p:spPr>
          <a:xfrm>
            <a:off x="5868144" y="3003416"/>
            <a:ext cx="1833024" cy="18330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307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10</a:t>
            </a:r>
            <a:endParaRPr lang="en-US" dirty="0"/>
          </a:p>
        </p:txBody>
      </p:sp>
      <p:pic>
        <p:nvPicPr>
          <p:cNvPr id="6" name="Content Placeholder 5" descr="spam spam.png">
            <a:extLst>
              <a:ext uri="{FF2B5EF4-FFF2-40B4-BE49-F238E27FC236}">
                <a16:creationId xmlns:a16="http://schemas.microsoft.com/office/drawing/2014/main" id="{15FDCFC9-E582-4322-B04C-68B0AF8E353E}"/>
              </a:ext>
            </a:extLst>
          </p:cNvPr>
          <p:cNvPicPr>
            <a:picLocks noGrp="1" noChangeAspect="1"/>
          </p:cNvPicPr>
          <p:nvPr>
            <p:ph idx="1"/>
          </p:nvPr>
        </p:nvPicPr>
        <p:blipFill>
          <a:blip r:embed="rId2" cstate="print"/>
          <a:stretch>
            <a:fillRect/>
          </a:stretch>
        </p:blipFill>
        <p:spPr>
          <a:xfrm>
            <a:off x="905216" y="1916832"/>
            <a:ext cx="7627224" cy="4048574"/>
          </a:xfrm>
          <a:prstGeom prst="rect">
            <a:avLst/>
          </a:prstGeom>
        </p:spPr>
      </p:pic>
    </p:spTree>
    <p:extLst>
      <p:ext uri="{BB962C8B-B14F-4D97-AF65-F5344CB8AC3E}">
        <p14:creationId xmlns:p14="http://schemas.microsoft.com/office/powerpoint/2010/main" val="359019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3" name="Content Placeholder 2">
            <a:extLst>
              <a:ext uri="{FF2B5EF4-FFF2-40B4-BE49-F238E27FC236}">
                <a16:creationId xmlns:a16="http://schemas.microsoft.com/office/drawing/2014/main" id="{87DFAD70-45E1-45AB-AF1C-1134228DC235}"/>
              </a:ext>
            </a:extLst>
          </p:cNvPr>
          <p:cNvSpPr>
            <a:spLocks noGrp="1"/>
          </p:cNvSpPr>
          <p:nvPr>
            <p:ph sz="half" idx="2"/>
          </p:nvPr>
        </p:nvSpPr>
        <p:spPr/>
        <p:txBody>
          <a:bodyPr/>
          <a:lstStyle/>
          <a:p>
            <a:pPr marL="0" indent="0">
              <a:buNone/>
            </a:pPr>
            <a:r>
              <a:rPr lang="en-US" sz="2000" dirty="0"/>
              <a:t>The term spam is derived from the 1970 "Spam" sketch of the BBC television comedy series </a:t>
            </a:r>
            <a:r>
              <a:rPr lang="en-US" sz="2000" i="1" dirty="0"/>
              <a:t>Monty Python's Flying Circus</a:t>
            </a:r>
            <a:r>
              <a:rPr lang="en-US" sz="2000" dirty="0"/>
              <a:t>. The sketch, set in a cafe, has a waitress reading out a menu where every item but one includes Spam canned luncheon meat. As the waitress recites the Spam-filled menu, a chorus of Viking patrons drown out all conversations with a song, repeating "Spam, Spam, Spam, Spam… Lovely Spam! Wonderful Spam!“ (</a:t>
            </a:r>
            <a:r>
              <a:rPr lang="en-US" sz="2000" i="1" dirty="0"/>
              <a:t>Wikipedia</a:t>
            </a:r>
            <a:r>
              <a:rPr lang="en-US" sz="2000" dirty="0"/>
              <a:t>, “spamming”)</a:t>
            </a:r>
            <a:endParaRPr lang="en-CA" sz="2000" dirty="0"/>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10</a:t>
            </a:r>
            <a:endParaRPr lang="en-US" dirty="0"/>
          </a:p>
        </p:txBody>
      </p:sp>
      <p:pic>
        <p:nvPicPr>
          <p:cNvPr id="1026" name="Picture 2">
            <a:extLst>
              <a:ext uri="{FF2B5EF4-FFF2-40B4-BE49-F238E27FC236}">
                <a16:creationId xmlns:a16="http://schemas.microsoft.com/office/drawing/2014/main" id="{83A3C5F2-2E90-414F-B9D4-51FE240B7F4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6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A160-7A2A-4FB4-B56E-51BA6079A877}"/>
              </a:ext>
            </a:extLst>
          </p:cNvPr>
          <p:cNvSpPr>
            <a:spLocks noGrp="1"/>
          </p:cNvSpPr>
          <p:nvPr>
            <p:ph type="title"/>
          </p:nvPr>
        </p:nvSpPr>
        <p:spPr>
          <a:xfrm>
            <a:off x="0" y="274638"/>
            <a:ext cx="9144000" cy="1143000"/>
          </a:xfrm>
        </p:spPr>
        <p:txBody>
          <a:bodyPr/>
          <a:lstStyle/>
          <a:p>
            <a:r>
              <a:rPr lang="en-CA" dirty="0"/>
              <a:t>The Anti-SPAM Law is also a problem</a:t>
            </a:r>
          </a:p>
        </p:txBody>
      </p:sp>
      <p:sp>
        <p:nvSpPr>
          <p:cNvPr id="3" name="Content Placeholder 2">
            <a:extLst>
              <a:ext uri="{FF2B5EF4-FFF2-40B4-BE49-F238E27FC236}">
                <a16:creationId xmlns:a16="http://schemas.microsoft.com/office/drawing/2014/main" id="{A7AF4476-F06B-436E-A42B-35984A961CCF}"/>
              </a:ext>
            </a:extLst>
          </p:cNvPr>
          <p:cNvSpPr>
            <a:spLocks noGrp="1"/>
          </p:cNvSpPr>
          <p:nvPr>
            <p:ph idx="1"/>
          </p:nvPr>
        </p:nvSpPr>
        <p:spPr/>
        <p:txBody>
          <a:bodyPr/>
          <a:lstStyle/>
          <a:p>
            <a:pPr>
              <a:buNone/>
            </a:pPr>
            <a:r>
              <a:rPr lang="en-CA" dirty="0"/>
              <a:t>“Clear as mud”</a:t>
            </a:r>
          </a:p>
          <a:p>
            <a:pPr lvl="1">
              <a:buNone/>
            </a:pPr>
            <a:r>
              <a:rPr lang="en-CA" sz="2400" i="1" dirty="0"/>
              <a:t>- Canadian Lawyer Magazine</a:t>
            </a:r>
            <a:r>
              <a:rPr lang="en-CA" sz="2400" dirty="0"/>
              <a:t>, Jan. 20, 2014</a:t>
            </a:r>
          </a:p>
          <a:p>
            <a:pPr>
              <a:buNone/>
            </a:pPr>
            <a:r>
              <a:rPr lang="en-CA" dirty="0"/>
              <a:t>“Ought to be scrapped and replaced with something balanced and workable”</a:t>
            </a:r>
          </a:p>
          <a:p>
            <a:pPr lvl="1">
              <a:buNone/>
            </a:pPr>
            <a:r>
              <a:rPr lang="en-CA" dirty="0"/>
              <a:t>- </a:t>
            </a:r>
            <a:r>
              <a:rPr lang="en-CA" sz="2400" i="1" dirty="0"/>
              <a:t>BarrySookman.com</a:t>
            </a:r>
            <a:r>
              <a:rPr lang="en-CA" sz="2400" dirty="0"/>
              <a:t>, March 1, 2013</a:t>
            </a:r>
          </a:p>
          <a:p>
            <a:pPr>
              <a:buNone/>
            </a:pPr>
            <a:r>
              <a:rPr lang="en-CA" dirty="0"/>
              <a:t>“Is Canada’s Anti-Spam Law a joke? Yes. Yes it is.”</a:t>
            </a:r>
          </a:p>
          <a:p>
            <a:pPr lvl="1">
              <a:buNone/>
            </a:pPr>
            <a:r>
              <a:rPr lang="en-CA" dirty="0"/>
              <a:t>- </a:t>
            </a:r>
            <a:r>
              <a:rPr lang="en-CA" sz="2400" i="1" dirty="0"/>
              <a:t>AllenMendelsohn.com</a:t>
            </a:r>
            <a:r>
              <a:rPr lang="en-CA" sz="2400" dirty="0"/>
              <a:t>, Jan. 18, 2014</a:t>
            </a:r>
          </a:p>
          <a:p>
            <a:pPr marL="0" indent="0">
              <a:buNone/>
            </a:pPr>
            <a:endParaRPr lang="en-CA" dirty="0"/>
          </a:p>
        </p:txBody>
      </p:sp>
      <p:sp>
        <p:nvSpPr>
          <p:cNvPr id="4" name="Footer Placeholder 3">
            <a:extLst>
              <a:ext uri="{FF2B5EF4-FFF2-40B4-BE49-F238E27FC236}">
                <a16:creationId xmlns:a16="http://schemas.microsoft.com/office/drawing/2014/main" id="{D5F7421D-9D05-48F1-B5E0-73E2EA431DE5}"/>
              </a:ext>
            </a:extLst>
          </p:cNvPr>
          <p:cNvSpPr>
            <a:spLocks noGrp="1"/>
          </p:cNvSpPr>
          <p:nvPr>
            <p:ph type="ftr" sz="quarter" idx="11"/>
          </p:nvPr>
        </p:nvSpPr>
        <p:spPr/>
        <p:txBody>
          <a:bodyPr/>
          <a:lstStyle/>
          <a:p>
            <a:pPr>
              <a:defRPr/>
            </a:pPr>
            <a:r>
              <a:rPr lang="en-US" dirty="0"/>
              <a:t>Class 10</a:t>
            </a:r>
          </a:p>
        </p:txBody>
      </p:sp>
    </p:spTree>
    <p:extLst>
      <p:ext uri="{BB962C8B-B14F-4D97-AF65-F5344CB8AC3E}">
        <p14:creationId xmlns:p14="http://schemas.microsoft.com/office/powerpoint/2010/main" val="7768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95B2-7BC9-49A3-8590-CE051D1ECD60}"/>
              </a:ext>
            </a:extLst>
          </p:cNvPr>
          <p:cNvSpPr>
            <a:spLocks noGrp="1"/>
          </p:cNvSpPr>
          <p:nvPr>
            <p:ph type="title"/>
          </p:nvPr>
        </p:nvSpPr>
        <p:spPr/>
        <p:txBody>
          <a:bodyPr/>
          <a:lstStyle/>
          <a:p>
            <a:r>
              <a:rPr lang="en-CA" dirty="0"/>
              <a:t>So why should we care?</a:t>
            </a:r>
          </a:p>
        </p:txBody>
      </p:sp>
      <p:sp>
        <p:nvSpPr>
          <p:cNvPr id="3" name="Content Placeholder 2">
            <a:extLst>
              <a:ext uri="{FF2B5EF4-FFF2-40B4-BE49-F238E27FC236}">
                <a16:creationId xmlns:a16="http://schemas.microsoft.com/office/drawing/2014/main" id="{9CA078F8-DC15-49EA-BA20-E7A66BE9B4DF}"/>
              </a:ext>
            </a:extLst>
          </p:cNvPr>
          <p:cNvSpPr>
            <a:spLocks noGrp="1"/>
          </p:cNvSpPr>
          <p:nvPr>
            <p:ph idx="1"/>
          </p:nvPr>
        </p:nvSpPr>
        <p:spPr>
          <a:xfrm>
            <a:off x="457200" y="1988840"/>
            <a:ext cx="8229600" cy="3600401"/>
          </a:xfrm>
        </p:spPr>
        <p:txBody>
          <a:bodyPr/>
          <a:lstStyle/>
          <a:p>
            <a:pPr marL="0" indent="0">
              <a:buNone/>
            </a:pPr>
            <a:endParaRPr lang="en-CA" dirty="0"/>
          </a:p>
          <a:p>
            <a:pPr marL="0" indent="0" algn="ctr">
              <a:buNone/>
            </a:pPr>
            <a:r>
              <a:rPr lang="en-US" sz="5400" dirty="0"/>
              <a:t>$ 10,000,000 fines!</a:t>
            </a:r>
          </a:p>
          <a:p>
            <a:pPr marL="0" indent="0">
              <a:buNone/>
            </a:pPr>
            <a:endParaRPr lang="en-CA" dirty="0"/>
          </a:p>
          <a:p>
            <a:pPr marL="0" indent="0" algn="ctr">
              <a:buNone/>
            </a:pPr>
            <a:r>
              <a:rPr lang="en-US" sz="6000" dirty="0"/>
              <a:t>Big business for lawyers!</a:t>
            </a:r>
          </a:p>
          <a:p>
            <a:pPr marL="0" indent="0">
              <a:buNone/>
            </a:pPr>
            <a:endParaRPr lang="en-CA" dirty="0"/>
          </a:p>
        </p:txBody>
      </p:sp>
      <p:sp>
        <p:nvSpPr>
          <p:cNvPr id="4" name="Footer Placeholder 3">
            <a:extLst>
              <a:ext uri="{FF2B5EF4-FFF2-40B4-BE49-F238E27FC236}">
                <a16:creationId xmlns:a16="http://schemas.microsoft.com/office/drawing/2014/main" id="{F83D93A3-675A-4ABF-AF12-7FA29B0EBD6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421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242A-8261-4C55-A290-BDB833DF600B}"/>
              </a:ext>
            </a:extLst>
          </p:cNvPr>
          <p:cNvSpPr>
            <a:spLocks noGrp="1"/>
          </p:cNvSpPr>
          <p:nvPr>
            <p:ph type="title"/>
          </p:nvPr>
        </p:nvSpPr>
        <p:spPr/>
        <p:txBody>
          <a:bodyPr/>
          <a:lstStyle/>
          <a:p>
            <a:r>
              <a:rPr lang="en-CA" dirty="0"/>
              <a:t>The Anti-Spam Law not just Spam</a:t>
            </a:r>
          </a:p>
        </p:txBody>
      </p:sp>
      <p:sp>
        <p:nvSpPr>
          <p:cNvPr id="3" name="Content Placeholder 2">
            <a:extLst>
              <a:ext uri="{FF2B5EF4-FFF2-40B4-BE49-F238E27FC236}">
                <a16:creationId xmlns:a16="http://schemas.microsoft.com/office/drawing/2014/main" id="{79677018-7CFA-474B-A456-2D26C5FFC9DB}"/>
              </a:ext>
            </a:extLst>
          </p:cNvPr>
          <p:cNvSpPr>
            <a:spLocks noGrp="1"/>
          </p:cNvSpPr>
          <p:nvPr>
            <p:ph idx="1"/>
          </p:nvPr>
        </p:nvSpPr>
        <p:spPr>
          <a:xfrm>
            <a:off x="457200" y="2060848"/>
            <a:ext cx="8229600" cy="4065315"/>
          </a:xfrm>
        </p:spPr>
        <p:txBody>
          <a:bodyPr/>
          <a:lstStyle/>
          <a:p>
            <a:r>
              <a:rPr lang="en-CA" dirty="0"/>
              <a:t>S. 6 </a:t>
            </a:r>
            <a:r>
              <a:rPr lang="en-CA" dirty="0">
                <a:sym typeface="Wingdings" panose="05000000000000000000" pitchFamily="2" charset="2"/>
              </a:rPr>
              <a:t> Sending </a:t>
            </a:r>
            <a:r>
              <a:rPr lang="en-CA" b="1" dirty="0">
                <a:sym typeface="Wingdings" panose="05000000000000000000" pitchFamily="2" charset="2"/>
              </a:rPr>
              <a:t>Commercial Electronic Messages</a:t>
            </a:r>
            <a:r>
              <a:rPr lang="en-CA" dirty="0">
                <a:sym typeface="Wingdings" panose="05000000000000000000" pitchFamily="2" charset="2"/>
              </a:rPr>
              <a:t> (includes traditional spam)</a:t>
            </a:r>
          </a:p>
          <a:p>
            <a:r>
              <a:rPr lang="en-CA" dirty="0">
                <a:sym typeface="Wingdings" panose="05000000000000000000" pitchFamily="2" charset="2"/>
              </a:rPr>
              <a:t>S. 7  Altering transmitted data </a:t>
            </a:r>
            <a:r>
              <a:rPr lang="en-CA" dirty="0" err="1">
                <a:sym typeface="Wingdings" panose="05000000000000000000" pitchFamily="2" charset="2"/>
              </a:rPr>
              <a:t>en</a:t>
            </a:r>
            <a:r>
              <a:rPr lang="en-CA" dirty="0">
                <a:sym typeface="Wingdings" panose="05000000000000000000" pitchFamily="2" charset="2"/>
              </a:rPr>
              <a:t> route</a:t>
            </a:r>
          </a:p>
          <a:p>
            <a:r>
              <a:rPr lang="en-CA" dirty="0">
                <a:sym typeface="Wingdings" panose="05000000000000000000" pitchFamily="2" charset="2"/>
              </a:rPr>
              <a:t>S. 8  Installation of computer programs</a:t>
            </a:r>
          </a:p>
          <a:p>
            <a:endParaRPr lang="en-CA" dirty="0">
              <a:sym typeface="Wingdings" panose="05000000000000000000" pitchFamily="2" charset="2"/>
            </a:endParaRPr>
          </a:p>
          <a:p>
            <a:pPr marL="0" indent="0">
              <a:buNone/>
            </a:pPr>
            <a:r>
              <a:rPr lang="en-CA" dirty="0">
                <a:sym typeface="Wingdings" panose="05000000000000000000" pitchFamily="2" charset="2"/>
              </a:rPr>
              <a:t> Can’t do any of these without consent of recipient / computer owner</a:t>
            </a:r>
            <a:endParaRPr lang="en-CA" dirty="0"/>
          </a:p>
        </p:txBody>
      </p:sp>
      <p:sp>
        <p:nvSpPr>
          <p:cNvPr id="4" name="Footer Placeholder 3">
            <a:extLst>
              <a:ext uri="{FF2B5EF4-FFF2-40B4-BE49-F238E27FC236}">
                <a16:creationId xmlns:a16="http://schemas.microsoft.com/office/drawing/2014/main" id="{66089CA3-8BA8-40DB-9989-B516ED4E9E4B}"/>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38179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3518-F722-451E-9590-3E218C88A025}"/>
              </a:ext>
            </a:extLst>
          </p:cNvPr>
          <p:cNvSpPr>
            <a:spLocks noGrp="1"/>
          </p:cNvSpPr>
          <p:nvPr>
            <p:ph type="title"/>
          </p:nvPr>
        </p:nvSpPr>
        <p:spPr/>
        <p:txBody>
          <a:bodyPr/>
          <a:lstStyle/>
          <a:p>
            <a:r>
              <a:rPr lang="en-CA" dirty="0"/>
              <a:t>Sections 7 and 8</a:t>
            </a:r>
          </a:p>
        </p:txBody>
      </p:sp>
      <p:sp>
        <p:nvSpPr>
          <p:cNvPr id="4" name="Footer Placeholder 3">
            <a:extLst>
              <a:ext uri="{FF2B5EF4-FFF2-40B4-BE49-F238E27FC236}">
                <a16:creationId xmlns:a16="http://schemas.microsoft.com/office/drawing/2014/main" id="{78D8465A-E792-4762-B942-16F5C44F9510}"/>
              </a:ext>
            </a:extLst>
          </p:cNvPr>
          <p:cNvSpPr>
            <a:spLocks noGrp="1"/>
          </p:cNvSpPr>
          <p:nvPr>
            <p:ph type="ftr" sz="quarter" idx="11"/>
          </p:nvPr>
        </p:nvSpPr>
        <p:spPr/>
        <p:txBody>
          <a:bodyPr/>
          <a:lstStyle/>
          <a:p>
            <a:pPr>
              <a:defRPr/>
            </a:pPr>
            <a:r>
              <a:rPr lang="en-US"/>
              <a:t>Class 10</a:t>
            </a:r>
            <a:endParaRPr lang="en-US" dirty="0"/>
          </a:p>
        </p:txBody>
      </p:sp>
      <p:pic>
        <p:nvPicPr>
          <p:cNvPr id="1026" name="Picture 2" descr="80+ Don't give a shit ideas | funny quotes, make me laugh, humor">
            <a:extLst>
              <a:ext uri="{FF2B5EF4-FFF2-40B4-BE49-F238E27FC236}">
                <a16:creationId xmlns:a16="http://schemas.microsoft.com/office/drawing/2014/main" id="{D4B438D2-FF48-411E-AF81-FC2A440309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792" y="1700808"/>
            <a:ext cx="4139381" cy="413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3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E919-EBBD-448F-AB32-D6F5979FF94E}"/>
              </a:ext>
            </a:extLst>
          </p:cNvPr>
          <p:cNvSpPr>
            <a:spLocks noGrp="1"/>
          </p:cNvSpPr>
          <p:nvPr>
            <p:ph type="title"/>
          </p:nvPr>
        </p:nvSpPr>
        <p:spPr/>
        <p:txBody>
          <a:bodyPr/>
          <a:lstStyle/>
          <a:p>
            <a:r>
              <a:rPr lang="en-CA" dirty="0"/>
              <a:t>The 3 basics of CASL</a:t>
            </a:r>
          </a:p>
        </p:txBody>
      </p:sp>
      <p:sp>
        <p:nvSpPr>
          <p:cNvPr id="3" name="Content Placeholder 2">
            <a:extLst>
              <a:ext uri="{FF2B5EF4-FFF2-40B4-BE49-F238E27FC236}">
                <a16:creationId xmlns:a16="http://schemas.microsoft.com/office/drawing/2014/main" id="{DA9BCC6C-4F88-431D-B687-A07765316C82}"/>
              </a:ext>
            </a:extLst>
          </p:cNvPr>
          <p:cNvSpPr>
            <a:spLocks noGrp="1"/>
          </p:cNvSpPr>
          <p:nvPr>
            <p:ph idx="1"/>
          </p:nvPr>
        </p:nvSpPr>
        <p:spPr>
          <a:xfrm>
            <a:off x="457200" y="2018689"/>
            <a:ext cx="8229600" cy="4525963"/>
          </a:xfrm>
        </p:spPr>
        <p:txBody>
          <a:bodyPr/>
          <a:lstStyle/>
          <a:p>
            <a:pPr marL="571500" indent="-571500">
              <a:buFont typeface="+mj-lt"/>
              <a:buAutoNum type="romanLcPeriod"/>
            </a:pPr>
            <a:r>
              <a:rPr lang="en-CA" dirty="0"/>
              <a:t>“Commercial Electronic Message” (</a:t>
            </a:r>
            <a:r>
              <a:rPr lang="en-CA" b="1" dirty="0"/>
              <a:t>CEM</a:t>
            </a:r>
            <a:r>
              <a:rPr lang="en-CA" dirty="0"/>
              <a:t>) which includes e-mails (but a lot more)</a:t>
            </a:r>
          </a:p>
          <a:p>
            <a:pPr marL="571500" indent="-571500">
              <a:buFont typeface="+mj-lt"/>
              <a:buAutoNum type="romanLcPeriod"/>
            </a:pPr>
            <a:r>
              <a:rPr lang="en-CA" dirty="0"/>
              <a:t>You need </a:t>
            </a:r>
            <a:r>
              <a:rPr lang="en-CA" b="1" dirty="0"/>
              <a:t>prior consent </a:t>
            </a:r>
            <a:r>
              <a:rPr lang="en-CA" dirty="0"/>
              <a:t> to send a CEM</a:t>
            </a:r>
          </a:p>
          <a:p>
            <a:pPr marL="571500" indent="-571500">
              <a:buFont typeface="+mj-lt"/>
              <a:buAutoNum type="romanLcPeriod"/>
            </a:pPr>
            <a:r>
              <a:rPr lang="en-CA" dirty="0"/>
              <a:t>CEM </a:t>
            </a:r>
            <a:r>
              <a:rPr lang="en-CA" b="1" dirty="0"/>
              <a:t>form requirements</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5019AC4A-9CB0-4356-8B60-8A484F498EC2}"/>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84226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9EE6-4891-436D-AD7B-60898E9DD8D7}"/>
              </a:ext>
            </a:extLst>
          </p:cNvPr>
          <p:cNvSpPr>
            <a:spLocks noGrp="1"/>
          </p:cNvSpPr>
          <p:nvPr>
            <p:ph type="title"/>
          </p:nvPr>
        </p:nvSpPr>
        <p:spPr/>
        <p:txBody>
          <a:bodyPr/>
          <a:lstStyle/>
          <a:p>
            <a:r>
              <a:rPr lang="en-CA" dirty="0" err="1"/>
              <a:t>i</a:t>
            </a:r>
            <a:r>
              <a:rPr lang="en-CA" dirty="0"/>
              <a:t>. CEMs – s. 1(2)</a:t>
            </a:r>
          </a:p>
        </p:txBody>
      </p:sp>
      <p:sp>
        <p:nvSpPr>
          <p:cNvPr id="3" name="Content Placeholder 2">
            <a:extLst>
              <a:ext uri="{FF2B5EF4-FFF2-40B4-BE49-F238E27FC236}">
                <a16:creationId xmlns:a16="http://schemas.microsoft.com/office/drawing/2014/main" id="{BFAC33C9-0A7B-45FC-BB64-913321EBCCF9}"/>
              </a:ext>
            </a:extLst>
          </p:cNvPr>
          <p:cNvSpPr>
            <a:spLocks noGrp="1"/>
          </p:cNvSpPr>
          <p:nvPr>
            <p:ph idx="1"/>
          </p:nvPr>
        </p:nvSpPr>
        <p:spPr/>
        <p:txBody>
          <a:bodyPr/>
          <a:lstStyle/>
          <a:p>
            <a:pPr marL="0" indent="0">
              <a:buNone/>
            </a:pPr>
            <a:r>
              <a:rPr lang="en-US" dirty="0"/>
              <a:t>“</a:t>
            </a:r>
            <a:r>
              <a:rPr lang="en-CA" dirty="0"/>
              <a:t>an </a:t>
            </a:r>
            <a:r>
              <a:rPr lang="en-CA" b="1" dirty="0"/>
              <a:t>electronic message</a:t>
            </a:r>
            <a:r>
              <a:rPr lang="en-CA" dirty="0"/>
              <a:t> that ... it would be reasonable to conclude has as its purpose, or </a:t>
            </a:r>
            <a:r>
              <a:rPr lang="en-CA" i="1" dirty="0"/>
              <a:t>one of its purposes</a:t>
            </a:r>
            <a:r>
              <a:rPr lang="en-CA" dirty="0"/>
              <a:t>, to encourage participation in a </a:t>
            </a:r>
            <a:r>
              <a:rPr lang="en-CA" b="1" dirty="0"/>
              <a:t>commercial activity</a:t>
            </a:r>
            <a:r>
              <a:rPr lang="en-CA" dirty="0"/>
              <a:t>, including:”</a:t>
            </a:r>
          </a:p>
          <a:p>
            <a:pPr marL="0" indent="0">
              <a:buNone/>
            </a:pPr>
            <a:r>
              <a:rPr lang="en-US" sz="1800" dirty="0"/>
              <a:t>(a) offers to purchase, sell, barter or lease a product, goods, a service, land or an interest or right in land;</a:t>
            </a:r>
          </a:p>
          <a:p>
            <a:pPr marL="0" indent="0">
              <a:buNone/>
            </a:pPr>
            <a:r>
              <a:rPr lang="en-US" sz="1800" dirty="0"/>
              <a:t>(b) offers to provide a business, investment or gaming opportunity;</a:t>
            </a:r>
          </a:p>
          <a:p>
            <a:pPr marL="0" indent="0">
              <a:buNone/>
            </a:pPr>
            <a:r>
              <a:rPr lang="en-US" sz="1800" dirty="0"/>
              <a:t>(c) advertises or promotes anything referred to in paragraph (a) or (b); or</a:t>
            </a:r>
          </a:p>
          <a:p>
            <a:pPr marL="0" indent="0">
              <a:buNone/>
            </a:pPr>
            <a:r>
              <a:rPr lang="en-US" sz="1800" dirty="0"/>
              <a:t>(d) promotes a person, including the public image of a person, as being a person who does anything referred to in any of paragraphs (a) to (c), or who intends to do so.</a:t>
            </a:r>
            <a:endParaRPr lang="en-CA" sz="1800" dirty="0"/>
          </a:p>
          <a:p>
            <a:pPr marL="0" indent="0">
              <a:buNone/>
            </a:pPr>
            <a:endParaRPr lang="en-CA" dirty="0"/>
          </a:p>
        </p:txBody>
      </p:sp>
      <p:sp>
        <p:nvSpPr>
          <p:cNvPr id="4" name="Footer Placeholder 3">
            <a:extLst>
              <a:ext uri="{FF2B5EF4-FFF2-40B4-BE49-F238E27FC236}">
                <a16:creationId xmlns:a16="http://schemas.microsoft.com/office/drawing/2014/main" id="{F2268F73-5DE5-4057-A923-49A997658BA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41974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 / 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700808"/>
            <a:ext cx="8229600" cy="4425355"/>
          </a:xfrm>
        </p:spPr>
        <p:txBody>
          <a:bodyPr/>
          <a:lstStyle/>
          <a:p>
            <a:pPr marL="514350" indent="-457200" eaLnBrk="1" hangingPunct="1">
              <a:defRPr/>
            </a:pPr>
            <a:r>
              <a:rPr lang="en-CA" b="1" dirty="0">
                <a:sym typeface="Wingdings" panose="05000000000000000000" pitchFamily="2" charset="2"/>
              </a:rPr>
              <a:t>Student’s Choice Lecture </a:t>
            </a:r>
            <a:r>
              <a:rPr lang="en-CA" dirty="0">
                <a:sym typeface="Wingdings" panose="05000000000000000000" pitchFamily="2" charset="2"/>
              </a:rPr>
              <a:t>December 1</a:t>
            </a:r>
          </a:p>
          <a:p>
            <a:pPr lvl="1" eaLnBrk="1" hangingPunct="1">
              <a:buFont typeface="Wingdings" panose="05000000000000000000" pitchFamily="2" charset="2"/>
              <a:buChar char="à"/>
              <a:defRPr/>
            </a:pPr>
            <a:r>
              <a:rPr lang="en-CA" dirty="0">
                <a:sym typeface="Wingdings" panose="05000000000000000000" pitchFamily="2" charset="2"/>
              </a:rPr>
              <a:t>Deadline to submit suggestions November 22, see MyCourses Discussions (anonymous if you want) or by email</a:t>
            </a:r>
          </a:p>
          <a:p>
            <a:pPr lvl="1" eaLnBrk="1" hangingPunct="1">
              <a:buFont typeface="Wingdings" panose="05000000000000000000" pitchFamily="2" charset="2"/>
              <a:buChar char="à"/>
              <a:defRPr/>
            </a:pPr>
            <a:r>
              <a:rPr lang="en-CA" dirty="0">
                <a:sym typeface="Wingdings" panose="05000000000000000000" pitchFamily="2" charset="2"/>
              </a:rPr>
              <a:t>Voting to follow</a:t>
            </a:r>
          </a:p>
          <a:p>
            <a:pPr eaLnBrk="1" hangingPunct="1">
              <a:defRPr/>
            </a:pPr>
            <a:r>
              <a:rPr lang="en-CA" dirty="0">
                <a:sym typeface="Wingdings" panose="05000000000000000000" pitchFamily="2" charset="2"/>
              </a:rPr>
              <a:t>Course evaluations  just do it!</a:t>
            </a:r>
          </a:p>
          <a:p>
            <a:pPr eaLnBrk="1" hangingPunct="1">
              <a:defRPr/>
            </a:pPr>
            <a:r>
              <a:rPr lang="en-CA" dirty="0">
                <a:sym typeface="Wingdings" panose="05000000000000000000" pitchFamily="2" charset="2"/>
              </a:rPr>
              <a:t>MyCourses discussions still making me  </a:t>
            </a:r>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353016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“Electronic message”</a:t>
            </a:r>
          </a:p>
        </p:txBody>
      </p:sp>
      <p:sp>
        <p:nvSpPr>
          <p:cNvPr id="3" name="Content Placeholder 2">
            <a:extLst>
              <a:ext uri="{FF2B5EF4-FFF2-40B4-BE49-F238E27FC236}">
                <a16:creationId xmlns:a16="http://schemas.microsoft.com/office/drawing/2014/main" id="{1EEFB149-C701-47B1-B771-23BF19C200BD}"/>
              </a:ext>
            </a:extLst>
          </p:cNvPr>
          <p:cNvSpPr>
            <a:spLocks noGrp="1"/>
          </p:cNvSpPr>
          <p:nvPr>
            <p:ph idx="1"/>
          </p:nvPr>
        </p:nvSpPr>
        <p:spPr>
          <a:xfrm>
            <a:off x="457200" y="2276872"/>
            <a:ext cx="8229600" cy="3849291"/>
          </a:xfrm>
        </p:spPr>
        <p:txBody>
          <a:bodyPr/>
          <a:lstStyle/>
          <a:p>
            <a:pPr marL="0" indent="0">
              <a:buNone/>
            </a:pPr>
            <a:r>
              <a:rPr lang="en-US" dirty="0"/>
              <a:t>sent by any means of telecommunication, including a text, sound, voice or image message</a:t>
            </a:r>
            <a:endParaRPr lang="en-CA"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16145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3EFC-74A3-4AD1-AEEF-D75BA6AEB64D}"/>
              </a:ext>
            </a:extLst>
          </p:cNvPr>
          <p:cNvSpPr>
            <a:spLocks noGrp="1"/>
          </p:cNvSpPr>
          <p:nvPr>
            <p:ph type="title"/>
          </p:nvPr>
        </p:nvSpPr>
        <p:spPr/>
        <p:txBody>
          <a:bodyPr/>
          <a:lstStyle/>
          <a:p>
            <a:r>
              <a:rPr lang="en-CA" dirty="0"/>
              <a:t>“Commercial Activity” (s. 1 def.)</a:t>
            </a:r>
          </a:p>
        </p:txBody>
      </p:sp>
      <p:sp>
        <p:nvSpPr>
          <p:cNvPr id="3" name="Content Placeholder 2">
            <a:extLst>
              <a:ext uri="{FF2B5EF4-FFF2-40B4-BE49-F238E27FC236}">
                <a16:creationId xmlns:a16="http://schemas.microsoft.com/office/drawing/2014/main" id="{5DB46B20-3A04-41CD-A2A1-84EE34B61858}"/>
              </a:ext>
            </a:extLst>
          </p:cNvPr>
          <p:cNvSpPr>
            <a:spLocks noGrp="1"/>
          </p:cNvSpPr>
          <p:nvPr>
            <p:ph idx="1"/>
          </p:nvPr>
        </p:nvSpPr>
        <p:spPr/>
        <p:txBody>
          <a:bodyPr/>
          <a:lstStyle/>
          <a:p>
            <a:pPr marL="0" indent="0">
              <a:buNone/>
            </a:pPr>
            <a:endParaRPr lang="en-CA" dirty="0"/>
          </a:p>
          <a:p>
            <a:pPr marL="0" indent="0">
              <a:buNone/>
            </a:pPr>
            <a:r>
              <a:rPr lang="en-CA" dirty="0"/>
              <a:t>“</a:t>
            </a:r>
            <a:r>
              <a:rPr lang="en-US" dirty="0"/>
              <a:t>means any particular transaction, act or conduct or any regular course of conduct that is of a commercial character, whether or not the person who carries it out does so in the expectation of profit…”</a:t>
            </a:r>
            <a:endParaRPr lang="en-CA" dirty="0"/>
          </a:p>
        </p:txBody>
      </p:sp>
      <p:sp>
        <p:nvSpPr>
          <p:cNvPr id="4" name="Footer Placeholder 3">
            <a:extLst>
              <a:ext uri="{FF2B5EF4-FFF2-40B4-BE49-F238E27FC236}">
                <a16:creationId xmlns:a16="http://schemas.microsoft.com/office/drawing/2014/main" id="{75E22EB8-BB32-4AA7-AB5D-9B9BDB31874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85587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275-FDC3-4198-8ADF-F6F0DD62100A}"/>
              </a:ext>
            </a:extLst>
          </p:cNvPr>
          <p:cNvSpPr>
            <a:spLocks noGrp="1"/>
          </p:cNvSpPr>
          <p:nvPr>
            <p:ph type="title"/>
          </p:nvPr>
        </p:nvSpPr>
        <p:spPr/>
        <p:txBody>
          <a:bodyPr/>
          <a:lstStyle/>
          <a:p>
            <a:r>
              <a:rPr lang="en-CA" dirty="0"/>
              <a:t>CEM?</a:t>
            </a:r>
          </a:p>
        </p:txBody>
      </p:sp>
      <p:sp>
        <p:nvSpPr>
          <p:cNvPr id="3" name="Content Placeholder 2">
            <a:extLst>
              <a:ext uri="{FF2B5EF4-FFF2-40B4-BE49-F238E27FC236}">
                <a16:creationId xmlns:a16="http://schemas.microsoft.com/office/drawing/2014/main" id="{422AD8A8-964A-473F-BC01-C012308F654B}"/>
              </a:ext>
            </a:extLst>
          </p:cNvPr>
          <p:cNvSpPr>
            <a:spLocks noGrp="1"/>
          </p:cNvSpPr>
          <p:nvPr>
            <p:ph idx="1"/>
          </p:nvPr>
        </p:nvSpPr>
        <p:spPr/>
        <p:txBody>
          <a:bodyPr/>
          <a:lstStyle/>
          <a:p>
            <a:pPr marL="0" indent="0">
              <a:buNone/>
            </a:pPr>
            <a:r>
              <a:rPr lang="en-CA" sz="2800" dirty="0"/>
              <a:t>Dear Clients and Friends,</a:t>
            </a:r>
          </a:p>
          <a:p>
            <a:pPr marL="0" indent="0">
              <a:buNone/>
            </a:pPr>
            <a:r>
              <a:rPr lang="en-CA" sz="2800" dirty="0"/>
              <a:t>We wanted to let you know about this important new bulletin under the </a:t>
            </a:r>
            <a:r>
              <a:rPr lang="en-CA" sz="2800" i="1" dirty="0"/>
              <a:t>Income Tax Act </a:t>
            </a:r>
            <a:r>
              <a:rPr lang="en-CA" sz="2800" dirty="0"/>
              <a:t>that may affect you. Here are the details (…)</a:t>
            </a:r>
          </a:p>
          <a:p>
            <a:pPr marL="0" indent="0">
              <a:buNone/>
            </a:pPr>
            <a:endParaRPr lang="en-CA" sz="2800" dirty="0"/>
          </a:p>
          <a:p>
            <a:pPr marL="0" indent="0">
              <a:buNone/>
            </a:pPr>
            <a:r>
              <a:rPr lang="en-CA" sz="2800" dirty="0"/>
              <a:t>Contact M</a:t>
            </a:r>
            <a:r>
              <a:rPr lang="en-CA" sz="2800" baseline="30000" dirty="0"/>
              <a:t>e</a:t>
            </a:r>
            <a:r>
              <a:rPr lang="en-CA" sz="2800" dirty="0"/>
              <a:t> Joseph Green of our firm, he’s great at tax law and can help you understand the bulletin.</a:t>
            </a:r>
          </a:p>
          <a:p>
            <a:pPr marL="0" indent="0">
              <a:buNone/>
            </a:pPr>
            <a:r>
              <a:rPr lang="en-CA" sz="2800" dirty="0"/>
              <a:t>Sincerely,</a:t>
            </a:r>
          </a:p>
          <a:p>
            <a:pPr marL="0" indent="0">
              <a:buNone/>
            </a:pPr>
            <a:r>
              <a:rPr lang="en-CA" sz="2800" dirty="0"/>
              <a:t>Gratton Graham &amp; Green, </a:t>
            </a:r>
            <a:r>
              <a:rPr lang="en-CA" sz="2800" dirty="0" err="1"/>
              <a:t>s.e.n.c</a:t>
            </a:r>
            <a:r>
              <a:rPr lang="en-CA" sz="2800" dirty="0"/>
              <a:t>.</a:t>
            </a:r>
          </a:p>
          <a:p>
            <a:pPr marL="0" indent="0">
              <a:buNone/>
            </a:pPr>
            <a:endParaRPr lang="en-CA" sz="2800" dirty="0"/>
          </a:p>
        </p:txBody>
      </p:sp>
      <p:sp>
        <p:nvSpPr>
          <p:cNvPr id="4" name="Footer Placeholder 3">
            <a:extLst>
              <a:ext uri="{FF2B5EF4-FFF2-40B4-BE49-F238E27FC236}">
                <a16:creationId xmlns:a16="http://schemas.microsoft.com/office/drawing/2014/main" id="{149A3C43-B1C9-4D6A-837D-7735FC0CD2E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63173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“Sent to an electronic address”</a:t>
            </a:r>
          </a:p>
        </p:txBody>
      </p:sp>
      <p:sp>
        <p:nvSpPr>
          <p:cNvPr id="5" name="Content Placeholder 4">
            <a:extLst>
              <a:ext uri="{FF2B5EF4-FFF2-40B4-BE49-F238E27FC236}">
                <a16:creationId xmlns:a16="http://schemas.microsoft.com/office/drawing/2014/main" id="{9FB7ACA6-2D4E-41D4-8A3F-7E61E1C275C2}"/>
              </a:ext>
            </a:extLst>
          </p:cNvPr>
          <p:cNvSpPr>
            <a:spLocks noGrp="1"/>
          </p:cNvSpPr>
          <p:nvPr>
            <p:ph sz="half" idx="1"/>
          </p:nvPr>
        </p:nvSpPr>
        <p:spPr/>
        <p:txBody>
          <a:bodyPr/>
          <a:lstStyle/>
          <a:p>
            <a:pPr marL="0" indent="0">
              <a:buNone/>
            </a:pPr>
            <a:r>
              <a:rPr lang="en-US" sz="2400" b="1" dirty="0"/>
              <a:t>electronic address </a:t>
            </a:r>
            <a:r>
              <a:rPr lang="en-US" sz="2400" dirty="0"/>
              <a:t>means an address used in connection with the transmission of an electronic message to</a:t>
            </a:r>
          </a:p>
          <a:p>
            <a:pPr marL="0" indent="0">
              <a:buNone/>
            </a:pPr>
            <a:r>
              <a:rPr lang="en-US" sz="2400" dirty="0"/>
              <a:t>(a) an electronic mail account;</a:t>
            </a:r>
          </a:p>
          <a:p>
            <a:pPr marL="0" indent="0">
              <a:buNone/>
            </a:pPr>
            <a:r>
              <a:rPr lang="en-US" sz="2400" dirty="0"/>
              <a:t>(b) an instant messaging account;</a:t>
            </a:r>
          </a:p>
          <a:p>
            <a:pPr marL="0" indent="0">
              <a:buNone/>
            </a:pPr>
            <a:r>
              <a:rPr lang="en-US" sz="2400" dirty="0"/>
              <a:t>(c) a telephone account; or</a:t>
            </a:r>
          </a:p>
          <a:p>
            <a:pPr marL="0" indent="0">
              <a:buNone/>
            </a:pPr>
            <a:r>
              <a:rPr lang="en-US" sz="2400" dirty="0"/>
              <a:t>(d) any similar account.</a:t>
            </a:r>
            <a:endParaRPr lang="en-CA" sz="2400"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10</a:t>
            </a:r>
            <a:endParaRPr lang="en-US" dirty="0"/>
          </a:p>
        </p:txBody>
      </p:sp>
      <p:pic>
        <p:nvPicPr>
          <p:cNvPr id="8" name="Content Placeholder 7">
            <a:extLst>
              <a:ext uri="{FF2B5EF4-FFF2-40B4-BE49-F238E27FC236}">
                <a16:creationId xmlns:a16="http://schemas.microsoft.com/office/drawing/2014/main" id="{E4070828-2731-40E2-A958-6943650ECF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772816"/>
            <a:ext cx="1524000" cy="1524000"/>
          </a:xfrm>
          <a:prstGeom prst="rect">
            <a:avLst/>
          </a:prstGeom>
        </p:spPr>
      </p:pic>
      <p:pic>
        <p:nvPicPr>
          <p:cNvPr id="10" name="Picture 9">
            <a:extLst>
              <a:ext uri="{FF2B5EF4-FFF2-40B4-BE49-F238E27FC236}">
                <a16:creationId xmlns:a16="http://schemas.microsoft.com/office/drawing/2014/main" id="{340DC1E3-A55D-48BD-9565-9FA4D1857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453977"/>
            <a:ext cx="1152128" cy="1152128"/>
          </a:xfrm>
          <a:prstGeom prst="rect">
            <a:avLst/>
          </a:prstGeom>
        </p:spPr>
      </p:pic>
      <p:pic>
        <p:nvPicPr>
          <p:cNvPr id="12" name="Picture 11">
            <a:extLst>
              <a:ext uri="{FF2B5EF4-FFF2-40B4-BE49-F238E27FC236}">
                <a16:creationId xmlns:a16="http://schemas.microsoft.com/office/drawing/2014/main" id="{990E841A-5A05-432E-B439-314FE68A1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332" y="4850072"/>
            <a:ext cx="1168524" cy="1168524"/>
          </a:xfrm>
          <a:prstGeom prst="rect">
            <a:avLst/>
          </a:prstGeom>
        </p:spPr>
      </p:pic>
    </p:spTree>
    <p:extLst>
      <p:ext uri="{BB962C8B-B14F-4D97-AF65-F5344CB8AC3E}">
        <p14:creationId xmlns:p14="http://schemas.microsoft.com/office/powerpoint/2010/main" val="206803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p:txBody>
          <a:bodyPr/>
          <a:lstStyle/>
          <a:p>
            <a:pPr marL="0" indent="0">
              <a:buNone/>
            </a:pPr>
            <a:r>
              <a:rPr lang="en-US" sz="1600" dirty="0"/>
              <a:t>10 (1) A person who seeks express consent for the doing of an act described in any of sections 6 to 8 must, when requesting consent, set out clearly and simply the following information:</a:t>
            </a:r>
          </a:p>
          <a:p>
            <a:pPr marL="0" indent="0">
              <a:buNone/>
            </a:pPr>
            <a:r>
              <a:rPr lang="en-US" sz="1600" dirty="0"/>
              <a:t>(a) the purpose or purposes for which the consent is being sought;</a:t>
            </a:r>
          </a:p>
          <a:p>
            <a:pPr marL="0" indent="0">
              <a:buNone/>
            </a:pPr>
            <a:r>
              <a:rPr lang="en-US" sz="1600" dirty="0"/>
              <a:t>(b) prescribed information that identifies the person seeking consent and, if the person is seeking consent on behalf of another person, prescribed information that identifies that other person; and</a:t>
            </a:r>
          </a:p>
          <a:p>
            <a:pPr marL="0" indent="0">
              <a:buNone/>
            </a:pPr>
            <a:r>
              <a:rPr lang="en-US" sz="1600" dirty="0"/>
              <a:t>(c) any other prescribed information.</a:t>
            </a:r>
            <a:endParaRPr lang="en-CA" sz="1600"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r>
              <a:rPr lang="en-CA" b="0" dirty="0"/>
              <a:t>(s. 10(9))</a:t>
            </a:r>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p:txBody>
          <a:bodyPr/>
          <a:lstStyle/>
          <a:p>
            <a:r>
              <a:rPr lang="en-CA" dirty="0"/>
              <a:t>Existing business or non-business relationship in previous 2 years</a:t>
            </a:r>
          </a:p>
          <a:p>
            <a:r>
              <a:rPr lang="en-CA" dirty="0"/>
              <a:t>Inquiry made in last 6 months</a:t>
            </a:r>
          </a:p>
          <a:p>
            <a:r>
              <a:rPr lang="en-CA" dirty="0"/>
              <a:t>Email conspicuously published</a:t>
            </a:r>
          </a:p>
          <a:p>
            <a:r>
              <a:rPr lang="en-CA" dirty="0"/>
              <a:t>“Business card” consent</a:t>
            </a:r>
          </a:p>
          <a:p>
            <a:pPr marL="0" indent="0">
              <a:buNone/>
            </a:pPr>
            <a:r>
              <a:rPr lang="en-CA" dirty="0"/>
              <a:t>(applies to s. 6 CEMs only)</a:t>
            </a:r>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110097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a:xfrm>
            <a:off x="457200" y="2636911"/>
            <a:ext cx="4040188" cy="3489251"/>
          </a:xfrm>
        </p:spPr>
        <p:txBody>
          <a:bodyPr/>
          <a:lstStyle/>
          <a:p>
            <a:pPr>
              <a:buFont typeface="Wingdings" panose="05000000000000000000" pitchFamily="2" charset="2"/>
              <a:buChar char="à"/>
            </a:pPr>
            <a:r>
              <a:rPr lang="en-CA" sz="3200" dirty="0">
                <a:sym typeface="Wingdings" panose="05000000000000000000" pitchFamily="2" charset="2"/>
              </a:rPr>
              <a:t>Lasts forever, or until consent withdrawn</a:t>
            </a:r>
          </a:p>
          <a:p>
            <a:pPr marL="0" indent="0">
              <a:buNone/>
            </a:pPr>
            <a:endParaRPr lang="en-CA"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endParaRPr lang="en-CA" b="0" dirty="0"/>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a:xfrm>
            <a:off x="4645025" y="2636911"/>
            <a:ext cx="4041775" cy="3489252"/>
          </a:xfrm>
        </p:spPr>
        <p:txBody>
          <a:bodyPr/>
          <a:lstStyle/>
          <a:p>
            <a:pPr marL="0" indent="0">
              <a:buNone/>
            </a:pPr>
            <a:r>
              <a:rPr lang="en-CA" sz="3200" dirty="0">
                <a:sym typeface="Wingdings" panose="05000000000000000000" pitchFamily="2" charset="2"/>
              </a:rPr>
              <a:t> Only lasts 2 years</a:t>
            </a:r>
            <a:endParaRPr lang="en-CA" sz="3200" dirty="0"/>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1245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A86B-F5C2-4247-9540-7C2622CACE2B}"/>
              </a:ext>
            </a:extLst>
          </p:cNvPr>
          <p:cNvSpPr>
            <a:spLocks noGrp="1"/>
          </p:cNvSpPr>
          <p:nvPr>
            <p:ph type="title"/>
          </p:nvPr>
        </p:nvSpPr>
        <p:spPr/>
        <p:txBody>
          <a:bodyPr/>
          <a:lstStyle/>
          <a:p>
            <a:r>
              <a:rPr lang="en-CA" dirty="0"/>
              <a:t>Express consent</a:t>
            </a:r>
          </a:p>
        </p:txBody>
      </p:sp>
      <p:sp>
        <p:nvSpPr>
          <p:cNvPr id="4" name="Content Placeholder 3">
            <a:extLst>
              <a:ext uri="{FF2B5EF4-FFF2-40B4-BE49-F238E27FC236}">
                <a16:creationId xmlns:a16="http://schemas.microsoft.com/office/drawing/2014/main" id="{6BF0B96D-15D3-4C8A-9932-65FD1BC0997F}"/>
              </a:ext>
            </a:extLst>
          </p:cNvPr>
          <p:cNvSpPr>
            <a:spLocks noGrp="1"/>
          </p:cNvSpPr>
          <p:nvPr>
            <p:ph sz="half" idx="2"/>
          </p:nvPr>
        </p:nvSpPr>
        <p:spPr/>
        <p:txBody>
          <a:bodyPr/>
          <a:lstStyle/>
          <a:p>
            <a:pPr marL="514350" indent="-514350">
              <a:buFont typeface="+mj-lt"/>
              <a:buAutoNum type="arabicPeriod"/>
            </a:pPr>
            <a:r>
              <a:rPr lang="en-CA" dirty="0"/>
              <a:t>Name of the person asking for consent</a:t>
            </a:r>
          </a:p>
          <a:p>
            <a:pPr marL="514350" indent="-514350">
              <a:buFont typeface="+mj-lt"/>
              <a:buAutoNum type="arabicPeriod"/>
            </a:pPr>
            <a:r>
              <a:rPr lang="en-CA" dirty="0"/>
              <a:t>Purpose for seeking consent</a:t>
            </a:r>
          </a:p>
          <a:p>
            <a:pPr marL="514350" indent="-514350">
              <a:buFont typeface="+mj-lt"/>
              <a:buAutoNum type="arabicPeriod"/>
            </a:pPr>
            <a:r>
              <a:rPr lang="en-CA" dirty="0"/>
              <a:t>Message that you can “withdraw consent anytime”</a:t>
            </a:r>
          </a:p>
          <a:p>
            <a:pPr marL="514350" indent="-514350">
              <a:buFont typeface="+mj-lt"/>
              <a:buAutoNum type="arabicPeriod"/>
            </a:pPr>
            <a:r>
              <a:rPr lang="en-CA" dirty="0"/>
              <a:t>Contact information (</a:t>
            </a:r>
            <a:r>
              <a:rPr lang="en-CA" dirty="0" err="1"/>
              <a:t>i</a:t>
            </a:r>
            <a:r>
              <a:rPr lang="en-CA" dirty="0"/>
              <a:t>. electronic </a:t>
            </a:r>
            <a:r>
              <a:rPr lang="en-CA" b="1" dirty="0"/>
              <a:t>and</a:t>
            </a:r>
            <a:r>
              <a:rPr lang="en-CA" dirty="0"/>
              <a:t> </a:t>
            </a:r>
            <a:r>
              <a:rPr lang="en-CA" dirty="0" err="1"/>
              <a:t>ii.snail</a:t>
            </a:r>
            <a:r>
              <a:rPr lang="en-CA" dirty="0"/>
              <a:t> mail)</a:t>
            </a:r>
          </a:p>
        </p:txBody>
      </p:sp>
      <p:sp>
        <p:nvSpPr>
          <p:cNvPr id="5" name="Footer Placeholder 4">
            <a:extLst>
              <a:ext uri="{FF2B5EF4-FFF2-40B4-BE49-F238E27FC236}">
                <a16:creationId xmlns:a16="http://schemas.microsoft.com/office/drawing/2014/main" id="{5EC5D08C-684D-455F-A78B-28350FACA1E6}"/>
              </a:ext>
            </a:extLst>
          </p:cNvPr>
          <p:cNvSpPr>
            <a:spLocks noGrp="1"/>
          </p:cNvSpPr>
          <p:nvPr>
            <p:ph type="ftr" sz="quarter" idx="11"/>
          </p:nvPr>
        </p:nvSpPr>
        <p:spPr/>
        <p:txBody>
          <a:bodyPr/>
          <a:lstStyle/>
          <a:p>
            <a:pPr>
              <a:defRPr/>
            </a:pPr>
            <a:r>
              <a:rPr lang="en-US"/>
              <a:t>Class 10</a:t>
            </a:r>
            <a:endParaRPr lang="en-US" dirty="0"/>
          </a:p>
        </p:txBody>
      </p:sp>
      <p:pic>
        <p:nvPicPr>
          <p:cNvPr id="6" name="Content Placeholder 6" descr="express consent2.jpg">
            <a:extLst>
              <a:ext uri="{FF2B5EF4-FFF2-40B4-BE49-F238E27FC236}">
                <a16:creationId xmlns:a16="http://schemas.microsoft.com/office/drawing/2014/main" id="{B5A56393-EEE0-4E98-AE15-1E4CE7921202}"/>
              </a:ext>
            </a:extLst>
          </p:cNvPr>
          <p:cNvPicPr>
            <a:picLocks noGrp="1" noChangeAspect="1"/>
          </p:cNvPicPr>
          <p:nvPr>
            <p:ph sz="half" idx="1"/>
          </p:nvPr>
        </p:nvPicPr>
        <p:blipFill>
          <a:blip r:embed="rId2" cstate="print"/>
          <a:stretch>
            <a:fillRect/>
          </a:stretch>
        </p:blipFill>
        <p:spPr>
          <a:xfrm>
            <a:off x="457200" y="1875433"/>
            <a:ext cx="4038600" cy="3975496"/>
          </a:xfrm>
          <a:prstGeom prst="rect">
            <a:avLst/>
          </a:prstGeom>
        </p:spPr>
      </p:pic>
    </p:spTree>
    <p:extLst>
      <p:ext uri="{BB962C8B-B14F-4D97-AF65-F5344CB8AC3E}">
        <p14:creationId xmlns:p14="http://schemas.microsoft.com/office/powerpoint/2010/main" val="3089267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CEEC-EBD8-4D97-BF71-E738C04251E0}"/>
              </a:ext>
            </a:extLst>
          </p:cNvPr>
          <p:cNvSpPr>
            <a:spLocks noGrp="1"/>
          </p:cNvSpPr>
          <p:nvPr>
            <p:ph type="title"/>
          </p:nvPr>
        </p:nvSpPr>
        <p:spPr>
          <a:xfrm>
            <a:off x="0" y="274638"/>
            <a:ext cx="9144000" cy="1143000"/>
          </a:xfrm>
        </p:spPr>
        <p:txBody>
          <a:bodyPr/>
          <a:lstStyle/>
          <a:p>
            <a:r>
              <a:rPr lang="en-CA" dirty="0"/>
              <a:t>iii. CEM Form Requirements (s. 6(2))</a:t>
            </a:r>
          </a:p>
        </p:txBody>
      </p:sp>
      <p:sp>
        <p:nvSpPr>
          <p:cNvPr id="3" name="Content Placeholder 2">
            <a:extLst>
              <a:ext uri="{FF2B5EF4-FFF2-40B4-BE49-F238E27FC236}">
                <a16:creationId xmlns:a16="http://schemas.microsoft.com/office/drawing/2014/main" id="{2D5270FE-F85A-449D-B6F3-058760309E8A}"/>
              </a:ext>
            </a:extLst>
          </p:cNvPr>
          <p:cNvSpPr>
            <a:spLocks noGrp="1"/>
          </p:cNvSpPr>
          <p:nvPr>
            <p:ph idx="1"/>
          </p:nvPr>
        </p:nvSpPr>
        <p:spPr>
          <a:xfrm>
            <a:off x="457200" y="1417638"/>
            <a:ext cx="8229600" cy="4708525"/>
          </a:xfrm>
        </p:spPr>
        <p:txBody>
          <a:bodyPr/>
          <a:lstStyle/>
          <a:p>
            <a:pPr marL="514350" indent="-514350">
              <a:buFont typeface="+mj-lt"/>
              <a:buAutoNum type="arabicPeriod"/>
            </a:pPr>
            <a:r>
              <a:rPr lang="en-US" sz="2800" dirty="0"/>
              <a:t>Name  / organization of sender</a:t>
            </a:r>
          </a:p>
          <a:p>
            <a:pPr marL="514350" indent="-514350">
              <a:buFont typeface="+mj-lt"/>
              <a:buAutoNum type="arabicPeriod"/>
            </a:pPr>
            <a:r>
              <a:rPr lang="en-US" sz="2800" dirty="0"/>
              <a:t>If sent by 3</a:t>
            </a:r>
            <a:r>
              <a:rPr lang="en-US" sz="2800" baseline="30000" dirty="0"/>
              <a:t>rd</a:t>
            </a:r>
            <a:r>
              <a:rPr lang="en-US" sz="2800" dirty="0"/>
              <a:t> party, name / organization of person on behalf of whom CEM is sent and message that  “___ is sending this CEM on behalf of ___”</a:t>
            </a:r>
          </a:p>
          <a:p>
            <a:pPr marL="514350" indent="-514350">
              <a:buFont typeface="+mj-lt"/>
              <a:buAutoNum type="arabicPeriod"/>
            </a:pPr>
            <a:r>
              <a:rPr lang="en-US" sz="2800" dirty="0"/>
              <a:t>Information to “readily contact” sender </a:t>
            </a:r>
            <a:r>
              <a:rPr lang="en-US" sz="2800" dirty="0">
                <a:sym typeface="Wingdings" pitchFamily="2" charset="2"/>
              </a:rPr>
              <a:t> snail mail AND </a:t>
            </a:r>
            <a:r>
              <a:rPr lang="en-US" sz="2800" dirty="0"/>
              <a:t>phone or email or web address (or link thereto)</a:t>
            </a:r>
          </a:p>
          <a:p>
            <a:pPr marL="514350" indent="-514350">
              <a:buFont typeface="+mj-lt"/>
              <a:buAutoNum type="arabicPeriod"/>
            </a:pPr>
            <a:r>
              <a:rPr lang="en-US" sz="2800" dirty="0"/>
              <a:t>Unsubscribe mechanism (with its own requirements, see s. 11(1))</a:t>
            </a:r>
          </a:p>
          <a:p>
            <a:pPr marL="0" indent="0">
              <a:buNone/>
            </a:pPr>
            <a:endParaRPr lang="en-CA" dirty="0"/>
          </a:p>
        </p:txBody>
      </p:sp>
      <p:sp>
        <p:nvSpPr>
          <p:cNvPr id="4" name="Footer Placeholder 3">
            <a:extLst>
              <a:ext uri="{FF2B5EF4-FFF2-40B4-BE49-F238E27FC236}">
                <a16:creationId xmlns:a16="http://schemas.microsoft.com/office/drawing/2014/main" id="{2976E29F-B65B-4F4C-AE4E-4603057FF81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94203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Application</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r>
              <a:rPr lang="en-US" dirty="0"/>
              <a:t>CASL applies to </a:t>
            </a:r>
            <a:r>
              <a:rPr lang="en-US" b="1" dirty="0"/>
              <a:t>everyone</a:t>
            </a:r>
            <a:r>
              <a:rPr lang="en-US" dirty="0"/>
              <a:t> and not just businesses – individuals, not-for-profit </a:t>
            </a:r>
            <a:r>
              <a:rPr lang="en-US" dirty="0" err="1"/>
              <a:t>organisations</a:t>
            </a:r>
            <a:r>
              <a:rPr lang="en-US" dirty="0"/>
              <a:t>, incorporated and non-incorporated businesses are all covered (see </a:t>
            </a:r>
            <a:r>
              <a:rPr lang="en-US" i="1" dirty="0"/>
              <a:t>person</a:t>
            </a:r>
            <a:r>
              <a:rPr lang="en-US" dirty="0"/>
              <a:t> definition s. 1)</a:t>
            </a:r>
          </a:p>
          <a:p>
            <a:r>
              <a:rPr lang="en-US" dirty="0"/>
              <a:t>CASL does not apply to a telecommunications service providers who merely enable the transmission of a message (s. 7)</a:t>
            </a:r>
          </a:p>
          <a:p>
            <a:pPr marL="0" indent="0">
              <a:buNone/>
            </a:pPr>
            <a:endParaRPr lang="en-CA"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638140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Exceptions</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pPr marL="0" indent="0">
              <a:buNone/>
            </a:pPr>
            <a:r>
              <a:rPr lang="en-US" sz="2000" dirty="0"/>
              <a:t>The legislation does not apply to CEMs that are:</a:t>
            </a:r>
          </a:p>
          <a:p>
            <a:r>
              <a:rPr lang="en-US" sz="2000" dirty="0"/>
              <a:t>Sent by an individual with a personal or family relationship to the recipient </a:t>
            </a:r>
          </a:p>
          <a:p>
            <a:r>
              <a:rPr lang="en-US" sz="2000" dirty="0"/>
              <a:t>Sent within an </a:t>
            </a:r>
            <a:r>
              <a:rPr lang="en-US" sz="2000" dirty="0" err="1"/>
              <a:t>organisation</a:t>
            </a:r>
            <a:r>
              <a:rPr lang="en-US" sz="2000" dirty="0"/>
              <a:t> or between </a:t>
            </a:r>
            <a:r>
              <a:rPr lang="en-US" sz="2000" dirty="0" err="1"/>
              <a:t>organisations</a:t>
            </a:r>
            <a:r>
              <a:rPr lang="en-US" sz="2000" dirty="0"/>
              <a:t> that have a relationship </a:t>
            </a:r>
            <a:r>
              <a:rPr lang="en-US" sz="2000" b="1" dirty="0"/>
              <a:t>(the “B2B exception”)</a:t>
            </a:r>
          </a:p>
          <a:p>
            <a:r>
              <a:rPr lang="en-US" sz="2000" dirty="0"/>
              <a:t>Sent in response to a complaint or enquiry</a:t>
            </a:r>
          </a:p>
          <a:p>
            <a:r>
              <a:rPr lang="en-US" sz="2000" dirty="0"/>
              <a:t>Other exceptions are also set out in the Regulations (e.g. </a:t>
            </a:r>
            <a:r>
              <a:rPr lang="en-US" sz="2000" dirty="0" err="1"/>
              <a:t>charitibale</a:t>
            </a:r>
            <a:r>
              <a:rPr lang="en-US" sz="2000" dirty="0"/>
              <a:t> donations requests)</a:t>
            </a:r>
          </a:p>
          <a:p>
            <a:pPr marL="0" indent="0">
              <a:buNone/>
            </a:pPr>
            <a:r>
              <a:rPr lang="en-US" sz="2000" dirty="0"/>
              <a:t>Express or implied consent is not required if the message:</a:t>
            </a:r>
          </a:p>
          <a:p>
            <a:r>
              <a:rPr lang="en-US" sz="2000" dirty="0"/>
              <a:t>Is only a quote or estimate that was requested by the recipient </a:t>
            </a:r>
          </a:p>
          <a:p>
            <a:r>
              <a:rPr lang="en-US" sz="2000" dirty="0"/>
              <a:t>Relates to a commercial transaction previously agreed to by the recipient </a:t>
            </a:r>
          </a:p>
          <a:p>
            <a:r>
              <a:rPr lang="en-US" sz="2000" dirty="0"/>
              <a:t>Provides warranty or product recall information</a:t>
            </a:r>
          </a:p>
          <a:p>
            <a:r>
              <a:rPr lang="en-US" sz="2000" dirty="0"/>
              <a:t>Provides factual information relating to a product or ongoing service</a:t>
            </a:r>
          </a:p>
          <a:p>
            <a:pPr marL="0" indent="0">
              <a:buNone/>
            </a:pPr>
            <a:endParaRPr lang="en-CA" sz="2000"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89947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 HUGE F*ING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844824"/>
            <a:ext cx="8435280" cy="4281339"/>
          </a:xfrm>
        </p:spPr>
        <p:txBody>
          <a:bodyPr/>
          <a:lstStyle/>
          <a:p>
            <a:pPr marL="0" indent="0">
              <a:buNone/>
            </a:pPr>
            <a:r>
              <a:rPr lang="en-US" i="1" dirty="0"/>
              <a:t>An Act to enact the Consumer Privacy Protection Act and the Personal Information and Data Protection Tribunal Act and to make consequential and related amendments to other Acts</a:t>
            </a:r>
            <a:r>
              <a:rPr lang="en-US" dirty="0"/>
              <a:t> (Bill C-11, November 17, 2020)</a:t>
            </a:r>
            <a:endParaRPr lang="en-US" i="1" dirty="0"/>
          </a:p>
          <a:p>
            <a:pPr marL="0" indent="0">
              <a:buNone/>
            </a:pPr>
            <a:r>
              <a:rPr lang="en-US" u="sng" dirty="0"/>
              <a:t>Short</a:t>
            </a:r>
            <a:r>
              <a:rPr lang="en-US" dirty="0"/>
              <a:t>: </a:t>
            </a:r>
            <a:r>
              <a:rPr lang="en-US" i="1" dirty="0"/>
              <a:t>Digital Charter Implementation Act, 2020</a:t>
            </a:r>
          </a:p>
          <a:p>
            <a:pPr marL="0" indent="0">
              <a:buNone/>
            </a:pPr>
            <a:endParaRPr lang="en-US" sz="2400" dirty="0"/>
          </a:p>
          <a:p>
            <a:pPr marL="0" indent="0">
              <a:buNone/>
            </a:pPr>
            <a:r>
              <a:rPr lang="en-US" sz="2400" dirty="0"/>
              <a:t>(Innovation, Science and Economic Development Canada, Navdeep Bains)</a:t>
            </a:r>
            <a:endParaRPr lang="fr-CA" sz="24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444744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0B78-CD9A-448C-927A-C19B5F878D7A}"/>
              </a:ext>
            </a:extLst>
          </p:cNvPr>
          <p:cNvSpPr>
            <a:spLocks noGrp="1"/>
          </p:cNvSpPr>
          <p:nvPr>
            <p:ph type="title"/>
          </p:nvPr>
        </p:nvSpPr>
        <p:spPr/>
        <p:txBody>
          <a:bodyPr/>
          <a:lstStyle/>
          <a:p>
            <a:r>
              <a:rPr lang="en-CA" dirty="0"/>
              <a:t>iv. Other CASL notes - Extraterritoriality</a:t>
            </a:r>
          </a:p>
        </p:txBody>
      </p:sp>
      <p:sp>
        <p:nvSpPr>
          <p:cNvPr id="3" name="Content Placeholder 2">
            <a:extLst>
              <a:ext uri="{FF2B5EF4-FFF2-40B4-BE49-F238E27FC236}">
                <a16:creationId xmlns:a16="http://schemas.microsoft.com/office/drawing/2014/main" id="{52251ED5-181B-4B78-A742-1FC2018B8092}"/>
              </a:ext>
            </a:extLst>
          </p:cNvPr>
          <p:cNvSpPr>
            <a:spLocks noGrp="1"/>
          </p:cNvSpPr>
          <p:nvPr>
            <p:ph idx="1"/>
          </p:nvPr>
        </p:nvSpPr>
        <p:spPr>
          <a:xfrm>
            <a:off x="457200" y="1700808"/>
            <a:ext cx="8229600" cy="4425355"/>
          </a:xfrm>
        </p:spPr>
        <p:txBody>
          <a:bodyPr/>
          <a:lstStyle/>
          <a:p>
            <a:pPr marL="0" indent="0">
              <a:buNone/>
            </a:pPr>
            <a:r>
              <a:rPr lang="en-US" dirty="0"/>
              <a:t>12 (1) A person contravenes section 6 only if a computer system located in Canada is used to send </a:t>
            </a:r>
            <a:r>
              <a:rPr lang="en-US" b="1" dirty="0"/>
              <a:t>or access </a:t>
            </a:r>
            <a:r>
              <a:rPr lang="en-US" dirty="0"/>
              <a:t>the electronic message.</a:t>
            </a:r>
          </a:p>
          <a:p>
            <a:pPr marL="0" indent="0">
              <a:buNone/>
            </a:pPr>
            <a:endParaRPr lang="en-US" dirty="0"/>
          </a:p>
          <a:p>
            <a:pPr marL="0" indent="0">
              <a:buNone/>
            </a:pPr>
            <a:r>
              <a:rPr lang="en-US" dirty="0"/>
              <a:t>See e.g. Undertaking: ANCESTRY IRELAND UNLIMITED COMPANY</a:t>
            </a:r>
          </a:p>
          <a:p>
            <a:pPr marL="0" indent="0">
              <a:buNone/>
            </a:pPr>
            <a:r>
              <a:rPr lang="en-US" dirty="0"/>
              <a:t>CRTC File No.: 9090-2017-00480</a:t>
            </a:r>
          </a:p>
          <a:p>
            <a:pPr marL="0" indent="0">
              <a:buNone/>
            </a:pPr>
            <a:r>
              <a:rPr lang="en-CA" dirty="0"/>
              <a:t>(insufficient unsubscribe mechanism)</a:t>
            </a:r>
          </a:p>
        </p:txBody>
      </p:sp>
      <p:sp>
        <p:nvSpPr>
          <p:cNvPr id="4" name="Footer Placeholder 3">
            <a:extLst>
              <a:ext uri="{FF2B5EF4-FFF2-40B4-BE49-F238E27FC236}">
                <a16:creationId xmlns:a16="http://schemas.microsoft.com/office/drawing/2014/main" id="{86F18DBF-4E45-4BF6-9F40-0F3877B3EF6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941712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a:xfrm>
            <a:off x="0" y="274638"/>
            <a:ext cx="9144000" cy="1143000"/>
          </a:xfrm>
        </p:spPr>
        <p:txBody>
          <a:bodyPr/>
          <a:lstStyle/>
          <a:p>
            <a:r>
              <a:rPr lang="en-CA" dirty="0"/>
              <a:t>iv. Other CASL notes – Enforcement</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From OPC Website:</a:t>
            </a:r>
            <a:endParaRPr lang="en-CA" dirty="0"/>
          </a:p>
          <a:p>
            <a:pPr marL="0" indent="0">
              <a:buNone/>
            </a:pPr>
            <a:r>
              <a:rPr lang="en-CA" dirty="0">
                <a:sym typeface="Wingdings" panose="05000000000000000000" pitchFamily="2" charset="2"/>
              </a:rPr>
              <a:t>“</a:t>
            </a:r>
            <a:r>
              <a:rPr lang="en-US" dirty="0">
                <a:sym typeface="Wingdings" panose="05000000000000000000" pitchFamily="2" charset="2"/>
              </a:rPr>
              <a:t>The Office of the Privacy Commissioner of Canada (OPC) shares responsibility for enforcing CASL with the Canadian Radio-television and Telecommunications Commission (CRTC) and the federal Competition Bureau.”</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 fightspam.gc.ca to submit complaints</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85141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dirty="0"/>
              <a:t>Do not call them fines!</a:t>
            </a:r>
          </a:p>
          <a:p>
            <a:pPr marL="0" indent="0">
              <a:buNone/>
            </a:pPr>
            <a:r>
              <a:rPr lang="en-CA" dirty="0"/>
              <a:t>Call them </a:t>
            </a:r>
            <a:r>
              <a:rPr lang="en-CA" b="1" dirty="0"/>
              <a:t>Administrative Monetary Penalties</a:t>
            </a:r>
            <a:r>
              <a:rPr lang="en-CA" dirty="0"/>
              <a:t> (AMPs)</a:t>
            </a:r>
          </a:p>
          <a:p>
            <a:pPr marL="0" indent="0">
              <a:buNone/>
            </a:pPr>
            <a:endParaRPr lang="en-CA" dirty="0"/>
          </a:p>
          <a:p>
            <a:pPr marL="0" indent="0">
              <a:buNone/>
            </a:pPr>
            <a:r>
              <a:rPr lang="en-CA" dirty="0"/>
              <a:t>20(2) </a:t>
            </a:r>
            <a:r>
              <a:rPr lang="en-US" dirty="0"/>
              <a:t>The purpose of a penalty is to promote compliance with this Act and </a:t>
            </a:r>
            <a:r>
              <a:rPr lang="en-US" b="1" dirty="0"/>
              <a:t>not to punish</a:t>
            </a:r>
            <a:r>
              <a:rPr lang="en-US" dirty="0"/>
              <a:t>. </a:t>
            </a:r>
            <a:r>
              <a:rPr lang="en-US" i="1" dirty="0"/>
              <a:t>(emphasis added)</a:t>
            </a:r>
            <a:endParaRPr lang="en-CA" i="1"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237780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AMPs:</a:t>
            </a:r>
          </a:p>
          <a:p>
            <a:pPr marL="0" indent="0">
              <a:buNone/>
            </a:pPr>
            <a:endParaRPr lang="en-CA" dirty="0"/>
          </a:p>
          <a:p>
            <a:pPr marL="0" indent="0">
              <a:buNone/>
            </a:pPr>
            <a:r>
              <a:rPr lang="en-CA" dirty="0"/>
              <a:t>20(4) </a:t>
            </a:r>
            <a:r>
              <a:rPr lang="en-US" dirty="0"/>
              <a:t>The maximum penalty for a violation is $1,000,000 in the case of an individual, and $10,000,000 in the case of any other person.</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05091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CB8A-CEAA-4962-81C0-FE8D03C0CA37}"/>
              </a:ext>
            </a:extLst>
          </p:cNvPr>
          <p:cNvSpPr>
            <a:spLocks noGrp="1"/>
          </p:cNvSpPr>
          <p:nvPr>
            <p:ph type="title"/>
          </p:nvPr>
        </p:nvSpPr>
        <p:spPr/>
        <p:txBody>
          <a:bodyPr/>
          <a:lstStyle/>
          <a:p>
            <a:r>
              <a:rPr lang="en-CA" dirty="0"/>
              <a:t>We’re not F*</a:t>
            </a:r>
            <a:r>
              <a:rPr lang="en-CA" dirty="0" err="1"/>
              <a:t>ing</a:t>
            </a:r>
            <a:r>
              <a:rPr lang="en-CA" dirty="0"/>
              <a:t> around here</a:t>
            </a:r>
          </a:p>
        </p:txBody>
      </p:sp>
      <p:sp>
        <p:nvSpPr>
          <p:cNvPr id="3" name="Content Placeholder 2">
            <a:extLst>
              <a:ext uri="{FF2B5EF4-FFF2-40B4-BE49-F238E27FC236}">
                <a16:creationId xmlns:a16="http://schemas.microsoft.com/office/drawing/2014/main" id="{1BAB95AF-A136-436D-B737-0318ED2E1279}"/>
              </a:ext>
            </a:extLst>
          </p:cNvPr>
          <p:cNvSpPr>
            <a:spLocks noGrp="1"/>
          </p:cNvSpPr>
          <p:nvPr>
            <p:ph idx="1"/>
          </p:nvPr>
        </p:nvSpPr>
        <p:spPr/>
        <p:txBody>
          <a:bodyPr/>
          <a:lstStyle/>
          <a:p>
            <a:pPr marL="0" indent="0">
              <a:buNone/>
            </a:pPr>
            <a:r>
              <a:rPr lang="en-CA" dirty="0"/>
              <a:t>Porter Airlines – $ 150,000 </a:t>
            </a:r>
          </a:p>
          <a:p>
            <a:pPr marL="0" indent="0">
              <a:buNone/>
            </a:pPr>
            <a:r>
              <a:rPr lang="en-CA" dirty="0"/>
              <a:t>Rogers Media – $ 200,000 </a:t>
            </a:r>
          </a:p>
          <a:p>
            <a:pPr marL="0" indent="0">
              <a:buNone/>
            </a:pPr>
            <a:r>
              <a:rPr lang="en-CA" b="1" dirty="0"/>
              <a:t>CEO</a:t>
            </a:r>
            <a:r>
              <a:rPr lang="en-CA" dirty="0"/>
              <a:t> Brian Conley - $100,000</a:t>
            </a:r>
          </a:p>
          <a:p>
            <a:pPr marL="0" indent="0">
              <a:buNone/>
            </a:pPr>
            <a:r>
              <a:rPr lang="en-CA" dirty="0"/>
              <a:t>Amazon - $ 1,150,000 (incl. </a:t>
            </a:r>
            <a:r>
              <a:rPr lang="en-CA" i="1" dirty="0"/>
              <a:t>Competition Act </a:t>
            </a:r>
            <a:r>
              <a:rPr lang="en-CA" dirty="0"/>
              <a:t>violations)</a:t>
            </a:r>
          </a:p>
          <a:p>
            <a:pPr marL="0" indent="0">
              <a:buNone/>
            </a:pPr>
            <a:endParaRPr lang="en-CA" dirty="0"/>
          </a:p>
          <a:p>
            <a:pPr marL="0" indent="0">
              <a:buNone/>
            </a:pPr>
            <a:r>
              <a:rPr lang="en-CA" dirty="0" err="1"/>
              <a:t>CompuFinder</a:t>
            </a:r>
            <a:r>
              <a:rPr lang="en-CA" dirty="0"/>
              <a:t> – $ 1,100,000 (at first, stand by…)</a:t>
            </a:r>
          </a:p>
          <a:p>
            <a:pPr marL="0" indent="0">
              <a:buNone/>
            </a:pPr>
            <a:r>
              <a:rPr lang="en-CA" dirty="0"/>
              <a:t>William </a:t>
            </a:r>
            <a:r>
              <a:rPr lang="en-CA" dirty="0" err="1"/>
              <a:t>Rapanos</a:t>
            </a:r>
            <a:r>
              <a:rPr lang="en-CA" dirty="0"/>
              <a:t> – $ 15,000</a:t>
            </a:r>
          </a:p>
          <a:p>
            <a:pPr marL="0" indent="0">
              <a:buNone/>
            </a:pPr>
            <a:endParaRPr lang="en-CA" dirty="0"/>
          </a:p>
        </p:txBody>
      </p:sp>
      <p:sp>
        <p:nvSpPr>
          <p:cNvPr id="4" name="Footer Placeholder 3">
            <a:extLst>
              <a:ext uri="{FF2B5EF4-FFF2-40B4-BE49-F238E27FC236}">
                <a16:creationId xmlns:a16="http://schemas.microsoft.com/office/drawing/2014/main" id="{96BCD03E-45C2-4D6B-A980-68D959C5A91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29311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Can I Sue?</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“Private Right of Action”</a:t>
            </a:r>
            <a:r>
              <a:rPr lang="en-CA" dirty="0"/>
              <a:t> (s. 47)</a:t>
            </a:r>
          </a:p>
          <a:p>
            <a:pPr marL="0" indent="0">
              <a:buNone/>
            </a:pPr>
            <a:endParaRPr lang="en-CA" dirty="0"/>
          </a:p>
          <a:p>
            <a:pPr marL="0" indent="0">
              <a:buNone/>
            </a:pPr>
            <a:r>
              <a:rPr lang="en-CA" dirty="0">
                <a:sym typeface="Wingdings" panose="05000000000000000000" pitchFamily="2" charset="2"/>
              </a:rPr>
              <a:t> Intended to come into force July 1, 2017 (CASL July 1, 2014), but they changed their minds at the last minute (literally!), still not in force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6265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Final CASL note – WTF???</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endParaRPr lang="en-CA" dirty="0"/>
          </a:p>
          <a:p>
            <a:pPr marL="0" indent="0">
              <a:buNone/>
            </a:pPr>
            <a:r>
              <a:rPr lang="en-CA" u="sng" dirty="0"/>
              <a:t>s. 1(3):</a:t>
            </a:r>
          </a:p>
          <a:p>
            <a:pPr marL="0" indent="0">
              <a:buNone/>
            </a:pPr>
            <a:endParaRPr lang="en-CA" dirty="0"/>
          </a:p>
          <a:p>
            <a:pPr marL="0" indent="0">
              <a:buNone/>
            </a:pPr>
            <a:r>
              <a:rPr lang="en-US" dirty="0"/>
              <a:t>An electronic message that contains a request for consent to send a message described in subsection (2) is also considered to be a commercial electronic message.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421064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4961-61AD-4EFE-BF5A-F080C55AE9B1}"/>
              </a:ext>
            </a:extLst>
          </p:cNvPr>
          <p:cNvSpPr>
            <a:spLocks noGrp="1"/>
          </p:cNvSpPr>
          <p:nvPr>
            <p:ph type="title"/>
          </p:nvPr>
        </p:nvSpPr>
        <p:spPr/>
        <p:txBody>
          <a:bodyPr/>
          <a:lstStyle/>
          <a:p>
            <a:r>
              <a:rPr lang="en-CA" dirty="0"/>
              <a:t>Other Anti-Spam Laws</a:t>
            </a:r>
          </a:p>
        </p:txBody>
      </p:sp>
      <p:sp>
        <p:nvSpPr>
          <p:cNvPr id="3" name="Text Placeholder 2">
            <a:extLst>
              <a:ext uri="{FF2B5EF4-FFF2-40B4-BE49-F238E27FC236}">
                <a16:creationId xmlns:a16="http://schemas.microsoft.com/office/drawing/2014/main" id="{E9E81091-2F9D-4E4D-A563-10357072ACA4}"/>
              </a:ext>
            </a:extLst>
          </p:cNvPr>
          <p:cNvSpPr>
            <a:spLocks noGrp="1"/>
          </p:cNvSpPr>
          <p:nvPr>
            <p:ph type="body" idx="1"/>
          </p:nvPr>
        </p:nvSpPr>
        <p:spPr/>
        <p:txBody>
          <a:bodyPr/>
          <a:lstStyle/>
          <a:p>
            <a:r>
              <a:rPr lang="en-CA" dirty="0"/>
              <a:t> </a:t>
            </a:r>
          </a:p>
        </p:txBody>
      </p:sp>
      <p:sp>
        <p:nvSpPr>
          <p:cNvPr id="4" name="Content Placeholder 3">
            <a:extLst>
              <a:ext uri="{FF2B5EF4-FFF2-40B4-BE49-F238E27FC236}">
                <a16:creationId xmlns:a16="http://schemas.microsoft.com/office/drawing/2014/main" id="{4FBA961A-4632-49EA-9DC7-CA8E3D92AEC6}"/>
              </a:ext>
            </a:extLst>
          </p:cNvPr>
          <p:cNvSpPr>
            <a:spLocks noGrp="1"/>
          </p:cNvSpPr>
          <p:nvPr>
            <p:ph sz="half" idx="2"/>
          </p:nvPr>
        </p:nvSpPr>
        <p:spPr>
          <a:xfrm>
            <a:off x="457200" y="2996951"/>
            <a:ext cx="4040188" cy="3129211"/>
          </a:xfrm>
        </p:spPr>
        <p:txBody>
          <a:bodyPr/>
          <a:lstStyle/>
          <a:p>
            <a:pPr marL="0" indent="0">
              <a:buNone/>
            </a:pPr>
            <a:r>
              <a:rPr lang="en-CA" i="1" dirty="0"/>
              <a:t>CAN-SPAM Act</a:t>
            </a:r>
            <a:r>
              <a:rPr lang="en-CA" dirty="0"/>
              <a:t> 2003</a:t>
            </a:r>
          </a:p>
          <a:p>
            <a:pPr marL="0" indent="0">
              <a:buNone/>
            </a:pPr>
            <a:r>
              <a:rPr lang="en-CA" dirty="0"/>
              <a:t>(</a:t>
            </a:r>
            <a:r>
              <a:rPr lang="en-US" dirty="0"/>
              <a:t>Controlling the Assault of Non-Solicited Pornography And Marketing)</a:t>
            </a:r>
          </a:p>
          <a:p>
            <a:pPr marL="0" indent="0">
              <a:buNone/>
            </a:pPr>
            <a:endParaRPr lang="en-CA" dirty="0"/>
          </a:p>
          <a:p>
            <a:pPr marL="0" indent="0">
              <a:buNone/>
            </a:pPr>
            <a:r>
              <a:rPr lang="en-CA" dirty="0">
                <a:sym typeface="Wingdings" panose="05000000000000000000" pitchFamily="2" charset="2"/>
              </a:rPr>
              <a:t> Just have an unsubscribe mechanism and tell people who you are, and you’re fine!</a:t>
            </a:r>
            <a:endParaRPr lang="en-CA" dirty="0"/>
          </a:p>
        </p:txBody>
      </p:sp>
      <p:sp>
        <p:nvSpPr>
          <p:cNvPr id="5" name="Text Placeholder 4">
            <a:extLst>
              <a:ext uri="{FF2B5EF4-FFF2-40B4-BE49-F238E27FC236}">
                <a16:creationId xmlns:a16="http://schemas.microsoft.com/office/drawing/2014/main" id="{AFB12025-9B44-4C3A-AF67-F2E9CD9365EF}"/>
              </a:ext>
            </a:extLst>
          </p:cNvPr>
          <p:cNvSpPr>
            <a:spLocks noGrp="1"/>
          </p:cNvSpPr>
          <p:nvPr>
            <p:ph type="body" sz="quarter" idx="3"/>
          </p:nvPr>
        </p:nvSpPr>
        <p:spPr/>
        <p:txBody>
          <a:bodyPr/>
          <a:lstStyle/>
          <a:p>
            <a:r>
              <a:rPr lang="en-CA" dirty="0"/>
              <a:t> </a:t>
            </a:r>
          </a:p>
        </p:txBody>
      </p:sp>
      <p:sp>
        <p:nvSpPr>
          <p:cNvPr id="6" name="Content Placeholder 5">
            <a:extLst>
              <a:ext uri="{FF2B5EF4-FFF2-40B4-BE49-F238E27FC236}">
                <a16:creationId xmlns:a16="http://schemas.microsoft.com/office/drawing/2014/main" id="{A5E21BF5-3CFC-4F6A-800E-F192FFE65B29}"/>
              </a:ext>
            </a:extLst>
          </p:cNvPr>
          <p:cNvSpPr>
            <a:spLocks noGrp="1"/>
          </p:cNvSpPr>
          <p:nvPr>
            <p:ph sz="quarter" idx="4"/>
          </p:nvPr>
        </p:nvSpPr>
        <p:spPr>
          <a:xfrm>
            <a:off x="4645025" y="2996951"/>
            <a:ext cx="4041775" cy="3129212"/>
          </a:xfrm>
        </p:spPr>
        <p:txBody>
          <a:bodyPr/>
          <a:lstStyle/>
          <a:p>
            <a:pPr marL="0" indent="0">
              <a:buNone/>
            </a:pPr>
            <a:r>
              <a:rPr lang="en-CA" i="1" dirty="0" err="1"/>
              <a:t>ePrivacy</a:t>
            </a:r>
            <a:r>
              <a:rPr lang="en-CA" i="1" dirty="0"/>
              <a:t> Directive</a:t>
            </a:r>
            <a:r>
              <a:rPr lang="en-CA" dirty="0"/>
              <a:t>, art. 13</a:t>
            </a:r>
          </a:p>
          <a:p>
            <a:pPr>
              <a:buFont typeface="Wingdings" panose="05000000000000000000" pitchFamily="2" charset="2"/>
              <a:buChar char="à"/>
            </a:pPr>
            <a:r>
              <a:rPr lang="en-CA" dirty="0">
                <a:sym typeface="Wingdings" panose="05000000000000000000" pitchFamily="2" charset="2"/>
              </a:rPr>
              <a:t>Prior consent required</a:t>
            </a:r>
          </a:p>
          <a:p>
            <a:pPr>
              <a:buFont typeface="Wingdings" panose="05000000000000000000" pitchFamily="2" charset="2"/>
              <a:buChar char="à"/>
            </a:pPr>
            <a:r>
              <a:rPr lang="en-CA" dirty="0">
                <a:sym typeface="Wingdings" panose="05000000000000000000" pitchFamily="2" charset="2"/>
              </a:rPr>
              <a:t>GDPR did not change much</a:t>
            </a:r>
          </a:p>
          <a:p>
            <a:pPr>
              <a:buFont typeface="Wingdings" panose="05000000000000000000" pitchFamily="2" charset="2"/>
              <a:buChar char="à"/>
            </a:pPr>
            <a:r>
              <a:rPr lang="en-CA" dirty="0">
                <a:sym typeface="Wingdings" panose="05000000000000000000" pitchFamily="2" charset="2"/>
              </a:rPr>
              <a:t>Up to Member States to pass their own laws and enforce</a:t>
            </a:r>
            <a:endParaRPr lang="en-CA" dirty="0"/>
          </a:p>
        </p:txBody>
      </p:sp>
      <p:sp>
        <p:nvSpPr>
          <p:cNvPr id="7" name="Footer Placeholder 6">
            <a:extLst>
              <a:ext uri="{FF2B5EF4-FFF2-40B4-BE49-F238E27FC236}">
                <a16:creationId xmlns:a16="http://schemas.microsoft.com/office/drawing/2014/main" id="{E4DC1961-9FFA-4B53-B557-15969377CB82}"/>
              </a:ext>
            </a:extLst>
          </p:cNvPr>
          <p:cNvSpPr>
            <a:spLocks noGrp="1"/>
          </p:cNvSpPr>
          <p:nvPr>
            <p:ph type="ftr" sz="quarter" idx="11"/>
          </p:nvPr>
        </p:nvSpPr>
        <p:spPr/>
        <p:txBody>
          <a:bodyPr/>
          <a:lstStyle/>
          <a:p>
            <a:pPr>
              <a:defRPr/>
            </a:pPr>
            <a:r>
              <a:rPr lang="en-US"/>
              <a:t>Class 10</a:t>
            </a:r>
            <a:endParaRPr lang="en-US" dirty="0"/>
          </a:p>
        </p:txBody>
      </p:sp>
      <p:pic>
        <p:nvPicPr>
          <p:cNvPr id="9" name="Picture 3" descr="C:\Users\egratt\Desktop\800px-Flag_of_the_United_States_svg.png">
            <a:extLst>
              <a:ext uri="{FF2B5EF4-FFF2-40B4-BE49-F238E27FC236}">
                <a16:creationId xmlns:a16="http://schemas.microsoft.com/office/drawing/2014/main" id="{84FB1386-ABD7-4084-BD29-891FC74AC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07398"/>
            <a:ext cx="1498993"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4BB3E0C-F207-478D-812D-8518AD297C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587614"/>
            <a:ext cx="1508265"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720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3242-C399-4BD5-AA11-CDCD61F69B41}"/>
              </a:ext>
            </a:extLst>
          </p:cNvPr>
          <p:cNvSpPr>
            <a:spLocks noGrp="1"/>
          </p:cNvSpPr>
          <p:nvPr>
            <p:ph type="title"/>
          </p:nvPr>
        </p:nvSpPr>
        <p:spPr>
          <a:xfrm>
            <a:off x="457200" y="274637"/>
            <a:ext cx="8229600" cy="1556023"/>
          </a:xfrm>
        </p:spPr>
        <p:txBody>
          <a:bodyPr/>
          <a:lstStyle/>
          <a:p>
            <a:r>
              <a:rPr lang="en-CA" dirty="0"/>
              <a:t>Compliance and Enforcement Decision CRTC 2017-65 </a:t>
            </a:r>
            <a:br>
              <a:rPr lang="en-CA" dirty="0"/>
            </a:br>
            <a:r>
              <a:rPr lang="en-CA" dirty="0"/>
              <a:t>(the “</a:t>
            </a:r>
            <a:r>
              <a:rPr lang="en-CA" dirty="0" err="1"/>
              <a:t>Rapanos</a:t>
            </a:r>
            <a:r>
              <a:rPr lang="en-CA" dirty="0"/>
              <a:t> Decision”)</a:t>
            </a:r>
          </a:p>
        </p:txBody>
      </p:sp>
      <p:sp>
        <p:nvSpPr>
          <p:cNvPr id="3" name="Content Placeholder 2">
            <a:extLst>
              <a:ext uri="{FF2B5EF4-FFF2-40B4-BE49-F238E27FC236}">
                <a16:creationId xmlns:a16="http://schemas.microsoft.com/office/drawing/2014/main" id="{BAEFB2FC-A5F6-4FE9-91E9-3BF6DA986D4F}"/>
              </a:ext>
            </a:extLst>
          </p:cNvPr>
          <p:cNvSpPr>
            <a:spLocks noGrp="1"/>
          </p:cNvSpPr>
          <p:nvPr>
            <p:ph idx="1"/>
          </p:nvPr>
        </p:nvSpPr>
        <p:spPr>
          <a:xfrm>
            <a:off x="457200" y="2204864"/>
            <a:ext cx="8229600" cy="3921299"/>
          </a:xfrm>
        </p:spPr>
        <p:txBody>
          <a:bodyPr/>
          <a:lstStyle/>
          <a:p>
            <a:pPr marL="0" indent="0">
              <a:buNone/>
            </a:pPr>
            <a:r>
              <a:rPr lang="en-CA" sz="2800" u="sng" dirty="0"/>
              <a:t>F</a:t>
            </a:r>
            <a:r>
              <a:rPr lang="en-CA" sz="2800" dirty="0"/>
              <a:t>: William </a:t>
            </a:r>
            <a:r>
              <a:rPr lang="en-CA" sz="2800" dirty="0" err="1"/>
              <a:t>Rapanos</a:t>
            </a:r>
            <a:r>
              <a:rPr lang="en-CA" sz="2800" dirty="0"/>
              <a:t> sent a lot of spam, people complained</a:t>
            </a:r>
          </a:p>
          <a:p>
            <a:pPr marL="0" indent="0">
              <a:buNone/>
            </a:pPr>
            <a:r>
              <a:rPr lang="en-CA" sz="2800" u="sng" dirty="0"/>
              <a:t>Issue</a:t>
            </a:r>
            <a:r>
              <a:rPr lang="en-CA" sz="2800" dirty="0"/>
              <a:t>: Violated CASL s. 6?</a:t>
            </a:r>
          </a:p>
          <a:p>
            <a:pPr marL="0" indent="0">
              <a:buNone/>
            </a:pPr>
            <a:r>
              <a:rPr lang="en-CA" sz="2800" u="sng" dirty="0"/>
              <a:t>Held</a:t>
            </a:r>
            <a:r>
              <a:rPr lang="en-CA" sz="2800" dirty="0"/>
              <a:t>: Hell yes, all the parts of it, $15,000 AMP from Notice of Violation upheld</a:t>
            </a:r>
          </a:p>
          <a:p>
            <a:pPr marL="0" indent="0">
              <a:buNone/>
            </a:pPr>
            <a:r>
              <a:rPr lang="en-CA" sz="2800" u="sng" dirty="0"/>
              <a:t>Importance</a:t>
            </a:r>
            <a:r>
              <a:rPr lang="en-CA" sz="2800" dirty="0"/>
              <a:t> </a:t>
            </a:r>
            <a:r>
              <a:rPr lang="en-CA" sz="2800" dirty="0">
                <a:sym typeface="Wingdings" panose="05000000000000000000" pitchFamily="2" charset="2"/>
              </a:rPr>
              <a:t> 1</a:t>
            </a:r>
            <a:r>
              <a:rPr lang="en-CA" sz="2800" baseline="30000" dirty="0">
                <a:sym typeface="Wingdings" panose="05000000000000000000" pitchFamily="2" charset="2"/>
              </a:rPr>
              <a:t>st</a:t>
            </a:r>
            <a:r>
              <a:rPr lang="en-CA" sz="2800" dirty="0">
                <a:sym typeface="Wingdings" panose="05000000000000000000" pitchFamily="2" charset="2"/>
              </a:rPr>
              <a:t> individual penalized, only 2</a:t>
            </a:r>
            <a:r>
              <a:rPr lang="en-CA" sz="2800" baseline="30000" dirty="0">
                <a:sym typeface="Wingdings" panose="05000000000000000000" pitchFamily="2" charset="2"/>
              </a:rPr>
              <a:t>nd</a:t>
            </a:r>
            <a:r>
              <a:rPr lang="en-CA" sz="2800" dirty="0">
                <a:sym typeface="Wingdings" panose="05000000000000000000" pitchFamily="2" charset="2"/>
              </a:rPr>
              <a:t>  reported decision so detailed explanations and analysis, CRTC really pissed at </a:t>
            </a:r>
            <a:r>
              <a:rPr lang="en-CA" sz="2800" dirty="0" err="1">
                <a:sym typeface="Wingdings" panose="05000000000000000000" pitchFamily="2" charset="2"/>
              </a:rPr>
              <a:t>Rapanos</a:t>
            </a:r>
            <a:endParaRPr lang="en-CA" sz="2800" dirty="0"/>
          </a:p>
        </p:txBody>
      </p:sp>
      <p:sp>
        <p:nvSpPr>
          <p:cNvPr id="4" name="Footer Placeholder 3">
            <a:extLst>
              <a:ext uri="{FF2B5EF4-FFF2-40B4-BE49-F238E27FC236}">
                <a16:creationId xmlns:a16="http://schemas.microsoft.com/office/drawing/2014/main" id="{71B65D0E-FDC7-4819-B6F6-D2AF1F97791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519445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D564-D95F-4E19-A5BD-C6C6328370F5}"/>
              </a:ext>
            </a:extLst>
          </p:cNvPr>
          <p:cNvSpPr>
            <a:spLocks noGrp="1"/>
          </p:cNvSpPr>
          <p:nvPr>
            <p:ph type="title"/>
          </p:nvPr>
        </p:nvSpPr>
        <p:spPr>
          <a:xfrm>
            <a:off x="457200" y="274637"/>
            <a:ext cx="8229600" cy="2276104"/>
          </a:xfrm>
        </p:spPr>
        <p:txBody>
          <a:bodyPr/>
          <a:lstStyle/>
          <a:p>
            <a:r>
              <a:rPr lang="en-CA" dirty="0"/>
              <a:t>Hey this CASL thingy sounds like it might have issues, constitutional and otherwise!</a:t>
            </a:r>
          </a:p>
        </p:txBody>
      </p:sp>
      <p:sp>
        <p:nvSpPr>
          <p:cNvPr id="3" name="Content Placeholder 2">
            <a:extLst>
              <a:ext uri="{FF2B5EF4-FFF2-40B4-BE49-F238E27FC236}">
                <a16:creationId xmlns:a16="http://schemas.microsoft.com/office/drawing/2014/main" id="{E72EEC68-1BB7-4C0D-9518-89CF2D3E20CF}"/>
              </a:ext>
            </a:extLst>
          </p:cNvPr>
          <p:cNvSpPr>
            <a:spLocks noGrp="1"/>
          </p:cNvSpPr>
          <p:nvPr>
            <p:ph idx="1"/>
          </p:nvPr>
        </p:nvSpPr>
        <p:spPr>
          <a:xfrm>
            <a:off x="457200" y="2780928"/>
            <a:ext cx="8229600" cy="3345235"/>
          </a:xfrm>
        </p:spPr>
        <p:txBody>
          <a:bodyPr/>
          <a:lstStyle/>
          <a:p>
            <a:pPr marL="0" indent="0">
              <a:buNone/>
            </a:pPr>
            <a:r>
              <a:rPr lang="en-CA" u="sng" dirty="0" err="1"/>
              <a:t>CompuFinder</a:t>
            </a:r>
            <a:r>
              <a:rPr lang="en-CA" u="sng" dirty="0"/>
              <a:t>:</a:t>
            </a:r>
            <a:endParaRPr lang="en-CA" dirty="0"/>
          </a:p>
          <a:p>
            <a:pPr>
              <a:buFont typeface="Wingdings" panose="05000000000000000000" pitchFamily="2" charset="2"/>
              <a:buChar char="Ø"/>
            </a:pPr>
            <a:r>
              <a:rPr lang="en-CA" sz="2800" dirty="0"/>
              <a:t>Compliance and Enforcement Decision CRTC 2017-367</a:t>
            </a:r>
          </a:p>
          <a:p>
            <a:pPr>
              <a:buFont typeface="Wingdings" panose="05000000000000000000" pitchFamily="2" charset="2"/>
              <a:buChar char="Ø"/>
            </a:pPr>
            <a:r>
              <a:rPr lang="en-CA" sz="2800" dirty="0"/>
              <a:t>Compliance and Enforcement Decision CRTC 2017-368</a:t>
            </a:r>
          </a:p>
          <a:p>
            <a:pPr>
              <a:buFont typeface="Wingdings" panose="05000000000000000000" pitchFamily="2" charset="2"/>
              <a:buChar char="Ø"/>
            </a:pPr>
            <a:r>
              <a:rPr lang="en-CA" sz="2800" dirty="0"/>
              <a:t>2020 FCA 103</a:t>
            </a:r>
          </a:p>
        </p:txBody>
      </p:sp>
      <p:sp>
        <p:nvSpPr>
          <p:cNvPr id="4" name="Footer Placeholder 3">
            <a:extLst>
              <a:ext uri="{FF2B5EF4-FFF2-40B4-BE49-F238E27FC236}">
                <a16:creationId xmlns:a16="http://schemas.microsoft.com/office/drawing/2014/main" id="{1938C3DF-0636-4E74-BEB1-F2A9BD5DE604}"/>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63145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AADE-E6BA-4BDA-AB1D-104DFD59380A}"/>
              </a:ext>
            </a:extLst>
          </p:cNvPr>
          <p:cNvSpPr>
            <a:spLocks noGrp="1"/>
          </p:cNvSpPr>
          <p:nvPr>
            <p:ph type="title"/>
          </p:nvPr>
        </p:nvSpPr>
        <p:spPr>
          <a:xfrm>
            <a:off x="0" y="274638"/>
            <a:ext cx="9144000" cy="1143000"/>
          </a:xfrm>
        </p:spPr>
        <p:txBody>
          <a:bodyPr/>
          <a:lstStyle/>
          <a:p>
            <a:r>
              <a:rPr lang="en-US" i="1" dirty="0"/>
              <a:t>Digital Charter Implementation Act</a:t>
            </a:r>
            <a:endParaRPr lang="en-CA" dirty="0"/>
          </a:p>
        </p:txBody>
      </p:sp>
      <p:sp>
        <p:nvSpPr>
          <p:cNvPr id="3" name="Content Placeholder 2">
            <a:extLst>
              <a:ext uri="{FF2B5EF4-FFF2-40B4-BE49-F238E27FC236}">
                <a16:creationId xmlns:a16="http://schemas.microsoft.com/office/drawing/2014/main" id="{E47FD909-47E3-4711-9A3E-E56395D7F2F1}"/>
              </a:ext>
            </a:extLst>
          </p:cNvPr>
          <p:cNvSpPr>
            <a:spLocks noGrp="1"/>
          </p:cNvSpPr>
          <p:nvPr>
            <p:ph idx="1"/>
          </p:nvPr>
        </p:nvSpPr>
        <p:spPr>
          <a:xfrm>
            <a:off x="457200" y="1417638"/>
            <a:ext cx="8229600" cy="4708525"/>
          </a:xfrm>
        </p:spPr>
        <p:txBody>
          <a:bodyPr/>
          <a:lstStyle/>
          <a:p>
            <a:pPr marL="0" indent="0">
              <a:buNone/>
            </a:pPr>
            <a:r>
              <a:rPr lang="en-CA" dirty="0"/>
              <a:t>From fact sheet </a:t>
            </a:r>
            <a:r>
              <a:rPr lang="en-CA" sz="1800" dirty="0">
                <a:hlinkClick r:id="rId2"/>
              </a:rPr>
              <a:t>https://www.ic.gc.ca/eic/site/062.nsf/eng/00119.html</a:t>
            </a:r>
            <a:r>
              <a:rPr lang="en-CA" sz="1800" dirty="0"/>
              <a:t> </a:t>
            </a:r>
            <a:r>
              <a:rPr lang="en-CA" dirty="0"/>
              <a:t>:</a:t>
            </a:r>
          </a:p>
          <a:p>
            <a:pPr>
              <a:buFont typeface="Wingdings" panose="05000000000000000000" pitchFamily="2" charset="2"/>
              <a:buChar char="Ø"/>
            </a:pPr>
            <a:endParaRPr lang="en-CA" sz="2400" dirty="0"/>
          </a:p>
          <a:p>
            <a:pPr>
              <a:buFont typeface="Wingdings" panose="05000000000000000000" pitchFamily="2" charset="2"/>
              <a:buChar char="Ø"/>
            </a:pPr>
            <a:r>
              <a:rPr lang="en-CA" sz="2400" dirty="0"/>
              <a:t>Enacting the </a:t>
            </a:r>
            <a:r>
              <a:rPr lang="en-US" sz="2400" i="1" dirty="0"/>
              <a:t>Consumer Privacy Protection Act </a:t>
            </a:r>
            <a:r>
              <a:rPr lang="en-US" sz="2400" dirty="0"/>
              <a:t>(CPPA)</a:t>
            </a:r>
          </a:p>
          <a:p>
            <a:pPr>
              <a:buFont typeface="Wingdings" panose="05000000000000000000" pitchFamily="2" charset="2"/>
              <a:buChar char="Ø"/>
            </a:pPr>
            <a:r>
              <a:rPr lang="en-CA" sz="2400" dirty="0"/>
              <a:t>Fines – greater of $25M or 5% annual global revenue</a:t>
            </a:r>
          </a:p>
          <a:p>
            <a:pPr>
              <a:buFont typeface="Wingdings" panose="05000000000000000000" pitchFamily="2" charset="2"/>
              <a:buChar char="Ø"/>
            </a:pPr>
            <a:r>
              <a:rPr lang="en-CA" sz="2400" dirty="0"/>
              <a:t>OPC broad order-making powers</a:t>
            </a:r>
          </a:p>
          <a:p>
            <a:pPr>
              <a:buFont typeface="Wingdings" panose="05000000000000000000" pitchFamily="2" charset="2"/>
              <a:buChar char="Ø"/>
            </a:pPr>
            <a:r>
              <a:rPr lang="en-CA" sz="2400" dirty="0"/>
              <a:t>Creation of a “Personal Information and Data Protection Tribunal” (via </a:t>
            </a:r>
            <a:r>
              <a:rPr lang="en-US" sz="2400" i="1" dirty="0"/>
              <a:t>Personal Information and Data Protection Tribunal Act</a:t>
            </a:r>
            <a:r>
              <a:rPr lang="en-US" sz="2400" dirty="0"/>
              <a:t>)</a:t>
            </a:r>
            <a:endParaRPr lang="en-CA" sz="2400" dirty="0"/>
          </a:p>
          <a:p>
            <a:pPr>
              <a:buFont typeface="Wingdings" panose="05000000000000000000" pitchFamily="2" charset="2"/>
              <a:buChar char="Ø"/>
            </a:pPr>
            <a:r>
              <a:rPr lang="en-CA" sz="2400" dirty="0"/>
              <a:t>Data portability</a:t>
            </a:r>
          </a:p>
          <a:p>
            <a:pPr>
              <a:buFont typeface="Wingdings" panose="05000000000000000000" pitchFamily="2" charset="2"/>
              <a:buChar char="Ø"/>
            </a:pPr>
            <a:r>
              <a:rPr lang="en-CA" sz="2400" dirty="0"/>
              <a:t>Changes to consent somehow ??</a:t>
            </a:r>
          </a:p>
          <a:p>
            <a:pPr>
              <a:buFont typeface="Wingdings" panose="05000000000000000000" pitchFamily="2" charset="2"/>
              <a:buChar char="Ø"/>
            </a:pPr>
            <a:r>
              <a:rPr lang="en-CA" sz="2400" dirty="0"/>
              <a:t>RTBF??? …</a:t>
            </a:r>
          </a:p>
        </p:txBody>
      </p:sp>
      <p:sp>
        <p:nvSpPr>
          <p:cNvPr id="4" name="Footer Placeholder 3">
            <a:extLst>
              <a:ext uri="{FF2B5EF4-FFF2-40B4-BE49-F238E27FC236}">
                <a16:creationId xmlns:a16="http://schemas.microsoft.com/office/drawing/2014/main" id="{B8244956-921E-4D29-8F7C-07D3F3DDA816}"/>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458677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312D-31A9-450E-8051-2C92197A12FB}"/>
              </a:ext>
            </a:extLst>
          </p:cNvPr>
          <p:cNvSpPr>
            <a:spLocks noGrp="1"/>
          </p:cNvSpPr>
          <p:nvPr>
            <p:ph type="title"/>
          </p:nvPr>
        </p:nvSpPr>
        <p:spPr/>
        <p:txBody>
          <a:bodyPr/>
          <a:lstStyle/>
          <a:p>
            <a:r>
              <a:rPr lang="en-CA" dirty="0" err="1"/>
              <a:t>CompuFinder</a:t>
            </a:r>
            <a:endParaRPr lang="en-CA" dirty="0"/>
          </a:p>
        </p:txBody>
      </p:sp>
      <p:sp>
        <p:nvSpPr>
          <p:cNvPr id="3" name="Content Placeholder 2">
            <a:extLst>
              <a:ext uri="{FF2B5EF4-FFF2-40B4-BE49-F238E27FC236}">
                <a16:creationId xmlns:a16="http://schemas.microsoft.com/office/drawing/2014/main" id="{B2285C83-DA7D-4ED9-9F33-621C8F06990D}"/>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Ana Qarri </a:t>
            </a:r>
            <a:r>
              <a:rPr lang="en-CA" dirty="0"/>
              <a:t>presentation</a:t>
            </a:r>
          </a:p>
        </p:txBody>
      </p:sp>
      <p:sp>
        <p:nvSpPr>
          <p:cNvPr id="4" name="Footer Placeholder 3">
            <a:extLst>
              <a:ext uri="{FF2B5EF4-FFF2-40B4-BE49-F238E27FC236}">
                <a16:creationId xmlns:a16="http://schemas.microsoft.com/office/drawing/2014/main" id="{BEDB7DD5-4CB8-4175-9C08-BBBF2F31F43B}"/>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467774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A9B4-07D7-42AD-A3A9-9B3FFDB23C8C}"/>
              </a:ext>
            </a:extLst>
          </p:cNvPr>
          <p:cNvSpPr>
            <a:spLocks noGrp="1"/>
          </p:cNvSpPr>
          <p:nvPr>
            <p:ph type="title"/>
          </p:nvPr>
        </p:nvSpPr>
        <p:spPr/>
        <p:txBody>
          <a:bodyPr/>
          <a:lstStyle/>
          <a:p>
            <a:r>
              <a:rPr lang="en-CA" dirty="0"/>
              <a:t>IT’S 5:00 SOMEWHERE</a:t>
            </a:r>
          </a:p>
        </p:txBody>
      </p:sp>
      <p:sp>
        <p:nvSpPr>
          <p:cNvPr id="3" name="Content Placeholder 2">
            <a:extLst>
              <a:ext uri="{FF2B5EF4-FFF2-40B4-BE49-F238E27FC236}">
                <a16:creationId xmlns:a16="http://schemas.microsoft.com/office/drawing/2014/main" id="{F1285044-2097-4B05-AA86-F201869067AC}"/>
              </a:ext>
            </a:extLst>
          </p:cNvPr>
          <p:cNvSpPr>
            <a:spLocks noGrp="1"/>
          </p:cNvSpPr>
          <p:nvPr>
            <p:ph idx="1"/>
          </p:nvPr>
        </p:nvSpPr>
        <p:spPr>
          <a:xfrm>
            <a:off x="1007604" y="2437523"/>
            <a:ext cx="7679196" cy="3688640"/>
          </a:xfrm>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8901E313-B13E-426E-BBA6-56D088F7D43C}"/>
              </a:ext>
            </a:extLst>
          </p:cNvPr>
          <p:cNvSpPr>
            <a:spLocks noGrp="1"/>
          </p:cNvSpPr>
          <p:nvPr>
            <p:ph type="ftr" sz="quarter" idx="11"/>
          </p:nvPr>
        </p:nvSpPr>
        <p:spPr/>
        <p:txBody>
          <a:bodyPr/>
          <a:lstStyle/>
          <a:p>
            <a:pPr>
              <a:defRPr/>
            </a:pPr>
            <a:r>
              <a:rPr lang="en-US"/>
              <a:t>Class 10</a:t>
            </a:r>
            <a:endParaRPr lang="en-US" dirty="0"/>
          </a:p>
        </p:txBody>
      </p:sp>
      <p:pic>
        <p:nvPicPr>
          <p:cNvPr id="2050" name="Picture 2" descr="21 Most Popular Bar Drinks Ever - Classic Cocktails You Should Know">
            <a:extLst>
              <a:ext uri="{FF2B5EF4-FFF2-40B4-BE49-F238E27FC236}">
                <a16:creationId xmlns:a16="http://schemas.microsoft.com/office/drawing/2014/main" id="{13F8F897-E1A5-4AE8-9B34-EEF631386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0" y="1647825"/>
            <a:ext cx="8532440" cy="426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2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DD2D-255F-4C17-87E7-4171B39CD01C}"/>
              </a:ext>
            </a:extLst>
          </p:cNvPr>
          <p:cNvSpPr>
            <a:spLocks noGrp="1"/>
          </p:cNvSpPr>
          <p:nvPr>
            <p:ph type="title"/>
          </p:nvPr>
        </p:nvSpPr>
        <p:spPr/>
        <p:txBody>
          <a:bodyPr/>
          <a:lstStyle/>
          <a:p>
            <a:r>
              <a:rPr lang="en-CA" dirty="0"/>
              <a:t>RTBF under the CPPA?</a:t>
            </a:r>
          </a:p>
        </p:txBody>
      </p:sp>
      <p:sp>
        <p:nvSpPr>
          <p:cNvPr id="3" name="Content Placeholder 2">
            <a:extLst>
              <a:ext uri="{FF2B5EF4-FFF2-40B4-BE49-F238E27FC236}">
                <a16:creationId xmlns:a16="http://schemas.microsoft.com/office/drawing/2014/main" id="{B788E67D-5D57-46D7-B758-54E7FD349373}"/>
              </a:ext>
            </a:extLst>
          </p:cNvPr>
          <p:cNvSpPr>
            <a:spLocks noGrp="1"/>
          </p:cNvSpPr>
          <p:nvPr>
            <p:ph idx="1"/>
          </p:nvPr>
        </p:nvSpPr>
        <p:spPr/>
        <p:txBody>
          <a:bodyPr/>
          <a:lstStyle/>
          <a:p>
            <a:pPr marL="0" indent="0">
              <a:buNone/>
            </a:pPr>
            <a:r>
              <a:rPr lang="en-CA" dirty="0"/>
              <a:t>“</a:t>
            </a:r>
            <a:r>
              <a:rPr lang="en-US" dirty="0"/>
              <a:t>ensuring that Canadians have the ability to demand that their information be destroyed”</a:t>
            </a:r>
          </a:p>
          <a:p>
            <a:pPr marL="0" indent="0">
              <a:buNone/>
            </a:pPr>
            <a:r>
              <a:rPr lang="en-US" dirty="0"/>
              <a:t>“The legislation would allow individuals to request that organizations dispose of personal information and, in most cases, permit individuals to withdraw consent for the use of their information.”</a:t>
            </a:r>
            <a:endParaRPr lang="en-CA" dirty="0"/>
          </a:p>
        </p:txBody>
      </p:sp>
      <p:sp>
        <p:nvSpPr>
          <p:cNvPr id="4" name="Footer Placeholder 3">
            <a:extLst>
              <a:ext uri="{FF2B5EF4-FFF2-40B4-BE49-F238E27FC236}">
                <a16:creationId xmlns:a16="http://schemas.microsoft.com/office/drawing/2014/main" id="{A1DA0FB9-9A3B-4220-821C-4050EBD1CD1B}"/>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5540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AADE-E6BA-4BDA-AB1D-104DFD59380A}"/>
              </a:ext>
            </a:extLst>
          </p:cNvPr>
          <p:cNvSpPr>
            <a:spLocks noGrp="1"/>
          </p:cNvSpPr>
          <p:nvPr>
            <p:ph type="title"/>
          </p:nvPr>
        </p:nvSpPr>
        <p:spPr>
          <a:xfrm>
            <a:off x="0" y="274638"/>
            <a:ext cx="9144000" cy="1143000"/>
          </a:xfrm>
        </p:spPr>
        <p:txBody>
          <a:bodyPr/>
          <a:lstStyle/>
          <a:p>
            <a:r>
              <a:rPr lang="en-US" i="1" dirty="0"/>
              <a:t>Digital Charter Implementation Act</a:t>
            </a:r>
            <a:endParaRPr lang="en-CA" dirty="0"/>
          </a:p>
        </p:txBody>
      </p:sp>
      <p:sp>
        <p:nvSpPr>
          <p:cNvPr id="3" name="Content Placeholder 2">
            <a:extLst>
              <a:ext uri="{FF2B5EF4-FFF2-40B4-BE49-F238E27FC236}">
                <a16:creationId xmlns:a16="http://schemas.microsoft.com/office/drawing/2014/main" id="{E47FD909-47E3-4711-9A3E-E56395D7F2F1}"/>
              </a:ext>
            </a:extLst>
          </p:cNvPr>
          <p:cNvSpPr>
            <a:spLocks noGrp="1"/>
          </p:cNvSpPr>
          <p:nvPr>
            <p:ph idx="1"/>
          </p:nvPr>
        </p:nvSpPr>
        <p:spPr>
          <a:xfrm>
            <a:off x="457200" y="1417638"/>
            <a:ext cx="8229600" cy="4708525"/>
          </a:xfrm>
        </p:spPr>
        <p:txBody>
          <a:bodyPr/>
          <a:lstStyle/>
          <a:p>
            <a:pPr marL="0" indent="0">
              <a:buNone/>
            </a:pPr>
            <a:r>
              <a:rPr lang="en-CA" dirty="0"/>
              <a:t>Bill at </a:t>
            </a:r>
            <a:r>
              <a:rPr lang="en-CA" dirty="0">
                <a:hlinkClick r:id="rId2"/>
              </a:rPr>
              <a:t>https://parl.ca/DocumentViewer/en/43-2/bill/C-11/first-reading</a:t>
            </a:r>
            <a:r>
              <a:rPr lang="en-CA" dirty="0"/>
              <a:t> </a:t>
            </a:r>
          </a:p>
          <a:p>
            <a:pPr>
              <a:buFont typeface="Wingdings" panose="05000000000000000000" pitchFamily="2" charset="2"/>
              <a:buChar char="Ø"/>
            </a:pPr>
            <a:endParaRPr lang="en-CA" sz="2400" dirty="0"/>
          </a:p>
          <a:p>
            <a:pPr>
              <a:buFont typeface="Wingdings" panose="05000000000000000000" pitchFamily="2" charset="2"/>
              <a:buChar char="Ø"/>
            </a:pPr>
            <a:r>
              <a:rPr lang="en-CA" sz="2400" dirty="0"/>
              <a:t>10 Principles gone, included now in body of CPPA</a:t>
            </a:r>
          </a:p>
          <a:p>
            <a:pPr>
              <a:buFont typeface="Wingdings" panose="05000000000000000000" pitchFamily="2" charset="2"/>
              <a:buChar char="Ø"/>
            </a:pPr>
            <a:r>
              <a:rPr lang="en-CA" sz="2400" b="1" dirty="0"/>
              <a:t>Consent</a:t>
            </a:r>
            <a:r>
              <a:rPr lang="en-CA" sz="2400" dirty="0"/>
              <a:t> to collect, use, disclose, is not always required, there are a bunch of exceptions now</a:t>
            </a:r>
          </a:p>
        </p:txBody>
      </p:sp>
      <p:sp>
        <p:nvSpPr>
          <p:cNvPr id="4" name="Footer Placeholder 3">
            <a:extLst>
              <a:ext uri="{FF2B5EF4-FFF2-40B4-BE49-F238E27FC236}">
                <a16:creationId xmlns:a16="http://schemas.microsoft.com/office/drawing/2014/main" id="{B8244956-921E-4D29-8F7C-07D3F3DDA816}"/>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00020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2099-5295-4EFD-BB0B-60F3ACA33799}"/>
              </a:ext>
            </a:extLst>
          </p:cNvPr>
          <p:cNvSpPr>
            <a:spLocks noGrp="1"/>
          </p:cNvSpPr>
          <p:nvPr>
            <p:ph type="title"/>
          </p:nvPr>
        </p:nvSpPr>
        <p:spPr/>
        <p:txBody>
          <a:bodyPr/>
          <a:lstStyle/>
          <a:p>
            <a:r>
              <a:rPr lang="en-CA" dirty="0"/>
              <a:t>Lesser News</a:t>
            </a:r>
          </a:p>
        </p:txBody>
      </p:sp>
      <p:sp>
        <p:nvSpPr>
          <p:cNvPr id="3" name="Content Placeholder 2">
            <a:extLst>
              <a:ext uri="{FF2B5EF4-FFF2-40B4-BE49-F238E27FC236}">
                <a16:creationId xmlns:a16="http://schemas.microsoft.com/office/drawing/2014/main" id="{BE949032-1FBA-42BA-BE04-A245E2D6A7E5}"/>
              </a:ext>
            </a:extLst>
          </p:cNvPr>
          <p:cNvSpPr>
            <a:spLocks noGrp="1"/>
          </p:cNvSpPr>
          <p:nvPr>
            <p:ph idx="1"/>
          </p:nvPr>
        </p:nvSpPr>
        <p:spPr/>
        <p:txBody>
          <a:bodyPr/>
          <a:lstStyle/>
          <a:p>
            <a:pPr marL="0" indent="0">
              <a:buNone/>
            </a:pPr>
            <a:r>
              <a:rPr lang="en-US" i="1" dirty="0"/>
              <a:t>A Regulatory Framework for AI: Recommendations for PIPEDA Reform</a:t>
            </a:r>
          </a:p>
          <a:p>
            <a:pPr marL="0" indent="0">
              <a:buNone/>
            </a:pPr>
            <a:r>
              <a:rPr lang="en-US" dirty="0"/>
              <a:t>(OPC Nov 12, 2020)</a:t>
            </a:r>
          </a:p>
          <a:p>
            <a:pPr marL="0" indent="0">
              <a:buNone/>
            </a:pPr>
            <a:r>
              <a:rPr lang="en-CA" sz="2800" dirty="0"/>
              <a:t>“</a:t>
            </a:r>
            <a:r>
              <a:rPr lang="en-US" sz="2800" dirty="0"/>
              <a:t>A rights-based law that includes rights to explanation, contestation, and demonstrable accountability, while introducing consent exceptions to allow for more innovative and socially beneficial uses information, promotes a realistic and effective approach to privacy in AI”</a:t>
            </a:r>
            <a:endParaRPr lang="en-CA" sz="2800" dirty="0"/>
          </a:p>
        </p:txBody>
      </p:sp>
      <p:sp>
        <p:nvSpPr>
          <p:cNvPr id="4" name="Footer Placeholder 3">
            <a:extLst>
              <a:ext uri="{FF2B5EF4-FFF2-40B4-BE49-F238E27FC236}">
                <a16:creationId xmlns:a16="http://schemas.microsoft.com/office/drawing/2014/main" id="{CC072F4C-5AD5-464C-BD12-A0854B43428E}"/>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15384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B625-7156-4C0C-B9BA-63FB86BCECF2}"/>
              </a:ext>
            </a:extLst>
          </p:cNvPr>
          <p:cNvSpPr>
            <a:spLocks noGrp="1"/>
          </p:cNvSpPr>
          <p:nvPr>
            <p:ph type="title"/>
          </p:nvPr>
        </p:nvSpPr>
        <p:spPr/>
        <p:txBody>
          <a:bodyPr/>
          <a:lstStyle/>
          <a:p>
            <a:r>
              <a:rPr lang="en-CA" dirty="0"/>
              <a:t>More important news</a:t>
            </a:r>
          </a:p>
        </p:txBody>
      </p:sp>
      <p:sp>
        <p:nvSpPr>
          <p:cNvPr id="3" name="Content Placeholder 2">
            <a:extLst>
              <a:ext uri="{FF2B5EF4-FFF2-40B4-BE49-F238E27FC236}">
                <a16:creationId xmlns:a16="http://schemas.microsoft.com/office/drawing/2014/main" id="{E940824C-89D7-4785-B245-BDDD8D8A7356}"/>
              </a:ext>
            </a:extLst>
          </p:cNvPr>
          <p:cNvSpPr>
            <a:spLocks noGrp="1"/>
          </p:cNvSpPr>
          <p:nvPr>
            <p:ph idx="1"/>
          </p:nvPr>
        </p:nvSpPr>
        <p:spPr/>
        <p:txBody>
          <a:bodyPr/>
          <a:lstStyle/>
          <a:p>
            <a:pPr marL="0" indent="0">
              <a:buNone/>
            </a:pPr>
            <a:r>
              <a:rPr lang="en-US" i="1" dirty="0"/>
              <a:t>Facebook loses final appeal in defamation takedown case, must remove same and similar hate posts globally</a:t>
            </a:r>
            <a:endParaRPr lang="en-CA" i="1" dirty="0"/>
          </a:p>
          <a:p>
            <a:pPr marL="0" indent="0">
              <a:buNone/>
            </a:pPr>
            <a:r>
              <a:rPr lang="en-CA" dirty="0"/>
              <a:t>TechCrunch Nov. 12</a:t>
            </a:r>
            <a:r>
              <a:rPr lang="en-CA" baseline="30000" dirty="0"/>
              <a:t>th</a:t>
            </a:r>
            <a:r>
              <a:rPr lang="en-CA" dirty="0"/>
              <a:t> </a:t>
            </a:r>
          </a:p>
          <a:p>
            <a:pPr marL="0" indent="0">
              <a:buNone/>
            </a:pPr>
            <a:endParaRPr lang="en-CA" dirty="0"/>
          </a:p>
          <a:p>
            <a:pPr marL="0" indent="0">
              <a:buNone/>
            </a:pPr>
            <a:r>
              <a:rPr lang="en-CA" dirty="0"/>
              <a:t>(see </a:t>
            </a:r>
            <a:r>
              <a:rPr lang="en-CA" i="1" dirty="0"/>
              <a:t>Eva </a:t>
            </a:r>
            <a:r>
              <a:rPr lang="en-CA" i="1" dirty="0" err="1"/>
              <a:t>Glawischnig-Piesczek</a:t>
            </a:r>
            <a:r>
              <a:rPr lang="en-CA" i="1" dirty="0"/>
              <a:t> v. </a:t>
            </a:r>
            <a:r>
              <a:rPr lang="en-CA" i="1" dirty="0" err="1"/>
              <a:t>Facebook</a:t>
            </a:r>
            <a:r>
              <a:rPr lang="en-CA" dirty="0" err="1"/>
              <a:t>,CJEU</a:t>
            </a:r>
            <a:r>
              <a:rPr lang="en-CA" dirty="0"/>
              <a:t> October 2019, ECLI:EU:C:2019:821)</a:t>
            </a:r>
          </a:p>
        </p:txBody>
      </p:sp>
      <p:sp>
        <p:nvSpPr>
          <p:cNvPr id="4" name="Footer Placeholder 3">
            <a:extLst>
              <a:ext uri="{FF2B5EF4-FFF2-40B4-BE49-F238E27FC236}">
                <a16:creationId xmlns:a16="http://schemas.microsoft.com/office/drawing/2014/main" id="{C4BE822E-9091-4478-AD4B-69B6B75B387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86915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6A0-0FDE-4E7D-ACB1-0C5C2F1671B2}"/>
              </a:ext>
            </a:extLst>
          </p:cNvPr>
          <p:cNvSpPr>
            <a:spLocks noGrp="1"/>
          </p:cNvSpPr>
          <p:nvPr>
            <p:ph type="title"/>
          </p:nvPr>
        </p:nvSpPr>
        <p:spPr/>
        <p:txBody>
          <a:bodyPr/>
          <a:lstStyle/>
          <a:p>
            <a:r>
              <a:rPr lang="en-CA" dirty="0"/>
              <a:t>PROFESSOR KAREN ELTIS</a:t>
            </a:r>
            <a:br>
              <a:rPr lang="en-CA" dirty="0"/>
            </a:br>
            <a:endParaRPr lang="en-CA" dirty="0"/>
          </a:p>
        </p:txBody>
      </p:sp>
      <p:sp>
        <p:nvSpPr>
          <p:cNvPr id="3" name="Footer Placeholder 2">
            <a:extLst>
              <a:ext uri="{FF2B5EF4-FFF2-40B4-BE49-F238E27FC236}">
                <a16:creationId xmlns:a16="http://schemas.microsoft.com/office/drawing/2014/main" id="{92B8A4C7-1074-40EA-98E3-1EA09F1C12BB}"/>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31566708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34689</TotalTime>
  <Words>2159</Words>
  <Application>Microsoft Office PowerPoint</Application>
  <PresentationFormat>On-screen Show (4:3)</PresentationFormat>
  <Paragraphs>246</Paragraphs>
  <Slides>41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 Class 10 – November 17  Professor Karen Eltis  and Delicious                                  </vt:lpstr>
      <vt:lpstr>Admin Crap / Announcements</vt:lpstr>
      <vt:lpstr> HUGE F*ING NEWS!!!!!</vt:lpstr>
      <vt:lpstr>Digital Charter Implementation Act</vt:lpstr>
      <vt:lpstr>RTBF under the CPPA?</vt:lpstr>
      <vt:lpstr>Digital Charter Implementation Act</vt:lpstr>
      <vt:lpstr>Lesser News</vt:lpstr>
      <vt:lpstr>More important news</vt:lpstr>
      <vt:lpstr>PROFESSOR KAREN ELTIS </vt:lpstr>
      <vt:lpstr>SPAM SPAM SPAM EGGS SAUSAGE AND SPAM – When selling you stuff online clashes with your privacy rights</vt:lpstr>
      <vt:lpstr>CASL – Canada’s Anti-Spam Law</vt:lpstr>
      <vt:lpstr>SPAM is a problem</vt:lpstr>
      <vt:lpstr>SPAM is a problem</vt:lpstr>
      <vt:lpstr>The Anti-SPAM Law is also a problem</vt:lpstr>
      <vt:lpstr>So why should we care?</vt:lpstr>
      <vt:lpstr>The Anti-Spam Law not just Spam</vt:lpstr>
      <vt:lpstr>Sections 7 and 8</vt:lpstr>
      <vt:lpstr>The 3 basics of CASL</vt:lpstr>
      <vt:lpstr>i. CEMs – s. 1(2)</vt:lpstr>
      <vt:lpstr>“Electronic message”</vt:lpstr>
      <vt:lpstr>“Commercial Activity” (s. 1 def.)</vt:lpstr>
      <vt:lpstr>CEM?</vt:lpstr>
      <vt:lpstr>“Sent to an electronic address”</vt:lpstr>
      <vt:lpstr>ii. Consent </vt:lpstr>
      <vt:lpstr>ii. Consent </vt:lpstr>
      <vt:lpstr>Express consent</vt:lpstr>
      <vt:lpstr>iii. CEM Form Requirements (s. 6(2))</vt:lpstr>
      <vt:lpstr>iv. Other CASL notes - Application</vt:lpstr>
      <vt:lpstr>iv. Other CASL notes - Exceptions</vt:lpstr>
      <vt:lpstr>iv. Other CASL notes - Extraterritoriality</vt:lpstr>
      <vt:lpstr>iv. Other CASL notes – Enforcement</vt:lpstr>
      <vt:lpstr>iv. Other CASL notes - $$$$</vt:lpstr>
      <vt:lpstr>iv. Other CASL notes - $$$$</vt:lpstr>
      <vt:lpstr>We’re not F*ing around here</vt:lpstr>
      <vt:lpstr>iv. Other CASL notes – Can I Sue?</vt:lpstr>
      <vt:lpstr>Final CASL note – WTF???</vt:lpstr>
      <vt:lpstr>Other Anti-Spam Laws</vt:lpstr>
      <vt:lpstr>Compliance and Enforcement Decision CRTC 2017-65  (the “Rapanos Decision”)</vt:lpstr>
      <vt:lpstr>Hey this CASL thingy sounds like it might have issues, constitutional and otherwise!</vt:lpstr>
      <vt:lpstr>CompuFinder</vt:lpstr>
      <vt:lpstr>IT’S 5:00 SOMEWHERE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1439</cp:revision>
  <dcterms:created xsi:type="dcterms:W3CDTF">2011-09-16T14:20:42Z</dcterms:created>
  <dcterms:modified xsi:type="dcterms:W3CDTF">2020-11-17T22:46:58Z</dcterms:modified>
</cp:coreProperties>
</file>