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13" r:id="rId1"/>
  </p:sldMasterIdLst>
  <p:notesMasterIdLst>
    <p:notesMasterId r:id="rId15"/>
  </p:notesMasterIdLst>
  <p:sldIdLst>
    <p:sldId id="258" r:id="rId2"/>
    <p:sldId id="262" r:id="rId3"/>
    <p:sldId id="269" r:id="rId4"/>
    <p:sldId id="263" r:id="rId5"/>
    <p:sldId id="265" r:id="rId6"/>
    <p:sldId id="267" r:id="rId7"/>
    <p:sldId id="268" r:id="rId8"/>
    <p:sldId id="272" r:id="rId9"/>
    <p:sldId id="273" r:id="rId10"/>
    <p:sldId id="275" r:id="rId11"/>
    <p:sldId id="270" r:id="rId12"/>
    <p:sldId id="271" r:id="rId13"/>
    <p:sldId id="266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721"/>
    <p:restoredTop sz="95859"/>
  </p:normalViewPr>
  <p:slideViewPr>
    <p:cSldViewPr snapToGrid="0" snapToObjects="1">
      <p:cViewPr varScale="1">
        <p:scale>
          <a:sx n="112" d="100"/>
          <a:sy n="112" d="100"/>
        </p:scale>
        <p:origin x="344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F6B231-A749-7544-B0F9-44E73566239C}" type="datetimeFigureOut">
              <a:rPr lang="en-US" smtClean="0"/>
              <a:t>10/6/20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811AAB-0ECE-3A4B-9058-4861D6DFE9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6036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811AAB-0ECE-3A4B-9058-4861D6DFE96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56367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811AAB-0ECE-3A4B-9058-4861D6DFE96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84302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811AAB-0ECE-3A4B-9058-4861D6DFE96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866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811AAB-0ECE-3A4B-9058-4861D6DFE96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1357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811AAB-0ECE-3A4B-9058-4861D6DFE96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3573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811AAB-0ECE-3A4B-9058-4861D6DFE96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0606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811AAB-0ECE-3A4B-9058-4861D6DFE96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3959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811AAB-0ECE-3A4B-9058-4861D6DFE96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9642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811AAB-0ECE-3A4B-9058-4861D6DFE96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0938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811AAB-0ECE-3A4B-9058-4861D6DFE96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5312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811AAB-0ECE-3A4B-9058-4861D6DFE96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4396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811AAB-0ECE-3A4B-9058-4861D6DFE96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05439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04DB13E-F722-4ED6-BB00-556651E9528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26428D7-C6F3-473D-A360-A3F5C3E8728C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9103" y="2244830"/>
            <a:ext cx="8933796" cy="2437232"/>
          </a:xfrm>
        </p:spPr>
        <p:txBody>
          <a:bodyPr tIns="45720" bIns="45720" anchor="ctr">
            <a:normAutofit/>
          </a:bodyPr>
          <a:lstStyle>
            <a:lvl1pPr algn="ctr">
              <a:lnSpc>
                <a:spcPct val="83000"/>
              </a:lnSpc>
              <a:defRPr lang="en-US" sz="6800" b="0" kern="1200" cap="none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9101" y="4682062"/>
            <a:ext cx="8936846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800" spc="8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6"/>
            <a:ext cx="1554480" cy="485546"/>
          </a:xfrm>
        </p:spPr>
        <p:txBody>
          <a:bodyPr/>
          <a:lstStyle>
            <a:lvl1pPr algn="ctr">
              <a:defRPr sz="1300" spc="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EA0C0817-A112-4847-8014-A94B7D2A4EA3}" type="datetime1">
              <a:rPr lang="en-US" smtClean="0"/>
              <a:t>10/6/20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629100" y="5177408"/>
            <a:ext cx="5730295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20" y="5177408"/>
            <a:ext cx="1955980" cy="22860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39245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F40B7-36AB-4376-BE14-EF7004D79BB9}" type="datetime1">
              <a:rPr lang="en-US" smtClean="0"/>
              <a:t>10/6/20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256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7CAB8-DCAE-46A5-AADA-B3FAD11A54E0}" type="datetime1">
              <a:rPr lang="en-US" smtClean="0"/>
              <a:t>10/6/20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9326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2B432-ACDA-4023-A761-2BAB76577B62}" type="datetime1">
              <a:rPr lang="en-US" smtClean="0"/>
              <a:t>10/6/20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20002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0A4A1889-E37C-4EC3-9E41-9DAD221CF38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9156" y="2275165"/>
            <a:ext cx="8933688" cy="2406895"/>
          </a:xfrm>
        </p:spPr>
        <p:txBody>
          <a:bodyPr anchor="ctr">
            <a:normAutofit/>
          </a:bodyPr>
          <a:lstStyle>
            <a:lvl1pPr algn="ctr">
              <a:lnSpc>
                <a:spcPct val="83000"/>
              </a:lnSpc>
              <a:defRPr lang="en-US" sz="6800" kern="1200" cap="none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683EB04-C23E-490C-A1A6-030CF79D23C8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F8A84C03-E1CA-4A4E-81D6-9BB0C335B7A0}"/>
                </a:ext>
              </a:extLst>
            </p:cNvPr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4A26FB5A-D5D1-4DAB-AC43-7F51A7F2D197}"/>
                </a:ext>
              </a:extLst>
            </p:cNvPr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49303F14-E560-4C02-94F4-B4695FE26813}"/>
                </a:ext>
              </a:extLst>
            </p:cNvPr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9156" y="4682062"/>
            <a:ext cx="8939784" cy="457200"/>
          </a:xfrm>
        </p:spPr>
        <p:txBody>
          <a:bodyPr anchor="t">
            <a:normAutofit/>
          </a:bodyPr>
          <a:lstStyle>
            <a:lvl1pPr marL="0" indent="0" algn="ctr">
              <a:buNone/>
              <a:tabLst>
                <a:tab pos="2633663" algn="l"/>
              </a:tabLst>
              <a:defRPr sz="1800">
                <a:solidFill>
                  <a:schemeClr val="tx1">
                    <a:lumMod val="95000"/>
                    <a:lumOff val="5000"/>
                  </a:schemeClr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18760" y="1344502"/>
            <a:ext cx="1554480" cy="498781"/>
          </a:xfrm>
        </p:spPr>
        <p:txBody>
          <a:bodyPr/>
          <a:lstStyle>
            <a:lvl1pPr algn="ctr">
              <a:defRPr lang="en-US" sz="13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D9C646AA-F36E-4540-911D-FFFC0A0EF24A}" type="datetime1">
              <a:rPr lang="en-US" smtClean="0"/>
              <a:t>10/6/20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29157" y="5177408"/>
            <a:ext cx="5660134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177408"/>
            <a:ext cx="1958339" cy="22860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7448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66344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61760" y="2103120"/>
            <a:ext cx="466344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86D26-FA5F-4637-B602-B7C2DC34CFD4}" type="datetime1">
              <a:rPr lang="en-US" smtClean="0"/>
              <a:t>10/6/20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674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663440" cy="640080"/>
          </a:xfrm>
        </p:spPr>
        <p:txBody>
          <a:bodyPr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 i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92472"/>
            <a:ext cx="4663440" cy="3163825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58712" y="2074334"/>
            <a:ext cx="4663440" cy="640080"/>
          </a:xfrm>
        </p:spPr>
        <p:txBody>
          <a:bodyPr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>
                <a:solidFill>
                  <a:schemeClr val="tx1"/>
                </a:solidFill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58712" y="2792471"/>
            <a:ext cx="4663440" cy="3164509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F15D8-96D1-4781-BC50-CA8A088B2FE4}" type="datetime1">
              <a:rPr lang="en-US" smtClean="0"/>
              <a:t>10/6/20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7825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96C99-B8F8-4528-BD05-0E16E943DC09}" type="datetime1">
              <a:rPr lang="en-US" smtClean="0"/>
              <a:t>10/6/20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49127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36942-C211-4B28-8DBD-C953E00AF71B}" type="datetime1">
              <a:rPr lang="en-US" smtClean="0"/>
              <a:t>10/6/20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3629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5E1BBF9-8BEF-4353-BA68-30AAF9EBD8D8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B941C21-2A5D-4912-AB06-1BB0C0EB6AE1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58200" y="607392"/>
            <a:ext cx="3161963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200" b="0" kern="1200" cap="none" spc="0" baseline="0" dirty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6858000" cy="533400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58200" y="2336800"/>
            <a:ext cx="3161963" cy="36068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5588000" y="6035040"/>
            <a:ext cx="1955800" cy="36576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7E8D12A6-918A-48BD-8CB9-CA713993B0EA}" type="datetime1">
              <a:rPr lang="en-US" smtClean="0"/>
              <a:t>10/6/20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685801" y="6035040"/>
            <a:ext cx="4584700" cy="365760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3435" cy="36576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2299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687CA98-D9C7-497F-A1DA-7D22F8753BCE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7696201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662337" y="6035040"/>
            <a:ext cx="2071963" cy="365760"/>
          </a:xfrm>
        </p:spPr>
        <p:txBody>
          <a:bodyPr/>
          <a:lstStyle>
            <a:lvl1pPr>
              <a:defRPr b="1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E778CE86-875F-4587-BCF6-FA054AFC0D53}" type="datetime1">
              <a:rPr lang="en-US" smtClean="0"/>
              <a:pPr/>
              <a:t>10/6/20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12648" y="6035040"/>
            <a:ext cx="4588002" cy="365760"/>
          </a:xfrm>
        </p:spPr>
        <p:txBody>
          <a:bodyPr/>
          <a:lstStyle>
            <a:lvl1pPr marL="0" algn="r" defTabSz="914400" rtl="0" eaLnBrk="1" latinLnBrk="0" hangingPunct="1">
              <a:defRPr lang="en-US" sz="1000" b="1" kern="1200" dirty="0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5296" cy="365760"/>
          </a:xfrm>
        </p:spPr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8B3D8CC-BB13-41A5-8F34-B8E84A4F9534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7250" y="603504"/>
            <a:ext cx="3144774" cy="164592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3200"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77250" y="2386584"/>
            <a:ext cx="3144774" cy="3511296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116307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E94681D-2A4C-4A8D-B9B5-31D440D0328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8" name="Rectangle 7"/>
          <p:cNvSpPr/>
          <p:nvPr/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</a:ln>
          <a:effectLst/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8496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56794" y="6035040"/>
            <a:ext cx="2893045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F6FA2B21-3FCD-4721-B95C-427943F61125}" type="datetime1">
              <a:rPr lang="en-US" smtClean="0"/>
              <a:t>10/6/20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66800" y="6035040"/>
            <a:ext cx="58166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87000" y="6035040"/>
            <a:ext cx="8382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3271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02" r:id="rId4"/>
    <p:sldLayoutId id="2147483703" r:id="rId5"/>
    <p:sldLayoutId id="2147483709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b="1" i="0" kern="1200" cap="none" spc="-7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2.jpeg"/><Relationship Id="rId10" Type="http://schemas.openxmlformats.org/officeDocument/2006/relationships/image" Target="../media/image9.png"/><Relationship Id="rId4" Type="http://schemas.openxmlformats.org/officeDocument/2006/relationships/image" Target="../media/image4.png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4C36E83-B154-4426-A397-A70AB60DAE2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721" b="2010"/>
          <a:stretch/>
        </p:blipFill>
        <p:spPr>
          <a:xfrm>
            <a:off x="1" y="10"/>
            <a:ext cx="12191999" cy="6857990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2644B391-9BFE-445C-A9EC-F544BB85FB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0314" y="0"/>
            <a:ext cx="6525472" cy="6858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 cap="sq" cmpd="sng" algn="ctr">
            <a:noFill/>
            <a:prstDash val="solid"/>
            <a:miter lim="800000"/>
          </a:ln>
          <a:effectLst/>
        </p:spPr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0F26E69-87D9-4655-AE7B-280A87AA3C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38682" y="320040"/>
            <a:ext cx="5888736" cy="6217920"/>
          </a:xfrm>
          <a:prstGeom prst="rect">
            <a:avLst/>
          </a:prstGeom>
          <a:noFill/>
          <a:ln w="6350" cap="sq" cmpd="sng" algn="ctr">
            <a:solidFill>
              <a:schemeClr val="tx1"/>
            </a:solidFill>
            <a:prstDash val="solid"/>
            <a:miter lim="800000"/>
          </a:ln>
          <a:effectLst>
            <a:softEdge rad="0"/>
          </a:effectLst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DE73292-3DE0-DD48-B5FA-44027EE5A4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78316" y="320039"/>
            <a:ext cx="5409468" cy="6217921"/>
          </a:xfrm>
        </p:spPr>
        <p:txBody>
          <a:bodyPr>
            <a:normAutofit/>
          </a:bodyPr>
          <a:lstStyle/>
          <a:p>
            <a:br>
              <a:rPr lang="en-US" sz="6000" dirty="0">
                <a:solidFill>
                  <a:schemeClr val="tx1"/>
                </a:solidFill>
              </a:rPr>
            </a:br>
            <a:br>
              <a:rPr lang="en-US" sz="6000" dirty="0">
                <a:solidFill>
                  <a:schemeClr val="tx1"/>
                </a:solidFill>
              </a:rPr>
            </a:br>
            <a:r>
              <a:rPr lang="en-US" sz="6000" dirty="0">
                <a:solidFill>
                  <a:schemeClr val="tx1"/>
                </a:solidFill>
              </a:rPr>
              <a:t>Grant v Torstar</a:t>
            </a:r>
            <a:br>
              <a:rPr lang="en-US" sz="6000" dirty="0">
                <a:solidFill>
                  <a:schemeClr val="tx1"/>
                </a:solidFill>
              </a:rPr>
            </a:br>
            <a:r>
              <a:rPr lang="en-US" sz="4500" dirty="0">
                <a:solidFill>
                  <a:schemeClr val="tx1"/>
                </a:solidFill>
              </a:rPr>
              <a:t>(</a:t>
            </a:r>
            <a:r>
              <a:rPr lang="en-CA" sz="4500" dirty="0"/>
              <a:t>2009 SCC 61)</a:t>
            </a:r>
            <a:br>
              <a:rPr lang="en-US" sz="4500" dirty="0">
                <a:solidFill>
                  <a:schemeClr val="tx1"/>
                </a:solidFill>
              </a:rPr>
            </a:br>
            <a:endParaRPr lang="en-US" sz="4500" dirty="0">
              <a:solidFill>
                <a:schemeClr val="tx1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22AA6DD-48E2-2842-BB70-CC687F3833F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60228" y="5111497"/>
            <a:ext cx="3831771" cy="950976"/>
          </a:xfrm>
        </p:spPr>
        <p:txBody>
          <a:bodyPr>
            <a:normAutofit/>
          </a:bodyPr>
          <a:lstStyle/>
          <a:p>
            <a:r>
              <a:rPr lang="en-US" sz="2200" dirty="0">
                <a:solidFill>
                  <a:schemeClr val="tx1"/>
                </a:solidFill>
              </a:rPr>
              <a:t>…or the ink that spilled.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1A70F69-5484-4946-A92B-BA42B8685177}"/>
              </a:ext>
            </a:extLst>
          </p:cNvPr>
          <p:cNvSpPr txBox="1"/>
          <p:nvPr/>
        </p:nvSpPr>
        <p:spPr>
          <a:xfrm>
            <a:off x="2636322" y="5877807"/>
            <a:ext cx="36457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Presentation by Natalia Koper</a:t>
            </a:r>
          </a:p>
        </p:txBody>
      </p:sp>
    </p:spTree>
    <p:extLst>
      <p:ext uri="{BB962C8B-B14F-4D97-AF65-F5344CB8AC3E}">
        <p14:creationId xmlns:p14="http://schemas.microsoft.com/office/powerpoint/2010/main" val="193348824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6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97B4A97C-FAAB-5445-9558-ADD2DBA718A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721" r="39039" b="11577"/>
          <a:stretch/>
        </p:blipFill>
        <p:spPr>
          <a:xfrm rot="10800000">
            <a:off x="4075529" y="1748413"/>
            <a:ext cx="3258175" cy="266506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592D26C-4668-854D-AD92-2E1709BD2520}"/>
              </a:ext>
            </a:extLst>
          </p:cNvPr>
          <p:cNvSpPr txBox="1"/>
          <p:nvPr/>
        </p:nvSpPr>
        <p:spPr>
          <a:xfrm>
            <a:off x="285132" y="7833459"/>
            <a:ext cx="37903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/>
              <a:t>(</a:t>
            </a:r>
            <a:r>
              <a:rPr lang="en-CA" dirty="0" err="1"/>
              <a:t>McLachlin</a:t>
            </a:r>
            <a:r>
              <a:rPr lang="en-CA" dirty="0"/>
              <a:t> C.J writing for the majority) 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8BB8380-5863-DE45-AB36-25B529A5EBB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721" r="39039" b="11577"/>
          <a:stretch/>
        </p:blipFill>
        <p:spPr>
          <a:xfrm>
            <a:off x="450986" y="1748413"/>
            <a:ext cx="3258175" cy="266506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32FA67C-FFA5-D049-B0B9-7B7AE3289894}"/>
              </a:ext>
            </a:extLst>
          </p:cNvPr>
          <p:cNvSpPr txBox="1"/>
          <p:nvPr/>
        </p:nvSpPr>
        <p:spPr>
          <a:xfrm flipH="1">
            <a:off x="285131" y="318471"/>
            <a:ext cx="7880673" cy="10944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Test for Responsible </a:t>
            </a:r>
            <a:r>
              <a:rPr lang="en-US" sz="3600" b="1" u="sng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Communication </a:t>
            </a:r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in Public Interest </a:t>
            </a:r>
            <a:r>
              <a:rPr 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Defence</a:t>
            </a:r>
            <a:endParaRPr lang="en-US" sz="36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D5DA3B6-A3F7-A743-9D7F-A80DD9DDAFC2}"/>
              </a:ext>
            </a:extLst>
          </p:cNvPr>
          <p:cNvSpPr/>
          <p:nvPr/>
        </p:nvSpPr>
        <p:spPr>
          <a:xfrm>
            <a:off x="559879" y="2087499"/>
            <a:ext cx="324090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1. The publication must be on a matter of</a:t>
            </a:r>
            <a:r>
              <a:rPr lang="en-CA" sz="2400" dirty="0"/>
              <a:t> </a:t>
            </a:r>
            <a:r>
              <a:rPr lang="en-US" sz="2400" b="1" dirty="0">
                <a:solidFill>
                  <a:schemeClr val="bg1"/>
                </a:solidFill>
              </a:rPr>
              <a:t>public interest</a:t>
            </a:r>
            <a:r>
              <a:rPr lang="en-US" sz="2400" dirty="0">
                <a:solidFill>
                  <a:schemeClr val="bg1"/>
                </a:solidFill>
              </a:rPr>
              <a:t>.</a:t>
            </a:r>
            <a:endParaRPr lang="en-US" sz="24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021AEFD-0BC0-A141-B034-779CD783C24A}"/>
              </a:ext>
            </a:extLst>
          </p:cNvPr>
          <p:cNvSpPr/>
          <p:nvPr/>
        </p:nvSpPr>
        <p:spPr>
          <a:xfrm>
            <a:off x="4093686" y="1891821"/>
            <a:ext cx="3240018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>
                <a:solidFill>
                  <a:schemeClr val="bg1"/>
                </a:solidFill>
              </a:rPr>
              <a:t>2. The defendant must show that</a:t>
            </a:r>
            <a:r>
              <a:rPr lang="en-CA" sz="2200" dirty="0"/>
              <a:t> </a:t>
            </a:r>
            <a:r>
              <a:rPr lang="en-US" sz="2200" b="1" dirty="0">
                <a:solidFill>
                  <a:schemeClr val="bg1"/>
                </a:solidFill>
              </a:rPr>
              <a:t>publication was responsible</a:t>
            </a:r>
            <a:r>
              <a:rPr lang="en-US" sz="2200" dirty="0">
                <a:solidFill>
                  <a:schemeClr val="bg1"/>
                </a:solidFill>
              </a:rPr>
              <a:t>, in that he or she was diligent in trying to verify the allegation(s), having regard to all the relevant circumstances.</a:t>
            </a:r>
            <a:endParaRPr lang="en-US" sz="22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40BA725-F67E-3C4D-9518-2795417D2896}"/>
              </a:ext>
            </a:extLst>
          </p:cNvPr>
          <p:cNvSpPr txBox="1"/>
          <p:nvPr/>
        </p:nvSpPr>
        <p:spPr>
          <a:xfrm>
            <a:off x="450986" y="6316963"/>
            <a:ext cx="108715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(para 126)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A6E95E9-2E9A-4043-A8CD-10829A066FE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438" r="44907" b="48528"/>
          <a:stretch/>
        </p:blipFill>
        <p:spPr>
          <a:xfrm rot="5400000">
            <a:off x="7471478" y="2432933"/>
            <a:ext cx="5792442" cy="252884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2BCE7AA-5E33-7E42-AD6B-1E0B95F77F26}"/>
              </a:ext>
            </a:extLst>
          </p:cNvPr>
          <p:cNvSpPr/>
          <p:nvPr/>
        </p:nvSpPr>
        <p:spPr>
          <a:xfrm>
            <a:off x="9180603" y="801133"/>
            <a:ext cx="2560411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347472"/>
            <a:r>
              <a:rPr lang="en-US" sz="2000" b="1" dirty="0">
                <a:solidFill>
                  <a:schemeClr val="bg1"/>
                </a:solidFill>
              </a:rPr>
              <a:t>Factors:</a:t>
            </a:r>
            <a:endParaRPr lang="en-CA" sz="2000" b="1" dirty="0"/>
          </a:p>
          <a:p>
            <a:pPr indent="-347472">
              <a:buClrTx/>
              <a:buSzPts val="2000"/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schemeClr val="bg1"/>
                </a:solidFill>
              </a:rPr>
              <a:t>The </a:t>
            </a:r>
            <a:r>
              <a:rPr lang="en-US" sz="2000" b="1" dirty="0">
                <a:solidFill>
                  <a:schemeClr val="bg1"/>
                </a:solidFill>
              </a:rPr>
              <a:t>seriousness</a:t>
            </a:r>
            <a:r>
              <a:rPr lang="en-US" sz="2000" dirty="0">
                <a:solidFill>
                  <a:schemeClr val="bg1"/>
                </a:solidFill>
              </a:rPr>
              <a:t> of the allegation</a:t>
            </a:r>
            <a:endParaRPr lang="en-CA" sz="2000" dirty="0"/>
          </a:p>
          <a:p>
            <a:pPr indent="-347472">
              <a:buClrTx/>
              <a:buSzPts val="2000"/>
              <a:buFont typeface="Courier New" panose="02070309020205020404" pitchFamily="49" charset="0"/>
              <a:buChar char="o"/>
            </a:pPr>
            <a:r>
              <a:rPr lang="en-CA" sz="2000" dirty="0">
                <a:solidFill>
                  <a:schemeClr val="bg1"/>
                </a:solidFill>
              </a:rPr>
              <a:t>The public </a:t>
            </a:r>
            <a:r>
              <a:rPr lang="en-CA" sz="2000" b="1" dirty="0">
                <a:solidFill>
                  <a:schemeClr val="bg1"/>
                </a:solidFill>
              </a:rPr>
              <a:t>importance</a:t>
            </a:r>
            <a:r>
              <a:rPr lang="en-CA" sz="2000" dirty="0">
                <a:solidFill>
                  <a:schemeClr val="bg1"/>
                </a:solidFill>
              </a:rPr>
              <a:t> of the matter</a:t>
            </a:r>
            <a:endParaRPr lang="en-CA" sz="2000" dirty="0"/>
          </a:p>
          <a:p>
            <a:pPr indent="-347472">
              <a:buClrTx/>
              <a:buSzPts val="2000"/>
              <a:buFont typeface="Courier New" panose="02070309020205020404" pitchFamily="49" charset="0"/>
              <a:buChar char="o"/>
            </a:pPr>
            <a:r>
              <a:rPr lang="en-CA" sz="2000" dirty="0">
                <a:solidFill>
                  <a:schemeClr val="bg1"/>
                </a:solidFill>
              </a:rPr>
              <a:t>The </a:t>
            </a:r>
            <a:r>
              <a:rPr lang="en-CA" sz="2000" b="1" dirty="0">
                <a:solidFill>
                  <a:schemeClr val="bg1"/>
                </a:solidFill>
              </a:rPr>
              <a:t>urgency</a:t>
            </a:r>
            <a:endParaRPr lang="en-CA" sz="2000" b="1" dirty="0"/>
          </a:p>
          <a:p>
            <a:pPr indent="-347472">
              <a:buClrTx/>
              <a:buSzPts val="2000"/>
              <a:buFont typeface="Courier New" panose="02070309020205020404" pitchFamily="49" charset="0"/>
              <a:buChar char="o"/>
            </a:pPr>
            <a:r>
              <a:rPr lang="en-CA" sz="2000" dirty="0">
                <a:solidFill>
                  <a:schemeClr val="bg1"/>
                </a:solidFill>
              </a:rPr>
              <a:t>The </a:t>
            </a:r>
            <a:r>
              <a:rPr lang="en-CA" sz="2000" b="1" dirty="0">
                <a:solidFill>
                  <a:schemeClr val="bg1"/>
                </a:solidFill>
              </a:rPr>
              <a:t>reliability</a:t>
            </a:r>
            <a:r>
              <a:rPr lang="en-CA" sz="2000" dirty="0">
                <a:solidFill>
                  <a:schemeClr val="bg1"/>
                </a:solidFill>
              </a:rPr>
              <a:t> of the source</a:t>
            </a:r>
            <a:endParaRPr lang="en-CA" sz="2000" dirty="0"/>
          </a:p>
          <a:p>
            <a:pPr indent="-347472">
              <a:buClrTx/>
              <a:buSzPts val="2000"/>
              <a:buFont typeface="Courier New" panose="02070309020205020404" pitchFamily="49" charset="0"/>
              <a:buChar char="o"/>
            </a:pPr>
            <a:r>
              <a:rPr lang="en-CA" sz="2000" dirty="0">
                <a:solidFill>
                  <a:schemeClr val="bg1"/>
                </a:solidFill>
              </a:rPr>
              <a:t>Whether the </a:t>
            </a:r>
            <a:r>
              <a:rPr lang="en-CA" sz="2000" b="1" dirty="0">
                <a:solidFill>
                  <a:schemeClr val="bg1"/>
                </a:solidFill>
              </a:rPr>
              <a:t>plaintiff’s side of the story </a:t>
            </a:r>
            <a:r>
              <a:rPr lang="en-CA" sz="2000" dirty="0">
                <a:solidFill>
                  <a:schemeClr val="bg1"/>
                </a:solidFill>
              </a:rPr>
              <a:t>was sought and accurately reported</a:t>
            </a:r>
            <a:endParaRPr lang="en-CA" sz="2000" dirty="0"/>
          </a:p>
          <a:p>
            <a:pPr indent="-347472">
              <a:buClrTx/>
              <a:buSzPts val="2000"/>
              <a:buFont typeface="Courier New" panose="02070309020205020404" pitchFamily="49" charset="0"/>
              <a:buChar char="o"/>
            </a:pPr>
            <a:r>
              <a:rPr lang="en-CA" sz="2000" dirty="0">
                <a:solidFill>
                  <a:schemeClr val="bg1"/>
                </a:solidFill>
              </a:rPr>
              <a:t>Whether inclusion of the defamatory statement was </a:t>
            </a:r>
            <a:r>
              <a:rPr lang="en-CA" sz="2000" b="1" dirty="0">
                <a:solidFill>
                  <a:schemeClr val="bg1"/>
                </a:solidFill>
              </a:rPr>
              <a:t>justifiable</a:t>
            </a:r>
            <a:endParaRPr lang="en-CA" sz="2000" b="1" dirty="0"/>
          </a:p>
          <a:p>
            <a:pPr indent="-347472">
              <a:buClrTx/>
              <a:buSzPts val="2000"/>
              <a:buFont typeface="Courier New" panose="02070309020205020404" pitchFamily="49" charset="0"/>
              <a:buChar char="o"/>
            </a:pPr>
            <a:r>
              <a:rPr lang="en-CA" sz="2000" dirty="0">
                <a:solidFill>
                  <a:schemeClr val="bg1"/>
                </a:solidFill>
              </a:rPr>
              <a:t>“</a:t>
            </a:r>
            <a:r>
              <a:rPr lang="en-CA" sz="2000" b="1" dirty="0">
                <a:solidFill>
                  <a:schemeClr val="bg1"/>
                </a:solidFill>
              </a:rPr>
              <a:t>Reportage</a:t>
            </a:r>
            <a:r>
              <a:rPr lang="en-CA" sz="2000" dirty="0">
                <a:solidFill>
                  <a:schemeClr val="bg1"/>
                </a:solidFill>
              </a:rPr>
              <a:t>”/ “</a:t>
            </a:r>
            <a:r>
              <a:rPr lang="en-CA" sz="2000" b="1" dirty="0">
                <a:solidFill>
                  <a:schemeClr val="bg1"/>
                </a:solidFill>
              </a:rPr>
              <a:t>Repetition rule</a:t>
            </a:r>
            <a:r>
              <a:rPr lang="en-CA" sz="2000" dirty="0">
                <a:solidFill>
                  <a:schemeClr val="bg1"/>
                </a:solidFill>
              </a:rPr>
              <a:t>”</a:t>
            </a:r>
            <a:endParaRPr lang="en-CA" sz="2000" dirty="0">
              <a:effectLst/>
            </a:endParaRPr>
          </a:p>
        </p:txBody>
      </p:sp>
      <p:sp>
        <p:nvSpPr>
          <p:cNvPr id="11" name="Equal 10">
            <a:extLst>
              <a:ext uri="{FF2B5EF4-FFF2-40B4-BE49-F238E27FC236}">
                <a16:creationId xmlns:a16="http://schemas.microsoft.com/office/drawing/2014/main" id="{14E9A01C-1C4C-9848-B64D-E4DFF1BCDD12}"/>
              </a:ext>
            </a:extLst>
          </p:cNvPr>
          <p:cNvSpPr/>
          <p:nvPr/>
        </p:nvSpPr>
        <p:spPr>
          <a:xfrm>
            <a:off x="7333704" y="2870791"/>
            <a:ext cx="1617956" cy="826563"/>
          </a:xfrm>
          <a:prstGeom prst="mathEqual">
            <a:avLst/>
          </a:pr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0574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1E94681D-2A4C-4A8D-B9B5-31D440D032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B65ABA3-820C-4D75-9437-9EFA1ADFE1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36BF2FB-90D8-48DB-BD34-D040CDCFF2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</a:ln>
          <a:effectLst/>
        </p:spPr>
      </p:sp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11657BF2-BFFB-4FF0-9FE2-4D7F7A7C9D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5397171-E233-4F26-9A8C-29C436537D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4393" y="237744"/>
            <a:ext cx="7652977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A830B9C-C9EB-4D80-9552-AE9DE30758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553" y="374904"/>
            <a:ext cx="734015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B47752A-C8B4-0044-8107-A56F9768E76A}"/>
              </a:ext>
            </a:extLst>
          </p:cNvPr>
          <p:cNvSpPr/>
          <p:nvPr/>
        </p:nvSpPr>
        <p:spPr>
          <a:xfrm>
            <a:off x="868680" y="545962"/>
            <a:ext cx="6281928" cy="15062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Seven Principles Guiding Defamation Law Reform in Ontario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27A9554-7041-974E-A0BB-9DF82C83FC1C}"/>
              </a:ext>
            </a:extLst>
          </p:cNvPr>
          <p:cNvSpPr/>
          <p:nvPr/>
        </p:nvSpPr>
        <p:spPr>
          <a:xfrm>
            <a:off x="868680" y="2052209"/>
            <a:ext cx="6281928" cy="36484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indent="-182880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r>
              <a:rPr lang="en-US" dirty="0"/>
              <a:t>Defamation Law Must Re-Balance Protection of Reputation and Freedom Of Expression </a:t>
            </a:r>
          </a:p>
          <a:p>
            <a:pPr marL="342900" indent="-182880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r>
              <a:rPr lang="en-US" dirty="0"/>
              <a:t>Defamation Law Needs to Be Updated</a:t>
            </a:r>
          </a:p>
          <a:p>
            <a:pPr marL="342900" indent="-182880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r>
              <a:rPr lang="en-US" dirty="0"/>
              <a:t>Defamation Law Is Evolving; New Reforms Must Complement These Developments </a:t>
            </a:r>
          </a:p>
          <a:p>
            <a:pPr marL="342900" indent="-182880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r>
              <a:rPr lang="en-US" dirty="0"/>
              <a:t>Access To Justice And Dispute Resolution Must Be Improved</a:t>
            </a:r>
          </a:p>
          <a:p>
            <a:pPr marL="342900" indent="-182880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r>
              <a:rPr lang="en-US" dirty="0"/>
              <a:t>Defamation Law Must Specifically Address Online Personal Attacks </a:t>
            </a:r>
          </a:p>
          <a:p>
            <a:pPr marL="342900" indent="-182880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r>
              <a:rPr lang="en-US" dirty="0"/>
              <a:t>There Must Be New Obligations For Intermediary Platforms </a:t>
            </a:r>
          </a:p>
          <a:p>
            <a:pPr marL="342900" indent="-182880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r>
              <a:rPr lang="en-US" dirty="0"/>
              <a:t>Defamation Law and Privacy Law Have Distinct Objectives and Should Remain Separate</a:t>
            </a:r>
          </a:p>
          <a:p>
            <a:pPr marL="342900" indent="-182880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FBDDA9C-490C-7849-BA49-6EA7AE720C4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190" r="-2" b="-2"/>
          <a:stretch/>
        </p:blipFill>
        <p:spPr>
          <a:xfrm rot="16200000">
            <a:off x="6708323" y="1366792"/>
            <a:ext cx="6382512" cy="412441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7F67F98-D429-F346-BF85-24F823389733}"/>
              </a:ext>
            </a:extLst>
          </p:cNvPr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56771B2-BDE3-9645-B7D1-3970AC3859B1}"/>
              </a:ext>
            </a:extLst>
          </p:cNvPr>
          <p:cNvSpPr txBox="1"/>
          <p:nvPr/>
        </p:nvSpPr>
        <p:spPr>
          <a:xfrm>
            <a:off x="3614355" y="5559766"/>
            <a:ext cx="40330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</a:t>
            </a:r>
            <a:r>
              <a:rPr lang="en-US" i="1" dirty="0"/>
              <a:t>Defamation Law in the Internet Age. The Final Report</a:t>
            </a:r>
            <a:r>
              <a:rPr lang="en-US" dirty="0"/>
              <a:t>. Law Commission of Ontario, March 2020)</a:t>
            </a:r>
          </a:p>
        </p:txBody>
      </p:sp>
    </p:spTree>
    <p:extLst>
      <p:ext uri="{BB962C8B-B14F-4D97-AF65-F5344CB8AC3E}">
        <p14:creationId xmlns:p14="http://schemas.microsoft.com/office/powerpoint/2010/main" val="2364712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47"/>
    </mc:Choice>
    <mc:Fallback xmlns="">
      <p:transition spd="slow" advTm="2747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1E94681D-2A4C-4A8D-B9B5-31D440D032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FB65ABA3-820C-4D75-9437-9EFA1ADFE1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036BF2FB-90D8-48DB-BD34-D040CDCFF2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</a:ln>
          <a:effectLst/>
        </p:spPr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77665003-5B93-4A19-9549-739B2EFD35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866" y="0"/>
            <a:ext cx="12193866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DBC543A8-3AE5-4FAA-B94E-BE588D1AB8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8833" y="643464"/>
            <a:ext cx="3969458" cy="5571072"/>
          </a:xfrm>
          <a:prstGeom prst="rect">
            <a:avLst/>
          </a:prstGeom>
          <a:solidFill>
            <a:srgbClr val="FFFFFF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FBDDA9C-490C-7849-BA49-6EA7AE720C4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897" b="-3"/>
          <a:stretch/>
        </p:blipFill>
        <p:spPr>
          <a:xfrm rot="16200000">
            <a:off x="13806" y="1609344"/>
            <a:ext cx="5239512" cy="3639312"/>
          </a:xfrm>
          <a:prstGeom prst="rect">
            <a:avLst/>
          </a:prstGeom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6596D7B5-9420-4F03-A37C-7ED97D1E57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58001" y="255102"/>
            <a:ext cx="6705400" cy="6361598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58FFB398-DF5E-4361-A724-EE10E91B14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22592" y="393365"/>
            <a:ext cx="6364719" cy="6035547"/>
          </a:xfrm>
          <a:prstGeom prst="rect">
            <a:avLst/>
          </a:prstGeom>
          <a:noFill/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B47752A-C8B4-0044-8107-A56F9768E76A}"/>
              </a:ext>
            </a:extLst>
          </p:cNvPr>
          <p:cNvSpPr/>
          <p:nvPr/>
        </p:nvSpPr>
        <p:spPr>
          <a:xfrm>
            <a:off x="5867874" y="892120"/>
            <a:ext cx="5447250" cy="16459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Conclusion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34FC1FF-8E61-5A4F-B701-E31C419DB92F}"/>
              </a:ext>
            </a:extLst>
          </p:cNvPr>
          <p:cNvSpPr txBox="1"/>
          <p:nvPr/>
        </p:nvSpPr>
        <p:spPr>
          <a:xfrm>
            <a:off x="5867873" y="2322576"/>
            <a:ext cx="5447251" cy="364845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marL="388620" indent="-285750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Wingdings" pitchFamily="2" charset="2"/>
              <a:buChar char="v"/>
            </a:pPr>
            <a:r>
              <a:rPr lang="en-US" sz="2000" dirty="0"/>
              <a:t>The rise of new ways of online expression is a challenge to a traditional understanding of defamation law.</a:t>
            </a:r>
          </a:p>
          <a:p>
            <a:pPr marL="388620" indent="-285750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Wingdings" pitchFamily="2" charset="2"/>
              <a:buChar char="v"/>
            </a:pPr>
            <a:r>
              <a:rPr lang="en-US" sz="2000" dirty="0"/>
              <a:t>We can soon expect a major reform of the statutory framework of defamation law, which will take into account the growing role of social media platforms. </a:t>
            </a:r>
          </a:p>
          <a:p>
            <a:pPr marL="388620" indent="-285750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Wingdings" pitchFamily="2" charset="2"/>
              <a:buChar char="v"/>
            </a:pPr>
            <a:r>
              <a:rPr lang="en-US" sz="2000" i="1" dirty="0"/>
              <a:t>Grant v Torstar </a:t>
            </a:r>
            <a:r>
              <a:rPr lang="en-US" sz="2000" dirty="0"/>
              <a:t>signals a broader protection of the freedom of expression, which (IMO) is consistent with how Internet users perceive their rights online. </a:t>
            </a:r>
            <a:endParaRPr lang="en-US" sz="2000" i="1" dirty="0"/>
          </a:p>
          <a:p>
            <a:pPr marL="388620" indent="-285750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Wingdings" pitchFamily="2" charset="2"/>
              <a:buChar char="v"/>
            </a:pPr>
            <a:endParaRPr lang="en-US" sz="20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27A9554-7041-974E-A0BB-9DF82C83FC1C}"/>
              </a:ext>
            </a:extLst>
          </p:cNvPr>
          <p:cNvSpPr/>
          <p:nvPr/>
        </p:nvSpPr>
        <p:spPr>
          <a:xfrm>
            <a:off x="868680" y="2052209"/>
            <a:ext cx="6281928" cy="36484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indent="-182880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685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47"/>
    </mc:Choice>
    <mc:Fallback xmlns="">
      <p:transition spd="slow" advTm="2747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6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341B0C0-7FD0-9B47-BF1E-0BF2B51B6704}"/>
              </a:ext>
            </a:extLst>
          </p:cNvPr>
          <p:cNvSpPr/>
          <p:nvPr/>
        </p:nvSpPr>
        <p:spPr>
          <a:xfrm>
            <a:off x="5159740" y="2936558"/>
            <a:ext cx="212609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/>
              <a:t>The End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7F67F98-D429-F346-BF85-24F823389733}"/>
              </a:ext>
            </a:extLst>
          </p:cNvPr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A9A8D0B-B718-4C4A-AE3B-3405BFC660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2825" y="425967"/>
            <a:ext cx="3430350" cy="60984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0CE977A-138B-4E4C-BA8B-F36E9A8733AD}"/>
              </a:ext>
            </a:extLst>
          </p:cNvPr>
          <p:cNvSpPr txBox="1"/>
          <p:nvPr/>
        </p:nvSpPr>
        <p:spPr>
          <a:xfrm>
            <a:off x="5344963" y="3644444"/>
            <a:ext cx="970137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dirty="0"/>
              <a:t>Merci!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CAA2473-F72A-9345-846C-A1B6242C2676}"/>
              </a:ext>
            </a:extLst>
          </p:cNvPr>
          <p:cNvSpPr/>
          <p:nvPr/>
        </p:nvSpPr>
        <p:spPr>
          <a:xfrm>
            <a:off x="5293827" y="673294"/>
            <a:ext cx="4844583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2000" b="1" dirty="0"/>
              <a:t>Inspirational Quote:</a:t>
            </a:r>
          </a:p>
          <a:p>
            <a:r>
              <a:rPr lang="en-CA" sz="2000" dirty="0"/>
              <a:t>“We live in a free country where people have as much right to express outrageous and ridiculous opinions as moderate ones” </a:t>
            </a:r>
          </a:p>
          <a:p>
            <a:r>
              <a:rPr lang="en-CA" sz="2000" dirty="0"/>
              <a:t>(</a:t>
            </a:r>
            <a:r>
              <a:rPr lang="en-CA" sz="2000" i="1" dirty="0"/>
              <a:t>WIC Radio</a:t>
            </a:r>
            <a:r>
              <a:rPr lang="en-CA" sz="2000" dirty="0"/>
              <a:t>, Binnie J.) </a:t>
            </a:r>
          </a:p>
        </p:txBody>
      </p:sp>
    </p:spTree>
    <p:extLst>
      <p:ext uri="{BB962C8B-B14F-4D97-AF65-F5344CB8AC3E}">
        <p14:creationId xmlns:p14="http://schemas.microsoft.com/office/powerpoint/2010/main" val="29335349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CBB4FDB4-35F4-FE48-AE7A-9AE921DE1BB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804" t="46966" r="38144" b="36792"/>
          <a:stretch/>
        </p:blipFill>
        <p:spPr>
          <a:xfrm>
            <a:off x="6502711" y="5467913"/>
            <a:ext cx="4943476" cy="1113847"/>
          </a:xfrm>
          <a:prstGeom prst="rect">
            <a:avLst/>
          </a:prstGeom>
        </p:spPr>
      </p:pic>
      <p:pic>
        <p:nvPicPr>
          <p:cNvPr id="15" name="Picture 1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D99EB653-C35E-9843-B0FC-7A0098FDC78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06" t="12365" r="12716" b="51584"/>
          <a:stretch/>
        </p:blipFill>
        <p:spPr>
          <a:xfrm>
            <a:off x="192462" y="238996"/>
            <a:ext cx="5344688" cy="140555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4B1726D-3AEF-CE40-8025-B3FC03CD719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3721" r="39039" b="11577"/>
          <a:stretch/>
        </p:blipFill>
        <p:spPr>
          <a:xfrm rot="10800000">
            <a:off x="4111905" y="2689629"/>
            <a:ext cx="3258175" cy="2665067"/>
          </a:xfrm>
          <a:prstGeom prst="rect">
            <a:avLst/>
          </a:prstGeom>
        </p:spPr>
      </p:pic>
      <p:pic>
        <p:nvPicPr>
          <p:cNvPr id="17" name="Picture 16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64F1D363-9EDF-2F4A-B915-F5D23EC1C32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5865" t="63939" r="22439" b="16580"/>
          <a:stretch/>
        </p:blipFill>
        <p:spPr>
          <a:xfrm>
            <a:off x="1208657" y="1696599"/>
            <a:ext cx="4994062" cy="985525"/>
          </a:xfrm>
          <a:prstGeom prst="rect">
            <a:avLst/>
          </a:prstGeom>
        </p:spPr>
      </p:pic>
      <p:pic>
        <p:nvPicPr>
          <p:cNvPr id="21" name="Picture 20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75C05272-C57D-F446-A302-CB86E6C53C3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6542" t="44690" r="33224" b="43852"/>
          <a:stretch/>
        </p:blipFill>
        <p:spPr>
          <a:xfrm>
            <a:off x="7572982" y="2818645"/>
            <a:ext cx="4414838" cy="785813"/>
          </a:xfrm>
          <a:prstGeom prst="rect">
            <a:avLst/>
          </a:prstGeom>
        </p:spPr>
      </p:pic>
      <p:pic>
        <p:nvPicPr>
          <p:cNvPr id="7" name="Picture 6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93D955C7-7B85-944C-A4B1-32C82E99BE9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709" t="15208" r="4774" b="26458"/>
          <a:stretch/>
        </p:blipFill>
        <p:spPr>
          <a:xfrm>
            <a:off x="6757988" y="173117"/>
            <a:ext cx="5339780" cy="2174751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AB008EAD-AE7C-5644-9C2F-9FA18124B0AE}"/>
              </a:ext>
            </a:extLst>
          </p:cNvPr>
          <p:cNvSpPr txBox="1"/>
          <p:nvPr/>
        </p:nvSpPr>
        <p:spPr>
          <a:xfrm>
            <a:off x="4163555" y="3734731"/>
            <a:ext cx="3243901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" b="1" dirty="0">
                <a:solidFill>
                  <a:schemeClr val="bg1"/>
                </a:solidFill>
              </a:rPr>
              <a:t>What’s at stake?</a:t>
            </a:r>
          </a:p>
        </p:txBody>
      </p:sp>
      <p:pic>
        <p:nvPicPr>
          <p:cNvPr id="19" name="Picture 18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9EE1C297-A578-2A4D-8FF5-7B1479F82E67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4602" t="40559" r="46450" b="37707"/>
          <a:stretch/>
        </p:blipFill>
        <p:spPr>
          <a:xfrm>
            <a:off x="7444832" y="3776994"/>
            <a:ext cx="4591878" cy="1274267"/>
          </a:xfrm>
          <a:prstGeom prst="rect">
            <a:avLst/>
          </a:prstGeom>
        </p:spPr>
      </p:pic>
      <p:pic>
        <p:nvPicPr>
          <p:cNvPr id="11" name="Picture 10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CE2AFF87-E5AF-9A42-B4FF-A1EE3FC9CDF3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7466" t="10834" r="9809" b="57098"/>
          <a:stretch/>
        </p:blipFill>
        <p:spPr>
          <a:xfrm>
            <a:off x="896508" y="5684276"/>
            <a:ext cx="4844484" cy="1173724"/>
          </a:xfrm>
          <a:prstGeom prst="rect">
            <a:avLst/>
          </a:prstGeom>
        </p:spPr>
      </p:pic>
      <p:pic>
        <p:nvPicPr>
          <p:cNvPr id="9" name="Picture 8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A910B155-67AA-F94A-81E1-4924E71B70B7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15343" t="11963" r="37521" b="67919"/>
          <a:stretch/>
        </p:blipFill>
        <p:spPr>
          <a:xfrm>
            <a:off x="278373" y="4683741"/>
            <a:ext cx="3694401" cy="985525"/>
          </a:xfrm>
          <a:prstGeom prst="rect">
            <a:avLst/>
          </a:prstGeom>
        </p:spPr>
      </p:pic>
      <p:pic>
        <p:nvPicPr>
          <p:cNvPr id="25" name="Picture 2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0FF9B5FF-EFC1-C445-9028-01EE369A708D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26346" t="35104" r="38389" b="38889"/>
          <a:stretch/>
        </p:blipFill>
        <p:spPr>
          <a:xfrm>
            <a:off x="192462" y="2772646"/>
            <a:ext cx="3869642" cy="1783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3843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6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>
            <a:extLst>
              <a:ext uri="{FF2B5EF4-FFF2-40B4-BE49-F238E27FC236}">
                <a16:creationId xmlns:a16="http://schemas.microsoft.com/office/drawing/2014/main" id="{71CE860F-2A21-0443-91BB-ED1A80FB05D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721" r="39039" b="11577"/>
          <a:stretch/>
        </p:blipFill>
        <p:spPr>
          <a:xfrm rot="10800000">
            <a:off x="1584264" y="1168698"/>
            <a:ext cx="4103076" cy="335616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D04E4A6-B2C6-D345-8585-719421917570}"/>
              </a:ext>
            </a:extLst>
          </p:cNvPr>
          <p:cNvSpPr txBox="1"/>
          <p:nvPr/>
        </p:nvSpPr>
        <p:spPr>
          <a:xfrm>
            <a:off x="1584261" y="4653020"/>
            <a:ext cx="32581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000" b="1" dirty="0"/>
              <a:t>Libel and Slander Act, RSO 1990, c L.12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F77EC0E-5048-A344-A5F3-3FE35E4157D3}"/>
              </a:ext>
            </a:extLst>
          </p:cNvPr>
          <p:cNvSpPr txBox="1"/>
          <p:nvPr/>
        </p:nvSpPr>
        <p:spPr>
          <a:xfrm>
            <a:off x="3763864" y="393442"/>
            <a:ext cx="38469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Wait, what’s libel again?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14C807D-C3B6-0E43-807D-3EBBD87A457A}"/>
              </a:ext>
            </a:extLst>
          </p:cNvPr>
          <p:cNvSpPr/>
          <p:nvPr/>
        </p:nvSpPr>
        <p:spPr>
          <a:xfrm>
            <a:off x="2006713" y="1951672"/>
            <a:ext cx="325817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b="1" dirty="0">
                <a:solidFill>
                  <a:schemeClr val="bg1"/>
                </a:solidFill>
                <a:latin typeface="Garamond" panose="02020404030301010803" pitchFamily="18" charset="0"/>
              </a:rPr>
              <a:t>What constitutes libel</a:t>
            </a:r>
          </a:p>
          <a:p>
            <a:r>
              <a:rPr lang="en-CA" b="1" dirty="0">
                <a:solidFill>
                  <a:schemeClr val="bg1"/>
                </a:solidFill>
                <a:latin typeface="Garamond" panose="02020404030301010803" pitchFamily="18" charset="0"/>
              </a:rPr>
              <a:t>2 </a:t>
            </a:r>
            <a:r>
              <a:rPr lang="en-CA" dirty="0">
                <a:solidFill>
                  <a:schemeClr val="bg1"/>
                </a:solidFill>
                <a:latin typeface="Garamond" panose="02020404030301010803" pitchFamily="18" charset="0"/>
              </a:rPr>
              <a:t>Defamatory words in a newspaper or in a broadcast shall be deemed to be published and to constitute libel. 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6D6C9A95-34AB-4244-AA7F-CB717579A7D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721" r="39039" b="11577"/>
          <a:stretch/>
        </p:blipFill>
        <p:spPr>
          <a:xfrm rot="10800000">
            <a:off x="6504662" y="2846781"/>
            <a:ext cx="4103077" cy="3356166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E47492E2-E35A-D248-BD61-B9352416E174}"/>
              </a:ext>
            </a:extLst>
          </p:cNvPr>
          <p:cNvSpPr/>
          <p:nvPr/>
        </p:nvSpPr>
        <p:spPr>
          <a:xfrm>
            <a:off x="6927112" y="3585740"/>
            <a:ext cx="325817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b="1" dirty="0">
                <a:solidFill>
                  <a:schemeClr val="bg1"/>
                </a:solidFill>
              </a:rPr>
              <a:t>Meaning of words extended</a:t>
            </a:r>
          </a:p>
          <a:p>
            <a:r>
              <a:rPr lang="en-CA" dirty="0">
                <a:solidFill>
                  <a:schemeClr val="bg1"/>
                </a:solidFill>
              </a:rPr>
              <a:t>1(2) Any reference to words in this Act shall be construed as including a reference to pictures, visual images, gestures and other methods of signifying meaning.</a:t>
            </a:r>
          </a:p>
        </p:txBody>
      </p:sp>
    </p:spTree>
    <p:extLst>
      <p:ext uri="{BB962C8B-B14F-4D97-AF65-F5344CB8AC3E}">
        <p14:creationId xmlns:p14="http://schemas.microsoft.com/office/powerpoint/2010/main" val="34105099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6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>
            <a:extLst>
              <a:ext uri="{FF2B5EF4-FFF2-40B4-BE49-F238E27FC236}">
                <a16:creationId xmlns:a16="http://schemas.microsoft.com/office/drawing/2014/main" id="{71CE860F-2A21-0443-91BB-ED1A80FB05D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721" r="39039" b="11577"/>
          <a:stretch/>
        </p:blipFill>
        <p:spPr>
          <a:xfrm rot="10800000">
            <a:off x="8113961" y="941160"/>
            <a:ext cx="3258175" cy="2665067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E383D0DD-96E8-E549-B549-4BABA73CD78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721" r="39039" b="11577"/>
          <a:stretch/>
        </p:blipFill>
        <p:spPr>
          <a:xfrm rot="10800000">
            <a:off x="4159370" y="3211743"/>
            <a:ext cx="3258175" cy="2665067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E04A4C8D-7E78-A449-A044-C69B045414C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721" r="39039" b="11577"/>
          <a:stretch/>
        </p:blipFill>
        <p:spPr>
          <a:xfrm rot="10800000">
            <a:off x="237141" y="938540"/>
            <a:ext cx="3258175" cy="266506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D04E4A6-B2C6-D345-8585-719421917570}"/>
              </a:ext>
            </a:extLst>
          </p:cNvPr>
          <p:cNvSpPr txBox="1"/>
          <p:nvPr/>
        </p:nvSpPr>
        <p:spPr>
          <a:xfrm>
            <a:off x="4078040" y="273303"/>
            <a:ext cx="287655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Background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4E4FC63-0EA0-BE4B-9E91-ECCDDFAD9992}"/>
              </a:ext>
            </a:extLst>
          </p:cNvPr>
          <p:cNvSpPr/>
          <p:nvPr/>
        </p:nvSpPr>
        <p:spPr>
          <a:xfrm>
            <a:off x="4275086" y="4299079"/>
            <a:ext cx="314246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>
                <a:solidFill>
                  <a:schemeClr val="bg1"/>
                </a:solidFill>
              </a:rPr>
              <a:t>Star </a:t>
            </a:r>
            <a:r>
              <a:rPr lang="en-US" dirty="0">
                <a:solidFill>
                  <a:schemeClr val="bg1"/>
                </a:solidFill>
              </a:rPr>
              <a:t>article "Cottagers teed off over golf course; Long-time Harris backer awaits Tory nod on plan,” published on</a:t>
            </a:r>
            <a:r>
              <a:rPr lang="en-CA" dirty="0">
                <a:solidFill>
                  <a:schemeClr val="bg1"/>
                </a:solidFill>
              </a:rPr>
              <a:t> June 23, 2001.</a:t>
            </a:r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30161BF-E8D1-0A4A-A755-B14C2548C35C}"/>
              </a:ext>
            </a:extLst>
          </p:cNvPr>
          <p:cNvSpPr txBox="1"/>
          <p:nvPr/>
        </p:nvSpPr>
        <p:spPr>
          <a:xfrm>
            <a:off x="5115025" y="3344772"/>
            <a:ext cx="149733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chemeClr val="bg1"/>
                </a:solidFill>
              </a:rPr>
              <a:t>What?</a:t>
            </a:r>
          </a:p>
          <a:p>
            <a:r>
              <a:rPr lang="en-US" sz="2200" b="1" dirty="0">
                <a:solidFill>
                  <a:schemeClr val="bg1"/>
                </a:solidFill>
              </a:rPr>
              <a:t>Libel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BCAEA23-0E61-FB4D-80DF-4F96A3B27B06}"/>
              </a:ext>
            </a:extLst>
          </p:cNvPr>
          <p:cNvSpPr txBox="1"/>
          <p:nvPr/>
        </p:nvSpPr>
        <p:spPr>
          <a:xfrm>
            <a:off x="925976" y="1228458"/>
            <a:ext cx="170091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>
                <a:solidFill>
                  <a:schemeClr val="bg1"/>
                </a:solidFill>
              </a:rPr>
              <a:t>Who?</a:t>
            </a:r>
          </a:p>
          <a:p>
            <a:r>
              <a:rPr lang="en-US" sz="2200" b="1" dirty="0">
                <a:solidFill>
                  <a:schemeClr val="bg1"/>
                </a:solidFill>
              </a:rPr>
              <a:t>The Plaintiff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411F2FB-0741-C84A-B6CC-5A55BF8B6796}"/>
              </a:ext>
            </a:extLst>
          </p:cNvPr>
          <p:cNvSpPr txBox="1"/>
          <p:nvPr/>
        </p:nvSpPr>
        <p:spPr>
          <a:xfrm>
            <a:off x="9073360" y="1312158"/>
            <a:ext cx="200202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>
                <a:solidFill>
                  <a:schemeClr val="bg1"/>
                </a:solidFill>
              </a:rPr>
              <a:t>Who?</a:t>
            </a:r>
          </a:p>
          <a:p>
            <a:r>
              <a:rPr lang="en-US" sz="2200" b="1" dirty="0">
                <a:solidFill>
                  <a:schemeClr val="bg1"/>
                </a:solidFill>
              </a:rPr>
              <a:t>The Defendant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917ADE0-C42B-2A4A-88EC-966170DB30EA}"/>
              </a:ext>
            </a:extLst>
          </p:cNvPr>
          <p:cNvSpPr txBox="1"/>
          <p:nvPr/>
        </p:nvSpPr>
        <p:spPr>
          <a:xfrm>
            <a:off x="548640" y="2036326"/>
            <a:ext cx="29577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Peter Grant</a:t>
            </a:r>
          </a:p>
          <a:p>
            <a:r>
              <a:rPr lang="en-US" dirty="0">
                <a:solidFill>
                  <a:schemeClr val="bg1"/>
                </a:solidFill>
              </a:rPr>
              <a:t>(&amp; Grant Forest Products Inc.)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15E1AA8-A322-2745-A18F-3929949E9AFE}"/>
              </a:ext>
            </a:extLst>
          </p:cNvPr>
          <p:cNvSpPr txBox="1"/>
          <p:nvPr/>
        </p:nvSpPr>
        <p:spPr>
          <a:xfrm>
            <a:off x="8255097" y="2088386"/>
            <a:ext cx="311703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Torstar</a:t>
            </a:r>
          </a:p>
          <a:p>
            <a:r>
              <a:rPr lang="en-US" dirty="0">
                <a:solidFill>
                  <a:schemeClr val="bg1"/>
                </a:solidFill>
              </a:rPr>
              <a:t>(&amp; Toronto Star Newspapers Ltd., Bill Schiller, John </a:t>
            </a:r>
            <a:r>
              <a:rPr lang="en-US" dirty="0" err="1">
                <a:solidFill>
                  <a:schemeClr val="bg1"/>
                </a:solidFill>
              </a:rPr>
              <a:t>Honderich</a:t>
            </a:r>
            <a:r>
              <a:rPr lang="en-US" dirty="0">
                <a:solidFill>
                  <a:schemeClr val="bg1"/>
                </a:solidFill>
              </a:rPr>
              <a:t>, Mary Deanne Shears)</a:t>
            </a:r>
          </a:p>
        </p:txBody>
      </p:sp>
      <p:pic>
        <p:nvPicPr>
          <p:cNvPr id="36" name="Graphic 35">
            <a:extLst>
              <a:ext uri="{FF2B5EF4-FFF2-40B4-BE49-F238E27FC236}">
                <a16:creationId xmlns:a16="http://schemas.microsoft.com/office/drawing/2014/main" id="{F6E46367-AE7E-554D-B8FB-51D6F0A61ED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0195" t="35044" r="8063" b="36792"/>
          <a:stretch/>
        </p:blipFill>
        <p:spPr>
          <a:xfrm>
            <a:off x="8046585" y="3536541"/>
            <a:ext cx="3638551" cy="835761"/>
          </a:xfrm>
          <a:prstGeom prst="rect">
            <a:avLst/>
          </a:prstGeom>
        </p:spPr>
      </p:pic>
      <p:pic>
        <p:nvPicPr>
          <p:cNvPr id="1026" name="Picture 2" descr="greenville.com news: Grant Forest Products to Invest $400 Million in SC;  240 New Jobs In Allendale, Clarendon Counties">
            <a:extLst>
              <a:ext uri="{FF2B5EF4-FFF2-40B4-BE49-F238E27FC236}">
                <a16:creationId xmlns:a16="http://schemas.microsoft.com/office/drawing/2014/main" id="{56811600-B56B-9E40-B92E-6005B6C14B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139" y="3729492"/>
            <a:ext cx="3268655" cy="1375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Bent Arrow 36">
            <a:extLst>
              <a:ext uri="{FF2B5EF4-FFF2-40B4-BE49-F238E27FC236}">
                <a16:creationId xmlns:a16="http://schemas.microsoft.com/office/drawing/2014/main" id="{223BCCE2-ED41-E144-8DD0-823CA5164C10}"/>
              </a:ext>
            </a:extLst>
          </p:cNvPr>
          <p:cNvSpPr/>
          <p:nvPr/>
        </p:nvSpPr>
        <p:spPr>
          <a:xfrm rot="16200000">
            <a:off x="2173912" y="4024606"/>
            <a:ext cx="1017118" cy="2526912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43750"/>
            </a:avLst>
          </a:prstGeom>
          <a:solidFill>
            <a:schemeClr val="accent4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2" name="Bent Arrow 41">
            <a:extLst>
              <a:ext uri="{FF2B5EF4-FFF2-40B4-BE49-F238E27FC236}">
                <a16:creationId xmlns:a16="http://schemas.microsoft.com/office/drawing/2014/main" id="{8DDFDAE1-B226-CE40-B557-229A713677A5}"/>
              </a:ext>
            </a:extLst>
          </p:cNvPr>
          <p:cNvSpPr/>
          <p:nvPr/>
        </p:nvSpPr>
        <p:spPr>
          <a:xfrm rot="10800000">
            <a:off x="7678398" y="4620127"/>
            <a:ext cx="2529840" cy="1176492"/>
          </a:xfrm>
          <a:prstGeom prst="bentArrow">
            <a:avLst>
              <a:gd name="adj1" fmla="val 25000"/>
              <a:gd name="adj2" fmla="val 23471"/>
              <a:gd name="adj3" fmla="val 25000"/>
              <a:gd name="adj4" fmla="val 46960"/>
            </a:avLst>
          </a:prstGeom>
          <a:solidFill>
            <a:schemeClr val="accent4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0F1096B1-16A4-8C4B-B9B4-C6E8F3F9E539}"/>
              </a:ext>
            </a:extLst>
          </p:cNvPr>
          <p:cNvSpPr txBox="1"/>
          <p:nvPr/>
        </p:nvSpPr>
        <p:spPr>
          <a:xfrm>
            <a:off x="3769590" y="1120047"/>
            <a:ext cx="415345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/>
              <a:t>“Everyone thinks it’s a done deal because of Grant’s influence — but most of all his Mike Harris ties,” says Lorrie Clark, who owns a cottage on Twin Lakes. </a:t>
            </a:r>
          </a:p>
          <a:p>
            <a:endParaRPr lang="en-US" dirty="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7E8CBBB6-8E94-1C46-84EB-72CBF058240D}"/>
              </a:ext>
            </a:extLst>
          </p:cNvPr>
          <p:cNvSpPr txBox="1"/>
          <p:nvPr/>
        </p:nvSpPr>
        <p:spPr>
          <a:xfrm>
            <a:off x="10750010" y="6201609"/>
            <a:ext cx="12442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(paras 8-17)</a:t>
            </a:r>
          </a:p>
        </p:txBody>
      </p:sp>
    </p:spTree>
    <p:extLst>
      <p:ext uri="{BB962C8B-B14F-4D97-AF65-F5344CB8AC3E}">
        <p14:creationId xmlns:p14="http://schemas.microsoft.com/office/powerpoint/2010/main" val="19705889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6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781C5BCE-A66F-3340-A889-B7B39B1D86F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6173" t="13721" b="2010"/>
          <a:stretch/>
        </p:blipFill>
        <p:spPr>
          <a:xfrm rot="16200000">
            <a:off x="467794" y="3089692"/>
            <a:ext cx="3300514" cy="423610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341B0C0-7FD0-9B47-BF1E-0BF2B51B6704}"/>
              </a:ext>
            </a:extLst>
          </p:cNvPr>
          <p:cNvSpPr/>
          <p:nvPr/>
        </p:nvSpPr>
        <p:spPr>
          <a:xfrm>
            <a:off x="3391900" y="354830"/>
            <a:ext cx="360630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/>
              <a:t>Judicial history: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89F24E4-4EAC-DC44-A45C-3345EC9D271E}"/>
              </a:ext>
            </a:extLst>
          </p:cNvPr>
          <p:cNvSpPr/>
          <p:nvPr/>
        </p:nvSpPr>
        <p:spPr>
          <a:xfrm>
            <a:off x="2682240" y="1266493"/>
            <a:ext cx="6096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dirty="0"/>
              <a:t>Trial level (</a:t>
            </a:r>
            <a:r>
              <a:rPr lang="en-CA" sz="2400" b="1" dirty="0"/>
              <a:t>Ontario Superior Court of Justice)</a:t>
            </a:r>
          </a:p>
          <a:p>
            <a:endParaRPr lang="en-US" sz="2400" b="1" dirty="0"/>
          </a:p>
          <a:p>
            <a:endParaRPr lang="en-US" dirty="0"/>
          </a:p>
          <a:p>
            <a:endParaRPr lang="en-US" dirty="0"/>
          </a:p>
        </p:txBody>
      </p:sp>
      <p:graphicFrame>
        <p:nvGraphicFramePr>
          <p:cNvPr id="12" name="Table 12">
            <a:extLst>
              <a:ext uri="{FF2B5EF4-FFF2-40B4-BE49-F238E27FC236}">
                <a16:creationId xmlns:a16="http://schemas.microsoft.com/office/drawing/2014/main" id="{60140126-3757-1545-9738-FA79A752B37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7041508"/>
              </p:ext>
            </p:extLst>
          </p:nvPr>
        </p:nvGraphicFramePr>
        <p:xfrm>
          <a:off x="2032000" y="2116854"/>
          <a:ext cx="8128000" cy="2839720"/>
        </p:xfrm>
        <a:graphic>
          <a:graphicData uri="http://schemas.openxmlformats.org/drawingml/2006/table">
            <a:tbl>
              <a:tblPr firstRow="1" bandRow="1">
                <a:tableStyleId>{D27102A9-8310-4765-A935-A1911B00CA55}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3998996277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321757971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Plaintiff (Grant)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Defendant (Torstar)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600744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800" kern="1200" dirty="0">
                          <a:effectLst/>
                        </a:rPr>
                        <a:t>The article </a:t>
                      </a:r>
                      <a:r>
                        <a:rPr lang="en-CA" sz="1800" b="1" kern="1200" dirty="0">
                          <a:effectLst/>
                        </a:rPr>
                        <a:t>accused</a:t>
                      </a:r>
                      <a:r>
                        <a:rPr lang="en-CA" sz="1800" kern="1200" dirty="0">
                          <a:effectLst/>
                        </a:rPr>
                        <a:t> Grant of using his influence to obtain government favours. </a:t>
                      </a:r>
                      <a:endParaRPr lang="en-CA" dirty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800" kern="1200" dirty="0">
                          <a:effectLst/>
                        </a:rPr>
                        <a:t>The article </a:t>
                      </a:r>
                      <a:r>
                        <a:rPr lang="en-CA" sz="1800" b="1" kern="1200" dirty="0">
                          <a:effectLst/>
                        </a:rPr>
                        <a:t>aired</a:t>
                      </a:r>
                      <a:r>
                        <a:rPr lang="en-CA" sz="1800" kern="1200" dirty="0">
                          <a:effectLst/>
                        </a:rPr>
                        <a:t> the real and legitimate concerns of local residents.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914961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dirty="0"/>
                        <a:t>“This is a case about </a:t>
                      </a:r>
                      <a:r>
                        <a:rPr lang="en-CA" b="1" dirty="0"/>
                        <a:t>holding big media accountable </a:t>
                      </a:r>
                      <a:r>
                        <a:rPr lang="en-CA" dirty="0"/>
                        <a:t>to the law” (Grant's lawyer, Peter </a:t>
                      </a:r>
                      <a:r>
                        <a:rPr lang="en-CA" dirty="0" err="1"/>
                        <a:t>Downard</a:t>
                      </a:r>
                      <a:r>
                        <a:rPr lang="en-CA" dirty="0"/>
                        <a:t>) 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800" kern="1200" dirty="0">
                          <a:effectLst/>
                        </a:rPr>
                        <a:t>Alternatively, a defence of </a:t>
                      </a:r>
                      <a:r>
                        <a:rPr lang="en-CA" sz="1800" b="1" kern="1200" dirty="0">
                          <a:effectLst/>
                        </a:rPr>
                        <a:t>public interest responsible journalism</a:t>
                      </a:r>
                      <a:r>
                        <a:rPr lang="en-CA" sz="1800" kern="1200" dirty="0">
                          <a:effectLst/>
                        </a:rPr>
                        <a:t> should apply. </a:t>
                      </a:r>
                      <a:endParaRPr lang="en-CA" dirty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950811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800" kern="1200" dirty="0">
                          <a:effectLst/>
                        </a:rPr>
                        <a:t>Defences of truth and fair comment.</a:t>
                      </a:r>
                      <a:endParaRPr lang="en-CA" dirty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09962300"/>
                  </a:ext>
                </a:extLst>
              </a:tr>
            </a:tbl>
          </a:graphicData>
        </a:graphic>
      </p:graphicFrame>
      <p:pic>
        <p:nvPicPr>
          <p:cNvPr id="3076" name="Picture 4" descr="Emoji Request - ThumbsDownEmoji">
            <a:extLst>
              <a:ext uri="{FF2B5EF4-FFF2-40B4-BE49-F238E27FC236}">
                <a16:creationId xmlns:a16="http://schemas.microsoft.com/office/drawing/2014/main" id="{F696CBCF-A3F1-7C4D-8497-3F8E4F6E8D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2108" y="1782792"/>
            <a:ext cx="1320292" cy="1320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Download Free png My Webpage - DLPNG.com">
            <a:extLst>
              <a:ext uri="{FF2B5EF4-FFF2-40B4-BE49-F238E27FC236}">
                <a16:creationId xmlns:a16="http://schemas.microsoft.com/office/drawing/2014/main" id="{E0A61694-6B4B-8047-AFF1-0666FE1D39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345" y="1632277"/>
            <a:ext cx="1666547" cy="1190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C184B9E-0C2E-534D-881D-666083233E81}"/>
              </a:ext>
            </a:extLst>
          </p:cNvPr>
          <p:cNvSpPr txBox="1"/>
          <p:nvPr/>
        </p:nvSpPr>
        <p:spPr>
          <a:xfrm>
            <a:off x="8806744" y="5207742"/>
            <a:ext cx="1353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(paras 18-20)</a:t>
            </a:r>
          </a:p>
        </p:txBody>
      </p:sp>
    </p:spTree>
    <p:extLst>
      <p:ext uri="{BB962C8B-B14F-4D97-AF65-F5344CB8AC3E}">
        <p14:creationId xmlns:p14="http://schemas.microsoft.com/office/powerpoint/2010/main" val="26379456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6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781C5BCE-A66F-3340-A889-B7B39B1D86F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6173" t="13721" b="2010"/>
          <a:stretch/>
        </p:blipFill>
        <p:spPr>
          <a:xfrm rot="16200000">
            <a:off x="467794" y="3089692"/>
            <a:ext cx="3300514" cy="423610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341B0C0-7FD0-9B47-BF1E-0BF2B51B6704}"/>
              </a:ext>
            </a:extLst>
          </p:cNvPr>
          <p:cNvSpPr/>
          <p:nvPr/>
        </p:nvSpPr>
        <p:spPr>
          <a:xfrm>
            <a:off x="3391900" y="354830"/>
            <a:ext cx="360630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/>
              <a:t>Judicial history: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89F24E4-4EAC-DC44-A45C-3345EC9D271E}"/>
              </a:ext>
            </a:extLst>
          </p:cNvPr>
          <p:cNvSpPr/>
          <p:nvPr/>
        </p:nvSpPr>
        <p:spPr>
          <a:xfrm>
            <a:off x="2682240" y="1266493"/>
            <a:ext cx="6096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dirty="0"/>
              <a:t>Appeal (</a:t>
            </a:r>
            <a:r>
              <a:rPr lang="en-CA" sz="2400" b="1" dirty="0"/>
              <a:t>Ontario Court of Appeal)</a:t>
            </a:r>
          </a:p>
          <a:p>
            <a:endParaRPr lang="en-US" sz="2400" b="1" dirty="0"/>
          </a:p>
          <a:p>
            <a:endParaRPr lang="en-US" dirty="0"/>
          </a:p>
          <a:p>
            <a:endParaRPr lang="en-US" dirty="0"/>
          </a:p>
        </p:txBody>
      </p:sp>
      <p:graphicFrame>
        <p:nvGraphicFramePr>
          <p:cNvPr id="12" name="Table 12">
            <a:extLst>
              <a:ext uri="{FF2B5EF4-FFF2-40B4-BE49-F238E27FC236}">
                <a16:creationId xmlns:a16="http://schemas.microsoft.com/office/drawing/2014/main" id="{60140126-3757-1545-9738-FA79A752B37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4390154"/>
              </p:ext>
            </p:extLst>
          </p:nvPr>
        </p:nvGraphicFramePr>
        <p:xfrm>
          <a:off x="2032000" y="2116854"/>
          <a:ext cx="8128000" cy="1752600"/>
        </p:xfrm>
        <a:graphic>
          <a:graphicData uri="http://schemas.openxmlformats.org/drawingml/2006/table">
            <a:tbl>
              <a:tblPr firstRow="1" bandRow="1">
                <a:tableStyleId>{D27102A9-8310-4765-A935-A1911B00CA55}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3998996277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321757971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Respondent (Grant)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Appellant (Torstar)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600744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800" i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Quan v. </a:t>
                      </a:r>
                      <a:r>
                        <a:rPr lang="en-CA" sz="1800" i="1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Cusson</a:t>
                      </a:r>
                      <a:r>
                        <a:rPr lang="en-CA" sz="180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responsible journalism.</a:t>
                      </a:r>
                      <a:r>
                        <a:rPr lang="en-CA" sz="1800" i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en-C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914961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The trial judge erred in the application of “fair comment” </a:t>
                      </a:r>
                      <a:r>
                        <a:rPr lang="en-US" dirty="0" err="1"/>
                        <a:t>defence</a:t>
                      </a:r>
                      <a:r>
                        <a:rPr lang="en-US" dirty="0"/>
                        <a:t>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950811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09962300"/>
                  </a:ext>
                </a:extLst>
              </a:tr>
            </a:tbl>
          </a:graphicData>
        </a:graphic>
      </p:graphicFrame>
      <p:pic>
        <p:nvPicPr>
          <p:cNvPr id="3076" name="Picture 4" descr="Emoji Request - ThumbsDownEmoji">
            <a:extLst>
              <a:ext uri="{FF2B5EF4-FFF2-40B4-BE49-F238E27FC236}">
                <a16:creationId xmlns:a16="http://schemas.microsoft.com/office/drawing/2014/main" id="{F696CBCF-A3F1-7C4D-8497-3F8E4F6E8D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334" y="1784195"/>
            <a:ext cx="1320292" cy="1320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Download Free png My Webpage - DLPNG.com">
            <a:extLst>
              <a:ext uri="{FF2B5EF4-FFF2-40B4-BE49-F238E27FC236}">
                <a16:creationId xmlns:a16="http://schemas.microsoft.com/office/drawing/2014/main" id="{E0A61694-6B4B-8047-AFF1-0666FE1D39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9253" y="1849145"/>
            <a:ext cx="1666547" cy="1190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C184B9E-0C2E-534D-881D-666083233E81}"/>
              </a:ext>
            </a:extLst>
          </p:cNvPr>
          <p:cNvSpPr txBox="1"/>
          <p:nvPr/>
        </p:nvSpPr>
        <p:spPr>
          <a:xfrm>
            <a:off x="8806744" y="5207742"/>
            <a:ext cx="1353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(paras 21-25)</a:t>
            </a:r>
          </a:p>
        </p:txBody>
      </p:sp>
    </p:spTree>
    <p:extLst>
      <p:ext uri="{BB962C8B-B14F-4D97-AF65-F5344CB8AC3E}">
        <p14:creationId xmlns:p14="http://schemas.microsoft.com/office/powerpoint/2010/main" val="34713945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6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781C5BCE-A66F-3340-A889-B7B39B1D86F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6173" t="13721" b="2010"/>
          <a:stretch/>
        </p:blipFill>
        <p:spPr>
          <a:xfrm rot="16200000">
            <a:off x="467794" y="3089692"/>
            <a:ext cx="3300514" cy="423610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341B0C0-7FD0-9B47-BF1E-0BF2B51B6704}"/>
              </a:ext>
            </a:extLst>
          </p:cNvPr>
          <p:cNvSpPr/>
          <p:nvPr/>
        </p:nvSpPr>
        <p:spPr>
          <a:xfrm>
            <a:off x="3391900" y="354830"/>
            <a:ext cx="168507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/>
              <a:t>Issues: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6B8720F-6719-1846-99DC-5AD5510F7ACE}"/>
              </a:ext>
            </a:extLst>
          </p:cNvPr>
          <p:cNvSpPr/>
          <p:nvPr/>
        </p:nvSpPr>
        <p:spPr>
          <a:xfrm>
            <a:off x="2258008" y="1416422"/>
            <a:ext cx="9386596" cy="37651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700"/>
              </a:spcBef>
              <a:spcAft>
                <a:spcPts val="700"/>
              </a:spcAft>
              <a:buFont typeface="+mj-lt"/>
              <a:buAutoNum type="arabicPeriod"/>
            </a:pPr>
            <a:r>
              <a:rPr lang="en-CA" sz="2400" dirty="0">
                <a:latin typeface="Garamond" panose="02020404030301010803" pitchFamily="18" charset="0"/>
              </a:rPr>
              <a:t> Should the common law provide a defence based on </a:t>
            </a:r>
            <a:r>
              <a:rPr lang="en-CA" sz="2400" b="1" dirty="0">
                <a:latin typeface="Garamond" panose="02020404030301010803" pitchFamily="18" charset="0"/>
              </a:rPr>
              <a:t>responsible communication in the public interest</a:t>
            </a:r>
            <a:r>
              <a:rPr lang="en-CA" sz="2400" dirty="0">
                <a:latin typeface="Garamond" panose="02020404030301010803" pitchFamily="18" charset="0"/>
              </a:rPr>
              <a:t>? </a:t>
            </a:r>
            <a:r>
              <a:rPr lang="en-CA" sz="2400" b="1" dirty="0">
                <a:latin typeface="Garamond" panose="02020404030301010803" pitchFamily="18" charset="0"/>
              </a:rPr>
              <a:t>[YES]</a:t>
            </a:r>
          </a:p>
          <a:p>
            <a:pPr>
              <a:spcBef>
                <a:spcPts val="700"/>
              </a:spcBef>
              <a:spcAft>
                <a:spcPts val="700"/>
              </a:spcAft>
              <a:buFont typeface="+mj-lt"/>
              <a:buAutoNum type="arabicPeriod"/>
            </a:pPr>
            <a:r>
              <a:rPr lang="en-CA" sz="2400" dirty="0">
                <a:latin typeface="Garamond" panose="02020404030301010803" pitchFamily="18" charset="0"/>
              </a:rPr>
              <a:t> If so, what are the </a:t>
            </a:r>
            <a:r>
              <a:rPr lang="en-CA" sz="2400" b="1" dirty="0">
                <a:latin typeface="Garamond" panose="02020404030301010803" pitchFamily="18" charset="0"/>
              </a:rPr>
              <a:t>elements</a:t>
            </a:r>
            <a:r>
              <a:rPr lang="en-CA" sz="2400" dirty="0">
                <a:latin typeface="Garamond" panose="02020404030301010803" pitchFamily="18" charset="0"/>
              </a:rPr>
              <a:t> of the new defence? </a:t>
            </a:r>
            <a:r>
              <a:rPr lang="en-CA" sz="2400" b="1" dirty="0">
                <a:latin typeface="Garamond" panose="02020404030301010803" pitchFamily="18" charset="0"/>
              </a:rPr>
              <a:t>[2-STEP TEST]</a:t>
            </a:r>
          </a:p>
          <a:p>
            <a:pPr>
              <a:spcBef>
                <a:spcPts val="700"/>
              </a:spcBef>
              <a:spcAft>
                <a:spcPts val="700"/>
              </a:spcAft>
              <a:buFont typeface="+mj-lt"/>
              <a:buAutoNum type="arabicPeriod"/>
            </a:pPr>
            <a:r>
              <a:rPr lang="en-CA" sz="2400" dirty="0">
                <a:latin typeface="Garamond" panose="02020404030301010803" pitchFamily="18" charset="0"/>
              </a:rPr>
              <a:t> If so, what </a:t>
            </a:r>
            <a:r>
              <a:rPr lang="en-CA" sz="2400" b="1" dirty="0">
                <a:latin typeface="Garamond" panose="02020404030301010803" pitchFamily="18" charset="0"/>
              </a:rPr>
              <a:t>procedures</a:t>
            </a:r>
            <a:r>
              <a:rPr lang="en-CA" sz="2400" dirty="0">
                <a:latin typeface="Garamond" panose="02020404030301010803" pitchFamily="18" charset="0"/>
              </a:rPr>
              <a:t> should apply? In particular, what are the respective roles of the judge and jury? </a:t>
            </a:r>
            <a:r>
              <a:rPr lang="en-CA" sz="2400" b="1" dirty="0">
                <a:latin typeface="Garamond" panose="02020404030301010803" pitchFamily="18" charset="0"/>
              </a:rPr>
              <a:t>[JUDGE-Q1; JURY-Q2] </a:t>
            </a:r>
          </a:p>
          <a:p>
            <a:pPr>
              <a:spcBef>
                <a:spcPts val="700"/>
              </a:spcBef>
              <a:spcAft>
                <a:spcPts val="700"/>
              </a:spcAft>
              <a:buFont typeface="+mj-lt"/>
              <a:buAutoNum type="arabicPeriod"/>
            </a:pPr>
            <a:r>
              <a:rPr lang="en-CA" sz="2400" dirty="0">
                <a:latin typeface="Garamond" panose="02020404030301010803" pitchFamily="18" charset="0"/>
              </a:rPr>
              <a:t> Application to the case at bar </a:t>
            </a:r>
          </a:p>
          <a:p>
            <a:pPr>
              <a:spcBef>
                <a:spcPts val="700"/>
              </a:spcBef>
              <a:spcAft>
                <a:spcPts val="700"/>
              </a:spcAft>
            </a:pPr>
            <a:r>
              <a:rPr lang="en-CA" sz="2400" dirty="0">
                <a:latin typeface="Garamond" panose="02020404030301010803" pitchFamily="18" charset="0"/>
              </a:rPr>
              <a:t>(a) Fair comment</a:t>
            </a:r>
            <a:br>
              <a:rPr lang="en-CA" sz="2400" dirty="0">
                <a:latin typeface="Garamond" panose="02020404030301010803" pitchFamily="18" charset="0"/>
              </a:rPr>
            </a:br>
            <a:r>
              <a:rPr lang="en-CA" sz="2400" dirty="0">
                <a:latin typeface="Garamond" panose="02020404030301010803" pitchFamily="18" charset="0"/>
              </a:rPr>
              <a:t>(b) Responsible communication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8629DFB-DE22-1449-9C06-E5E7ABCDBDEC}"/>
              </a:ext>
            </a:extLst>
          </p:cNvPr>
          <p:cNvSpPr txBox="1"/>
          <p:nvPr/>
        </p:nvSpPr>
        <p:spPr>
          <a:xfrm>
            <a:off x="10666451" y="5256912"/>
            <a:ext cx="9781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(para 26)</a:t>
            </a:r>
          </a:p>
        </p:txBody>
      </p:sp>
    </p:spTree>
    <p:extLst>
      <p:ext uri="{BB962C8B-B14F-4D97-AF65-F5344CB8AC3E}">
        <p14:creationId xmlns:p14="http://schemas.microsoft.com/office/powerpoint/2010/main" val="2077168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6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9FBE8B4D-38A4-1A4F-A2B6-7DAD3301DDC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721" r="61232" b="48528"/>
          <a:stretch/>
        </p:blipFill>
        <p:spPr>
          <a:xfrm>
            <a:off x="3061026" y="283003"/>
            <a:ext cx="4726614" cy="3072246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323B199A-4133-6B4D-A151-2B929671D8E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438" r="44907" b="48528"/>
          <a:stretch/>
        </p:blipFill>
        <p:spPr>
          <a:xfrm>
            <a:off x="323922" y="4114860"/>
            <a:ext cx="6117123" cy="267059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592D26C-4668-854D-AD92-2E1709BD2520}"/>
              </a:ext>
            </a:extLst>
          </p:cNvPr>
          <p:cNvSpPr txBox="1"/>
          <p:nvPr/>
        </p:nvSpPr>
        <p:spPr>
          <a:xfrm>
            <a:off x="285132" y="7833459"/>
            <a:ext cx="37903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/>
              <a:t>(</a:t>
            </a:r>
            <a:r>
              <a:rPr lang="en-CA" dirty="0" err="1"/>
              <a:t>McLachlin</a:t>
            </a:r>
            <a:r>
              <a:rPr lang="en-CA" dirty="0"/>
              <a:t> C.J writing for the majority)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3AED640-F8C9-C146-83C1-EE7BEEE4F0EA}"/>
              </a:ext>
            </a:extLst>
          </p:cNvPr>
          <p:cNvSpPr/>
          <p:nvPr/>
        </p:nvSpPr>
        <p:spPr>
          <a:xfrm>
            <a:off x="3096914" y="315738"/>
            <a:ext cx="4317348" cy="30008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2100" b="1" dirty="0">
                <a:solidFill>
                  <a:schemeClr val="bg1"/>
                </a:solidFill>
                <a:latin typeface="Garamond" panose="02020404030301010803" pitchFamily="18" charset="0"/>
              </a:rPr>
              <a:t>Tort of Defamation – strict liability</a:t>
            </a:r>
          </a:p>
          <a:p>
            <a:r>
              <a:rPr lang="en-CA" sz="2100" dirty="0">
                <a:solidFill>
                  <a:schemeClr val="bg1"/>
                </a:solidFill>
                <a:latin typeface="Garamond" panose="02020404030301010803" pitchFamily="18" charset="0"/>
              </a:rPr>
              <a:t>(1) </a:t>
            </a:r>
            <a:r>
              <a:rPr lang="en-CA" sz="2100" b="1" dirty="0">
                <a:solidFill>
                  <a:schemeClr val="bg1"/>
                </a:solidFill>
                <a:latin typeface="Garamond" panose="02020404030301010803" pitchFamily="18" charset="0"/>
              </a:rPr>
              <a:t>Defamatory words</a:t>
            </a:r>
            <a:r>
              <a:rPr lang="en-CA" sz="2100" dirty="0">
                <a:solidFill>
                  <a:schemeClr val="bg1"/>
                </a:solidFill>
                <a:latin typeface="Garamond" panose="02020404030301010803" pitchFamily="18" charset="0"/>
              </a:rPr>
              <a:t> – lower the plaintiff’s reputation in the eyes of a reasonable person; </a:t>
            </a:r>
          </a:p>
          <a:p>
            <a:r>
              <a:rPr lang="en-CA" sz="2100" dirty="0">
                <a:solidFill>
                  <a:schemeClr val="bg1"/>
                </a:solidFill>
                <a:latin typeface="Garamond" panose="02020404030301010803" pitchFamily="18" charset="0"/>
              </a:rPr>
              <a:t>(2) the words in fact </a:t>
            </a:r>
            <a:r>
              <a:rPr lang="en-CA" sz="2100" b="1" dirty="0">
                <a:solidFill>
                  <a:schemeClr val="bg1"/>
                </a:solidFill>
                <a:latin typeface="Garamond" panose="02020404030301010803" pitchFamily="18" charset="0"/>
              </a:rPr>
              <a:t>referred to the plaintiff</a:t>
            </a:r>
            <a:r>
              <a:rPr lang="en-CA" sz="2100" dirty="0">
                <a:solidFill>
                  <a:schemeClr val="bg1"/>
                </a:solidFill>
                <a:latin typeface="Garamond" panose="02020404030301010803" pitchFamily="18" charset="0"/>
              </a:rPr>
              <a:t>;  </a:t>
            </a:r>
          </a:p>
          <a:p>
            <a:r>
              <a:rPr lang="en-CA" sz="2100" dirty="0">
                <a:solidFill>
                  <a:schemeClr val="bg1"/>
                </a:solidFill>
                <a:latin typeface="Garamond" panose="02020404030301010803" pitchFamily="18" charset="0"/>
              </a:rPr>
              <a:t>(3) the words were </a:t>
            </a:r>
            <a:r>
              <a:rPr lang="en-CA" sz="2100" b="1" dirty="0">
                <a:solidFill>
                  <a:schemeClr val="bg1"/>
                </a:solidFill>
                <a:latin typeface="Garamond" panose="02020404030301010803" pitchFamily="18" charset="0"/>
              </a:rPr>
              <a:t>published</a:t>
            </a:r>
            <a:r>
              <a:rPr lang="en-CA" sz="2100" dirty="0">
                <a:solidFill>
                  <a:schemeClr val="bg1"/>
                </a:solidFill>
                <a:latin typeface="Garamond" panose="02020404030301010803" pitchFamily="18" charset="0"/>
              </a:rPr>
              <a:t>, i.e. they were communicated to at least 1 person other than the plaintiff. 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FF28293-64CB-3643-BBEB-877A96FF2FE3}"/>
              </a:ext>
            </a:extLst>
          </p:cNvPr>
          <p:cNvSpPr txBox="1"/>
          <p:nvPr/>
        </p:nvSpPr>
        <p:spPr>
          <a:xfrm>
            <a:off x="285132" y="4230846"/>
            <a:ext cx="637474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chemeClr val="bg1"/>
                </a:solidFill>
              </a:rPr>
              <a:t>Defence</a:t>
            </a:r>
            <a:r>
              <a:rPr lang="en-US" sz="2000" b="1" dirty="0">
                <a:solidFill>
                  <a:schemeClr val="bg1"/>
                </a:solidFill>
              </a:rPr>
              <a:t> of a statement of opinion:</a:t>
            </a:r>
          </a:p>
          <a:p>
            <a:pPr marL="342900" indent="-342900">
              <a:buAutoNum type="alphaLcParenBoth"/>
            </a:pPr>
            <a:r>
              <a:rPr lang="en-CA" sz="2000" dirty="0">
                <a:solidFill>
                  <a:schemeClr val="bg1"/>
                </a:solidFill>
              </a:rPr>
              <a:t>the comment must be on a matter of public interest; </a:t>
            </a:r>
          </a:p>
          <a:p>
            <a:pPr marL="342900" indent="-342900">
              <a:buAutoNum type="alphaLcParenBoth"/>
            </a:pPr>
            <a:r>
              <a:rPr lang="en-CA" sz="2000" dirty="0">
                <a:solidFill>
                  <a:schemeClr val="bg1"/>
                </a:solidFill>
              </a:rPr>
              <a:t>the comment must be based on fact; </a:t>
            </a:r>
          </a:p>
          <a:p>
            <a:pPr marL="342900" indent="-342900">
              <a:buAutoNum type="alphaLcParenBoth"/>
            </a:pPr>
            <a:r>
              <a:rPr lang="en-CA" sz="2000" dirty="0">
                <a:solidFill>
                  <a:schemeClr val="bg1"/>
                </a:solidFill>
              </a:rPr>
              <a:t>the comment, though it can include inferences of fact, must be recognisable as comment; </a:t>
            </a:r>
          </a:p>
          <a:p>
            <a:pPr marL="342900" indent="-342900">
              <a:buAutoNum type="alphaLcParenBoth"/>
            </a:pPr>
            <a:r>
              <a:rPr lang="en-CA" sz="2000" dirty="0">
                <a:solidFill>
                  <a:schemeClr val="bg1"/>
                </a:solidFill>
              </a:rPr>
              <a:t>the comment satisfies the objective test: could any person honestly express that opinion on the proved facts?; </a:t>
            </a:r>
          </a:p>
          <a:p>
            <a:pPr marL="342900" indent="-342900">
              <a:buAutoNum type="alphaLcParenBoth"/>
            </a:pPr>
            <a:r>
              <a:rPr lang="en-CA" sz="2000" dirty="0">
                <a:solidFill>
                  <a:schemeClr val="bg1"/>
                </a:solidFill>
              </a:rPr>
              <a:t>was there express malice?</a:t>
            </a:r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8BB8380-5863-DE45-AB36-25B529A5EBB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721" r="39039" b="11577"/>
          <a:stretch/>
        </p:blipFill>
        <p:spPr>
          <a:xfrm rot="10800000">
            <a:off x="8220641" y="4120325"/>
            <a:ext cx="3258175" cy="266506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E409915-F802-BF4A-9535-54047EF75CFB}"/>
              </a:ext>
            </a:extLst>
          </p:cNvPr>
          <p:cNvSpPr txBox="1"/>
          <p:nvPr/>
        </p:nvSpPr>
        <p:spPr>
          <a:xfrm>
            <a:off x="8220641" y="4329474"/>
            <a:ext cx="325817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chemeClr val="bg1"/>
                </a:solidFill>
              </a:rPr>
              <a:t>Defence</a:t>
            </a:r>
            <a:r>
              <a:rPr lang="en-US" sz="2000" b="1" dirty="0">
                <a:solidFill>
                  <a:schemeClr val="bg1"/>
                </a:solidFill>
              </a:rPr>
              <a:t> of a statement of fact: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en-US" sz="2000" b="1" dirty="0">
                <a:solidFill>
                  <a:schemeClr val="bg1"/>
                </a:solidFill>
              </a:rPr>
              <a:t>Justification</a:t>
            </a:r>
            <a:r>
              <a:rPr lang="en-US" sz="2000" dirty="0">
                <a:solidFill>
                  <a:schemeClr val="bg1"/>
                </a:solidFill>
              </a:rPr>
              <a:t>: </a:t>
            </a:r>
            <a:r>
              <a:rPr lang="en-CA" sz="2000" dirty="0">
                <a:solidFill>
                  <a:schemeClr val="bg1"/>
                </a:solidFill>
              </a:rPr>
              <a:t>the statement was substantially true</a:t>
            </a:r>
            <a:endParaRPr lang="en-US" sz="2000" dirty="0">
              <a:solidFill>
                <a:schemeClr val="bg1"/>
              </a:solidFill>
            </a:endParaRPr>
          </a:p>
          <a:p>
            <a:pPr marL="285750" indent="-285750">
              <a:buFont typeface="Wingdings" pitchFamily="2" charset="2"/>
              <a:buChar char="v"/>
            </a:pPr>
            <a:r>
              <a:rPr lang="en-US" sz="2000" b="1" dirty="0">
                <a:solidFill>
                  <a:schemeClr val="bg1"/>
                </a:solidFill>
              </a:rPr>
              <a:t>Privilege</a:t>
            </a:r>
            <a:r>
              <a:rPr lang="en-US" sz="2000" dirty="0">
                <a:solidFill>
                  <a:schemeClr val="bg1"/>
                </a:solidFill>
              </a:rPr>
              <a:t>: the statement was made under a protected context</a:t>
            </a:r>
          </a:p>
        </p:txBody>
      </p:sp>
      <p:sp>
        <p:nvSpPr>
          <p:cNvPr id="12" name="Notched Right Arrow 11">
            <a:extLst>
              <a:ext uri="{FF2B5EF4-FFF2-40B4-BE49-F238E27FC236}">
                <a16:creationId xmlns:a16="http://schemas.microsoft.com/office/drawing/2014/main" id="{CAA4C7F0-9791-8C47-8B7D-7A475BBE0F97}"/>
              </a:ext>
            </a:extLst>
          </p:cNvPr>
          <p:cNvSpPr/>
          <p:nvPr/>
        </p:nvSpPr>
        <p:spPr>
          <a:xfrm rot="1845960">
            <a:off x="7040881" y="3617203"/>
            <a:ext cx="1432560" cy="473754"/>
          </a:xfrm>
          <a:prstGeom prst="notchedRightArrow">
            <a:avLst/>
          </a:prstGeom>
          <a:solidFill>
            <a:schemeClr val="accent4">
              <a:lumMod val="5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Notched Right Arrow 24">
            <a:extLst>
              <a:ext uri="{FF2B5EF4-FFF2-40B4-BE49-F238E27FC236}">
                <a16:creationId xmlns:a16="http://schemas.microsoft.com/office/drawing/2014/main" id="{F9B1708D-7157-0041-8BDA-B04A146D3F72}"/>
              </a:ext>
            </a:extLst>
          </p:cNvPr>
          <p:cNvSpPr/>
          <p:nvPr/>
        </p:nvSpPr>
        <p:spPr>
          <a:xfrm rot="7754357">
            <a:off x="5708862" y="3670985"/>
            <a:ext cx="1432560" cy="473754"/>
          </a:xfrm>
          <a:prstGeom prst="notchedRightArrow">
            <a:avLst/>
          </a:prstGeom>
          <a:solidFill>
            <a:schemeClr val="accent4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32FA67C-FFA5-D049-B0B9-7B7AE3289894}"/>
              </a:ext>
            </a:extLst>
          </p:cNvPr>
          <p:cNvSpPr txBox="1"/>
          <p:nvPr/>
        </p:nvSpPr>
        <p:spPr>
          <a:xfrm flipH="1">
            <a:off x="285132" y="1173480"/>
            <a:ext cx="21488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State of Law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F556E87-1AB5-694C-A136-0FA32E236220}"/>
              </a:ext>
            </a:extLst>
          </p:cNvPr>
          <p:cNvSpPr txBox="1"/>
          <p:nvPr/>
        </p:nvSpPr>
        <p:spPr>
          <a:xfrm>
            <a:off x="285132" y="2373809"/>
            <a:ext cx="1353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(paras 28-37)</a:t>
            </a:r>
          </a:p>
        </p:txBody>
      </p:sp>
    </p:spTree>
    <p:extLst>
      <p:ext uri="{BB962C8B-B14F-4D97-AF65-F5344CB8AC3E}">
        <p14:creationId xmlns:p14="http://schemas.microsoft.com/office/powerpoint/2010/main" val="24668403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6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97B4A97C-FAAB-5445-9558-ADD2DBA718A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721" r="39039" b="11577"/>
          <a:stretch/>
        </p:blipFill>
        <p:spPr>
          <a:xfrm rot="10800000">
            <a:off x="6406199" y="3089094"/>
            <a:ext cx="3258175" cy="266506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8BB8380-5863-DE45-AB36-25B529A5EBB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721" r="39039" b="11577"/>
          <a:stretch/>
        </p:blipFill>
        <p:spPr>
          <a:xfrm>
            <a:off x="1012121" y="3089094"/>
            <a:ext cx="3258175" cy="266506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32FA67C-FFA5-D049-B0B9-7B7AE3289894}"/>
              </a:ext>
            </a:extLst>
          </p:cNvPr>
          <p:cNvSpPr txBox="1"/>
          <p:nvPr/>
        </p:nvSpPr>
        <p:spPr>
          <a:xfrm flipH="1">
            <a:off x="285132" y="318471"/>
            <a:ext cx="37903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Why New </a:t>
            </a:r>
            <a:r>
              <a:rPr lang="en-US" sz="3600" b="1" dirty="0" err="1"/>
              <a:t>Defence</a:t>
            </a:r>
            <a:r>
              <a:rPr lang="en-US" sz="3600" b="1" dirty="0"/>
              <a:t>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D5F63A4-AB0B-6E4C-ABF3-8C13FD438459}"/>
              </a:ext>
            </a:extLst>
          </p:cNvPr>
          <p:cNvSpPr txBox="1"/>
          <p:nvPr/>
        </p:nvSpPr>
        <p:spPr>
          <a:xfrm>
            <a:off x="1085333" y="3335494"/>
            <a:ext cx="311174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Principles:</a:t>
            </a:r>
          </a:p>
          <a:p>
            <a:pPr marL="342900" indent="-342900">
              <a:buAutoNum type="arabicParenBoth"/>
            </a:pPr>
            <a:r>
              <a:rPr lang="en-CA" sz="2400" dirty="0">
                <a:solidFill>
                  <a:schemeClr val="bg1"/>
                </a:solidFill>
              </a:rPr>
              <a:t>democratic discourse</a:t>
            </a:r>
          </a:p>
          <a:p>
            <a:pPr marL="342900" indent="-342900">
              <a:buAutoNum type="arabicParenBoth"/>
            </a:pPr>
            <a:r>
              <a:rPr lang="en-CA" sz="2400" dirty="0">
                <a:solidFill>
                  <a:schemeClr val="bg1"/>
                </a:solidFill>
              </a:rPr>
              <a:t>truth-finding</a:t>
            </a:r>
          </a:p>
          <a:p>
            <a:pPr marL="342900" indent="-342900">
              <a:buAutoNum type="arabicParenBoth"/>
            </a:pPr>
            <a:r>
              <a:rPr lang="en-CA" sz="2400" dirty="0">
                <a:solidFill>
                  <a:schemeClr val="bg1"/>
                </a:solidFill>
              </a:rPr>
              <a:t>self-fulfillment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E70B872-12AD-2945-8BBC-13D37CA557B5}"/>
              </a:ext>
            </a:extLst>
          </p:cNvPr>
          <p:cNvSpPr txBox="1"/>
          <p:nvPr/>
        </p:nvSpPr>
        <p:spPr>
          <a:xfrm>
            <a:off x="6292618" y="3379148"/>
            <a:ext cx="325817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>
                <a:solidFill>
                  <a:schemeClr val="bg1"/>
                </a:solidFill>
              </a:rPr>
              <a:t>Jurisprudence:</a:t>
            </a:r>
          </a:p>
          <a:p>
            <a:pPr algn="r"/>
            <a:r>
              <a:rPr lang="en-US" sz="2400" dirty="0">
                <a:solidFill>
                  <a:schemeClr val="bg1"/>
                </a:solidFill>
              </a:rPr>
              <a:t>UK</a:t>
            </a:r>
          </a:p>
          <a:p>
            <a:pPr algn="r"/>
            <a:r>
              <a:rPr lang="en-US" sz="2400" dirty="0">
                <a:solidFill>
                  <a:schemeClr val="bg1"/>
                </a:solidFill>
              </a:rPr>
              <a:t>Australia</a:t>
            </a:r>
          </a:p>
          <a:p>
            <a:pPr algn="r"/>
            <a:r>
              <a:rPr lang="en-US" sz="2400" dirty="0">
                <a:solidFill>
                  <a:schemeClr val="bg1"/>
                </a:solidFill>
              </a:rPr>
              <a:t>New Zealand</a:t>
            </a:r>
          </a:p>
          <a:p>
            <a:pPr algn="r"/>
            <a:r>
              <a:rPr lang="en-US" sz="2400" dirty="0">
                <a:solidFill>
                  <a:schemeClr val="bg1"/>
                </a:solidFill>
              </a:rPr>
              <a:t>South Africa</a:t>
            </a:r>
          </a:p>
          <a:p>
            <a:pPr algn="r"/>
            <a:r>
              <a:rPr lang="en-US" sz="2400" dirty="0">
                <a:solidFill>
                  <a:schemeClr val="bg1"/>
                </a:solidFill>
              </a:rPr>
              <a:t>…</a:t>
            </a:r>
          </a:p>
        </p:txBody>
      </p:sp>
      <p:sp>
        <p:nvSpPr>
          <p:cNvPr id="9" name="Plus 8">
            <a:extLst>
              <a:ext uri="{FF2B5EF4-FFF2-40B4-BE49-F238E27FC236}">
                <a16:creationId xmlns:a16="http://schemas.microsoft.com/office/drawing/2014/main" id="{0605186F-2BE8-3C41-949E-D4B07F89BCB6}"/>
              </a:ext>
            </a:extLst>
          </p:cNvPr>
          <p:cNvSpPr/>
          <p:nvPr/>
        </p:nvSpPr>
        <p:spPr>
          <a:xfrm>
            <a:off x="4488145" y="3739106"/>
            <a:ext cx="1411238" cy="1365041"/>
          </a:xfrm>
          <a:prstGeom prst="mathPlus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F840B14-E60F-7A46-BADC-EE5C8503840E}"/>
              </a:ext>
            </a:extLst>
          </p:cNvPr>
          <p:cNvSpPr txBox="1"/>
          <p:nvPr/>
        </p:nvSpPr>
        <p:spPr>
          <a:xfrm>
            <a:off x="10530840" y="6217920"/>
            <a:ext cx="1353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(paras 38-84)</a:t>
            </a:r>
          </a:p>
        </p:txBody>
      </p:sp>
    </p:spTree>
    <p:extLst>
      <p:ext uri="{BB962C8B-B14F-4D97-AF65-F5344CB8AC3E}">
        <p14:creationId xmlns:p14="http://schemas.microsoft.com/office/powerpoint/2010/main" val="36297430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VTI">
  <a:themeElements>
    <a:clrScheme name="AnalogousFromDarkSeedLeftStep">
      <a:dk1>
        <a:srgbClr val="000000"/>
      </a:dk1>
      <a:lt1>
        <a:srgbClr val="FFFFFF"/>
      </a:lt1>
      <a:dk2>
        <a:srgbClr val="243541"/>
      </a:dk2>
      <a:lt2>
        <a:srgbClr val="E4E8E2"/>
      </a:lt2>
      <a:accent1>
        <a:srgbClr val="A629E7"/>
      </a:accent1>
      <a:accent2>
        <a:srgbClr val="6640DC"/>
      </a:accent2>
      <a:accent3>
        <a:srgbClr val="2F4FE7"/>
      </a:accent3>
      <a:accent4>
        <a:srgbClr val="1787D5"/>
      </a:accent4>
      <a:accent5>
        <a:srgbClr val="20B6B5"/>
      </a:accent5>
      <a:accent6>
        <a:srgbClr val="14B973"/>
      </a:accent6>
      <a:hlink>
        <a:srgbClr val="358E9F"/>
      </a:hlink>
      <a:folHlink>
        <a:srgbClr val="7F7F7F"/>
      </a:folHlink>
    </a:clrScheme>
    <a:fontScheme name="Savon">
      <a:majorFont>
        <a:latin typeface="Garamond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hade val="100000"/>
                <a:satMod val="300000"/>
              </a:schemeClr>
            </a:gs>
            <a:gs pos="100000">
              <a:schemeClr val="phClr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VTI" id="{A72E8C35-66DD-49F8-AF66-813F19B983AE}" vid="{93CCBC76-B7A1-4C3D-93EA-5CE34C4670F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84</TotalTime>
  <Words>952</Words>
  <Application>Microsoft Macintosh PowerPoint</Application>
  <PresentationFormat>Widescreen</PresentationFormat>
  <Paragraphs>121</Paragraphs>
  <Slides>13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Calibri</vt:lpstr>
      <vt:lpstr>Courier New</vt:lpstr>
      <vt:lpstr>Garamond</vt:lpstr>
      <vt:lpstr>Wingdings</vt:lpstr>
      <vt:lpstr>SavonVTI</vt:lpstr>
      <vt:lpstr>  Grant v Torstar (2009 SCC 61)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Grant v Torstar (2009 SCC 61) </dc:title>
  <dc:creator>Natalia Koper</dc:creator>
  <cp:lastModifiedBy>Natalia Koper</cp:lastModifiedBy>
  <cp:revision>12</cp:revision>
  <dcterms:created xsi:type="dcterms:W3CDTF">2020-10-05T23:59:43Z</dcterms:created>
  <dcterms:modified xsi:type="dcterms:W3CDTF">2020-10-06T15:54:39Z</dcterms:modified>
</cp:coreProperties>
</file>