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56" r:id="rId2"/>
    <p:sldId id="444" r:id="rId3"/>
    <p:sldId id="665" r:id="rId4"/>
    <p:sldId id="661" r:id="rId5"/>
    <p:sldId id="552" r:id="rId6"/>
    <p:sldId id="436" r:id="rId7"/>
    <p:sldId id="656" r:id="rId8"/>
    <p:sldId id="624" r:id="rId9"/>
    <p:sldId id="540" r:id="rId10"/>
    <p:sldId id="509" r:id="rId11"/>
    <p:sldId id="542" r:id="rId12"/>
    <p:sldId id="664" r:id="rId13"/>
    <p:sldId id="504" r:id="rId14"/>
    <p:sldId id="667" r:id="rId15"/>
    <p:sldId id="505" r:id="rId16"/>
    <p:sldId id="551" r:id="rId17"/>
    <p:sldId id="553" r:id="rId18"/>
    <p:sldId id="557" r:id="rId19"/>
    <p:sldId id="544" r:id="rId20"/>
    <p:sldId id="545" r:id="rId21"/>
    <p:sldId id="554" r:id="rId22"/>
    <p:sldId id="555" r:id="rId23"/>
    <p:sldId id="663" r:id="rId24"/>
    <p:sldId id="546" r:id="rId25"/>
    <p:sldId id="547" r:id="rId26"/>
    <p:sldId id="548" r:id="rId27"/>
    <p:sldId id="549" r:id="rId28"/>
    <p:sldId id="556" r:id="rId29"/>
    <p:sldId id="652" r:id="rId30"/>
    <p:sldId id="606" r:id="rId31"/>
    <p:sldId id="607" r:id="rId32"/>
    <p:sldId id="559" r:id="rId33"/>
    <p:sldId id="560" r:id="rId34"/>
    <p:sldId id="561" r:id="rId35"/>
    <p:sldId id="608" r:id="rId36"/>
    <p:sldId id="609" r:id="rId37"/>
    <p:sldId id="610" r:id="rId38"/>
    <p:sldId id="611" r:id="rId39"/>
    <p:sldId id="612" r:id="rId40"/>
    <p:sldId id="613" r:id="rId41"/>
    <p:sldId id="614" r:id="rId42"/>
    <p:sldId id="615" r:id="rId43"/>
    <p:sldId id="616" r:id="rId44"/>
    <p:sldId id="565" r:id="rId45"/>
    <p:sldId id="617" r:id="rId46"/>
    <p:sldId id="572" r:id="rId47"/>
    <p:sldId id="577" r:id="rId48"/>
    <p:sldId id="579" r:id="rId49"/>
    <p:sldId id="580" r:id="rId50"/>
    <p:sldId id="578" r:id="rId51"/>
    <p:sldId id="618" r:id="rId52"/>
    <p:sldId id="666" r:id="rId53"/>
    <p:sldId id="567" r:id="rId54"/>
    <p:sldId id="571" r:id="rId55"/>
    <p:sldId id="569" r:id="rId56"/>
    <p:sldId id="584" r:id="rId57"/>
    <p:sldId id="574" r:id="rId58"/>
    <p:sldId id="575" r:id="rId59"/>
    <p:sldId id="620" r:id="rId60"/>
    <p:sldId id="585" r:id="rId61"/>
    <p:sldId id="586" r:id="rId62"/>
    <p:sldId id="621" r:id="rId63"/>
    <p:sldId id="587" r:id="rId64"/>
    <p:sldId id="588" r:id="rId65"/>
    <p:sldId id="589" r:id="rId66"/>
    <p:sldId id="591" r:id="rId67"/>
    <p:sldId id="592" r:id="rId68"/>
    <p:sldId id="573" r:id="rId69"/>
    <p:sldId id="582" r:id="rId70"/>
    <p:sldId id="590" r:id="rId71"/>
    <p:sldId id="583" r:id="rId72"/>
    <p:sldId id="593" r:id="rId73"/>
    <p:sldId id="570" r:id="rId74"/>
    <p:sldId id="581" r:id="rId75"/>
    <p:sldId id="662" r:id="rId7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641" autoAdjust="0"/>
  </p:normalViewPr>
  <p:slideViewPr>
    <p:cSldViewPr>
      <p:cViewPr varScale="1">
        <p:scale>
          <a:sx n="73" d="100"/>
          <a:sy n="73" d="100"/>
        </p:scale>
        <p:origin x="1766" y="67"/>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5059"/>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357781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 – links from a website to defamatory content. Newton runs website, published links to defamatory content </a:t>
            </a:r>
          </a:p>
          <a:p>
            <a:pPr eaLnBrk="1" hangingPunct="1">
              <a:spcBef>
                <a:spcPct val="0"/>
              </a:spcBef>
            </a:pPr>
            <a:r>
              <a:rPr lang="en-US" altLang="en-US" dirty="0"/>
              <a:t>Concurring opinion (Fish and McLachlan) – reaction to </a:t>
            </a:r>
            <a:r>
              <a:rPr lang="en-US" altLang="en-US" dirty="0" err="1"/>
              <a:t>Abella’s</a:t>
            </a:r>
            <a:r>
              <a:rPr lang="en-US" altLang="en-US" dirty="0"/>
              <a:t> test which was you have to REPEAT the defamatory content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353016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Defamatory “S</a:t>
            </a:r>
            <a:r>
              <a:rPr lang="en-CA" altLang="en-US" dirty="0" err="1"/>
              <a:t>nippets</a:t>
            </a:r>
            <a:r>
              <a:rPr lang="en-CA" altLang="en-US" dirty="0"/>
              <a:t>” of text from site on Google results </a:t>
            </a:r>
            <a:r>
              <a:rPr lang="en-CA" altLang="en-US" dirty="0">
                <a:sym typeface="Wingdings" panose="05000000000000000000" pitchFamily="2" charset="2"/>
              </a:rPr>
              <a:t> NOTE RIPOFF REPORT</a:t>
            </a:r>
            <a:endParaRPr lang="en-CA" altLang="en-US" dirty="0"/>
          </a:p>
          <a:p>
            <a:pPr eaLnBrk="1" hangingPunct="1">
              <a:spcBef>
                <a:spcPct val="0"/>
              </a:spcBef>
              <a:buFontTx/>
              <a:buChar char="•"/>
            </a:pPr>
            <a:r>
              <a:rPr lang="en-US" altLang="en-US" dirty="0"/>
              <a:t>publishing a hyperlink to defamatory material along with search results information made Google a secondary publisher of the information </a:t>
            </a:r>
            <a:r>
              <a:rPr lang="en-US" altLang="en-US" dirty="0">
                <a:sym typeface="Wingdings" panose="05000000000000000000" pitchFamily="2" charset="2"/>
              </a:rPr>
              <a:t> importance was title of the result, which is a hyperlink  this cited Crookes which said “</a:t>
            </a:r>
            <a:r>
              <a:rPr lang="en-US" altLang="en-US" dirty="0"/>
              <a:t>The Court held that merely creating a hyperlink without more did not amount to publication of the material on the external webpage”, here there was more</a:t>
            </a:r>
          </a:p>
          <a:p>
            <a:pPr eaLnBrk="1" hangingPunct="1">
              <a:spcBef>
                <a:spcPct val="0"/>
              </a:spcBef>
              <a:buFontTx/>
              <a:buChar char="•"/>
            </a:pPr>
            <a:r>
              <a:rPr lang="en-US" altLang="en-US" dirty="0"/>
              <a:t>$115k damages awarded</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07867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282002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Very rare, rarely used</a:t>
            </a:r>
          </a:p>
          <a:p>
            <a:pPr eaLnBrk="1" hangingPunct="1">
              <a:spcBef>
                <a:spcPct val="0"/>
              </a:spcBef>
            </a:pPr>
            <a:r>
              <a:rPr lang="en-US" altLang="en-US" dirty="0"/>
              <a:t>Criminal speech is problematic</a:t>
            </a:r>
          </a:p>
          <a:p>
            <a:pPr eaLnBrk="1" hangingPunct="1">
              <a:spcBef>
                <a:spcPct val="0"/>
              </a:spcBef>
            </a:pPr>
            <a:r>
              <a:rPr lang="en-US" altLang="en-US" dirty="0"/>
              <a:t>301 is generally held unconstitutional by the courts (4 different provinces, not yet at SCC), violating freedom of expression and not saved by s. 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20008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 Long conversations on Twitter with two women Guthrie et Reilly</a:t>
            </a:r>
          </a:p>
          <a:p>
            <a:pPr eaLnBrk="1" hangingPunct="1">
              <a:spcBef>
                <a:spcPct val="0"/>
              </a:spcBef>
              <a:buFontTx/>
              <a:buChar char="•"/>
            </a:pPr>
            <a:r>
              <a:rPr lang="en-US" altLang="en-US" dirty="0"/>
              <a:t>Nasty tweets, women said they feared for their safety</a:t>
            </a:r>
          </a:p>
          <a:p>
            <a:pPr eaLnBrk="1" hangingPunct="1">
              <a:spcBef>
                <a:spcPct val="0"/>
              </a:spcBef>
              <a:buFontTx/>
              <a:buChar char="•"/>
            </a:pPr>
            <a:r>
              <a:rPr lang="en-US" altLang="en-US" dirty="0"/>
              <a:t>E.g. @</a:t>
            </a:r>
            <a:r>
              <a:rPr lang="en-US" altLang="en-US" dirty="0" err="1"/>
              <a:t>LadySnarksalot</a:t>
            </a:r>
            <a:r>
              <a:rPr lang="en-US" altLang="en-US" dirty="0"/>
              <a:t> how fat is your ass</a:t>
            </a:r>
          </a:p>
          <a:p>
            <a:pPr eaLnBrk="1" hangingPunct="1">
              <a:spcBef>
                <a:spcPct val="0"/>
              </a:spcBef>
              <a:buFontTx/>
              <a:buChar char="•"/>
            </a:pPr>
            <a:r>
              <a:rPr lang="en-US" altLang="en-US" dirty="0"/>
              <a:t>Judge cites freedom of expression</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141227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https://www.canlii.org/en/nl/nlpc/doc/2018/2018canlii72609/2018canlii72609.html?resultIndex=3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421164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Others? i.e. enough PI to identify you, like email, Twitter user account name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410551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0313ABC-7F85-4025-ABD8-8103DEBC5276}"/>
              </a:ext>
            </a:extLst>
          </p:cNvPr>
          <p:cNvSpPr>
            <a:spLocks noGrp="1"/>
          </p:cNvSpPr>
          <p:nvPr>
            <p:ph type="body" idx="1"/>
          </p:nvPr>
        </p:nvSpPr>
        <p:spPr/>
        <p:txBody>
          <a:bodyPr/>
          <a:lstStyle/>
          <a:p>
            <a:r>
              <a:rPr lang="en-CA" dirty="0"/>
              <a:t>AB Bragg - Meghan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Ana comments on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355965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F49E850-D13B-41E9-B4E7-CA3670FB3B19}"/>
              </a:ext>
            </a:extLst>
          </p:cNvPr>
          <p:cNvSpPr>
            <a:spLocks noGrp="1"/>
          </p:cNvSpPr>
          <p:nvPr>
            <p:ph type="body" idx="1"/>
          </p:nvPr>
        </p:nvSpPr>
        <p:spPr/>
        <p:txBody>
          <a:bodyPr/>
          <a:lstStyle/>
          <a:p>
            <a:r>
              <a:rPr lang="en-CA" sz="1200" b="1" i="0" kern="1200" dirty="0">
                <a:solidFill>
                  <a:schemeClr val="tx1"/>
                </a:solidFill>
                <a:effectLst/>
                <a:latin typeface="+mn-lt"/>
                <a:ea typeface="+mn-ea"/>
                <a:cs typeface="+mn-cs"/>
              </a:rPr>
              <a:t>SUPERIOR COURT OF JUSTICE</a:t>
            </a:r>
          </a:p>
          <a:p>
            <a:r>
              <a:rPr lang="en-CA" sz="1200" b="1" i="0" kern="1200">
                <a:solidFill>
                  <a:schemeClr val="tx1"/>
                </a:solidFill>
                <a:effectLst/>
                <a:latin typeface="+mn-lt"/>
                <a:ea typeface="+mn-ea"/>
                <a:cs typeface="+mn-cs"/>
              </a:rPr>
              <a:t>SMALL CLAIMS COURT</a:t>
            </a:r>
          </a:p>
          <a:p>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dirty="0"/>
          </a:p>
        </p:txBody>
      </p:sp>
    </p:spTree>
    <p:extLst>
      <p:ext uri="{BB962C8B-B14F-4D97-AF65-F5344CB8AC3E}">
        <p14:creationId xmlns:p14="http://schemas.microsoft.com/office/powerpoint/2010/main" val="4139097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1DCE05-DFBF-483C-9915-54606964F588}"/>
              </a:ext>
            </a:extLst>
          </p:cNvPr>
          <p:cNvSpPr>
            <a:spLocks noGrp="1"/>
          </p:cNvSpPr>
          <p:nvPr>
            <p:ph type="body" idx="1"/>
          </p:nvPr>
        </p:nvSpPr>
        <p:spPr/>
        <p:txBody>
          <a:bodyPr/>
          <a:lstStyle/>
          <a:p>
            <a:r>
              <a:rPr lang="en-CA" dirty="0"/>
              <a:t>NOTE: adopting </a:t>
            </a:r>
            <a:r>
              <a:rPr lang="en-CA" dirty="0" err="1"/>
              <a:t>Aubry</a:t>
            </a:r>
            <a:r>
              <a:rPr lang="en-CA" dirty="0"/>
              <a:t> into common law???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34C9A6F-66C8-44B7-BEE6-5ACED4DAF7DC}"/>
              </a:ext>
            </a:extLst>
          </p:cNvPr>
          <p:cNvSpPr>
            <a:spLocks noGrp="1"/>
          </p:cNvSpPr>
          <p:nvPr>
            <p:ph type="body" idx="1"/>
          </p:nvPr>
        </p:nvSpPr>
        <p:spPr/>
        <p:txBody>
          <a:bodyPr/>
          <a:lstStyle/>
          <a:p>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2341122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err="1"/>
              <a:t>Baglow</a:t>
            </a:r>
            <a:r>
              <a:rPr lang="en-US" altLang="en-US" dirty="0"/>
              <a:t> – Defendants operated a message board, failed to remove defamatory content, liable</a:t>
            </a:r>
          </a:p>
          <a:p>
            <a:pPr eaLnBrk="1" hangingPunct="1">
              <a:spcBef>
                <a:spcPct val="0"/>
              </a:spcBef>
            </a:pPr>
            <a:r>
              <a:rPr lang="en-US" altLang="en-US" dirty="0"/>
              <a:t>Weaver – National post comments section did remove once they became aware, not liable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198456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Brought this up in class 2</a:t>
            </a:r>
          </a:p>
          <a:p>
            <a:r>
              <a:rPr lang="en-CA" i="0" dirty="0"/>
              <a:t>230 is reaction to  </a:t>
            </a:r>
            <a:r>
              <a:rPr lang="en-CA" i="1" dirty="0"/>
              <a:t>Stratton Oakmont </a:t>
            </a:r>
            <a:r>
              <a:rPr lang="en-CA" i="0" dirty="0"/>
              <a:t>case</a:t>
            </a:r>
            <a:r>
              <a:rPr lang="en-CA" dirty="0"/>
              <a:t>, held that at common law the provider of an electronic message-board service was potentially liable for its user’s defamatory message</a:t>
            </a:r>
          </a:p>
          <a:p>
            <a:r>
              <a:rPr lang="en-CA" dirty="0"/>
              <a:t>IF THERER ARE TWO AMERCIAN LAWS YOU MUST TALE FROM THIS CLASS, IT’S THIS AND SECTION 512 DMCA RE COPYRIGHT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163833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151247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Distributor liability </a:t>
            </a:r>
            <a:r>
              <a:rPr lang="en-CA" dirty="0">
                <a:sym typeface="Wingdings" panose="05000000000000000000" pitchFamily="2" charset="2"/>
              </a:rPr>
              <a:t> get a notice don’t remove, you are liable</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7652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Jones – lower court denied s. 230 immunity, CA overturned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236236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6</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B47E93F-1F3E-4615-AB9C-F3EF8EF52A91}" type="datetime1">
              <a:rPr lang="en-US" smtClean="0"/>
              <a:t>10/13/2020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D4008E-3042-4E0A-BE3F-1ED0B8347A86}" type="datetime1">
              <a:rPr lang="en-US" smtClean="0"/>
              <a:t>10/13/2020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F2062CD5-60E1-4A77-BB1D-E9550ED21DF9}" type="datetime1">
              <a:rPr lang="en-US" smtClean="0"/>
              <a:t>10/13/2020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831FACCD-363B-4BFB-92D6-60A07A75E037}" type="datetime1">
              <a:rPr lang="en-US" smtClean="0"/>
              <a:t>10/13/2020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5FE3383A-A571-4FC9-8CEA-B6F6278C0BFF}" type="datetime1">
              <a:rPr lang="en-US" smtClean="0"/>
              <a:t>10/13/2020</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A5E62506-4BD3-4E28-ABC7-C66BDFED33FE}" type="datetime1">
              <a:rPr lang="en-US" smtClean="0"/>
              <a:t>10/13/2020</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6</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7BD752C3-1A37-4CCA-8D5D-134F43F78245}" type="datetime1">
              <a:rPr lang="en-US" smtClean="0"/>
              <a:t>10/13/2020</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6</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92D96FF3-37D8-4191-B537-220079C29B44}" type="datetime1">
              <a:rPr lang="en-US" smtClean="0"/>
              <a:t>10/13/2020</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6</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74D5A2BF-BAD3-44E5-9477-A49047C1E2FA}" type="datetime1">
              <a:rPr lang="en-US" smtClean="0"/>
              <a:t>10/13/2020</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BE7561CA-5097-4533-AE50-2AE175F1B10C}" type="datetime1">
              <a:rPr lang="en-US" smtClean="0"/>
              <a:t>10/13/2020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FFDFFC3-065F-44F1-B685-A30A595F1519}" type="datetime1">
              <a:rPr lang="en-US" smtClean="0"/>
              <a:t>10/13/2020</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events/10364970934704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br>
              <a:rPr lang="en-US" altLang="en-US" sz="9600" dirty="0"/>
            </a:br>
            <a:r>
              <a:rPr lang="en-US" altLang="en-US" u="sng" dirty="0"/>
              <a:t>Class 6 – October 13</a:t>
            </a:r>
            <a:br>
              <a:rPr lang="en-US" altLang="en-US" dirty="0"/>
            </a:br>
            <a:br>
              <a:rPr lang="en-US" altLang="en-US" dirty="0"/>
            </a:br>
            <a:r>
              <a:rPr lang="en-US" altLang="en-US" sz="4000" dirty="0"/>
              <a:t>1. Finishing Defamation</a:t>
            </a:r>
            <a:br>
              <a:rPr lang="en-US" altLang="en-US" sz="4000" dirty="0"/>
            </a:br>
            <a:r>
              <a:rPr lang="en-US" altLang="en-US" sz="4000" dirty="0"/>
              <a:t>2. </a:t>
            </a:r>
            <a:r>
              <a:rPr lang="en-CA" sz="4000" dirty="0"/>
              <a:t>My Image is My Own – Rights to your image and reputation online and “revenge porn”</a:t>
            </a: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r>
              <a:rPr lang="fr-CA" dirty="0"/>
              <a:t> - </a:t>
            </a:r>
            <a:r>
              <a:rPr lang="fr-CA" dirty="0" err="1"/>
              <a:t>takeaway</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pPr marL="0" indent="0">
              <a:buNone/>
            </a:pPr>
            <a:endParaRPr lang="fr-FR" altLang="en-US" dirty="0"/>
          </a:p>
          <a:p>
            <a:pPr marL="0" indent="0">
              <a:buNone/>
            </a:pPr>
            <a:r>
              <a:rPr lang="fr-FR" altLang="en-US" dirty="0"/>
              <a:t>« Dans les circonstances, la juge de première instance était justifiée de conclure que l'appelante connaissait les conséquences probables </a:t>
            </a:r>
            <a:r>
              <a:rPr lang="fr-FR" altLang="en-US" b="1" dirty="0"/>
              <a:t>de son inaction </a:t>
            </a:r>
            <a:r>
              <a:rPr lang="fr-FR" altLang="en-US" dirty="0"/>
              <a:t>à cet égard. »</a:t>
            </a:r>
          </a:p>
          <a:p>
            <a:pPr marL="0" indent="0">
              <a:buNone/>
            </a:pPr>
            <a:endParaRPr lang="fr-FR" altLang="en-US" dirty="0"/>
          </a:p>
          <a:p>
            <a:pPr marL="0" indent="0">
              <a:buNone/>
            </a:pPr>
            <a:r>
              <a:rPr lang="fr-FR" altLang="en-US" dirty="0"/>
              <a:t>(</a:t>
            </a:r>
            <a:r>
              <a:rPr lang="fr-FR" altLang="en-US" dirty="0" err="1"/>
              <a:t>recall</a:t>
            </a:r>
            <a:r>
              <a:rPr lang="fr-FR" altLang="en-US" dirty="0"/>
              <a:t>: </a:t>
            </a:r>
            <a:r>
              <a:rPr lang="fr-FR" altLang="en-US" dirty="0" err="1"/>
              <a:t>Jocelyne’s</a:t>
            </a:r>
            <a:r>
              <a:rPr lang="fr-FR" altLang="en-US" dirty="0"/>
              <a:t> </a:t>
            </a:r>
            <a:r>
              <a:rPr lang="fr-FR" altLang="en-US" dirty="0" err="1"/>
              <a:t>presentation</a:t>
            </a:r>
            <a:r>
              <a:rPr lang="fr-FR" altLang="en-US" dirty="0"/>
              <a:t>)</a:t>
            </a:r>
            <a:endParaRPr lang="fr-CA" altLang="en-US" dirty="0"/>
          </a:p>
          <a:p>
            <a:pPr marL="0" indent="0">
              <a:buNone/>
            </a:pPr>
            <a:endParaRPr lang="fr-CA" dirty="0"/>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56395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en-CA" dirty="0"/>
              <a:t>Third party liability - removal</a:t>
            </a:r>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en-CA" altLang="en-US" u="sng" dirty="0"/>
              <a:t>Message board</a:t>
            </a:r>
            <a:r>
              <a:rPr lang="en-CA" altLang="en-US" dirty="0"/>
              <a:t>: </a:t>
            </a:r>
            <a:r>
              <a:rPr lang="en-CA" altLang="en-US" i="1" dirty="0" err="1"/>
              <a:t>Baglow</a:t>
            </a:r>
            <a:r>
              <a:rPr lang="en-CA" altLang="en-US" i="1" dirty="0"/>
              <a:t> v. Smith, </a:t>
            </a:r>
            <a:r>
              <a:rPr lang="en-CA" altLang="en-US" sz="2400" dirty="0"/>
              <a:t>2015 ONSC 1175</a:t>
            </a:r>
          </a:p>
          <a:p>
            <a:pPr marL="0" indent="0" eaLnBrk="1" hangingPunct="1">
              <a:buNone/>
            </a:pPr>
            <a:r>
              <a:rPr lang="en-CA" altLang="en-US" dirty="0">
                <a:sym typeface="Wingdings" panose="05000000000000000000" pitchFamily="2" charset="2"/>
              </a:rPr>
              <a:t> Failed to remove, liable</a:t>
            </a:r>
            <a:endParaRPr lang="en-CA" altLang="en-US" dirty="0"/>
          </a:p>
          <a:p>
            <a:pPr marL="0" indent="0" eaLnBrk="1" hangingPunct="1">
              <a:buNone/>
            </a:pPr>
            <a:endParaRPr lang="en-CA" altLang="en-US" sz="2400" dirty="0"/>
          </a:p>
          <a:p>
            <a:pPr marL="0" indent="0" eaLnBrk="1" hangingPunct="1">
              <a:buNone/>
            </a:pPr>
            <a:r>
              <a:rPr lang="en-CA" altLang="en-US" u="sng" dirty="0"/>
              <a:t>National Post comment section</a:t>
            </a:r>
            <a:r>
              <a:rPr lang="en-CA" altLang="en-US" i="1" dirty="0"/>
              <a:t>:</a:t>
            </a:r>
          </a:p>
          <a:p>
            <a:pPr marL="0" indent="0" eaLnBrk="1" hangingPunct="1">
              <a:buNone/>
            </a:pPr>
            <a:r>
              <a:rPr lang="en-CA" altLang="en-US" i="1" dirty="0"/>
              <a:t>Weaver v. Corcoran</a:t>
            </a:r>
            <a:r>
              <a:rPr lang="en-CA" altLang="en-US" sz="2400" dirty="0"/>
              <a:t>, 2015 BCSC 165</a:t>
            </a:r>
          </a:p>
          <a:p>
            <a:pPr marL="0" indent="0">
              <a:buNone/>
            </a:pPr>
            <a:r>
              <a:rPr lang="en-CA" dirty="0">
                <a:sym typeface="Wingdings" panose="05000000000000000000" pitchFamily="2" charset="2"/>
              </a:rPr>
              <a:t> Removed, not liable</a:t>
            </a: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3662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052A-D049-4DAB-99B1-A868FFDB32AB}"/>
              </a:ext>
            </a:extLst>
          </p:cNvPr>
          <p:cNvSpPr>
            <a:spLocks noGrp="1"/>
          </p:cNvSpPr>
          <p:nvPr>
            <p:ph type="title"/>
          </p:nvPr>
        </p:nvSpPr>
        <p:spPr/>
        <p:txBody>
          <a:bodyPr/>
          <a:lstStyle/>
          <a:p>
            <a:r>
              <a:rPr lang="en-CA" dirty="0"/>
              <a:t>Video time w00t!</a:t>
            </a:r>
          </a:p>
        </p:txBody>
      </p:sp>
      <p:sp>
        <p:nvSpPr>
          <p:cNvPr id="3" name="Footer Placeholder 2">
            <a:extLst>
              <a:ext uri="{FF2B5EF4-FFF2-40B4-BE49-F238E27FC236}">
                <a16:creationId xmlns:a16="http://schemas.microsoft.com/office/drawing/2014/main" id="{E578EDB6-7BE4-4582-B2D6-2AF860A9475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54126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Third-party liability- USA</a:t>
            </a:r>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p:txBody>
          <a:bodyPr/>
          <a:lstStyle/>
          <a:p>
            <a:pPr marL="0" indent="0" algn="ctr">
              <a:buNone/>
            </a:pPr>
            <a:r>
              <a:rPr lang="en-CA" sz="2800" b="1" i="1" dirty="0"/>
              <a:t>Section 230 Communications Decency Act </a:t>
            </a:r>
            <a:r>
              <a:rPr lang="en-CA" sz="2800" b="1" dirty="0"/>
              <a:t>(1996)</a:t>
            </a:r>
          </a:p>
          <a:p>
            <a:pPr marL="0" indent="0">
              <a:buNone/>
            </a:pPr>
            <a:r>
              <a:rPr lang="en-CA" sz="2800" dirty="0"/>
              <a:t>(c) (1) 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r>
              <a:rPr lang="en-CA" sz="2800" dirty="0"/>
              <a:t>“Section 230 marks a departure from the common-law rule that allocates liability to publishers or distributors of tortious material written or prepared by others”</a:t>
            </a:r>
          </a:p>
          <a:p>
            <a:pPr marL="0" indent="0">
              <a:buNone/>
            </a:pPr>
            <a:r>
              <a:rPr lang="en-CA" sz="2800" dirty="0"/>
              <a:t>(</a:t>
            </a:r>
            <a:r>
              <a:rPr lang="en-CA" sz="2800" i="1" dirty="0"/>
              <a:t>Jones</a:t>
            </a:r>
            <a:r>
              <a:rPr lang="en-CA" sz="2800" dirty="0"/>
              <a:t> case, coming up in a few slides)</a:t>
            </a:r>
          </a:p>
          <a:p>
            <a:pPr marL="0" indent="0">
              <a:buNone/>
            </a:pPr>
            <a:endParaRPr lang="en-CA"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7088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EF9D-A0D8-466B-82C3-27C2C02F2432}"/>
              </a:ext>
            </a:extLst>
          </p:cNvPr>
          <p:cNvSpPr>
            <a:spLocks noGrp="1"/>
          </p:cNvSpPr>
          <p:nvPr>
            <p:ph type="title"/>
          </p:nvPr>
        </p:nvSpPr>
        <p:spPr/>
        <p:txBody>
          <a:bodyPr/>
          <a:lstStyle/>
          <a:p>
            <a:r>
              <a:rPr lang="en-CA" dirty="0"/>
              <a:t>230 CDA Cont.</a:t>
            </a:r>
          </a:p>
        </p:txBody>
      </p:sp>
      <p:sp>
        <p:nvSpPr>
          <p:cNvPr id="3" name="Content Placeholder 2">
            <a:extLst>
              <a:ext uri="{FF2B5EF4-FFF2-40B4-BE49-F238E27FC236}">
                <a16:creationId xmlns:a16="http://schemas.microsoft.com/office/drawing/2014/main" id="{4D0EA43F-B43B-4D2B-BB56-421B6055FB30}"/>
              </a:ext>
            </a:extLst>
          </p:cNvPr>
          <p:cNvSpPr>
            <a:spLocks noGrp="1"/>
          </p:cNvSpPr>
          <p:nvPr>
            <p:ph idx="1"/>
          </p:nvPr>
        </p:nvSpPr>
        <p:spPr/>
        <p:txBody>
          <a:bodyPr/>
          <a:lstStyle/>
          <a:p>
            <a:pPr marL="0" indent="0">
              <a:buNone/>
            </a:pPr>
            <a:r>
              <a:rPr lang="en-US" dirty="0"/>
              <a:t>(c) (2) </a:t>
            </a:r>
            <a:r>
              <a:rPr lang="en-US" b="1" dirty="0"/>
              <a:t>Civil Liability. </a:t>
            </a:r>
            <a:r>
              <a:rPr lang="en-US" dirty="0"/>
              <a:t>No provider or user of an interactive computer service shall be held liable on account of—</a:t>
            </a:r>
          </a:p>
          <a:p>
            <a:pPr marL="0" indent="0">
              <a:buNone/>
            </a:pPr>
            <a:r>
              <a:rPr lang="en-US" dirty="0"/>
              <a:t>(A)any action voluntarily taken in good faith to restrict access to or availability of material that the provider or user considers to be obscene, lewd, lascivious, filthy, excessively violent, harassing, or otherwise objectionable, whether or not such material is constitutionally protected</a:t>
            </a:r>
            <a:endParaRPr lang="en-CA" dirty="0"/>
          </a:p>
        </p:txBody>
      </p:sp>
      <p:sp>
        <p:nvSpPr>
          <p:cNvPr id="4" name="Footer Placeholder 3">
            <a:extLst>
              <a:ext uri="{FF2B5EF4-FFF2-40B4-BE49-F238E27FC236}">
                <a16:creationId xmlns:a16="http://schemas.microsoft.com/office/drawing/2014/main" id="{7C4A9C5D-FF18-41DC-A641-989B1784A69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886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The “innocent” </a:t>
            </a:r>
            <a:r>
              <a:rPr lang="en-CA"/>
              <a:t>3</a:t>
            </a:r>
            <a:r>
              <a:rPr lang="en-CA" baseline="30000"/>
              <a:t>rd</a:t>
            </a:r>
            <a:r>
              <a:rPr lang="en-CA"/>
              <a:t> parties - USA</a:t>
            </a:r>
            <a:endParaRPr lang="en-CA" dirty="0"/>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a:xfrm>
            <a:off x="457200" y="1196752"/>
            <a:ext cx="8229600" cy="4929411"/>
          </a:xfrm>
        </p:spPr>
        <p:txBody>
          <a:bodyPr/>
          <a:lstStyle/>
          <a:p>
            <a:pPr marL="0" indent="0">
              <a:buNone/>
            </a:pPr>
            <a:r>
              <a:rPr lang="en-CA" sz="2800" i="1" dirty="0" err="1"/>
              <a:t>Zeran</a:t>
            </a:r>
            <a:r>
              <a:rPr lang="en-CA" sz="2800" i="1" dirty="0"/>
              <a:t> v. AOL </a:t>
            </a:r>
            <a:r>
              <a:rPr lang="en-CA" sz="1800" dirty="0"/>
              <a:t>129 F.3d 327 (4th Cir. 1997)</a:t>
            </a:r>
          </a:p>
          <a:p>
            <a:pPr marL="0" indent="0">
              <a:buNone/>
            </a:pPr>
            <a:endParaRPr lang="en-CA" sz="1800" dirty="0"/>
          </a:p>
          <a:p>
            <a:pPr marL="0" indent="0">
              <a:buNone/>
            </a:pPr>
            <a:r>
              <a:rPr lang="en-CA" sz="2400" u="sng" dirty="0"/>
              <a:t>F</a:t>
            </a:r>
            <a:r>
              <a:rPr lang="en-CA" sz="2400" dirty="0"/>
              <a:t> – Posting of “Naughty Oklahoma T-Shirts” on AOL message board with </a:t>
            </a:r>
            <a:r>
              <a:rPr lang="en-CA" sz="2400" dirty="0" err="1"/>
              <a:t>Zeran’s</a:t>
            </a:r>
            <a:r>
              <a:rPr lang="en-CA" sz="2400" dirty="0"/>
              <a:t> phone # which repeated even after </a:t>
            </a:r>
            <a:r>
              <a:rPr lang="en-CA" sz="2400" dirty="0" err="1"/>
              <a:t>Zeran</a:t>
            </a:r>
            <a:r>
              <a:rPr lang="en-CA" sz="2400" dirty="0"/>
              <a:t> told AOL and AOL took them down</a:t>
            </a:r>
          </a:p>
          <a:p>
            <a:pPr marL="0" indent="0">
              <a:buNone/>
            </a:pPr>
            <a:r>
              <a:rPr lang="en-CA" sz="2400" u="sng" dirty="0"/>
              <a:t>Issue</a:t>
            </a:r>
            <a:r>
              <a:rPr lang="en-CA" sz="2400" dirty="0"/>
              <a:t> – AOL liable?</a:t>
            </a:r>
          </a:p>
          <a:p>
            <a:pPr marL="0" indent="0">
              <a:buNone/>
            </a:pPr>
            <a:r>
              <a:rPr lang="en-CA" sz="2400" u="sng" dirty="0"/>
              <a:t>Held</a:t>
            </a:r>
            <a:r>
              <a:rPr lang="en-CA" sz="2400" dirty="0"/>
              <a:t>: No</a:t>
            </a:r>
          </a:p>
          <a:p>
            <a:pPr marL="0" indent="0">
              <a:buNone/>
            </a:pPr>
            <a:r>
              <a:rPr lang="en-CA" sz="2400" dirty="0"/>
              <a:t>“AOL falls squarely within this traditional definition of a publisher and, therefore, is clearly protected by § 230's immunity.”</a:t>
            </a:r>
          </a:p>
          <a:p>
            <a:pPr marL="0" indent="0">
              <a:buNone/>
            </a:pPr>
            <a:r>
              <a:rPr lang="en-CA" sz="2400" dirty="0"/>
              <a:t>“Section 230 creates a federal immunity to any cause of action that would make service providers liable for information originating with a third-party user of the service”</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71546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67DC-7E79-4FBF-80AE-116A63B771B0}"/>
              </a:ext>
            </a:extLst>
          </p:cNvPr>
          <p:cNvSpPr>
            <a:spLocks noGrp="1"/>
          </p:cNvSpPr>
          <p:nvPr>
            <p:ph type="title"/>
          </p:nvPr>
        </p:nvSpPr>
        <p:spPr/>
        <p:txBody>
          <a:bodyPr/>
          <a:lstStyle/>
          <a:p>
            <a:r>
              <a:rPr lang="en-CA" i="1" dirty="0" err="1"/>
              <a:t>Zeran</a:t>
            </a:r>
            <a:r>
              <a:rPr lang="en-CA" i="1" dirty="0"/>
              <a:t> v. AOL </a:t>
            </a:r>
            <a:r>
              <a:rPr lang="en-CA" dirty="0"/>
              <a:t>(cont.)</a:t>
            </a:r>
          </a:p>
        </p:txBody>
      </p:sp>
      <p:sp>
        <p:nvSpPr>
          <p:cNvPr id="3" name="Content Placeholder 2">
            <a:extLst>
              <a:ext uri="{FF2B5EF4-FFF2-40B4-BE49-F238E27FC236}">
                <a16:creationId xmlns:a16="http://schemas.microsoft.com/office/drawing/2014/main" id="{D15B27FC-9084-4421-A514-CFD4A9D9CBB1}"/>
              </a:ext>
            </a:extLst>
          </p:cNvPr>
          <p:cNvSpPr>
            <a:spLocks noGrp="1"/>
          </p:cNvSpPr>
          <p:nvPr>
            <p:ph idx="1"/>
          </p:nvPr>
        </p:nvSpPr>
        <p:spPr>
          <a:xfrm>
            <a:off x="457200" y="1417638"/>
            <a:ext cx="8229600" cy="4708525"/>
          </a:xfrm>
        </p:spPr>
        <p:txBody>
          <a:bodyPr/>
          <a:lstStyle/>
          <a:p>
            <a:pPr marL="0" indent="0">
              <a:buNone/>
            </a:pPr>
            <a:r>
              <a:rPr lang="en-CA" sz="2800" dirty="0">
                <a:sym typeface="Wingdings" panose="05000000000000000000" pitchFamily="2" charset="2"/>
              </a:rPr>
              <a:t> Publisher vs. distributor liability in the USA</a:t>
            </a:r>
            <a:endParaRPr lang="en-CA" sz="2800" dirty="0"/>
          </a:p>
          <a:p>
            <a:pPr>
              <a:buFont typeface="Wingdings" panose="05000000000000000000" pitchFamily="2" charset="2"/>
              <a:buChar char="à"/>
            </a:pPr>
            <a:r>
              <a:rPr lang="en-CA" sz="2800" dirty="0">
                <a:sym typeface="Wingdings" panose="05000000000000000000" pitchFamily="2" charset="2"/>
              </a:rPr>
              <a:t>Distributor must remove content upon receiving notice</a:t>
            </a:r>
          </a:p>
          <a:p>
            <a:pPr marL="0" indent="0">
              <a:buNone/>
            </a:pPr>
            <a:endParaRPr lang="en-CA" sz="2800" dirty="0"/>
          </a:p>
          <a:p>
            <a:pPr marL="0" indent="0">
              <a:buNone/>
            </a:pPr>
            <a:r>
              <a:rPr lang="en-CA" sz="2800" dirty="0"/>
              <a:t>“liability upon notice has a chilling effect on the freedom of Internet speech”</a:t>
            </a:r>
          </a:p>
          <a:p>
            <a:pPr marL="0" indent="0">
              <a:buNone/>
            </a:pPr>
            <a:endParaRPr lang="en-CA" sz="2800" dirty="0"/>
          </a:p>
          <a:p>
            <a:pPr marL="0" indent="0">
              <a:buNone/>
            </a:pPr>
            <a:r>
              <a:rPr lang="en-CA" sz="2800" dirty="0"/>
              <a:t>“notice-based liability for interactive computer service providers would provide third parties with a no-cost means to create the basis for future lawsuits”</a:t>
            </a:r>
          </a:p>
        </p:txBody>
      </p:sp>
      <p:sp>
        <p:nvSpPr>
          <p:cNvPr id="4" name="Footer Placeholder 3">
            <a:extLst>
              <a:ext uri="{FF2B5EF4-FFF2-40B4-BE49-F238E27FC236}">
                <a16:creationId xmlns:a16="http://schemas.microsoft.com/office/drawing/2014/main" id="{1BCF3050-ABA9-40A8-BC52-44851493468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0398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E1D1-4019-440C-A37B-4A89DEDB8321}"/>
              </a:ext>
            </a:extLst>
          </p:cNvPr>
          <p:cNvSpPr>
            <a:spLocks noGrp="1"/>
          </p:cNvSpPr>
          <p:nvPr>
            <p:ph type="title"/>
          </p:nvPr>
        </p:nvSpPr>
        <p:spPr>
          <a:xfrm>
            <a:off x="457200" y="274638"/>
            <a:ext cx="8229600" cy="1498178"/>
          </a:xfrm>
        </p:spPr>
        <p:txBody>
          <a:bodyPr/>
          <a:lstStyle/>
          <a:p>
            <a:r>
              <a:rPr lang="en-CA" dirty="0"/>
              <a:t>Hiding behind s. 230 CDA and freedom of expression</a:t>
            </a:r>
          </a:p>
        </p:txBody>
      </p:sp>
      <p:sp>
        <p:nvSpPr>
          <p:cNvPr id="3" name="Content Placeholder 2">
            <a:extLst>
              <a:ext uri="{FF2B5EF4-FFF2-40B4-BE49-F238E27FC236}">
                <a16:creationId xmlns:a16="http://schemas.microsoft.com/office/drawing/2014/main" id="{6DC9B79D-FDE5-41A0-9E53-4D994D0DFA3E}"/>
              </a:ext>
            </a:extLst>
          </p:cNvPr>
          <p:cNvSpPr>
            <a:spLocks noGrp="1"/>
          </p:cNvSpPr>
          <p:nvPr>
            <p:ph idx="1"/>
          </p:nvPr>
        </p:nvSpPr>
        <p:spPr>
          <a:xfrm>
            <a:off x="457200" y="2132856"/>
            <a:ext cx="8229600" cy="3993307"/>
          </a:xfrm>
        </p:spPr>
        <p:txBody>
          <a:bodyPr/>
          <a:lstStyle/>
          <a:p>
            <a:r>
              <a:rPr lang="en-CA" dirty="0"/>
              <a:t>thedirty.com</a:t>
            </a:r>
          </a:p>
          <a:p>
            <a:r>
              <a:rPr lang="en-CA" dirty="0"/>
              <a:t>ripoffreport.com</a:t>
            </a:r>
          </a:p>
          <a:p>
            <a:pPr marL="0" indent="0">
              <a:buNone/>
            </a:pPr>
            <a:endParaRPr lang="en-CA" dirty="0"/>
          </a:p>
          <a:p>
            <a:pPr marL="0" indent="0">
              <a:buNone/>
            </a:pPr>
            <a:r>
              <a:rPr lang="en-CA" i="1" dirty="0"/>
              <a:t>Jones v. Dirty World Entm’t Recordings, et al</a:t>
            </a:r>
            <a:r>
              <a:rPr lang="en-CA" dirty="0"/>
              <a:t>, 755 F.3d 398 (6th Cir. 2014) , US Ct. App. </a:t>
            </a:r>
          </a:p>
          <a:p>
            <a:pPr marL="0" indent="0">
              <a:buNone/>
            </a:pPr>
            <a:r>
              <a:rPr lang="en-CA" dirty="0"/>
              <a:t>“Section 230(c)(1) therefore bars Jones’s claims”</a:t>
            </a:r>
          </a:p>
        </p:txBody>
      </p:sp>
      <p:sp>
        <p:nvSpPr>
          <p:cNvPr id="4" name="Footer Placeholder 3">
            <a:extLst>
              <a:ext uri="{FF2B5EF4-FFF2-40B4-BE49-F238E27FC236}">
                <a16:creationId xmlns:a16="http://schemas.microsoft.com/office/drawing/2014/main" id="{200E2962-E39E-4307-A2D1-36B2FDC7C93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7778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A9B8-BAEB-4DE4-936D-C726CE84ADB7}"/>
              </a:ext>
            </a:extLst>
          </p:cNvPr>
          <p:cNvSpPr>
            <a:spLocks noGrp="1"/>
          </p:cNvSpPr>
          <p:nvPr>
            <p:ph type="title"/>
          </p:nvPr>
        </p:nvSpPr>
        <p:spPr>
          <a:xfrm>
            <a:off x="457200" y="274638"/>
            <a:ext cx="8229600" cy="1498178"/>
          </a:xfrm>
        </p:spPr>
        <p:txBody>
          <a:bodyPr/>
          <a:lstStyle/>
          <a:p>
            <a:r>
              <a:rPr lang="en-CA" dirty="0"/>
              <a:t>But Freedom of Expression even in Quebec</a:t>
            </a:r>
          </a:p>
        </p:txBody>
      </p:sp>
      <p:sp>
        <p:nvSpPr>
          <p:cNvPr id="3" name="Content Placeholder 2">
            <a:extLst>
              <a:ext uri="{FF2B5EF4-FFF2-40B4-BE49-F238E27FC236}">
                <a16:creationId xmlns:a16="http://schemas.microsoft.com/office/drawing/2014/main" id="{FB0CF21E-5714-4EB6-97EC-F3DAB4835C79}"/>
              </a:ext>
            </a:extLst>
          </p:cNvPr>
          <p:cNvSpPr>
            <a:spLocks noGrp="1"/>
          </p:cNvSpPr>
          <p:nvPr>
            <p:ph idx="1"/>
          </p:nvPr>
        </p:nvSpPr>
        <p:spPr>
          <a:xfrm>
            <a:off x="457200" y="1772816"/>
            <a:ext cx="8229600" cy="4353347"/>
          </a:xfrm>
        </p:spPr>
        <p:txBody>
          <a:bodyPr/>
          <a:lstStyle/>
          <a:p>
            <a:pPr marL="0" indent="0">
              <a:buNone/>
            </a:pPr>
            <a:r>
              <a:rPr lang="fr-FR" i="1" dirty="0"/>
              <a:t>Gagné c. Fortin</a:t>
            </a:r>
            <a:r>
              <a:rPr lang="fr-FR" dirty="0"/>
              <a:t>, 2018 QCCQ 4470</a:t>
            </a:r>
          </a:p>
          <a:p>
            <a:pPr marL="0" indent="0">
              <a:buNone/>
            </a:pPr>
            <a:r>
              <a:rPr lang="fr-FR" sz="2000" u="sng" dirty="0"/>
              <a:t>F</a:t>
            </a:r>
            <a:r>
              <a:rPr lang="fr-FR" sz="2000" dirty="0"/>
              <a:t>: </a:t>
            </a:r>
            <a:r>
              <a:rPr lang="fr-FR" sz="2000" dirty="0" err="1"/>
              <a:t>Alleged</a:t>
            </a:r>
            <a:r>
              <a:rPr lang="fr-FR" sz="2000" dirty="0"/>
              <a:t> </a:t>
            </a:r>
            <a:r>
              <a:rPr lang="fr-FR" sz="2000" dirty="0" err="1"/>
              <a:t>defamotary</a:t>
            </a:r>
            <a:r>
              <a:rPr lang="fr-FR" sz="2000" dirty="0"/>
              <a:t> </a:t>
            </a:r>
            <a:r>
              <a:rPr lang="fr-FR" sz="2000" dirty="0" err="1"/>
              <a:t>comments</a:t>
            </a:r>
            <a:r>
              <a:rPr lang="fr-FR" sz="2000" dirty="0"/>
              <a:t> on </a:t>
            </a:r>
            <a:r>
              <a:rPr lang="fr-FR" sz="2000" dirty="0" err="1"/>
              <a:t>Company’s</a:t>
            </a:r>
            <a:r>
              <a:rPr lang="fr-FR" sz="2000" dirty="0"/>
              <a:t> Facebook page</a:t>
            </a:r>
          </a:p>
          <a:p>
            <a:pPr marL="0" indent="0">
              <a:buNone/>
            </a:pPr>
            <a:endParaRPr lang="fr-FR" sz="2000" dirty="0"/>
          </a:p>
          <a:p>
            <a:pPr marL="0" indent="0">
              <a:buNone/>
            </a:pPr>
            <a:r>
              <a:rPr lang="fr-FR" sz="2000" dirty="0"/>
              <a:t>« De l’avis du Tribunal, les propos tenus par messieurs Fortin et Nadeau constituent un exercice légitime de leur liberté d’expression. Ils n’ont pas franchi la limite de cette liberté d’expression de manière à entacher aux yeux </a:t>
            </a:r>
            <a:r>
              <a:rPr lang="fr-FR" sz="2000" b="1" dirty="0"/>
              <a:t>d’une personne raisonnable</a:t>
            </a:r>
            <a:r>
              <a:rPr lang="fr-FR" sz="2000" dirty="0"/>
              <a:t>, c’est-à-dire avisée, diligente et attentive aux droits d’autrui, la réputation de monsieur Gagné.</a:t>
            </a:r>
          </a:p>
          <a:p>
            <a:pPr marL="0" indent="0">
              <a:buNone/>
            </a:pPr>
            <a:r>
              <a:rPr lang="fr-FR" sz="2000" dirty="0"/>
              <a:t>La preuve démontre que la qualification des propos litigieux par monsieur Gagné ne relève que de sa perception purement subjective. Ainsi, les sentiments qu’il a vécus même justifiés ne peuvent servir de fondement à un recours en diffamation. »</a:t>
            </a:r>
            <a:endParaRPr lang="en-CA" sz="2000" dirty="0"/>
          </a:p>
        </p:txBody>
      </p:sp>
      <p:sp>
        <p:nvSpPr>
          <p:cNvPr id="4" name="Footer Placeholder 3">
            <a:extLst>
              <a:ext uri="{FF2B5EF4-FFF2-40B4-BE49-F238E27FC236}">
                <a16:creationId xmlns:a16="http://schemas.microsoft.com/office/drawing/2014/main" id="{217D9E60-6892-4AA0-B33D-F75C5069E0E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98682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fr-CA" altLang="en-US" dirty="0" err="1"/>
              <a:t>Third</a:t>
            </a:r>
            <a:r>
              <a:rPr lang="fr-CA" altLang="en-US" dirty="0"/>
              <a:t>-Party </a:t>
            </a:r>
            <a:r>
              <a:rPr lang="en-US" altLang="en-US" dirty="0"/>
              <a:t>liability</a:t>
            </a:r>
            <a:r>
              <a:rPr lang="fr-CA" altLang="en-US" dirty="0"/>
              <a:t> - links</a:t>
            </a:r>
            <a:endParaRPr lang="en-CA" dirty="0"/>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fr-CA" altLang="en-US" sz="2800" i="1" dirty="0"/>
              <a:t>Crookes v. Newton</a:t>
            </a:r>
            <a:r>
              <a:rPr lang="fr-CA" altLang="en-US" sz="2800" dirty="0"/>
              <a:t>, 2011 SCC 47</a:t>
            </a:r>
          </a:p>
          <a:p>
            <a:pPr marL="0" indent="0" eaLnBrk="1" hangingPunct="1">
              <a:buNone/>
            </a:pPr>
            <a:r>
              <a:rPr lang="en-CA" altLang="en-US" sz="2800" dirty="0"/>
              <a:t>“a hyperlink, by itself, should never be seen as ‘publication’ of the content to which it refers” (</a:t>
            </a:r>
            <a:r>
              <a:rPr lang="en-CA" altLang="en-US" sz="2800" dirty="0" err="1"/>
              <a:t>Abella</a:t>
            </a:r>
            <a:r>
              <a:rPr lang="en-CA" altLang="en-US" sz="2800" dirty="0"/>
              <a:t> J.)</a:t>
            </a:r>
          </a:p>
          <a:p>
            <a:pPr marL="0" indent="0" eaLnBrk="1" hangingPunct="1">
              <a:buNone/>
            </a:pPr>
            <a:endParaRPr lang="en-CA" altLang="en-US" sz="2800" dirty="0"/>
          </a:p>
          <a:p>
            <a:pPr marL="0" indent="0" eaLnBrk="1" hangingPunct="1">
              <a:buNone/>
            </a:pPr>
            <a:r>
              <a:rPr lang="en-CA" altLang="en-US" sz="2800" dirty="0"/>
              <a:t>(concurring, </a:t>
            </a:r>
            <a:r>
              <a:rPr lang="en-CA" altLang="en-US" sz="2800" dirty="0" err="1"/>
              <a:t>McLachlin</a:t>
            </a:r>
            <a:r>
              <a:rPr lang="en-CA" altLang="en-US" sz="2800" dirty="0"/>
              <a:t> and Fish JJ.) “Publication of a defamatory statement via a hyperlink should be found if the text indicates </a:t>
            </a:r>
            <a:r>
              <a:rPr lang="en-CA" altLang="en-US" sz="2800" i="1" dirty="0"/>
              <a:t>adoption or endorsement of the content of the hyperlinked text</a:t>
            </a:r>
            <a:r>
              <a:rPr lang="en-CA" altLang="en-US" sz="2800" dirty="0"/>
              <a:t>. “</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42901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a:xfrm>
            <a:off x="457200" y="0"/>
            <a:ext cx="8229600" cy="1196751"/>
          </a:xfrm>
        </p:spPr>
        <p:txBody>
          <a:bodyPr/>
          <a:lstStyle/>
          <a:p>
            <a:r>
              <a:rPr lang="en-CA" dirty="0"/>
              <a:t>Admin Crap / 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340768"/>
            <a:ext cx="8229600" cy="5015582"/>
          </a:xfrm>
        </p:spPr>
        <p:txBody>
          <a:bodyPr/>
          <a:lstStyle/>
          <a:p>
            <a:endParaRPr lang="en-CA" sz="2800" dirty="0"/>
          </a:p>
          <a:p>
            <a:r>
              <a:rPr lang="en-CA" dirty="0"/>
              <a:t>Participation / MyCourses!!!</a:t>
            </a:r>
          </a:p>
          <a:p>
            <a:pPr marL="0" indent="0">
              <a:buNone/>
            </a:pPr>
            <a:endParaRPr lang="en-CA" dirty="0"/>
          </a:p>
          <a:p>
            <a:r>
              <a:rPr lang="en-CA" dirty="0"/>
              <a:t>Tech Law McGill: “</a:t>
            </a:r>
            <a:r>
              <a:rPr lang="en-US" dirty="0"/>
              <a:t>Computational Thinking and Information Security</a:t>
            </a:r>
            <a:r>
              <a:rPr lang="en-CA" dirty="0"/>
              <a:t>” - October 19, 5 PM </a:t>
            </a:r>
            <a:r>
              <a:rPr lang="en-CA" dirty="0">
                <a:hlinkClick r:id="rId3"/>
              </a:rPr>
              <a:t>https://www.facebook.com/events/1036497093470408/</a:t>
            </a:r>
            <a:r>
              <a:rPr lang="en-CA" dirty="0"/>
              <a:t> </a:t>
            </a:r>
          </a:p>
          <a:p>
            <a:endParaRPr lang="en-CA" dirty="0"/>
          </a:p>
          <a:p>
            <a:r>
              <a:rPr lang="en-CA" dirty="0"/>
              <a:t>Essay topic submissions…/2</a:t>
            </a:r>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3147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a:xfrm>
            <a:off x="457200" y="274638"/>
            <a:ext cx="8229600" cy="850106"/>
          </a:xfrm>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a:xfrm>
            <a:off x="457200" y="1315244"/>
            <a:ext cx="8229600" cy="4810919"/>
          </a:xfrm>
        </p:spPr>
        <p:txBody>
          <a:bodyPr/>
          <a:lstStyle/>
          <a:p>
            <a:pPr marL="0" indent="0">
              <a:buNone/>
            </a:pPr>
            <a:r>
              <a:rPr lang="en-CA" altLang="en-US" sz="2800" i="1" dirty="0"/>
              <a:t>Duffy v Google Inc</a:t>
            </a:r>
            <a:r>
              <a:rPr lang="en-CA" altLang="en-US" sz="2800" dirty="0"/>
              <a:t>. [2015] SASC 170</a:t>
            </a:r>
          </a:p>
          <a:p>
            <a:pPr marL="0" indent="0">
              <a:buNone/>
            </a:pPr>
            <a:r>
              <a:rPr lang="en-CA" altLang="en-US" sz="2800" dirty="0">
                <a:sym typeface="Wingdings" panose="05000000000000000000" pitchFamily="2" charset="2"/>
              </a:rPr>
              <a:t> Secondary publication (notice is important)</a:t>
            </a:r>
            <a:endParaRPr lang="en-CA" altLang="en-US" sz="2800" dirty="0"/>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6</a:t>
            </a:r>
            <a:endParaRPr lang="en-US" dirty="0"/>
          </a:p>
        </p:txBody>
      </p:sp>
      <p:pic>
        <p:nvPicPr>
          <p:cNvPr id="5" name="Picture 4" descr="janice duffy autofill.png">
            <a:extLst>
              <a:ext uri="{FF2B5EF4-FFF2-40B4-BE49-F238E27FC236}">
                <a16:creationId xmlns:a16="http://schemas.microsoft.com/office/drawing/2014/main" id="{EBF9AC62-5E38-4B2E-9389-8725F5962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43110"/>
            <a:ext cx="5791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1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p:txBody>
          <a:bodyPr/>
          <a:lstStyle/>
          <a:p>
            <a:pPr marL="0" indent="0">
              <a:buNone/>
            </a:pPr>
            <a:r>
              <a:rPr lang="en-CA" altLang="en-US" i="1" dirty="0"/>
              <a:t>Duffy v Google Inc</a:t>
            </a:r>
            <a:r>
              <a:rPr lang="en-CA" altLang="en-US" dirty="0"/>
              <a:t>. [2017] SASCFC 130 (October 4, 2017)</a:t>
            </a:r>
          </a:p>
          <a:p>
            <a:pPr marL="0" indent="0">
              <a:buNone/>
            </a:pPr>
            <a:r>
              <a:rPr lang="en-CA" altLang="en-US" sz="2400" dirty="0">
                <a:sym typeface="Wingdings" panose="05000000000000000000" pitchFamily="2" charset="2"/>
              </a:rPr>
              <a:t> upheld, Google is in fact a secondary publisher</a:t>
            </a:r>
            <a:endParaRPr lang="en-CA" altLang="en-US" sz="2400" dirty="0"/>
          </a:p>
          <a:p>
            <a:pPr marL="0" indent="0">
              <a:buNone/>
            </a:pPr>
            <a:r>
              <a:rPr lang="en-CA" altLang="en-US" sz="2400" dirty="0"/>
              <a:t>“There is an important distinction between a pre-programmed automated system and passivity. It is the degree to which the automated programmers facilitate the production of defamatory material in a written and therefore comprehensible form which is important”</a:t>
            </a:r>
          </a:p>
          <a:p>
            <a:pPr marL="0" indent="0">
              <a:buNone/>
            </a:pPr>
            <a:r>
              <a:rPr lang="en-CA" altLang="en-US" sz="2400" dirty="0"/>
              <a:t>“Google participated in the publication of the paragraphs about Dr Duffy produced by its search engine because it intended its search engine to do what it programmed it to do”</a:t>
            </a:r>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5490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84AA-FAEB-414D-8AFE-D6FB32086BEE}"/>
              </a:ext>
            </a:extLst>
          </p:cNvPr>
          <p:cNvSpPr>
            <a:spLocks noGrp="1"/>
          </p:cNvSpPr>
          <p:nvPr>
            <p:ph type="title"/>
          </p:nvPr>
        </p:nvSpPr>
        <p:spPr/>
        <p:txBody>
          <a:bodyPr/>
          <a:lstStyle/>
          <a:p>
            <a:r>
              <a:rPr lang="en-CA" dirty="0"/>
              <a:t>Google Auto-Complete Policy</a:t>
            </a:r>
          </a:p>
        </p:txBody>
      </p:sp>
      <p:sp>
        <p:nvSpPr>
          <p:cNvPr id="3" name="Content Placeholder 2">
            <a:extLst>
              <a:ext uri="{FF2B5EF4-FFF2-40B4-BE49-F238E27FC236}">
                <a16:creationId xmlns:a16="http://schemas.microsoft.com/office/drawing/2014/main" id="{3235EC33-724C-4EE1-8DF5-B8C873D4D64A}"/>
              </a:ext>
            </a:extLst>
          </p:cNvPr>
          <p:cNvSpPr>
            <a:spLocks noGrp="1"/>
          </p:cNvSpPr>
          <p:nvPr>
            <p:ph idx="1"/>
          </p:nvPr>
        </p:nvSpPr>
        <p:spPr>
          <a:xfrm>
            <a:off x="457200" y="1340768"/>
            <a:ext cx="8229600" cy="4785395"/>
          </a:xfrm>
        </p:spPr>
        <p:txBody>
          <a:bodyPr/>
          <a:lstStyle/>
          <a:p>
            <a:pPr marL="0" indent="0">
              <a:buNone/>
            </a:pPr>
            <a:r>
              <a:rPr lang="en-CA" sz="2000" b="1" dirty="0"/>
              <a:t>1. Sexually explicit predictions</a:t>
            </a:r>
          </a:p>
          <a:p>
            <a:pPr marL="0" indent="0">
              <a:buNone/>
            </a:pPr>
            <a:r>
              <a:rPr lang="en-CA" sz="2000" dirty="0"/>
              <a:t>We remove predictions that contain sexually explicit or vulgar language. Pornographic terms or terms that are closely associated with pornography are removed from predictions. </a:t>
            </a:r>
          </a:p>
          <a:p>
            <a:pPr marL="0" indent="0">
              <a:buNone/>
            </a:pPr>
            <a:r>
              <a:rPr lang="en-CA" sz="2000" b="1" dirty="0"/>
              <a:t>2. Hateful predictions against groups and individuals</a:t>
            </a:r>
          </a:p>
          <a:p>
            <a:pPr marL="0" indent="0">
              <a:buNone/>
            </a:pPr>
            <a:r>
              <a:rPr lang="en-CA" sz="2000" dirty="0"/>
              <a:t>We remove predictions that include language that denigrates or insults individuals or groups on the basis of race, ethnic origin, religion, disability, gender, age, nationality, veteran status, sexual orientation, or gender identity.</a:t>
            </a:r>
          </a:p>
          <a:p>
            <a:pPr marL="0" indent="0">
              <a:buNone/>
            </a:pPr>
            <a:r>
              <a:rPr lang="en-CA" sz="2000" b="1" dirty="0"/>
              <a:t>3. Violent predictions</a:t>
            </a:r>
          </a:p>
          <a:p>
            <a:pPr marL="0" indent="0">
              <a:buNone/>
            </a:pPr>
            <a:r>
              <a:rPr lang="en-CA" sz="2000" dirty="0"/>
              <a:t>We remove predictions that include graphic descriptions of violence or advocate violence generally.</a:t>
            </a:r>
          </a:p>
          <a:p>
            <a:pPr marL="0" indent="0">
              <a:buNone/>
            </a:pPr>
            <a:r>
              <a:rPr lang="en-CA" sz="2000" b="1" dirty="0"/>
              <a:t>4. Dangerous and harmful activity in predictions</a:t>
            </a:r>
          </a:p>
          <a:p>
            <a:pPr marL="0" indent="0">
              <a:buNone/>
            </a:pPr>
            <a:r>
              <a:rPr lang="en-CA" sz="2000" dirty="0"/>
              <a:t>We remove predictions promoting dangerous or criminal activities that would lead to real-world harm.</a:t>
            </a:r>
          </a:p>
        </p:txBody>
      </p:sp>
      <p:sp>
        <p:nvSpPr>
          <p:cNvPr id="4" name="Footer Placeholder 3">
            <a:extLst>
              <a:ext uri="{FF2B5EF4-FFF2-40B4-BE49-F238E27FC236}">
                <a16:creationId xmlns:a16="http://schemas.microsoft.com/office/drawing/2014/main" id="{2C72D3C1-1CBC-4F83-8C42-50F5E4C02F2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928718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B3DF-01DF-42CB-B3A2-519C35CD7512}"/>
              </a:ext>
            </a:extLst>
          </p:cNvPr>
          <p:cNvSpPr>
            <a:spLocks noGrp="1"/>
          </p:cNvSpPr>
          <p:nvPr>
            <p:ph type="title"/>
          </p:nvPr>
        </p:nvSpPr>
        <p:spPr/>
        <p:txBody>
          <a:bodyPr/>
          <a:lstStyle/>
          <a:p>
            <a:r>
              <a:rPr lang="en-CA" dirty="0"/>
              <a:t>The future for 3</a:t>
            </a:r>
            <a:r>
              <a:rPr lang="en-CA" baseline="30000" dirty="0"/>
              <a:t>rd</a:t>
            </a:r>
            <a:r>
              <a:rPr lang="en-CA" dirty="0"/>
              <a:t> parties?</a:t>
            </a:r>
          </a:p>
        </p:txBody>
      </p:sp>
      <p:sp>
        <p:nvSpPr>
          <p:cNvPr id="3" name="Content Placeholder 2">
            <a:extLst>
              <a:ext uri="{FF2B5EF4-FFF2-40B4-BE49-F238E27FC236}">
                <a16:creationId xmlns:a16="http://schemas.microsoft.com/office/drawing/2014/main" id="{0C1F02CB-DA5B-435C-A0D0-062F31F6CA0F}"/>
              </a:ext>
            </a:extLst>
          </p:cNvPr>
          <p:cNvSpPr>
            <a:spLocks noGrp="1"/>
          </p:cNvSpPr>
          <p:nvPr>
            <p:ph idx="1"/>
          </p:nvPr>
        </p:nvSpPr>
        <p:spPr/>
        <p:txBody>
          <a:bodyPr/>
          <a:lstStyle/>
          <a:p>
            <a:pPr marL="0" indent="0">
              <a:buNone/>
            </a:pPr>
            <a:r>
              <a:rPr lang="en-US" i="1" dirty="0"/>
              <a:t>Defamation Law in the Internet Age</a:t>
            </a:r>
            <a:r>
              <a:rPr lang="en-US" dirty="0"/>
              <a:t>, final report of the Law Commission of Ontario, March 2020, 150 pages</a:t>
            </a:r>
          </a:p>
          <a:p>
            <a:pPr>
              <a:buFont typeface="Wingdings" panose="05000000000000000000" pitchFamily="2" charset="2"/>
              <a:buChar char="à"/>
            </a:pPr>
            <a:r>
              <a:rPr lang="en-US" dirty="0">
                <a:sym typeface="Wingdings" panose="05000000000000000000" pitchFamily="2" charset="2"/>
              </a:rPr>
              <a:t>Bunch of recommendations including a new </a:t>
            </a:r>
            <a:r>
              <a:rPr lang="en-US" i="1" dirty="0">
                <a:sym typeface="Wingdings" panose="05000000000000000000" pitchFamily="2" charset="2"/>
              </a:rPr>
              <a:t>Defamation Act</a:t>
            </a:r>
          </a:p>
          <a:p>
            <a:pPr marL="0" indent="0">
              <a:buNone/>
            </a:pPr>
            <a:r>
              <a:rPr lang="en-US" dirty="0"/>
              <a:t>BIG ONE re third parties – Notice and notice and takedown system for defamation like for copyright sort of</a:t>
            </a:r>
          </a:p>
          <a:p>
            <a:pPr marL="0" indent="0">
              <a:buNone/>
            </a:pPr>
            <a:endParaRPr lang="en-US" dirty="0"/>
          </a:p>
          <a:p>
            <a:pPr marL="0" indent="0">
              <a:buNone/>
            </a:pPr>
            <a:endParaRPr lang="en-US" dirty="0"/>
          </a:p>
          <a:p>
            <a:pPr marL="0" indent="0">
              <a:buNone/>
            </a:pPr>
            <a:endParaRPr lang="en-CA" dirty="0"/>
          </a:p>
        </p:txBody>
      </p:sp>
      <p:sp>
        <p:nvSpPr>
          <p:cNvPr id="4" name="Footer Placeholder 3">
            <a:extLst>
              <a:ext uri="{FF2B5EF4-FFF2-40B4-BE49-F238E27FC236}">
                <a16:creationId xmlns:a16="http://schemas.microsoft.com/office/drawing/2014/main" id="{6047EAA8-5F55-47A0-80F2-FEC148D0F79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16013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C249-C649-4F85-8783-CE7B38B9030B}"/>
              </a:ext>
            </a:extLst>
          </p:cNvPr>
          <p:cNvSpPr>
            <a:spLocks noGrp="1"/>
          </p:cNvSpPr>
          <p:nvPr>
            <p:ph type="title"/>
          </p:nvPr>
        </p:nvSpPr>
        <p:spPr/>
        <p:txBody>
          <a:bodyPr/>
          <a:lstStyle/>
          <a:p>
            <a:r>
              <a:rPr lang="en-US" altLang="en-US" dirty="0"/>
              <a:t>Defamation - criminal remedies?</a:t>
            </a:r>
            <a:endParaRPr lang="en-CA" dirty="0"/>
          </a:p>
        </p:txBody>
      </p:sp>
      <p:sp>
        <p:nvSpPr>
          <p:cNvPr id="3" name="Content Placeholder 2">
            <a:extLst>
              <a:ext uri="{FF2B5EF4-FFF2-40B4-BE49-F238E27FC236}">
                <a16:creationId xmlns:a16="http://schemas.microsoft.com/office/drawing/2014/main" id="{796F5416-7947-4564-BBE2-21C5178AE98E}"/>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0CB1263C-546D-4762-84BD-A574B38C5C73}"/>
              </a:ext>
            </a:extLst>
          </p:cNvPr>
          <p:cNvSpPr>
            <a:spLocks noGrp="1"/>
          </p:cNvSpPr>
          <p:nvPr>
            <p:ph type="ftr" sz="quarter" idx="11"/>
          </p:nvPr>
        </p:nvSpPr>
        <p:spPr/>
        <p:txBody>
          <a:bodyPr/>
          <a:lstStyle/>
          <a:p>
            <a:pPr>
              <a:defRPr/>
            </a:pPr>
            <a:r>
              <a:rPr lang="en-US"/>
              <a:t>Class 6</a:t>
            </a:r>
            <a:endParaRPr lang="en-US" dirty="0"/>
          </a:p>
        </p:txBody>
      </p:sp>
      <p:pic>
        <p:nvPicPr>
          <p:cNvPr id="5" name="Content Placeholder 7" descr="Springwood_minimum_security_prison.png">
            <a:extLst>
              <a:ext uri="{FF2B5EF4-FFF2-40B4-BE49-F238E27FC236}">
                <a16:creationId xmlns:a16="http://schemas.microsoft.com/office/drawing/2014/main" id="{1109832B-01AA-41D2-BACB-44E81102A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3238"/>
            <a:ext cx="540067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11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1877-16D5-4E14-9C7C-D3CD93EFED1F}"/>
              </a:ext>
            </a:extLst>
          </p:cNvPr>
          <p:cNvSpPr>
            <a:spLocks noGrp="1"/>
          </p:cNvSpPr>
          <p:nvPr>
            <p:ph type="title"/>
          </p:nvPr>
        </p:nvSpPr>
        <p:spPr/>
        <p:txBody>
          <a:bodyPr/>
          <a:lstStyle/>
          <a:p>
            <a:r>
              <a:rPr lang="en-CA" dirty="0"/>
              <a:t>Defamatory Libel</a:t>
            </a:r>
          </a:p>
        </p:txBody>
      </p:sp>
      <p:sp>
        <p:nvSpPr>
          <p:cNvPr id="3" name="Content Placeholder 2">
            <a:extLst>
              <a:ext uri="{FF2B5EF4-FFF2-40B4-BE49-F238E27FC236}">
                <a16:creationId xmlns:a16="http://schemas.microsoft.com/office/drawing/2014/main" id="{CFC6B23A-9F06-430E-8ED3-25083CA456AA}"/>
              </a:ext>
            </a:extLst>
          </p:cNvPr>
          <p:cNvSpPr>
            <a:spLocks noGrp="1"/>
          </p:cNvSpPr>
          <p:nvPr>
            <p:ph idx="1"/>
          </p:nvPr>
        </p:nvSpPr>
        <p:spPr>
          <a:xfrm>
            <a:off x="457200" y="1196752"/>
            <a:ext cx="8229600" cy="4929411"/>
          </a:xfrm>
        </p:spPr>
        <p:txBody>
          <a:bodyPr/>
          <a:lstStyle/>
          <a:p>
            <a:pPr marL="0" indent="0" eaLnBrk="1" fontAlgn="auto" hangingPunct="1">
              <a:spcBef>
                <a:spcPts val="768"/>
              </a:spcBef>
              <a:spcAft>
                <a:spcPts val="0"/>
              </a:spcAft>
              <a:buNone/>
              <a:defRPr/>
            </a:pPr>
            <a:r>
              <a:rPr lang="en-CA" sz="2500" i="1" dirty="0"/>
              <a:t>Criminal Code</a:t>
            </a:r>
            <a:r>
              <a:rPr lang="fr-FR" sz="2500" dirty="0"/>
              <a:t> </a:t>
            </a:r>
          </a:p>
          <a:p>
            <a:pPr eaLnBrk="1" fontAlgn="auto" hangingPunct="1">
              <a:spcAft>
                <a:spcPts val="0"/>
              </a:spcAft>
              <a:buNone/>
              <a:defRPr/>
            </a:pPr>
            <a:r>
              <a:rPr lang="en-CA" sz="2500" dirty="0"/>
              <a:t>298. (1) A defamatory libel is matter published, without lawful justification or excuse, that is likely to injure the reputation of any person by exposing him to hatred, contempt or ridicule, or that is designed to insult the person of or concerning whom it is published.</a:t>
            </a:r>
          </a:p>
          <a:p>
            <a:pPr eaLnBrk="1" fontAlgn="auto" hangingPunct="1">
              <a:spcAft>
                <a:spcPts val="0"/>
              </a:spcAft>
              <a:buNone/>
              <a:defRPr/>
            </a:pPr>
            <a:r>
              <a:rPr lang="en-CA" sz="2500" dirty="0"/>
              <a:t>300. Every one who publishes a defamatory libel that he knows is false is guilty of an indictable offence and liable to imprisonment for a term not exceeding five years.</a:t>
            </a:r>
          </a:p>
          <a:p>
            <a:pPr eaLnBrk="1" fontAlgn="auto" hangingPunct="1">
              <a:spcAft>
                <a:spcPts val="0"/>
              </a:spcAft>
              <a:buNone/>
              <a:defRPr/>
            </a:pPr>
            <a:r>
              <a:rPr lang="en-CA" sz="2500" dirty="0"/>
              <a:t>301. Every one who publishes a defamatory libel is guilty of an indictable offence and liable to imprisonment for a term not exceeding two years</a:t>
            </a:r>
            <a:endParaRPr lang="fr-CA" sz="2500" dirty="0"/>
          </a:p>
          <a:p>
            <a:pPr marL="0" indent="0">
              <a:buNone/>
            </a:pPr>
            <a:endParaRPr lang="en-CA" dirty="0"/>
          </a:p>
        </p:txBody>
      </p:sp>
      <p:sp>
        <p:nvSpPr>
          <p:cNvPr id="4" name="Footer Placeholder 3">
            <a:extLst>
              <a:ext uri="{FF2B5EF4-FFF2-40B4-BE49-F238E27FC236}">
                <a16:creationId xmlns:a16="http://schemas.microsoft.com/office/drawing/2014/main" id="{74F9261E-331C-4680-B297-4825C0FAEF3E}"/>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445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A846-0C17-4894-89F2-9513A4570677}"/>
              </a:ext>
            </a:extLst>
          </p:cNvPr>
          <p:cNvSpPr>
            <a:spLocks noGrp="1"/>
          </p:cNvSpPr>
          <p:nvPr>
            <p:ph type="title"/>
          </p:nvPr>
        </p:nvSpPr>
        <p:spPr/>
        <p:txBody>
          <a:bodyPr/>
          <a:lstStyle/>
          <a:p>
            <a:r>
              <a:rPr lang="en-CA" dirty="0"/>
              <a:t>Criminal Harassment</a:t>
            </a:r>
          </a:p>
        </p:txBody>
      </p:sp>
      <p:sp>
        <p:nvSpPr>
          <p:cNvPr id="3" name="Content Placeholder 2">
            <a:extLst>
              <a:ext uri="{FF2B5EF4-FFF2-40B4-BE49-F238E27FC236}">
                <a16:creationId xmlns:a16="http://schemas.microsoft.com/office/drawing/2014/main" id="{BF6CC815-E9A0-41A1-B100-D991EC5BD6C1}"/>
              </a:ext>
            </a:extLst>
          </p:cNvPr>
          <p:cNvSpPr>
            <a:spLocks noGrp="1"/>
          </p:cNvSpPr>
          <p:nvPr>
            <p:ph idx="1"/>
          </p:nvPr>
        </p:nvSpPr>
        <p:spPr/>
        <p:txBody>
          <a:bodyPr/>
          <a:lstStyle/>
          <a:p>
            <a:pPr marL="347472" indent="-347472" eaLnBrk="1" fontAlgn="auto" hangingPunct="1">
              <a:spcBef>
                <a:spcPts val="768"/>
              </a:spcBef>
              <a:spcAft>
                <a:spcPts val="0"/>
              </a:spcAft>
              <a:defRPr/>
            </a:pPr>
            <a:r>
              <a:rPr lang="en-CA" dirty="0"/>
              <a:t>s. 264 </a:t>
            </a:r>
            <a:r>
              <a:rPr lang="en-CA" i="1" dirty="0"/>
              <a:t>Criminal Code</a:t>
            </a:r>
            <a:r>
              <a:rPr lang="fr-FR" dirty="0"/>
              <a:t> </a:t>
            </a:r>
          </a:p>
          <a:p>
            <a:pPr marL="0" indent="0" eaLnBrk="1" fontAlgn="auto" hangingPunct="1">
              <a:spcBef>
                <a:spcPts val="768"/>
              </a:spcBef>
              <a:spcAft>
                <a:spcPts val="0"/>
              </a:spcAft>
              <a:buNone/>
              <a:defRPr/>
            </a:pPr>
            <a:r>
              <a:rPr lang="en-CA" sz="2200" dirty="0"/>
              <a:t>264 (1) No person shall, without lawful authority and knowing that another person is harassed or recklessly as to whether the other person is harassed, engage in conduct referred to in subsection (2) that causes that other person reasonably, in all the circumstances, </a:t>
            </a:r>
            <a:r>
              <a:rPr lang="en-CA" sz="2200" b="1" dirty="0"/>
              <a:t>to fear for their safety </a:t>
            </a:r>
            <a:r>
              <a:rPr lang="en-CA" sz="2200" dirty="0"/>
              <a:t>or the safety of anyone known to them.</a:t>
            </a:r>
          </a:p>
          <a:p>
            <a:pPr marL="0" indent="0" eaLnBrk="1" fontAlgn="auto" hangingPunct="1">
              <a:spcBef>
                <a:spcPts val="768"/>
              </a:spcBef>
              <a:spcAft>
                <a:spcPts val="0"/>
              </a:spcAft>
              <a:buNone/>
              <a:defRPr/>
            </a:pPr>
            <a:endParaRPr lang="en-CA" sz="2200" dirty="0"/>
          </a:p>
          <a:p>
            <a:pPr marL="0" indent="0" eaLnBrk="1" fontAlgn="auto" hangingPunct="1">
              <a:spcBef>
                <a:spcPts val="768"/>
              </a:spcBef>
              <a:spcAft>
                <a:spcPts val="0"/>
              </a:spcAft>
              <a:buNone/>
              <a:defRPr/>
            </a:pPr>
            <a:r>
              <a:rPr lang="en-CA" sz="2200" dirty="0"/>
              <a:t>(2) The conduct mentioned in subsection (1) consists of (…)</a:t>
            </a:r>
          </a:p>
          <a:p>
            <a:pPr marL="0" indent="0" eaLnBrk="1" fontAlgn="auto" hangingPunct="1">
              <a:spcBef>
                <a:spcPts val="768"/>
              </a:spcBef>
              <a:spcAft>
                <a:spcPts val="0"/>
              </a:spcAft>
              <a:buNone/>
              <a:defRPr/>
            </a:pPr>
            <a:r>
              <a:rPr lang="en-CA" sz="2200" dirty="0"/>
              <a:t>(b) repeatedly communicating with, either directly or indirectly, the other person or anyone known to them;</a:t>
            </a:r>
          </a:p>
          <a:p>
            <a:pPr marL="0" indent="0">
              <a:buNone/>
            </a:pPr>
            <a:endParaRPr lang="en-CA" dirty="0"/>
          </a:p>
        </p:txBody>
      </p:sp>
      <p:sp>
        <p:nvSpPr>
          <p:cNvPr id="4" name="Footer Placeholder 3">
            <a:extLst>
              <a:ext uri="{FF2B5EF4-FFF2-40B4-BE49-F238E27FC236}">
                <a16:creationId xmlns:a16="http://schemas.microsoft.com/office/drawing/2014/main" id="{8A6CDA16-39CF-4544-83C8-89496F8F4BE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76832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9D6E-F978-4DAE-80C9-0E238288C03E}"/>
              </a:ext>
            </a:extLst>
          </p:cNvPr>
          <p:cNvSpPr>
            <a:spLocks noGrp="1"/>
          </p:cNvSpPr>
          <p:nvPr>
            <p:ph type="title"/>
          </p:nvPr>
        </p:nvSpPr>
        <p:spPr/>
        <p:txBody>
          <a:bodyPr/>
          <a:lstStyle/>
          <a:p>
            <a:r>
              <a:rPr lang="en-CA" dirty="0"/>
              <a:t>Criminal Harassment on Twitter</a:t>
            </a:r>
            <a:r>
              <a:rPr lang="fr-CA" dirty="0"/>
              <a:t>?</a:t>
            </a:r>
            <a:endParaRPr lang="en-CA" dirty="0"/>
          </a:p>
        </p:txBody>
      </p:sp>
      <p:sp>
        <p:nvSpPr>
          <p:cNvPr id="3" name="Content Placeholder 2">
            <a:extLst>
              <a:ext uri="{FF2B5EF4-FFF2-40B4-BE49-F238E27FC236}">
                <a16:creationId xmlns:a16="http://schemas.microsoft.com/office/drawing/2014/main" id="{70E14940-EF48-4A2B-8C0B-78988B7BC0AC}"/>
              </a:ext>
            </a:extLst>
          </p:cNvPr>
          <p:cNvSpPr>
            <a:spLocks noGrp="1"/>
          </p:cNvSpPr>
          <p:nvPr>
            <p:ph idx="1"/>
          </p:nvPr>
        </p:nvSpPr>
        <p:spPr/>
        <p:txBody>
          <a:bodyPr/>
          <a:lstStyle/>
          <a:p>
            <a:pPr eaLnBrk="1" hangingPunct="1">
              <a:buNone/>
            </a:pPr>
            <a:r>
              <a:rPr lang="en-CA" altLang="en-US" b="1" i="1" dirty="0"/>
              <a:t>Elliott v. R</a:t>
            </a:r>
            <a:r>
              <a:rPr lang="sv-SE" altLang="en-US" dirty="0"/>
              <a:t>, </a:t>
            </a:r>
            <a:r>
              <a:rPr lang="sv-SE" altLang="en-US" sz="2600" dirty="0"/>
              <a:t>2016 ONCJ 35</a:t>
            </a:r>
          </a:p>
          <a:p>
            <a:pPr algn="ctr" eaLnBrk="1" hangingPunct="1">
              <a:buNone/>
            </a:pPr>
            <a:r>
              <a:rPr lang="en-US" altLang="en-US" sz="2600" dirty="0"/>
              <a:t>@LadySnarksalot how fat is your ass</a:t>
            </a:r>
          </a:p>
          <a:p>
            <a:pPr algn="ctr" eaLnBrk="1" hangingPunct="1">
              <a:buNone/>
            </a:pPr>
            <a:endParaRPr lang="sv-SE" altLang="en-US" sz="2600" dirty="0"/>
          </a:p>
          <a:p>
            <a:pPr eaLnBrk="1" hangingPunct="1">
              <a:buNone/>
            </a:pPr>
            <a:r>
              <a:rPr lang="sv-SE" altLang="en-US" dirty="0"/>
              <a:t>”</a:t>
            </a:r>
            <a:r>
              <a:rPr lang="en-CA" altLang="en-US" dirty="0"/>
              <a:t> The element that the fear be reasonable in all of the circumstances has not been established”</a:t>
            </a:r>
          </a:p>
          <a:p>
            <a:pPr eaLnBrk="1" hangingPunct="1">
              <a:buNone/>
            </a:pPr>
            <a:r>
              <a:rPr lang="sv-SE" altLang="en-US" dirty="0"/>
              <a:t>”</a:t>
            </a:r>
            <a:r>
              <a:rPr lang="en-CA" altLang="en-US" dirty="0"/>
              <a:t>I am not satisfied beyond a reasonable doubt that Mr. Elliott’s repeated communications caused Ms. Reilly to fear for her safety”</a:t>
            </a:r>
            <a:endParaRPr lang="fr-CA" altLang="en-US" dirty="0"/>
          </a:p>
          <a:p>
            <a:pPr marL="0" indent="0">
              <a:buNone/>
            </a:pPr>
            <a:endParaRPr lang="en-CA" dirty="0"/>
          </a:p>
        </p:txBody>
      </p:sp>
      <p:sp>
        <p:nvSpPr>
          <p:cNvPr id="4" name="Footer Placeholder 3">
            <a:extLst>
              <a:ext uri="{FF2B5EF4-FFF2-40B4-BE49-F238E27FC236}">
                <a16:creationId xmlns:a16="http://schemas.microsoft.com/office/drawing/2014/main" id="{069F22EF-12B1-479E-91C4-682FC5A9848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07165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C084-BA93-46DC-9A49-D44B3B10212D}"/>
              </a:ext>
            </a:extLst>
          </p:cNvPr>
          <p:cNvSpPr>
            <a:spLocks noGrp="1"/>
          </p:cNvSpPr>
          <p:nvPr>
            <p:ph type="title"/>
          </p:nvPr>
        </p:nvSpPr>
        <p:spPr/>
        <p:txBody>
          <a:bodyPr/>
          <a:lstStyle/>
          <a:p>
            <a:r>
              <a:rPr lang="en-CA" dirty="0"/>
              <a:t>On the other hand</a:t>
            </a:r>
          </a:p>
        </p:txBody>
      </p:sp>
      <p:sp>
        <p:nvSpPr>
          <p:cNvPr id="3" name="Content Placeholder 2">
            <a:extLst>
              <a:ext uri="{FF2B5EF4-FFF2-40B4-BE49-F238E27FC236}">
                <a16:creationId xmlns:a16="http://schemas.microsoft.com/office/drawing/2014/main" id="{60C05D56-1097-4FF9-8A67-9D4A5FB3B8F1}"/>
              </a:ext>
            </a:extLst>
          </p:cNvPr>
          <p:cNvSpPr>
            <a:spLocks noGrp="1"/>
          </p:cNvSpPr>
          <p:nvPr>
            <p:ph idx="1"/>
          </p:nvPr>
        </p:nvSpPr>
        <p:spPr/>
        <p:txBody>
          <a:bodyPr/>
          <a:lstStyle/>
          <a:p>
            <a:pPr marL="0" indent="0">
              <a:buNone/>
            </a:pPr>
            <a:r>
              <a:rPr lang="en-CA" sz="2400" i="1" dirty="0"/>
              <a:t>R. v Gardner</a:t>
            </a:r>
            <a:r>
              <a:rPr lang="en-CA" sz="2400" dirty="0"/>
              <a:t>, 2018 CanLII 72609 (NL PC)</a:t>
            </a:r>
          </a:p>
          <a:p>
            <a:pPr marL="0" indent="0">
              <a:buNone/>
            </a:pPr>
            <a:r>
              <a:rPr lang="en-CA" sz="2800" u="sng" dirty="0"/>
              <a:t>On FB</a:t>
            </a:r>
            <a:r>
              <a:rPr lang="en-CA" sz="2800" dirty="0"/>
              <a:t>: “You better have my fucking money or I’m going to break your fucking face and then I’ll rape your bitch on top of your unconscious body.  You little weasel fuck. Test me.” (17 messages like this)</a:t>
            </a:r>
          </a:p>
          <a:p>
            <a:pPr marL="0" indent="0">
              <a:buNone/>
            </a:pPr>
            <a:r>
              <a:rPr lang="en-CA" sz="2800" dirty="0"/>
              <a:t>“engage in conduct that caused Terry Murphy reasonably in all circumstances to fear for his safety and the safety of anyone known to him contrary to s. 264”</a:t>
            </a:r>
          </a:p>
          <a:p>
            <a:pPr marL="0" indent="0">
              <a:buNone/>
            </a:pPr>
            <a:r>
              <a:rPr lang="en-CA" sz="2400" dirty="0">
                <a:sym typeface="Wingdings" panose="05000000000000000000" pitchFamily="2" charset="2"/>
              </a:rPr>
              <a:t> 90 days sentence, no contact order </a:t>
            </a:r>
            <a:endParaRPr lang="en-CA" sz="2400" dirty="0"/>
          </a:p>
        </p:txBody>
      </p:sp>
      <p:sp>
        <p:nvSpPr>
          <p:cNvPr id="4" name="Footer Placeholder 3">
            <a:extLst>
              <a:ext uri="{FF2B5EF4-FFF2-40B4-BE49-F238E27FC236}">
                <a16:creationId xmlns:a16="http://schemas.microsoft.com/office/drawing/2014/main" id="{408EFA01-C366-478A-BF8A-C07291341A5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08074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501D-8CA2-425F-87A0-F27CC156E9DA}"/>
              </a:ext>
            </a:extLst>
          </p:cNvPr>
          <p:cNvSpPr>
            <a:spLocks noGrp="1"/>
          </p:cNvSpPr>
          <p:nvPr>
            <p:ph type="title"/>
          </p:nvPr>
        </p:nvSpPr>
        <p:spPr/>
        <p:txBody>
          <a:bodyPr/>
          <a:lstStyle/>
          <a:p>
            <a:r>
              <a:rPr lang="en-CA" dirty="0"/>
              <a:t>Rights to your image and reputation online</a:t>
            </a:r>
          </a:p>
        </p:txBody>
      </p:sp>
      <p:sp>
        <p:nvSpPr>
          <p:cNvPr id="3" name="Footer Placeholder 2">
            <a:extLst>
              <a:ext uri="{FF2B5EF4-FFF2-40B4-BE49-F238E27FC236}">
                <a16:creationId xmlns:a16="http://schemas.microsoft.com/office/drawing/2014/main" id="{CD86C3E3-87AC-414F-B214-D6794EFB869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749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D94C-FF6E-4F89-A441-893499D85381}"/>
              </a:ext>
            </a:extLst>
          </p:cNvPr>
          <p:cNvSpPr>
            <a:spLocks noGrp="1"/>
          </p:cNvSpPr>
          <p:nvPr>
            <p:ph type="title"/>
          </p:nvPr>
        </p:nvSpPr>
        <p:spPr/>
        <p:txBody>
          <a:bodyPr/>
          <a:lstStyle/>
          <a:p>
            <a:r>
              <a:rPr lang="en-CA" dirty="0"/>
              <a:t>Essay topic submissions notes</a:t>
            </a:r>
          </a:p>
        </p:txBody>
      </p:sp>
      <p:sp>
        <p:nvSpPr>
          <p:cNvPr id="3" name="Content Placeholder 2">
            <a:extLst>
              <a:ext uri="{FF2B5EF4-FFF2-40B4-BE49-F238E27FC236}">
                <a16:creationId xmlns:a16="http://schemas.microsoft.com/office/drawing/2014/main" id="{687D3EE3-37D2-4078-97B8-ED4C14D82896}"/>
              </a:ext>
            </a:extLst>
          </p:cNvPr>
          <p:cNvSpPr>
            <a:spLocks noGrp="1"/>
          </p:cNvSpPr>
          <p:nvPr>
            <p:ph idx="1"/>
          </p:nvPr>
        </p:nvSpPr>
        <p:spPr>
          <a:xfrm>
            <a:off x="457200" y="1700808"/>
            <a:ext cx="8229600" cy="4425355"/>
          </a:xfrm>
        </p:spPr>
        <p:txBody>
          <a:bodyPr/>
          <a:lstStyle/>
          <a:p>
            <a:pPr>
              <a:buFont typeface="Wingdings" panose="05000000000000000000" pitchFamily="2" charset="2"/>
              <a:buChar char="Ø"/>
            </a:pPr>
            <a:r>
              <a:rPr lang="en-CA" sz="2800" dirty="0"/>
              <a:t>Recall: Topic, one paragraph and / or T of C, 3 bibliographic references </a:t>
            </a:r>
          </a:p>
          <a:p>
            <a:pPr>
              <a:buFont typeface="Wingdings" panose="05000000000000000000" pitchFamily="2" charset="2"/>
              <a:buChar char="Ø"/>
            </a:pPr>
            <a:r>
              <a:rPr lang="en-CA" sz="2800" dirty="0"/>
              <a:t>SAO cover page form thingy not required</a:t>
            </a:r>
          </a:p>
          <a:p>
            <a:pPr>
              <a:buFont typeface="Wingdings" panose="05000000000000000000" pitchFamily="2" charset="2"/>
              <a:buChar char="Ø"/>
            </a:pPr>
            <a:r>
              <a:rPr lang="en-CA" sz="2800" dirty="0"/>
              <a:t>October 27 a guideline more than a deadline (but that week please)</a:t>
            </a:r>
          </a:p>
          <a:p>
            <a:pPr>
              <a:buFont typeface="Wingdings" panose="05000000000000000000" pitchFamily="2" charset="2"/>
              <a:buChar char="Ø"/>
            </a:pPr>
            <a:r>
              <a:rPr lang="en-CA" sz="2800" dirty="0"/>
              <a:t>I am available during Focus Week any time</a:t>
            </a:r>
          </a:p>
          <a:p>
            <a:pPr>
              <a:buFont typeface="Wingdings" panose="05000000000000000000" pitchFamily="2" charset="2"/>
              <a:buChar char="Ø"/>
            </a:pPr>
            <a:r>
              <a:rPr lang="en-CA" sz="2800" dirty="0"/>
              <a:t>DON’T PANIC IT’S NOT FINAL. If necessary, it’s the beginning of a discussion. </a:t>
            </a:r>
          </a:p>
          <a:p>
            <a:endParaRPr lang="en-CA" dirty="0"/>
          </a:p>
        </p:txBody>
      </p:sp>
      <p:sp>
        <p:nvSpPr>
          <p:cNvPr id="4" name="Footer Placeholder 3">
            <a:extLst>
              <a:ext uri="{FF2B5EF4-FFF2-40B4-BE49-F238E27FC236}">
                <a16:creationId xmlns:a16="http://schemas.microsoft.com/office/drawing/2014/main" id="{59894D54-FDD6-4C88-A276-FE8F501D5AD8}"/>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18376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B12D-9830-4771-9F6B-511F8B6D587E}"/>
              </a:ext>
            </a:extLst>
          </p:cNvPr>
          <p:cNvSpPr>
            <a:spLocks noGrp="1"/>
          </p:cNvSpPr>
          <p:nvPr>
            <p:ph type="title"/>
          </p:nvPr>
        </p:nvSpPr>
        <p:spPr/>
        <p:txBody>
          <a:bodyPr/>
          <a:lstStyle/>
          <a:p>
            <a:r>
              <a:rPr lang="en-CA" dirty="0"/>
              <a:t>Personality Rights </a:t>
            </a:r>
            <a:br>
              <a:rPr lang="en-CA" dirty="0"/>
            </a:br>
            <a:r>
              <a:rPr lang="en-CA" dirty="0"/>
              <a:t>Publication Rights</a:t>
            </a:r>
          </a:p>
        </p:txBody>
      </p:sp>
      <p:sp>
        <p:nvSpPr>
          <p:cNvPr id="3" name="Content Placeholder 2">
            <a:extLst>
              <a:ext uri="{FF2B5EF4-FFF2-40B4-BE49-F238E27FC236}">
                <a16:creationId xmlns:a16="http://schemas.microsoft.com/office/drawing/2014/main" id="{A2756A94-DBE4-4AE7-BD4D-F1722CD8EDA5}"/>
              </a:ext>
            </a:extLst>
          </p:cNvPr>
          <p:cNvSpPr>
            <a:spLocks noGrp="1"/>
          </p:cNvSpPr>
          <p:nvPr>
            <p:ph idx="1"/>
          </p:nvPr>
        </p:nvSpPr>
        <p:spPr>
          <a:xfrm>
            <a:off x="457200" y="1772816"/>
            <a:ext cx="8229600" cy="4353347"/>
          </a:xfrm>
        </p:spPr>
        <p:txBody>
          <a:bodyPr/>
          <a:lstStyle/>
          <a:p>
            <a:r>
              <a:rPr lang="en-CA" dirty="0"/>
              <a:t>Right to your image</a:t>
            </a:r>
          </a:p>
          <a:p>
            <a:r>
              <a:rPr lang="en-CA" dirty="0"/>
              <a:t>Right to your likeness</a:t>
            </a:r>
          </a:p>
          <a:p>
            <a:r>
              <a:rPr lang="en-CA" dirty="0"/>
              <a:t>Right to your voice</a:t>
            </a:r>
          </a:p>
          <a:p>
            <a:r>
              <a:rPr lang="en-CA" dirty="0"/>
              <a:t>Right to your name</a:t>
            </a:r>
          </a:p>
          <a:p>
            <a:r>
              <a:rPr lang="en-CA" dirty="0"/>
              <a:t>Others? Email addy? Twitter username?</a:t>
            </a:r>
          </a:p>
          <a:p>
            <a:endParaRPr lang="en-CA" dirty="0"/>
          </a:p>
          <a:p>
            <a:pPr marL="0" indent="0">
              <a:buNone/>
            </a:pPr>
            <a:r>
              <a:rPr lang="en-CA" dirty="0">
                <a:sym typeface="Wingdings" panose="05000000000000000000" pitchFamily="2" charset="2"/>
              </a:rPr>
              <a:t> Your </a:t>
            </a:r>
            <a:r>
              <a:rPr lang="en-CA" b="1" dirty="0">
                <a:sym typeface="Wingdings" panose="05000000000000000000" pitchFamily="2" charset="2"/>
              </a:rPr>
              <a:t>persona</a:t>
            </a:r>
            <a:endParaRPr lang="en-CA" b="1" dirty="0"/>
          </a:p>
          <a:p>
            <a:endParaRPr lang="en-CA" dirty="0"/>
          </a:p>
        </p:txBody>
      </p:sp>
      <p:sp>
        <p:nvSpPr>
          <p:cNvPr id="4" name="Footer Placeholder 3">
            <a:extLst>
              <a:ext uri="{FF2B5EF4-FFF2-40B4-BE49-F238E27FC236}">
                <a16:creationId xmlns:a16="http://schemas.microsoft.com/office/drawing/2014/main" id="{79FF79FF-F4B1-48DC-BECC-BD8221DA1FA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5420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1"/>
          </p:nvPr>
        </p:nvSpPr>
        <p:spPr>
          <a:xfrm>
            <a:off x="457200" y="1600200"/>
            <a:ext cx="4038600" cy="4525963"/>
          </a:xfrm>
        </p:spPr>
        <p:txBody>
          <a:bodyPr/>
          <a:lstStyle/>
          <a:p>
            <a:pPr marL="0" indent="0">
              <a:buNone/>
            </a:pPr>
            <a:r>
              <a:rPr lang="en-CA" dirty="0"/>
              <a:t>$$$$$$$$$$$$$</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half" idx="2"/>
          </p:nvPr>
        </p:nvSpPr>
        <p:spPr/>
        <p:txBody>
          <a:bodyPr/>
          <a:lstStyle/>
          <a:p>
            <a:pPr marL="0" indent="0">
              <a:buNone/>
            </a:pPr>
            <a:r>
              <a:rPr lang="en-CA" dirty="0"/>
              <a:t>Reputation / defamation</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6</a:t>
            </a:r>
            <a:endParaRPr lang="en-US" dirty="0"/>
          </a:p>
        </p:txBody>
      </p:sp>
      <p:pic>
        <p:nvPicPr>
          <p:cNvPr id="7" name="Picture 2" descr="Image result for allen mendelsohn">
            <a:extLst>
              <a:ext uri="{FF2B5EF4-FFF2-40B4-BE49-F238E27FC236}">
                <a16:creationId xmlns:a16="http://schemas.microsoft.com/office/drawing/2014/main" id="{45D6B01F-5A54-4695-9B9F-E8CCC89A3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1" y="2276872"/>
            <a:ext cx="365865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media/DK2Mep3XUAEQbJ0.jpg:large">
            <a:extLst>
              <a:ext uri="{FF2B5EF4-FFF2-40B4-BE49-F238E27FC236}">
                <a16:creationId xmlns:a16="http://schemas.microsoft.com/office/drawing/2014/main" id="{982FE246-1C3A-401F-B939-801F70390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074540"/>
            <a:ext cx="300379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7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6" name="Text Placeholder 5">
            <a:extLst>
              <a:ext uri="{FF2B5EF4-FFF2-40B4-BE49-F238E27FC236}">
                <a16:creationId xmlns:a16="http://schemas.microsoft.com/office/drawing/2014/main" id="{9F52CDC2-E821-4D81-A833-389F17598DC7}"/>
              </a:ext>
            </a:extLst>
          </p:cNvPr>
          <p:cNvSpPr>
            <a:spLocks noGrp="1"/>
          </p:cNvSpPr>
          <p:nvPr>
            <p:ph type="body" idx="1"/>
          </p:nvPr>
        </p:nvSpPr>
        <p:spPr/>
        <p:txBody>
          <a:bodyPr/>
          <a:lstStyle/>
          <a:p>
            <a:r>
              <a:rPr lang="en-CA" dirty="0"/>
              <a:t>$$$$$$$$$$$$$</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2"/>
          </p:nvPr>
        </p:nvSpPr>
        <p:spPr/>
        <p:txBody>
          <a:bodyPr/>
          <a:lstStyle/>
          <a:p>
            <a:pPr marL="0" indent="0">
              <a:buNone/>
            </a:pPr>
            <a:endParaRPr lang="en-CA" dirty="0"/>
          </a:p>
          <a:p>
            <a:pPr marL="0" indent="0">
              <a:buNone/>
            </a:pPr>
            <a:r>
              <a:rPr lang="en-CA" dirty="0"/>
              <a:t>Recall </a:t>
            </a:r>
            <a:r>
              <a:rPr lang="en-CA" i="1" dirty="0" err="1"/>
              <a:t>Douez</a:t>
            </a:r>
            <a:r>
              <a:rPr lang="en-CA" i="1" dirty="0"/>
              <a:t> v. Facebook</a:t>
            </a:r>
            <a:r>
              <a:rPr lang="en-CA" dirty="0"/>
              <a:t> Class 3 – territorial jurisdiction</a:t>
            </a:r>
          </a:p>
          <a:p>
            <a:pPr marL="0" indent="0">
              <a:buNone/>
            </a:pPr>
            <a:endParaRPr lang="en-CA" dirty="0"/>
          </a:p>
          <a:p>
            <a:pPr marL="0" indent="0">
              <a:buNone/>
            </a:pPr>
            <a:r>
              <a:rPr lang="en-CA" dirty="0"/>
              <a:t>BUT underlying privacy rights case </a:t>
            </a:r>
            <a:r>
              <a:rPr lang="en-CA" dirty="0">
                <a:sym typeface="Wingdings" panose="05000000000000000000" pitchFamily="2" charset="2"/>
              </a:rPr>
              <a:t> </a:t>
            </a:r>
            <a:r>
              <a:rPr lang="en-CA" dirty="0"/>
              <a:t>Mrs. </a:t>
            </a:r>
            <a:r>
              <a:rPr lang="en-CA" dirty="0" err="1"/>
              <a:t>Douez</a:t>
            </a:r>
            <a:r>
              <a:rPr lang="en-CA" dirty="0"/>
              <a:t>’ (and potential class) photo and name used in FB advertisement</a:t>
            </a:r>
          </a:p>
          <a:p>
            <a:pPr marL="0" indent="0">
              <a:buNone/>
            </a:pPr>
            <a:endParaRPr lang="en-CA" dirty="0"/>
          </a:p>
          <a:p>
            <a:pPr marL="0" indent="0">
              <a:buNone/>
            </a:pPr>
            <a:endParaRPr lang="en-CA" dirty="0"/>
          </a:p>
          <a:p>
            <a:pPr marL="0" indent="0">
              <a:buNone/>
            </a:pPr>
            <a:endParaRPr lang="en-CA" dirty="0"/>
          </a:p>
        </p:txBody>
      </p:sp>
      <p:sp>
        <p:nvSpPr>
          <p:cNvPr id="9" name="Text Placeholder 8">
            <a:extLst>
              <a:ext uri="{FF2B5EF4-FFF2-40B4-BE49-F238E27FC236}">
                <a16:creationId xmlns:a16="http://schemas.microsoft.com/office/drawing/2014/main" id="{7DD7319C-B8B2-42AB-96F3-CB4174563EA1}"/>
              </a:ext>
            </a:extLst>
          </p:cNvPr>
          <p:cNvSpPr>
            <a:spLocks noGrp="1"/>
          </p:cNvSpPr>
          <p:nvPr>
            <p:ph type="body" sz="quarter" idx="3"/>
          </p:nvPr>
        </p:nvSpPr>
        <p:spPr/>
        <p:txBody>
          <a:bodyPr/>
          <a:lstStyle/>
          <a:p>
            <a:r>
              <a:rPr lang="en-CA" dirty="0"/>
              <a:t>Reputation / defamation</a:t>
            </a:r>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quarter" idx="4"/>
          </p:nvPr>
        </p:nvSpPr>
        <p:spPr/>
        <p:txBody>
          <a:bodyPr/>
          <a:lstStyle/>
          <a:p>
            <a:pPr marL="0" indent="0">
              <a:buNone/>
            </a:pPr>
            <a:endParaRPr lang="en-CA" dirty="0"/>
          </a:p>
          <a:p>
            <a:pPr marL="0" indent="0">
              <a:buNone/>
            </a:pPr>
            <a:r>
              <a:rPr lang="en-CA" dirty="0"/>
              <a:t>Recall </a:t>
            </a:r>
            <a:r>
              <a:rPr lang="en-CA" i="1" dirty="0"/>
              <a:t>A.B. v Bragg Communications </a:t>
            </a:r>
          </a:p>
          <a:p>
            <a:pPr marL="0" indent="0">
              <a:buNone/>
            </a:pPr>
            <a:r>
              <a:rPr lang="en-US" dirty="0"/>
              <a:t>2012 SCC 46</a:t>
            </a:r>
            <a:endParaRPr lang="en-CA" i="1" dirty="0"/>
          </a:p>
          <a:p>
            <a:pPr marL="0" indent="0">
              <a:buNone/>
            </a:pPr>
            <a:r>
              <a:rPr lang="en-CA" dirty="0">
                <a:sym typeface="Wingdings" panose="05000000000000000000" pitchFamily="2" charset="2"/>
              </a:rPr>
              <a:t> </a:t>
            </a:r>
            <a:r>
              <a:rPr lang="en-CA" dirty="0"/>
              <a:t>Fake FB profile with picture of A.B.  and similar name, along with unflattering comments, sexual references</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28899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8736-3C5A-4576-B2B6-4424DC14441E}"/>
              </a:ext>
            </a:extLst>
          </p:cNvPr>
          <p:cNvSpPr>
            <a:spLocks noGrp="1"/>
          </p:cNvSpPr>
          <p:nvPr>
            <p:ph type="title"/>
          </p:nvPr>
        </p:nvSpPr>
        <p:spPr/>
        <p:txBody>
          <a:bodyPr/>
          <a:lstStyle/>
          <a:p>
            <a:r>
              <a:rPr lang="en-CA" dirty="0"/>
              <a:t>Personality Rights – Common Law</a:t>
            </a:r>
          </a:p>
        </p:txBody>
      </p:sp>
      <p:sp>
        <p:nvSpPr>
          <p:cNvPr id="3" name="Content Placeholder 2">
            <a:extLst>
              <a:ext uri="{FF2B5EF4-FFF2-40B4-BE49-F238E27FC236}">
                <a16:creationId xmlns:a16="http://schemas.microsoft.com/office/drawing/2014/main" id="{1D6CD40C-9ED7-4724-B697-AB93E552E1E8}"/>
              </a:ext>
            </a:extLst>
          </p:cNvPr>
          <p:cNvSpPr>
            <a:spLocks noGrp="1"/>
          </p:cNvSpPr>
          <p:nvPr>
            <p:ph idx="1"/>
          </p:nvPr>
        </p:nvSpPr>
        <p:spPr/>
        <p:txBody>
          <a:bodyPr/>
          <a:lstStyle/>
          <a:p>
            <a:r>
              <a:rPr lang="en-CA" dirty="0"/>
              <a:t>Specific references in </a:t>
            </a:r>
            <a:r>
              <a:rPr lang="en-CA" i="1" dirty="0"/>
              <a:t>Privacy Acts </a:t>
            </a:r>
            <a:r>
              <a:rPr lang="en-CA" dirty="0"/>
              <a:t>of British Columbia, Manitoba, Newfoundland, and Saskatchewan</a:t>
            </a:r>
          </a:p>
          <a:p>
            <a:r>
              <a:rPr lang="en-CA" dirty="0"/>
              <a:t>Other common law provinces – tort of “appropriation of personality” or “wrongful appropriation of personality” </a:t>
            </a:r>
          </a:p>
        </p:txBody>
      </p:sp>
      <p:sp>
        <p:nvSpPr>
          <p:cNvPr id="4" name="Footer Placeholder 3">
            <a:extLst>
              <a:ext uri="{FF2B5EF4-FFF2-40B4-BE49-F238E27FC236}">
                <a16:creationId xmlns:a16="http://schemas.microsoft.com/office/drawing/2014/main" id="{ECCD0403-34ED-45B5-8EED-243203AEFC5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73732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9ECD-D2C5-46D3-A383-59DA1C13F275}"/>
              </a:ext>
            </a:extLst>
          </p:cNvPr>
          <p:cNvSpPr>
            <a:spLocks noGrp="1"/>
          </p:cNvSpPr>
          <p:nvPr>
            <p:ph type="title"/>
          </p:nvPr>
        </p:nvSpPr>
        <p:spPr/>
        <p:txBody>
          <a:bodyPr/>
          <a:lstStyle/>
          <a:p>
            <a:r>
              <a:rPr lang="en-CA" dirty="0"/>
              <a:t>Common Law Statutes</a:t>
            </a:r>
          </a:p>
        </p:txBody>
      </p:sp>
      <p:sp>
        <p:nvSpPr>
          <p:cNvPr id="3" name="Text Placeholder 2">
            <a:extLst>
              <a:ext uri="{FF2B5EF4-FFF2-40B4-BE49-F238E27FC236}">
                <a16:creationId xmlns:a16="http://schemas.microsoft.com/office/drawing/2014/main" id="{F086F33E-29C8-44A3-A174-4F2089C46B57}"/>
              </a:ext>
            </a:extLst>
          </p:cNvPr>
          <p:cNvSpPr>
            <a:spLocks noGrp="1"/>
          </p:cNvSpPr>
          <p:nvPr>
            <p:ph type="body" idx="1"/>
          </p:nvPr>
        </p:nvSpPr>
        <p:spPr/>
        <p:txBody>
          <a:bodyPr/>
          <a:lstStyle/>
          <a:p>
            <a:r>
              <a:rPr lang="en-CA" dirty="0"/>
              <a:t>MB, NL, SK</a:t>
            </a:r>
          </a:p>
        </p:txBody>
      </p:sp>
      <p:sp>
        <p:nvSpPr>
          <p:cNvPr id="4" name="Content Placeholder 3">
            <a:extLst>
              <a:ext uri="{FF2B5EF4-FFF2-40B4-BE49-F238E27FC236}">
                <a16:creationId xmlns:a16="http://schemas.microsoft.com/office/drawing/2014/main" id="{E01797F5-8EEE-4E52-9850-F39A44AC8D3A}"/>
              </a:ext>
            </a:extLst>
          </p:cNvPr>
          <p:cNvSpPr>
            <a:spLocks noGrp="1"/>
          </p:cNvSpPr>
          <p:nvPr>
            <p:ph sz="half" idx="2"/>
          </p:nvPr>
        </p:nvSpPr>
        <p:spPr/>
        <p:txBody>
          <a:bodyPr/>
          <a:lstStyle/>
          <a:p>
            <a:pPr>
              <a:buFont typeface="Wingdings" panose="05000000000000000000" pitchFamily="2" charset="2"/>
              <a:buChar char="Ø"/>
            </a:pPr>
            <a:r>
              <a:rPr lang="en-CA" dirty="0"/>
              <a:t>Personality rights are a subset of the right to privacy</a:t>
            </a:r>
          </a:p>
          <a:p>
            <a:pPr>
              <a:buFont typeface="Wingdings" panose="05000000000000000000" pitchFamily="2" charset="2"/>
              <a:buChar char="Ø"/>
            </a:pPr>
            <a:r>
              <a:rPr lang="en-CA" dirty="0"/>
              <a:t>Name, likeness, voice</a:t>
            </a:r>
          </a:p>
          <a:p>
            <a:pPr>
              <a:buFont typeface="Wingdings" panose="05000000000000000000" pitchFamily="2" charset="2"/>
              <a:buChar char="Ø"/>
            </a:pPr>
            <a:r>
              <a:rPr lang="en-CA" dirty="0"/>
              <a:t>No proof of damages required</a:t>
            </a:r>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Text Placeholder 4">
            <a:extLst>
              <a:ext uri="{FF2B5EF4-FFF2-40B4-BE49-F238E27FC236}">
                <a16:creationId xmlns:a16="http://schemas.microsoft.com/office/drawing/2014/main" id="{C812FD3B-667D-4D9B-A6A3-A4EA5708E329}"/>
              </a:ext>
            </a:extLst>
          </p:cNvPr>
          <p:cNvSpPr>
            <a:spLocks noGrp="1"/>
          </p:cNvSpPr>
          <p:nvPr>
            <p:ph type="body" sz="quarter" idx="3"/>
          </p:nvPr>
        </p:nvSpPr>
        <p:spPr/>
        <p:txBody>
          <a:bodyPr/>
          <a:lstStyle/>
          <a:p>
            <a:r>
              <a:rPr lang="en-CA" dirty="0"/>
              <a:t>British Columbia</a:t>
            </a:r>
          </a:p>
        </p:txBody>
      </p:sp>
      <p:sp>
        <p:nvSpPr>
          <p:cNvPr id="6" name="Content Placeholder 5">
            <a:extLst>
              <a:ext uri="{FF2B5EF4-FFF2-40B4-BE49-F238E27FC236}">
                <a16:creationId xmlns:a16="http://schemas.microsoft.com/office/drawing/2014/main" id="{A615913F-03F6-45B5-A060-7D6012BF5371}"/>
              </a:ext>
            </a:extLst>
          </p:cNvPr>
          <p:cNvSpPr>
            <a:spLocks noGrp="1"/>
          </p:cNvSpPr>
          <p:nvPr>
            <p:ph sz="quarter" idx="4"/>
          </p:nvPr>
        </p:nvSpPr>
        <p:spPr/>
        <p:txBody>
          <a:bodyPr/>
          <a:lstStyle/>
          <a:p>
            <a:pPr>
              <a:buFont typeface="Wingdings" panose="05000000000000000000" pitchFamily="2" charset="2"/>
              <a:buChar char="Ø"/>
            </a:pPr>
            <a:r>
              <a:rPr lang="en-CA" dirty="0"/>
              <a:t>Personality rights violations are a tort in and of themselves</a:t>
            </a:r>
          </a:p>
          <a:p>
            <a:pPr>
              <a:buFont typeface="Wingdings" panose="05000000000000000000" pitchFamily="2" charset="2"/>
              <a:buChar char="Ø"/>
            </a:pPr>
            <a:r>
              <a:rPr lang="en-CA" dirty="0"/>
              <a:t>Name and likeness only</a:t>
            </a:r>
          </a:p>
          <a:p>
            <a:pPr>
              <a:buFont typeface="Wingdings" panose="05000000000000000000" pitchFamily="2" charset="2"/>
              <a:buChar char="Ø"/>
            </a:pPr>
            <a:r>
              <a:rPr lang="en-CA" dirty="0"/>
              <a:t>No proof of damages required</a:t>
            </a:r>
          </a:p>
        </p:txBody>
      </p:sp>
      <p:sp>
        <p:nvSpPr>
          <p:cNvPr id="7" name="Footer Placeholder 6">
            <a:extLst>
              <a:ext uri="{FF2B5EF4-FFF2-40B4-BE49-F238E27FC236}">
                <a16:creationId xmlns:a16="http://schemas.microsoft.com/office/drawing/2014/main" id="{FD3DF742-F9C1-4AD8-AD93-34EC9E36604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7758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B3C16-7C4C-48BD-85B0-E3FB3D5DD923}"/>
              </a:ext>
            </a:extLst>
          </p:cNvPr>
          <p:cNvSpPr>
            <a:spLocks noGrp="1"/>
          </p:cNvSpPr>
          <p:nvPr>
            <p:ph type="title"/>
          </p:nvPr>
        </p:nvSpPr>
        <p:spPr/>
        <p:txBody>
          <a:bodyPr/>
          <a:lstStyle/>
          <a:p>
            <a:r>
              <a:rPr lang="en-CA" dirty="0"/>
              <a:t>e.g. Manitoba </a:t>
            </a:r>
            <a:r>
              <a:rPr lang="en-CA" i="1" dirty="0"/>
              <a:t>The Privacy Act</a:t>
            </a:r>
          </a:p>
        </p:txBody>
      </p:sp>
      <p:sp>
        <p:nvSpPr>
          <p:cNvPr id="9" name="Content Placeholder 8">
            <a:extLst>
              <a:ext uri="{FF2B5EF4-FFF2-40B4-BE49-F238E27FC236}">
                <a16:creationId xmlns:a16="http://schemas.microsoft.com/office/drawing/2014/main" id="{DABCAA60-539F-4F61-8FFA-377B26E11124}"/>
              </a:ext>
            </a:extLst>
          </p:cNvPr>
          <p:cNvSpPr>
            <a:spLocks noGrp="1"/>
          </p:cNvSpPr>
          <p:nvPr>
            <p:ph idx="1"/>
          </p:nvPr>
        </p:nvSpPr>
        <p:spPr>
          <a:xfrm>
            <a:off x="457200" y="1417638"/>
            <a:ext cx="8229600" cy="4708525"/>
          </a:xfrm>
        </p:spPr>
        <p:txBody>
          <a:bodyPr/>
          <a:lstStyle/>
          <a:p>
            <a:pPr marL="0" indent="0">
              <a:buNone/>
            </a:pPr>
            <a:r>
              <a:rPr lang="en-CA" sz="2400" dirty="0"/>
              <a:t>2. A person who substantially, unreasonably, and without claim of right, violates the privacy of another person, commits a tort against that other person.</a:t>
            </a:r>
          </a:p>
          <a:p>
            <a:pPr marL="0" indent="0">
              <a:buNone/>
            </a:pPr>
            <a:r>
              <a:rPr lang="en-CA" sz="2400" dirty="0"/>
              <a:t>3. Without limiting the generality of section 2, privacy of a person may be violated</a:t>
            </a:r>
          </a:p>
          <a:p>
            <a:pPr marL="0" indent="0">
              <a:buNone/>
            </a:pPr>
            <a:r>
              <a:rPr lang="en-CA" sz="2400" dirty="0"/>
              <a:t>(…)</a:t>
            </a:r>
          </a:p>
          <a:p>
            <a:pPr marL="0" indent="0">
              <a:buNone/>
            </a:pPr>
            <a:r>
              <a:rPr lang="en-CA" sz="2400" dirty="0"/>
              <a:t>(c) by the unauthorized use of the name or likeness or voice of that person for the purposes of advertising or promoting the sale of, or any other trading in, any property or services, or for any other purposes of gain to the user if, in the course of the use, that person is identified or identifiable and the user intended to exploit the name or likeness or voice of that person</a:t>
            </a:r>
          </a:p>
          <a:p>
            <a:pPr marL="0" indent="0">
              <a:buNone/>
            </a:pPr>
            <a:endParaRPr lang="en-CA" dirty="0"/>
          </a:p>
        </p:txBody>
      </p:sp>
      <p:sp>
        <p:nvSpPr>
          <p:cNvPr id="7" name="Footer Placeholder 6">
            <a:extLst>
              <a:ext uri="{FF2B5EF4-FFF2-40B4-BE49-F238E27FC236}">
                <a16:creationId xmlns:a16="http://schemas.microsoft.com/office/drawing/2014/main" id="{F8589A20-60F0-42F9-8704-7665707BF8B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690848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BCB-0B07-4BF6-8802-153CFB715121}"/>
              </a:ext>
            </a:extLst>
          </p:cNvPr>
          <p:cNvSpPr>
            <a:spLocks noGrp="1"/>
          </p:cNvSpPr>
          <p:nvPr>
            <p:ph type="title"/>
          </p:nvPr>
        </p:nvSpPr>
        <p:spPr/>
        <p:txBody>
          <a:bodyPr/>
          <a:lstStyle/>
          <a:p>
            <a:r>
              <a:rPr lang="en-CA" dirty="0"/>
              <a:t>British Columbia – The </a:t>
            </a:r>
            <a:r>
              <a:rPr lang="en-CA" i="1" dirty="0"/>
              <a:t>Privacy Act</a:t>
            </a:r>
          </a:p>
        </p:txBody>
      </p:sp>
      <p:sp>
        <p:nvSpPr>
          <p:cNvPr id="3" name="Content Placeholder 2">
            <a:extLst>
              <a:ext uri="{FF2B5EF4-FFF2-40B4-BE49-F238E27FC236}">
                <a16:creationId xmlns:a16="http://schemas.microsoft.com/office/drawing/2014/main" id="{943F65BF-C054-4EB8-820D-B3FFDF74BB4C}"/>
              </a:ext>
            </a:extLst>
          </p:cNvPr>
          <p:cNvSpPr>
            <a:spLocks noGrp="1"/>
          </p:cNvSpPr>
          <p:nvPr>
            <p:ph idx="1"/>
          </p:nvPr>
        </p:nvSpPr>
        <p:spPr/>
        <p:txBody>
          <a:bodyPr/>
          <a:lstStyle/>
          <a:p>
            <a:pPr marL="0" indent="0">
              <a:buNone/>
            </a:pPr>
            <a:r>
              <a:rPr lang="en-CA" sz="2400" dirty="0"/>
              <a:t>3. (1) In this section, “portrait” means a likeness, still or moving, and includes</a:t>
            </a:r>
          </a:p>
          <a:p>
            <a:pPr marL="0" indent="0">
              <a:buNone/>
            </a:pPr>
            <a:r>
              <a:rPr lang="en-CA" sz="2400" dirty="0"/>
              <a:t>(a) a likeness of another deliberately disguised to resemble the plaintiff, and</a:t>
            </a:r>
          </a:p>
          <a:p>
            <a:pPr marL="0" indent="0">
              <a:buNone/>
            </a:pPr>
            <a:r>
              <a:rPr lang="en-CA" sz="2400" dirty="0"/>
              <a:t>(b) a caricature.</a:t>
            </a:r>
          </a:p>
          <a:p>
            <a:pPr marL="0" indent="0">
              <a:buNone/>
            </a:pPr>
            <a:endParaRPr lang="en-CA" sz="2400" dirty="0"/>
          </a:p>
          <a:p>
            <a:pPr marL="0" indent="0">
              <a:buNone/>
            </a:pPr>
            <a:r>
              <a:rPr lang="en-CA" sz="2400" dirty="0"/>
              <a:t>(2) It is a tort, actionable without proof of damage, for a person to use the name or portrait of another for the purpose of advertising or promoting the sale of, or other trading in, property or services, unless that other, or a person entitled to consent on his or her behalf, consents to the use for that purpose.</a:t>
            </a:r>
          </a:p>
        </p:txBody>
      </p:sp>
      <p:sp>
        <p:nvSpPr>
          <p:cNvPr id="4" name="Footer Placeholder 3">
            <a:extLst>
              <a:ext uri="{FF2B5EF4-FFF2-40B4-BE49-F238E27FC236}">
                <a16:creationId xmlns:a16="http://schemas.microsoft.com/office/drawing/2014/main" id="{053B87BF-0A03-452F-B271-FE83B46C83F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279144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F296-130C-492C-B3AE-1C6B8A8EDF01}"/>
              </a:ext>
            </a:extLst>
          </p:cNvPr>
          <p:cNvSpPr>
            <a:spLocks noGrp="1"/>
          </p:cNvSpPr>
          <p:nvPr>
            <p:ph type="title"/>
          </p:nvPr>
        </p:nvSpPr>
        <p:spPr/>
        <p:txBody>
          <a:bodyPr/>
          <a:lstStyle/>
          <a:p>
            <a:r>
              <a:rPr lang="en-CA" dirty="0"/>
              <a:t>Common law tort</a:t>
            </a:r>
          </a:p>
        </p:txBody>
      </p:sp>
      <p:sp>
        <p:nvSpPr>
          <p:cNvPr id="3" name="Content Placeholder 2">
            <a:extLst>
              <a:ext uri="{FF2B5EF4-FFF2-40B4-BE49-F238E27FC236}">
                <a16:creationId xmlns:a16="http://schemas.microsoft.com/office/drawing/2014/main" id="{90732599-F096-45A5-81FC-5E54653A4A23}"/>
              </a:ext>
            </a:extLst>
          </p:cNvPr>
          <p:cNvSpPr>
            <a:spLocks noGrp="1"/>
          </p:cNvSpPr>
          <p:nvPr>
            <p:ph idx="1"/>
          </p:nvPr>
        </p:nvSpPr>
        <p:spPr/>
        <p:txBody>
          <a:bodyPr/>
          <a:lstStyle/>
          <a:p>
            <a:pPr marL="0" indent="0">
              <a:buNone/>
            </a:pPr>
            <a:r>
              <a:rPr lang="en-CA" sz="2400" i="1" dirty="0"/>
              <a:t>Krouse v. Chrysler Canada Ltd. et al</a:t>
            </a:r>
            <a:r>
              <a:rPr lang="en-CA" sz="2400" dirty="0"/>
              <a:t>. </a:t>
            </a:r>
          </a:p>
          <a:p>
            <a:pPr marL="0" indent="0">
              <a:buNone/>
            </a:pPr>
            <a:r>
              <a:rPr lang="en-CA" sz="2400" dirty="0"/>
              <a:t>(1974), 1 O.R. (2d) 225 (Ont. CA)</a:t>
            </a:r>
          </a:p>
          <a:p>
            <a:pPr marL="0" indent="0">
              <a:buNone/>
            </a:pPr>
            <a:r>
              <a:rPr lang="en-CA" sz="2400" u="sng" dirty="0"/>
              <a:t>F</a:t>
            </a:r>
            <a:r>
              <a:rPr lang="en-CA" sz="2400" dirty="0"/>
              <a:t> – pictures of a football game, player with numbers on jerseys used in car ad, faces not visible</a:t>
            </a:r>
          </a:p>
          <a:p>
            <a:pPr marL="0" indent="0">
              <a:buNone/>
            </a:pPr>
            <a:r>
              <a:rPr lang="en-CA" sz="2400" dirty="0"/>
              <a:t>“…there may well be circumstances in which the Courts would be justified in holding a defendant liable in damages for appropriation of a plaintiff's personality, amounting to an invasion of his right to exploit his personality by the use of his image, voice or otherwise with damage to the plaintiff, but…” [</a:t>
            </a:r>
            <a:r>
              <a:rPr lang="en-CA" sz="2400" u="sng" dirty="0"/>
              <a:t>ed</a:t>
            </a:r>
            <a:r>
              <a:rPr lang="en-CA" sz="2400" dirty="0"/>
              <a:t>: facts in this case say no…]</a:t>
            </a:r>
          </a:p>
          <a:p>
            <a:pPr marL="0" indent="0">
              <a:buNone/>
            </a:pPr>
            <a:r>
              <a:rPr lang="en-CA" sz="2400" dirty="0">
                <a:sym typeface="Wingdings" panose="05000000000000000000" pitchFamily="2" charset="2"/>
              </a:rPr>
              <a:t> Player was jus incidental, car was focus of ad</a:t>
            </a:r>
            <a:endParaRPr lang="en-CA" sz="2400" dirty="0"/>
          </a:p>
        </p:txBody>
      </p:sp>
      <p:sp>
        <p:nvSpPr>
          <p:cNvPr id="4" name="Footer Placeholder 3">
            <a:extLst>
              <a:ext uri="{FF2B5EF4-FFF2-40B4-BE49-F238E27FC236}">
                <a16:creationId xmlns:a16="http://schemas.microsoft.com/office/drawing/2014/main" id="{61BCAC1A-AA58-4F30-82BF-5E7621C1920D}"/>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118922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DA28-5A61-4F81-B47C-8C17C789878A}"/>
              </a:ext>
            </a:extLst>
          </p:cNvPr>
          <p:cNvSpPr>
            <a:spLocks noGrp="1"/>
          </p:cNvSpPr>
          <p:nvPr>
            <p:ph type="title"/>
          </p:nvPr>
        </p:nvSpPr>
        <p:spPr/>
        <p:txBody>
          <a:bodyPr/>
          <a:lstStyle/>
          <a:p>
            <a:r>
              <a:rPr lang="en-CA" dirty="0"/>
              <a:t>Common Law Developments</a:t>
            </a:r>
          </a:p>
        </p:txBody>
      </p:sp>
      <p:sp>
        <p:nvSpPr>
          <p:cNvPr id="3" name="Content Placeholder 2">
            <a:extLst>
              <a:ext uri="{FF2B5EF4-FFF2-40B4-BE49-F238E27FC236}">
                <a16:creationId xmlns:a16="http://schemas.microsoft.com/office/drawing/2014/main" id="{2D3A711B-1DE1-4154-A2FE-A6E1FFFC1832}"/>
              </a:ext>
            </a:extLst>
          </p:cNvPr>
          <p:cNvSpPr>
            <a:spLocks noGrp="1"/>
          </p:cNvSpPr>
          <p:nvPr>
            <p:ph idx="1"/>
          </p:nvPr>
        </p:nvSpPr>
        <p:spPr/>
        <p:txBody>
          <a:bodyPr/>
          <a:lstStyle/>
          <a:p>
            <a:pPr marL="0" indent="0">
              <a:buNone/>
            </a:pPr>
            <a:r>
              <a:rPr lang="en-CA" i="1" dirty="0"/>
              <a:t>Jones v. Tsige</a:t>
            </a:r>
            <a:r>
              <a:rPr lang="en-CA" sz="2400" dirty="0"/>
              <a:t>, 2012 ONCA 32</a:t>
            </a:r>
          </a:p>
          <a:p>
            <a:pPr marL="0" indent="0">
              <a:buNone/>
            </a:pPr>
            <a:endParaRPr lang="en-CA" sz="2400" dirty="0"/>
          </a:p>
          <a:p>
            <a:pPr marL="0" indent="0">
              <a:buNone/>
            </a:pPr>
            <a:r>
              <a:rPr lang="en-CA" sz="2400" u="sng" dirty="0"/>
              <a:t>F:</a:t>
            </a:r>
            <a:r>
              <a:rPr lang="en-CA" sz="2400" dirty="0"/>
              <a:t> “appellant, Sandra Jones, discovered that the respondent, Winnie Tsige, had been surreptitiously looking at Jones' banking records. Tsige and Jones did not know each other despite the fact that they both worked for the same bank and Tsige had formed a common-law relationship with Jones' former husband. As a bank employee, Tsige had full access to Jones' banking information and, contrary to the bank's policy, looked into Jones' banking records at least 174 times over a period of four years.”</a:t>
            </a:r>
          </a:p>
        </p:txBody>
      </p:sp>
      <p:sp>
        <p:nvSpPr>
          <p:cNvPr id="4" name="Footer Placeholder 3">
            <a:extLst>
              <a:ext uri="{FF2B5EF4-FFF2-40B4-BE49-F238E27FC236}">
                <a16:creationId xmlns:a16="http://schemas.microsoft.com/office/drawing/2014/main" id="{320F369D-3F75-4453-BBF9-FD3B066FC21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794747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p:txBody>
          <a:bodyPr/>
          <a:lstStyle/>
          <a:p>
            <a:pPr marL="0" indent="0">
              <a:buNone/>
            </a:pPr>
            <a:r>
              <a:rPr lang="en-CA" sz="2400" u="sng" dirty="0"/>
              <a:t>Issue</a:t>
            </a:r>
            <a:r>
              <a:rPr lang="en-CA" sz="2400" dirty="0"/>
              <a:t>: Does Ontario law recognize a right to bring a civil action for damages for the invasion of personal privacy?</a:t>
            </a:r>
          </a:p>
          <a:p>
            <a:pPr marL="0" indent="0">
              <a:buNone/>
            </a:pPr>
            <a:r>
              <a:rPr lang="en-CA" sz="2400" u="sng" dirty="0"/>
              <a:t>Held</a:t>
            </a:r>
            <a:r>
              <a:rPr lang="en-CA" sz="2400" dirty="0"/>
              <a:t>: It does now!</a:t>
            </a:r>
          </a:p>
          <a:p>
            <a:pPr marL="0" indent="0">
              <a:buNone/>
            </a:pPr>
            <a:r>
              <a:rPr lang="en-CA" sz="2400" u="sng" dirty="0"/>
              <a:t>Ratio</a:t>
            </a:r>
          </a:p>
          <a:p>
            <a:pPr marL="0" indent="0">
              <a:buNone/>
            </a:pPr>
            <a:r>
              <a:rPr lang="en-CA" sz="2400" dirty="0"/>
              <a:t>Prosser’s torts (USA) – 4 invasion of privacy torts:</a:t>
            </a:r>
          </a:p>
          <a:p>
            <a:pPr marL="457200" indent="-457200">
              <a:buAutoNum type="arabicPeriod"/>
            </a:pPr>
            <a:r>
              <a:rPr lang="en-CA" sz="2400" dirty="0"/>
              <a:t>Intrusion upon the plaintiff's seclusion or solitude, or into his private affairs. (“</a:t>
            </a:r>
            <a:r>
              <a:rPr lang="en-CA" sz="2400" b="1" dirty="0"/>
              <a:t>Intrusion upon seclusion</a:t>
            </a:r>
            <a:r>
              <a:rPr lang="en-CA" sz="2400" dirty="0"/>
              <a:t>”)</a:t>
            </a:r>
          </a:p>
          <a:p>
            <a:pPr marL="457200" indent="-457200">
              <a:buAutoNum type="arabicPeriod"/>
            </a:pPr>
            <a:r>
              <a:rPr lang="en-CA" sz="2400" dirty="0"/>
              <a:t>Public disclosure of embarrassing private facts about the plaintiff.</a:t>
            </a:r>
          </a:p>
          <a:p>
            <a:pPr marL="0" indent="0">
              <a:buNone/>
            </a:pPr>
            <a:r>
              <a:rPr lang="en-CA" sz="2400" dirty="0"/>
              <a:t>(2 more, ignore them)</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5277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Alice Wang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73152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1556792"/>
            <a:ext cx="8229600" cy="4569371"/>
          </a:xfrm>
        </p:spPr>
        <p:txBody>
          <a:bodyPr/>
          <a:lstStyle/>
          <a:p>
            <a:pPr marL="0" indent="0">
              <a:buNone/>
            </a:pPr>
            <a:r>
              <a:rPr lang="en-CA" sz="2000" u="sng" dirty="0"/>
              <a:t>Ratio</a:t>
            </a:r>
          </a:p>
          <a:p>
            <a:pPr marL="0" indent="0">
              <a:buNone/>
            </a:pPr>
            <a:r>
              <a:rPr lang="en-CA" sz="2400" dirty="0"/>
              <a:t>“we are presented in this case with facts that cry out for a remedy. While Tsige is apologetic and contrite, her actions were deliberate, prolonged and shocking”</a:t>
            </a:r>
          </a:p>
          <a:p>
            <a:pPr marL="0" indent="0">
              <a:buNone/>
            </a:pPr>
            <a:endParaRPr lang="en-CA" sz="2400" dirty="0"/>
          </a:p>
          <a:p>
            <a:pPr marL="0" indent="0">
              <a:buNone/>
            </a:pPr>
            <a:r>
              <a:rPr lang="en-CA" sz="2400" dirty="0"/>
              <a:t>“In my view, </a:t>
            </a:r>
            <a:r>
              <a:rPr lang="en-CA" sz="2400" b="1" dirty="0"/>
              <a:t>it is appropriate for this court to confirm the existence of a right of action for INTRUSION UPON SECLUSION</a:t>
            </a:r>
            <a:r>
              <a:rPr lang="en-CA" sz="2400" dirty="0"/>
              <a:t>. Recognition of such a cause of action would amount to an incremental step that is consistent with the role of this court to develop the common law in a manner consistent with the changing needs of society. </a:t>
            </a:r>
          </a:p>
          <a:p>
            <a:pPr marL="0" indent="0">
              <a:buNone/>
            </a:pPr>
            <a:endParaRPr lang="en-CA" sz="2000" dirty="0"/>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096026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836712"/>
            <a:ext cx="8229600" cy="5289451"/>
          </a:xfrm>
        </p:spPr>
        <p:txBody>
          <a:bodyPr/>
          <a:lstStyle/>
          <a:p>
            <a:pPr marL="0" indent="0">
              <a:buNone/>
            </a:pPr>
            <a:r>
              <a:rPr lang="en-CA" sz="2000" u="sng" dirty="0"/>
              <a:t>Ratio</a:t>
            </a:r>
          </a:p>
          <a:p>
            <a:pPr marL="0" indent="0">
              <a:buNone/>
            </a:pPr>
            <a:r>
              <a:rPr lang="en-CA" sz="2000" dirty="0"/>
              <a:t>“The case law, while certainly far from conclusive, supports the existence of such a cause of action. Privacy has long been recognized as an important underlying and animating value of various traditional causes of action to protect personal and territorial privacy. Charter jurisprudence recognizes privacy as a fundamental value in our law and specifically identifies, as worthy of protection, </a:t>
            </a:r>
            <a:r>
              <a:rPr lang="en-CA" sz="2000" b="1" u="sng" dirty="0"/>
              <a:t>A RIGHT TO INFORMATIONAL PRIVACY THAT IS DISTINCT FROM PERSONAL AND TERRITORIAL PRIVACY</a:t>
            </a:r>
            <a:r>
              <a:rPr lang="en-CA" sz="2000" dirty="0"/>
              <a:t>. The right to informational privacy closely tracks the same interest that would be protected by a cause of action for intrusion upon seclusion.”</a:t>
            </a:r>
          </a:p>
          <a:p>
            <a:pPr marL="0" indent="0">
              <a:buNone/>
            </a:pPr>
            <a:r>
              <a:rPr lang="en-CA" sz="2000" dirty="0"/>
              <a:t>“I would essentially adopt as the elements of the action for </a:t>
            </a:r>
            <a:r>
              <a:rPr lang="en-CA" sz="2000" b="1" dirty="0"/>
              <a:t>intrusion upon seclusion </a:t>
            </a:r>
            <a:r>
              <a:rPr lang="en-CA" sz="2000" dirty="0"/>
              <a:t>the Restatement (Second) of Torts (2010) formulation which, for the sake of convenience, I repeat here:</a:t>
            </a:r>
          </a:p>
          <a:p>
            <a:pPr marL="400050" lvl="1" indent="0">
              <a:buNone/>
            </a:pPr>
            <a:r>
              <a:rPr lang="en-CA" sz="2000" dirty="0"/>
              <a:t>One who intentionally intrudes, physically or otherwise, upon the seclusion of another or his private affairs or concerns, is subject to liability to the other for invasion of his privacy, if the invasion would be highly offensive to a reasonable person.”</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4523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BEA-ABED-4424-93FA-52C8BBBD49AD}"/>
              </a:ext>
            </a:extLst>
          </p:cNvPr>
          <p:cNvSpPr>
            <a:spLocks noGrp="1"/>
          </p:cNvSpPr>
          <p:nvPr>
            <p:ph type="title"/>
          </p:nvPr>
        </p:nvSpPr>
        <p:spPr/>
        <p:txBody>
          <a:bodyPr/>
          <a:lstStyle/>
          <a:p>
            <a:r>
              <a:rPr lang="en-CA" sz="4000" dirty="0" err="1"/>
              <a:t>Srsly</a:t>
            </a:r>
            <a:r>
              <a:rPr lang="en-CA" sz="4000" dirty="0"/>
              <a:t> prof. mendelsohn, Why SHOULD I care about </a:t>
            </a:r>
            <a:br>
              <a:rPr lang="en-CA" sz="4000" dirty="0"/>
            </a:br>
            <a:r>
              <a:rPr lang="en-CA" sz="4000" dirty="0"/>
              <a:t>Jones v. Tsige?</a:t>
            </a:r>
          </a:p>
        </p:txBody>
      </p:sp>
      <p:sp>
        <p:nvSpPr>
          <p:cNvPr id="3" name="Footer Placeholder 2">
            <a:extLst>
              <a:ext uri="{FF2B5EF4-FFF2-40B4-BE49-F238E27FC236}">
                <a16:creationId xmlns:a16="http://schemas.microsoft.com/office/drawing/2014/main" id="{A8F5B1E1-EE84-4351-BAAF-33B550D4039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768485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31ED-E39D-4151-97A3-3CBFE130C0CA}"/>
              </a:ext>
            </a:extLst>
          </p:cNvPr>
          <p:cNvSpPr>
            <a:spLocks noGrp="1"/>
          </p:cNvSpPr>
          <p:nvPr>
            <p:ph type="title"/>
          </p:nvPr>
        </p:nvSpPr>
        <p:spPr>
          <a:xfrm>
            <a:off x="0" y="0"/>
            <a:ext cx="9144000" cy="1196752"/>
          </a:xfrm>
        </p:spPr>
        <p:txBody>
          <a:bodyPr/>
          <a:lstStyle/>
          <a:p>
            <a:r>
              <a:rPr lang="en-CA" dirty="0"/>
              <a:t>Why do we care about </a:t>
            </a:r>
            <a:r>
              <a:rPr lang="en-CA" i="1" dirty="0"/>
              <a:t>Jones v. Tsige</a:t>
            </a:r>
            <a:r>
              <a:rPr lang="en-CA" dirty="0"/>
              <a:t>?</a:t>
            </a:r>
          </a:p>
        </p:txBody>
      </p:sp>
      <p:sp>
        <p:nvSpPr>
          <p:cNvPr id="3" name="Content Placeholder 2">
            <a:extLst>
              <a:ext uri="{FF2B5EF4-FFF2-40B4-BE49-F238E27FC236}">
                <a16:creationId xmlns:a16="http://schemas.microsoft.com/office/drawing/2014/main" id="{9FB3A669-FFE7-4A38-A123-C1D12D5F8BBB}"/>
              </a:ext>
            </a:extLst>
          </p:cNvPr>
          <p:cNvSpPr>
            <a:spLocks noGrp="1"/>
          </p:cNvSpPr>
          <p:nvPr>
            <p:ph idx="1"/>
          </p:nvPr>
        </p:nvSpPr>
        <p:spPr>
          <a:xfrm>
            <a:off x="457200" y="1052736"/>
            <a:ext cx="8229600" cy="5073427"/>
          </a:xfrm>
        </p:spPr>
        <p:txBody>
          <a:bodyPr/>
          <a:lstStyle/>
          <a:p>
            <a:pPr marL="0" indent="0">
              <a:buNone/>
            </a:pPr>
            <a:r>
              <a:rPr lang="nl-NL" sz="2800" i="1" dirty="0"/>
              <a:t>Vanderveen v Waterbridge Media Inc.</a:t>
            </a:r>
            <a:r>
              <a:rPr lang="nl-NL" sz="2000" dirty="0"/>
              <a:t>, </a:t>
            </a:r>
            <a:r>
              <a:rPr lang="fi-FI" sz="2000" dirty="0"/>
              <a:t>2017 CanLII 77435 (ON SCSM) </a:t>
            </a:r>
          </a:p>
          <a:p>
            <a:pPr marL="0" indent="0">
              <a:buNone/>
            </a:pPr>
            <a:endParaRPr lang="fi-FI" sz="2000" u="sng" dirty="0"/>
          </a:p>
          <a:p>
            <a:pPr marL="0" indent="0">
              <a:buNone/>
            </a:pPr>
            <a:r>
              <a:rPr lang="fi-FI" sz="2000" u="sng" dirty="0"/>
              <a:t>F</a:t>
            </a:r>
            <a:r>
              <a:rPr lang="fi-FI" sz="2000" dirty="0"/>
              <a:t>: Filming of person jogging while trying to lose post-partum weight, video used to promote condo community without her consent</a:t>
            </a:r>
          </a:p>
          <a:p>
            <a:pPr marL="0" indent="0">
              <a:buNone/>
            </a:pPr>
            <a:endParaRPr lang="fi-FI" sz="2000" dirty="0"/>
          </a:p>
          <a:p>
            <a:pPr marL="0" indent="0">
              <a:buNone/>
            </a:pPr>
            <a:r>
              <a:rPr lang="en-CA" sz="2000" dirty="0"/>
              <a:t>“I have no hesitation in concluding that in capturing the image of Mme </a:t>
            </a:r>
            <a:r>
              <a:rPr lang="en-CA" sz="2000" dirty="0" err="1"/>
              <a:t>Vanderveen</a:t>
            </a:r>
            <a:r>
              <a:rPr lang="en-CA" sz="2000" dirty="0"/>
              <a:t> and publishing it in a commercial video for Bridgeport, the defendant </a:t>
            </a:r>
            <a:r>
              <a:rPr lang="en-CA" sz="2000" b="1" dirty="0"/>
              <a:t>committed the tort of intrusion upon seclusion</a:t>
            </a:r>
            <a:r>
              <a:rPr lang="en-CA" sz="2000" dirty="0"/>
              <a:t>”</a:t>
            </a:r>
          </a:p>
          <a:p>
            <a:pPr marL="0" indent="0">
              <a:buNone/>
            </a:pPr>
            <a:r>
              <a:rPr lang="en-CA" sz="2400" dirty="0"/>
              <a:t>“While </a:t>
            </a:r>
            <a:r>
              <a:rPr lang="en-CA" sz="2400" i="1" dirty="0"/>
              <a:t>Jones v. Tsige </a:t>
            </a:r>
            <a:r>
              <a:rPr lang="en-CA" sz="2400" dirty="0"/>
              <a:t>dealt with the examination of Jones’ bank account by Tsige on 174 occasions over a 4 year period, I am satisfied that the elements of </a:t>
            </a:r>
            <a:r>
              <a:rPr lang="en-CA" sz="2400" b="1" dirty="0"/>
              <a:t>intrusion upon seclusion </a:t>
            </a:r>
            <a:r>
              <a:rPr lang="en-CA" sz="2400" dirty="0"/>
              <a:t>mentioned above apply to capturing the persona or likeness of an individual and using it for commercial purposes without consent.”</a:t>
            </a:r>
            <a:endParaRPr lang="fi-FI" sz="2400" dirty="0"/>
          </a:p>
          <a:p>
            <a:pPr marL="0" indent="0">
              <a:buNone/>
            </a:pPr>
            <a:endParaRPr lang="en-CA" sz="2000" dirty="0"/>
          </a:p>
        </p:txBody>
      </p:sp>
      <p:sp>
        <p:nvSpPr>
          <p:cNvPr id="4" name="Footer Placeholder 3">
            <a:extLst>
              <a:ext uri="{FF2B5EF4-FFF2-40B4-BE49-F238E27FC236}">
                <a16:creationId xmlns:a16="http://schemas.microsoft.com/office/drawing/2014/main" id="{FA814CB4-2ED1-4B99-89EF-E59990CB71C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30038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15E3-F955-4070-966F-B52B079562B5}"/>
              </a:ext>
            </a:extLst>
          </p:cNvPr>
          <p:cNvSpPr>
            <a:spLocks noGrp="1"/>
          </p:cNvSpPr>
          <p:nvPr>
            <p:ph type="title"/>
          </p:nvPr>
        </p:nvSpPr>
        <p:spPr/>
        <p:txBody>
          <a:bodyPr/>
          <a:lstStyle/>
          <a:p>
            <a:r>
              <a:rPr lang="en-CA" dirty="0"/>
              <a:t>Various defenses at common law re images</a:t>
            </a:r>
          </a:p>
        </p:txBody>
      </p:sp>
      <p:sp>
        <p:nvSpPr>
          <p:cNvPr id="3" name="Content Placeholder 2">
            <a:extLst>
              <a:ext uri="{FF2B5EF4-FFF2-40B4-BE49-F238E27FC236}">
                <a16:creationId xmlns:a16="http://schemas.microsoft.com/office/drawing/2014/main" id="{C2CA0A8F-86FD-453F-89C8-56A8F83DD488}"/>
              </a:ext>
            </a:extLst>
          </p:cNvPr>
          <p:cNvSpPr>
            <a:spLocks noGrp="1"/>
          </p:cNvSpPr>
          <p:nvPr>
            <p:ph idx="1"/>
          </p:nvPr>
        </p:nvSpPr>
        <p:spPr>
          <a:xfrm>
            <a:off x="457200" y="1417638"/>
            <a:ext cx="8229600" cy="4708525"/>
          </a:xfrm>
        </p:spPr>
        <p:txBody>
          <a:bodyPr/>
          <a:lstStyle/>
          <a:p>
            <a:r>
              <a:rPr lang="en-CA" dirty="0"/>
              <a:t>Consent</a:t>
            </a:r>
          </a:p>
          <a:p>
            <a:r>
              <a:rPr lang="en-CA" dirty="0"/>
              <a:t>Public interest</a:t>
            </a:r>
          </a:p>
          <a:p>
            <a:r>
              <a:rPr lang="en-CA" dirty="0"/>
              <a:t>Fair comment</a:t>
            </a:r>
          </a:p>
          <a:p>
            <a:r>
              <a:rPr lang="en-CA" dirty="0"/>
              <a:t>Not recognizable </a:t>
            </a:r>
          </a:p>
          <a:p>
            <a:r>
              <a:rPr lang="en-CA" dirty="0"/>
              <a:t>Group picture unless identified </a:t>
            </a:r>
          </a:p>
          <a:p>
            <a:r>
              <a:rPr lang="en-CA" dirty="0"/>
              <a:t>Non-intentional </a:t>
            </a:r>
          </a:p>
          <a:p>
            <a:r>
              <a:rPr lang="en-CA" dirty="0"/>
              <a:t>Incidental to another legal act</a:t>
            </a:r>
          </a:p>
          <a:p>
            <a:r>
              <a:rPr lang="en-CA" dirty="0"/>
              <a:t>Law enforcement images</a:t>
            </a:r>
          </a:p>
          <a:p>
            <a:endParaRPr lang="en-CA" dirty="0"/>
          </a:p>
          <a:p>
            <a:endParaRPr lang="en-CA" dirty="0"/>
          </a:p>
        </p:txBody>
      </p:sp>
      <p:sp>
        <p:nvSpPr>
          <p:cNvPr id="4" name="Footer Placeholder 3">
            <a:extLst>
              <a:ext uri="{FF2B5EF4-FFF2-40B4-BE49-F238E27FC236}">
                <a16:creationId xmlns:a16="http://schemas.microsoft.com/office/drawing/2014/main" id="{573ED06F-F1E2-41B3-88C4-62D8C048842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520885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18CE-5A29-4BF8-B218-0B71D5E59BF2}"/>
              </a:ext>
            </a:extLst>
          </p:cNvPr>
          <p:cNvSpPr>
            <a:spLocks noGrp="1"/>
          </p:cNvSpPr>
          <p:nvPr>
            <p:ph type="title"/>
          </p:nvPr>
        </p:nvSpPr>
        <p:spPr>
          <a:xfrm>
            <a:off x="457200" y="0"/>
            <a:ext cx="8229600" cy="1187451"/>
          </a:xfrm>
        </p:spPr>
        <p:txBody>
          <a:bodyPr/>
          <a:lstStyle/>
          <a:p>
            <a:r>
              <a:rPr lang="en-CA" dirty="0"/>
              <a:t>Personality Rights in Quebec</a:t>
            </a:r>
          </a:p>
        </p:txBody>
      </p:sp>
      <p:sp>
        <p:nvSpPr>
          <p:cNvPr id="3" name="Content Placeholder 2">
            <a:extLst>
              <a:ext uri="{FF2B5EF4-FFF2-40B4-BE49-F238E27FC236}">
                <a16:creationId xmlns:a16="http://schemas.microsoft.com/office/drawing/2014/main" id="{D3374CF5-22B5-42EC-BB48-DAF234FBE686}"/>
              </a:ext>
            </a:extLst>
          </p:cNvPr>
          <p:cNvSpPr>
            <a:spLocks noGrp="1"/>
          </p:cNvSpPr>
          <p:nvPr>
            <p:ph idx="1"/>
          </p:nvPr>
        </p:nvSpPr>
        <p:spPr>
          <a:xfrm>
            <a:off x="457200" y="1187452"/>
            <a:ext cx="8507288" cy="4938712"/>
          </a:xfrm>
        </p:spPr>
        <p:txBody>
          <a:bodyPr/>
          <a:lstStyle/>
          <a:p>
            <a:pPr marL="0" indent="0">
              <a:buNone/>
            </a:pPr>
            <a:r>
              <a:rPr lang="en-CA" sz="2400" b="1" i="1" u="sng" dirty="0"/>
              <a:t>Quebec Charter</a:t>
            </a:r>
          </a:p>
          <a:p>
            <a:pPr marL="0" indent="0">
              <a:buNone/>
            </a:pPr>
            <a:r>
              <a:rPr lang="en-CA" sz="2400" dirty="0"/>
              <a:t>4. dignity, honour and reputation; and 5.respect for private life</a:t>
            </a:r>
          </a:p>
          <a:p>
            <a:pPr marL="0" indent="0">
              <a:buNone/>
            </a:pPr>
            <a:endParaRPr lang="en-CA" sz="2400" b="1" i="1" u="sng" dirty="0"/>
          </a:p>
          <a:p>
            <a:pPr marL="0" indent="0">
              <a:buNone/>
            </a:pPr>
            <a:r>
              <a:rPr lang="en-CA" sz="2400" b="1" i="1" u="sng" dirty="0"/>
              <a:t>C.C.Q.</a:t>
            </a:r>
          </a:p>
          <a:p>
            <a:pPr marL="0" indent="0">
              <a:buNone/>
            </a:pPr>
            <a:r>
              <a:rPr lang="en-CA" sz="2400" dirty="0"/>
              <a:t>35. Every person has a right to the respect of his reputation and privacy.</a:t>
            </a:r>
          </a:p>
          <a:p>
            <a:pPr marL="0" indent="0">
              <a:buNone/>
            </a:pPr>
            <a:r>
              <a:rPr lang="en-CA" sz="2400" dirty="0"/>
              <a:t>36. The following acts, in particular, may be considered as invasions of the privacy of a person </a:t>
            </a:r>
            <a:r>
              <a:rPr lang="en-CA" sz="2400" dirty="0">
                <a:sym typeface="Wingdings" panose="05000000000000000000" pitchFamily="2" charset="2"/>
              </a:rPr>
              <a:t>(...)</a:t>
            </a:r>
            <a:endParaRPr lang="en-CA" sz="2400" dirty="0"/>
          </a:p>
          <a:p>
            <a:pPr marL="0" indent="0">
              <a:buNone/>
            </a:pPr>
            <a:r>
              <a:rPr lang="en-CA" sz="2400" dirty="0"/>
              <a:t>(3)  appropriating or using his image or voice while he is in private premises; (…)</a:t>
            </a:r>
          </a:p>
          <a:p>
            <a:pPr marL="0" indent="0">
              <a:buNone/>
            </a:pPr>
            <a:r>
              <a:rPr lang="en-CA" sz="2400" dirty="0"/>
              <a:t>(5)  using his name, image, likeness or voice for a purpose other than the legitimate information of the public;</a:t>
            </a:r>
          </a:p>
          <a:p>
            <a:pPr marL="0" indent="0">
              <a:buNone/>
            </a:pPr>
            <a:endParaRPr lang="en-CA" dirty="0"/>
          </a:p>
        </p:txBody>
      </p:sp>
      <p:sp>
        <p:nvSpPr>
          <p:cNvPr id="4" name="Footer Placeholder 3">
            <a:extLst>
              <a:ext uri="{FF2B5EF4-FFF2-40B4-BE49-F238E27FC236}">
                <a16:creationId xmlns:a16="http://schemas.microsoft.com/office/drawing/2014/main" id="{0C90A07B-EFBC-4F20-9563-E4F860F6213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542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CA7B-024E-42B1-8649-5BF2B088D829}"/>
              </a:ext>
            </a:extLst>
          </p:cNvPr>
          <p:cNvSpPr>
            <a:spLocks noGrp="1"/>
          </p:cNvSpPr>
          <p:nvPr>
            <p:ph type="title"/>
          </p:nvPr>
        </p:nvSpPr>
        <p:spPr/>
        <p:txBody>
          <a:bodyPr/>
          <a:lstStyle/>
          <a:p>
            <a:r>
              <a:rPr lang="en-CA" dirty="0"/>
              <a:t>Personality Rights in Quebec</a:t>
            </a:r>
          </a:p>
        </p:txBody>
      </p:sp>
      <p:sp>
        <p:nvSpPr>
          <p:cNvPr id="3" name="Content Placeholder 2">
            <a:extLst>
              <a:ext uri="{FF2B5EF4-FFF2-40B4-BE49-F238E27FC236}">
                <a16:creationId xmlns:a16="http://schemas.microsoft.com/office/drawing/2014/main" id="{D7AC0BF7-217F-46E6-9BDA-D2D95FECB737}"/>
              </a:ext>
            </a:extLst>
          </p:cNvPr>
          <p:cNvSpPr>
            <a:spLocks noGrp="1"/>
          </p:cNvSpPr>
          <p:nvPr>
            <p:ph idx="1"/>
          </p:nvPr>
        </p:nvSpPr>
        <p:spPr/>
        <p:txBody>
          <a:bodyPr/>
          <a:lstStyle/>
          <a:p>
            <a:pPr marL="0" indent="0">
              <a:buNone/>
            </a:pPr>
            <a:r>
              <a:rPr lang="en-CA" i="1" dirty="0" err="1"/>
              <a:t>Aubry</a:t>
            </a:r>
            <a:r>
              <a:rPr lang="en-CA" i="1" dirty="0"/>
              <a:t> c. </a:t>
            </a:r>
            <a:r>
              <a:rPr lang="fr-CA" i="1" dirty="0"/>
              <a:t>Éditions</a:t>
            </a:r>
            <a:r>
              <a:rPr lang="en-CA" i="1" dirty="0"/>
              <a:t> Vice-Versa </a:t>
            </a:r>
            <a:r>
              <a:rPr lang="en-CA" i="1" dirty="0" err="1"/>
              <a:t>inc.</a:t>
            </a:r>
            <a:r>
              <a:rPr lang="en-CA" i="1" dirty="0"/>
              <a:t> </a:t>
            </a:r>
            <a:r>
              <a:rPr lang="en-CA" sz="2400" dirty="0"/>
              <a:t>[1998] 1 SCR 591</a:t>
            </a:r>
          </a:p>
          <a:p>
            <a:pPr marL="0" indent="0">
              <a:buNone/>
            </a:pPr>
            <a:r>
              <a:rPr lang="en-CA" u="sng" dirty="0"/>
              <a:t>F</a:t>
            </a:r>
            <a:r>
              <a:rPr lang="en-CA" dirty="0"/>
              <a:t> – </a:t>
            </a:r>
            <a:r>
              <a:rPr lang="en-CA" dirty="0" err="1"/>
              <a:t>Aubry</a:t>
            </a:r>
            <a:r>
              <a:rPr lang="en-CA" dirty="0"/>
              <a:t> (17 years old) had her photo taken in a public place, sitting on some steps, and published in an arts magazine without her consent </a:t>
            </a:r>
          </a:p>
          <a:p>
            <a:pPr marL="0" indent="0">
              <a:buNone/>
            </a:pPr>
            <a:r>
              <a:rPr lang="en-CA" u="sng" dirty="0"/>
              <a:t>Issue</a:t>
            </a:r>
            <a:r>
              <a:rPr lang="en-CA" dirty="0"/>
              <a:t> – Does publication of photograph without permission lead to liability?</a:t>
            </a:r>
          </a:p>
          <a:p>
            <a:pPr marL="0" indent="0">
              <a:buNone/>
            </a:pPr>
            <a:r>
              <a:rPr lang="en-CA" u="sng" dirty="0"/>
              <a:t>Held</a:t>
            </a:r>
            <a:r>
              <a:rPr lang="en-CA" dirty="0"/>
              <a:t>: Yes!</a:t>
            </a:r>
          </a:p>
        </p:txBody>
      </p:sp>
      <p:sp>
        <p:nvSpPr>
          <p:cNvPr id="4" name="Footer Placeholder 3">
            <a:extLst>
              <a:ext uri="{FF2B5EF4-FFF2-40B4-BE49-F238E27FC236}">
                <a16:creationId xmlns:a16="http://schemas.microsoft.com/office/drawing/2014/main" id="{4B3099E4-EA92-4A2A-9B01-4019CA0B109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212634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“Since the right to one’s image is included in the right to respect for one’s private life, it is axiomatic that every person possesses a protected right to his or her image.  This right arises when the subject is recognizable.  There is, thus, an infringement of the person’s right to his or her image, and therefore </a:t>
            </a:r>
            <a:r>
              <a:rPr lang="en-CA" sz="2400" b="1" dirty="0"/>
              <a:t>fault, as soon as the image is published without consent and enables the person to be identified</a:t>
            </a:r>
            <a:r>
              <a:rPr lang="en-CA" sz="2400" dirty="0"/>
              <a:t>.”</a:t>
            </a:r>
          </a:p>
          <a:p>
            <a:pPr marL="0" indent="0">
              <a:buNone/>
            </a:pPr>
            <a:r>
              <a:rPr lang="en-CA" sz="2400" dirty="0"/>
              <a:t>“Since every person is entitled to protection of his or her privacy, and since the person’s image is protected accordingly, it is possible for the rights inherent in the protection of privacy to be infringed </a:t>
            </a:r>
            <a:r>
              <a:rPr lang="en-CA" sz="2400" b="1" dirty="0"/>
              <a:t>even though the published image is in no way reprehensible and has in no way injured the person’s reputation</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055834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“The public’s right to information, supported by freedom of expression, places limits on the right to respect for one’s private life in certain circumstances.  This is because the expectation of privacy is reduced in certain cases.”</a:t>
            </a:r>
          </a:p>
          <a:p>
            <a:pPr marL="0" indent="0">
              <a:buNone/>
            </a:pPr>
            <a:endParaRPr lang="en-CA" sz="2400" dirty="0"/>
          </a:p>
          <a:p>
            <a:pPr>
              <a:buFont typeface="Wingdings" panose="05000000000000000000" pitchFamily="2" charset="2"/>
              <a:buChar char="à"/>
            </a:pPr>
            <a:r>
              <a:rPr lang="en-CA" sz="2400" dirty="0">
                <a:sym typeface="Wingdings" panose="05000000000000000000" pitchFamily="2" charset="2"/>
              </a:rPr>
              <a:t>Depends on context, e.g. public interest. So here…</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“In our view, the artistic expression of the photograph, which was alleged to have served to illustrate contemporary urban life, cannot justify the infringement of the right to privacy it entails.  It has not been shown that the public’s interest in seeing this photograph is predominant.”</a:t>
            </a:r>
            <a:endParaRPr lang="en-CA" sz="2400"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153010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sz="2400" dirty="0"/>
              <a:t>“The appellants argued that there was no causal connection between the publication of the photograph and the damages.  In our view, no particular problem arises here since the damages are the logical, direct and immediate consequence of the fault.  A teenager’s sensitivity and the possibility of being teased by her friends are eminently foreseeable.”</a:t>
            </a:r>
          </a:p>
          <a:p>
            <a:pPr marL="0" indent="0">
              <a:buNone/>
            </a:pPr>
            <a:r>
              <a:rPr lang="en-CA" sz="2400" dirty="0"/>
              <a:t>“In this regard, the respondent is correct in stating that the magazine does not cease to be “commercial” merely because it has an artistic content.  In the case at bar, </a:t>
            </a:r>
            <a:r>
              <a:rPr lang="en-CA" sz="2400" b="1" dirty="0"/>
              <a:t>the photograph was used for commercial purposes, in particular to sell the magazine</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97345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2</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Sara Tadayyon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41079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u="sng" dirty="0"/>
              <a:t>Notes</a:t>
            </a:r>
            <a:r>
              <a:rPr lang="en-CA" dirty="0"/>
              <a:t>:</a:t>
            </a:r>
          </a:p>
          <a:p>
            <a:pPr>
              <a:buFont typeface="Wingdings" panose="05000000000000000000" pitchFamily="2" charset="2"/>
              <a:buChar char="Ø"/>
            </a:pPr>
            <a:r>
              <a:rPr lang="en-CA" dirty="0"/>
              <a:t>Case facts from 1989, CCLC applies, does not have specific CCQ right to image; case decided under s. 5 of </a:t>
            </a:r>
            <a:r>
              <a:rPr lang="en-CA" i="1" dirty="0"/>
              <a:t>Charter</a:t>
            </a:r>
            <a:r>
              <a:rPr lang="en-CA" dirty="0"/>
              <a:t> </a:t>
            </a:r>
            <a:r>
              <a:rPr lang="en-CA" dirty="0">
                <a:sym typeface="Wingdings" panose="05000000000000000000" pitchFamily="2" charset="2"/>
              </a:rPr>
              <a:t> right to image held to be included in right to privacy</a:t>
            </a:r>
          </a:p>
          <a:p>
            <a:pPr>
              <a:buFont typeface="Wingdings" panose="05000000000000000000" pitchFamily="2" charset="2"/>
              <a:buChar char="Ø"/>
            </a:pPr>
            <a:r>
              <a:rPr lang="en-CA" dirty="0">
                <a:sym typeface="Wingdings" panose="05000000000000000000" pitchFamily="2" charset="2"/>
              </a:rPr>
              <a:t>dissent  no damages here! Some classmates laughing at her is not enough; </a:t>
            </a:r>
            <a:r>
              <a:rPr lang="en-CA" dirty="0" err="1">
                <a:sym typeface="Wingdings" panose="05000000000000000000" pitchFamily="2" charset="2"/>
              </a:rPr>
              <a:t>Aubry</a:t>
            </a:r>
            <a:r>
              <a:rPr lang="en-CA" dirty="0">
                <a:sym typeface="Wingdings" panose="05000000000000000000" pitchFamily="2" charset="2"/>
              </a:rPr>
              <a:t> never said she felt humiliated</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459031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8B4A-02A5-46D3-AE0D-7E74003A49D7}"/>
              </a:ext>
            </a:extLst>
          </p:cNvPr>
          <p:cNvSpPr>
            <a:spLocks noGrp="1"/>
          </p:cNvSpPr>
          <p:nvPr>
            <p:ph type="title"/>
          </p:nvPr>
        </p:nvSpPr>
        <p:spPr/>
        <p:txBody>
          <a:bodyPr/>
          <a:lstStyle/>
          <a:p>
            <a:r>
              <a:rPr lang="en-CA" dirty="0"/>
              <a:t>Bring it all home</a:t>
            </a:r>
          </a:p>
        </p:txBody>
      </p:sp>
      <p:sp>
        <p:nvSpPr>
          <p:cNvPr id="3" name="Content Placeholder 2">
            <a:extLst>
              <a:ext uri="{FF2B5EF4-FFF2-40B4-BE49-F238E27FC236}">
                <a16:creationId xmlns:a16="http://schemas.microsoft.com/office/drawing/2014/main" id="{C8BBDDF3-67F2-44D9-82B2-614E99805F7E}"/>
              </a:ext>
            </a:extLst>
          </p:cNvPr>
          <p:cNvSpPr>
            <a:spLocks noGrp="1"/>
          </p:cNvSpPr>
          <p:nvPr>
            <p:ph idx="1"/>
          </p:nvPr>
        </p:nvSpPr>
        <p:spPr/>
        <p:txBody>
          <a:bodyPr/>
          <a:lstStyle/>
          <a:p>
            <a:pPr marL="0" indent="0">
              <a:buNone/>
            </a:pPr>
            <a:r>
              <a:rPr lang="en-CA" sz="2800" dirty="0"/>
              <a:t>“I note that the legal principles discussed, the societal values protected and the determination of the quantum of damages in </a:t>
            </a:r>
            <a:r>
              <a:rPr lang="en-CA" sz="2800" i="1" dirty="0"/>
              <a:t>Jones v. Tsige </a:t>
            </a:r>
            <a:r>
              <a:rPr lang="en-CA" sz="2800" dirty="0"/>
              <a:t>are entirely consistent with the decision of the Supreme Court of Canada in </a:t>
            </a:r>
            <a:r>
              <a:rPr lang="en-CA" sz="2800" i="1" dirty="0" err="1"/>
              <a:t>Aubry</a:t>
            </a:r>
            <a:r>
              <a:rPr lang="en-CA" sz="2800" i="1" dirty="0"/>
              <a:t> v. Les Editions Vice-Versa,</a:t>
            </a:r>
            <a:r>
              <a:rPr lang="en-CA" sz="2800" dirty="0"/>
              <a:t> a case grounded in the Civil Code of Quebec and the Charter of Human Rights and Freedoms rather than the common law in Ontario.”</a:t>
            </a:r>
          </a:p>
          <a:p>
            <a:pPr marL="0" indent="0">
              <a:buNone/>
            </a:pPr>
            <a:r>
              <a:rPr lang="en-CA" sz="2800" dirty="0"/>
              <a:t>(</a:t>
            </a:r>
            <a:r>
              <a:rPr lang="en-CA" sz="2800" i="1" dirty="0" err="1"/>
              <a:t>Vanderveen</a:t>
            </a:r>
            <a:r>
              <a:rPr lang="en-CA" sz="2800" dirty="0"/>
              <a:t>)</a:t>
            </a:r>
          </a:p>
        </p:txBody>
      </p:sp>
      <p:sp>
        <p:nvSpPr>
          <p:cNvPr id="4" name="Footer Placeholder 3">
            <a:extLst>
              <a:ext uri="{FF2B5EF4-FFF2-40B4-BE49-F238E27FC236}">
                <a16:creationId xmlns:a16="http://schemas.microsoft.com/office/drawing/2014/main" id="{8CFDE7F0-A131-43E8-AC54-64302FB9865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152113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BB8D-6952-401D-9AED-192029261FF2}"/>
              </a:ext>
            </a:extLst>
          </p:cNvPr>
          <p:cNvSpPr>
            <a:spLocks noGrp="1"/>
          </p:cNvSpPr>
          <p:nvPr>
            <p:ph type="title"/>
          </p:nvPr>
        </p:nvSpPr>
        <p:spPr/>
        <p:txBody>
          <a:bodyPr/>
          <a:lstStyle/>
          <a:p>
            <a:r>
              <a:rPr lang="en-CA" dirty="0"/>
              <a:t>Special case? - Children</a:t>
            </a:r>
          </a:p>
        </p:txBody>
      </p:sp>
      <p:pic>
        <p:nvPicPr>
          <p:cNvPr id="6" name="Content Placeholder 5">
            <a:extLst>
              <a:ext uri="{FF2B5EF4-FFF2-40B4-BE49-F238E27FC236}">
                <a16:creationId xmlns:a16="http://schemas.microsoft.com/office/drawing/2014/main" id="{A2DB9BD0-B1B0-4769-9FC2-0C599721D9EF}"/>
              </a:ext>
            </a:extLst>
          </p:cNvPr>
          <p:cNvPicPr>
            <a:picLocks noGrp="1" noChangeAspect="1"/>
          </p:cNvPicPr>
          <p:nvPr>
            <p:ph idx="1"/>
          </p:nvPr>
        </p:nvPicPr>
        <p:blipFill>
          <a:blip r:embed="rId2"/>
          <a:stretch>
            <a:fillRect/>
          </a:stretch>
        </p:blipFill>
        <p:spPr>
          <a:xfrm>
            <a:off x="2410023" y="1600200"/>
            <a:ext cx="4323954" cy="4525963"/>
          </a:xfrm>
        </p:spPr>
      </p:pic>
      <p:sp>
        <p:nvSpPr>
          <p:cNvPr id="4" name="Footer Placeholder 3">
            <a:extLst>
              <a:ext uri="{FF2B5EF4-FFF2-40B4-BE49-F238E27FC236}">
                <a16:creationId xmlns:a16="http://schemas.microsoft.com/office/drawing/2014/main" id="{BB30402B-98B4-4969-9663-B701CB9379E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955484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6CD3-1418-4EE1-8B03-CCBD395495A8}"/>
              </a:ext>
            </a:extLst>
          </p:cNvPr>
          <p:cNvSpPr>
            <a:spLocks noGrp="1"/>
          </p:cNvSpPr>
          <p:nvPr>
            <p:ph type="title"/>
          </p:nvPr>
        </p:nvSpPr>
        <p:spPr/>
        <p:txBody>
          <a:bodyPr/>
          <a:lstStyle/>
          <a:p>
            <a:r>
              <a:rPr lang="en-CA" dirty="0"/>
              <a:t>Non-consensual pornography </a:t>
            </a:r>
            <a:br>
              <a:rPr lang="en-CA" dirty="0"/>
            </a:br>
            <a:r>
              <a:rPr lang="en-CA" dirty="0"/>
              <a:t>(</a:t>
            </a:r>
            <a:r>
              <a:rPr lang="en-CA" dirty="0" err="1"/>
              <a:t>a.k.A.</a:t>
            </a:r>
            <a:r>
              <a:rPr lang="en-CA" dirty="0"/>
              <a:t> Revenge porn?)</a:t>
            </a:r>
          </a:p>
        </p:txBody>
      </p:sp>
      <p:sp>
        <p:nvSpPr>
          <p:cNvPr id="3" name="Footer Placeholder 2">
            <a:extLst>
              <a:ext uri="{FF2B5EF4-FFF2-40B4-BE49-F238E27FC236}">
                <a16:creationId xmlns:a16="http://schemas.microsoft.com/office/drawing/2014/main" id="{46F463AA-C16C-4BAD-A431-AA54B5F2EE9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910226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0F1B0-6786-41AA-B72F-DCA5F1E15B1B}"/>
              </a:ext>
            </a:extLst>
          </p:cNvPr>
          <p:cNvSpPr>
            <a:spLocks noGrp="1"/>
          </p:cNvSpPr>
          <p:nvPr>
            <p:ph type="title"/>
          </p:nvPr>
        </p:nvSpPr>
        <p:spPr>
          <a:xfrm>
            <a:off x="457200" y="274638"/>
            <a:ext cx="8229600" cy="912813"/>
          </a:xfrm>
        </p:spPr>
        <p:txBody>
          <a:bodyPr/>
          <a:lstStyle/>
          <a:p>
            <a:r>
              <a:rPr lang="en-CA" dirty="0"/>
              <a:t>Non-consensual pornography</a:t>
            </a:r>
          </a:p>
        </p:txBody>
      </p:sp>
      <p:sp>
        <p:nvSpPr>
          <p:cNvPr id="5" name="Content Placeholder 4">
            <a:extLst>
              <a:ext uri="{FF2B5EF4-FFF2-40B4-BE49-F238E27FC236}">
                <a16:creationId xmlns:a16="http://schemas.microsoft.com/office/drawing/2014/main" id="{BBFEA5B8-571E-459D-8B16-44C0481FB54D}"/>
              </a:ext>
            </a:extLst>
          </p:cNvPr>
          <p:cNvSpPr>
            <a:spLocks noGrp="1"/>
          </p:cNvSpPr>
          <p:nvPr>
            <p:ph idx="1"/>
          </p:nvPr>
        </p:nvSpPr>
        <p:spPr>
          <a:xfrm>
            <a:off x="457200" y="1187452"/>
            <a:ext cx="8229600" cy="4938712"/>
          </a:xfrm>
        </p:spPr>
        <p:txBody>
          <a:bodyPr/>
          <a:lstStyle/>
          <a:p>
            <a:pPr marL="0" indent="0">
              <a:buNone/>
            </a:pPr>
            <a:r>
              <a:rPr lang="en-CA" sz="2400" dirty="0"/>
              <a:t>The distribution of sexual or pornographic images of individuals without their consent</a:t>
            </a:r>
          </a:p>
          <a:p>
            <a:pPr>
              <a:buFont typeface="Wingdings" panose="05000000000000000000" pitchFamily="2" charset="2"/>
              <a:buChar char="à"/>
            </a:pPr>
            <a:r>
              <a:rPr lang="en-CA" sz="2400" dirty="0">
                <a:sym typeface="Wingdings" panose="05000000000000000000" pitchFamily="2" charset="2"/>
              </a:rPr>
              <a:t>No </a:t>
            </a:r>
            <a:r>
              <a:rPr lang="en-CA" sz="2400" b="1" dirty="0">
                <a:sym typeface="Wingdings" panose="05000000000000000000" pitchFamily="2" charset="2"/>
              </a:rPr>
              <a:t>revenge</a:t>
            </a:r>
            <a:r>
              <a:rPr lang="en-CA" sz="2400" dirty="0">
                <a:sym typeface="Wingdings" panose="05000000000000000000" pitchFamily="2" charset="2"/>
              </a:rPr>
              <a:t> motive per se</a:t>
            </a:r>
          </a:p>
          <a:p>
            <a:pPr>
              <a:buFont typeface="Wingdings" panose="05000000000000000000" pitchFamily="2" charset="2"/>
              <a:buChar char="à"/>
            </a:pPr>
            <a:r>
              <a:rPr lang="en-CA" sz="2400" dirty="0">
                <a:sym typeface="Wingdings" panose="05000000000000000000" pitchFamily="2" charset="2"/>
              </a:rPr>
              <a:t>Also called </a:t>
            </a:r>
            <a:r>
              <a:rPr lang="en-CA" sz="2400" b="1" dirty="0">
                <a:sym typeface="Wingdings" panose="05000000000000000000" pitchFamily="2" charset="2"/>
              </a:rPr>
              <a:t>non-consensual distribution of intimate images </a:t>
            </a:r>
            <a:r>
              <a:rPr lang="en-CA" sz="2400" dirty="0">
                <a:sym typeface="Wingdings" panose="05000000000000000000" pitchFamily="2" charset="2"/>
              </a:rPr>
              <a:t>(</a:t>
            </a:r>
            <a:r>
              <a:rPr lang="en-US" sz="2400" dirty="0">
                <a:sym typeface="Wingdings" panose="05000000000000000000" pitchFamily="2" charset="2"/>
              </a:rPr>
              <a:t>the only people who perceive intimate images shared without consent as pornography are the abusers – Human Rights Watch, Women’s Division)</a:t>
            </a:r>
            <a:endParaRPr lang="en-CA" sz="2400" b="1" dirty="0">
              <a:sym typeface="Wingdings" panose="05000000000000000000" pitchFamily="2" charset="2"/>
            </a:endParaRPr>
          </a:p>
          <a:p>
            <a:pPr marL="514350" indent="-514350">
              <a:buFont typeface="+mj-lt"/>
              <a:buAutoNum type="arabicPeriod"/>
            </a:pPr>
            <a:r>
              <a:rPr lang="en-CA" sz="2400" dirty="0"/>
              <a:t>images originally obtained without consent (e.g. using hidden cameras, hacking phones, or recording sexual assaults) </a:t>
            </a:r>
          </a:p>
          <a:p>
            <a:pPr marL="514350" indent="-514350">
              <a:buFont typeface="+mj-lt"/>
              <a:buAutoNum type="arabicPeriod"/>
            </a:pPr>
            <a:r>
              <a:rPr lang="en-CA" sz="2400" dirty="0"/>
              <a:t>images consensually obtained within the context of an intimate relationship</a:t>
            </a:r>
            <a:endParaRPr lang="en-CA" sz="2400" dirty="0">
              <a:sym typeface="Wingdings" panose="05000000000000000000" pitchFamily="2" charset="2"/>
            </a:endParaRPr>
          </a:p>
          <a:p>
            <a:pPr>
              <a:buFont typeface="Wingdings" panose="05000000000000000000" pitchFamily="2" charset="2"/>
              <a:buChar char="à"/>
            </a:pPr>
            <a:endParaRPr lang="en-CA" sz="2800" dirty="0">
              <a:sym typeface="Wingdings" panose="05000000000000000000" pitchFamily="2" charset="2"/>
            </a:endParaRPr>
          </a:p>
          <a:p>
            <a:pPr marL="0" indent="0">
              <a:buNone/>
            </a:pPr>
            <a:endParaRPr lang="en-CA" sz="2800" dirty="0"/>
          </a:p>
        </p:txBody>
      </p:sp>
      <p:sp>
        <p:nvSpPr>
          <p:cNvPr id="3" name="Footer Placeholder 2">
            <a:extLst>
              <a:ext uri="{FF2B5EF4-FFF2-40B4-BE49-F238E27FC236}">
                <a16:creationId xmlns:a16="http://schemas.microsoft.com/office/drawing/2014/main" id="{81AC62D3-2271-447A-B290-7638064DD96E}"/>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957458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FB30-B75C-4A78-BAC7-B1BE52A3A846}"/>
              </a:ext>
            </a:extLst>
          </p:cNvPr>
          <p:cNvSpPr>
            <a:spLocks noGrp="1"/>
          </p:cNvSpPr>
          <p:nvPr>
            <p:ph type="title"/>
          </p:nvPr>
        </p:nvSpPr>
        <p:spPr/>
        <p:txBody>
          <a:bodyPr/>
          <a:lstStyle/>
          <a:p>
            <a:r>
              <a:rPr lang="en-CA" dirty="0"/>
              <a:t>e.g. B.C. </a:t>
            </a:r>
            <a:r>
              <a:rPr lang="en-CA" i="1" dirty="0"/>
              <a:t>Privacy Act</a:t>
            </a:r>
          </a:p>
        </p:txBody>
      </p:sp>
      <p:sp>
        <p:nvSpPr>
          <p:cNvPr id="3" name="Content Placeholder 2">
            <a:extLst>
              <a:ext uri="{FF2B5EF4-FFF2-40B4-BE49-F238E27FC236}">
                <a16:creationId xmlns:a16="http://schemas.microsoft.com/office/drawing/2014/main" id="{21A219CA-3FD9-4D49-BF33-B47FE3DD796C}"/>
              </a:ext>
            </a:extLst>
          </p:cNvPr>
          <p:cNvSpPr>
            <a:spLocks noGrp="1"/>
          </p:cNvSpPr>
          <p:nvPr>
            <p:ph idx="1"/>
          </p:nvPr>
        </p:nvSpPr>
        <p:spPr>
          <a:xfrm>
            <a:off x="457200" y="1417638"/>
            <a:ext cx="8229600" cy="4708525"/>
          </a:xfrm>
        </p:spPr>
        <p:txBody>
          <a:bodyPr/>
          <a:lstStyle/>
          <a:p>
            <a:pPr marL="0" indent="0">
              <a:buNone/>
            </a:pPr>
            <a:r>
              <a:rPr lang="en-CA" i="1" dirty="0"/>
              <a:t>L.A.M. v. J.E.L.I.</a:t>
            </a:r>
            <a:r>
              <a:rPr lang="en-CA" dirty="0"/>
              <a:t>, </a:t>
            </a:r>
            <a:r>
              <a:rPr lang="en-CA" sz="2400" dirty="0"/>
              <a:t>2008 BCSC 1147</a:t>
            </a:r>
          </a:p>
          <a:p>
            <a:pPr marL="0" indent="0">
              <a:buNone/>
            </a:pPr>
            <a:r>
              <a:rPr lang="en-CA" u="sng" dirty="0"/>
              <a:t>F</a:t>
            </a:r>
            <a:r>
              <a:rPr lang="en-CA" dirty="0"/>
              <a:t> – D videotaped nude P and her young daughter in the bathroom</a:t>
            </a:r>
          </a:p>
          <a:p>
            <a:pPr marL="0" indent="0">
              <a:buNone/>
            </a:pPr>
            <a:r>
              <a:rPr lang="en-CA" dirty="0"/>
              <a:t>(D also convicted for child pornography)</a:t>
            </a:r>
          </a:p>
          <a:p>
            <a:pPr marL="0" indent="0">
              <a:buNone/>
            </a:pPr>
            <a:r>
              <a:rPr lang="en-CA" u="sng" dirty="0"/>
              <a:t>Held</a:t>
            </a:r>
            <a:r>
              <a:rPr lang="en-CA" dirty="0"/>
              <a:t> - $60k total damages (including $35k punitive) for violating BC Privacy Act</a:t>
            </a:r>
          </a:p>
          <a:p>
            <a:pPr marL="0" indent="0">
              <a:buNone/>
            </a:pPr>
            <a:r>
              <a:rPr lang="en-CA" u="sng" dirty="0"/>
              <a:t>Note</a:t>
            </a:r>
            <a:r>
              <a:rPr lang="en-CA" dirty="0"/>
              <a:t> – no </a:t>
            </a:r>
            <a:r>
              <a:rPr lang="en-CA" i="1" dirty="0"/>
              <a:t>distribution</a:t>
            </a:r>
            <a:r>
              <a:rPr lang="en-CA" dirty="0"/>
              <a:t> here, but privacy violation</a:t>
            </a:r>
          </a:p>
        </p:txBody>
      </p:sp>
      <p:sp>
        <p:nvSpPr>
          <p:cNvPr id="4" name="Footer Placeholder 3">
            <a:extLst>
              <a:ext uri="{FF2B5EF4-FFF2-40B4-BE49-F238E27FC236}">
                <a16:creationId xmlns:a16="http://schemas.microsoft.com/office/drawing/2014/main" id="{62924EEF-EB3D-4ABB-BEA7-FBF383A410E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099841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9F01-4DBF-48EF-AA60-E9F81624D7EE}"/>
              </a:ext>
            </a:extLst>
          </p:cNvPr>
          <p:cNvSpPr>
            <a:spLocks noGrp="1"/>
          </p:cNvSpPr>
          <p:nvPr>
            <p:ph type="title"/>
          </p:nvPr>
        </p:nvSpPr>
        <p:spPr/>
        <p:txBody>
          <a:bodyPr/>
          <a:lstStyle/>
          <a:p>
            <a:r>
              <a:rPr lang="en-CA" dirty="0"/>
              <a:t>e.g. B.C. </a:t>
            </a:r>
            <a:r>
              <a:rPr lang="en-CA" i="1" dirty="0"/>
              <a:t>Privacy Act</a:t>
            </a:r>
            <a:endParaRPr lang="en-CA" dirty="0"/>
          </a:p>
        </p:txBody>
      </p:sp>
      <p:sp>
        <p:nvSpPr>
          <p:cNvPr id="3" name="Content Placeholder 2">
            <a:extLst>
              <a:ext uri="{FF2B5EF4-FFF2-40B4-BE49-F238E27FC236}">
                <a16:creationId xmlns:a16="http://schemas.microsoft.com/office/drawing/2014/main" id="{F35E6FD6-4BFC-4903-9B83-2427334CD241}"/>
              </a:ext>
            </a:extLst>
          </p:cNvPr>
          <p:cNvSpPr>
            <a:spLocks noGrp="1"/>
          </p:cNvSpPr>
          <p:nvPr>
            <p:ph idx="1"/>
          </p:nvPr>
        </p:nvSpPr>
        <p:spPr/>
        <p:txBody>
          <a:bodyPr/>
          <a:lstStyle/>
          <a:p>
            <a:pPr marL="0" indent="0">
              <a:buNone/>
            </a:pPr>
            <a:r>
              <a:rPr lang="en-CA" i="1" dirty="0"/>
              <a:t>T.K.L. v. T.M.P.</a:t>
            </a:r>
            <a:r>
              <a:rPr lang="en-CA" dirty="0"/>
              <a:t>, </a:t>
            </a:r>
            <a:r>
              <a:rPr lang="en-CA" sz="2800" dirty="0"/>
              <a:t>2016 BCSC 789</a:t>
            </a:r>
          </a:p>
          <a:p>
            <a:pPr marL="0" indent="0">
              <a:buNone/>
            </a:pPr>
            <a:r>
              <a:rPr lang="en-CA" u="sng" dirty="0"/>
              <a:t>F</a:t>
            </a:r>
            <a:r>
              <a:rPr lang="en-CA" dirty="0"/>
              <a:t> – D videotaped nude P (his stepdaughter) in bedroom and bathroom / shower, said he did it for humiliation and revenge</a:t>
            </a:r>
          </a:p>
          <a:p>
            <a:pPr marL="0" indent="0">
              <a:buNone/>
            </a:pPr>
            <a:r>
              <a:rPr lang="en-CA" u="sng" dirty="0"/>
              <a:t>Held</a:t>
            </a:r>
            <a:r>
              <a:rPr lang="en-CA" dirty="0"/>
              <a:t> - ~ $94k total damages for violating BC Privacy Act</a:t>
            </a:r>
          </a:p>
          <a:p>
            <a:pPr marL="0" indent="0">
              <a:buNone/>
            </a:pPr>
            <a:endParaRPr lang="en-CA" dirty="0"/>
          </a:p>
        </p:txBody>
      </p:sp>
      <p:sp>
        <p:nvSpPr>
          <p:cNvPr id="4" name="Footer Placeholder 3">
            <a:extLst>
              <a:ext uri="{FF2B5EF4-FFF2-40B4-BE49-F238E27FC236}">
                <a16:creationId xmlns:a16="http://schemas.microsoft.com/office/drawing/2014/main" id="{CEB9C690-90AD-4DC6-8D20-4FBCE4F729F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067297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6253-9AFF-43D5-AB3D-84FA773ACEC7}"/>
              </a:ext>
            </a:extLst>
          </p:cNvPr>
          <p:cNvSpPr>
            <a:spLocks noGrp="1"/>
          </p:cNvSpPr>
          <p:nvPr>
            <p:ph type="title"/>
          </p:nvPr>
        </p:nvSpPr>
        <p:spPr/>
        <p:txBody>
          <a:bodyPr/>
          <a:lstStyle/>
          <a:p>
            <a:r>
              <a:rPr lang="en-CA" dirty="0"/>
              <a:t>What if there is no </a:t>
            </a:r>
            <a:r>
              <a:rPr lang="en-CA" i="1" dirty="0"/>
              <a:t>Privacy Act</a:t>
            </a:r>
            <a:r>
              <a:rPr lang="en-CA" dirty="0"/>
              <a:t>?</a:t>
            </a:r>
          </a:p>
        </p:txBody>
      </p:sp>
      <p:sp>
        <p:nvSpPr>
          <p:cNvPr id="3" name="Content Placeholder 2">
            <a:extLst>
              <a:ext uri="{FF2B5EF4-FFF2-40B4-BE49-F238E27FC236}">
                <a16:creationId xmlns:a16="http://schemas.microsoft.com/office/drawing/2014/main" id="{5176A07A-82FF-4174-ABB0-B725FA1E0D30}"/>
              </a:ext>
            </a:extLst>
          </p:cNvPr>
          <p:cNvSpPr>
            <a:spLocks noGrp="1"/>
          </p:cNvSpPr>
          <p:nvPr>
            <p:ph idx="1"/>
          </p:nvPr>
        </p:nvSpPr>
        <p:spPr/>
        <p:txBody>
          <a:bodyPr/>
          <a:lstStyle/>
          <a:p>
            <a:pPr marL="0" indent="0">
              <a:buNone/>
            </a:pPr>
            <a:r>
              <a:rPr lang="en-US" i="1" dirty="0"/>
              <a:t>Doe 464533 v. N.D.</a:t>
            </a:r>
            <a:r>
              <a:rPr lang="en-US" dirty="0"/>
              <a:t>, 2016 ONSC 541</a:t>
            </a:r>
          </a:p>
          <a:p>
            <a:pPr marL="0" indent="0">
              <a:buNone/>
            </a:pPr>
            <a:endParaRPr lang="en-US" dirty="0"/>
          </a:p>
          <a:p>
            <a:pPr marL="0" indent="0">
              <a:buNone/>
            </a:pPr>
            <a:endParaRPr lang="en-CA" dirty="0"/>
          </a:p>
          <a:p>
            <a:pPr marL="0" indent="0">
              <a:buNone/>
            </a:pPr>
            <a:r>
              <a:rPr lang="en-CA" b="1" dirty="0"/>
              <a:t>Talia Huculak </a:t>
            </a:r>
            <a:r>
              <a:rPr lang="en-CA" dirty="0"/>
              <a:t>presentation</a:t>
            </a:r>
          </a:p>
        </p:txBody>
      </p:sp>
      <p:sp>
        <p:nvSpPr>
          <p:cNvPr id="4" name="Footer Placeholder 3">
            <a:extLst>
              <a:ext uri="{FF2B5EF4-FFF2-40B4-BE49-F238E27FC236}">
                <a16:creationId xmlns:a16="http://schemas.microsoft.com/office/drawing/2014/main" id="{6D5E34E8-2904-42A2-9868-558F15708EBF}"/>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062878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B890-77CD-46E7-ACD6-A8B4549FF656}"/>
              </a:ext>
            </a:extLst>
          </p:cNvPr>
          <p:cNvSpPr>
            <a:spLocks noGrp="1"/>
          </p:cNvSpPr>
          <p:nvPr>
            <p:ph type="title"/>
          </p:nvPr>
        </p:nvSpPr>
        <p:spPr/>
        <p:txBody>
          <a:bodyPr/>
          <a:lstStyle/>
          <a:p>
            <a:r>
              <a:rPr lang="en-US" i="1" dirty="0"/>
              <a:t>Doe 464533 v. N.D.</a:t>
            </a:r>
            <a:r>
              <a:rPr lang="en-US" dirty="0"/>
              <a:t> </a:t>
            </a:r>
            <a:endParaRPr lang="en-CA" dirty="0"/>
          </a:p>
        </p:txBody>
      </p:sp>
      <p:sp>
        <p:nvSpPr>
          <p:cNvPr id="3" name="Content Placeholder 2">
            <a:extLst>
              <a:ext uri="{FF2B5EF4-FFF2-40B4-BE49-F238E27FC236}">
                <a16:creationId xmlns:a16="http://schemas.microsoft.com/office/drawing/2014/main" id="{D978AEBB-F868-4B9E-B019-F57B82D27F1D}"/>
              </a:ext>
            </a:extLst>
          </p:cNvPr>
          <p:cNvSpPr>
            <a:spLocks noGrp="1"/>
          </p:cNvSpPr>
          <p:nvPr>
            <p:ph idx="1"/>
          </p:nvPr>
        </p:nvSpPr>
        <p:spPr/>
        <p:txBody>
          <a:bodyPr/>
          <a:lstStyle/>
          <a:p>
            <a:pPr marL="0" indent="0">
              <a:buNone/>
            </a:pPr>
            <a:r>
              <a:rPr lang="en-CA" sz="2000" dirty="0"/>
              <a:t>[45]        To permit someone who has been confidentially entrusted with such details – and in particular intimate images - to intentionally reveal them to the world via the Internet, without legal recourse, would be to leave a gap in our system of remedies. I therefore would hold that such a remedy should be available in appropriate cases.</a:t>
            </a:r>
          </a:p>
          <a:p>
            <a:pPr marL="0" indent="0">
              <a:buNone/>
            </a:pPr>
            <a:endParaRPr lang="en-CA" sz="2000" dirty="0"/>
          </a:p>
          <a:p>
            <a:pPr marL="0" indent="0">
              <a:buNone/>
            </a:pPr>
            <a:r>
              <a:rPr lang="en-CA" sz="2000" dirty="0"/>
              <a:t>[46]        I would essentially adopt as the elements of the cause of action for </a:t>
            </a:r>
            <a:r>
              <a:rPr lang="en-CA" sz="2000" b="1" dirty="0"/>
              <a:t>public disclosure of private facts </a:t>
            </a:r>
            <a:r>
              <a:rPr lang="en-CA" sz="2000" dirty="0"/>
              <a:t>the </a:t>
            </a:r>
            <a:r>
              <a:rPr lang="en-CA" sz="2000" i="1" dirty="0"/>
              <a:t>Restatement (Second) of Torts (2010) </a:t>
            </a:r>
            <a:r>
              <a:rPr lang="en-CA" sz="2000" dirty="0"/>
              <a:t>formulation, with one minor modification: One who gives publicity to a matter concerning the private life of another is subject to liability to the other for invasion of the other’s privacy, if the matter publicized </a:t>
            </a:r>
            <a:r>
              <a:rPr lang="en-CA" sz="2000" u="sng" dirty="0"/>
              <a:t>or the act of the publication</a:t>
            </a:r>
            <a:r>
              <a:rPr lang="en-CA" sz="2000" dirty="0"/>
              <a:t> (a) would be highly offensive to a reasonable person, and (b) is not of legitimate concern to the public. [modification shown by underlining] </a:t>
            </a:r>
          </a:p>
        </p:txBody>
      </p:sp>
      <p:sp>
        <p:nvSpPr>
          <p:cNvPr id="4" name="Footer Placeholder 3">
            <a:extLst>
              <a:ext uri="{FF2B5EF4-FFF2-40B4-BE49-F238E27FC236}">
                <a16:creationId xmlns:a16="http://schemas.microsoft.com/office/drawing/2014/main" id="{3B791992-515F-4646-9148-B308A07D5AF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55696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a:t>
            </a:r>
            <a:r>
              <a:rPr lang="en-US" dirty="0" err="1"/>
              <a:t>deux</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2016 ONSC 4920 (September 2016)</a:t>
            </a:r>
          </a:p>
          <a:p>
            <a:pPr marL="0" indent="0">
              <a:buNone/>
            </a:pPr>
            <a:r>
              <a:rPr lang="en-CA" sz="2400" dirty="0">
                <a:sym typeface="Wingdings" panose="05000000000000000000" pitchFamily="2" charset="2"/>
              </a:rPr>
              <a:t> Motion to set aside default judgment</a:t>
            </a:r>
            <a:endParaRPr lang="en-CA" sz="2400" dirty="0"/>
          </a:p>
          <a:p>
            <a:pPr marL="0" indent="0">
              <a:buNone/>
            </a:pPr>
            <a:r>
              <a:rPr lang="en-CA" sz="2800" dirty="0"/>
              <a:t>“Guided by the factors detailed above [ed. – from </a:t>
            </a:r>
            <a:r>
              <a:rPr lang="en-CA" sz="2800" i="1" dirty="0"/>
              <a:t>Mountain View </a:t>
            </a:r>
            <a:r>
              <a:rPr lang="en-CA" sz="2800" dirty="0"/>
              <a:t>case], the overall interest of justice favours the granting of the order with terms.  That is, the finding of liability on the defendant and the assessment of damages are to be set aside upon the defendant paying to the plaintiff her costs thrown away within 90 days”</a:t>
            </a:r>
          </a:p>
          <a:p>
            <a:pPr marL="0" indent="0">
              <a:buNone/>
            </a:pPr>
            <a:r>
              <a:rPr lang="en-CA" sz="2800" dirty="0">
                <a:sym typeface="Wingdings" panose="05000000000000000000" pitchFamily="2" charset="2"/>
              </a:rPr>
              <a:t> Should allow a defense to be mounted</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2991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 Legal!</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556792"/>
            <a:ext cx="8435280" cy="4569371"/>
          </a:xfrm>
        </p:spPr>
        <p:txBody>
          <a:bodyPr/>
          <a:lstStyle/>
          <a:p>
            <a:pPr marL="0" indent="0">
              <a:buNone/>
            </a:pPr>
            <a:r>
              <a:rPr lang="en-CA" sz="3600" i="1" dirty="0">
                <a:sym typeface="Wingdings" panose="05000000000000000000" pitchFamily="2" charset="2"/>
              </a:rPr>
              <a:t>Privacy in a pandemic:</a:t>
            </a:r>
          </a:p>
          <a:p>
            <a:pPr marL="0" indent="0">
              <a:buNone/>
            </a:pPr>
            <a:r>
              <a:rPr lang="en-US" sz="3600" dirty="0">
                <a:sym typeface="Wingdings" panose="05000000000000000000" pitchFamily="2" charset="2"/>
              </a:rPr>
              <a:t>2019-2020 Annual Report to Parliament on the </a:t>
            </a:r>
            <a:r>
              <a:rPr lang="en-US" sz="3600" i="1" dirty="0">
                <a:sym typeface="Wingdings" panose="05000000000000000000" pitchFamily="2" charset="2"/>
              </a:rPr>
              <a:t>Privacy Act </a:t>
            </a:r>
            <a:r>
              <a:rPr lang="en-US" sz="3600" dirty="0">
                <a:sym typeface="Wingdings" panose="05000000000000000000" pitchFamily="2" charset="2"/>
              </a:rPr>
              <a:t>and </a:t>
            </a:r>
            <a:r>
              <a:rPr lang="en-US" sz="3600" i="1" dirty="0">
                <a:sym typeface="Wingdings" panose="05000000000000000000" pitchFamily="2" charset="2"/>
              </a:rPr>
              <a:t>Personal Information Protection and Electronic Documents Act</a:t>
            </a:r>
            <a:endParaRPr lang="en-US" sz="3600" dirty="0">
              <a:sym typeface="Wingdings" panose="05000000000000000000" pitchFamily="2" charset="2"/>
            </a:endParaRPr>
          </a:p>
          <a:p>
            <a:pPr marL="0" indent="0">
              <a:buNone/>
            </a:pPr>
            <a:r>
              <a:rPr lang="en-US" sz="2800" dirty="0">
                <a:sym typeface="Wingdings" panose="05000000000000000000" pitchFamily="2" charset="2"/>
              </a:rPr>
              <a:t>Thursday, October 8</a:t>
            </a:r>
          </a:p>
          <a:p>
            <a:pPr marL="0" indent="0">
              <a:buNone/>
            </a:pPr>
            <a:r>
              <a:rPr lang="en-US" sz="3600" u="sng" dirty="0">
                <a:sym typeface="Wingdings" panose="05000000000000000000" pitchFamily="2" charset="2"/>
              </a:rPr>
              <a:t>Conclusion</a:t>
            </a:r>
            <a:r>
              <a:rPr lang="en-US" sz="3600" dirty="0">
                <a:sym typeface="Wingdings" panose="05000000000000000000" pitchFamily="2" charset="2"/>
              </a:rPr>
              <a:t>: Canadian privacy law is terrible</a:t>
            </a:r>
          </a:p>
          <a:p>
            <a:pPr marL="0" indent="0">
              <a:buNone/>
            </a:pPr>
            <a:r>
              <a:rPr lang="en-US" sz="3600" dirty="0">
                <a:sym typeface="Wingdings" panose="05000000000000000000" pitchFamily="2" charset="2"/>
              </a:rPr>
              <a:t>(check allenmendelsohn.com, barrysookman.com)</a:t>
            </a:r>
            <a:endParaRPr lang="en-CA" sz="3600" dirty="0">
              <a:sym typeface="Wingdings" panose="05000000000000000000" pitchFamily="2" charset="2"/>
            </a:endParaRP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541542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2017 ONSC 127 (January 2017)</a:t>
            </a:r>
          </a:p>
          <a:p>
            <a:pPr>
              <a:buFont typeface="Wingdings" panose="05000000000000000000" pitchFamily="2" charset="2"/>
              <a:buChar char="à"/>
            </a:pPr>
            <a:r>
              <a:rPr lang="en-CA" sz="2400" dirty="0">
                <a:sym typeface="Wingdings" panose="05000000000000000000" pitchFamily="2" charset="2"/>
              </a:rPr>
              <a:t>Motion for leave to appeal of decision in part </a:t>
            </a:r>
            <a:r>
              <a:rPr lang="en-CA" sz="2400" dirty="0" err="1">
                <a:sym typeface="Wingdings" panose="05000000000000000000" pitchFamily="2" charset="2"/>
              </a:rPr>
              <a:t>deux</a:t>
            </a:r>
            <a:r>
              <a:rPr lang="en-CA" sz="2400" dirty="0">
                <a:sym typeface="Wingdings" panose="05000000000000000000" pitchFamily="2" charset="2"/>
              </a:rPr>
              <a:t> that set aside the default judgment, </a:t>
            </a:r>
            <a:r>
              <a:rPr lang="en-CA" sz="2400" b="1" dirty="0">
                <a:sym typeface="Wingdings" panose="05000000000000000000" pitchFamily="2" charset="2"/>
              </a:rPr>
              <a:t>denied</a:t>
            </a:r>
          </a:p>
          <a:p>
            <a:pPr>
              <a:buFont typeface="Wingdings" panose="05000000000000000000" pitchFamily="2" charset="2"/>
              <a:buChar char="à"/>
            </a:pPr>
            <a:endParaRPr lang="en-CA" sz="2400" dirty="0">
              <a:sym typeface="Wingdings" panose="05000000000000000000" pitchFamily="2" charset="2"/>
            </a:endParaRPr>
          </a:p>
          <a:p>
            <a:pPr marL="0" indent="0">
              <a:buNone/>
            </a:pPr>
            <a:r>
              <a:rPr lang="en-CA" sz="2800" dirty="0"/>
              <a:t>“I am not persuaded that the motion judge erred in his conclusion that both liability and damages should be the subject of a trial on the merits.”</a:t>
            </a:r>
          </a:p>
          <a:p>
            <a:pPr marL="0" indent="0">
              <a:buNone/>
            </a:pPr>
            <a:r>
              <a:rPr lang="en-CA" sz="2800" dirty="0"/>
              <a:t>“I am not persuaded that the motion judge erred in his application of the </a:t>
            </a:r>
            <a:r>
              <a:rPr lang="en-CA" sz="2800" i="1" dirty="0"/>
              <a:t>Mountain View</a:t>
            </a:r>
            <a:r>
              <a:rPr lang="en-CA" sz="2800" dirty="0"/>
              <a:t> factors. ”</a:t>
            </a:r>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04162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 (cont.)</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“I do not see the dismissal of this motion for leave to appeal as a discouragement of victims.  Indeed, it is a matter of general importance that the facts in this case be the subject of a hearing on its merits so that the significant legal conclusions deriving therefrom will have more weight in future cases as opposed to findings made as a result of a hearing where only one side participated, albeit through the fault of the other side.   The uniqueness of the case and the prospect for a decision on the merits making a contribution to the development of torts in an important area of the law is a compelling reason to conclude that it is a question of general importance that the defendant have the opportunity to participate in a trial.”</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99406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follow-up</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a:xfrm>
            <a:off x="457200" y="1916832"/>
            <a:ext cx="8229600" cy="4209331"/>
          </a:xfrm>
        </p:spPr>
        <p:txBody>
          <a:bodyPr/>
          <a:lstStyle/>
          <a:p>
            <a:pPr marL="0" indent="0">
              <a:buNone/>
            </a:pPr>
            <a:r>
              <a:rPr lang="en-CA" sz="2800" dirty="0"/>
              <a:t>Does “public disclosure of private facts” still exist on tort law?</a:t>
            </a:r>
          </a:p>
          <a:p>
            <a:pPr marL="0" indent="0">
              <a:buNone/>
            </a:pPr>
            <a:endParaRPr lang="en-CA" sz="2800" i="1" dirty="0"/>
          </a:p>
          <a:p>
            <a:pPr marL="0" indent="0">
              <a:buNone/>
            </a:pPr>
            <a:r>
              <a:rPr lang="en-CA" sz="2800" i="1" dirty="0"/>
              <a:t>Doucet v. The Royal Winnipeg Ballet</a:t>
            </a:r>
            <a:r>
              <a:rPr lang="en-CA" sz="2800" dirty="0"/>
              <a:t>, </a:t>
            </a:r>
            <a:r>
              <a:rPr lang="en-CA" sz="2400" dirty="0"/>
              <a:t>2018 ONSC 4008</a:t>
            </a:r>
          </a:p>
          <a:p>
            <a:pPr marL="0" indent="0">
              <a:buNone/>
            </a:pPr>
            <a:r>
              <a:rPr lang="en-CA" sz="2800" dirty="0">
                <a:sym typeface="Wingdings" panose="05000000000000000000" pitchFamily="2" charset="2"/>
              </a:rPr>
              <a:t> Class action approved, intimate photos taken and distributed, </a:t>
            </a:r>
            <a:r>
              <a:rPr lang="en-CA" sz="2800" i="1" dirty="0">
                <a:sym typeface="Wingdings" panose="05000000000000000000" pitchFamily="2" charset="2"/>
              </a:rPr>
              <a:t>Doe</a:t>
            </a:r>
            <a:r>
              <a:rPr lang="en-CA" sz="2800" dirty="0">
                <a:sym typeface="Wingdings" panose="05000000000000000000" pitchFamily="2" charset="2"/>
              </a:rPr>
              <a:t> cited (public disclosure of private facts as basis for damages)</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074226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2000" b="1" dirty="0"/>
              <a:t>"intimate image"</a:t>
            </a:r>
            <a:r>
              <a:rPr lang="en-CA" sz="2000" dirty="0"/>
              <a:t> means a visual recording of a person made by any means, including a photograph, film or video recording,</a:t>
            </a:r>
          </a:p>
          <a:p>
            <a:pPr marL="0" indent="0">
              <a:buNone/>
            </a:pPr>
            <a:r>
              <a:rPr lang="en-CA" sz="2000" dirty="0"/>
              <a:t>(a) in which the person depicted in the image</a:t>
            </a:r>
          </a:p>
          <a:p>
            <a:pPr marL="400050" lvl="1" indent="0">
              <a:buNone/>
            </a:pPr>
            <a:r>
              <a:rPr lang="en-CA" sz="2000" dirty="0"/>
              <a:t>(</a:t>
            </a:r>
            <a:r>
              <a:rPr lang="en-CA" sz="2000" dirty="0" err="1"/>
              <a:t>i</a:t>
            </a:r>
            <a:r>
              <a:rPr lang="en-CA" sz="2000" dirty="0"/>
              <a:t>) is nude, or is exposing his or her genital organs or anal region or her breasts, or</a:t>
            </a:r>
          </a:p>
          <a:p>
            <a:pPr marL="400050" lvl="1" indent="0">
              <a:buNone/>
            </a:pPr>
            <a:r>
              <a:rPr lang="en-CA" sz="2000" dirty="0"/>
              <a:t>(ii) is engaged in explicit sexual activity;</a:t>
            </a:r>
          </a:p>
          <a:p>
            <a:pPr marL="0" indent="0">
              <a:buNone/>
            </a:pPr>
            <a:r>
              <a:rPr lang="en-CA" sz="2000" dirty="0"/>
              <a:t>(b) which was recorded in circumstances that gave rise to a reasonable expectation of privacy in respect of the image; and</a:t>
            </a:r>
          </a:p>
          <a:p>
            <a:pPr marL="0" indent="0">
              <a:buNone/>
            </a:pPr>
            <a:r>
              <a:rPr lang="en-CA" sz="2000" dirty="0"/>
              <a:t>(c) if the image has been distributed, in which the person  depicted in the image retained a reasonable expectation of privacy at the time it was distributed</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20746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1800" dirty="0"/>
              <a:t>11(1). A person who distributes an intimate image of another person knowing that the person depicted in the image did not consent to the distribution, or being reckless as to whether or not that person consented to the distribution, commits a tort against that other person.</a:t>
            </a:r>
          </a:p>
          <a:p>
            <a:pPr marL="0" indent="0">
              <a:buNone/>
            </a:pPr>
            <a:r>
              <a:rPr lang="en-CA" sz="1800" dirty="0"/>
              <a:t>11(2). An action for the non-consensual distribution of an intimate image may be brought without proof of damage.</a:t>
            </a:r>
          </a:p>
          <a:p>
            <a:pPr marL="0" indent="0">
              <a:buNone/>
            </a:pPr>
            <a:endParaRPr lang="en-CA" sz="1800" dirty="0"/>
          </a:p>
          <a:p>
            <a:pPr marL="0" indent="0">
              <a:buNone/>
            </a:pPr>
            <a:r>
              <a:rPr lang="en-CA" sz="1800" dirty="0"/>
              <a:t>12. In an action for the non-consensual distribution of an intimate image, the person depicted in the image does not lose his or her expectation of privacy in respect of the image if he or she</a:t>
            </a:r>
          </a:p>
          <a:p>
            <a:pPr marL="0" indent="0">
              <a:buNone/>
            </a:pPr>
            <a:r>
              <a:rPr lang="en-CA" sz="1800" dirty="0"/>
              <a:t>(a) consented to another person recording the image; or</a:t>
            </a:r>
          </a:p>
          <a:p>
            <a:pPr marL="0" indent="0">
              <a:buNone/>
            </a:pPr>
            <a:r>
              <a:rPr lang="en-CA" sz="1800" dirty="0"/>
              <a:t>(b) provided the image to another person;</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516815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8541-0836-4174-BA54-E7930F60C747}"/>
              </a:ext>
            </a:extLst>
          </p:cNvPr>
          <p:cNvSpPr>
            <a:spLocks noGrp="1"/>
          </p:cNvSpPr>
          <p:nvPr>
            <p:ph type="title"/>
          </p:nvPr>
        </p:nvSpPr>
        <p:spPr/>
        <p:txBody>
          <a:bodyPr/>
          <a:lstStyle/>
          <a:p>
            <a:r>
              <a:rPr lang="en-CA" dirty="0"/>
              <a:t>Alberta legislation</a:t>
            </a:r>
          </a:p>
        </p:txBody>
      </p:sp>
      <p:sp>
        <p:nvSpPr>
          <p:cNvPr id="3" name="Content Placeholder 2">
            <a:extLst>
              <a:ext uri="{FF2B5EF4-FFF2-40B4-BE49-F238E27FC236}">
                <a16:creationId xmlns:a16="http://schemas.microsoft.com/office/drawing/2014/main" id="{0D055770-A880-4832-A015-36D2288EC3F8}"/>
              </a:ext>
            </a:extLst>
          </p:cNvPr>
          <p:cNvSpPr>
            <a:spLocks noGrp="1"/>
          </p:cNvSpPr>
          <p:nvPr>
            <p:ph idx="1"/>
          </p:nvPr>
        </p:nvSpPr>
        <p:spPr/>
        <p:txBody>
          <a:bodyPr/>
          <a:lstStyle/>
          <a:p>
            <a:pPr marL="0" indent="0">
              <a:buNone/>
            </a:pPr>
            <a:r>
              <a:rPr lang="en-CA" i="1" dirty="0"/>
              <a:t>Protecting Victims of Non-Consensual Distribution of Intimate Images Act</a:t>
            </a:r>
            <a:r>
              <a:rPr lang="en-CA" dirty="0"/>
              <a:t>, SA 2017, </a:t>
            </a:r>
            <a:r>
              <a:rPr lang="en-CA" sz="2400" dirty="0"/>
              <a:t>in force 2017-8-4</a:t>
            </a:r>
          </a:p>
          <a:p>
            <a:pPr marL="0" indent="0">
              <a:buNone/>
            </a:pPr>
            <a:endParaRPr lang="en-CA" dirty="0"/>
          </a:p>
          <a:p>
            <a:pPr marL="0" indent="0">
              <a:buNone/>
            </a:pPr>
            <a:r>
              <a:rPr lang="en-CA" sz="2400" dirty="0"/>
              <a:t>3. A person who distributes an intimate image of another person knowing that the person depicted in the image did not consent to the distribution, or is reckless as to whether or not that person consented to the distribution, commits a tort against that other person.</a:t>
            </a:r>
          </a:p>
        </p:txBody>
      </p:sp>
      <p:sp>
        <p:nvSpPr>
          <p:cNvPr id="4" name="Footer Placeholder 3">
            <a:extLst>
              <a:ext uri="{FF2B5EF4-FFF2-40B4-BE49-F238E27FC236}">
                <a16:creationId xmlns:a16="http://schemas.microsoft.com/office/drawing/2014/main" id="{293140A5-1599-4298-972B-5C39D04B77C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261664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CDE5-CFC8-44A3-9695-51BEF0BEE69A}"/>
              </a:ext>
            </a:extLst>
          </p:cNvPr>
          <p:cNvSpPr>
            <a:spLocks noGrp="1"/>
          </p:cNvSpPr>
          <p:nvPr>
            <p:ph type="title"/>
          </p:nvPr>
        </p:nvSpPr>
        <p:spPr/>
        <p:txBody>
          <a:bodyPr/>
          <a:lstStyle/>
          <a:p>
            <a:r>
              <a:rPr lang="en-CA" dirty="0"/>
              <a:t>Nova Scotia Legislation</a:t>
            </a:r>
          </a:p>
        </p:txBody>
      </p:sp>
      <p:sp>
        <p:nvSpPr>
          <p:cNvPr id="3" name="Content Placeholder 2">
            <a:extLst>
              <a:ext uri="{FF2B5EF4-FFF2-40B4-BE49-F238E27FC236}">
                <a16:creationId xmlns:a16="http://schemas.microsoft.com/office/drawing/2014/main" id="{B1A3A277-B92C-4246-A40C-0D1BBD0211CC}"/>
              </a:ext>
            </a:extLst>
          </p:cNvPr>
          <p:cNvSpPr>
            <a:spLocks noGrp="1"/>
          </p:cNvSpPr>
          <p:nvPr>
            <p:ph idx="1"/>
          </p:nvPr>
        </p:nvSpPr>
        <p:spPr/>
        <p:txBody>
          <a:bodyPr/>
          <a:lstStyle/>
          <a:p>
            <a:pPr marL="0" indent="0">
              <a:buNone/>
            </a:pPr>
            <a:r>
              <a:rPr lang="en-CA" i="1" dirty="0"/>
              <a:t>An Act Respecting the Unauthorized Distribution of Intimate Images and Protection Against Cyber-bullying</a:t>
            </a:r>
          </a:p>
          <a:p>
            <a:pPr marL="0" indent="0">
              <a:buNone/>
            </a:pPr>
            <a:r>
              <a:rPr lang="en-CA" dirty="0"/>
              <a:t>Cited as the </a:t>
            </a:r>
            <a:r>
              <a:rPr lang="en-CA" i="1" dirty="0"/>
              <a:t>Intimate Images and Cyber-protection Act</a:t>
            </a:r>
          </a:p>
          <a:p>
            <a:pPr marL="0" indent="0">
              <a:buNone/>
            </a:pPr>
            <a:endParaRPr lang="en-CA" dirty="0"/>
          </a:p>
          <a:p>
            <a:pPr marL="0" indent="0">
              <a:buNone/>
            </a:pPr>
            <a:r>
              <a:rPr lang="en-CA" dirty="0"/>
              <a:t>In force July 2018</a:t>
            </a:r>
          </a:p>
        </p:txBody>
      </p:sp>
      <p:sp>
        <p:nvSpPr>
          <p:cNvPr id="4" name="Footer Placeholder 3">
            <a:extLst>
              <a:ext uri="{FF2B5EF4-FFF2-40B4-BE49-F238E27FC236}">
                <a16:creationId xmlns:a16="http://schemas.microsoft.com/office/drawing/2014/main" id="{A939B022-AEB1-4AD9-8FA2-E958473D25F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048372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B545B-DB28-4C85-9354-48A4A10DE363}"/>
              </a:ext>
            </a:extLst>
          </p:cNvPr>
          <p:cNvSpPr>
            <a:spLocks noGrp="1"/>
          </p:cNvSpPr>
          <p:nvPr>
            <p:ph type="title"/>
          </p:nvPr>
        </p:nvSpPr>
        <p:spPr/>
        <p:txBody>
          <a:bodyPr/>
          <a:lstStyle/>
          <a:p>
            <a:r>
              <a:rPr lang="en-CA" dirty="0"/>
              <a:t>Previously on L&amp;O: Nova Scotia…</a:t>
            </a:r>
          </a:p>
        </p:txBody>
      </p:sp>
      <p:sp>
        <p:nvSpPr>
          <p:cNvPr id="3" name="Content Placeholder 2">
            <a:extLst>
              <a:ext uri="{FF2B5EF4-FFF2-40B4-BE49-F238E27FC236}">
                <a16:creationId xmlns:a16="http://schemas.microsoft.com/office/drawing/2014/main" id="{D80CD002-06A1-409F-96A3-BDF5A0DBAF5E}"/>
              </a:ext>
            </a:extLst>
          </p:cNvPr>
          <p:cNvSpPr>
            <a:spLocks noGrp="1"/>
          </p:cNvSpPr>
          <p:nvPr>
            <p:ph idx="1"/>
          </p:nvPr>
        </p:nvSpPr>
        <p:spPr>
          <a:xfrm>
            <a:off x="457200" y="1268760"/>
            <a:ext cx="8229600" cy="4857403"/>
          </a:xfrm>
        </p:spPr>
        <p:txBody>
          <a:bodyPr/>
          <a:lstStyle/>
          <a:p>
            <a:pPr marL="0" indent="0">
              <a:buNone/>
            </a:pPr>
            <a:r>
              <a:rPr lang="en-CA" i="1" dirty="0"/>
              <a:t>Crouch v. Snell</a:t>
            </a:r>
            <a:r>
              <a:rPr lang="en-CA" sz="2800" dirty="0"/>
              <a:t>, </a:t>
            </a:r>
            <a:r>
              <a:rPr lang="en-CA" sz="2000" dirty="0"/>
              <a:t>2015 NSSC 340</a:t>
            </a:r>
          </a:p>
          <a:p>
            <a:pPr marL="0" indent="0">
              <a:buNone/>
            </a:pPr>
            <a:r>
              <a:rPr lang="en-CA" sz="2800" dirty="0"/>
              <a:t>re the </a:t>
            </a:r>
            <a:r>
              <a:rPr lang="en-CA" sz="2800" i="1" dirty="0"/>
              <a:t>Cyber-safety Act</a:t>
            </a:r>
          </a:p>
          <a:p>
            <a:pPr marL="0" indent="0">
              <a:buNone/>
            </a:pPr>
            <a:endParaRPr lang="en-CA" sz="2800" dirty="0"/>
          </a:p>
          <a:p>
            <a:pPr marL="0" indent="0">
              <a:buNone/>
            </a:pPr>
            <a:r>
              <a:rPr lang="en-CA" sz="2800" dirty="0"/>
              <a:t>“In conclusion, I find that the </a:t>
            </a:r>
            <a:r>
              <a:rPr lang="en-CA" sz="2800" i="1" dirty="0"/>
              <a:t>Act </a:t>
            </a:r>
            <a:r>
              <a:rPr lang="en-CA" sz="2800" dirty="0"/>
              <a:t>has both the purpose and effect of controlling or restricting freedom of expression.” (s. 2b. </a:t>
            </a:r>
            <a:r>
              <a:rPr lang="en-CA" sz="2800" i="1" dirty="0"/>
              <a:t>Charter</a:t>
            </a:r>
            <a:r>
              <a:rPr lang="en-CA" sz="2800" dirty="0"/>
              <a:t>)</a:t>
            </a:r>
          </a:p>
          <a:p>
            <a:pPr marL="0" indent="0">
              <a:buNone/>
            </a:pPr>
            <a:r>
              <a:rPr lang="en-CA" sz="2800" dirty="0"/>
              <a:t>“There is no "limit prescribed by law" and the impugned provisions of the </a:t>
            </a:r>
            <a:r>
              <a:rPr lang="en-CA" sz="2800" i="1" dirty="0"/>
              <a:t>Act</a:t>
            </a:r>
            <a:r>
              <a:rPr lang="en-CA" sz="2800" dirty="0"/>
              <a:t> cannot be justified under s. 1.”</a:t>
            </a:r>
          </a:p>
          <a:p>
            <a:pPr marL="0" indent="0">
              <a:buNone/>
            </a:pPr>
            <a:r>
              <a:rPr lang="en-CA" sz="2800" dirty="0"/>
              <a:t>“The </a:t>
            </a:r>
            <a:r>
              <a:rPr lang="en-CA" sz="2800" i="1" dirty="0"/>
              <a:t>Act</a:t>
            </a:r>
            <a:r>
              <a:rPr lang="en-CA" sz="2800" dirty="0"/>
              <a:t> must be struck down in its entirety.”</a:t>
            </a:r>
          </a:p>
          <a:p>
            <a:pPr marL="0" indent="0">
              <a:buNone/>
            </a:pPr>
            <a:endParaRPr lang="en-CA" dirty="0"/>
          </a:p>
        </p:txBody>
      </p:sp>
      <p:sp>
        <p:nvSpPr>
          <p:cNvPr id="4" name="Footer Placeholder 3">
            <a:extLst>
              <a:ext uri="{FF2B5EF4-FFF2-40B4-BE49-F238E27FC236}">
                <a16:creationId xmlns:a16="http://schemas.microsoft.com/office/drawing/2014/main" id="{4EEFDA44-CA02-4A6B-814C-4244F8CB74A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417233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Code</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i="1" dirty="0"/>
              <a:t>Publication, etc., of an intimate image without consent</a:t>
            </a:r>
          </a:p>
          <a:p>
            <a:pPr marL="0" indent="0">
              <a:buNone/>
            </a:pPr>
            <a:r>
              <a:rPr lang="en-CA" sz="2400" dirty="0"/>
              <a:t>162.1 (1) Everyone who knowingly publishes, distributes, transmits, sells, makes available or advertises an intimate image of a person knowing that the person depicted in the image did not give their consent to that conduct, or being reckless as to whether or not that person gave their consent to that conduct, is guilty</a:t>
            </a:r>
          </a:p>
          <a:p>
            <a:pPr marL="0" indent="0">
              <a:buNone/>
            </a:pPr>
            <a:endParaRPr lang="en-CA" sz="2400" dirty="0"/>
          </a:p>
          <a:p>
            <a:pPr marL="0" indent="0">
              <a:buNone/>
            </a:pPr>
            <a:r>
              <a:rPr lang="en-CA" sz="2400" dirty="0"/>
              <a:t>(a) of an indictable offence and liable to imprisonment for a term of not more than five years; or</a:t>
            </a:r>
          </a:p>
          <a:p>
            <a:pPr marL="0" indent="0">
              <a:buNone/>
            </a:pPr>
            <a:r>
              <a:rPr lang="en-CA" sz="2400" dirty="0"/>
              <a:t>(b) of an offence punishable on summary conviction.</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510975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000" i="1" dirty="0"/>
              <a:t>Definition of intimate image</a:t>
            </a:r>
          </a:p>
          <a:p>
            <a:pPr marL="0" indent="0">
              <a:buNone/>
            </a:pPr>
            <a:r>
              <a:rPr lang="en-CA" sz="2000" dirty="0"/>
              <a:t>(2) In this section, intimate image means a visual recording of a person made by any means including a photographic, film or video recording,</a:t>
            </a:r>
          </a:p>
          <a:p>
            <a:pPr marL="0" indent="0">
              <a:buNone/>
            </a:pPr>
            <a:r>
              <a:rPr lang="en-CA" sz="2000" dirty="0"/>
              <a:t>(a) in which the person is nude, is exposing his or her genital organs or anal region or her breasts or is engaged in explicit sexual activity;</a:t>
            </a:r>
          </a:p>
          <a:p>
            <a:pPr marL="0" indent="0">
              <a:buNone/>
            </a:pPr>
            <a:r>
              <a:rPr lang="en-CA" sz="2000" dirty="0"/>
              <a:t>(b) in respect of which, at the time of the recording, there were circumstances that gave rise to a reasonable expectation of privacy; and</a:t>
            </a:r>
          </a:p>
          <a:p>
            <a:pPr marL="0" indent="0">
              <a:buNone/>
            </a:pPr>
            <a:r>
              <a:rPr lang="en-CA" sz="2000" dirty="0"/>
              <a:t>(c) in respect of which the person depicted retains a reasonable expectation of privacy at the time the offence is committed.</a:t>
            </a:r>
          </a:p>
          <a:p>
            <a:pPr marL="0" indent="0">
              <a:buNone/>
            </a:pPr>
            <a:endParaRPr lang="en-CA" sz="2000" dirty="0"/>
          </a:p>
          <a:p>
            <a:pPr marL="0" indent="0">
              <a:buNone/>
            </a:pPr>
            <a:r>
              <a:rPr lang="en-CA" sz="2000" dirty="0"/>
              <a:t>(3) No person shall be convicted of an offence under this section if the conduct that forms the subject-matter of the charge serves the public good and does not extend beyond what serves the public good.</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63412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04CC-1FB5-491D-BE46-2640D89174CC}"/>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B7F400DB-7013-47E6-AA14-2DFE02F3B7B2}"/>
              </a:ext>
            </a:extLst>
          </p:cNvPr>
          <p:cNvSpPr>
            <a:spLocks noGrp="1"/>
          </p:cNvSpPr>
          <p:nvPr>
            <p:ph idx="1"/>
          </p:nvPr>
        </p:nvSpPr>
        <p:spPr>
          <a:xfrm>
            <a:off x="457200" y="1556792"/>
            <a:ext cx="8229600" cy="4569371"/>
          </a:xfrm>
        </p:spPr>
        <p:txBody>
          <a:bodyPr/>
          <a:lstStyle/>
          <a:p>
            <a:pPr marL="0" indent="0">
              <a:buNone/>
            </a:pPr>
            <a:r>
              <a:rPr lang="en-US" i="1" dirty="0"/>
              <a:t>Facebook Bans Content About Holocaust Denial From Its Site</a:t>
            </a:r>
          </a:p>
          <a:p>
            <a:pPr marL="0" indent="0">
              <a:buNone/>
            </a:pPr>
            <a:r>
              <a:rPr lang="en-CA" dirty="0"/>
              <a:t>(NY Times, yesterday)</a:t>
            </a:r>
          </a:p>
        </p:txBody>
      </p:sp>
      <p:sp>
        <p:nvSpPr>
          <p:cNvPr id="4" name="Footer Placeholder 3">
            <a:extLst>
              <a:ext uri="{FF2B5EF4-FFF2-40B4-BE49-F238E27FC236}">
                <a16:creationId xmlns:a16="http://schemas.microsoft.com/office/drawing/2014/main" id="{A1854BEC-80CE-4894-ACAF-DC8EB963CF5D}"/>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698357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law</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b="1" dirty="0"/>
              <a:t>162.2</a:t>
            </a:r>
            <a:r>
              <a:rPr lang="en-CA" sz="2400" dirty="0"/>
              <a:t> </a:t>
            </a:r>
            <a:r>
              <a:rPr lang="en-CA" sz="2400" b="1" dirty="0"/>
              <a:t>(1)</a:t>
            </a:r>
            <a:r>
              <a:rPr lang="en-CA" sz="2400" dirty="0"/>
              <a:t> When an offender is convicted, or is discharged on the conditions prescribed in a probation order under section 730, of an offence referred to in subsection 162.1(1), the court that sentences or discharges the offender, in addition to any other punishment that may be imposed for that offence or any other condition prescribed in the order of discharge, may make, subject to the conditions or exemptions that the court directs, </a:t>
            </a:r>
            <a:r>
              <a:rPr lang="en-CA" sz="2800" b="1" dirty="0"/>
              <a:t>an order prohibiting the offender from using the Internet</a:t>
            </a:r>
            <a:r>
              <a:rPr lang="en-CA" sz="2400" dirty="0"/>
              <a:t> or other digital network, unless the offender does so in accordance with conditions set by the court.</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51958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a:xfrm>
            <a:off x="457200" y="-171400"/>
            <a:ext cx="8229600" cy="1589038"/>
          </a:xfrm>
        </p:spPr>
        <p:txBody>
          <a:bodyPr/>
          <a:lstStyle/>
          <a:p>
            <a:r>
              <a:rPr lang="en-CA" dirty="0"/>
              <a:t>Non-consensual Pornography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417638"/>
            <a:ext cx="8229600" cy="4708525"/>
          </a:xfrm>
        </p:spPr>
        <p:txBody>
          <a:bodyPr/>
          <a:lstStyle/>
          <a:p>
            <a:pPr marL="0" indent="0">
              <a:buNone/>
            </a:pPr>
            <a:r>
              <a:rPr lang="en-CA" sz="2800" i="1" dirty="0"/>
              <a:t>R. v. A.C. </a:t>
            </a:r>
            <a:r>
              <a:rPr lang="en-CA" sz="2400" dirty="0"/>
              <a:t>2017 ONCJ 317</a:t>
            </a:r>
          </a:p>
          <a:p>
            <a:pPr marL="0" indent="0">
              <a:buNone/>
            </a:pPr>
            <a:r>
              <a:rPr lang="en-CA" sz="2400" u="sng" dirty="0"/>
              <a:t>F</a:t>
            </a:r>
            <a:r>
              <a:rPr lang="en-CA" sz="2400" dirty="0"/>
              <a:t> – Victim searched her name, found videos and pictures of her having intercourse with A.C., which she had consented to as they were in a relationship; uploaded by A.C. after relationship ended </a:t>
            </a:r>
          </a:p>
          <a:p>
            <a:pPr marL="0" indent="0">
              <a:buNone/>
            </a:pPr>
            <a:r>
              <a:rPr lang="en-CA" sz="2400" u="sng" dirty="0"/>
              <a:t>Issue</a:t>
            </a:r>
            <a:r>
              <a:rPr lang="en-CA" sz="2400" dirty="0"/>
              <a:t> – guilty under s. 162.1 of the </a:t>
            </a:r>
            <a:r>
              <a:rPr lang="en-CA" sz="2400" i="1" dirty="0"/>
              <a:t>Criminal Code</a:t>
            </a:r>
            <a:r>
              <a:rPr lang="en-CA" sz="2400" dirty="0"/>
              <a:t>? Sentence? </a:t>
            </a:r>
          </a:p>
          <a:p>
            <a:pPr marL="0" indent="0">
              <a:buNone/>
            </a:pPr>
            <a:r>
              <a:rPr lang="en-CA" sz="2400" u="sng" dirty="0"/>
              <a:t>Held</a:t>
            </a:r>
            <a:r>
              <a:rPr lang="en-CA" sz="2400" dirty="0"/>
              <a:t> – Yes, he pleaded guilty. Issue was mostly about sentence, 162.2 order. LOTS of aggravating factors (e.g. attached name and other PI to pics and videos); </a:t>
            </a:r>
            <a:r>
              <a:rPr lang="en-CA" sz="2400" b="1" dirty="0"/>
              <a:t>five months imprisonment</a:t>
            </a:r>
          </a:p>
          <a:p>
            <a:pPr marL="0" indent="0">
              <a:buNone/>
            </a:pPr>
            <a:r>
              <a:rPr lang="en-CA" sz="2400" dirty="0"/>
              <a:t>“It is difficult to overstate the seriousness of this offence. The offender deliberately set out to violate C.S.’s privacy in a most obscene and far-reaching way. He did so, motivated by revenge, with the intent to degrade and humiliate her.”</a:t>
            </a:r>
          </a:p>
          <a:p>
            <a:pPr marL="0" indent="0">
              <a:buNone/>
            </a:pPr>
            <a:endParaRPr lang="en-CA" sz="24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45291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A38B-C8B4-4DCC-BB84-F519F9ECD22C}"/>
              </a:ext>
            </a:extLst>
          </p:cNvPr>
          <p:cNvSpPr>
            <a:spLocks noGrp="1"/>
          </p:cNvSpPr>
          <p:nvPr>
            <p:ph type="title"/>
          </p:nvPr>
        </p:nvSpPr>
        <p:spPr/>
        <p:txBody>
          <a:bodyPr/>
          <a:lstStyle/>
          <a:p>
            <a:r>
              <a:rPr lang="en-CA" dirty="0"/>
              <a:t>Jurisprudence under 162.1</a:t>
            </a:r>
          </a:p>
        </p:txBody>
      </p:sp>
      <p:sp>
        <p:nvSpPr>
          <p:cNvPr id="3" name="Content Placeholder 2">
            <a:extLst>
              <a:ext uri="{FF2B5EF4-FFF2-40B4-BE49-F238E27FC236}">
                <a16:creationId xmlns:a16="http://schemas.microsoft.com/office/drawing/2014/main" id="{6E6C1FCE-8C37-4277-85C7-826E3F3CAACD}"/>
              </a:ext>
            </a:extLst>
          </p:cNvPr>
          <p:cNvSpPr>
            <a:spLocks noGrp="1"/>
          </p:cNvSpPr>
          <p:nvPr>
            <p:ph idx="1"/>
          </p:nvPr>
        </p:nvSpPr>
        <p:spPr>
          <a:xfrm>
            <a:off x="457200" y="1700808"/>
            <a:ext cx="8229600" cy="4425355"/>
          </a:xfrm>
        </p:spPr>
        <p:txBody>
          <a:bodyPr/>
          <a:lstStyle/>
          <a:p>
            <a:r>
              <a:rPr lang="en-CA" sz="2400" i="1" dirty="0"/>
              <a:t>R v. P.S.D.</a:t>
            </a:r>
            <a:r>
              <a:rPr lang="en-CA" sz="2400" dirty="0"/>
              <a:t>, 2016 BCPC 400 (CanLII)</a:t>
            </a:r>
          </a:p>
          <a:p>
            <a:pPr>
              <a:buFont typeface="Wingdings" panose="05000000000000000000" pitchFamily="2" charset="2"/>
              <a:buChar char="à"/>
            </a:pPr>
            <a:r>
              <a:rPr lang="en-CA" sz="2400" dirty="0">
                <a:sym typeface="Wingdings" panose="05000000000000000000" pitchFamily="2" charset="2"/>
              </a:rPr>
              <a:t>Time served</a:t>
            </a:r>
          </a:p>
          <a:p>
            <a:pPr marL="0" indent="0">
              <a:buNone/>
            </a:pPr>
            <a:endParaRPr lang="en-CA" sz="2400" dirty="0"/>
          </a:p>
          <a:p>
            <a:r>
              <a:rPr lang="en-CA" sz="2400" i="1" dirty="0"/>
              <a:t>R v. </a:t>
            </a:r>
            <a:r>
              <a:rPr lang="en-CA" sz="2400" i="1" dirty="0" err="1"/>
              <a:t>Calpito</a:t>
            </a:r>
            <a:r>
              <a:rPr lang="en-CA" sz="2400" dirty="0"/>
              <a:t>, 2017 ONCJ 129</a:t>
            </a:r>
          </a:p>
          <a:p>
            <a:pPr marL="0" indent="0">
              <a:buNone/>
            </a:pPr>
            <a:r>
              <a:rPr lang="en-CA" sz="2400" dirty="0">
                <a:sym typeface="Wingdings" panose="05000000000000000000" pitchFamily="2" charset="2"/>
              </a:rPr>
              <a:t> Conditional discharge, probation</a:t>
            </a:r>
            <a:endParaRPr lang="en-CA" sz="2400" dirty="0"/>
          </a:p>
          <a:p>
            <a:endParaRPr lang="en-CA" sz="2400" dirty="0"/>
          </a:p>
          <a:p>
            <a:r>
              <a:rPr lang="en-CA" sz="2400" i="1" dirty="0"/>
              <a:t>R. v Hunt</a:t>
            </a:r>
            <a:r>
              <a:rPr lang="en-CA" sz="2400" dirty="0"/>
              <a:t>, 2017 CanLII 86655 (NL PC) </a:t>
            </a:r>
          </a:p>
          <a:p>
            <a:pPr marL="0" indent="0">
              <a:buNone/>
            </a:pPr>
            <a:r>
              <a:rPr lang="en-CA" sz="2400" dirty="0">
                <a:sym typeface="Wingdings" panose="05000000000000000000" pitchFamily="2" charset="2"/>
              </a:rPr>
              <a:t> </a:t>
            </a:r>
            <a:r>
              <a:rPr lang="en-CA" sz="2400" b="1" dirty="0">
                <a:sym typeface="Wingdings" panose="05000000000000000000" pitchFamily="2" charset="2"/>
              </a:rPr>
              <a:t>Threatened</a:t>
            </a:r>
            <a:r>
              <a:rPr lang="en-CA" sz="2400" dirty="0">
                <a:sym typeface="Wingdings" panose="05000000000000000000" pitchFamily="2" charset="2"/>
              </a:rPr>
              <a:t> to release intimate pictures, charged with extortion, 9 months jail</a:t>
            </a:r>
            <a:endParaRPr lang="en-CA" sz="2400" dirty="0"/>
          </a:p>
        </p:txBody>
      </p:sp>
      <p:sp>
        <p:nvSpPr>
          <p:cNvPr id="4" name="Footer Placeholder 3">
            <a:extLst>
              <a:ext uri="{FF2B5EF4-FFF2-40B4-BE49-F238E27FC236}">
                <a16:creationId xmlns:a16="http://schemas.microsoft.com/office/drawing/2014/main" id="{3A6774A7-EEFA-4C46-9616-9E3528759D3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40125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7B0B-82DA-4041-B7E7-B08EEB858FCE}"/>
              </a:ext>
            </a:extLst>
          </p:cNvPr>
          <p:cNvSpPr>
            <a:spLocks noGrp="1"/>
          </p:cNvSpPr>
          <p:nvPr>
            <p:ph type="title"/>
          </p:nvPr>
        </p:nvSpPr>
        <p:spPr/>
        <p:txBody>
          <a:bodyPr/>
          <a:lstStyle/>
          <a:p>
            <a:r>
              <a:rPr lang="en-CA" dirty="0"/>
              <a:t>Discussion Question</a:t>
            </a:r>
          </a:p>
        </p:txBody>
      </p:sp>
      <p:sp>
        <p:nvSpPr>
          <p:cNvPr id="3" name="Content Placeholder 2">
            <a:extLst>
              <a:ext uri="{FF2B5EF4-FFF2-40B4-BE49-F238E27FC236}">
                <a16:creationId xmlns:a16="http://schemas.microsoft.com/office/drawing/2014/main" id="{A529E8B9-A7F3-478E-A2F3-2BE612AD26B8}"/>
              </a:ext>
            </a:extLst>
          </p:cNvPr>
          <p:cNvSpPr>
            <a:spLocks noGrp="1"/>
          </p:cNvSpPr>
          <p:nvPr>
            <p:ph idx="1"/>
          </p:nvPr>
        </p:nvSpPr>
        <p:spPr/>
        <p:txBody>
          <a:bodyPr/>
          <a:lstStyle/>
          <a:p>
            <a:pPr marL="0" indent="0">
              <a:buNone/>
            </a:pPr>
            <a:endParaRPr lang="en-CA" dirty="0"/>
          </a:p>
          <a:p>
            <a:pPr marL="0" indent="0">
              <a:buNone/>
            </a:pPr>
            <a:r>
              <a:rPr lang="en-CA" dirty="0"/>
              <a:t>Do you think Facebook, or Google, Porntube.com or TheDirty.com have a legal obligation to remove non-consensual pornography uploaded by a user? Should they?</a:t>
            </a:r>
          </a:p>
        </p:txBody>
      </p:sp>
      <p:sp>
        <p:nvSpPr>
          <p:cNvPr id="4" name="Footer Placeholder 3">
            <a:extLst>
              <a:ext uri="{FF2B5EF4-FFF2-40B4-BE49-F238E27FC236}">
                <a16:creationId xmlns:a16="http://schemas.microsoft.com/office/drawing/2014/main" id="{53C3924E-8DFD-4A88-B35B-DE9796E44DC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13877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USA</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r>
              <a:rPr lang="en-CA" dirty="0"/>
              <a:t>40 states (+DC) have criminal laws</a:t>
            </a:r>
          </a:p>
          <a:p>
            <a:r>
              <a:rPr lang="en-CA" dirty="0"/>
              <a:t>Generally stronger privacy torts in USA</a:t>
            </a:r>
          </a:p>
          <a:p>
            <a:r>
              <a:rPr lang="en-CA" dirty="0"/>
              <a:t>No </a:t>
            </a:r>
            <a:r>
              <a:rPr lang="en-CA" b="1" dirty="0"/>
              <a:t>national</a:t>
            </a:r>
            <a:r>
              <a:rPr lang="en-CA" dirty="0"/>
              <a:t> criminal or civil law</a:t>
            </a:r>
          </a:p>
          <a:p>
            <a:r>
              <a:rPr lang="en-CA" dirty="0"/>
              <a:t>Problem of s. 230 CDA</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5231480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8909-58D0-4D3A-93F5-0E2C07ACF3D6}"/>
              </a:ext>
            </a:extLst>
          </p:cNvPr>
          <p:cNvSpPr>
            <a:spLocks noGrp="1"/>
          </p:cNvSpPr>
          <p:nvPr>
            <p:ph type="title"/>
          </p:nvPr>
        </p:nvSpPr>
        <p:spPr/>
        <p:txBody>
          <a:bodyPr/>
          <a:lstStyle/>
          <a:p>
            <a:r>
              <a:rPr lang="en-CA" dirty="0"/>
              <a:t>IT’S FIVE O’CLOCK SOMEWHERE</a:t>
            </a:r>
          </a:p>
        </p:txBody>
      </p:sp>
      <p:sp>
        <p:nvSpPr>
          <p:cNvPr id="4" name="Footer Placeholder 3">
            <a:extLst>
              <a:ext uri="{FF2B5EF4-FFF2-40B4-BE49-F238E27FC236}">
                <a16:creationId xmlns:a16="http://schemas.microsoft.com/office/drawing/2014/main" id="{2539CBE0-C2E3-4BE4-A6D8-522034B9011A}"/>
              </a:ext>
            </a:extLst>
          </p:cNvPr>
          <p:cNvSpPr>
            <a:spLocks noGrp="1"/>
          </p:cNvSpPr>
          <p:nvPr>
            <p:ph type="ftr" sz="quarter" idx="11"/>
          </p:nvPr>
        </p:nvSpPr>
        <p:spPr/>
        <p:txBody>
          <a:bodyPr/>
          <a:lstStyle/>
          <a:p>
            <a:pPr>
              <a:defRPr/>
            </a:pPr>
            <a:r>
              <a:rPr lang="en-US"/>
              <a:t>Class 6</a:t>
            </a:r>
            <a:endParaRPr lang="en-US" dirty="0"/>
          </a:p>
        </p:txBody>
      </p:sp>
      <p:pic>
        <p:nvPicPr>
          <p:cNvPr id="1026" name="Picture 2" descr="You probably already have the ingredients for these 9 classic drinks | Food  and cooking | stltoday.com">
            <a:extLst>
              <a:ext uri="{FF2B5EF4-FFF2-40B4-BE49-F238E27FC236}">
                <a16:creationId xmlns:a16="http://schemas.microsoft.com/office/drawing/2014/main" id="{4E01F12B-D6C2-4A97-846C-AA3FB17525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164" y="1600200"/>
            <a:ext cx="71556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2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D9AC-DF2D-432A-BAC1-3851C5DD6AB8}"/>
              </a:ext>
            </a:extLst>
          </p:cNvPr>
          <p:cNvSpPr>
            <a:spLocks noGrp="1"/>
          </p:cNvSpPr>
          <p:nvPr>
            <p:ph type="title"/>
          </p:nvPr>
        </p:nvSpPr>
        <p:spPr/>
        <p:txBody>
          <a:bodyPr/>
          <a:lstStyle/>
          <a:p>
            <a:r>
              <a:rPr lang="en-CA" dirty="0"/>
              <a:t>Defamation (cont.)</a:t>
            </a:r>
          </a:p>
        </p:txBody>
      </p:sp>
      <p:sp>
        <p:nvSpPr>
          <p:cNvPr id="3" name="Footer Placeholder 2">
            <a:extLst>
              <a:ext uri="{FF2B5EF4-FFF2-40B4-BE49-F238E27FC236}">
                <a16:creationId xmlns:a16="http://schemas.microsoft.com/office/drawing/2014/main" id="{5233B2F7-4A35-493A-881F-379DD4989A2E}"/>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76956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77C44-BC14-41BE-BBDE-0402186C6B81}"/>
              </a:ext>
            </a:extLst>
          </p:cNvPr>
          <p:cNvSpPr>
            <a:spLocks noGrp="1"/>
          </p:cNvSpPr>
          <p:nvPr>
            <p:ph type="ftr" sz="quarter" idx="11"/>
          </p:nvPr>
        </p:nvSpPr>
        <p:spPr/>
        <p:txBody>
          <a:bodyPr/>
          <a:lstStyle/>
          <a:p>
            <a:pPr>
              <a:defRPr/>
            </a:pPr>
            <a:r>
              <a:rPr lang="en-US"/>
              <a:t>Class 6</a:t>
            </a:r>
            <a:endParaRPr lang="en-US" dirty="0"/>
          </a:p>
        </p:txBody>
      </p:sp>
      <p:sp>
        <p:nvSpPr>
          <p:cNvPr id="27" name="Content Placeholder 2">
            <a:extLst>
              <a:ext uri="{FF2B5EF4-FFF2-40B4-BE49-F238E27FC236}">
                <a16:creationId xmlns:a16="http://schemas.microsoft.com/office/drawing/2014/main" id="{561D2546-EED6-4D62-8DB9-806453E9020A}"/>
              </a:ext>
            </a:extLst>
          </p:cNvPr>
          <p:cNvSpPr txBox="1">
            <a:spLocks/>
          </p:cNvSpPr>
          <p:nvPr/>
        </p:nvSpPr>
        <p:spPr>
          <a:xfrm>
            <a:off x="457200" y="-387424"/>
            <a:ext cx="8229600" cy="17828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endParaRPr lang="fr-CA" altLang="en-US" dirty="0"/>
          </a:p>
          <a:p>
            <a:pPr algn="ctr" eaLnBrk="1" hangingPunct="1">
              <a:buFont typeface="Arial" panose="020B0604020202020204" pitchFamily="34" charset="0"/>
              <a:buNone/>
            </a:pPr>
            <a:r>
              <a:rPr lang="en-US" altLang="en-US" sz="4400" dirty="0"/>
              <a:t>“Innocent” third party liability</a:t>
            </a:r>
          </a:p>
          <a:p>
            <a:pPr algn="ctr" eaLnBrk="1" hangingPunct="1">
              <a:buFont typeface="Arial" panose="020B0604020202020204" pitchFamily="34" charset="0"/>
              <a:buNone/>
            </a:pPr>
            <a:endParaRPr lang="fr-CA" altLang="en-US" dirty="0"/>
          </a:p>
        </p:txBody>
      </p:sp>
      <p:sp>
        <p:nvSpPr>
          <p:cNvPr id="28" name="Footer Placeholder 3">
            <a:extLst>
              <a:ext uri="{FF2B5EF4-FFF2-40B4-BE49-F238E27FC236}">
                <a16:creationId xmlns:a16="http://schemas.microsoft.com/office/drawing/2014/main" id="{A0B48EDB-FC64-4F91-A6AB-048AA331EA62}"/>
              </a:ext>
            </a:extLst>
          </p:cNvPr>
          <p:cNvSpPr txBox="1">
            <a:spLocks/>
          </p:cNvSpPr>
          <p:nvPr/>
        </p:nvSpPr>
        <p:spPr bwMode="auto">
          <a:xfrm>
            <a:off x="2771775" y="6356350"/>
            <a:ext cx="3705225"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endParaRPr lang="fr-CA" dirty="0"/>
          </a:p>
        </p:txBody>
      </p:sp>
      <p:pic>
        <p:nvPicPr>
          <p:cNvPr id="29" name="Picture 1">
            <a:extLst>
              <a:ext uri="{FF2B5EF4-FFF2-40B4-BE49-F238E27FC236}">
                <a16:creationId xmlns:a16="http://schemas.microsoft.com/office/drawing/2014/main" id="{6F7E0FA4-47E2-42A6-8F75-4688AA998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06563"/>
            <a:ext cx="395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C4A3F249-5378-4497-9A38-823D6E5B8D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895725"/>
            <a:ext cx="17907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7966808B-AFE6-4F22-B6AA-1B1EFFB34F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297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a:extLst>
              <a:ext uri="{FF2B5EF4-FFF2-40B4-BE49-F238E27FC236}">
                <a16:creationId xmlns:a16="http://schemas.microsoft.com/office/drawing/2014/main" id="{DB49EAF4-0501-4C91-BB6B-6077D7AA0E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3240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918A8C7-92BD-433B-B084-CA3930852C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4846638"/>
            <a:ext cx="3743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9190D01A-4628-47AB-A4EA-8F3ACECF85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206500"/>
            <a:ext cx="25892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a16="http://schemas.microsoft.com/office/drawing/2014/main" id="{60F0D30C-BD02-4FDF-B2B5-FA7E7FCEFAB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2933700"/>
            <a:ext cx="1673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Image result for amazon logo">
            <a:extLst>
              <a:ext uri="{FF2B5EF4-FFF2-40B4-BE49-F238E27FC236}">
                <a16:creationId xmlns:a16="http://schemas.microsoft.com/office/drawing/2014/main" id="{823E4825-8FA7-4E76-9AFA-63D4981AC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5065713"/>
            <a:ext cx="33480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48067033-1561-448A-B542-2BADB18D095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94600" y="277971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5118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33415</TotalTime>
  <Words>6071</Words>
  <Application>Microsoft Office PowerPoint</Application>
  <PresentationFormat>On-screen Show (4:3)</PresentationFormat>
  <Paragraphs>498</Paragraphs>
  <Slides>75</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Wingdings</vt:lpstr>
      <vt:lpstr>Office Theme</vt:lpstr>
      <vt:lpstr>  Class 6 – October 13  1. Finishing Defamation 2. My Image is My Own – Rights to your image and reputation online and “revenge porn”                                 </vt:lpstr>
      <vt:lpstr>Admin Crap / Announcements</vt:lpstr>
      <vt:lpstr>Essay topic submissions notes</vt:lpstr>
      <vt:lpstr>News Item 1</vt:lpstr>
      <vt:lpstr>News Item 2</vt:lpstr>
      <vt:lpstr>In the News – Legal!</vt:lpstr>
      <vt:lpstr>In the News</vt:lpstr>
      <vt:lpstr>Defamation (cont.)</vt:lpstr>
      <vt:lpstr>PowerPoint Presentation</vt:lpstr>
      <vt:lpstr>Canoë Inc. c. Corriveau - takeaway</vt:lpstr>
      <vt:lpstr>Third party liability - removal</vt:lpstr>
      <vt:lpstr>Video time w00t!</vt:lpstr>
      <vt:lpstr>Third-party liability- USA</vt:lpstr>
      <vt:lpstr>230 CDA Cont.</vt:lpstr>
      <vt:lpstr>The “innocent” 3rd parties - USA</vt:lpstr>
      <vt:lpstr>Zeran v. AOL (cont.)</vt:lpstr>
      <vt:lpstr>Hiding behind s. 230 CDA and freedom of expression</vt:lpstr>
      <vt:lpstr>But Freedom of Expression even in Quebec</vt:lpstr>
      <vt:lpstr>Third-Party liability - links</vt:lpstr>
      <vt:lpstr>Third party liability – links+</vt:lpstr>
      <vt:lpstr>Third party liability – links+</vt:lpstr>
      <vt:lpstr>Google Auto-Complete Policy</vt:lpstr>
      <vt:lpstr>The future for 3rd parties?</vt:lpstr>
      <vt:lpstr>Defamation - criminal remedies?</vt:lpstr>
      <vt:lpstr>Defamatory Libel</vt:lpstr>
      <vt:lpstr>Criminal Harassment</vt:lpstr>
      <vt:lpstr>Criminal Harassment on Twitter?</vt:lpstr>
      <vt:lpstr>On the other hand</vt:lpstr>
      <vt:lpstr>Rights to your image and reputation online</vt:lpstr>
      <vt:lpstr>Personality Rights  Publication Rights</vt:lpstr>
      <vt:lpstr>Personality Rights in play when…</vt:lpstr>
      <vt:lpstr>Personality Rights in play when…</vt:lpstr>
      <vt:lpstr>Personality Rights – Common Law</vt:lpstr>
      <vt:lpstr>Common Law Statutes</vt:lpstr>
      <vt:lpstr>e.g. Manitoba The Privacy Act</vt:lpstr>
      <vt:lpstr>British Columbia – The Privacy Act</vt:lpstr>
      <vt:lpstr>Common law tort</vt:lpstr>
      <vt:lpstr>Common Law Developments</vt:lpstr>
      <vt:lpstr>Jones v. Tsige</vt:lpstr>
      <vt:lpstr>Jones v. Tsige</vt:lpstr>
      <vt:lpstr>Jones v. Tsige</vt:lpstr>
      <vt:lpstr>Srsly prof. mendelsohn, Why SHOULD I care about  Jones v. Tsige?</vt:lpstr>
      <vt:lpstr>Why do we care about Jones v. Tsige?</vt:lpstr>
      <vt:lpstr>Various defenses at common law re images</vt:lpstr>
      <vt:lpstr>Personality Rights in Quebec</vt:lpstr>
      <vt:lpstr>Personality Rights in Quebec</vt:lpstr>
      <vt:lpstr>Aubry c. Éditions Vice-Versa inc (cont.)</vt:lpstr>
      <vt:lpstr>Aubry c. Éditions Vice-Versa inc (cont.)</vt:lpstr>
      <vt:lpstr>Aubry c. Éditions Vice-Versa inc (cont.)</vt:lpstr>
      <vt:lpstr>Aubry c. Éditions Vice-Versa inc (cont.)</vt:lpstr>
      <vt:lpstr>Bring it all home</vt:lpstr>
      <vt:lpstr>Special case? - Children</vt:lpstr>
      <vt:lpstr>Non-consensual pornography  (a.k.A. Revenge porn?)</vt:lpstr>
      <vt:lpstr>Non-consensual pornography</vt:lpstr>
      <vt:lpstr>e.g. B.C. Privacy Act</vt:lpstr>
      <vt:lpstr>e.g. B.C. Privacy Act</vt:lpstr>
      <vt:lpstr>What if there is no Privacy Act?</vt:lpstr>
      <vt:lpstr>Doe 464533 v. N.D. </vt:lpstr>
      <vt:lpstr>Doe 464533 v. N.D., part deux</vt:lpstr>
      <vt:lpstr>Doe 464533 v. N.D., part trois</vt:lpstr>
      <vt:lpstr>Doe 464533 v. N.D., part trois (cont.)</vt:lpstr>
      <vt:lpstr>Doe 464533 v. N.D. follow-up</vt:lpstr>
      <vt:lpstr>Manitoba legislation</vt:lpstr>
      <vt:lpstr>Manitoba legislation</vt:lpstr>
      <vt:lpstr>Alberta legislation</vt:lpstr>
      <vt:lpstr>Nova Scotia Legislation</vt:lpstr>
      <vt:lpstr>Previously on L&amp;O: Nova Scotia…</vt:lpstr>
      <vt:lpstr>Non-consensual Pornography – Criminal Code</vt:lpstr>
      <vt:lpstr>Non-consensual Pornography – Criminal Code (cont.)</vt:lpstr>
      <vt:lpstr>Non-consensual Pornography – Criminal law</vt:lpstr>
      <vt:lpstr>Non-consensual Pornography – Criminal Code (cont.)</vt:lpstr>
      <vt:lpstr>Jurisprudence under 162.1</vt:lpstr>
      <vt:lpstr>Discussion Question</vt:lpstr>
      <vt:lpstr>Non-consensual Pornography - USA</vt:lpstr>
      <vt:lpstr>IT’S FIVE O’CLOCK SOMEWHERE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1421</cp:revision>
  <dcterms:created xsi:type="dcterms:W3CDTF">2011-09-16T14:20:42Z</dcterms:created>
  <dcterms:modified xsi:type="dcterms:W3CDTF">2020-10-13T21:33:19Z</dcterms:modified>
</cp:coreProperties>
</file>